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handoutMasterIdLst>
    <p:handoutMasterId r:id="rId13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8" autoAdjust="0"/>
    <p:restoredTop sz="94624" autoAdjust="0"/>
  </p:normalViewPr>
  <p:slideViewPr>
    <p:cSldViewPr>
      <p:cViewPr varScale="1">
        <p:scale>
          <a:sx n="77" d="100"/>
          <a:sy n="77" d="100"/>
        </p:scale>
        <p:origin x="1622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EB35A-2467-4BD5-B784-EE7C4AE68987}" type="doc">
      <dgm:prSet loTypeId="urn:microsoft.com/office/officeart/2005/8/layout/vList3" loCatId="list" qsTypeId="urn:microsoft.com/office/officeart/2005/8/quickstyle/3d7" qsCatId="3D" csTypeId="urn:microsoft.com/office/officeart/2005/8/colors/colorful4" csCatId="colorful" phldr="1"/>
      <dgm:spPr/>
    </dgm:pt>
    <dgm:pt modelId="{7401ED20-D4BA-474F-9706-129B3F8A27CD}">
      <dgm:prSet phldrT="[Text]" custT="1"/>
      <dgm:spPr/>
      <dgm:t>
        <a:bodyPr/>
        <a:lstStyle/>
        <a:p>
          <a:pPr rtl="1"/>
          <a:r>
            <a:rPr lang="fa-IR" sz="2800" dirty="0">
              <a:cs typeface="B Homa" pitchFamily="2" charset="-78"/>
            </a:rPr>
            <a:t>تاثیر نور خورشید در رشد گیاهان</a:t>
          </a:r>
        </a:p>
      </dgm:t>
    </dgm:pt>
    <dgm:pt modelId="{C5F3CED5-D1B6-4657-895B-8FFE0FED2C21}" type="parTrans" cxnId="{90617EA1-BD12-4F7A-84A0-44B46AE0C4FD}">
      <dgm:prSet/>
      <dgm:spPr/>
      <dgm:t>
        <a:bodyPr/>
        <a:lstStyle/>
        <a:p>
          <a:pPr rtl="1"/>
          <a:endParaRPr lang="fa-IR"/>
        </a:p>
      </dgm:t>
    </dgm:pt>
    <dgm:pt modelId="{0C44E696-5D80-4778-B7F6-5E7575CDD4BE}" type="sibTrans" cxnId="{90617EA1-BD12-4F7A-84A0-44B46AE0C4FD}">
      <dgm:prSet/>
      <dgm:spPr/>
      <dgm:t>
        <a:bodyPr/>
        <a:lstStyle/>
        <a:p>
          <a:pPr rtl="1"/>
          <a:endParaRPr lang="fa-IR"/>
        </a:p>
      </dgm:t>
    </dgm:pt>
    <dgm:pt modelId="{FC168C82-7BFF-4A64-A351-0CD00DAF66C3}">
      <dgm:prSet phldrT="[Text]" custT="1"/>
      <dgm:spPr/>
      <dgm:t>
        <a:bodyPr/>
        <a:lstStyle/>
        <a:p>
          <a:pPr rtl="1"/>
          <a:r>
            <a:rPr lang="fa-IR" sz="2800" dirty="0">
              <a:cs typeface="B Homa" pitchFamily="2" charset="-78"/>
            </a:rPr>
            <a:t>عوامل تاثیر گذار در رشد گیاهان</a:t>
          </a:r>
        </a:p>
      </dgm:t>
    </dgm:pt>
    <dgm:pt modelId="{DCDC750E-35DA-4669-AD71-61ED3A41714E}" type="parTrans" cxnId="{0E83DADA-C3DA-4030-9EE2-674990B2D214}">
      <dgm:prSet/>
      <dgm:spPr/>
      <dgm:t>
        <a:bodyPr/>
        <a:lstStyle/>
        <a:p>
          <a:pPr rtl="1"/>
          <a:endParaRPr lang="fa-IR"/>
        </a:p>
      </dgm:t>
    </dgm:pt>
    <dgm:pt modelId="{197BB58B-0B7C-4334-A286-B621F9CDB90C}" type="sibTrans" cxnId="{0E83DADA-C3DA-4030-9EE2-674990B2D214}">
      <dgm:prSet/>
      <dgm:spPr/>
      <dgm:t>
        <a:bodyPr/>
        <a:lstStyle/>
        <a:p>
          <a:pPr rtl="1"/>
          <a:endParaRPr lang="fa-IR"/>
        </a:p>
      </dgm:t>
    </dgm:pt>
    <dgm:pt modelId="{DB90C950-FE03-4F3D-885B-2663542524BA}">
      <dgm:prSet phldrT="[Text]" custT="1"/>
      <dgm:spPr/>
      <dgm:t>
        <a:bodyPr/>
        <a:lstStyle/>
        <a:p>
          <a:pPr rtl="1"/>
          <a:r>
            <a:rPr lang="fa-IR" sz="2800" dirty="0">
              <a:cs typeface="B Homa" pitchFamily="2" charset="-78"/>
            </a:rPr>
            <a:t>موانعی که رشد گیاه را به خطر می اندازد</a:t>
          </a:r>
        </a:p>
      </dgm:t>
    </dgm:pt>
    <dgm:pt modelId="{6A96ABE1-06A2-40F6-B480-C73CF74674B8}" type="parTrans" cxnId="{24E9B1E5-4059-4189-8F71-969FEDF1FC25}">
      <dgm:prSet/>
      <dgm:spPr/>
      <dgm:t>
        <a:bodyPr/>
        <a:lstStyle/>
        <a:p>
          <a:pPr rtl="1"/>
          <a:endParaRPr lang="fa-IR"/>
        </a:p>
      </dgm:t>
    </dgm:pt>
    <dgm:pt modelId="{2F8B1049-C492-4B5A-A6B1-3C3FC3041D38}" type="sibTrans" cxnId="{24E9B1E5-4059-4189-8F71-969FEDF1FC25}">
      <dgm:prSet/>
      <dgm:spPr/>
      <dgm:t>
        <a:bodyPr/>
        <a:lstStyle/>
        <a:p>
          <a:pPr rtl="1"/>
          <a:endParaRPr lang="fa-IR"/>
        </a:p>
      </dgm:t>
    </dgm:pt>
    <dgm:pt modelId="{3EEBEF97-B6AA-432E-9C39-7ECA320D0D3B}" type="pres">
      <dgm:prSet presAssocID="{5E7EB35A-2467-4BD5-B784-EE7C4AE68987}" presName="linearFlow" presStyleCnt="0">
        <dgm:presLayoutVars>
          <dgm:dir/>
          <dgm:resizeHandles val="exact"/>
        </dgm:presLayoutVars>
      </dgm:prSet>
      <dgm:spPr/>
    </dgm:pt>
    <dgm:pt modelId="{FF4873D8-E073-4688-8ECB-69FB69953750}" type="pres">
      <dgm:prSet presAssocID="{7401ED20-D4BA-474F-9706-129B3F8A27CD}" presName="composite" presStyleCnt="0"/>
      <dgm:spPr/>
    </dgm:pt>
    <dgm:pt modelId="{2145F6B9-3D70-403F-97C5-710BA2E3A415}" type="pres">
      <dgm:prSet presAssocID="{7401ED20-D4BA-474F-9706-129B3F8A27CD}" presName="imgShp" presStyleLbl="fgImgPlace1" presStyleIdx="0" presStyleCnt="3"/>
      <dgm:spPr/>
    </dgm:pt>
    <dgm:pt modelId="{62D6405F-936A-4AF1-B5D6-AB1C287F645A}" type="pres">
      <dgm:prSet presAssocID="{7401ED20-D4BA-474F-9706-129B3F8A27CD}" presName="txShp" presStyleLbl="node1" presStyleIdx="0" presStyleCnt="3">
        <dgm:presLayoutVars>
          <dgm:bulletEnabled val="1"/>
        </dgm:presLayoutVars>
      </dgm:prSet>
      <dgm:spPr/>
    </dgm:pt>
    <dgm:pt modelId="{E58502B6-24EB-4AAF-8CD8-7066D66DBD81}" type="pres">
      <dgm:prSet presAssocID="{0C44E696-5D80-4778-B7F6-5E7575CDD4BE}" presName="spacing" presStyleCnt="0"/>
      <dgm:spPr/>
    </dgm:pt>
    <dgm:pt modelId="{A2B06B47-6B68-4A5F-AA64-C71EECF6327C}" type="pres">
      <dgm:prSet presAssocID="{FC168C82-7BFF-4A64-A351-0CD00DAF66C3}" presName="composite" presStyleCnt="0"/>
      <dgm:spPr/>
    </dgm:pt>
    <dgm:pt modelId="{45EB2AAA-3ACC-4B34-B045-D700111F36E3}" type="pres">
      <dgm:prSet presAssocID="{FC168C82-7BFF-4A64-A351-0CD00DAF66C3}" presName="imgShp" presStyleLbl="fgImgPlace1" presStyleIdx="1" presStyleCnt="3"/>
      <dgm:spPr/>
    </dgm:pt>
    <dgm:pt modelId="{2B1F8638-7F2B-4B17-9707-477340598F43}" type="pres">
      <dgm:prSet presAssocID="{FC168C82-7BFF-4A64-A351-0CD00DAF66C3}" presName="txShp" presStyleLbl="node1" presStyleIdx="1" presStyleCnt="3">
        <dgm:presLayoutVars>
          <dgm:bulletEnabled val="1"/>
        </dgm:presLayoutVars>
      </dgm:prSet>
      <dgm:spPr/>
    </dgm:pt>
    <dgm:pt modelId="{A6E92AC9-CB79-49CE-A0E6-F561DEEFA77C}" type="pres">
      <dgm:prSet presAssocID="{197BB58B-0B7C-4334-A286-B621F9CDB90C}" presName="spacing" presStyleCnt="0"/>
      <dgm:spPr/>
    </dgm:pt>
    <dgm:pt modelId="{34EC3135-5205-4302-9CB5-F24101940B0B}" type="pres">
      <dgm:prSet presAssocID="{DB90C950-FE03-4F3D-885B-2663542524BA}" presName="composite" presStyleCnt="0"/>
      <dgm:spPr/>
    </dgm:pt>
    <dgm:pt modelId="{063B0E2B-128E-4D6F-9F7E-08DAE0F9259E}" type="pres">
      <dgm:prSet presAssocID="{DB90C950-FE03-4F3D-885B-2663542524BA}" presName="imgShp" presStyleLbl="fgImgPlace1" presStyleIdx="2" presStyleCnt="3"/>
      <dgm:spPr/>
    </dgm:pt>
    <dgm:pt modelId="{E6DE6EE9-5AF3-4418-AA38-F87A68656AA8}" type="pres">
      <dgm:prSet presAssocID="{DB90C950-FE03-4F3D-885B-2663542524BA}" presName="txShp" presStyleLbl="node1" presStyleIdx="2" presStyleCnt="3">
        <dgm:presLayoutVars>
          <dgm:bulletEnabled val="1"/>
        </dgm:presLayoutVars>
      </dgm:prSet>
      <dgm:spPr/>
    </dgm:pt>
  </dgm:ptLst>
  <dgm:cxnLst>
    <dgm:cxn modelId="{24E9B1E5-4059-4189-8F71-969FEDF1FC25}" srcId="{5E7EB35A-2467-4BD5-B784-EE7C4AE68987}" destId="{DB90C950-FE03-4F3D-885B-2663542524BA}" srcOrd="2" destOrd="0" parTransId="{6A96ABE1-06A2-40F6-B480-C73CF74674B8}" sibTransId="{2F8B1049-C492-4B5A-A6B1-3C3FC3041D38}"/>
    <dgm:cxn modelId="{0E83DADA-C3DA-4030-9EE2-674990B2D214}" srcId="{5E7EB35A-2467-4BD5-B784-EE7C4AE68987}" destId="{FC168C82-7BFF-4A64-A351-0CD00DAF66C3}" srcOrd="1" destOrd="0" parTransId="{DCDC750E-35DA-4669-AD71-61ED3A41714E}" sibTransId="{197BB58B-0B7C-4334-A286-B621F9CDB90C}"/>
    <dgm:cxn modelId="{1365A03C-7285-4D26-8FE0-80EA460D1A83}" type="presOf" srcId="{DB90C950-FE03-4F3D-885B-2663542524BA}" destId="{E6DE6EE9-5AF3-4418-AA38-F87A68656AA8}" srcOrd="0" destOrd="0" presId="urn:microsoft.com/office/officeart/2005/8/layout/vList3"/>
    <dgm:cxn modelId="{73789C35-955F-4D8D-871D-87DC8E428BBA}" type="presOf" srcId="{5E7EB35A-2467-4BD5-B784-EE7C4AE68987}" destId="{3EEBEF97-B6AA-432E-9C39-7ECA320D0D3B}" srcOrd="0" destOrd="0" presId="urn:microsoft.com/office/officeart/2005/8/layout/vList3"/>
    <dgm:cxn modelId="{90617EA1-BD12-4F7A-84A0-44B46AE0C4FD}" srcId="{5E7EB35A-2467-4BD5-B784-EE7C4AE68987}" destId="{7401ED20-D4BA-474F-9706-129B3F8A27CD}" srcOrd="0" destOrd="0" parTransId="{C5F3CED5-D1B6-4657-895B-8FFE0FED2C21}" sibTransId="{0C44E696-5D80-4778-B7F6-5E7575CDD4BE}"/>
    <dgm:cxn modelId="{D73D755A-17A3-4ADB-BD24-63E9AD6E8BFE}" type="presOf" srcId="{7401ED20-D4BA-474F-9706-129B3F8A27CD}" destId="{62D6405F-936A-4AF1-B5D6-AB1C287F645A}" srcOrd="0" destOrd="0" presId="urn:microsoft.com/office/officeart/2005/8/layout/vList3"/>
    <dgm:cxn modelId="{DD145FC0-8AD5-4505-9B04-3E12F4445785}" type="presOf" srcId="{FC168C82-7BFF-4A64-A351-0CD00DAF66C3}" destId="{2B1F8638-7F2B-4B17-9707-477340598F43}" srcOrd="0" destOrd="0" presId="urn:microsoft.com/office/officeart/2005/8/layout/vList3"/>
    <dgm:cxn modelId="{9E4DB94A-24E3-400A-A98B-93CD2A2716D4}" type="presParOf" srcId="{3EEBEF97-B6AA-432E-9C39-7ECA320D0D3B}" destId="{FF4873D8-E073-4688-8ECB-69FB69953750}" srcOrd="0" destOrd="0" presId="urn:microsoft.com/office/officeart/2005/8/layout/vList3"/>
    <dgm:cxn modelId="{E84EE745-16A4-4D83-AF25-ACB5F7CF9E60}" type="presParOf" srcId="{FF4873D8-E073-4688-8ECB-69FB69953750}" destId="{2145F6B9-3D70-403F-97C5-710BA2E3A415}" srcOrd="0" destOrd="0" presId="urn:microsoft.com/office/officeart/2005/8/layout/vList3"/>
    <dgm:cxn modelId="{D6A29E9A-CD3B-4DF2-A2EC-9895F8394DD0}" type="presParOf" srcId="{FF4873D8-E073-4688-8ECB-69FB69953750}" destId="{62D6405F-936A-4AF1-B5D6-AB1C287F645A}" srcOrd="1" destOrd="0" presId="urn:microsoft.com/office/officeart/2005/8/layout/vList3"/>
    <dgm:cxn modelId="{A194222C-6BA9-4847-946D-7C42C009242F}" type="presParOf" srcId="{3EEBEF97-B6AA-432E-9C39-7ECA320D0D3B}" destId="{E58502B6-24EB-4AAF-8CD8-7066D66DBD81}" srcOrd="1" destOrd="0" presId="urn:microsoft.com/office/officeart/2005/8/layout/vList3"/>
    <dgm:cxn modelId="{F188E5DD-33F0-42E8-9FAB-3C654CBEF4E3}" type="presParOf" srcId="{3EEBEF97-B6AA-432E-9C39-7ECA320D0D3B}" destId="{A2B06B47-6B68-4A5F-AA64-C71EECF6327C}" srcOrd="2" destOrd="0" presId="urn:microsoft.com/office/officeart/2005/8/layout/vList3"/>
    <dgm:cxn modelId="{BCC5B53E-D143-4CD9-BD5F-D58240F94F15}" type="presParOf" srcId="{A2B06B47-6B68-4A5F-AA64-C71EECF6327C}" destId="{45EB2AAA-3ACC-4B34-B045-D700111F36E3}" srcOrd="0" destOrd="0" presId="urn:microsoft.com/office/officeart/2005/8/layout/vList3"/>
    <dgm:cxn modelId="{716CE8AD-1BF6-4B75-9481-583194EA9C5F}" type="presParOf" srcId="{A2B06B47-6B68-4A5F-AA64-C71EECF6327C}" destId="{2B1F8638-7F2B-4B17-9707-477340598F43}" srcOrd="1" destOrd="0" presId="urn:microsoft.com/office/officeart/2005/8/layout/vList3"/>
    <dgm:cxn modelId="{6C3B27E0-F665-4CD5-A25D-A0A6259FC13F}" type="presParOf" srcId="{3EEBEF97-B6AA-432E-9C39-7ECA320D0D3B}" destId="{A6E92AC9-CB79-49CE-A0E6-F561DEEFA77C}" srcOrd="3" destOrd="0" presId="urn:microsoft.com/office/officeart/2005/8/layout/vList3"/>
    <dgm:cxn modelId="{89ED0D4B-CA8D-48FF-8FFC-C7F61BCF033D}" type="presParOf" srcId="{3EEBEF97-B6AA-432E-9C39-7ECA320D0D3B}" destId="{34EC3135-5205-4302-9CB5-F24101940B0B}" srcOrd="4" destOrd="0" presId="urn:microsoft.com/office/officeart/2005/8/layout/vList3"/>
    <dgm:cxn modelId="{52AEEE28-E758-4147-92DA-C38B7D2DA785}" type="presParOf" srcId="{34EC3135-5205-4302-9CB5-F24101940B0B}" destId="{063B0E2B-128E-4D6F-9F7E-08DAE0F9259E}" srcOrd="0" destOrd="0" presId="urn:microsoft.com/office/officeart/2005/8/layout/vList3"/>
    <dgm:cxn modelId="{6DD19F3A-B263-4104-BE56-80A8B3C3D630}" type="presParOf" srcId="{34EC3135-5205-4302-9CB5-F24101940B0B}" destId="{E6DE6EE9-5AF3-4418-AA38-F87A68656AA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6405F-936A-4AF1-B5D6-AB1C287F645A}">
      <dsp:nvSpPr>
        <dsp:cNvPr id="0" name=""/>
        <dsp:cNvSpPr/>
      </dsp:nvSpPr>
      <dsp:spPr>
        <a:xfrm rot="10800000">
          <a:off x="1565361" y="185"/>
          <a:ext cx="4965954" cy="125815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4810" tIns="106680" rIns="199136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>
              <a:cs typeface="B Homa" pitchFamily="2" charset="-78"/>
            </a:rPr>
            <a:t>تاثیر نور خورشید در رشد گیاهان</a:t>
          </a:r>
        </a:p>
      </dsp:txBody>
      <dsp:txXfrm rot="10800000">
        <a:off x="1879899" y="185"/>
        <a:ext cx="4651416" cy="1258152"/>
      </dsp:txXfrm>
    </dsp:sp>
    <dsp:sp modelId="{2145F6B9-3D70-403F-97C5-710BA2E3A415}">
      <dsp:nvSpPr>
        <dsp:cNvPr id="0" name=""/>
        <dsp:cNvSpPr/>
      </dsp:nvSpPr>
      <dsp:spPr>
        <a:xfrm>
          <a:off x="936284" y="185"/>
          <a:ext cx="1258152" cy="1258152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B1F8638-7F2B-4B17-9707-477340598F43}">
      <dsp:nvSpPr>
        <dsp:cNvPr id="0" name=""/>
        <dsp:cNvSpPr/>
      </dsp:nvSpPr>
      <dsp:spPr>
        <a:xfrm rot="10800000">
          <a:off x="1565361" y="1633905"/>
          <a:ext cx="4965954" cy="1258152"/>
        </a:xfrm>
        <a:prstGeom prst="homePlate">
          <a:avLst/>
        </a:prstGeom>
        <a:solidFill>
          <a:schemeClr val="accent4">
            <a:hueOff val="4822484"/>
            <a:satOff val="-4333"/>
            <a:lumOff val="-686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4810" tIns="106680" rIns="199136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>
              <a:cs typeface="B Homa" pitchFamily="2" charset="-78"/>
            </a:rPr>
            <a:t>عوامل تاثیر گذار در رشد گیاهان</a:t>
          </a:r>
        </a:p>
      </dsp:txBody>
      <dsp:txXfrm rot="10800000">
        <a:off x="1879899" y="1633905"/>
        <a:ext cx="4651416" cy="1258152"/>
      </dsp:txXfrm>
    </dsp:sp>
    <dsp:sp modelId="{45EB2AAA-3ACC-4B34-B045-D700111F36E3}">
      <dsp:nvSpPr>
        <dsp:cNvPr id="0" name=""/>
        <dsp:cNvSpPr/>
      </dsp:nvSpPr>
      <dsp:spPr>
        <a:xfrm>
          <a:off x="936284" y="1633905"/>
          <a:ext cx="1258152" cy="1258152"/>
        </a:xfrm>
        <a:prstGeom prst="ellipse">
          <a:avLst/>
        </a:prstGeom>
        <a:solidFill>
          <a:schemeClr val="accent4">
            <a:tint val="50000"/>
            <a:hueOff val="4603540"/>
            <a:satOff val="-2042"/>
            <a:lumOff val="-262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6DE6EE9-5AF3-4418-AA38-F87A68656AA8}">
      <dsp:nvSpPr>
        <dsp:cNvPr id="0" name=""/>
        <dsp:cNvSpPr/>
      </dsp:nvSpPr>
      <dsp:spPr>
        <a:xfrm rot="10800000">
          <a:off x="1565361" y="3267625"/>
          <a:ext cx="4965954" cy="1258152"/>
        </a:xfrm>
        <a:prstGeom prst="homePlate">
          <a:avLst/>
        </a:prstGeom>
        <a:solidFill>
          <a:schemeClr val="accent4">
            <a:hueOff val="9644969"/>
            <a:satOff val="-8667"/>
            <a:lumOff val="-1373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4810" tIns="106680" rIns="199136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>
              <a:cs typeface="B Homa" pitchFamily="2" charset="-78"/>
            </a:rPr>
            <a:t>موانعی که رشد گیاه را به خطر می اندازد</a:t>
          </a:r>
        </a:p>
      </dsp:txBody>
      <dsp:txXfrm rot="10800000">
        <a:off x="1879899" y="3267625"/>
        <a:ext cx="4651416" cy="1258152"/>
      </dsp:txXfrm>
    </dsp:sp>
    <dsp:sp modelId="{063B0E2B-128E-4D6F-9F7E-08DAE0F9259E}">
      <dsp:nvSpPr>
        <dsp:cNvPr id="0" name=""/>
        <dsp:cNvSpPr/>
      </dsp:nvSpPr>
      <dsp:spPr>
        <a:xfrm>
          <a:off x="936284" y="3267625"/>
          <a:ext cx="1258152" cy="1258152"/>
        </a:xfrm>
        <a:prstGeom prst="ellipse">
          <a:avLst/>
        </a:prstGeom>
        <a:solidFill>
          <a:schemeClr val="accent4">
            <a:tint val="50000"/>
            <a:hueOff val="9207080"/>
            <a:satOff val="-4083"/>
            <a:lumOff val="-524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BC33D787-FD22-4E4A-9970-7A13E248CE08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CFF640E6-EA73-4AFD-BCD9-64CF05C2F798}" type="slidenum">
              <a:rPr lang="fa-IR" altLang="fa-IR"/>
              <a:pPr/>
              <a:t>‹#›</a:t>
            </a:fld>
            <a:endParaRPr lang="fa-IR" alt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1E1E1E"/>
            </a:gs>
            <a:gs pos="30000">
              <a:srgbClr val="262626"/>
            </a:gs>
            <a:gs pos="100000">
              <a:srgbClr val="7B7B7B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1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51B3B-603B-455F-8D6E-4A22C4CE4372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62D81-6FB7-4256-87E4-2ED091E2F2F5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993021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  <p:sndAc>
      <p:stSnd>
        <p:snd r:embed="rId1" name="bomb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FE432-0AFD-46FF-8CBE-7CF4DA46BBD4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A740F-3C17-4306-8A93-1761B62C9595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831176065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2A195-3DCD-4183-AF3A-1E44C5D652E5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D7A66-289D-4840-9AD8-E70E18E4382F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16504015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95B5C-9038-4E43-88B7-D2A86891C8A7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BA13-6A6F-4D97-9D69-22AC9AE16885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804984688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1E1E1E"/>
            </a:gs>
            <a:gs pos="30000">
              <a:srgbClr val="262626"/>
            </a:gs>
            <a:gs pos="100000">
              <a:srgbClr val="7B7B7B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8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1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F72DA-813B-4B41-A697-B1CB3BC17BB5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00CE8-FEA7-4BA9-A536-0FB1BEDDA4A5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43135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/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E2827-85FC-4143-9F64-68E6859B0C54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25E89-7297-43A0-AE16-E572D186A820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81979751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4BFBA-0632-4E60-B8A9-8885F3A561D7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39562-832B-4EA0-A73B-D18842919241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284676536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FFC35-2E4E-43BD-B223-D83CF7F90FDD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49C94-4055-4B08-9F51-FF854081040E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89981472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8B78E-7135-4CF2-A2EB-AFD15822A900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D9164-164D-49ED-B12F-397632849F8A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708788354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9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6E1A1-4729-4291-AF51-3064AE67D5E3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6DBD9A6-B852-479C-B5B5-94938398E21E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543512370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3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3" y="2998766"/>
            <a:ext cx="3053867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A7B5-EB59-4AEC-8D88-83B725A3C75C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D4BFE-B37F-4F65-B8DE-B44B155DC4F8}" type="slidenum">
              <a:rPr lang="fa-IR" altLang="fa-IR"/>
              <a:pPr/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438266227"/>
      </p:ext>
    </p:extLst>
  </p:cSld>
  <p:clrMapOvr>
    <a:masterClrMapping/>
  </p:clrMapOvr>
  <p:transition spd="slow">
    <p:split/>
    <p:sndAc>
      <p:stSnd>
        <p:snd r:embed="rId1" name="bomb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text styles</a:t>
            </a:r>
          </a:p>
          <a:p>
            <a:pPr lvl="1"/>
            <a:r>
              <a:rPr lang="en-US" altLang="fa-IR"/>
              <a:t>Second level</a:t>
            </a:r>
          </a:p>
          <a:p>
            <a:pPr lvl="2"/>
            <a:r>
              <a:rPr lang="en-US" altLang="fa-IR"/>
              <a:t>Third level</a:t>
            </a:r>
          </a:p>
          <a:p>
            <a:pPr lvl="3"/>
            <a:r>
              <a:rPr lang="en-US" altLang="fa-IR"/>
              <a:t>Fourth level</a:t>
            </a:r>
          </a:p>
          <a:p>
            <a:pPr lvl="4"/>
            <a:r>
              <a:rPr lang="en-US" altLang="fa-IR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0E1B0C9-889A-412B-9D3D-DA7CE6E11091}" type="datetimeFigureOut">
              <a:rPr lang="fa-IR"/>
              <a:pPr>
                <a:defRPr/>
              </a:pPr>
              <a:t>14/11/1437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7A399"/>
                </a:solidFill>
              </a:defRPr>
            </a:lvl1pPr>
          </a:lstStyle>
          <a:p>
            <a:fld id="{12DF2DDA-8A56-4EA4-8DB6-2464376CBADF}" type="slidenum">
              <a:rPr lang="fa-IR" altLang="fa-IR"/>
              <a:pPr/>
              <a:t>‹#›</a:t>
            </a:fld>
            <a:endParaRPr lang="fa-IR" alt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13" r:id="rId2"/>
    <p:sldLayoutId id="2147483820" r:id="rId3"/>
    <p:sldLayoutId id="2147483814" r:id="rId4"/>
    <p:sldLayoutId id="2147483821" r:id="rId5"/>
    <p:sldLayoutId id="2147483815" r:id="rId6"/>
    <p:sldLayoutId id="2147483816" r:id="rId7"/>
    <p:sldLayoutId id="2147483822" r:id="rId8"/>
    <p:sldLayoutId id="2147483823" r:id="rId9"/>
    <p:sldLayoutId id="2147483817" r:id="rId10"/>
    <p:sldLayoutId id="2147483818" r:id="rId11"/>
  </p:sldLayoutIdLst>
  <p:transition spd="slow">
    <p:split/>
    <p:sndAc>
      <p:stSnd>
        <p:snd r:embed="rId13" name="bomb.wav"/>
      </p:stSnd>
    </p:sndAc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1000125" y="3500438"/>
            <a:ext cx="6480175" cy="1752600"/>
          </a:xfrm>
        </p:spPr>
        <p:txBody>
          <a:bodyPr/>
          <a:lstStyle/>
          <a:p>
            <a:pPr eaLnBrk="1" hangingPunct="1"/>
            <a:r>
              <a:rPr lang="fa-IR" altLang="fa-IR" sz="6600" dirty="0">
                <a:solidFill>
                  <a:schemeClr val="bg1"/>
                </a:solidFill>
                <a:latin typeface="F_Nazanin" pitchFamily="2" charset="2"/>
                <a:cs typeface="B Titr" panose="00000700000000000000" pitchFamily="2" charset="-78"/>
              </a:rPr>
              <a:t>ی</a:t>
            </a:r>
          </a:p>
        </p:txBody>
      </p:sp>
      <p:sp>
        <p:nvSpPr>
          <p:cNvPr id="4" name="Explosion 2 3"/>
          <p:cNvSpPr/>
          <p:nvPr/>
        </p:nvSpPr>
        <p:spPr>
          <a:xfrm>
            <a:off x="8286750" y="1143000"/>
            <a:ext cx="71438" cy="7143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fa-IR"/>
          </a:p>
        </p:txBody>
      </p:sp>
      <p:sp>
        <p:nvSpPr>
          <p:cNvPr id="8" name="Rounded Rectangle 7"/>
          <p:cNvSpPr/>
          <p:nvPr/>
        </p:nvSpPr>
        <p:spPr>
          <a:xfrm>
            <a:off x="571473" y="1142984"/>
            <a:ext cx="6143668" cy="278608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fa-IR" sz="8000" dirty="0">
                <a:solidFill>
                  <a:schemeClr val="bg1">
                    <a:lumMod val="85000"/>
                    <a:lumOff val="15000"/>
                  </a:schemeClr>
                </a:solidFill>
                <a:cs typeface="B Titr" pitchFamily="2" charset="-78"/>
              </a:rPr>
              <a:t>گرد آورنده :</a:t>
            </a:r>
          </a:p>
        </p:txBody>
      </p:sp>
    </p:spTree>
  </p:cSld>
  <p:clrMapOvr>
    <a:masterClrMapping/>
  </p:clrMapOvr>
  <p:transition spd="slow">
    <p:split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9427 -0.03333 0.25434 -0.11018 0.23229 -0.0905 C 0.21024 -0.07083 -0.01667 0.10116 -0.13229 0.11829 C -0.24792 0.13542 -0.40139 0.02431 -0.46129 0.01274 C -0.52118 0.00116 -0.5132 0.03311 -0.49202 0.04931 C -0.47084 0.06551 -0.41684 0.11806 -0.33386 0.1095 C -0.25087 0.10093 -0.09427 0.03334 0 0 Z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857250"/>
            <a:ext cx="3924300" cy="4714875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fa-IR" altLang="fa-IR" sz="3200" b="1">
                <a:cs typeface="B Koodak Outline" panose="00000400000000000000" pitchFamily="2" charset="-78"/>
              </a:rPr>
              <a:t>    گیاهان مانند یک موجود زنده نیاز به مراقبت و توجه دارند و عواملی چون آب . خاک . آفتاب. کود برای رشد گیاه مورد نیاز است</a:t>
            </a:r>
          </a:p>
          <a:p>
            <a:pPr eaLnBrk="1" hangingPunct="1"/>
            <a:endParaRPr lang="fa-IR" altLang="fa-IR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/>
    <p:sndAc>
      <p:stSnd>
        <p:snd r:embed="rId2" name="bomb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000500" y="357188"/>
            <a:ext cx="4138613" cy="1143000"/>
          </a:xfrm>
        </p:spPr>
        <p:txBody>
          <a:bodyPr/>
          <a:lstStyle/>
          <a:p>
            <a:pPr algn="ctr" eaLnBrk="1" hangingPunct="1"/>
            <a:r>
              <a:rPr lang="fa-IR" altLang="fa-IR" sz="8800">
                <a:cs typeface="B Titr" panose="00000700000000000000" pitchFamily="2" charset="-78"/>
              </a:rPr>
              <a:t>ارزشیابی</a:t>
            </a:r>
            <a:endParaRPr lang="fa-IR" altLang="fa-IR" sz="4800">
              <a:cs typeface="B Titr" panose="00000700000000000000" pitchFamily="2" charset="-78"/>
            </a:endParaRP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>
          <a:xfrm>
            <a:off x="5500688" y="4214813"/>
            <a:ext cx="3929062" cy="3857625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fa-IR" altLang="fa-IR" sz="2800" b="1">
                <a:cs typeface="B Koodak Outline" panose="00000400000000000000" pitchFamily="2" charset="-78"/>
              </a:rPr>
              <a:t>    با استفاده از آزمون عملی و پاورپونت دانش آموزان را با مراحل رشد گیاهان و عوامل تاثیرگذار و نخوه تکامل گیاه آشنا کردیم.</a:t>
            </a:r>
          </a:p>
        </p:txBody>
      </p:sp>
    </p:spTree>
  </p:cSld>
  <p:clrMapOvr>
    <a:masterClrMapping/>
  </p:clrMapOvr>
  <p:transition spd="slow">
    <p:strips dir="rd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8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نوشتن آرمانهای آموزشی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072188" y="1357313"/>
            <a:ext cx="3071812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9100" indent="-382588" algn="justLow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fa-IR" sz="2800" b="1" dirty="0">
                <a:solidFill>
                  <a:schemeClr val="tx1">
                    <a:lumMod val="95000"/>
                  </a:schemeClr>
                </a:solidFill>
                <a:latin typeface="+mn-lt"/>
                <a:cs typeface="B Homa" pitchFamily="2" charset="-78"/>
              </a:rPr>
              <a:t>   </a:t>
            </a:r>
            <a:r>
              <a:rPr lang="fa-IR" sz="3200" b="1" dirty="0">
                <a:solidFill>
                  <a:schemeClr val="tx1">
                    <a:lumMod val="95000"/>
                  </a:schemeClr>
                </a:solidFill>
                <a:latin typeface="+mn-lt"/>
                <a:cs typeface="B Kamran Outline" pitchFamily="2" charset="-78"/>
              </a:rPr>
              <a:t>آشنایی دانش آموزان با نحوه رشد و نموی گیاهان و درختان در طبیعت</a:t>
            </a:r>
            <a:endParaRPr lang="fa-IR" sz="2800" b="1" dirty="0">
              <a:solidFill>
                <a:schemeClr val="tx1">
                  <a:lumMod val="95000"/>
                </a:schemeClr>
              </a:solidFill>
              <a:latin typeface="+mn-lt"/>
              <a:cs typeface="B Kamran Outline" pitchFamily="2" charset="-78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813" y="357188"/>
            <a:ext cx="6681787" cy="1143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br>
              <a:rPr lang="fa-IR" dirty="0">
                <a:solidFill>
                  <a:schemeClr val="tx1">
                    <a:lumMod val="85000"/>
                  </a:schemeClr>
                </a:solidFill>
              </a:rPr>
            </a:br>
            <a:br>
              <a:rPr lang="fa-IR" dirty="0">
                <a:solidFill>
                  <a:schemeClr val="tx1">
                    <a:lumMod val="85000"/>
                  </a:schemeClr>
                </a:solidFill>
              </a:rPr>
            </a:br>
            <a:br>
              <a:rPr lang="fa-IR" dirty="0">
                <a:solidFill>
                  <a:schemeClr val="tx1">
                    <a:lumMod val="85000"/>
                  </a:schemeClr>
                </a:solidFill>
              </a:rPr>
            </a:br>
            <a:r>
              <a:rPr lang="fa-IR" sz="5300" dirty="0">
                <a:solidFill>
                  <a:schemeClr val="tx1">
                    <a:lumMod val="85000"/>
                  </a:schemeClr>
                </a:solidFill>
                <a:cs typeface="B Titr" pitchFamily="2" charset="-78"/>
              </a:rPr>
              <a:t>هدف‌های آموزشی</a:t>
            </a:r>
            <a:br>
              <a:rPr lang="fa-IR" dirty="0">
                <a:solidFill>
                  <a:schemeClr val="tx1">
                    <a:lumMod val="85000"/>
                  </a:schemeClr>
                </a:solidFill>
              </a:rPr>
            </a:br>
            <a:br>
              <a:rPr lang="fa-IR" dirty="0">
                <a:solidFill>
                  <a:schemeClr val="tx1">
                    <a:lumMod val="85000"/>
                  </a:schemeClr>
                </a:solidFill>
              </a:rPr>
            </a:br>
            <a:br>
              <a:rPr lang="fa-IR" dirty="0">
                <a:solidFill>
                  <a:schemeClr val="tx1">
                    <a:lumMod val="85000"/>
                  </a:schemeClr>
                </a:solidFill>
              </a:rPr>
            </a:br>
            <a:br>
              <a:rPr lang="fa-IR" dirty="0">
                <a:solidFill>
                  <a:schemeClr val="tx1">
                    <a:lumMod val="85000"/>
                  </a:schemeClr>
                </a:solidFill>
              </a:rPr>
            </a:br>
            <a:endParaRPr lang="fa-IR" dirty="0">
              <a:solidFill>
                <a:schemeClr val="tx1">
                  <a:lumMod val="8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80935"/>
              </p:ext>
            </p:extLst>
          </p:nvPr>
        </p:nvGraphicFramePr>
        <p:xfrm>
          <a:off x="457200" y="1600201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split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000500" y="0"/>
            <a:ext cx="2071688" cy="1254125"/>
          </a:xfrm>
        </p:spPr>
        <p:txBody>
          <a:bodyPr/>
          <a:lstStyle/>
          <a:p>
            <a:pPr eaLnBrk="1" hangingPunct="1">
              <a:defRPr/>
            </a:pPr>
            <a:r>
              <a:rPr lang="fa-IR" sz="5400" b="0" dirty="0">
                <a:solidFill>
                  <a:schemeClr val="tx1">
                    <a:lumMod val="85000"/>
                  </a:schemeClr>
                </a:solidFill>
                <a:cs typeface="B Titr" pitchFamily="2" charset="-78"/>
              </a:rPr>
              <a:t>سنجش</a:t>
            </a:r>
          </a:p>
        </p:txBody>
      </p:sp>
      <p:sp>
        <p:nvSpPr>
          <p:cNvPr id="10246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5940152" y="1428750"/>
            <a:ext cx="3071812" cy="5572125"/>
          </a:xfrm>
        </p:spPr>
        <p:txBody>
          <a:bodyPr/>
          <a:lstStyle/>
          <a:p>
            <a:pPr algn="justLow" eaLnBrk="1" hangingPunct="1">
              <a:defRPr/>
            </a:pP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برای آشنایی دانش آموزان درباره رشد گیاه و درخت به گلخانه مدرسه رفتیم تا آن ها از نزدیک با کاشت و رشد گیاهان و درختان آشنا شوند که هر کدام گیاهی را به انتخاب خود در گلدانی کاشتن و مکانی که از دید آنها مناسب بود را انتخاب کردن بعد از مدت دو هفته نتایج جالبی بدست آمد.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214313" y="1071563"/>
            <a:ext cx="5572125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just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fa-IR" sz="2800" b="1" dirty="0">
              <a:solidFill>
                <a:schemeClr val="tx1">
                  <a:lumMod val="95000"/>
                </a:schemeClr>
              </a:solidFill>
              <a:latin typeface="+mn-lt"/>
              <a:cs typeface="B Koodak Outline" pitchFamily="2" charset="-78"/>
            </a:endParaRPr>
          </a:p>
        </p:txBody>
      </p:sp>
      <p:pic>
        <p:nvPicPr>
          <p:cNvPr id="10245" name="Picture 9" descr="G:\ax\20140821123012263_1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0"/>
            <a:ext cx="55721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fa-IR" dirty="0">
                <a:solidFill>
                  <a:schemeClr val="tx1">
                    <a:lumMod val="85000"/>
                  </a:schemeClr>
                </a:solidFill>
                <a:cs typeface="B Titr" pitchFamily="2" charset="-78"/>
              </a:rPr>
              <a:t>پیش نیازها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1187624" y="1417638"/>
            <a:ext cx="3257550" cy="4205064"/>
          </a:xfrm>
        </p:spPr>
        <p:txBody>
          <a:bodyPr>
            <a:noAutofit/>
          </a:bodyPr>
          <a:lstStyle/>
          <a:p>
            <a:pPr marL="548640" indent="-411480" algn="justLow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      زرد شده بود و آن‌ها به این نتیجه رسیدند که گیاهان برای رشد و ادامه زندگی به آب.خاک، کود و نور خورشید نیازمند هستند و هوای آلوده و محیط کثیف و وجود علفهای هرز زندگی آنها را به خطر می اندازد.</a:t>
            </a:r>
          </a:p>
        </p:txBody>
      </p:sp>
      <p:sp>
        <p:nvSpPr>
          <p:cNvPr id="7172" name="Content Placeholder 3"/>
          <p:cNvSpPr>
            <a:spLocks noGrp="1"/>
          </p:cNvSpPr>
          <p:nvPr>
            <p:ph sz="half" idx="2"/>
          </p:nvPr>
        </p:nvSpPr>
        <p:spPr>
          <a:xfrm>
            <a:off x="4307751" y="1417638"/>
            <a:ext cx="4224689" cy="5035698"/>
          </a:xfrm>
        </p:spPr>
        <p:txBody>
          <a:bodyPr>
            <a:noAutofit/>
          </a:bodyPr>
          <a:lstStyle/>
          <a:p>
            <a:pPr marL="548640" indent="-411480" algn="justLow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Nazanin" panose="00000400000000000000" pitchFamily="2" charset="-78"/>
              </a:rPr>
              <a:t>      دانش آموزان قبل از انجام آزمون عملی در این اشتباه بودند که گیاه برای رشد فقط به آب و خاک نیاز دارد و عوامل دیگری در آن دخیل نیست اما از نتایج بدست آمده در این آزمون متوجه تاثیر بسزای نور خورشید و کود در رشد و به ثمر رسیدن گیاه شدند کسانی که گیاه خود را در نور خورشید قرار داده اند گیاهی سرسبز و شاداب داشتند و دانش آموزی که گیاه خود را در سایه و تاریکی گذاشته بود رشد ناچیزی کرده و رنگ آن </a:t>
            </a:r>
          </a:p>
        </p:txBody>
      </p:sp>
    </p:spTree>
  </p:cSld>
  <p:clrMapOvr>
    <a:masterClrMapping/>
  </p:clrMapOvr>
  <p:transition spd="slow">
    <p:split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2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929438" y="0"/>
            <a:ext cx="2214562" cy="4225925"/>
          </a:xfrm>
        </p:spPr>
        <p:txBody>
          <a:bodyPr/>
          <a:lstStyle/>
          <a:p>
            <a:pPr algn="just" eaLnBrk="1" hangingPunct="1">
              <a:defRPr/>
            </a:pPr>
            <a:r>
              <a:rPr lang="fa-IR" sz="5400" dirty="0">
                <a:solidFill>
                  <a:schemeClr val="accent6">
                    <a:lumMod val="50000"/>
                  </a:schemeClr>
                </a:solidFill>
                <a:cs typeface="B Titr" pitchFamily="2" charset="-78"/>
              </a:rPr>
              <a:t>انتخاب محتوای آموزشی</a:t>
            </a:r>
          </a:p>
        </p:txBody>
      </p:sp>
    </p:spTree>
  </p:cSld>
  <p:clrMapOvr>
    <a:masterClrMapping/>
  </p:clrMapOvr>
  <p:transition spd="slow">
    <p:split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929063" y="285750"/>
            <a:ext cx="5472112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dirty="0">
                <a:solidFill>
                  <a:schemeClr val="tx1">
                    <a:lumMod val="85000"/>
                  </a:schemeClr>
                </a:solidFill>
                <a:cs typeface="B Titr" pitchFamily="2" charset="-78"/>
              </a:rPr>
              <a:t>طراحی آموزشی</a:t>
            </a:r>
          </a:p>
        </p:txBody>
      </p:sp>
      <p:pic>
        <p:nvPicPr>
          <p:cNvPr id="13315" name="Content Placeholder 4" descr="56464564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14438"/>
            <a:ext cx="5072063" cy="5214937"/>
          </a:xfrm>
        </p:spPr>
      </p:pic>
      <p:sp>
        <p:nvSpPr>
          <p:cNvPr id="13316" name="Content Placeholder 3"/>
          <p:cNvSpPr>
            <a:spLocks noGrp="1"/>
          </p:cNvSpPr>
          <p:nvPr>
            <p:ph sz="half" idx="2"/>
          </p:nvPr>
        </p:nvSpPr>
        <p:spPr>
          <a:xfrm>
            <a:off x="5357813" y="1600200"/>
            <a:ext cx="3214687" cy="4525963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fa-IR" sz="2400" b="1" dirty="0">
                <a:solidFill>
                  <a:schemeClr val="tx1">
                    <a:lumMod val="95000"/>
                  </a:schemeClr>
                </a:solidFill>
                <a:cs typeface="B Kamran Outline" pitchFamily="2" charset="-78"/>
              </a:rPr>
              <a:t>     با استفاده از نرم افزار پاور پونت مراخل رشدو موانع رشد گیاهان را از ابتدا تا انتها به صورت تصویری و متحرک به دانش آموزان با استفاده از پروجکتور به نمایش گذاشته شد.</a:t>
            </a:r>
          </a:p>
        </p:txBody>
      </p:sp>
    </p:spTree>
  </p:cSld>
  <p:clrMapOvr>
    <a:masterClrMapping/>
  </p:clrMapOvr>
  <p:transition spd="slow">
    <p:split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00" cy="1143000"/>
          </a:xfrm>
        </p:spPr>
        <p:txBody>
          <a:bodyPr/>
          <a:lstStyle/>
          <a:p>
            <a:pPr algn="ctr" eaLnBrk="1" hangingPunct="1"/>
            <a:r>
              <a:rPr lang="fa-IR" altLang="fa-IR">
                <a:solidFill>
                  <a:schemeClr val="bg1"/>
                </a:solidFill>
                <a:cs typeface="B Titr" panose="00000700000000000000" pitchFamily="2" charset="-78"/>
              </a:rPr>
              <a:t>انتخاب رسانه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half" idx="2"/>
          </p:nvPr>
        </p:nvSpPr>
        <p:spPr>
          <a:xfrm>
            <a:off x="285750" y="1428750"/>
            <a:ext cx="3429000" cy="4525963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fa-IR" altLang="fa-IR" sz="2400" b="1">
                <a:solidFill>
                  <a:schemeClr val="bg1"/>
                </a:solidFill>
                <a:cs typeface="B Kamran Outline" panose="00000400000000000000" pitchFamily="2" charset="-78"/>
              </a:rPr>
              <a:t>     ابزارهایی کا در این مرخله از آموزش مورد استفاده قرار گرفت عبارت است از:گلخانه مدرسه.گیاه . گلدان . خاک .بیلچه ونرم افزار پاورپونت</a:t>
            </a:r>
          </a:p>
        </p:txBody>
      </p:sp>
    </p:spTree>
  </p:cSld>
  <p:clrMapOvr>
    <a:masterClrMapping/>
  </p:clrMapOvr>
  <p:transition spd="slow">
    <p:split/>
    <p:sndAc>
      <p:stSnd>
        <p:snd r:embed="rId2" name="bomb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791200" y="0"/>
            <a:ext cx="33528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dirty="0">
                <a:solidFill>
                  <a:schemeClr val="tx1">
                    <a:lumMod val="85000"/>
                  </a:schemeClr>
                </a:solidFill>
                <a:cs typeface="B Titr" pitchFamily="2" charset="-78"/>
              </a:rPr>
              <a:t>اجراء</a:t>
            </a:r>
            <a:r>
              <a:rPr lang="fa-IR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5363" name="Content Placeholder 4" descr="1361639176982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786313" cy="6500813"/>
          </a:xfrm>
        </p:spPr>
      </p:pic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>
          <a:xfrm>
            <a:off x="4929188" y="1357313"/>
            <a:ext cx="4214812" cy="5214937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fa-IR" altLang="fa-IR" sz="2400" b="1">
                <a:cs typeface="B Koodak Outline" panose="00000400000000000000" pitchFamily="2" charset="-78"/>
              </a:rPr>
              <a:t>     برای آشنایی دانش آموزان با نحوه ی رشد و نموی گیاهان در طبیعت آنها را به گلخانه ی مدریه بردیم تا از نزدیک با مراخل کاشت و به ثمر رسیدن گیاه آشنا شوند و با دست های خود خاک و گیاه را لمس کنند و با عوامل تاثیر گذار و مهم آشنا شوند.دانش آموزان با گذراندن این آزمون عملی به نتایج مهمی دست یافتند از جمله اینکه بدون نور خورشید زمین چقدر بی خال و بی رمغ می شود یا ینکه </a:t>
            </a:r>
          </a:p>
        </p:txBody>
      </p:sp>
    </p:spTree>
  </p:cSld>
  <p:clrMapOvr>
    <a:masterClrMapping/>
  </p:clrMapOvr>
  <p:transition spd="slow">
    <p:split/>
    <p:sndAc>
      <p:stSnd>
        <p:snd r:embed="rId2" name="bomb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chn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167</TotalTime>
  <Words>440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Franklin Gothic Book</vt:lpstr>
      <vt:lpstr>Tahoma</vt:lpstr>
      <vt:lpstr>Wingdings 2</vt:lpstr>
      <vt:lpstr>Calibri</vt:lpstr>
      <vt:lpstr>F_Nazanin</vt:lpstr>
      <vt:lpstr>B Titr</vt:lpstr>
      <vt:lpstr>B Homa</vt:lpstr>
      <vt:lpstr>B Kamran Outline</vt:lpstr>
      <vt:lpstr>B Koodak Outline</vt:lpstr>
      <vt:lpstr>Technic</vt:lpstr>
      <vt:lpstr>PowerPoint Presentation</vt:lpstr>
      <vt:lpstr>نوشتن آرمانهای آموزشی</vt:lpstr>
      <vt:lpstr>   هدف‌های آموزشی    </vt:lpstr>
      <vt:lpstr>سنجش</vt:lpstr>
      <vt:lpstr>پیش نیازها</vt:lpstr>
      <vt:lpstr>انتخاب محتوای آموزشی</vt:lpstr>
      <vt:lpstr>طراحی آموزشی</vt:lpstr>
      <vt:lpstr>انتخاب رسانه</vt:lpstr>
      <vt:lpstr>اجراء </vt:lpstr>
      <vt:lpstr>PowerPoint Presentation</vt:lpstr>
      <vt:lpstr>ارزشیابی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mehri</dc:creator>
  <cp:lastModifiedBy>Meisam</cp:lastModifiedBy>
  <cp:revision>23</cp:revision>
  <dcterms:created xsi:type="dcterms:W3CDTF">2015-05-28T06:03:06Z</dcterms:created>
  <dcterms:modified xsi:type="dcterms:W3CDTF">2016-08-17T11:56:39Z</dcterms:modified>
</cp:coreProperties>
</file>