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16"/>
  </p:notesMasterIdLst>
  <p:sldIdLst>
    <p:sldId id="256" r:id="rId2"/>
    <p:sldId id="257" r:id="rId3"/>
    <p:sldId id="271" r:id="rId4"/>
    <p:sldId id="270" r:id="rId5"/>
    <p:sldId id="266" r:id="rId6"/>
    <p:sldId id="267" r:id="rId7"/>
    <p:sldId id="268" r:id="rId8"/>
    <p:sldId id="273" r:id="rId9"/>
    <p:sldId id="274" r:id="rId10"/>
    <p:sldId id="260" r:id="rId11"/>
    <p:sldId id="261" r:id="rId12"/>
    <p:sldId id="262" r:id="rId13"/>
    <p:sldId id="263" r:id="rId14"/>
    <p:sldId id="264" r:id="rId1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100" d="100"/>
          <a:sy n="100" d="100"/>
        </p:scale>
        <p:origin x="-216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01E4DD-1FFB-4B54-B27C-A45236612199}" type="datetimeFigureOut">
              <a:rPr lang="fa-IR" smtClean="0"/>
              <a:pPr/>
              <a:t>12/20/1436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382FABC-36E1-4D0E-AEBD-242BD4D2C60B}"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70EBB720-207D-40D4-A726-B74D90E6E3C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BB720-207D-40D4-A726-B74D90E6E3C9}"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BB720-207D-40D4-A726-B74D90E6E3C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C0E163-9137-4D21-9F43-1098A9BA6E60}" type="datetimeFigureOut">
              <a:rPr lang="fa-IR" smtClean="0"/>
              <a:pPr/>
              <a:t>12/20/1436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70EBB720-207D-40D4-A726-B74D90E6E3C9}"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C0E163-9137-4D21-9F43-1098A9BA6E60}" type="datetimeFigureOut">
              <a:rPr lang="fa-IR" smtClean="0"/>
              <a:pPr/>
              <a:t>12/20/1436</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EBB720-207D-40D4-A726-B74D90E6E3C9}"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2" y="214290"/>
            <a:ext cx="4214842" cy="428628"/>
          </a:xfrm>
        </p:spPr>
        <p:txBody>
          <a:bodyPr>
            <a:normAutofit/>
          </a:bodyPr>
          <a:lstStyle/>
          <a:p>
            <a:r>
              <a:rPr lang="fa-IR" sz="2400" dirty="0" smtClean="0">
                <a:solidFill>
                  <a:schemeClr val="tx1"/>
                </a:solidFill>
              </a:rPr>
              <a:t> بسمه تعالی        </a:t>
            </a:r>
            <a:endParaRPr lang="fa-IR" sz="2400" dirty="0">
              <a:solidFill>
                <a:schemeClr val="tx1"/>
              </a:solidFill>
            </a:endParaRPr>
          </a:p>
        </p:txBody>
      </p:sp>
      <p:sp>
        <p:nvSpPr>
          <p:cNvPr id="7" name="Subtitle 6"/>
          <p:cNvSpPr>
            <a:spLocks noGrp="1"/>
          </p:cNvSpPr>
          <p:nvPr>
            <p:ph sz="half" idx="1"/>
          </p:nvPr>
        </p:nvSpPr>
        <p:spPr>
          <a:xfrm>
            <a:off x="500034" y="642918"/>
            <a:ext cx="7043758" cy="1428760"/>
          </a:xfrm>
        </p:spPr>
        <p:txBody>
          <a:bodyPr>
            <a:normAutofit/>
          </a:bodyPr>
          <a:lstStyle/>
          <a:p>
            <a:pPr>
              <a:buNone/>
            </a:pPr>
            <a:r>
              <a:rPr lang="fa-IR" sz="2400" dirty="0" smtClean="0">
                <a:solidFill>
                  <a:schemeClr val="tx1"/>
                </a:solidFill>
              </a:rPr>
              <a:t>           موضوع تحقیق:خانه بروجردی ها کاشان</a:t>
            </a:r>
          </a:p>
          <a:p>
            <a:pPr>
              <a:buNone/>
            </a:pPr>
            <a:r>
              <a:rPr lang="fa-IR" sz="2400" dirty="0" smtClean="0"/>
              <a:t>               نام دانشجویان: فاطمه یاوری</a:t>
            </a:r>
          </a:p>
          <a:p>
            <a:pPr>
              <a:buNone/>
            </a:pPr>
            <a:r>
              <a:rPr lang="fa-IR" sz="2400" dirty="0" smtClean="0">
                <a:solidFill>
                  <a:schemeClr val="tx1"/>
                </a:solidFill>
              </a:rPr>
              <a:t>                                 مهسا یارمحمد</a:t>
            </a:r>
            <a:endParaRPr lang="fa-IR" sz="2400" dirty="0">
              <a:solidFill>
                <a:schemeClr val="tx1"/>
              </a:solidFill>
            </a:endParaRPr>
          </a:p>
        </p:txBody>
      </p:sp>
      <p:pic>
        <p:nvPicPr>
          <p:cNvPr id="9" name="Content Placeholder 8" descr="dsc04335.jpg"/>
          <p:cNvPicPr>
            <a:picLocks noGrp="1" noChangeAspect="1"/>
          </p:cNvPicPr>
          <p:nvPr>
            <p:ph sz="half" idx="2"/>
          </p:nvPr>
        </p:nvPicPr>
        <p:blipFill>
          <a:blip r:embed="rId2" cstate="print"/>
          <a:stretch>
            <a:fillRect/>
          </a:stretch>
        </p:blipFill>
        <p:spPr>
          <a:xfrm>
            <a:off x="2000232" y="2214554"/>
            <a:ext cx="5072098" cy="39561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4786346"/>
          </a:xfrm>
        </p:spPr>
        <p:txBody>
          <a:bodyPr>
            <a:normAutofit/>
          </a:bodyPr>
          <a:lstStyle/>
          <a:p>
            <a:r>
              <a:rPr lang="ar-SA" sz="2400" dirty="0">
                <a:solidFill>
                  <a:schemeClr val="tx1"/>
                </a:solidFill>
              </a:rPr>
              <a:t>تقسیمات خانه بروجردی ها: بیرونی-اندرونی</a:t>
            </a:r>
            <a:r>
              <a:rPr lang="en-US" sz="2000" dirty="0">
                <a:solidFill>
                  <a:schemeClr val="tx1"/>
                </a:solidFill>
              </a:rPr>
              <a:t/>
            </a:r>
            <a:br>
              <a:rPr lang="en-US" sz="2000" dirty="0">
                <a:solidFill>
                  <a:schemeClr val="tx1"/>
                </a:solidFill>
              </a:rPr>
            </a:br>
            <a:r>
              <a:rPr lang="ar-SA" sz="2000" dirty="0">
                <a:solidFill>
                  <a:schemeClr val="tx1"/>
                </a:solidFill>
              </a:rPr>
              <a:t>بخش بیرونی شامل:بخش شمالی-بخش جنوبی(تابستانی)-بادگیرها</a:t>
            </a:r>
            <a:r>
              <a:rPr lang="en-US" sz="2000" dirty="0">
                <a:solidFill>
                  <a:schemeClr val="tx1"/>
                </a:solidFill>
              </a:rPr>
              <a:t/>
            </a:r>
            <a:br>
              <a:rPr lang="en-US" sz="2000" dirty="0">
                <a:solidFill>
                  <a:schemeClr val="tx1"/>
                </a:solidFill>
              </a:rPr>
            </a:br>
            <a:r>
              <a:rPr lang="ar-SA" sz="2000" dirty="0">
                <a:solidFill>
                  <a:schemeClr val="tx1"/>
                </a:solidFill>
              </a:rPr>
              <a:t>بخش اندرونی شامل:بخش شمالی_بخش </a:t>
            </a:r>
            <a:r>
              <a:rPr lang="ar-SA" sz="2000" dirty="0" smtClean="0">
                <a:solidFill>
                  <a:schemeClr val="tx1"/>
                </a:solidFill>
              </a:rPr>
              <a:t>جنوبی</a:t>
            </a:r>
            <a:r>
              <a:rPr lang="fa-IR" sz="2000" dirty="0" smtClean="0">
                <a:solidFill>
                  <a:schemeClr val="tx1"/>
                </a:solidFill>
              </a:rPr>
              <a:t/>
            </a:r>
            <a:br>
              <a:rPr lang="fa-IR" sz="2000" dirty="0" smtClean="0">
                <a:solidFill>
                  <a:schemeClr val="tx1"/>
                </a:solidFill>
              </a:rPr>
            </a:br>
            <a:r>
              <a:rPr lang="en-US" sz="2400" dirty="0">
                <a:solidFill>
                  <a:schemeClr val="tx1"/>
                </a:solidFill>
              </a:rPr>
              <a:t> </a:t>
            </a:r>
            <a:r>
              <a:rPr lang="ar-SA" sz="2400" dirty="0" smtClean="0">
                <a:solidFill>
                  <a:schemeClr val="tx1"/>
                </a:solidFill>
              </a:rPr>
              <a:t>بخش </a:t>
            </a:r>
            <a:r>
              <a:rPr lang="ar-SA" sz="2400" dirty="0">
                <a:solidFill>
                  <a:schemeClr val="tx1"/>
                </a:solidFill>
              </a:rPr>
              <a:t>بیرونی</a:t>
            </a:r>
            <a:r>
              <a:rPr lang="en-US" sz="2400" dirty="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1.</a:t>
            </a:r>
            <a:r>
              <a:rPr lang="ar-SA" sz="2000" dirty="0">
                <a:solidFill>
                  <a:schemeClr val="tx1"/>
                </a:solidFill>
              </a:rPr>
              <a:t>هشتی</a:t>
            </a:r>
            <a:r>
              <a:rPr lang="en-US" sz="2000" dirty="0">
                <a:solidFill>
                  <a:schemeClr val="tx1"/>
                </a:solidFill>
              </a:rPr>
              <a:t/>
            </a:r>
            <a:br>
              <a:rPr lang="en-US" sz="2000" dirty="0">
                <a:solidFill>
                  <a:schemeClr val="tx1"/>
                </a:solidFill>
              </a:rPr>
            </a:br>
            <a:r>
              <a:rPr lang="en-US" sz="2000" dirty="0">
                <a:solidFill>
                  <a:schemeClr val="tx1"/>
                </a:solidFill>
              </a:rPr>
              <a:t>2.</a:t>
            </a:r>
            <a:r>
              <a:rPr lang="ar-SA" sz="2000" dirty="0">
                <a:solidFill>
                  <a:schemeClr val="tx1"/>
                </a:solidFill>
              </a:rPr>
              <a:t>راهرو و دهلیز</a:t>
            </a:r>
            <a:r>
              <a:rPr lang="en-US" sz="2000" dirty="0">
                <a:solidFill>
                  <a:schemeClr val="tx1"/>
                </a:solidFill>
              </a:rPr>
              <a:t/>
            </a:r>
            <a:br>
              <a:rPr lang="en-US" sz="2000" dirty="0">
                <a:solidFill>
                  <a:schemeClr val="tx1"/>
                </a:solidFill>
              </a:rPr>
            </a:br>
            <a:r>
              <a:rPr lang="en-US" sz="2000" dirty="0">
                <a:solidFill>
                  <a:schemeClr val="tx1"/>
                </a:solidFill>
              </a:rPr>
              <a:t>3.</a:t>
            </a:r>
            <a:r>
              <a:rPr lang="ar-SA" sz="2000" dirty="0">
                <a:solidFill>
                  <a:schemeClr val="tx1"/>
                </a:solidFill>
              </a:rPr>
              <a:t>حیاط مرکزی مستطیل </a:t>
            </a:r>
            <a:r>
              <a:rPr lang="ar-SA" sz="2000" dirty="0" smtClean="0">
                <a:solidFill>
                  <a:schemeClr val="tx1"/>
                </a:solidFill>
              </a:rPr>
              <a:t>شکل20×30</a:t>
            </a:r>
            <a:r>
              <a:rPr lang="en-US" sz="2000" dirty="0" smtClean="0">
                <a:solidFill>
                  <a:schemeClr val="tx1"/>
                </a:solidFill>
              </a:rPr>
              <a:t>    </a:t>
            </a:r>
            <a:br>
              <a:rPr lang="en-US" sz="2000" dirty="0" smtClean="0">
                <a:solidFill>
                  <a:schemeClr val="tx1"/>
                </a:solidFill>
              </a:rPr>
            </a:br>
            <a:r>
              <a:rPr lang="ar-SA" sz="2400" dirty="0" smtClean="0">
                <a:solidFill>
                  <a:schemeClr val="tx1"/>
                </a:solidFill>
              </a:rPr>
              <a:t>بخش </a:t>
            </a:r>
            <a:r>
              <a:rPr lang="ar-SA" sz="2400" dirty="0">
                <a:solidFill>
                  <a:schemeClr val="tx1"/>
                </a:solidFill>
              </a:rPr>
              <a:t>اندرونی</a:t>
            </a:r>
            <a:r>
              <a:rPr lang="en-US" sz="2400" dirty="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1.</a:t>
            </a:r>
            <a:r>
              <a:rPr lang="ar-SA" sz="2000" dirty="0">
                <a:solidFill>
                  <a:schemeClr val="tx1"/>
                </a:solidFill>
              </a:rPr>
              <a:t>دارای 9اتاق</a:t>
            </a:r>
            <a:r>
              <a:rPr lang="en-US" sz="2000" dirty="0">
                <a:solidFill>
                  <a:schemeClr val="tx1"/>
                </a:solidFill>
              </a:rPr>
              <a:t/>
            </a:r>
            <a:br>
              <a:rPr lang="en-US" sz="2000" dirty="0">
                <a:solidFill>
                  <a:schemeClr val="tx1"/>
                </a:solidFill>
              </a:rPr>
            </a:br>
            <a:r>
              <a:rPr lang="en-US" sz="2000" dirty="0">
                <a:solidFill>
                  <a:schemeClr val="tx1"/>
                </a:solidFill>
              </a:rPr>
              <a:t>2.</a:t>
            </a:r>
            <a:r>
              <a:rPr lang="ar-SA" sz="2000" dirty="0">
                <a:solidFill>
                  <a:schemeClr val="tx1"/>
                </a:solidFill>
              </a:rPr>
              <a:t>دارای حیاط خلوت واتاق پنج دری ساده،صندوق خانه،اتاق نشیمن ویک سرداب بزرگ دربخش جنوبی آن</a:t>
            </a:r>
            <a:r>
              <a:rPr lang="en-US" sz="2000" dirty="0">
                <a:solidFill>
                  <a:schemeClr val="tx1"/>
                </a:solidFill>
              </a:rPr>
              <a:t/>
            </a:r>
            <a:br>
              <a:rPr lang="en-US" sz="2000" dirty="0">
                <a:solidFill>
                  <a:schemeClr val="tx1"/>
                </a:solidFill>
              </a:rPr>
            </a:br>
            <a:r>
              <a:rPr lang="en-US" sz="2000" dirty="0">
                <a:solidFill>
                  <a:schemeClr val="tx1"/>
                </a:solidFill>
              </a:rPr>
              <a:t>3.</a:t>
            </a:r>
            <a:r>
              <a:rPr lang="ar-SA" sz="2000" dirty="0">
                <a:solidFill>
                  <a:schemeClr val="tx1"/>
                </a:solidFill>
              </a:rPr>
              <a:t>دربخش شمالی شامل حیاط مرکزی-تالارپذیرایی ست</a:t>
            </a:r>
            <a:r>
              <a:rPr lang="en-US" sz="2000" dirty="0">
                <a:solidFill>
                  <a:schemeClr val="tx1"/>
                </a:solidFill>
              </a:rPr>
              <a:t>.</a:t>
            </a:r>
            <a:br>
              <a:rPr lang="en-US" sz="2000" dirty="0">
                <a:solidFill>
                  <a:schemeClr val="tx1"/>
                </a:solidFill>
              </a:rPr>
            </a:br>
            <a:r>
              <a:rPr lang="en-US" sz="2000" dirty="0">
                <a:solidFill>
                  <a:schemeClr val="tx1"/>
                </a:solidFill>
              </a:rPr>
              <a:t/>
            </a:r>
            <a:br>
              <a:rPr lang="en-US" sz="2000" dirty="0">
                <a:solidFill>
                  <a:schemeClr val="tx1"/>
                </a:solidFill>
              </a:rPr>
            </a:br>
            <a:r>
              <a:rPr lang="ar-SA" sz="2400" dirty="0" smtClean="0">
                <a:solidFill>
                  <a:schemeClr val="tx1"/>
                </a:solidFill>
              </a:rPr>
              <a:t> بادگیرهای این خ</a:t>
            </a:r>
            <a:r>
              <a:rPr lang="fa-IR" sz="2400" dirty="0">
                <a:solidFill>
                  <a:schemeClr val="tx1"/>
                </a:solidFill>
              </a:rPr>
              <a:t>ا</a:t>
            </a:r>
            <a:r>
              <a:rPr lang="ar-SA" sz="2400" dirty="0" smtClean="0">
                <a:solidFill>
                  <a:schemeClr val="tx1"/>
                </a:solidFill>
              </a:rPr>
              <a:t>نه هشت ضلعی هستند</a:t>
            </a:r>
            <a:r>
              <a:rPr lang="en-US" sz="2400" dirty="0" smtClean="0">
                <a:solidFill>
                  <a:schemeClr val="tx1"/>
                </a:solidFill>
              </a:rPr>
              <a:t>.</a:t>
            </a:r>
            <a:endParaRPr lang="fa-IR" sz="2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285908"/>
            <a:ext cx="8229600" cy="4500594"/>
          </a:xfrm>
        </p:spPr>
        <p:txBody>
          <a:bodyPr>
            <a:normAutofit/>
          </a:bodyPr>
          <a:lstStyle/>
          <a:p>
            <a:r>
              <a:rPr lang="ar-SA" sz="2400" dirty="0" smtClean="0">
                <a:solidFill>
                  <a:schemeClr val="tx1"/>
                </a:solidFill>
              </a:rPr>
              <a:t>تامین </a:t>
            </a:r>
            <a:r>
              <a:rPr lang="ar-SA" sz="2400" dirty="0">
                <a:solidFill>
                  <a:schemeClr val="tx1"/>
                </a:solidFill>
              </a:rPr>
              <a:t>نوردرخانه بروجردی ها</a:t>
            </a:r>
            <a:r>
              <a:rPr lang="en-US" sz="2400" dirty="0">
                <a:solidFill>
                  <a:schemeClr val="tx1"/>
                </a:solidFill>
              </a:rPr>
              <a:t>:</a:t>
            </a:r>
            <a:r>
              <a:rPr lang="en-US" sz="2000" dirty="0">
                <a:solidFill>
                  <a:schemeClr val="tx1"/>
                </a:solidFill>
              </a:rPr>
              <a:t/>
            </a:r>
            <a:br>
              <a:rPr lang="en-US" sz="2000" dirty="0">
                <a:solidFill>
                  <a:schemeClr val="tx1"/>
                </a:solidFill>
              </a:rPr>
            </a:br>
            <a:r>
              <a:rPr lang="ar-SA" sz="2000" dirty="0" smtClean="0">
                <a:solidFill>
                  <a:schemeClr val="tx1"/>
                </a:solidFill>
              </a:rPr>
              <a:t>نورهشتی:تعبیه </a:t>
            </a:r>
            <a:r>
              <a:rPr lang="ar-SA" sz="2000" dirty="0">
                <a:solidFill>
                  <a:schemeClr val="tx1"/>
                </a:solidFill>
              </a:rPr>
              <a:t>روزنه ای درسقف</a:t>
            </a:r>
            <a:r>
              <a:rPr lang="en-US" sz="2000" dirty="0">
                <a:solidFill>
                  <a:schemeClr val="tx1"/>
                </a:solidFill>
              </a:rPr>
              <a:t/>
            </a:r>
            <a:br>
              <a:rPr lang="en-US" sz="2000" dirty="0">
                <a:solidFill>
                  <a:schemeClr val="tx1"/>
                </a:solidFill>
              </a:rPr>
            </a:br>
            <a:r>
              <a:rPr lang="ar-SA" sz="2000" dirty="0" smtClean="0">
                <a:solidFill>
                  <a:schemeClr val="tx1"/>
                </a:solidFill>
              </a:rPr>
              <a:t>نورزیرزمین:دربخشی </a:t>
            </a:r>
            <a:r>
              <a:rPr lang="ar-SA" sz="2000" dirty="0">
                <a:solidFill>
                  <a:schemeClr val="tx1"/>
                </a:solidFill>
              </a:rPr>
              <a:t>از دیوارها وزیرایوانهایاطاقچه ها،پنجره های مشبکی وجودداردکه نقش عبورجریان هواراایفا کرده وفضای راهروی زیرزمین را نیزروشن می </a:t>
            </a:r>
            <a:r>
              <a:rPr lang="ar-SA" sz="2000" dirty="0" smtClean="0">
                <a:solidFill>
                  <a:schemeClr val="tx1"/>
                </a:solidFill>
              </a:rPr>
              <a:t>کند</a:t>
            </a:r>
            <a:r>
              <a:rPr lang="fa-IR" sz="2000" dirty="0" smtClean="0">
                <a:solidFill>
                  <a:schemeClr val="tx1"/>
                </a:solidFill>
              </a:rPr>
              <a:t>.</a:t>
            </a:r>
            <a:br>
              <a:rPr lang="fa-IR" sz="2000" dirty="0" smtClean="0">
                <a:solidFill>
                  <a:schemeClr val="tx1"/>
                </a:solidFill>
              </a:rPr>
            </a:br>
            <a:r>
              <a:rPr lang="ar-SA" sz="2000" dirty="0">
                <a:solidFill>
                  <a:schemeClr val="tx1"/>
                </a:solidFill>
              </a:rPr>
              <a:t> </a:t>
            </a:r>
            <a:r>
              <a:rPr lang="ar-SA" sz="2000" dirty="0" smtClean="0">
                <a:solidFill>
                  <a:schemeClr val="tx1"/>
                </a:solidFill>
              </a:rPr>
              <a:t>نورآشپزخانه:آشپزخانه </a:t>
            </a:r>
            <a:r>
              <a:rPr lang="ar-SA" sz="2000" dirty="0">
                <a:solidFill>
                  <a:schemeClr val="tx1"/>
                </a:solidFill>
              </a:rPr>
              <a:t>وانبارهای خانه درگوشه هاوقسمت هاییازخانه است که نیازبه نوروتهویه درآن جاهااندک است</a:t>
            </a:r>
            <a:r>
              <a:rPr lang="en-US" sz="2000" dirty="0" smtClean="0">
                <a:solidFill>
                  <a:schemeClr val="tx1"/>
                </a:solidFill>
              </a:rPr>
              <a:t>.</a:t>
            </a:r>
            <a:br>
              <a:rPr lang="en-US" sz="2000" dirty="0" smtClean="0">
                <a:solidFill>
                  <a:schemeClr val="tx1"/>
                </a:solidFill>
              </a:rPr>
            </a:br>
            <a:r>
              <a:rPr lang="ar-SA" sz="2000" dirty="0" smtClean="0">
                <a:solidFill>
                  <a:schemeClr val="tx1"/>
                </a:solidFill>
              </a:rPr>
              <a:t>نورتالاراصلی:نوربه </a:t>
            </a:r>
            <a:r>
              <a:rPr lang="ar-SA" sz="2000" dirty="0">
                <a:solidFill>
                  <a:schemeClr val="tx1"/>
                </a:solidFill>
              </a:rPr>
              <a:t>وسیله نورگیرفوقانی درسقف تامین می شود</a:t>
            </a:r>
            <a:r>
              <a:rPr lang="en-US" sz="2000" dirty="0">
                <a:solidFill>
                  <a:schemeClr val="tx1"/>
                </a:solidFill>
              </a:rPr>
              <a:t>.</a:t>
            </a:r>
            <a:r>
              <a:rPr lang="en-US" sz="2000" dirty="0"/>
              <a:t/>
            </a:r>
            <a:br>
              <a:rPr lang="en-US" sz="2000" dirty="0"/>
            </a:br>
            <a:endParaRPr lang="fa-IR" sz="2000" dirty="0"/>
          </a:p>
        </p:txBody>
      </p:sp>
      <p:pic>
        <p:nvPicPr>
          <p:cNvPr id="4" name="Picture 3" descr="borojerdi (8).JPG"/>
          <p:cNvPicPr>
            <a:picLocks noChangeAspect="1"/>
          </p:cNvPicPr>
          <p:nvPr/>
        </p:nvPicPr>
        <p:blipFill>
          <a:blip r:embed="rId2"/>
          <a:stretch>
            <a:fillRect/>
          </a:stretch>
        </p:blipFill>
        <p:spPr>
          <a:xfrm>
            <a:off x="3000364" y="3571876"/>
            <a:ext cx="2714644" cy="29434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3071834"/>
          </a:xfrm>
        </p:spPr>
        <p:txBody>
          <a:bodyPr>
            <a:normAutofit/>
          </a:bodyPr>
          <a:lstStyle/>
          <a:p>
            <a:r>
              <a:rPr lang="en-US" sz="2000" dirty="0"/>
              <a:t> </a:t>
            </a:r>
            <a:br>
              <a:rPr lang="en-US" sz="2000" dirty="0"/>
            </a:br>
            <a:r>
              <a:rPr lang="ar-SA" sz="2200" dirty="0">
                <a:solidFill>
                  <a:schemeClr val="tx1"/>
                </a:solidFill>
              </a:rPr>
              <a:t>مصالح مورد استفاده درخانه بروجردی ها</a:t>
            </a:r>
            <a:r>
              <a:rPr lang="en-US" sz="2200" dirty="0">
                <a:solidFill>
                  <a:schemeClr val="tx1"/>
                </a:solidFill>
              </a:rPr>
              <a:t>:</a:t>
            </a:r>
            <a:br>
              <a:rPr lang="en-US" sz="2200" dirty="0">
                <a:solidFill>
                  <a:schemeClr val="tx1"/>
                </a:solidFill>
              </a:rPr>
            </a:br>
            <a:r>
              <a:rPr lang="ar-SA" sz="2200" dirty="0">
                <a:solidFill>
                  <a:schemeClr val="tx1"/>
                </a:solidFill>
              </a:rPr>
              <a:t>آجر-کاشی-سیم گل-گچ ورنگ درتزیینات</a:t>
            </a:r>
            <a:r>
              <a:rPr lang="en-US" sz="2200" dirty="0">
                <a:solidFill>
                  <a:schemeClr val="tx1"/>
                </a:solidFill>
              </a:rPr>
              <a:t/>
            </a:r>
            <a:br>
              <a:rPr lang="en-US" sz="2200" dirty="0">
                <a:solidFill>
                  <a:schemeClr val="tx1"/>
                </a:solidFill>
              </a:rPr>
            </a:br>
            <a:r>
              <a:rPr lang="ar-SA" sz="2200" dirty="0" smtClean="0">
                <a:solidFill>
                  <a:schemeClr val="tx1"/>
                </a:solidFill>
              </a:rPr>
              <a:t>آجر:کف </a:t>
            </a:r>
            <a:r>
              <a:rPr lang="ar-SA" sz="2200" dirty="0">
                <a:solidFill>
                  <a:schemeClr val="tx1"/>
                </a:solidFill>
              </a:rPr>
              <a:t>فرش حیاط-اتاق ها-راهروها</a:t>
            </a:r>
            <a:r>
              <a:rPr lang="en-US" sz="2200" dirty="0">
                <a:solidFill>
                  <a:schemeClr val="tx1"/>
                </a:solidFill>
              </a:rPr>
              <a:t>-</a:t>
            </a:r>
            <a:br>
              <a:rPr lang="en-US" sz="2200" dirty="0">
                <a:solidFill>
                  <a:schemeClr val="tx1"/>
                </a:solidFill>
              </a:rPr>
            </a:br>
            <a:r>
              <a:rPr lang="ar-SA" sz="2200" dirty="0" smtClean="0">
                <a:solidFill>
                  <a:schemeClr val="tx1"/>
                </a:solidFill>
              </a:rPr>
              <a:t>کاهگل </a:t>
            </a:r>
            <a:r>
              <a:rPr lang="ar-SA" sz="2200" dirty="0">
                <a:solidFill>
                  <a:schemeClr val="tx1"/>
                </a:solidFill>
              </a:rPr>
              <a:t>وسیم گل:پوشش دیوارهای بیرونی</a:t>
            </a:r>
            <a:r>
              <a:rPr lang="en-US" sz="2200" dirty="0">
                <a:solidFill>
                  <a:schemeClr val="tx1"/>
                </a:solidFill>
              </a:rPr>
              <a:t/>
            </a:r>
            <a:br>
              <a:rPr lang="en-US" sz="2200" dirty="0">
                <a:solidFill>
                  <a:schemeClr val="tx1"/>
                </a:solidFill>
              </a:rPr>
            </a:br>
            <a:r>
              <a:rPr lang="ar-SA" sz="2200" dirty="0" smtClean="0">
                <a:solidFill>
                  <a:schemeClr val="tx1"/>
                </a:solidFill>
              </a:rPr>
              <a:t>گچ</a:t>
            </a:r>
            <a:r>
              <a:rPr lang="ar-SA" sz="2200" dirty="0">
                <a:solidFill>
                  <a:schemeClr val="tx1"/>
                </a:solidFill>
              </a:rPr>
              <a:t>: پوشش داخلی بعضی اتاقها</a:t>
            </a:r>
            <a:r>
              <a:rPr lang="en-US" sz="2200" dirty="0">
                <a:solidFill>
                  <a:schemeClr val="tx1"/>
                </a:solidFill>
              </a:rPr>
              <a:t/>
            </a:r>
            <a:br>
              <a:rPr lang="en-US" sz="2200" dirty="0">
                <a:solidFill>
                  <a:schemeClr val="tx1"/>
                </a:solidFill>
              </a:rPr>
            </a:br>
            <a:r>
              <a:rPr lang="ar-SA" sz="2200" dirty="0" smtClean="0">
                <a:solidFill>
                  <a:schemeClr val="tx1"/>
                </a:solidFill>
              </a:rPr>
              <a:t>رنگ </a:t>
            </a:r>
            <a:r>
              <a:rPr lang="ar-SA" sz="2200" dirty="0">
                <a:solidFill>
                  <a:schemeClr val="tx1"/>
                </a:solidFill>
              </a:rPr>
              <a:t>روغن:پوشش تالاراصلی</a:t>
            </a:r>
            <a:r>
              <a:rPr lang="en-US" sz="2200" dirty="0">
                <a:solidFill>
                  <a:schemeClr val="tx1"/>
                </a:solidFill>
              </a:rPr>
              <a:t/>
            </a:r>
            <a:br>
              <a:rPr lang="en-US" sz="2200" dirty="0">
                <a:solidFill>
                  <a:schemeClr val="tx1"/>
                </a:solidFill>
              </a:rPr>
            </a:br>
            <a:r>
              <a:rPr lang="ar-SA" sz="2200" dirty="0" smtClean="0">
                <a:solidFill>
                  <a:schemeClr val="tx1"/>
                </a:solidFill>
              </a:rPr>
              <a:t>همچنین </a:t>
            </a:r>
            <a:r>
              <a:rPr lang="ar-SA" sz="2200" dirty="0">
                <a:solidFill>
                  <a:schemeClr val="tx1"/>
                </a:solidFill>
              </a:rPr>
              <a:t>این بنادارای تزیینات اندک کاشی،آجرچینی ساده،گچبری های زیباونفیس ونقاشی ورنگ آمیزی دربخش بیرونی وتزیینات آینه کاری دربخش اندرونی می </a:t>
            </a:r>
            <a:r>
              <a:rPr lang="ar-SA" sz="2200" dirty="0" smtClean="0">
                <a:solidFill>
                  <a:schemeClr val="tx1"/>
                </a:solidFill>
              </a:rPr>
              <a:t>باشد</a:t>
            </a:r>
            <a:r>
              <a:rPr lang="fa-IR" sz="2200" dirty="0" smtClean="0">
                <a:solidFill>
                  <a:schemeClr val="tx1"/>
                </a:solidFill>
              </a:rPr>
              <a:t>.</a:t>
            </a:r>
            <a:endParaRPr lang="fa-IR" sz="2200" dirty="0">
              <a:solidFill>
                <a:schemeClr val="tx1"/>
              </a:solidFill>
            </a:endParaRPr>
          </a:p>
        </p:txBody>
      </p:sp>
      <p:pic>
        <p:nvPicPr>
          <p:cNvPr id="4" name="Picture 3" descr="borojerdi ha03.jpg"/>
          <p:cNvPicPr>
            <a:picLocks noChangeAspect="1"/>
          </p:cNvPicPr>
          <p:nvPr/>
        </p:nvPicPr>
        <p:blipFill>
          <a:blip r:embed="rId2"/>
          <a:stretch>
            <a:fillRect/>
          </a:stretch>
        </p:blipFill>
        <p:spPr>
          <a:xfrm>
            <a:off x="1285852" y="3143248"/>
            <a:ext cx="2641903" cy="3524298"/>
          </a:xfrm>
          <a:prstGeom prst="rect">
            <a:avLst/>
          </a:prstGeom>
          <a:ln>
            <a:noFill/>
          </a:ln>
          <a:effectLst>
            <a:softEdge rad="112500"/>
          </a:effectLst>
        </p:spPr>
      </p:pic>
      <p:pic>
        <p:nvPicPr>
          <p:cNvPr id="6" name="Picture 5" descr="borojerdi.jpg"/>
          <p:cNvPicPr>
            <a:picLocks noChangeAspect="1"/>
          </p:cNvPicPr>
          <p:nvPr/>
        </p:nvPicPr>
        <p:blipFill>
          <a:blip r:embed="rId3"/>
          <a:stretch>
            <a:fillRect/>
          </a:stretch>
        </p:blipFill>
        <p:spPr>
          <a:xfrm>
            <a:off x="4500562" y="3071810"/>
            <a:ext cx="3174819" cy="35004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3143248"/>
          </a:xfrm>
        </p:spPr>
        <p:txBody>
          <a:bodyPr>
            <a:normAutofit/>
          </a:bodyPr>
          <a:lstStyle/>
          <a:p>
            <a:r>
              <a:rPr lang="ar-SA" sz="2000" dirty="0" smtClean="0">
                <a:solidFill>
                  <a:schemeClr val="tx1"/>
                </a:solidFill>
              </a:rPr>
              <a:t>خانه </a:t>
            </a:r>
            <a:r>
              <a:rPr lang="ar-SA" sz="2000" dirty="0">
                <a:solidFill>
                  <a:schemeClr val="tx1"/>
                </a:solidFill>
              </a:rPr>
              <a:t>بروجردي ها متناسب با خصوصيات اقليمي و شرايط آب و هوايي منطقه کويري کاشان طراحي و ساخته شده، به گونه اي که در گرماي شديد تابستان هواي خنک و بسيار مطبوعي از طريق بادگيرهاي واقع در بالاي پشت بام به صورت طبيعي و دائمي به زيرزمين ها سرازير شده و در آنها جريان مي </a:t>
            </a:r>
            <a:r>
              <a:rPr lang="ar-SA" sz="2000" dirty="0" smtClean="0">
                <a:solidFill>
                  <a:schemeClr val="tx1"/>
                </a:solidFill>
              </a:rPr>
              <a:t>يابد</a:t>
            </a:r>
            <a:r>
              <a:rPr lang="en-US" sz="2000" dirty="0" smtClean="0">
                <a:solidFill>
                  <a:schemeClr val="tx1"/>
                </a:solidFill>
              </a:rPr>
              <a:t>.</a:t>
            </a:r>
            <a:r>
              <a:rPr lang="en-US" sz="2000" dirty="0">
                <a:solidFill>
                  <a:schemeClr val="tx1"/>
                </a:solidFill>
              </a:rPr>
              <a:t/>
            </a:r>
            <a:br>
              <a:rPr lang="en-US" sz="2000" dirty="0">
                <a:solidFill>
                  <a:schemeClr val="tx1"/>
                </a:solidFill>
              </a:rPr>
            </a:br>
            <a:r>
              <a:rPr lang="ar-SA" sz="2000" dirty="0">
                <a:solidFill>
                  <a:schemeClr val="tx1"/>
                </a:solidFill>
              </a:rPr>
              <a:t>نقاشي هاي خانه بروجردي ها زير نظر دو هنرمند بزرگ و نامدار نقاشي ايران دوران قاجار "مرحوم ميرزا ابوالحسن غفاري کاشان" (بنيانگذار اولين مدرسه نقاشي در ايران) و برادرزاده اش "مرحوم ميرزا محمدخان غفاري کاشاني" ملقب </a:t>
            </a:r>
            <a:r>
              <a:rPr lang="ar-SA" sz="2000" dirty="0" smtClean="0">
                <a:solidFill>
                  <a:schemeClr val="tx1"/>
                </a:solidFill>
              </a:rPr>
              <a:t>به</a:t>
            </a:r>
            <a:r>
              <a:rPr lang="ar-SA" sz="2000" dirty="0">
                <a:solidFill>
                  <a:schemeClr val="tx1"/>
                </a:solidFill>
              </a:rPr>
              <a:t> "کمال الملک" ترسيم و طرح هاي گچبري خانه نيز با نظارت اين دو استاد به انجام رسيده </a:t>
            </a:r>
            <a:r>
              <a:rPr lang="ar-SA" sz="2000" dirty="0" smtClean="0">
                <a:solidFill>
                  <a:schemeClr val="tx1"/>
                </a:solidFill>
              </a:rPr>
              <a:t>اس</a:t>
            </a:r>
            <a:r>
              <a:rPr lang="fa-IR" sz="2000" dirty="0" smtClean="0">
                <a:solidFill>
                  <a:schemeClr val="tx1"/>
                </a:solidFill>
              </a:rPr>
              <a:t>ت.</a:t>
            </a:r>
            <a:r>
              <a:rPr lang="en-US" sz="2000" dirty="0">
                <a:solidFill>
                  <a:schemeClr val="tx1"/>
                </a:solidFill>
              </a:rPr>
              <a:t/>
            </a:r>
            <a:br>
              <a:rPr lang="en-US" sz="2000" dirty="0">
                <a:solidFill>
                  <a:schemeClr val="tx1"/>
                </a:solidFill>
              </a:rPr>
            </a:br>
            <a:endParaRPr lang="fa-IR" sz="2000" dirty="0">
              <a:solidFill>
                <a:schemeClr val="tx1"/>
              </a:solidFill>
            </a:endParaRPr>
          </a:p>
        </p:txBody>
      </p:sp>
      <p:pic>
        <p:nvPicPr>
          <p:cNvPr id="3" name="Picture 2" descr="borojerdi ha05.jpg"/>
          <p:cNvPicPr>
            <a:picLocks noChangeAspect="1"/>
          </p:cNvPicPr>
          <p:nvPr/>
        </p:nvPicPr>
        <p:blipFill>
          <a:blip r:embed="rId2"/>
          <a:stretch>
            <a:fillRect/>
          </a:stretch>
        </p:blipFill>
        <p:spPr>
          <a:xfrm>
            <a:off x="2357422" y="3071810"/>
            <a:ext cx="4572032"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11420"/>
          </a:xfrm>
        </p:spPr>
        <p:txBody>
          <a:bodyPr>
            <a:normAutofit/>
          </a:bodyPr>
          <a:lstStyle/>
          <a:p>
            <a:r>
              <a:rPr lang="ar-SA" sz="2000" dirty="0">
                <a:solidFill>
                  <a:schemeClr val="tx1"/>
                </a:solidFill>
              </a:rPr>
              <a:t>به طور کلي خانه بروجردي ها از نظر طرح و معماري، قدمت، تزئينات و نقاشي گچبري در زمره نفيس ترين آثار تاريخي کشور قرار دارد که بخش بيروني آن در سال 1353 توسط دولت خريداري و با شماره 1082 در فهرست آثار ملي ايران به ثبت رسيده است</a:t>
            </a:r>
            <a:r>
              <a:rPr lang="en-US" sz="2000" dirty="0">
                <a:solidFill>
                  <a:schemeClr val="tx1"/>
                </a:solidFill>
              </a:rPr>
              <a:t>.</a:t>
            </a:r>
            <a:br>
              <a:rPr lang="en-US" sz="2000" dirty="0">
                <a:solidFill>
                  <a:schemeClr val="tx1"/>
                </a:solidFill>
              </a:rPr>
            </a:br>
            <a:r>
              <a:rPr lang="ar-SA" sz="2000" dirty="0">
                <a:solidFill>
                  <a:schemeClr val="tx1"/>
                </a:solidFill>
              </a:rPr>
              <a:t>تاکنون مرمت بخش هاي مختلف و نيز استحکام بخشي قسمت هاي عمده خانه و تثبيت نقاشي ها به وسيله کارشناسان و استادکاران اداره ميراث فرهنگي کاشان انجام و برخي الحاقات و تغييرات غيراصولي انجام گرفته است</a:t>
            </a:r>
            <a:r>
              <a:rPr lang="en-US" sz="2000" dirty="0">
                <a:solidFill>
                  <a:schemeClr val="tx1"/>
                </a:solidFill>
              </a:rPr>
              <a:t>.</a:t>
            </a:r>
            <a:r>
              <a:rPr lang="en-US" sz="2000" dirty="0"/>
              <a:t/>
            </a:r>
            <a:br>
              <a:rPr lang="en-US" sz="2000" dirty="0"/>
            </a:br>
            <a:endParaRPr lang="fa-IR" sz="2000" dirty="0"/>
          </a:p>
        </p:txBody>
      </p:sp>
      <p:pic>
        <p:nvPicPr>
          <p:cNvPr id="5" name="Picture 4" descr="borojerdi ha06.jpg"/>
          <p:cNvPicPr>
            <a:picLocks noChangeAspect="1"/>
          </p:cNvPicPr>
          <p:nvPr/>
        </p:nvPicPr>
        <p:blipFill>
          <a:blip r:embed="rId2"/>
          <a:stretch>
            <a:fillRect/>
          </a:stretch>
        </p:blipFill>
        <p:spPr>
          <a:xfrm>
            <a:off x="1714481" y="2702696"/>
            <a:ext cx="5000660" cy="375049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type="title"/>
          </p:nvPr>
        </p:nvSpPr>
        <p:spPr>
          <a:xfrm>
            <a:off x="457200" y="274638"/>
            <a:ext cx="8229600" cy="939784"/>
          </a:xfrm>
        </p:spPr>
        <p:txBody>
          <a:bodyPr>
            <a:normAutofit/>
          </a:bodyPr>
          <a:lstStyle/>
          <a:p>
            <a:pPr>
              <a:buNone/>
            </a:pPr>
            <a:r>
              <a:rPr lang="fa-IR" sz="2400" dirty="0" smtClean="0"/>
              <a:t>طراح ساخت: استاد علی مریم کاشانی </a:t>
            </a:r>
          </a:p>
        </p:txBody>
      </p:sp>
      <p:sp>
        <p:nvSpPr>
          <p:cNvPr id="4" name="Content Placeholder 7"/>
          <p:cNvSpPr>
            <a:spLocks noGrp="1"/>
          </p:cNvSpPr>
          <p:nvPr>
            <p:ph idx="1"/>
          </p:nvPr>
        </p:nvSpPr>
        <p:spPr/>
        <p:txBody>
          <a:bodyPr>
            <a:normAutofit/>
          </a:bodyPr>
          <a:lstStyle/>
          <a:p>
            <a:pPr>
              <a:buNone/>
            </a:pPr>
            <a:r>
              <a:rPr lang="fa-IR" sz="2000" dirty="0" smtClean="0"/>
              <a:t>     </a:t>
            </a:r>
            <a:r>
              <a:rPr lang="ar-SA" sz="2000" dirty="0" smtClean="0"/>
              <a:t>خانواده </a:t>
            </a:r>
            <a:r>
              <a:rPr lang="ar-SA" sz="2000" dirty="0"/>
              <a:t>بروجردی ازمعروف ترین معمارشهر(استادعلی مریم کاشانی)درخواست کردند که خانه موردنظررابسازد.استاد بعدازبه پایان رساندن سفت کاری خانه برای انجام نازک کاری وتزیینات ازبرجسته ترین هنرمندان نگارگرشهردعوت به عمل آورد.واین هنرمندان داستان هاوروایات عاشقانه خمسه نظامی وهفت پیکرجامی رادرجای جای طاق هاورواق ها به تصویرکشیدند.ساخت این خانه حدود18سال توسط25نفرمعماروهنرمندبه طول انجامید.ودرزمان حکومت ناصرالدین شاه 1280-1292ساخته </a:t>
            </a:r>
            <a:r>
              <a:rPr lang="ar-SA" sz="2000" dirty="0" smtClean="0"/>
              <a:t>شد</a:t>
            </a:r>
            <a:r>
              <a:rPr lang="fa-IR" sz="2000" dirty="0" smtClean="0"/>
              <a:t> </a:t>
            </a:r>
            <a:r>
              <a:rPr lang="ar-SA" sz="2000" dirty="0" smtClean="0"/>
              <a:t>واکنون </a:t>
            </a:r>
            <a:r>
              <a:rPr lang="ar-SA" sz="2000" dirty="0"/>
              <a:t>حدود 130 سال از عمر این خانه سپری </a:t>
            </a:r>
            <a:r>
              <a:rPr lang="ar-SA" sz="2000" dirty="0" smtClean="0"/>
              <a:t>شده</a:t>
            </a:r>
            <a:r>
              <a:rPr lang="fa-IR" sz="2000" dirty="0" smtClean="0"/>
              <a:t> است.                                                                          </a:t>
            </a:r>
            <a:r>
              <a:rPr lang="ar-SA" sz="2000" dirty="0" smtClean="0"/>
              <a:t>روش </a:t>
            </a:r>
            <a:r>
              <a:rPr lang="ar-SA" sz="2000" dirty="0"/>
              <a:t>کاراستادعلی مریم کاشانی:شیوه کاراین استاداین گونه بوده که ابتداماکت ساختمان موردنظررامی ساخته وپس ازتاییدطرح توسط کارفرمانسبت به ساخت آن اقدام می </a:t>
            </a:r>
            <a:r>
              <a:rPr lang="ar-SA" sz="2000" dirty="0" smtClean="0"/>
              <a:t>کرده</a:t>
            </a:r>
            <a:r>
              <a:rPr lang="fa-IR" sz="2000" dirty="0"/>
              <a:t>,</a:t>
            </a:r>
            <a:r>
              <a:rPr lang="ar-SA" sz="2000" dirty="0" smtClean="0"/>
              <a:t>تیمچه </a:t>
            </a:r>
            <a:r>
              <a:rPr lang="ar-SA" sz="2000" dirty="0"/>
              <a:t>امین الدوله وخانه طباطبایی </a:t>
            </a:r>
            <a:r>
              <a:rPr lang="ar-SA" sz="2000" dirty="0" smtClean="0"/>
              <a:t>ا</a:t>
            </a:r>
            <a:r>
              <a:rPr lang="fa-IR" sz="2000" dirty="0" smtClean="0"/>
              <a:t>ز آثار اوست.</a:t>
            </a:r>
            <a:endParaRPr lang="en-US" sz="2000" dirty="0"/>
          </a:p>
          <a:p>
            <a:pPr>
              <a:buNone/>
            </a:pPr>
            <a:r>
              <a:rPr lang="fa-IR" sz="2000" dirty="0"/>
              <a:t> </a:t>
            </a:r>
            <a:r>
              <a:rPr lang="ar-SA" sz="2000" dirty="0" smtClean="0"/>
              <a:t> </a:t>
            </a:r>
            <a:r>
              <a:rPr lang="fa-IR" sz="2000" dirty="0" smtClean="0"/>
              <a:t>  </a:t>
            </a:r>
            <a:r>
              <a:rPr lang="ar-SA" sz="2000" dirty="0" smtClean="0"/>
              <a:t>این </a:t>
            </a:r>
            <a:r>
              <a:rPr lang="ar-SA" sz="2000" dirty="0"/>
              <a:t>خانه را باالهام ازشیوه معماری اصیل ایرانی ساخته است</a:t>
            </a:r>
            <a:endParaRPr lang="fa-IR" sz="2000" dirty="0" smtClean="0"/>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662" y="357166"/>
            <a:ext cx="7429552" cy="1323439"/>
          </a:xfrm>
          <a:prstGeom prst="rect">
            <a:avLst/>
          </a:prstGeom>
        </p:spPr>
        <p:txBody>
          <a:bodyPr wrap="square">
            <a:spAutoFit/>
          </a:bodyPr>
          <a:lstStyle/>
          <a:p>
            <a:r>
              <a:rPr lang="ar-SA" sz="2000" dirty="0" smtClean="0"/>
              <a:t>خانه تاريخي بروجردي ها که در محله قديمي سلطان اميراحمد کاشان قرار دارد، نمونه يکي از خانه هاي مسکوني دوره قاجار است که در سال 1280 هجري قمري توسط يکي از بازرگانان معروف کاشان، حاج سيدحسين نطنزي ساخته شده و برخي از تزئينات بدنه داخلي هشتي ورودي آن در سال 1295 هجري قمري به انجام رسيده است</a:t>
            </a:r>
            <a:r>
              <a:rPr lang="fa-IR" sz="2000" dirty="0" smtClean="0"/>
              <a:t>.</a:t>
            </a:r>
            <a:endParaRPr lang="fa-IR" sz="2000" dirty="0"/>
          </a:p>
        </p:txBody>
      </p:sp>
      <p:pic>
        <p:nvPicPr>
          <p:cNvPr id="6" name="Picture 5" descr="borojerdi ha02.jpg"/>
          <p:cNvPicPr>
            <a:picLocks noChangeAspect="1"/>
          </p:cNvPicPr>
          <p:nvPr/>
        </p:nvPicPr>
        <p:blipFill>
          <a:blip r:embed="rId2"/>
          <a:stretch>
            <a:fillRect/>
          </a:stretch>
        </p:blipFill>
        <p:spPr>
          <a:xfrm>
            <a:off x="1500166" y="1928802"/>
            <a:ext cx="5961082" cy="44708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357166"/>
            <a:ext cx="7643866" cy="2554545"/>
          </a:xfrm>
          <a:prstGeom prst="rect">
            <a:avLst/>
          </a:prstGeom>
        </p:spPr>
        <p:txBody>
          <a:bodyPr wrap="square">
            <a:spAutoFit/>
          </a:bodyPr>
          <a:lstStyle/>
          <a:p>
            <a:r>
              <a:rPr lang="ar-SA" sz="2000" dirty="0" smtClean="0"/>
              <a:t>شرح پلان خانه بروجردی هامعماری داخلی وعملکردفضاها</a:t>
            </a:r>
            <a:r>
              <a:rPr lang="fa-IR" sz="2000" dirty="0" smtClean="0"/>
              <a:t> </a:t>
            </a:r>
            <a:br>
              <a:rPr lang="fa-IR" sz="2000" dirty="0" smtClean="0"/>
            </a:br>
            <a:r>
              <a:rPr lang="ar-SA" sz="2000" dirty="0" smtClean="0"/>
              <a:t>مساحت 1700مترمربع-زیربنا1000مترمربع</a:t>
            </a:r>
            <a:r>
              <a:rPr lang="en-US" sz="2000" dirty="0" smtClean="0"/>
              <a:t>-</a:t>
            </a:r>
            <a:br>
              <a:rPr lang="en-US" sz="2000" dirty="0" smtClean="0"/>
            </a:br>
            <a:r>
              <a:rPr lang="ar-SA" sz="2000" dirty="0" smtClean="0"/>
              <a:t>دوطبقه ودربعضی قسمتها مثل قسمت جنوبی که باسرداب دارای 3طبقه است</a:t>
            </a:r>
            <a:r>
              <a:rPr lang="en-US" sz="2000" dirty="0" smtClean="0"/>
              <a:t>.</a:t>
            </a:r>
            <a:br>
              <a:rPr lang="en-US" sz="2000" dirty="0" smtClean="0"/>
            </a:br>
            <a:r>
              <a:rPr lang="ar-SA" sz="2000" dirty="0" smtClean="0"/>
              <a:t>دارای یک حیاط با ابعاد20در30</a:t>
            </a:r>
            <a:r>
              <a:rPr lang="en-US" sz="2000" dirty="0" smtClean="0"/>
              <a:t>-</a:t>
            </a:r>
            <a:br>
              <a:rPr lang="en-US" sz="2000" dirty="0" smtClean="0"/>
            </a:br>
            <a:r>
              <a:rPr lang="ar-SA" sz="2000" dirty="0" smtClean="0"/>
              <a:t>دارای 3ورودی درشمال(ورودی اصلی)،غرب(مخصوص مراسم مذهبی وغیره) وجنوب(برای خواص)</a:t>
            </a:r>
            <a:r>
              <a:rPr lang="en-US" sz="2000" dirty="0" smtClean="0"/>
              <a:t> </a:t>
            </a:r>
            <a:r>
              <a:rPr lang="fa-IR" sz="2000" dirty="0" smtClean="0"/>
              <a:t>وا</a:t>
            </a:r>
            <a:r>
              <a:rPr lang="ar-SA" sz="2000" dirty="0" smtClean="0"/>
              <a:t>یوان های سرپوشیده دراطراف حیاط</a:t>
            </a:r>
            <a:r>
              <a:rPr lang="en-US" sz="2000" dirty="0" smtClean="0"/>
              <a:t>.</a:t>
            </a:r>
            <a:br>
              <a:rPr lang="en-US" sz="2000" dirty="0" smtClean="0"/>
            </a:br>
            <a:r>
              <a:rPr lang="ar-SA" sz="2000" dirty="0" smtClean="0"/>
              <a:t>جلوخان درفضای هشتی که دارای 6عددسکو برای انتظارمراجعین می باشد.این سکوها پاخوری نام دارد</a:t>
            </a:r>
            <a:r>
              <a:rPr lang="fa-IR" sz="2000" dirty="0" smtClean="0"/>
              <a:t>.</a:t>
            </a:r>
            <a:endParaRPr lang="fa-IR" sz="2000" dirty="0"/>
          </a:p>
        </p:txBody>
      </p:sp>
      <p:pic>
        <p:nvPicPr>
          <p:cNvPr id="6" name="Picture 5" descr="borojerdi ha04.jpg"/>
          <p:cNvPicPr>
            <a:picLocks noChangeAspect="1"/>
          </p:cNvPicPr>
          <p:nvPr/>
        </p:nvPicPr>
        <p:blipFill>
          <a:blip r:embed="rId2"/>
          <a:stretch>
            <a:fillRect/>
          </a:stretch>
        </p:blipFill>
        <p:spPr>
          <a:xfrm>
            <a:off x="1857356" y="2928934"/>
            <a:ext cx="4603760" cy="34528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smtClean="0">
                <a:solidFill>
                  <a:schemeClr val="tx1"/>
                </a:solidFill>
              </a:rPr>
              <a:t>پلان های خانه بروجردی ها</a:t>
            </a:r>
            <a:endParaRPr lang="fa-IR" sz="2400" dirty="0">
              <a:solidFill>
                <a:schemeClr val="tx1"/>
              </a:solidFill>
            </a:endParaRPr>
          </a:p>
        </p:txBody>
      </p:sp>
      <p:pic>
        <p:nvPicPr>
          <p:cNvPr id="4" name="Content Placeholder 3" descr="borojerdiha_03.jpg"/>
          <p:cNvPicPr>
            <a:picLocks noGrp="1" noChangeAspect="1"/>
          </p:cNvPicPr>
          <p:nvPr>
            <p:ph idx="1"/>
          </p:nvPr>
        </p:nvPicPr>
        <p:blipFill>
          <a:blip r:embed="rId2"/>
          <a:stretch>
            <a:fillRect/>
          </a:stretch>
        </p:blipFill>
        <p:spPr>
          <a:xfrm>
            <a:off x="1382002" y="1935163"/>
            <a:ext cx="6379996" cy="43894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rojerdiha_01.jpg"/>
          <p:cNvPicPr>
            <a:picLocks noChangeAspect="1"/>
          </p:cNvPicPr>
          <p:nvPr/>
        </p:nvPicPr>
        <p:blipFill>
          <a:blip r:embed="rId2"/>
          <a:stretch>
            <a:fillRect/>
          </a:stretch>
        </p:blipFill>
        <p:spPr>
          <a:xfrm>
            <a:off x="714348" y="928670"/>
            <a:ext cx="7583195" cy="52172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rojerdiha_02.jpg"/>
          <p:cNvPicPr>
            <a:picLocks noGrp="1" noChangeAspect="1"/>
          </p:cNvPicPr>
          <p:nvPr>
            <p:ph idx="1"/>
          </p:nvPr>
        </p:nvPicPr>
        <p:blipFill>
          <a:blip r:embed="rId2"/>
          <a:stretch>
            <a:fillRect/>
          </a:stretch>
        </p:blipFill>
        <p:spPr>
          <a:xfrm>
            <a:off x="1142976" y="1000108"/>
            <a:ext cx="7035325" cy="48403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04088"/>
            <a:ext cx="8229600" cy="1010400"/>
          </a:xfrm>
        </p:spPr>
        <p:txBody>
          <a:bodyPr>
            <a:normAutofit/>
          </a:bodyPr>
          <a:lstStyle/>
          <a:p>
            <a:r>
              <a:rPr lang="fa-IR" sz="2400" dirty="0" smtClean="0">
                <a:solidFill>
                  <a:schemeClr val="tx1"/>
                </a:solidFill>
              </a:rPr>
              <a:t> برش های خانه بروجردی ها</a:t>
            </a:r>
            <a:endParaRPr lang="fa-IR" sz="2400" dirty="0">
              <a:solidFill>
                <a:schemeClr val="tx1"/>
              </a:solidFill>
            </a:endParaRPr>
          </a:p>
        </p:txBody>
      </p:sp>
      <p:pic>
        <p:nvPicPr>
          <p:cNvPr id="4" name="Content Placeholder 3" descr="borojerdiha_04.jpg"/>
          <p:cNvPicPr>
            <a:picLocks noGrp="1" noChangeAspect="1"/>
          </p:cNvPicPr>
          <p:nvPr>
            <p:ph idx="1"/>
          </p:nvPr>
        </p:nvPicPr>
        <p:blipFill>
          <a:blip r:embed="rId2"/>
          <a:stretch>
            <a:fillRect/>
          </a:stretch>
        </p:blipFill>
        <p:spPr>
          <a:xfrm>
            <a:off x="1382002" y="1935163"/>
            <a:ext cx="6379996" cy="4389437"/>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rojerdiha_05.jpg"/>
          <p:cNvPicPr>
            <a:picLocks noGrp="1" noChangeAspect="1"/>
          </p:cNvPicPr>
          <p:nvPr>
            <p:ph idx="1"/>
          </p:nvPr>
        </p:nvPicPr>
        <p:blipFill>
          <a:blip r:embed="rId2"/>
          <a:stretch>
            <a:fillRect/>
          </a:stretch>
        </p:blipFill>
        <p:spPr>
          <a:xfrm>
            <a:off x="1428728" y="1643050"/>
            <a:ext cx="6379996" cy="4389437"/>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TotalTime>
  <Words>336</Words>
  <Application>Microsoft Office PowerPoint</Application>
  <PresentationFormat>On-screen Show (4:3)</PresentationFormat>
  <Paragraphs>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 بسمه تعالی        </vt:lpstr>
      <vt:lpstr>طراح ساخت: استاد علی مریم کاشانی </vt:lpstr>
      <vt:lpstr>Slide 3</vt:lpstr>
      <vt:lpstr>Slide 4</vt:lpstr>
      <vt:lpstr>پلان های خانه بروجردی ها</vt:lpstr>
      <vt:lpstr>Slide 6</vt:lpstr>
      <vt:lpstr>Slide 7</vt:lpstr>
      <vt:lpstr> برش های خانه بروجردی ها</vt:lpstr>
      <vt:lpstr>Slide 9</vt:lpstr>
      <vt:lpstr>تقسیمات خانه بروجردی ها: بیرونی-اندرونی بخش بیرونی شامل:بخش شمالی-بخش جنوبی(تابستانی)-بادگیرها بخش اندرونی شامل:بخش شمالی_بخش جنوبی  بخش بیرونی: 1.هشتی 2.راهرو و دهلیز 3.حیاط مرکزی مستطیل شکل20×30     بخش اندرونی: 1.دارای 9اتاق 2.دارای حیاط خلوت واتاق پنج دری ساده،صندوق خانه،اتاق نشیمن ویک سرداب بزرگ دربخش جنوبی آن 3.دربخش شمالی شامل حیاط مرکزی-تالارپذیرایی ست.   بادگیرهای این خانه هشت ضلعی هستند.</vt:lpstr>
      <vt:lpstr>تامین نوردرخانه بروجردی ها: نورهشتی:تعبیه روزنه ای درسقف نورزیرزمین:دربخشی از دیوارها وزیرایوانهایاطاقچه ها،پنجره های مشبکی وجودداردکه نقش عبورجریان هواراایفا کرده وفضای راهروی زیرزمین را نیزروشن می کند.  نورآشپزخانه:آشپزخانه وانبارهای خانه درگوشه هاوقسمت هاییازخانه است که نیازبه نوروتهویه درآن جاهااندک است. نورتالاراصلی:نوربه وسیله نورگیرفوقانی درسقف تامین می شود. </vt:lpstr>
      <vt:lpstr>  مصالح مورد استفاده درخانه بروجردی ها: آجر-کاشی-سیم گل-گچ ورنگ درتزیینات آجر:کف فرش حیاط-اتاق ها-راهروها- کاهگل وسیم گل:پوشش دیوارهای بیرونی گچ: پوشش داخلی بعضی اتاقها رنگ روغن:پوشش تالاراصلی همچنین این بنادارای تزیینات اندک کاشی،آجرچینی ساده،گچبری های زیباونفیس ونقاشی ورنگ آمیزی دربخش بیرونی وتزیینات آینه کاری دربخش اندرونی می باشد.</vt:lpstr>
      <vt:lpstr>خانه بروجردي ها متناسب با خصوصيات اقليمي و شرايط آب و هوايي منطقه کويري کاشان طراحي و ساخته شده، به گونه اي که در گرماي شديد تابستان هواي خنک و بسيار مطبوعي از طريق بادگيرهاي واقع در بالاي پشت بام به صورت طبيعي و دائمي به زيرزمين ها سرازير شده و در آنها جريان مي يابد. نقاشي هاي خانه بروجردي ها زير نظر دو هنرمند بزرگ و نامدار نقاشي ايران دوران قاجار "مرحوم ميرزا ابوالحسن غفاري کاشان" (بنيانگذار اولين مدرسه نقاشي در ايران) و برادرزاده اش "مرحوم ميرزا محمدخان غفاري کاشاني" ملقب به "کمال الملک" ترسيم و طرح هاي گچبري خانه نيز با نظارت اين دو استاد به انجام رسيده است. </vt:lpstr>
      <vt:lpstr>به طور کلي خانه بروجردي ها از نظر طرح و معماري، قدمت، تزئينات و نقاشي گچبري در زمره نفيس ترين آثار تاريخي کشور قرار دارد که بخش بيروني آن در سال 1353 توسط دولت خريداري و با شماره 1082 در فهرست آثار ملي ايران به ثبت رسيده است. تاکنون مرمت بخش هاي مختلف و نيز استحکام بخشي قسمت هاي عمده خانه و تثبيت نقاشي ها به وسيله کارشناسان و استادکاران اداره ميراث فرهنگي کاشان انجام و برخي الحاقات و تغييرات غيراصولي انجام گرفته است.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fatemeh</dc:creator>
  <cp:lastModifiedBy>fatemeh</cp:lastModifiedBy>
  <cp:revision>19</cp:revision>
  <dcterms:created xsi:type="dcterms:W3CDTF">2015-10-02T19:18:12Z</dcterms:created>
  <dcterms:modified xsi:type="dcterms:W3CDTF">2015-10-03T12:47:43Z</dcterms:modified>
</cp:coreProperties>
</file>