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cs typeface="0 Nazanin Bold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(17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6176682" cy="3028950"/>
          </a:xfrm>
          <a:prstGeom prst="rect">
            <a:avLst/>
          </a:prstGeom>
        </p:spPr>
      </p:pic>
      <p:pic>
        <p:nvPicPr>
          <p:cNvPr id="4" name="Picture 3" descr="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4029075"/>
            <a:ext cx="2190750" cy="2828925"/>
          </a:xfrm>
          <a:prstGeom prst="rect">
            <a:avLst/>
          </a:prstGeom>
        </p:spPr>
      </p:pic>
      <p:pic>
        <p:nvPicPr>
          <p:cNvPr id="5" name="Picture 4" descr="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0750" cy="282892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گوش میانی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143000"/>
            <a:ext cx="457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>
                <a:cs typeface="0 Nazanin Bold" pitchFamily="2" charset="-78"/>
              </a:rPr>
              <a:t>گوش میانی شامل سه استخوان کوچک است .</a:t>
            </a:r>
          </a:p>
        </p:txBody>
      </p:sp>
      <p:pic>
        <p:nvPicPr>
          <p:cNvPr id="5" name="Picture 4" descr="Hear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5202115" cy="40576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175794" y="4084320"/>
            <a:ext cx="2182846" cy="1704577"/>
          </a:xfrm>
          <a:custGeom>
            <a:avLst/>
            <a:gdLst>
              <a:gd name="connsiteX0" fmla="*/ 216886 w 2182846"/>
              <a:gd name="connsiteY0" fmla="*/ 883920 h 1704577"/>
              <a:gd name="connsiteX1" fmla="*/ 262606 w 2182846"/>
              <a:gd name="connsiteY1" fmla="*/ 899160 h 1704577"/>
              <a:gd name="connsiteX2" fmla="*/ 293086 w 2182846"/>
              <a:gd name="connsiteY2" fmla="*/ 944880 h 1704577"/>
              <a:gd name="connsiteX3" fmla="*/ 338806 w 2182846"/>
              <a:gd name="connsiteY3" fmla="*/ 975360 h 1704577"/>
              <a:gd name="connsiteX4" fmla="*/ 460726 w 2182846"/>
              <a:gd name="connsiteY4" fmla="*/ 1082040 h 1704577"/>
              <a:gd name="connsiteX5" fmla="*/ 506446 w 2182846"/>
              <a:gd name="connsiteY5" fmla="*/ 1112520 h 1704577"/>
              <a:gd name="connsiteX6" fmla="*/ 552166 w 2182846"/>
              <a:gd name="connsiteY6" fmla="*/ 1143000 h 1704577"/>
              <a:gd name="connsiteX7" fmla="*/ 597886 w 2182846"/>
              <a:gd name="connsiteY7" fmla="*/ 1158240 h 1704577"/>
              <a:gd name="connsiteX8" fmla="*/ 689326 w 2182846"/>
              <a:gd name="connsiteY8" fmla="*/ 1219200 h 1704577"/>
              <a:gd name="connsiteX9" fmla="*/ 719806 w 2182846"/>
              <a:gd name="connsiteY9" fmla="*/ 1264920 h 1704577"/>
              <a:gd name="connsiteX10" fmla="*/ 811246 w 2182846"/>
              <a:gd name="connsiteY10" fmla="*/ 1295400 h 1704577"/>
              <a:gd name="connsiteX11" fmla="*/ 856966 w 2182846"/>
              <a:gd name="connsiteY11" fmla="*/ 1280160 h 1704577"/>
              <a:gd name="connsiteX12" fmla="*/ 994126 w 2182846"/>
              <a:gd name="connsiteY12" fmla="*/ 1371600 h 1704577"/>
              <a:gd name="connsiteX13" fmla="*/ 1039846 w 2182846"/>
              <a:gd name="connsiteY13" fmla="*/ 1402080 h 1704577"/>
              <a:gd name="connsiteX14" fmla="*/ 1085566 w 2182846"/>
              <a:gd name="connsiteY14" fmla="*/ 1432560 h 1704577"/>
              <a:gd name="connsiteX15" fmla="*/ 1100806 w 2182846"/>
              <a:gd name="connsiteY15" fmla="*/ 1478280 h 1704577"/>
              <a:gd name="connsiteX16" fmla="*/ 1192246 w 2182846"/>
              <a:gd name="connsiteY16" fmla="*/ 1539240 h 1704577"/>
              <a:gd name="connsiteX17" fmla="*/ 1268446 w 2182846"/>
              <a:gd name="connsiteY17" fmla="*/ 1600200 h 1704577"/>
              <a:gd name="connsiteX18" fmla="*/ 1314166 w 2182846"/>
              <a:gd name="connsiteY18" fmla="*/ 1630680 h 1704577"/>
              <a:gd name="connsiteX19" fmla="*/ 1512286 w 2182846"/>
              <a:gd name="connsiteY19" fmla="*/ 1676400 h 1704577"/>
              <a:gd name="connsiteX20" fmla="*/ 1558006 w 2182846"/>
              <a:gd name="connsiteY20" fmla="*/ 1691640 h 1704577"/>
              <a:gd name="connsiteX21" fmla="*/ 1999966 w 2182846"/>
              <a:gd name="connsiteY21" fmla="*/ 1661160 h 1704577"/>
              <a:gd name="connsiteX22" fmla="*/ 2045686 w 2182846"/>
              <a:gd name="connsiteY22" fmla="*/ 1645920 h 1704577"/>
              <a:gd name="connsiteX23" fmla="*/ 2106646 w 2182846"/>
              <a:gd name="connsiteY23" fmla="*/ 1554480 h 1704577"/>
              <a:gd name="connsiteX24" fmla="*/ 2121886 w 2182846"/>
              <a:gd name="connsiteY24" fmla="*/ 1508760 h 1704577"/>
              <a:gd name="connsiteX25" fmla="*/ 2152366 w 2182846"/>
              <a:gd name="connsiteY25" fmla="*/ 1463040 h 1704577"/>
              <a:gd name="connsiteX26" fmla="*/ 2182846 w 2182846"/>
              <a:gd name="connsiteY26" fmla="*/ 1371600 h 1704577"/>
              <a:gd name="connsiteX27" fmla="*/ 2167606 w 2182846"/>
              <a:gd name="connsiteY27" fmla="*/ 1021080 h 1704577"/>
              <a:gd name="connsiteX28" fmla="*/ 2137126 w 2182846"/>
              <a:gd name="connsiteY28" fmla="*/ 899160 h 1704577"/>
              <a:gd name="connsiteX29" fmla="*/ 2076166 w 2182846"/>
              <a:gd name="connsiteY29" fmla="*/ 807720 h 1704577"/>
              <a:gd name="connsiteX30" fmla="*/ 1984726 w 2182846"/>
              <a:gd name="connsiteY30" fmla="*/ 762000 h 1704577"/>
              <a:gd name="connsiteX31" fmla="*/ 1939006 w 2182846"/>
              <a:gd name="connsiteY31" fmla="*/ 731520 h 1704577"/>
              <a:gd name="connsiteX32" fmla="*/ 1832326 w 2182846"/>
              <a:gd name="connsiteY32" fmla="*/ 701040 h 1704577"/>
              <a:gd name="connsiteX33" fmla="*/ 1329406 w 2182846"/>
              <a:gd name="connsiteY33" fmla="*/ 701040 h 1704577"/>
              <a:gd name="connsiteX34" fmla="*/ 1237966 w 2182846"/>
              <a:gd name="connsiteY34" fmla="*/ 640080 h 1704577"/>
              <a:gd name="connsiteX35" fmla="*/ 1207486 w 2182846"/>
              <a:gd name="connsiteY35" fmla="*/ 594360 h 1704577"/>
              <a:gd name="connsiteX36" fmla="*/ 1192246 w 2182846"/>
              <a:gd name="connsiteY36" fmla="*/ 548640 h 1704577"/>
              <a:gd name="connsiteX37" fmla="*/ 1161766 w 2182846"/>
              <a:gd name="connsiteY37" fmla="*/ 487680 h 1704577"/>
              <a:gd name="connsiteX38" fmla="*/ 1131286 w 2182846"/>
              <a:gd name="connsiteY38" fmla="*/ 441960 h 1704577"/>
              <a:gd name="connsiteX39" fmla="*/ 1100806 w 2182846"/>
              <a:gd name="connsiteY39" fmla="*/ 350520 h 1704577"/>
              <a:gd name="connsiteX40" fmla="*/ 1070326 w 2182846"/>
              <a:gd name="connsiteY40" fmla="*/ 304800 h 1704577"/>
              <a:gd name="connsiteX41" fmla="*/ 978886 w 2182846"/>
              <a:gd name="connsiteY41" fmla="*/ 228600 h 1704577"/>
              <a:gd name="connsiteX42" fmla="*/ 917926 w 2182846"/>
              <a:gd name="connsiteY42" fmla="*/ 152400 h 1704577"/>
              <a:gd name="connsiteX43" fmla="*/ 887446 w 2182846"/>
              <a:gd name="connsiteY43" fmla="*/ 106680 h 1704577"/>
              <a:gd name="connsiteX44" fmla="*/ 796006 w 2182846"/>
              <a:gd name="connsiteY44" fmla="*/ 45720 h 1704577"/>
              <a:gd name="connsiteX45" fmla="*/ 704566 w 2182846"/>
              <a:gd name="connsiteY45" fmla="*/ 0 h 1704577"/>
              <a:gd name="connsiteX46" fmla="*/ 491206 w 2182846"/>
              <a:gd name="connsiteY46" fmla="*/ 15240 h 1704577"/>
              <a:gd name="connsiteX47" fmla="*/ 399766 w 2182846"/>
              <a:gd name="connsiteY47" fmla="*/ 45720 h 1704577"/>
              <a:gd name="connsiteX48" fmla="*/ 354046 w 2182846"/>
              <a:gd name="connsiteY48" fmla="*/ 60960 h 1704577"/>
              <a:gd name="connsiteX49" fmla="*/ 232126 w 2182846"/>
              <a:gd name="connsiteY49" fmla="*/ 76200 h 1704577"/>
              <a:gd name="connsiteX50" fmla="*/ 140686 w 2182846"/>
              <a:gd name="connsiteY50" fmla="*/ 121920 h 1704577"/>
              <a:gd name="connsiteX51" fmla="*/ 49246 w 2182846"/>
              <a:gd name="connsiteY51" fmla="*/ 167640 h 1704577"/>
              <a:gd name="connsiteX52" fmla="*/ 18766 w 2182846"/>
              <a:gd name="connsiteY52" fmla="*/ 259080 h 1704577"/>
              <a:gd name="connsiteX53" fmla="*/ 3526 w 2182846"/>
              <a:gd name="connsiteY53" fmla="*/ 304800 h 1704577"/>
              <a:gd name="connsiteX54" fmla="*/ 18766 w 2182846"/>
              <a:gd name="connsiteY54" fmla="*/ 563880 h 1704577"/>
              <a:gd name="connsiteX55" fmla="*/ 64486 w 2182846"/>
              <a:gd name="connsiteY55" fmla="*/ 579120 h 1704577"/>
              <a:gd name="connsiteX56" fmla="*/ 79726 w 2182846"/>
              <a:gd name="connsiteY56" fmla="*/ 624840 h 1704577"/>
              <a:gd name="connsiteX57" fmla="*/ 110206 w 2182846"/>
              <a:gd name="connsiteY57" fmla="*/ 670560 h 1704577"/>
              <a:gd name="connsiteX58" fmla="*/ 125446 w 2182846"/>
              <a:gd name="connsiteY58" fmla="*/ 716280 h 1704577"/>
              <a:gd name="connsiteX59" fmla="*/ 216886 w 2182846"/>
              <a:gd name="connsiteY59" fmla="*/ 822960 h 1704577"/>
              <a:gd name="connsiteX60" fmla="*/ 247366 w 2182846"/>
              <a:gd name="connsiteY60" fmla="*/ 868680 h 1704577"/>
              <a:gd name="connsiteX61" fmla="*/ 293086 w 2182846"/>
              <a:gd name="connsiteY61" fmla="*/ 960120 h 1704577"/>
              <a:gd name="connsiteX62" fmla="*/ 338806 w 2182846"/>
              <a:gd name="connsiteY62" fmla="*/ 990600 h 1704577"/>
              <a:gd name="connsiteX63" fmla="*/ 369286 w 2182846"/>
              <a:gd name="connsiteY63" fmla="*/ 1036320 h 1704577"/>
              <a:gd name="connsiteX64" fmla="*/ 445486 w 2182846"/>
              <a:gd name="connsiteY64" fmla="*/ 1082040 h 17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82846" h="1704577">
                <a:moveTo>
                  <a:pt x="216886" y="883920"/>
                </a:moveTo>
                <a:cubicBezTo>
                  <a:pt x="232126" y="889000"/>
                  <a:pt x="250062" y="889125"/>
                  <a:pt x="262606" y="899160"/>
                </a:cubicBezTo>
                <a:cubicBezTo>
                  <a:pt x="276909" y="910602"/>
                  <a:pt x="280134" y="931928"/>
                  <a:pt x="293086" y="944880"/>
                </a:cubicBezTo>
                <a:cubicBezTo>
                  <a:pt x="306038" y="957832"/>
                  <a:pt x="323566" y="965200"/>
                  <a:pt x="338806" y="975360"/>
                </a:cubicBezTo>
                <a:cubicBezTo>
                  <a:pt x="389606" y="1051560"/>
                  <a:pt x="354046" y="1010920"/>
                  <a:pt x="460726" y="1082040"/>
                </a:cubicBezTo>
                <a:lnTo>
                  <a:pt x="506446" y="1112520"/>
                </a:lnTo>
                <a:cubicBezTo>
                  <a:pt x="521686" y="1122680"/>
                  <a:pt x="534790" y="1137208"/>
                  <a:pt x="552166" y="1143000"/>
                </a:cubicBezTo>
                <a:cubicBezTo>
                  <a:pt x="567406" y="1148080"/>
                  <a:pt x="583843" y="1150438"/>
                  <a:pt x="597886" y="1158240"/>
                </a:cubicBezTo>
                <a:cubicBezTo>
                  <a:pt x="629908" y="1176030"/>
                  <a:pt x="689326" y="1219200"/>
                  <a:pt x="689326" y="1219200"/>
                </a:cubicBezTo>
                <a:cubicBezTo>
                  <a:pt x="699486" y="1234440"/>
                  <a:pt x="704274" y="1255212"/>
                  <a:pt x="719806" y="1264920"/>
                </a:cubicBezTo>
                <a:cubicBezTo>
                  <a:pt x="747051" y="1281948"/>
                  <a:pt x="811246" y="1295400"/>
                  <a:pt x="811246" y="1295400"/>
                </a:cubicBezTo>
                <a:cubicBezTo>
                  <a:pt x="826486" y="1290320"/>
                  <a:pt x="841726" y="1275080"/>
                  <a:pt x="856966" y="1280160"/>
                </a:cubicBezTo>
                <a:lnTo>
                  <a:pt x="994126" y="1371600"/>
                </a:lnTo>
                <a:lnTo>
                  <a:pt x="1039846" y="1402080"/>
                </a:lnTo>
                <a:lnTo>
                  <a:pt x="1085566" y="1432560"/>
                </a:lnTo>
                <a:cubicBezTo>
                  <a:pt x="1090646" y="1447800"/>
                  <a:pt x="1089447" y="1466921"/>
                  <a:pt x="1100806" y="1478280"/>
                </a:cubicBezTo>
                <a:cubicBezTo>
                  <a:pt x="1126709" y="1504183"/>
                  <a:pt x="1192246" y="1539240"/>
                  <a:pt x="1192246" y="1539240"/>
                </a:cubicBezTo>
                <a:cubicBezTo>
                  <a:pt x="1243627" y="1616312"/>
                  <a:pt x="1194834" y="1563394"/>
                  <a:pt x="1268446" y="1600200"/>
                </a:cubicBezTo>
                <a:cubicBezTo>
                  <a:pt x="1284829" y="1608391"/>
                  <a:pt x="1297428" y="1623241"/>
                  <a:pt x="1314166" y="1630680"/>
                </a:cubicBezTo>
                <a:cubicBezTo>
                  <a:pt x="1393440" y="1665913"/>
                  <a:pt x="1425502" y="1664002"/>
                  <a:pt x="1512286" y="1676400"/>
                </a:cubicBezTo>
                <a:cubicBezTo>
                  <a:pt x="1527526" y="1681480"/>
                  <a:pt x="1541942" y="1691640"/>
                  <a:pt x="1558006" y="1691640"/>
                </a:cubicBezTo>
                <a:cubicBezTo>
                  <a:pt x="1763893" y="1691640"/>
                  <a:pt x="1848006" y="1704577"/>
                  <a:pt x="1999966" y="1661160"/>
                </a:cubicBezTo>
                <a:cubicBezTo>
                  <a:pt x="2015412" y="1656747"/>
                  <a:pt x="2030446" y="1651000"/>
                  <a:pt x="2045686" y="1645920"/>
                </a:cubicBezTo>
                <a:cubicBezTo>
                  <a:pt x="2066006" y="1615440"/>
                  <a:pt x="2095062" y="1589233"/>
                  <a:pt x="2106646" y="1554480"/>
                </a:cubicBezTo>
                <a:cubicBezTo>
                  <a:pt x="2111726" y="1539240"/>
                  <a:pt x="2114702" y="1523128"/>
                  <a:pt x="2121886" y="1508760"/>
                </a:cubicBezTo>
                <a:cubicBezTo>
                  <a:pt x="2130077" y="1492377"/>
                  <a:pt x="2144927" y="1479778"/>
                  <a:pt x="2152366" y="1463040"/>
                </a:cubicBezTo>
                <a:cubicBezTo>
                  <a:pt x="2165415" y="1433680"/>
                  <a:pt x="2182846" y="1371600"/>
                  <a:pt x="2182846" y="1371600"/>
                </a:cubicBezTo>
                <a:cubicBezTo>
                  <a:pt x="2177766" y="1254760"/>
                  <a:pt x="2175938" y="1137733"/>
                  <a:pt x="2167606" y="1021080"/>
                </a:cubicBezTo>
                <a:cubicBezTo>
                  <a:pt x="2166499" y="1005575"/>
                  <a:pt x="2149839" y="922043"/>
                  <a:pt x="2137126" y="899160"/>
                </a:cubicBezTo>
                <a:cubicBezTo>
                  <a:pt x="2119336" y="867138"/>
                  <a:pt x="2106646" y="828040"/>
                  <a:pt x="2076166" y="807720"/>
                </a:cubicBezTo>
                <a:cubicBezTo>
                  <a:pt x="1945139" y="720369"/>
                  <a:pt x="2110919" y="825096"/>
                  <a:pt x="1984726" y="762000"/>
                </a:cubicBezTo>
                <a:cubicBezTo>
                  <a:pt x="1968343" y="753809"/>
                  <a:pt x="1955389" y="739711"/>
                  <a:pt x="1939006" y="731520"/>
                </a:cubicBezTo>
                <a:cubicBezTo>
                  <a:pt x="1917142" y="720588"/>
                  <a:pt x="1851858" y="705923"/>
                  <a:pt x="1832326" y="701040"/>
                </a:cubicBezTo>
                <a:cubicBezTo>
                  <a:pt x="1643732" y="721995"/>
                  <a:pt x="1555853" y="738781"/>
                  <a:pt x="1329406" y="701040"/>
                </a:cubicBezTo>
                <a:cubicBezTo>
                  <a:pt x="1293272" y="695018"/>
                  <a:pt x="1237966" y="640080"/>
                  <a:pt x="1237966" y="640080"/>
                </a:cubicBezTo>
                <a:cubicBezTo>
                  <a:pt x="1227806" y="624840"/>
                  <a:pt x="1215677" y="610743"/>
                  <a:pt x="1207486" y="594360"/>
                </a:cubicBezTo>
                <a:cubicBezTo>
                  <a:pt x="1200302" y="579992"/>
                  <a:pt x="1198574" y="563405"/>
                  <a:pt x="1192246" y="548640"/>
                </a:cubicBezTo>
                <a:cubicBezTo>
                  <a:pt x="1183297" y="527758"/>
                  <a:pt x="1173038" y="507405"/>
                  <a:pt x="1161766" y="487680"/>
                </a:cubicBezTo>
                <a:cubicBezTo>
                  <a:pt x="1152679" y="471777"/>
                  <a:pt x="1138725" y="458698"/>
                  <a:pt x="1131286" y="441960"/>
                </a:cubicBezTo>
                <a:cubicBezTo>
                  <a:pt x="1118237" y="412600"/>
                  <a:pt x="1118628" y="377253"/>
                  <a:pt x="1100806" y="350520"/>
                </a:cubicBezTo>
                <a:cubicBezTo>
                  <a:pt x="1090646" y="335280"/>
                  <a:pt x="1082052" y="318871"/>
                  <a:pt x="1070326" y="304800"/>
                </a:cubicBezTo>
                <a:cubicBezTo>
                  <a:pt x="1033656" y="260796"/>
                  <a:pt x="1023841" y="258570"/>
                  <a:pt x="978886" y="228600"/>
                </a:cubicBezTo>
                <a:cubicBezTo>
                  <a:pt x="949217" y="139593"/>
                  <a:pt x="986860" y="221334"/>
                  <a:pt x="917926" y="152400"/>
                </a:cubicBezTo>
                <a:cubicBezTo>
                  <a:pt x="904974" y="139448"/>
                  <a:pt x="901230" y="118741"/>
                  <a:pt x="887446" y="106680"/>
                </a:cubicBezTo>
                <a:cubicBezTo>
                  <a:pt x="859877" y="82557"/>
                  <a:pt x="826486" y="66040"/>
                  <a:pt x="796006" y="45720"/>
                </a:cubicBezTo>
                <a:cubicBezTo>
                  <a:pt x="736920" y="6329"/>
                  <a:pt x="767662" y="21032"/>
                  <a:pt x="704566" y="0"/>
                </a:cubicBezTo>
                <a:cubicBezTo>
                  <a:pt x="633446" y="5080"/>
                  <a:pt x="561718" y="4663"/>
                  <a:pt x="491206" y="15240"/>
                </a:cubicBezTo>
                <a:cubicBezTo>
                  <a:pt x="459433" y="20006"/>
                  <a:pt x="430246" y="35560"/>
                  <a:pt x="399766" y="45720"/>
                </a:cubicBezTo>
                <a:cubicBezTo>
                  <a:pt x="384526" y="50800"/>
                  <a:pt x="369986" y="58967"/>
                  <a:pt x="354046" y="60960"/>
                </a:cubicBezTo>
                <a:lnTo>
                  <a:pt x="232126" y="76200"/>
                </a:lnTo>
                <a:cubicBezTo>
                  <a:pt x="101099" y="163551"/>
                  <a:pt x="266879" y="58824"/>
                  <a:pt x="140686" y="121920"/>
                </a:cubicBezTo>
                <a:cubicBezTo>
                  <a:pt x="22513" y="181006"/>
                  <a:pt x="164164" y="129334"/>
                  <a:pt x="49246" y="167640"/>
                </a:cubicBezTo>
                <a:lnTo>
                  <a:pt x="18766" y="259080"/>
                </a:lnTo>
                <a:lnTo>
                  <a:pt x="3526" y="304800"/>
                </a:lnTo>
                <a:cubicBezTo>
                  <a:pt x="8606" y="391160"/>
                  <a:pt x="0" y="479431"/>
                  <a:pt x="18766" y="563880"/>
                </a:cubicBezTo>
                <a:cubicBezTo>
                  <a:pt x="22251" y="579562"/>
                  <a:pt x="53127" y="567761"/>
                  <a:pt x="64486" y="579120"/>
                </a:cubicBezTo>
                <a:cubicBezTo>
                  <a:pt x="75845" y="590479"/>
                  <a:pt x="72542" y="610472"/>
                  <a:pt x="79726" y="624840"/>
                </a:cubicBezTo>
                <a:cubicBezTo>
                  <a:pt x="87917" y="641223"/>
                  <a:pt x="102015" y="654177"/>
                  <a:pt x="110206" y="670560"/>
                </a:cubicBezTo>
                <a:cubicBezTo>
                  <a:pt x="117390" y="684928"/>
                  <a:pt x="118262" y="701912"/>
                  <a:pt x="125446" y="716280"/>
                </a:cubicBezTo>
                <a:cubicBezTo>
                  <a:pt x="153436" y="772260"/>
                  <a:pt x="171890" y="770465"/>
                  <a:pt x="216886" y="822960"/>
                </a:cubicBezTo>
                <a:cubicBezTo>
                  <a:pt x="228806" y="836867"/>
                  <a:pt x="239175" y="852297"/>
                  <a:pt x="247366" y="868680"/>
                </a:cubicBezTo>
                <a:cubicBezTo>
                  <a:pt x="272156" y="918260"/>
                  <a:pt x="249410" y="916444"/>
                  <a:pt x="293086" y="960120"/>
                </a:cubicBezTo>
                <a:cubicBezTo>
                  <a:pt x="306038" y="973072"/>
                  <a:pt x="323566" y="980440"/>
                  <a:pt x="338806" y="990600"/>
                </a:cubicBezTo>
                <a:cubicBezTo>
                  <a:pt x="348966" y="1005840"/>
                  <a:pt x="356334" y="1023368"/>
                  <a:pt x="369286" y="1036320"/>
                </a:cubicBezTo>
                <a:cubicBezTo>
                  <a:pt x="387676" y="1054710"/>
                  <a:pt x="421434" y="1070014"/>
                  <a:pt x="445486" y="108204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گوش داخلی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7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cs typeface="0 Nazanin Bold" pitchFamily="2" charset="-78"/>
              </a:rPr>
              <a:t>گوش داخلی شامل بخش حلزونی ومجاری نیم گرد است.</a:t>
            </a:r>
          </a:p>
        </p:txBody>
      </p:sp>
      <p:pic>
        <p:nvPicPr>
          <p:cNvPr id="4" name="Picture 3" descr="he36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438400"/>
            <a:ext cx="5023417" cy="3805238"/>
          </a:xfrm>
          <a:prstGeom prst="rect">
            <a:avLst/>
          </a:prstGeom>
        </p:spPr>
      </p:pic>
      <p:pic>
        <p:nvPicPr>
          <p:cNvPr id="5" name="Picture 4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چگونه صدا را می شنویم .</a:t>
            </a:r>
          </a:p>
        </p:txBody>
      </p:sp>
      <p:pic>
        <p:nvPicPr>
          <p:cNvPr id="4" name="Picture 3" descr="Baby-with-Hearing-Los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447800"/>
            <a:ext cx="5219700" cy="4660900"/>
          </a:xfrm>
          <a:prstGeom prst="rect">
            <a:avLst/>
          </a:prstGeom>
        </p:spPr>
      </p:pic>
      <p:pic>
        <p:nvPicPr>
          <p:cNvPr id="5" name="Picture 4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ابتدا امواج صداتوسط لاله ی گوش به سمت </a:t>
            </a:r>
            <a:br>
              <a:rPr lang="fa-IR" dirty="0"/>
            </a:br>
            <a:r>
              <a:rPr lang="fa-IR" dirty="0"/>
              <a:t>مجرای گوش هدایت می شود.</a:t>
            </a:r>
          </a:p>
        </p:txBody>
      </p:sp>
      <p:pic>
        <p:nvPicPr>
          <p:cNvPr id="3" name="Picture 2" descr="18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029200" cy="334899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fa-IR" dirty="0"/>
              <a:t>صدا پس از عبورازمجرا پرده ی نازک گوش را می لرزاند.</a:t>
            </a:r>
          </a:p>
        </p:txBody>
      </p:sp>
      <p:pic>
        <p:nvPicPr>
          <p:cNvPr id="3" name="Picture 2" descr="Hear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4750288" cy="370522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سپس این لرزش به استخوان های کوچک منتقل می شود.</a:t>
            </a:r>
          </a:p>
        </p:txBody>
      </p:sp>
      <p:pic>
        <p:nvPicPr>
          <p:cNvPr id="3" name="Picture 2" descr="Hear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4750288" cy="370522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وبعد به بخش حلزونی می رسد.</a:t>
            </a:r>
          </a:p>
        </p:txBody>
      </p:sp>
      <p:pic>
        <p:nvPicPr>
          <p:cNvPr id="3" name="Picture 2" descr="Hear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4750288" cy="370522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بعد عصب شنوایی تحریک شده وپیام را</a:t>
            </a:r>
            <a:br>
              <a:rPr lang="fa-IR" dirty="0"/>
            </a:br>
            <a:r>
              <a:rPr lang="fa-IR" dirty="0"/>
              <a:t>به مغز می رساند.</a:t>
            </a:r>
          </a:p>
        </p:txBody>
      </p:sp>
      <p:pic>
        <p:nvPicPr>
          <p:cNvPr id="3" name="Picture 2" descr="Hear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4750288" cy="3705225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درشکل می توانیدمراحل شنیدن را ببینید.</a:t>
            </a:r>
          </a:p>
        </p:txBody>
      </p:sp>
      <p:pic>
        <p:nvPicPr>
          <p:cNvPr id="3" name="Picture 2" descr="ear_animation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981200"/>
            <a:ext cx="8656136" cy="3490913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مشکلات شنوایی </a:t>
            </a:r>
          </a:p>
        </p:txBody>
      </p:sp>
      <p:pic>
        <p:nvPicPr>
          <p:cNvPr id="3" name="Picture 2" descr="IMG161713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981200"/>
            <a:ext cx="5086350" cy="342900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4029075"/>
            <a:ext cx="2190750" cy="2828925"/>
          </a:xfrm>
          <a:prstGeom prst="rect">
            <a:avLst/>
          </a:prstGeom>
        </p:spPr>
      </p:pic>
      <p:pic>
        <p:nvPicPr>
          <p:cNvPr id="10" name="Picture 9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0750" cy="2828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علوم کلاس پنجم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C00000"/>
                </a:solidFill>
                <a:latin typeface="+mj-lt"/>
                <a:ea typeface="+mj-ea"/>
                <a:cs typeface="0 Nazanin Bold" pitchFamily="2" charset="-78"/>
              </a:rPr>
              <a:t>گوش اندام حس شنوایی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72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C00000"/>
                </a:solidFill>
                <a:latin typeface="+mj-lt"/>
                <a:ea typeface="+mj-ea"/>
                <a:cs typeface="0 Nazanin Bold" pitchFamily="2" charset="-78"/>
              </a:rPr>
              <a:t>سال تحصیلی 95 -94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4400" dirty="0">
              <a:solidFill>
                <a:srgbClr val="C00000"/>
              </a:solidFill>
              <a:latin typeface="+mj-lt"/>
              <a:ea typeface="+mj-ea"/>
              <a:cs typeface="0 Nazanin Bold" pitchFamily="2" charset="-78"/>
            </a:endParaRPr>
          </a:p>
        </p:txBody>
      </p:sp>
      <p:pic>
        <p:nvPicPr>
          <p:cNvPr id="6" name="Picture 5" descr="ear (1)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2286000"/>
            <a:ext cx="1428750" cy="2524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558154" y="0"/>
            <a:ext cx="4572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6532E-6 L 0.41667 -1.96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45 -1.9653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اگرپرده ی گوش یا استخوان های کوچک </a:t>
            </a:r>
            <a:br>
              <a:rPr lang="fa-IR" dirty="0"/>
            </a:br>
            <a:r>
              <a:rPr lang="fa-IR" dirty="0"/>
              <a:t>دچار مشکل شود شخص دچار کم شنوایی </a:t>
            </a:r>
            <a:br>
              <a:rPr lang="fa-IR" dirty="0"/>
            </a:br>
            <a:r>
              <a:rPr lang="en-US" dirty="0"/>
              <a:t>.</a:t>
            </a:r>
            <a:r>
              <a:rPr lang="fa-IR" dirty="0"/>
              <a:t>می شود</a:t>
            </a:r>
          </a:p>
        </p:txBody>
      </p:sp>
      <p:pic>
        <p:nvPicPr>
          <p:cNvPr id="3" name="Picture 2" descr="ear-dru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514600"/>
            <a:ext cx="5495899" cy="3746500"/>
          </a:xfrm>
          <a:prstGeom prst="rect">
            <a:avLst/>
          </a:prstGeom>
        </p:spPr>
      </p:pic>
      <p:pic>
        <p:nvPicPr>
          <p:cNvPr id="6" name="Picture 5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اگربخش حلزونی دچارمشکل شود</a:t>
            </a:r>
            <a:br>
              <a:rPr lang="fa-IR" dirty="0"/>
            </a:br>
            <a:r>
              <a:rPr lang="fa-IR" dirty="0"/>
              <a:t>شخص کامل ناشنوا می شود.</a:t>
            </a:r>
          </a:p>
        </p:txBody>
      </p:sp>
      <p:pic>
        <p:nvPicPr>
          <p:cNvPr id="3" name="Picture 2" descr="ear-picture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590800"/>
            <a:ext cx="3543300" cy="3495675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سمعک چیست؟</a:t>
            </a:r>
          </a:p>
        </p:txBody>
      </p:sp>
      <p:pic>
        <p:nvPicPr>
          <p:cNvPr id="3" name="Picture 2" descr="79644ec3-7b33-4d87-8750-405805e32f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7338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562600"/>
            <a:ext cx="7315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/>
              <a:t>سمعک گیرنده ی الکتریکی است که به افراد کم شنوا کمک می کندتاصداهارا بهتر بشنوند.</a:t>
            </a:r>
          </a:p>
        </p:txBody>
      </p:sp>
      <p:pic>
        <p:nvPicPr>
          <p:cNvPr id="6" name="Picture 5" descr="ear-fig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52600"/>
            <a:ext cx="4815509" cy="2895600"/>
          </a:xfrm>
          <a:prstGeom prst="rect">
            <a:avLst/>
          </a:prstGeom>
        </p:spPr>
      </p:pic>
      <p:pic>
        <p:nvPicPr>
          <p:cNvPr id="7" name="Picture 6" descr="a2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سنگینی گوش حالتی است که درسنین پیری </a:t>
            </a:r>
            <a:br>
              <a:rPr lang="fa-IR" dirty="0"/>
            </a:br>
            <a:r>
              <a:rPr lang="fa-IR" dirty="0"/>
              <a:t>رخ می دهد وافرادصداهارا درست نمی شنوند.</a:t>
            </a:r>
          </a:p>
        </p:txBody>
      </p:sp>
      <p:pic>
        <p:nvPicPr>
          <p:cNvPr id="3" name="Picture 2" descr="6620860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1200"/>
            <a:ext cx="3817620" cy="432054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828800" y="457200"/>
            <a:ext cx="5194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مراقبت ازگـــــوش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1008237000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905000"/>
            <a:ext cx="3466754" cy="4626324"/>
          </a:xfrm>
          <a:prstGeom prst="rect">
            <a:avLst/>
          </a:prstGeom>
        </p:spPr>
      </p:pic>
      <p:pic>
        <p:nvPicPr>
          <p:cNvPr id="5" name="Picture 4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اشیاءنوک تیزدرگوش فرو نکنیم چون ممکن است باعث پارگی گوش شود.</a:t>
            </a:r>
          </a:p>
        </p:txBody>
      </p:sp>
      <p:pic>
        <p:nvPicPr>
          <p:cNvPr id="3" name="Picture 2" descr="tim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7099300" cy="426720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نباید بادست یاکتاب به گوش کسی ضربه بزنیم </a:t>
            </a:r>
            <a:br>
              <a:rPr lang="fa-IR" dirty="0"/>
            </a:br>
            <a:r>
              <a:rPr lang="fa-IR" dirty="0"/>
              <a:t>چون ممکن است پرده ی گوش او پاره شود.</a:t>
            </a:r>
          </a:p>
        </p:txBody>
      </p:sp>
      <p:pic>
        <p:nvPicPr>
          <p:cNvPr id="3" name="Picture 2" descr="IMG1001178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438400"/>
            <a:ext cx="5608320" cy="350520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درگوش کسی فریادنزنیم .</a:t>
            </a:r>
          </a:p>
        </p:txBody>
      </p:sp>
      <p:pic>
        <p:nvPicPr>
          <p:cNvPr id="4" name="Picture 3" descr="81215_29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015"/>
          <a:stretch>
            <a:fillRect/>
          </a:stretch>
        </p:blipFill>
        <p:spPr>
          <a:xfrm>
            <a:off x="1066800" y="1905000"/>
            <a:ext cx="6832939" cy="3962400"/>
          </a:xfrm>
          <a:prstGeom prst="rect">
            <a:avLst/>
          </a:prstGeom>
        </p:spPr>
      </p:pic>
      <p:pic>
        <p:nvPicPr>
          <p:cNvPr id="5" name="Picture 4" descr="a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1319783" cy="1571170"/>
          </a:xfrm>
          <a:prstGeom prst="rect">
            <a:avLst/>
          </a:prstGeom>
        </p:spPr>
      </p:pic>
      <p:pic>
        <p:nvPicPr>
          <p:cNvPr id="6" name="Picture 5" descr="a2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باصدای بلند یا با هدفون موسیقی گوش ندهیم.</a:t>
            </a:r>
          </a:p>
        </p:txBody>
      </p:sp>
      <p:pic>
        <p:nvPicPr>
          <p:cNvPr id="3" name="Picture 2" descr="3293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28800"/>
            <a:ext cx="5230277" cy="4371975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آخری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 گوش اندام حس شنوایی</a:t>
            </a:r>
            <a:br>
              <a:rPr lang="fa-IR" dirty="0"/>
            </a:br>
            <a:r>
              <a:rPr lang="fa-IR" dirty="0"/>
              <a:t>علوم کلاس پنجم </a:t>
            </a:r>
            <a:br>
              <a:rPr lang="fa-IR" dirty="0"/>
            </a:br>
            <a:r>
              <a:rPr lang="fa-IR" dirty="0"/>
              <a:t>سال تحصیلی 95 – 94</a:t>
            </a:r>
          </a:p>
        </p:txBody>
      </p:sp>
      <p:pic>
        <p:nvPicPr>
          <p:cNvPr id="3" name="Picture 2" descr="Baby-with-Hearing-Los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2590800"/>
            <a:ext cx="3683657" cy="32893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گوش اندام حس شنوایی است.</a:t>
            </a:r>
          </a:p>
        </p:txBody>
      </p:sp>
      <p:pic>
        <p:nvPicPr>
          <p:cNvPr id="3" name="Picture 2" descr="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2590800" cy="3629025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قسمتی از گوش راکه همه می بینیم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لاله ی گوش می گویند.</a:t>
            </a:r>
          </a:p>
        </p:txBody>
      </p:sp>
      <p:pic>
        <p:nvPicPr>
          <p:cNvPr id="4" name="Picture 3" descr="ear (1)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981200"/>
            <a:ext cx="2038350" cy="3601085"/>
          </a:xfrm>
          <a:prstGeom prst="rect">
            <a:avLst/>
          </a:prstGeom>
        </p:spPr>
      </p:pic>
      <p:pic>
        <p:nvPicPr>
          <p:cNvPr id="5" name="Picture 4" descr="3394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2181225" cy="3333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>
                <a:solidFill>
                  <a:srgbClr val="C00000"/>
                </a:solidFill>
                <a:latin typeface="+mj-lt"/>
                <a:ea typeface="+mj-ea"/>
                <a:cs typeface="B Nazanin" panose="00000400000000000000" pitchFamily="2" charset="-78"/>
              </a:rPr>
              <a:t>لاله ی گوش شبیه علامت سوال است.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7" name="Picture 6" descr="a2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0 Nazanin Bold" pitchFamily="2" charset="-78"/>
              </a:rPr>
              <a:t>لاله ی گوش امواج صدا</a:t>
            </a:r>
            <a:r>
              <a:rPr kumimoji="0" lang="fa-IR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0 Nazanin Bold" pitchFamily="2" charset="-78"/>
              </a:rPr>
              <a:t> را به سمت گوش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aseline="0" dirty="0">
                <a:solidFill>
                  <a:srgbClr val="C00000"/>
                </a:solidFill>
                <a:latin typeface="+mj-lt"/>
                <a:ea typeface="+mj-ea"/>
                <a:cs typeface="0 Nazanin Bold" pitchFamily="2" charset="-78"/>
              </a:rPr>
              <a:t>هدایت</a:t>
            </a:r>
            <a:r>
              <a:rPr lang="fa-IR" sz="4000" dirty="0">
                <a:solidFill>
                  <a:srgbClr val="C00000"/>
                </a:solidFill>
                <a:latin typeface="+mj-lt"/>
                <a:ea typeface="+mj-ea"/>
                <a:cs typeface="0 Nazanin Bold" pitchFamily="2" charset="-78"/>
              </a:rPr>
              <a:t> می کند.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0 Nazanin Bold" pitchFamily="2" charset="-78"/>
              </a:rPr>
              <a:t>همچنین</a:t>
            </a:r>
            <a:r>
              <a:rPr kumimoji="0" lang="fa-IR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0 Nazanin Bold" pitchFamily="2" charset="-78"/>
              </a:rPr>
              <a:t> به کمک لاله ی گوش جهت صدا را تشخیص می دهیم .</a:t>
            </a: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0 Nazanin Bold" pitchFamily="2" charset="-78"/>
            </a:endParaRPr>
          </a:p>
        </p:txBody>
      </p:sp>
      <p:pic>
        <p:nvPicPr>
          <p:cNvPr id="5" name="Picture 4" descr="ear.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505200"/>
            <a:ext cx="5123291" cy="2638425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حیوانات باحرکت دادن گوش های خود</a:t>
            </a:r>
            <a:br>
              <a:rPr lang="fa-IR" dirty="0"/>
            </a:br>
            <a:r>
              <a:rPr lang="fa-IR" dirty="0"/>
              <a:t>جهت صدا را پیدا می کنند.</a:t>
            </a:r>
            <a:br>
              <a:rPr lang="fa-IR" dirty="0"/>
            </a:br>
            <a:r>
              <a:rPr lang="fa-IR" dirty="0"/>
              <a:t>اما انسان نیازی به این کار ندارد ومی تواند جهت صدا را پیدا کند.</a:t>
            </a:r>
            <a:br>
              <a:rPr lang="fa-IR" dirty="0"/>
            </a:br>
            <a:endParaRPr lang="fa-IR" dirty="0"/>
          </a:p>
        </p:txBody>
      </p:sp>
      <p:pic>
        <p:nvPicPr>
          <p:cNvPr id="3" name="Picture 2" descr="animation_test_2__ear_twitch_by_stabbedblackcelebi-d8ps20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4572000" cy="457200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بیش ترقسمت های گوش درون استخوان جمجمه قرار دارد.</a:t>
            </a:r>
          </a:p>
        </p:txBody>
      </p:sp>
      <p:pic>
        <p:nvPicPr>
          <p:cNvPr id="3" name="Picture 2" descr="25gxsu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752600"/>
            <a:ext cx="5908729" cy="4648200"/>
          </a:xfrm>
          <a:prstGeom prst="rect">
            <a:avLst/>
          </a:prstGeom>
        </p:spPr>
      </p:pic>
      <p:pic>
        <p:nvPicPr>
          <p:cNvPr id="4" name="Picture 3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ساختمان گوش شامل سه قسمت است: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2133600"/>
            <a:ext cx="4419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7200" dirty="0">
                <a:cs typeface="0 Nazanin Bold" pitchFamily="2" charset="-78"/>
              </a:rPr>
              <a:t>گوش بیرونی </a:t>
            </a:r>
          </a:p>
          <a:p>
            <a:pPr algn="r"/>
            <a:r>
              <a:rPr lang="fa-IR" sz="7200" dirty="0">
                <a:cs typeface="0 Nazanin Bold" pitchFamily="2" charset="-78"/>
              </a:rPr>
              <a:t>گوش میانی </a:t>
            </a:r>
          </a:p>
          <a:p>
            <a:pPr algn="r"/>
            <a:r>
              <a:rPr lang="fa-IR" sz="7200" dirty="0">
                <a:cs typeface="0 Nazanin Bold" pitchFamily="2" charset="-78"/>
              </a:rPr>
              <a:t>گوش درونی </a:t>
            </a:r>
          </a:p>
        </p:txBody>
      </p:sp>
      <p:pic>
        <p:nvPicPr>
          <p:cNvPr id="4" name="Picture 3" descr="822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2228850" cy="3352800"/>
          </a:xfrm>
          <a:prstGeom prst="rect">
            <a:avLst/>
          </a:prstGeom>
        </p:spPr>
      </p:pic>
      <p:pic>
        <p:nvPicPr>
          <p:cNvPr id="5" name="Picture 4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گوش بیرونی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2060848"/>
            <a:ext cx="3886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گوش بیرونی شامل لاله‌ی گوش و مجرای شنوایی است .</a:t>
            </a: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33287" b="9052"/>
          <a:stretch>
            <a:fillRect/>
          </a:stretch>
        </p:blipFill>
        <p:spPr>
          <a:xfrm>
            <a:off x="1219200" y="1981200"/>
            <a:ext cx="2895600" cy="3581400"/>
          </a:xfrm>
          <a:prstGeom prst="rect">
            <a:avLst/>
          </a:prstGeom>
        </p:spPr>
      </p:pic>
      <p:pic>
        <p:nvPicPr>
          <p:cNvPr id="5" name="Picture 4" descr="a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0795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بعدی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درس گوش اندام شنوایی</Template>
  <TotalTime>15</TotalTime>
  <Words>282</Words>
  <Application>Microsoft Office PowerPoint</Application>
  <PresentationFormat>On-screen Show (4:3)</PresentationFormat>
  <Paragraphs>63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0 Nazanin Bold</vt:lpstr>
      <vt:lpstr>Arial</vt:lpstr>
      <vt:lpstr>B Nazanin</vt:lpstr>
      <vt:lpstr>Calibri</vt:lpstr>
      <vt:lpstr>Office Theme</vt:lpstr>
      <vt:lpstr>PowerPoint Presentation</vt:lpstr>
      <vt:lpstr>علوم کلاس پنجم </vt:lpstr>
      <vt:lpstr>گوش اندام حس شنوایی است.</vt:lpstr>
      <vt:lpstr>قسمتی از گوش راکه همه می بینیم  لاله ی گوش می گویند.</vt:lpstr>
      <vt:lpstr>PowerPoint Presentation</vt:lpstr>
      <vt:lpstr>حیوانات باحرکت دادن گوش های خود جهت صدا را پیدا می کنند. اما انسان نیازی به این کار ندارد ومی تواند جهت صدا را پیدا کند. </vt:lpstr>
      <vt:lpstr>بیش ترقسمت های گوش درون استخوان جمجمه قرار دارد.</vt:lpstr>
      <vt:lpstr>ساختمان گوش شامل سه قسمت است: </vt:lpstr>
      <vt:lpstr>گوش بیرونی </vt:lpstr>
      <vt:lpstr>گوش میانی </vt:lpstr>
      <vt:lpstr>گوش داخلی </vt:lpstr>
      <vt:lpstr>چگونه صدا را می شنویم .</vt:lpstr>
      <vt:lpstr>ابتدا امواج صداتوسط لاله ی گوش به سمت  مجرای گوش هدایت می شود.</vt:lpstr>
      <vt:lpstr>صدا پس از عبورازمجرا پرده ی نازک گوش را می لرزاند.</vt:lpstr>
      <vt:lpstr>سپس این لرزش به استخوان های کوچک منتقل می شود.</vt:lpstr>
      <vt:lpstr>وبعد به بخش حلزونی می رسد.</vt:lpstr>
      <vt:lpstr>بعد عصب شنوایی تحریک شده وپیام را به مغز می رساند.</vt:lpstr>
      <vt:lpstr>درشکل می توانیدمراحل شنیدن را ببینید.</vt:lpstr>
      <vt:lpstr>مشکلات شنوایی </vt:lpstr>
      <vt:lpstr>اگرپرده ی گوش یا استخوان های کوچک  دچار مشکل شود شخص دچار کم شنوایی  .می شود</vt:lpstr>
      <vt:lpstr>اگربخش حلزونی دچارمشکل شود شخص کامل ناشنوا می شود.</vt:lpstr>
      <vt:lpstr>سمعک چیست؟</vt:lpstr>
      <vt:lpstr>سنگینی گوش حالتی است که درسنین پیری  رخ می دهد وافرادصداهارا درست نمی شنوند.</vt:lpstr>
      <vt:lpstr>PowerPoint Presentation</vt:lpstr>
      <vt:lpstr>اشیاءنوک تیزدرگوش فرو نکنیم چون ممکن است باعث پارگی گوش شود.</vt:lpstr>
      <vt:lpstr>نباید بادست یاکتاب به گوش کسی ضربه بزنیم  چون ممکن است پرده ی گوش او پاره شود.</vt:lpstr>
      <vt:lpstr>درگوش کسی فریادنزنیم .</vt:lpstr>
      <vt:lpstr>باصدای بلند یا با هدفون موسیقی گوش ندهیم.</vt:lpstr>
      <vt:lpstr> گوش اندام حس شنوایی علوم کلاس پنجم  سال تحصیلی 95 – 94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Comproxsoft@hotmail.com</dc:creator>
  <cp:lastModifiedBy>Meisam</cp:lastModifiedBy>
  <cp:revision>4</cp:revision>
  <dcterms:created xsi:type="dcterms:W3CDTF">2016-05-16T13:44:44Z</dcterms:created>
  <dcterms:modified xsi:type="dcterms:W3CDTF">2016-09-08T18:36:14Z</dcterms:modified>
</cp:coreProperties>
</file>