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Default Extension="mp4" ContentType="video/mp4"/>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9"/>
  </p:notesMasterIdLst>
  <p:sldIdLst>
    <p:sldId id="291" r:id="rId3"/>
    <p:sldId id="303" r:id="rId4"/>
    <p:sldId id="304" r:id="rId5"/>
    <p:sldId id="385" r:id="rId6"/>
    <p:sldId id="386" r:id="rId7"/>
    <p:sldId id="387" r:id="rId8"/>
    <p:sldId id="388" r:id="rId9"/>
    <p:sldId id="390" r:id="rId10"/>
    <p:sldId id="381" r:id="rId11"/>
    <p:sldId id="379" r:id="rId12"/>
    <p:sldId id="377" r:id="rId13"/>
    <p:sldId id="376" r:id="rId14"/>
    <p:sldId id="375" r:id="rId15"/>
    <p:sldId id="374" r:id="rId16"/>
    <p:sldId id="435" r:id="rId17"/>
    <p:sldId id="445" r:id="rId18"/>
    <p:sldId id="373" r:id="rId19"/>
    <p:sldId id="372" r:id="rId20"/>
    <p:sldId id="371" r:id="rId21"/>
    <p:sldId id="370" r:id="rId22"/>
    <p:sldId id="369" r:id="rId23"/>
    <p:sldId id="368" r:id="rId24"/>
    <p:sldId id="436" r:id="rId25"/>
    <p:sldId id="446" r:id="rId26"/>
    <p:sldId id="447" r:id="rId27"/>
    <p:sldId id="366" r:id="rId28"/>
    <p:sldId id="440" r:id="rId29"/>
    <p:sldId id="441" r:id="rId30"/>
    <p:sldId id="362" r:id="rId31"/>
    <p:sldId id="361" r:id="rId32"/>
    <p:sldId id="442" r:id="rId33"/>
    <p:sldId id="443" r:id="rId34"/>
    <p:sldId id="444" r:id="rId35"/>
    <p:sldId id="360" r:id="rId36"/>
    <p:sldId id="378" r:id="rId37"/>
    <p:sldId id="359" r:id="rId38"/>
    <p:sldId id="358" r:id="rId39"/>
    <p:sldId id="364" r:id="rId40"/>
    <p:sldId id="356" r:id="rId41"/>
    <p:sldId id="400" r:id="rId42"/>
    <p:sldId id="401" r:id="rId43"/>
    <p:sldId id="406" r:id="rId44"/>
    <p:sldId id="407" r:id="rId45"/>
    <p:sldId id="405" r:id="rId46"/>
    <p:sldId id="450" r:id="rId47"/>
    <p:sldId id="449"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11" autoAdjust="0"/>
    <p:restoredTop sz="94660"/>
  </p:normalViewPr>
  <p:slideViewPr>
    <p:cSldViewPr>
      <p:cViewPr varScale="1">
        <p:scale>
          <a:sx n="43" d="100"/>
          <a:sy n="43" d="100"/>
        </p:scale>
        <p:origin x="-140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41BE1F-38E6-4667-BD6E-63284AAB1A10}" type="datetimeFigureOut">
              <a:rPr lang="en-US" smtClean="0"/>
              <a:pPr/>
              <a:t>8/15/2015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D50E15-4AEE-4BA7-95B7-7B5D7F992177}" type="slidenum">
              <a:rPr lang="en-US" smtClean="0"/>
              <a:pPr/>
              <a:t>‹#›</a:t>
            </a:fld>
            <a:endParaRPr lang="en-US"/>
          </a:p>
        </p:txBody>
      </p:sp>
    </p:spTree>
    <p:extLst>
      <p:ext uri="{BB962C8B-B14F-4D97-AF65-F5344CB8AC3E}">
        <p14:creationId xmlns:p14="http://schemas.microsoft.com/office/powerpoint/2010/main" xmlns="" val="721762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dirty="0" smtClean="0">
                <a:cs typeface="B Mitra" pitchFamily="2" charset="-78"/>
              </a:rPr>
              <a:t>پس از اینکه رفتارگرایی در آمریکا برای روانشناسان به صورت یک روش پذیرفته شده و مقبول افتاد.گروه کوچکی از دانشمندان آلمانی که خود را گشتالت می نامیدند استفاده از رفتارگرایی را به شدت مورد انتقاد قرار دادند. مکس ورتایمر به همراه دو نفر دیگر به نامهای ولفگانگ کهلر و کورت کافکا بنیانگذاران روانشناسی گشتالت شناخته می شوند. </a:t>
            </a:r>
            <a:endParaRPr lang="fa-IR" dirty="0"/>
          </a:p>
        </p:txBody>
      </p:sp>
      <p:sp>
        <p:nvSpPr>
          <p:cNvPr id="4" name="Slide Number Placeholder 3"/>
          <p:cNvSpPr>
            <a:spLocks noGrp="1"/>
          </p:cNvSpPr>
          <p:nvPr>
            <p:ph type="sldNum" sz="quarter" idx="10"/>
          </p:nvPr>
        </p:nvSpPr>
        <p:spPr/>
        <p:txBody>
          <a:bodyPr/>
          <a:lstStyle/>
          <a:p>
            <a:fld id="{091C9E89-13B8-4ADB-92A3-61494AAD21BF}" type="slidenum">
              <a:rPr lang="fa-IR" smtClean="0">
                <a:solidFill>
                  <a:prstClr val="black"/>
                </a:solidFill>
              </a:rPr>
              <a:pPr/>
              <a:t>2</a:t>
            </a:fld>
            <a:endParaRPr lang="fa-IR">
              <a:solidFill>
                <a:prstClr val="black"/>
              </a:solidFill>
            </a:endParaRPr>
          </a:p>
        </p:txBody>
      </p:sp>
    </p:spTree>
    <p:extLst>
      <p:ext uri="{BB962C8B-B14F-4D97-AF65-F5344CB8AC3E}">
        <p14:creationId xmlns:p14="http://schemas.microsoft.com/office/powerpoint/2010/main" xmlns="" val="809377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dirty="0" smtClean="0">
                <a:cs typeface="B Mitra" pitchFamily="2" charset="-78"/>
              </a:rPr>
              <a:t>پس از اینکه رفتارگرایی در آمریکا برای روانشناسان به صورت یک روش پذیرفته شده و مقبول افتاد.گروه کوچکی از دانشمندان آلمانی که خود را گشتالت می نامیدند استفاده از رفتارگرایی را به شدت مورد انتقاد قرار دادند. مکس ورتایمر به همراه دو نفر دیگر به نامهای ولفگانگ کهلر و کورت کافکا بنیانگذاران روانشناسی گشتالت شناخته می شوند. </a:t>
            </a:r>
            <a:endParaRPr lang="fa-IR" dirty="0"/>
          </a:p>
        </p:txBody>
      </p:sp>
      <p:sp>
        <p:nvSpPr>
          <p:cNvPr id="4" name="Slide Number Placeholder 3"/>
          <p:cNvSpPr>
            <a:spLocks noGrp="1"/>
          </p:cNvSpPr>
          <p:nvPr>
            <p:ph type="sldNum" sz="quarter" idx="10"/>
          </p:nvPr>
        </p:nvSpPr>
        <p:spPr/>
        <p:txBody>
          <a:bodyPr/>
          <a:lstStyle/>
          <a:p>
            <a:fld id="{091C9E89-13B8-4ADB-92A3-61494AAD21BF}" type="slidenum">
              <a:rPr lang="fa-IR" smtClean="0">
                <a:solidFill>
                  <a:prstClr val="black"/>
                </a:solidFill>
              </a:rPr>
              <a:pPr/>
              <a:t>11</a:t>
            </a:fld>
            <a:endParaRPr lang="fa-IR">
              <a:solidFill>
                <a:prstClr val="black"/>
              </a:solidFill>
            </a:endParaRPr>
          </a:p>
        </p:txBody>
      </p:sp>
    </p:spTree>
    <p:extLst>
      <p:ext uri="{BB962C8B-B14F-4D97-AF65-F5344CB8AC3E}">
        <p14:creationId xmlns:p14="http://schemas.microsoft.com/office/powerpoint/2010/main" xmlns="" val="1381586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dirty="0" smtClean="0">
                <a:cs typeface="B Mitra" pitchFamily="2" charset="-78"/>
              </a:rPr>
              <a:t>پس از اینکه رفتارگرایی در آمریکا برای روانشناسان به صورت یک روش پذیرفته شده و مقبول افتاد.گروه کوچکی از دانشمندان آلمانی که خود را گشتالت می نامیدند استفاده از رفتارگرایی را به شدت مورد انتقاد قرار دادند. مکس ورتایمر به همراه دو نفر دیگر به نامهای ولفگانگ کهلر و کورت کافکا بنیانگذاران روانشناسی گشتالت شناخته می شوند. </a:t>
            </a:r>
            <a:endParaRPr lang="fa-IR" dirty="0"/>
          </a:p>
        </p:txBody>
      </p:sp>
      <p:sp>
        <p:nvSpPr>
          <p:cNvPr id="4" name="Slide Number Placeholder 3"/>
          <p:cNvSpPr>
            <a:spLocks noGrp="1"/>
          </p:cNvSpPr>
          <p:nvPr>
            <p:ph type="sldNum" sz="quarter" idx="10"/>
          </p:nvPr>
        </p:nvSpPr>
        <p:spPr/>
        <p:txBody>
          <a:bodyPr/>
          <a:lstStyle/>
          <a:p>
            <a:fld id="{091C9E89-13B8-4ADB-92A3-61494AAD21BF}" type="slidenum">
              <a:rPr lang="fa-IR" smtClean="0">
                <a:solidFill>
                  <a:prstClr val="black"/>
                </a:solidFill>
              </a:rPr>
              <a:pPr/>
              <a:t>12</a:t>
            </a:fld>
            <a:endParaRPr lang="fa-IR">
              <a:solidFill>
                <a:prstClr val="black"/>
              </a:solidFill>
            </a:endParaRPr>
          </a:p>
        </p:txBody>
      </p:sp>
    </p:spTree>
    <p:extLst>
      <p:ext uri="{BB962C8B-B14F-4D97-AF65-F5344CB8AC3E}">
        <p14:creationId xmlns:p14="http://schemas.microsoft.com/office/powerpoint/2010/main" xmlns="" val="893358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dirty="0" smtClean="0">
                <a:cs typeface="B Mitra" pitchFamily="2" charset="-78"/>
              </a:rPr>
              <a:t>پس از اینکه رفتارگرایی در آمریکا برای روانشناسان به صورت یک روش پذیرفته شده و مقبول افتاد.گروه کوچکی از دانشمندان آلمانی که خود را گشتالت می نامیدند استفاده از رفتارگرایی را به شدت مورد انتقاد قرار دادند. مکس ورتایمر به همراه دو نفر دیگر به نامهای ولفگانگ کهلر و کورت کافکا بنیانگذاران روانشناسی گشتالت شناخته می شوند. </a:t>
            </a:r>
            <a:endParaRPr lang="fa-IR" dirty="0"/>
          </a:p>
        </p:txBody>
      </p:sp>
      <p:sp>
        <p:nvSpPr>
          <p:cNvPr id="4" name="Slide Number Placeholder 3"/>
          <p:cNvSpPr>
            <a:spLocks noGrp="1"/>
          </p:cNvSpPr>
          <p:nvPr>
            <p:ph type="sldNum" sz="quarter" idx="10"/>
          </p:nvPr>
        </p:nvSpPr>
        <p:spPr/>
        <p:txBody>
          <a:bodyPr/>
          <a:lstStyle/>
          <a:p>
            <a:fld id="{091C9E89-13B8-4ADB-92A3-61494AAD21BF}" type="slidenum">
              <a:rPr lang="fa-IR" smtClean="0">
                <a:solidFill>
                  <a:prstClr val="black"/>
                </a:solidFill>
              </a:rPr>
              <a:pPr/>
              <a:t>13</a:t>
            </a:fld>
            <a:endParaRPr lang="fa-IR">
              <a:solidFill>
                <a:prstClr val="black"/>
              </a:solidFill>
            </a:endParaRPr>
          </a:p>
        </p:txBody>
      </p:sp>
    </p:spTree>
    <p:extLst>
      <p:ext uri="{BB962C8B-B14F-4D97-AF65-F5344CB8AC3E}">
        <p14:creationId xmlns:p14="http://schemas.microsoft.com/office/powerpoint/2010/main" xmlns="" val="2575961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dirty="0" smtClean="0">
                <a:cs typeface="B Mitra" pitchFamily="2" charset="-78"/>
              </a:rPr>
              <a:t>پس از اینکه رفتارگرایی در آمریکا برای روانشناسان به صورت یک روش پذیرفته شده و مقبول افتاد.گروه کوچکی از دانشمندان آلمانی که خود را گشتالت می نامیدند استفاده از رفتارگرایی را به شدت مورد انتقاد قرار دادند. مکس ورتایمر به همراه دو نفر دیگر به نامهای ولفگانگ کهلر و کورت کافکا بنیانگذاران روانشناسی گشتالت شناخته می شوند. </a:t>
            </a:r>
            <a:endParaRPr lang="fa-IR" dirty="0"/>
          </a:p>
        </p:txBody>
      </p:sp>
      <p:sp>
        <p:nvSpPr>
          <p:cNvPr id="4" name="Slide Number Placeholder 3"/>
          <p:cNvSpPr>
            <a:spLocks noGrp="1"/>
          </p:cNvSpPr>
          <p:nvPr>
            <p:ph type="sldNum" sz="quarter" idx="10"/>
          </p:nvPr>
        </p:nvSpPr>
        <p:spPr/>
        <p:txBody>
          <a:bodyPr/>
          <a:lstStyle/>
          <a:p>
            <a:fld id="{091C9E89-13B8-4ADB-92A3-61494AAD21BF}" type="slidenum">
              <a:rPr lang="fa-IR" smtClean="0">
                <a:solidFill>
                  <a:prstClr val="black"/>
                </a:solidFill>
              </a:rPr>
              <a:pPr/>
              <a:t>14</a:t>
            </a:fld>
            <a:endParaRPr lang="fa-IR">
              <a:solidFill>
                <a:prstClr val="black"/>
              </a:solidFill>
            </a:endParaRPr>
          </a:p>
        </p:txBody>
      </p:sp>
    </p:spTree>
    <p:extLst>
      <p:ext uri="{BB962C8B-B14F-4D97-AF65-F5344CB8AC3E}">
        <p14:creationId xmlns:p14="http://schemas.microsoft.com/office/powerpoint/2010/main" xmlns="" val="493625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dirty="0" smtClean="0">
                <a:cs typeface="B Mitra" pitchFamily="2" charset="-78"/>
              </a:rPr>
              <a:t>پس از اینکه رفتارگرایی در آمریکا برای روانشناسان به صورت یک روش پذیرفته شده و مقبول افتاد.گروه کوچکی از دانشمندان آلمانی که خود را گشتالت می نامیدند استفاده از رفتارگرایی را به شدت مورد انتقاد قرار دادند. مکس ورتایمر به همراه دو نفر دیگر به نامهای ولفگانگ کهلر و کورت کافکا بنیانگذاران روانشناسی گشتالت شناخته می شوند. </a:t>
            </a:r>
            <a:endParaRPr lang="fa-IR" dirty="0"/>
          </a:p>
        </p:txBody>
      </p:sp>
      <p:sp>
        <p:nvSpPr>
          <p:cNvPr id="4" name="Slide Number Placeholder 3"/>
          <p:cNvSpPr>
            <a:spLocks noGrp="1"/>
          </p:cNvSpPr>
          <p:nvPr>
            <p:ph type="sldNum" sz="quarter" idx="10"/>
          </p:nvPr>
        </p:nvSpPr>
        <p:spPr/>
        <p:txBody>
          <a:bodyPr/>
          <a:lstStyle/>
          <a:p>
            <a:fld id="{091C9E89-13B8-4ADB-92A3-61494AAD21BF}" type="slidenum">
              <a:rPr lang="fa-IR" smtClean="0">
                <a:solidFill>
                  <a:prstClr val="black"/>
                </a:solidFill>
              </a:rPr>
              <a:pPr/>
              <a:t>17</a:t>
            </a:fld>
            <a:endParaRPr lang="fa-IR">
              <a:solidFill>
                <a:prstClr val="black"/>
              </a:solidFill>
            </a:endParaRPr>
          </a:p>
        </p:txBody>
      </p:sp>
    </p:spTree>
    <p:extLst>
      <p:ext uri="{BB962C8B-B14F-4D97-AF65-F5344CB8AC3E}">
        <p14:creationId xmlns:p14="http://schemas.microsoft.com/office/powerpoint/2010/main" xmlns="" val="2477682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dirty="0" smtClean="0">
                <a:cs typeface="B Mitra" pitchFamily="2" charset="-78"/>
              </a:rPr>
              <a:t>پس از اینکه رفتارگرایی در آمریکا برای روانشناسان به صورت یک روش پذیرفته شده و مقبول افتاد.گروه کوچکی از دانشمندان آلمانی که خود را گشتالت می نامیدند استفاده از رفتارگرایی را به شدت مورد انتقاد قرار دادند. مکس ورتایمر به همراه دو نفر دیگر به نامهای ولفگانگ کهلر و کورت کافکا بنیانگذاران روانشناسی گشتالت شناخته می شوند. </a:t>
            </a:r>
            <a:endParaRPr lang="fa-IR" dirty="0"/>
          </a:p>
        </p:txBody>
      </p:sp>
      <p:sp>
        <p:nvSpPr>
          <p:cNvPr id="4" name="Slide Number Placeholder 3"/>
          <p:cNvSpPr>
            <a:spLocks noGrp="1"/>
          </p:cNvSpPr>
          <p:nvPr>
            <p:ph type="sldNum" sz="quarter" idx="10"/>
          </p:nvPr>
        </p:nvSpPr>
        <p:spPr/>
        <p:txBody>
          <a:bodyPr/>
          <a:lstStyle/>
          <a:p>
            <a:fld id="{091C9E89-13B8-4ADB-92A3-61494AAD21BF}" type="slidenum">
              <a:rPr lang="fa-IR" smtClean="0">
                <a:solidFill>
                  <a:prstClr val="black"/>
                </a:solidFill>
              </a:rPr>
              <a:pPr/>
              <a:t>18</a:t>
            </a:fld>
            <a:endParaRPr lang="fa-IR">
              <a:solidFill>
                <a:prstClr val="black"/>
              </a:solidFill>
            </a:endParaRPr>
          </a:p>
        </p:txBody>
      </p:sp>
    </p:spTree>
    <p:extLst>
      <p:ext uri="{BB962C8B-B14F-4D97-AF65-F5344CB8AC3E}">
        <p14:creationId xmlns:p14="http://schemas.microsoft.com/office/powerpoint/2010/main" xmlns="" val="2775535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dirty="0" smtClean="0">
                <a:cs typeface="B Mitra" pitchFamily="2" charset="-78"/>
              </a:rPr>
              <a:t>پس از اینکه رفتارگرایی در آمریکا برای روانشناسان به صورت یک روش پذیرفته شده و مقبول افتاد.گروه کوچکی از دانشمندان آلمانی که خود را گشتالت می نامیدند استفاده از رفتارگرایی را به شدت مورد انتقاد قرار دادند. مکس ورتایمر به همراه دو نفر دیگر به نامهای ولفگانگ کهلر و کورت کافکا بنیانگذاران روانشناسی گشتالت شناخته می شوند. </a:t>
            </a:r>
            <a:endParaRPr lang="fa-IR" dirty="0"/>
          </a:p>
        </p:txBody>
      </p:sp>
      <p:sp>
        <p:nvSpPr>
          <p:cNvPr id="4" name="Slide Number Placeholder 3"/>
          <p:cNvSpPr>
            <a:spLocks noGrp="1"/>
          </p:cNvSpPr>
          <p:nvPr>
            <p:ph type="sldNum" sz="quarter" idx="10"/>
          </p:nvPr>
        </p:nvSpPr>
        <p:spPr/>
        <p:txBody>
          <a:bodyPr/>
          <a:lstStyle/>
          <a:p>
            <a:fld id="{091C9E89-13B8-4ADB-92A3-61494AAD21BF}" type="slidenum">
              <a:rPr lang="fa-IR" smtClean="0">
                <a:solidFill>
                  <a:prstClr val="black"/>
                </a:solidFill>
              </a:rPr>
              <a:pPr/>
              <a:t>19</a:t>
            </a:fld>
            <a:endParaRPr lang="fa-IR">
              <a:solidFill>
                <a:prstClr val="black"/>
              </a:solidFill>
            </a:endParaRPr>
          </a:p>
        </p:txBody>
      </p:sp>
    </p:spTree>
    <p:extLst>
      <p:ext uri="{BB962C8B-B14F-4D97-AF65-F5344CB8AC3E}">
        <p14:creationId xmlns:p14="http://schemas.microsoft.com/office/powerpoint/2010/main" xmlns="" val="2473803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dirty="0" smtClean="0">
                <a:cs typeface="B Mitra" pitchFamily="2" charset="-78"/>
              </a:rPr>
              <a:t>پس از اینکه رفتارگرایی در آمریکا برای روانشناسان به صورت یک روش پذیرفته شده و مقبول افتاد.گروه کوچکی از دانشمندان آلمانی که خود را گشتالت می نامیدند استفاده از رفتارگرایی را به شدت مورد انتقاد قرار دادند. مکس ورتایمر به همراه دو نفر دیگر به نامهای ولفگانگ کهلر و کورت کافکا بنیانگذاران روانشناسی گشتالت شناخته می شوند. </a:t>
            </a:r>
            <a:endParaRPr lang="fa-IR" dirty="0"/>
          </a:p>
        </p:txBody>
      </p:sp>
      <p:sp>
        <p:nvSpPr>
          <p:cNvPr id="4" name="Slide Number Placeholder 3"/>
          <p:cNvSpPr>
            <a:spLocks noGrp="1"/>
          </p:cNvSpPr>
          <p:nvPr>
            <p:ph type="sldNum" sz="quarter" idx="10"/>
          </p:nvPr>
        </p:nvSpPr>
        <p:spPr/>
        <p:txBody>
          <a:bodyPr/>
          <a:lstStyle/>
          <a:p>
            <a:fld id="{091C9E89-13B8-4ADB-92A3-61494AAD21BF}" type="slidenum">
              <a:rPr lang="fa-IR" smtClean="0">
                <a:solidFill>
                  <a:prstClr val="black"/>
                </a:solidFill>
              </a:rPr>
              <a:pPr/>
              <a:t>20</a:t>
            </a:fld>
            <a:endParaRPr lang="fa-IR">
              <a:solidFill>
                <a:prstClr val="black"/>
              </a:solidFill>
            </a:endParaRPr>
          </a:p>
        </p:txBody>
      </p:sp>
    </p:spTree>
    <p:extLst>
      <p:ext uri="{BB962C8B-B14F-4D97-AF65-F5344CB8AC3E}">
        <p14:creationId xmlns:p14="http://schemas.microsoft.com/office/powerpoint/2010/main" xmlns="" val="1093103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dirty="0" smtClean="0">
                <a:cs typeface="B Mitra" pitchFamily="2" charset="-78"/>
              </a:rPr>
              <a:t>پس از اینکه رفتارگرایی در آمریکا برای روانشناسان به صورت یک روش پذیرفته شده و مقبول افتاد.گروه کوچکی از دانشمندان آلمانی که خود را گشتالت می نامیدند استفاده از رفتارگرایی را به شدت مورد انتقاد قرار دادند. مکس ورتایمر به همراه دو نفر دیگر به نامهای ولفگانگ کهلر و کورت کافکا بنیانگذاران روانشناسی گشتالت شناخته می شوند. </a:t>
            </a:r>
            <a:endParaRPr lang="fa-IR" dirty="0"/>
          </a:p>
        </p:txBody>
      </p:sp>
      <p:sp>
        <p:nvSpPr>
          <p:cNvPr id="4" name="Slide Number Placeholder 3"/>
          <p:cNvSpPr>
            <a:spLocks noGrp="1"/>
          </p:cNvSpPr>
          <p:nvPr>
            <p:ph type="sldNum" sz="quarter" idx="10"/>
          </p:nvPr>
        </p:nvSpPr>
        <p:spPr/>
        <p:txBody>
          <a:bodyPr/>
          <a:lstStyle/>
          <a:p>
            <a:fld id="{091C9E89-13B8-4ADB-92A3-61494AAD21BF}" type="slidenum">
              <a:rPr lang="fa-IR" smtClean="0">
                <a:solidFill>
                  <a:prstClr val="black"/>
                </a:solidFill>
              </a:rPr>
              <a:pPr/>
              <a:t>21</a:t>
            </a:fld>
            <a:endParaRPr lang="fa-IR">
              <a:solidFill>
                <a:prstClr val="black"/>
              </a:solidFill>
            </a:endParaRPr>
          </a:p>
        </p:txBody>
      </p:sp>
    </p:spTree>
    <p:extLst>
      <p:ext uri="{BB962C8B-B14F-4D97-AF65-F5344CB8AC3E}">
        <p14:creationId xmlns:p14="http://schemas.microsoft.com/office/powerpoint/2010/main" xmlns="" val="2884265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dirty="0" smtClean="0">
                <a:cs typeface="B Mitra" pitchFamily="2" charset="-78"/>
              </a:rPr>
              <a:t>پس از اینکه رفتارگرایی در آمریکا برای روانشناسان به صورت یک روش پذیرفته شده و مقبول افتاد.گروه کوچکی از دانشمندان آلمانی که خود را گشتالت می نامیدند استفاده از رفتارگرایی را به شدت مورد انتقاد قرار دادند. مکس ورتایمر به همراه دو نفر دیگر به نامهای ولفگانگ کهلر و کورت کافکا بنیانگذاران روانشناسی گشتالت شناخته می شوند. </a:t>
            </a:r>
            <a:endParaRPr lang="fa-IR" dirty="0"/>
          </a:p>
        </p:txBody>
      </p:sp>
      <p:sp>
        <p:nvSpPr>
          <p:cNvPr id="4" name="Slide Number Placeholder 3"/>
          <p:cNvSpPr>
            <a:spLocks noGrp="1"/>
          </p:cNvSpPr>
          <p:nvPr>
            <p:ph type="sldNum" sz="quarter" idx="10"/>
          </p:nvPr>
        </p:nvSpPr>
        <p:spPr/>
        <p:txBody>
          <a:bodyPr/>
          <a:lstStyle/>
          <a:p>
            <a:fld id="{091C9E89-13B8-4ADB-92A3-61494AAD21BF}" type="slidenum">
              <a:rPr lang="fa-IR" smtClean="0">
                <a:solidFill>
                  <a:prstClr val="black"/>
                </a:solidFill>
              </a:rPr>
              <a:pPr/>
              <a:t>22</a:t>
            </a:fld>
            <a:endParaRPr lang="fa-IR">
              <a:solidFill>
                <a:prstClr val="black"/>
              </a:solidFill>
            </a:endParaRPr>
          </a:p>
        </p:txBody>
      </p:sp>
    </p:spTree>
    <p:extLst>
      <p:ext uri="{BB962C8B-B14F-4D97-AF65-F5344CB8AC3E}">
        <p14:creationId xmlns:p14="http://schemas.microsoft.com/office/powerpoint/2010/main" xmlns="" val="1749400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dirty="0" smtClean="0">
                <a:cs typeface="B Mitra" pitchFamily="2" charset="-78"/>
              </a:rPr>
              <a:t>پس از اینکه رفتارگرایی در آمریکا برای روانشناسان به صورت یک روش پذیرفته شده و مقبول افتاد.گروه کوچکی از دانشمندان آلمانی که خود را گشتالت می نامیدند استفاده از رفتارگرایی را به شدت مورد انتقاد قرار دادند. مکس ورتایمر به همراه دو نفر دیگر به نامهای ولفگانگ کهلر و کورت کافکا بنیانگذاران روانشناسی گشتالت شناخته می شوند. </a:t>
            </a:r>
            <a:endParaRPr lang="fa-IR" dirty="0"/>
          </a:p>
        </p:txBody>
      </p:sp>
      <p:sp>
        <p:nvSpPr>
          <p:cNvPr id="4" name="Slide Number Placeholder 3"/>
          <p:cNvSpPr>
            <a:spLocks noGrp="1"/>
          </p:cNvSpPr>
          <p:nvPr>
            <p:ph type="sldNum" sz="quarter" idx="10"/>
          </p:nvPr>
        </p:nvSpPr>
        <p:spPr/>
        <p:txBody>
          <a:bodyPr/>
          <a:lstStyle/>
          <a:p>
            <a:fld id="{091C9E89-13B8-4ADB-92A3-61494AAD21BF}" type="slidenum">
              <a:rPr lang="fa-IR" smtClean="0">
                <a:solidFill>
                  <a:prstClr val="black"/>
                </a:solidFill>
              </a:rPr>
              <a:pPr/>
              <a:t>3</a:t>
            </a:fld>
            <a:endParaRPr lang="fa-IR">
              <a:solidFill>
                <a:prstClr val="black"/>
              </a:solidFill>
            </a:endParaRPr>
          </a:p>
        </p:txBody>
      </p:sp>
    </p:spTree>
    <p:extLst>
      <p:ext uri="{BB962C8B-B14F-4D97-AF65-F5344CB8AC3E}">
        <p14:creationId xmlns:p14="http://schemas.microsoft.com/office/powerpoint/2010/main" xmlns="" val="2667813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dirty="0" smtClean="0">
                <a:cs typeface="B Mitra" pitchFamily="2" charset="-78"/>
              </a:rPr>
              <a:t>پس از اینکه رفتارگرایی در آمریکا برای روانشناسان به صورت یک روش پذیرفته شده و مقبول افتاد.گروه کوچکی از دانشمندان آلمانی که خود را گشتالت می نامیدند استفاده از رفتارگرایی را به شدت مورد انتقاد قرار دادند. مکس ورتایمر به همراه دو نفر دیگر به نامهای ولفگانگ کهلر و کورت کافکا بنیانگذاران روانشناسی گشتالت شناخته می شوند. </a:t>
            </a:r>
            <a:endParaRPr lang="fa-IR" dirty="0"/>
          </a:p>
        </p:txBody>
      </p:sp>
      <p:sp>
        <p:nvSpPr>
          <p:cNvPr id="4" name="Slide Number Placeholder 3"/>
          <p:cNvSpPr>
            <a:spLocks noGrp="1"/>
          </p:cNvSpPr>
          <p:nvPr>
            <p:ph type="sldNum" sz="quarter" idx="10"/>
          </p:nvPr>
        </p:nvSpPr>
        <p:spPr/>
        <p:txBody>
          <a:bodyPr/>
          <a:lstStyle/>
          <a:p>
            <a:fld id="{091C9E89-13B8-4ADB-92A3-61494AAD21BF}" type="slidenum">
              <a:rPr lang="fa-IR" smtClean="0">
                <a:solidFill>
                  <a:prstClr val="black"/>
                </a:solidFill>
              </a:rPr>
              <a:pPr/>
              <a:t>26</a:t>
            </a:fld>
            <a:endParaRPr lang="fa-IR">
              <a:solidFill>
                <a:prstClr val="black"/>
              </a:solidFill>
            </a:endParaRPr>
          </a:p>
        </p:txBody>
      </p:sp>
    </p:spTree>
    <p:extLst>
      <p:ext uri="{BB962C8B-B14F-4D97-AF65-F5344CB8AC3E}">
        <p14:creationId xmlns:p14="http://schemas.microsoft.com/office/powerpoint/2010/main" xmlns="" val="3810533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dirty="0" smtClean="0">
                <a:cs typeface="B Mitra" pitchFamily="2" charset="-78"/>
              </a:rPr>
              <a:t>پس از اینکه رفتارگرایی در آمریکا برای روانشناسان به صورت یک روش پذیرفته شده و مقبول افتاد.گروه کوچکی از دانشمندان آلمانی که خود را گشتالت می نامیدند استفاده از رفتارگرایی را به شدت مورد انتقاد قرار دادند. مکس ورتایمر به همراه دو نفر دیگر به نامهای ولفگانگ کهلر و کورت کافکا بنیانگذاران روانشناسی گشتالت شناخته می شوند. </a:t>
            </a:r>
            <a:endParaRPr lang="fa-IR" dirty="0"/>
          </a:p>
        </p:txBody>
      </p:sp>
      <p:sp>
        <p:nvSpPr>
          <p:cNvPr id="4" name="Slide Number Placeholder 3"/>
          <p:cNvSpPr>
            <a:spLocks noGrp="1"/>
          </p:cNvSpPr>
          <p:nvPr>
            <p:ph type="sldNum" sz="quarter" idx="10"/>
          </p:nvPr>
        </p:nvSpPr>
        <p:spPr/>
        <p:txBody>
          <a:bodyPr/>
          <a:lstStyle/>
          <a:p>
            <a:fld id="{091C9E89-13B8-4ADB-92A3-61494AAD21BF}" type="slidenum">
              <a:rPr lang="fa-IR" smtClean="0">
                <a:solidFill>
                  <a:prstClr val="black"/>
                </a:solidFill>
              </a:rPr>
              <a:pPr/>
              <a:t>29</a:t>
            </a:fld>
            <a:endParaRPr lang="fa-IR">
              <a:solidFill>
                <a:prstClr val="black"/>
              </a:solidFill>
            </a:endParaRPr>
          </a:p>
        </p:txBody>
      </p:sp>
    </p:spTree>
    <p:extLst>
      <p:ext uri="{BB962C8B-B14F-4D97-AF65-F5344CB8AC3E}">
        <p14:creationId xmlns:p14="http://schemas.microsoft.com/office/powerpoint/2010/main" xmlns="" val="4213696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dirty="0" smtClean="0">
                <a:cs typeface="B Mitra" pitchFamily="2" charset="-78"/>
              </a:rPr>
              <a:t>پس از اینکه رفتارگرایی در آمریکا برای روانشناسان به صورت یک روش پذیرفته شده و مقبول افتاد.گروه کوچکی از دانشمندان آلمانی که خود را گشتالت می نامیدند استفاده از رفتارگرایی را به شدت مورد انتقاد قرار دادند. مکس ورتایمر به همراه دو نفر دیگر به نامهای ولفگانگ کهلر و کورت کافکا بنیانگذاران روانشناسی گشتالت شناخته می شوند. </a:t>
            </a:r>
            <a:endParaRPr lang="fa-IR" dirty="0"/>
          </a:p>
        </p:txBody>
      </p:sp>
      <p:sp>
        <p:nvSpPr>
          <p:cNvPr id="4" name="Slide Number Placeholder 3"/>
          <p:cNvSpPr>
            <a:spLocks noGrp="1"/>
          </p:cNvSpPr>
          <p:nvPr>
            <p:ph type="sldNum" sz="quarter" idx="10"/>
          </p:nvPr>
        </p:nvSpPr>
        <p:spPr/>
        <p:txBody>
          <a:bodyPr/>
          <a:lstStyle/>
          <a:p>
            <a:fld id="{091C9E89-13B8-4ADB-92A3-61494AAD21BF}" type="slidenum">
              <a:rPr lang="fa-IR" smtClean="0">
                <a:solidFill>
                  <a:prstClr val="black"/>
                </a:solidFill>
              </a:rPr>
              <a:pPr/>
              <a:t>30</a:t>
            </a:fld>
            <a:endParaRPr lang="fa-IR">
              <a:solidFill>
                <a:prstClr val="black"/>
              </a:solidFill>
            </a:endParaRPr>
          </a:p>
        </p:txBody>
      </p:sp>
    </p:spTree>
    <p:extLst>
      <p:ext uri="{BB962C8B-B14F-4D97-AF65-F5344CB8AC3E}">
        <p14:creationId xmlns:p14="http://schemas.microsoft.com/office/powerpoint/2010/main" xmlns="" val="2648923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dirty="0" smtClean="0">
                <a:cs typeface="B Mitra" pitchFamily="2" charset="-78"/>
              </a:rPr>
              <a:t>پس از اینکه رفتارگرایی در آمریکا برای روانشناسان به صورت یک روش پذیرفته شده و مقبول افتاد.گروه کوچکی از دانشمندان آلمانی که خود را گشتالت می نامیدند استفاده از رفتارگرایی را به شدت مورد انتقاد قرار دادند. مکس ورتایمر به همراه دو نفر دیگر به نامهای ولفگانگ کهلر و کورت کافکا بنیانگذاران روانشناسی گشتالت شناخته می شوند. </a:t>
            </a:r>
            <a:endParaRPr lang="fa-IR" dirty="0"/>
          </a:p>
        </p:txBody>
      </p:sp>
      <p:sp>
        <p:nvSpPr>
          <p:cNvPr id="4" name="Slide Number Placeholder 3"/>
          <p:cNvSpPr>
            <a:spLocks noGrp="1"/>
          </p:cNvSpPr>
          <p:nvPr>
            <p:ph type="sldNum" sz="quarter" idx="10"/>
          </p:nvPr>
        </p:nvSpPr>
        <p:spPr/>
        <p:txBody>
          <a:bodyPr/>
          <a:lstStyle/>
          <a:p>
            <a:fld id="{091C9E89-13B8-4ADB-92A3-61494AAD21BF}" type="slidenum">
              <a:rPr lang="fa-IR" smtClean="0">
                <a:solidFill>
                  <a:prstClr val="black"/>
                </a:solidFill>
              </a:rPr>
              <a:pPr/>
              <a:t>34</a:t>
            </a:fld>
            <a:endParaRPr lang="fa-IR">
              <a:solidFill>
                <a:prstClr val="black"/>
              </a:solidFill>
            </a:endParaRPr>
          </a:p>
        </p:txBody>
      </p:sp>
    </p:spTree>
    <p:extLst>
      <p:ext uri="{BB962C8B-B14F-4D97-AF65-F5344CB8AC3E}">
        <p14:creationId xmlns:p14="http://schemas.microsoft.com/office/powerpoint/2010/main" xmlns="" val="3221357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dirty="0" smtClean="0">
                <a:cs typeface="B Mitra" pitchFamily="2" charset="-78"/>
              </a:rPr>
              <a:t>پس از اینکه رفتارگرایی در آمریکا برای روانشناسان به صورت یک روش پذیرفته شده و مقبول افتاد.گروه کوچکی از دانشمندان آلمانی که خود را گشتالت می نامیدند استفاده از رفتارگرایی را به شدت مورد انتقاد قرار دادند. مکس ورتایمر به همراه دو نفر دیگر به نامهای ولفگانگ کهلر و کورت کافکا بنیانگذاران روانشناسی گشتالت شناخته می شوند. </a:t>
            </a:r>
            <a:endParaRPr lang="fa-IR" dirty="0"/>
          </a:p>
        </p:txBody>
      </p:sp>
      <p:sp>
        <p:nvSpPr>
          <p:cNvPr id="4" name="Slide Number Placeholder 3"/>
          <p:cNvSpPr>
            <a:spLocks noGrp="1"/>
          </p:cNvSpPr>
          <p:nvPr>
            <p:ph type="sldNum" sz="quarter" idx="10"/>
          </p:nvPr>
        </p:nvSpPr>
        <p:spPr/>
        <p:txBody>
          <a:bodyPr/>
          <a:lstStyle/>
          <a:p>
            <a:fld id="{091C9E89-13B8-4ADB-92A3-61494AAD21BF}" type="slidenum">
              <a:rPr lang="fa-IR" smtClean="0">
                <a:solidFill>
                  <a:prstClr val="black"/>
                </a:solidFill>
              </a:rPr>
              <a:pPr/>
              <a:t>35</a:t>
            </a:fld>
            <a:endParaRPr lang="fa-IR">
              <a:solidFill>
                <a:prstClr val="black"/>
              </a:solidFill>
            </a:endParaRPr>
          </a:p>
        </p:txBody>
      </p:sp>
    </p:spTree>
    <p:extLst>
      <p:ext uri="{BB962C8B-B14F-4D97-AF65-F5344CB8AC3E}">
        <p14:creationId xmlns:p14="http://schemas.microsoft.com/office/powerpoint/2010/main" xmlns="" val="706061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dirty="0" smtClean="0">
                <a:cs typeface="B Mitra" pitchFamily="2" charset="-78"/>
              </a:rPr>
              <a:t>پس از اینکه رفتارگرایی در آمریکا برای روانشناسان به صورت یک روش پذیرفته شده و مقبول افتاد.گروه کوچکی از دانشمندان آلمانی که خود را گشتالت می نامیدند استفاده از رفتارگرایی را به شدت مورد انتقاد قرار دادند. مکس ورتایمر به همراه دو نفر دیگر به نامهای ولفگانگ کهلر و کورت کافکا بنیانگذاران روانشناسی گشتالت شناخته می شوند. </a:t>
            </a:r>
            <a:endParaRPr lang="fa-IR" dirty="0"/>
          </a:p>
        </p:txBody>
      </p:sp>
      <p:sp>
        <p:nvSpPr>
          <p:cNvPr id="4" name="Slide Number Placeholder 3"/>
          <p:cNvSpPr>
            <a:spLocks noGrp="1"/>
          </p:cNvSpPr>
          <p:nvPr>
            <p:ph type="sldNum" sz="quarter" idx="10"/>
          </p:nvPr>
        </p:nvSpPr>
        <p:spPr/>
        <p:txBody>
          <a:bodyPr/>
          <a:lstStyle/>
          <a:p>
            <a:fld id="{091C9E89-13B8-4ADB-92A3-61494AAD21BF}" type="slidenum">
              <a:rPr lang="fa-IR" smtClean="0">
                <a:solidFill>
                  <a:prstClr val="black"/>
                </a:solidFill>
              </a:rPr>
              <a:pPr/>
              <a:t>36</a:t>
            </a:fld>
            <a:endParaRPr lang="fa-IR">
              <a:solidFill>
                <a:prstClr val="black"/>
              </a:solidFill>
            </a:endParaRPr>
          </a:p>
        </p:txBody>
      </p:sp>
    </p:spTree>
    <p:extLst>
      <p:ext uri="{BB962C8B-B14F-4D97-AF65-F5344CB8AC3E}">
        <p14:creationId xmlns:p14="http://schemas.microsoft.com/office/powerpoint/2010/main" xmlns="" val="4158172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dirty="0" smtClean="0">
                <a:cs typeface="B Mitra" pitchFamily="2" charset="-78"/>
              </a:rPr>
              <a:t>پس از اینکه رفتارگرایی در آمریکا برای روانشناسان به صورت یک روش پذیرفته شده و مقبول افتاد.گروه کوچکی از دانشمندان آلمانی که خود را گشتالت می نامیدند استفاده از رفتارگرایی را به شدت مورد انتقاد قرار دادند. مکس ورتایمر به همراه دو نفر دیگر به نامهای ولفگانگ کهلر و کورت کافکا بنیانگذاران روانشناسی گشتالت شناخته می شوند. </a:t>
            </a:r>
            <a:endParaRPr lang="fa-IR" dirty="0"/>
          </a:p>
        </p:txBody>
      </p:sp>
      <p:sp>
        <p:nvSpPr>
          <p:cNvPr id="4" name="Slide Number Placeholder 3"/>
          <p:cNvSpPr>
            <a:spLocks noGrp="1"/>
          </p:cNvSpPr>
          <p:nvPr>
            <p:ph type="sldNum" sz="quarter" idx="10"/>
          </p:nvPr>
        </p:nvSpPr>
        <p:spPr/>
        <p:txBody>
          <a:bodyPr/>
          <a:lstStyle/>
          <a:p>
            <a:fld id="{091C9E89-13B8-4ADB-92A3-61494AAD21BF}" type="slidenum">
              <a:rPr lang="fa-IR" smtClean="0">
                <a:solidFill>
                  <a:prstClr val="black"/>
                </a:solidFill>
              </a:rPr>
              <a:pPr/>
              <a:t>37</a:t>
            </a:fld>
            <a:endParaRPr lang="fa-IR">
              <a:solidFill>
                <a:prstClr val="black"/>
              </a:solidFill>
            </a:endParaRPr>
          </a:p>
        </p:txBody>
      </p:sp>
    </p:spTree>
    <p:extLst>
      <p:ext uri="{BB962C8B-B14F-4D97-AF65-F5344CB8AC3E}">
        <p14:creationId xmlns:p14="http://schemas.microsoft.com/office/powerpoint/2010/main" xmlns="" val="2561843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dirty="0" smtClean="0">
                <a:cs typeface="B Mitra" pitchFamily="2" charset="-78"/>
              </a:rPr>
              <a:t>پس از اینکه رفتارگرایی در آمریکا برای روانشناسان به صورت یک روش پذیرفته شده و مقبول افتاد.گروه کوچکی از دانشمندان آلمانی که خود را گشتالت می نامیدند استفاده از رفتارگرایی را به شدت مورد انتقاد قرار دادند. مکس ورتایمر به همراه دو نفر دیگر به نامهای ولفگانگ کهلر و کورت کافکا بنیانگذاران روانشناسی گشتالت شناخته می شوند. </a:t>
            </a:r>
            <a:endParaRPr lang="fa-IR" dirty="0"/>
          </a:p>
        </p:txBody>
      </p:sp>
      <p:sp>
        <p:nvSpPr>
          <p:cNvPr id="4" name="Slide Number Placeholder 3"/>
          <p:cNvSpPr>
            <a:spLocks noGrp="1"/>
          </p:cNvSpPr>
          <p:nvPr>
            <p:ph type="sldNum" sz="quarter" idx="10"/>
          </p:nvPr>
        </p:nvSpPr>
        <p:spPr/>
        <p:txBody>
          <a:bodyPr/>
          <a:lstStyle/>
          <a:p>
            <a:fld id="{091C9E89-13B8-4ADB-92A3-61494AAD21BF}" type="slidenum">
              <a:rPr lang="fa-IR" smtClean="0">
                <a:solidFill>
                  <a:prstClr val="black"/>
                </a:solidFill>
              </a:rPr>
              <a:pPr/>
              <a:t>38</a:t>
            </a:fld>
            <a:endParaRPr lang="fa-IR">
              <a:solidFill>
                <a:prstClr val="black"/>
              </a:solidFill>
            </a:endParaRPr>
          </a:p>
        </p:txBody>
      </p:sp>
    </p:spTree>
    <p:extLst>
      <p:ext uri="{BB962C8B-B14F-4D97-AF65-F5344CB8AC3E}">
        <p14:creationId xmlns:p14="http://schemas.microsoft.com/office/powerpoint/2010/main" xmlns="" val="105823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dirty="0" smtClean="0">
                <a:cs typeface="B Mitra" pitchFamily="2" charset="-78"/>
              </a:rPr>
              <a:t>پس از اینکه رفتارگرایی در آمریکا برای روانشناسان به صورت یک روش پذیرفته شده و مقبول افتاد.گروه کوچکی از دانشمندان آلمانی که خود را گشتالت می نامیدند استفاده از رفتارگرایی را به شدت مورد انتقاد قرار دادند. مکس ورتایمر به همراه دو نفر دیگر به نامهای ولفگانگ کهلر و کورت کافکا بنیانگذاران روانشناسی گشتالت شناخته می شوند. </a:t>
            </a:r>
            <a:endParaRPr lang="fa-IR" dirty="0"/>
          </a:p>
        </p:txBody>
      </p:sp>
      <p:sp>
        <p:nvSpPr>
          <p:cNvPr id="4" name="Slide Number Placeholder 3"/>
          <p:cNvSpPr>
            <a:spLocks noGrp="1"/>
          </p:cNvSpPr>
          <p:nvPr>
            <p:ph type="sldNum" sz="quarter" idx="10"/>
          </p:nvPr>
        </p:nvSpPr>
        <p:spPr/>
        <p:txBody>
          <a:bodyPr/>
          <a:lstStyle/>
          <a:p>
            <a:fld id="{091C9E89-13B8-4ADB-92A3-61494AAD21BF}" type="slidenum">
              <a:rPr lang="fa-IR" smtClean="0">
                <a:solidFill>
                  <a:prstClr val="black"/>
                </a:solidFill>
              </a:rPr>
              <a:pPr/>
              <a:t>39</a:t>
            </a:fld>
            <a:endParaRPr lang="fa-IR">
              <a:solidFill>
                <a:prstClr val="black"/>
              </a:solidFill>
            </a:endParaRPr>
          </a:p>
        </p:txBody>
      </p:sp>
    </p:spTree>
    <p:extLst>
      <p:ext uri="{BB962C8B-B14F-4D97-AF65-F5344CB8AC3E}">
        <p14:creationId xmlns:p14="http://schemas.microsoft.com/office/powerpoint/2010/main" xmlns="" val="1397936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dirty="0" smtClean="0">
                <a:cs typeface="B Mitra" pitchFamily="2" charset="-78"/>
              </a:rPr>
              <a:t>پس از اینکه رفتارگرایی در آمریکا برای روانشناسان به صورت یک روش پذیرفته شده و مقبول افتاد.گروه کوچکی از دانشمندان آلمانی که خود را گشتالت می نامیدند استفاده از رفتارگرایی را به شدت مورد انتقاد قرار دادند. مکس ورتایمر به همراه دو نفر دیگر به نامهای ولفگانگ کهلر و کورت کافکا بنیانگذاران روانشناسی گشتالت شناخته می شوند. </a:t>
            </a:r>
            <a:endParaRPr lang="fa-IR" dirty="0"/>
          </a:p>
        </p:txBody>
      </p:sp>
      <p:sp>
        <p:nvSpPr>
          <p:cNvPr id="4" name="Slide Number Placeholder 3"/>
          <p:cNvSpPr>
            <a:spLocks noGrp="1"/>
          </p:cNvSpPr>
          <p:nvPr>
            <p:ph type="sldNum" sz="quarter" idx="10"/>
          </p:nvPr>
        </p:nvSpPr>
        <p:spPr/>
        <p:txBody>
          <a:bodyPr/>
          <a:lstStyle/>
          <a:p>
            <a:fld id="{091C9E89-13B8-4ADB-92A3-61494AAD21BF}" type="slidenum">
              <a:rPr lang="fa-IR" smtClean="0">
                <a:solidFill>
                  <a:prstClr val="black"/>
                </a:solidFill>
              </a:rPr>
              <a:pPr/>
              <a:t>4</a:t>
            </a:fld>
            <a:endParaRPr lang="fa-IR">
              <a:solidFill>
                <a:prstClr val="black"/>
              </a:solidFill>
            </a:endParaRPr>
          </a:p>
        </p:txBody>
      </p:sp>
    </p:spTree>
    <p:extLst>
      <p:ext uri="{BB962C8B-B14F-4D97-AF65-F5344CB8AC3E}">
        <p14:creationId xmlns:p14="http://schemas.microsoft.com/office/powerpoint/2010/main" xmlns="" val="1918536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dirty="0" smtClean="0">
                <a:cs typeface="B Mitra" pitchFamily="2" charset="-78"/>
              </a:rPr>
              <a:t>پس از اینکه رفتارگرایی در آمریکا برای روانشناسان به صورت یک روش پذیرفته شده و مقبول افتاد.گروه کوچکی از دانشمندان آلمانی که خود را گشتالت می نامیدند استفاده از رفتارگرایی را به شدت مورد انتقاد قرار دادند. مکس ورتایمر به همراه دو نفر دیگر به نامهای ولفگانگ کهلر و کورت کافکا بنیانگذاران روانشناسی گشتالت شناخته می شوند. </a:t>
            </a:r>
            <a:endParaRPr lang="fa-IR" dirty="0"/>
          </a:p>
        </p:txBody>
      </p:sp>
      <p:sp>
        <p:nvSpPr>
          <p:cNvPr id="4" name="Slide Number Placeholder 3"/>
          <p:cNvSpPr>
            <a:spLocks noGrp="1"/>
          </p:cNvSpPr>
          <p:nvPr>
            <p:ph type="sldNum" sz="quarter" idx="10"/>
          </p:nvPr>
        </p:nvSpPr>
        <p:spPr/>
        <p:txBody>
          <a:bodyPr/>
          <a:lstStyle/>
          <a:p>
            <a:fld id="{091C9E89-13B8-4ADB-92A3-61494AAD21BF}" type="slidenum">
              <a:rPr lang="fa-IR" smtClean="0">
                <a:solidFill>
                  <a:prstClr val="black"/>
                </a:solidFill>
              </a:rPr>
              <a:pPr/>
              <a:t>5</a:t>
            </a:fld>
            <a:endParaRPr lang="fa-IR">
              <a:solidFill>
                <a:prstClr val="black"/>
              </a:solidFill>
            </a:endParaRPr>
          </a:p>
        </p:txBody>
      </p:sp>
    </p:spTree>
    <p:extLst>
      <p:ext uri="{BB962C8B-B14F-4D97-AF65-F5344CB8AC3E}">
        <p14:creationId xmlns:p14="http://schemas.microsoft.com/office/powerpoint/2010/main" xmlns="" val="3214751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dirty="0" smtClean="0">
                <a:cs typeface="B Mitra" pitchFamily="2" charset="-78"/>
              </a:rPr>
              <a:t>پس از اینکه رفتارگرایی در آمریکا برای روانشناسان به صورت یک روش پذیرفته شده و مقبول افتاد.گروه کوچکی از دانشمندان آلمانی که خود را گشتالت می نامیدند استفاده از رفتارگرایی را به شدت مورد انتقاد قرار دادند. مکس ورتایمر به همراه دو نفر دیگر به نامهای ولفگانگ کهلر و کورت کافکا بنیانگذاران روانشناسی گشتالت شناخته می شوند. </a:t>
            </a:r>
            <a:endParaRPr lang="fa-IR" dirty="0"/>
          </a:p>
        </p:txBody>
      </p:sp>
      <p:sp>
        <p:nvSpPr>
          <p:cNvPr id="4" name="Slide Number Placeholder 3"/>
          <p:cNvSpPr>
            <a:spLocks noGrp="1"/>
          </p:cNvSpPr>
          <p:nvPr>
            <p:ph type="sldNum" sz="quarter" idx="10"/>
          </p:nvPr>
        </p:nvSpPr>
        <p:spPr/>
        <p:txBody>
          <a:bodyPr/>
          <a:lstStyle/>
          <a:p>
            <a:fld id="{091C9E89-13B8-4ADB-92A3-61494AAD21BF}" type="slidenum">
              <a:rPr lang="fa-IR" smtClean="0">
                <a:solidFill>
                  <a:prstClr val="black"/>
                </a:solidFill>
              </a:rPr>
              <a:pPr/>
              <a:t>6</a:t>
            </a:fld>
            <a:endParaRPr lang="fa-IR">
              <a:solidFill>
                <a:prstClr val="black"/>
              </a:solidFill>
            </a:endParaRPr>
          </a:p>
        </p:txBody>
      </p:sp>
    </p:spTree>
    <p:extLst>
      <p:ext uri="{BB962C8B-B14F-4D97-AF65-F5344CB8AC3E}">
        <p14:creationId xmlns:p14="http://schemas.microsoft.com/office/powerpoint/2010/main" xmlns="" val="2076442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dirty="0" smtClean="0">
                <a:cs typeface="B Mitra" pitchFamily="2" charset="-78"/>
              </a:rPr>
              <a:t>پس از اینکه رفتارگرایی در آمریکا برای روانشناسان به صورت یک روش پذیرفته شده و مقبول افتاد.گروه کوچکی از دانشمندان آلمانی که خود را گشتالت می نامیدند استفاده از رفتارگرایی را به شدت مورد انتقاد قرار دادند. مکس ورتایمر به همراه دو نفر دیگر به نامهای ولفگانگ کهلر و کورت کافکا بنیانگذاران روانشناسی گشتالت شناخته می شوند. </a:t>
            </a:r>
            <a:endParaRPr lang="fa-IR" dirty="0"/>
          </a:p>
        </p:txBody>
      </p:sp>
      <p:sp>
        <p:nvSpPr>
          <p:cNvPr id="4" name="Slide Number Placeholder 3"/>
          <p:cNvSpPr>
            <a:spLocks noGrp="1"/>
          </p:cNvSpPr>
          <p:nvPr>
            <p:ph type="sldNum" sz="quarter" idx="10"/>
          </p:nvPr>
        </p:nvSpPr>
        <p:spPr/>
        <p:txBody>
          <a:bodyPr/>
          <a:lstStyle/>
          <a:p>
            <a:fld id="{091C9E89-13B8-4ADB-92A3-61494AAD21BF}" type="slidenum">
              <a:rPr lang="fa-IR" smtClean="0">
                <a:solidFill>
                  <a:prstClr val="black"/>
                </a:solidFill>
              </a:rPr>
              <a:pPr/>
              <a:t>7</a:t>
            </a:fld>
            <a:endParaRPr lang="fa-IR">
              <a:solidFill>
                <a:prstClr val="black"/>
              </a:solidFill>
            </a:endParaRPr>
          </a:p>
        </p:txBody>
      </p:sp>
    </p:spTree>
    <p:extLst>
      <p:ext uri="{BB962C8B-B14F-4D97-AF65-F5344CB8AC3E}">
        <p14:creationId xmlns:p14="http://schemas.microsoft.com/office/powerpoint/2010/main" xmlns="" val="545780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dirty="0" smtClean="0">
                <a:cs typeface="B Mitra" pitchFamily="2" charset="-78"/>
              </a:rPr>
              <a:t>پس از اینکه رفتارگرایی در آمریکا برای روانشناسان به صورت یک روش پذیرفته شده و مقبول افتاد.گروه کوچکی از دانشمندان آلمانی که خود را گشتالت می نامیدند استفاده از رفتارگرایی را به شدت مورد انتقاد قرار دادند. مکس ورتایمر به همراه دو نفر دیگر به نامهای ولفگانگ کهلر و کورت کافکا بنیانگذاران روانشناسی گشتالت شناخته می شوند. </a:t>
            </a:r>
            <a:endParaRPr lang="fa-IR" dirty="0"/>
          </a:p>
        </p:txBody>
      </p:sp>
      <p:sp>
        <p:nvSpPr>
          <p:cNvPr id="4" name="Slide Number Placeholder 3"/>
          <p:cNvSpPr>
            <a:spLocks noGrp="1"/>
          </p:cNvSpPr>
          <p:nvPr>
            <p:ph type="sldNum" sz="quarter" idx="10"/>
          </p:nvPr>
        </p:nvSpPr>
        <p:spPr/>
        <p:txBody>
          <a:bodyPr/>
          <a:lstStyle/>
          <a:p>
            <a:fld id="{091C9E89-13B8-4ADB-92A3-61494AAD21BF}" type="slidenum">
              <a:rPr lang="fa-IR" smtClean="0">
                <a:solidFill>
                  <a:prstClr val="black"/>
                </a:solidFill>
              </a:rPr>
              <a:pPr/>
              <a:t>8</a:t>
            </a:fld>
            <a:endParaRPr lang="fa-IR">
              <a:solidFill>
                <a:prstClr val="black"/>
              </a:solidFill>
            </a:endParaRPr>
          </a:p>
        </p:txBody>
      </p:sp>
    </p:spTree>
    <p:extLst>
      <p:ext uri="{BB962C8B-B14F-4D97-AF65-F5344CB8AC3E}">
        <p14:creationId xmlns:p14="http://schemas.microsoft.com/office/powerpoint/2010/main" xmlns="" val="2267629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dirty="0" smtClean="0">
                <a:cs typeface="B Mitra" pitchFamily="2" charset="-78"/>
              </a:rPr>
              <a:t>پس از اینکه رفتارگرایی در آمریکا برای روانشناسان به صورت یک روش پذیرفته شده و مقبول افتاد.گروه کوچکی از دانشمندان آلمانی که خود را گشتالت می نامیدند استفاده از رفتارگرایی را به شدت مورد انتقاد قرار دادند. مکس ورتایمر به همراه دو نفر دیگر به نامهای ولفگانگ کهلر و کورت کافکا بنیانگذاران روانشناسی گشتالت شناخته می شوند. </a:t>
            </a:r>
            <a:endParaRPr lang="fa-IR" dirty="0"/>
          </a:p>
        </p:txBody>
      </p:sp>
      <p:sp>
        <p:nvSpPr>
          <p:cNvPr id="4" name="Slide Number Placeholder 3"/>
          <p:cNvSpPr>
            <a:spLocks noGrp="1"/>
          </p:cNvSpPr>
          <p:nvPr>
            <p:ph type="sldNum" sz="quarter" idx="10"/>
          </p:nvPr>
        </p:nvSpPr>
        <p:spPr/>
        <p:txBody>
          <a:bodyPr/>
          <a:lstStyle/>
          <a:p>
            <a:fld id="{091C9E89-13B8-4ADB-92A3-61494AAD21BF}" type="slidenum">
              <a:rPr lang="fa-IR" smtClean="0">
                <a:solidFill>
                  <a:prstClr val="black"/>
                </a:solidFill>
              </a:rPr>
              <a:pPr/>
              <a:t>9</a:t>
            </a:fld>
            <a:endParaRPr lang="fa-IR">
              <a:solidFill>
                <a:prstClr val="black"/>
              </a:solidFill>
            </a:endParaRPr>
          </a:p>
        </p:txBody>
      </p:sp>
    </p:spTree>
    <p:extLst>
      <p:ext uri="{BB962C8B-B14F-4D97-AF65-F5344CB8AC3E}">
        <p14:creationId xmlns:p14="http://schemas.microsoft.com/office/powerpoint/2010/main" xmlns="" val="1225347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dirty="0" smtClean="0">
                <a:cs typeface="B Mitra" pitchFamily="2" charset="-78"/>
              </a:rPr>
              <a:t>پس از اینکه رفتارگرایی در آمریکا برای روانشناسان به صورت یک روش پذیرفته شده و مقبول افتاد.گروه کوچکی از دانشمندان آلمانی که خود را گشتالت می نامیدند استفاده از رفتارگرایی را به شدت مورد انتقاد قرار دادند. مکس ورتایمر به همراه دو نفر دیگر به نامهای ولفگانگ کهلر و کورت کافکا بنیانگذاران روانشناسی گشتالت شناخته می شوند. </a:t>
            </a:r>
            <a:endParaRPr lang="fa-IR" dirty="0"/>
          </a:p>
        </p:txBody>
      </p:sp>
      <p:sp>
        <p:nvSpPr>
          <p:cNvPr id="4" name="Slide Number Placeholder 3"/>
          <p:cNvSpPr>
            <a:spLocks noGrp="1"/>
          </p:cNvSpPr>
          <p:nvPr>
            <p:ph type="sldNum" sz="quarter" idx="10"/>
          </p:nvPr>
        </p:nvSpPr>
        <p:spPr/>
        <p:txBody>
          <a:bodyPr/>
          <a:lstStyle/>
          <a:p>
            <a:fld id="{091C9E89-13B8-4ADB-92A3-61494AAD21BF}" type="slidenum">
              <a:rPr lang="fa-IR" smtClean="0">
                <a:solidFill>
                  <a:prstClr val="black"/>
                </a:solidFill>
              </a:rPr>
              <a:pPr/>
              <a:t>10</a:t>
            </a:fld>
            <a:endParaRPr lang="fa-IR">
              <a:solidFill>
                <a:prstClr val="black"/>
              </a:solidFill>
            </a:endParaRPr>
          </a:p>
        </p:txBody>
      </p:sp>
    </p:spTree>
    <p:extLst>
      <p:ext uri="{BB962C8B-B14F-4D97-AF65-F5344CB8AC3E}">
        <p14:creationId xmlns:p14="http://schemas.microsoft.com/office/powerpoint/2010/main" xmlns="" val="878872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ADBB45DE-9968-45BE-BD28-AE62475C90CC}" type="datetimeFigureOut">
              <a:rPr lang="fa-IR" smtClean="0">
                <a:solidFill>
                  <a:srgbClr val="E40059"/>
                </a:solidFill>
              </a:rPr>
              <a:pPr/>
              <a:t>11/01/1436</a:t>
            </a:fld>
            <a:endParaRPr lang="fa-IR">
              <a:solidFill>
                <a:srgbClr val="E40059"/>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fa-IR">
              <a:solidFill>
                <a:srgbClr val="E40059"/>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98616BB-7D41-42DC-B976-A04A2C3DB1E3}" type="slidenum">
              <a:rPr lang="fa-IR" smtClean="0">
                <a:solidFill>
                  <a:prstClr val="white"/>
                </a:solidFill>
              </a:rPr>
              <a:pPr/>
              <a:t>‹#›</a:t>
            </a:fld>
            <a:endParaRPr lang="fa-IR">
              <a:solidFill>
                <a:prstClr val="white"/>
              </a:solidFill>
            </a:endParaRPr>
          </a:p>
        </p:txBody>
      </p:sp>
    </p:spTree>
    <p:extLst>
      <p:ext uri="{BB962C8B-B14F-4D97-AF65-F5344CB8AC3E}">
        <p14:creationId xmlns:p14="http://schemas.microsoft.com/office/powerpoint/2010/main" xmlns="" val="1839009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BB45DE-9968-45BE-BD28-AE62475C90CC}" type="datetimeFigureOut">
              <a:rPr lang="fa-IR" smtClean="0">
                <a:solidFill>
                  <a:srgbClr val="E40059"/>
                </a:solidFill>
              </a:rPr>
              <a:pPr/>
              <a:t>11/01/1436</a:t>
            </a:fld>
            <a:endParaRPr lang="fa-IR">
              <a:solidFill>
                <a:srgbClr val="E40059"/>
              </a:solidFill>
            </a:endParaRPr>
          </a:p>
        </p:txBody>
      </p:sp>
      <p:sp>
        <p:nvSpPr>
          <p:cNvPr id="5" name="Footer Placeholder 4"/>
          <p:cNvSpPr>
            <a:spLocks noGrp="1"/>
          </p:cNvSpPr>
          <p:nvPr>
            <p:ph type="ftr" sz="quarter" idx="11"/>
          </p:nvPr>
        </p:nvSpPr>
        <p:spPr/>
        <p:txBody>
          <a:bodyPr/>
          <a:lstStyle/>
          <a:p>
            <a:endParaRPr lang="fa-IR">
              <a:solidFill>
                <a:srgbClr val="E40059"/>
              </a:solidFill>
            </a:endParaRPr>
          </a:p>
        </p:txBody>
      </p:sp>
      <p:sp>
        <p:nvSpPr>
          <p:cNvPr id="6" name="Slide Number Placeholder 5"/>
          <p:cNvSpPr>
            <a:spLocks noGrp="1"/>
          </p:cNvSpPr>
          <p:nvPr>
            <p:ph type="sldNum" sz="quarter" idx="12"/>
          </p:nvPr>
        </p:nvSpPr>
        <p:spPr/>
        <p:txBody>
          <a:bodyPr/>
          <a:lstStyle/>
          <a:p>
            <a:fld id="{B98616BB-7D41-42DC-B976-A04A2C3DB1E3}" type="slidenum">
              <a:rPr lang="fa-IR" smtClean="0"/>
              <a:pPr/>
              <a:t>‹#›</a:t>
            </a:fld>
            <a:endParaRPr lang="fa-IR"/>
          </a:p>
        </p:txBody>
      </p:sp>
    </p:spTree>
    <p:extLst>
      <p:ext uri="{BB962C8B-B14F-4D97-AF65-F5344CB8AC3E}">
        <p14:creationId xmlns:p14="http://schemas.microsoft.com/office/powerpoint/2010/main" xmlns="" val="4093044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BB45DE-9968-45BE-BD28-AE62475C90CC}" type="datetimeFigureOut">
              <a:rPr lang="fa-IR" smtClean="0">
                <a:solidFill>
                  <a:srgbClr val="E40059"/>
                </a:solidFill>
              </a:rPr>
              <a:pPr/>
              <a:t>11/01/1436</a:t>
            </a:fld>
            <a:endParaRPr lang="fa-IR">
              <a:solidFill>
                <a:srgbClr val="E40059"/>
              </a:solidFill>
            </a:endParaRPr>
          </a:p>
        </p:txBody>
      </p:sp>
      <p:sp>
        <p:nvSpPr>
          <p:cNvPr id="5" name="Footer Placeholder 4"/>
          <p:cNvSpPr>
            <a:spLocks noGrp="1"/>
          </p:cNvSpPr>
          <p:nvPr>
            <p:ph type="ftr" sz="quarter" idx="11"/>
          </p:nvPr>
        </p:nvSpPr>
        <p:spPr/>
        <p:txBody>
          <a:bodyPr/>
          <a:lstStyle/>
          <a:p>
            <a:endParaRPr lang="fa-IR">
              <a:solidFill>
                <a:srgbClr val="E40059"/>
              </a:solidFill>
            </a:endParaRPr>
          </a:p>
        </p:txBody>
      </p:sp>
      <p:sp>
        <p:nvSpPr>
          <p:cNvPr id="6" name="Slide Number Placeholder 5"/>
          <p:cNvSpPr>
            <a:spLocks noGrp="1"/>
          </p:cNvSpPr>
          <p:nvPr>
            <p:ph type="sldNum" sz="quarter" idx="12"/>
          </p:nvPr>
        </p:nvSpPr>
        <p:spPr/>
        <p:txBody>
          <a:bodyPr/>
          <a:lstStyle/>
          <a:p>
            <a:fld id="{B98616BB-7D41-42DC-B976-A04A2C3DB1E3}" type="slidenum">
              <a:rPr lang="fa-IR" smtClean="0"/>
              <a:pPr/>
              <a:t>‹#›</a:t>
            </a:fld>
            <a:endParaRPr lang="fa-IR"/>
          </a:p>
        </p:txBody>
      </p:sp>
    </p:spTree>
    <p:extLst>
      <p:ext uri="{BB962C8B-B14F-4D97-AF65-F5344CB8AC3E}">
        <p14:creationId xmlns:p14="http://schemas.microsoft.com/office/powerpoint/2010/main" xmlns="" val="4294313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ADBB45DE-9968-45BE-BD28-AE62475C90CC}" type="datetimeFigureOut">
              <a:rPr lang="fa-IR" smtClean="0">
                <a:solidFill>
                  <a:srgbClr val="E40059"/>
                </a:solidFill>
              </a:rPr>
              <a:pPr/>
              <a:t>11/01/1436</a:t>
            </a:fld>
            <a:endParaRPr lang="fa-IR">
              <a:solidFill>
                <a:srgbClr val="E40059"/>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fa-IR">
              <a:solidFill>
                <a:srgbClr val="E40059"/>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98616BB-7D41-42DC-B976-A04A2C3DB1E3}" type="slidenum">
              <a:rPr lang="fa-IR" smtClean="0">
                <a:solidFill>
                  <a:prstClr val="white"/>
                </a:solidFill>
              </a:rPr>
              <a:pPr/>
              <a:t>‹#›</a:t>
            </a:fld>
            <a:endParaRPr lang="fa-IR">
              <a:solidFill>
                <a:prstClr val="white"/>
              </a:solidFill>
            </a:endParaRPr>
          </a:p>
        </p:txBody>
      </p:sp>
    </p:spTree>
    <p:extLst>
      <p:ext uri="{BB962C8B-B14F-4D97-AF65-F5344CB8AC3E}">
        <p14:creationId xmlns:p14="http://schemas.microsoft.com/office/powerpoint/2010/main" xmlns="" val="3125365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BB45DE-9968-45BE-BD28-AE62475C90CC}" type="datetimeFigureOut">
              <a:rPr lang="fa-IR" smtClean="0">
                <a:solidFill>
                  <a:srgbClr val="E40059"/>
                </a:solidFill>
              </a:rPr>
              <a:pPr/>
              <a:t>11/01/1436</a:t>
            </a:fld>
            <a:endParaRPr lang="fa-IR">
              <a:solidFill>
                <a:srgbClr val="E40059"/>
              </a:solidFill>
            </a:endParaRPr>
          </a:p>
        </p:txBody>
      </p:sp>
      <p:sp>
        <p:nvSpPr>
          <p:cNvPr id="5" name="Footer Placeholder 4"/>
          <p:cNvSpPr>
            <a:spLocks noGrp="1"/>
          </p:cNvSpPr>
          <p:nvPr>
            <p:ph type="ftr" sz="quarter" idx="11"/>
          </p:nvPr>
        </p:nvSpPr>
        <p:spPr/>
        <p:txBody>
          <a:bodyPr/>
          <a:lstStyle/>
          <a:p>
            <a:endParaRPr lang="fa-IR">
              <a:solidFill>
                <a:srgbClr val="E40059"/>
              </a:solidFill>
            </a:endParaRPr>
          </a:p>
        </p:txBody>
      </p:sp>
      <p:sp>
        <p:nvSpPr>
          <p:cNvPr id="6" name="Slide Number Placeholder 5"/>
          <p:cNvSpPr>
            <a:spLocks noGrp="1"/>
          </p:cNvSpPr>
          <p:nvPr>
            <p:ph type="sldNum" sz="quarter" idx="12"/>
          </p:nvPr>
        </p:nvSpPr>
        <p:spPr/>
        <p:txBody>
          <a:bodyPr/>
          <a:lstStyle/>
          <a:p>
            <a:fld id="{B98616BB-7D41-42DC-B976-A04A2C3DB1E3}" type="slidenum">
              <a:rPr lang="fa-IR" smtClean="0"/>
              <a:pPr/>
              <a:t>‹#›</a:t>
            </a:fld>
            <a:endParaRPr lang="fa-IR"/>
          </a:p>
        </p:txBody>
      </p:sp>
    </p:spTree>
    <p:extLst>
      <p:ext uri="{BB962C8B-B14F-4D97-AF65-F5344CB8AC3E}">
        <p14:creationId xmlns:p14="http://schemas.microsoft.com/office/powerpoint/2010/main" xmlns="" val="3568357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DBB45DE-9968-45BE-BD28-AE62475C90CC}" type="datetimeFigureOut">
              <a:rPr lang="fa-IR" smtClean="0">
                <a:solidFill>
                  <a:srgbClr val="E40059"/>
                </a:solidFill>
              </a:rPr>
              <a:pPr/>
              <a:t>11/01/1436</a:t>
            </a:fld>
            <a:endParaRPr lang="fa-IR">
              <a:solidFill>
                <a:srgbClr val="E40059"/>
              </a:solidFill>
            </a:endParaRPr>
          </a:p>
        </p:txBody>
      </p:sp>
      <p:sp>
        <p:nvSpPr>
          <p:cNvPr id="5" name="Footer Placeholder 4"/>
          <p:cNvSpPr>
            <a:spLocks noGrp="1"/>
          </p:cNvSpPr>
          <p:nvPr>
            <p:ph type="ftr" sz="quarter" idx="11"/>
          </p:nvPr>
        </p:nvSpPr>
        <p:spPr/>
        <p:txBody>
          <a:bodyPr/>
          <a:lstStyle/>
          <a:p>
            <a:endParaRPr lang="fa-IR">
              <a:solidFill>
                <a:srgbClr val="E40059"/>
              </a:solidFill>
            </a:endParaRPr>
          </a:p>
        </p:txBody>
      </p:sp>
      <p:sp>
        <p:nvSpPr>
          <p:cNvPr id="6" name="Slide Number Placeholder 5"/>
          <p:cNvSpPr>
            <a:spLocks noGrp="1"/>
          </p:cNvSpPr>
          <p:nvPr>
            <p:ph type="sldNum" sz="quarter" idx="12"/>
          </p:nvPr>
        </p:nvSpPr>
        <p:spPr/>
        <p:txBody>
          <a:bodyPr/>
          <a:lstStyle/>
          <a:p>
            <a:fld id="{B98616BB-7D41-42DC-B976-A04A2C3DB1E3}" type="slidenum">
              <a:rPr lang="fa-IR" smtClean="0"/>
              <a:pPr/>
              <a:t>‹#›</a:t>
            </a:fld>
            <a:endParaRPr lang="fa-IR"/>
          </a:p>
        </p:txBody>
      </p:sp>
    </p:spTree>
    <p:extLst>
      <p:ext uri="{BB962C8B-B14F-4D97-AF65-F5344CB8AC3E}">
        <p14:creationId xmlns:p14="http://schemas.microsoft.com/office/powerpoint/2010/main" xmlns="" val="1477924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DBB45DE-9968-45BE-BD28-AE62475C90CC}" type="datetimeFigureOut">
              <a:rPr lang="fa-IR" smtClean="0">
                <a:solidFill>
                  <a:srgbClr val="E40059"/>
                </a:solidFill>
              </a:rPr>
              <a:pPr/>
              <a:t>11/01/1436</a:t>
            </a:fld>
            <a:endParaRPr lang="fa-IR">
              <a:solidFill>
                <a:srgbClr val="E40059"/>
              </a:solidFill>
            </a:endParaRPr>
          </a:p>
        </p:txBody>
      </p:sp>
      <p:sp>
        <p:nvSpPr>
          <p:cNvPr id="6" name="Footer Placeholder 5"/>
          <p:cNvSpPr>
            <a:spLocks noGrp="1"/>
          </p:cNvSpPr>
          <p:nvPr>
            <p:ph type="ftr" sz="quarter" idx="11"/>
          </p:nvPr>
        </p:nvSpPr>
        <p:spPr/>
        <p:txBody>
          <a:bodyPr/>
          <a:lstStyle/>
          <a:p>
            <a:endParaRPr lang="fa-IR">
              <a:solidFill>
                <a:srgbClr val="E40059"/>
              </a:solidFill>
            </a:endParaRPr>
          </a:p>
        </p:txBody>
      </p:sp>
      <p:sp>
        <p:nvSpPr>
          <p:cNvPr id="7" name="Slide Number Placeholder 6"/>
          <p:cNvSpPr>
            <a:spLocks noGrp="1"/>
          </p:cNvSpPr>
          <p:nvPr>
            <p:ph type="sldNum" sz="quarter" idx="12"/>
          </p:nvPr>
        </p:nvSpPr>
        <p:spPr/>
        <p:txBody>
          <a:bodyPr/>
          <a:lstStyle/>
          <a:p>
            <a:fld id="{B98616BB-7D41-42DC-B976-A04A2C3DB1E3}" type="slidenum">
              <a:rPr lang="fa-IR" smtClean="0"/>
              <a:pPr/>
              <a:t>‹#›</a:t>
            </a:fld>
            <a:endParaRPr lang="fa-IR"/>
          </a:p>
        </p:txBody>
      </p:sp>
    </p:spTree>
    <p:extLst>
      <p:ext uri="{BB962C8B-B14F-4D97-AF65-F5344CB8AC3E}">
        <p14:creationId xmlns:p14="http://schemas.microsoft.com/office/powerpoint/2010/main" xmlns="" val="3233475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ADBB45DE-9968-45BE-BD28-AE62475C90CC}" type="datetimeFigureOut">
              <a:rPr lang="fa-IR" smtClean="0">
                <a:solidFill>
                  <a:srgbClr val="E40059"/>
                </a:solidFill>
              </a:rPr>
              <a:pPr/>
              <a:t>11/01/1436</a:t>
            </a:fld>
            <a:endParaRPr lang="fa-IR">
              <a:solidFill>
                <a:srgbClr val="E40059"/>
              </a:solidFill>
            </a:endParaRPr>
          </a:p>
        </p:txBody>
      </p:sp>
      <p:sp>
        <p:nvSpPr>
          <p:cNvPr id="27" name="Slide Number Placeholder 26"/>
          <p:cNvSpPr>
            <a:spLocks noGrp="1"/>
          </p:cNvSpPr>
          <p:nvPr>
            <p:ph type="sldNum" sz="quarter" idx="11"/>
          </p:nvPr>
        </p:nvSpPr>
        <p:spPr/>
        <p:txBody>
          <a:bodyPr rtlCol="0"/>
          <a:lstStyle/>
          <a:p>
            <a:fld id="{B98616BB-7D41-42DC-B976-A04A2C3DB1E3}" type="slidenum">
              <a:rPr lang="fa-IR" smtClean="0"/>
              <a:pPr/>
              <a:t>‹#›</a:t>
            </a:fld>
            <a:endParaRPr lang="fa-IR"/>
          </a:p>
        </p:txBody>
      </p:sp>
      <p:sp>
        <p:nvSpPr>
          <p:cNvPr id="28" name="Footer Placeholder 27"/>
          <p:cNvSpPr>
            <a:spLocks noGrp="1"/>
          </p:cNvSpPr>
          <p:nvPr>
            <p:ph type="ftr" sz="quarter" idx="12"/>
          </p:nvPr>
        </p:nvSpPr>
        <p:spPr/>
        <p:txBody>
          <a:bodyPr rtlCol="0"/>
          <a:lstStyle/>
          <a:p>
            <a:endParaRPr lang="fa-IR">
              <a:solidFill>
                <a:srgbClr val="E40059"/>
              </a:solidFill>
            </a:endParaRPr>
          </a:p>
        </p:txBody>
      </p:sp>
    </p:spTree>
    <p:extLst>
      <p:ext uri="{BB962C8B-B14F-4D97-AF65-F5344CB8AC3E}">
        <p14:creationId xmlns:p14="http://schemas.microsoft.com/office/powerpoint/2010/main" xmlns="" val="1174617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ADBB45DE-9968-45BE-BD28-AE62475C90CC}" type="datetimeFigureOut">
              <a:rPr lang="fa-IR" smtClean="0">
                <a:solidFill>
                  <a:srgbClr val="E40059"/>
                </a:solidFill>
              </a:rPr>
              <a:pPr/>
              <a:t>11/01/1436</a:t>
            </a:fld>
            <a:endParaRPr lang="fa-IR">
              <a:solidFill>
                <a:srgbClr val="E40059"/>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fa-IR">
              <a:solidFill>
                <a:srgbClr val="E40059"/>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B98616BB-7D41-42DC-B976-A04A2C3DB1E3}" type="slidenum">
              <a:rPr lang="fa-IR" smtClean="0"/>
              <a:pPr/>
              <a:t>‹#›</a:t>
            </a:fld>
            <a:endParaRPr lang="fa-IR"/>
          </a:p>
        </p:txBody>
      </p:sp>
    </p:spTree>
    <p:extLst>
      <p:ext uri="{BB962C8B-B14F-4D97-AF65-F5344CB8AC3E}">
        <p14:creationId xmlns:p14="http://schemas.microsoft.com/office/powerpoint/2010/main" xmlns="" val="3966440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BB45DE-9968-45BE-BD28-AE62475C90CC}" type="datetimeFigureOut">
              <a:rPr lang="fa-IR" smtClean="0">
                <a:solidFill>
                  <a:srgbClr val="E40059"/>
                </a:solidFill>
              </a:rPr>
              <a:pPr/>
              <a:t>11/01/1436</a:t>
            </a:fld>
            <a:endParaRPr lang="fa-IR">
              <a:solidFill>
                <a:srgbClr val="E40059"/>
              </a:solidFill>
            </a:endParaRPr>
          </a:p>
        </p:txBody>
      </p:sp>
      <p:sp>
        <p:nvSpPr>
          <p:cNvPr id="3" name="Footer Placeholder 2"/>
          <p:cNvSpPr>
            <a:spLocks noGrp="1"/>
          </p:cNvSpPr>
          <p:nvPr>
            <p:ph type="ftr" sz="quarter" idx="11"/>
          </p:nvPr>
        </p:nvSpPr>
        <p:spPr/>
        <p:txBody>
          <a:bodyPr/>
          <a:lstStyle/>
          <a:p>
            <a:endParaRPr lang="fa-IR">
              <a:solidFill>
                <a:srgbClr val="E40059"/>
              </a:solidFill>
            </a:endParaRPr>
          </a:p>
        </p:txBody>
      </p:sp>
      <p:sp>
        <p:nvSpPr>
          <p:cNvPr id="4" name="Slide Number Placeholder 3"/>
          <p:cNvSpPr>
            <a:spLocks noGrp="1"/>
          </p:cNvSpPr>
          <p:nvPr>
            <p:ph type="sldNum" sz="quarter" idx="12"/>
          </p:nvPr>
        </p:nvSpPr>
        <p:spPr/>
        <p:txBody>
          <a:bodyPr/>
          <a:lstStyle/>
          <a:p>
            <a:fld id="{B98616BB-7D41-42DC-B976-A04A2C3DB1E3}" type="slidenum">
              <a:rPr lang="fa-IR" smtClean="0"/>
              <a:pPr/>
              <a:t>‹#›</a:t>
            </a:fld>
            <a:endParaRPr lang="fa-IR"/>
          </a:p>
        </p:txBody>
      </p:sp>
    </p:spTree>
    <p:extLst>
      <p:ext uri="{BB962C8B-B14F-4D97-AF65-F5344CB8AC3E}">
        <p14:creationId xmlns:p14="http://schemas.microsoft.com/office/powerpoint/2010/main" xmlns="" val="3782406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DBB45DE-9968-45BE-BD28-AE62475C90CC}" type="datetimeFigureOut">
              <a:rPr lang="fa-IR" smtClean="0">
                <a:solidFill>
                  <a:srgbClr val="E40059"/>
                </a:solidFill>
              </a:rPr>
              <a:pPr/>
              <a:t>11/01/1436</a:t>
            </a:fld>
            <a:endParaRPr lang="fa-IR">
              <a:solidFill>
                <a:srgbClr val="E40059"/>
              </a:solidFill>
            </a:endParaRPr>
          </a:p>
        </p:txBody>
      </p:sp>
      <p:sp>
        <p:nvSpPr>
          <p:cNvPr id="6" name="Footer Placeholder 5"/>
          <p:cNvSpPr>
            <a:spLocks noGrp="1"/>
          </p:cNvSpPr>
          <p:nvPr>
            <p:ph type="ftr" sz="quarter" idx="11"/>
          </p:nvPr>
        </p:nvSpPr>
        <p:spPr/>
        <p:txBody>
          <a:bodyPr/>
          <a:lstStyle/>
          <a:p>
            <a:endParaRPr lang="fa-IR">
              <a:solidFill>
                <a:srgbClr val="E40059"/>
              </a:solidFill>
            </a:endParaRPr>
          </a:p>
        </p:txBody>
      </p:sp>
      <p:sp>
        <p:nvSpPr>
          <p:cNvPr id="7" name="Slide Number Placeholder 6"/>
          <p:cNvSpPr>
            <a:spLocks noGrp="1"/>
          </p:cNvSpPr>
          <p:nvPr>
            <p:ph type="sldNum" sz="quarter" idx="12"/>
          </p:nvPr>
        </p:nvSpPr>
        <p:spPr/>
        <p:txBody>
          <a:bodyPr/>
          <a:lstStyle/>
          <a:p>
            <a:fld id="{B98616BB-7D41-42DC-B976-A04A2C3DB1E3}" type="slidenum">
              <a:rPr lang="fa-IR" smtClean="0"/>
              <a:pPr/>
              <a:t>‹#›</a:t>
            </a:fld>
            <a:endParaRPr lang="fa-IR"/>
          </a:p>
        </p:txBody>
      </p:sp>
    </p:spTree>
    <p:extLst>
      <p:ext uri="{BB962C8B-B14F-4D97-AF65-F5344CB8AC3E}">
        <p14:creationId xmlns:p14="http://schemas.microsoft.com/office/powerpoint/2010/main" xmlns="" val="771667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BB45DE-9968-45BE-BD28-AE62475C90CC}" type="datetimeFigureOut">
              <a:rPr lang="fa-IR" smtClean="0">
                <a:solidFill>
                  <a:srgbClr val="E40059"/>
                </a:solidFill>
              </a:rPr>
              <a:pPr/>
              <a:t>11/01/1436</a:t>
            </a:fld>
            <a:endParaRPr lang="fa-IR">
              <a:solidFill>
                <a:srgbClr val="E40059"/>
              </a:solidFill>
            </a:endParaRPr>
          </a:p>
        </p:txBody>
      </p:sp>
      <p:sp>
        <p:nvSpPr>
          <p:cNvPr id="5" name="Footer Placeholder 4"/>
          <p:cNvSpPr>
            <a:spLocks noGrp="1"/>
          </p:cNvSpPr>
          <p:nvPr>
            <p:ph type="ftr" sz="quarter" idx="11"/>
          </p:nvPr>
        </p:nvSpPr>
        <p:spPr/>
        <p:txBody>
          <a:bodyPr/>
          <a:lstStyle/>
          <a:p>
            <a:endParaRPr lang="fa-IR">
              <a:solidFill>
                <a:srgbClr val="E40059"/>
              </a:solidFill>
            </a:endParaRPr>
          </a:p>
        </p:txBody>
      </p:sp>
      <p:sp>
        <p:nvSpPr>
          <p:cNvPr id="6" name="Slide Number Placeholder 5"/>
          <p:cNvSpPr>
            <a:spLocks noGrp="1"/>
          </p:cNvSpPr>
          <p:nvPr>
            <p:ph type="sldNum" sz="quarter" idx="12"/>
          </p:nvPr>
        </p:nvSpPr>
        <p:spPr/>
        <p:txBody>
          <a:bodyPr/>
          <a:lstStyle/>
          <a:p>
            <a:fld id="{B98616BB-7D41-42DC-B976-A04A2C3DB1E3}" type="slidenum">
              <a:rPr lang="fa-IR" smtClean="0"/>
              <a:pPr/>
              <a:t>‹#›</a:t>
            </a:fld>
            <a:endParaRPr lang="fa-IR"/>
          </a:p>
        </p:txBody>
      </p:sp>
    </p:spTree>
    <p:extLst>
      <p:ext uri="{BB962C8B-B14F-4D97-AF65-F5344CB8AC3E}">
        <p14:creationId xmlns:p14="http://schemas.microsoft.com/office/powerpoint/2010/main" xmlns="" val="111928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DBB45DE-9968-45BE-BD28-AE62475C90CC}" type="datetimeFigureOut">
              <a:rPr lang="fa-IR" smtClean="0">
                <a:solidFill>
                  <a:srgbClr val="E40059"/>
                </a:solidFill>
              </a:rPr>
              <a:pPr/>
              <a:t>11/01/1436</a:t>
            </a:fld>
            <a:endParaRPr lang="fa-IR">
              <a:solidFill>
                <a:srgbClr val="E40059"/>
              </a:solidFill>
            </a:endParaRPr>
          </a:p>
        </p:txBody>
      </p:sp>
      <p:sp>
        <p:nvSpPr>
          <p:cNvPr id="6" name="Footer Placeholder 5"/>
          <p:cNvSpPr>
            <a:spLocks noGrp="1"/>
          </p:cNvSpPr>
          <p:nvPr>
            <p:ph type="ftr" sz="quarter" idx="11"/>
          </p:nvPr>
        </p:nvSpPr>
        <p:spPr/>
        <p:txBody>
          <a:bodyPr/>
          <a:lstStyle/>
          <a:p>
            <a:endParaRPr lang="fa-IR">
              <a:solidFill>
                <a:srgbClr val="E40059"/>
              </a:solidFill>
            </a:endParaRPr>
          </a:p>
        </p:txBody>
      </p:sp>
      <p:sp>
        <p:nvSpPr>
          <p:cNvPr id="7" name="Slide Number Placeholder 6"/>
          <p:cNvSpPr>
            <a:spLocks noGrp="1"/>
          </p:cNvSpPr>
          <p:nvPr>
            <p:ph type="sldNum" sz="quarter" idx="12"/>
          </p:nvPr>
        </p:nvSpPr>
        <p:spPr/>
        <p:txBody>
          <a:bodyPr/>
          <a:lstStyle/>
          <a:p>
            <a:fld id="{B98616BB-7D41-42DC-B976-A04A2C3DB1E3}" type="slidenum">
              <a:rPr lang="fa-IR" smtClean="0"/>
              <a:pPr/>
              <a:t>‹#›</a:t>
            </a:fld>
            <a:endParaRPr lang="fa-IR"/>
          </a:p>
        </p:txBody>
      </p:sp>
    </p:spTree>
    <p:extLst>
      <p:ext uri="{BB962C8B-B14F-4D97-AF65-F5344CB8AC3E}">
        <p14:creationId xmlns:p14="http://schemas.microsoft.com/office/powerpoint/2010/main" xmlns="" val="1499181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BB45DE-9968-45BE-BD28-AE62475C90CC}" type="datetimeFigureOut">
              <a:rPr lang="fa-IR" smtClean="0">
                <a:solidFill>
                  <a:srgbClr val="E40059"/>
                </a:solidFill>
              </a:rPr>
              <a:pPr/>
              <a:t>11/01/1436</a:t>
            </a:fld>
            <a:endParaRPr lang="fa-IR">
              <a:solidFill>
                <a:srgbClr val="E40059"/>
              </a:solidFill>
            </a:endParaRPr>
          </a:p>
        </p:txBody>
      </p:sp>
      <p:sp>
        <p:nvSpPr>
          <p:cNvPr id="5" name="Footer Placeholder 4"/>
          <p:cNvSpPr>
            <a:spLocks noGrp="1"/>
          </p:cNvSpPr>
          <p:nvPr>
            <p:ph type="ftr" sz="quarter" idx="11"/>
          </p:nvPr>
        </p:nvSpPr>
        <p:spPr/>
        <p:txBody>
          <a:bodyPr/>
          <a:lstStyle/>
          <a:p>
            <a:endParaRPr lang="fa-IR">
              <a:solidFill>
                <a:srgbClr val="E40059"/>
              </a:solidFill>
            </a:endParaRPr>
          </a:p>
        </p:txBody>
      </p:sp>
      <p:sp>
        <p:nvSpPr>
          <p:cNvPr id="6" name="Slide Number Placeholder 5"/>
          <p:cNvSpPr>
            <a:spLocks noGrp="1"/>
          </p:cNvSpPr>
          <p:nvPr>
            <p:ph type="sldNum" sz="quarter" idx="12"/>
          </p:nvPr>
        </p:nvSpPr>
        <p:spPr/>
        <p:txBody>
          <a:bodyPr/>
          <a:lstStyle/>
          <a:p>
            <a:fld id="{B98616BB-7D41-42DC-B976-A04A2C3DB1E3}" type="slidenum">
              <a:rPr lang="fa-IR" smtClean="0"/>
              <a:pPr/>
              <a:t>‹#›</a:t>
            </a:fld>
            <a:endParaRPr lang="fa-IR"/>
          </a:p>
        </p:txBody>
      </p:sp>
    </p:spTree>
    <p:extLst>
      <p:ext uri="{BB962C8B-B14F-4D97-AF65-F5344CB8AC3E}">
        <p14:creationId xmlns:p14="http://schemas.microsoft.com/office/powerpoint/2010/main" xmlns="" val="2803665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BB45DE-9968-45BE-BD28-AE62475C90CC}" type="datetimeFigureOut">
              <a:rPr lang="fa-IR" smtClean="0">
                <a:solidFill>
                  <a:srgbClr val="E40059"/>
                </a:solidFill>
              </a:rPr>
              <a:pPr/>
              <a:t>11/01/1436</a:t>
            </a:fld>
            <a:endParaRPr lang="fa-IR">
              <a:solidFill>
                <a:srgbClr val="E40059"/>
              </a:solidFill>
            </a:endParaRPr>
          </a:p>
        </p:txBody>
      </p:sp>
      <p:sp>
        <p:nvSpPr>
          <p:cNvPr id="5" name="Footer Placeholder 4"/>
          <p:cNvSpPr>
            <a:spLocks noGrp="1"/>
          </p:cNvSpPr>
          <p:nvPr>
            <p:ph type="ftr" sz="quarter" idx="11"/>
          </p:nvPr>
        </p:nvSpPr>
        <p:spPr/>
        <p:txBody>
          <a:bodyPr/>
          <a:lstStyle/>
          <a:p>
            <a:endParaRPr lang="fa-IR">
              <a:solidFill>
                <a:srgbClr val="E40059"/>
              </a:solidFill>
            </a:endParaRPr>
          </a:p>
        </p:txBody>
      </p:sp>
      <p:sp>
        <p:nvSpPr>
          <p:cNvPr id="6" name="Slide Number Placeholder 5"/>
          <p:cNvSpPr>
            <a:spLocks noGrp="1"/>
          </p:cNvSpPr>
          <p:nvPr>
            <p:ph type="sldNum" sz="quarter" idx="12"/>
          </p:nvPr>
        </p:nvSpPr>
        <p:spPr/>
        <p:txBody>
          <a:bodyPr/>
          <a:lstStyle/>
          <a:p>
            <a:fld id="{B98616BB-7D41-42DC-B976-A04A2C3DB1E3}" type="slidenum">
              <a:rPr lang="fa-IR" smtClean="0"/>
              <a:pPr/>
              <a:t>‹#›</a:t>
            </a:fld>
            <a:endParaRPr lang="fa-IR"/>
          </a:p>
        </p:txBody>
      </p:sp>
    </p:spTree>
    <p:extLst>
      <p:ext uri="{BB962C8B-B14F-4D97-AF65-F5344CB8AC3E}">
        <p14:creationId xmlns:p14="http://schemas.microsoft.com/office/powerpoint/2010/main" xmlns="" val="1780325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DBB45DE-9968-45BE-BD28-AE62475C90CC}" type="datetimeFigureOut">
              <a:rPr lang="fa-IR" smtClean="0">
                <a:solidFill>
                  <a:srgbClr val="E40059"/>
                </a:solidFill>
              </a:rPr>
              <a:pPr/>
              <a:t>11/01/1436</a:t>
            </a:fld>
            <a:endParaRPr lang="fa-IR">
              <a:solidFill>
                <a:srgbClr val="E40059"/>
              </a:solidFill>
            </a:endParaRPr>
          </a:p>
        </p:txBody>
      </p:sp>
      <p:sp>
        <p:nvSpPr>
          <p:cNvPr id="5" name="Footer Placeholder 4"/>
          <p:cNvSpPr>
            <a:spLocks noGrp="1"/>
          </p:cNvSpPr>
          <p:nvPr>
            <p:ph type="ftr" sz="quarter" idx="11"/>
          </p:nvPr>
        </p:nvSpPr>
        <p:spPr/>
        <p:txBody>
          <a:bodyPr/>
          <a:lstStyle/>
          <a:p>
            <a:endParaRPr lang="fa-IR">
              <a:solidFill>
                <a:srgbClr val="E40059"/>
              </a:solidFill>
            </a:endParaRPr>
          </a:p>
        </p:txBody>
      </p:sp>
      <p:sp>
        <p:nvSpPr>
          <p:cNvPr id="6" name="Slide Number Placeholder 5"/>
          <p:cNvSpPr>
            <a:spLocks noGrp="1"/>
          </p:cNvSpPr>
          <p:nvPr>
            <p:ph type="sldNum" sz="quarter" idx="12"/>
          </p:nvPr>
        </p:nvSpPr>
        <p:spPr/>
        <p:txBody>
          <a:bodyPr/>
          <a:lstStyle/>
          <a:p>
            <a:fld id="{B98616BB-7D41-42DC-B976-A04A2C3DB1E3}" type="slidenum">
              <a:rPr lang="fa-IR" smtClean="0"/>
              <a:pPr/>
              <a:t>‹#›</a:t>
            </a:fld>
            <a:endParaRPr lang="fa-IR"/>
          </a:p>
        </p:txBody>
      </p:sp>
    </p:spTree>
    <p:extLst>
      <p:ext uri="{BB962C8B-B14F-4D97-AF65-F5344CB8AC3E}">
        <p14:creationId xmlns:p14="http://schemas.microsoft.com/office/powerpoint/2010/main" xmlns="" val="2591623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DBB45DE-9968-45BE-BD28-AE62475C90CC}" type="datetimeFigureOut">
              <a:rPr lang="fa-IR" smtClean="0">
                <a:solidFill>
                  <a:srgbClr val="E40059"/>
                </a:solidFill>
              </a:rPr>
              <a:pPr/>
              <a:t>11/01/1436</a:t>
            </a:fld>
            <a:endParaRPr lang="fa-IR">
              <a:solidFill>
                <a:srgbClr val="E40059"/>
              </a:solidFill>
            </a:endParaRPr>
          </a:p>
        </p:txBody>
      </p:sp>
      <p:sp>
        <p:nvSpPr>
          <p:cNvPr id="6" name="Footer Placeholder 5"/>
          <p:cNvSpPr>
            <a:spLocks noGrp="1"/>
          </p:cNvSpPr>
          <p:nvPr>
            <p:ph type="ftr" sz="quarter" idx="11"/>
          </p:nvPr>
        </p:nvSpPr>
        <p:spPr/>
        <p:txBody>
          <a:bodyPr/>
          <a:lstStyle/>
          <a:p>
            <a:endParaRPr lang="fa-IR">
              <a:solidFill>
                <a:srgbClr val="E40059"/>
              </a:solidFill>
            </a:endParaRPr>
          </a:p>
        </p:txBody>
      </p:sp>
      <p:sp>
        <p:nvSpPr>
          <p:cNvPr id="7" name="Slide Number Placeholder 6"/>
          <p:cNvSpPr>
            <a:spLocks noGrp="1"/>
          </p:cNvSpPr>
          <p:nvPr>
            <p:ph type="sldNum" sz="quarter" idx="12"/>
          </p:nvPr>
        </p:nvSpPr>
        <p:spPr/>
        <p:txBody>
          <a:bodyPr/>
          <a:lstStyle/>
          <a:p>
            <a:fld id="{B98616BB-7D41-42DC-B976-A04A2C3DB1E3}" type="slidenum">
              <a:rPr lang="fa-IR" smtClean="0"/>
              <a:pPr/>
              <a:t>‹#›</a:t>
            </a:fld>
            <a:endParaRPr lang="fa-IR"/>
          </a:p>
        </p:txBody>
      </p:sp>
    </p:spTree>
    <p:extLst>
      <p:ext uri="{BB962C8B-B14F-4D97-AF65-F5344CB8AC3E}">
        <p14:creationId xmlns:p14="http://schemas.microsoft.com/office/powerpoint/2010/main" xmlns="" val="3357388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ADBB45DE-9968-45BE-BD28-AE62475C90CC}" type="datetimeFigureOut">
              <a:rPr lang="fa-IR" smtClean="0">
                <a:solidFill>
                  <a:srgbClr val="E40059"/>
                </a:solidFill>
              </a:rPr>
              <a:pPr/>
              <a:t>11/01/1436</a:t>
            </a:fld>
            <a:endParaRPr lang="fa-IR">
              <a:solidFill>
                <a:srgbClr val="E40059"/>
              </a:solidFill>
            </a:endParaRPr>
          </a:p>
        </p:txBody>
      </p:sp>
      <p:sp>
        <p:nvSpPr>
          <p:cNvPr id="27" name="Slide Number Placeholder 26"/>
          <p:cNvSpPr>
            <a:spLocks noGrp="1"/>
          </p:cNvSpPr>
          <p:nvPr>
            <p:ph type="sldNum" sz="quarter" idx="11"/>
          </p:nvPr>
        </p:nvSpPr>
        <p:spPr/>
        <p:txBody>
          <a:bodyPr rtlCol="0"/>
          <a:lstStyle/>
          <a:p>
            <a:fld id="{B98616BB-7D41-42DC-B976-A04A2C3DB1E3}" type="slidenum">
              <a:rPr lang="fa-IR" smtClean="0"/>
              <a:pPr/>
              <a:t>‹#›</a:t>
            </a:fld>
            <a:endParaRPr lang="fa-IR"/>
          </a:p>
        </p:txBody>
      </p:sp>
      <p:sp>
        <p:nvSpPr>
          <p:cNvPr id="28" name="Footer Placeholder 27"/>
          <p:cNvSpPr>
            <a:spLocks noGrp="1"/>
          </p:cNvSpPr>
          <p:nvPr>
            <p:ph type="ftr" sz="quarter" idx="12"/>
          </p:nvPr>
        </p:nvSpPr>
        <p:spPr/>
        <p:txBody>
          <a:bodyPr rtlCol="0"/>
          <a:lstStyle/>
          <a:p>
            <a:endParaRPr lang="fa-IR">
              <a:solidFill>
                <a:srgbClr val="E40059"/>
              </a:solidFill>
            </a:endParaRPr>
          </a:p>
        </p:txBody>
      </p:sp>
    </p:spTree>
    <p:extLst>
      <p:ext uri="{BB962C8B-B14F-4D97-AF65-F5344CB8AC3E}">
        <p14:creationId xmlns:p14="http://schemas.microsoft.com/office/powerpoint/2010/main" xmlns="" val="2902020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ADBB45DE-9968-45BE-BD28-AE62475C90CC}" type="datetimeFigureOut">
              <a:rPr lang="fa-IR" smtClean="0">
                <a:solidFill>
                  <a:srgbClr val="E40059"/>
                </a:solidFill>
              </a:rPr>
              <a:pPr/>
              <a:t>11/01/1436</a:t>
            </a:fld>
            <a:endParaRPr lang="fa-IR">
              <a:solidFill>
                <a:srgbClr val="E40059"/>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fa-IR">
              <a:solidFill>
                <a:srgbClr val="E40059"/>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B98616BB-7D41-42DC-B976-A04A2C3DB1E3}" type="slidenum">
              <a:rPr lang="fa-IR" smtClean="0"/>
              <a:pPr/>
              <a:t>‹#›</a:t>
            </a:fld>
            <a:endParaRPr lang="fa-IR"/>
          </a:p>
        </p:txBody>
      </p:sp>
    </p:spTree>
    <p:extLst>
      <p:ext uri="{BB962C8B-B14F-4D97-AF65-F5344CB8AC3E}">
        <p14:creationId xmlns:p14="http://schemas.microsoft.com/office/powerpoint/2010/main" xmlns="" val="1152944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BB45DE-9968-45BE-BD28-AE62475C90CC}" type="datetimeFigureOut">
              <a:rPr lang="fa-IR" smtClean="0">
                <a:solidFill>
                  <a:srgbClr val="E40059"/>
                </a:solidFill>
              </a:rPr>
              <a:pPr/>
              <a:t>11/01/1436</a:t>
            </a:fld>
            <a:endParaRPr lang="fa-IR">
              <a:solidFill>
                <a:srgbClr val="E40059"/>
              </a:solidFill>
            </a:endParaRPr>
          </a:p>
        </p:txBody>
      </p:sp>
      <p:sp>
        <p:nvSpPr>
          <p:cNvPr id="3" name="Footer Placeholder 2"/>
          <p:cNvSpPr>
            <a:spLocks noGrp="1"/>
          </p:cNvSpPr>
          <p:nvPr>
            <p:ph type="ftr" sz="quarter" idx="11"/>
          </p:nvPr>
        </p:nvSpPr>
        <p:spPr/>
        <p:txBody>
          <a:bodyPr/>
          <a:lstStyle/>
          <a:p>
            <a:endParaRPr lang="fa-IR">
              <a:solidFill>
                <a:srgbClr val="E40059"/>
              </a:solidFill>
            </a:endParaRPr>
          </a:p>
        </p:txBody>
      </p:sp>
      <p:sp>
        <p:nvSpPr>
          <p:cNvPr id="4" name="Slide Number Placeholder 3"/>
          <p:cNvSpPr>
            <a:spLocks noGrp="1"/>
          </p:cNvSpPr>
          <p:nvPr>
            <p:ph type="sldNum" sz="quarter" idx="12"/>
          </p:nvPr>
        </p:nvSpPr>
        <p:spPr/>
        <p:txBody>
          <a:bodyPr/>
          <a:lstStyle/>
          <a:p>
            <a:fld id="{B98616BB-7D41-42DC-B976-A04A2C3DB1E3}" type="slidenum">
              <a:rPr lang="fa-IR" smtClean="0"/>
              <a:pPr/>
              <a:t>‹#›</a:t>
            </a:fld>
            <a:endParaRPr lang="fa-IR"/>
          </a:p>
        </p:txBody>
      </p:sp>
    </p:spTree>
    <p:extLst>
      <p:ext uri="{BB962C8B-B14F-4D97-AF65-F5344CB8AC3E}">
        <p14:creationId xmlns:p14="http://schemas.microsoft.com/office/powerpoint/2010/main" xmlns="" val="4222459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DBB45DE-9968-45BE-BD28-AE62475C90CC}" type="datetimeFigureOut">
              <a:rPr lang="fa-IR" smtClean="0">
                <a:solidFill>
                  <a:srgbClr val="E40059"/>
                </a:solidFill>
              </a:rPr>
              <a:pPr/>
              <a:t>11/01/1436</a:t>
            </a:fld>
            <a:endParaRPr lang="fa-IR">
              <a:solidFill>
                <a:srgbClr val="E40059"/>
              </a:solidFill>
            </a:endParaRPr>
          </a:p>
        </p:txBody>
      </p:sp>
      <p:sp>
        <p:nvSpPr>
          <p:cNvPr id="6" name="Footer Placeholder 5"/>
          <p:cNvSpPr>
            <a:spLocks noGrp="1"/>
          </p:cNvSpPr>
          <p:nvPr>
            <p:ph type="ftr" sz="quarter" idx="11"/>
          </p:nvPr>
        </p:nvSpPr>
        <p:spPr/>
        <p:txBody>
          <a:bodyPr/>
          <a:lstStyle/>
          <a:p>
            <a:endParaRPr lang="fa-IR">
              <a:solidFill>
                <a:srgbClr val="E40059"/>
              </a:solidFill>
            </a:endParaRPr>
          </a:p>
        </p:txBody>
      </p:sp>
      <p:sp>
        <p:nvSpPr>
          <p:cNvPr id="7" name="Slide Number Placeholder 6"/>
          <p:cNvSpPr>
            <a:spLocks noGrp="1"/>
          </p:cNvSpPr>
          <p:nvPr>
            <p:ph type="sldNum" sz="quarter" idx="12"/>
          </p:nvPr>
        </p:nvSpPr>
        <p:spPr/>
        <p:txBody>
          <a:bodyPr/>
          <a:lstStyle/>
          <a:p>
            <a:fld id="{B98616BB-7D41-42DC-B976-A04A2C3DB1E3}" type="slidenum">
              <a:rPr lang="fa-IR" smtClean="0"/>
              <a:pPr/>
              <a:t>‹#›</a:t>
            </a:fld>
            <a:endParaRPr lang="fa-IR"/>
          </a:p>
        </p:txBody>
      </p:sp>
    </p:spTree>
    <p:extLst>
      <p:ext uri="{BB962C8B-B14F-4D97-AF65-F5344CB8AC3E}">
        <p14:creationId xmlns:p14="http://schemas.microsoft.com/office/powerpoint/2010/main" xmlns="" val="3645089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DBB45DE-9968-45BE-BD28-AE62475C90CC}" type="datetimeFigureOut">
              <a:rPr lang="fa-IR" smtClean="0">
                <a:solidFill>
                  <a:srgbClr val="E40059"/>
                </a:solidFill>
              </a:rPr>
              <a:pPr/>
              <a:t>11/01/1436</a:t>
            </a:fld>
            <a:endParaRPr lang="fa-IR">
              <a:solidFill>
                <a:srgbClr val="E40059"/>
              </a:solidFill>
            </a:endParaRPr>
          </a:p>
        </p:txBody>
      </p:sp>
      <p:sp>
        <p:nvSpPr>
          <p:cNvPr id="6" name="Footer Placeholder 5"/>
          <p:cNvSpPr>
            <a:spLocks noGrp="1"/>
          </p:cNvSpPr>
          <p:nvPr>
            <p:ph type="ftr" sz="quarter" idx="11"/>
          </p:nvPr>
        </p:nvSpPr>
        <p:spPr/>
        <p:txBody>
          <a:bodyPr/>
          <a:lstStyle/>
          <a:p>
            <a:endParaRPr lang="fa-IR">
              <a:solidFill>
                <a:srgbClr val="E40059"/>
              </a:solidFill>
            </a:endParaRPr>
          </a:p>
        </p:txBody>
      </p:sp>
      <p:sp>
        <p:nvSpPr>
          <p:cNvPr id="7" name="Slide Number Placeholder 6"/>
          <p:cNvSpPr>
            <a:spLocks noGrp="1"/>
          </p:cNvSpPr>
          <p:nvPr>
            <p:ph type="sldNum" sz="quarter" idx="12"/>
          </p:nvPr>
        </p:nvSpPr>
        <p:spPr/>
        <p:txBody>
          <a:bodyPr/>
          <a:lstStyle/>
          <a:p>
            <a:fld id="{B98616BB-7D41-42DC-B976-A04A2C3DB1E3}" type="slidenum">
              <a:rPr lang="fa-IR" smtClean="0"/>
              <a:pPr/>
              <a:t>‹#›</a:t>
            </a:fld>
            <a:endParaRPr lang="fa-IR"/>
          </a:p>
        </p:txBody>
      </p:sp>
    </p:spTree>
    <p:extLst>
      <p:ext uri="{BB962C8B-B14F-4D97-AF65-F5344CB8AC3E}">
        <p14:creationId xmlns:p14="http://schemas.microsoft.com/office/powerpoint/2010/main" xmlns="" val="1747864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rtl="1"/>
            <a:fld id="{ADBB45DE-9968-45BE-BD28-AE62475C90CC}" type="datetimeFigureOut">
              <a:rPr lang="fa-IR" smtClean="0">
                <a:solidFill>
                  <a:srgbClr val="E40059"/>
                </a:solidFill>
              </a:rPr>
              <a:pPr rtl="1"/>
              <a:t>11/01/1436</a:t>
            </a:fld>
            <a:endParaRPr lang="fa-IR">
              <a:solidFill>
                <a:srgbClr val="E40059"/>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rtl="1"/>
            <a:endParaRPr lang="fa-IR">
              <a:solidFill>
                <a:srgbClr val="E40059"/>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rtl="1"/>
            <a:fld id="{B98616BB-7D41-42DC-B976-A04A2C3DB1E3}" type="slidenum">
              <a:rPr lang="fa-IR" smtClean="0"/>
              <a:pPr rtl="1"/>
              <a:t>‹#›</a:t>
            </a:fld>
            <a:endParaRPr lang="fa-IR"/>
          </a:p>
        </p:txBody>
      </p:sp>
    </p:spTree>
    <p:extLst>
      <p:ext uri="{BB962C8B-B14F-4D97-AF65-F5344CB8AC3E}">
        <p14:creationId xmlns:p14="http://schemas.microsoft.com/office/powerpoint/2010/main" xmlns="" val="26580134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rtl="1"/>
            <a:fld id="{ADBB45DE-9968-45BE-BD28-AE62475C90CC}" type="datetimeFigureOut">
              <a:rPr lang="fa-IR" smtClean="0">
                <a:solidFill>
                  <a:srgbClr val="E40059"/>
                </a:solidFill>
              </a:rPr>
              <a:pPr rtl="1"/>
              <a:t>11/01/1436</a:t>
            </a:fld>
            <a:endParaRPr lang="fa-IR">
              <a:solidFill>
                <a:srgbClr val="E40059"/>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rtl="1"/>
            <a:endParaRPr lang="fa-IR">
              <a:solidFill>
                <a:srgbClr val="E40059"/>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rtl="1"/>
            <a:fld id="{B98616BB-7D41-42DC-B976-A04A2C3DB1E3}" type="slidenum">
              <a:rPr lang="fa-IR" smtClean="0"/>
              <a:pPr rtl="1"/>
              <a:t>‹#›</a:t>
            </a:fld>
            <a:endParaRPr lang="fa-IR"/>
          </a:p>
        </p:txBody>
      </p:sp>
    </p:spTree>
    <p:extLst>
      <p:ext uri="{BB962C8B-B14F-4D97-AF65-F5344CB8AC3E}">
        <p14:creationId xmlns:p14="http://schemas.microsoft.com/office/powerpoint/2010/main" xmlns="" val="27325221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7.xml"/><Relationship Id="rId1" Type="http://schemas.openxmlformats.org/officeDocument/2006/relationships/video" Target="../media/media1.mp4"/><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2600" y="2895600"/>
            <a:ext cx="1905000" cy="900112"/>
          </a:xfrm>
        </p:spPr>
        <p:txBody>
          <a:bodyPr/>
          <a:lstStyle/>
          <a:p>
            <a:pPr algn="r"/>
            <a:r>
              <a:rPr lang="fa-IR" b="1" dirty="0" smtClean="0">
                <a:cs typeface="B Nazanin" pitchFamily="2" charset="-78"/>
              </a:rPr>
              <a:t>گشتالت</a:t>
            </a:r>
            <a:endParaRPr lang="fa-IR" b="1" dirty="0">
              <a:cs typeface="B Nazanin" pitchFamily="2" charset="-78"/>
            </a:endParaRPr>
          </a:p>
        </p:txBody>
      </p:sp>
      <p:sp>
        <p:nvSpPr>
          <p:cNvPr id="3" name="Subtitle 2"/>
          <p:cNvSpPr>
            <a:spLocks noGrp="1"/>
          </p:cNvSpPr>
          <p:nvPr>
            <p:ph type="subTitle" idx="1"/>
          </p:nvPr>
        </p:nvSpPr>
        <p:spPr>
          <a:xfrm>
            <a:off x="0" y="3899938"/>
            <a:ext cx="5410200" cy="1752600"/>
          </a:xfrm>
        </p:spPr>
        <p:txBody>
          <a:bodyPr>
            <a:normAutofit/>
          </a:bodyPr>
          <a:lstStyle/>
          <a:p>
            <a:pPr algn="r"/>
            <a:r>
              <a:rPr lang="fa-IR" dirty="0" smtClean="0">
                <a:cs typeface="B Nazanin" pitchFamily="2" charset="-78"/>
              </a:rPr>
              <a:t>مبانی نظری معماری</a:t>
            </a:r>
          </a:p>
          <a:p>
            <a:pPr algn="r"/>
            <a:r>
              <a:rPr lang="fa-IR" sz="1700" smtClean="0">
                <a:cs typeface="B Nazanin" pitchFamily="2" charset="-78"/>
              </a:rPr>
              <a:t>ترم </a:t>
            </a:r>
            <a:r>
              <a:rPr lang="fa-IR" sz="1700" dirty="0" smtClean="0">
                <a:cs typeface="B Nazanin" pitchFamily="2" charset="-78"/>
              </a:rPr>
              <a:t>4سال 1394</a:t>
            </a:r>
            <a:endParaRPr lang="fa-IR" dirty="0">
              <a:cs typeface="B Nazanin" pitchFamily="2" charset="-78"/>
            </a:endParaRP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030" t="5891" r="8090" b="13705"/>
          <a:stretch/>
        </p:blipFill>
        <p:spPr bwMode="auto">
          <a:xfrm>
            <a:off x="0" y="366564"/>
            <a:ext cx="2564749" cy="3312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21655282"/>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rot="5400000">
            <a:off x="-2628900" y="3618706"/>
            <a:ext cx="57142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6475412"/>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250821" y="763589"/>
            <a:ext cx="3733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4017838" y="158968"/>
            <a:ext cx="1810544" cy="114300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smtClean="0">
                <a:ln>
                  <a:noFill/>
                </a:ln>
                <a:solidFill>
                  <a:sysClr val="windowText" lastClr="000000"/>
                </a:solidFill>
                <a:effectLst/>
                <a:uLnTx/>
                <a:uFillTx/>
              </a:rPr>
              <a:t>اصول گشتالت</a:t>
            </a:r>
            <a:endParaRPr kumimoji="0" lang="en-US" sz="1800" b="0" i="0" u="none" strike="noStrike" kern="0" cap="none" spc="0" normalizeH="0" baseline="0" noProof="0" dirty="0">
              <a:ln>
                <a:noFill/>
              </a:ln>
              <a:solidFill>
                <a:sysClr val="windowText" lastClr="000000"/>
              </a:solidFill>
              <a:effectLst/>
              <a:uLnTx/>
              <a:uFillTx/>
            </a:endParaRPr>
          </a:p>
        </p:txBody>
      </p:sp>
      <p:sp>
        <p:nvSpPr>
          <p:cNvPr id="6" name="Rectangle 5"/>
          <p:cNvSpPr/>
          <p:nvPr/>
        </p:nvSpPr>
        <p:spPr>
          <a:xfrm>
            <a:off x="417757" y="1412776"/>
            <a:ext cx="8497643" cy="2308324"/>
          </a:xfrm>
          <a:prstGeom prst="rect">
            <a:avLst/>
          </a:prstGeom>
        </p:spPr>
        <p:txBody>
          <a:bodyPr wrap="square">
            <a:spAutoFit/>
          </a:bodyPr>
          <a:lstStyle/>
          <a:p>
            <a:pPr algn="r" rtl="1">
              <a:lnSpc>
                <a:spcPct val="150000"/>
              </a:lnSpc>
            </a:pPr>
            <a:r>
              <a:rPr lang="fa-IR" sz="2400" dirty="0" smtClean="0">
                <a:cs typeface="B Roya" pitchFamily="2" charset="-78"/>
              </a:rPr>
              <a:t>براي مقدار اطلاعاتي كه ذهن مي تواند پيگيري كند محدوديتي وجود دارد. </a:t>
            </a:r>
            <a:r>
              <a:rPr lang="fa-IR" sz="2400" dirty="0" smtClean="0">
                <a:solidFill>
                  <a:srgbClr val="FF0000"/>
                </a:solidFill>
                <a:cs typeface="B Roya" pitchFamily="2" charset="-78"/>
              </a:rPr>
              <a:t>زماني كه مقدار اطلاعات بصري زياد مي شوند</a:t>
            </a:r>
            <a:r>
              <a:rPr lang="fa-IR" sz="2400" dirty="0" smtClean="0">
                <a:cs typeface="B Roya" pitchFamily="2" charset="-78"/>
              </a:rPr>
              <a:t>، ذهن درصدد ساده كردن آنها با استفاده از </a:t>
            </a:r>
            <a:r>
              <a:rPr lang="fa-IR" sz="2400" dirty="0" smtClean="0">
                <a:solidFill>
                  <a:srgbClr val="FF0000"/>
                </a:solidFill>
                <a:cs typeface="B Roya" pitchFamily="2" charset="-78"/>
              </a:rPr>
              <a:t>گروه بندي </a:t>
            </a:r>
            <a:r>
              <a:rPr lang="fa-IR" sz="2400" dirty="0" smtClean="0">
                <a:cs typeface="B Roya" pitchFamily="2" charset="-78"/>
              </a:rPr>
              <a:t>بر مي آيد. از اين رو اصول گشتالت در ياري رساندن به ذهن انسان، نقش مهمي برعهده مي گيرد.</a:t>
            </a:r>
            <a:endParaRPr lang="en-US" sz="2400" dirty="0">
              <a:cs typeface="B Roya" pitchFamily="2" charset="-78"/>
            </a:endParaRPr>
          </a:p>
        </p:txBody>
      </p:sp>
    </p:spTree>
    <p:extLst>
      <p:ext uri="{BB962C8B-B14F-4D97-AF65-F5344CB8AC3E}">
        <p14:creationId xmlns:p14="http://schemas.microsoft.com/office/powerpoint/2010/main" xmlns="" val="3801049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rot="5400000">
            <a:off x="-2628900" y="3618706"/>
            <a:ext cx="57142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6475412"/>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228600" y="762000"/>
            <a:ext cx="3733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3628337" y="379954"/>
            <a:ext cx="2383823" cy="709714"/>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2400" b="1" i="0" u="none" strike="noStrike" kern="0" cap="none" spc="0" normalizeH="0" baseline="0" noProof="0" dirty="0" smtClean="0">
                <a:ln>
                  <a:noFill/>
                </a:ln>
                <a:solidFill>
                  <a:sysClr val="windowText" lastClr="000000"/>
                </a:solidFill>
                <a:effectLst/>
                <a:uLnTx/>
                <a:uFillTx/>
                <a:cs typeface="B Roya" pitchFamily="2" charset="-78"/>
              </a:rPr>
              <a:t>اصول گشتالت</a:t>
            </a:r>
            <a:endParaRPr kumimoji="0" lang="en-US" sz="2400" b="0" i="0" u="none" strike="noStrike" kern="0" cap="none" spc="0" normalizeH="0" baseline="0" noProof="0" dirty="0">
              <a:ln>
                <a:noFill/>
              </a:ln>
              <a:solidFill>
                <a:sysClr val="windowText" lastClr="000000"/>
              </a:solidFill>
              <a:effectLst/>
              <a:uLnTx/>
              <a:uFillTx/>
              <a:cs typeface="B Roya" pitchFamily="2" charset="-78"/>
            </a:endParaRPr>
          </a:p>
        </p:txBody>
      </p:sp>
      <p:sp>
        <p:nvSpPr>
          <p:cNvPr id="6" name="Content Placeholder 2"/>
          <p:cNvSpPr>
            <a:spLocks noGrp="1"/>
          </p:cNvSpPr>
          <p:nvPr>
            <p:ph idx="1"/>
          </p:nvPr>
        </p:nvSpPr>
        <p:spPr>
          <a:xfrm>
            <a:off x="457200" y="1356121"/>
            <a:ext cx="8229600" cy="4525963"/>
          </a:xfrm>
        </p:spPr>
        <p:txBody>
          <a:bodyPr>
            <a:normAutofit/>
          </a:bodyPr>
          <a:lstStyle/>
          <a:p>
            <a:pPr algn="r" rtl="1">
              <a:lnSpc>
                <a:spcPct val="150000"/>
              </a:lnSpc>
            </a:pPr>
            <a:r>
              <a:rPr lang="fa-IR" sz="2400" dirty="0" smtClean="0">
                <a:solidFill>
                  <a:srgbClr val="C00000"/>
                </a:solidFill>
                <a:cs typeface="B Roya" pitchFamily="2" charset="-78"/>
              </a:rPr>
              <a:t>اصل مشابهت</a:t>
            </a:r>
            <a:endParaRPr lang="en-US" sz="2400" dirty="0" smtClean="0">
              <a:solidFill>
                <a:srgbClr val="C00000"/>
              </a:solidFill>
              <a:cs typeface="B Roya" pitchFamily="2" charset="-78"/>
            </a:endParaRPr>
          </a:p>
          <a:p>
            <a:pPr algn="r" rtl="1">
              <a:lnSpc>
                <a:spcPct val="150000"/>
              </a:lnSpc>
            </a:pPr>
            <a:r>
              <a:rPr lang="fa-IR" sz="2400" dirty="0" smtClean="0">
                <a:solidFill>
                  <a:srgbClr val="C00000"/>
                </a:solidFill>
                <a:cs typeface="B Roya" pitchFamily="2" charset="-78"/>
              </a:rPr>
              <a:t> اصل مجاورت</a:t>
            </a:r>
            <a:endParaRPr lang="en-US" sz="2400" dirty="0" smtClean="0">
              <a:solidFill>
                <a:srgbClr val="C00000"/>
              </a:solidFill>
              <a:cs typeface="B Roya" pitchFamily="2" charset="-78"/>
            </a:endParaRPr>
          </a:p>
          <a:p>
            <a:pPr algn="r" rtl="1">
              <a:lnSpc>
                <a:spcPct val="150000"/>
              </a:lnSpc>
            </a:pPr>
            <a:r>
              <a:rPr lang="fa-IR" sz="2400" dirty="0" smtClean="0">
                <a:solidFill>
                  <a:srgbClr val="C00000"/>
                </a:solidFill>
                <a:cs typeface="B Roya" pitchFamily="2" charset="-78"/>
              </a:rPr>
              <a:t> اصل تداوم</a:t>
            </a:r>
            <a:endParaRPr lang="en-US" sz="2400" dirty="0" smtClean="0">
              <a:solidFill>
                <a:srgbClr val="C00000"/>
              </a:solidFill>
              <a:cs typeface="B Roya" pitchFamily="2" charset="-78"/>
            </a:endParaRPr>
          </a:p>
          <a:p>
            <a:pPr algn="r" rtl="1">
              <a:lnSpc>
                <a:spcPct val="150000"/>
              </a:lnSpc>
            </a:pPr>
            <a:r>
              <a:rPr lang="fa-IR" sz="2400" dirty="0" smtClean="0">
                <a:solidFill>
                  <a:srgbClr val="C00000"/>
                </a:solidFill>
                <a:cs typeface="B Roya" pitchFamily="2" charset="-78"/>
              </a:rPr>
              <a:t> اصل يكپارچگي</a:t>
            </a:r>
            <a:r>
              <a:rPr lang="en-US" sz="2400" dirty="0" smtClean="0">
                <a:solidFill>
                  <a:srgbClr val="C00000"/>
                </a:solidFill>
                <a:cs typeface="B Roya" pitchFamily="2" charset="-78"/>
              </a:rPr>
              <a:t> </a:t>
            </a:r>
            <a:r>
              <a:rPr lang="fa-IR" sz="2400" dirty="0" smtClean="0">
                <a:solidFill>
                  <a:srgbClr val="C00000"/>
                </a:solidFill>
                <a:cs typeface="B Roya" pitchFamily="2" charset="-78"/>
              </a:rPr>
              <a:t>يا تكميل</a:t>
            </a:r>
            <a:endParaRPr lang="en-US" sz="2400" dirty="0" smtClean="0">
              <a:solidFill>
                <a:srgbClr val="C00000"/>
              </a:solidFill>
              <a:cs typeface="B Roya" pitchFamily="2" charset="-78"/>
            </a:endParaRPr>
          </a:p>
          <a:p>
            <a:pPr algn="r" rtl="1">
              <a:lnSpc>
                <a:spcPct val="150000"/>
              </a:lnSpc>
            </a:pPr>
            <a:r>
              <a:rPr lang="fa-IR" sz="2400" dirty="0" smtClean="0">
                <a:solidFill>
                  <a:srgbClr val="C00000"/>
                </a:solidFill>
                <a:cs typeface="B Roya" pitchFamily="2" charset="-78"/>
              </a:rPr>
              <a:t> روابط شكل و زمينه</a:t>
            </a:r>
            <a:endParaRPr lang="en-US" sz="2400" dirty="0" smtClean="0">
              <a:solidFill>
                <a:srgbClr val="C00000"/>
              </a:solidFill>
              <a:cs typeface="B Roya" pitchFamily="2" charset="-78"/>
            </a:endParaRPr>
          </a:p>
          <a:p>
            <a:pPr algn="r" rtl="1">
              <a:lnSpc>
                <a:spcPct val="150000"/>
              </a:lnSpc>
            </a:pPr>
            <a:r>
              <a:rPr lang="fa-IR" sz="2400" dirty="0" smtClean="0">
                <a:solidFill>
                  <a:srgbClr val="C00000"/>
                </a:solidFill>
                <a:cs typeface="B Roya" pitchFamily="2" charset="-78"/>
              </a:rPr>
              <a:t> اصل سرنوشت مشترك </a:t>
            </a:r>
          </a:p>
          <a:p>
            <a:pPr algn="r" rtl="1">
              <a:lnSpc>
                <a:spcPct val="150000"/>
              </a:lnSpc>
            </a:pPr>
            <a:r>
              <a:rPr lang="fa-IR" sz="2400" dirty="0" smtClean="0">
                <a:solidFill>
                  <a:srgbClr val="C00000"/>
                </a:solidFill>
                <a:cs typeface="B Roya" pitchFamily="2" charset="-78"/>
              </a:rPr>
              <a:t>اصل فراپوشانندگي</a:t>
            </a:r>
            <a:endParaRPr lang="en-US" sz="2400" dirty="0">
              <a:solidFill>
                <a:srgbClr val="C00000"/>
              </a:solidFill>
              <a:cs typeface="B Roya" pitchFamily="2" charset="-78"/>
            </a:endParaRPr>
          </a:p>
        </p:txBody>
      </p:sp>
    </p:spTree>
    <p:extLst>
      <p:ext uri="{BB962C8B-B14F-4D97-AF65-F5344CB8AC3E}">
        <p14:creationId xmlns:p14="http://schemas.microsoft.com/office/powerpoint/2010/main" xmlns="" val="380104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rot="5400000">
            <a:off x="-2628900" y="3618706"/>
            <a:ext cx="57142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6475412"/>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228600" y="762000"/>
            <a:ext cx="3733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518864" y="623301"/>
            <a:ext cx="8229600" cy="1143000"/>
          </a:xfrm>
        </p:spPr>
        <p:txBody>
          <a:bodyPr>
            <a:normAutofit/>
          </a:bodyPr>
          <a:lstStyle/>
          <a:p>
            <a:r>
              <a:rPr lang="fa-IR" sz="2800" dirty="0" smtClean="0">
                <a:solidFill>
                  <a:schemeClr val="tx1"/>
                </a:solidFill>
                <a:cs typeface="B Roya" pitchFamily="2" charset="-78"/>
              </a:rPr>
              <a:t>اصل مشابهت                                                   </a:t>
            </a:r>
            <a:r>
              <a:rPr lang="en-US" sz="2800" dirty="0" smtClean="0">
                <a:solidFill>
                  <a:schemeClr val="tx1"/>
                </a:solidFill>
                <a:latin typeface="Arial Rounded MT Bold" pitchFamily="34" charset="0"/>
              </a:rPr>
              <a:t>Similarity</a:t>
            </a:r>
            <a:r>
              <a:rPr lang="fa-IR" sz="2800" dirty="0" smtClean="0">
                <a:solidFill>
                  <a:schemeClr val="tx1"/>
                </a:solidFill>
                <a:latin typeface="Arial Rounded MT Bold" pitchFamily="34" charset="0"/>
              </a:rPr>
              <a:t>                 </a:t>
            </a:r>
            <a:endParaRPr lang="en-US" sz="2800" dirty="0">
              <a:solidFill>
                <a:schemeClr val="tx1"/>
              </a:solidFill>
              <a:latin typeface="Arial Rounded MT Bold" pitchFamily="34" charset="0"/>
            </a:endParaRPr>
          </a:p>
        </p:txBody>
      </p:sp>
      <p:sp>
        <p:nvSpPr>
          <p:cNvPr id="6" name="Rectangle 5"/>
          <p:cNvSpPr/>
          <p:nvPr/>
        </p:nvSpPr>
        <p:spPr>
          <a:xfrm>
            <a:off x="842906" y="1315996"/>
            <a:ext cx="8072494" cy="1754326"/>
          </a:xfrm>
          <a:prstGeom prst="rect">
            <a:avLst/>
          </a:prstGeom>
        </p:spPr>
        <p:txBody>
          <a:bodyPr wrap="square">
            <a:spAutoFit/>
          </a:bodyPr>
          <a:lstStyle/>
          <a:p>
            <a:pPr algn="ctr" rtl="1">
              <a:lnSpc>
                <a:spcPct val="150000"/>
              </a:lnSpc>
            </a:pPr>
            <a:r>
              <a:rPr lang="fa-IR" sz="2400" dirty="0" smtClean="0">
                <a:cs typeface="B Roya" pitchFamily="2" charset="-78"/>
              </a:rPr>
              <a:t>گروه بندي اجزاي مشابه در يك اثر بصري.</a:t>
            </a:r>
            <a:endParaRPr lang="en-US" sz="2400" dirty="0" smtClean="0">
              <a:cs typeface="B Roya" pitchFamily="2" charset="-78"/>
            </a:endParaRPr>
          </a:p>
          <a:p>
            <a:pPr algn="ctr" rtl="1">
              <a:lnSpc>
                <a:spcPct val="150000"/>
              </a:lnSpc>
            </a:pPr>
            <a:r>
              <a:rPr lang="fa-IR" sz="2400" dirty="0" smtClean="0">
                <a:cs typeface="B Roya" pitchFamily="2" charset="-78"/>
              </a:rPr>
              <a:t> چشم ما به صورت فطري</a:t>
            </a:r>
            <a:r>
              <a:rPr lang="en-US" sz="2400" dirty="0" smtClean="0">
                <a:cs typeface="B Roya" pitchFamily="2" charset="-78"/>
              </a:rPr>
              <a:t> </a:t>
            </a:r>
            <a:r>
              <a:rPr lang="fa-IR" sz="2400" dirty="0" smtClean="0">
                <a:cs typeface="B Roya" pitchFamily="2" charset="-78"/>
              </a:rPr>
              <a:t>عناصري را كه داراي خصوصيات مشابه همديگرند، به صورت يك</a:t>
            </a:r>
            <a:r>
              <a:rPr lang="en-US" sz="2400" dirty="0" smtClean="0">
                <a:cs typeface="B Roya" pitchFamily="2" charset="-78"/>
              </a:rPr>
              <a:t> </a:t>
            </a:r>
            <a:r>
              <a:rPr lang="fa-IR" sz="2400" dirty="0" smtClean="0">
                <a:cs typeface="B Roya" pitchFamily="2" charset="-78"/>
              </a:rPr>
              <a:t>مجموعه و يا يك گروه واحد مي بيند.</a:t>
            </a:r>
            <a:endParaRPr lang="en-US" sz="2400" dirty="0" smtClean="0">
              <a:cs typeface="B Roya" pitchFamily="2" charset="-78"/>
            </a:endParaRPr>
          </a:p>
        </p:txBody>
      </p:sp>
      <p:sp>
        <p:nvSpPr>
          <p:cNvPr id="7" name="Rectangle 6"/>
          <p:cNvSpPr/>
          <p:nvPr/>
        </p:nvSpPr>
        <p:spPr>
          <a:xfrm>
            <a:off x="918888" y="5661248"/>
            <a:ext cx="7429552" cy="461665"/>
          </a:xfrm>
          <a:prstGeom prst="rect">
            <a:avLst/>
          </a:prstGeom>
        </p:spPr>
        <p:txBody>
          <a:bodyPr wrap="square">
            <a:spAutoFit/>
          </a:bodyPr>
          <a:lstStyle/>
          <a:p>
            <a:pPr algn="r" rtl="1"/>
            <a:r>
              <a:rPr lang="fa-IR" sz="2400" dirty="0" smtClean="0">
                <a:cs typeface="B Roya" pitchFamily="2" charset="-78"/>
              </a:rPr>
              <a:t>گروه بندی بر اساس </a:t>
            </a:r>
            <a:r>
              <a:rPr lang="fa-IR" sz="2400" dirty="0" smtClean="0">
                <a:solidFill>
                  <a:srgbClr val="FF0000"/>
                </a:solidFill>
                <a:cs typeface="B Roya" pitchFamily="2" charset="-78"/>
              </a:rPr>
              <a:t>ابعاد</a:t>
            </a:r>
            <a:r>
              <a:rPr lang="fa-IR" sz="2400" dirty="0" smtClean="0">
                <a:cs typeface="B Roya" pitchFamily="2" charset="-78"/>
              </a:rPr>
              <a:t> گشتالت قوي تر از گروه بندي رنگ و شكل است.</a:t>
            </a:r>
            <a:endParaRPr lang="en-US" sz="2400" dirty="0" smtClean="0">
              <a:cs typeface="B Roya" pitchFamily="2" charset="-78"/>
            </a:endParaRPr>
          </a:p>
        </p:txBody>
      </p:sp>
      <p:pic>
        <p:nvPicPr>
          <p:cNvPr id="8" name="Picture 2" descr="E:\Art university\prjects\sycology\gestalt pic\gestalt03.jpg"/>
          <p:cNvPicPr>
            <a:picLocks noChangeAspect="1" noChangeArrowheads="1"/>
          </p:cNvPicPr>
          <p:nvPr/>
        </p:nvPicPr>
        <p:blipFill>
          <a:blip r:embed="rId3" cstate="print"/>
          <a:srcRect/>
          <a:stretch>
            <a:fillRect/>
          </a:stretch>
        </p:blipFill>
        <p:spPr bwMode="auto">
          <a:xfrm>
            <a:off x="3962400" y="3115351"/>
            <a:ext cx="1893260" cy="1842091"/>
          </a:xfrm>
          <a:prstGeom prst="rect">
            <a:avLst/>
          </a:prstGeom>
          <a:noFill/>
        </p:spPr>
      </p:pic>
      <p:sp>
        <p:nvSpPr>
          <p:cNvPr id="9" name="Rectangle 8"/>
          <p:cNvSpPr/>
          <p:nvPr/>
        </p:nvSpPr>
        <p:spPr>
          <a:xfrm>
            <a:off x="918888" y="4941168"/>
            <a:ext cx="7429552" cy="600164"/>
          </a:xfrm>
          <a:prstGeom prst="rect">
            <a:avLst/>
          </a:prstGeom>
        </p:spPr>
        <p:txBody>
          <a:bodyPr wrap="square">
            <a:spAutoFit/>
          </a:bodyPr>
          <a:lstStyle/>
          <a:p>
            <a:pPr algn="ctr" rtl="1">
              <a:lnSpc>
                <a:spcPct val="150000"/>
              </a:lnSpc>
            </a:pPr>
            <a:r>
              <a:rPr lang="fa-IR" sz="2400" dirty="0" smtClean="0">
                <a:solidFill>
                  <a:srgbClr val="FF0000"/>
                </a:solidFill>
                <a:cs typeface="B Roya" pitchFamily="2" charset="-78"/>
              </a:rPr>
              <a:t> سه عامل عمده  ابعاد، رنگ و شكل</a:t>
            </a:r>
            <a:endParaRPr lang="en-US" sz="2400" dirty="0">
              <a:solidFill>
                <a:srgbClr val="FF0000"/>
              </a:solidFill>
              <a:cs typeface="B Roya" pitchFamily="2" charset="-78"/>
            </a:endParaRPr>
          </a:p>
        </p:txBody>
      </p:sp>
    </p:spTree>
    <p:extLst>
      <p:ext uri="{BB962C8B-B14F-4D97-AF65-F5344CB8AC3E}">
        <p14:creationId xmlns:p14="http://schemas.microsoft.com/office/powerpoint/2010/main" xmlns="" val="380104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rot="5400000">
            <a:off x="-2628900" y="3618706"/>
            <a:ext cx="57142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6475412"/>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228600" y="762000"/>
            <a:ext cx="3733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3" cstate="print"/>
          <a:srcRect/>
          <a:stretch>
            <a:fillRect/>
          </a:stretch>
        </p:blipFill>
        <p:spPr bwMode="auto">
          <a:xfrm>
            <a:off x="5143504" y="2857496"/>
            <a:ext cx="3136900" cy="3060700"/>
          </a:xfrm>
          <a:prstGeom prst="rect">
            <a:avLst/>
          </a:prstGeom>
          <a:noFill/>
          <a:ln w="9525">
            <a:noFill/>
            <a:miter lim="800000"/>
            <a:headEnd/>
            <a:tailEnd/>
          </a:ln>
          <a:effectLst/>
        </p:spPr>
      </p:pic>
      <p:sp>
        <p:nvSpPr>
          <p:cNvPr id="7" name="Title 1"/>
          <p:cNvSpPr txBox="1">
            <a:spLocks/>
          </p:cNvSpPr>
          <p:nvPr/>
        </p:nvSpPr>
        <p:spPr>
          <a:xfrm>
            <a:off x="609600" y="765145"/>
            <a:ext cx="8229600" cy="1143000"/>
          </a:xfrm>
          <a:prstGeom prst="rect">
            <a:avLst/>
          </a:prstGeom>
        </p:spPr>
        <p:txBody>
          <a:bodyPr vert="horz" lIns="91440" tIns="45720" rIns="91440" bIns="45720" rtlCol="0"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2800" b="0" i="0" u="none" strike="noStrike" kern="1200" cap="none" spc="0" normalizeH="0" baseline="0" noProof="0" dirty="0" smtClean="0">
                <a:ln>
                  <a:noFill/>
                </a:ln>
                <a:effectLst/>
                <a:uLnTx/>
                <a:uFillTx/>
                <a:latin typeface="+mj-lt"/>
                <a:ea typeface="+mj-ea"/>
                <a:cs typeface="B Roya" pitchFamily="2" charset="-78"/>
              </a:rPr>
              <a:t>اصل مشابهت</a:t>
            </a:r>
            <a:r>
              <a:rPr kumimoji="0" lang="en-US" sz="2800" b="0" i="0" u="none" strike="noStrike" kern="1200" cap="none" spc="0" normalizeH="0" baseline="0" noProof="0" dirty="0" smtClean="0">
                <a:ln>
                  <a:noFill/>
                </a:ln>
                <a:effectLst/>
                <a:uLnTx/>
                <a:uFillTx/>
                <a:latin typeface="+mj-lt"/>
                <a:ea typeface="+mj-ea"/>
                <a:cs typeface="B Roya" pitchFamily="2" charset="-78"/>
              </a:rPr>
              <a:t>        </a:t>
            </a:r>
            <a:r>
              <a:rPr kumimoji="0" lang="fa-IR" sz="2800" b="0" i="0" u="none" strike="noStrike" kern="1200" cap="none" spc="0" normalizeH="0" baseline="0" noProof="0" dirty="0" smtClean="0">
                <a:ln>
                  <a:noFill/>
                </a:ln>
                <a:effectLst/>
                <a:uLnTx/>
                <a:uFillTx/>
                <a:latin typeface="+mj-lt"/>
                <a:ea typeface="+mj-ea"/>
                <a:cs typeface="B Roya" pitchFamily="2" charset="-78"/>
              </a:rPr>
              <a:t>                          </a:t>
            </a:r>
            <a:r>
              <a:rPr kumimoji="0" lang="en-US" sz="2800" b="0" i="0" u="none" strike="noStrike" kern="1200" cap="none" spc="0" normalizeH="0" baseline="0" noProof="0" dirty="0" smtClean="0">
                <a:ln>
                  <a:noFill/>
                </a:ln>
                <a:effectLst/>
                <a:uLnTx/>
                <a:uFillTx/>
                <a:latin typeface="+mj-lt"/>
                <a:ea typeface="+mj-ea"/>
                <a:cs typeface="B Roya" pitchFamily="2" charset="-78"/>
              </a:rPr>
              <a:t>         </a:t>
            </a:r>
            <a:r>
              <a:rPr kumimoji="0" lang="fa-IR" sz="2800" b="0" i="0" u="none" strike="noStrike" kern="1200" cap="none" spc="0" normalizeH="0" baseline="0" noProof="0" dirty="0" smtClean="0">
                <a:ln>
                  <a:noFill/>
                </a:ln>
                <a:effectLst/>
                <a:uLnTx/>
                <a:uFillTx/>
                <a:latin typeface="+mj-lt"/>
                <a:ea typeface="+mj-ea"/>
                <a:cs typeface="B Roya" pitchFamily="2" charset="-78"/>
              </a:rPr>
              <a:t> </a:t>
            </a:r>
            <a:r>
              <a:rPr kumimoji="0" lang="en-US" sz="2800" b="0" i="0" u="none" strike="noStrike" kern="1200" cap="none" spc="0" normalizeH="0" baseline="0" noProof="0" dirty="0" smtClean="0">
                <a:ln>
                  <a:noFill/>
                </a:ln>
                <a:effectLst/>
                <a:uLnTx/>
                <a:uFillTx/>
                <a:latin typeface="Arial Rounded MT Bold" pitchFamily="34" charset="0"/>
                <a:ea typeface="+mj-ea"/>
                <a:cs typeface="+mj-cs"/>
              </a:rPr>
              <a:t>Similarity</a:t>
            </a:r>
            <a:endParaRPr kumimoji="0" lang="en-US" sz="2800" b="0" i="0" u="none" strike="noStrike" kern="1200" cap="none" spc="0" normalizeH="0" baseline="0" noProof="0" dirty="0">
              <a:ln>
                <a:noFill/>
              </a:ln>
              <a:effectLst/>
              <a:uLnTx/>
              <a:uFillTx/>
              <a:latin typeface="Arial Rounded MT Bold" pitchFamily="34" charset="0"/>
              <a:ea typeface="+mj-ea"/>
              <a:cs typeface="+mj-cs"/>
            </a:endParaRPr>
          </a:p>
        </p:txBody>
      </p:sp>
      <p:sp>
        <p:nvSpPr>
          <p:cNvPr id="8" name="Rectangle 7"/>
          <p:cNvSpPr/>
          <p:nvPr/>
        </p:nvSpPr>
        <p:spPr>
          <a:xfrm>
            <a:off x="5643570" y="2285992"/>
            <a:ext cx="2000264" cy="461665"/>
          </a:xfrm>
          <a:prstGeom prst="rect">
            <a:avLst/>
          </a:prstGeom>
        </p:spPr>
        <p:txBody>
          <a:bodyPr wrap="square">
            <a:spAutoFit/>
          </a:bodyPr>
          <a:lstStyle/>
          <a:p>
            <a:pPr algn="r" rtl="1"/>
            <a:r>
              <a:rPr lang="fa-IR" sz="2400" dirty="0" smtClean="0">
                <a:solidFill>
                  <a:srgbClr val="FF0000"/>
                </a:solidFill>
                <a:cs typeface="B Roya" pitchFamily="2" charset="-78"/>
              </a:rPr>
              <a:t>مشابهت در اندازه</a:t>
            </a:r>
            <a:endParaRPr lang="en-US" sz="2400" dirty="0" smtClean="0">
              <a:solidFill>
                <a:srgbClr val="FF0000"/>
              </a:solidFill>
              <a:cs typeface="B Roya" pitchFamily="2" charset="-78"/>
            </a:endParaRPr>
          </a:p>
        </p:txBody>
      </p:sp>
      <p:pic>
        <p:nvPicPr>
          <p:cNvPr id="9" name="Picture 3"/>
          <p:cNvPicPr>
            <a:picLocks noChangeAspect="1" noChangeArrowheads="1"/>
          </p:cNvPicPr>
          <p:nvPr/>
        </p:nvPicPr>
        <p:blipFill>
          <a:blip r:embed="rId4" cstate="print"/>
          <a:srcRect/>
          <a:stretch>
            <a:fillRect/>
          </a:stretch>
        </p:blipFill>
        <p:spPr bwMode="auto">
          <a:xfrm>
            <a:off x="857224" y="2857496"/>
            <a:ext cx="3071558" cy="3059744"/>
          </a:xfrm>
          <a:prstGeom prst="rect">
            <a:avLst/>
          </a:prstGeom>
          <a:noFill/>
          <a:ln w="9525">
            <a:noFill/>
            <a:miter lim="800000"/>
            <a:headEnd/>
            <a:tailEnd/>
          </a:ln>
          <a:effectLst/>
        </p:spPr>
      </p:pic>
      <p:sp>
        <p:nvSpPr>
          <p:cNvPr id="10" name="Rectangle 9"/>
          <p:cNvSpPr/>
          <p:nvPr/>
        </p:nvSpPr>
        <p:spPr>
          <a:xfrm>
            <a:off x="1500166" y="2285992"/>
            <a:ext cx="2000264" cy="461665"/>
          </a:xfrm>
          <a:prstGeom prst="rect">
            <a:avLst/>
          </a:prstGeom>
        </p:spPr>
        <p:txBody>
          <a:bodyPr wrap="square">
            <a:spAutoFit/>
          </a:bodyPr>
          <a:lstStyle/>
          <a:p>
            <a:pPr algn="r" rtl="1"/>
            <a:r>
              <a:rPr lang="fa-IR" sz="2400" dirty="0" smtClean="0">
                <a:solidFill>
                  <a:srgbClr val="FF0000"/>
                </a:solidFill>
                <a:cs typeface="B Roya" pitchFamily="2" charset="-78"/>
              </a:rPr>
              <a:t>مشابهت در شکل</a:t>
            </a:r>
            <a:endParaRPr lang="en-US" sz="2400" dirty="0" smtClean="0">
              <a:solidFill>
                <a:srgbClr val="FF0000"/>
              </a:solidFill>
              <a:cs typeface="B Roya" pitchFamily="2" charset="-78"/>
            </a:endParaRPr>
          </a:p>
        </p:txBody>
      </p:sp>
      <p:pic>
        <p:nvPicPr>
          <p:cNvPr id="11" name="Picture 5" descr="E:\Art university\prjects\sycology\gestalt pic\gestalt-similarity-1.png"/>
          <p:cNvPicPr>
            <a:picLocks noChangeAspect="1" noChangeArrowheads="1"/>
          </p:cNvPicPr>
          <p:nvPr/>
        </p:nvPicPr>
        <p:blipFill>
          <a:blip r:embed="rId5" cstate="print"/>
          <a:srcRect/>
          <a:stretch>
            <a:fillRect/>
          </a:stretch>
        </p:blipFill>
        <p:spPr bwMode="auto">
          <a:xfrm>
            <a:off x="2786050" y="3286124"/>
            <a:ext cx="3357586" cy="2238391"/>
          </a:xfrm>
          <a:prstGeom prst="rect">
            <a:avLst/>
          </a:prstGeom>
          <a:noFill/>
        </p:spPr>
      </p:pic>
    </p:spTree>
    <p:extLst>
      <p:ext uri="{BB962C8B-B14F-4D97-AF65-F5344CB8AC3E}">
        <p14:creationId xmlns:p14="http://schemas.microsoft.com/office/powerpoint/2010/main" xmlns="" val="380104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2000"/>
                                        <p:tgtEl>
                                          <p:spTgt spid="9"/>
                                        </p:tgtEl>
                                      </p:cBhvr>
                                    </p:animEffect>
                                    <p:set>
                                      <p:cBhvr>
                                        <p:cTn id="18" dur="1" fill="hold">
                                          <p:stCondLst>
                                            <p:cond delay="1999"/>
                                          </p:stCondLst>
                                        </p:cTn>
                                        <p:tgtEl>
                                          <p:spTgt spid="9"/>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rot="5400000">
            <a:off x="-2628900" y="3618706"/>
            <a:ext cx="57142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6475412"/>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228600" y="762000"/>
            <a:ext cx="3733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09600" y="701824"/>
            <a:ext cx="8229600" cy="1143000"/>
          </a:xfrm>
          <a:prstGeom prst="rect">
            <a:avLst/>
          </a:prstGeom>
        </p:spPr>
        <p:txBody>
          <a:bodyPr vert="horz" lIns="91440" tIns="45720" rIns="91440" bIns="45720" rtlCol="0"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2800" b="0" i="0" u="none" strike="noStrike" kern="1200" cap="none" spc="0" normalizeH="0" baseline="0" noProof="0" dirty="0" smtClean="0">
                <a:ln>
                  <a:noFill/>
                </a:ln>
                <a:effectLst/>
                <a:uLnTx/>
                <a:uFillTx/>
                <a:latin typeface="Calibri"/>
                <a:ea typeface="+mj-ea"/>
                <a:cs typeface="B Roya" pitchFamily="2" charset="-78"/>
              </a:rPr>
              <a:t>اصل مشابهت</a:t>
            </a:r>
            <a:r>
              <a:rPr kumimoji="0" lang="en-US" sz="2800" b="0" i="0" u="none" strike="noStrike" kern="1200" cap="none" spc="0" normalizeH="0" baseline="0" noProof="0" dirty="0" smtClean="0">
                <a:ln>
                  <a:noFill/>
                </a:ln>
                <a:effectLst/>
                <a:uLnTx/>
                <a:uFillTx/>
                <a:latin typeface="Calibri"/>
                <a:ea typeface="+mj-ea"/>
                <a:cs typeface="B Roya" pitchFamily="2" charset="-78"/>
              </a:rPr>
              <a:t>  </a:t>
            </a:r>
            <a:r>
              <a:rPr kumimoji="0" lang="fa-IR" sz="2800" b="0" i="0" u="none" strike="noStrike" kern="1200" cap="none" spc="0" normalizeH="0" baseline="0" noProof="0" dirty="0" smtClean="0">
                <a:ln>
                  <a:noFill/>
                </a:ln>
                <a:effectLst/>
                <a:uLnTx/>
                <a:uFillTx/>
                <a:latin typeface="Calibri"/>
                <a:ea typeface="+mj-ea"/>
                <a:cs typeface="B Roya" pitchFamily="2" charset="-78"/>
              </a:rPr>
              <a:t>                            </a:t>
            </a:r>
            <a:r>
              <a:rPr kumimoji="0" lang="en-US" sz="2800" b="0" i="0" u="none" strike="noStrike" kern="1200" cap="none" spc="0" normalizeH="0" baseline="0" noProof="0" dirty="0" smtClean="0">
                <a:ln>
                  <a:noFill/>
                </a:ln>
                <a:effectLst/>
                <a:uLnTx/>
                <a:uFillTx/>
                <a:latin typeface="Calibri"/>
                <a:ea typeface="+mj-ea"/>
                <a:cs typeface="B Roya" pitchFamily="2" charset="-78"/>
              </a:rPr>
              <a:t>               </a:t>
            </a:r>
            <a:r>
              <a:rPr kumimoji="0" lang="fa-IR" sz="2800" b="0" i="0" u="none" strike="noStrike" kern="1200" cap="none" spc="0" normalizeH="0" baseline="0" noProof="0" dirty="0" smtClean="0">
                <a:ln>
                  <a:noFill/>
                </a:ln>
                <a:effectLst/>
                <a:uLnTx/>
                <a:uFillTx/>
                <a:latin typeface="Calibri"/>
                <a:ea typeface="+mj-ea"/>
                <a:cs typeface="B Roya" pitchFamily="2" charset="-78"/>
              </a:rPr>
              <a:t> </a:t>
            </a:r>
            <a:r>
              <a:rPr kumimoji="0" lang="en-US" sz="2800" b="0" i="0" u="none" strike="noStrike" kern="1200" cap="none" spc="0" normalizeH="0" baseline="0" noProof="0" dirty="0" smtClean="0">
                <a:ln>
                  <a:noFill/>
                </a:ln>
                <a:effectLst/>
                <a:uLnTx/>
                <a:uFillTx/>
                <a:latin typeface="Arial Rounded MT Bold" pitchFamily="34" charset="0"/>
                <a:ea typeface="+mj-ea"/>
                <a:cs typeface="+mj-cs"/>
              </a:rPr>
              <a:t>Similarity</a:t>
            </a:r>
            <a:endParaRPr kumimoji="0" lang="en-US" sz="2800" b="0" i="0" u="none" strike="noStrike" kern="1200" cap="none" spc="0" normalizeH="0" baseline="0" noProof="0" dirty="0">
              <a:ln>
                <a:noFill/>
              </a:ln>
              <a:effectLst/>
              <a:uLnTx/>
              <a:uFillTx/>
              <a:latin typeface="Arial Rounded MT Bold" pitchFamily="34" charset="0"/>
              <a:ea typeface="+mj-ea"/>
              <a:cs typeface="+mj-cs"/>
            </a:endParaRPr>
          </a:p>
        </p:txBody>
      </p:sp>
      <p:sp>
        <p:nvSpPr>
          <p:cNvPr id="8" name="Rectangle 7"/>
          <p:cNvSpPr/>
          <p:nvPr/>
        </p:nvSpPr>
        <p:spPr>
          <a:xfrm>
            <a:off x="3428992" y="2285992"/>
            <a:ext cx="2000264" cy="461665"/>
          </a:xfrm>
          <a:prstGeom prst="rect">
            <a:avLst/>
          </a:prstGeom>
        </p:spPr>
        <p:txBody>
          <a:bodyPr wrap="square">
            <a:spAutoFit/>
          </a:bodyPr>
          <a:lstStyle/>
          <a:p>
            <a:pPr algn="r" rtl="1"/>
            <a:r>
              <a:rPr lang="fa-IR" sz="2400" dirty="0" smtClean="0">
                <a:solidFill>
                  <a:srgbClr val="FF0000"/>
                </a:solidFill>
                <a:cs typeface="B Roya" pitchFamily="2" charset="-78"/>
              </a:rPr>
              <a:t>مشابهت در رنگ</a:t>
            </a:r>
            <a:endParaRPr lang="en-US" sz="2400" dirty="0" smtClean="0">
              <a:solidFill>
                <a:srgbClr val="FF0000"/>
              </a:solidFill>
              <a:cs typeface="B Roya" pitchFamily="2" charset="-78"/>
            </a:endParaRPr>
          </a:p>
        </p:txBody>
      </p:sp>
      <p:pic>
        <p:nvPicPr>
          <p:cNvPr id="9" name="Picture 4"/>
          <p:cNvPicPr>
            <a:picLocks noChangeAspect="1" noChangeArrowheads="1"/>
          </p:cNvPicPr>
          <p:nvPr/>
        </p:nvPicPr>
        <p:blipFill>
          <a:blip r:embed="rId3" cstate="print"/>
          <a:srcRect/>
          <a:stretch>
            <a:fillRect/>
          </a:stretch>
        </p:blipFill>
        <p:spPr bwMode="auto">
          <a:xfrm>
            <a:off x="2928926" y="2857496"/>
            <a:ext cx="3159124" cy="3146974"/>
          </a:xfrm>
          <a:prstGeom prst="rect">
            <a:avLst/>
          </a:prstGeom>
          <a:noFill/>
          <a:ln w="9525">
            <a:noFill/>
            <a:miter lim="800000"/>
            <a:headEnd/>
            <a:tailEnd/>
          </a:ln>
          <a:effectLst/>
        </p:spPr>
      </p:pic>
      <p:pic>
        <p:nvPicPr>
          <p:cNvPr id="10" name="Picture 2" descr="E:\Art university\prjects\sycology\gestalt pic\gestalt-similarity-2.png"/>
          <p:cNvPicPr>
            <a:picLocks noChangeAspect="1" noChangeArrowheads="1"/>
          </p:cNvPicPr>
          <p:nvPr/>
        </p:nvPicPr>
        <p:blipFill>
          <a:blip r:embed="rId4" cstate="print"/>
          <a:srcRect/>
          <a:stretch>
            <a:fillRect/>
          </a:stretch>
        </p:blipFill>
        <p:spPr bwMode="auto">
          <a:xfrm>
            <a:off x="2285984" y="2857496"/>
            <a:ext cx="4714908" cy="3143272"/>
          </a:xfrm>
          <a:prstGeom prst="rect">
            <a:avLst/>
          </a:prstGeom>
          <a:noFill/>
        </p:spPr>
      </p:pic>
      <p:pic>
        <p:nvPicPr>
          <p:cNvPr id="11" name="Picture 3" descr="E:\Art university\prjects\sycology\gestalt pic\similarity-colour.jpg"/>
          <p:cNvPicPr>
            <a:picLocks noChangeAspect="1" noChangeArrowheads="1"/>
          </p:cNvPicPr>
          <p:nvPr/>
        </p:nvPicPr>
        <p:blipFill>
          <a:blip r:embed="rId5" cstate="print"/>
          <a:srcRect/>
          <a:stretch>
            <a:fillRect/>
          </a:stretch>
        </p:blipFill>
        <p:spPr bwMode="auto">
          <a:xfrm>
            <a:off x="2214546" y="2803918"/>
            <a:ext cx="4786346" cy="3589760"/>
          </a:xfrm>
          <a:prstGeom prst="rect">
            <a:avLst/>
          </a:prstGeom>
          <a:noFill/>
        </p:spPr>
      </p:pic>
    </p:spTree>
    <p:extLst>
      <p:ext uri="{BB962C8B-B14F-4D97-AF65-F5344CB8AC3E}">
        <p14:creationId xmlns:p14="http://schemas.microsoft.com/office/powerpoint/2010/main" xmlns="" val="380104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71600" y="1772816"/>
            <a:ext cx="6096000" cy="4572000"/>
          </a:xfrm>
          <a:prstGeom prst="rect">
            <a:avLst/>
          </a:prstGeom>
        </p:spPr>
      </p:pic>
      <p:sp>
        <p:nvSpPr>
          <p:cNvPr id="3" name="Rectangle 2"/>
          <p:cNvSpPr/>
          <p:nvPr/>
        </p:nvSpPr>
        <p:spPr>
          <a:xfrm>
            <a:off x="6767826" y="908720"/>
            <a:ext cx="1824859" cy="684803"/>
          </a:xfrm>
          <a:prstGeom prst="rect">
            <a:avLst/>
          </a:prstGeom>
        </p:spPr>
        <p:txBody>
          <a:bodyPr wrap="none">
            <a:spAutoFit/>
          </a:bodyPr>
          <a:lstStyle/>
          <a:p>
            <a:pPr marL="109728" lvl="0" algn="r" rtl="1">
              <a:lnSpc>
                <a:spcPct val="150000"/>
              </a:lnSpc>
              <a:spcBef>
                <a:spcPts val="300"/>
              </a:spcBef>
              <a:buClr>
                <a:srgbClr val="9C007F"/>
              </a:buClr>
            </a:pPr>
            <a:r>
              <a:rPr lang="fa-IR" sz="2800" dirty="0">
                <a:cs typeface="B Roya" pitchFamily="2" charset="-78"/>
              </a:rPr>
              <a:t>اصل مشابهت</a:t>
            </a:r>
            <a:endParaRPr lang="en-US" sz="2800" dirty="0">
              <a:cs typeface="B Roya" pitchFamily="2" charset="-78"/>
            </a:endParaRPr>
          </a:p>
        </p:txBody>
      </p:sp>
      <p:sp>
        <p:nvSpPr>
          <p:cNvPr id="27" name="Rectangle 26"/>
          <p:cNvSpPr/>
          <p:nvPr/>
        </p:nvSpPr>
        <p:spPr>
          <a:xfrm rot="18982910">
            <a:off x="4207846" y="3164291"/>
            <a:ext cx="144016" cy="1440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8982910">
            <a:off x="3775797" y="3164290"/>
            <a:ext cx="144016" cy="1440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18982910">
            <a:off x="3377661" y="3164291"/>
            <a:ext cx="144016" cy="1440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18982910">
            <a:off x="4630368" y="3182788"/>
            <a:ext cx="144016" cy="1440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58888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b="11190"/>
          <a:stretch/>
        </p:blipFill>
        <p:spPr>
          <a:xfrm>
            <a:off x="1098032" y="2276872"/>
            <a:ext cx="6992319" cy="3384376"/>
          </a:xfrm>
          <a:prstGeom prst="rect">
            <a:avLst/>
          </a:prstGeom>
        </p:spPr>
      </p:pic>
      <p:sp>
        <p:nvSpPr>
          <p:cNvPr id="3" name="Rectangle 2"/>
          <p:cNvSpPr/>
          <p:nvPr/>
        </p:nvSpPr>
        <p:spPr>
          <a:xfrm>
            <a:off x="6767826" y="908720"/>
            <a:ext cx="1824859" cy="684803"/>
          </a:xfrm>
          <a:prstGeom prst="rect">
            <a:avLst/>
          </a:prstGeom>
        </p:spPr>
        <p:txBody>
          <a:bodyPr wrap="none">
            <a:spAutoFit/>
          </a:bodyPr>
          <a:lstStyle/>
          <a:p>
            <a:pPr marL="109728" lvl="0" algn="r" rtl="1">
              <a:lnSpc>
                <a:spcPct val="150000"/>
              </a:lnSpc>
              <a:spcBef>
                <a:spcPts val="300"/>
              </a:spcBef>
              <a:buClr>
                <a:srgbClr val="9C007F"/>
              </a:buClr>
            </a:pPr>
            <a:r>
              <a:rPr lang="fa-IR" sz="2800" dirty="0">
                <a:cs typeface="B Roya" pitchFamily="2" charset="-78"/>
              </a:rPr>
              <a:t>اصل مشابهت</a:t>
            </a:r>
            <a:endParaRPr lang="en-US" sz="2800" dirty="0">
              <a:cs typeface="B Roya" pitchFamily="2" charset="-78"/>
            </a:endParaRPr>
          </a:p>
        </p:txBody>
      </p:sp>
    </p:spTree>
    <p:extLst>
      <p:ext uri="{BB962C8B-B14F-4D97-AF65-F5344CB8AC3E}">
        <p14:creationId xmlns:p14="http://schemas.microsoft.com/office/powerpoint/2010/main" xmlns="" val="3969961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rot="5400000">
            <a:off x="-2628900" y="3618706"/>
            <a:ext cx="57142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6475412"/>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228600" y="762000"/>
            <a:ext cx="3733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609600" y="701824"/>
            <a:ext cx="8229600" cy="1143000"/>
          </a:xfrm>
          <a:prstGeom prst="rect">
            <a:avLst/>
          </a:prstGeom>
        </p:spPr>
        <p:txBody>
          <a:bodyPr vert="horz" lIns="91440" tIns="45720" rIns="91440" bIns="45720" rtlCol="0"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2800" b="0" i="0" u="none" strike="noStrike" kern="1200" cap="none" spc="0" normalizeH="0" baseline="0" noProof="0" dirty="0" smtClean="0">
                <a:ln>
                  <a:noFill/>
                </a:ln>
                <a:effectLst/>
                <a:uLnTx/>
                <a:uFillTx/>
                <a:latin typeface="+mj-lt"/>
                <a:ea typeface="+mj-ea"/>
                <a:cs typeface="B Roya" pitchFamily="2" charset="-78"/>
              </a:rPr>
              <a:t>اصل مجاورت</a:t>
            </a:r>
            <a:r>
              <a:rPr kumimoji="0" lang="en-US" sz="2800" b="0" i="0" u="none" strike="noStrike" kern="1200" cap="none" spc="0" normalizeH="0" baseline="0" noProof="0" dirty="0" smtClean="0">
                <a:ln>
                  <a:noFill/>
                </a:ln>
                <a:effectLst/>
                <a:uLnTx/>
                <a:uFillTx/>
                <a:latin typeface="+mj-lt"/>
                <a:ea typeface="+mj-ea"/>
                <a:cs typeface="B Roya" pitchFamily="2" charset="-78"/>
              </a:rPr>
              <a:t>      </a:t>
            </a:r>
            <a:r>
              <a:rPr kumimoji="0" lang="fa-IR" sz="2800" b="0" i="0" u="none" strike="noStrike" kern="1200" cap="none" spc="0" normalizeH="0" baseline="0" noProof="0" dirty="0" smtClean="0">
                <a:ln>
                  <a:noFill/>
                </a:ln>
                <a:effectLst/>
                <a:uLnTx/>
                <a:uFillTx/>
                <a:latin typeface="+mj-lt"/>
                <a:ea typeface="+mj-ea"/>
                <a:cs typeface="B Roya" pitchFamily="2" charset="-78"/>
              </a:rPr>
              <a:t>                            </a:t>
            </a:r>
            <a:r>
              <a:rPr kumimoji="0" lang="en-US" sz="2800" b="0" i="0" u="none" strike="noStrike" kern="1200" cap="none" spc="0" normalizeH="0" baseline="0" noProof="0" dirty="0" smtClean="0">
                <a:ln>
                  <a:noFill/>
                </a:ln>
                <a:effectLst/>
                <a:uLnTx/>
                <a:uFillTx/>
                <a:latin typeface="+mj-lt"/>
                <a:ea typeface="+mj-ea"/>
                <a:cs typeface="B Roya" pitchFamily="2" charset="-78"/>
              </a:rPr>
              <a:t>           </a:t>
            </a:r>
            <a:r>
              <a:rPr kumimoji="0" lang="fa-IR" sz="2800" b="0" i="0" u="none" strike="noStrike" kern="1200" cap="none" spc="0" normalizeH="0" baseline="0" noProof="0" dirty="0" smtClean="0">
                <a:ln>
                  <a:noFill/>
                </a:ln>
                <a:effectLst/>
                <a:uLnTx/>
                <a:uFillTx/>
                <a:latin typeface="+mj-lt"/>
                <a:ea typeface="+mj-ea"/>
                <a:cs typeface="B Roya" pitchFamily="2" charset="-78"/>
              </a:rPr>
              <a:t> </a:t>
            </a:r>
            <a:r>
              <a:rPr kumimoji="0" lang="en-US" sz="2800" b="0" i="0" u="none" strike="noStrike" kern="1200" cap="none" spc="0" normalizeH="0" baseline="0" noProof="0" dirty="0" smtClean="0">
                <a:ln>
                  <a:noFill/>
                </a:ln>
                <a:effectLst/>
                <a:uLnTx/>
                <a:uFillTx/>
                <a:latin typeface="Arial Rounded MT Bold" pitchFamily="34" charset="0"/>
                <a:ea typeface="+mj-ea"/>
                <a:cs typeface="+mj-cs"/>
              </a:rPr>
              <a:t>Proximity</a:t>
            </a:r>
            <a:endParaRPr kumimoji="0" lang="en-US" sz="2800" b="0" i="0" u="none" strike="noStrike" kern="1200" cap="none" spc="0" normalizeH="0" baseline="0" noProof="0" dirty="0">
              <a:ln>
                <a:noFill/>
              </a:ln>
              <a:effectLst/>
              <a:uLnTx/>
              <a:uFillTx/>
              <a:latin typeface="Arial Rounded MT Bold" pitchFamily="34" charset="0"/>
              <a:ea typeface="+mj-ea"/>
              <a:cs typeface="+mj-cs"/>
            </a:endParaRPr>
          </a:p>
        </p:txBody>
      </p:sp>
      <p:sp>
        <p:nvSpPr>
          <p:cNvPr id="7" name="Rectangle 6"/>
          <p:cNvSpPr/>
          <p:nvPr/>
        </p:nvSpPr>
        <p:spPr>
          <a:xfrm>
            <a:off x="857224" y="2071678"/>
            <a:ext cx="7358114" cy="1754326"/>
          </a:xfrm>
          <a:prstGeom prst="rect">
            <a:avLst/>
          </a:prstGeom>
        </p:spPr>
        <p:txBody>
          <a:bodyPr wrap="square">
            <a:spAutoFit/>
          </a:bodyPr>
          <a:lstStyle/>
          <a:p>
            <a:pPr algn="ctr" rtl="1">
              <a:lnSpc>
                <a:spcPct val="150000"/>
              </a:lnSpc>
            </a:pPr>
            <a:r>
              <a:rPr lang="fa-IR" sz="2400" dirty="0" smtClean="0">
                <a:cs typeface="B Roya" pitchFamily="2" charset="-78"/>
              </a:rPr>
              <a:t>اجزايي كه به هم </a:t>
            </a:r>
            <a:r>
              <a:rPr lang="fa-IR" sz="2400" dirty="0" smtClean="0">
                <a:solidFill>
                  <a:srgbClr val="FF0000"/>
                </a:solidFill>
                <a:cs typeface="B Roya" pitchFamily="2" charset="-78"/>
              </a:rPr>
              <a:t>نزديك</a:t>
            </a:r>
            <a:r>
              <a:rPr lang="fa-IR" sz="2400" dirty="0" smtClean="0">
                <a:cs typeface="B Roya" pitchFamily="2" charset="-78"/>
              </a:rPr>
              <a:t> ترند به عنوان يك</a:t>
            </a:r>
            <a:r>
              <a:rPr lang="en-US" sz="2400" dirty="0" smtClean="0">
                <a:cs typeface="B Roya" pitchFamily="2" charset="-78"/>
              </a:rPr>
              <a:t> </a:t>
            </a:r>
            <a:r>
              <a:rPr lang="fa-IR" sz="2400" dirty="0" smtClean="0">
                <a:cs typeface="B Roya" pitchFamily="2" charset="-78"/>
              </a:rPr>
              <a:t>مجموعه واحد و يا يك </a:t>
            </a:r>
            <a:endParaRPr lang="en-US" sz="2400" dirty="0" smtClean="0">
              <a:cs typeface="B Roya" pitchFamily="2" charset="-78"/>
            </a:endParaRPr>
          </a:p>
          <a:p>
            <a:pPr algn="ctr" rtl="1">
              <a:lnSpc>
                <a:spcPct val="150000"/>
              </a:lnSpc>
            </a:pPr>
            <a:r>
              <a:rPr lang="fa-IR" sz="2400" dirty="0" smtClean="0">
                <a:cs typeface="B Roya" pitchFamily="2" charset="-78"/>
              </a:rPr>
              <a:t>گروه ديده خواهند شد. </a:t>
            </a:r>
            <a:r>
              <a:rPr lang="fa-IR" sz="2400" dirty="0" smtClean="0">
                <a:solidFill>
                  <a:srgbClr val="FF0000"/>
                </a:solidFill>
                <a:cs typeface="B Roya" pitchFamily="2" charset="-78"/>
              </a:rPr>
              <a:t>نزديكي عناصر</a:t>
            </a:r>
            <a:r>
              <a:rPr lang="en-US" sz="2400" dirty="0" smtClean="0">
                <a:solidFill>
                  <a:srgbClr val="FF0000"/>
                </a:solidFill>
                <a:cs typeface="B Roya" pitchFamily="2" charset="-78"/>
              </a:rPr>
              <a:t> </a:t>
            </a:r>
            <a:r>
              <a:rPr lang="fa-IR" sz="2400" dirty="0" smtClean="0">
                <a:solidFill>
                  <a:srgbClr val="FF0000"/>
                </a:solidFill>
                <a:cs typeface="B Roya" pitchFamily="2" charset="-78"/>
              </a:rPr>
              <a:t>بصري ساده ترين شرط براي</a:t>
            </a:r>
            <a:endParaRPr lang="en-US" sz="2400" dirty="0" smtClean="0">
              <a:solidFill>
                <a:srgbClr val="FF0000"/>
              </a:solidFill>
              <a:cs typeface="B Roya" pitchFamily="2" charset="-78"/>
            </a:endParaRPr>
          </a:p>
          <a:p>
            <a:pPr algn="ctr" rtl="1">
              <a:lnSpc>
                <a:spcPct val="150000"/>
              </a:lnSpc>
            </a:pPr>
            <a:r>
              <a:rPr lang="fa-IR" sz="2400" dirty="0" smtClean="0">
                <a:solidFill>
                  <a:srgbClr val="FF0000"/>
                </a:solidFill>
                <a:cs typeface="B Roya" pitchFamily="2" charset="-78"/>
              </a:rPr>
              <a:t> باهم ديدن آنهاست.</a:t>
            </a:r>
            <a:endParaRPr lang="en-US" sz="2400" dirty="0">
              <a:solidFill>
                <a:srgbClr val="FF0000"/>
              </a:solidFill>
              <a:cs typeface="B Roya" pitchFamily="2" charset="-78"/>
            </a:endParaRPr>
          </a:p>
        </p:txBody>
      </p:sp>
      <p:pic>
        <p:nvPicPr>
          <p:cNvPr id="8" name="Picture 2"/>
          <p:cNvPicPr>
            <a:picLocks noChangeAspect="1" noChangeArrowheads="1"/>
          </p:cNvPicPr>
          <p:nvPr/>
        </p:nvPicPr>
        <p:blipFill>
          <a:blip r:embed="rId3" cstate="print"/>
          <a:srcRect/>
          <a:stretch>
            <a:fillRect/>
          </a:stretch>
        </p:blipFill>
        <p:spPr bwMode="auto">
          <a:xfrm>
            <a:off x="3286116" y="4000504"/>
            <a:ext cx="2286016" cy="2268499"/>
          </a:xfrm>
          <a:prstGeom prst="rect">
            <a:avLst/>
          </a:prstGeom>
          <a:noFill/>
          <a:ln w="9525">
            <a:noFill/>
            <a:miter lim="800000"/>
            <a:headEnd/>
            <a:tailEnd/>
          </a:ln>
          <a:effectLst/>
        </p:spPr>
      </p:pic>
      <p:pic>
        <p:nvPicPr>
          <p:cNvPr id="9" name="Picture 3" descr="E:\Art university\prjects\sycology\gestalt pic\gestalt-proximity.png"/>
          <p:cNvPicPr>
            <a:picLocks noChangeAspect="1" noChangeArrowheads="1"/>
          </p:cNvPicPr>
          <p:nvPr/>
        </p:nvPicPr>
        <p:blipFill>
          <a:blip r:embed="rId4" cstate="print"/>
          <a:srcRect/>
          <a:stretch>
            <a:fillRect/>
          </a:stretch>
        </p:blipFill>
        <p:spPr bwMode="auto">
          <a:xfrm>
            <a:off x="2357422" y="4214818"/>
            <a:ext cx="4429125" cy="1809750"/>
          </a:xfrm>
          <a:prstGeom prst="rect">
            <a:avLst/>
          </a:prstGeom>
          <a:noFill/>
        </p:spPr>
      </p:pic>
    </p:spTree>
    <p:extLst>
      <p:ext uri="{BB962C8B-B14F-4D97-AF65-F5344CB8AC3E}">
        <p14:creationId xmlns:p14="http://schemas.microsoft.com/office/powerpoint/2010/main" xmlns="" val="380104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rot="5400000">
            <a:off x="-2628900" y="3618706"/>
            <a:ext cx="57142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6475412"/>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228600" y="762000"/>
            <a:ext cx="3733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28092" y="1970836"/>
            <a:ext cx="8087816" cy="461665"/>
          </a:xfrm>
          <a:prstGeom prst="rect">
            <a:avLst/>
          </a:prstGeom>
        </p:spPr>
        <p:txBody>
          <a:bodyPr wrap="square">
            <a:spAutoFit/>
          </a:bodyPr>
          <a:lstStyle/>
          <a:p>
            <a:pPr algn="r" rtl="1"/>
            <a:r>
              <a:rPr lang="fa-IR" sz="2400" dirty="0" smtClean="0">
                <a:cs typeface="B Roya" pitchFamily="2" charset="-78"/>
              </a:rPr>
              <a:t>چهار نوع عمده در گروه بندي بر اساس اصل مجاورت عبارت اند از:</a:t>
            </a:r>
            <a:endParaRPr lang="en-US" sz="2400" dirty="0">
              <a:cs typeface="B Roya" pitchFamily="2" charset="-78"/>
            </a:endParaRPr>
          </a:p>
        </p:txBody>
      </p:sp>
      <p:sp>
        <p:nvSpPr>
          <p:cNvPr id="7" name="Title 1"/>
          <p:cNvSpPr txBox="1">
            <a:spLocks/>
          </p:cNvSpPr>
          <p:nvPr/>
        </p:nvSpPr>
        <p:spPr>
          <a:xfrm>
            <a:off x="533537" y="636894"/>
            <a:ext cx="8229600" cy="1143000"/>
          </a:xfrm>
          <a:prstGeom prst="rect">
            <a:avLst/>
          </a:prstGeom>
        </p:spPr>
        <p:txBody>
          <a:bodyPr vert="horz" lIns="91440" tIns="45720" rIns="91440" bIns="45720" rtlCol="0"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2800" b="0" i="0" u="none" strike="noStrike" kern="1200" cap="none" spc="0" normalizeH="0" baseline="0" noProof="0" dirty="0" smtClean="0">
                <a:ln>
                  <a:noFill/>
                </a:ln>
                <a:effectLst/>
                <a:uLnTx/>
                <a:uFillTx/>
                <a:latin typeface="+mj-lt"/>
                <a:ea typeface="+mj-ea"/>
                <a:cs typeface="B Roya" pitchFamily="2" charset="-78"/>
              </a:rPr>
              <a:t>اصل مجاورت</a:t>
            </a:r>
            <a:r>
              <a:rPr kumimoji="0" lang="en-US" sz="2800" b="0" i="0" u="none" strike="noStrike" kern="1200" cap="none" spc="0" normalizeH="0" baseline="0" noProof="0" dirty="0" smtClean="0">
                <a:ln>
                  <a:noFill/>
                </a:ln>
                <a:effectLst/>
                <a:uLnTx/>
                <a:uFillTx/>
                <a:latin typeface="+mj-lt"/>
                <a:ea typeface="+mj-ea"/>
                <a:cs typeface="B Roya" pitchFamily="2" charset="-78"/>
              </a:rPr>
              <a:t>       </a:t>
            </a:r>
            <a:r>
              <a:rPr kumimoji="0" lang="fa-IR" sz="2800" b="0" i="0" u="none" strike="noStrike" kern="1200" cap="none" spc="0" normalizeH="0" baseline="0" noProof="0" dirty="0" smtClean="0">
                <a:ln>
                  <a:noFill/>
                </a:ln>
                <a:effectLst/>
                <a:uLnTx/>
                <a:uFillTx/>
                <a:latin typeface="+mj-lt"/>
                <a:ea typeface="+mj-ea"/>
                <a:cs typeface="B Roya" pitchFamily="2" charset="-78"/>
              </a:rPr>
              <a:t>                            </a:t>
            </a:r>
            <a:r>
              <a:rPr kumimoji="0" lang="en-US" sz="2800" b="0" i="0" u="none" strike="noStrike" kern="1200" cap="none" spc="0" normalizeH="0" baseline="0" noProof="0" dirty="0" smtClean="0">
                <a:ln>
                  <a:noFill/>
                </a:ln>
                <a:effectLst/>
                <a:uLnTx/>
                <a:uFillTx/>
                <a:latin typeface="+mj-lt"/>
                <a:ea typeface="+mj-ea"/>
                <a:cs typeface="B Roya" pitchFamily="2" charset="-78"/>
              </a:rPr>
              <a:t>          </a:t>
            </a:r>
            <a:r>
              <a:rPr kumimoji="0" lang="fa-IR" sz="2800" b="0" i="0" u="none" strike="noStrike" kern="1200" cap="none" spc="0" normalizeH="0" baseline="0" noProof="0" dirty="0" smtClean="0">
                <a:ln>
                  <a:noFill/>
                </a:ln>
                <a:effectLst/>
                <a:uLnTx/>
                <a:uFillTx/>
                <a:latin typeface="+mj-lt"/>
                <a:ea typeface="+mj-ea"/>
                <a:cs typeface="B Roya" pitchFamily="2" charset="-78"/>
              </a:rPr>
              <a:t> </a:t>
            </a:r>
            <a:r>
              <a:rPr kumimoji="0" lang="en-US" sz="2800" b="0" i="0" u="none" strike="noStrike" kern="1200" cap="none" spc="0" normalizeH="0" baseline="0" noProof="0" dirty="0" smtClean="0">
                <a:ln>
                  <a:noFill/>
                </a:ln>
                <a:effectLst/>
                <a:uLnTx/>
                <a:uFillTx/>
                <a:latin typeface="Arial Rounded MT Bold" pitchFamily="34" charset="0"/>
                <a:ea typeface="+mj-ea"/>
                <a:cs typeface="+mj-cs"/>
              </a:rPr>
              <a:t>Proximity</a:t>
            </a:r>
            <a:endParaRPr kumimoji="0" lang="en-US" sz="2800" b="0" i="0" u="none" strike="noStrike" kern="1200" cap="none" spc="0" normalizeH="0" baseline="0" noProof="0" dirty="0">
              <a:ln>
                <a:noFill/>
              </a:ln>
              <a:effectLst/>
              <a:uLnTx/>
              <a:uFillTx/>
              <a:latin typeface="Arial Rounded MT Bold" pitchFamily="34" charset="0"/>
              <a:ea typeface="+mj-ea"/>
              <a:cs typeface="+mj-cs"/>
            </a:endParaRPr>
          </a:p>
        </p:txBody>
      </p:sp>
      <p:sp>
        <p:nvSpPr>
          <p:cNvPr id="8" name="Rectangle 7"/>
          <p:cNvSpPr/>
          <p:nvPr/>
        </p:nvSpPr>
        <p:spPr>
          <a:xfrm>
            <a:off x="4940042" y="2780928"/>
            <a:ext cx="3539816" cy="2862322"/>
          </a:xfrm>
          <a:prstGeom prst="rect">
            <a:avLst/>
          </a:prstGeom>
        </p:spPr>
        <p:txBody>
          <a:bodyPr wrap="non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fa-IR" sz="2400" b="0" i="0" u="none" strike="noStrike" kern="0" cap="none" spc="0" normalizeH="0" baseline="0" noProof="0" dirty="0" smtClean="0">
                <a:ln>
                  <a:noFill/>
                </a:ln>
                <a:solidFill>
                  <a:srgbClr val="FF0000"/>
                </a:solidFill>
                <a:effectLst/>
                <a:uLnTx/>
                <a:uFillTx/>
                <a:cs typeface="B Roya" pitchFamily="2" charset="-78"/>
              </a:rPr>
              <a:t>نزديكي لبه ها     </a:t>
            </a:r>
            <a:r>
              <a:rPr kumimoji="0" lang="en-US" sz="2400" b="1" i="0" u="none" strike="noStrike" kern="0" cap="none" spc="0" normalizeH="0" baseline="0" noProof="0" dirty="0" smtClean="0">
                <a:ln>
                  <a:noFill/>
                </a:ln>
                <a:solidFill>
                  <a:srgbClr val="FF0000"/>
                </a:solidFill>
                <a:effectLst/>
                <a:uLnTx/>
                <a:uFillTx/>
              </a:rPr>
              <a:t>close edge</a:t>
            </a:r>
            <a:endParaRPr kumimoji="0" lang="en-US" sz="2400" b="0" i="0" u="none" strike="noStrike" kern="0" cap="none" spc="0" normalizeH="0" baseline="0" noProof="0" dirty="0" smtClean="0">
              <a:ln>
                <a:noFill/>
              </a:ln>
              <a:solidFill>
                <a:srgbClr val="FF0000"/>
              </a:solidFill>
              <a:effectLst/>
              <a:uLnTx/>
              <a:uFillTx/>
              <a:cs typeface="B Roya" pitchFamily="2" charset="-78"/>
            </a:endParaRP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fa-IR" sz="2400" b="0" i="0" u="none" strike="noStrike" kern="0" cap="none" spc="0" normalizeH="0" baseline="0" noProof="0" dirty="0" smtClean="0">
                <a:ln>
                  <a:noFill/>
                </a:ln>
                <a:solidFill>
                  <a:srgbClr val="FF0000"/>
                </a:solidFill>
                <a:effectLst/>
                <a:uLnTx/>
                <a:uFillTx/>
                <a:cs typeface="B Roya" pitchFamily="2" charset="-78"/>
              </a:rPr>
              <a:t>تماس                      </a:t>
            </a:r>
            <a:r>
              <a:rPr kumimoji="0" lang="en-US" sz="2400" b="1" i="0" u="none" strike="noStrike" kern="0" cap="none" spc="0" normalizeH="0" baseline="0" noProof="0" dirty="0" smtClean="0">
                <a:ln>
                  <a:noFill/>
                </a:ln>
                <a:solidFill>
                  <a:srgbClr val="FF0000"/>
                </a:solidFill>
                <a:effectLst/>
                <a:uLnTx/>
                <a:uFillTx/>
                <a:cs typeface="B Roya" pitchFamily="2" charset="-78"/>
              </a:rPr>
              <a:t>touch</a:t>
            </a:r>
            <a:r>
              <a:rPr kumimoji="0" lang="fa-IR" sz="2400" b="0" i="0" u="none" strike="noStrike" kern="0" cap="none" spc="0" normalizeH="0" baseline="0" noProof="0" dirty="0" smtClean="0">
                <a:ln>
                  <a:noFill/>
                </a:ln>
                <a:solidFill>
                  <a:srgbClr val="FF0000"/>
                </a:solidFill>
                <a:effectLst/>
                <a:uLnTx/>
                <a:uFillTx/>
                <a:cs typeface="B Roya" pitchFamily="2" charset="-78"/>
              </a:rPr>
              <a:t>  </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fa-IR" sz="2400" b="0" i="0" u="none" strike="noStrike" kern="0" cap="none" spc="0" normalizeH="0" baseline="0" noProof="0" dirty="0" smtClean="0">
                <a:ln>
                  <a:noFill/>
                </a:ln>
                <a:solidFill>
                  <a:srgbClr val="FF0000"/>
                </a:solidFill>
                <a:effectLst/>
                <a:uLnTx/>
                <a:uFillTx/>
                <a:cs typeface="B Roya" pitchFamily="2" charset="-78"/>
              </a:rPr>
              <a:t>هم پوشانی             </a:t>
            </a:r>
            <a:r>
              <a:rPr kumimoji="0" lang="en-US" sz="2400" b="1" i="0" u="none" strike="noStrike" kern="0" cap="none" spc="0" normalizeH="0" baseline="0" noProof="0" dirty="0" smtClean="0">
                <a:ln>
                  <a:noFill/>
                </a:ln>
                <a:solidFill>
                  <a:srgbClr val="FF0000"/>
                </a:solidFill>
                <a:effectLst/>
                <a:uLnTx/>
                <a:uFillTx/>
              </a:rPr>
              <a:t>overlap</a:t>
            </a:r>
            <a:endParaRPr kumimoji="0" lang="fa-IR" sz="2400" b="0" i="0" u="none" strike="noStrike" kern="0" cap="none" spc="0" normalizeH="0" baseline="0" noProof="0" dirty="0" smtClean="0">
              <a:ln>
                <a:noFill/>
              </a:ln>
              <a:solidFill>
                <a:srgbClr val="FF0000"/>
              </a:solidFill>
              <a:effectLst/>
              <a:uLnTx/>
              <a:uFillTx/>
              <a:cs typeface="B Roya" pitchFamily="2" charset="-78"/>
            </a:endParaRP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fa-IR" sz="2400" b="0" i="0" u="none" strike="noStrike" kern="0" cap="none" spc="0" normalizeH="0" baseline="0" noProof="0" dirty="0" smtClean="0">
                <a:ln>
                  <a:noFill/>
                </a:ln>
                <a:solidFill>
                  <a:srgbClr val="FF0000"/>
                </a:solidFill>
                <a:effectLst/>
                <a:uLnTx/>
                <a:uFillTx/>
                <a:cs typeface="B Roya" pitchFamily="2" charset="-78"/>
              </a:rPr>
              <a:t>تلفیق کردن       </a:t>
            </a:r>
            <a:r>
              <a:rPr kumimoji="0" lang="en-US" sz="2400" b="1" i="0" u="none" strike="noStrike" kern="0" cap="none" spc="0" normalizeH="0" baseline="0" noProof="0" dirty="0" smtClean="0">
                <a:ln>
                  <a:noFill/>
                </a:ln>
                <a:solidFill>
                  <a:srgbClr val="FF0000"/>
                </a:solidFill>
                <a:effectLst/>
                <a:uLnTx/>
                <a:uFillTx/>
              </a:rPr>
              <a:t>combining</a:t>
            </a:r>
            <a:endParaRPr kumimoji="0" lang="fa-IR" sz="2400" b="0" i="0" u="none" strike="noStrike" kern="0" cap="none" spc="0" normalizeH="0" baseline="0" noProof="0" dirty="0" smtClean="0">
              <a:ln>
                <a:noFill/>
              </a:ln>
              <a:solidFill>
                <a:srgbClr val="FF0000"/>
              </a:solidFill>
              <a:effectLst/>
              <a:uLnTx/>
              <a:uFillTx/>
              <a:cs typeface="B Roya" pitchFamily="2" charset="-78"/>
            </a:endParaRPr>
          </a:p>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0000"/>
              </a:solidFill>
              <a:effectLst/>
              <a:uLnTx/>
              <a:uFillTx/>
              <a:cs typeface="B Roya" pitchFamily="2" charset="-78"/>
            </a:endParaRPr>
          </a:p>
        </p:txBody>
      </p:sp>
    </p:spTree>
    <p:extLst>
      <p:ext uri="{BB962C8B-B14F-4D97-AF65-F5344CB8AC3E}">
        <p14:creationId xmlns:p14="http://schemas.microsoft.com/office/powerpoint/2010/main" xmlns="" val="3801049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rot="5400000">
            <a:off x="-2628900" y="3618706"/>
            <a:ext cx="57142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6475412"/>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228600" y="762000"/>
            <a:ext cx="3733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609600" y="701824"/>
            <a:ext cx="8229600" cy="1143000"/>
          </a:xfrm>
          <a:prstGeom prst="rect">
            <a:avLst/>
          </a:prstGeom>
        </p:spPr>
        <p:txBody>
          <a:bodyPr vert="horz" lIns="91440" tIns="45720" rIns="91440" bIns="45720" rtlCol="0"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2800" b="0" i="0" u="none" strike="noStrike" kern="1200" cap="none" spc="0" normalizeH="0" baseline="0" noProof="0" dirty="0" smtClean="0">
                <a:ln>
                  <a:noFill/>
                </a:ln>
                <a:effectLst/>
                <a:uLnTx/>
                <a:uFillTx/>
                <a:latin typeface="+mj-lt"/>
                <a:ea typeface="+mj-ea"/>
                <a:cs typeface="B Roya" pitchFamily="2" charset="-78"/>
              </a:rPr>
              <a:t>اصل مجاورت</a:t>
            </a:r>
            <a:r>
              <a:rPr kumimoji="0" lang="en-US" sz="2800" b="0" i="0" u="none" strike="noStrike" kern="1200" cap="none" spc="0" normalizeH="0" baseline="0" noProof="0" dirty="0" smtClean="0">
                <a:ln>
                  <a:noFill/>
                </a:ln>
                <a:effectLst/>
                <a:uLnTx/>
                <a:uFillTx/>
                <a:latin typeface="+mj-lt"/>
                <a:ea typeface="+mj-ea"/>
                <a:cs typeface="B Roya" pitchFamily="2" charset="-78"/>
              </a:rPr>
              <a:t>          </a:t>
            </a:r>
            <a:r>
              <a:rPr kumimoji="0" lang="fa-IR" sz="2800" b="0" i="0" u="none" strike="noStrike" kern="1200" cap="none" spc="0" normalizeH="0" baseline="0" noProof="0" dirty="0" smtClean="0">
                <a:ln>
                  <a:noFill/>
                </a:ln>
                <a:effectLst/>
                <a:uLnTx/>
                <a:uFillTx/>
                <a:latin typeface="+mj-lt"/>
                <a:ea typeface="+mj-ea"/>
                <a:cs typeface="B Roya" pitchFamily="2" charset="-78"/>
              </a:rPr>
              <a:t>                          </a:t>
            </a:r>
            <a:r>
              <a:rPr kumimoji="0" lang="en-US" sz="2800" b="0" i="0" u="none" strike="noStrike" kern="1200" cap="none" spc="0" normalizeH="0" baseline="0" noProof="0" dirty="0" smtClean="0">
                <a:ln>
                  <a:noFill/>
                </a:ln>
                <a:effectLst/>
                <a:uLnTx/>
                <a:uFillTx/>
                <a:latin typeface="+mj-lt"/>
                <a:ea typeface="+mj-ea"/>
                <a:cs typeface="B Roya" pitchFamily="2" charset="-78"/>
              </a:rPr>
              <a:t>       </a:t>
            </a:r>
            <a:r>
              <a:rPr kumimoji="0" lang="fa-IR" sz="2800" b="0" i="0" u="none" strike="noStrike" kern="1200" cap="none" spc="0" normalizeH="0" baseline="0" noProof="0" dirty="0" smtClean="0">
                <a:ln>
                  <a:noFill/>
                </a:ln>
                <a:effectLst/>
                <a:uLnTx/>
                <a:uFillTx/>
                <a:latin typeface="+mj-lt"/>
                <a:ea typeface="+mj-ea"/>
                <a:cs typeface="B Roya" pitchFamily="2" charset="-78"/>
              </a:rPr>
              <a:t> </a:t>
            </a:r>
            <a:r>
              <a:rPr kumimoji="0" lang="en-US" sz="2800" b="0" i="0" u="none" strike="noStrike" kern="1200" cap="none" spc="0" normalizeH="0" baseline="0" noProof="0" dirty="0" smtClean="0">
                <a:ln>
                  <a:noFill/>
                </a:ln>
                <a:effectLst/>
                <a:uLnTx/>
                <a:uFillTx/>
                <a:latin typeface="Arial Rounded MT Bold" pitchFamily="34" charset="0"/>
                <a:ea typeface="+mj-ea"/>
                <a:cs typeface="+mj-cs"/>
              </a:rPr>
              <a:t>Proximity</a:t>
            </a:r>
            <a:endParaRPr kumimoji="0" lang="en-US" sz="2800" b="0" i="0" u="none" strike="noStrike" kern="1200" cap="none" spc="0" normalizeH="0" baseline="0" noProof="0" dirty="0">
              <a:ln>
                <a:noFill/>
              </a:ln>
              <a:effectLst/>
              <a:uLnTx/>
              <a:uFillTx/>
              <a:latin typeface="Arial Rounded MT Bold" pitchFamily="34" charset="0"/>
              <a:ea typeface="+mj-ea"/>
              <a:cs typeface="+mj-cs"/>
            </a:endParaRPr>
          </a:p>
        </p:txBody>
      </p:sp>
      <p:sp>
        <p:nvSpPr>
          <p:cNvPr id="7" name="Rectangle 6"/>
          <p:cNvSpPr/>
          <p:nvPr/>
        </p:nvSpPr>
        <p:spPr>
          <a:xfrm>
            <a:off x="5131407" y="2214554"/>
            <a:ext cx="3499676" cy="600164"/>
          </a:xfrm>
          <a:prstGeom prst="rect">
            <a:avLst/>
          </a:prstGeom>
        </p:spPr>
        <p:txBody>
          <a:bodyPr wrap="non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fa-IR" sz="2400" b="0" i="0" u="none" strike="noStrike" kern="0" cap="none" spc="0" normalizeH="0" baseline="0" noProof="0" dirty="0" smtClean="0">
                <a:ln>
                  <a:noFill/>
                </a:ln>
                <a:solidFill>
                  <a:srgbClr val="FF0000"/>
                </a:solidFill>
                <a:effectLst/>
                <a:uLnTx/>
                <a:uFillTx/>
                <a:cs typeface="B Roya" pitchFamily="2" charset="-78"/>
              </a:rPr>
              <a:t>نزديكي لبه ها     </a:t>
            </a:r>
            <a:r>
              <a:rPr kumimoji="0" lang="en-US" sz="2400" b="1" i="0" u="none" strike="noStrike" kern="0" cap="none" spc="0" normalizeH="0" baseline="0" noProof="0" dirty="0" smtClean="0">
                <a:ln>
                  <a:noFill/>
                </a:ln>
                <a:solidFill>
                  <a:srgbClr val="FF0000"/>
                </a:solidFill>
                <a:effectLst/>
                <a:uLnTx/>
                <a:uFillTx/>
              </a:rPr>
              <a:t>close edge</a:t>
            </a:r>
            <a:endParaRPr kumimoji="0" lang="en-US" sz="2400" b="0" i="0" u="none" strike="noStrike" kern="0" cap="none" spc="0" normalizeH="0" baseline="0" noProof="0" dirty="0" smtClean="0">
              <a:ln>
                <a:noFill/>
              </a:ln>
              <a:solidFill>
                <a:srgbClr val="FF0000"/>
              </a:solidFill>
              <a:effectLst/>
              <a:uLnTx/>
              <a:uFillTx/>
              <a:cs typeface="B Roya" pitchFamily="2" charset="-78"/>
            </a:endParaRPr>
          </a:p>
        </p:txBody>
      </p:sp>
      <p:sp>
        <p:nvSpPr>
          <p:cNvPr id="8" name="Rectangle 7"/>
          <p:cNvSpPr/>
          <p:nvPr/>
        </p:nvSpPr>
        <p:spPr>
          <a:xfrm>
            <a:off x="4139952" y="3143248"/>
            <a:ext cx="4500594" cy="2862322"/>
          </a:xfrm>
          <a:prstGeom prst="rect">
            <a:avLst/>
          </a:prstGeom>
        </p:spPr>
        <p:txBody>
          <a:bodyPr wrap="square">
            <a:spAutoFit/>
          </a:bodyPr>
          <a:lstStyle/>
          <a:p>
            <a:pPr algn="just" rtl="1">
              <a:lnSpc>
                <a:spcPct val="150000"/>
              </a:lnSpc>
            </a:pPr>
            <a:r>
              <a:rPr lang="fa-IR" sz="2400" dirty="0" smtClean="0">
                <a:cs typeface="B Roya" pitchFamily="2" charset="-78"/>
              </a:rPr>
              <a:t> هر چه يك ساختار بصري بيشتر به هم نزديك باشند، بيشتر به عنوان يك گروه واحد ديده خواهند شد و اين زماني اتفاق مي افتد كه </a:t>
            </a:r>
            <a:r>
              <a:rPr lang="fa-IR" sz="2400" dirty="0" smtClean="0">
                <a:solidFill>
                  <a:srgbClr val="FF0000"/>
                </a:solidFill>
                <a:cs typeface="B Roya" pitchFamily="2" charset="-78"/>
              </a:rPr>
              <a:t>لبه هاي كناري </a:t>
            </a:r>
            <a:r>
              <a:rPr lang="fa-IR" sz="2400" dirty="0" smtClean="0">
                <a:cs typeface="B Roya" pitchFamily="2" charset="-78"/>
              </a:rPr>
              <a:t>اجزاي يك ساختار در كنار هم قرار بگيرند.</a:t>
            </a:r>
            <a:endParaRPr lang="en-US" sz="2400" dirty="0">
              <a:cs typeface="B Roya" pitchFamily="2" charset="-78"/>
            </a:endParaRPr>
          </a:p>
        </p:txBody>
      </p:sp>
      <p:pic>
        <p:nvPicPr>
          <p:cNvPr id="9" name="Picture 2"/>
          <p:cNvPicPr>
            <a:picLocks noChangeAspect="1" noChangeArrowheads="1"/>
          </p:cNvPicPr>
          <p:nvPr/>
        </p:nvPicPr>
        <p:blipFill>
          <a:blip r:embed="rId3" cstate="print"/>
          <a:srcRect/>
          <a:stretch>
            <a:fillRect/>
          </a:stretch>
        </p:blipFill>
        <p:spPr bwMode="auto">
          <a:xfrm>
            <a:off x="500034" y="2857496"/>
            <a:ext cx="3314700" cy="3289300"/>
          </a:xfrm>
          <a:prstGeom prst="rect">
            <a:avLst/>
          </a:prstGeom>
          <a:noFill/>
          <a:ln w="9525">
            <a:noFill/>
            <a:miter lim="800000"/>
            <a:headEnd/>
            <a:tailEnd/>
          </a:ln>
          <a:effectLst/>
        </p:spPr>
      </p:pic>
    </p:spTree>
    <p:extLst>
      <p:ext uri="{BB962C8B-B14F-4D97-AF65-F5344CB8AC3E}">
        <p14:creationId xmlns:p14="http://schemas.microsoft.com/office/powerpoint/2010/main" xmlns="" val="380104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rot="5400000">
            <a:off x="-2628900" y="3618706"/>
            <a:ext cx="57142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6475412"/>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228600" y="762000"/>
            <a:ext cx="3733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1" name="Subtitle 2"/>
          <p:cNvSpPr txBox="1">
            <a:spLocks/>
          </p:cNvSpPr>
          <p:nvPr/>
        </p:nvSpPr>
        <p:spPr>
          <a:xfrm>
            <a:off x="1000100" y="857802"/>
            <a:ext cx="6900866" cy="293123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a-IR" sz="2500" b="0" i="0" u="none" strike="noStrike" kern="1200" cap="none" spc="0" normalizeH="0" baseline="0" noProof="0" dirty="0" smtClean="0">
                <a:ln>
                  <a:noFill/>
                </a:ln>
                <a:solidFill>
                  <a:sysClr val="windowText" lastClr="000000"/>
                </a:solidFill>
                <a:effectLst/>
                <a:uLnTx/>
                <a:uFillTx/>
                <a:latin typeface="Calibri"/>
                <a:ea typeface="+mn-ea"/>
                <a:cs typeface="B Roya" pitchFamily="2" charset="-78"/>
              </a:rPr>
              <a:t>مكتب روان شناسي </a:t>
            </a:r>
            <a:r>
              <a:rPr kumimoji="0" lang="fa-IR" sz="2500" b="0" i="0" u="none" strike="noStrike" kern="1200" cap="none" spc="0" normalizeH="0" baseline="0" noProof="0" dirty="0" smtClean="0">
                <a:ln>
                  <a:noFill/>
                </a:ln>
                <a:solidFill>
                  <a:srgbClr val="FF0000"/>
                </a:solidFill>
                <a:effectLst/>
                <a:uLnTx/>
                <a:uFillTx/>
                <a:latin typeface="Calibri"/>
                <a:ea typeface="+mn-ea"/>
                <a:cs typeface="B Roya" pitchFamily="2" charset="-78"/>
              </a:rPr>
              <a:t>گشتالت</a:t>
            </a:r>
            <a:r>
              <a:rPr kumimoji="0" lang="fa-IR" sz="2500" b="0" i="0" u="none" strike="noStrike" kern="1200" cap="none" spc="0" normalizeH="0" baseline="0" noProof="0" dirty="0" smtClean="0">
                <a:ln>
                  <a:noFill/>
                </a:ln>
                <a:solidFill>
                  <a:sysClr val="windowText" lastClr="000000"/>
                </a:solidFill>
                <a:effectLst/>
                <a:uLnTx/>
                <a:uFillTx/>
                <a:latin typeface="Calibri"/>
                <a:ea typeface="+mn-ea"/>
                <a:cs typeface="B Roya" pitchFamily="2" charset="-78"/>
              </a:rPr>
              <a:t> در اوايل سده بيستم در </a:t>
            </a:r>
            <a:r>
              <a:rPr kumimoji="0" lang="fa-IR" sz="2500" b="0" i="0" u="none" strike="noStrike" kern="1200" cap="none" spc="0" normalizeH="0" baseline="0" noProof="0" dirty="0" smtClean="0">
                <a:ln>
                  <a:noFill/>
                </a:ln>
                <a:solidFill>
                  <a:srgbClr val="FF0000"/>
                </a:solidFill>
                <a:effectLst/>
                <a:uLnTx/>
                <a:uFillTx/>
                <a:latin typeface="Calibri"/>
                <a:ea typeface="+mn-ea"/>
                <a:cs typeface="B Roya" pitchFamily="2" charset="-78"/>
              </a:rPr>
              <a:t>آلمان</a:t>
            </a:r>
            <a:r>
              <a:rPr kumimoji="0" lang="fa-IR" sz="2500" b="0" i="0" u="none" strike="noStrike" kern="1200" cap="none" spc="0" normalizeH="0" baseline="0" noProof="0" dirty="0" smtClean="0">
                <a:ln>
                  <a:noFill/>
                </a:ln>
                <a:solidFill>
                  <a:sysClr val="windowText" lastClr="000000"/>
                </a:solidFill>
                <a:effectLst/>
                <a:uLnTx/>
                <a:uFillTx/>
                <a:latin typeface="Calibri"/>
                <a:ea typeface="+mn-ea"/>
                <a:cs typeface="B Roya" pitchFamily="2" charset="-78"/>
              </a:rPr>
              <a:t> پديدار</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a-IR" sz="2500" b="0" i="0" u="none" strike="noStrike" kern="1200" cap="none" spc="0" normalizeH="0" baseline="0" noProof="0" dirty="0" smtClean="0">
                <a:ln>
                  <a:noFill/>
                </a:ln>
                <a:solidFill>
                  <a:sysClr val="windowText" lastClr="000000"/>
                </a:solidFill>
                <a:effectLst/>
                <a:uLnTx/>
                <a:uFillTx/>
                <a:latin typeface="Calibri"/>
                <a:ea typeface="+mn-ea"/>
                <a:cs typeface="B Roya" pitchFamily="2" charset="-78"/>
              </a:rPr>
              <a:t>گشت. اين دوره مصادف بود با اوج گيري هنر مدرن در اروپا؛</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a-IR" sz="2500" b="0" i="0" u="none" strike="noStrike" kern="1200" cap="none" spc="0" normalizeH="0" baseline="0" noProof="0" dirty="0" smtClean="0">
                <a:ln>
                  <a:noFill/>
                </a:ln>
                <a:solidFill>
                  <a:sysClr val="windowText" lastClr="000000"/>
                </a:solidFill>
                <a:effectLst/>
                <a:uLnTx/>
                <a:uFillTx/>
                <a:latin typeface="Calibri"/>
                <a:ea typeface="+mn-ea"/>
                <a:cs typeface="B Roya" pitchFamily="2" charset="-78"/>
              </a:rPr>
              <a:t>جايي كه هنرمندان از آن جمله در آلمان و مدرسه باهاوس، شيفته</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a-IR" sz="2500" b="0" i="0" u="none" strike="noStrike" kern="1200" cap="none" spc="0" normalizeH="0" baseline="0" noProof="0" dirty="0" smtClean="0">
                <a:ln>
                  <a:noFill/>
                </a:ln>
                <a:solidFill>
                  <a:sysClr val="windowText" lastClr="000000"/>
                </a:solidFill>
                <a:effectLst/>
                <a:uLnTx/>
                <a:uFillTx/>
                <a:latin typeface="Calibri"/>
                <a:ea typeface="+mn-ea"/>
                <a:cs typeface="B Roya" pitchFamily="2" charset="-78"/>
              </a:rPr>
              <a:t>يافته هاي تحسين برانگيز پايه گذاران اين مكتب-</a:t>
            </a:r>
            <a:r>
              <a:rPr kumimoji="0" lang="fa-IR" sz="2500" b="0" i="0" u="none" strike="noStrike" kern="1200" cap="none" spc="0" normalizeH="0" baseline="0" noProof="0" dirty="0" smtClean="0">
                <a:ln>
                  <a:noFill/>
                </a:ln>
                <a:solidFill>
                  <a:srgbClr val="FF0000"/>
                </a:solidFill>
                <a:effectLst/>
                <a:uLnTx/>
                <a:uFillTx/>
                <a:latin typeface="Calibri"/>
                <a:ea typeface="+mn-ea"/>
                <a:cs typeface="B Roya" pitchFamily="2" charset="-78"/>
              </a:rPr>
              <a:t>ماكس ورتايمر</a:t>
            </a:r>
            <a:r>
              <a:rPr kumimoji="0" lang="fa-IR" sz="2500" b="0" i="0" u="none" strike="noStrike" kern="1200" cap="none" spc="0" normalizeH="0" baseline="0" noProof="0" dirty="0" smtClean="0">
                <a:ln>
                  <a:noFill/>
                </a:ln>
                <a:solidFill>
                  <a:sysClr val="windowText" lastClr="000000"/>
                </a:solidFill>
                <a:effectLst/>
                <a:uLnTx/>
                <a:uFillTx/>
                <a:latin typeface="Calibri"/>
                <a:ea typeface="+mn-ea"/>
                <a:cs typeface="B Roya" pitchFamily="2" charset="-78"/>
              </a:rPr>
              <a: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a-IR" sz="2500" b="0" i="0" u="none" strike="noStrike" kern="1200" cap="none" spc="0" normalizeH="0" baseline="0" noProof="0" dirty="0" smtClean="0">
                <a:ln>
                  <a:noFill/>
                </a:ln>
                <a:solidFill>
                  <a:srgbClr val="FF0000"/>
                </a:solidFill>
                <a:effectLst/>
                <a:uLnTx/>
                <a:uFillTx/>
                <a:latin typeface="Calibri"/>
                <a:ea typeface="+mn-ea"/>
                <a:cs typeface="B Roya" pitchFamily="2" charset="-78"/>
              </a:rPr>
              <a:t>كورت كوفكا </a:t>
            </a:r>
            <a:r>
              <a:rPr kumimoji="0" lang="fa-IR" sz="2500" b="0" i="0" u="none" strike="noStrike" kern="1200" cap="none" spc="0" normalizeH="0" baseline="0" noProof="0" dirty="0" smtClean="0">
                <a:ln>
                  <a:noFill/>
                </a:ln>
                <a:solidFill>
                  <a:sysClr val="windowText" lastClr="000000"/>
                </a:solidFill>
                <a:effectLst/>
                <a:uLnTx/>
                <a:uFillTx/>
                <a:latin typeface="Calibri"/>
                <a:ea typeface="+mn-ea"/>
                <a:cs typeface="B Roya" pitchFamily="2" charset="-78"/>
              </a:rPr>
              <a:t>و </a:t>
            </a:r>
            <a:r>
              <a:rPr kumimoji="0" lang="fa-IR" sz="2500" b="0" i="0" u="none" strike="noStrike" kern="1200" cap="none" spc="0" normalizeH="0" baseline="0" noProof="0" dirty="0" smtClean="0">
                <a:ln>
                  <a:noFill/>
                </a:ln>
                <a:solidFill>
                  <a:srgbClr val="FF0000"/>
                </a:solidFill>
                <a:effectLst/>
                <a:uLnTx/>
                <a:uFillTx/>
                <a:latin typeface="Calibri"/>
                <a:ea typeface="+mn-ea"/>
                <a:cs typeface="B Roya" pitchFamily="2" charset="-78"/>
              </a:rPr>
              <a:t>ولفگانگ كهلر</a:t>
            </a:r>
            <a:r>
              <a:rPr kumimoji="0" lang="fa-IR" sz="2500" b="0" i="0" u="none" strike="noStrike" kern="1200" cap="none" spc="0" normalizeH="0" baseline="0" noProof="0" dirty="0" smtClean="0">
                <a:ln>
                  <a:noFill/>
                </a:ln>
                <a:solidFill>
                  <a:sysClr val="windowText" lastClr="000000"/>
                </a:solidFill>
                <a:effectLst/>
                <a:uLnTx/>
                <a:uFillTx/>
                <a:latin typeface="Calibri"/>
                <a:ea typeface="+mn-ea"/>
                <a:cs typeface="B Roya" pitchFamily="2" charset="-78"/>
              </a:rPr>
              <a:t>- در زمينه تجربيات ادراك بصري</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a-IR" sz="2500" b="0" i="0" u="none" strike="noStrike" kern="1200" cap="none" spc="0" normalizeH="0" baseline="0" noProof="0" dirty="0" smtClean="0">
                <a:ln>
                  <a:noFill/>
                </a:ln>
                <a:solidFill>
                  <a:sysClr val="windowText" lastClr="000000"/>
                </a:solidFill>
                <a:effectLst/>
                <a:uLnTx/>
                <a:uFillTx/>
                <a:latin typeface="Calibri"/>
                <a:ea typeface="+mn-ea"/>
                <a:cs typeface="B Roya" pitchFamily="2" charset="-78"/>
              </a:rPr>
              <a:t>شده بودند.</a:t>
            </a:r>
            <a:endParaRPr kumimoji="0" lang="en-US" sz="2500" b="0" i="0" u="none" strike="noStrike" kern="1200" cap="none" spc="0" normalizeH="0" baseline="0" noProof="0" dirty="0">
              <a:ln>
                <a:noFill/>
              </a:ln>
              <a:solidFill>
                <a:sysClr val="windowText" lastClr="000000"/>
              </a:solidFill>
              <a:effectLst/>
              <a:uLnTx/>
              <a:uFillTx/>
              <a:latin typeface="Calibri"/>
              <a:ea typeface="+mn-ea"/>
              <a:cs typeface="B Roya" pitchFamily="2" charset="-78"/>
            </a:endParaRPr>
          </a:p>
        </p:txBody>
      </p:sp>
      <p:sp>
        <p:nvSpPr>
          <p:cNvPr id="23" name="Title 3"/>
          <p:cNvSpPr txBox="1">
            <a:spLocks/>
          </p:cNvSpPr>
          <p:nvPr/>
        </p:nvSpPr>
        <p:spPr>
          <a:xfrm>
            <a:off x="1691680" y="4152005"/>
            <a:ext cx="18669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4400" b="0" i="0" u="none" strike="noStrike" kern="1200" cap="none" spc="0" normalizeH="0" baseline="0" noProof="0" dirty="0" smtClean="0">
                <a:ln>
                  <a:noFill/>
                </a:ln>
                <a:solidFill>
                  <a:srgbClr val="FF0000"/>
                </a:solidFill>
                <a:effectLst/>
                <a:uLnTx/>
                <a:uFillTx/>
                <a:latin typeface="Calibri"/>
                <a:ea typeface="+mj-ea"/>
                <a:cs typeface="B Roya" pitchFamily="2" charset="-78"/>
              </a:rPr>
              <a:t>ورتايمر</a:t>
            </a:r>
            <a:endParaRPr kumimoji="0" lang="en-US" sz="4400" b="0" i="0" u="none" strike="noStrike" kern="1200" cap="none" spc="0" normalizeH="0" baseline="0" noProof="0" dirty="0">
              <a:ln>
                <a:noFill/>
              </a:ln>
              <a:solidFill>
                <a:srgbClr val="FF0000"/>
              </a:solidFill>
              <a:effectLst/>
              <a:uLnTx/>
              <a:uFillTx/>
              <a:latin typeface="Calibri"/>
              <a:ea typeface="+mj-ea"/>
            </a:endParaRPr>
          </a:p>
        </p:txBody>
      </p:sp>
      <p:pic>
        <p:nvPicPr>
          <p:cNvPr id="25" name="Picture 2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56176" y="3453452"/>
            <a:ext cx="2160240" cy="2780897"/>
          </a:xfrm>
          <a:prstGeom prst="rect">
            <a:avLst/>
          </a:prstGeom>
        </p:spPr>
      </p:pic>
      <p:sp>
        <p:nvSpPr>
          <p:cNvPr id="28" name="Rectangle 27"/>
          <p:cNvSpPr/>
          <p:nvPr/>
        </p:nvSpPr>
        <p:spPr>
          <a:xfrm>
            <a:off x="1932472" y="5275302"/>
            <a:ext cx="138531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(1943-1880) </a:t>
            </a:r>
          </a:p>
        </p:txBody>
      </p:sp>
    </p:spTree>
    <p:extLst>
      <p:ext uri="{BB962C8B-B14F-4D97-AF65-F5344CB8AC3E}">
        <p14:creationId xmlns:p14="http://schemas.microsoft.com/office/powerpoint/2010/main" xmlns="" val="231073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80">
                                          <p:stCondLst>
                                            <p:cond delay="0"/>
                                          </p:stCondLst>
                                        </p:cTn>
                                        <p:tgtEl>
                                          <p:spTgt spid="25"/>
                                        </p:tgtEl>
                                      </p:cBhvr>
                                    </p:animEffect>
                                    <p:anim calcmode="lin" valueType="num">
                                      <p:cBhvr>
                                        <p:cTn id="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3" dur="26">
                                          <p:stCondLst>
                                            <p:cond delay="650"/>
                                          </p:stCondLst>
                                        </p:cTn>
                                        <p:tgtEl>
                                          <p:spTgt spid="25"/>
                                        </p:tgtEl>
                                      </p:cBhvr>
                                      <p:to x="100000" y="60000"/>
                                    </p:animScale>
                                    <p:animScale>
                                      <p:cBhvr>
                                        <p:cTn id="14" dur="166" decel="50000">
                                          <p:stCondLst>
                                            <p:cond delay="676"/>
                                          </p:stCondLst>
                                        </p:cTn>
                                        <p:tgtEl>
                                          <p:spTgt spid="25"/>
                                        </p:tgtEl>
                                      </p:cBhvr>
                                      <p:to x="100000" y="100000"/>
                                    </p:animScale>
                                    <p:animScale>
                                      <p:cBhvr>
                                        <p:cTn id="15" dur="26">
                                          <p:stCondLst>
                                            <p:cond delay="1312"/>
                                          </p:stCondLst>
                                        </p:cTn>
                                        <p:tgtEl>
                                          <p:spTgt spid="25"/>
                                        </p:tgtEl>
                                      </p:cBhvr>
                                      <p:to x="100000" y="80000"/>
                                    </p:animScale>
                                    <p:animScale>
                                      <p:cBhvr>
                                        <p:cTn id="16" dur="166" decel="50000">
                                          <p:stCondLst>
                                            <p:cond delay="1338"/>
                                          </p:stCondLst>
                                        </p:cTn>
                                        <p:tgtEl>
                                          <p:spTgt spid="25"/>
                                        </p:tgtEl>
                                      </p:cBhvr>
                                      <p:to x="100000" y="100000"/>
                                    </p:animScale>
                                    <p:animScale>
                                      <p:cBhvr>
                                        <p:cTn id="17" dur="26">
                                          <p:stCondLst>
                                            <p:cond delay="1642"/>
                                          </p:stCondLst>
                                        </p:cTn>
                                        <p:tgtEl>
                                          <p:spTgt spid="25"/>
                                        </p:tgtEl>
                                      </p:cBhvr>
                                      <p:to x="100000" y="90000"/>
                                    </p:animScale>
                                    <p:animScale>
                                      <p:cBhvr>
                                        <p:cTn id="18" dur="166" decel="50000">
                                          <p:stCondLst>
                                            <p:cond delay="1668"/>
                                          </p:stCondLst>
                                        </p:cTn>
                                        <p:tgtEl>
                                          <p:spTgt spid="25"/>
                                        </p:tgtEl>
                                      </p:cBhvr>
                                      <p:to x="100000" y="100000"/>
                                    </p:animScale>
                                    <p:animScale>
                                      <p:cBhvr>
                                        <p:cTn id="19" dur="26">
                                          <p:stCondLst>
                                            <p:cond delay="1808"/>
                                          </p:stCondLst>
                                        </p:cTn>
                                        <p:tgtEl>
                                          <p:spTgt spid="25"/>
                                        </p:tgtEl>
                                      </p:cBhvr>
                                      <p:to x="100000" y="95000"/>
                                    </p:animScale>
                                    <p:animScale>
                                      <p:cBhvr>
                                        <p:cTn id="20"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rot="5400000">
            <a:off x="-2628900" y="3618706"/>
            <a:ext cx="57142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6475412"/>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228600" y="762000"/>
            <a:ext cx="3733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39552" y="773832"/>
            <a:ext cx="8229600" cy="1143000"/>
          </a:xfrm>
          <a:prstGeom prst="rect">
            <a:avLst/>
          </a:prstGeom>
        </p:spPr>
        <p:txBody>
          <a:bodyPr vert="horz" lIns="91440" tIns="45720" rIns="91440" bIns="45720" rtlCol="0"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2800" b="0" i="0" u="none" strike="noStrike" kern="1200" cap="none" spc="0" normalizeH="0" baseline="0" noProof="0" dirty="0" smtClean="0">
                <a:ln>
                  <a:noFill/>
                </a:ln>
                <a:effectLst/>
                <a:uLnTx/>
                <a:uFillTx/>
                <a:latin typeface="+mj-lt"/>
                <a:ea typeface="+mj-ea"/>
                <a:cs typeface="B Roya" pitchFamily="2" charset="-78"/>
              </a:rPr>
              <a:t>اصل مجاورت</a:t>
            </a:r>
            <a:r>
              <a:rPr kumimoji="0" lang="en-US" sz="2800" b="0" i="0" u="none" strike="noStrike" kern="1200" cap="none" spc="0" normalizeH="0" baseline="0" noProof="0" dirty="0" smtClean="0">
                <a:ln>
                  <a:noFill/>
                </a:ln>
                <a:effectLst/>
                <a:uLnTx/>
                <a:uFillTx/>
                <a:latin typeface="+mj-lt"/>
                <a:ea typeface="+mj-ea"/>
                <a:cs typeface="B Roya" pitchFamily="2" charset="-78"/>
              </a:rPr>
              <a:t>      </a:t>
            </a:r>
            <a:r>
              <a:rPr kumimoji="0" lang="fa-IR" sz="2800" b="0" i="0" u="none" strike="noStrike" kern="1200" cap="none" spc="0" normalizeH="0" baseline="0" noProof="0" dirty="0" smtClean="0">
                <a:ln>
                  <a:noFill/>
                </a:ln>
                <a:effectLst/>
                <a:uLnTx/>
                <a:uFillTx/>
                <a:latin typeface="+mj-lt"/>
                <a:ea typeface="+mj-ea"/>
                <a:cs typeface="B Roya" pitchFamily="2" charset="-78"/>
              </a:rPr>
              <a:t>                          </a:t>
            </a:r>
            <a:r>
              <a:rPr kumimoji="0" lang="en-US" sz="2800" b="0" i="0" u="none" strike="noStrike" kern="1200" cap="none" spc="0" normalizeH="0" baseline="0" noProof="0" dirty="0" smtClean="0">
                <a:ln>
                  <a:noFill/>
                </a:ln>
                <a:effectLst/>
                <a:uLnTx/>
                <a:uFillTx/>
                <a:latin typeface="+mj-lt"/>
                <a:ea typeface="+mj-ea"/>
                <a:cs typeface="B Roya" pitchFamily="2" charset="-78"/>
              </a:rPr>
              <a:t>           </a:t>
            </a:r>
            <a:r>
              <a:rPr kumimoji="0" lang="fa-IR" sz="2800" b="0" i="0" u="none" strike="noStrike" kern="1200" cap="none" spc="0" normalizeH="0" baseline="0" noProof="0" dirty="0" smtClean="0">
                <a:ln>
                  <a:noFill/>
                </a:ln>
                <a:effectLst/>
                <a:uLnTx/>
                <a:uFillTx/>
                <a:latin typeface="+mj-lt"/>
                <a:ea typeface="+mj-ea"/>
                <a:cs typeface="B Roya" pitchFamily="2" charset="-78"/>
              </a:rPr>
              <a:t> </a:t>
            </a:r>
            <a:r>
              <a:rPr kumimoji="0" lang="en-US" sz="2800" b="0" i="0" u="none" strike="noStrike" kern="1200" cap="none" spc="0" normalizeH="0" baseline="0" noProof="0" dirty="0" smtClean="0">
                <a:ln>
                  <a:noFill/>
                </a:ln>
                <a:effectLst/>
                <a:uLnTx/>
                <a:uFillTx/>
                <a:latin typeface="Arial Rounded MT Bold" pitchFamily="34" charset="0"/>
                <a:ea typeface="+mj-ea"/>
                <a:cs typeface="+mj-cs"/>
              </a:rPr>
              <a:t>Proximity</a:t>
            </a:r>
            <a:endParaRPr kumimoji="0" lang="en-US" sz="2800" b="0" i="0" u="none" strike="noStrike" kern="1200" cap="none" spc="0" normalizeH="0" baseline="0" noProof="0" dirty="0">
              <a:ln>
                <a:noFill/>
              </a:ln>
              <a:effectLst/>
              <a:uLnTx/>
              <a:uFillTx/>
              <a:latin typeface="Arial Rounded MT Bold" pitchFamily="34" charset="0"/>
              <a:ea typeface="+mj-ea"/>
              <a:cs typeface="+mj-cs"/>
            </a:endParaRPr>
          </a:p>
        </p:txBody>
      </p:sp>
      <p:sp>
        <p:nvSpPr>
          <p:cNvPr id="7" name="Rectangle 6"/>
          <p:cNvSpPr/>
          <p:nvPr/>
        </p:nvSpPr>
        <p:spPr>
          <a:xfrm>
            <a:off x="4972175" y="2036748"/>
            <a:ext cx="3518912" cy="600164"/>
          </a:xfrm>
          <a:prstGeom prst="rect">
            <a:avLst/>
          </a:prstGeom>
        </p:spPr>
        <p:txBody>
          <a:bodyPr wrap="none">
            <a:spAutoFit/>
          </a:bodyPr>
          <a:lstStyle/>
          <a:p>
            <a:pPr algn="r" rtl="1">
              <a:lnSpc>
                <a:spcPct val="150000"/>
              </a:lnSpc>
            </a:pPr>
            <a:r>
              <a:rPr lang="fa-IR" sz="2400" dirty="0" smtClean="0">
                <a:solidFill>
                  <a:srgbClr val="FF0000"/>
                </a:solidFill>
                <a:cs typeface="B Roya" pitchFamily="2" charset="-78"/>
              </a:rPr>
              <a:t>تماس                      </a:t>
            </a:r>
            <a:r>
              <a:rPr lang="en-US" sz="2400" b="1" dirty="0" smtClean="0">
                <a:solidFill>
                  <a:srgbClr val="FF0000"/>
                </a:solidFill>
                <a:cs typeface="B Roya" pitchFamily="2" charset="-78"/>
              </a:rPr>
              <a:t>touch</a:t>
            </a:r>
            <a:r>
              <a:rPr lang="fa-IR" sz="2400" dirty="0" smtClean="0">
                <a:solidFill>
                  <a:srgbClr val="FF0000"/>
                </a:solidFill>
                <a:cs typeface="B Roya" pitchFamily="2" charset="-78"/>
              </a:rPr>
              <a:t>  </a:t>
            </a:r>
          </a:p>
        </p:txBody>
      </p:sp>
      <p:sp>
        <p:nvSpPr>
          <p:cNvPr id="8" name="Rectangle 7"/>
          <p:cNvSpPr/>
          <p:nvPr/>
        </p:nvSpPr>
        <p:spPr>
          <a:xfrm>
            <a:off x="4002986" y="3000372"/>
            <a:ext cx="4500594" cy="2262158"/>
          </a:xfrm>
          <a:prstGeom prst="rect">
            <a:avLst/>
          </a:prstGeom>
        </p:spPr>
        <p:txBody>
          <a:bodyPr wrap="square">
            <a:spAutoFit/>
          </a:bodyPr>
          <a:lstStyle/>
          <a:p>
            <a:pPr algn="just" rtl="1">
              <a:lnSpc>
                <a:spcPct val="150000"/>
              </a:lnSpc>
            </a:pPr>
            <a:r>
              <a:rPr lang="fa-IR" sz="2400" dirty="0" smtClean="0">
                <a:cs typeface="B Roya" pitchFamily="2" charset="-78"/>
              </a:rPr>
              <a:t>اگر اجزای یک ساختار چنان به هم نزديك شوند كه با هم برخورد و همديگر را لمس كنند، مشروط بر اينكه هنوز آن دو يا چند جزء بصري از همديگر قابل تشخيص باشند.</a:t>
            </a:r>
            <a:endParaRPr lang="en-US" sz="2400" dirty="0">
              <a:cs typeface="B Roya" pitchFamily="2" charset="-78"/>
            </a:endParaRPr>
          </a:p>
        </p:txBody>
      </p:sp>
      <p:pic>
        <p:nvPicPr>
          <p:cNvPr id="9" name="Picture 2"/>
          <p:cNvPicPr>
            <a:picLocks noChangeAspect="1" noChangeArrowheads="1"/>
          </p:cNvPicPr>
          <p:nvPr/>
        </p:nvPicPr>
        <p:blipFill>
          <a:blip r:embed="rId3" cstate="print"/>
          <a:srcRect/>
          <a:stretch>
            <a:fillRect/>
          </a:stretch>
        </p:blipFill>
        <p:spPr bwMode="auto">
          <a:xfrm>
            <a:off x="611188" y="2636838"/>
            <a:ext cx="3314700" cy="3276600"/>
          </a:xfrm>
          <a:prstGeom prst="rect">
            <a:avLst/>
          </a:prstGeom>
          <a:noFill/>
          <a:ln w="9525">
            <a:noFill/>
            <a:miter lim="800000"/>
            <a:headEnd/>
            <a:tailEnd/>
          </a:ln>
          <a:effectLst/>
        </p:spPr>
      </p:pic>
    </p:spTree>
    <p:extLst>
      <p:ext uri="{BB962C8B-B14F-4D97-AF65-F5344CB8AC3E}">
        <p14:creationId xmlns:p14="http://schemas.microsoft.com/office/powerpoint/2010/main" xmlns="" val="380104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rot="5400000">
            <a:off x="-2628900" y="3618706"/>
            <a:ext cx="57142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6475412"/>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228600" y="762000"/>
            <a:ext cx="3733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609600" y="701824"/>
            <a:ext cx="8229600" cy="1143000"/>
          </a:xfrm>
          <a:prstGeom prst="rect">
            <a:avLst/>
          </a:prstGeom>
        </p:spPr>
        <p:txBody>
          <a:bodyPr vert="horz" lIns="91440" tIns="45720" rIns="91440" bIns="45720" rtlCol="0"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2800" b="0" i="0" u="none" strike="noStrike" kern="1200" cap="none" spc="0" normalizeH="0" baseline="0" noProof="0" dirty="0" smtClean="0">
                <a:ln>
                  <a:noFill/>
                </a:ln>
                <a:effectLst/>
                <a:uLnTx/>
                <a:uFillTx/>
                <a:latin typeface="+mj-lt"/>
                <a:ea typeface="+mj-ea"/>
                <a:cs typeface="B Roya" pitchFamily="2" charset="-78"/>
              </a:rPr>
              <a:t>اصل مجاورت</a:t>
            </a:r>
            <a:r>
              <a:rPr kumimoji="0" lang="en-US" sz="2800" b="0" i="0" u="none" strike="noStrike" kern="1200" cap="none" spc="0" normalizeH="0" baseline="0" noProof="0" dirty="0" smtClean="0">
                <a:ln>
                  <a:noFill/>
                </a:ln>
                <a:effectLst/>
                <a:uLnTx/>
                <a:uFillTx/>
                <a:latin typeface="+mj-lt"/>
                <a:ea typeface="+mj-ea"/>
                <a:cs typeface="B Roya" pitchFamily="2" charset="-78"/>
              </a:rPr>
              <a:t>        </a:t>
            </a:r>
            <a:r>
              <a:rPr kumimoji="0" lang="fa-IR" sz="2800" b="0" i="0" u="none" strike="noStrike" kern="1200" cap="none" spc="0" normalizeH="0" baseline="0" noProof="0" dirty="0" smtClean="0">
                <a:ln>
                  <a:noFill/>
                </a:ln>
                <a:effectLst/>
                <a:uLnTx/>
                <a:uFillTx/>
                <a:latin typeface="+mj-lt"/>
                <a:ea typeface="+mj-ea"/>
                <a:cs typeface="B Roya" pitchFamily="2" charset="-78"/>
              </a:rPr>
              <a:t>                               </a:t>
            </a:r>
            <a:r>
              <a:rPr kumimoji="0" lang="en-US" sz="2800" b="0" i="0" u="none" strike="noStrike" kern="1200" cap="none" spc="0" normalizeH="0" baseline="0" noProof="0" dirty="0" smtClean="0">
                <a:ln>
                  <a:noFill/>
                </a:ln>
                <a:effectLst/>
                <a:uLnTx/>
                <a:uFillTx/>
                <a:latin typeface="+mj-lt"/>
                <a:ea typeface="+mj-ea"/>
                <a:cs typeface="B Roya" pitchFamily="2" charset="-78"/>
              </a:rPr>
              <a:t>         </a:t>
            </a:r>
            <a:r>
              <a:rPr kumimoji="0" lang="fa-IR" sz="2800" b="0" i="0" u="none" strike="noStrike" kern="1200" cap="none" spc="0" normalizeH="0" baseline="0" noProof="0" dirty="0" smtClean="0">
                <a:ln>
                  <a:noFill/>
                </a:ln>
                <a:effectLst/>
                <a:uLnTx/>
                <a:uFillTx/>
                <a:latin typeface="+mj-lt"/>
                <a:ea typeface="+mj-ea"/>
                <a:cs typeface="B Roya" pitchFamily="2" charset="-78"/>
              </a:rPr>
              <a:t> </a:t>
            </a:r>
            <a:r>
              <a:rPr kumimoji="0" lang="en-US" sz="2800" b="0" i="0" u="none" strike="noStrike" kern="1200" cap="none" spc="0" normalizeH="0" baseline="0" noProof="0" dirty="0" smtClean="0">
                <a:ln>
                  <a:noFill/>
                </a:ln>
                <a:effectLst/>
                <a:uLnTx/>
                <a:uFillTx/>
                <a:latin typeface="Arial Rounded MT Bold" pitchFamily="34" charset="0"/>
                <a:ea typeface="+mj-ea"/>
                <a:cs typeface="+mj-cs"/>
              </a:rPr>
              <a:t>Proximity</a:t>
            </a:r>
            <a:endParaRPr kumimoji="0" lang="en-US" sz="2800" b="0" i="0" u="none" strike="noStrike" kern="1200" cap="none" spc="0" normalizeH="0" baseline="0" noProof="0" dirty="0">
              <a:ln>
                <a:noFill/>
              </a:ln>
              <a:effectLst/>
              <a:uLnTx/>
              <a:uFillTx/>
              <a:latin typeface="Arial Rounded MT Bold" pitchFamily="34" charset="0"/>
              <a:ea typeface="+mj-ea"/>
              <a:cs typeface="+mj-cs"/>
            </a:endParaRPr>
          </a:p>
        </p:txBody>
      </p:sp>
      <p:sp>
        <p:nvSpPr>
          <p:cNvPr id="7" name="Rectangle 6"/>
          <p:cNvSpPr/>
          <p:nvPr/>
        </p:nvSpPr>
        <p:spPr>
          <a:xfrm>
            <a:off x="4283968" y="2071679"/>
            <a:ext cx="4174562" cy="1133067"/>
          </a:xfrm>
          <a:prstGeom prst="rect">
            <a:avLst/>
          </a:prstGeom>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fa-IR" sz="2400" b="0" i="0" u="none" strike="noStrike" kern="0" cap="none" spc="0" normalizeH="0" baseline="0" noProof="0" dirty="0" smtClean="0">
                <a:ln>
                  <a:noFill/>
                </a:ln>
                <a:solidFill>
                  <a:srgbClr val="FF0000"/>
                </a:solidFill>
                <a:effectLst/>
                <a:uLnTx/>
                <a:uFillTx/>
                <a:cs typeface="B Roya" pitchFamily="2" charset="-78"/>
              </a:rPr>
              <a:t>هم پوشانی             </a:t>
            </a:r>
            <a:r>
              <a:rPr kumimoji="0" lang="en-US" sz="2400" b="1" i="0" u="none" strike="noStrike" kern="0" cap="none" spc="0" normalizeH="0" baseline="0" noProof="0" dirty="0" smtClean="0">
                <a:ln>
                  <a:noFill/>
                </a:ln>
                <a:solidFill>
                  <a:srgbClr val="FF0000"/>
                </a:solidFill>
                <a:effectLst/>
                <a:uLnTx/>
                <a:uFillTx/>
              </a:rPr>
              <a:t>overlap</a:t>
            </a:r>
            <a:endParaRPr kumimoji="0" lang="fa-IR" sz="2400" b="0" i="0" u="none" strike="noStrike" kern="0" cap="none" spc="0" normalizeH="0" baseline="0" noProof="0" dirty="0" smtClean="0">
              <a:ln>
                <a:noFill/>
              </a:ln>
              <a:solidFill>
                <a:srgbClr val="FF0000"/>
              </a:solidFill>
              <a:effectLst/>
              <a:uLnTx/>
              <a:uFillTx/>
              <a:cs typeface="B Roya" pitchFamily="2" charset="-78"/>
            </a:endParaRPr>
          </a:p>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0000"/>
              </a:solidFill>
              <a:effectLst/>
              <a:uLnTx/>
              <a:uFillTx/>
              <a:cs typeface="B Roya" pitchFamily="2" charset="-78"/>
            </a:endParaRPr>
          </a:p>
        </p:txBody>
      </p:sp>
      <p:sp>
        <p:nvSpPr>
          <p:cNvPr id="8" name="Rectangle 7"/>
          <p:cNvSpPr/>
          <p:nvPr/>
        </p:nvSpPr>
        <p:spPr>
          <a:xfrm>
            <a:off x="4120952" y="3000372"/>
            <a:ext cx="4500594" cy="2308324"/>
          </a:xfrm>
          <a:prstGeom prst="rect">
            <a:avLst/>
          </a:prstGeom>
        </p:spPr>
        <p:txBody>
          <a:bodyPr wrap="square">
            <a:spAutoFit/>
          </a:bodyPr>
          <a:lstStyle/>
          <a:p>
            <a:pPr algn="just" rtl="1">
              <a:lnSpc>
                <a:spcPct val="150000"/>
              </a:lnSpc>
            </a:pPr>
            <a:r>
              <a:rPr lang="fa-IR" sz="2400" dirty="0" smtClean="0">
                <a:cs typeface="B Roya" pitchFamily="2" charset="-78"/>
              </a:rPr>
              <a:t>قوي ترين گشتالت زماني رخ مي دهد </a:t>
            </a:r>
          </a:p>
          <a:p>
            <a:pPr algn="just" rtl="1">
              <a:lnSpc>
                <a:spcPct val="150000"/>
              </a:lnSpc>
            </a:pPr>
            <a:r>
              <a:rPr lang="fa-IR" sz="2400" dirty="0" smtClean="0">
                <a:cs typeface="B Roya" pitchFamily="2" charset="-78"/>
              </a:rPr>
              <a:t>كه عناصر يك ساختار بصري بدون آنكه هويت مستقل خود را از دست بدهند، همديگر را بپوشانند.</a:t>
            </a:r>
            <a:endParaRPr lang="en-US" sz="2400" dirty="0">
              <a:cs typeface="B Roya" pitchFamily="2" charset="-78"/>
            </a:endParaRPr>
          </a:p>
        </p:txBody>
      </p:sp>
      <p:pic>
        <p:nvPicPr>
          <p:cNvPr id="9" name="Picture 2"/>
          <p:cNvPicPr>
            <a:picLocks noChangeAspect="1" noChangeArrowheads="1"/>
          </p:cNvPicPr>
          <p:nvPr/>
        </p:nvPicPr>
        <p:blipFill>
          <a:blip r:embed="rId3" cstate="print"/>
          <a:srcRect/>
          <a:stretch>
            <a:fillRect/>
          </a:stretch>
        </p:blipFill>
        <p:spPr bwMode="auto">
          <a:xfrm>
            <a:off x="611188" y="2565400"/>
            <a:ext cx="3302000" cy="3289300"/>
          </a:xfrm>
          <a:prstGeom prst="rect">
            <a:avLst/>
          </a:prstGeom>
          <a:noFill/>
          <a:ln w="9525">
            <a:noFill/>
            <a:miter lim="800000"/>
            <a:headEnd/>
            <a:tailEnd/>
          </a:ln>
          <a:effectLst/>
        </p:spPr>
      </p:pic>
      <p:pic>
        <p:nvPicPr>
          <p:cNvPr id="10" name="Picture 3" descr="E:\Art university\prjects\sycology\gestalt pic\gestalt-Pragnanz-1.png"/>
          <p:cNvPicPr>
            <a:picLocks noChangeAspect="1" noChangeArrowheads="1"/>
          </p:cNvPicPr>
          <p:nvPr/>
        </p:nvPicPr>
        <p:blipFill>
          <a:blip r:embed="rId4" cstate="print"/>
          <a:srcRect/>
          <a:stretch>
            <a:fillRect/>
          </a:stretch>
        </p:blipFill>
        <p:spPr bwMode="auto">
          <a:xfrm>
            <a:off x="428596" y="2857496"/>
            <a:ext cx="3706980" cy="2566984"/>
          </a:xfrm>
          <a:prstGeom prst="rect">
            <a:avLst/>
          </a:prstGeom>
          <a:noFill/>
        </p:spPr>
      </p:pic>
    </p:spTree>
    <p:extLst>
      <p:ext uri="{BB962C8B-B14F-4D97-AF65-F5344CB8AC3E}">
        <p14:creationId xmlns:p14="http://schemas.microsoft.com/office/powerpoint/2010/main" xmlns="" val="380104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rot="5400000">
            <a:off x="-2628900" y="3618706"/>
            <a:ext cx="57142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6475412"/>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228600" y="762000"/>
            <a:ext cx="3733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609600" y="773832"/>
            <a:ext cx="8229600" cy="1143000"/>
          </a:xfrm>
          <a:prstGeom prst="rect">
            <a:avLst/>
          </a:prstGeom>
        </p:spPr>
        <p:txBody>
          <a:bodyPr vert="horz" lIns="91440" tIns="45720" rIns="91440" bIns="45720" rtlCol="0"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2800" b="0" i="0" u="none" strike="noStrike" kern="1200" cap="none" spc="0" normalizeH="0" baseline="0" noProof="0" dirty="0" smtClean="0">
                <a:ln>
                  <a:noFill/>
                </a:ln>
                <a:effectLst/>
                <a:uLnTx/>
                <a:uFillTx/>
                <a:latin typeface="+mj-lt"/>
                <a:ea typeface="+mj-ea"/>
                <a:cs typeface="B Roya" pitchFamily="2" charset="-78"/>
              </a:rPr>
              <a:t>اصل مجاورت</a:t>
            </a:r>
            <a:r>
              <a:rPr kumimoji="0" lang="en-US" sz="2800" b="0" i="0" u="none" strike="noStrike" kern="1200" cap="none" spc="0" normalizeH="0" baseline="0" noProof="0" dirty="0" smtClean="0">
                <a:ln>
                  <a:noFill/>
                </a:ln>
                <a:effectLst/>
                <a:uLnTx/>
                <a:uFillTx/>
                <a:latin typeface="+mj-lt"/>
                <a:ea typeface="+mj-ea"/>
                <a:cs typeface="B Roya" pitchFamily="2" charset="-78"/>
              </a:rPr>
              <a:t>         </a:t>
            </a:r>
            <a:r>
              <a:rPr kumimoji="0" lang="fa-IR" sz="2800" b="0" i="0" u="none" strike="noStrike" kern="1200" cap="none" spc="0" normalizeH="0" baseline="0" noProof="0" dirty="0" smtClean="0">
                <a:ln>
                  <a:noFill/>
                </a:ln>
                <a:effectLst/>
                <a:uLnTx/>
                <a:uFillTx/>
                <a:latin typeface="+mj-lt"/>
                <a:ea typeface="+mj-ea"/>
                <a:cs typeface="B Roya" pitchFamily="2" charset="-78"/>
              </a:rPr>
              <a:t>                             </a:t>
            </a:r>
            <a:r>
              <a:rPr kumimoji="0" lang="en-US" sz="2800" b="0" i="0" u="none" strike="noStrike" kern="1200" cap="none" spc="0" normalizeH="0" baseline="0" noProof="0" dirty="0" smtClean="0">
                <a:ln>
                  <a:noFill/>
                </a:ln>
                <a:effectLst/>
                <a:uLnTx/>
                <a:uFillTx/>
                <a:latin typeface="+mj-lt"/>
                <a:ea typeface="+mj-ea"/>
                <a:cs typeface="B Roya" pitchFamily="2" charset="-78"/>
              </a:rPr>
              <a:t>        </a:t>
            </a:r>
            <a:r>
              <a:rPr kumimoji="0" lang="fa-IR" sz="2800" b="0" i="0" u="none" strike="noStrike" kern="1200" cap="none" spc="0" normalizeH="0" baseline="0" noProof="0" dirty="0" smtClean="0">
                <a:ln>
                  <a:noFill/>
                </a:ln>
                <a:effectLst/>
                <a:uLnTx/>
                <a:uFillTx/>
                <a:latin typeface="+mj-lt"/>
                <a:ea typeface="+mj-ea"/>
                <a:cs typeface="B Roya" pitchFamily="2" charset="-78"/>
              </a:rPr>
              <a:t> </a:t>
            </a:r>
            <a:r>
              <a:rPr kumimoji="0" lang="en-US" sz="2800" b="0" i="0" u="none" strike="noStrike" kern="1200" cap="none" spc="0" normalizeH="0" baseline="0" noProof="0" dirty="0" smtClean="0">
                <a:ln>
                  <a:noFill/>
                </a:ln>
                <a:effectLst/>
                <a:uLnTx/>
                <a:uFillTx/>
                <a:latin typeface="Arial Rounded MT Bold" pitchFamily="34" charset="0"/>
                <a:ea typeface="+mj-ea"/>
                <a:cs typeface="+mj-cs"/>
              </a:rPr>
              <a:t>Proximity</a:t>
            </a:r>
            <a:endParaRPr kumimoji="0" lang="en-US" sz="2800" b="0" i="0" u="none" strike="noStrike" kern="1200" cap="none" spc="0" normalizeH="0" baseline="0" noProof="0" dirty="0">
              <a:ln>
                <a:noFill/>
              </a:ln>
              <a:effectLst/>
              <a:uLnTx/>
              <a:uFillTx/>
              <a:latin typeface="Arial Rounded MT Bold" pitchFamily="34" charset="0"/>
              <a:ea typeface="+mj-ea"/>
              <a:cs typeface="+mj-cs"/>
            </a:endParaRPr>
          </a:p>
        </p:txBody>
      </p:sp>
      <p:sp>
        <p:nvSpPr>
          <p:cNvPr id="7" name="Rectangle 6"/>
          <p:cNvSpPr/>
          <p:nvPr/>
        </p:nvSpPr>
        <p:spPr>
          <a:xfrm>
            <a:off x="4930641" y="1928802"/>
            <a:ext cx="3539816" cy="1133067"/>
          </a:xfrm>
          <a:prstGeom prst="rect">
            <a:avLst/>
          </a:prstGeom>
        </p:spPr>
        <p:txBody>
          <a:bodyPr wrap="non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fa-IR" sz="2400" b="0" i="0" u="none" strike="noStrike" kern="0" cap="none" spc="0" normalizeH="0" baseline="0" noProof="0" dirty="0" smtClean="0">
                <a:ln>
                  <a:noFill/>
                </a:ln>
                <a:solidFill>
                  <a:srgbClr val="FF0000"/>
                </a:solidFill>
                <a:effectLst/>
                <a:uLnTx/>
                <a:uFillTx/>
                <a:cs typeface="B Roya" pitchFamily="2" charset="-78"/>
              </a:rPr>
              <a:t>تلفیق کردن       </a:t>
            </a:r>
            <a:r>
              <a:rPr kumimoji="0" lang="en-US" sz="2400" b="1" i="0" u="none" strike="noStrike" kern="0" cap="none" spc="0" normalizeH="0" baseline="0" noProof="0" dirty="0" smtClean="0">
                <a:ln>
                  <a:noFill/>
                </a:ln>
                <a:solidFill>
                  <a:srgbClr val="FF0000"/>
                </a:solidFill>
                <a:effectLst/>
                <a:uLnTx/>
                <a:uFillTx/>
              </a:rPr>
              <a:t>combining</a:t>
            </a:r>
            <a:endParaRPr kumimoji="0" lang="fa-IR" sz="2400" b="0" i="0" u="none" strike="noStrike" kern="0" cap="none" spc="0" normalizeH="0" baseline="0" noProof="0" dirty="0" smtClean="0">
              <a:ln>
                <a:noFill/>
              </a:ln>
              <a:solidFill>
                <a:srgbClr val="FF0000"/>
              </a:solidFill>
              <a:effectLst/>
              <a:uLnTx/>
              <a:uFillTx/>
              <a:cs typeface="B Roya" pitchFamily="2" charset="-78"/>
            </a:endParaRPr>
          </a:p>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cs typeface="B Roya" pitchFamily="2" charset="-78"/>
            </a:endParaRPr>
          </a:p>
        </p:txBody>
      </p:sp>
      <p:sp>
        <p:nvSpPr>
          <p:cNvPr id="8" name="Rectangle 7"/>
          <p:cNvSpPr/>
          <p:nvPr/>
        </p:nvSpPr>
        <p:spPr>
          <a:xfrm>
            <a:off x="4182455" y="2928934"/>
            <a:ext cx="4643470" cy="2308324"/>
          </a:xfrm>
          <a:prstGeom prst="rect">
            <a:avLst/>
          </a:prstGeom>
        </p:spPr>
        <p:txBody>
          <a:bodyPr wrap="square">
            <a:spAutoFit/>
          </a:bodyPr>
          <a:lstStyle/>
          <a:p>
            <a:pPr algn="just" rtl="1"/>
            <a:r>
              <a:rPr lang="fa-IR" sz="2400" dirty="0" smtClean="0">
                <a:cs typeface="B Roya" pitchFamily="2" charset="-78"/>
              </a:rPr>
              <a:t>استفاده از يك عنصر خارجي براي گروه بندي عناصر متفاوت يك ساختار در كنار هم است. از معمول ترين روش هاي تلفيق كردن عناصر و المان هاي بصري، </a:t>
            </a:r>
            <a:r>
              <a:rPr lang="fa-IR" sz="2400" dirty="0" smtClean="0">
                <a:solidFill>
                  <a:srgbClr val="FF0000"/>
                </a:solidFill>
                <a:cs typeface="B Roya" pitchFamily="2" charset="-78"/>
              </a:rPr>
              <a:t>خط كشيدن زيرآنها، محصور كردن آنها در يك شكل و سايه-روشن كردن </a:t>
            </a:r>
            <a:r>
              <a:rPr lang="fa-IR" sz="2400" dirty="0" smtClean="0">
                <a:cs typeface="B Roya" pitchFamily="2" charset="-78"/>
              </a:rPr>
              <a:t>است.</a:t>
            </a:r>
            <a:endParaRPr lang="en-US" sz="2400" dirty="0">
              <a:cs typeface="B Roya" pitchFamily="2" charset="-78"/>
            </a:endParaRPr>
          </a:p>
        </p:txBody>
      </p:sp>
      <p:pic>
        <p:nvPicPr>
          <p:cNvPr id="9" name="Picture 2"/>
          <p:cNvPicPr>
            <a:picLocks noChangeAspect="1" noChangeArrowheads="1"/>
          </p:cNvPicPr>
          <p:nvPr/>
        </p:nvPicPr>
        <p:blipFill>
          <a:blip r:embed="rId3" cstate="print"/>
          <a:srcRect/>
          <a:stretch>
            <a:fillRect/>
          </a:stretch>
        </p:blipFill>
        <p:spPr bwMode="auto">
          <a:xfrm>
            <a:off x="642910" y="2786058"/>
            <a:ext cx="3236743" cy="3227388"/>
          </a:xfrm>
          <a:prstGeom prst="rect">
            <a:avLst/>
          </a:prstGeom>
          <a:noFill/>
          <a:ln w="9525">
            <a:noFill/>
            <a:miter lim="800000"/>
            <a:headEnd/>
            <a:tailEnd/>
          </a:ln>
          <a:effectLst/>
        </p:spPr>
      </p:pic>
    </p:spTree>
    <p:extLst>
      <p:ext uri="{BB962C8B-B14F-4D97-AF65-F5344CB8AC3E}">
        <p14:creationId xmlns:p14="http://schemas.microsoft.com/office/powerpoint/2010/main" xmlns="" val="380104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59632" y="1916832"/>
            <a:ext cx="6497820" cy="4104456"/>
          </a:xfrm>
          <a:prstGeom prst="rect">
            <a:avLst/>
          </a:prstGeom>
        </p:spPr>
      </p:pic>
      <p:sp>
        <p:nvSpPr>
          <p:cNvPr id="3" name="Rectangle 2"/>
          <p:cNvSpPr/>
          <p:nvPr/>
        </p:nvSpPr>
        <p:spPr>
          <a:xfrm>
            <a:off x="7168989" y="908720"/>
            <a:ext cx="1505540" cy="461665"/>
          </a:xfrm>
          <a:prstGeom prst="rect">
            <a:avLst/>
          </a:prstGeom>
        </p:spPr>
        <p:txBody>
          <a:bodyPr wrap="none">
            <a:spAutoFit/>
          </a:bodyPr>
          <a:lstStyle/>
          <a:p>
            <a:r>
              <a:rPr lang="fa-IR" sz="2400" dirty="0">
                <a:cs typeface="B Roya" pitchFamily="2" charset="-78"/>
              </a:rPr>
              <a:t>اصل مجاورت</a:t>
            </a:r>
            <a:endParaRPr lang="en-US" sz="2400" dirty="0"/>
          </a:p>
        </p:txBody>
      </p:sp>
      <p:sp>
        <p:nvSpPr>
          <p:cNvPr id="4" name="Oval 3"/>
          <p:cNvSpPr/>
          <p:nvPr/>
        </p:nvSpPr>
        <p:spPr>
          <a:xfrm>
            <a:off x="2694536" y="2393277"/>
            <a:ext cx="3628011" cy="362801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262233" y="2976243"/>
            <a:ext cx="2462077" cy="2462077"/>
          </a:xfrm>
          <a:prstGeom prst="ellipse">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80449" y="3293377"/>
            <a:ext cx="1656184" cy="1656184"/>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944595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15616" y="1596251"/>
            <a:ext cx="6624736" cy="4412074"/>
          </a:xfrm>
          <a:prstGeom prst="rect">
            <a:avLst/>
          </a:prstGeom>
        </p:spPr>
      </p:pic>
      <p:sp>
        <p:nvSpPr>
          <p:cNvPr id="3" name="Rectangle 2"/>
          <p:cNvSpPr/>
          <p:nvPr/>
        </p:nvSpPr>
        <p:spPr>
          <a:xfrm>
            <a:off x="2555776" y="3068960"/>
            <a:ext cx="792088" cy="733328"/>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542699" y="3954688"/>
            <a:ext cx="792088" cy="733328"/>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300192" y="3068960"/>
            <a:ext cx="792088" cy="733328"/>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300192" y="3923106"/>
            <a:ext cx="792088" cy="733328"/>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23928" y="3068960"/>
            <a:ext cx="1728192" cy="159998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83968" y="698752"/>
            <a:ext cx="4572000" cy="600164"/>
          </a:xfrm>
          <a:prstGeom prst="rect">
            <a:avLst/>
          </a:prstGeom>
        </p:spPr>
        <p:txBody>
          <a:bodyPr>
            <a:spAutoFit/>
          </a:bodyPr>
          <a:lstStyle/>
          <a:p>
            <a:pPr algn="r" rtl="1">
              <a:lnSpc>
                <a:spcPct val="150000"/>
              </a:lnSpc>
            </a:pPr>
            <a:r>
              <a:rPr lang="fa-IR" sz="2400" dirty="0">
                <a:cs typeface="B Roya" pitchFamily="2" charset="-78"/>
              </a:rPr>
              <a:t>اصل </a:t>
            </a:r>
            <a:r>
              <a:rPr lang="fa-IR" sz="2400" dirty="0" smtClean="0">
                <a:cs typeface="B Roya" pitchFamily="2" charset="-78"/>
              </a:rPr>
              <a:t>مشابهت</a:t>
            </a:r>
            <a:r>
              <a:rPr lang="en-US" sz="2400" dirty="0" smtClean="0">
                <a:cs typeface="B Roya" pitchFamily="2" charset="-78"/>
              </a:rPr>
              <a:t> </a:t>
            </a:r>
            <a:r>
              <a:rPr lang="fa-IR" sz="2400" dirty="0" smtClean="0">
                <a:cs typeface="B Roya" pitchFamily="2" charset="-78"/>
              </a:rPr>
              <a:t>و اصل </a:t>
            </a:r>
            <a:r>
              <a:rPr lang="fa-IR" sz="2400" dirty="0">
                <a:cs typeface="B Roya" pitchFamily="2" charset="-78"/>
              </a:rPr>
              <a:t>مجاورت</a:t>
            </a:r>
            <a:endParaRPr lang="en-US" sz="2400" dirty="0">
              <a:cs typeface="B Roya" pitchFamily="2" charset="-78"/>
            </a:endParaRPr>
          </a:p>
        </p:txBody>
      </p:sp>
    </p:spTree>
    <p:extLst>
      <p:ext uri="{BB962C8B-B14F-4D97-AF65-F5344CB8AC3E}">
        <p14:creationId xmlns:p14="http://schemas.microsoft.com/office/powerpoint/2010/main" xmlns="" val="1980655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t="4850" b="7988"/>
          <a:stretch/>
        </p:blipFill>
        <p:spPr>
          <a:xfrm>
            <a:off x="683568" y="1700808"/>
            <a:ext cx="7620000" cy="4627084"/>
          </a:xfrm>
          <a:prstGeom prst="rect">
            <a:avLst/>
          </a:prstGeom>
        </p:spPr>
      </p:pic>
      <p:sp>
        <p:nvSpPr>
          <p:cNvPr id="3" name="Rectangle 2"/>
          <p:cNvSpPr/>
          <p:nvPr/>
        </p:nvSpPr>
        <p:spPr>
          <a:xfrm>
            <a:off x="2915816" y="2996952"/>
            <a:ext cx="3960440" cy="64807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915816" y="3779754"/>
            <a:ext cx="3960440" cy="441334"/>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01749" y="4373280"/>
            <a:ext cx="3960440" cy="567888"/>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83968" y="698752"/>
            <a:ext cx="4572000" cy="600164"/>
          </a:xfrm>
          <a:prstGeom prst="rect">
            <a:avLst/>
          </a:prstGeom>
        </p:spPr>
        <p:txBody>
          <a:bodyPr>
            <a:spAutoFit/>
          </a:bodyPr>
          <a:lstStyle/>
          <a:p>
            <a:pPr algn="r" rtl="1">
              <a:lnSpc>
                <a:spcPct val="150000"/>
              </a:lnSpc>
            </a:pPr>
            <a:r>
              <a:rPr lang="fa-IR" sz="2400" dirty="0">
                <a:cs typeface="B Roya" pitchFamily="2" charset="-78"/>
              </a:rPr>
              <a:t>اصل </a:t>
            </a:r>
            <a:r>
              <a:rPr lang="fa-IR" sz="2400" dirty="0" smtClean="0">
                <a:cs typeface="B Roya" pitchFamily="2" charset="-78"/>
              </a:rPr>
              <a:t>مشابهت</a:t>
            </a:r>
            <a:r>
              <a:rPr lang="en-US" sz="2400" dirty="0" smtClean="0">
                <a:cs typeface="B Roya" pitchFamily="2" charset="-78"/>
              </a:rPr>
              <a:t> </a:t>
            </a:r>
            <a:r>
              <a:rPr lang="fa-IR" sz="2400" dirty="0" smtClean="0">
                <a:cs typeface="B Roya" pitchFamily="2" charset="-78"/>
              </a:rPr>
              <a:t>و اصل </a:t>
            </a:r>
            <a:r>
              <a:rPr lang="fa-IR" sz="2400" dirty="0">
                <a:cs typeface="B Roya" pitchFamily="2" charset="-78"/>
              </a:rPr>
              <a:t>مجاورت</a:t>
            </a:r>
            <a:endParaRPr lang="en-US" sz="2400" dirty="0">
              <a:cs typeface="B Roya" pitchFamily="2" charset="-78"/>
            </a:endParaRPr>
          </a:p>
        </p:txBody>
      </p:sp>
    </p:spTree>
    <p:extLst>
      <p:ext uri="{BB962C8B-B14F-4D97-AF65-F5344CB8AC3E}">
        <p14:creationId xmlns:p14="http://schemas.microsoft.com/office/powerpoint/2010/main" xmlns="" val="429192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rot="5400000">
            <a:off x="-2628900" y="3618706"/>
            <a:ext cx="57142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6475412"/>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228600" y="762000"/>
            <a:ext cx="3733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39552" y="773832"/>
            <a:ext cx="8229600" cy="1143000"/>
          </a:xfrm>
          <a:prstGeom prst="rect">
            <a:avLst/>
          </a:prstGeom>
        </p:spPr>
        <p:txBody>
          <a:bodyPr vert="horz" lIns="91440" tIns="45720" rIns="91440" bIns="45720" rtlCol="0"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2800" b="0" i="0" u="none" strike="noStrike" kern="1200" cap="none" spc="0" normalizeH="0" baseline="0" noProof="0" dirty="0" smtClean="0">
                <a:ln>
                  <a:noFill/>
                </a:ln>
                <a:effectLst/>
                <a:uLnTx/>
                <a:uFillTx/>
                <a:latin typeface="+mj-lt"/>
                <a:ea typeface="+mj-ea"/>
                <a:cs typeface="B Roya" pitchFamily="2" charset="-78"/>
              </a:rPr>
              <a:t>اصل تداوم</a:t>
            </a:r>
            <a:r>
              <a:rPr kumimoji="0" lang="en-US" sz="2800" b="0" i="0" u="none" strike="noStrike" kern="1200" cap="none" spc="0" normalizeH="0" baseline="0" noProof="0" dirty="0" smtClean="0">
                <a:ln>
                  <a:noFill/>
                </a:ln>
                <a:effectLst/>
                <a:uLnTx/>
                <a:uFillTx/>
                <a:latin typeface="+mj-lt"/>
                <a:ea typeface="+mj-ea"/>
                <a:cs typeface="B Roya" pitchFamily="2" charset="-78"/>
              </a:rPr>
              <a:t>    </a:t>
            </a:r>
            <a:r>
              <a:rPr kumimoji="0" lang="fa-IR" sz="2800" b="0" i="0" u="none" strike="noStrike" kern="1200" cap="none" spc="0" normalizeH="0" baseline="0" noProof="0" dirty="0" smtClean="0">
                <a:ln>
                  <a:noFill/>
                </a:ln>
                <a:effectLst/>
                <a:uLnTx/>
                <a:uFillTx/>
                <a:latin typeface="+mj-lt"/>
                <a:ea typeface="+mj-ea"/>
                <a:cs typeface="B Roya" pitchFamily="2" charset="-78"/>
              </a:rPr>
              <a:t>                  </a:t>
            </a:r>
            <a:r>
              <a:rPr kumimoji="0" lang="en-US" sz="2800" b="0" i="0" u="none" strike="noStrike" kern="1200" cap="none" spc="0" normalizeH="0" baseline="0" noProof="0" dirty="0" smtClean="0">
                <a:ln>
                  <a:noFill/>
                </a:ln>
                <a:effectLst/>
                <a:uLnTx/>
                <a:uFillTx/>
                <a:latin typeface="+mj-lt"/>
                <a:ea typeface="+mj-ea"/>
                <a:cs typeface="B Roya" pitchFamily="2" charset="-78"/>
              </a:rPr>
              <a:t>             </a:t>
            </a:r>
            <a:r>
              <a:rPr kumimoji="0" lang="fa-IR" sz="2800" b="0" i="0" u="none" strike="noStrike" kern="1200" cap="none" spc="0" normalizeH="0" baseline="0" noProof="0" dirty="0" smtClean="0">
                <a:ln>
                  <a:noFill/>
                </a:ln>
                <a:effectLst/>
                <a:uLnTx/>
                <a:uFillTx/>
                <a:latin typeface="+mj-lt"/>
                <a:ea typeface="+mj-ea"/>
                <a:cs typeface="B Roya" pitchFamily="2" charset="-78"/>
              </a:rPr>
              <a:t> </a:t>
            </a:r>
            <a:r>
              <a:rPr lang="en-US" sz="2800" dirty="0" smtClean="0">
                <a:latin typeface="Arial Rounded MT Bold" pitchFamily="34" charset="0"/>
                <a:ea typeface="+mj-ea"/>
                <a:cs typeface="+mj-cs"/>
              </a:rPr>
              <a:t>Continuance</a:t>
            </a:r>
            <a:endParaRPr kumimoji="0" lang="en-US" sz="2800" b="0" i="0" u="none" strike="noStrike" kern="1200" cap="none" spc="0" normalizeH="0" baseline="0" noProof="0" dirty="0">
              <a:ln>
                <a:noFill/>
              </a:ln>
              <a:effectLst/>
              <a:uLnTx/>
              <a:uFillTx/>
              <a:latin typeface="Arial Rounded MT Bold" pitchFamily="34" charset="0"/>
              <a:ea typeface="+mj-ea"/>
              <a:cs typeface="+mj-cs"/>
            </a:endParaRPr>
          </a:p>
        </p:txBody>
      </p:sp>
      <p:sp>
        <p:nvSpPr>
          <p:cNvPr id="7" name="Rectangle 6"/>
          <p:cNvSpPr/>
          <p:nvPr/>
        </p:nvSpPr>
        <p:spPr>
          <a:xfrm>
            <a:off x="4000496" y="1882210"/>
            <a:ext cx="4643470" cy="3046988"/>
          </a:xfrm>
          <a:prstGeom prst="rect">
            <a:avLst/>
          </a:prstGeom>
        </p:spPr>
        <p:txBody>
          <a:bodyPr wrap="square">
            <a:spAutoFit/>
          </a:bodyPr>
          <a:lstStyle/>
          <a:p>
            <a:pPr algn="just" rtl="1"/>
            <a:r>
              <a:rPr lang="fa-IR" sz="2400" dirty="0" smtClean="0">
                <a:cs typeface="B Roya" pitchFamily="2" charset="-78"/>
              </a:rPr>
              <a:t>اين اصل دلالت بر اين دارد كه چشم انسان مايل است كنتورهاي </a:t>
            </a:r>
            <a:r>
              <a:rPr lang="en-US" sz="2400" dirty="0" smtClean="0">
                <a:cs typeface="B Roya" pitchFamily="2" charset="-78"/>
              </a:rPr>
              <a:t>(contour)</a:t>
            </a:r>
            <a:r>
              <a:rPr lang="fa-IR" sz="2400" dirty="0" smtClean="0">
                <a:cs typeface="B Roya" pitchFamily="2" charset="-78"/>
              </a:rPr>
              <a:t> موجود در يك ساختار بصري را تا جايي كه جهت</a:t>
            </a:r>
            <a:r>
              <a:rPr lang="en-US" sz="2400" dirty="0" smtClean="0">
                <a:cs typeface="B Roya" pitchFamily="2" charset="-78"/>
              </a:rPr>
              <a:t> </a:t>
            </a:r>
            <a:r>
              <a:rPr lang="fa-IR" sz="2400" dirty="0" smtClean="0">
                <a:cs typeface="B Roya" pitchFamily="2" charset="-78"/>
              </a:rPr>
              <a:t>نقش مايه ها تغيير نيافته و مانعي ايجاد نشده است، دنبال كند.</a:t>
            </a:r>
            <a:endParaRPr lang="en-US" sz="2400" dirty="0" smtClean="0">
              <a:cs typeface="B Roya" pitchFamily="2" charset="-78"/>
            </a:endParaRPr>
          </a:p>
          <a:p>
            <a:pPr algn="just" rtl="1"/>
            <a:r>
              <a:rPr lang="fa-IR" sz="2400" dirty="0" smtClean="0">
                <a:cs typeface="B Roya" pitchFamily="2" charset="-78"/>
              </a:rPr>
              <a:t> بر اين</a:t>
            </a:r>
            <a:r>
              <a:rPr lang="en-US" sz="2400" dirty="0" smtClean="0">
                <a:cs typeface="B Roya" pitchFamily="2" charset="-78"/>
              </a:rPr>
              <a:t> </a:t>
            </a:r>
            <a:r>
              <a:rPr lang="fa-IR" sz="2400" dirty="0" smtClean="0">
                <a:cs typeface="B Roya" pitchFamily="2" charset="-78"/>
              </a:rPr>
              <a:t>اساس چشم ما طي يك فرآيند فطري به كنتورهاي منفصل (جدا</a:t>
            </a:r>
            <a:r>
              <a:rPr lang="en-US" sz="2400" dirty="0" smtClean="0">
                <a:cs typeface="B Roya" pitchFamily="2" charset="-78"/>
              </a:rPr>
              <a:t> </a:t>
            </a:r>
            <a:r>
              <a:rPr lang="fa-IR" sz="2400" dirty="0" smtClean="0">
                <a:cs typeface="B Roya" pitchFamily="2" charset="-78"/>
              </a:rPr>
              <a:t>از هم) نامنظم، و به صورت ناگهاني تغيير كننده، استمرار مي بخشد.</a:t>
            </a:r>
            <a:endParaRPr lang="en-US" sz="2400" dirty="0">
              <a:cs typeface="B Roya" pitchFamily="2" charset="-78"/>
            </a:endParaRPr>
          </a:p>
        </p:txBody>
      </p:sp>
      <p:pic>
        <p:nvPicPr>
          <p:cNvPr id="8" name="Picture 2"/>
          <p:cNvPicPr>
            <a:picLocks noChangeAspect="1" noChangeArrowheads="1"/>
          </p:cNvPicPr>
          <p:nvPr/>
        </p:nvPicPr>
        <p:blipFill>
          <a:blip r:embed="rId3" cstate="print"/>
          <a:srcRect/>
          <a:stretch>
            <a:fillRect/>
          </a:stretch>
        </p:blipFill>
        <p:spPr bwMode="auto">
          <a:xfrm>
            <a:off x="714348" y="3071810"/>
            <a:ext cx="3042376" cy="2998788"/>
          </a:xfrm>
          <a:prstGeom prst="rect">
            <a:avLst/>
          </a:prstGeom>
          <a:noFill/>
          <a:ln w="9525">
            <a:noFill/>
            <a:miter lim="800000"/>
            <a:headEnd/>
            <a:tailEnd/>
          </a:ln>
          <a:effectLst/>
        </p:spPr>
      </p:pic>
      <p:pic>
        <p:nvPicPr>
          <p:cNvPr id="10" name="Picture 4" descr="E:\Art university\prjects\sycology\gestalt pic\gestalt-continuation.png"/>
          <p:cNvPicPr>
            <a:picLocks noChangeAspect="1" noChangeArrowheads="1"/>
          </p:cNvPicPr>
          <p:nvPr/>
        </p:nvPicPr>
        <p:blipFill>
          <a:blip r:embed="rId4" cstate="print"/>
          <a:srcRect/>
          <a:stretch>
            <a:fillRect/>
          </a:stretch>
        </p:blipFill>
        <p:spPr bwMode="auto">
          <a:xfrm>
            <a:off x="714348" y="2500306"/>
            <a:ext cx="3028483" cy="2286016"/>
          </a:xfrm>
          <a:prstGeom prst="rect">
            <a:avLst/>
          </a:prstGeom>
          <a:noFill/>
        </p:spPr>
      </p:pic>
    </p:spTree>
    <p:extLst>
      <p:ext uri="{BB962C8B-B14F-4D97-AF65-F5344CB8AC3E}">
        <p14:creationId xmlns:p14="http://schemas.microsoft.com/office/powerpoint/2010/main" xmlns="" val="281116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31640" y="1623039"/>
            <a:ext cx="6346676" cy="4493447"/>
          </a:xfrm>
          <a:prstGeom prst="rect">
            <a:avLst/>
          </a:prstGeom>
        </p:spPr>
      </p:pic>
      <p:sp>
        <p:nvSpPr>
          <p:cNvPr id="3" name="Rectangle 2"/>
          <p:cNvSpPr/>
          <p:nvPr/>
        </p:nvSpPr>
        <p:spPr>
          <a:xfrm>
            <a:off x="5436096" y="2132856"/>
            <a:ext cx="2160240" cy="3456384"/>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5400000">
            <a:off x="2007615" y="1456881"/>
            <a:ext cx="1960418" cy="2592288"/>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206668" y="836712"/>
            <a:ext cx="1395254" cy="600164"/>
          </a:xfrm>
          <a:prstGeom prst="rect">
            <a:avLst/>
          </a:prstGeom>
        </p:spPr>
        <p:txBody>
          <a:bodyPr wrap="none">
            <a:spAutoFit/>
          </a:bodyPr>
          <a:lstStyle/>
          <a:p>
            <a:pPr marL="109728" lvl="0" algn="r" rtl="1">
              <a:lnSpc>
                <a:spcPct val="150000"/>
              </a:lnSpc>
              <a:spcBef>
                <a:spcPts val="300"/>
              </a:spcBef>
              <a:buClr>
                <a:srgbClr val="9C007F"/>
              </a:buClr>
            </a:pPr>
            <a:r>
              <a:rPr lang="fa-IR" sz="2400" dirty="0">
                <a:cs typeface="B Roya" pitchFamily="2" charset="-78"/>
              </a:rPr>
              <a:t> اصل تداوم</a:t>
            </a:r>
            <a:endParaRPr lang="en-US" sz="2400" dirty="0">
              <a:cs typeface="B Roya" pitchFamily="2" charset="-78"/>
            </a:endParaRPr>
          </a:p>
        </p:txBody>
      </p:sp>
    </p:spTree>
    <p:extLst>
      <p:ext uri="{BB962C8B-B14F-4D97-AF65-F5344CB8AC3E}">
        <p14:creationId xmlns:p14="http://schemas.microsoft.com/office/powerpoint/2010/main" xmlns="" val="1328424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91680" y="1705636"/>
            <a:ext cx="5904656" cy="4428492"/>
          </a:xfrm>
          <a:prstGeom prst="rect">
            <a:avLst/>
          </a:prstGeom>
        </p:spPr>
      </p:pic>
      <p:sp>
        <p:nvSpPr>
          <p:cNvPr id="3" name="Rectangle 2"/>
          <p:cNvSpPr/>
          <p:nvPr/>
        </p:nvSpPr>
        <p:spPr>
          <a:xfrm>
            <a:off x="2051720" y="4077072"/>
            <a:ext cx="4392488" cy="864096"/>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91880" y="3573016"/>
            <a:ext cx="1512168" cy="1368152"/>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34660" y="764704"/>
            <a:ext cx="1395254" cy="600164"/>
          </a:xfrm>
          <a:prstGeom prst="rect">
            <a:avLst/>
          </a:prstGeom>
        </p:spPr>
        <p:txBody>
          <a:bodyPr wrap="none">
            <a:spAutoFit/>
          </a:bodyPr>
          <a:lstStyle/>
          <a:p>
            <a:pPr marL="109728" lvl="0" algn="r" rtl="1">
              <a:lnSpc>
                <a:spcPct val="150000"/>
              </a:lnSpc>
              <a:spcBef>
                <a:spcPts val="300"/>
              </a:spcBef>
              <a:buClr>
                <a:srgbClr val="9C007F"/>
              </a:buClr>
            </a:pPr>
            <a:r>
              <a:rPr lang="fa-IR" sz="2400" dirty="0">
                <a:cs typeface="B Roya" pitchFamily="2" charset="-78"/>
              </a:rPr>
              <a:t> اصل تداوم</a:t>
            </a:r>
            <a:endParaRPr lang="en-US" sz="2400" dirty="0">
              <a:cs typeface="B Roya" pitchFamily="2" charset="-78"/>
            </a:endParaRPr>
          </a:p>
        </p:txBody>
      </p:sp>
    </p:spTree>
    <p:extLst>
      <p:ext uri="{BB962C8B-B14F-4D97-AF65-F5344CB8AC3E}">
        <p14:creationId xmlns:p14="http://schemas.microsoft.com/office/powerpoint/2010/main" xmlns="" val="1631656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rot="5400000">
            <a:off x="-2628900" y="3618706"/>
            <a:ext cx="57142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6475412"/>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228600" y="762000"/>
            <a:ext cx="3733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285720" y="845840"/>
            <a:ext cx="8553480" cy="1143000"/>
          </a:xfrm>
          <a:prstGeom prst="rect">
            <a:avLst/>
          </a:prstGeom>
        </p:spPr>
        <p:txBody>
          <a:bodyPr vert="horz" lIns="91440" tIns="45720" rIns="91440" bIns="45720" rtlCol="0" anchor="ctr">
            <a:normAutofit/>
          </a:bodyPr>
          <a:lstStyle/>
          <a:p>
            <a:pPr algn="r" rtl="1">
              <a:spcBef>
                <a:spcPct val="0"/>
              </a:spcBef>
            </a:pPr>
            <a:r>
              <a:rPr lang="fa-IR" sz="2800" dirty="0" smtClean="0">
                <a:latin typeface="+mj-lt"/>
                <a:ea typeface="+mj-ea"/>
                <a:cs typeface="B Roya" pitchFamily="2" charset="-78"/>
              </a:rPr>
              <a:t>اصل روابط شكل و زمين</a:t>
            </a:r>
            <a:r>
              <a:rPr lang="en-US" sz="2800" dirty="0" smtClean="0">
                <a:latin typeface="Arial Rounded MT Bold" pitchFamily="34" charset="0"/>
                <a:ea typeface="+mj-ea"/>
                <a:cs typeface="+mj-cs"/>
              </a:rPr>
              <a:t>figure/ground relationship                            </a:t>
            </a:r>
            <a:endParaRPr kumimoji="0" lang="en-US" sz="2800" b="0" i="0" u="none" strike="noStrike" kern="1200" cap="none" spc="0" normalizeH="0" baseline="0" noProof="0" dirty="0">
              <a:ln>
                <a:noFill/>
              </a:ln>
              <a:effectLst/>
              <a:uLnTx/>
              <a:uFillTx/>
              <a:latin typeface="Arial Rounded MT Bold" pitchFamily="34" charset="0"/>
              <a:ea typeface="+mj-ea"/>
              <a:cs typeface="+mj-cs"/>
            </a:endParaRPr>
          </a:p>
        </p:txBody>
      </p:sp>
      <p:sp>
        <p:nvSpPr>
          <p:cNvPr id="7" name="Rectangle 6"/>
          <p:cNvSpPr/>
          <p:nvPr/>
        </p:nvSpPr>
        <p:spPr>
          <a:xfrm>
            <a:off x="4245016" y="2132856"/>
            <a:ext cx="4643470" cy="2308324"/>
          </a:xfrm>
          <a:prstGeom prst="rect">
            <a:avLst/>
          </a:prstGeom>
        </p:spPr>
        <p:txBody>
          <a:bodyPr wrap="square">
            <a:spAutoFit/>
          </a:bodyPr>
          <a:lstStyle/>
          <a:p>
            <a:pPr algn="r" rtl="1">
              <a:lnSpc>
                <a:spcPct val="150000"/>
              </a:lnSpc>
            </a:pPr>
            <a:r>
              <a:rPr lang="fa-IR" sz="2400" dirty="0" smtClean="0">
                <a:cs typeface="B Roya" pitchFamily="2" charset="-78"/>
              </a:rPr>
              <a:t>خوانش يك تصوير با توجه به</a:t>
            </a:r>
            <a:r>
              <a:rPr lang="en-US" sz="2400" dirty="0" smtClean="0">
                <a:cs typeface="B Roya" pitchFamily="2" charset="-78"/>
              </a:rPr>
              <a:t> </a:t>
            </a:r>
            <a:r>
              <a:rPr lang="fa-IR" sz="2400" dirty="0" smtClean="0">
                <a:cs typeface="B Roya" pitchFamily="2" charset="-78"/>
              </a:rPr>
              <a:t>تضاد ميان شكل و زمينه است كه ممكن مي شود.آنچه توجه ما را بيشتر جلب مي كند شكل و غير از آن،زمينه است.</a:t>
            </a:r>
            <a:endParaRPr lang="en-US" sz="2400" dirty="0">
              <a:cs typeface="B Roya" pitchFamily="2" charset="-78"/>
            </a:endParaRPr>
          </a:p>
        </p:txBody>
      </p:sp>
      <p:pic>
        <p:nvPicPr>
          <p:cNvPr id="8" name="Picture 3" descr="E:\Art university\prjects\sycology\gestalt pic\744px-Multistability_svg.png"/>
          <p:cNvPicPr>
            <a:picLocks noChangeAspect="1" noChangeArrowheads="1"/>
          </p:cNvPicPr>
          <p:nvPr/>
        </p:nvPicPr>
        <p:blipFill rotWithShape="1">
          <a:blip r:embed="rId3" cstate="print">
            <a:lum bright="100000"/>
          </a:blip>
          <a:srcRect l="58230"/>
          <a:stretch/>
        </p:blipFill>
        <p:spPr bwMode="auto">
          <a:xfrm>
            <a:off x="899592" y="1848236"/>
            <a:ext cx="2179882" cy="2195507"/>
          </a:xfrm>
          <a:prstGeom prst="rect">
            <a:avLst/>
          </a:prstGeom>
          <a:ln>
            <a:noFill/>
          </a:ln>
          <a:effectLst>
            <a:outerShdw blurRad="190500" algn="tl" rotWithShape="0">
              <a:srgbClr val="000000">
                <a:alpha val="70000"/>
              </a:srgbClr>
            </a:outerShdw>
          </a:effec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0" y="4050304"/>
            <a:ext cx="1322387" cy="2054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505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rot="5400000">
            <a:off x="-2677194" y="3676724"/>
            <a:ext cx="57142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80306" y="6533430"/>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180306" y="820018"/>
            <a:ext cx="3733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3635896" y="197768"/>
            <a:ext cx="2160240" cy="1143000"/>
          </a:xfrm>
        </p:spPr>
        <p:txBody>
          <a:bodyPr>
            <a:normAutofit/>
          </a:bodyPr>
          <a:lstStyle/>
          <a:p>
            <a:pPr algn="ctr"/>
            <a:r>
              <a:rPr lang="fa-IR" sz="2400" b="1" dirty="0">
                <a:cs typeface="B Zar" pitchFamily="2" charset="-78"/>
              </a:rPr>
              <a:t>نظريه گشتالت</a:t>
            </a:r>
            <a:endParaRPr lang="en-US" sz="2400" dirty="0">
              <a:cs typeface="B Zar" pitchFamily="2" charset="-78"/>
            </a:endParaRPr>
          </a:p>
        </p:txBody>
      </p:sp>
      <p:sp>
        <p:nvSpPr>
          <p:cNvPr id="6" name="Content Placeholder 2"/>
          <p:cNvSpPr>
            <a:spLocks noGrp="1"/>
          </p:cNvSpPr>
          <p:nvPr>
            <p:ph idx="1"/>
          </p:nvPr>
        </p:nvSpPr>
        <p:spPr>
          <a:xfrm>
            <a:off x="510378" y="1412776"/>
            <a:ext cx="8229600" cy="1042982"/>
          </a:xfrm>
        </p:spPr>
        <p:txBody>
          <a:bodyPr>
            <a:normAutofit/>
          </a:bodyPr>
          <a:lstStyle/>
          <a:p>
            <a:pPr algn="ctr" rtl="1"/>
            <a:r>
              <a:rPr lang="fa-IR" sz="2800" b="1" dirty="0">
                <a:solidFill>
                  <a:srgbClr val="FF0000"/>
                </a:solidFill>
                <a:cs typeface="B Roya" pitchFamily="2" charset="-78"/>
              </a:rPr>
              <a:t>زمينه پيدايش و بنيا </a:t>
            </a:r>
            <a:r>
              <a:rPr lang="fa-IR" sz="2800" b="1" dirty="0" smtClean="0">
                <a:solidFill>
                  <a:srgbClr val="FF0000"/>
                </a:solidFill>
                <a:cs typeface="B Roya" pitchFamily="2" charset="-78"/>
              </a:rPr>
              <a:t>نگذاران </a:t>
            </a:r>
            <a:r>
              <a:rPr lang="fa-IR" sz="2800" b="1" dirty="0">
                <a:solidFill>
                  <a:srgbClr val="FF0000"/>
                </a:solidFill>
                <a:cs typeface="B Roya" pitchFamily="2" charset="-78"/>
              </a:rPr>
              <a:t>روا نشناسي </a:t>
            </a:r>
            <a:r>
              <a:rPr lang="fa-IR" sz="2800" b="1" dirty="0" smtClean="0">
                <a:solidFill>
                  <a:srgbClr val="FF0000"/>
                </a:solidFill>
                <a:cs typeface="B Roya" pitchFamily="2" charset="-78"/>
              </a:rPr>
              <a:t>گشتالت</a:t>
            </a:r>
            <a:endParaRPr lang="en-US" sz="2800" dirty="0">
              <a:solidFill>
                <a:srgbClr val="FF0000"/>
              </a:solidFill>
              <a:cs typeface="B Roya" pitchFamily="2" charset="-78"/>
            </a:endParaRPr>
          </a:p>
        </p:txBody>
      </p:sp>
      <p:sp>
        <p:nvSpPr>
          <p:cNvPr id="7" name="Content Placeholder 2"/>
          <p:cNvSpPr txBox="1">
            <a:spLocks/>
          </p:cNvSpPr>
          <p:nvPr/>
        </p:nvSpPr>
        <p:spPr>
          <a:xfrm>
            <a:off x="510378" y="2087961"/>
            <a:ext cx="8229600" cy="1042982"/>
          </a:xfrm>
          <a:prstGeom prst="rect">
            <a:avLst/>
          </a:prstGeom>
        </p:spPr>
        <p:txBody>
          <a:bodyPr vert="horz" lIns="91440" tIns="45720" rIns="91440" bIns="45720" rtlCol="0">
            <a:noAutofit/>
          </a:bodyPr>
          <a:lstStyle/>
          <a:p>
            <a:pPr algn="ctr" rtl="1"/>
            <a:r>
              <a:rPr lang="fa-IR" sz="2400" dirty="0">
                <a:cs typeface="B Roya" pitchFamily="2" charset="-78"/>
              </a:rPr>
              <a:t>پديده گشتالت اولين بار در 1910 ، در ذهن ماكس ورتايمر،</a:t>
            </a:r>
          </a:p>
          <a:p>
            <a:pPr algn="ctr" rtl="1"/>
            <a:r>
              <a:rPr lang="fa-IR" sz="2400" dirty="0">
                <a:cs typeface="B Roya" pitchFamily="2" charset="-78"/>
              </a:rPr>
              <a:t>روان شناس چك تبار، شكوفا شد. اين اتفاق به سادگي، زماني رخ</a:t>
            </a:r>
          </a:p>
          <a:p>
            <a:pPr algn="ctr" rtl="1"/>
            <a:r>
              <a:rPr lang="fa-IR" sz="2400" dirty="0">
                <a:cs typeface="B Roya" pitchFamily="2" charset="-78"/>
              </a:rPr>
              <a:t>داد كه وي در حال مسافرت با قطار متوجه شد </a:t>
            </a:r>
            <a:r>
              <a:rPr lang="fa-IR" sz="2400" dirty="0" smtClean="0">
                <a:cs typeface="B Roya" pitchFamily="2" charset="-78"/>
              </a:rPr>
              <a:t>که اگر دو نور متفاوت با نرخ معینی خاموش و روشن شوند، در بیننده این تصور را ایجاد می کنند که این تنها یک نور است که به عقب و جلو می رود.</a:t>
            </a:r>
            <a:endParaRPr lang="fa-IR" sz="2400" dirty="0">
              <a:cs typeface="B Roya" pitchFamily="2" charset="-78"/>
            </a:endParaRPr>
          </a:p>
        </p:txBody>
      </p:sp>
      <p:sp>
        <p:nvSpPr>
          <p:cNvPr id="8" name="Oval 7"/>
          <p:cNvSpPr/>
          <p:nvPr/>
        </p:nvSpPr>
        <p:spPr>
          <a:xfrm>
            <a:off x="4532335" y="4725144"/>
            <a:ext cx="214314" cy="214314"/>
          </a:xfrm>
          <a:prstGeom prst="ellipse">
            <a:avLst/>
          </a:prstGeom>
          <a:solidFill>
            <a:srgbClr val="FFFF00"/>
          </a:solidFill>
          <a:ln w="254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18415" cmpd="sng">
                <a:solidFill>
                  <a:srgbClr val="FFFFFF"/>
                </a:solidFill>
                <a:prstDash val="solid"/>
              </a:ln>
              <a:solidFill>
                <a:sysClr val="windowText" lastClr="000000"/>
              </a:solidFill>
              <a:effectLst>
                <a:outerShdw blurRad="63500" dir="3600000" algn="tl" rotWithShape="0">
                  <a:srgbClr val="000000">
                    <a:alpha val="70000"/>
                  </a:srgbClr>
                </a:outerShdw>
              </a:effectLst>
              <a:uLnTx/>
              <a:uFillTx/>
              <a:latin typeface="Calibri"/>
              <a:ea typeface="+mn-ea"/>
              <a:cs typeface="+mn-cs"/>
            </a:endParaRPr>
          </a:p>
        </p:txBody>
      </p:sp>
      <p:sp>
        <p:nvSpPr>
          <p:cNvPr id="9" name="Oval 8"/>
          <p:cNvSpPr/>
          <p:nvPr/>
        </p:nvSpPr>
        <p:spPr>
          <a:xfrm>
            <a:off x="4175145" y="4725144"/>
            <a:ext cx="214314" cy="214314"/>
          </a:xfrm>
          <a:prstGeom prst="ellipse">
            <a:avLst/>
          </a:prstGeom>
          <a:solidFill>
            <a:srgbClr val="FFFF00"/>
          </a:solidFill>
          <a:ln w="254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18415" cmpd="sng">
                <a:solidFill>
                  <a:srgbClr val="FFFFFF"/>
                </a:solidFill>
                <a:prstDash val="solid"/>
              </a:ln>
              <a:solidFill>
                <a:sysClr val="windowText" lastClr="000000"/>
              </a:solidFill>
              <a:effectLst>
                <a:outerShdw blurRad="63500" dir="3600000" algn="tl" rotWithShape="0">
                  <a:srgbClr val="000000">
                    <a:alpha val="70000"/>
                  </a:srgbClr>
                </a:outerShdw>
              </a:effectLst>
              <a:uLnTx/>
              <a:uFillTx/>
              <a:latin typeface="Calibri"/>
              <a:ea typeface="+mn-ea"/>
              <a:cs typeface="+mn-cs"/>
            </a:endParaRPr>
          </a:p>
        </p:txBody>
      </p:sp>
      <p:sp>
        <p:nvSpPr>
          <p:cNvPr id="10" name="Oval 9"/>
          <p:cNvSpPr/>
          <p:nvPr/>
        </p:nvSpPr>
        <p:spPr>
          <a:xfrm>
            <a:off x="4532335" y="4725144"/>
            <a:ext cx="214314" cy="214314"/>
          </a:xfrm>
          <a:prstGeom prst="ellipse">
            <a:avLst/>
          </a:prstGeom>
          <a:solidFill>
            <a:srgbClr val="FFFF00"/>
          </a:solidFill>
          <a:ln w="254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18415" cmpd="sng">
                <a:solidFill>
                  <a:srgbClr val="FFFFFF"/>
                </a:solidFill>
                <a:prstDash val="solid"/>
              </a:ln>
              <a:solidFill>
                <a:sysClr val="windowText" lastClr="000000"/>
              </a:solidFill>
              <a:effectLst>
                <a:outerShdw blurRad="63500" dir="3600000" algn="tl" rotWithShape="0">
                  <a:srgbClr val="000000">
                    <a:alpha val="70000"/>
                  </a:srgbClr>
                </a:outerShdw>
              </a:effectLst>
              <a:uLnTx/>
              <a:uFillTx/>
              <a:latin typeface="Calibri"/>
              <a:ea typeface="+mn-ea"/>
              <a:cs typeface="+mn-cs"/>
            </a:endParaRPr>
          </a:p>
        </p:txBody>
      </p:sp>
      <p:sp>
        <p:nvSpPr>
          <p:cNvPr id="11" name="Oval 10"/>
          <p:cNvSpPr/>
          <p:nvPr/>
        </p:nvSpPr>
        <p:spPr>
          <a:xfrm>
            <a:off x="4175145" y="4725144"/>
            <a:ext cx="214314" cy="214314"/>
          </a:xfrm>
          <a:prstGeom prst="ellipse">
            <a:avLst/>
          </a:prstGeom>
          <a:solidFill>
            <a:srgbClr val="FFFF00"/>
          </a:solidFill>
          <a:ln w="254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18415" cmpd="sng">
                <a:solidFill>
                  <a:srgbClr val="FFFFFF"/>
                </a:solidFill>
                <a:prstDash val="solid"/>
              </a:ln>
              <a:solidFill>
                <a:sysClr val="windowText" lastClr="000000"/>
              </a:solidFill>
              <a:effectLst>
                <a:outerShdw blurRad="63500" dir="3600000" algn="tl" rotWithShape="0">
                  <a:srgbClr val="000000">
                    <a:alpha val="70000"/>
                  </a:srgbClr>
                </a:outerShdw>
              </a:effectLst>
              <a:uLnTx/>
              <a:uFillTx/>
              <a:latin typeface="Calibri"/>
              <a:ea typeface="+mn-ea"/>
              <a:cs typeface="+mn-cs"/>
            </a:endParaRPr>
          </a:p>
        </p:txBody>
      </p:sp>
      <p:sp>
        <p:nvSpPr>
          <p:cNvPr id="13" name="Oval 12"/>
          <p:cNvSpPr/>
          <p:nvPr/>
        </p:nvSpPr>
        <p:spPr>
          <a:xfrm>
            <a:off x="4532335" y="4725144"/>
            <a:ext cx="214314" cy="214314"/>
          </a:xfrm>
          <a:prstGeom prst="ellipse">
            <a:avLst/>
          </a:prstGeom>
          <a:solidFill>
            <a:srgbClr val="FFFF00"/>
          </a:solidFill>
          <a:ln w="254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18415" cmpd="sng">
                <a:solidFill>
                  <a:srgbClr val="FFFFFF"/>
                </a:solidFill>
                <a:prstDash val="solid"/>
              </a:ln>
              <a:solidFill>
                <a:sysClr val="windowText" lastClr="000000"/>
              </a:solidFill>
              <a:effectLst>
                <a:outerShdw blurRad="63500" dir="3600000" algn="tl" rotWithShape="0">
                  <a:srgbClr val="000000">
                    <a:alpha val="70000"/>
                  </a:srgbClr>
                </a:outerShdw>
              </a:effectLst>
              <a:uLnTx/>
              <a:uFillTx/>
              <a:latin typeface="Calibri"/>
              <a:ea typeface="+mn-ea"/>
              <a:cs typeface="+mn-cs"/>
            </a:endParaRPr>
          </a:p>
        </p:txBody>
      </p:sp>
      <p:sp>
        <p:nvSpPr>
          <p:cNvPr id="15" name="Oval 14"/>
          <p:cNvSpPr/>
          <p:nvPr/>
        </p:nvSpPr>
        <p:spPr>
          <a:xfrm>
            <a:off x="4175145" y="4725144"/>
            <a:ext cx="214314" cy="214314"/>
          </a:xfrm>
          <a:prstGeom prst="ellipse">
            <a:avLst/>
          </a:prstGeom>
          <a:solidFill>
            <a:srgbClr val="FFFF00"/>
          </a:solidFill>
          <a:ln w="254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18415" cmpd="sng">
                <a:solidFill>
                  <a:srgbClr val="FFFFFF"/>
                </a:solidFill>
                <a:prstDash val="solid"/>
              </a:ln>
              <a:solidFill>
                <a:sysClr val="windowText" lastClr="000000"/>
              </a:solidFill>
              <a:effectLst>
                <a:outerShdw blurRad="63500" dir="3600000" algn="tl" rotWithShape="0">
                  <a:srgbClr val="000000">
                    <a:alpha val="70000"/>
                  </a:srgbClr>
                </a:outerShdw>
              </a:effectLst>
              <a:uLnTx/>
              <a:uFillTx/>
              <a:latin typeface="Calibri"/>
              <a:ea typeface="+mn-ea"/>
              <a:cs typeface="+mn-cs"/>
            </a:endParaRPr>
          </a:p>
        </p:txBody>
      </p:sp>
      <p:sp>
        <p:nvSpPr>
          <p:cNvPr id="16" name="Oval 15"/>
          <p:cNvSpPr/>
          <p:nvPr/>
        </p:nvSpPr>
        <p:spPr>
          <a:xfrm>
            <a:off x="4532335" y="4725144"/>
            <a:ext cx="214314" cy="214314"/>
          </a:xfrm>
          <a:prstGeom prst="ellipse">
            <a:avLst/>
          </a:prstGeom>
          <a:solidFill>
            <a:srgbClr val="FFFF00"/>
          </a:solidFill>
          <a:ln w="254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18415" cmpd="sng">
                <a:solidFill>
                  <a:srgbClr val="FFFFFF"/>
                </a:solidFill>
                <a:prstDash val="solid"/>
              </a:ln>
              <a:solidFill>
                <a:sysClr val="windowText" lastClr="000000"/>
              </a:solidFill>
              <a:effectLst>
                <a:outerShdw blurRad="63500" dir="3600000" algn="tl" rotWithShape="0">
                  <a:srgbClr val="000000">
                    <a:alpha val="70000"/>
                  </a:srgbClr>
                </a:outerShdw>
              </a:effectLst>
              <a:uLnTx/>
              <a:uFillTx/>
              <a:latin typeface="Calibri"/>
              <a:ea typeface="+mn-ea"/>
              <a:cs typeface="+mn-cs"/>
            </a:endParaRPr>
          </a:p>
        </p:txBody>
      </p:sp>
      <p:sp>
        <p:nvSpPr>
          <p:cNvPr id="17" name="Oval 16"/>
          <p:cNvSpPr/>
          <p:nvPr/>
        </p:nvSpPr>
        <p:spPr>
          <a:xfrm>
            <a:off x="4175145" y="4725144"/>
            <a:ext cx="214314" cy="214314"/>
          </a:xfrm>
          <a:prstGeom prst="ellipse">
            <a:avLst/>
          </a:prstGeom>
          <a:solidFill>
            <a:srgbClr val="FFFF00"/>
          </a:solidFill>
          <a:ln w="254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18415" cmpd="sng">
                <a:solidFill>
                  <a:srgbClr val="FFFFFF"/>
                </a:solidFill>
                <a:prstDash val="solid"/>
              </a:ln>
              <a:solidFill>
                <a:sysClr val="windowText" lastClr="000000"/>
              </a:solidFill>
              <a:effectLst>
                <a:outerShdw blurRad="63500" dir="3600000" algn="tl" rotWithShape="0">
                  <a:srgbClr val="000000">
                    <a:alpha val="70000"/>
                  </a:srgbClr>
                </a:outerShdw>
              </a:effectLst>
              <a:uLnTx/>
              <a:uFillTx/>
              <a:latin typeface="Calibri"/>
              <a:ea typeface="+mn-ea"/>
              <a:cs typeface="+mn-cs"/>
            </a:endParaRPr>
          </a:p>
        </p:txBody>
      </p:sp>
      <p:sp>
        <p:nvSpPr>
          <p:cNvPr id="18" name="Rectangle 17"/>
          <p:cNvSpPr/>
          <p:nvPr/>
        </p:nvSpPr>
        <p:spPr>
          <a:xfrm>
            <a:off x="1183963" y="5550331"/>
            <a:ext cx="6696744" cy="830997"/>
          </a:xfrm>
          <a:prstGeom prst="rect">
            <a:avLst/>
          </a:prstGeom>
        </p:spPr>
        <p:txBody>
          <a:bodyPr wrap="square">
            <a:spAutoFit/>
          </a:bodyPr>
          <a:lstStyle/>
          <a:p>
            <a:pPr algn="r" rtl="1"/>
            <a:r>
              <a:rPr lang="fa-IR" sz="2400" dirty="0">
                <a:cs typeface="B Roya" pitchFamily="2" charset="-78"/>
              </a:rPr>
              <a:t>او دریافت که در صورتی که چشم ،محرک را به طریق معینی ببیند در شخص تصور حرکت ایجاد می شود و این را </a:t>
            </a:r>
            <a:r>
              <a:rPr lang="fa-IR" sz="2400" dirty="0">
                <a:solidFill>
                  <a:srgbClr val="FF0000"/>
                </a:solidFill>
                <a:cs typeface="B Roya" pitchFamily="2" charset="-78"/>
              </a:rPr>
              <a:t>پدیده فای </a:t>
            </a:r>
            <a:r>
              <a:rPr lang="fa-IR" sz="2400" dirty="0">
                <a:cs typeface="B Roya" pitchFamily="2" charset="-78"/>
              </a:rPr>
              <a:t>نامید. </a:t>
            </a:r>
            <a:endParaRPr lang="en-US" sz="2400" dirty="0">
              <a:cs typeface="B Roya" pitchFamily="2" charset="-78"/>
            </a:endParaRPr>
          </a:p>
        </p:txBody>
      </p:sp>
    </p:spTree>
    <p:extLst>
      <p:ext uri="{BB962C8B-B14F-4D97-AF65-F5344CB8AC3E}">
        <p14:creationId xmlns:p14="http://schemas.microsoft.com/office/powerpoint/2010/main" xmlns="" val="299884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xit" presetSubtype="0" fill="hold" grpId="1" nodeType="afterEffect">
                                  <p:stCondLst>
                                    <p:cond delay="0"/>
                                  </p:stCondLst>
                                  <p:childTnLst>
                                    <p:animEffect transition="out" filter="fade">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xit" presetSubtype="0" fill="hold" grpId="1" nodeType="after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xit" presetSubtype="0" fill="hold" grpId="1" nodeType="after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xit" presetSubtype="0" fill="hold" grpId="1" nodeType="after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4500"/>
                            </p:stCondLst>
                            <p:childTnLst>
                              <p:par>
                                <p:cTn id="41" presetID="10" presetClass="exit" presetSubtype="0" fill="hold" grpId="1" nodeType="afterEffect">
                                  <p:stCondLst>
                                    <p:cond delay="0"/>
                                  </p:stCondLst>
                                  <p:childTnLst>
                                    <p:animEffect transition="out" filter="fade">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p:stCondLst>
                              <p:cond delay="5500"/>
                            </p:stCondLst>
                            <p:childTnLst>
                              <p:par>
                                <p:cTn id="49" presetID="10" presetClass="exit" presetSubtype="0" fill="hold" grpId="1" nodeType="afterEffect">
                                  <p:stCondLst>
                                    <p:cond delay="0"/>
                                  </p:stCondLst>
                                  <p:childTnLst>
                                    <p:animEffect transition="out" filter="fade">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par>
                          <p:cTn id="56" fill="hold">
                            <p:stCondLst>
                              <p:cond delay="6500"/>
                            </p:stCondLst>
                            <p:childTnLst>
                              <p:par>
                                <p:cTn id="57" presetID="10" presetClass="exit" presetSubtype="0" fill="hold" grpId="1" nodeType="afterEffect">
                                  <p:stCondLst>
                                    <p:cond delay="0"/>
                                  </p:stCondLst>
                                  <p:childTnLst>
                                    <p:animEffect transition="out" filter="fade">
                                      <p:cBhvr>
                                        <p:cTn id="58" dur="500"/>
                                        <p:tgtEl>
                                          <p:spTgt spid="17"/>
                                        </p:tgtEl>
                                      </p:cBhvr>
                                    </p:animEffect>
                                    <p:set>
                                      <p:cBhvr>
                                        <p:cTn id="59" dur="1" fill="hold">
                                          <p:stCondLst>
                                            <p:cond delay="499"/>
                                          </p:stCondLst>
                                        </p:cTn>
                                        <p:tgtEl>
                                          <p:spTgt spid="17"/>
                                        </p:tgtEl>
                                        <p:attrNameLst>
                                          <p:attrName>style.visibility</p:attrName>
                                        </p:attrNameLst>
                                      </p:cBhvr>
                                      <p:to>
                                        <p:strVal val="hidden"/>
                                      </p:to>
                                    </p:se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par>
                          <p:cTn id="64" fill="hold">
                            <p:stCondLst>
                              <p:cond delay="7500"/>
                            </p:stCondLst>
                            <p:childTnLst>
                              <p:par>
                                <p:cTn id="65" presetID="10" presetClass="exit" presetSubtype="0" fill="hold" grpId="1" nodeType="afterEffect">
                                  <p:stCondLst>
                                    <p:cond delay="0"/>
                                  </p:stCondLst>
                                  <p:childTnLst>
                                    <p:animEffect transition="out" filter="fade">
                                      <p:cBhvr>
                                        <p:cTn id="66" dur="500"/>
                                        <p:tgtEl>
                                          <p:spTgt spid="16"/>
                                        </p:tgtEl>
                                      </p:cBhvr>
                                    </p:animEffect>
                                    <p:set>
                                      <p:cBhvr>
                                        <p:cTn id="67" dur="1" fill="hold">
                                          <p:stCondLst>
                                            <p:cond delay="499"/>
                                          </p:stCondLst>
                                        </p:cTn>
                                        <p:tgtEl>
                                          <p:spTgt spid="16"/>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1000"/>
                                        <p:tgtEl>
                                          <p:spTgt spid="18"/>
                                        </p:tgtEl>
                                      </p:cBhvr>
                                    </p:animEffect>
                                    <p:anim calcmode="lin" valueType="num">
                                      <p:cBhvr>
                                        <p:cTn id="73" dur="1000" fill="hold"/>
                                        <p:tgtEl>
                                          <p:spTgt spid="18"/>
                                        </p:tgtEl>
                                        <p:attrNameLst>
                                          <p:attrName>ppt_x</p:attrName>
                                        </p:attrNameLst>
                                      </p:cBhvr>
                                      <p:tavLst>
                                        <p:tav tm="0">
                                          <p:val>
                                            <p:strVal val="#ppt_x"/>
                                          </p:val>
                                        </p:tav>
                                        <p:tav tm="100000">
                                          <p:val>
                                            <p:strVal val="#ppt_x"/>
                                          </p:val>
                                        </p:tav>
                                      </p:tavLst>
                                    </p:anim>
                                    <p:anim calcmode="lin" valueType="num">
                                      <p:cBhvr>
                                        <p:cTn id="7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3" grpId="0" animBg="1"/>
      <p:bldP spid="13" grpId="1" animBg="1"/>
      <p:bldP spid="15" grpId="0" animBg="1"/>
      <p:bldP spid="15" grpId="1" animBg="1"/>
      <p:bldP spid="16" grpId="0" animBg="1"/>
      <p:bldP spid="16" grpId="1" animBg="1"/>
      <p:bldP spid="17" grpId="0" animBg="1"/>
      <p:bldP spid="17" grpId="1" animBg="1"/>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rot="5400000">
            <a:off x="-2628900" y="3618706"/>
            <a:ext cx="57142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6475412"/>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228600" y="762000"/>
            <a:ext cx="3733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95500" y="1052661"/>
            <a:ext cx="4060676" cy="51392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458366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16830" y="2060848"/>
            <a:ext cx="5827855" cy="4370891"/>
          </a:xfrm>
          <a:prstGeom prst="rect">
            <a:avLst/>
          </a:prstGeom>
        </p:spPr>
      </p:pic>
      <p:sp>
        <p:nvSpPr>
          <p:cNvPr id="3" name="Rectangle 2"/>
          <p:cNvSpPr/>
          <p:nvPr/>
        </p:nvSpPr>
        <p:spPr>
          <a:xfrm>
            <a:off x="6179332" y="980728"/>
            <a:ext cx="2130711" cy="646331"/>
          </a:xfrm>
          <a:prstGeom prst="rect">
            <a:avLst/>
          </a:prstGeom>
        </p:spPr>
        <p:txBody>
          <a:bodyPr wrap="none">
            <a:spAutoFit/>
          </a:bodyPr>
          <a:lstStyle/>
          <a:p>
            <a:pPr algn="r" rtl="1">
              <a:lnSpc>
                <a:spcPct val="150000"/>
              </a:lnSpc>
            </a:pPr>
            <a:r>
              <a:rPr lang="fa-IR" sz="2400" dirty="0">
                <a:cs typeface="B Roya" pitchFamily="2" charset="-78"/>
              </a:rPr>
              <a:t> روابط شكل و زمينه</a:t>
            </a:r>
            <a:endParaRPr lang="en-US" sz="2400" dirty="0">
              <a:cs typeface="B Roya" pitchFamily="2" charset="-78"/>
            </a:endParaRPr>
          </a:p>
        </p:txBody>
      </p:sp>
    </p:spTree>
    <p:extLst>
      <p:ext uri="{BB962C8B-B14F-4D97-AF65-F5344CB8AC3E}">
        <p14:creationId xmlns:p14="http://schemas.microsoft.com/office/powerpoint/2010/main" xmlns="" val="1160013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l="4675" t="5843" r="3975" b="7075"/>
          <a:stretch/>
        </p:blipFill>
        <p:spPr>
          <a:xfrm>
            <a:off x="971600" y="1628800"/>
            <a:ext cx="7127914" cy="4682169"/>
          </a:xfrm>
          <a:prstGeom prst="rect">
            <a:avLst/>
          </a:prstGeom>
        </p:spPr>
      </p:pic>
      <p:sp>
        <p:nvSpPr>
          <p:cNvPr id="3" name="Rectangle 2"/>
          <p:cNvSpPr/>
          <p:nvPr/>
        </p:nvSpPr>
        <p:spPr>
          <a:xfrm>
            <a:off x="6251340" y="836712"/>
            <a:ext cx="2130711" cy="646331"/>
          </a:xfrm>
          <a:prstGeom prst="rect">
            <a:avLst/>
          </a:prstGeom>
        </p:spPr>
        <p:txBody>
          <a:bodyPr wrap="none">
            <a:spAutoFit/>
          </a:bodyPr>
          <a:lstStyle/>
          <a:p>
            <a:pPr algn="r" rtl="1">
              <a:lnSpc>
                <a:spcPct val="150000"/>
              </a:lnSpc>
            </a:pPr>
            <a:r>
              <a:rPr lang="fa-IR" sz="2400" dirty="0">
                <a:cs typeface="B Roya" pitchFamily="2" charset="-78"/>
              </a:rPr>
              <a:t> روابط شكل و زمينه</a:t>
            </a:r>
            <a:endParaRPr lang="en-US" sz="2400" dirty="0">
              <a:cs typeface="B Roya" pitchFamily="2" charset="-78"/>
            </a:endParaRPr>
          </a:p>
        </p:txBody>
      </p:sp>
    </p:spTree>
    <p:extLst>
      <p:ext uri="{BB962C8B-B14F-4D97-AF65-F5344CB8AC3E}">
        <p14:creationId xmlns:p14="http://schemas.microsoft.com/office/powerpoint/2010/main" xmlns="" val="3427745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t="-12714" b="12714"/>
          <a:stretch/>
        </p:blipFill>
        <p:spPr>
          <a:xfrm>
            <a:off x="1691680" y="848969"/>
            <a:ext cx="4248472" cy="5664629"/>
          </a:xfrm>
          <a:prstGeom prst="rect">
            <a:avLst/>
          </a:prstGeom>
        </p:spPr>
      </p:pic>
      <p:sp>
        <p:nvSpPr>
          <p:cNvPr id="3" name="Rectangle 2"/>
          <p:cNvSpPr/>
          <p:nvPr/>
        </p:nvSpPr>
        <p:spPr>
          <a:xfrm>
            <a:off x="6444208" y="832478"/>
            <a:ext cx="2130711" cy="646331"/>
          </a:xfrm>
          <a:prstGeom prst="rect">
            <a:avLst/>
          </a:prstGeom>
        </p:spPr>
        <p:txBody>
          <a:bodyPr wrap="none">
            <a:spAutoFit/>
          </a:bodyPr>
          <a:lstStyle/>
          <a:p>
            <a:pPr algn="r" rtl="1">
              <a:lnSpc>
                <a:spcPct val="150000"/>
              </a:lnSpc>
            </a:pPr>
            <a:r>
              <a:rPr lang="fa-IR" sz="2400" dirty="0">
                <a:cs typeface="B Roya" pitchFamily="2" charset="-78"/>
              </a:rPr>
              <a:t> روابط شكل و زمينه</a:t>
            </a:r>
            <a:endParaRPr lang="en-US" sz="2400" dirty="0">
              <a:cs typeface="B Roya" pitchFamily="2" charset="-78"/>
            </a:endParaRPr>
          </a:p>
        </p:txBody>
      </p:sp>
    </p:spTree>
    <p:extLst>
      <p:ext uri="{BB962C8B-B14F-4D97-AF65-F5344CB8AC3E}">
        <p14:creationId xmlns:p14="http://schemas.microsoft.com/office/powerpoint/2010/main" xmlns="" val="1117994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rot="5400000">
            <a:off x="-2628900" y="3618706"/>
            <a:ext cx="57142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6475412"/>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228600" y="762000"/>
            <a:ext cx="3733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285720" y="692696"/>
            <a:ext cx="8553480" cy="1143000"/>
          </a:xfrm>
          <a:prstGeom prst="rect">
            <a:avLst/>
          </a:prstGeom>
        </p:spPr>
        <p:txBody>
          <a:bodyPr vert="horz" lIns="91440" tIns="45720" rIns="91440" bIns="45720" rtlCol="0" anchor="ctr">
            <a:normAutofit/>
          </a:bodyPr>
          <a:lstStyle/>
          <a:p>
            <a:pPr algn="r" rtl="1">
              <a:lnSpc>
                <a:spcPct val="150000"/>
              </a:lnSpc>
            </a:pPr>
            <a:r>
              <a:rPr lang="fa-IR" sz="2800" dirty="0" smtClean="0">
                <a:cs typeface="B Roya" pitchFamily="2" charset="-78"/>
              </a:rPr>
              <a:t>اصل سرنوشت مشترك</a:t>
            </a:r>
            <a:r>
              <a:rPr lang="en-US" sz="2800" dirty="0" smtClean="0">
                <a:cs typeface="B Roya" pitchFamily="2" charset="-78"/>
              </a:rPr>
              <a:t>  </a:t>
            </a:r>
            <a:r>
              <a:rPr lang="fa-IR" sz="2800" dirty="0" smtClean="0">
                <a:cs typeface="B Roya" pitchFamily="2" charset="-78"/>
              </a:rPr>
              <a:t>                              </a:t>
            </a:r>
            <a:r>
              <a:rPr lang="en-US" sz="2800" dirty="0" smtClean="0">
                <a:cs typeface="B Roya" pitchFamily="2" charset="-78"/>
              </a:rPr>
              <a:t>  </a:t>
            </a:r>
            <a:r>
              <a:rPr lang="en-US" sz="2800" dirty="0" smtClean="0">
                <a:latin typeface="+mj-lt"/>
                <a:ea typeface="+mj-ea"/>
                <a:cs typeface="B Roya" pitchFamily="2" charset="-78"/>
              </a:rPr>
              <a:t>  </a:t>
            </a:r>
            <a:r>
              <a:rPr lang="fa-IR" sz="2800" dirty="0" smtClean="0">
                <a:latin typeface="+mj-lt"/>
                <a:ea typeface="+mj-ea"/>
                <a:cs typeface="B Roya" pitchFamily="2" charset="-78"/>
              </a:rPr>
              <a:t> </a:t>
            </a:r>
            <a:r>
              <a:rPr lang="en-US" sz="2800" dirty="0" smtClean="0">
                <a:latin typeface="Arial Rounded MT Bold" pitchFamily="34" charset="0"/>
                <a:ea typeface="+mj-ea"/>
                <a:cs typeface="+mj-cs"/>
              </a:rPr>
              <a:t>common fate</a:t>
            </a:r>
            <a:endParaRPr kumimoji="0" lang="en-US" sz="2800" b="0" i="0" u="none" strike="noStrike" kern="1200" cap="none" spc="0" normalizeH="0" baseline="0" noProof="0" dirty="0">
              <a:ln>
                <a:noFill/>
              </a:ln>
              <a:effectLst/>
              <a:uLnTx/>
              <a:uFillTx/>
              <a:latin typeface="Arial Rounded MT Bold" pitchFamily="34" charset="0"/>
              <a:ea typeface="+mj-ea"/>
              <a:cs typeface="+mj-cs"/>
            </a:endParaRPr>
          </a:p>
        </p:txBody>
      </p:sp>
      <p:sp>
        <p:nvSpPr>
          <p:cNvPr id="7" name="Rectangle 6"/>
          <p:cNvSpPr/>
          <p:nvPr/>
        </p:nvSpPr>
        <p:spPr>
          <a:xfrm>
            <a:off x="539552" y="2428868"/>
            <a:ext cx="8274989" cy="1754326"/>
          </a:xfrm>
          <a:prstGeom prst="rect">
            <a:avLst/>
          </a:prstGeom>
        </p:spPr>
        <p:txBody>
          <a:bodyPr wrap="square">
            <a:spAutoFit/>
          </a:bodyPr>
          <a:lstStyle/>
          <a:p>
            <a:pPr algn="r" rtl="1">
              <a:lnSpc>
                <a:spcPct val="150000"/>
              </a:lnSpc>
            </a:pPr>
            <a:r>
              <a:rPr lang="fa-IR" sz="2400" dirty="0" smtClean="0">
                <a:cs typeface="B Roya" pitchFamily="2" charset="-78"/>
              </a:rPr>
              <a:t>از</a:t>
            </a:r>
            <a:r>
              <a:rPr lang="en-US" sz="2400" dirty="0" smtClean="0">
                <a:cs typeface="B Roya" pitchFamily="2" charset="-78"/>
              </a:rPr>
              <a:t> </a:t>
            </a:r>
            <a:r>
              <a:rPr lang="fa-IR" sz="2400" dirty="0" smtClean="0">
                <a:cs typeface="B Roya" pitchFamily="2" charset="-78"/>
              </a:rPr>
              <a:t>اين رو در يك ساختار بصري، عناصري كه با هم و در يك راستا به جنبش در مي آيند، به عنوان يك گروه واحد يا يك مجموعه ديده مي شوند. در هنرهايي كه از تصاوير يا علايم متحرك بهرهمي گيرند، اين اصل كاربرد ويژه اي مي يابد.</a:t>
            </a:r>
            <a:endParaRPr lang="en-US" sz="2400" dirty="0">
              <a:cs typeface="B Roya" pitchFamily="2" charset="-78"/>
            </a:endParaRPr>
          </a:p>
        </p:txBody>
      </p:sp>
    </p:spTree>
    <p:extLst>
      <p:ext uri="{BB962C8B-B14F-4D97-AF65-F5344CB8AC3E}">
        <p14:creationId xmlns:p14="http://schemas.microsoft.com/office/powerpoint/2010/main" xmlns="" val="26588200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rot="5400000">
            <a:off x="-2628900" y="3618706"/>
            <a:ext cx="57142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6475412"/>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228600" y="762000"/>
            <a:ext cx="3733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3841576" y="116632"/>
            <a:ext cx="1522512" cy="1143000"/>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2400" b="1" i="0" u="none" strike="noStrike" kern="0" cap="none" spc="0" normalizeH="0" baseline="0" noProof="0" dirty="0" smtClean="0">
                <a:ln>
                  <a:noFill/>
                </a:ln>
                <a:solidFill>
                  <a:sysClr val="windowText" lastClr="000000"/>
                </a:solidFill>
                <a:effectLst/>
                <a:uLnTx/>
                <a:uFillTx/>
                <a:cs typeface="B Roya" pitchFamily="2" charset="-78"/>
              </a:rPr>
              <a:t>پراگنانس</a:t>
            </a:r>
            <a:endParaRPr kumimoji="0" lang="en-US" sz="2400" b="1" i="0" u="none" strike="noStrike" kern="0" cap="none" spc="0" normalizeH="0" baseline="0" noProof="0" dirty="0">
              <a:ln>
                <a:noFill/>
              </a:ln>
              <a:solidFill>
                <a:sysClr val="windowText" lastClr="000000"/>
              </a:solidFill>
              <a:effectLst/>
              <a:uLnTx/>
              <a:uFillTx/>
            </a:endParaRPr>
          </a:p>
        </p:txBody>
      </p:sp>
      <p:sp>
        <p:nvSpPr>
          <p:cNvPr id="6" name="Rectangle 5"/>
          <p:cNvSpPr/>
          <p:nvPr/>
        </p:nvSpPr>
        <p:spPr>
          <a:xfrm>
            <a:off x="214282" y="2571744"/>
            <a:ext cx="8358246" cy="2677656"/>
          </a:xfrm>
          <a:prstGeom prst="rect">
            <a:avLst/>
          </a:prstGeom>
        </p:spPr>
        <p:txBody>
          <a:bodyPr wrap="square">
            <a:spAutoFit/>
          </a:bodyPr>
          <a:lstStyle/>
          <a:p>
            <a:pPr algn="r" rtl="1">
              <a:lnSpc>
                <a:spcPct val="150000"/>
              </a:lnSpc>
            </a:pPr>
            <a:r>
              <a:rPr lang="fa-IR" sz="2800" dirty="0" smtClean="0">
                <a:cs typeface="B Roya" pitchFamily="2" charset="-78"/>
              </a:rPr>
              <a:t>پراگنانس( کمال گرایی)، تلقي ما از يك گشتالت يا هيئت بندي خوب و قوي است به طوري كه آن را از گشتالت يا هيئت بندي هاي موجودِ ضعيف تر،</a:t>
            </a:r>
            <a:r>
              <a:rPr lang="en-US" sz="2800" dirty="0" smtClean="0">
                <a:cs typeface="B Roya" pitchFamily="2" charset="-78"/>
              </a:rPr>
              <a:t> </a:t>
            </a:r>
            <a:r>
              <a:rPr lang="fa-IR" sz="2800" dirty="0" smtClean="0">
                <a:cs typeface="B Roya" pitchFamily="2" charset="-78"/>
              </a:rPr>
              <a:t>متمایز می سازد.</a:t>
            </a:r>
          </a:p>
          <a:p>
            <a:pPr algn="r" rtl="1">
              <a:lnSpc>
                <a:spcPct val="150000"/>
              </a:lnSpc>
            </a:pPr>
            <a:r>
              <a:rPr lang="fa-IR" sz="2800" dirty="0" smtClean="0">
                <a:cs typeface="B Roya" pitchFamily="2" charset="-78"/>
              </a:rPr>
              <a:t>و هسته مرکزی اصول گشتالت را تبیین می نماید:</a:t>
            </a:r>
            <a:endParaRPr lang="en-US" sz="2800" dirty="0">
              <a:cs typeface="B Roya" pitchFamily="2" charset="-78"/>
            </a:endParaRPr>
          </a:p>
        </p:txBody>
      </p:sp>
    </p:spTree>
    <p:extLst>
      <p:ext uri="{BB962C8B-B14F-4D97-AF65-F5344CB8AC3E}">
        <p14:creationId xmlns:p14="http://schemas.microsoft.com/office/powerpoint/2010/main" xmlns="" val="38010493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rot="5400000">
            <a:off x="-2628900" y="3618706"/>
            <a:ext cx="57142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6475412"/>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228600" y="762000"/>
            <a:ext cx="3733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14884" y="786251"/>
            <a:ext cx="8553480" cy="1143000"/>
          </a:xfrm>
          <a:prstGeom prst="rect">
            <a:avLst/>
          </a:prstGeom>
        </p:spPr>
        <p:txBody>
          <a:bodyPr vert="horz" lIns="91440" tIns="45720" rIns="91440" bIns="45720" rtlCol="0" anchor="ctr">
            <a:normAutofit fontScale="92500"/>
          </a:bodyPr>
          <a:lstStyle/>
          <a:p>
            <a:pPr algn="r" rtl="1">
              <a:lnSpc>
                <a:spcPct val="150000"/>
              </a:lnSpc>
            </a:pPr>
            <a:r>
              <a:rPr lang="fa-IR" sz="2800" dirty="0" smtClean="0">
                <a:cs typeface="B Roya" pitchFamily="2" charset="-78"/>
              </a:rPr>
              <a:t>اصل فراپوشانندگي                                           </a:t>
            </a:r>
            <a:r>
              <a:rPr lang="en-US" sz="2800" dirty="0" smtClean="0">
                <a:cs typeface="B Roya" pitchFamily="2" charset="-78"/>
              </a:rPr>
              <a:t> Inclusiveness </a:t>
            </a:r>
            <a:r>
              <a:rPr lang="fa-IR" sz="2800" dirty="0" smtClean="0">
                <a:cs typeface="B Roya" pitchFamily="2" charset="-78"/>
              </a:rPr>
              <a:t>     </a:t>
            </a:r>
            <a:r>
              <a:rPr lang="en-US" sz="2800" dirty="0" smtClean="0">
                <a:cs typeface="B Roya" pitchFamily="2" charset="-78"/>
              </a:rPr>
              <a:t>   </a:t>
            </a:r>
            <a:r>
              <a:rPr lang="fa-IR" sz="2800" dirty="0" smtClean="0">
                <a:cs typeface="B Roya" pitchFamily="2" charset="-78"/>
              </a:rPr>
              <a:t>َ</a:t>
            </a:r>
            <a:r>
              <a:rPr lang="en-US" sz="2800" dirty="0" smtClean="0">
                <a:cs typeface="B Roya" pitchFamily="2" charset="-78"/>
              </a:rPr>
              <a:t>    </a:t>
            </a:r>
            <a:endParaRPr kumimoji="0" lang="en-US" sz="2800" b="0" i="0" u="none" strike="noStrike" kern="1200" cap="none" spc="0" normalizeH="0" baseline="0" noProof="0" dirty="0">
              <a:ln>
                <a:noFill/>
              </a:ln>
              <a:effectLst/>
              <a:uLnTx/>
              <a:uFillTx/>
              <a:latin typeface="Arial Rounded MT Bold" pitchFamily="34" charset="0"/>
              <a:ea typeface="+mj-ea"/>
              <a:cs typeface="+mj-cs"/>
            </a:endParaRPr>
          </a:p>
        </p:txBody>
      </p:sp>
      <p:sp>
        <p:nvSpPr>
          <p:cNvPr id="7" name="Rectangle 6"/>
          <p:cNvSpPr/>
          <p:nvPr/>
        </p:nvSpPr>
        <p:spPr>
          <a:xfrm>
            <a:off x="1000100" y="2428868"/>
            <a:ext cx="7786742" cy="2308324"/>
          </a:xfrm>
          <a:prstGeom prst="rect">
            <a:avLst/>
          </a:prstGeom>
        </p:spPr>
        <p:txBody>
          <a:bodyPr wrap="square">
            <a:spAutoFit/>
          </a:bodyPr>
          <a:lstStyle/>
          <a:p>
            <a:pPr algn="r" rtl="1">
              <a:lnSpc>
                <a:spcPct val="150000"/>
              </a:lnSpc>
            </a:pPr>
            <a:r>
              <a:rPr lang="fa-IR" sz="2400" dirty="0" smtClean="0">
                <a:cs typeface="B Roya" pitchFamily="2" charset="-78"/>
              </a:rPr>
              <a:t>اين اصل بيانگر اين است</a:t>
            </a:r>
            <a:r>
              <a:rPr lang="en-US" sz="2400" dirty="0" smtClean="0">
                <a:cs typeface="B Roya" pitchFamily="2" charset="-78"/>
              </a:rPr>
              <a:t> </a:t>
            </a:r>
            <a:r>
              <a:rPr lang="fa-IR" sz="2400" dirty="0" smtClean="0">
                <a:cs typeface="B Roya" pitchFamily="2" charset="-78"/>
              </a:rPr>
              <a:t>كه يك ساختار بصري در مجموع، ممكن است از </a:t>
            </a:r>
            <a:r>
              <a:rPr lang="fa-IR" sz="2400" dirty="0" smtClean="0">
                <a:solidFill>
                  <a:srgbClr val="FF0000"/>
                </a:solidFill>
                <a:cs typeface="B Roya" pitchFamily="2" charset="-78"/>
              </a:rPr>
              <a:t>چندين گشتالت</a:t>
            </a:r>
            <a:r>
              <a:rPr lang="en-US" sz="2400" dirty="0" smtClean="0">
                <a:solidFill>
                  <a:srgbClr val="FF0000"/>
                </a:solidFill>
                <a:cs typeface="B Roya" pitchFamily="2" charset="-78"/>
              </a:rPr>
              <a:t> </a:t>
            </a:r>
            <a:r>
              <a:rPr lang="fa-IR" sz="2400" dirty="0" smtClean="0">
                <a:solidFill>
                  <a:srgbClr val="FF0000"/>
                </a:solidFill>
                <a:cs typeface="B Roya" pitchFamily="2" charset="-78"/>
              </a:rPr>
              <a:t>كوچك </a:t>
            </a:r>
            <a:r>
              <a:rPr lang="fa-IR" sz="2400" dirty="0" smtClean="0">
                <a:cs typeface="B Roya" pitchFamily="2" charset="-78"/>
              </a:rPr>
              <a:t>تشكيل شده باشد كه زيرمجموعه هايي براي گشتالت هاي</a:t>
            </a:r>
            <a:r>
              <a:rPr lang="en-US" sz="2400" dirty="0" smtClean="0">
                <a:cs typeface="B Roya" pitchFamily="2" charset="-78"/>
              </a:rPr>
              <a:t> </a:t>
            </a:r>
            <a:r>
              <a:rPr lang="fa-IR" sz="2400" dirty="0" smtClean="0">
                <a:cs typeface="B Roya" pitchFamily="2" charset="-78"/>
              </a:rPr>
              <a:t>بزرگ تر محسوب شوند. اين گشتالت بزرگ تر از پراگنانس قوي تري</a:t>
            </a:r>
          </a:p>
          <a:p>
            <a:pPr algn="r" rtl="1">
              <a:lnSpc>
                <a:spcPct val="150000"/>
              </a:lnSpc>
            </a:pPr>
            <a:r>
              <a:rPr lang="fa-IR" sz="2400" dirty="0" smtClean="0">
                <a:cs typeface="B Roya" pitchFamily="2" charset="-78"/>
              </a:rPr>
              <a:t>نسبت به گشتالت هاي كوچك تر برخوردار است.</a:t>
            </a:r>
            <a:endParaRPr lang="en-US" sz="2400" dirty="0">
              <a:cs typeface="B Roya" pitchFamily="2" charset="-78"/>
            </a:endParaRPr>
          </a:p>
        </p:txBody>
      </p:sp>
    </p:spTree>
    <p:extLst>
      <p:ext uri="{BB962C8B-B14F-4D97-AF65-F5344CB8AC3E}">
        <p14:creationId xmlns:p14="http://schemas.microsoft.com/office/powerpoint/2010/main" xmlns="" val="3645989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rot="5400000">
            <a:off x="-2628900" y="3618706"/>
            <a:ext cx="57142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6475412"/>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228600" y="762000"/>
            <a:ext cx="3733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331640" y="962144"/>
            <a:ext cx="7696200" cy="461665"/>
          </a:xfrm>
          <a:prstGeom prst="rect">
            <a:avLst/>
          </a:prstGeom>
        </p:spPr>
        <p:txBody>
          <a:bodyPr wrap="square">
            <a:spAutoFit/>
          </a:bodyPr>
          <a:lstStyle/>
          <a:p>
            <a:pPr algn="justLow" rtl="1"/>
            <a:r>
              <a:rPr lang="fa-IR" sz="2400" b="1" dirty="0" smtClean="0">
                <a:cs typeface="B Nazanin" pitchFamily="2" charset="-78"/>
              </a:rPr>
              <a:t>چه می بینید زمانی که شما در شکل زیر نگاه کنید؟</a:t>
            </a:r>
            <a:endParaRPr lang="en-US" sz="2400" b="1" dirty="0">
              <a:cs typeface="B Nazanin" pitchFamily="2" charset="-78"/>
            </a:endParaRPr>
          </a:p>
        </p:txBody>
      </p:sp>
      <p:pic>
        <p:nvPicPr>
          <p:cNvPr id="6" name="Picture 3" descr="C:\Users\ahani\Desktop\18-03_subjectivetriangle.jpg"/>
          <p:cNvPicPr>
            <a:picLocks noChangeAspect="1" noChangeArrowheads="1"/>
          </p:cNvPicPr>
          <p:nvPr/>
        </p:nvPicPr>
        <p:blipFill>
          <a:blip r:embed="rId3" cstate="print">
            <a:clrChange>
              <a:clrFrom>
                <a:srgbClr val="FBFBFB"/>
              </a:clrFrom>
              <a:clrTo>
                <a:srgbClr val="FBFBFB">
                  <a:alpha val="0"/>
                </a:srgbClr>
              </a:clrTo>
            </a:clrChange>
          </a:blip>
          <a:srcRect/>
          <a:stretch>
            <a:fillRect/>
          </a:stretch>
        </p:blipFill>
        <p:spPr bwMode="auto">
          <a:xfrm>
            <a:off x="1670050" y="2381250"/>
            <a:ext cx="2190750" cy="2114550"/>
          </a:xfrm>
          <a:prstGeom prst="rect">
            <a:avLst/>
          </a:prstGeom>
          <a:noFill/>
        </p:spPr>
      </p:pic>
      <p:sp>
        <p:nvSpPr>
          <p:cNvPr id="7" name="Rectangle 6"/>
          <p:cNvSpPr/>
          <p:nvPr/>
        </p:nvSpPr>
        <p:spPr>
          <a:xfrm>
            <a:off x="685800" y="5334000"/>
            <a:ext cx="4527201" cy="584775"/>
          </a:xfrm>
          <a:prstGeom prst="rect">
            <a:avLst/>
          </a:prstGeom>
        </p:spPr>
        <p:txBody>
          <a:bodyPr wrap="none">
            <a:spAutoFit/>
          </a:bodyPr>
          <a:lstStyle/>
          <a:p>
            <a:pPr algn="justLow"/>
            <a:r>
              <a:rPr lang="fa-IR" sz="3200" b="1" dirty="0" smtClean="0">
                <a:cs typeface="B Nazanin" pitchFamily="2" charset="-78"/>
              </a:rPr>
              <a:t>این را "مثلث ذهنی" می نامند.</a:t>
            </a:r>
          </a:p>
        </p:txBody>
      </p:sp>
      <p:cxnSp>
        <p:nvCxnSpPr>
          <p:cNvPr id="8" name="Straight Connector 7"/>
          <p:cNvCxnSpPr/>
          <p:nvPr/>
        </p:nvCxnSpPr>
        <p:spPr>
          <a:xfrm>
            <a:off x="1974850" y="2762250"/>
            <a:ext cx="1524000" cy="1588"/>
          </a:xfrm>
          <a:prstGeom prst="line">
            <a:avLst/>
          </a:prstGeom>
          <a:noFill/>
          <a:ln w="28575" cap="flat" cmpd="sng" algn="ctr">
            <a:solidFill>
              <a:srgbClr val="FF388C"/>
            </a:solidFill>
            <a:prstDash val="solid"/>
          </a:ln>
          <a:effectLst/>
        </p:spPr>
      </p:cxnSp>
      <p:cxnSp>
        <p:nvCxnSpPr>
          <p:cNvPr id="9" name="Straight Connector 8"/>
          <p:cNvCxnSpPr/>
          <p:nvPr/>
        </p:nvCxnSpPr>
        <p:spPr>
          <a:xfrm rot="5400000">
            <a:off x="2470150" y="3028950"/>
            <a:ext cx="1295400" cy="762000"/>
          </a:xfrm>
          <a:prstGeom prst="line">
            <a:avLst/>
          </a:prstGeom>
          <a:noFill/>
          <a:ln w="28575" cap="flat" cmpd="sng" algn="ctr">
            <a:solidFill>
              <a:srgbClr val="FF388C"/>
            </a:solidFill>
            <a:prstDash val="solid"/>
          </a:ln>
          <a:effectLst/>
        </p:spPr>
      </p:cxnSp>
      <p:cxnSp>
        <p:nvCxnSpPr>
          <p:cNvPr id="10" name="Straight Connector 9"/>
          <p:cNvCxnSpPr/>
          <p:nvPr/>
        </p:nvCxnSpPr>
        <p:spPr>
          <a:xfrm rot="16200000" flipV="1">
            <a:off x="1708150" y="3028950"/>
            <a:ext cx="1295400" cy="762000"/>
          </a:xfrm>
          <a:prstGeom prst="line">
            <a:avLst/>
          </a:prstGeom>
          <a:noFill/>
          <a:ln w="28575" cap="flat" cmpd="sng" algn="ctr">
            <a:solidFill>
              <a:srgbClr val="FF388C"/>
            </a:solidFill>
            <a:prstDash val="solid"/>
          </a:ln>
          <a:effectLst/>
        </p:spPr>
      </p:cxnSp>
    </p:spTree>
    <p:extLst>
      <p:ext uri="{BB962C8B-B14F-4D97-AF65-F5344CB8AC3E}">
        <p14:creationId xmlns:p14="http://schemas.microsoft.com/office/powerpoint/2010/main" xmlns="" val="16520658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rot="5400000">
            <a:off x="-2628900" y="3618706"/>
            <a:ext cx="57142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6475412"/>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228600" y="762000"/>
            <a:ext cx="3733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339000" y="755485"/>
            <a:ext cx="8553480" cy="1143000"/>
          </a:xfrm>
          <a:prstGeom prst="rect">
            <a:avLst/>
          </a:prstGeom>
        </p:spPr>
        <p:txBody>
          <a:bodyPr vert="horz" lIns="91440" tIns="45720" rIns="91440" bIns="45720" rtlCol="0" anchor="ctr">
            <a:normAutofit/>
          </a:bodyPr>
          <a:lstStyle/>
          <a:p>
            <a:pPr algn="ctr" rtl="1">
              <a:spcBef>
                <a:spcPct val="0"/>
              </a:spcBef>
            </a:pPr>
            <a:r>
              <a:rPr lang="fa-IR" sz="2800" dirty="0" smtClean="0">
                <a:latin typeface="+mj-lt"/>
                <a:ea typeface="+mj-ea"/>
                <a:cs typeface="B Roya" pitchFamily="2" charset="-78"/>
              </a:rPr>
              <a:t>اصل يكپارچگي يا تكميل                                 </a:t>
            </a:r>
            <a:r>
              <a:rPr kumimoji="0" lang="en-US" sz="2800" b="0" i="0" u="none" strike="noStrike" kern="1200" cap="none" spc="0" normalizeH="0" baseline="0" noProof="0" dirty="0" smtClean="0">
                <a:ln>
                  <a:noFill/>
                </a:ln>
                <a:effectLst/>
                <a:uLnTx/>
                <a:uFillTx/>
                <a:latin typeface="+mj-lt"/>
                <a:ea typeface="+mj-ea"/>
                <a:cs typeface="B Roya" pitchFamily="2" charset="-78"/>
              </a:rPr>
              <a:t>  </a:t>
            </a:r>
            <a:r>
              <a:rPr lang="en-US" sz="2800" dirty="0" smtClean="0">
                <a:latin typeface="Arial Rounded MT Bold" pitchFamily="34" charset="0"/>
                <a:ea typeface="+mj-ea"/>
                <a:cs typeface="+mj-cs"/>
              </a:rPr>
              <a:t>Closure</a:t>
            </a:r>
            <a:endParaRPr kumimoji="0" lang="en-US" sz="2800" b="0" i="0" u="none" strike="noStrike" kern="1200" cap="none" spc="0" normalizeH="0" baseline="0" noProof="0" dirty="0">
              <a:ln>
                <a:noFill/>
              </a:ln>
              <a:effectLst/>
              <a:uLnTx/>
              <a:uFillTx/>
              <a:latin typeface="Arial Rounded MT Bold" pitchFamily="34" charset="0"/>
              <a:ea typeface="+mj-ea"/>
              <a:cs typeface="+mj-cs"/>
            </a:endParaRPr>
          </a:p>
        </p:txBody>
      </p:sp>
      <p:sp>
        <p:nvSpPr>
          <p:cNvPr id="7" name="Rectangle 6"/>
          <p:cNvSpPr/>
          <p:nvPr/>
        </p:nvSpPr>
        <p:spPr>
          <a:xfrm>
            <a:off x="4249010" y="2428868"/>
            <a:ext cx="4643470" cy="3416320"/>
          </a:xfrm>
          <a:prstGeom prst="rect">
            <a:avLst/>
          </a:prstGeom>
        </p:spPr>
        <p:txBody>
          <a:bodyPr wrap="square">
            <a:spAutoFit/>
          </a:bodyPr>
          <a:lstStyle/>
          <a:p>
            <a:pPr algn="just" rtl="1">
              <a:lnSpc>
                <a:spcPct val="150000"/>
              </a:lnSpc>
            </a:pPr>
            <a:r>
              <a:rPr lang="fa-IR" sz="2400" dirty="0" smtClean="0">
                <a:cs typeface="B Roya" pitchFamily="2" charset="-78"/>
              </a:rPr>
              <a:t>بر اساس اين اصل، چنانچه بخشي از تصوير يك شكل پوشانده</a:t>
            </a:r>
            <a:r>
              <a:rPr lang="en-US" sz="2400" dirty="0" smtClean="0">
                <a:cs typeface="B Roya" pitchFamily="2" charset="-78"/>
              </a:rPr>
              <a:t> </a:t>
            </a:r>
            <a:r>
              <a:rPr lang="fa-IR" sz="2400" dirty="0" smtClean="0">
                <a:cs typeface="B Roya" pitchFamily="2" charset="-78"/>
              </a:rPr>
              <a:t>شده يا جا افتاده باشد، ذهن به طور خودكار آن را تكميل مي كند</a:t>
            </a:r>
            <a:r>
              <a:rPr lang="en-US" sz="2400" dirty="0" smtClean="0">
                <a:cs typeface="B Roya" pitchFamily="2" charset="-78"/>
              </a:rPr>
              <a:t> </a:t>
            </a:r>
            <a:r>
              <a:rPr lang="fa-IR" sz="2400" dirty="0" smtClean="0">
                <a:cs typeface="B Roya" pitchFamily="2" charset="-78"/>
              </a:rPr>
              <a:t>و به صورت يك شكل كامل مي بيند.</a:t>
            </a:r>
            <a:endParaRPr lang="en-US" sz="2400" dirty="0" smtClean="0">
              <a:cs typeface="B Roya" pitchFamily="2" charset="-78"/>
            </a:endParaRPr>
          </a:p>
          <a:p>
            <a:pPr algn="just" rtl="1">
              <a:lnSpc>
                <a:spcPct val="150000"/>
              </a:lnSpc>
            </a:pPr>
            <a:r>
              <a:rPr lang="fa-IR" sz="2400" dirty="0" smtClean="0">
                <a:cs typeface="B Roya" pitchFamily="2" charset="-78"/>
              </a:rPr>
              <a:t> به بياني ديگر، چشم ما</a:t>
            </a:r>
            <a:r>
              <a:rPr lang="en-US" sz="2400" dirty="0" smtClean="0">
                <a:cs typeface="B Roya" pitchFamily="2" charset="-78"/>
              </a:rPr>
              <a:t> </a:t>
            </a:r>
            <a:r>
              <a:rPr lang="fa-IR" sz="2400" dirty="0" smtClean="0">
                <a:cs typeface="B Roya" pitchFamily="2" charset="-78"/>
              </a:rPr>
              <a:t>اشكال ناقص و ناتمام را به صورت كامل و يكپارچه مي بيند.</a:t>
            </a:r>
            <a:endParaRPr lang="en-US" sz="2400" dirty="0">
              <a:cs typeface="B Roya" pitchFamily="2" charset="-78"/>
            </a:endParaRPr>
          </a:p>
        </p:txBody>
      </p:sp>
      <p:pic>
        <p:nvPicPr>
          <p:cNvPr id="8" name="Picture 2" descr="E:\Art university\prjects\sycology\gestalt pic\gestalt-closure.png"/>
          <p:cNvPicPr>
            <a:picLocks noChangeAspect="1" noChangeArrowheads="1"/>
          </p:cNvPicPr>
          <p:nvPr/>
        </p:nvPicPr>
        <p:blipFill>
          <a:blip r:embed="rId3" cstate="print"/>
          <a:srcRect/>
          <a:stretch>
            <a:fillRect/>
          </a:stretch>
        </p:blipFill>
        <p:spPr bwMode="auto">
          <a:xfrm>
            <a:off x="571472" y="3929066"/>
            <a:ext cx="3287855" cy="2071702"/>
          </a:xfrm>
          <a:prstGeom prst="rect">
            <a:avLst/>
          </a:prstGeom>
          <a:noFill/>
        </p:spPr>
      </p:pic>
      <p:pic>
        <p:nvPicPr>
          <p:cNvPr id="9" name="Picture 4" descr="E:\Art university\prjects\sycology\gestalt pic\Closure.jpg"/>
          <p:cNvPicPr>
            <a:picLocks noChangeAspect="1" noChangeArrowheads="1"/>
          </p:cNvPicPr>
          <p:nvPr/>
        </p:nvPicPr>
        <p:blipFill>
          <a:blip r:embed="rId4" cstate="print"/>
          <a:srcRect/>
          <a:stretch>
            <a:fillRect/>
          </a:stretch>
        </p:blipFill>
        <p:spPr bwMode="auto">
          <a:xfrm>
            <a:off x="428596" y="2071678"/>
            <a:ext cx="3888815" cy="1643074"/>
          </a:xfrm>
          <a:prstGeom prst="rect">
            <a:avLst/>
          </a:prstGeom>
          <a:noFill/>
        </p:spPr>
      </p:pic>
    </p:spTree>
    <p:extLst>
      <p:ext uri="{BB962C8B-B14F-4D97-AF65-F5344CB8AC3E}">
        <p14:creationId xmlns:p14="http://schemas.microsoft.com/office/powerpoint/2010/main" xmlns="" val="330879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9"/>
                                        </p:tgtEl>
                                      </p:cBhvr>
                                    </p:animEffect>
                                    <p:set>
                                      <p:cBhvr>
                                        <p:cTn id="17" dur="1" fill="hold">
                                          <p:stCondLst>
                                            <p:cond delay="1999"/>
                                          </p:stCondLst>
                                        </p:cTn>
                                        <p:tgtEl>
                                          <p:spTgt spid="9"/>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2000"/>
                                        <p:tgtEl>
                                          <p:spTgt spid="8"/>
                                        </p:tgtEl>
                                      </p:cBhvr>
                                    </p:animEffect>
                                    <p:set>
                                      <p:cBhvr>
                                        <p:cTn id="20"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rot="5400000">
            <a:off x="-2628900" y="3618706"/>
            <a:ext cx="57142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6475412"/>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228600" y="762000"/>
            <a:ext cx="3733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1340768"/>
            <a:ext cx="7776864" cy="20920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87774" y="4077072"/>
            <a:ext cx="4000500" cy="1895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1346208"/>
            <a:ext cx="7776864" cy="20920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02184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rot="5400000">
            <a:off x="-2628900" y="3618706"/>
            <a:ext cx="57142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6475412"/>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228600" y="762000"/>
            <a:ext cx="3733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395536" y="1124744"/>
            <a:ext cx="8352928" cy="2088232"/>
          </a:xfrm>
          <a:prstGeom prst="rect">
            <a:avLst/>
          </a:prstGeom>
        </p:spPr>
        <p:txBody>
          <a:bodyPr>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ysClr val="windowText" lastClr="000000"/>
                </a:solidFill>
                <a:effectLst/>
                <a:uLnTx/>
                <a:uFillTx/>
                <a:cs typeface="B Roya" pitchFamily="2" charset="-78"/>
              </a:rPr>
              <a:t> </a:t>
            </a:r>
            <a:r>
              <a:rPr kumimoji="0" lang="fa-IR" sz="2400" b="0" i="0" u="none" strike="noStrike" kern="0" cap="none" spc="0" normalizeH="0" baseline="0" noProof="0" dirty="0" smtClean="0">
                <a:ln>
                  <a:noFill/>
                </a:ln>
                <a:solidFill>
                  <a:srgbClr val="FF0000"/>
                </a:solidFill>
                <a:effectLst/>
                <a:uLnTx/>
                <a:uFillTx/>
                <a:cs typeface="B Roya" pitchFamily="2" charset="-78"/>
              </a:rPr>
              <a:t>ورتایمر</a:t>
            </a:r>
            <a:r>
              <a:rPr kumimoji="0" lang="en-US" sz="2400" b="0" i="0" u="none" strike="noStrike" kern="0" cap="none" spc="0" normalizeH="0" baseline="0" noProof="0" dirty="0" smtClean="0">
                <a:ln>
                  <a:noFill/>
                </a:ln>
                <a:solidFill>
                  <a:srgbClr val="FF0000"/>
                </a:solidFill>
                <a:effectLst/>
                <a:uLnTx/>
                <a:uFillTx/>
                <a:cs typeface="B Roya" pitchFamily="2" charset="-78"/>
              </a:rPr>
              <a:t> </a:t>
            </a:r>
            <a:r>
              <a:rPr kumimoji="0" lang="fa-IR" sz="2400" b="0" i="0" u="none" strike="noStrike" kern="0" cap="none" spc="0" normalizeH="0" baseline="0" noProof="0" dirty="0" smtClean="0">
                <a:ln>
                  <a:noFill/>
                </a:ln>
                <a:solidFill>
                  <a:sysClr val="windowText" lastClr="000000"/>
                </a:solidFill>
                <a:effectLst/>
                <a:uLnTx/>
                <a:uFillTx/>
                <a:cs typeface="B Roya" pitchFamily="2" charset="-78"/>
              </a:rPr>
              <a:t>آزمايش هاي بعدي خود را به كمك دو نفر از استادان جوان دانشگاه فرانكفورت، </a:t>
            </a:r>
            <a:r>
              <a:rPr kumimoji="0" lang="fa-IR" sz="2400" b="0" i="0" u="none" strike="noStrike" kern="0" cap="none" spc="0" normalizeH="0" baseline="0" noProof="0" dirty="0" smtClean="0">
                <a:ln>
                  <a:noFill/>
                </a:ln>
                <a:solidFill>
                  <a:srgbClr val="FF0000"/>
                </a:solidFill>
                <a:effectLst/>
                <a:uLnTx/>
                <a:uFillTx/>
                <a:cs typeface="B Roya" pitchFamily="2" charset="-78"/>
              </a:rPr>
              <a:t>كورت كوفكا و ولفگانگ كهلر</a:t>
            </a:r>
            <a:r>
              <a:rPr kumimoji="0" lang="fa-IR" sz="2400" b="0" i="0" u="none" strike="noStrike" kern="0" cap="none" spc="0" normalizeH="0" baseline="0" noProof="0" dirty="0" smtClean="0">
                <a:ln>
                  <a:noFill/>
                </a:ln>
                <a:solidFill>
                  <a:sysClr val="windowText" lastClr="000000"/>
                </a:solidFill>
                <a:effectLst/>
                <a:uLnTx/>
                <a:uFillTx/>
                <a:cs typeface="B Roya" pitchFamily="2" charset="-78"/>
              </a:rPr>
              <a:t> ادامه داد. اين سه تن مثلث </a:t>
            </a:r>
            <a:r>
              <a:rPr kumimoji="0" lang="fa-IR" sz="2400" b="0" i="0" u="none" strike="noStrike" kern="0" cap="none" spc="0" normalizeH="0" baseline="0" noProof="0" dirty="0" smtClean="0">
                <a:ln>
                  <a:noFill/>
                </a:ln>
                <a:solidFill>
                  <a:srgbClr val="FF0000"/>
                </a:solidFill>
                <a:effectLst/>
                <a:uLnTx/>
                <a:uFillTx/>
                <a:cs typeface="B Roya" pitchFamily="2" charset="-78"/>
              </a:rPr>
              <a:t>بنيان گذاران روان شناسي گشتالت </a:t>
            </a:r>
            <a:r>
              <a:rPr kumimoji="0" lang="fa-IR" sz="2400" b="0" i="0" u="none" strike="noStrike" kern="0" cap="none" spc="0" normalizeH="0" baseline="0" noProof="0" dirty="0" smtClean="0">
                <a:ln>
                  <a:noFill/>
                </a:ln>
                <a:solidFill>
                  <a:sysClr val="windowText" lastClr="000000"/>
                </a:solidFill>
                <a:effectLst/>
                <a:uLnTx/>
                <a:uFillTx/>
                <a:cs typeface="B Roya" pitchFamily="2" charset="-78"/>
              </a:rPr>
              <a:t>را تشكيل مي دهند.</a:t>
            </a:r>
            <a:r>
              <a:rPr kumimoji="0" lang="en-US" sz="2400" b="0" i="0" u="none" strike="noStrike" kern="0" cap="none" spc="0" normalizeH="0" baseline="0" noProof="0" dirty="0" smtClean="0">
                <a:ln>
                  <a:noFill/>
                </a:ln>
                <a:solidFill>
                  <a:sysClr val="windowText" lastClr="000000"/>
                </a:solidFill>
                <a:effectLst/>
                <a:uLnTx/>
                <a:uFillTx/>
                <a:cs typeface="B Roya" pitchFamily="2" charset="-78"/>
              </a:rPr>
              <a:t/>
            </a:r>
            <a:br>
              <a:rPr kumimoji="0" lang="en-US" sz="2400" b="0" i="0" u="none" strike="noStrike" kern="0" cap="none" spc="0" normalizeH="0" baseline="0" noProof="0" dirty="0" smtClean="0">
                <a:ln>
                  <a:noFill/>
                </a:ln>
                <a:solidFill>
                  <a:sysClr val="windowText" lastClr="000000"/>
                </a:solidFill>
                <a:effectLst/>
                <a:uLnTx/>
                <a:uFillTx/>
                <a:cs typeface="B Roya" pitchFamily="2" charset="-78"/>
              </a:rPr>
            </a:br>
            <a:endParaRPr kumimoji="0" lang="en-US" sz="2400" b="0" i="0" u="none" strike="noStrike" kern="0" cap="none" spc="0" normalizeH="0" baseline="0" noProof="0" dirty="0">
              <a:ln>
                <a:noFill/>
              </a:ln>
              <a:solidFill>
                <a:sysClr val="windowText" lastClr="000000"/>
              </a:solidFill>
              <a:effectLst/>
              <a:uLnTx/>
              <a:uFillTx/>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15026" y="3140968"/>
            <a:ext cx="1964886" cy="24767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Rectangle 12"/>
          <p:cNvSpPr/>
          <p:nvPr/>
        </p:nvSpPr>
        <p:spPr>
          <a:xfrm>
            <a:off x="2745400" y="5677618"/>
            <a:ext cx="1178528"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a-IR" sz="1800" b="0" i="0" u="none" strike="noStrike" kern="0" cap="none" spc="0" normalizeH="0" baseline="0" noProof="0" dirty="0">
                <a:ln>
                  <a:noFill/>
                </a:ln>
                <a:solidFill>
                  <a:sysClr val="windowText" lastClr="000000"/>
                </a:solidFill>
                <a:effectLst/>
                <a:uLnTx/>
                <a:uFillTx/>
              </a:rPr>
              <a:t>كورت كوفكا </a:t>
            </a:r>
            <a:endParaRPr kumimoji="0" lang="en-US" sz="1800" b="0" i="0" u="none" strike="noStrike" kern="0" cap="none" spc="0" normalizeH="0" baseline="0" noProof="0" dirty="0">
              <a:ln>
                <a:noFill/>
              </a:ln>
              <a:solidFill>
                <a:sysClr val="windowText" lastClr="000000"/>
              </a:solidFill>
              <a:effectLst/>
              <a:uLnTx/>
              <a:uFillTx/>
            </a:endParaRPr>
          </a:p>
        </p:txBody>
      </p:sp>
      <p:pic>
        <p:nvPicPr>
          <p:cNvPr id="1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20072" y="3140968"/>
            <a:ext cx="1785693" cy="2452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Rectangle 15"/>
          <p:cNvSpPr/>
          <p:nvPr/>
        </p:nvSpPr>
        <p:spPr>
          <a:xfrm>
            <a:off x="4916562" y="5661248"/>
            <a:ext cx="1565920" cy="79169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a-IR" sz="1800" b="0" i="0" u="none" strike="noStrike" kern="0" cap="none" spc="0" normalizeH="0" baseline="0" noProof="0" dirty="0">
                <a:ln>
                  <a:noFill/>
                </a:ln>
                <a:solidFill>
                  <a:sysClr val="windowText" lastClr="000000"/>
                </a:solidFill>
                <a:effectLst/>
                <a:uLnTx/>
                <a:uFillTx/>
              </a:rPr>
              <a:t>ولفگانگ كهلر </a:t>
            </a:r>
            <a:r>
              <a:rPr kumimoji="0" lang="fa-IR" sz="1800" b="0" i="0" u="none" strike="noStrike" kern="0" cap="none" spc="0" normalizeH="0" baseline="0" noProof="0" dirty="0" smtClean="0">
                <a:ln>
                  <a:noFill/>
                </a:ln>
                <a:solidFill>
                  <a:sysClr val="windowText" lastClr="000000"/>
                </a:solidFill>
                <a:effectLst/>
                <a:uLnTx/>
                <a:uFillTx/>
              </a:rPr>
              <a:t> </a:t>
            </a:r>
            <a:endParaRPr kumimoji="0" lang="en-US" sz="1800" b="0" i="0" u="none" strike="noStrike" kern="0" cap="none" spc="0" normalizeH="0" baseline="0" noProof="0" dirty="0">
              <a:ln>
                <a:noFill/>
              </a:ln>
              <a:solidFill>
                <a:sysClr val="windowText" lastClr="000000"/>
              </a:solidFill>
              <a:effectLst/>
              <a:uLnTx/>
              <a:uFillTx/>
            </a:endParaRPr>
          </a:p>
        </p:txBody>
      </p:sp>
      <p:sp>
        <p:nvSpPr>
          <p:cNvPr id="17" name="Rectangle 16"/>
          <p:cNvSpPr/>
          <p:nvPr/>
        </p:nvSpPr>
        <p:spPr>
          <a:xfrm>
            <a:off x="1614916" y="5677618"/>
            <a:ext cx="1301959"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a-IR" sz="1600" b="0" i="0" u="none" strike="noStrike" kern="0" cap="none" spc="0" normalizeH="0" baseline="0" noProof="0" dirty="0" smtClean="0">
                <a:ln>
                  <a:noFill/>
                </a:ln>
                <a:solidFill>
                  <a:sysClr val="windowText" lastClr="000000"/>
                </a:solidFill>
                <a:effectLst/>
                <a:uLnTx/>
                <a:uFillTx/>
              </a:rPr>
              <a:t>(</a:t>
            </a:r>
            <a:r>
              <a:rPr kumimoji="0" lang="fa-IR" sz="1600" b="0" i="0" u="none" strike="noStrike" kern="0" cap="none" spc="0" normalizeH="0" baseline="0" noProof="0" dirty="0">
                <a:ln>
                  <a:noFill/>
                </a:ln>
                <a:solidFill>
                  <a:sysClr val="windowText" lastClr="000000"/>
                </a:solidFill>
                <a:effectLst/>
                <a:uLnTx/>
                <a:uFillTx/>
              </a:rPr>
              <a:t>1941-1886)</a:t>
            </a:r>
          </a:p>
        </p:txBody>
      </p:sp>
      <p:sp>
        <p:nvSpPr>
          <p:cNvPr id="18" name="Rectangle 17"/>
          <p:cNvSpPr/>
          <p:nvPr/>
        </p:nvSpPr>
        <p:spPr>
          <a:xfrm>
            <a:off x="6156176" y="5662006"/>
            <a:ext cx="1271502" cy="40965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(1967-1887)</a:t>
            </a:r>
          </a:p>
        </p:txBody>
      </p:sp>
    </p:spTree>
    <p:extLst>
      <p:ext uri="{BB962C8B-B14F-4D97-AF65-F5344CB8AC3E}">
        <p14:creationId xmlns:p14="http://schemas.microsoft.com/office/powerpoint/2010/main" xmlns="" val="380104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5816" y="1003290"/>
            <a:ext cx="5760640" cy="830997"/>
          </a:xfrm>
          <a:prstGeom prst="rect">
            <a:avLst/>
          </a:prstGeom>
          <a:noFill/>
        </p:spPr>
        <p:txBody>
          <a:bodyPr wrap="square" rtlCol="0">
            <a:spAutoFit/>
          </a:bodyPr>
          <a:lstStyle/>
          <a:p>
            <a:pPr algn="r" rtl="1"/>
            <a:r>
              <a:rPr lang="fa-IR" sz="2400" dirty="0" smtClean="0">
                <a:cs typeface="B Nazanin" pitchFamily="2" charset="-78"/>
              </a:rPr>
              <a:t>جورج سانتیانا زیباشناسی را به سه دسته تقسیم کرده است:</a:t>
            </a:r>
          </a:p>
          <a:p>
            <a:pPr algn="r" rtl="1"/>
            <a:endParaRPr lang="en-US" sz="2400" dirty="0">
              <a:cs typeface="B Nazanin" pitchFamily="2" charset="-78"/>
            </a:endParaRPr>
          </a:p>
        </p:txBody>
      </p:sp>
      <p:sp>
        <p:nvSpPr>
          <p:cNvPr id="3" name="TextBox 2"/>
          <p:cNvSpPr txBox="1"/>
          <p:nvPr/>
        </p:nvSpPr>
        <p:spPr>
          <a:xfrm>
            <a:off x="6588224" y="2996952"/>
            <a:ext cx="1728192" cy="461665"/>
          </a:xfrm>
          <a:prstGeom prst="rect">
            <a:avLst/>
          </a:prstGeom>
          <a:noFill/>
        </p:spPr>
        <p:txBody>
          <a:bodyPr wrap="square" rtlCol="0">
            <a:spAutoFit/>
          </a:bodyPr>
          <a:lstStyle/>
          <a:p>
            <a:pPr algn="r" rtl="1"/>
            <a:r>
              <a:rPr lang="fa-IR" sz="2400" dirty="0" smtClean="0">
                <a:cs typeface="B Nazanin" pitchFamily="2" charset="-78"/>
              </a:rPr>
              <a:t>زیبایی شناسی</a:t>
            </a:r>
            <a:endParaRPr lang="en-US" sz="2400" dirty="0">
              <a:cs typeface="B Nazanin" pitchFamily="2" charset="-78"/>
            </a:endParaRPr>
          </a:p>
        </p:txBody>
      </p:sp>
      <p:sp>
        <p:nvSpPr>
          <p:cNvPr id="4" name="TextBox 3"/>
          <p:cNvSpPr txBox="1"/>
          <p:nvPr/>
        </p:nvSpPr>
        <p:spPr>
          <a:xfrm>
            <a:off x="2771800" y="2825035"/>
            <a:ext cx="3384376" cy="461665"/>
          </a:xfrm>
          <a:prstGeom prst="rect">
            <a:avLst/>
          </a:prstGeom>
          <a:noFill/>
        </p:spPr>
        <p:txBody>
          <a:bodyPr wrap="square" rtlCol="0">
            <a:spAutoFit/>
          </a:bodyPr>
          <a:lstStyle/>
          <a:p>
            <a:pPr algn="r" rtl="1"/>
            <a:r>
              <a:rPr lang="fa-IR" sz="2400" dirty="0" smtClean="0">
                <a:cs typeface="B Nazanin" pitchFamily="2" charset="-78"/>
              </a:rPr>
              <a:t>زیبایی شناسی فرمی</a:t>
            </a:r>
            <a:endParaRPr lang="en-US" sz="2400" dirty="0">
              <a:cs typeface="B Nazanin" pitchFamily="2" charset="-78"/>
            </a:endParaRPr>
          </a:p>
        </p:txBody>
      </p:sp>
      <p:sp>
        <p:nvSpPr>
          <p:cNvPr id="5" name="TextBox 4"/>
          <p:cNvSpPr txBox="1"/>
          <p:nvPr/>
        </p:nvSpPr>
        <p:spPr>
          <a:xfrm>
            <a:off x="4420207" y="3325746"/>
            <a:ext cx="1728192" cy="461665"/>
          </a:xfrm>
          <a:prstGeom prst="rect">
            <a:avLst/>
          </a:prstGeom>
          <a:noFill/>
        </p:spPr>
        <p:txBody>
          <a:bodyPr wrap="square" rtlCol="0">
            <a:spAutoFit/>
          </a:bodyPr>
          <a:lstStyle/>
          <a:p>
            <a:pPr algn="r" rtl="1"/>
            <a:r>
              <a:rPr lang="fa-IR" sz="2400" dirty="0" smtClean="0">
                <a:cs typeface="B Nazanin" pitchFamily="2" charset="-78"/>
              </a:rPr>
              <a:t>زیبایی شناسی</a:t>
            </a:r>
            <a:endParaRPr lang="en-US" sz="2400" dirty="0">
              <a:cs typeface="B Nazanin" pitchFamily="2" charset="-78"/>
            </a:endParaRPr>
          </a:p>
        </p:txBody>
      </p:sp>
      <p:sp>
        <p:nvSpPr>
          <p:cNvPr id="6" name="TextBox 5"/>
          <p:cNvSpPr txBox="1"/>
          <p:nvPr/>
        </p:nvSpPr>
        <p:spPr>
          <a:xfrm>
            <a:off x="3995936" y="2348880"/>
            <a:ext cx="2376264" cy="461665"/>
          </a:xfrm>
          <a:prstGeom prst="rect">
            <a:avLst/>
          </a:prstGeom>
          <a:noFill/>
        </p:spPr>
        <p:txBody>
          <a:bodyPr wrap="square" rtlCol="0">
            <a:spAutoFit/>
          </a:bodyPr>
          <a:lstStyle/>
          <a:p>
            <a:pPr algn="r" rtl="1"/>
            <a:r>
              <a:rPr lang="fa-IR" sz="2400" dirty="0" smtClean="0">
                <a:cs typeface="B Nazanin" pitchFamily="2" charset="-78"/>
              </a:rPr>
              <a:t>زیبایی شناسی حسی</a:t>
            </a:r>
            <a:endParaRPr lang="en-US" sz="2400" dirty="0">
              <a:cs typeface="B Nazanin" pitchFamily="2" charset="-78"/>
            </a:endParaRPr>
          </a:p>
        </p:txBody>
      </p:sp>
    </p:spTree>
    <p:extLst>
      <p:ext uri="{BB962C8B-B14F-4D97-AF65-F5344CB8AC3E}">
        <p14:creationId xmlns:p14="http://schemas.microsoft.com/office/powerpoint/2010/main" xmlns="" val="36887357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628800"/>
            <a:ext cx="7344816" cy="1569660"/>
          </a:xfrm>
          <a:prstGeom prst="rect">
            <a:avLst/>
          </a:prstGeom>
          <a:noFill/>
        </p:spPr>
        <p:txBody>
          <a:bodyPr wrap="square" rtlCol="0">
            <a:spAutoFit/>
          </a:bodyPr>
          <a:lstStyle/>
          <a:p>
            <a:pPr algn="just" rtl="1"/>
            <a:r>
              <a:rPr lang="fa-IR" sz="2400" dirty="0" smtClean="0">
                <a:cs typeface="B Nazanin" pitchFamily="2" charset="-78"/>
              </a:rPr>
              <a:t>زیبایی شناسی فرمی به دلیل ایجاد توجه خود آگاه به طراحی موضوع مورد نظر طراحان بوده است. نکته اصلی زیباشناسی فرمی توجه به ساختار بصری محیط است. بنابراین نقش علوم رفتاری در نظریه طراحی محیط بیشتر در زمینه ویژگی های بصری و کیفیت های ترکیبی یا هندسی محیط بوده است.</a:t>
            </a:r>
            <a:endParaRPr lang="en-US" sz="2400" dirty="0">
              <a:cs typeface="B Nazanin" pitchFamily="2" charset="-78"/>
            </a:endParaRPr>
          </a:p>
        </p:txBody>
      </p:sp>
    </p:spTree>
    <p:extLst>
      <p:ext uri="{BB962C8B-B14F-4D97-AF65-F5344CB8AC3E}">
        <p14:creationId xmlns:p14="http://schemas.microsoft.com/office/powerpoint/2010/main" xmlns="" val="1028304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3892653"/>
            <a:ext cx="7560840" cy="2308324"/>
          </a:xfrm>
          <a:prstGeom prst="rect">
            <a:avLst/>
          </a:prstGeom>
          <a:noFill/>
        </p:spPr>
        <p:txBody>
          <a:bodyPr wrap="square" rtlCol="0">
            <a:spAutoFit/>
          </a:bodyPr>
          <a:lstStyle/>
          <a:p>
            <a:pPr algn="r" rtl="1"/>
            <a:r>
              <a:rPr lang="fa-IR" sz="2400" dirty="0" smtClean="0">
                <a:cs typeface="B Nazanin" pitchFamily="2" charset="-78"/>
              </a:rPr>
              <a:t>اندام های حسی از گشتالت های موجود در محیط های ادراکی متاثر می شوند و به صورت محرک های گوناگون ( احساس های مجرد ساده) به مغز منتقل می شوند.مغز بر اساس قانون کمال پذیری ( پرگنانس ) به آن ها شکل می دهد و تجربه ما از دنیای خارج بر اثر تاثیر متقابل میدان های نیروی مغز و محرک های حسی که به آن وارد شده اند ایجاد می شود.</a:t>
            </a:r>
          </a:p>
          <a:p>
            <a:pPr algn="r" rtl="1"/>
            <a:endParaRPr lang="fa-IR" sz="2400" dirty="0">
              <a:cs typeface="B Nazanin" pitchFamily="2" charset="-78"/>
            </a:endParaRPr>
          </a:p>
        </p:txBody>
      </p:sp>
      <p:sp>
        <p:nvSpPr>
          <p:cNvPr id="3" name="TextBox 2"/>
          <p:cNvSpPr txBox="1"/>
          <p:nvPr/>
        </p:nvSpPr>
        <p:spPr>
          <a:xfrm>
            <a:off x="5364088" y="908720"/>
            <a:ext cx="3096344" cy="461665"/>
          </a:xfrm>
          <a:prstGeom prst="rect">
            <a:avLst/>
          </a:prstGeom>
          <a:noFill/>
        </p:spPr>
        <p:txBody>
          <a:bodyPr wrap="square" rtlCol="0">
            <a:spAutoFit/>
          </a:bodyPr>
          <a:lstStyle/>
          <a:p>
            <a:pPr algn="r" rtl="1"/>
            <a:r>
              <a:rPr lang="fa-IR" sz="2400" dirty="0" smtClean="0">
                <a:cs typeface="B Nazanin" pitchFamily="2" charset="-78"/>
              </a:rPr>
              <a:t>قانون پرگنانس</a:t>
            </a:r>
            <a:endParaRPr lang="en-US" sz="2400" dirty="0">
              <a:cs typeface="B Nazanin" pitchFamily="2" charset="-78"/>
            </a:endParaRPr>
          </a:p>
        </p:txBody>
      </p:sp>
      <p:sp>
        <p:nvSpPr>
          <p:cNvPr id="5" name="TextBox 4"/>
          <p:cNvSpPr txBox="1"/>
          <p:nvPr/>
        </p:nvSpPr>
        <p:spPr>
          <a:xfrm>
            <a:off x="935596" y="1556792"/>
            <a:ext cx="7488832" cy="1938992"/>
          </a:xfrm>
          <a:prstGeom prst="rect">
            <a:avLst/>
          </a:prstGeom>
          <a:noFill/>
        </p:spPr>
        <p:txBody>
          <a:bodyPr wrap="square" rtlCol="0">
            <a:spAutoFit/>
          </a:bodyPr>
          <a:lstStyle/>
          <a:p>
            <a:pPr algn="r"/>
            <a:r>
              <a:rPr lang="fa-IR" sz="2400" dirty="0" smtClean="0">
                <a:cs typeface="B Nazanin" pitchFamily="2" charset="-78"/>
              </a:rPr>
              <a:t>گشتالت گرایان روابط بین میدان های نیروی مغز و تجارب شناختی را با قانون پرگنانس توصیف می کنند. این قانون هسته اصلی روان شناسی گشتالت را تشکیل می دهد. برای واژه آلمانی پرگنانس نیز مانند کلمه گشتالت در دیگر زبان ها معادل دقیقی وجود ندارد. در زبان پارسی بهترین معادل آن واژه ترکیبی ماهیت وجودی یا عصاره است.</a:t>
            </a:r>
            <a:endParaRPr lang="en-US" sz="2400" dirty="0">
              <a:cs typeface="B Nazanin" pitchFamily="2" charset="-78"/>
            </a:endParaRPr>
          </a:p>
        </p:txBody>
      </p:sp>
    </p:spTree>
    <p:extLst>
      <p:ext uri="{BB962C8B-B14F-4D97-AF65-F5344CB8AC3E}">
        <p14:creationId xmlns:p14="http://schemas.microsoft.com/office/powerpoint/2010/main" xmlns="" val="530861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1484784"/>
            <a:ext cx="7056784" cy="1569660"/>
          </a:xfrm>
          <a:prstGeom prst="rect">
            <a:avLst/>
          </a:prstGeom>
          <a:noFill/>
        </p:spPr>
        <p:txBody>
          <a:bodyPr wrap="square" rtlCol="0">
            <a:spAutoFit/>
          </a:bodyPr>
          <a:lstStyle/>
          <a:p>
            <a:pPr algn="just" rtl="1"/>
            <a:r>
              <a:rPr lang="fa-IR" sz="2400" dirty="0" smtClean="0">
                <a:cs typeface="B Nazanin" pitchFamily="2" charset="-78"/>
              </a:rPr>
              <a:t>اطلاعات حسی ممکن است پراکنده و ناقص باشد ولی زمانی که این اطلاعات با میدانهای نیروی مغز برخورد کند تجربه شناختی منتج از آن سازمان یافته  و کامل می شود. بنابراین قانون پرگنانس قانون ممتاز ساختن یا کمال پذیری ماهیت وجود است.</a:t>
            </a:r>
            <a:endParaRPr lang="en-US" sz="2400" dirty="0">
              <a:cs typeface="B Nazanin" pitchFamily="2" charset="-78"/>
            </a:endParaRPr>
          </a:p>
        </p:txBody>
      </p:sp>
    </p:spTree>
    <p:extLst>
      <p:ext uri="{BB962C8B-B14F-4D97-AF65-F5344CB8AC3E}">
        <p14:creationId xmlns:p14="http://schemas.microsoft.com/office/powerpoint/2010/main" xmlns="" val="21729064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1549189"/>
            <a:ext cx="8352928" cy="3046988"/>
          </a:xfrm>
          <a:prstGeom prst="rect">
            <a:avLst/>
          </a:prstGeom>
          <a:noFill/>
        </p:spPr>
        <p:txBody>
          <a:bodyPr wrap="square" rtlCol="0">
            <a:spAutoFit/>
          </a:bodyPr>
          <a:lstStyle/>
          <a:p>
            <a:pPr algn="just" rtl="1"/>
            <a:r>
              <a:rPr lang="fa-IR" sz="2400" dirty="0" smtClean="0">
                <a:cs typeface="B Nazanin" pitchFamily="2" charset="-78"/>
              </a:rPr>
              <a:t>قوانین سازمان دهی بصری گشتالت مبانی تحلیل عناصر با ترکیب ساده یا پیچیده را فراهم می آورد. سازمان دهنده تمام این قوانین قانون برجستگی (پرگنانس) است که بر اساس آن سازمان دهی روان شناختی یک ترکیب بصری به اندازه ای خوب است که شرایط غالب اجازه می دهد. از این نظر خوب واژه ای ارزشی نیست. اشکال خوب دارای تقارن ، جامعیت ، وحدت ، هماهنگی ، نظم ، ایجاز و نهایت سادگی هستند. فرم وقتی به نهایت سادگی می رسد که برای عناصر آن کاربردی وجود داشته باشد. بنابراین در شکل دادن به کل ترکیب عناصر سازه ای ضروری است. بعضی از عناصر سازه ای برای حفظ فرم مورد نیازند و بعضی عناصر به غنای /آن می افزایند.</a:t>
            </a:r>
            <a:endParaRPr lang="en-US" sz="2400" dirty="0">
              <a:cs typeface="B Nazanin" pitchFamily="2" charset="-78"/>
            </a:endParaRPr>
          </a:p>
        </p:txBody>
      </p:sp>
    </p:spTree>
    <p:extLst>
      <p:ext uri="{BB962C8B-B14F-4D97-AF65-F5344CB8AC3E}">
        <p14:creationId xmlns:p14="http://schemas.microsoft.com/office/powerpoint/2010/main" xmlns="" val="26508872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ideo-6bcf68f5dd979b726b3797b15fa3b5c6ec70470632303dba4a1269cb6156e17e-V">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1979712" y="1556792"/>
            <a:ext cx="5872162" cy="3317875"/>
          </a:xfrm>
          <a:prstGeom prst="rect">
            <a:avLst/>
          </a:prstGeom>
        </p:spPr>
      </p:pic>
    </p:spTree>
    <p:extLst>
      <p:ext uri="{BB962C8B-B14F-4D97-AF65-F5344CB8AC3E}">
        <p14:creationId xmlns:p14="http://schemas.microsoft.com/office/powerpoint/2010/main" xmlns="" val="11462336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mute="1">
                <p:cTn id="7" fill="hold" display="0">
                  <p:stCondLst>
                    <p:cond delay="indefinite"/>
                  </p:stCondLst>
                </p:cTn>
                <p:tgtEl>
                  <p:spTgt spid="2"/>
                </p:tgtEl>
              </p:cMediaNode>
            </p:vide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4797152"/>
            <a:ext cx="2448272" cy="923330"/>
          </a:xfrm>
          <a:prstGeom prst="rect">
            <a:avLst/>
          </a:prstGeom>
          <a:noFill/>
        </p:spPr>
        <p:txBody>
          <a:bodyPr wrap="square" rtlCol="0">
            <a:spAutoFit/>
          </a:bodyPr>
          <a:lstStyle/>
          <a:p>
            <a:pPr algn="just" rtl="1"/>
            <a:r>
              <a:rPr lang="fa-IR" sz="5400" dirty="0" smtClean="0">
                <a:cs typeface="B Nazanin" pitchFamily="2" charset="-78"/>
              </a:rPr>
              <a:t>پایان</a:t>
            </a:r>
            <a:endParaRPr lang="en-US" sz="5400" dirty="0">
              <a:cs typeface="B Nazanin" pitchFamily="2" charset="-78"/>
            </a:endParaRPr>
          </a:p>
        </p:txBody>
      </p:sp>
    </p:spTree>
    <p:extLst>
      <p:ext uri="{BB962C8B-B14F-4D97-AF65-F5344CB8AC3E}">
        <p14:creationId xmlns:p14="http://schemas.microsoft.com/office/powerpoint/2010/main" xmlns="" val="1310721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rot="5400000">
            <a:off x="-2628900" y="3618706"/>
            <a:ext cx="57142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6475412"/>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228600" y="762000"/>
            <a:ext cx="3733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457200" y="1916832"/>
            <a:ext cx="8229600" cy="2838872"/>
          </a:xfrm>
        </p:spPr>
        <p:txBody>
          <a:bodyPr>
            <a:noAutofit/>
          </a:bodyPr>
          <a:lstStyle/>
          <a:p>
            <a:pPr algn="r" rtl="1"/>
            <a:r>
              <a:rPr lang="fa-IR" sz="2400" dirty="0" smtClean="0">
                <a:cs typeface="B Roya" pitchFamily="2" charset="-78"/>
              </a:rPr>
              <a:t>مفهوم گشتالت، اولين بار در فلسفه و روان شناسي معاصر توسط </a:t>
            </a:r>
            <a:r>
              <a:rPr lang="fa-IR" sz="2400" dirty="0" smtClean="0">
                <a:solidFill>
                  <a:srgbClr val="FF0000"/>
                </a:solidFill>
                <a:cs typeface="B Roya" pitchFamily="2" charset="-78"/>
              </a:rPr>
              <a:t>كريستين وان اهرن فلس </a:t>
            </a:r>
            <a:r>
              <a:rPr lang="en-US" sz="2400" dirty="0" smtClean="0">
                <a:cs typeface="B Roya" pitchFamily="2" charset="-78"/>
              </a:rPr>
              <a:t>Christian Von </a:t>
            </a:r>
            <a:r>
              <a:rPr lang="en-US" sz="2400" dirty="0" err="1" smtClean="0">
                <a:cs typeface="B Roya" pitchFamily="2" charset="-78"/>
              </a:rPr>
              <a:t>Ehrenfels</a:t>
            </a:r>
            <a:r>
              <a:rPr lang="en-US" sz="2400" dirty="0" smtClean="0">
                <a:cs typeface="B Roya" pitchFamily="2" charset="-78"/>
              </a:rPr>
              <a:t>) </a:t>
            </a:r>
            <a:r>
              <a:rPr lang="fa-IR" sz="2400" dirty="0" smtClean="0">
                <a:cs typeface="B Roya" pitchFamily="2" charset="-78"/>
              </a:rPr>
              <a:t>) معرفي شد. </a:t>
            </a:r>
            <a:br>
              <a:rPr lang="fa-IR" sz="2400" dirty="0" smtClean="0">
                <a:cs typeface="B Roya" pitchFamily="2" charset="-78"/>
              </a:rPr>
            </a:br>
            <a:r>
              <a:rPr lang="fa-IR" sz="2400" dirty="0" smtClean="0">
                <a:cs typeface="B Roya" pitchFamily="2" charset="-78"/>
              </a:rPr>
              <a:t>از نظر او“ </a:t>
            </a:r>
            <a:r>
              <a:rPr lang="fa-IR" sz="2400" dirty="0" smtClean="0">
                <a:solidFill>
                  <a:srgbClr val="FF0000"/>
                </a:solidFill>
                <a:cs typeface="B Roya" pitchFamily="2" charset="-78"/>
              </a:rPr>
              <a:t>همه ادراك هاي ما داراي كيفيات گشتالت اند</a:t>
            </a:r>
            <a:r>
              <a:rPr lang="fa-IR" sz="2400" dirty="0" smtClean="0">
                <a:cs typeface="B Roya" pitchFamily="2" charset="-78"/>
              </a:rPr>
              <a:t>، اما اجزاي سازنده آنها فاقد اين خصوصيات مي باشند. براي مثال، فرد خطي را كه از اجتماع تعدادي نقطه به وجود آمده است، مي بيند و نه تك تك نقطه ها را. و مشابه آن اين كه، آدمي با گوش دادن به يك ملودي،</a:t>
            </a:r>
            <a:r>
              <a:rPr lang="fa-IR" sz="2400" dirty="0">
                <a:cs typeface="B Roya" pitchFamily="2" charset="-78"/>
              </a:rPr>
              <a:t> </a:t>
            </a:r>
            <a:r>
              <a:rPr lang="fa-IR" sz="2400" dirty="0" smtClean="0">
                <a:cs typeface="B Roya" pitchFamily="2" charset="-78"/>
              </a:rPr>
              <a:t>نت هاي تشكيل دهنده آن را به صورت انتزاعي نمي شنود، بلكه كليت ملودي را ادراك مي كند. </a:t>
            </a:r>
            <a:endParaRPr lang="en-US" sz="2400" dirty="0">
              <a:cs typeface="B Roya" pitchFamily="2" charset="-78"/>
            </a:endParaRPr>
          </a:p>
        </p:txBody>
      </p:sp>
    </p:spTree>
    <p:extLst>
      <p:ext uri="{BB962C8B-B14F-4D97-AF65-F5344CB8AC3E}">
        <p14:creationId xmlns:p14="http://schemas.microsoft.com/office/powerpoint/2010/main" xmlns="" val="3801049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rot="5400000">
            <a:off x="-2628900" y="3618706"/>
            <a:ext cx="57142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6475412"/>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228600" y="762000"/>
            <a:ext cx="3733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457200" y="1340768"/>
            <a:ext cx="8229600" cy="1143000"/>
          </a:xfrm>
        </p:spPr>
        <p:txBody>
          <a:bodyPr>
            <a:noAutofit/>
          </a:bodyPr>
          <a:lstStyle/>
          <a:p>
            <a:pPr algn="ctr"/>
            <a:r>
              <a:rPr lang="fa-IR" sz="2400" dirty="0">
                <a:solidFill>
                  <a:schemeClr val="tx1"/>
                </a:solidFill>
                <a:cs typeface="B Roya" pitchFamily="2" charset="-78"/>
              </a:rPr>
              <a:t>در شكل گيري نظريه گشتالت، عقايد و آراي </a:t>
            </a:r>
            <a:r>
              <a:rPr lang="fa-IR" sz="2400" dirty="0">
                <a:solidFill>
                  <a:srgbClr val="FF0000"/>
                </a:solidFill>
                <a:cs typeface="B Roya" pitchFamily="2" charset="-78"/>
              </a:rPr>
              <a:t>گوته، كانت و ارنست</a:t>
            </a:r>
            <a:br>
              <a:rPr lang="fa-IR" sz="2400" dirty="0">
                <a:solidFill>
                  <a:srgbClr val="FF0000"/>
                </a:solidFill>
                <a:cs typeface="B Roya" pitchFamily="2" charset="-78"/>
              </a:rPr>
            </a:br>
            <a:r>
              <a:rPr lang="fa-IR" sz="2400" dirty="0">
                <a:solidFill>
                  <a:srgbClr val="FF0000"/>
                </a:solidFill>
                <a:cs typeface="B Roya" pitchFamily="2" charset="-78"/>
              </a:rPr>
              <a:t>ماخ</a:t>
            </a:r>
            <a:r>
              <a:rPr lang="fa-IR" sz="2400" dirty="0">
                <a:cs typeface="B Roya" pitchFamily="2" charset="-78"/>
              </a:rPr>
              <a:t> </a:t>
            </a:r>
            <a:r>
              <a:rPr lang="fa-IR" sz="2400" dirty="0">
                <a:solidFill>
                  <a:schemeClr val="tx1"/>
                </a:solidFill>
                <a:cs typeface="B Roya" pitchFamily="2" charset="-78"/>
              </a:rPr>
              <a:t>نيز بسيار مؤثر بوده است</a:t>
            </a:r>
            <a:r>
              <a:rPr lang="fa-IR" sz="2400" dirty="0">
                <a:cs typeface="B Roya" pitchFamily="2" charset="-78"/>
              </a:rPr>
              <a:t>.</a:t>
            </a:r>
            <a:endParaRPr lang="en-US" sz="2400" dirty="0">
              <a:cs typeface="B Roya" pitchFamily="2" charset="-78"/>
            </a:endParaRPr>
          </a:p>
        </p:txBody>
      </p:sp>
      <p:sp>
        <p:nvSpPr>
          <p:cNvPr id="8" name="Rectangle 7"/>
          <p:cNvSpPr/>
          <p:nvPr/>
        </p:nvSpPr>
        <p:spPr>
          <a:xfrm>
            <a:off x="464315" y="2970818"/>
            <a:ext cx="8215370" cy="1754326"/>
          </a:xfrm>
          <a:prstGeom prst="rect">
            <a:avLst/>
          </a:prstGeom>
        </p:spPr>
        <p:txBody>
          <a:bodyPr wrap="square">
            <a:spAutoFit/>
          </a:bodyPr>
          <a:lstStyle/>
          <a:p>
            <a:pPr algn="ctr" rtl="1">
              <a:lnSpc>
                <a:spcPct val="150000"/>
              </a:lnSpc>
            </a:pPr>
            <a:r>
              <a:rPr lang="fa-IR" sz="2400" dirty="0">
                <a:solidFill>
                  <a:srgbClr val="FF0000"/>
                </a:solidFill>
                <a:cs typeface="B Roya" pitchFamily="2" charset="-78"/>
              </a:rPr>
              <a:t>رويكرد به جهان نه به عنوان واقعيتي بيروني و عيني، بلكه</a:t>
            </a:r>
          </a:p>
          <a:p>
            <a:pPr algn="ctr" rtl="1">
              <a:lnSpc>
                <a:spcPct val="150000"/>
              </a:lnSpc>
            </a:pPr>
            <a:r>
              <a:rPr lang="fa-IR" sz="2400" dirty="0">
                <a:solidFill>
                  <a:srgbClr val="FF0000"/>
                </a:solidFill>
                <a:cs typeface="B Roya" pitchFamily="2" charset="-78"/>
              </a:rPr>
              <a:t>به مثابه چيزي ساخته و پرداخته فرآيندهاي ادراكي انسان، </a:t>
            </a:r>
            <a:r>
              <a:rPr lang="fa-IR" sz="2400" dirty="0">
                <a:cs typeface="B Roya" pitchFamily="2" charset="-78"/>
              </a:rPr>
              <a:t>نگرشي</a:t>
            </a:r>
          </a:p>
          <a:p>
            <a:pPr algn="ctr" rtl="1">
              <a:lnSpc>
                <a:spcPct val="150000"/>
              </a:lnSpc>
            </a:pPr>
            <a:r>
              <a:rPr lang="fa-IR" sz="2400" dirty="0">
                <a:cs typeface="B Roya" pitchFamily="2" charset="-78"/>
              </a:rPr>
              <a:t>كانتي</a:t>
            </a:r>
            <a:r>
              <a:rPr lang="fa-IR" sz="2400" dirty="0">
                <a:solidFill>
                  <a:srgbClr val="FF0000"/>
                </a:solidFill>
                <a:cs typeface="B Roya" pitchFamily="2" charset="-78"/>
              </a:rPr>
              <a:t> بود كه بسيار مورد توجه گشتالت گرايان قرار گرفت.</a:t>
            </a:r>
            <a:endParaRPr lang="en-US" sz="2400" dirty="0">
              <a:solidFill>
                <a:srgbClr val="FF0000"/>
              </a:solidFill>
              <a:cs typeface="B Roya" pitchFamily="2" charset="-78"/>
            </a:endParaRPr>
          </a:p>
        </p:txBody>
      </p:sp>
    </p:spTree>
    <p:extLst>
      <p:ext uri="{BB962C8B-B14F-4D97-AF65-F5344CB8AC3E}">
        <p14:creationId xmlns:p14="http://schemas.microsoft.com/office/powerpoint/2010/main" xmlns="" val="3801049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rot="5400000">
            <a:off x="-2628900" y="3618706"/>
            <a:ext cx="57142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6475412"/>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228600" y="762000"/>
            <a:ext cx="3733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3841576" y="399264"/>
            <a:ext cx="2026568" cy="709714"/>
          </a:xfrm>
        </p:spPr>
        <p:txBody>
          <a:bodyPr>
            <a:normAutofit/>
          </a:bodyPr>
          <a:lstStyle/>
          <a:p>
            <a:pPr algn="ctr"/>
            <a:r>
              <a:rPr lang="fa-IR" sz="2400" b="1" dirty="0">
                <a:solidFill>
                  <a:schemeClr val="tx1"/>
                </a:solidFill>
                <a:cs typeface="B Roya" pitchFamily="2" charset="-78"/>
              </a:rPr>
              <a:t>گشتالت چيست؟</a:t>
            </a:r>
            <a:endParaRPr lang="en-US" sz="2400" dirty="0">
              <a:solidFill>
                <a:schemeClr val="tx1"/>
              </a:solidFill>
              <a:cs typeface="B Roya" pitchFamily="2" charset="-78"/>
            </a:endParaRPr>
          </a:p>
        </p:txBody>
      </p:sp>
      <p:sp>
        <p:nvSpPr>
          <p:cNvPr id="6" name="Rectangle 5"/>
          <p:cNvSpPr/>
          <p:nvPr/>
        </p:nvSpPr>
        <p:spPr>
          <a:xfrm>
            <a:off x="441354" y="1124744"/>
            <a:ext cx="8286808" cy="2816156"/>
          </a:xfrm>
          <a:prstGeom prst="rect">
            <a:avLst/>
          </a:prstGeom>
        </p:spPr>
        <p:txBody>
          <a:bodyPr wrap="square">
            <a:spAutoFit/>
          </a:bodyPr>
          <a:lstStyle/>
          <a:p>
            <a:pPr algn="ctr" rtl="1">
              <a:lnSpc>
                <a:spcPct val="150000"/>
              </a:lnSpc>
            </a:pPr>
            <a:r>
              <a:rPr lang="fa-IR" sz="2400" dirty="0">
                <a:cs typeface="B Roya" pitchFamily="2" charset="-78"/>
              </a:rPr>
              <a:t>به دليل گسترده بودن مفهوم گشتالت، هيچ ترجمه مستقيمي</a:t>
            </a:r>
          </a:p>
          <a:p>
            <a:pPr algn="ctr" rtl="1">
              <a:lnSpc>
                <a:spcPct val="150000"/>
              </a:lnSpc>
            </a:pPr>
            <a:r>
              <a:rPr lang="fa-IR" sz="2400" dirty="0">
                <a:cs typeface="B Roya" pitchFamily="2" charset="-78"/>
              </a:rPr>
              <a:t>از آن در هيچ يك از زبان ها صورت نگرفته است. اين لغت </a:t>
            </a:r>
            <a:r>
              <a:rPr lang="fa-IR" sz="2400" dirty="0" smtClean="0">
                <a:cs typeface="B Roya" pitchFamily="2" charset="-78"/>
              </a:rPr>
              <a:t>در</a:t>
            </a:r>
            <a:r>
              <a:rPr lang="fa-IR" sz="2400" dirty="0" smtClean="0">
                <a:solidFill>
                  <a:srgbClr val="FF0000"/>
                </a:solidFill>
                <a:cs typeface="B Roya" pitchFamily="2" charset="-78"/>
              </a:rPr>
              <a:t>زبان </a:t>
            </a:r>
            <a:r>
              <a:rPr lang="fa-IR" sz="2400" dirty="0">
                <a:solidFill>
                  <a:srgbClr val="FF0000"/>
                </a:solidFill>
                <a:cs typeface="B Roya" pitchFamily="2" charset="-78"/>
              </a:rPr>
              <a:t>آلماني شكل وگونه </a:t>
            </a:r>
            <a:r>
              <a:rPr lang="fa-IR" sz="2400" dirty="0">
                <a:cs typeface="B Roya" pitchFamily="2" charset="-78"/>
              </a:rPr>
              <a:t>معني مي دهد؛ </a:t>
            </a:r>
            <a:r>
              <a:rPr lang="fa-IR" sz="2400" dirty="0">
                <a:solidFill>
                  <a:srgbClr val="FF0000"/>
                </a:solidFill>
                <a:cs typeface="B Roya" pitchFamily="2" charset="-78"/>
              </a:rPr>
              <a:t>در انگليسي، بدان </a:t>
            </a:r>
            <a:r>
              <a:rPr lang="fa-IR" sz="2400" dirty="0" smtClean="0">
                <a:solidFill>
                  <a:srgbClr val="FF0000"/>
                </a:solidFill>
                <a:cs typeface="B Roya" pitchFamily="2" charset="-78"/>
              </a:rPr>
              <a:t>كلِسازمان </a:t>
            </a:r>
            <a:r>
              <a:rPr lang="fa-IR" sz="2400" dirty="0">
                <a:solidFill>
                  <a:srgbClr val="FF0000"/>
                </a:solidFill>
                <a:cs typeface="B Roya" pitchFamily="2" charset="-78"/>
              </a:rPr>
              <a:t>يافته، </a:t>
            </a:r>
            <a:r>
              <a:rPr lang="fa-IR" sz="2400" dirty="0" smtClean="0">
                <a:solidFill>
                  <a:srgbClr val="FF0000"/>
                </a:solidFill>
                <a:cs typeface="B Roya" pitchFamily="2" charset="-78"/>
              </a:rPr>
              <a:t>انگاره </a:t>
            </a:r>
            <a:r>
              <a:rPr lang="fa-IR" sz="2400" dirty="0">
                <a:solidFill>
                  <a:srgbClr val="FF0000"/>
                </a:solidFill>
                <a:cs typeface="B Roya" pitchFamily="2" charset="-78"/>
              </a:rPr>
              <a:t>يا شكل بندي </a:t>
            </a:r>
            <a:r>
              <a:rPr lang="fa-IR" sz="2400" dirty="0">
                <a:cs typeface="B Roya" pitchFamily="2" charset="-78"/>
              </a:rPr>
              <a:t>مي </a:t>
            </a:r>
            <a:r>
              <a:rPr lang="fa-IR" sz="2400" dirty="0" smtClean="0">
                <a:cs typeface="B Roya" pitchFamily="2" charset="-78"/>
              </a:rPr>
              <a:t>گوينددر زبان </a:t>
            </a:r>
            <a:r>
              <a:rPr lang="fa-IR" sz="2400" dirty="0" smtClean="0">
                <a:solidFill>
                  <a:srgbClr val="FF0000"/>
                </a:solidFill>
                <a:cs typeface="B Roya" pitchFamily="2" charset="-78"/>
              </a:rPr>
              <a:t>فارسی</a:t>
            </a:r>
            <a:r>
              <a:rPr lang="fa-IR" sz="2400" dirty="0" smtClean="0">
                <a:cs typeface="B Roya" pitchFamily="2" charset="-78"/>
              </a:rPr>
              <a:t> می توان آن را ” </a:t>
            </a:r>
            <a:r>
              <a:rPr lang="fa-IR" sz="2400" dirty="0" smtClean="0">
                <a:solidFill>
                  <a:srgbClr val="FF0000"/>
                </a:solidFill>
                <a:cs typeface="B Roya" pitchFamily="2" charset="-78"/>
              </a:rPr>
              <a:t>شکل ، هیکل، قالب، کل، اندام </a:t>
            </a:r>
            <a:r>
              <a:rPr lang="fa-IR" sz="2400" dirty="0" smtClean="0">
                <a:cs typeface="B Roya" pitchFamily="2" charset="-78"/>
              </a:rPr>
              <a:t>و ...“معرفی کرد ولی هیچ یک به تنهایی معنی آن را در بر ندارد.</a:t>
            </a:r>
          </a:p>
        </p:txBody>
      </p:sp>
      <p:sp>
        <p:nvSpPr>
          <p:cNvPr id="7" name="Rectangle 6"/>
          <p:cNvSpPr/>
          <p:nvPr/>
        </p:nvSpPr>
        <p:spPr>
          <a:xfrm>
            <a:off x="647564" y="4191683"/>
            <a:ext cx="7848872" cy="1977464"/>
          </a:xfrm>
          <a:prstGeom prst="rect">
            <a:avLst/>
          </a:prstGeom>
        </p:spPr>
        <p:txBody>
          <a:bodyPr wrap="square">
            <a:spAutoFit/>
          </a:bodyPr>
          <a:lstStyle/>
          <a:p>
            <a:pPr lvl="0" algn="ctr" rtl="1">
              <a:lnSpc>
                <a:spcPct val="150000"/>
              </a:lnSpc>
              <a:defRPr/>
            </a:pPr>
            <a:r>
              <a:rPr lang="fa-IR" sz="2800" kern="0" dirty="0">
                <a:solidFill>
                  <a:srgbClr val="FF0000"/>
                </a:solidFill>
                <a:cs typeface="B Roya" pitchFamily="2" charset="-78"/>
              </a:rPr>
              <a:t>گشتالت كليتي است</a:t>
            </a:r>
          </a:p>
          <a:p>
            <a:pPr lvl="0" algn="ctr" rtl="1">
              <a:lnSpc>
                <a:spcPct val="150000"/>
              </a:lnSpc>
              <a:defRPr/>
            </a:pPr>
            <a:r>
              <a:rPr lang="fa-IR" sz="2800" kern="0" dirty="0">
                <a:solidFill>
                  <a:srgbClr val="FF0000"/>
                </a:solidFill>
                <a:cs typeface="B Roya" pitchFamily="2" charset="-78"/>
              </a:rPr>
              <a:t>مادي، رواني يا </a:t>
            </a:r>
            <a:r>
              <a:rPr lang="fa-IR" sz="2800" kern="0" dirty="0" smtClean="0">
                <a:solidFill>
                  <a:srgbClr val="FF0000"/>
                </a:solidFill>
                <a:cs typeface="B Roya" pitchFamily="2" charset="-78"/>
              </a:rPr>
              <a:t>نهادي،داراي مختصاتي كه </a:t>
            </a:r>
            <a:r>
              <a:rPr lang="fa-IR" sz="2800" kern="0" dirty="0">
                <a:solidFill>
                  <a:srgbClr val="FF0000"/>
                </a:solidFill>
                <a:cs typeface="B Roya" pitchFamily="2" charset="-78"/>
              </a:rPr>
              <a:t>اجزاي آن به </a:t>
            </a:r>
            <a:r>
              <a:rPr lang="fa-IR" sz="2800" kern="0" dirty="0" smtClean="0">
                <a:solidFill>
                  <a:srgbClr val="FF0000"/>
                </a:solidFill>
                <a:cs typeface="B Roya" pitchFamily="2" charset="-78"/>
              </a:rPr>
              <a:t>طورمنفرد، فاقد چنان مختصاتي هستند.</a:t>
            </a:r>
            <a:endParaRPr lang="fa-IR" sz="2800" kern="0" dirty="0">
              <a:solidFill>
                <a:srgbClr val="FF0000"/>
              </a:solidFill>
              <a:cs typeface="B Roya" pitchFamily="2" charset="-78"/>
            </a:endParaRPr>
          </a:p>
        </p:txBody>
      </p:sp>
    </p:spTree>
    <p:extLst>
      <p:ext uri="{BB962C8B-B14F-4D97-AF65-F5344CB8AC3E}">
        <p14:creationId xmlns:p14="http://schemas.microsoft.com/office/powerpoint/2010/main" xmlns="" val="380104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rot="5400000">
            <a:off x="-2628900" y="3618706"/>
            <a:ext cx="57142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6475412"/>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228600" y="762000"/>
            <a:ext cx="3733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357290" y="792585"/>
            <a:ext cx="6429420" cy="1292662"/>
          </a:xfrm>
          <a:prstGeom prst="rect">
            <a:avLst/>
          </a:prstGeom>
        </p:spPr>
        <p:txBody>
          <a:bodyPr wrap="square">
            <a:spAutoFit/>
          </a:bodyPr>
          <a:lstStyle/>
          <a:p>
            <a:pPr algn="ctr" rtl="1"/>
            <a:r>
              <a:rPr lang="fa-IR" sz="2400" dirty="0">
                <a:solidFill>
                  <a:srgbClr val="FF0000"/>
                </a:solidFill>
                <a:cs typeface="B Roya" pitchFamily="2" charset="-78"/>
              </a:rPr>
              <a:t>تفكر عمده در نظريه </a:t>
            </a:r>
            <a:r>
              <a:rPr lang="fa-IR" sz="2400" dirty="0" smtClean="0">
                <a:solidFill>
                  <a:srgbClr val="FF0000"/>
                </a:solidFill>
                <a:cs typeface="B Roya" pitchFamily="2" charset="-78"/>
              </a:rPr>
              <a:t>گشتالت اين است كه :</a:t>
            </a:r>
          </a:p>
          <a:p>
            <a:pPr algn="r" rtl="1"/>
            <a:endParaRPr lang="fa-IR" sz="1600" dirty="0">
              <a:solidFill>
                <a:srgbClr val="FF0000"/>
              </a:solidFill>
              <a:cs typeface="B Roya" pitchFamily="2" charset="-78"/>
            </a:endParaRPr>
          </a:p>
          <a:p>
            <a:pPr algn="r" rtl="1"/>
            <a:endParaRPr lang="en-US" sz="1000" dirty="0" smtClean="0">
              <a:solidFill>
                <a:srgbClr val="FF0000"/>
              </a:solidFill>
              <a:cs typeface="B Roya" pitchFamily="2" charset="-78"/>
            </a:endParaRPr>
          </a:p>
          <a:p>
            <a:pPr algn="ctr" rtl="1"/>
            <a:r>
              <a:rPr lang="fa-IR" sz="2800" dirty="0" smtClean="0">
                <a:solidFill>
                  <a:srgbClr val="FF0000"/>
                </a:solidFill>
                <a:cs typeface="B Roya" pitchFamily="2" charset="-78"/>
              </a:rPr>
              <a:t>كل</a:t>
            </a:r>
            <a:r>
              <a:rPr lang="fa-IR" sz="2800" dirty="0">
                <a:solidFill>
                  <a:srgbClr val="FF0000"/>
                </a:solidFill>
                <a:cs typeface="B Roya" pitchFamily="2" charset="-78"/>
              </a:rPr>
              <a:t>، چيزي بيشتر از مجموع اجزايش </a:t>
            </a:r>
            <a:r>
              <a:rPr lang="fa-IR" sz="2800" dirty="0" smtClean="0">
                <a:solidFill>
                  <a:srgbClr val="FF0000"/>
                </a:solidFill>
                <a:cs typeface="B Roya" pitchFamily="2" charset="-78"/>
              </a:rPr>
              <a:t>است.</a:t>
            </a:r>
            <a:endParaRPr lang="en-US" sz="2800" dirty="0">
              <a:solidFill>
                <a:srgbClr val="FF0000"/>
              </a:solidFill>
              <a:cs typeface="B Roya" pitchFamily="2" charset="-78"/>
            </a:endParaRPr>
          </a:p>
        </p:txBody>
      </p:sp>
      <p:sp>
        <p:nvSpPr>
          <p:cNvPr id="6" name="Rectangle 5"/>
          <p:cNvSpPr/>
          <p:nvPr/>
        </p:nvSpPr>
        <p:spPr>
          <a:xfrm>
            <a:off x="990269" y="4835244"/>
            <a:ext cx="7000924" cy="1323439"/>
          </a:xfrm>
          <a:prstGeom prst="rect">
            <a:avLst/>
          </a:prstGeom>
        </p:spPr>
        <p:txBody>
          <a:bodyPr wrap="square">
            <a:spAutoFit/>
          </a:bodyPr>
          <a:lstStyle/>
          <a:p>
            <a:pPr algn="ctr" rtl="1"/>
            <a:r>
              <a:rPr lang="fa-IR" sz="2400" dirty="0">
                <a:cs typeface="B Roya" pitchFamily="2" charset="-78"/>
              </a:rPr>
              <a:t>همان طوري كه اهرن </a:t>
            </a:r>
            <a:r>
              <a:rPr lang="fa-IR" sz="2400" dirty="0" smtClean="0">
                <a:cs typeface="B Roya" pitchFamily="2" charset="-78"/>
              </a:rPr>
              <a:t>فلس مي </a:t>
            </a:r>
            <a:r>
              <a:rPr lang="fa-IR" sz="2400" dirty="0">
                <a:cs typeface="B Roya" pitchFamily="2" charset="-78"/>
              </a:rPr>
              <a:t>گفت و ورتايمر نيز آن را اثبات </a:t>
            </a:r>
            <a:r>
              <a:rPr lang="fa-IR" sz="2400" dirty="0" smtClean="0">
                <a:cs typeface="B Roya" pitchFamily="2" charset="-78"/>
              </a:rPr>
              <a:t>كرد:</a:t>
            </a:r>
          </a:p>
          <a:p>
            <a:pPr algn="ctr" rtl="1"/>
            <a:r>
              <a:rPr lang="fa-IR" sz="2800" dirty="0" smtClean="0">
                <a:cs typeface="B Roya" pitchFamily="2" charset="-78"/>
              </a:rPr>
              <a:t> </a:t>
            </a:r>
            <a:r>
              <a:rPr lang="fa-IR" sz="2800" dirty="0">
                <a:solidFill>
                  <a:srgbClr val="FF0000"/>
                </a:solidFill>
                <a:cs typeface="B Roya" pitchFamily="2" charset="-78"/>
              </a:rPr>
              <a:t>كلِ ساختار است كه دريافت</a:t>
            </a:r>
          </a:p>
          <a:p>
            <a:pPr algn="ctr" rtl="1"/>
            <a:r>
              <a:rPr lang="fa-IR" sz="2800" dirty="0">
                <a:solidFill>
                  <a:srgbClr val="FF0000"/>
                </a:solidFill>
                <a:cs typeface="B Roya" pitchFamily="2" charset="-78"/>
              </a:rPr>
              <a:t>مي شود و نه تك تك اجزاي آن</a:t>
            </a:r>
            <a:r>
              <a:rPr lang="fa-IR" sz="2800" dirty="0">
                <a:cs typeface="B Roya" pitchFamily="2" charset="-78"/>
              </a:rPr>
              <a:t>.</a:t>
            </a:r>
            <a:endParaRPr lang="en-US" sz="2800" dirty="0">
              <a:cs typeface="B Roya" pitchFamily="2" charset="-78"/>
            </a:endParaRPr>
          </a:p>
        </p:txBody>
      </p:sp>
      <p:sp>
        <p:nvSpPr>
          <p:cNvPr id="7" name="Rectangle 6"/>
          <p:cNvSpPr/>
          <p:nvPr/>
        </p:nvSpPr>
        <p:spPr>
          <a:xfrm>
            <a:off x="2583164" y="2230385"/>
            <a:ext cx="4108817"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a-IR" sz="2000" b="0" i="0" u="none" strike="noStrike" kern="0" cap="none" spc="0" normalizeH="0" baseline="0" noProof="0" dirty="0">
                <a:ln>
                  <a:noFill/>
                </a:ln>
                <a:solidFill>
                  <a:sysClr val="windowText" lastClr="000000"/>
                </a:solidFill>
                <a:effectLst/>
                <a:uLnTx/>
                <a:uFillTx/>
              </a:rPr>
              <a:t> هيأت كل، همواره قبل از اجزا، درك مي‌شود . </a:t>
            </a: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9228" b="10352"/>
          <a:stretch/>
        </p:blipFill>
        <p:spPr bwMode="auto">
          <a:xfrm>
            <a:off x="2638115" y="2728346"/>
            <a:ext cx="3998913" cy="170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1545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rot="5400000">
            <a:off x="-2628900" y="3618706"/>
            <a:ext cx="57142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6475412"/>
            <a:ext cx="868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228600" y="762000"/>
            <a:ext cx="3733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02927" y="2427539"/>
            <a:ext cx="8286808" cy="2862322"/>
          </a:xfrm>
          <a:prstGeom prst="rect">
            <a:avLst/>
          </a:prstGeom>
        </p:spPr>
        <p:txBody>
          <a:bodyPr wrap="square">
            <a:spAutoFit/>
          </a:bodyPr>
          <a:lstStyle/>
          <a:p>
            <a:pPr algn="just" rtl="1">
              <a:lnSpc>
                <a:spcPct val="150000"/>
              </a:lnSpc>
            </a:pPr>
            <a:r>
              <a:rPr lang="fa-IR" sz="2400" dirty="0">
                <a:cs typeface="B Roya" pitchFamily="2" charset="-78"/>
              </a:rPr>
              <a:t>اين تأثير به </a:t>
            </a:r>
            <a:r>
              <a:rPr lang="fa-IR" sz="2400" dirty="0" smtClean="0">
                <a:cs typeface="B Roya" pitchFamily="2" charset="-78"/>
              </a:rPr>
              <a:t>نوعي با </a:t>
            </a:r>
            <a:r>
              <a:rPr lang="fa-IR" sz="2400" dirty="0">
                <a:solidFill>
                  <a:srgbClr val="FF0000"/>
                </a:solidFill>
                <a:cs typeface="B Roya" pitchFamily="2" charset="-78"/>
              </a:rPr>
              <a:t>پيش آگاهي </a:t>
            </a:r>
            <a:r>
              <a:rPr lang="fa-IR" sz="2400" dirty="0">
                <a:cs typeface="B Roya" pitchFamily="2" charset="-78"/>
              </a:rPr>
              <a:t>از چگونگي متأثر ساختن مخاطب توسط </a:t>
            </a:r>
            <a:r>
              <a:rPr lang="fa-IR" sz="2400" dirty="0" smtClean="0">
                <a:cs typeface="B Roya" pitchFamily="2" charset="-78"/>
              </a:rPr>
              <a:t>هنرمند،</a:t>
            </a:r>
          </a:p>
          <a:p>
            <a:pPr algn="just" rtl="1">
              <a:lnSpc>
                <a:spcPct val="150000"/>
              </a:lnSpc>
            </a:pPr>
            <a:r>
              <a:rPr lang="fa-IR" sz="2400" dirty="0" smtClean="0">
                <a:cs typeface="B Roya" pitchFamily="2" charset="-78"/>
              </a:rPr>
              <a:t>شيفتگي بسياري ايجاد مي كرد </a:t>
            </a:r>
            <a:r>
              <a:rPr lang="fa-IR" sz="2400" dirty="0" smtClean="0">
                <a:solidFill>
                  <a:srgbClr val="FF0000"/>
                </a:solidFill>
                <a:cs typeface="B Roya" pitchFamily="2" charset="-78"/>
              </a:rPr>
              <a:t>و ابزاري به دست هنرمند مي داد </a:t>
            </a:r>
            <a:r>
              <a:rPr lang="fa-IR" sz="2400" dirty="0" smtClean="0">
                <a:cs typeface="B Roya" pitchFamily="2" charset="-78"/>
              </a:rPr>
              <a:t>تاهمچون جادوگران، مخاطبان خود را با به كارگيري ترفندهاي</a:t>
            </a:r>
          </a:p>
          <a:p>
            <a:pPr algn="just" rtl="1">
              <a:lnSpc>
                <a:spcPct val="150000"/>
              </a:lnSpc>
            </a:pPr>
            <a:r>
              <a:rPr lang="fa-IR" sz="2400" dirty="0" smtClean="0">
                <a:cs typeface="B Roya" pitchFamily="2" charset="-78"/>
              </a:rPr>
              <a:t> بصري كه به </a:t>
            </a:r>
            <a:r>
              <a:rPr lang="fa-IR" sz="2400" dirty="0" smtClean="0">
                <a:solidFill>
                  <a:srgbClr val="FF0000"/>
                </a:solidFill>
                <a:cs typeface="B Roya" pitchFamily="2" charset="-78"/>
              </a:rPr>
              <a:t>صورت ذاتي </a:t>
            </a:r>
            <a:r>
              <a:rPr lang="fa-IR" sz="2400" dirty="0" smtClean="0">
                <a:cs typeface="B Roya" pitchFamily="2" charset="-78"/>
              </a:rPr>
              <a:t>در فرآيند ادراكي </a:t>
            </a:r>
          </a:p>
          <a:p>
            <a:pPr algn="just" rtl="1">
              <a:lnSpc>
                <a:spcPct val="150000"/>
              </a:lnSpc>
            </a:pPr>
            <a:r>
              <a:rPr lang="fa-IR" sz="2400" dirty="0" smtClean="0">
                <a:cs typeface="B Roya" pitchFamily="2" charset="-78"/>
              </a:rPr>
              <a:t>آنها وجود داشت، شگفت زده كند.</a:t>
            </a:r>
            <a:endParaRPr lang="en-US" sz="2400" dirty="0">
              <a:cs typeface="B Roya" pitchFamily="2" charset="-78"/>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560" y="3797554"/>
            <a:ext cx="3207870" cy="24950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428596" y="761999"/>
            <a:ext cx="8286808" cy="1708160"/>
          </a:xfrm>
          <a:prstGeom prst="rect">
            <a:avLst/>
          </a:prstGeom>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fa-IR" sz="2400" b="0" i="0" u="none" strike="noStrike" kern="0" cap="none" spc="0" normalizeH="0" baseline="0" noProof="0" dirty="0" smtClean="0">
                <a:ln>
                  <a:noFill/>
                </a:ln>
                <a:solidFill>
                  <a:sysClr val="windowText" lastClr="000000"/>
                </a:solidFill>
                <a:effectLst/>
                <a:uLnTx/>
                <a:uFillTx/>
                <a:cs typeface="B Roya" pitchFamily="2" charset="-78"/>
              </a:rPr>
              <a:t>آنچه </a:t>
            </a:r>
            <a:r>
              <a:rPr kumimoji="0" lang="fa-IR" sz="2400" b="0" i="0" u="none" strike="noStrike" kern="0" cap="none" spc="0" normalizeH="0" baseline="0" noProof="0" dirty="0">
                <a:ln>
                  <a:noFill/>
                </a:ln>
                <a:solidFill>
                  <a:sysClr val="windowText" lastClr="000000"/>
                </a:solidFill>
                <a:effectLst/>
                <a:uLnTx/>
                <a:uFillTx/>
                <a:cs typeface="B Roya" pitchFamily="2" charset="-78"/>
              </a:rPr>
              <a:t>در نظريه </a:t>
            </a:r>
            <a:r>
              <a:rPr kumimoji="0" lang="fa-IR" sz="2400" b="0" i="0" u="none" strike="noStrike" kern="0" cap="none" spc="0" normalizeH="0" baseline="0" noProof="0" dirty="0">
                <a:ln>
                  <a:noFill/>
                </a:ln>
                <a:solidFill>
                  <a:srgbClr val="FF0000"/>
                </a:solidFill>
                <a:effectLst/>
                <a:uLnTx/>
                <a:uFillTx/>
                <a:cs typeface="B Roya" pitchFamily="2" charset="-78"/>
              </a:rPr>
              <a:t>گشتالت توجه هنرمندان </a:t>
            </a:r>
            <a:r>
              <a:rPr kumimoji="0" lang="fa-IR" sz="2400" b="0" i="0" u="none" strike="noStrike" kern="0" cap="none" spc="0" normalizeH="0" baseline="0" noProof="0" dirty="0">
                <a:ln>
                  <a:noFill/>
                </a:ln>
                <a:solidFill>
                  <a:sysClr val="windowText" lastClr="000000"/>
                </a:solidFill>
                <a:effectLst/>
                <a:uLnTx/>
                <a:uFillTx/>
                <a:cs typeface="B Roya" pitchFamily="2" charset="-78"/>
              </a:rPr>
              <a:t>را بيشتر به خود </a:t>
            </a:r>
            <a:r>
              <a:rPr kumimoji="0" lang="fa-IR" sz="2400" b="0" i="0" u="none" strike="noStrike" kern="0" cap="none" spc="0" normalizeH="0" baseline="0" noProof="0" dirty="0" smtClean="0">
                <a:ln>
                  <a:noFill/>
                </a:ln>
                <a:solidFill>
                  <a:sysClr val="windowText" lastClr="000000"/>
                </a:solidFill>
                <a:effectLst/>
                <a:uLnTx/>
                <a:uFillTx/>
                <a:cs typeface="B Roya" pitchFamily="2" charset="-78"/>
              </a:rPr>
              <a:t>جلب كرده </a:t>
            </a:r>
            <a:r>
              <a:rPr kumimoji="0" lang="fa-IR" sz="2400" b="0" i="0" u="none" strike="noStrike" kern="0" cap="none" spc="0" normalizeH="0" baseline="0" noProof="0" dirty="0">
                <a:ln>
                  <a:noFill/>
                </a:ln>
                <a:solidFill>
                  <a:sysClr val="windowText" lastClr="000000"/>
                </a:solidFill>
                <a:effectLst/>
                <a:uLnTx/>
                <a:uFillTx/>
                <a:cs typeface="B Roya" pitchFamily="2" charset="-78"/>
              </a:rPr>
              <a:t>بود يافته ها و تجربياتي بود كه در </a:t>
            </a:r>
            <a:r>
              <a:rPr kumimoji="0" lang="fa-IR" sz="2400" b="0" i="0" u="none" strike="noStrike" kern="0" cap="none" spc="0" normalizeH="0" baseline="0" noProof="0" dirty="0">
                <a:ln>
                  <a:noFill/>
                </a:ln>
                <a:solidFill>
                  <a:srgbClr val="FF0000"/>
                </a:solidFill>
                <a:effectLst/>
                <a:uLnTx/>
                <a:uFillTx/>
                <a:cs typeface="B Roya" pitchFamily="2" charset="-78"/>
              </a:rPr>
              <a:t>زمينه ادراك بصري </a:t>
            </a:r>
            <a:r>
              <a:rPr kumimoji="0" lang="fa-IR" sz="2400" b="0" i="0" u="none" strike="noStrike" kern="0" cap="none" spc="0" normalizeH="0" baseline="0" noProof="0" dirty="0" smtClean="0">
                <a:ln>
                  <a:noFill/>
                </a:ln>
                <a:solidFill>
                  <a:sysClr val="windowText" lastClr="000000"/>
                </a:solidFill>
                <a:effectLst/>
                <a:uLnTx/>
                <a:uFillTx/>
                <a:cs typeface="B Roya" pitchFamily="2" charset="-78"/>
              </a:rPr>
              <a:t>موجب </a:t>
            </a:r>
            <a:r>
              <a:rPr kumimoji="0" lang="fa-IR" sz="2400" b="0" i="0" u="none" strike="noStrike" kern="0" cap="none" spc="0" normalizeH="0" baseline="0" noProof="0" dirty="0" smtClean="0">
                <a:ln>
                  <a:noFill/>
                </a:ln>
                <a:solidFill>
                  <a:srgbClr val="FF0000"/>
                </a:solidFill>
                <a:effectLst/>
                <a:uLnTx/>
                <a:uFillTx/>
                <a:cs typeface="B Roya" pitchFamily="2" charset="-78"/>
              </a:rPr>
              <a:t>خودآگاهي </a:t>
            </a:r>
            <a:r>
              <a:rPr kumimoji="0" lang="fa-IR" sz="2400" b="0" i="0" u="none" strike="noStrike" kern="0" cap="none" spc="0" normalizeH="0" baseline="0" noProof="0" dirty="0">
                <a:ln>
                  <a:noFill/>
                </a:ln>
                <a:solidFill>
                  <a:srgbClr val="FF0000"/>
                </a:solidFill>
                <a:effectLst/>
                <a:uLnTx/>
                <a:uFillTx/>
                <a:cs typeface="B Roya" pitchFamily="2" charset="-78"/>
              </a:rPr>
              <a:t>بيشتر هنرمند </a:t>
            </a:r>
            <a:r>
              <a:rPr kumimoji="0" lang="fa-IR" sz="2400" b="0" i="0" u="none" strike="noStrike" kern="0" cap="none" spc="0" normalizeH="0" baseline="0" noProof="0" dirty="0">
                <a:ln>
                  <a:noFill/>
                </a:ln>
                <a:solidFill>
                  <a:sysClr val="windowText" lastClr="000000"/>
                </a:solidFill>
                <a:effectLst/>
                <a:uLnTx/>
                <a:uFillTx/>
                <a:cs typeface="B Roya" pitchFamily="2" charset="-78"/>
              </a:rPr>
              <a:t>در خلق اثر مي </a:t>
            </a:r>
            <a:r>
              <a:rPr kumimoji="0" lang="fa-IR" sz="2400" b="0" i="0" u="none" strike="noStrike" kern="0" cap="none" spc="0" normalizeH="0" baseline="0" noProof="0" dirty="0" smtClean="0">
                <a:ln>
                  <a:noFill/>
                </a:ln>
                <a:solidFill>
                  <a:sysClr val="windowText" lastClr="000000"/>
                </a:solidFill>
                <a:effectLst/>
                <a:uLnTx/>
                <a:uFillTx/>
                <a:cs typeface="B Roya" pitchFamily="2" charset="-78"/>
              </a:rPr>
              <a:t>شد.</a:t>
            </a:r>
            <a:endParaRPr kumimoji="0" lang="fa-IR" sz="24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xmlns="" val="380104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Urba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Urba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4085</TotalTime>
  <Words>3397</Words>
  <Application>Microsoft Office PowerPoint</Application>
  <PresentationFormat>On-screen Show (4:3)</PresentationFormat>
  <Paragraphs>184</Paragraphs>
  <Slides>46</Slides>
  <Notes>28</Notes>
  <HiddenSlides>0</HiddenSlides>
  <MMClips>1</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1_Urban</vt:lpstr>
      <vt:lpstr>Urban</vt:lpstr>
      <vt:lpstr>گشتالت</vt:lpstr>
      <vt:lpstr>Slide 2</vt:lpstr>
      <vt:lpstr>نظريه گشتالت</vt:lpstr>
      <vt:lpstr> ورتایمر آزمايش هاي بعدي خود را به كمك دو نفر از استادان جوان دانشگاه فرانكفورت، كورت كوفكا و ولفگانگ كهلر ادامه داد. اين سه تن مثلث بنيان گذاران روان شناسي گشتالت را تشكيل مي دهند. </vt:lpstr>
      <vt:lpstr>مفهوم گشتالت، اولين بار در فلسفه و روان شناسي معاصر توسط كريستين وان اهرن فلس Christian Von Ehrenfels) ) معرفي شد.  از نظر او“ همه ادراك هاي ما داراي كيفيات گشتالت اند، اما اجزاي سازنده آنها فاقد اين خصوصيات مي باشند. براي مثال، فرد خطي را كه از اجتماع تعدادي نقطه به وجود آمده است، مي بيند و نه تك تك نقطه ها را. و مشابه آن اين كه، آدمي با گوش دادن به يك ملودي، نت هاي تشكيل دهنده آن را به صورت انتزاعي نمي شنود، بلكه كليت ملودي را ادراك مي كند. </vt:lpstr>
      <vt:lpstr>در شكل گيري نظريه گشتالت، عقايد و آراي گوته، كانت و ارنست ماخ نيز بسيار مؤثر بوده است.</vt:lpstr>
      <vt:lpstr>گشتالت چيست؟</vt:lpstr>
      <vt:lpstr>Slide 8</vt:lpstr>
      <vt:lpstr>Slide 9</vt:lpstr>
      <vt:lpstr>اصول گشتالت</vt:lpstr>
      <vt:lpstr>اصول گشتالت</vt:lpstr>
      <vt:lpstr>اصل مشابهت                                                   Similarity                 </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پراگنانس</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مکتب گشتالت گرایی  این مکتب در آلمان و در مقابل دیدگاه رفتار گرایی ، بوجود آمد. گشتالت یک واژه آلمانی به معنی «کل و یکپارچه» است. بدین ترتیب مکتب گشتالت و طرفداران آن کل گرا هستند. آنها مخالف تجزیه رفتار به قسمت کوچک‌تر بدون در نظر گرفتن کلیت آن هستند. در نظر آنان کل چیزی متفاوت و فراتر از اجزا است و این کل است که به اجزا معنی و مفهوم و هدف می‌دهد.  </dc:title>
  <dc:creator> </dc:creator>
  <cp:lastModifiedBy>PARAND</cp:lastModifiedBy>
  <cp:revision>230</cp:revision>
  <dcterms:created xsi:type="dcterms:W3CDTF">2010-10-23T22:29:51Z</dcterms:created>
  <dcterms:modified xsi:type="dcterms:W3CDTF">2015-08-14T23:18:38Z</dcterms:modified>
</cp:coreProperties>
</file>