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57" r:id="rId3"/>
    <p:sldId id="29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93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5" r:id="rId37"/>
    <p:sldId id="296" r:id="rId38"/>
    <p:sldId id="29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29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D9645A-D29F-4229-BE6E-87210FF1266F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20D0BD-C549-400A-9A39-89B1FF696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d8d4f126d7e8c5ee97a621e716fba6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7619999" cy="5105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بازی درمانی</a:t>
            </a:r>
            <a:br>
              <a:rPr lang="fa-IR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9200" y="1600200"/>
            <a:ext cx="6172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000" b="1" dirty="0" smtClean="0"/>
              <a:t>مدرس:دکتر سیما قدرتی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-ولی فرزندی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-تراپلی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-تجویزی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-توصیفی</a:t>
            </a:r>
            <a:endParaRPr lang="en-US" dirty="0" smtClean="0"/>
          </a:p>
          <a:p>
            <a:pPr algn="r"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نظریه های منفرد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سطح 1:اهداف پایه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سطح 2:اهداف والد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سطح 3:اهداف مشاور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-سطح 4:اهداف کودک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بازی درمانی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54563"/>
          </a:xfrm>
        </p:spPr>
        <p:txBody>
          <a:bodyPr/>
          <a:lstStyle/>
          <a:p>
            <a:pPr algn="r">
              <a:buNone/>
            </a:pPr>
            <a:r>
              <a:rPr lang="fa-IR" dirty="0" smtClean="0"/>
              <a:t>-برقراری تماس و ارتباط میان دنیای کودک و مشاور</a:t>
            </a:r>
          </a:p>
          <a:p>
            <a:pPr algn="r">
              <a:buNone/>
            </a:pPr>
            <a:r>
              <a:rPr lang="fa-IR" dirty="0" smtClean="0"/>
              <a:t>-منحصر به فرد بودن</a:t>
            </a:r>
          </a:p>
          <a:p>
            <a:pPr algn="r">
              <a:buNone/>
            </a:pPr>
            <a:r>
              <a:rPr lang="fa-IR" dirty="0" smtClean="0"/>
              <a:t>-ایمن بودن</a:t>
            </a:r>
          </a:p>
          <a:p>
            <a:pPr algn="r">
              <a:buNone/>
            </a:pPr>
            <a:r>
              <a:rPr lang="fa-IR" dirty="0" smtClean="0"/>
              <a:t>-قابل اعتماد بودن</a:t>
            </a:r>
          </a:p>
          <a:p>
            <a:pPr algn="r">
              <a:buNone/>
            </a:pPr>
            <a:r>
              <a:rPr lang="fa-IR" dirty="0" smtClean="0"/>
              <a:t>-غیر مداخله کننده بودن</a:t>
            </a:r>
          </a:p>
          <a:p>
            <a:pPr algn="r">
              <a:buNone/>
            </a:pPr>
            <a:r>
              <a:rPr lang="fa-IR" dirty="0" smtClean="0"/>
              <a:t>-با هدف بودن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رابطه کودک- مشاور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-موافق باشد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-در تماس با کودک درونی خود باشد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-پذیرنده باشد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-از نظر عاطفی فاصله بگیرد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مشاور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-ضد صدا باشد</a:t>
            </a:r>
          </a:p>
          <a:p>
            <a:pPr algn="r">
              <a:buNone/>
            </a:pPr>
            <a:r>
              <a:rPr lang="fa-IR" dirty="0" smtClean="0"/>
              <a:t>-نور و دمای مناسب داشته باشد</a:t>
            </a:r>
          </a:p>
          <a:p>
            <a:pPr algn="r">
              <a:buNone/>
            </a:pPr>
            <a:r>
              <a:rPr lang="fa-IR" dirty="0" smtClean="0"/>
              <a:t>-دارای حداقل یک پنجره باشد</a:t>
            </a:r>
          </a:p>
          <a:p>
            <a:pPr algn="r">
              <a:buNone/>
            </a:pPr>
            <a:r>
              <a:rPr lang="fa-IR" dirty="0" smtClean="0"/>
              <a:t>-وجود سینک(لگن دستشویی)</a:t>
            </a:r>
          </a:p>
          <a:p>
            <a:pPr algn="r">
              <a:buNone/>
            </a:pPr>
            <a:r>
              <a:rPr lang="fa-IR" dirty="0" smtClean="0"/>
              <a:t>-کف اتاق پوشش نرم داشته باشد</a:t>
            </a:r>
          </a:p>
          <a:p>
            <a:pPr algn="r">
              <a:buNone/>
            </a:pPr>
            <a:r>
              <a:rPr lang="fa-IR" dirty="0" smtClean="0"/>
              <a:t>-وجود آینه یکطرفه در صورت امکان </a:t>
            </a:r>
          </a:p>
          <a:p>
            <a:pPr algn="r">
              <a:buNone/>
            </a:pPr>
            <a:r>
              <a:rPr lang="fa-IR" dirty="0" smtClean="0"/>
              <a:t>-وجود دوربین فیلمبرداری در صورت امکان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اتاق بازی درمانی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اتاق-کودک-no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304800"/>
            <a:ext cx="8153400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-سن رشدی کودک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-مشاوره فردی است یا گروهی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-اهداف مشاوره فعلی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عواملی که در انتخاب وسایل ارتباطی یا فعالیت ها مهم هستند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754563"/>
          </a:xfrm>
        </p:spPr>
        <p:txBody>
          <a:bodyPr>
            <a:normAutofit/>
          </a:bodyPr>
          <a:lstStyle/>
          <a:p>
            <a:pPr marL="514350" indent="-514350" algn="r">
              <a:buNone/>
            </a:pPr>
            <a:r>
              <a:rPr lang="fa-IR" sz="2800" dirty="0" smtClean="0"/>
              <a:t>گینات معتقد است محدودیت ها به چند دلیل باید اعمال شوند:</a:t>
            </a:r>
          </a:p>
          <a:p>
            <a:pPr marL="514350" indent="-514350" algn="r">
              <a:buNone/>
            </a:pPr>
            <a:r>
              <a:rPr lang="fa-IR" sz="2800" dirty="0" smtClean="0"/>
              <a:t>-تخلیه هیجانی به کانالهای سمبلیک</a:t>
            </a:r>
          </a:p>
          <a:p>
            <a:pPr marL="514350" indent="-514350" algn="r">
              <a:buNone/>
            </a:pPr>
            <a:r>
              <a:rPr lang="fa-IR" sz="2800" dirty="0" smtClean="0"/>
              <a:t>-انتقال پذیرش، همدلی و احترام به کودک در سراسر درمان</a:t>
            </a:r>
          </a:p>
          <a:p>
            <a:pPr marL="514350" indent="-514350" algn="r">
              <a:buNone/>
            </a:pPr>
            <a:r>
              <a:rPr lang="fa-IR" sz="2800" dirty="0" smtClean="0"/>
              <a:t>-امنیت جسمی و روانی کودکان و درمانگر</a:t>
            </a:r>
          </a:p>
          <a:p>
            <a:pPr marL="514350" indent="-514350" algn="r">
              <a:buNone/>
            </a:pPr>
            <a:r>
              <a:rPr lang="fa-IR" sz="2800" dirty="0" smtClean="0"/>
              <a:t>-محدودیت هایی که کنترل ایگو را قوت می بخشند</a:t>
            </a:r>
          </a:p>
          <a:p>
            <a:pPr marL="514350" indent="-514350" algn="r">
              <a:buNone/>
            </a:pPr>
            <a:r>
              <a:rPr lang="fa-IR" sz="2800" dirty="0" smtClean="0"/>
              <a:t>-محدودیت به دلایل قانونی،اخلاقی و اجتماعی</a:t>
            </a:r>
          </a:p>
          <a:p>
            <a:pPr marL="514350" indent="-514350" algn="r">
              <a:buNone/>
            </a:pPr>
            <a:r>
              <a:rPr lang="fa-IR" sz="2800" dirty="0" smtClean="0"/>
              <a:t>-محدودیت های مالی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محدودیت های بازی درمانی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1- مرحله ارزیابی مقدماتی</a:t>
            </a:r>
          </a:p>
          <a:p>
            <a:pPr algn="r">
              <a:buNone/>
            </a:pPr>
            <a:r>
              <a:rPr lang="fa-IR" dirty="0" smtClean="0"/>
              <a:t>2- درمان کودک</a:t>
            </a:r>
          </a:p>
          <a:p>
            <a:pPr algn="r">
              <a:buNone/>
            </a:pPr>
            <a:r>
              <a:rPr lang="fa-IR" dirty="0" smtClean="0"/>
              <a:t>3- توجه به مسایل محیطی</a:t>
            </a:r>
          </a:p>
          <a:p>
            <a:pPr algn="r">
              <a:buNone/>
            </a:pPr>
            <a:r>
              <a:rPr lang="fa-IR" dirty="0" smtClean="0"/>
              <a:t>4-مرور نتایج درمانی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فرایند درمان کودک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دریافت اطلاعات ارجاعی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مرحله ارزیابی مقدماتی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قرارداد بستن با والدین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3733800" y="1447800"/>
            <a:ext cx="24384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352800" y="2819400"/>
            <a:ext cx="28194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467600" cy="914400"/>
          </a:xfrm>
        </p:spPr>
        <p:txBody>
          <a:bodyPr/>
          <a:lstStyle/>
          <a:p>
            <a:r>
              <a:rPr lang="fa-IR" dirty="0" smtClean="0"/>
              <a:t>تعریف بازی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153400" cy="4648200"/>
          </a:xfrm>
        </p:spPr>
        <p:txBody>
          <a:bodyPr/>
          <a:lstStyle/>
          <a:p>
            <a:pPr algn="r"/>
            <a:r>
              <a:rPr lang="fa-IR" dirty="0" smtClean="0"/>
              <a:t>روبین،فاین و واندنبرگ(1983)،عنوان کرده اند برای اینکه فعالیتی را بازی نامید باید 5 ویژگی داشته باشد:</a:t>
            </a:r>
          </a:p>
          <a:p>
            <a:pPr algn="r"/>
            <a:r>
              <a:rPr lang="fa-IR" dirty="0" smtClean="0"/>
              <a:t>-فرد برای انجام آن دارای انگیزه درونی باشد.</a:t>
            </a:r>
          </a:p>
          <a:p>
            <a:pPr algn="r"/>
            <a:r>
              <a:rPr lang="fa-IR" dirty="0" smtClean="0"/>
              <a:t>-به صورت آزادانه انتخاب شود.</a:t>
            </a:r>
          </a:p>
          <a:p>
            <a:pPr algn="r"/>
            <a:r>
              <a:rPr lang="fa-IR" dirty="0" smtClean="0"/>
              <a:t>-خوشایند(لذت بخش) باشد.</a:t>
            </a:r>
          </a:p>
          <a:p>
            <a:pPr algn="r"/>
            <a:r>
              <a:rPr lang="fa-IR" dirty="0" smtClean="0"/>
              <a:t>-واقعیت گریز باشد.</a:t>
            </a:r>
          </a:p>
          <a:p>
            <a:pPr algn="r"/>
            <a:r>
              <a:rPr lang="fa-IR" dirty="0" smtClean="0"/>
              <a:t>-بازیکن در بازی شرکت فعال داشته باشد.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-ارتباط با کودک</a:t>
            </a:r>
          </a:p>
          <a:p>
            <a:pPr algn="r" rtl="1">
              <a:buNone/>
            </a:pPr>
            <a:r>
              <a:rPr lang="fa-IR" dirty="0" smtClean="0"/>
              <a:t>- درخواست از کودک برای گفتن داستانش</a:t>
            </a:r>
          </a:p>
          <a:p>
            <a:pPr algn="r">
              <a:buNone/>
            </a:pPr>
            <a:r>
              <a:rPr lang="fa-IR" dirty="0" smtClean="0"/>
              <a:t>- قادر ساختن کودک برای گفتن داستانش</a:t>
            </a:r>
          </a:p>
          <a:p>
            <a:pPr algn="r">
              <a:buNone/>
            </a:pPr>
            <a:r>
              <a:rPr lang="fa-IR" dirty="0" smtClean="0"/>
              <a:t>- حل مسائل</a:t>
            </a:r>
          </a:p>
          <a:p>
            <a:pPr algn="r">
              <a:buNone/>
            </a:pPr>
            <a:r>
              <a:rPr lang="fa-IR" dirty="0" smtClean="0"/>
              <a:t>- قدرت دادن به کودک</a:t>
            </a:r>
            <a:endParaRPr lang="en-US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6000" b="1" dirty="0" smtClean="0"/>
              <a:t/>
            </a:r>
            <a:br>
              <a:rPr lang="fa-IR" sz="6000" b="1" dirty="0" smtClean="0"/>
            </a:br>
            <a:r>
              <a:rPr lang="fa-IR" sz="6000" b="1" dirty="0" smtClean="0"/>
              <a:t>درمان کودک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2800" dirty="0" smtClean="0"/>
              <a:t>مطرح کردن سیستم ها</a:t>
            </a:r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r>
              <a:rPr lang="fa-IR" sz="2800" dirty="0" smtClean="0"/>
              <a:t>توجه به مسائل محیطی                      بازخورد به منابع ارجاعی</a:t>
            </a:r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>
              <a:buNone/>
            </a:pPr>
            <a:r>
              <a:rPr lang="fa-IR" sz="2800" dirty="0" smtClean="0"/>
              <a:t>کار آموزشی در صورت لزوم</a:t>
            </a:r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fa-IR" sz="2800" dirty="0" smtClean="0"/>
          </a:p>
          <a:p>
            <a:pPr algn="r">
              <a:buNone/>
            </a:pP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3505200" y="990600"/>
            <a:ext cx="228600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191000" y="28194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191000" y="2971800"/>
            <a:ext cx="16002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سنجش و ارزیابی پایانی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مرور نتایج درمانی</a:t>
            </a:r>
          </a:p>
          <a:p>
            <a:pPr algn="r"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خاتمه دادن به درمان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429000" y="3429000"/>
            <a:ext cx="2286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3429000" y="1676400"/>
            <a:ext cx="22860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 برقراری ارتباط با کودک</a:t>
            </a:r>
          </a:p>
          <a:p>
            <a:pPr algn="r">
              <a:buNone/>
            </a:pPr>
            <a:r>
              <a:rPr lang="fa-IR" dirty="0" smtClean="0"/>
              <a:t>- مشاهده کودک</a:t>
            </a:r>
          </a:p>
          <a:p>
            <a:pPr algn="r">
              <a:buNone/>
            </a:pPr>
            <a:r>
              <a:rPr lang="fa-IR" dirty="0" smtClean="0"/>
              <a:t>- شنونده فعال بودن</a:t>
            </a:r>
          </a:p>
          <a:p>
            <a:pPr algn="r">
              <a:buNone/>
            </a:pPr>
            <a:r>
              <a:rPr lang="fa-IR" dirty="0" smtClean="0"/>
              <a:t>-استفاده از وسایل ارتباطی</a:t>
            </a:r>
          </a:p>
          <a:p>
            <a:pPr algn="r">
              <a:buNone/>
            </a:pPr>
            <a:r>
              <a:rPr lang="fa-IR" dirty="0" smtClean="0"/>
              <a:t>-مواجهه با مقاومت و انتقال</a:t>
            </a:r>
          </a:p>
          <a:p>
            <a:pPr algn="r">
              <a:buNone/>
            </a:pPr>
            <a:r>
              <a:rPr lang="fa-IR" dirty="0" smtClean="0"/>
              <a:t>- برخورد با عقاید نامناسب یا خودویرانگر</a:t>
            </a:r>
          </a:p>
          <a:p>
            <a:pPr algn="r">
              <a:buNone/>
            </a:pPr>
            <a:r>
              <a:rPr lang="fa-IR" dirty="0" smtClean="0"/>
              <a:t>کشف انتخابها و اختیارات</a:t>
            </a:r>
          </a:p>
          <a:p>
            <a:pPr algn="r">
              <a:buNone/>
            </a:pPr>
            <a:r>
              <a:rPr lang="fa-IR" dirty="0" smtClean="0"/>
              <a:t>-تمرین و تجربه رفتارهای جدید</a:t>
            </a:r>
          </a:p>
          <a:p>
            <a:pPr algn="r">
              <a:buNone/>
            </a:pPr>
            <a:r>
              <a:rPr lang="fa-IR" dirty="0" smtClean="0"/>
              <a:t>- اختتام مشاوره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مهارت های مشاوره با کودک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1- تشخیص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2- درمان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هدف درمانگر از انتخاب وسایل بازی و نوع بازی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0-13967915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219200"/>
            <a:ext cx="8128000" cy="46481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استفاده از حیوانات کوچک اسباب بازی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6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812" y="805656"/>
            <a:ext cx="7572375" cy="5048250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قادر ساختن کودک برای داستان گویی</a:t>
            </a:r>
          </a:p>
          <a:p>
            <a:pPr algn="r">
              <a:buNone/>
            </a:pPr>
            <a:r>
              <a:rPr lang="fa-IR" dirty="0" smtClean="0"/>
              <a:t>کشف روابط گذشته، حال و آینده با دیگران</a:t>
            </a:r>
          </a:p>
          <a:p>
            <a:pPr algn="r">
              <a:buNone/>
            </a:pPr>
            <a:r>
              <a:rPr lang="fa-IR" dirty="0" smtClean="0"/>
              <a:t>دستیابی به درکی کاملتر در مورد موقعیتش در خانواده</a:t>
            </a:r>
          </a:p>
          <a:p>
            <a:pPr algn="r">
              <a:buNone/>
            </a:pPr>
            <a:r>
              <a:rPr lang="fa-IR" dirty="0" smtClean="0"/>
              <a:t>کشف ترسهای مربوط به روابط آتی اش</a:t>
            </a:r>
          </a:p>
          <a:p>
            <a:pPr algn="r">
              <a:buNone/>
            </a:pPr>
            <a:r>
              <a:rPr lang="fa-IR" dirty="0" smtClean="0"/>
              <a:t>خیالپردازی در مورد روابط احتمالیش در آینده</a:t>
            </a:r>
          </a:p>
          <a:p>
            <a:pPr algn="r">
              <a:buNone/>
            </a:pPr>
            <a:r>
              <a:rPr lang="fa-IR" dirty="0" smtClean="0"/>
              <a:t>کشف راه حل های احتمالی برای مشکلات ارتباطی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اهداف استفاده از حیوانات کوچک اسباب بازی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359" y="1143000"/>
            <a:ext cx="8403241" cy="52629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جعبه شن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imag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4038600" cy="4495800"/>
          </a:xfrm>
        </p:spPr>
      </p:pic>
      <p:pic>
        <p:nvPicPr>
          <p:cNvPr id="8" name="Content Placeholder 7" descr="image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419601" y="762000"/>
            <a:ext cx="4724400" cy="4953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پیاژه(1951) بازیها را به سه دسته مهارتی، نمادین و باقاعده تقسیم می کند.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لی(1991) بازیها را به سه دسته تجربه ای،خلاقانه و نمایشی تقسیم می کند.</a:t>
            </a:r>
          </a:p>
          <a:p>
            <a:pPr algn="r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انواع بازی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fa-IR" dirty="0" smtClean="0"/>
              <a:t>●کشف وقایع خاص در گذشته،حال و آینده</a:t>
            </a:r>
          </a:p>
          <a:p>
            <a:pPr algn="r">
              <a:buNone/>
            </a:pPr>
            <a:r>
              <a:rPr lang="fa-IR" dirty="0" smtClean="0"/>
              <a:t>●کشف موضوعات و مباحث مرتبط با این وقایع</a:t>
            </a:r>
          </a:p>
          <a:p>
            <a:pPr algn="r">
              <a:buNone/>
            </a:pPr>
            <a:r>
              <a:rPr lang="fa-IR" dirty="0" smtClean="0"/>
              <a:t>●نمایش چیزهایی که برای کودک قابل پذیرش نیستند یا نبودند</a:t>
            </a:r>
          </a:p>
          <a:p>
            <a:pPr algn="r">
              <a:buNone/>
            </a:pPr>
            <a:r>
              <a:rPr lang="fa-IR" dirty="0" smtClean="0"/>
              <a:t>●دستیابی به یک درک شناختی از عناصر اصلی حوادث و وقایع پیش آمده در زندگیش</a:t>
            </a:r>
          </a:p>
          <a:p>
            <a:pPr algn="r">
              <a:buNone/>
            </a:pPr>
            <a:r>
              <a:rPr lang="fa-IR" dirty="0" smtClean="0"/>
              <a:t>●یکجا آوردن موضوعات متضاد با هم</a:t>
            </a:r>
          </a:p>
          <a:p>
            <a:pPr algn="r">
              <a:buNone/>
            </a:pPr>
            <a:r>
              <a:rPr lang="fa-IR" dirty="0" smtClean="0"/>
              <a:t>●ایجاد تغییر در داستانش</a:t>
            </a:r>
          </a:p>
          <a:p>
            <a:pPr algn="r">
              <a:buNone/>
            </a:pPr>
            <a:r>
              <a:rPr lang="fa-IR" dirty="0" smtClean="0"/>
              <a:t>●تجربه احساسات قدرت از طریق تظاهرات جسمی و فیزیکی</a:t>
            </a:r>
          </a:p>
          <a:p>
            <a:pPr algn="r">
              <a:buNone/>
            </a:pPr>
            <a:r>
              <a:rPr lang="fa-IR" dirty="0" smtClean="0"/>
              <a:t>●کسب تسلط بر روی وقایع و موضوعات گذشته و حال</a:t>
            </a:r>
          </a:p>
          <a:p>
            <a:pPr algn="r">
              <a:buNone/>
            </a:pPr>
            <a:r>
              <a:rPr lang="fa-IR" dirty="0" smtClean="0"/>
              <a:t>●پیدا کردن راه حل در مورد موضوعات از طریق افزایش آگاهی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کار با جعبه شن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219200"/>
            <a:ext cx="8077199" cy="5486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سفر خیالی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-قادر ساختن کودک برای گفتن داستانش</a:t>
            </a:r>
          </a:p>
          <a:p>
            <a:pPr algn="r">
              <a:buNone/>
            </a:pPr>
            <a:r>
              <a:rPr lang="fa-IR" dirty="0" smtClean="0"/>
              <a:t>-کمک به کودک برای دستیابی،ارتباط و کار بر روی تجربیات دردناکی که واپس رانی شده اند.</a:t>
            </a:r>
          </a:p>
          <a:p>
            <a:pPr algn="r">
              <a:buNone/>
            </a:pPr>
            <a:r>
              <a:rPr lang="fa-IR" dirty="0" smtClean="0"/>
              <a:t>-کمک به کودک برای تجربه مجدد وقایع شاد و موفقیت آمیز</a:t>
            </a:r>
          </a:p>
          <a:p>
            <a:pPr algn="r">
              <a:buNone/>
            </a:pPr>
            <a:r>
              <a:rPr lang="fa-IR" dirty="0" smtClean="0"/>
              <a:t>-کمک به کودک برای کسب تسلط و تبحر بر روی وقایع و مسائل گذشته</a:t>
            </a:r>
          </a:p>
          <a:p>
            <a:pPr algn="r">
              <a:buNone/>
            </a:pPr>
            <a:r>
              <a:rPr lang="fa-IR" dirty="0" smtClean="0"/>
              <a:t>-کمک به کودک برای کشف رفتارها و انتخاب های دیگری که می تواند نتایج رضایت بخش تری را برای او داشته باشد.</a:t>
            </a:r>
          </a:p>
          <a:p>
            <a:pPr algn="r">
              <a:buNone/>
            </a:pPr>
            <a:r>
              <a:rPr lang="fa-IR" dirty="0" smtClean="0"/>
              <a:t>-کمک به کودک برای کسب بینش و آگاهی در مورد رفتار خودش و دیگران</a:t>
            </a:r>
          </a:p>
          <a:p>
            <a:pPr algn="r">
              <a:buNone/>
            </a:pPr>
            <a:r>
              <a:rPr lang="fa-IR" dirty="0" smtClean="0"/>
              <a:t>- کمک به کودک برای درک ذلایل اینکه چرا وقایع گذشته رخ داده اند.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استفاده از سفر خیالی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130519170345_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1" y="1295400"/>
            <a:ext cx="7772400" cy="5562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عروسک های دستی و اسباب بازی های نرم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6304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52400" y="609600"/>
            <a:ext cx="3962400" cy="5181600"/>
          </a:xfrm>
        </p:spPr>
      </p:pic>
      <p:pic>
        <p:nvPicPr>
          <p:cNvPr id="8" name="Content Placeholder 7" descr="index1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72000" y="685800"/>
            <a:ext cx="3886200" cy="5486399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 برای کسب تسلط بر موضوعات و وقایع </a:t>
            </a:r>
          </a:p>
          <a:p>
            <a:pPr algn="r">
              <a:buNone/>
            </a:pPr>
            <a:r>
              <a:rPr lang="fa-IR" dirty="0" smtClean="0"/>
              <a:t>-قوی شدن از طریق تظاهرات فیزیکی</a:t>
            </a:r>
          </a:p>
          <a:p>
            <a:pPr algn="r">
              <a:buNone/>
            </a:pPr>
            <a:r>
              <a:rPr lang="fa-IR" dirty="0" smtClean="0"/>
              <a:t>-بهبود مهارت های حل مسئله و تصمیم گیری</a:t>
            </a:r>
          </a:p>
          <a:p>
            <a:pPr algn="r">
              <a:buNone/>
            </a:pPr>
            <a:r>
              <a:rPr lang="fa-IR" dirty="0" smtClean="0"/>
              <a:t>-بهبود مهارت های اجتماعی</a:t>
            </a:r>
          </a:p>
          <a:p>
            <a:pPr algn="r">
              <a:buNone/>
            </a:pPr>
            <a:r>
              <a:rPr lang="fa-IR" dirty="0" smtClean="0"/>
              <a:t>-ایجاد بینش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اهداف لازم هنگام استفاده از عروسک های دستی و اسباب بازی های نرم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dex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1676400"/>
            <a:ext cx="4419600" cy="4953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بازی نمادین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13853751256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28600" y="685800"/>
            <a:ext cx="4343400" cy="5943600"/>
          </a:xfrm>
        </p:spPr>
      </p:pic>
      <p:pic>
        <p:nvPicPr>
          <p:cNvPr id="8" name="Content Placeholder 7" descr="mo10439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8200" y="304800"/>
            <a:ext cx="4114800" cy="6248400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 smtClean="0"/>
              <a:t>بازی موازی</a:t>
            </a:r>
          </a:p>
          <a:p>
            <a:pPr algn="r">
              <a:buFontTx/>
              <a:buChar char="-"/>
            </a:pPr>
            <a:endParaRPr lang="fa-IR" dirty="0" smtClean="0"/>
          </a:p>
          <a:p>
            <a:pPr algn="r"/>
            <a:r>
              <a:rPr lang="fa-IR" dirty="0" smtClean="0"/>
              <a:t>بازی شریکی</a:t>
            </a:r>
          </a:p>
          <a:p>
            <a:pPr algn="r">
              <a:buFontTx/>
              <a:buChar char="-"/>
            </a:pPr>
            <a:endParaRPr lang="fa-IR" dirty="0" smtClean="0"/>
          </a:p>
          <a:p>
            <a:pPr algn="r"/>
            <a:r>
              <a:rPr lang="fa-IR" dirty="0" smtClean="0"/>
              <a:t>مربیگری در بازی</a:t>
            </a:r>
          </a:p>
          <a:p>
            <a:pPr algn="r">
              <a:buFontTx/>
              <a:buChar char="-"/>
            </a:pPr>
            <a:endParaRPr lang="fa-IR" dirty="0" smtClean="0"/>
          </a:p>
          <a:p>
            <a:pPr algn="r"/>
            <a:r>
              <a:rPr lang="fa-IR" dirty="0" smtClean="0"/>
              <a:t>تسهیلگری در بازی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نقش مشاور در بازیهای تجسمی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fa-IR" dirty="0" smtClean="0"/>
              <a:t>بازی درمانی نوعی روش درمانی است که برای کودکان مورد استفاده قرار می گیرد و در آن کودکان مشکلات و مسایل خود را در یک سطح خیالی و تصویری به وسیله عروسک ها، گل مجسمه سازی و وسایل دیگر آشکار می نمایند(مک ماهون،2005)</a:t>
            </a:r>
          </a:p>
          <a:p>
            <a:pPr algn="just" rtl="1">
              <a:buNone/>
            </a:pPr>
            <a:r>
              <a:rPr lang="fa-IR" dirty="0" smtClean="0"/>
              <a:t>نوعی از روان درمانی کودکان است که به آنها کمک می کند تجارب،احساسات و مشکلات خویش را به وسیله بازی با عروسک ها، اسباب بازیها و دیگر وسایل بازی بیان و برون ریزی کنند. این کار با راهنمایی و نظارت درمانگری آموزش دیده انجام می شود(کارول،1997)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 بازی درمانی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dirty="0" smtClean="0"/>
              <a:t>فروید</a:t>
            </a:r>
          </a:p>
          <a:p>
            <a:pPr algn="ctr">
              <a:buNone/>
            </a:pPr>
            <a:r>
              <a:rPr lang="fa-IR" dirty="0" smtClean="0"/>
              <a:t>هلموت</a:t>
            </a:r>
          </a:p>
          <a:p>
            <a:pPr algn="r">
              <a:buNone/>
            </a:pPr>
            <a:r>
              <a:rPr lang="fa-IR" dirty="0" smtClean="0"/>
              <a:t>1-دیدگاه روانکاوی</a:t>
            </a:r>
          </a:p>
          <a:p>
            <a:pPr algn="ctr">
              <a:buNone/>
            </a:pPr>
            <a:r>
              <a:rPr lang="fa-IR" dirty="0" smtClean="0"/>
              <a:t>ملانی کلاین</a:t>
            </a:r>
          </a:p>
          <a:p>
            <a:pPr algn="ctr">
              <a:buNone/>
            </a:pPr>
            <a:r>
              <a:rPr lang="fa-IR" dirty="0" smtClean="0"/>
              <a:t>آنا فروید</a:t>
            </a:r>
          </a:p>
          <a:p>
            <a:pPr algn="r">
              <a:buNone/>
            </a:pPr>
            <a:r>
              <a:rPr lang="fa-IR" dirty="0" smtClean="0"/>
              <a:t>2-بازی درمانی رهایشی(دیوید لوی)</a:t>
            </a:r>
          </a:p>
          <a:p>
            <a:pPr algn="r">
              <a:buNone/>
            </a:pPr>
            <a:r>
              <a:rPr lang="fa-IR" dirty="0" smtClean="0"/>
              <a:t>3-بازی درمانی ارتباطی(جسی تافت و فردریک آلن)</a:t>
            </a:r>
          </a:p>
          <a:p>
            <a:pPr algn="r">
              <a:buNone/>
            </a:pPr>
            <a:r>
              <a:rPr lang="fa-IR" dirty="0" smtClean="0"/>
              <a:t>4-رویکرد غیر رهنمودی(ویرجینیا اکسلاین)</a:t>
            </a:r>
          </a:p>
          <a:p>
            <a:pPr algn="r">
              <a:buNone/>
            </a:pPr>
            <a:r>
              <a:rPr lang="fa-IR" dirty="0" smtClean="0"/>
              <a:t>5-ایجاد برنامه های راهنمایی و مشاوره در مدارس</a:t>
            </a:r>
          </a:p>
          <a:p>
            <a:pPr algn="r">
              <a:buNone/>
            </a:pPr>
            <a:r>
              <a:rPr lang="fa-IR" dirty="0" smtClean="0"/>
              <a:t>6-تاسیس انجمن بازی درمانی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868362"/>
          </a:xfrm>
        </p:spPr>
        <p:txBody>
          <a:bodyPr/>
          <a:lstStyle/>
          <a:p>
            <a:r>
              <a:rPr lang="fa-IR" dirty="0" smtClean="0"/>
              <a:t>تاریخچه بازی درمانی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rot="10800000">
            <a:off x="5105400" y="1600200"/>
            <a:ext cx="11430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5181600" y="2057400"/>
            <a:ext cx="1066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5486400" y="25908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5257800" y="2514600"/>
            <a:ext cx="9906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fa-IR" dirty="0" smtClean="0"/>
              <a:t>-به کودکان اجازه می دهد احساسات خود را به صورت کارآمد بیان کنند.</a:t>
            </a:r>
          </a:p>
          <a:p>
            <a:pPr algn="r">
              <a:buNone/>
            </a:pPr>
            <a:r>
              <a:rPr lang="fa-IR" dirty="0" smtClean="0"/>
              <a:t>-به بزرگسالان اجازه می دهد وارد دنیای کودکان شوند و تساوی قدرت موقتی ایجاد شود.</a:t>
            </a:r>
          </a:p>
          <a:p>
            <a:pPr algn="r">
              <a:buNone/>
            </a:pPr>
            <a:r>
              <a:rPr lang="fa-IR" dirty="0" smtClean="0"/>
              <a:t>-بازی برای کودکان لذت بخش است و اضطراب آنها را کاهش می دهد.</a:t>
            </a:r>
          </a:p>
          <a:p>
            <a:pPr algn="r">
              <a:buNone/>
            </a:pPr>
            <a:r>
              <a:rPr lang="fa-IR" dirty="0" smtClean="0"/>
              <a:t>-به کودکان فرصت میدهد تا نقش های جدید را بازی کنند و رویکردهای حل مسئله را آزمایش کنند.</a:t>
            </a:r>
          </a:p>
          <a:p>
            <a:pPr algn="r">
              <a:buNone/>
            </a:pPr>
            <a:r>
              <a:rPr lang="fa-IR" dirty="0" smtClean="0"/>
              <a:t>-باعث بلوغ تکاملی کودک می شود.</a:t>
            </a:r>
          </a:p>
          <a:p>
            <a:pPr algn="r">
              <a:buNone/>
            </a:pPr>
            <a:r>
              <a:rPr lang="fa-IR" dirty="0" smtClean="0"/>
              <a:t>-ویژگی سمبلیک بازی باعث می شود کودک با خود فراموش شده اش ارتباط برقرار کند و تجارب حسی حرکتی اولیه را تجربه کند.</a:t>
            </a:r>
          </a:p>
          <a:p>
            <a:pPr algn="r">
              <a:buNone/>
            </a:pPr>
            <a:r>
              <a:rPr lang="fa-IR" dirty="0" smtClean="0"/>
              <a:t>-به کودک کمک می کند مهارت های اجتماعی مورد نیاز را در موقعیت های مختلف کسب کند.</a:t>
            </a:r>
          </a:p>
          <a:p>
            <a:pPr algn="r">
              <a:buNone/>
            </a:pPr>
            <a:endParaRPr lang="fa-I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/>
          <a:lstStyle/>
          <a:p>
            <a:r>
              <a:rPr lang="fa-IR" dirty="0" smtClean="0"/>
              <a:t>فواید بازی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-کلاسیک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-نظریه های مشترک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-نظریه های منفرد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نظریه های بازی درمانی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-دیدگاه اسپنسر(انرژی مازاد)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-نظریه تجدید انرژی پاتریک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/>
              <a:t>-نظریه بازپیدایی استانلی هال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نظریه های کلایسک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-روان تحلیلی</a:t>
            </a:r>
          </a:p>
          <a:p>
            <a:pPr algn="r">
              <a:buNone/>
            </a:pPr>
            <a:r>
              <a:rPr lang="fa-IR" dirty="0" smtClean="0"/>
              <a:t>-آدلری</a:t>
            </a:r>
          </a:p>
          <a:p>
            <a:pPr algn="r">
              <a:buNone/>
            </a:pPr>
            <a:r>
              <a:rPr lang="fa-IR" dirty="0" smtClean="0"/>
              <a:t>-یونگی</a:t>
            </a:r>
          </a:p>
          <a:p>
            <a:pPr algn="r">
              <a:buNone/>
            </a:pPr>
            <a:r>
              <a:rPr lang="fa-IR" dirty="0" smtClean="0"/>
              <a:t>-گشتالتی</a:t>
            </a:r>
          </a:p>
          <a:p>
            <a:pPr algn="r">
              <a:buNone/>
            </a:pPr>
            <a:r>
              <a:rPr lang="fa-IR" dirty="0" smtClean="0"/>
              <a:t>-راه حل محور</a:t>
            </a:r>
          </a:p>
          <a:p>
            <a:pPr algn="r">
              <a:buNone/>
            </a:pPr>
            <a:r>
              <a:rPr lang="fa-IR" dirty="0" smtClean="0"/>
              <a:t>-شناختی-رفتاری</a:t>
            </a:r>
          </a:p>
          <a:p>
            <a:pPr algn="r">
              <a:buNone/>
            </a:pPr>
            <a:r>
              <a:rPr lang="fa-IR" dirty="0" smtClean="0"/>
              <a:t>-ارتباطی یا مراجع محوری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نظریه های مشترک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</TotalTime>
  <Words>1113</Words>
  <Application>Microsoft Office PowerPoint</Application>
  <PresentationFormat>On-screen Show (4:3)</PresentationFormat>
  <Paragraphs>209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Concourse</vt:lpstr>
      <vt:lpstr> بازی درمانی  </vt:lpstr>
      <vt:lpstr>تعریف بازی</vt:lpstr>
      <vt:lpstr>انواع بازی</vt:lpstr>
      <vt:lpstr>تعریف بازی درمانی</vt:lpstr>
      <vt:lpstr>تاریخچه بازی درمانی</vt:lpstr>
      <vt:lpstr>فواید بازی</vt:lpstr>
      <vt:lpstr>نظریه های بازی درمانی</vt:lpstr>
      <vt:lpstr>نظریه های کلایسک</vt:lpstr>
      <vt:lpstr>نظریه های مشترک</vt:lpstr>
      <vt:lpstr>نظریه های منفرد</vt:lpstr>
      <vt:lpstr>اهداف بازی درمانی</vt:lpstr>
      <vt:lpstr>ویژگی های رابطه کودک- مشاور</vt:lpstr>
      <vt:lpstr>ویژگی های مشاور</vt:lpstr>
      <vt:lpstr>ویژگی های اتاق بازی درمانی</vt:lpstr>
      <vt:lpstr>PowerPoint Presentation</vt:lpstr>
      <vt:lpstr>عواملی که در انتخاب وسایل ارتباطی یا فعالیت ها مهم هستند</vt:lpstr>
      <vt:lpstr>محدودیت های بازی درمانی</vt:lpstr>
      <vt:lpstr>فرایند درمان کودک</vt:lpstr>
      <vt:lpstr>PowerPoint Presentation</vt:lpstr>
      <vt:lpstr> درمان کودک </vt:lpstr>
      <vt:lpstr>PowerPoint Presentation</vt:lpstr>
      <vt:lpstr>PowerPoint Presentation</vt:lpstr>
      <vt:lpstr>مهارت های مشاوره با کودک</vt:lpstr>
      <vt:lpstr>هدف درمانگر از انتخاب وسایل بازی و نوع بازی</vt:lpstr>
      <vt:lpstr>استفاده از حیوانات کوچک اسباب بازی</vt:lpstr>
      <vt:lpstr>PowerPoint Presentation</vt:lpstr>
      <vt:lpstr>اهداف استفاده از حیوانات کوچک اسباب بازی</vt:lpstr>
      <vt:lpstr>جعبه شن</vt:lpstr>
      <vt:lpstr>PowerPoint Presentation</vt:lpstr>
      <vt:lpstr>اهداف کار با جعبه شن</vt:lpstr>
      <vt:lpstr>سفر خیالی</vt:lpstr>
      <vt:lpstr>اهداف استفاده از سفر خیالی</vt:lpstr>
      <vt:lpstr>عروسک های دستی و اسباب بازی های نرم</vt:lpstr>
      <vt:lpstr>PowerPoint Presentation</vt:lpstr>
      <vt:lpstr>اهداف لازم هنگام استفاده از عروسک های دستی و اسباب بازی های نرم</vt:lpstr>
      <vt:lpstr>بازی نمادین</vt:lpstr>
      <vt:lpstr>PowerPoint Presentation</vt:lpstr>
      <vt:lpstr>نقش مشاور در بازیهای تجسمی</vt:lpstr>
    </vt:vector>
  </TitlesOfParts>
  <Company>Parand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sayan</cp:lastModifiedBy>
  <cp:revision>34</cp:revision>
  <dcterms:created xsi:type="dcterms:W3CDTF">2015-05-04T16:58:25Z</dcterms:created>
  <dcterms:modified xsi:type="dcterms:W3CDTF">2016-03-01T03:35:31Z</dcterms:modified>
</cp:coreProperties>
</file>