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86" r:id="rId2"/>
    <p:sldId id="297" r:id="rId3"/>
    <p:sldId id="292" r:id="rId4"/>
    <p:sldId id="285" r:id="rId5"/>
    <p:sldId id="257" r:id="rId6"/>
    <p:sldId id="260" r:id="rId7"/>
    <p:sldId id="290" r:id="rId8"/>
    <p:sldId id="284" r:id="rId9"/>
    <p:sldId id="268" r:id="rId10"/>
    <p:sldId id="291" r:id="rId11"/>
    <p:sldId id="264" r:id="rId12"/>
    <p:sldId id="262" r:id="rId13"/>
    <p:sldId id="258" r:id="rId14"/>
    <p:sldId id="265" r:id="rId15"/>
    <p:sldId id="274" r:id="rId16"/>
    <p:sldId id="272" r:id="rId17"/>
    <p:sldId id="271" r:id="rId18"/>
    <p:sldId id="270" r:id="rId19"/>
    <p:sldId id="269" r:id="rId20"/>
    <p:sldId id="275" r:id="rId21"/>
    <p:sldId id="280" r:id="rId22"/>
    <p:sldId id="279" r:id="rId23"/>
    <p:sldId id="283" r:id="rId24"/>
    <p:sldId id="276" r:id="rId25"/>
    <p:sldId id="277" r:id="rId26"/>
    <p:sldId id="278" r:id="rId27"/>
    <p:sldId id="293" r:id="rId28"/>
    <p:sldId id="294" r:id="rId29"/>
    <p:sldId id="295" r:id="rId30"/>
    <p:sldId id="296" r:id="rId3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6CB1F52-D12B-452A-BCD1-B9090CEFCB78}" type="datetimeFigureOut">
              <a:rPr lang="fa-IR" smtClean="0"/>
              <a:pPr/>
              <a:t>1431/06/10</a:t>
            </a:fld>
            <a:endParaRPr lang="fa-IR"/>
          </a:p>
        </p:txBody>
      </p:sp>
      <p:sp>
        <p:nvSpPr>
          <p:cNvPr id="2" name="Footer Placeholder 1"/>
          <p:cNvSpPr>
            <a:spLocks noGrp="1"/>
          </p:cNvSpPr>
          <p:nvPr>
            <p:ph type="ftr" sz="quarter" idx="11"/>
          </p:nvPr>
        </p:nvSpPr>
        <p:spPr/>
        <p:txBody>
          <a:bodyPr/>
          <a:lstStyle/>
          <a:p>
            <a:endParaRPr lang="fa-IR"/>
          </a:p>
        </p:txBody>
      </p:sp>
      <p:sp>
        <p:nvSpPr>
          <p:cNvPr id="15" name="Slide Number Placeholder 14"/>
          <p:cNvSpPr>
            <a:spLocks noGrp="1"/>
          </p:cNvSpPr>
          <p:nvPr>
            <p:ph type="sldNum" sz="quarter" idx="12"/>
          </p:nvPr>
        </p:nvSpPr>
        <p:spPr>
          <a:xfrm>
            <a:off x="8229600" y="6473952"/>
            <a:ext cx="758952" cy="246888"/>
          </a:xfrm>
        </p:spPr>
        <p:txBody>
          <a:bodyPr/>
          <a:lstStyle/>
          <a:p>
            <a:fld id="{75D9DC2B-FB5D-4C77-8B49-444FAD15C89F}"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CB1F52-D12B-452A-BCD1-B9090CEFCB78}" type="datetimeFigureOut">
              <a:rPr lang="fa-IR" smtClean="0"/>
              <a:pPr/>
              <a:t>1431/06/11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5D9DC2B-FB5D-4C77-8B49-444FAD15C89F}"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CB1F52-D12B-452A-BCD1-B9090CEFCB78}" type="datetimeFigureOut">
              <a:rPr lang="fa-IR" smtClean="0"/>
              <a:pPr/>
              <a:t>1431/06/11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5D9DC2B-FB5D-4C77-8B49-444FAD15C89F}"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6CB1F52-D12B-452A-BCD1-B9090CEFCB78}" type="datetimeFigureOut">
              <a:rPr lang="fa-IR" smtClean="0"/>
              <a:pPr/>
              <a:t>1431/06/10</a:t>
            </a:fld>
            <a:endParaRPr lang="fa-IR"/>
          </a:p>
        </p:txBody>
      </p:sp>
      <p:sp>
        <p:nvSpPr>
          <p:cNvPr id="19" name="Footer Placeholder 18"/>
          <p:cNvSpPr>
            <a:spLocks noGrp="1"/>
          </p:cNvSpPr>
          <p:nvPr>
            <p:ph type="ftr" sz="quarter" idx="11"/>
          </p:nvPr>
        </p:nvSpPr>
        <p:spPr>
          <a:xfrm>
            <a:off x="3581400" y="76200"/>
            <a:ext cx="2895600" cy="288925"/>
          </a:xfrm>
        </p:spPr>
        <p:txBody>
          <a:bodyPr/>
          <a:lstStyle/>
          <a:p>
            <a:endParaRPr lang="fa-IR"/>
          </a:p>
        </p:txBody>
      </p:sp>
      <p:sp>
        <p:nvSpPr>
          <p:cNvPr id="16" name="Slide Number Placeholder 15"/>
          <p:cNvSpPr>
            <a:spLocks noGrp="1"/>
          </p:cNvSpPr>
          <p:nvPr>
            <p:ph type="sldNum" sz="quarter" idx="12"/>
          </p:nvPr>
        </p:nvSpPr>
        <p:spPr>
          <a:xfrm>
            <a:off x="8229600" y="6473952"/>
            <a:ext cx="758952" cy="246888"/>
          </a:xfrm>
        </p:spPr>
        <p:txBody>
          <a:bodyPr/>
          <a:lstStyle/>
          <a:p>
            <a:fld id="{75D9DC2B-FB5D-4C77-8B49-444FAD15C89F}"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6CB1F52-D12B-452A-BCD1-B9090CEFCB78}" type="datetimeFigureOut">
              <a:rPr lang="fa-IR" smtClean="0"/>
              <a:pPr/>
              <a:t>1431/06/10</a:t>
            </a:fld>
            <a:endParaRPr lang="fa-IR"/>
          </a:p>
        </p:txBody>
      </p:sp>
      <p:sp>
        <p:nvSpPr>
          <p:cNvPr id="11" name="Footer Placeholder 10"/>
          <p:cNvSpPr>
            <a:spLocks noGrp="1"/>
          </p:cNvSpPr>
          <p:nvPr>
            <p:ph type="ftr" sz="quarter" idx="11"/>
          </p:nvPr>
        </p:nvSpPr>
        <p:spPr/>
        <p:txBody>
          <a:bodyPr/>
          <a:lstStyle/>
          <a:p>
            <a:endParaRPr lang="fa-IR"/>
          </a:p>
        </p:txBody>
      </p:sp>
      <p:sp>
        <p:nvSpPr>
          <p:cNvPr id="16" name="Slide Number Placeholder 15"/>
          <p:cNvSpPr>
            <a:spLocks noGrp="1"/>
          </p:cNvSpPr>
          <p:nvPr>
            <p:ph type="sldNum" sz="quarter" idx="12"/>
          </p:nvPr>
        </p:nvSpPr>
        <p:spPr/>
        <p:txBody>
          <a:bodyPr/>
          <a:lstStyle/>
          <a:p>
            <a:fld id="{75D9DC2B-FB5D-4C77-8B49-444FAD15C89F}" type="slidenum">
              <a:rPr lang="fa-IR" smtClean="0"/>
              <a:pPr/>
              <a:t>‹#›</a:t>
            </a:fld>
            <a:endParaRPr lang="fa-I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6CB1F52-D12B-452A-BCD1-B9090CEFCB78}" type="datetimeFigureOut">
              <a:rPr lang="fa-IR" smtClean="0"/>
              <a:pPr/>
              <a:t>1431/06/10</a:t>
            </a:fld>
            <a:endParaRPr lang="fa-IR"/>
          </a:p>
        </p:txBody>
      </p:sp>
      <p:sp>
        <p:nvSpPr>
          <p:cNvPr id="10" name="Footer Placeholder 9"/>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75D9DC2B-FB5D-4C77-8B49-444FAD15C89F}"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6CB1F52-D12B-452A-BCD1-B9090CEFCB78}" type="datetimeFigureOut">
              <a:rPr lang="fa-IR" smtClean="0"/>
              <a:pPr/>
              <a:t>1431/06/10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229600" y="6477000"/>
            <a:ext cx="762000" cy="246888"/>
          </a:xfrm>
        </p:spPr>
        <p:txBody>
          <a:bodyPr/>
          <a:lstStyle/>
          <a:p>
            <a:fld id="{75D9DC2B-FB5D-4C77-8B49-444FAD15C89F}" type="slidenum">
              <a:rPr lang="fa-IR" smtClean="0"/>
              <a:pPr/>
              <a:t>‹#›</a:t>
            </a:fld>
            <a:endParaRPr lang="fa-I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6CB1F52-D12B-452A-BCD1-B9090CEFCB78}" type="datetimeFigureOut">
              <a:rPr lang="fa-IR" smtClean="0"/>
              <a:pPr/>
              <a:t>1431/06/10</a:t>
            </a:fld>
            <a:endParaRPr lang="fa-IR"/>
          </a:p>
        </p:txBody>
      </p:sp>
      <p:sp>
        <p:nvSpPr>
          <p:cNvPr id="21" name="Footer Placeholder 20"/>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5D9DC2B-FB5D-4C77-8B49-444FAD15C89F}"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CB1F52-D12B-452A-BCD1-B9090CEFCB78}" type="datetimeFigureOut">
              <a:rPr lang="fa-IR" smtClean="0"/>
              <a:pPr/>
              <a:t>1431/06/10</a:t>
            </a:fld>
            <a:endParaRPr lang="fa-IR"/>
          </a:p>
        </p:txBody>
      </p:sp>
      <p:sp>
        <p:nvSpPr>
          <p:cNvPr id="24" name="Footer Placeholder 23"/>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5D9DC2B-FB5D-4C77-8B49-444FAD15C89F}"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6CB1F52-D12B-452A-BCD1-B9090CEFCB78}" type="datetimeFigureOut">
              <a:rPr lang="fa-IR" smtClean="0"/>
              <a:pPr/>
              <a:t>1431/06/10</a:t>
            </a:fld>
            <a:endParaRPr lang="fa-IR"/>
          </a:p>
        </p:txBody>
      </p:sp>
      <p:sp>
        <p:nvSpPr>
          <p:cNvPr id="29" name="Footer Placeholder 28"/>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5D9DC2B-FB5D-4C77-8B49-444FAD15C89F}"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66CB1F52-D12B-452A-BCD1-B9090CEFCB78}" type="datetimeFigureOut">
              <a:rPr lang="fa-IR" smtClean="0"/>
              <a:pPr/>
              <a:t>1431/06/10</a:t>
            </a:fld>
            <a:endParaRPr lang="fa-IR"/>
          </a:p>
        </p:txBody>
      </p:sp>
      <p:sp>
        <p:nvSpPr>
          <p:cNvPr id="5" name="Footer Placeholder 4"/>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75D9DC2B-FB5D-4C77-8B49-444FAD15C89F}" type="slidenum">
              <a:rPr lang="fa-IR" smtClean="0"/>
              <a:pPr/>
              <a:t>‹#›</a:t>
            </a:fld>
            <a:endParaRPr lang="fa-I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6CB1F52-D12B-452A-BCD1-B9090CEFCB78}" type="datetimeFigureOut">
              <a:rPr lang="fa-IR" smtClean="0"/>
              <a:pPr/>
              <a:t>1431/06/11</a:t>
            </a:fld>
            <a:endParaRPr lang="fa-I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a-I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5D9DC2B-FB5D-4C77-8B49-444FAD15C89F}" type="slidenum">
              <a:rPr lang="fa-IR" smtClean="0"/>
              <a:pPr/>
              <a:t>‹#›</a:t>
            </a:fld>
            <a:endParaRPr lang="fa-I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E:\SHAJARIAN\ostad-shajarian\01KHALVAT_GOZIDEH.MP3"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b="1" dirty="0">
              <a:solidFill>
                <a:schemeClr val="accent2">
                  <a:lumMod val="75000"/>
                </a:schemeClr>
              </a:solidFill>
              <a:cs typeface="2  Bardiya" pitchFamily="2" charset="-78"/>
            </a:endParaRPr>
          </a:p>
        </p:txBody>
      </p:sp>
      <p:sp>
        <p:nvSpPr>
          <p:cNvPr id="3" name="Content Placeholder 2"/>
          <p:cNvSpPr>
            <a:spLocks noGrp="1"/>
          </p:cNvSpPr>
          <p:nvPr>
            <p:ph idx="1"/>
          </p:nvPr>
        </p:nvSpPr>
        <p:spPr>
          <a:xfrm>
            <a:off x="714348" y="1714488"/>
            <a:ext cx="8229600" cy="4525963"/>
          </a:xfrm>
        </p:spPr>
        <p:txBody>
          <a:bodyPr>
            <a:normAutofit fontScale="55000" lnSpcReduction="20000"/>
          </a:bodyPr>
          <a:lstStyle/>
          <a:p>
            <a:pPr rtl="0">
              <a:buNone/>
            </a:pPr>
            <a:r>
              <a:rPr lang="fa-IR" dirty="0">
                <a:solidFill>
                  <a:schemeClr val="tx1"/>
                </a:solidFill>
              </a:rPr>
              <a:t>کندوان در 62 کیلومتری جنوب غربی تبریز و در </a:t>
            </a:r>
            <a:r>
              <a:rPr lang="fa-IR" dirty="0" smtClean="0">
                <a:solidFill>
                  <a:schemeClr val="tx1"/>
                </a:solidFill>
              </a:rPr>
              <a:t>درّه </a:t>
            </a:r>
            <a:r>
              <a:rPr lang="fa-IR" dirty="0">
                <a:solidFill>
                  <a:schemeClr val="tx1"/>
                </a:solidFill>
              </a:rPr>
              <a:t>ای با آب و هوای معتدل واقع شده است، دارای جاذبه‌های گردشگری به دلیل شکل خانه‌های آن که به مانند کندوی عسل در دل کوه کنده شده </a:t>
            </a:r>
            <a:r>
              <a:rPr lang="fa-IR" dirty="0" smtClean="0">
                <a:solidFill>
                  <a:schemeClr val="tx1"/>
                </a:solidFill>
              </a:rPr>
              <a:t>اند</a:t>
            </a:r>
            <a:r>
              <a:rPr lang="fa-IR" dirty="0">
                <a:solidFill>
                  <a:schemeClr val="tx1"/>
                </a:solidFill>
              </a:rPr>
              <a:t>.</a:t>
            </a:r>
            <a:endParaRPr lang="en-US" dirty="0">
              <a:solidFill>
                <a:schemeClr val="tx1"/>
              </a:solidFill>
            </a:endParaRPr>
          </a:p>
          <a:p>
            <a:pPr rtl="0">
              <a:buNone/>
            </a:pPr>
            <a:r>
              <a:rPr lang="fa-IR" dirty="0">
                <a:solidFill>
                  <a:schemeClr val="tx1"/>
                </a:solidFill>
              </a:rPr>
              <a:t>کندوان یکی از سه روستای صخره‌ای جهان است که این موجب جذابیت بی‌نظیر </a:t>
            </a:r>
            <a:r>
              <a:rPr lang="fa-IR" dirty="0" smtClean="0">
                <a:solidFill>
                  <a:schemeClr val="tx1"/>
                </a:solidFill>
              </a:rPr>
              <a:t>آن</a:t>
            </a:r>
          </a:p>
          <a:p>
            <a:pPr rtl="0">
              <a:buNone/>
            </a:pPr>
            <a:r>
              <a:rPr lang="fa-IR" dirty="0" smtClean="0">
                <a:solidFill>
                  <a:schemeClr val="tx1"/>
                </a:solidFill>
              </a:rPr>
              <a:t> </a:t>
            </a:r>
            <a:r>
              <a:rPr lang="fa-IR" dirty="0">
                <a:solidFill>
                  <a:schemeClr val="tx1"/>
                </a:solidFill>
              </a:rPr>
              <a:t>شده است. معماری روستای کندوان و جاری بودن زندگی مردم در قالب بافت قدیمی‌ </a:t>
            </a:r>
            <a:endParaRPr lang="fa-IR" dirty="0" smtClean="0">
              <a:solidFill>
                <a:schemeClr val="tx1"/>
              </a:solidFill>
            </a:endParaRPr>
          </a:p>
          <a:p>
            <a:pPr rtl="0">
              <a:buNone/>
            </a:pPr>
            <a:r>
              <a:rPr lang="fa-IR" dirty="0" smtClean="0">
                <a:solidFill>
                  <a:schemeClr val="tx1"/>
                </a:solidFill>
              </a:rPr>
              <a:t>آن </a:t>
            </a:r>
            <a:r>
              <a:rPr lang="fa-IR" dirty="0">
                <a:solidFill>
                  <a:schemeClr val="tx1"/>
                </a:solidFill>
              </a:rPr>
              <a:t>یک استثنا در دنیا به حساب می‌آید. چرا که دیگر در ترکیه و آمریکا کسی </a:t>
            </a:r>
            <a:r>
              <a:rPr lang="fa-IR" dirty="0" smtClean="0">
                <a:solidFill>
                  <a:schemeClr val="tx1"/>
                </a:solidFill>
              </a:rPr>
              <a:t>در</a:t>
            </a:r>
          </a:p>
          <a:p>
            <a:pPr rtl="0">
              <a:buNone/>
            </a:pPr>
            <a:r>
              <a:rPr lang="fa-IR" dirty="0" smtClean="0">
                <a:solidFill>
                  <a:schemeClr val="tx1"/>
                </a:solidFill>
              </a:rPr>
              <a:t>کاپادوکیه </a:t>
            </a:r>
            <a:r>
              <a:rPr lang="fa-IR" dirty="0">
                <a:solidFill>
                  <a:schemeClr val="tx1"/>
                </a:solidFill>
              </a:rPr>
              <a:t>و داکوتا زندگی نمی‌کند. کندوان روستایی است بنا شده در صخره و </a:t>
            </a:r>
            <a:r>
              <a:rPr lang="fa-IR" dirty="0" smtClean="0">
                <a:solidFill>
                  <a:schemeClr val="tx1"/>
                </a:solidFill>
              </a:rPr>
              <a:t>تنها</a:t>
            </a:r>
          </a:p>
          <a:p>
            <a:pPr rtl="0">
              <a:buNone/>
            </a:pPr>
            <a:r>
              <a:rPr lang="fa-IR" dirty="0" smtClean="0">
                <a:solidFill>
                  <a:schemeClr val="tx1"/>
                </a:solidFill>
              </a:rPr>
              <a:t> </a:t>
            </a:r>
            <a:r>
              <a:rPr lang="fa-IR" dirty="0">
                <a:solidFill>
                  <a:schemeClr val="tx1"/>
                </a:solidFill>
              </a:rPr>
              <a:t>سازه این دهکده را سنگ‌ها تشکیل می‌دهند. خانه‌ها هرمی ‌شکل هستند و برای </a:t>
            </a:r>
            <a:r>
              <a:rPr lang="fa-IR" dirty="0" smtClean="0">
                <a:solidFill>
                  <a:schemeClr val="tx1"/>
                </a:solidFill>
              </a:rPr>
              <a:t>دام‌ها</a:t>
            </a:r>
          </a:p>
          <a:p>
            <a:pPr rtl="0">
              <a:buNone/>
            </a:pPr>
            <a:r>
              <a:rPr lang="fa-IR" dirty="0" smtClean="0">
                <a:solidFill>
                  <a:schemeClr val="tx1"/>
                </a:solidFill>
              </a:rPr>
              <a:t> </a:t>
            </a:r>
            <a:r>
              <a:rPr lang="fa-IR" dirty="0">
                <a:solidFill>
                  <a:schemeClr val="tx1"/>
                </a:solidFill>
              </a:rPr>
              <a:t>نیز حفره‌هایی در سنگ‌ها بنا شده </a:t>
            </a:r>
            <a:r>
              <a:rPr lang="fa-IR" dirty="0" smtClean="0">
                <a:solidFill>
                  <a:schemeClr val="tx1"/>
                </a:solidFill>
              </a:rPr>
              <a:t>است</a:t>
            </a:r>
            <a:r>
              <a:rPr lang="fa-IR" dirty="0">
                <a:solidFill>
                  <a:schemeClr val="tx1"/>
                </a:solidFill>
              </a:rPr>
              <a:t> </a:t>
            </a:r>
            <a:r>
              <a:rPr lang="fa-IR" dirty="0" smtClean="0">
                <a:solidFill>
                  <a:schemeClr val="tx1"/>
                </a:solidFill>
              </a:rPr>
              <a:t>کندوان </a:t>
            </a:r>
            <a:r>
              <a:rPr lang="fa-IR" dirty="0">
                <a:solidFill>
                  <a:schemeClr val="tx1"/>
                </a:solidFill>
              </a:rPr>
              <a:t>منطقه‌ای ییلاقی از رشته کوه‌های </a:t>
            </a:r>
            <a:endParaRPr lang="fa-IR" dirty="0" smtClean="0">
              <a:solidFill>
                <a:schemeClr val="tx1"/>
              </a:solidFill>
            </a:endParaRPr>
          </a:p>
          <a:p>
            <a:pPr rtl="0">
              <a:buNone/>
            </a:pPr>
            <a:r>
              <a:rPr lang="fa-IR" dirty="0" smtClean="0">
                <a:solidFill>
                  <a:schemeClr val="tx1"/>
                </a:solidFill>
              </a:rPr>
              <a:t>سهند </a:t>
            </a:r>
            <a:r>
              <a:rPr lang="fa-IR" dirty="0">
                <a:solidFill>
                  <a:schemeClr val="tx1"/>
                </a:solidFill>
              </a:rPr>
              <a:t>است که مراتع سرسبزش عشایر زیادی را به آن جا می‌کشاند. چشمه آب معدنی کندوان نیز یکی از جاذبه‌های این روستای ۶ هزار ساله محسوب می‌شود. آب این چشمه با کمترین درصد سنگینی برای درمان بیماری‌های کلیوی بسیار مفید </a:t>
            </a:r>
            <a:r>
              <a:rPr lang="fa-IR" dirty="0" smtClean="0">
                <a:solidFill>
                  <a:schemeClr val="tx1"/>
                </a:solidFill>
              </a:rPr>
              <a:t>است</a:t>
            </a:r>
            <a:r>
              <a:rPr lang="fa-IR" dirty="0">
                <a:solidFill>
                  <a:schemeClr val="tx1"/>
                </a:solidFill>
              </a:rPr>
              <a:t>.</a:t>
            </a:r>
            <a:endParaRPr lang="en-US" dirty="0">
              <a:solidFill>
                <a:schemeClr val="tx1"/>
              </a:solidFill>
            </a:endParaRPr>
          </a:p>
          <a:p>
            <a:pPr rtl="0">
              <a:buNone/>
            </a:pPr>
            <a:r>
              <a:rPr lang="en-US" dirty="0">
                <a:solidFill>
                  <a:schemeClr val="tx1"/>
                </a:solidFill>
              </a:rPr>
              <a:t> </a:t>
            </a:r>
            <a:br>
              <a:rPr lang="en-US" dirty="0">
                <a:solidFill>
                  <a:schemeClr val="tx1"/>
                </a:solidFill>
              </a:rPr>
            </a:br>
            <a:endParaRPr lang="en-US" dirty="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sp>
        <p:nvSpPr>
          <p:cNvPr id="3" name="Content Placeholder 2"/>
          <p:cNvSpPr>
            <a:spLocks noGrp="1"/>
          </p:cNvSpPr>
          <p:nvPr>
            <p:ph idx="1"/>
          </p:nvPr>
        </p:nvSpPr>
        <p:spPr>
          <a:xfrm>
            <a:off x="428596" y="1643050"/>
            <a:ext cx="8229600" cy="4709160"/>
          </a:xfrm>
        </p:spPr>
        <p:txBody>
          <a:bodyPr>
            <a:normAutofit fontScale="55000" lnSpcReduction="20000"/>
          </a:bodyPr>
          <a:lstStyle/>
          <a:p>
            <a:pPr rtl="0">
              <a:buNone/>
            </a:pPr>
            <a:r>
              <a:rPr lang="fa-IR" dirty="0" smtClean="0">
                <a:solidFill>
                  <a:schemeClr val="tx1"/>
                </a:solidFill>
              </a:rPr>
              <a:t>روستای کندوان دارای مسجد، حمام، مدرسه و آسیاب می باشد که کران مسجد یکی از بزرگترین کران های روستا را تشکیل داده است. به دلیل  شکل مخروطی خاص، اغلب کران های دارای طبقات مختلف، از داخل با یکدیگر ارتباط ندارند. کران ها عموما دارای دو طبقه بوده و در بعضی موارد سه و حتی چهار طبقه نیز در آنها ایجاد کرده اند</a:t>
            </a:r>
            <a:r>
              <a:rPr lang="en-US" dirty="0" smtClean="0">
                <a:solidFill>
                  <a:schemeClr val="tx1"/>
                </a:solidFill>
              </a:rPr>
              <a:t>.</a:t>
            </a:r>
          </a:p>
          <a:p>
            <a:pPr rtl="0">
              <a:buNone/>
            </a:pPr>
            <a:r>
              <a:rPr lang="fa-IR" dirty="0" smtClean="0">
                <a:solidFill>
                  <a:schemeClr val="tx1"/>
                </a:solidFill>
              </a:rPr>
              <a:t>ارتباط طبقات بالایی کرانها با خارج، از طریق پلکان های بسیار زیبایی از بدنه خود کران تامین گشته است. طبقه هم کف، اکثرا اصطبل بوده و طبقات دوم و سوم و چهارم به عنوان سکونت گاه استفاده می شود. در بعضی موارد از طبقه چهارم به عنوان انبار نیز استفاده کرده اند. آبریزها اکثرا در کنار معابر و در خارج از کران ها و محیط مسکونی قرار داشته و هر چند خانواده به طور مشترک دارای یک آبریز هستند. آبریزها اکثرا دارای چند محل نشیمن و انباره می‏باشد که بستگی به شیب زمین دارد. به خاطر قطر و ضخامت زیاد کران ها، ایجاد نورگیر در طبقات پایین کار بسیار مشکلی است، بدین مناسبت نورگیرها اغلب در طبقات بالا واقع شده اند. جنس پنجره ها از چوب بوده اغلب به شکل شطرنجی و در آنها قطعات کوچک </a:t>
            </a:r>
            <a:r>
              <a:rPr lang="en-US" dirty="0" smtClean="0">
                <a:solidFill>
                  <a:schemeClr val="tx1"/>
                </a:solidFill>
              </a:rPr>
              <a:t>.</a:t>
            </a:r>
            <a:r>
              <a:rPr lang="fa-IR" dirty="0" smtClean="0">
                <a:solidFill>
                  <a:schemeClr val="tx1"/>
                </a:solidFill>
              </a:rPr>
              <a:t>شیشه تعبیه شده است</a:t>
            </a:r>
            <a:r>
              <a:rPr lang="en-US" dirty="0" smtClean="0">
                <a:solidFill>
                  <a:schemeClr val="tx1"/>
                </a:solidFill>
              </a:rPr>
              <a:t>.</a:t>
            </a:r>
          </a:p>
          <a:p>
            <a:pPr rtl="0"/>
            <a:r>
              <a:rPr lang="fa-IR" dirty="0" smtClean="0">
                <a:solidFill>
                  <a:schemeClr val="tx1"/>
                </a:solidFill>
              </a:rPr>
              <a:t>آثار معماری صخره ای در اغلب نقاط جهان به چشم می خورد که در اکثر آنها اکنون دیگر سکنه ای زندگی نمی کند؛  ولی معماری صخره ای از نوع کندوان فقط در یک منطقه دیگر در روی زمین ایجاد شده و آن در دره زیبای گورمه ترکیه است. البته وسعت منطقه معمای </a:t>
            </a:r>
            <a:r>
              <a:rPr lang="en-US" dirty="0" smtClean="0">
                <a:solidFill>
                  <a:schemeClr val="tx1"/>
                </a:solidFill>
              </a:rPr>
              <a:t>.</a:t>
            </a:r>
            <a:r>
              <a:rPr lang="fa-IR" dirty="0" smtClean="0">
                <a:solidFill>
                  <a:schemeClr val="tx1"/>
                </a:solidFill>
              </a:rPr>
              <a:t>صخره ای در دره گورمه در حدود 15 الی 20 برابر کندوان آذربایجان شرقی است</a:t>
            </a:r>
            <a:r>
              <a:rPr lang="en-US" dirty="0" smtClean="0">
                <a:solidFill>
                  <a:schemeClr val="accent1">
                    <a:lumMod val="60000"/>
                    <a:lumOff val="40000"/>
                  </a:schemeClr>
                </a:solidFill>
              </a:rPr>
              <a:t>.</a:t>
            </a:r>
          </a:p>
          <a:p>
            <a:endParaRPr lang="fa-IR" dirty="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05c0aa50b2cf942237ea2e75ec509c50.jpg"/>
          <p:cNvPicPr>
            <a:picLocks noGrp="1" noChangeAspect="1"/>
          </p:cNvPicPr>
          <p:nvPr>
            <p:ph idx="1"/>
          </p:nvPr>
        </p:nvPicPr>
        <p:blipFill>
          <a:blip r:embed="rId2"/>
          <a:stretch>
            <a:fillRect/>
          </a:stretch>
        </p:blipFill>
        <p:spPr>
          <a:xfrm>
            <a:off x="1714480" y="1214422"/>
            <a:ext cx="5072098" cy="5500726"/>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17_8701220159_L600.jpg"/>
          <p:cNvPicPr>
            <a:picLocks noGrp="1" noChangeAspect="1"/>
          </p:cNvPicPr>
          <p:nvPr>
            <p:ph idx="1"/>
          </p:nvPr>
        </p:nvPicPr>
        <p:blipFill>
          <a:blip r:embed="rId2"/>
          <a:stretch>
            <a:fillRect/>
          </a:stretch>
        </p:blipFill>
        <p:spPr>
          <a:xfrm>
            <a:off x="285720" y="1357298"/>
            <a:ext cx="8572560" cy="5331656"/>
          </a:xfrm>
        </p:spPr>
      </p:pic>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8888888.bmp"/>
          <p:cNvPicPr>
            <a:picLocks noGrp="1" noChangeAspect="1"/>
          </p:cNvPicPr>
          <p:nvPr>
            <p:ph idx="1"/>
          </p:nvPr>
        </p:nvPicPr>
        <p:blipFill>
          <a:blip r:embed="rId2"/>
          <a:stretch>
            <a:fillRect/>
          </a:stretch>
        </p:blipFill>
        <p:spPr>
          <a:xfrm>
            <a:off x="285720" y="1357298"/>
            <a:ext cx="8572560" cy="5286412"/>
          </a:xfrm>
          <a:prstGeom prst="rect">
            <a:avLst/>
          </a:prstGeo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5555555555555555555555.jpg"/>
          <p:cNvPicPr>
            <a:picLocks noGrp="1" noChangeAspect="1"/>
          </p:cNvPicPr>
          <p:nvPr>
            <p:ph idx="1"/>
          </p:nvPr>
        </p:nvPicPr>
        <p:blipFill>
          <a:blip r:embed="rId2"/>
          <a:stretch>
            <a:fillRect/>
          </a:stretch>
        </p:blipFill>
        <p:spPr>
          <a:xfrm>
            <a:off x="1214414" y="1357298"/>
            <a:ext cx="6858048" cy="5280697"/>
          </a:xfr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dsc02120.jpg"/>
          <p:cNvPicPr>
            <a:picLocks noGrp="1" noChangeAspect="1"/>
          </p:cNvPicPr>
          <p:nvPr>
            <p:ph idx="1"/>
          </p:nvPr>
        </p:nvPicPr>
        <p:blipFill>
          <a:blip r:embed="rId2"/>
          <a:stretch>
            <a:fillRect/>
          </a:stretch>
        </p:blipFill>
        <p:spPr>
          <a:xfrm>
            <a:off x="285720" y="1428736"/>
            <a:ext cx="8429684" cy="5143536"/>
          </a:xfrm>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IMG_3297-vi.jpg"/>
          <p:cNvPicPr>
            <a:picLocks noGrp="1" noChangeAspect="1"/>
          </p:cNvPicPr>
          <p:nvPr>
            <p:ph idx="1"/>
          </p:nvPr>
        </p:nvPicPr>
        <p:blipFill>
          <a:blip r:embed="rId2"/>
          <a:stretch>
            <a:fillRect/>
          </a:stretch>
        </p:blipFill>
        <p:spPr>
          <a:xfrm>
            <a:off x="285720" y="1428736"/>
            <a:ext cx="8501122" cy="5172089"/>
          </a:xfrm>
        </p:spPr>
      </p:pic>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kandoan1.jpg"/>
          <p:cNvPicPr>
            <a:picLocks noGrp="1" noChangeAspect="1"/>
          </p:cNvPicPr>
          <p:nvPr>
            <p:ph idx="1"/>
          </p:nvPr>
        </p:nvPicPr>
        <p:blipFill>
          <a:blip r:embed="rId2"/>
          <a:stretch>
            <a:fillRect/>
          </a:stretch>
        </p:blipFill>
        <p:spPr>
          <a:xfrm>
            <a:off x="285720" y="1357298"/>
            <a:ext cx="8572560" cy="5203068"/>
          </a:xfrm>
        </p:spPr>
      </p:pic>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kandovan-005.jpg"/>
          <p:cNvPicPr>
            <a:picLocks noGrp="1" noChangeAspect="1"/>
          </p:cNvPicPr>
          <p:nvPr>
            <p:ph idx="1"/>
          </p:nvPr>
        </p:nvPicPr>
        <p:blipFill>
          <a:blip r:embed="rId2"/>
          <a:stretch>
            <a:fillRect/>
          </a:stretch>
        </p:blipFill>
        <p:spPr>
          <a:xfrm>
            <a:off x="285720" y="1428736"/>
            <a:ext cx="8429684" cy="5118022"/>
          </a:xfrm>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kenduvan-kandovan-3.jpg"/>
          <p:cNvPicPr>
            <a:picLocks noGrp="1" noChangeAspect="1"/>
          </p:cNvPicPr>
          <p:nvPr>
            <p:ph idx="1"/>
          </p:nvPr>
        </p:nvPicPr>
        <p:blipFill>
          <a:blip r:embed="rId2"/>
          <a:stretch>
            <a:fillRect/>
          </a:stretch>
        </p:blipFill>
        <p:spPr>
          <a:xfrm>
            <a:off x="285720" y="1500174"/>
            <a:ext cx="8501122" cy="5089243"/>
          </a:xfr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descr="1523307710_ebd0a0dcd4_o.jpg"/>
          <p:cNvPicPr>
            <a:picLocks noGrp="1" noChangeAspect="1"/>
          </p:cNvPicPr>
          <p:nvPr>
            <p:ph idx="1"/>
          </p:nvPr>
        </p:nvPicPr>
        <p:blipFill>
          <a:blip r:embed="rId3"/>
          <a:stretch>
            <a:fillRect/>
          </a:stretch>
        </p:blipFill>
        <p:spPr>
          <a:xfrm>
            <a:off x="0" y="-22559"/>
            <a:ext cx="9144000" cy="6880560"/>
          </a:xfrm>
        </p:spPr>
      </p:pic>
      <p:sp>
        <p:nvSpPr>
          <p:cNvPr id="5" name="Rectangle 4"/>
          <p:cNvSpPr/>
          <p:nvPr/>
        </p:nvSpPr>
        <p:spPr>
          <a:xfrm>
            <a:off x="6087813" y="428604"/>
            <a:ext cx="2476960" cy="1200329"/>
          </a:xfrm>
          <a:prstGeom prst="rect">
            <a:avLst/>
          </a:prstGeom>
        </p:spPr>
        <p:txBody>
          <a:bodyPr wrap="none">
            <a:spAutoFit/>
          </a:bodyPr>
          <a:lstStyle/>
          <a:p>
            <a:r>
              <a:rPr lang="fa-IR" sz="7200" b="1" dirty="0" smtClean="0">
                <a:cs typeface="2  Bardiya" pitchFamily="2" charset="-78"/>
              </a:rPr>
              <a:t>کندوان:</a:t>
            </a:r>
            <a:endParaRPr lang="fa-IR" sz="7200" b="1" dirty="0"/>
          </a:p>
        </p:txBody>
      </p:sp>
      <p:sp>
        <p:nvSpPr>
          <p:cNvPr id="6" name="Rectangle 5"/>
          <p:cNvSpPr/>
          <p:nvPr/>
        </p:nvSpPr>
        <p:spPr>
          <a:xfrm>
            <a:off x="1928794" y="1643050"/>
            <a:ext cx="4572000" cy="3970318"/>
          </a:xfrm>
          <a:prstGeom prst="rect">
            <a:avLst/>
          </a:prstGeom>
        </p:spPr>
        <p:txBody>
          <a:bodyPr>
            <a:spAutoFit/>
          </a:bodyPr>
          <a:lstStyle/>
          <a:p>
            <a:pPr algn="ctr">
              <a:buNone/>
            </a:pPr>
            <a:endParaRPr lang="fa-IR" sz="2800" b="1" dirty="0" smtClean="0">
              <a:solidFill>
                <a:schemeClr val="bg1"/>
              </a:solidFill>
              <a:cs typeface="2  Bardiya" pitchFamily="2" charset="-78"/>
            </a:endParaRPr>
          </a:p>
          <a:p>
            <a:pPr algn="ctr">
              <a:buNone/>
            </a:pPr>
            <a:r>
              <a:rPr lang="fa-IR" sz="2800" b="1" dirty="0" smtClean="0">
                <a:latin typeface="Anything You Want" pitchFamily="2" charset="0"/>
                <a:cs typeface="2  Bardiya" pitchFamily="2" charset="-78"/>
              </a:rPr>
              <a:t>استاد:دکترمقدسی </a:t>
            </a:r>
            <a:endParaRPr lang="fa-IR" sz="2800" b="1" u="sng" dirty="0" smtClean="0">
              <a:latin typeface="Anything You Want" pitchFamily="2" charset="0"/>
              <a:cs typeface="2  Bardiya" pitchFamily="2" charset="-78"/>
            </a:endParaRPr>
          </a:p>
          <a:p>
            <a:pPr algn="ctr">
              <a:buNone/>
            </a:pPr>
            <a:endParaRPr lang="fa-IR" sz="2800" b="1" u="sng" dirty="0" smtClean="0">
              <a:latin typeface="Anything You Want" pitchFamily="2" charset="0"/>
              <a:cs typeface="2  Bardiya" pitchFamily="2" charset="-78"/>
            </a:endParaRPr>
          </a:p>
          <a:p>
            <a:pPr algn="ctr">
              <a:buNone/>
            </a:pPr>
            <a:r>
              <a:rPr lang="fa-IR" sz="2800" b="1" u="sng" dirty="0" smtClean="0">
                <a:latin typeface="Anything You Want" pitchFamily="2" charset="0"/>
                <a:cs typeface="2  Bardiya" pitchFamily="2" charset="-78"/>
              </a:rPr>
              <a:t>تهیه کنندگان         </a:t>
            </a:r>
            <a:endParaRPr lang="fa-IR" sz="2800" b="1" dirty="0" smtClean="0">
              <a:latin typeface="Anything You Want" pitchFamily="2" charset="0"/>
              <a:cs typeface="2  Bardiya" pitchFamily="2" charset="-78"/>
            </a:endParaRPr>
          </a:p>
          <a:p>
            <a:pPr algn="ctr">
              <a:buNone/>
            </a:pPr>
            <a:endParaRPr lang="fa-IR" sz="2800" b="1" dirty="0" smtClean="0">
              <a:latin typeface="Anything You Want" pitchFamily="2" charset="0"/>
              <a:cs typeface="2  Bardiya" pitchFamily="2" charset="-78"/>
            </a:endParaRPr>
          </a:p>
          <a:p>
            <a:pPr algn="ctr">
              <a:buNone/>
            </a:pPr>
            <a:r>
              <a:rPr lang="fa-IR" sz="2800" b="1" dirty="0" smtClean="0">
                <a:latin typeface="Anything You Want" pitchFamily="2" charset="0"/>
                <a:cs typeface="2  Bardiya" pitchFamily="2" charset="-78"/>
              </a:rPr>
              <a:t>عاتکه پوراسمعیلی</a:t>
            </a:r>
          </a:p>
          <a:p>
            <a:pPr algn="ctr">
              <a:buNone/>
            </a:pPr>
            <a:r>
              <a:rPr lang="fa-IR" sz="2800" b="1" dirty="0" smtClean="0">
                <a:latin typeface="Anything You Want" pitchFamily="2" charset="0"/>
                <a:cs typeface="2  Bardiya" pitchFamily="2" charset="-78"/>
              </a:rPr>
              <a:t>لورا حسین زاده</a:t>
            </a:r>
          </a:p>
          <a:p>
            <a:pPr algn="ctr">
              <a:buNone/>
            </a:pPr>
            <a:r>
              <a:rPr lang="fa-IR" sz="2800" b="1" dirty="0" smtClean="0">
                <a:latin typeface="Anything You Want" pitchFamily="2" charset="0"/>
                <a:cs typeface="2  Bardiya" pitchFamily="2" charset="-78"/>
              </a:rPr>
              <a:t>عاطفه عموزاده</a:t>
            </a:r>
          </a:p>
          <a:p>
            <a:pPr algn="ctr">
              <a:buNone/>
            </a:pPr>
            <a:r>
              <a:rPr lang="fa-IR" sz="2800" b="1" dirty="0" smtClean="0">
                <a:latin typeface="Anything You Want" pitchFamily="2" charset="0"/>
                <a:cs typeface="2  Bardiya" pitchFamily="2" charset="-78"/>
              </a:rPr>
              <a:t>زهرا</a:t>
            </a:r>
          </a:p>
        </p:txBody>
      </p:sp>
      <p:pic>
        <p:nvPicPr>
          <p:cNvPr id="9" name="01KHALVAT_GOZIDEH.MP3">
            <a:hlinkClick r:id="" action="ppaction://media"/>
          </p:cNvPr>
          <p:cNvPicPr>
            <a:picLocks noRot="1" noChangeAspect="1"/>
          </p:cNvPicPr>
          <p:nvPr>
            <a:audioFile r:link="rId1"/>
          </p:nvPr>
        </p:nvPicPr>
        <p:blipFill>
          <a:blip r:embed="rId4"/>
          <a:stretch>
            <a:fillRect/>
          </a:stretch>
        </p:blipFill>
        <p:spPr>
          <a:xfrm>
            <a:off x="9358346" y="0"/>
            <a:ext cx="304800" cy="3048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pattern.jpg"/>
          <p:cNvPicPr>
            <a:picLocks noGrp="1" noChangeAspect="1"/>
          </p:cNvPicPr>
          <p:nvPr>
            <p:ph idx="1"/>
          </p:nvPr>
        </p:nvPicPr>
        <p:blipFill>
          <a:blip r:embed="rId2"/>
          <a:stretch>
            <a:fillRect/>
          </a:stretch>
        </p:blipFill>
        <p:spPr>
          <a:xfrm>
            <a:off x="1928794" y="1285860"/>
            <a:ext cx="5075032" cy="5292420"/>
          </a:xfrm>
        </p:spPr>
      </p:pic>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PIC_0123.jpg"/>
          <p:cNvPicPr>
            <a:picLocks noGrp="1" noChangeAspect="1"/>
          </p:cNvPicPr>
          <p:nvPr>
            <p:ph idx="1"/>
          </p:nvPr>
        </p:nvPicPr>
        <p:blipFill>
          <a:blip r:embed="rId2"/>
          <a:stretch>
            <a:fillRect/>
          </a:stretch>
        </p:blipFill>
        <p:spPr>
          <a:xfrm>
            <a:off x="1928794" y="1285860"/>
            <a:ext cx="5214974" cy="5334038"/>
          </a:xfrm>
        </p:spPr>
      </p:pic>
    </p:spTree>
  </p:cSld>
  <p:clrMapOvr>
    <a:masterClrMapping/>
  </p:clrMapOvr>
  <p:transition>
    <p:wheel spokes="2"/>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PIC_0132.jpg"/>
          <p:cNvPicPr>
            <a:picLocks noGrp="1" noChangeAspect="1"/>
          </p:cNvPicPr>
          <p:nvPr>
            <p:ph idx="1"/>
          </p:nvPr>
        </p:nvPicPr>
        <p:blipFill>
          <a:blip r:embed="rId2"/>
          <a:stretch>
            <a:fillRect/>
          </a:stretch>
        </p:blipFill>
        <p:spPr>
          <a:xfrm>
            <a:off x="285720" y="1357298"/>
            <a:ext cx="8429684" cy="5223229"/>
          </a:xfrm>
        </p:spPr>
      </p:pic>
    </p:spTree>
  </p:cSld>
  <p:clrMapOvr>
    <a:masterClrMapping/>
  </p:clrMapOvr>
  <p:transition>
    <p:wheel spokes="2"/>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19283.jpg"/>
          <p:cNvPicPr>
            <a:picLocks noGrp="1" noChangeAspect="1"/>
          </p:cNvPicPr>
          <p:nvPr>
            <p:ph idx="1"/>
          </p:nvPr>
        </p:nvPicPr>
        <p:blipFill>
          <a:blip r:embed="rId2"/>
          <a:stretch>
            <a:fillRect/>
          </a:stretch>
        </p:blipFill>
        <p:spPr>
          <a:xfrm>
            <a:off x="357158" y="1500174"/>
            <a:ext cx="8358246" cy="5069954"/>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Picture%20453.jpg"/>
          <p:cNvPicPr>
            <a:picLocks noGrp="1" noChangeAspect="1"/>
          </p:cNvPicPr>
          <p:nvPr>
            <p:ph idx="1"/>
          </p:nvPr>
        </p:nvPicPr>
        <p:blipFill>
          <a:blip r:embed="rId2"/>
          <a:stretch>
            <a:fillRect/>
          </a:stretch>
        </p:blipFill>
        <p:spPr>
          <a:xfrm>
            <a:off x="428596" y="1357298"/>
            <a:ext cx="8143932" cy="5143536"/>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6" name="Content Placeholder 5" descr="untitled.bmp"/>
          <p:cNvPicPr>
            <a:picLocks noGrp="1" noChangeAspect="1"/>
          </p:cNvPicPr>
          <p:nvPr>
            <p:ph idx="1"/>
          </p:nvPr>
        </p:nvPicPr>
        <p:blipFill>
          <a:blip r:embed="rId2"/>
          <a:stretch>
            <a:fillRect/>
          </a:stretch>
        </p:blipFill>
        <p:spPr>
          <a:xfrm>
            <a:off x="285720" y="1500174"/>
            <a:ext cx="8501122" cy="5107817"/>
          </a:xfrm>
        </p:spPr>
      </p:pic>
    </p:spTree>
  </p:cSld>
  <p:clrMapOvr>
    <a:masterClrMapping/>
  </p:clrMapOvr>
  <p:transition>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resized-Mi976962.jpg"/>
          <p:cNvPicPr>
            <a:picLocks noGrp="1" noChangeAspect="1"/>
          </p:cNvPicPr>
          <p:nvPr>
            <p:ph idx="1"/>
          </p:nvPr>
        </p:nvPicPr>
        <p:blipFill>
          <a:blip r:embed="rId2"/>
          <a:stretch>
            <a:fillRect/>
          </a:stretch>
        </p:blipFill>
        <p:spPr>
          <a:xfrm>
            <a:off x="1928794" y="1285860"/>
            <a:ext cx="4544156" cy="5383219"/>
          </a:xfrm>
        </p:spPr>
      </p:pic>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kandovan4.jpg"/>
          <p:cNvPicPr>
            <a:picLocks noGrp="1" noChangeAspect="1"/>
          </p:cNvPicPr>
          <p:nvPr>
            <p:ph idx="1"/>
          </p:nvPr>
        </p:nvPicPr>
        <p:blipFill>
          <a:blip r:embed="rId2"/>
          <a:stretch>
            <a:fillRect/>
          </a:stretch>
        </p:blipFill>
        <p:spPr>
          <a:xfrm>
            <a:off x="2000232" y="1214422"/>
            <a:ext cx="4857784" cy="5432361"/>
          </a:xfrm>
        </p:spPr>
      </p:pic>
    </p:spTree>
  </p:cSld>
  <p:clrMapOvr>
    <a:masterClrMapping/>
  </p:clrMapOvr>
  <p:transition>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kandovan5.jpg"/>
          <p:cNvPicPr>
            <a:picLocks noGrp="1" noChangeAspect="1"/>
          </p:cNvPicPr>
          <p:nvPr>
            <p:ph idx="1"/>
          </p:nvPr>
        </p:nvPicPr>
        <p:blipFill>
          <a:blip r:embed="rId2"/>
          <a:stretch>
            <a:fillRect/>
          </a:stretch>
        </p:blipFill>
        <p:spPr>
          <a:xfrm>
            <a:off x="1643042" y="1285860"/>
            <a:ext cx="5500726" cy="5382428"/>
          </a:xfrm>
        </p:spPr>
      </p:pic>
    </p:spTree>
  </p:cSld>
  <p:clrMapOvr>
    <a:masterClrMapping/>
  </p:clrMapOvr>
  <p:transition>
    <p:pull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kandovan-1s.jpg"/>
          <p:cNvPicPr>
            <a:picLocks noGrp="1" noChangeAspect="1"/>
          </p:cNvPicPr>
          <p:nvPr>
            <p:ph idx="1"/>
          </p:nvPr>
        </p:nvPicPr>
        <p:blipFill>
          <a:blip r:embed="rId2"/>
          <a:stretch>
            <a:fillRect/>
          </a:stretch>
        </p:blipFill>
        <p:spPr>
          <a:xfrm>
            <a:off x="2000232" y="1357298"/>
            <a:ext cx="4714908" cy="5349620"/>
          </a:xfrm>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namaieomomi.jpg"/>
          <p:cNvPicPr>
            <a:picLocks noGrp="1" noChangeAspect="1"/>
          </p:cNvPicPr>
          <p:nvPr>
            <p:ph idx="1"/>
          </p:nvPr>
        </p:nvPicPr>
        <p:blipFill>
          <a:blip r:embed="rId2"/>
          <a:stretch>
            <a:fillRect/>
          </a:stretch>
        </p:blipFill>
        <p:spPr>
          <a:xfrm>
            <a:off x="214282" y="1571612"/>
            <a:ext cx="8643998" cy="5086356"/>
          </a:xfrm>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با تشکر از استاد محترم</a:t>
            </a:r>
            <a:endParaRPr lang="fa-IR" b="1" dirty="0">
              <a:solidFill>
                <a:schemeClr val="accent2">
                  <a:lumMod val="75000"/>
                </a:schemeClr>
              </a:solidFill>
              <a:cs typeface="2  Bardiya" pitchFamily="2" charset="-78"/>
            </a:endParaRPr>
          </a:p>
        </p:txBody>
      </p:sp>
      <p:sp>
        <p:nvSpPr>
          <p:cNvPr id="3" name="Content Placeholder 2"/>
          <p:cNvSpPr>
            <a:spLocks noGrp="1"/>
          </p:cNvSpPr>
          <p:nvPr>
            <p:ph idx="1"/>
          </p:nvPr>
        </p:nvSpPr>
        <p:spPr>
          <a:xfrm>
            <a:off x="357158" y="1571612"/>
            <a:ext cx="8229600" cy="4709160"/>
          </a:xfrm>
        </p:spPr>
        <p:txBody>
          <a:bodyPr/>
          <a:lstStyle/>
          <a:p>
            <a:pPr algn="ctr">
              <a:buNone/>
            </a:pPr>
            <a:r>
              <a:rPr lang="en-US" sz="20000" dirty="0" smtClean="0">
                <a:solidFill>
                  <a:schemeClr val="accent2">
                    <a:lumMod val="75000"/>
                  </a:schemeClr>
                </a:solidFill>
                <a:latin typeface="Anything You Want" pitchFamily="2" charset="0"/>
              </a:rPr>
              <a:t>END</a:t>
            </a:r>
            <a:endParaRPr lang="fa-IR" sz="20000" dirty="0">
              <a:solidFill>
                <a:schemeClr val="accent2">
                  <a:lumMod val="75000"/>
                </a:schemeClr>
              </a:solidFill>
              <a:latin typeface="Anything You Want" pitchFamily="2" charset="0"/>
            </a:endParaRPr>
          </a:p>
        </p:txBody>
      </p:sp>
    </p:spTree>
  </p:cSld>
  <p:clrMapOvr>
    <a:masterClrMapping/>
  </p:clrMapOvr>
  <p:transition>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village-troglodyte-kandovan-iran.jpg"/>
          <p:cNvPicPr>
            <a:picLocks noGrp="1" noChangeAspect="1"/>
          </p:cNvPicPr>
          <p:nvPr>
            <p:ph idx="1"/>
          </p:nvPr>
        </p:nvPicPr>
        <p:blipFill>
          <a:blip r:embed="rId2"/>
          <a:stretch>
            <a:fillRect/>
          </a:stretch>
        </p:blipFill>
        <p:spPr>
          <a:xfrm>
            <a:off x="285720" y="1357298"/>
            <a:ext cx="8643998" cy="5248121"/>
          </a:xfrm>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6" name="Content Placeholder 5" descr="image.jpg"/>
          <p:cNvPicPr>
            <a:picLocks noGrp="1" noChangeAspect="1"/>
          </p:cNvPicPr>
          <p:nvPr>
            <p:ph idx="1"/>
          </p:nvPr>
        </p:nvPicPr>
        <p:blipFill>
          <a:blip r:embed="rId2"/>
          <a:stretch>
            <a:fillRect/>
          </a:stretch>
        </p:blipFill>
        <p:spPr>
          <a:xfrm>
            <a:off x="214282" y="1500174"/>
            <a:ext cx="8501122" cy="5072098"/>
          </a:xfrm>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42661_970.jpg"/>
          <p:cNvPicPr>
            <a:picLocks noGrp="1" noChangeAspect="1"/>
          </p:cNvPicPr>
          <p:nvPr>
            <p:ph idx="1"/>
          </p:nvPr>
        </p:nvPicPr>
        <p:blipFill>
          <a:blip r:embed="rId2"/>
          <a:stretch>
            <a:fillRect/>
          </a:stretch>
        </p:blipFill>
        <p:spPr>
          <a:xfrm>
            <a:off x="428596" y="1357298"/>
            <a:ext cx="8143932" cy="5222118"/>
          </a:xfrm>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sp>
        <p:nvSpPr>
          <p:cNvPr id="3" name="Content Placeholder 2"/>
          <p:cNvSpPr>
            <a:spLocks noGrp="1"/>
          </p:cNvSpPr>
          <p:nvPr>
            <p:ph idx="1"/>
          </p:nvPr>
        </p:nvSpPr>
        <p:spPr/>
        <p:txBody>
          <a:bodyPr>
            <a:normAutofit fontScale="70000" lnSpcReduction="20000"/>
          </a:bodyPr>
          <a:lstStyle/>
          <a:p>
            <a:pPr rtl="0">
              <a:buNone/>
            </a:pPr>
            <a:r>
              <a:rPr lang="en-US" dirty="0" smtClean="0">
                <a:solidFill>
                  <a:schemeClr val="tx1"/>
                </a:solidFill>
              </a:rPr>
              <a:t/>
            </a:r>
            <a:br>
              <a:rPr lang="en-US" dirty="0" smtClean="0">
                <a:solidFill>
                  <a:schemeClr val="tx1"/>
                </a:solidFill>
              </a:rPr>
            </a:br>
            <a:r>
              <a:rPr lang="fa-IR" dirty="0" smtClean="0">
                <a:solidFill>
                  <a:schemeClr val="tx1"/>
                </a:solidFill>
              </a:rPr>
              <a:t>در اثر فعل و انفعالات آتشفشانی کوه های سهند؛ ده ها کران چندتایی، جفتی، تکی، مخروطی شکل و دوک مانند؛ یکی از بهترین مناظر طبیعی ایران را مجسم ساخته است</a:t>
            </a:r>
            <a:r>
              <a:rPr lang="en-US" dirty="0" smtClean="0">
                <a:solidFill>
                  <a:schemeClr val="tx1"/>
                </a:solidFill>
              </a:rPr>
              <a:t>. </a:t>
            </a:r>
            <a:r>
              <a:rPr lang="fa-IR" dirty="0" smtClean="0">
                <a:solidFill>
                  <a:schemeClr val="tx1"/>
                </a:solidFill>
              </a:rPr>
              <a:t>از دهانه‏های آتشفشان سهند و دیگر کوه های آتشفشانی اطراف، طی هزاران سال، مواد مذاب بیرون می‏جهیده است. این گدازه ها در طی قرون متمادی روی هم انباشته و به تدریج بر روی آنها پوسته‏ای از سنگ ایجاد گردیده است. توده ها و گدازه های مذاب آتشفشانی به وسیله باد و بوران طی هزاران سال متمادی تغییر شکل داده و به فرم کران در آمده است. به تدریج قسمت های کمتر سخت کران ها ریخته و قسمت های سخت‏تر باقی مانده و وضعیت کنونی را که بیشتر به معجزه طبیعی شباهت دارد ایجاد نموده است. باد و باران مفرط به خصوص در کران های ناحیه ورودی روستا بیشتر موثر بوده و صدمه زیادی به آنها وارد آورده، در صورتی که در شرق و انتهای روستا به خاطر وجود تپه های مرتفع کران ها بلندتر و سالم‏تر باقی مانده است.</a:t>
            </a:r>
            <a:endParaRPr lang="en-US" dirty="0" smtClean="0">
              <a:solidFill>
                <a:schemeClr val="tx1"/>
              </a:solidFill>
            </a:endParaRPr>
          </a:p>
          <a:p>
            <a:pPr rtl="0">
              <a:buNone/>
            </a:pPr>
            <a:r>
              <a:rPr lang="en-US" dirty="0" smtClean="0">
                <a:solidFill>
                  <a:schemeClr val="accent1">
                    <a:lumMod val="60000"/>
                    <a:lumOff val="40000"/>
                  </a:schemeClr>
                </a:solidFill>
              </a:rPr>
              <a:t> </a:t>
            </a:r>
            <a:endParaRPr lang="fa-IR" dirty="0" smtClean="0">
              <a:solidFill>
                <a:schemeClr val="accent1">
                  <a:lumMod val="60000"/>
                  <a:lumOff val="40000"/>
                </a:schemeClr>
              </a:solidFill>
            </a:endParaRPr>
          </a:p>
          <a:p>
            <a:endParaRPr lang="fa-IR"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me995199.jpg"/>
          <p:cNvPicPr>
            <a:picLocks noGrp="1" noChangeAspect="1"/>
          </p:cNvPicPr>
          <p:nvPr>
            <p:ph idx="1"/>
          </p:nvPr>
        </p:nvPicPr>
        <p:blipFill>
          <a:blip r:embed="rId2"/>
          <a:stretch>
            <a:fillRect/>
          </a:stretch>
        </p:blipFill>
        <p:spPr>
          <a:xfrm>
            <a:off x="214282" y="1428736"/>
            <a:ext cx="8643998" cy="5150030"/>
          </a:xfrm>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accent2">
                    <a:lumMod val="75000"/>
                  </a:schemeClr>
                </a:solidFill>
                <a:cs typeface="2  Bardiya" pitchFamily="2" charset="-78"/>
              </a:rPr>
              <a:t>کندوان کندویی در دل کوهها</a:t>
            </a:r>
            <a:endParaRPr lang="fa-IR" dirty="0"/>
          </a:p>
        </p:txBody>
      </p:sp>
      <p:pic>
        <p:nvPicPr>
          <p:cNvPr id="4" name="Content Placeholder 3" descr="me207802.jpg"/>
          <p:cNvPicPr>
            <a:picLocks noGrp="1" noChangeAspect="1"/>
          </p:cNvPicPr>
          <p:nvPr>
            <p:ph idx="1"/>
          </p:nvPr>
        </p:nvPicPr>
        <p:blipFill>
          <a:blip r:embed="rId2"/>
          <a:stretch>
            <a:fillRect/>
          </a:stretch>
        </p:blipFill>
        <p:spPr>
          <a:xfrm>
            <a:off x="285720" y="1357298"/>
            <a:ext cx="8501122" cy="5203934"/>
          </a:xfrm>
        </p:spPr>
      </p:pic>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182</TotalTime>
  <Words>343</Words>
  <Application>Microsoft Office PowerPoint</Application>
  <PresentationFormat>On-screen Show (4:3)</PresentationFormat>
  <Paragraphs>54</Paragraphs>
  <Slides>30</Slides>
  <Notes>0</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Trek</vt:lpstr>
      <vt:lpstr>کندوان کندویی در دل کوهها</vt:lpstr>
      <vt:lpstr>Slide 2</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کندوان کندویی در دل کوهها</vt:lpstr>
      <vt:lpstr>با تشکر از استاد محترم</vt:lpstr>
    </vt:vector>
  </TitlesOfParts>
  <Company>cabir 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cabir soft</dc:creator>
  <cp:lastModifiedBy>SONY</cp:lastModifiedBy>
  <cp:revision>24</cp:revision>
  <dcterms:created xsi:type="dcterms:W3CDTF">2010-05-16T00:45:00Z</dcterms:created>
  <dcterms:modified xsi:type="dcterms:W3CDTF">2010-05-24T07:06:05Z</dcterms:modified>
</cp:coreProperties>
</file>