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1" r:id="rId1"/>
  </p:sldMasterIdLst>
  <p:sldIdLst>
    <p:sldId id="290" r:id="rId2"/>
    <p:sldId id="314" r:id="rId3"/>
    <p:sldId id="315" r:id="rId4"/>
    <p:sldId id="305" r:id="rId5"/>
    <p:sldId id="257" r:id="rId6"/>
    <p:sldId id="258" r:id="rId7"/>
    <p:sldId id="291" r:id="rId8"/>
    <p:sldId id="292" r:id="rId9"/>
    <p:sldId id="267" r:id="rId10"/>
    <p:sldId id="269" r:id="rId11"/>
    <p:sldId id="316" r:id="rId12"/>
    <p:sldId id="268" r:id="rId13"/>
    <p:sldId id="270" r:id="rId14"/>
    <p:sldId id="271" r:id="rId15"/>
    <p:sldId id="259" r:id="rId16"/>
    <p:sldId id="260" r:id="rId17"/>
    <p:sldId id="261" r:id="rId18"/>
    <p:sldId id="274" r:id="rId19"/>
    <p:sldId id="272" r:id="rId20"/>
    <p:sldId id="296" r:id="rId21"/>
    <p:sldId id="293" r:id="rId22"/>
    <p:sldId id="294" r:id="rId23"/>
    <p:sldId id="295" r:id="rId24"/>
    <p:sldId id="297" r:id="rId25"/>
    <p:sldId id="298" r:id="rId26"/>
    <p:sldId id="299" r:id="rId27"/>
    <p:sldId id="300" r:id="rId28"/>
    <p:sldId id="301" r:id="rId29"/>
    <p:sldId id="302" r:id="rId30"/>
    <p:sldId id="263" r:id="rId31"/>
    <p:sldId id="275" r:id="rId32"/>
    <p:sldId id="264" r:id="rId33"/>
    <p:sldId id="288" r:id="rId34"/>
    <p:sldId id="303" r:id="rId35"/>
    <p:sldId id="276" r:id="rId36"/>
    <p:sldId id="277" r:id="rId37"/>
    <p:sldId id="278" r:id="rId38"/>
    <p:sldId id="312" r:id="rId39"/>
    <p:sldId id="279" r:id="rId40"/>
    <p:sldId id="280" r:id="rId41"/>
    <p:sldId id="281" r:id="rId42"/>
    <p:sldId id="282" r:id="rId43"/>
    <p:sldId id="283" r:id="rId44"/>
    <p:sldId id="284" r:id="rId45"/>
    <p:sldId id="310" r:id="rId46"/>
    <p:sldId id="311" r:id="rId47"/>
    <p:sldId id="306" r:id="rId48"/>
    <p:sldId id="307" r:id="rId49"/>
    <p:sldId id="308" r:id="rId50"/>
    <p:sldId id="309" r:id="rId51"/>
    <p:sldId id="285" r:id="rId52"/>
    <p:sldId id="286" r:id="rId53"/>
    <p:sldId id="287" r:id="rId54"/>
    <p:sldId id="289" r:id="rId55"/>
  </p:sldIdLst>
  <p:sldSz cx="9144000" cy="6858000" type="screen4x3"/>
  <p:notesSz cx="6858000" cy="9144000"/>
  <p:defaultTextStyle>
    <a:defPPr>
      <a:defRPr lang="ar-SA"/>
    </a:defPPr>
    <a:lvl1pPr algn="r" rtl="1" fontAlgn="base">
      <a:spcBef>
        <a:spcPct val="0"/>
      </a:spcBef>
      <a:spcAft>
        <a:spcPct val="0"/>
      </a:spcAft>
      <a:defRPr sz="3600" kern="1200">
        <a:solidFill>
          <a:schemeClr val="tx1"/>
        </a:solidFill>
        <a:latin typeface="Tahoma" pitchFamily="34" charset="0"/>
        <a:ea typeface="+mn-ea"/>
        <a:cs typeface="Arial" pitchFamily="34" charset="0"/>
      </a:defRPr>
    </a:lvl1pPr>
    <a:lvl2pPr marL="457200" algn="r" rtl="1" fontAlgn="base">
      <a:spcBef>
        <a:spcPct val="0"/>
      </a:spcBef>
      <a:spcAft>
        <a:spcPct val="0"/>
      </a:spcAft>
      <a:defRPr sz="3600" kern="1200">
        <a:solidFill>
          <a:schemeClr val="tx1"/>
        </a:solidFill>
        <a:latin typeface="Tahoma" pitchFamily="34" charset="0"/>
        <a:ea typeface="+mn-ea"/>
        <a:cs typeface="Arial" pitchFamily="34" charset="0"/>
      </a:defRPr>
    </a:lvl2pPr>
    <a:lvl3pPr marL="914400" algn="r" rtl="1" fontAlgn="base">
      <a:spcBef>
        <a:spcPct val="0"/>
      </a:spcBef>
      <a:spcAft>
        <a:spcPct val="0"/>
      </a:spcAft>
      <a:defRPr sz="3600" kern="1200">
        <a:solidFill>
          <a:schemeClr val="tx1"/>
        </a:solidFill>
        <a:latin typeface="Tahoma" pitchFamily="34" charset="0"/>
        <a:ea typeface="+mn-ea"/>
        <a:cs typeface="Arial" pitchFamily="34" charset="0"/>
      </a:defRPr>
    </a:lvl3pPr>
    <a:lvl4pPr marL="1371600" algn="r" rtl="1" fontAlgn="base">
      <a:spcBef>
        <a:spcPct val="0"/>
      </a:spcBef>
      <a:spcAft>
        <a:spcPct val="0"/>
      </a:spcAft>
      <a:defRPr sz="3600" kern="1200">
        <a:solidFill>
          <a:schemeClr val="tx1"/>
        </a:solidFill>
        <a:latin typeface="Tahoma" pitchFamily="34" charset="0"/>
        <a:ea typeface="+mn-ea"/>
        <a:cs typeface="Arial" pitchFamily="34" charset="0"/>
      </a:defRPr>
    </a:lvl4pPr>
    <a:lvl5pPr marL="1828800" algn="r" rtl="1" fontAlgn="base">
      <a:spcBef>
        <a:spcPct val="0"/>
      </a:spcBef>
      <a:spcAft>
        <a:spcPct val="0"/>
      </a:spcAft>
      <a:defRPr sz="3600" kern="1200">
        <a:solidFill>
          <a:schemeClr val="tx1"/>
        </a:solidFill>
        <a:latin typeface="Tahoma" pitchFamily="34" charset="0"/>
        <a:ea typeface="+mn-ea"/>
        <a:cs typeface="Arial" pitchFamily="34" charset="0"/>
      </a:defRPr>
    </a:lvl5pPr>
    <a:lvl6pPr marL="2286000" algn="r" defTabSz="914400" rtl="1" eaLnBrk="1" latinLnBrk="0" hangingPunct="1">
      <a:defRPr sz="3600" kern="1200">
        <a:solidFill>
          <a:schemeClr val="tx1"/>
        </a:solidFill>
        <a:latin typeface="Tahoma" pitchFamily="34" charset="0"/>
        <a:ea typeface="+mn-ea"/>
        <a:cs typeface="Arial" pitchFamily="34" charset="0"/>
      </a:defRPr>
    </a:lvl6pPr>
    <a:lvl7pPr marL="2743200" algn="r" defTabSz="914400" rtl="1" eaLnBrk="1" latinLnBrk="0" hangingPunct="1">
      <a:defRPr sz="3600" kern="1200">
        <a:solidFill>
          <a:schemeClr val="tx1"/>
        </a:solidFill>
        <a:latin typeface="Tahoma" pitchFamily="34" charset="0"/>
        <a:ea typeface="+mn-ea"/>
        <a:cs typeface="Arial" pitchFamily="34" charset="0"/>
      </a:defRPr>
    </a:lvl7pPr>
    <a:lvl8pPr marL="3200400" algn="r" defTabSz="914400" rtl="1" eaLnBrk="1" latinLnBrk="0" hangingPunct="1">
      <a:defRPr sz="3600" kern="1200">
        <a:solidFill>
          <a:schemeClr val="tx1"/>
        </a:solidFill>
        <a:latin typeface="Tahoma" pitchFamily="34" charset="0"/>
        <a:ea typeface="+mn-ea"/>
        <a:cs typeface="Arial" pitchFamily="34" charset="0"/>
      </a:defRPr>
    </a:lvl8pPr>
    <a:lvl9pPr marL="3657600" algn="r" defTabSz="914400" rtl="1" eaLnBrk="1" latinLnBrk="0" hangingPunct="1">
      <a:defRPr sz="3600" kern="1200">
        <a:solidFill>
          <a:schemeClr val="tx1"/>
        </a:solidFill>
        <a:latin typeface="Tahoma"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972" autoAdjust="0"/>
    <p:restoredTop sz="94660"/>
  </p:normalViewPr>
  <p:slideViewPr>
    <p:cSldViewPr>
      <p:cViewPr varScale="1">
        <p:scale>
          <a:sx n="60" d="100"/>
          <a:sy n="60" d="100"/>
        </p:scale>
        <p:origin x="804"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9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8192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81924" name="Rectangle 4"/>
          <p:cNvSpPr>
            <a:spLocks noGrp="1" noChangeArrowheads="1"/>
          </p:cNvSpPr>
          <p:nvPr>
            <p:ph type="dt" sz="quarter" idx="2"/>
          </p:nvPr>
        </p:nvSpPr>
        <p:spPr/>
        <p:txBody>
          <a:bodyPr/>
          <a:lstStyle>
            <a:lvl1pPr>
              <a:defRPr/>
            </a:lvl1pPr>
          </a:lstStyle>
          <a:p>
            <a:endParaRPr lang="en-US"/>
          </a:p>
        </p:txBody>
      </p:sp>
      <p:sp>
        <p:nvSpPr>
          <p:cNvPr id="81925" name="Rectangle 5"/>
          <p:cNvSpPr>
            <a:spLocks noGrp="1" noChangeArrowheads="1"/>
          </p:cNvSpPr>
          <p:nvPr>
            <p:ph type="ftr" sz="quarter" idx="3"/>
          </p:nvPr>
        </p:nvSpPr>
        <p:spPr/>
        <p:txBody>
          <a:bodyPr/>
          <a:lstStyle>
            <a:lvl1pPr>
              <a:defRPr/>
            </a:lvl1pPr>
          </a:lstStyle>
          <a:p>
            <a:endParaRPr lang="en-US"/>
          </a:p>
        </p:txBody>
      </p:sp>
      <p:sp>
        <p:nvSpPr>
          <p:cNvPr id="81926" name="Rectangle 6"/>
          <p:cNvSpPr>
            <a:spLocks noGrp="1" noChangeArrowheads="1"/>
          </p:cNvSpPr>
          <p:nvPr>
            <p:ph type="sldNum" sz="quarter" idx="4"/>
          </p:nvPr>
        </p:nvSpPr>
        <p:spPr/>
        <p:txBody>
          <a:bodyPr/>
          <a:lstStyle>
            <a:lvl1pPr>
              <a:defRPr/>
            </a:lvl1pPr>
          </a:lstStyle>
          <a:p>
            <a:fld id="{EA46E6EB-433C-4E47-9C45-3E4A98603077}" type="slidenum">
              <a:rPr lang="ar-SA"/>
              <a:pPr/>
              <a:t>‹#›</a:t>
            </a:fld>
            <a:endParaRPr lang="en-US"/>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81922"/>
                                        </p:tgtEl>
                                        <p:attrNameLst>
                                          <p:attrName>style.visibility</p:attrName>
                                        </p:attrNameLst>
                                      </p:cBhvr>
                                      <p:to>
                                        <p:strVal val="visible"/>
                                      </p:to>
                                    </p:set>
                                    <p:anim calcmode="lin" valueType="num">
                                      <p:cBhvr>
                                        <p:cTn id="7" dur="1000" fill="hold"/>
                                        <p:tgtEl>
                                          <p:spTgt spid="81922"/>
                                        </p:tgtEl>
                                        <p:attrNameLst>
                                          <p:attrName>ppt_w</p:attrName>
                                        </p:attrNameLst>
                                      </p:cBhvr>
                                      <p:tavLst>
                                        <p:tav tm="0">
                                          <p:val>
                                            <p:strVal val="#ppt_w+.3"/>
                                          </p:val>
                                        </p:tav>
                                        <p:tav tm="100000">
                                          <p:val>
                                            <p:strVal val="#ppt_w"/>
                                          </p:val>
                                        </p:tav>
                                      </p:tavLst>
                                    </p:anim>
                                    <p:anim calcmode="lin" valueType="num">
                                      <p:cBhvr>
                                        <p:cTn id="8" dur="1000" fill="hold"/>
                                        <p:tgtEl>
                                          <p:spTgt spid="81922"/>
                                        </p:tgtEl>
                                        <p:attrNameLst>
                                          <p:attrName>ppt_h</p:attrName>
                                        </p:attrNameLst>
                                      </p:cBhvr>
                                      <p:tavLst>
                                        <p:tav tm="0">
                                          <p:val>
                                            <p:strVal val="#ppt_h"/>
                                          </p:val>
                                        </p:tav>
                                        <p:tav tm="100000">
                                          <p:val>
                                            <p:strVal val="#ppt_h"/>
                                          </p:val>
                                        </p:tav>
                                      </p:tavLst>
                                    </p:anim>
                                    <p:animEffect transition="in" filter="fade">
                                      <p:cBhvr>
                                        <p:cTn id="9" dur="1000"/>
                                        <p:tgtEl>
                                          <p:spTgt spid="81922"/>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81923">
                                            <p:txEl>
                                              <p:pRg st="0" end="0"/>
                                            </p:txEl>
                                          </p:spTgt>
                                        </p:tgtEl>
                                        <p:attrNameLst>
                                          <p:attrName>style.visibility</p:attrName>
                                        </p:attrNameLst>
                                      </p:cBhvr>
                                      <p:to>
                                        <p:strVal val="visible"/>
                                      </p:to>
                                    </p:set>
                                    <p:anim calcmode="lin" valueType="num">
                                      <p:cBhvr>
                                        <p:cTn id="14" dur="1000" fill="hold"/>
                                        <p:tgtEl>
                                          <p:spTgt spid="81923">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8192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819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3" grpId="0" build="p">
        <p:tmplLst>
          <p:tmpl lvl="1">
            <p:tnLst>
              <p:par>
                <p:cTn presetID="50" presetClass="entr" presetSubtype="0" decel="100000" fill="hold" nodeType="clickEffect">
                  <p:stCondLst>
                    <p:cond delay="0"/>
                  </p:stCondLst>
                  <p:childTnLst>
                    <p:set>
                      <p:cBhvr>
                        <p:cTn dur="1" fill="hold">
                          <p:stCondLst>
                            <p:cond delay="0"/>
                          </p:stCondLst>
                        </p:cTn>
                        <p:tgtEl>
                          <p:spTgt spid="81923"/>
                        </p:tgtEl>
                        <p:attrNameLst>
                          <p:attrName>style.visibility</p:attrName>
                        </p:attrNameLst>
                      </p:cBhvr>
                      <p:to>
                        <p:strVal val="visible"/>
                      </p:to>
                    </p:set>
                    <p:anim calcmode="lin" valueType="num">
                      <p:cBhvr>
                        <p:cTn dur="1000" fill="hold"/>
                        <p:tgtEl>
                          <p:spTgt spid="81923"/>
                        </p:tgtEl>
                        <p:attrNameLst>
                          <p:attrName>ppt_w</p:attrName>
                        </p:attrNameLst>
                      </p:cBhvr>
                      <p:tavLst>
                        <p:tav tm="0">
                          <p:val>
                            <p:strVal val="#ppt_w+.3"/>
                          </p:val>
                        </p:tav>
                        <p:tav tm="100000">
                          <p:val>
                            <p:strVal val="#ppt_w"/>
                          </p:val>
                        </p:tav>
                      </p:tavLst>
                    </p:anim>
                    <p:anim calcmode="lin" valueType="num">
                      <p:cBhvr>
                        <p:cTn dur="1000" fill="hold"/>
                        <p:tgtEl>
                          <p:spTgt spid="81923"/>
                        </p:tgtEl>
                        <p:attrNameLst>
                          <p:attrName>ppt_h</p:attrName>
                        </p:attrNameLst>
                      </p:cBhvr>
                      <p:tavLst>
                        <p:tav tm="0">
                          <p:val>
                            <p:strVal val="#ppt_h"/>
                          </p:val>
                        </p:tav>
                        <p:tav tm="100000">
                          <p:val>
                            <p:strVal val="#ppt_h"/>
                          </p:val>
                        </p:tav>
                      </p:tavLst>
                    </p:anim>
                    <p:animEffect transition="in" filter="fade">
                      <p:cBhvr>
                        <p:cTn dur="1000"/>
                        <p:tgtEl>
                          <p:spTgt spid="8192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AD25882-D488-47D7-B660-E05AA4383F34}" type="slidenum">
              <a:rPr lang="ar-SA"/>
              <a:pPr/>
              <a:t>‹#›</a:t>
            </a:fld>
            <a:endParaRPr lang="en-US"/>
          </a:p>
        </p:txBody>
      </p:sp>
    </p:spTree>
  </p:cSld>
  <p:clrMapOvr>
    <a:masterClrMapping/>
  </p:clrMapOvr>
  <p:transition>
    <p:split orient="vert"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C087E9-73CD-4366-8437-F4C450894D94}" type="slidenum">
              <a:rPr lang="ar-SA"/>
              <a:pPr/>
              <a:t>‹#›</a:t>
            </a:fld>
            <a:endParaRPr lang="en-US"/>
          </a:p>
        </p:txBody>
      </p:sp>
    </p:spTree>
  </p:cSld>
  <p:clrMapOvr>
    <a:masterClrMapping/>
  </p:clrMapOvr>
  <p:transition>
    <p:split orient="vert"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827483F-D7C7-4E01-B224-1BB369AA084A}" type="slidenum">
              <a:rPr lang="ar-SA"/>
              <a:pPr/>
              <a:t>‹#›</a:t>
            </a:fld>
            <a:endParaRPr lang="en-US"/>
          </a:p>
        </p:txBody>
      </p:sp>
    </p:spTree>
  </p:cSld>
  <p:clrMapOvr>
    <a:masterClrMapping/>
  </p:clrMapOvr>
  <p:transition>
    <p:split orient="vert"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06CC12-15F9-4107-8D18-66BBCE869654}" type="slidenum">
              <a:rPr lang="ar-SA"/>
              <a:pPr/>
              <a:t>‹#›</a:t>
            </a:fld>
            <a:endParaRPr lang="en-US"/>
          </a:p>
        </p:txBody>
      </p:sp>
    </p:spTree>
  </p:cSld>
  <p:clrMapOvr>
    <a:masterClrMapping/>
  </p:clrMapOvr>
  <p:transition>
    <p:split orient="vert" dir="in"/>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5E33F9-ABFC-4314-BD7B-085D7B107E93}" type="slidenum">
              <a:rPr lang="ar-SA"/>
              <a:pPr/>
              <a:t>‹#›</a:t>
            </a:fld>
            <a:endParaRPr lang="en-US"/>
          </a:p>
        </p:txBody>
      </p:sp>
    </p:spTree>
  </p:cSld>
  <p:clrMapOvr>
    <a:masterClrMapping/>
  </p:clrMapOvr>
  <p:transition>
    <p:split orient="vert"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F89CF36-63C4-4DD4-8070-0C9638C4BBBE}" type="slidenum">
              <a:rPr lang="ar-SA"/>
              <a:pPr/>
              <a:t>‹#›</a:t>
            </a:fld>
            <a:endParaRPr lang="en-US"/>
          </a:p>
        </p:txBody>
      </p:sp>
    </p:spTree>
  </p:cSld>
  <p:clrMapOvr>
    <a:masterClrMapping/>
  </p:clrMapOvr>
  <p:transition>
    <p:split orient="vert" dir="in"/>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EAC2ABA-476A-4149-B763-504D254B76CC}" type="slidenum">
              <a:rPr lang="ar-SA"/>
              <a:pPr/>
              <a:t>‹#›</a:t>
            </a:fld>
            <a:endParaRPr lang="en-US"/>
          </a:p>
        </p:txBody>
      </p:sp>
    </p:spTree>
  </p:cSld>
  <p:clrMapOvr>
    <a:masterClrMapping/>
  </p:clrMapOvr>
  <p:transition>
    <p:split orient="vert"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5D6E8D2-4698-43FD-AAB5-EE832ABA2B88}" type="slidenum">
              <a:rPr lang="ar-SA"/>
              <a:pPr/>
              <a:t>‹#›</a:t>
            </a:fld>
            <a:endParaRPr lang="en-US"/>
          </a:p>
        </p:txBody>
      </p:sp>
    </p:spTree>
  </p:cSld>
  <p:clrMapOvr>
    <a:masterClrMapping/>
  </p:clrMapOvr>
  <p:transition>
    <p:split orient="vert"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6DBAE10-1F58-4E04-8F5C-512EF862A1A2}" type="slidenum">
              <a:rPr lang="ar-SA"/>
              <a:pPr/>
              <a:t>‹#›</a:t>
            </a:fld>
            <a:endParaRPr lang="en-US"/>
          </a:p>
        </p:txBody>
      </p:sp>
    </p:spTree>
  </p:cSld>
  <p:clrMapOvr>
    <a:masterClrMapping/>
  </p:clrMapOvr>
  <p:transition>
    <p:split orient="vert"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96630F9-0788-4B10-9176-68C8B23EFBB2}" type="slidenum">
              <a:rPr lang="ar-SA"/>
              <a:pPr/>
              <a:t>‹#›</a:t>
            </a:fld>
            <a:endParaRPr lang="en-US"/>
          </a:p>
        </p:txBody>
      </p:sp>
    </p:spTree>
  </p:cSld>
  <p:clrMapOvr>
    <a:masterClrMapping/>
  </p:clrMapOvr>
  <p:transition>
    <p:split orient="vert" dir="in"/>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smtClean="0"/>
          </a:p>
        </p:txBody>
      </p:sp>
      <p:sp>
        <p:nvSpPr>
          <p:cNvPr id="808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809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a:effectLst>
                  <a:outerShdw blurRad="38100" dist="38100" dir="2700000" algn="tl">
                    <a:srgbClr val="003366"/>
                  </a:outerShdw>
                </a:effectLst>
                <a:latin typeface="Arial" pitchFamily="34" charset="0"/>
              </a:defRPr>
            </a:lvl1pPr>
          </a:lstStyle>
          <a:p>
            <a:endParaRPr lang="en-US"/>
          </a:p>
        </p:txBody>
      </p:sp>
      <p:sp>
        <p:nvSpPr>
          <p:cNvPr id="809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400">
                <a:effectLst>
                  <a:outerShdw blurRad="38100" dist="38100" dir="2700000" algn="tl">
                    <a:srgbClr val="003366"/>
                  </a:outerShdw>
                </a:effectLst>
                <a:latin typeface="Arial" pitchFamily="34" charset="0"/>
              </a:defRPr>
            </a:lvl1pPr>
          </a:lstStyle>
          <a:p>
            <a:endParaRPr lang="en-US"/>
          </a:p>
        </p:txBody>
      </p:sp>
      <p:sp>
        <p:nvSpPr>
          <p:cNvPr id="809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a:effectLst>
                  <a:outerShdw blurRad="38100" dist="38100" dir="2700000" algn="tl">
                    <a:srgbClr val="003366"/>
                  </a:outerShdw>
                </a:effectLst>
                <a:latin typeface="Arial" pitchFamily="34" charset="0"/>
              </a:defRPr>
            </a:lvl1pPr>
          </a:lstStyle>
          <a:p>
            <a:fld id="{E05FC2F1-D0A2-42DD-A09B-30D5104BFA31}" type="slidenum">
              <a:rPr lang="ar-SA"/>
              <a:pPr/>
              <a:t>‹#›</a:t>
            </a:fld>
            <a:endParaRPr lang="en-US"/>
          </a:p>
        </p:txBody>
      </p:sp>
    </p:spTree>
  </p:cSld>
  <p:clrMap bg1="dk2" tx1="lt1" bg2="dk1"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80898"/>
                                        </p:tgtEl>
                                        <p:attrNameLst>
                                          <p:attrName>style.visibility</p:attrName>
                                        </p:attrNameLst>
                                      </p:cBhvr>
                                      <p:to>
                                        <p:strVal val="visible"/>
                                      </p:to>
                                    </p:set>
                                    <p:anim calcmode="lin" valueType="num">
                                      <p:cBhvr>
                                        <p:cTn id="7" dur="1000" fill="hold"/>
                                        <p:tgtEl>
                                          <p:spTgt spid="80898"/>
                                        </p:tgtEl>
                                        <p:attrNameLst>
                                          <p:attrName>ppt_w</p:attrName>
                                        </p:attrNameLst>
                                      </p:cBhvr>
                                      <p:tavLst>
                                        <p:tav tm="0">
                                          <p:val>
                                            <p:strVal val="#ppt_w+.3"/>
                                          </p:val>
                                        </p:tav>
                                        <p:tav tm="100000">
                                          <p:val>
                                            <p:strVal val="#ppt_w"/>
                                          </p:val>
                                        </p:tav>
                                      </p:tavLst>
                                    </p:anim>
                                    <p:anim calcmode="lin" valueType="num">
                                      <p:cBhvr>
                                        <p:cTn id="8" dur="1000" fill="hold"/>
                                        <p:tgtEl>
                                          <p:spTgt spid="80898"/>
                                        </p:tgtEl>
                                        <p:attrNameLst>
                                          <p:attrName>ppt_h</p:attrName>
                                        </p:attrNameLst>
                                      </p:cBhvr>
                                      <p:tavLst>
                                        <p:tav tm="0">
                                          <p:val>
                                            <p:strVal val="#ppt_h"/>
                                          </p:val>
                                        </p:tav>
                                        <p:tav tm="100000">
                                          <p:val>
                                            <p:strVal val="#ppt_h"/>
                                          </p:val>
                                        </p:tav>
                                      </p:tavLst>
                                    </p:anim>
                                    <p:animEffect transition="in" filter="fade">
                                      <p:cBhvr>
                                        <p:cTn id="9" dur="1000"/>
                                        <p:tgtEl>
                                          <p:spTgt spid="8089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80899">
                                            <p:txEl>
                                              <p:pRg st="0" end="0"/>
                                            </p:txEl>
                                          </p:spTgt>
                                        </p:tgtEl>
                                        <p:attrNameLst>
                                          <p:attrName>style.visibility</p:attrName>
                                        </p:attrNameLst>
                                      </p:cBhvr>
                                      <p:to>
                                        <p:strVal val="visible"/>
                                      </p:to>
                                    </p:set>
                                    <p:anim calcmode="lin" valueType="num">
                                      <p:cBhvr>
                                        <p:cTn id="14" dur="1000" fill="hold"/>
                                        <p:tgtEl>
                                          <p:spTgt spid="80899">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80899">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80899">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80899">
                                            <p:txEl>
                                              <p:pRg st="1" end="1"/>
                                            </p:txEl>
                                          </p:spTgt>
                                        </p:tgtEl>
                                        <p:attrNameLst>
                                          <p:attrName>style.visibility</p:attrName>
                                        </p:attrNameLst>
                                      </p:cBhvr>
                                      <p:to>
                                        <p:strVal val="visible"/>
                                      </p:to>
                                    </p:set>
                                    <p:anim calcmode="lin" valueType="num">
                                      <p:cBhvr>
                                        <p:cTn id="19" dur="1000" fill="hold"/>
                                        <p:tgtEl>
                                          <p:spTgt spid="80899">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80899">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80899">
                                            <p:txEl>
                                              <p:pRg st="1" end="1"/>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80899">
                                            <p:txEl>
                                              <p:pRg st="2" end="2"/>
                                            </p:txEl>
                                          </p:spTgt>
                                        </p:tgtEl>
                                        <p:attrNameLst>
                                          <p:attrName>style.visibility</p:attrName>
                                        </p:attrNameLst>
                                      </p:cBhvr>
                                      <p:to>
                                        <p:strVal val="visible"/>
                                      </p:to>
                                    </p:set>
                                    <p:anim calcmode="lin" valueType="num">
                                      <p:cBhvr>
                                        <p:cTn id="24" dur="1000" fill="hold"/>
                                        <p:tgtEl>
                                          <p:spTgt spid="80899">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80899">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80899">
                                            <p:txEl>
                                              <p:pRg st="2" end="2"/>
                                            </p:txEl>
                                          </p:spTgt>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80899">
                                            <p:txEl>
                                              <p:pRg st="3" end="3"/>
                                            </p:txEl>
                                          </p:spTgt>
                                        </p:tgtEl>
                                        <p:attrNameLst>
                                          <p:attrName>style.visibility</p:attrName>
                                        </p:attrNameLst>
                                      </p:cBhvr>
                                      <p:to>
                                        <p:strVal val="visible"/>
                                      </p:to>
                                    </p:set>
                                    <p:anim calcmode="lin" valueType="num">
                                      <p:cBhvr>
                                        <p:cTn id="29" dur="1000" fill="hold"/>
                                        <p:tgtEl>
                                          <p:spTgt spid="80899">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80899">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80899">
                                            <p:txEl>
                                              <p:pRg st="3" end="3"/>
                                            </p:txEl>
                                          </p:spTgt>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80899">
                                            <p:txEl>
                                              <p:pRg st="4" end="4"/>
                                            </p:txEl>
                                          </p:spTgt>
                                        </p:tgtEl>
                                        <p:attrNameLst>
                                          <p:attrName>style.visibility</p:attrName>
                                        </p:attrNameLst>
                                      </p:cBhvr>
                                      <p:to>
                                        <p:strVal val="visible"/>
                                      </p:to>
                                    </p:set>
                                    <p:anim calcmode="lin" valueType="num">
                                      <p:cBhvr>
                                        <p:cTn id="34" dur="1000" fill="hold"/>
                                        <p:tgtEl>
                                          <p:spTgt spid="80899">
                                            <p:txEl>
                                              <p:pRg st="4" end="4"/>
                                            </p:txEl>
                                          </p:spTgt>
                                        </p:tgtEl>
                                        <p:attrNameLst>
                                          <p:attrName>ppt_w</p:attrName>
                                        </p:attrNameLst>
                                      </p:cBhvr>
                                      <p:tavLst>
                                        <p:tav tm="0">
                                          <p:val>
                                            <p:strVal val="#ppt_w+.3"/>
                                          </p:val>
                                        </p:tav>
                                        <p:tav tm="100000">
                                          <p:val>
                                            <p:strVal val="#ppt_w"/>
                                          </p:val>
                                        </p:tav>
                                      </p:tavLst>
                                    </p:anim>
                                    <p:anim calcmode="lin" valueType="num">
                                      <p:cBhvr>
                                        <p:cTn id="35" dur="1000" fill="hold"/>
                                        <p:tgtEl>
                                          <p:spTgt spid="80899">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808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P spid="80899" grpId="0" build="p">
        <p:tmplLst>
          <p:tmpl lvl="1">
            <p:tnLst>
              <p:par>
                <p:cTn presetID="50" presetClass="entr" presetSubtype="0" decel="100000" fill="hold" nodeType="clickEffect">
                  <p:stCondLst>
                    <p:cond delay="0"/>
                  </p:stCondLst>
                  <p:childTnLst>
                    <p:set>
                      <p:cBhvr>
                        <p:cTn dur="1" fill="hold">
                          <p:stCondLst>
                            <p:cond delay="0"/>
                          </p:stCondLst>
                        </p:cTn>
                        <p:tgtEl>
                          <p:spTgt spid="80899"/>
                        </p:tgtEl>
                        <p:attrNameLst>
                          <p:attrName>style.visibility</p:attrName>
                        </p:attrNameLst>
                      </p:cBhvr>
                      <p:to>
                        <p:strVal val="visible"/>
                      </p:to>
                    </p:set>
                    <p:anim calcmode="lin" valueType="num">
                      <p:cBhvr>
                        <p:cTn dur="1000" fill="hold"/>
                        <p:tgtEl>
                          <p:spTgt spid="80899"/>
                        </p:tgtEl>
                        <p:attrNameLst>
                          <p:attrName>ppt_w</p:attrName>
                        </p:attrNameLst>
                      </p:cBhvr>
                      <p:tavLst>
                        <p:tav tm="0">
                          <p:val>
                            <p:strVal val="#ppt_w+.3"/>
                          </p:val>
                        </p:tav>
                        <p:tav tm="100000">
                          <p:val>
                            <p:strVal val="#ppt_w"/>
                          </p:val>
                        </p:tav>
                      </p:tavLst>
                    </p:anim>
                    <p:anim calcmode="lin" valueType="num">
                      <p:cBhvr>
                        <p:cTn dur="1000" fill="hold"/>
                        <p:tgtEl>
                          <p:spTgt spid="80899"/>
                        </p:tgtEl>
                        <p:attrNameLst>
                          <p:attrName>ppt_h</p:attrName>
                        </p:attrNameLst>
                      </p:cBhvr>
                      <p:tavLst>
                        <p:tav tm="0">
                          <p:val>
                            <p:strVal val="#ppt_h"/>
                          </p:val>
                        </p:tav>
                        <p:tav tm="100000">
                          <p:val>
                            <p:strVal val="#ppt_h"/>
                          </p:val>
                        </p:tav>
                      </p:tavLst>
                    </p:anim>
                    <p:animEffect transition="in" filter="fade">
                      <p:cBhvr>
                        <p:cTn dur="1000"/>
                        <p:tgtEl>
                          <p:spTgt spid="80899"/>
                        </p:tgtEl>
                      </p:cBhvr>
                    </p:animEffect>
                  </p:childTnLst>
                </p:cTn>
              </p:par>
            </p:tnLst>
          </p:tmpl>
          <p:tmpl lvl="2">
            <p:tnLst>
              <p:par>
                <p:cTn presetID="50" presetClass="entr" presetSubtype="0" decel="100000" fill="hold" nodeType="withEffect">
                  <p:stCondLst>
                    <p:cond delay="0"/>
                  </p:stCondLst>
                  <p:childTnLst>
                    <p:set>
                      <p:cBhvr>
                        <p:cTn dur="1" fill="hold">
                          <p:stCondLst>
                            <p:cond delay="0"/>
                          </p:stCondLst>
                        </p:cTn>
                        <p:tgtEl>
                          <p:spTgt spid="80899"/>
                        </p:tgtEl>
                        <p:attrNameLst>
                          <p:attrName>style.visibility</p:attrName>
                        </p:attrNameLst>
                      </p:cBhvr>
                      <p:to>
                        <p:strVal val="visible"/>
                      </p:to>
                    </p:set>
                    <p:anim calcmode="lin" valueType="num">
                      <p:cBhvr>
                        <p:cTn dur="1000" fill="hold"/>
                        <p:tgtEl>
                          <p:spTgt spid="80899"/>
                        </p:tgtEl>
                        <p:attrNameLst>
                          <p:attrName>ppt_w</p:attrName>
                        </p:attrNameLst>
                      </p:cBhvr>
                      <p:tavLst>
                        <p:tav tm="0">
                          <p:val>
                            <p:strVal val="#ppt_w+.3"/>
                          </p:val>
                        </p:tav>
                        <p:tav tm="100000">
                          <p:val>
                            <p:strVal val="#ppt_w"/>
                          </p:val>
                        </p:tav>
                      </p:tavLst>
                    </p:anim>
                    <p:anim calcmode="lin" valueType="num">
                      <p:cBhvr>
                        <p:cTn dur="1000" fill="hold"/>
                        <p:tgtEl>
                          <p:spTgt spid="80899"/>
                        </p:tgtEl>
                        <p:attrNameLst>
                          <p:attrName>ppt_h</p:attrName>
                        </p:attrNameLst>
                      </p:cBhvr>
                      <p:tavLst>
                        <p:tav tm="0">
                          <p:val>
                            <p:strVal val="#ppt_h"/>
                          </p:val>
                        </p:tav>
                        <p:tav tm="100000">
                          <p:val>
                            <p:strVal val="#ppt_h"/>
                          </p:val>
                        </p:tav>
                      </p:tavLst>
                    </p:anim>
                    <p:animEffect transition="in" filter="fade">
                      <p:cBhvr>
                        <p:cTn dur="1000"/>
                        <p:tgtEl>
                          <p:spTgt spid="80899"/>
                        </p:tgtEl>
                      </p:cBhvr>
                    </p:animEffect>
                  </p:childTnLst>
                </p:cTn>
              </p:par>
            </p:tnLst>
          </p:tmpl>
          <p:tmpl lvl="3">
            <p:tnLst>
              <p:par>
                <p:cTn presetID="50" presetClass="entr" presetSubtype="0" decel="100000" fill="hold" nodeType="withEffect">
                  <p:stCondLst>
                    <p:cond delay="0"/>
                  </p:stCondLst>
                  <p:childTnLst>
                    <p:set>
                      <p:cBhvr>
                        <p:cTn dur="1" fill="hold">
                          <p:stCondLst>
                            <p:cond delay="0"/>
                          </p:stCondLst>
                        </p:cTn>
                        <p:tgtEl>
                          <p:spTgt spid="80899"/>
                        </p:tgtEl>
                        <p:attrNameLst>
                          <p:attrName>style.visibility</p:attrName>
                        </p:attrNameLst>
                      </p:cBhvr>
                      <p:to>
                        <p:strVal val="visible"/>
                      </p:to>
                    </p:set>
                    <p:anim calcmode="lin" valueType="num">
                      <p:cBhvr>
                        <p:cTn dur="1000" fill="hold"/>
                        <p:tgtEl>
                          <p:spTgt spid="80899"/>
                        </p:tgtEl>
                        <p:attrNameLst>
                          <p:attrName>ppt_w</p:attrName>
                        </p:attrNameLst>
                      </p:cBhvr>
                      <p:tavLst>
                        <p:tav tm="0">
                          <p:val>
                            <p:strVal val="#ppt_w+.3"/>
                          </p:val>
                        </p:tav>
                        <p:tav tm="100000">
                          <p:val>
                            <p:strVal val="#ppt_w"/>
                          </p:val>
                        </p:tav>
                      </p:tavLst>
                    </p:anim>
                    <p:anim calcmode="lin" valueType="num">
                      <p:cBhvr>
                        <p:cTn dur="1000" fill="hold"/>
                        <p:tgtEl>
                          <p:spTgt spid="80899"/>
                        </p:tgtEl>
                        <p:attrNameLst>
                          <p:attrName>ppt_h</p:attrName>
                        </p:attrNameLst>
                      </p:cBhvr>
                      <p:tavLst>
                        <p:tav tm="0">
                          <p:val>
                            <p:strVal val="#ppt_h"/>
                          </p:val>
                        </p:tav>
                        <p:tav tm="100000">
                          <p:val>
                            <p:strVal val="#ppt_h"/>
                          </p:val>
                        </p:tav>
                      </p:tavLst>
                    </p:anim>
                    <p:animEffect transition="in" filter="fade">
                      <p:cBhvr>
                        <p:cTn dur="1000"/>
                        <p:tgtEl>
                          <p:spTgt spid="80899"/>
                        </p:tgtEl>
                      </p:cBhvr>
                    </p:animEffect>
                  </p:childTnLst>
                </p:cTn>
              </p:par>
            </p:tnLst>
          </p:tmpl>
          <p:tmpl lvl="4">
            <p:tnLst>
              <p:par>
                <p:cTn presetID="50" presetClass="entr" presetSubtype="0" decel="100000" fill="hold" nodeType="withEffect">
                  <p:stCondLst>
                    <p:cond delay="0"/>
                  </p:stCondLst>
                  <p:childTnLst>
                    <p:set>
                      <p:cBhvr>
                        <p:cTn dur="1" fill="hold">
                          <p:stCondLst>
                            <p:cond delay="0"/>
                          </p:stCondLst>
                        </p:cTn>
                        <p:tgtEl>
                          <p:spTgt spid="80899"/>
                        </p:tgtEl>
                        <p:attrNameLst>
                          <p:attrName>style.visibility</p:attrName>
                        </p:attrNameLst>
                      </p:cBhvr>
                      <p:to>
                        <p:strVal val="visible"/>
                      </p:to>
                    </p:set>
                    <p:anim calcmode="lin" valueType="num">
                      <p:cBhvr>
                        <p:cTn dur="1000" fill="hold"/>
                        <p:tgtEl>
                          <p:spTgt spid="80899"/>
                        </p:tgtEl>
                        <p:attrNameLst>
                          <p:attrName>ppt_w</p:attrName>
                        </p:attrNameLst>
                      </p:cBhvr>
                      <p:tavLst>
                        <p:tav tm="0">
                          <p:val>
                            <p:strVal val="#ppt_w+.3"/>
                          </p:val>
                        </p:tav>
                        <p:tav tm="100000">
                          <p:val>
                            <p:strVal val="#ppt_w"/>
                          </p:val>
                        </p:tav>
                      </p:tavLst>
                    </p:anim>
                    <p:anim calcmode="lin" valueType="num">
                      <p:cBhvr>
                        <p:cTn dur="1000" fill="hold"/>
                        <p:tgtEl>
                          <p:spTgt spid="80899"/>
                        </p:tgtEl>
                        <p:attrNameLst>
                          <p:attrName>ppt_h</p:attrName>
                        </p:attrNameLst>
                      </p:cBhvr>
                      <p:tavLst>
                        <p:tav tm="0">
                          <p:val>
                            <p:strVal val="#ppt_h"/>
                          </p:val>
                        </p:tav>
                        <p:tav tm="100000">
                          <p:val>
                            <p:strVal val="#ppt_h"/>
                          </p:val>
                        </p:tav>
                      </p:tavLst>
                    </p:anim>
                    <p:animEffect transition="in" filter="fade">
                      <p:cBhvr>
                        <p:cTn dur="1000"/>
                        <p:tgtEl>
                          <p:spTgt spid="80899"/>
                        </p:tgtEl>
                      </p:cBhvr>
                    </p:animEffect>
                  </p:childTnLst>
                </p:cTn>
              </p:par>
            </p:tnLst>
          </p:tmpl>
          <p:tmpl lvl="5">
            <p:tnLst>
              <p:par>
                <p:cTn presetID="50" presetClass="entr" presetSubtype="0" decel="100000" fill="hold" nodeType="withEffect">
                  <p:stCondLst>
                    <p:cond delay="0"/>
                  </p:stCondLst>
                  <p:childTnLst>
                    <p:set>
                      <p:cBhvr>
                        <p:cTn dur="1" fill="hold">
                          <p:stCondLst>
                            <p:cond delay="0"/>
                          </p:stCondLst>
                        </p:cTn>
                        <p:tgtEl>
                          <p:spTgt spid="80899"/>
                        </p:tgtEl>
                        <p:attrNameLst>
                          <p:attrName>style.visibility</p:attrName>
                        </p:attrNameLst>
                      </p:cBhvr>
                      <p:to>
                        <p:strVal val="visible"/>
                      </p:to>
                    </p:set>
                    <p:anim calcmode="lin" valueType="num">
                      <p:cBhvr>
                        <p:cTn dur="1000" fill="hold"/>
                        <p:tgtEl>
                          <p:spTgt spid="80899"/>
                        </p:tgtEl>
                        <p:attrNameLst>
                          <p:attrName>ppt_w</p:attrName>
                        </p:attrNameLst>
                      </p:cBhvr>
                      <p:tavLst>
                        <p:tav tm="0">
                          <p:val>
                            <p:strVal val="#ppt_w+.3"/>
                          </p:val>
                        </p:tav>
                        <p:tav tm="100000">
                          <p:val>
                            <p:strVal val="#ppt_w"/>
                          </p:val>
                        </p:tav>
                      </p:tavLst>
                    </p:anim>
                    <p:anim calcmode="lin" valueType="num">
                      <p:cBhvr>
                        <p:cTn dur="1000" fill="hold"/>
                        <p:tgtEl>
                          <p:spTgt spid="80899"/>
                        </p:tgtEl>
                        <p:attrNameLst>
                          <p:attrName>ppt_h</p:attrName>
                        </p:attrNameLst>
                      </p:cBhvr>
                      <p:tavLst>
                        <p:tav tm="0">
                          <p:val>
                            <p:strVal val="#ppt_h"/>
                          </p:val>
                        </p:tav>
                        <p:tav tm="100000">
                          <p:val>
                            <p:strVal val="#ppt_h"/>
                          </p:val>
                        </p:tav>
                      </p:tavLst>
                    </p:anim>
                    <p:animEffect transition="in" filter="fade">
                      <p:cBhvr>
                        <p:cTn dur="1000"/>
                        <p:tgtEl>
                          <p:spTgt spid="80899"/>
                        </p:tgtEl>
                      </p:cBhvr>
                    </p:animEffect>
                  </p:childTnLst>
                </p:cTn>
              </p:par>
            </p:tnLst>
          </p:tmpl>
        </p:tmplLst>
      </p:bldP>
    </p:bldLst>
  </p:timing>
  <p:txStyles>
    <p:titleStyle>
      <a:lvl1pPr algn="ctr" rtl="1" eaLnBrk="1" fontAlgn="base" hangingPunct="1">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1" eaLnBrk="1" fontAlgn="base" hangingPunct="1">
        <a:spcBef>
          <a:spcPct val="0"/>
        </a:spcBef>
        <a:spcAft>
          <a:spcPct val="0"/>
        </a:spcAft>
        <a:defRPr sz="4400">
          <a:solidFill>
            <a:schemeClr val="tx2"/>
          </a:solidFill>
          <a:effectLst>
            <a:outerShdw blurRad="38100" dist="38100" dir="2700000" algn="tl">
              <a:srgbClr val="FFFFFF"/>
            </a:outerShdw>
          </a:effectLst>
          <a:latin typeface="Tahoma" pitchFamily="34" charset="0"/>
          <a:cs typeface="Arial" pitchFamily="34" charset="0"/>
        </a:defRPr>
      </a:lvl2pPr>
      <a:lvl3pPr algn="ctr" rtl="1" eaLnBrk="1" fontAlgn="base" hangingPunct="1">
        <a:spcBef>
          <a:spcPct val="0"/>
        </a:spcBef>
        <a:spcAft>
          <a:spcPct val="0"/>
        </a:spcAft>
        <a:defRPr sz="4400">
          <a:solidFill>
            <a:schemeClr val="tx2"/>
          </a:solidFill>
          <a:effectLst>
            <a:outerShdw blurRad="38100" dist="38100" dir="2700000" algn="tl">
              <a:srgbClr val="FFFFFF"/>
            </a:outerShdw>
          </a:effectLst>
          <a:latin typeface="Tahoma" pitchFamily="34" charset="0"/>
          <a:cs typeface="Arial" pitchFamily="34" charset="0"/>
        </a:defRPr>
      </a:lvl3pPr>
      <a:lvl4pPr algn="ctr" rtl="1" eaLnBrk="1" fontAlgn="base" hangingPunct="1">
        <a:spcBef>
          <a:spcPct val="0"/>
        </a:spcBef>
        <a:spcAft>
          <a:spcPct val="0"/>
        </a:spcAft>
        <a:defRPr sz="4400">
          <a:solidFill>
            <a:schemeClr val="tx2"/>
          </a:solidFill>
          <a:effectLst>
            <a:outerShdw blurRad="38100" dist="38100" dir="2700000" algn="tl">
              <a:srgbClr val="FFFFFF"/>
            </a:outerShdw>
          </a:effectLst>
          <a:latin typeface="Tahoma" pitchFamily="34" charset="0"/>
          <a:cs typeface="Arial" pitchFamily="34" charset="0"/>
        </a:defRPr>
      </a:lvl4pPr>
      <a:lvl5pPr algn="ctr" rtl="1" eaLnBrk="1" fontAlgn="base" hangingPunct="1">
        <a:spcBef>
          <a:spcPct val="0"/>
        </a:spcBef>
        <a:spcAft>
          <a:spcPct val="0"/>
        </a:spcAft>
        <a:defRPr sz="4400">
          <a:solidFill>
            <a:schemeClr val="tx2"/>
          </a:solidFill>
          <a:effectLst>
            <a:outerShdw blurRad="38100" dist="38100" dir="2700000" algn="tl">
              <a:srgbClr val="FFFFFF"/>
            </a:outerShdw>
          </a:effectLst>
          <a:latin typeface="Tahoma" pitchFamily="34" charset="0"/>
          <a:cs typeface="Arial" pitchFamily="34" charset="0"/>
        </a:defRPr>
      </a:lvl5pPr>
      <a:lvl6pPr marL="457200" algn="ctr" rtl="1" eaLnBrk="1" fontAlgn="base" hangingPunct="1">
        <a:spcBef>
          <a:spcPct val="0"/>
        </a:spcBef>
        <a:spcAft>
          <a:spcPct val="0"/>
        </a:spcAft>
        <a:defRPr sz="4400">
          <a:solidFill>
            <a:schemeClr val="tx2"/>
          </a:solidFill>
          <a:effectLst>
            <a:outerShdw blurRad="38100" dist="38100" dir="2700000" algn="tl">
              <a:srgbClr val="FFFFFF"/>
            </a:outerShdw>
          </a:effectLst>
          <a:latin typeface="Tahoma" pitchFamily="34" charset="0"/>
          <a:cs typeface="Arial" pitchFamily="34" charset="0"/>
        </a:defRPr>
      </a:lvl6pPr>
      <a:lvl7pPr marL="914400" algn="ctr" rtl="1" eaLnBrk="1" fontAlgn="base" hangingPunct="1">
        <a:spcBef>
          <a:spcPct val="0"/>
        </a:spcBef>
        <a:spcAft>
          <a:spcPct val="0"/>
        </a:spcAft>
        <a:defRPr sz="4400">
          <a:solidFill>
            <a:schemeClr val="tx2"/>
          </a:solidFill>
          <a:effectLst>
            <a:outerShdw blurRad="38100" dist="38100" dir="2700000" algn="tl">
              <a:srgbClr val="FFFFFF"/>
            </a:outerShdw>
          </a:effectLst>
          <a:latin typeface="Tahoma" pitchFamily="34" charset="0"/>
          <a:cs typeface="Arial" pitchFamily="34" charset="0"/>
        </a:defRPr>
      </a:lvl7pPr>
      <a:lvl8pPr marL="1371600" algn="ctr" rtl="1" eaLnBrk="1" fontAlgn="base" hangingPunct="1">
        <a:spcBef>
          <a:spcPct val="0"/>
        </a:spcBef>
        <a:spcAft>
          <a:spcPct val="0"/>
        </a:spcAft>
        <a:defRPr sz="4400">
          <a:solidFill>
            <a:schemeClr val="tx2"/>
          </a:solidFill>
          <a:effectLst>
            <a:outerShdw blurRad="38100" dist="38100" dir="2700000" algn="tl">
              <a:srgbClr val="FFFFFF"/>
            </a:outerShdw>
          </a:effectLst>
          <a:latin typeface="Tahoma" pitchFamily="34" charset="0"/>
          <a:cs typeface="Arial" pitchFamily="34" charset="0"/>
        </a:defRPr>
      </a:lvl8pPr>
      <a:lvl9pPr marL="1828800" algn="ctr" rtl="1" eaLnBrk="1" fontAlgn="base" hangingPunct="1">
        <a:spcBef>
          <a:spcPct val="0"/>
        </a:spcBef>
        <a:spcAft>
          <a:spcPct val="0"/>
        </a:spcAft>
        <a:defRPr sz="4400">
          <a:solidFill>
            <a:schemeClr val="tx2"/>
          </a:solidFill>
          <a:effectLst>
            <a:outerShdw blurRad="38100" dist="38100" dir="2700000" algn="tl">
              <a:srgbClr val="FFFFFF"/>
            </a:outerShdw>
          </a:effectLst>
          <a:latin typeface="Tahoma" pitchFamily="34" charset="0"/>
          <a:cs typeface="Arial" pitchFamily="34" charset="0"/>
        </a:defRPr>
      </a:lvl9pPr>
    </p:titleStyle>
    <p:bodyStyle>
      <a:lvl1pPr marL="342900" indent="-342900" algn="r" rtl="1" eaLnBrk="1" fontAlgn="base" hangingPunct="1">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3366"/>
            </a:outerShdw>
          </a:effectLst>
          <a:latin typeface="+mn-lt"/>
          <a:ea typeface="+mn-ea"/>
          <a:cs typeface="+mn-cs"/>
        </a:defRPr>
      </a:lvl1pPr>
      <a:lvl2pPr marL="742950" indent="-285750" algn="r" rtl="1" eaLnBrk="1" fontAlgn="base" hangingPunct="1">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3366"/>
            </a:outerShdw>
          </a:effectLst>
          <a:latin typeface="+mn-lt"/>
          <a:cs typeface="+mn-cs"/>
        </a:defRPr>
      </a:lvl2pPr>
      <a:lvl3pPr marL="1143000" indent="-228600" algn="r" rtl="1" eaLnBrk="1" fontAlgn="base" hangingPunct="1">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3366"/>
            </a:outerShdw>
          </a:effectLst>
          <a:latin typeface="+mn-lt"/>
          <a:cs typeface="+mn-cs"/>
        </a:defRPr>
      </a:lvl3pPr>
      <a:lvl4pPr marL="1600200" indent="-228600" algn="r" rtl="1"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3366"/>
            </a:outerShdw>
          </a:effectLst>
          <a:latin typeface="+mn-lt"/>
          <a:cs typeface="+mn-cs"/>
        </a:defRPr>
      </a:lvl4pPr>
      <a:lvl5pPr marL="2057400" indent="-228600" algn="r" rtl="1"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3366"/>
            </a:outerShdw>
          </a:effectLst>
          <a:latin typeface="+mn-lt"/>
          <a:cs typeface="+mn-cs"/>
        </a:defRPr>
      </a:lvl5pPr>
      <a:lvl6pPr marL="2514600" indent="-228600" algn="r" rtl="1"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3366"/>
            </a:outerShdw>
          </a:effectLst>
          <a:latin typeface="+mn-lt"/>
          <a:cs typeface="+mn-cs"/>
        </a:defRPr>
      </a:lvl6pPr>
      <a:lvl7pPr marL="2971800" indent="-228600" algn="r" rtl="1"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3366"/>
            </a:outerShdw>
          </a:effectLst>
          <a:latin typeface="+mn-lt"/>
          <a:cs typeface="+mn-cs"/>
        </a:defRPr>
      </a:lvl7pPr>
      <a:lvl8pPr marL="3429000" indent="-228600" algn="r" rtl="1"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3366"/>
            </a:outerShdw>
          </a:effectLst>
          <a:latin typeface="+mn-lt"/>
          <a:cs typeface="+mn-cs"/>
        </a:defRPr>
      </a:lvl8pPr>
      <a:lvl9pPr marL="3886200" indent="-228600" algn="r" rtl="1"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3366"/>
            </a:outerShdw>
          </a:effectLst>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descr="280"/>
          <p:cNvPicPr>
            <a:picLocks noChangeAspect="1" noChangeArrowheads="1"/>
          </p:cNvPicPr>
          <p:nvPr/>
        </p:nvPicPr>
        <p:blipFill>
          <a:blip r:embed="rId3"/>
          <a:srcRect/>
          <a:stretch>
            <a:fillRect/>
          </a:stretch>
        </p:blipFill>
        <p:spPr bwMode="auto">
          <a:xfrm rot="20978525">
            <a:off x="1251328" y="260924"/>
            <a:ext cx="3036624" cy="14804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p:cNvSpPr>
            <a:spLocks noGrp="1"/>
          </p:cNvSpPr>
          <p:nvPr>
            <p:ph type="ctrTitle"/>
          </p:nvPr>
        </p:nvSpPr>
        <p:spPr>
          <a:xfrm rot="675798">
            <a:off x="4455875" y="224973"/>
            <a:ext cx="4616063" cy="1193081"/>
          </a:xfrm>
        </p:spPr>
        <p:txBody>
          <a:bodyPr/>
          <a:lstStyle/>
          <a:p>
            <a:r>
              <a:rPr lang="en-US" sz="3600" dirty="0" smtClean="0">
                <a:solidFill>
                  <a:schemeClr val="bg2">
                    <a:lumMod val="50000"/>
                  </a:schemeClr>
                </a:solidFill>
                <a:latin typeface="Segoe Script" pitchFamily="34" charset="0"/>
              </a:rPr>
              <a:t>I</a:t>
            </a:r>
            <a:r>
              <a:rPr lang="en-US" sz="2800" dirty="0">
                <a:solidFill>
                  <a:schemeClr val="bg2">
                    <a:lumMod val="50000"/>
                  </a:schemeClr>
                </a:solidFill>
                <a:effectLst>
                  <a:outerShdw blurRad="60007" dist="310007" dir="7680000" sy="30000" kx="1300200" algn="ctr" rotWithShape="0">
                    <a:prstClr val="black">
                      <a:alpha val="32000"/>
                    </a:prstClr>
                  </a:outerShdw>
                </a:effectLst>
                <a:latin typeface="Segoe Script" pitchFamily="34" charset="0"/>
              </a:rPr>
              <a:t>n the name of god</a:t>
            </a:r>
            <a:endParaRPr lang="fa-IR" sz="2800" dirty="0">
              <a:solidFill>
                <a:schemeClr val="bg2">
                  <a:lumMod val="50000"/>
                </a:schemeClr>
              </a:solidFill>
              <a:effectLst>
                <a:outerShdw blurRad="60007" dist="310007" dir="7680000" sy="30000" kx="1300200" algn="ctr" rotWithShape="0">
                  <a:prstClr val="black">
                    <a:alpha val="32000"/>
                  </a:prstClr>
                </a:outerShdw>
              </a:effectLst>
              <a:latin typeface="Segoe Script" pitchFamily="34" charset="0"/>
            </a:endParaRPr>
          </a:p>
        </p:txBody>
      </p:sp>
    </p:spTree>
  </p:cSld>
  <p:clrMapOvr>
    <a:masterClrMapping/>
  </p:clrMapOvr>
  <p:transition>
    <p:split orient="vert" dir="in"/>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type="body" idx="1"/>
          </p:nvPr>
        </p:nvSpPr>
        <p:spPr>
          <a:xfrm>
            <a:off x="0" y="500042"/>
            <a:ext cx="9144000" cy="2857520"/>
          </a:xfrm>
        </p:spPr>
        <p:txBody>
          <a:bodyPr/>
          <a:lstStyle/>
          <a:p>
            <a:pPr algn="ctr">
              <a:buFont typeface="Wingdings" pitchFamily="2" charset="2"/>
              <a:buNone/>
            </a:pPr>
            <a:r>
              <a:rPr lang="ar-SA" sz="2400" dirty="0" smtClean="0">
                <a:effectLst/>
                <a:cs typeface="0 Lotus" pitchFamily="2" charset="-78"/>
              </a:rPr>
              <a:t>در </a:t>
            </a:r>
            <a:r>
              <a:rPr lang="ar-SA" sz="2400" dirty="0">
                <a:effectLst/>
                <a:cs typeface="0 Lotus" pitchFamily="2" charset="-78"/>
              </a:rPr>
              <a:t>سال 1919 وی با ادغام آکادمی هنرهای زیبا و مدرسه هنرها و پیشه ها، مدرسه معماری مشهور باهاوس را در وایمار بنیان نهاد. یکی از مشهورترین کارهای والتر گروپیوس ساختمان مربوط به همین «آموزشگاه هنری» معروف به نام «باهاوس» است که خود از بنیان گذاران آن بوده است. این بنا که در سال 1925 </a:t>
            </a:r>
            <a:r>
              <a:rPr lang="ar-SA" sz="2400" dirty="0" smtClean="0">
                <a:effectLst/>
                <a:cs typeface="0 Lotus" pitchFamily="2" charset="-78"/>
              </a:rPr>
              <a:t>(</a:t>
            </a:r>
            <a:r>
              <a:rPr lang="fa-IR" sz="2400" dirty="0" smtClean="0">
                <a:effectLst/>
                <a:cs typeface="0 Lotus" pitchFamily="2" charset="-78"/>
              </a:rPr>
              <a:t>نود </a:t>
            </a:r>
            <a:r>
              <a:rPr lang="ar-SA" sz="2400" dirty="0" smtClean="0">
                <a:effectLst/>
                <a:cs typeface="0 Lotus" pitchFamily="2" charset="-78"/>
              </a:rPr>
              <a:t>سال </a:t>
            </a:r>
            <a:r>
              <a:rPr lang="ar-SA" sz="2400" dirty="0">
                <a:effectLst/>
                <a:cs typeface="0 Lotus" pitchFamily="2" charset="-78"/>
              </a:rPr>
              <a:t>پیش) در آلمان ساخته شده است به صورت یک الگو برای تمام بناهای مدرن پس از آن درآمده و تمامی ایده های به کار رفته در ساخت آن اعم نمای شیشه ای، پنجره های مکانیکی، راه پله ها، ریل های سقفی مخصوص نورپردازی استودیوها، سیستم حرارت مرکزی و غیره برای اولین بار در این ساختمان ارائه شده اند.</a:t>
            </a:r>
            <a:endParaRPr lang="fa-IR" sz="2400" dirty="0">
              <a:effectLst/>
              <a:cs typeface="0 Lotus" pitchFamily="2" charset="-78"/>
            </a:endParaRPr>
          </a:p>
          <a:p>
            <a:pPr algn="ctr">
              <a:buFont typeface="Wingdings" pitchFamily="2" charset="2"/>
              <a:buNone/>
            </a:pPr>
            <a:r>
              <a:rPr lang="ar-SA" sz="2400" dirty="0">
                <a:effectLst/>
                <a:cs typeface="0 Lotus" pitchFamily="2" charset="-78"/>
              </a:rPr>
              <a:t> </a:t>
            </a:r>
          </a:p>
          <a:p>
            <a:pPr algn="ctr">
              <a:buFont typeface="Wingdings" pitchFamily="2" charset="2"/>
              <a:buNone/>
            </a:pPr>
            <a:endParaRPr lang="fa-IR" sz="2400" dirty="0" smtClean="0">
              <a:effectLst/>
            </a:endParaRPr>
          </a:p>
          <a:p>
            <a:pPr algn="ctr">
              <a:buFont typeface="Wingdings" pitchFamily="2" charset="2"/>
              <a:buNone/>
            </a:pPr>
            <a:r>
              <a:rPr lang="ar-SA" sz="2400" dirty="0" smtClean="0">
                <a:effectLst/>
              </a:rPr>
              <a:t> </a:t>
            </a:r>
            <a:r>
              <a:rPr lang="ar-SA" sz="2400" dirty="0">
                <a:effectLst/>
              </a:rPr>
              <a:t/>
            </a:r>
            <a:br>
              <a:rPr lang="ar-SA" sz="2400" dirty="0">
                <a:effectLst/>
              </a:rPr>
            </a:br>
            <a:endParaRPr lang="fa-IR" sz="2400" dirty="0">
              <a:effectLst/>
            </a:endParaRPr>
          </a:p>
          <a:p>
            <a:pPr algn="ctr">
              <a:buFont typeface="Wingdings" pitchFamily="2" charset="2"/>
              <a:buNone/>
            </a:pPr>
            <a:endParaRPr lang="fa-IR" sz="2400" dirty="0">
              <a:effectLst/>
            </a:endParaRPr>
          </a:p>
          <a:p>
            <a:pPr algn="ctr">
              <a:buFont typeface="Wingdings" pitchFamily="2" charset="2"/>
              <a:buNone/>
            </a:pPr>
            <a:endParaRPr lang="fa-IR" sz="2400" dirty="0">
              <a:effectLst/>
            </a:endParaRPr>
          </a:p>
          <a:p>
            <a:pPr algn="ctr">
              <a:buFont typeface="Wingdings" pitchFamily="2" charset="2"/>
              <a:buNone/>
            </a:pPr>
            <a:endParaRPr lang="fa-IR" sz="2400" dirty="0">
              <a:effectLst/>
            </a:endParaRPr>
          </a:p>
          <a:p>
            <a:pPr algn="ctr">
              <a:buFont typeface="Wingdings" pitchFamily="2" charset="2"/>
              <a:buNone/>
            </a:pPr>
            <a:endParaRPr lang="fa-IR" sz="2400" dirty="0">
              <a:effectLst/>
            </a:endParaRPr>
          </a:p>
          <a:p>
            <a:pPr algn="ctr">
              <a:buFont typeface="Wingdings" pitchFamily="2" charset="2"/>
              <a:buNone/>
            </a:pPr>
            <a:r>
              <a:rPr lang="ar-SA" sz="2400" dirty="0">
                <a:solidFill>
                  <a:schemeClr val="hlink"/>
                </a:solidFill>
                <a:effectLst/>
                <a:cs typeface="0 Helal" pitchFamily="2" charset="-78"/>
              </a:rPr>
              <a:t>ساختمان مدرسه هنری باهاوس</a:t>
            </a:r>
            <a:endParaRPr lang="en-US" sz="2400" dirty="0">
              <a:solidFill>
                <a:schemeClr val="hlink"/>
              </a:solidFill>
              <a:effectLst/>
              <a:cs typeface="0 Helal" pitchFamily="2" charset="-78"/>
            </a:endParaRPr>
          </a:p>
        </p:txBody>
      </p:sp>
      <p:pic>
        <p:nvPicPr>
          <p:cNvPr id="84997" name="Picture 5" descr="bauhaus"/>
          <p:cNvPicPr>
            <a:picLocks noChangeAspect="1" noChangeArrowheads="1"/>
          </p:cNvPicPr>
          <p:nvPr/>
        </p:nvPicPr>
        <p:blipFill>
          <a:blip r:embed="rId2"/>
          <a:srcRect/>
          <a:stretch>
            <a:fillRect/>
          </a:stretch>
        </p:blipFill>
        <p:spPr bwMode="auto">
          <a:xfrm>
            <a:off x="214282" y="3286124"/>
            <a:ext cx="3889375" cy="2519362"/>
          </a:xfrm>
          <a:prstGeom prst="rect">
            <a:avLst/>
          </a:prstGeom>
          <a:noFill/>
        </p:spPr>
      </p:pic>
      <p:pic>
        <p:nvPicPr>
          <p:cNvPr id="6" name="Picture 5" descr="2.jpg"/>
          <p:cNvPicPr>
            <a:picLocks noChangeAspect="1"/>
          </p:cNvPicPr>
          <p:nvPr/>
        </p:nvPicPr>
        <p:blipFill>
          <a:blip r:embed="rId3"/>
          <a:srcRect r="-1563" b="4229"/>
          <a:stretch>
            <a:fillRect/>
          </a:stretch>
        </p:blipFill>
        <p:spPr>
          <a:xfrm>
            <a:off x="4286248" y="3286124"/>
            <a:ext cx="4695473" cy="2548892"/>
          </a:xfrm>
          <a:prstGeom prst="rect">
            <a:avLst/>
          </a:prstGeom>
        </p:spPr>
      </p:pic>
    </p:spTree>
  </p:cSld>
  <p:clrMapOvr>
    <a:masterClrMapping/>
  </p:clrMapOvr>
  <p:transition>
    <p:split orient="vert" dir="in"/>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type="body" idx="1"/>
          </p:nvPr>
        </p:nvSpPr>
        <p:spPr>
          <a:xfrm>
            <a:off x="0" y="500042"/>
            <a:ext cx="9144000" cy="2857520"/>
          </a:xfrm>
        </p:spPr>
        <p:txBody>
          <a:bodyPr/>
          <a:lstStyle/>
          <a:p>
            <a:pPr algn="ctr">
              <a:buFont typeface="Wingdings" pitchFamily="2" charset="2"/>
              <a:buNone/>
            </a:pPr>
            <a:r>
              <a:rPr lang="ar-SA" sz="2400" dirty="0" smtClean="0">
                <a:effectLst/>
                <a:cs typeface="0 Lotus" pitchFamily="2" charset="-78"/>
              </a:rPr>
              <a:t>در </a:t>
            </a:r>
            <a:r>
              <a:rPr lang="ar-SA" sz="2400" dirty="0">
                <a:effectLst/>
                <a:cs typeface="0 Lotus" pitchFamily="2" charset="-78"/>
              </a:rPr>
              <a:t>سال 1919 وی با ادغام آکادمی هنرهای زیبا و مدرسه هنرها و پیشه ها، مدرسه معماری مشهور باهاوس را در وایمار بنیان نهاد. یکی از مشهورترین کارهای والتر گروپیوس ساختمان مربوط به همین «آموزشگاه هنری» معروف به نام «باهاوس» است که خود از بنیان گذاران آن بوده است. این بنا که در سال 1925 </a:t>
            </a:r>
            <a:r>
              <a:rPr lang="ar-SA" sz="2400" dirty="0" smtClean="0">
                <a:effectLst/>
                <a:cs typeface="0 Lotus" pitchFamily="2" charset="-78"/>
              </a:rPr>
              <a:t>(</a:t>
            </a:r>
            <a:r>
              <a:rPr lang="fa-IR" sz="2400" dirty="0" smtClean="0">
                <a:effectLst/>
                <a:cs typeface="0 Lotus" pitchFamily="2" charset="-78"/>
              </a:rPr>
              <a:t>نود </a:t>
            </a:r>
            <a:r>
              <a:rPr lang="ar-SA" sz="2400" dirty="0" smtClean="0">
                <a:effectLst/>
                <a:cs typeface="0 Lotus" pitchFamily="2" charset="-78"/>
              </a:rPr>
              <a:t>سال </a:t>
            </a:r>
            <a:r>
              <a:rPr lang="ar-SA" sz="2400" dirty="0">
                <a:effectLst/>
                <a:cs typeface="0 Lotus" pitchFamily="2" charset="-78"/>
              </a:rPr>
              <a:t>پیش) در آلمان ساخته شده است به صورت یک الگو برای تمام بناهای مدرن پس از آن درآمده و تمامی ایده های به کار رفته در ساخت آن اعم نمای شیشه ای، پنجره های مکانیکی، راه پله ها، ریل های سقفی مخصوص نورپردازی استودیوها، سیستم حرارت مرکزی و غیره برای اولین بار در این ساختمان ارائه شده اند.</a:t>
            </a:r>
            <a:endParaRPr lang="fa-IR" sz="2400" dirty="0">
              <a:effectLst/>
              <a:cs typeface="0 Lotus" pitchFamily="2" charset="-78"/>
            </a:endParaRPr>
          </a:p>
          <a:p>
            <a:pPr algn="ctr">
              <a:buFont typeface="Wingdings" pitchFamily="2" charset="2"/>
              <a:buNone/>
            </a:pPr>
            <a:r>
              <a:rPr lang="ar-SA" sz="2400" dirty="0">
                <a:effectLst/>
                <a:cs typeface="0 Lotus" pitchFamily="2" charset="-78"/>
              </a:rPr>
              <a:t> </a:t>
            </a:r>
          </a:p>
          <a:p>
            <a:pPr algn="ctr">
              <a:buFont typeface="Wingdings" pitchFamily="2" charset="2"/>
              <a:buNone/>
            </a:pPr>
            <a:endParaRPr lang="fa-IR" sz="2400" dirty="0" smtClean="0">
              <a:effectLst/>
            </a:endParaRPr>
          </a:p>
          <a:p>
            <a:pPr algn="ctr">
              <a:buFont typeface="Wingdings" pitchFamily="2" charset="2"/>
              <a:buNone/>
            </a:pPr>
            <a:r>
              <a:rPr lang="ar-SA" sz="2400" dirty="0" smtClean="0">
                <a:effectLst/>
              </a:rPr>
              <a:t> </a:t>
            </a:r>
            <a:r>
              <a:rPr lang="ar-SA" sz="2400" dirty="0">
                <a:effectLst/>
              </a:rPr>
              <a:t/>
            </a:r>
            <a:br>
              <a:rPr lang="ar-SA" sz="2400" dirty="0">
                <a:effectLst/>
              </a:rPr>
            </a:br>
            <a:endParaRPr lang="fa-IR" sz="2400" dirty="0">
              <a:effectLst/>
            </a:endParaRPr>
          </a:p>
          <a:p>
            <a:pPr algn="ctr">
              <a:buFont typeface="Wingdings" pitchFamily="2" charset="2"/>
              <a:buNone/>
            </a:pPr>
            <a:endParaRPr lang="fa-IR" sz="2400" dirty="0">
              <a:effectLst/>
            </a:endParaRPr>
          </a:p>
          <a:p>
            <a:pPr algn="ctr">
              <a:buFont typeface="Wingdings" pitchFamily="2" charset="2"/>
              <a:buNone/>
            </a:pPr>
            <a:endParaRPr lang="fa-IR" sz="2400" dirty="0">
              <a:effectLst/>
            </a:endParaRPr>
          </a:p>
          <a:p>
            <a:pPr algn="ctr">
              <a:buFont typeface="Wingdings" pitchFamily="2" charset="2"/>
              <a:buNone/>
            </a:pPr>
            <a:endParaRPr lang="fa-IR" sz="2400" dirty="0">
              <a:effectLst/>
            </a:endParaRPr>
          </a:p>
          <a:p>
            <a:pPr algn="ctr">
              <a:buFont typeface="Wingdings" pitchFamily="2" charset="2"/>
              <a:buNone/>
            </a:pPr>
            <a:endParaRPr lang="fa-IR" sz="2400" dirty="0">
              <a:effectLst/>
            </a:endParaRPr>
          </a:p>
          <a:p>
            <a:pPr algn="ctr">
              <a:buFont typeface="Wingdings" pitchFamily="2" charset="2"/>
              <a:buNone/>
            </a:pPr>
            <a:r>
              <a:rPr lang="ar-SA" sz="2400" dirty="0">
                <a:solidFill>
                  <a:schemeClr val="hlink"/>
                </a:solidFill>
                <a:effectLst/>
                <a:cs typeface="0 Helal" pitchFamily="2" charset="-78"/>
              </a:rPr>
              <a:t>ساختمان مدرسه هنری باهاوس</a:t>
            </a:r>
            <a:endParaRPr lang="en-US" sz="2400" dirty="0">
              <a:solidFill>
                <a:schemeClr val="hlink"/>
              </a:solidFill>
              <a:effectLst/>
              <a:cs typeface="0 Helal" pitchFamily="2" charset="-78"/>
            </a:endParaRPr>
          </a:p>
        </p:txBody>
      </p:sp>
      <p:pic>
        <p:nvPicPr>
          <p:cNvPr id="84997" name="Picture 5" descr="bauhaus"/>
          <p:cNvPicPr>
            <a:picLocks noChangeAspect="1" noChangeArrowheads="1"/>
          </p:cNvPicPr>
          <p:nvPr/>
        </p:nvPicPr>
        <p:blipFill>
          <a:blip r:embed="rId2"/>
          <a:srcRect/>
          <a:stretch>
            <a:fillRect/>
          </a:stretch>
        </p:blipFill>
        <p:spPr bwMode="auto">
          <a:xfrm>
            <a:off x="214282" y="3286124"/>
            <a:ext cx="3889375" cy="2519362"/>
          </a:xfrm>
          <a:prstGeom prst="rect">
            <a:avLst/>
          </a:prstGeom>
          <a:noFill/>
        </p:spPr>
      </p:pic>
      <p:pic>
        <p:nvPicPr>
          <p:cNvPr id="6" name="Picture 5" descr="2.jpg"/>
          <p:cNvPicPr>
            <a:picLocks noChangeAspect="1"/>
          </p:cNvPicPr>
          <p:nvPr/>
        </p:nvPicPr>
        <p:blipFill>
          <a:blip r:embed="rId3"/>
          <a:srcRect r="-1563" b="4229"/>
          <a:stretch>
            <a:fillRect/>
          </a:stretch>
        </p:blipFill>
        <p:spPr>
          <a:xfrm>
            <a:off x="4286248" y="3286124"/>
            <a:ext cx="4695473" cy="2548892"/>
          </a:xfrm>
          <a:prstGeom prst="rect">
            <a:avLst/>
          </a:prstGeom>
        </p:spPr>
      </p:pic>
    </p:spTree>
    <p:extLst>
      <p:ext uri="{BB962C8B-B14F-4D97-AF65-F5344CB8AC3E}">
        <p14:creationId xmlns:p14="http://schemas.microsoft.com/office/powerpoint/2010/main" val="3977573464"/>
      </p:ext>
    </p:extLst>
  </p:cSld>
  <p:clrMapOvr>
    <a:masterClrMapping/>
  </p:clrMapOvr>
  <p:transition>
    <p:split orient="vert" dir="in"/>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body" idx="1"/>
          </p:nvPr>
        </p:nvSpPr>
        <p:spPr>
          <a:xfrm>
            <a:off x="0" y="0"/>
            <a:ext cx="9144000" cy="6858000"/>
          </a:xfrm>
        </p:spPr>
        <p:txBody>
          <a:bodyPr/>
          <a:lstStyle/>
          <a:p>
            <a:pPr algn="just">
              <a:lnSpc>
                <a:spcPct val="90000"/>
              </a:lnSpc>
              <a:buFont typeface="Wingdings" pitchFamily="2" charset="2"/>
              <a:buNone/>
            </a:pPr>
            <a:endParaRPr lang="fa-IR" sz="2400" dirty="0">
              <a:effectLst/>
              <a:cs typeface="0 Lotus" pitchFamily="2" charset="-78"/>
            </a:endParaRPr>
          </a:p>
          <a:p>
            <a:pPr algn="just">
              <a:lnSpc>
                <a:spcPct val="90000"/>
              </a:lnSpc>
              <a:buFont typeface="Wingdings" pitchFamily="2" charset="2"/>
              <a:buNone/>
            </a:pPr>
            <a:r>
              <a:rPr lang="ar-SA" sz="2400" dirty="0">
                <a:effectLst/>
                <a:cs typeface="0 Lotus" pitchFamily="2" charset="-78"/>
              </a:rPr>
              <a:t>این آموزشگاه هنری با روی کار آمدن رژیم نازی بسته شد و اغلب شاگردان و مدرسان آن مجبور به ترک آلمان شدند. همین مسئله باعث شد تا به تدریج این نوع معماری در کشورهایی چون آمریکا، انگلیس و به ویژه منطقه اسرائیل که مقصد اصلی مهاجران آلمانی بودند بیشتر گسترش یابد. به عنوان مثال تنها در شهر تل آویو نزدیک به چهارهزار ساختمان مشابه ساختمان باهاوس وجود دارد. گروپیوس خود در سال 1937 به آمریکا رفت. به همراه مارسل بروئر در دانشگاه های کمبریج و ماساچوست مشغول تدریس شدند. معماری دانشگاه هاروارد نیز توسط گروپیوس صورت گرفته است.</a:t>
            </a:r>
          </a:p>
          <a:p>
            <a:pPr algn="just">
              <a:lnSpc>
                <a:spcPct val="90000"/>
              </a:lnSpc>
              <a:buFont typeface="Wingdings" pitchFamily="2" charset="2"/>
              <a:buNone/>
            </a:pPr>
            <a:r>
              <a:rPr lang="ar-SA" sz="2400" dirty="0">
                <a:effectLst/>
                <a:cs typeface="0 Lotus" pitchFamily="2" charset="-78"/>
              </a:rPr>
              <a:t>گروپیوس علاوه بر معماری در زمینه طراحی نیز سرشناس بوده است. شاید تعجب کنید که تا زمان گروپیوس، شکل دستگیره درها که امروزه برای همه ما عادی است، این طور نبوده و طراح این نوع دستگیره ها آقای والتر گروپیوس بوده است. </a:t>
            </a:r>
            <a:endParaRPr lang="en-US" sz="2400" dirty="0">
              <a:effectLst/>
              <a:cs typeface="0 Lotus" pitchFamily="2" charset="-78"/>
            </a:endParaRPr>
          </a:p>
        </p:txBody>
      </p:sp>
      <p:sp>
        <p:nvSpPr>
          <p:cNvPr id="83972" name="Rectangle 4"/>
          <p:cNvSpPr>
            <a:spLocks noChangeArrowheads="1"/>
          </p:cNvSpPr>
          <p:nvPr/>
        </p:nvSpPr>
        <p:spPr bwMode="auto">
          <a:xfrm>
            <a:off x="2143108" y="5643578"/>
            <a:ext cx="6529405" cy="738664"/>
          </a:xfrm>
          <a:prstGeom prst="rect">
            <a:avLst/>
          </a:prstGeom>
          <a:noFill/>
          <a:ln w="9525">
            <a:noFill/>
            <a:miter lim="800000"/>
            <a:headEnd/>
            <a:tailEnd/>
          </a:ln>
          <a:effectLst/>
        </p:spPr>
        <p:txBody>
          <a:bodyPr wrap="square" lIns="0" tIns="0" rIns="0" bIns="0" anchor="ctr">
            <a:spAutoFit/>
          </a:bodyPr>
          <a:lstStyle/>
          <a:p>
            <a:r>
              <a:rPr lang="ar-SA" sz="2400" dirty="0">
                <a:latin typeface="Arial" pitchFamily="34" charset="0"/>
                <a:cs typeface="0 Lotus" pitchFamily="2" charset="-78"/>
              </a:rPr>
              <a:t>                                                          </a:t>
            </a:r>
            <a:br>
              <a:rPr lang="ar-SA" sz="2400" dirty="0">
                <a:latin typeface="Arial" pitchFamily="34" charset="0"/>
                <a:cs typeface="0 Lotus" pitchFamily="2" charset="-78"/>
              </a:rPr>
            </a:br>
            <a:r>
              <a:rPr lang="ar-SA" sz="2400" dirty="0">
                <a:solidFill>
                  <a:schemeClr val="hlink"/>
                </a:solidFill>
                <a:latin typeface="Arial" pitchFamily="34" charset="0"/>
                <a:cs typeface="0 Helal" pitchFamily="2" charset="-78"/>
              </a:rPr>
              <a:t>نخستین دستگیره به شکل امروزی - ظرف شکر از مجموعه سرویس غذاخوری</a:t>
            </a:r>
            <a:r>
              <a:rPr lang="ar-SA" sz="2400" dirty="0">
                <a:latin typeface="Arial" pitchFamily="34" charset="0"/>
                <a:cs typeface="0 Lotus" pitchFamily="2" charset="-78"/>
              </a:rPr>
              <a:t> </a:t>
            </a:r>
          </a:p>
        </p:txBody>
      </p:sp>
      <p:pic>
        <p:nvPicPr>
          <p:cNvPr id="83973" name="Picture 5" descr="دستگیره - گروپیوس"/>
          <p:cNvPicPr>
            <a:picLocks noChangeAspect="1" noChangeArrowheads="1"/>
          </p:cNvPicPr>
          <p:nvPr/>
        </p:nvPicPr>
        <p:blipFill>
          <a:blip r:embed="rId2"/>
          <a:srcRect/>
          <a:stretch>
            <a:fillRect/>
          </a:stretch>
        </p:blipFill>
        <p:spPr bwMode="auto">
          <a:xfrm>
            <a:off x="4714876" y="3357562"/>
            <a:ext cx="2635275" cy="2428892"/>
          </a:xfrm>
          <a:prstGeom prst="rect">
            <a:avLst/>
          </a:prstGeom>
          <a:noFill/>
        </p:spPr>
      </p:pic>
      <p:pic>
        <p:nvPicPr>
          <p:cNvPr id="83974" name="Picture 6" descr="سرویس غذاخوری - گروپیوس"/>
          <p:cNvPicPr>
            <a:picLocks noChangeAspect="1" noChangeArrowheads="1"/>
          </p:cNvPicPr>
          <p:nvPr/>
        </p:nvPicPr>
        <p:blipFill>
          <a:blip r:embed="rId3"/>
          <a:srcRect/>
          <a:stretch>
            <a:fillRect/>
          </a:stretch>
        </p:blipFill>
        <p:spPr bwMode="auto">
          <a:xfrm>
            <a:off x="642910" y="3357562"/>
            <a:ext cx="2733677" cy="2405636"/>
          </a:xfrm>
          <a:prstGeom prst="rect">
            <a:avLst/>
          </a:prstGeom>
          <a:noFill/>
        </p:spPr>
      </p:pic>
    </p:spTree>
  </p:cSld>
  <p:clrMapOvr>
    <a:masterClrMapping/>
  </p:clrMapOvr>
  <p:transition>
    <p:split orient="vert" dir="in"/>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body" idx="1"/>
          </p:nvPr>
        </p:nvSpPr>
        <p:spPr>
          <a:xfrm>
            <a:off x="2500298" y="571480"/>
            <a:ext cx="4637320" cy="1972100"/>
          </a:xfrm>
        </p:spPr>
        <p:txBody>
          <a:bodyPr/>
          <a:lstStyle/>
          <a:p>
            <a:pPr algn="ctr">
              <a:buFont typeface="Wingdings" pitchFamily="2" charset="2"/>
              <a:buNone/>
            </a:pPr>
            <a:r>
              <a:rPr lang="ar-SA" dirty="0"/>
              <a:t> </a:t>
            </a:r>
            <a:br>
              <a:rPr lang="ar-SA" dirty="0"/>
            </a:br>
            <a:endParaRPr lang="fa-IR" dirty="0"/>
          </a:p>
          <a:p>
            <a:pPr algn="ctr">
              <a:buFont typeface="Wingdings" pitchFamily="2" charset="2"/>
              <a:buNone/>
            </a:pPr>
            <a:endParaRPr lang="fa-IR" dirty="0"/>
          </a:p>
          <a:p>
            <a:pPr algn="ctr">
              <a:buFont typeface="Wingdings" pitchFamily="2" charset="2"/>
              <a:buNone/>
            </a:pPr>
            <a:endParaRPr lang="fa-IR" dirty="0"/>
          </a:p>
          <a:p>
            <a:pPr algn="ctr">
              <a:buFont typeface="Wingdings" pitchFamily="2" charset="2"/>
              <a:buNone/>
            </a:pPr>
            <a:endParaRPr lang="fa-IR" dirty="0"/>
          </a:p>
          <a:p>
            <a:pPr algn="ctr">
              <a:buFont typeface="Wingdings" pitchFamily="2" charset="2"/>
              <a:buNone/>
            </a:pPr>
            <a:r>
              <a:rPr lang="ar-SA" sz="2400" dirty="0">
                <a:solidFill>
                  <a:schemeClr val="hlink"/>
                </a:solidFill>
                <a:effectLst/>
                <a:cs typeface="0 Helal" pitchFamily="2" charset="-78"/>
              </a:rPr>
              <a:t>سرویس غذاخوری - والتر گروپیوس </a:t>
            </a:r>
            <a:endParaRPr lang="en-US" sz="2400" dirty="0">
              <a:solidFill>
                <a:schemeClr val="hlink"/>
              </a:solidFill>
              <a:effectLst/>
              <a:cs typeface="0 Helal" pitchFamily="2" charset="-78"/>
            </a:endParaRPr>
          </a:p>
        </p:txBody>
      </p:sp>
      <p:pic>
        <p:nvPicPr>
          <p:cNvPr id="86021" name="Picture 5" descr="سرویس غذاخوری"/>
          <p:cNvPicPr>
            <a:picLocks noChangeAspect="1" noChangeArrowheads="1"/>
          </p:cNvPicPr>
          <p:nvPr/>
        </p:nvPicPr>
        <p:blipFill>
          <a:blip r:embed="rId2"/>
          <a:srcRect/>
          <a:stretch>
            <a:fillRect/>
          </a:stretch>
        </p:blipFill>
        <p:spPr bwMode="auto">
          <a:xfrm>
            <a:off x="1285852" y="357166"/>
            <a:ext cx="6744954" cy="2786082"/>
          </a:xfrm>
          <a:prstGeom prst="rect">
            <a:avLst/>
          </a:prstGeom>
          <a:noFill/>
        </p:spPr>
      </p:pic>
      <p:sp>
        <p:nvSpPr>
          <p:cNvPr id="86022" name="Rectangle 6"/>
          <p:cNvSpPr>
            <a:spLocks noChangeArrowheads="1"/>
          </p:cNvSpPr>
          <p:nvPr/>
        </p:nvSpPr>
        <p:spPr bwMode="auto">
          <a:xfrm>
            <a:off x="1" y="4071942"/>
            <a:ext cx="9143999" cy="2215991"/>
          </a:xfrm>
          <a:prstGeom prst="rect">
            <a:avLst/>
          </a:prstGeom>
          <a:noFill/>
          <a:ln w="9525">
            <a:noFill/>
            <a:miter lim="800000"/>
            <a:headEnd/>
            <a:tailEnd/>
          </a:ln>
          <a:effectLst/>
        </p:spPr>
        <p:txBody>
          <a:bodyPr wrap="square" lIns="0" tIns="0" rIns="0" bIns="0" anchor="ctr">
            <a:spAutoFit/>
          </a:bodyPr>
          <a:lstStyle/>
          <a:p>
            <a:pPr algn="ctr"/>
            <a:r>
              <a:rPr lang="ar-SA" sz="2400" dirty="0">
                <a:cs typeface="0 Lotus" pitchFamily="2" charset="-78"/>
              </a:rPr>
              <a:t>او در نخستین بیانیه خود، نظر ویلیام موریس درباره تعالی صنایع دستی را با فکر وحدت همه ی هنرها درآمیخت و مرزبندی میان جنبه های تزیینی و کاربردی در هنرها را مردود شمرد؛ نخستین مانیفست آن مزین شده بود به گراوری چوبی اثر لیونل فینینگر با عنوان کاتدرال و این گونه آغاز می شود: «هدف نهایی همه هنر های تجسمی ساختمان کامل است» و در ادامه آمده: «ما در پی آنیم که جامعه تازه ای از هنرمندان پدید آوریم تا در میان آن ها دیگر تعصب حرفه ای که اکنون چون دیواری بلند هنرمندان و صنعت گران را از هم جدا می سازد، وجود نداشته باشد». از نظر سوسیالیست انگلیسی ویلیام موریس کاتدرال های سده های میانه، نشانه ای از وحدت هنر و حرفه، ترکیب هماهنگ مغز و بازو، فرد و جامعه اند. </a:t>
            </a:r>
          </a:p>
        </p:txBody>
      </p:sp>
    </p:spTree>
  </p:cSld>
  <p:clrMapOvr>
    <a:masterClrMapping/>
  </p:clrMapOvr>
  <p:transition>
    <p:split orient="vert" dir="in"/>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0" y="0"/>
            <a:ext cx="9144000" cy="6597650"/>
          </a:xfrm>
        </p:spPr>
        <p:txBody>
          <a:bodyPr/>
          <a:lstStyle/>
          <a:p>
            <a:pPr algn="ctr">
              <a:buFont typeface="Wingdings" pitchFamily="2" charset="2"/>
              <a:buNone/>
            </a:pPr>
            <a:endParaRPr lang="fa-IR" sz="2000" dirty="0">
              <a:effectLst/>
              <a:cs typeface="0 Lotus" pitchFamily="2" charset="-78"/>
            </a:endParaRPr>
          </a:p>
          <a:p>
            <a:pPr algn="ctr">
              <a:buFont typeface="Wingdings" pitchFamily="2" charset="2"/>
              <a:buNone/>
            </a:pPr>
            <a:endParaRPr lang="fa-IR" sz="2000" dirty="0">
              <a:effectLst/>
              <a:cs typeface="0 Lotus" pitchFamily="2" charset="-78"/>
            </a:endParaRPr>
          </a:p>
          <a:p>
            <a:pPr algn="ctr">
              <a:buFont typeface="Wingdings" pitchFamily="2" charset="2"/>
              <a:buNone/>
            </a:pPr>
            <a:endParaRPr lang="fa-IR" sz="2000" dirty="0">
              <a:effectLst/>
              <a:cs typeface="0 Lotus" pitchFamily="2" charset="-78"/>
            </a:endParaRPr>
          </a:p>
          <a:p>
            <a:pPr algn="ctr">
              <a:buFont typeface="Wingdings" pitchFamily="2" charset="2"/>
              <a:buNone/>
            </a:pPr>
            <a:endParaRPr lang="fa-IR" sz="2000" dirty="0">
              <a:effectLst/>
              <a:cs typeface="0 Lotus" pitchFamily="2" charset="-78"/>
            </a:endParaRPr>
          </a:p>
          <a:p>
            <a:pPr algn="ctr">
              <a:buFont typeface="Wingdings" pitchFamily="2" charset="2"/>
              <a:buNone/>
            </a:pPr>
            <a:endParaRPr lang="fa-IR" sz="2000" dirty="0">
              <a:effectLst/>
              <a:cs typeface="0 Lotus" pitchFamily="2" charset="-78"/>
            </a:endParaRPr>
          </a:p>
          <a:p>
            <a:pPr algn="ctr">
              <a:buFont typeface="Wingdings" pitchFamily="2" charset="2"/>
              <a:buNone/>
            </a:pPr>
            <a:endParaRPr lang="fa-IR" sz="2000" dirty="0">
              <a:effectLst/>
              <a:cs typeface="0 Lotus" pitchFamily="2" charset="-78"/>
            </a:endParaRPr>
          </a:p>
          <a:p>
            <a:pPr algn="ctr">
              <a:buFont typeface="Wingdings" pitchFamily="2" charset="2"/>
              <a:buNone/>
            </a:pPr>
            <a:endParaRPr lang="fa-IR" sz="2000" dirty="0">
              <a:effectLst/>
              <a:cs typeface="0 Lotus" pitchFamily="2" charset="-78"/>
            </a:endParaRPr>
          </a:p>
          <a:p>
            <a:pPr algn="ctr">
              <a:buFont typeface="Wingdings" pitchFamily="2" charset="2"/>
              <a:buNone/>
            </a:pPr>
            <a:endParaRPr lang="fa-IR" sz="2000" dirty="0">
              <a:effectLst/>
              <a:cs typeface="0 Lotus" pitchFamily="2" charset="-78"/>
            </a:endParaRPr>
          </a:p>
          <a:p>
            <a:pPr algn="ctr">
              <a:buFont typeface="Wingdings" pitchFamily="2" charset="2"/>
              <a:buNone/>
            </a:pPr>
            <a:r>
              <a:rPr lang="ar-SA" sz="2400" dirty="0">
                <a:solidFill>
                  <a:schemeClr val="hlink"/>
                </a:solidFill>
                <a:effectLst/>
                <a:cs typeface="0 Helal" pitchFamily="2" charset="-78"/>
              </a:rPr>
              <a:t>معماری خانه شخصی والتر گروپیوس</a:t>
            </a:r>
            <a:r>
              <a:rPr lang="ar-SA" sz="3600" dirty="0"/>
              <a:t> </a:t>
            </a:r>
            <a:endParaRPr lang="en-US" sz="3600" dirty="0"/>
          </a:p>
        </p:txBody>
      </p:sp>
      <p:pic>
        <p:nvPicPr>
          <p:cNvPr id="87045" name="Picture 5" descr="خانه گروپیوس"/>
          <p:cNvPicPr>
            <a:picLocks noChangeAspect="1" noChangeArrowheads="1"/>
          </p:cNvPicPr>
          <p:nvPr/>
        </p:nvPicPr>
        <p:blipFill>
          <a:blip r:embed="rId2"/>
          <a:srcRect/>
          <a:stretch>
            <a:fillRect/>
          </a:stretch>
        </p:blipFill>
        <p:spPr bwMode="auto">
          <a:xfrm>
            <a:off x="2339975" y="333375"/>
            <a:ext cx="4679950" cy="2808288"/>
          </a:xfrm>
          <a:prstGeom prst="rect">
            <a:avLst/>
          </a:prstGeom>
          <a:noFill/>
        </p:spPr>
      </p:pic>
      <p:sp>
        <p:nvSpPr>
          <p:cNvPr id="87046" name="Rectangle 6"/>
          <p:cNvSpPr>
            <a:spLocks noChangeArrowheads="1"/>
          </p:cNvSpPr>
          <p:nvPr/>
        </p:nvSpPr>
        <p:spPr bwMode="auto">
          <a:xfrm>
            <a:off x="0" y="4000504"/>
            <a:ext cx="9144000" cy="2640034"/>
          </a:xfrm>
          <a:prstGeom prst="rect">
            <a:avLst/>
          </a:prstGeom>
          <a:noFill/>
          <a:ln w="9525">
            <a:noFill/>
            <a:miter lim="800000"/>
            <a:headEnd/>
            <a:tailEnd/>
          </a:ln>
          <a:effectLst/>
        </p:spPr>
        <p:txBody>
          <a:bodyPr wrap="square" lIns="0" tIns="0" rIns="0" bIns="0" anchor="ctr">
            <a:spAutoFit/>
          </a:bodyPr>
          <a:lstStyle/>
          <a:p>
            <a:pPr algn="ctr"/>
            <a:r>
              <a:rPr lang="ar-SA" sz="2400" dirty="0">
                <a:cs typeface="0 Lotus" pitchFamily="2" charset="-78"/>
              </a:rPr>
              <a:t>گروپیوس هم چنین پایان انزوا جویی هنر و بازگشت به سوی پیشه گری را طی یک تلاش جمعی عظیم اعلام کرد، ایدئولوژی باهاوس در سال های ابتدایی آن ضد سرمایه داری رمانتیک بود.گروپیوس در سال 1969 در سن 86 سالگی در ماساچوست از دنیا رفت. </a:t>
            </a:r>
            <a:endParaRPr lang="en-US" sz="2400" dirty="0">
              <a:cs typeface="0 Lotus" pitchFamily="2" charset="-78"/>
            </a:endParaRPr>
          </a:p>
          <a:p>
            <a:pPr algn="ctr"/>
            <a:endParaRPr lang="en-US" sz="2400" dirty="0">
              <a:cs typeface="0 Lotus" pitchFamily="2" charset="-78"/>
            </a:endParaRPr>
          </a:p>
          <a:p>
            <a:pPr algn="ctr"/>
            <a:r>
              <a:rPr lang="fa-IR" sz="2400" dirty="0">
                <a:cs typeface="0 Lotus" pitchFamily="2" charset="-78"/>
              </a:rPr>
              <a:t>والتر گروپيوس: معماري هنري كاربردي است و در ارتباط نزديك با ساير هنرها شكل ميگيرد و نمونه بارز اين تعريف مدرسه باهاوس مي باشد.</a:t>
            </a:r>
          </a:p>
          <a:p>
            <a:pPr algn="ctr"/>
            <a:r>
              <a:rPr lang="fa-IR" sz="2400" dirty="0">
                <a:cs typeface="0 Lotus" pitchFamily="2" charset="-78"/>
              </a:rPr>
              <a:t>والتر گروپيوس : از قاشق غذاخوري تا شهر دامنه كار معمار را تعريف ميكند.</a:t>
            </a:r>
            <a:endParaRPr lang="ar-SA" sz="2400" dirty="0">
              <a:cs typeface="0 Lotus" pitchFamily="2" charset="-78"/>
            </a:endParaRPr>
          </a:p>
        </p:txBody>
      </p:sp>
    </p:spTree>
  </p:cSld>
  <p:clrMapOvr>
    <a:masterClrMapping/>
  </p:clrMapOvr>
  <p:transition>
    <p:split orient="vert" dir="in"/>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0" y="500042"/>
            <a:ext cx="9144000" cy="6357957"/>
          </a:xfrm>
        </p:spPr>
        <p:txBody>
          <a:bodyPr/>
          <a:lstStyle/>
          <a:p>
            <a:pPr algn="ctr">
              <a:lnSpc>
                <a:spcPct val="80000"/>
              </a:lnSpc>
              <a:buFont typeface="Wingdings" pitchFamily="2" charset="2"/>
              <a:buNone/>
            </a:pPr>
            <a:r>
              <a:rPr lang="fa-IR" sz="2400" dirty="0">
                <a:effectLst/>
                <a:cs typeface="0 Lotus" pitchFamily="2" charset="-78"/>
              </a:rPr>
              <a:t>باهاوس نخست براي پذيرش 250 دانشجو برنامه ريزي شده بود و هدفش فائق آمدن بر تناقض هاي دراز مدت موجود بين هنر، صنعت و توليدات دستي از طريق يك سنتز خلاقانه بود. موضوعي كه چند سال پيش از آن به طور اخص توسط ورك بوند مطرح شده بود.</a:t>
            </a:r>
          </a:p>
          <a:p>
            <a:pPr algn="ctr">
              <a:lnSpc>
                <a:spcPct val="80000"/>
              </a:lnSpc>
              <a:buFont typeface="Wingdings" pitchFamily="2" charset="2"/>
              <a:buNone/>
            </a:pPr>
            <a:endParaRPr lang="fa-IR" sz="5400" dirty="0">
              <a:effectLst/>
              <a:cs typeface="IranNastaliq" pitchFamily="18" charset="0"/>
            </a:endParaRPr>
          </a:p>
          <a:p>
            <a:pPr algn="ctr">
              <a:lnSpc>
                <a:spcPct val="80000"/>
              </a:lnSpc>
              <a:buFont typeface="Wingdings" pitchFamily="2" charset="2"/>
              <a:buNone/>
            </a:pPr>
            <a:r>
              <a:rPr lang="fa-IR" sz="5400" dirty="0">
                <a:solidFill>
                  <a:schemeClr val="hlink"/>
                </a:solidFill>
                <a:effectLst/>
                <a:cs typeface="IranNastaliq" pitchFamily="18" charset="0"/>
              </a:rPr>
              <a:t>برنامه تحصيلي باهاوس شامل 3 مرحله بود:</a:t>
            </a:r>
          </a:p>
          <a:p>
            <a:pPr algn="ctr">
              <a:lnSpc>
                <a:spcPct val="80000"/>
              </a:lnSpc>
              <a:buFont typeface="Wingdings" pitchFamily="2" charset="2"/>
              <a:buNone/>
            </a:pPr>
            <a:r>
              <a:rPr lang="fa-IR" sz="2400" b="1" dirty="0">
                <a:solidFill>
                  <a:schemeClr val="hlink"/>
                </a:solidFill>
                <a:effectLst/>
                <a:cs typeface="0 Helal" pitchFamily="2" charset="-78"/>
              </a:rPr>
              <a:t>دوره مقدماتي</a:t>
            </a:r>
            <a:r>
              <a:rPr lang="fa-IR" sz="2400" dirty="0">
                <a:effectLst/>
                <a:cs typeface="0 Lotus" pitchFamily="2" charset="-78"/>
              </a:rPr>
              <a:t> شامل سه ماه بود كه طي آن دانشجويان با تمرينات ساده با كاربرد مواد ، شكل و رنگ آشنا ميشدند و از اين طريق از آنها خواسته ميشد كه خود را از پيش داوري ها آزاد سازند و قوانين اساسي طبيعت ، مشاهده و ادراك را از نو كشف كنند.</a:t>
            </a:r>
          </a:p>
          <a:p>
            <a:pPr algn="ctr">
              <a:lnSpc>
                <a:spcPct val="80000"/>
              </a:lnSpc>
              <a:buFont typeface="Wingdings" pitchFamily="2" charset="2"/>
              <a:buNone/>
            </a:pPr>
            <a:r>
              <a:rPr lang="fa-IR" sz="2400" dirty="0">
                <a:solidFill>
                  <a:schemeClr val="hlink"/>
                </a:solidFill>
                <a:effectLst/>
                <a:cs typeface="0 Helal" pitchFamily="2" charset="-78"/>
              </a:rPr>
              <a:t>دوره دوم</a:t>
            </a:r>
            <a:r>
              <a:rPr lang="fa-IR" sz="2400" dirty="0">
                <a:effectLst/>
                <a:cs typeface="0 Lotus" pitchFamily="2" charset="-78"/>
              </a:rPr>
              <a:t> يك دوره سه ساله ، شامل كارهاي عملي و درسهاي نظري، كه در يكي از هفت كارگاه اين دوره ، بنايي با سنگ ، كار با چوب ، فلز كاري، سفالگري، نقاشي روي شيشه، نقاشي ديواري و نساجي آموزش داده ميشد. اين دوره به دو بخش آموزش كارهاي عملي و دستي  و آموزش ساخت فرم تقسيم شده بود.</a:t>
            </a:r>
          </a:p>
          <a:p>
            <a:pPr algn="ctr">
              <a:lnSpc>
                <a:spcPct val="80000"/>
              </a:lnSpc>
              <a:buFont typeface="Wingdings" pitchFamily="2" charset="2"/>
              <a:buNone/>
            </a:pPr>
            <a:r>
              <a:rPr lang="fa-IR" sz="2400" dirty="0">
                <a:solidFill>
                  <a:schemeClr val="hlink"/>
                </a:solidFill>
                <a:effectLst/>
                <a:cs typeface="0 Helal" pitchFamily="2" charset="-78"/>
              </a:rPr>
              <a:t>دوره نهايي يا دوره ساختمان</a:t>
            </a:r>
            <a:r>
              <a:rPr lang="fa-IR" sz="2400" dirty="0">
                <a:effectLst/>
                <a:cs typeface="0 Lotus" pitchFamily="2" charset="-78"/>
              </a:rPr>
              <a:t> كه طول مدت آن نامحدود بود و تنها بهترين شاگردان امكان ورود به آن را داشتند و طوري  برنامه ريزي شده بود كه آنها را با كارهاي اجرايي كه از خارج به مدرسه ارجاع ميشد آشنا سازد. هدف اصلي مدرسه عبارت بود از وحدت هنرهاي تجسمي ، نه تنها به وسيله روشهاي رمانتيك جنبش هنر و صنايع دستي ، يا روشهاي هنري وان دولد و مدرسه هنرها و توليدات دستي ساكسوني او، بلكه با كاربرد روشي براي انطباق  و هماهنگي آنها با صنعت.</a:t>
            </a:r>
            <a:endParaRPr lang="en-US" sz="2400" dirty="0">
              <a:effectLst/>
              <a:cs typeface="0 Lotus" pitchFamily="2" charset="-78"/>
            </a:endParaRPr>
          </a:p>
        </p:txBody>
      </p:sp>
    </p:spTree>
  </p:cSld>
  <p:clrMapOvr>
    <a:masterClrMapping/>
  </p:clrMapOvr>
  <p:transition>
    <p:split orient="vert" dir="in"/>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0" y="357166"/>
            <a:ext cx="9144000" cy="2857520"/>
          </a:xfrm>
        </p:spPr>
        <p:txBody>
          <a:bodyPr/>
          <a:lstStyle/>
          <a:p>
            <a:pPr algn="ctr">
              <a:buFont typeface="Wingdings" pitchFamily="2" charset="2"/>
              <a:buNone/>
            </a:pPr>
            <a:r>
              <a:rPr lang="fa-IR" sz="2400" dirty="0">
                <a:effectLst/>
                <a:cs typeface="0 Lotus" pitchFamily="2" charset="-78"/>
              </a:rPr>
              <a:t>علاوه بر اين، باهاوس براي ظهور ديالكتيكي جنبش هاي مختلف آوانگارد هنرهاي تجسمي همچون يك غربال عمل ميكرد. تاثيرات ناشي از جنبش هاي كوبيسم ، فوتوريسم ، ساختارگرايي نو-پلاستيك و اكسپرسيونيسم، همگي در مدرسه گروپيوس گرد آمدند و محرك طراحي و معماري بودند. نام نخستين گروه از استاداني كه در باهاوس تدريس ميكردند: والتر گروپيوس،ليونل فاينينگر،يوهانس ايتن،پل كله،گرهارد ماركس،جورج ماك و ... و همچنين كساني كه بعدها در آنجا معلم يا دستيار بودند: از جمله واسيلي كاندينسكي،كازيمير مالويچ، تئو وان دزبورگ، پيت موندريان، هانس مه ير،آدولف مه ير،لودويگ ميس ون دروهه و لودويگ هيلبرزايمر همه گواه گستردگي فعاليت هاي اين مدرسه بودند.</a:t>
            </a:r>
            <a:endParaRPr lang="en-US" sz="2400" dirty="0">
              <a:effectLst/>
              <a:cs typeface="0 Lotus" pitchFamily="2" charset="-78"/>
            </a:endParaRPr>
          </a:p>
        </p:txBody>
      </p:sp>
      <p:pic>
        <p:nvPicPr>
          <p:cNvPr id="6150" name="Picture 6"/>
          <p:cNvPicPr>
            <a:picLocks noChangeAspect="1" noChangeArrowheads="1"/>
          </p:cNvPicPr>
          <p:nvPr/>
        </p:nvPicPr>
        <p:blipFill>
          <a:blip r:embed="rId2"/>
          <a:srcRect/>
          <a:stretch>
            <a:fillRect/>
          </a:stretch>
        </p:blipFill>
        <p:spPr bwMode="auto">
          <a:xfrm>
            <a:off x="357158" y="3429000"/>
            <a:ext cx="8424863" cy="3167063"/>
          </a:xfrm>
          <a:prstGeom prst="rect">
            <a:avLst/>
          </a:prstGeom>
          <a:noFill/>
        </p:spPr>
      </p:pic>
    </p:spTree>
  </p:cSld>
  <p:clrMapOvr>
    <a:masterClrMapping/>
  </p:clrMapOvr>
  <p:transition>
    <p:split orient="vert" dir="in"/>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0" y="1"/>
            <a:ext cx="9144000" cy="3357562"/>
          </a:xfrm>
        </p:spPr>
        <p:txBody>
          <a:bodyPr/>
          <a:lstStyle/>
          <a:p>
            <a:pPr algn="ctr">
              <a:lnSpc>
                <a:spcPct val="90000"/>
              </a:lnSpc>
              <a:buFont typeface="Wingdings" pitchFamily="2" charset="2"/>
              <a:buNone/>
            </a:pPr>
            <a:r>
              <a:rPr lang="fa-IR" sz="2400" dirty="0">
                <a:effectLst/>
                <a:cs typeface="0 Lotus" pitchFamily="2" charset="-78"/>
              </a:rPr>
              <a:t>مدرسه توليدات دستي در قسمتي از ساختمان كه با بازوي اصلي كه زاويه قائمه تشكيل ميدهد، قرار گرفته و به وسيله يك سازه دو طبقه كه به صورت يك پل معلق بر فراز مسير رفت و آمد قرار دارد به آن متصل ميشود. بخشهاي اداري در اين سازه جاي گرفته بودند. خوابگاه دانشجويان به صورت يك سازه ي 6 طبقه بسته با بالكنهاي بيرون زده از نماي جنوبي به تالار سخنراني، صحنه نمايش، سالن غذاخوري از طريق يك بلوك صاف و مسطح متصل ميشود. كل مجموعه عليرغم  حجم سازي پراكنده، انديشه گروپيوس را بيان ميكند (وحدت در تنوع).</a:t>
            </a:r>
          </a:p>
          <a:p>
            <a:pPr algn="ctr">
              <a:lnSpc>
                <a:spcPct val="90000"/>
              </a:lnSpc>
              <a:buFont typeface="Wingdings" pitchFamily="2" charset="2"/>
              <a:buNone/>
            </a:pPr>
            <a:r>
              <a:rPr lang="fa-IR" sz="2400" dirty="0">
                <a:effectLst/>
                <a:cs typeface="0 Lotus" pitchFamily="2" charset="-78"/>
              </a:rPr>
              <a:t>تاثيري از وحدت را به وسيله المانهاي هماهنگي و سادگي القا ميكند و با وجود مرتبه والاي طراحي اين مجموعه  كه به ويژه در عناصر واسطه اي كه درآن مشهود است. هرگز بيش از حد بر آنها تاكيد نشده و از ايجاد جنبه هاي شكوهمند و پرجاذبه در آن اجتناب شده است و پيچيدگي فضايي در ظاهر مشخص نيست و دعوت كنندگي خاص خود را دارا ميباشد. وهمچنيناز جمله  محصلین قدیمی که به استادی رسیدند می توان از «یوسف آلبرز » «هربرت بایر » (استاد فن چا ) و «مارسل بریر » نام برد</a:t>
            </a:r>
            <a:r>
              <a:rPr lang="fa-IR" sz="2400" dirty="0">
                <a:cs typeface="0 Lotus" pitchFamily="2" charset="-78"/>
              </a:rPr>
              <a:t> </a:t>
            </a:r>
            <a:endParaRPr lang="en-US" sz="2400" dirty="0">
              <a:cs typeface="0 Lotus" pitchFamily="2" charset="-78"/>
            </a:endParaRPr>
          </a:p>
        </p:txBody>
      </p:sp>
      <p:pic>
        <p:nvPicPr>
          <p:cNvPr id="9220" name="Picture 4" descr="Bauhaus_Site_Plan0"/>
          <p:cNvPicPr>
            <a:picLocks noChangeAspect="1" noChangeArrowheads="1"/>
          </p:cNvPicPr>
          <p:nvPr/>
        </p:nvPicPr>
        <p:blipFill>
          <a:blip r:embed="rId2"/>
          <a:srcRect/>
          <a:stretch>
            <a:fillRect/>
          </a:stretch>
        </p:blipFill>
        <p:spPr bwMode="auto">
          <a:xfrm>
            <a:off x="0" y="3498850"/>
            <a:ext cx="4572000" cy="3359150"/>
          </a:xfrm>
          <a:prstGeom prst="rect">
            <a:avLst/>
          </a:prstGeom>
          <a:noFill/>
        </p:spPr>
      </p:pic>
      <p:pic>
        <p:nvPicPr>
          <p:cNvPr id="9221" name="Picture 5" descr="BauhausOutlinePlan"/>
          <p:cNvPicPr>
            <a:picLocks noChangeAspect="1" noChangeArrowheads="1"/>
          </p:cNvPicPr>
          <p:nvPr/>
        </p:nvPicPr>
        <p:blipFill>
          <a:blip r:embed="rId3"/>
          <a:srcRect/>
          <a:stretch>
            <a:fillRect/>
          </a:stretch>
        </p:blipFill>
        <p:spPr bwMode="auto">
          <a:xfrm>
            <a:off x="4608458" y="3500438"/>
            <a:ext cx="4535543" cy="3357562"/>
          </a:xfrm>
          <a:prstGeom prst="rect">
            <a:avLst/>
          </a:prstGeom>
          <a:noFill/>
        </p:spPr>
      </p:pic>
    </p:spTree>
  </p:cSld>
  <p:clrMapOvr>
    <a:masterClrMapping/>
  </p:clrMapOvr>
  <p:transition>
    <p:split orient="vert" dir="in"/>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20" name="Picture 8" descr="pla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split orient="vert" dir="in"/>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1" name="Picture 7" descr="Bauhaus_Plan_10"/>
          <p:cNvPicPr>
            <a:picLocks noChangeAspect="1" noChangeArrowheads="1"/>
          </p:cNvPicPr>
          <p:nvPr/>
        </p:nvPicPr>
        <p:blipFill>
          <a:blip r:embed="rId2"/>
          <a:srcRect/>
          <a:stretch>
            <a:fillRect/>
          </a:stretch>
        </p:blipFill>
        <p:spPr bwMode="auto">
          <a:xfrm>
            <a:off x="0" y="0"/>
            <a:ext cx="4521200" cy="6858000"/>
          </a:xfrm>
          <a:prstGeom prst="rect">
            <a:avLst/>
          </a:prstGeom>
          <a:noFill/>
        </p:spPr>
      </p:pic>
      <p:pic>
        <p:nvPicPr>
          <p:cNvPr id="88072" name="Picture 8" descr="Bauhaus_Plan_20"/>
          <p:cNvPicPr>
            <a:picLocks noChangeAspect="1" noChangeArrowheads="1"/>
          </p:cNvPicPr>
          <p:nvPr/>
        </p:nvPicPr>
        <p:blipFill>
          <a:blip r:embed="rId3"/>
          <a:srcRect/>
          <a:stretch>
            <a:fillRect/>
          </a:stretch>
        </p:blipFill>
        <p:spPr bwMode="auto">
          <a:xfrm>
            <a:off x="4211638" y="0"/>
            <a:ext cx="4932362" cy="6858000"/>
          </a:xfrm>
          <a:prstGeom prst="rect">
            <a:avLst/>
          </a:prstGeom>
          <a:noFill/>
        </p:spPr>
      </p:pic>
    </p:spTree>
  </p:cSld>
  <p:clrMapOvr>
    <a:masterClrMapping/>
  </p:clrMapOvr>
  <p:transition>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2" name="Rectangle 4"/>
          <p:cNvSpPr>
            <a:spLocks noChangeArrowheads="1"/>
          </p:cNvSpPr>
          <p:nvPr/>
        </p:nvSpPr>
        <p:spPr bwMode="auto">
          <a:xfrm>
            <a:off x="971550" y="577850"/>
            <a:ext cx="3690938" cy="701675"/>
          </a:xfrm>
          <a:prstGeom prst="rect">
            <a:avLst/>
          </a:prstGeom>
          <a:noFill/>
          <a:ln w="9525">
            <a:noFill/>
            <a:miter lim="800000"/>
            <a:headEnd/>
            <a:tailEnd/>
          </a:ln>
          <a:effectLst/>
        </p:spPr>
        <p:txBody>
          <a:bodyPr anchor="ctr">
            <a:spAutoFit/>
          </a:bodyPr>
          <a:lstStyle/>
          <a:p>
            <a:r>
              <a:rPr lang="fa-IR" sz="4000" b="1" dirty="0">
                <a:solidFill>
                  <a:schemeClr val="bg1"/>
                </a:solidFill>
                <a:latin typeface="IranNastaliq" pitchFamily="18" charset="0"/>
                <a:cs typeface="IranNastaliq" pitchFamily="18" charset="0"/>
              </a:rPr>
              <a:t>باهاوس؛ مدرسه ای که یک سبک معماری شد</a:t>
            </a:r>
            <a:r>
              <a:rPr lang="fa-IR" sz="1800" dirty="0">
                <a:solidFill>
                  <a:schemeClr val="bg1"/>
                </a:solidFill>
                <a:latin typeface="Arial" pitchFamily="34" charset="0"/>
              </a:rPr>
              <a:t> </a:t>
            </a:r>
          </a:p>
        </p:txBody>
      </p:sp>
    </p:spTree>
  </p:cSld>
  <p:clrMapOvr>
    <a:masterClrMapping/>
  </p:clrMapOvr>
  <p:transition>
    <p:split orient="vert" dir="in"/>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71678"/>
            <a:ext cx="9144000" cy="2695353"/>
          </a:xfrm>
          <a:prstGeom prst="rect">
            <a:avLst/>
          </a:prstGeom>
        </p:spPr>
        <p:txBody>
          <a:bodyPr wrap="square">
            <a:spAutoFit/>
          </a:bodyPr>
          <a:lstStyle/>
          <a:p>
            <a:pPr algn="ctr">
              <a:lnSpc>
                <a:spcPct val="80000"/>
              </a:lnSpc>
              <a:buFont typeface="Wingdings" pitchFamily="2" charset="2"/>
              <a:buNone/>
            </a:pPr>
            <a:r>
              <a:rPr lang="fa-IR" sz="19900" dirty="0" smtClean="0">
                <a:solidFill>
                  <a:schemeClr val="hlink"/>
                </a:solidFill>
                <a:effectLst/>
                <a:latin typeface="IranNastaliq" pitchFamily="18" charset="0"/>
                <a:cs typeface="IranNastaliq" pitchFamily="18" charset="0"/>
              </a:rPr>
              <a:t>پلان ها    </a:t>
            </a:r>
            <a:r>
              <a:rPr lang="fa-IR" sz="19900" dirty="0" smtClean="0">
                <a:solidFill>
                  <a:schemeClr val="hlink"/>
                </a:solidFill>
                <a:latin typeface="IranNastaliq" pitchFamily="18" charset="0"/>
                <a:cs typeface="IranNastaliq" pitchFamily="18" charset="0"/>
              </a:rPr>
              <a:t>برش  و  نما</a:t>
            </a:r>
            <a:endParaRPr lang="ar-SA" sz="19900" dirty="0">
              <a:solidFill>
                <a:schemeClr val="hlink"/>
              </a:solidFill>
              <a:effectLst/>
              <a:latin typeface="IranNastaliq" pitchFamily="18" charset="0"/>
              <a:cs typeface="IranNastaliq" pitchFamily="18" charset="0"/>
            </a:endParaRPr>
          </a:p>
        </p:txBody>
      </p:sp>
    </p:spTree>
  </p:cSld>
  <p:clrMapOvr>
    <a:masterClrMapping/>
  </p:clrMapOvr>
  <p:transition>
    <p:split orient="vert" dir="in"/>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4.jpg"/>
          <p:cNvPicPr>
            <a:picLocks noChangeAspect="1"/>
          </p:cNvPicPr>
          <p:nvPr/>
        </p:nvPicPr>
        <p:blipFill>
          <a:blip r:embed="rId2"/>
          <a:srcRect l="31249" t="67265" b="-117"/>
          <a:stretch>
            <a:fillRect/>
          </a:stretch>
        </p:blipFill>
        <p:spPr>
          <a:xfrm>
            <a:off x="0" y="0"/>
            <a:ext cx="9144000" cy="6858000"/>
          </a:xfrm>
          <a:prstGeom prst="rect">
            <a:avLst/>
          </a:prstGeom>
        </p:spPr>
      </p:pic>
      <p:pic>
        <p:nvPicPr>
          <p:cNvPr id="5" name="Picture 4" descr="24.jpg"/>
          <p:cNvPicPr>
            <a:picLocks noChangeAspect="1"/>
          </p:cNvPicPr>
          <p:nvPr/>
        </p:nvPicPr>
        <p:blipFill>
          <a:blip r:embed="rId2"/>
          <a:srcRect t="60417" r="77289" b="6250"/>
          <a:stretch>
            <a:fillRect/>
          </a:stretch>
        </p:blipFill>
        <p:spPr>
          <a:xfrm>
            <a:off x="7509046" y="0"/>
            <a:ext cx="1634953" cy="3929066"/>
          </a:xfrm>
          <a:prstGeom prst="rect">
            <a:avLst/>
          </a:prstGeom>
        </p:spPr>
      </p:pic>
    </p:spTree>
  </p:cSld>
  <p:clrMapOvr>
    <a:masterClrMapping/>
  </p:clrMapOvr>
  <p:transition>
    <p:split orient="vert" dir="in"/>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4.jpg"/>
          <p:cNvPicPr>
            <a:picLocks noChangeAspect="1"/>
          </p:cNvPicPr>
          <p:nvPr/>
        </p:nvPicPr>
        <p:blipFill>
          <a:blip r:embed="rId2"/>
          <a:srcRect l="29533" t="34375" r="2244" b="32292"/>
          <a:stretch>
            <a:fillRect/>
          </a:stretch>
        </p:blipFill>
        <p:spPr>
          <a:xfrm>
            <a:off x="0" y="0"/>
            <a:ext cx="9144000" cy="6858000"/>
          </a:xfrm>
          <a:prstGeom prst="rect">
            <a:avLst/>
          </a:prstGeom>
        </p:spPr>
      </p:pic>
      <p:pic>
        <p:nvPicPr>
          <p:cNvPr id="5" name="Picture 4" descr="24.jpg"/>
          <p:cNvPicPr>
            <a:picLocks noChangeAspect="1"/>
          </p:cNvPicPr>
          <p:nvPr/>
        </p:nvPicPr>
        <p:blipFill>
          <a:blip r:embed="rId2"/>
          <a:srcRect t="60417" r="77289" b="6250"/>
          <a:stretch>
            <a:fillRect/>
          </a:stretch>
        </p:blipFill>
        <p:spPr>
          <a:xfrm>
            <a:off x="7568500" y="0"/>
            <a:ext cx="1575500" cy="3786190"/>
          </a:xfrm>
          <a:prstGeom prst="rect">
            <a:avLst/>
          </a:prstGeom>
        </p:spPr>
      </p:pic>
    </p:spTree>
  </p:cSld>
  <p:clrMapOvr>
    <a:masterClrMapping/>
  </p:clrMapOvr>
  <p:transition>
    <p:split orient="vert" dir="in"/>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4.jpg"/>
          <p:cNvPicPr>
            <a:picLocks noChangeAspect="1"/>
          </p:cNvPicPr>
          <p:nvPr/>
        </p:nvPicPr>
        <p:blipFill>
          <a:blip r:embed="rId2"/>
          <a:srcRect l="27828" b="65625"/>
          <a:stretch>
            <a:fillRect/>
          </a:stretch>
        </p:blipFill>
        <p:spPr>
          <a:xfrm>
            <a:off x="0" y="0"/>
            <a:ext cx="9144000" cy="6858000"/>
          </a:xfrm>
          <a:prstGeom prst="rect">
            <a:avLst/>
          </a:prstGeom>
        </p:spPr>
      </p:pic>
      <p:pic>
        <p:nvPicPr>
          <p:cNvPr id="5" name="Picture 4" descr="24.jpg"/>
          <p:cNvPicPr>
            <a:picLocks noChangeAspect="1"/>
          </p:cNvPicPr>
          <p:nvPr/>
        </p:nvPicPr>
        <p:blipFill>
          <a:blip r:embed="rId2"/>
          <a:srcRect t="60417" r="77289" b="6250"/>
          <a:stretch>
            <a:fillRect/>
          </a:stretch>
        </p:blipFill>
        <p:spPr>
          <a:xfrm>
            <a:off x="7572396" y="0"/>
            <a:ext cx="1571603" cy="3776826"/>
          </a:xfrm>
          <a:prstGeom prst="rect">
            <a:avLst/>
          </a:prstGeom>
        </p:spPr>
      </p:pic>
    </p:spTree>
  </p:cSld>
  <p:clrMapOvr>
    <a:masterClrMapping/>
  </p:clrMapOvr>
  <p:transition>
    <p:split orient="vert" dir="in"/>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25.jpg"/>
          <p:cNvPicPr>
            <a:picLocks noGrp="1" noChangeAspect="1"/>
          </p:cNvPicPr>
          <p:nvPr>
            <p:ph idx="1"/>
          </p:nvPr>
        </p:nvPicPr>
        <p:blipFill>
          <a:blip r:embed="rId2"/>
          <a:stretch>
            <a:fillRect/>
          </a:stretch>
        </p:blipFill>
        <p:spPr>
          <a:xfrm>
            <a:off x="0" y="-1"/>
            <a:ext cx="9144000" cy="6858001"/>
          </a:xfrm>
        </p:spPr>
      </p:pic>
    </p:spTree>
  </p:cSld>
  <p:clrMapOvr>
    <a:masterClrMapping/>
  </p:clrMapOvr>
  <p:transition>
    <p:split orient="vert" dir="in"/>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26.jpg"/>
          <p:cNvPicPr>
            <a:picLocks noGrp="1" noChangeAspect="1"/>
          </p:cNvPicPr>
          <p:nvPr>
            <p:ph idx="1"/>
          </p:nvPr>
        </p:nvPicPr>
        <p:blipFill>
          <a:blip r:embed="rId2"/>
          <a:stretch>
            <a:fillRect/>
          </a:stretch>
        </p:blipFill>
        <p:spPr>
          <a:xfrm>
            <a:off x="0" y="-1"/>
            <a:ext cx="9144000" cy="6858001"/>
          </a:xfrm>
        </p:spPr>
      </p:pic>
    </p:spTree>
  </p:cSld>
  <p:clrMapOvr>
    <a:masterClrMapping/>
  </p:clrMapOvr>
  <p:transition>
    <p:split orient="vert" dir="in"/>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27.jpg"/>
          <p:cNvPicPr>
            <a:picLocks noGrp="1" noChangeAspect="1"/>
          </p:cNvPicPr>
          <p:nvPr>
            <p:ph idx="1"/>
          </p:nvPr>
        </p:nvPicPr>
        <p:blipFill>
          <a:blip r:embed="rId2"/>
          <a:stretch>
            <a:fillRect/>
          </a:stretch>
        </p:blipFill>
        <p:spPr>
          <a:xfrm>
            <a:off x="0" y="0"/>
            <a:ext cx="9144000" cy="6858000"/>
          </a:xfrm>
        </p:spPr>
      </p:pic>
    </p:spTree>
  </p:cSld>
  <p:clrMapOvr>
    <a:masterClrMapping/>
  </p:clrMapOvr>
  <p:transition>
    <p:split orient="vert" dir="in"/>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29.jpg"/>
          <p:cNvPicPr>
            <a:picLocks noGrp="1" noChangeAspect="1"/>
          </p:cNvPicPr>
          <p:nvPr>
            <p:ph idx="1"/>
          </p:nvPr>
        </p:nvPicPr>
        <p:blipFill>
          <a:blip r:embed="rId2"/>
          <a:stretch>
            <a:fillRect/>
          </a:stretch>
        </p:blipFill>
        <p:spPr>
          <a:xfrm>
            <a:off x="0" y="-1"/>
            <a:ext cx="9144000" cy="6858001"/>
          </a:xfrm>
        </p:spPr>
      </p:pic>
    </p:spTree>
  </p:cSld>
  <p:clrMapOvr>
    <a:masterClrMapping/>
  </p:clrMapOvr>
  <p:transition>
    <p:split orient="vert" dir="in"/>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30.jpg"/>
          <p:cNvPicPr>
            <a:picLocks noGrp="1" noChangeAspect="1"/>
          </p:cNvPicPr>
          <p:nvPr>
            <p:ph idx="1"/>
          </p:nvPr>
        </p:nvPicPr>
        <p:blipFill>
          <a:blip r:embed="rId2"/>
          <a:stretch>
            <a:fillRect/>
          </a:stretch>
        </p:blipFill>
        <p:spPr>
          <a:xfrm>
            <a:off x="0" y="-1"/>
            <a:ext cx="9144000" cy="6858001"/>
          </a:xfrm>
        </p:spPr>
      </p:pic>
    </p:spTree>
  </p:cSld>
  <p:clrMapOvr>
    <a:masterClrMapping/>
  </p:clrMapOvr>
  <p:transition>
    <p:split orient="vert" dir="in"/>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1.jpg"/>
          <p:cNvPicPr>
            <a:picLocks noGrp="1" noChangeAspect="1"/>
          </p:cNvPicPr>
          <p:nvPr>
            <p:ph idx="1"/>
          </p:nvPr>
        </p:nvPicPr>
        <p:blipFill>
          <a:blip r:embed="rId2"/>
          <a:stretch>
            <a:fillRect/>
          </a:stretch>
        </p:blipFill>
        <p:spPr>
          <a:xfrm>
            <a:off x="0" y="2714620"/>
            <a:ext cx="9144000" cy="4143380"/>
          </a:xfrm>
        </p:spPr>
      </p:pic>
      <p:pic>
        <p:nvPicPr>
          <p:cNvPr id="5" name="Picture 4" descr="4.jpg"/>
          <p:cNvPicPr>
            <a:picLocks noChangeAspect="1"/>
          </p:cNvPicPr>
          <p:nvPr/>
        </p:nvPicPr>
        <p:blipFill>
          <a:blip r:embed="rId3"/>
          <a:stretch>
            <a:fillRect/>
          </a:stretch>
        </p:blipFill>
        <p:spPr>
          <a:xfrm>
            <a:off x="0" y="0"/>
            <a:ext cx="9144000" cy="2753360"/>
          </a:xfrm>
          <a:prstGeom prst="rect">
            <a:avLst/>
          </a:prstGeom>
        </p:spPr>
      </p:pic>
    </p:spTree>
  </p:cSld>
  <p:clrMapOvr>
    <a:masterClrMapping/>
  </p:clrMapOvr>
  <p:transition>
    <p:split orient="vert" dir="in"/>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0210910">
            <a:off x="-24621" y="676229"/>
            <a:ext cx="3796917" cy="1742842"/>
          </a:xfrm>
        </p:spPr>
        <p:txBody>
          <a:bodyPr>
            <a:prstTxWarp prst="textArchUpPour">
              <a:avLst>
                <a:gd name="adj1" fmla="val 10158502"/>
                <a:gd name="adj2" fmla="val 47650"/>
              </a:avLst>
            </a:prstTxWarp>
          </a:bodyPr>
          <a:lstStyle/>
          <a:p>
            <a:r>
              <a:rPr lang="fa-IR" dirty="0" smtClean="0">
                <a:solidFill>
                  <a:schemeClr val="tx2">
                    <a:lumMod val="40000"/>
                    <a:lumOff val="60000"/>
                  </a:schemeClr>
                </a:solidFill>
                <a:cs typeface="2  Bardiya" pitchFamily="2" charset="-78"/>
              </a:rPr>
              <a:t>آشنایی با معماری معاصر</a:t>
            </a:r>
            <a:endParaRPr lang="fa-IR" dirty="0">
              <a:solidFill>
                <a:schemeClr val="tx2">
                  <a:lumMod val="40000"/>
                  <a:lumOff val="60000"/>
                </a:schemeClr>
              </a:solidFill>
              <a:cs typeface="2  Bardiya" pitchFamily="2" charset="-78"/>
            </a:endParaRPr>
          </a:p>
        </p:txBody>
      </p:sp>
      <p:sp>
        <p:nvSpPr>
          <p:cNvPr id="3" name="Subtitle 2"/>
          <p:cNvSpPr>
            <a:spLocks noGrp="1"/>
          </p:cNvSpPr>
          <p:nvPr>
            <p:ph type="subTitle" idx="1"/>
          </p:nvPr>
        </p:nvSpPr>
        <p:spPr>
          <a:xfrm>
            <a:off x="1714480" y="1000108"/>
            <a:ext cx="7215238" cy="4946330"/>
          </a:xfrm>
        </p:spPr>
        <p:txBody>
          <a:bodyPr>
            <a:scene3d>
              <a:camera prst="isometricOffAxis1Right"/>
              <a:lightRig rig="threePt" dir="t"/>
            </a:scene3d>
          </a:bodyPr>
          <a:lstStyle/>
          <a:p>
            <a:endParaRPr lang="fa-IR" dirty="0" smtClean="0">
              <a:cs typeface="B Tabassom" pitchFamily="2" charset="-78"/>
            </a:endParaRPr>
          </a:p>
          <a:p>
            <a:r>
              <a:rPr lang="fa-IR" dirty="0" smtClean="0">
                <a:cs typeface="B Tabassom" pitchFamily="2" charset="-78"/>
              </a:rPr>
              <a:t>         </a:t>
            </a:r>
            <a:r>
              <a:rPr lang="fa-IR" dirty="0" smtClean="0">
                <a:effectLst>
                  <a:glow rad="228600">
                    <a:schemeClr val="accent4">
                      <a:satMod val="175000"/>
                      <a:alpha val="40000"/>
                    </a:schemeClr>
                  </a:glow>
                </a:effectLst>
                <a:cs typeface="B Tabassom" pitchFamily="2" charset="-78"/>
              </a:rPr>
              <a:t>استــــــاد مــــــربوطه</a:t>
            </a:r>
          </a:p>
          <a:p>
            <a:r>
              <a:rPr lang="fa-IR" dirty="0" smtClean="0">
                <a:effectLst>
                  <a:glow rad="228600">
                    <a:schemeClr val="accent4">
                      <a:satMod val="175000"/>
                      <a:alpha val="40000"/>
                    </a:schemeClr>
                  </a:glow>
                </a:effectLst>
                <a:cs typeface="B Tabassom" pitchFamily="2" charset="-78"/>
              </a:rPr>
              <a:t>                      مهــــــــندس ثابـــــــــــــت</a:t>
            </a:r>
          </a:p>
          <a:p>
            <a:endParaRPr lang="fa-IR" dirty="0" smtClean="0">
              <a:effectLst>
                <a:glow rad="228600">
                  <a:schemeClr val="accent4">
                    <a:satMod val="175000"/>
                    <a:alpha val="40000"/>
                  </a:schemeClr>
                </a:glow>
              </a:effectLst>
              <a:cs typeface="B Tabassom" pitchFamily="2" charset="-78"/>
            </a:endParaRPr>
          </a:p>
          <a:p>
            <a:r>
              <a:rPr lang="fa-IR" dirty="0" smtClean="0">
                <a:effectLst>
                  <a:glow rad="228600">
                    <a:schemeClr val="accent4">
                      <a:satMod val="175000"/>
                      <a:alpha val="40000"/>
                    </a:schemeClr>
                  </a:glow>
                </a:effectLst>
                <a:cs typeface="B Tabassom" pitchFamily="2" charset="-78"/>
              </a:rPr>
              <a:t>       گردآورندگـــــــــان</a:t>
            </a:r>
          </a:p>
          <a:p>
            <a:r>
              <a:rPr lang="fa-IR" dirty="0" smtClean="0">
                <a:effectLst>
                  <a:glow rad="228600">
                    <a:schemeClr val="accent4">
                      <a:satMod val="175000"/>
                      <a:alpha val="40000"/>
                    </a:schemeClr>
                  </a:glow>
                </a:effectLst>
                <a:cs typeface="B Tabassom" pitchFamily="2" charset="-78"/>
              </a:rPr>
              <a:t>              مســــــعود شاه مـــــحمدی</a:t>
            </a:r>
          </a:p>
          <a:p>
            <a:r>
              <a:rPr lang="fa-IR" dirty="0" smtClean="0">
                <a:effectLst>
                  <a:glow rad="228600">
                    <a:schemeClr val="accent4">
                      <a:satMod val="175000"/>
                      <a:alpha val="40000"/>
                    </a:schemeClr>
                  </a:glow>
                </a:effectLst>
                <a:cs typeface="B Tabassom" pitchFamily="2" charset="-78"/>
              </a:rPr>
              <a:t>نجــــمه کــــاشــــانی  و  عاطــــــــفه رحمـــــــتی</a:t>
            </a:r>
          </a:p>
          <a:p>
            <a:r>
              <a:rPr lang="fa-IR" dirty="0" smtClean="0">
                <a:effectLst>
                  <a:glow rad="228600">
                    <a:schemeClr val="accent4">
                      <a:satMod val="175000"/>
                      <a:alpha val="40000"/>
                    </a:schemeClr>
                  </a:glow>
                </a:effectLst>
                <a:cs typeface="B Tabassom" pitchFamily="2" charset="-78"/>
              </a:rPr>
              <a:t> </a:t>
            </a:r>
          </a:p>
          <a:p>
            <a:r>
              <a:rPr lang="fa-IR" dirty="0" smtClean="0">
                <a:effectLst>
                  <a:glow rad="228600">
                    <a:schemeClr val="accent4">
                      <a:satMod val="175000"/>
                      <a:alpha val="40000"/>
                    </a:schemeClr>
                  </a:glow>
                </a:effectLst>
                <a:cs typeface="B Tabassom" pitchFamily="2" charset="-78"/>
              </a:rPr>
              <a:t>                            بهـــــار1395</a:t>
            </a:r>
            <a:endParaRPr lang="fa-IR" dirty="0">
              <a:effectLst>
                <a:glow rad="228600">
                  <a:schemeClr val="accent4">
                    <a:satMod val="175000"/>
                    <a:alpha val="40000"/>
                  </a:schemeClr>
                </a:glow>
              </a:effectLst>
              <a:cs typeface="B Tabassom" pitchFamily="2" charset="-78"/>
            </a:endParaRPr>
          </a:p>
        </p:txBody>
      </p:sp>
    </p:spTree>
  </p:cSld>
  <p:clrMapOvr>
    <a:masterClrMapping/>
  </p:clrMapOvr>
  <p:transition>
    <p:split orient="vert" dir="in"/>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142844" y="357166"/>
            <a:ext cx="5143536" cy="6357982"/>
          </a:xfrm>
        </p:spPr>
        <p:txBody>
          <a:bodyPr/>
          <a:lstStyle/>
          <a:p>
            <a:pPr algn="ctr">
              <a:lnSpc>
                <a:spcPct val="80000"/>
              </a:lnSpc>
              <a:buFont typeface="Wingdings" pitchFamily="2" charset="2"/>
              <a:buNone/>
            </a:pPr>
            <a:r>
              <a:rPr lang="fa-IR" sz="6000" dirty="0">
                <a:solidFill>
                  <a:schemeClr val="hlink"/>
                </a:solidFill>
                <a:effectLst/>
                <a:cs typeface="IranNastaliq" pitchFamily="18" charset="0"/>
              </a:rPr>
              <a:t>اهمیت بنای «باهاوس » از نظر فن ساختمان </a:t>
            </a:r>
          </a:p>
          <a:p>
            <a:pPr algn="ctr">
              <a:lnSpc>
                <a:spcPct val="80000"/>
              </a:lnSpc>
              <a:buFont typeface="Wingdings" pitchFamily="2" charset="2"/>
              <a:buNone/>
            </a:pPr>
            <a:r>
              <a:rPr lang="fa-IR" sz="2400" dirty="0">
                <a:effectLst/>
                <a:cs typeface="0 Lotus" pitchFamily="2" charset="-78"/>
              </a:rPr>
              <a:t> بنای «باهاوس » اسکلتی از بتن مسلح داشت و به دلیل مقررات ساختمانی کشور آلمان ستون های آن بسیار ضخیم تر از آن بود که اگر این ساختمان فی المثل در فرانسه یا سوئیس برپا می گشت در سراسر نما ، شیشه یک سره ادامه می یافت و با نوارهایی سفید و نازک که حد طبقات را از یکدیگر مشخص می داشت ترکیب می شد عکس هوایی این مجموعه به خوبی نشان می دهد که برای نوارها وظیفه ای ساختمانی مترتب نیست و خود مجموعه وقتی از بالا دیده شود به دو سطح مسطح عظیم می ماند که بر زمین گسترده شده باشد سطوح شیشه ای در این ساختمان بر خلاف گذشته – فی المثل  چنان که ایفل در نمایشگاه سال 1878 آن را بکار برد – صرفا برای محدود کردن حد ساختمان بکار نرفته ؛ بلکه به آرامی دور تا دور ساختمان ادامه یافته جزئی از آن شده است مانند کارخانه فوگوس در این جا نیز ستون ها در پشت شیشه ها ساخته شده اند و به خوبی آشکار می گردد که اسکلت بتن مسلح ساختمان را استوار نگاه می دارد و نه دیوارهای آن حتی در گوشه های ساختمان جایی که چشم به عادت دیرین بیش از همه جا انتظار دیدار ستونی را دارد شیشه یکسره ادامه می یابد </a:t>
            </a:r>
            <a:endParaRPr lang="en-US" sz="2400" dirty="0">
              <a:effectLst/>
              <a:cs typeface="0 Lotus" pitchFamily="2" charset="-78"/>
            </a:endParaRPr>
          </a:p>
        </p:txBody>
      </p:sp>
      <p:pic>
        <p:nvPicPr>
          <p:cNvPr id="11268" name="Picture 4" descr="6556666"/>
          <p:cNvPicPr>
            <a:picLocks noChangeAspect="1" noChangeArrowheads="1"/>
          </p:cNvPicPr>
          <p:nvPr/>
        </p:nvPicPr>
        <p:blipFill>
          <a:blip r:embed="rId2"/>
          <a:srcRect/>
          <a:stretch>
            <a:fillRect/>
          </a:stretch>
        </p:blipFill>
        <p:spPr bwMode="auto">
          <a:xfrm>
            <a:off x="5000628" y="1500174"/>
            <a:ext cx="3951288" cy="2673350"/>
          </a:xfrm>
          <a:prstGeom prst="rect">
            <a:avLst/>
          </a:prstGeom>
          <a:noFill/>
        </p:spPr>
      </p:pic>
      <p:pic>
        <p:nvPicPr>
          <p:cNvPr id="6" name="Picture 5" descr="13.jpg"/>
          <p:cNvPicPr>
            <a:picLocks noChangeAspect="1"/>
          </p:cNvPicPr>
          <p:nvPr/>
        </p:nvPicPr>
        <p:blipFill>
          <a:blip r:embed="rId3"/>
          <a:stretch>
            <a:fillRect/>
          </a:stretch>
        </p:blipFill>
        <p:spPr>
          <a:xfrm>
            <a:off x="5429256" y="4429132"/>
            <a:ext cx="2952744" cy="1993102"/>
          </a:xfrm>
          <a:prstGeom prst="rect">
            <a:avLst/>
          </a:prstGeom>
        </p:spPr>
      </p:pic>
    </p:spTree>
  </p:cSld>
  <p:clrMapOvr>
    <a:masterClrMapping/>
  </p:clrMapOvr>
  <p:transition>
    <p:split orient="vert" dir="in"/>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4294967295"/>
          </p:nvPr>
        </p:nvSpPr>
        <p:spPr>
          <a:xfrm>
            <a:off x="468313" y="404813"/>
            <a:ext cx="8229600" cy="5865812"/>
          </a:xfrm>
        </p:spPr>
        <p:txBody>
          <a:bodyPr/>
          <a:lstStyle/>
          <a:p>
            <a:pPr algn="ctr">
              <a:lnSpc>
                <a:spcPct val="80000"/>
              </a:lnSpc>
              <a:buFont typeface="Wingdings" pitchFamily="2" charset="2"/>
              <a:buNone/>
            </a:pPr>
            <a:r>
              <a:rPr lang="fa-IR" sz="5400" dirty="0">
                <a:solidFill>
                  <a:schemeClr val="hlink"/>
                </a:solidFill>
                <a:effectLst/>
                <a:cs typeface="IranNastaliq" pitchFamily="18" charset="0"/>
              </a:rPr>
              <a:t>تاثیرات اساس و مهم مدرسه بر معماری</a:t>
            </a:r>
            <a:r>
              <a:rPr lang="fa-IR" sz="5400" dirty="0">
                <a:solidFill>
                  <a:schemeClr val="hlink"/>
                </a:solidFill>
                <a:effectLst>
                  <a:outerShdw blurRad="38100" dist="38100" dir="2700000" algn="tl">
                    <a:srgbClr val="FFFFFF"/>
                  </a:outerShdw>
                </a:effectLst>
                <a:cs typeface="IranNastaliq" pitchFamily="18" charset="0"/>
              </a:rPr>
              <a:t> </a:t>
            </a:r>
            <a:endParaRPr lang="fa-IR" sz="5400" dirty="0" smtClean="0">
              <a:solidFill>
                <a:schemeClr val="hlink"/>
              </a:solidFill>
              <a:effectLst>
                <a:outerShdw blurRad="38100" dist="38100" dir="2700000" algn="tl">
                  <a:srgbClr val="FFFFFF"/>
                </a:outerShdw>
              </a:effectLst>
              <a:cs typeface="IranNastaliq" pitchFamily="18" charset="0"/>
            </a:endParaRPr>
          </a:p>
          <a:p>
            <a:pPr algn="ctr">
              <a:lnSpc>
                <a:spcPct val="80000"/>
              </a:lnSpc>
              <a:buFont typeface="Wingdings" pitchFamily="2" charset="2"/>
              <a:buNone/>
            </a:pPr>
            <a:endParaRPr lang="fa-IR" sz="5400" dirty="0">
              <a:solidFill>
                <a:schemeClr val="hlink"/>
              </a:solidFill>
              <a:effectLst/>
              <a:cs typeface="IranNastaliq" pitchFamily="18" charset="0"/>
            </a:endParaRPr>
          </a:p>
          <a:p>
            <a:pPr algn="ctr">
              <a:lnSpc>
                <a:spcPct val="80000"/>
              </a:lnSpc>
              <a:buFont typeface="Wingdings" pitchFamily="2" charset="2"/>
              <a:buNone/>
            </a:pPr>
            <a:r>
              <a:rPr lang="fa-IR" sz="2400" dirty="0">
                <a:effectLst/>
                <a:cs typeface="0 Lotus" pitchFamily="2" charset="-78"/>
              </a:rPr>
              <a:t>باهاوس تاثير مهم واساسي بر روي گرايش هاي هنري و معماري در اروپاي غربي، ايالات متحده و اسرائيل(به ويژه در ناحيه شهر سفيد و تلاويو) داشته است بويژه در دهه اي كه هنر به خاطر فرار يا تبعيد هنرمندان توسط نازي ها رو به افول ميرفت. در واقع تلاويو به خاطر فراواني معماري باهاوس توسط </a:t>
            </a:r>
            <a:r>
              <a:rPr lang="en-US" dirty="0">
                <a:solidFill>
                  <a:schemeClr val="hlink"/>
                </a:solidFill>
                <a:effectLst/>
                <a:latin typeface="Chiller" pitchFamily="82" charset="0"/>
                <a:cs typeface="0 Lotus" pitchFamily="2" charset="-78"/>
              </a:rPr>
              <a:t>UN</a:t>
            </a:r>
            <a:r>
              <a:rPr lang="fa-IR" sz="4000" dirty="0">
                <a:solidFill>
                  <a:schemeClr val="hlink"/>
                </a:solidFill>
                <a:effectLst/>
                <a:latin typeface="Chiller" pitchFamily="82" charset="0"/>
                <a:cs typeface="0 Lotus" pitchFamily="2" charset="-78"/>
              </a:rPr>
              <a:t> </a:t>
            </a:r>
            <a:r>
              <a:rPr lang="fa-IR" sz="2400" dirty="0">
                <a:effectLst/>
                <a:cs typeface="0 Lotus" pitchFamily="2" charset="-78"/>
              </a:rPr>
              <a:t>در ليست مكانهاي ميراث جهاني قرار گرفت. در اواخر دهه 30 ميس ون در روهه با حمايت هاي مالي فيليپ جانسون دوباره برپا شد و به يكي از برترين معماران جهاني تبديل شد. موهولي ناگي همچنين به شيكاگو رفت و مدرسه باهاوس را تحت حمايت صنعت گرايي و والتر پائپكه </a:t>
            </a:r>
            <a:r>
              <a:rPr lang="fa-IR" sz="3600" dirty="0" smtClean="0">
                <a:effectLst/>
                <a:latin typeface="Chiller" pitchFamily="82" charset="0"/>
                <a:cs typeface="0 Lotus" pitchFamily="2" charset="-78"/>
              </a:rPr>
              <a:t>(</a:t>
            </a:r>
            <a:r>
              <a:rPr lang="en-US" sz="3600" dirty="0" smtClean="0">
                <a:effectLst/>
                <a:latin typeface="Chiller" pitchFamily="82" charset="0"/>
                <a:cs typeface="0 Lotus" pitchFamily="2" charset="-78"/>
              </a:rPr>
              <a:t> </a:t>
            </a:r>
            <a:r>
              <a:rPr lang="en-US" dirty="0" err="1" smtClean="0">
                <a:effectLst/>
                <a:latin typeface="Chiller" pitchFamily="82" charset="0"/>
                <a:cs typeface="0 Lotus" pitchFamily="2" charset="-78"/>
              </a:rPr>
              <a:t>walter</a:t>
            </a:r>
            <a:r>
              <a:rPr lang="en-US" dirty="0" smtClean="0">
                <a:effectLst/>
                <a:latin typeface="Chiller" pitchFamily="82" charset="0"/>
                <a:cs typeface="0 Lotus" pitchFamily="2" charset="-78"/>
              </a:rPr>
              <a:t>  </a:t>
            </a:r>
            <a:r>
              <a:rPr lang="en-US" dirty="0" err="1" smtClean="0">
                <a:effectLst/>
                <a:latin typeface="Chiller" pitchFamily="82" charset="0"/>
                <a:cs typeface="0 Lotus" pitchFamily="2" charset="-78"/>
              </a:rPr>
              <a:t>paepcke</a:t>
            </a:r>
            <a:r>
              <a:rPr lang="en-US" dirty="0" smtClean="0">
                <a:effectLst/>
                <a:latin typeface="Chiller" pitchFamily="82" charset="0"/>
                <a:cs typeface="0 Lotus" pitchFamily="2" charset="-78"/>
              </a:rPr>
              <a:t> </a:t>
            </a:r>
            <a:r>
              <a:rPr lang="fa-IR" sz="3600" dirty="0" smtClean="0">
                <a:effectLst/>
                <a:latin typeface="Chiller" pitchFamily="82" charset="0"/>
                <a:cs typeface="0 Lotus" pitchFamily="2" charset="-78"/>
              </a:rPr>
              <a:t>)</a:t>
            </a:r>
            <a:r>
              <a:rPr lang="fa-IR" sz="2400" dirty="0" smtClean="0">
                <a:effectLst/>
                <a:cs typeface="0 Lotus" pitchFamily="2" charset="-78"/>
              </a:rPr>
              <a:t> </a:t>
            </a:r>
            <a:r>
              <a:rPr lang="fa-IR" sz="2400" dirty="0">
                <a:effectLst/>
                <a:cs typeface="0 Lotus" pitchFamily="2" charset="-78"/>
              </a:rPr>
              <a:t>نوع دوست يافت. چاپگر و نقاش بزرگ  ورنر درواز، نيز علوم زيبا شناسي باهاوس را به آمريكا آورد  و در دو دانشگاه كلومبيا  و واشنگتن در سنت لوئيس تدريس كرد. هربرت باير نيز تحت حمايت مالي پائپكه به </a:t>
            </a:r>
            <a:r>
              <a:rPr lang="en-US" sz="2800" dirty="0">
                <a:effectLst/>
                <a:latin typeface="Chiller" pitchFamily="82" charset="0"/>
                <a:cs typeface="0 Lotus" pitchFamily="2" charset="-78"/>
              </a:rPr>
              <a:t>ASPEN</a:t>
            </a:r>
            <a:r>
              <a:rPr lang="en-US" sz="3600" dirty="0">
                <a:effectLst/>
                <a:cs typeface="0 Lotus" pitchFamily="2" charset="-78"/>
              </a:rPr>
              <a:t> </a:t>
            </a:r>
            <a:r>
              <a:rPr lang="fa-IR" sz="2400" dirty="0">
                <a:effectLst/>
                <a:cs typeface="0 Lotus" pitchFamily="2" charset="-78"/>
              </a:rPr>
              <a:t> در كلوريدا تحت پشتيباني پروژه </a:t>
            </a:r>
            <a:r>
              <a:rPr lang="en-US" sz="2800" dirty="0">
                <a:effectLst/>
                <a:latin typeface="Chiller" pitchFamily="82" charset="0"/>
                <a:cs typeface="0 Lotus" pitchFamily="2" charset="-78"/>
              </a:rPr>
              <a:t>PAEPCKE ASPEN</a:t>
            </a:r>
            <a:r>
              <a:rPr lang="en-US" sz="1800" dirty="0">
                <a:effectLst/>
                <a:cs typeface="0 Lotus" pitchFamily="2" charset="-78"/>
              </a:rPr>
              <a:t> </a:t>
            </a:r>
            <a:r>
              <a:rPr lang="fa-IR" sz="1800" dirty="0">
                <a:effectLst/>
                <a:cs typeface="0 Lotus" pitchFamily="2" charset="-78"/>
              </a:rPr>
              <a:t> </a:t>
            </a:r>
            <a:r>
              <a:rPr lang="fa-IR" sz="2400" dirty="0">
                <a:effectLst/>
                <a:cs typeface="0 Lotus" pitchFamily="2" charset="-78"/>
              </a:rPr>
              <a:t>در موسسه </a:t>
            </a:r>
            <a:r>
              <a:rPr lang="en-US" sz="3600" dirty="0">
                <a:effectLst/>
                <a:latin typeface="Chiller" pitchFamily="82" charset="0"/>
                <a:cs typeface="0 Lotus" pitchFamily="2" charset="-78"/>
              </a:rPr>
              <a:t> </a:t>
            </a:r>
            <a:r>
              <a:rPr lang="en-US" sz="2800" dirty="0">
                <a:effectLst/>
                <a:latin typeface="Chiller" pitchFamily="82" charset="0"/>
                <a:cs typeface="0 Lotus" pitchFamily="2" charset="-78"/>
              </a:rPr>
              <a:t>ASPEN</a:t>
            </a:r>
            <a:r>
              <a:rPr lang="fa-IR" sz="2400" dirty="0">
                <a:effectLst/>
                <a:cs typeface="0 Lotus" pitchFamily="2" charset="-78"/>
              </a:rPr>
              <a:t> سفر كرد.</a:t>
            </a:r>
            <a:endParaRPr lang="en-US" sz="2400" dirty="0">
              <a:effectLst/>
              <a:cs typeface="0 Lotus" pitchFamily="2" charset="-78"/>
            </a:endParaRPr>
          </a:p>
        </p:txBody>
      </p:sp>
    </p:spTree>
  </p:cSld>
  <p:clrMapOvr>
    <a:masterClrMapping/>
  </p:clrMapOvr>
  <p:transition>
    <p:split orient="vert" dir="in"/>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142844" y="0"/>
            <a:ext cx="8858312" cy="6858000"/>
          </a:xfrm>
        </p:spPr>
        <p:txBody>
          <a:bodyPr/>
          <a:lstStyle/>
          <a:p>
            <a:pPr algn="ctr">
              <a:lnSpc>
                <a:spcPct val="90000"/>
              </a:lnSpc>
              <a:buFont typeface="Wingdings" pitchFamily="2" charset="2"/>
              <a:buNone/>
            </a:pPr>
            <a:r>
              <a:rPr lang="fa-IR" sz="11500" dirty="0">
                <a:solidFill>
                  <a:schemeClr val="hlink"/>
                </a:solidFill>
                <a:effectLst/>
                <a:cs typeface="IranNastaliq" pitchFamily="18" charset="0"/>
              </a:rPr>
              <a:t>اهداف</a:t>
            </a:r>
          </a:p>
          <a:p>
            <a:pPr algn="ctr">
              <a:lnSpc>
                <a:spcPct val="90000"/>
              </a:lnSpc>
              <a:buFont typeface="Wingdings" pitchFamily="2" charset="2"/>
              <a:buNone/>
            </a:pPr>
            <a:r>
              <a:rPr lang="fa-IR" sz="2400" dirty="0">
                <a:effectLst/>
                <a:cs typeface="0 Lotus" pitchFamily="2" charset="-78"/>
              </a:rPr>
              <a:t>يكي از اصلي ترين اهداف باهاوس در هم آميختن هنر ، صنعت گري و تكنولوژي است. ماشين عنصر مثبتي به شمار ميرفت و بنابراين طراحي صنعتي و توليدي يكي از دو شاخه مهم محسوب ميشدند.</a:t>
            </a:r>
            <a:r>
              <a:rPr lang="en-US" sz="3600" dirty="0" err="1">
                <a:solidFill>
                  <a:schemeClr val="hlink"/>
                </a:solidFill>
                <a:effectLst/>
                <a:latin typeface="Chiller" pitchFamily="82" charset="0"/>
                <a:cs typeface="0 Lotus" pitchFamily="2" charset="-78"/>
              </a:rPr>
              <a:t>Vorkurs</a:t>
            </a:r>
            <a:r>
              <a:rPr lang="fa-IR" sz="3600" dirty="0">
                <a:solidFill>
                  <a:schemeClr val="hlink"/>
                </a:solidFill>
                <a:effectLst/>
                <a:latin typeface="Chiller" pitchFamily="82" charset="0"/>
                <a:cs typeface="0 Lotus" pitchFamily="2" charset="-78"/>
              </a:rPr>
              <a:t> </a:t>
            </a:r>
            <a:r>
              <a:rPr lang="fa-IR" sz="2400" dirty="0">
                <a:effectLst/>
                <a:cs typeface="0 Lotus" pitchFamily="2" charset="-78"/>
              </a:rPr>
              <a:t>(واحد ابتدائي يا پيش نياز) تدريس ميشود. اين واحد يكي از كليدي ترين واحدهاي پيشنهادي در رشته معماري و طراحي در دانشگاه هاي سراسر جهان است. هيچگونه درسي از تاريخ دراين دانشگاه تدريس نميشد؛ زيرا قرار بود همه چيز بر طبق آخرين اصول طراحي خلق شوند و نه براساس قوانين واصول گذشتگان. يكي از مهمترين فعاليتهاي باهاوس در زمينه طراحي مبلمان است. دو نمونه بارز اين طراحي ها را ميتوان صندلي </a:t>
            </a:r>
            <a:r>
              <a:rPr lang="en-US" sz="3600" dirty="0">
                <a:solidFill>
                  <a:schemeClr val="hlink"/>
                </a:solidFill>
                <a:effectLst/>
                <a:latin typeface="Chiller" pitchFamily="82" charset="0"/>
                <a:cs typeface="0 Lotus" pitchFamily="2" charset="-78"/>
              </a:rPr>
              <a:t>Cantilever</a:t>
            </a:r>
            <a:r>
              <a:rPr lang="fa-IR" sz="3600" dirty="0">
                <a:effectLst/>
                <a:latin typeface="Chiller" pitchFamily="82" charset="0"/>
                <a:cs typeface="0 Lotus" pitchFamily="2" charset="-78"/>
              </a:rPr>
              <a:t> </a:t>
            </a:r>
            <a:r>
              <a:rPr lang="fa-IR" sz="2400" dirty="0">
                <a:effectLst/>
                <a:cs typeface="0 Lotus" pitchFamily="2" charset="-78"/>
              </a:rPr>
              <a:t>كه توسط طراح هلندي به نام مارت استم طراحي شده و در آن از استيل استفاده شده و همچنين صندلي </a:t>
            </a:r>
            <a:r>
              <a:rPr lang="en-US" sz="3600" dirty="0" err="1">
                <a:solidFill>
                  <a:schemeClr val="hlink"/>
                </a:solidFill>
                <a:effectLst/>
                <a:latin typeface="Chiller" pitchFamily="82" charset="0"/>
                <a:cs typeface="0 Lotus" pitchFamily="2" charset="-78"/>
              </a:rPr>
              <a:t>Wassily</a:t>
            </a:r>
            <a:r>
              <a:rPr lang="fa-IR" sz="2400" dirty="0">
                <a:effectLst/>
                <a:cs typeface="0 Lotus" pitchFamily="2" charset="-78"/>
              </a:rPr>
              <a:t> طراحي شده به وسيله مارسل بروور ناميد. در سال 1979 دانشكده باهاوس- دسائو شروع به تاسيس برگذاري دوره هاي فوق ليسانس با شركت كننده هايي از سراسر جهان كرد. اين تلاشها توسط بنياد </a:t>
            </a:r>
            <a:r>
              <a:rPr lang="en-US" sz="3600" dirty="0">
                <a:solidFill>
                  <a:schemeClr val="hlink"/>
                </a:solidFill>
                <a:effectLst/>
                <a:latin typeface="Chiller" pitchFamily="82" charset="0"/>
                <a:cs typeface="0 Lotus" pitchFamily="2" charset="-78"/>
              </a:rPr>
              <a:t>Bauhaus-</a:t>
            </a:r>
            <a:r>
              <a:rPr lang="en-US" sz="3600" dirty="0" err="1">
                <a:solidFill>
                  <a:schemeClr val="hlink"/>
                </a:solidFill>
                <a:effectLst/>
                <a:latin typeface="Chiller" pitchFamily="82" charset="0"/>
                <a:cs typeface="0 Lotus" pitchFamily="2" charset="-78"/>
              </a:rPr>
              <a:t>dessau</a:t>
            </a:r>
            <a:r>
              <a:rPr lang="fa-IR" sz="2400" dirty="0">
                <a:effectLst/>
                <a:cs typeface="0 Lotus" pitchFamily="2" charset="-78"/>
              </a:rPr>
              <a:t> كه در سال 1974 به عنوان يك موسسه مردمي تاسيس شده بود، حمايت ميشد. برنامه فوق ليسانس صنعت گري در دانشگاه فلوريدا فلسفه هنري خود را بر پايه تئوري و تلاشهاي باهاوس قرار داده است.</a:t>
            </a:r>
            <a:endParaRPr lang="en-US" sz="2400" dirty="0">
              <a:effectLst/>
              <a:cs typeface="0 Lotus" pitchFamily="2" charset="-78"/>
            </a:endParaRPr>
          </a:p>
        </p:txBody>
      </p:sp>
    </p:spTree>
  </p:cSld>
  <p:clrMapOvr>
    <a:masterClrMapping/>
  </p:clrMapOvr>
  <p:transition>
    <p:split orient="vert" dir="in"/>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5" name="Picture 5" descr="chaise-porte-a-faux-Stam"/>
          <p:cNvPicPr>
            <a:picLocks noChangeAspect="1" noChangeArrowheads="1"/>
          </p:cNvPicPr>
          <p:nvPr/>
        </p:nvPicPr>
        <p:blipFill>
          <a:blip r:embed="rId2"/>
          <a:srcRect/>
          <a:stretch>
            <a:fillRect/>
          </a:stretch>
        </p:blipFill>
        <p:spPr bwMode="auto">
          <a:xfrm>
            <a:off x="1403350" y="1557338"/>
            <a:ext cx="2808288" cy="3600450"/>
          </a:xfrm>
          <a:prstGeom prst="rect">
            <a:avLst/>
          </a:prstGeom>
          <a:noFill/>
        </p:spPr>
      </p:pic>
      <p:pic>
        <p:nvPicPr>
          <p:cNvPr id="107527" name="Picture 7" descr="marcel-breuer-Wassily-Chair-"/>
          <p:cNvPicPr>
            <a:picLocks noChangeAspect="1" noChangeArrowheads="1"/>
          </p:cNvPicPr>
          <p:nvPr/>
        </p:nvPicPr>
        <p:blipFill>
          <a:blip r:embed="rId3"/>
          <a:srcRect/>
          <a:stretch>
            <a:fillRect/>
          </a:stretch>
        </p:blipFill>
        <p:spPr bwMode="auto">
          <a:xfrm>
            <a:off x="4356100" y="1557338"/>
            <a:ext cx="3817938" cy="3543300"/>
          </a:xfrm>
          <a:prstGeom prst="rect">
            <a:avLst/>
          </a:prstGeom>
          <a:noFill/>
        </p:spPr>
      </p:pic>
      <p:sp>
        <p:nvSpPr>
          <p:cNvPr id="107528" name="Rectangle 8"/>
          <p:cNvSpPr>
            <a:spLocks noChangeArrowheads="1"/>
          </p:cNvSpPr>
          <p:nvPr/>
        </p:nvSpPr>
        <p:spPr bwMode="auto">
          <a:xfrm>
            <a:off x="2481263" y="5641975"/>
            <a:ext cx="1544637" cy="641350"/>
          </a:xfrm>
          <a:prstGeom prst="rect">
            <a:avLst/>
          </a:prstGeom>
          <a:noFill/>
          <a:ln w="9525">
            <a:noFill/>
            <a:miter lim="800000"/>
            <a:headEnd/>
            <a:tailEnd/>
          </a:ln>
          <a:effectLst/>
        </p:spPr>
        <p:txBody>
          <a:bodyPr wrap="none">
            <a:spAutoFit/>
          </a:bodyPr>
          <a:lstStyle/>
          <a:p>
            <a:r>
              <a:rPr lang="en-US">
                <a:solidFill>
                  <a:schemeClr val="hlink"/>
                </a:solidFill>
                <a:latin typeface="Chiller" pitchFamily="82" charset="0"/>
              </a:rPr>
              <a:t>Cantilever</a:t>
            </a:r>
          </a:p>
        </p:txBody>
      </p:sp>
      <p:sp>
        <p:nvSpPr>
          <p:cNvPr id="107529" name="Rectangle 9"/>
          <p:cNvSpPr>
            <a:spLocks noChangeArrowheads="1"/>
          </p:cNvSpPr>
          <p:nvPr/>
        </p:nvSpPr>
        <p:spPr bwMode="auto">
          <a:xfrm>
            <a:off x="5884863" y="5568950"/>
            <a:ext cx="1162050" cy="641350"/>
          </a:xfrm>
          <a:prstGeom prst="rect">
            <a:avLst/>
          </a:prstGeom>
          <a:noFill/>
          <a:ln w="9525">
            <a:noFill/>
            <a:miter lim="800000"/>
            <a:headEnd/>
            <a:tailEnd/>
          </a:ln>
          <a:effectLst/>
        </p:spPr>
        <p:txBody>
          <a:bodyPr wrap="none">
            <a:spAutoFit/>
          </a:bodyPr>
          <a:lstStyle/>
          <a:p>
            <a:r>
              <a:rPr lang="en-US">
                <a:solidFill>
                  <a:schemeClr val="hlink"/>
                </a:solidFill>
                <a:latin typeface="Chiller" pitchFamily="82" charset="0"/>
              </a:rPr>
              <a:t>Wassily</a:t>
            </a:r>
          </a:p>
        </p:txBody>
      </p:sp>
    </p:spTree>
  </p:cSld>
  <p:clrMapOvr>
    <a:masterClrMapping/>
  </p:clrMapOvr>
  <p:transition>
    <p:split orient="vert" dir="in"/>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1604" y="1857364"/>
            <a:ext cx="6287299" cy="3154710"/>
          </a:xfrm>
          <a:prstGeom prst="rect">
            <a:avLst/>
          </a:prstGeom>
        </p:spPr>
        <p:txBody>
          <a:bodyPr wrap="none">
            <a:spAutoFit/>
          </a:bodyPr>
          <a:lstStyle/>
          <a:p>
            <a:r>
              <a:rPr lang="en-US" sz="19900" dirty="0">
                <a:solidFill>
                  <a:schemeClr val="hlink"/>
                </a:solidFill>
                <a:latin typeface="Chiller" pitchFamily="82" charset="0"/>
                <a:cs typeface="0 Lotus" pitchFamily="2" charset="-78"/>
              </a:rPr>
              <a:t>Bauhaus</a:t>
            </a:r>
            <a:endParaRPr lang="fa-IR" sz="19900" dirty="0"/>
          </a:p>
        </p:txBody>
      </p:sp>
    </p:spTree>
  </p:cSld>
  <p:clrMapOvr>
    <a:masterClrMapping/>
  </p:clrMapOvr>
  <p:transition>
    <p:split orient="vert" dir="in"/>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6" name="Picture 26" descr="cid_1136145462_3_22"/>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split orient="vert" dir="in"/>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4" descr="bauhaus-school-desau"/>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split orient="vert" dir="in"/>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3314764"/>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split orient="vert" dir="in"/>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14.jpg"/>
          <p:cNvPicPr>
            <a:picLocks noGrp="1" noChangeAspect="1"/>
          </p:cNvPicPr>
          <p:nvPr>
            <p:ph idx="1"/>
          </p:nvPr>
        </p:nvPicPr>
        <p:blipFill>
          <a:blip r:embed="rId2"/>
          <a:stretch>
            <a:fillRect/>
          </a:stretch>
        </p:blipFill>
        <p:spPr>
          <a:xfrm>
            <a:off x="0" y="0"/>
            <a:ext cx="9144000" cy="6858016"/>
          </a:xfrm>
        </p:spPr>
      </p:pic>
    </p:spTree>
  </p:cSld>
  <p:clrMapOvr>
    <a:masterClrMapping/>
  </p:clrMapOvr>
  <p:transition>
    <p:split orient="vert" dir="in"/>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7" name="Picture 5" descr="3925875658"/>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1604" y="1857364"/>
            <a:ext cx="6287299" cy="3154710"/>
          </a:xfrm>
          <a:prstGeom prst="rect">
            <a:avLst/>
          </a:prstGeom>
        </p:spPr>
        <p:txBody>
          <a:bodyPr wrap="none">
            <a:spAutoFit/>
          </a:bodyPr>
          <a:lstStyle/>
          <a:p>
            <a:r>
              <a:rPr lang="en-US" sz="19900" dirty="0">
                <a:solidFill>
                  <a:schemeClr val="hlink"/>
                </a:solidFill>
                <a:latin typeface="Chiller" pitchFamily="82" charset="0"/>
                <a:cs typeface="0 Lotus" pitchFamily="2" charset="-78"/>
              </a:rPr>
              <a:t>Bauhaus</a:t>
            </a:r>
            <a:endParaRPr lang="fa-IR" sz="19900" dirty="0"/>
          </a:p>
        </p:txBody>
      </p:sp>
    </p:spTree>
  </p:cSld>
  <p:clrMapOvr>
    <a:masterClrMapping/>
  </p:clrMapOvr>
  <p:transition>
    <p:split orient="vert" dir="in"/>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4" descr="3925874830"/>
          <p:cNvPicPr>
            <a:picLocks noGrp="1" noChangeAspect="1" noChangeArrowheads="1"/>
          </p:cNvPicPr>
          <p:nvPr>
            <p:ph type="body" idx="1"/>
          </p:nvPr>
        </p:nvPicPr>
        <p:blipFill>
          <a:blip r:embed="rId2"/>
          <a:srcRect/>
          <a:stretch>
            <a:fillRect/>
          </a:stretch>
        </p:blipFill>
        <p:spPr>
          <a:xfrm>
            <a:off x="0" y="0"/>
            <a:ext cx="4500563" cy="6858000"/>
          </a:xfrm>
          <a:noFill/>
          <a:ln/>
        </p:spPr>
      </p:pic>
      <p:pic>
        <p:nvPicPr>
          <p:cNvPr id="96262" name="Picture 6" descr="3925875412"/>
          <p:cNvPicPr>
            <a:picLocks noChangeAspect="1" noChangeArrowheads="1"/>
          </p:cNvPicPr>
          <p:nvPr/>
        </p:nvPicPr>
        <p:blipFill>
          <a:blip r:embed="rId3"/>
          <a:srcRect/>
          <a:stretch>
            <a:fillRect/>
          </a:stretch>
        </p:blipFill>
        <p:spPr bwMode="auto">
          <a:xfrm>
            <a:off x="4500563" y="0"/>
            <a:ext cx="4643437" cy="6858000"/>
          </a:xfrm>
          <a:prstGeom prst="rect">
            <a:avLst/>
          </a:prstGeom>
          <a:noFill/>
        </p:spPr>
      </p:pic>
    </p:spTree>
  </p:cSld>
  <p:clrMapOvr>
    <a:masterClrMapping/>
  </p:clrMapOvr>
  <p:transition>
    <p:split orient="vert" dir="in"/>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Picture 4" descr="3925874384"/>
          <p:cNvPicPr>
            <a:picLocks noChangeAspect="1" noChangeArrowheads="1"/>
          </p:cNvPicPr>
          <p:nvPr/>
        </p:nvPicPr>
        <p:blipFill>
          <a:blip r:embed="rId2"/>
          <a:srcRect/>
          <a:stretch>
            <a:fillRect/>
          </a:stretch>
        </p:blipFill>
        <p:spPr bwMode="auto">
          <a:xfrm>
            <a:off x="0" y="0"/>
            <a:ext cx="4284663" cy="6858000"/>
          </a:xfrm>
          <a:prstGeom prst="rect">
            <a:avLst/>
          </a:prstGeom>
          <a:noFill/>
        </p:spPr>
      </p:pic>
      <p:pic>
        <p:nvPicPr>
          <p:cNvPr id="97285" name="Picture 5" descr="3925874124"/>
          <p:cNvPicPr>
            <a:picLocks noChangeAspect="1" noChangeArrowheads="1"/>
          </p:cNvPicPr>
          <p:nvPr/>
        </p:nvPicPr>
        <p:blipFill>
          <a:blip r:embed="rId3"/>
          <a:srcRect/>
          <a:stretch>
            <a:fillRect/>
          </a:stretch>
        </p:blipFill>
        <p:spPr bwMode="auto">
          <a:xfrm>
            <a:off x="4211638" y="0"/>
            <a:ext cx="4932362" cy="3500438"/>
          </a:xfrm>
          <a:prstGeom prst="rect">
            <a:avLst/>
          </a:prstGeom>
          <a:noFill/>
        </p:spPr>
      </p:pic>
      <p:pic>
        <p:nvPicPr>
          <p:cNvPr id="97286" name="Picture 6" descr="3925873496"/>
          <p:cNvPicPr>
            <a:picLocks noChangeAspect="1" noChangeArrowheads="1"/>
          </p:cNvPicPr>
          <p:nvPr/>
        </p:nvPicPr>
        <p:blipFill>
          <a:blip r:embed="rId4"/>
          <a:srcRect/>
          <a:stretch>
            <a:fillRect/>
          </a:stretch>
        </p:blipFill>
        <p:spPr bwMode="auto">
          <a:xfrm>
            <a:off x="4211638" y="3182938"/>
            <a:ext cx="4932362" cy="3675062"/>
          </a:xfrm>
          <a:prstGeom prst="rect">
            <a:avLst/>
          </a:prstGeom>
          <a:noFill/>
        </p:spPr>
      </p:pic>
    </p:spTree>
  </p:cSld>
  <p:clrMapOvr>
    <a:masterClrMapping/>
  </p:clrMapOvr>
  <p:transition>
    <p:split orient="vert" dir="in"/>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4" descr="3925873258"/>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split orient="vert" dir="in"/>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3925127061"/>
          <p:cNvPicPr>
            <a:picLocks noChangeAspect="1" noChangeArrowheads="1"/>
          </p:cNvPicPr>
          <p:nvPr/>
        </p:nvPicPr>
        <p:blipFill>
          <a:blip r:embed="rId2"/>
          <a:srcRect/>
          <a:stretch>
            <a:fillRect/>
          </a:stretch>
        </p:blipFill>
        <p:spPr bwMode="auto">
          <a:xfrm>
            <a:off x="0" y="0"/>
            <a:ext cx="4500563" cy="6858000"/>
          </a:xfrm>
          <a:prstGeom prst="rect">
            <a:avLst/>
          </a:prstGeom>
          <a:noFill/>
        </p:spPr>
      </p:pic>
      <p:pic>
        <p:nvPicPr>
          <p:cNvPr id="99333" name="Picture 5" descr="3925088681"/>
          <p:cNvPicPr>
            <a:picLocks noChangeAspect="1" noChangeArrowheads="1"/>
          </p:cNvPicPr>
          <p:nvPr/>
        </p:nvPicPr>
        <p:blipFill>
          <a:blip r:embed="rId3"/>
          <a:srcRect/>
          <a:stretch>
            <a:fillRect/>
          </a:stretch>
        </p:blipFill>
        <p:spPr bwMode="auto">
          <a:xfrm>
            <a:off x="4500563" y="0"/>
            <a:ext cx="4643437" cy="6858000"/>
          </a:xfrm>
          <a:prstGeom prst="rect">
            <a:avLst/>
          </a:prstGeom>
          <a:noFill/>
        </p:spPr>
      </p:pic>
    </p:spTree>
  </p:cSld>
  <p:clrMapOvr>
    <a:masterClrMapping/>
  </p:clrMapOvr>
  <p:transition>
    <p:split orient="vert" dir="in"/>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3925087941"/>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split orient="vert" dir="in"/>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21.jpg"/>
          <p:cNvPicPr>
            <a:picLocks noGrp="1" noChangeAspect="1"/>
          </p:cNvPicPr>
          <p:nvPr>
            <p:ph idx="1"/>
          </p:nvPr>
        </p:nvPicPr>
        <p:blipFill>
          <a:blip r:embed="rId2"/>
          <a:stretch>
            <a:fillRect/>
          </a:stretch>
        </p:blipFill>
        <p:spPr>
          <a:xfrm>
            <a:off x="0" y="0"/>
            <a:ext cx="9144000" cy="6858000"/>
          </a:xfrm>
        </p:spPr>
      </p:pic>
    </p:spTree>
  </p:cSld>
  <p:clrMapOvr>
    <a:masterClrMapping/>
  </p:clrMapOvr>
  <p:transition>
    <p:split orient="vert" dir="in"/>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22.jpg"/>
          <p:cNvPicPr>
            <a:picLocks noGrp="1" noChangeAspect="1"/>
          </p:cNvPicPr>
          <p:nvPr>
            <p:ph idx="1"/>
          </p:nvPr>
        </p:nvPicPr>
        <p:blipFill>
          <a:blip r:embed="rId2"/>
          <a:stretch>
            <a:fillRect/>
          </a:stretch>
        </p:blipFill>
        <p:spPr>
          <a:xfrm>
            <a:off x="0" y="0"/>
            <a:ext cx="9144000" cy="6858000"/>
          </a:xfrm>
        </p:spPr>
      </p:pic>
    </p:spTree>
  </p:cSld>
  <p:clrMapOvr>
    <a:masterClrMapping/>
  </p:clrMapOvr>
  <p:transition>
    <p:split orient="vert" dir="in"/>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15.jpg"/>
          <p:cNvPicPr>
            <a:picLocks noGrp="1" noChangeAspect="1"/>
          </p:cNvPicPr>
          <p:nvPr>
            <p:ph idx="1"/>
          </p:nvPr>
        </p:nvPicPr>
        <p:blipFill>
          <a:blip r:embed="rId2"/>
          <a:stretch>
            <a:fillRect/>
          </a:stretch>
        </p:blipFill>
        <p:spPr>
          <a:xfrm>
            <a:off x="0" y="0"/>
            <a:ext cx="9144000" cy="6858000"/>
          </a:xfrm>
        </p:spPr>
      </p:pic>
    </p:spTree>
  </p:cSld>
  <p:clrMapOvr>
    <a:masterClrMapping/>
  </p:clrMapOvr>
  <p:transition>
    <p:split orient="vert" dir="in"/>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17.jpg"/>
          <p:cNvPicPr>
            <a:picLocks noGrp="1" noChangeAspect="1"/>
          </p:cNvPicPr>
          <p:nvPr>
            <p:ph idx="1"/>
          </p:nvPr>
        </p:nvPicPr>
        <p:blipFill>
          <a:blip r:embed="rId2"/>
          <a:stretch>
            <a:fillRect/>
          </a:stretch>
        </p:blipFill>
        <p:spPr>
          <a:xfrm>
            <a:off x="0" y="0"/>
            <a:ext cx="9162600" cy="6858000"/>
          </a:xfrm>
        </p:spPr>
      </p:pic>
    </p:spTree>
  </p:cSld>
  <p:clrMapOvr>
    <a:masterClrMapping/>
  </p:clrMapOvr>
  <p:transition>
    <p:split orient="vert" dir="in"/>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11.jpg"/>
          <p:cNvPicPr>
            <a:picLocks noGrp="1" noChangeAspect="1"/>
          </p:cNvPicPr>
          <p:nvPr>
            <p:ph idx="1"/>
          </p:nvPr>
        </p:nvPicPr>
        <p:blipFill>
          <a:blip r:embed="rId2"/>
          <a:stretch>
            <a:fillRect/>
          </a:stretch>
        </p:blipFill>
        <p:spPr>
          <a:xfrm>
            <a:off x="0" y="0"/>
            <a:ext cx="9144000" cy="6858000"/>
          </a:xfrm>
        </p:spPr>
      </p:pic>
    </p:spTree>
  </p:cSld>
  <p:clrMapOvr>
    <a:masterClrMapping/>
  </p:clrMapOvr>
  <p:transition>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50825" y="0"/>
            <a:ext cx="8229600" cy="796925"/>
          </a:xfrm>
        </p:spPr>
        <p:txBody>
          <a:bodyPr/>
          <a:lstStyle/>
          <a:p>
            <a:r>
              <a:rPr lang="fa-IR" sz="4800" dirty="0">
                <a:solidFill>
                  <a:schemeClr val="hlink"/>
                </a:solidFill>
                <a:effectLst/>
                <a:latin typeface="IranNastaliq" pitchFamily="18" charset="0"/>
                <a:cs typeface="IranNastaliq" pitchFamily="18" charset="0"/>
              </a:rPr>
              <a:t>تاريخچه مدرسه باهاوس</a:t>
            </a:r>
            <a:endParaRPr lang="en-US" sz="4800" dirty="0">
              <a:solidFill>
                <a:schemeClr val="hlink"/>
              </a:solidFill>
              <a:effectLst/>
              <a:latin typeface="IranNastaliq" pitchFamily="18" charset="0"/>
              <a:cs typeface="IranNastaliq" pitchFamily="18" charset="0"/>
            </a:endParaRPr>
          </a:p>
        </p:txBody>
      </p:sp>
      <p:sp>
        <p:nvSpPr>
          <p:cNvPr id="3075" name="Rectangle 3"/>
          <p:cNvSpPr>
            <a:spLocks noGrp="1" noChangeArrowheads="1"/>
          </p:cNvSpPr>
          <p:nvPr>
            <p:ph type="body" idx="1"/>
          </p:nvPr>
        </p:nvSpPr>
        <p:spPr>
          <a:xfrm>
            <a:off x="0" y="836613"/>
            <a:ext cx="9144000" cy="2878139"/>
          </a:xfrm>
        </p:spPr>
        <p:txBody>
          <a:bodyPr/>
          <a:lstStyle/>
          <a:p>
            <a:pPr algn="ctr">
              <a:lnSpc>
                <a:spcPct val="90000"/>
              </a:lnSpc>
              <a:buFont typeface="Wingdings" pitchFamily="2" charset="2"/>
              <a:buNone/>
            </a:pPr>
            <a:r>
              <a:rPr lang="fa-IR" sz="2000" dirty="0">
                <a:effectLst/>
                <a:latin typeface="IranNastaliq" pitchFamily="18" charset="0"/>
                <a:cs typeface="0 Lotus" pitchFamily="2" charset="-78"/>
              </a:rPr>
              <a:t>باهاوس (به معناي خانه ي معماري)نام يك مدرسه معماري و هنرهاي كاربردي در آلمان بود كه از سال 1919 تا 1933 به پرورش هنرمندان پرداخت و نقش مهمي در برقراري پيوند ميان طرح و فن ايفا كرد. مكتب باهاوس توسط والتر گروپيوس تاسيس شده است. اسم </a:t>
            </a:r>
            <a:r>
              <a:rPr lang="en-US" sz="3600" dirty="0" err="1">
                <a:solidFill>
                  <a:schemeClr val="hlink"/>
                </a:solidFill>
                <a:effectLst/>
                <a:latin typeface="Chiller" pitchFamily="82" charset="0"/>
                <a:cs typeface="0 Helal" pitchFamily="2" charset="-78"/>
              </a:rPr>
              <a:t>bauhaus</a:t>
            </a:r>
            <a:r>
              <a:rPr lang="en-US" sz="2000" dirty="0">
                <a:effectLst/>
                <a:latin typeface="IranNastaliq" pitchFamily="18" charset="0"/>
                <a:cs typeface="0 Lotus" pitchFamily="2" charset="-78"/>
              </a:rPr>
              <a:t> </a:t>
            </a:r>
            <a:r>
              <a:rPr lang="fa-IR" sz="2000" dirty="0">
                <a:effectLst/>
                <a:latin typeface="IranNastaliq" pitchFamily="18" charset="0"/>
                <a:cs typeface="0 Lotus" pitchFamily="2" charset="-78"/>
              </a:rPr>
              <a:t> از كلمات آلماني </a:t>
            </a:r>
            <a:r>
              <a:rPr lang="en-US" sz="3600" dirty="0">
                <a:solidFill>
                  <a:schemeClr val="hlink"/>
                </a:solidFill>
                <a:effectLst/>
                <a:latin typeface="Chiller" pitchFamily="82" charset="0"/>
                <a:cs typeface="0 Lotus" pitchFamily="2" charset="-78"/>
              </a:rPr>
              <a:t>“</a:t>
            </a:r>
            <a:r>
              <a:rPr lang="en-US" sz="3600" dirty="0" err="1">
                <a:solidFill>
                  <a:schemeClr val="hlink"/>
                </a:solidFill>
                <a:effectLst/>
                <a:latin typeface="Chiller" pitchFamily="82" charset="0"/>
                <a:cs typeface="0 Lotus" pitchFamily="2" charset="-78"/>
              </a:rPr>
              <a:t>tobuild</a:t>
            </a:r>
            <a:r>
              <a:rPr lang="en-US" sz="3600" dirty="0">
                <a:solidFill>
                  <a:schemeClr val="hlink"/>
                </a:solidFill>
                <a:effectLst/>
                <a:latin typeface="Chiller" pitchFamily="82" charset="0"/>
                <a:cs typeface="0 Lotus" pitchFamily="2" charset="-78"/>
              </a:rPr>
              <a:t>”</a:t>
            </a:r>
            <a:r>
              <a:rPr lang="fa-IR" sz="2000" dirty="0">
                <a:effectLst/>
                <a:latin typeface="IranNastaliq" pitchFamily="18" charset="0"/>
                <a:cs typeface="0 Lotus" pitchFamily="2" charset="-78"/>
              </a:rPr>
              <a:t> (براي ساختن)  و</a:t>
            </a:r>
            <a:r>
              <a:rPr lang="fa-IR" sz="3600" dirty="0">
                <a:solidFill>
                  <a:schemeClr val="hlink"/>
                </a:solidFill>
                <a:effectLst/>
                <a:latin typeface="Chiller" pitchFamily="82" charset="0"/>
                <a:cs typeface="0 Lotus" pitchFamily="2" charset="-78"/>
              </a:rPr>
              <a:t>” </a:t>
            </a:r>
            <a:r>
              <a:rPr lang="en-US" sz="3600" dirty="0">
                <a:solidFill>
                  <a:schemeClr val="hlink"/>
                </a:solidFill>
                <a:effectLst/>
                <a:latin typeface="Chiller" pitchFamily="82" charset="0"/>
                <a:cs typeface="0 Lotus" pitchFamily="2" charset="-78"/>
              </a:rPr>
              <a:t>house</a:t>
            </a:r>
            <a:r>
              <a:rPr lang="fa-IR" sz="3600" dirty="0">
                <a:solidFill>
                  <a:schemeClr val="hlink"/>
                </a:solidFill>
                <a:effectLst/>
                <a:latin typeface="Chiller" pitchFamily="82" charset="0"/>
                <a:cs typeface="0 Lotus" pitchFamily="2" charset="-78"/>
              </a:rPr>
              <a:t>“</a:t>
            </a:r>
            <a:r>
              <a:rPr lang="fa-IR" sz="2000" dirty="0">
                <a:effectLst/>
                <a:latin typeface="IranNastaliq" pitchFamily="18" charset="0"/>
                <a:cs typeface="0 Lotus" pitchFamily="2" charset="-78"/>
              </a:rPr>
              <a:t> (خانه ) ريشه گرفته شده است .عليرغم  اسمش و حقيقت اينكه موسس آن يك معمار بوده ، باهاوس يك دفتر معماري در سالهاي اول تاسيسش براي خود نداشت. شيوه باهاوس يكي از تاثيرگذارترين وقايع در معماري مدرن وطراحي مدرن شد. اين مكتب تاثيرات عميقي برتوسعه هنرهاي معماري، طراحي گرافيك،طراحي داخلي ، طراحي صنعتي داشت. اين مكتب در سه شهر آلمان، در سه دوره ي زماني (وايمار از 1919 تا 1925، دسائو از 1925 تا 1932 و برلين از 1932 تا 1933) و تحت  مديريت سه معمار (والتر گروپيوس از 1919 تا 1927، هانس مه ير از 1928 تا 1930 و لودويگ ميس ون دروهه از 1930تا1933) به فعاليت پرداخت. تغييرات مكان و مديريت منجر به تغيير مداوم در تمركز ،تكنيك،اساتيد و سياست گذاري هاي آن شد.</a:t>
            </a:r>
          </a:p>
        </p:txBody>
      </p:sp>
      <p:pic>
        <p:nvPicPr>
          <p:cNvPr id="3076" name="Picture 4" descr="6556666"/>
          <p:cNvPicPr>
            <a:picLocks noChangeAspect="1" noChangeArrowheads="1"/>
          </p:cNvPicPr>
          <p:nvPr/>
        </p:nvPicPr>
        <p:blipFill>
          <a:blip r:embed="rId2"/>
          <a:srcRect/>
          <a:stretch>
            <a:fillRect/>
          </a:stretch>
        </p:blipFill>
        <p:spPr bwMode="auto">
          <a:xfrm>
            <a:off x="0" y="3716338"/>
            <a:ext cx="4284663" cy="3141662"/>
          </a:xfrm>
          <a:prstGeom prst="rect">
            <a:avLst/>
          </a:prstGeom>
          <a:noFill/>
        </p:spPr>
      </p:pic>
      <p:pic>
        <p:nvPicPr>
          <p:cNvPr id="3077" name="Picture 5" descr="untitled0"/>
          <p:cNvPicPr>
            <a:picLocks noChangeAspect="1" noChangeArrowheads="1"/>
          </p:cNvPicPr>
          <p:nvPr/>
        </p:nvPicPr>
        <p:blipFill>
          <a:blip r:embed="rId3"/>
          <a:srcRect/>
          <a:stretch>
            <a:fillRect/>
          </a:stretch>
        </p:blipFill>
        <p:spPr bwMode="auto">
          <a:xfrm>
            <a:off x="4284663" y="3716338"/>
            <a:ext cx="4859337" cy="3141662"/>
          </a:xfrm>
          <a:prstGeom prst="rect">
            <a:avLst/>
          </a:prstGeom>
          <a:noFill/>
        </p:spPr>
      </p:pic>
    </p:spTree>
  </p:cSld>
  <p:clrMapOvr>
    <a:masterClrMapping/>
  </p:clrMapOvr>
  <p:transition>
    <p:split orient="vert" dir="in"/>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20.jpg"/>
          <p:cNvPicPr>
            <a:picLocks noGrp="1" noChangeAspect="1"/>
          </p:cNvPicPr>
          <p:nvPr>
            <p:ph idx="1"/>
          </p:nvPr>
        </p:nvPicPr>
        <p:blipFill>
          <a:blip r:embed="rId2"/>
          <a:stretch>
            <a:fillRect/>
          </a:stretch>
        </p:blipFill>
        <p:spPr>
          <a:xfrm>
            <a:off x="0" y="0"/>
            <a:ext cx="9144000" cy="6858000"/>
          </a:xfrm>
        </p:spPr>
      </p:pic>
    </p:spTree>
  </p:cSld>
  <p:clrMapOvr>
    <a:masterClrMapping/>
  </p:clrMapOvr>
  <p:transition>
    <p:split orient="vert" dir="in"/>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1" name="Picture 5" descr="4910082"/>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split orient="vert" dir="in"/>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descr="4093376"/>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split orient="vert" dir="in"/>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descr="3270117"/>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split orient="vert" dir="in"/>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descr="3.jpg"/>
          <p:cNvPicPr>
            <a:picLocks noChangeAspect="1"/>
          </p:cNvPicPr>
          <p:nvPr/>
        </p:nvPicPr>
        <p:blipFill>
          <a:blip r:embed="rId3"/>
          <a:srcRect r="20333"/>
          <a:stretch>
            <a:fillRect/>
          </a:stretch>
        </p:blipFill>
        <p:spPr>
          <a:xfrm>
            <a:off x="0" y="0"/>
            <a:ext cx="9144000" cy="6858000"/>
          </a:xfrm>
          <a:prstGeom prst="rect">
            <a:avLst/>
          </a:prstGeom>
        </p:spPr>
      </p:pic>
      <p:sp>
        <p:nvSpPr>
          <p:cNvPr id="108548" name="Rectangle 4"/>
          <p:cNvSpPr>
            <a:spLocks noGrp="1" noChangeArrowheads="1"/>
          </p:cNvSpPr>
          <p:nvPr>
            <p:ph type="title"/>
          </p:nvPr>
        </p:nvSpPr>
        <p:spPr>
          <a:xfrm rot="20938585">
            <a:off x="159365" y="527471"/>
            <a:ext cx="2714644" cy="1928825"/>
          </a:xfrm>
        </p:spPr>
        <p:txBody>
          <a:bodyPr/>
          <a:lstStyle/>
          <a:p>
            <a:r>
              <a:rPr lang="fa-IR" sz="9600" dirty="0" smtClean="0">
                <a:solidFill>
                  <a:srgbClr val="080808"/>
                </a:solidFill>
                <a:effectLst/>
                <a:cs typeface="IranNastaliq" pitchFamily="18" charset="0"/>
              </a:rPr>
              <a:t>با تشكر</a:t>
            </a:r>
            <a:endParaRPr lang="en-US" sz="9600" dirty="0">
              <a:solidFill>
                <a:srgbClr val="080808"/>
              </a:solidFill>
              <a:effectLst/>
              <a:cs typeface="IranNastaliq" pitchFamily="18" charset="0"/>
            </a:endParaRPr>
          </a:p>
        </p:txBody>
      </p:sp>
    </p:spTree>
  </p:cSld>
  <p:clrMapOvr>
    <a:masterClrMapping/>
  </p:clrMapOvr>
  <p:transition>
    <p:split orient="vert" dir="in"/>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0" y="285728"/>
            <a:ext cx="9144000" cy="3890985"/>
          </a:xfrm>
        </p:spPr>
        <p:txBody>
          <a:bodyPr/>
          <a:lstStyle/>
          <a:p>
            <a:pPr algn="ctr">
              <a:lnSpc>
                <a:spcPct val="80000"/>
              </a:lnSpc>
              <a:buFont typeface="Wingdings" pitchFamily="2" charset="2"/>
              <a:buNone/>
            </a:pPr>
            <a:r>
              <a:rPr lang="fa-IR" sz="2400" dirty="0" smtClean="0">
                <a:cs typeface="0 Lotus" pitchFamily="2" charset="-78"/>
              </a:rPr>
              <a:t>بلافاصله </a:t>
            </a:r>
            <a:r>
              <a:rPr lang="fa-IR" sz="2400" dirty="0">
                <a:cs typeface="0 Lotus" pitchFamily="2" charset="-78"/>
              </a:rPr>
              <a:t>پس از جنگ جهاني اول يك دوره زنده رشد اقتصادي در اروپا و ايالات  متحده پديد آمد اما اين چرخش صعودي چندان دوام نيافت. پنجشنبه سياه در سال 1929، يعني روزي كه نرخها در بازار بورس نيويورك سقوط كرد نمايانگر يك بحران اقتصادي جهاني بود. طي همين دوران، جنبش هاي سوسياليستي  كه از طرف انقلاب  اكتبر روسيه حمايت ميشدند، تقريبا در تمام كشورهاي اروپايي قدرت يافته و به تحرك در آمده بود. ترقي و پيشرفت اقتصادي كه در سال 1926 آغاز شده بود، همگام با رقابتهاي بي باكانه و ظالمانه پيش ميرفت تا اينكه از سال 1929 به بعد ارقام بي كاري رو به افزايش گذاشتند و مهمترين نكات مورد بحث و مشاجره در مبارزات طبقاتي مشكل لاينحل مسكن بود .در نتيجه سرتاسر جهان به يك كارگاه عظيم ساختماني تبديل شد و اين پيدايش نيازهاي جديد ساختماني ، معماري را با يك چالش بي سابقه روبرو گرداند.</a:t>
            </a:r>
          </a:p>
          <a:p>
            <a:pPr algn="ctr">
              <a:lnSpc>
                <a:spcPct val="80000"/>
              </a:lnSpc>
              <a:buFont typeface="Wingdings" pitchFamily="2" charset="2"/>
              <a:buNone/>
            </a:pPr>
            <a:r>
              <a:rPr lang="fa-IR" sz="2400" dirty="0">
                <a:cs typeface="0 Lotus" pitchFamily="2" charset="-78"/>
              </a:rPr>
              <a:t>با توجه به گسترش اين چالش و نياز مبرم به هزينه هاي پايين تر ساختماني ، امكانات به كارگيري روشهاي توليد انبوه در صنعت ساختمان  مورد تحقيق قرار گرفتند و حركتهاي رو به جلويي مشاهده شد اما اين جريانات در زمينه فرهنگي نيز بازتابهايي داشت و به طور اخص واقعه اي بود كه نتايج دور و درازي در پي داشت و آن تاسيس باهاوس توسط والتر گروپيوس در سال 1919 در شهر وايمارآلمان با ادغام «آكادمي هنرهاي زيبا» و «مدرسه هنرها و پيشه ها» بود.</a:t>
            </a:r>
            <a:endParaRPr lang="en-US" sz="2400" dirty="0">
              <a:cs typeface="0 Lotus" pitchFamily="2" charset="-78"/>
            </a:endParaRPr>
          </a:p>
        </p:txBody>
      </p:sp>
      <p:pic>
        <p:nvPicPr>
          <p:cNvPr id="4100" name="Picture 4" descr="3_22_lowres"/>
          <p:cNvPicPr>
            <a:picLocks noChangeAspect="1" noChangeArrowheads="1"/>
          </p:cNvPicPr>
          <p:nvPr/>
        </p:nvPicPr>
        <p:blipFill>
          <a:blip r:embed="rId2"/>
          <a:srcRect/>
          <a:stretch>
            <a:fillRect/>
          </a:stretch>
        </p:blipFill>
        <p:spPr bwMode="auto">
          <a:xfrm>
            <a:off x="142844" y="4071942"/>
            <a:ext cx="4105275" cy="2636837"/>
          </a:xfrm>
          <a:prstGeom prst="rect">
            <a:avLst/>
          </a:prstGeom>
          <a:noFill/>
        </p:spPr>
      </p:pic>
      <p:pic>
        <p:nvPicPr>
          <p:cNvPr id="6" name="Picture 5" descr="12.jpg"/>
          <p:cNvPicPr>
            <a:picLocks noChangeAspect="1"/>
          </p:cNvPicPr>
          <p:nvPr/>
        </p:nvPicPr>
        <p:blipFill>
          <a:blip r:embed="rId3"/>
          <a:srcRect r="-625" b="5459"/>
          <a:stretch>
            <a:fillRect/>
          </a:stretch>
        </p:blipFill>
        <p:spPr>
          <a:xfrm>
            <a:off x="4643438" y="4071942"/>
            <a:ext cx="4238628" cy="2598463"/>
          </a:xfrm>
          <a:prstGeom prst="rect">
            <a:avLst/>
          </a:prstGeom>
        </p:spPr>
      </p:pic>
    </p:spTree>
  </p:cSld>
  <p:clrMapOvr>
    <a:masterClrMapping/>
  </p:clrMapOvr>
  <p:transition>
    <p:split orient="vert" dir="in"/>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5.jpg"/>
          <p:cNvPicPr>
            <a:picLocks noChangeAspect="1"/>
          </p:cNvPicPr>
          <p:nvPr/>
        </p:nvPicPr>
        <p:blipFill>
          <a:blip r:embed="rId2"/>
          <a:srcRect l="833" t="2377" r="1666" b="6101"/>
          <a:stretch>
            <a:fillRect/>
          </a:stretch>
        </p:blipFill>
        <p:spPr>
          <a:xfrm>
            <a:off x="214282" y="214290"/>
            <a:ext cx="5643570" cy="3714145"/>
          </a:xfrm>
          <a:prstGeom prst="rect">
            <a:avLst/>
          </a:prstGeom>
        </p:spPr>
      </p:pic>
      <p:pic>
        <p:nvPicPr>
          <p:cNvPr id="7" name="Picture 6" descr="9.jpg"/>
          <p:cNvPicPr>
            <a:picLocks noChangeAspect="1"/>
          </p:cNvPicPr>
          <p:nvPr/>
        </p:nvPicPr>
        <p:blipFill>
          <a:blip r:embed="rId3"/>
          <a:srcRect r="31" b="5208"/>
          <a:stretch>
            <a:fillRect/>
          </a:stretch>
        </p:blipFill>
        <p:spPr>
          <a:xfrm>
            <a:off x="6000760" y="214290"/>
            <a:ext cx="2940082" cy="3714776"/>
          </a:xfrm>
          <a:prstGeom prst="rect">
            <a:avLst/>
          </a:prstGeom>
        </p:spPr>
      </p:pic>
      <p:pic>
        <p:nvPicPr>
          <p:cNvPr id="8" name="Picture 7" descr="4.jpg"/>
          <p:cNvPicPr>
            <a:picLocks noChangeAspect="1"/>
          </p:cNvPicPr>
          <p:nvPr/>
        </p:nvPicPr>
        <p:blipFill>
          <a:blip r:embed="rId4"/>
          <a:srcRect b="5719"/>
          <a:stretch>
            <a:fillRect/>
          </a:stretch>
        </p:blipFill>
        <p:spPr>
          <a:xfrm>
            <a:off x="214282" y="4214817"/>
            <a:ext cx="8715436" cy="2474215"/>
          </a:xfrm>
          <a:prstGeom prst="rect">
            <a:avLst/>
          </a:prstGeom>
        </p:spPr>
      </p:pic>
    </p:spTree>
  </p:cSld>
  <p:clrMapOvr>
    <a:masterClrMapping/>
  </p:clrMapOvr>
  <p:transition>
    <p:split orient="vert" dir="in"/>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3.jpg"/>
          <p:cNvPicPr>
            <a:picLocks noChangeAspect="1"/>
          </p:cNvPicPr>
          <p:nvPr/>
        </p:nvPicPr>
        <p:blipFill>
          <a:blip r:embed="rId2"/>
          <a:srcRect r="-91" b="2083"/>
          <a:stretch>
            <a:fillRect/>
          </a:stretch>
        </p:blipFill>
        <p:spPr>
          <a:xfrm>
            <a:off x="285721" y="285728"/>
            <a:ext cx="4357718" cy="4448514"/>
          </a:xfrm>
          <a:prstGeom prst="rect">
            <a:avLst/>
          </a:prstGeom>
        </p:spPr>
      </p:pic>
      <p:sp>
        <p:nvSpPr>
          <p:cNvPr id="5" name="Rectangle 4"/>
          <p:cNvSpPr/>
          <p:nvPr/>
        </p:nvSpPr>
        <p:spPr>
          <a:xfrm>
            <a:off x="857224" y="5429264"/>
            <a:ext cx="2928958" cy="978729"/>
          </a:xfrm>
          <a:prstGeom prst="rect">
            <a:avLst/>
          </a:prstGeom>
        </p:spPr>
        <p:txBody>
          <a:bodyPr wrap="square">
            <a:spAutoFit/>
          </a:bodyPr>
          <a:lstStyle/>
          <a:p>
            <a:pPr algn="ctr">
              <a:lnSpc>
                <a:spcPct val="80000"/>
              </a:lnSpc>
              <a:buFont typeface="Wingdings" pitchFamily="2" charset="2"/>
              <a:buNone/>
            </a:pPr>
            <a:r>
              <a:rPr lang="ar-SA" sz="7200" dirty="0" smtClean="0">
                <a:solidFill>
                  <a:schemeClr val="hlink"/>
                </a:solidFill>
                <a:effectLst/>
                <a:latin typeface="IranNastaliq" pitchFamily="18" charset="0"/>
                <a:cs typeface="IranNastaliq" pitchFamily="18" charset="0"/>
              </a:rPr>
              <a:t>والتر گروپیوس</a:t>
            </a:r>
            <a:endParaRPr lang="ar-SA" sz="7200" dirty="0">
              <a:solidFill>
                <a:schemeClr val="hlink"/>
              </a:solidFill>
              <a:effectLst/>
              <a:latin typeface="IranNastaliq" pitchFamily="18" charset="0"/>
              <a:cs typeface="IranNastaliq" pitchFamily="18" charset="0"/>
            </a:endParaRPr>
          </a:p>
        </p:txBody>
      </p:sp>
      <p:pic>
        <p:nvPicPr>
          <p:cNvPr id="6" name="Picture 5" descr="والتر گروپیوس Walter Gropius"/>
          <p:cNvPicPr>
            <a:picLocks noChangeAspect="1" noChangeArrowheads="1"/>
          </p:cNvPicPr>
          <p:nvPr/>
        </p:nvPicPr>
        <p:blipFill>
          <a:blip r:embed="rId3"/>
          <a:srcRect/>
          <a:stretch>
            <a:fillRect/>
          </a:stretch>
        </p:blipFill>
        <p:spPr bwMode="auto">
          <a:xfrm>
            <a:off x="4786314" y="285728"/>
            <a:ext cx="4126027" cy="6106520"/>
          </a:xfrm>
          <a:prstGeom prst="rect">
            <a:avLst/>
          </a:prstGeom>
          <a:noFill/>
        </p:spPr>
      </p:pic>
    </p:spTree>
  </p:cSld>
  <p:clrMapOvr>
    <a:masterClrMapping/>
  </p:clrMapOvr>
  <p:transition>
    <p:split orient="vert" dir="in"/>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type="body" idx="1"/>
          </p:nvPr>
        </p:nvSpPr>
        <p:spPr>
          <a:xfrm>
            <a:off x="0" y="692150"/>
            <a:ext cx="9144000" cy="6165850"/>
          </a:xfrm>
        </p:spPr>
        <p:txBody>
          <a:bodyPr/>
          <a:lstStyle/>
          <a:p>
            <a:pPr algn="ctr">
              <a:lnSpc>
                <a:spcPct val="80000"/>
              </a:lnSpc>
              <a:buFont typeface="Wingdings" pitchFamily="2" charset="2"/>
              <a:buNone/>
            </a:pPr>
            <a:endParaRPr lang="fa-IR" sz="6000" dirty="0">
              <a:solidFill>
                <a:schemeClr val="hlink"/>
              </a:solidFill>
              <a:effectLst/>
              <a:latin typeface="IranNastaliq" pitchFamily="18" charset="0"/>
              <a:cs typeface="IranNastaliq" pitchFamily="18" charset="0"/>
            </a:endParaRPr>
          </a:p>
          <a:p>
            <a:pPr algn="ctr">
              <a:lnSpc>
                <a:spcPct val="80000"/>
              </a:lnSpc>
              <a:buFont typeface="Wingdings" pitchFamily="2" charset="2"/>
              <a:buNone/>
            </a:pPr>
            <a:r>
              <a:rPr lang="ar-SA" sz="6000" dirty="0">
                <a:solidFill>
                  <a:schemeClr val="hlink"/>
                </a:solidFill>
                <a:effectLst/>
                <a:latin typeface="IranNastaliq" pitchFamily="18" charset="0"/>
                <a:cs typeface="IranNastaliq" pitchFamily="18" charset="0"/>
              </a:rPr>
              <a:t>والتر گروپیوس</a:t>
            </a:r>
          </a:p>
          <a:p>
            <a:pPr algn="ctr">
              <a:lnSpc>
                <a:spcPct val="80000"/>
              </a:lnSpc>
              <a:buFont typeface="Wingdings" pitchFamily="2" charset="2"/>
              <a:buNone/>
            </a:pPr>
            <a:endParaRPr lang="en-US" sz="1800" dirty="0">
              <a:solidFill>
                <a:schemeClr val="hlink"/>
              </a:solidFill>
              <a:effectLst/>
              <a:cs typeface="0 Lotus" pitchFamily="2" charset="-78"/>
            </a:endParaRPr>
          </a:p>
          <a:p>
            <a:pPr algn="ctr">
              <a:lnSpc>
                <a:spcPct val="80000"/>
              </a:lnSpc>
              <a:buFont typeface="Wingdings" pitchFamily="2" charset="2"/>
              <a:buNone/>
            </a:pPr>
            <a:r>
              <a:rPr lang="ar-SA" sz="2000" dirty="0">
                <a:effectLst/>
                <a:cs typeface="0 Lotus" pitchFamily="2" charset="-78"/>
              </a:rPr>
              <a:t>والتر گروپیوس، از تأثیرگذارترین معماران مدرنیته، در سال 1883 در آلمان به دنیا آمد. در سال  به همراه پیتر بهرنز شرکتی را تأسیس کرد. که در این زمان کارمندانی همچون میس ون ده روهه و لوکوربوزیه در شرکت وی به کار مشغول شدند. گروپیوس در سال 1910 شراکت با بهرنز را ترک کرد و به همراه آدولف مه یر شرکتی را تأسیس نمودند. آنها در این مدت یکی از ساختمان های اولیه سبک مدرن -کارخانه فاگوس- را ساختند. دیوارهای پرده ای شیشه ای این ساختمان نشان دهنده یکی از اصول کلی سبک مدرن شد که در آن فرم از عملکرد پیروی می کند.</a:t>
            </a:r>
            <a:r>
              <a:rPr lang="en-US" sz="2000" dirty="0">
                <a:effectLst/>
                <a:cs typeface="0 Lotus" pitchFamily="2" charset="-78"/>
              </a:rPr>
              <a:t> </a:t>
            </a:r>
          </a:p>
          <a:p>
            <a:pPr algn="ctr">
              <a:lnSpc>
                <a:spcPct val="80000"/>
              </a:lnSpc>
              <a:buFont typeface="Wingdings" pitchFamily="2" charset="2"/>
              <a:buNone/>
            </a:pPr>
            <a:endParaRPr lang="en-US" sz="1800" dirty="0">
              <a:effectLst/>
              <a:cs typeface="0 Lotus" pitchFamily="2" charset="-78"/>
            </a:endParaRPr>
          </a:p>
          <a:p>
            <a:pPr algn="ctr">
              <a:lnSpc>
                <a:spcPct val="80000"/>
              </a:lnSpc>
              <a:buFont typeface="Wingdings" pitchFamily="2" charset="2"/>
              <a:buNone/>
            </a:pPr>
            <a:endParaRPr lang="en-US" sz="1800" dirty="0">
              <a:effectLst/>
              <a:cs typeface="0 Lotus" pitchFamily="2" charset="-78"/>
            </a:endParaRPr>
          </a:p>
          <a:p>
            <a:pPr algn="ctr">
              <a:lnSpc>
                <a:spcPct val="80000"/>
              </a:lnSpc>
              <a:buFont typeface="Wingdings" pitchFamily="2" charset="2"/>
              <a:buNone/>
            </a:pPr>
            <a:endParaRPr lang="en-US" sz="1800" dirty="0">
              <a:effectLst/>
              <a:cs typeface="0 Lotus" pitchFamily="2" charset="-78"/>
            </a:endParaRPr>
          </a:p>
          <a:p>
            <a:pPr algn="ctr">
              <a:lnSpc>
                <a:spcPct val="80000"/>
              </a:lnSpc>
              <a:buFont typeface="Wingdings" pitchFamily="2" charset="2"/>
              <a:buNone/>
            </a:pPr>
            <a:endParaRPr lang="en-US" sz="1800" dirty="0">
              <a:effectLst/>
              <a:cs typeface="0 Lotus" pitchFamily="2" charset="-78"/>
            </a:endParaRPr>
          </a:p>
          <a:p>
            <a:pPr algn="ctr">
              <a:lnSpc>
                <a:spcPct val="80000"/>
              </a:lnSpc>
              <a:buFont typeface="Wingdings" pitchFamily="2" charset="2"/>
              <a:buNone/>
            </a:pPr>
            <a:endParaRPr lang="en-US" sz="1800" dirty="0">
              <a:effectLst/>
              <a:cs typeface="0 Lotus" pitchFamily="2" charset="-78"/>
            </a:endParaRPr>
          </a:p>
          <a:p>
            <a:pPr algn="ctr">
              <a:lnSpc>
                <a:spcPct val="80000"/>
              </a:lnSpc>
              <a:buFont typeface="Wingdings" pitchFamily="2" charset="2"/>
              <a:buNone/>
            </a:pPr>
            <a:endParaRPr lang="en-US" sz="1800" dirty="0">
              <a:effectLst/>
              <a:cs typeface="0 Lotus" pitchFamily="2" charset="-78"/>
            </a:endParaRPr>
          </a:p>
          <a:p>
            <a:pPr algn="ctr">
              <a:lnSpc>
                <a:spcPct val="80000"/>
              </a:lnSpc>
              <a:buFont typeface="Wingdings" pitchFamily="2" charset="2"/>
              <a:buNone/>
            </a:pPr>
            <a:endParaRPr lang="en-US" sz="1800" dirty="0">
              <a:effectLst/>
              <a:cs typeface="0 Lotus" pitchFamily="2" charset="-78"/>
            </a:endParaRPr>
          </a:p>
          <a:p>
            <a:pPr algn="ctr">
              <a:lnSpc>
                <a:spcPct val="80000"/>
              </a:lnSpc>
              <a:buFont typeface="Wingdings" pitchFamily="2" charset="2"/>
              <a:buNone/>
            </a:pPr>
            <a:endParaRPr lang="en-US" sz="1800" dirty="0">
              <a:effectLst/>
              <a:cs typeface="0 Lotus" pitchFamily="2" charset="-78"/>
            </a:endParaRPr>
          </a:p>
          <a:p>
            <a:pPr algn="ctr">
              <a:lnSpc>
                <a:spcPct val="80000"/>
              </a:lnSpc>
              <a:buFont typeface="Wingdings" pitchFamily="2" charset="2"/>
              <a:buNone/>
            </a:pPr>
            <a:endParaRPr lang="fa-IR" sz="2000" dirty="0" smtClean="0">
              <a:solidFill>
                <a:schemeClr val="hlink"/>
              </a:solidFill>
              <a:effectLst/>
              <a:cs typeface="0 Helal" pitchFamily="2" charset="-78"/>
            </a:endParaRPr>
          </a:p>
          <a:p>
            <a:pPr algn="ctr">
              <a:lnSpc>
                <a:spcPct val="80000"/>
              </a:lnSpc>
              <a:buFont typeface="Wingdings" pitchFamily="2" charset="2"/>
              <a:buNone/>
            </a:pPr>
            <a:r>
              <a:rPr lang="ar-SA" sz="2000" dirty="0" smtClean="0">
                <a:solidFill>
                  <a:schemeClr val="hlink"/>
                </a:solidFill>
                <a:effectLst/>
                <a:cs typeface="0 Helal" pitchFamily="2" charset="-78"/>
              </a:rPr>
              <a:t>ساختمان </a:t>
            </a:r>
            <a:r>
              <a:rPr lang="ar-SA" sz="2000" dirty="0">
                <a:solidFill>
                  <a:schemeClr val="hlink"/>
                </a:solidFill>
                <a:effectLst/>
                <a:cs typeface="0 Helal" pitchFamily="2" charset="-78"/>
              </a:rPr>
              <a:t>شیشه ای کارخانه فاگوس، از نخستین ساختمان های سبک مدرن</a:t>
            </a:r>
          </a:p>
        </p:txBody>
      </p:sp>
      <p:pic>
        <p:nvPicPr>
          <p:cNvPr id="82949" name="Picture 5" descr="والتر گروپیوس Walter Gropius"/>
          <p:cNvPicPr>
            <a:picLocks noChangeAspect="1" noChangeArrowheads="1"/>
          </p:cNvPicPr>
          <p:nvPr/>
        </p:nvPicPr>
        <p:blipFill>
          <a:blip r:embed="rId2"/>
          <a:srcRect/>
          <a:stretch>
            <a:fillRect/>
          </a:stretch>
        </p:blipFill>
        <p:spPr bwMode="auto">
          <a:xfrm>
            <a:off x="928662" y="142852"/>
            <a:ext cx="1643074" cy="2431750"/>
          </a:xfrm>
          <a:prstGeom prst="rect">
            <a:avLst/>
          </a:prstGeom>
          <a:noFill/>
        </p:spPr>
      </p:pic>
      <p:pic>
        <p:nvPicPr>
          <p:cNvPr id="82951" name="Picture 7" descr="ساختمان شرکت فاگوس - گروپیوس"/>
          <p:cNvPicPr>
            <a:picLocks noChangeAspect="1" noChangeArrowheads="1"/>
          </p:cNvPicPr>
          <p:nvPr/>
        </p:nvPicPr>
        <p:blipFill>
          <a:blip r:embed="rId3"/>
          <a:srcRect/>
          <a:stretch>
            <a:fillRect/>
          </a:stretch>
        </p:blipFill>
        <p:spPr bwMode="auto">
          <a:xfrm>
            <a:off x="2571736" y="3929066"/>
            <a:ext cx="3929090" cy="2155506"/>
          </a:xfrm>
          <a:prstGeom prst="rect">
            <a:avLst/>
          </a:prstGeom>
          <a:noFill/>
        </p:spPr>
      </p:pic>
    </p:spTree>
  </p:cSld>
  <p:clrMapOvr>
    <a:masterClrMapping/>
  </p:clrMapOvr>
  <p:transition>
    <p:split orient="vert" dir="in"/>
  </p:transition>
  <p:timing>
    <p:tnLst>
      <p:par>
        <p:cTn id="1" dur="indefinite" restart="never" nodeType="tmRoot"/>
      </p:par>
    </p:tnLst>
  </p:timing>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مدرسه باهاوس </Template>
  <TotalTime>5</TotalTime>
  <Words>2381</Words>
  <Application>Microsoft Office PowerPoint</Application>
  <PresentationFormat>On-screen Show (4:3)</PresentationFormat>
  <Paragraphs>94</Paragraphs>
  <Slides>54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0 Helal</vt:lpstr>
      <vt:lpstr>0 Lotus</vt:lpstr>
      <vt:lpstr>2  Bardiya</vt:lpstr>
      <vt:lpstr>Arial</vt:lpstr>
      <vt:lpstr>B Tabassom</vt:lpstr>
      <vt:lpstr>Chiller</vt:lpstr>
      <vt:lpstr>IranNastaliq</vt:lpstr>
      <vt:lpstr>Segoe Script</vt:lpstr>
      <vt:lpstr>Tahoma</vt:lpstr>
      <vt:lpstr>Wingdings</vt:lpstr>
      <vt:lpstr>Textured</vt:lpstr>
      <vt:lpstr>In the name of god</vt:lpstr>
      <vt:lpstr>PowerPoint Presentation</vt:lpstr>
      <vt:lpstr>آشنایی با معماری معاصر</vt:lpstr>
      <vt:lpstr>PowerPoint Presentation</vt:lpstr>
      <vt:lpstr>تاريخچه مدرسه باهاوس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با تشكر</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name of god</dc:title>
  <dc:creator>omid arzi</dc:creator>
  <cp:lastModifiedBy>omid arzi</cp:lastModifiedBy>
  <cp:revision>1</cp:revision>
  <dcterms:created xsi:type="dcterms:W3CDTF">2022-01-27T17:41:04Z</dcterms:created>
  <dcterms:modified xsi:type="dcterms:W3CDTF">2022-01-27T17:46:39Z</dcterms:modified>
</cp:coreProperties>
</file>