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9"/>
  </p:notesMasterIdLst>
  <p:sldIdLst>
    <p:sldId id="301" r:id="rId2"/>
    <p:sldId id="364" r:id="rId3"/>
    <p:sldId id="365" r:id="rId4"/>
    <p:sldId id="366" r:id="rId5"/>
    <p:sldId id="367" r:id="rId6"/>
    <p:sldId id="356" r:id="rId7"/>
    <p:sldId id="320" r:id="rId8"/>
    <p:sldId id="321" r:id="rId9"/>
    <p:sldId id="310" r:id="rId10"/>
    <p:sldId id="311" r:id="rId11"/>
    <p:sldId id="312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  <p:sldId id="352" r:id="rId34"/>
    <p:sldId id="353" r:id="rId35"/>
    <p:sldId id="354" r:id="rId36"/>
    <p:sldId id="357" r:id="rId37"/>
    <p:sldId id="358" r:id="rId38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55443"/>
    <a:srgbClr val="FFFF66"/>
    <a:srgbClr val="CC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82" autoAdjust="0"/>
    <p:restoredTop sz="94660"/>
  </p:normalViewPr>
  <p:slideViewPr>
    <p:cSldViewPr>
      <p:cViewPr varScale="1">
        <p:scale>
          <a:sx n="38" d="100"/>
          <a:sy n="38" d="100"/>
        </p:scale>
        <p:origin x="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26"/>
    </p:cViewPr>
  </p:sorterViewPr>
  <p:notesViewPr>
    <p:cSldViewPr>
      <p:cViewPr varScale="1">
        <p:scale>
          <a:sx n="51" d="100"/>
          <a:sy n="51" d="100"/>
        </p:scale>
        <p:origin x="-18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175121-5EAD-4C30-A298-E9199C42C044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64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42F142-8263-44B9-831C-35E5EBA8BF50}" type="slidenum">
              <a:rPr lang="ar-SA"/>
              <a:pPr/>
              <a:t>1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604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8F23AE-3E80-4CAA-823D-F3C9FA11D22A}" type="slidenum">
              <a:rPr lang="ar-SA"/>
              <a:pPr/>
              <a:t>14</a:t>
            </a:fld>
            <a:endParaRPr 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8669017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0EEFD-D71A-4606-86A9-0FBCAE6AE4B0}" type="slidenum">
              <a:rPr lang="ar-SA"/>
              <a:pPr/>
              <a:t>15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16752594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E5533B-20AC-48D5-900F-9F63D9717203}" type="slidenum">
              <a:rPr lang="ar-SA"/>
              <a:pPr/>
              <a:t>16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17966690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3BA716-675C-43E6-8DE9-683D64B96590}" type="slidenum">
              <a:rPr lang="ar-SA"/>
              <a:pPr/>
              <a:t>17</a:t>
            </a:fld>
            <a:endParaRPr lang="en-US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29745717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5C3D7C-FFA2-4544-8535-0377092D7E76}" type="slidenum">
              <a:rPr lang="ar-SA"/>
              <a:pPr/>
              <a:t>18</a:t>
            </a:fld>
            <a:endParaRPr lang="en-US"/>
          </a:p>
        </p:txBody>
      </p:sp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2821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5107581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0FD12B-6793-4378-856B-3BC2BF9C9F86}" type="slidenum">
              <a:rPr lang="ar-SA"/>
              <a:pPr/>
              <a:t>19</a:t>
            </a:fld>
            <a:endParaRPr lang="en-US"/>
          </a:p>
        </p:txBody>
      </p:sp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67" name="Rectangle 3"/>
          <p:cNvSpPr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68" name="Rectangle 4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69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22233589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FFE29D-416F-4AE8-B445-EB6E13293A6C}" type="slidenum">
              <a:rPr lang="ar-SA"/>
              <a:pPr/>
              <a:t>20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1586516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08604-378E-4187-935A-7C749F0DE87C}" type="slidenum">
              <a:rPr lang="ar-SA"/>
              <a:pPr/>
              <a:t>21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6179204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2E5286-4336-47A4-AE3D-0D21FA651A07}" type="slidenum">
              <a:rPr lang="ar-SA"/>
              <a:pPr/>
              <a:t>22</a:t>
            </a:fld>
            <a:endParaRPr lang="en-US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18082271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B5B4F8-89D7-4463-B3E7-61EC849FE801}" type="slidenum">
              <a:rPr lang="ar-SA"/>
              <a:pPr/>
              <a:t>23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1641593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96727D-364A-4D41-95F2-93B66829F7A1}" type="slidenum">
              <a:rPr lang="ar-SA"/>
              <a:pPr/>
              <a:t>6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777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611DE-0AD0-4A09-A491-8F743CC36422}" type="slidenum">
              <a:rPr lang="ar-SA"/>
              <a:pPr/>
              <a:t>24</a:t>
            </a:fld>
            <a:endParaRPr lang="en-US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4191390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C716C5-F1C7-40FA-AAB5-3522D2A7A301}" type="slidenum">
              <a:rPr lang="ar-SA"/>
              <a:pPr/>
              <a:t>25</a:t>
            </a:fld>
            <a:endParaRPr lang="en-US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28250667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2DBEDD-D4D7-49DB-AC12-4ECBF330DE69}" type="slidenum">
              <a:rPr lang="ar-SA"/>
              <a:pPr/>
              <a:t>26</a:t>
            </a:fld>
            <a:endParaRPr lang="en-US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41763352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73191F-FAA3-4823-AD34-F9900D57B206}" type="slidenum">
              <a:rPr lang="ar-SA"/>
              <a:pPr/>
              <a:t>27</a:t>
            </a:fld>
            <a:endParaRPr lang="en-US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418312132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4C3D50-A48F-4F51-A4F5-8ACC3E29F186}" type="slidenum">
              <a:rPr lang="ar-SA"/>
              <a:pPr/>
              <a:t>28</a:t>
            </a:fld>
            <a:endParaRPr lang="en-US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37665010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AD1D4-DAE7-4427-8E52-61ED3F815E83}" type="slidenum">
              <a:rPr lang="ar-SA"/>
              <a:pPr/>
              <a:t>29</a:t>
            </a:fld>
            <a:endParaRPr lang="en-US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7925662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8C99A-16FC-4C79-A20A-51F34C0A086A}" type="slidenum">
              <a:rPr lang="ar-SA"/>
              <a:pPr/>
              <a:t>30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22631935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A1B83-C045-4610-B1CF-374927EC34A7}" type="slidenum">
              <a:rPr lang="ar-SA"/>
              <a:pPr/>
              <a:t>31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20185980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FDE6BF-3F15-4674-A9BF-A14275A92BB6}" type="slidenum">
              <a:rPr lang="ar-SA"/>
              <a:pPr/>
              <a:t>32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24457205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B2DBC2-C32C-46E2-A4ED-EF2534B1BBB9}" type="slidenum">
              <a:rPr lang="ar-SA"/>
              <a:pPr/>
              <a:t>33</a:t>
            </a:fld>
            <a:endParaRPr lang="en-US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3660637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A8AFEC-D0B3-4128-A09F-0CB40D7ED760}" type="slidenum">
              <a:rPr lang="ar-SA"/>
              <a:pPr/>
              <a:t>7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مدیریت عملکرد در واقع مدیریت معیارهای عملکرد است.</a:t>
            </a:r>
          </a:p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تعالی یکی از معیارها و حوزه های عملکرد محسوب می گردد. </a:t>
            </a:r>
          </a:p>
          <a:p>
            <a:pPr marL="228600" indent="-228600" algn="r" rtl="1"/>
            <a:endParaRPr lang="en-US" sz="2000" b="1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389283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647B0-DCB9-4E84-9F75-8863006954B0}" type="slidenum">
              <a:rPr lang="ar-SA"/>
              <a:pPr/>
              <a:t>34</a:t>
            </a:fld>
            <a:endParaRPr lang="en-US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8834133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4CB8A1-527F-4BCE-876A-53A10A1948AE}" type="slidenum">
              <a:rPr lang="ar-SA"/>
              <a:pPr/>
              <a:t>35</a:t>
            </a:fld>
            <a:endParaRPr lang="en-US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185190019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8C81B-5282-41A1-BAA3-34B3C83FB091}" type="slidenum">
              <a:rPr lang="ar-SA"/>
              <a:pPr/>
              <a:t>36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مدیریت عملکرد در واقع مدیریت معیارهای عملکرد است.</a:t>
            </a:r>
          </a:p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تعالی یکی از معیارها و حوزه های عملکرد محسوب می گردد.</a:t>
            </a:r>
            <a:endParaRPr lang="en-US" b="1"/>
          </a:p>
          <a:p>
            <a:pPr marL="228600" indent="-228600" algn="r" rt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633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34A7D0-F78A-40AA-AEC9-FEBCA3A55BCF}" type="slidenum">
              <a:rPr lang="ar-SA"/>
              <a:pPr/>
              <a:t>37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37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9DDA2A-CBF5-46AD-8DC2-5E47E140E3D2}" type="slidenum">
              <a:rPr lang="ar-SA"/>
              <a:pPr/>
              <a:t>8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ارزیابی عملکرد یکی از اجزاء فرآیند مدیریت عملکرد است.</a:t>
            </a:r>
          </a:p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ارزیابی یکی از حوزه های ارزیابی عملکرد محسوب          می گردد.</a:t>
            </a:r>
          </a:p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از سوی دیگر تعالی یکی از حوزه های عملکرد است و ارزیابی تعالی یکی از اجزاء فرآیند مدیریت آن می باشد.</a:t>
            </a:r>
            <a:endParaRPr lang="en-US" sz="2000" b="1"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7183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89FB4C-46FF-4916-831E-BD6B6651143F}" type="slidenum">
              <a:rPr lang="ar-SA"/>
              <a:pPr/>
              <a:t>9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د رحال حاظر تنها جزء اندازه گیری عملکرد در کل فرآیند مدیریت عملکرد مورد توجه قرار گرفته است.</a:t>
            </a:r>
          </a:p>
        </p:txBody>
      </p:sp>
    </p:spTree>
    <p:extLst>
      <p:ext uri="{BB962C8B-B14F-4D97-AF65-F5344CB8AC3E}">
        <p14:creationId xmlns:p14="http://schemas.microsoft.com/office/powerpoint/2010/main" val="338713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151DC1-9285-487E-A59D-F9EFAE392FDD}" type="slidenum">
              <a:rPr lang="ar-SA"/>
              <a:pPr/>
              <a:t>10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ارزیابی تعالی به مفهوم ارزیابی عملکرد و ارزیابی عملکرد به معنی مدیریت عملکرد نیست.</a:t>
            </a:r>
          </a:p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طراحی فرآیند/نظام ارزیابی بدون تعریف جایگاه آن در فرآیند/نظام بالا دستی آن یعنی مدیریت می تواند امری بسیار هزینه بر و حتی مخاطره آمیز باشد.</a:t>
            </a:r>
            <a:endParaRPr lang="en-US" sz="2000" b="1">
              <a:cs typeface="B Mitra" pitchFamily="2" charset="-78"/>
            </a:endParaRPr>
          </a:p>
          <a:p>
            <a:pPr marL="228600" indent="-228600" algn="r" rt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636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DAEDB-8611-4C85-9E67-8A788AA5ABB5}" type="slidenum">
              <a:rPr lang="ar-SA"/>
              <a:pPr/>
              <a:t>11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 algn="r" rtl="1">
              <a:buFontTx/>
              <a:buAutoNum type="arabicPeriod"/>
            </a:pPr>
            <a:r>
              <a:rPr lang="fa-IR" sz="2000" b="1">
                <a:cs typeface="B Mitra" pitchFamily="2" charset="-78"/>
              </a:rPr>
              <a:t>در چارچوب ارائه شده توسط وزارت نیرو و آنچه در حال حاضر بر اساس دستورالعمل وزارت نیرو در شرکت های مادر تخصصی اجرا می شود ارزیابی تعالی معادل ارزیابی عملکرد قرار داده شده و هیچ رویکرد نظام مندی به مدیریت عملکرد مشاهده نمی شود. </a:t>
            </a:r>
            <a:endParaRPr lang="en-US" sz="2000" b="1">
              <a:cs typeface="B Mitra" pitchFamily="2" charset="-78"/>
            </a:endParaRPr>
          </a:p>
          <a:p>
            <a:pPr marL="228600" indent="-228600" algn="r" rt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09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EF1E01-E037-4E2E-822E-C73BCF71E375}" type="slidenum">
              <a:rPr lang="ar-SA"/>
              <a:pPr/>
              <a:t>12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152400" y="6019800"/>
            <a:ext cx="6553200" cy="2438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150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DA96B-421A-4A1F-8DC8-57ED67C78818}" type="slidenum">
              <a:rPr lang="ar-SA"/>
              <a:pPr/>
              <a:t>13</a:t>
            </a:fld>
            <a:endParaRPr lang="en-US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7663" y="944563"/>
            <a:ext cx="6197600" cy="4648200"/>
          </a:xfrm>
          <a:ln/>
        </p:spPr>
      </p:sp>
    </p:spTree>
    <p:extLst>
      <p:ext uri="{BB962C8B-B14F-4D97-AF65-F5344CB8AC3E}">
        <p14:creationId xmlns:p14="http://schemas.microsoft.com/office/powerpoint/2010/main" val="57019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547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547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0547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0547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7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8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8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8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8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8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8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8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548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0548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549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DAFB69C-91A3-4F4C-A227-8C05410EFB00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10549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549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-216567" y="-48126"/>
            <a:ext cx="4572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C5120C-559A-410A-93A2-145D2F8313F9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9466DE-E10A-48BF-BAC3-890E3D662780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D29077D-BC80-4F19-9698-F0445CB8A8CC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2E5AF36-D82B-4BFD-AB90-CC6D78522216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664B1AF-5410-4B8B-B67A-E729C4BA9053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B1CA6B-5798-4203-84CE-5C805C32B27E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6BD988-75DA-4B99-BD78-B479B0C560C0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A5663C-C6ED-42CD-80B8-5A613DCEB285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E36C1D-CB79-42CE-BCC9-02D8F622B8E1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C2E7FD4-262C-4DCE-AF52-3F1562B62518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3FB13C-6875-4A47-B24C-F3800BFFC063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324FC81-EC51-4D1D-93BC-19EEE206DF60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D9AAA-5E70-4073-AE11-8311E9D96C46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767707BF-E994-4902-9AFE-2C0DF19C508A}" type="slidenum">
              <a:rPr lang="ar-SA"/>
              <a:pPr/>
              <a:t>‹#›</a:t>
            </a:fld>
            <a:endParaRPr lang="en-US"/>
          </a:p>
        </p:txBody>
      </p:sp>
      <p:grpSp>
        <p:nvGrpSpPr>
          <p:cNvPr id="10445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445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4454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4455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4457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4458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104459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4460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104461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446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4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-216567" y="-48126"/>
            <a:ext cx="4572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8.bin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2.bin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1.bin"/><Relationship Id="rId10" Type="http://schemas.openxmlformats.org/officeDocument/2006/relationships/oleObject" Target="../embeddings/oleObject5.bin"/><Relationship Id="rId4" Type="http://schemas.openxmlformats.org/officeDocument/2006/relationships/audio" Target="../media/audio1.wav"/><Relationship Id="rId9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23.xml"/><Relationship Id="rId7" Type="http://schemas.openxmlformats.org/officeDocument/2006/relationships/slide" Target="slide3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slide" Target="slide32.xml"/><Relationship Id="rId5" Type="http://schemas.openxmlformats.org/officeDocument/2006/relationships/slide" Target="slide36.xml"/><Relationship Id="rId4" Type="http://schemas.openxmlformats.org/officeDocument/2006/relationships/slide" Target="slide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6113" y="2420938"/>
            <a:ext cx="8497887" cy="1800225"/>
          </a:xfrm>
          <a:solidFill>
            <a:srgbClr val="CCFFCC">
              <a:alpha val="30000"/>
            </a:srgbClr>
          </a:solidFill>
        </p:spPr>
        <p:txBody>
          <a:bodyPr/>
          <a:lstStyle/>
          <a:p>
            <a:pPr algn="ctr" rtl="1"/>
            <a:r>
              <a:rPr lang="fa-IR" b="1" dirty="0">
                <a:solidFill>
                  <a:srgbClr val="FFFF66"/>
                </a:solidFill>
                <a:latin typeface="Mitra-s" pitchFamily="2" charset="2"/>
                <a:cs typeface="B Mitra" pitchFamily="2" charset="-78"/>
              </a:rPr>
              <a:t>مقدمه‌اي بر</a:t>
            </a:r>
            <a:br>
              <a:rPr lang="fa-IR" b="1" dirty="0">
                <a:solidFill>
                  <a:srgbClr val="FFFF66"/>
                </a:solidFill>
                <a:latin typeface="Mitra-s" pitchFamily="2" charset="2"/>
                <a:cs typeface="B Mitra" pitchFamily="2" charset="-78"/>
              </a:rPr>
            </a:br>
            <a:r>
              <a:rPr lang="fa-IR" b="1" dirty="0">
                <a:solidFill>
                  <a:srgbClr val="FFFF66"/>
                </a:solidFill>
                <a:latin typeface="Mitra-s" pitchFamily="2" charset="2"/>
                <a:cs typeface="B Mitra" pitchFamily="2" charset="-78"/>
              </a:rPr>
              <a:t>ارزیابی عملكرد و تعالي سازماني</a:t>
            </a:r>
            <a:endParaRPr lang="en-US" b="1" dirty="0">
              <a:solidFill>
                <a:srgbClr val="FFFF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1B979E65-E1B5-4854-8A4A-BCB278CAF102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1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539750" y="404813"/>
            <a:ext cx="792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5400" b="1">
                <a:latin typeface="Verdana" pitchFamily="34" charset="0"/>
                <a:cs typeface="Mitra" pitchFamily="2" charset="-78"/>
              </a:rPr>
              <a:t>مديريت عملكرد</a:t>
            </a:r>
            <a:endParaRPr lang="en-US" sz="54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5A9DB217-4F34-4D5A-B4BC-4E703FF106DE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10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765175" y="1847850"/>
            <a:ext cx="7489825" cy="5762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altLang="zh-CN" sz="2000" b="1">
                <a:latin typeface="Mitra-s" pitchFamily="2" charset="2"/>
                <a:ea typeface="SimSun" pitchFamily="2" charset="-122"/>
                <a:cs typeface="B Mitra" pitchFamily="2" charset="-78"/>
              </a:rPr>
              <a:t>مدل سازی عملکرد شرکت توانیر و شرکت های زیر مجموعه</a:t>
            </a:r>
            <a:endParaRPr lang="en-US" sz="2000" b="1">
              <a:latin typeface="Verdana" pitchFamily="34" charset="0"/>
              <a:ea typeface="SimSun" pitchFamily="2" charset="-122"/>
              <a:cs typeface="Traditional Arabic" pitchFamily="2" charset="-78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765175" y="3000375"/>
            <a:ext cx="7489825" cy="5762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altLang="zh-CN" sz="2000" b="1">
                <a:latin typeface="Mitra-s" pitchFamily="2" charset="2"/>
                <a:ea typeface="SimSun" pitchFamily="2" charset="-122"/>
                <a:cs typeface="B Mitra" pitchFamily="2" charset="-78"/>
              </a:rPr>
              <a:t>برنامه ریزی عملکرد شرکت توانیر و شرکت های زیر مجموعه بر اساس مدل عملکرد </a:t>
            </a:r>
          </a:p>
          <a:p>
            <a:endParaRPr lang="en-US" sz="2000" b="1">
              <a:latin typeface="Verdana" pitchFamily="34" charset="0"/>
              <a:ea typeface="SimSun" pitchFamily="2" charset="-122"/>
              <a:cs typeface="Traditional Arabic" pitchFamily="2" charset="-78"/>
            </a:endParaRP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755650" y="4152900"/>
            <a:ext cx="7485063" cy="431800"/>
          </a:xfrm>
          <a:prstGeom prst="rect">
            <a:avLst/>
          </a:prstGeom>
          <a:noFill/>
          <a:ln w="28575">
            <a:solidFill>
              <a:srgbClr val="F55443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altLang="zh-CN" sz="2000" b="1">
                <a:solidFill>
                  <a:srgbClr val="F55443"/>
                </a:solidFill>
                <a:latin typeface="Mitra-s" pitchFamily="2" charset="2"/>
                <a:ea typeface="SimSun" pitchFamily="2" charset="-122"/>
                <a:cs typeface="B Mitra" pitchFamily="2" charset="-78"/>
              </a:rPr>
              <a:t>عملکرد شرکت توانیر و شرکت های زیر مجموعه</a:t>
            </a:r>
            <a:endParaRPr lang="en-US" sz="2000" b="1">
              <a:solidFill>
                <a:srgbClr val="F55443"/>
              </a:solidFill>
              <a:latin typeface="Verdana" pitchFamily="34" charset="0"/>
              <a:ea typeface="SimSun" pitchFamily="2" charset="-122"/>
              <a:cs typeface="Traditional Arabic" pitchFamily="2" charset="-78"/>
            </a:endParaRP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755650" y="5160963"/>
            <a:ext cx="7485063" cy="431800"/>
          </a:xfrm>
          <a:prstGeom prst="rect">
            <a:avLst/>
          </a:prstGeom>
          <a:noFill/>
          <a:ln w="28575">
            <a:solidFill>
              <a:srgbClr val="F55443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altLang="zh-CN" sz="2000" b="1">
                <a:solidFill>
                  <a:srgbClr val="F55443"/>
                </a:solidFill>
                <a:latin typeface="Mitra-s" pitchFamily="2" charset="2"/>
                <a:ea typeface="SimSun" pitchFamily="2" charset="-122"/>
                <a:cs typeface="B Mitra" pitchFamily="2" charset="-78"/>
              </a:rPr>
              <a:t>ارزیابی عملکرد شرکت توانیر و شرکت های زیر مجموعه</a:t>
            </a:r>
            <a:endParaRPr lang="en-US" sz="2000" b="1">
              <a:solidFill>
                <a:srgbClr val="F55443"/>
              </a:solidFill>
              <a:latin typeface="Verdana" pitchFamily="34" charset="0"/>
              <a:ea typeface="SimSun" pitchFamily="2" charset="-122"/>
              <a:cs typeface="Traditional Arabic" pitchFamily="2" charset="-78"/>
            </a:endParaRPr>
          </a:p>
        </p:txBody>
      </p:sp>
      <p:cxnSp>
        <p:nvCxnSpPr>
          <p:cNvPr id="78856" name="AutoShape 8"/>
          <p:cNvCxnSpPr>
            <a:cxnSpLocks noChangeShapeType="1"/>
            <a:stCxn id="78852" idx="2"/>
            <a:endCxn id="78853" idx="0"/>
          </p:cNvCxnSpPr>
          <p:nvPr/>
        </p:nvCxnSpPr>
        <p:spPr bwMode="auto">
          <a:xfrm>
            <a:off x="4510088" y="2438400"/>
            <a:ext cx="0" cy="547688"/>
          </a:xfrm>
          <a:prstGeom prst="straightConnector1">
            <a:avLst/>
          </a:prstGeom>
          <a:noFill/>
          <a:ln w="57150">
            <a:solidFill>
              <a:srgbClr val="CC5700"/>
            </a:solidFill>
            <a:round/>
            <a:headEnd/>
            <a:tailEnd type="triangle" w="med" len="med"/>
          </a:ln>
        </p:spPr>
      </p:cxnSp>
      <p:cxnSp>
        <p:nvCxnSpPr>
          <p:cNvPr id="78857" name="AutoShape 9"/>
          <p:cNvCxnSpPr>
            <a:cxnSpLocks noChangeShapeType="1"/>
            <a:stCxn id="78853" idx="2"/>
            <a:endCxn id="78854" idx="0"/>
          </p:cNvCxnSpPr>
          <p:nvPr/>
        </p:nvCxnSpPr>
        <p:spPr bwMode="auto">
          <a:xfrm flipH="1">
            <a:off x="4498975" y="3590925"/>
            <a:ext cx="11113" cy="547688"/>
          </a:xfrm>
          <a:prstGeom prst="straightConnector1">
            <a:avLst/>
          </a:prstGeom>
          <a:noFill/>
          <a:ln w="57150">
            <a:solidFill>
              <a:srgbClr val="CC5700"/>
            </a:solidFill>
            <a:round/>
            <a:headEnd/>
            <a:tailEnd type="triangle" w="med" len="med"/>
          </a:ln>
        </p:spPr>
      </p:cxnSp>
      <p:cxnSp>
        <p:nvCxnSpPr>
          <p:cNvPr id="78858" name="AutoShape 10"/>
          <p:cNvCxnSpPr>
            <a:cxnSpLocks noChangeShapeType="1"/>
            <a:stCxn id="78854" idx="2"/>
            <a:endCxn id="78855" idx="0"/>
          </p:cNvCxnSpPr>
          <p:nvPr/>
        </p:nvCxnSpPr>
        <p:spPr bwMode="auto">
          <a:xfrm>
            <a:off x="4498975" y="4598988"/>
            <a:ext cx="0" cy="547687"/>
          </a:xfrm>
          <a:prstGeom prst="straightConnector1">
            <a:avLst/>
          </a:prstGeom>
          <a:noFill/>
          <a:ln w="57150">
            <a:solidFill>
              <a:srgbClr val="F55443"/>
            </a:solidFill>
            <a:round/>
            <a:headEnd/>
            <a:tailEnd type="triangle" w="med" len="med"/>
          </a:ln>
        </p:spPr>
      </p:cxnSp>
      <p:cxnSp>
        <p:nvCxnSpPr>
          <p:cNvPr id="78859" name="AutoShape 11"/>
          <p:cNvCxnSpPr>
            <a:cxnSpLocks noChangeShapeType="1"/>
            <a:stCxn id="78855" idx="2"/>
            <a:endCxn id="78852" idx="3"/>
          </p:cNvCxnSpPr>
          <p:nvPr/>
        </p:nvCxnSpPr>
        <p:spPr bwMode="auto">
          <a:xfrm rot="5400000" flipH="1" flipV="1">
            <a:off x="4648994" y="1986756"/>
            <a:ext cx="3470275" cy="3770313"/>
          </a:xfrm>
          <a:prstGeom prst="bentConnector4">
            <a:avLst>
              <a:gd name="adj1" fmla="val -6176"/>
              <a:gd name="adj2" fmla="val 105685"/>
            </a:avLst>
          </a:prstGeom>
          <a:noFill/>
          <a:ln w="57150">
            <a:solidFill>
              <a:srgbClr val="CC5700"/>
            </a:solidFill>
            <a:miter lim="800000"/>
            <a:headEnd/>
            <a:tailEnd type="triangle" w="med" len="med"/>
          </a:ln>
        </p:spPr>
      </p:cxnSp>
      <p:cxnSp>
        <p:nvCxnSpPr>
          <p:cNvPr id="78860" name="AutoShape 12"/>
          <p:cNvCxnSpPr>
            <a:cxnSpLocks noChangeShapeType="1"/>
            <a:stCxn id="78855" idx="2"/>
            <a:endCxn id="78853" idx="3"/>
          </p:cNvCxnSpPr>
          <p:nvPr/>
        </p:nvCxnSpPr>
        <p:spPr bwMode="auto">
          <a:xfrm rot="5400000" flipH="1" flipV="1">
            <a:off x="5225257" y="2563018"/>
            <a:ext cx="2317750" cy="3770313"/>
          </a:xfrm>
          <a:prstGeom prst="bentConnector4">
            <a:avLst>
              <a:gd name="adj1" fmla="val -9245"/>
              <a:gd name="adj2" fmla="val 105685"/>
            </a:avLst>
          </a:prstGeom>
          <a:noFill/>
          <a:ln w="57150">
            <a:solidFill>
              <a:srgbClr val="CC5700"/>
            </a:solidFill>
            <a:miter lim="800000"/>
            <a:headEnd/>
            <a:tailEnd type="triangle" w="med" len="med"/>
          </a:ln>
        </p:spPr>
      </p:cxnSp>
      <p:cxnSp>
        <p:nvCxnSpPr>
          <p:cNvPr id="78861" name="AutoShape 13"/>
          <p:cNvCxnSpPr>
            <a:cxnSpLocks noChangeShapeType="1"/>
            <a:stCxn id="78855" idx="2"/>
            <a:endCxn id="78854" idx="3"/>
          </p:cNvCxnSpPr>
          <p:nvPr/>
        </p:nvCxnSpPr>
        <p:spPr bwMode="auto">
          <a:xfrm rot="5400000" flipH="1" flipV="1">
            <a:off x="5757863" y="3109912"/>
            <a:ext cx="1238250" cy="3756025"/>
          </a:xfrm>
          <a:prstGeom prst="bentConnector4">
            <a:avLst>
              <a:gd name="adj1" fmla="val -17306"/>
              <a:gd name="adj2" fmla="val 105704"/>
            </a:avLst>
          </a:prstGeom>
          <a:noFill/>
          <a:ln w="57150">
            <a:solidFill>
              <a:srgbClr val="F55443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539750" y="404813"/>
            <a:ext cx="792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5400" b="1">
                <a:latin typeface="Verdana" pitchFamily="34" charset="0"/>
                <a:cs typeface="Mitra" pitchFamily="2" charset="-78"/>
              </a:rPr>
              <a:t>ارزيابي عملكرد</a:t>
            </a:r>
            <a:endParaRPr lang="en-US" sz="54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71B02BA7-24B8-4B91-972E-1A827AB3E6EF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11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755650" y="1700213"/>
            <a:ext cx="7546975" cy="935037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altLang="zh-CN" sz="2400">
                <a:latin typeface="Mitra-s" pitchFamily="2" charset="2"/>
                <a:ea typeface="SimSun" pitchFamily="2" charset="-122"/>
                <a:cs typeface="B Mitra" pitchFamily="2" charset="-78"/>
              </a:rPr>
              <a:t>تعریف معیارهای عملکرد و شاخص های کلیدی عملکرد شرکت توانیر و شرکت های زیر مجموعه</a:t>
            </a:r>
            <a:r>
              <a:rPr lang="fa-IR" altLang="zh-CN" sz="2400">
                <a:latin typeface="Mitra-s" pitchFamily="2" charset="2"/>
                <a:ea typeface="SimSun" pitchFamily="2" charset="-122"/>
                <a:cs typeface="B Mitra" pitchFamily="2" charset="-78"/>
              </a:rPr>
              <a:t>،</a:t>
            </a:r>
            <a:r>
              <a:rPr lang="ar-SA" altLang="zh-CN" sz="2400">
                <a:latin typeface="Mitra-s" pitchFamily="2" charset="2"/>
                <a:ea typeface="SimSun" pitchFamily="2" charset="-122"/>
                <a:cs typeface="B Mitra" pitchFamily="2" charset="-78"/>
              </a:rPr>
              <a:t> و دوره و روش جمع آوری اطلاعات مربوطه</a:t>
            </a:r>
            <a:endParaRPr lang="en-US" sz="2400">
              <a:latin typeface="Verdana" pitchFamily="34" charset="0"/>
              <a:ea typeface="SimSun" pitchFamily="2" charset="-122"/>
              <a:cs typeface="Traditional Arabic" pitchFamily="2" charset="-78"/>
            </a:endParaRPr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1508125" y="3048000"/>
            <a:ext cx="6065838" cy="717550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altLang="zh-CN" sz="2400">
                <a:latin typeface="Mitra-s" pitchFamily="2" charset="2"/>
                <a:ea typeface="SimSun" pitchFamily="2" charset="-122"/>
                <a:cs typeface="B Mitra" pitchFamily="2" charset="-78"/>
              </a:rPr>
              <a:t>تعییین اهداف عملکرد برای معیارها و شاخص های تعریف شده  </a:t>
            </a:r>
          </a:p>
          <a:p>
            <a:endParaRPr lang="en-US" sz="2400">
              <a:latin typeface="Verdana" pitchFamily="34" charset="0"/>
              <a:ea typeface="SimSun" pitchFamily="2" charset="-122"/>
              <a:cs typeface="Traditional Arabic" pitchFamily="2" charset="-78"/>
            </a:endParaRPr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auto">
          <a:xfrm>
            <a:off x="1574800" y="4259263"/>
            <a:ext cx="5932488" cy="538162"/>
          </a:xfrm>
          <a:prstGeom prst="rect">
            <a:avLst/>
          </a:prstGeom>
          <a:noFill/>
          <a:ln w="28575" algn="ctr">
            <a:solidFill>
              <a:srgbClr val="F55443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rtl="1"/>
            <a:r>
              <a:rPr lang="ar-SA" altLang="zh-CN" sz="2000" b="1">
                <a:solidFill>
                  <a:srgbClr val="F55443"/>
                </a:solidFill>
                <a:latin typeface="Mitra-s" pitchFamily="2" charset="2"/>
                <a:ea typeface="SimSun" pitchFamily="2" charset="-122"/>
                <a:cs typeface="B Mitra" pitchFamily="2" charset="-78"/>
              </a:rPr>
              <a:t>دریافت اطلاعات مربوط به شاخص ها و معیارهای عملکرد </a:t>
            </a:r>
            <a:endParaRPr lang="en-US" sz="2000" b="1">
              <a:solidFill>
                <a:srgbClr val="F55443"/>
              </a:solidFill>
              <a:latin typeface="Mitra-s" pitchFamily="2" charset="2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755650" y="5267325"/>
            <a:ext cx="7546975" cy="538163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rtl="1"/>
            <a:r>
              <a:rPr lang="ar-SA" altLang="zh-CN" sz="2400">
                <a:latin typeface="Mitra-s" pitchFamily="2" charset="2"/>
                <a:ea typeface="SimSun" pitchFamily="2" charset="-122"/>
                <a:cs typeface="B Mitra" pitchFamily="2" charset="-78"/>
              </a:rPr>
              <a:t>تدوین گزارشات عملکرد برای عناصر مختلف سیستم مدیریت عملکرد شرکت توانیر</a:t>
            </a:r>
            <a:endParaRPr lang="en-US" sz="2400">
              <a:latin typeface="Verdana" pitchFamily="34" charset="0"/>
              <a:ea typeface="SimSun" pitchFamily="2" charset="-122"/>
              <a:cs typeface="Traditional Arabic" pitchFamily="2" charset="-78"/>
            </a:endParaRPr>
          </a:p>
        </p:txBody>
      </p:sp>
      <p:cxnSp>
        <p:nvCxnSpPr>
          <p:cNvPr id="79880" name="AutoShape 8"/>
          <p:cNvCxnSpPr>
            <a:cxnSpLocks noChangeShapeType="1"/>
            <a:stCxn id="79876" idx="2"/>
            <a:endCxn id="79877" idx="0"/>
          </p:cNvCxnSpPr>
          <p:nvPr/>
        </p:nvCxnSpPr>
        <p:spPr bwMode="auto">
          <a:xfrm>
            <a:off x="4529138" y="2649538"/>
            <a:ext cx="12700" cy="384175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79881" name="AutoShape 9"/>
          <p:cNvCxnSpPr>
            <a:cxnSpLocks noChangeShapeType="1"/>
            <a:stCxn id="79877" idx="2"/>
            <a:endCxn id="79878" idx="0"/>
          </p:cNvCxnSpPr>
          <p:nvPr/>
        </p:nvCxnSpPr>
        <p:spPr bwMode="auto">
          <a:xfrm>
            <a:off x="4541838" y="3779838"/>
            <a:ext cx="0" cy="465137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79882" name="AutoShape 10"/>
          <p:cNvCxnSpPr>
            <a:cxnSpLocks noChangeShapeType="1"/>
            <a:stCxn id="79878" idx="2"/>
            <a:endCxn id="79879" idx="0"/>
          </p:cNvCxnSpPr>
          <p:nvPr/>
        </p:nvCxnSpPr>
        <p:spPr bwMode="auto">
          <a:xfrm flipH="1">
            <a:off x="4529138" y="4811713"/>
            <a:ext cx="12700" cy="441325"/>
          </a:xfrm>
          <a:prstGeom prst="straightConnector1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</p:cxnSp>
      <p:cxnSp>
        <p:nvCxnSpPr>
          <p:cNvPr id="79883" name="AutoShape 11"/>
          <p:cNvCxnSpPr>
            <a:cxnSpLocks noChangeShapeType="1"/>
            <a:stCxn id="79879" idx="2"/>
            <a:endCxn id="79876" idx="3"/>
          </p:cNvCxnSpPr>
          <p:nvPr/>
        </p:nvCxnSpPr>
        <p:spPr bwMode="auto">
          <a:xfrm rot="5400000" flipH="1" flipV="1">
            <a:off x="4597401" y="2100262"/>
            <a:ext cx="3651250" cy="3787775"/>
          </a:xfrm>
          <a:prstGeom prst="bentConnector4">
            <a:avLst>
              <a:gd name="adj1" fmla="val -5870"/>
              <a:gd name="adj2" fmla="val 105657"/>
            </a:avLst>
          </a:prstGeom>
          <a:noFill/>
          <a:ln w="5715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79884" name="AutoShape 12"/>
          <p:cNvCxnSpPr>
            <a:cxnSpLocks noChangeShapeType="1"/>
            <a:stCxn id="79879" idx="2"/>
            <a:endCxn id="79877" idx="3"/>
          </p:cNvCxnSpPr>
          <p:nvPr/>
        </p:nvCxnSpPr>
        <p:spPr bwMode="auto">
          <a:xfrm rot="5400000" flipH="1" flipV="1">
            <a:off x="4852194" y="3083719"/>
            <a:ext cx="2413000" cy="3059112"/>
          </a:xfrm>
          <a:prstGeom prst="bentConnector4">
            <a:avLst>
              <a:gd name="adj1" fmla="val -8880"/>
              <a:gd name="adj2" fmla="val 130824"/>
            </a:avLst>
          </a:prstGeom>
          <a:noFill/>
          <a:ln w="57150">
            <a:solidFill>
              <a:schemeClr val="accent2"/>
            </a:solidFill>
            <a:miter lim="800000"/>
            <a:headEnd/>
            <a:tailEnd type="triangle" w="med" len="med"/>
          </a:ln>
        </p:spPr>
      </p:cxnSp>
      <p:cxnSp>
        <p:nvCxnSpPr>
          <p:cNvPr id="79885" name="AutoShape 13"/>
          <p:cNvCxnSpPr>
            <a:cxnSpLocks noChangeShapeType="1"/>
            <a:stCxn id="79879" idx="2"/>
            <a:endCxn id="79878" idx="3"/>
          </p:cNvCxnSpPr>
          <p:nvPr/>
        </p:nvCxnSpPr>
        <p:spPr bwMode="auto">
          <a:xfrm rot="5400000" flipH="1" flipV="1">
            <a:off x="5380038" y="3678238"/>
            <a:ext cx="1290637" cy="2992437"/>
          </a:xfrm>
          <a:prstGeom prst="bentConnector4">
            <a:avLst>
              <a:gd name="adj1" fmla="val -16606"/>
              <a:gd name="adj2" fmla="val 133741"/>
            </a:avLst>
          </a:prstGeom>
          <a:noFill/>
          <a:ln w="57150">
            <a:solidFill>
              <a:schemeClr val="accent2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506" name="Group 2"/>
          <p:cNvGrpSpPr>
            <a:grpSpLocks/>
          </p:cNvGrpSpPr>
          <p:nvPr/>
        </p:nvGrpSpPr>
        <p:grpSpPr bwMode="auto">
          <a:xfrm>
            <a:off x="-192088" y="-174625"/>
            <a:ext cx="9572626" cy="7192963"/>
            <a:chOff x="-121" y="-110"/>
            <a:chExt cx="6030" cy="4531"/>
          </a:xfrm>
        </p:grpSpPr>
        <p:pic>
          <p:nvPicPr>
            <p:cNvPr id="149507" name="Picture 3"/>
            <p:cNvPicPr preferRelativeResize="0">
              <a:picLocks noChangeAspect="1" noChangeArrowheads="1"/>
            </p:cNvPicPr>
            <p:nvPr/>
          </p:nvPicPr>
          <p:blipFill>
            <a:blip r:embed="rId3" cstate="print"/>
            <a:srcRect l="1088" t="15646" r="7681" b="4141"/>
            <a:stretch>
              <a:fillRect/>
            </a:stretch>
          </p:blipFill>
          <p:spPr bwMode="auto">
            <a:xfrm>
              <a:off x="-121" y="-110"/>
              <a:ext cx="6030" cy="4531"/>
            </a:xfrm>
            <a:prstGeom prst="rect">
              <a:avLst/>
            </a:prstGeom>
            <a:noFill/>
          </p:spPr>
        </p:pic>
        <p:sp>
          <p:nvSpPr>
            <p:cNvPr id="14950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12700">
              <a:solidFill>
                <a:srgbClr val="000066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1447800" y="2509838"/>
            <a:ext cx="6350000" cy="220662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40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</a:t>
            </a:r>
          </a:p>
          <a:p>
            <a:pPr algn="ctr"/>
            <a:r>
              <a:rPr lang="en-US" altLang="en-US" sz="32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(Balanced Scorecard)</a:t>
            </a:r>
            <a:endParaRPr lang="fa-IR" altLang="en-US" sz="3200" b="1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  <a:p>
            <a:pPr algn="ctr"/>
            <a:endParaRPr lang="fa-IR" altLang="en-US" sz="4000" b="1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  <a:p>
            <a:pPr algn="ctr"/>
            <a:r>
              <a:rPr lang="fa-IR" altLang="en-US" sz="32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عزیمت از ارزیابی عملکرد به مدیریت عملکرد</a:t>
            </a:r>
            <a:endParaRPr lang="en-US" altLang="en-US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0" bIns="44450" anchor="b"/>
          <a:lstStyle/>
          <a:p>
            <a:pPr algn="r"/>
            <a:r>
              <a:rPr lang="fa-IR" altLang="en-US" sz="6000">
                <a:cs typeface="Mitra" pitchFamily="2" charset="-78"/>
              </a:rPr>
              <a:t>برگه امتیاز متوازن چیست؟</a:t>
            </a:r>
            <a:endParaRPr lang="en-US" altLang="en-US" sz="6000">
              <a:cs typeface="Mitra" pitchFamily="2" charset="-78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79425" y="1912938"/>
            <a:ext cx="8181975" cy="3025775"/>
          </a:xfrm>
          <a:prstGeom prst="rect">
            <a:avLst/>
          </a:prstGeom>
          <a:solidFill>
            <a:srgbClr val="CCCCFF"/>
          </a:solidFill>
          <a:ln w="9525">
            <a:solidFill>
              <a:srgbClr val="CC3399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ctr"/>
            <a:endParaRPr lang="en-US" altLang="en-US" sz="3200" b="1" i="1">
              <a:solidFill>
                <a:schemeClr val="tx2"/>
              </a:solidFill>
              <a:latin typeface="Times New Roman" pitchFamily="18" charset="0"/>
              <a:cs typeface="Mitra" pitchFamily="2" charset="-78"/>
            </a:endParaRPr>
          </a:p>
          <a:p>
            <a:pPr marL="457200" indent="-457200" algn="ctr"/>
            <a:r>
              <a:rPr lang="fa-IR" altLang="en-US" sz="3200" b="1">
                <a:solidFill>
                  <a:srgbClr val="FF0000"/>
                </a:solidFill>
                <a:latin typeface="Times New Roman" pitchFamily="18" charset="0"/>
                <a:cs typeface="Mitra" pitchFamily="2" charset="-78"/>
              </a:rPr>
              <a:t>چارچوبی</a:t>
            </a:r>
            <a:r>
              <a:rPr lang="fa-IR" altLang="en-US" sz="3200" b="1">
                <a:latin typeface="Times New Roman" pitchFamily="18" charset="0"/>
                <a:cs typeface="Mitra" pitchFamily="2" charset="-78"/>
              </a:rPr>
              <a:t> است که به سازمان کمک می کند</a:t>
            </a:r>
            <a:endParaRPr lang="en-US" altLang="en-US" sz="3200" b="1">
              <a:latin typeface="Times New Roman" pitchFamily="18" charset="0"/>
              <a:cs typeface="Mitra" pitchFamily="2" charset="-78"/>
            </a:endParaRPr>
          </a:p>
          <a:p>
            <a:pPr marL="457200" indent="-457200" algn="ctr"/>
            <a:endParaRPr lang="fa-IR" altLang="en-US" sz="3200" b="1">
              <a:latin typeface="Times New Roman" pitchFamily="18" charset="0"/>
              <a:cs typeface="Mitra" pitchFamily="2" charset="-78"/>
            </a:endParaRPr>
          </a:p>
          <a:p>
            <a:pPr marL="457200" indent="-457200" algn="ctr"/>
            <a:r>
              <a:rPr lang="fa-IR" altLang="en-US" sz="3200" b="1">
                <a:solidFill>
                  <a:srgbClr val="FF0000"/>
                </a:solidFill>
                <a:latin typeface="Times New Roman" pitchFamily="18" charset="0"/>
                <a:cs typeface="Mitra" pitchFamily="2" charset="-78"/>
              </a:rPr>
              <a:t>ا</a:t>
            </a:r>
            <a:r>
              <a:rPr lang="fa-IR" altLang="en-US" sz="3200" b="1">
                <a:solidFill>
                  <a:srgbClr val="FF3300"/>
                </a:solidFill>
                <a:latin typeface="Times New Roman" pitchFamily="18" charset="0"/>
                <a:cs typeface="Mitra" pitchFamily="2" charset="-78"/>
              </a:rPr>
              <a:t>ستراتژی های</a:t>
            </a:r>
            <a:r>
              <a:rPr lang="fa-IR" altLang="en-US" sz="3200" b="1">
                <a:latin typeface="Times New Roman" pitchFamily="18" charset="0"/>
                <a:cs typeface="Mitra" pitchFamily="2" charset="-78"/>
              </a:rPr>
              <a:t> خود را به اهداف عملیاتی ای </a:t>
            </a:r>
            <a:r>
              <a:rPr lang="fa-IR" altLang="en-US" sz="3200" b="1">
                <a:solidFill>
                  <a:srgbClr val="FF0000"/>
                </a:solidFill>
                <a:latin typeface="Times New Roman" pitchFamily="18" charset="0"/>
                <a:cs typeface="Mitra" pitchFamily="2" charset="-78"/>
              </a:rPr>
              <a:t>ترجمه</a:t>
            </a:r>
            <a:r>
              <a:rPr lang="fa-IR" altLang="en-US" sz="3200" b="1">
                <a:latin typeface="Times New Roman" pitchFamily="18" charset="0"/>
                <a:cs typeface="Mitra" pitchFamily="2" charset="-78"/>
              </a:rPr>
              <a:t> نماید که</a:t>
            </a:r>
            <a:endParaRPr lang="en-US" altLang="en-US" sz="3200" b="1">
              <a:latin typeface="Times New Roman" pitchFamily="18" charset="0"/>
              <a:cs typeface="Mitra" pitchFamily="2" charset="-78"/>
            </a:endParaRPr>
          </a:p>
          <a:p>
            <a:pPr marL="457200" indent="-457200" algn="ctr"/>
            <a:endParaRPr lang="fa-IR" altLang="en-US" sz="3200" b="1">
              <a:latin typeface="Times New Roman" pitchFamily="18" charset="0"/>
              <a:cs typeface="Mitra" pitchFamily="2" charset="-78"/>
            </a:endParaRPr>
          </a:p>
          <a:p>
            <a:pPr marL="457200" indent="-457200" algn="ctr"/>
            <a:r>
              <a:rPr lang="fa-IR" altLang="en-US" sz="3200" b="1">
                <a:latin typeface="Times New Roman" pitchFamily="18" charset="0"/>
                <a:cs typeface="Mitra" pitchFamily="2" charset="-78"/>
              </a:rPr>
              <a:t>که محرک</a:t>
            </a:r>
            <a:r>
              <a:rPr lang="fa-IR" altLang="en-US" sz="3200" b="1">
                <a:solidFill>
                  <a:srgbClr val="FF0000"/>
                </a:solidFill>
                <a:latin typeface="Times New Roman" pitchFamily="18" charset="0"/>
                <a:cs typeface="Mitra" pitchFamily="2" charset="-78"/>
              </a:rPr>
              <a:t> رفتار و عملکرد</a:t>
            </a:r>
            <a:r>
              <a:rPr lang="fa-IR" altLang="en-US" sz="3200" b="1">
                <a:latin typeface="Times New Roman" pitchFamily="18" charset="0"/>
                <a:cs typeface="Mitra" pitchFamily="2" charset="-78"/>
              </a:rPr>
              <a:t> سازمان هستند.</a:t>
            </a:r>
            <a:r>
              <a:rPr lang="fa-IR" altLang="en-US" sz="3200" b="1" i="1">
                <a:latin typeface="Times New Roman" pitchFamily="18" charset="0"/>
                <a:cs typeface="Mitra" pitchFamily="2" charset="-78"/>
              </a:rPr>
              <a:t> </a:t>
            </a:r>
            <a:endParaRPr lang="en-US" altLang="en-US" sz="3200" b="1" i="1">
              <a:latin typeface="Times New Roman" pitchFamily="18" charset="0"/>
              <a:cs typeface="Mitra" pitchFamily="2" charset="-78"/>
            </a:endParaRP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72B2021B-31FA-4BBC-970C-8C579F8C4492}" type="slidenum">
              <a:rPr lang="ar-SA" sz="2400" b="1">
                <a:latin typeface="Helvetica" pitchFamily="34" charset="0"/>
              </a:rPr>
              <a:pPr algn="ctr" eaLnBrk="0" hangingPunct="0">
                <a:spcBef>
                  <a:spcPct val="50000"/>
                </a:spcBef>
              </a:pPr>
              <a:t>13</a:t>
            </a:fld>
            <a:endParaRPr lang="en-US" sz="2400" b="1"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AutoShape 2"/>
          <p:cNvSpPr>
            <a:spLocks noChangeArrowheads="1"/>
          </p:cNvSpPr>
          <p:nvPr/>
        </p:nvSpPr>
        <p:spPr bwMode="auto">
          <a:xfrm>
            <a:off x="139700" y="1274763"/>
            <a:ext cx="8916988" cy="5216525"/>
          </a:xfrm>
          <a:prstGeom prst="rightArrow">
            <a:avLst>
              <a:gd name="adj1" fmla="val 87889"/>
              <a:gd name="adj2" fmla="val 23084"/>
            </a:avLst>
          </a:prstGeom>
          <a:solidFill>
            <a:srgbClr val="FFFF99"/>
          </a:solidFill>
          <a:ln w="28575">
            <a:solidFill>
              <a:srgbClr val="003366"/>
            </a:solidFill>
            <a:miter lim="800000"/>
            <a:headEnd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5000"/>
              </a:spcBef>
            </a:pPr>
            <a:endParaRPr lang="en-US" altLang="en-US" sz="1200">
              <a:latin typeface="Helvetica" pitchFamily="34" charset="0"/>
            </a:endParaRPr>
          </a:p>
        </p:txBody>
      </p:sp>
      <p:grpSp>
        <p:nvGrpSpPr>
          <p:cNvPr id="153603" name="Group 3"/>
          <p:cNvGrpSpPr>
            <a:grpSpLocks/>
          </p:cNvGrpSpPr>
          <p:nvPr/>
        </p:nvGrpSpPr>
        <p:grpSpPr bwMode="auto">
          <a:xfrm>
            <a:off x="474663" y="2981325"/>
            <a:ext cx="7966075" cy="319088"/>
            <a:chOff x="347" y="1878"/>
            <a:chExt cx="5018" cy="201"/>
          </a:xfrm>
        </p:grpSpPr>
        <p:sp>
          <p:nvSpPr>
            <p:cNvPr id="153604" name="Line 4"/>
            <p:cNvSpPr>
              <a:spLocks noChangeShapeType="1"/>
            </p:cNvSpPr>
            <p:nvPr/>
          </p:nvSpPr>
          <p:spPr bwMode="auto">
            <a:xfrm>
              <a:off x="485" y="1881"/>
              <a:ext cx="48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05" name="Rectangle 5"/>
            <p:cNvSpPr>
              <a:spLocks noChangeArrowheads="1"/>
            </p:cNvSpPr>
            <p:nvPr/>
          </p:nvSpPr>
          <p:spPr bwMode="auto">
            <a:xfrm>
              <a:off x="347" y="1887"/>
              <a:ext cx="364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5000"/>
                </a:spcBef>
              </a:pPr>
              <a:r>
                <a:rPr lang="en-US" altLang="en-US" sz="1400" b="1">
                  <a:latin typeface="Helvetica" pitchFamily="34" charset="0"/>
                </a:rPr>
                <a:t>1992</a:t>
              </a:r>
            </a:p>
          </p:txBody>
        </p:sp>
        <p:sp>
          <p:nvSpPr>
            <p:cNvPr id="153606" name="Rectangle 6"/>
            <p:cNvSpPr>
              <a:spLocks noChangeArrowheads="1"/>
            </p:cNvSpPr>
            <p:nvPr/>
          </p:nvSpPr>
          <p:spPr bwMode="auto">
            <a:xfrm>
              <a:off x="2357" y="1887"/>
              <a:ext cx="364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5000"/>
                </a:spcBef>
              </a:pPr>
              <a:r>
                <a:rPr lang="en-US" altLang="en-US" sz="1400" b="1">
                  <a:latin typeface="Helvetica" pitchFamily="34" charset="0"/>
                </a:rPr>
                <a:t>1996</a:t>
              </a:r>
            </a:p>
          </p:txBody>
        </p:sp>
        <p:sp>
          <p:nvSpPr>
            <p:cNvPr id="153607" name="Rectangle 7"/>
            <p:cNvSpPr>
              <a:spLocks noChangeArrowheads="1"/>
            </p:cNvSpPr>
            <p:nvPr/>
          </p:nvSpPr>
          <p:spPr bwMode="auto">
            <a:xfrm>
              <a:off x="4405" y="1878"/>
              <a:ext cx="364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>
                <a:spcBef>
                  <a:spcPct val="25000"/>
                </a:spcBef>
              </a:pPr>
              <a:r>
                <a:rPr lang="en-US" altLang="en-US" sz="1400" b="1">
                  <a:latin typeface="Helvetica" pitchFamily="34" charset="0"/>
                </a:rPr>
                <a:t>2000</a:t>
              </a:r>
            </a:p>
          </p:txBody>
        </p:sp>
      </p:grpSp>
      <p:sp>
        <p:nvSpPr>
          <p:cNvPr id="15360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en-US" sz="6000">
                <a:cs typeface="Mitra" pitchFamily="2" charset="-78"/>
              </a:rPr>
              <a:t>تاریخچه برگه امتیاز متوازن</a:t>
            </a:r>
            <a:endParaRPr lang="en-US" altLang="en-US" sz="6000">
              <a:cs typeface="Mitra" pitchFamily="2" charset="-78"/>
            </a:endParaRPr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490538" y="1987550"/>
            <a:ext cx="1666875" cy="8223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5000"/>
              </a:spcBef>
            </a:pPr>
            <a:r>
              <a:rPr lang="fa-IR" altLang="en-US" sz="2400" b="1">
                <a:latin typeface="Helvetica" pitchFamily="34" charset="0"/>
                <a:cs typeface="Mitra" pitchFamily="2" charset="-78"/>
              </a:rPr>
              <a:t>اندازه گیری و گزارش دهی</a:t>
            </a:r>
            <a:endParaRPr lang="en-US" altLang="en-US" sz="2400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3146425" y="1993900"/>
            <a:ext cx="1919288" cy="8223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5000"/>
              </a:spcBef>
            </a:pPr>
            <a:r>
              <a:rPr lang="fa-IR" altLang="en-US" sz="2400" b="1">
                <a:latin typeface="Helvetica" pitchFamily="34" charset="0"/>
                <a:cs typeface="Mitra" pitchFamily="2" charset="-78"/>
              </a:rPr>
              <a:t>هماهنگ سازی و ارتباطات</a:t>
            </a:r>
            <a:endParaRPr lang="en-US" altLang="en-US" sz="2400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5822950" y="1970088"/>
            <a:ext cx="2319338" cy="822325"/>
          </a:xfrm>
          <a:prstGeom prst="rect">
            <a:avLst/>
          </a:prstGeom>
          <a:noFill/>
          <a:ln w="28575">
            <a:noFill/>
            <a:miter lim="800000"/>
            <a:headEnd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5000"/>
              </a:spcBef>
            </a:pPr>
            <a:r>
              <a:rPr lang="fa-IR" altLang="en-US" sz="2400" b="1">
                <a:latin typeface="Helvetica" pitchFamily="34" charset="0"/>
                <a:cs typeface="Mitra" pitchFamily="2" charset="-78"/>
              </a:rPr>
              <a:t>مدیریت استراتژیک فراگیر</a:t>
            </a:r>
            <a:endParaRPr lang="en-US" altLang="en-US" sz="2400" b="1">
              <a:latin typeface="Helvetica" pitchFamily="34" charset="0"/>
              <a:cs typeface="Mitra" pitchFamily="2" charset="-78"/>
            </a:endParaRPr>
          </a:p>
        </p:txBody>
      </p:sp>
      <p:grpSp>
        <p:nvGrpSpPr>
          <p:cNvPr id="153612" name="Group 12"/>
          <p:cNvGrpSpPr>
            <a:grpSpLocks/>
          </p:cNvGrpSpPr>
          <p:nvPr/>
        </p:nvGrpSpPr>
        <p:grpSpPr bwMode="auto">
          <a:xfrm>
            <a:off x="339725" y="3343275"/>
            <a:ext cx="4392613" cy="2706688"/>
            <a:chOff x="196" y="2179"/>
            <a:chExt cx="2767" cy="1705"/>
          </a:xfrm>
        </p:grpSpPr>
        <p:sp>
          <p:nvSpPr>
            <p:cNvPr id="153613" name="Rectangle 13"/>
            <p:cNvSpPr>
              <a:spLocks noChangeArrowheads="1"/>
            </p:cNvSpPr>
            <p:nvPr/>
          </p:nvSpPr>
          <p:spPr bwMode="auto">
            <a:xfrm>
              <a:off x="196" y="2179"/>
              <a:ext cx="2153" cy="170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b="1" i="1">
                  <a:latin typeface="Helvetica" pitchFamily="34" charset="0"/>
                  <a:cs typeface="Mitra" pitchFamily="2" charset="-78"/>
                </a:rPr>
                <a:t>مقالات ارائه شده در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en-US" altLang="en-US" sz="1400" b="1" i="1" u="sng">
                  <a:latin typeface="Helvetica" pitchFamily="34" charset="0"/>
                </a:rPr>
                <a:t>Harvard Business Review</a:t>
              </a:r>
              <a:r>
                <a:rPr lang="fa-IR" altLang="en-US" sz="1400" b="1" i="1" u="sng">
                  <a:latin typeface="Helvetica" pitchFamily="34" charset="0"/>
                </a:rPr>
                <a:t> </a:t>
              </a:r>
              <a:r>
                <a:rPr lang="en-US" altLang="en-US" sz="1400" b="1" i="1" u="sng">
                  <a:latin typeface="Helvetica" pitchFamily="34" charset="0"/>
                </a:rPr>
                <a:t>:</a:t>
              </a:r>
            </a:p>
            <a:p>
              <a:pPr marL="342900" lvl="1" indent="-228600" eaLnBrk="0" hangingPunct="0">
                <a:spcBef>
                  <a:spcPct val="50000"/>
                </a:spcBef>
                <a:buClr>
                  <a:schemeClr val="tx2"/>
                </a:buClr>
                <a:buSzPct val="130000"/>
                <a:buFont typeface="Wingdings" pitchFamily="2" charset="2"/>
                <a:buChar char="§"/>
              </a:pPr>
              <a:r>
                <a:rPr lang="en-US" altLang="en-US" sz="1400">
                  <a:latin typeface="Helvetica" pitchFamily="34" charset="0"/>
                </a:rPr>
                <a:t>“The Balanced Scorecard — Measures that Drive Performance” January - February 1992</a:t>
              </a:r>
            </a:p>
            <a:p>
              <a:pPr marL="342900" lvl="1" indent="-228600" eaLnBrk="0" hangingPunct="0">
                <a:spcBef>
                  <a:spcPct val="50000"/>
                </a:spcBef>
                <a:buClr>
                  <a:schemeClr val="tx2"/>
                </a:buClr>
                <a:buSzPct val="130000"/>
                <a:buFont typeface="Wingdings" pitchFamily="2" charset="2"/>
                <a:buChar char="§"/>
              </a:pPr>
              <a:r>
                <a:rPr lang="en-US" altLang="en-US" sz="1400">
                  <a:latin typeface="Helvetica" pitchFamily="34" charset="0"/>
                </a:rPr>
                <a:t>“Putting the Balanced Scorecard to Work”  September - October 1993</a:t>
              </a:r>
            </a:p>
            <a:p>
              <a:pPr marL="342900" lvl="1" indent="-228600" eaLnBrk="0" hangingPunct="0">
                <a:spcBef>
                  <a:spcPct val="50000"/>
                </a:spcBef>
                <a:buClr>
                  <a:schemeClr val="tx2"/>
                </a:buClr>
                <a:buSzPct val="130000"/>
                <a:buFont typeface="Wingdings" pitchFamily="2" charset="2"/>
                <a:buChar char="§"/>
              </a:pPr>
              <a:r>
                <a:rPr lang="en-US" altLang="en-US" sz="1400">
                  <a:latin typeface="Helvetica" pitchFamily="34" charset="0"/>
                </a:rPr>
                <a:t>“Using the Balanced Scorecard as</a:t>
              </a:r>
              <a:br>
                <a:rPr lang="en-US" altLang="en-US" sz="1400">
                  <a:latin typeface="Helvetica" pitchFamily="34" charset="0"/>
                </a:rPr>
              </a:br>
              <a:r>
                <a:rPr lang="en-US" altLang="en-US" sz="1400">
                  <a:latin typeface="Helvetica" pitchFamily="34" charset="0"/>
                </a:rPr>
                <a:t>a Strategic Management System” January - February 1996</a:t>
              </a:r>
            </a:p>
          </p:txBody>
        </p:sp>
        <p:grpSp>
          <p:nvGrpSpPr>
            <p:cNvPr id="153614" name="Group 14"/>
            <p:cNvGrpSpPr>
              <a:grpSpLocks/>
            </p:cNvGrpSpPr>
            <p:nvPr/>
          </p:nvGrpSpPr>
          <p:grpSpPr bwMode="auto">
            <a:xfrm>
              <a:off x="2296" y="2501"/>
              <a:ext cx="667" cy="1285"/>
              <a:chOff x="2344" y="2501"/>
              <a:chExt cx="667" cy="1285"/>
            </a:xfrm>
          </p:grpSpPr>
          <p:pic>
            <p:nvPicPr>
              <p:cNvPr id="153615" name="Picture 15"/>
              <p:cNvPicPr>
                <a:picLocks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344" y="2501"/>
                <a:ext cx="667" cy="10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53616" name="Rectangle 16"/>
              <p:cNvSpPr>
                <a:spLocks noChangeArrowheads="1"/>
              </p:cNvSpPr>
              <p:nvPr/>
            </p:nvSpPr>
            <p:spPr bwMode="auto">
              <a:xfrm>
                <a:off x="2495" y="3594"/>
                <a:ext cx="36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25000"/>
                  </a:spcBef>
                </a:pPr>
                <a:r>
                  <a:rPr lang="en-US" altLang="en-US" sz="1400" b="1">
                    <a:latin typeface="Helvetica" pitchFamily="34" charset="0"/>
                  </a:rPr>
                  <a:t>1996</a:t>
                </a:r>
              </a:p>
            </p:txBody>
          </p:sp>
        </p:grpSp>
      </p:grpSp>
      <p:grpSp>
        <p:nvGrpSpPr>
          <p:cNvPr id="153617" name="Group 17"/>
          <p:cNvGrpSpPr>
            <a:grpSpLocks/>
          </p:cNvGrpSpPr>
          <p:nvPr/>
        </p:nvGrpSpPr>
        <p:grpSpPr bwMode="auto">
          <a:xfrm>
            <a:off x="4700588" y="3313113"/>
            <a:ext cx="3559175" cy="2808287"/>
            <a:chOff x="2952" y="2179"/>
            <a:chExt cx="2242" cy="1769"/>
          </a:xfrm>
        </p:grpSpPr>
        <p:grpSp>
          <p:nvGrpSpPr>
            <p:cNvPr id="153618" name="Group 18"/>
            <p:cNvGrpSpPr>
              <a:grpSpLocks/>
            </p:cNvGrpSpPr>
            <p:nvPr/>
          </p:nvGrpSpPr>
          <p:grpSpPr bwMode="auto">
            <a:xfrm>
              <a:off x="4496" y="2502"/>
              <a:ext cx="698" cy="1284"/>
              <a:chOff x="4544" y="2502"/>
              <a:chExt cx="698" cy="1284"/>
            </a:xfrm>
          </p:grpSpPr>
          <p:pic>
            <p:nvPicPr>
              <p:cNvPr id="153619" name="Picture 19" descr="sfobook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544" y="2502"/>
                <a:ext cx="698" cy="1037"/>
              </a:xfrm>
              <a:prstGeom prst="rect">
                <a:avLst/>
              </a:prstGeom>
              <a:noFill/>
            </p:spPr>
          </p:pic>
          <p:sp>
            <p:nvSpPr>
              <p:cNvPr id="153620" name="Rectangle 20"/>
              <p:cNvSpPr>
                <a:spLocks noChangeArrowheads="1"/>
              </p:cNvSpPr>
              <p:nvPr/>
            </p:nvSpPr>
            <p:spPr bwMode="auto">
              <a:xfrm>
                <a:off x="4711" y="3594"/>
                <a:ext cx="36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>
                  <a:spcBef>
                    <a:spcPct val="25000"/>
                  </a:spcBef>
                </a:pPr>
                <a:r>
                  <a:rPr lang="en-US" altLang="en-US" sz="1400" b="1">
                    <a:latin typeface="Helvetica" pitchFamily="34" charset="0"/>
                  </a:rPr>
                  <a:t>2000</a:t>
                </a:r>
              </a:p>
            </p:txBody>
          </p:sp>
        </p:grpSp>
        <p:sp>
          <p:nvSpPr>
            <p:cNvPr id="153621" name="Rectangle 21"/>
            <p:cNvSpPr>
              <a:spLocks noChangeArrowheads="1"/>
            </p:cNvSpPr>
            <p:nvPr/>
          </p:nvSpPr>
          <p:spPr bwMode="auto">
            <a:xfrm>
              <a:off x="2952" y="2179"/>
              <a:ext cx="1506" cy="1769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2000" b="1" i="1" u="sng">
                  <a:latin typeface="Helvetica" pitchFamily="34" charset="0"/>
                  <a:cs typeface="Mitra" pitchFamily="2" charset="-78"/>
                </a:rPr>
                <a:t>پذیرش عمومی</a:t>
              </a:r>
              <a:endParaRPr lang="en-US" altLang="en-US" sz="2000" b="1" i="1" u="sng">
                <a:latin typeface="Helvetica" pitchFamily="34" charset="0"/>
                <a:cs typeface="Mitra" pitchFamily="2" charset="-78"/>
              </a:endParaRPr>
            </a:p>
            <a:p>
              <a:pPr marL="285750" lvl="1" indent="-171450" algn="r" rtl="1" eaLnBrk="0" hangingPunct="0">
                <a:spcBef>
                  <a:spcPct val="50000"/>
                </a:spcBef>
                <a:buClr>
                  <a:schemeClr val="tx2"/>
                </a:buClr>
                <a:buSzPct val="130000"/>
                <a:buFont typeface="Wingdings" pitchFamily="2" charset="2"/>
                <a:buChar char="§"/>
              </a:pPr>
              <a:r>
                <a:rPr lang="fa-IR" altLang="en-US">
                  <a:latin typeface="Helvetica" pitchFamily="34" charset="0"/>
                  <a:cs typeface="Mitra" pitchFamily="2" charset="-78"/>
                </a:rPr>
                <a:t>ترجمه کتاب </a:t>
              </a:r>
              <a:r>
                <a:rPr lang="en-US" altLang="en-US" sz="1400">
                  <a:latin typeface="Times New Roman"/>
                  <a:cs typeface="Mitra" pitchFamily="2" charset="-78"/>
                </a:rPr>
                <a:t>“</a:t>
              </a:r>
              <a:r>
                <a:rPr lang="en-US" altLang="en-US" sz="1400">
                  <a:latin typeface="Helvetica" pitchFamily="34" charset="0"/>
                  <a:cs typeface="Mitra" pitchFamily="2" charset="-78"/>
                </a:rPr>
                <a:t>The Balanced Scorecard</a:t>
              </a:r>
              <a:r>
                <a:rPr lang="en-US" altLang="en-US" sz="1400">
                  <a:latin typeface="Times New Roman"/>
                  <a:cs typeface="Mitra" pitchFamily="2" charset="-78"/>
                </a:rPr>
                <a:t>”</a:t>
              </a:r>
              <a:r>
                <a:rPr lang="fa-IR" altLang="en-US" sz="1400">
                  <a:latin typeface="Helvetica" pitchFamily="34" charset="0"/>
                  <a:cs typeface="Mitra" pitchFamily="2" charset="-78"/>
                </a:rPr>
                <a:t>    </a:t>
              </a:r>
              <a:r>
                <a:rPr lang="fa-IR" altLang="en-US">
                  <a:latin typeface="Helvetica" pitchFamily="34" charset="0"/>
                  <a:cs typeface="Mitra" pitchFamily="2" charset="-78"/>
                </a:rPr>
                <a:t>به 18 زبان</a:t>
              </a:r>
              <a:endParaRPr lang="en-US" altLang="en-US">
                <a:latin typeface="Helvetica" pitchFamily="34" charset="0"/>
                <a:cs typeface="Mitra" pitchFamily="2" charset="-78"/>
              </a:endParaRPr>
            </a:p>
            <a:p>
              <a:pPr marL="285750" lvl="1" indent="-171450" algn="r" rtl="1" eaLnBrk="0" hangingPunct="0">
                <a:spcBef>
                  <a:spcPct val="50000"/>
                </a:spcBef>
                <a:buClr>
                  <a:schemeClr val="tx2"/>
                </a:buClr>
                <a:buSzPct val="130000"/>
                <a:buFont typeface="Wingdings" pitchFamily="2" charset="2"/>
                <a:buChar char="§"/>
              </a:pPr>
              <a:r>
                <a:rPr lang="fa-IR" altLang="en-US">
                  <a:latin typeface="Helvetica" pitchFamily="34" charset="0"/>
                  <a:cs typeface="Mitra" pitchFamily="2" charset="-78"/>
                </a:rPr>
                <a:t>انتخاب برگه امتیاز متوازن از سوی </a:t>
              </a:r>
              <a:r>
                <a:rPr lang="en-US" altLang="en-US" sz="1400">
                  <a:latin typeface="Helvetica" pitchFamily="34" charset="0"/>
                  <a:cs typeface="Mitra" pitchFamily="2" charset="-78"/>
                </a:rPr>
                <a:t> Harvard Business Review</a:t>
              </a:r>
              <a:r>
                <a:rPr lang="fa-IR" altLang="en-US">
                  <a:latin typeface="Helvetica" pitchFamily="34" charset="0"/>
                  <a:cs typeface="Mitra" pitchFamily="2" charset="-78"/>
                </a:rPr>
                <a:t>به عنوان مهمترین تجربه مدیریتی طی 75 سال گذشته</a:t>
              </a:r>
              <a:endParaRPr lang="en-US" altLang="en-US">
                <a:latin typeface="Helvetica" pitchFamily="34" charset="0"/>
                <a:cs typeface="Mitra" pitchFamily="2" charset="-78"/>
              </a:endParaRPr>
            </a:p>
          </p:txBody>
        </p:sp>
      </p:grpSp>
      <p:sp>
        <p:nvSpPr>
          <p:cNvPr id="153622" name="Rectangle 22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B 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B 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</a:endParaRPr>
          </a:p>
        </p:txBody>
      </p:sp>
      <p:sp>
        <p:nvSpPr>
          <p:cNvPr id="153624" name="Text Box 24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F3B71CB3-F441-41C5-9F8E-44D57BC2AA70}" type="slidenum">
              <a:rPr lang="ar-SA" sz="2400" b="1">
                <a:latin typeface="Helvetica" pitchFamily="34" charset="0"/>
              </a:rPr>
              <a:pPr algn="ctr" eaLnBrk="0" hangingPunct="0">
                <a:spcBef>
                  <a:spcPct val="50000"/>
                </a:spcBef>
              </a:pPr>
              <a:t>14</a:t>
            </a:fld>
            <a:endParaRPr lang="en-US" sz="2400" b="1"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 autoUpdateAnimBg="0"/>
      <p:bldP spid="153609" grpId="0" autoUpdateAnimBg="0"/>
      <p:bldP spid="153610" grpId="0" autoUpdateAnimBg="0"/>
      <p:bldP spid="15361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684213" y="3213100"/>
            <a:ext cx="8004175" cy="852488"/>
          </a:xfrm>
          <a:prstGeom prst="rect">
            <a:avLst/>
          </a:prstGeom>
          <a:noFill/>
          <a:ln w="25399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3925888" y="3263900"/>
            <a:ext cx="1173162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fa-IR" altLang="en-US" sz="2000" b="1">
                <a:solidFill>
                  <a:schemeClr val="tx2"/>
                </a:solidFill>
                <a:latin typeface="Helvetica" pitchFamily="34" charset="0"/>
                <a:cs typeface="B Mitra" pitchFamily="2" charset="-78"/>
              </a:rPr>
              <a:t>نتیجه گیری</a:t>
            </a:r>
            <a:endParaRPr lang="en-US" altLang="en-US" sz="2000" b="1">
              <a:solidFill>
                <a:schemeClr val="tx2"/>
              </a:solidFill>
              <a:latin typeface="Helvetica" pitchFamily="34" charset="0"/>
              <a:cs typeface="B Mitra" pitchFamily="2" charset="-78"/>
            </a:endParaRP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685800" y="3611563"/>
            <a:ext cx="80010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fa-IR" altLang="en-US" sz="2000" b="1">
                <a:solidFill>
                  <a:srgbClr val="000000"/>
                </a:solidFill>
                <a:latin typeface="Helvetica" pitchFamily="34" charset="0"/>
                <a:cs typeface="B Mitra" pitchFamily="2" charset="-78"/>
              </a:rPr>
              <a:t>باید اندازه گیری با استراتژی ها مرتبط باشد.</a:t>
            </a:r>
            <a:endParaRPr lang="en-US" altLang="en-US" sz="2000" b="1">
              <a:solidFill>
                <a:srgbClr val="000000"/>
              </a:solidFill>
              <a:latin typeface="Helvetica" pitchFamily="34" charset="0"/>
              <a:cs typeface="B Mitra" pitchFamily="2" charset="-78"/>
            </a:endParaRP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2590800" y="4238625"/>
            <a:ext cx="1892300" cy="1358900"/>
          </a:xfrm>
          <a:prstGeom prst="rect">
            <a:avLst/>
          </a:prstGeom>
          <a:solidFill>
            <a:srgbClr val="ABCF99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fa-IR" altLang="en-US" sz="2000">
                <a:latin typeface="Helvetica" pitchFamily="34" charset="0"/>
                <a:cs typeface="B Mitra" pitchFamily="2" charset="-78"/>
              </a:rPr>
              <a:t>ا</a:t>
            </a:r>
            <a:r>
              <a:rPr lang="fa-IR" altLang="en-US" sz="2000" b="1">
                <a:latin typeface="Helvetica" pitchFamily="34" charset="0"/>
                <a:cs typeface="B Mitra" pitchFamily="2" charset="-78"/>
              </a:rPr>
              <a:t>ستراتژی</a:t>
            </a:r>
            <a:endParaRPr lang="en-US" altLang="en-US" sz="2000" b="1">
              <a:latin typeface="Helvetica" pitchFamily="34" charset="0"/>
              <a:cs typeface="B Mitra" pitchFamily="2" charset="-78"/>
            </a:endParaRPr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4876800" y="4543425"/>
            <a:ext cx="1892300" cy="1358900"/>
          </a:xfrm>
          <a:prstGeom prst="rect">
            <a:avLst/>
          </a:prstGeom>
          <a:solidFill>
            <a:srgbClr val="ABCF99"/>
          </a:solidFill>
          <a:ln w="12699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fa-IR" altLang="en-US" sz="2000" b="1">
                <a:latin typeface="Helvetica" pitchFamily="34" charset="0"/>
                <a:cs typeface="B Mitra" pitchFamily="2" charset="-78"/>
              </a:rPr>
              <a:t>برگه امتیاز متوازن</a:t>
            </a:r>
            <a:endParaRPr lang="en-US" altLang="en-US" sz="2000" b="1">
              <a:latin typeface="Helvetica" pitchFamily="34" charset="0"/>
              <a:cs typeface="B Mitra" pitchFamily="2" charset="-78"/>
            </a:endParaRPr>
          </a:p>
        </p:txBody>
      </p:sp>
      <p:sp>
        <p:nvSpPr>
          <p:cNvPr id="155656" name="Freeform 8"/>
          <p:cNvSpPr>
            <a:spLocks/>
          </p:cNvSpPr>
          <p:nvPr/>
        </p:nvSpPr>
        <p:spPr bwMode="auto">
          <a:xfrm>
            <a:off x="4337050" y="4232275"/>
            <a:ext cx="763588" cy="611188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240" y="0"/>
              </a:cxn>
              <a:cxn ang="0">
                <a:pos x="432" y="192"/>
              </a:cxn>
              <a:cxn ang="0">
                <a:pos x="480" y="144"/>
              </a:cxn>
              <a:cxn ang="0">
                <a:pos x="480" y="384"/>
              </a:cxn>
              <a:cxn ang="0">
                <a:pos x="240" y="384"/>
              </a:cxn>
              <a:cxn ang="0">
                <a:pos x="288" y="336"/>
              </a:cxn>
              <a:cxn ang="0">
                <a:pos x="144" y="192"/>
              </a:cxn>
              <a:cxn ang="0">
                <a:pos x="0" y="240"/>
              </a:cxn>
            </a:cxnLst>
            <a:rect l="0" t="0" r="r" b="b"/>
            <a:pathLst>
              <a:path w="481" h="385">
                <a:moveTo>
                  <a:pt x="0" y="240"/>
                </a:moveTo>
                <a:lnTo>
                  <a:pt x="240" y="0"/>
                </a:lnTo>
                <a:lnTo>
                  <a:pt x="432" y="192"/>
                </a:lnTo>
                <a:lnTo>
                  <a:pt x="480" y="144"/>
                </a:lnTo>
                <a:lnTo>
                  <a:pt x="480" y="384"/>
                </a:lnTo>
                <a:lnTo>
                  <a:pt x="240" y="384"/>
                </a:lnTo>
                <a:lnTo>
                  <a:pt x="288" y="336"/>
                </a:lnTo>
                <a:lnTo>
                  <a:pt x="144" y="192"/>
                </a:lnTo>
                <a:lnTo>
                  <a:pt x="0" y="240"/>
                </a:lnTo>
              </a:path>
            </a:pathLst>
          </a:custGeom>
          <a:solidFill>
            <a:srgbClr val="990033"/>
          </a:solidFill>
          <a:ln w="12699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657" name="Freeform 9"/>
          <p:cNvSpPr>
            <a:spLocks/>
          </p:cNvSpPr>
          <p:nvPr/>
        </p:nvSpPr>
        <p:spPr bwMode="auto">
          <a:xfrm>
            <a:off x="4260850" y="5299075"/>
            <a:ext cx="763588" cy="611188"/>
          </a:xfrm>
          <a:custGeom>
            <a:avLst/>
            <a:gdLst/>
            <a:ahLst/>
            <a:cxnLst>
              <a:cxn ang="0">
                <a:pos x="480" y="144"/>
              </a:cxn>
              <a:cxn ang="0">
                <a:pos x="240" y="384"/>
              </a:cxn>
              <a:cxn ang="0">
                <a:pos x="48" y="192"/>
              </a:cxn>
              <a:cxn ang="0">
                <a:pos x="0" y="240"/>
              </a:cxn>
              <a:cxn ang="0">
                <a:pos x="0" y="0"/>
              </a:cxn>
              <a:cxn ang="0">
                <a:pos x="240" y="0"/>
              </a:cxn>
              <a:cxn ang="0">
                <a:pos x="192" y="48"/>
              </a:cxn>
              <a:cxn ang="0">
                <a:pos x="336" y="192"/>
              </a:cxn>
              <a:cxn ang="0">
                <a:pos x="480" y="144"/>
              </a:cxn>
            </a:cxnLst>
            <a:rect l="0" t="0" r="r" b="b"/>
            <a:pathLst>
              <a:path w="481" h="385">
                <a:moveTo>
                  <a:pt x="480" y="144"/>
                </a:moveTo>
                <a:lnTo>
                  <a:pt x="240" y="384"/>
                </a:lnTo>
                <a:lnTo>
                  <a:pt x="48" y="192"/>
                </a:lnTo>
                <a:lnTo>
                  <a:pt x="0" y="240"/>
                </a:lnTo>
                <a:lnTo>
                  <a:pt x="0" y="0"/>
                </a:lnTo>
                <a:lnTo>
                  <a:pt x="240" y="0"/>
                </a:lnTo>
                <a:lnTo>
                  <a:pt x="192" y="48"/>
                </a:lnTo>
                <a:lnTo>
                  <a:pt x="336" y="192"/>
                </a:lnTo>
                <a:lnTo>
                  <a:pt x="480" y="144"/>
                </a:lnTo>
              </a:path>
            </a:pathLst>
          </a:custGeom>
          <a:solidFill>
            <a:srgbClr val="990033"/>
          </a:solidFill>
          <a:ln w="12699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658" name="Rectangle 10"/>
          <p:cNvSpPr>
            <a:spLocks noChangeArrowheads="1"/>
          </p:cNvSpPr>
          <p:nvPr/>
        </p:nvSpPr>
        <p:spPr bwMode="auto">
          <a:xfrm>
            <a:off x="592138" y="6002338"/>
            <a:ext cx="79343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a-IR" altLang="en-US" sz="2000" b="1" i="1">
                <a:latin typeface="Helvetica" pitchFamily="34" charset="0"/>
                <a:cs typeface="B Mitra" pitchFamily="2" charset="-78"/>
              </a:rPr>
              <a:t>هدف از اندازه گیری برقراری ارتباط است، نه کنترل کردن</a:t>
            </a:r>
            <a:r>
              <a:rPr lang="fa-IR" altLang="en-US" sz="2000" i="1">
                <a:latin typeface="Helvetica" pitchFamily="34" charset="0"/>
                <a:cs typeface="B Mitra" pitchFamily="2" charset="-78"/>
              </a:rPr>
              <a:t> </a:t>
            </a:r>
            <a:endParaRPr lang="en-US" altLang="en-US" sz="2000" i="1">
              <a:latin typeface="Helvetica" pitchFamily="34" charset="0"/>
              <a:cs typeface="B Mitra" pitchFamily="2" charset="-78"/>
            </a:endParaRPr>
          </a:p>
        </p:txBody>
      </p:sp>
      <p:sp>
        <p:nvSpPr>
          <p:cNvPr id="155659" name="Rectangle 11"/>
          <p:cNvSpPr>
            <a:spLocks noChangeArrowheads="1"/>
          </p:cNvSpPr>
          <p:nvPr/>
        </p:nvSpPr>
        <p:spPr bwMode="auto">
          <a:xfrm>
            <a:off x="2139950" y="1500188"/>
            <a:ext cx="4948238" cy="1247775"/>
          </a:xfrm>
          <a:prstGeom prst="rect">
            <a:avLst/>
          </a:prstGeom>
          <a:noFill/>
          <a:ln w="25399">
            <a:solidFill>
              <a:srgbClr val="9900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660" name="Rectangle 12"/>
          <p:cNvSpPr>
            <a:spLocks noChangeArrowheads="1"/>
          </p:cNvSpPr>
          <p:nvPr/>
        </p:nvSpPr>
        <p:spPr bwMode="auto">
          <a:xfrm>
            <a:off x="2235200" y="1566863"/>
            <a:ext cx="47752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fa-IR" altLang="en-US" sz="2000" b="1" u="sng">
                <a:solidFill>
                  <a:srgbClr val="000000"/>
                </a:solidFill>
                <a:latin typeface="Helvetica" pitchFamily="34" charset="0"/>
                <a:cs typeface="B Mitra" pitchFamily="2" charset="-78"/>
              </a:rPr>
              <a:t>اندازه گیری</a:t>
            </a:r>
          </a:p>
          <a:p>
            <a:pPr algn="ctr" eaLnBrk="0" hangingPunct="0"/>
            <a:r>
              <a:rPr lang="fa-IR" altLang="en-US" sz="2000" b="1">
                <a:solidFill>
                  <a:srgbClr val="000000"/>
                </a:solidFill>
                <a:latin typeface="Helvetica" pitchFamily="34" charset="0"/>
                <a:cs typeface="B Mitra" pitchFamily="2" charset="-78"/>
              </a:rPr>
              <a:t>ارزش ها، اولویت ها و جهتگیری ها را انتقال می دهد.</a:t>
            </a:r>
            <a:endParaRPr lang="en-US" altLang="en-US" sz="2000" b="1">
              <a:solidFill>
                <a:srgbClr val="000000"/>
              </a:solidFill>
              <a:latin typeface="Helvetica" pitchFamily="34" charset="0"/>
              <a:cs typeface="B Mitra" pitchFamily="2" charset="-78"/>
            </a:endParaRPr>
          </a:p>
        </p:txBody>
      </p:sp>
      <p:sp>
        <p:nvSpPr>
          <p:cNvPr id="155662" name="AutoShape 14"/>
          <p:cNvSpPr>
            <a:spLocks noChangeArrowheads="1"/>
          </p:cNvSpPr>
          <p:nvPr/>
        </p:nvSpPr>
        <p:spPr bwMode="auto">
          <a:xfrm>
            <a:off x="4343400" y="2794000"/>
            <a:ext cx="609600" cy="457200"/>
          </a:xfrm>
          <a:prstGeom prst="downArrow">
            <a:avLst>
              <a:gd name="adj1" fmla="val 50000"/>
              <a:gd name="adj2" fmla="val 25019"/>
            </a:avLst>
          </a:prstGeom>
          <a:solidFill>
            <a:srgbClr val="9900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5663" name="Rectangle 15"/>
          <p:cNvSpPr>
            <a:spLocks noGrp="1" noChangeArrowheads="1"/>
          </p:cNvSpPr>
          <p:nvPr>
            <p:ph type="title"/>
          </p:nvPr>
        </p:nvSpPr>
        <p:spPr>
          <a:xfrm>
            <a:off x="611188" y="257175"/>
            <a:ext cx="8229600" cy="1371600"/>
          </a:xfrm>
        </p:spPr>
        <p:txBody>
          <a:bodyPr/>
          <a:lstStyle/>
          <a:p>
            <a:pPr algn="ctr" rtl="1"/>
            <a:r>
              <a:rPr lang="fa-IR" altLang="en-US" sz="2800">
                <a:cs typeface="B Mitra" pitchFamily="2" charset="-78"/>
              </a:rPr>
              <a:t>برگه امتیاز متوازن بر این اصل اساس قرار گرفته است که </a:t>
            </a:r>
            <a:br>
              <a:rPr lang="fa-IR" altLang="en-US" sz="2800">
                <a:cs typeface="B Mitra" pitchFamily="2" charset="-78"/>
              </a:rPr>
            </a:br>
            <a:r>
              <a:rPr lang="ar-SA" altLang="en-US" sz="2800" i="1">
                <a:cs typeface="B Mitra" pitchFamily="2" charset="-78"/>
              </a:rPr>
              <a:t>اا</a:t>
            </a:r>
            <a:r>
              <a:rPr lang="fa-IR" altLang="en-US" sz="2800" i="1">
                <a:cs typeface="B Mitra" pitchFamily="2" charset="-78"/>
              </a:rPr>
              <a:t>ندازه گیری رفتار را بر می انگیزد.</a:t>
            </a:r>
            <a:endParaRPr lang="en-US" altLang="en-US" sz="2800" i="1">
              <a:cs typeface="B Mitra" pitchFamily="2" charset="-78"/>
            </a:endParaRPr>
          </a:p>
        </p:txBody>
      </p:sp>
      <p:sp>
        <p:nvSpPr>
          <p:cNvPr id="155664" name="Rectangle 16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5666" name="Text Box 18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AAB31554-4A50-4D74-AE91-6DF43557ED37}" type="slidenum">
              <a:rPr lang="ar-SA" sz="2400" b="1">
                <a:latin typeface="Helvetica" pitchFamily="34" charset="0"/>
              </a:rPr>
              <a:pPr algn="ctr" eaLnBrk="0" hangingPunct="0">
                <a:spcBef>
                  <a:spcPct val="50000"/>
                </a:spcBef>
              </a:pPr>
              <a:t>15</a:t>
            </a:fld>
            <a:endParaRPr lang="en-US" sz="2400" b="1">
              <a:latin typeface="Helvetic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ChangeArrowheads="1"/>
          </p:cNvSpPr>
          <p:nvPr/>
        </p:nvSpPr>
        <p:spPr bwMode="auto">
          <a:xfrm>
            <a:off x="660400" y="5691188"/>
            <a:ext cx="4656138" cy="487362"/>
          </a:xfrm>
          <a:prstGeom prst="rect">
            <a:avLst/>
          </a:prstGeom>
          <a:solidFill>
            <a:srgbClr val="996633"/>
          </a:solidFill>
          <a:ln w="12699">
            <a:miter lim="800000"/>
            <a:headEnd type="none" w="sm" len="sm"/>
            <a:tailEnd type="none" w="sm" len="sm"/>
          </a:ln>
          <a:effectLst/>
          <a:scene3d>
            <a:camera prst="legacyPerspectiveTop"/>
            <a:lightRig rig="legacyFlat3" dir="b"/>
          </a:scene3d>
          <a:sp3d extrusionH="3630600" prstMaterial="legacyMatte">
            <a:bevelT w="13500" h="13500" prst="angle"/>
            <a:bevelB w="13500" h="13500" prst="angle"/>
            <a:extrusionClr>
              <a:srgbClr val="996633"/>
            </a:extrusionClr>
          </a:sp3d>
        </p:spPr>
        <p:txBody>
          <a:bodyPr lIns="92075" tIns="46038" rIns="92075" bIns="46038" anchor="ctr">
            <a:flatTx/>
          </a:bodyPr>
          <a:lstStyle/>
          <a:p>
            <a:pPr algn="ctr" eaLnBrk="0" hangingPunct="0">
              <a:lnSpc>
                <a:spcPct val="90000"/>
              </a:lnSpc>
            </a:pPr>
            <a:endParaRPr lang="en-US" altLang="en-US" sz="1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34" charset="0"/>
              <a:cs typeface="Mitra" pitchFamily="2" charset="-78"/>
            </a:endParaRPr>
          </a:p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rPr>
              <a:t>دانش، مهارت ها، سیستم ها، و ابزارها</a:t>
            </a:r>
            <a:endParaRPr lang="en-US" altLang="en-US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7699" name="Freeform 3"/>
          <p:cNvSpPr>
            <a:spLocks/>
          </p:cNvSpPr>
          <p:nvPr/>
        </p:nvSpPr>
        <p:spPr bwMode="auto">
          <a:xfrm>
            <a:off x="900113" y="1747838"/>
            <a:ext cx="4649787" cy="4235450"/>
          </a:xfrm>
          <a:custGeom>
            <a:avLst/>
            <a:gdLst/>
            <a:ahLst/>
            <a:cxnLst>
              <a:cxn ang="0">
                <a:pos x="705" y="1952"/>
              </a:cxn>
              <a:cxn ang="0">
                <a:pos x="361" y="2045"/>
              </a:cxn>
              <a:cxn ang="0">
                <a:pos x="368" y="2081"/>
              </a:cxn>
              <a:cxn ang="0">
                <a:pos x="940" y="1962"/>
              </a:cxn>
              <a:cxn ang="0">
                <a:pos x="844" y="2058"/>
              </a:cxn>
              <a:cxn ang="0">
                <a:pos x="566" y="2267"/>
              </a:cxn>
              <a:cxn ang="0">
                <a:pos x="902" y="2107"/>
              </a:cxn>
              <a:cxn ang="0">
                <a:pos x="1181" y="2055"/>
              </a:cxn>
              <a:cxn ang="0">
                <a:pos x="1038" y="2226"/>
              </a:cxn>
              <a:cxn ang="0">
                <a:pos x="1235" y="2155"/>
              </a:cxn>
              <a:cxn ang="0">
                <a:pos x="1454" y="2039"/>
              </a:cxn>
              <a:cxn ang="0">
                <a:pos x="1702" y="2084"/>
              </a:cxn>
              <a:cxn ang="0">
                <a:pos x="1956" y="2129"/>
              </a:cxn>
              <a:cxn ang="0">
                <a:pos x="2073" y="2109"/>
              </a:cxn>
              <a:cxn ang="0">
                <a:pos x="1763" y="2001"/>
              </a:cxn>
              <a:cxn ang="0">
                <a:pos x="2017" y="1981"/>
              </a:cxn>
              <a:cxn ang="0">
                <a:pos x="2306" y="2065"/>
              </a:cxn>
              <a:cxn ang="0">
                <a:pos x="2362" y="2055"/>
              </a:cxn>
              <a:cxn ang="0">
                <a:pos x="2093" y="1939"/>
              </a:cxn>
              <a:cxn ang="0">
                <a:pos x="1864" y="1904"/>
              </a:cxn>
              <a:cxn ang="0">
                <a:pos x="1493" y="1669"/>
              </a:cxn>
              <a:cxn ang="0">
                <a:pos x="1680" y="1045"/>
              </a:cxn>
              <a:cxn ang="0">
                <a:pos x="2401" y="939"/>
              </a:cxn>
              <a:cxn ang="0">
                <a:pos x="2817" y="1004"/>
              </a:cxn>
              <a:cxn ang="0">
                <a:pos x="2347" y="894"/>
              </a:cxn>
              <a:cxn ang="0">
                <a:pos x="2658" y="650"/>
              </a:cxn>
              <a:cxn ang="0">
                <a:pos x="2626" y="640"/>
              </a:cxn>
              <a:cxn ang="0">
                <a:pos x="2156" y="878"/>
              </a:cxn>
              <a:cxn ang="0">
                <a:pos x="1667" y="949"/>
              </a:cxn>
              <a:cxn ang="0">
                <a:pos x="2007" y="656"/>
              </a:cxn>
              <a:cxn ang="0">
                <a:pos x="2534" y="531"/>
              </a:cxn>
              <a:cxn ang="0">
                <a:pos x="2242" y="518"/>
              </a:cxn>
              <a:cxn ang="0">
                <a:pos x="2185" y="318"/>
              </a:cxn>
              <a:cxn ang="0">
                <a:pos x="2064" y="412"/>
              </a:cxn>
              <a:cxn ang="0">
                <a:pos x="1756" y="733"/>
              </a:cxn>
              <a:cxn ang="0">
                <a:pos x="1588" y="743"/>
              </a:cxn>
              <a:cxn ang="0">
                <a:pos x="1982" y="289"/>
              </a:cxn>
              <a:cxn ang="0">
                <a:pos x="1928" y="296"/>
              </a:cxn>
              <a:cxn ang="0">
                <a:pos x="1654" y="251"/>
              </a:cxn>
              <a:cxn ang="0">
                <a:pos x="1591" y="180"/>
              </a:cxn>
              <a:cxn ang="0">
                <a:pos x="1676" y="450"/>
              </a:cxn>
              <a:cxn ang="0">
                <a:pos x="1413" y="823"/>
              </a:cxn>
              <a:cxn ang="0">
                <a:pos x="1191" y="524"/>
              </a:cxn>
              <a:cxn ang="0">
                <a:pos x="1362" y="116"/>
              </a:cxn>
              <a:cxn ang="0">
                <a:pos x="1118" y="306"/>
              </a:cxn>
              <a:cxn ang="0">
                <a:pos x="1098" y="341"/>
              </a:cxn>
              <a:cxn ang="0">
                <a:pos x="1206" y="900"/>
              </a:cxn>
              <a:cxn ang="0">
                <a:pos x="844" y="489"/>
              </a:cxn>
              <a:cxn ang="0">
                <a:pos x="864" y="276"/>
              </a:cxn>
              <a:cxn ang="0">
                <a:pos x="502" y="431"/>
              </a:cxn>
              <a:cxn ang="0">
                <a:pos x="425" y="418"/>
              </a:cxn>
              <a:cxn ang="0">
                <a:pos x="832" y="669"/>
              </a:cxn>
              <a:cxn ang="0">
                <a:pos x="956" y="920"/>
              </a:cxn>
              <a:cxn ang="0">
                <a:pos x="699" y="775"/>
              </a:cxn>
              <a:cxn ang="0">
                <a:pos x="425" y="595"/>
              </a:cxn>
              <a:cxn ang="0">
                <a:pos x="188" y="492"/>
              </a:cxn>
              <a:cxn ang="0">
                <a:pos x="477" y="695"/>
              </a:cxn>
              <a:cxn ang="0">
                <a:pos x="0" y="779"/>
              </a:cxn>
              <a:cxn ang="0">
                <a:pos x="530" y="733"/>
              </a:cxn>
              <a:cxn ang="0">
                <a:pos x="956" y="1036"/>
              </a:cxn>
              <a:cxn ang="0">
                <a:pos x="1098" y="1576"/>
              </a:cxn>
            </a:cxnLst>
            <a:rect l="0" t="0" r="r" b="b"/>
            <a:pathLst>
              <a:path w="2929" h="2278">
                <a:moveTo>
                  <a:pt x="1013" y="1875"/>
                </a:moveTo>
                <a:lnTo>
                  <a:pt x="952" y="1894"/>
                </a:lnTo>
                <a:lnTo>
                  <a:pt x="873" y="1901"/>
                </a:lnTo>
                <a:lnTo>
                  <a:pt x="822" y="1923"/>
                </a:lnTo>
                <a:lnTo>
                  <a:pt x="787" y="1936"/>
                </a:lnTo>
                <a:lnTo>
                  <a:pt x="766" y="1949"/>
                </a:lnTo>
                <a:lnTo>
                  <a:pt x="705" y="1952"/>
                </a:lnTo>
                <a:lnTo>
                  <a:pt x="667" y="1959"/>
                </a:lnTo>
                <a:lnTo>
                  <a:pt x="648" y="1962"/>
                </a:lnTo>
                <a:lnTo>
                  <a:pt x="629" y="1971"/>
                </a:lnTo>
                <a:lnTo>
                  <a:pt x="597" y="2007"/>
                </a:lnTo>
                <a:lnTo>
                  <a:pt x="547" y="2020"/>
                </a:lnTo>
                <a:lnTo>
                  <a:pt x="400" y="2020"/>
                </a:lnTo>
                <a:lnTo>
                  <a:pt x="361" y="2045"/>
                </a:lnTo>
                <a:lnTo>
                  <a:pt x="292" y="2071"/>
                </a:lnTo>
                <a:lnTo>
                  <a:pt x="229" y="2103"/>
                </a:lnTo>
                <a:lnTo>
                  <a:pt x="196" y="2132"/>
                </a:lnTo>
                <a:lnTo>
                  <a:pt x="175" y="2155"/>
                </a:lnTo>
                <a:lnTo>
                  <a:pt x="264" y="2116"/>
                </a:lnTo>
                <a:lnTo>
                  <a:pt x="327" y="2087"/>
                </a:lnTo>
                <a:lnTo>
                  <a:pt x="368" y="2081"/>
                </a:lnTo>
                <a:lnTo>
                  <a:pt x="540" y="2084"/>
                </a:lnTo>
                <a:lnTo>
                  <a:pt x="588" y="2071"/>
                </a:lnTo>
                <a:lnTo>
                  <a:pt x="651" y="2049"/>
                </a:lnTo>
                <a:lnTo>
                  <a:pt x="724" y="2020"/>
                </a:lnTo>
                <a:lnTo>
                  <a:pt x="797" y="1997"/>
                </a:lnTo>
                <a:lnTo>
                  <a:pt x="886" y="1975"/>
                </a:lnTo>
                <a:lnTo>
                  <a:pt x="940" y="1962"/>
                </a:lnTo>
                <a:lnTo>
                  <a:pt x="1000" y="1962"/>
                </a:lnTo>
                <a:lnTo>
                  <a:pt x="1029" y="1959"/>
                </a:lnTo>
                <a:lnTo>
                  <a:pt x="968" y="1997"/>
                </a:lnTo>
                <a:lnTo>
                  <a:pt x="985" y="2007"/>
                </a:lnTo>
                <a:lnTo>
                  <a:pt x="937" y="2029"/>
                </a:lnTo>
                <a:lnTo>
                  <a:pt x="892" y="2052"/>
                </a:lnTo>
                <a:lnTo>
                  <a:pt x="844" y="2058"/>
                </a:lnTo>
                <a:lnTo>
                  <a:pt x="816" y="2074"/>
                </a:lnTo>
                <a:lnTo>
                  <a:pt x="784" y="2087"/>
                </a:lnTo>
                <a:lnTo>
                  <a:pt x="740" y="2122"/>
                </a:lnTo>
                <a:lnTo>
                  <a:pt x="686" y="2158"/>
                </a:lnTo>
                <a:lnTo>
                  <a:pt x="629" y="2200"/>
                </a:lnTo>
                <a:lnTo>
                  <a:pt x="597" y="2226"/>
                </a:lnTo>
                <a:lnTo>
                  <a:pt x="566" y="2267"/>
                </a:lnTo>
                <a:lnTo>
                  <a:pt x="578" y="2277"/>
                </a:lnTo>
                <a:lnTo>
                  <a:pt x="616" y="2261"/>
                </a:lnTo>
                <a:lnTo>
                  <a:pt x="699" y="2177"/>
                </a:lnTo>
                <a:lnTo>
                  <a:pt x="759" y="2174"/>
                </a:lnTo>
                <a:lnTo>
                  <a:pt x="819" y="2171"/>
                </a:lnTo>
                <a:lnTo>
                  <a:pt x="835" y="2139"/>
                </a:lnTo>
                <a:lnTo>
                  <a:pt x="902" y="2107"/>
                </a:lnTo>
                <a:lnTo>
                  <a:pt x="950" y="2084"/>
                </a:lnTo>
                <a:lnTo>
                  <a:pt x="1029" y="2052"/>
                </a:lnTo>
                <a:lnTo>
                  <a:pt x="1092" y="2026"/>
                </a:lnTo>
                <a:lnTo>
                  <a:pt x="1153" y="2020"/>
                </a:lnTo>
                <a:lnTo>
                  <a:pt x="1216" y="2013"/>
                </a:lnTo>
                <a:lnTo>
                  <a:pt x="1270" y="2026"/>
                </a:lnTo>
                <a:lnTo>
                  <a:pt x="1181" y="2055"/>
                </a:lnTo>
                <a:lnTo>
                  <a:pt x="1140" y="2081"/>
                </a:lnTo>
                <a:lnTo>
                  <a:pt x="1144" y="2100"/>
                </a:lnTo>
                <a:lnTo>
                  <a:pt x="1118" y="2120"/>
                </a:lnTo>
                <a:lnTo>
                  <a:pt x="1111" y="2142"/>
                </a:lnTo>
                <a:lnTo>
                  <a:pt x="1083" y="2171"/>
                </a:lnTo>
                <a:lnTo>
                  <a:pt x="1073" y="2200"/>
                </a:lnTo>
                <a:lnTo>
                  <a:pt x="1038" y="2226"/>
                </a:lnTo>
                <a:lnTo>
                  <a:pt x="1032" y="2254"/>
                </a:lnTo>
                <a:lnTo>
                  <a:pt x="1035" y="2274"/>
                </a:lnTo>
                <a:lnTo>
                  <a:pt x="1067" y="2274"/>
                </a:lnTo>
                <a:lnTo>
                  <a:pt x="1092" y="2239"/>
                </a:lnTo>
                <a:lnTo>
                  <a:pt x="1131" y="2200"/>
                </a:lnTo>
                <a:lnTo>
                  <a:pt x="1187" y="2174"/>
                </a:lnTo>
                <a:lnTo>
                  <a:pt x="1235" y="2155"/>
                </a:lnTo>
                <a:lnTo>
                  <a:pt x="1270" y="2158"/>
                </a:lnTo>
                <a:lnTo>
                  <a:pt x="1277" y="2109"/>
                </a:lnTo>
                <a:lnTo>
                  <a:pt x="1311" y="2077"/>
                </a:lnTo>
                <a:lnTo>
                  <a:pt x="1359" y="2055"/>
                </a:lnTo>
                <a:lnTo>
                  <a:pt x="1394" y="2049"/>
                </a:lnTo>
                <a:lnTo>
                  <a:pt x="1426" y="2045"/>
                </a:lnTo>
                <a:lnTo>
                  <a:pt x="1454" y="2039"/>
                </a:lnTo>
                <a:lnTo>
                  <a:pt x="1502" y="2042"/>
                </a:lnTo>
                <a:lnTo>
                  <a:pt x="1546" y="2055"/>
                </a:lnTo>
                <a:lnTo>
                  <a:pt x="1572" y="2061"/>
                </a:lnTo>
                <a:lnTo>
                  <a:pt x="1600" y="2068"/>
                </a:lnTo>
                <a:lnTo>
                  <a:pt x="1639" y="2058"/>
                </a:lnTo>
                <a:lnTo>
                  <a:pt x="1664" y="2065"/>
                </a:lnTo>
                <a:lnTo>
                  <a:pt x="1702" y="2084"/>
                </a:lnTo>
                <a:lnTo>
                  <a:pt x="1722" y="2097"/>
                </a:lnTo>
                <a:lnTo>
                  <a:pt x="1740" y="2109"/>
                </a:lnTo>
                <a:lnTo>
                  <a:pt x="1810" y="2103"/>
                </a:lnTo>
                <a:lnTo>
                  <a:pt x="1845" y="2103"/>
                </a:lnTo>
                <a:lnTo>
                  <a:pt x="1880" y="2126"/>
                </a:lnTo>
                <a:lnTo>
                  <a:pt x="1883" y="2132"/>
                </a:lnTo>
                <a:lnTo>
                  <a:pt x="1956" y="2129"/>
                </a:lnTo>
                <a:lnTo>
                  <a:pt x="1978" y="2139"/>
                </a:lnTo>
                <a:lnTo>
                  <a:pt x="1991" y="2164"/>
                </a:lnTo>
                <a:lnTo>
                  <a:pt x="2064" y="2174"/>
                </a:lnTo>
                <a:lnTo>
                  <a:pt x="2115" y="2200"/>
                </a:lnTo>
                <a:lnTo>
                  <a:pt x="2176" y="2200"/>
                </a:lnTo>
                <a:lnTo>
                  <a:pt x="2089" y="2158"/>
                </a:lnTo>
                <a:lnTo>
                  <a:pt x="2073" y="2109"/>
                </a:lnTo>
                <a:lnTo>
                  <a:pt x="2020" y="2090"/>
                </a:lnTo>
                <a:lnTo>
                  <a:pt x="1965" y="2065"/>
                </a:lnTo>
                <a:lnTo>
                  <a:pt x="1921" y="2058"/>
                </a:lnTo>
                <a:lnTo>
                  <a:pt x="1883" y="2039"/>
                </a:lnTo>
                <a:lnTo>
                  <a:pt x="1845" y="2016"/>
                </a:lnTo>
                <a:lnTo>
                  <a:pt x="1797" y="2026"/>
                </a:lnTo>
                <a:lnTo>
                  <a:pt x="1763" y="2001"/>
                </a:lnTo>
                <a:lnTo>
                  <a:pt x="1724" y="1978"/>
                </a:lnTo>
                <a:lnTo>
                  <a:pt x="1654" y="1962"/>
                </a:lnTo>
                <a:lnTo>
                  <a:pt x="1794" y="1988"/>
                </a:lnTo>
                <a:lnTo>
                  <a:pt x="1864" y="1981"/>
                </a:lnTo>
                <a:lnTo>
                  <a:pt x="1908" y="1975"/>
                </a:lnTo>
                <a:lnTo>
                  <a:pt x="1978" y="1981"/>
                </a:lnTo>
                <a:lnTo>
                  <a:pt x="2017" y="1981"/>
                </a:lnTo>
                <a:lnTo>
                  <a:pt x="2061" y="2001"/>
                </a:lnTo>
                <a:lnTo>
                  <a:pt x="2083" y="2010"/>
                </a:lnTo>
                <a:lnTo>
                  <a:pt x="2147" y="2016"/>
                </a:lnTo>
                <a:lnTo>
                  <a:pt x="2172" y="2036"/>
                </a:lnTo>
                <a:lnTo>
                  <a:pt x="2194" y="2052"/>
                </a:lnTo>
                <a:lnTo>
                  <a:pt x="2239" y="2055"/>
                </a:lnTo>
                <a:lnTo>
                  <a:pt x="2306" y="2065"/>
                </a:lnTo>
                <a:lnTo>
                  <a:pt x="2347" y="2084"/>
                </a:lnTo>
                <a:lnTo>
                  <a:pt x="2378" y="2084"/>
                </a:lnTo>
                <a:lnTo>
                  <a:pt x="2451" y="2100"/>
                </a:lnTo>
                <a:lnTo>
                  <a:pt x="2483" y="2126"/>
                </a:lnTo>
                <a:lnTo>
                  <a:pt x="2448" y="2084"/>
                </a:lnTo>
                <a:lnTo>
                  <a:pt x="2416" y="2061"/>
                </a:lnTo>
                <a:lnTo>
                  <a:pt x="2362" y="2055"/>
                </a:lnTo>
                <a:lnTo>
                  <a:pt x="2309" y="2039"/>
                </a:lnTo>
                <a:lnTo>
                  <a:pt x="2254" y="2026"/>
                </a:lnTo>
                <a:lnTo>
                  <a:pt x="2216" y="2010"/>
                </a:lnTo>
                <a:lnTo>
                  <a:pt x="2182" y="1997"/>
                </a:lnTo>
                <a:lnTo>
                  <a:pt x="2147" y="1981"/>
                </a:lnTo>
                <a:lnTo>
                  <a:pt x="2118" y="1962"/>
                </a:lnTo>
                <a:lnTo>
                  <a:pt x="2093" y="1939"/>
                </a:lnTo>
                <a:lnTo>
                  <a:pt x="2073" y="1923"/>
                </a:lnTo>
                <a:lnTo>
                  <a:pt x="2038" y="1910"/>
                </a:lnTo>
                <a:lnTo>
                  <a:pt x="2013" y="1907"/>
                </a:lnTo>
                <a:lnTo>
                  <a:pt x="1976" y="1907"/>
                </a:lnTo>
                <a:lnTo>
                  <a:pt x="1934" y="1904"/>
                </a:lnTo>
                <a:lnTo>
                  <a:pt x="1899" y="1904"/>
                </a:lnTo>
                <a:lnTo>
                  <a:pt x="1864" y="1904"/>
                </a:lnTo>
                <a:lnTo>
                  <a:pt x="1800" y="1882"/>
                </a:lnTo>
                <a:lnTo>
                  <a:pt x="1714" y="1865"/>
                </a:lnTo>
                <a:lnTo>
                  <a:pt x="1633" y="1862"/>
                </a:lnTo>
                <a:lnTo>
                  <a:pt x="1591" y="1843"/>
                </a:lnTo>
                <a:lnTo>
                  <a:pt x="1563" y="1753"/>
                </a:lnTo>
                <a:lnTo>
                  <a:pt x="1511" y="1698"/>
                </a:lnTo>
                <a:lnTo>
                  <a:pt x="1493" y="1669"/>
                </a:lnTo>
                <a:lnTo>
                  <a:pt x="1493" y="1589"/>
                </a:lnTo>
                <a:lnTo>
                  <a:pt x="1493" y="1483"/>
                </a:lnTo>
                <a:lnTo>
                  <a:pt x="1502" y="1354"/>
                </a:lnTo>
                <a:lnTo>
                  <a:pt x="1502" y="1229"/>
                </a:lnTo>
                <a:lnTo>
                  <a:pt x="1511" y="1190"/>
                </a:lnTo>
                <a:lnTo>
                  <a:pt x="1575" y="1116"/>
                </a:lnTo>
                <a:lnTo>
                  <a:pt x="1680" y="1045"/>
                </a:lnTo>
                <a:lnTo>
                  <a:pt x="1775" y="1013"/>
                </a:lnTo>
                <a:lnTo>
                  <a:pt x="1880" y="987"/>
                </a:lnTo>
                <a:lnTo>
                  <a:pt x="1991" y="974"/>
                </a:lnTo>
                <a:lnTo>
                  <a:pt x="2096" y="942"/>
                </a:lnTo>
                <a:lnTo>
                  <a:pt x="2223" y="936"/>
                </a:lnTo>
                <a:lnTo>
                  <a:pt x="2306" y="952"/>
                </a:lnTo>
                <a:lnTo>
                  <a:pt x="2401" y="939"/>
                </a:lnTo>
                <a:lnTo>
                  <a:pt x="2436" y="933"/>
                </a:lnTo>
                <a:lnTo>
                  <a:pt x="2543" y="955"/>
                </a:lnTo>
                <a:lnTo>
                  <a:pt x="2636" y="942"/>
                </a:lnTo>
                <a:lnTo>
                  <a:pt x="2690" y="949"/>
                </a:lnTo>
                <a:lnTo>
                  <a:pt x="2740" y="968"/>
                </a:lnTo>
                <a:lnTo>
                  <a:pt x="2782" y="984"/>
                </a:lnTo>
                <a:lnTo>
                  <a:pt x="2817" y="1004"/>
                </a:lnTo>
                <a:lnTo>
                  <a:pt x="2800" y="971"/>
                </a:lnTo>
                <a:lnTo>
                  <a:pt x="2744" y="955"/>
                </a:lnTo>
                <a:lnTo>
                  <a:pt x="2687" y="923"/>
                </a:lnTo>
                <a:lnTo>
                  <a:pt x="2579" y="929"/>
                </a:lnTo>
                <a:lnTo>
                  <a:pt x="2508" y="910"/>
                </a:lnTo>
                <a:lnTo>
                  <a:pt x="2416" y="891"/>
                </a:lnTo>
                <a:lnTo>
                  <a:pt x="2347" y="894"/>
                </a:lnTo>
                <a:lnTo>
                  <a:pt x="2292" y="891"/>
                </a:lnTo>
                <a:lnTo>
                  <a:pt x="2274" y="868"/>
                </a:lnTo>
                <a:lnTo>
                  <a:pt x="2312" y="830"/>
                </a:lnTo>
                <a:lnTo>
                  <a:pt x="2395" y="779"/>
                </a:lnTo>
                <a:lnTo>
                  <a:pt x="2474" y="730"/>
                </a:lnTo>
                <a:lnTo>
                  <a:pt x="2563" y="685"/>
                </a:lnTo>
                <a:lnTo>
                  <a:pt x="2658" y="650"/>
                </a:lnTo>
                <a:lnTo>
                  <a:pt x="2750" y="637"/>
                </a:lnTo>
                <a:lnTo>
                  <a:pt x="2845" y="634"/>
                </a:lnTo>
                <a:lnTo>
                  <a:pt x="2928" y="634"/>
                </a:lnTo>
                <a:lnTo>
                  <a:pt x="2890" y="614"/>
                </a:lnTo>
                <a:lnTo>
                  <a:pt x="2810" y="611"/>
                </a:lnTo>
                <a:lnTo>
                  <a:pt x="2715" y="621"/>
                </a:lnTo>
                <a:lnTo>
                  <a:pt x="2626" y="640"/>
                </a:lnTo>
                <a:lnTo>
                  <a:pt x="2550" y="650"/>
                </a:lnTo>
                <a:lnTo>
                  <a:pt x="2490" y="672"/>
                </a:lnTo>
                <a:lnTo>
                  <a:pt x="2426" y="707"/>
                </a:lnTo>
                <a:lnTo>
                  <a:pt x="2337" y="753"/>
                </a:lnTo>
                <a:lnTo>
                  <a:pt x="2271" y="801"/>
                </a:lnTo>
                <a:lnTo>
                  <a:pt x="2204" y="855"/>
                </a:lnTo>
                <a:lnTo>
                  <a:pt x="2156" y="878"/>
                </a:lnTo>
                <a:lnTo>
                  <a:pt x="2093" y="891"/>
                </a:lnTo>
                <a:lnTo>
                  <a:pt x="1994" y="885"/>
                </a:lnTo>
                <a:lnTo>
                  <a:pt x="1912" y="891"/>
                </a:lnTo>
                <a:lnTo>
                  <a:pt x="1845" y="900"/>
                </a:lnTo>
                <a:lnTo>
                  <a:pt x="1791" y="920"/>
                </a:lnTo>
                <a:lnTo>
                  <a:pt x="1740" y="955"/>
                </a:lnTo>
                <a:lnTo>
                  <a:pt x="1667" y="949"/>
                </a:lnTo>
                <a:lnTo>
                  <a:pt x="1566" y="997"/>
                </a:lnTo>
                <a:lnTo>
                  <a:pt x="1629" y="920"/>
                </a:lnTo>
                <a:lnTo>
                  <a:pt x="1687" y="872"/>
                </a:lnTo>
                <a:lnTo>
                  <a:pt x="1769" y="820"/>
                </a:lnTo>
                <a:lnTo>
                  <a:pt x="1848" y="766"/>
                </a:lnTo>
                <a:lnTo>
                  <a:pt x="1902" y="711"/>
                </a:lnTo>
                <a:lnTo>
                  <a:pt x="2007" y="656"/>
                </a:lnTo>
                <a:lnTo>
                  <a:pt x="2054" y="618"/>
                </a:lnTo>
                <a:lnTo>
                  <a:pt x="2127" y="582"/>
                </a:lnTo>
                <a:lnTo>
                  <a:pt x="2194" y="575"/>
                </a:lnTo>
                <a:lnTo>
                  <a:pt x="2245" y="550"/>
                </a:lnTo>
                <a:lnTo>
                  <a:pt x="2398" y="540"/>
                </a:lnTo>
                <a:lnTo>
                  <a:pt x="2490" y="524"/>
                </a:lnTo>
                <a:lnTo>
                  <a:pt x="2534" y="531"/>
                </a:lnTo>
                <a:lnTo>
                  <a:pt x="2598" y="543"/>
                </a:lnTo>
                <a:lnTo>
                  <a:pt x="2585" y="515"/>
                </a:lnTo>
                <a:lnTo>
                  <a:pt x="2490" y="508"/>
                </a:lnTo>
                <a:lnTo>
                  <a:pt x="2436" y="502"/>
                </a:lnTo>
                <a:lnTo>
                  <a:pt x="2391" y="524"/>
                </a:lnTo>
                <a:lnTo>
                  <a:pt x="2312" y="518"/>
                </a:lnTo>
                <a:lnTo>
                  <a:pt x="2242" y="518"/>
                </a:lnTo>
                <a:lnTo>
                  <a:pt x="2178" y="543"/>
                </a:lnTo>
                <a:lnTo>
                  <a:pt x="2153" y="547"/>
                </a:lnTo>
                <a:lnTo>
                  <a:pt x="2115" y="515"/>
                </a:lnTo>
                <a:lnTo>
                  <a:pt x="2106" y="463"/>
                </a:lnTo>
                <a:lnTo>
                  <a:pt x="2109" y="415"/>
                </a:lnTo>
                <a:lnTo>
                  <a:pt x="2134" y="370"/>
                </a:lnTo>
                <a:lnTo>
                  <a:pt x="2185" y="318"/>
                </a:lnTo>
                <a:lnTo>
                  <a:pt x="2213" y="276"/>
                </a:lnTo>
                <a:lnTo>
                  <a:pt x="2267" y="244"/>
                </a:lnTo>
                <a:lnTo>
                  <a:pt x="2201" y="261"/>
                </a:lnTo>
                <a:lnTo>
                  <a:pt x="2159" y="309"/>
                </a:lnTo>
                <a:lnTo>
                  <a:pt x="2147" y="335"/>
                </a:lnTo>
                <a:lnTo>
                  <a:pt x="2089" y="389"/>
                </a:lnTo>
                <a:lnTo>
                  <a:pt x="2064" y="412"/>
                </a:lnTo>
                <a:lnTo>
                  <a:pt x="2064" y="508"/>
                </a:lnTo>
                <a:lnTo>
                  <a:pt x="2042" y="537"/>
                </a:lnTo>
                <a:lnTo>
                  <a:pt x="2026" y="566"/>
                </a:lnTo>
                <a:lnTo>
                  <a:pt x="1988" y="598"/>
                </a:lnTo>
                <a:lnTo>
                  <a:pt x="1899" y="640"/>
                </a:lnTo>
                <a:lnTo>
                  <a:pt x="1813" y="685"/>
                </a:lnTo>
                <a:lnTo>
                  <a:pt x="1756" y="733"/>
                </a:lnTo>
                <a:lnTo>
                  <a:pt x="1689" y="779"/>
                </a:lnTo>
                <a:lnTo>
                  <a:pt x="1607" y="859"/>
                </a:lnTo>
                <a:lnTo>
                  <a:pt x="1530" y="920"/>
                </a:lnTo>
                <a:lnTo>
                  <a:pt x="1493" y="955"/>
                </a:lnTo>
                <a:lnTo>
                  <a:pt x="1528" y="872"/>
                </a:lnTo>
                <a:lnTo>
                  <a:pt x="1556" y="811"/>
                </a:lnTo>
                <a:lnTo>
                  <a:pt x="1588" y="743"/>
                </a:lnTo>
                <a:lnTo>
                  <a:pt x="1635" y="659"/>
                </a:lnTo>
                <a:lnTo>
                  <a:pt x="1674" y="598"/>
                </a:lnTo>
                <a:lnTo>
                  <a:pt x="1734" y="518"/>
                </a:lnTo>
                <a:lnTo>
                  <a:pt x="1782" y="447"/>
                </a:lnTo>
                <a:lnTo>
                  <a:pt x="1842" y="380"/>
                </a:lnTo>
                <a:lnTo>
                  <a:pt x="1921" y="331"/>
                </a:lnTo>
                <a:lnTo>
                  <a:pt x="1982" y="289"/>
                </a:lnTo>
                <a:lnTo>
                  <a:pt x="2086" y="225"/>
                </a:lnTo>
                <a:lnTo>
                  <a:pt x="2197" y="180"/>
                </a:lnTo>
                <a:lnTo>
                  <a:pt x="2216" y="68"/>
                </a:lnTo>
                <a:lnTo>
                  <a:pt x="2182" y="174"/>
                </a:lnTo>
                <a:lnTo>
                  <a:pt x="2045" y="228"/>
                </a:lnTo>
                <a:lnTo>
                  <a:pt x="1972" y="261"/>
                </a:lnTo>
                <a:lnTo>
                  <a:pt x="1928" y="296"/>
                </a:lnTo>
                <a:lnTo>
                  <a:pt x="1832" y="341"/>
                </a:lnTo>
                <a:lnTo>
                  <a:pt x="1778" y="392"/>
                </a:lnTo>
                <a:lnTo>
                  <a:pt x="1731" y="434"/>
                </a:lnTo>
                <a:lnTo>
                  <a:pt x="1734" y="392"/>
                </a:lnTo>
                <a:lnTo>
                  <a:pt x="1718" y="341"/>
                </a:lnTo>
                <a:lnTo>
                  <a:pt x="1676" y="309"/>
                </a:lnTo>
                <a:lnTo>
                  <a:pt x="1654" y="251"/>
                </a:lnTo>
                <a:lnTo>
                  <a:pt x="1639" y="199"/>
                </a:lnTo>
                <a:lnTo>
                  <a:pt x="1641" y="135"/>
                </a:lnTo>
                <a:lnTo>
                  <a:pt x="1714" y="42"/>
                </a:lnTo>
                <a:lnTo>
                  <a:pt x="1747" y="0"/>
                </a:lnTo>
                <a:lnTo>
                  <a:pt x="1639" y="100"/>
                </a:lnTo>
                <a:lnTo>
                  <a:pt x="1613" y="145"/>
                </a:lnTo>
                <a:lnTo>
                  <a:pt x="1591" y="180"/>
                </a:lnTo>
                <a:lnTo>
                  <a:pt x="1559" y="148"/>
                </a:lnTo>
                <a:lnTo>
                  <a:pt x="1518" y="96"/>
                </a:lnTo>
                <a:lnTo>
                  <a:pt x="1598" y="225"/>
                </a:lnTo>
                <a:lnTo>
                  <a:pt x="1639" y="296"/>
                </a:lnTo>
                <a:lnTo>
                  <a:pt x="1658" y="335"/>
                </a:lnTo>
                <a:lnTo>
                  <a:pt x="1670" y="399"/>
                </a:lnTo>
                <a:lnTo>
                  <a:pt x="1676" y="450"/>
                </a:lnTo>
                <a:lnTo>
                  <a:pt x="1674" y="495"/>
                </a:lnTo>
                <a:lnTo>
                  <a:pt x="1641" y="537"/>
                </a:lnTo>
                <a:lnTo>
                  <a:pt x="1581" y="588"/>
                </a:lnTo>
                <a:lnTo>
                  <a:pt x="1540" y="647"/>
                </a:lnTo>
                <a:lnTo>
                  <a:pt x="1502" y="704"/>
                </a:lnTo>
                <a:lnTo>
                  <a:pt x="1454" y="762"/>
                </a:lnTo>
                <a:lnTo>
                  <a:pt x="1413" y="823"/>
                </a:lnTo>
                <a:lnTo>
                  <a:pt x="1369" y="894"/>
                </a:lnTo>
                <a:lnTo>
                  <a:pt x="1330" y="981"/>
                </a:lnTo>
                <a:lnTo>
                  <a:pt x="1286" y="852"/>
                </a:lnTo>
                <a:lnTo>
                  <a:pt x="1261" y="727"/>
                </a:lnTo>
                <a:lnTo>
                  <a:pt x="1239" y="630"/>
                </a:lnTo>
                <a:lnTo>
                  <a:pt x="1232" y="582"/>
                </a:lnTo>
                <a:lnTo>
                  <a:pt x="1191" y="524"/>
                </a:lnTo>
                <a:lnTo>
                  <a:pt x="1185" y="431"/>
                </a:lnTo>
                <a:lnTo>
                  <a:pt x="1187" y="348"/>
                </a:lnTo>
                <a:lnTo>
                  <a:pt x="1239" y="276"/>
                </a:lnTo>
                <a:lnTo>
                  <a:pt x="1311" y="190"/>
                </a:lnTo>
                <a:lnTo>
                  <a:pt x="1378" y="132"/>
                </a:lnTo>
                <a:lnTo>
                  <a:pt x="1426" y="93"/>
                </a:lnTo>
                <a:lnTo>
                  <a:pt x="1362" y="116"/>
                </a:lnTo>
                <a:lnTo>
                  <a:pt x="1321" y="145"/>
                </a:lnTo>
                <a:lnTo>
                  <a:pt x="1283" y="190"/>
                </a:lnTo>
                <a:lnTo>
                  <a:pt x="1232" y="254"/>
                </a:lnTo>
                <a:lnTo>
                  <a:pt x="1181" y="306"/>
                </a:lnTo>
                <a:lnTo>
                  <a:pt x="1179" y="312"/>
                </a:lnTo>
                <a:lnTo>
                  <a:pt x="1153" y="350"/>
                </a:lnTo>
                <a:lnTo>
                  <a:pt x="1118" y="306"/>
                </a:lnTo>
                <a:lnTo>
                  <a:pt x="1076" y="280"/>
                </a:lnTo>
                <a:lnTo>
                  <a:pt x="1041" y="254"/>
                </a:lnTo>
                <a:lnTo>
                  <a:pt x="1010" y="235"/>
                </a:lnTo>
                <a:lnTo>
                  <a:pt x="997" y="183"/>
                </a:lnTo>
                <a:lnTo>
                  <a:pt x="997" y="257"/>
                </a:lnTo>
                <a:lnTo>
                  <a:pt x="1045" y="299"/>
                </a:lnTo>
                <a:lnTo>
                  <a:pt x="1098" y="341"/>
                </a:lnTo>
                <a:lnTo>
                  <a:pt x="1131" y="386"/>
                </a:lnTo>
                <a:lnTo>
                  <a:pt x="1133" y="492"/>
                </a:lnTo>
                <a:lnTo>
                  <a:pt x="1137" y="627"/>
                </a:lnTo>
                <a:lnTo>
                  <a:pt x="1146" y="720"/>
                </a:lnTo>
                <a:lnTo>
                  <a:pt x="1185" y="785"/>
                </a:lnTo>
                <a:lnTo>
                  <a:pt x="1191" y="839"/>
                </a:lnTo>
                <a:lnTo>
                  <a:pt x="1206" y="900"/>
                </a:lnTo>
                <a:lnTo>
                  <a:pt x="1140" y="843"/>
                </a:lnTo>
                <a:lnTo>
                  <a:pt x="1083" y="775"/>
                </a:lnTo>
                <a:lnTo>
                  <a:pt x="1032" y="727"/>
                </a:lnTo>
                <a:lnTo>
                  <a:pt x="962" y="656"/>
                </a:lnTo>
                <a:lnTo>
                  <a:pt x="946" y="614"/>
                </a:lnTo>
                <a:lnTo>
                  <a:pt x="873" y="553"/>
                </a:lnTo>
                <a:lnTo>
                  <a:pt x="844" y="489"/>
                </a:lnTo>
                <a:lnTo>
                  <a:pt x="816" y="444"/>
                </a:lnTo>
                <a:lnTo>
                  <a:pt x="844" y="354"/>
                </a:lnTo>
                <a:lnTo>
                  <a:pt x="898" y="267"/>
                </a:lnTo>
                <a:lnTo>
                  <a:pt x="931" y="206"/>
                </a:lnTo>
                <a:lnTo>
                  <a:pt x="959" y="155"/>
                </a:lnTo>
                <a:lnTo>
                  <a:pt x="908" y="203"/>
                </a:lnTo>
                <a:lnTo>
                  <a:pt x="864" y="276"/>
                </a:lnTo>
                <a:lnTo>
                  <a:pt x="807" y="370"/>
                </a:lnTo>
                <a:lnTo>
                  <a:pt x="781" y="428"/>
                </a:lnTo>
                <a:lnTo>
                  <a:pt x="768" y="456"/>
                </a:lnTo>
                <a:lnTo>
                  <a:pt x="696" y="460"/>
                </a:lnTo>
                <a:lnTo>
                  <a:pt x="644" y="441"/>
                </a:lnTo>
                <a:lnTo>
                  <a:pt x="584" y="428"/>
                </a:lnTo>
                <a:lnTo>
                  <a:pt x="502" y="431"/>
                </a:lnTo>
                <a:lnTo>
                  <a:pt x="460" y="405"/>
                </a:lnTo>
                <a:lnTo>
                  <a:pt x="419" y="380"/>
                </a:lnTo>
                <a:lnTo>
                  <a:pt x="403" y="325"/>
                </a:lnTo>
                <a:lnTo>
                  <a:pt x="337" y="257"/>
                </a:lnTo>
                <a:lnTo>
                  <a:pt x="390" y="328"/>
                </a:lnTo>
                <a:lnTo>
                  <a:pt x="410" y="389"/>
                </a:lnTo>
                <a:lnTo>
                  <a:pt x="425" y="418"/>
                </a:lnTo>
                <a:lnTo>
                  <a:pt x="473" y="441"/>
                </a:lnTo>
                <a:lnTo>
                  <a:pt x="553" y="460"/>
                </a:lnTo>
                <a:lnTo>
                  <a:pt x="644" y="463"/>
                </a:lnTo>
                <a:lnTo>
                  <a:pt x="696" y="515"/>
                </a:lnTo>
                <a:lnTo>
                  <a:pt x="759" y="543"/>
                </a:lnTo>
                <a:lnTo>
                  <a:pt x="801" y="611"/>
                </a:lnTo>
                <a:lnTo>
                  <a:pt x="832" y="669"/>
                </a:lnTo>
                <a:lnTo>
                  <a:pt x="886" y="675"/>
                </a:lnTo>
                <a:lnTo>
                  <a:pt x="898" y="753"/>
                </a:lnTo>
                <a:lnTo>
                  <a:pt x="931" y="820"/>
                </a:lnTo>
                <a:lnTo>
                  <a:pt x="978" y="875"/>
                </a:lnTo>
                <a:lnTo>
                  <a:pt x="1035" y="939"/>
                </a:lnTo>
                <a:lnTo>
                  <a:pt x="1000" y="933"/>
                </a:lnTo>
                <a:lnTo>
                  <a:pt x="956" y="920"/>
                </a:lnTo>
                <a:lnTo>
                  <a:pt x="911" y="891"/>
                </a:lnTo>
                <a:lnTo>
                  <a:pt x="873" y="846"/>
                </a:lnTo>
                <a:lnTo>
                  <a:pt x="832" y="827"/>
                </a:lnTo>
                <a:lnTo>
                  <a:pt x="794" y="817"/>
                </a:lnTo>
                <a:lnTo>
                  <a:pt x="759" y="781"/>
                </a:lnTo>
                <a:lnTo>
                  <a:pt x="727" y="779"/>
                </a:lnTo>
                <a:lnTo>
                  <a:pt x="699" y="775"/>
                </a:lnTo>
                <a:lnTo>
                  <a:pt x="644" y="753"/>
                </a:lnTo>
                <a:lnTo>
                  <a:pt x="607" y="727"/>
                </a:lnTo>
                <a:lnTo>
                  <a:pt x="572" y="695"/>
                </a:lnTo>
                <a:lnTo>
                  <a:pt x="553" y="666"/>
                </a:lnTo>
                <a:lnTo>
                  <a:pt x="520" y="637"/>
                </a:lnTo>
                <a:lnTo>
                  <a:pt x="479" y="618"/>
                </a:lnTo>
                <a:lnTo>
                  <a:pt x="425" y="595"/>
                </a:lnTo>
                <a:lnTo>
                  <a:pt x="372" y="566"/>
                </a:lnTo>
                <a:lnTo>
                  <a:pt x="330" y="543"/>
                </a:lnTo>
                <a:lnTo>
                  <a:pt x="299" y="515"/>
                </a:lnTo>
                <a:lnTo>
                  <a:pt x="251" y="499"/>
                </a:lnTo>
                <a:lnTo>
                  <a:pt x="181" y="486"/>
                </a:lnTo>
                <a:lnTo>
                  <a:pt x="108" y="476"/>
                </a:lnTo>
                <a:lnTo>
                  <a:pt x="188" y="492"/>
                </a:lnTo>
                <a:lnTo>
                  <a:pt x="254" y="518"/>
                </a:lnTo>
                <a:lnTo>
                  <a:pt x="314" y="556"/>
                </a:lnTo>
                <a:lnTo>
                  <a:pt x="384" y="595"/>
                </a:lnTo>
                <a:lnTo>
                  <a:pt x="448" y="637"/>
                </a:lnTo>
                <a:lnTo>
                  <a:pt x="495" y="669"/>
                </a:lnTo>
                <a:lnTo>
                  <a:pt x="520" y="692"/>
                </a:lnTo>
                <a:lnTo>
                  <a:pt x="477" y="695"/>
                </a:lnTo>
                <a:lnTo>
                  <a:pt x="425" y="688"/>
                </a:lnTo>
                <a:lnTo>
                  <a:pt x="343" y="679"/>
                </a:lnTo>
                <a:lnTo>
                  <a:pt x="292" y="688"/>
                </a:lnTo>
                <a:lnTo>
                  <a:pt x="244" y="704"/>
                </a:lnTo>
                <a:lnTo>
                  <a:pt x="184" y="707"/>
                </a:lnTo>
                <a:lnTo>
                  <a:pt x="134" y="707"/>
                </a:lnTo>
                <a:lnTo>
                  <a:pt x="0" y="779"/>
                </a:lnTo>
                <a:lnTo>
                  <a:pt x="128" y="736"/>
                </a:lnTo>
                <a:lnTo>
                  <a:pt x="188" y="736"/>
                </a:lnTo>
                <a:lnTo>
                  <a:pt x="258" y="736"/>
                </a:lnTo>
                <a:lnTo>
                  <a:pt x="333" y="720"/>
                </a:lnTo>
                <a:lnTo>
                  <a:pt x="394" y="714"/>
                </a:lnTo>
                <a:lnTo>
                  <a:pt x="451" y="717"/>
                </a:lnTo>
                <a:lnTo>
                  <a:pt x="530" y="733"/>
                </a:lnTo>
                <a:lnTo>
                  <a:pt x="578" y="785"/>
                </a:lnTo>
                <a:lnTo>
                  <a:pt x="632" y="855"/>
                </a:lnTo>
                <a:lnTo>
                  <a:pt x="683" y="904"/>
                </a:lnTo>
                <a:lnTo>
                  <a:pt x="774" y="900"/>
                </a:lnTo>
                <a:lnTo>
                  <a:pt x="819" y="939"/>
                </a:lnTo>
                <a:lnTo>
                  <a:pt x="892" y="994"/>
                </a:lnTo>
                <a:lnTo>
                  <a:pt x="956" y="1036"/>
                </a:lnTo>
                <a:lnTo>
                  <a:pt x="1016" y="1048"/>
                </a:lnTo>
                <a:lnTo>
                  <a:pt x="1055" y="1097"/>
                </a:lnTo>
                <a:lnTo>
                  <a:pt x="1086" y="1154"/>
                </a:lnTo>
                <a:lnTo>
                  <a:pt x="1118" y="1212"/>
                </a:lnTo>
                <a:lnTo>
                  <a:pt x="1102" y="1290"/>
                </a:lnTo>
                <a:lnTo>
                  <a:pt x="1102" y="1434"/>
                </a:lnTo>
                <a:lnTo>
                  <a:pt x="1098" y="1576"/>
                </a:lnTo>
                <a:lnTo>
                  <a:pt x="1092" y="1666"/>
                </a:lnTo>
                <a:lnTo>
                  <a:pt x="1090" y="1750"/>
                </a:lnTo>
                <a:lnTo>
                  <a:pt x="1063" y="1804"/>
                </a:lnTo>
                <a:lnTo>
                  <a:pt x="1038" y="1840"/>
                </a:lnTo>
                <a:lnTo>
                  <a:pt x="1016" y="1875"/>
                </a:lnTo>
              </a:path>
            </a:pathLst>
          </a:custGeom>
          <a:solidFill>
            <a:srgbClr val="CCCC99"/>
          </a:solidFill>
          <a:ln w="12699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700" name="Freeform 4"/>
          <p:cNvSpPr>
            <a:spLocks/>
          </p:cNvSpPr>
          <p:nvPr/>
        </p:nvSpPr>
        <p:spPr bwMode="auto">
          <a:xfrm>
            <a:off x="387350" y="1447800"/>
            <a:ext cx="5402263" cy="2554288"/>
          </a:xfrm>
          <a:custGeom>
            <a:avLst/>
            <a:gdLst/>
            <a:ahLst/>
            <a:cxnLst>
              <a:cxn ang="0">
                <a:pos x="628" y="1055"/>
              </a:cxn>
              <a:cxn ang="0">
                <a:pos x="312" y="1080"/>
              </a:cxn>
              <a:cxn ang="0">
                <a:pos x="64" y="1036"/>
              </a:cxn>
              <a:cxn ang="0">
                <a:pos x="146" y="630"/>
              </a:cxn>
              <a:cxn ang="0">
                <a:pos x="184" y="302"/>
              </a:cxn>
              <a:cxn ang="0">
                <a:pos x="451" y="109"/>
              </a:cxn>
              <a:cxn ang="0">
                <a:pos x="667" y="13"/>
              </a:cxn>
              <a:cxn ang="0">
                <a:pos x="781" y="109"/>
              </a:cxn>
              <a:cxn ang="0">
                <a:pos x="882" y="219"/>
              </a:cxn>
              <a:cxn ang="0">
                <a:pos x="1073" y="84"/>
              </a:cxn>
              <a:cxn ang="0">
                <a:pos x="1263" y="122"/>
              </a:cxn>
              <a:cxn ang="0">
                <a:pos x="1543" y="64"/>
              </a:cxn>
              <a:cxn ang="0">
                <a:pos x="1702" y="0"/>
              </a:cxn>
              <a:cxn ang="0">
                <a:pos x="1911" y="90"/>
              </a:cxn>
              <a:cxn ang="0">
                <a:pos x="2115" y="13"/>
              </a:cxn>
              <a:cxn ang="0">
                <a:pos x="2311" y="77"/>
              </a:cxn>
              <a:cxn ang="0">
                <a:pos x="2527" y="77"/>
              </a:cxn>
              <a:cxn ang="0">
                <a:pos x="2693" y="109"/>
              </a:cxn>
              <a:cxn ang="0">
                <a:pos x="2806" y="187"/>
              </a:cxn>
              <a:cxn ang="0">
                <a:pos x="2927" y="263"/>
              </a:cxn>
              <a:cxn ang="0">
                <a:pos x="3079" y="341"/>
              </a:cxn>
              <a:cxn ang="0">
                <a:pos x="3112" y="373"/>
              </a:cxn>
              <a:cxn ang="0">
                <a:pos x="3155" y="380"/>
              </a:cxn>
              <a:cxn ang="0">
                <a:pos x="3168" y="392"/>
              </a:cxn>
              <a:cxn ang="0">
                <a:pos x="3181" y="418"/>
              </a:cxn>
              <a:cxn ang="0">
                <a:pos x="3187" y="450"/>
              </a:cxn>
              <a:cxn ang="0">
                <a:pos x="3155" y="553"/>
              </a:cxn>
              <a:cxn ang="0">
                <a:pos x="3194" y="643"/>
              </a:cxn>
              <a:cxn ang="0">
                <a:pos x="3372" y="720"/>
              </a:cxn>
              <a:cxn ang="0">
                <a:pos x="3295" y="920"/>
              </a:cxn>
              <a:cxn ang="0">
                <a:pos x="3187" y="965"/>
              </a:cxn>
              <a:cxn ang="0">
                <a:pos x="3251" y="1138"/>
              </a:cxn>
              <a:cxn ang="0">
                <a:pos x="3238" y="1261"/>
              </a:cxn>
              <a:cxn ang="0">
                <a:pos x="3130" y="1254"/>
              </a:cxn>
              <a:cxn ang="0">
                <a:pos x="2990" y="1183"/>
              </a:cxn>
              <a:cxn ang="0">
                <a:pos x="2901" y="1125"/>
              </a:cxn>
            </a:cxnLst>
            <a:rect l="0" t="0" r="r" b="b"/>
            <a:pathLst>
              <a:path w="3403" h="1267">
                <a:moveTo>
                  <a:pt x="919" y="967"/>
                </a:moveTo>
                <a:lnTo>
                  <a:pt x="628" y="1055"/>
                </a:lnTo>
                <a:lnTo>
                  <a:pt x="489" y="1138"/>
                </a:lnTo>
                <a:lnTo>
                  <a:pt x="312" y="1080"/>
                </a:lnTo>
                <a:lnTo>
                  <a:pt x="190" y="1164"/>
                </a:lnTo>
                <a:lnTo>
                  <a:pt x="64" y="1036"/>
                </a:lnTo>
                <a:lnTo>
                  <a:pt x="0" y="765"/>
                </a:lnTo>
                <a:lnTo>
                  <a:pt x="146" y="630"/>
                </a:lnTo>
                <a:lnTo>
                  <a:pt x="38" y="450"/>
                </a:lnTo>
                <a:lnTo>
                  <a:pt x="184" y="302"/>
                </a:lnTo>
                <a:lnTo>
                  <a:pt x="527" y="199"/>
                </a:lnTo>
                <a:lnTo>
                  <a:pt x="451" y="109"/>
                </a:lnTo>
                <a:lnTo>
                  <a:pt x="527" y="38"/>
                </a:lnTo>
                <a:lnTo>
                  <a:pt x="667" y="13"/>
                </a:lnTo>
                <a:lnTo>
                  <a:pt x="756" y="32"/>
                </a:lnTo>
                <a:lnTo>
                  <a:pt x="781" y="109"/>
                </a:lnTo>
                <a:lnTo>
                  <a:pt x="813" y="187"/>
                </a:lnTo>
                <a:lnTo>
                  <a:pt x="882" y="219"/>
                </a:lnTo>
                <a:lnTo>
                  <a:pt x="991" y="167"/>
                </a:lnTo>
                <a:lnTo>
                  <a:pt x="1073" y="84"/>
                </a:lnTo>
                <a:lnTo>
                  <a:pt x="1213" y="90"/>
                </a:lnTo>
                <a:lnTo>
                  <a:pt x="1263" y="122"/>
                </a:lnTo>
                <a:lnTo>
                  <a:pt x="1448" y="64"/>
                </a:lnTo>
                <a:lnTo>
                  <a:pt x="1543" y="64"/>
                </a:lnTo>
                <a:lnTo>
                  <a:pt x="1607" y="19"/>
                </a:lnTo>
                <a:lnTo>
                  <a:pt x="1702" y="0"/>
                </a:lnTo>
                <a:lnTo>
                  <a:pt x="1765" y="64"/>
                </a:lnTo>
                <a:lnTo>
                  <a:pt x="1911" y="90"/>
                </a:lnTo>
                <a:lnTo>
                  <a:pt x="2013" y="38"/>
                </a:lnTo>
                <a:lnTo>
                  <a:pt x="2115" y="13"/>
                </a:lnTo>
                <a:lnTo>
                  <a:pt x="2280" y="71"/>
                </a:lnTo>
                <a:lnTo>
                  <a:pt x="2311" y="77"/>
                </a:lnTo>
                <a:lnTo>
                  <a:pt x="2418" y="84"/>
                </a:lnTo>
                <a:lnTo>
                  <a:pt x="2527" y="77"/>
                </a:lnTo>
                <a:lnTo>
                  <a:pt x="2597" y="77"/>
                </a:lnTo>
                <a:lnTo>
                  <a:pt x="2693" y="109"/>
                </a:lnTo>
                <a:lnTo>
                  <a:pt x="2749" y="142"/>
                </a:lnTo>
                <a:lnTo>
                  <a:pt x="2806" y="187"/>
                </a:lnTo>
                <a:lnTo>
                  <a:pt x="2858" y="219"/>
                </a:lnTo>
                <a:lnTo>
                  <a:pt x="2927" y="263"/>
                </a:lnTo>
                <a:lnTo>
                  <a:pt x="3023" y="315"/>
                </a:lnTo>
                <a:lnTo>
                  <a:pt x="3079" y="341"/>
                </a:lnTo>
                <a:lnTo>
                  <a:pt x="3092" y="354"/>
                </a:lnTo>
                <a:lnTo>
                  <a:pt x="3112" y="373"/>
                </a:lnTo>
                <a:lnTo>
                  <a:pt x="3143" y="380"/>
                </a:lnTo>
                <a:lnTo>
                  <a:pt x="3155" y="380"/>
                </a:lnTo>
                <a:lnTo>
                  <a:pt x="3155" y="392"/>
                </a:lnTo>
                <a:lnTo>
                  <a:pt x="3168" y="392"/>
                </a:lnTo>
                <a:lnTo>
                  <a:pt x="3175" y="405"/>
                </a:lnTo>
                <a:lnTo>
                  <a:pt x="3181" y="418"/>
                </a:lnTo>
                <a:lnTo>
                  <a:pt x="3181" y="431"/>
                </a:lnTo>
                <a:lnTo>
                  <a:pt x="3187" y="450"/>
                </a:lnTo>
                <a:lnTo>
                  <a:pt x="3175" y="502"/>
                </a:lnTo>
                <a:lnTo>
                  <a:pt x="3155" y="553"/>
                </a:lnTo>
                <a:lnTo>
                  <a:pt x="3143" y="605"/>
                </a:lnTo>
                <a:lnTo>
                  <a:pt x="3194" y="643"/>
                </a:lnTo>
                <a:lnTo>
                  <a:pt x="3270" y="662"/>
                </a:lnTo>
                <a:lnTo>
                  <a:pt x="3372" y="720"/>
                </a:lnTo>
                <a:lnTo>
                  <a:pt x="3403" y="836"/>
                </a:lnTo>
                <a:lnTo>
                  <a:pt x="3295" y="920"/>
                </a:lnTo>
                <a:lnTo>
                  <a:pt x="3225" y="945"/>
                </a:lnTo>
                <a:lnTo>
                  <a:pt x="3187" y="965"/>
                </a:lnTo>
                <a:lnTo>
                  <a:pt x="3219" y="1061"/>
                </a:lnTo>
                <a:lnTo>
                  <a:pt x="3251" y="1138"/>
                </a:lnTo>
                <a:lnTo>
                  <a:pt x="3263" y="1235"/>
                </a:lnTo>
                <a:lnTo>
                  <a:pt x="3238" y="1261"/>
                </a:lnTo>
                <a:lnTo>
                  <a:pt x="3225" y="1267"/>
                </a:lnTo>
                <a:lnTo>
                  <a:pt x="3130" y="1254"/>
                </a:lnTo>
                <a:lnTo>
                  <a:pt x="3042" y="1209"/>
                </a:lnTo>
                <a:lnTo>
                  <a:pt x="2990" y="1183"/>
                </a:lnTo>
                <a:lnTo>
                  <a:pt x="2927" y="1145"/>
                </a:lnTo>
                <a:lnTo>
                  <a:pt x="2901" y="1125"/>
                </a:lnTo>
              </a:path>
            </a:pathLst>
          </a:custGeom>
          <a:solidFill>
            <a:srgbClr val="33CC33">
              <a:alpha val="50000"/>
            </a:srgbClr>
          </a:solidFill>
          <a:ln w="12699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4086225" y="2616200"/>
            <a:ext cx="1697038" cy="661988"/>
          </a:xfrm>
          <a:prstGeom prst="ellipse">
            <a:avLst/>
          </a:prstGeom>
          <a:solidFill>
            <a:srgbClr val="CC3399"/>
          </a:solidFill>
          <a:ln w="12699">
            <a:solidFill>
              <a:srgbClr val="000000"/>
            </a:solidFill>
            <a:round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rPr>
              <a:t>نتایج مالی</a:t>
            </a:r>
            <a:endParaRPr lang="en-US" altLang="en-US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7702" name="Freeform 6"/>
          <p:cNvSpPr>
            <a:spLocks/>
          </p:cNvSpPr>
          <p:nvPr/>
        </p:nvSpPr>
        <p:spPr bwMode="auto">
          <a:xfrm>
            <a:off x="3373438" y="2549525"/>
            <a:ext cx="730250" cy="1128713"/>
          </a:xfrm>
          <a:custGeom>
            <a:avLst/>
            <a:gdLst/>
            <a:ahLst/>
            <a:cxnLst>
              <a:cxn ang="0">
                <a:pos x="2" y="671"/>
              </a:cxn>
              <a:cxn ang="0">
                <a:pos x="0" y="629"/>
              </a:cxn>
              <a:cxn ang="0">
                <a:pos x="2" y="586"/>
              </a:cxn>
              <a:cxn ang="0">
                <a:pos x="8" y="545"/>
              </a:cxn>
              <a:cxn ang="0">
                <a:pos x="20" y="498"/>
              </a:cxn>
              <a:cxn ang="0">
                <a:pos x="37" y="453"/>
              </a:cxn>
              <a:cxn ang="0">
                <a:pos x="61" y="404"/>
              </a:cxn>
              <a:cxn ang="0">
                <a:pos x="86" y="361"/>
              </a:cxn>
              <a:cxn ang="0">
                <a:pos x="111" y="320"/>
              </a:cxn>
              <a:cxn ang="0">
                <a:pos x="141" y="279"/>
              </a:cxn>
              <a:cxn ang="0">
                <a:pos x="174" y="239"/>
              </a:cxn>
              <a:cxn ang="0">
                <a:pos x="212" y="202"/>
              </a:cxn>
              <a:cxn ang="0">
                <a:pos x="250" y="170"/>
              </a:cxn>
              <a:cxn ang="0">
                <a:pos x="287" y="148"/>
              </a:cxn>
              <a:cxn ang="0">
                <a:pos x="268" y="21"/>
              </a:cxn>
              <a:cxn ang="0">
                <a:pos x="298" y="64"/>
              </a:cxn>
              <a:cxn ang="0">
                <a:pos x="319" y="94"/>
              </a:cxn>
              <a:cxn ang="0">
                <a:pos x="342" y="119"/>
              </a:cxn>
              <a:cxn ang="0">
                <a:pos x="370" y="142"/>
              </a:cxn>
              <a:cxn ang="0">
                <a:pos x="406" y="169"/>
              </a:cxn>
              <a:cxn ang="0">
                <a:pos x="441" y="196"/>
              </a:cxn>
              <a:cxn ang="0">
                <a:pos x="452" y="218"/>
              </a:cxn>
              <a:cxn ang="0">
                <a:pos x="437" y="243"/>
              </a:cxn>
              <a:cxn ang="0">
                <a:pos x="423" y="272"/>
              </a:cxn>
              <a:cxn ang="0">
                <a:pos x="412" y="300"/>
              </a:cxn>
              <a:cxn ang="0">
                <a:pos x="402" y="331"/>
              </a:cxn>
              <a:cxn ang="0">
                <a:pos x="393" y="362"/>
              </a:cxn>
              <a:cxn ang="0">
                <a:pos x="385" y="393"/>
              </a:cxn>
              <a:cxn ang="0">
                <a:pos x="377" y="422"/>
              </a:cxn>
              <a:cxn ang="0">
                <a:pos x="371" y="461"/>
              </a:cxn>
              <a:cxn ang="0">
                <a:pos x="301" y="319"/>
              </a:cxn>
              <a:cxn ang="0">
                <a:pos x="242" y="355"/>
              </a:cxn>
              <a:cxn ang="0">
                <a:pos x="209" y="381"/>
              </a:cxn>
              <a:cxn ang="0">
                <a:pos x="164" y="420"/>
              </a:cxn>
              <a:cxn ang="0">
                <a:pos x="129" y="453"/>
              </a:cxn>
              <a:cxn ang="0">
                <a:pos x="102" y="479"/>
              </a:cxn>
              <a:cxn ang="0">
                <a:pos x="76" y="512"/>
              </a:cxn>
              <a:cxn ang="0">
                <a:pos x="55" y="545"/>
              </a:cxn>
              <a:cxn ang="0">
                <a:pos x="38" y="585"/>
              </a:cxn>
              <a:cxn ang="0">
                <a:pos x="25" y="627"/>
              </a:cxn>
              <a:cxn ang="0">
                <a:pos x="16" y="673"/>
              </a:cxn>
            </a:cxnLst>
            <a:rect l="0" t="0" r="r" b="b"/>
            <a:pathLst>
              <a:path w="460" h="711">
                <a:moveTo>
                  <a:pt x="8" y="710"/>
                </a:moveTo>
                <a:lnTo>
                  <a:pt x="2" y="671"/>
                </a:lnTo>
                <a:lnTo>
                  <a:pt x="1" y="652"/>
                </a:lnTo>
                <a:lnTo>
                  <a:pt x="0" y="629"/>
                </a:lnTo>
                <a:lnTo>
                  <a:pt x="1" y="608"/>
                </a:lnTo>
                <a:lnTo>
                  <a:pt x="2" y="586"/>
                </a:lnTo>
                <a:lnTo>
                  <a:pt x="5" y="565"/>
                </a:lnTo>
                <a:lnTo>
                  <a:pt x="8" y="545"/>
                </a:lnTo>
                <a:lnTo>
                  <a:pt x="12" y="524"/>
                </a:lnTo>
                <a:lnTo>
                  <a:pt x="20" y="498"/>
                </a:lnTo>
                <a:lnTo>
                  <a:pt x="29" y="475"/>
                </a:lnTo>
                <a:lnTo>
                  <a:pt x="37" y="453"/>
                </a:lnTo>
                <a:lnTo>
                  <a:pt x="48" y="428"/>
                </a:lnTo>
                <a:lnTo>
                  <a:pt x="61" y="404"/>
                </a:lnTo>
                <a:lnTo>
                  <a:pt x="74" y="381"/>
                </a:lnTo>
                <a:lnTo>
                  <a:pt x="86" y="361"/>
                </a:lnTo>
                <a:lnTo>
                  <a:pt x="99" y="339"/>
                </a:lnTo>
                <a:lnTo>
                  <a:pt x="111" y="320"/>
                </a:lnTo>
                <a:lnTo>
                  <a:pt x="127" y="300"/>
                </a:lnTo>
                <a:lnTo>
                  <a:pt x="141" y="279"/>
                </a:lnTo>
                <a:lnTo>
                  <a:pt x="159" y="258"/>
                </a:lnTo>
                <a:lnTo>
                  <a:pt x="174" y="239"/>
                </a:lnTo>
                <a:lnTo>
                  <a:pt x="194" y="220"/>
                </a:lnTo>
                <a:lnTo>
                  <a:pt x="212" y="202"/>
                </a:lnTo>
                <a:lnTo>
                  <a:pt x="231" y="184"/>
                </a:lnTo>
                <a:lnTo>
                  <a:pt x="250" y="170"/>
                </a:lnTo>
                <a:lnTo>
                  <a:pt x="269" y="158"/>
                </a:lnTo>
                <a:lnTo>
                  <a:pt x="287" y="148"/>
                </a:lnTo>
                <a:lnTo>
                  <a:pt x="254" y="0"/>
                </a:lnTo>
                <a:lnTo>
                  <a:pt x="268" y="21"/>
                </a:lnTo>
                <a:lnTo>
                  <a:pt x="284" y="45"/>
                </a:lnTo>
                <a:lnTo>
                  <a:pt x="298" y="64"/>
                </a:lnTo>
                <a:lnTo>
                  <a:pt x="307" y="78"/>
                </a:lnTo>
                <a:lnTo>
                  <a:pt x="319" y="94"/>
                </a:lnTo>
                <a:lnTo>
                  <a:pt x="331" y="106"/>
                </a:lnTo>
                <a:lnTo>
                  <a:pt x="342" y="119"/>
                </a:lnTo>
                <a:lnTo>
                  <a:pt x="356" y="130"/>
                </a:lnTo>
                <a:lnTo>
                  <a:pt x="370" y="142"/>
                </a:lnTo>
                <a:lnTo>
                  <a:pt x="388" y="156"/>
                </a:lnTo>
                <a:lnTo>
                  <a:pt x="406" y="169"/>
                </a:lnTo>
                <a:lnTo>
                  <a:pt x="423" y="181"/>
                </a:lnTo>
                <a:lnTo>
                  <a:pt x="441" y="196"/>
                </a:lnTo>
                <a:lnTo>
                  <a:pt x="459" y="206"/>
                </a:lnTo>
                <a:lnTo>
                  <a:pt x="452" y="218"/>
                </a:lnTo>
                <a:lnTo>
                  <a:pt x="445" y="230"/>
                </a:lnTo>
                <a:lnTo>
                  <a:pt x="437" y="243"/>
                </a:lnTo>
                <a:lnTo>
                  <a:pt x="430" y="257"/>
                </a:lnTo>
                <a:lnTo>
                  <a:pt x="423" y="272"/>
                </a:lnTo>
                <a:lnTo>
                  <a:pt x="417" y="287"/>
                </a:lnTo>
                <a:lnTo>
                  <a:pt x="412" y="300"/>
                </a:lnTo>
                <a:lnTo>
                  <a:pt x="406" y="315"/>
                </a:lnTo>
                <a:lnTo>
                  <a:pt x="402" y="331"/>
                </a:lnTo>
                <a:lnTo>
                  <a:pt x="397" y="346"/>
                </a:lnTo>
                <a:lnTo>
                  <a:pt x="393" y="362"/>
                </a:lnTo>
                <a:lnTo>
                  <a:pt x="388" y="377"/>
                </a:lnTo>
                <a:lnTo>
                  <a:pt x="385" y="393"/>
                </a:lnTo>
                <a:lnTo>
                  <a:pt x="381" y="407"/>
                </a:lnTo>
                <a:lnTo>
                  <a:pt x="377" y="422"/>
                </a:lnTo>
                <a:lnTo>
                  <a:pt x="374" y="439"/>
                </a:lnTo>
                <a:lnTo>
                  <a:pt x="371" y="461"/>
                </a:lnTo>
                <a:lnTo>
                  <a:pt x="328" y="308"/>
                </a:lnTo>
                <a:lnTo>
                  <a:pt x="301" y="319"/>
                </a:lnTo>
                <a:lnTo>
                  <a:pt x="280" y="332"/>
                </a:lnTo>
                <a:lnTo>
                  <a:pt x="242" y="355"/>
                </a:lnTo>
                <a:lnTo>
                  <a:pt x="226" y="368"/>
                </a:lnTo>
                <a:lnTo>
                  <a:pt x="209" y="381"/>
                </a:lnTo>
                <a:lnTo>
                  <a:pt x="180" y="405"/>
                </a:lnTo>
                <a:lnTo>
                  <a:pt x="164" y="420"/>
                </a:lnTo>
                <a:lnTo>
                  <a:pt x="142" y="436"/>
                </a:lnTo>
                <a:lnTo>
                  <a:pt x="129" y="453"/>
                </a:lnTo>
                <a:lnTo>
                  <a:pt x="115" y="466"/>
                </a:lnTo>
                <a:lnTo>
                  <a:pt x="102" y="479"/>
                </a:lnTo>
                <a:lnTo>
                  <a:pt x="89" y="495"/>
                </a:lnTo>
                <a:lnTo>
                  <a:pt x="76" y="512"/>
                </a:lnTo>
                <a:lnTo>
                  <a:pt x="67" y="530"/>
                </a:lnTo>
                <a:lnTo>
                  <a:pt x="55" y="545"/>
                </a:lnTo>
                <a:lnTo>
                  <a:pt x="46" y="566"/>
                </a:lnTo>
                <a:lnTo>
                  <a:pt x="38" y="585"/>
                </a:lnTo>
                <a:lnTo>
                  <a:pt x="32" y="607"/>
                </a:lnTo>
                <a:lnTo>
                  <a:pt x="25" y="627"/>
                </a:lnTo>
                <a:lnTo>
                  <a:pt x="21" y="649"/>
                </a:lnTo>
                <a:lnTo>
                  <a:pt x="16" y="673"/>
                </a:lnTo>
                <a:lnTo>
                  <a:pt x="8" y="710"/>
                </a:lnTo>
              </a:path>
            </a:pathLst>
          </a:custGeom>
          <a:gradFill rotWithShape="0">
            <a:gsLst>
              <a:gs pos="0">
                <a:srgbClr val="87002B"/>
              </a:gs>
              <a:gs pos="100000">
                <a:srgbClr val="87002B">
                  <a:gamma/>
                  <a:tint val="63922"/>
                  <a:invGamma/>
                </a:srgbClr>
              </a:gs>
            </a:gsLst>
            <a:lin ang="5400000" scaled="1"/>
          </a:gradFill>
          <a:ln w="12699" cap="flat" cmpd="sng">
            <a:solidFill>
              <a:schemeClr val="bg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3" name="Freeform 7"/>
          <p:cNvSpPr>
            <a:spLocks/>
          </p:cNvSpPr>
          <p:nvPr/>
        </p:nvSpPr>
        <p:spPr bwMode="auto">
          <a:xfrm rot="315193">
            <a:off x="5983288" y="1225550"/>
            <a:ext cx="2736850" cy="1114425"/>
          </a:xfrm>
          <a:custGeom>
            <a:avLst/>
            <a:gdLst/>
            <a:ahLst/>
            <a:cxnLst>
              <a:cxn ang="0">
                <a:pos x="914" y="141"/>
              </a:cxn>
              <a:cxn ang="0">
                <a:pos x="776" y="61"/>
              </a:cxn>
              <a:cxn ang="0">
                <a:pos x="682" y="207"/>
              </a:cxn>
              <a:cxn ang="0">
                <a:pos x="359" y="118"/>
              </a:cxn>
              <a:cxn ang="0">
                <a:pos x="429" y="254"/>
              </a:cxn>
              <a:cxn ang="0">
                <a:pos x="93" y="268"/>
              </a:cxn>
              <a:cxn ang="0">
                <a:pos x="314" y="376"/>
              </a:cxn>
              <a:cxn ang="0">
                <a:pos x="0" y="418"/>
              </a:cxn>
              <a:cxn ang="0">
                <a:pos x="266" y="499"/>
              </a:cxn>
              <a:cxn ang="0">
                <a:pos x="103" y="578"/>
              </a:cxn>
              <a:cxn ang="0">
                <a:pos x="383" y="592"/>
              </a:cxn>
              <a:cxn ang="0">
                <a:pos x="392" y="701"/>
              </a:cxn>
              <a:cxn ang="0">
                <a:pos x="600" y="588"/>
              </a:cxn>
              <a:cxn ang="0">
                <a:pos x="694" y="640"/>
              </a:cxn>
              <a:cxn ang="0">
                <a:pos x="787" y="564"/>
              </a:cxn>
              <a:cxn ang="0">
                <a:pos x="926" y="611"/>
              </a:cxn>
              <a:cxn ang="0">
                <a:pos x="972" y="517"/>
              </a:cxn>
              <a:cxn ang="0">
                <a:pos x="1192" y="564"/>
              </a:cxn>
              <a:cxn ang="0">
                <a:pos x="1168" y="466"/>
              </a:cxn>
              <a:cxn ang="0">
                <a:pos x="1506" y="507"/>
              </a:cxn>
              <a:cxn ang="0">
                <a:pos x="1307" y="400"/>
              </a:cxn>
              <a:cxn ang="0">
                <a:pos x="1457" y="366"/>
              </a:cxn>
              <a:cxn ang="0">
                <a:pos x="1355" y="305"/>
              </a:cxn>
              <a:cxn ang="0">
                <a:pos x="1723" y="216"/>
              </a:cxn>
              <a:cxn ang="0">
                <a:pos x="1307" y="212"/>
              </a:cxn>
              <a:cxn ang="0">
                <a:pos x="1436" y="103"/>
              </a:cxn>
              <a:cxn ang="0">
                <a:pos x="1159" y="187"/>
              </a:cxn>
              <a:cxn ang="0">
                <a:pos x="1180" y="0"/>
              </a:cxn>
              <a:cxn ang="0">
                <a:pos x="914" y="141"/>
              </a:cxn>
            </a:cxnLst>
            <a:rect l="0" t="0" r="r" b="b"/>
            <a:pathLst>
              <a:path w="1724" h="702">
                <a:moveTo>
                  <a:pt x="914" y="141"/>
                </a:moveTo>
                <a:lnTo>
                  <a:pt x="776" y="61"/>
                </a:lnTo>
                <a:lnTo>
                  <a:pt x="682" y="207"/>
                </a:lnTo>
                <a:lnTo>
                  <a:pt x="359" y="118"/>
                </a:lnTo>
                <a:lnTo>
                  <a:pt x="429" y="254"/>
                </a:lnTo>
                <a:lnTo>
                  <a:pt x="93" y="268"/>
                </a:lnTo>
                <a:lnTo>
                  <a:pt x="314" y="376"/>
                </a:lnTo>
                <a:lnTo>
                  <a:pt x="0" y="418"/>
                </a:lnTo>
                <a:lnTo>
                  <a:pt x="266" y="499"/>
                </a:lnTo>
                <a:lnTo>
                  <a:pt x="103" y="578"/>
                </a:lnTo>
                <a:lnTo>
                  <a:pt x="383" y="592"/>
                </a:lnTo>
                <a:lnTo>
                  <a:pt x="392" y="701"/>
                </a:lnTo>
                <a:lnTo>
                  <a:pt x="600" y="588"/>
                </a:lnTo>
                <a:lnTo>
                  <a:pt x="694" y="640"/>
                </a:lnTo>
                <a:lnTo>
                  <a:pt x="787" y="564"/>
                </a:lnTo>
                <a:lnTo>
                  <a:pt x="926" y="611"/>
                </a:lnTo>
                <a:lnTo>
                  <a:pt x="972" y="517"/>
                </a:lnTo>
                <a:lnTo>
                  <a:pt x="1192" y="564"/>
                </a:lnTo>
                <a:lnTo>
                  <a:pt x="1168" y="466"/>
                </a:lnTo>
                <a:lnTo>
                  <a:pt x="1506" y="507"/>
                </a:lnTo>
                <a:lnTo>
                  <a:pt x="1307" y="400"/>
                </a:lnTo>
                <a:lnTo>
                  <a:pt x="1457" y="366"/>
                </a:lnTo>
                <a:lnTo>
                  <a:pt x="1355" y="305"/>
                </a:lnTo>
                <a:lnTo>
                  <a:pt x="1723" y="216"/>
                </a:lnTo>
                <a:lnTo>
                  <a:pt x="1307" y="212"/>
                </a:lnTo>
                <a:lnTo>
                  <a:pt x="1436" y="103"/>
                </a:lnTo>
                <a:lnTo>
                  <a:pt x="1159" y="187"/>
                </a:lnTo>
                <a:lnTo>
                  <a:pt x="1180" y="0"/>
                </a:lnTo>
                <a:lnTo>
                  <a:pt x="914" y="141"/>
                </a:lnTo>
              </a:path>
            </a:pathLst>
          </a:custGeom>
          <a:solidFill>
            <a:srgbClr val="A50021"/>
          </a:solidFill>
          <a:ln w="12699" cap="rnd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704" name="Rectangle 8"/>
          <p:cNvSpPr>
            <a:spLocks noChangeArrowheads="1"/>
          </p:cNvSpPr>
          <p:nvPr/>
        </p:nvSpPr>
        <p:spPr bwMode="auto">
          <a:xfrm>
            <a:off x="5651500" y="4910138"/>
            <a:ext cx="3390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latin typeface="Helvetica" pitchFamily="34" charset="0"/>
                <a:cs typeface="Mitra" pitchFamily="2" charset="-78"/>
              </a:rPr>
              <a:t>تا قابلیت های استراتژیکی ایجاد کنند . . . </a:t>
            </a:r>
            <a:endParaRPr lang="en-US" altLang="en-US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7705" name="Rectangle 9"/>
          <p:cNvSpPr>
            <a:spLocks noChangeArrowheads="1"/>
          </p:cNvSpPr>
          <p:nvPr/>
        </p:nvSpPr>
        <p:spPr bwMode="auto">
          <a:xfrm>
            <a:off x="5561013" y="3840163"/>
            <a:ext cx="356552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latin typeface="Helvetica" pitchFamily="34" charset="0"/>
                <a:cs typeface="Mitra" pitchFamily="2" charset="-78"/>
              </a:rPr>
              <a:t>که مجموعه ای منحصر بفرد از منافع </a:t>
            </a:r>
          </a:p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latin typeface="Helvetica" pitchFamily="34" charset="0"/>
                <a:cs typeface="Mitra" pitchFamily="2" charset="-78"/>
              </a:rPr>
              <a:t>مورد انتظار را برای مشتریان فراهم آورد . . . </a:t>
            </a:r>
            <a:endParaRPr lang="en-US" altLang="en-US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5907088" y="2897188"/>
            <a:ext cx="28590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latin typeface="Helvetica" pitchFamily="34" charset="0"/>
                <a:cs typeface="Mitra" pitchFamily="2" charset="-78"/>
              </a:rPr>
              <a:t>تا موفقیت مالی را موجب گردند . . .</a:t>
            </a:r>
            <a:endParaRPr lang="en-US" altLang="en-US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7707" name="AutoShape 11"/>
          <p:cNvSpPr>
            <a:spLocks noChangeArrowheads="1"/>
          </p:cNvSpPr>
          <p:nvPr/>
        </p:nvSpPr>
        <p:spPr bwMode="auto">
          <a:xfrm>
            <a:off x="7092950" y="3362325"/>
            <a:ext cx="457200" cy="515938"/>
          </a:xfrm>
          <a:prstGeom prst="upArrow">
            <a:avLst>
              <a:gd name="adj1" fmla="val 50000"/>
              <a:gd name="adj2" fmla="val 47918"/>
            </a:avLst>
          </a:prstGeom>
          <a:gradFill rotWithShape="0">
            <a:gsLst>
              <a:gs pos="0">
                <a:srgbClr val="87002B"/>
              </a:gs>
              <a:gs pos="100000">
                <a:srgbClr val="87002B">
                  <a:gamma/>
                  <a:tint val="63922"/>
                  <a:invGamma/>
                </a:srgbClr>
              </a:gs>
            </a:gsLst>
            <a:lin ang="5400000" scaled="1"/>
          </a:gradFill>
          <a:ln w="12699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08" name="Rectangle 12"/>
          <p:cNvSpPr>
            <a:spLocks noChangeArrowheads="1"/>
          </p:cNvSpPr>
          <p:nvPr/>
        </p:nvSpPr>
        <p:spPr bwMode="auto">
          <a:xfrm>
            <a:off x="6569075" y="1466850"/>
            <a:ext cx="151765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solidFill>
                  <a:schemeClr val="bg1"/>
                </a:solidFill>
                <a:latin typeface="Helvetica" pitchFamily="34" charset="0"/>
                <a:cs typeface="Mitra" pitchFamily="2" charset="-78"/>
              </a:rPr>
              <a:t>و چشم اندازها را </a:t>
            </a:r>
          </a:p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solidFill>
                  <a:schemeClr val="bg1"/>
                </a:solidFill>
                <a:latin typeface="Helvetica" pitchFamily="34" charset="0"/>
                <a:cs typeface="Mitra" pitchFamily="2" charset="-78"/>
              </a:rPr>
              <a:t>متحقق نمایند </a:t>
            </a:r>
            <a:endParaRPr lang="en-US" altLang="en-US" b="1">
              <a:solidFill>
                <a:schemeClr val="bg1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7709" name="AutoShape 13"/>
          <p:cNvSpPr>
            <a:spLocks noChangeArrowheads="1"/>
          </p:cNvSpPr>
          <p:nvPr/>
        </p:nvSpPr>
        <p:spPr bwMode="auto">
          <a:xfrm>
            <a:off x="7092950" y="2312988"/>
            <a:ext cx="457200" cy="515937"/>
          </a:xfrm>
          <a:prstGeom prst="upArrow">
            <a:avLst>
              <a:gd name="adj1" fmla="val 50000"/>
              <a:gd name="adj2" fmla="val 47918"/>
            </a:avLst>
          </a:prstGeom>
          <a:gradFill rotWithShape="0">
            <a:gsLst>
              <a:gs pos="0">
                <a:srgbClr val="87002B"/>
              </a:gs>
              <a:gs pos="100000">
                <a:srgbClr val="87002B">
                  <a:gamma/>
                  <a:tint val="63922"/>
                  <a:invGamma/>
                </a:srgbClr>
              </a:gs>
            </a:gsLst>
            <a:lin ang="5400000" scaled="1"/>
          </a:gradFill>
          <a:ln w="12699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10" name="AutoShape 14"/>
          <p:cNvSpPr>
            <a:spLocks noChangeArrowheads="1"/>
          </p:cNvSpPr>
          <p:nvPr/>
        </p:nvSpPr>
        <p:spPr bwMode="auto">
          <a:xfrm>
            <a:off x="7092950" y="4403725"/>
            <a:ext cx="457200" cy="515938"/>
          </a:xfrm>
          <a:prstGeom prst="upArrow">
            <a:avLst>
              <a:gd name="adj1" fmla="val 50000"/>
              <a:gd name="adj2" fmla="val 47918"/>
            </a:avLst>
          </a:prstGeom>
          <a:gradFill rotWithShape="0">
            <a:gsLst>
              <a:gs pos="0">
                <a:srgbClr val="87002B"/>
              </a:gs>
              <a:gs pos="100000">
                <a:srgbClr val="87002B">
                  <a:gamma/>
                  <a:tint val="63922"/>
                  <a:invGamma/>
                </a:srgbClr>
              </a:gs>
            </a:gsLst>
            <a:lin ang="5400000" scaled="1"/>
          </a:gradFill>
          <a:ln w="12699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11" name="Rectangle 15"/>
          <p:cNvSpPr>
            <a:spLocks noChangeArrowheads="1"/>
          </p:cNvSpPr>
          <p:nvPr/>
        </p:nvSpPr>
        <p:spPr bwMode="auto">
          <a:xfrm>
            <a:off x="6121400" y="5926138"/>
            <a:ext cx="24209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latin typeface="Helvetica" pitchFamily="34" charset="0"/>
                <a:cs typeface="Mitra" pitchFamily="2" charset="-78"/>
              </a:rPr>
              <a:t>کارکنان تجهیز می شوند . . . </a:t>
            </a:r>
            <a:endParaRPr lang="en-US" altLang="en-US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7712" name="AutoShape 16"/>
          <p:cNvSpPr>
            <a:spLocks noChangeArrowheads="1"/>
          </p:cNvSpPr>
          <p:nvPr/>
        </p:nvSpPr>
        <p:spPr bwMode="auto">
          <a:xfrm>
            <a:off x="7092950" y="5343525"/>
            <a:ext cx="457200" cy="515938"/>
          </a:xfrm>
          <a:prstGeom prst="upArrow">
            <a:avLst>
              <a:gd name="adj1" fmla="val 50000"/>
              <a:gd name="adj2" fmla="val 47918"/>
            </a:avLst>
          </a:prstGeom>
          <a:gradFill rotWithShape="0">
            <a:gsLst>
              <a:gs pos="0">
                <a:srgbClr val="87002B"/>
              </a:gs>
              <a:gs pos="100000">
                <a:srgbClr val="87002B">
                  <a:gamma/>
                  <a:tint val="63922"/>
                  <a:invGamma/>
                </a:srgbClr>
              </a:gs>
            </a:gsLst>
            <a:lin ang="5400000" scaled="1"/>
          </a:gradFill>
          <a:ln w="12699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7713" name="Group 17"/>
          <p:cNvGrpSpPr>
            <a:grpSpLocks/>
          </p:cNvGrpSpPr>
          <p:nvPr/>
        </p:nvGrpSpPr>
        <p:grpSpPr bwMode="auto">
          <a:xfrm>
            <a:off x="1019175" y="4699000"/>
            <a:ext cx="2438400" cy="1181100"/>
            <a:chOff x="642" y="2960"/>
            <a:chExt cx="1536" cy="744"/>
          </a:xfrm>
        </p:grpSpPr>
        <p:sp>
          <p:nvSpPr>
            <p:cNvPr id="157714" name="Freeform 18"/>
            <p:cNvSpPr>
              <a:spLocks/>
            </p:cNvSpPr>
            <p:nvPr/>
          </p:nvSpPr>
          <p:spPr bwMode="auto">
            <a:xfrm>
              <a:off x="642" y="2993"/>
              <a:ext cx="460" cy="711"/>
            </a:xfrm>
            <a:custGeom>
              <a:avLst/>
              <a:gdLst/>
              <a:ahLst/>
              <a:cxnLst>
                <a:cxn ang="0">
                  <a:pos x="2" y="671"/>
                </a:cxn>
                <a:cxn ang="0">
                  <a:pos x="0" y="629"/>
                </a:cxn>
                <a:cxn ang="0">
                  <a:pos x="2" y="586"/>
                </a:cxn>
                <a:cxn ang="0">
                  <a:pos x="8" y="545"/>
                </a:cxn>
                <a:cxn ang="0">
                  <a:pos x="20" y="498"/>
                </a:cxn>
                <a:cxn ang="0">
                  <a:pos x="37" y="453"/>
                </a:cxn>
                <a:cxn ang="0">
                  <a:pos x="61" y="404"/>
                </a:cxn>
                <a:cxn ang="0">
                  <a:pos x="86" y="361"/>
                </a:cxn>
                <a:cxn ang="0">
                  <a:pos x="111" y="320"/>
                </a:cxn>
                <a:cxn ang="0">
                  <a:pos x="141" y="279"/>
                </a:cxn>
                <a:cxn ang="0">
                  <a:pos x="174" y="239"/>
                </a:cxn>
                <a:cxn ang="0">
                  <a:pos x="212" y="202"/>
                </a:cxn>
                <a:cxn ang="0">
                  <a:pos x="250" y="170"/>
                </a:cxn>
                <a:cxn ang="0">
                  <a:pos x="287" y="148"/>
                </a:cxn>
                <a:cxn ang="0">
                  <a:pos x="268" y="21"/>
                </a:cxn>
                <a:cxn ang="0">
                  <a:pos x="298" y="64"/>
                </a:cxn>
                <a:cxn ang="0">
                  <a:pos x="319" y="94"/>
                </a:cxn>
                <a:cxn ang="0">
                  <a:pos x="342" y="119"/>
                </a:cxn>
                <a:cxn ang="0">
                  <a:pos x="370" y="142"/>
                </a:cxn>
                <a:cxn ang="0">
                  <a:pos x="406" y="169"/>
                </a:cxn>
                <a:cxn ang="0">
                  <a:pos x="441" y="196"/>
                </a:cxn>
                <a:cxn ang="0">
                  <a:pos x="452" y="218"/>
                </a:cxn>
                <a:cxn ang="0">
                  <a:pos x="437" y="243"/>
                </a:cxn>
                <a:cxn ang="0">
                  <a:pos x="423" y="272"/>
                </a:cxn>
                <a:cxn ang="0">
                  <a:pos x="412" y="300"/>
                </a:cxn>
                <a:cxn ang="0">
                  <a:pos x="402" y="331"/>
                </a:cxn>
                <a:cxn ang="0">
                  <a:pos x="393" y="362"/>
                </a:cxn>
                <a:cxn ang="0">
                  <a:pos x="385" y="393"/>
                </a:cxn>
                <a:cxn ang="0">
                  <a:pos x="377" y="422"/>
                </a:cxn>
                <a:cxn ang="0">
                  <a:pos x="371" y="461"/>
                </a:cxn>
                <a:cxn ang="0">
                  <a:pos x="301" y="319"/>
                </a:cxn>
                <a:cxn ang="0">
                  <a:pos x="242" y="355"/>
                </a:cxn>
                <a:cxn ang="0">
                  <a:pos x="209" y="381"/>
                </a:cxn>
                <a:cxn ang="0">
                  <a:pos x="164" y="420"/>
                </a:cxn>
                <a:cxn ang="0">
                  <a:pos x="129" y="453"/>
                </a:cxn>
                <a:cxn ang="0">
                  <a:pos x="102" y="479"/>
                </a:cxn>
                <a:cxn ang="0">
                  <a:pos x="76" y="512"/>
                </a:cxn>
                <a:cxn ang="0">
                  <a:pos x="55" y="545"/>
                </a:cxn>
                <a:cxn ang="0">
                  <a:pos x="38" y="585"/>
                </a:cxn>
                <a:cxn ang="0">
                  <a:pos x="25" y="627"/>
                </a:cxn>
                <a:cxn ang="0">
                  <a:pos x="16" y="673"/>
                </a:cxn>
              </a:cxnLst>
              <a:rect l="0" t="0" r="r" b="b"/>
              <a:pathLst>
                <a:path w="460" h="711">
                  <a:moveTo>
                    <a:pt x="8" y="710"/>
                  </a:moveTo>
                  <a:lnTo>
                    <a:pt x="2" y="671"/>
                  </a:lnTo>
                  <a:lnTo>
                    <a:pt x="1" y="652"/>
                  </a:lnTo>
                  <a:lnTo>
                    <a:pt x="0" y="629"/>
                  </a:lnTo>
                  <a:lnTo>
                    <a:pt x="1" y="608"/>
                  </a:lnTo>
                  <a:lnTo>
                    <a:pt x="2" y="586"/>
                  </a:lnTo>
                  <a:lnTo>
                    <a:pt x="5" y="565"/>
                  </a:lnTo>
                  <a:lnTo>
                    <a:pt x="8" y="545"/>
                  </a:lnTo>
                  <a:lnTo>
                    <a:pt x="12" y="524"/>
                  </a:lnTo>
                  <a:lnTo>
                    <a:pt x="20" y="498"/>
                  </a:lnTo>
                  <a:lnTo>
                    <a:pt x="29" y="475"/>
                  </a:lnTo>
                  <a:lnTo>
                    <a:pt x="37" y="453"/>
                  </a:lnTo>
                  <a:lnTo>
                    <a:pt x="48" y="428"/>
                  </a:lnTo>
                  <a:lnTo>
                    <a:pt x="61" y="404"/>
                  </a:lnTo>
                  <a:lnTo>
                    <a:pt x="74" y="381"/>
                  </a:lnTo>
                  <a:lnTo>
                    <a:pt x="86" y="361"/>
                  </a:lnTo>
                  <a:lnTo>
                    <a:pt x="99" y="339"/>
                  </a:lnTo>
                  <a:lnTo>
                    <a:pt x="111" y="320"/>
                  </a:lnTo>
                  <a:lnTo>
                    <a:pt x="127" y="300"/>
                  </a:lnTo>
                  <a:lnTo>
                    <a:pt x="141" y="279"/>
                  </a:lnTo>
                  <a:lnTo>
                    <a:pt x="159" y="258"/>
                  </a:lnTo>
                  <a:lnTo>
                    <a:pt x="174" y="239"/>
                  </a:lnTo>
                  <a:lnTo>
                    <a:pt x="194" y="220"/>
                  </a:lnTo>
                  <a:lnTo>
                    <a:pt x="212" y="202"/>
                  </a:lnTo>
                  <a:lnTo>
                    <a:pt x="231" y="184"/>
                  </a:lnTo>
                  <a:lnTo>
                    <a:pt x="250" y="170"/>
                  </a:lnTo>
                  <a:lnTo>
                    <a:pt x="269" y="158"/>
                  </a:lnTo>
                  <a:lnTo>
                    <a:pt x="287" y="148"/>
                  </a:lnTo>
                  <a:lnTo>
                    <a:pt x="254" y="0"/>
                  </a:lnTo>
                  <a:lnTo>
                    <a:pt x="268" y="21"/>
                  </a:lnTo>
                  <a:lnTo>
                    <a:pt x="284" y="45"/>
                  </a:lnTo>
                  <a:lnTo>
                    <a:pt x="298" y="64"/>
                  </a:lnTo>
                  <a:lnTo>
                    <a:pt x="307" y="78"/>
                  </a:lnTo>
                  <a:lnTo>
                    <a:pt x="319" y="94"/>
                  </a:lnTo>
                  <a:lnTo>
                    <a:pt x="331" y="106"/>
                  </a:lnTo>
                  <a:lnTo>
                    <a:pt x="342" y="119"/>
                  </a:lnTo>
                  <a:lnTo>
                    <a:pt x="356" y="130"/>
                  </a:lnTo>
                  <a:lnTo>
                    <a:pt x="370" y="142"/>
                  </a:lnTo>
                  <a:lnTo>
                    <a:pt x="388" y="156"/>
                  </a:lnTo>
                  <a:lnTo>
                    <a:pt x="406" y="169"/>
                  </a:lnTo>
                  <a:lnTo>
                    <a:pt x="423" y="181"/>
                  </a:lnTo>
                  <a:lnTo>
                    <a:pt x="441" y="196"/>
                  </a:lnTo>
                  <a:lnTo>
                    <a:pt x="459" y="206"/>
                  </a:lnTo>
                  <a:lnTo>
                    <a:pt x="452" y="218"/>
                  </a:lnTo>
                  <a:lnTo>
                    <a:pt x="445" y="230"/>
                  </a:lnTo>
                  <a:lnTo>
                    <a:pt x="437" y="243"/>
                  </a:lnTo>
                  <a:lnTo>
                    <a:pt x="430" y="257"/>
                  </a:lnTo>
                  <a:lnTo>
                    <a:pt x="423" y="272"/>
                  </a:lnTo>
                  <a:lnTo>
                    <a:pt x="417" y="287"/>
                  </a:lnTo>
                  <a:lnTo>
                    <a:pt x="412" y="300"/>
                  </a:lnTo>
                  <a:lnTo>
                    <a:pt x="406" y="315"/>
                  </a:lnTo>
                  <a:lnTo>
                    <a:pt x="402" y="331"/>
                  </a:lnTo>
                  <a:lnTo>
                    <a:pt x="397" y="346"/>
                  </a:lnTo>
                  <a:lnTo>
                    <a:pt x="393" y="362"/>
                  </a:lnTo>
                  <a:lnTo>
                    <a:pt x="388" y="377"/>
                  </a:lnTo>
                  <a:lnTo>
                    <a:pt x="385" y="393"/>
                  </a:lnTo>
                  <a:lnTo>
                    <a:pt x="381" y="407"/>
                  </a:lnTo>
                  <a:lnTo>
                    <a:pt x="377" y="422"/>
                  </a:lnTo>
                  <a:lnTo>
                    <a:pt x="374" y="439"/>
                  </a:lnTo>
                  <a:lnTo>
                    <a:pt x="371" y="461"/>
                  </a:lnTo>
                  <a:lnTo>
                    <a:pt x="328" y="308"/>
                  </a:lnTo>
                  <a:lnTo>
                    <a:pt x="301" y="319"/>
                  </a:lnTo>
                  <a:lnTo>
                    <a:pt x="280" y="332"/>
                  </a:lnTo>
                  <a:lnTo>
                    <a:pt x="242" y="355"/>
                  </a:lnTo>
                  <a:lnTo>
                    <a:pt x="226" y="368"/>
                  </a:lnTo>
                  <a:lnTo>
                    <a:pt x="209" y="381"/>
                  </a:lnTo>
                  <a:lnTo>
                    <a:pt x="180" y="405"/>
                  </a:lnTo>
                  <a:lnTo>
                    <a:pt x="164" y="420"/>
                  </a:lnTo>
                  <a:lnTo>
                    <a:pt x="142" y="436"/>
                  </a:lnTo>
                  <a:lnTo>
                    <a:pt x="129" y="453"/>
                  </a:lnTo>
                  <a:lnTo>
                    <a:pt x="115" y="466"/>
                  </a:lnTo>
                  <a:lnTo>
                    <a:pt x="102" y="479"/>
                  </a:lnTo>
                  <a:lnTo>
                    <a:pt x="89" y="495"/>
                  </a:lnTo>
                  <a:lnTo>
                    <a:pt x="76" y="512"/>
                  </a:lnTo>
                  <a:lnTo>
                    <a:pt x="67" y="530"/>
                  </a:lnTo>
                  <a:lnTo>
                    <a:pt x="55" y="545"/>
                  </a:lnTo>
                  <a:lnTo>
                    <a:pt x="46" y="566"/>
                  </a:lnTo>
                  <a:lnTo>
                    <a:pt x="38" y="585"/>
                  </a:lnTo>
                  <a:lnTo>
                    <a:pt x="32" y="607"/>
                  </a:lnTo>
                  <a:lnTo>
                    <a:pt x="25" y="627"/>
                  </a:lnTo>
                  <a:lnTo>
                    <a:pt x="21" y="649"/>
                  </a:lnTo>
                  <a:lnTo>
                    <a:pt x="16" y="673"/>
                  </a:lnTo>
                  <a:lnTo>
                    <a:pt x="8" y="710"/>
                  </a:lnTo>
                </a:path>
              </a:pathLst>
            </a:custGeom>
            <a:gradFill rotWithShape="0">
              <a:gsLst>
                <a:gs pos="0">
                  <a:srgbClr val="87002B"/>
                </a:gs>
                <a:gs pos="100000">
                  <a:srgbClr val="87002B">
                    <a:gamma/>
                    <a:tint val="63922"/>
                    <a:invGamma/>
                  </a:srgbClr>
                </a:gs>
              </a:gsLst>
              <a:lin ang="5400000" scaled="1"/>
            </a:gradFill>
            <a:ln w="12699" cap="flat" cmpd="sng">
              <a:solidFill>
                <a:schemeClr val="bg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715" name="Oval 19"/>
            <p:cNvSpPr>
              <a:spLocks noChangeArrowheads="1"/>
            </p:cNvSpPr>
            <p:nvPr/>
          </p:nvSpPr>
          <p:spPr bwMode="auto">
            <a:xfrm>
              <a:off x="1109" y="2960"/>
              <a:ext cx="1069" cy="417"/>
            </a:xfrm>
            <a:prstGeom prst="ellipse">
              <a:avLst/>
            </a:prstGeom>
            <a:solidFill>
              <a:schemeClr val="hlink"/>
            </a:solidFill>
            <a:ln w="12699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Helvetica" pitchFamily="34" charset="0"/>
                  <a:cs typeface="Mitra" pitchFamily="2" charset="-78"/>
                </a:rPr>
                <a:t>قابلیت های درونی</a:t>
              </a:r>
              <a:endParaRPr lang="en-US" altLang="en-US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</p:grpSp>
      <p:sp>
        <p:nvSpPr>
          <p:cNvPr id="157716" name="Freeform 20"/>
          <p:cNvSpPr>
            <a:spLocks/>
          </p:cNvSpPr>
          <p:nvPr/>
        </p:nvSpPr>
        <p:spPr bwMode="auto">
          <a:xfrm>
            <a:off x="2195513" y="3651250"/>
            <a:ext cx="730250" cy="1128713"/>
          </a:xfrm>
          <a:custGeom>
            <a:avLst/>
            <a:gdLst/>
            <a:ahLst/>
            <a:cxnLst>
              <a:cxn ang="0">
                <a:pos x="2" y="671"/>
              </a:cxn>
              <a:cxn ang="0">
                <a:pos x="0" y="629"/>
              </a:cxn>
              <a:cxn ang="0">
                <a:pos x="2" y="586"/>
              </a:cxn>
              <a:cxn ang="0">
                <a:pos x="8" y="545"/>
              </a:cxn>
              <a:cxn ang="0">
                <a:pos x="20" y="498"/>
              </a:cxn>
              <a:cxn ang="0">
                <a:pos x="37" y="453"/>
              </a:cxn>
              <a:cxn ang="0">
                <a:pos x="61" y="404"/>
              </a:cxn>
              <a:cxn ang="0">
                <a:pos x="86" y="361"/>
              </a:cxn>
              <a:cxn ang="0">
                <a:pos x="111" y="320"/>
              </a:cxn>
              <a:cxn ang="0">
                <a:pos x="141" y="279"/>
              </a:cxn>
              <a:cxn ang="0">
                <a:pos x="174" y="239"/>
              </a:cxn>
              <a:cxn ang="0">
                <a:pos x="212" y="202"/>
              </a:cxn>
              <a:cxn ang="0">
                <a:pos x="250" y="170"/>
              </a:cxn>
              <a:cxn ang="0">
                <a:pos x="287" y="148"/>
              </a:cxn>
              <a:cxn ang="0">
                <a:pos x="268" y="21"/>
              </a:cxn>
              <a:cxn ang="0">
                <a:pos x="298" y="64"/>
              </a:cxn>
              <a:cxn ang="0">
                <a:pos x="319" y="94"/>
              </a:cxn>
              <a:cxn ang="0">
                <a:pos x="342" y="119"/>
              </a:cxn>
              <a:cxn ang="0">
                <a:pos x="370" y="142"/>
              </a:cxn>
              <a:cxn ang="0">
                <a:pos x="406" y="169"/>
              </a:cxn>
              <a:cxn ang="0">
                <a:pos x="441" y="196"/>
              </a:cxn>
              <a:cxn ang="0">
                <a:pos x="452" y="218"/>
              </a:cxn>
              <a:cxn ang="0">
                <a:pos x="437" y="243"/>
              </a:cxn>
              <a:cxn ang="0">
                <a:pos x="423" y="272"/>
              </a:cxn>
              <a:cxn ang="0">
                <a:pos x="412" y="300"/>
              </a:cxn>
              <a:cxn ang="0">
                <a:pos x="402" y="331"/>
              </a:cxn>
              <a:cxn ang="0">
                <a:pos x="393" y="362"/>
              </a:cxn>
              <a:cxn ang="0">
                <a:pos x="385" y="393"/>
              </a:cxn>
              <a:cxn ang="0">
                <a:pos x="377" y="422"/>
              </a:cxn>
              <a:cxn ang="0">
                <a:pos x="371" y="461"/>
              </a:cxn>
              <a:cxn ang="0">
                <a:pos x="301" y="319"/>
              </a:cxn>
              <a:cxn ang="0">
                <a:pos x="242" y="355"/>
              </a:cxn>
              <a:cxn ang="0">
                <a:pos x="209" y="381"/>
              </a:cxn>
              <a:cxn ang="0">
                <a:pos x="164" y="420"/>
              </a:cxn>
              <a:cxn ang="0">
                <a:pos x="129" y="453"/>
              </a:cxn>
              <a:cxn ang="0">
                <a:pos x="102" y="479"/>
              </a:cxn>
              <a:cxn ang="0">
                <a:pos x="76" y="512"/>
              </a:cxn>
              <a:cxn ang="0">
                <a:pos x="55" y="545"/>
              </a:cxn>
              <a:cxn ang="0">
                <a:pos x="38" y="585"/>
              </a:cxn>
              <a:cxn ang="0">
                <a:pos x="25" y="627"/>
              </a:cxn>
              <a:cxn ang="0">
                <a:pos x="16" y="673"/>
              </a:cxn>
            </a:cxnLst>
            <a:rect l="0" t="0" r="r" b="b"/>
            <a:pathLst>
              <a:path w="460" h="711">
                <a:moveTo>
                  <a:pt x="8" y="710"/>
                </a:moveTo>
                <a:lnTo>
                  <a:pt x="2" y="671"/>
                </a:lnTo>
                <a:lnTo>
                  <a:pt x="1" y="652"/>
                </a:lnTo>
                <a:lnTo>
                  <a:pt x="0" y="629"/>
                </a:lnTo>
                <a:lnTo>
                  <a:pt x="1" y="608"/>
                </a:lnTo>
                <a:lnTo>
                  <a:pt x="2" y="586"/>
                </a:lnTo>
                <a:lnTo>
                  <a:pt x="5" y="565"/>
                </a:lnTo>
                <a:lnTo>
                  <a:pt x="8" y="545"/>
                </a:lnTo>
                <a:lnTo>
                  <a:pt x="12" y="524"/>
                </a:lnTo>
                <a:lnTo>
                  <a:pt x="20" y="498"/>
                </a:lnTo>
                <a:lnTo>
                  <a:pt x="29" y="475"/>
                </a:lnTo>
                <a:lnTo>
                  <a:pt x="37" y="453"/>
                </a:lnTo>
                <a:lnTo>
                  <a:pt x="48" y="428"/>
                </a:lnTo>
                <a:lnTo>
                  <a:pt x="61" y="404"/>
                </a:lnTo>
                <a:lnTo>
                  <a:pt x="74" y="381"/>
                </a:lnTo>
                <a:lnTo>
                  <a:pt x="86" y="361"/>
                </a:lnTo>
                <a:lnTo>
                  <a:pt x="99" y="339"/>
                </a:lnTo>
                <a:lnTo>
                  <a:pt x="111" y="320"/>
                </a:lnTo>
                <a:lnTo>
                  <a:pt x="127" y="300"/>
                </a:lnTo>
                <a:lnTo>
                  <a:pt x="141" y="279"/>
                </a:lnTo>
                <a:lnTo>
                  <a:pt x="159" y="258"/>
                </a:lnTo>
                <a:lnTo>
                  <a:pt x="174" y="239"/>
                </a:lnTo>
                <a:lnTo>
                  <a:pt x="194" y="220"/>
                </a:lnTo>
                <a:lnTo>
                  <a:pt x="212" y="202"/>
                </a:lnTo>
                <a:lnTo>
                  <a:pt x="231" y="184"/>
                </a:lnTo>
                <a:lnTo>
                  <a:pt x="250" y="170"/>
                </a:lnTo>
                <a:lnTo>
                  <a:pt x="269" y="158"/>
                </a:lnTo>
                <a:lnTo>
                  <a:pt x="287" y="148"/>
                </a:lnTo>
                <a:lnTo>
                  <a:pt x="254" y="0"/>
                </a:lnTo>
                <a:lnTo>
                  <a:pt x="268" y="21"/>
                </a:lnTo>
                <a:lnTo>
                  <a:pt x="284" y="45"/>
                </a:lnTo>
                <a:lnTo>
                  <a:pt x="298" y="64"/>
                </a:lnTo>
                <a:lnTo>
                  <a:pt x="307" y="78"/>
                </a:lnTo>
                <a:lnTo>
                  <a:pt x="319" y="94"/>
                </a:lnTo>
                <a:lnTo>
                  <a:pt x="331" y="106"/>
                </a:lnTo>
                <a:lnTo>
                  <a:pt x="342" y="119"/>
                </a:lnTo>
                <a:lnTo>
                  <a:pt x="356" y="130"/>
                </a:lnTo>
                <a:lnTo>
                  <a:pt x="370" y="142"/>
                </a:lnTo>
                <a:lnTo>
                  <a:pt x="388" y="156"/>
                </a:lnTo>
                <a:lnTo>
                  <a:pt x="406" y="169"/>
                </a:lnTo>
                <a:lnTo>
                  <a:pt x="423" y="181"/>
                </a:lnTo>
                <a:lnTo>
                  <a:pt x="441" y="196"/>
                </a:lnTo>
                <a:lnTo>
                  <a:pt x="459" y="206"/>
                </a:lnTo>
                <a:lnTo>
                  <a:pt x="452" y="218"/>
                </a:lnTo>
                <a:lnTo>
                  <a:pt x="445" y="230"/>
                </a:lnTo>
                <a:lnTo>
                  <a:pt x="437" y="243"/>
                </a:lnTo>
                <a:lnTo>
                  <a:pt x="430" y="257"/>
                </a:lnTo>
                <a:lnTo>
                  <a:pt x="423" y="272"/>
                </a:lnTo>
                <a:lnTo>
                  <a:pt x="417" y="287"/>
                </a:lnTo>
                <a:lnTo>
                  <a:pt x="412" y="300"/>
                </a:lnTo>
                <a:lnTo>
                  <a:pt x="406" y="315"/>
                </a:lnTo>
                <a:lnTo>
                  <a:pt x="402" y="331"/>
                </a:lnTo>
                <a:lnTo>
                  <a:pt x="397" y="346"/>
                </a:lnTo>
                <a:lnTo>
                  <a:pt x="393" y="362"/>
                </a:lnTo>
                <a:lnTo>
                  <a:pt x="388" y="377"/>
                </a:lnTo>
                <a:lnTo>
                  <a:pt x="385" y="393"/>
                </a:lnTo>
                <a:lnTo>
                  <a:pt x="381" y="407"/>
                </a:lnTo>
                <a:lnTo>
                  <a:pt x="377" y="422"/>
                </a:lnTo>
                <a:lnTo>
                  <a:pt x="374" y="439"/>
                </a:lnTo>
                <a:lnTo>
                  <a:pt x="371" y="461"/>
                </a:lnTo>
                <a:lnTo>
                  <a:pt x="328" y="308"/>
                </a:lnTo>
                <a:lnTo>
                  <a:pt x="301" y="319"/>
                </a:lnTo>
                <a:lnTo>
                  <a:pt x="280" y="332"/>
                </a:lnTo>
                <a:lnTo>
                  <a:pt x="242" y="355"/>
                </a:lnTo>
                <a:lnTo>
                  <a:pt x="226" y="368"/>
                </a:lnTo>
                <a:lnTo>
                  <a:pt x="209" y="381"/>
                </a:lnTo>
                <a:lnTo>
                  <a:pt x="180" y="405"/>
                </a:lnTo>
                <a:lnTo>
                  <a:pt x="164" y="420"/>
                </a:lnTo>
                <a:lnTo>
                  <a:pt x="142" y="436"/>
                </a:lnTo>
                <a:lnTo>
                  <a:pt x="129" y="453"/>
                </a:lnTo>
                <a:lnTo>
                  <a:pt x="115" y="466"/>
                </a:lnTo>
                <a:lnTo>
                  <a:pt x="102" y="479"/>
                </a:lnTo>
                <a:lnTo>
                  <a:pt x="89" y="495"/>
                </a:lnTo>
                <a:lnTo>
                  <a:pt x="76" y="512"/>
                </a:lnTo>
                <a:lnTo>
                  <a:pt x="67" y="530"/>
                </a:lnTo>
                <a:lnTo>
                  <a:pt x="55" y="545"/>
                </a:lnTo>
                <a:lnTo>
                  <a:pt x="46" y="566"/>
                </a:lnTo>
                <a:lnTo>
                  <a:pt x="38" y="585"/>
                </a:lnTo>
                <a:lnTo>
                  <a:pt x="32" y="607"/>
                </a:lnTo>
                <a:lnTo>
                  <a:pt x="25" y="627"/>
                </a:lnTo>
                <a:lnTo>
                  <a:pt x="21" y="649"/>
                </a:lnTo>
                <a:lnTo>
                  <a:pt x="16" y="673"/>
                </a:lnTo>
                <a:lnTo>
                  <a:pt x="8" y="710"/>
                </a:lnTo>
              </a:path>
            </a:pathLst>
          </a:custGeom>
          <a:gradFill rotWithShape="0">
            <a:gsLst>
              <a:gs pos="0">
                <a:srgbClr val="87002B"/>
              </a:gs>
              <a:gs pos="100000">
                <a:srgbClr val="87002B">
                  <a:gamma/>
                  <a:tint val="63922"/>
                  <a:invGamma/>
                </a:srgbClr>
              </a:gs>
            </a:gsLst>
            <a:lin ang="5400000" scaled="1"/>
          </a:gradFill>
          <a:ln w="12699" cap="flat" cmpd="sng">
            <a:solidFill>
              <a:schemeClr val="bg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7717" name="Oval 21"/>
          <p:cNvSpPr>
            <a:spLocks noChangeArrowheads="1"/>
          </p:cNvSpPr>
          <p:nvPr/>
        </p:nvSpPr>
        <p:spPr bwMode="auto">
          <a:xfrm>
            <a:off x="2924175" y="3657600"/>
            <a:ext cx="1697038" cy="661988"/>
          </a:xfrm>
          <a:prstGeom prst="ellipse">
            <a:avLst/>
          </a:prstGeom>
          <a:solidFill>
            <a:srgbClr val="FFCCCC"/>
          </a:solidFill>
          <a:ln w="12699">
            <a:solidFill>
              <a:srgbClr val="000000"/>
            </a:solidFill>
            <a:round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>
              <a:lnSpc>
                <a:spcPct val="90000"/>
              </a:lnSpc>
            </a:pPr>
            <a:r>
              <a:rPr lang="fa-IR" altLang="en-US" b="1">
                <a:latin typeface="Helvetica" pitchFamily="34" charset="0"/>
                <a:cs typeface="Mitra" pitchFamily="2" charset="-78"/>
              </a:rPr>
              <a:t>منافع مشتریان</a:t>
            </a:r>
            <a:endParaRPr lang="en-US" altLang="en-US" b="1">
              <a:latin typeface="Helvetica" pitchFamily="34" charset="0"/>
              <a:cs typeface="Mitra" pitchFamily="2" charset="-78"/>
            </a:endParaRPr>
          </a:p>
        </p:txBody>
      </p:sp>
      <p:graphicFrame>
        <p:nvGraphicFramePr>
          <p:cNvPr id="157718" name="Object 22"/>
          <p:cNvGraphicFramePr>
            <a:graphicFrameLocks noChangeAspect="1"/>
          </p:cNvGraphicFramePr>
          <p:nvPr/>
        </p:nvGraphicFramePr>
        <p:xfrm>
          <a:off x="4603750" y="3967163"/>
          <a:ext cx="438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0" name="Clip" r:id="rId5" imgW="438912" imgH="438912" progId="">
                  <p:embed/>
                </p:oleObj>
              </mc:Choice>
              <mc:Fallback>
                <p:oleObj name="Clip" r:id="rId5" imgW="438912" imgH="438912" progId="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3967163"/>
                        <a:ext cx="438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19" name="Object 23"/>
          <p:cNvGraphicFramePr>
            <a:graphicFrameLocks noChangeAspect="1"/>
          </p:cNvGraphicFramePr>
          <p:nvPr/>
        </p:nvGraphicFramePr>
        <p:xfrm>
          <a:off x="4603750" y="4192588"/>
          <a:ext cx="438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1" name="Clip" r:id="rId7" imgW="438912" imgH="438912" progId="">
                  <p:embed/>
                </p:oleObj>
              </mc:Choice>
              <mc:Fallback>
                <p:oleObj name="Clip" r:id="rId7" imgW="438912" imgH="438912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4192588"/>
                        <a:ext cx="438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0" name="Object 24"/>
          <p:cNvGraphicFramePr>
            <a:graphicFrameLocks noChangeAspect="1"/>
          </p:cNvGraphicFramePr>
          <p:nvPr/>
        </p:nvGraphicFramePr>
        <p:xfrm>
          <a:off x="4603750" y="4435475"/>
          <a:ext cx="438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2" name="Clip" r:id="rId8" imgW="438912" imgH="438912" progId="">
                  <p:embed/>
                </p:oleObj>
              </mc:Choice>
              <mc:Fallback>
                <p:oleObj name="Clip" r:id="rId8" imgW="438912" imgH="438912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4435475"/>
                        <a:ext cx="438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1" name="Object 25"/>
          <p:cNvGraphicFramePr>
            <a:graphicFrameLocks noChangeAspect="1"/>
          </p:cNvGraphicFramePr>
          <p:nvPr/>
        </p:nvGraphicFramePr>
        <p:xfrm>
          <a:off x="4603750" y="4672013"/>
          <a:ext cx="438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3" name="Clip" r:id="rId9" imgW="438912" imgH="438912" progId="">
                  <p:embed/>
                </p:oleObj>
              </mc:Choice>
              <mc:Fallback>
                <p:oleObj name="Clip" r:id="rId9" imgW="438912" imgH="438912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4672013"/>
                        <a:ext cx="438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2" name="Object 26"/>
          <p:cNvGraphicFramePr>
            <a:graphicFrameLocks noChangeAspect="1"/>
          </p:cNvGraphicFramePr>
          <p:nvPr/>
        </p:nvGraphicFramePr>
        <p:xfrm>
          <a:off x="4603750" y="4875213"/>
          <a:ext cx="438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4" name="Clip" r:id="rId10" imgW="438912" imgH="438912" progId="">
                  <p:embed/>
                </p:oleObj>
              </mc:Choice>
              <mc:Fallback>
                <p:oleObj name="Clip" r:id="rId10" imgW="438912" imgH="438912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4875213"/>
                        <a:ext cx="438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3" name="Object 27"/>
          <p:cNvGraphicFramePr>
            <a:graphicFrameLocks noChangeAspect="1"/>
          </p:cNvGraphicFramePr>
          <p:nvPr/>
        </p:nvGraphicFramePr>
        <p:xfrm>
          <a:off x="4603750" y="5078413"/>
          <a:ext cx="438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5" name="Clip" r:id="rId11" imgW="438912" imgH="438912" progId="">
                  <p:embed/>
                </p:oleObj>
              </mc:Choice>
              <mc:Fallback>
                <p:oleObj name="Clip" r:id="rId11" imgW="438912" imgH="438912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5078413"/>
                        <a:ext cx="438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4" name="Object 28"/>
          <p:cNvGraphicFramePr>
            <a:graphicFrameLocks noChangeAspect="1"/>
          </p:cNvGraphicFramePr>
          <p:nvPr/>
        </p:nvGraphicFramePr>
        <p:xfrm>
          <a:off x="4603750" y="5316538"/>
          <a:ext cx="438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6" name="Clip" r:id="rId12" imgW="438912" imgH="438912" progId="">
                  <p:embed/>
                </p:oleObj>
              </mc:Choice>
              <mc:Fallback>
                <p:oleObj name="Clip" r:id="rId12" imgW="438912" imgH="438912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5316538"/>
                        <a:ext cx="438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7725" name="Object 29"/>
          <p:cNvGraphicFramePr>
            <a:graphicFrameLocks noChangeAspect="1"/>
          </p:cNvGraphicFramePr>
          <p:nvPr/>
        </p:nvGraphicFramePr>
        <p:xfrm>
          <a:off x="4603750" y="5511800"/>
          <a:ext cx="4381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57" name="Clip" r:id="rId13" imgW="438912" imgH="438912" progId="">
                  <p:embed/>
                </p:oleObj>
              </mc:Choice>
              <mc:Fallback>
                <p:oleObj name="Clip" r:id="rId13" imgW="438912" imgH="438912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0" y="5511800"/>
                        <a:ext cx="438150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7726" name="Rectangle 30"/>
          <p:cNvSpPr>
            <a:spLocks noGrp="1" noChangeArrowheads="1"/>
          </p:cNvSpPr>
          <p:nvPr>
            <p:ph type="title"/>
          </p:nvPr>
        </p:nvSpPr>
        <p:spPr>
          <a:xfrm>
            <a:off x="395288" y="112713"/>
            <a:ext cx="8291512" cy="1371600"/>
          </a:xfrm>
        </p:spPr>
        <p:txBody>
          <a:bodyPr/>
          <a:lstStyle/>
          <a:p>
            <a:pPr algn="ctr"/>
            <a:r>
              <a:rPr lang="fa-IR" altLang="en-US" sz="2800">
                <a:cs typeface="Mitra" pitchFamily="2" charset="-78"/>
              </a:rPr>
              <a:t>برگه امتیاز متوازن برای تبیین و تشریح فرضیات استراتژیک، به صورت علت و معلولی استفاده می شود.</a:t>
            </a:r>
            <a:endParaRPr lang="en-US" altLang="en-US" sz="2800">
              <a:cs typeface="Mitra" pitchFamily="2" charset="-78"/>
            </a:endParaRPr>
          </a:p>
        </p:txBody>
      </p:sp>
      <p:sp>
        <p:nvSpPr>
          <p:cNvPr id="157727" name="Rectangle 31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7729" name="Text Box 33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323E4C09-B9B0-45AF-9E17-D796F4CC8158}" type="slidenum">
              <a:rPr lang="ar-SA" sz="2400" b="1">
                <a:latin typeface="Helvetica" pitchFamily="34" charset="0"/>
              </a:rPr>
              <a:pPr algn="ctr" eaLnBrk="0" hangingPunct="0">
                <a:spcBef>
                  <a:spcPct val="50000"/>
                </a:spcBef>
              </a:pPr>
              <a:t>16</a:t>
            </a:fld>
            <a:endParaRPr lang="en-US" sz="2400" b="1">
              <a:latin typeface="Helvetic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77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15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"/>
                                            </p:cond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"/>
                                            </p:cond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77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57200"/>
            <a:ext cx="8362950" cy="739775"/>
          </a:xfrm>
        </p:spPr>
        <p:txBody>
          <a:bodyPr/>
          <a:lstStyle/>
          <a:p>
            <a:pPr algn="r"/>
            <a:r>
              <a:rPr lang="fa-IR" altLang="en-US" sz="2400">
                <a:cs typeface="Mitra" pitchFamily="2" charset="-78"/>
              </a:rPr>
              <a:t>برگه امتیاز متوازن مبتنی بر شناخت نسبت به عناصر اصلی سازنده استراتژی است</a:t>
            </a:r>
            <a:endParaRPr lang="en-US" altLang="en-US" sz="2400">
              <a:cs typeface="Mitra" pitchFamily="2" charset="-78"/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597525" y="1027113"/>
            <a:ext cx="3063875" cy="1525587"/>
          </a:xfrm>
          <a:noFill/>
          <a:ln/>
        </p:spPr>
        <p:txBody>
          <a:bodyPr lIns="92075" tIns="92075" rIns="92075" bIns="92075">
            <a:spAutoFit/>
          </a:bodyPr>
          <a:lstStyle/>
          <a:p>
            <a:pPr marL="228600" indent="-228600" algn="r" defTabSz="169863" rtl="1">
              <a:spcBef>
                <a:spcPct val="30000"/>
              </a:spcBef>
              <a:buFont typeface="Wingdings" pitchFamily="2" charset="2"/>
              <a:buNone/>
            </a:pPr>
            <a:r>
              <a:rPr lang="fa-IR" altLang="en-US" b="1">
                <a:cs typeface="Mitra" pitchFamily="2" charset="-78"/>
              </a:rPr>
              <a:t>1 </a:t>
            </a:r>
            <a:r>
              <a:rPr lang="ar-SA" altLang="en-US" b="1">
                <a:cs typeface="Mitra" pitchFamily="2" charset="-78"/>
              </a:rPr>
              <a:t>–</a:t>
            </a:r>
            <a:r>
              <a:rPr lang="fa-IR" altLang="en-US" b="1">
                <a:cs typeface="Mitra" pitchFamily="2" charset="-78"/>
              </a:rPr>
              <a:t> </a:t>
            </a:r>
            <a:r>
              <a:rPr lang="fa-IR" altLang="en-US" sz="2800" b="1">
                <a:cs typeface="Mitra" pitchFamily="2" charset="-78"/>
              </a:rPr>
              <a:t>مدل اقتصادی عوامل کلیدی پیشبرنده عملکرد مالی</a:t>
            </a:r>
            <a:endParaRPr lang="en-US" altLang="en-US" sz="2800" b="1">
              <a:cs typeface="Mitra" pitchFamily="2" charset="-78"/>
            </a:endParaRPr>
          </a:p>
        </p:txBody>
      </p:sp>
      <p:grpSp>
        <p:nvGrpSpPr>
          <p:cNvPr id="159748" name="Group 4"/>
          <p:cNvGrpSpPr>
            <a:grpSpLocks/>
          </p:cNvGrpSpPr>
          <p:nvPr/>
        </p:nvGrpSpPr>
        <p:grpSpPr bwMode="auto">
          <a:xfrm>
            <a:off x="468313" y="1341438"/>
            <a:ext cx="8299450" cy="5248275"/>
            <a:chOff x="304" y="708"/>
            <a:chExt cx="5228" cy="3306"/>
          </a:xfrm>
        </p:grpSpPr>
        <p:sp>
          <p:nvSpPr>
            <p:cNvPr id="159749" name="Arc 5"/>
            <p:cNvSpPr>
              <a:spLocks/>
            </p:cNvSpPr>
            <p:nvPr/>
          </p:nvSpPr>
          <p:spPr bwMode="auto">
            <a:xfrm>
              <a:off x="2678" y="1520"/>
              <a:ext cx="332" cy="112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0" name="Arc 6"/>
            <p:cNvSpPr>
              <a:spLocks/>
            </p:cNvSpPr>
            <p:nvPr/>
          </p:nvSpPr>
          <p:spPr bwMode="auto">
            <a:xfrm>
              <a:off x="1980" y="1526"/>
              <a:ext cx="876" cy="1122"/>
            </a:xfrm>
            <a:custGeom>
              <a:avLst/>
              <a:gdLst>
                <a:gd name="G0" fmla="+- 401 0 0"/>
                <a:gd name="G1" fmla="+- 0 0 0"/>
                <a:gd name="G2" fmla="+- 21600 0 0"/>
                <a:gd name="T0" fmla="*/ 22001 w 22001"/>
                <a:gd name="T1" fmla="*/ 0 h 21600"/>
                <a:gd name="T2" fmla="*/ 0 w 22001"/>
                <a:gd name="T3" fmla="*/ 21596 h 21600"/>
                <a:gd name="T4" fmla="*/ 401 w 22001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01" h="21600" fill="none" extrusionOk="0">
                  <a:moveTo>
                    <a:pt x="22001" y="0"/>
                  </a:moveTo>
                  <a:cubicBezTo>
                    <a:pt x="22001" y="11929"/>
                    <a:pt x="12330" y="21600"/>
                    <a:pt x="401" y="21600"/>
                  </a:cubicBezTo>
                  <a:cubicBezTo>
                    <a:pt x="267" y="21600"/>
                    <a:pt x="133" y="21598"/>
                    <a:pt x="-1" y="21596"/>
                  </a:cubicBezTo>
                </a:path>
                <a:path w="22001" h="21600" stroke="0" extrusionOk="0">
                  <a:moveTo>
                    <a:pt x="22001" y="0"/>
                  </a:moveTo>
                  <a:cubicBezTo>
                    <a:pt x="22001" y="11929"/>
                    <a:pt x="12330" y="21600"/>
                    <a:pt x="401" y="21600"/>
                  </a:cubicBezTo>
                  <a:cubicBezTo>
                    <a:pt x="267" y="21600"/>
                    <a:pt x="133" y="21598"/>
                    <a:pt x="-1" y="21596"/>
                  </a:cubicBezTo>
                  <a:lnTo>
                    <a:pt x="401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1" name="Arc 7"/>
            <p:cNvSpPr>
              <a:spLocks/>
            </p:cNvSpPr>
            <p:nvPr/>
          </p:nvSpPr>
          <p:spPr bwMode="auto">
            <a:xfrm>
              <a:off x="1995" y="2227"/>
              <a:ext cx="236" cy="39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2" name="Arc 8"/>
            <p:cNvSpPr>
              <a:spLocks/>
            </p:cNvSpPr>
            <p:nvPr/>
          </p:nvSpPr>
          <p:spPr bwMode="auto">
            <a:xfrm>
              <a:off x="843" y="2227"/>
              <a:ext cx="236" cy="39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3" name="Arc 9"/>
            <p:cNvSpPr>
              <a:spLocks/>
            </p:cNvSpPr>
            <p:nvPr/>
          </p:nvSpPr>
          <p:spPr bwMode="auto">
            <a:xfrm>
              <a:off x="1467" y="2227"/>
              <a:ext cx="236" cy="39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4" name="Rectangle 10"/>
            <p:cNvSpPr>
              <a:spLocks noChangeArrowheads="1"/>
            </p:cNvSpPr>
            <p:nvPr/>
          </p:nvSpPr>
          <p:spPr bwMode="auto">
            <a:xfrm>
              <a:off x="314" y="2436"/>
              <a:ext cx="3112" cy="85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5" name="Rectangle 11"/>
            <p:cNvSpPr>
              <a:spLocks noChangeArrowheads="1"/>
            </p:cNvSpPr>
            <p:nvPr/>
          </p:nvSpPr>
          <p:spPr bwMode="auto">
            <a:xfrm>
              <a:off x="314" y="2436"/>
              <a:ext cx="3112" cy="1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جنبه فرایندهای درونی</a:t>
              </a:r>
              <a:endParaRPr lang="en-US" alt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56" name="Arc 12"/>
            <p:cNvSpPr>
              <a:spLocks/>
            </p:cNvSpPr>
            <p:nvPr/>
          </p:nvSpPr>
          <p:spPr bwMode="auto">
            <a:xfrm>
              <a:off x="843" y="3273"/>
              <a:ext cx="236" cy="39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7" name="Arc 13"/>
            <p:cNvSpPr>
              <a:spLocks/>
            </p:cNvSpPr>
            <p:nvPr/>
          </p:nvSpPr>
          <p:spPr bwMode="auto">
            <a:xfrm>
              <a:off x="1467" y="3273"/>
              <a:ext cx="236" cy="398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8" name="Arc 14"/>
            <p:cNvSpPr>
              <a:spLocks/>
            </p:cNvSpPr>
            <p:nvPr/>
          </p:nvSpPr>
          <p:spPr bwMode="auto">
            <a:xfrm>
              <a:off x="1894" y="3273"/>
              <a:ext cx="236" cy="39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59" name="Arc 15"/>
            <p:cNvSpPr>
              <a:spLocks/>
            </p:cNvSpPr>
            <p:nvPr/>
          </p:nvSpPr>
          <p:spPr bwMode="auto">
            <a:xfrm>
              <a:off x="2518" y="3273"/>
              <a:ext cx="236" cy="398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0" name="Arc 16"/>
            <p:cNvSpPr>
              <a:spLocks/>
            </p:cNvSpPr>
            <p:nvPr/>
          </p:nvSpPr>
          <p:spPr bwMode="auto">
            <a:xfrm>
              <a:off x="1179" y="1487"/>
              <a:ext cx="236" cy="23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1" name="Rectangle 17"/>
            <p:cNvSpPr>
              <a:spLocks noChangeArrowheads="1"/>
            </p:cNvSpPr>
            <p:nvPr/>
          </p:nvSpPr>
          <p:spPr bwMode="auto">
            <a:xfrm>
              <a:off x="506" y="709"/>
              <a:ext cx="2920" cy="651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2" name="Arc 18"/>
            <p:cNvSpPr>
              <a:spLocks/>
            </p:cNvSpPr>
            <p:nvPr/>
          </p:nvSpPr>
          <p:spPr bwMode="auto">
            <a:xfrm>
              <a:off x="1382" y="1051"/>
              <a:ext cx="620" cy="185"/>
            </a:xfrm>
            <a:custGeom>
              <a:avLst/>
              <a:gdLst>
                <a:gd name="G0" fmla="+- 21600 0 0"/>
                <a:gd name="G1" fmla="+- 16806 0 0"/>
                <a:gd name="G2" fmla="+- 21600 0 0"/>
                <a:gd name="T0" fmla="*/ 4 w 21600"/>
                <a:gd name="T1" fmla="*/ 17176 h 17176"/>
                <a:gd name="T2" fmla="*/ 8032 w 21600"/>
                <a:gd name="T3" fmla="*/ 0 h 17176"/>
                <a:gd name="T4" fmla="*/ 21600 w 21600"/>
                <a:gd name="T5" fmla="*/ 16806 h 17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7176" fill="none" extrusionOk="0">
                  <a:moveTo>
                    <a:pt x="3" y="17176"/>
                  </a:moveTo>
                  <a:cubicBezTo>
                    <a:pt x="1" y="17052"/>
                    <a:pt x="0" y="16929"/>
                    <a:pt x="0" y="16806"/>
                  </a:cubicBezTo>
                  <a:cubicBezTo>
                    <a:pt x="-1" y="10277"/>
                    <a:pt x="2952" y="4100"/>
                    <a:pt x="8031" y="-1"/>
                  </a:cubicBezTo>
                </a:path>
                <a:path w="21600" h="17176" stroke="0" extrusionOk="0">
                  <a:moveTo>
                    <a:pt x="3" y="17176"/>
                  </a:moveTo>
                  <a:cubicBezTo>
                    <a:pt x="1" y="17052"/>
                    <a:pt x="0" y="16929"/>
                    <a:pt x="0" y="16806"/>
                  </a:cubicBezTo>
                  <a:cubicBezTo>
                    <a:pt x="-1" y="10277"/>
                    <a:pt x="2952" y="4100"/>
                    <a:pt x="8031" y="-1"/>
                  </a:cubicBezTo>
                  <a:lnTo>
                    <a:pt x="21600" y="16806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3" name="Rectangle 19"/>
            <p:cNvSpPr>
              <a:spLocks noChangeArrowheads="1"/>
            </p:cNvSpPr>
            <p:nvPr/>
          </p:nvSpPr>
          <p:spPr bwMode="auto">
            <a:xfrm>
              <a:off x="506" y="708"/>
              <a:ext cx="2920" cy="1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جنبه مالی</a:t>
              </a:r>
              <a:endParaRPr lang="en-US" alt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64" name="Rectangle 20"/>
            <p:cNvSpPr>
              <a:spLocks noChangeArrowheads="1"/>
            </p:cNvSpPr>
            <p:nvPr/>
          </p:nvSpPr>
          <p:spPr bwMode="auto">
            <a:xfrm>
              <a:off x="304" y="3493"/>
              <a:ext cx="3112" cy="519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5" name="Rectangle 21"/>
            <p:cNvSpPr>
              <a:spLocks noChangeArrowheads="1"/>
            </p:cNvSpPr>
            <p:nvPr/>
          </p:nvSpPr>
          <p:spPr bwMode="auto">
            <a:xfrm>
              <a:off x="314" y="3492"/>
              <a:ext cx="3112" cy="1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چنبه یادگیری و رشد</a:t>
              </a:r>
              <a:endParaRPr lang="en-US" alt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66" name="Rectangle 22"/>
            <p:cNvSpPr>
              <a:spLocks noChangeArrowheads="1"/>
            </p:cNvSpPr>
            <p:nvPr/>
          </p:nvSpPr>
          <p:spPr bwMode="auto">
            <a:xfrm>
              <a:off x="314" y="1669"/>
              <a:ext cx="2264" cy="551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67" name="Rectangle 23"/>
            <p:cNvSpPr>
              <a:spLocks noChangeArrowheads="1"/>
            </p:cNvSpPr>
            <p:nvPr/>
          </p:nvSpPr>
          <p:spPr bwMode="auto">
            <a:xfrm>
              <a:off x="314" y="1668"/>
              <a:ext cx="2264" cy="141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جنبه مشتری</a:t>
              </a:r>
              <a:endParaRPr lang="en-US" alt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68" name="Oval 24"/>
            <p:cNvSpPr>
              <a:spLocks noChangeArrowheads="1"/>
            </p:cNvSpPr>
            <p:nvPr/>
          </p:nvSpPr>
          <p:spPr bwMode="auto">
            <a:xfrm>
              <a:off x="1638" y="900"/>
              <a:ext cx="671" cy="26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46037" tIns="46037" rIns="46037" bIns="4603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بازگشت سرمایه</a:t>
              </a:r>
              <a:r>
                <a:rPr lang="fa-IR" altLang="en-US" sz="1000" b="1">
                  <a:latin typeface="Helvetica" pitchFamily="34" charset="0"/>
                  <a:cs typeface="Mitra" pitchFamily="2" charset="-78"/>
                </a:rPr>
                <a:t> </a:t>
              </a:r>
              <a:endParaRPr lang="en-US" altLang="en-US" sz="10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69" name="Oval 25"/>
            <p:cNvSpPr>
              <a:spLocks noChangeArrowheads="1"/>
            </p:cNvSpPr>
            <p:nvPr/>
          </p:nvSpPr>
          <p:spPr bwMode="auto">
            <a:xfrm>
              <a:off x="363" y="1974"/>
              <a:ext cx="262" cy="16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26987" tIns="26987" rIns="26987" bIns="2698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>
                  <a:latin typeface="Helvetica" pitchFamily="34" charset="0"/>
                  <a:cs typeface="Mitra" pitchFamily="2" charset="-78"/>
                </a:rPr>
                <a:t>قیمت</a:t>
              </a:r>
              <a:endParaRPr lang="en-US" altLang="en-US" sz="10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0" name="Oval 26"/>
            <p:cNvSpPr>
              <a:spLocks noChangeArrowheads="1"/>
            </p:cNvSpPr>
            <p:nvPr/>
          </p:nvSpPr>
          <p:spPr bwMode="auto">
            <a:xfrm>
              <a:off x="669" y="1963"/>
              <a:ext cx="316" cy="1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26987" tIns="26987" rIns="26987" bIns="2698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>
                  <a:latin typeface="Helvetica" pitchFamily="34" charset="0"/>
                  <a:cs typeface="Mitra" pitchFamily="2" charset="-78"/>
                </a:rPr>
                <a:t>کیفیت</a:t>
              </a:r>
              <a:endParaRPr lang="en-US" altLang="en-US" sz="10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1" name="Oval 27"/>
            <p:cNvSpPr>
              <a:spLocks noChangeArrowheads="1"/>
            </p:cNvSpPr>
            <p:nvPr/>
          </p:nvSpPr>
          <p:spPr bwMode="auto">
            <a:xfrm>
              <a:off x="1038" y="1974"/>
              <a:ext cx="262" cy="167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26987" tIns="26987" rIns="26987" bIns="2698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>
                  <a:latin typeface="Helvetica" pitchFamily="34" charset="0"/>
                  <a:cs typeface="Mitra" pitchFamily="2" charset="-78"/>
                </a:rPr>
                <a:t>زمان</a:t>
              </a:r>
              <a:endParaRPr lang="en-US" altLang="en-US" sz="10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2" name="Oval 28"/>
            <p:cNvSpPr>
              <a:spLocks noChangeArrowheads="1"/>
            </p:cNvSpPr>
            <p:nvPr/>
          </p:nvSpPr>
          <p:spPr bwMode="auto">
            <a:xfrm>
              <a:off x="1342" y="1963"/>
              <a:ext cx="368" cy="1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26987" tIns="26987" rIns="26987" bIns="2698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>
                  <a:latin typeface="Helvetica" pitchFamily="34" charset="0"/>
                  <a:cs typeface="Mitra" pitchFamily="2" charset="-78"/>
                </a:rPr>
                <a:t>عملکرد</a:t>
              </a:r>
              <a:endParaRPr lang="en-US" altLang="en-US" sz="10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3" name="Oval 29"/>
            <p:cNvSpPr>
              <a:spLocks noChangeArrowheads="1"/>
            </p:cNvSpPr>
            <p:nvPr/>
          </p:nvSpPr>
          <p:spPr bwMode="auto">
            <a:xfrm>
              <a:off x="1758" y="1963"/>
              <a:ext cx="294" cy="1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26987" tIns="26987" rIns="26987" bIns="2698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>
                  <a:latin typeface="Helvetica" pitchFamily="34" charset="0"/>
                  <a:cs typeface="Mitra" pitchFamily="2" charset="-78"/>
                </a:rPr>
                <a:t>تصویر</a:t>
              </a:r>
              <a:endParaRPr lang="en-US" altLang="en-US" sz="10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4" name="Oval 30"/>
            <p:cNvSpPr>
              <a:spLocks noChangeArrowheads="1"/>
            </p:cNvSpPr>
            <p:nvPr/>
          </p:nvSpPr>
          <p:spPr bwMode="auto">
            <a:xfrm>
              <a:off x="2102" y="1963"/>
              <a:ext cx="391" cy="18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26987" tIns="26987" rIns="26987" bIns="2698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>
                  <a:latin typeface="Helvetica" pitchFamily="34" charset="0"/>
                  <a:cs typeface="Mitra" pitchFamily="2" charset="-78"/>
                </a:rPr>
                <a:t>ارتباطات</a:t>
              </a:r>
              <a:endParaRPr lang="en-US" altLang="en-US" sz="10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5" name="Rectangle 31"/>
            <p:cNvSpPr>
              <a:spLocks noChangeArrowheads="1"/>
            </p:cNvSpPr>
            <p:nvPr/>
          </p:nvSpPr>
          <p:spPr bwMode="auto">
            <a:xfrm>
              <a:off x="365" y="1814"/>
              <a:ext cx="98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fa-IR" altLang="en-US" sz="1200" b="1" i="1">
                  <a:latin typeface="Helvetica" pitchFamily="34" charset="0"/>
                  <a:cs typeface="Mitra" pitchFamily="2" charset="-78"/>
                </a:rPr>
                <a:t>ایجاد ارزش برای مشتری</a:t>
              </a:r>
              <a:endParaRPr lang="en-US" altLang="en-US" sz="1200" b="1" i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6" name="Rectangle 32"/>
            <p:cNvSpPr>
              <a:spLocks noChangeArrowheads="1"/>
            </p:cNvSpPr>
            <p:nvPr/>
          </p:nvSpPr>
          <p:spPr bwMode="auto">
            <a:xfrm>
              <a:off x="785" y="1344"/>
              <a:ext cx="98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عوامل رشد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7" name="Rectangle 33"/>
            <p:cNvSpPr>
              <a:spLocks noChangeArrowheads="1"/>
            </p:cNvSpPr>
            <p:nvPr/>
          </p:nvSpPr>
          <p:spPr bwMode="auto">
            <a:xfrm>
              <a:off x="2379" y="1351"/>
              <a:ext cx="985" cy="17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عوامل بهره وری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8" name="Rectangle 34"/>
            <p:cNvSpPr>
              <a:spLocks noChangeArrowheads="1"/>
            </p:cNvSpPr>
            <p:nvPr/>
          </p:nvSpPr>
          <p:spPr bwMode="auto">
            <a:xfrm>
              <a:off x="1376" y="3713"/>
              <a:ext cx="70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 b="1">
                  <a:latin typeface="Helvetica" pitchFamily="34" charset="0"/>
                  <a:cs typeface="Mitra" pitchFamily="2" charset="-78"/>
                </a:rPr>
                <a:t>زیرساخت     تکنولوژی</a:t>
              </a:r>
              <a:endParaRPr lang="en-US" altLang="en-US" sz="10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79" name="Rectangle 35"/>
            <p:cNvSpPr>
              <a:spLocks noChangeArrowheads="1"/>
            </p:cNvSpPr>
            <p:nvPr/>
          </p:nvSpPr>
          <p:spPr bwMode="auto">
            <a:xfrm>
              <a:off x="2240" y="3697"/>
              <a:ext cx="70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 b="1">
                  <a:latin typeface="Helvetica" pitchFamily="34" charset="0"/>
                  <a:cs typeface="Mitra" pitchFamily="2" charset="-78"/>
                </a:rPr>
                <a:t>جو مناسب           برای عمل</a:t>
              </a:r>
              <a:endParaRPr lang="en-US" altLang="en-US" sz="10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80" name="Rectangle 36"/>
            <p:cNvSpPr>
              <a:spLocks noChangeArrowheads="1"/>
            </p:cNvSpPr>
            <p:nvPr/>
          </p:nvSpPr>
          <p:spPr bwMode="auto">
            <a:xfrm>
              <a:off x="1152" y="3707"/>
              <a:ext cx="229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>
                  <a:latin typeface="Helvetica" pitchFamily="34" charset="0"/>
                  <a:cs typeface="Mitra" pitchFamily="2" charset="-78"/>
                </a:rPr>
                <a:t>+</a:t>
              </a:r>
            </a:p>
          </p:txBody>
        </p:sp>
        <p:sp>
          <p:nvSpPr>
            <p:cNvPr id="159781" name="Rectangle 37"/>
            <p:cNvSpPr>
              <a:spLocks noChangeArrowheads="1"/>
            </p:cNvSpPr>
            <p:nvPr/>
          </p:nvSpPr>
          <p:spPr bwMode="auto">
            <a:xfrm>
              <a:off x="2064" y="3707"/>
              <a:ext cx="229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>
                  <a:latin typeface="Helvetica" pitchFamily="34" charset="0"/>
                  <a:cs typeface="Mitra" pitchFamily="2" charset="-78"/>
                </a:rPr>
                <a:t>+</a:t>
              </a:r>
            </a:p>
          </p:txBody>
        </p:sp>
        <p:sp>
          <p:nvSpPr>
            <p:cNvPr id="159782" name="AutoShape 38"/>
            <p:cNvSpPr>
              <a:spLocks noChangeArrowheads="1"/>
            </p:cNvSpPr>
            <p:nvPr/>
          </p:nvSpPr>
          <p:spPr bwMode="auto">
            <a:xfrm>
              <a:off x="362" y="2772"/>
              <a:ext cx="2968" cy="376"/>
            </a:xfrm>
            <a:prstGeom prst="homePlate">
              <a:avLst>
                <a:gd name="adj" fmla="val 70860"/>
              </a:avLst>
            </a:prstGeom>
            <a:solidFill>
              <a:schemeClr val="tx2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83" name="Freeform 39"/>
            <p:cNvSpPr>
              <a:spLocks/>
            </p:cNvSpPr>
            <p:nvPr/>
          </p:nvSpPr>
          <p:spPr bwMode="auto">
            <a:xfrm>
              <a:off x="353" y="2773"/>
              <a:ext cx="262" cy="36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1" y="187"/>
                </a:cxn>
                <a:cxn ang="0">
                  <a:pos x="5" y="368"/>
                </a:cxn>
              </a:cxnLst>
              <a:rect l="0" t="0" r="r" b="b"/>
              <a:pathLst>
                <a:path w="262" h="369">
                  <a:moveTo>
                    <a:pt x="0" y="0"/>
                  </a:moveTo>
                  <a:lnTo>
                    <a:pt x="261" y="187"/>
                  </a:lnTo>
                  <a:lnTo>
                    <a:pt x="5" y="368"/>
                  </a:lnTo>
                </a:path>
              </a:pathLst>
            </a:custGeom>
            <a:solidFill>
              <a:srgbClr val="FFFFC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9784" name="Rectangle 40"/>
            <p:cNvSpPr>
              <a:spLocks noChangeArrowheads="1"/>
            </p:cNvSpPr>
            <p:nvPr/>
          </p:nvSpPr>
          <p:spPr bwMode="auto">
            <a:xfrm>
              <a:off x="613" y="2681"/>
              <a:ext cx="519" cy="5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ایجاد علانت تجاری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85" name="Rectangle 41"/>
            <p:cNvSpPr>
              <a:spLocks noChangeArrowheads="1"/>
            </p:cNvSpPr>
            <p:nvPr/>
          </p:nvSpPr>
          <p:spPr bwMode="auto">
            <a:xfrm>
              <a:off x="1222" y="2681"/>
              <a:ext cx="519" cy="5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فروش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86" name="Rectangle 42"/>
            <p:cNvSpPr>
              <a:spLocks noChangeArrowheads="1"/>
            </p:cNvSpPr>
            <p:nvPr/>
          </p:nvSpPr>
          <p:spPr bwMode="auto">
            <a:xfrm>
              <a:off x="1836" y="2681"/>
              <a:ext cx="519" cy="5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تحویل محصول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87" name="Rectangle 43"/>
            <p:cNvSpPr>
              <a:spLocks noChangeArrowheads="1"/>
            </p:cNvSpPr>
            <p:nvPr/>
          </p:nvSpPr>
          <p:spPr bwMode="auto">
            <a:xfrm>
              <a:off x="2460" y="2681"/>
              <a:ext cx="582" cy="5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ارائه خدمات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88" name="Arc 44"/>
            <p:cNvSpPr>
              <a:spLocks/>
            </p:cNvSpPr>
            <p:nvPr/>
          </p:nvSpPr>
          <p:spPr bwMode="auto">
            <a:xfrm>
              <a:off x="2001" y="1035"/>
              <a:ext cx="620" cy="198"/>
            </a:xfrm>
            <a:custGeom>
              <a:avLst/>
              <a:gdLst>
                <a:gd name="G0" fmla="+- 0 0 0"/>
                <a:gd name="G1" fmla="+- 18336 0 0"/>
                <a:gd name="G2" fmla="+- 21600 0 0"/>
                <a:gd name="T0" fmla="*/ 11415 w 21600"/>
                <a:gd name="T1" fmla="*/ 0 h 18336"/>
                <a:gd name="T2" fmla="*/ 21600 w 21600"/>
                <a:gd name="T3" fmla="*/ 18336 h 18336"/>
                <a:gd name="T4" fmla="*/ 0 w 21600"/>
                <a:gd name="T5" fmla="*/ 18336 h 18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18336" fill="none" extrusionOk="0">
                  <a:moveTo>
                    <a:pt x="11415" y="-1"/>
                  </a:moveTo>
                  <a:cubicBezTo>
                    <a:pt x="17749" y="3942"/>
                    <a:pt x="21600" y="10874"/>
                    <a:pt x="21600" y="18336"/>
                  </a:cubicBezTo>
                </a:path>
                <a:path w="21600" h="18336" stroke="0" extrusionOk="0">
                  <a:moveTo>
                    <a:pt x="11415" y="-1"/>
                  </a:moveTo>
                  <a:cubicBezTo>
                    <a:pt x="17749" y="3942"/>
                    <a:pt x="21600" y="10874"/>
                    <a:pt x="21600" y="18336"/>
                  </a:cubicBezTo>
                  <a:lnTo>
                    <a:pt x="0" y="18336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789" name="Oval 45"/>
            <p:cNvSpPr>
              <a:spLocks noChangeArrowheads="1"/>
            </p:cNvSpPr>
            <p:nvPr/>
          </p:nvSpPr>
          <p:spPr bwMode="auto">
            <a:xfrm>
              <a:off x="938" y="1044"/>
              <a:ext cx="519" cy="26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46037" tIns="46037" rIns="46037" bIns="4603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استراتژی درآمد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90" name="Oval 46"/>
            <p:cNvSpPr>
              <a:spLocks noChangeArrowheads="1"/>
            </p:cNvSpPr>
            <p:nvPr/>
          </p:nvSpPr>
          <p:spPr bwMode="auto">
            <a:xfrm>
              <a:off x="2473" y="1044"/>
              <a:ext cx="738" cy="26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46037" tIns="46037" rIns="46037" bIns="46037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استراتژی  بهره وری</a:t>
              </a:r>
              <a:r>
                <a:rPr lang="fa-IR" altLang="en-US" sz="1000" b="1">
                  <a:latin typeface="Helvetica" pitchFamily="34" charset="0"/>
                  <a:cs typeface="Mitra" pitchFamily="2" charset="-78"/>
                </a:rPr>
                <a:t> </a:t>
              </a:r>
              <a:endParaRPr lang="en-US" altLang="en-US" sz="10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91" name="Rectangle 47"/>
            <p:cNvSpPr>
              <a:spLocks noChangeArrowheads="1"/>
            </p:cNvSpPr>
            <p:nvPr/>
          </p:nvSpPr>
          <p:spPr bwMode="auto">
            <a:xfrm>
              <a:off x="3526" y="1624"/>
              <a:ext cx="2006" cy="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2075" tIns="92075" rIns="92075" bIns="92075">
              <a:spAutoFit/>
            </a:bodyPr>
            <a:lstStyle/>
            <a:p>
              <a:pPr marL="228600" indent="-228600" algn="r" defTabSz="169863" rtl="1" eaLnBrk="0" hangingPunct="0">
                <a:spcBef>
                  <a:spcPct val="30000"/>
                </a:spcBef>
              </a:pPr>
              <a:r>
                <a:rPr lang="fa-IR" altLang="en-US" sz="2000" b="1">
                  <a:latin typeface="Helvetica" pitchFamily="34" charset="0"/>
                  <a:cs typeface="Mitra" pitchFamily="2" charset="-78"/>
                </a:rPr>
                <a:t>2 </a:t>
              </a:r>
              <a:r>
                <a:rPr lang="ar-SA" altLang="en-US" sz="2000" b="1"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latin typeface="Helvetica" pitchFamily="34" charset="0"/>
                  <a:cs typeface="Mitra" pitchFamily="2" charset="-78"/>
                </a:rPr>
                <a:t> ایجاد ارزش برای مشتریان هدف</a:t>
              </a:r>
              <a:endParaRPr lang="en-US" altLang="en-US" sz="20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92" name="Rectangle 48"/>
            <p:cNvSpPr>
              <a:spLocks noChangeArrowheads="1"/>
            </p:cNvSpPr>
            <p:nvPr/>
          </p:nvSpPr>
          <p:spPr bwMode="auto">
            <a:xfrm>
              <a:off x="3526" y="2544"/>
              <a:ext cx="1989" cy="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2075" tIns="92075" rIns="92075" bIns="92075">
              <a:spAutoFit/>
            </a:bodyPr>
            <a:lstStyle/>
            <a:p>
              <a:pPr marL="228600" indent="-228600" algn="r" defTabSz="169863" eaLnBrk="0" hangingPunct="0">
                <a:spcBef>
                  <a:spcPct val="30000"/>
                </a:spcBef>
              </a:pPr>
              <a:r>
                <a:rPr lang="fa-IR" altLang="en-US" sz="2000" b="1">
                  <a:latin typeface="Helvetica" pitchFamily="34" charset="0"/>
                  <a:cs typeface="Mitra" pitchFamily="2" charset="-78"/>
                </a:rPr>
                <a:t>3 </a:t>
              </a:r>
              <a:r>
                <a:rPr lang="ar-SA" altLang="en-US" sz="2000" b="1"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latin typeface="Helvetica" pitchFamily="34" charset="0"/>
                  <a:cs typeface="Mitra" pitchFamily="2" charset="-78"/>
                </a:rPr>
                <a:t> زنجیره ارزش فرایندهای کلیدی کسب و کار</a:t>
              </a:r>
              <a:endParaRPr lang="en-US" altLang="en-US" sz="20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93" name="Rectangle 49"/>
            <p:cNvSpPr>
              <a:spLocks noChangeArrowheads="1"/>
            </p:cNvSpPr>
            <p:nvPr/>
          </p:nvSpPr>
          <p:spPr bwMode="auto">
            <a:xfrm>
              <a:off x="3526" y="3408"/>
              <a:ext cx="1989" cy="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2075" tIns="92075" rIns="92075" bIns="92075">
              <a:spAutoFit/>
            </a:bodyPr>
            <a:lstStyle/>
            <a:p>
              <a:pPr marL="228600" indent="-228600" algn="r" defTabSz="169863" eaLnBrk="0" hangingPunct="0">
                <a:spcBef>
                  <a:spcPct val="30000"/>
                </a:spcBef>
              </a:pPr>
              <a:r>
                <a:rPr lang="fa-IR" altLang="en-US" sz="2000" b="1">
                  <a:latin typeface="Helvetica" pitchFamily="34" charset="0"/>
                  <a:cs typeface="Mitra" pitchFamily="2" charset="-78"/>
                </a:rPr>
                <a:t>4 </a:t>
              </a:r>
              <a:r>
                <a:rPr lang="ar-SA" altLang="en-US" sz="2000" b="1"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latin typeface="Helvetica" pitchFamily="34" charset="0"/>
                  <a:cs typeface="Mitra" pitchFamily="2" charset="-78"/>
                </a:rPr>
                <a:t> عوامل کلیدی بهبود عملکرد، تغییر و یادگیری</a:t>
              </a:r>
              <a:endParaRPr lang="en-US" altLang="en-US" sz="20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94" name="Oval 50"/>
            <p:cNvSpPr>
              <a:spLocks noChangeArrowheads="1"/>
            </p:cNvSpPr>
            <p:nvPr/>
          </p:nvSpPr>
          <p:spPr bwMode="auto">
            <a:xfrm>
              <a:off x="501" y="3680"/>
              <a:ext cx="562" cy="31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46037" tIns="46037" rIns="46037" bIns="46037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altLang="en-US" sz="9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95" name="Rectangle 51"/>
            <p:cNvSpPr>
              <a:spLocks noChangeArrowheads="1"/>
            </p:cNvSpPr>
            <p:nvPr/>
          </p:nvSpPr>
          <p:spPr bwMode="auto">
            <a:xfrm>
              <a:off x="416" y="3697"/>
              <a:ext cx="709" cy="2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altLang="en-US" sz="1000" b="1">
                  <a:latin typeface="Helvetica" pitchFamily="34" charset="0"/>
                  <a:cs typeface="Mitra" pitchFamily="2" charset="-78"/>
                </a:rPr>
                <a:t>قابلیت های     کارکنان</a:t>
              </a:r>
              <a:endParaRPr lang="en-US" altLang="en-US" sz="10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96" name="Oval 52"/>
            <p:cNvSpPr>
              <a:spLocks noChangeArrowheads="1"/>
            </p:cNvSpPr>
            <p:nvPr/>
          </p:nvSpPr>
          <p:spPr bwMode="auto">
            <a:xfrm>
              <a:off x="1422" y="3679"/>
              <a:ext cx="562" cy="315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46037" tIns="46037" rIns="46037" bIns="46037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altLang="en-US" sz="9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59797" name="Oval 53"/>
            <p:cNvSpPr>
              <a:spLocks noChangeArrowheads="1"/>
            </p:cNvSpPr>
            <p:nvPr/>
          </p:nvSpPr>
          <p:spPr bwMode="auto">
            <a:xfrm>
              <a:off x="2323" y="3699"/>
              <a:ext cx="562" cy="315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lIns="46037" tIns="46037" rIns="46037" bIns="46037" anchor="ctr"/>
            <a:lstStyle/>
            <a:p>
              <a:pPr algn="ctr" eaLnBrk="0" hangingPunct="0">
                <a:spcBef>
                  <a:spcPct val="50000"/>
                </a:spcBef>
              </a:pPr>
              <a:endParaRPr lang="en-US" altLang="en-US" sz="900">
                <a:latin typeface="Helvetica" pitchFamily="34" charset="0"/>
                <a:cs typeface="Mitra" pitchFamily="2" charset="-78"/>
              </a:endParaRPr>
            </a:p>
          </p:txBody>
        </p:sp>
      </p:grpSp>
      <p:sp>
        <p:nvSpPr>
          <p:cNvPr id="159798" name="Rectangle 54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59800" name="Text Box 56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D5207C75-CEFE-4097-9A0A-F605A47DD183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17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794" name="Group 2"/>
          <p:cNvGrpSpPr>
            <a:grpSpLocks/>
          </p:cNvGrpSpPr>
          <p:nvPr/>
        </p:nvGrpSpPr>
        <p:grpSpPr bwMode="auto">
          <a:xfrm>
            <a:off x="0" y="1104900"/>
            <a:ext cx="9144000" cy="5411788"/>
            <a:chOff x="0" y="696"/>
            <a:chExt cx="5760" cy="3409"/>
          </a:xfrm>
        </p:grpSpPr>
        <p:sp>
          <p:nvSpPr>
            <p:cNvPr id="161795" name="Rectangle 3"/>
            <p:cNvSpPr>
              <a:spLocks noChangeArrowheads="1"/>
            </p:cNvSpPr>
            <p:nvPr/>
          </p:nvSpPr>
          <p:spPr bwMode="auto">
            <a:xfrm>
              <a:off x="1993" y="3009"/>
              <a:ext cx="1107" cy="5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796" name="Rectangle 4"/>
            <p:cNvSpPr>
              <a:spLocks noChangeArrowheads="1"/>
            </p:cNvSpPr>
            <p:nvPr/>
          </p:nvSpPr>
          <p:spPr bwMode="auto">
            <a:xfrm>
              <a:off x="1993" y="2698"/>
              <a:ext cx="1105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اهداف بلند مدت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797" name="Rectangle 5"/>
            <p:cNvSpPr>
              <a:spLocks noChangeArrowheads="1"/>
            </p:cNvSpPr>
            <p:nvPr/>
          </p:nvSpPr>
          <p:spPr bwMode="auto">
            <a:xfrm>
              <a:off x="2028" y="3008"/>
              <a:ext cx="91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5250" tIns="47625" rIns="95250" bIns="47625">
              <a:spAutoFit/>
            </a:bodyPr>
            <a:lstStyle/>
            <a:p>
              <a:pPr marL="115888" indent="-115888" algn="r" defTabSz="960438" rtl="1" eaLnBrk="0" hangingPunct="0">
                <a:buClr>
                  <a:srgbClr val="990033"/>
                </a:buClr>
                <a:buSzPct val="130000"/>
                <a:buFontTx/>
                <a:buChar char="•"/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انجام سریع کارهای زمینی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798" name="Rectangle 6"/>
            <p:cNvSpPr>
              <a:spLocks noChangeArrowheads="1"/>
            </p:cNvSpPr>
            <p:nvPr/>
          </p:nvSpPr>
          <p:spPr bwMode="auto">
            <a:xfrm>
              <a:off x="2187" y="1233"/>
              <a:ext cx="859" cy="9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بیان اینکه چه استراتژی ای باید بدست آید و چه چیزهایی برای آن نقش کلیدی دارند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799" name="Line 7"/>
            <p:cNvSpPr>
              <a:spLocks noChangeShapeType="1"/>
            </p:cNvSpPr>
            <p:nvPr/>
          </p:nvSpPr>
          <p:spPr bwMode="auto">
            <a:xfrm>
              <a:off x="2592" y="2219"/>
              <a:ext cx="0" cy="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0" name="Rectangle 8"/>
            <p:cNvSpPr>
              <a:spLocks noChangeArrowheads="1"/>
            </p:cNvSpPr>
            <p:nvPr/>
          </p:nvSpPr>
          <p:spPr bwMode="auto">
            <a:xfrm>
              <a:off x="4005" y="3009"/>
              <a:ext cx="880" cy="5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1" name="Rectangle 9"/>
            <p:cNvSpPr>
              <a:spLocks noChangeArrowheads="1"/>
            </p:cNvSpPr>
            <p:nvPr/>
          </p:nvSpPr>
          <p:spPr bwMode="auto">
            <a:xfrm>
              <a:off x="4005" y="2698"/>
              <a:ext cx="878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اهداف کوتاه مدت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02" name="Rectangle 10"/>
            <p:cNvSpPr>
              <a:spLocks noChangeArrowheads="1"/>
            </p:cNvSpPr>
            <p:nvPr/>
          </p:nvSpPr>
          <p:spPr bwMode="auto">
            <a:xfrm>
              <a:off x="4118" y="3003"/>
              <a:ext cx="730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5250" tIns="47625" rIns="95250" bIns="47625">
              <a:spAutoFit/>
            </a:bodyPr>
            <a:lstStyle/>
            <a:p>
              <a:pPr marL="115888" indent="-115888" algn="r" defTabSz="960438" rtl="1" eaLnBrk="0" hangingPunct="0">
                <a:buClr>
                  <a:srgbClr val="990033"/>
                </a:buClr>
                <a:buSzPct val="130000"/>
                <a:buFontTx/>
                <a:buChar char="•"/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30 دقیقه</a:t>
              </a:r>
            </a:p>
            <a:p>
              <a:pPr marL="115888" indent="-115888" algn="r" defTabSz="960438" rtl="1" eaLnBrk="0" hangingPunct="0">
                <a:buClr>
                  <a:srgbClr val="990033"/>
                </a:buClr>
                <a:buSzPct val="130000"/>
                <a:buFontTx/>
                <a:buChar char="•"/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90%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  <a:p>
              <a:pPr marL="115888" indent="-115888" defTabSz="960438" eaLnBrk="0" hangingPunct="0">
                <a:buClr>
                  <a:srgbClr val="990033"/>
                </a:buClr>
                <a:buSzPct val="130000"/>
                <a:buFontTx/>
                <a:buChar char="•"/>
              </a:pP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03" name="Rectangle 11"/>
            <p:cNvSpPr>
              <a:spLocks noChangeArrowheads="1"/>
            </p:cNvSpPr>
            <p:nvPr/>
          </p:nvSpPr>
          <p:spPr bwMode="auto">
            <a:xfrm>
              <a:off x="4022" y="1685"/>
              <a:ext cx="925" cy="51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سطح یا رتبه عملکرد بهبود مورد نیاز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04" name="Line 12"/>
            <p:cNvSpPr>
              <a:spLocks noChangeShapeType="1"/>
            </p:cNvSpPr>
            <p:nvPr/>
          </p:nvSpPr>
          <p:spPr bwMode="auto">
            <a:xfrm>
              <a:off x="4415" y="2219"/>
              <a:ext cx="1" cy="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5" name="Rectangle 13"/>
            <p:cNvSpPr>
              <a:spLocks noChangeArrowheads="1"/>
            </p:cNvSpPr>
            <p:nvPr/>
          </p:nvSpPr>
          <p:spPr bwMode="auto">
            <a:xfrm>
              <a:off x="4880" y="3009"/>
              <a:ext cx="759" cy="5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6" name="Rectangle 14"/>
            <p:cNvSpPr>
              <a:spLocks noChangeArrowheads="1"/>
            </p:cNvSpPr>
            <p:nvPr/>
          </p:nvSpPr>
          <p:spPr bwMode="auto">
            <a:xfrm>
              <a:off x="4879" y="3003"/>
              <a:ext cx="777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5250" tIns="47625" rIns="95250" bIns="47625">
              <a:spAutoFit/>
            </a:bodyPr>
            <a:lstStyle/>
            <a:p>
              <a:pPr marL="115888" indent="-115888" algn="r" defTabSz="960438" rtl="1" eaLnBrk="0" hangingPunct="0">
                <a:spcBef>
                  <a:spcPct val="50000"/>
                </a:spcBef>
                <a:buClr>
                  <a:srgbClr val="990033"/>
                </a:buClr>
                <a:buSzPct val="130000"/>
                <a:buFontTx/>
                <a:buChar char="•"/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بهینه سازی زمان چرخه کار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07" name="Rectangle 15"/>
            <p:cNvSpPr>
              <a:spLocks noChangeArrowheads="1"/>
            </p:cNvSpPr>
            <p:nvPr/>
          </p:nvSpPr>
          <p:spPr bwMode="auto">
            <a:xfrm>
              <a:off x="4901" y="1553"/>
              <a:ext cx="859" cy="6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اقدامات کلیدی مورد نیاز برای دستیابی به اهداف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08" name="Line 16"/>
            <p:cNvSpPr>
              <a:spLocks noChangeShapeType="1"/>
            </p:cNvSpPr>
            <p:nvPr/>
          </p:nvSpPr>
          <p:spPr bwMode="auto">
            <a:xfrm flipH="1">
              <a:off x="5280" y="2219"/>
              <a:ext cx="0" cy="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09" name="Rectangle 17"/>
            <p:cNvSpPr>
              <a:spLocks noChangeArrowheads="1"/>
            </p:cNvSpPr>
            <p:nvPr/>
          </p:nvSpPr>
          <p:spPr bwMode="auto">
            <a:xfrm>
              <a:off x="4880" y="2698"/>
              <a:ext cx="758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ابتکارات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10" name="Rectangle 18"/>
            <p:cNvSpPr>
              <a:spLocks noChangeArrowheads="1"/>
            </p:cNvSpPr>
            <p:nvPr/>
          </p:nvSpPr>
          <p:spPr bwMode="auto">
            <a:xfrm>
              <a:off x="3098" y="3009"/>
              <a:ext cx="913" cy="53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11" name="Rectangle 19"/>
            <p:cNvSpPr>
              <a:spLocks noChangeArrowheads="1"/>
            </p:cNvSpPr>
            <p:nvPr/>
          </p:nvSpPr>
          <p:spPr bwMode="auto">
            <a:xfrm>
              <a:off x="3098" y="2698"/>
              <a:ext cx="913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سنجه ها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12" name="Rectangle 20"/>
            <p:cNvSpPr>
              <a:spLocks noChangeArrowheads="1"/>
            </p:cNvSpPr>
            <p:nvPr/>
          </p:nvSpPr>
          <p:spPr bwMode="auto">
            <a:xfrm>
              <a:off x="3092" y="3003"/>
              <a:ext cx="91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5250" tIns="47625" rIns="95250" bIns="47625">
              <a:spAutoFit/>
            </a:bodyPr>
            <a:lstStyle/>
            <a:p>
              <a:pPr marL="115888" indent="-115888" algn="r" defTabSz="960438" rtl="1" eaLnBrk="0" hangingPunct="0">
                <a:buClr>
                  <a:srgbClr val="990033"/>
                </a:buClr>
                <a:buSzPct val="130000"/>
                <a:buFontTx/>
                <a:buChar char="•"/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زمان تاخیر روی زمین</a:t>
              </a:r>
            </a:p>
            <a:p>
              <a:pPr marL="115888" indent="-115888" algn="r" defTabSz="960438" rtl="1" eaLnBrk="0" hangingPunct="0">
                <a:buClr>
                  <a:srgbClr val="990033"/>
                </a:buClr>
                <a:buSzPct val="130000"/>
                <a:buFontTx/>
                <a:buChar char="•"/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خروج به هنگام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13" name="Rectangle 21"/>
            <p:cNvSpPr>
              <a:spLocks noChangeArrowheads="1"/>
            </p:cNvSpPr>
            <p:nvPr/>
          </p:nvSpPr>
          <p:spPr bwMode="auto">
            <a:xfrm>
              <a:off x="3073" y="1527"/>
              <a:ext cx="943" cy="6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موفقیت در دستیابی به استراتژی ها اندازه گیری       می شود</a:t>
              </a:r>
              <a:endParaRPr lang="en-US" altLang="en-US" sz="16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14" name="Line 22"/>
            <p:cNvSpPr>
              <a:spLocks noChangeShapeType="1"/>
            </p:cNvSpPr>
            <p:nvPr/>
          </p:nvSpPr>
          <p:spPr bwMode="auto">
            <a:xfrm flipH="1">
              <a:off x="3504" y="2219"/>
              <a:ext cx="1" cy="4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15" name="Rectangle 23"/>
            <p:cNvSpPr>
              <a:spLocks noChangeArrowheads="1"/>
            </p:cNvSpPr>
            <p:nvPr/>
          </p:nvSpPr>
          <p:spPr bwMode="auto">
            <a:xfrm>
              <a:off x="262" y="1403"/>
              <a:ext cx="1728" cy="270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16" name="Rectangle 24"/>
            <p:cNvSpPr>
              <a:spLocks noChangeArrowheads="1"/>
            </p:cNvSpPr>
            <p:nvPr/>
          </p:nvSpPr>
          <p:spPr bwMode="auto">
            <a:xfrm>
              <a:off x="262" y="1390"/>
              <a:ext cx="1728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altLang="en-US" sz="1400" b="1">
                  <a:latin typeface="Helvetica" pitchFamily="34" charset="0"/>
                  <a:cs typeface="Mitra" pitchFamily="2" charset="-78"/>
                </a:rPr>
                <a:t> </a:t>
              </a:r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موضوع استراتژیک- کارایی عملیاتی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17" name="Rectangle 25"/>
            <p:cNvSpPr>
              <a:spLocks noChangeArrowheads="1"/>
            </p:cNvSpPr>
            <p:nvPr/>
          </p:nvSpPr>
          <p:spPr bwMode="auto">
            <a:xfrm>
              <a:off x="831" y="1771"/>
              <a:ext cx="644" cy="21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سودآوری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18" name="Rectangle 26"/>
            <p:cNvSpPr>
              <a:spLocks noChangeArrowheads="1"/>
            </p:cNvSpPr>
            <p:nvPr/>
          </p:nvSpPr>
          <p:spPr bwMode="auto">
            <a:xfrm>
              <a:off x="301" y="1718"/>
              <a:ext cx="46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1">
              <a:spAutoFit/>
            </a:bodyPr>
            <a:lstStyle/>
            <a:p>
              <a:pPr algn="ctr" defTabSz="960438" eaLnBrk="0" hangingPunct="0">
                <a:spcBef>
                  <a:spcPct val="50000"/>
                </a:spcBef>
              </a:pP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مالی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19" name="Rectangle 27"/>
            <p:cNvSpPr>
              <a:spLocks noChangeArrowheads="1"/>
            </p:cNvSpPr>
            <p:nvPr/>
          </p:nvSpPr>
          <p:spPr bwMode="auto">
            <a:xfrm>
              <a:off x="301" y="3562"/>
              <a:ext cx="44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1">
              <a:spAutoFit/>
            </a:bodyPr>
            <a:lstStyle/>
            <a:p>
              <a:pPr algn="ctr" defTabSz="960438" eaLnBrk="0" hangingPunct="0">
                <a:spcBef>
                  <a:spcPct val="50000"/>
                </a:spcBef>
              </a:pP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یادگیری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20" name="Oval 28"/>
            <p:cNvSpPr>
              <a:spLocks noChangeArrowheads="1"/>
            </p:cNvSpPr>
            <p:nvPr/>
          </p:nvSpPr>
          <p:spPr bwMode="auto">
            <a:xfrm>
              <a:off x="1322" y="2027"/>
              <a:ext cx="620" cy="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286676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مشتریان بیشتر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21" name="Oval 29"/>
            <p:cNvSpPr>
              <a:spLocks noChangeArrowheads="1"/>
            </p:cNvSpPr>
            <p:nvPr/>
          </p:nvSpPr>
          <p:spPr bwMode="auto">
            <a:xfrm>
              <a:off x="779" y="3709"/>
              <a:ext cx="731" cy="35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286676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هماهنگی کارکنان 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زمینی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22" name="Oval 30"/>
            <p:cNvSpPr>
              <a:spLocks noChangeArrowheads="1"/>
            </p:cNvSpPr>
            <p:nvPr/>
          </p:nvSpPr>
          <p:spPr bwMode="auto">
            <a:xfrm>
              <a:off x="1273" y="2478"/>
              <a:ext cx="621" cy="3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286676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قیمت های کمتر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23" name="Arc 31"/>
            <p:cNvSpPr>
              <a:spLocks/>
            </p:cNvSpPr>
            <p:nvPr/>
          </p:nvSpPr>
          <p:spPr bwMode="auto">
            <a:xfrm>
              <a:off x="462" y="2274"/>
              <a:ext cx="415" cy="950"/>
            </a:xfrm>
            <a:custGeom>
              <a:avLst/>
              <a:gdLst>
                <a:gd name="G0" fmla="+- 21600 0 0"/>
                <a:gd name="G1" fmla="+- 19798 0 0"/>
                <a:gd name="G2" fmla="+- 21600 0 0"/>
                <a:gd name="T0" fmla="*/ 17306 w 21600"/>
                <a:gd name="T1" fmla="*/ 40966 h 40966"/>
                <a:gd name="T2" fmla="*/ 12965 w 21600"/>
                <a:gd name="T3" fmla="*/ 0 h 40966"/>
                <a:gd name="T4" fmla="*/ 21600 w 21600"/>
                <a:gd name="T5" fmla="*/ 19798 h 40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0966" fill="none" extrusionOk="0">
                  <a:moveTo>
                    <a:pt x="17305" y="40966"/>
                  </a:moveTo>
                  <a:cubicBezTo>
                    <a:pt x="7236" y="38924"/>
                    <a:pt x="0" y="30072"/>
                    <a:pt x="0" y="19798"/>
                  </a:cubicBezTo>
                  <a:cubicBezTo>
                    <a:pt x="-1" y="11207"/>
                    <a:pt x="5090" y="3433"/>
                    <a:pt x="12964" y="-1"/>
                  </a:cubicBezTo>
                </a:path>
                <a:path w="21600" h="40966" stroke="0" extrusionOk="0">
                  <a:moveTo>
                    <a:pt x="17305" y="40966"/>
                  </a:moveTo>
                  <a:cubicBezTo>
                    <a:pt x="7236" y="38924"/>
                    <a:pt x="0" y="30072"/>
                    <a:pt x="0" y="19798"/>
                  </a:cubicBezTo>
                  <a:cubicBezTo>
                    <a:pt x="-1" y="11207"/>
                    <a:pt x="5090" y="3433"/>
                    <a:pt x="12964" y="-1"/>
                  </a:cubicBezTo>
                  <a:lnTo>
                    <a:pt x="21600" y="19798"/>
                  </a:lnTo>
                  <a:close/>
                </a:path>
              </a:pathLst>
            </a:custGeom>
            <a:noFill/>
            <a:ln w="25400" cap="rnd">
              <a:solidFill>
                <a:srgbClr val="990033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24" name="Oval 32"/>
            <p:cNvSpPr>
              <a:spLocks noChangeArrowheads="1"/>
            </p:cNvSpPr>
            <p:nvPr/>
          </p:nvSpPr>
          <p:spPr bwMode="auto">
            <a:xfrm>
              <a:off x="362" y="2027"/>
              <a:ext cx="620" cy="241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286676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هواپیمای کمتر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25" name="Rectangle 33"/>
            <p:cNvSpPr>
              <a:spLocks noChangeArrowheads="1"/>
            </p:cNvSpPr>
            <p:nvPr/>
          </p:nvSpPr>
          <p:spPr bwMode="auto">
            <a:xfrm>
              <a:off x="301" y="2333"/>
              <a:ext cx="432" cy="13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1">
              <a:spAutoFit/>
            </a:bodyPr>
            <a:lstStyle/>
            <a:p>
              <a:pPr algn="ctr" defTabSz="960438" eaLnBrk="0" hangingPunct="0">
                <a:spcBef>
                  <a:spcPct val="50000"/>
                </a:spcBef>
              </a:pP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مشتری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26" name="Line 34"/>
            <p:cNvSpPr>
              <a:spLocks noChangeShapeType="1"/>
            </p:cNvSpPr>
            <p:nvPr/>
          </p:nvSpPr>
          <p:spPr bwMode="auto">
            <a:xfrm flipV="1">
              <a:off x="985" y="2222"/>
              <a:ext cx="426" cy="282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27" name="Line 35"/>
            <p:cNvSpPr>
              <a:spLocks noChangeShapeType="1"/>
            </p:cNvSpPr>
            <p:nvPr/>
          </p:nvSpPr>
          <p:spPr bwMode="auto">
            <a:xfrm flipV="1">
              <a:off x="1622" y="2270"/>
              <a:ext cx="0" cy="202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28" name="Rectangle 36"/>
            <p:cNvSpPr>
              <a:spLocks noChangeArrowheads="1"/>
            </p:cNvSpPr>
            <p:nvPr/>
          </p:nvSpPr>
          <p:spPr bwMode="auto">
            <a:xfrm>
              <a:off x="301" y="2979"/>
              <a:ext cx="345" cy="134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ctr" anchorCtr="1">
              <a:spAutoFit/>
            </a:bodyPr>
            <a:lstStyle/>
            <a:p>
              <a:pPr algn="ctr" defTabSz="960438" eaLnBrk="0" hangingPunct="0">
                <a:spcBef>
                  <a:spcPct val="50000"/>
                </a:spcBef>
              </a:pP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داخلی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29" name="Arc 37"/>
            <p:cNvSpPr>
              <a:spLocks/>
            </p:cNvSpPr>
            <p:nvPr/>
          </p:nvSpPr>
          <p:spPr bwMode="auto">
            <a:xfrm>
              <a:off x="876" y="3420"/>
              <a:ext cx="175" cy="326"/>
            </a:xfrm>
            <a:custGeom>
              <a:avLst/>
              <a:gdLst>
                <a:gd name="G0" fmla="+- 21600 0 0"/>
                <a:gd name="G1" fmla="+- 19799 0 0"/>
                <a:gd name="G2" fmla="+- 21600 0 0"/>
                <a:gd name="T0" fmla="*/ 2894 w 21600"/>
                <a:gd name="T1" fmla="*/ 30599 h 30599"/>
                <a:gd name="T2" fmla="*/ 12964 w 21600"/>
                <a:gd name="T3" fmla="*/ 0 h 30599"/>
                <a:gd name="T4" fmla="*/ 21600 w 21600"/>
                <a:gd name="T5" fmla="*/ 19799 h 30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30599" fill="none" extrusionOk="0">
                  <a:moveTo>
                    <a:pt x="2893" y="30599"/>
                  </a:moveTo>
                  <a:cubicBezTo>
                    <a:pt x="998" y="27315"/>
                    <a:pt x="0" y="23590"/>
                    <a:pt x="0" y="19799"/>
                  </a:cubicBezTo>
                  <a:cubicBezTo>
                    <a:pt x="-1" y="11208"/>
                    <a:pt x="5090" y="3434"/>
                    <a:pt x="12964" y="0"/>
                  </a:cubicBezTo>
                </a:path>
                <a:path w="21600" h="30599" stroke="0" extrusionOk="0">
                  <a:moveTo>
                    <a:pt x="2893" y="30599"/>
                  </a:moveTo>
                  <a:cubicBezTo>
                    <a:pt x="998" y="27315"/>
                    <a:pt x="0" y="23590"/>
                    <a:pt x="0" y="19799"/>
                  </a:cubicBezTo>
                  <a:cubicBezTo>
                    <a:pt x="-1" y="11208"/>
                    <a:pt x="5090" y="3434"/>
                    <a:pt x="12964" y="0"/>
                  </a:cubicBezTo>
                  <a:lnTo>
                    <a:pt x="21600" y="19799"/>
                  </a:lnTo>
                  <a:close/>
                </a:path>
              </a:pathLst>
            </a:custGeom>
            <a:noFill/>
            <a:ln w="25400" cap="rnd">
              <a:solidFill>
                <a:srgbClr val="990033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0" name="Line 38"/>
            <p:cNvSpPr>
              <a:spLocks noChangeShapeType="1"/>
            </p:cNvSpPr>
            <p:nvPr/>
          </p:nvSpPr>
          <p:spPr bwMode="auto">
            <a:xfrm flipH="1" flipV="1">
              <a:off x="844" y="2760"/>
              <a:ext cx="17" cy="394"/>
            </a:xfrm>
            <a:prstGeom prst="line">
              <a:avLst/>
            </a:prstGeom>
            <a:noFill/>
            <a:ln w="25400">
              <a:solidFill>
                <a:srgbClr val="990033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1" name="Arc 39"/>
            <p:cNvSpPr>
              <a:spLocks/>
            </p:cNvSpPr>
            <p:nvPr/>
          </p:nvSpPr>
          <p:spPr bwMode="auto">
            <a:xfrm>
              <a:off x="1124" y="2681"/>
              <a:ext cx="234" cy="461"/>
            </a:xfrm>
            <a:custGeom>
              <a:avLst/>
              <a:gdLst>
                <a:gd name="G0" fmla="+- 21549 0 0"/>
                <a:gd name="G1" fmla="+- 20779 0 0"/>
                <a:gd name="G2" fmla="+- 21600 0 0"/>
                <a:gd name="T0" fmla="*/ 0 w 21549"/>
                <a:gd name="T1" fmla="*/ 19301 h 20779"/>
                <a:gd name="T2" fmla="*/ 15653 w 21549"/>
                <a:gd name="T3" fmla="*/ 0 h 20779"/>
                <a:gd name="T4" fmla="*/ 21549 w 21549"/>
                <a:gd name="T5" fmla="*/ 20779 h 207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549" h="20779" fill="none" extrusionOk="0">
                  <a:moveTo>
                    <a:pt x="-1" y="19300"/>
                  </a:moveTo>
                  <a:cubicBezTo>
                    <a:pt x="623" y="10209"/>
                    <a:pt x="6885" y="2486"/>
                    <a:pt x="15652" y="-1"/>
                  </a:cubicBezTo>
                </a:path>
                <a:path w="21549" h="20779" stroke="0" extrusionOk="0">
                  <a:moveTo>
                    <a:pt x="-1" y="19300"/>
                  </a:moveTo>
                  <a:cubicBezTo>
                    <a:pt x="623" y="10209"/>
                    <a:pt x="6885" y="2486"/>
                    <a:pt x="15652" y="-1"/>
                  </a:cubicBezTo>
                  <a:lnTo>
                    <a:pt x="21549" y="20779"/>
                  </a:lnTo>
                  <a:close/>
                </a:path>
              </a:pathLst>
            </a:custGeom>
            <a:noFill/>
            <a:ln w="25400" cap="rnd">
              <a:solidFill>
                <a:srgbClr val="990033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2" name="Oval 40"/>
            <p:cNvSpPr>
              <a:spLocks noChangeArrowheads="1"/>
            </p:cNvSpPr>
            <p:nvPr/>
          </p:nvSpPr>
          <p:spPr bwMode="auto">
            <a:xfrm>
              <a:off x="786" y="3120"/>
              <a:ext cx="619" cy="3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286676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انجام سریع</a:t>
              </a:r>
            </a:p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کارهای زمینی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33" name="Line 41"/>
            <p:cNvSpPr>
              <a:spLocks noChangeShapeType="1"/>
            </p:cNvSpPr>
            <p:nvPr/>
          </p:nvSpPr>
          <p:spPr bwMode="auto">
            <a:xfrm>
              <a:off x="258" y="2309"/>
              <a:ext cx="1724" cy="0"/>
            </a:xfrm>
            <a:prstGeom prst="line">
              <a:avLst/>
            </a:prstGeom>
            <a:noFill/>
            <a:ln w="12700">
              <a:solidFill>
                <a:srgbClr val="286676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4" name="Line 42"/>
            <p:cNvSpPr>
              <a:spLocks noChangeShapeType="1"/>
            </p:cNvSpPr>
            <p:nvPr/>
          </p:nvSpPr>
          <p:spPr bwMode="auto">
            <a:xfrm>
              <a:off x="258" y="2961"/>
              <a:ext cx="1724" cy="0"/>
            </a:xfrm>
            <a:prstGeom prst="line">
              <a:avLst/>
            </a:prstGeom>
            <a:noFill/>
            <a:ln w="12700">
              <a:solidFill>
                <a:srgbClr val="286676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5" name="Line 43"/>
            <p:cNvSpPr>
              <a:spLocks noChangeShapeType="1"/>
            </p:cNvSpPr>
            <p:nvPr/>
          </p:nvSpPr>
          <p:spPr bwMode="auto">
            <a:xfrm>
              <a:off x="258" y="3537"/>
              <a:ext cx="1724" cy="0"/>
            </a:xfrm>
            <a:prstGeom prst="line">
              <a:avLst/>
            </a:prstGeom>
            <a:noFill/>
            <a:ln w="12700">
              <a:solidFill>
                <a:srgbClr val="286676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6" name="Rectangle 44"/>
            <p:cNvSpPr>
              <a:spLocks noChangeArrowheads="1"/>
            </p:cNvSpPr>
            <p:nvPr/>
          </p:nvSpPr>
          <p:spPr bwMode="auto">
            <a:xfrm>
              <a:off x="0" y="696"/>
              <a:ext cx="2217" cy="40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algn="ctr" eaLnBrk="0" hangingPunct="0"/>
              <a:r>
                <a:rPr lang="fa-IR" altLang="en-US" b="1">
                  <a:latin typeface="Helvetica" pitchFamily="34" charset="0"/>
                  <a:cs typeface="Mitra" pitchFamily="2" charset="-78"/>
                </a:rPr>
                <a:t>نقشه استراتژی </a:t>
              </a:r>
              <a:r>
                <a:rPr lang="ar-SA" altLang="en-US" b="1">
                  <a:latin typeface="Arial"/>
                  <a:cs typeface="Mitra" pitchFamily="2" charset="-78"/>
                </a:rPr>
                <a:t>–</a:t>
              </a:r>
              <a:r>
                <a:rPr lang="fa-IR" altLang="en-US" b="1">
                  <a:latin typeface="Helvetica" pitchFamily="34" charset="0"/>
                  <a:cs typeface="Mitra" pitchFamily="2" charset="-78"/>
                </a:rPr>
                <a:t> نمودار روابط علت و معلولی میان اهداف استراتژیک</a:t>
              </a:r>
              <a:endParaRPr lang="en-US" alt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37" name="Line 45"/>
            <p:cNvSpPr>
              <a:spLocks noChangeShapeType="1"/>
            </p:cNvSpPr>
            <p:nvPr/>
          </p:nvSpPr>
          <p:spPr bwMode="auto">
            <a:xfrm flipH="1">
              <a:off x="1146" y="1194"/>
              <a:ext cx="0" cy="164"/>
            </a:xfrm>
            <a:prstGeom prst="line">
              <a:avLst/>
            </a:prstGeom>
            <a:noFill/>
            <a:ln w="25399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38" name="Oval 46"/>
            <p:cNvSpPr>
              <a:spLocks noChangeArrowheads="1"/>
            </p:cNvSpPr>
            <p:nvPr/>
          </p:nvSpPr>
          <p:spPr bwMode="auto">
            <a:xfrm>
              <a:off x="505" y="2458"/>
              <a:ext cx="621" cy="29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286676"/>
              </a:solidFill>
              <a:round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 eaLnBrk="0" hangingPunct="0">
                <a:lnSpc>
                  <a:spcPct val="90000"/>
                </a:lnSpc>
              </a:pPr>
              <a:r>
                <a:rPr lang="fa-IR" altLang="en-US" sz="1200" b="1">
                  <a:latin typeface="Helvetica" pitchFamily="34" charset="0"/>
                  <a:cs typeface="Mitra" pitchFamily="2" charset="-78"/>
                </a:rPr>
                <a:t>پرواز سر وقت</a:t>
              </a:r>
              <a:endParaRPr lang="en-US" alt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1839" name="Arc 47"/>
            <p:cNvSpPr>
              <a:spLocks/>
            </p:cNvSpPr>
            <p:nvPr/>
          </p:nvSpPr>
          <p:spPr bwMode="auto">
            <a:xfrm>
              <a:off x="715" y="1841"/>
              <a:ext cx="187" cy="461"/>
            </a:xfrm>
            <a:custGeom>
              <a:avLst/>
              <a:gdLst>
                <a:gd name="G0" fmla="+- 17198 0 0"/>
                <a:gd name="G1" fmla="+- 20780 0 0"/>
                <a:gd name="G2" fmla="+- 21600 0 0"/>
                <a:gd name="T0" fmla="*/ 0 w 17198"/>
                <a:gd name="T1" fmla="*/ 7711 h 20780"/>
                <a:gd name="T2" fmla="*/ 11301 w 17198"/>
                <a:gd name="T3" fmla="*/ 0 h 20780"/>
                <a:gd name="T4" fmla="*/ 17198 w 17198"/>
                <a:gd name="T5" fmla="*/ 20780 h 20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98" h="20780" fill="none" extrusionOk="0">
                  <a:moveTo>
                    <a:pt x="0" y="7711"/>
                  </a:moveTo>
                  <a:cubicBezTo>
                    <a:pt x="2832" y="3984"/>
                    <a:pt x="6798" y="1278"/>
                    <a:pt x="11301" y="0"/>
                  </a:cubicBezTo>
                </a:path>
                <a:path w="17198" h="20780" stroke="0" extrusionOk="0">
                  <a:moveTo>
                    <a:pt x="0" y="7711"/>
                  </a:moveTo>
                  <a:cubicBezTo>
                    <a:pt x="2832" y="3984"/>
                    <a:pt x="6798" y="1278"/>
                    <a:pt x="11301" y="0"/>
                  </a:cubicBezTo>
                  <a:lnTo>
                    <a:pt x="17198" y="20780"/>
                  </a:lnTo>
                  <a:close/>
                </a:path>
              </a:pathLst>
            </a:custGeom>
            <a:noFill/>
            <a:ln w="25400" cap="rnd">
              <a:solidFill>
                <a:srgbClr val="990033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840" name="Arc 48"/>
            <p:cNvSpPr>
              <a:spLocks/>
            </p:cNvSpPr>
            <p:nvPr/>
          </p:nvSpPr>
          <p:spPr bwMode="auto">
            <a:xfrm flipH="1">
              <a:off x="1403" y="1844"/>
              <a:ext cx="187" cy="439"/>
            </a:xfrm>
            <a:custGeom>
              <a:avLst/>
              <a:gdLst>
                <a:gd name="G0" fmla="+- 17198 0 0"/>
                <a:gd name="G1" fmla="+- 19799 0 0"/>
                <a:gd name="G2" fmla="+- 21600 0 0"/>
                <a:gd name="T0" fmla="*/ 0 w 17198"/>
                <a:gd name="T1" fmla="*/ 6730 h 19799"/>
                <a:gd name="T2" fmla="*/ 8564 w 17198"/>
                <a:gd name="T3" fmla="*/ 0 h 19799"/>
                <a:gd name="T4" fmla="*/ 17198 w 17198"/>
                <a:gd name="T5" fmla="*/ 19799 h 19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98" h="19799" fill="none" extrusionOk="0">
                  <a:moveTo>
                    <a:pt x="0" y="6730"/>
                  </a:moveTo>
                  <a:cubicBezTo>
                    <a:pt x="2232" y="3791"/>
                    <a:pt x="5181" y="1474"/>
                    <a:pt x="8563" y="-1"/>
                  </a:cubicBezTo>
                </a:path>
                <a:path w="17198" h="19799" stroke="0" extrusionOk="0">
                  <a:moveTo>
                    <a:pt x="0" y="6730"/>
                  </a:moveTo>
                  <a:cubicBezTo>
                    <a:pt x="2232" y="3791"/>
                    <a:pt x="5181" y="1474"/>
                    <a:pt x="8563" y="-1"/>
                  </a:cubicBezTo>
                  <a:lnTo>
                    <a:pt x="17198" y="19799"/>
                  </a:lnTo>
                  <a:close/>
                </a:path>
              </a:pathLst>
            </a:custGeom>
            <a:noFill/>
            <a:ln w="25400" cap="rnd">
              <a:solidFill>
                <a:srgbClr val="990033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1841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en-US">
                <a:cs typeface="Mitra" pitchFamily="2" charset="-78"/>
              </a:rPr>
              <a:t>واژگان برگه امتیاز متوازن 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61842" name="Rectangle 50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61844" name="Text Box 52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82DA5D35-430F-4353-B953-1627BA94B814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18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altLang="en-US">
                <a:cs typeface="Mitra" pitchFamily="2" charset="-78"/>
              </a:rPr>
              <a:t>نمونه ای از برگه امتیاز متوازن </a:t>
            </a:r>
            <a:endParaRPr lang="en-US" altLang="en-US">
              <a:cs typeface="Mitra" pitchFamily="2" charset="-78"/>
            </a:endParaRPr>
          </a:p>
        </p:txBody>
      </p:sp>
      <p:grpSp>
        <p:nvGrpSpPr>
          <p:cNvPr id="163843" name="Group 3"/>
          <p:cNvGrpSpPr>
            <a:grpSpLocks/>
          </p:cNvGrpSpPr>
          <p:nvPr/>
        </p:nvGrpSpPr>
        <p:grpSpPr bwMode="auto">
          <a:xfrm>
            <a:off x="419100" y="1758950"/>
            <a:ext cx="8532813" cy="4316413"/>
            <a:chOff x="264" y="1108"/>
            <a:chExt cx="5375" cy="2719"/>
          </a:xfrm>
        </p:grpSpPr>
        <p:sp>
          <p:nvSpPr>
            <p:cNvPr id="163844" name="Rectangle 4"/>
            <p:cNvSpPr>
              <a:spLocks noChangeArrowheads="1"/>
            </p:cNvSpPr>
            <p:nvPr/>
          </p:nvSpPr>
          <p:spPr bwMode="auto">
            <a:xfrm>
              <a:off x="1993" y="1108"/>
              <a:ext cx="1105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اهداف بلند مدت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3845" name="Rectangle 5"/>
            <p:cNvSpPr>
              <a:spLocks noChangeArrowheads="1"/>
            </p:cNvSpPr>
            <p:nvPr/>
          </p:nvSpPr>
          <p:spPr bwMode="auto">
            <a:xfrm>
              <a:off x="4005" y="1108"/>
              <a:ext cx="878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اهداف کوتاه مدت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3846" name="Rectangle 6"/>
            <p:cNvSpPr>
              <a:spLocks noChangeArrowheads="1"/>
            </p:cNvSpPr>
            <p:nvPr/>
          </p:nvSpPr>
          <p:spPr bwMode="auto">
            <a:xfrm>
              <a:off x="4880" y="1108"/>
              <a:ext cx="758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ابتکارات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3847" name="Rectangle 7"/>
            <p:cNvSpPr>
              <a:spLocks noChangeArrowheads="1"/>
            </p:cNvSpPr>
            <p:nvPr/>
          </p:nvSpPr>
          <p:spPr bwMode="auto">
            <a:xfrm>
              <a:off x="3098" y="1108"/>
              <a:ext cx="913" cy="313"/>
            </a:xfrm>
            <a:prstGeom prst="rect">
              <a:avLst/>
            </a:prstGeom>
            <a:solidFill>
              <a:srgbClr val="ABCF99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سنجه ها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3848" name="Rectangle 8"/>
            <p:cNvSpPr>
              <a:spLocks noChangeArrowheads="1"/>
            </p:cNvSpPr>
            <p:nvPr/>
          </p:nvSpPr>
          <p:spPr bwMode="auto">
            <a:xfrm>
              <a:off x="1993" y="1419"/>
              <a:ext cx="1107" cy="6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49" name="Rectangle 9"/>
            <p:cNvSpPr>
              <a:spLocks noChangeArrowheads="1"/>
            </p:cNvSpPr>
            <p:nvPr/>
          </p:nvSpPr>
          <p:spPr bwMode="auto">
            <a:xfrm>
              <a:off x="4005" y="1419"/>
              <a:ext cx="880" cy="6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50" name="Rectangle 10"/>
            <p:cNvSpPr>
              <a:spLocks noChangeArrowheads="1"/>
            </p:cNvSpPr>
            <p:nvPr/>
          </p:nvSpPr>
          <p:spPr bwMode="auto">
            <a:xfrm>
              <a:off x="4880" y="1419"/>
              <a:ext cx="759" cy="6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51" name="Rectangle 11"/>
            <p:cNvSpPr>
              <a:spLocks noChangeArrowheads="1"/>
            </p:cNvSpPr>
            <p:nvPr/>
          </p:nvSpPr>
          <p:spPr bwMode="auto">
            <a:xfrm>
              <a:off x="3098" y="1419"/>
              <a:ext cx="913" cy="60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3852" name="Group 12"/>
            <p:cNvGrpSpPr>
              <a:grpSpLocks/>
            </p:cNvGrpSpPr>
            <p:nvPr/>
          </p:nvGrpSpPr>
          <p:grpSpPr bwMode="auto">
            <a:xfrm>
              <a:off x="264" y="1108"/>
              <a:ext cx="1732" cy="2715"/>
              <a:chOff x="258" y="1390"/>
              <a:chExt cx="1732" cy="2715"/>
            </a:xfrm>
          </p:grpSpPr>
          <p:sp>
            <p:nvSpPr>
              <p:cNvPr id="163853" name="Rectangle 13"/>
              <p:cNvSpPr>
                <a:spLocks noChangeArrowheads="1"/>
              </p:cNvSpPr>
              <p:nvPr/>
            </p:nvSpPr>
            <p:spPr bwMode="auto">
              <a:xfrm>
                <a:off x="262" y="1403"/>
                <a:ext cx="1728" cy="2702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rgbClr val="28667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54" name="Rectangle 14"/>
              <p:cNvSpPr>
                <a:spLocks noChangeArrowheads="1"/>
              </p:cNvSpPr>
              <p:nvPr/>
            </p:nvSpPr>
            <p:spPr bwMode="auto">
              <a:xfrm>
                <a:off x="262" y="1390"/>
                <a:ext cx="1728" cy="313"/>
              </a:xfrm>
              <a:prstGeom prst="rect">
                <a:avLst/>
              </a:prstGeom>
              <a:solidFill>
                <a:srgbClr val="ABCF99"/>
              </a:solidFill>
              <a:ln w="12700">
                <a:solidFill>
                  <a:srgbClr val="28667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r>
                  <a:rPr lang="en-US" altLang="en-US" sz="1400" b="1">
                    <a:latin typeface="Helvetica" pitchFamily="34" charset="0"/>
                    <a:cs typeface="Mitra" pitchFamily="2" charset="-78"/>
                  </a:rPr>
                  <a:t> </a:t>
                </a:r>
                <a:r>
                  <a:rPr lang="fa-IR" altLang="en-US" sz="1600" b="1">
                    <a:latin typeface="Helvetica" pitchFamily="34" charset="0"/>
                    <a:cs typeface="Mitra" pitchFamily="2" charset="-78"/>
                  </a:rPr>
                  <a:t>موضوع استراتژیک- کارایی عملیاتی</a:t>
                </a:r>
                <a:endParaRPr lang="en-US" altLang="en-US" sz="1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55" name="Rectangle 15"/>
              <p:cNvSpPr>
                <a:spLocks noChangeArrowheads="1"/>
              </p:cNvSpPr>
              <p:nvPr/>
            </p:nvSpPr>
            <p:spPr bwMode="auto">
              <a:xfrm>
                <a:off x="831" y="1771"/>
                <a:ext cx="644" cy="21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286676"/>
                </a:solidFill>
                <a:miter lim="800000"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سودآوری</a:t>
                </a:r>
                <a:endParaRPr lang="en-US" altLang="en-US" sz="12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56" name="Rectangle 16"/>
              <p:cNvSpPr>
                <a:spLocks noChangeArrowheads="1"/>
              </p:cNvSpPr>
              <p:nvPr/>
            </p:nvSpPr>
            <p:spPr bwMode="auto">
              <a:xfrm>
                <a:off x="301" y="1718"/>
                <a:ext cx="465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960438" eaLnBrk="0" hangingPunct="0">
                  <a:spcBef>
                    <a:spcPct val="50000"/>
                  </a:spcBef>
                </a:pPr>
                <a:r>
                  <a:rPr lang="fa-IR" altLang="en-US" sz="1400" b="1">
                    <a:latin typeface="Helvetica" pitchFamily="34" charset="0"/>
                    <a:cs typeface="Mitra" pitchFamily="2" charset="-78"/>
                  </a:rPr>
                  <a:t>مالی</a:t>
                </a:r>
                <a:endParaRPr lang="en-US" altLang="en-US" sz="1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57" name="Rectangle 17"/>
              <p:cNvSpPr>
                <a:spLocks noChangeArrowheads="1"/>
              </p:cNvSpPr>
              <p:nvPr/>
            </p:nvSpPr>
            <p:spPr bwMode="auto">
              <a:xfrm>
                <a:off x="301" y="3562"/>
                <a:ext cx="449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960438" eaLnBrk="0" hangingPunct="0">
                  <a:spcBef>
                    <a:spcPct val="50000"/>
                  </a:spcBef>
                </a:pPr>
                <a:r>
                  <a:rPr lang="fa-IR" altLang="en-US" sz="1400" b="1">
                    <a:latin typeface="Helvetica" pitchFamily="34" charset="0"/>
                    <a:cs typeface="Mitra" pitchFamily="2" charset="-78"/>
                  </a:rPr>
                  <a:t>یادگیری</a:t>
                </a:r>
                <a:endParaRPr lang="en-US" altLang="en-US" sz="1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58" name="Oval 18"/>
              <p:cNvSpPr>
                <a:spLocks noChangeArrowheads="1"/>
              </p:cNvSpPr>
              <p:nvPr/>
            </p:nvSpPr>
            <p:spPr bwMode="auto">
              <a:xfrm>
                <a:off x="1322" y="2027"/>
                <a:ext cx="620" cy="24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286676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مشتریان بیشتر</a:t>
                </a:r>
                <a:endParaRPr lang="en-US" altLang="en-US" sz="12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59" name="Oval 19"/>
              <p:cNvSpPr>
                <a:spLocks noChangeArrowheads="1"/>
              </p:cNvSpPr>
              <p:nvPr/>
            </p:nvSpPr>
            <p:spPr bwMode="auto">
              <a:xfrm>
                <a:off x="779" y="3709"/>
                <a:ext cx="731" cy="35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286676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هماهنگی کارکنان </a:t>
                </a:r>
              </a:p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زمینی</a:t>
                </a:r>
                <a:endParaRPr lang="en-US" altLang="en-US" sz="12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60" name="Oval 20"/>
              <p:cNvSpPr>
                <a:spLocks noChangeArrowheads="1"/>
              </p:cNvSpPr>
              <p:nvPr/>
            </p:nvSpPr>
            <p:spPr bwMode="auto">
              <a:xfrm>
                <a:off x="1273" y="2478"/>
                <a:ext cx="621" cy="3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286676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قیمت های کمتر</a:t>
                </a:r>
                <a:endParaRPr lang="en-US" altLang="en-US" sz="12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61" name="Arc 21"/>
              <p:cNvSpPr>
                <a:spLocks/>
              </p:cNvSpPr>
              <p:nvPr/>
            </p:nvSpPr>
            <p:spPr bwMode="auto">
              <a:xfrm>
                <a:off x="462" y="2274"/>
                <a:ext cx="415" cy="950"/>
              </a:xfrm>
              <a:custGeom>
                <a:avLst/>
                <a:gdLst>
                  <a:gd name="G0" fmla="+- 21600 0 0"/>
                  <a:gd name="G1" fmla="+- 19798 0 0"/>
                  <a:gd name="G2" fmla="+- 21600 0 0"/>
                  <a:gd name="T0" fmla="*/ 17306 w 21600"/>
                  <a:gd name="T1" fmla="*/ 40966 h 40966"/>
                  <a:gd name="T2" fmla="*/ 12965 w 21600"/>
                  <a:gd name="T3" fmla="*/ 0 h 40966"/>
                  <a:gd name="T4" fmla="*/ 21600 w 21600"/>
                  <a:gd name="T5" fmla="*/ 19798 h 409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0966" fill="none" extrusionOk="0">
                    <a:moveTo>
                      <a:pt x="17305" y="40966"/>
                    </a:moveTo>
                    <a:cubicBezTo>
                      <a:pt x="7236" y="38924"/>
                      <a:pt x="0" y="30072"/>
                      <a:pt x="0" y="19798"/>
                    </a:cubicBezTo>
                    <a:cubicBezTo>
                      <a:pt x="-1" y="11207"/>
                      <a:pt x="5090" y="3433"/>
                      <a:pt x="12964" y="-1"/>
                    </a:cubicBezTo>
                  </a:path>
                  <a:path w="21600" h="40966" stroke="0" extrusionOk="0">
                    <a:moveTo>
                      <a:pt x="17305" y="40966"/>
                    </a:moveTo>
                    <a:cubicBezTo>
                      <a:pt x="7236" y="38924"/>
                      <a:pt x="0" y="30072"/>
                      <a:pt x="0" y="19798"/>
                    </a:cubicBezTo>
                    <a:cubicBezTo>
                      <a:pt x="-1" y="11207"/>
                      <a:pt x="5090" y="3433"/>
                      <a:pt x="12964" y="-1"/>
                    </a:cubicBezTo>
                    <a:lnTo>
                      <a:pt x="21600" y="19798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990033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62" name="Oval 22"/>
              <p:cNvSpPr>
                <a:spLocks noChangeArrowheads="1"/>
              </p:cNvSpPr>
              <p:nvPr/>
            </p:nvSpPr>
            <p:spPr bwMode="auto">
              <a:xfrm>
                <a:off x="362" y="2027"/>
                <a:ext cx="620" cy="241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286676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هواپیمای کمتر</a:t>
                </a:r>
                <a:endParaRPr lang="en-US" altLang="en-US" sz="12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63" name="Rectangle 23"/>
              <p:cNvSpPr>
                <a:spLocks noChangeArrowheads="1"/>
              </p:cNvSpPr>
              <p:nvPr/>
            </p:nvSpPr>
            <p:spPr bwMode="auto">
              <a:xfrm>
                <a:off x="301" y="2333"/>
                <a:ext cx="432" cy="134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960438" eaLnBrk="0" hangingPunct="0">
                  <a:spcBef>
                    <a:spcPct val="50000"/>
                  </a:spcBef>
                </a:pPr>
                <a:r>
                  <a:rPr lang="fa-IR" altLang="en-US" sz="1400" b="1">
                    <a:latin typeface="Helvetica" pitchFamily="34" charset="0"/>
                    <a:cs typeface="Mitra" pitchFamily="2" charset="-78"/>
                  </a:rPr>
                  <a:t>مشتری</a:t>
                </a:r>
                <a:endParaRPr lang="en-US" altLang="en-US" sz="1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64" name="Line 24"/>
              <p:cNvSpPr>
                <a:spLocks noChangeShapeType="1"/>
              </p:cNvSpPr>
              <p:nvPr/>
            </p:nvSpPr>
            <p:spPr bwMode="auto">
              <a:xfrm flipV="1">
                <a:off x="985" y="2222"/>
                <a:ext cx="426" cy="282"/>
              </a:xfrm>
              <a:prstGeom prst="line">
                <a:avLst/>
              </a:prstGeom>
              <a:noFill/>
              <a:ln w="25400">
                <a:solidFill>
                  <a:srgbClr val="990033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65" name="Line 25"/>
              <p:cNvSpPr>
                <a:spLocks noChangeShapeType="1"/>
              </p:cNvSpPr>
              <p:nvPr/>
            </p:nvSpPr>
            <p:spPr bwMode="auto">
              <a:xfrm flipV="1">
                <a:off x="1622" y="2270"/>
                <a:ext cx="0" cy="202"/>
              </a:xfrm>
              <a:prstGeom prst="line">
                <a:avLst/>
              </a:prstGeom>
              <a:noFill/>
              <a:ln w="25400">
                <a:solidFill>
                  <a:srgbClr val="990033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66" name="Rectangle 26"/>
              <p:cNvSpPr>
                <a:spLocks noChangeArrowheads="1"/>
              </p:cNvSpPr>
              <p:nvPr/>
            </p:nvSpPr>
            <p:spPr bwMode="auto">
              <a:xfrm>
                <a:off x="301" y="2979"/>
                <a:ext cx="345" cy="134"/>
              </a:xfrm>
              <a:prstGeom prst="rect">
                <a:avLst/>
              </a:prstGeom>
              <a:solidFill>
                <a:srgbClr val="FFFFCC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 anchorCtr="1">
                <a:spAutoFit/>
              </a:bodyPr>
              <a:lstStyle/>
              <a:p>
                <a:pPr algn="ctr" defTabSz="960438" eaLnBrk="0" hangingPunct="0">
                  <a:spcBef>
                    <a:spcPct val="50000"/>
                  </a:spcBef>
                </a:pPr>
                <a:r>
                  <a:rPr lang="fa-IR" altLang="en-US" sz="1400" b="1">
                    <a:latin typeface="Helvetica" pitchFamily="34" charset="0"/>
                    <a:cs typeface="Mitra" pitchFamily="2" charset="-78"/>
                  </a:rPr>
                  <a:t>داخلی</a:t>
                </a:r>
                <a:endParaRPr lang="en-US" altLang="en-US" sz="1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67" name="Arc 27"/>
              <p:cNvSpPr>
                <a:spLocks/>
              </p:cNvSpPr>
              <p:nvPr/>
            </p:nvSpPr>
            <p:spPr bwMode="auto">
              <a:xfrm>
                <a:off x="876" y="3420"/>
                <a:ext cx="175" cy="326"/>
              </a:xfrm>
              <a:custGeom>
                <a:avLst/>
                <a:gdLst>
                  <a:gd name="G0" fmla="+- 21600 0 0"/>
                  <a:gd name="G1" fmla="+- 19799 0 0"/>
                  <a:gd name="G2" fmla="+- 21600 0 0"/>
                  <a:gd name="T0" fmla="*/ 2894 w 21600"/>
                  <a:gd name="T1" fmla="*/ 30599 h 30599"/>
                  <a:gd name="T2" fmla="*/ 12964 w 21600"/>
                  <a:gd name="T3" fmla="*/ 0 h 30599"/>
                  <a:gd name="T4" fmla="*/ 21600 w 21600"/>
                  <a:gd name="T5" fmla="*/ 19799 h 30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30599" fill="none" extrusionOk="0">
                    <a:moveTo>
                      <a:pt x="2893" y="30599"/>
                    </a:moveTo>
                    <a:cubicBezTo>
                      <a:pt x="998" y="27315"/>
                      <a:pt x="0" y="23590"/>
                      <a:pt x="0" y="19799"/>
                    </a:cubicBezTo>
                    <a:cubicBezTo>
                      <a:pt x="-1" y="11208"/>
                      <a:pt x="5090" y="3434"/>
                      <a:pt x="12964" y="0"/>
                    </a:cubicBezTo>
                  </a:path>
                  <a:path w="21600" h="30599" stroke="0" extrusionOk="0">
                    <a:moveTo>
                      <a:pt x="2893" y="30599"/>
                    </a:moveTo>
                    <a:cubicBezTo>
                      <a:pt x="998" y="27315"/>
                      <a:pt x="0" y="23590"/>
                      <a:pt x="0" y="19799"/>
                    </a:cubicBezTo>
                    <a:cubicBezTo>
                      <a:pt x="-1" y="11208"/>
                      <a:pt x="5090" y="3434"/>
                      <a:pt x="12964" y="0"/>
                    </a:cubicBezTo>
                    <a:lnTo>
                      <a:pt x="21600" y="19799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990033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68" name="Line 28"/>
              <p:cNvSpPr>
                <a:spLocks noChangeShapeType="1"/>
              </p:cNvSpPr>
              <p:nvPr/>
            </p:nvSpPr>
            <p:spPr bwMode="auto">
              <a:xfrm flipH="1" flipV="1">
                <a:off x="844" y="2760"/>
                <a:ext cx="17" cy="394"/>
              </a:xfrm>
              <a:prstGeom prst="line">
                <a:avLst/>
              </a:prstGeom>
              <a:noFill/>
              <a:ln w="25400">
                <a:solidFill>
                  <a:srgbClr val="990033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69" name="Arc 29"/>
              <p:cNvSpPr>
                <a:spLocks/>
              </p:cNvSpPr>
              <p:nvPr/>
            </p:nvSpPr>
            <p:spPr bwMode="auto">
              <a:xfrm>
                <a:off x="1124" y="2681"/>
                <a:ext cx="234" cy="461"/>
              </a:xfrm>
              <a:custGeom>
                <a:avLst/>
                <a:gdLst>
                  <a:gd name="G0" fmla="+- 21549 0 0"/>
                  <a:gd name="G1" fmla="+- 20779 0 0"/>
                  <a:gd name="G2" fmla="+- 21600 0 0"/>
                  <a:gd name="T0" fmla="*/ 0 w 21549"/>
                  <a:gd name="T1" fmla="*/ 19301 h 20779"/>
                  <a:gd name="T2" fmla="*/ 15653 w 21549"/>
                  <a:gd name="T3" fmla="*/ 0 h 20779"/>
                  <a:gd name="T4" fmla="*/ 21549 w 21549"/>
                  <a:gd name="T5" fmla="*/ 20779 h 207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549" h="20779" fill="none" extrusionOk="0">
                    <a:moveTo>
                      <a:pt x="-1" y="19300"/>
                    </a:moveTo>
                    <a:cubicBezTo>
                      <a:pt x="623" y="10209"/>
                      <a:pt x="6885" y="2486"/>
                      <a:pt x="15652" y="-1"/>
                    </a:cubicBezTo>
                  </a:path>
                  <a:path w="21549" h="20779" stroke="0" extrusionOk="0">
                    <a:moveTo>
                      <a:pt x="-1" y="19300"/>
                    </a:moveTo>
                    <a:cubicBezTo>
                      <a:pt x="623" y="10209"/>
                      <a:pt x="6885" y="2486"/>
                      <a:pt x="15652" y="-1"/>
                    </a:cubicBezTo>
                    <a:lnTo>
                      <a:pt x="21549" y="20779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990033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70" name="Oval 30"/>
              <p:cNvSpPr>
                <a:spLocks noChangeArrowheads="1"/>
              </p:cNvSpPr>
              <p:nvPr/>
            </p:nvSpPr>
            <p:spPr bwMode="auto">
              <a:xfrm>
                <a:off x="786" y="3120"/>
                <a:ext cx="619" cy="3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286676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انجام سریع</a:t>
                </a:r>
              </a:p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کارهای زمینی</a:t>
                </a:r>
                <a:endParaRPr lang="en-US" altLang="en-US" sz="12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71" name="Line 31"/>
              <p:cNvSpPr>
                <a:spLocks noChangeShapeType="1"/>
              </p:cNvSpPr>
              <p:nvPr/>
            </p:nvSpPr>
            <p:spPr bwMode="auto">
              <a:xfrm>
                <a:off x="258" y="2309"/>
                <a:ext cx="1724" cy="0"/>
              </a:xfrm>
              <a:prstGeom prst="line">
                <a:avLst/>
              </a:prstGeom>
              <a:noFill/>
              <a:ln w="12700">
                <a:solidFill>
                  <a:srgbClr val="286676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72" name="Line 32"/>
              <p:cNvSpPr>
                <a:spLocks noChangeShapeType="1"/>
              </p:cNvSpPr>
              <p:nvPr/>
            </p:nvSpPr>
            <p:spPr bwMode="auto">
              <a:xfrm>
                <a:off x="258" y="2961"/>
                <a:ext cx="1724" cy="0"/>
              </a:xfrm>
              <a:prstGeom prst="line">
                <a:avLst/>
              </a:prstGeom>
              <a:noFill/>
              <a:ln w="12700">
                <a:solidFill>
                  <a:srgbClr val="286676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73" name="Line 33"/>
              <p:cNvSpPr>
                <a:spLocks noChangeShapeType="1"/>
              </p:cNvSpPr>
              <p:nvPr/>
            </p:nvSpPr>
            <p:spPr bwMode="auto">
              <a:xfrm>
                <a:off x="258" y="3537"/>
                <a:ext cx="1724" cy="0"/>
              </a:xfrm>
              <a:prstGeom prst="line">
                <a:avLst/>
              </a:prstGeom>
              <a:noFill/>
              <a:ln w="12700">
                <a:solidFill>
                  <a:srgbClr val="286676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74" name="Oval 34"/>
              <p:cNvSpPr>
                <a:spLocks noChangeArrowheads="1"/>
              </p:cNvSpPr>
              <p:nvPr/>
            </p:nvSpPr>
            <p:spPr bwMode="auto">
              <a:xfrm>
                <a:off x="505" y="2458"/>
                <a:ext cx="621" cy="299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286676"/>
                </a:solidFill>
                <a:round/>
                <a:headEnd/>
                <a:tailEnd/>
              </a:ln>
              <a:effectLst/>
            </p:spPr>
            <p:txBody>
              <a:bodyPr wrap="none" lIns="92075" tIns="46038" rIns="92075" bIns="46038" anchor="ctr"/>
              <a:lstStyle/>
              <a:p>
                <a:pPr algn="ctr" eaLnBrk="0" hangingPunct="0">
                  <a:lnSpc>
                    <a:spcPct val="90000"/>
                  </a:lnSpc>
                </a:pPr>
                <a:r>
                  <a:rPr lang="fa-IR" altLang="en-US" sz="1200" b="1">
                    <a:latin typeface="Helvetica" pitchFamily="34" charset="0"/>
                    <a:cs typeface="Mitra" pitchFamily="2" charset="-78"/>
                  </a:rPr>
                  <a:t>پرواز سر وقت</a:t>
                </a:r>
                <a:endParaRPr lang="en-US" altLang="en-US" sz="12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63875" name="Arc 35"/>
              <p:cNvSpPr>
                <a:spLocks/>
              </p:cNvSpPr>
              <p:nvPr/>
            </p:nvSpPr>
            <p:spPr bwMode="auto">
              <a:xfrm>
                <a:off x="715" y="1841"/>
                <a:ext cx="187" cy="461"/>
              </a:xfrm>
              <a:custGeom>
                <a:avLst/>
                <a:gdLst>
                  <a:gd name="G0" fmla="+- 17198 0 0"/>
                  <a:gd name="G1" fmla="+- 20780 0 0"/>
                  <a:gd name="G2" fmla="+- 21600 0 0"/>
                  <a:gd name="T0" fmla="*/ 0 w 17198"/>
                  <a:gd name="T1" fmla="*/ 7711 h 20780"/>
                  <a:gd name="T2" fmla="*/ 11301 w 17198"/>
                  <a:gd name="T3" fmla="*/ 0 h 20780"/>
                  <a:gd name="T4" fmla="*/ 17198 w 17198"/>
                  <a:gd name="T5" fmla="*/ 20780 h 207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198" h="20780" fill="none" extrusionOk="0">
                    <a:moveTo>
                      <a:pt x="0" y="7711"/>
                    </a:moveTo>
                    <a:cubicBezTo>
                      <a:pt x="2832" y="3984"/>
                      <a:pt x="6798" y="1278"/>
                      <a:pt x="11301" y="0"/>
                    </a:cubicBezTo>
                  </a:path>
                  <a:path w="17198" h="20780" stroke="0" extrusionOk="0">
                    <a:moveTo>
                      <a:pt x="0" y="7711"/>
                    </a:moveTo>
                    <a:cubicBezTo>
                      <a:pt x="2832" y="3984"/>
                      <a:pt x="6798" y="1278"/>
                      <a:pt x="11301" y="0"/>
                    </a:cubicBezTo>
                    <a:lnTo>
                      <a:pt x="17198" y="20780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990033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876" name="Arc 36"/>
              <p:cNvSpPr>
                <a:spLocks/>
              </p:cNvSpPr>
              <p:nvPr/>
            </p:nvSpPr>
            <p:spPr bwMode="auto">
              <a:xfrm flipH="1">
                <a:off x="1403" y="1844"/>
                <a:ext cx="187" cy="439"/>
              </a:xfrm>
              <a:custGeom>
                <a:avLst/>
                <a:gdLst>
                  <a:gd name="G0" fmla="+- 17198 0 0"/>
                  <a:gd name="G1" fmla="+- 19799 0 0"/>
                  <a:gd name="G2" fmla="+- 21600 0 0"/>
                  <a:gd name="T0" fmla="*/ 0 w 17198"/>
                  <a:gd name="T1" fmla="*/ 6730 h 19799"/>
                  <a:gd name="T2" fmla="*/ 8564 w 17198"/>
                  <a:gd name="T3" fmla="*/ 0 h 19799"/>
                  <a:gd name="T4" fmla="*/ 17198 w 17198"/>
                  <a:gd name="T5" fmla="*/ 19799 h 197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198" h="19799" fill="none" extrusionOk="0">
                    <a:moveTo>
                      <a:pt x="0" y="6730"/>
                    </a:moveTo>
                    <a:cubicBezTo>
                      <a:pt x="2232" y="3791"/>
                      <a:pt x="5181" y="1474"/>
                      <a:pt x="8563" y="-1"/>
                    </a:cubicBezTo>
                  </a:path>
                  <a:path w="17198" h="19799" stroke="0" extrusionOk="0">
                    <a:moveTo>
                      <a:pt x="0" y="6730"/>
                    </a:moveTo>
                    <a:cubicBezTo>
                      <a:pt x="2232" y="3791"/>
                      <a:pt x="5181" y="1474"/>
                      <a:pt x="8563" y="-1"/>
                    </a:cubicBezTo>
                    <a:lnTo>
                      <a:pt x="17198" y="19799"/>
                    </a:lnTo>
                    <a:close/>
                  </a:path>
                </a:pathLst>
              </a:custGeom>
              <a:noFill/>
              <a:ln w="25400" cap="rnd">
                <a:solidFill>
                  <a:srgbClr val="990033"/>
                </a:solidFill>
                <a:round/>
                <a:headEnd type="none" w="sm" len="sm"/>
                <a:tailEnd type="stealth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877" name="Rectangle 37"/>
            <p:cNvSpPr>
              <a:spLocks noChangeArrowheads="1"/>
            </p:cNvSpPr>
            <p:nvPr/>
          </p:nvSpPr>
          <p:spPr bwMode="auto">
            <a:xfrm>
              <a:off x="1997" y="2023"/>
              <a:ext cx="1103" cy="65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8" name="Rectangle 38"/>
            <p:cNvSpPr>
              <a:spLocks noChangeArrowheads="1"/>
            </p:cNvSpPr>
            <p:nvPr/>
          </p:nvSpPr>
          <p:spPr bwMode="auto">
            <a:xfrm>
              <a:off x="4002" y="2023"/>
              <a:ext cx="878" cy="65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79" name="Rectangle 39"/>
            <p:cNvSpPr>
              <a:spLocks noChangeArrowheads="1"/>
            </p:cNvSpPr>
            <p:nvPr/>
          </p:nvSpPr>
          <p:spPr bwMode="auto">
            <a:xfrm>
              <a:off x="4875" y="2023"/>
              <a:ext cx="756" cy="65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0" name="Rectangle 40"/>
            <p:cNvSpPr>
              <a:spLocks noChangeArrowheads="1"/>
            </p:cNvSpPr>
            <p:nvPr/>
          </p:nvSpPr>
          <p:spPr bwMode="auto">
            <a:xfrm>
              <a:off x="3098" y="2023"/>
              <a:ext cx="910" cy="656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1" name="Rectangle 41"/>
            <p:cNvSpPr>
              <a:spLocks noChangeArrowheads="1"/>
            </p:cNvSpPr>
            <p:nvPr/>
          </p:nvSpPr>
          <p:spPr bwMode="auto">
            <a:xfrm>
              <a:off x="1995" y="2681"/>
              <a:ext cx="1107" cy="57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2" name="Rectangle 42"/>
            <p:cNvSpPr>
              <a:spLocks noChangeArrowheads="1"/>
            </p:cNvSpPr>
            <p:nvPr/>
          </p:nvSpPr>
          <p:spPr bwMode="auto">
            <a:xfrm>
              <a:off x="4007" y="2681"/>
              <a:ext cx="868" cy="57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3" name="Rectangle 43"/>
            <p:cNvSpPr>
              <a:spLocks noChangeArrowheads="1"/>
            </p:cNvSpPr>
            <p:nvPr/>
          </p:nvSpPr>
          <p:spPr bwMode="auto">
            <a:xfrm>
              <a:off x="4876" y="2681"/>
              <a:ext cx="753" cy="57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4" name="Rectangle 44"/>
            <p:cNvSpPr>
              <a:spLocks noChangeArrowheads="1"/>
            </p:cNvSpPr>
            <p:nvPr/>
          </p:nvSpPr>
          <p:spPr bwMode="auto">
            <a:xfrm>
              <a:off x="3100" y="2681"/>
              <a:ext cx="913" cy="57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5" name="Rectangle 45"/>
            <p:cNvSpPr>
              <a:spLocks noChangeArrowheads="1"/>
            </p:cNvSpPr>
            <p:nvPr/>
          </p:nvSpPr>
          <p:spPr bwMode="auto">
            <a:xfrm>
              <a:off x="1995" y="3255"/>
              <a:ext cx="1107" cy="57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6" name="Rectangle 46"/>
            <p:cNvSpPr>
              <a:spLocks noChangeArrowheads="1"/>
            </p:cNvSpPr>
            <p:nvPr/>
          </p:nvSpPr>
          <p:spPr bwMode="auto">
            <a:xfrm>
              <a:off x="4007" y="3255"/>
              <a:ext cx="868" cy="57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7" name="Rectangle 47"/>
            <p:cNvSpPr>
              <a:spLocks noChangeArrowheads="1"/>
            </p:cNvSpPr>
            <p:nvPr/>
          </p:nvSpPr>
          <p:spPr bwMode="auto">
            <a:xfrm>
              <a:off x="4876" y="3255"/>
              <a:ext cx="753" cy="57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8" name="Rectangle 48"/>
            <p:cNvSpPr>
              <a:spLocks noChangeArrowheads="1"/>
            </p:cNvSpPr>
            <p:nvPr/>
          </p:nvSpPr>
          <p:spPr bwMode="auto">
            <a:xfrm>
              <a:off x="3100" y="3255"/>
              <a:ext cx="913" cy="57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rgbClr val="28667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889" name="Text Box 49"/>
            <p:cNvSpPr txBox="1">
              <a:spLocks noChangeArrowheads="1"/>
            </p:cNvSpPr>
            <p:nvPr/>
          </p:nvSpPr>
          <p:spPr bwMode="auto">
            <a:xfrm>
              <a:off x="2040" y="1464"/>
              <a:ext cx="1014" cy="519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rtl="1" eaLnBrk="0" hangingPunct="0">
                <a:spcBef>
                  <a:spcPct val="50000"/>
                </a:spcBef>
                <a:buFontTx/>
                <a:buChar char="•"/>
              </a:pPr>
              <a:r>
                <a:rPr lang="fa-IR" sz="1200" b="1">
                  <a:latin typeface="Helvetica" pitchFamily="34" charset="0"/>
                  <a:cs typeface="Mitra" pitchFamily="2" charset="-78"/>
                </a:rPr>
                <a:t>سودآوری</a:t>
              </a:r>
            </a:p>
            <a:p>
              <a:pPr algn="r" rtl="1" eaLnBrk="0" hangingPunct="0">
                <a:spcBef>
                  <a:spcPct val="50000"/>
                </a:spcBef>
                <a:buFontTx/>
                <a:buChar char="•"/>
              </a:pPr>
              <a:r>
                <a:rPr lang="fa-IR" sz="1200" b="1">
                  <a:latin typeface="Helvetica" pitchFamily="34" charset="0"/>
                  <a:cs typeface="Mitra" pitchFamily="2" charset="-78"/>
                </a:rPr>
                <a:t>مشتریان بیشتر</a:t>
              </a:r>
            </a:p>
            <a:p>
              <a:pPr algn="r" rtl="1" eaLnBrk="0" hangingPunct="0">
                <a:spcBef>
                  <a:spcPct val="50000"/>
                </a:spcBef>
                <a:buFontTx/>
                <a:buChar char="•"/>
              </a:pPr>
              <a:r>
                <a:rPr lang="fa-IR" sz="1200" b="1">
                  <a:latin typeface="Helvetica" pitchFamily="34" charset="0"/>
                  <a:cs typeface="Mitra" pitchFamily="2" charset="-78"/>
                </a:rPr>
                <a:t>هواپیمای کمتر</a:t>
              </a:r>
              <a:endParaRPr 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3890" name="Text Box 50"/>
            <p:cNvSpPr txBox="1">
              <a:spLocks noChangeArrowheads="1"/>
            </p:cNvSpPr>
            <p:nvPr/>
          </p:nvSpPr>
          <p:spPr bwMode="auto">
            <a:xfrm>
              <a:off x="2050" y="2104"/>
              <a:ext cx="1014" cy="346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rtl="1" eaLnBrk="0" hangingPunct="0">
                <a:spcBef>
                  <a:spcPct val="50000"/>
                </a:spcBef>
                <a:buFontTx/>
                <a:buChar char="•"/>
              </a:pPr>
              <a:r>
                <a:rPr lang="fa-IR" sz="1200" b="1">
                  <a:latin typeface="Helvetica" pitchFamily="34" charset="0"/>
                  <a:cs typeface="Mitra" pitchFamily="2" charset="-78"/>
                </a:rPr>
                <a:t>پرواز سر وقت</a:t>
              </a:r>
            </a:p>
            <a:p>
              <a:pPr algn="r" rtl="1" eaLnBrk="0" hangingPunct="0">
                <a:spcBef>
                  <a:spcPct val="50000"/>
                </a:spcBef>
                <a:buFontTx/>
                <a:buChar char="•"/>
              </a:pPr>
              <a:r>
                <a:rPr lang="fa-IR" sz="1200" b="1">
                  <a:latin typeface="Helvetica" pitchFamily="34" charset="0"/>
                  <a:cs typeface="Mitra" pitchFamily="2" charset="-78"/>
                </a:rPr>
                <a:t>قیمت های کمتر</a:t>
              </a:r>
              <a:endParaRPr 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3891" name="Text Box 51"/>
            <p:cNvSpPr txBox="1">
              <a:spLocks noChangeArrowheads="1"/>
            </p:cNvSpPr>
            <p:nvPr/>
          </p:nvSpPr>
          <p:spPr bwMode="auto">
            <a:xfrm>
              <a:off x="2048" y="2714"/>
              <a:ext cx="101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rtl="1" eaLnBrk="0" hangingPunct="0">
                <a:spcBef>
                  <a:spcPct val="50000"/>
                </a:spcBef>
                <a:buFontTx/>
                <a:buChar char="•"/>
              </a:pPr>
              <a:r>
                <a:rPr lang="fa-IR" sz="1200" b="1">
                  <a:latin typeface="Helvetica" pitchFamily="34" charset="0"/>
                  <a:cs typeface="Mitra" pitchFamily="2" charset="-78"/>
                </a:rPr>
                <a:t>انجام سریع کارهای زمینی</a:t>
              </a:r>
              <a:endParaRPr lang="en-US" sz="12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3892" name="Text Box 52"/>
            <p:cNvSpPr txBox="1">
              <a:spLocks noChangeArrowheads="1"/>
            </p:cNvSpPr>
            <p:nvPr/>
          </p:nvSpPr>
          <p:spPr bwMode="auto">
            <a:xfrm>
              <a:off x="2042" y="3290"/>
              <a:ext cx="1014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rtl="1" eaLnBrk="0" hangingPunct="0">
                <a:spcBef>
                  <a:spcPct val="50000"/>
                </a:spcBef>
                <a:buFontTx/>
                <a:buChar char="•"/>
              </a:pPr>
              <a:r>
                <a:rPr lang="fa-IR" sz="1200" b="1">
                  <a:latin typeface="Helvetica" pitchFamily="34" charset="0"/>
                  <a:cs typeface="Mitra" pitchFamily="2" charset="-78"/>
                </a:rPr>
                <a:t>هماهنگی کارکنان زمینی</a:t>
              </a:r>
              <a:endParaRPr lang="en-US" sz="1200" b="1">
                <a:latin typeface="Helvetica" pitchFamily="34" charset="0"/>
                <a:cs typeface="Mitra" pitchFamily="2" charset="-78"/>
              </a:endParaRPr>
            </a:p>
          </p:txBody>
        </p:sp>
      </p:grpSp>
      <p:sp>
        <p:nvSpPr>
          <p:cNvPr id="163893" name="Rectangle 53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63895" name="Text Box 5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2CBE7251-BF1C-49A7-A4DD-6E0F2293471F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19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ChangeArrowheads="1"/>
          </p:cNvSpPr>
          <p:nvPr/>
        </p:nvSpPr>
        <p:spPr bwMode="auto">
          <a:xfrm>
            <a:off x="185738" y="1616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636838" algn="ctr"/>
                <a:tab pos="5273675" algn="r"/>
              </a:tabLst>
            </a:pPr>
            <a:endParaRPr lang="en-US"/>
          </a:p>
        </p:txBody>
      </p:sp>
      <p:sp>
        <p:nvSpPr>
          <p:cNvPr id="211971" name="Rectangle 3"/>
          <p:cNvSpPr>
            <a:spLocks noChangeArrowheads="1"/>
          </p:cNvSpPr>
          <p:nvPr/>
        </p:nvSpPr>
        <p:spPr bwMode="auto">
          <a:xfrm>
            <a:off x="185738" y="1798638"/>
            <a:ext cx="9715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972" name="Rectangle 4"/>
          <p:cNvSpPr>
            <a:spLocks noChangeArrowheads="1"/>
          </p:cNvSpPr>
          <p:nvPr/>
        </p:nvSpPr>
        <p:spPr bwMode="auto">
          <a:xfrm>
            <a:off x="185738" y="4875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636838" algn="ctr"/>
                <a:tab pos="5273675" algn="r"/>
              </a:tabLst>
            </a:pPr>
            <a:endParaRPr lang="en-US"/>
          </a:p>
        </p:txBody>
      </p:sp>
      <p:sp>
        <p:nvSpPr>
          <p:cNvPr id="211973" name="Rectangle 5"/>
          <p:cNvSpPr>
            <a:spLocks noChangeArrowheads="1"/>
          </p:cNvSpPr>
          <p:nvPr/>
        </p:nvSpPr>
        <p:spPr bwMode="auto">
          <a:xfrm>
            <a:off x="611188" y="630238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rtl="1"/>
            <a:r>
              <a:rPr lang="ar-SA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ارزش ها و مفاهيم بنيادی</a:t>
            </a:r>
            <a:r>
              <a:rPr lang="fa-I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 مدل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EFQM </a:t>
            </a:r>
          </a:p>
        </p:txBody>
      </p:sp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611188" y="1773238"/>
            <a:ext cx="78486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ar-SA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1- نتيجه گرايی</a:t>
            </a:r>
            <a:r>
              <a:rPr lang="fa-IR" sz="3200">
                <a:latin typeface="Verdana" pitchFamily="34" charset="0"/>
                <a:cs typeface="B Mitra" pitchFamily="2" charset="-78"/>
              </a:rPr>
              <a:t> </a:t>
            </a:r>
            <a:endParaRPr lang="fa-IR" sz="3200" b="1">
              <a:latin typeface="Verdana" pitchFamily="34" charset="0"/>
              <a:cs typeface="B Mitra" pitchFamily="2" charset="-78"/>
            </a:endParaRPr>
          </a:p>
          <a:p>
            <a:pPr algn="r" rtl="1"/>
            <a:r>
              <a:rPr lang="ar-SA" sz="3200" b="1">
                <a:solidFill>
                  <a:schemeClr val="hlink"/>
                </a:solidFill>
                <a:latin typeface="Verdana" pitchFamily="34" charset="0"/>
                <a:cs typeface="B Mitra" pitchFamily="2" charset="-78"/>
              </a:rPr>
              <a:t>تعالی</a:t>
            </a:r>
            <a:r>
              <a:rPr lang="ar-SA" sz="3200" b="1">
                <a:latin typeface="Verdana" pitchFamily="34" charset="0"/>
                <a:cs typeface="B Mitra" pitchFamily="2" charset="-78"/>
              </a:rPr>
              <a:t> دستيابی به نتايجی است که رضايت کليه ذينفعان سازمان را در بر داشته باشد.</a:t>
            </a:r>
            <a:endParaRPr lang="fa-IR" sz="3200" b="1">
              <a:latin typeface="Verdana" pitchFamily="34" charset="0"/>
              <a:cs typeface="B Mitra" pitchFamily="2" charset="-78"/>
            </a:endParaRPr>
          </a:p>
          <a:p>
            <a:pPr algn="r" rtl="1"/>
            <a:r>
              <a:rPr lang="fa-IR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2 - </a:t>
            </a:r>
            <a:r>
              <a:rPr lang="ar-SA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مشتری مداری</a:t>
            </a:r>
            <a:r>
              <a:rPr lang="en-US" sz="3200" b="1">
                <a:latin typeface="Verdana" pitchFamily="34" charset="0"/>
                <a:cs typeface="B Mitra" pitchFamily="2" charset="-78"/>
              </a:rPr>
              <a:t> </a:t>
            </a:r>
          </a:p>
          <a:p>
            <a:pPr algn="r" rtl="1"/>
            <a:r>
              <a:rPr lang="ar-SA" sz="3200" b="1">
                <a:solidFill>
                  <a:schemeClr val="hlink"/>
                </a:solidFill>
                <a:latin typeface="Verdana" pitchFamily="34" charset="0"/>
                <a:cs typeface="B Mitra" pitchFamily="2" charset="-78"/>
              </a:rPr>
              <a:t>تعالی</a:t>
            </a:r>
            <a:r>
              <a:rPr lang="ar-SA" sz="3200" b="1">
                <a:latin typeface="Verdana" pitchFamily="34" charset="0"/>
                <a:cs typeface="B Mitra" pitchFamily="2" charset="-78"/>
              </a:rPr>
              <a:t> خلق ارزش های مطلوب مشتری است</a:t>
            </a:r>
            <a:r>
              <a:rPr lang="en-US" sz="3200" b="1">
                <a:latin typeface="Verdana" pitchFamily="34" charset="0"/>
                <a:cs typeface="B Mitra" pitchFamily="2" charset="-78"/>
              </a:rPr>
              <a:t>.</a:t>
            </a:r>
            <a:endParaRPr lang="fa-IR" sz="3200" b="1">
              <a:latin typeface="Verdana" pitchFamily="34" charset="0"/>
              <a:cs typeface="B Mitra" pitchFamily="2" charset="-78"/>
            </a:endParaRPr>
          </a:p>
          <a:p>
            <a:pPr algn="r" rtl="1"/>
            <a:r>
              <a:rPr lang="fa-IR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3 - </a:t>
            </a:r>
            <a:r>
              <a:rPr lang="ar-SA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رهبری و ثبات در مقاصد</a:t>
            </a:r>
            <a:r>
              <a:rPr lang="en-US" sz="3200" b="1">
                <a:latin typeface="Verdana" pitchFamily="34" charset="0"/>
                <a:cs typeface="B Mitra" pitchFamily="2" charset="-78"/>
              </a:rPr>
              <a:t> </a:t>
            </a:r>
          </a:p>
          <a:p>
            <a:pPr algn="r" rtl="1"/>
            <a:r>
              <a:rPr lang="ar-SA" sz="3200" b="1">
                <a:solidFill>
                  <a:schemeClr val="hlink"/>
                </a:solidFill>
                <a:latin typeface="Verdana" pitchFamily="34" charset="0"/>
                <a:cs typeface="B Mitra" pitchFamily="2" charset="-78"/>
              </a:rPr>
              <a:t>تعالی</a:t>
            </a:r>
            <a:r>
              <a:rPr lang="ar-SA" sz="3200" b="1">
                <a:latin typeface="Verdana" pitchFamily="34" charset="0"/>
                <a:cs typeface="B Mitra" pitchFamily="2" charset="-78"/>
              </a:rPr>
              <a:t> رهبری دور انديش و الهام بخش، همراه با ثبات در مقاصد است</a:t>
            </a:r>
            <a:r>
              <a:rPr lang="en-US" sz="3200" b="1">
                <a:latin typeface="Verdana" pitchFamily="34" charset="0"/>
                <a:cs typeface="B Mitra" pitchFamily="2" charset="-78"/>
              </a:rPr>
              <a:t>.</a:t>
            </a:r>
          </a:p>
        </p:txBody>
      </p:sp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CB5BAFDB-B3B8-42CF-9615-5FDF088FD8F7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2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مطالعه موردی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65891" name="Rectangle 3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65893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52FFD9E8-7F0E-4A8E-8CFF-2FA5137A9B8E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20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65894" name="Text Box 6"/>
          <p:cNvSpPr txBox="1">
            <a:spLocks noChangeArrowheads="1"/>
          </p:cNvSpPr>
          <p:nvPr/>
        </p:nvSpPr>
        <p:spPr bwMode="auto">
          <a:xfrm>
            <a:off x="1485900" y="1498600"/>
            <a:ext cx="5930900" cy="701675"/>
          </a:xfrm>
          <a:prstGeom prst="rect">
            <a:avLst/>
          </a:prstGeom>
          <a:gradFill rotWithShape="1">
            <a:gsLst>
              <a:gs pos="0">
                <a:srgbClr val="EEFAEF">
                  <a:gamma/>
                  <a:shade val="95294"/>
                  <a:invGamma/>
                </a:srgbClr>
              </a:gs>
              <a:gs pos="50000">
                <a:srgbClr val="EEFAEF"/>
              </a:gs>
              <a:gs pos="100000">
                <a:srgbClr val="EEFAEF">
                  <a:gamma/>
                  <a:shade val="95294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a-IR" sz="4000" b="1">
                <a:latin typeface="Helvetica" pitchFamily="34" charset="0"/>
                <a:cs typeface="Mitra" pitchFamily="2" charset="-78"/>
              </a:rPr>
              <a:t>اداره حمل و نقل ایالت پنسیلوانیا</a:t>
            </a:r>
            <a:endParaRPr lang="en-US" sz="4000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65895" name="Text Box 7"/>
          <p:cNvSpPr txBox="1">
            <a:spLocks noChangeArrowheads="1"/>
          </p:cNvSpPr>
          <p:nvPr/>
        </p:nvSpPr>
        <p:spPr bwMode="auto">
          <a:xfrm>
            <a:off x="1130300" y="2514600"/>
            <a:ext cx="6629400" cy="2530475"/>
          </a:xfrm>
          <a:prstGeom prst="rect">
            <a:avLst/>
          </a:prstGeom>
          <a:gradFill rotWithShape="1">
            <a:gsLst>
              <a:gs pos="0">
                <a:srgbClr val="EEFAEF">
                  <a:gamma/>
                  <a:shade val="95294"/>
                  <a:invGamma/>
                </a:srgbClr>
              </a:gs>
              <a:gs pos="50000">
                <a:srgbClr val="EEFAEF"/>
              </a:gs>
              <a:gs pos="100000">
                <a:srgbClr val="EEFAEF">
                  <a:gamma/>
                  <a:shade val="95294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>
                <a:latin typeface="Helvetica" pitchFamily="34" charset="0"/>
                <a:cs typeface="Mitra" pitchFamily="2" charset="-78"/>
              </a:rPr>
              <a:t>Pennsylvania Department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4000" b="1">
                <a:latin typeface="Helvetica" pitchFamily="34" charset="0"/>
                <a:cs typeface="Mitra" pitchFamily="2" charset="-78"/>
              </a:rPr>
              <a:t> of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4000" b="1">
                <a:latin typeface="Helvetica" pitchFamily="34" charset="0"/>
                <a:cs typeface="Mitra" pitchFamily="2" charset="-78"/>
              </a:rPr>
              <a:t>Transportation</a:t>
            </a:r>
          </a:p>
        </p:txBody>
      </p:sp>
      <p:sp>
        <p:nvSpPr>
          <p:cNvPr id="165896" name="Text Box 8"/>
          <p:cNvSpPr txBox="1">
            <a:spLocks noChangeArrowheads="1"/>
          </p:cNvSpPr>
          <p:nvPr/>
        </p:nvSpPr>
        <p:spPr bwMode="auto">
          <a:xfrm>
            <a:off x="3225800" y="5410200"/>
            <a:ext cx="2921000" cy="1066800"/>
          </a:xfrm>
          <a:prstGeom prst="rect">
            <a:avLst/>
          </a:prstGeom>
          <a:gradFill rotWithShape="1">
            <a:gsLst>
              <a:gs pos="0">
                <a:srgbClr val="EEFAEF">
                  <a:gamma/>
                  <a:shade val="95294"/>
                  <a:invGamma/>
                </a:srgbClr>
              </a:gs>
              <a:gs pos="50000">
                <a:srgbClr val="EEFAEF"/>
              </a:gs>
              <a:gs pos="100000">
                <a:srgbClr val="EEFAEF">
                  <a:gamma/>
                  <a:shade val="95294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 i="1">
                <a:latin typeface="Eurostar" pitchFamily="34" charset="0"/>
                <a:cs typeface="Mitra" pitchFamily="2" charset="-78"/>
              </a:rPr>
              <a:t>June  17, 2002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مطالعه موردی </a:t>
            </a:r>
            <a:r>
              <a:rPr lang="ar-SA" altLang="en-US">
                <a:cs typeface="Mitra" pitchFamily="2" charset="-78"/>
              </a:rPr>
              <a:t>–</a:t>
            </a:r>
            <a:r>
              <a:rPr lang="fa-IR" altLang="en-US">
                <a:cs typeface="Mitra" pitchFamily="2" charset="-78"/>
              </a:rPr>
              <a:t> چارچوب مدیریت عملکرد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67939" name="Rectangle 3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67941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449883A9-7BB1-4A84-B69D-DF531EEE2676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21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grpSp>
        <p:nvGrpSpPr>
          <p:cNvPr id="167942" name="Group 6"/>
          <p:cNvGrpSpPr>
            <a:grpSpLocks/>
          </p:cNvGrpSpPr>
          <p:nvPr/>
        </p:nvGrpSpPr>
        <p:grpSpPr bwMode="auto">
          <a:xfrm>
            <a:off x="292100" y="1104900"/>
            <a:ext cx="8343900" cy="5372100"/>
            <a:chOff x="184" y="696"/>
            <a:chExt cx="5256" cy="3384"/>
          </a:xfrm>
        </p:grpSpPr>
        <p:sp>
          <p:nvSpPr>
            <p:cNvPr id="167943" name="AutoShape 7"/>
            <p:cNvSpPr>
              <a:spLocks noChangeArrowheads="1"/>
            </p:cNvSpPr>
            <p:nvPr/>
          </p:nvSpPr>
          <p:spPr bwMode="auto">
            <a:xfrm>
              <a:off x="1280" y="696"/>
              <a:ext cx="3232" cy="3384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12700">
              <a:solidFill>
                <a:srgbClr val="FFCC66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4" name="Text Box 8"/>
            <p:cNvSpPr txBox="1">
              <a:spLocks noChangeArrowheads="1"/>
            </p:cNvSpPr>
            <p:nvPr/>
          </p:nvSpPr>
          <p:spPr bwMode="auto">
            <a:xfrm>
              <a:off x="3232" y="1072"/>
              <a:ext cx="2040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نشریه ماهیانه اطلاعات مربوط به یک سنجه منتخب دبیر کل را انتشار می دهد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45" name="Text Box 9"/>
            <p:cNvSpPr txBox="1">
              <a:spLocks noChangeArrowheads="1"/>
            </p:cNvSpPr>
            <p:nvPr/>
          </p:nvSpPr>
          <p:spPr bwMode="auto">
            <a:xfrm>
              <a:off x="2376" y="1032"/>
              <a:ext cx="1016" cy="4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گزارش 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دبیرکل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46" name="Text Box 10"/>
            <p:cNvSpPr txBox="1">
              <a:spLocks noChangeArrowheads="1"/>
            </p:cNvSpPr>
            <p:nvPr/>
          </p:nvSpPr>
          <p:spPr bwMode="auto">
            <a:xfrm>
              <a:off x="1040" y="1008"/>
              <a:ext cx="2040" cy="4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حوزه های مورد توجه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(ماهیانه)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47" name="Line 11"/>
            <p:cNvSpPr>
              <a:spLocks noChangeShapeType="1"/>
            </p:cNvSpPr>
            <p:nvPr/>
          </p:nvSpPr>
          <p:spPr bwMode="auto">
            <a:xfrm>
              <a:off x="864" y="1640"/>
              <a:ext cx="453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48" name="Text Box 12"/>
            <p:cNvSpPr txBox="1">
              <a:spLocks noChangeArrowheads="1"/>
            </p:cNvSpPr>
            <p:nvPr/>
          </p:nvSpPr>
          <p:spPr bwMode="auto">
            <a:xfrm>
              <a:off x="3616" y="1632"/>
              <a:ext cx="1776" cy="92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چشم انداز، رسالت، ارزش ها،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 8 حوزه تمرکز استراتژیک،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 14 هدف عالی، 23 هدف            بلند مدت استراتژیک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49" name="Text Box 13"/>
            <p:cNvSpPr txBox="1">
              <a:spLocks noChangeArrowheads="1"/>
            </p:cNvSpPr>
            <p:nvPr/>
          </p:nvSpPr>
          <p:spPr bwMode="auto">
            <a:xfrm>
              <a:off x="2376" y="1944"/>
              <a:ext cx="10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برگه امتیاز متوازن 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50" name="Text Box 14"/>
            <p:cNvSpPr txBox="1">
              <a:spLocks noChangeArrowheads="1"/>
            </p:cNvSpPr>
            <p:nvPr/>
          </p:nvSpPr>
          <p:spPr bwMode="auto">
            <a:xfrm>
              <a:off x="656" y="1808"/>
              <a:ext cx="2040" cy="4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استراتژیک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(5 تا 10 ساله)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51" name="Line 15"/>
            <p:cNvSpPr>
              <a:spLocks noChangeShapeType="1"/>
            </p:cNvSpPr>
            <p:nvPr/>
          </p:nvSpPr>
          <p:spPr bwMode="auto">
            <a:xfrm>
              <a:off x="856" y="2536"/>
              <a:ext cx="453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2" name="Text Box 16"/>
            <p:cNvSpPr txBox="1">
              <a:spLocks noChangeArrowheads="1"/>
            </p:cNvSpPr>
            <p:nvPr/>
          </p:nvSpPr>
          <p:spPr bwMode="auto">
            <a:xfrm>
              <a:off x="3792" y="2664"/>
              <a:ext cx="1472" cy="4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14 سنجه اصلی،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 84 سنجه پشتیبان 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53" name="Text Box 17"/>
            <p:cNvSpPr txBox="1">
              <a:spLocks noChangeArrowheads="1"/>
            </p:cNvSpPr>
            <p:nvPr/>
          </p:nvSpPr>
          <p:spPr bwMode="auto">
            <a:xfrm>
              <a:off x="2056" y="2696"/>
              <a:ext cx="1776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کنترل های کمیته برنامه ریزی استراتژیک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54" name="Text Box 18"/>
            <p:cNvSpPr txBox="1">
              <a:spLocks noChangeArrowheads="1"/>
            </p:cNvSpPr>
            <p:nvPr/>
          </p:nvSpPr>
          <p:spPr bwMode="auto">
            <a:xfrm>
              <a:off x="472" y="2640"/>
              <a:ext cx="1776" cy="4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تاکتیکی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(3 تا 5 سال)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55" name="Line 19"/>
            <p:cNvSpPr>
              <a:spLocks noChangeShapeType="1"/>
            </p:cNvSpPr>
            <p:nvPr/>
          </p:nvSpPr>
          <p:spPr bwMode="auto">
            <a:xfrm>
              <a:off x="856" y="3248"/>
              <a:ext cx="453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956" name="Text Box 20"/>
            <p:cNvSpPr txBox="1">
              <a:spLocks noChangeArrowheads="1"/>
            </p:cNvSpPr>
            <p:nvPr/>
          </p:nvSpPr>
          <p:spPr bwMode="auto">
            <a:xfrm>
              <a:off x="184" y="3416"/>
              <a:ext cx="1776" cy="4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عملیاتی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(0 تا 3 سال)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57" name="Text Box 21"/>
            <p:cNvSpPr txBox="1">
              <a:spLocks noChangeArrowheads="1"/>
            </p:cNvSpPr>
            <p:nvPr/>
          </p:nvSpPr>
          <p:spPr bwMode="auto">
            <a:xfrm>
              <a:off x="1936" y="3496"/>
              <a:ext cx="1776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گزارشات آماری، و گزارشات عملکرد واحدهای مختلف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7958" name="Text Box 22"/>
            <p:cNvSpPr txBox="1">
              <a:spLocks noChangeArrowheads="1"/>
            </p:cNvSpPr>
            <p:nvPr/>
          </p:nvSpPr>
          <p:spPr bwMode="auto">
            <a:xfrm>
              <a:off x="4360" y="3320"/>
              <a:ext cx="1080" cy="75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سنجه ها و 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گزارش های 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fa-IR" b="1">
                  <a:latin typeface="Helvetica" pitchFamily="34" charset="0"/>
                  <a:cs typeface="Mitra" pitchFamily="2" charset="-78"/>
                </a:rPr>
                <a:t>واحدهای مختلف</a:t>
              </a:r>
              <a:endParaRPr lang="en-US" b="1">
                <a:latin typeface="Helvetica" pitchFamily="34" charset="0"/>
                <a:cs typeface="Mitra" pitchFamily="2" charset="-78"/>
              </a:endParaRPr>
            </a:p>
          </p:txBody>
        </p:sp>
      </p:grp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مطالعه موردی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69987" name="Rectangle 3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1DB1D701-C33E-4D5A-BF27-769A8EA0952B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22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grpSp>
        <p:nvGrpSpPr>
          <p:cNvPr id="169990" name="Group 6"/>
          <p:cNvGrpSpPr>
            <a:grpSpLocks/>
          </p:cNvGrpSpPr>
          <p:nvPr/>
        </p:nvGrpSpPr>
        <p:grpSpPr bwMode="auto">
          <a:xfrm>
            <a:off x="1320800" y="1270000"/>
            <a:ext cx="6718300" cy="2085975"/>
            <a:chOff x="864" y="1224"/>
            <a:chExt cx="4256" cy="1314"/>
          </a:xfrm>
        </p:grpSpPr>
        <p:sp>
          <p:nvSpPr>
            <p:cNvPr id="169991" name="Text Box 7"/>
            <p:cNvSpPr txBox="1">
              <a:spLocks noChangeArrowheads="1"/>
            </p:cNvSpPr>
            <p:nvPr/>
          </p:nvSpPr>
          <p:spPr bwMode="auto">
            <a:xfrm>
              <a:off x="864" y="1224"/>
              <a:ext cx="4256" cy="480"/>
            </a:xfrm>
            <a:prstGeom prst="rect">
              <a:avLst/>
            </a:prstGeom>
            <a:solidFill>
              <a:srgbClr val="FFCC66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sz="4400" b="1" u="sng">
                  <a:latin typeface="Helvetica" pitchFamily="34" charset="0"/>
                  <a:cs typeface="Mitra" pitchFamily="2" charset="-78"/>
                </a:rPr>
                <a:t>چشم انداز</a:t>
              </a:r>
              <a:endParaRPr lang="en-US" sz="4400" b="1" u="sng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69992" name="Text Box 8"/>
            <p:cNvSpPr txBox="1">
              <a:spLocks noChangeArrowheads="1"/>
            </p:cNvSpPr>
            <p:nvPr/>
          </p:nvSpPr>
          <p:spPr bwMode="auto">
            <a:xfrm>
              <a:off x="872" y="1712"/>
              <a:ext cx="4240" cy="826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sz="4000">
                  <a:latin typeface="Helvetica" pitchFamily="34" charset="0"/>
                  <a:cs typeface="Mitra" pitchFamily="2" charset="-78"/>
                </a:rPr>
                <a:t>ایجاد سیستم و ارائه خدمات حمل و نقل مافوق انتظارات مشتریان</a:t>
              </a:r>
              <a:endParaRPr lang="en-US" sz="4000">
                <a:latin typeface="Helvetica" pitchFamily="34" charset="0"/>
                <a:cs typeface="Mitra" pitchFamily="2" charset="-78"/>
              </a:endParaRPr>
            </a:p>
          </p:txBody>
        </p:sp>
      </p:grpSp>
      <p:sp>
        <p:nvSpPr>
          <p:cNvPr id="169993" name="Text Box 9"/>
          <p:cNvSpPr txBox="1">
            <a:spLocks noChangeArrowheads="1"/>
          </p:cNvSpPr>
          <p:nvPr/>
        </p:nvSpPr>
        <p:spPr bwMode="auto">
          <a:xfrm>
            <a:off x="165100" y="3594100"/>
            <a:ext cx="8737600" cy="762000"/>
          </a:xfrm>
          <a:prstGeom prst="rect">
            <a:avLst/>
          </a:prstGeom>
          <a:solidFill>
            <a:srgbClr val="FFCC66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a-IR" sz="4400" b="1" u="sng">
                <a:latin typeface="Helvetica" pitchFamily="34" charset="0"/>
                <a:cs typeface="Mitra" pitchFamily="2" charset="-78"/>
              </a:rPr>
              <a:t>رسالت</a:t>
            </a:r>
            <a:endParaRPr lang="en-US" sz="4400" b="1" u="sng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69994" name="Text Box 10"/>
          <p:cNvSpPr txBox="1">
            <a:spLocks noChangeArrowheads="1"/>
          </p:cNvSpPr>
          <p:nvPr/>
        </p:nvSpPr>
        <p:spPr bwMode="auto">
          <a:xfrm>
            <a:off x="165100" y="4327525"/>
            <a:ext cx="8737600" cy="2289175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a-IR" sz="3600">
                <a:latin typeface="Helvetica" pitchFamily="34" charset="0"/>
                <a:cs typeface="Mitra" pitchFamily="2" charset="-78"/>
              </a:rPr>
              <a:t>اداره حمل و نقل پنسیلوانیا با مشارکت مشتریان، کارکنان و سایر نهادها و افراد فعال در این حوزه سیستم و خدمات حمل و نقلی فراهم می نماید، که فراتر از انتظارات ایشان باشد. </a:t>
            </a:r>
            <a:endParaRPr lang="en-US" sz="3600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مطالعه موردی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72035" name="Rectangle 3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C85D874E-B89D-4A9F-9649-DFAFA7CB8D49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23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grpSp>
        <p:nvGrpSpPr>
          <p:cNvPr id="172038" name="Group 6"/>
          <p:cNvGrpSpPr>
            <a:grpSpLocks/>
          </p:cNvGrpSpPr>
          <p:nvPr/>
        </p:nvGrpSpPr>
        <p:grpSpPr bwMode="auto">
          <a:xfrm>
            <a:off x="787400" y="1511300"/>
            <a:ext cx="7810500" cy="4584700"/>
            <a:chOff x="496" y="952"/>
            <a:chExt cx="4920" cy="2888"/>
          </a:xfrm>
        </p:grpSpPr>
        <p:sp>
          <p:nvSpPr>
            <p:cNvPr id="172039" name="Text Box 7"/>
            <p:cNvSpPr txBox="1">
              <a:spLocks noChangeArrowheads="1"/>
            </p:cNvSpPr>
            <p:nvPr/>
          </p:nvSpPr>
          <p:spPr bwMode="auto">
            <a:xfrm>
              <a:off x="496" y="952"/>
              <a:ext cx="4904" cy="480"/>
            </a:xfrm>
            <a:prstGeom prst="rect">
              <a:avLst/>
            </a:prstGeom>
            <a:solidFill>
              <a:srgbClr val="FFCC66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fa-IR" sz="4400" b="1" u="sng">
                  <a:latin typeface="Helvetica" pitchFamily="34" charset="0"/>
                  <a:cs typeface="Mitra" pitchFamily="2" charset="-78"/>
                </a:rPr>
                <a:t>ارزش ها</a:t>
              </a:r>
              <a:endParaRPr lang="en-US" sz="4400" b="1" u="sng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72040" name="Text Box 8"/>
            <p:cNvSpPr txBox="1">
              <a:spLocks noChangeArrowheads="1"/>
            </p:cNvSpPr>
            <p:nvPr/>
          </p:nvSpPr>
          <p:spPr bwMode="auto">
            <a:xfrm>
              <a:off x="496" y="1440"/>
              <a:ext cx="4920" cy="2400"/>
            </a:xfrm>
            <a:prstGeom prst="rect">
              <a:avLst/>
            </a:prstGeom>
            <a:solidFill>
              <a:schemeClr val="folHlink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fa-IR" sz="4000" b="1">
                  <a:latin typeface="Helvetica" pitchFamily="34" charset="0"/>
                  <a:cs typeface="Mitra" pitchFamily="2" charset="-78"/>
                </a:rPr>
                <a:t>خدمات </a:t>
              </a:r>
              <a:r>
                <a:rPr lang="ar-SA" sz="4000" b="1">
                  <a:latin typeface="Arial"/>
                  <a:cs typeface="Mitra" pitchFamily="2" charset="-78"/>
                </a:rPr>
                <a:t>–</a:t>
              </a:r>
              <a:r>
                <a:rPr lang="fa-IR" sz="4000">
                  <a:latin typeface="Helvetica" pitchFamily="34" charset="0"/>
                  <a:cs typeface="Mitra" pitchFamily="2" charset="-78"/>
                </a:rPr>
                <a:t> </a:t>
              </a:r>
              <a:r>
                <a:rPr lang="fa-IR" sz="2400" i="1">
                  <a:latin typeface="Helvetica" pitchFamily="34" charset="0"/>
                  <a:cs typeface="Mitra" pitchFamily="2" charset="-78"/>
                </a:rPr>
                <a:t>ما متعهدیم تا بهترین خدمات ممکن را به تمام مشتریان ارائه دهیم.</a:t>
              </a:r>
            </a:p>
            <a:p>
              <a:pPr algn="r" eaLnBrk="0" hangingPunct="0">
                <a:spcBef>
                  <a:spcPct val="50000"/>
                </a:spcBef>
              </a:pPr>
              <a:r>
                <a:rPr lang="fa-IR" sz="4000" b="1">
                  <a:latin typeface="Helvetica" pitchFamily="34" charset="0"/>
                  <a:cs typeface="Mitra" pitchFamily="2" charset="-78"/>
                </a:rPr>
                <a:t>درستی </a:t>
              </a:r>
              <a:r>
                <a:rPr lang="ar-SA" sz="4000" b="1">
                  <a:latin typeface="Arial"/>
                  <a:cs typeface="Mitra" pitchFamily="2" charset="-78"/>
                </a:rPr>
                <a:t>–</a:t>
              </a:r>
              <a:r>
                <a:rPr lang="fa-IR" sz="2400">
                  <a:latin typeface="Helvetica" pitchFamily="34" charset="0"/>
                  <a:cs typeface="Mitra" pitchFamily="2" charset="-78"/>
                </a:rPr>
                <a:t> </a:t>
              </a:r>
              <a:r>
                <a:rPr lang="fa-IR" sz="2400" i="1">
                  <a:latin typeface="Helvetica" pitchFamily="34" charset="0"/>
                  <a:cs typeface="Mitra" pitchFamily="2" charset="-78"/>
                </a:rPr>
                <a:t>ما مسئولانه و با صداقت برای جلب اعتماد عمومی تلاش می کنیم.</a:t>
              </a:r>
              <a:r>
                <a:rPr lang="fa-IR" sz="4000">
                  <a:latin typeface="Helvetica" pitchFamily="34" charset="0"/>
                  <a:cs typeface="Mitra" pitchFamily="2" charset="-78"/>
                </a:rPr>
                <a:t> </a:t>
              </a:r>
            </a:p>
            <a:p>
              <a:pPr algn="r" eaLnBrk="0" hangingPunct="0">
                <a:spcBef>
                  <a:spcPct val="50000"/>
                </a:spcBef>
              </a:pPr>
              <a:r>
                <a:rPr lang="fa-IR" sz="4000" b="1">
                  <a:latin typeface="Helvetica" pitchFamily="34" charset="0"/>
                  <a:cs typeface="Mitra" pitchFamily="2" charset="-78"/>
                </a:rPr>
                <a:t>کارکنان </a:t>
              </a:r>
              <a:r>
                <a:rPr lang="ar-SA" sz="4000" b="1">
                  <a:latin typeface="Arial"/>
                  <a:cs typeface="Mitra" pitchFamily="2" charset="-78"/>
                </a:rPr>
                <a:t>–</a:t>
              </a:r>
              <a:r>
                <a:rPr lang="fa-IR" sz="4000">
                  <a:latin typeface="Helvetica" pitchFamily="34" charset="0"/>
                  <a:cs typeface="Mitra" pitchFamily="2" charset="-78"/>
                </a:rPr>
                <a:t> </a:t>
              </a:r>
              <a:r>
                <a:rPr lang="fa-IR" sz="2400" i="1">
                  <a:latin typeface="Helvetica" pitchFamily="34" charset="0"/>
                  <a:cs typeface="Mitra" pitchFamily="2" charset="-78"/>
                </a:rPr>
                <a:t>ما برای یکدیگر احترام و ارزش قائلیم. ما یادگیری مداوم و رشد فردی را ارتقاء می دهیم.</a:t>
              </a:r>
            </a:p>
            <a:p>
              <a:pPr algn="r" eaLnBrk="0" hangingPunct="0">
                <a:spcBef>
                  <a:spcPct val="50000"/>
                </a:spcBef>
              </a:pPr>
              <a:r>
                <a:rPr lang="fa-IR" sz="4000" b="1">
                  <a:latin typeface="Helvetica" pitchFamily="34" charset="0"/>
                  <a:cs typeface="Mitra" pitchFamily="2" charset="-78"/>
                </a:rPr>
                <a:t>عملکرد </a:t>
              </a:r>
              <a:r>
                <a:rPr lang="ar-SA" sz="4000" b="1">
                  <a:latin typeface="Arial"/>
                  <a:cs typeface="Mitra" pitchFamily="2" charset="-78"/>
                </a:rPr>
                <a:t>–</a:t>
              </a:r>
              <a:r>
                <a:rPr lang="fa-IR" sz="4000">
                  <a:latin typeface="Helvetica" pitchFamily="34" charset="0"/>
                  <a:cs typeface="Mitra" pitchFamily="2" charset="-78"/>
                </a:rPr>
                <a:t> </a:t>
              </a:r>
              <a:r>
                <a:rPr lang="fa-IR" sz="2400" i="1">
                  <a:latin typeface="Helvetica" pitchFamily="34" charset="0"/>
                  <a:cs typeface="Mitra" pitchFamily="2" charset="-78"/>
                </a:rPr>
                <a:t>ما همواره برای بهبود عملکرد فردی و جمعی کار می کنیم.</a:t>
              </a:r>
              <a:endParaRPr lang="en-US" sz="2400" i="1">
                <a:latin typeface="Helvetica" pitchFamily="34" charset="0"/>
                <a:cs typeface="Mitra" pitchFamily="2" charset="-78"/>
              </a:endParaRPr>
            </a:p>
          </p:txBody>
        </p:sp>
      </p:grp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مطالعه موردی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A87EF2E9-2A72-4079-A272-1DAF820166C7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24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grpSp>
        <p:nvGrpSpPr>
          <p:cNvPr id="174086" name="Group 6"/>
          <p:cNvGrpSpPr>
            <a:grpSpLocks/>
          </p:cNvGrpSpPr>
          <p:nvPr/>
        </p:nvGrpSpPr>
        <p:grpSpPr bwMode="auto">
          <a:xfrm>
            <a:off x="254000" y="1371600"/>
            <a:ext cx="8616950" cy="4949825"/>
            <a:chOff x="160" y="864"/>
            <a:chExt cx="5428" cy="3118"/>
          </a:xfrm>
        </p:grpSpPr>
        <p:grpSp>
          <p:nvGrpSpPr>
            <p:cNvPr id="174087" name="Group 7"/>
            <p:cNvGrpSpPr>
              <a:grpSpLocks/>
            </p:cNvGrpSpPr>
            <p:nvPr/>
          </p:nvGrpSpPr>
          <p:grpSpPr bwMode="auto">
            <a:xfrm>
              <a:off x="160" y="864"/>
              <a:ext cx="5428" cy="3118"/>
              <a:chOff x="152" y="864"/>
              <a:chExt cx="5428" cy="3118"/>
            </a:xfrm>
          </p:grpSpPr>
          <p:sp>
            <p:nvSpPr>
              <p:cNvPr id="174088" name="Text Box 8"/>
              <p:cNvSpPr txBox="1">
                <a:spLocks noChangeArrowheads="1"/>
              </p:cNvSpPr>
              <p:nvPr/>
            </p:nvSpPr>
            <p:spPr bwMode="auto">
              <a:xfrm>
                <a:off x="152" y="880"/>
                <a:ext cx="1084" cy="75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a-IR" sz="2400" b="1">
                    <a:latin typeface="Helvetica" pitchFamily="34" charset="0"/>
                    <a:cs typeface="Mitra" pitchFamily="2" charset="-78"/>
                  </a:rPr>
                  <a:t>حوزه های تمرکز استراتژیک</a:t>
                </a:r>
                <a:endParaRPr lang="en-US" sz="2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89" name="Text Box 9"/>
              <p:cNvSpPr txBox="1">
                <a:spLocks noChangeArrowheads="1"/>
              </p:cNvSpPr>
              <p:nvPr/>
            </p:nvSpPr>
            <p:spPr bwMode="auto">
              <a:xfrm>
                <a:off x="152" y="1616"/>
                <a:ext cx="1088" cy="2366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en-US" sz="2400" i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90" name="Text Box 10"/>
              <p:cNvSpPr txBox="1">
                <a:spLocks noChangeArrowheads="1"/>
              </p:cNvSpPr>
              <p:nvPr/>
            </p:nvSpPr>
            <p:spPr bwMode="auto">
              <a:xfrm>
                <a:off x="4488" y="1616"/>
                <a:ext cx="1088" cy="2366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en-US" sz="2400" i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91" name="Text Box 11"/>
              <p:cNvSpPr txBox="1">
                <a:spLocks noChangeArrowheads="1"/>
              </p:cNvSpPr>
              <p:nvPr/>
            </p:nvSpPr>
            <p:spPr bwMode="auto">
              <a:xfrm>
                <a:off x="3400" y="1616"/>
                <a:ext cx="1088" cy="2366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en-US" sz="2400" i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92" name="Text Box 12"/>
              <p:cNvSpPr txBox="1">
                <a:spLocks noChangeArrowheads="1"/>
              </p:cNvSpPr>
              <p:nvPr/>
            </p:nvSpPr>
            <p:spPr bwMode="auto">
              <a:xfrm>
                <a:off x="1248" y="1616"/>
                <a:ext cx="1088" cy="2366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en-US" sz="2400" i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93" name="Text Box 13"/>
              <p:cNvSpPr txBox="1">
                <a:spLocks noChangeArrowheads="1"/>
              </p:cNvSpPr>
              <p:nvPr/>
            </p:nvSpPr>
            <p:spPr bwMode="auto">
              <a:xfrm>
                <a:off x="1232" y="888"/>
                <a:ext cx="1084" cy="734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a-IR" sz="2400" b="1">
                    <a:latin typeface="Helvetica" pitchFamily="34" charset="0"/>
                    <a:cs typeface="Mitra" pitchFamily="2" charset="-78"/>
                  </a:rPr>
                  <a:t>اهداف عالی</a:t>
                </a:r>
              </a:p>
              <a:p>
                <a:pPr algn="ctr" eaLnBrk="0" hangingPunct="0">
                  <a:lnSpc>
                    <a:spcPct val="45000"/>
                  </a:lnSpc>
                  <a:spcBef>
                    <a:spcPct val="50000"/>
                  </a:spcBef>
                </a:pPr>
                <a:endParaRPr lang="fa-IR" sz="2400" b="1">
                  <a:latin typeface="Helvetica" pitchFamily="34" charset="0"/>
                  <a:cs typeface="Mitra" pitchFamily="2" charset="-78"/>
                </a:endParaRPr>
              </a:p>
              <a:p>
                <a:pPr algn="ctr" eaLnBrk="0" hangingPunct="0">
                  <a:lnSpc>
                    <a:spcPct val="45000"/>
                  </a:lnSpc>
                  <a:spcBef>
                    <a:spcPct val="50000"/>
                  </a:spcBef>
                </a:pPr>
                <a:endParaRPr lang="en-US" sz="2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94" name="Text Box 14"/>
              <p:cNvSpPr txBox="1">
                <a:spLocks noChangeArrowheads="1"/>
              </p:cNvSpPr>
              <p:nvPr/>
            </p:nvSpPr>
            <p:spPr bwMode="auto">
              <a:xfrm>
                <a:off x="2312" y="872"/>
                <a:ext cx="1084" cy="871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a-IR" sz="2400" b="1">
                    <a:latin typeface="Helvetica" pitchFamily="34" charset="0"/>
                    <a:cs typeface="Mitra" pitchFamily="2" charset="-78"/>
                  </a:rPr>
                  <a:t>سنجه های اهداف عالی</a:t>
                </a:r>
              </a:p>
              <a:p>
                <a:pPr algn="ctr" eaLnBrk="0" hangingPunct="0">
                  <a:spcBef>
                    <a:spcPct val="50000"/>
                  </a:spcBef>
                </a:pPr>
                <a:endParaRPr lang="en-US" sz="2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95" name="Text Box 15"/>
              <p:cNvSpPr txBox="1">
                <a:spLocks noChangeArrowheads="1"/>
              </p:cNvSpPr>
              <p:nvPr/>
            </p:nvSpPr>
            <p:spPr bwMode="auto">
              <a:xfrm>
                <a:off x="3400" y="864"/>
                <a:ext cx="1084" cy="75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a-IR" sz="2400" b="1">
                    <a:latin typeface="Helvetica" pitchFamily="34" charset="0"/>
                    <a:cs typeface="Mitra" pitchFamily="2" charset="-78"/>
                  </a:rPr>
                  <a:t>روش ها و ابزارهای اندازه گیری سنجه ها</a:t>
                </a:r>
                <a:endParaRPr lang="en-US" sz="24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96" name="Text Box 16"/>
              <p:cNvSpPr txBox="1">
                <a:spLocks noChangeArrowheads="1"/>
              </p:cNvSpPr>
              <p:nvPr/>
            </p:nvSpPr>
            <p:spPr bwMode="auto">
              <a:xfrm>
                <a:off x="4480" y="864"/>
                <a:ext cx="1100" cy="756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a-IR" sz="2400" b="1">
                    <a:latin typeface="Helvetica" pitchFamily="34" charset="0"/>
                    <a:cs typeface="Mitra" pitchFamily="2" charset="-78"/>
                  </a:rPr>
                  <a:t>اهداف کوتاه مدت سنجه ها</a:t>
                </a:r>
              </a:p>
              <a:p>
                <a:pPr algn="ctr" eaLnBrk="0" hangingPunct="0">
                  <a:lnSpc>
                    <a:spcPct val="70000"/>
                  </a:lnSpc>
                  <a:spcBef>
                    <a:spcPct val="50000"/>
                  </a:spcBef>
                </a:pPr>
                <a:r>
                  <a:rPr lang="fa-IR" sz="2000" b="1">
                    <a:latin typeface="Helvetica" pitchFamily="34" charset="0"/>
                    <a:cs typeface="Mitra" pitchFamily="2" charset="-78"/>
                  </a:rPr>
                  <a:t>(2002 و 2005)</a:t>
                </a:r>
                <a:endParaRPr lang="en-US" sz="2000" b="1">
                  <a:latin typeface="Helvetica" pitchFamily="34" charset="0"/>
                  <a:cs typeface="Mitra" pitchFamily="2" charset="-78"/>
                </a:endParaRPr>
              </a:p>
            </p:txBody>
          </p:sp>
          <p:sp>
            <p:nvSpPr>
              <p:cNvPr id="174097" name="Text Box 17"/>
              <p:cNvSpPr txBox="1">
                <a:spLocks noChangeArrowheads="1"/>
              </p:cNvSpPr>
              <p:nvPr/>
            </p:nvSpPr>
            <p:spPr bwMode="auto">
              <a:xfrm>
                <a:off x="2312" y="1616"/>
                <a:ext cx="1088" cy="2366"/>
              </a:xfrm>
              <a:prstGeom prst="rect">
                <a:avLst/>
              </a:prstGeom>
              <a:solidFill>
                <a:schemeClr val="hlink"/>
              </a:solidFill>
              <a:ln w="12700">
                <a:solidFill>
                  <a:srgbClr val="FF3300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>
                <a:spAutoFit/>
              </a:bodyPr>
              <a:lstStyle/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fa-IR" sz="2400" i="1">
                  <a:latin typeface="Helvetica" pitchFamily="34" charset="0"/>
                  <a:cs typeface="Mitra" pitchFamily="2" charset="-78"/>
                </a:endParaRPr>
              </a:p>
              <a:p>
                <a:pPr algn="r" eaLnBrk="0" hangingPunct="0">
                  <a:spcBef>
                    <a:spcPct val="50000"/>
                  </a:spcBef>
                </a:pPr>
                <a:endParaRPr lang="en-US" sz="2400" i="1">
                  <a:latin typeface="Helvetica" pitchFamily="34" charset="0"/>
                  <a:cs typeface="Mitra" pitchFamily="2" charset="-78"/>
                </a:endParaRPr>
              </a:p>
            </p:txBody>
          </p:sp>
        </p:grpSp>
        <p:sp>
          <p:nvSpPr>
            <p:cNvPr id="174098" name="Line 18"/>
            <p:cNvSpPr>
              <a:spLocks noChangeShapeType="1"/>
            </p:cNvSpPr>
            <p:nvPr/>
          </p:nvSpPr>
          <p:spPr bwMode="auto">
            <a:xfrm>
              <a:off x="560" y="1992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099" name="Line 19"/>
            <p:cNvSpPr>
              <a:spLocks noChangeShapeType="1"/>
            </p:cNvSpPr>
            <p:nvPr/>
          </p:nvSpPr>
          <p:spPr bwMode="auto">
            <a:xfrm>
              <a:off x="576" y="1992"/>
              <a:ext cx="1040" cy="11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0" name="Line 20"/>
            <p:cNvSpPr>
              <a:spLocks noChangeShapeType="1"/>
            </p:cNvSpPr>
            <p:nvPr/>
          </p:nvSpPr>
          <p:spPr bwMode="auto">
            <a:xfrm>
              <a:off x="1776" y="1976"/>
              <a:ext cx="1048" cy="39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1" name="Line 21"/>
            <p:cNvSpPr>
              <a:spLocks noChangeShapeType="1"/>
            </p:cNvSpPr>
            <p:nvPr/>
          </p:nvSpPr>
          <p:spPr bwMode="auto">
            <a:xfrm>
              <a:off x="1784" y="1976"/>
              <a:ext cx="976" cy="8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2" name="Line 22"/>
            <p:cNvSpPr>
              <a:spLocks noChangeShapeType="1"/>
            </p:cNvSpPr>
            <p:nvPr/>
          </p:nvSpPr>
          <p:spPr bwMode="auto">
            <a:xfrm>
              <a:off x="1848" y="3160"/>
              <a:ext cx="87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3" name="Line 23"/>
            <p:cNvSpPr>
              <a:spLocks noChangeShapeType="1"/>
            </p:cNvSpPr>
            <p:nvPr/>
          </p:nvSpPr>
          <p:spPr bwMode="auto">
            <a:xfrm>
              <a:off x="1864" y="3160"/>
              <a:ext cx="912" cy="2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4" name="Line 24"/>
            <p:cNvSpPr>
              <a:spLocks noChangeShapeType="1"/>
            </p:cNvSpPr>
            <p:nvPr/>
          </p:nvSpPr>
          <p:spPr bwMode="auto">
            <a:xfrm>
              <a:off x="1872" y="3160"/>
              <a:ext cx="904" cy="62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5" name="Line 25"/>
            <p:cNvSpPr>
              <a:spLocks noChangeShapeType="1"/>
            </p:cNvSpPr>
            <p:nvPr/>
          </p:nvSpPr>
          <p:spPr bwMode="auto">
            <a:xfrm>
              <a:off x="1768" y="1992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6" name="Line 26"/>
            <p:cNvSpPr>
              <a:spLocks noChangeShapeType="1"/>
            </p:cNvSpPr>
            <p:nvPr/>
          </p:nvSpPr>
          <p:spPr bwMode="auto">
            <a:xfrm>
              <a:off x="2920" y="1968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7" name="Line 27"/>
            <p:cNvSpPr>
              <a:spLocks noChangeShapeType="1"/>
            </p:cNvSpPr>
            <p:nvPr/>
          </p:nvSpPr>
          <p:spPr bwMode="auto">
            <a:xfrm>
              <a:off x="2928" y="3160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8" name="Line 28"/>
            <p:cNvSpPr>
              <a:spLocks noChangeShapeType="1"/>
            </p:cNvSpPr>
            <p:nvPr/>
          </p:nvSpPr>
          <p:spPr bwMode="auto">
            <a:xfrm>
              <a:off x="2912" y="2376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09" name="Line 29"/>
            <p:cNvSpPr>
              <a:spLocks noChangeShapeType="1"/>
            </p:cNvSpPr>
            <p:nvPr/>
          </p:nvSpPr>
          <p:spPr bwMode="auto">
            <a:xfrm>
              <a:off x="2944" y="2784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0" name="Line 30"/>
            <p:cNvSpPr>
              <a:spLocks noChangeShapeType="1"/>
            </p:cNvSpPr>
            <p:nvPr/>
          </p:nvSpPr>
          <p:spPr bwMode="auto">
            <a:xfrm>
              <a:off x="2952" y="3808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1" name="Line 31"/>
            <p:cNvSpPr>
              <a:spLocks noChangeShapeType="1"/>
            </p:cNvSpPr>
            <p:nvPr/>
          </p:nvSpPr>
          <p:spPr bwMode="auto">
            <a:xfrm>
              <a:off x="2936" y="3448"/>
              <a:ext cx="108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2" name="Line 32"/>
            <p:cNvSpPr>
              <a:spLocks noChangeShapeType="1"/>
            </p:cNvSpPr>
            <p:nvPr/>
          </p:nvSpPr>
          <p:spPr bwMode="auto">
            <a:xfrm>
              <a:off x="4160" y="1952"/>
              <a:ext cx="7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3" name="Line 33"/>
            <p:cNvSpPr>
              <a:spLocks noChangeShapeType="1"/>
            </p:cNvSpPr>
            <p:nvPr/>
          </p:nvSpPr>
          <p:spPr bwMode="auto">
            <a:xfrm flipV="1">
              <a:off x="4152" y="2392"/>
              <a:ext cx="7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4" name="Line 34"/>
            <p:cNvSpPr>
              <a:spLocks noChangeShapeType="1"/>
            </p:cNvSpPr>
            <p:nvPr/>
          </p:nvSpPr>
          <p:spPr bwMode="auto">
            <a:xfrm flipV="1">
              <a:off x="4168" y="2768"/>
              <a:ext cx="784" cy="1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5" name="Line 35"/>
            <p:cNvSpPr>
              <a:spLocks noChangeShapeType="1"/>
            </p:cNvSpPr>
            <p:nvPr/>
          </p:nvSpPr>
          <p:spPr bwMode="auto">
            <a:xfrm>
              <a:off x="4168" y="3168"/>
              <a:ext cx="7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6" name="Line 36"/>
            <p:cNvSpPr>
              <a:spLocks noChangeShapeType="1"/>
            </p:cNvSpPr>
            <p:nvPr/>
          </p:nvSpPr>
          <p:spPr bwMode="auto">
            <a:xfrm flipV="1">
              <a:off x="4160" y="3448"/>
              <a:ext cx="8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7" name="Line 37"/>
            <p:cNvSpPr>
              <a:spLocks noChangeShapeType="1"/>
            </p:cNvSpPr>
            <p:nvPr/>
          </p:nvSpPr>
          <p:spPr bwMode="auto">
            <a:xfrm flipV="1">
              <a:off x="4144" y="3792"/>
              <a:ext cx="808" cy="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8" name="AutoShape 38"/>
            <p:cNvSpPr>
              <a:spLocks noChangeArrowheads="1"/>
            </p:cNvSpPr>
            <p:nvPr/>
          </p:nvSpPr>
          <p:spPr bwMode="auto">
            <a:xfrm>
              <a:off x="248" y="1856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6600FF">
                    <a:gamma/>
                    <a:tint val="0"/>
                    <a:invGamma/>
                  </a:srgbClr>
                </a:gs>
                <a:gs pos="100000">
                  <a:srgbClr val="6600FF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prstShdw prst="shdw13" dist="53882" dir="13500000">
                <a:schemeClr val="bg2">
                  <a:alpha val="50000"/>
                </a:scheme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19" name="AutoShape 39"/>
            <p:cNvSpPr>
              <a:spLocks noChangeArrowheads="1"/>
            </p:cNvSpPr>
            <p:nvPr/>
          </p:nvSpPr>
          <p:spPr bwMode="auto">
            <a:xfrm>
              <a:off x="1640" y="1880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EEBEA">
                    <a:gamma/>
                    <a:tint val="0"/>
                    <a:invGamma/>
                  </a:srgbClr>
                </a:gs>
                <a:gs pos="100000">
                  <a:srgbClr val="FEEBEA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0" name="AutoShape 40"/>
            <p:cNvSpPr>
              <a:spLocks noChangeArrowheads="1"/>
            </p:cNvSpPr>
            <p:nvPr/>
          </p:nvSpPr>
          <p:spPr bwMode="auto">
            <a:xfrm>
              <a:off x="2776" y="3696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3300">
                    <a:gamma/>
                    <a:tint val="9412"/>
                    <a:invGamma/>
                  </a:srgbClr>
                </a:gs>
                <a:gs pos="100000">
                  <a:srgbClr val="FF3300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1" name="AutoShape 41"/>
            <p:cNvSpPr>
              <a:spLocks noChangeArrowheads="1"/>
            </p:cNvSpPr>
            <p:nvPr/>
          </p:nvSpPr>
          <p:spPr bwMode="auto">
            <a:xfrm>
              <a:off x="2768" y="3312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3300">
                    <a:gamma/>
                    <a:tint val="9412"/>
                    <a:invGamma/>
                  </a:srgbClr>
                </a:gs>
                <a:gs pos="100000">
                  <a:srgbClr val="FF3300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2" name="AutoShape 42"/>
            <p:cNvSpPr>
              <a:spLocks noChangeArrowheads="1"/>
            </p:cNvSpPr>
            <p:nvPr/>
          </p:nvSpPr>
          <p:spPr bwMode="auto">
            <a:xfrm>
              <a:off x="2720" y="3056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3300">
                    <a:gamma/>
                    <a:tint val="9412"/>
                    <a:invGamma/>
                  </a:srgbClr>
                </a:gs>
                <a:gs pos="100000">
                  <a:srgbClr val="FF3300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3" name="AutoShape 43"/>
            <p:cNvSpPr>
              <a:spLocks noChangeArrowheads="1"/>
            </p:cNvSpPr>
            <p:nvPr/>
          </p:nvSpPr>
          <p:spPr bwMode="auto">
            <a:xfrm>
              <a:off x="2784" y="2680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3300">
                    <a:gamma/>
                    <a:tint val="9412"/>
                    <a:invGamma/>
                  </a:srgbClr>
                </a:gs>
                <a:gs pos="100000">
                  <a:srgbClr val="FF3300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4" name="AutoShape 44"/>
            <p:cNvSpPr>
              <a:spLocks noChangeArrowheads="1"/>
            </p:cNvSpPr>
            <p:nvPr/>
          </p:nvSpPr>
          <p:spPr bwMode="auto">
            <a:xfrm>
              <a:off x="2832" y="2272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3300">
                    <a:gamma/>
                    <a:tint val="9412"/>
                    <a:invGamma/>
                  </a:srgbClr>
                </a:gs>
                <a:gs pos="100000">
                  <a:srgbClr val="FF3300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5" name="AutoShape 45"/>
            <p:cNvSpPr>
              <a:spLocks noChangeArrowheads="1"/>
            </p:cNvSpPr>
            <p:nvPr/>
          </p:nvSpPr>
          <p:spPr bwMode="auto">
            <a:xfrm>
              <a:off x="2848" y="1888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3300">
                    <a:gamma/>
                    <a:tint val="9412"/>
                    <a:invGamma/>
                  </a:srgbClr>
                </a:gs>
                <a:gs pos="100000">
                  <a:srgbClr val="FF3300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6" name="AutoShape 46"/>
            <p:cNvSpPr>
              <a:spLocks noChangeArrowheads="1"/>
            </p:cNvSpPr>
            <p:nvPr/>
          </p:nvSpPr>
          <p:spPr bwMode="auto">
            <a:xfrm>
              <a:off x="1616" y="3048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EEBEA">
                    <a:gamma/>
                    <a:tint val="0"/>
                    <a:invGamma/>
                  </a:srgbClr>
                </a:gs>
                <a:gs pos="100000">
                  <a:srgbClr val="FEEBEA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7" name="AutoShape 47"/>
            <p:cNvSpPr>
              <a:spLocks noChangeArrowheads="1"/>
            </p:cNvSpPr>
            <p:nvPr/>
          </p:nvSpPr>
          <p:spPr bwMode="auto">
            <a:xfrm>
              <a:off x="4000" y="1864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CC66">
                    <a:gamma/>
                    <a:tint val="0"/>
                    <a:invGamma/>
                  </a:srgbClr>
                </a:gs>
                <a:gs pos="100000">
                  <a:srgbClr val="FFCC66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8" name="AutoShape 48"/>
            <p:cNvSpPr>
              <a:spLocks noChangeArrowheads="1"/>
            </p:cNvSpPr>
            <p:nvPr/>
          </p:nvSpPr>
          <p:spPr bwMode="auto">
            <a:xfrm>
              <a:off x="4008" y="2280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CC66">
                    <a:gamma/>
                    <a:tint val="0"/>
                    <a:invGamma/>
                  </a:srgbClr>
                </a:gs>
                <a:gs pos="100000">
                  <a:srgbClr val="FFCC66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29" name="AutoShape 49"/>
            <p:cNvSpPr>
              <a:spLocks noChangeArrowheads="1"/>
            </p:cNvSpPr>
            <p:nvPr/>
          </p:nvSpPr>
          <p:spPr bwMode="auto">
            <a:xfrm>
              <a:off x="4032" y="2680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CC66">
                    <a:gamma/>
                    <a:tint val="0"/>
                    <a:invGamma/>
                  </a:srgbClr>
                </a:gs>
                <a:gs pos="100000">
                  <a:srgbClr val="FFCC66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0" name="AutoShape 50"/>
            <p:cNvSpPr>
              <a:spLocks noChangeArrowheads="1"/>
            </p:cNvSpPr>
            <p:nvPr/>
          </p:nvSpPr>
          <p:spPr bwMode="auto">
            <a:xfrm>
              <a:off x="4016" y="3056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CC66">
                    <a:gamma/>
                    <a:tint val="0"/>
                    <a:invGamma/>
                  </a:srgbClr>
                </a:gs>
                <a:gs pos="100000">
                  <a:srgbClr val="FFCC66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1" name="AutoShape 51"/>
            <p:cNvSpPr>
              <a:spLocks noChangeArrowheads="1"/>
            </p:cNvSpPr>
            <p:nvPr/>
          </p:nvSpPr>
          <p:spPr bwMode="auto">
            <a:xfrm>
              <a:off x="4032" y="3344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CC66">
                    <a:gamma/>
                    <a:tint val="0"/>
                    <a:invGamma/>
                  </a:srgbClr>
                </a:gs>
                <a:gs pos="100000">
                  <a:srgbClr val="FFCC66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2" name="AutoShape 52"/>
            <p:cNvSpPr>
              <a:spLocks noChangeArrowheads="1"/>
            </p:cNvSpPr>
            <p:nvPr/>
          </p:nvSpPr>
          <p:spPr bwMode="auto">
            <a:xfrm>
              <a:off x="4040" y="3712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FFCC66">
                    <a:gamma/>
                    <a:tint val="0"/>
                    <a:invGamma/>
                  </a:srgbClr>
                </a:gs>
                <a:gs pos="100000">
                  <a:srgbClr val="FFCC66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3" name="AutoShape 53"/>
            <p:cNvSpPr>
              <a:spLocks noChangeArrowheads="1"/>
            </p:cNvSpPr>
            <p:nvPr/>
          </p:nvSpPr>
          <p:spPr bwMode="auto">
            <a:xfrm>
              <a:off x="4952" y="1848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C5F3EC">
                    <a:gamma/>
                    <a:tint val="0"/>
                    <a:invGamma/>
                  </a:srgbClr>
                </a:gs>
                <a:gs pos="100000">
                  <a:srgbClr val="C5F3EC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4" name="AutoShape 54"/>
            <p:cNvSpPr>
              <a:spLocks noChangeArrowheads="1"/>
            </p:cNvSpPr>
            <p:nvPr/>
          </p:nvSpPr>
          <p:spPr bwMode="auto">
            <a:xfrm>
              <a:off x="4944" y="2304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C5F3EC">
                    <a:gamma/>
                    <a:tint val="0"/>
                    <a:invGamma/>
                  </a:srgbClr>
                </a:gs>
                <a:gs pos="100000">
                  <a:srgbClr val="C5F3EC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5" name="AutoShape 55"/>
            <p:cNvSpPr>
              <a:spLocks noChangeArrowheads="1"/>
            </p:cNvSpPr>
            <p:nvPr/>
          </p:nvSpPr>
          <p:spPr bwMode="auto">
            <a:xfrm>
              <a:off x="4960" y="2672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C5F3EC">
                    <a:gamma/>
                    <a:tint val="0"/>
                    <a:invGamma/>
                  </a:srgbClr>
                </a:gs>
                <a:gs pos="100000">
                  <a:srgbClr val="C5F3EC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6" name="AutoShape 56"/>
            <p:cNvSpPr>
              <a:spLocks noChangeArrowheads="1"/>
            </p:cNvSpPr>
            <p:nvPr/>
          </p:nvSpPr>
          <p:spPr bwMode="auto">
            <a:xfrm>
              <a:off x="4968" y="3048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C5F3EC">
                    <a:gamma/>
                    <a:tint val="0"/>
                    <a:invGamma/>
                  </a:srgbClr>
                </a:gs>
                <a:gs pos="100000">
                  <a:srgbClr val="C5F3EC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7" name="AutoShape 57"/>
            <p:cNvSpPr>
              <a:spLocks noChangeArrowheads="1"/>
            </p:cNvSpPr>
            <p:nvPr/>
          </p:nvSpPr>
          <p:spPr bwMode="auto">
            <a:xfrm>
              <a:off x="4968" y="3344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C5F3EC">
                    <a:gamma/>
                    <a:tint val="0"/>
                    <a:invGamma/>
                  </a:srgbClr>
                </a:gs>
                <a:gs pos="100000">
                  <a:srgbClr val="C5F3EC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8" name="AutoShape 58"/>
            <p:cNvSpPr>
              <a:spLocks noChangeArrowheads="1"/>
            </p:cNvSpPr>
            <p:nvPr/>
          </p:nvSpPr>
          <p:spPr bwMode="auto">
            <a:xfrm>
              <a:off x="4968" y="3688"/>
              <a:ext cx="288" cy="184"/>
            </a:xfrm>
            <a:prstGeom prst="flowChartAlternateProcess">
              <a:avLst/>
            </a:prstGeom>
            <a:gradFill rotWithShape="1">
              <a:gsLst>
                <a:gs pos="0">
                  <a:srgbClr val="C5F3EC">
                    <a:gamma/>
                    <a:tint val="0"/>
                    <a:invGamma/>
                  </a:srgbClr>
                </a:gs>
                <a:gs pos="100000">
                  <a:srgbClr val="C5F3EC"/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miter lim="800000"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مطالعه موردی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76131" name="Rectangle 3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76133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02C1598A-BE1E-4BED-BB78-25CC2FD8B013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25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76134" name="Text Box 6"/>
          <p:cNvSpPr txBox="1">
            <a:spLocks noChangeArrowheads="1"/>
          </p:cNvSpPr>
          <p:nvPr/>
        </p:nvSpPr>
        <p:spPr bwMode="auto">
          <a:xfrm>
            <a:off x="787400" y="1511300"/>
            <a:ext cx="7785100" cy="762000"/>
          </a:xfrm>
          <a:prstGeom prst="rect">
            <a:avLst/>
          </a:prstGeom>
          <a:solidFill>
            <a:srgbClr val="FFCC66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fa-IR" sz="4400" b="1" u="sng">
                <a:latin typeface="Helvetica" pitchFamily="34" charset="0"/>
                <a:cs typeface="Mitra" pitchFamily="2" charset="-78"/>
              </a:rPr>
              <a:t>حوزه های تمرکز استراتژیک</a:t>
            </a:r>
            <a:endParaRPr lang="en-US" sz="4400" b="1" u="sng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4699000" y="2273300"/>
            <a:ext cx="3886200" cy="2971800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fa-IR" sz="3200" b="1">
                <a:latin typeface="Helvetica" pitchFamily="34" charset="0"/>
                <a:cs typeface="Mitra" pitchFamily="2" charset="-78"/>
              </a:rPr>
              <a:t>1 - اول نگهداری</a:t>
            </a:r>
            <a:endParaRPr lang="fa-IR" sz="3200" i="1">
              <a:latin typeface="Helvetica" pitchFamily="34" charset="0"/>
              <a:cs typeface="Mitra" pitchFamily="2" charset="-78"/>
            </a:endParaRPr>
          </a:p>
          <a:p>
            <a:pPr algn="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fa-IR" sz="3200" b="1">
                <a:latin typeface="Helvetica" pitchFamily="34" charset="0"/>
                <a:cs typeface="Mitra" pitchFamily="2" charset="-78"/>
              </a:rPr>
              <a:t>2 </a:t>
            </a:r>
            <a:r>
              <a:rPr lang="ar-SA" sz="3200" b="1">
                <a:latin typeface="Arial"/>
                <a:cs typeface="Mitra" pitchFamily="2" charset="-78"/>
              </a:rPr>
              <a:t>–</a:t>
            </a:r>
            <a:r>
              <a:rPr lang="fa-IR" sz="3200" b="1">
                <a:latin typeface="Helvetica" pitchFamily="34" charset="0"/>
                <a:cs typeface="Mitra" pitchFamily="2" charset="-78"/>
              </a:rPr>
              <a:t> کیفیت زندگی</a:t>
            </a:r>
            <a:r>
              <a:rPr lang="fa-IR" sz="3200">
                <a:latin typeface="Helvetica" pitchFamily="34" charset="0"/>
                <a:cs typeface="Mitra" pitchFamily="2" charset="-78"/>
              </a:rPr>
              <a:t> </a:t>
            </a:r>
          </a:p>
          <a:p>
            <a:pPr algn="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fa-IR" sz="3200" b="1">
                <a:latin typeface="Helvetica" pitchFamily="34" charset="0"/>
                <a:cs typeface="Mitra" pitchFamily="2" charset="-78"/>
              </a:rPr>
              <a:t>3 </a:t>
            </a:r>
            <a:r>
              <a:rPr lang="ar-SA" sz="3200" b="1">
                <a:latin typeface="Arial"/>
                <a:cs typeface="Mitra" pitchFamily="2" charset="-78"/>
              </a:rPr>
              <a:t>–</a:t>
            </a:r>
            <a:r>
              <a:rPr lang="fa-IR" sz="3200" b="1">
                <a:latin typeface="Helvetica" pitchFamily="34" charset="0"/>
                <a:cs typeface="Mitra" pitchFamily="2" charset="-78"/>
              </a:rPr>
              <a:t> تحرک و دسترسی</a:t>
            </a:r>
            <a:endParaRPr lang="fa-IR" sz="3200" i="1">
              <a:latin typeface="Helvetica" pitchFamily="34" charset="0"/>
              <a:cs typeface="Mitra" pitchFamily="2" charset="-78"/>
            </a:endParaRPr>
          </a:p>
          <a:p>
            <a:pPr algn="r" eaLnBrk="0" hangingPunct="0">
              <a:lnSpc>
                <a:spcPct val="110000"/>
              </a:lnSpc>
              <a:spcBef>
                <a:spcPct val="50000"/>
              </a:spcBef>
            </a:pPr>
            <a:r>
              <a:rPr lang="fa-IR" sz="3200" b="1">
                <a:latin typeface="Helvetica" pitchFamily="34" charset="0"/>
                <a:cs typeface="Mitra" pitchFamily="2" charset="-78"/>
              </a:rPr>
              <a:t>4 </a:t>
            </a:r>
            <a:r>
              <a:rPr lang="ar-SA" sz="3200" b="1">
                <a:latin typeface="Arial"/>
                <a:cs typeface="Mitra" pitchFamily="2" charset="-78"/>
              </a:rPr>
              <a:t>–</a:t>
            </a:r>
            <a:r>
              <a:rPr lang="fa-IR" sz="3200" b="1">
                <a:latin typeface="Helvetica" pitchFamily="34" charset="0"/>
                <a:cs typeface="Mitra" pitchFamily="2" charset="-78"/>
              </a:rPr>
              <a:t> تمرکز بر مشتری</a:t>
            </a:r>
            <a:endParaRPr lang="en-US" sz="3200" i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76136" name="Text Box 8"/>
          <p:cNvSpPr txBox="1">
            <a:spLocks noChangeArrowheads="1"/>
          </p:cNvSpPr>
          <p:nvPr/>
        </p:nvSpPr>
        <p:spPr bwMode="auto">
          <a:xfrm>
            <a:off x="830263" y="2273300"/>
            <a:ext cx="3886200" cy="2957513"/>
          </a:xfrm>
          <a:prstGeom prst="rect">
            <a:avLst/>
          </a:prstGeom>
          <a:solidFill>
            <a:schemeClr val="folHlink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fa-IR" sz="3200" b="1">
                <a:latin typeface="Helvetica" pitchFamily="34" charset="0"/>
                <a:cs typeface="Mitra" pitchFamily="2" charset="-78"/>
              </a:rPr>
              <a:t>5 </a:t>
            </a:r>
            <a:r>
              <a:rPr lang="ar-SA" sz="3200" b="1">
                <a:latin typeface="Arial"/>
                <a:cs typeface="Mitra" pitchFamily="2" charset="-78"/>
              </a:rPr>
              <a:t>–</a:t>
            </a:r>
            <a:r>
              <a:rPr lang="fa-IR" sz="3200" b="1">
                <a:latin typeface="Helvetica" pitchFamily="34" charset="0"/>
                <a:cs typeface="Mitra" pitchFamily="2" charset="-78"/>
              </a:rPr>
              <a:t> نوآوری و فن آوری</a:t>
            </a:r>
            <a:endParaRPr lang="fa-IR" sz="3200" i="1">
              <a:latin typeface="Helvetica" pitchFamily="34" charset="0"/>
              <a:cs typeface="Mitra" pitchFamily="2" charset="-78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fa-IR" sz="3200" b="1">
                <a:latin typeface="Helvetica" pitchFamily="34" charset="0"/>
                <a:cs typeface="Mitra" pitchFamily="2" charset="-78"/>
              </a:rPr>
              <a:t>6 </a:t>
            </a:r>
            <a:r>
              <a:rPr lang="ar-SA" sz="3200" b="1">
                <a:latin typeface="Arial"/>
                <a:cs typeface="Mitra" pitchFamily="2" charset="-78"/>
              </a:rPr>
              <a:t>–</a:t>
            </a:r>
            <a:r>
              <a:rPr lang="fa-IR" sz="3200" b="1">
                <a:latin typeface="Helvetica" pitchFamily="34" charset="0"/>
                <a:cs typeface="Mitra" pitchFamily="2" charset="-78"/>
              </a:rPr>
              <a:t> ایمنی و امنیت</a:t>
            </a:r>
            <a:r>
              <a:rPr lang="fa-IR" sz="3200">
                <a:latin typeface="Helvetica" pitchFamily="34" charset="0"/>
                <a:cs typeface="Mitra" pitchFamily="2" charset="-78"/>
              </a:rPr>
              <a:t> </a:t>
            </a:r>
          </a:p>
          <a:p>
            <a:pPr algn="r" eaLnBrk="0" hangingPunct="0">
              <a:spcBef>
                <a:spcPct val="50000"/>
              </a:spcBef>
            </a:pPr>
            <a:r>
              <a:rPr lang="fa-IR" sz="3200" b="1">
                <a:latin typeface="Helvetica" pitchFamily="34" charset="0"/>
                <a:cs typeface="Mitra" pitchFamily="2" charset="-78"/>
              </a:rPr>
              <a:t>7 </a:t>
            </a:r>
            <a:r>
              <a:rPr lang="ar-SA" sz="3200" b="1">
                <a:latin typeface="Arial"/>
                <a:cs typeface="Mitra" pitchFamily="2" charset="-78"/>
              </a:rPr>
              <a:t>–</a:t>
            </a:r>
            <a:r>
              <a:rPr lang="fa-IR" sz="3200" b="1">
                <a:latin typeface="Helvetica" pitchFamily="34" charset="0"/>
                <a:cs typeface="Mitra" pitchFamily="2" charset="-78"/>
              </a:rPr>
              <a:t> رهبری در تمام سطوح</a:t>
            </a:r>
            <a:endParaRPr lang="fa-IR" sz="3200" i="1">
              <a:latin typeface="Helvetica" pitchFamily="34" charset="0"/>
              <a:cs typeface="Mitra" pitchFamily="2" charset="-78"/>
            </a:endParaRPr>
          </a:p>
          <a:p>
            <a:pPr algn="r" eaLnBrk="0" hangingPunct="0">
              <a:spcBef>
                <a:spcPct val="50000"/>
              </a:spcBef>
            </a:pPr>
            <a:r>
              <a:rPr lang="fa-IR" sz="3200" b="1">
                <a:latin typeface="Helvetica" pitchFamily="34" charset="0"/>
                <a:cs typeface="Mitra" pitchFamily="2" charset="-78"/>
              </a:rPr>
              <a:t>8 </a:t>
            </a:r>
            <a:r>
              <a:rPr lang="ar-SA" sz="3200" b="1">
                <a:latin typeface="Arial"/>
                <a:cs typeface="Mitra" pitchFamily="2" charset="-78"/>
              </a:rPr>
              <a:t>–</a:t>
            </a:r>
            <a:r>
              <a:rPr lang="fa-IR" sz="3200" b="1">
                <a:latin typeface="Helvetica" pitchFamily="34" charset="0"/>
                <a:cs typeface="Mitra" pitchFamily="2" charset="-78"/>
              </a:rPr>
              <a:t> ایجاد ارتباطات</a:t>
            </a:r>
            <a:r>
              <a:rPr lang="fa-IR" sz="4000" b="1">
                <a:latin typeface="Helvetica" pitchFamily="34" charset="0"/>
                <a:cs typeface="Mitra" pitchFamily="2" charset="-78"/>
              </a:rPr>
              <a:t> </a:t>
            </a:r>
            <a:endParaRPr lang="en-US" sz="2400" i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0" bIns="44450" anchor="b"/>
          <a:lstStyle/>
          <a:p>
            <a:pPr algn="r" rtl="1"/>
            <a:r>
              <a:rPr lang="fa-IR" altLang="en-US">
                <a:cs typeface="Mitra" pitchFamily="2" charset="-78"/>
              </a:rPr>
              <a:t>برخی از مشخصه های کیفیت برگه امتیاز متوازن</a:t>
            </a:r>
            <a:endParaRPr lang="en-US" altLang="en-US">
              <a:cs typeface="Mitra" pitchFamily="2" charset="-78"/>
            </a:endParaRPr>
          </a:p>
        </p:txBody>
      </p:sp>
      <p:grpSp>
        <p:nvGrpSpPr>
          <p:cNvPr id="178179" name="Group 3"/>
          <p:cNvGrpSpPr>
            <a:grpSpLocks/>
          </p:cNvGrpSpPr>
          <p:nvPr/>
        </p:nvGrpSpPr>
        <p:grpSpPr bwMode="auto">
          <a:xfrm>
            <a:off x="171450" y="1258888"/>
            <a:ext cx="8670925" cy="5106987"/>
            <a:chOff x="108" y="793"/>
            <a:chExt cx="5462" cy="3217"/>
          </a:xfrm>
        </p:grpSpPr>
        <p:sp>
          <p:nvSpPr>
            <p:cNvPr id="178180" name="Arc 4"/>
            <p:cNvSpPr>
              <a:spLocks/>
            </p:cNvSpPr>
            <p:nvPr/>
          </p:nvSpPr>
          <p:spPr bwMode="auto">
            <a:xfrm rot="16200000">
              <a:off x="1517" y="1160"/>
              <a:ext cx="421" cy="715"/>
            </a:xfrm>
            <a:custGeom>
              <a:avLst/>
              <a:gdLst>
                <a:gd name="G0" fmla="+- 0 0 0"/>
                <a:gd name="G1" fmla="+- 21590 0 0"/>
                <a:gd name="G2" fmla="+- 21600 0 0"/>
                <a:gd name="T0" fmla="*/ 645 w 21600"/>
                <a:gd name="T1" fmla="*/ 0 h 21590"/>
                <a:gd name="T2" fmla="*/ 21600 w 21600"/>
                <a:gd name="T3" fmla="*/ 21590 h 21590"/>
                <a:gd name="T4" fmla="*/ 0 w 21600"/>
                <a:gd name="T5" fmla="*/ 21590 h 2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0" fill="none" extrusionOk="0">
                  <a:moveTo>
                    <a:pt x="645" y="-1"/>
                  </a:moveTo>
                  <a:cubicBezTo>
                    <a:pt x="12317" y="348"/>
                    <a:pt x="21600" y="9911"/>
                    <a:pt x="21600" y="21590"/>
                  </a:cubicBezTo>
                </a:path>
                <a:path w="21600" h="21590" stroke="0" extrusionOk="0">
                  <a:moveTo>
                    <a:pt x="645" y="-1"/>
                  </a:moveTo>
                  <a:cubicBezTo>
                    <a:pt x="12317" y="348"/>
                    <a:pt x="21600" y="9911"/>
                    <a:pt x="21600" y="21590"/>
                  </a:cubicBezTo>
                  <a:lnTo>
                    <a:pt x="0" y="21590"/>
                  </a:lnTo>
                  <a:close/>
                </a:path>
              </a:pathLst>
            </a:custGeom>
            <a:noFill/>
            <a:ln w="50800" cap="rnd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1" name="Arc 5"/>
            <p:cNvSpPr>
              <a:spLocks/>
            </p:cNvSpPr>
            <p:nvPr/>
          </p:nvSpPr>
          <p:spPr bwMode="auto">
            <a:xfrm rot="5400000">
              <a:off x="1531" y="2681"/>
              <a:ext cx="404" cy="703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507"/>
                <a:gd name="T2" fmla="*/ 1992 w 21600"/>
                <a:gd name="T3" fmla="*/ 21507 h 21507"/>
                <a:gd name="T4" fmla="*/ 0 w 21600"/>
                <a:gd name="T5" fmla="*/ 0 h 21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07" fill="none" extrusionOk="0">
                  <a:moveTo>
                    <a:pt x="21600" y="0"/>
                  </a:moveTo>
                  <a:cubicBezTo>
                    <a:pt x="21600" y="11157"/>
                    <a:pt x="13102" y="20478"/>
                    <a:pt x="1992" y="21507"/>
                  </a:cubicBezTo>
                </a:path>
                <a:path w="21600" h="21507" stroke="0" extrusionOk="0">
                  <a:moveTo>
                    <a:pt x="21600" y="0"/>
                  </a:moveTo>
                  <a:cubicBezTo>
                    <a:pt x="21600" y="11157"/>
                    <a:pt x="13102" y="20478"/>
                    <a:pt x="1992" y="21507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50800" cap="rnd">
              <a:solidFill>
                <a:schemeClr val="tx2"/>
              </a:solidFill>
              <a:round/>
              <a:headEnd type="stealth" w="med" len="med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2" name="Rectangle 6"/>
            <p:cNvSpPr>
              <a:spLocks noChangeArrowheads="1"/>
            </p:cNvSpPr>
            <p:nvPr/>
          </p:nvSpPr>
          <p:spPr bwMode="auto">
            <a:xfrm>
              <a:off x="2179" y="793"/>
              <a:ext cx="3391" cy="3217"/>
            </a:xfrm>
            <a:prstGeom prst="rect">
              <a:avLst/>
            </a:prstGeom>
            <a:solidFill>
              <a:srgbClr val="FFFFE9"/>
            </a:solidFill>
            <a:ln w="12700">
              <a:solidFill>
                <a:srgbClr val="0066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183" name="Rectangle 7"/>
            <p:cNvSpPr>
              <a:spLocks noChangeArrowheads="1"/>
            </p:cNvSpPr>
            <p:nvPr/>
          </p:nvSpPr>
          <p:spPr bwMode="auto">
            <a:xfrm>
              <a:off x="2243" y="2899"/>
              <a:ext cx="3297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marL="342900" indent="-342900" algn="r" rtl="1" eaLnBrk="0" hangingPunct="0">
                <a:spcBef>
                  <a:spcPct val="14000"/>
                </a:spcBef>
              </a:pP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4 </a:t>
              </a:r>
              <a:r>
                <a:rPr lang="ar-SA" altLang="en-US" b="1" u="sng">
                  <a:latin typeface="Arial"/>
                  <a:cs typeface="Mitra" pitchFamily="2" charset="-78"/>
                </a:rPr>
                <a:t>–</a:t>
              </a: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 ارتباطات مالی</a:t>
              </a:r>
              <a:r>
                <a:rPr lang="fa-IR" altLang="en-US" b="1">
                  <a:latin typeface="Helvetica" pitchFamily="34" charset="0"/>
                  <a:cs typeface="Mitra" pitchFamily="2" charset="-78"/>
                </a:rPr>
                <a:t>                                                                  </a:t>
              </a:r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هر یک از اهداف باید در نهایت به نتایج مالی مرتبط باشد. 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78184" name="Rectangle 8"/>
            <p:cNvSpPr>
              <a:spLocks noChangeArrowheads="1"/>
            </p:cNvSpPr>
            <p:nvPr/>
          </p:nvSpPr>
          <p:spPr bwMode="auto">
            <a:xfrm>
              <a:off x="2234" y="850"/>
              <a:ext cx="3297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marL="342900" indent="-342900" algn="r" rtl="1" eaLnBrk="0" hangingPunct="0">
                <a:spcBef>
                  <a:spcPct val="14000"/>
                </a:spcBef>
              </a:pP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1 </a:t>
              </a:r>
              <a:r>
                <a:rPr lang="ar-SA" altLang="en-US" b="1" u="sng">
                  <a:latin typeface="Arial"/>
                  <a:cs typeface="Mitra" pitchFamily="2" charset="-78"/>
                </a:rPr>
                <a:t>–</a:t>
              </a: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 مشارکت مدیریت</a:t>
              </a:r>
              <a:r>
                <a:rPr lang="fa-IR" altLang="en-US" b="1">
                  <a:latin typeface="Helvetica" pitchFamily="34" charset="0"/>
                  <a:cs typeface="Mitra" pitchFamily="2" charset="-78"/>
                </a:rPr>
                <a:t>                                                         </a:t>
              </a:r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تصمیم گیران استراتژیک باید استراتژی و سنجه های مربوطه را اعتبار داده، آنها را از آن خود بدانند.</a:t>
              </a:r>
              <a:r>
                <a:rPr lang="fa-IR" altLang="en-US" sz="1400" b="1">
                  <a:latin typeface="Helvetica" pitchFamily="34" charset="0"/>
                  <a:cs typeface="Mitra" pitchFamily="2" charset="-78"/>
                </a:rPr>
                <a:t> </a:t>
              </a:r>
              <a:endParaRPr lang="en-US" altLang="en-US" sz="1400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78185" name="Rectangle 9"/>
            <p:cNvSpPr>
              <a:spLocks noChangeArrowheads="1"/>
            </p:cNvSpPr>
            <p:nvPr/>
          </p:nvSpPr>
          <p:spPr bwMode="auto">
            <a:xfrm>
              <a:off x="2227" y="1464"/>
              <a:ext cx="3297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marL="342900" indent="-342900" algn="r" rtl="1" eaLnBrk="0" hangingPunct="0">
                <a:spcBef>
                  <a:spcPct val="14000"/>
                </a:spcBef>
              </a:pP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2 </a:t>
              </a:r>
              <a:r>
                <a:rPr lang="ar-SA" altLang="en-US" b="1" u="sng">
                  <a:latin typeface="Arial"/>
                  <a:cs typeface="Mitra" pitchFamily="2" charset="-78"/>
                </a:rPr>
                <a:t>–</a:t>
              </a: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 روابط علت و معلولی</a:t>
              </a:r>
              <a:r>
                <a:rPr lang="fa-IR" altLang="en-US" b="1">
                  <a:latin typeface="Helvetica" pitchFamily="34" charset="0"/>
                  <a:cs typeface="Mitra" pitchFamily="2" charset="-78"/>
                </a:rPr>
                <a:t>  </a:t>
              </a:r>
              <a:r>
                <a:rPr lang="en-US" altLang="en-US" b="1">
                  <a:latin typeface="Helvetica" pitchFamily="34" charset="0"/>
                  <a:cs typeface="Mitra" pitchFamily="2" charset="-78"/>
                </a:rPr>
                <a:t>                                              </a:t>
              </a:r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هر هدف باید بخشی از یک زنجیره روابط علت و معلولی باشد که ارتباط با استراتژی را نشان می دهد.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78186" name="Rectangle 10"/>
            <p:cNvSpPr>
              <a:spLocks noChangeArrowheads="1"/>
            </p:cNvSpPr>
            <p:nvPr/>
          </p:nvSpPr>
          <p:spPr bwMode="auto">
            <a:xfrm>
              <a:off x="2238" y="2167"/>
              <a:ext cx="3297" cy="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marL="346075" indent="-346075" algn="r" rtl="1" eaLnBrk="0" hangingPunct="0">
                <a:spcBef>
                  <a:spcPct val="14000"/>
                </a:spcBef>
              </a:pP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3 </a:t>
              </a:r>
              <a:r>
                <a:rPr lang="ar-SA" altLang="en-US" b="1" u="sng">
                  <a:latin typeface="Arial"/>
                  <a:cs typeface="Mitra" pitchFamily="2" charset="-78"/>
                </a:rPr>
                <a:t>–</a:t>
              </a: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 توازن میان دست آوردها و سنجه های اصلی</a:t>
              </a:r>
              <a:r>
                <a:rPr lang="fa-IR" altLang="en-US" b="1">
                  <a:latin typeface="Helvetica" pitchFamily="34" charset="0"/>
                  <a:cs typeface="Mitra" pitchFamily="2" charset="-78"/>
                </a:rPr>
                <a:t>                     </a:t>
              </a:r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برای تسهیل مدیریت پیشبینانه باید میان دستاوردها، سنجه ها و سنجه های اصلی توازن برقرار باشد.</a:t>
              </a:r>
              <a:endParaRPr lang="en-US" altLang="en-US" sz="1600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78187" name="Rectangle 11"/>
            <p:cNvSpPr>
              <a:spLocks noChangeArrowheads="1"/>
            </p:cNvSpPr>
            <p:nvPr/>
          </p:nvSpPr>
          <p:spPr bwMode="auto">
            <a:xfrm>
              <a:off x="2234" y="3480"/>
              <a:ext cx="3297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487" tIns="44450" rIns="90487" bIns="44450">
              <a:spAutoFit/>
            </a:bodyPr>
            <a:lstStyle/>
            <a:p>
              <a:pPr marL="342900" indent="-342900" algn="r" rtl="1" eaLnBrk="0" hangingPunct="0">
                <a:spcBef>
                  <a:spcPct val="14000"/>
                </a:spcBef>
              </a:pP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5 </a:t>
              </a:r>
              <a:r>
                <a:rPr lang="ar-SA" altLang="en-US" b="1" u="sng">
                  <a:latin typeface="Arial"/>
                  <a:cs typeface="Mitra" pitchFamily="2" charset="-78"/>
                </a:rPr>
                <a:t>–</a:t>
              </a:r>
              <a:r>
                <a:rPr lang="fa-IR" altLang="en-US" b="1" u="sng">
                  <a:latin typeface="Helvetica" pitchFamily="34" charset="0"/>
                  <a:cs typeface="Mitra" pitchFamily="2" charset="-78"/>
                </a:rPr>
                <a:t> ارتباط ابتکارات و سنجه ها</a:t>
              </a:r>
              <a:r>
                <a:rPr lang="fa-IR" altLang="en-US" b="1">
                  <a:latin typeface="Helvetica" pitchFamily="34" charset="0"/>
                  <a:cs typeface="Mitra" pitchFamily="2" charset="-78"/>
                </a:rPr>
                <a:t>                                                </a:t>
              </a:r>
              <a:r>
                <a:rPr lang="fa-IR" altLang="en-US" sz="1600" b="1">
                  <a:latin typeface="Helvetica" pitchFamily="34" charset="0"/>
                  <a:cs typeface="Mitra" pitchFamily="2" charset="-78"/>
                </a:rPr>
                <a:t>هر ابتکاری مبتنی بر یک شکاف میان وضعیت فعلی و اهداف باشد.</a:t>
              </a:r>
              <a:r>
                <a:rPr lang="fa-IR" altLang="en-US" b="1">
                  <a:latin typeface="Helvetica" pitchFamily="34" charset="0"/>
                  <a:cs typeface="Mitra" pitchFamily="2" charset="-78"/>
                </a:rPr>
                <a:t> </a:t>
              </a:r>
              <a:r>
                <a:rPr lang="en-US" altLang="en-US" sz="1600">
                  <a:latin typeface="Helvetica" pitchFamily="34" charset="0"/>
                  <a:cs typeface="Mitra" pitchFamily="2" charset="-78"/>
                </a:rPr>
                <a:t> </a:t>
              </a:r>
            </a:p>
          </p:txBody>
        </p:sp>
        <p:sp>
          <p:nvSpPr>
            <p:cNvPr id="178188" name="Freeform 12"/>
            <p:cNvSpPr>
              <a:spLocks/>
            </p:cNvSpPr>
            <p:nvPr/>
          </p:nvSpPr>
          <p:spPr bwMode="auto">
            <a:xfrm rot="21153896" flipV="1">
              <a:off x="108" y="1460"/>
              <a:ext cx="2042" cy="1471"/>
            </a:xfrm>
            <a:custGeom>
              <a:avLst/>
              <a:gdLst/>
              <a:ahLst/>
              <a:cxnLst>
                <a:cxn ang="0">
                  <a:pos x="107" y="317"/>
                </a:cxn>
                <a:cxn ang="0">
                  <a:pos x="44" y="350"/>
                </a:cxn>
                <a:cxn ang="0">
                  <a:pos x="12" y="389"/>
                </a:cxn>
                <a:cxn ang="0">
                  <a:pos x="0" y="436"/>
                </a:cxn>
                <a:cxn ang="0">
                  <a:pos x="23" y="499"/>
                </a:cxn>
                <a:cxn ang="0">
                  <a:pos x="84" y="546"/>
                </a:cxn>
                <a:cxn ang="0">
                  <a:pos x="56" y="574"/>
                </a:cxn>
                <a:cxn ang="0">
                  <a:pos x="38" y="619"/>
                </a:cxn>
                <a:cxn ang="0">
                  <a:pos x="45" y="669"/>
                </a:cxn>
                <a:cxn ang="0">
                  <a:pos x="76" y="712"/>
                </a:cxn>
                <a:cxn ang="0">
                  <a:pos x="127" y="743"/>
                </a:cxn>
                <a:cxn ang="0">
                  <a:pos x="191" y="757"/>
                </a:cxn>
                <a:cxn ang="0">
                  <a:pos x="227" y="758"/>
                </a:cxn>
                <a:cxn ang="0">
                  <a:pos x="306" y="825"/>
                </a:cxn>
                <a:cxn ang="0">
                  <a:pos x="451" y="870"/>
                </a:cxn>
                <a:cxn ang="0">
                  <a:pos x="531" y="870"/>
                </a:cxn>
                <a:cxn ang="0">
                  <a:pos x="647" y="840"/>
                </a:cxn>
                <a:cxn ang="0">
                  <a:pos x="714" y="892"/>
                </a:cxn>
                <a:cxn ang="0">
                  <a:pos x="834" y="927"/>
                </a:cxn>
                <a:cxn ang="0">
                  <a:pos x="931" y="922"/>
                </a:cxn>
                <a:cxn ang="0">
                  <a:pos x="1007" y="898"/>
                </a:cxn>
                <a:cxn ang="0">
                  <a:pos x="1070" y="857"/>
                </a:cxn>
                <a:cxn ang="0">
                  <a:pos x="1113" y="802"/>
                </a:cxn>
                <a:cxn ang="0">
                  <a:pos x="1178" y="807"/>
                </a:cxn>
                <a:cxn ang="0">
                  <a:pos x="1286" y="811"/>
                </a:cxn>
                <a:cxn ang="0">
                  <a:pos x="1367" y="785"/>
                </a:cxn>
                <a:cxn ang="0">
                  <a:pos x="1428" y="740"/>
                </a:cxn>
                <a:cxn ang="0">
                  <a:pos x="1463" y="680"/>
                </a:cxn>
                <a:cxn ang="0">
                  <a:pos x="1491" y="643"/>
                </a:cxn>
                <a:cxn ang="0">
                  <a:pos x="1578" y="614"/>
                </a:cxn>
                <a:cxn ang="0">
                  <a:pos x="1645" y="566"/>
                </a:cxn>
                <a:cxn ang="0">
                  <a:pos x="1686" y="503"/>
                </a:cxn>
                <a:cxn ang="0">
                  <a:pos x="1695" y="434"/>
                </a:cxn>
                <a:cxn ang="0">
                  <a:pos x="1674" y="371"/>
                </a:cxn>
                <a:cxn ang="0">
                  <a:pos x="1640" y="329"/>
                </a:cxn>
                <a:cxn ang="0">
                  <a:pos x="1657" y="268"/>
                </a:cxn>
                <a:cxn ang="0">
                  <a:pos x="1646" y="217"/>
                </a:cxn>
                <a:cxn ang="0">
                  <a:pos x="1614" y="173"/>
                </a:cxn>
                <a:cxn ang="0">
                  <a:pos x="1536" y="126"/>
                </a:cxn>
                <a:cxn ang="0">
                  <a:pos x="1499" y="105"/>
                </a:cxn>
                <a:cxn ang="0">
                  <a:pos x="1471" y="60"/>
                </a:cxn>
                <a:cxn ang="0">
                  <a:pos x="1411" y="19"/>
                </a:cxn>
                <a:cxn ang="0">
                  <a:pos x="1333" y="1"/>
                </a:cxn>
                <a:cxn ang="0">
                  <a:pos x="1255" y="7"/>
                </a:cxn>
                <a:cxn ang="0">
                  <a:pos x="1185" y="39"/>
                </a:cxn>
                <a:cxn ang="0">
                  <a:pos x="1143" y="29"/>
                </a:cxn>
                <a:cxn ang="0">
                  <a:pos x="1074" y="3"/>
                </a:cxn>
                <a:cxn ang="0">
                  <a:pos x="987" y="5"/>
                </a:cxn>
                <a:cxn ang="0">
                  <a:pos x="908" y="41"/>
                </a:cxn>
                <a:cxn ang="0">
                  <a:pos x="867" y="63"/>
                </a:cxn>
                <a:cxn ang="0">
                  <a:pos x="795" y="35"/>
                </a:cxn>
                <a:cxn ang="0">
                  <a:pos x="706" y="30"/>
                </a:cxn>
                <a:cxn ang="0">
                  <a:pos x="604" y="62"/>
                </a:cxn>
                <a:cxn ang="0">
                  <a:pos x="549" y="112"/>
                </a:cxn>
                <a:cxn ang="0">
                  <a:pos x="415" y="85"/>
                </a:cxn>
                <a:cxn ang="0">
                  <a:pos x="312" y="100"/>
                </a:cxn>
                <a:cxn ang="0">
                  <a:pos x="228" y="143"/>
                </a:cxn>
                <a:cxn ang="0">
                  <a:pos x="171" y="205"/>
                </a:cxn>
                <a:cxn ang="0">
                  <a:pos x="150" y="282"/>
                </a:cxn>
              </a:cxnLst>
              <a:rect l="0" t="0" r="r" b="b"/>
              <a:pathLst>
                <a:path w="1696" h="928">
                  <a:moveTo>
                    <a:pt x="153" y="308"/>
                  </a:moveTo>
                  <a:lnTo>
                    <a:pt x="137" y="310"/>
                  </a:lnTo>
                  <a:lnTo>
                    <a:pt x="121" y="313"/>
                  </a:lnTo>
                  <a:lnTo>
                    <a:pt x="107" y="317"/>
                  </a:lnTo>
                  <a:lnTo>
                    <a:pt x="92" y="322"/>
                  </a:lnTo>
                  <a:lnTo>
                    <a:pt x="66" y="334"/>
                  </a:lnTo>
                  <a:lnTo>
                    <a:pt x="55" y="342"/>
                  </a:lnTo>
                  <a:lnTo>
                    <a:pt x="44" y="350"/>
                  </a:lnTo>
                  <a:lnTo>
                    <a:pt x="34" y="359"/>
                  </a:lnTo>
                  <a:lnTo>
                    <a:pt x="26" y="368"/>
                  </a:lnTo>
                  <a:lnTo>
                    <a:pt x="18" y="379"/>
                  </a:lnTo>
                  <a:lnTo>
                    <a:pt x="12" y="389"/>
                  </a:lnTo>
                  <a:lnTo>
                    <a:pt x="7" y="400"/>
                  </a:lnTo>
                  <a:lnTo>
                    <a:pt x="3" y="412"/>
                  </a:lnTo>
                  <a:lnTo>
                    <a:pt x="1" y="424"/>
                  </a:lnTo>
                  <a:lnTo>
                    <a:pt x="0" y="436"/>
                  </a:lnTo>
                  <a:lnTo>
                    <a:pt x="2" y="453"/>
                  </a:lnTo>
                  <a:lnTo>
                    <a:pt x="6" y="469"/>
                  </a:lnTo>
                  <a:lnTo>
                    <a:pt x="13" y="485"/>
                  </a:lnTo>
                  <a:lnTo>
                    <a:pt x="23" y="499"/>
                  </a:lnTo>
                  <a:lnTo>
                    <a:pt x="35" y="513"/>
                  </a:lnTo>
                  <a:lnTo>
                    <a:pt x="49" y="525"/>
                  </a:lnTo>
                  <a:lnTo>
                    <a:pt x="65" y="537"/>
                  </a:lnTo>
                  <a:lnTo>
                    <a:pt x="84" y="546"/>
                  </a:lnTo>
                  <a:lnTo>
                    <a:pt x="83" y="544"/>
                  </a:lnTo>
                  <a:lnTo>
                    <a:pt x="73" y="553"/>
                  </a:lnTo>
                  <a:lnTo>
                    <a:pt x="64" y="563"/>
                  </a:lnTo>
                  <a:lnTo>
                    <a:pt x="56" y="574"/>
                  </a:lnTo>
                  <a:lnTo>
                    <a:pt x="49" y="585"/>
                  </a:lnTo>
                  <a:lnTo>
                    <a:pt x="44" y="596"/>
                  </a:lnTo>
                  <a:lnTo>
                    <a:pt x="40" y="607"/>
                  </a:lnTo>
                  <a:lnTo>
                    <a:pt x="38" y="619"/>
                  </a:lnTo>
                  <a:lnTo>
                    <a:pt x="37" y="631"/>
                  </a:lnTo>
                  <a:lnTo>
                    <a:pt x="38" y="644"/>
                  </a:lnTo>
                  <a:lnTo>
                    <a:pt x="41" y="657"/>
                  </a:lnTo>
                  <a:lnTo>
                    <a:pt x="45" y="669"/>
                  </a:lnTo>
                  <a:lnTo>
                    <a:pt x="51" y="680"/>
                  </a:lnTo>
                  <a:lnTo>
                    <a:pt x="58" y="692"/>
                  </a:lnTo>
                  <a:lnTo>
                    <a:pt x="66" y="702"/>
                  </a:lnTo>
                  <a:lnTo>
                    <a:pt x="76" y="712"/>
                  </a:lnTo>
                  <a:lnTo>
                    <a:pt x="87" y="721"/>
                  </a:lnTo>
                  <a:lnTo>
                    <a:pt x="99" y="729"/>
                  </a:lnTo>
                  <a:lnTo>
                    <a:pt x="113" y="736"/>
                  </a:lnTo>
                  <a:lnTo>
                    <a:pt x="127" y="743"/>
                  </a:lnTo>
                  <a:lnTo>
                    <a:pt x="142" y="748"/>
                  </a:lnTo>
                  <a:lnTo>
                    <a:pt x="157" y="752"/>
                  </a:lnTo>
                  <a:lnTo>
                    <a:pt x="174" y="755"/>
                  </a:lnTo>
                  <a:lnTo>
                    <a:pt x="191" y="757"/>
                  </a:lnTo>
                  <a:lnTo>
                    <a:pt x="208" y="758"/>
                  </a:lnTo>
                  <a:lnTo>
                    <a:pt x="218" y="758"/>
                  </a:lnTo>
                  <a:lnTo>
                    <a:pt x="228" y="757"/>
                  </a:lnTo>
                  <a:lnTo>
                    <a:pt x="227" y="758"/>
                  </a:lnTo>
                  <a:lnTo>
                    <a:pt x="238" y="771"/>
                  </a:lnTo>
                  <a:lnTo>
                    <a:pt x="249" y="783"/>
                  </a:lnTo>
                  <a:lnTo>
                    <a:pt x="276" y="806"/>
                  </a:lnTo>
                  <a:lnTo>
                    <a:pt x="306" y="825"/>
                  </a:lnTo>
                  <a:lnTo>
                    <a:pt x="338" y="842"/>
                  </a:lnTo>
                  <a:lnTo>
                    <a:pt x="374" y="855"/>
                  </a:lnTo>
                  <a:lnTo>
                    <a:pt x="411" y="864"/>
                  </a:lnTo>
                  <a:lnTo>
                    <a:pt x="451" y="870"/>
                  </a:lnTo>
                  <a:lnTo>
                    <a:pt x="471" y="872"/>
                  </a:lnTo>
                  <a:lnTo>
                    <a:pt x="491" y="872"/>
                  </a:lnTo>
                  <a:lnTo>
                    <a:pt x="511" y="872"/>
                  </a:lnTo>
                  <a:lnTo>
                    <a:pt x="531" y="870"/>
                  </a:lnTo>
                  <a:lnTo>
                    <a:pt x="551" y="867"/>
                  </a:lnTo>
                  <a:lnTo>
                    <a:pt x="571" y="864"/>
                  </a:lnTo>
                  <a:lnTo>
                    <a:pt x="610" y="854"/>
                  </a:lnTo>
                  <a:lnTo>
                    <a:pt x="647" y="840"/>
                  </a:lnTo>
                  <a:lnTo>
                    <a:pt x="646" y="840"/>
                  </a:lnTo>
                  <a:lnTo>
                    <a:pt x="666" y="860"/>
                  </a:lnTo>
                  <a:lnTo>
                    <a:pt x="689" y="877"/>
                  </a:lnTo>
                  <a:lnTo>
                    <a:pt x="714" y="892"/>
                  </a:lnTo>
                  <a:lnTo>
                    <a:pt x="742" y="905"/>
                  </a:lnTo>
                  <a:lnTo>
                    <a:pt x="771" y="915"/>
                  </a:lnTo>
                  <a:lnTo>
                    <a:pt x="802" y="922"/>
                  </a:lnTo>
                  <a:lnTo>
                    <a:pt x="834" y="927"/>
                  </a:lnTo>
                  <a:lnTo>
                    <a:pt x="867" y="928"/>
                  </a:lnTo>
                  <a:lnTo>
                    <a:pt x="889" y="927"/>
                  </a:lnTo>
                  <a:lnTo>
                    <a:pt x="910" y="925"/>
                  </a:lnTo>
                  <a:lnTo>
                    <a:pt x="931" y="922"/>
                  </a:lnTo>
                  <a:lnTo>
                    <a:pt x="951" y="918"/>
                  </a:lnTo>
                  <a:lnTo>
                    <a:pt x="970" y="912"/>
                  </a:lnTo>
                  <a:lnTo>
                    <a:pt x="989" y="906"/>
                  </a:lnTo>
                  <a:lnTo>
                    <a:pt x="1007" y="898"/>
                  </a:lnTo>
                  <a:lnTo>
                    <a:pt x="1024" y="889"/>
                  </a:lnTo>
                  <a:lnTo>
                    <a:pt x="1040" y="879"/>
                  </a:lnTo>
                  <a:lnTo>
                    <a:pt x="1056" y="869"/>
                  </a:lnTo>
                  <a:lnTo>
                    <a:pt x="1070" y="857"/>
                  </a:lnTo>
                  <a:lnTo>
                    <a:pt x="1082" y="845"/>
                  </a:lnTo>
                  <a:lnTo>
                    <a:pt x="1094" y="831"/>
                  </a:lnTo>
                  <a:lnTo>
                    <a:pt x="1104" y="817"/>
                  </a:lnTo>
                  <a:lnTo>
                    <a:pt x="1113" y="802"/>
                  </a:lnTo>
                  <a:lnTo>
                    <a:pt x="1120" y="787"/>
                  </a:lnTo>
                  <a:lnTo>
                    <a:pt x="1120" y="788"/>
                  </a:lnTo>
                  <a:lnTo>
                    <a:pt x="1149" y="799"/>
                  </a:lnTo>
                  <a:lnTo>
                    <a:pt x="1178" y="807"/>
                  </a:lnTo>
                  <a:lnTo>
                    <a:pt x="1209" y="812"/>
                  </a:lnTo>
                  <a:lnTo>
                    <a:pt x="1241" y="814"/>
                  </a:lnTo>
                  <a:lnTo>
                    <a:pt x="1264" y="813"/>
                  </a:lnTo>
                  <a:lnTo>
                    <a:pt x="1286" y="811"/>
                  </a:lnTo>
                  <a:lnTo>
                    <a:pt x="1308" y="806"/>
                  </a:lnTo>
                  <a:lnTo>
                    <a:pt x="1329" y="801"/>
                  </a:lnTo>
                  <a:lnTo>
                    <a:pt x="1348" y="794"/>
                  </a:lnTo>
                  <a:lnTo>
                    <a:pt x="1367" y="785"/>
                  </a:lnTo>
                  <a:lnTo>
                    <a:pt x="1385" y="776"/>
                  </a:lnTo>
                  <a:lnTo>
                    <a:pt x="1401" y="765"/>
                  </a:lnTo>
                  <a:lnTo>
                    <a:pt x="1415" y="753"/>
                  </a:lnTo>
                  <a:lnTo>
                    <a:pt x="1428" y="740"/>
                  </a:lnTo>
                  <a:lnTo>
                    <a:pt x="1440" y="726"/>
                  </a:lnTo>
                  <a:lnTo>
                    <a:pt x="1450" y="712"/>
                  </a:lnTo>
                  <a:lnTo>
                    <a:pt x="1457" y="696"/>
                  </a:lnTo>
                  <a:lnTo>
                    <a:pt x="1463" y="680"/>
                  </a:lnTo>
                  <a:lnTo>
                    <a:pt x="1467" y="663"/>
                  </a:lnTo>
                  <a:lnTo>
                    <a:pt x="1468" y="646"/>
                  </a:lnTo>
                  <a:lnTo>
                    <a:pt x="1467" y="646"/>
                  </a:lnTo>
                  <a:lnTo>
                    <a:pt x="1491" y="643"/>
                  </a:lnTo>
                  <a:lnTo>
                    <a:pt x="1514" y="638"/>
                  </a:lnTo>
                  <a:lnTo>
                    <a:pt x="1537" y="631"/>
                  </a:lnTo>
                  <a:lnTo>
                    <a:pt x="1558" y="623"/>
                  </a:lnTo>
                  <a:lnTo>
                    <a:pt x="1578" y="614"/>
                  </a:lnTo>
                  <a:lnTo>
                    <a:pt x="1597" y="604"/>
                  </a:lnTo>
                  <a:lnTo>
                    <a:pt x="1615" y="592"/>
                  </a:lnTo>
                  <a:lnTo>
                    <a:pt x="1631" y="580"/>
                  </a:lnTo>
                  <a:lnTo>
                    <a:pt x="1645" y="566"/>
                  </a:lnTo>
                  <a:lnTo>
                    <a:pt x="1658" y="551"/>
                  </a:lnTo>
                  <a:lnTo>
                    <a:pt x="1669" y="536"/>
                  </a:lnTo>
                  <a:lnTo>
                    <a:pt x="1679" y="520"/>
                  </a:lnTo>
                  <a:lnTo>
                    <a:pt x="1686" y="503"/>
                  </a:lnTo>
                  <a:lnTo>
                    <a:pt x="1692" y="486"/>
                  </a:lnTo>
                  <a:lnTo>
                    <a:pt x="1695" y="468"/>
                  </a:lnTo>
                  <a:lnTo>
                    <a:pt x="1696" y="450"/>
                  </a:lnTo>
                  <a:lnTo>
                    <a:pt x="1695" y="434"/>
                  </a:lnTo>
                  <a:lnTo>
                    <a:pt x="1692" y="417"/>
                  </a:lnTo>
                  <a:lnTo>
                    <a:pt x="1688" y="402"/>
                  </a:lnTo>
                  <a:lnTo>
                    <a:pt x="1682" y="386"/>
                  </a:lnTo>
                  <a:lnTo>
                    <a:pt x="1674" y="371"/>
                  </a:lnTo>
                  <a:lnTo>
                    <a:pt x="1664" y="357"/>
                  </a:lnTo>
                  <a:lnTo>
                    <a:pt x="1653" y="342"/>
                  </a:lnTo>
                  <a:lnTo>
                    <a:pt x="1641" y="329"/>
                  </a:lnTo>
                  <a:lnTo>
                    <a:pt x="1640" y="329"/>
                  </a:lnTo>
                  <a:lnTo>
                    <a:pt x="1647" y="314"/>
                  </a:lnTo>
                  <a:lnTo>
                    <a:pt x="1653" y="299"/>
                  </a:lnTo>
                  <a:lnTo>
                    <a:pt x="1656" y="284"/>
                  </a:lnTo>
                  <a:lnTo>
                    <a:pt x="1657" y="268"/>
                  </a:lnTo>
                  <a:lnTo>
                    <a:pt x="1656" y="255"/>
                  </a:lnTo>
                  <a:lnTo>
                    <a:pt x="1654" y="242"/>
                  </a:lnTo>
                  <a:lnTo>
                    <a:pt x="1651" y="229"/>
                  </a:lnTo>
                  <a:lnTo>
                    <a:pt x="1646" y="217"/>
                  </a:lnTo>
                  <a:lnTo>
                    <a:pt x="1640" y="205"/>
                  </a:lnTo>
                  <a:lnTo>
                    <a:pt x="1632" y="194"/>
                  </a:lnTo>
                  <a:lnTo>
                    <a:pt x="1624" y="183"/>
                  </a:lnTo>
                  <a:lnTo>
                    <a:pt x="1614" y="173"/>
                  </a:lnTo>
                  <a:lnTo>
                    <a:pt x="1603" y="163"/>
                  </a:lnTo>
                  <a:lnTo>
                    <a:pt x="1592" y="154"/>
                  </a:lnTo>
                  <a:lnTo>
                    <a:pt x="1565" y="138"/>
                  </a:lnTo>
                  <a:lnTo>
                    <a:pt x="1536" y="126"/>
                  </a:lnTo>
                  <a:lnTo>
                    <a:pt x="1520" y="121"/>
                  </a:lnTo>
                  <a:lnTo>
                    <a:pt x="1503" y="117"/>
                  </a:lnTo>
                  <a:lnTo>
                    <a:pt x="1503" y="117"/>
                  </a:lnTo>
                  <a:lnTo>
                    <a:pt x="1499" y="105"/>
                  </a:lnTo>
                  <a:lnTo>
                    <a:pt x="1494" y="92"/>
                  </a:lnTo>
                  <a:lnTo>
                    <a:pt x="1488" y="81"/>
                  </a:lnTo>
                  <a:lnTo>
                    <a:pt x="1480" y="70"/>
                  </a:lnTo>
                  <a:lnTo>
                    <a:pt x="1471" y="60"/>
                  </a:lnTo>
                  <a:lnTo>
                    <a:pt x="1461" y="50"/>
                  </a:lnTo>
                  <a:lnTo>
                    <a:pt x="1450" y="41"/>
                  </a:lnTo>
                  <a:lnTo>
                    <a:pt x="1438" y="33"/>
                  </a:lnTo>
                  <a:lnTo>
                    <a:pt x="1411" y="19"/>
                  </a:lnTo>
                  <a:lnTo>
                    <a:pt x="1382" y="9"/>
                  </a:lnTo>
                  <a:lnTo>
                    <a:pt x="1366" y="5"/>
                  </a:lnTo>
                  <a:lnTo>
                    <a:pt x="1350" y="2"/>
                  </a:lnTo>
                  <a:lnTo>
                    <a:pt x="1333" y="1"/>
                  </a:lnTo>
                  <a:lnTo>
                    <a:pt x="1316" y="0"/>
                  </a:lnTo>
                  <a:lnTo>
                    <a:pt x="1295" y="1"/>
                  </a:lnTo>
                  <a:lnTo>
                    <a:pt x="1275" y="3"/>
                  </a:lnTo>
                  <a:lnTo>
                    <a:pt x="1255" y="7"/>
                  </a:lnTo>
                  <a:lnTo>
                    <a:pt x="1236" y="13"/>
                  </a:lnTo>
                  <a:lnTo>
                    <a:pt x="1218" y="20"/>
                  </a:lnTo>
                  <a:lnTo>
                    <a:pt x="1201" y="29"/>
                  </a:lnTo>
                  <a:lnTo>
                    <a:pt x="1185" y="39"/>
                  </a:lnTo>
                  <a:lnTo>
                    <a:pt x="1170" y="50"/>
                  </a:lnTo>
                  <a:lnTo>
                    <a:pt x="1171" y="50"/>
                  </a:lnTo>
                  <a:lnTo>
                    <a:pt x="1158" y="39"/>
                  </a:lnTo>
                  <a:lnTo>
                    <a:pt x="1143" y="29"/>
                  </a:lnTo>
                  <a:lnTo>
                    <a:pt x="1127" y="21"/>
                  </a:lnTo>
                  <a:lnTo>
                    <a:pt x="1110" y="13"/>
                  </a:lnTo>
                  <a:lnTo>
                    <a:pt x="1092" y="8"/>
                  </a:lnTo>
                  <a:lnTo>
                    <a:pt x="1074" y="3"/>
                  </a:lnTo>
                  <a:lnTo>
                    <a:pt x="1054" y="1"/>
                  </a:lnTo>
                  <a:lnTo>
                    <a:pt x="1034" y="0"/>
                  </a:lnTo>
                  <a:lnTo>
                    <a:pt x="1010" y="1"/>
                  </a:lnTo>
                  <a:lnTo>
                    <a:pt x="987" y="5"/>
                  </a:lnTo>
                  <a:lnTo>
                    <a:pt x="965" y="11"/>
                  </a:lnTo>
                  <a:lnTo>
                    <a:pt x="944" y="19"/>
                  </a:lnTo>
                  <a:lnTo>
                    <a:pt x="925" y="29"/>
                  </a:lnTo>
                  <a:lnTo>
                    <a:pt x="908" y="41"/>
                  </a:lnTo>
                  <a:lnTo>
                    <a:pt x="893" y="55"/>
                  </a:lnTo>
                  <a:lnTo>
                    <a:pt x="881" y="71"/>
                  </a:lnTo>
                  <a:lnTo>
                    <a:pt x="882" y="73"/>
                  </a:lnTo>
                  <a:lnTo>
                    <a:pt x="867" y="63"/>
                  </a:lnTo>
                  <a:lnTo>
                    <a:pt x="850" y="54"/>
                  </a:lnTo>
                  <a:lnTo>
                    <a:pt x="833" y="46"/>
                  </a:lnTo>
                  <a:lnTo>
                    <a:pt x="815" y="40"/>
                  </a:lnTo>
                  <a:lnTo>
                    <a:pt x="795" y="35"/>
                  </a:lnTo>
                  <a:lnTo>
                    <a:pt x="776" y="31"/>
                  </a:lnTo>
                  <a:lnTo>
                    <a:pt x="756" y="29"/>
                  </a:lnTo>
                  <a:lnTo>
                    <a:pt x="735" y="28"/>
                  </a:lnTo>
                  <a:lnTo>
                    <a:pt x="706" y="30"/>
                  </a:lnTo>
                  <a:lnTo>
                    <a:pt x="678" y="34"/>
                  </a:lnTo>
                  <a:lnTo>
                    <a:pt x="652" y="41"/>
                  </a:lnTo>
                  <a:lnTo>
                    <a:pt x="627" y="50"/>
                  </a:lnTo>
                  <a:lnTo>
                    <a:pt x="604" y="62"/>
                  </a:lnTo>
                  <a:lnTo>
                    <a:pt x="583" y="77"/>
                  </a:lnTo>
                  <a:lnTo>
                    <a:pt x="565" y="93"/>
                  </a:lnTo>
                  <a:lnTo>
                    <a:pt x="550" y="111"/>
                  </a:lnTo>
                  <a:lnTo>
                    <a:pt x="549" y="112"/>
                  </a:lnTo>
                  <a:lnTo>
                    <a:pt x="518" y="100"/>
                  </a:lnTo>
                  <a:lnTo>
                    <a:pt x="485" y="92"/>
                  </a:lnTo>
                  <a:lnTo>
                    <a:pt x="450" y="87"/>
                  </a:lnTo>
                  <a:lnTo>
                    <a:pt x="415" y="85"/>
                  </a:lnTo>
                  <a:lnTo>
                    <a:pt x="388" y="86"/>
                  </a:lnTo>
                  <a:lnTo>
                    <a:pt x="362" y="89"/>
                  </a:lnTo>
                  <a:lnTo>
                    <a:pt x="336" y="94"/>
                  </a:lnTo>
                  <a:lnTo>
                    <a:pt x="312" y="100"/>
                  </a:lnTo>
                  <a:lnTo>
                    <a:pt x="289" y="109"/>
                  </a:lnTo>
                  <a:lnTo>
                    <a:pt x="267" y="119"/>
                  </a:lnTo>
                  <a:lnTo>
                    <a:pt x="247" y="130"/>
                  </a:lnTo>
                  <a:lnTo>
                    <a:pt x="228" y="143"/>
                  </a:lnTo>
                  <a:lnTo>
                    <a:pt x="211" y="157"/>
                  </a:lnTo>
                  <a:lnTo>
                    <a:pt x="195" y="172"/>
                  </a:lnTo>
                  <a:lnTo>
                    <a:pt x="182" y="188"/>
                  </a:lnTo>
                  <a:lnTo>
                    <a:pt x="171" y="205"/>
                  </a:lnTo>
                  <a:lnTo>
                    <a:pt x="162" y="223"/>
                  </a:lnTo>
                  <a:lnTo>
                    <a:pt x="155" y="242"/>
                  </a:lnTo>
                  <a:lnTo>
                    <a:pt x="151" y="262"/>
                  </a:lnTo>
                  <a:lnTo>
                    <a:pt x="150" y="282"/>
                  </a:lnTo>
                  <a:lnTo>
                    <a:pt x="151" y="296"/>
                  </a:lnTo>
                  <a:lnTo>
                    <a:pt x="152" y="309"/>
                  </a:lnTo>
                  <a:lnTo>
                    <a:pt x="153" y="308"/>
                  </a:lnTo>
                  <a:close/>
                </a:path>
              </a:pathLst>
            </a:cu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189" name="Rectangle 13"/>
            <p:cNvSpPr>
              <a:spLocks noChangeArrowheads="1"/>
            </p:cNvSpPr>
            <p:nvPr/>
          </p:nvSpPr>
          <p:spPr bwMode="auto">
            <a:xfrm>
              <a:off x="377" y="1687"/>
              <a:ext cx="1506" cy="1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76200" tIns="38100" rIns="76200" bIns="38100">
              <a:spAutoFit/>
            </a:bodyPr>
            <a:lstStyle/>
            <a:p>
              <a:pPr algn="ctr" defTabSz="661988" eaLnBrk="0" hangingPunct="0"/>
              <a:r>
                <a:rPr lang="fa-IR" altLang="en-US" sz="2800" b="1">
                  <a:latin typeface="Helvetica" pitchFamily="34" charset="0"/>
                  <a:cs typeface="Mitra" pitchFamily="2" charset="-78"/>
                </a:rPr>
                <a:t>برگه امتیاز متوازن خوب استراتژی را با عباراتی قابل اجرا بیان می کند.</a:t>
              </a:r>
              <a:endParaRPr lang="en-US" altLang="en-US" sz="2800" b="1">
                <a:latin typeface="Helvetica" pitchFamily="34" charset="0"/>
                <a:cs typeface="Mitra" pitchFamily="2" charset="-78"/>
              </a:endParaRPr>
            </a:p>
          </p:txBody>
        </p:sp>
      </p:grpSp>
      <p:sp>
        <p:nvSpPr>
          <p:cNvPr id="178190" name="Rectangle 14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78192" name="Text Box 16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8F380DCC-C95F-449F-AA94-E6DF2741266B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26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برخی از اهداف برگه امتیاز متوازن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10550" cy="3886200"/>
          </a:xfrm>
        </p:spPr>
        <p:txBody>
          <a:bodyPr/>
          <a:lstStyle/>
          <a:p>
            <a:pPr marL="280988" indent="-280988" algn="r" rtl="1">
              <a:spcBef>
                <a:spcPct val="50000"/>
              </a:spcBef>
              <a:buSzTx/>
              <a:buFont typeface="Wingdings" pitchFamily="2" charset="2"/>
              <a:buChar char="ü"/>
            </a:pPr>
            <a:r>
              <a:rPr lang="fa-IR" altLang="en-US" sz="3600" b="1">
                <a:cs typeface="Mitra" pitchFamily="2" charset="-78"/>
              </a:rPr>
              <a:t>فراهم آوردن یک چارچوب جامع برای ترجمه نمودن استراتژی به عبارات عملیاتی</a:t>
            </a:r>
            <a:endParaRPr lang="en-US" altLang="en-US" sz="3600" b="1">
              <a:cs typeface="Mitra" pitchFamily="2" charset="-78"/>
            </a:endParaRPr>
          </a:p>
          <a:p>
            <a:pPr marL="280988" indent="-280988" algn="r" rtl="1">
              <a:spcBef>
                <a:spcPct val="50000"/>
              </a:spcBef>
              <a:buSzTx/>
              <a:buFont typeface="Wingdings" pitchFamily="2" charset="2"/>
              <a:buChar char="ü"/>
            </a:pPr>
            <a:r>
              <a:rPr lang="fa-IR" altLang="en-US" sz="3600" b="1">
                <a:cs typeface="Mitra" pitchFamily="2" charset="-78"/>
              </a:rPr>
              <a:t>ایجاد رویکردی استراتژیک برای متشکل ساختن یک فرایند مدیریت استراتژیک جامع و یکپارچه</a:t>
            </a:r>
            <a:endParaRPr lang="en-US" altLang="en-US" sz="3600" b="1">
              <a:cs typeface="Mitra" pitchFamily="2" charset="-78"/>
            </a:endParaRPr>
          </a:p>
          <a:p>
            <a:pPr marL="280988" indent="-280988" algn="r" rtl="1">
              <a:spcBef>
                <a:spcPct val="50000"/>
              </a:spcBef>
              <a:buSzTx/>
              <a:buFont typeface="Wingdings" pitchFamily="2" charset="2"/>
              <a:buChar char="ü"/>
            </a:pPr>
            <a:r>
              <a:rPr lang="fa-IR" altLang="en-US" sz="3600" b="1">
                <a:cs typeface="Mitra" pitchFamily="2" charset="-78"/>
              </a:rPr>
              <a:t>شفاف نمودن چشم انداز و استراتژی شرکت</a:t>
            </a:r>
            <a:r>
              <a:rPr lang="en-US" altLang="en-US" sz="3600">
                <a:cs typeface="Mitra" pitchFamily="2" charset="-78"/>
              </a:rPr>
              <a:t> </a:t>
            </a:r>
          </a:p>
          <a:p>
            <a:pPr marL="280988" indent="-280988" algn="r" rtl="1">
              <a:spcBef>
                <a:spcPct val="50000"/>
              </a:spcBef>
              <a:buSzTx/>
              <a:buFont typeface="Wingdings" pitchFamily="2" charset="2"/>
              <a:buChar char="ü"/>
            </a:pPr>
            <a:r>
              <a:rPr lang="fa-IR" altLang="en-US" sz="3600" b="1">
                <a:cs typeface="Mitra" pitchFamily="2" charset="-78"/>
              </a:rPr>
              <a:t>فراهم آوردن ابزاری برای انتقال</a:t>
            </a:r>
            <a:endParaRPr lang="en-US" altLang="en-US" sz="3600" b="1">
              <a:cs typeface="Mitra" pitchFamily="2" charset="-78"/>
            </a:endParaRPr>
          </a:p>
          <a:p>
            <a:pPr lvl="1" algn="r" rtl="1">
              <a:spcBef>
                <a:spcPct val="50000"/>
              </a:spcBef>
              <a:buSzTx/>
              <a:buFontTx/>
              <a:buChar char="•"/>
            </a:pPr>
            <a:r>
              <a:rPr lang="fa-IR" altLang="en-US" sz="3600" b="1">
                <a:cs typeface="Mitra" pitchFamily="2" charset="-78"/>
              </a:rPr>
              <a:t>استراتژی و </a:t>
            </a:r>
          </a:p>
          <a:p>
            <a:pPr lvl="1" algn="r" rtl="1">
              <a:spcBef>
                <a:spcPct val="50000"/>
              </a:spcBef>
              <a:buSzTx/>
              <a:buFontTx/>
              <a:buChar char="•"/>
            </a:pPr>
            <a:r>
              <a:rPr lang="fa-IR" altLang="en-US" sz="3600" b="1">
                <a:cs typeface="Mitra" pitchFamily="2" charset="-78"/>
              </a:rPr>
              <a:t>فرایندها و سیستم های موردنیاز برای اجرای استراتژی </a:t>
            </a:r>
            <a:endParaRPr lang="en-US" altLang="en-US" sz="3600">
              <a:cs typeface="Mitra" pitchFamily="2" charset="-78"/>
            </a:endParaRPr>
          </a:p>
          <a:p>
            <a:pPr marL="280988" indent="-280988" algn="r" rtl="1">
              <a:spcBef>
                <a:spcPct val="50000"/>
              </a:spcBef>
              <a:buSzTx/>
              <a:buFont typeface="Wingdings" pitchFamily="2" charset="2"/>
              <a:buChar char="ü"/>
            </a:pPr>
            <a:r>
              <a:rPr lang="fa-IR" altLang="en-US" sz="3600" b="1">
                <a:cs typeface="Mitra" pitchFamily="2" charset="-78"/>
              </a:rPr>
              <a:t>ترسیم راهنمایی علت و معلولی به منظور نشان دادن ارزش آفرینی برای ذینفعان (سهامداران، مشتریان، و کارکنان)</a:t>
            </a:r>
            <a:r>
              <a:rPr lang="fa-IR" altLang="en-US" b="1">
                <a:cs typeface="Mitra" pitchFamily="2" charset="-78"/>
              </a:rPr>
              <a:t> </a:t>
            </a:r>
            <a:endParaRPr lang="en-US" altLang="en-US" b="1">
              <a:cs typeface="Mitra" pitchFamily="2" charset="-78"/>
            </a:endParaRPr>
          </a:p>
        </p:txBody>
      </p:sp>
      <p:sp>
        <p:nvSpPr>
          <p:cNvPr id="180228" name="Rectangle 4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1E3CE123-738A-4A91-9A7F-9F919CF594EB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27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0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فواید برگه امتیاز متوازن</a:t>
            </a:r>
            <a:r>
              <a:rPr lang="en-US" altLang="en-US">
                <a:cs typeface="Mitra" pitchFamily="2" charset="-78"/>
              </a:rPr>
              <a:t> 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162925" cy="3886200"/>
          </a:xfrm>
        </p:spPr>
        <p:txBody>
          <a:bodyPr/>
          <a:lstStyle/>
          <a:p>
            <a:pPr marL="280988" indent="-280988" algn="r" rtl="1">
              <a:spcBef>
                <a:spcPct val="50000"/>
              </a:spcBef>
            </a:pPr>
            <a:r>
              <a:rPr lang="fa-IR" altLang="en-US" sz="4000" b="1">
                <a:cs typeface="Mitra" pitchFamily="2" charset="-78"/>
              </a:rPr>
              <a:t>بهبود اثربخشی مدیریت توسط دستیابی به استراتژی هایی قابل اجرا و تسهیم شده</a:t>
            </a:r>
          </a:p>
          <a:p>
            <a:pPr marL="280988" indent="-280988" algn="r" rtl="1">
              <a:spcBef>
                <a:spcPct val="50000"/>
              </a:spcBef>
            </a:pPr>
            <a:r>
              <a:rPr lang="fa-IR" altLang="en-US" sz="4000" b="1">
                <a:cs typeface="Mitra" pitchFamily="2" charset="-78"/>
              </a:rPr>
              <a:t>بهینه سازی و تضمین دستاوردهای استراتژیک برای منابع موجود</a:t>
            </a:r>
          </a:p>
          <a:p>
            <a:pPr marL="280988" indent="-280988" algn="r" rtl="1">
              <a:spcBef>
                <a:spcPct val="50000"/>
              </a:spcBef>
            </a:pPr>
            <a:r>
              <a:rPr lang="fa-IR" altLang="en-US" sz="4000" b="1">
                <a:cs typeface="Mitra" pitchFamily="2" charset="-78"/>
              </a:rPr>
              <a:t>قادر ساختن کارکنان به کارکردن بطور هماهنگ و مشارکتی در راستای اهداف سازمانی</a:t>
            </a:r>
          </a:p>
          <a:p>
            <a:pPr marL="280988" indent="-280988" algn="r" rtl="1">
              <a:spcBef>
                <a:spcPct val="50000"/>
              </a:spcBef>
            </a:pPr>
            <a:r>
              <a:rPr lang="fa-IR" altLang="en-US" sz="4000" b="1">
                <a:cs typeface="Mitra" pitchFamily="2" charset="-78"/>
              </a:rPr>
              <a:t>تسریع در ارزش آفرینی از طریق تصمیم گیری سریعتر و مطلعانه تر  در خصوص زمان و منابع</a:t>
            </a:r>
          </a:p>
          <a:p>
            <a:pPr marL="280988" indent="-280988" algn="r" rtl="1">
              <a:spcBef>
                <a:spcPct val="50000"/>
              </a:spcBef>
            </a:pPr>
            <a:r>
              <a:rPr lang="fa-IR" altLang="en-US" sz="4000" b="1">
                <a:cs typeface="Mitra" pitchFamily="2" charset="-78"/>
              </a:rPr>
              <a:t>افزایش سرعت و دقت رویکرد به مقاصد استراتژیک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82278" name="Text Box 6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854881FA-E126-4C10-B989-A2BCF3A74BCC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28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2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8575" y="457200"/>
            <a:ext cx="7388225" cy="1371600"/>
          </a:xfrm>
          <a:noFill/>
          <a:ln/>
        </p:spPr>
        <p:txBody>
          <a:bodyPr lIns="90487" tIns="44450" rIns="0" bIns="44450" anchor="b"/>
          <a:lstStyle/>
          <a:p>
            <a:pPr algn="r" rtl="1"/>
            <a:r>
              <a:rPr lang="fa-IR" altLang="en-US" sz="4800">
                <a:cs typeface="Mitra" pitchFamily="2" charset="-78"/>
              </a:rPr>
              <a:t>سطوح استفاده از برگه امتیاز متوا زن (</a:t>
            </a:r>
            <a:r>
              <a:rPr lang="en-US" altLang="en-US" sz="4800">
                <a:cs typeface="Mitra" pitchFamily="2" charset="-78"/>
              </a:rPr>
              <a:t>APQC - 2002</a:t>
            </a:r>
            <a:r>
              <a:rPr lang="fa-IR" altLang="en-US" sz="4800">
                <a:cs typeface="Mitra" pitchFamily="2" charset="-78"/>
              </a:rPr>
              <a:t>)</a:t>
            </a:r>
            <a:endParaRPr lang="en-US" altLang="en-US" sz="4800">
              <a:cs typeface="Mitra" pitchFamily="2" charset="-78"/>
            </a:endParaRPr>
          </a:p>
        </p:txBody>
      </p:sp>
      <p:sp>
        <p:nvSpPr>
          <p:cNvPr id="184324" name="Rectangle 4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84325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84D325B5-7934-44CE-B138-AB06A6F0A46B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29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grpSp>
        <p:nvGrpSpPr>
          <p:cNvPr id="184326" name="Group 6"/>
          <p:cNvGrpSpPr>
            <a:grpSpLocks/>
          </p:cNvGrpSpPr>
          <p:nvPr/>
        </p:nvGrpSpPr>
        <p:grpSpPr bwMode="auto">
          <a:xfrm>
            <a:off x="679450" y="1900238"/>
            <a:ext cx="7710488" cy="4000500"/>
            <a:chOff x="428" y="1197"/>
            <a:chExt cx="4857" cy="2520"/>
          </a:xfrm>
        </p:grpSpPr>
        <p:sp>
          <p:nvSpPr>
            <p:cNvPr id="184327" name="Text Box 7"/>
            <p:cNvSpPr txBox="1">
              <a:spLocks noChangeArrowheads="1"/>
            </p:cNvSpPr>
            <p:nvPr/>
          </p:nvSpPr>
          <p:spPr bwMode="auto">
            <a:xfrm>
              <a:off x="2968" y="1197"/>
              <a:ext cx="2317" cy="360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7 </a:t>
              </a:r>
              <a:r>
                <a:rPr lang="ar-SA" altLang="en-US" sz="28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بهبود استراتژیک</a:t>
              </a:r>
              <a:endParaRPr lang="en-US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4328" name="Text Box 8"/>
            <p:cNvSpPr txBox="1">
              <a:spLocks noChangeArrowheads="1"/>
            </p:cNvSpPr>
            <p:nvPr/>
          </p:nvSpPr>
          <p:spPr bwMode="auto">
            <a:xfrm>
              <a:off x="428" y="3357"/>
              <a:ext cx="2157" cy="360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1 </a:t>
              </a:r>
              <a:r>
                <a:rPr lang="ar-SA" altLang="en-US" sz="28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پیگیری پروژه ها</a:t>
              </a:r>
              <a:endParaRPr lang="en-US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4329" name="Text Box 9"/>
            <p:cNvSpPr txBox="1">
              <a:spLocks noChangeArrowheads="1"/>
            </p:cNvSpPr>
            <p:nvPr/>
          </p:nvSpPr>
          <p:spPr bwMode="auto">
            <a:xfrm>
              <a:off x="812" y="2997"/>
              <a:ext cx="1925" cy="360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2 </a:t>
              </a:r>
              <a:r>
                <a:rPr lang="ar-SA" altLang="en-US" sz="28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ایجاد آشنایی </a:t>
              </a:r>
              <a:endParaRPr lang="en-US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4330" name="Text Box 10"/>
            <p:cNvSpPr txBox="1">
              <a:spLocks noChangeArrowheads="1"/>
            </p:cNvSpPr>
            <p:nvPr/>
          </p:nvSpPr>
          <p:spPr bwMode="auto">
            <a:xfrm>
              <a:off x="1332" y="2637"/>
              <a:ext cx="1629" cy="360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3 </a:t>
              </a:r>
              <a:r>
                <a:rPr lang="ar-SA" altLang="en-US" sz="28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ارتباطات</a:t>
              </a:r>
              <a:endParaRPr lang="en-US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4331" name="Text Box 11"/>
            <p:cNvSpPr txBox="1">
              <a:spLocks noChangeArrowheads="1"/>
            </p:cNvSpPr>
            <p:nvPr/>
          </p:nvSpPr>
          <p:spPr bwMode="auto">
            <a:xfrm>
              <a:off x="1740" y="2277"/>
              <a:ext cx="1869" cy="360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4 </a:t>
              </a:r>
              <a:r>
                <a:rPr lang="ar-SA" altLang="en-US" sz="28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کنترل فرایند</a:t>
              </a:r>
              <a:endParaRPr lang="en-US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4332" name="Text Box 12"/>
            <p:cNvSpPr txBox="1">
              <a:spLocks noChangeArrowheads="1"/>
            </p:cNvSpPr>
            <p:nvPr/>
          </p:nvSpPr>
          <p:spPr bwMode="auto">
            <a:xfrm>
              <a:off x="2156" y="1917"/>
              <a:ext cx="2837" cy="360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5 </a:t>
              </a:r>
              <a:r>
                <a:rPr lang="ar-SA" altLang="en-US" sz="28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متوازن ساختن فعالیت ها</a:t>
              </a:r>
              <a:endParaRPr lang="en-US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4333" name="Text Box 13"/>
            <p:cNvSpPr txBox="1">
              <a:spLocks noChangeArrowheads="1"/>
            </p:cNvSpPr>
            <p:nvPr/>
          </p:nvSpPr>
          <p:spPr bwMode="auto">
            <a:xfrm>
              <a:off x="2604" y="1557"/>
              <a:ext cx="1949" cy="360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6 </a:t>
              </a:r>
              <a:r>
                <a:rPr lang="ar-SA" altLang="en-US" sz="28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8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توسعه اهداف</a:t>
              </a:r>
              <a:endParaRPr lang="en-US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ChangeArrowheads="1"/>
          </p:cNvSpPr>
          <p:nvPr/>
        </p:nvSpPr>
        <p:spPr bwMode="auto">
          <a:xfrm>
            <a:off x="185738" y="1616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636838" algn="ctr"/>
                <a:tab pos="5273675" algn="r"/>
              </a:tabLst>
            </a:pPr>
            <a:endParaRPr lang="en-US"/>
          </a:p>
        </p:txBody>
      </p:sp>
      <p:sp>
        <p:nvSpPr>
          <p:cNvPr id="212995" name="Rectangle 3"/>
          <p:cNvSpPr>
            <a:spLocks noChangeArrowheads="1"/>
          </p:cNvSpPr>
          <p:nvPr/>
        </p:nvSpPr>
        <p:spPr bwMode="auto">
          <a:xfrm>
            <a:off x="185738" y="1798638"/>
            <a:ext cx="9715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185738" y="4875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636838" algn="ctr"/>
                <a:tab pos="5273675" algn="r"/>
              </a:tabLst>
            </a:pPr>
            <a:endParaRPr lang="en-US"/>
          </a:p>
        </p:txBody>
      </p:sp>
      <p:sp>
        <p:nvSpPr>
          <p:cNvPr id="212997" name="Rectangle 5"/>
          <p:cNvSpPr>
            <a:spLocks noChangeArrowheads="1"/>
          </p:cNvSpPr>
          <p:nvPr/>
        </p:nvSpPr>
        <p:spPr bwMode="auto">
          <a:xfrm>
            <a:off x="611188" y="630238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rtl="1"/>
            <a:r>
              <a:rPr lang="ar-SA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ارزش ها و مفاهيم بنيادی</a:t>
            </a:r>
            <a:r>
              <a:rPr lang="fa-I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 مدل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EFQM </a:t>
            </a:r>
          </a:p>
        </p:txBody>
      </p:sp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611188" y="1773238"/>
            <a:ext cx="784860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28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4 -</a:t>
            </a:r>
            <a:r>
              <a:rPr lang="en-US" sz="28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 </a:t>
            </a:r>
            <a:r>
              <a:rPr lang="ar-SA" sz="28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مديريت مبتنی بر فرآيندها و واقعيت ها</a:t>
            </a:r>
            <a:r>
              <a:rPr lang="en-US" sz="2800" b="1">
                <a:latin typeface="Verdana" pitchFamily="34" charset="0"/>
                <a:cs typeface="B Mitra" pitchFamily="2" charset="-78"/>
              </a:rPr>
              <a:t> </a:t>
            </a:r>
          </a:p>
          <a:p>
            <a:pPr algn="r" rtl="1"/>
            <a:r>
              <a:rPr lang="ar-SA" sz="2800" b="1">
                <a:solidFill>
                  <a:schemeClr val="hlink"/>
                </a:solidFill>
                <a:latin typeface="Verdana" pitchFamily="34" charset="0"/>
                <a:cs typeface="B Mitra" pitchFamily="2" charset="-78"/>
              </a:rPr>
              <a:t>تعالی</a:t>
            </a:r>
            <a:r>
              <a:rPr lang="ar-SA" sz="2800" b="1">
                <a:latin typeface="Verdana" pitchFamily="34" charset="0"/>
                <a:cs typeface="B Mitra" pitchFamily="2" charset="-78"/>
              </a:rPr>
              <a:t> مديريت سازمان از طريق مجموعه ای از سيستم ها، فرآيندها و واقعيت های مرتبط و به هم پيوسته است</a:t>
            </a:r>
            <a:r>
              <a:rPr lang="en-US" sz="2800" b="1">
                <a:latin typeface="Verdana" pitchFamily="34" charset="0"/>
                <a:cs typeface="B Mitra" pitchFamily="2" charset="-78"/>
              </a:rPr>
              <a:t>.</a:t>
            </a:r>
            <a:endParaRPr lang="fa-IR" sz="2800" b="1">
              <a:latin typeface="Verdana" pitchFamily="34" charset="0"/>
              <a:cs typeface="B Mitra" pitchFamily="2" charset="-78"/>
            </a:endParaRPr>
          </a:p>
          <a:p>
            <a:pPr algn="r" rtl="1"/>
            <a:r>
              <a:rPr lang="fa-IR" sz="28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5 - </a:t>
            </a:r>
            <a:r>
              <a:rPr lang="ar-SA" sz="28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توسعه و مشارکت کارکنان</a:t>
            </a:r>
            <a:r>
              <a:rPr lang="en-US" sz="2800" b="1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 </a:t>
            </a:r>
          </a:p>
          <a:p>
            <a:pPr algn="r" rtl="1"/>
            <a:r>
              <a:rPr lang="ar-SA" sz="2800" b="1">
                <a:solidFill>
                  <a:schemeClr val="hlink"/>
                </a:solidFill>
                <a:latin typeface="Verdana" pitchFamily="34" charset="0"/>
                <a:cs typeface="B Mitra" pitchFamily="2" charset="-78"/>
              </a:rPr>
              <a:t>تعالی</a:t>
            </a:r>
            <a:r>
              <a:rPr lang="ar-SA" sz="2800" b="1">
                <a:latin typeface="Verdana" pitchFamily="34" charset="0"/>
                <a:cs typeface="B Mitra" pitchFamily="2" charset="-78"/>
              </a:rPr>
              <a:t> حداکثر نمودن مشارکت کارکنان از طريق توسعه و دخالت دادن آنها در امور است</a:t>
            </a:r>
            <a:r>
              <a:rPr lang="en-US" sz="2800" b="1">
                <a:latin typeface="Verdana" pitchFamily="34" charset="0"/>
                <a:cs typeface="B Mitra" pitchFamily="2" charset="-78"/>
              </a:rPr>
              <a:t>.</a:t>
            </a:r>
            <a:endParaRPr lang="fa-IR" sz="2800" b="1">
              <a:latin typeface="Verdana" pitchFamily="34" charset="0"/>
              <a:cs typeface="B Mitra" pitchFamily="2" charset="-78"/>
            </a:endParaRPr>
          </a:p>
          <a:p>
            <a:pPr algn="r" rtl="1"/>
            <a:r>
              <a:rPr lang="fa-IR" sz="2800" b="1" i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6 -</a:t>
            </a:r>
            <a:r>
              <a:rPr lang="en-US" sz="2800" b="1" i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 </a:t>
            </a:r>
            <a:r>
              <a:rPr lang="ar-SA" sz="2800" b="1" i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يادگيری، نوآوری و بهبود مستمر</a:t>
            </a:r>
            <a:r>
              <a:rPr lang="en-US" sz="2800" b="1">
                <a:latin typeface="Verdana" pitchFamily="34" charset="0"/>
                <a:cs typeface="B Mitra" pitchFamily="2" charset="-78"/>
              </a:rPr>
              <a:t> </a:t>
            </a:r>
          </a:p>
          <a:p>
            <a:pPr algn="r" rtl="1"/>
            <a:r>
              <a:rPr lang="ar-SA" sz="2800" b="1">
                <a:solidFill>
                  <a:schemeClr val="hlink"/>
                </a:solidFill>
                <a:latin typeface="Verdana" pitchFamily="34" charset="0"/>
                <a:cs typeface="B Mitra" pitchFamily="2" charset="-78"/>
              </a:rPr>
              <a:t>تعالی</a:t>
            </a:r>
            <a:r>
              <a:rPr lang="ar-SA" sz="2800" b="1">
                <a:latin typeface="Verdana" pitchFamily="34" charset="0"/>
                <a:cs typeface="B Mitra" pitchFamily="2" charset="-78"/>
              </a:rPr>
              <a:t> </a:t>
            </a:r>
            <a:r>
              <a:rPr lang="fa-IR" sz="2800" b="1">
                <a:latin typeface="Verdana" pitchFamily="34" charset="0"/>
                <a:cs typeface="B Mitra" pitchFamily="2" charset="-78"/>
              </a:rPr>
              <a:t>به </a:t>
            </a:r>
            <a:r>
              <a:rPr lang="ar-SA" sz="2800" b="1">
                <a:latin typeface="Verdana" pitchFamily="34" charset="0"/>
                <a:cs typeface="B Mitra" pitchFamily="2" charset="-78"/>
              </a:rPr>
              <a:t>چالش طلبيدن وضع موجود و ايجاد تغيير به منظور نوآوری و خلق فرصت های بهبود با استفاده از يادگيری است</a:t>
            </a:r>
            <a:r>
              <a:rPr lang="en-US" sz="2800" b="1">
                <a:latin typeface="Verdana" pitchFamily="34" charset="0"/>
                <a:cs typeface="B Mitra" pitchFamily="2" charset="-78"/>
              </a:rPr>
              <a:t>.</a:t>
            </a:r>
            <a:endParaRPr lang="fa-IR" sz="2800" b="1">
              <a:latin typeface="Verdana" pitchFamily="34" charset="0"/>
              <a:cs typeface="B Mitra" pitchFamily="2" charset="-78"/>
            </a:endParaRP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4D5FF5B2-BEFC-41C8-B8AA-A070FD45D1E2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3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8575" y="457200"/>
            <a:ext cx="7388225" cy="1371600"/>
          </a:xfrm>
          <a:noFill/>
          <a:ln/>
        </p:spPr>
        <p:txBody>
          <a:bodyPr lIns="90487" tIns="44450" rIns="0" bIns="44450" anchor="b"/>
          <a:lstStyle/>
          <a:p>
            <a:pPr algn="r" rtl="1"/>
            <a:r>
              <a:rPr lang="fa-IR" altLang="en-US" sz="4800">
                <a:cs typeface="Mitra" pitchFamily="2" charset="-78"/>
              </a:rPr>
              <a:t>نیازمندی های ساختاری سطوح استفاده </a:t>
            </a:r>
            <a:br>
              <a:rPr lang="fa-IR" altLang="en-US" sz="4800">
                <a:cs typeface="Mitra" pitchFamily="2" charset="-78"/>
              </a:rPr>
            </a:br>
            <a:r>
              <a:rPr lang="fa-IR" altLang="en-US" sz="4800">
                <a:cs typeface="Mitra" pitchFamily="2" charset="-78"/>
              </a:rPr>
              <a:t>از برگه امتیاز متوا زن (</a:t>
            </a:r>
            <a:r>
              <a:rPr lang="en-US" altLang="en-US" sz="4800">
                <a:cs typeface="Mitra" pitchFamily="2" charset="-78"/>
              </a:rPr>
              <a:t>APQC - 2002</a:t>
            </a:r>
            <a:r>
              <a:rPr lang="fa-IR" altLang="en-US" sz="4800">
                <a:cs typeface="Mitra" pitchFamily="2" charset="-78"/>
              </a:rPr>
              <a:t>)</a:t>
            </a:r>
            <a:endParaRPr lang="en-US" altLang="en-US" sz="4800">
              <a:cs typeface="Mitra" pitchFamily="2" charset="-78"/>
            </a:endParaRP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5BD2FC64-F374-4FDD-8610-7E29367ECDFB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30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grpSp>
        <p:nvGrpSpPr>
          <p:cNvPr id="186374" name="Group 6"/>
          <p:cNvGrpSpPr>
            <a:grpSpLocks/>
          </p:cNvGrpSpPr>
          <p:nvPr/>
        </p:nvGrpSpPr>
        <p:grpSpPr bwMode="auto">
          <a:xfrm>
            <a:off x="5480050" y="2255838"/>
            <a:ext cx="3341688" cy="3090862"/>
            <a:chOff x="3364" y="1413"/>
            <a:chExt cx="2105" cy="1947"/>
          </a:xfrm>
        </p:grpSpPr>
        <p:sp>
          <p:nvSpPr>
            <p:cNvPr id="186375" name="Text Box 7"/>
            <p:cNvSpPr txBox="1">
              <a:spLocks noChangeArrowheads="1"/>
            </p:cNvSpPr>
            <p:nvPr/>
          </p:nvSpPr>
          <p:spPr bwMode="auto">
            <a:xfrm>
              <a:off x="3776" y="1413"/>
              <a:ext cx="1693" cy="275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7 </a:t>
              </a:r>
              <a:r>
                <a:rPr lang="ar-SA" altLang="en-US" sz="20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بهبود استراتژیک</a:t>
              </a:r>
              <a:endParaRPr lang="en-US" altLang="en-US" sz="20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6376" name="Text Box 8"/>
            <p:cNvSpPr txBox="1">
              <a:spLocks noChangeArrowheads="1"/>
            </p:cNvSpPr>
            <p:nvPr/>
          </p:nvSpPr>
          <p:spPr bwMode="auto">
            <a:xfrm>
              <a:off x="3836" y="3085"/>
              <a:ext cx="1629" cy="275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1 </a:t>
              </a:r>
              <a:r>
                <a:rPr lang="ar-SA" altLang="en-US" sz="20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پیگیری پروژه ها</a:t>
              </a:r>
              <a:endParaRPr lang="en-US" altLang="en-US" sz="20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6377" name="Text Box 9"/>
            <p:cNvSpPr txBox="1">
              <a:spLocks noChangeArrowheads="1"/>
            </p:cNvSpPr>
            <p:nvPr/>
          </p:nvSpPr>
          <p:spPr bwMode="auto">
            <a:xfrm>
              <a:off x="4004" y="2805"/>
              <a:ext cx="1461" cy="275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2 </a:t>
              </a:r>
              <a:r>
                <a:rPr lang="ar-SA" altLang="en-US" sz="20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ایجاد آشنایی </a:t>
              </a:r>
              <a:endParaRPr lang="en-US" altLang="en-US" sz="20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6378" name="Text Box 10"/>
            <p:cNvSpPr txBox="1">
              <a:spLocks noChangeArrowheads="1"/>
            </p:cNvSpPr>
            <p:nvPr/>
          </p:nvSpPr>
          <p:spPr bwMode="auto">
            <a:xfrm>
              <a:off x="4260" y="2525"/>
              <a:ext cx="1205" cy="275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3 </a:t>
              </a:r>
              <a:r>
                <a:rPr lang="ar-SA" altLang="en-US" sz="20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ارتباطات</a:t>
              </a:r>
              <a:endParaRPr lang="en-US" altLang="en-US" sz="20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6379" name="Text Box 11"/>
            <p:cNvSpPr txBox="1">
              <a:spLocks noChangeArrowheads="1"/>
            </p:cNvSpPr>
            <p:nvPr/>
          </p:nvSpPr>
          <p:spPr bwMode="auto">
            <a:xfrm>
              <a:off x="4012" y="2245"/>
              <a:ext cx="1453" cy="275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4 </a:t>
              </a:r>
              <a:r>
                <a:rPr lang="ar-SA" altLang="en-US" sz="20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کنترل فرایند</a:t>
              </a:r>
              <a:endParaRPr lang="en-US" altLang="en-US" sz="20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6380" name="Text Box 12"/>
            <p:cNvSpPr txBox="1">
              <a:spLocks noChangeArrowheads="1"/>
            </p:cNvSpPr>
            <p:nvPr/>
          </p:nvSpPr>
          <p:spPr bwMode="auto">
            <a:xfrm>
              <a:off x="3364" y="1965"/>
              <a:ext cx="2101" cy="275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5 </a:t>
              </a:r>
              <a:r>
                <a:rPr lang="ar-SA" altLang="en-US" sz="20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متوازن ساختن فعالیت ها</a:t>
              </a:r>
              <a:endParaRPr lang="en-US" altLang="en-US" sz="20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86381" name="Text Box 13"/>
            <p:cNvSpPr txBox="1">
              <a:spLocks noChangeArrowheads="1"/>
            </p:cNvSpPr>
            <p:nvPr/>
          </p:nvSpPr>
          <p:spPr bwMode="auto">
            <a:xfrm>
              <a:off x="3964" y="1685"/>
              <a:ext cx="1501" cy="275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solidFill>
                <a:srgbClr val="87002B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457200" indent="-457200" algn="ctr">
                <a:lnSpc>
                  <a:spcPct val="110000"/>
                </a:lnSpc>
              </a:pP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سطح 6 </a:t>
              </a:r>
              <a:r>
                <a:rPr lang="ar-SA" altLang="en-US" sz="2000" b="1">
                  <a:solidFill>
                    <a:srgbClr val="87002B"/>
                  </a:solidFill>
                  <a:latin typeface="Arial"/>
                  <a:cs typeface="Mitra" pitchFamily="2" charset="-78"/>
                </a:rPr>
                <a:t>–</a:t>
              </a:r>
              <a:r>
                <a:rPr lang="fa-IR" altLang="en-US" sz="2000" b="1">
                  <a:solidFill>
                    <a:srgbClr val="87002B"/>
                  </a:solidFill>
                  <a:latin typeface="Times New Roman" pitchFamily="18" charset="0"/>
                  <a:cs typeface="Mitra" pitchFamily="2" charset="-78"/>
                </a:rPr>
                <a:t> توسعه اهداف</a:t>
              </a:r>
              <a:endParaRPr lang="en-US" altLang="en-US" sz="20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endParaRPr>
            </a:p>
          </p:txBody>
        </p:sp>
      </p:grpSp>
      <p:sp>
        <p:nvSpPr>
          <p:cNvPr id="186382" name="AutoShape 14"/>
          <p:cNvSpPr>
            <a:spLocks noChangeArrowheads="1"/>
          </p:cNvSpPr>
          <p:nvPr/>
        </p:nvSpPr>
        <p:spPr bwMode="auto">
          <a:xfrm>
            <a:off x="266700" y="1524000"/>
            <a:ext cx="4787900" cy="4584700"/>
          </a:xfrm>
          <a:prstGeom prst="wedgeRoundRectCallout">
            <a:avLst>
              <a:gd name="adj1" fmla="val 57130"/>
              <a:gd name="adj2" fmla="val -35528"/>
              <a:gd name="adj3" fmla="val 16667"/>
            </a:avLst>
          </a:prstGeom>
          <a:solidFill>
            <a:srgbClr val="EBF0FD"/>
          </a:solidFill>
          <a:ln w="12700">
            <a:solidFill>
              <a:schemeClr val="folHlink"/>
            </a:solidFill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r" eaLnBrk="0" hangingPunct="0">
              <a:spcBef>
                <a:spcPct val="35000"/>
              </a:spcBef>
            </a:pPr>
            <a:r>
              <a:rPr lang="fa-IR" sz="2400" b="1">
                <a:latin typeface="Helvetica" pitchFamily="34" charset="0"/>
                <a:cs typeface="Mitra" pitchFamily="2" charset="-78"/>
              </a:rPr>
              <a:t>1 - مجموعه ای از معیارهای قابل مدیریت و تاثیرگذار</a:t>
            </a:r>
          </a:p>
          <a:p>
            <a:pPr algn="r" eaLnBrk="0" hangingPunct="0">
              <a:spcBef>
                <a:spcPct val="35000"/>
              </a:spcBef>
            </a:pPr>
            <a:r>
              <a:rPr lang="fa-IR" sz="2400" b="1">
                <a:latin typeface="Helvetica" pitchFamily="34" charset="0"/>
                <a:cs typeface="Mitra" pitchFamily="2" charset="-78"/>
              </a:rPr>
              <a:t>2 </a:t>
            </a:r>
            <a:r>
              <a:rPr lang="ar-SA" sz="2400" b="1">
                <a:latin typeface="Arial"/>
                <a:cs typeface="Mitra" pitchFamily="2" charset="-78"/>
              </a:rPr>
              <a:t>–</a:t>
            </a:r>
            <a:r>
              <a:rPr lang="fa-IR" sz="2400" b="1">
                <a:latin typeface="Helvetica" pitchFamily="34" charset="0"/>
                <a:cs typeface="Mitra" pitchFamily="2" charset="-78"/>
              </a:rPr>
              <a:t> تعریف به خوبی مستند شده معیارها</a:t>
            </a:r>
          </a:p>
          <a:p>
            <a:pPr algn="r" eaLnBrk="0" hangingPunct="0">
              <a:spcBef>
                <a:spcPct val="35000"/>
              </a:spcBef>
            </a:pPr>
            <a:r>
              <a:rPr lang="fa-IR" sz="2400" b="1">
                <a:latin typeface="Helvetica" pitchFamily="34" charset="0"/>
                <a:cs typeface="Mitra" pitchFamily="2" charset="-78"/>
              </a:rPr>
              <a:t>3 </a:t>
            </a:r>
            <a:r>
              <a:rPr lang="ar-SA" sz="2400" b="1">
                <a:latin typeface="Arial"/>
                <a:cs typeface="Mitra" pitchFamily="2" charset="-78"/>
              </a:rPr>
              <a:t>–</a:t>
            </a:r>
            <a:r>
              <a:rPr lang="fa-IR" sz="2400" b="1">
                <a:latin typeface="Helvetica" pitchFamily="34" charset="0"/>
                <a:cs typeface="Mitra" pitchFamily="2" charset="-78"/>
              </a:rPr>
              <a:t> مفهوم استراتژیک، اهداف بلند مدت، و اهداف کوتاه مدت قابل دستیابی</a:t>
            </a:r>
          </a:p>
          <a:p>
            <a:pPr algn="r" eaLnBrk="0" hangingPunct="0">
              <a:spcBef>
                <a:spcPct val="35000"/>
              </a:spcBef>
            </a:pPr>
            <a:r>
              <a:rPr lang="fa-IR" sz="2400" b="1">
                <a:latin typeface="Helvetica" pitchFamily="34" charset="0"/>
                <a:cs typeface="Mitra" pitchFamily="2" charset="-78"/>
              </a:rPr>
              <a:t>4 </a:t>
            </a:r>
            <a:r>
              <a:rPr lang="ar-SA" sz="2400" b="1">
                <a:latin typeface="Arial"/>
                <a:cs typeface="Mitra" pitchFamily="2" charset="-78"/>
              </a:rPr>
              <a:t>–</a:t>
            </a:r>
            <a:r>
              <a:rPr lang="fa-IR" sz="2400" b="1">
                <a:latin typeface="Helvetica" pitchFamily="34" charset="0"/>
                <a:cs typeface="Mitra" pitchFamily="2" charset="-78"/>
              </a:rPr>
              <a:t> تفویض امور مربوطه به عاملان اجرایی مناسب</a:t>
            </a:r>
          </a:p>
          <a:p>
            <a:pPr algn="r" eaLnBrk="0" hangingPunct="0">
              <a:spcBef>
                <a:spcPct val="35000"/>
              </a:spcBef>
            </a:pPr>
            <a:r>
              <a:rPr lang="fa-IR" sz="2400" b="1">
                <a:latin typeface="Helvetica" pitchFamily="34" charset="0"/>
                <a:cs typeface="Mitra" pitchFamily="2" charset="-78"/>
              </a:rPr>
              <a:t>5 </a:t>
            </a:r>
            <a:r>
              <a:rPr lang="ar-SA" sz="2400" b="1">
                <a:latin typeface="Arial"/>
                <a:cs typeface="Mitra" pitchFamily="2" charset="-78"/>
              </a:rPr>
              <a:t>–</a:t>
            </a:r>
            <a:r>
              <a:rPr lang="fa-IR" sz="2400" b="1">
                <a:latin typeface="Helvetica" pitchFamily="34" charset="0"/>
                <a:cs typeface="Mitra" pitchFamily="2" charset="-78"/>
              </a:rPr>
              <a:t> فرایندهای دستیابی سریع به اهداف</a:t>
            </a:r>
          </a:p>
          <a:p>
            <a:pPr algn="r" eaLnBrk="0" hangingPunct="0">
              <a:spcBef>
                <a:spcPct val="35000"/>
              </a:spcBef>
            </a:pPr>
            <a:r>
              <a:rPr lang="fa-IR" sz="2400" b="1">
                <a:latin typeface="Helvetica" pitchFamily="34" charset="0"/>
                <a:cs typeface="Mitra" pitchFamily="2" charset="-78"/>
              </a:rPr>
              <a:t>6 </a:t>
            </a:r>
            <a:r>
              <a:rPr lang="ar-SA" sz="2400" b="1">
                <a:latin typeface="Arial"/>
                <a:cs typeface="Mitra" pitchFamily="2" charset="-78"/>
              </a:rPr>
              <a:t>–</a:t>
            </a:r>
            <a:r>
              <a:rPr lang="fa-IR" sz="2400" b="1">
                <a:latin typeface="Helvetica" pitchFamily="34" charset="0"/>
                <a:cs typeface="Mitra" pitchFamily="2" charset="-78"/>
              </a:rPr>
              <a:t> انتظارات معقول از نتایج استقرار برگه امتیاز متوازن</a:t>
            </a:r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86383" name="AutoShape 15"/>
          <p:cNvSpPr>
            <a:spLocks noChangeArrowheads="1"/>
          </p:cNvSpPr>
          <p:nvPr/>
        </p:nvSpPr>
        <p:spPr bwMode="auto">
          <a:xfrm>
            <a:off x="5384800" y="1752600"/>
            <a:ext cx="3505200" cy="4292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0" bIns="44450" anchor="b"/>
          <a:lstStyle/>
          <a:p>
            <a:pPr algn="r"/>
            <a:r>
              <a:rPr lang="fa-IR" altLang="en-US" sz="6000">
                <a:cs typeface="Mitra" pitchFamily="2" charset="-78"/>
              </a:rPr>
              <a:t>استقرار برگه امتیاز متوا زن</a:t>
            </a:r>
            <a:endParaRPr lang="en-US" altLang="en-US" sz="6000">
              <a:cs typeface="Mitra" pitchFamily="2" charset="-78"/>
            </a:endParaRPr>
          </a:p>
        </p:txBody>
      </p:sp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2076450" y="1912938"/>
            <a:ext cx="4999038" cy="2782887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FF9900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marL="457200" indent="-457200" algn="ctr"/>
            <a:endParaRPr lang="en-US" altLang="en-US" sz="3200" b="1" i="1">
              <a:solidFill>
                <a:schemeClr val="tx2"/>
              </a:solidFill>
              <a:latin typeface="Times New Roman" pitchFamily="18" charset="0"/>
              <a:cs typeface="Mitra" pitchFamily="2" charset="-78"/>
            </a:endParaRPr>
          </a:p>
          <a:p>
            <a:pPr marL="457200" indent="-457200" algn="ctr"/>
            <a:r>
              <a:rPr lang="fa-IR" altLang="en-US" sz="32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طراحی و استقرار برگه امتیاز متوازن</a:t>
            </a:r>
          </a:p>
          <a:p>
            <a:pPr marL="457200" indent="-457200" algn="ctr"/>
            <a:r>
              <a:rPr lang="fa-IR" altLang="en-US" sz="32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ساده است</a:t>
            </a:r>
          </a:p>
          <a:p>
            <a:pPr marL="457200" indent="-457200" algn="ctr"/>
            <a:r>
              <a:rPr lang="fa-IR" altLang="en-US" sz="32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ولی راحت </a:t>
            </a:r>
            <a:r>
              <a:rPr lang="fa-IR" altLang="en-US" sz="4800" b="1">
                <a:solidFill>
                  <a:srgbClr val="79210F"/>
                </a:solidFill>
                <a:latin typeface="Times New Roman" pitchFamily="18" charset="0"/>
                <a:cs typeface="Mitra" pitchFamily="2" charset="-78"/>
              </a:rPr>
              <a:t>؟</a:t>
            </a:r>
            <a:endParaRPr lang="fa-IR" altLang="en-US" sz="4800" b="1" i="1">
              <a:solidFill>
                <a:srgbClr val="79210F"/>
              </a:solidFill>
              <a:latin typeface="Times New Roman" pitchFamily="18" charset="0"/>
              <a:cs typeface="Mitra" pitchFamily="2" charset="-78"/>
            </a:endParaRPr>
          </a:p>
          <a:p>
            <a:pPr marL="457200" indent="-457200" algn="ctr"/>
            <a:endParaRPr lang="en-US" altLang="en-US" sz="3200" b="1" i="1">
              <a:latin typeface="Times New Roman" pitchFamily="18" charset="0"/>
              <a:cs typeface="Mitra" pitchFamily="2" charset="-78"/>
            </a:endParaRPr>
          </a:p>
        </p:txBody>
      </p:sp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88422" name="Text Box 6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36DE12D2-1F9D-4D3D-A075-91DC5693E924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31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7" tIns="44450" rIns="0" bIns="44450" anchor="b"/>
          <a:lstStyle/>
          <a:p>
            <a:pPr algn="r" rtl="1"/>
            <a:r>
              <a:rPr lang="fa-IR" altLang="en-US" sz="5400">
                <a:cs typeface="Mitra" pitchFamily="2" charset="-78"/>
              </a:rPr>
              <a:t>استقرار برگه امتیاز متوا زن (</a:t>
            </a:r>
            <a:r>
              <a:rPr lang="en-US" altLang="en-US" sz="5400">
                <a:cs typeface="Mitra" pitchFamily="2" charset="-78"/>
              </a:rPr>
              <a:t>APQC - 2000</a:t>
            </a:r>
            <a:r>
              <a:rPr lang="fa-IR" altLang="en-US" sz="5400">
                <a:cs typeface="Mitra" pitchFamily="2" charset="-78"/>
              </a:rPr>
              <a:t>)</a:t>
            </a:r>
            <a:endParaRPr lang="en-US" altLang="en-US" sz="5400">
              <a:cs typeface="Mitra" pitchFamily="2" charset="-78"/>
            </a:endParaRPr>
          </a:p>
        </p:txBody>
      </p:sp>
      <p:sp>
        <p:nvSpPr>
          <p:cNvPr id="190467" name="Text Box 3"/>
          <p:cNvSpPr txBox="1">
            <a:spLocks noChangeArrowheads="1"/>
          </p:cNvSpPr>
          <p:nvPr/>
        </p:nvSpPr>
        <p:spPr bwMode="auto">
          <a:xfrm>
            <a:off x="361950" y="1265238"/>
            <a:ext cx="8377238" cy="48006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r">
              <a:lnSpc>
                <a:spcPct val="110000"/>
              </a:lnSpc>
            </a:pPr>
            <a:r>
              <a:rPr lang="fa-IR" altLang="en-US" sz="28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1 </a:t>
            </a:r>
            <a:r>
              <a:rPr lang="ar-SA" altLang="en-US" sz="2800" b="1">
                <a:solidFill>
                  <a:srgbClr val="87002B"/>
                </a:solidFill>
                <a:latin typeface="Arial"/>
                <a:cs typeface="Mitra" pitchFamily="2" charset="-78"/>
              </a:rPr>
              <a:t>–</a:t>
            </a:r>
            <a:r>
              <a:rPr lang="fa-IR" altLang="en-US" sz="28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سازمان های موفق در برگه امتیاز متوازن رویکردی ساده را برای اطمینان از درک سازمان از ارتباط سنجه ها و استراتژی ها اتخاذ کرده اند.</a:t>
            </a:r>
          </a:p>
          <a:p>
            <a:pPr marL="457200" indent="-457200" algn="r">
              <a:lnSpc>
                <a:spcPct val="110000"/>
              </a:lnSpc>
            </a:pPr>
            <a:r>
              <a:rPr lang="fa-IR" altLang="en-US" sz="28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2 </a:t>
            </a:r>
            <a:r>
              <a:rPr lang="ar-SA" altLang="en-US" sz="2800" b="1">
                <a:solidFill>
                  <a:srgbClr val="87002B"/>
                </a:solidFill>
                <a:latin typeface="Arial"/>
                <a:cs typeface="Mitra" pitchFamily="2" charset="-78"/>
              </a:rPr>
              <a:t>–</a:t>
            </a:r>
            <a:r>
              <a:rPr lang="fa-IR" altLang="en-US" sz="28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ساختارهای ساده موجب سیستم های ارزیابی عملکرد موثرتری می گردند.</a:t>
            </a:r>
          </a:p>
          <a:p>
            <a:pPr marL="457200" indent="-457200" algn="r">
              <a:lnSpc>
                <a:spcPct val="110000"/>
              </a:lnSpc>
            </a:pPr>
            <a:r>
              <a:rPr lang="fa-IR" altLang="en-US" sz="28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3 </a:t>
            </a:r>
            <a:r>
              <a:rPr lang="ar-SA" altLang="en-US" sz="2800" b="1">
                <a:solidFill>
                  <a:srgbClr val="87002B"/>
                </a:solidFill>
                <a:latin typeface="Arial"/>
                <a:cs typeface="Mitra" pitchFamily="2" charset="-78"/>
              </a:rPr>
              <a:t>–</a:t>
            </a:r>
            <a:r>
              <a:rPr lang="fa-IR" altLang="en-US" sz="28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مدیران ارشد باید بطور موثر در در تلاش های استقرار برگه امتیاز متوازن نقش ایفا کنند.</a:t>
            </a:r>
          </a:p>
          <a:p>
            <a:pPr marL="457200" indent="-457200" algn="r">
              <a:lnSpc>
                <a:spcPct val="110000"/>
              </a:lnSpc>
            </a:pPr>
            <a:r>
              <a:rPr lang="fa-IR" altLang="en-US" sz="28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4 </a:t>
            </a:r>
            <a:r>
              <a:rPr lang="ar-SA" altLang="en-US" sz="2800" b="1">
                <a:solidFill>
                  <a:srgbClr val="87002B"/>
                </a:solidFill>
                <a:latin typeface="Arial"/>
                <a:cs typeface="Mitra" pitchFamily="2" charset="-78"/>
              </a:rPr>
              <a:t>–</a:t>
            </a:r>
            <a:r>
              <a:rPr lang="fa-IR" altLang="en-US" sz="2800" b="1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استقرار برگه امتیاز متوازن نیازمند تامین منابع لازم می باشد.</a:t>
            </a:r>
          </a:p>
          <a:p>
            <a:pPr marL="457200" indent="-457200" algn="r">
              <a:lnSpc>
                <a:spcPct val="110000"/>
              </a:lnSpc>
            </a:pPr>
            <a:r>
              <a:rPr lang="fa-IR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rPr>
              <a:t>5 </a:t>
            </a:r>
            <a:r>
              <a:rPr lang="ar-SA" altLang="en-US" sz="2800" b="1">
                <a:solidFill>
                  <a:srgbClr val="87002B"/>
                </a:solidFill>
                <a:latin typeface="Arial"/>
                <a:cs typeface="Mitra" pitchFamily="2" charset="-78"/>
              </a:rPr>
              <a:t>–</a:t>
            </a:r>
            <a:r>
              <a:rPr lang="fa-IR" altLang="en-US" sz="2800" b="1">
                <a:solidFill>
                  <a:srgbClr val="87002B"/>
                </a:solidFill>
                <a:latin typeface="Helvetica" pitchFamily="34" charset="0"/>
                <a:cs typeface="Mitra" pitchFamily="2" charset="-78"/>
              </a:rPr>
              <a:t> ارزیابی موثر عملکرد با برنامه ریزی عملکرد شروع می گردد و با فرایند برنامه ریزی ادواری مرتبط است.</a:t>
            </a:r>
            <a:endParaRPr lang="en-US" altLang="en-US" sz="2800" b="1">
              <a:solidFill>
                <a:srgbClr val="87002B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90469" name="Rectangle 5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90470" name="Text Box 6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06BE3E0E-1BCD-4E95-B906-0975CC1505D8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32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8575" y="457200"/>
            <a:ext cx="7388225" cy="1371600"/>
          </a:xfrm>
          <a:noFill/>
          <a:ln/>
        </p:spPr>
        <p:txBody>
          <a:bodyPr lIns="90487" tIns="44450" rIns="0" bIns="44450" anchor="b"/>
          <a:lstStyle/>
          <a:p>
            <a:pPr algn="ctr" rtl="1"/>
            <a:r>
              <a:rPr lang="fa-IR" altLang="en-US" sz="4800" dirty="0">
                <a:cs typeface="B Mitra" pitchFamily="2" charset="-78"/>
              </a:rPr>
              <a:t>عوامل کلیدی موفقیت برگه امتیاز متوا زن           </a:t>
            </a:r>
            <a:r>
              <a:rPr lang="en-US" altLang="en-US" sz="4800" dirty="0">
                <a:cs typeface="B Mitra" pitchFamily="2" charset="-78"/>
              </a:rPr>
              <a:t/>
            </a:r>
            <a:br>
              <a:rPr lang="en-US" altLang="en-US" sz="4800" dirty="0">
                <a:cs typeface="B Mitra" pitchFamily="2" charset="-78"/>
              </a:rPr>
            </a:br>
            <a:r>
              <a:rPr lang="fa-IR" altLang="en-US" sz="4800" dirty="0">
                <a:cs typeface="B Mitra" pitchFamily="2" charset="-78"/>
              </a:rPr>
              <a:t>        (</a:t>
            </a:r>
            <a:r>
              <a:rPr lang="en-US" altLang="en-US" sz="4800" dirty="0">
                <a:cs typeface="B Mitra" pitchFamily="2" charset="-78"/>
              </a:rPr>
              <a:t>APQC - 2002</a:t>
            </a:r>
            <a:r>
              <a:rPr lang="fa-IR" altLang="en-US" sz="4800" dirty="0">
                <a:cs typeface="B Mitra" pitchFamily="2" charset="-78"/>
              </a:rPr>
              <a:t>)</a:t>
            </a:r>
            <a:endParaRPr lang="en-US" altLang="en-US" sz="4800" dirty="0">
              <a:cs typeface="B Mitra" pitchFamily="2" charset="-78"/>
            </a:endParaRP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92517" name="Text Box 5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F56DBE9A-40EC-448A-9631-34A9619C61FA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33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2786050" y="1571612"/>
            <a:ext cx="3373438" cy="1243417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10000"/>
              </a:lnSpc>
            </a:pP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1</a:t>
            </a:r>
            <a:r>
              <a:rPr lang="fa-IR" altLang="en-US" sz="32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- </a:t>
            </a:r>
            <a:r>
              <a:rPr lang="fa-IR" altLang="en-US" sz="4000" b="1" dirty="0" smtClean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توافق </a:t>
            </a:r>
            <a:r>
              <a:rPr lang="fa-IR" altLang="en-US" sz="4000" b="1" dirty="0" smtClean="0">
                <a:solidFill>
                  <a:srgbClr val="87002B"/>
                </a:solidFill>
                <a:latin typeface="Times New Roman" pitchFamily="18" charset="0"/>
                <a:cs typeface="B Mehr" pitchFamily="2" charset="-78"/>
              </a:rPr>
              <a:t>مدیریت </a:t>
            </a:r>
            <a:r>
              <a:rPr lang="fa-IR" altLang="en-US" sz="2800" b="1" dirty="0" smtClean="0">
                <a:solidFill>
                  <a:srgbClr val="87002B"/>
                </a:solidFill>
                <a:latin typeface="Times New Roman" pitchFamily="18" charset="0"/>
                <a:cs typeface="B Mehr" pitchFamily="2" charset="-78"/>
              </a:rPr>
              <a:t>ارشد</a:t>
            </a:r>
            <a:endParaRPr lang="en-US" altLang="en-US" sz="2800" b="1" dirty="0">
              <a:solidFill>
                <a:srgbClr val="87002B"/>
              </a:solidFill>
              <a:latin typeface="Helvetica" pitchFamily="34" charset="0"/>
              <a:cs typeface="B Mehr" pitchFamily="2" charset="-78"/>
            </a:endParaRPr>
          </a:p>
        </p:txBody>
      </p:sp>
      <p:sp>
        <p:nvSpPr>
          <p:cNvPr id="192519" name="Text Box 7"/>
          <p:cNvSpPr txBox="1">
            <a:spLocks noChangeArrowheads="1"/>
          </p:cNvSpPr>
          <p:nvPr/>
        </p:nvSpPr>
        <p:spPr bwMode="auto">
          <a:xfrm>
            <a:off x="2406650" y="5107086"/>
            <a:ext cx="3995738" cy="1107996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10000"/>
              </a:lnSpc>
            </a:pP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6 </a:t>
            </a:r>
            <a:r>
              <a:rPr lang="ar-SA" altLang="en-US" sz="2800" b="1" dirty="0">
                <a:solidFill>
                  <a:srgbClr val="87002B"/>
                </a:solidFill>
                <a:latin typeface="Arial"/>
                <a:cs typeface="Mitra" pitchFamily="2" charset="-78"/>
              </a:rPr>
              <a:t>–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B Mitra" pitchFamily="2" charset="-78"/>
              </a:rPr>
              <a:t>یکپارچگی سیستم </a:t>
            </a:r>
            <a:r>
              <a:rPr lang="fa-IR" altLang="en-US" sz="3200" b="1" dirty="0">
                <a:solidFill>
                  <a:srgbClr val="87002B"/>
                </a:solidFill>
                <a:latin typeface="Times New Roman" pitchFamily="18" charset="0"/>
                <a:cs typeface="B Mehr" pitchFamily="2" charset="-78"/>
              </a:rPr>
              <a:t>مدیریت </a:t>
            </a:r>
            <a:endParaRPr lang="en-US" altLang="en-US" sz="3200" b="1" dirty="0">
              <a:solidFill>
                <a:srgbClr val="87002B"/>
              </a:solidFill>
              <a:latin typeface="Times New Roman" pitchFamily="18" charset="0"/>
              <a:cs typeface="B Mehr" pitchFamily="2" charset="-78"/>
            </a:endParaRPr>
          </a:p>
        </p:txBody>
      </p:sp>
      <p:sp>
        <p:nvSpPr>
          <p:cNvPr id="192520" name="Text Box 8"/>
          <p:cNvSpPr txBox="1">
            <a:spLocks noChangeArrowheads="1"/>
          </p:cNvSpPr>
          <p:nvPr/>
        </p:nvSpPr>
        <p:spPr bwMode="auto">
          <a:xfrm>
            <a:off x="2470150" y="4572012"/>
            <a:ext cx="3856038" cy="571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10000"/>
              </a:lnSpc>
            </a:pP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5 </a:t>
            </a:r>
            <a:r>
              <a:rPr lang="ar-SA" altLang="en-US" sz="2800" b="1" dirty="0">
                <a:solidFill>
                  <a:srgbClr val="87002B"/>
                </a:solidFill>
                <a:latin typeface="Arial"/>
                <a:cs typeface="Mitra" pitchFamily="2" charset="-78"/>
              </a:rPr>
              <a:t>–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همکاری فراگیر سازمانی</a:t>
            </a:r>
            <a:endParaRPr lang="en-US" altLang="en-US" sz="2800" b="1" dirty="0">
              <a:solidFill>
                <a:srgbClr val="87002B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2285984" y="4000508"/>
            <a:ext cx="4071938" cy="571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10000"/>
              </a:lnSpc>
            </a:pP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4 - 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B Mitra" pitchFamily="2" charset="-78"/>
              </a:rPr>
              <a:t>رویکرد کششی در استقرار</a:t>
            </a:r>
            <a:endParaRPr lang="en-US" altLang="en-US" sz="2800" b="1" dirty="0">
              <a:solidFill>
                <a:srgbClr val="87002B"/>
              </a:solidFill>
              <a:latin typeface="Times New Roman" pitchFamily="18" charset="0"/>
              <a:cs typeface="B Mitra" pitchFamily="2" charset="-78"/>
            </a:endParaRPr>
          </a:p>
        </p:txBody>
      </p:sp>
      <p:sp>
        <p:nvSpPr>
          <p:cNvPr id="192522" name="Text Box 10"/>
          <p:cNvSpPr txBox="1">
            <a:spLocks noChangeArrowheads="1"/>
          </p:cNvSpPr>
          <p:nvPr/>
        </p:nvSpPr>
        <p:spPr bwMode="auto">
          <a:xfrm>
            <a:off x="2749550" y="3366484"/>
            <a:ext cx="3322638" cy="63402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10000"/>
              </a:lnSpc>
            </a:pP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3 </a:t>
            </a:r>
            <a:r>
              <a:rPr lang="ar-SA" altLang="en-US" sz="2800" b="1" dirty="0">
                <a:solidFill>
                  <a:srgbClr val="87002B"/>
                </a:solidFill>
                <a:latin typeface="Arial"/>
                <a:cs typeface="Mitra" pitchFamily="2" charset="-78"/>
              </a:rPr>
              <a:t>–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B Mitra" pitchFamily="2" charset="-78"/>
              </a:rPr>
              <a:t>رویکرد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 </a:t>
            </a:r>
            <a:r>
              <a:rPr lang="fa-IR" altLang="en-US" sz="3200" b="1" dirty="0">
                <a:solidFill>
                  <a:srgbClr val="87002B"/>
                </a:solidFill>
                <a:latin typeface="Times New Roman" pitchFamily="18" charset="0"/>
                <a:cs typeface="B Mitra" pitchFamily="2" charset="-78"/>
              </a:rPr>
              <a:t>سیستماتیک</a:t>
            </a:r>
            <a:endParaRPr lang="en-US" altLang="en-US" sz="3200" b="1" dirty="0">
              <a:solidFill>
                <a:srgbClr val="87002B"/>
              </a:solidFill>
              <a:latin typeface="Helvetica" pitchFamily="34" charset="0"/>
              <a:cs typeface="B Mitra" pitchFamily="2" charset="-78"/>
            </a:endParaRPr>
          </a:p>
        </p:txBody>
      </p:sp>
      <p:sp>
        <p:nvSpPr>
          <p:cNvPr id="192523" name="Text Box 11"/>
          <p:cNvSpPr txBox="1">
            <a:spLocks noChangeArrowheads="1"/>
          </p:cNvSpPr>
          <p:nvPr/>
        </p:nvSpPr>
        <p:spPr bwMode="auto">
          <a:xfrm>
            <a:off x="3003550" y="2786058"/>
            <a:ext cx="2865438" cy="571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9525">
            <a:solidFill>
              <a:srgbClr val="87002B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10000"/>
              </a:lnSpc>
            </a:pP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Mitra" pitchFamily="2" charset="-78"/>
              </a:rPr>
              <a:t>2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B Mitra" pitchFamily="2" charset="-78"/>
              </a:rPr>
              <a:t> </a:t>
            </a:r>
            <a:r>
              <a:rPr lang="ar-SA" altLang="en-US" sz="2800" b="1" dirty="0">
                <a:solidFill>
                  <a:srgbClr val="87002B"/>
                </a:solidFill>
                <a:latin typeface="Arial"/>
                <a:cs typeface="B Mitra" pitchFamily="2" charset="-78"/>
              </a:rPr>
              <a:t>–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B Mitra" pitchFamily="2" charset="-78"/>
              </a:rPr>
              <a:t> </a:t>
            </a:r>
            <a:r>
              <a:rPr lang="fa-IR" altLang="en-US" sz="2800" b="1" dirty="0" smtClean="0">
                <a:solidFill>
                  <a:srgbClr val="87002B"/>
                </a:solidFill>
                <a:latin typeface="Times New Roman" pitchFamily="18" charset="0"/>
                <a:cs typeface="B Mitra" pitchFamily="2" charset="-78"/>
              </a:rPr>
              <a:t>احساس </a:t>
            </a:r>
            <a:r>
              <a:rPr lang="fa-IR" altLang="en-US" sz="2800" b="1" dirty="0">
                <a:solidFill>
                  <a:srgbClr val="87002B"/>
                </a:solidFill>
                <a:latin typeface="Times New Roman" pitchFamily="18" charset="0"/>
                <a:cs typeface="B Mitra" pitchFamily="2" charset="-78"/>
              </a:rPr>
              <a:t>فوریت</a:t>
            </a:r>
            <a:endParaRPr lang="en-US" altLang="en-US" sz="2800" b="1" dirty="0">
              <a:solidFill>
                <a:srgbClr val="87002B"/>
              </a:solidFill>
              <a:latin typeface="Helvetica" pitchFamily="34" charset="0"/>
              <a:cs typeface="B Mitr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2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2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3" presetClass="entr" presetSubtype="27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8" grpId="0" animBg="1" autoUpdateAnimBg="0"/>
      <p:bldP spid="192519" grpId="0" animBg="1" autoUpdateAnimBg="0"/>
      <p:bldP spid="192520" grpId="0" animBg="1" autoUpdateAnimBg="0"/>
      <p:bldP spid="192521" grpId="0" animBg="1" autoUpdateAnimBg="0"/>
      <p:bldP spid="192522" grpId="0" animBg="1" autoUpdateAnimBg="0"/>
      <p:bldP spid="192523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62" name="Group 2"/>
          <p:cNvGrpSpPr>
            <a:grpSpLocks/>
          </p:cNvGrpSpPr>
          <p:nvPr/>
        </p:nvGrpSpPr>
        <p:grpSpPr bwMode="auto">
          <a:xfrm>
            <a:off x="177800" y="1905000"/>
            <a:ext cx="8661400" cy="4262438"/>
            <a:chOff x="112" y="1200"/>
            <a:chExt cx="5456" cy="2685"/>
          </a:xfrm>
        </p:grpSpPr>
        <p:sp>
          <p:nvSpPr>
            <p:cNvPr id="194563" name="Line 3"/>
            <p:cNvSpPr>
              <a:spLocks noChangeShapeType="1"/>
            </p:cNvSpPr>
            <p:nvPr/>
          </p:nvSpPr>
          <p:spPr bwMode="auto">
            <a:xfrm>
              <a:off x="312" y="3601"/>
              <a:ext cx="4957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oval" w="med" len="med"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564" name="Rectangle 4"/>
            <p:cNvSpPr>
              <a:spLocks noChangeArrowheads="1"/>
            </p:cNvSpPr>
            <p:nvPr/>
          </p:nvSpPr>
          <p:spPr bwMode="auto">
            <a:xfrm>
              <a:off x="2717" y="3656"/>
              <a:ext cx="1088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r" rtl="1" eaLnBrk="0" hangingPunct="0"/>
              <a:r>
                <a:rPr lang="fa-IR" altLang="en-US" b="1">
                  <a:latin typeface="Helvetica" pitchFamily="34" charset="0"/>
                  <a:cs typeface="Mitra" pitchFamily="2" charset="-78"/>
                </a:rPr>
                <a:t>معمولا 8 تا 12 هفته</a:t>
              </a:r>
              <a:endParaRPr lang="en-US" altLang="en-US" b="1"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94565" name="Rectangle 5"/>
            <p:cNvSpPr>
              <a:spLocks noChangeArrowheads="1"/>
            </p:cNvSpPr>
            <p:nvPr/>
          </p:nvSpPr>
          <p:spPr bwMode="auto">
            <a:xfrm>
              <a:off x="112" y="1200"/>
              <a:ext cx="1036" cy="896"/>
            </a:xfrm>
            <a:prstGeom prst="rect">
              <a:avLst/>
            </a:prstGeom>
            <a:gradFill rotWithShape="0">
              <a:gsLst>
                <a:gs pos="0">
                  <a:srgbClr val="CECECE"/>
                </a:gs>
                <a:gs pos="100000">
                  <a:srgbClr val="CECECE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lIns="92075" tIns="136525" rIns="92075" bIns="136525" anchor="ctr" anchorCtr="1"/>
            <a:lstStyle/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مرحله 1</a:t>
              </a:r>
            </a:p>
            <a:p>
              <a:pPr algn="ctr" defTabSz="917575" rtl="1" eaLnBrk="0" hangingPunct="0">
                <a:lnSpc>
                  <a:spcPct val="90000"/>
                </a:lnSpc>
              </a:pPr>
              <a:endParaRPr lang="fa-IR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توسعه طرح پروژه</a:t>
              </a:r>
              <a:endParaRPr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sp>
          <p:nvSpPr>
            <p:cNvPr id="194566" name="Rectangle 6"/>
            <p:cNvSpPr>
              <a:spLocks noChangeArrowheads="1"/>
            </p:cNvSpPr>
            <p:nvPr/>
          </p:nvSpPr>
          <p:spPr bwMode="auto">
            <a:xfrm>
              <a:off x="922" y="2208"/>
              <a:ext cx="1110" cy="1056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9804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2075" tIns="136525" rIns="92075" bIns="136525" anchor="ctr" anchorCtr="1"/>
            <a:lstStyle/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مرحله 2</a:t>
              </a:r>
            </a:p>
            <a:p>
              <a:pPr algn="ctr" defTabSz="917575" rtl="1" eaLnBrk="0" hangingPunct="0">
                <a:lnSpc>
                  <a:spcPct val="90000"/>
                </a:lnSpc>
              </a:pPr>
              <a:endParaRPr lang="fa-IR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ایجاد یک معماری استراتژیک</a:t>
              </a:r>
              <a:endParaRPr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  <a:p>
              <a:pPr algn="ctr" defTabSz="917575" eaLnBrk="0" hangingPunct="0">
                <a:lnSpc>
                  <a:spcPct val="90000"/>
                </a:lnSpc>
              </a:pPr>
              <a:endParaRPr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cxnSp>
          <p:nvCxnSpPr>
            <p:cNvPr id="194567" name="AutoShape 7"/>
            <p:cNvCxnSpPr>
              <a:cxnSpLocks noChangeShapeType="1"/>
              <a:stCxn id="194565" idx="2"/>
              <a:endCxn id="194566" idx="1"/>
            </p:cNvCxnSpPr>
            <p:nvPr/>
          </p:nvCxnSpPr>
          <p:spPr bwMode="auto">
            <a:xfrm rot="16200000" flipH="1">
              <a:off x="456" y="2279"/>
              <a:ext cx="631" cy="2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4568" name="Rectangle 8"/>
            <p:cNvSpPr>
              <a:spLocks noChangeArrowheads="1"/>
            </p:cNvSpPr>
            <p:nvPr/>
          </p:nvSpPr>
          <p:spPr bwMode="auto">
            <a:xfrm>
              <a:off x="1743" y="1212"/>
              <a:ext cx="1322" cy="888"/>
            </a:xfrm>
            <a:prstGeom prst="rect">
              <a:avLst/>
            </a:prstGeom>
            <a:gradFill rotWithShape="0">
              <a:gsLst>
                <a:gs pos="0">
                  <a:srgbClr val="00AE00"/>
                </a:gs>
                <a:gs pos="100000">
                  <a:srgbClr val="00AE00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2075" tIns="136525" rIns="92075" bIns="136525" anchor="ctr" anchorCtr="1"/>
            <a:lstStyle/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مرحله 3</a:t>
              </a:r>
            </a:p>
            <a:p>
              <a:pPr algn="ctr" defTabSz="917575" rtl="1" eaLnBrk="0" hangingPunct="0">
                <a:lnSpc>
                  <a:spcPct val="90000"/>
                </a:lnSpc>
              </a:pPr>
              <a:endParaRPr lang="fa-IR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پیشنویس یک نقشه استراتژی همراه با ارتباطات و موضوعات</a:t>
              </a:r>
              <a:endParaRPr lang="en-US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cxnSp>
          <p:nvCxnSpPr>
            <p:cNvPr id="194569" name="AutoShape 9"/>
            <p:cNvCxnSpPr>
              <a:cxnSpLocks noChangeShapeType="1"/>
              <a:stCxn id="194566" idx="0"/>
              <a:endCxn id="194568" idx="1"/>
            </p:cNvCxnSpPr>
            <p:nvPr/>
          </p:nvCxnSpPr>
          <p:spPr bwMode="auto">
            <a:xfrm rot="16200000">
              <a:off x="1334" y="1799"/>
              <a:ext cx="543" cy="25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4570" name="Rectangle 10"/>
            <p:cNvSpPr>
              <a:spLocks noChangeArrowheads="1"/>
            </p:cNvSpPr>
            <p:nvPr/>
          </p:nvSpPr>
          <p:spPr bwMode="auto">
            <a:xfrm>
              <a:off x="2704" y="2208"/>
              <a:ext cx="1110" cy="1056"/>
            </a:xfrm>
            <a:prstGeom prst="rect">
              <a:avLst/>
            </a:prstGeom>
            <a:gradFill rotWithShape="0">
              <a:gsLst>
                <a:gs pos="0">
                  <a:srgbClr val="FE9B03"/>
                </a:gs>
                <a:gs pos="100000">
                  <a:srgbClr val="FE9B03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2075" tIns="136525" rIns="92075" bIns="136525" anchor="ctr" anchorCtr="1"/>
            <a:lstStyle/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مرحله 4</a:t>
              </a:r>
            </a:p>
            <a:p>
              <a:pPr algn="ctr" defTabSz="917575" rtl="1" eaLnBrk="0" hangingPunct="0">
                <a:lnSpc>
                  <a:spcPct val="90000"/>
                </a:lnSpc>
              </a:pPr>
              <a:endParaRPr lang="fa-IR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تعین سنجه ها و اهداف کوتاه مدت</a:t>
              </a:r>
              <a:endParaRPr lang="en-US" alt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cxnSp>
          <p:nvCxnSpPr>
            <p:cNvPr id="194571" name="AutoShape 11"/>
            <p:cNvCxnSpPr>
              <a:cxnSpLocks noChangeShapeType="1"/>
              <a:stCxn id="194568" idx="2"/>
              <a:endCxn id="194570" idx="1"/>
            </p:cNvCxnSpPr>
            <p:nvPr/>
          </p:nvCxnSpPr>
          <p:spPr bwMode="auto">
            <a:xfrm rot="16200000" flipH="1">
              <a:off x="2236" y="2277"/>
              <a:ext cx="627" cy="29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4572" name="Rectangle 12"/>
            <p:cNvSpPr>
              <a:spLocks noChangeArrowheads="1"/>
            </p:cNvSpPr>
            <p:nvPr/>
          </p:nvSpPr>
          <p:spPr bwMode="auto">
            <a:xfrm>
              <a:off x="3616" y="1200"/>
              <a:ext cx="1104" cy="890"/>
            </a:xfrm>
            <a:prstGeom prst="rect">
              <a:avLst/>
            </a:prstGeom>
            <a:gradFill rotWithShape="0">
              <a:gsLst>
                <a:gs pos="0">
                  <a:srgbClr val="FC0128"/>
                </a:gs>
                <a:gs pos="100000">
                  <a:srgbClr val="FC0128">
                    <a:gamma/>
                    <a:shade val="2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2075" tIns="136525" rIns="92075" bIns="136525" anchor="ctr" anchorCtr="1"/>
            <a:lstStyle/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مرحله 5</a:t>
              </a:r>
            </a:p>
            <a:p>
              <a:pPr algn="ctr" defTabSz="917575" rtl="1" eaLnBrk="0" hangingPunct="0">
                <a:lnSpc>
                  <a:spcPct val="90000"/>
                </a:lnSpc>
              </a:pPr>
              <a:endParaRPr lang="fa-IR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انتخاب ابتکارات استراتژیک</a:t>
              </a:r>
              <a:endParaRPr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cxnSp>
          <p:nvCxnSpPr>
            <p:cNvPr id="194573" name="AutoShape 13"/>
            <p:cNvCxnSpPr>
              <a:cxnSpLocks noChangeShapeType="1"/>
              <a:stCxn id="194570" idx="0"/>
              <a:endCxn id="194572" idx="1"/>
            </p:cNvCxnSpPr>
            <p:nvPr/>
          </p:nvCxnSpPr>
          <p:spPr bwMode="auto">
            <a:xfrm rot="16200000">
              <a:off x="3156" y="1748"/>
              <a:ext cx="563" cy="35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4574" name="Rectangle 14"/>
            <p:cNvSpPr>
              <a:spLocks noChangeArrowheads="1"/>
            </p:cNvSpPr>
            <p:nvPr/>
          </p:nvSpPr>
          <p:spPr bwMode="auto">
            <a:xfrm>
              <a:off x="4480" y="2208"/>
              <a:ext cx="1088" cy="1056"/>
            </a:xfrm>
            <a:prstGeom prst="rect">
              <a:avLst/>
            </a:prstGeom>
            <a:gradFill rotWithShape="0">
              <a:gsLst>
                <a:gs pos="0">
                  <a:srgbClr val="FF5008"/>
                </a:gs>
                <a:gs pos="100000">
                  <a:srgbClr val="FF5008">
                    <a:gamma/>
                    <a:shade val="49804"/>
                    <a:invGamma/>
                  </a:srgbClr>
                </a:gs>
              </a:gsLst>
              <a:path path="shape">
                <a:fillToRect l="50000" t="50000" r="50000" b="50000"/>
              </a:path>
            </a:gra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lIns="92075" tIns="136525" rIns="92075" bIns="136525" anchor="ctr" anchorCtr="1"/>
            <a:lstStyle/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مرحله 6</a:t>
              </a:r>
            </a:p>
            <a:p>
              <a:pPr algn="ctr" defTabSz="917575" rtl="1" eaLnBrk="0" hangingPunct="0">
                <a:lnSpc>
                  <a:spcPct val="90000"/>
                </a:lnSpc>
              </a:pPr>
              <a:endParaRPr lang="fa-IR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  <a:p>
              <a:pPr algn="ctr" defTabSz="917575" rtl="1" eaLnBrk="0" hangingPunct="0">
                <a:lnSpc>
                  <a:spcPct val="90000"/>
                </a:lnSpc>
              </a:pPr>
              <a:r>
                <a:rPr lang="fa-IR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elvetica" pitchFamily="34" charset="0"/>
                  <a:cs typeface="Mitra" pitchFamily="2" charset="-78"/>
                </a:rPr>
                <a:t>تدوین طرح استقرار</a:t>
              </a:r>
              <a:endParaRPr lang="en-US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  <a:cs typeface="Mitra" pitchFamily="2" charset="-78"/>
              </a:endParaRPr>
            </a:p>
          </p:txBody>
        </p:sp>
        <p:cxnSp>
          <p:nvCxnSpPr>
            <p:cNvPr id="194575" name="AutoShape 15"/>
            <p:cNvCxnSpPr>
              <a:cxnSpLocks noChangeShapeType="1"/>
              <a:stCxn id="194572" idx="2"/>
              <a:endCxn id="194574" idx="1"/>
            </p:cNvCxnSpPr>
            <p:nvPr/>
          </p:nvCxnSpPr>
          <p:spPr bwMode="auto">
            <a:xfrm rot="16200000" flipH="1">
              <a:off x="4001" y="2257"/>
              <a:ext cx="646" cy="31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</p:grpSp>
      <p:sp>
        <p:nvSpPr>
          <p:cNvPr id="194576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 sz="3600" b="1" dirty="0">
                <a:cs typeface="B Mitra" pitchFamily="2" charset="-78"/>
              </a:rPr>
              <a:t>فرایند شش مرحله ای توسعه برگه امتیاز متوازن</a:t>
            </a:r>
            <a:endParaRPr lang="en-US" altLang="en-US" sz="3600" b="1" dirty="0">
              <a:cs typeface="B Mitra" pitchFamily="2" charset="-78"/>
            </a:endParaRPr>
          </a:p>
        </p:txBody>
      </p:sp>
      <p:sp>
        <p:nvSpPr>
          <p:cNvPr id="194577" name="Rectangle 17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94579" name="Text Box 19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EF994BB1-9332-4546-B84A-76BA366A44F7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34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ChangeArrowheads="1"/>
          </p:cNvSpPr>
          <p:nvPr/>
        </p:nvSpPr>
        <p:spPr bwMode="auto">
          <a:xfrm>
            <a:off x="271463" y="1185863"/>
            <a:ext cx="8567737" cy="5349875"/>
          </a:xfrm>
          <a:prstGeom prst="roundRect">
            <a:avLst>
              <a:gd name="adj" fmla="val 6231"/>
            </a:avLst>
          </a:prstGeom>
          <a:solidFill>
            <a:srgbClr val="FFFFE5"/>
          </a:solidFill>
          <a:ln w="38100">
            <a:solidFill>
              <a:srgbClr val="00009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1" name="Rectangle 3"/>
          <p:cNvSpPr>
            <a:spLocks noChangeArrowheads="1"/>
          </p:cNvSpPr>
          <p:nvPr/>
        </p:nvSpPr>
        <p:spPr bwMode="auto">
          <a:xfrm>
            <a:off x="852488" y="1514475"/>
            <a:ext cx="2782887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1993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$275 loss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1998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Top Quartile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1999  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$3b spin-off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395288" y="2595563"/>
            <a:ext cx="3487737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altLang="en-US" sz="1400" b="1">
                <a:solidFill>
                  <a:schemeClr val="tx2"/>
                </a:solidFill>
                <a:latin typeface="Times" pitchFamily="18" charset="0"/>
                <a:cs typeface="Mitra" pitchFamily="2" charset="-78"/>
              </a:rPr>
              <a:t>Brown &amp; Root Engineering (Rockwater)</a:t>
            </a: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395288" y="3941763"/>
            <a:ext cx="199072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altLang="en-US" sz="1400" b="1">
                <a:solidFill>
                  <a:schemeClr val="tx2"/>
                </a:solidFill>
                <a:latin typeface="Times" pitchFamily="18" charset="0"/>
                <a:cs typeface="Mitra" pitchFamily="2" charset="-78"/>
              </a:rPr>
              <a:t>Zeneca Agricultural</a:t>
            </a:r>
          </a:p>
        </p:txBody>
      </p:sp>
      <p:sp>
        <p:nvSpPr>
          <p:cNvPr id="196614" name="Rectangle 6"/>
          <p:cNvSpPr>
            <a:spLocks noChangeArrowheads="1"/>
          </p:cNvSpPr>
          <p:nvPr/>
        </p:nvSpPr>
        <p:spPr bwMode="auto">
          <a:xfrm>
            <a:off x="4705350" y="3941763"/>
            <a:ext cx="1990725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altLang="en-US" sz="1400" b="1">
                <a:solidFill>
                  <a:schemeClr val="tx2"/>
                </a:solidFill>
                <a:latin typeface="Times" pitchFamily="18" charset="0"/>
                <a:cs typeface="Mitra" pitchFamily="2" charset="-78"/>
              </a:rPr>
              <a:t>Southern Citrus</a:t>
            </a:r>
          </a:p>
        </p:txBody>
      </p:sp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395288" y="1249363"/>
            <a:ext cx="30480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altLang="en-US" sz="1400" b="1">
                <a:solidFill>
                  <a:schemeClr val="tx2"/>
                </a:solidFill>
                <a:latin typeface="Times" pitchFamily="18" charset="0"/>
                <a:cs typeface="Mitra" pitchFamily="2" charset="-78"/>
              </a:rPr>
              <a:t>CIGNA Property &amp; Casualty</a:t>
            </a:r>
          </a:p>
        </p:txBody>
      </p:sp>
      <p:sp>
        <p:nvSpPr>
          <p:cNvPr id="196616" name="Rectangle 8"/>
          <p:cNvSpPr>
            <a:spLocks noChangeArrowheads="1"/>
          </p:cNvSpPr>
          <p:nvPr/>
        </p:nvSpPr>
        <p:spPr bwMode="auto">
          <a:xfrm>
            <a:off x="4705350" y="2595563"/>
            <a:ext cx="30480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altLang="en-US" sz="1400" b="1">
                <a:solidFill>
                  <a:schemeClr val="tx2"/>
                </a:solidFill>
                <a:latin typeface="Times" pitchFamily="18" charset="0"/>
                <a:cs typeface="Mitra" pitchFamily="2" charset="-78"/>
              </a:rPr>
              <a:t>ATT Canada</a:t>
            </a:r>
          </a:p>
        </p:txBody>
      </p:sp>
      <p:sp>
        <p:nvSpPr>
          <p:cNvPr id="196617" name="Rectangle 9"/>
          <p:cNvSpPr>
            <a:spLocks noChangeArrowheads="1"/>
          </p:cNvSpPr>
          <p:nvPr/>
        </p:nvSpPr>
        <p:spPr bwMode="auto">
          <a:xfrm>
            <a:off x="852488" y="2917825"/>
            <a:ext cx="2782887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1993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Losing money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1996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# 1 in Niche 	(growth &amp; profits)</a:t>
            </a:r>
          </a:p>
        </p:txBody>
      </p:sp>
      <p:sp>
        <p:nvSpPr>
          <p:cNvPr id="196618" name="Rectangle 10"/>
          <p:cNvSpPr>
            <a:spLocks noChangeArrowheads="1"/>
          </p:cNvSpPr>
          <p:nvPr/>
        </p:nvSpPr>
        <p:spPr bwMode="auto">
          <a:xfrm>
            <a:off x="817563" y="4233863"/>
            <a:ext cx="3263900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1994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BSC introduced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1998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Sales growth 2X industry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		Profits &gt; competitors</a:t>
            </a:r>
          </a:p>
        </p:txBody>
      </p:sp>
      <p:sp>
        <p:nvSpPr>
          <p:cNvPr id="196619" name="Rectangle 11"/>
          <p:cNvSpPr>
            <a:spLocks noChangeArrowheads="1"/>
          </p:cNvSpPr>
          <p:nvPr/>
        </p:nvSpPr>
        <p:spPr bwMode="auto">
          <a:xfrm>
            <a:off x="6956425" y="4149725"/>
            <a:ext cx="9286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 b="1" u="sng">
                <a:latin typeface="Helvetica" pitchFamily="34" charset="0"/>
                <a:cs typeface="Mitra" pitchFamily="2" charset="-78"/>
              </a:rPr>
              <a:t>1995</a:t>
            </a:r>
          </a:p>
        </p:txBody>
      </p:sp>
      <p:sp>
        <p:nvSpPr>
          <p:cNvPr id="196620" name="Rectangle 12"/>
          <p:cNvSpPr>
            <a:spLocks noChangeArrowheads="1"/>
          </p:cNvSpPr>
          <p:nvPr/>
        </p:nvSpPr>
        <p:spPr bwMode="auto">
          <a:xfrm>
            <a:off x="7810500" y="4149725"/>
            <a:ext cx="9286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 b="1" u="sng">
                <a:latin typeface="Helvetica" pitchFamily="34" charset="0"/>
                <a:cs typeface="Mitra" pitchFamily="2" charset="-78"/>
              </a:rPr>
              <a:t>1998</a:t>
            </a:r>
          </a:p>
        </p:txBody>
      </p:sp>
      <p:sp>
        <p:nvSpPr>
          <p:cNvPr id="196621" name="Line 13"/>
          <p:cNvSpPr>
            <a:spLocks noChangeShapeType="1"/>
          </p:cNvSpPr>
          <p:nvPr/>
        </p:nvSpPr>
        <p:spPr bwMode="auto">
          <a:xfrm>
            <a:off x="4565650" y="1185863"/>
            <a:ext cx="0" cy="5316537"/>
          </a:xfrm>
          <a:prstGeom prst="line">
            <a:avLst/>
          </a:prstGeom>
          <a:noFill/>
          <a:ln w="19050">
            <a:solidFill>
              <a:srgbClr val="00009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2" name="Line 14"/>
          <p:cNvSpPr>
            <a:spLocks noChangeShapeType="1"/>
          </p:cNvSpPr>
          <p:nvPr/>
        </p:nvSpPr>
        <p:spPr bwMode="auto">
          <a:xfrm>
            <a:off x="271463" y="2405063"/>
            <a:ext cx="8550275" cy="0"/>
          </a:xfrm>
          <a:prstGeom prst="line">
            <a:avLst/>
          </a:prstGeom>
          <a:noFill/>
          <a:ln w="12700">
            <a:solidFill>
              <a:srgbClr val="00009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3" name="Line 15"/>
          <p:cNvSpPr>
            <a:spLocks noChangeShapeType="1"/>
          </p:cNvSpPr>
          <p:nvPr/>
        </p:nvSpPr>
        <p:spPr bwMode="auto">
          <a:xfrm>
            <a:off x="271463" y="3810000"/>
            <a:ext cx="8550275" cy="0"/>
          </a:xfrm>
          <a:prstGeom prst="line">
            <a:avLst/>
          </a:prstGeom>
          <a:noFill/>
          <a:ln w="12700">
            <a:solidFill>
              <a:srgbClr val="00009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4" name="Line 16"/>
          <p:cNvSpPr>
            <a:spLocks noChangeShapeType="1"/>
          </p:cNvSpPr>
          <p:nvPr/>
        </p:nvSpPr>
        <p:spPr bwMode="auto">
          <a:xfrm>
            <a:off x="271463" y="5164138"/>
            <a:ext cx="4283075" cy="0"/>
          </a:xfrm>
          <a:prstGeom prst="line">
            <a:avLst/>
          </a:prstGeom>
          <a:noFill/>
          <a:ln w="12700">
            <a:solidFill>
              <a:srgbClr val="00009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25" name="Rectangle 17"/>
          <p:cNvSpPr>
            <a:spLocks noChangeArrowheads="1"/>
          </p:cNvSpPr>
          <p:nvPr/>
        </p:nvSpPr>
        <p:spPr bwMode="auto">
          <a:xfrm>
            <a:off x="5053013" y="2917825"/>
            <a:ext cx="3459162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1995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$300M loss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1998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Customer base doubles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1999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$7b spin-off</a:t>
            </a:r>
          </a:p>
        </p:txBody>
      </p:sp>
      <p:sp>
        <p:nvSpPr>
          <p:cNvPr id="196626" name="Rectangle 18"/>
          <p:cNvSpPr>
            <a:spLocks noChangeArrowheads="1"/>
          </p:cNvSpPr>
          <p:nvPr/>
        </p:nvSpPr>
        <p:spPr bwMode="auto">
          <a:xfrm>
            <a:off x="4714875" y="4757738"/>
            <a:ext cx="2052638" cy="1365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236538" indent="-236538" eaLnBrk="0" hangingPunct="0">
              <a:buFontTx/>
              <a:buChar char="•"/>
            </a:pPr>
            <a:r>
              <a:rPr lang="en-US" altLang="en-US" sz="1400">
                <a:latin typeface="Helvetica" pitchFamily="34" charset="0"/>
                <a:cs typeface="Mitra" pitchFamily="2" charset="-78"/>
              </a:rPr>
              <a:t>Shipments on Spec</a:t>
            </a:r>
          </a:p>
          <a:p>
            <a:pPr marL="236538" indent="-236538" eaLnBrk="0" hangingPunct="0">
              <a:buFontTx/>
              <a:buChar char="•"/>
            </a:pPr>
            <a:r>
              <a:rPr lang="en-US" altLang="en-US" sz="1400">
                <a:latin typeface="Helvetica" pitchFamily="34" charset="0"/>
                <a:cs typeface="Mitra" pitchFamily="2" charset="-78"/>
              </a:rPr>
              <a:t>On Time Delivery</a:t>
            </a:r>
          </a:p>
          <a:p>
            <a:pPr marL="236538" indent="-236538" eaLnBrk="0" hangingPunct="0">
              <a:buFontTx/>
              <a:buChar char="•"/>
            </a:pPr>
            <a:r>
              <a:rPr lang="en-US" altLang="en-US" sz="1400">
                <a:latin typeface="Helvetica" pitchFamily="34" charset="0"/>
                <a:cs typeface="Mitra" pitchFamily="2" charset="-78"/>
              </a:rPr>
              <a:t>Rework</a:t>
            </a:r>
          </a:p>
          <a:p>
            <a:pPr marL="236538" indent="-236538" eaLnBrk="0" hangingPunct="0">
              <a:buFontTx/>
              <a:buChar char="•"/>
            </a:pPr>
            <a:r>
              <a:rPr lang="en-US" altLang="en-US" sz="1400">
                <a:latin typeface="Helvetica" pitchFamily="34" charset="0"/>
                <a:cs typeface="Mitra" pitchFamily="2" charset="-78"/>
              </a:rPr>
              <a:t>Absenteeism</a:t>
            </a:r>
          </a:p>
          <a:p>
            <a:pPr marL="236538" indent="-236538" eaLnBrk="0" hangingPunct="0">
              <a:buFontTx/>
              <a:buChar char="•"/>
            </a:pPr>
            <a:r>
              <a:rPr lang="en-US" altLang="en-US" sz="1400">
                <a:latin typeface="Helvetica" pitchFamily="34" charset="0"/>
                <a:cs typeface="Mitra" pitchFamily="2" charset="-78"/>
              </a:rPr>
              <a:t>Employee Turnover</a:t>
            </a:r>
          </a:p>
          <a:p>
            <a:pPr marL="236538" indent="-236538" eaLnBrk="0" hangingPunct="0">
              <a:buFontTx/>
              <a:buChar char="•"/>
            </a:pPr>
            <a:r>
              <a:rPr lang="en-US" altLang="en-US" sz="1400">
                <a:latin typeface="Helvetica" pitchFamily="34" charset="0"/>
                <a:cs typeface="Mitra" pitchFamily="2" charset="-78"/>
              </a:rPr>
              <a:t>Cost per Pound (</a:t>
            </a:r>
            <a:r>
              <a:rPr lang="en-US" altLang="en-US" sz="1400">
                <a:latin typeface="Times New Roman"/>
                <a:cs typeface="Mitra" pitchFamily="2" charset="-78"/>
              </a:rPr>
              <a:t>¢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)</a:t>
            </a:r>
          </a:p>
        </p:txBody>
      </p:sp>
      <p:sp>
        <p:nvSpPr>
          <p:cNvPr id="196627" name="Rectangle 19"/>
          <p:cNvSpPr>
            <a:spLocks noChangeArrowheads="1"/>
          </p:cNvSpPr>
          <p:nvPr/>
        </p:nvSpPr>
        <p:spPr bwMode="auto">
          <a:xfrm>
            <a:off x="7091363" y="4757738"/>
            <a:ext cx="630237" cy="1365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70%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89%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6%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10%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100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28.8</a:t>
            </a:r>
          </a:p>
        </p:txBody>
      </p:sp>
      <p:sp>
        <p:nvSpPr>
          <p:cNvPr id="196628" name="Rectangle 20"/>
          <p:cNvSpPr>
            <a:spLocks noChangeArrowheads="1"/>
          </p:cNvSpPr>
          <p:nvPr/>
        </p:nvSpPr>
        <p:spPr bwMode="auto">
          <a:xfrm>
            <a:off x="7937500" y="4757738"/>
            <a:ext cx="630238" cy="1365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97%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98%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2%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1%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31</a:t>
            </a:r>
          </a:p>
          <a:p>
            <a:pPr algn="r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18.9</a:t>
            </a:r>
          </a:p>
        </p:txBody>
      </p:sp>
      <p:sp>
        <p:nvSpPr>
          <p:cNvPr id="196629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altLang="en-US">
                <a:cs typeface="Mitra" pitchFamily="2" charset="-78"/>
              </a:rPr>
              <a:t>برخی از دستاوردهای استفاده از برگه امتیاز متوازن</a:t>
            </a:r>
            <a:endParaRPr lang="en-US" altLang="en-US">
              <a:cs typeface="Mitra" pitchFamily="2" charset="-78"/>
            </a:endParaRPr>
          </a:p>
        </p:txBody>
      </p:sp>
      <p:sp>
        <p:nvSpPr>
          <p:cNvPr id="196630" name="Rectangle 22"/>
          <p:cNvSpPr>
            <a:spLocks noChangeArrowheads="1"/>
          </p:cNvSpPr>
          <p:nvPr/>
        </p:nvSpPr>
        <p:spPr bwMode="auto">
          <a:xfrm>
            <a:off x="457200" y="5297488"/>
            <a:ext cx="30480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altLang="en-US" sz="1400" b="1">
                <a:solidFill>
                  <a:schemeClr val="tx2"/>
                </a:solidFill>
                <a:latin typeface="Times" pitchFamily="18" charset="0"/>
                <a:cs typeface="Mitra" pitchFamily="2" charset="-78"/>
              </a:rPr>
              <a:t>Chemical  Bank</a:t>
            </a:r>
          </a:p>
        </p:txBody>
      </p:sp>
      <p:sp>
        <p:nvSpPr>
          <p:cNvPr id="196631" name="Rectangle 23"/>
          <p:cNvSpPr>
            <a:spLocks noChangeArrowheads="1"/>
          </p:cNvSpPr>
          <p:nvPr/>
        </p:nvSpPr>
        <p:spPr bwMode="auto">
          <a:xfrm>
            <a:off x="804863" y="5562600"/>
            <a:ext cx="2782887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		</a:t>
            </a:r>
            <a:r>
              <a:rPr lang="en-US" altLang="en-US" sz="1200" b="1" u="sng">
                <a:latin typeface="Helvetica" pitchFamily="34" charset="0"/>
                <a:cs typeface="Mitra" pitchFamily="2" charset="-78"/>
              </a:rPr>
              <a:t>Profits</a:t>
            </a:r>
            <a:endParaRPr lang="en-US" altLang="en-US" sz="1200">
              <a:latin typeface="Helvetica" pitchFamily="34" charset="0"/>
              <a:cs typeface="Mitra" pitchFamily="2" charset="-78"/>
            </a:endParaRP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1993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   X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1998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20X</a:t>
            </a:r>
          </a:p>
        </p:txBody>
      </p:sp>
      <p:sp>
        <p:nvSpPr>
          <p:cNvPr id="196632" name="Rectangle 24"/>
          <p:cNvSpPr>
            <a:spLocks noChangeArrowheads="1"/>
          </p:cNvSpPr>
          <p:nvPr/>
        </p:nvSpPr>
        <p:spPr bwMode="auto">
          <a:xfrm>
            <a:off x="4724400" y="1271588"/>
            <a:ext cx="30480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altLang="en-US" sz="1400" b="1">
                <a:solidFill>
                  <a:schemeClr val="tx2"/>
                </a:solidFill>
                <a:latin typeface="Times" pitchFamily="18" charset="0"/>
                <a:cs typeface="Mitra" pitchFamily="2" charset="-78"/>
              </a:rPr>
              <a:t>Mobil USM&amp;R</a:t>
            </a:r>
          </a:p>
        </p:txBody>
      </p:sp>
      <p:sp>
        <p:nvSpPr>
          <p:cNvPr id="196633" name="Rectangle 25"/>
          <p:cNvSpPr>
            <a:spLocks noChangeArrowheads="1"/>
          </p:cNvSpPr>
          <p:nvPr/>
        </p:nvSpPr>
        <p:spPr bwMode="auto">
          <a:xfrm>
            <a:off x="5078413" y="1495425"/>
            <a:ext cx="3459162" cy="93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1993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#6 in Profitability</a:t>
            </a:r>
          </a:p>
          <a:p>
            <a:pPr marL="508000" indent="-508000" eaLnBrk="0" hangingPunct="0"/>
            <a:r>
              <a:rPr lang="en-US" altLang="en-US" sz="1400">
                <a:latin typeface="Helvetica" pitchFamily="34" charset="0"/>
                <a:cs typeface="Mitra" pitchFamily="2" charset="-78"/>
              </a:rPr>
              <a:t>1995	 </a:t>
            </a: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#1 in Profitability</a:t>
            </a:r>
          </a:p>
          <a:p>
            <a:pPr marL="508000" indent="-508000" eaLnBrk="0" hangingPunct="0">
              <a:buFontTx/>
              <a:buAutoNum type="arabicPlain" startAt="1998"/>
            </a:pPr>
            <a:r>
              <a:rPr lang="en-US" altLang="en-US" sz="1400">
                <a:latin typeface="Times New Roman"/>
                <a:cs typeface="Mitra" pitchFamily="2" charset="-78"/>
              </a:rPr>
              <a:t>–</a:t>
            </a:r>
            <a:r>
              <a:rPr lang="en-US" altLang="en-US" sz="1400">
                <a:latin typeface="Helvetica" pitchFamily="34" charset="0"/>
                <a:cs typeface="Mitra" pitchFamily="2" charset="-78"/>
              </a:rPr>
              <a:t>	#1 in Profitability</a:t>
            </a:r>
          </a:p>
          <a:p>
            <a:pPr marL="508000" indent="-508000" eaLnBrk="0" hangingPunct="0">
              <a:buFontTx/>
              <a:buAutoNum type="arabicPlain" startAt="1998"/>
            </a:pPr>
            <a:r>
              <a:rPr lang="en-US" altLang="en-US" sz="1400">
                <a:latin typeface="Helvetica" pitchFamily="34" charset="0"/>
                <a:cs typeface="Mitra" pitchFamily="2" charset="-78"/>
              </a:rPr>
              <a:t> -- 	Acquired by Exxon</a:t>
            </a:r>
          </a:p>
        </p:txBody>
      </p:sp>
      <p:sp>
        <p:nvSpPr>
          <p:cNvPr id="196634" name="Rectangle 26"/>
          <p:cNvSpPr>
            <a:spLocks noChangeArrowheads="1"/>
          </p:cNvSpPr>
          <p:nvPr/>
        </p:nvSpPr>
        <p:spPr bwMode="auto">
          <a:xfrm>
            <a:off x="2794000" y="6600825"/>
            <a:ext cx="6350000" cy="257175"/>
          </a:xfrm>
          <a:prstGeom prst="rect">
            <a:avLst/>
          </a:prstGeom>
          <a:gradFill rotWithShape="1">
            <a:gsLst>
              <a:gs pos="0">
                <a:srgbClr val="E9F0FF"/>
              </a:gs>
              <a:gs pos="100000">
                <a:srgbClr val="E9F0FF">
                  <a:gamma/>
                  <a:shade val="82353"/>
                  <a:invGamma/>
                </a:srgbClr>
              </a:gs>
            </a:gsLst>
            <a:lin ang="5400000" scaled="1"/>
          </a:gradFill>
          <a:ln w="12700">
            <a:solidFill>
              <a:srgbClr val="CCCCFF"/>
            </a:solidFill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fa-IR" altLang="en-US" sz="16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برگه امتیاز متوازن - </a:t>
            </a:r>
            <a:r>
              <a:rPr lang="fa-IR" altLang="en-US" sz="1400" b="1">
                <a:solidFill>
                  <a:srgbClr val="00007C"/>
                </a:solidFill>
                <a:latin typeface="Helvetica" pitchFamily="34" charset="0"/>
                <a:cs typeface="Mitra" pitchFamily="2" charset="-78"/>
              </a:rPr>
              <a:t>حرکت از ارزیابی عملکرد به مدیریت عملکرد</a:t>
            </a:r>
            <a:endParaRPr lang="en-US" altLang="en-US" sz="1400">
              <a:solidFill>
                <a:srgbClr val="00007C"/>
              </a:solidFill>
              <a:latin typeface="Helvetica" pitchFamily="34" charset="0"/>
              <a:cs typeface="Mitra" pitchFamily="2" charset="-78"/>
            </a:endParaRPr>
          </a:p>
        </p:txBody>
      </p:sp>
      <p:sp>
        <p:nvSpPr>
          <p:cNvPr id="196636" name="Text Box 28"/>
          <p:cNvSpPr txBox="1">
            <a:spLocks noChangeArrowheads="1"/>
          </p:cNvSpPr>
          <p:nvPr/>
        </p:nvSpPr>
        <p:spPr bwMode="auto">
          <a:xfrm>
            <a:off x="0" y="6400800"/>
            <a:ext cx="723900" cy="457200"/>
          </a:xfrm>
          <a:prstGeom prst="rect">
            <a:avLst/>
          </a:prstGeom>
          <a:gradFill rotWithShape="1">
            <a:gsLst>
              <a:gs pos="0">
                <a:srgbClr val="CCCCFF">
                  <a:gamma/>
                  <a:tint val="0"/>
                  <a:invGamma/>
                </a:srgbClr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fld id="{529C1852-1866-4F3D-A582-DF10EFDA65EA}" type="slidenum">
              <a:rPr lang="ar-SA" sz="2400" b="1">
                <a:latin typeface="Helvetica" pitchFamily="34" charset="0"/>
                <a:cs typeface="Mitra" pitchFamily="2" charset="-78"/>
              </a:rPr>
              <a:pPr algn="ctr" eaLnBrk="0" hangingPunct="0">
                <a:spcBef>
                  <a:spcPct val="50000"/>
                </a:spcBef>
              </a:pPr>
              <a:t>35</a:t>
            </a:fld>
            <a:endParaRPr lang="en-US" sz="2400" b="1">
              <a:latin typeface="Helvetica" pitchFamily="34" charset="0"/>
              <a:cs typeface="Mitra" pitchFamily="2" charset="-78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6738" y="620713"/>
            <a:ext cx="8001000" cy="863600"/>
          </a:xfrm>
        </p:spPr>
        <p:txBody>
          <a:bodyPr/>
          <a:lstStyle/>
          <a:p>
            <a:pPr marL="571500" indent="-571500" algn="ctr" rtl="1">
              <a:buFont typeface="Wingdings" pitchFamily="2" charset="2"/>
              <a:buNone/>
            </a:pPr>
            <a:r>
              <a:rPr lang="fa-IR" sz="4500" b="1">
                <a:cs typeface="B Mitra" pitchFamily="2" charset="-78"/>
              </a:rPr>
              <a:t>برخي از تعاريف - 1</a:t>
            </a:r>
            <a:endParaRPr lang="en-US" b="1">
              <a:solidFill>
                <a:schemeClr val="folHlink"/>
              </a:solidFill>
              <a:latin typeface="Times New Roman" pitchFamily="18" charset="0"/>
              <a:ea typeface="DotumChe" pitchFamily="49" charset="-127"/>
              <a:cs typeface="Times New Roman" pitchFamily="18" charset="0"/>
            </a:endParaRPr>
          </a:p>
        </p:txBody>
      </p:sp>
      <p:sp>
        <p:nvSpPr>
          <p:cNvPr id="202755" name="Text Box 3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AEDA6E7D-BF56-4359-8694-6FD81188D113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36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611188" y="2492375"/>
            <a:ext cx="8001000" cy="1584325"/>
          </a:xfrm>
          <a:prstGeom prst="rect">
            <a:avLst/>
          </a:prstGeom>
          <a:gradFill rotWithShape="1">
            <a:gsLst>
              <a:gs pos="0">
                <a:srgbClr val="F55443">
                  <a:gamma/>
                  <a:shade val="46275"/>
                  <a:invGamma/>
                  <a:alpha val="41000"/>
                </a:srgbClr>
              </a:gs>
              <a:gs pos="50000">
                <a:srgbClr val="F55443">
                  <a:alpha val="0"/>
                </a:srgbClr>
              </a:gs>
              <a:gs pos="100000">
                <a:srgbClr val="F55443">
                  <a:gamma/>
                  <a:shade val="46275"/>
                  <a:invGamma/>
                  <a:alpha val="41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 algn="ctr" rt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a-IR" sz="34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B Mitra" pitchFamily="2" charset="-78"/>
              </a:rPr>
              <a:t>عملكرد </a:t>
            </a:r>
            <a:r>
              <a:rPr lang="en-US" sz="34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B Mitra" pitchFamily="2" charset="-78"/>
              </a:rPr>
              <a:t>(Performance)</a:t>
            </a:r>
            <a:endParaRPr lang="fa-IR" sz="3400" b="1" u="sng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B Mitra" pitchFamily="2" charset="-78"/>
            </a:endParaRPr>
          </a:p>
          <a:p>
            <a:pPr marL="571500" indent="-571500" algn="ctr" rt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a-IR" sz="3400" b="1">
                <a:cs typeface="B Mitra" pitchFamily="2" charset="-78"/>
              </a:rPr>
              <a:t>نيل به دستاوردها توسط فرد، تيم، سازمان يا فرآيند</a:t>
            </a:r>
            <a:endParaRPr lang="en-US" sz="3400" b="1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6738" y="620713"/>
            <a:ext cx="8001000" cy="863600"/>
          </a:xfrm>
        </p:spPr>
        <p:txBody>
          <a:bodyPr/>
          <a:lstStyle/>
          <a:p>
            <a:pPr marL="571500" indent="-571500" algn="ctr" rtl="1">
              <a:buFont typeface="Wingdings" pitchFamily="2" charset="2"/>
              <a:buNone/>
            </a:pPr>
            <a:r>
              <a:rPr lang="fa-IR" sz="4500" b="1">
                <a:cs typeface="B Mitra" pitchFamily="2" charset="-78"/>
              </a:rPr>
              <a:t>برخي از تعاريف - 2</a:t>
            </a:r>
            <a:endParaRPr lang="en-US" b="1">
              <a:solidFill>
                <a:schemeClr val="folHlink"/>
              </a:solidFill>
              <a:latin typeface="Times New Roman" pitchFamily="18" charset="0"/>
              <a:ea typeface="DotumChe" pitchFamily="49" charset="-127"/>
              <a:cs typeface="Times New Roman" pitchFamily="18" charset="0"/>
            </a:endParaRP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85114FA6-C36B-42CB-B655-31798790AE42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37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611188" y="1844675"/>
            <a:ext cx="8001000" cy="3816350"/>
          </a:xfrm>
          <a:prstGeom prst="rect">
            <a:avLst/>
          </a:prstGeom>
          <a:gradFill rotWithShape="1">
            <a:gsLst>
              <a:gs pos="0">
                <a:srgbClr val="F55443">
                  <a:alpha val="0"/>
                </a:srgbClr>
              </a:gs>
              <a:gs pos="100000">
                <a:srgbClr val="F55443">
                  <a:gamma/>
                  <a:shade val="46275"/>
                  <a:invGamma/>
                  <a:alpha val="47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571500" indent="-571500" algn="ctr" rt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a-IR" sz="34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B Mitra" pitchFamily="2" charset="-78"/>
              </a:rPr>
              <a:t>تعالي/سرآمدي </a:t>
            </a:r>
            <a:r>
              <a:rPr lang="en-US" sz="34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B Mitra" pitchFamily="2" charset="-78"/>
              </a:rPr>
              <a:t>(Excellence)</a:t>
            </a:r>
            <a:endParaRPr lang="fa-IR" sz="3400" b="1" u="sng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cs typeface="B Mitra" pitchFamily="2" charset="-78"/>
            </a:endParaRPr>
          </a:p>
          <a:p>
            <a:pPr marL="571500" indent="-571500" algn="ctr" rt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fa-IR" sz="3400" b="1">
                <a:cs typeface="B Mitra" pitchFamily="2" charset="-78"/>
              </a:rPr>
              <a:t>مديريت ممتاز و برجسته سازمان و دستيابي به نتايج مبتني بر مفاهيم بنيادي نظير نتيجه‌گرايي، مشتري‌مداري، رهبري و ثبات در مقاصد، مديريت مبتني برفرآيندها و واقعيت‌ها، مشاركت كاركنان، نوآوري و بهبود مستمر، شراكت‌هايي با منافع دو سويه و مسئوليت اجتماعي شركت</a:t>
            </a:r>
            <a:endParaRPr lang="en-US" sz="3400" b="1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ChangeArrowheads="1"/>
          </p:cNvSpPr>
          <p:nvPr/>
        </p:nvSpPr>
        <p:spPr bwMode="auto">
          <a:xfrm>
            <a:off x="185738" y="16160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636838" algn="ctr"/>
                <a:tab pos="5273675" algn="r"/>
              </a:tabLst>
            </a:pPr>
            <a:endParaRPr lang="en-US"/>
          </a:p>
        </p:txBody>
      </p:sp>
      <p:sp>
        <p:nvSpPr>
          <p:cNvPr id="214019" name="Rectangle 3"/>
          <p:cNvSpPr>
            <a:spLocks noChangeArrowheads="1"/>
          </p:cNvSpPr>
          <p:nvPr/>
        </p:nvSpPr>
        <p:spPr bwMode="auto">
          <a:xfrm>
            <a:off x="185738" y="1798638"/>
            <a:ext cx="9715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4020" name="Rectangle 4"/>
          <p:cNvSpPr>
            <a:spLocks noChangeArrowheads="1"/>
          </p:cNvSpPr>
          <p:nvPr/>
        </p:nvSpPr>
        <p:spPr bwMode="auto">
          <a:xfrm>
            <a:off x="185738" y="48752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636838" algn="ctr"/>
                <a:tab pos="5273675" algn="r"/>
              </a:tabLst>
            </a:pPr>
            <a:endParaRPr lang="en-US"/>
          </a:p>
        </p:txBody>
      </p:sp>
      <p:sp>
        <p:nvSpPr>
          <p:cNvPr id="214021" name="Rectangle 5"/>
          <p:cNvSpPr>
            <a:spLocks noChangeArrowheads="1"/>
          </p:cNvSpPr>
          <p:nvPr/>
        </p:nvSpPr>
        <p:spPr bwMode="auto">
          <a:xfrm>
            <a:off x="611188" y="630238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rtl="1"/>
            <a:r>
              <a:rPr lang="ar-SA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ارزش ها و مفاهيم بنيادی</a:t>
            </a:r>
            <a:r>
              <a:rPr lang="fa-IR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 مدل </a:t>
            </a: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cs typeface="B Mitra" pitchFamily="2" charset="-78"/>
              </a:rPr>
              <a:t>EFQM </a:t>
            </a:r>
          </a:p>
        </p:txBody>
      </p:sp>
      <p:sp>
        <p:nvSpPr>
          <p:cNvPr id="214022" name="Text Box 6"/>
          <p:cNvSpPr txBox="1">
            <a:spLocks noChangeArrowheads="1"/>
          </p:cNvSpPr>
          <p:nvPr/>
        </p:nvSpPr>
        <p:spPr bwMode="auto">
          <a:xfrm>
            <a:off x="611188" y="1773238"/>
            <a:ext cx="7848600" cy="3503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/>
            <a:r>
              <a:rPr lang="fa-IR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7 - </a:t>
            </a:r>
            <a:r>
              <a:rPr lang="ar-SA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توسعه همکاری های تجاری</a:t>
            </a:r>
            <a:r>
              <a:rPr lang="en-US" sz="3200" b="1">
                <a:latin typeface="Verdana" pitchFamily="34" charset="0"/>
                <a:cs typeface="B Mitra" pitchFamily="2" charset="-78"/>
              </a:rPr>
              <a:t> </a:t>
            </a:r>
          </a:p>
          <a:p>
            <a:pPr algn="r" rtl="1"/>
            <a:r>
              <a:rPr lang="ar-SA" sz="3200" b="1">
                <a:solidFill>
                  <a:schemeClr val="hlink"/>
                </a:solidFill>
                <a:latin typeface="Verdana" pitchFamily="34" charset="0"/>
                <a:cs typeface="B Mitra" pitchFamily="2" charset="-78"/>
              </a:rPr>
              <a:t>تعالی</a:t>
            </a:r>
            <a:r>
              <a:rPr lang="ar-SA" sz="3200" b="1">
                <a:latin typeface="Verdana" pitchFamily="34" charset="0"/>
                <a:cs typeface="B Mitra" pitchFamily="2" charset="-78"/>
              </a:rPr>
              <a:t> توسعه و حفظ همکاری هايی است که برای سازمان ارزش افزوده ايجاد می کند</a:t>
            </a:r>
            <a:r>
              <a:rPr lang="en-US" sz="3200" b="1">
                <a:latin typeface="Verdana" pitchFamily="34" charset="0"/>
                <a:cs typeface="B Mitra" pitchFamily="2" charset="-78"/>
              </a:rPr>
              <a:t>.</a:t>
            </a:r>
            <a:endParaRPr lang="fa-IR" sz="3200" b="1">
              <a:latin typeface="Verdana" pitchFamily="34" charset="0"/>
              <a:cs typeface="B Mitra" pitchFamily="2" charset="-78"/>
            </a:endParaRPr>
          </a:p>
          <a:p>
            <a:pPr algn="r" rtl="1"/>
            <a:r>
              <a:rPr lang="fa-IR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8 -</a:t>
            </a:r>
            <a:r>
              <a:rPr lang="en-US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 </a:t>
            </a:r>
            <a:r>
              <a:rPr lang="ar-SA" sz="3200" b="1" u="sng">
                <a:solidFill>
                  <a:schemeClr val="accent2"/>
                </a:solidFill>
                <a:latin typeface="Verdana" pitchFamily="34" charset="0"/>
                <a:cs typeface="B Mitra" pitchFamily="2" charset="-78"/>
              </a:rPr>
              <a:t>مسؤوليت اجتماعی سازمان</a:t>
            </a:r>
            <a:r>
              <a:rPr lang="en-US" sz="3200" b="1">
                <a:latin typeface="Verdana" pitchFamily="34" charset="0"/>
                <a:cs typeface="B Mitra" pitchFamily="2" charset="-78"/>
              </a:rPr>
              <a:t> </a:t>
            </a:r>
          </a:p>
          <a:p>
            <a:pPr algn="r" rtl="1"/>
            <a:r>
              <a:rPr lang="ar-SA" sz="3200" b="1">
                <a:solidFill>
                  <a:schemeClr val="hlink"/>
                </a:solidFill>
                <a:latin typeface="Verdana" pitchFamily="34" charset="0"/>
                <a:cs typeface="B Mitra" pitchFamily="2" charset="-78"/>
              </a:rPr>
              <a:t>تعالی</a:t>
            </a:r>
            <a:r>
              <a:rPr lang="ar-SA" sz="3200" b="1">
                <a:latin typeface="Verdana" pitchFamily="34" charset="0"/>
                <a:cs typeface="B Mitra" pitchFamily="2" charset="-78"/>
              </a:rPr>
              <a:t> فراتر رفتن از چارچوب حداقل الزامات قانونی است که سازمان در آن فعاليت می کند و تلاش برای درک و پاسخگويی به انتظارات ذينفعان سازمان در جامعه است</a:t>
            </a:r>
            <a:r>
              <a:rPr lang="en-US" sz="3200" b="1">
                <a:latin typeface="Verdana" pitchFamily="34" charset="0"/>
                <a:cs typeface="B Mitra" pitchFamily="2" charset="-78"/>
              </a:rPr>
              <a:t>.</a:t>
            </a:r>
          </a:p>
        </p:txBody>
      </p:sp>
      <p:sp>
        <p:nvSpPr>
          <p:cNvPr id="214023" name="Text Box 7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FB1768EF-520B-47B1-B16C-256C9D4BC3FA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4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42" name="Group 2"/>
          <p:cNvGrpSpPr>
            <a:grpSpLocks/>
          </p:cNvGrpSpPr>
          <p:nvPr/>
        </p:nvGrpSpPr>
        <p:grpSpPr bwMode="auto">
          <a:xfrm>
            <a:off x="33338" y="1546225"/>
            <a:ext cx="9036050" cy="4535488"/>
            <a:chOff x="0" y="173"/>
            <a:chExt cx="5760" cy="3917"/>
          </a:xfrm>
        </p:grpSpPr>
        <p:sp>
          <p:nvSpPr>
            <p:cNvPr id="215043" name="Text Box 3"/>
            <p:cNvSpPr txBox="1">
              <a:spLocks noChangeArrowheads="1"/>
            </p:cNvSpPr>
            <p:nvPr/>
          </p:nvSpPr>
          <p:spPr bwMode="auto">
            <a:xfrm>
              <a:off x="960" y="2016"/>
              <a:ext cx="528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altLang="en-US" sz="2000" b="1"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44" name="Rectangle 4"/>
            <p:cNvSpPr>
              <a:spLocks noChangeArrowheads="1"/>
            </p:cNvSpPr>
            <p:nvPr/>
          </p:nvSpPr>
          <p:spPr bwMode="auto">
            <a:xfrm>
              <a:off x="1824" y="3240"/>
              <a:ext cx="2160" cy="96"/>
            </a:xfrm>
            <a:prstGeom prst="rect">
              <a:avLst/>
            </a:prstGeom>
            <a:solidFill>
              <a:srgbClr val="021884"/>
            </a:solidFill>
            <a:ln w="9525">
              <a:solidFill>
                <a:srgbClr val="023E8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5" name="Rectangle 5"/>
            <p:cNvSpPr>
              <a:spLocks noChangeArrowheads="1"/>
            </p:cNvSpPr>
            <p:nvPr/>
          </p:nvSpPr>
          <p:spPr bwMode="auto">
            <a:xfrm>
              <a:off x="1680" y="936"/>
              <a:ext cx="816" cy="112"/>
            </a:xfrm>
            <a:prstGeom prst="rect">
              <a:avLst/>
            </a:prstGeom>
            <a:solidFill>
              <a:srgbClr val="021884"/>
            </a:solidFill>
            <a:ln w="9525">
              <a:solidFill>
                <a:srgbClr val="023E8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6" name="Rectangle 6"/>
            <p:cNvSpPr>
              <a:spLocks noChangeArrowheads="1"/>
            </p:cNvSpPr>
            <p:nvPr/>
          </p:nvSpPr>
          <p:spPr bwMode="auto">
            <a:xfrm>
              <a:off x="3840" y="936"/>
              <a:ext cx="624" cy="96"/>
            </a:xfrm>
            <a:prstGeom prst="rect">
              <a:avLst/>
            </a:prstGeom>
            <a:solidFill>
              <a:srgbClr val="021884"/>
            </a:solidFill>
            <a:ln w="9525">
              <a:solidFill>
                <a:srgbClr val="023E8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47" name="Text Box 7"/>
            <p:cNvSpPr txBox="1">
              <a:spLocks noChangeArrowheads="1"/>
            </p:cNvSpPr>
            <p:nvPr/>
          </p:nvSpPr>
          <p:spPr bwMode="auto">
            <a:xfrm>
              <a:off x="288" y="173"/>
              <a:ext cx="5184" cy="7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anchor="ctr"/>
            <a:lstStyle/>
            <a:p>
              <a:pPr>
                <a:spcBef>
                  <a:spcPct val="50000"/>
                </a:spcBef>
              </a:pPr>
              <a:r>
                <a:rPr lang="en-US" altLang="en-US" sz="2700" b="1">
                  <a:solidFill>
                    <a:schemeClr val="bg1"/>
                  </a:solidFill>
                  <a:cs typeface="Mitra" pitchFamily="2" charset="-78"/>
                </a:rPr>
                <a:t> </a:t>
              </a:r>
            </a:p>
          </p:txBody>
        </p:sp>
        <p:sp>
          <p:nvSpPr>
            <p:cNvPr id="215048" name="Text Box 8"/>
            <p:cNvSpPr txBox="1">
              <a:spLocks noChangeArrowheads="1"/>
            </p:cNvSpPr>
            <p:nvPr/>
          </p:nvSpPr>
          <p:spPr bwMode="auto">
            <a:xfrm>
              <a:off x="3120" y="875"/>
              <a:ext cx="2016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altLang="en-US" sz="2000" b="1">
                  <a:solidFill>
                    <a:schemeClr val="bg1"/>
                  </a:solidFill>
                  <a:latin typeface="Times New Roman" pitchFamily="18" charset="0"/>
                  <a:cs typeface="Mitra" pitchFamily="2" charset="-78"/>
                </a:rPr>
                <a:t>نــــتايج</a:t>
              </a:r>
              <a:endParaRPr lang="en-US" altLang="en-US" sz="2000" b="1">
                <a:solidFill>
                  <a:schemeClr val="bg1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49" name="Text Box 9"/>
            <p:cNvSpPr txBox="1">
              <a:spLocks noChangeArrowheads="1"/>
            </p:cNvSpPr>
            <p:nvPr/>
          </p:nvSpPr>
          <p:spPr bwMode="auto">
            <a:xfrm>
              <a:off x="1032" y="480"/>
              <a:ext cx="3696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rtl="1">
                <a:spcBef>
                  <a:spcPct val="50000"/>
                </a:spcBef>
              </a:pPr>
              <a:r>
                <a:rPr lang="ar-SA" altLang="en-US" sz="2000" b="1">
                  <a:solidFill>
                    <a:srgbClr val="023E8E"/>
                  </a:solidFill>
                  <a:latin typeface="Snap ITC" pitchFamily="82" charset="0"/>
                  <a:cs typeface="Mitra" pitchFamily="2" charset="-78"/>
                </a:rPr>
                <a:t>ساختار مدل </a:t>
              </a:r>
              <a:r>
                <a:rPr lang="en-US" altLang="ar-SA" sz="2000" b="1">
                  <a:solidFill>
                    <a:srgbClr val="023E8E"/>
                  </a:solidFill>
                  <a:latin typeface="Arial Black" pitchFamily="34" charset="0"/>
                  <a:cs typeface="Mitra" pitchFamily="2" charset="-78"/>
                </a:rPr>
                <a:t>EFQM</a:t>
              </a:r>
            </a:p>
          </p:txBody>
        </p:sp>
        <p:pic>
          <p:nvPicPr>
            <p:cNvPr id="215050" name="Picture 10" descr="modelbig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46"/>
              <a:ext cx="5760" cy="3744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</p:spPr>
        </p:pic>
        <p:sp>
          <p:nvSpPr>
            <p:cNvPr id="215051" name="Rectangl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900" y="1393"/>
              <a:ext cx="640" cy="16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رهبري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52" name="Rectangle 12">
              <a:hlinkClick r:id="rId3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2572" y="1410"/>
              <a:ext cx="624" cy="16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فرايند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53" name="Rectangle 13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1708" y="1411"/>
              <a:ext cx="672" cy="36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پرسنل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54" name="Rectangle 14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1708" y="2005"/>
              <a:ext cx="720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خط مشي</a:t>
              </a:r>
            </a:p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و راهبرد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55" name="Rectangle 15">
              <a:hlinkClick r:id="rId4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708" y="2665"/>
              <a:ext cx="672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مشاركتها</a:t>
              </a:r>
            </a:p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و منابع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56" name="Rectangle 16">
              <a:hlinkClick r:id="rId5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4252" y="1393"/>
              <a:ext cx="624" cy="16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نتايج</a:t>
              </a:r>
            </a:p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كليدي</a:t>
              </a:r>
            </a:p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عملكرد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57" name="Rectangle 17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388" y="1393"/>
              <a:ext cx="672" cy="4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نتايج </a:t>
              </a:r>
            </a:p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پرسنل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58" name="Rectangle 18">
              <a:hlinkClick r:id="rId7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388" y="2689"/>
              <a:ext cx="720" cy="3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نتايج </a:t>
              </a:r>
            </a:p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جامعه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59" name="Rectangle 19">
              <a:hlinkClick r:id="rId8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3376" y="2041"/>
              <a:ext cx="732" cy="3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نتايج </a:t>
              </a:r>
            </a:p>
            <a:p>
              <a:pPr algn="ctr"/>
              <a:r>
                <a:rPr lang="ar-SA" altLang="en-US" sz="2000" b="1">
                  <a:solidFill>
                    <a:srgbClr val="023E8E"/>
                  </a:solidFill>
                  <a:latin typeface="Times New Roman" pitchFamily="18" charset="0"/>
                  <a:cs typeface="Mitra" pitchFamily="2" charset="-78"/>
                </a:rPr>
                <a:t>مشتري</a:t>
              </a:r>
              <a:endParaRPr lang="en-US" altLang="en-US" sz="2000" b="1">
                <a:solidFill>
                  <a:srgbClr val="023E8E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60" name="Oval 20"/>
            <p:cNvSpPr>
              <a:spLocks noChangeArrowheads="1"/>
            </p:cNvSpPr>
            <p:nvPr/>
          </p:nvSpPr>
          <p:spPr bwMode="auto">
            <a:xfrm>
              <a:off x="1020" y="3339"/>
              <a:ext cx="3901" cy="136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61" name="Oval 21"/>
            <p:cNvSpPr>
              <a:spLocks noChangeArrowheads="1"/>
            </p:cNvSpPr>
            <p:nvPr/>
          </p:nvSpPr>
          <p:spPr bwMode="auto">
            <a:xfrm>
              <a:off x="612" y="1027"/>
              <a:ext cx="2440" cy="135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altLang="en-US" sz="2000" b="1">
                  <a:solidFill>
                    <a:srgbClr val="FFFFCC"/>
                  </a:solidFill>
                  <a:cs typeface="Mitra" pitchFamily="2" charset="-78"/>
                </a:rPr>
                <a:t>توانمندسازها</a:t>
              </a:r>
              <a:endParaRPr lang="en-US" altLang="en-US" sz="2000" b="1">
                <a:solidFill>
                  <a:srgbClr val="FFFFCC"/>
                </a:solidFill>
                <a:cs typeface="Mitra" pitchFamily="2" charset="-78"/>
              </a:endParaRPr>
            </a:p>
          </p:txBody>
        </p:sp>
        <p:sp>
          <p:nvSpPr>
            <p:cNvPr id="215062" name="Oval 22"/>
            <p:cNvSpPr>
              <a:spLocks noChangeArrowheads="1"/>
            </p:cNvSpPr>
            <p:nvPr/>
          </p:nvSpPr>
          <p:spPr bwMode="auto">
            <a:xfrm>
              <a:off x="3424" y="1009"/>
              <a:ext cx="1500" cy="15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63" name="Text Box 23"/>
            <p:cNvSpPr txBox="1">
              <a:spLocks noChangeArrowheads="1"/>
            </p:cNvSpPr>
            <p:nvPr/>
          </p:nvSpPr>
          <p:spPr bwMode="auto">
            <a:xfrm>
              <a:off x="4080" y="963"/>
              <a:ext cx="1008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a-IR" altLang="en-US" sz="2000" b="1">
                  <a:solidFill>
                    <a:schemeClr val="bg1"/>
                  </a:solidFill>
                  <a:latin typeface="Times New Roman" pitchFamily="18" charset="0"/>
                  <a:cs typeface="Mitra" pitchFamily="2" charset="-78"/>
                </a:rPr>
                <a:t>نتايج</a:t>
              </a:r>
              <a:endParaRPr lang="en-US" altLang="en-US" sz="2000" b="1">
                <a:solidFill>
                  <a:schemeClr val="bg1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  <p:sp>
          <p:nvSpPr>
            <p:cNvPr id="215064" name="Text Box 24"/>
            <p:cNvSpPr txBox="1">
              <a:spLocks noChangeArrowheads="1"/>
            </p:cNvSpPr>
            <p:nvPr/>
          </p:nvSpPr>
          <p:spPr bwMode="auto">
            <a:xfrm>
              <a:off x="1728" y="3309"/>
              <a:ext cx="2016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ar-SA" altLang="en-US" sz="2000" b="1">
                  <a:solidFill>
                    <a:schemeClr val="bg1"/>
                  </a:solidFill>
                  <a:latin typeface="Times New Roman" pitchFamily="18" charset="0"/>
                  <a:cs typeface="Mitra" pitchFamily="2" charset="-78"/>
                </a:rPr>
                <a:t>نوآوري و يـــــادگيري</a:t>
              </a:r>
              <a:endParaRPr lang="en-US" altLang="en-US" sz="2000" b="1">
                <a:solidFill>
                  <a:schemeClr val="bg1"/>
                </a:solidFill>
                <a:latin typeface="Times New Roman" pitchFamily="18" charset="0"/>
                <a:cs typeface="Mitra" pitchFamily="2" charset="-78"/>
              </a:endParaRPr>
            </a:p>
          </p:txBody>
        </p:sp>
      </p:grpSp>
      <p:sp>
        <p:nvSpPr>
          <p:cNvPr id="215065" name="Text Box 25"/>
          <p:cNvSpPr txBox="1">
            <a:spLocks noChangeArrowheads="1"/>
          </p:cNvSpPr>
          <p:nvPr/>
        </p:nvSpPr>
        <p:spPr bwMode="auto">
          <a:xfrm>
            <a:off x="611188" y="476250"/>
            <a:ext cx="79216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fa-IR" sz="4000" b="1">
                <a:latin typeface="Verdana" pitchFamily="34" charset="0"/>
                <a:cs typeface="Mitra" pitchFamily="2" charset="-78"/>
              </a:rPr>
              <a:t>نگاهي كلي به مدل </a:t>
            </a:r>
            <a:r>
              <a:rPr lang="en-US" sz="4000" b="1">
                <a:latin typeface="Verdana" pitchFamily="34" charset="0"/>
                <a:cs typeface="Mitra" pitchFamily="2" charset="-78"/>
              </a:rPr>
              <a:t>EFQM</a:t>
            </a:r>
          </a:p>
        </p:txBody>
      </p:sp>
      <p:sp>
        <p:nvSpPr>
          <p:cNvPr id="215066" name="Text Box 26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B4E8C8F6-7BDB-43A2-8E0E-332D54023665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5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AutoShape 2"/>
          <p:cNvSpPr>
            <a:spLocks noChangeArrowheads="1"/>
          </p:cNvSpPr>
          <p:nvPr/>
        </p:nvSpPr>
        <p:spPr bwMode="auto">
          <a:xfrm>
            <a:off x="6516688" y="1628775"/>
            <a:ext cx="2087562" cy="2447925"/>
          </a:xfrm>
          <a:prstGeom prst="star5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>
              <a:lnSpc>
                <a:spcPct val="70000"/>
              </a:lnSpc>
            </a:pPr>
            <a:r>
              <a:rPr lang="fa-IR" sz="4800" b="1">
                <a:latin typeface="Verdana" pitchFamily="34" charset="0"/>
                <a:cs typeface="Mitra" pitchFamily="2" charset="-78"/>
              </a:rPr>
              <a:t>اهداف</a:t>
            </a:r>
          </a:p>
          <a:p>
            <a:pPr algn="ctr" rtl="1">
              <a:lnSpc>
                <a:spcPct val="70000"/>
              </a:lnSpc>
            </a:pPr>
            <a:r>
              <a:rPr lang="fa-IR" sz="4800" b="1">
                <a:latin typeface="Verdana" pitchFamily="34" charset="0"/>
                <a:cs typeface="Mitra" pitchFamily="2" charset="-78"/>
              </a:rPr>
              <a:t>سازمان</a:t>
            </a:r>
            <a:endParaRPr lang="en-US" sz="48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200707" name="AutoShape 3"/>
          <p:cNvSpPr>
            <a:spLocks noChangeArrowheads="1"/>
          </p:cNvSpPr>
          <p:nvPr/>
        </p:nvSpPr>
        <p:spPr bwMode="auto">
          <a:xfrm>
            <a:off x="541338" y="1990725"/>
            <a:ext cx="6264275" cy="1871663"/>
          </a:xfrm>
          <a:prstGeom prst="homePlate">
            <a:avLst>
              <a:gd name="adj" fmla="val 71865"/>
            </a:avLst>
          </a:prstGeom>
          <a:gradFill rotWithShape="1">
            <a:gsLst>
              <a:gs pos="0">
                <a:srgbClr val="EDFEA6"/>
              </a:gs>
              <a:gs pos="100000">
                <a:schemeClr val="accent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fa-IR" sz="5400" b="1">
                <a:solidFill>
                  <a:schemeClr val="accent2"/>
                </a:solidFill>
                <a:latin typeface="Verdana" pitchFamily="34" charset="0"/>
                <a:cs typeface="Mitra" pitchFamily="2" charset="-78"/>
              </a:rPr>
              <a:t>       </a:t>
            </a:r>
            <a:r>
              <a:rPr lang="fa-IR" sz="5400" b="1">
                <a:solidFill>
                  <a:srgbClr val="F55443"/>
                </a:solidFill>
                <a:latin typeface="Verdana" pitchFamily="34" charset="0"/>
                <a:cs typeface="Mitra" pitchFamily="2" charset="-78"/>
              </a:rPr>
              <a:t>عملكرد </a:t>
            </a:r>
            <a:r>
              <a:rPr lang="fa-IR" sz="5400" b="1">
                <a:latin typeface="Verdana" pitchFamily="34" charset="0"/>
                <a:cs typeface="Mitra" pitchFamily="2" charset="-78"/>
              </a:rPr>
              <a:t>سازمان</a:t>
            </a:r>
          </a:p>
          <a:p>
            <a:pPr algn="ctr" rtl="1"/>
            <a:r>
              <a:rPr lang="fa-IR" sz="4000" b="1">
                <a:latin typeface="Verdana" pitchFamily="34" charset="0"/>
                <a:cs typeface="Mitra" pitchFamily="2" charset="-78"/>
              </a:rPr>
              <a:t>      مديريت عملكرد</a:t>
            </a:r>
            <a:r>
              <a:rPr lang="fa-IR" sz="4800" b="1">
                <a:latin typeface="Verdana" pitchFamily="34" charset="0"/>
                <a:cs typeface="Mitra" pitchFamily="2" charset="-78"/>
              </a:rPr>
              <a:t> </a:t>
            </a:r>
            <a:r>
              <a:rPr lang="fa-IR" sz="3200" b="1">
                <a:latin typeface="Verdana" pitchFamily="34" charset="0"/>
                <a:cs typeface="Mitra" pitchFamily="2" charset="-78"/>
              </a:rPr>
              <a:t>(شامل </a:t>
            </a:r>
            <a:r>
              <a:rPr lang="fa-IR" sz="3200" b="1">
                <a:solidFill>
                  <a:srgbClr val="F55443"/>
                </a:solidFill>
                <a:latin typeface="Verdana" pitchFamily="34" charset="0"/>
                <a:cs typeface="Mitra" pitchFamily="2" charset="-78"/>
              </a:rPr>
              <a:t>ارزيابي عملكرد</a:t>
            </a:r>
            <a:r>
              <a:rPr lang="fa-IR" sz="3200" b="1">
                <a:latin typeface="Verdana" pitchFamily="34" charset="0"/>
                <a:cs typeface="Mitra" pitchFamily="2" charset="-78"/>
              </a:rPr>
              <a:t>)</a:t>
            </a:r>
            <a:endParaRPr lang="en-US" sz="32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200708" name="AutoShape 4"/>
          <p:cNvSpPr>
            <a:spLocks noChangeArrowheads="1"/>
          </p:cNvSpPr>
          <p:nvPr/>
        </p:nvSpPr>
        <p:spPr bwMode="auto">
          <a:xfrm>
            <a:off x="757238" y="3862388"/>
            <a:ext cx="4824412" cy="2087562"/>
          </a:xfrm>
          <a:prstGeom prst="upArrowCallout">
            <a:avLst>
              <a:gd name="adj1" fmla="val 57733"/>
              <a:gd name="adj2" fmla="val 57776"/>
              <a:gd name="adj3" fmla="val 22343"/>
              <a:gd name="adj4" fmla="val 66667"/>
            </a:avLst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fa-IR" sz="5400" b="1">
                <a:solidFill>
                  <a:srgbClr val="F55443"/>
                </a:solidFill>
                <a:latin typeface="Verdana" pitchFamily="34" charset="0"/>
                <a:cs typeface="Mitra" pitchFamily="2" charset="-78"/>
              </a:rPr>
              <a:t>تعالي</a:t>
            </a:r>
            <a:r>
              <a:rPr lang="fa-IR" sz="5400" b="1">
                <a:latin typeface="Verdana" pitchFamily="34" charset="0"/>
                <a:cs typeface="Mitra" pitchFamily="2" charset="-78"/>
              </a:rPr>
              <a:t> سازمان</a:t>
            </a:r>
          </a:p>
          <a:p>
            <a:pPr algn="ctr" rtl="1"/>
            <a:r>
              <a:rPr lang="fa-IR" sz="4000" b="1">
                <a:latin typeface="Verdana" pitchFamily="34" charset="0"/>
                <a:cs typeface="Mitra" pitchFamily="2" charset="-78"/>
              </a:rPr>
              <a:t>مديريت تعالي</a:t>
            </a:r>
            <a:r>
              <a:rPr lang="fa-IR">
                <a:latin typeface="Verdana" pitchFamily="34" charset="0"/>
              </a:rPr>
              <a:t> </a:t>
            </a:r>
            <a:r>
              <a:rPr lang="fa-IR" sz="3200" b="1">
                <a:latin typeface="Verdana" pitchFamily="34" charset="0"/>
                <a:cs typeface="Mitra" pitchFamily="2" charset="-78"/>
              </a:rPr>
              <a:t>(شامل </a:t>
            </a:r>
            <a:r>
              <a:rPr lang="fa-IR" sz="3200" b="1">
                <a:solidFill>
                  <a:srgbClr val="F55443"/>
                </a:solidFill>
                <a:latin typeface="Verdana" pitchFamily="34" charset="0"/>
                <a:cs typeface="Mitra" pitchFamily="2" charset="-78"/>
              </a:rPr>
              <a:t>ارزيابي تعالي</a:t>
            </a:r>
            <a:r>
              <a:rPr lang="fa-IR" sz="3200" b="1">
                <a:latin typeface="Verdana" pitchFamily="34" charset="0"/>
                <a:cs typeface="Mitra" pitchFamily="2" charset="-78"/>
              </a:rPr>
              <a:t>)</a:t>
            </a:r>
            <a:endParaRPr lang="en-US" sz="32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611188" y="427038"/>
            <a:ext cx="792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a-IR" sz="5400" b="1">
                <a:latin typeface="Verdana" pitchFamily="34" charset="0"/>
                <a:cs typeface="Mitra" pitchFamily="2" charset="-78"/>
              </a:rPr>
              <a:t>عملكرد و تعالي</a:t>
            </a:r>
            <a:endParaRPr lang="en-US" sz="54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200710" name="Text Box 6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D334C1C4-8F9D-4D6A-A876-4EB8A7DEEDED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6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  <p:sp>
        <p:nvSpPr>
          <p:cNvPr id="200711" name="Rectangle 7"/>
          <p:cNvSpPr>
            <a:spLocks noChangeArrowheads="1"/>
          </p:cNvSpPr>
          <p:nvPr/>
        </p:nvSpPr>
        <p:spPr bwMode="auto">
          <a:xfrm>
            <a:off x="468313" y="1844675"/>
            <a:ext cx="5400675" cy="424815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611188" y="427038"/>
            <a:ext cx="792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fa-IR" sz="5400" b="1">
                <a:latin typeface="Verdana" pitchFamily="34" charset="0"/>
                <a:cs typeface="Mitra" pitchFamily="2" charset="-78"/>
              </a:rPr>
              <a:t>مديريت عملكرد</a:t>
            </a:r>
            <a:endParaRPr lang="en-US" sz="54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23" name="Text Box 3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967C228A-B140-4AD1-B5E9-0E3D7E3BF6EA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7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258888" y="1844675"/>
            <a:ext cx="6337300" cy="424815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5400" b="1">
                <a:latin typeface="Verdana" pitchFamily="34" charset="0"/>
                <a:cs typeface="Mitra" pitchFamily="2" charset="-78"/>
              </a:rPr>
              <a:t>مديريت معيارهاي عملكرد</a:t>
            </a:r>
            <a:endParaRPr lang="en-US" sz="5400" b="1">
              <a:latin typeface="Verdana" pitchFamily="34" charset="0"/>
              <a:cs typeface="Mitra" pitchFamily="2" charset="-78"/>
            </a:endParaRPr>
          </a:p>
          <a:p>
            <a:pPr algn="ctr"/>
            <a:endParaRPr lang="en-US" sz="5400" b="1">
              <a:latin typeface="Verdana" pitchFamily="34" charset="0"/>
              <a:cs typeface="Mitra" pitchFamily="2" charset="-78"/>
            </a:endParaRPr>
          </a:p>
          <a:p>
            <a:pPr algn="ctr"/>
            <a:endParaRPr lang="en-US" sz="5400" b="1">
              <a:latin typeface="Verdana" pitchFamily="34" charset="0"/>
              <a:cs typeface="Mitra" pitchFamily="2" charset="-78"/>
            </a:endParaRPr>
          </a:p>
          <a:p>
            <a:pPr algn="ctr"/>
            <a:endParaRPr lang="en-US" sz="5400" b="1">
              <a:latin typeface="Verdana" pitchFamily="34" charset="0"/>
              <a:cs typeface="Mitra" pitchFamily="2" charset="-78"/>
            </a:endParaRPr>
          </a:p>
          <a:p>
            <a:pPr algn="ctr"/>
            <a:endParaRPr lang="en-US" sz="54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25" name="AutoShape 5"/>
          <p:cNvSpPr>
            <a:spLocks noChangeArrowheads="1"/>
          </p:cNvSpPr>
          <p:nvPr/>
        </p:nvSpPr>
        <p:spPr bwMode="auto">
          <a:xfrm>
            <a:off x="5868988" y="4652963"/>
            <a:ext cx="1439862" cy="1439862"/>
          </a:xfrm>
          <a:prstGeom prst="flowChartConnector">
            <a:avLst/>
          </a:prstGeom>
          <a:solidFill>
            <a:srgbClr val="96CA02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600" b="1">
                <a:latin typeface="Verdana" pitchFamily="34" charset="0"/>
                <a:cs typeface="Mitra" pitchFamily="2" charset="-78"/>
              </a:rPr>
              <a:t>زمانمندي</a:t>
            </a:r>
            <a:endParaRPr lang="en-US" sz="36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26" name="AutoShape 6"/>
          <p:cNvSpPr>
            <a:spLocks noChangeArrowheads="1"/>
          </p:cNvSpPr>
          <p:nvPr/>
        </p:nvSpPr>
        <p:spPr bwMode="auto">
          <a:xfrm>
            <a:off x="5868988" y="3213100"/>
            <a:ext cx="1439862" cy="1439863"/>
          </a:xfrm>
          <a:prstGeom prst="flowChartConnector">
            <a:avLst/>
          </a:prstGeom>
          <a:solidFill>
            <a:srgbClr val="96CA02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600" b="1">
                <a:latin typeface="Verdana" pitchFamily="34" charset="0"/>
                <a:cs typeface="Mitra" pitchFamily="2" charset="-78"/>
              </a:rPr>
              <a:t>اثربخشي</a:t>
            </a:r>
            <a:endParaRPr lang="en-US" sz="36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27" name="AutoShape 7"/>
          <p:cNvSpPr>
            <a:spLocks noChangeArrowheads="1"/>
          </p:cNvSpPr>
          <p:nvPr/>
        </p:nvSpPr>
        <p:spPr bwMode="auto">
          <a:xfrm>
            <a:off x="4429125" y="3213100"/>
            <a:ext cx="1439863" cy="1439863"/>
          </a:xfrm>
          <a:prstGeom prst="flowChartConnector">
            <a:avLst/>
          </a:prstGeom>
          <a:solidFill>
            <a:srgbClr val="96CA02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600" b="1">
                <a:latin typeface="Verdana" pitchFamily="34" charset="0"/>
                <a:cs typeface="Mitra" pitchFamily="2" charset="-78"/>
              </a:rPr>
              <a:t>كارآيي</a:t>
            </a:r>
            <a:endParaRPr lang="en-US" sz="36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28" name="AutoShape 8"/>
          <p:cNvSpPr>
            <a:spLocks noChangeArrowheads="1"/>
          </p:cNvSpPr>
          <p:nvPr/>
        </p:nvSpPr>
        <p:spPr bwMode="auto">
          <a:xfrm>
            <a:off x="1547813" y="3213100"/>
            <a:ext cx="1439862" cy="1439863"/>
          </a:xfrm>
          <a:prstGeom prst="flowChartConnector">
            <a:avLst/>
          </a:prstGeom>
          <a:solidFill>
            <a:srgbClr val="96CA02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600" b="1">
                <a:latin typeface="Verdana" pitchFamily="34" charset="0"/>
                <a:cs typeface="Mitra" pitchFamily="2" charset="-78"/>
              </a:rPr>
              <a:t>ورودي</a:t>
            </a:r>
            <a:endParaRPr lang="en-US" sz="36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29" name="AutoShape 9"/>
          <p:cNvSpPr>
            <a:spLocks noChangeArrowheads="1"/>
          </p:cNvSpPr>
          <p:nvPr/>
        </p:nvSpPr>
        <p:spPr bwMode="auto">
          <a:xfrm>
            <a:off x="2987675" y="3213100"/>
            <a:ext cx="1439863" cy="1439863"/>
          </a:xfrm>
          <a:prstGeom prst="flowChartConnector">
            <a:avLst/>
          </a:prstGeom>
          <a:solidFill>
            <a:srgbClr val="96CA02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600" b="1">
                <a:latin typeface="Verdana" pitchFamily="34" charset="0"/>
                <a:cs typeface="Mitra" pitchFamily="2" charset="-78"/>
              </a:rPr>
              <a:t>خروجي</a:t>
            </a:r>
            <a:endParaRPr lang="en-US" sz="36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30" name="AutoShape 10"/>
          <p:cNvSpPr>
            <a:spLocks noChangeArrowheads="1"/>
          </p:cNvSpPr>
          <p:nvPr/>
        </p:nvSpPr>
        <p:spPr bwMode="auto">
          <a:xfrm>
            <a:off x="1547813" y="4652963"/>
            <a:ext cx="1439862" cy="1439862"/>
          </a:xfrm>
          <a:prstGeom prst="flowChartConnector">
            <a:avLst/>
          </a:prstGeom>
          <a:solidFill>
            <a:srgbClr val="96CA02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600" b="1">
                <a:latin typeface="Verdana" pitchFamily="34" charset="0"/>
                <a:cs typeface="Mitra" pitchFamily="2" charset="-78"/>
              </a:rPr>
              <a:t>كيفيت</a:t>
            </a:r>
            <a:endParaRPr lang="en-US" sz="36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31" name="AutoShape 11"/>
          <p:cNvSpPr>
            <a:spLocks noChangeArrowheads="1"/>
          </p:cNvSpPr>
          <p:nvPr/>
        </p:nvSpPr>
        <p:spPr bwMode="auto">
          <a:xfrm>
            <a:off x="4427538" y="4652963"/>
            <a:ext cx="1439862" cy="1439862"/>
          </a:xfrm>
          <a:prstGeom prst="flowChartConnector">
            <a:avLst/>
          </a:prstGeom>
          <a:solidFill>
            <a:srgbClr val="96CA02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600" b="1">
                <a:latin typeface="Verdana" pitchFamily="34" charset="0"/>
                <a:cs typeface="Mitra" pitchFamily="2" charset="-78"/>
              </a:rPr>
              <a:t>بهره‌وري</a:t>
            </a:r>
            <a:endParaRPr lang="en-US" sz="3600" b="1">
              <a:latin typeface="Verdana" pitchFamily="34" charset="0"/>
              <a:cs typeface="Mitra" pitchFamily="2" charset="-78"/>
            </a:endParaRPr>
          </a:p>
        </p:txBody>
      </p:sp>
      <p:sp>
        <p:nvSpPr>
          <p:cNvPr id="107532" name="AutoShape 12"/>
          <p:cNvSpPr>
            <a:spLocks noChangeArrowheads="1"/>
          </p:cNvSpPr>
          <p:nvPr/>
        </p:nvSpPr>
        <p:spPr bwMode="auto">
          <a:xfrm>
            <a:off x="2987675" y="4652963"/>
            <a:ext cx="1439863" cy="1439862"/>
          </a:xfrm>
          <a:prstGeom prst="flowChartConnector">
            <a:avLst/>
          </a:prstGeom>
          <a:solidFill>
            <a:srgbClr val="96CA02">
              <a:alpha val="39999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600" b="1">
                <a:latin typeface="Verdana" pitchFamily="34" charset="0"/>
                <a:cs typeface="Mitra" pitchFamily="2" charset="-78"/>
              </a:rPr>
              <a:t>تعالي</a:t>
            </a:r>
            <a:endParaRPr lang="en-US" sz="3600" b="1">
              <a:latin typeface="Verdana" pitchFamily="34" charset="0"/>
              <a:cs typeface="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323850" y="533400"/>
            <a:ext cx="85693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fa-IR" sz="5400" b="1">
                <a:latin typeface="Verdana" pitchFamily="34" charset="0"/>
                <a:cs typeface="B Mitra" pitchFamily="2" charset="-78"/>
              </a:rPr>
              <a:t>مديريت عملكرد و ارزیابی تعالی</a:t>
            </a:r>
            <a:endParaRPr lang="en-US" sz="5400" b="1">
              <a:latin typeface="Verdana" pitchFamily="34" charset="0"/>
              <a:cs typeface="B Mitra" pitchFamily="2" charset="-78"/>
            </a:endParaRPr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  <a:cs typeface="B Mitra" pitchFamily="2" charset="-78"/>
              </a:rPr>
              <a:t> </a:t>
            </a:r>
            <a:fld id="{5007D8FA-A10F-4AB4-A0C6-0664D7F85AD0}" type="slidenum">
              <a:rPr lang="fa-IR" sz="2800" b="1">
                <a:latin typeface="Verdana" pitchFamily="34" charset="0"/>
                <a:cs typeface="B Mitra" pitchFamily="2" charset="-78"/>
              </a:rPr>
              <a:pPr rtl="1">
                <a:spcBef>
                  <a:spcPct val="50000"/>
                </a:spcBef>
              </a:pPr>
              <a:t>8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  <p:grpSp>
        <p:nvGrpSpPr>
          <p:cNvPr id="108548" name="Group 4"/>
          <p:cNvGrpSpPr>
            <a:grpSpLocks/>
          </p:cNvGrpSpPr>
          <p:nvPr/>
        </p:nvGrpSpPr>
        <p:grpSpPr bwMode="auto">
          <a:xfrm>
            <a:off x="755650" y="2565400"/>
            <a:ext cx="3529013" cy="2447925"/>
            <a:chOff x="793" y="1162"/>
            <a:chExt cx="3992" cy="2676"/>
          </a:xfrm>
        </p:grpSpPr>
        <p:sp>
          <p:nvSpPr>
            <p:cNvPr id="108549" name="Rectangle 5"/>
            <p:cNvSpPr>
              <a:spLocks noChangeArrowheads="1"/>
            </p:cNvSpPr>
            <p:nvPr/>
          </p:nvSpPr>
          <p:spPr bwMode="auto">
            <a:xfrm>
              <a:off x="793" y="1162"/>
              <a:ext cx="3992" cy="26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3600" b="1">
                  <a:latin typeface="Verdana" pitchFamily="34" charset="0"/>
                  <a:cs typeface="B Mitra" pitchFamily="2" charset="-78"/>
                </a:rPr>
                <a:t>مديريت عملكرد</a:t>
              </a:r>
              <a:endParaRPr lang="en-US" sz="3600" b="1">
                <a:latin typeface="Verdana" pitchFamily="34" charset="0"/>
                <a:cs typeface="B Mitra" pitchFamily="2" charset="-78"/>
              </a:endParaRPr>
            </a:p>
            <a:p>
              <a:pPr algn="ctr"/>
              <a:endParaRPr lang="en-US" sz="3600" b="1">
                <a:latin typeface="Verdana" pitchFamily="34" charset="0"/>
                <a:cs typeface="B Mitra" pitchFamily="2" charset="-78"/>
              </a:endParaRPr>
            </a:p>
            <a:p>
              <a:pPr algn="ctr"/>
              <a:endParaRPr lang="en-US" sz="3600" b="1">
                <a:latin typeface="Verdana" pitchFamily="34" charset="0"/>
                <a:cs typeface="B Mitra" pitchFamily="2" charset="-78"/>
              </a:endParaRPr>
            </a:p>
            <a:p>
              <a:pPr algn="ctr"/>
              <a:endParaRPr lang="en-US" sz="3600" b="1">
                <a:latin typeface="Verdana" pitchFamily="34" charset="0"/>
                <a:cs typeface="B Mitra" pitchFamily="2" charset="-78"/>
              </a:endParaRPr>
            </a:p>
          </p:txBody>
        </p:sp>
        <p:sp>
          <p:nvSpPr>
            <p:cNvPr id="108550" name="AutoShape 6"/>
            <p:cNvSpPr>
              <a:spLocks noChangeArrowheads="1"/>
            </p:cNvSpPr>
            <p:nvPr/>
          </p:nvSpPr>
          <p:spPr bwMode="auto">
            <a:xfrm>
              <a:off x="3697" y="2931"/>
              <a:ext cx="907" cy="907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2000" b="1">
                  <a:latin typeface="Verdana" pitchFamily="34" charset="0"/>
                  <a:cs typeface="B Mitra" pitchFamily="2" charset="-78"/>
                </a:rPr>
                <a:t>زمانمندي</a:t>
              </a:r>
              <a:endParaRPr lang="en-US" sz="2000" b="1">
                <a:latin typeface="Verdana" pitchFamily="34" charset="0"/>
                <a:cs typeface="B Mitra" pitchFamily="2" charset="-78"/>
              </a:endParaRPr>
            </a:p>
          </p:txBody>
        </p:sp>
        <p:sp>
          <p:nvSpPr>
            <p:cNvPr id="108551" name="AutoShape 7"/>
            <p:cNvSpPr>
              <a:spLocks noChangeArrowheads="1"/>
            </p:cNvSpPr>
            <p:nvPr/>
          </p:nvSpPr>
          <p:spPr bwMode="auto">
            <a:xfrm>
              <a:off x="3697" y="2024"/>
              <a:ext cx="907" cy="907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2000" b="1">
                  <a:latin typeface="Verdana" pitchFamily="34" charset="0"/>
                  <a:cs typeface="B Mitra" pitchFamily="2" charset="-78"/>
                </a:rPr>
                <a:t>اثربخشي</a:t>
              </a:r>
              <a:endParaRPr lang="en-US" sz="2000" b="1">
                <a:latin typeface="Verdana" pitchFamily="34" charset="0"/>
                <a:cs typeface="B Mitra" pitchFamily="2" charset="-78"/>
              </a:endParaRPr>
            </a:p>
          </p:txBody>
        </p:sp>
        <p:sp>
          <p:nvSpPr>
            <p:cNvPr id="108552" name="AutoShape 8"/>
            <p:cNvSpPr>
              <a:spLocks noChangeArrowheads="1"/>
            </p:cNvSpPr>
            <p:nvPr/>
          </p:nvSpPr>
          <p:spPr bwMode="auto">
            <a:xfrm>
              <a:off x="2790" y="2024"/>
              <a:ext cx="907" cy="907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2000" b="1">
                  <a:latin typeface="Verdana" pitchFamily="34" charset="0"/>
                  <a:cs typeface="B Mitra" pitchFamily="2" charset="-78"/>
                </a:rPr>
                <a:t>كارآيي</a:t>
              </a:r>
              <a:endParaRPr lang="en-US" sz="2000" b="1">
                <a:latin typeface="Verdana" pitchFamily="34" charset="0"/>
                <a:cs typeface="B Mitra" pitchFamily="2" charset="-78"/>
              </a:endParaRPr>
            </a:p>
          </p:txBody>
        </p:sp>
        <p:sp>
          <p:nvSpPr>
            <p:cNvPr id="108553" name="AutoShape 9"/>
            <p:cNvSpPr>
              <a:spLocks noChangeArrowheads="1"/>
            </p:cNvSpPr>
            <p:nvPr/>
          </p:nvSpPr>
          <p:spPr bwMode="auto">
            <a:xfrm>
              <a:off x="975" y="2024"/>
              <a:ext cx="907" cy="907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2000" b="1">
                  <a:latin typeface="Verdana" pitchFamily="34" charset="0"/>
                  <a:cs typeface="B Mitra" pitchFamily="2" charset="-78"/>
                </a:rPr>
                <a:t>ورودي</a:t>
              </a:r>
              <a:endParaRPr lang="en-US" sz="2000" b="1">
                <a:latin typeface="Verdana" pitchFamily="34" charset="0"/>
                <a:cs typeface="B Mitra" pitchFamily="2" charset="-78"/>
              </a:endParaRPr>
            </a:p>
          </p:txBody>
        </p:sp>
        <p:sp>
          <p:nvSpPr>
            <p:cNvPr id="108554" name="AutoShape 10"/>
            <p:cNvSpPr>
              <a:spLocks noChangeArrowheads="1"/>
            </p:cNvSpPr>
            <p:nvPr/>
          </p:nvSpPr>
          <p:spPr bwMode="auto">
            <a:xfrm>
              <a:off x="1882" y="2024"/>
              <a:ext cx="907" cy="907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2000" b="1">
                  <a:latin typeface="Verdana" pitchFamily="34" charset="0"/>
                  <a:cs typeface="B Mitra" pitchFamily="2" charset="-78"/>
                </a:rPr>
                <a:t>خروجي</a:t>
              </a:r>
              <a:endParaRPr lang="en-US" sz="2000" b="1">
                <a:latin typeface="Verdana" pitchFamily="34" charset="0"/>
                <a:cs typeface="B Mitra" pitchFamily="2" charset="-78"/>
              </a:endParaRPr>
            </a:p>
          </p:txBody>
        </p:sp>
        <p:sp>
          <p:nvSpPr>
            <p:cNvPr id="108555" name="AutoShape 11"/>
            <p:cNvSpPr>
              <a:spLocks noChangeArrowheads="1"/>
            </p:cNvSpPr>
            <p:nvPr/>
          </p:nvSpPr>
          <p:spPr bwMode="auto">
            <a:xfrm>
              <a:off x="975" y="2931"/>
              <a:ext cx="907" cy="907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2000" b="1">
                  <a:latin typeface="Verdana" pitchFamily="34" charset="0"/>
                  <a:cs typeface="B Mitra" pitchFamily="2" charset="-78"/>
                </a:rPr>
                <a:t>كيفيت</a:t>
              </a:r>
              <a:endParaRPr lang="en-US" sz="2000" b="1">
                <a:latin typeface="Verdana" pitchFamily="34" charset="0"/>
                <a:cs typeface="B Mitra" pitchFamily="2" charset="-78"/>
              </a:endParaRPr>
            </a:p>
          </p:txBody>
        </p:sp>
        <p:sp>
          <p:nvSpPr>
            <p:cNvPr id="108556" name="AutoShape 12"/>
            <p:cNvSpPr>
              <a:spLocks noChangeArrowheads="1"/>
            </p:cNvSpPr>
            <p:nvPr/>
          </p:nvSpPr>
          <p:spPr bwMode="auto">
            <a:xfrm>
              <a:off x="2789" y="2931"/>
              <a:ext cx="907" cy="907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2000" b="1">
                  <a:latin typeface="Verdana" pitchFamily="34" charset="0"/>
                  <a:cs typeface="B Mitra" pitchFamily="2" charset="-78"/>
                </a:rPr>
                <a:t>بهره‌وري</a:t>
              </a:r>
              <a:endParaRPr lang="en-US" sz="2000" b="1">
                <a:latin typeface="Verdana" pitchFamily="34" charset="0"/>
                <a:cs typeface="B Mitra" pitchFamily="2" charset="-78"/>
              </a:endParaRPr>
            </a:p>
          </p:txBody>
        </p:sp>
        <p:sp>
          <p:nvSpPr>
            <p:cNvPr id="108557" name="AutoShape 13"/>
            <p:cNvSpPr>
              <a:spLocks noChangeArrowheads="1"/>
            </p:cNvSpPr>
            <p:nvPr/>
          </p:nvSpPr>
          <p:spPr bwMode="auto">
            <a:xfrm>
              <a:off x="1882" y="2931"/>
              <a:ext cx="907" cy="907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a-IR" sz="2000" b="1">
                  <a:latin typeface="Verdana" pitchFamily="34" charset="0"/>
                  <a:cs typeface="B Mitra" pitchFamily="2" charset="-78"/>
                </a:rPr>
                <a:t>تعالي</a:t>
              </a:r>
              <a:endParaRPr lang="en-US" sz="2000" b="1">
                <a:latin typeface="Verdana" pitchFamily="34" charset="0"/>
                <a:cs typeface="B Mitra" pitchFamily="2" charset="-78"/>
              </a:endParaRPr>
            </a:p>
          </p:txBody>
        </p:sp>
      </p:grpSp>
      <p:sp>
        <p:nvSpPr>
          <p:cNvPr id="108558" name="Rectangle 14"/>
          <p:cNvSpPr>
            <a:spLocks noChangeArrowheads="1"/>
          </p:cNvSpPr>
          <p:nvPr/>
        </p:nvSpPr>
        <p:spPr bwMode="auto">
          <a:xfrm>
            <a:off x="5219700" y="1700213"/>
            <a:ext cx="3673475" cy="936625"/>
          </a:xfrm>
          <a:prstGeom prst="rect">
            <a:avLst/>
          </a:prstGeom>
          <a:solidFill>
            <a:schemeClr val="hlink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200" b="1">
                <a:latin typeface="Verdana" pitchFamily="34" charset="0"/>
                <a:cs typeface="B Mitra" pitchFamily="2" charset="-78"/>
              </a:rPr>
              <a:t>ارزيابي عملكرد</a:t>
            </a:r>
          </a:p>
          <a:p>
            <a:pPr algn="ctr" rtl="1">
              <a:buFontTx/>
              <a:buChar char="•"/>
            </a:pPr>
            <a:r>
              <a:rPr lang="fa-IR" sz="2000" b="1">
                <a:solidFill>
                  <a:srgbClr val="F55443"/>
                </a:solidFill>
                <a:latin typeface="Verdana" pitchFamily="34" charset="0"/>
                <a:cs typeface="B Mitra" pitchFamily="2" charset="-78"/>
              </a:rPr>
              <a:t>يكي </a:t>
            </a:r>
            <a:r>
              <a:rPr lang="fa-IR" b="1">
                <a:solidFill>
                  <a:srgbClr val="F55443"/>
                </a:solidFill>
                <a:cs typeface="B Mitra" pitchFamily="2" charset="-78"/>
              </a:rPr>
              <a:t>از مراحل فرآیند</a:t>
            </a:r>
            <a:r>
              <a:rPr lang="fa-IR">
                <a:cs typeface="B Mitra" pitchFamily="2" charset="-78"/>
              </a:rPr>
              <a:t> </a:t>
            </a:r>
            <a:r>
              <a:rPr lang="fa-IR" sz="2000" b="1">
                <a:solidFill>
                  <a:srgbClr val="F55443"/>
                </a:solidFill>
                <a:latin typeface="Verdana" pitchFamily="34" charset="0"/>
                <a:cs typeface="B Mitra" pitchFamily="2" charset="-78"/>
              </a:rPr>
              <a:t>مديريت عملكرد است.</a:t>
            </a:r>
            <a:endParaRPr lang="en-US" sz="2000" b="1">
              <a:solidFill>
                <a:srgbClr val="F55443"/>
              </a:solidFill>
              <a:latin typeface="Verdana" pitchFamily="34" charset="0"/>
              <a:cs typeface="B Mitra" pitchFamily="2" charset="-78"/>
            </a:endParaRPr>
          </a:p>
        </p:txBody>
      </p:sp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5292725" y="3429000"/>
            <a:ext cx="3527425" cy="1152525"/>
          </a:xfrm>
          <a:prstGeom prst="rect">
            <a:avLst/>
          </a:prstGeom>
          <a:solidFill>
            <a:schemeClr val="hlink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200" b="1">
                <a:latin typeface="Verdana" pitchFamily="34" charset="0"/>
                <a:cs typeface="B Mitra" pitchFamily="2" charset="-78"/>
              </a:rPr>
              <a:t>ارزيابي تعالي</a:t>
            </a:r>
          </a:p>
          <a:p>
            <a:pPr algn="ctr" rtl="1">
              <a:buFontTx/>
              <a:buChar char="•"/>
            </a:pPr>
            <a:r>
              <a:rPr lang="fa-IR" sz="2000" b="1">
                <a:solidFill>
                  <a:srgbClr val="F55443"/>
                </a:solidFill>
                <a:latin typeface="Verdana" pitchFamily="34" charset="0"/>
                <a:cs typeface="B Mitra" pitchFamily="2" charset="-78"/>
              </a:rPr>
              <a:t>يكي از حوزه های ارزيابي عملكرد است.</a:t>
            </a:r>
          </a:p>
          <a:p>
            <a:pPr algn="ctr" rtl="1">
              <a:buFontTx/>
              <a:buChar char="•"/>
            </a:pPr>
            <a:r>
              <a:rPr lang="fa-IR" sz="2000" b="1">
                <a:solidFill>
                  <a:srgbClr val="F55443"/>
                </a:solidFill>
                <a:latin typeface="Verdana" pitchFamily="34" charset="0"/>
                <a:cs typeface="B Mitra" pitchFamily="2" charset="-78"/>
              </a:rPr>
              <a:t>يكي از مراحل فرآیند مديريت تعالي است.</a:t>
            </a:r>
            <a:endParaRPr lang="en-US" sz="2000" b="1">
              <a:solidFill>
                <a:srgbClr val="F55443"/>
              </a:solidFill>
              <a:latin typeface="Verdana" pitchFamily="34" charset="0"/>
              <a:cs typeface="B Mitra" pitchFamily="2" charset="-78"/>
            </a:endParaRPr>
          </a:p>
        </p:txBody>
      </p:sp>
      <p:sp>
        <p:nvSpPr>
          <p:cNvPr id="108560" name="Rectangle 16"/>
          <p:cNvSpPr>
            <a:spLocks noChangeArrowheads="1"/>
          </p:cNvSpPr>
          <p:nvPr/>
        </p:nvSpPr>
        <p:spPr bwMode="auto">
          <a:xfrm>
            <a:off x="5292725" y="5084763"/>
            <a:ext cx="3527425" cy="936625"/>
          </a:xfrm>
          <a:prstGeom prst="rect">
            <a:avLst/>
          </a:prstGeom>
          <a:solidFill>
            <a:schemeClr val="hlink">
              <a:alpha val="3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a-IR" sz="3200" b="1">
                <a:latin typeface="Verdana" pitchFamily="34" charset="0"/>
                <a:cs typeface="B Mitra" pitchFamily="2" charset="-78"/>
              </a:rPr>
              <a:t>مديريت تعالي</a:t>
            </a:r>
          </a:p>
          <a:p>
            <a:pPr algn="ctr" rtl="1">
              <a:buFontTx/>
              <a:buChar char="•"/>
            </a:pPr>
            <a:r>
              <a:rPr lang="fa-IR" sz="2000" b="1">
                <a:solidFill>
                  <a:srgbClr val="F55443"/>
                </a:solidFill>
                <a:latin typeface="Verdana" pitchFamily="34" charset="0"/>
                <a:cs typeface="B Mitra" pitchFamily="2" charset="-78"/>
              </a:rPr>
              <a:t>يكي از حوزه‌هاي مديريت عملكرد است.</a:t>
            </a:r>
            <a:endParaRPr lang="en-US" sz="2000" b="1">
              <a:solidFill>
                <a:srgbClr val="F55443"/>
              </a:solidFill>
              <a:latin typeface="Verdana" pitchFamily="34" charset="0"/>
              <a:cs typeface="B Mitra" pitchFamily="2" charset="-78"/>
            </a:endParaRPr>
          </a:p>
        </p:txBody>
      </p:sp>
      <p:cxnSp>
        <p:nvCxnSpPr>
          <p:cNvPr id="108561" name="AutoShape 17"/>
          <p:cNvCxnSpPr>
            <a:cxnSpLocks noChangeShapeType="1"/>
            <a:stCxn id="108558" idx="1"/>
            <a:endCxn id="108549" idx="3"/>
          </p:cNvCxnSpPr>
          <p:nvPr/>
        </p:nvCxnSpPr>
        <p:spPr bwMode="auto">
          <a:xfrm rot="10800000" flipV="1">
            <a:off x="4284663" y="2168525"/>
            <a:ext cx="935037" cy="1620838"/>
          </a:xfrm>
          <a:prstGeom prst="curvedConnector3">
            <a:avLst>
              <a:gd name="adj1" fmla="val 49917"/>
            </a:avLst>
          </a:prstGeom>
          <a:noFill/>
          <a:ln w="38100">
            <a:solidFill>
              <a:srgbClr val="CC570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8562" name="AutoShape 18"/>
          <p:cNvCxnSpPr>
            <a:cxnSpLocks noChangeShapeType="1"/>
            <a:stCxn id="108558" idx="2"/>
            <a:endCxn id="108559" idx="0"/>
          </p:cNvCxnSpPr>
          <p:nvPr/>
        </p:nvCxnSpPr>
        <p:spPr bwMode="auto">
          <a:xfrm rot="5400000">
            <a:off x="6660357" y="3032919"/>
            <a:ext cx="792162" cy="0"/>
          </a:xfrm>
          <a:prstGeom prst="straightConnector1">
            <a:avLst/>
          </a:prstGeom>
          <a:noFill/>
          <a:ln w="38100">
            <a:solidFill>
              <a:srgbClr val="CC570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8563" name="AutoShape 19"/>
          <p:cNvCxnSpPr>
            <a:cxnSpLocks noChangeShapeType="1"/>
            <a:stCxn id="108559" idx="2"/>
            <a:endCxn id="108560" idx="0"/>
          </p:cNvCxnSpPr>
          <p:nvPr/>
        </p:nvCxnSpPr>
        <p:spPr bwMode="auto">
          <a:xfrm rot="5400000">
            <a:off x="6804819" y="4833144"/>
            <a:ext cx="503238" cy="0"/>
          </a:xfrm>
          <a:prstGeom prst="straightConnector1">
            <a:avLst/>
          </a:prstGeom>
          <a:noFill/>
          <a:ln w="38100">
            <a:solidFill>
              <a:srgbClr val="CC5700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8564" name="AutoShape 20"/>
          <p:cNvCxnSpPr>
            <a:cxnSpLocks noChangeShapeType="1"/>
            <a:stCxn id="108549" idx="3"/>
            <a:endCxn id="108560" idx="1"/>
          </p:cNvCxnSpPr>
          <p:nvPr/>
        </p:nvCxnSpPr>
        <p:spPr bwMode="auto">
          <a:xfrm>
            <a:off x="4284663" y="3789363"/>
            <a:ext cx="1008062" cy="1763712"/>
          </a:xfrm>
          <a:prstGeom prst="curvedConnector3">
            <a:avLst>
              <a:gd name="adj1" fmla="val 49921"/>
            </a:avLst>
          </a:prstGeom>
          <a:noFill/>
          <a:ln w="38100">
            <a:solidFill>
              <a:srgbClr val="CC5700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0" y="6365875"/>
            <a:ext cx="2771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fa-IR" sz="2800" b="1">
                <a:latin typeface="Mitra-s" pitchFamily="2" charset="2"/>
                <a:cs typeface="B Mitra" pitchFamily="2" charset="-78"/>
              </a:rPr>
              <a:t>صفحه  </a:t>
            </a:r>
            <a:r>
              <a:rPr lang="fa-IR" sz="2800">
                <a:latin typeface="Verdana" pitchFamily="34" charset="0"/>
              </a:rPr>
              <a:t> </a:t>
            </a:r>
            <a:fld id="{2C30E5D4-B79F-4A3A-B47C-696A198219E0}" type="slidenum">
              <a:rPr lang="fa-IR" sz="2800" b="1">
                <a:latin typeface="Verdana" pitchFamily="34" charset="0"/>
                <a:cs typeface="Mitra" pitchFamily="2" charset="-78"/>
              </a:rPr>
              <a:pPr rtl="1">
                <a:spcBef>
                  <a:spcPct val="50000"/>
                </a:spcBef>
              </a:pPr>
              <a:t>9</a:t>
            </a:fld>
            <a:endParaRPr lang="en-US" sz="2800" b="1">
              <a:latin typeface="Mitra-s" pitchFamily="2" charset="2"/>
              <a:cs typeface="B Mitra" pitchFamily="2" charset="-78"/>
            </a:endParaRPr>
          </a:p>
        </p:txBody>
      </p:sp>
      <p:pic>
        <p:nvPicPr>
          <p:cNvPr id="77827" name="Picture 3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80513" cy="6237288"/>
          </a:xfrm>
          <a:noFill/>
          <a:ln/>
        </p:spPr>
      </p:pic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4770438" y="2276475"/>
            <a:ext cx="1441450" cy="3671888"/>
          </a:xfrm>
          <a:prstGeom prst="rect">
            <a:avLst/>
          </a:prstGeom>
          <a:noFill/>
          <a:ln w="76200" cmpd="tri">
            <a:solidFill>
              <a:srgbClr val="F5544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5544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573</TotalTime>
  <Words>2612</Words>
  <Application>Microsoft Office PowerPoint</Application>
  <PresentationFormat>On-screen Show (4:3)</PresentationFormat>
  <Paragraphs>543</Paragraphs>
  <Slides>37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57" baseType="lpstr">
      <vt:lpstr>DotumChe</vt:lpstr>
      <vt:lpstr>SimSun</vt:lpstr>
      <vt:lpstr>Arial</vt:lpstr>
      <vt:lpstr>Arial Black</vt:lpstr>
      <vt:lpstr>B Mehr</vt:lpstr>
      <vt:lpstr>B Mitra</vt:lpstr>
      <vt:lpstr>B Titr</vt:lpstr>
      <vt:lpstr>Eurostar</vt:lpstr>
      <vt:lpstr>Helvetica</vt:lpstr>
      <vt:lpstr>Mitra</vt:lpstr>
      <vt:lpstr>Mitra-s</vt:lpstr>
      <vt:lpstr>Snap ITC</vt:lpstr>
      <vt:lpstr>Tahoma</vt:lpstr>
      <vt:lpstr>Times</vt:lpstr>
      <vt:lpstr>Times New Roman</vt:lpstr>
      <vt:lpstr>Traditional Arabic</vt:lpstr>
      <vt:lpstr>Verdana</vt:lpstr>
      <vt:lpstr>Wingdings</vt:lpstr>
      <vt:lpstr>Pixel</vt:lpstr>
      <vt:lpstr>Clip</vt:lpstr>
      <vt:lpstr>مقدمه‌اي بر ارزیابی عملكرد و تعالي سازماني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برگه امتیاز متوازن چیست؟</vt:lpstr>
      <vt:lpstr>تاریخچه برگه امتیاز متوازن</vt:lpstr>
      <vt:lpstr>برگه امتیاز متوازن بر این اصل اساس قرار گرفته است که  ااندازه گیری رفتار را بر می انگیزد.</vt:lpstr>
      <vt:lpstr>برگه امتیاز متوازن برای تبیین و تشریح فرضیات استراتژیک، به صورت علت و معلولی استفاده می شود.</vt:lpstr>
      <vt:lpstr>برگه امتیاز متوازن مبتنی بر شناخت نسبت به عناصر اصلی سازنده استراتژی است</vt:lpstr>
      <vt:lpstr>واژگان برگه امتیاز متوازن </vt:lpstr>
      <vt:lpstr>نمونه ای از برگه امتیاز متوازن </vt:lpstr>
      <vt:lpstr>مطالعه موردی</vt:lpstr>
      <vt:lpstr>مطالعه موردی – چارچوب مدیریت عملکرد</vt:lpstr>
      <vt:lpstr>مطالعه موردی</vt:lpstr>
      <vt:lpstr>مطالعه موردی</vt:lpstr>
      <vt:lpstr>مطالعه موردی</vt:lpstr>
      <vt:lpstr>مطالعه موردی</vt:lpstr>
      <vt:lpstr>برخی از مشخصه های کیفیت برگه امتیاز متوازن</vt:lpstr>
      <vt:lpstr>برخی از اهداف برگه امتیاز متوازن</vt:lpstr>
      <vt:lpstr>فواید برگه امتیاز متوازن </vt:lpstr>
      <vt:lpstr>سطوح استفاده از برگه امتیاز متوا زن (APQC - 2002)</vt:lpstr>
      <vt:lpstr>نیازمندی های ساختاری سطوح استفاده  از برگه امتیاز متوا زن (APQC - 2002)</vt:lpstr>
      <vt:lpstr>استقرار برگه امتیاز متوا زن</vt:lpstr>
      <vt:lpstr>استقرار برگه امتیاز متوا زن (APQC - 2000)</vt:lpstr>
      <vt:lpstr>عوامل کلیدی موفقیت برگه امتیاز متوا زن                    (APQC - 2002)</vt:lpstr>
      <vt:lpstr>فرایند شش مرحله ای توسعه برگه امتیاز متوازن</vt:lpstr>
      <vt:lpstr>برخی از دستاوردهای استفاده از برگه امتیاز متوازن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niloofar</dc:creator>
  <cp:lastModifiedBy>omid</cp:lastModifiedBy>
  <cp:revision>36</cp:revision>
  <dcterms:created xsi:type="dcterms:W3CDTF">2006-06-09T16:52:03Z</dcterms:created>
  <dcterms:modified xsi:type="dcterms:W3CDTF">2018-06-24T14:23:25Z</dcterms:modified>
</cp:coreProperties>
</file>