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76" r:id="rId2"/>
    <p:sldId id="277" r:id="rId3"/>
    <p:sldId id="368" r:id="rId4"/>
    <p:sldId id="369" r:id="rId5"/>
    <p:sldId id="370" r:id="rId6"/>
    <p:sldId id="371" r:id="rId7"/>
    <p:sldId id="372" r:id="rId8"/>
    <p:sldId id="373" r:id="rId9"/>
    <p:sldId id="381" r:id="rId10"/>
    <p:sldId id="382" r:id="rId11"/>
    <p:sldId id="383" r:id="rId12"/>
    <p:sldId id="384" r:id="rId13"/>
    <p:sldId id="385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273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A72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6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1B6D75D-F473-4AE8-8C2D-E242403EF29F}" type="datetimeFigureOut">
              <a:rPr lang="fa-IR" smtClean="0"/>
              <a:t>02/03/1438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0A788B-5228-4990-B475-2F606BF08B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696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A76C6-9AAC-4D96-9059-D83869EB2F2A}" type="datetimeFigureOut">
              <a:rPr lang="fa-IR" smtClean="0"/>
              <a:pPr/>
              <a:t>02/03/1438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3A892-117A-4879-A50A-56E7406B12B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FF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بنام هستی بخش</a:t>
            </a:r>
            <a:endParaRPr lang="fa-IR" sz="4000" dirty="0">
              <a:solidFill>
                <a:srgbClr val="FF0000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00770"/>
            <a:ext cx="6048672" cy="37322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47D8-F89B-4E30-9AFC-72B6C3B72886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429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ساختمان گوش شامل سه قسمت است</a:t>
            </a:r>
            <a:r>
              <a:rPr lang="fa-IR" dirty="0" smtClean="0"/>
              <a:t>: </a:t>
            </a:r>
            <a:endParaRPr lang="fa-IR" dirty="0"/>
          </a:p>
        </p:txBody>
      </p:sp>
      <p:sp>
        <p:nvSpPr>
          <p:cNvPr id="3" name="TextBox 2"/>
          <p:cNvSpPr txBox="1"/>
          <p:nvPr/>
        </p:nvSpPr>
        <p:spPr>
          <a:xfrm>
            <a:off x="4191000" y="2133600"/>
            <a:ext cx="44196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4800" dirty="0" smtClean="0">
                <a:cs typeface="0 Nazanin Bold" pitchFamily="2" charset="-78"/>
              </a:rPr>
              <a:t>گوش بیرونی </a:t>
            </a:r>
          </a:p>
          <a:p>
            <a:pPr algn="r"/>
            <a:r>
              <a:rPr lang="fa-IR" sz="4800" dirty="0" smtClean="0">
                <a:cs typeface="0 Nazanin Bold" pitchFamily="2" charset="-78"/>
              </a:rPr>
              <a:t>گوش میانی </a:t>
            </a:r>
          </a:p>
          <a:p>
            <a:pPr algn="r"/>
            <a:r>
              <a:rPr lang="fa-IR" sz="4800" dirty="0" smtClean="0">
                <a:cs typeface="0 Nazanin Bold" pitchFamily="2" charset="-78"/>
              </a:rPr>
              <a:t>گوش درونی </a:t>
            </a:r>
            <a:endParaRPr lang="fa-IR" sz="4800" dirty="0">
              <a:cs typeface="0 Nazanin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832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گوش بیرونی 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2057400"/>
            <a:ext cx="38862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4000" dirty="0" smtClean="0">
                <a:cs typeface="0 Nazanin Bold" pitchFamily="2" charset="-78"/>
              </a:rPr>
              <a:t>گوش بیرونی شامل لاله ی گوش ومجرای شنوایی است .</a:t>
            </a:r>
            <a:endParaRPr lang="fa-IR" sz="4000" dirty="0">
              <a:cs typeface="0 Nazanin Bold" pitchFamily="2" charset="-78"/>
            </a:endParaRPr>
          </a:p>
        </p:txBody>
      </p:sp>
      <p:pic>
        <p:nvPicPr>
          <p:cNvPr id="4" name="Picture 3" descr="0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3287" b="9052"/>
          <a:stretch>
            <a:fillRect/>
          </a:stretch>
        </p:blipFill>
        <p:spPr>
          <a:xfrm>
            <a:off x="1219200" y="1981200"/>
            <a:ext cx="28956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19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گوش میانی 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904" y="1490097"/>
            <a:ext cx="843947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3600" dirty="0" smtClean="0">
                <a:cs typeface="0 Nazanin Bold" pitchFamily="2" charset="-78"/>
              </a:rPr>
              <a:t>گوش میانی شامل سه استخوان کوچک است. چکشی-سندانی - رکابی</a:t>
            </a:r>
            <a:endParaRPr lang="fa-IR" sz="4000" dirty="0" smtClean="0">
              <a:cs typeface="0 Nazanin Bold" pitchFamily="2" charset="-78"/>
            </a:endParaRPr>
          </a:p>
        </p:txBody>
      </p:sp>
      <p:pic>
        <p:nvPicPr>
          <p:cNvPr id="5" name="Picture 4" descr="Hearing-Animat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742" y="2090261"/>
            <a:ext cx="5202115" cy="405765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2175794" y="4084320"/>
            <a:ext cx="2182846" cy="1704577"/>
          </a:xfrm>
          <a:custGeom>
            <a:avLst/>
            <a:gdLst>
              <a:gd name="connsiteX0" fmla="*/ 216886 w 2182846"/>
              <a:gd name="connsiteY0" fmla="*/ 883920 h 1704577"/>
              <a:gd name="connsiteX1" fmla="*/ 262606 w 2182846"/>
              <a:gd name="connsiteY1" fmla="*/ 899160 h 1704577"/>
              <a:gd name="connsiteX2" fmla="*/ 293086 w 2182846"/>
              <a:gd name="connsiteY2" fmla="*/ 944880 h 1704577"/>
              <a:gd name="connsiteX3" fmla="*/ 338806 w 2182846"/>
              <a:gd name="connsiteY3" fmla="*/ 975360 h 1704577"/>
              <a:gd name="connsiteX4" fmla="*/ 460726 w 2182846"/>
              <a:gd name="connsiteY4" fmla="*/ 1082040 h 1704577"/>
              <a:gd name="connsiteX5" fmla="*/ 506446 w 2182846"/>
              <a:gd name="connsiteY5" fmla="*/ 1112520 h 1704577"/>
              <a:gd name="connsiteX6" fmla="*/ 552166 w 2182846"/>
              <a:gd name="connsiteY6" fmla="*/ 1143000 h 1704577"/>
              <a:gd name="connsiteX7" fmla="*/ 597886 w 2182846"/>
              <a:gd name="connsiteY7" fmla="*/ 1158240 h 1704577"/>
              <a:gd name="connsiteX8" fmla="*/ 689326 w 2182846"/>
              <a:gd name="connsiteY8" fmla="*/ 1219200 h 1704577"/>
              <a:gd name="connsiteX9" fmla="*/ 719806 w 2182846"/>
              <a:gd name="connsiteY9" fmla="*/ 1264920 h 1704577"/>
              <a:gd name="connsiteX10" fmla="*/ 811246 w 2182846"/>
              <a:gd name="connsiteY10" fmla="*/ 1295400 h 1704577"/>
              <a:gd name="connsiteX11" fmla="*/ 856966 w 2182846"/>
              <a:gd name="connsiteY11" fmla="*/ 1280160 h 1704577"/>
              <a:gd name="connsiteX12" fmla="*/ 994126 w 2182846"/>
              <a:gd name="connsiteY12" fmla="*/ 1371600 h 1704577"/>
              <a:gd name="connsiteX13" fmla="*/ 1039846 w 2182846"/>
              <a:gd name="connsiteY13" fmla="*/ 1402080 h 1704577"/>
              <a:gd name="connsiteX14" fmla="*/ 1085566 w 2182846"/>
              <a:gd name="connsiteY14" fmla="*/ 1432560 h 1704577"/>
              <a:gd name="connsiteX15" fmla="*/ 1100806 w 2182846"/>
              <a:gd name="connsiteY15" fmla="*/ 1478280 h 1704577"/>
              <a:gd name="connsiteX16" fmla="*/ 1192246 w 2182846"/>
              <a:gd name="connsiteY16" fmla="*/ 1539240 h 1704577"/>
              <a:gd name="connsiteX17" fmla="*/ 1268446 w 2182846"/>
              <a:gd name="connsiteY17" fmla="*/ 1600200 h 1704577"/>
              <a:gd name="connsiteX18" fmla="*/ 1314166 w 2182846"/>
              <a:gd name="connsiteY18" fmla="*/ 1630680 h 1704577"/>
              <a:gd name="connsiteX19" fmla="*/ 1512286 w 2182846"/>
              <a:gd name="connsiteY19" fmla="*/ 1676400 h 1704577"/>
              <a:gd name="connsiteX20" fmla="*/ 1558006 w 2182846"/>
              <a:gd name="connsiteY20" fmla="*/ 1691640 h 1704577"/>
              <a:gd name="connsiteX21" fmla="*/ 1999966 w 2182846"/>
              <a:gd name="connsiteY21" fmla="*/ 1661160 h 1704577"/>
              <a:gd name="connsiteX22" fmla="*/ 2045686 w 2182846"/>
              <a:gd name="connsiteY22" fmla="*/ 1645920 h 1704577"/>
              <a:gd name="connsiteX23" fmla="*/ 2106646 w 2182846"/>
              <a:gd name="connsiteY23" fmla="*/ 1554480 h 1704577"/>
              <a:gd name="connsiteX24" fmla="*/ 2121886 w 2182846"/>
              <a:gd name="connsiteY24" fmla="*/ 1508760 h 1704577"/>
              <a:gd name="connsiteX25" fmla="*/ 2152366 w 2182846"/>
              <a:gd name="connsiteY25" fmla="*/ 1463040 h 1704577"/>
              <a:gd name="connsiteX26" fmla="*/ 2182846 w 2182846"/>
              <a:gd name="connsiteY26" fmla="*/ 1371600 h 1704577"/>
              <a:gd name="connsiteX27" fmla="*/ 2167606 w 2182846"/>
              <a:gd name="connsiteY27" fmla="*/ 1021080 h 1704577"/>
              <a:gd name="connsiteX28" fmla="*/ 2137126 w 2182846"/>
              <a:gd name="connsiteY28" fmla="*/ 899160 h 1704577"/>
              <a:gd name="connsiteX29" fmla="*/ 2076166 w 2182846"/>
              <a:gd name="connsiteY29" fmla="*/ 807720 h 1704577"/>
              <a:gd name="connsiteX30" fmla="*/ 1984726 w 2182846"/>
              <a:gd name="connsiteY30" fmla="*/ 762000 h 1704577"/>
              <a:gd name="connsiteX31" fmla="*/ 1939006 w 2182846"/>
              <a:gd name="connsiteY31" fmla="*/ 731520 h 1704577"/>
              <a:gd name="connsiteX32" fmla="*/ 1832326 w 2182846"/>
              <a:gd name="connsiteY32" fmla="*/ 701040 h 1704577"/>
              <a:gd name="connsiteX33" fmla="*/ 1329406 w 2182846"/>
              <a:gd name="connsiteY33" fmla="*/ 701040 h 1704577"/>
              <a:gd name="connsiteX34" fmla="*/ 1237966 w 2182846"/>
              <a:gd name="connsiteY34" fmla="*/ 640080 h 1704577"/>
              <a:gd name="connsiteX35" fmla="*/ 1207486 w 2182846"/>
              <a:gd name="connsiteY35" fmla="*/ 594360 h 1704577"/>
              <a:gd name="connsiteX36" fmla="*/ 1192246 w 2182846"/>
              <a:gd name="connsiteY36" fmla="*/ 548640 h 1704577"/>
              <a:gd name="connsiteX37" fmla="*/ 1161766 w 2182846"/>
              <a:gd name="connsiteY37" fmla="*/ 487680 h 1704577"/>
              <a:gd name="connsiteX38" fmla="*/ 1131286 w 2182846"/>
              <a:gd name="connsiteY38" fmla="*/ 441960 h 1704577"/>
              <a:gd name="connsiteX39" fmla="*/ 1100806 w 2182846"/>
              <a:gd name="connsiteY39" fmla="*/ 350520 h 1704577"/>
              <a:gd name="connsiteX40" fmla="*/ 1070326 w 2182846"/>
              <a:gd name="connsiteY40" fmla="*/ 304800 h 1704577"/>
              <a:gd name="connsiteX41" fmla="*/ 978886 w 2182846"/>
              <a:gd name="connsiteY41" fmla="*/ 228600 h 1704577"/>
              <a:gd name="connsiteX42" fmla="*/ 917926 w 2182846"/>
              <a:gd name="connsiteY42" fmla="*/ 152400 h 1704577"/>
              <a:gd name="connsiteX43" fmla="*/ 887446 w 2182846"/>
              <a:gd name="connsiteY43" fmla="*/ 106680 h 1704577"/>
              <a:gd name="connsiteX44" fmla="*/ 796006 w 2182846"/>
              <a:gd name="connsiteY44" fmla="*/ 45720 h 1704577"/>
              <a:gd name="connsiteX45" fmla="*/ 704566 w 2182846"/>
              <a:gd name="connsiteY45" fmla="*/ 0 h 1704577"/>
              <a:gd name="connsiteX46" fmla="*/ 491206 w 2182846"/>
              <a:gd name="connsiteY46" fmla="*/ 15240 h 1704577"/>
              <a:gd name="connsiteX47" fmla="*/ 399766 w 2182846"/>
              <a:gd name="connsiteY47" fmla="*/ 45720 h 1704577"/>
              <a:gd name="connsiteX48" fmla="*/ 354046 w 2182846"/>
              <a:gd name="connsiteY48" fmla="*/ 60960 h 1704577"/>
              <a:gd name="connsiteX49" fmla="*/ 232126 w 2182846"/>
              <a:gd name="connsiteY49" fmla="*/ 76200 h 1704577"/>
              <a:gd name="connsiteX50" fmla="*/ 140686 w 2182846"/>
              <a:gd name="connsiteY50" fmla="*/ 121920 h 1704577"/>
              <a:gd name="connsiteX51" fmla="*/ 49246 w 2182846"/>
              <a:gd name="connsiteY51" fmla="*/ 167640 h 1704577"/>
              <a:gd name="connsiteX52" fmla="*/ 18766 w 2182846"/>
              <a:gd name="connsiteY52" fmla="*/ 259080 h 1704577"/>
              <a:gd name="connsiteX53" fmla="*/ 3526 w 2182846"/>
              <a:gd name="connsiteY53" fmla="*/ 304800 h 1704577"/>
              <a:gd name="connsiteX54" fmla="*/ 18766 w 2182846"/>
              <a:gd name="connsiteY54" fmla="*/ 563880 h 1704577"/>
              <a:gd name="connsiteX55" fmla="*/ 64486 w 2182846"/>
              <a:gd name="connsiteY55" fmla="*/ 579120 h 1704577"/>
              <a:gd name="connsiteX56" fmla="*/ 79726 w 2182846"/>
              <a:gd name="connsiteY56" fmla="*/ 624840 h 1704577"/>
              <a:gd name="connsiteX57" fmla="*/ 110206 w 2182846"/>
              <a:gd name="connsiteY57" fmla="*/ 670560 h 1704577"/>
              <a:gd name="connsiteX58" fmla="*/ 125446 w 2182846"/>
              <a:gd name="connsiteY58" fmla="*/ 716280 h 1704577"/>
              <a:gd name="connsiteX59" fmla="*/ 216886 w 2182846"/>
              <a:gd name="connsiteY59" fmla="*/ 822960 h 1704577"/>
              <a:gd name="connsiteX60" fmla="*/ 247366 w 2182846"/>
              <a:gd name="connsiteY60" fmla="*/ 868680 h 1704577"/>
              <a:gd name="connsiteX61" fmla="*/ 293086 w 2182846"/>
              <a:gd name="connsiteY61" fmla="*/ 960120 h 1704577"/>
              <a:gd name="connsiteX62" fmla="*/ 338806 w 2182846"/>
              <a:gd name="connsiteY62" fmla="*/ 990600 h 1704577"/>
              <a:gd name="connsiteX63" fmla="*/ 369286 w 2182846"/>
              <a:gd name="connsiteY63" fmla="*/ 1036320 h 1704577"/>
              <a:gd name="connsiteX64" fmla="*/ 445486 w 2182846"/>
              <a:gd name="connsiteY64" fmla="*/ 1082040 h 1704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182846" h="1704577">
                <a:moveTo>
                  <a:pt x="216886" y="883920"/>
                </a:moveTo>
                <a:cubicBezTo>
                  <a:pt x="232126" y="889000"/>
                  <a:pt x="250062" y="889125"/>
                  <a:pt x="262606" y="899160"/>
                </a:cubicBezTo>
                <a:cubicBezTo>
                  <a:pt x="276909" y="910602"/>
                  <a:pt x="280134" y="931928"/>
                  <a:pt x="293086" y="944880"/>
                </a:cubicBezTo>
                <a:cubicBezTo>
                  <a:pt x="306038" y="957832"/>
                  <a:pt x="323566" y="965200"/>
                  <a:pt x="338806" y="975360"/>
                </a:cubicBezTo>
                <a:cubicBezTo>
                  <a:pt x="389606" y="1051560"/>
                  <a:pt x="354046" y="1010920"/>
                  <a:pt x="460726" y="1082040"/>
                </a:cubicBezTo>
                <a:lnTo>
                  <a:pt x="506446" y="1112520"/>
                </a:lnTo>
                <a:cubicBezTo>
                  <a:pt x="521686" y="1122680"/>
                  <a:pt x="534790" y="1137208"/>
                  <a:pt x="552166" y="1143000"/>
                </a:cubicBezTo>
                <a:cubicBezTo>
                  <a:pt x="567406" y="1148080"/>
                  <a:pt x="583843" y="1150438"/>
                  <a:pt x="597886" y="1158240"/>
                </a:cubicBezTo>
                <a:cubicBezTo>
                  <a:pt x="629908" y="1176030"/>
                  <a:pt x="689326" y="1219200"/>
                  <a:pt x="689326" y="1219200"/>
                </a:cubicBezTo>
                <a:cubicBezTo>
                  <a:pt x="699486" y="1234440"/>
                  <a:pt x="704274" y="1255212"/>
                  <a:pt x="719806" y="1264920"/>
                </a:cubicBezTo>
                <a:cubicBezTo>
                  <a:pt x="747051" y="1281948"/>
                  <a:pt x="811246" y="1295400"/>
                  <a:pt x="811246" y="1295400"/>
                </a:cubicBezTo>
                <a:cubicBezTo>
                  <a:pt x="826486" y="1290320"/>
                  <a:pt x="841726" y="1275080"/>
                  <a:pt x="856966" y="1280160"/>
                </a:cubicBezTo>
                <a:lnTo>
                  <a:pt x="994126" y="1371600"/>
                </a:lnTo>
                <a:lnTo>
                  <a:pt x="1039846" y="1402080"/>
                </a:lnTo>
                <a:lnTo>
                  <a:pt x="1085566" y="1432560"/>
                </a:lnTo>
                <a:cubicBezTo>
                  <a:pt x="1090646" y="1447800"/>
                  <a:pt x="1089447" y="1466921"/>
                  <a:pt x="1100806" y="1478280"/>
                </a:cubicBezTo>
                <a:cubicBezTo>
                  <a:pt x="1126709" y="1504183"/>
                  <a:pt x="1192246" y="1539240"/>
                  <a:pt x="1192246" y="1539240"/>
                </a:cubicBezTo>
                <a:cubicBezTo>
                  <a:pt x="1243627" y="1616312"/>
                  <a:pt x="1194834" y="1563394"/>
                  <a:pt x="1268446" y="1600200"/>
                </a:cubicBezTo>
                <a:cubicBezTo>
                  <a:pt x="1284829" y="1608391"/>
                  <a:pt x="1297428" y="1623241"/>
                  <a:pt x="1314166" y="1630680"/>
                </a:cubicBezTo>
                <a:cubicBezTo>
                  <a:pt x="1393440" y="1665913"/>
                  <a:pt x="1425502" y="1664002"/>
                  <a:pt x="1512286" y="1676400"/>
                </a:cubicBezTo>
                <a:cubicBezTo>
                  <a:pt x="1527526" y="1681480"/>
                  <a:pt x="1541942" y="1691640"/>
                  <a:pt x="1558006" y="1691640"/>
                </a:cubicBezTo>
                <a:cubicBezTo>
                  <a:pt x="1763893" y="1691640"/>
                  <a:pt x="1848006" y="1704577"/>
                  <a:pt x="1999966" y="1661160"/>
                </a:cubicBezTo>
                <a:cubicBezTo>
                  <a:pt x="2015412" y="1656747"/>
                  <a:pt x="2030446" y="1651000"/>
                  <a:pt x="2045686" y="1645920"/>
                </a:cubicBezTo>
                <a:cubicBezTo>
                  <a:pt x="2066006" y="1615440"/>
                  <a:pt x="2095062" y="1589233"/>
                  <a:pt x="2106646" y="1554480"/>
                </a:cubicBezTo>
                <a:cubicBezTo>
                  <a:pt x="2111726" y="1539240"/>
                  <a:pt x="2114702" y="1523128"/>
                  <a:pt x="2121886" y="1508760"/>
                </a:cubicBezTo>
                <a:cubicBezTo>
                  <a:pt x="2130077" y="1492377"/>
                  <a:pt x="2144927" y="1479778"/>
                  <a:pt x="2152366" y="1463040"/>
                </a:cubicBezTo>
                <a:cubicBezTo>
                  <a:pt x="2165415" y="1433680"/>
                  <a:pt x="2182846" y="1371600"/>
                  <a:pt x="2182846" y="1371600"/>
                </a:cubicBezTo>
                <a:cubicBezTo>
                  <a:pt x="2177766" y="1254760"/>
                  <a:pt x="2175938" y="1137733"/>
                  <a:pt x="2167606" y="1021080"/>
                </a:cubicBezTo>
                <a:cubicBezTo>
                  <a:pt x="2166499" y="1005575"/>
                  <a:pt x="2149839" y="922043"/>
                  <a:pt x="2137126" y="899160"/>
                </a:cubicBezTo>
                <a:cubicBezTo>
                  <a:pt x="2119336" y="867138"/>
                  <a:pt x="2106646" y="828040"/>
                  <a:pt x="2076166" y="807720"/>
                </a:cubicBezTo>
                <a:cubicBezTo>
                  <a:pt x="1945139" y="720369"/>
                  <a:pt x="2110919" y="825096"/>
                  <a:pt x="1984726" y="762000"/>
                </a:cubicBezTo>
                <a:cubicBezTo>
                  <a:pt x="1968343" y="753809"/>
                  <a:pt x="1955389" y="739711"/>
                  <a:pt x="1939006" y="731520"/>
                </a:cubicBezTo>
                <a:cubicBezTo>
                  <a:pt x="1917142" y="720588"/>
                  <a:pt x="1851858" y="705923"/>
                  <a:pt x="1832326" y="701040"/>
                </a:cubicBezTo>
                <a:cubicBezTo>
                  <a:pt x="1643732" y="721995"/>
                  <a:pt x="1555853" y="738781"/>
                  <a:pt x="1329406" y="701040"/>
                </a:cubicBezTo>
                <a:cubicBezTo>
                  <a:pt x="1293272" y="695018"/>
                  <a:pt x="1237966" y="640080"/>
                  <a:pt x="1237966" y="640080"/>
                </a:cubicBezTo>
                <a:cubicBezTo>
                  <a:pt x="1227806" y="624840"/>
                  <a:pt x="1215677" y="610743"/>
                  <a:pt x="1207486" y="594360"/>
                </a:cubicBezTo>
                <a:cubicBezTo>
                  <a:pt x="1200302" y="579992"/>
                  <a:pt x="1198574" y="563405"/>
                  <a:pt x="1192246" y="548640"/>
                </a:cubicBezTo>
                <a:cubicBezTo>
                  <a:pt x="1183297" y="527758"/>
                  <a:pt x="1173038" y="507405"/>
                  <a:pt x="1161766" y="487680"/>
                </a:cubicBezTo>
                <a:cubicBezTo>
                  <a:pt x="1152679" y="471777"/>
                  <a:pt x="1138725" y="458698"/>
                  <a:pt x="1131286" y="441960"/>
                </a:cubicBezTo>
                <a:cubicBezTo>
                  <a:pt x="1118237" y="412600"/>
                  <a:pt x="1118628" y="377253"/>
                  <a:pt x="1100806" y="350520"/>
                </a:cubicBezTo>
                <a:cubicBezTo>
                  <a:pt x="1090646" y="335280"/>
                  <a:pt x="1082052" y="318871"/>
                  <a:pt x="1070326" y="304800"/>
                </a:cubicBezTo>
                <a:cubicBezTo>
                  <a:pt x="1033656" y="260796"/>
                  <a:pt x="1023841" y="258570"/>
                  <a:pt x="978886" y="228600"/>
                </a:cubicBezTo>
                <a:cubicBezTo>
                  <a:pt x="949217" y="139593"/>
                  <a:pt x="986860" y="221334"/>
                  <a:pt x="917926" y="152400"/>
                </a:cubicBezTo>
                <a:cubicBezTo>
                  <a:pt x="904974" y="139448"/>
                  <a:pt x="901230" y="118741"/>
                  <a:pt x="887446" y="106680"/>
                </a:cubicBezTo>
                <a:cubicBezTo>
                  <a:pt x="859877" y="82557"/>
                  <a:pt x="826486" y="66040"/>
                  <a:pt x="796006" y="45720"/>
                </a:cubicBezTo>
                <a:cubicBezTo>
                  <a:pt x="736920" y="6329"/>
                  <a:pt x="767662" y="21032"/>
                  <a:pt x="704566" y="0"/>
                </a:cubicBezTo>
                <a:cubicBezTo>
                  <a:pt x="633446" y="5080"/>
                  <a:pt x="561718" y="4663"/>
                  <a:pt x="491206" y="15240"/>
                </a:cubicBezTo>
                <a:cubicBezTo>
                  <a:pt x="459433" y="20006"/>
                  <a:pt x="430246" y="35560"/>
                  <a:pt x="399766" y="45720"/>
                </a:cubicBezTo>
                <a:cubicBezTo>
                  <a:pt x="384526" y="50800"/>
                  <a:pt x="369986" y="58967"/>
                  <a:pt x="354046" y="60960"/>
                </a:cubicBezTo>
                <a:lnTo>
                  <a:pt x="232126" y="76200"/>
                </a:lnTo>
                <a:cubicBezTo>
                  <a:pt x="101099" y="163551"/>
                  <a:pt x="266879" y="58824"/>
                  <a:pt x="140686" y="121920"/>
                </a:cubicBezTo>
                <a:cubicBezTo>
                  <a:pt x="22513" y="181006"/>
                  <a:pt x="164164" y="129334"/>
                  <a:pt x="49246" y="167640"/>
                </a:cubicBezTo>
                <a:lnTo>
                  <a:pt x="18766" y="259080"/>
                </a:lnTo>
                <a:lnTo>
                  <a:pt x="3526" y="304800"/>
                </a:lnTo>
                <a:cubicBezTo>
                  <a:pt x="8606" y="391160"/>
                  <a:pt x="0" y="479431"/>
                  <a:pt x="18766" y="563880"/>
                </a:cubicBezTo>
                <a:cubicBezTo>
                  <a:pt x="22251" y="579562"/>
                  <a:pt x="53127" y="567761"/>
                  <a:pt x="64486" y="579120"/>
                </a:cubicBezTo>
                <a:cubicBezTo>
                  <a:pt x="75845" y="590479"/>
                  <a:pt x="72542" y="610472"/>
                  <a:pt x="79726" y="624840"/>
                </a:cubicBezTo>
                <a:cubicBezTo>
                  <a:pt x="87917" y="641223"/>
                  <a:pt x="102015" y="654177"/>
                  <a:pt x="110206" y="670560"/>
                </a:cubicBezTo>
                <a:cubicBezTo>
                  <a:pt x="117390" y="684928"/>
                  <a:pt x="118262" y="701912"/>
                  <a:pt x="125446" y="716280"/>
                </a:cubicBezTo>
                <a:cubicBezTo>
                  <a:pt x="153436" y="772260"/>
                  <a:pt x="171890" y="770465"/>
                  <a:pt x="216886" y="822960"/>
                </a:cubicBezTo>
                <a:cubicBezTo>
                  <a:pt x="228806" y="836867"/>
                  <a:pt x="239175" y="852297"/>
                  <a:pt x="247366" y="868680"/>
                </a:cubicBezTo>
                <a:cubicBezTo>
                  <a:pt x="272156" y="918260"/>
                  <a:pt x="249410" y="916444"/>
                  <a:pt x="293086" y="960120"/>
                </a:cubicBezTo>
                <a:cubicBezTo>
                  <a:pt x="306038" y="973072"/>
                  <a:pt x="323566" y="980440"/>
                  <a:pt x="338806" y="990600"/>
                </a:cubicBezTo>
                <a:cubicBezTo>
                  <a:pt x="348966" y="1005840"/>
                  <a:pt x="356334" y="1023368"/>
                  <a:pt x="369286" y="1036320"/>
                </a:cubicBezTo>
                <a:cubicBezTo>
                  <a:pt x="387676" y="1054710"/>
                  <a:pt x="421434" y="1070014"/>
                  <a:pt x="445486" y="1082040"/>
                </a:cubicBezTo>
              </a:path>
            </a:pathLst>
          </a:cu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717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گوش داخلی 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402" y="1589136"/>
            <a:ext cx="8077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cs typeface="0 Nazanin Bold" pitchFamily="2" charset="-78"/>
              </a:rPr>
              <a:t>گوش داخلی شامل بخش حلزونی ومجاری نیم گرد است.</a:t>
            </a:r>
            <a:endParaRPr lang="fa-IR" sz="3200" dirty="0">
              <a:cs typeface="0 Nazanin Bold" pitchFamily="2" charset="-78"/>
            </a:endParaRPr>
          </a:p>
        </p:txBody>
      </p:sp>
      <p:pic>
        <p:nvPicPr>
          <p:cNvPr id="4" name="Picture 3" descr="he362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BF8F1"/>
              </a:clrFrom>
              <a:clrTo>
                <a:srgbClr val="FBF8F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60291" y="2345410"/>
            <a:ext cx="5023417" cy="380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1200151"/>
            <a:ext cx="7765321" cy="420052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r" rtl="1"/>
            <a:r>
              <a:rPr lang="fa-IR" sz="2600" dirty="0"/>
              <a:t> </a:t>
            </a:r>
            <a:r>
              <a:rPr lang="fa-IR" sz="2600" b="1" dirty="0">
                <a:solidFill>
                  <a:srgbClr val="FF0000"/>
                </a:solidFill>
              </a:rPr>
              <a:t>مجرای گوش</a:t>
            </a:r>
            <a:r>
              <a:rPr lang="fa-IR" sz="2600" dirty="0"/>
              <a:t>: رساندن صوت به پرده</a:t>
            </a:r>
          </a:p>
          <a:p>
            <a:pPr algn="r" rtl="1"/>
            <a:r>
              <a:rPr lang="fa-IR" sz="2600" b="1" dirty="0">
                <a:solidFill>
                  <a:srgbClr val="FF0000"/>
                </a:solidFill>
              </a:rPr>
              <a:t>پرده گوش</a:t>
            </a:r>
            <a:r>
              <a:rPr lang="fa-IR" sz="2600" dirty="0"/>
              <a:t>: بیرونی ترین بخش گوش میانی، تبدیل محرک به ارتعاش</a:t>
            </a:r>
          </a:p>
          <a:p>
            <a:pPr algn="r" rtl="1"/>
            <a:r>
              <a:rPr lang="fa-IR" sz="2600" b="1" dirty="0">
                <a:solidFill>
                  <a:srgbClr val="FF0000"/>
                </a:solidFill>
              </a:rPr>
              <a:t>پل مکانیکی </a:t>
            </a:r>
            <a:r>
              <a:rPr lang="fa-IR" sz="2600" dirty="0"/>
              <a:t>: استخوان ها چکشی، سندانی و </a:t>
            </a:r>
            <a:r>
              <a:rPr lang="fa-IR" sz="2600" dirty="0" smtClean="0"/>
              <a:t>رکابی(گوش میانی)</a:t>
            </a:r>
          </a:p>
          <a:p>
            <a:r>
              <a:rPr lang="fa-IR" sz="2600" b="1" dirty="0">
                <a:solidFill>
                  <a:srgbClr val="FF0000"/>
                </a:solidFill>
              </a:rPr>
              <a:t>روزنه بیضی</a:t>
            </a:r>
            <a:r>
              <a:rPr lang="fa-IR" sz="2600" dirty="0"/>
              <a:t>: دروازه گوش درونی </a:t>
            </a:r>
            <a:r>
              <a:rPr lang="fa-IR" sz="2600" dirty="0" smtClean="0"/>
              <a:t>غشائی </a:t>
            </a:r>
            <a:r>
              <a:rPr lang="fa-IR" sz="2600" dirty="0"/>
              <a:t>که ارتعاش پرده گوش از طریق استخوان های چکشی، سندانی و رکابی به آن منتقل می </a:t>
            </a:r>
            <a:r>
              <a:rPr lang="fa-IR" sz="2600" dirty="0" smtClean="0"/>
              <a:t>شود</a:t>
            </a:r>
            <a:endParaRPr lang="fa-IR" sz="2600" dirty="0"/>
          </a:p>
          <a:p>
            <a:pPr algn="r" rtl="1"/>
            <a:r>
              <a:rPr lang="fa-IR" sz="2600" b="1" dirty="0">
                <a:solidFill>
                  <a:srgbClr val="FF0000"/>
                </a:solidFill>
              </a:rPr>
              <a:t>حلزون</a:t>
            </a:r>
            <a:r>
              <a:rPr lang="fa-IR" sz="2600" dirty="0"/>
              <a:t>: ساختاری استخوانی و مارپیچ، مایع درون آن توسط غشاء هایی تقسیم شده است</a:t>
            </a:r>
          </a:p>
          <a:p>
            <a:pPr algn="r" rtl="1"/>
            <a:r>
              <a:rPr lang="fa-IR" sz="2600" b="1" dirty="0">
                <a:solidFill>
                  <a:srgbClr val="FF0000"/>
                </a:solidFill>
              </a:rPr>
              <a:t>غشاء پایه</a:t>
            </a:r>
            <a:r>
              <a:rPr lang="fa-IR" sz="2600" dirty="0" smtClean="0"/>
              <a:t>: حاوی </a:t>
            </a:r>
            <a:r>
              <a:rPr lang="fa-IR" sz="2600" dirty="0"/>
              <a:t>گیرنده های صوتی به نام یاخته های مویی است</a:t>
            </a:r>
          </a:p>
          <a:p>
            <a:pPr algn="r" rtl="1"/>
            <a:r>
              <a:rPr lang="fa-IR" sz="2600" b="1" dirty="0">
                <a:solidFill>
                  <a:srgbClr val="FF0000"/>
                </a:solidFill>
              </a:rPr>
              <a:t>عصب شنوایی</a:t>
            </a:r>
            <a:r>
              <a:rPr lang="fa-IR" sz="2600" dirty="0"/>
              <a:t>: اکسون های یاخته هایی که با یاخته های مویی ارتباط دارند</a:t>
            </a:r>
          </a:p>
          <a:p>
            <a:pPr algn="r" rtl="1"/>
            <a:endParaRPr lang="fa-IR" sz="2100" dirty="0"/>
          </a:p>
        </p:txBody>
      </p:sp>
    </p:spTree>
    <p:extLst>
      <p:ext uri="{BB962C8B-B14F-4D97-AF65-F5344CB8AC3E}">
        <p14:creationId xmlns:p14="http://schemas.microsoft.com/office/powerpoint/2010/main" val="31081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87871" y="2276872"/>
            <a:ext cx="7765321" cy="42005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 انسان به بسامدهای متوسط حساسیت بیشتری دارند تا بسامد های نزدیک به دو دامنه</a:t>
            </a:r>
          </a:p>
          <a:p>
            <a:pPr algn="ctr" rtl="1"/>
            <a:r>
              <a:rPr lang="fa-IR" sz="2100" b="1" dirty="0">
                <a:solidFill>
                  <a:srgbClr val="FF0000"/>
                </a:solidFill>
              </a:rPr>
              <a:t>نقص در شنوایی:</a:t>
            </a:r>
          </a:p>
          <a:p>
            <a:pPr marL="0" indent="0">
              <a:buNone/>
            </a:pPr>
            <a:r>
              <a:rPr lang="fa-IR" sz="2100" b="1" dirty="0">
                <a:solidFill>
                  <a:srgbClr val="FF0000"/>
                </a:solidFill>
              </a:rPr>
              <a:t>الف: نقص رسانش</a:t>
            </a:r>
          </a:p>
          <a:p>
            <a:pPr marL="0" indent="0">
              <a:buNone/>
            </a:pPr>
            <a:r>
              <a:rPr lang="fa-IR" sz="2100" dirty="0"/>
              <a:t>نقص در گوش میانی</a:t>
            </a:r>
          </a:p>
          <a:p>
            <a:pPr marL="0" indent="0">
              <a:buNone/>
            </a:pPr>
            <a:r>
              <a:rPr lang="fa-IR" sz="2100" dirty="0"/>
              <a:t>افزایش آستانه بصورت هماهنگ</a:t>
            </a:r>
          </a:p>
          <a:p>
            <a:pPr marL="0" indent="0">
              <a:buNone/>
            </a:pPr>
            <a:r>
              <a:rPr lang="fa-IR" sz="2100" b="1" dirty="0">
                <a:solidFill>
                  <a:srgbClr val="FF0000"/>
                </a:solidFill>
              </a:rPr>
              <a:t>ب: نقص حسی- عصبی</a:t>
            </a:r>
          </a:p>
          <a:p>
            <a:pPr marL="0" indent="0">
              <a:buNone/>
            </a:pPr>
            <a:r>
              <a:rPr lang="fa-IR" sz="2100" dirty="0"/>
              <a:t>نقص در گوش درونی</a:t>
            </a:r>
          </a:p>
          <a:p>
            <a:pPr marL="0" indent="0">
              <a:buNone/>
            </a:pPr>
            <a:r>
              <a:rPr lang="fa-IR" sz="2100" dirty="0"/>
              <a:t>افزایش آستانه برای صوتها یی با بسامد بالا</a:t>
            </a:r>
          </a:p>
          <a:p>
            <a:pPr marL="0" indent="0">
              <a:buNone/>
            </a:pPr>
            <a:r>
              <a:rPr lang="fa-IR" sz="2100" dirty="0"/>
              <a:t>پیری و در معرض صداهای شدید بودن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نقص در شنوایی</a:t>
            </a:r>
          </a:p>
        </p:txBody>
      </p:sp>
    </p:spTree>
    <p:extLst>
      <p:ext uri="{BB962C8B-B14F-4D97-AF65-F5344CB8AC3E}">
        <p14:creationId xmlns:p14="http://schemas.microsoft.com/office/powerpoint/2010/main" val="110452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تفاوت ادراک در دو گوش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97718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 </a:t>
            </a:r>
            <a:r>
              <a:rPr lang="fa-IR" sz="2100" b="1" dirty="0">
                <a:solidFill>
                  <a:srgbClr val="FF0000"/>
                </a:solidFill>
              </a:rPr>
              <a:t>1. فاصله</a:t>
            </a:r>
          </a:p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2. تاخیر در رسیدن صدا به گوش دورتر</a:t>
            </a:r>
          </a:p>
          <a:p>
            <a:pPr algn="r" rtl="1"/>
            <a:r>
              <a:rPr lang="fa-IR" sz="2100" dirty="0"/>
              <a:t>شنیدن زیر و بمی</a:t>
            </a:r>
          </a:p>
          <a:p>
            <a:pPr algn="r" rtl="1"/>
            <a:r>
              <a:rPr lang="fa-IR" sz="2100" dirty="0"/>
              <a:t>پایه چنین ادارکی بسامد است</a:t>
            </a:r>
          </a:p>
          <a:p>
            <a:pPr algn="r" rtl="1"/>
            <a:r>
              <a:rPr lang="fa-IR" sz="2100" dirty="0"/>
              <a:t>گوش سالم بسامد 20 تا 20000 هرتز را می شنود</a:t>
            </a:r>
          </a:p>
          <a:p>
            <a:pPr algn="r" rtl="1"/>
            <a:r>
              <a:rPr lang="fa-IR" sz="2100" dirty="0"/>
              <a:t>کمترین تفاوت محسوس برای 100 هرتز 1 و برای 10000 100 هرتز است</a:t>
            </a:r>
          </a:p>
          <a:p>
            <a:pPr algn="r" rtl="1"/>
            <a:endParaRPr lang="fa-IR" sz="2100" dirty="0"/>
          </a:p>
        </p:txBody>
      </p:sp>
    </p:spTree>
    <p:extLst>
      <p:ext uri="{BB962C8B-B14F-4D97-AF65-F5344CB8AC3E}">
        <p14:creationId xmlns:p14="http://schemas.microsoft.com/office/powerpoint/2010/main" val="20731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نظریه</a:t>
            </a:r>
            <a:r>
              <a:rPr lang="fa-IR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ها</a:t>
            </a:r>
            <a:endParaRPr lang="en-US" sz="36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97718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 </a:t>
            </a:r>
            <a:r>
              <a:rPr lang="fa-IR" sz="2100" b="1" dirty="0" smtClean="0">
                <a:solidFill>
                  <a:srgbClr val="FF0000"/>
                </a:solidFill>
              </a:rPr>
              <a:t>راترفورد </a:t>
            </a:r>
            <a:r>
              <a:rPr lang="fa-IR" sz="2100" b="1" dirty="0">
                <a:solidFill>
                  <a:srgbClr val="FF0000"/>
                </a:solidFill>
              </a:rPr>
              <a:t>و نظریه زمانی: </a:t>
            </a:r>
            <a:r>
              <a:rPr lang="fa-IR" sz="2100" dirty="0"/>
              <a:t>زیر و بمی تابع تغییرات صوت بر حسب زمان </a:t>
            </a:r>
          </a:p>
          <a:p>
            <a:pPr algn="r" rtl="1"/>
            <a:r>
              <a:rPr lang="fa-IR" sz="2100" dirty="0"/>
              <a:t>هر موج تمامی </a:t>
            </a:r>
            <a:r>
              <a:rPr lang="fa-IR" sz="2100" dirty="0" smtClean="0"/>
              <a:t>غشاء </a:t>
            </a:r>
            <a:r>
              <a:rPr lang="fa-IR" sz="2100" dirty="0"/>
              <a:t>پایه را به حرکت در می آورد، و میزان تکانه عصبی را تعیین می کند</a:t>
            </a:r>
          </a:p>
          <a:p>
            <a:pPr algn="r" rtl="1"/>
            <a:r>
              <a:rPr lang="fa-IR" sz="2100" dirty="0"/>
              <a:t>صوت 100 هرتزی، غشاء را 100 بار در ثانیه ارتعاش می دهد و عصب 100 بار در ثانیه تکانه تولید می کند</a:t>
            </a:r>
          </a:p>
        </p:txBody>
      </p:sp>
    </p:spTree>
    <p:extLst>
      <p:ext uri="{BB962C8B-B14F-4D97-AF65-F5344CB8AC3E}">
        <p14:creationId xmlns:p14="http://schemas.microsoft.com/office/powerpoint/2010/main" val="37837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نظریه</a:t>
            </a:r>
            <a:r>
              <a:rPr lang="fa-IR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ها</a:t>
            </a:r>
            <a:endParaRPr lang="en-US" sz="36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97718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تارهای عصبی حداکثر 1000 تکانه در ثانیه تولید می کنند</a:t>
            </a:r>
          </a:p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ویور: </a:t>
            </a:r>
            <a:r>
              <a:rPr lang="fa-IR" sz="2100" dirty="0"/>
              <a:t>بسامد بالاتر از 1000 توسط چند گروه تار عصبی رمز گردانی می شوند. این گروه ها با اختلاف زمانی اندک شروع به شلیک می کنند</a:t>
            </a:r>
          </a:p>
          <a:p>
            <a:pPr algn="r" rtl="1"/>
            <a:r>
              <a:rPr lang="fa-IR" sz="2100" dirty="0"/>
              <a:t> </a:t>
            </a:r>
            <a:r>
              <a:rPr lang="fa-IR" sz="2100" b="1" dirty="0">
                <a:solidFill>
                  <a:srgbClr val="FF0000"/>
                </a:solidFill>
              </a:rPr>
              <a:t>دوورنی:نظریه تشدید</a:t>
            </a:r>
          </a:p>
          <a:p>
            <a:pPr algn="r" rtl="1"/>
            <a:r>
              <a:rPr lang="fa-IR" sz="2100" dirty="0"/>
              <a:t>گوش مثل ساز زهی قسمت های مختلف آن برای بسامدی مختلف تنظیم شده است</a:t>
            </a:r>
          </a:p>
          <a:p>
            <a:pPr algn="r" rtl="1"/>
            <a:endParaRPr lang="fa-IR" sz="2100" dirty="0"/>
          </a:p>
        </p:txBody>
      </p:sp>
    </p:spTree>
    <p:extLst>
      <p:ext uri="{BB962C8B-B14F-4D97-AF65-F5344CB8AC3E}">
        <p14:creationId xmlns:p14="http://schemas.microsoft.com/office/powerpoint/2010/main" val="16696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a-IR" sz="3200" b="1" dirty="0">
                <a:solidFill>
                  <a:srgbClr val="FF0000"/>
                </a:solidFill>
                <a:cs typeface="0 Titr Bold" pitchFamily="2" charset="-78"/>
              </a:rPr>
              <a:t>نظریه</a:t>
            </a:r>
            <a:r>
              <a:rPr lang="fa-IR" sz="3200" b="1" dirty="0" smtClean="0">
                <a:solidFill>
                  <a:srgbClr val="FF0000"/>
                </a:solidFill>
              </a:rPr>
              <a:t> </a:t>
            </a:r>
            <a:r>
              <a:rPr lang="fa-IR" sz="3200" b="1" dirty="0">
                <a:solidFill>
                  <a:srgbClr val="FF0000"/>
                </a:solidFill>
                <a:cs typeface="0 Titr Bold" pitchFamily="2" charset="-78"/>
              </a:rPr>
              <a:t>ها</a:t>
            </a:r>
            <a:endParaRPr lang="en-US" sz="32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1772816"/>
            <a:ext cx="7765321" cy="36278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solidFill>
                  <a:srgbClr val="FF0000"/>
                </a:solidFill>
              </a:rPr>
              <a:t>هلمهولتس و نظریه مکانی:</a:t>
            </a:r>
          </a:p>
          <a:p>
            <a:pPr algn="r" rtl="1"/>
            <a:r>
              <a:rPr lang="fa-IR" sz="2100" dirty="0"/>
              <a:t>ارتعاش قسمت مشخصی از غشاء پایه احساس زیر و بمی معینی ایجاد می کند</a:t>
            </a:r>
          </a:p>
          <a:p>
            <a:pPr algn="r" rtl="1"/>
            <a:r>
              <a:rPr lang="fa-IR" sz="2100" dirty="0"/>
              <a:t>در غشاء نقاط متعددی و جود دارد بنابراین برای ادارک زیر و بمی گیرنده های متعددی در کارند</a:t>
            </a:r>
          </a:p>
          <a:p>
            <a:pPr algn="r" rtl="1"/>
            <a:r>
              <a:rPr lang="fa-IR" sz="2100" dirty="0"/>
              <a:t>اینکه کدام نقطه از غشاء پایه بیشتر به ارتعاش درآید تعیین کننده فعال شدن تار عصبی مشخصی است که ادارک زیر و بمی خاصی را فراهم می آورد</a:t>
            </a:r>
          </a:p>
        </p:txBody>
      </p:sp>
    </p:spTree>
    <p:extLst>
      <p:ext uri="{BB962C8B-B14F-4D97-AF65-F5344CB8AC3E}">
        <p14:creationId xmlns:p14="http://schemas.microsoft.com/office/powerpoint/2010/main" val="386921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0647"/>
            <a:ext cx="6840760" cy="64608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63688" y="1039817"/>
            <a:ext cx="59766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a-IR" sz="2400" b="1" dirty="0" smtClean="0"/>
          </a:p>
          <a:p>
            <a:pPr algn="ctr"/>
            <a:r>
              <a:rPr lang="fa-IR" sz="2400" b="1" dirty="0" smtClean="0"/>
              <a:t>احساس وادراک</a:t>
            </a:r>
            <a:r>
              <a:rPr lang="fa-IR" sz="2400" dirty="0"/>
              <a:t/>
            </a:r>
            <a:br>
              <a:rPr lang="fa-IR" sz="2400" dirty="0"/>
            </a:br>
            <a:endParaRPr lang="fa-IR" sz="2400" dirty="0" smtClean="0"/>
          </a:p>
          <a:p>
            <a:pPr algn="ctr"/>
            <a:r>
              <a:rPr lang="fa-IR" sz="2800" b="1" dirty="0">
                <a:solidFill>
                  <a:srgbClr val="FF0000"/>
                </a:solidFill>
              </a:rPr>
              <a:t/>
            </a:r>
            <a:br>
              <a:rPr lang="fa-IR" sz="2800" b="1" dirty="0">
                <a:solidFill>
                  <a:srgbClr val="FF0000"/>
                </a:solidFill>
              </a:rPr>
            </a:br>
            <a:r>
              <a:rPr lang="fa-IR" sz="2800" b="1" dirty="0" smtClean="0">
                <a:solidFill>
                  <a:srgbClr val="FF0000"/>
                </a:solidFill>
              </a:rPr>
              <a:t>حس شنوایی</a:t>
            </a:r>
            <a:r>
              <a:rPr lang="fa-IR" sz="2800" b="1" dirty="0">
                <a:solidFill>
                  <a:srgbClr val="FF0000"/>
                </a:solidFill>
              </a:rPr>
              <a:t/>
            </a:r>
            <a:br>
              <a:rPr lang="fa-IR" sz="2800" b="1" dirty="0">
                <a:solidFill>
                  <a:srgbClr val="FF0000"/>
                </a:solidFill>
              </a:rPr>
            </a:br>
            <a:r>
              <a:rPr lang="fa-IR" sz="2800" b="1" dirty="0">
                <a:solidFill>
                  <a:srgbClr val="FF0000"/>
                </a:solidFill>
              </a:rPr>
              <a:t/>
            </a:r>
            <a:br>
              <a:rPr lang="fa-IR" sz="2800" b="1" dirty="0">
                <a:solidFill>
                  <a:srgbClr val="FF0000"/>
                </a:solidFill>
              </a:rPr>
            </a:br>
            <a:r>
              <a:rPr lang="fa-IR" sz="2800" b="1" dirty="0" smtClean="0">
                <a:solidFill>
                  <a:srgbClr val="FF0000"/>
                </a:solidFill>
              </a:rPr>
              <a:t>حسن زاده</a:t>
            </a:r>
            <a:r>
              <a:rPr lang="fa-IR" sz="2800" b="1" dirty="0">
                <a:solidFill>
                  <a:srgbClr val="FF0000"/>
                </a:solidFill>
              </a:rPr>
              <a:t/>
            </a:r>
            <a:br>
              <a:rPr lang="fa-IR" sz="2800" b="1" dirty="0">
                <a:solidFill>
                  <a:srgbClr val="FF0000"/>
                </a:solidFill>
              </a:rPr>
            </a:br>
            <a:r>
              <a:rPr lang="fa-IR" sz="2800" b="1" dirty="0">
                <a:solidFill>
                  <a:srgbClr val="FF0000"/>
                </a:solidFill>
              </a:rPr>
              <a:t/>
            </a:r>
            <a:br>
              <a:rPr lang="fa-IR" sz="2800" b="1" dirty="0">
                <a:solidFill>
                  <a:srgbClr val="FF0000"/>
                </a:solidFill>
              </a:rPr>
            </a:br>
            <a:r>
              <a:rPr lang="fa-IR" sz="2800" b="1" dirty="0" smtClean="0">
                <a:solidFill>
                  <a:srgbClr val="FF0000"/>
                </a:solidFill>
              </a:rPr>
              <a:t>دانشجوی دکتری تخصصی روانشناسی   </a:t>
            </a:r>
            <a:endParaRPr lang="fa-IR" sz="2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47D8-F89B-4E30-9AFC-72B6C3B72886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179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نظریه</a:t>
            </a:r>
            <a:r>
              <a:rPr lang="fa-IR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  <a:cs typeface="0 Titr Bold" pitchFamily="2" charset="-78"/>
              </a:rPr>
              <a:t>ها</a:t>
            </a:r>
            <a:endParaRPr lang="en-US" sz="36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41738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بکسی:</a:t>
            </a:r>
          </a:p>
          <a:p>
            <a:pPr algn="r" rtl="1"/>
            <a:r>
              <a:rPr lang="fa-IR" sz="2100" dirty="0"/>
              <a:t>غشاء مثل ساز نیست و یکپارچه مرتعش می شود</a:t>
            </a:r>
          </a:p>
          <a:p>
            <a:pPr algn="r" rtl="1"/>
            <a:r>
              <a:rPr lang="fa-IR" sz="2100" dirty="0"/>
              <a:t>در پاسخ به بیشتر بسامدها تمام غشآء ارتعاش می یابد اما اینکه کدام نقطه بیشتر حرکت کننده تعیین کننده بسامد خاصی است</a:t>
            </a:r>
          </a:p>
          <a:p>
            <a:pPr algn="r" rtl="1"/>
            <a:r>
              <a:rPr lang="fa-IR" sz="2100" dirty="0" smtClean="0"/>
              <a:t>نظریه مکانی ادارک </a:t>
            </a:r>
            <a:r>
              <a:rPr lang="fa-IR" sz="2100" dirty="0"/>
              <a:t>بسامد زیر 50 را تبیین نمی کند چون در این بسامد تمام غشاء به یک اندازه حرکت می </a:t>
            </a:r>
            <a:r>
              <a:rPr lang="fa-IR" sz="2100" dirty="0" smtClean="0"/>
              <a:t>کند.</a:t>
            </a:r>
          </a:p>
          <a:p>
            <a:r>
              <a:rPr lang="fa-IR" sz="2100" dirty="0"/>
              <a:t> نظریه </a:t>
            </a:r>
            <a:r>
              <a:rPr lang="fa-IR" sz="2100" dirty="0" smtClean="0"/>
              <a:t>زمانی در تبیین بسامدهای بالا(بالای 1000 هرتز) با دشواری روبرو می شود.بنابراین ادراک صوت کم بسامد را توجیه می کند.</a:t>
            </a:r>
          </a:p>
          <a:p>
            <a:endParaRPr lang="fa-IR" sz="2100" dirty="0" smtClean="0"/>
          </a:p>
          <a:p>
            <a:endParaRPr lang="fa-IR" sz="2100" dirty="0" smtClean="0"/>
          </a:p>
          <a:p>
            <a:pPr algn="r" rtl="1"/>
            <a:endParaRPr lang="fa-IR" sz="2100" dirty="0"/>
          </a:p>
        </p:txBody>
      </p:sp>
    </p:spTree>
    <p:extLst>
      <p:ext uri="{BB962C8B-B14F-4D97-AF65-F5344CB8AC3E}">
        <p14:creationId xmlns:p14="http://schemas.microsoft.com/office/powerpoint/2010/main" val="346292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58" y="-45051"/>
            <a:ext cx="9144000" cy="6885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9592" y="260648"/>
            <a:ext cx="7920880" cy="100811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باتشکراز توّجه شما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9A72F"/>
          </a:solidFill>
        </p:spPr>
        <p:txBody>
          <a:bodyPr/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شنوایی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7771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شنوایی و گفتار...........تعامل اجتماعی</a:t>
            </a:r>
          </a:p>
          <a:p>
            <a:pPr algn="r" rtl="1"/>
            <a:r>
              <a:rPr lang="fa-IR" sz="2100" dirty="0"/>
              <a:t> </a:t>
            </a:r>
            <a:r>
              <a:rPr lang="fa-IR" sz="2100" dirty="0">
                <a:solidFill>
                  <a:srgbClr val="FF0000"/>
                </a:solidFill>
              </a:rPr>
              <a:t>محرک صوتی:</a:t>
            </a:r>
          </a:p>
          <a:p>
            <a:pPr algn="r" rtl="1"/>
            <a:r>
              <a:rPr lang="fa-IR" sz="2100" dirty="0"/>
              <a:t>نوسان هوا...تغییر سرعت مولکول...صوت</a:t>
            </a:r>
          </a:p>
          <a:p>
            <a:pPr algn="r" rtl="1"/>
            <a:r>
              <a:rPr lang="fa-IR" sz="2100" dirty="0"/>
              <a:t>موجی از تغییر فشار</a:t>
            </a:r>
          </a:p>
          <a:p>
            <a:pPr algn="r" rtl="1"/>
            <a:r>
              <a:rPr lang="fa-IR" sz="2100" dirty="0"/>
              <a:t>سرعت 340 متر بر ثانیه</a:t>
            </a:r>
          </a:p>
          <a:p>
            <a:pPr algn="r" rtl="1"/>
            <a:r>
              <a:rPr lang="fa-IR" sz="2100" dirty="0"/>
              <a:t>صوت خالص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981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9A72F"/>
          </a:solidFill>
        </p:spPr>
        <p:txBody>
          <a:bodyPr/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ویژگی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های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صوت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7771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بسامد:</a:t>
            </a:r>
          </a:p>
          <a:p>
            <a:pPr marL="0" indent="0">
              <a:buNone/>
            </a:pPr>
            <a:r>
              <a:rPr lang="fa-IR" sz="2100" dirty="0"/>
              <a:t> تعداد چرخه های صوت در ثانیه</a:t>
            </a:r>
          </a:p>
          <a:p>
            <a:pPr marL="0" indent="0">
              <a:buNone/>
            </a:pPr>
            <a:r>
              <a:rPr lang="fa-IR" sz="2100" dirty="0"/>
              <a:t>واحد هرتز</a:t>
            </a:r>
          </a:p>
          <a:p>
            <a:pPr marL="0" indent="0">
              <a:buNone/>
            </a:pPr>
            <a:r>
              <a:rPr lang="fa-IR" sz="2100" dirty="0"/>
              <a:t>نماینده سرعت حرکت مولکول های هوا به جلو و عقب</a:t>
            </a:r>
          </a:p>
          <a:p>
            <a:pPr algn="r" rtl="1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1553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9A72F"/>
          </a:solidFill>
        </p:spPr>
        <p:txBody>
          <a:bodyPr/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ویژگی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های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صوت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7771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شدت:</a:t>
            </a:r>
          </a:p>
          <a:p>
            <a:pPr marL="0" indent="0">
              <a:buNone/>
            </a:pPr>
            <a:r>
              <a:rPr lang="fa-IR" sz="2100" dirty="0"/>
              <a:t> تفاوت فشار در پایه و قله موج سینوسی</a:t>
            </a:r>
          </a:p>
          <a:p>
            <a:pPr marL="0" indent="0">
              <a:buNone/>
            </a:pPr>
            <a:r>
              <a:rPr lang="fa-IR" sz="2100" dirty="0"/>
              <a:t>مبنای بلندی صدا</a:t>
            </a:r>
          </a:p>
          <a:p>
            <a:pPr marL="0" indent="0">
              <a:buNone/>
            </a:pPr>
            <a:r>
              <a:rPr lang="fa-IR" sz="2100" dirty="0"/>
              <a:t>واحد دسی بل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1730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ویژگی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های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صوت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7771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 طنین:</a:t>
            </a:r>
          </a:p>
          <a:p>
            <a:pPr marL="0" indent="0">
              <a:buNone/>
            </a:pPr>
            <a:r>
              <a:rPr lang="fa-IR" sz="2100" dirty="0"/>
              <a:t> تجربه انسان از پیچیدگی صوت</a:t>
            </a:r>
          </a:p>
          <a:p>
            <a:pPr marL="0" indent="0">
              <a:buNone/>
            </a:pPr>
            <a:r>
              <a:rPr lang="fa-IR" sz="2100" dirty="0"/>
              <a:t>هیچ صدایی صوت خالص نیست، الگوهای پیچیده فشار صوتی، اصوات دنیای ما را می سازد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8277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دستگاه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sz="3300" b="1" dirty="0">
                <a:solidFill>
                  <a:srgbClr val="FF0000"/>
                </a:solidFill>
                <a:cs typeface="0 Titr Bold" pitchFamily="2" charset="-78"/>
              </a:rPr>
              <a:t>شنوایی</a:t>
            </a:r>
            <a:endParaRPr lang="en-US" sz="3300" b="1" dirty="0">
              <a:solidFill>
                <a:srgbClr val="FF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7771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dirty="0"/>
              <a:t> گوش ها</a:t>
            </a:r>
          </a:p>
          <a:p>
            <a:pPr algn="r" rtl="1"/>
            <a:r>
              <a:rPr lang="fa-IR" sz="2100" dirty="0"/>
              <a:t>مغز</a:t>
            </a:r>
          </a:p>
          <a:p>
            <a:pPr algn="r" rtl="1"/>
            <a:r>
              <a:rPr lang="fa-IR" sz="2100" dirty="0"/>
              <a:t>گذرگاه های عصبی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41626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C00000"/>
                </a:solidFill>
                <a:cs typeface="0 Titr Bold" pitchFamily="2" charset="-78"/>
              </a:rPr>
              <a:t>عضو</a:t>
            </a:r>
            <a:r>
              <a:rPr lang="fa-IR" sz="3600" b="1" dirty="0" smtClean="0">
                <a:solidFill>
                  <a:srgbClr val="C00000"/>
                </a:solidFill>
              </a:rPr>
              <a:t> </a:t>
            </a:r>
            <a:r>
              <a:rPr lang="fa-IR" sz="3600" b="1" dirty="0">
                <a:solidFill>
                  <a:srgbClr val="C00000"/>
                </a:solidFill>
                <a:cs typeface="0 Titr Bold" pitchFamily="2" charset="-78"/>
              </a:rPr>
              <a:t>شنوایی</a:t>
            </a:r>
            <a:endParaRPr lang="en-US" sz="3600" b="1" dirty="0">
              <a:solidFill>
                <a:srgbClr val="C00000"/>
              </a:solidFill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46" y="2423490"/>
            <a:ext cx="7765321" cy="297718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 دستگاه فرستنده: </a:t>
            </a:r>
          </a:p>
          <a:p>
            <a:pPr marL="0" indent="0">
              <a:buNone/>
            </a:pPr>
            <a:r>
              <a:rPr lang="fa-IR" sz="2100" dirty="0"/>
              <a:t>انتقال و تشدید صوت</a:t>
            </a:r>
          </a:p>
          <a:p>
            <a:pPr marL="0" indent="0">
              <a:buNone/>
            </a:pPr>
            <a:r>
              <a:rPr lang="fa-IR" sz="2100" dirty="0"/>
              <a:t> گوش بیرونی و میانی</a:t>
            </a:r>
          </a:p>
          <a:p>
            <a:pPr algn="r" rtl="1"/>
            <a:r>
              <a:rPr lang="fa-IR" sz="2100" b="1" dirty="0">
                <a:solidFill>
                  <a:srgbClr val="FF0000"/>
                </a:solidFill>
              </a:rPr>
              <a:t>دستگاه تبدیل نیرو:</a:t>
            </a:r>
          </a:p>
          <a:p>
            <a:pPr marL="0" indent="0">
              <a:buNone/>
            </a:pPr>
            <a:r>
              <a:rPr lang="fa-IR" sz="2100" dirty="0"/>
              <a:t>رمزگردانی</a:t>
            </a:r>
          </a:p>
          <a:p>
            <a:pPr marL="0" indent="0">
              <a:buNone/>
            </a:pPr>
            <a:r>
              <a:rPr lang="fa-IR" sz="2100" dirty="0"/>
              <a:t>حلزون گوش</a:t>
            </a:r>
          </a:p>
        </p:txBody>
      </p:sp>
    </p:spTree>
    <p:extLst>
      <p:ext uri="{BB962C8B-B14F-4D97-AF65-F5344CB8AC3E}">
        <p14:creationId xmlns:p14="http://schemas.microsoft.com/office/powerpoint/2010/main" val="9392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بیش ترقسمت های گوش درون استخوان جمجمه قرار دارد.</a:t>
            </a:r>
            <a:endParaRPr lang="fa-IR" dirty="0"/>
          </a:p>
        </p:txBody>
      </p:sp>
      <p:pic>
        <p:nvPicPr>
          <p:cNvPr id="3" name="Picture 2" descr="25gxsuh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1752600"/>
            <a:ext cx="590872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855</TotalTime>
  <Words>679</Words>
  <Application>Microsoft Office PowerPoint</Application>
  <PresentationFormat>On-screen Show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0 Nazanin Bold</vt:lpstr>
      <vt:lpstr>0 Titr Bold</vt:lpstr>
      <vt:lpstr>Arial</vt:lpstr>
      <vt:lpstr>Calibri</vt:lpstr>
      <vt:lpstr>IranNastaliq</vt:lpstr>
      <vt:lpstr>Times New Roman</vt:lpstr>
      <vt:lpstr>Office Theme</vt:lpstr>
      <vt:lpstr>PowerPoint Presentation</vt:lpstr>
      <vt:lpstr>PowerPoint Presentation</vt:lpstr>
      <vt:lpstr>شنوایی</vt:lpstr>
      <vt:lpstr>ویژگی های صوت</vt:lpstr>
      <vt:lpstr>ویژگی های صوت</vt:lpstr>
      <vt:lpstr>ویژگی های صوت</vt:lpstr>
      <vt:lpstr>دستگاه شنوایی</vt:lpstr>
      <vt:lpstr>عضو شنوایی</vt:lpstr>
      <vt:lpstr>بیش ترقسمت های گوش درون استخوان جمجمه قرار دارد.</vt:lpstr>
      <vt:lpstr>ساختمان گوش شامل سه قسمت است: </vt:lpstr>
      <vt:lpstr>گوش بیرونی </vt:lpstr>
      <vt:lpstr>گوش میانی </vt:lpstr>
      <vt:lpstr>گوش داخلی </vt:lpstr>
      <vt:lpstr>PowerPoint Presentation</vt:lpstr>
      <vt:lpstr>نقص در شنوایی</vt:lpstr>
      <vt:lpstr>تفاوت ادراک در دو گوش</vt:lpstr>
      <vt:lpstr>نظریه ها</vt:lpstr>
      <vt:lpstr>نظریه ها</vt:lpstr>
      <vt:lpstr>نظریه ها</vt:lpstr>
      <vt:lpstr>نظریه ها</vt:lpstr>
      <vt:lpstr>PowerPoint Presentation</vt:lpstr>
    </vt:vector>
  </TitlesOfParts>
  <Company>mediaco.ir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مغز و حالات هيجاني </dc:title>
  <dc:creator>Media</dc:creator>
  <cp:lastModifiedBy>user</cp:lastModifiedBy>
  <cp:revision>243</cp:revision>
  <dcterms:created xsi:type="dcterms:W3CDTF">2016-05-05T05:35:07Z</dcterms:created>
  <dcterms:modified xsi:type="dcterms:W3CDTF">2016-11-30T22:12:58Z</dcterms:modified>
</cp:coreProperties>
</file>