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304" r:id="rId4"/>
    <p:sldId id="292" r:id="rId5"/>
    <p:sldId id="259" r:id="rId6"/>
    <p:sldId id="260" r:id="rId7"/>
    <p:sldId id="261" r:id="rId8"/>
    <p:sldId id="298" r:id="rId9"/>
    <p:sldId id="262" r:id="rId10"/>
    <p:sldId id="264" r:id="rId11"/>
    <p:sldId id="265" r:id="rId12"/>
    <p:sldId id="294" r:id="rId13"/>
    <p:sldId id="266" r:id="rId14"/>
    <p:sldId id="267" r:id="rId15"/>
    <p:sldId id="268" r:id="rId16"/>
    <p:sldId id="305" r:id="rId17"/>
    <p:sldId id="272" r:id="rId18"/>
    <p:sldId id="274" r:id="rId19"/>
    <p:sldId id="306" r:id="rId20"/>
    <p:sldId id="277" r:id="rId21"/>
    <p:sldId id="280" r:id="rId22"/>
    <p:sldId id="284" r:id="rId23"/>
    <p:sldId id="309" r:id="rId24"/>
    <p:sldId id="315" r:id="rId25"/>
    <p:sldId id="297" r:id="rId26"/>
    <p:sldId id="307" r:id="rId27"/>
    <p:sldId id="296" r:id="rId28"/>
    <p:sldId id="316" r:id="rId29"/>
    <p:sldId id="317" r:id="rId30"/>
    <p:sldId id="318" r:id="rId31"/>
    <p:sldId id="295" r:id="rId32"/>
    <p:sldId id="282" r:id="rId33"/>
    <p:sldId id="283" r:id="rId34"/>
    <p:sldId id="308" r:id="rId35"/>
    <p:sldId id="286" r:id="rId36"/>
    <p:sldId id="312" r:id="rId37"/>
    <p:sldId id="313" r:id="rId38"/>
    <p:sldId id="288" r:id="rId39"/>
    <p:sldId id="314" r:id="rId40"/>
    <p:sldId id="300" r:id="rId41"/>
    <p:sldId id="289" r:id="rId42"/>
    <p:sldId id="299" r:id="rId43"/>
    <p:sldId id="30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9" d="100"/>
          <a:sy n="49" d="100"/>
        </p:scale>
        <p:origin x="-2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25D7341-466C-4C14-A463-14AAB6B53F05}" type="datetimeFigureOut">
              <a:rPr lang="en-US" smtClean="0"/>
              <a:t>5/29/2016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AF00539-43F1-4BEC-B48C-71BD79A1AF5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5D7341-466C-4C14-A463-14AAB6B53F05}"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00539-43F1-4BEC-B48C-71BD79A1AF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5D7341-466C-4C14-A463-14AAB6B53F05}"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00539-43F1-4BEC-B48C-71BD79A1AF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5D7341-466C-4C14-A463-14AAB6B53F05}"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00539-43F1-4BEC-B48C-71BD79A1AF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5D7341-466C-4C14-A463-14AAB6B53F05}"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00539-43F1-4BEC-B48C-71BD79A1AF5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D25D7341-466C-4C14-A463-14AAB6B53F05}"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00539-43F1-4BEC-B48C-71BD79A1AF53}"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25D7341-466C-4C14-A463-14AAB6B53F05}"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F00539-43F1-4BEC-B48C-71BD79A1AF53}"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5D7341-466C-4C14-A463-14AAB6B53F05}"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F00539-43F1-4BEC-B48C-71BD79A1AF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D7341-466C-4C14-A463-14AAB6B53F05}"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F00539-43F1-4BEC-B48C-71BD79A1AF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25D7341-466C-4C14-A463-14AAB6B53F05}" type="datetimeFigureOut">
              <a:rPr lang="en-US" smtClean="0"/>
              <a:t>5/29/2016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2AF00539-43F1-4BEC-B48C-71BD79A1AF5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25D7341-466C-4C14-A463-14AAB6B53F05}" type="datetimeFigureOut">
              <a:rPr lang="en-US" smtClean="0"/>
              <a:t>5/29/2016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2AF00539-43F1-4BEC-B48C-71BD79A1AF5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25D7341-466C-4C14-A463-14AAB6B53F05}" type="datetimeFigureOut">
              <a:rPr lang="en-US" smtClean="0"/>
              <a:t>5/29/2016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AF00539-43F1-4BEC-B48C-71BD79A1AF5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243787"/>
            <a:ext cx="4572000" cy="4416594"/>
          </a:xfrm>
          <a:prstGeom prst="rect">
            <a:avLst/>
          </a:prstGeom>
        </p:spPr>
        <p:txBody>
          <a:bodyPr>
            <a:spAutoFit/>
          </a:bodyPr>
          <a:lstStyle/>
          <a:p>
            <a:pPr algn="ctr"/>
            <a:r>
              <a:rPr lang="fa-IR" sz="3200" b="1" dirty="0"/>
              <a:t>مدیریت و تشکیلات کارگاه</a:t>
            </a:r>
            <a:r>
              <a:rPr lang="fa-IR" sz="800" b="1" dirty="0"/>
              <a:t/>
            </a:r>
            <a:br>
              <a:rPr lang="fa-IR" sz="800" b="1" dirty="0"/>
            </a:br>
            <a:r>
              <a:rPr lang="fa-IR" sz="5400" dirty="0"/>
              <a:t/>
            </a:r>
            <a:br>
              <a:rPr lang="fa-IR" sz="5400" dirty="0"/>
            </a:br>
            <a:r>
              <a:rPr lang="fa-IR" sz="2800" dirty="0"/>
              <a:t>عمليات آماده سازي، تجهيز و برچيدن كارگاه</a:t>
            </a:r>
            <a:endParaRPr lang="en-US" sz="2800" dirty="0"/>
          </a:p>
          <a:p>
            <a:pPr algn="ctr"/>
            <a:r>
              <a:rPr lang="fa-IR" sz="2800" dirty="0"/>
              <a:t/>
            </a:r>
            <a:br>
              <a:rPr lang="fa-IR" sz="2800" dirty="0"/>
            </a:br>
            <a:r>
              <a:rPr lang="fa-IR" sz="1100" dirty="0"/>
              <a:t/>
            </a:r>
            <a:br>
              <a:rPr lang="fa-IR" sz="1100" dirty="0"/>
            </a:br>
            <a:r>
              <a:rPr lang="fa-IR" sz="2000" dirty="0"/>
              <a:t>استاد: مهندس بیدگلی کاشانی</a:t>
            </a:r>
          </a:p>
          <a:p>
            <a:pPr algn="ctr"/>
            <a:r>
              <a:rPr lang="fa-IR" dirty="0"/>
              <a:t/>
            </a:r>
            <a:br>
              <a:rPr lang="fa-IR" dirty="0"/>
            </a:br>
            <a:r>
              <a:rPr lang="fa-IR" sz="800" dirty="0"/>
              <a:t/>
            </a:r>
            <a:br>
              <a:rPr lang="fa-IR" sz="800" dirty="0"/>
            </a:br>
            <a:r>
              <a:rPr lang="fa-IR" dirty="0"/>
              <a:t>دانشجویان: </a:t>
            </a:r>
            <a:br>
              <a:rPr lang="fa-IR" dirty="0"/>
            </a:br>
            <a:r>
              <a:rPr lang="fa-IR" dirty="0"/>
              <a:t>میترا مهدی خان</a:t>
            </a:r>
            <a:br>
              <a:rPr lang="fa-IR" dirty="0"/>
            </a:br>
            <a:r>
              <a:rPr lang="fa-IR" dirty="0"/>
              <a:t>ساجده خلیفه</a:t>
            </a:r>
            <a:endParaRPr lang="en-US" dirty="0"/>
          </a:p>
        </p:txBody>
      </p:sp>
      <p:pic>
        <p:nvPicPr>
          <p:cNvPr id="5" name="Picture 4" descr="C:\Users\SAM RAYAN\Desktop\buildings_toon_sunny_lw.gifco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364" y="4487882"/>
            <a:ext cx="1413272" cy="146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008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4738" y="1051318"/>
            <a:ext cx="2722220" cy="400110"/>
          </a:xfrm>
          <a:prstGeom prst="rect">
            <a:avLst/>
          </a:prstGeom>
        </p:spPr>
        <p:txBody>
          <a:bodyPr wrap="none">
            <a:spAutoFit/>
          </a:bodyPr>
          <a:lstStyle/>
          <a:p>
            <a:r>
              <a:rPr lang="fa-IR" sz="2000" b="1" dirty="0"/>
              <a:t>ساختمان ها و تسهيلات رفاهي</a:t>
            </a:r>
            <a:endParaRPr lang="en-US" sz="2000" dirty="0"/>
          </a:p>
        </p:txBody>
      </p:sp>
      <p:sp>
        <p:nvSpPr>
          <p:cNvPr id="3" name="Rectangle 2"/>
          <p:cNvSpPr/>
          <p:nvPr/>
        </p:nvSpPr>
        <p:spPr>
          <a:xfrm>
            <a:off x="1789558" y="1451428"/>
            <a:ext cx="5867400" cy="707886"/>
          </a:xfrm>
          <a:prstGeom prst="rect">
            <a:avLst/>
          </a:prstGeom>
        </p:spPr>
        <p:txBody>
          <a:bodyPr wrap="square">
            <a:spAutoFit/>
          </a:bodyPr>
          <a:lstStyle/>
          <a:p>
            <a:pPr marL="285750" indent="-285750" algn="r" rtl="1">
              <a:buFont typeface="Arial" pitchFamily="34" charset="0"/>
              <a:buChar char="•"/>
            </a:pPr>
            <a:r>
              <a:rPr lang="fa-IR" sz="2000" dirty="0"/>
              <a:t>محدوده تجهيز كارگاه عموما به دوقسمت محدوده كارگاهي و محدوده اداري – مسكوني تقسيم مي شود .</a:t>
            </a:r>
            <a:endParaRPr lang="en-US" sz="2000" dirty="0"/>
          </a:p>
        </p:txBody>
      </p:sp>
      <p:pic>
        <p:nvPicPr>
          <p:cNvPr id="3074" name="Picture 2" descr="C:\Users\SAM RAYAN\Desktop\عکس تهیز\تجهیز کارگاه لامرد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15" y="2195600"/>
            <a:ext cx="4997333" cy="374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95847" y="4876800"/>
            <a:ext cx="1624163" cy="369332"/>
          </a:xfrm>
          <a:prstGeom prst="rect">
            <a:avLst/>
          </a:prstGeom>
        </p:spPr>
        <p:txBody>
          <a:bodyPr wrap="none">
            <a:spAutoFit/>
          </a:bodyPr>
          <a:lstStyle/>
          <a:p>
            <a:r>
              <a:rPr lang="fa-IR" dirty="0"/>
              <a:t>تجهیز کارگاه لامرد</a:t>
            </a:r>
            <a:endParaRPr lang="en-US" dirty="0"/>
          </a:p>
        </p:txBody>
      </p:sp>
    </p:spTree>
    <p:extLst>
      <p:ext uri="{BB962C8B-B14F-4D97-AF65-F5344CB8AC3E}">
        <p14:creationId xmlns:p14="http://schemas.microsoft.com/office/powerpoint/2010/main" val="139646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6468" y="1447800"/>
            <a:ext cx="2845651" cy="400110"/>
          </a:xfrm>
          <a:prstGeom prst="rect">
            <a:avLst/>
          </a:prstGeom>
        </p:spPr>
        <p:txBody>
          <a:bodyPr wrap="none">
            <a:spAutoFit/>
          </a:bodyPr>
          <a:lstStyle/>
          <a:p>
            <a:pPr algn="r" rtl="1"/>
            <a:r>
              <a:rPr lang="fa-IR" sz="2000" b="1" dirty="0"/>
              <a:t>ساختمان هاي اداري – مسكوني</a:t>
            </a:r>
            <a:endParaRPr lang="en-US" sz="2000" b="1" dirty="0"/>
          </a:p>
        </p:txBody>
      </p:sp>
      <p:sp>
        <p:nvSpPr>
          <p:cNvPr id="3" name="Rectangle 2"/>
          <p:cNvSpPr/>
          <p:nvPr/>
        </p:nvSpPr>
        <p:spPr>
          <a:xfrm>
            <a:off x="3340119" y="1978191"/>
            <a:ext cx="4572000" cy="3170099"/>
          </a:xfrm>
          <a:prstGeom prst="rect">
            <a:avLst/>
          </a:prstGeom>
        </p:spPr>
        <p:txBody>
          <a:bodyPr>
            <a:spAutoFit/>
          </a:bodyPr>
          <a:lstStyle/>
          <a:p>
            <a:pPr algn="r" rtl="1"/>
            <a:r>
              <a:rPr lang="fa-IR" sz="2000" dirty="0"/>
              <a:t>- منازل</a:t>
            </a:r>
          </a:p>
          <a:p>
            <a:pPr algn="r" rtl="1"/>
            <a:r>
              <a:rPr lang="fa-IR" sz="2000" dirty="0"/>
              <a:t>- خوابگاه ها</a:t>
            </a:r>
          </a:p>
          <a:p>
            <a:pPr algn="r" rtl="1"/>
            <a:r>
              <a:rPr lang="fa-IR" sz="2000" dirty="0"/>
              <a:t>- امكانات صرف غذا با فضا و شرايط مناسب</a:t>
            </a:r>
          </a:p>
          <a:p>
            <a:pPr algn="r" rtl="1"/>
            <a:r>
              <a:rPr lang="fa-IR" sz="2000" dirty="0"/>
              <a:t>- درمانگاه و يا امكانات فوريت هاي پزشكي</a:t>
            </a:r>
          </a:p>
          <a:p>
            <a:pPr algn="r" rtl="1"/>
            <a:r>
              <a:rPr lang="fa-IR" sz="2000" dirty="0"/>
              <a:t>- نمازخانه</a:t>
            </a:r>
          </a:p>
          <a:p>
            <a:pPr algn="r" rtl="1"/>
            <a:r>
              <a:rPr lang="fa-IR" sz="2000" dirty="0"/>
              <a:t>- ساختمان هاي اداري</a:t>
            </a:r>
          </a:p>
          <a:p>
            <a:pPr algn="r" rtl="1"/>
            <a:r>
              <a:rPr lang="fa-IR" sz="2000" dirty="0"/>
              <a:t>- اطاقك حراست اداري</a:t>
            </a:r>
          </a:p>
          <a:p>
            <a:pPr algn="r" rtl="1"/>
            <a:r>
              <a:rPr lang="fa-IR" sz="2000" dirty="0"/>
              <a:t>- امكانات آموزشي</a:t>
            </a:r>
          </a:p>
          <a:p>
            <a:pPr algn="r" rtl="1"/>
            <a:r>
              <a:rPr lang="fa-IR" sz="2000" dirty="0"/>
              <a:t>- فضاهاي ورزشي</a:t>
            </a:r>
          </a:p>
          <a:p>
            <a:pPr algn="r" rtl="1"/>
            <a:r>
              <a:rPr lang="fa-IR" sz="2000" dirty="0"/>
              <a:t>- ساختمان آزمايشگاهي محلي</a:t>
            </a:r>
            <a:endParaRPr lang="en-US" sz="2000" dirty="0"/>
          </a:p>
        </p:txBody>
      </p:sp>
      <p:pic>
        <p:nvPicPr>
          <p:cNvPr id="4" name="Picture 2" descr="C:\Users\SAM RAYAN\Desktop\عکس تهیز\prefabricated-office-buildings-90m2.jpg"/>
          <p:cNvPicPr>
            <a:picLocks noChangeAspect="1" noChangeArrowheads="1"/>
          </p:cNvPicPr>
          <p:nvPr/>
        </p:nvPicPr>
        <p:blipFill rotWithShape="1">
          <a:blip r:embed="rId2">
            <a:extLst>
              <a:ext uri="{28A0092B-C50C-407E-A947-70E740481C1C}">
                <a14:useLocalDpi xmlns:a14="http://schemas.microsoft.com/office/drawing/2010/main" val="0"/>
              </a:ext>
            </a:extLst>
          </a:blip>
          <a:srcRect l="6381" t="11792" r="5239" b="17184"/>
          <a:stretch/>
        </p:blipFill>
        <p:spPr bwMode="auto">
          <a:xfrm>
            <a:off x="1219200" y="3352800"/>
            <a:ext cx="3962400" cy="24250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19300" y="5793505"/>
            <a:ext cx="2362200" cy="369332"/>
          </a:xfrm>
          <a:prstGeom prst="rect">
            <a:avLst/>
          </a:prstGeom>
        </p:spPr>
        <p:txBody>
          <a:bodyPr wrap="square">
            <a:spAutoFit/>
          </a:bodyPr>
          <a:lstStyle/>
          <a:p>
            <a:pPr algn="r" rtl="1"/>
            <a:r>
              <a:rPr lang="fa-IR" dirty="0"/>
              <a:t>پلان ساختمان اداری کارگاه</a:t>
            </a:r>
            <a:endParaRPr lang="en-US" dirty="0"/>
          </a:p>
        </p:txBody>
      </p:sp>
    </p:spTree>
    <p:extLst>
      <p:ext uri="{BB962C8B-B14F-4D97-AF65-F5344CB8AC3E}">
        <p14:creationId xmlns:p14="http://schemas.microsoft.com/office/powerpoint/2010/main" val="255629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447800"/>
            <a:ext cx="6248400" cy="2100575"/>
          </a:xfrm>
          <a:prstGeom prst="rect">
            <a:avLst/>
          </a:prstGeom>
        </p:spPr>
        <p:txBody>
          <a:bodyPr wrap="square">
            <a:spAutoFit/>
          </a:bodyPr>
          <a:lstStyle/>
          <a:p>
            <a:pPr marL="109538" indent="9525" algn="just" rtl="1">
              <a:buNone/>
            </a:pPr>
            <a:r>
              <a:rPr lang="fa-IR" sz="2000" b="1" dirty="0">
                <a:solidFill>
                  <a:schemeClr val="tx1">
                    <a:lumMod val="85000"/>
                    <a:lumOff val="15000"/>
                  </a:schemeClr>
                </a:solidFill>
              </a:rPr>
              <a:t>کنترل و تثبیت نقاط نشانه</a:t>
            </a:r>
          </a:p>
          <a:p>
            <a:pPr marL="109538" indent="9525" algn="just" rtl="1">
              <a:buNone/>
            </a:pPr>
            <a:endParaRPr lang="fa-IR" sz="1050" b="1" dirty="0">
              <a:solidFill>
                <a:schemeClr val="tx1">
                  <a:lumMod val="85000"/>
                  <a:lumOff val="15000"/>
                </a:schemeClr>
              </a:solidFill>
            </a:endParaRPr>
          </a:p>
          <a:p>
            <a:pPr marL="109538" indent="9525" algn="just" rtl="1">
              <a:buNone/>
            </a:pPr>
            <a:r>
              <a:rPr lang="fa-IR" sz="2000" dirty="0">
                <a:solidFill>
                  <a:schemeClr val="tx1">
                    <a:lumMod val="85000"/>
                    <a:lumOff val="15000"/>
                  </a:schemeClr>
                </a:solidFill>
              </a:rPr>
              <a:t>تطبیق کامل نقاط نشانه و مبدا طبق نقشه ها با تایید مهندس مشاور الزامی بوده و وجود هرگونه اشکال به اطلاع مهندس مشاور رسیده و صورت جلسه می گردد.</a:t>
            </a:r>
          </a:p>
          <a:p>
            <a:pPr marL="177800" indent="-28575" algn="just" rtl="1">
              <a:buNone/>
            </a:pPr>
            <a:r>
              <a:rPr lang="fa-IR" sz="2000" dirty="0">
                <a:solidFill>
                  <a:schemeClr val="tx1">
                    <a:lumMod val="85000"/>
                    <a:lumOff val="15000"/>
                  </a:schemeClr>
                </a:solidFill>
              </a:rPr>
              <a:t>تثبیت نقاط نشانه و مبدا با بتن و مصالح بنایی صورت گرفته و هزینه حفظ و نگهداری آن برعهده پیمانکار است.</a:t>
            </a:r>
          </a:p>
        </p:txBody>
      </p:sp>
      <p:sp>
        <p:nvSpPr>
          <p:cNvPr id="3" name="Rectangle 2"/>
          <p:cNvSpPr/>
          <p:nvPr/>
        </p:nvSpPr>
        <p:spPr>
          <a:xfrm>
            <a:off x="1371600" y="3890665"/>
            <a:ext cx="6248400" cy="869469"/>
          </a:xfrm>
          <a:prstGeom prst="rect">
            <a:avLst/>
          </a:prstGeom>
        </p:spPr>
        <p:txBody>
          <a:bodyPr wrap="square">
            <a:spAutoFit/>
          </a:bodyPr>
          <a:lstStyle/>
          <a:p>
            <a:pPr marL="177800" indent="-28575" algn="just" rtl="1">
              <a:buNone/>
            </a:pPr>
            <a:r>
              <a:rPr lang="fa-IR" sz="2000" b="1" dirty="0">
                <a:solidFill>
                  <a:schemeClr val="tx1">
                    <a:lumMod val="85000"/>
                    <a:lumOff val="15000"/>
                  </a:schemeClr>
                </a:solidFill>
              </a:rPr>
              <a:t>پیاده کردن نقشه ها</a:t>
            </a:r>
          </a:p>
          <a:p>
            <a:pPr marL="177800" indent="-28575" algn="just" rtl="1">
              <a:buNone/>
            </a:pPr>
            <a:endParaRPr lang="fa-IR" sz="1050" b="1" dirty="0">
              <a:solidFill>
                <a:schemeClr val="tx1">
                  <a:lumMod val="85000"/>
                  <a:lumOff val="15000"/>
                </a:schemeClr>
              </a:solidFill>
            </a:endParaRPr>
          </a:p>
          <a:p>
            <a:pPr marL="149225" algn="just" rtl="1"/>
            <a:r>
              <a:rPr lang="fa-IR" sz="2000" dirty="0">
                <a:solidFill>
                  <a:schemeClr val="tx1">
                    <a:lumMod val="85000"/>
                    <a:lumOff val="15000"/>
                  </a:schemeClr>
                </a:solidFill>
              </a:rPr>
              <a:t>نقشه ها و امتدادها با تایید مهندس مشاور پیاده و صورت مجلس گردد.</a:t>
            </a:r>
          </a:p>
        </p:txBody>
      </p:sp>
    </p:spTree>
    <p:extLst>
      <p:ext uri="{BB962C8B-B14F-4D97-AF65-F5344CB8AC3E}">
        <p14:creationId xmlns:p14="http://schemas.microsoft.com/office/powerpoint/2010/main" val="2151961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9743" y="1295400"/>
            <a:ext cx="6400800" cy="1631216"/>
          </a:xfrm>
          <a:prstGeom prst="rect">
            <a:avLst/>
          </a:prstGeom>
        </p:spPr>
        <p:txBody>
          <a:bodyPr wrap="square">
            <a:spAutoFit/>
          </a:bodyPr>
          <a:lstStyle/>
          <a:p>
            <a:pPr algn="r" rtl="1"/>
            <a:r>
              <a:rPr lang="fa-IR" sz="2000" dirty="0"/>
              <a:t>- پيمانكار موظف است در احداث كليه تاسيسات، ساختمان هاي دائمي و موقت، مقررات و آيين نامه هاي ملي الزامي بخصوص مقررات ملي ساختمان، مشخصات فني عمومي كارهاي ساختماني، آيين نامه 2800 زلزله ايران، آيين نامه بتن آبا و استانداردهاي حفاظت و ايمني وزارت كار را رعايت نمايد.</a:t>
            </a:r>
            <a:endParaRPr lang="en-US" sz="2000" dirty="0"/>
          </a:p>
        </p:txBody>
      </p:sp>
      <p:sp>
        <p:nvSpPr>
          <p:cNvPr id="3" name="Rectangle 2"/>
          <p:cNvSpPr/>
          <p:nvPr/>
        </p:nvSpPr>
        <p:spPr>
          <a:xfrm>
            <a:off x="1389743" y="2936128"/>
            <a:ext cx="6400800" cy="707886"/>
          </a:xfrm>
          <a:prstGeom prst="rect">
            <a:avLst/>
          </a:prstGeom>
        </p:spPr>
        <p:txBody>
          <a:bodyPr wrap="square">
            <a:spAutoFit/>
          </a:bodyPr>
          <a:lstStyle/>
          <a:p>
            <a:pPr algn="r" rtl="1"/>
            <a:r>
              <a:rPr lang="fa-IR" sz="2000" dirty="0"/>
              <a:t>- نقشه هاي اجرايي ساختمان هاي موردنياز بايد توسط پيمانكار تهيه و قبل از اجرا به تاييد دستگاه نظارت برسد.</a:t>
            </a:r>
            <a:endParaRPr lang="en-US" sz="2000" dirty="0"/>
          </a:p>
        </p:txBody>
      </p:sp>
      <p:sp>
        <p:nvSpPr>
          <p:cNvPr id="4" name="Rectangle 3"/>
          <p:cNvSpPr/>
          <p:nvPr/>
        </p:nvSpPr>
        <p:spPr>
          <a:xfrm>
            <a:off x="4394199" y="3644014"/>
            <a:ext cx="3396343" cy="2246769"/>
          </a:xfrm>
          <a:prstGeom prst="rect">
            <a:avLst/>
          </a:prstGeom>
        </p:spPr>
        <p:txBody>
          <a:bodyPr wrap="square">
            <a:spAutoFit/>
          </a:bodyPr>
          <a:lstStyle/>
          <a:p>
            <a:pPr algn="r" rtl="1"/>
            <a:r>
              <a:rPr lang="fa-IR" sz="2000" dirty="0"/>
              <a:t>- ساختمان ها بايد داراي ظاهري زيبا بوده و به نحوي طراحي و اجرا شود كه با شرايط اقليمي منطقه سازگار باشد . اين ساختمان ها را مي توان با استفاده از اسكلت فلزي، مصالح بنائي، اسكلت بتني و يا از قطعات پيش ساخته احداث نمود .</a:t>
            </a:r>
            <a:endParaRPr lang="en-US" sz="2000" dirty="0"/>
          </a:p>
        </p:txBody>
      </p:sp>
      <p:pic>
        <p:nvPicPr>
          <p:cNvPr id="4098" name="Picture 2" descr="C:\Users\SAM RAYAN\Desktop\557014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3499089"/>
            <a:ext cx="3174999" cy="23916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91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447800"/>
            <a:ext cx="6248400" cy="707886"/>
          </a:xfrm>
          <a:prstGeom prst="rect">
            <a:avLst/>
          </a:prstGeom>
        </p:spPr>
        <p:txBody>
          <a:bodyPr wrap="square">
            <a:spAutoFit/>
          </a:bodyPr>
          <a:lstStyle/>
          <a:p>
            <a:pPr algn="r" rtl="1"/>
            <a:r>
              <a:rPr lang="fa-IR" sz="2000" dirty="0"/>
              <a:t>- ساختمان هاي ياد شده بايد مجهز به سيستم روشنائي، آب آشاميدني، سيستم دفع فاضلاب، تهويه هوا، و سيستمهاي گرمايشي و سرمايشي باشد.</a:t>
            </a:r>
            <a:endParaRPr lang="en-US" sz="2000" dirty="0"/>
          </a:p>
        </p:txBody>
      </p:sp>
      <p:sp>
        <p:nvSpPr>
          <p:cNvPr id="3" name="Rectangle 2"/>
          <p:cNvSpPr/>
          <p:nvPr/>
        </p:nvSpPr>
        <p:spPr>
          <a:xfrm>
            <a:off x="1524000" y="2155686"/>
            <a:ext cx="6248400" cy="707886"/>
          </a:xfrm>
          <a:prstGeom prst="rect">
            <a:avLst/>
          </a:prstGeom>
        </p:spPr>
        <p:txBody>
          <a:bodyPr wrap="square">
            <a:spAutoFit/>
          </a:bodyPr>
          <a:lstStyle/>
          <a:p>
            <a:pPr algn="r" rtl="1"/>
            <a:r>
              <a:rPr lang="fa-IR" sz="2000" dirty="0"/>
              <a:t>- سالن غذاخوري بايد داراي محوطه و تجهيزات لازم براي صرف غذا باشد.</a:t>
            </a:r>
            <a:endParaRPr lang="en-US" sz="2000" dirty="0"/>
          </a:p>
        </p:txBody>
      </p:sp>
      <p:sp>
        <p:nvSpPr>
          <p:cNvPr id="4" name="Rectangle 3"/>
          <p:cNvSpPr/>
          <p:nvPr/>
        </p:nvSpPr>
        <p:spPr>
          <a:xfrm>
            <a:off x="1524000" y="2863571"/>
            <a:ext cx="6248400" cy="1323439"/>
          </a:xfrm>
          <a:prstGeom prst="rect">
            <a:avLst/>
          </a:prstGeom>
        </p:spPr>
        <p:txBody>
          <a:bodyPr wrap="square">
            <a:spAutoFit/>
          </a:bodyPr>
          <a:lstStyle/>
          <a:p>
            <a:pPr algn="r" rtl="1"/>
            <a:r>
              <a:rPr lang="fa-IR" sz="2000" dirty="0"/>
              <a:t>- پيمانكار بايد بانظر دستگاه نظارت در حدود كافي، امكانات رفاهي وعمومي را براي استفاده كاركنان</a:t>
            </a:r>
          </a:p>
          <a:p>
            <a:pPr algn="r" rtl="1"/>
            <a:r>
              <a:rPr lang="fa-IR" sz="2000" dirty="0"/>
              <a:t> خود، پيمانكاران جزء و دستگاه </a:t>
            </a:r>
          </a:p>
          <a:p>
            <a:pPr algn="r" rtl="1"/>
            <a:r>
              <a:rPr lang="fa-IR" sz="2000" dirty="0"/>
              <a:t>نظارتي و كارفرما فراهم نمايد.</a:t>
            </a:r>
            <a:endParaRPr lang="en-US" sz="2000" dirty="0"/>
          </a:p>
        </p:txBody>
      </p:sp>
      <p:pic>
        <p:nvPicPr>
          <p:cNvPr id="4099" name="Picture 3" descr="C:\Users\SAM RAYAN\Desktop\عکس تهیز\L6347199572011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21604"/>
            <a:ext cx="3124200" cy="2364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056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19200"/>
            <a:ext cx="6400800" cy="1485022"/>
          </a:xfrm>
          <a:prstGeom prst="rect">
            <a:avLst/>
          </a:prstGeom>
        </p:spPr>
        <p:txBody>
          <a:bodyPr wrap="square">
            <a:spAutoFit/>
          </a:bodyPr>
          <a:lstStyle/>
          <a:p>
            <a:pPr algn="r" rtl="1"/>
            <a:r>
              <a:rPr lang="fa-IR" sz="2000" b="1" dirty="0"/>
              <a:t>تامين سكونت از طريق اجاره منزل</a:t>
            </a:r>
          </a:p>
          <a:p>
            <a:pPr algn="r" rtl="1"/>
            <a:endParaRPr lang="fa-IR" sz="1050" b="1" dirty="0"/>
          </a:p>
          <a:p>
            <a:pPr algn="r" rtl="1"/>
            <a:r>
              <a:rPr lang="fa-IR" sz="2000" dirty="0"/>
              <a:t>در صورتي كه بجاي احداث ساختمان هاي مسكوني مبادرت به اجاره ساختمان شود، منازل مورد اجاره بايد كليه شرايط لازم را داشته و به تاييد دستگاه نظارت برسد.</a:t>
            </a:r>
            <a:endParaRPr lang="en-US" sz="2000" dirty="0"/>
          </a:p>
        </p:txBody>
      </p:sp>
      <p:sp>
        <p:nvSpPr>
          <p:cNvPr id="3" name="Rectangle 2"/>
          <p:cNvSpPr/>
          <p:nvPr/>
        </p:nvSpPr>
        <p:spPr>
          <a:xfrm>
            <a:off x="1524000" y="3505200"/>
            <a:ext cx="6400800" cy="2062103"/>
          </a:xfrm>
          <a:prstGeom prst="rect">
            <a:avLst/>
          </a:prstGeom>
        </p:spPr>
        <p:txBody>
          <a:bodyPr wrap="square">
            <a:spAutoFit/>
          </a:bodyPr>
          <a:lstStyle/>
          <a:p>
            <a:pPr algn="r" rtl="1"/>
            <a:r>
              <a:rPr lang="fa-IR" sz="2000" b="1" dirty="0"/>
              <a:t>تامين سكونت موقت بوسيله </a:t>
            </a:r>
            <a:r>
              <a:rPr lang="fa-IR" sz="2000" b="1" dirty="0" smtClean="0"/>
              <a:t>كاروان</a:t>
            </a:r>
          </a:p>
          <a:p>
            <a:pPr algn="r" rtl="1"/>
            <a:endParaRPr lang="fa-IR" sz="800" b="1" dirty="0"/>
          </a:p>
          <a:p>
            <a:pPr algn="r" rtl="1"/>
            <a:r>
              <a:rPr lang="fa-IR" sz="2000" dirty="0"/>
              <a:t>در شرايطي كه طول دوره اجرا كوتاه باشد، با توافق كارفرما و دستگاه نظارت جهت تامين محلهاي مسكوني و دفاتر اداري،</a:t>
            </a:r>
          </a:p>
          <a:p>
            <a:pPr algn="r" rtl="1"/>
            <a:r>
              <a:rPr lang="fa-IR" sz="2000" dirty="0"/>
              <a:t>مي توان از كاروان استفاده نمود. اين كاروان ها بايد استاندارد بوده و مجهز به سيستم هاي گرمايشي و سرمايشي، آب، برق، مخابرات،</a:t>
            </a:r>
          </a:p>
          <a:p>
            <a:pPr algn="r" rtl="1"/>
            <a:r>
              <a:rPr lang="fa-IR" sz="2000" dirty="0"/>
              <a:t>آبدارخانه و سروي سهاي بهداشتي باشند.</a:t>
            </a:r>
          </a:p>
        </p:txBody>
      </p:sp>
    </p:spTree>
    <p:extLst>
      <p:ext uri="{BB962C8B-B14F-4D97-AF65-F5344CB8AC3E}">
        <p14:creationId xmlns:p14="http://schemas.microsoft.com/office/powerpoint/2010/main" val="197576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1066800"/>
            <a:ext cx="6781800" cy="2862322"/>
          </a:xfrm>
          <a:prstGeom prst="rect">
            <a:avLst/>
          </a:prstGeom>
        </p:spPr>
        <p:txBody>
          <a:bodyPr wrap="square">
            <a:spAutoFit/>
          </a:bodyPr>
          <a:lstStyle/>
          <a:p>
            <a:pPr algn="r"/>
            <a:r>
              <a:rPr lang="fa-IR" sz="2000" b="1" dirty="0">
                <a:latin typeface="Arial" panose="020B0604020202020204" pitchFamily="34" charset="0"/>
                <a:cs typeface="Arial" panose="020B0604020202020204" pitchFamily="34" charset="0"/>
              </a:rPr>
              <a:t>تامين سكونت از طريق خريد ساختمان هاي موجود</a:t>
            </a:r>
          </a:p>
          <a:p>
            <a:pPr algn="r"/>
            <a:r>
              <a:rPr lang="fa-IR" sz="2000" dirty="0"/>
              <a:t>چنانچه به صرفه و صلاح پيمانكار باشد كه ساختمان هاي موردنياز جهت تجهيز كارگاه را خريداري نمايد و تمامي شرايط و امكانات لازم را فراهم آورد، پس از تاييد دستگاه نظارت ميتواند اقدام به خريد نمايد.</a:t>
            </a:r>
          </a:p>
          <a:p>
            <a:pPr algn="r"/>
            <a:r>
              <a:rPr lang="fa-IR" sz="2000" dirty="0"/>
              <a:t>با توجه به ماده 39 شرايط عمومي پيمان، كليه ساختمان ها متعلق به پيمانكار بوده وبابت خريد آنها پرداخت جداگانه اي علاوه بر آنچه در تجهيز كارگاه منظور شده، صورت نخواهد گرفت. چنانچه كارفرما در پايان عمليات اجرايي، نياز به اين ساختمان ها داشته باشد، در صورت توافق پيمانكار مي تواند آنها را از پيمانكار خريداري نمايد</a:t>
            </a:r>
            <a:endParaRPr lang="en-US" sz="2000" dirty="0"/>
          </a:p>
        </p:txBody>
      </p:sp>
    </p:spTree>
    <p:extLst>
      <p:ext uri="{BB962C8B-B14F-4D97-AF65-F5344CB8AC3E}">
        <p14:creationId xmlns:p14="http://schemas.microsoft.com/office/powerpoint/2010/main" val="413396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4886" y="1143000"/>
            <a:ext cx="6248400" cy="1015663"/>
          </a:xfrm>
          <a:prstGeom prst="rect">
            <a:avLst/>
          </a:prstGeom>
        </p:spPr>
        <p:txBody>
          <a:bodyPr wrap="square">
            <a:spAutoFit/>
          </a:bodyPr>
          <a:lstStyle/>
          <a:p>
            <a:pPr algn="r" rtl="1"/>
            <a:r>
              <a:rPr lang="fa-IR" sz="2000" b="1" dirty="0"/>
              <a:t>تاسيسات و امكانات ورزشي</a:t>
            </a:r>
          </a:p>
          <a:p>
            <a:pPr algn="r" rtl="1"/>
            <a:r>
              <a:rPr lang="fa-IR" sz="2000" dirty="0"/>
              <a:t>تاسيسات و امكانات ورزشي لازم با نظر دستگاه نظارت و در موقعيتي مناسب احداث و آماده بهره برداري خواهد شد.</a:t>
            </a:r>
            <a:endParaRPr lang="en-US" sz="2000" dirty="0"/>
          </a:p>
        </p:txBody>
      </p:sp>
      <p:sp>
        <p:nvSpPr>
          <p:cNvPr id="3" name="Rectangle 2"/>
          <p:cNvSpPr/>
          <p:nvPr/>
        </p:nvSpPr>
        <p:spPr>
          <a:xfrm>
            <a:off x="1556657" y="2286000"/>
            <a:ext cx="6172200" cy="1015663"/>
          </a:xfrm>
          <a:prstGeom prst="rect">
            <a:avLst/>
          </a:prstGeom>
        </p:spPr>
        <p:txBody>
          <a:bodyPr wrap="square">
            <a:spAutoFit/>
          </a:bodyPr>
          <a:lstStyle/>
          <a:p>
            <a:pPr algn="r" rtl="1"/>
            <a:r>
              <a:rPr lang="fa-IR" sz="2000" b="1" dirty="0"/>
              <a:t>دفاتر</a:t>
            </a:r>
          </a:p>
          <a:p>
            <a:pPr algn="r" rtl="1"/>
            <a:r>
              <a:rPr lang="fa-IR" sz="2000" dirty="0"/>
              <a:t>دفاتر مربوط به كارفرما، دستگاه نظارت و پيمانكار بايد در محدوده نزديك بهم و در محوطه اداري احداث شود.</a:t>
            </a:r>
            <a:endParaRPr lang="en-US" sz="2000" dirty="0"/>
          </a:p>
        </p:txBody>
      </p:sp>
      <p:pic>
        <p:nvPicPr>
          <p:cNvPr id="4" name="Picture 2" descr="ساختمان پیش ساخت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686" y="3407392"/>
            <a:ext cx="4876800" cy="2576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661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305342"/>
            <a:ext cx="6324600" cy="707886"/>
          </a:xfrm>
          <a:prstGeom prst="rect">
            <a:avLst/>
          </a:prstGeom>
        </p:spPr>
        <p:txBody>
          <a:bodyPr wrap="square">
            <a:spAutoFit/>
          </a:bodyPr>
          <a:lstStyle/>
          <a:p>
            <a:pPr algn="r" rtl="1"/>
            <a:r>
              <a:rPr lang="fa-IR" sz="2000" b="1" dirty="0"/>
              <a:t>مخازن ذخيره سوخت پمپ بنزين</a:t>
            </a:r>
          </a:p>
          <a:p>
            <a:pPr algn="r" rtl="1"/>
            <a:endParaRPr lang="en-US" sz="2000" dirty="0"/>
          </a:p>
        </p:txBody>
      </p:sp>
      <p:sp>
        <p:nvSpPr>
          <p:cNvPr id="5" name="Rectangle 4"/>
          <p:cNvSpPr/>
          <p:nvPr/>
        </p:nvSpPr>
        <p:spPr>
          <a:xfrm>
            <a:off x="1752600" y="1828800"/>
            <a:ext cx="5791200" cy="3170099"/>
          </a:xfrm>
          <a:prstGeom prst="rect">
            <a:avLst/>
          </a:prstGeom>
        </p:spPr>
        <p:txBody>
          <a:bodyPr wrap="square">
            <a:spAutoFit/>
          </a:bodyPr>
          <a:lstStyle/>
          <a:p>
            <a:pPr algn="r"/>
            <a:r>
              <a:rPr lang="fa-IR" sz="2000" dirty="0"/>
              <a:t>پيمانكار بايد متناسب با ماشي نآلات موجود در كارگاه، مخازن سوخت تهيه كند. براي سوختگيري ماشين آلات نيمه سنگين،</a:t>
            </a:r>
          </a:p>
          <a:p>
            <a:pPr algn="r"/>
            <a:r>
              <a:rPr lang="fa-IR" sz="2000" dirty="0"/>
              <a:t>بايد گودالي همراه با شيب راهه، در مجاورت مخازن سوخت احداث شود، تا پس از استقرار ماشين در داخل گودال، سوختگيري به</a:t>
            </a:r>
          </a:p>
          <a:p>
            <a:pPr algn="r"/>
            <a:r>
              <a:rPr lang="fa-IR" sz="2000" dirty="0"/>
              <a:t>صورت ثقلي انجام شود.</a:t>
            </a:r>
          </a:p>
          <a:p>
            <a:pPr algn="r"/>
            <a:r>
              <a:rPr lang="fa-IR" sz="2000" dirty="0"/>
              <a:t>در صورت ضرورت احداث پمپ بنزين، رعايت ضوابط ، استانداردها و مشخصات فني وزارت نفت الزامي است . در احداث و</a:t>
            </a:r>
          </a:p>
          <a:p>
            <a:pPr algn="r"/>
            <a:r>
              <a:rPr lang="fa-IR" sz="2000" dirty="0"/>
              <a:t>نگهداري مخازن سوخت و سوختگيري، رعايت موارد ايمني و حفاظت محيط زيست و كنترل هاي دوره اي براي جلوگيري از نشت</a:t>
            </a:r>
          </a:p>
          <a:p>
            <a:pPr algn="r"/>
            <a:r>
              <a:rPr lang="fa-IR" sz="2000" dirty="0"/>
              <a:t>موادنفتي به محيط زيست الزامي است.</a:t>
            </a:r>
            <a:endParaRPr lang="en-US" sz="2000" dirty="0"/>
          </a:p>
        </p:txBody>
      </p:sp>
    </p:spTree>
    <p:extLst>
      <p:ext uri="{BB962C8B-B14F-4D97-AF65-F5344CB8AC3E}">
        <p14:creationId xmlns:p14="http://schemas.microsoft.com/office/powerpoint/2010/main" val="154446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43000"/>
            <a:ext cx="6400800" cy="1485022"/>
          </a:xfrm>
          <a:prstGeom prst="rect">
            <a:avLst/>
          </a:prstGeom>
        </p:spPr>
        <p:txBody>
          <a:bodyPr wrap="square">
            <a:spAutoFit/>
          </a:bodyPr>
          <a:lstStyle/>
          <a:p>
            <a:pPr algn="r" rtl="1"/>
            <a:r>
              <a:rPr lang="fa-IR" sz="2000" b="1" dirty="0"/>
              <a:t>تعميرگاه ماشين آلات سنگين</a:t>
            </a:r>
          </a:p>
          <a:p>
            <a:pPr algn="r" rtl="1"/>
            <a:endParaRPr lang="fa-IR" sz="1050" b="1" dirty="0"/>
          </a:p>
          <a:p>
            <a:pPr algn="r" rtl="1"/>
            <a:r>
              <a:rPr lang="fa-IR" sz="2000" dirty="0"/>
              <a:t>ساختمان اين تعميرگاه ها بايد از نوع قاب فلزي شيب دار (قاب دروازه اي) با دهانه موردنياز جهت عبور ماشين آلات سنگين مورد استفاده مانند كاميون، گريدر، غلطك، بلدوزر و ... باشد.</a:t>
            </a:r>
            <a:endParaRPr lang="en-US" sz="2000" dirty="0"/>
          </a:p>
        </p:txBody>
      </p:sp>
      <p:sp>
        <p:nvSpPr>
          <p:cNvPr id="3" name="Rectangle 2"/>
          <p:cNvSpPr/>
          <p:nvPr/>
        </p:nvSpPr>
        <p:spPr>
          <a:xfrm>
            <a:off x="1600200" y="3657600"/>
            <a:ext cx="6324600" cy="1177245"/>
          </a:xfrm>
          <a:prstGeom prst="rect">
            <a:avLst/>
          </a:prstGeom>
        </p:spPr>
        <p:txBody>
          <a:bodyPr wrap="square">
            <a:spAutoFit/>
          </a:bodyPr>
          <a:lstStyle/>
          <a:p>
            <a:pPr algn="r" rtl="1"/>
            <a:r>
              <a:rPr lang="fa-IR" sz="2000" b="1" dirty="0"/>
              <a:t>تعميرگاه ماشين آلات سبك</a:t>
            </a:r>
          </a:p>
          <a:p>
            <a:pPr algn="r" rtl="1"/>
            <a:endParaRPr lang="fa-IR" sz="1050" b="1" dirty="0"/>
          </a:p>
          <a:p>
            <a:pPr algn="r" rtl="1"/>
            <a:r>
              <a:rPr lang="fa-IR" sz="2000" dirty="0"/>
              <a:t>مشخصات اين نوع تعميرگا هها نيز مانند تعميرگاه هاي سنگين بوده و تنها تفاوت آنها در دهانه ورودي است كه مي تواند كوچكتر درنظر گرفته شود.</a:t>
            </a:r>
            <a:endParaRPr lang="en-US" sz="2000" dirty="0"/>
          </a:p>
        </p:txBody>
      </p:sp>
    </p:spTree>
    <p:extLst>
      <p:ext uri="{BB962C8B-B14F-4D97-AF65-F5344CB8AC3E}">
        <p14:creationId xmlns:p14="http://schemas.microsoft.com/office/powerpoint/2010/main" val="9888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M RAYAN\Desktop\عکس تهیز\کانکس تجهیز.jpg"/>
          <p:cNvPicPr>
            <a:picLocks noChangeAspect="1" noChangeArrowheads="1"/>
          </p:cNvPicPr>
          <p:nvPr/>
        </p:nvPicPr>
        <p:blipFill rotWithShape="1">
          <a:blip r:embed="rId2">
            <a:extLst>
              <a:ext uri="{28A0092B-C50C-407E-A947-70E740481C1C}">
                <a14:useLocalDpi xmlns:a14="http://schemas.microsoft.com/office/drawing/2010/main" val="0"/>
              </a:ext>
            </a:extLst>
          </a:blip>
          <a:srcRect b="13599"/>
          <a:stretch/>
        </p:blipFill>
        <p:spPr bwMode="auto">
          <a:xfrm>
            <a:off x="1357086" y="2518228"/>
            <a:ext cx="5163457" cy="3345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553200" y="4402723"/>
            <a:ext cx="1552028" cy="338554"/>
          </a:xfrm>
          <a:prstGeom prst="rect">
            <a:avLst/>
          </a:prstGeom>
        </p:spPr>
        <p:txBody>
          <a:bodyPr wrap="none">
            <a:spAutoFit/>
          </a:bodyPr>
          <a:lstStyle/>
          <a:p>
            <a:r>
              <a:rPr lang="fa-IR" sz="1600" dirty="0"/>
              <a:t>کانکس تجهيز كارگاه</a:t>
            </a:r>
            <a:endParaRPr lang="en-US" sz="1600" dirty="0"/>
          </a:p>
        </p:txBody>
      </p:sp>
      <p:sp>
        <p:nvSpPr>
          <p:cNvPr id="4" name="Rectangle 3"/>
          <p:cNvSpPr/>
          <p:nvPr/>
        </p:nvSpPr>
        <p:spPr>
          <a:xfrm>
            <a:off x="1084943" y="990600"/>
            <a:ext cx="6797511" cy="707886"/>
          </a:xfrm>
          <a:prstGeom prst="rect">
            <a:avLst/>
          </a:prstGeom>
        </p:spPr>
        <p:txBody>
          <a:bodyPr wrap="square">
            <a:spAutoFit/>
          </a:bodyPr>
          <a:lstStyle/>
          <a:p>
            <a:pPr algn="r" rtl="1">
              <a:buNone/>
            </a:pPr>
            <a:r>
              <a:rPr lang="fa-IR" sz="2000" b="1" dirty="0">
                <a:solidFill>
                  <a:schemeClr val="tx1">
                    <a:lumMod val="85000"/>
                    <a:lumOff val="15000"/>
                  </a:schemeClr>
                </a:solidFill>
                <a:latin typeface="Arial" pitchFamily="34" charset="0"/>
                <a:cs typeface="Arial" pitchFamily="34" charset="0"/>
              </a:rPr>
              <a:t>تجهیز کارگاه: </a:t>
            </a:r>
            <a:r>
              <a:rPr lang="fa-IR" sz="2000" dirty="0">
                <a:solidFill>
                  <a:schemeClr val="tx1">
                    <a:lumMod val="85000"/>
                    <a:lumOff val="15000"/>
                  </a:schemeClr>
                </a:solidFill>
                <a:latin typeface="Arial" pitchFamily="34" charset="0"/>
                <a:cs typeface="Arial" pitchFamily="34" charset="0"/>
              </a:rPr>
              <a:t>عبارتست از عملیات، اقدامات و تدارکاتی که باید بصورت موقت برای دوره اجرا انجام شود.</a:t>
            </a:r>
          </a:p>
        </p:txBody>
      </p:sp>
      <p:sp>
        <p:nvSpPr>
          <p:cNvPr id="2" name="Rectangle 1"/>
          <p:cNvSpPr/>
          <p:nvPr/>
        </p:nvSpPr>
        <p:spPr>
          <a:xfrm>
            <a:off x="1084943" y="1676997"/>
            <a:ext cx="6797511" cy="707886"/>
          </a:xfrm>
          <a:prstGeom prst="rect">
            <a:avLst/>
          </a:prstGeom>
        </p:spPr>
        <p:txBody>
          <a:bodyPr wrap="square">
            <a:spAutoFit/>
          </a:bodyPr>
          <a:lstStyle/>
          <a:p>
            <a:pPr algn="r" rtl="1"/>
            <a:r>
              <a:rPr lang="fa-IR" sz="2000" b="1" dirty="0"/>
              <a:t>عمليات برچيدن كارگاه: </a:t>
            </a:r>
            <a:r>
              <a:rPr lang="fa-IR" sz="2000" dirty="0"/>
              <a:t>عبارت از جمع آوري مصالح، تاسيسات و ساختمان های موقت و ... می باشد.</a:t>
            </a:r>
            <a:endParaRPr lang="en-US" sz="2000" dirty="0"/>
          </a:p>
        </p:txBody>
      </p:sp>
    </p:spTree>
    <p:extLst>
      <p:ext uri="{BB962C8B-B14F-4D97-AF65-F5344CB8AC3E}">
        <p14:creationId xmlns:p14="http://schemas.microsoft.com/office/powerpoint/2010/main" val="4255856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28398"/>
            <a:ext cx="6324600" cy="1485022"/>
          </a:xfrm>
          <a:prstGeom prst="rect">
            <a:avLst/>
          </a:prstGeom>
        </p:spPr>
        <p:txBody>
          <a:bodyPr wrap="square">
            <a:spAutoFit/>
          </a:bodyPr>
          <a:lstStyle/>
          <a:p>
            <a:pPr algn="r" rtl="1"/>
            <a:r>
              <a:rPr lang="fa-IR" sz="2000" b="1" dirty="0"/>
              <a:t>كارگاه سرويس ماشين آلات</a:t>
            </a:r>
          </a:p>
          <a:p>
            <a:pPr algn="r" rtl="1"/>
            <a:endParaRPr lang="fa-IR" sz="1050" b="1" dirty="0"/>
          </a:p>
          <a:p>
            <a:pPr algn="r" rtl="1"/>
            <a:r>
              <a:rPr lang="fa-IR" sz="2000" dirty="0"/>
              <a:t>كارگاه سرويس ماشين آلات، ساختماني است كه در فاصله بين ساختمان تعميرگاه ماشين آلات سبك و سنگين احداث شده و بايد داراي سيستم آب گرم و حت يالامكان هواي فشرده باشد.</a:t>
            </a:r>
            <a:endParaRPr lang="en-US" sz="2000" dirty="0"/>
          </a:p>
        </p:txBody>
      </p:sp>
      <p:sp>
        <p:nvSpPr>
          <p:cNvPr id="3" name="Rectangle 2"/>
          <p:cNvSpPr/>
          <p:nvPr/>
        </p:nvSpPr>
        <p:spPr>
          <a:xfrm>
            <a:off x="1371600" y="2797145"/>
            <a:ext cx="6324601" cy="1015663"/>
          </a:xfrm>
          <a:prstGeom prst="rect">
            <a:avLst/>
          </a:prstGeom>
        </p:spPr>
        <p:txBody>
          <a:bodyPr wrap="square">
            <a:spAutoFit/>
          </a:bodyPr>
          <a:lstStyle/>
          <a:p>
            <a:pPr algn="r" rtl="1"/>
            <a:r>
              <a:rPr lang="fa-IR" sz="2000" b="1" dirty="0"/>
              <a:t>پاركينگ ماشين آلات سنگين</a:t>
            </a:r>
          </a:p>
          <a:p>
            <a:pPr algn="r" rtl="1"/>
            <a:r>
              <a:rPr lang="fa-IR" sz="2000" dirty="0"/>
              <a:t>به منظور پارك و نگهداري ماشي نآلات سنگين در مواقع موردنياز بايستي زميني با وسعت مناسب در نزديك مواضع نگهباني درنظر گرفته شود.</a:t>
            </a:r>
            <a:endParaRPr lang="en-US" sz="2000" dirty="0"/>
          </a:p>
        </p:txBody>
      </p:sp>
      <p:sp>
        <p:nvSpPr>
          <p:cNvPr id="4" name="Rectangle 3"/>
          <p:cNvSpPr/>
          <p:nvPr/>
        </p:nvSpPr>
        <p:spPr>
          <a:xfrm>
            <a:off x="1371600" y="3899711"/>
            <a:ext cx="6324600" cy="1015663"/>
          </a:xfrm>
          <a:prstGeom prst="rect">
            <a:avLst/>
          </a:prstGeom>
        </p:spPr>
        <p:txBody>
          <a:bodyPr wrap="square">
            <a:spAutoFit/>
          </a:bodyPr>
          <a:lstStyle/>
          <a:p>
            <a:pPr algn="r" rtl="1"/>
            <a:r>
              <a:rPr lang="fa-IR" sz="2000" b="1" dirty="0"/>
              <a:t>پاركينگ ماشين آلات سبك</a:t>
            </a:r>
          </a:p>
          <a:p>
            <a:pPr algn="r" rtl="1"/>
            <a:r>
              <a:rPr lang="fa-IR" sz="2000" dirty="0"/>
              <a:t>پاركينگ ماشين آلات سبك بايد داراي سايه بان مستحكم و كف بتني ياآسفالت با جداول بتني در اطراف و در محلهاي توقفگاه اتومبيل ها باشد.</a:t>
            </a:r>
            <a:endParaRPr lang="en-US" sz="2000" dirty="0"/>
          </a:p>
        </p:txBody>
      </p:sp>
    </p:spTree>
    <p:extLst>
      <p:ext uri="{BB962C8B-B14F-4D97-AF65-F5344CB8AC3E}">
        <p14:creationId xmlns:p14="http://schemas.microsoft.com/office/powerpoint/2010/main" val="1937817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143000"/>
            <a:ext cx="6248400" cy="2716128"/>
          </a:xfrm>
          <a:prstGeom prst="rect">
            <a:avLst/>
          </a:prstGeom>
        </p:spPr>
        <p:txBody>
          <a:bodyPr wrap="square">
            <a:spAutoFit/>
          </a:bodyPr>
          <a:lstStyle/>
          <a:p>
            <a:pPr algn="r" rtl="1"/>
            <a:r>
              <a:rPr lang="fa-IR" sz="2000" b="1" dirty="0"/>
              <a:t>كارگاه هاي پشتيباني</a:t>
            </a:r>
          </a:p>
          <a:p>
            <a:pPr algn="r" rtl="1"/>
            <a:endParaRPr lang="fa-IR" sz="1050" b="1" dirty="0"/>
          </a:p>
          <a:p>
            <a:pPr algn="r" rtl="1"/>
            <a:r>
              <a:rPr lang="fa-IR" sz="2000" dirty="0"/>
              <a:t>كارگاه آرماتوربندي، آهنگري، جوشكاري، نجاري، برق، تراشكاري، آماده سازي اتصالات و غيره</a:t>
            </a:r>
          </a:p>
          <a:p>
            <a:pPr algn="r" rtl="1"/>
            <a:r>
              <a:rPr lang="fa-IR" sz="2000" dirty="0"/>
              <a:t>بايد از قاب دروازه اي با ابعاد</a:t>
            </a:r>
          </a:p>
          <a:p>
            <a:pPr algn="r" rtl="1"/>
            <a:r>
              <a:rPr lang="fa-IR" sz="2000" dirty="0"/>
              <a:t>متناسب با پروژه با ديوارهاي</a:t>
            </a:r>
          </a:p>
          <a:p>
            <a:pPr algn="r" rtl="1"/>
            <a:r>
              <a:rPr lang="fa-IR" sz="2000" dirty="0"/>
              <a:t> آجري حداقل 22 سانتيمتر و </a:t>
            </a:r>
          </a:p>
          <a:p>
            <a:pPr algn="r" rtl="1"/>
            <a:r>
              <a:rPr lang="fa-IR" sz="2000" dirty="0"/>
              <a:t>كف بتني و اندود گچ و خاك و </a:t>
            </a:r>
          </a:p>
          <a:p>
            <a:pPr algn="r" rtl="1"/>
            <a:r>
              <a:rPr lang="fa-IR" sz="2000" dirty="0"/>
              <a:t>ناز </a:t>
            </a:r>
            <a:r>
              <a:rPr lang="fa-IR" sz="2000" dirty="0" smtClean="0"/>
              <a:t>ك كاري </a:t>
            </a:r>
            <a:r>
              <a:rPr lang="fa-IR" sz="2000" dirty="0"/>
              <a:t>مربوطه </a:t>
            </a:r>
            <a:r>
              <a:rPr lang="fa-IR" sz="2000" dirty="0" smtClean="0"/>
              <a:t>باشد.</a:t>
            </a:r>
            <a:endParaRPr lang="fa-IR" sz="2000" dirty="0"/>
          </a:p>
        </p:txBody>
      </p:sp>
      <p:pic>
        <p:nvPicPr>
          <p:cNvPr id="6146" name="Picture 2" descr="C:\Users\SAM RAYAN\Desktop\عکس تهیز\ghaleb bande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44958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914400" y="5938187"/>
            <a:ext cx="4495800" cy="923330"/>
          </a:xfrm>
          <a:prstGeom prst="rect">
            <a:avLst/>
          </a:prstGeom>
        </p:spPr>
        <p:txBody>
          <a:bodyPr wrap="square">
            <a:spAutoFit/>
          </a:bodyPr>
          <a:lstStyle/>
          <a:p>
            <a:pPr rtl="1"/>
            <a:r>
              <a:rPr lang="fa-IR" dirty="0"/>
              <a:t>نمایی از عملیات قالب بندی و آرماتور بندی </a:t>
            </a:r>
          </a:p>
          <a:p>
            <a:r>
              <a:rPr lang="fa-IR" dirty="0"/>
              <a:t/>
            </a:r>
            <a:br>
              <a:rPr lang="fa-IR" dirty="0"/>
            </a:br>
            <a:endParaRPr lang="en-US" dirty="0"/>
          </a:p>
        </p:txBody>
      </p:sp>
    </p:spTree>
    <p:extLst>
      <p:ext uri="{BB962C8B-B14F-4D97-AF65-F5344CB8AC3E}">
        <p14:creationId xmlns:p14="http://schemas.microsoft.com/office/powerpoint/2010/main" val="2530569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219200"/>
            <a:ext cx="4572000" cy="1346522"/>
          </a:xfrm>
          <a:prstGeom prst="rect">
            <a:avLst/>
          </a:prstGeom>
        </p:spPr>
        <p:txBody>
          <a:bodyPr>
            <a:spAutoFit/>
          </a:bodyPr>
          <a:lstStyle/>
          <a:p>
            <a:pPr algn="r" rtl="1"/>
            <a:r>
              <a:rPr lang="fa-IR" sz="2000" b="1" dirty="0"/>
              <a:t>تاسيسات و شبكه تامين برق</a:t>
            </a:r>
          </a:p>
          <a:p>
            <a:pPr algn="r" rtl="1"/>
            <a:endParaRPr lang="fa-IR" sz="1050" b="1" dirty="0"/>
          </a:p>
          <a:p>
            <a:pPr marL="342900" indent="-342900" algn="r" rtl="1">
              <a:buFont typeface="Arial" pitchFamily="34" charset="0"/>
              <a:buChar char="•"/>
            </a:pPr>
            <a:r>
              <a:rPr lang="fa-IR" sz="2000" dirty="0"/>
              <a:t>تاسيسات و شبكه تامين برق اضطراري</a:t>
            </a:r>
          </a:p>
          <a:p>
            <a:pPr algn="r" rtl="1"/>
            <a:endParaRPr lang="fa-IR" sz="1100" dirty="0"/>
          </a:p>
          <a:p>
            <a:pPr marL="342900" indent="-342900" algn="r" rtl="1">
              <a:buFont typeface="Arial" pitchFamily="34" charset="0"/>
              <a:buChar char="•"/>
            </a:pPr>
            <a:r>
              <a:rPr lang="fa-IR" sz="2000" dirty="0"/>
              <a:t>تاسيسات و شبكه تامين برق دائم</a:t>
            </a:r>
            <a:endParaRPr lang="en-US" sz="2000" dirty="0"/>
          </a:p>
        </p:txBody>
      </p:sp>
      <p:pic>
        <p:nvPicPr>
          <p:cNvPr id="4" name="Picture 2" descr="C:\Users\SAM RAYAN\Desktop\عکس تهیز\_30195_برق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19400"/>
            <a:ext cx="6555949"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417723" y="5635925"/>
            <a:ext cx="2158902" cy="369332"/>
          </a:xfrm>
          <a:prstGeom prst="rect">
            <a:avLst/>
          </a:prstGeom>
        </p:spPr>
        <p:txBody>
          <a:bodyPr wrap="square">
            <a:spAutoFit/>
          </a:bodyPr>
          <a:lstStyle/>
          <a:p>
            <a:r>
              <a:rPr lang="fa-IR" dirty="0"/>
              <a:t>نمایی از یک کارگاه برق</a:t>
            </a:r>
            <a:endParaRPr lang="en-US" dirty="0"/>
          </a:p>
        </p:txBody>
      </p:sp>
    </p:spTree>
    <p:extLst>
      <p:ext uri="{BB962C8B-B14F-4D97-AF65-F5344CB8AC3E}">
        <p14:creationId xmlns:p14="http://schemas.microsoft.com/office/powerpoint/2010/main" val="1667184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600200"/>
            <a:ext cx="7315200" cy="2246769"/>
          </a:xfrm>
          <a:prstGeom prst="rect">
            <a:avLst/>
          </a:prstGeom>
        </p:spPr>
        <p:txBody>
          <a:bodyPr wrap="square">
            <a:spAutoFit/>
          </a:bodyPr>
          <a:lstStyle/>
          <a:p>
            <a:pPr algn="r"/>
            <a:r>
              <a:rPr lang="fa-IR" sz="2000" b="1" dirty="0"/>
              <a:t>تاسيسات و شبكه تامين برق اضطراري</a:t>
            </a:r>
          </a:p>
          <a:p>
            <a:pPr algn="r"/>
            <a:r>
              <a:rPr lang="fa-IR" sz="2000" dirty="0"/>
              <a:t>پيمانكار بايد با تهيه و نصب موتور ژنراتور اضطراري با ظرفيت مناسب، برق كارگاه و ساختمان سرويس ، دفتر كارفرما ونظارت را تامين كند، مگر در شرايط فني خصوصي پيش بيني هاي ديگري شده باشد. حداقل ظرفيت موتور ژنراتورها توسط دستگاه نظارت با مشخصات فني خصوصي تعيين مي شود. سيستم برق اضطراري با خط اصلي انرژي بايد به گونه اي باشد كه با قطع جريان در خط اصلي بلافاصله موتور ژنراتور اضطراري بكار افتد.</a:t>
            </a:r>
            <a:endParaRPr lang="en-US" sz="2000" dirty="0"/>
          </a:p>
        </p:txBody>
      </p:sp>
    </p:spTree>
    <p:extLst>
      <p:ext uri="{BB962C8B-B14F-4D97-AF65-F5344CB8AC3E}">
        <p14:creationId xmlns:p14="http://schemas.microsoft.com/office/powerpoint/2010/main" val="2126479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7357" y="1371600"/>
            <a:ext cx="7010400" cy="3924151"/>
          </a:xfrm>
          <a:prstGeom prst="rect">
            <a:avLst/>
          </a:prstGeom>
        </p:spPr>
        <p:txBody>
          <a:bodyPr wrap="square">
            <a:spAutoFit/>
          </a:bodyPr>
          <a:lstStyle/>
          <a:p>
            <a:pPr algn="r"/>
            <a:r>
              <a:rPr lang="fa-IR" sz="2000" b="1" dirty="0" smtClean="0"/>
              <a:t>تاسيسات </a:t>
            </a:r>
            <a:r>
              <a:rPr lang="fa-IR" sz="2000" b="1" dirty="0"/>
              <a:t>و شبكه تامين برق </a:t>
            </a:r>
            <a:r>
              <a:rPr lang="fa-IR" sz="2000" b="1" dirty="0" smtClean="0"/>
              <a:t>دائم</a:t>
            </a:r>
          </a:p>
          <a:p>
            <a:pPr algn="r"/>
            <a:endParaRPr lang="fa-IR" sz="900" b="1" dirty="0"/>
          </a:p>
          <a:p>
            <a:pPr algn="r"/>
            <a:r>
              <a:rPr lang="fa-IR" sz="2000" dirty="0"/>
              <a:t>برق اصلي كارگاه به مقدار موردنياز از طريق شبكه سراسري توسط كارفرما تامين و آماده بهر هبرداري خواهد شد و اجراي شبكه توزيع، نگهداري، بهره برداري و مصرف برق در داخل كارگاه را بعهده خواهد بود.</a:t>
            </a:r>
          </a:p>
          <a:p>
            <a:pPr algn="r"/>
            <a:r>
              <a:rPr lang="fa-IR" sz="2000" dirty="0"/>
              <a:t>پيمانكار بايد تمامي سيستم توزيع برق خود را تهيه و براي برق رساني ازطريق كليدخانه در محل مصارف خود از قبيل قسمت هاي مسكوني، قسمت اداري، ساختمان ها سرويس، كارگاه هاي مختلف و منطقه كار و غيره مورد بهره برداري قراردهد . اين سيستم بايد حداقل شامل موارد زير باشد :</a:t>
            </a:r>
          </a:p>
          <a:p>
            <a:pPr algn="r"/>
            <a:r>
              <a:rPr lang="fa-IR" sz="2000" dirty="0"/>
              <a:t>الف – ترانسفورماتورها، قطع كننده ها، ايزولاتورها، كليدهاي اطمينان، تنظيم كننده ولتاژ و ساير تجهيزات موردلزوم براي تغيير ولتاژ</a:t>
            </a:r>
          </a:p>
          <a:p>
            <a:pPr algn="r"/>
            <a:r>
              <a:rPr lang="fa-IR" sz="2000" dirty="0"/>
              <a:t>ب – تمامي تجهيزات موردنياز انتقال از قبيل خطوط جريان اتصالات و كليدهاي ايمني</a:t>
            </a:r>
            <a:endParaRPr lang="en-US" sz="2000" dirty="0"/>
          </a:p>
        </p:txBody>
      </p:sp>
    </p:spTree>
    <p:extLst>
      <p:ext uri="{BB962C8B-B14F-4D97-AF65-F5344CB8AC3E}">
        <p14:creationId xmlns:p14="http://schemas.microsoft.com/office/powerpoint/2010/main" val="22293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414732"/>
            <a:ext cx="4572000" cy="1792798"/>
          </a:xfrm>
          <a:prstGeom prst="rect">
            <a:avLst/>
          </a:prstGeom>
        </p:spPr>
        <p:txBody>
          <a:bodyPr>
            <a:spAutoFit/>
          </a:bodyPr>
          <a:lstStyle/>
          <a:p>
            <a:pPr algn="r" rtl="1"/>
            <a:r>
              <a:rPr lang="fa-IR" sz="2000" b="1" dirty="0">
                <a:solidFill>
                  <a:schemeClr val="tx1">
                    <a:lumMod val="85000"/>
                    <a:lumOff val="15000"/>
                  </a:schemeClr>
                </a:solidFill>
              </a:rPr>
              <a:t>آزمایشگاه</a:t>
            </a:r>
          </a:p>
          <a:p>
            <a:pPr algn="r" rtl="1"/>
            <a:endParaRPr lang="en-US" sz="1050" b="1"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مکانیک خاک</a:t>
            </a:r>
            <a:endParaRPr lang="en-US" sz="2000"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بتن</a:t>
            </a:r>
            <a:endParaRPr lang="en-US" sz="2000"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تزریق</a:t>
            </a:r>
            <a:endParaRPr lang="en-US" sz="2000"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کشش قطعات فولادی</a:t>
            </a:r>
          </a:p>
        </p:txBody>
      </p:sp>
      <p:pic>
        <p:nvPicPr>
          <p:cNvPr id="3" name="Picture 2" descr="C:\Users\SAM RAYAN\Desktop\عکس تهیز\کارگاه تولید تجهیزات آزمایشگاهی مصالح ساختمان.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232" y="2752868"/>
            <a:ext cx="4397968" cy="30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433204" y="4283909"/>
            <a:ext cx="2797276" cy="646331"/>
          </a:xfrm>
          <a:prstGeom prst="rect">
            <a:avLst/>
          </a:prstGeom>
        </p:spPr>
        <p:txBody>
          <a:bodyPr wrap="square">
            <a:spAutoFit/>
          </a:bodyPr>
          <a:lstStyle/>
          <a:p>
            <a:pPr algn="ctr"/>
            <a:r>
              <a:rPr lang="fa-IR" dirty="0"/>
              <a:t>کارگاه تولید تجهیزات آزمایشگاهی مصالح ساختمان</a:t>
            </a:r>
            <a:endParaRPr lang="en-US" dirty="0"/>
          </a:p>
        </p:txBody>
      </p:sp>
    </p:spTree>
    <p:extLst>
      <p:ext uri="{BB962C8B-B14F-4D97-AF65-F5344CB8AC3E}">
        <p14:creationId xmlns:p14="http://schemas.microsoft.com/office/powerpoint/2010/main" val="1267130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0"/>
            <a:ext cx="6477000" cy="2246769"/>
          </a:xfrm>
          <a:prstGeom prst="rect">
            <a:avLst/>
          </a:prstGeom>
        </p:spPr>
        <p:txBody>
          <a:bodyPr wrap="square">
            <a:spAutoFit/>
          </a:bodyPr>
          <a:lstStyle/>
          <a:p>
            <a:pPr algn="r"/>
            <a:r>
              <a:rPr lang="fa-IR" sz="2000" b="1" dirty="0">
                <a:latin typeface="Arial" panose="020B0604020202020204" pitchFamily="34" charset="0"/>
                <a:cs typeface="Arial" panose="020B0604020202020204" pitchFamily="34" charset="0"/>
              </a:rPr>
              <a:t>آزمايشگاه</a:t>
            </a:r>
          </a:p>
          <a:p>
            <a:pPr algn="r"/>
            <a:r>
              <a:rPr lang="fa-IR" sz="2000" dirty="0">
                <a:latin typeface="Arial" panose="020B0604020202020204" pitchFamily="34" charset="0"/>
                <a:cs typeface="Arial" panose="020B0604020202020204" pitchFamily="34" charset="0"/>
              </a:rPr>
              <a:t>بنا به نظر دستگاه نظارت و با توجه به نوع فعاليتها، ساختمان آزمايشگاه با زيربناي مناسب براي انجام آزمايشهاي موردنياز تجهيز مي شود. آزمايشگاه بايد داراي فضاي كافي براي انجام انواع آزمايشهاي موردنياز، اتاق سرپرست آزمايشگاه و سرويس بهداشتي باشد. نازك كاري داخل اتاق ها اندود ماسه سيمان با آستر و كف موزائيك و نازك كاري ديوارهاي سالن اندود ماسه سيمان با آستر و كف آن بتن درجا مي باشد.</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8428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289953"/>
            <a:ext cx="4572000" cy="2408352"/>
          </a:xfrm>
          <a:prstGeom prst="rect">
            <a:avLst/>
          </a:prstGeom>
        </p:spPr>
        <p:txBody>
          <a:bodyPr>
            <a:spAutoFit/>
          </a:bodyPr>
          <a:lstStyle/>
          <a:p>
            <a:pPr algn="r" rtl="1">
              <a:buNone/>
            </a:pPr>
            <a:r>
              <a:rPr lang="fa-IR" sz="2000" b="1" dirty="0">
                <a:solidFill>
                  <a:schemeClr val="tx1">
                    <a:lumMod val="85000"/>
                    <a:lumOff val="15000"/>
                  </a:schemeClr>
                </a:solidFill>
              </a:rPr>
              <a:t>تاسیسات پشتیبانی</a:t>
            </a:r>
          </a:p>
          <a:p>
            <a:pPr algn="r" rtl="1">
              <a:buNone/>
            </a:pPr>
            <a:endParaRPr lang="en-US" sz="1050" b="1"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کارگاه بتن سازی مرکزی (بچینگ)</a:t>
            </a:r>
            <a:endParaRPr lang="en-US" sz="2000"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سیلوهای سیمان</a:t>
            </a:r>
            <a:endParaRPr lang="en-US" sz="2000"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تاسیسات سنگ شکن</a:t>
            </a:r>
            <a:endParaRPr lang="en-US" sz="2000"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منبع های آب (صنعتی – شرب)</a:t>
            </a:r>
            <a:endParaRPr lang="en-US" sz="2000"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تصفیه خانه</a:t>
            </a:r>
            <a:endParaRPr lang="en-US" sz="2000"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مراکز آتش نشانی و غیره</a:t>
            </a:r>
            <a:endParaRPr lang="en-US" sz="2000" dirty="0">
              <a:solidFill>
                <a:schemeClr val="tx1">
                  <a:lumMod val="85000"/>
                  <a:lumOff val="15000"/>
                </a:schemeClr>
              </a:solidFill>
            </a:endParaRPr>
          </a:p>
        </p:txBody>
      </p:sp>
      <p:pic>
        <p:nvPicPr>
          <p:cNvPr id="7170" name="Picture 2" descr="C:\Users\SAM RAYAN\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652" y="3124200"/>
            <a:ext cx="3690443" cy="2692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871095" y="4788932"/>
            <a:ext cx="1524000" cy="369332"/>
          </a:xfrm>
          <a:prstGeom prst="rect">
            <a:avLst/>
          </a:prstGeom>
        </p:spPr>
        <p:txBody>
          <a:bodyPr wrap="square">
            <a:spAutoFit/>
          </a:bodyPr>
          <a:lstStyle/>
          <a:p>
            <a:pPr algn="ctr"/>
            <a:r>
              <a:rPr lang="fa-IR" dirty="0"/>
              <a:t>بچینگ بتن آماده</a:t>
            </a:r>
            <a:endParaRPr lang="en-US" dirty="0"/>
          </a:p>
        </p:txBody>
      </p:sp>
    </p:spTree>
    <p:extLst>
      <p:ext uri="{BB962C8B-B14F-4D97-AF65-F5344CB8AC3E}">
        <p14:creationId xmlns:p14="http://schemas.microsoft.com/office/powerpoint/2010/main" val="1729896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7563" y="895290"/>
            <a:ext cx="2228495" cy="400110"/>
          </a:xfrm>
          <a:prstGeom prst="rect">
            <a:avLst/>
          </a:prstGeom>
        </p:spPr>
        <p:txBody>
          <a:bodyPr wrap="none">
            <a:spAutoFit/>
          </a:bodyPr>
          <a:lstStyle/>
          <a:p>
            <a:r>
              <a:rPr lang="fa-IR" sz="2000" b="1" dirty="0"/>
              <a:t>تاسيسات شبكه تامين آب</a:t>
            </a:r>
            <a:endParaRPr lang="en-US" sz="2000" b="1" dirty="0"/>
          </a:p>
        </p:txBody>
      </p:sp>
      <p:sp>
        <p:nvSpPr>
          <p:cNvPr id="3" name="Rectangle 2"/>
          <p:cNvSpPr/>
          <p:nvPr/>
        </p:nvSpPr>
        <p:spPr>
          <a:xfrm>
            <a:off x="1362221" y="1312985"/>
            <a:ext cx="6400800" cy="3447098"/>
          </a:xfrm>
          <a:prstGeom prst="rect">
            <a:avLst/>
          </a:prstGeom>
        </p:spPr>
        <p:txBody>
          <a:bodyPr wrap="square">
            <a:spAutoFit/>
          </a:bodyPr>
          <a:lstStyle/>
          <a:p>
            <a:pPr algn="r"/>
            <a:r>
              <a:rPr lang="fa-IR" sz="2000" b="1" dirty="0"/>
              <a:t>تاسيسات و شبكه تامين اب شرب و خانگي</a:t>
            </a:r>
          </a:p>
          <a:p>
            <a:pPr algn="r"/>
            <a:r>
              <a:rPr lang="fa-IR" sz="2000" dirty="0"/>
              <a:t>پيمانكار بايد براي كارگاه و ساختمان هاي مربوطه تمامي اقدامات تامين آب شرب بهداشتي اعم از تهيه، تصفيه، انتقال وتوزيع تا ورودي محوط مسكوني و كارگاه را انجام دهد. بديهي است علاوه بر آب موردنياز خود، آب مصرفي موردنياز كارفرما ودستگاه نظارت و پيمانكاران جزء را نيز بايد تامين نمايد. اقدامات تامين آب شامل موارد زير مي باشد :</a:t>
            </a:r>
          </a:p>
          <a:p>
            <a:pPr algn="r"/>
            <a:r>
              <a:rPr lang="fa-IR" sz="2000" dirty="0"/>
              <a:t>- ايستگاه پمپاژ در شرايطي كه تامين آب بصورت ثقلي مقدور نباشد.</a:t>
            </a:r>
          </a:p>
          <a:p>
            <a:pPr algn="r"/>
            <a:r>
              <a:rPr lang="fa-IR" sz="2000" dirty="0"/>
              <a:t>- آب از ابتداي زمان تهيه تا هنگام مصرف ممكن است دستخوش تغييرات زيادي شود. از اين روي انجام تصفيه درهر مرحله ضروري است.</a:t>
            </a:r>
          </a:p>
          <a:p>
            <a:pPr marL="285750" indent="-285750" algn="r">
              <a:buFontTx/>
              <a:buChar char="-"/>
            </a:pPr>
            <a:r>
              <a:rPr lang="fa-IR" sz="2000" dirty="0"/>
              <a:t>مخزن فلزي يا بتني براي ذخيره آب</a:t>
            </a:r>
          </a:p>
          <a:p>
            <a:pPr marL="285750" indent="-285750" algn="r">
              <a:buFontTx/>
              <a:buChar char="-"/>
            </a:pPr>
            <a:endParaRPr lang="en-US" dirty="0"/>
          </a:p>
        </p:txBody>
      </p:sp>
    </p:spTree>
    <p:extLst>
      <p:ext uri="{BB962C8B-B14F-4D97-AF65-F5344CB8AC3E}">
        <p14:creationId xmlns:p14="http://schemas.microsoft.com/office/powerpoint/2010/main" val="3022379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8128" y="1053020"/>
            <a:ext cx="7315200" cy="4278094"/>
          </a:xfrm>
          <a:prstGeom prst="rect">
            <a:avLst/>
          </a:prstGeom>
        </p:spPr>
        <p:txBody>
          <a:bodyPr wrap="square">
            <a:spAutoFit/>
          </a:bodyPr>
          <a:lstStyle/>
          <a:p>
            <a:pPr algn="r"/>
            <a:r>
              <a:rPr lang="fa-IR" b="1" dirty="0"/>
              <a:t> شبكه لوله كشي به منظور انتقال آب از ايستگاه پمپاژ به تصفيه خانه و سپس به مخزن آب و بالاخره به محل هاي مصرف تصفيه آب بطورعمده شامل مراحل اوليه و ثانويه ميباشد :</a:t>
            </a:r>
          </a:p>
          <a:p>
            <a:pPr marL="285750" indent="-285750" algn="r">
              <a:buFontTx/>
              <a:buChar char="-"/>
            </a:pPr>
            <a:r>
              <a:rPr lang="fa-IR" sz="2000" dirty="0"/>
              <a:t>-</a:t>
            </a:r>
            <a:r>
              <a:rPr lang="fa-IR" dirty="0"/>
              <a:t>در مرحله اول تصفيه فيزيكي انجام و از فيلترهاي شني عبور داده مي شود و سپس به منظور تصفيه بيولوژيكي آب كلرزني مي شود.</a:t>
            </a:r>
          </a:p>
          <a:p>
            <a:pPr marL="285750" indent="-285750" algn="r">
              <a:buFontTx/>
              <a:buChar char="-"/>
            </a:pPr>
            <a:r>
              <a:rPr lang="fa-IR" dirty="0"/>
              <a:t>- در مرحله دوم تصفيه، آب از كربن فعال عبور داده م يشود تا عناصر آلي كه موجب تغيير رنگ آن شده است را جذب كند.</a:t>
            </a:r>
          </a:p>
          <a:p>
            <a:pPr marL="285750" indent="-285750" algn="r">
              <a:buFontTx/>
              <a:buChar char="-"/>
            </a:pPr>
            <a:r>
              <a:rPr lang="fa-IR" dirty="0"/>
              <a:t>- چنانچه املاح آب زياد باشد با افزايش مواد شيميايي مناسب، مقداري از آن را ته نشين نموده تا درصد آن به حد قابل قبولي برسد.</a:t>
            </a:r>
          </a:p>
          <a:p>
            <a:pPr marL="285750" indent="-285750" algn="r">
              <a:buFontTx/>
              <a:buChar char="-"/>
            </a:pPr>
            <a:endParaRPr lang="fa-IR" dirty="0"/>
          </a:p>
          <a:p>
            <a:pPr marL="285750" indent="-285750" algn="r">
              <a:buFontTx/>
              <a:buChar char="-"/>
            </a:pPr>
            <a:r>
              <a:rPr lang="fa-IR" dirty="0"/>
              <a:t>براي انتقال آب از لوله هاي فولادي زنگ نزن به ضخامت جدار حداقل 3 ميليمتر يا لوله هاي پلي اتيلن فشار قوي استفاده خواهد شد. اين لوله ها در عمق حداقل 60 سانتيمتر ازسطح زمين كار گذارده مي شود. در صورتيكه منطقه عمليات اجرايي سردسير باشد براي جلوگيري از يخ زدگي حداقل عمق كارگذاري لوله 1.20 متر مي باشد.</a:t>
            </a:r>
          </a:p>
          <a:p>
            <a:pPr marL="285750" indent="-285750" algn="r">
              <a:buFontTx/>
              <a:buChar char="-"/>
            </a:pPr>
            <a:r>
              <a:rPr lang="fa-IR" dirty="0"/>
              <a:t>مشخصات آب شرب بايد با استاندارد  موسسه استاندارد وتحقیقات صنعتی ایران همخوانی داشته باشد . </a:t>
            </a:r>
          </a:p>
        </p:txBody>
      </p:sp>
    </p:spTree>
    <p:extLst>
      <p:ext uri="{BB962C8B-B14F-4D97-AF65-F5344CB8AC3E}">
        <p14:creationId xmlns:p14="http://schemas.microsoft.com/office/powerpoint/2010/main" val="415289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43000"/>
            <a:ext cx="7239000" cy="3785652"/>
          </a:xfrm>
          <a:prstGeom prst="rect">
            <a:avLst/>
          </a:prstGeom>
        </p:spPr>
        <p:txBody>
          <a:bodyPr wrap="square">
            <a:spAutoFit/>
          </a:bodyPr>
          <a:lstStyle/>
          <a:p>
            <a:pPr algn="r"/>
            <a:r>
              <a:rPr lang="fa-IR" sz="2000" b="1" dirty="0">
                <a:latin typeface="Arial" panose="020B0604020202020204" pitchFamily="34" charset="0"/>
                <a:cs typeface="Arial" panose="020B0604020202020204" pitchFamily="34" charset="0"/>
              </a:rPr>
              <a:t>تجهيز كارگاه </a:t>
            </a:r>
          </a:p>
          <a:p>
            <a:pPr algn="r"/>
            <a:r>
              <a:rPr lang="fa-IR" sz="2000" dirty="0"/>
              <a:t> </a:t>
            </a:r>
            <a:r>
              <a:rPr lang="fa-IR" sz="2000" dirty="0">
                <a:latin typeface="Arial" panose="020B0604020202020204" pitchFamily="34" charset="0"/>
                <a:cs typeface="Arial" panose="020B0604020202020204" pitchFamily="34" charset="0"/>
              </a:rPr>
              <a:t>شامل عمليات، اقدامها و تداركاتي است كه بايد بصورت موقت انجام شود تا شرايط لازم جهت شروع، ادامه و پايان دادن به عمليات اجرايي موضوع پيمان طبق اسناد و مدارك پيمان، فراهم گردد. براي اين منظور كارفرما محل مناسب را آماده نموده و براي مدت اجراي عمليات موضوع پيمان، در اختيار پيمانكار قرار خواهد داد . پس </a:t>
            </a:r>
            <a:r>
              <a:rPr lang="fa-IR" sz="2000" dirty="0" smtClean="0">
                <a:latin typeface="Arial" panose="020B0604020202020204" pitchFamily="34" charset="0"/>
                <a:cs typeface="Arial" panose="020B0604020202020204" pitchFamily="34" charset="0"/>
              </a:rPr>
              <a:t>ازاتمام </a:t>
            </a:r>
            <a:r>
              <a:rPr lang="fa-IR" sz="2000" dirty="0">
                <a:latin typeface="Arial" panose="020B0604020202020204" pitchFamily="34" charset="0"/>
                <a:cs typeface="Arial" panose="020B0604020202020204" pitchFamily="34" charset="0"/>
              </a:rPr>
              <a:t>عمليات موضوع پيمان ، پيمانكار بايد نسبت به برچيدن كارگاه اقدام نمايد. </a:t>
            </a:r>
            <a:endParaRPr lang="fa-IR" sz="2000" dirty="0" smtClean="0">
              <a:latin typeface="Arial" panose="020B0604020202020204" pitchFamily="34" charset="0"/>
              <a:cs typeface="Arial" panose="020B0604020202020204" pitchFamily="34" charset="0"/>
            </a:endParaRPr>
          </a:p>
          <a:p>
            <a:pPr algn="r"/>
            <a:endParaRPr lang="fa-IR" sz="2000" dirty="0">
              <a:latin typeface="Arial" panose="020B0604020202020204" pitchFamily="34" charset="0"/>
              <a:cs typeface="Arial" panose="020B0604020202020204" pitchFamily="34" charset="0"/>
            </a:endParaRPr>
          </a:p>
          <a:p>
            <a:pPr algn="r"/>
            <a:r>
              <a:rPr lang="fa-IR" sz="2000" b="1" dirty="0">
                <a:latin typeface="Arial" panose="020B0604020202020204" pitchFamily="34" charset="0"/>
                <a:cs typeface="Arial" panose="020B0604020202020204" pitchFamily="34" charset="0"/>
              </a:rPr>
              <a:t>عمليات برچيدن كارگاه </a:t>
            </a:r>
          </a:p>
          <a:p>
            <a:pPr algn="r"/>
            <a:r>
              <a:rPr lang="fa-IR" sz="2000" dirty="0">
                <a:latin typeface="Arial" panose="020B0604020202020204" pitchFamily="34" charset="0"/>
                <a:cs typeface="Arial" panose="020B0604020202020204" pitchFamily="34" charset="0"/>
              </a:rPr>
              <a:t>عبارت از جمع آوري مصالح، تاسيسات و ساختمان ه ايموقت، خارج كردن مصالح، تجهيزات، ماشين آلات و ديگر تداركات پيمانكار از كارگاه، تسطيح، تميزكردن و درصورت لزوم به شكل اوليه برگرداندن زمينها و محلهاي تحويلي از كارفرما مي باشد.</a:t>
            </a:r>
          </a:p>
        </p:txBody>
      </p:sp>
    </p:spTree>
    <p:extLst>
      <p:ext uri="{BB962C8B-B14F-4D97-AF65-F5344CB8AC3E}">
        <p14:creationId xmlns:p14="http://schemas.microsoft.com/office/powerpoint/2010/main" val="170569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676400"/>
            <a:ext cx="7487529" cy="1323439"/>
          </a:xfrm>
          <a:prstGeom prst="rect">
            <a:avLst/>
          </a:prstGeom>
        </p:spPr>
        <p:txBody>
          <a:bodyPr wrap="square">
            <a:spAutoFit/>
          </a:bodyPr>
          <a:lstStyle/>
          <a:p>
            <a:pPr algn="r"/>
            <a:r>
              <a:rPr lang="fa-IR" sz="2000" b="1" dirty="0"/>
              <a:t>تاسيسات تامين آب صنعتي</a:t>
            </a:r>
          </a:p>
          <a:p>
            <a:pPr algn="r"/>
            <a:r>
              <a:rPr lang="fa-IR" sz="2000" dirty="0"/>
              <a:t>در تامين آب صنعتي به لحاظ كمي و كيفي لازم است شرايط ومشخصات مورد نياز طبق نظردستگاه  نظارت تامين گردد. بويژه در تامين آب جهت توليد بتن موضوع مشخصات شيميايي آب و در سيستم شستشوي مصالح، گل آلود نبودن آب موردتاكيد مي باشد.</a:t>
            </a:r>
            <a:endParaRPr lang="en-US" sz="2000" dirty="0"/>
          </a:p>
        </p:txBody>
      </p:sp>
    </p:spTree>
    <p:extLst>
      <p:ext uri="{BB962C8B-B14F-4D97-AF65-F5344CB8AC3E}">
        <p14:creationId xmlns:p14="http://schemas.microsoft.com/office/powerpoint/2010/main" val="620557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524000"/>
            <a:ext cx="5029200" cy="3023905"/>
          </a:xfrm>
          <a:prstGeom prst="rect">
            <a:avLst/>
          </a:prstGeom>
        </p:spPr>
        <p:txBody>
          <a:bodyPr wrap="square">
            <a:spAutoFit/>
          </a:bodyPr>
          <a:lstStyle/>
          <a:p>
            <a:pPr algn="r" rtl="1">
              <a:buNone/>
            </a:pPr>
            <a:r>
              <a:rPr lang="fa-IR" sz="2000" b="1" dirty="0">
                <a:solidFill>
                  <a:schemeClr val="tx1">
                    <a:lumMod val="85000"/>
                    <a:lumOff val="15000"/>
                  </a:schemeClr>
                </a:solidFill>
              </a:rPr>
              <a:t>ساختمانهای عمومی</a:t>
            </a:r>
          </a:p>
          <a:p>
            <a:pPr algn="r" rtl="1">
              <a:buNone/>
            </a:pPr>
            <a:endParaRPr lang="fa-IR" sz="1050" b="1" dirty="0">
              <a:solidFill>
                <a:schemeClr val="tx1">
                  <a:lumMod val="85000"/>
                  <a:lumOff val="15000"/>
                </a:schemeClr>
              </a:solidFill>
            </a:endParaRPr>
          </a:p>
          <a:p>
            <a:pPr marL="457200" indent="-342900" algn="just" rtl="1">
              <a:buFont typeface="Arial" pitchFamily="34" charset="0"/>
              <a:buChar char="•"/>
            </a:pPr>
            <a:r>
              <a:rPr lang="fa-IR" sz="2000" dirty="0">
                <a:solidFill>
                  <a:schemeClr val="tx1">
                    <a:lumMod val="95000"/>
                    <a:lumOff val="5000"/>
                  </a:schemeClr>
                </a:solidFill>
              </a:rPr>
              <a:t>ساختمانهای مسکونی </a:t>
            </a:r>
          </a:p>
          <a:p>
            <a:pPr marL="457200" indent="-342900" algn="just" rtl="1">
              <a:buFont typeface="Arial" pitchFamily="34" charset="0"/>
              <a:buChar char="•"/>
            </a:pPr>
            <a:r>
              <a:rPr lang="fa-IR" sz="2000" dirty="0">
                <a:solidFill>
                  <a:schemeClr val="tx1">
                    <a:lumMod val="95000"/>
                    <a:lumOff val="5000"/>
                  </a:schemeClr>
                </a:solidFill>
              </a:rPr>
              <a:t>ساختمانهای اداری</a:t>
            </a:r>
            <a:endParaRPr lang="en-US" sz="1050" b="1"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نگهبانی کارگاه</a:t>
            </a:r>
            <a:endParaRPr lang="en-US" sz="2000"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نگهبانی برق و تاسیسات</a:t>
            </a:r>
            <a:endParaRPr lang="en-US" sz="2000"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درمانگاه</a:t>
            </a:r>
            <a:endParaRPr lang="en-US" sz="2000"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سالن غذاخوری( آشپزخانه-سردخانه-سالن توزیع)</a:t>
            </a:r>
            <a:endParaRPr lang="en-US" sz="2000"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تلفن خانه </a:t>
            </a:r>
          </a:p>
          <a:p>
            <a:pPr marL="342900" indent="-342900" algn="r" rtl="1">
              <a:buFont typeface="Arial" pitchFamily="34" charset="0"/>
              <a:buChar char="•"/>
            </a:pPr>
            <a:r>
              <a:rPr lang="fa-IR" sz="2000" dirty="0">
                <a:solidFill>
                  <a:schemeClr val="tx1">
                    <a:lumMod val="85000"/>
                    <a:lumOff val="15000"/>
                  </a:schemeClr>
                </a:solidFill>
              </a:rPr>
              <a:t>و غیره</a:t>
            </a:r>
            <a:endParaRPr lang="en-US" sz="2000" dirty="0">
              <a:solidFill>
                <a:schemeClr val="tx1">
                  <a:lumMod val="85000"/>
                  <a:lumOff val="15000"/>
                </a:schemeClr>
              </a:solidFill>
            </a:endParaRPr>
          </a:p>
        </p:txBody>
      </p:sp>
    </p:spTree>
    <p:extLst>
      <p:ext uri="{BB962C8B-B14F-4D97-AF65-F5344CB8AC3E}">
        <p14:creationId xmlns:p14="http://schemas.microsoft.com/office/powerpoint/2010/main" val="3797997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3919" y="533400"/>
            <a:ext cx="6375814" cy="1938992"/>
          </a:xfrm>
          <a:prstGeom prst="rect">
            <a:avLst/>
          </a:prstGeom>
        </p:spPr>
        <p:txBody>
          <a:bodyPr wrap="square">
            <a:spAutoFit/>
          </a:bodyPr>
          <a:lstStyle/>
          <a:p>
            <a:pPr algn="r"/>
            <a:r>
              <a:rPr lang="fa-IR" sz="2000" b="1" dirty="0"/>
              <a:t>ساختمان نگهباني</a:t>
            </a:r>
            <a:endParaRPr lang="en-US" sz="2000" b="1" dirty="0"/>
          </a:p>
          <a:p>
            <a:pPr algn="r"/>
            <a:r>
              <a:rPr lang="fa-IR" sz="2000" dirty="0"/>
              <a:t>اين ساختمان معمولا با مصالح بنايي همراه با تعبيه شناژهاي قائم و افقي ساخته شده و عمليات اجرايي آن مانند سايرساختمان ها مي باشد</a:t>
            </a:r>
          </a:p>
          <a:p>
            <a:pPr algn="r"/>
            <a:r>
              <a:rPr lang="fa-IR" sz="2000" dirty="0"/>
              <a:t>در بعضی موارد نیز از اتاقک های پیش ساخنه(کانکس) برای ساختمان نگهبانی استفاده میکنند. </a:t>
            </a:r>
          </a:p>
          <a:p>
            <a:pPr algn="r"/>
            <a:r>
              <a:rPr lang="en-US" sz="2000" dirty="0"/>
              <a:t> </a:t>
            </a:r>
          </a:p>
        </p:txBody>
      </p:sp>
      <p:pic>
        <p:nvPicPr>
          <p:cNvPr id="8194" name="Picture 2" descr="C:\Users\SAM RAYAN\Desktop\عکس تهیز\phoca_thumb_l_v-g136.jpg"/>
          <p:cNvPicPr>
            <a:picLocks noChangeAspect="1" noChangeArrowheads="1"/>
          </p:cNvPicPr>
          <p:nvPr/>
        </p:nvPicPr>
        <p:blipFill rotWithShape="1">
          <a:blip r:embed="rId2">
            <a:extLst>
              <a:ext uri="{28A0092B-C50C-407E-A947-70E740481C1C}">
                <a14:useLocalDpi xmlns:a14="http://schemas.microsoft.com/office/drawing/2010/main" val="0"/>
              </a:ext>
            </a:extLst>
          </a:blip>
          <a:srcRect l="6607" t="10249" r="6726"/>
          <a:stretch/>
        </p:blipFill>
        <p:spPr bwMode="auto">
          <a:xfrm>
            <a:off x="1576405" y="2286000"/>
            <a:ext cx="5850841" cy="373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831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659611"/>
            <a:ext cx="7391400" cy="5324535"/>
          </a:xfrm>
          <a:prstGeom prst="rect">
            <a:avLst/>
          </a:prstGeom>
        </p:spPr>
        <p:txBody>
          <a:bodyPr wrap="square">
            <a:spAutoFit/>
          </a:bodyPr>
          <a:lstStyle/>
          <a:p>
            <a:pPr algn="r" rtl="1"/>
            <a:r>
              <a:rPr lang="fa-IR" sz="2000" b="1" dirty="0"/>
              <a:t>ساختمان درمانگاه و تاسيسات بهداشتي</a:t>
            </a:r>
          </a:p>
          <a:p>
            <a:pPr algn="r" rtl="1"/>
            <a:r>
              <a:rPr lang="fa-IR" sz="2000" dirty="0"/>
              <a:t>مشخصات اين ساختمان در مشخصات فني خصوصي ارائه مي گردد. در صورت عدم توجه به اين مسئله در مشخصات فني خصوصي و در صورت نياز به تشخيص دستگاه نظارت، متناسب با حجم عمليات، اين ساختمان از اسكلت فلزي يا بتني و يا با مصالح بنايي ساخته مي شود و داراي ورودي، مطب، اتاق معاينه، پاركينگ، سروي سهاي بهداشتي ، اتاق استراحت و داروخانه ميباشد.</a:t>
            </a:r>
          </a:p>
          <a:p>
            <a:pPr algn="r" rtl="1"/>
            <a:r>
              <a:rPr lang="fa-IR" sz="2000" dirty="0"/>
              <a:t>عمليات نازك كاري در كف براي قسمت هاي اتاق معاينه، اتاق استراحت و داروخانه، موزاييك ايراني، در سرويسهاي بهداشتي سراميك درجه يك ايراني، در ورودي سنگ پلاك دو تيشه داغون ودر قسمت پاركينگ آمبولانس، كف از بتن درجا خواهد</a:t>
            </a:r>
          </a:p>
          <a:p>
            <a:pPr algn="r" rtl="1"/>
            <a:r>
              <a:rPr lang="fa-IR" sz="2000" dirty="0"/>
              <a:t>بود. قرنيز ديواره ها در قسمتهاي اتاق معاينه، اتاق </a:t>
            </a:r>
          </a:p>
          <a:p>
            <a:pPr algn="r" rtl="1"/>
            <a:r>
              <a:rPr lang="fa-IR" sz="2000" dirty="0"/>
              <a:t>استراحت و داروخانه، سنگ پلاك چيني به ضخامت</a:t>
            </a:r>
          </a:p>
          <a:p>
            <a:pPr algn="r" rtl="1"/>
            <a:r>
              <a:rPr lang="fa-IR" sz="2000" dirty="0"/>
              <a:t> يك سانتيمتر و ارتفاع ده سانتيمترخواهد بود. نازك </a:t>
            </a:r>
          </a:p>
          <a:p>
            <a:pPr algn="r" rtl="1"/>
            <a:r>
              <a:rPr lang="fa-IR" sz="2000" dirty="0"/>
              <a:t>كاري بدنه ديوارها وسقف با اندود ماسه سيمان و</a:t>
            </a:r>
          </a:p>
          <a:p>
            <a:pPr algn="r" rtl="1"/>
            <a:r>
              <a:rPr lang="fa-IR" sz="2000" dirty="0"/>
              <a:t>اندود گچ پرداخت و نهايتا رنگ روغني مات با </a:t>
            </a:r>
          </a:p>
          <a:p>
            <a:pPr algn="r" rtl="1"/>
            <a:r>
              <a:rPr lang="fa-IR" sz="2000" dirty="0"/>
              <a:t>زيرسازي و آستر اجراخواهد شد. نازك كاري</a:t>
            </a:r>
          </a:p>
          <a:p>
            <a:pPr algn="r" rtl="1"/>
            <a:r>
              <a:rPr lang="fa-IR" sz="2000" dirty="0"/>
              <a:t> سرويس بهداشتي درمانگاه مانند</a:t>
            </a:r>
          </a:p>
          <a:p>
            <a:pPr algn="r" rtl="1"/>
            <a:r>
              <a:rPr lang="fa-IR" sz="2000" dirty="0"/>
              <a:t> ساير ساختمان ها مي باشد.</a:t>
            </a:r>
            <a:endParaRPr lang="en-US" sz="2000" dirty="0"/>
          </a:p>
        </p:txBody>
      </p:sp>
      <p:pic>
        <p:nvPicPr>
          <p:cNvPr id="9218" name="Picture 2" descr="C:\Users\SAM RAYAN\Desktop\عکس تهیز\03-wc-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092" y="3574667"/>
            <a:ext cx="2939153" cy="23954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19200" y="5660980"/>
            <a:ext cx="2547247" cy="646331"/>
          </a:xfrm>
          <a:prstGeom prst="rect">
            <a:avLst/>
          </a:prstGeom>
        </p:spPr>
        <p:txBody>
          <a:bodyPr wrap="square">
            <a:spAutoFit/>
          </a:bodyPr>
          <a:lstStyle/>
          <a:p>
            <a:r>
              <a:rPr lang="fa-IR" dirty="0"/>
              <a:t/>
            </a:r>
            <a:br>
              <a:rPr lang="fa-IR" dirty="0"/>
            </a:br>
            <a:r>
              <a:rPr lang="fa-IR" dirty="0"/>
              <a:t>سرویس بهداشتی پیش ساخته </a:t>
            </a:r>
            <a:endParaRPr lang="en-US" dirty="0"/>
          </a:p>
        </p:txBody>
      </p:sp>
    </p:spTree>
    <p:extLst>
      <p:ext uri="{BB962C8B-B14F-4D97-AF65-F5344CB8AC3E}">
        <p14:creationId xmlns:p14="http://schemas.microsoft.com/office/powerpoint/2010/main" val="2010829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066800"/>
            <a:ext cx="6847726" cy="4401205"/>
          </a:xfrm>
          <a:prstGeom prst="rect">
            <a:avLst/>
          </a:prstGeom>
        </p:spPr>
        <p:txBody>
          <a:bodyPr wrap="square">
            <a:spAutoFit/>
          </a:bodyPr>
          <a:lstStyle/>
          <a:p>
            <a:pPr algn="r" rtl="1"/>
            <a:r>
              <a:rPr lang="fa-IR" sz="2000" b="1" dirty="0"/>
              <a:t>آشپزخانه ها و غذاخور يها</a:t>
            </a:r>
          </a:p>
          <a:p>
            <a:pPr algn="r" rtl="1"/>
            <a:r>
              <a:rPr lang="fa-IR" sz="2000" dirty="0"/>
              <a:t>آشپزخانه، و انبار موادغذايي از نوع سوله يا ديگر سيستم هاي سازه اي مناسب ساخته مي شوند . ديوارهاي جداكننده،قسمتهاي مختلف را از همديگر مجزا نموده و در سالن غذاخوري ميز و صندلي به تعداد موردنياز كه به تاييد دستگاه نظارت رسيده باشد، فراهم مي شود. در ساختمان سردخانه مواد غذايي به ميزان مورد نياز منظور خواهد شد. در ساختمان انبار مواد غذايي، قفسه هايي براي جاگذاري موادغذايي كه به صورت بسته بندي شده مي باشد تعبيه مي گردد. درهاي مورد استفاده در انبار مواد غذايي بايد طوري</a:t>
            </a:r>
          </a:p>
          <a:p>
            <a:pPr algn="r" rtl="1"/>
            <a:r>
              <a:rPr lang="fa-IR" sz="2000" dirty="0"/>
              <a:t>احداث شود كه به هيچ عنوان حشرات موذي نظير موش هاي صحرايي و معمولي نتواند به داخل آن نفوذ كند و به لحاظ بهداشتي ديوارها بدون درز و روزنه باشد.</a:t>
            </a:r>
          </a:p>
          <a:p>
            <a:pPr algn="r" rtl="1"/>
            <a:r>
              <a:rPr lang="fa-IR" sz="2000" dirty="0"/>
              <a:t>امكانات حمل و توزيع غذا براي عوامل پيمانكار و مشاور در كارگاه هاي مختلف پروژه هاي وسيع بايد به تاييد دستگاه نظارت برسد. ملزومات تحويل غذا به كارگران و ظروف و وسايل صرف غذا بايد به تعداد كافي بوده و تمهيدات لازم براي رعايت اصول بهداشتي اعلام شده در فصل دوم فراهم گردد.</a:t>
            </a:r>
          </a:p>
        </p:txBody>
      </p:sp>
    </p:spTree>
    <p:extLst>
      <p:ext uri="{BB962C8B-B14F-4D97-AF65-F5344CB8AC3E}">
        <p14:creationId xmlns:p14="http://schemas.microsoft.com/office/powerpoint/2010/main" val="1291739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990600"/>
            <a:ext cx="6096000" cy="3170099"/>
          </a:xfrm>
          <a:prstGeom prst="rect">
            <a:avLst/>
          </a:prstGeom>
        </p:spPr>
        <p:txBody>
          <a:bodyPr wrap="square">
            <a:spAutoFit/>
          </a:bodyPr>
          <a:lstStyle/>
          <a:p>
            <a:pPr algn="r" rtl="1"/>
            <a:r>
              <a:rPr lang="fa-IR" sz="2000" b="1" dirty="0"/>
              <a:t>تجهيزات تلفن و فاكس</a:t>
            </a:r>
          </a:p>
          <a:p>
            <a:pPr algn="r" rtl="1"/>
            <a:endParaRPr lang="fa-IR" b="1" dirty="0"/>
          </a:p>
          <a:p>
            <a:pPr algn="r" rtl="1"/>
            <a:r>
              <a:rPr lang="fa-IR" b="1" dirty="0"/>
              <a:t>كارفرما در حد موردنياز خطوط تلفن و فاكس را بصورت ارتباط محلي و يا بين شهري براي كارگاه درنظر خواهد گرفت .</a:t>
            </a:r>
          </a:p>
          <a:p>
            <a:pPr algn="r" rtl="1"/>
            <a:r>
              <a:rPr lang="fa-IR" b="1" dirty="0"/>
              <a:t>پيمانكار بايد سيستم مخابرات داخلي كارگاه را احداث و بهره برداري نمايد.</a:t>
            </a:r>
          </a:p>
          <a:p>
            <a:pPr algn="r" rtl="1"/>
            <a:r>
              <a:rPr lang="fa-IR" b="1" dirty="0"/>
              <a:t>پيمانكار در تمامي دوره ساخت مسئول نگهداري خطوط و سيستم تلفن است. سيستم تلفن پيمانكار بايد در تمامي مدت آماده استفاده كارفرما و دستگاه نظارت باشد.</a:t>
            </a:r>
          </a:p>
          <a:p>
            <a:pPr algn="r" rtl="1"/>
            <a:r>
              <a:rPr lang="fa-IR" b="1" dirty="0"/>
              <a:t>چنانچه در منطقه عملياتي طرح، نياز به ايجاد سيستم ارتباط راديوئي باشد اين سيستم توسط كارفرما نصب و پيمانكار مسئول نگهداري اين سيستم در تمامي دوره ساخت طرح خواهد بود.</a:t>
            </a:r>
          </a:p>
        </p:txBody>
      </p:sp>
    </p:spTree>
    <p:extLst>
      <p:ext uri="{BB962C8B-B14F-4D97-AF65-F5344CB8AC3E}">
        <p14:creationId xmlns:p14="http://schemas.microsoft.com/office/powerpoint/2010/main" val="855343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95400"/>
            <a:ext cx="7696200" cy="3477875"/>
          </a:xfrm>
          <a:prstGeom prst="rect">
            <a:avLst/>
          </a:prstGeom>
        </p:spPr>
        <p:txBody>
          <a:bodyPr wrap="square">
            <a:spAutoFit/>
          </a:bodyPr>
          <a:lstStyle/>
          <a:p>
            <a:pPr algn="r"/>
            <a:r>
              <a:rPr lang="fa-IR" sz="2000" b="1" dirty="0"/>
              <a:t>تاسيسات و سامانه فاضلاب بهداشتي</a:t>
            </a:r>
          </a:p>
          <a:p>
            <a:pPr algn="r"/>
            <a:r>
              <a:rPr lang="fa-IR" sz="2000" dirty="0"/>
              <a:t>پيمانكار بايد طراحي، احداث و نگهداري سيستم فاضلاب كارگاه را انجام دهد . روشهاي راه اندازي و نگهداري سيستم فاضلاب، بايد منطبق با قوانين و استانداردهاي ذيربط كشور و مورد تاييد دستگاه نظارت باشد. پيمانكار به هيچ وجه نمي تواند موادخام فاضلاب را در محيط جاري سازد. لوله هاي جمع آوري فاضلاب از جنس پي وي سي بايد باشد و درعمق حداقل 60 سانتيمتري دفن شود و در مسير خطوط جمع آوري فاضلاب چاهك هاي بتني پيش ساخته و يا درجا احداث گردد.</a:t>
            </a:r>
          </a:p>
          <a:p>
            <a:pPr algn="r"/>
            <a:r>
              <a:rPr lang="fa-IR" sz="2000" dirty="0"/>
              <a:t>مواد فاضلاب بايد به يك واحد انبارسپتيك ١(مخزن فاضلاب) هدايت شود، در صورتيكه احداث چاه جذبي براي دفع فاضلاب امكان پذير و مجاز باشد، بجاي احداث انبار سپتيك با تاييددستگاه نظارت  ميتوان چاه جذبي احداث نمود . ظرفيت سيستم فاضلاب بايد براي تمامي جمعيتي كه در كارگاه پيمانكار و كارفرما زندگي مي كنند طراحي شده باشد.</a:t>
            </a:r>
            <a:endParaRPr lang="en-US" sz="2000" dirty="0"/>
          </a:p>
        </p:txBody>
      </p:sp>
    </p:spTree>
    <p:extLst>
      <p:ext uri="{BB962C8B-B14F-4D97-AF65-F5344CB8AC3E}">
        <p14:creationId xmlns:p14="http://schemas.microsoft.com/office/powerpoint/2010/main" val="2861856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752600"/>
            <a:ext cx="7162800" cy="2862322"/>
          </a:xfrm>
          <a:prstGeom prst="rect">
            <a:avLst/>
          </a:prstGeom>
        </p:spPr>
        <p:txBody>
          <a:bodyPr wrap="square">
            <a:spAutoFit/>
          </a:bodyPr>
          <a:lstStyle/>
          <a:p>
            <a:pPr algn="r"/>
            <a:r>
              <a:rPr lang="fa-IR" sz="2000" b="1" dirty="0"/>
              <a:t>تاسيسات دفع زباله و مواد زائد و سيستم زهكشي</a:t>
            </a:r>
          </a:p>
          <a:p>
            <a:pPr algn="r"/>
            <a:r>
              <a:rPr lang="fa-IR" sz="2000" dirty="0"/>
              <a:t>در مورد دفع زباله و مواد زايد پيمانكار بايد زباله ها و نخاله هاي كارگاه را با رعايت ضوابط بهداشتي جمع آوري و از محدوده كارگاه خارج و به روشي منطبق بر استانداردهاي زيست محيطي و مورد تاييد دستگاه نظارت در محل مناسب تخليه و يا معدوم نمايد و يا پس از تاييد دستگاه نظارت در محيطي مناسب گودالهايي را ايجاد نمايد و زباله و مواد زايد را در آنجا دفن نمايد. اين محل نبايد مشرف به رودخانه، درياچه، سدانحرافي و يا مسير رفت و آمد باشد. سيستم زهكشي بايد براساس شدت بارندگي، طراحي شود، سيستم جمع آوري آبهاي ناشي از بارندگي بايد به گونه اي باشد كه آب باران موجب فرسايش و عدم پايداري خاكهاي منطقه نشود.</a:t>
            </a:r>
            <a:endParaRPr lang="en-US" sz="2000" dirty="0"/>
          </a:p>
        </p:txBody>
      </p:sp>
    </p:spTree>
    <p:extLst>
      <p:ext uri="{BB962C8B-B14F-4D97-AF65-F5344CB8AC3E}">
        <p14:creationId xmlns:p14="http://schemas.microsoft.com/office/powerpoint/2010/main" val="2098094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142999"/>
            <a:ext cx="4572000" cy="1538883"/>
          </a:xfrm>
          <a:prstGeom prst="rect">
            <a:avLst/>
          </a:prstGeom>
        </p:spPr>
        <p:txBody>
          <a:bodyPr>
            <a:spAutoFit/>
          </a:bodyPr>
          <a:lstStyle/>
          <a:p>
            <a:pPr algn="r" rtl="1"/>
            <a:r>
              <a:rPr lang="fa-IR" sz="2000" b="1" dirty="0"/>
              <a:t>تاسيسات تهيه بتن</a:t>
            </a:r>
          </a:p>
          <a:p>
            <a:pPr algn="r" rtl="1"/>
            <a:r>
              <a:rPr lang="fa-IR" sz="2000" dirty="0"/>
              <a:t>تهيه و نصب دستگاه بتن ساز</a:t>
            </a:r>
            <a:endParaRPr lang="fa-IR" sz="2000" b="1" dirty="0"/>
          </a:p>
          <a:p>
            <a:pPr algn="r" rtl="1"/>
            <a:endParaRPr lang="fa-IR" sz="1400" b="1" dirty="0"/>
          </a:p>
          <a:p>
            <a:pPr algn="r" rtl="1"/>
            <a:r>
              <a:rPr lang="fa-IR" sz="2000" b="1" dirty="0"/>
              <a:t>تاسيسات انتقال و ريختن بتن</a:t>
            </a:r>
          </a:p>
          <a:p>
            <a:pPr algn="r" rtl="1"/>
            <a:endParaRPr lang="fa-IR" sz="2000" b="1"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975"/>
          <a:stretch/>
        </p:blipFill>
        <p:spPr bwMode="auto">
          <a:xfrm>
            <a:off x="1828800" y="2429672"/>
            <a:ext cx="5410200" cy="332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612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1812" y="813581"/>
            <a:ext cx="6629400" cy="1938992"/>
          </a:xfrm>
          <a:prstGeom prst="rect">
            <a:avLst/>
          </a:prstGeom>
        </p:spPr>
        <p:txBody>
          <a:bodyPr wrap="square">
            <a:spAutoFit/>
          </a:bodyPr>
          <a:lstStyle/>
          <a:p>
            <a:pPr algn="r"/>
            <a:r>
              <a:rPr lang="fa-IR" sz="2000" b="1" dirty="0"/>
              <a:t>تاسيسات تهيه سنگدانه هاي بتن و مصالح خاكريزي</a:t>
            </a:r>
          </a:p>
          <a:p>
            <a:pPr algn="r"/>
            <a:r>
              <a:rPr lang="fa-IR" sz="2000" dirty="0"/>
              <a:t>پيمانكار موظف است براي تهيه مصالح سنگي دانه بندي شده بتن و مصالح سنگي مانند فيلتر از دستگاه سنگ شكن، سرند و ماسه شوي با ظرفيت مناسب استفاده نمايد. پيمانكار بايد هميشه مصالح موردنياز را متناسب با مصرف يك ماه بتن ريزي و خاكريزي و مصالح سنگي بصورت ذخيره در كارگاه داشته باشد.</a:t>
            </a:r>
            <a:endParaRPr lang="en-US" sz="2000" dirty="0"/>
          </a:p>
        </p:txBody>
      </p:sp>
      <p:sp>
        <p:nvSpPr>
          <p:cNvPr id="3" name="Rectangle 2"/>
          <p:cNvSpPr/>
          <p:nvPr/>
        </p:nvSpPr>
        <p:spPr>
          <a:xfrm>
            <a:off x="1143000" y="2841669"/>
            <a:ext cx="6781800" cy="1631216"/>
          </a:xfrm>
          <a:prstGeom prst="rect">
            <a:avLst/>
          </a:prstGeom>
        </p:spPr>
        <p:txBody>
          <a:bodyPr wrap="square">
            <a:spAutoFit/>
          </a:bodyPr>
          <a:lstStyle/>
          <a:p>
            <a:pPr algn="r"/>
            <a:r>
              <a:rPr lang="fa-IR" sz="2000" b="1" dirty="0"/>
              <a:t>تاسيسات تهيه بتن</a:t>
            </a:r>
          </a:p>
          <a:p>
            <a:pPr algn="r"/>
            <a:r>
              <a:rPr lang="fa-IR" sz="2000" dirty="0"/>
              <a:t>پيمانكار براي كارهاي بتني بايد نسبت به تهي و نصب دستگاه بتن ساز با ظرفيت متناسب با حجم عمليات بتني اقدام نمايد.</a:t>
            </a:r>
          </a:p>
          <a:p>
            <a:pPr algn="r"/>
            <a:r>
              <a:rPr lang="fa-IR" sz="2000" dirty="0"/>
              <a:t>تعداد دستگاه هاي بتن ساز در مشخصات فني خصوصي و ياتوسط دستگاه نظارت مشخص خواهد شد.</a:t>
            </a:r>
            <a:endParaRPr lang="en-US" sz="2000" dirty="0"/>
          </a:p>
        </p:txBody>
      </p:sp>
      <p:sp>
        <p:nvSpPr>
          <p:cNvPr id="4" name="Rectangle 3"/>
          <p:cNvSpPr/>
          <p:nvPr/>
        </p:nvSpPr>
        <p:spPr>
          <a:xfrm>
            <a:off x="1311812" y="4533846"/>
            <a:ext cx="6629400" cy="1323439"/>
          </a:xfrm>
          <a:prstGeom prst="rect">
            <a:avLst/>
          </a:prstGeom>
        </p:spPr>
        <p:txBody>
          <a:bodyPr wrap="square">
            <a:spAutoFit/>
          </a:bodyPr>
          <a:lstStyle/>
          <a:p>
            <a:pPr algn="r"/>
            <a:r>
              <a:rPr lang="fa-IR" sz="2000" b="1" dirty="0"/>
              <a:t>تاسيسات انتقال و ريختن بتن</a:t>
            </a:r>
          </a:p>
          <a:p>
            <a:pPr algn="r"/>
            <a:r>
              <a:rPr lang="fa-IR" sz="2000" dirty="0"/>
              <a:t>پيمانكار موظف است با توجه به برنامه زمان بندي و حجم عمليات بتني، يك يا چند نوع از سيستم هاي مناسب را براي انتقال و ريختن بتن انتخاب نموده و پس از تاييد دستگاه نظارت اقدام نمايد.</a:t>
            </a:r>
            <a:endParaRPr lang="en-US" sz="2000" dirty="0"/>
          </a:p>
        </p:txBody>
      </p:sp>
    </p:spTree>
    <p:extLst>
      <p:ext uri="{BB962C8B-B14F-4D97-AF65-F5344CB8AC3E}">
        <p14:creationId xmlns:p14="http://schemas.microsoft.com/office/powerpoint/2010/main" val="1777948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19200"/>
            <a:ext cx="6324600" cy="4708981"/>
          </a:xfrm>
          <a:prstGeom prst="rect">
            <a:avLst/>
          </a:prstGeom>
        </p:spPr>
        <p:txBody>
          <a:bodyPr wrap="square">
            <a:spAutoFit/>
          </a:bodyPr>
          <a:lstStyle/>
          <a:p>
            <a:pPr algn="r" rtl="1">
              <a:buNone/>
            </a:pPr>
            <a:r>
              <a:rPr lang="fa-IR" sz="2000" dirty="0">
                <a:solidFill>
                  <a:schemeClr val="tx1">
                    <a:lumMod val="85000"/>
                    <a:lumOff val="15000"/>
                  </a:schemeClr>
                </a:solidFill>
              </a:rPr>
              <a:t>انواع کارگاه از نظر ابعاد:</a:t>
            </a:r>
          </a:p>
          <a:p>
            <a:pPr marL="342900" indent="-342900" algn="r" rtl="1">
              <a:buFont typeface="Arial" pitchFamily="34" charset="0"/>
              <a:buChar char="•"/>
            </a:pPr>
            <a:r>
              <a:rPr lang="fa-IR" sz="2000" dirty="0">
                <a:solidFill>
                  <a:schemeClr val="tx1">
                    <a:lumMod val="85000"/>
                    <a:lumOff val="15000"/>
                  </a:schemeClr>
                </a:solidFill>
              </a:rPr>
              <a:t>کارگاههای بزرگ </a:t>
            </a:r>
          </a:p>
          <a:p>
            <a:pPr marL="342900" indent="-342900" algn="r" rtl="1">
              <a:buFont typeface="Arial" pitchFamily="34" charset="0"/>
              <a:buChar char="•"/>
            </a:pPr>
            <a:r>
              <a:rPr lang="fa-IR" sz="2000" dirty="0">
                <a:solidFill>
                  <a:schemeClr val="tx1">
                    <a:lumMod val="85000"/>
                    <a:lumOff val="15000"/>
                  </a:schemeClr>
                </a:solidFill>
              </a:rPr>
              <a:t>کارگاههای متوسط</a:t>
            </a:r>
          </a:p>
          <a:p>
            <a:pPr marL="342900" indent="-342900" algn="r" rtl="1">
              <a:buFont typeface="Arial" pitchFamily="34" charset="0"/>
              <a:buChar char="•"/>
            </a:pPr>
            <a:r>
              <a:rPr lang="fa-IR" sz="2000" dirty="0">
                <a:solidFill>
                  <a:schemeClr val="tx1">
                    <a:lumMod val="85000"/>
                    <a:lumOff val="15000"/>
                  </a:schemeClr>
                </a:solidFill>
              </a:rPr>
              <a:t>کارگاههای کوچک</a:t>
            </a:r>
          </a:p>
          <a:p>
            <a:pPr algn="r" rtl="1">
              <a:buFont typeface="Courier New" pitchFamily="49" charset="0"/>
              <a:buChar char="o"/>
            </a:pPr>
            <a:endParaRPr lang="fa-IR" sz="2000" dirty="0">
              <a:solidFill>
                <a:schemeClr val="tx1">
                  <a:lumMod val="85000"/>
                  <a:lumOff val="15000"/>
                </a:schemeClr>
              </a:solidFill>
            </a:endParaRPr>
          </a:p>
          <a:p>
            <a:pPr algn="r" rtl="1"/>
            <a:endParaRPr lang="fa-IR" sz="2000" dirty="0">
              <a:solidFill>
                <a:schemeClr val="tx1">
                  <a:lumMod val="85000"/>
                  <a:lumOff val="15000"/>
                </a:schemeClr>
              </a:solidFill>
            </a:endParaRPr>
          </a:p>
          <a:p>
            <a:pPr algn="r" rtl="1">
              <a:buNone/>
            </a:pPr>
            <a:r>
              <a:rPr lang="fa-IR" sz="2000" dirty="0">
                <a:solidFill>
                  <a:schemeClr val="tx1">
                    <a:lumMod val="85000"/>
                    <a:lumOff val="15000"/>
                  </a:schemeClr>
                </a:solidFill>
              </a:rPr>
              <a:t>انواع کارگاه از نظر مکان:</a:t>
            </a:r>
          </a:p>
          <a:p>
            <a:pPr algn="r" rtl="1">
              <a:buNone/>
            </a:pPr>
            <a:endParaRPr lang="fa-IR" sz="1000"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کارگاههای ثابت</a:t>
            </a:r>
          </a:p>
          <a:p>
            <a:pPr algn="r" rtl="1">
              <a:buFontTx/>
              <a:buChar char="-"/>
            </a:pPr>
            <a:r>
              <a:rPr lang="fa-IR" sz="2000" dirty="0">
                <a:solidFill>
                  <a:schemeClr val="tx1">
                    <a:lumMod val="85000"/>
                    <a:lumOff val="15000"/>
                  </a:schemeClr>
                </a:solidFill>
              </a:rPr>
              <a:t>پروژه های سد سازی</a:t>
            </a:r>
          </a:p>
          <a:p>
            <a:pPr algn="r" rtl="1">
              <a:buFontTx/>
              <a:buChar char="-"/>
            </a:pPr>
            <a:r>
              <a:rPr lang="fa-IR" sz="2000" dirty="0">
                <a:solidFill>
                  <a:schemeClr val="tx1">
                    <a:lumMod val="85000"/>
                    <a:lumOff val="15000"/>
                  </a:schemeClr>
                </a:solidFill>
              </a:rPr>
              <a:t>پروژه های ساختمان سازی</a:t>
            </a:r>
          </a:p>
          <a:p>
            <a:pPr algn="r" rtl="1">
              <a:buNone/>
            </a:pPr>
            <a:endParaRPr lang="fa-IR" sz="2000"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کارگاههای متحرک</a:t>
            </a:r>
          </a:p>
          <a:p>
            <a:pPr algn="r" rtl="1">
              <a:buFontTx/>
              <a:buChar char="-"/>
            </a:pPr>
            <a:r>
              <a:rPr lang="fa-IR" sz="2000" dirty="0">
                <a:solidFill>
                  <a:schemeClr val="tx1">
                    <a:lumMod val="85000"/>
                    <a:lumOff val="15000"/>
                  </a:schemeClr>
                </a:solidFill>
              </a:rPr>
              <a:t>پروژه های راه سازی</a:t>
            </a:r>
          </a:p>
          <a:p>
            <a:pPr algn="r" rtl="1">
              <a:buFontTx/>
              <a:buChar char="-"/>
            </a:pPr>
            <a:r>
              <a:rPr lang="fa-IR" sz="2000" dirty="0">
                <a:solidFill>
                  <a:schemeClr val="tx1">
                    <a:lumMod val="85000"/>
                    <a:lumOff val="15000"/>
                  </a:schemeClr>
                </a:solidFill>
              </a:rPr>
              <a:t>پروژه های شبکه آبیاری</a:t>
            </a:r>
          </a:p>
        </p:txBody>
      </p:sp>
      <p:pic>
        <p:nvPicPr>
          <p:cNvPr id="1026" name="Picture 2" descr="C:\Users\SAM RAYAN\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362200"/>
            <a:ext cx="3878492"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058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034" y="990600"/>
            <a:ext cx="6858000" cy="5016758"/>
          </a:xfrm>
          <a:prstGeom prst="rect">
            <a:avLst/>
          </a:prstGeom>
        </p:spPr>
        <p:txBody>
          <a:bodyPr wrap="square">
            <a:spAutoFit/>
          </a:bodyPr>
          <a:lstStyle/>
          <a:p>
            <a:pPr algn="just" rtl="1">
              <a:buNone/>
            </a:pPr>
            <a:r>
              <a:rPr lang="fa-IR" sz="2000" b="1" dirty="0">
                <a:solidFill>
                  <a:schemeClr val="tx1">
                    <a:lumMod val="95000"/>
                    <a:lumOff val="5000"/>
                  </a:schemeClr>
                </a:solidFill>
              </a:rPr>
              <a:t>فهرست موارد حفاظت و ایمنی تجهیز کارگاه</a:t>
            </a:r>
            <a:endParaRPr lang="en-US" sz="2000" b="1" dirty="0">
              <a:solidFill>
                <a:schemeClr val="tx1">
                  <a:lumMod val="95000"/>
                  <a:lumOff val="5000"/>
                </a:schemeClr>
              </a:solidFill>
            </a:endParaRPr>
          </a:p>
          <a:p>
            <a:pPr marL="342900" indent="-342900" algn="just" rtl="1">
              <a:buFont typeface="Arial" pitchFamily="34" charset="0"/>
              <a:buChar char="•"/>
            </a:pPr>
            <a:r>
              <a:rPr lang="fa-IR" sz="2000" dirty="0">
                <a:solidFill>
                  <a:schemeClr val="tx1">
                    <a:lumMod val="95000"/>
                    <a:lumOff val="5000"/>
                  </a:schemeClr>
                </a:solidFill>
              </a:rPr>
              <a:t>تامین وسایل نظافت محیط </a:t>
            </a:r>
            <a:endParaRPr lang="en-US" sz="2000" dirty="0">
              <a:solidFill>
                <a:schemeClr val="tx1">
                  <a:lumMod val="95000"/>
                  <a:lumOff val="5000"/>
                </a:schemeClr>
              </a:solidFill>
            </a:endParaRPr>
          </a:p>
          <a:p>
            <a:pPr marL="342900" indent="-342900" algn="just" rtl="1">
              <a:buFont typeface="Arial" pitchFamily="34" charset="0"/>
              <a:buChar char="•"/>
            </a:pPr>
            <a:r>
              <a:rPr lang="fa-IR" sz="2000" dirty="0">
                <a:solidFill>
                  <a:schemeClr val="tx1">
                    <a:lumMod val="95000"/>
                    <a:lumOff val="5000"/>
                  </a:schemeClr>
                </a:solidFill>
              </a:rPr>
              <a:t>تهیه مکانیزم جلوگیری از ورود مواد مخدر، سلاح گرم و عدم بکار گیری افراد معتاد</a:t>
            </a:r>
            <a:endParaRPr lang="en-US" sz="2000" dirty="0">
              <a:solidFill>
                <a:schemeClr val="tx1">
                  <a:lumMod val="95000"/>
                  <a:lumOff val="5000"/>
                </a:schemeClr>
              </a:solidFill>
            </a:endParaRPr>
          </a:p>
          <a:p>
            <a:pPr marL="342900" indent="-342900" algn="just" rtl="1">
              <a:buFont typeface="Arial" pitchFamily="34" charset="0"/>
              <a:buChar char="•"/>
            </a:pPr>
            <a:r>
              <a:rPr lang="fa-IR" sz="2000" dirty="0">
                <a:solidFill>
                  <a:schemeClr val="tx1">
                    <a:lumMod val="95000"/>
                    <a:lumOff val="5000"/>
                  </a:schemeClr>
                </a:solidFill>
              </a:rPr>
              <a:t>تجهیز انبار جهت حمل، نگهداری و دور ریزی مواد سمی</a:t>
            </a:r>
            <a:endParaRPr lang="en-US" sz="2000" dirty="0">
              <a:solidFill>
                <a:schemeClr val="tx1">
                  <a:lumMod val="95000"/>
                  <a:lumOff val="5000"/>
                </a:schemeClr>
              </a:solidFill>
            </a:endParaRPr>
          </a:p>
          <a:p>
            <a:pPr marL="342900" indent="-342900" algn="just" rtl="1">
              <a:buFont typeface="Arial" pitchFamily="34" charset="0"/>
              <a:buChar char="•"/>
            </a:pPr>
            <a:r>
              <a:rPr lang="fa-IR" sz="2000" dirty="0">
                <a:solidFill>
                  <a:schemeClr val="tx1">
                    <a:lumMod val="95000"/>
                    <a:lumOff val="5000"/>
                  </a:schemeClr>
                </a:solidFill>
              </a:rPr>
              <a:t>تهیه و تجهیز آمبولانس</a:t>
            </a:r>
            <a:endParaRPr lang="en-US" sz="2000" dirty="0">
              <a:solidFill>
                <a:schemeClr val="tx1">
                  <a:lumMod val="95000"/>
                  <a:lumOff val="5000"/>
                </a:schemeClr>
              </a:solidFill>
            </a:endParaRPr>
          </a:p>
          <a:p>
            <a:pPr marL="342900" indent="-342900" algn="just" rtl="1">
              <a:buFont typeface="Arial" pitchFamily="34" charset="0"/>
              <a:buChar char="•"/>
            </a:pPr>
            <a:r>
              <a:rPr lang="fa-IR" sz="2000" dirty="0">
                <a:solidFill>
                  <a:schemeClr val="tx1">
                    <a:lumMod val="95000"/>
                    <a:lumOff val="5000"/>
                  </a:schemeClr>
                </a:solidFill>
              </a:rPr>
              <a:t>بیمه سازی کارکنان</a:t>
            </a:r>
            <a:endParaRPr lang="en-US" sz="2000" dirty="0">
              <a:solidFill>
                <a:schemeClr val="tx1">
                  <a:lumMod val="95000"/>
                  <a:lumOff val="5000"/>
                </a:schemeClr>
              </a:solidFill>
            </a:endParaRPr>
          </a:p>
          <a:p>
            <a:pPr marL="342900" indent="-342900" algn="just" rtl="1">
              <a:buFont typeface="Arial" pitchFamily="34" charset="0"/>
              <a:buChar char="•"/>
            </a:pPr>
            <a:r>
              <a:rPr lang="fa-IR" sz="2000" dirty="0">
                <a:solidFill>
                  <a:schemeClr val="tx1">
                    <a:lumMod val="95000"/>
                    <a:lumOff val="5000"/>
                  </a:schemeClr>
                </a:solidFill>
              </a:rPr>
              <a:t>ایجاد آمادگی در مقابل شرایط اضطراری(سیل، آتش سوزی، زلزله، توفان)</a:t>
            </a:r>
          </a:p>
          <a:p>
            <a:pPr marL="342900" indent="-342900" algn="just" rtl="1">
              <a:buFont typeface="Arial" pitchFamily="34" charset="0"/>
              <a:buChar char="•"/>
            </a:pPr>
            <a:r>
              <a:rPr lang="fa-IR" sz="2000" dirty="0">
                <a:solidFill>
                  <a:schemeClr val="tx1">
                    <a:lumMod val="95000"/>
                    <a:lumOff val="5000"/>
                  </a:schemeClr>
                </a:solidFill>
              </a:rPr>
              <a:t>تامین تجهیزات بهداشتی نمودن آب آشامیدنی</a:t>
            </a:r>
          </a:p>
          <a:p>
            <a:pPr marL="342900" indent="-342900" algn="just" rtl="1">
              <a:buFont typeface="Arial" pitchFamily="34" charset="0"/>
              <a:buChar char="•"/>
            </a:pPr>
            <a:r>
              <a:rPr lang="fa-IR" sz="2000" dirty="0">
                <a:solidFill>
                  <a:schemeClr val="tx1">
                    <a:lumMod val="95000"/>
                    <a:lumOff val="5000"/>
                  </a:schemeClr>
                </a:solidFill>
              </a:rPr>
              <a:t>تامین و تجهیز سیستم دفع زباله</a:t>
            </a:r>
            <a:endParaRPr lang="en-US" sz="2000" dirty="0">
              <a:solidFill>
                <a:schemeClr val="tx1">
                  <a:lumMod val="95000"/>
                  <a:lumOff val="5000"/>
                </a:schemeClr>
              </a:solidFill>
            </a:endParaRPr>
          </a:p>
          <a:p>
            <a:pPr marL="342900" indent="-342900" algn="just" rtl="1">
              <a:buFont typeface="Arial" pitchFamily="34" charset="0"/>
              <a:buChar char="•"/>
            </a:pPr>
            <a:r>
              <a:rPr lang="fa-IR" sz="2000" dirty="0">
                <a:solidFill>
                  <a:schemeClr val="tx1">
                    <a:lumMod val="95000"/>
                    <a:lumOff val="5000"/>
                  </a:schemeClr>
                </a:solidFill>
              </a:rPr>
              <a:t>تامین و تجهیز سیستم حفاظت از آلودگی صوتی</a:t>
            </a:r>
            <a:endParaRPr lang="en-US" sz="2000" dirty="0">
              <a:solidFill>
                <a:schemeClr val="tx1">
                  <a:lumMod val="95000"/>
                  <a:lumOff val="5000"/>
                </a:schemeClr>
              </a:solidFill>
            </a:endParaRPr>
          </a:p>
          <a:p>
            <a:pPr marL="342900" indent="-342900" algn="just" rtl="1">
              <a:buFont typeface="Arial" pitchFamily="34" charset="0"/>
              <a:buChar char="•"/>
            </a:pPr>
            <a:r>
              <a:rPr lang="fa-IR" sz="2000" dirty="0">
                <a:solidFill>
                  <a:schemeClr val="tx1">
                    <a:lumMod val="95000"/>
                    <a:lumOff val="5000"/>
                  </a:schemeClr>
                </a:solidFill>
              </a:rPr>
              <a:t>تامین و تجهیز سیستم حفاظت از آلودگی هوا</a:t>
            </a:r>
            <a:endParaRPr lang="en-US" sz="2000" dirty="0">
              <a:solidFill>
                <a:schemeClr val="tx1">
                  <a:lumMod val="95000"/>
                  <a:lumOff val="5000"/>
                </a:schemeClr>
              </a:solidFill>
            </a:endParaRPr>
          </a:p>
          <a:p>
            <a:pPr marL="342900" indent="-342900" algn="just" rtl="1">
              <a:buFont typeface="Arial" pitchFamily="34" charset="0"/>
              <a:buChar char="•"/>
            </a:pPr>
            <a:r>
              <a:rPr lang="fa-IR" sz="2000" dirty="0">
                <a:solidFill>
                  <a:schemeClr val="tx1">
                    <a:lumMod val="95000"/>
                    <a:lumOff val="5000"/>
                  </a:schemeClr>
                </a:solidFill>
              </a:rPr>
              <a:t>ایجاد سیستم های سرمایش و گرمایش</a:t>
            </a:r>
            <a:endParaRPr lang="en-US" sz="2000" dirty="0">
              <a:solidFill>
                <a:schemeClr val="tx1">
                  <a:lumMod val="95000"/>
                  <a:lumOff val="5000"/>
                </a:schemeClr>
              </a:solidFill>
            </a:endParaRPr>
          </a:p>
          <a:p>
            <a:pPr marL="342900" indent="-342900" algn="just" rtl="1">
              <a:buFont typeface="Arial" pitchFamily="34" charset="0"/>
              <a:buChar char="•"/>
            </a:pPr>
            <a:r>
              <a:rPr lang="fa-IR" sz="2000" dirty="0">
                <a:solidFill>
                  <a:schemeClr val="tx1">
                    <a:lumMod val="95000"/>
                    <a:lumOff val="5000"/>
                  </a:schemeClr>
                </a:solidFill>
              </a:rPr>
              <a:t>تامین و تجهیز لوازم ایمنی شخصی</a:t>
            </a:r>
            <a:endParaRPr lang="en-US" sz="2000" dirty="0">
              <a:solidFill>
                <a:schemeClr val="tx1">
                  <a:lumMod val="95000"/>
                  <a:lumOff val="5000"/>
                </a:schemeClr>
              </a:solidFill>
            </a:endParaRPr>
          </a:p>
          <a:p>
            <a:pPr marL="342900" indent="-342900" algn="just" rtl="1">
              <a:buFont typeface="Arial" pitchFamily="34" charset="0"/>
              <a:buChar char="•"/>
            </a:pPr>
            <a:r>
              <a:rPr lang="fa-IR" sz="2000" dirty="0">
                <a:solidFill>
                  <a:schemeClr val="tx1">
                    <a:lumMod val="95000"/>
                    <a:lumOff val="5000"/>
                  </a:schemeClr>
                </a:solidFill>
              </a:rPr>
              <a:t>تامین و نصب علائم و تابلو های هشدار دهنده</a:t>
            </a:r>
            <a:endParaRPr lang="en-US" sz="2000" dirty="0">
              <a:solidFill>
                <a:schemeClr val="tx1">
                  <a:lumMod val="95000"/>
                  <a:lumOff val="5000"/>
                </a:schemeClr>
              </a:solidFill>
            </a:endParaRPr>
          </a:p>
          <a:p>
            <a:pPr marL="342900" indent="-342900" algn="just" rtl="1">
              <a:buFont typeface="Arial" pitchFamily="34" charset="0"/>
              <a:buChar char="•"/>
            </a:pPr>
            <a:r>
              <a:rPr lang="fa-IR" sz="2000" dirty="0">
                <a:solidFill>
                  <a:schemeClr val="tx1">
                    <a:lumMod val="95000"/>
                    <a:lumOff val="5000"/>
                  </a:schemeClr>
                </a:solidFill>
              </a:rPr>
              <a:t>تامین ایمنی لازم در اجرای کارها</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1007917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2486" y="1524000"/>
            <a:ext cx="6172200" cy="2716128"/>
          </a:xfrm>
          <a:prstGeom prst="rect">
            <a:avLst/>
          </a:prstGeom>
        </p:spPr>
        <p:txBody>
          <a:bodyPr wrap="square">
            <a:spAutoFit/>
          </a:bodyPr>
          <a:lstStyle/>
          <a:p>
            <a:pPr algn="r" rtl="1"/>
            <a:r>
              <a:rPr lang="fa-IR" sz="2000" b="1" dirty="0"/>
              <a:t>برچيدن كارگاه</a:t>
            </a:r>
          </a:p>
          <a:p>
            <a:pPr algn="r" rtl="1"/>
            <a:endParaRPr lang="fa-IR" sz="1050" b="1" dirty="0"/>
          </a:p>
          <a:p>
            <a:pPr algn="r" rtl="1"/>
            <a:r>
              <a:rPr lang="fa-IR" sz="2000" dirty="0"/>
              <a:t>پس از اتمام عمليات ساختماني پروژه، پيمانكار بايد نسبت به جمع آوري مصالح، تاسيسات و ساختمان هاي موقت، خارج كردن مصالح، تجهيزات، ماشين آلات وديگر تداركات از كارگاه، تسطيح و تميزكردن و در صورت لزوم به شكل اول برگرداندن زمين ها و محل هاي تحويلي كارفرما، طبق دستور دستگاه نظارت اقدام نمايد. در صورتيكه كارفرما برخي از اين تاسيسات را نياز داشته باشد طبق شرايط خصوصي و فهرست بهاي پيمان، پيمانكار بايد اين تاسيسات را در اختيار كارفرما قرار دهد.</a:t>
            </a:r>
            <a:endParaRPr lang="en-US" sz="2000" dirty="0"/>
          </a:p>
        </p:txBody>
      </p:sp>
    </p:spTree>
    <p:extLst>
      <p:ext uri="{BB962C8B-B14F-4D97-AF65-F5344CB8AC3E}">
        <p14:creationId xmlns:p14="http://schemas.microsoft.com/office/powerpoint/2010/main" val="3659369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447800"/>
            <a:ext cx="6248400" cy="2100575"/>
          </a:xfrm>
          <a:prstGeom prst="rect">
            <a:avLst/>
          </a:prstGeom>
        </p:spPr>
        <p:txBody>
          <a:bodyPr wrap="square">
            <a:spAutoFit/>
          </a:bodyPr>
          <a:lstStyle/>
          <a:p>
            <a:pPr algn="r" rtl="1">
              <a:buNone/>
            </a:pPr>
            <a:r>
              <a:rPr lang="fa-IR" sz="2000" b="1" dirty="0">
                <a:solidFill>
                  <a:schemeClr val="tx1">
                    <a:lumMod val="95000"/>
                    <a:lumOff val="5000"/>
                  </a:schemeClr>
                </a:solidFill>
              </a:rPr>
              <a:t>برآورد هزینه ها</a:t>
            </a:r>
          </a:p>
          <a:p>
            <a:pPr algn="r" rtl="1">
              <a:buNone/>
            </a:pPr>
            <a:endParaRPr lang="fa-IR" sz="1050" b="1" dirty="0">
              <a:solidFill>
                <a:schemeClr val="tx1">
                  <a:lumMod val="95000"/>
                  <a:lumOff val="5000"/>
                </a:schemeClr>
              </a:solidFill>
            </a:endParaRPr>
          </a:p>
          <a:p>
            <a:pPr marL="114300" indent="4763" algn="just" rtl="1">
              <a:buNone/>
            </a:pPr>
            <a:r>
              <a:rPr lang="fa-IR" sz="2000" dirty="0">
                <a:solidFill>
                  <a:schemeClr val="tx1">
                    <a:lumMod val="95000"/>
                    <a:lumOff val="5000"/>
                  </a:schemeClr>
                </a:solidFill>
              </a:rPr>
              <a:t>اصولا هزینه های تجهیز کارگاه درصدی از برآورد قیمت پروژه را تشکیل داده و آیتم های آن بصورت مقطوع بیان می گردد. لذا باید باتوجه به نیازهای دائم و موقت و همچنین شرایط کار، کلیه هزینه های مستمر کارگاه و هزینه های تجهیز و برچیدن کارگاه تعیین و جمع آنها بصورت یک رقم در قرارداد منظور می شود.</a:t>
            </a:r>
          </a:p>
        </p:txBody>
      </p:sp>
      <p:sp>
        <p:nvSpPr>
          <p:cNvPr id="3" name="Rectangle 2"/>
          <p:cNvSpPr/>
          <p:nvPr/>
        </p:nvSpPr>
        <p:spPr>
          <a:xfrm>
            <a:off x="3124200" y="3962400"/>
            <a:ext cx="4572000" cy="1631216"/>
          </a:xfrm>
          <a:prstGeom prst="rect">
            <a:avLst/>
          </a:prstGeom>
        </p:spPr>
        <p:txBody>
          <a:bodyPr>
            <a:spAutoFit/>
          </a:bodyPr>
          <a:lstStyle/>
          <a:p>
            <a:pPr marL="114300" indent="4763" algn="just" rtl="1">
              <a:buNone/>
            </a:pPr>
            <a:r>
              <a:rPr lang="fa-IR" sz="2000" b="1" dirty="0">
                <a:solidFill>
                  <a:schemeClr val="tx1">
                    <a:lumMod val="95000"/>
                    <a:lumOff val="5000"/>
                  </a:schemeClr>
                </a:solidFill>
              </a:rPr>
              <a:t>انواع هزینه ها </a:t>
            </a:r>
          </a:p>
          <a:p>
            <a:pPr marL="457200" indent="-342900" algn="just" rtl="1">
              <a:buFont typeface="Arial" pitchFamily="34" charset="0"/>
              <a:buChar char="•"/>
            </a:pPr>
            <a:r>
              <a:rPr lang="fa-IR" sz="2000" dirty="0">
                <a:solidFill>
                  <a:schemeClr val="tx1">
                    <a:lumMod val="95000"/>
                    <a:lumOff val="5000"/>
                  </a:schemeClr>
                </a:solidFill>
              </a:rPr>
              <a:t>هزینه های دائم</a:t>
            </a:r>
          </a:p>
          <a:p>
            <a:pPr marL="457200" indent="-342900" algn="just" rtl="1">
              <a:buFont typeface="Arial" pitchFamily="34" charset="0"/>
              <a:buChar char="•"/>
            </a:pPr>
            <a:r>
              <a:rPr lang="fa-IR" sz="2000" dirty="0">
                <a:solidFill>
                  <a:schemeClr val="tx1">
                    <a:lumMod val="95000"/>
                    <a:lumOff val="5000"/>
                  </a:schemeClr>
                </a:solidFill>
                <a:latin typeface="Kartika" pitchFamily="18" charset="0"/>
              </a:rPr>
              <a:t>هزینه های موقت</a:t>
            </a:r>
          </a:p>
          <a:p>
            <a:pPr marL="457200" indent="-342900" algn="just" rtl="1">
              <a:buFont typeface="Arial" pitchFamily="34" charset="0"/>
              <a:buChar char="•"/>
            </a:pPr>
            <a:r>
              <a:rPr lang="fa-IR" sz="2000" dirty="0">
                <a:solidFill>
                  <a:schemeClr val="tx1">
                    <a:lumMod val="95000"/>
                    <a:lumOff val="5000"/>
                  </a:schemeClr>
                </a:solidFill>
                <a:latin typeface="Kartika" pitchFamily="18" charset="0"/>
              </a:rPr>
              <a:t>هزینه های مستمری نیروی انسانی و ماشین آلات</a:t>
            </a:r>
          </a:p>
        </p:txBody>
      </p:sp>
    </p:spTree>
    <p:extLst>
      <p:ext uri="{BB962C8B-B14F-4D97-AF65-F5344CB8AC3E}">
        <p14:creationId xmlns:p14="http://schemas.microsoft.com/office/powerpoint/2010/main" val="930605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3373418"/>
          </a:xfrm>
        </p:spPr>
        <p:txBody>
          <a:bodyPr>
            <a:normAutofit/>
          </a:bodyPr>
          <a:lstStyle/>
          <a:p>
            <a:pPr algn="r"/>
            <a:r>
              <a:rPr lang="fa-IR" sz="2000" b="1" dirty="0" smtClean="0"/>
              <a:t>منابع: </a:t>
            </a:r>
            <a:br>
              <a:rPr lang="fa-IR" sz="2000" b="1" dirty="0" smtClean="0"/>
            </a:br>
            <a:r>
              <a:rPr lang="fa-IR" sz="2000" b="1" dirty="0"/>
              <a:t/>
            </a:r>
            <a:br>
              <a:rPr lang="fa-IR" sz="2000" b="1" dirty="0"/>
            </a:br>
            <a:r>
              <a:rPr lang="fa-IR" sz="2000" dirty="0" smtClean="0"/>
              <a:t> 1. آیین نامه حفاظتی کارگاه های ساختمانی</a:t>
            </a:r>
            <a:br>
              <a:rPr lang="fa-IR" sz="2000" dirty="0" smtClean="0"/>
            </a:br>
            <a:r>
              <a:rPr lang="fa-IR" sz="2000" dirty="0" smtClean="0"/>
              <a:t>2. شرایط عمومی پیمان</a:t>
            </a:r>
            <a:br>
              <a:rPr lang="fa-IR" sz="2000" dirty="0" smtClean="0"/>
            </a:br>
            <a:endParaRPr lang="en-US" sz="2000" dirty="0"/>
          </a:p>
        </p:txBody>
      </p:sp>
    </p:spTree>
    <p:extLst>
      <p:ext uri="{BB962C8B-B14F-4D97-AF65-F5344CB8AC3E}">
        <p14:creationId xmlns:p14="http://schemas.microsoft.com/office/powerpoint/2010/main" val="2102277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8314" y="1066800"/>
            <a:ext cx="6781800" cy="3785652"/>
          </a:xfrm>
          <a:prstGeom prst="rect">
            <a:avLst/>
          </a:prstGeom>
        </p:spPr>
        <p:txBody>
          <a:bodyPr wrap="square">
            <a:spAutoFit/>
          </a:bodyPr>
          <a:lstStyle/>
          <a:p>
            <a:pPr algn="r"/>
            <a:r>
              <a:rPr lang="fa-IR" sz="2000" b="1" dirty="0"/>
              <a:t>بطوركلي عمليات تجهيز و برچيدن كارگاه شامل موارد زير مي باشد:</a:t>
            </a:r>
          </a:p>
          <a:p>
            <a:pPr algn="r"/>
            <a:endParaRPr lang="fa-IR" sz="2000" dirty="0"/>
          </a:p>
          <a:p>
            <a:pPr algn="r"/>
            <a:r>
              <a:rPr lang="fa-IR" sz="2000" dirty="0"/>
              <a:t>- احداث ساختمان هاي پشتيباني، عمومي و محوطه سازي</a:t>
            </a:r>
          </a:p>
          <a:p>
            <a:pPr algn="r"/>
            <a:r>
              <a:rPr lang="fa-IR" sz="2000" dirty="0"/>
              <a:t>- احداث راههاي موردنياز </a:t>
            </a:r>
          </a:p>
          <a:p>
            <a:pPr algn="r"/>
            <a:r>
              <a:rPr lang="fa-IR" sz="2000" dirty="0"/>
              <a:t>- تامين و راه اندازي تاسيسات موردنياز </a:t>
            </a:r>
          </a:p>
          <a:p>
            <a:pPr algn="r"/>
            <a:r>
              <a:rPr lang="fa-IR" sz="2000" dirty="0"/>
              <a:t>- فراهم نمودن تمهيدات و تسهيلات لازم جهت اياب و ذهاب كاركنان، حفظ و رعايت بهداشت عمومي و حفاظت و ايمني كارگاه و كاركنان</a:t>
            </a:r>
          </a:p>
          <a:p>
            <a:pPr algn="r"/>
            <a:r>
              <a:rPr lang="fa-IR" sz="2000" dirty="0"/>
              <a:t>- تامين غذاي به موقع كليه كاركنان و امكانات رفاهي و استراحت آنها</a:t>
            </a:r>
          </a:p>
          <a:p>
            <a:pPr algn="r" rtl="1"/>
            <a:r>
              <a:rPr lang="fa-IR" sz="2000" dirty="0"/>
              <a:t>- بازنمودن و جابجا كردن و درصورت نياز تخريب تمامي تجهيزات و تاسيسات نصب شده در پايان كار و تميز كردن</a:t>
            </a:r>
          </a:p>
          <a:p>
            <a:pPr algn="r" rtl="1"/>
            <a:r>
              <a:rPr lang="fa-IR" sz="2000" dirty="0"/>
              <a:t> وتسطيح زمينهاي تحويلي و </a:t>
            </a:r>
          </a:p>
          <a:p>
            <a:pPr algn="r" rtl="1"/>
            <a:r>
              <a:rPr lang="fa-IR" sz="2000" dirty="0"/>
              <a:t>برگرداندن آن به شكل اوليه</a:t>
            </a:r>
            <a:endParaRPr lang="en-US" sz="2000" dirty="0"/>
          </a:p>
        </p:txBody>
      </p:sp>
      <p:pic>
        <p:nvPicPr>
          <p:cNvPr id="2050" name="Picture 2" descr="C:\Users\SAM RAYAN\Desktop\کارگاه ساختمانی در گیلاوند.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537" y="3957404"/>
            <a:ext cx="3657600" cy="2052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796137" y="5410200"/>
            <a:ext cx="2242922" cy="369332"/>
          </a:xfrm>
          <a:prstGeom prst="rect">
            <a:avLst/>
          </a:prstGeom>
        </p:spPr>
        <p:txBody>
          <a:bodyPr wrap="none">
            <a:spAutoFit/>
          </a:bodyPr>
          <a:lstStyle/>
          <a:p>
            <a:r>
              <a:rPr lang="fa-IR" dirty="0"/>
              <a:t>کارگاه ساختمانی در گیلاوند</a:t>
            </a:r>
            <a:endParaRPr lang="en-US" dirty="0"/>
          </a:p>
        </p:txBody>
      </p:sp>
    </p:spTree>
    <p:extLst>
      <p:ext uri="{BB962C8B-B14F-4D97-AF65-F5344CB8AC3E}">
        <p14:creationId xmlns:p14="http://schemas.microsoft.com/office/powerpoint/2010/main" val="362324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143000"/>
            <a:ext cx="6781800" cy="3170099"/>
          </a:xfrm>
          <a:prstGeom prst="rect">
            <a:avLst/>
          </a:prstGeom>
        </p:spPr>
        <p:txBody>
          <a:bodyPr wrap="square">
            <a:spAutoFit/>
          </a:bodyPr>
          <a:lstStyle/>
          <a:p>
            <a:pPr algn="r" rtl="1"/>
            <a:r>
              <a:rPr lang="fa-IR" sz="2000" b="1" dirty="0"/>
              <a:t>عمليات تجهيز كارگاه اصولا در دو مرحله بشرح زير انجام مي شود :</a:t>
            </a:r>
          </a:p>
          <a:p>
            <a:pPr algn="r" rtl="1"/>
            <a:endParaRPr lang="fa-IR" sz="2000" b="1" dirty="0"/>
          </a:p>
          <a:p>
            <a:pPr algn="r" rtl="1"/>
            <a:r>
              <a:rPr lang="fa-IR" sz="2000" dirty="0"/>
              <a:t>تجهيز اوليه : حداقل امكانات و تاسيسات لازم جهت امكان آغاز قسمتهاي مقدماتي كارهاي اجرائي</a:t>
            </a:r>
          </a:p>
          <a:p>
            <a:pPr algn="r" rtl="1"/>
            <a:endParaRPr lang="fa-IR" sz="2000" dirty="0"/>
          </a:p>
          <a:p>
            <a:pPr algn="r" rtl="1"/>
            <a:r>
              <a:rPr lang="fa-IR" sz="2000" dirty="0"/>
              <a:t>تجهيز ثانويه : تجهيز كارگاه بطوركامل انجام مي شود .</a:t>
            </a:r>
            <a:endParaRPr lang="fa-IR" sz="800" dirty="0"/>
          </a:p>
          <a:p>
            <a:pPr marL="342900" indent="-342900" algn="r" rtl="1">
              <a:buFont typeface="Arial" pitchFamily="34" charset="0"/>
              <a:buChar char="•"/>
            </a:pPr>
            <a:r>
              <a:rPr lang="fa-IR" sz="2000" dirty="0"/>
              <a:t>بخش ديگري از عمليات تجهيز با </a:t>
            </a:r>
          </a:p>
          <a:p>
            <a:pPr algn="r" rtl="1"/>
            <a:r>
              <a:rPr lang="fa-IR" sz="2000" dirty="0"/>
              <a:t>توجه به ماهيت آنها جنبه مستمر </a:t>
            </a:r>
          </a:p>
          <a:p>
            <a:pPr algn="r" rtl="1"/>
            <a:r>
              <a:rPr lang="fa-IR" sz="2000" dirty="0"/>
              <a:t>داشته و ممكن است انجام و تكميل </a:t>
            </a:r>
          </a:p>
          <a:p>
            <a:pPr algn="r" rtl="1"/>
            <a:r>
              <a:rPr lang="fa-IR" sz="2000" dirty="0"/>
              <a:t>آنها تا آخر پروژه ادامه  یابد.</a:t>
            </a:r>
            <a:endParaRPr lang="en-US" sz="2000" dirty="0"/>
          </a:p>
        </p:txBody>
      </p:sp>
      <p:pic>
        <p:nvPicPr>
          <p:cNvPr id="1026" name="Picture 2" descr="C:\Users\SAM RAYAN\Desktop\عکس تهیز\تجهیز اولیه.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455" y="3276600"/>
            <a:ext cx="3682345" cy="27617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238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9623" y="1143000"/>
            <a:ext cx="5410200" cy="400110"/>
          </a:xfrm>
          <a:prstGeom prst="rect">
            <a:avLst/>
          </a:prstGeom>
        </p:spPr>
        <p:txBody>
          <a:bodyPr wrap="square">
            <a:spAutoFit/>
          </a:bodyPr>
          <a:lstStyle/>
          <a:p>
            <a:pPr algn="r" rtl="1"/>
            <a:r>
              <a:rPr lang="fa-IR" sz="2000" b="1" dirty="0"/>
              <a:t>تعهدات و مسئوليتهاي پيمانكار در تجهيز و برچيدن كارگاه</a:t>
            </a:r>
            <a:endParaRPr lang="en-US" sz="2000" b="1" dirty="0"/>
          </a:p>
        </p:txBody>
      </p:sp>
      <p:sp>
        <p:nvSpPr>
          <p:cNvPr id="3" name="Rectangle 2"/>
          <p:cNvSpPr/>
          <p:nvPr/>
        </p:nvSpPr>
        <p:spPr>
          <a:xfrm>
            <a:off x="1254177" y="1573090"/>
            <a:ext cx="6629400" cy="3170099"/>
          </a:xfrm>
          <a:prstGeom prst="rect">
            <a:avLst/>
          </a:prstGeom>
        </p:spPr>
        <p:txBody>
          <a:bodyPr wrap="square">
            <a:spAutoFit/>
          </a:bodyPr>
          <a:lstStyle/>
          <a:p>
            <a:pPr algn="r"/>
            <a:r>
              <a:rPr lang="fa-IR" sz="2000" dirty="0"/>
              <a:t>- پيمانكار موظف است  طرح جانمائي تجهيز كارگاه را تهيه کند.</a:t>
            </a:r>
          </a:p>
          <a:p>
            <a:pPr algn="r"/>
            <a:r>
              <a:rPr lang="fa-IR" sz="2000" dirty="0"/>
              <a:t>- پيمانكار موظف است جهت گرفتن انشعاب آب، برق، گاز، تلفن و گرفتن مجوز لازم جهت حفر و تجهيز چاه اقدام نمايد.</a:t>
            </a:r>
          </a:p>
          <a:p>
            <a:pPr algn="r"/>
            <a:r>
              <a:rPr lang="fa-IR" sz="2000" dirty="0"/>
              <a:t>- پيمانكار بايد عمليات تجهيز كارگاه را در مدت زمان پيش بيني شده به انجام برساند.</a:t>
            </a:r>
          </a:p>
          <a:p>
            <a:pPr marL="342900" indent="-342900" algn="r">
              <a:buFontTx/>
              <a:buChar char="-"/>
            </a:pPr>
            <a:r>
              <a:rPr lang="fa-IR" sz="2000" dirty="0"/>
              <a:t>پيمانكار ملزم به رعايت مشخصات فني اجرائي که جهت عمليات تجهيز و برچيدن كارگاه در اسناد و مدارك </a:t>
            </a:r>
          </a:p>
          <a:p>
            <a:pPr algn="r"/>
            <a:r>
              <a:rPr lang="fa-IR" sz="2000" dirty="0"/>
              <a:t>پيمان درج شده خواهد بود.</a:t>
            </a:r>
          </a:p>
          <a:p>
            <a:pPr algn="r" rtl="1"/>
            <a:r>
              <a:rPr lang="fa-IR" sz="2000" dirty="0"/>
              <a:t>- پيمانكار موظف است، ساختمان ها</a:t>
            </a:r>
          </a:p>
          <a:p>
            <a:pPr algn="r" rtl="1"/>
            <a:r>
              <a:rPr lang="fa-IR" sz="2000" dirty="0"/>
              <a:t>و تاسيسات موقت كارگاه را بيمه نمايد.</a:t>
            </a:r>
          </a:p>
        </p:txBody>
      </p:sp>
      <p:pic>
        <p:nvPicPr>
          <p:cNvPr id="2050" name="Picture 2" descr="C:\Users\SAM RAYAN\Desktop\عکس تهیز\کارگاه در چین.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510494"/>
            <a:ext cx="3408664" cy="2280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651216" y="5798846"/>
            <a:ext cx="2087431" cy="369332"/>
          </a:xfrm>
          <a:prstGeom prst="rect">
            <a:avLst/>
          </a:prstGeom>
        </p:spPr>
        <p:txBody>
          <a:bodyPr wrap="none">
            <a:spAutoFit/>
          </a:bodyPr>
          <a:lstStyle/>
          <a:p>
            <a:r>
              <a:rPr lang="fa-IR" dirty="0"/>
              <a:t>کارگاه  ساختمانی در چین</a:t>
            </a:r>
            <a:endParaRPr lang="en-US" dirty="0"/>
          </a:p>
        </p:txBody>
      </p:sp>
    </p:spTree>
    <p:extLst>
      <p:ext uri="{BB962C8B-B14F-4D97-AF65-F5344CB8AC3E}">
        <p14:creationId xmlns:p14="http://schemas.microsoft.com/office/powerpoint/2010/main" val="101460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371600"/>
            <a:ext cx="4572000" cy="2100575"/>
          </a:xfrm>
          <a:prstGeom prst="rect">
            <a:avLst/>
          </a:prstGeom>
        </p:spPr>
        <p:txBody>
          <a:bodyPr>
            <a:spAutoFit/>
          </a:bodyPr>
          <a:lstStyle/>
          <a:p>
            <a:pPr algn="r" rtl="1">
              <a:buNone/>
            </a:pPr>
            <a:r>
              <a:rPr lang="fa-IR" sz="2000" b="1" dirty="0">
                <a:solidFill>
                  <a:schemeClr val="tx1">
                    <a:lumMod val="85000"/>
                    <a:lumOff val="15000"/>
                  </a:schemeClr>
                </a:solidFill>
              </a:rPr>
              <a:t>ملاک ها و معیارهای طراحی جانمایی کارگاه</a:t>
            </a:r>
          </a:p>
          <a:p>
            <a:pPr algn="r" rtl="1">
              <a:buNone/>
            </a:pPr>
            <a:endParaRPr lang="fa-IR" sz="1050" b="1" dirty="0">
              <a:solidFill>
                <a:schemeClr val="tx1">
                  <a:lumMod val="85000"/>
                  <a:lumOff val="15000"/>
                </a:schemeClr>
              </a:solidFill>
            </a:endParaRPr>
          </a:p>
          <a:p>
            <a:pPr marL="342900" indent="-342900" algn="r" rtl="1">
              <a:buFont typeface="Arial" pitchFamily="34" charset="0"/>
              <a:buChar char="•"/>
            </a:pPr>
            <a:r>
              <a:rPr lang="fa-IR" sz="2000" dirty="0">
                <a:solidFill>
                  <a:schemeClr val="tx1">
                    <a:lumMod val="85000"/>
                    <a:lumOff val="15000"/>
                  </a:schemeClr>
                </a:solidFill>
              </a:rPr>
              <a:t>تردد</a:t>
            </a:r>
          </a:p>
          <a:p>
            <a:pPr marL="342900" indent="-342900" algn="r" rtl="1">
              <a:buFont typeface="Arial" pitchFamily="34" charset="0"/>
              <a:buChar char="•"/>
            </a:pPr>
            <a:r>
              <a:rPr lang="fa-IR" sz="2000" dirty="0">
                <a:solidFill>
                  <a:schemeClr val="tx1">
                    <a:lumMod val="85000"/>
                    <a:lumOff val="15000"/>
                  </a:schemeClr>
                </a:solidFill>
              </a:rPr>
              <a:t>آلودگی صوتی و صدا</a:t>
            </a:r>
          </a:p>
          <a:p>
            <a:pPr marL="342900" indent="-342900" algn="r" rtl="1">
              <a:buFont typeface="Arial" pitchFamily="34" charset="0"/>
              <a:buChar char="•"/>
            </a:pPr>
            <a:r>
              <a:rPr lang="fa-IR" sz="2000" dirty="0">
                <a:solidFill>
                  <a:schemeClr val="tx1">
                    <a:lumMod val="85000"/>
                    <a:lumOff val="15000"/>
                  </a:schemeClr>
                </a:solidFill>
              </a:rPr>
              <a:t>جهت باد</a:t>
            </a:r>
          </a:p>
          <a:p>
            <a:pPr marL="342900" indent="-342900" algn="r" rtl="1">
              <a:buFont typeface="Arial" pitchFamily="34" charset="0"/>
              <a:buChar char="•"/>
            </a:pPr>
            <a:r>
              <a:rPr lang="fa-IR" sz="2000" dirty="0">
                <a:solidFill>
                  <a:schemeClr val="tx1">
                    <a:lumMod val="85000"/>
                    <a:lumOff val="15000"/>
                  </a:schemeClr>
                </a:solidFill>
              </a:rPr>
              <a:t>نزولات آسمانی </a:t>
            </a:r>
          </a:p>
          <a:p>
            <a:pPr marL="342900" indent="-342900" algn="r" rtl="1">
              <a:buFont typeface="Arial" pitchFamily="34" charset="0"/>
              <a:buChar char="•"/>
            </a:pPr>
            <a:r>
              <a:rPr lang="fa-IR" sz="2000" dirty="0">
                <a:solidFill>
                  <a:schemeClr val="tx1">
                    <a:lumMod val="85000"/>
                    <a:lumOff val="15000"/>
                  </a:schemeClr>
                </a:solidFill>
              </a:rPr>
              <a:t>نور</a:t>
            </a:r>
          </a:p>
        </p:txBody>
      </p:sp>
      <p:pic>
        <p:nvPicPr>
          <p:cNvPr id="3074" name="Picture 2" descr="C:\Users\SAM RAYAN\Desktop\HDB2.jpg"/>
          <p:cNvPicPr>
            <a:picLocks noChangeAspect="1" noChangeArrowheads="1"/>
          </p:cNvPicPr>
          <p:nvPr/>
        </p:nvPicPr>
        <p:blipFill rotWithShape="1">
          <a:blip r:embed="rId2">
            <a:extLst>
              <a:ext uri="{28A0092B-C50C-407E-A947-70E740481C1C}">
                <a14:useLocalDpi xmlns:a14="http://schemas.microsoft.com/office/drawing/2010/main" val="0"/>
              </a:ext>
            </a:extLst>
          </a:blip>
          <a:srcRect l="6270" t="6742" r="7089" b="6032"/>
          <a:stretch/>
        </p:blipFill>
        <p:spPr bwMode="auto">
          <a:xfrm>
            <a:off x="1611086" y="2032000"/>
            <a:ext cx="3309257" cy="3614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06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0064" y="1164288"/>
            <a:ext cx="691215" cy="400110"/>
          </a:xfrm>
          <a:prstGeom prst="rect">
            <a:avLst/>
          </a:prstGeom>
        </p:spPr>
        <p:txBody>
          <a:bodyPr wrap="none">
            <a:spAutoFit/>
          </a:bodyPr>
          <a:lstStyle/>
          <a:p>
            <a:r>
              <a:rPr lang="fa-IR" sz="2000" b="1" dirty="0"/>
              <a:t>راه ها</a:t>
            </a:r>
            <a:endParaRPr lang="en-US" sz="2000" dirty="0"/>
          </a:p>
        </p:txBody>
      </p:sp>
      <p:sp>
        <p:nvSpPr>
          <p:cNvPr id="3" name="Rectangle 2"/>
          <p:cNvSpPr/>
          <p:nvPr/>
        </p:nvSpPr>
        <p:spPr>
          <a:xfrm>
            <a:off x="987864" y="1564398"/>
            <a:ext cx="6863415" cy="3785652"/>
          </a:xfrm>
          <a:prstGeom prst="rect">
            <a:avLst/>
          </a:prstGeom>
        </p:spPr>
        <p:txBody>
          <a:bodyPr wrap="square">
            <a:spAutoFit/>
          </a:bodyPr>
          <a:lstStyle/>
          <a:p>
            <a:pPr marL="342900" indent="-342900" algn="r" rtl="1">
              <a:buFont typeface="Arial" pitchFamily="34" charset="0"/>
              <a:buChar char="•"/>
            </a:pPr>
            <a:r>
              <a:rPr lang="fa-IR" sz="2000" dirty="0"/>
              <a:t>در طول دوره ساخت شبكه اي از راه هاي خدمات رساني به كارگاه مورد نياز است.</a:t>
            </a:r>
          </a:p>
          <a:p>
            <a:pPr marL="342900" indent="-342900" algn="r" rtl="1">
              <a:buFont typeface="Arial" pitchFamily="34" charset="0"/>
              <a:buChar char="•"/>
            </a:pPr>
            <a:r>
              <a:rPr lang="fa-IR" sz="2000" dirty="0"/>
              <a:t>تاييد دستگاه نظارت در مورد انتخاب مسيرها و طراحي را هها توسط پیمانکار.</a:t>
            </a:r>
          </a:p>
          <a:p>
            <a:pPr marL="342900" indent="-342900" algn="r" rtl="1">
              <a:buFont typeface="Arial" pitchFamily="34" charset="0"/>
              <a:buChar char="•"/>
            </a:pPr>
            <a:r>
              <a:rPr lang="fa-IR" sz="2000" dirty="0"/>
              <a:t>پيمانكار بايد در حين عمليات اجرايي از ورود افراد و ماشينهاي متفرقه به محدوده كارگاه جلوگيري بعمل آورد.</a:t>
            </a:r>
          </a:p>
          <a:p>
            <a:pPr marL="342900" indent="-342900" algn="r" rtl="1">
              <a:buFont typeface="Arial" pitchFamily="34" charset="0"/>
              <a:buChar char="•"/>
            </a:pPr>
            <a:r>
              <a:rPr lang="fa-IR" sz="2000" dirty="0"/>
              <a:t>مشخصات هندسي راهها بايد به گونه اي باشد كه نيازهاي دوره ساخت را با توجه به انواع وسايل نقليه، سرعت و حجم ترافيك، با توجه به شرايط توپوگرافي و شيب محل تامين نمايد.</a:t>
            </a:r>
          </a:p>
          <a:p>
            <a:pPr marL="342900" indent="-342900" algn="r" rtl="1">
              <a:buFont typeface="Arial" pitchFamily="34" charset="0"/>
              <a:buChar char="•"/>
            </a:pPr>
            <a:r>
              <a:rPr lang="fa-IR" sz="2000" dirty="0"/>
              <a:t>عمليات خاكي راه ها بايد براساس استانداردها و آيين نامه ها و نيز مطابق با مشخصات فني خصوصي پيمان ونظرات و دستورات دستگاه نظارت انجام شود.</a:t>
            </a:r>
          </a:p>
        </p:txBody>
      </p:sp>
    </p:spTree>
    <p:extLst>
      <p:ext uri="{BB962C8B-B14F-4D97-AF65-F5344CB8AC3E}">
        <p14:creationId xmlns:p14="http://schemas.microsoft.com/office/powerpoint/2010/main" val="8350043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ustom 26">
      <a:dk1>
        <a:sysClr val="windowText" lastClr="000000"/>
      </a:dk1>
      <a:lt1>
        <a:sysClr val="window" lastClr="FFFFFF"/>
      </a:lt1>
      <a:dk2>
        <a:srgbClr val="A90000"/>
      </a:dk2>
      <a:lt2>
        <a:srgbClr val="FFC23B"/>
      </a:lt2>
      <a:accent1>
        <a:srgbClr val="FFC23B"/>
      </a:accent1>
      <a:accent2>
        <a:srgbClr val="E20000"/>
      </a:accent2>
      <a:accent3>
        <a:srgbClr val="6BB1C9"/>
      </a:accent3>
      <a:accent4>
        <a:srgbClr val="6585CF"/>
      </a:accent4>
      <a:accent5>
        <a:srgbClr val="7E6BC9"/>
      </a:accent5>
      <a:accent6>
        <a:srgbClr val="A379BB"/>
      </a:accent6>
      <a:hlink>
        <a:srgbClr val="410082"/>
      </a:hlink>
      <a:folHlink>
        <a:srgbClr val="932968"/>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2691</TotalTime>
  <Words>3571</Words>
  <Application>Microsoft Office PowerPoint</Application>
  <PresentationFormat>On-screen Show (4:3)</PresentationFormat>
  <Paragraphs>268</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Pushpin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منابع:    1. آیین نامه حفاظتی کارگاه های ساختمانی 2. شرایط عمومی پیمان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RAYAN</dc:creator>
  <cp:lastModifiedBy>SAM RAYAN</cp:lastModifiedBy>
  <cp:revision>103</cp:revision>
  <dcterms:created xsi:type="dcterms:W3CDTF">2016-04-29T10:10:04Z</dcterms:created>
  <dcterms:modified xsi:type="dcterms:W3CDTF">2016-05-29T11:29:08Z</dcterms:modified>
</cp:coreProperties>
</file>