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65"/>
  </p:notesMasterIdLst>
  <p:sldIdLst>
    <p:sldId id="296" r:id="rId2"/>
    <p:sldId id="297" r:id="rId3"/>
    <p:sldId id="336" r:id="rId4"/>
    <p:sldId id="298" r:id="rId5"/>
    <p:sldId id="313" r:id="rId6"/>
    <p:sldId id="299" r:id="rId7"/>
    <p:sldId id="256" r:id="rId8"/>
    <p:sldId id="308" r:id="rId9"/>
    <p:sldId id="311" r:id="rId10"/>
    <p:sldId id="257" r:id="rId11"/>
    <p:sldId id="309" r:id="rId12"/>
    <p:sldId id="314" r:id="rId13"/>
    <p:sldId id="258" r:id="rId14"/>
    <p:sldId id="310" r:id="rId15"/>
    <p:sldId id="312" r:id="rId16"/>
    <p:sldId id="334" r:id="rId17"/>
    <p:sldId id="260" r:id="rId18"/>
    <p:sldId id="261" r:id="rId19"/>
    <p:sldId id="262" r:id="rId20"/>
    <p:sldId id="263" r:id="rId21"/>
    <p:sldId id="264" r:id="rId22"/>
    <p:sldId id="265" r:id="rId23"/>
    <p:sldId id="266" r:id="rId24"/>
    <p:sldId id="315" r:id="rId25"/>
    <p:sldId id="267" r:id="rId26"/>
    <p:sldId id="321" r:id="rId27"/>
    <p:sldId id="322" r:id="rId28"/>
    <p:sldId id="268" r:id="rId29"/>
    <p:sldId id="316" r:id="rId30"/>
    <p:sldId id="269" r:id="rId31"/>
    <p:sldId id="320" r:id="rId32"/>
    <p:sldId id="318" r:id="rId33"/>
    <p:sldId id="317" r:id="rId34"/>
    <p:sldId id="319" r:id="rId35"/>
    <p:sldId id="270" r:id="rId36"/>
    <p:sldId id="271" r:id="rId37"/>
    <p:sldId id="325" r:id="rId38"/>
    <p:sldId id="272" r:id="rId39"/>
    <p:sldId id="324" r:id="rId40"/>
    <p:sldId id="323" r:id="rId41"/>
    <p:sldId id="273" r:id="rId42"/>
    <p:sldId id="274" r:id="rId43"/>
    <p:sldId id="275" r:id="rId44"/>
    <p:sldId id="276" r:id="rId45"/>
    <p:sldId id="326" r:id="rId46"/>
    <p:sldId id="277" r:id="rId47"/>
    <p:sldId id="278" r:id="rId48"/>
    <p:sldId id="329" r:id="rId49"/>
    <p:sldId id="294" r:id="rId50"/>
    <p:sldId id="295" r:id="rId51"/>
    <p:sldId id="327" r:id="rId52"/>
    <p:sldId id="328" r:id="rId53"/>
    <p:sldId id="279" r:id="rId54"/>
    <p:sldId id="280" r:id="rId55"/>
    <p:sldId id="281" r:id="rId56"/>
    <p:sldId id="282" r:id="rId57"/>
    <p:sldId id="283" r:id="rId58"/>
    <p:sldId id="284" r:id="rId59"/>
    <p:sldId id="330" r:id="rId60"/>
    <p:sldId id="331" r:id="rId61"/>
    <p:sldId id="332" r:id="rId62"/>
    <p:sldId id="333" r:id="rId63"/>
    <p:sldId id="335" r:id="rId64"/>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B7EC9F-29F1-4F3E-B3E2-5D5CE7575E52}">
          <p14:sldIdLst>
            <p14:sldId id="296"/>
            <p14:sldId id="297"/>
            <p14:sldId id="336"/>
            <p14:sldId id="298"/>
            <p14:sldId id="313"/>
            <p14:sldId id="299"/>
            <p14:sldId id="256"/>
            <p14:sldId id="308"/>
            <p14:sldId id="311"/>
            <p14:sldId id="257"/>
            <p14:sldId id="309"/>
            <p14:sldId id="314"/>
            <p14:sldId id="258"/>
            <p14:sldId id="310"/>
            <p14:sldId id="312"/>
            <p14:sldId id="334"/>
            <p14:sldId id="260"/>
            <p14:sldId id="261"/>
            <p14:sldId id="262"/>
            <p14:sldId id="263"/>
            <p14:sldId id="264"/>
            <p14:sldId id="265"/>
            <p14:sldId id="266"/>
            <p14:sldId id="315"/>
            <p14:sldId id="267"/>
            <p14:sldId id="321"/>
            <p14:sldId id="322"/>
            <p14:sldId id="268"/>
            <p14:sldId id="316"/>
            <p14:sldId id="269"/>
            <p14:sldId id="320"/>
            <p14:sldId id="318"/>
            <p14:sldId id="317"/>
            <p14:sldId id="319"/>
            <p14:sldId id="270"/>
            <p14:sldId id="271"/>
            <p14:sldId id="325"/>
            <p14:sldId id="272"/>
            <p14:sldId id="324"/>
            <p14:sldId id="323"/>
            <p14:sldId id="273"/>
            <p14:sldId id="274"/>
            <p14:sldId id="275"/>
            <p14:sldId id="276"/>
            <p14:sldId id="326"/>
            <p14:sldId id="277"/>
            <p14:sldId id="278"/>
            <p14:sldId id="329"/>
            <p14:sldId id="294"/>
            <p14:sldId id="295"/>
            <p14:sldId id="327"/>
            <p14:sldId id="328"/>
            <p14:sldId id="279"/>
            <p14:sldId id="280"/>
            <p14:sldId id="281"/>
            <p14:sldId id="282"/>
            <p14:sldId id="283"/>
            <p14:sldId id="284"/>
            <p14:sldId id="330"/>
            <p14:sldId id="331"/>
            <p14:sldId id="332"/>
            <p14:sldId id="333"/>
            <p14:sldId id="335"/>
          </p14:sldIdLst>
        </p14:section>
        <p14:section name="Untitled Section" id="{A8A7719C-C7FC-4843-8B0B-290AF99D9A3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66" d="100"/>
          <a:sy n="66" d="100"/>
        </p:scale>
        <p:origin x="-150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442B904-CBA6-471D-A55E-A60C2C71EF37}" type="datetimeFigureOut">
              <a:rPr lang="fa-IR" smtClean="0"/>
              <a:t>05/26/1438</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734AE535-3514-404D-A113-864CD8451BDD}" type="slidenum">
              <a:rPr lang="fa-IR" smtClean="0"/>
              <a:t>‹#›</a:t>
            </a:fld>
            <a:endParaRPr lang="fa-IR"/>
          </a:p>
        </p:txBody>
      </p:sp>
    </p:spTree>
    <p:extLst>
      <p:ext uri="{BB962C8B-B14F-4D97-AF65-F5344CB8AC3E}">
        <p14:creationId xmlns:p14="http://schemas.microsoft.com/office/powerpoint/2010/main" val="10307834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734AE535-3514-404D-A113-864CD8451BDD}" type="slidenum">
              <a:rPr lang="fa-IR" smtClean="0"/>
              <a:t>17</a:t>
            </a:fld>
            <a:endParaRPr lang="fa-IR"/>
          </a:p>
        </p:txBody>
      </p:sp>
    </p:spTree>
    <p:extLst>
      <p:ext uri="{BB962C8B-B14F-4D97-AF65-F5344CB8AC3E}">
        <p14:creationId xmlns:p14="http://schemas.microsoft.com/office/powerpoint/2010/main" val="3521225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734AE535-3514-404D-A113-864CD8451BDD}" type="slidenum">
              <a:rPr lang="fa-IR" smtClean="0"/>
              <a:t>19</a:t>
            </a:fld>
            <a:endParaRPr lang="fa-IR"/>
          </a:p>
        </p:txBody>
      </p:sp>
    </p:spTree>
    <p:extLst>
      <p:ext uri="{BB962C8B-B14F-4D97-AF65-F5344CB8AC3E}">
        <p14:creationId xmlns:p14="http://schemas.microsoft.com/office/powerpoint/2010/main" val="742771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734AE535-3514-404D-A113-864CD8451BDD}" type="slidenum">
              <a:rPr lang="fa-IR" smtClean="0"/>
              <a:t>36</a:t>
            </a:fld>
            <a:endParaRPr lang="fa-IR"/>
          </a:p>
        </p:txBody>
      </p:sp>
    </p:spTree>
    <p:extLst>
      <p:ext uri="{BB962C8B-B14F-4D97-AF65-F5344CB8AC3E}">
        <p14:creationId xmlns:p14="http://schemas.microsoft.com/office/powerpoint/2010/main" val="1210390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734AE535-3514-404D-A113-864CD8451BDD}" type="slidenum">
              <a:rPr lang="fa-IR" smtClean="0"/>
              <a:t>52</a:t>
            </a:fld>
            <a:endParaRPr lang="fa-IR"/>
          </a:p>
        </p:txBody>
      </p:sp>
    </p:spTree>
    <p:extLst>
      <p:ext uri="{BB962C8B-B14F-4D97-AF65-F5344CB8AC3E}">
        <p14:creationId xmlns:p14="http://schemas.microsoft.com/office/powerpoint/2010/main" val="1940515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734AE535-3514-404D-A113-864CD8451BDD}" type="slidenum">
              <a:rPr lang="fa-IR" smtClean="0"/>
              <a:t>60</a:t>
            </a:fld>
            <a:endParaRPr lang="fa-IR"/>
          </a:p>
        </p:txBody>
      </p:sp>
    </p:spTree>
    <p:extLst>
      <p:ext uri="{BB962C8B-B14F-4D97-AF65-F5344CB8AC3E}">
        <p14:creationId xmlns:p14="http://schemas.microsoft.com/office/powerpoint/2010/main" val="3111608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734AE535-3514-404D-A113-864CD8451BDD}" type="slidenum">
              <a:rPr lang="fa-IR" smtClean="0"/>
              <a:t>62</a:t>
            </a:fld>
            <a:endParaRPr lang="fa-IR"/>
          </a:p>
        </p:txBody>
      </p:sp>
    </p:spTree>
    <p:extLst>
      <p:ext uri="{BB962C8B-B14F-4D97-AF65-F5344CB8AC3E}">
        <p14:creationId xmlns:p14="http://schemas.microsoft.com/office/powerpoint/2010/main" val="1436792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685F6B79-2F83-4C28-A52A-AF5ECE1A7A68}" type="datetimeFigureOut">
              <a:rPr lang="fa-IR" smtClean="0"/>
              <a:t>05/26/1438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9BF6499-4C4F-4877-BCC3-00AE8D7E3512}" type="slidenum">
              <a:rPr lang="fa-IR" smtClean="0"/>
              <a:t>‹#›</a:t>
            </a:fld>
            <a:endParaRPr lang="fa-IR"/>
          </a:p>
        </p:txBody>
      </p:sp>
    </p:spTree>
    <p:extLst>
      <p:ext uri="{BB962C8B-B14F-4D97-AF65-F5344CB8AC3E}">
        <p14:creationId xmlns:p14="http://schemas.microsoft.com/office/powerpoint/2010/main" val="3608603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85F6B79-2F83-4C28-A52A-AF5ECE1A7A68}" type="datetimeFigureOut">
              <a:rPr lang="fa-IR" smtClean="0"/>
              <a:t>05/26/1438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9BF6499-4C4F-4877-BCC3-00AE8D7E3512}" type="slidenum">
              <a:rPr lang="fa-IR" smtClean="0"/>
              <a:t>‹#›</a:t>
            </a:fld>
            <a:endParaRPr lang="fa-IR"/>
          </a:p>
        </p:txBody>
      </p:sp>
    </p:spTree>
    <p:extLst>
      <p:ext uri="{BB962C8B-B14F-4D97-AF65-F5344CB8AC3E}">
        <p14:creationId xmlns:p14="http://schemas.microsoft.com/office/powerpoint/2010/main" val="2471842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85F6B79-2F83-4C28-A52A-AF5ECE1A7A68}" type="datetimeFigureOut">
              <a:rPr lang="fa-IR" smtClean="0"/>
              <a:t>05/26/1438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9BF6499-4C4F-4877-BCC3-00AE8D7E3512}" type="slidenum">
              <a:rPr lang="fa-IR" smtClean="0"/>
              <a:t>‹#›</a:t>
            </a:fld>
            <a:endParaRPr lang="fa-IR"/>
          </a:p>
        </p:txBody>
      </p:sp>
    </p:spTree>
    <p:extLst>
      <p:ext uri="{BB962C8B-B14F-4D97-AF65-F5344CB8AC3E}">
        <p14:creationId xmlns:p14="http://schemas.microsoft.com/office/powerpoint/2010/main" val="854991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85F6B79-2F83-4C28-A52A-AF5ECE1A7A68}" type="datetimeFigureOut">
              <a:rPr lang="fa-IR" smtClean="0"/>
              <a:t>05/26/1438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9BF6499-4C4F-4877-BCC3-00AE8D7E3512}" type="slidenum">
              <a:rPr lang="fa-IR" smtClean="0"/>
              <a:t>‹#›</a:t>
            </a:fld>
            <a:endParaRPr lang="fa-IR"/>
          </a:p>
        </p:txBody>
      </p:sp>
    </p:spTree>
    <p:extLst>
      <p:ext uri="{BB962C8B-B14F-4D97-AF65-F5344CB8AC3E}">
        <p14:creationId xmlns:p14="http://schemas.microsoft.com/office/powerpoint/2010/main" val="3815667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5F6B79-2F83-4C28-A52A-AF5ECE1A7A68}" type="datetimeFigureOut">
              <a:rPr lang="fa-IR" smtClean="0"/>
              <a:t>05/26/1438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9BF6499-4C4F-4877-BCC3-00AE8D7E3512}" type="slidenum">
              <a:rPr lang="fa-IR" smtClean="0"/>
              <a:t>‹#›</a:t>
            </a:fld>
            <a:endParaRPr lang="fa-IR"/>
          </a:p>
        </p:txBody>
      </p:sp>
    </p:spTree>
    <p:extLst>
      <p:ext uri="{BB962C8B-B14F-4D97-AF65-F5344CB8AC3E}">
        <p14:creationId xmlns:p14="http://schemas.microsoft.com/office/powerpoint/2010/main" val="4049165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685F6B79-2F83-4C28-A52A-AF5ECE1A7A68}" type="datetimeFigureOut">
              <a:rPr lang="fa-IR" smtClean="0"/>
              <a:t>05/26/1438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9BF6499-4C4F-4877-BCC3-00AE8D7E3512}" type="slidenum">
              <a:rPr lang="fa-IR" smtClean="0"/>
              <a:t>‹#›</a:t>
            </a:fld>
            <a:endParaRPr lang="fa-IR"/>
          </a:p>
        </p:txBody>
      </p:sp>
    </p:spTree>
    <p:extLst>
      <p:ext uri="{BB962C8B-B14F-4D97-AF65-F5344CB8AC3E}">
        <p14:creationId xmlns:p14="http://schemas.microsoft.com/office/powerpoint/2010/main" val="997203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685F6B79-2F83-4C28-A52A-AF5ECE1A7A68}" type="datetimeFigureOut">
              <a:rPr lang="fa-IR" smtClean="0"/>
              <a:t>05/26/1438</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9BF6499-4C4F-4877-BCC3-00AE8D7E3512}" type="slidenum">
              <a:rPr lang="fa-IR" smtClean="0"/>
              <a:t>‹#›</a:t>
            </a:fld>
            <a:endParaRPr lang="fa-IR"/>
          </a:p>
        </p:txBody>
      </p:sp>
    </p:spTree>
    <p:extLst>
      <p:ext uri="{BB962C8B-B14F-4D97-AF65-F5344CB8AC3E}">
        <p14:creationId xmlns:p14="http://schemas.microsoft.com/office/powerpoint/2010/main" val="3257030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685F6B79-2F83-4C28-A52A-AF5ECE1A7A68}" type="datetimeFigureOut">
              <a:rPr lang="fa-IR" smtClean="0"/>
              <a:t>05/26/1438</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9BF6499-4C4F-4877-BCC3-00AE8D7E3512}" type="slidenum">
              <a:rPr lang="fa-IR" smtClean="0"/>
              <a:t>‹#›</a:t>
            </a:fld>
            <a:endParaRPr lang="fa-IR"/>
          </a:p>
        </p:txBody>
      </p:sp>
    </p:spTree>
    <p:extLst>
      <p:ext uri="{BB962C8B-B14F-4D97-AF65-F5344CB8AC3E}">
        <p14:creationId xmlns:p14="http://schemas.microsoft.com/office/powerpoint/2010/main" val="1776723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5F6B79-2F83-4C28-A52A-AF5ECE1A7A68}" type="datetimeFigureOut">
              <a:rPr lang="fa-IR" smtClean="0"/>
              <a:t>05/26/1438</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E9BF6499-4C4F-4877-BCC3-00AE8D7E3512}" type="slidenum">
              <a:rPr lang="fa-IR" smtClean="0"/>
              <a:t>‹#›</a:t>
            </a:fld>
            <a:endParaRPr lang="fa-IR"/>
          </a:p>
        </p:txBody>
      </p:sp>
    </p:spTree>
    <p:extLst>
      <p:ext uri="{BB962C8B-B14F-4D97-AF65-F5344CB8AC3E}">
        <p14:creationId xmlns:p14="http://schemas.microsoft.com/office/powerpoint/2010/main" val="4184663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5F6B79-2F83-4C28-A52A-AF5ECE1A7A68}" type="datetimeFigureOut">
              <a:rPr lang="fa-IR" smtClean="0"/>
              <a:t>05/26/1438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9BF6499-4C4F-4877-BCC3-00AE8D7E3512}" type="slidenum">
              <a:rPr lang="fa-IR" smtClean="0"/>
              <a:t>‹#›</a:t>
            </a:fld>
            <a:endParaRPr lang="fa-IR"/>
          </a:p>
        </p:txBody>
      </p:sp>
    </p:spTree>
    <p:extLst>
      <p:ext uri="{BB962C8B-B14F-4D97-AF65-F5344CB8AC3E}">
        <p14:creationId xmlns:p14="http://schemas.microsoft.com/office/powerpoint/2010/main" val="2621733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5F6B79-2F83-4C28-A52A-AF5ECE1A7A68}" type="datetimeFigureOut">
              <a:rPr lang="fa-IR" smtClean="0"/>
              <a:t>05/26/1438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9BF6499-4C4F-4877-BCC3-00AE8D7E3512}" type="slidenum">
              <a:rPr lang="fa-IR" smtClean="0"/>
              <a:t>‹#›</a:t>
            </a:fld>
            <a:endParaRPr lang="fa-IR"/>
          </a:p>
        </p:txBody>
      </p:sp>
    </p:spTree>
    <p:extLst>
      <p:ext uri="{BB962C8B-B14F-4D97-AF65-F5344CB8AC3E}">
        <p14:creationId xmlns:p14="http://schemas.microsoft.com/office/powerpoint/2010/main" val="3241154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85F6B79-2F83-4C28-A52A-AF5ECE1A7A68}" type="datetimeFigureOut">
              <a:rPr lang="fa-IR" smtClean="0"/>
              <a:t>05/26/1438</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9BF6499-4C4F-4877-BCC3-00AE8D7E3512}" type="slidenum">
              <a:rPr lang="fa-IR" smtClean="0"/>
              <a:t>‹#›</a:t>
            </a:fld>
            <a:endParaRPr lang="fa-IR"/>
          </a:p>
        </p:txBody>
      </p:sp>
    </p:spTree>
    <p:extLst>
      <p:ext uri="{BB962C8B-B14F-4D97-AF65-F5344CB8AC3E}">
        <p14:creationId xmlns:p14="http://schemas.microsoft.com/office/powerpoint/2010/main" val="516212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fa-IR" sz="3600" dirty="0" smtClean="0"/>
              <a:t>مقدمه </a:t>
            </a:r>
            <a:br>
              <a:rPr lang="fa-IR" sz="3600" dirty="0" smtClean="0"/>
            </a:br>
            <a:endParaRPr lang="fa-IR" sz="3600" dirty="0"/>
          </a:p>
        </p:txBody>
      </p:sp>
      <p:sp>
        <p:nvSpPr>
          <p:cNvPr id="3" name="Content Placeholder 2"/>
          <p:cNvSpPr>
            <a:spLocks noGrp="1"/>
          </p:cNvSpPr>
          <p:nvPr>
            <p:ph idx="1"/>
          </p:nvPr>
        </p:nvSpPr>
        <p:spPr/>
        <p:txBody>
          <a:bodyPr>
            <a:normAutofit/>
          </a:bodyPr>
          <a:lstStyle/>
          <a:p>
            <a:r>
              <a:rPr lang="fa-IR" sz="2800" dirty="0" smtClean="0"/>
              <a:t>بادگیرها سازه هایی هستند که از قرنها پیش در مناطقی از خاورمیانه و مصر با اب و هوای گرم و خشک و گرم و مرطوب، به منظور جابه جایی و خنک کردن هوای ساختمان مورد استفاده قرار میگرفته اند. در واقع، کارکرد اصلی بادگیرها، هدایت هوای بیرون به داخل ساختمان، خنک کردن نسبی و برقراری جریان طبیعی هوا در محل کار و سکونت مردم در شهرها و نقاط مختلف بوده است.  </a:t>
            </a:r>
          </a:p>
          <a:p>
            <a:r>
              <a:rPr lang="fa-IR" sz="2800" dirty="0" smtClean="0"/>
              <a:t>بادگیرها برای برقراری جریان هوا در اب انبارهای عمومی وخنک نگه داشتن اب در این اب انبارها نیز کاربرد داشته اند </a:t>
            </a:r>
            <a:endParaRPr lang="fa-IR" sz="2800" dirty="0"/>
          </a:p>
        </p:txBody>
      </p:sp>
    </p:spTree>
    <p:extLst>
      <p:ext uri="{BB962C8B-B14F-4D97-AF65-F5344CB8AC3E}">
        <p14:creationId xmlns:p14="http://schemas.microsoft.com/office/powerpoint/2010/main" val="3465196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6546" y="404664"/>
            <a:ext cx="4132605" cy="5616624"/>
          </a:xfrm>
        </p:spPr>
        <p:txBody>
          <a:bodyPr>
            <a:normAutofit/>
          </a:bodyPr>
          <a:lstStyle/>
          <a:p>
            <a:pPr algn="r"/>
            <a:r>
              <a:rPr lang="fa-IR" sz="3600" dirty="0" smtClean="0"/>
              <a:t>بادگیرهای کرمانی:</a:t>
            </a:r>
            <a:r>
              <a:rPr lang="fa-IR" sz="2800" dirty="0" smtClean="0"/>
              <a:t/>
            </a:r>
            <a:br>
              <a:rPr lang="fa-IR" sz="2800" dirty="0" smtClean="0"/>
            </a:br>
            <a:r>
              <a:rPr lang="fa-IR" sz="2800" dirty="0" smtClean="0"/>
              <a:t/>
            </a:r>
            <a:br>
              <a:rPr lang="fa-IR" sz="2800" dirty="0" smtClean="0"/>
            </a:br>
            <a:r>
              <a:rPr lang="fa-IR" sz="2800" dirty="0" smtClean="0"/>
              <a:t>این نوع بادگیرها از نظر ساختار معماری ساده و </a:t>
            </a:r>
            <a:r>
              <a:rPr lang="fa-IR" sz="2800" dirty="0" smtClean="0"/>
              <a:t>تقریبا </a:t>
            </a:r>
            <a:r>
              <a:rPr lang="fa-IR" sz="2800" dirty="0" smtClean="0"/>
              <a:t>کوچک اند و از انجا که  دو طرفه ساخته میشوند به ان بادگیر دو قلو نیز میگویند. کارایی این بادگیرها نسبت به بادگیرهای اردکانی تا حدودی دقیق تر و ایده ال تر است .</a:t>
            </a:r>
            <a:br>
              <a:rPr lang="fa-IR" sz="2800" dirty="0" smtClean="0"/>
            </a:br>
            <a:r>
              <a:rPr lang="fa-IR" sz="2800" dirty="0" smtClean="0"/>
              <a:t>بادگیر اغلب اب انبارها به شکل بادگیرهای کرمانی ساخته میشود</a:t>
            </a:r>
            <a:endParaRPr lang="fa-IR" sz="2800" dirty="0"/>
          </a:p>
        </p:txBody>
      </p:sp>
      <p:pic>
        <p:nvPicPr>
          <p:cNvPr id="26626" name="Picture 2" descr="C:\Users\HP-C655se\Desktop\bodir\SAM_40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745" t="8510" r="7796" b="9279"/>
          <a:stretch/>
        </p:blipFill>
        <p:spPr bwMode="auto">
          <a:xfrm>
            <a:off x="251520" y="1556792"/>
            <a:ext cx="4241011" cy="37067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593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348880"/>
            <a:ext cx="8229600" cy="1143000"/>
          </a:xfrm>
        </p:spPr>
        <p:txBody>
          <a:bodyPr/>
          <a:lstStyle/>
          <a:p>
            <a:r>
              <a:rPr lang="fa-IR" dirty="0" smtClean="0"/>
              <a:t>بادگیرهای دو طرفه</a:t>
            </a:r>
            <a:endParaRPr lang="fa-IR" dirty="0"/>
          </a:p>
        </p:txBody>
      </p:sp>
      <p:pic>
        <p:nvPicPr>
          <p:cNvPr id="4098" name="Picture 2" descr="C:\Users\HP-C655se\Desktop\bodir\SAM_40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01" t="296" r="7137" b="5030"/>
          <a:stretch/>
        </p:blipFill>
        <p:spPr bwMode="auto">
          <a:xfrm>
            <a:off x="666935" y="620688"/>
            <a:ext cx="4197187" cy="564327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0913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HP-C655se\Desktop\bodir\SAM_40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94" t="1869" r="8249" b="9844"/>
          <a:stretch/>
        </p:blipFill>
        <p:spPr bwMode="auto">
          <a:xfrm>
            <a:off x="251520" y="3429000"/>
            <a:ext cx="3960000" cy="2988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6387" name="Picture 3" descr="C:\Users\HP-C655se\Desktop\bodir\SAM_40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90" t="6159" r="7579" b="4779"/>
          <a:stretch/>
        </p:blipFill>
        <p:spPr bwMode="auto">
          <a:xfrm>
            <a:off x="4427984" y="692695"/>
            <a:ext cx="4475296" cy="372396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766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lstStyle/>
          <a:p>
            <a:pPr algn="r"/>
            <a:r>
              <a:rPr lang="fa-IR" dirty="0" smtClean="0"/>
              <a:t>بادگیرهای یزدی</a:t>
            </a:r>
            <a:endParaRPr lang="fa-IR" dirty="0"/>
          </a:p>
        </p:txBody>
      </p:sp>
      <p:sp>
        <p:nvSpPr>
          <p:cNvPr id="3" name="Content Placeholder 2"/>
          <p:cNvSpPr>
            <a:spLocks noGrp="1"/>
          </p:cNvSpPr>
          <p:nvPr>
            <p:ph idx="1"/>
          </p:nvPr>
        </p:nvSpPr>
        <p:spPr>
          <a:xfrm>
            <a:off x="5152570" y="1196504"/>
            <a:ext cx="3795983" cy="5001096"/>
          </a:xfrm>
        </p:spPr>
        <p:txBody>
          <a:bodyPr>
            <a:normAutofit/>
          </a:bodyPr>
          <a:lstStyle/>
          <a:p>
            <a:r>
              <a:rPr lang="fa-IR" sz="2800" dirty="0" smtClean="0"/>
              <a:t>بادگیرهای یزدی از سایر انواع بادگیرها بزرگتر است و معمولا به صورت چهار طرفه ساخته میشود به همین علت به ان بادگیر چهار </a:t>
            </a:r>
            <a:r>
              <a:rPr lang="fa-IR" sz="2800" dirty="0" smtClean="0"/>
              <a:t>طرفه </a:t>
            </a:r>
            <a:r>
              <a:rPr lang="fa-IR" sz="2800" dirty="0" smtClean="0"/>
              <a:t>ویا </a:t>
            </a:r>
            <a:r>
              <a:rPr lang="fa-IR" sz="2800" dirty="0" smtClean="0"/>
              <a:t>چهارسو </a:t>
            </a:r>
            <a:r>
              <a:rPr lang="fa-IR" sz="2800" dirty="0" smtClean="0"/>
              <a:t>نیز میگویند. میزان ارتفاع بادگیر و  نوع دهانه های هر سمت ان با اوضاع جوی منطقه ارتباط مستقیم دارد </a:t>
            </a:r>
          </a:p>
          <a:p>
            <a:endParaRPr lang="fa-IR" sz="2800" dirty="0" smtClean="0"/>
          </a:p>
        </p:txBody>
      </p:sp>
      <p:pic>
        <p:nvPicPr>
          <p:cNvPr id="7170" name="Picture 2" descr="C:\Users\HP-C655se\Desktop\New folder\SAM_39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12" t="1426" r="2641" b="12048"/>
          <a:stretch/>
        </p:blipFill>
        <p:spPr bwMode="auto">
          <a:xfrm>
            <a:off x="347756" y="1124744"/>
            <a:ext cx="4696026" cy="511256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541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fa-IR" dirty="0" smtClean="0"/>
              <a:t>بادگیرهای چهار طرفه</a:t>
            </a:r>
            <a:endParaRPr lang="fa-IR" dirty="0"/>
          </a:p>
        </p:txBody>
      </p:sp>
      <p:pic>
        <p:nvPicPr>
          <p:cNvPr id="5122" name="Picture 2" descr="C:\Users\HP-C655se\Desktop\bodir\SAM_40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515187"/>
            <a:ext cx="3672408" cy="489654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123" name="Picture 3" descr="C:\Users\HP-C655se\Desktop\New folder\SAM_397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99" t="599" r="10002" b="11122"/>
          <a:stretch/>
        </p:blipFill>
        <p:spPr bwMode="auto">
          <a:xfrm>
            <a:off x="4957739" y="1728000"/>
            <a:ext cx="3322261" cy="436529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9603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5896" y="345860"/>
            <a:ext cx="5256584" cy="6124754"/>
          </a:xfrm>
          <a:prstGeom prst="rect">
            <a:avLst/>
          </a:prstGeom>
        </p:spPr>
        <p:txBody>
          <a:bodyPr wrap="square">
            <a:spAutoFit/>
          </a:bodyPr>
          <a:lstStyle/>
          <a:p>
            <a:r>
              <a:rPr lang="fa-IR" sz="2800" dirty="0"/>
              <a:t>بادگیر دو طبقه (دو اشکوبه ای ) را میتوان اخرین مرحله ی تکامل بادگیرهای یزد دانست. در ساخت این بادگیر های دو طبقه یک بادگیر بزرگ  با دهانه و تیغه های معمولی در هر چهار جهت ساخته شده و قسمت میانی ان را جدا از چهار جهت و به صورت مستقل به ارتفاع بیشتری بالا برده اند. در واقع یک بادگیر باریک از قسمت مرکزی بادگیر اصلی ، به ارتفاع یک یا دو متر و گاهی بیشتر بنا میشد که به دلیل مستقل بودن ساختارمعماری ان از بادگیر بزرگ، هر گونه اسیب </a:t>
            </a:r>
            <a:r>
              <a:rPr lang="fa-IR" sz="2800" dirty="0" smtClean="0"/>
              <a:t>یا </a:t>
            </a:r>
            <a:r>
              <a:rPr lang="fa-IR" sz="2800" dirty="0"/>
              <a:t>خسارتی فقط به همان طبقه محدود میشود و عملکرد بادگیر دیگر را تحت تاثیر قرار نمیدهد</a:t>
            </a:r>
          </a:p>
        </p:txBody>
      </p:sp>
      <p:pic>
        <p:nvPicPr>
          <p:cNvPr id="8195" name="Picture 3" descr="C:\Users\HP-C655se\Desktop\New folder\SAM_39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900" t="449" r="-16" b="9823"/>
          <a:stretch/>
        </p:blipFill>
        <p:spPr bwMode="auto">
          <a:xfrm>
            <a:off x="205679" y="1196752"/>
            <a:ext cx="3456000" cy="4716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8446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603448"/>
            <a:ext cx="8229600" cy="1746448"/>
          </a:xfrm>
        </p:spPr>
        <p:txBody>
          <a:bodyPr>
            <a:normAutofit/>
          </a:bodyPr>
          <a:lstStyle/>
          <a:p>
            <a:pPr marL="0" indent="0"/>
            <a:r>
              <a:rPr lang="fa-IR" dirty="0"/>
              <a:t/>
            </a:r>
            <a:br>
              <a:rPr lang="fa-IR" dirty="0"/>
            </a:br>
            <a:r>
              <a:rPr lang="fa-IR" sz="4000" dirty="0"/>
              <a:t>معرفی بادگیرهای منحصر به فرد: </a:t>
            </a:r>
            <a:endParaRPr lang="fa-IR" sz="4000" dirty="0"/>
          </a:p>
        </p:txBody>
      </p:sp>
      <p:sp>
        <p:nvSpPr>
          <p:cNvPr id="3" name="Content Placeholder 2"/>
          <p:cNvSpPr>
            <a:spLocks noGrp="1"/>
          </p:cNvSpPr>
          <p:nvPr>
            <p:ph idx="1"/>
          </p:nvPr>
        </p:nvSpPr>
        <p:spPr>
          <a:xfrm>
            <a:off x="914400" y="2996952"/>
            <a:ext cx="8229600" cy="4525963"/>
          </a:xfrm>
        </p:spPr>
        <p:txBody>
          <a:bodyPr>
            <a:normAutofit/>
          </a:bodyPr>
          <a:lstStyle/>
          <a:p>
            <a:pPr marL="0" indent="0">
              <a:buNone/>
            </a:pPr>
            <a:r>
              <a:rPr lang="fa-IR" sz="2800" dirty="0" smtClean="0"/>
              <a:t>1- </a:t>
            </a:r>
            <a:r>
              <a:rPr lang="fa-IR" sz="2800" dirty="0"/>
              <a:t>بادگیر هشت طرفه باغ دولت اباد یزد</a:t>
            </a:r>
          </a:p>
        </p:txBody>
      </p:sp>
      <p:pic>
        <p:nvPicPr>
          <p:cNvPr id="5" name="Picture 4"/>
          <p:cNvPicPr/>
          <p:nvPr/>
        </p:nvPicPr>
        <p:blipFill>
          <a:blip r:embed="rId2" cstate="print"/>
          <a:srcRect/>
          <a:stretch>
            <a:fillRect/>
          </a:stretch>
        </p:blipFill>
        <p:spPr bwMode="auto">
          <a:xfrm>
            <a:off x="323528" y="1176139"/>
            <a:ext cx="3744416" cy="561863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08043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76672"/>
            <a:ext cx="8229600" cy="1143000"/>
          </a:xfrm>
        </p:spPr>
        <p:txBody>
          <a:bodyPr>
            <a:normAutofit fontScale="90000"/>
          </a:bodyPr>
          <a:lstStyle/>
          <a:p>
            <a:pPr algn="r"/>
            <a:r>
              <a:rPr lang="fa-IR" sz="3200" dirty="0" smtClean="0"/>
              <a:t>بادگیرهای حفره ای خانه بروجردی </a:t>
            </a:r>
            <a:r>
              <a:rPr lang="fa-IR" sz="3200" dirty="0" smtClean="0"/>
              <a:t>کاشان</a:t>
            </a:r>
            <a:br>
              <a:rPr lang="fa-IR" sz="3200" dirty="0" smtClean="0"/>
            </a:br>
            <a:r>
              <a:rPr lang="fa-IR" sz="3200" dirty="0"/>
              <a:t/>
            </a:r>
            <a:br>
              <a:rPr lang="fa-IR" sz="3200" dirty="0"/>
            </a:br>
            <a:r>
              <a:rPr lang="fa-IR" sz="3600" dirty="0" smtClean="0"/>
              <a:t/>
            </a:r>
            <a:br>
              <a:rPr lang="fa-IR" sz="3600" dirty="0" smtClean="0"/>
            </a:br>
            <a:endParaRPr lang="fa-IR" sz="3100" dirty="0"/>
          </a:p>
        </p:txBody>
      </p:sp>
      <p:pic>
        <p:nvPicPr>
          <p:cNvPr id="4" name="Picture 3"/>
          <p:cNvPicPr/>
          <p:nvPr/>
        </p:nvPicPr>
        <p:blipFill>
          <a:blip r:embed="rId3" cstate="print"/>
          <a:srcRect/>
          <a:stretch>
            <a:fillRect/>
          </a:stretch>
        </p:blipFill>
        <p:spPr bwMode="auto">
          <a:xfrm>
            <a:off x="107504" y="731912"/>
            <a:ext cx="4608512" cy="3769703"/>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p:nvPr/>
        </p:nvPicPr>
        <p:blipFill>
          <a:blip r:embed="rId4" cstate="print"/>
          <a:srcRect/>
          <a:stretch>
            <a:fillRect/>
          </a:stretch>
        </p:blipFill>
        <p:spPr bwMode="auto">
          <a:xfrm>
            <a:off x="4860032" y="3212108"/>
            <a:ext cx="3987644" cy="257901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687317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1700808"/>
            <a:ext cx="6913184" cy="1143000"/>
          </a:xfrm>
        </p:spPr>
        <p:txBody>
          <a:bodyPr>
            <a:normAutofit fontScale="90000"/>
          </a:bodyPr>
          <a:lstStyle/>
          <a:p>
            <a:pPr algn="r"/>
            <a:r>
              <a:rPr lang="fa-IR" sz="3600" dirty="0" smtClean="0"/>
              <a:t>بادگیر سه طبقه و </a:t>
            </a:r>
            <a:r>
              <a:rPr lang="fa-IR" sz="3600" dirty="0" smtClean="0"/>
              <a:t>چهارطرفه باغ </a:t>
            </a:r>
            <a:r>
              <a:rPr lang="fa-IR" sz="3600" dirty="0" smtClean="0"/>
              <a:t>صدری </a:t>
            </a:r>
            <a:r>
              <a:rPr lang="fa-IR" sz="3600" dirty="0" smtClean="0"/>
              <a:t>تفت</a:t>
            </a:r>
            <a:br>
              <a:rPr lang="fa-IR" sz="3600" dirty="0" smtClean="0"/>
            </a:br>
            <a:r>
              <a:rPr lang="fa-IR" sz="3600" dirty="0"/>
              <a:t/>
            </a:r>
            <a:br>
              <a:rPr lang="fa-IR" sz="3600" dirty="0"/>
            </a:br>
            <a:r>
              <a:rPr lang="fa-IR" sz="3600" dirty="0" smtClean="0"/>
              <a:t/>
            </a:r>
            <a:br>
              <a:rPr lang="fa-IR" sz="3600" dirty="0" smtClean="0"/>
            </a:br>
            <a:r>
              <a:rPr lang="fa-IR" sz="3600" dirty="0"/>
              <a:t/>
            </a:r>
            <a:br>
              <a:rPr lang="fa-IR" sz="3600" dirty="0"/>
            </a:br>
            <a:r>
              <a:rPr lang="fa-IR" sz="2700" dirty="0" smtClean="0"/>
              <a:t>این بادگیر سه طبقه ،در تهویه هوای ساختمان</a:t>
            </a:r>
            <a:br>
              <a:rPr lang="fa-IR" sz="2700" dirty="0" smtClean="0"/>
            </a:br>
            <a:r>
              <a:rPr lang="fa-IR" sz="2700" dirty="0" smtClean="0"/>
              <a:t> عملکرد بسیار خوبی دارد به طوری که باد</a:t>
            </a:r>
            <a:br>
              <a:rPr lang="fa-IR" sz="2700" dirty="0" smtClean="0"/>
            </a:br>
            <a:r>
              <a:rPr lang="fa-IR" sz="2700" dirty="0" smtClean="0"/>
              <a:t> در هر سمتی که جریان داشته باشد به </a:t>
            </a:r>
            <a:br>
              <a:rPr lang="fa-IR" sz="2700" dirty="0" smtClean="0"/>
            </a:br>
            <a:r>
              <a:rPr lang="fa-IR" sz="2700" dirty="0" smtClean="0"/>
              <a:t>به وسیله دهانه های یکی از طبقات بادگیر</a:t>
            </a:r>
            <a:br>
              <a:rPr lang="fa-IR" sz="2700" dirty="0" smtClean="0"/>
            </a:br>
            <a:r>
              <a:rPr lang="fa-IR" sz="2700" dirty="0" smtClean="0"/>
              <a:t> به داخل کشانده میشود</a:t>
            </a:r>
            <a:endParaRPr lang="fa-IR" sz="2700" dirty="0"/>
          </a:p>
        </p:txBody>
      </p:sp>
      <p:pic>
        <p:nvPicPr>
          <p:cNvPr id="11267" name="Picture 3" descr="C:\Users\HP-C655se\Desktop\bodir\SAM_405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93" r="1127"/>
          <a:stretch/>
        </p:blipFill>
        <p:spPr bwMode="auto">
          <a:xfrm>
            <a:off x="323528" y="1124744"/>
            <a:ext cx="3744000" cy="532859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67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2723930"/>
            <a:ext cx="4485184" cy="1143000"/>
          </a:xfrm>
        </p:spPr>
        <p:txBody>
          <a:bodyPr>
            <a:normAutofit fontScale="90000"/>
          </a:bodyPr>
          <a:lstStyle/>
          <a:p>
            <a:pPr algn="r"/>
            <a:r>
              <a:rPr lang="fa-IR" sz="4000" dirty="0" smtClean="0"/>
              <a:t>بادگیر چپقی </a:t>
            </a:r>
            <a:r>
              <a:rPr lang="fa-IR" sz="4000" dirty="0" smtClean="0"/>
              <a:t>سیرجان</a:t>
            </a:r>
            <a:r>
              <a:rPr lang="fa-IR" sz="3600" dirty="0" smtClean="0"/>
              <a:t/>
            </a:r>
            <a:br>
              <a:rPr lang="fa-IR" sz="3600" dirty="0" smtClean="0"/>
            </a:br>
            <a:r>
              <a:rPr lang="fa-IR" sz="3600" dirty="0"/>
              <a:t/>
            </a:r>
            <a:br>
              <a:rPr lang="fa-IR" sz="3600" dirty="0"/>
            </a:br>
            <a:r>
              <a:rPr lang="fa-IR" sz="3100" dirty="0" smtClean="0"/>
              <a:t>این بادگیر از اثار دوران پهلوی است و با شبکه های هندسی منظم در زیر بادگیرها بر روی فضاهای مستطیل شکل شمال شرقی قرار گرفته اند و بدین ترتیب هوای اطراف را با عبور از کانالهای تهویه به درون فضاهای ساختمان که در واقع تابستان نشین خانه بوده هدایت میکرده است </a:t>
            </a:r>
            <a:br>
              <a:rPr lang="fa-IR" sz="3100" dirty="0" smtClean="0"/>
            </a:br>
            <a:r>
              <a:rPr lang="fa-IR" sz="3100" dirty="0" smtClean="0"/>
              <a:t>بدنه خارجی لوله های بادگیر با قطعات کوچک اجرها هندسی شش ضلعی تزیین شده است</a:t>
            </a:r>
            <a:endParaRPr lang="fa-IR" sz="3100" dirty="0"/>
          </a:p>
        </p:txBody>
      </p:sp>
      <p:pic>
        <p:nvPicPr>
          <p:cNvPr id="5" name="Picture 4"/>
          <p:cNvPicPr/>
          <p:nvPr/>
        </p:nvPicPr>
        <p:blipFill>
          <a:blip r:embed="rId3" cstate="print"/>
          <a:srcRect/>
          <a:stretch>
            <a:fillRect/>
          </a:stretch>
        </p:blipFill>
        <p:spPr bwMode="auto">
          <a:xfrm>
            <a:off x="323528" y="260648"/>
            <a:ext cx="3528392" cy="3312368"/>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p:nvPr/>
        </p:nvPicPr>
        <p:blipFill>
          <a:blip r:embed="rId4" cstate="print"/>
          <a:srcRect/>
          <a:stretch>
            <a:fillRect/>
          </a:stretch>
        </p:blipFill>
        <p:spPr bwMode="auto">
          <a:xfrm>
            <a:off x="323528" y="3861048"/>
            <a:ext cx="3672408" cy="285752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16454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08720"/>
            <a:ext cx="8229600" cy="4525963"/>
          </a:xfrm>
        </p:spPr>
        <p:txBody>
          <a:bodyPr>
            <a:normAutofit fontScale="92500" lnSpcReduction="10000"/>
          </a:bodyPr>
          <a:lstStyle/>
          <a:p>
            <a:r>
              <a:rPr lang="fa-IR" sz="2800" dirty="0" smtClean="0"/>
              <a:t>ایران از جمله کشور ها یی ست که با توجه به نوع معماری و اب و هوای ان، به ویژه در شهرهای جنوبی و حاشیه کویر از بادگیرها در شکل و اندازه های مختلف بهره گرفته اند. </a:t>
            </a:r>
          </a:p>
          <a:p>
            <a:r>
              <a:rPr lang="fa-IR" sz="2800" dirty="0" smtClean="0"/>
              <a:t>بررسی ها نشان میدهد که عواملی نظیر اب و هوای گرم و خشک یا گرم و مرطوب و وجود بادهای ششدید فصلی تاثیر به سزایی در ساخت و استفاده از بادگیرها داشته است.</a:t>
            </a:r>
          </a:p>
          <a:p>
            <a:r>
              <a:rPr lang="fa-IR" sz="2800" dirty="0" smtClean="0"/>
              <a:t>ساخت بادگیرها، یکی از مهم ترین اثار و شاهکارهای برجسته مهندسان و معماران ایرانی است. </a:t>
            </a:r>
          </a:p>
          <a:p>
            <a:r>
              <a:rPr lang="fa-IR" sz="2800" dirty="0" smtClean="0"/>
              <a:t>از انجا که وزش انواع بادهای فصلی و روزانه، یکی از ویژگی های اصلی اقلیمی مناطق کویری ایران به شمار می اید ، باگیرهای این مناطق نیز در جهت بادهای مطبوع و پر سرعت ساخته میشد </a:t>
            </a:r>
            <a:endParaRPr lang="fa-IR" sz="2800" dirty="0"/>
          </a:p>
        </p:txBody>
      </p:sp>
    </p:spTree>
    <p:extLst>
      <p:ext uri="{BB962C8B-B14F-4D97-AF65-F5344CB8AC3E}">
        <p14:creationId xmlns:p14="http://schemas.microsoft.com/office/powerpoint/2010/main" val="2518411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095" y="2060848"/>
            <a:ext cx="8229600" cy="1143000"/>
          </a:xfrm>
        </p:spPr>
        <p:txBody>
          <a:bodyPr>
            <a:normAutofit fontScale="90000"/>
          </a:bodyPr>
          <a:lstStyle/>
          <a:p>
            <a:pPr algn="r"/>
            <a:r>
              <a:rPr lang="fa-IR" sz="3600" dirty="0" smtClean="0"/>
              <a:t>بادگیر دو طبقه و هشت طرفه باغ امیر در </a:t>
            </a:r>
            <a:r>
              <a:rPr lang="fa-IR" sz="3600" dirty="0" smtClean="0"/>
              <a:t>طبس</a:t>
            </a:r>
            <a:br>
              <a:rPr lang="fa-IR" sz="3600" dirty="0" smtClean="0"/>
            </a:br>
            <a:r>
              <a:rPr lang="fa-IR" sz="3600" dirty="0"/>
              <a:t/>
            </a:r>
            <a:br>
              <a:rPr lang="fa-IR" sz="3600" dirty="0"/>
            </a:br>
            <a:r>
              <a:rPr lang="fa-IR" sz="3600" dirty="0" smtClean="0"/>
              <a:t/>
            </a:r>
            <a:br>
              <a:rPr lang="fa-IR" sz="3600" dirty="0" smtClean="0"/>
            </a:br>
            <a:r>
              <a:rPr lang="fa-IR" sz="3600" dirty="0" smtClean="0"/>
              <a:t>این بادگیر در تمام جهات قادر به </a:t>
            </a:r>
            <a:br>
              <a:rPr lang="fa-IR" sz="3600" dirty="0" smtClean="0"/>
            </a:br>
            <a:r>
              <a:rPr lang="fa-IR" sz="3600" dirty="0" smtClean="0"/>
              <a:t>هدایت باد به داخل ساختمان است </a:t>
            </a:r>
            <a:br>
              <a:rPr lang="fa-IR" sz="3600" dirty="0" smtClean="0"/>
            </a:br>
            <a:r>
              <a:rPr lang="fa-IR" sz="3600" dirty="0" smtClean="0"/>
              <a:t>و به رغم تنوع در حجم، تعدد در</a:t>
            </a:r>
            <a:br>
              <a:rPr lang="fa-IR" sz="3600" dirty="0" smtClean="0"/>
            </a:br>
            <a:r>
              <a:rPr lang="fa-IR" sz="3600" dirty="0" smtClean="0"/>
              <a:t> نما سازی بنا با حیاط ساده قسمت </a:t>
            </a:r>
            <a:br>
              <a:rPr lang="fa-IR" sz="3600" dirty="0" smtClean="0"/>
            </a:br>
            <a:r>
              <a:rPr lang="fa-IR" sz="3600" dirty="0" smtClean="0"/>
              <a:t>بیرونی هماهنگ بوده است</a:t>
            </a:r>
            <a:r>
              <a:rPr lang="fa-IR" sz="3600" dirty="0"/>
              <a:t/>
            </a:r>
            <a:br>
              <a:rPr lang="fa-IR" sz="3600" dirty="0"/>
            </a:br>
            <a:endParaRPr lang="fa-IR" sz="3600" dirty="0"/>
          </a:p>
        </p:txBody>
      </p:sp>
      <p:pic>
        <p:nvPicPr>
          <p:cNvPr id="13314" name="Picture 2" descr="C:\Users\HP-C655se\Desktop\bodir\SAM_403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25" t="3661" r="11896" b="8494"/>
          <a:stretch/>
        </p:blipFill>
        <p:spPr bwMode="auto">
          <a:xfrm>
            <a:off x="395536" y="1196752"/>
            <a:ext cx="3829110" cy="543596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4399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348880"/>
            <a:ext cx="8229600" cy="1143000"/>
          </a:xfrm>
        </p:spPr>
        <p:txBody>
          <a:bodyPr>
            <a:noAutofit/>
          </a:bodyPr>
          <a:lstStyle/>
          <a:p>
            <a:pPr algn="r"/>
            <a:r>
              <a:rPr lang="fa-IR" sz="2800" dirty="0" smtClean="0"/>
              <a:t>بادگیر دو طبقه و چهار طرفه خانه اقازاده در ابر </a:t>
            </a:r>
            <a:r>
              <a:rPr lang="fa-IR" sz="2800" dirty="0" smtClean="0"/>
              <a:t>کوه</a:t>
            </a:r>
            <a:br>
              <a:rPr lang="fa-IR" sz="2800" dirty="0" smtClean="0"/>
            </a:br>
            <a:r>
              <a:rPr lang="fa-IR" sz="2800" dirty="0"/>
              <a:t/>
            </a:r>
            <a:br>
              <a:rPr lang="fa-IR" sz="2800" dirty="0"/>
            </a:br>
            <a:r>
              <a:rPr lang="fa-IR" sz="2800" dirty="0" smtClean="0"/>
              <a:t/>
            </a:r>
            <a:br>
              <a:rPr lang="fa-IR" sz="2800" dirty="0" smtClean="0"/>
            </a:br>
            <a:r>
              <a:rPr lang="fa-IR" sz="2800" dirty="0" smtClean="0"/>
              <a:t/>
            </a:r>
            <a:br>
              <a:rPr lang="fa-IR" sz="2800" dirty="0" smtClean="0"/>
            </a:br>
            <a:r>
              <a:rPr lang="fa-IR" sz="2800" dirty="0" smtClean="0"/>
              <a:t/>
            </a:r>
            <a:br>
              <a:rPr lang="fa-IR" sz="2800" dirty="0" smtClean="0"/>
            </a:br>
            <a:r>
              <a:rPr lang="fa-IR" sz="2800" dirty="0"/>
              <a:t/>
            </a:r>
            <a:br>
              <a:rPr lang="fa-IR" sz="2800" dirty="0"/>
            </a:br>
            <a:r>
              <a:rPr lang="fa-IR" sz="2400" dirty="0" smtClean="0"/>
              <a:t>این بادگیرها برای خنک کردن و نور </a:t>
            </a:r>
            <a:br>
              <a:rPr lang="fa-IR" sz="2400" dirty="0" smtClean="0"/>
            </a:br>
            <a:r>
              <a:rPr lang="fa-IR" sz="2400" dirty="0" smtClean="0"/>
              <a:t>رسانی فضای زیرین و تالار خانه مورد</a:t>
            </a:r>
            <a:br>
              <a:rPr lang="fa-IR" sz="2400" dirty="0" smtClean="0"/>
            </a:br>
            <a:r>
              <a:rPr lang="fa-IR" sz="2400" dirty="0" smtClean="0"/>
              <a:t> استفاده قرار گرفته است  و بر فراز </a:t>
            </a:r>
            <a:br>
              <a:rPr lang="fa-IR" sz="2400" dirty="0" smtClean="0"/>
            </a:br>
            <a:r>
              <a:rPr lang="fa-IR" sz="2400" dirty="0" smtClean="0"/>
              <a:t>شاه نشین تالار بزرگ قرار دارد </a:t>
            </a:r>
            <a:r>
              <a:rPr lang="fa-IR" sz="2400" dirty="0"/>
              <a:t/>
            </a:r>
            <a:br>
              <a:rPr lang="fa-IR" sz="2400" dirty="0"/>
            </a:br>
            <a:r>
              <a:rPr lang="fa-IR" sz="2400" dirty="0"/>
              <a:t> </a:t>
            </a:r>
            <a:r>
              <a:rPr lang="fa-IR" sz="2800" dirty="0" smtClean="0"/>
              <a:t/>
            </a:r>
            <a:br>
              <a:rPr lang="fa-IR" sz="2800" dirty="0" smtClean="0"/>
            </a:br>
            <a:endParaRPr lang="fa-IR" sz="2800" dirty="0"/>
          </a:p>
        </p:txBody>
      </p:sp>
      <p:pic>
        <p:nvPicPr>
          <p:cNvPr id="4" name="Picture 3"/>
          <p:cNvPicPr/>
          <p:nvPr/>
        </p:nvPicPr>
        <p:blipFill>
          <a:blip r:embed="rId2" cstate="print"/>
          <a:srcRect/>
          <a:stretch>
            <a:fillRect/>
          </a:stretch>
        </p:blipFill>
        <p:spPr bwMode="auto">
          <a:xfrm>
            <a:off x="179512" y="1416405"/>
            <a:ext cx="4536503" cy="468052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21175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2656" y="260648"/>
            <a:ext cx="10225136" cy="1143000"/>
          </a:xfrm>
        </p:spPr>
        <p:txBody>
          <a:bodyPr>
            <a:normAutofit/>
          </a:bodyPr>
          <a:lstStyle/>
          <a:p>
            <a:pPr algn="r"/>
            <a:r>
              <a:rPr lang="fa-IR" sz="2800" dirty="0" smtClean="0"/>
              <a:t>بادگیر دو طبقه با سطح مقطع دایره ای در کاخ چهل ستون سرهنگ اباد</a:t>
            </a:r>
            <a:endParaRPr lang="fa-IR" sz="2800" dirty="0"/>
          </a:p>
        </p:txBody>
      </p:sp>
      <p:pic>
        <p:nvPicPr>
          <p:cNvPr id="15362" name="Picture 2" descr="C:\Users\HP-C655se\Desktop\bodir\SAM_40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535899"/>
            <a:ext cx="3888431" cy="468052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5539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260648"/>
            <a:ext cx="9118848" cy="1143000"/>
          </a:xfrm>
        </p:spPr>
        <p:txBody>
          <a:bodyPr>
            <a:normAutofit/>
          </a:bodyPr>
          <a:lstStyle/>
          <a:p>
            <a:pPr algn="r"/>
            <a:r>
              <a:rPr lang="fa-IR" sz="2800" dirty="0" smtClean="0"/>
              <a:t>بادگیرهای کوتاه و یک طرفه ی شرقی ،شمال شرقی و جنوب شرقی ایران</a:t>
            </a:r>
            <a:endParaRPr lang="fa-IR" sz="2800" dirty="0"/>
          </a:p>
        </p:txBody>
      </p:sp>
      <p:sp>
        <p:nvSpPr>
          <p:cNvPr id="3" name="Content Placeholder 2"/>
          <p:cNvSpPr>
            <a:spLocks noGrp="1"/>
          </p:cNvSpPr>
          <p:nvPr>
            <p:ph idx="1"/>
          </p:nvPr>
        </p:nvSpPr>
        <p:spPr>
          <a:xfrm>
            <a:off x="395536" y="1607515"/>
            <a:ext cx="8532440" cy="5229200"/>
          </a:xfrm>
        </p:spPr>
        <p:txBody>
          <a:bodyPr>
            <a:normAutofit/>
          </a:bodyPr>
          <a:lstStyle/>
          <a:p>
            <a:r>
              <a:rPr lang="fa-IR" sz="2800" dirty="0" smtClean="0"/>
              <a:t>سر راه تربت حیدریه به گناباد در </a:t>
            </a:r>
            <a:r>
              <a:rPr lang="fa-IR" sz="2800" dirty="0" smtClean="0"/>
              <a:t>نواحی </a:t>
            </a:r>
            <a:r>
              <a:rPr lang="fa-IR" sz="2800" dirty="0" smtClean="0"/>
              <a:t>شمالی کوهپایه ی قائنات و جنوب کوههای باخزر در خراسان در اغلب روستاها بادگیر کوتاه است. یکی از این روستاها مهنه است  در روستای مهنه باد موافق در ارتفاع پایین می وزد و به کمک بادگیرها به اتاقهای کوچک و محل زندگی مردم کشیده میشود. در این مناطق به رغم داشتن گسترش شکل و تغییر بافت روستایی و وجود مشکلات اقلیمی،بادگیرها و گنبدهایشان  که کمی بالاتر از سطح پشت بامها ساخته شده اند، کمک مؤثری برای تسهیل شرایط اب و هوایی و اسایش ساکنین روستا به شمار میروند </a:t>
            </a:r>
            <a:endParaRPr lang="fa-IR" sz="2800" dirty="0"/>
          </a:p>
        </p:txBody>
      </p:sp>
    </p:spTree>
    <p:extLst>
      <p:ext uri="{BB962C8B-B14F-4D97-AF65-F5344CB8AC3E}">
        <p14:creationId xmlns:p14="http://schemas.microsoft.com/office/powerpoint/2010/main" val="34985063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HP-C655se\Desktop\bodir\SAM_40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836712"/>
            <a:ext cx="7380312" cy="553523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7466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201" y="1503243"/>
            <a:ext cx="8229600" cy="4525963"/>
          </a:xfrm>
        </p:spPr>
        <p:txBody>
          <a:bodyPr>
            <a:normAutofit/>
          </a:bodyPr>
          <a:lstStyle/>
          <a:p>
            <a:r>
              <a:rPr lang="fa-IR" sz="2800" dirty="0" smtClean="0"/>
              <a:t>در بادگیرها ی سه طرفه دیواری </a:t>
            </a:r>
            <a:r>
              <a:rPr lang="fa-IR" sz="2800" dirty="0" smtClean="0"/>
              <a:t>که در معرض وزش باد مطبوع قرار میگیرد وسیع تر و با تعداد دهانه های بیشتری ساخته شده است. دو طرف دیگر بادگیر نیز در صورت تغییر جهت باد خنک،هوا را به داخل می </a:t>
            </a:r>
            <a:r>
              <a:rPr lang="fa-IR" sz="2800" dirty="0" smtClean="0"/>
              <a:t>کشد</a:t>
            </a:r>
            <a:endParaRPr lang="fa-IR" sz="2800" dirty="0" smtClean="0"/>
          </a:p>
        </p:txBody>
      </p:sp>
    </p:spTree>
    <p:extLst>
      <p:ext uri="{BB962C8B-B14F-4D97-AF65-F5344CB8AC3E}">
        <p14:creationId xmlns:p14="http://schemas.microsoft.com/office/powerpoint/2010/main" val="7004218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HP-C655se\Desktop\New folder\SAM_395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052" r="1454" b="2730"/>
          <a:stretch/>
        </p:blipFill>
        <p:spPr bwMode="auto">
          <a:xfrm>
            <a:off x="899592" y="936000"/>
            <a:ext cx="7380000" cy="5292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8815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C655se\Desktop\New folder\SAM_395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73" t="1209" r="1320" b="11049"/>
          <a:stretch/>
        </p:blipFill>
        <p:spPr bwMode="auto">
          <a:xfrm>
            <a:off x="1129387" y="908720"/>
            <a:ext cx="6876000" cy="4896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0545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24744"/>
            <a:ext cx="8229600" cy="4525963"/>
          </a:xfrm>
        </p:spPr>
        <p:txBody>
          <a:bodyPr>
            <a:normAutofit/>
          </a:bodyPr>
          <a:lstStyle/>
          <a:p>
            <a:r>
              <a:rPr lang="fa-IR" sz="2800" dirty="0" smtClean="0"/>
              <a:t>بادگیر سه طرفه که فقط طرف غربی یا جنوبی ان را بسته اند دو شکل دارد : </a:t>
            </a:r>
          </a:p>
          <a:p>
            <a:r>
              <a:rPr lang="fa-IR" sz="2800" dirty="0" smtClean="0"/>
              <a:t>الف) سه طرفه متصل   </a:t>
            </a:r>
          </a:p>
          <a:p>
            <a:r>
              <a:rPr lang="fa-IR" sz="2800" dirty="0" smtClean="0"/>
              <a:t> ب) سه طرفه منفصل </a:t>
            </a:r>
          </a:p>
          <a:p>
            <a:r>
              <a:rPr lang="fa-IR" sz="2800" dirty="0" smtClean="0"/>
              <a:t>نوع متصل ان در سیرجان، و همچنین در روستای حسین اباد یزد و نوع منفصل ان در خانه ی فرمانده ی سربازخانه ارگ بم وجود دارد.</a:t>
            </a:r>
          </a:p>
          <a:p>
            <a:endParaRPr lang="fa-IR" sz="2800" dirty="0"/>
          </a:p>
        </p:txBody>
      </p:sp>
    </p:spTree>
    <p:extLst>
      <p:ext uri="{BB962C8B-B14F-4D97-AF65-F5344CB8AC3E}">
        <p14:creationId xmlns:p14="http://schemas.microsoft.com/office/powerpoint/2010/main" val="41323116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HP-C655se\Desktop\bodir\SAM_406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486" t="7241" r="13594" b="10386"/>
          <a:stretch/>
        </p:blipFill>
        <p:spPr bwMode="auto">
          <a:xfrm>
            <a:off x="4470829" y="1224000"/>
            <a:ext cx="4464000" cy="4248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2" name="Left Arrow 11"/>
          <p:cNvSpPr/>
          <p:nvPr/>
        </p:nvSpPr>
        <p:spPr>
          <a:xfrm rot="1537815">
            <a:off x="6428881" y="2675599"/>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rgbClr val="FF0000"/>
              </a:solidFill>
            </a:endParaRPr>
          </a:p>
        </p:txBody>
      </p:sp>
      <p:pic>
        <p:nvPicPr>
          <p:cNvPr id="19459" name="Picture 3" descr="H:\DCIM\100PHOTO\SAM_40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519" t="1520" r="13222" b="1520"/>
          <a:stretch/>
        </p:blipFill>
        <p:spPr bwMode="auto">
          <a:xfrm>
            <a:off x="576000" y="980728"/>
            <a:ext cx="3240000" cy="544522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4" name="Left Arrow 13"/>
          <p:cNvSpPr/>
          <p:nvPr/>
        </p:nvSpPr>
        <p:spPr>
          <a:xfrm rot="19716860">
            <a:off x="3563888" y="1124744"/>
            <a:ext cx="648072" cy="4320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5" name="Right Arrow 14"/>
          <p:cNvSpPr/>
          <p:nvPr/>
        </p:nvSpPr>
        <p:spPr>
          <a:xfrm rot="1889194">
            <a:off x="1026545" y="1105797"/>
            <a:ext cx="720080" cy="469941"/>
          </a:xfrm>
          <a:prstGeom prst="rightArrow">
            <a:avLst>
              <a:gd name="adj1" fmla="val 4382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6" name="Rectangle 15"/>
          <p:cNvSpPr/>
          <p:nvPr/>
        </p:nvSpPr>
        <p:spPr>
          <a:xfrm>
            <a:off x="770094" y="309886"/>
            <a:ext cx="2014288" cy="584775"/>
          </a:xfrm>
          <a:prstGeom prst="rect">
            <a:avLst/>
          </a:prstGeom>
        </p:spPr>
        <p:txBody>
          <a:bodyPr wrap="square">
            <a:spAutoFit/>
          </a:bodyPr>
          <a:lstStyle/>
          <a:p>
            <a:r>
              <a:rPr lang="fa-IR" sz="3200" dirty="0"/>
              <a:t>متصل</a:t>
            </a:r>
          </a:p>
        </p:txBody>
      </p:sp>
      <p:sp>
        <p:nvSpPr>
          <p:cNvPr id="17" name="Rectangle 16"/>
          <p:cNvSpPr/>
          <p:nvPr/>
        </p:nvSpPr>
        <p:spPr>
          <a:xfrm>
            <a:off x="6147228" y="5841177"/>
            <a:ext cx="1111202" cy="584775"/>
          </a:xfrm>
          <a:prstGeom prst="rect">
            <a:avLst/>
          </a:prstGeom>
        </p:spPr>
        <p:txBody>
          <a:bodyPr wrap="none">
            <a:spAutoFit/>
          </a:bodyPr>
          <a:lstStyle/>
          <a:p>
            <a:r>
              <a:rPr lang="fa-IR" sz="3200" dirty="0"/>
              <a:t>منفصل</a:t>
            </a:r>
          </a:p>
        </p:txBody>
      </p:sp>
    </p:spTree>
    <p:extLst>
      <p:ext uri="{BB962C8B-B14F-4D97-AF65-F5344CB8AC3E}">
        <p14:creationId xmlns:p14="http://schemas.microsoft.com/office/powerpoint/2010/main" val="21534138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144" y="1052736"/>
            <a:ext cx="8498327" cy="1143000"/>
          </a:xfrm>
        </p:spPr>
        <p:txBody>
          <a:bodyPr>
            <a:normAutofit fontScale="90000"/>
          </a:bodyPr>
          <a:lstStyle/>
          <a:p>
            <a:pPr algn="r"/>
            <a:r>
              <a:rPr lang="fa-IR" sz="3100" dirty="0" smtClean="0">
                <a:solidFill>
                  <a:srgbClr val="FF0000"/>
                </a:solidFill>
              </a:rPr>
              <a:t>مقطع یک بادگیر</a:t>
            </a:r>
            <a:br>
              <a:rPr lang="fa-IR" sz="3100" dirty="0" smtClean="0">
                <a:solidFill>
                  <a:srgbClr val="FF0000"/>
                </a:solidFill>
              </a:rPr>
            </a:br>
            <a:r>
              <a:rPr lang="fa-IR" sz="3100" dirty="0" smtClean="0">
                <a:solidFill>
                  <a:srgbClr val="FF0000"/>
                </a:solidFill>
              </a:rPr>
              <a:t> یک تونل با سطوح نمناک بادگیر را به اتاق نشیمن متصل میکند:</a:t>
            </a:r>
            <a:r>
              <a:rPr lang="fa-IR" sz="2700" dirty="0"/>
              <a:t/>
            </a:r>
            <a:br>
              <a:rPr lang="fa-IR" sz="2700" dirty="0"/>
            </a:br>
            <a:r>
              <a:rPr lang="fa-IR" sz="2700" dirty="0" smtClean="0"/>
              <a:t>این بادگیر به وسیله یک کانال زیرزمینی با فضای مسکونی ساختمان در ارتباط است. محل قرار گیری این کانال زیر حیاط و باغچه هایی است که همزمان با ابیاری گل و گیاهان، اب به داخل ان نفوذ کرده و همواره خیس میماند. هوای خروجی بادگیر با عبور از این کانال خیس زیرزمینی به صورت محسوس و تبخیری خنک شده و سپس وارد فضای مسکونی میشود. این هوا پیش از ورود به اتاقها از روی حوض اب کوچک و یک فواره نیز عبور کرده و خنک تر میشود</a:t>
            </a:r>
            <a:endParaRPr lang="fa-IR" sz="2700" dirty="0"/>
          </a:p>
        </p:txBody>
      </p:sp>
      <p:pic>
        <p:nvPicPr>
          <p:cNvPr id="15362" name="Picture 2" descr="C:\Users\HP-C655se\Desktop\New folder (5)\DSC_357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22" t="2307" r="5805" b="17325"/>
          <a:stretch/>
        </p:blipFill>
        <p:spPr bwMode="auto">
          <a:xfrm>
            <a:off x="377538" y="3212976"/>
            <a:ext cx="6228000" cy="3456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3003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نکاتی در مورد بادگیرها </a:t>
            </a:r>
            <a:endParaRPr lang="fa-IR" dirty="0"/>
          </a:p>
        </p:txBody>
      </p:sp>
      <p:sp>
        <p:nvSpPr>
          <p:cNvPr id="3" name="Content Placeholder 2"/>
          <p:cNvSpPr>
            <a:spLocks noGrp="1"/>
          </p:cNvSpPr>
          <p:nvPr>
            <p:ph idx="1"/>
          </p:nvPr>
        </p:nvSpPr>
        <p:spPr/>
        <p:txBody>
          <a:bodyPr>
            <a:normAutofit/>
          </a:bodyPr>
          <a:lstStyle/>
          <a:p>
            <a:r>
              <a:rPr lang="fa-IR" sz="2800" dirty="0" smtClean="0"/>
              <a:t>مصالح ساختمانی بادگیرها معمولا خشت خام یا اجر،گل،گچ و چوب شورونه است. چوب شورونه از انواع چوب هایی ست که استحکام بسیار زیاد و مقاومت بالایی در مقابل موریانه </a:t>
            </a:r>
            <a:r>
              <a:rPr lang="fa-IR" sz="2800" dirty="0" smtClean="0"/>
              <a:t>دارد.</a:t>
            </a:r>
          </a:p>
          <a:p>
            <a:r>
              <a:rPr lang="fa-IR" sz="2800" dirty="0" smtClean="0"/>
              <a:t>  </a:t>
            </a:r>
          </a:p>
          <a:p>
            <a:r>
              <a:rPr lang="fa-IR" sz="2800" dirty="0" smtClean="0"/>
              <a:t>بادگیر </a:t>
            </a:r>
            <a:r>
              <a:rPr lang="fa-IR" sz="2800" dirty="0" smtClean="0"/>
              <a:t>از چهار بخش اصلی تشکیل شده است </a:t>
            </a:r>
          </a:p>
          <a:p>
            <a:r>
              <a:rPr lang="fa-IR" sz="2800" dirty="0" smtClean="0"/>
              <a:t>1-ستون،بدنه،کانال،تنوره و </a:t>
            </a:r>
            <a:r>
              <a:rPr lang="fa-IR" sz="2800" dirty="0"/>
              <a:t>یا </a:t>
            </a:r>
            <a:r>
              <a:rPr lang="fa-IR" sz="2800" dirty="0" smtClean="0"/>
              <a:t>قفسه</a:t>
            </a:r>
          </a:p>
          <a:p>
            <a:r>
              <a:rPr lang="fa-IR" sz="2800" dirty="0"/>
              <a:t>2</a:t>
            </a:r>
            <a:r>
              <a:rPr lang="fa-IR" sz="2800" dirty="0" smtClean="0"/>
              <a:t>-دهانه </a:t>
            </a:r>
            <a:r>
              <a:rPr lang="fa-IR" sz="2800" dirty="0"/>
              <a:t>،قفسه، هواکش و یا چشمه </a:t>
            </a:r>
            <a:endParaRPr lang="fa-IR" sz="2800" dirty="0" smtClean="0"/>
          </a:p>
          <a:p>
            <a:r>
              <a:rPr lang="fa-IR" sz="2800" dirty="0" smtClean="0"/>
              <a:t>3-تیغه ها </a:t>
            </a:r>
          </a:p>
          <a:p>
            <a:r>
              <a:rPr lang="fa-IR" sz="2800" dirty="0" smtClean="0"/>
              <a:t>4-سقف</a:t>
            </a:r>
            <a:endParaRPr lang="fa-IR" sz="2800" dirty="0"/>
          </a:p>
        </p:txBody>
      </p:sp>
    </p:spTree>
    <p:extLst>
      <p:ext uri="{BB962C8B-B14F-4D97-AF65-F5344CB8AC3E}">
        <p14:creationId xmlns:p14="http://schemas.microsoft.com/office/powerpoint/2010/main" val="14007719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HP-C655se\Desktop\New folder\SAM_39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476672"/>
            <a:ext cx="4281940" cy="609329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7872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3888" y="413904"/>
            <a:ext cx="4789739" cy="584775"/>
          </a:xfrm>
          <a:prstGeom prst="rect">
            <a:avLst/>
          </a:prstGeom>
        </p:spPr>
        <p:txBody>
          <a:bodyPr wrap="square">
            <a:spAutoFit/>
          </a:bodyPr>
          <a:lstStyle/>
          <a:p>
            <a:r>
              <a:rPr lang="fa-IR" sz="3200" dirty="0"/>
              <a:t>1-ستون،بدنه،کانال،تنوره</a:t>
            </a:r>
            <a:r>
              <a:rPr lang="fa-IR" sz="2800" dirty="0"/>
              <a:t> و یا قفسه</a:t>
            </a:r>
          </a:p>
        </p:txBody>
      </p:sp>
      <p:pic>
        <p:nvPicPr>
          <p:cNvPr id="21506" name="Picture 2" descr="C:\Users\HP-C655se\Desktop\New folder\SAM_394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97" t="10864" r="3209" b="17009"/>
          <a:stretch/>
        </p:blipFill>
        <p:spPr bwMode="auto">
          <a:xfrm>
            <a:off x="432048" y="1548256"/>
            <a:ext cx="4752530" cy="299715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507" name="Picture 3" descr="C:\Users\HP-C655se\Desktop\New folder\DSC_358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32" t="22124" r="12391" b="16987"/>
          <a:stretch/>
        </p:blipFill>
        <p:spPr bwMode="auto">
          <a:xfrm>
            <a:off x="5724128" y="1556792"/>
            <a:ext cx="2844000" cy="4176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Left Arrow 4"/>
          <p:cNvSpPr/>
          <p:nvPr/>
        </p:nvSpPr>
        <p:spPr>
          <a:xfrm>
            <a:off x="7956376" y="3389185"/>
            <a:ext cx="792088" cy="5040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ight Arrow 5"/>
          <p:cNvSpPr/>
          <p:nvPr/>
        </p:nvSpPr>
        <p:spPr>
          <a:xfrm>
            <a:off x="0" y="3046832"/>
            <a:ext cx="864096" cy="320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403883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4704"/>
            <a:ext cx="8229600" cy="1143000"/>
          </a:xfrm>
        </p:spPr>
        <p:txBody>
          <a:bodyPr>
            <a:normAutofit/>
          </a:bodyPr>
          <a:lstStyle/>
          <a:p>
            <a:pPr algn="r"/>
            <a:r>
              <a:rPr lang="fa-IR" sz="3600" dirty="0"/>
              <a:t>2-دهانه ،قفسه، هواکش و یا چشمه </a:t>
            </a:r>
          </a:p>
        </p:txBody>
      </p:sp>
      <p:pic>
        <p:nvPicPr>
          <p:cNvPr id="20482" name="Picture 2" descr="H:\DCIM\100PHOTO\SAM_408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84" t="662" r="46922" b="23452"/>
          <a:stretch/>
        </p:blipFill>
        <p:spPr bwMode="auto">
          <a:xfrm>
            <a:off x="395536" y="764704"/>
            <a:ext cx="3066926" cy="561662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483" name="Picture 3" descr="C:\Users\HP-C655se\Desktop\New folder\SAM_396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44" t="1688" r="3915" b="1684"/>
          <a:stretch/>
        </p:blipFill>
        <p:spPr bwMode="auto">
          <a:xfrm>
            <a:off x="4752000" y="2088000"/>
            <a:ext cx="2916000" cy="4248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0352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سقف</a:t>
            </a:r>
            <a:endParaRPr lang="fa-IR" dirty="0"/>
          </a:p>
        </p:txBody>
      </p:sp>
      <p:pic>
        <p:nvPicPr>
          <p:cNvPr id="22530" name="Picture 2" descr="C:\Users\HP-C655se\Desktop\bodir\SAM_4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6" y="836712"/>
            <a:ext cx="4353948" cy="580526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1" name="Left Arrow 10"/>
          <p:cNvSpPr/>
          <p:nvPr/>
        </p:nvSpPr>
        <p:spPr>
          <a:xfrm rot="19601277">
            <a:off x="5264753" y="550145"/>
            <a:ext cx="1875705"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8852951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8" y="476672"/>
            <a:ext cx="3312368" cy="5040560"/>
          </a:xfrm>
        </p:spPr>
        <p:txBody>
          <a:bodyPr>
            <a:normAutofit/>
          </a:bodyPr>
          <a:lstStyle/>
          <a:p>
            <a:pPr algn="r"/>
            <a:r>
              <a:rPr lang="fa-IR" sz="2800" dirty="0" smtClean="0"/>
              <a:t>برای </a:t>
            </a:r>
            <a:r>
              <a:rPr lang="fa-IR" sz="2800" dirty="0" smtClean="0"/>
              <a:t>افزایش پایداری بادگیرها ی بلند در هنگام ساخت، </a:t>
            </a:r>
            <a:r>
              <a:rPr lang="fa-IR" sz="2800" dirty="0" smtClean="0"/>
              <a:t>ان </a:t>
            </a:r>
            <a:r>
              <a:rPr lang="fa-IR" sz="2800" dirty="0" smtClean="0"/>
              <a:t>را با تیرکی از جنس چوب شورونه، کلاف بندی و از بیرون زدگی سر تیرکها نیز به جای چوب بست برای تعمیرات بیرون بادگیر استفاده می کردند</a:t>
            </a:r>
            <a:endParaRPr lang="fa-IR" sz="2800" dirty="0"/>
          </a:p>
        </p:txBody>
      </p:sp>
      <p:pic>
        <p:nvPicPr>
          <p:cNvPr id="1026" name="Picture 2" descr="C:\Users\HP-C655se\Desktop\New folder\SAM_396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30" t="1799" r="809" b="2283"/>
          <a:stretch/>
        </p:blipFill>
        <p:spPr bwMode="auto">
          <a:xfrm>
            <a:off x="1137839" y="792000"/>
            <a:ext cx="3888000" cy="5292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8730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تقسیم بندی انواع بادگیرها</a:t>
            </a:r>
            <a:endParaRPr lang="fa-IR" dirty="0"/>
          </a:p>
        </p:txBody>
      </p:sp>
      <p:sp>
        <p:nvSpPr>
          <p:cNvPr id="3" name="Content Placeholder 2"/>
          <p:cNvSpPr>
            <a:spLocks noGrp="1"/>
          </p:cNvSpPr>
          <p:nvPr>
            <p:ph idx="1"/>
          </p:nvPr>
        </p:nvSpPr>
        <p:spPr/>
        <p:txBody>
          <a:bodyPr/>
          <a:lstStyle/>
          <a:p>
            <a:r>
              <a:rPr lang="fa-IR" dirty="0" smtClean="0"/>
              <a:t>بادگیرها بر اساس چند عامل میتوان تقسیم بندی کرد</a:t>
            </a:r>
          </a:p>
          <a:p>
            <a:r>
              <a:rPr lang="fa-IR" sz="3600" dirty="0" smtClean="0">
                <a:solidFill>
                  <a:srgbClr val="FF0000"/>
                </a:solidFill>
              </a:rPr>
              <a:t>1-شکل مقطع ستون. </a:t>
            </a:r>
            <a:r>
              <a:rPr lang="fa-IR" sz="2800" dirty="0" smtClean="0"/>
              <a:t>ستون یا بدنه بادگیرها به شکل مربع ،مستطیل ، شش یا هشت ضلعی ساخته میشود. ستون چهار گوش و هشت گوش، بیشتر مناسب مناطقی است که بادهای ملایم و متنوع دارند و امکان هدایت و استفاده از باد در جهات مختلف برای بادگیر وجود دارد .</a:t>
            </a:r>
          </a:p>
          <a:p>
            <a:r>
              <a:rPr lang="fa-IR" sz="2800" dirty="0" smtClean="0"/>
              <a:t>ستونهای مستطیل ، در این گونه مناطق موجب افزایش سطح تماس دهانه های بادگیر با باد میشود </a:t>
            </a:r>
            <a:endParaRPr lang="fa-IR" sz="2800" dirty="0" smtClean="0"/>
          </a:p>
        </p:txBody>
      </p:sp>
    </p:spTree>
    <p:extLst>
      <p:ext uri="{BB962C8B-B14F-4D97-AF65-F5344CB8AC3E}">
        <p14:creationId xmlns:p14="http://schemas.microsoft.com/office/powerpoint/2010/main" val="24038338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P-C655se\Desktop\New folder (4)\DSC_359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838" r="16353"/>
          <a:stretch/>
        </p:blipFill>
        <p:spPr bwMode="auto">
          <a:xfrm>
            <a:off x="971600" y="364321"/>
            <a:ext cx="3103725" cy="250086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75" name="Picture 3" descr="C:\Users\HP-C655se\Desktop\New folder (4)\DSC_359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92" t="-3" r="21251" b="2333"/>
          <a:stretch/>
        </p:blipFill>
        <p:spPr bwMode="auto">
          <a:xfrm>
            <a:off x="5389942" y="364321"/>
            <a:ext cx="3238126" cy="242569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76" name="Picture 4" descr="C:\Users\HP-C655se\Desktop\New folder (4)\DSC_359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53" r="16458"/>
          <a:stretch/>
        </p:blipFill>
        <p:spPr bwMode="auto">
          <a:xfrm>
            <a:off x="5599013" y="3727954"/>
            <a:ext cx="2819981" cy="226635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77" name="Picture 5" descr="C:\Users\HP-C655se\Desktop\New folder (4)\DSC_359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12" t="8735" r="20067" b="2114"/>
          <a:stretch/>
        </p:blipFill>
        <p:spPr bwMode="auto">
          <a:xfrm>
            <a:off x="1089011" y="3648372"/>
            <a:ext cx="3087022" cy="242551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647315" y="3010041"/>
            <a:ext cx="1500732" cy="523220"/>
          </a:xfrm>
          <a:prstGeom prst="rect">
            <a:avLst/>
          </a:prstGeom>
        </p:spPr>
        <p:txBody>
          <a:bodyPr wrap="none">
            <a:spAutoFit/>
          </a:bodyPr>
          <a:lstStyle/>
          <a:p>
            <a:r>
              <a:rPr lang="fa-IR" sz="2800" dirty="0"/>
              <a:t>شش ضلعی</a:t>
            </a:r>
            <a:endParaRPr lang="fa-IR" sz="2800" dirty="0"/>
          </a:p>
        </p:txBody>
      </p:sp>
      <p:sp>
        <p:nvSpPr>
          <p:cNvPr id="5" name="Rectangle 4"/>
          <p:cNvSpPr/>
          <p:nvPr/>
        </p:nvSpPr>
        <p:spPr>
          <a:xfrm>
            <a:off x="5940442" y="3010041"/>
            <a:ext cx="1624163" cy="523220"/>
          </a:xfrm>
          <a:prstGeom prst="rect">
            <a:avLst/>
          </a:prstGeom>
        </p:spPr>
        <p:txBody>
          <a:bodyPr wrap="none">
            <a:spAutoFit/>
          </a:bodyPr>
          <a:lstStyle/>
          <a:p>
            <a:r>
              <a:rPr lang="fa-IR" sz="2800" dirty="0"/>
              <a:t>هشت ضلعی</a:t>
            </a:r>
            <a:endParaRPr lang="fa-IR" sz="2800" dirty="0"/>
          </a:p>
        </p:txBody>
      </p:sp>
      <p:sp>
        <p:nvSpPr>
          <p:cNvPr id="6" name="Rectangle 5"/>
          <p:cNvSpPr/>
          <p:nvPr/>
        </p:nvSpPr>
        <p:spPr>
          <a:xfrm>
            <a:off x="2477895" y="6100547"/>
            <a:ext cx="750526" cy="523220"/>
          </a:xfrm>
          <a:prstGeom prst="rect">
            <a:avLst/>
          </a:prstGeom>
        </p:spPr>
        <p:txBody>
          <a:bodyPr wrap="none">
            <a:spAutoFit/>
          </a:bodyPr>
          <a:lstStyle/>
          <a:p>
            <a:r>
              <a:rPr lang="fa-IR" sz="2800" dirty="0"/>
              <a:t>مربع</a:t>
            </a:r>
            <a:endParaRPr lang="fa-IR" sz="2800" dirty="0"/>
          </a:p>
        </p:txBody>
      </p:sp>
      <p:sp>
        <p:nvSpPr>
          <p:cNvPr id="8" name="Rectangle 7"/>
          <p:cNvSpPr/>
          <p:nvPr/>
        </p:nvSpPr>
        <p:spPr>
          <a:xfrm>
            <a:off x="6543857" y="6100547"/>
            <a:ext cx="1082348" cy="523220"/>
          </a:xfrm>
          <a:prstGeom prst="rect">
            <a:avLst/>
          </a:prstGeom>
        </p:spPr>
        <p:txBody>
          <a:bodyPr wrap="none">
            <a:spAutoFit/>
          </a:bodyPr>
          <a:lstStyle/>
          <a:p>
            <a:r>
              <a:rPr lang="fa-IR" sz="2800" dirty="0"/>
              <a:t>مستطیل</a:t>
            </a:r>
            <a:endParaRPr lang="fa-IR" sz="2800" dirty="0"/>
          </a:p>
        </p:txBody>
      </p:sp>
      <p:pic>
        <p:nvPicPr>
          <p:cNvPr id="13" name="Picture 5" descr="C:\Users\HP-C655se\Desktop\New folder (4)\DSC_359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12" t="8735" r="20067" b="2114"/>
          <a:stretch/>
        </p:blipFill>
        <p:spPr bwMode="auto">
          <a:xfrm>
            <a:off x="1089011" y="3623964"/>
            <a:ext cx="3087022" cy="242551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7655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8"/>
            <a:ext cx="8229600" cy="1143000"/>
          </a:xfrm>
        </p:spPr>
        <p:txBody>
          <a:bodyPr>
            <a:normAutofit/>
          </a:bodyPr>
          <a:lstStyle/>
          <a:p>
            <a:pPr algn="r"/>
            <a:r>
              <a:rPr lang="fa-IR" sz="2800" b="1" dirty="0" smtClean="0">
                <a:solidFill>
                  <a:srgbClr val="FF0000"/>
                </a:solidFill>
              </a:rPr>
              <a:t>2- </a:t>
            </a:r>
            <a:r>
              <a:rPr lang="fa-IR" sz="3200" b="1" dirty="0" smtClean="0">
                <a:solidFill>
                  <a:srgbClr val="FF0000"/>
                </a:solidFill>
              </a:rPr>
              <a:t>تعداد و انواع دهانه های بادگیر </a:t>
            </a:r>
            <a:r>
              <a:rPr lang="fa-IR" sz="2800" b="1" dirty="0" smtClean="0">
                <a:solidFill>
                  <a:srgbClr val="FF0000"/>
                </a:solidFill>
              </a:rPr>
              <a:t> </a:t>
            </a:r>
            <a:br>
              <a:rPr lang="fa-IR" sz="2800" b="1" dirty="0" smtClean="0">
                <a:solidFill>
                  <a:srgbClr val="FF0000"/>
                </a:solidFill>
              </a:rPr>
            </a:br>
            <a:endParaRPr lang="fa-IR" sz="3200" dirty="0"/>
          </a:p>
        </p:txBody>
      </p:sp>
      <p:sp>
        <p:nvSpPr>
          <p:cNvPr id="3" name="Content Placeholder 2"/>
          <p:cNvSpPr>
            <a:spLocks noGrp="1"/>
          </p:cNvSpPr>
          <p:nvPr>
            <p:ph idx="1"/>
          </p:nvPr>
        </p:nvSpPr>
        <p:spPr>
          <a:xfrm>
            <a:off x="4427984" y="2636912"/>
            <a:ext cx="3851920" cy="4525963"/>
          </a:xfrm>
        </p:spPr>
        <p:txBody>
          <a:bodyPr>
            <a:normAutofit/>
          </a:bodyPr>
          <a:lstStyle/>
          <a:p>
            <a:r>
              <a:rPr lang="fa-IR" sz="2800" dirty="0" smtClean="0"/>
              <a:t>1-یک دهانه </a:t>
            </a:r>
            <a:r>
              <a:rPr lang="fa-IR" sz="2800" dirty="0" smtClean="0"/>
              <a:t> </a:t>
            </a:r>
          </a:p>
        </p:txBody>
      </p:sp>
      <p:pic>
        <p:nvPicPr>
          <p:cNvPr id="2050" name="Picture 2" descr="C:\Users\HP-C655se\Desktop\New folder (4)\DSC_36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42" t="3007" r="22087" b="2110"/>
          <a:stretch/>
        </p:blipFill>
        <p:spPr bwMode="auto">
          <a:xfrm>
            <a:off x="395536" y="1916832"/>
            <a:ext cx="5289540" cy="393324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Left Arrow 5"/>
          <p:cNvSpPr/>
          <p:nvPr/>
        </p:nvSpPr>
        <p:spPr>
          <a:xfrm>
            <a:off x="4784976" y="3434674"/>
            <a:ext cx="1800200" cy="50405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31839538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264141"/>
            <a:ext cx="8229600" cy="4525963"/>
          </a:xfrm>
        </p:spPr>
        <p:txBody>
          <a:bodyPr>
            <a:normAutofit/>
          </a:bodyPr>
          <a:lstStyle/>
          <a:p>
            <a:pPr marL="0" indent="0">
              <a:buNone/>
            </a:pPr>
            <a:r>
              <a:rPr lang="fa-IR" sz="3600" dirty="0" smtClean="0"/>
              <a:t>2- دو دهانه</a:t>
            </a:r>
            <a:endParaRPr lang="fa-IR" sz="3600" dirty="0"/>
          </a:p>
        </p:txBody>
      </p:sp>
      <p:pic>
        <p:nvPicPr>
          <p:cNvPr id="4" name="Picture 3" descr="http://ghoolabad.com/media2/image/yazd_dowlatabad_garden_cistern_water_source_kermani_badgir_windcatcher.jpg"/>
          <p:cNvPicPr/>
          <p:nvPr/>
        </p:nvPicPr>
        <p:blipFill>
          <a:blip r:embed="rId2" cstate="print"/>
          <a:srcRect/>
          <a:stretch>
            <a:fillRect/>
          </a:stretch>
        </p:blipFill>
        <p:spPr bwMode="auto">
          <a:xfrm>
            <a:off x="1403648" y="1343270"/>
            <a:ext cx="4010788" cy="4032448"/>
          </a:xfrm>
          <a:prstGeom prst="rect">
            <a:avLst/>
          </a:prstGeom>
          <a:ln w="88900" cap="sq" cmpd="thickThin">
            <a:solidFill>
              <a:srgbClr val="000000"/>
            </a:solidFill>
            <a:prstDash val="solid"/>
            <a:miter lim="800000"/>
          </a:ln>
          <a:effectLst>
            <a:innerShdw blurRad="76200">
              <a:srgbClr val="000000"/>
            </a:innerShdw>
          </a:effectLst>
        </p:spPr>
      </p:pic>
      <p:sp>
        <p:nvSpPr>
          <p:cNvPr id="5" name="Left Arrow 4"/>
          <p:cNvSpPr/>
          <p:nvPr/>
        </p:nvSpPr>
        <p:spPr>
          <a:xfrm rot="19939340">
            <a:off x="4899550" y="2244845"/>
            <a:ext cx="1029772" cy="2880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41723864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3600" dirty="0" smtClean="0"/>
              <a:t>عملکرد بادگیر زمانی که هیچ بادی نمی وزد</a:t>
            </a:r>
            <a:endParaRPr lang="fa-IR" sz="3600" dirty="0"/>
          </a:p>
        </p:txBody>
      </p:sp>
      <p:sp>
        <p:nvSpPr>
          <p:cNvPr id="3" name="Content Placeholder 2"/>
          <p:cNvSpPr>
            <a:spLocks noGrp="1"/>
          </p:cNvSpPr>
          <p:nvPr>
            <p:ph idx="1"/>
          </p:nvPr>
        </p:nvSpPr>
        <p:spPr/>
        <p:txBody>
          <a:bodyPr>
            <a:normAutofit/>
          </a:bodyPr>
          <a:lstStyle/>
          <a:p>
            <a:r>
              <a:rPr lang="fa-IR" sz="2800" dirty="0" smtClean="0"/>
              <a:t>شب، وقتی که هیچ بادی نوزد بادگیر مانند یک هواکش هوای خنک بیرون را از طریق در و پنجره ها به داخل ساختمان می اورد. این هوا پس از دریافت حرارت از دیوارهای ساختمان و بادگیر، گرم شده و از طریق دهانه های بالای بادگیر به بیرون میرود </a:t>
            </a:r>
          </a:p>
          <a:p>
            <a:r>
              <a:rPr lang="fa-IR" sz="2800" dirty="0" smtClean="0"/>
              <a:t>ورود جریان هوای خنک به داخل ساختمان و بادگیر سبب خنک شدن انها میشود. در طول روز و در غیاب باد بادگیر در خلاف جهت دودکشها عمل میکند، به این ترتیب که هوای گرم بیرون در اثر تماس با دیوارهای بادگیر ، که در طول شب قبل خنک شده، حرارت خود را </a:t>
            </a:r>
            <a:r>
              <a:rPr lang="fa-IR" sz="2800" dirty="0" smtClean="0"/>
              <a:t>انتقال </a:t>
            </a:r>
            <a:r>
              <a:rPr lang="fa-IR" sz="2800" dirty="0" smtClean="0"/>
              <a:t>داده و پس از سرد شدن، به داخل ساختمان کشیده و سرانجام از در و پنجره </a:t>
            </a:r>
            <a:r>
              <a:rPr lang="fa-IR" sz="2800" dirty="0" smtClean="0"/>
              <a:t>های </a:t>
            </a:r>
            <a:r>
              <a:rPr lang="fa-IR" sz="2800" dirty="0" smtClean="0"/>
              <a:t>ساختمان خارج میشود. </a:t>
            </a:r>
            <a:endParaRPr lang="fa-IR" sz="2800" dirty="0"/>
          </a:p>
        </p:txBody>
      </p:sp>
    </p:spTree>
    <p:extLst>
      <p:ext uri="{BB962C8B-B14F-4D97-AF65-F5344CB8AC3E}">
        <p14:creationId xmlns:p14="http://schemas.microsoft.com/office/powerpoint/2010/main" val="34152416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76508" y="203109"/>
            <a:ext cx="3953678" cy="584775"/>
          </a:xfrm>
          <a:prstGeom prst="rect">
            <a:avLst/>
          </a:prstGeom>
        </p:spPr>
        <p:txBody>
          <a:bodyPr wrap="square">
            <a:spAutoFit/>
          </a:bodyPr>
          <a:lstStyle/>
          <a:p>
            <a:r>
              <a:rPr lang="fa-IR" sz="2800" dirty="0"/>
              <a:t>2- </a:t>
            </a:r>
            <a:r>
              <a:rPr lang="fa-IR" sz="3200" dirty="0"/>
              <a:t>چهاردهانه </a:t>
            </a:r>
          </a:p>
        </p:txBody>
      </p:sp>
      <p:pic>
        <p:nvPicPr>
          <p:cNvPr id="5" name="Picture 4" descr="http://ghoolabad.com/media2/image/yazd_hossein_abad_cistern_7_yazdi_badgir_wind_catcher.jpg"/>
          <p:cNvPicPr/>
          <p:nvPr/>
        </p:nvPicPr>
        <p:blipFill rotWithShape="1">
          <a:blip r:embed="rId2" cstate="print"/>
          <a:srcRect l="38332" t="7393" r="5014" b="21061"/>
          <a:stretch/>
        </p:blipFill>
        <p:spPr bwMode="auto">
          <a:xfrm>
            <a:off x="650431" y="1417663"/>
            <a:ext cx="4176200" cy="3849761"/>
          </a:xfrm>
          <a:prstGeom prst="rect">
            <a:avLst/>
          </a:prstGeom>
          <a:ln w="88900" cap="sq" cmpd="thickThin">
            <a:solidFill>
              <a:srgbClr val="000000"/>
            </a:solidFill>
            <a:prstDash val="solid"/>
            <a:miter lim="800000"/>
          </a:ln>
          <a:effectLst>
            <a:innerShdw blurRad="76200">
              <a:srgbClr val="000000"/>
            </a:innerShdw>
          </a:effectLst>
        </p:spPr>
      </p:pic>
      <p:sp>
        <p:nvSpPr>
          <p:cNvPr id="7" name="Left Arrow 6"/>
          <p:cNvSpPr/>
          <p:nvPr/>
        </p:nvSpPr>
        <p:spPr>
          <a:xfrm>
            <a:off x="3563888" y="2379487"/>
            <a:ext cx="792088"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7"/>
          <p:cNvSpPr/>
          <p:nvPr/>
        </p:nvSpPr>
        <p:spPr>
          <a:xfrm>
            <a:off x="5254171" y="1052736"/>
            <a:ext cx="3692354" cy="4893647"/>
          </a:xfrm>
          <a:prstGeom prst="rect">
            <a:avLst/>
          </a:prstGeom>
        </p:spPr>
        <p:txBody>
          <a:bodyPr wrap="square">
            <a:spAutoFit/>
          </a:bodyPr>
          <a:lstStyle/>
          <a:p>
            <a:r>
              <a:rPr lang="fa-IR" sz="2400" dirty="0"/>
              <a:t>بادگیرهای چهار دهانه بیشتر در شهرهای مرکزی و حاشیه های کویر دیده میشوند و گذ شته از کاربرد اصلی انها که خنک کردن داخل بناست  به زیبایی و جلوه ی فضای عمومی معماری شهر نیز می افزاید  </a:t>
            </a:r>
            <a:br>
              <a:rPr lang="fa-IR" sz="2400" dirty="0"/>
            </a:br>
            <a:r>
              <a:rPr lang="fa-IR" sz="2400" dirty="0"/>
              <a:t>در میناب و قشم </a:t>
            </a:r>
            <a:r>
              <a:rPr lang="fa-IR" sz="2400" dirty="0" smtClean="0"/>
              <a:t>نیز </a:t>
            </a:r>
            <a:r>
              <a:rPr lang="fa-IR" sz="2400" dirty="0"/>
              <a:t>چند بادگیر چهار دهانه </a:t>
            </a:r>
            <a:r>
              <a:rPr lang="fa-IR" sz="2400" dirty="0" smtClean="0"/>
              <a:t> وجود </a:t>
            </a:r>
            <a:r>
              <a:rPr lang="fa-IR" sz="2400" dirty="0"/>
              <a:t>دارد که تقسیمات داخل ستون کار بادگیر دمش و هواکش را هم زمان انجام میدهند  و هوا را از داخل بنا یا اب انبارها به جریان میاندازند </a:t>
            </a:r>
          </a:p>
        </p:txBody>
      </p:sp>
    </p:spTree>
    <p:extLst>
      <p:ext uri="{BB962C8B-B14F-4D97-AF65-F5344CB8AC3E}">
        <p14:creationId xmlns:p14="http://schemas.microsoft.com/office/powerpoint/2010/main" val="42285872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096" y="850404"/>
            <a:ext cx="3600400" cy="4797152"/>
          </a:xfrm>
        </p:spPr>
        <p:txBody>
          <a:bodyPr>
            <a:normAutofit fontScale="90000"/>
          </a:bodyPr>
          <a:lstStyle/>
          <a:p>
            <a:pPr algn="r"/>
            <a:r>
              <a:rPr lang="fa-IR" sz="2800" dirty="0" smtClean="0"/>
              <a:t/>
            </a:r>
            <a:br>
              <a:rPr lang="fa-IR" sz="2800" dirty="0" smtClean="0"/>
            </a:br>
            <a:r>
              <a:rPr lang="fa-IR" sz="2800" dirty="0" smtClean="0"/>
              <a:t/>
            </a:r>
            <a:br>
              <a:rPr lang="fa-IR" sz="2800" dirty="0" smtClean="0"/>
            </a:br>
            <a:r>
              <a:rPr lang="fa-IR" sz="2800" b="1" dirty="0" smtClean="0">
                <a:solidFill>
                  <a:srgbClr val="FF0000"/>
                </a:solidFill>
              </a:rPr>
              <a:t>3- </a:t>
            </a:r>
            <a:r>
              <a:rPr lang="fa-IR" sz="4000" b="1" dirty="0" smtClean="0">
                <a:solidFill>
                  <a:srgbClr val="FF0000"/>
                </a:solidFill>
              </a:rPr>
              <a:t>تعداد </a:t>
            </a:r>
            <a:r>
              <a:rPr lang="fa-IR" sz="4000" b="1" dirty="0" smtClean="0">
                <a:solidFill>
                  <a:srgbClr val="FF0000"/>
                </a:solidFill>
              </a:rPr>
              <a:t>طبقه </a:t>
            </a:r>
            <a:r>
              <a:rPr lang="fa-IR" sz="4000" b="1" dirty="0" smtClean="0">
                <a:solidFill>
                  <a:srgbClr val="FF0000"/>
                </a:solidFill>
              </a:rPr>
              <a:t>بادگیر</a:t>
            </a:r>
            <a:br>
              <a:rPr lang="fa-IR" sz="4000" b="1" dirty="0" smtClean="0">
                <a:solidFill>
                  <a:srgbClr val="FF0000"/>
                </a:solidFill>
              </a:rPr>
            </a:br>
            <a:r>
              <a:rPr lang="fa-IR" sz="4000" dirty="0" smtClean="0"/>
              <a:t/>
            </a:r>
            <a:br>
              <a:rPr lang="fa-IR" sz="4000" dirty="0" smtClean="0"/>
            </a:br>
            <a:r>
              <a:rPr lang="fa-IR" sz="2800" dirty="0" smtClean="0"/>
              <a:t>بادگیر دو طبقه نیز یکی از انواع بادگیرهایی ست که در ایران ساخته شده .</a:t>
            </a:r>
            <a:br>
              <a:rPr lang="fa-IR" sz="2800" dirty="0" smtClean="0"/>
            </a:br>
            <a:r>
              <a:rPr lang="fa-IR" sz="2800" dirty="0" smtClean="0"/>
              <a:t>این نوع بادگیر حجیم بوده و در مناطقی ساخته شده که در ان جهت وزش باد، متغیر است .دو طبقه ی این نوع بادگیر را روی هم و به </a:t>
            </a:r>
            <a:r>
              <a:rPr lang="fa-IR" sz="2800" dirty="0" smtClean="0"/>
              <a:t>گونه </a:t>
            </a:r>
            <a:r>
              <a:rPr lang="fa-IR" sz="2800" dirty="0" smtClean="0"/>
              <a:t>ای میسازند که سطح بادگیر زیرین ، بزرگ تر و سطح بادگیر بالایی ، کوچک تر باشد.</a:t>
            </a:r>
            <a:br>
              <a:rPr lang="fa-IR" sz="2800" dirty="0" smtClean="0"/>
            </a:br>
            <a:endParaRPr lang="fa-IR" sz="4000" dirty="0"/>
          </a:p>
        </p:txBody>
      </p:sp>
      <p:pic>
        <p:nvPicPr>
          <p:cNvPr id="3" name="Picture 2"/>
          <p:cNvPicPr/>
          <p:nvPr/>
        </p:nvPicPr>
        <p:blipFill>
          <a:blip r:embed="rId2" cstate="print"/>
          <a:srcRect/>
          <a:stretch>
            <a:fillRect/>
          </a:stretch>
        </p:blipFill>
        <p:spPr bwMode="auto">
          <a:xfrm>
            <a:off x="304641" y="1412776"/>
            <a:ext cx="4824536" cy="432048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74222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429" y="2420888"/>
            <a:ext cx="3961003" cy="3240360"/>
          </a:xfrm>
        </p:spPr>
        <p:txBody>
          <a:bodyPr>
            <a:normAutofit fontScale="90000"/>
          </a:bodyPr>
          <a:lstStyle/>
          <a:p>
            <a:pPr algn="r"/>
            <a:r>
              <a:rPr lang="fa-IR" sz="3100" b="1" dirty="0" smtClean="0">
                <a:solidFill>
                  <a:srgbClr val="FF0000"/>
                </a:solidFill>
              </a:rPr>
              <a:t>4- ساختمان داخل </a:t>
            </a:r>
            <a:r>
              <a:rPr lang="fa-IR" sz="3100" b="1" dirty="0" smtClean="0">
                <a:solidFill>
                  <a:srgbClr val="FF0000"/>
                </a:solidFill>
              </a:rPr>
              <a:t>ستون</a:t>
            </a:r>
            <a:r>
              <a:rPr lang="fa-IR" sz="3600" b="1" dirty="0" smtClean="0">
                <a:solidFill>
                  <a:srgbClr val="FF0000"/>
                </a:solidFill>
              </a:rPr>
              <a:t/>
            </a:r>
            <a:br>
              <a:rPr lang="fa-IR" sz="3600" b="1" dirty="0" smtClean="0">
                <a:solidFill>
                  <a:srgbClr val="FF0000"/>
                </a:solidFill>
              </a:rPr>
            </a:br>
            <a:r>
              <a:rPr lang="fa-IR" sz="3600" b="1" dirty="0">
                <a:solidFill>
                  <a:srgbClr val="FF0000"/>
                </a:solidFill>
              </a:rPr>
              <a:t/>
            </a:r>
            <a:br>
              <a:rPr lang="fa-IR" sz="3600" b="1" dirty="0">
                <a:solidFill>
                  <a:srgbClr val="FF0000"/>
                </a:solidFill>
              </a:rPr>
            </a:br>
            <a:r>
              <a:rPr lang="fa-IR" sz="2800" dirty="0" smtClean="0"/>
              <a:t>برای کشاندن </a:t>
            </a:r>
            <a:r>
              <a:rPr lang="fa-IR" sz="2800" dirty="0" smtClean="0"/>
              <a:t>باد خوش به درون یا راندن هوای گرم به بیرون ، داخل ستونها را با طیغه های اجری مورب تقسیم میکردند . در این صورت با ورود باد از یک دهانه ، هوای دیگر از دهانه دیگر بادگیر ، که پشت به جهت وزش باد دارند ، به سمت بالای بادگیر کشیده شده  و خارج میشود </a:t>
            </a:r>
            <a:br>
              <a:rPr lang="fa-IR" sz="2800" dirty="0" smtClean="0"/>
            </a:br>
            <a:r>
              <a:rPr lang="fa-IR" sz="2800" dirty="0"/>
              <a:t/>
            </a:r>
            <a:br>
              <a:rPr lang="fa-IR" sz="2800" dirty="0"/>
            </a:br>
            <a:r>
              <a:rPr lang="fa-IR" sz="2800" dirty="0" smtClean="0"/>
              <a:t/>
            </a:r>
            <a:br>
              <a:rPr lang="fa-IR" sz="2800" dirty="0" smtClean="0"/>
            </a:br>
            <a:r>
              <a:rPr lang="fa-IR" sz="2800" dirty="0"/>
              <a:t/>
            </a:r>
            <a:br>
              <a:rPr lang="fa-IR" sz="2800" dirty="0"/>
            </a:br>
            <a:endParaRPr lang="fa-IR" sz="3600" dirty="0"/>
          </a:p>
        </p:txBody>
      </p:sp>
      <p:pic>
        <p:nvPicPr>
          <p:cNvPr id="3" name="img_3" descr="مقطع بادگير چهارسويه"/>
          <p:cNvPicPr/>
          <p:nvPr/>
        </p:nvPicPr>
        <p:blipFill rotWithShape="1">
          <a:blip r:embed="rId2" cstate="print"/>
          <a:srcRect l="60182" t="5262" r="8106" b="8698"/>
          <a:stretch/>
        </p:blipFill>
        <p:spPr bwMode="auto">
          <a:xfrm>
            <a:off x="683568" y="2636912"/>
            <a:ext cx="2705119" cy="396044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C:\Users\HP-C655se\Desktop\New folder (4)\DSC_359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12" t="8735" r="20067" b="2114"/>
          <a:stretch/>
        </p:blipFill>
        <p:spPr bwMode="auto">
          <a:xfrm>
            <a:off x="622400" y="232002"/>
            <a:ext cx="2755288" cy="216486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2150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31501" y="2636912"/>
            <a:ext cx="4896544" cy="1143000"/>
          </a:xfrm>
        </p:spPr>
        <p:txBody>
          <a:bodyPr>
            <a:noAutofit/>
          </a:bodyPr>
          <a:lstStyle/>
          <a:p>
            <a:pPr algn="r"/>
            <a:r>
              <a:rPr lang="fa-IR" sz="2800" dirty="0" smtClean="0"/>
              <a:t>نحوه ساخت و جزییات سازه ای </a:t>
            </a:r>
            <a:r>
              <a:rPr lang="fa-IR" sz="2400" dirty="0" smtClean="0"/>
              <a:t/>
            </a:r>
            <a:br>
              <a:rPr lang="fa-IR" sz="2400" dirty="0" smtClean="0"/>
            </a:br>
            <a:r>
              <a:rPr lang="fa-IR" sz="2400" dirty="0" smtClean="0"/>
              <a:t/>
            </a:r>
            <a:br>
              <a:rPr lang="fa-IR" sz="2400" dirty="0" smtClean="0"/>
            </a:br>
            <a:r>
              <a:rPr lang="fa-IR" sz="2400" dirty="0" smtClean="0"/>
              <a:t>بیشترین حد ضخامت قسمت پایین بادگیر ، از مکان شروع که ستون احداث </a:t>
            </a:r>
            <a:r>
              <a:rPr lang="fa-IR" sz="2400" dirty="0" smtClean="0"/>
              <a:t>میشود </a:t>
            </a:r>
            <a:r>
              <a:rPr lang="fa-IR" sz="2400" dirty="0" smtClean="0"/>
              <a:t>دو خشت معادل 45 سانتی متر است. همین روند تا کف بام رعایت میشود از انجا به بالا شایسته است نیم خشت، معادل 10 سانتی متر از بیرون انداخته شود. و به این ترتیب تا زیر دهانه ها (هواکشها) ادامه پیدا میکند. </a:t>
            </a:r>
            <a:br>
              <a:rPr lang="fa-IR" sz="2400" dirty="0" smtClean="0"/>
            </a:br>
            <a:r>
              <a:rPr lang="fa-IR" sz="2400" dirty="0" smtClean="0"/>
              <a:t>ذکر این نکته ضروری است که هر چه ارتفاع بادگیر بیشتر باشد قابلیت هدایت باد در ان افزایش میابد </a:t>
            </a:r>
            <a:endParaRPr lang="fa-IR" sz="2400" dirty="0"/>
          </a:p>
        </p:txBody>
      </p:sp>
      <p:pic>
        <p:nvPicPr>
          <p:cNvPr id="4099" name="Picture 3" descr="C:\Users\HP-C655se\Desktop\bodir\SAM_406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607" t="506" r="17786" b="14015"/>
          <a:stretch/>
        </p:blipFill>
        <p:spPr bwMode="auto">
          <a:xfrm>
            <a:off x="395536" y="1124744"/>
            <a:ext cx="3743960" cy="4716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584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3600" dirty="0" smtClean="0"/>
              <a:t>نحوه احداث دهانه( هواکش )</a:t>
            </a:r>
            <a:endParaRPr lang="fa-IR" sz="3600" dirty="0"/>
          </a:p>
        </p:txBody>
      </p:sp>
      <p:sp>
        <p:nvSpPr>
          <p:cNvPr id="3" name="Content Placeholder 2"/>
          <p:cNvSpPr>
            <a:spLocks noGrp="1"/>
          </p:cNvSpPr>
          <p:nvPr>
            <p:ph idx="1"/>
          </p:nvPr>
        </p:nvSpPr>
        <p:spPr>
          <a:xfrm>
            <a:off x="-11697" y="1916832"/>
            <a:ext cx="9126669" cy="5301208"/>
          </a:xfrm>
        </p:spPr>
        <p:txBody>
          <a:bodyPr>
            <a:normAutofit/>
          </a:bodyPr>
          <a:lstStyle/>
          <a:p>
            <a:r>
              <a:rPr lang="fa-IR" sz="2800" dirty="0" smtClean="0"/>
              <a:t>از روی دیواره تمام شده ی ستون ، طول هر ضلع را به اندازه حدود 20سانتی متر برای هر دهانه و 8 الی 10 سانتی متر برای تیغه جدا کننده ی هواکش، در نظر میگیرند و به این ترتیب، تعداد دهانه ها مشخص میشود. با توجه به طول و عرض ، ممکن است فاصله ی هر تیغه اندکی بیشتر از مقدار گفته شده در اید. پس از اجرای تیغه ها و حصول ارتفاع لازم ، کار دهانه سازی به اتمام میرسد  </a:t>
            </a:r>
          </a:p>
        </p:txBody>
      </p:sp>
    </p:spTree>
    <p:extLst>
      <p:ext uri="{BB962C8B-B14F-4D97-AF65-F5344CB8AC3E}">
        <p14:creationId xmlns:p14="http://schemas.microsoft.com/office/powerpoint/2010/main" val="13153428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P-C655se\Desktop\bodir\SAM_407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18" r="31153" b="19831"/>
          <a:stretch/>
        </p:blipFill>
        <p:spPr bwMode="auto">
          <a:xfrm>
            <a:off x="539552" y="1015474"/>
            <a:ext cx="4652647" cy="465264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5364088" y="1015474"/>
            <a:ext cx="3456384" cy="5262979"/>
          </a:xfrm>
          <a:prstGeom prst="rect">
            <a:avLst/>
          </a:prstGeom>
        </p:spPr>
        <p:txBody>
          <a:bodyPr wrap="square">
            <a:spAutoFit/>
          </a:bodyPr>
          <a:lstStyle/>
          <a:p>
            <a:r>
              <a:rPr lang="fa-IR" sz="2400" dirty="0"/>
              <a:t>قابل توجه است که در روند احداث دهانه ها در فاصله هر دو متر که به یک دهانه مشهور است، چوبهایی در بدنه خارجی مشاهده میشود که به صورت متقاطع در جریان احداث کار گذاشته شده است  این چوبها علاوه بر عملکرد شناژ و نگهدارنگی تیغه ها در انتقال بار قسمتهای میانی کار به بدنه خارجی، کاربرد دارد ضمن اینکه با قرار دادن تخته رود ان به عنوان داربست نیز مورد استفاده قرار میگیرد </a:t>
            </a:r>
            <a:endParaRPr lang="fa-IR" sz="2400" dirty="0"/>
          </a:p>
        </p:txBody>
      </p:sp>
    </p:spTree>
    <p:extLst>
      <p:ext uri="{BB962C8B-B14F-4D97-AF65-F5344CB8AC3E}">
        <p14:creationId xmlns:p14="http://schemas.microsoft.com/office/powerpoint/2010/main" val="2648643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62272"/>
            <a:ext cx="8229600" cy="1143000"/>
          </a:xfrm>
        </p:spPr>
        <p:txBody>
          <a:bodyPr>
            <a:normAutofit/>
          </a:bodyPr>
          <a:lstStyle/>
          <a:p>
            <a:pPr algn="r"/>
            <a:r>
              <a:rPr lang="fa-IR" sz="3200" dirty="0" smtClean="0">
                <a:solidFill>
                  <a:srgbClr val="FF0000"/>
                </a:solidFill>
              </a:rPr>
              <a:t>پوشش سقف و اتمام سر بادگیر </a:t>
            </a:r>
            <a:endParaRPr lang="fa-IR" sz="3200" dirty="0">
              <a:solidFill>
                <a:srgbClr val="FF0000"/>
              </a:solidFill>
            </a:endParaRPr>
          </a:p>
        </p:txBody>
      </p:sp>
      <p:sp>
        <p:nvSpPr>
          <p:cNvPr id="3" name="Content Placeholder 2"/>
          <p:cNvSpPr>
            <a:spLocks noGrp="1"/>
          </p:cNvSpPr>
          <p:nvPr>
            <p:ph idx="1"/>
          </p:nvPr>
        </p:nvSpPr>
        <p:spPr>
          <a:xfrm>
            <a:off x="4427984" y="1268760"/>
            <a:ext cx="4318937" cy="5225210"/>
          </a:xfrm>
        </p:spPr>
        <p:txBody>
          <a:bodyPr>
            <a:normAutofit fontScale="77500" lnSpcReduction="20000"/>
          </a:bodyPr>
          <a:lstStyle/>
          <a:p>
            <a:pPr marL="0" indent="0">
              <a:buNone/>
            </a:pPr>
            <a:r>
              <a:rPr lang="fa-IR" dirty="0" smtClean="0"/>
              <a:t>بعد از اتمام ساخت دهانه ها با قرار دادن یک کلاف چوبی به سر بادگیر ، هر دهانه را که از پایین تا بالا به صورت تیغه ساخته شده با پوشش چپیله سقف میزنند وبا یک رج پالومه (دیوار محافظ دیوار از لحاظ محکم کاری) روی ان کارهای مربوط به بام سازی مانند خاک ریزی و شیب بندی را انجام میدهند. در بادگیرهایی با ابعاد بزرگ معمولا چند کاسه سفالین به نام سوچه تعبیه میکنند که اب های ناشی از بارندگی داخل ان جمع شده و به تدریج بخار شود.  </a:t>
            </a:r>
          </a:p>
          <a:p>
            <a:pPr marL="0" indent="0">
              <a:buNone/>
            </a:pPr>
            <a:r>
              <a:rPr lang="fa-IR" dirty="0" smtClean="0"/>
              <a:t>در مواردی که ارتفاع ستون خیلی بلند باشد برای کاهش بار به میزان هر متر ستون نیم خشت از ضخامت بیرون کاسته میشود</a:t>
            </a:r>
            <a:endParaRPr lang="fa-IR" dirty="0"/>
          </a:p>
        </p:txBody>
      </p:sp>
      <p:pic>
        <p:nvPicPr>
          <p:cNvPr id="6146" name="Picture 2" descr="C:\Users\HP-C655se\Desktop\bodir\SAM_407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90" r="31675"/>
          <a:stretch/>
        </p:blipFill>
        <p:spPr bwMode="auto">
          <a:xfrm>
            <a:off x="395536" y="1034345"/>
            <a:ext cx="3744000" cy="508518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6132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5936" y="1844824"/>
            <a:ext cx="4824536" cy="3816424"/>
          </a:xfrm>
        </p:spPr>
        <p:txBody>
          <a:bodyPr>
            <a:normAutofit fontScale="90000"/>
          </a:bodyPr>
          <a:lstStyle/>
          <a:p>
            <a:pPr algn="r"/>
            <a:r>
              <a:rPr lang="fa-IR" sz="3600" dirty="0" smtClean="0"/>
              <a:t>روش تقسیم بندی ستون</a:t>
            </a:r>
            <a:r>
              <a:rPr lang="fa-IR" sz="2800" dirty="0" smtClean="0"/>
              <a:t/>
            </a:r>
            <a:br>
              <a:rPr lang="fa-IR" sz="2800" dirty="0" smtClean="0"/>
            </a:br>
            <a:r>
              <a:rPr lang="fa-IR" sz="2800" dirty="0"/>
              <a:t/>
            </a:r>
            <a:br>
              <a:rPr lang="fa-IR" sz="2800" dirty="0"/>
            </a:br>
            <a:r>
              <a:rPr lang="fa-IR" sz="2800" dirty="0" smtClean="0"/>
              <a:t>برای این کار از کلاف چوبی و یا تویزه با قالب گچی استفاده میشود به این ترتیب که روی انها تیغه میشود و این تیغه ها تا زیر سقف بادگیر ادامه پیدا میکند در صورتی که بادگیر بلند باشد بهتر ا ست که هر دو متر یک بار کلاف چوبی تکرار شود .</a:t>
            </a:r>
            <a:br>
              <a:rPr lang="fa-IR" sz="2800" dirty="0" smtClean="0"/>
            </a:br>
            <a:r>
              <a:rPr lang="fa-IR" sz="2800" dirty="0" smtClean="0"/>
              <a:t>مرغوب ترین چوب برای ایجاد کلاف ها یا دیگر موارد مربوط به ساخت بادگیر چوب شورونه است . تقسیم بندی ستون نیز یا به موازات بدنه های خارجی انجام میشود و یا گوشه بدنه ها به صورت ضربدر تقسیم شده و دو قطر در وسط مربع یا مستطیل یکدیگر را قطع میکنند </a:t>
            </a:r>
            <a:br>
              <a:rPr lang="fa-IR" sz="2800" dirty="0" smtClean="0"/>
            </a:br>
            <a:endParaRPr lang="fa-IR" sz="3600" dirty="0"/>
          </a:p>
        </p:txBody>
      </p:sp>
      <p:pic>
        <p:nvPicPr>
          <p:cNvPr id="3" name="Picture 4" descr="C:\Users\HP-C655se\Desktop\New folder (5)\DSC_35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476671"/>
            <a:ext cx="3368973" cy="598928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1455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36795" y="410347"/>
            <a:ext cx="3816424" cy="3416320"/>
          </a:xfrm>
          <a:prstGeom prst="rect">
            <a:avLst/>
          </a:prstGeom>
        </p:spPr>
        <p:txBody>
          <a:bodyPr wrap="square">
            <a:spAutoFit/>
          </a:bodyPr>
          <a:lstStyle/>
          <a:p>
            <a:r>
              <a:rPr lang="fa-IR" sz="2400" dirty="0"/>
              <a:t>- نکته ای که در اینجا باید به ان اشاره کنیم این است که نازک کاری باید در پایین ترین نقطه بادگیر که درون فضای داخلی قرار میگیرد انجام شود اما گچ به چوب نمیچسبد برای حل این مسئله دور چوب انتهایی ریسمانی به نام سازو میپیچند یا در این بخش چسبندگی لازم ایجاد شود </a:t>
            </a:r>
          </a:p>
        </p:txBody>
      </p:sp>
      <p:pic>
        <p:nvPicPr>
          <p:cNvPr id="11269" name="Picture 5" descr="C:\Users\HP-C655se\Desktop\bodir\SAM_40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46" t="29980" r="721" b="6110"/>
          <a:stretch/>
        </p:blipFill>
        <p:spPr bwMode="auto">
          <a:xfrm>
            <a:off x="467544" y="1702431"/>
            <a:ext cx="4384866" cy="424847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4524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fa-IR" dirty="0" smtClean="0"/>
              <a:t>گونه شناسی اشکال بادگیرهای شهر یزد</a:t>
            </a:r>
            <a:br>
              <a:rPr lang="fa-IR" dirty="0" smtClean="0"/>
            </a:br>
            <a:endParaRPr lang="fa-IR" dirty="0"/>
          </a:p>
        </p:txBody>
      </p:sp>
      <p:sp>
        <p:nvSpPr>
          <p:cNvPr id="3" name="Content Placeholder 2"/>
          <p:cNvSpPr>
            <a:spLocks noGrp="1"/>
          </p:cNvSpPr>
          <p:nvPr>
            <p:ph idx="1"/>
          </p:nvPr>
        </p:nvSpPr>
        <p:spPr/>
        <p:txBody>
          <a:bodyPr>
            <a:normAutofit/>
          </a:bodyPr>
          <a:lstStyle/>
          <a:p>
            <a:r>
              <a:rPr lang="fa-IR" sz="2800" dirty="0" smtClean="0"/>
              <a:t>1- </a:t>
            </a:r>
            <a:r>
              <a:rPr lang="fa-IR" sz="2800" dirty="0"/>
              <a:t>گونه شناسی </a:t>
            </a:r>
            <a:r>
              <a:rPr lang="fa-IR" sz="2800" dirty="0" smtClean="0"/>
              <a:t>بادگیرها بر مبنای جهت دریافت باد </a:t>
            </a:r>
          </a:p>
          <a:p>
            <a:r>
              <a:rPr lang="fa-IR" sz="2800" dirty="0" smtClean="0"/>
              <a:t>2- </a:t>
            </a:r>
            <a:r>
              <a:rPr lang="fa-IR" sz="2800" dirty="0"/>
              <a:t>گونه شناسی بادگیرها </a:t>
            </a:r>
            <a:r>
              <a:rPr lang="fa-IR" sz="2800" dirty="0" smtClean="0"/>
              <a:t>در پلان</a:t>
            </a:r>
          </a:p>
          <a:p>
            <a:r>
              <a:rPr lang="fa-IR" sz="2800" dirty="0" smtClean="0"/>
              <a:t>3-</a:t>
            </a:r>
            <a:r>
              <a:rPr lang="fa-IR" sz="2800" dirty="0"/>
              <a:t> گونه شناسی بادگیرها در </a:t>
            </a:r>
            <a:r>
              <a:rPr lang="fa-IR" sz="2800" dirty="0" smtClean="0"/>
              <a:t>نما</a:t>
            </a:r>
          </a:p>
        </p:txBody>
      </p:sp>
    </p:spTree>
    <p:extLst>
      <p:ext uri="{BB962C8B-B14F-4D97-AF65-F5344CB8AC3E}">
        <p14:creationId xmlns:p14="http://schemas.microsoft.com/office/powerpoint/2010/main" val="3769285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P-C655se\Desktop\New folder\DSC_357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5" t="12495" r="505" b="1474"/>
          <a:stretch/>
        </p:blipFill>
        <p:spPr bwMode="auto">
          <a:xfrm>
            <a:off x="2843808" y="609306"/>
            <a:ext cx="4360496" cy="590404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0231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9776"/>
            <a:ext cx="8229600" cy="1143000"/>
          </a:xfrm>
        </p:spPr>
        <p:txBody>
          <a:bodyPr>
            <a:normAutofit fontScale="90000"/>
          </a:bodyPr>
          <a:lstStyle/>
          <a:p>
            <a:r>
              <a:rPr lang="fa-IR" dirty="0"/>
              <a:t>گونه شناسی بادگیرها بر مبنای جهت دریافت باد </a:t>
            </a:r>
          </a:p>
        </p:txBody>
      </p:sp>
      <p:sp>
        <p:nvSpPr>
          <p:cNvPr id="3" name="Content Placeholder 2"/>
          <p:cNvSpPr>
            <a:spLocks noGrp="1"/>
          </p:cNvSpPr>
          <p:nvPr>
            <p:ph idx="1"/>
          </p:nvPr>
        </p:nvSpPr>
        <p:spPr>
          <a:xfrm>
            <a:off x="5489511" y="3068960"/>
            <a:ext cx="3610744" cy="4525963"/>
          </a:xfrm>
        </p:spPr>
        <p:txBody>
          <a:bodyPr/>
          <a:lstStyle/>
          <a:p>
            <a:pPr marL="0" indent="0">
              <a:buNone/>
            </a:pPr>
            <a:r>
              <a:rPr lang="fa-IR" dirty="0"/>
              <a:t>ا</a:t>
            </a:r>
            <a:r>
              <a:rPr lang="fa-IR" dirty="0" smtClean="0"/>
              <a:t>لف-  بادگیر </a:t>
            </a:r>
            <a:r>
              <a:rPr lang="fa-IR" dirty="0" smtClean="0"/>
              <a:t>دو </a:t>
            </a:r>
            <a:r>
              <a:rPr lang="fa-IR" dirty="0" smtClean="0"/>
              <a:t>طرفه</a:t>
            </a:r>
            <a:endParaRPr lang="fa-IR" dirty="0" smtClean="0"/>
          </a:p>
        </p:txBody>
      </p:sp>
      <p:pic>
        <p:nvPicPr>
          <p:cNvPr id="4" name="Picture 3" descr="http://ghoolabad.com/media2/image/yazd_dowlatabad_garden_cistern_water_source_kermani_badgir_windcatcher.jpg"/>
          <p:cNvPicPr/>
          <p:nvPr/>
        </p:nvPicPr>
        <p:blipFill>
          <a:blip r:embed="rId2" cstate="print"/>
          <a:srcRect/>
          <a:stretch>
            <a:fillRect/>
          </a:stretch>
        </p:blipFill>
        <p:spPr bwMode="auto">
          <a:xfrm>
            <a:off x="827584" y="1916832"/>
            <a:ext cx="4680520" cy="4608512"/>
          </a:xfrm>
          <a:prstGeom prst="rect">
            <a:avLst/>
          </a:prstGeom>
          <a:noFill/>
          <a:ln w="9525">
            <a:noFill/>
            <a:miter lim="800000"/>
            <a:headEnd/>
            <a:tailEnd/>
          </a:ln>
        </p:spPr>
      </p:pic>
    </p:spTree>
    <p:extLst>
      <p:ext uri="{BB962C8B-B14F-4D97-AF65-F5344CB8AC3E}">
        <p14:creationId xmlns:p14="http://schemas.microsoft.com/office/powerpoint/2010/main" val="25316290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204864"/>
            <a:ext cx="8229600" cy="4525963"/>
          </a:xfrm>
        </p:spPr>
        <p:txBody>
          <a:bodyPr/>
          <a:lstStyle/>
          <a:p>
            <a:r>
              <a:rPr lang="fa-IR" dirty="0"/>
              <a:t>ب- بادگیر چهار طرفه </a:t>
            </a:r>
          </a:p>
          <a:p>
            <a:endParaRPr lang="fa-IR" dirty="0"/>
          </a:p>
        </p:txBody>
      </p:sp>
      <p:pic>
        <p:nvPicPr>
          <p:cNvPr id="7170" name="Picture 2" descr="C:\Users\HP-C655se\Desktop\bodir\SAM_4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064" y="476672"/>
            <a:ext cx="4353948" cy="580526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3176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7624" y="2332037"/>
            <a:ext cx="8229600" cy="4525963"/>
          </a:xfrm>
        </p:spPr>
        <p:txBody>
          <a:bodyPr/>
          <a:lstStyle/>
          <a:p>
            <a:r>
              <a:rPr lang="fa-IR" dirty="0"/>
              <a:t>ج- بادگیر شش یا هشت طرفه</a:t>
            </a:r>
          </a:p>
          <a:p>
            <a:endParaRPr lang="fa-IR" dirty="0"/>
          </a:p>
        </p:txBody>
      </p:sp>
      <p:pic>
        <p:nvPicPr>
          <p:cNvPr id="4" name="Picture 3"/>
          <p:cNvPicPr/>
          <p:nvPr/>
        </p:nvPicPr>
        <p:blipFill rotWithShape="1">
          <a:blip r:embed="rId3" cstate="print"/>
          <a:srcRect l="45323" t="3943" r="8531" b="50035"/>
          <a:stretch/>
        </p:blipFill>
        <p:spPr bwMode="auto">
          <a:xfrm>
            <a:off x="899592" y="1124744"/>
            <a:ext cx="3744416" cy="460851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639073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 y="836712"/>
            <a:ext cx="8229600" cy="1143000"/>
          </a:xfrm>
        </p:spPr>
        <p:txBody>
          <a:bodyPr>
            <a:normAutofit fontScale="90000"/>
          </a:bodyPr>
          <a:lstStyle/>
          <a:p>
            <a:pPr algn="r"/>
            <a:r>
              <a:rPr lang="fa-IR" sz="3600" dirty="0"/>
              <a:t/>
            </a:r>
            <a:br>
              <a:rPr lang="fa-IR" sz="3600" dirty="0"/>
            </a:br>
            <a:r>
              <a:rPr lang="fa-IR" sz="3600" dirty="0" smtClean="0"/>
              <a:t/>
            </a:r>
            <a:br>
              <a:rPr lang="fa-IR" sz="3600" dirty="0" smtClean="0"/>
            </a:br>
            <a:r>
              <a:rPr lang="fa-IR" sz="4000" dirty="0" smtClean="0"/>
              <a:t>گونه شناسی بادگیر ها در </a:t>
            </a:r>
            <a:r>
              <a:rPr lang="fa-IR" sz="4000" dirty="0" smtClean="0"/>
              <a:t>پلان </a:t>
            </a:r>
            <a:r>
              <a:rPr lang="fa-IR" sz="4000" dirty="0" smtClean="0"/>
              <a:t/>
            </a:r>
            <a:br>
              <a:rPr lang="fa-IR" sz="4000" dirty="0" smtClean="0"/>
            </a:br>
            <a:r>
              <a:rPr lang="fa-IR" sz="4000" dirty="0"/>
              <a:t/>
            </a:r>
            <a:br>
              <a:rPr lang="fa-IR" sz="4000" dirty="0"/>
            </a:br>
            <a:r>
              <a:rPr lang="fa-IR" sz="4000" dirty="0" smtClean="0"/>
              <a:t>- </a:t>
            </a:r>
            <a:r>
              <a:rPr lang="fa-IR" sz="3600" dirty="0" smtClean="0"/>
              <a:t>بادگیر با پلان مربع:</a:t>
            </a:r>
            <a:br>
              <a:rPr lang="fa-IR" sz="3600" dirty="0" smtClean="0"/>
            </a:br>
            <a:r>
              <a:rPr lang="fa-IR" sz="3600" dirty="0" smtClean="0"/>
              <a:t/>
            </a:r>
            <a:br>
              <a:rPr lang="fa-IR" sz="3600" dirty="0" smtClean="0"/>
            </a:br>
            <a:r>
              <a:rPr lang="fa-IR" sz="2800" dirty="0" smtClean="0"/>
              <a:t>تیغه </a:t>
            </a:r>
            <a:r>
              <a:rPr lang="fa-IR" sz="2800" dirty="0" smtClean="0"/>
              <a:t>های اصلی در پلان مربع  به سه گونه طراحی شده اند که عبارت اند از تیغه ضربدری تیغه </a:t>
            </a:r>
            <a:r>
              <a:rPr lang="en-US" sz="2800" dirty="0" smtClean="0"/>
              <a:t>H </a:t>
            </a:r>
            <a:r>
              <a:rPr lang="fa-IR" sz="2800" dirty="0" smtClean="0"/>
              <a:t> تیغه صلیبی </a:t>
            </a:r>
            <a:endParaRPr lang="fa-IR" sz="3600" dirty="0"/>
          </a:p>
        </p:txBody>
      </p:sp>
      <p:pic>
        <p:nvPicPr>
          <p:cNvPr id="8194" name="Picture 2" descr="C:\Users\HP-C655se\Desktop\bodir\SAM_407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80" t="41496" r="1364" b="14972"/>
          <a:stretch/>
        </p:blipFill>
        <p:spPr bwMode="auto">
          <a:xfrm>
            <a:off x="1259632" y="3933056"/>
            <a:ext cx="6696744" cy="231254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3929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normAutofit fontScale="90000"/>
          </a:bodyPr>
          <a:lstStyle/>
          <a:p>
            <a:pPr algn="r"/>
            <a:r>
              <a:rPr lang="fa-IR" dirty="0" smtClean="0"/>
              <a:t/>
            </a:r>
            <a:br>
              <a:rPr lang="fa-IR" dirty="0" smtClean="0"/>
            </a:br>
            <a:endParaRPr lang="fa-IR" dirty="0"/>
          </a:p>
        </p:txBody>
      </p:sp>
      <p:sp>
        <p:nvSpPr>
          <p:cNvPr id="3" name="Content Placeholder 2"/>
          <p:cNvSpPr>
            <a:spLocks noGrp="1"/>
          </p:cNvSpPr>
          <p:nvPr>
            <p:ph idx="1"/>
          </p:nvPr>
        </p:nvSpPr>
        <p:spPr>
          <a:xfrm>
            <a:off x="539552" y="260649"/>
            <a:ext cx="8229600" cy="3960440"/>
          </a:xfrm>
        </p:spPr>
        <p:txBody>
          <a:bodyPr/>
          <a:lstStyle/>
          <a:p>
            <a:r>
              <a:rPr lang="fa-IR" dirty="0" smtClean="0"/>
              <a:t>بادگیر با پلان شش یا هشت ضلعی </a:t>
            </a:r>
          </a:p>
          <a:p>
            <a:pPr marL="0" indent="0">
              <a:buNone/>
            </a:pPr>
            <a:endParaRPr lang="fa-IR" dirty="0"/>
          </a:p>
          <a:p>
            <a:r>
              <a:rPr lang="fa-IR" sz="2800" dirty="0" smtClean="0"/>
              <a:t>تیغه های اصلی در این نوع پلان قطری هستند و به همین دلیل تنوع شکل در این بادگیرها دیده نمیشود این نوع بادگیرها بیشتر بر فراز اب انبارها بنا شده است نمونه ان در یزد ،بادگیر عمارت هشتی باغ دولت اباد است</a:t>
            </a:r>
            <a:endParaRPr lang="fa-IR" sz="2800" dirty="0"/>
          </a:p>
        </p:txBody>
      </p:sp>
      <p:pic>
        <p:nvPicPr>
          <p:cNvPr id="9218" name="Picture 2" descr="C:\Users\HP-C655se\Desktop\bodir\SAM_407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42" t="21903" r="1717" b="16386"/>
          <a:stretch/>
        </p:blipFill>
        <p:spPr bwMode="auto">
          <a:xfrm>
            <a:off x="1187624" y="3429000"/>
            <a:ext cx="6120000" cy="2916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4270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3200" dirty="0" smtClean="0"/>
              <a:t>بادگیر با پلان مستطیل</a:t>
            </a:r>
            <a:endParaRPr lang="fa-IR" sz="3200" dirty="0"/>
          </a:p>
        </p:txBody>
      </p:sp>
      <p:sp>
        <p:nvSpPr>
          <p:cNvPr id="3" name="Content Placeholder 2"/>
          <p:cNvSpPr>
            <a:spLocks noGrp="1"/>
          </p:cNvSpPr>
          <p:nvPr>
            <p:ph idx="1"/>
          </p:nvPr>
        </p:nvSpPr>
        <p:spPr/>
        <p:txBody>
          <a:bodyPr>
            <a:normAutofit/>
          </a:bodyPr>
          <a:lstStyle/>
          <a:p>
            <a:r>
              <a:rPr lang="fa-IR" sz="2800" dirty="0" smtClean="0"/>
              <a:t>رایج ترین شکل پلان در بادگیرهاست . تیغه های اصلی تشکیل دهنده این نوع بادگیرها نسبت به سایر انواع پلانها تنوع بیشتری را در شکل تیغه ها وجود اورده است</a:t>
            </a:r>
            <a:endParaRPr lang="fa-IR" sz="2800" dirty="0"/>
          </a:p>
        </p:txBody>
      </p:sp>
      <p:pic>
        <p:nvPicPr>
          <p:cNvPr id="10242" name="Picture 2" descr="C:\Users\HP-C655se\Desktop\bodir\SAM_4080.JPG"/>
          <p:cNvPicPr>
            <a:picLocks noChangeAspect="1" noChangeArrowheads="1"/>
          </p:cNvPicPr>
          <p:nvPr/>
        </p:nvPicPr>
        <p:blipFill rotWithShape="1">
          <a:blip r:embed="rId2">
            <a:extLst>
              <a:ext uri="{28A0092B-C50C-407E-A947-70E740481C1C}">
                <a14:useLocalDpi xmlns:a14="http://schemas.microsoft.com/office/drawing/2010/main" val="0"/>
              </a:ext>
            </a:extLst>
          </a:blip>
          <a:srcRect l="56158" t="41717" r="26108" b="36607"/>
          <a:stretch/>
        </p:blipFill>
        <p:spPr bwMode="auto">
          <a:xfrm>
            <a:off x="1835696" y="3068960"/>
            <a:ext cx="5544616" cy="339037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6276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624" y="764704"/>
            <a:ext cx="8229600" cy="1143000"/>
          </a:xfrm>
        </p:spPr>
        <p:txBody>
          <a:bodyPr>
            <a:normAutofit/>
          </a:bodyPr>
          <a:lstStyle/>
          <a:p>
            <a:pPr algn="r"/>
            <a:r>
              <a:rPr lang="fa-IR" sz="3200" dirty="0" smtClean="0"/>
              <a:t>تیغه های ضربدری در پلان مستطیل:</a:t>
            </a:r>
            <a:endParaRPr lang="fa-IR" sz="3200" dirty="0"/>
          </a:p>
        </p:txBody>
      </p:sp>
      <p:pic>
        <p:nvPicPr>
          <p:cNvPr id="4" name="Picture 2" descr="C:\Users\HP-C655se\Desktop\bodir\SAM_40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686" b="21337"/>
          <a:stretch/>
        </p:blipFill>
        <p:spPr bwMode="auto">
          <a:xfrm>
            <a:off x="971600" y="2636912"/>
            <a:ext cx="7308304" cy="2520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9512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00" y="476672"/>
            <a:ext cx="8229600" cy="1143000"/>
          </a:xfrm>
        </p:spPr>
        <p:txBody>
          <a:bodyPr>
            <a:normAutofit/>
          </a:bodyPr>
          <a:lstStyle/>
          <a:p>
            <a:pPr algn="r"/>
            <a:r>
              <a:rPr lang="fa-IR" sz="3200" dirty="0" smtClean="0"/>
              <a:t>تیغه های عمود بر هم به شکل صلیب</a:t>
            </a:r>
            <a:endParaRPr lang="fa-IR" sz="3200" dirty="0"/>
          </a:p>
        </p:txBody>
      </p:sp>
      <p:pic>
        <p:nvPicPr>
          <p:cNvPr id="12290" name="Picture 2" descr="C:\Users\HP-C655se\Desktop\New folder (5)\DSC_35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8" t="17332" r="1369" b="3581"/>
          <a:stretch/>
        </p:blipFill>
        <p:spPr bwMode="auto">
          <a:xfrm>
            <a:off x="755576" y="1746734"/>
            <a:ext cx="7812000" cy="4068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6243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60" y="836712"/>
            <a:ext cx="8229600" cy="1143000"/>
          </a:xfrm>
        </p:spPr>
        <p:txBody>
          <a:bodyPr>
            <a:normAutofit/>
          </a:bodyPr>
          <a:lstStyle/>
          <a:p>
            <a:pPr algn="r"/>
            <a:r>
              <a:rPr lang="fa-IR" sz="3600" dirty="0" smtClean="0"/>
              <a:t>تیغه های عمود بر هم به شکل </a:t>
            </a:r>
            <a:r>
              <a:rPr lang="en-US" sz="3600" dirty="0" smtClean="0"/>
              <a:t>H</a:t>
            </a:r>
            <a:endParaRPr lang="fa-IR" sz="3600" dirty="0"/>
          </a:p>
        </p:txBody>
      </p:sp>
      <p:pic>
        <p:nvPicPr>
          <p:cNvPr id="13314" name="Picture 2" descr="C:\Users\HP-C655se\Desktop\New folder (5)\DSC_3596.jpg"/>
          <p:cNvPicPr>
            <a:picLocks noChangeAspect="1" noChangeArrowheads="1"/>
          </p:cNvPicPr>
          <p:nvPr/>
        </p:nvPicPr>
        <p:blipFill rotWithShape="1">
          <a:blip r:embed="rId2">
            <a:extLst>
              <a:ext uri="{28A0092B-C50C-407E-A947-70E740481C1C}">
                <a14:useLocalDpi xmlns:a14="http://schemas.microsoft.com/office/drawing/2010/main" val="0"/>
              </a:ext>
            </a:extLst>
          </a:blip>
          <a:srcRect l="1576" t="39337" r="1179" b="26371"/>
          <a:stretch/>
        </p:blipFill>
        <p:spPr bwMode="auto">
          <a:xfrm>
            <a:off x="131739" y="2708920"/>
            <a:ext cx="8892000" cy="250170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3128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3905"/>
            <a:ext cx="8229600" cy="1143000"/>
          </a:xfrm>
        </p:spPr>
        <p:txBody>
          <a:bodyPr>
            <a:normAutofit/>
          </a:bodyPr>
          <a:lstStyle/>
          <a:p>
            <a:pPr algn="r"/>
            <a:endParaRPr lang="fa-IR" sz="3600" dirty="0"/>
          </a:p>
        </p:txBody>
      </p:sp>
      <p:sp>
        <p:nvSpPr>
          <p:cNvPr id="3" name="Content Placeholder 2"/>
          <p:cNvSpPr>
            <a:spLocks noGrp="1"/>
          </p:cNvSpPr>
          <p:nvPr>
            <p:ph idx="1"/>
          </p:nvPr>
        </p:nvSpPr>
        <p:spPr>
          <a:xfrm>
            <a:off x="4716016" y="1196752"/>
            <a:ext cx="4176464" cy="4525963"/>
          </a:xfrm>
        </p:spPr>
        <p:txBody>
          <a:bodyPr>
            <a:normAutofit fontScale="92500" lnSpcReduction="20000"/>
          </a:bodyPr>
          <a:lstStyle/>
          <a:p>
            <a:pPr marL="0" indent="0">
              <a:buNone/>
            </a:pPr>
            <a:r>
              <a:rPr lang="en-US" sz="2800" dirty="0"/>
              <a:t/>
            </a:r>
            <a:br>
              <a:rPr lang="en-US" sz="2800" dirty="0"/>
            </a:br>
            <a:r>
              <a:rPr lang="fa-IR" sz="2800" dirty="0"/>
              <a:t>شهر تاریخی یزد به شهر بادگیر ها معروف است و</a:t>
            </a:r>
            <a:r>
              <a:rPr lang="fa-IR" sz="2800" dirty="0" smtClean="0"/>
              <a:t>نسبت </a:t>
            </a:r>
            <a:r>
              <a:rPr lang="fa-IR" sz="2800" dirty="0"/>
              <a:t>به سایر شهر های مرکزی ایران دارای بیشترین تعداد بادگیر است. در این شهر، مرتفع ترین بادگیر جهان یعنی بادگیر باغ دولت آباد وجود دارد </a:t>
            </a:r>
            <a:r>
              <a:rPr lang="fa-IR" sz="2800" dirty="0" smtClean="0"/>
              <a:t> </a:t>
            </a:r>
            <a:r>
              <a:rPr lang="fa-IR" sz="2800" dirty="0"/>
              <a:t>که دارای حدود 34 متر ارتفاع است. ارتفاع دهانه فوقانی بادگیر 11 متر می باشد. این بادگیر هشت طرفه، باد را از هر سمتی که بوزد به درون ساختمان هدایت می کند</a:t>
            </a:r>
            <a:r>
              <a:rPr lang="en-US" sz="2800" dirty="0"/>
              <a:t>.</a:t>
            </a:r>
            <a:br>
              <a:rPr lang="en-US" sz="2800" dirty="0"/>
            </a:br>
            <a:endParaRPr lang="fa-IR" sz="2800" dirty="0" smtClean="0"/>
          </a:p>
        </p:txBody>
      </p:sp>
      <p:pic>
        <p:nvPicPr>
          <p:cNvPr id="9218" name="Picture 2" descr="C:\Users\HP-C655se\Desktop\New folder\SAM_39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73042"/>
            <a:ext cx="4101515" cy="546868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260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1208650"/>
            <a:ext cx="4125144" cy="5005650"/>
          </a:xfrm>
        </p:spPr>
        <p:txBody>
          <a:bodyPr>
            <a:normAutofit fontScale="90000"/>
          </a:bodyPr>
          <a:lstStyle/>
          <a:p>
            <a:pPr algn="r"/>
            <a:r>
              <a:rPr lang="fa-IR" sz="3100" dirty="0" smtClean="0"/>
              <a:t>در ساختمانهایی که داخل باغ های بزرگ پر از درخت و گل و گیاه ساخته شده و هوای باغ به صورت تبخیری و به وسیله درختان، خنک میشود ، میتوان بادگیر را نسبت به ساختمان طوری طراحی کرد که هوای خنک باغ از در و پنجره ها خارج شود  </a:t>
            </a:r>
            <a:br>
              <a:rPr lang="fa-IR" sz="3100" dirty="0" smtClean="0"/>
            </a:br>
            <a:r>
              <a:rPr lang="fa-IR" sz="2800" dirty="0"/>
              <a:t/>
            </a:r>
            <a:br>
              <a:rPr lang="fa-IR" sz="2800" dirty="0"/>
            </a:br>
            <a:endParaRPr lang="fa-IR" sz="2800" dirty="0"/>
          </a:p>
        </p:txBody>
      </p:sp>
      <p:pic>
        <p:nvPicPr>
          <p:cNvPr id="1026" name="Picture 2" descr="C:\Users\HP-C655se\Desktop\bodir\SAM_40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9" t="352" r="259" b="8279"/>
          <a:stretch/>
        </p:blipFill>
        <p:spPr bwMode="auto">
          <a:xfrm>
            <a:off x="323528" y="1243359"/>
            <a:ext cx="3960440" cy="468139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1110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560" y="1412775"/>
            <a:ext cx="7992888" cy="3693319"/>
          </a:xfrm>
          <a:prstGeom prst="rect">
            <a:avLst/>
          </a:prstGeom>
        </p:spPr>
        <p:txBody>
          <a:bodyPr wrap="square">
            <a:spAutoFit/>
          </a:bodyPr>
          <a:lstStyle/>
          <a:p>
            <a:r>
              <a:rPr lang="fa-IR" sz="2400" dirty="0" smtClean="0"/>
              <a:t>بعضی </a:t>
            </a:r>
            <a:r>
              <a:rPr lang="fa-IR" sz="2400" dirty="0"/>
              <a:t>از بادگیر ها، فقط از طریق جابجایی هوا </a:t>
            </a:r>
            <a:r>
              <a:rPr lang="fa-IR" sz="2400" dirty="0" smtClean="0"/>
              <a:t>، داخل بنا </a:t>
            </a:r>
            <a:r>
              <a:rPr lang="fa-IR" sz="2400" dirty="0"/>
              <a:t>را خنک می سازند و بعضی دیگر، هم از طریق جابجایی هوا و هم از طریق </a:t>
            </a:r>
            <a:r>
              <a:rPr lang="fa-IR" sz="2400" dirty="0" smtClean="0"/>
              <a:t>تبخیر این </a:t>
            </a:r>
            <a:r>
              <a:rPr lang="fa-IR" sz="2400" dirty="0"/>
              <a:t>عمل را انجام می دهند. سیستم برودتی بادگیر باغ دولت آباد از طریق روش دوم است؛ بدین صورت که جریان هوا پس از ورود به داخل ساختمان </a:t>
            </a:r>
            <a:r>
              <a:rPr lang="fa-IR" sz="2400" dirty="0" smtClean="0"/>
              <a:t>از روی </a:t>
            </a:r>
            <a:r>
              <a:rPr lang="fa-IR" sz="2400" dirty="0"/>
              <a:t>یک حوض سنگی کوچک و فواره رد </a:t>
            </a:r>
            <a:r>
              <a:rPr lang="fa-IR" sz="2400" dirty="0" smtClean="0"/>
              <a:t>می </a:t>
            </a:r>
            <a:r>
              <a:rPr lang="fa-IR" sz="2400" dirty="0"/>
              <a:t>شود و سپس از آنجا به سایر اطاق ها </a:t>
            </a:r>
            <a:r>
              <a:rPr lang="fa-IR" sz="2400" dirty="0" smtClean="0"/>
              <a:t>می </a:t>
            </a:r>
            <a:r>
              <a:rPr lang="fa-IR" sz="2400" dirty="0"/>
              <a:t>گردد .</a:t>
            </a:r>
            <a:r>
              <a:rPr lang="fa-IR" sz="2400" dirty="0" smtClean="0"/>
              <a:t>اطاق </a:t>
            </a:r>
            <a:r>
              <a:rPr lang="fa-IR" sz="2400" dirty="0"/>
              <a:t>زیر بادگیر که </a:t>
            </a:r>
            <a:r>
              <a:rPr lang="fa-IR" sz="2400" dirty="0" smtClean="0"/>
              <a:t>حوض </a:t>
            </a:r>
            <a:r>
              <a:rPr lang="fa-IR" sz="2400" dirty="0"/>
              <a:t>و فواره در آن قرار دارد به صورت </a:t>
            </a:r>
            <a:r>
              <a:rPr lang="fa-IR" sz="2400" dirty="0" smtClean="0"/>
              <a:t>هشتی </a:t>
            </a:r>
            <a:r>
              <a:rPr lang="fa-IR" sz="2400" dirty="0"/>
              <a:t>(هشت ضلعی) است و در های </a:t>
            </a:r>
            <a:r>
              <a:rPr lang="fa-IR" sz="2400" dirty="0" smtClean="0"/>
              <a:t>متعددی در </a:t>
            </a:r>
            <a:r>
              <a:rPr lang="fa-IR" sz="2400" dirty="0"/>
              <a:t>آن وجود دارد</a:t>
            </a:r>
            <a:r>
              <a:rPr lang="en-US" sz="2400" dirty="0"/>
              <a:t>. </a:t>
            </a:r>
            <a:r>
              <a:rPr lang="fa-IR" sz="2400" dirty="0"/>
              <a:t>در هر زمان که نیاز به خنک نمودن اطاق خاصی باشد، در بین آن اطاق و اطاق هشتی زیر بادگیر را باز می نمایند</a:t>
            </a:r>
          </a:p>
          <a:p>
            <a:endParaRPr lang="fa-IR" dirty="0"/>
          </a:p>
        </p:txBody>
      </p:sp>
    </p:spTree>
    <p:extLst>
      <p:ext uri="{BB962C8B-B14F-4D97-AF65-F5344CB8AC3E}">
        <p14:creationId xmlns:p14="http://schemas.microsoft.com/office/powerpoint/2010/main" val="11150389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ghoolabad.com/media2/image/windcatcher_03.gif"/>
          <p:cNvPicPr/>
          <p:nvPr/>
        </p:nvPicPr>
        <p:blipFill>
          <a:blip r:embed="rId2" cstate="print"/>
          <a:srcRect/>
          <a:stretch>
            <a:fillRect/>
          </a:stretch>
        </p:blipFill>
        <p:spPr bwMode="auto">
          <a:xfrm>
            <a:off x="323528" y="304980"/>
            <a:ext cx="8249074" cy="6489058"/>
          </a:xfrm>
          <a:prstGeom prst="rect">
            <a:avLst/>
          </a:prstGeom>
          <a:noFill/>
          <a:ln w="9525">
            <a:noFill/>
            <a:miter lim="800000"/>
            <a:headEnd/>
            <a:tailEnd/>
          </a:ln>
        </p:spPr>
      </p:pic>
    </p:spTree>
    <p:extLst>
      <p:ext uri="{BB962C8B-B14F-4D97-AF65-F5344CB8AC3E}">
        <p14:creationId xmlns:p14="http://schemas.microsoft.com/office/powerpoint/2010/main" val="4468304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normAutofit fontScale="90000"/>
          </a:bodyPr>
          <a:lstStyle/>
          <a:p>
            <a:pPr algn="r"/>
            <a:r>
              <a:rPr lang="fa-IR" dirty="0"/>
              <a:t>گونه شناسی بادگیرها در نما</a:t>
            </a:r>
            <a:br>
              <a:rPr lang="fa-IR" dirty="0"/>
            </a:br>
            <a:endParaRPr lang="fa-IR" dirty="0"/>
          </a:p>
        </p:txBody>
      </p:sp>
      <p:sp>
        <p:nvSpPr>
          <p:cNvPr id="3" name="Content Placeholder 2"/>
          <p:cNvSpPr>
            <a:spLocks noGrp="1"/>
          </p:cNvSpPr>
          <p:nvPr>
            <p:ph idx="1"/>
          </p:nvPr>
        </p:nvSpPr>
        <p:spPr>
          <a:xfrm>
            <a:off x="4572000" y="1556792"/>
            <a:ext cx="4042792" cy="5184576"/>
          </a:xfrm>
        </p:spPr>
        <p:txBody>
          <a:bodyPr>
            <a:normAutofit/>
          </a:bodyPr>
          <a:lstStyle/>
          <a:p>
            <a:r>
              <a:rPr lang="fa-IR" sz="2800" dirty="0" smtClean="0"/>
              <a:t>چگونگی شکل گیری و طراحی نمای بادگیرها تاثیر به سزایی در هویت و ظاهر شهر دارد با توجه به این که شکل 90 درصد بادگیرها مستطیل است دو نما برای انها وجود دارد که نمای اصلی عموما رو به شمال غرب است </a:t>
            </a:r>
            <a:r>
              <a:rPr lang="fa-IR" sz="2800" dirty="0" smtClean="0"/>
              <a:t>.</a:t>
            </a:r>
            <a:endParaRPr lang="fa-IR" sz="2800" dirty="0" smtClean="0"/>
          </a:p>
        </p:txBody>
      </p:sp>
      <p:pic>
        <p:nvPicPr>
          <p:cNvPr id="14338" name="Picture 2" descr="C:\Users\HP-C655se\Desktop\New folder (5)\DSC_35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980728"/>
            <a:ext cx="3528392" cy="554461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2519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extLst>
      <p:ext uri="{BB962C8B-B14F-4D97-AF65-F5344CB8AC3E}">
        <p14:creationId xmlns:p14="http://schemas.microsoft.com/office/powerpoint/2010/main" val="3482303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764704"/>
            <a:ext cx="7772400" cy="1470025"/>
          </a:xfrm>
        </p:spPr>
        <p:txBody>
          <a:bodyPr>
            <a:normAutofit fontScale="90000"/>
          </a:bodyPr>
          <a:lstStyle/>
          <a:p>
            <a:pPr algn="r"/>
            <a:r>
              <a:rPr lang="fa-IR" sz="3600" dirty="0" smtClean="0"/>
              <a:t>معرفی انواع بادگیرها</a:t>
            </a:r>
            <a:br>
              <a:rPr lang="fa-IR" sz="3600" dirty="0" smtClean="0"/>
            </a:br>
            <a:r>
              <a:rPr lang="fa-IR" sz="3600" dirty="0" smtClean="0"/>
              <a:t/>
            </a:r>
            <a:br>
              <a:rPr lang="fa-IR" sz="3600" dirty="0" smtClean="0"/>
            </a:br>
            <a:r>
              <a:rPr lang="fa-IR" sz="2700" dirty="0" smtClean="0"/>
              <a:t>1-بادگیرهای اردکانی</a:t>
            </a:r>
            <a:br>
              <a:rPr lang="fa-IR" sz="2700" dirty="0" smtClean="0"/>
            </a:br>
            <a:r>
              <a:rPr lang="fa-IR" sz="2700" dirty="0" smtClean="0"/>
              <a:t>2-بادگیرهای کرمانی</a:t>
            </a:r>
            <a:br>
              <a:rPr lang="fa-IR" sz="2700" dirty="0" smtClean="0"/>
            </a:br>
            <a:r>
              <a:rPr lang="fa-IR" sz="2700" dirty="0" smtClean="0"/>
              <a:t>3-بادگیرهای یزدی</a:t>
            </a:r>
            <a:r>
              <a:rPr lang="fa-IR" sz="3600" dirty="0" smtClean="0"/>
              <a:t/>
            </a:r>
            <a:br>
              <a:rPr lang="fa-IR" sz="3600" dirty="0" smtClean="0"/>
            </a:br>
            <a:endParaRPr lang="fa-IR" sz="3600" dirty="0"/>
          </a:p>
        </p:txBody>
      </p:sp>
      <p:sp>
        <p:nvSpPr>
          <p:cNvPr id="3" name="Subtitle 2"/>
          <p:cNvSpPr>
            <a:spLocks noGrp="1"/>
          </p:cNvSpPr>
          <p:nvPr>
            <p:ph type="subTitle" idx="1"/>
          </p:nvPr>
        </p:nvSpPr>
        <p:spPr>
          <a:xfrm>
            <a:off x="107504" y="2492896"/>
            <a:ext cx="8856984" cy="1824608"/>
          </a:xfrm>
        </p:spPr>
        <p:txBody>
          <a:bodyPr>
            <a:noAutofit/>
          </a:bodyPr>
          <a:lstStyle/>
          <a:p>
            <a:pPr algn="r"/>
            <a:r>
              <a:rPr lang="fa-IR" dirty="0" smtClean="0">
                <a:solidFill>
                  <a:schemeClr val="tx1"/>
                </a:solidFill>
              </a:rPr>
              <a:t>بادگیرهای اردکانی: </a:t>
            </a:r>
          </a:p>
          <a:p>
            <a:pPr algn="r"/>
            <a:r>
              <a:rPr lang="fa-IR" sz="2400" dirty="0" smtClean="0">
                <a:solidFill>
                  <a:schemeClr val="tx1"/>
                </a:solidFill>
              </a:rPr>
              <a:t>این بادگیرها بیشتر در منطقه اردکان یزد دیده میشود. جهت دهانه ها در این نوع بادگیر رو به باد مطبوع اصفهانی است و از سمت غرب ,شرق, جنوب هیچ منفظی  ندارد به این بادگیرها بادگیرهای یک طرفه هم میگویند. بادگیرهای یک طرفه به ویژه در مناطقی که گرد و غبار زیادی وجود دارد عموما کم ارتفاع و کوتاه </a:t>
            </a:r>
            <a:r>
              <a:rPr lang="fa-IR" sz="2400" dirty="0" smtClean="0">
                <a:solidFill>
                  <a:schemeClr val="tx1"/>
                </a:solidFill>
              </a:rPr>
              <a:t>تر </a:t>
            </a:r>
            <a:r>
              <a:rPr lang="fa-IR" sz="2400" dirty="0" smtClean="0">
                <a:solidFill>
                  <a:schemeClr val="tx1"/>
                </a:solidFill>
              </a:rPr>
              <a:t>از سایر بادگیرها ساخته میشود</a:t>
            </a:r>
          </a:p>
          <a:p>
            <a:pPr algn="r"/>
            <a:r>
              <a:rPr lang="fa-IR" sz="2400" dirty="0" smtClean="0">
                <a:solidFill>
                  <a:schemeClr val="tx1"/>
                </a:solidFill>
              </a:rPr>
              <a:t>ساختار بادگیرها ی اردکانی در مقایسه با سایر انواع بادگیرها تا اندازه ای مقرون به صرفه تر است به همین دلیل نیز امکان  ساخت بادگیر برای هر اتاق در این منطقه وجود دارد </a:t>
            </a:r>
            <a:endParaRPr lang="fa-IR" sz="2400" dirty="0">
              <a:solidFill>
                <a:schemeClr val="tx1"/>
              </a:solidFill>
            </a:endParaRPr>
          </a:p>
        </p:txBody>
      </p:sp>
    </p:spTree>
    <p:extLst>
      <p:ext uri="{BB962C8B-B14F-4D97-AF65-F5344CB8AC3E}">
        <p14:creationId xmlns:p14="http://schemas.microsoft.com/office/powerpoint/2010/main" val="2757848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بادگیر یک طرفه</a:t>
            </a:r>
            <a:endParaRPr lang="fa-IR" dirty="0"/>
          </a:p>
        </p:txBody>
      </p:sp>
      <p:pic>
        <p:nvPicPr>
          <p:cNvPr id="2051" name="Picture 3" descr="C:\Users\HP-C655se\Desktop\bodir\SAM_40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0" t="-5" r="1830" b="1509"/>
          <a:stretch/>
        </p:blipFill>
        <p:spPr bwMode="auto">
          <a:xfrm>
            <a:off x="1043608" y="1412776"/>
            <a:ext cx="7560840" cy="468052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935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P-C655se\Desktop\bodir\SAM_40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27" t="1716" r="3847" b="7698"/>
          <a:stretch/>
        </p:blipFill>
        <p:spPr bwMode="auto">
          <a:xfrm>
            <a:off x="251520" y="260648"/>
            <a:ext cx="4540154" cy="354699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075" name="Picture 3" descr="C:\Users\HP-C655se\Desktop\bodir\SAM_40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63" t="2016" r="9917" b="2016"/>
          <a:stretch/>
        </p:blipFill>
        <p:spPr bwMode="auto">
          <a:xfrm>
            <a:off x="5076056" y="3109934"/>
            <a:ext cx="3852000" cy="321297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6530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959</TotalTime>
  <Words>1926</Words>
  <Application>Microsoft Office PowerPoint</Application>
  <PresentationFormat>On-screen Show (4:3)</PresentationFormat>
  <Paragraphs>104</Paragraphs>
  <Slides>63</Slides>
  <Notes>6</Notes>
  <HiddenSlides>1</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مقدمه  </vt:lpstr>
      <vt:lpstr>PowerPoint Presentation</vt:lpstr>
      <vt:lpstr>مقطع یک بادگیر  یک تونل با سطوح نمناک بادگیر را به اتاق نشیمن متصل میکند: این بادگیر به وسیله یک کانال زیرزمینی با فضای مسکونی ساختمان در ارتباط است. محل قرار گیری این کانال زیر حیاط و باغچه هایی است که همزمان با ابیاری گل و گیاهان، اب به داخل ان نفوذ کرده و همواره خیس میماند. هوای خروجی بادگیر با عبور از این کانال خیس زیرزمینی به صورت محسوس و تبخیری خنک شده و سپس وارد فضای مسکونی میشود. این هوا پیش از ورود به اتاقها از روی حوض اب کوچک و یک فواره نیز عبور کرده و خنک تر میشود</vt:lpstr>
      <vt:lpstr>عملکرد بادگیر زمانی که هیچ بادی نمی وزد</vt:lpstr>
      <vt:lpstr>PowerPoint Presentation</vt:lpstr>
      <vt:lpstr>در ساختمانهایی که داخل باغ های بزرگ پر از درخت و گل و گیاه ساخته شده و هوای باغ به صورت تبخیری و به وسیله درختان، خنک میشود ، میتوان بادگیر را نسبت به ساختمان طوری طراحی کرد که هوای خنک باغ از در و پنجره ها خارج شود    </vt:lpstr>
      <vt:lpstr>معرفی انواع بادگیرها  1-بادگیرهای اردکانی 2-بادگیرهای کرمانی 3-بادگیرهای یزدی </vt:lpstr>
      <vt:lpstr>بادگیر یک طرفه</vt:lpstr>
      <vt:lpstr>PowerPoint Presentation</vt:lpstr>
      <vt:lpstr>بادگیرهای کرمانی:  این نوع بادگیرها از نظر ساختار معماری ساده و تقریبا کوچک اند و از انجا که  دو طرفه ساخته میشوند به ان بادگیر دو قلو نیز میگویند. کارایی این بادگیرها نسبت به بادگیرهای اردکانی تا حدودی دقیق تر و ایده ال تر است . بادگیر اغلب اب انبارها به شکل بادگیرهای کرمانی ساخته میشود</vt:lpstr>
      <vt:lpstr>بادگیرهای دو طرفه</vt:lpstr>
      <vt:lpstr>PowerPoint Presentation</vt:lpstr>
      <vt:lpstr>بادگیرهای یزدی</vt:lpstr>
      <vt:lpstr>بادگیرهای چهار طرفه</vt:lpstr>
      <vt:lpstr>PowerPoint Presentation</vt:lpstr>
      <vt:lpstr> معرفی بادگیرهای منحصر به فرد: </vt:lpstr>
      <vt:lpstr>بادگیرهای حفره ای خانه بروجردی کاشان   </vt:lpstr>
      <vt:lpstr>بادگیر سه طبقه و چهارطرفه باغ صدری تفت    این بادگیر سه طبقه ،در تهویه هوای ساختمان  عملکرد بسیار خوبی دارد به طوری که باد  در هر سمتی که جریان داشته باشد به  به وسیله دهانه های یکی از طبقات بادگیر  به داخل کشانده میشود</vt:lpstr>
      <vt:lpstr>بادگیر چپقی سیرجان  این بادگیر از اثار دوران پهلوی است و با شبکه های هندسی منظم در زیر بادگیرها بر روی فضاهای مستطیل شکل شمال شرقی قرار گرفته اند و بدین ترتیب هوای اطراف را با عبور از کانالهای تهویه به درون فضاهای ساختمان که در واقع تابستان نشین خانه بوده هدایت میکرده است  بدنه خارجی لوله های بادگیر با قطعات کوچک اجرها هندسی شش ضلعی تزیین شده است</vt:lpstr>
      <vt:lpstr>بادگیر دو طبقه و هشت طرفه باغ امیر در طبس   این بادگیر در تمام جهات قادر به  هدایت باد به داخل ساختمان است  و به رغم تنوع در حجم، تعدد در  نما سازی بنا با حیاط ساده قسمت  بیرونی هماهنگ بوده است </vt:lpstr>
      <vt:lpstr>بادگیر دو طبقه و چهار طرفه خانه اقازاده در ابر کوه      این بادگیرها برای خنک کردن و نور  رسانی فضای زیرین و تالار خانه مورد  استفاده قرار گرفته است  و بر فراز  شاه نشین تالار بزرگ قرار دارد    </vt:lpstr>
      <vt:lpstr>بادگیر دو طبقه با سطح مقطع دایره ای در کاخ چهل ستون سرهنگ اباد</vt:lpstr>
      <vt:lpstr>بادگیرهای کوتاه و یک طرفه ی شرقی ،شمال شرقی و جنوب شرقی ایران</vt:lpstr>
      <vt:lpstr>PowerPoint Presentation</vt:lpstr>
      <vt:lpstr>PowerPoint Presentation</vt:lpstr>
      <vt:lpstr>PowerPoint Presentation</vt:lpstr>
      <vt:lpstr>PowerPoint Presentation</vt:lpstr>
      <vt:lpstr>PowerPoint Presentation</vt:lpstr>
      <vt:lpstr>PowerPoint Presentation</vt:lpstr>
      <vt:lpstr>نکاتی در مورد بادگیرها </vt:lpstr>
      <vt:lpstr>PowerPoint Presentation</vt:lpstr>
      <vt:lpstr>PowerPoint Presentation</vt:lpstr>
      <vt:lpstr>2-دهانه ،قفسه، هواکش و یا چشمه </vt:lpstr>
      <vt:lpstr>سقف</vt:lpstr>
      <vt:lpstr>برای افزایش پایداری بادگیرها ی بلند در هنگام ساخت، ان را با تیرکی از جنس چوب شورونه، کلاف بندی و از بیرون زدگی سر تیرکها نیز به جای چوب بست برای تعمیرات بیرون بادگیر استفاده می کردند</vt:lpstr>
      <vt:lpstr>تقسیم بندی انواع بادگیرها</vt:lpstr>
      <vt:lpstr>PowerPoint Presentation</vt:lpstr>
      <vt:lpstr>2- تعداد و انواع دهانه های بادگیر   </vt:lpstr>
      <vt:lpstr>PowerPoint Presentation</vt:lpstr>
      <vt:lpstr>PowerPoint Presentation</vt:lpstr>
      <vt:lpstr>  3- تعداد طبقه بادگیر  بادگیر دو طبقه نیز یکی از انواع بادگیرهایی ست که در ایران ساخته شده . این نوع بادگیر حجیم بوده و در مناطقی ساخته شده که در ان جهت وزش باد، متغیر است .دو طبقه ی این نوع بادگیر را روی هم و به گونه ای میسازند که سطح بادگیر زیرین ، بزرگ تر و سطح بادگیر بالایی ، کوچک تر باشد. </vt:lpstr>
      <vt:lpstr>4- ساختمان داخل ستون  برای کشاندن باد خوش به درون یا راندن هوای گرم به بیرون ، داخل ستونها را با طیغه های اجری مورب تقسیم میکردند . در این صورت با ورود باد از یک دهانه ، هوای دیگر از دهانه دیگر بادگیر ، که پشت به جهت وزش باد دارند ، به سمت بالای بادگیر کشیده شده  و خارج میشود     </vt:lpstr>
      <vt:lpstr>نحوه ساخت و جزییات سازه ای   بیشترین حد ضخامت قسمت پایین بادگیر ، از مکان شروع که ستون احداث میشود دو خشت معادل 45 سانتی متر است. همین روند تا کف بام رعایت میشود از انجا به بالا شایسته است نیم خشت، معادل 10 سانتی متر از بیرون انداخته شود. و به این ترتیب تا زیر دهانه ها (هواکشها) ادامه پیدا میکند.  ذکر این نکته ضروری است که هر چه ارتفاع بادگیر بیشتر باشد قابلیت هدایت باد در ان افزایش میابد </vt:lpstr>
      <vt:lpstr>نحوه احداث دهانه( هواکش )</vt:lpstr>
      <vt:lpstr>PowerPoint Presentation</vt:lpstr>
      <vt:lpstr>پوشش سقف و اتمام سر بادگیر </vt:lpstr>
      <vt:lpstr>روش تقسیم بندی ستون  برای این کار از کلاف چوبی و یا تویزه با قالب گچی استفاده میشود به این ترتیب که روی انها تیغه میشود و این تیغه ها تا زیر سقف بادگیر ادامه پیدا میکند در صورتی که بادگیر بلند باشد بهتر ا ست که هر دو متر یک بار کلاف چوبی تکرار شود . مرغوب ترین چوب برای ایجاد کلاف ها یا دیگر موارد مربوط به ساخت بادگیر چوب شورونه است . تقسیم بندی ستون نیز یا به موازات بدنه های خارجی انجام میشود و یا گوشه بدنه ها به صورت ضربدر تقسیم شده و دو قطر در وسط مربع یا مستطیل یکدیگر را قطع میکنند  </vt:lpstr>
      <vt:lpstr>PowerPoint Presentation</vt:lpstr>
      <vt:lpstr>گونه شناسی اشکال بادگیرهای شهر یزد </vt:lpstr>
      <vt:lpstr>گونه شناسی بادگیرها بر مبنای جهت دریافت باد </vt:lpstr>
      <vt:lpstr>PowerPoint Presentation</vt:lpstr>
      <vt:lpstr>PowerPoint Presentation</vt:lpstr>
      <vt:lpstr>  گونه شناسی بادگیر ها در پلان   - بادگیر با پلان مربع:  تیغه های اصلی در پلان مربع  به سه گونه طراحی شده اند که عبارت اند از تیغه ضربدری تیغه H  تیغه صلیبی </vt:lpstr>
      <vt:lpstr> </vt:lpstr>
      <vt:lpstr>بادگیر با پلان مستطیل</vt:lpstr>
      <vt:lpstr>تیغه های ضربدری در پلان مستطیل:</vt:lpstr>
      <vt:lpstr>تیغه های عمود بر هم به شکل صلیب</vt:lpstr>
      <vt:lpstr>تیغه های عمود بر هم به شکل H</vt:lpstr>
      <vt:lpstr>PowerPoint Presentation</vt:lpstr>
      <vt:lpstr>PowerPoint Presentation</vt:lpstr>
      <vt:lpstr>PowerPoint Presentation</vt:lpstr>
      <vt:lpstr>گونه شناسی بادگیرها در نما </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معرفی انواع بادگیرها  1-بادگیرهای اردکانی 2-بادگیرهای کرمانی 3-بادگیرهای یزدی</dc:title>
  <dc:creator>HP-C655se</dc:creator>
  <cp:lastModifiedBy>HP-C655se</cp:lastModifiedBy>
  <cp:revision>91</cp:revision>
  <dcterms:created xsi:type="dcterms:W3CDTF">2017-02-20T16:08:23Z</dcterms:created>
  <dcterms:modified xsi:type="dcterms:W3CDTF">2017-02-22T08:52:14Z</dcterms:modified>
</cp:coreProperties>
</file>