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82" r:id="rId12"/>
    <p:sldId id="280" r:id="rId13"/>
    <p:sldId id="266" r:id="rId14"/>
    <p:sldId id="267" r:id="rId15"/>
    <p:sldId id="268" r:id="rId16"/>
    <p:sldId id="269" r:id="rId17"/>
    <p:sldId id="270" r:id="rId18"/>
    <p:sldId id="281" r:id="rId19"/>
    <p:sldId id="271" r:id="rId20"/>
    <p:sldId id="272" r:id="rId21"/>
    <p:sldId id="284"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2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22052C7-74F6-4B14-A707-BBBD441C1920}" type="datetimeFigureOut">
              <a:rPr lang="en-US" smtClean="0"/>
              <a:pPr/>
              <a:t>12/5/2016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2B8772E-4BEE-46B2-92A4-C79633A094A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2052C7-74F6-4B14-A707-BBBD441C1920}"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2052C7-74F6-4B14-A707-BBBD441C1920}"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2052C7-74F6-4B14-A707-BBBD441C1920}"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22052C7-74F6-4B14-A707-BBBD441C1920}"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8772E-4BEE-46B2-92A4-C79633A094A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22052C7-74F6-4B14-A707-BBBD441C1920}" type="datetimeFigureOut">
              <a:rPr lang="en-US" smtClean="0"/>
              <a:pPr/>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22052C7-74F6-4B14-A707-BBBD441C1920}" type="datetimeFigureOut">
              <a:rPr lang="en-US" smtClean="0"/>
              <a:pPr/>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22052C7-74F6-4B14-A707-BBBD441C1920}" type="datetimeFigureOut">
              <a:rPr lang="en-US" smtClean="0"/>
              <a:pPr/>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052C7-74F6-4B14-A707-BBBD441C1920}" type="datetimeFigureOut">
              <a:rPr lang="en-US" smtClean="0"/>
              <a:pPr/>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22052C7-74F6-4B14-A707-BBBD441C1920}" type="datetimeFigureOut">
              <a:rPr lang="en-US" smtClean="0"/>
              <a:pPr/>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B8772E-4BEE-46B2-92A4-C79633A094A8}" type="slidenum">
              <a:rPr lang="en-US" smtClean="0"/>
              <a:pPr/>
              <a:t>‹#›</a:t>
            </a:fld>
            <a:endParaRPr lang="en-US"/>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22052C7-74F6-4B14-A707-BBBD441C1920}" type="datetimeFigureOut">
              <a:rPr lang="en-US" smtClean="0"/>
              <a:pPr/>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2B8772E-4BEE-46B2-92A4-C79633A094A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22052C7-74F6-4B14-A707-BBBD441C1920}" type="datetimeFigureOut">
              <a:rPr lang="en-US" smtClean="0"/>
              <a:pPr/>
              <a:t>12/5/2016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2B8772E-4BEE-46B2-92A4-C79633A094A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a:t>بسم الله الرحمن الرحيم</a:t>
            </a:r>
            <a:endParaRPr lang="en-US" dirty="0"/>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5562600"/>
          </a:xfrm>
        </p:spPr>
        <p:txBody>
          <a:bodyPr>
            <a:normAutofit fontScale="92500"/>
          </a:bodyPr>
          <a:lstStyle/>
          <a:p>
            <a:pPr algn="r" rtl="1">
              <a:lnSpc>
                <a:spcPct val="160000"/>
              </a:lnSpc>
            </a:pPr>
            <a:r>
              <a:rPr lang="fa-IR" dirty="0">
                <a:cs typeface="2  Koodak" pitchFamily="2" charset="-78"/>
              </a:rPr>
              <a:t>يك نفر از هر گروه عدد چهار رقمي اش را در جدول ارزش مكاني دست ساخت معلم نمايش مي دهد.</a:t>
            </a:r>
          </a:p>
          <a:p>
            <a:pPr algn="r" rtl="1">
              <a:lnSpc>
                <a:spcPct val="160000"/>
              </a:lnSpc>
            </a:pPr>
            <a:r>
              <a:rPr lang="fa-IR" dirty="0">
                <a:cs typeface="2  Koodak" pitchFamily="2" charset="-78"/>
              </a:rPr>
              <a:t>درست كردن يك عدد چهار رقمي ديگر با همان كارت ها و نمايش آن در جدول ارزش مكاني معلم</a:t>
            </a:r>
            <a:endParaRPr lang="en-US" dirty="0">
              <a:cs typeface="2  Koodak" pitchFamily="2" charset="-78"/>
            </a:endParaRPr>
          </a:p>
          <a:p>
            <a:pPr algn="r" rtl="1">
              <a:lnSpc>
                <a:spcPct val="150000"/>
              </a:lnSpc>
            </a:pPr>
            <a:r>
              <a:rPr lang="fa-IR" dirty="0">
                <a:cs typeface="2  Koodak" pitchFamily="2" charset="-78"/>
              </a:rPr>
              <a:t>رسم جدول ارزش مكاني روي تلق در هر گروه( هر گروه يك جدول)</a:t>
            </a:r>
          </a:p>
          <a:p>
            <a:pPr algn="r" rtl="1">
              <a:lnSpc>
                <a:spcPct val="150000"/>
              </a:lnSpc>
            </a:pPr>
            <a:r>
              <a:rPr lang="fa-IR" dirty="0">
                <a:cs typeface="2  Koodak" pitchFamily="2" charset="-78"/>
              </a:rPr>
              <a:t>قرار دادن كارتهاي عددي در جدولي كه رسم كرده اند.</a:t>
            </a:r>
          </a:p>
          <a:p>
            <a:pPr algn="r" rtl="1">
              <a:lnSpc>
                <a:spcPct val="150000"/>
              </a:lnSpc>
            </a:pPr>
            <a:r>
              <a:rPr lang="fa-IR" dirty="0">
                <a:cs typeface="2  Koodak" pitchFamily="2" charset="-78"/>
              </a:rPr>
              <a:t>معلم يك عدد مي گويد وهمه گروه ها بايد آن عدد را به صورت صحيح در آن جدول قرار دهند.(ارزشيابي گروهي)</a:t>
            </a:r>
          </a:p>
          <a:p>
            <a:pPr algn="r" rtl="1">
              <a:lnSpc>
                <a:spcPct val="150000"/>
              </a:lnSpc>
            </a:pPr>
            <a:r>
              <a:rPr lang="fa-IR" dirty="0">
                <a:cs typeface="2  Koodak" pitchFamily="2" charset="-78"/>
              </a:rPr>
              <a:t>انجام فعاليت صفحه 31 كتاب رياضي(ارزشيابي فردي)</a:t>
            </a:r>
            <a:endParaRPr lang="en-US" dirty="0">
              <a:cs typeface="2  Koodak" pitchFamily="2" charset="-78"/>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a:solidFill>
                    <a:srgbClr val="00B0F0"/>
                  </a:solidFill>
                </a:ln>
                <a:solidFill>
                  <a:srgbClr val="7030A0"/>
                </a:solidFill>
              </a:rPr>
              <a:t>انتخاب رسانه</a:t>
            </a:r>
            <a:endParaRPr lang="en-US" dirty="0">
              <a:ln>
                <a:solidFill>
                  <a:srgbClr val="00B0F0"/>
                </a:solidFill>
              </a:ln>
              <a:solidFill>
                <a:srgbClr val="7030A0"/>
              </a:solidFill>
            </a:endParaRPr>
          </a:p>
        </p:txBody>
      </p:sp>
      <p:sp>
        <p:nvSpPr>
          <p:cNvPr id="3" name="Content Placeholder 2"/>
          <p:cNvSpPr>
            <a:spLocks noGrp="1"/>
          </p:cNvSpPr>
          <p:nvPr>
            <p:ph idx="1"/>
          </p:nvPr>
        </p:nvSpPr>
        <p:spPr/>
        <p:txBody>
          <a:bodyPr/>
          <a:lstStyle/>
          <a:p>
            <a:pPr algn="r" rtl="1">
              <a:lnSpc>
                <a:spcPct val="150000"/>
              </a:lnSpc>
              <a:buNone/>
            </a:pPr>
            <a:r>
              <a:rPr lang="fa-IR" dirty="0">
                <a:cs typeface="2  Koodak" pitchFamily="2" charset="-78"/>
              </a:rPr>
              <a:t>كتاي رياضي پايه سوم ابتدايي،كارت هاي رنگي كه پشتش عدد نوشته شده، جدول ارزش مكاني دست ساخت معلم،تلق، ماژيك،تخته وايتبرد، كوئيزنرها(يا دسته هاي يكي ده تايي صدتايي)</a:t>
            </a:r>
            <a:endParaRPr lang="en-US" dirty="0">
              <a:cs typeface="2  Koodak" pitchFamily="2" charset="-78"/>
            </a:endParaRPr>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4" presetClass="entr" presetSubtype="0" accel="1000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4"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5"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ln>
                  <a:solidFill>
                    <a:srgbClr val="00B0F0"/>
                  </a:solidFill>
                </a:ln>
                <a:solidFill>
                  <a:srgbClr val="7030A0"/>
                </a:solidFill>
                <a:cs typeface="2  Koodak" pitchFamily="2" charset="-78"/>
              </a:rPr>
              <a:t>اجرا</a:t>
            </a:r>
            <a:endParaRPr lang="en-US" dirty="0">
              <a:ln>
                <a:solidFill>
                  <a:srgbClr val="00B0F0"/>
                </a:solidFill>
              </a:ln>
              <a:solidFill>
                <a:srgbClr val="7030A0"/>
              </a:solidFill>
              <a:cs typeface="2  Koodak" pitchFamily="2" charset="-78"/>
            </a:endParaRPr>
          </a:p>
        </p:txBody>
      </p:sp>
      <p:sp>
        <p:nvSpPr>
          <p:cNvPr id="3" name="Content Placeholder 2"/>
          <p:cNvSpPr>
            <a:spLocks noGrp="1"/>
          </p:cNvSpPr>
          <p:nvPr>
            <p:ph idx="1"/>
          </p:nvPr>
        </p:nvSpPr>
        <p:spPr/>
        <p:txBody>
          <a:bodyPr/>
          <a:lstStyle/>
          <a:p>
            <a:pPr algn="r" rtl="1">
              <a:lnSpc>
                <a:spcPct val="150000"/>
              </a:lnSpc>
              <a:buNone/>
            </a:pPr>
            <a:r>
              <a:rPr lang="fa-IR" dirty="0">
                <a:cs typeface="2  Koodak" pitchFamily="2" charset="-78"/>
              </a:rPr>
              <a:t>معلم با يك جدول ارزش مكاني كه خودش ساخته است وارد كلاس مي شود واين خود ايجاد انگيزه اي براي دانش آموزان است.</a:t>
            </a:r>
          </a:p>
          <a:p>
            <a:pPr algn="r" rtl="1">
              <a:lnSpc>
                <a:spcPct val="150000"/>
              </a:lnSpc>
              <a:buNone/>
            </a:pPr>
            <a:r>
              <a:rPr lang="fa-IR" dirty="0">
                <a:cs typeface="2  Koodak" pitchFamily="2" charset="-78"/>
              </a:rPr>
              <a:t>شبيه ترين نمونه به جدول مورد نظر طراح(معلم) در اسلايد بعد آمده است.</a:t>
            </a:r>
          </a:p>
          <a:p>
            <a:pPr algn="r" rtl="1">
              <a:lnSpc>
                <a:spcPct val="150000"/>
              </a:lnSpc>
              <a:buNone/>
            </a:pPr>
            <a:endParaRPr lang="fa-IR" dirty="0">
              <a:cs typeface="2  Koodak" pitchFamily="2" charset="-78"/>
            </a:endParaRPr>
          </a:p>
          <a:p>
            <a:pPr algn="r" rtl="1">
              <a:lnSpc>
                <a:spcPct val="150000"/>
              </a:lnSpc>
              <a:buNone/>
            </a:pPr>
            <a:r>
              <a:rPr lang="fa-IR" dirty="0">
                <a:cs typeface="2  Koodak" pitchFamily="2" charset="-78"/>
              </a:rPr>
              <a:t>وسايل مورد نياز براي ساخت جدول ارزش مكاني:</a:t>
            </a:r>
          </a:p>
          <a:p>
            <a:pPr algn="r" rtl="1">
              <a:lnSpc>
                <a:spcPct val="150000"/>
              </a:lnSpc>
              <a:buNone/>
            </a:pPr>
            <a:r>
              <a:rPr lang="fa-IR" b="1" dirty="0">
                <a:ln w="31550" cmpd="sng">
                  <a:solidFill>
                    <a:schemeClr val="tx1"/>
                  </a:solidFill>
                  <a:prstDash val="solid"/>
                </a:ln>
                <a:solidFill>
                  <a:srgbClr val="00B050"/>
                </a:solidFill>
                <a:effectLst>
                  <a:outerShdw blurRad="41275" dist="12700" dir="12000000" algn="tl" rotWithShape="0">
                    <a:srgbClr val="000000">
                      <a:alpha val="40000"/>
                    </a:srgbClr>
                  </a:outerShdw>
                </a:effectLst>
                <a:cs typeface="2  Koodak" pitchFamily="2" charset="-78"/>
              </a:rPr>
              <a:t>يك تخته چوب،4عدد ميله فلزي،تعدادي حلقه</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2.5"/>
                                          </p:val>
                                        </p:tav>
                                        <p:tav tm="100000">
                                          <p:val>
                                            <p:strVal val="#ppt_w"/>
                                          </p:val>
                                        </p:tav>
                                      </p:tavLst>
                                    </p:anim>
                                    <p:anim calcmode="lin" valueType="num">
                                      <p:cBhvr>
                                        <p:cTn id="8" dur="500" fill="hold"/>
                                        <p:tgtEl>
                                          <p:spTgt spid="2"/>
                                        </p:tgtEl>
                                        <p:attrNameLst>
                                          <p:attrName>ppt_h</p:attrName>
                                        </p:attrNameLst>
                                      </p:cBhvr>
                                      <p:tavLst>
                                        <p:tav tm="0">
                                          <p:val>
                                            <p:strVal val="#ppt_h*0.01"/>
                                          </p:val>
                                        </p:tav>
                                        <p:tav tm="100000">
                                          <p:val>
                                            <p:strVal val="#ppt_h"/>
                                          </p:val>
                                        </p:tav>
                                      </p:tavLst>
                                    </p:anim>
                                    <p:anim calcmode="lin" valueType="num">
                                      <p:cBhvr>
                                        <p:cTn id="9" dur="500" fill="hold"/>
                                        <p:tgtEl>
                                          <p:spTgt spid="2"/>
                                        </p:tgtEl>
                                        <p:attrNameLst>
                                          <p:attrName>ppt_x</p:attrName>
                                        </p:attrNameLst>
                                      </p:cBhvr>
                                      <p:tavLst>
                                        <p:tav tm="0">
                                          <p:val>
                                            <p:strVal val="#ppt_x"/>
                                          </p:val>
                                        </p:tav>
                                        <p:tav tm="100000">
                                          <p:val>
                                            <p:strVal val="#ppt_x"/>
                                          </p:val>
                                        </p:tav>
                                      </p:tavLst>
                                    </p:anim>
                                    <p:anim calcmode="lin" valueType="num">
                                      <p:cBhvr>
                                        <p:cTn id="10" dur="500" fill="hold"/>
                                        <p:tgtEl>
                                          <p:spTgt spid="2"/>
                                        </p:tgtEl>
                                        <p:attrNameLst>
                                          <p:attrName>ppt_y</p:attrName>
                                        </p:attrNameLst>
                                      </p:cBhvr>
                                      <p:tavLst>
                                        <p:tav tm="0">
                                          <p:val>
                                            <p:strVal val="#ppt_h+1"/>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4"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from="(-#ppt_w/2)" to="(#ppt_x)" calcmode="lin" valueType="num">
                                      <p:cBhvr>
                                        <p:cTn id="16" dur="600" fill="hold">
                                          <p:stCondLst>
                                            <p:cond delay="0"/>
                                          </p:stCondLst>
                                        </p:cTn>
                                        <p:tgtEl>
                                          <p:spTgt spid="3">
                                            <p:txEl>
                                              <p:pRg st="0" end="0"/>
                                            </p:txEl>
                                          </p:spTgt>
                                        </p:tgtEl>
                                        <p:attrNameLst>
                                          <p:attrName>ppt_x</p:attrName>
                                        </p:attrNameLst>
                                      </p:cBhvr>
                                    </p:anim>
                                    <p:anim from="0" to="-1.0" calcmode="lin" valueType="num">
                                      <p:cBhvr>
                                        <p:cTn id="17" dur="200" decel="50000" autoRev="1" fill="hold">
                                          <p:stCondLst>
                                            <p:cond delay="600"/>
                                          </p:stCondLst>
                                        </p:cTn>
                                        <p:tgtEl>
                                          <p:spTgt spid="3">
                                            <p:txEl>
                                              <p:pRg st="0" end="0"/>
                                            </p:txEl>
                                          </p:spTgt>
                                        </p:tgtEl>
                                        <p:attrNameLst>
                                          <p:attrName>xshear</p:attrName>
                                        </p:attrNameLst>
                                      </p:cBhvr>
                                    </p:anim>
                                    <p:animScale>
                                      <p:cBhvr>
                                        <p:cTn id="18" dur="200" decel="100000" autoRev="1" fill="hold">
                                          <p:stCondLst>
                                            <p:cond delay="600"/>
                                          </p:stCondLst>
                                        </p:cTn>
                                        <p:tgtEl>
                                          <p:spTgt spid="3">
                                            <p:txEl>
                                              <p:pRg st="0" end="0"/>
                                            </p:txEl>
                                          </p:spTgt>
                                        </p:tgtEl>
                                      </p:cBhvr>
                                      <p:from x="100000" y="100000"/>
                                      <p:to x="80000" y="100000"/>
                                    </p:animScale>
                                    <p:anim by="(#ppt_h/3+#ppt_w*0.1)" calcmode="lin" valueType="num">
                                      <p:cBhvr additive="sum">
                                        <p:cTn id="19"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20" fill="hold">
                      <p:stCondLst>
                        <p:cond delay="indefinite"/>
                      </p:stCondLst>
                      <p:childTnLst>
                        <p:par>
                          <p:cTn id="21" fill="hold">
                            <p:stCondLst>
                              <p:cond delay="0"/>
                            </p:stCondLst>
                            <p:childTnLst>
                              <p:par>
                                <p:cTn id="22" presetID="34"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from="(-#ppt_w/2)" to="(#ppt_x)" calcmode="lin" valueType="num">
                                      <p:cBhvr>
                                        <p:cTn id="24" dur="600" fill="hold">
                                          <p:stCondLst>
                                            <p:cond delay="0"/>
                                          </p:stCondLst>
                                        </p:cTn>
                                        <p:tgtEl>
                                          <p:spTgt spid="3">
                                            <p:txEl>
                                              <p:pRg st="1" end="1"/>
                                            </p:txEl>
                                          </p:spTgt>
                                        </p:tgtEl>
                                        <p:attrNameLst>
                                          <p:attrName>ppt_x</p:attrName>
                                        </p:attrNameLst>
                                      </p:cBhvr>
                                    </p:anim>
                                    <p:anim from="0" to="-1.0" calcmode="lin" valueType="num">
                                      <p:cBhvr>
                                        <p:cTn id="25" dur="200" decel="50000" autoRev="1" fill="hold">
                                          <p:stCondLst>
                                            <p:cond delay="600"/>
                                          </p:stCondLst>
                                        </p:cTn>
                                        <p:tgtEl>
                                          <p:spTgt spid="3">
                                            <p:txEl>
                                              <p:pRg st="1" end="1"/>
                                            </p:txEl>
                                          </p:spTgt>
                                        </p:tgtEl>
                                        <p:attrNameLst>
                                          <p:attrName>xshear</p:attrName>
                                        </p:attrNameLst>
                                      </p:cBhvr>
                                    </p:anim>
                                    <p:animScale>
                                      <p:cBhvr>
                                        <p:cTn id="26" dur="200" decel="100000" autoRev="1" fill="hold">
                                          <p:stCondLst>
                                            <p:cond delay="600"/>
                                          </p:stCondLst>
                                        </p:cTn>
                                        <p:tgtEl>
                                          <p:spTgt spid="3">
                                            <p:txEl>
                                              <p:pRg st="1" end="1"/>
                                            </p:txEl>
                                          </p:spTgt>
                                        </p:tgtEl>
                                      </p:cBhvr>
                                      <p:from x="100000" y="100000"/>
                                      <p:to x="80000" y="100000"/>
                                    </p:animScale>
                                    <p:anim by="(#ppt_h/3+#ppt_w*0.1)" calcmode="lin" valueType="num">
                                      <p:cBhvr additive="sum">
                                        <p:cTn id="27"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28" fill="hold">
                      <p:stCondLst>
                        <p:cond delay="indefinite"/>
                      </p:stCondLst>
                      <p:childTnLst>
                        <p:par>
                          <p:cTn id="29" fill="hold">
                            <p:stCondLst>
                              <p:cond delay="0"/>
                            </p:stCondLst>
                            <p:childTnLst>
                              <p:par>
                                <p:cTn id="30" presetID="34"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from="(-#ppt_w/2)" to="(#ppt_x)" calcmode="lin" valueType="num">
                                      <p:cBhvr>
                                        <p:cTn id="32" dur="600" fill="hold">
                                          <p:stCondLst>
                                            <p:cond delay="0"/>
                                          </p:stCondLst>
                                        </p:cTn>
                                        <p:tgtEl>
                                          <p:spTgt spid="3">
                                            <p:txEl>
                                              <p:pRg st="3" end="3"/>
                                            </p:txEl>
                                          </p:spTgt>
                                        </p:tgtEl>
                                        <p:attrNameLst>
                                          <p:attrName>ppt_x</p:attrName>
                                        </p:attrNameLst>
                                      </p:cBhvr>
                                    </p:anim>
                                    <p:anim from="0" to="-1.0" calcmode="lin" valueType="num">
                                      <p:cBhvr>
                                        <p:cTn id="33" dur="200" decel="50000" autoRev="1" fill="hold">
                                          <p:stCondLst>
                                            <p:cond delay="600"/>
                                          </p:stCondLst>
                                        </p:cTn>
                                        <p:tgtEl>
                                          <p:spTgt spid="3">
                                            <p:txEl>
                                              <p:pRg st="3" end="3"/>
                                            </p:txEl>
                                          </p:spTgt>
                                        </p:tgtEl>
                                        <p:attrNameLst>
                                          <p:attrName>xshear</p:attrName>
                                        </p:attrNameLst>
                                      </p:cBhvr>
                                    </p:anim>
                                    <p:animScale>
                                      <p:cBhvr>
                                        <p:cTn id="34" dur="200" decel="100000" autoRev="1" fill="hold">
                                          <p:stCondLst>
                                            <p:cond delay="600"/>
                                          </p:stCondLst>
                                        </p:cTn>
                                        <p:tgtEl>
                                          <p:spTgt spid="3">
                                            <p:txEl>
                                              <p:pRg st="3" end="3"/>
                                            </p:txEl>
                                          </p:spTgt>
                                        </p:tgtEl>
                                      </p:cBhvr>
                                      <p:from x="100000" y="100000"/>
                                      <p:to x="80000" y="100000"/>
                                    </p:animScale>
                                    <p:anim by="(#ppt_h/3+#ppt_w*0.1)" calcmode="lin" valueType="num">
                                      <p:cBhvr additive="sum">
                                        <p:cTn id="35"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6" fill="hold">
                      <p:stCondLst>
                        <p:cond delay="indefinite"/>
                      </p:stCondLst>
                      <p:childTnLst>
                        <p:par>
                          <p:cTn id="37" fill="hold">
                            <p:stCondLst>
                              <p:cond delay="0"/>
                            </p:stCondLst>
                            <p:childTnLst>
                              <p:par>
                                <p:cTn id="38" presetID="34"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from="(-#ppt_w/2)" to="(#ppt_x)" calcmode="lin" valueType="num">
                                      <p:cBhvr>
                                        <p:cTn id="40" dur="600" fill="hold">
                                          <p:stCondLst>
                                            <p:cond delay="0"/>
                                          </p:stCondLst>
                                        </p:cTn>
                                        <p:tgtEl>
                                          <p:spTgt spid="3">
                                            <p:txEl>
                                              <p:pRg st="4" end="4"/>
                                            </p:txEl>
                                          </p:spTgt>
                                        </p:tgtEl>
                                        <p:attrNameLst>
                                          <p:attrName>ppt_x</p:attrName>
                                        </p:attrNameLst>
                                      </p:cBhvr>
                                    </p:anim>
                                    <p:anim from="0" to="-1.0" calcmode="lin" valueType="num">
                                      <p:cBhvr>
                                        <p:cTn id="41" dur="200" decel="50000" autoRev="1" fill="hold">
                                          <p:stCondLst>
                                            <p:cond delay="600"/>
                                          </p:stCondLst>
                                        </p:cTn>
                                        <p:tgtEl>
                                          <p:spTgt spid="3">
                                            <p:txEl>
                                              <p:pRg st="4" end="4"/>
                                            </p:txEl>
                                          </p:spTgt>
                                        </p:tgtEl>
                                        <p:attrNameLst>
                                          <p:attrName>xshear</p:attrName>
                                        </p:attrNameLst>
                                      </p:cBhvr>
                                    </p:anim>
                                    <p:animScale>
                                      <p:cBhvr>
                                        <p:cTn id="42" dur="200" decel="100000" autoRev="1" fill="hold">
                                          <p:stCondLst>
                                            <p:cond delay="600"/>
                                          </p:stCondLst>
                                        </p:cTn>
                                        <p:tgtEl>
                                          <p:spTgt spid="3">
                                            <p:txEl>
                                              <p:pRg st="4" end="4"/>
                                            </p:txEl>
                                          </p:spTgt>
                                        </p:tgtEl>
                                      </p:cBhvr>
                                      <p:from x="100000" y="100000"/>
                                      <p:to x="80000" y="100000"/>
                                    </p:animScale>
                                    <p:anim by="(#ppt_h/3+#ppt_w*0.1)" calcmode="lin" valueType="num">
                                      <p:cBhvr additive="sum">
                                        <p:cTn id="43"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752600"/>
          </a:xfrm>
        </p:spPr>
        <p:txBody>
          <a:bodyPr/>
          <a:lstStyle/>
          <a:p>
            <a:pPr algn="r"/>
            <a:r>
              <a:rPr lang="fa-IR" dirty="0">
                <a:ln>
                  <a:solidFill>
                    <a:srgbClr val="7030A0"/>
                  </a:solidFill>
                </a:ln>
                <a:solidFill>
                  <a:srgbClr val="00B0F0"/>
                </a:solidFill>
                <a:cs typeface="B Koodak" panose="00000700000000000000" pitchFamily="2" charset="-78"/>
              </a:rPr>
              <a:t>جدول ارزش مكاني اعداد چهار رقمي</a:t>
            </a:r>
            <a:endParaRPr lang="en-US" dirty="0">
              <a:ln>
                <a:solidFill>
                  <a:srgbClr val="7030A0"/>
                </a:solidFill>
              </a:ln>
              <a:solidFill>
                <a:srgbClr val="00B0F0"/>
              </a:solidFill>
              <a:cs typeface="B Koodak" panose="00000700000000000000" pitchFamily="2" charset="-78"/>
            </a:endParaRPr>
          </a:p>
        </p:txBody>
      </p:sp>
      <p:pic>
        <p:nvPicPr>
          <p:cNvPr id="1030" name="Picture 6" descr="C:\Users\negin rayane 2228789\Desktop\جدول ارزش مكاني\چوب.jpg"/>
          <p:cNvPicPr>
            <a:picLocks noChangeAspect="1" noChangeArrowheads="1"/>
          </p:cNvPicPr>
          <p:nvPr/>
        </p:nvPicPr>
        <p:blipFill>
          <a:blip r:embed="rId2"/>
          <a:srcRect/>
          <a:stretch>
            <a:fillRect/>
          </a:stretch>
        </p:blipFill>
        <p:spPr bwMode="auto">
          <a:xfrm>
            <a:off x="304800" y="1981200"/>
            <a:ext cx="2047335" cy="1219200"/>
          </a:xfrm>
          <a:prstGeom prst="rect">
            <a:avLst/>
          </a:prstGeom>
          <a:noFill/>
        </p:spPr>
      </p:pic>
      <p:pic>
        <p:nvPicPr>
          <p:cNvPr id="1032" name="Picture 8" descr="C:\Users\negin rayane 2228789\Desktop\جدول ارزش مكاني\ميله فلزي.jpg"/>
          <p:cNvPicPr>
            <a:picLocks noChangeAspect="1" noChangeArrowheads="1"/>
          </p:cNvPicPr>
          <p:nvPr/>
        </p:nvPicPr>
        <p:blipFill>
          <a:blip r:embed="rId3"/>
          <a:srcRect/>
          <a:stretch>
            <a:fillRect/>
          </a:stretch>
        </p:blipFill>
        <p:spPr bwMode="auto">
          <a:xfrm>
            <a:off x="228600" y="3200400"/>
            <a:ext cx="2058456" cy="1546225"/>
          </a:xfrm>
          <a:prstGeom prst="rect">
            <a:avLst/>
          </a:prstGeom>
          <a:noFill/>
        </p:spPr>
      </p:pic>
      <p:pic>
        <p:nvPicPr>
          <p:cNvPr id="1033" name="Picture 9" descr="C:\Users\negin rayane 2228789\Desktop\جدول ارزش مكاني\حلقه.jpg"/>
          <p:cNvPicPr>
            <a:picLocks noChangeAspect="1" noChangeArrowheads="1"/>
          </p:cNvPicPr>
          <p:nvPr/>
        </p:nvPicPr>
        <p:blipFill>
          <a:blip r:embed="rId4" cstate="print"/>
          <a:srcRect/>
          <a:stretch>
            <a:fillRect/>
          </a:stretch>
        </p:blipFill>
        <p:spPr bwMode="auto">
          <a:xfrm>
            <a:off x="381000" y="4800600"/>
            <a:ext cx="1752600" cy="1752600"/>
          </a:xfrm>
          <a:prstGeom prst="rect">
            <a:avLst/>
          </a:prstGeom>
          <a:noFill/>
        </p:spPr>
      </p:pic>
      <p:sp>
        <p:nvSpPr>
          <p:cNvPr id="12" name="Right Brace 11"/>
          <p:cNvSpPr/>
          <p:nvPr/>
        </p:nvSpPr>
        <p:spPr>
          <a:xfrm>
            <a:off x="3810000" y="2057400"/>
            <a:ext cx="457200" cy="4114800"/>
          </a:xfrm>
          <a:prstGeom prst="righ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036" name="Picture 12" descr="C:\Users\negin rayane 2228789\Desktop\جدول ارزش مكاني\نمونه جدول.jpg"/>
          <p:cNvPicPr>
            <a:picLocks noGrp="1" noChangeAspect="1" noChangeArrowheads="1"/>
          </p:cNvPicPr>
          <p:nvPr>
            <p:ph idx="1"/>
          </p:nvPr>
        </p:nvPicPr>
        <p:blipFill>
          <a:blip r:embed="rId5"/>
          <a:srcRect/>
          <a:stretch>
            <a:fillRect/>
          </a:stretch>
        </p:blipFill>
        <p:spPr bwMode="auto">
          <a:xfrm>
            <a:off x="4419600" y="2514600"/>
            <a:ext cx="3816178" cy="3124200"/>
          </a:xfrm>
          <a:prstGeom prst="rect">
            <a:avLst/>
          </a:prstGeom>
          <a:noFill/>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1030"/>
                                        </p:tgtEl>
                                        <p:attrNameLst>
                                          <p:attrName>style.visibility</p:attrName>
                                        </p:attrNameLst>
                                      </p:cBhvr>
                                      <p:to>
                                        <p:strVal val="visible"/>
                                      </p:to>
                                    </p:set>
                                    <p:anim calcmode="lin" valueType="num">
                                      <p:cBhvr>
                                        <p:cTn id="12" dur="500" fill="hold"/>
                                        <p:tgtEl>
                                          <p:spTgt spid="1030"/>
                                        </p:tgtEl>
                                        <p:attrNameLst>
                                          <p:attrName>ppt_w</p:attrName>
                                        </p:attrNameLst>
                                      </p:cBhvr>
                                      <p:tavLst>
                                        <p:tav tm="0">
                                          <p:val>
                                            <p:strVal val="#ppt_w*0.05"/>
                                          </p:val>
                                        </p:tav>
                                        <p:tav tm="100000">
                                          <p:val>
                                            <p:strVal val="#ppt_w"/>
                                          </p:val>
                                        </p:tav>
                                      </p:tavLst>
                                    </p:anim>
                                    <p:anim calcmode="lin" valueType="num">
                                      <p:cBhvr>
                                        <p:cTn id="13" dur="500" fill="hold"/>
                                        <p:tgtEl>
                                          <p:spTgt spid="1030"/>
                                        </p:tgtEl>
                                        <p:attrNameLst>
                                          <p:attrName>ppt_h</p:attrName>
                                        </p:attrNameLst>
                                      </p:cBhvr>
                                      <p:tavLst>
                                        <p:tav tm="0">
                                          <p:val>
                                            <p:strVal val="#ppt_h"/>
                                          </p:val>
                                        </p:tav>
                                        <p:tav tm="100000">
                                          <p:val>
                                            <p:strVal val="#ppt_h"/>
                                          </p:val>
                                        </p:tav>
                                      </p:tavLst>
                                    </p:anim>
                                    <p:anim calcmode="lin" valueType="num">
                                      <p:cBhvr>
                                        <p:cTn id="14" dur="500" fill="hold"/>
                                        <p:tgtEl>
                                          <p:spTgt spid="1030"/>
                                        </p:tgtEl>
                                        <p:attrNameLst>
                                          <p:attrName>ppt_x</p:attrName>
                                        </p:attrNameLst>
                                      </p:cBhvr>
                                      <p:tavLst>
                                        <p:tav tm="0">
                                          <p:val>
                                            <p:strVal val="#ppt_x-.2"/>
                                          </p:val>
                                        </p:tav>
                                        <p:tav tm="100000">
                                          <p:val>
                                            <p:strVal val="#ppt_x"/>
                                          </p:val>
                                        </p:tav>
                                      </p:tavLst>
                                    </p:anim>
                                    <p:anim calcmode="lin" valueType="num">
                                      <p:cBhvr>
                                        <p:cTn id="15" dur="500" fill="hold"/>
                                        <p:tgtEl>
                                          <p:spTgt spid="1030"/>
                                        </p:tgtEl>
                                        <p:attrNameLst>
                                          <p:attrName>ppt_y</p:attrName>
                                        </p:attrNameLst>
                                      </p:cBhvr>
                                      <p:tavLst>
                                        <p:tav tm="0">
                                          <p:val>
                                            <p:strVal val="#ppt_y"/>
                                          </p:val>
                                        </p:tav>
                                        <p:tav tm="100000">
                                          <p:val>
                                            <p:strVal val="#ppt_y"/>
                                          </p:val>
                                        </p:tav>
                                      </p:tavLst>
                                    </p:anim>
                                    <p:animEffect transition="in" filter="fade">
                                      <p:cBhvr>
                                        <p:cTn id="16" dur="500"/>
                                        <p:tgtEl>
                                          <p:spTgt spid="1030"/>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1032"/>
                                        </p:tgtEl>
                                        <p:attrNameLst>
                                          <p:attrName>style.visibility</p:attrName>
                                        </p:attrNameLst>
                                      </p:cBhvr>
                                      <p:to>
                                        <p:strVal val="visible"/>
                                      </p:to>
                                    </p:set>
                                    <p:animScale>
                                      <p:cBhvr>
                                        <p:cTn id="21" dur="1000" decel="50000" fill="hold">
                                          <p:stCondLst>
                                            <p:cond delay="0"/>
                                          </p:stCondLst>
                                        </p:cTn>
                                        <p:tgtEl>
                                          <p:spTgt spid="103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032"/>
                                        </p:tgtEl>
                                        <p:attrNameLst>
                                          <p:attrName>ppt_x</p:attrName>
                                          <p:attrName>ppt_y</p:attrName>
                                        </p:attrNameLst>
                                      </p:cBhvr>
                                    </p:animMotion>
                                    <p:animEffect transition="in" filter="fade">
                                      <p:cBhvr>
                                        <p:cTn id="23" dur="1000"/>
                                        <p:tgtEl>
                                          <p:spTgt spid="1032"/>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nodeType="clickEffect">
                                  <p:stCondLst>
                                    <p:cond delay="0"/>
                                  </p:stCondLst>
                                  <p:childTnLst>
                                    <p:set>
                                      <p:cBhvr>
                                        <p:cTn id="27" dur="1" fill="hold">
                                          <p:stCondLst>
                                            <p:cond delay="0"/>
                                          </p:stCondLst>
                                        </p:cTn>
                                        <p:tgtEl>
                                          <p:spTgt spid="1033"/>
                                        </p:tgtEl>
                                        <p:attrNameLst>
                                          <p:attrName>style.visibility</p:attrName>
                                        </p:attrNameLst>
                                      </p:cBhvr>
                                      <p:to>
                                        <p:strVal val="visible"/>
                                      </p:to>
                                    </p:set>
                                    <p:animEffect transition="in" filter="wipe(down)">
                                      <p:cBhvr>
                                        <p:cTn id="28" dur="580">
                                          <p:stCondLst>
                                            <p:cond delay="0"/>
                                          </p:stCondLst>
                                        </p:cTn>
                                        <p:tgtEl>
                                          <p:spTgt spid="1033"/>
                                        </p:tgtEl>
                                      </p:cBhvr>
                                    </p:animEffect>
                                    <p:anim calcmode="lin" valueType="num">
                                      <p:cBhvr>
                                        <p:cTn id="29" dur="1822" tmFilter="0,0; 0.14,0.36; 0.43,0.73; 0.71,0.91; 1.0,1.0">
                                          <p:stCondLst>
                                            <p:cond delay="0"/>
                                          </p:stCondLst>
                                        </p:cTn>
                                        <p:tgtEl>
                                          <p:spTgt spid="1033"/>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033"/>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033"/>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033"/>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033"/>
                                        </p:tgtEl>
                                        <p:attrNameLst>
                                          <p:attrName>ppt_y</p:attrName>
                                        </p:attrNameLst>
                                      </p:cBhvr>
                                      <p:tavLst>
                                        <p:tav tm="0" fmla="#ppt_y-sin(pi*$)/81">
                                          <p:val>
                                            <p:fltVal val="0"/>
                                          </p:val>
                                        </p:tav>
                                        <p:tav tm="100000">
                                          <p:val>
                                            <p:fltVal val="1"/>
                                          </p:val>
                                        </p:tav>
                                      </p:tavLst>
                                    </p:anim>
                                    <p:animScale>
                                      <p:cBhvr>
                                        <p:cTn id="34" dur="26">
                                          <p:stCondLst>
                                            <p:cond delay="650"/>
                                          </p:stCondLst>
                                        </p:cTn>
                                        <p:tgtEl>
                                          <p:spTgt spid="1033"/>
                                        </p:tgtEl>
                                      </p:cBhvr>
                                      <p:to x="100000" y="60000"/>
                                    </p:animScale>
                                    <p:animScale>
                                      <p:cBhvr>
                                        <p:cTn id="35" dur="166" decel="50000">
                                          <p:stCondLst>
                                            <p:cond delay="676"/>
                                          </p:stCondLst>
                                        </p:cTn>
                                        <p:tgtEl>
                                          <p:spTgt spid="1033"/>
                                        </p:tgtEl>
                                      </p:cBhvr>
                                      <p:to x="100000" y="100000"/>
                                    </p:animScale>
                                    <p:animScale>
                                      <p:cBhvr>
                                        <p:cTn id="36" dur="26">
                                          <p:stCondLst>
                                            <p:cond delay="1312"/>
                                          </p:stCondLst>
                                        </p:cTn>
                                        <p:tgtEl>
                                          <p:spTgt spid="1033"/>
                                        </p:tgtEl>
                                      </p:cBhvr>
                                      <p:to x="100000" y="80000"/>
                                    </p:animScale>
                                    <p:animScale>
                                      <p:cBhvr>
                                        <p:cTn id="37" dur="166" decel="50000">
                                          <p:stCondLst>
                                            <p:cond delay="1338"/>
                                          </p:stCondLst>
                                        </p:cTn>
                                        <p:tgtEl>
                                          <p:spTgt spid="1033"/>
                                        </p:tgtEl>
                                      </p:cBhvr>
                                      <p:to x="100000" y="100000"/>
                                    </p:animScale>
                                    <p:animScale>
                                      <p:cBhvr>
                                        <p:cTn id="38" dur="26">
                                          <p:stCondLst>
                                            <p:cond delay="1642"/>
                                          </p:stCondLst>
                                        </p:cTn>
                                        <p:tgtEl>
                                          <p:spTgt spid="1033"/>
                                        </p:tgtEl>
                                      </p:cBhvr>
                                      <p:to x="100000" y="90000"/>
                                    </p:animScale>
                                    <p:animScale>
                                      <p:cBhvr>
                                        <p:cTn id="39" dur="166" decel="50000">
                                          <p:stCondLst>
                                            <p:cond delay="1668"/>
                                          </p:stCondLst>
                                        </p:cTn>
                                        <p:tgtEl>
                                          <p:spTgt spid="1033"/>
                                        </p:tgtEl>
                                      </p:cBhvr>
                                      <p:to x="100000" y="100000"/>
                                    </p:animScale>
                                    <p:animScale>
                                      <p:cBhvr>
                                        <p:cTn id="40" dur="26">
                                          <p:stCondLst>
                                            <p:cond delay="1808"/>
                                          </p:stCondLst>
                                        </p:cTn>
                                        <p:tgtEl>
                                          <p:spTgt spid="1033"/>
                                        </p:tgtEl>
                                      </p:cBhvr>
                                      <p:to x="100000" y="95000"/>
                                    </p:animScale>
                                    <p:animScale>
                                      <p:cBhvr>
                                        <p:cTn id="41" dur="166" decel="50000">
                                          <p:stCondLst>
                                            <p:cond delay="1834"/>
                                          </p:stCondLst>
                                        </p:cTn>
                                        <p:tgtEl>
                                          <p:spTgt spid="1033"/>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52"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Scale>
                                      <p:cBhvr>
                                        <p:cTn id="46"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7" dur="1000" decel="50000" fill="hold">
                                          <p:stCondLst>
                                            <p:cond delay="0"/>
                                          </p:stCondLst>
                                        </p:cTn>
                                        <p:tgtEl>
                                          <p:spTgt spid="12"/>
                                        </p:tgtEl>
                                        <p:attrNameLst>
                                          <p:attrName>ppt_x</p:attrName>
                                          <p:attrName>ppt_y</p:attrName>
                                        </p:attrNameLst>
                                      </p:cBhvr>
                                    </p:animMotion>
                                    <p:animEffect transition="in" filter="fade">
                                      <p:cBhvr>
                                        <p:cTn id="48" dur="1000"/>
                                        <p:tgtEl>
                                          <p:spTgt spid="12"/>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nodeType="clickEffect">
                                  <p:stCondLst>
                                    <p:cond delay="0"/>
                                  </p:stCondLst>
                                  <p:childTnLst>
                                    <p:set>
                                      <p:cBhvr>
                                        <p:cTn id="52" dur="1" fill="hold">
                                          <p:stCondLst>
                                            <p:cond delay="0"/>
                                          </p:stCondLst>
                                        </p:cTn>
                                        <p:tgtEl>
                                          <p:spTgt spid="1036"/>
                                        </p:tgtEl>
                                        <p:attrNameLst>
                                          <p:attrName>style.visibility</p:attrName>
                                        </p:attrNameLst>
                                      </p:cBhvr>
                                      <p:to>
                                        <p:strVal val="visible"/>
                                      </p:to>
                                    </p:set>
                                    <p:animEffect transition="in" filter="box(in)">
                                      <p:cBhvr>
                                        <p:cTn id="53" dur="500"/>
                                        <p:tgtEl>
                                          <p:spTgt spid="1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781800"/>
          </a:xfrm>
        </p:spPr>
        <p:txBody>
          <a:bodyPr/>
          <a:lstStyle/>
          <a:p>
            <a:pPr algn="r" rtl="1">
              <a:lnSpc>
                <a:spcPct val="150000"/>
              </a:lnSpc>
              <a:buNone/>
            </a:pPr>
            <a:r>
              <a:rPr lang="fa-IR" dirty="0">
                <a:cs typeface="2  Koodak" pitchFamily="2" charset="-78"/>
              </a:rPr>
              <a:t>معلم جدول را روي ميز خودش مي گذارد سپس با استفاده از كارت هاي رنگي دانش آموزان را گروه بندي مي كند(جعيت كلاس16نفر در نظر گرفته شده)هر 4 رنگ يك گروه مي شوند و كنارهم مي نشينند.سپس معلم به دانش آموزان مي گويد پشت هر يك از كارت ها يك عدد نوشته شده است هر گروه كارت هايشان را كنارهم قرار دهند و يك عدد چهار رقمي بسازند. نمونه كارت در زير نمايش داده شده:</a:t>
            </a:r>
          </a:p>
          <a:p>
            <a:pPr algn="r" rtl="1">
              <a:lnSpc>
                <a:spcPct val="150000"/>
              </a:lnSpc>
              <a:buNone/>
            </a:pPr>
            <a:endParaRPr lang="fa-IR" dirty="0">
              <a:cs typeface="2  Koodak" pitchFamily="2" charset="-78"/>
            </a:endParaRPr>
          </a:p>
          <a:p>
            <a:pPr algn="r" rtl="1">
              <a:lnSpc>
                <a:spcPct val="150000"/>
              </a:lnSpc>
              <a:buNone/>
            </a:pPr>
            <a:endParaRPr lang="fa-IR" dirty="0">
              <a:cs typeface="2  Koodak" pitchFamily="2" charset="-78"/>
            </a:endParaRPr>
          </a:p>
          <a:p>
            <a:pPr algn="r" rtl="1">
              <a:lnSpc>
                <a:spcPct val="150000"/>
              </a:lnSpc>
              <a:buNone/>
            </a:pPr>
            <a:r>
              <a:rPr lang="fa-IR" dirty="0">
                <a:cs typeface="2  Koodak" pitchFamily="2" charset="-78"/>
              </a:rPr>
              <a:t>                    پشت كارت                                       رويه كارت</a:t>
            </a:r>
          </a:p>
          <a:p>
            <a:pPr algn="r" rtl="1">
              <a:lnSpc>
                <a:spcPct val="150000"/>
              </a:lnSpc>
              <a:buNone/>
            </a:pPr>
            <a:r>
              <a:rPr lang="fa-IR" dirty="0">
                <a:cs typeface="2  Koodak" pitchFamily="2" charset="-78"/>
              </a:rPr>
              <a:t>                </a:t>
            </a:r>
          </a:p>
        </p:txBody>
      </p:sp>
      <p:sp>
        <p:nvSpPr>
          <p:cNvPr id="4" name="Round Diagonal Corner Rectangle 3"/>
          <p:cNvSpPr/>
          <p:nvPr/>
        </p:nvSpPr>
        <p:spPr>
          <a:xfrm>
            <a:off x="1447800" y="3962400"/>
            <a:ext cx="1676400" cy="13716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cxnSp>
        <p:nvCxnSpPr>
          <p:cNvPr id="6" name="Straight Arrow Connector 5"/>
          <p:cNvCxnSpPr/>
          <p:nvPr/>
        </p:nvCxnSpPr>
        <p:spPr>
          <a:xfrm>
            <a:off x="3810000" y="4724400"/>
            <a:ext cx="13716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8" name="Round Diagonal Corner Rectangle 7"/>
          <p:cNvSpPr/>
          <p:nvPr/>
        </p:nvSpPr>
        <p:spPr>
          <a:xfrm>
            <a:off x="5334000" y="3962400"/>
            <a:ext cx="1676400" cy="13716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3</a:t>
            </a:r>
            <a:endParaRPr lang="en-US" sz="8000" dirty="0">
              <a:cs typeface="2  Koodak" pitchFamily="2" charset="-78"/>
            </a:endParaRPr>
          </a:p>
        </p:txBody>
      </p: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ox(in)">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rtl="1">
              <a:buNone/>
            </a:pPr>
            <a:r>
              <a:rPr lang="fa-IR" b="1" cap="all" dirty="0">
                <a:ln w="0"/>
                <a:solidFill>
                  <a:schemeClr val="accent5">
                    <a:lumMod val="75000"/>
                  </a:schemeClr>
                </a:solidFill>
                <a:effectLst>
                  <a:reflection blurRad="12700" stA="50000" endPos="50000" dist="5000" dir="5400000" sy="-100000" rotWithShape="0"/>
                </a:effectLst>
                <a:cs typeface="2  Koodak" pitchFamily="2" charset="-78"/>
              </a:rPr>
              <a:t>نمونه كار يك گروه</a:t>
            </a:r>
          </a:p>
          <a:p>
            <a:pPr algn="r" rtl="1">
              <a:buNone/>
            </a:pPr>
            <a:endParaRPr lang="fa-IR" b="1" cap="all" dirty="0">
              <a:ln w="0"/>
              <a:solidFill>
                <a:schemeClr val="accent5">
                  <a:lumMod val="75000"/>
                </a:schemeClr>
              </a:solidFill>
              <a:effectLst>
                <a:reflection blurRad="12700" stA="50000" endPos="50000" dist="5000" dir="5400000" sy="-100000" rotWithShape="0"/>
              </a:effectLst>
              <a:cs typeface="2  Koodak" pitchFamily="2" charset="-78"/>
            </a:endParaRPr>
          </a:p>
          <a:p>
            <a:pPr algn="r" rtl="1">
              <a:buNone/>
            </a:pPr>
            <a:endParaRPr lang="fa-IR" b="1" cap="all" dirty="0">
              <a:ln w="0"/>
              <a:solidFill>
                <a:schemeClr val="accent5">
                  <a:lumMod val="75000"/>
                </a:schemeClr>
              </a:solidFill>
              <a:effectLst>
                <a:reflection blurRad="12700" stA="50000" endPos="50000" dist="5000" dir="5400000" sy="-100000" rotWithShape="0"/>
              </a:effectLst>
              <a:cs typeface="2  Koodak" pitchFamily="2" charset="-78"/>
            </a:endParaRPr>
          </a:p>
          <a:p>
            <a:pPr algn="r" rtl="1">
              <a:buNone/>
            </a:pPr>
            <a:endParaRPr lang="fa-IR" b="1" cap="all" dirty="0">
              <a:ln w="0"/>
              <a:solidFill>
                <a:schemeClr val="accent5">
                  <a:lumMod val="75000"/>
                </a:schemeClr>
              </a:solidFill>
              <a:effectLst>
                <a:reflection blurRad="12700" stA="50000" endPos="50000" dist="5000" dir="5400000" sy="-100000" rotWithShape="0"/>
              </a:effectLst>
              <a:cs typeface="2  Koodak" pitchFamily="2" charset="-78"/>
            </a:endParaRPr>
          </a:p>
          <a:p>
            <a:pPr algn="r" rtl="1">
              <a:buNone/>
            </a:pPr>
            <a:endParaRPr lang="fa-IR" b="1" cap="all" dirty="0">
              <a:ln w="0"/>
              <a:solidFill>
                <a:schemeClr val="accent5">
                  <a:lumMod val="75000"/>
                </a:schemeClr>
              </a:solidFill>
              <a:effectLst>
                <a:reflection blurRad="12700" stA="50000" endPos="50000" dist="5000" dir="5400000" sy="-100000" rotWithShape="0"/>
              </a:effectLst>
              <a:cs typeface="2  Koodak" pitchFamily="2" charset="-78"/>
            </a:endParaRPr>
          </a:p>
          <a:p>
            <a:pPr algn="r" rtl="1">
              <a:buNone/>
            </a:pPr>
            <a:r>
              <a:rPr lang="fa-IR" b="1" cap="all" dirty="0">
                <a:ln w="0"/>
                <a:effectLst>
                  <a:reflection blurRad="12700" stA="50000" endPos="50000" dist="5000" dir="5400000" sy="-100000" rotWithShape="0"/>
                </a:effectLst>
                <a:cs typeface="2  Koodak" pitchFamily="2" charset="-78"/>
              </a:rPr>
              <a:t>سپس معلم از هر گروه مي خواهد عددشان را با كوئيزنرهايشان نمايش دهد. </a:t>
            </a:r>
          </a:p>
          <a:p>
            <a:pPr algn="r" rtl="1">
              <a:buNone/>
            </a:pPr>
            <a:r>
              <a:rPr lang="fa-IR" b="1" cap="all" dirty="0">
                <a:ln w="0"/>
                <a:solidFill>
                  <a:srgbClr val="FF0000"/>
                </a:solidFill>
                <a:effectLst>
                  <a:reflection blurRad="12700" stA="50000" endPos="50000" dist="5000" dir="5400000" sy="-100000" rotWithShape="0"/>
                </a:effectLst>
                <a:cs typeface="2  Koodak" pitchFamily="2" charset="-78"/>
              </a:rPr>
              <a:t>(اين شكل دقيقا عدد بالا</a:t>
            </a:r>
          </a:p>
          <a:p>
            <a:pPr algn="r" rtl="1">
              <a:buNone/>
            </a:pPr>
            <a:r>
              <a:rPr lang="fa-IR" b="1" cap="all" dirty="0">
                <a:ln w="0"/>
                <a:solidFill>
                  <a:srgbClr val="FF0000"/>
                </a:solidFill>
                <a:effectLst>
                  <a:reflection blurRad="12700" stA="50000" endPos="50000" dist="5000" dir="5400000" sy="-100000" rotWithShape="0"/>
                </a:effectLst>
                <a:cs typeface="2  Koodak" pitchFamily="2" charset="-78"/>
              </a:rPr>
              <a:t>را نشان نمي دهد و فقط </a:t>
            </a:r>
          </a:p>
          <a:p>
            <a:pPr algn="r" rtl="1">
              <a:buNone/>
            </a:pPr>
            <a:r>
              <a:rPr lang="fa-IR" b="1" cap="all" dirty="0">
                <a:ln w="0"/>
                <a:solidFill>
                  <a:srgbClr val="FF0000"/>
                </a:solidFill>
                <a:effectLst>
                  <a:reflection blurRad="12700" stA="50000" endPos="50000" dist="5000" dir="5400000" sy="-100000" rotWithShape="0"/>
                </a:effectLst>
                <a:cs typeface="2  Koodak" pitchFamily="2" charset="-78"/>
              </a:rPr>
              <a:t>نمونه كار است).</a:t>
            </a:r>
            <a:endParaRPr lang="en-US" b="1" cap="all" dirty="0">
              <a:ln w="0"/>
              <a:solidFill>
                <a:srgbClr val="FF0000"/>
              </a:solidFill>
              <a:effectLst>
                <a:reflection blurRad="12700" stA="50000" endPos="50000" dist="5000" dir="5400000" sy="-100000" rotWithShape="0"/>
              </a:effectLst>
              <a:cs typeface="2  Koodak" pitchFamily="2" charset="-78"/>
            </a:endParaRPr>
          </a:p>
        </p:txBody>
      </p:sp>
      <p:sp>
        <p:nvSpPr>
          <p:cNvPr id="5" name="Round Diagonal Corner Rectangle 4"/>
          <p:cNvSpPr/>
          <p:nvPr/>
        </p:nvSpPr>
        <p:spPr>
          <a:xfrm>
            <a:off x="685800" y="1524000"/>
            <a:ext cx="1752600" cy="13716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2</a:t>
            </a:r>
            <a:endParaRPr lang="en-US" sz="8000" dirty="0">
              <a:cs typeface="2  Koodak" pitchFamily="2" charset="-78"/>
            </a:endParaRPr>
          </a:p>
        </p:txBody>
      </p:sp>
      <p:sp>
        <p:nvSpPr>
          <p:cNvPr id="8" name="Round Diagonal Corner Rectangle 7"/>
          <p:cNvSpPr/>
          <p:nvPr/>
        </p:nvSpPr>
        <p:spPr>
          <a:xfrm>
            <a:off x="2667000" y="1524000"/>
            <a:ext cx="1752600" cy="13716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3</a:t>
            </a:r>
            <a:endParaRPr lang="en-US" sz="8000" dirty="0">
              <a:cs typeface="2  Koodak" pitchFamily="2" charset="-78"/>
            </a:endParaRPr>
          </a:p>
        </p:txBody>
      </p:sp>
      <p:sp>
        <p:nvSpPr>
          <p:cNvPr id="9" name="Round Diagonal Corner Rectangle 8"/>
          <p:cNvSpPr/>
          <p:nvPr/>
        </p:nvSpPr>
        <p:spPr>
          <a:xfrm>
            <a:off x="6477000" y="1524000"/>
            <a:ext cx="1752600" cy="13716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9</a:t>
            </a:r>
            <a:endParaRPr lang="en-US" sz="8000" dirty="0">
              <a:cs typeface="2  Koodak" pitchFamily="2" charset="-78"/>
            </a:endParaRPr>
          </a:p>
        </p:txBody>
      </p:sp>
      <p:sp>
        <p:nvSpPr>
          <p:cNvPr id="10" name="Round Diagonal Corner Rectangle 9"/>
          <p:cNvSpPr/>
          <p:nvPr/>
        </p:nvSpPr>
        <p:spPr>
          <a:xfrm>
            <a:off x="4572000" y="1524000"/>
            <a:ext cx="1752600" cy="13716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4</a:t>
            </a:r>
            <a:endParaRPr lang="en-US" sz="8000" dirty="0">
              <a:cs typeface="2  Koodak" pitchFamily="2" charset="-78"/>
            </a:endParaRPr>
          </a:p>
        </p:txBody>
      </p:sp>
      <p:pic>
        <p:nvPicPr>
          <p:cNvPr id="1027" name="Picture 3" descr="C:\Users\negin rayane 2228789\Desktop\جدول ارزش مكاني\كوئزنر.jpg"/>
          <p:cNvPicPr>
            <a:picLocks noChangeAspect="1" noChangeArrowheads="1"/>
          </p:cNvPicPr>
          <p:nvPr/>
        </p:nvPicPr>
        <p:blipFill>
          <a:blip r:embed="rId2"/>
          <a:srcRect/>
          <a:stretch>
            <a:fillRect/>
          </a:stretch>
        </p:blipFill>
        <p:spPr bwMode="auto">
          <a:xfrm>
            <a:off x="1524000" y="3705226"/>
            <a:ext cx="4343400" cy="2619374"/>
          </a:xfrm>
          <a:prstGeom prst="rect">
            <a:avLst/>
          </a:prstGeom>
          <a:noFill/>
        </p:spPr>
      </p:pic>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ox(in)">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ox(in)">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ox(in)">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ox(in)">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762000"/>
            <a:ext cx="8229600" cy="5562600"/>
          </a:xfrm>
        </p:spPr>
        <p:txBody>
          <a:bodyPr>
            <a:normAutofit/>
          </a:bodyPr>
          <a:lstStyle/>
          <a:p>
            <a:pPr algn="r" rtl="1">
              <a:lnSpc>
                <a:spcPct val="150000"/>
              </a:lnSpc>
              <a:buNone/>
            </a:pPr>
            <a:r>
              <a:rPr lang="fa-IR" sz="2400" dirty="0">
                <a:cs typeface="2  Koodak" pitchFamily="2" charset="-78"/>
              </a:rPr>
              <a:t>بعد از اين يك نفر از هر گروه عددي را كه ساخته اند در جدول ارزش مكاني دست ساز معلم نمايش مي دهد.</a:t>
            </a:r>
          </a:p>
          <a:p>
            <a:pPr algn="r" rtl="1">
              <a:lnSpc>
                <a:spcPct val="150000"/>
              </a:lnSpc>
              <a:buNone/>
            </a:pPr>
            <a:r>
              <a:rPr lang="fa-IR" sz="2400" dirty="0">
                <a:cs typeface="2  Koodak" pitchFamily="2" charset="-78"/>
              </a:rPr>
              <a:t>به عنوان مثال عددي كه ساخته اند اگر2349باشد دانش آموز تعداد2حلقه در قسمت هزارگان،3حلقه در قسمت</a:t>
            </a:r>
          </a:p>
          <a:p>
            <a:pPr algn="r" rtl="1">
              <a:lnSpc>
                <a:spcPct val="150000"/>
              </a:lnSpc>
              <a:buNone/>
            </a:pPr>
            <a:r>
              <a:rPr lang="fa-IR" sz="2400" dirty="0">
                <a:cs typeface="2  Koodak" pitchFamily="2" charset="-78"/>
              </a:rPr>
              <a:t> صدگان،4حلقه در قسمت دهگان</a:t>
            </a:r>
          </a:p>
          <a:p>
            <a:pPr algn="r" rtl="1">
              <a:lnSpc>
                <a:spcPct val="150000"/>
              </a:lnSpc>
              <a:buNone/>
            </a:pPr>
            <a:r>
              <a:rPr lang="fa-IR" sz="2400" dirty="0">
                <a:cs typeface="2  Koodak" pitchFamily="2" charset="-78"/>
              </a:rPr>
              <a:t> و9 حلقه در قسمت يكان داخل </a:t>
            </a:r>
          </a:p>
          <a:p>
            <a:pPr algn="r" rtl="1">
              <a:lnSpc>
                <a:spcPct val="150000"/>
              </a:lnSpc>
              <a:buNone/>
            </a:pPr>
            <a:r>
              <a:rPr lang="fa-IR" sz="2400" dirty="0">
                <a:cs typeface="2  Koodak" pitchFamily="2" charset="-78"/>
              </a:rPr>
              <a:t>ميله ها مي اندازد.</a:t>
            </a:r>
          </a:p>
          <a:p>
            <a:pPr algn="r" rtl="1">
              <a:lnSpc>
                <a:spcPct val="150000"/>
              </a:lnSpc>
              <a:buNone/>
            </a:pPr>
            <a:r>
              <a:rPr lang="fa-IR" sz="2400" dirty="0">
                <a:cs typeface="2  Koodak" pitchFamily="2" charset="-78"/>
              </a:rPr>
              <a:t>و به همين ترتيب ساير گروه ها نيز </a:t>
            </a:r>
          </a:p>
          <a:p>
            <a:pPr algn="r" rtl="1">
              <a:lnSpc>
                <a:spcPct val="150000"/>
              </a:lnSpc>
              <a:buNone/>
            </a:pPr>
            <a:r>
              <a:rPr lang="fa-IR" sz="2400" dirty="0">
                <a:cs typeface="2  Koodak" pitchFamily="2" charset="-78"/>
              </a:rPr>
              <a:t>همين كارها را انجام مي دهند.</a:t>
            </a:r>
            <a:endParaRPr lang="en-US" sz="2400" dirty="0">
              <a:cs typeface="2  Koodak" pitchFamily="2" charset="-78"/>
            </a:endParaRPr>
          </a:p>
        </p:txBody>
      </p:sp>
      <p:pic>
        <p:nvPicPr>
          <p:cNvPr id="4" name="Picture 12" descr="C:\Users\negin rayane 2228789\Desktop\جدول ارزش مكاني\نمونه جدول.jpg"/>
          <p:cNvPicPr>
            <a:picLocks noChangeAspect="1" noChangeArrowheads="1"/>
          </p:cNvPicPr>
          <p:nvPr/>
        </p:nvPicPr>
        <p:blipFill>
          <a:blip r:embed="rId2"/>
          <a:srcRect/>
          <a:stretch>
            <a:fillRect/>
          </a:stretch>
        </p:blipFill>
        <p:spPr bwMode="auto">
          <a:xfrm>
            <a:off x="685800" y="2590800"/>
            <a:ext cx="3816178" cy="3124200"/>
          </a:xfrm>
          <a:prstGeom prst="rect">
            <a:avLst/>
          </a:prstGeom>
          <a:noFill/>
        </p:spPr>
      </p:pic>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58" presetClass="entr" presetSubtype="0" accel="100000" fill="hold" nodeType="clickEffect">
                                  <p:stCondLst>
                                    <p:cond delay="0"/>
                                  </p:stCondLst>
                                  <p:childTnLst>
                                    <p:set>
                                      <p:cBhvr>
                                        <p:cTn id="132" dur="1" fill="hold">
                                          <p:stCondLst>
                                            <p:cond delay="0"/>
                                          </p:stCondLst>
                                        </p:cTn>
                                        <p:tgtEl>
                                          <p:spTgt spid="4"/>
                                        </p:tgtEl>
                                        <p:attrNameLst>
                                          <p:attrName>style.visibility</p:attrName>
                                        </p:attrNameLst>
                                      </p:cBhvr>
                                      <p:to>
                                        <p:strVal val="visible"/>
                                      </p:to>
                                    </p:set>
                                    <p:anim calcmode="lin" valueType="num">
                                      <p:cBhvr>
                                        <p:cTn id="133" dur="500" fill="hold"/>
                                        <p:tgtEl>
                                          <p:spTgt spid="4"/>
                                        </p:tgtEl>
                                        <p:attrNameLst>
                                          <p:attrName>ppt_w</p:attrName>
                                        </p:attrNameLst>
                                      </p:cBhvr>
                                      <p:tavLst>
                                        <p:tav tm="0">
                                          <p:val>
                                            <p:strVal val="#ppt_w*2.5"/>
                                          </p:val>
                                        </p:tav>
                                        <p:tav tm="100000">
                                          <p:val>
                                            <p:strVal val="#ppt_w"/>
                                          </p:val>
                                        </p:tav>
                                      </p:tavLst>
                                    </p:anim>
                                    <p:anim calcmode="lin" valueType="num">
                                      <p:cBhvr>
                                        <p:cTn id="134" dur="500" fill="hold"/>
                                        <p:tgtEl>
                                          <p:spTgt spid="4"/>
                                        </p:tgtEl>
                                        <p:attrNameLst>
                                          <p:attrName>ppt_h</p:attrName>
                                        </p:attrNameLst>
                                      </p:cBhvr>
                                      <p:tavLst>
                                        <p:tav tm="0">
                                          <p:val>
                                            <p:strVal val="#ppt_h*0.01"/>
                                          </p:val>
                                        </p:tav>
                                        <p:tav tm="100000">
                                          <p:val>
                                            <p:strVal val="#ppt_h"/>
                                          </p:val>
                                        </p:tav>
                                      </p:tavLst>
                                    </p:anim>
                                    <p:anim calcmode="lin" valueType="num">
                                      <p:cBhvr>
                                        <p:cTn id="135" dur="500" fill="hold"/>
                                        <p:tgtEl>
                                          <p:spTgt spid="4"/>
                                        </p:tgtEl>
                                        <p:attrNameLst>
                                          <p:attrName>ppt_x</p:attrName>
                                        </p:attrNameLst>
                                      </p:cBhvr>
                                      <p:tavLst>
                                        <p:tav tm="0">
                                          <p:val>
                                            <p:strVal val="#ppt_x"/>
                                          </p:val>
                                        </p:tav>
                                        <p:tav tm="100000">
                                          <p:val>
                                            <p:strVal val="#ppt_x"/>
                                          </p:val>
                                        </p:tav>
                                      </p:tavLst>
                                    </p:anim>
                                    <p:anim calcmode="lin" valueType="num">
                                      <p:cBhvr>
                                        <p:cTn id="136" dur="500" fill="hold"/>
                                        <p:tgtEl>
                                          <p:spTgt spid="4"/>
                                        </p:tgtEl>
                                        <p:attrNameLst>
                                          <p:attrName>ppt_y</p:attrName>
                                        </p:attrNameLst>
                                      </p:cBhvr>
                                      <p:tavLst>
                                        <p:tav tm="0">
                                          <p:val>
                                            <p:strVal val="#ppt_h+1"/>
                                          </p:val>
                                        </p:tav>
                                        <p:tav tm="100000">
                                          <p:val>
                                            <p:strVal val="#ppt_y"/>
                                          </p:val>
                                        </p:tav>
                                      </p:tavLst>
                                    </p:anim>
                                    <p:animEffect transition="in" filter="fade">
                                      <p:cBhvr>
                                        <p:cTn id="1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8229600" cy="5562600"/>
          </a:xfrm>
        </p:spPr>
        <p:txBody>
          <a:bodyPr/>
          <a:lstStyle/>
          <a:p>
            <a:pPr algn="r" rtl="1">
              <a:lnSpc>
                <a:spcPct val="150000"/>
              </a:lnSpc>
              <a:buNone/>
            </a:pPr>
            <a:r>
              <a:rPr lang="fa-IR" dirty="0">
                <a:cs typeface="2  Koodak" pitchFamily="2" charset="-78"/>
              </a:rPr>
              <a:t>بعد از اينكه همه گروه ها يك بار اين كار را انجام دادند معلم به گروه ها مي گويد با كارت هاي عدديتان يك عدد چهار رقمي ديگر بسازيد.</a:t>
            </a:r>
          </a:p>
          <a:p>
            <a:pPr algn="r" rtl="1">
              <a:lnSpc>
                <a:spcPct val="150000"/>
              </a:lnSpc>
              <a:buNone/>
            </a:pPr>
            <a:r>
              <a:rPr lang="fa-IR" dirty="0">
                <a:cs typeface="2  Koodak" pitchFamily="2" charset="-78"/>
              </a:rPr>
              <a:t>سپس دوباره از هر گروه يك نفر مي آيد و عددشان را در جدول ارزش مكاني معلم نمايش مي دهد.</a:t>
            </a:r>
          </a:p>
          <a:p>
            <a:pPr algn="r" rtl="1">
              <a:lnSpc>
                <a:spcPct val="150000"/>
              </a:lnSpc>
              <a:buNone/>
            </a:pPr>
            <a:r>
              <a:rPr lang="fa-IR" dirty="0">
                <a:cs typeface="2  Koodak" pitchFamily="2" charset="-78"/>
              </a:rPr>
              <a:t>بعد از اينكه مفهوم سازي به خوبي انجام شد وارد مرحله نيمه مجسم مي شويم. به دانش آموزان مي گوييم مي خواهيم بازي كنيم هر گروه يك جدول ارزش مكاني مثل جدولي كه من(معلم) روي تابلو رسم مي كنم شماهم روي تلق رسم كنيد. </a:t>
            </a:r>
            <a:endParaRPr lang="en-US" dirty="0">
              <a:cs typeface="2  Koodak" pitchFamily="2" charset="-78"/>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pPr algn="r" rtl="1">
              <a:lnSpc>
                <a:spcPct val="150000"/>
              </a:lnSpc>
              <a:buNone/>
            </a:pPr>
            <a:r>
              <a:rPr lang="fa-IR" dirty="0">
                <a:cs typeface="2  Koodak" pitchFamily="2" charset="-78"/>
              </a:rPr>
              <a:t> و سپس هر يك از اعضا كارت عدديش را در جدول قرار دهد. مثلا اگر كسي كارت عددي 2 دارد اين كارتش را يكبار در خانه يكان يكبار درخانه دهگان و... البته هربار بايد همه اعضا كارت هايشان را در جدول قرار دهند تا يك عدد چهار رقمي در جدول باشد.</a:t>
            </a:r>
          </a:p>
          <a:p>
            <a:pPr algn="r" rtl="1">
              <a:lnSpc>
                <a:spcPct val="150000"/>
              </a:lnSpc>
              <a:buNone/>
            </a:pPr>
            <a:r>
              <a:rPr lang="fa-IR" dirty="0">
                <a:cs typeface="2  Koodak" pitchFamily="2" charset="-78"/>
              </a:rPr>
              <a:t>براي اين كار زماني را در نظر مي گيريم و هر گروه كه در اين زمان تعداد عدد بيشتري ساخت برنده مي شود.</a:t>
            </a:r>
          </a:p>
          <a:p>
            <a:pPr algn="r" rtl="1">
              <a:lnSpc>
                <a:spcPct val="150000"/>
              </a:lnSpc>
              <a:buNone/>
            </a:pPr>
            <a:r>
              <a:rPr lang="fa-IR" dirty="0">
                <a:cs typeface="2  Koodak" pitchFamily="2" charset="-78"/>
              </a:rPr>
              <a:t>نمونه جدول در اسلايد بعدي آمده است؛</a:t>
            </a:r>
          </a:p>
          <a:p>
            <a:pPr algn="r" rtl="1">
              <a:lnSpc>
                <a:spcPct val="150000"/>
              </a:lnSpc>
              <a:buNone/>
            </a:pPr>
            <a:endParaRPr lang="en-US" dirty="0">
              <a:cs typeface="2  Koodak" pitchFamily="2" charset="-78"/>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pPr algn="r" rtl="1">
              <a:buNone/>
            </a:pPr>
            <a:endParaRPr lang="fa-IR" dirty="0">
              <a:cs typeface="2  Koodak" pitchFamily="2" charset="-78"/>
            </a:endParaRPr>
          </a:p>
          <a:p>
            <a:pPr algn="r" rtl="1">
              <a:buNone/>
            </a:pPr>
            <a:r>
              <a:rPr lang="fa-IR" dirty="0">
                <a:cs typeface="2  Koodak" pitchFamily="2" charset="-78"/>
              </a:rPr>
              <a:t>             يكان              دهگان               صدگان        هزارگان</a:t>
            </a:r>
            <a:endParaRPr lang="en-US" dirty="0">
              <a:cs typeface="2  Koodak" pitchFamily="2" charset="-78"/>
            </a:endParaRPr>
          </a:p>
        </p:txBody>
      </p:sp>
      <p:cxnSp>
        <p:nvCxnSpPr>
          <p:cNvPr id="5" name="Straight Connector 4"/>
          <p:cNvCxnSpPr/>
          <p:nvPr/>
        </p:nvCxnSpPr>
        <p:spPr>
          <a:xfrm rot="10800000">
            <a:off x="1676400" y="1676400"/>
            <a:ext cx="6400800" cy="158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4990306" y="2857500"/>
            <a:ext cx="3429794" cy="79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162300" y="2857500"/>
            <a:ext cx="34290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1485900" y="2781300"/>
            <a:ext cx="3429000"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3" name="Round Diagonal Corner Rectangle 22"/>
          <p:cNvSpPr/>
          <p:nvPr/>
        </p:nvSpPr>
        <p:spPr>
          <a:xfrm>
            <a:off x="3505200" y="2057400"/>
            <a:ext cx="1143000" cy="8382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2</a:t>
            </a:r>
            <a:endParaRPr lang="en-US" sz="8000" dirty="0">
              <a:cs typeface="2  Koodak" pitchFamily="2" charset="-78"/>
            </a:endParaRPr>
          </a:p>
        </p:txBody>
      </p:sp>
      <p:sp>
        <p:nvSpPr>
          <p:cNvPr id="24" name="Round Diagonal Corner Rectangle 23"/>
          <p:cNvSpPr/>
          <p:nvPr/>
        </p:nvSpPr>
        <p:spPr>
          <a:xfrm>
            <a:off x="1905000" y="2057400"/>
            <a:ext cx="1066800" cy="8382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4</a:t>
            </a:r>
            <a:endParaRPr lang="en-US" sz="8000" dirty="0">
              <a:cs typeface="2  Koodak" pitchFamily="2" charset="-78"/>
            </a:endParaRPr>
          </a:p>
        </p:txBody>
      </p:sp>
      <p:sp>
        <p:nvSpPr>
          <p:cNvPr id="25" name="Round Diagonal Corner Rectangle 24"/>
          <p:cNvSpPr/>
          <p:nvPr/>
        </p:nvSpPr>
        <p:spPr>
          <a:xfrm>
            <a:off x="6858000" y="2057400"/>
            <a:ext cx="1066800" cy="8382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5</a:t>
            </a:r>
            <a:endParaRPr lang="en-US" sz="8000" dirty="0">
              <a:cs typeface="2  Koodak" pitchFamily="2" charset="-78"/>
            </a:endParaRPr>
          </a:p>
        </p:txBody>
      </p:sp>
      <p:sp>
        <p:nvSpPr>
          <p:cNvPr id="26" name="Round Diagonal Corner Rectangle 25"/>
          <p:cNvSpPr/>
          <p:nvPr/>
        </p:nvSpPr>
        <p:spPr>
          <a:xfrm>
            <a:off x="5334000" y="2057400"/>
            <a:ext cx="1066800" cy="838200"/>
          </a:xfrm>
          <a:prstGeom prst="round2Diag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8000" dirty="0">
                <a:cs typeface="2  Koodak" pitchFamily="2" charset="-78"/>
              </a:rPr>
              <a:t>1</a:t>
            </a:r>
            <a:endParaRPr lang="en-US" sz="8000" dirty="0">
              <a:cs typeface="2  Koodak" pitchFamily="2" charset="-78"/>
            </a:endParaRPr>
          </a:p>
        </p:txBody>
      </p:sp>
    </p:spTree>
  </p:cSld>
  <p:clrMapOvr>
    <a:masterClrMapping/>
  </p:clrMapOvr>
  <p:transition spd="slow">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89120"/>
          </a:xfrm>
        </p:spPr>
        <p:txBody>
          <a:bodyPr>
            <a:normAutofit/>
          </a:bodyPr>
          <a:lstStyle/>
          <a:p>
            <a:pPr algn="r" rtl="1">
              <a:buNone/>
            </a:pPr>
            <a:r>
              <a:rPr lang="fa-IR" dirty="0">
                <a:ln>
                  <a:solidFill>
                    <a:schemeClr val="tx1"/>
                  </a:solidFill>
                </a:ln>
                <a:cs typeface="2  Kamran Outline" pitchFamily="2" charset="-78"/>
              </a:rPr>
              <a:t>طراحي آموزشي:</a:t>
            </a:r>
          </a:p>
          <a:p>
            <a:pPr algn="ctr" rtl="1">
              <a:buNone/>
            </a:pPr>
            <a:r>
              <a:rPr lang="fa-IR" dirty="0">
                <a:cs typeface="2  Kamran Outline" pitchFamily="2" charset="-78"/>
              </a:rPr>
              <a:t>                     </a:t>
            </a:r>
            <a:r>
              <a:rPr lang="fa-I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Kamran Outline" pitchFamily="2" charset="-78"/>
              </a:rPr>
              <a:t>ارزش مكاني اعداد چهار رقمي رياضي </a:t>
            </a:r>
          </a:p>
          <a:p>
            <a:pPr algn="ctr" rtl="1">
              <a:buNone/>
            </a:pPr>
            <a:r>
              <a:rPr lang="fa-I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Kamran Outline" pitchFamily="2" charset="-78"/>
              </a:rPr>
              <a:t>پايه سوم ابتدايي</a:t>
            </a:r>
          </a:p>
          <a:p>
            <a:pPr algn="r" rtl="1">
              <a:buNone/>
            </a:pPr>
            <a:endParaRPr lang="fa-I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Kamran Outline" pitchFamily="2" charset="-78"/>
            </a:endParaRPr>
          </a:p>
          <a:p>
            <a:pPr algn="r" rtl="1">
              <a:buNone/>
            </a:pPr>
            <a:endParaRPr lang="fa-I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Kamran Outline" pitchFamily="2" charset="-78"/>
            </a:endParaRPr>
          </a:p>
          <a:p>
            <a:pPr algn="r" rtl="1">
              <a:buNone/>
            </a:pPr>
            <a:endParaRPr lang="fa-IR" dirty="0">
              <a:cs typeface="2  Kamran Outline" pitchFamily="2" charset="-78"/>
            </a:endParaRPr>
          </a:p>
          <a:p>
            <a:pPr algn="r" rtl="1">
              <a:buNone/>
            </a:pPr>
            <a:r>
              <a:rPr lang="fa-IR" dirty="0">
                <a:ln>
                  <a:solidFill>
                    <a:schemeClr val="tx1"/>
                  </a:solidFill>
                </a:ln>
                <a:cs typeface="2  Kamran Outline" pitchFamily="2" charset="-78"/>
              </a:rPr>
              <a:t>طراح:</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6" end="6"/>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ln>
                  <a:solidFill>
                    <a:srgbClr val="00B0F0"/>
                  </a:solidFill>
                </a:ln>
                <a:solidFill>
                  <a:srgbClr val="7030A0"/>
                </a:solidFill>
              </a:rPr>
              <a:t>ارزشيابي </a:t>
            </a:r>
            <a:endParaRPr lang="en-US" dirty="0">
              <a:ln>
                <a:solidFill>
                  <a:srgbClr val="00B0F0"/>
                </a:solidFill>
              </a:ln>
              <a:solidFill>
                <a:srgbClr val="7030A0"/>
              </a:solidFill>
            </a:endParaRPr>
          </a:p>
        </p:txBody>
      </p:sp>
      <p:sp>
        <p:nvSpPr>
          <p:cNvPr id="3" name="Content Placeholder 2"/>
          <p:cNvSpPr>
            <a:spLocks noGrp="1"/>
          </p:cNvSpPr>
          <p:nvPr>
            <p:ph idx="1"/>
          </p:nvPr>
        </p:nvSpPr>
        <p:spPr>
          <a:xfrm>
            <a:off x="457200" y="1981200"/>
            <a:ext cx="8229600" cy="4343400"/>
          </a:xfrm>
        </p:spPr>
        <p:style>
          <a:lnRef idx="0">
            <a:scrgbClr r="0" g="0" b="0"/>
          </a:lnRef>
          <a:fillRef idx="1003">
            <a:schemeClr val="lt1"/>
          </a:fillRef>
          <a:effectRef idx="0">
            <a:scrgbClr r="0" g="0" b="0"/>
          </a:effectRef>
          <a:fontRef idx="major"/>
        </p:style>
        <p:txBody>
          <a:bodyPr/>
          <a:lstStyle/>
          <a:p>
            <a:pPr algn="r" rtl="1">
              <a:lnSpc>
                <a:spcPct val="150000"/>
              </a:lnSpc>
              <a:buNone/>
            </a:pPr>
            <a:r>
              <a:rPr lang="fa-IR" sz="2800" b="1" dirty="0">
                <a:ln w="18000">
                  <a:solidFill>
                    <a:srgbClr val="FF0000"/>
                  </a:solidFill>
                  <a:prstDash val="solid"/>
                  <a:miter lim="800000"/>
                </a:ln>
                <a:noFill/>
                <a:effectLst>
                  <a:outerShdw blurRad="25500" dist="23000" dir="7020000" algn="tl">
                    <a:srgbClr val="000000">
                      <a:alpha val="50000"/>
                    </a:srgbClr>
                  </a:outerShdw>
                </a:effectLst>
              </a:rPr>
              <a:t>ارزشيابي گروهي</a:t>
            </a:r>
          </a:p>
          <a:p>
            <a:pPr algn="r" rtl="1">
              <a:lnSpc>
                <a:spcPct val="150000"/>
              </a:lnSpc>
              <a:buNone/>
            </a:pPr>
            <a:r>
              <a:rPr lang="fa-IR" dirty="0">
                <a:ln w="18000">
                  <a:solidFill>
                    <a:schemeClr val="tx1"/>
                  </a:solidFill>
                  <a:prstDash val="solid"/>
                  <a:miter lim="800000"/>
                </a:ln>
                <a:cs typeface="2  Koodak" pitchFamily="2" charset="-78"/>
              </a:rPr>
              <a:t>بعد از بازي معلم يك عدد به صورت شفاهي مي گويد و هر گروه بايد آن عدد را به صورت صحيح در جدول قرار دهد و آن را به صورت عدد و حروف روي تلقشان بنويسند.</a:t>
            </a:r>
          </a:p>
          <a:p>
            <a:pPr algn="r" rtl="1">
              <a:lnSpc>
                <a:spcPct val="150000"/>
              </a:lnSpc>
              <a:buNone/>
            </a:pPr>
            <a:r>
              <a:rPr lang="fa-IR" sz="2800" b="1" dirty="0">
                <a:ln w="18000">
                  <a:solidFill>
                    <a:srgbClr val="FF0000"/>
                  </a:solidFill>
                  <a:prstDash val="solid"/>
                  <a:miter lim="800000"/>
                </a:ln>
                <a:noFill/>
                <a:effectLst>
                  <a:outerShdw blurRad="25500" dist="23000" dir="7020000" algn="tl">
                    <a:srgbClr val="000000">
                      <a:alpha val="50000"/>
                    </a:srgbClr>
                  </a:outerShdw>
                </a:effectLst>
              </a:rPr>
              <a:t>ارزشيابي فردي</a:t>
            </a:r>
          </a:p>
          <a:p>
            <a:pPr algn="r" rtl="1">
              <a:lnSpc>
                <a:spcPct val="150000"/>
              </a:lnSpc>
              <a:buNone/>
            </a:pPr>
            <a:r>
              <a:rPr lang="fa-IR" dirty="0">
                <a:ln w="18000">
                  <a:solidFill>
                    <a:schemeClr val="tx1"/>
                  </a:solidFill>
                  <a:prstDash val="solid"/>
                  <a:miter lim="800000"/>
                </a:ln>
                <a:cs typeface="2  Koodak" pitchFamily="2" charset="-78"/>
              </a:rPr>
              <a:t>انجام فعاليت صفحه31 كتاب به صورت فردي و جدا از گروه</a:t>
            </a:r>
            <a:endParaRPr lang="en-US" dirty="0">
              <a:ln w="18000">
                <a:solidFill>
                  <a:schemeClr val="tx1"/>
                </a:solidFill>
                <a:prstDash val="solid"/>
                <a:miter lim="800000"/>
              </a:ln>
              <a:cs typeface="2  Koodak" pitchFamily="2" charset="-78"/>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heel(4)">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heel(4)">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heel(4)">
                                      <p:cBhvr>
                                        <p:cTn id="24" dur="2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heel(4)">
                                      <p:cBhvr>
                                        <p:cTn id="29" dur="2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4"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heel(4)">
                                      <p:cBhvr>
                                        <p:cTn id="3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ln>
                  <a:solidFill>
                    <a:srgbClr val="00B0F0"/>
                  </a:solidFill>
                </a:ln>
                <a:solidFill>
                  <a:srgbClr val="7030A0"/>
                </a:solidFill>
              </a:rPr>
              <a:t>تعيين تكليف </a:t>
            </a:r>
            <a:endParaRPr lang="en-US" dirty="0">
              <a:ln>
                <a:solidFill>
                  <a:srgbClr val="00B0F0"/>
                </a:solidFill>
              </a:ln>
              <a:solidFill>
                <a:srgbClr val="7030A0"/>
              </a:solidFill>
            </a:endParaRPr>
          </a:p>
        </p:txBody>
      </p:sp>
      <p:sp>
        <p:nvSpPr>
          <p:cNvPr id="3" name="Content Placeholder 2"/>
          <p:cNvSpPr>
            <a:spLocks noGrp="1"/>
          </p:cNvSpPr>
          <p:nvPr>
            <p:ph idx="1"/>
          </p:nvPr>
        </p:nvSpPr>
        <p:spPr>
          <a:xfrm>
            <a:off x="457200" y="1981200"/>
            <a:ext cx="8229600" cy="4343400"/>
          </a:xfrm>
        </p:spPr>
        <p:style>
          <a:lnRef idx="0">
            <a:scrgbClr r="0" g="0" b="0"/>
          </a:lnRef>
          <a:fillRef idx="1003">
            <a:schemeClr val="lt1"/>
          </a:fillRef>
          <a:effectRef idx="0">
            <a:scrgbClr r="0" g="0" b="0"/>
          </a:effectRef>
          <a:fontRef idx="major"/>
        </p:style>
        <p:txBody>
          <a:bodyPr>
            <a:normAutofit/>
          </a:bodyPr>
          <a:lstStyle/>
          <a:p>
            <a:pPr algn="just" rtl="1">
              <a:lnSpc>
                <a:spcPct val="150000"/>
              </a:lnSpc>
              <a:buNone/>
            </a:pPr>
            <a:r>
              <a:rPr lang="fa-IR" sz="2800" dirty="0">
                <a:ln w="18000">
                  <a:solidFill>
                    <a:schemeClr val="tx1"/>
                  </a:solidFill>
                  <a:prstDash val="solid"/>
                  <a:miter lim="800000"/>
                </a:ln>
                <a:cs typeface="2  Koodak" pitchFamily="2" charset="-78"/>
              </a:rPr>
              <a:t>    معلم از دانش آموزان مي خواهد براي هر يك از اعداد زير يك جدول ارزش مكاني در دفتر فعاليت خود رسم كنند و اين اعداد را در جدول قرار دهند.</a:t>
            </a:r>
          </a:p>
          <a:p>
            <a:pPr algn="just">
              <a:lnSpc>
                <a:spcPct val="150000"/>
              </a:lnSpc>
              <a:buNone/>
            </a:pPr>
            <a:r>
              <a:rPr lang="fa-IR" sz="2800" dirty="0">
                <a:ln w="18000">
                  <a:solidFill>
                    <a:schemeClr val="tx1"/>
                  </a:solidFill>
                  <a:prstDash val="solid"/>
                  <a:miter lim="800000"/>
                </a:ln>
                <a:cs typeface="2  Koodak" pitchFamily="2" charset="-78"/>
              </a:rPr>
              <a:t>   </a:t>
            </a:r>
            <a:r>
              <a:rPr lang="fa-IR" sz="2800" dirty="0">
                <a:ln w="18000">
                  <a:solidFill>
                    <a:schemeClr val="tx1"/>
                  </a:solidFill>
                  <a:prstDash val="solid"/>
                  <a:miter lim="800000"/>
                </a:ln>
                <a:solidFill>
                  <a:schemeClr val="accent2">
                    <a:lumMod val="75000"/>
                  </a:schemeClr>
                </a:solidFill>
                <a:cs typeface="2  Koodak" pitchFamily="2" charset="-78"/>
              </a:rPr>
              <a:t> 3582                          2117                                 4268  </a:t>
            </a:r>
            <a:r>
              <a:rPr lang="fa-IR" sz="2800" dirty="0">
                <a:ln w="18000">
                  <a:solidFill>
                    <a:schemeClr val="tx1"/>
                  </a:solidFill>
                  <a:prstDash val="solid"/>
                  <a:miter lim="800000"/>
                </a:ln>
                <a:cs typeface="2  Koodak" pitchFamily="2" charset="-78"/>
              </a:rPr>
              <a:t>       </a:t>
            </a:r>
            <a:endParaRPr lang="en-US" sz="2800" dirty="0">
              <a:ln w="18000">
                <a:solidFill>
                  <a:schemeClr val="tx1"/>
                </a:solidFill>
                <a:prstDash val="solid"/>
                <a:miter lim="800000"/>
              </a:ln>
              <a:cs typeface="2  Koodak" pitchFamily="2" charset="-78"/>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heel(4)">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heel(4)">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heel(4)">
                                      <p:cBhvr>
                                        <p:cTn id="24" dur="2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1"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900" decel="100000" fill="hold"/>
                                        <p:tgtEl>
                                          <p:spTgt spid="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1" nodeType="clickEffect">
                                  <p:stCondLst>
                                    <p:cond delay="0"/>
                                  </p:stCondLst>
                                  <p:childTnLst>
                                    <p:set>
                                      <p:cBhvr>
                                        <p:cTn id="36" dur="1" fill="hold">
                                          <p:stCondLst>
                                            <p:cond delay="0"/>
                                          </p:stCondLst>
                                        </p:cTn>
                                        <p:tgtEl>
                                          <p:spTgt spid="3">
                                            <p:bg/>
                                          </p:spTgt>
                                        </p:tgtEl>
                                        <p:attrNameLst>
                                          <p:attrName>style.visibility</p:attrName>
                                        </p:attrNameLst>
                                      </p:cBhvr>
                                      <p:to>
                                        <p:strVal val="visible"/>
                                      </p:to>
                                    </p:set>
                                    <p:animEffect transition="in" filter="barn(inHorizontal)">
                                      <p:cBhvr>
                                        <p:cTn id="37" dur="500"/>
                                        <p:tgtEl>
                                          <p:spTgt spid="3">
                                            <p:bg/>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1"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barn(inHorizontal)">
                                      <p:cBhvr>
                                        <p:cTn id="42" dur="500"/>
                                        <p:tgtEl>
                                          <p:spTgt spid="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grpId="1"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Effect transition="in" filter="barn(inHorizontal)">
                                      <p:cBhvr>
                                        <p:cTn id="4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P spid="3" grpId="1"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0"/>
            <a:ext cx="8229600" cy="4389120"/>
          </a:xfrm>
        </p:spPr>
        <p:txBody>
          <a:bodyPr>
            <a:normAutofit/>
          </a:bodyPr>
          <a:lstStyle/>
          <a:p>
            <a:pPr algn="ctr">
              <a:buNone/>
            </a:pPr>
            <a:r>
              <a:rPr lang="fa-IR" sz="7200" dirty="0">
                <a:solidFill>
                  <a:srgbClr val="00B050"/>
                </a:solidFill>
                <a:cs typeface="2  Koodak" pitchFamily="2" charset="-78"/>
              </a:rPr>
              <a:t>پايان</a:t>
            </a:r>
          </a:p>
          <a:p>
            <a:pPr algn="ctr">
              <a:buNone/>
            </a:pPr>
            <a:endParaRPr lang="fa-IR" sz="7200" dirty="0">
              <a:solidFill>
                <a:srgbClr val="00B050"/>
              </a:solidFill>
              <a:cs typeface="2  Koodak" pitchFamily="2" charset="-78"/>
            </a:endParaRPr>
          </a:p>
          <a:p>
            <a:pPr algn="ctr">
              <a:buNone/>
            </a:pPr>
            <a:endParaRPr lang="fa-IR" sz="7200" dirty="0">
              <a:solidFill>
                <a:srgbClr val="00B050"/>
              </a:solidFill>
              <a:cs typeface="2  Koodak" pitchFamily="2" charset="-78"/>
            </a:endParaRPr>
          </a:p>
          <a:p>
            <a:pPr algn="ctr">
              <a:buNone/>
            </a:pPr>
            <a:endParaRPr lang="fa-IR" sz="7200" dirty="0">
              <a:solidFill>
                <a:srgbClr val="00B050"/>
              </a:solidFill>
              <a:cs typeface="2  Koodak" pitchFamily="2" charset="-78"/>
            </a:endParaRPr>
          </a:p>
          <a:p>
            <a:pPr algn="ctr">
              <a:buNone/>
            </a:pPr>
            <a:endParaRPr lang="en-US" sz="7200" dirty="0">
              <a:solidFill>
                <a:srgbClr val="00B050"/>
              </a:solidFill>
              <a:cs typeface="2  Koodak" pitchFamily="2" charset="-78"/>
            </a:endParaRPr>
          </a:p>
        </p:txBody>
      </p:sp>
    </p:spTree>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229600" cy="1143000"/>
          </a:xfr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a:lstStyle/>
          <a:p>
            <a:pPr algn="r"/>
            <a:r>
              <a:rPr lang="fa-IR" dirty="0">
                <a:ln>
                  <a:solidFill>
                    <a:schemeClr val="bg2">
                      <a:lumMod val="50000"/>
                    </a:schemeClr>
                  </a:solidFill>
                </a:ln>
                <a:solidFill>
                  <a:srgbClr val="7030A0"/>
                </a:solidFill>
                <a:cs typeface="2  Koodak" pitchFamily="2" charset="-78"/>
              </a:rPr>
              <a:t>آرمان آموزشي</a:t>
            </a:r>
            <a:endParaRPr lang="en-US" dirty="0">
              <a:ln>
                <a:solidFill>
                  <a:schemeClr val="bg2">
                    <a:lumMod val="50000"/>
                  </a:schemeClr>
                </a:solidFill>
              </a:ln>
              <a:solidFill>
                <a:srgbClr val="7030A0"/>
              </a:solidFill>
              <a:cs typeface="2  Koodak" pitchFamily="2" charset="-78"/>
            </a:endParaRPr>
          </a:p>
        </p:txBody>
      </p:sp>
      <p:sp>
        <p:nvSpPr>
          <p:cNvPr id="3" name="Content Placeholder 2"/>
          <p:cNvSpPr>
            <a:spLocks noGrp="1"/>
          </p:cNvSpPr>
          <p:nvPr>
            <p:ph idx="1"/>
          </p:nvPr>
        </p:nvSpPr>
        <p:spPr/>
        <p:txBody>
          <a:bodyPr>
            <a:normAutofit/>
          </a:bodyPr>
          <a:lstStyle/>
          <a:p>
            <a:pPr algn="ctr" rtl="1">
              <a:buNone/>
            </a:pPr>
            <a:endParaRPr lang="fa-IR" sz="3200" dirty="0">
              <a:cs typeface="2  Koodak" pitchFamily="2" charset="-78"/>
            </a:endParaRPr>
          </a:p>
          <a:p>
            <a:pPr algn="ctr" rtl="1">
              <a:buNone/>
            </a:pPr>
            <a:endParaRPr lang="fa-IR" sz="3200" dirty="0">
              <a:cs typeface="2  Koodak" pitchFamily="2" charset="-78"/>
            </a:endParaRPr>
          </a:p>
          <a:p>
            <a:pPr algn="ctr" rtl="1">
              <a:buNone/>
            </a:pPr>
            <a:r>
              <a:rPr lang="fa-IR" sz="3200" dirty="0">
                <a:cs typeface="2  Koodak" pitchFamily="2" charset="-78"/>
              </a:rPr>
              <a:t>آشنايي دانش آموزان با ارزش مكاني اعداد چهار رقمي</a:t>
            </a:r>
            <a:endParaRPr lang="en-US" sz="3200" dirty="0">
              <a:cs typeface="2  Koodak" pitchFamily="2" charset="-78"/>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from="(-#ppt_w/2)" to="(#ppt_x)" calcmode="lin" valueType="num">
                                      <p:cBhvr>
                                        <p:cTn id="13" dur="600" fill="hold">
                                          <p:stCondLst>
                                            <p:cond delay="0"/>
                                          </p:stCondLst>
                                        </p:cTn>
                                        <p:tgtEl>
                                          <p:spTgt spid="3">
                                            <p:txEl>
                                              <p:pRg st="2" end="2"/>
                                            </p:txEl>
                                          </p:spTgt>
                                        </p:tgtEl>
                                        <p:attrNameLst>
                                          <p:attrName>ppt_x</p:attrName>
                                        </p:attrNameLst>
                                      </p:cBhvr>
                                    </p:anim>
                                    <p:anim from="0" to="-1.0" calcmode="lin" valueType="num">
                                      <p:cBhvr>
                                        <p:cTn id="14" dur="200" decel="50000" autoRev="1" fill="hold">
                                          <p:stCondLst>
                                            <p:cond delay="600"/>
                                          </p:stCondLst>
                                        </p:cTn>
                                        <p:tgtEl>
                                          <p:spTgt spid="3">
                                            <p:txEl>
                                              <p:pRg st="2" end="2"/>
                                            </p:txEl>
                                          </p:spTgt>
                                        </p:tgtEl>
                                        <p:attrNameLst>
                                          <p:attrName>xshear</p:attrName>
                                        </p:attrNameLst>
                                      </p:cBhvr>
                                    </p:anim>
                                    <p:animScale>
                                      <p:cBhvr>
                                        <p:cTn id="15" dur="200" decel="100000" autoRev="1" fill="hold">
                                          <p:stCondLst>
                                            <p:cond delay="600"/>
                                          </p:stCondLst>
                                        </p:cTn>
                                        <p:tgtEl>
                                          <p:spTgt spid="3">
                                            <p:txEl>
                                              <p:pRg st="2" end="2"/>
                                            </p:txEl>
                                          </p:spTgt>
                                        </p:tgtEl>
                                      </p:cBhvr>
                                      <p:from x="100000" y="100000"/>
                                      <p:to x="80000" y="100000"/>
                                    </p:animScale>
                                    <p:anim by="(#ppt_h/3+#ppt_w*0.1)" calcmode="lin" valueType="num">
                                      <p:cBhvr additive="sum">
                                        <p:cTn id="1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ln>
                  <a:solidFill>
                    <a:schemeClr val="bg2">
                      <a:lumMod val="50000"/>
                    </a:schemeClr>
                  </a:solidFill>
                </a:ln>
                <a:solidFill>
                  <a:srgbClr val="7030A0"/>
                </a:solidFill>
                <a:effectLst>
                  <a:outerShdw blurRad="50800" dist="38100" dir="5400000" algn="t" rotWithShape="0">
                    <a:prstClr val="black">
                      <a:alpha val="40000"/>
                    </a:prstClr>
                  </a:outerShdw>
                </a:effectLst>
                <a:cs typeface="2  Koodak" pitchFamily="2" charset="-78"/>
              </a:rPr>
              <a:t>هدف هاي آموزشي</a:t>
            </a:r>
            <a:endParaRPr lang="en-US" dirty="0">
              <a:ln>
                <a:solidFill>
                  <a:schemeClr val="bg2">
                    <a:lumMod val="50000"/>
                  </a:schemeClr>
                </a:solidFill>
              </a:ln>
              <a:solidFill>
                <a:srgbClr val="7030A0"/>
              </a:solidFill>
              <a:effectLst>
                <a:outerShdw blurRad="50800" dist="38100" dir="5400000" algn="t" rotWithShape="0">
                  <a:prstClr val="black">
                    <a:alpha val="40000"/>
                  </a:prstClr>
                </a:outerShdw>
              </a:effectLst>
              <a:cs typeface="2  Koodak" pitchFamily="2" charset="-78"/>
            </a:endParaRPr>
          </a:p>
        </p:txBody>
      </p:sp>
      <p:sp>
        <p:nvSpPr>
          <p:cNvPr id="3" name="Content Placeholder 2"/>
          <p:cNvSpPr>
            <a:spLocks noGrp="1"/>
          </p:cNvSpPr>
          <p:nvPr>
            <p:ph idx="1"/>
          </p:nvPr>
        </p:nvSpPr>
        <p:spPr/>
        <p:txBody>
          <a:bodyPr/>
          <a:lstStyle/>
          <a:p>
            <a:pPr algn="r" rtl="1">
              <a:buNone/>
            </a:pPr>
            <a:r>
              <a:rPr lang="fa-IR" dirty="0">
                <a:cs typeface="2  Koodak" pitchFamily="2" charset="-78"/>
              </a:rPr>
              <a:t>در پايان اين درس دانش آموز:</a:t>
            </a:r>
          </a:p>
          <a:p>
            <a:pPr algn="r" rtl="1">
              <a:buNone/>
            </a:pPr>
            <a:endParaRPr lang="fa-IR" dirty="0">
              <a:cs typeface="2  Koodak" pitchFamily="2" charset="-78"/>
            </a:endParaRPr>
          </a:p>
          <a:p>
            <a:pPr algn="r" rtl="1">
              <a:lnSpc>
                <a:spcPct val="150000"/>
              </a:lnSpc>
            </a:pPr>
            <a:r>
              <a:rPr lang="fa-IR" dirty="0">
                <a:cs typeface="2  Koodak" pitchFamily="2" charset="-78"/>
              </a:rPr>
              <a:t>با ارزش مكاني اعداد چهار رقمي آشنا خواهد شد. (شناختي)</a:t>
            </a:r>
          </a:p>
          <a:p>
            <a:pPr algn="r" rtl="1">
              <a:lnSpc>
                <a:spcPct val="150000"/>
              </a:lnSpc>
            </a:pPr>
            <a:r>
              <a:rPr lang="fa-IR" dirty="0">
                <a:cs typeface="2  Koodak" pitchFamily="2" charset="-78"/>
              </a:rPr>
              <a:t>مي تواند اعداد چهار رقمي را در جدول ارزش مكاني قرار دهد. (مهارتي)</a:t>
            </a:r>
          </a:p>
          <a:p>
            <a:pPr algn="r" rtl="1">
              <a:lnSpc>
                <a:spcPct val="150000"/>
              </a:lnSpc>
            </a:pPr>
            <a:r>
              <a:rPr lang="fa-IR" dirty="0">
                <a:cs typeface="2  Koodak" pitchFamily="2" charset="-78"/>
              </a:rPr>
              <a:t>به موضوع درس علاقه مند خواهد شد. (نگرشي)</a:t>
            </a:r>
          </a:p>
          <a:p>
            <a:pPr algn="r" rtl="1">
              <a:buFontTx/>
              <a:buChar char="-"/>
            </a:pPr>
            <a:endParaRPr lang="fa-IR" dirty="0">
              <a:cs typeface="2  Koodak" pitchFamily="2" charset="-78"/>
            </a:endParaRPr>
          </a:p>
          <a:p>
            <a:pPr algn="r" rtl="1">
              <a:buFont typeface="Wingdings" pitchFamily="2" charset="2"/>
              <a:buChar char="v"/>
            </a:pPr>
            <a:endParaRPr lang="en-US" dirty="0">
              <a:cs typeface="2  Koodak" pitchFamily="2" charset="-78"/>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ssolv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dissolv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dissolv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ln>
                  <a:solidFill>
                    <a:schemeClr val="bg2">
                      <a:lumMod val="50000"/>
                    </a:schemeClr>
                  </a:solidFill>
                </a:ln>
                <a:solidFill>
                  <a:srgbClr val="7030A0"/>
                </a:solidFill>
                <a:effectLst>
                  <a:outerShdw blurRad="50800" dist="38100" dir="2700000" algn="tl" rotWithShape="0">
                    <a:prstClr val="black">
                      <a:alpha val="40000"/>
                    </a:prstClr>
                  </a:outerShdw>
                </a:effectLst>
              </a:rPr>
              <a:t>هدف هاي رفتاري</a:t>
            </a:r>
            <a:endParaRPr lang="en-US" dirty="0">
              <a:ln>
                <a:solidFill>
                  <a:schemeClr val="bg2">
                    <a:lumMod val="50000"/>
                  </a:schemeClr>
                </a:solidFill>
              </a:ln>
              <a:solidFill>
                <a:srgbClr val="7030A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p:txBody>
          <a:bodyPr/>
          <a:lstStyle/>
          <a:p>
            <a:pPr algn="r" rtl="1">
              <a:lnSpc>
                <a:spcPct val="150000"/>
              </a:lnSpc>
              <a:buNone/>
            </a:pPr>
            <a:r>
              <a:rPr lang="fa-IR" dirty="0">
                <a:cs typeface="2  Koodak" pitchFamily="2" charset="-78"/>
              </a:rPr>
              <a:t>در پايان اين درس دانش آموز:</a:t>
            </a:r>
          </a:p>
          <a:p>
            <a:pPr algn="r" rtl="1">
              <a:lnSpc>
                <a:spcPct val="150000"/>
              </a:lnSpc>
            </a:pPr>
            <a:r>
              <a:rPr lang="fa-IR" dirty="0">
                <a:cs typeface="2  Koodak" pitchFamily="2" charset="-78"/>
              </a:rPr>
              <a:t>مي تواند اعداد چهار رقمي را به ترتيب بنويسد.</a:t>
            </a:r>
          </a:p>
          <a:p>
            <a:pPr algn="r" rtl="1">
              <a:lnSpc>
                <a:spcPct val="150000"/>
              </a:lnSpc>
            </a:pPr>
            <a:r>
              <a:rPr lang="fa-IR" dirty="0">
                <a:cs typeface="2  Koodak" pitchFamily="2" charset="-78"/>
              </a:rPr>
              <a:t>مي تواند يك عدد چهار رقمي را در جدول ارزش مكاني نمايش دهد.</a:t>
            </a:r>
          </a:p>
          <a:p>
            <a:pPr algn="r" rtl="1">
              <a:lnSpc>
                <a:spcPct val="150000"/>
              </a:lnSpc>
            </a:pPr>
            <a:r>
              <a:rPr lang="fa-IR" dirty="0">
                <a:cs typeface="2  Koodak" pitchFamily="2" charset="-78"/>
              </a:rPr>
              <a:t>به حل كردن سوالات مربوط به اين درس علاقمند مي شود.</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Scale>
                                      <p:cBhvr>
                                        <p:cTn id="19"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1" end="1"/>
                                            </p:txEl>
                                          </p:spTgt>
                                        </p:tgtEl>
                                        <p:attrNameLst>
                                          <p:attrName>ppt_x</p:attrName>
                                          <p:attrName>ppt_y</p:attrName>
                                        </p:attrNameLst>
                                      </p:cBhvr>
                                    </p:animMotion>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Scale>
                                      <p:cBhvr>
                                        <p:cTn id="26"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2" end="2"/>
                                            </p:txEl>
                                          </p:spTgt>
                                        </p:tgtEl>
                                        <p:attrNameLst>
                                          <p:attrName>ppt_x</p:attrName>
                                          <p:attrName>ppt_y</p:attrName>
                                        </p:attrNameLst>
                                      </p:cBhvr>
                                    </p:animMotion>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Scale>
                                      <p:cBhvr>
                                        <p:cTn id="33"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3" end="3"/>
                                            </p:txEl>
                                          </p:spTgt>
                                        </p:tgtEl>
                                        <p:attrNameLst>
                                          <p:attrName>ppt_x</p:attrName>
                                          <p:attrName>ppt_y</p:attrName>
                                        </p:attrNameLst>
                                      </p:cBhvr>
                                    </p:animMotion>
                                    <p:animEffect transition="in" filter="fade">
                                      <p:cBhvr>
                                        <p:cTn id="3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229600" cy="1143000"/>
          </a:xfrm>
        </p:spPr>
        <p:txBody>
          <a:bodyPr/>
          <a:lstStyle/>
          <a:p>
            <a:pPr algn="r"/>
            <a:r>
              <a:rPr lang="fa-IR" dirty="0">
                <a:ln>
                  <a:solidFill>
                    <a:schemeClr val="bg2">
                      <a:lumMod val="50000"/>
                    </a:schemeClr>
                  </a:solidFill>
                </a:ln>
                <a:solidFill>
                  <a:srgbClr val="7030A0"/>
                </a:solidFill>
                <a:cs typeface="2  Koodak" pitchFamily="2" charset="-78"/>
              </a:rPr>
              <a:t>آزمون</a:t>
            </a:r>
            <a:endParaRPr lang="en-US" dirty="0">
              <a:ln>
                <a:solidFill>
                  <a:schemeClr val="bg2">
                    <a:lumMod val="50000"/>
                  </a:schemeClr>
                </a:solidFill>
              </a:ln>
              <a:solidFill>
                <a:srgbClr val="7030A0"/>
              </a:solidFill>
              <a:cs typeface="2  Koodak" pitchFamily="2" charset="-78"/>
            </a:endParaRPr>
          </a:p>
        </p:txBody>
      </p:sp>
      <p:sp>
        <p:nvSpPr>
          <p:cNvPr id="3" name="Content Placeholder 2"/>
          <p:cNvSpPr>
            <a:spLocks noGrp="1"/>
          </p:cNvSpPr>
          <p:nvPr>
            <p:ph idx="1"/>
          </p:nvPr>
        </p:nvSpPr>
        <p:spPr>
          <a:xfrm>
            <a:off x="457200" y="1752600"/>
            <a:ext cx="8229600" cy="4389120"/>
          </a:xfrm>
        </p:spPr>
        <p:txBody>
          <a:bodyPr/>
          <a:lstStyle/>
          <a:p>
            <a:pPr algn="r" rtl="1">
              <a:buNone/>
            </a:pPr>
            <a:r>
              <a:rPr lang="fa-IR" dirty="0">
                <a:cs typeface="2  Koodak" pitchFamily="2" charset="-78"/>
              </a:rPr>
              <a:t>ارزشيابي آغازين به اين صورت است كه از هر گروه يك سوال پرسيده مي شود:(درس قبل معرفي عدد هزار است)</a:t>
            </a:r>
          </a:p>
          <a:p>
            <a:pPr marL="514350" indent="-514350" algn="r" rtl="1">
              <a:buClr>
                <a:srgbClr val="FF0000"/>
              </a:buClr>
              <a:buFont typeface="+mj-lt"/>
              <a:buAutoNum type="arabicPeriod"/>
            </a:pPr>
            <a:r>
              <a:rPr lang="fa-IR" dirty="0">
                <a:cs typeface="2  Koodak" pitchFamily="2" charset="-78"/>
              </a:rPr>
              <a:t>اولين عدد چهار رقمي چيست؟آن را به صورت عدد و حروف روي تابلو بنويس.</a:t>
            </a:r>
          </a:p>
          <a:p>
            <a:pPr marL="514350" indent="-514350" algn="r" rtl="1">
              <a:buClr>
                <a:srgbClr val="FF0000"/>
              </a:buClr>
              <a:buFont typeface="+mj-lt"/>
              <a:buAutoNum type="arabicPeriod"/>
            </a:pPr>
            <a:r>
              <a:rPr lang="fa-IR" dirty="0">
                <a:cs typeface="2  Koodak" pitchFamily="2" charset="-78"/>
              </a:rPr>
              <a:t>از 100، 100تا 100 تا بشمار تا به عدد 1000 برسي.</a:t>
            </a:r>
          </a:p>
          <a:p>
            <a:pPr marL="514350" indent="-514350" algn="r" rtl="1">
              <a:buClr>
                <a:srgbClr val="FF0000"/>
              </a:buClr>
              <a:buFont typeface="+mj-lt"/>
              <a:buAutoNum type="arabicPeriod"/>
            </a:pPr>
            <a:r>
              <a:rPr lang="fa-IR" dirty="0">
                <a:cs typeface="2  Koodak" pitchFamily="2" charset="-78"/>
              </a:rPr>
              <a:t>عدد 900را روي تابلو بنويس حالا10تا 10 تا اضافه كن و بشمار تا به 1000 برسي.</a:t>
            </a:r>
          </a:p>
          <a:p>
            <a:pPr marL="514350" indent="-514350" algn="r" rtl="1">
              <a:buClr>
                <a:srgbClr val="FF0000"/>
              </a:buClr>
              <a:buFont typeface="+mj-lt"/>
              <a:buAutoNum type="arabicPeriod"/>
            </a:pPr>
            <a:r>
              <a:rPr lang="fa-IR" dirty="0">
                <a:cs typeface="2  Koodak" pitchFamily="2" charset="-78"/>
              </a:rPr>
              <a:t>معلم 3دسته هزارتايي دستش مي گيرد و مي گويد اين چه عددي را نمايش مي دهد؟(3000)</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edg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edg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edg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edg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ln>
                  <a:solidFill>
                    <a:schemeClr val="bg2">
                      <a:lumMod val="50000"/>
                    </a:schemeClr>
                  </a:solidFill>
                </a:ln>
                <a:solidFill>
                  <a:srgbClr val="7030A0"/>
                </a:solidFill>
                <a:cs typeface="2  Koodak" pitchFamily="2" charset="-78"/>
              </a:rPr>
              <a:t>پيش نيازها</a:t>
            </a:r>
            <a:endParaRPr lang="en-US" dirty="0">
              <a:ln>
                <a:solidFill>
                  <a:schemeClr val="bg2">
                    <a:lumMod val="50000"/>
                  </a:schemeClr>
                </a:solidFill>
              </a:ln>
              <a:solidFill>
                <a:srgbClr val="7030A0"/>
              </a:solidFill>
              <a:cs typeface="2  Koodak" pitchFamily="2" charset="-78"/>
            </a:endParaRPr>
          </a:p>
        </p:txBody>
      </p:sp>
      <p:sp>
        <p:nvSpPr>
          <p:cNvPr id="3" name="Content Placeholder 2"/>
          <p:cNvSpPr>
            <a:spLocks noGrp="1"/>
          </p:cNvSpPr>
          <p:nvPr>
            <p:ph idx="1"/>
          </p:nvPr>
        </p:nvSpPr>
        <p:spPr/>
        <p:txBody>
          <a:bodyPr/>
          <a:lstStyle/>
          <a:p>
            <a:pPr algn="r" rtl="1">
              <a:lnSpc>
                <a:spcPct val="150000"/>
              </a:lnSpc>
              <a:buNone/>
            </a:pPr>
            <a:r>
              <a:rPr lang="fa-IR" dirty="0">
                <a:cs typeface="2  Koodak" pitchFamily="2" charset="-78"/>
              </a:rPr>
              <a:t>معلم يك كارت كه روي آن عدد 1324نوشته شده است را روي تابلو مي چسباند و از دانش آموزان مي خواهد عدد را بخوانند.سپس به عدد4 اشاره مي كند و از دانش آموزان مي پرسد ارزش اين عدد در جدول ارزش مكاني چيست؟(يكان،دهگان،و...) و به همين ترتيب براي عدد2 و3همين سوالات را مي پرسد.</a:t>
            </a:r>
            <a:endParaRPr lang="en-US" dirty="0">
              <a:cs typeface="2  Koodak" pitchFamily="2" charset="-78"/>
            </a:endParaRPr>
          </a:p>
        </p:txBody>
      </p:sp>
      <p:sp>
        <p:nvSpPr>
          <p:cNvPr id="4" name="Rounded Rectangle 3"/>
          <p:cNvSpPr/>
          <p:nvPr/>
        </p:nvSpPr>
        <p:spPr>
          <a:xfrm>
            <a:off x="838200" y="4648200"/>
            <a:ext cx="2819400" cy="1524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rtl="1"/>
            <a:r>
              <a:rPr lang="fa-IR" sz="8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2  Koodak" pitchFamily="2" charset="-78"/>
              </a:rPr>
              <a:t>1324</a:t>
            </a:r>
            <a:endParaRPr lang="en-US" sz="8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2  Koodak" pitchFamily="2" charset="-78"/>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plus(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ln>
                  <a:solidFill>
                    <a:schemeClr val="bg2">
                      <a:lumMod val="50000"/>
                    </a:schemeClr>
                  </a:solidFill>
                </a:ln>
                <a:solidFill>
                  <a:srgbClr val="7030A0"/>
                </a:solidFill>
                <a:cs typeface="2  Koodak" pitchFamily="2" charset="-78"/>
              </a:rPr>
              <a:t>محتوا</a:t>
            </a:r>
            <a:endParaRPr lang="en-US" dirty="0">
              <a:ln>
                <a:solidFill>
                  <a:schemeClr val="bg2">
                    <a:lumMod val="50000"/>
                  </a:schemeClr>
                </a:solidFill>
              </a:ln>
              <a:solidFill>
                <a:srgbClr val="7030A0"/>
              </a:solidFill>
              <a:cs typeface="2  Koodak" pitchFamily="2" charset="-78"/>
            </a:endParaRPr>
          </a:p>
        </p:txBody>
      </p:sp>
      <p:sp>
        <p:nvSpPr>
          <p:cNvPr id="3" name="Content Placeholder 2"/>
          <p:cNvSpPr>
            <a:spLocks noGrp="1"/>
          </p:cNvSpPr>
          <p:nvPr>
            <p:ph idx="1"/>
          </p:nvPr>
        </p:nvSpPr>
        <p:spPr/>
        <p:txBody>
          <a:bodyPr/>
          <a:lstStyle/>
          <a:p>
            <a:pPr algn="ctr" rtl="1">
              <a:lnSpc>
                <a:spcPct val="150000"/>
              </a:lnSpc>
              <a:buNone/>
            </a:pPr>
            <a:r>
              <a:rPr lang="fa-IR" dirty="0">
                <a:cs typeface="2  Koodak" pitchFamily="2" charset="-78"/>
              </a:rPr>
              <a:t>كتاب رياضي پايه سوم ابتدايي</a:t>
            </a:r>
          </a:p>
          <a:p>
            <a:pPr algn="ctr" rtl="1">
              <a:lnSpc>
                <a:spcPct val="150000"/>
              </a:lnSpc>
              <a:buNone/>
            </a:pPr>
            <a:r>
              <a:rPr lang="fa-IR" dirty="0">
                <a:cs typeface="2  Koodak" pitchFamily="2" charset="-78"/>
              </a:rPr>
              <a:t>فصل2: عددهاي چهار رقمي</a:t>
            </a:r>
          </a:p>
          <a:p>
            <a:pPr algn="ctr" rtl="1">
              <a:lnSpc>
                <a:spcPct val="150000"/>
              </a:lnSpc>
              <a:buNone/>
            </a:pPr>
            <a:r>
              <a:rPr lang="fa-IR" dirty="0">
                <a:cs typeface="2  Koodak" pitchFamily="2" charset="-78"/>
              </a:rPr>
              <a:t> صفحه 31</a:t>
            </a:r>
            <a:endParaRPr lang="en-US" dirty="0">
              <a:cs typeface="2  Koodak" pitchFamily="2" charset="-78"/>
            </a:endParaRPr>
          </a:p>
        </p:txBody>
      </p:sp>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 fill="hold">
                      <p:stCondLst>
                        <p:cond delay="indefinite"/>
                      </p:stCondLst>
                      <p:childTnLst>
                        <p:par>
                          <p:cTn id="21" fill="hold">
                            <p:stCondLst>
                              <p:cond delay="0"/>
                            </p:stCondLst>
                            <p:childTnLst>
                              <p:par>
                                <p:cTn id="22" presetID="15"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a:solidFill>
                    <a:schemeClr val="bg2">
                      <a:lumMod val="50000"/>
                    </a:schemeClr>
                  </a:solidFill>
                </a:ln>
                <a:solidFill>
                  <a:srgbClr val="7030A0"/>
                </a:solidFill>
                <a:cs typeface="2  Koodak" pitchFamily="2" charset="-78"/>
              </a:rPr>
              <a:t>طراحي فعاليت ها</a:t>
            </a:r>
            <a:endParaRPr lang="en-US" dirty="0">
              <a:ln>
                <a:solidFill>
                  <a:schemeClr val="bg2">
                    <a:lumMod val="50000"/>
                  </a:schemeClr>
                </a:solidFill>
              </a:ln>
              <a:solidFill>
                <a:srgbClr val="7030A0"/>
              </a:solidFill>
              <a:cs typeface="2  Koodak" pitchFamily="2" charset="-78"/>
            </a:endParaRPr>
          </a:p>
        </p:txBody>
      </p:sp>
      <p:sp>
        <p:nvSpPr>
          <p:cNvPr id="3" name="Content Placeholder 2"/>
          <p:cNvSpPr>
            <a:spLocks noGrp="1"/>
          </p:cNvSpPr>
          <p:nvPr>
            <p:ph idx="1"/>
          </p:nvPr>
        </p:nvSpPr>
        <p:spPr/>
        <p:txBody>
          <a:bodyPr>
            <a:normAutofit/>
          </a:bodyPr>
          <a:lstStyle/>
          <a:p>
            <a:pPr algn="r" rtl="1">
              <a:lnSpc>
                <a:spcPct val="160000"/>
              </a:lnSpc>
            </a:pPr>
            <a:r>
              <a:rPr lang="fa-IR" dirty="0">
                <a:cs typeface="2  Koodak" pitchFamily="2" charset="-78"/>
              </a:rPr>
              <a:t>ايجاد انگيزه: بردن جدول ارزش مكاني دست ساخت معلم به كلاس</a:t>
            </a:r>
          </a:p>
          <a:p>
            <a:pPr algn="r" rtl="1">
              <a:lnSpc>
                <a:spcPct val="160000"/>
              </a:lnSpc>
            </a:pPr>
            <a:r>
              <a:rPr lang="fa-IR" dirty="0">
                <a:cs typeface="2  Koodak" pitchFamily="2" charset="-78"/>
              </a:rPr>
              <a:t>گروه بندي دانش آموزان يا استفاده از كارت هاي رنگي كه پشت هر كدام يك عدد نوشته شده است.</a:t>
            </a:r>
          </a:p>
          <a:p>
            <a:pPr algn="r" rtl="1">
              <a:lnSpc>
                <a:spcPct val="160000"/>
              </a:lnSpc>
            </a:pPr>
            <a:r>
              <a:rPr lang="fa-IR" dirty="0">
                <a:cs typeface="2  Koodak" pitchFamily="2" charset="-78"/>
              </a:rPr>
              <a:t>جاگيري دانش آموزان در گروه ها و ساختن يك عدد چهار رقمي با كارتهايشان</a:t>
            </a:r>
          </a:p>
          <a:p>
            <a:pPr algn="r" rtl="1">
              <a:lnSpc>
                <a:spcPct val="160000"/>
              </a:lnSpc>
            </a:pPr>
            <a:r>
              <a:rPr lang="fa-IR" dirty="0">
                <a:cs typeface="2  Koodak" pitchFamily="2" charset="-78"/>
              </a:rPr>
              <a:t>هرگروه عدد چهار رقمي اش را با چينه هايش نمايش دهد.</a:t>
            </a:r>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ox(in)">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box(in)">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box(in)">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box(in)">
                                      <p:cBhvr>
                                        <p:cTn id="3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353</TotalTime>
  <Words>1022</Words>
  <Application>Microsoft Office PowerPoint</Application>
  <PresentationFormat>On-screen Show (4:3)</PresentationFormat>
  <Paragraphs>105</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2  Kamran Outline</vt:lpstr>
      <vt:lpstr>2  Koodak</vt:lpstr>
      <vt:lpstr>B Koodak</vt:lpstr>
      <vt:lpstr>Calibri</vt:lpstr>
      <vt:lpstr>Constantia</vt:lpstr>
      <vt:lpstr>Traditional Arabic</vt:lpstr>
      <vt:lpstr>Wingdings</vt:lpstr>
      <vt:lpstr>Wingdings 2</vt:lpstr>
      <vt:lpstr>Flow</vt:lpstr>
      <vt:lpstr>بسم الله الرحمن الرحيم</vt:lpstr>
      <vt:lpstr>PowerPoint Presentation</vt:lpstr>
      <vt:lpstr>آرمان آموزشي</vt:lpstr>
      <vt:lpstr>هدف هاي آموزشي</vt:lpstr>
      <vt:lpstr>هدف هاي رفتاري</vt:lpstr>
      <vt:lpstr>آزمون</vt:lpstr>
      <vt:lpstr>پيش نيازها</vt:lpstr>
      <vt:lpstr>محتوا</vt:lpstr>
      <vt:lpstr>طراحي فعاليت ها</vt:lpstr>
      <vt:lpstr>PowerPoint Presentation</vt:lpstr>
      <vt:lpstr>انتخاب رسانه</vt:lpstr>
      <vt:lpstr>اجرا</vt:lpstr>
      <vt:lpstr>جدول ارزش مكاني اعداد چهار رقمي</vt:lpstr>
      <vt:lpstr>PowerPoint Presentation</vt:lpstr>
      <vt:lpstr>PowerPoint Presentation</vt:lpstr>
      <vt:lpstr>PowerPoint Presentation</vt:lpstr>
      <vt:lpstr>PowerPoint Presentation</vt:lpstr>
      <vt:lpstr>PowerPoint Presentation</vt:lpstr>
      <vt:lpstr>PowerPoint Presentation</vt:lpstr>
      <vt:lpstr>ارزشيابي </vt:lpstr>
      <vt:lpstr>تعيين تكليف </vt:lpstr>
      <vt:lpstr>PowerPoint Presentation</vt:lpstr>
    </vt:vector>
  </TitlesOfParts>
  <Company>NPSoft.ir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NPSoft</dc:creator>
  <cp:lastModifiedBy>Meisam</cp:lastModifiedBy>
  <cp:revision>39</cp:revision>
  <dcterms:created xsi:type="dcterms:W3CDTF">2015-11-13T07:33:34Z</dcterms:created>
  <dcterms:modified xsi:type="dcterms:W3CDTF">2016-12-04T21:05:23Z</dcterms:modified>
</cp:coreProperties>
</file>