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82" r:id="rId12"/>
    <p:sldId id="280" r:id="rId13"/>
    <p:sldId id="266" r:id="rId14"/>
    <p:sldId id="267" r:id="rId15"/>
    <p:sldId id="268" r:id="rId16"/>
    <p:sldId id="269" r:id="rId17"/>
    <p:sldId id="270" r:id="rId18"/>
    <p:sldId id="281" r:id="rId19"/>
    <p:sldId id="271" r:id="rId20"/>
    <p:sldId id="272" r:id="rId21"/>
    <p:sldId id="284"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2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22052C7-74F6-4B14-A707-BBBD441C1920}" type="datetimeFigureOut">
              <a:rPr lang="en-US" smtClean="0"/>
              <a:pPr/>
              <a:t>12/5/2016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2B8772E-4BEE-46B2-92A4-C79633A094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2052C7-74F6-4B14-A707-BBBD441C192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2052C7-74F6-4B14-A707-BBBD441C192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2052C7-74F6-4B14-A707-BBBD441C192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2052C7-74F6-4B14-A707-BBBD441C1920}"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8772E-4BEE-46B2-92A4-C79633A094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2052C7-74F6-4B14-A707-BBBD441C1920}"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22052C7-74F6-4B14-A707-BBBD441C1920}" type="datetimeFigureOut">
              <a:rPr lang="en-US" smtClean="0"/>
              <a:pPr/>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22052C7-74F6-4B14-A707-BBBD441C1920}" type="datetimeFigureOut">
              <a:rPr lang="en-US" smtClean="0"/>
              <a:pPr/>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052C7-74F6-4B14-A707-BBBD441C1920}" type="datetimeFigureOut">
              <a:rPr lang="en-US" smtClean="0"/>
              <a:pPr/>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2052C7-74F6-4B14-A707-BBBD441C1920}"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8772E-4BEE-46B2-92A4-C79633A094A8}" type="slidenum">
              <a:rPr lang="en-US" smtClean="0"/>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22052C7-74F6-4B14-A707-BBBD441C1920}"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2B8772E-4BEE-46B2-92A4-C79633A094A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2052C7-74F6-4B14-A707-BBBD441C1920}" type="datetimeFigureOut">
              <a:rPr lang="en-US" smtClean="0"/>
              <a:pPr/>
              <a:t>12/5/2016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B8772E-4BEE-46B2-92A4-C79633A094A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a:t>بسم الله الرحمن الرحيم</a:t>
            </a:r>
            <a:endParaRPr lang="en-US" dirty="0"/>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562600"/>
          </a:xfrm>
        </p:spPr>
        <p:txBody>
          <a:bodyPr>
            <a:normAutofit fontScale="92500"/>
          </a:bodyPr>
          <a:lstStyle/>
          <a:p>
            <a:pPr algn="r" rtl="1">
              <a:lnSpc>
                <a:spcPct val="160000"/>
              </a:lnSpc>
            </a:pPr>
            <a:r>
              <a:rPr lang="fa-IR" dirty="0">
                <a:cs typeface="2  Koodak" pitchFamily="2" charset="-78"/>
              </a:rPr>
              <a:t>يك نفر از هر گروه عدد چهار رقمي اش را در جدول ارزش مكاني دست ساخت معلم نمايش مي دهد.</a:t>
            </a:r>
          </a:p>
          <a:p>
            <a:pPr algn="r" rtl="1">
              <a:lnSpc>
                <a:spcPct val="160000"/>
              </a:lnSpc>
            </a:pPr>
            <a:r>
              <a:rPr lang="fa-IR" dirty="0">
                <a:cs typeface="2  Koodak" pitchFamily="2" charset="-78"/>
              </a:rPr>
              <a:t>درست كردن يك عدد چهار رقمي ديگر با همان كارت ها و نمايش آن در جدول ارزش مكاني معلم</a:t>
            </a:r>
            <a:endParaRPr lang="en-US" dirty="0">
              <a:cs typeface="2  Koodak" pitchFamily="2" charset="-78"/>
            </a:endParaRPr>
          </a:p>
          <a:p>
            <a:pPr algn="r" rtl="1">
              <a:lnSpc>
                <a:spcPct val="150000"/>
              </a:lnSpc>
            </a:pPr>
            <a:r>
              <a:rPr lang="fa-IR" dirty="0">
                <a:cs typeface="2  Koodak" pitchFamily="2" charset="-78"/>
              </a:rPr>
              <a:t>رسم جدول ارزش مكاني روي تلق در هر گروه( هر گروه يك جدول)</a:t>
            </a:r>
          </a:p>
          <a:p>
            <a:pPr algn="r" rtl="1">
              <a:lnSpc>
                <a:spcPct val="150000"/>
              </a:lnSpc>
            </a:pPr>
            <a:r>
              <a:rPr lang="fa-IR" dirty="0">
                <a:cs typeface="2  Koodak" pitchFamily="2" charset="-78"/>
              </a:rPr>
              <a:t>قرار دادن كارتهاي عددي در جدولي كه رسم كرده اند.</a:t>
            </a:r>
          </a:p>
          <a:p>
            <a:pPr algn="r" rtl="1">
              <a:lnSpc>
                <a:spcPct val="150000"/>
              </a:lnSpc>
            </a:pPr>
            <a:r>
              <a:rPr lang="fa-IR" dirty="0">
                <a:cs typeface="2  Koodak" pitchFamily="2" charset="-78"/>
              </a:rPr>
              <a:t>معلم يك عدد مي گويد وهمه گروه ها بايد آن عدد را به صورت صحيح در آن جدول قرار دهند.(ارزشيابي گروهي)</a:t>
            </a:r>
          </a:p>
          <a:p>
            <a:pPr algn="r" rtl="1">
              <a:lnSpc>
                <a:spcPct val="150000"/>
              </a:lnSpc>
            </a:pPr>
            <a:r>
              <a:rPr lang="fa-IR" dirty="0">
                <a:cs typeface="2  Koodak" pitchFamily="2" charset="-78"/>
              </a:rPr>
              <a:t>انجام فعاليت صفحه 31 كتاب رياضي(ارزشيابي فردي)</a:t>
            </a:r>
            <a:endParaRPr lang="en-US" dirty="0">
              <a:cs typeface="2  Koodak" pitchFamily="2" charset="-78"/>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a:solidFill>
                    <a:srgbClr val="00B0F0"/>
                  </a:solidFill>
                </a:ln>
                <a:solidFill>
                  <a:srgbClr val="7030A0"/>
                </a:solidFill>
              </a:rPr>
              <a:t>انتخاب رسانه</a:t>
            </a:r>
            <a:endParaRPr lang="en-US" dirty="0">
              <a:ln>
                <a:solidFill>
                  <a:srgbClr val="00B0F0"/>
                </a:solidFill>
              </a:ln>
              <a:solidFill>
                <a:srgbClr val="7030A0"/>
              </a:solidFill>
            </a:endParaRPr>
          </a:p>
        </p:txBody>
      </p:sp>
      <p:sp>
        <p:nvSpPr>
          <p:cNvPr id="3" name="Content Placeholder 2"/>
          <p:cNvSpPr>
            <a:spLocks noGrp="1"/>
          </p:cNvSpPr>
          <p:nvPr>
            <p:ph idx="1"/>
          </p:nvPr>
        </p:nvSpPr>
        <p:spPr/>
        <p:txBody>
          <a:bodyPr/>
          <a:lstStyle/>
          <a:p>
            <a:pPr algn="r" rtl="1">
              <a:lnSpc>
                <a:spcPct val="150000"/>
              </a:lnSpc>
              <a:buNone/>
            </a:pPr>
            <a:r>
              <a:rPr lang="fa-IR" dirty="0">
                <a:cs typeface="2  Koodak" pitchFamily="2" charset="-78"/>
              </a:rPr>
              <a:t>كتاي رياضي پايه سوم ابتدايي،كارت هاي رنگي كه پشتش عدد نوشته شده، جدول ارزش مكاني دست ساخت معلم،تلق، ماژيك،تخته وايتبرد، كوئيزنرها(يا دسته هاي يكي ده تايي صدتايي)</a:t>
            </a:r>
            <a:endParaRPr lang="en-US" dirty="0">
              <a:cs typeface="2  Koodak" pitchFamily="2" charset="-78"/>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5"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n>
                  <a:solidFill>
                    <a:srgbClr val="00B0F0"/>
                  </a:solidFill>
                </a:ln>
                <a:solidFill>
                  <a:srgbClr val="7030A0"/>
                </a:solidFill>
                <a:cs typeface="2  Koodak" pitchFamily="2" charset="-78"/>
              </a:rPr>
              <a:t>اجرا</a:t>
            </a:r>
            <a:endParaRPr lang="en-US" dirty="0">
              <a:ln>
                <a:solidFill>
                  <a:srgbClr val="00B0F0"/>
                </a:solidFill>
              </a:ln>
              <a:solidFill>
                <a:srgbClr val="7030A0"/>
              </a:solidFill>
              <a:cs typeface="2  Koodak" pitchFamily="2" charset="-78"/>
            </a:endParaRPr>
          </a:p>
        </p:txBody>
      </p:sp>
      <p:sp>
        <p:nvSpPr>
          <p:cNvPr id="3" name="Content Placeholder 2"/>
          <p:cNvSpPr>
            <a:spLocks noGrp="1"/>
          </p:cNvSpPr>
          <p:nvPr>
            <p:ph idx="1"/>
          </p:nvPr>
        </p:nvSpPr>
        <p:spPr/>
        <p:txBody>
          <a:bodyPr/>
          <a:lstStyle/>
          <a:p>
            <a:pPr algn="r" rtl="1">
              <a:lnSpc>
                <a:spcPct val="150000"/>
              </a:lnSpc>
              <a:buNone/>
            </a:pPr>
            <a:r>
              <a:rPr lang="fa-IR" dirty="0">
                <a:cs typeface="2  Koodak" pitchFamily="2" charset="-78"/>
              </a:rPr>
              <a:t>معلم با يك جدول ارزش مكاني كه خودش ساخته است وارد كلاس مي شود واين خود ايجاد انگيزه اي براي دانش آموزان است.</a:t>
            </a:r>
          </a:p>
          <a:p>
            <a:pPr algn="r" rtl="1">
              <a:lnSpc>
                <a:spcPct val="150000"/>
              </a:lnSpc>
              <a:buNone/>
            </a:pPr>
            <a:r>
              <a:rPr lang="fa-IR" dirty="0">
                <a:cs typeface="2  Koodak" pitchFamily="2" charset="-78"/>
              </a:rPr>
              <a:t>شبيه ترين نمونه به جدول مورد نظر طراح(معلم) در اسلايد بعد آمده است.</a:t>
            </a:r>
          </a:p>
          <a:p>
            <a:pPr algn="r" rtl="1">
              <a:lnSpc>
                <a:spcPct val="150000"/>
              </a:lnSpc>
              <a:buNone/>
            </a:pPr>
            <a:endParaRPr lang="fa-IR" dirty="0">
              <a:cs typeface="2  Koodak" pitchFamily="2" charset="-78"/>
            </a:endParaRPr>
          </a:p>
          <a:p>
            <a:pPr algn="r" rtl="1">
              <a:lnSpc>
                <a:spcPct val="150000"/>
              </a:lnSpc>
              <a:buNone/>
            </a:pPr>
            <a:r>
              <a:rPr lang="fa-IR" dirty="0">
                <a:cs typeface="2  Koodak" pitchFamily="2" charset="-78"/>
              </a:rPr>
              <a:t>وسايل مورد نياز براي ساخت جدول ارزش مكاني:</a:t>
            </a:r>
          </a:p>
          <a:p>
            <a:pPr algn="r" rtl="1">
              <a:lnSpc>
                <a:spcPct val="150000"/>
              </a:lnSpc>
              <a:buNone/>
            </a:pPr>
            <a:r>
              <a:rPr lang="fa-IR" b="1" dirty="0">
                <a:ln w="31550" cmpd="sng">
                  <a:solidFill>
                    <a:schemeClr val="tx1"/>
                  </a:solidFill>
                  <a:prstDash val="solid"/>
                </a:ln>
                <a:solidFill>
                  <a:srgbClr val="00B050"/>
                </a:solidFill>
                <a:effectLst>
                  <a:outerShdw blurRad="41275" dist="12700" dir="12000000" algn="tl" rotWithShape="0">
                    <a:srgbClr val="000000">
                      <a:alpha val="40000"/>
                    </a:srgbClr>
                  </a:outerShdw>
                </a:effectLst>
                <a:cs typeface="2  Koodak" pitchFamily="2" charset="-78"/>
              </a:rPr>
              <a:t>يك تخته چوب،4عدد ميله فلزي،تعدادي حلقه</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
                                            <p:txEl>
                                              <p:pRg st="0" end="0"/>
                                            </p:txEl>
                                          </p:spTgt>
                                        </p:tgtEl>
                                        <p:attrNameLst>
                                          <p:attrName>ppt_x</p:attrName>
                                        </p:attrNameLst>
                                      </p:cBhvr>
                                    </p:anim>
                                    <p:anim from="0" to="-1.0" calcmode="lin" valueType="num">
                                      <p:cBhvr>
                                        <p:cTn id="17" dur="200" decel="50000" autoRev="1" fill="hold">
                                          <p:stCondLst>
                                            <p:cond delay="600"/>
                                          </p:stCondLst>
                                        </p:cTn>
                                        <p:tgtEl>
                                          <p:spTgt spid="3">
                                            <p:txEl>
                                              <p:pRg st="0" end="0"/>
                                            </p:txEl>
                                          </p:spTgt>
                                        </p:tgtEl>
                                        <p:attrNameLst>
                                          <p:attrName>xshear</p:attrName>
                                        </p:attrNameLst>
                                      </p:cBhvr>
                                    </p:anim>
                                    <p:animScale>
                                      <p:cBhvr>
                                        <p:cTn id="18" dur="200" decel="100000" autoRev="1" fill="hold">
                                          <p:stCondLst>
                                            <p:cond delay="600"/>
                                          </p:stCondLst>
                                        </p:cTn>
                                        <p:tgtEl>
                                          <p:spTgt spid="3">
                                            <p:txEl>
                                              <p:pRg st="0" end="0"/>
                                            </p:txEl>
                                          </p:spTgt>
                                        </p:tgtEl>
                                      </p:cBhvr>
                                      <p:from x="100000" y="100000"/>
                                      <p:to x="80000" y="100000"/>
                                    </p:animScale>
                                    <p:anim by="(#ppt_h/3+#ppt_w*0.1)" calcmode="lin" valueType="num">
                                      <p:cBhvr additive="sum">
                                        <p:cTn id="19"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from="(-#ppt_w/2)" to="(#ppt_x)" calcmode="lin" valueType="num">
                                      <p:cBhvr>
                                        <p:cTn id="24" dur="600" fill="hold">
                                          <p:stCondLst>
                                            <p:cond delay="0"/>
                                          </p:stCondLst>
                                        </p:cTn>
                                        <p:tgtEl>
                                          <p:spTgt spid="3">
                                            <p:txEl>
                                              <p:pRg st="1" end="1"/>
                                            </p:txEl>
                                          </p:spTgt>
                                        </p:tgtEl>
                                        <p:attrNameLst>
                                          <p:attrName>ppt_x</p:attrName>
                                        </p:attrNameLst>
                                      </p:cBhvr>
                                    </p:anim>
                                    <p:anim from="0" to="-1.0" calcmode="lin" valueType="num">
                                      <p:cBhvr>
                                        <p:cTn id="25" dur="200" decel="50000" autoRev="1" fill="hold">
                                          <p:stCondLst>
                                            <p:cond delay="600"/>
                                          </p:stCondLst>
                                        </p:cTn>
                                        <p:tgtEl>
                                          <p:spTgt spid="3">
                                            <p:txEl>
                                              <p:pRg st="1" end="1"/>
                                            </p:txEl>
                                          </p:spTgt>
                                        </p:tgtEl>
                                        <p:attrNameLst>
                                          <p:attrName>xshear</p:attrName>
                                        </p:attrNameLst>
                                      </p:cBhvr>
                                    </p:anim>
                                    <p:animScale>
                                      <p:cBhvr>
                                        <p:cTn id="26" dur="200" decel="100000" autoRev="1" fill="hold">
                                          <p:stCondLst>
                                            <p:cond delay="600"/>
                                          </p:stCondLst>
                                        </p:cTn>
                                        <p:tgtEl>
                                          <p:spTgt spid="3">
                                            <p:txEl>
                                              <p:pRg st="1" end="1"/>
                                            </p:txEl>
                                          </p:spTgt>
                                        </p:tgtEl>
                                      </p:cBhvr>
                                      <p:from x="100000" y="100000"/>
                                      <p:to x="80000" y="100000"/>
                                    </p:animScale>
                                    <p:anim by="(#ppt_h/3+#ppt_w*0.1)" calcmode="lin" valueType="num">
                                      <p:cBhvr additive="sum">
                                        <p:cTn id="27"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from="(-#ppt_w/2)" to="(#ppt_x)" calcmode="lin" valueType="num">
                                      <p:cBhvr>
                                        <p:cTn id="32" dur="600" fill="hold">
                                          <p:stCondLst>
                                            <p:cond delay="0"/>
                                          </p:stCondLst>
                                        </p:cTn>
                                        <p:tgtEl>
                                          <p:spTgt spid="3">
                                            <p:txEl>
                                              <p:pRg st="3" end="3"/>
                                            </p:txEl>
                                          </p:spTgt>
                                        </p:tgtEl>
                                        <p:attrNameLst>
                                          <p:attrName>ppt_x</p:attrName>
                                        </p:attrNameLst>
                                      </p:cBhvr>
                                    </p:anim>
                                    <p:anim from="0" to="-1.0" calcmode="lin" valueType="num">
                                      <p:cBhvr>
                                        <p:cTn id="33" dur="200" decel="50000" autoRev="1" fill="hold">
                                          <p:stCondLst>
                                            <p:cond delay="600"/>
                                          </p:stCondLst>
                                        </p:cTn>
                                        <p:tgtEl>
                                          <p:spTgt spid="3">
                                            <p:txEl>
                                              <p:pRg st="3" end="3"/>
                                            </p:txEl>
                                          </p:spTgt>
                                        </p:tgtEl>
                                        <p:attrNameLst>
                                          <p:attrName>xshear</p:attrName>
                                        </p:attrNameLst>
                                      </p:cBhvr>
                                    </p:anim>
                                    <p:animScale>
                                      <p:cBhvr>
                                        <p:cTn id="34" dur="200" decel="100000" autoRev="1" fill="hold">
                                          <p:stCondLst>
                                            <p:cond delay="600"/>
                                          </p:stCondLst>
                                        </p:cTn>
                                        <p:tgtEl>
                                          <p:spTgt spid="3">
                                            <p:txEl>
                                              <p:pRg st="3" end="3"/>
                                            </p:txEl>
                                          </p:spTgt>
                                        </p:tgtEl>
                                      </p:cBhvr>
                                      <p:from x="100000" y="100000"/>
                                      <p:to x="80000" y="100000"/>
                                    </p:animScale>
                                    <p:anim by="(#ppt_h/3+#ppt_w*0.1)" calcmode="lin" valueType="num">
                                      <p:cBhvr additive="sum">
                                        <p:cTn id="35"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34"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from="(-#ppt_w/2)" to="(#ppt_x)" calcmode="lin" valueType="num">
                                      <p:cBhvr>
                                        <p:cTn id="40" dur="600" fill="hold">
                                          <p:stCondLst>
                                            <p:cond delay="0"/>
                                          </p:stCondLst>
                                        </p:cTn>
                                        <p:tgtEl>
                                          <p:spTgt spid="3">
                                            <p:txEl>
                                              <p:pRg st="4" end="4"/>
                                            </p:txEl>
                                          </p:spTgt>
                                        </p:tgtEl>
                                        <p:attrNameLst>
                                          <p:attrName>ppt_x</p:attrName>
                                        </p:attrNameLst>
                                      </p:cBhvr>
                                    </p:anim>
                                    <p:anim from="0" to="-1.0" calcmode="lin" valueType="num">
                                      <p:cBhvr>
                                        <p:cTn id="41" dur="200" decel="50000" autoRev="1" fill="hold">
                                          <p:stCondLst>
                                            <p:cond delay="600"/>
                                          </p:stCondLst>
                                        </p:cTn>
                                        <p:tgtEl>
                                          <p:spTgt spid="3">
                                            <p:txEl>
                                              <p:pRg st="4" end="4"/>
                                            </p:txEl>
                                          </p:spTgt>
                                        </p:tgtEl>
                                        <p:attrNameLst>
                                          <p:attrName>xshear</p:attrName>
                                        </p:attrNameLst>
                                      </p:cBhvr>
                                    </p:anim>
                                    <p:animScale>
                                      <p:cBhvr>
                                        <p:cTn id="42" dur="200" decel="100000" autoRev="1" fill="hold">
                                          <p:stCondLst>
                                            <p:cond delay="600"/>
                                          </p:stCondLst>
                                        </p:cTn>
                                        <p:tgtEl>
                                          <p:spTgt spid="3">
                                            <p:txEl>
                                              <p:pRg st="4" end="4"/>
                                            </p:txEl>
                                          </p:spTgt>
                                        </p:tgtEl>
                                      </p:cBhvr>
                                      <p:from x="100000" y="100000"/>
                                      <p:to x="80000" y="100000"/>
                                    </p:animScale>
                                    <p:anim by="(#ppt_h/3+#ppt_w*0.1)" calcmode="lin" valueType="num">
                                      <p:cBhvr additive="sum">
                                        <p:cTn id="43"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752600"/>
          </a:xfrm>
        </p:spPr>
        <p:txBody>
          <a:bodyPr/>
          <a:lstStyle/>
          <a:p>
            <a:pPr algn="r"/>
            <a:r>
              <a:rPr lang="fa-IR" dirty="0">
                <a:ln>
                  <a:solidFill>
                    <a:srgbClr val="7030A0"/>
                  </a:solidFill>
                </a:ln>
                <a:solidFill>
                  <a:srgbClr val="00B0F0"/>
                </a:solidFill>
                <a:cs typeface="B Koodak" panose="00000700000000000000" pitchFamily="2" charset="-78"/>
              </a:rPr>
              <a:t>جدول ارزش مكاني اعداد چهار رقمي</a:t>
            </a:r>
            <a:endParaRPr lang="en-US" dirty="0">
              <a:ln>
                <a:solidFill>
                  <a:srgbClr val="7030A0"/>
                </a:solidFill>
              </a:ln>
              <a:solidFill>
                <a:srgbClr val="00B0F0"/>
              </a:solidFill>
              <a:cs typeface="B Koodak" panose="00000700000000000000" pitchFamily="2" charset="-78"/>
            </a:endParaRPr>
          </a:p>
        </p:txBody>
      </p:sp>
      <p:pic>
        <p:nvPicPr>
          <p:cNvPr id="1030" name="Picture 6" descr="C:\Users\negin rayane 2228789\Desktop\جدول ارزش مكاني\چوب.jpg"/>
          <p:cNvPicPr>
            <a:picLocks noChangeAspect="1" noChangeArrowheads="1"/>
          </p:cNvPicPr>
          <p:nvPr/>
        </p:nvPicPr>
        <p:blipFill>
          <a:blip r:embed="rId2"/>
          <a:srcRect/>
          <a:stretch>
            <a:fillRect/>
          </a:stretch>
        </p:blipFill>
        <p:spPr bwMode="auto">
          <a:xfrm>
            <a:off x="304800" y="1981200"/>
            <a:ext cx="2047335" cy="1219200"/>
          </a:xfrm>
          <a:prstGeom prst="rect">
            <a:avLst/>
          </a:prstGeom>
          <a:noFill/>
        </p:spPr>
      </p:pic>
      <p:pic>
        <p:nvPicPr>
          <p:cNvPr id="1032" name="Picture 8" descr="C:\Users\negin rayane 2228789\Desktop\جدول ارزش مكاني\ميله فلزي.jpg"/>
          <p:cNvPicPr>
            <a:picLocks noChangeAspect="1" noChangeArrowheads="1"/>
          </p:cNvPicPr>
          <p:nvPr/>
        </p:nvPicPr>
        <p:blipFill>
          <a:blip r:embed="rId3"/>
          <a:srcRect/>
          <a:stretch>
            <a:fillRect/>
          </a:stretch>
        </p:blipFill>
        <p:spPr bwMode="auto">
          <a:xfrm>
            <a:off x="228600" y="3200400"/>
            <a:ext cx="2058456" cy="1546225"/>
          </a:xfrm>
          <a:prstGeom prst="rect">
            <a:avLst/>
          </a:prstGeom>
          <a:noFill/>
        </p:spPr>
      </p:pic>
      <p:pic>
        <p:nvPicPr>
          <p:cNvPr id="1033" name="Picture 9" descr="C:\Users\negin rayane 2228789\Desktop\جدول ارزش مكاني\حلقه.jpg"/>
          <p:cNvPicPr>
            <a:picLocks noChangeAspect="1" noChangeArrowheads="1"/>
          </p:cNvPicPr>
          <p:nvPr/>
        </p:nvPicPr>
        <p:blipFill>
          <a:blip r:embed="rId4" cstate="print"/>
          <a:srcRect/>
          <a:stretch>
            <a:fillRect/>
          </a:stretch>
        </p:blipFill>
        <p:spPr bwMode="auto">
          <a:xfrm>
            <a:off x="381000" y="4800600"/>
            <a:ext cx="1752600" cy="1752600"/>
          </a:xfrm>
          <a:prstGeom prst="rect">
            <a:avLst/>
          </a:prstGeom>
          <a:noFill/>
        </p:spPr>
      </p:pic>
      <p:sp>
        <p:nvSpPr>
          <p:cNvPr id="12" name="Right Brace 11"/>
          <p:cNvSpPr/>
          <p:nvPr/>
        </p:nvSpPr>
        <p:spPr>
          <a:xfrm>
            <a:off x="3810000" y="2057400"/>
            <a:ext cx="457200" cy="4114800"/>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36" name="Picture 12" descr="C:\Users\negin rayane 2228789\Desktop\جدول ارزش مكاني\نمونه جدول.jpg"/>
          <p:cNvPicPr>
            <a:picLocks noGrp="1" noChangeAspect="1" noChangeArrowheads="1"/>
          </p:cNvPicPr>
          <p:nvPr>
            <p:ph idx="1"/>
          </p:nvPr>
        </p:nvPicPr>
        <p:blipFill>
          <a:blip r:embed="rId5"/>
          <a:srcRect/>
          <a:stretch>
            <a:fillRect/>
          </a:stretch>
        </p:blipFill>
        <p:spPr bwMode="auto">
          <a:xfrm>
            <a:off x="4419600" y="2514600"/>
            <a:ext cx="3816178" cy="3124200"/>
          </a:xfrm>
          <a:prstGeom prst="rect">
            <a:avLst/>
          </a:prstGeom>
          <a:noFill/>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 calcmode="lin" valueType="num">
                                      <p:cBhvr>
                                        <p:cTn id="12" dur="500" fill="hold"/>
                                        <p:tgtEl>
                                          <p:spTgt spid="1030"/>
                                        </p:tgtEl>
                                        <p:attrNameLst>
                                          <p:attrName>ppt_w</p:attrName>
                                        </p:attrNameLst>
                                      </p:cBhvr>
                                      <p:tavLst>
                                        <p:tav tm="0">
                                          <p:val>
                                            <p:strVal val="#ppt_w*0.05"/>
                                          </p:val>
                                        </p:tav>
                                        <p:tav tm="100000">
                                          <p:val>
                                            <p:strVal val="#ppt_w"/>
                                          </p:val>
                                        </p:tav>
                                      </p:tavLst>
                                    </p:anim>
                                    <p:anim calcmode="lin" valueType="num">
                                      <p:cBhvr>
                                        <p:cTn id="13" dur="500" fill="hold"/>
                                        <p:tgtEl>
                                          <p:spTgt spid="1030"/>
                                        </p:tgtEl>
                                        <p:attrNameLst>
                                          <p:attrName>ppt_h</p:attrName>
                                        </p:attrNameLst>
                                      </p:cBhvr>
                                      <p:tavLst>
                                        <p:tav tm="0">
                                          <p:val>
                                            <p:strVal val="#ppt_h"/>
                                          </p:val>
                                        </p:tav>
                                        <p:tav tm="100000">
                                          <p:val>
                                            <p:strVal val="#ppt_h"/>
                                          </p:val>
                                        </p:tav>
                                      </p:tavLst>
                                    </p:anim>
                                    <p:anim calcmode="lin" valueType="num">
                                      <p:cBhvr>
                                        <p:cTn id="14" dur="500" fill="hold"/>
                                        <p:tgtEl>
                                          <p:spTgt spid="1030"/>
                                        </p:tgtEl>
                                        <p:attrNameLst>
                                          <p:attrName>ppt_x</p:attrName>
                                        </p:attrNameLst>
                                      </p:cBhvr>
                                      <p:tavLst>
                                        <p:tav tm="0">
                                          <p:val>
                                            <p:strVal val="#ppt_x-.2"/>
                                          </p:val>
                                        </p:tav>
                                        <p:tav tm="100000">
                                          <p:val>
                                            <p:strVal val="#ppt_x"/>
                                          </p:val>
                                        </p:tav>
                                      </p:tavLst>
                                    </p:anim>
                                    <p:anim calcmode="lin" valueType="num">
                                      <p:cBhvr>
                                        <p:cTn id="15" dur="500" fill="hold"/>
                                        <p:tgtEl>
                                          <p:spTgt spid="1030"/>
                                        </p:tgtEl>
                                        <p:attrNameLst>
                                          <p:attrName>ppt_y</p:attrName>
                                        </p:attrNameLst>
                                      </p:cBhvr>
                                      <p:tavLst>
                                        <p:tav tm="0">
                                          <p:val>
                                            <p:strVal val="#ppt_y"/>
                                          </p:val>
                                        </p:tav>
                                        <p:tav tm="100000">
                                          <p:val>
                                            <p:strVal val="#ppt_y"/>
                                          </p:val>
                                        </p:tav>
                                      </p:tavLst>
                                    </p:anim>
                                    <p:animEffect transition="in" filter="fade">
                                      <p:cBhvr>
                                        <p:cTn id="16" dur="500"/>
                                        <p:tgtEl>
                                          <p:spTgt spid="1030"/>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1032"/>
                                        </p:tgtEl>
                                        <p:attrNameLst>
                                          <p:attrName>style.visibility</p:attrName>
                                        </p:attrNameLst>
                                      </p:cBhvr>
                                      <p:to>
                                        <p:strVal val="visible"/>
                                      </p:to>
                                    </p:set>
                                    <p:animScale>
                                      <p:cBhvr>
                                        <p:cTn id="21" dur="1000" decel="50000" fill="hold">
                                          <p:stCondLst>
                                            <p:cond delay="0"/>
                                          </p:stCondLst>
                                        </p:cTn>
                                        <p:tgtEl>
                                          <p:spTgt spid="10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032"/>
                                        </p:tgtEl>
                                        <p:attrNameLst>
                                          <p:attrName>ppt_x</p:attrName>
                                          <p:attrName>ppt_y</p:attrName>
                                        </p:attrNameLst>
                                      </p:cBhvr>
                                    </p:animMotion>
                                    <p:animEffect transition="in" filter="fade">
                                      <p:cBhvr>
                                        <p:cTn id="23" dur="1000"/>
                                        <p:tgtEl>
                                          <p:spTgt spid="1032"/>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033"/>
                                        </p:tgtEl>
                                        <p:attrNameLst>
                                          <p:attrName>style.visibility</p:attrName>
                                        </p:attrNameLst>
                                      </p:cBhvr>
                                      <p:to>
                                        <p:strVal val="visible"/>
                                      </p:to>
                                    </p:set>
                                    <p:animEffect transition="in" filter="wipe(down)">
                                      <p:cBhvr>
                                        <p:cTn id="28" dur="580">
                                          <p:stCondLst>
                                            <p:cond delay="0"/>
                                          </p:stCondLst>
                                        </p:cTn>
                                        <p:tgtEl>
                                          <p:spTgt spid="1033"/>
                                        </p:tgtEl>
                                      </p:cBhvr>
                                    </p:animEffect>
                                    <p:anim calcmode="lin" valueType="num">
                                      <p:cBhvr>
                                        <p:cTn id="29" dur="1822" tmFilter="0,0; 0.14,0.36; 0.43,0.73; 0.71,0.91; 1.0,1.0">
                                          <p:stCondLst>
                                            <p:cond delay="0"/>
                                          </p:stCondLst>
                                        </p:cTn>
                                        <p:tgtEl>
                                          <p:spTgt spid="1033"/>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033"/>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033"/>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033"/>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033"/>
                                        </p:tgtEl>
                                        <p:attrNameLst>
                                          <p:attrName>ppt_y</p:attrName>
                                        </p:attrNameLst>
                                      </p:cBhvr>
                                      <p:tavLst>
                                        <p:tav tm="0" fmla="#ppt_y-sin(pi*$)/81">
                                          <p:val>
                                            <p:fltVal val="0"/>
                                          </p:val>
                                        </p:tav>
                                        <p:tav tm="100000">
                                          <p:val>
                                            <p:fltVal val="1"/>
                                          </p:val>
                                        </p:tav>
                                      </p:tavLst>
                                    </p:anim>
                                    <p:animScale>
                                      <p:cBhvr>
                                        <p:cTn id="34" dur="26">
                                          <p:stCondLst>
                                            <p:cond delay="650"/>
                                          </p:stCondLst>
                                        </p:cTn>
                                        <p:tgtEl>
                                          <p:spTgt spid="1033"/>
                                        </p:tgtEl>
                                      </p:cBhvr>
                                      <p:to x="100000" y="60000"/>
                                    </p:animScale>
                                    <p:animScale>
                                      <p:cBhvr>
                                        <p:cTn id="35" dur="166" decel="50000">
                                          <p:stCondLst>
                                            <p:cond delay="676"/>
                                          </p:stCondLst>
                                        </p:cTn>
                                        <p:tgtEl>
                                          <p:spTgt spid="1033"/>
                                        </p:tgtEl>
                                      </p:cBhvr>
                                      <p:to x="100000" y="100000"/>
                                    </p:animScale>
                                    <p:animScale>
                                      <p:cBhvr>
                                        <p:cTn id="36" dur="26">
                                          <p:stCondLst>
                                            <p:cond delay="1312"/>
                                          </p:stCondLst>
                                        </p:cTn>
                                        <p:tgtEl>
                                          <p:spTgt spid="1033"/>
                                        </p:tgtEl>
                                      </p:cBhvr>
                                      <p:to x="100000" y="80000"/>
                                    </p:animScale>
                                    <p:animScale>
                                      <p:cBhvr>
                                        <p:cTn id="37" dur="166" decel="50000">
                                          <p:stCondLst>
                                            <p:cond delay="1338"/>
                                          </p:stCondLst>
                                        </p:cTn>
                                        <p:tgtEl>
                                          <p:spTgt spid="1033"/>
                                        </p:tgtEl>
                                      </p:cBhvr>
                                      <p:to x="100000" y="100000"/>
                                    </p:animScale>
                                    <p:animScale>
                                      <p:cBhvr>
                                        <p:cTn id="38" dur="26">
                                          <p:stCondLst>
                                            <p:cond delay="1642"/>
                                          </p:stCondLst>
                                        </p:cTn>
                                        <p:tgtEl>
                                          <p:spTgt spid="1033"/>
                                        </p:tgtEl>
                                      </p:cBhvr>
                                      <p:to x="100000" y="90000"/>
                                    </p:animScale>
                                    <p:animScale>
                                      <p:cBhvr>
                                        <p:cTn id="39" dur="166" decel="50000">
                                          <p:stCondLst>
                                            <p:cond delay="1668"/>
                                          </p:stCondLst>
                                        </p:cTn>
                                        <p:tgtEl>
                                          <p:spTgt spid="1033"/>
                                        </p:tgtEl>
                                      </p:cBhvr>
                                      <p:to x="100000" y="100000"/>
                                    </p:animScale>
                                    <p:animScale>
                                      <p:cBhvr>
                                        <p:cTn id="40" dur="26">
                                          <p:stCondLst>
                                            <p:cond delay="1808"/>
                                          </p:stCondLst>
                                        </p:cTn>
                                        <p:tgtEl>
                                          <p:spTgt spid="1033"/>
                                        </p:tgtEl>
                                      </p:cBhvr>
                                      <p:to x="100000" y="95000"/>
                                    </p:animScale>
                                    <p:animScale>
                                      <p:cBhvr>
                                        <p:cTn id="41" dur="166" decel="50000">
                                          <p:stCondLst>
                                            <p:cond delay="1834"/>
                                          </p:stCondLst>
                                        </p:cTn>
                                        <p:tgtEl>
                                          <p:spTgt spid="1033"/>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5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Scale>
                                      <p:cBhvr>
                                        <p:cTn id="46"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12"/>
                                        </p:tgtEl>
                                        <p:attrNameLst>
                                          <p:attrName>ppt_x</p:attrName>
                                          <p:attrName>ppt_y</p:attrName>
                                        </p:attrNameLst>
                                      </p:cBhvr>
                                    </p:animMotion>
                                    <p:animEffect transition="in" filter="fade">
                                      <p:cBhvr>
                                        <p:cTn id="48" dur="10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1036"/>
                                        </p:tgtEl>
                                        <p:attrNameLst>
                                          <p:attrName>style.visibility</p:attrName>
                                        </p:attrNameLst>
                                      </p:cBhvr>
                                      <p:to>
                                        <p:strVal val="visible"/>
                                      </p:to>
                                    </p:set>
                                    <p:animEffect transition="in" filter="box(in)">
                                      <p:cBhvr>
                                        <p:cTn id="53" dur="500"/>
                                        <p:tgtEl>
                                          <p:spTgt spid="1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781800"/>
          </a:xfrm>
        </p:spPr>
        <p:txBody>
          <a:bodyPr/>
          <a:lstStyle/>
          <a:p>
            <a:pPr algn="r" rtl="1">
              <a:lnSpc>
                <a:spcPct val="150000"/>
              </a:lnSpc>
              <a:buNone/>
            </a:pPr>
            <a:r>
              <a:rPr lang="fa-IR" dirty="0">
                <a:cs typeface="2  Koodak" pitchFamily="2" charset="-78"/>
              </a:rPr>
              <a:t>معلم جدول را روي ميز خودش مي گذارد سپس با استفاده از كارت هاي رنگي دانش آموزان را گروه بندي مي كند(جعيت كلاس16نفر در نظر گرفته شده)هر 4 رنگ يك گروه مي شوند و كنارهم مي نشينند.سپس معلم به دانش آموزان مي گويد پشت هر يك از كارت ها يك عدد نوشته شده است هر گروه كارت هايشان را كنارهم قرار دهند و يك عدد چهار رقمي بسازند. نمونه كارت در زير نمايش داده شده:</a:t>
            </a:r>
          </a:p>
          <a:p>
            <a:pPr algn="r" rtl="1">
              <a:lnSpc>
                <a:spcPct val="150000"/>
              </a:lnSpc>
              <a:buNone/>
            </a:pPr>
            <a:endParaRPr lang="fa-IR" dirty="0">
              <a:cs typeface="2  Koodak" pitchFamily="2" charset="-78"/>
            </a:endParaRPr>
          </a:p>
          <a:p>
            <a:pPr algn="r" rtl="1">
              <a:lnSpc>
                <a:spcPct val="150000"/>
              </a:lnSpc>
              <a:buNone/>
            </a:pPr>
            <a:endParaRPr lang="fa-IR" dirty="0">
              <a:cs typeface="2  Koodak" pitchFamily="2" charset="-78"/>
            </a:endParaRPr>
          </a:p>
          <a:p>
            <a:pPr algn="r" rtl="1">
              <a:lnSpc>
                <a:spcPct val="150000"/>
              </a:lnSpc>
              <a:buNone/>
            </a:pPr>
            <a:r>
              <a:rPr lang="fa-IR" dirty="0">
                <a:cs typeface="2  Koodak" pitchFamily="2" charset="-78"/>
              </a:rPr>
              <a:t>                    پشت كارت                                       رويه كارت</a:t>
            </a:r>
          </a:p>
          <a:p>
            <a:pPr algn="r" rtl="1">
              <a:lnSpc>
                <a:spcPct val="150000"/>
              </a:lnSpc>
              <a:buNone/>
            </a:pPr>
            <a:r>
              <a:rPr lang="fa-IR" dirty="0">
                <a:cs typeface="2  Koodak" pitchFamily="2" charset="-78"/>
              </a:rPr>
              <a:t>                </a:t>
            </a:r>
          </a:p>
        </p:txBody>
      </p:sp>
      <p:sp>
        <p:nvSpPr>
          <p:cNvPr id="4" name="Round Diagonal Corner Rectangle 3"/>
          <p:cNvSpPr/>
          <p:nvPr/>
        </p:nvSpPr>
        <p:spPr>
          <a:xfrm>
            <a:off x="1447800" y="3962400"/>
            <a:ext cx="1676400" cy="13716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cxnSp>
        <p:nvCxnSpPr>
          <p:cNvPr id="6" name="Straight Arrow Connector 5"/>
          <p:cNvCxnSpPr/>
          <p:nvPr/>
        </p:nvCxnSpPr>
        <p:spPr>
          <a:xfrm>
            <a:off x="3810000" y="4724400"/>
            <a:ext cx="1371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8" name="Round Diagonal Corner Rectangle 7"/>
          <p:cNvSpPr/>
          <p:nvPr/>
        </p:nvSpPr>
        <p:spPr>
          <a:xfrm>
            <a:off x="5334000" y="3962400"/>
            <a:ext cx="1676400" cy="13716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3</a:t>
            </a:r>
            <a:endParaRPr lang="en-US" sz="8000" dirty="0">
              <a:cs typeface="2  Koodak" pitchFamily="2" charset="-78"/>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ox(in)">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buNone/>
            </a:pPr>
            <a:r>
              <a:rPr lang="fa-IR" b="1" cap="all" dirty="0">
                <a:ln w="0"/>
                <a:solidFill>
                  <a:schemeClr val="accent5">
                    <a:lumMod val="75000"/>
                  </a:schemeClr>
                </a:solidFill>
                <a:effectLst>
                  <a:reflection blurRad="12700" stA="50000" endPos="50000" dist="5000" dir="5400000" sy="-100000" rotWithShape="0"/>
                </a:effectLst>
                <a:cs typeface="2  Koodak" pitchFamily="2" charset="-78"/>
              </a:rPr>
              <a:t>نمونه كار يك گروه</a:t>
            </a:r>
          </a:p>
          <a:p>
            <a:pPr algn="r" rtl="1">
              <a:buNone/>
            </a:pPr>
            <a:endParaRPr lang="fa-IR" b="1" cap="all" dirty="0">
              <a:ln w="0"/>
              <a:solidFill>
                <a:schemeClr val="accent5">
                  <a:lumMod val="75000"/>
                </a:schemeClr>
              </a:solidFill>
              <a:effectLst>
                <a:reflection blurRad="12700" stA="50000" endPos="50000" dist="5000" dir="5400000" sy="-100000" rotWithShape="0"/>
              </a:effectLst>
              <a:cs typeface="2  Koodak" pitchFamily="2" charset="-78"/>
            </a:endParaRPr>
          </a:p>
          <a:p>
            <a:pPr algn="r" rtl="1">
              <a:buNone/>
            </a:pPr>
            <a:endParaRPr lang="fa-IR" b="1" cap="all" dirty="0">
              <a:ln w="0"/>
              <a:solidFill>
                <a:schemeClr val="accent5">
                  <a:lumMod val="75000"/>
                </a:schemeClr>
              </a:solidFill>
              <a:effectLst>
                <a:reflection blurRad="12700" stA="50000" endPos="50000" dist="5000" dir="5400000" sy="-100000" rotWithShape="0"/>
              </a:effectLst>
              <a:cs typeface="2  Koodak" pitchFamily="2" charset="-78"/>
            </a:endParaRPr>
          </a:p>
          <a:p>
            <a:pPr algn="r" rtl="1">
              <a:buNone/>
            </a:pPr>
            <a:endParaRPr lang="fa-IR" b="1" cap="all" dirty="0">
              <a:ln w="0"/>
              <a:solidFill>
                <a:schemeClr val="accent5">
                  <a:lumMod val="75000"/>
                </a:schemeClr>
              </a:solidFill>
              <a:effectLst>
                <a:reflection blurRad="12700" stA="50000" endPos="50000" dist="5000" dir="5400000" sy="-100000" rotWithShape="0"/>
              </a:effectLst>
              <a:cs typeface="2  Koodak" pitchFamily="2" charset="-78"/>
            </a:endParaRPr>
          </a:p>
          <a:p>
            <a:pPr algn="r" rtl="1">
              <a:buNone/>
            </a:pPr>
            <a:endParaRPr lang="fa-IR" b="1" cap="all" dirty="0">
              <a:ln w="0"/>
              <a:solidFill>
                <a:schemeClr val="accent5">
                  <a:lumMod val="75000"/>
                </a:schemeClr>
              </a:solidFill>
              <a:effectLst>
                <a:reflection blurRad="12700" stA="50000" endPos="50000" dist="5000" dir="5400000" sy="-100000" rotWithShape="0"/>
              </a:effectLst>
              <a:cs typeface="2  Koodak" pitchFamily="2" charset="-78"/>
            </a:endParaRPr>
          </a:p>
          <a:p>
            <a:pPr algn="r" rtl="1">
              <a:buNone/>
            </a:pPr>
            <a:r>
              <a:rPr lang="fa-IR" b="1" cap="all" dirty="0">
                <a:ln w="0"/>
                <a:effectLst>
                  <a:reflection blurRad="12700" stA="50000" endPos="50000" dist="5000" dir="5400000" sy="-100000" rotWithShape="0"/>
                </a:effectLst>
                <a:cs typeface="2  Koodak" pitchFamily="2" charset="-78"/>
              </a:rPr>
              <a:t>سپس معلم از هر گروه مي خواهد عددشان را با كوئيزنرهايشان نمايش دهد. </a:t>
            </a:r>
          </a:p>
          <a:p>
            <a:pPr algn="r" rtl="1">
              <a:buNone/>
            </a:pPr>
            <a:r>
              <a:rPr lang="fa-IR" b="1" cap="all" dirty="0">
                <a:ln w="0"/>
                <a:solidFill>
                  <a:srgbClr val="FF0000"/>
                </a:solidFill>
                <a:effectLst>
                  <a:reflection blurRad="12700" stA="50000" endPos="50000" dist="5000" dir="5400000" sy="-100000" rotWithShape="0"/>
                </a:effectLst>
                <a:cs typeface="2  Koodak" pitchFamily="2" charset="-78"/>
              </a:rPr>
              <a:t>(اين شكل دقيقا عدد بالا</a:t>
            </a:r>
          </a:p>
          <a:p>
            <a:pPr algn="r" rtl="1">
              <a:buNone/>
            </a:pPr>
            <a:r>
              <a:rPr lang="fa-IR" b="1" cap="all" dirty="0">
                <a:ln w="0"/>
                <a:solidFill>
                  <a:srgbClr val="FF0000"/>
                </a:solidFill>
                <a:effectLst>
                  <a:reflection blurRad="12700" stA="50000" endPos="50000" dist="5000" dir="5400000" sy="-100000" rotWithShape="0"/>
                </a:effectLst>
                <a:cs typeface="2  Koodak" pitchFamily="2" charset="-78"/>
              </a:rPr>
              <a:t>را نشان نمي دهد و فقط </a:t>
            </a:r>
          </a:p>
          <a:p>
            <a:pPr algn="r" rtl="1">
              <a:buNone/>
            </a:pPr>
            <a:r>
              <a:rPr lang="fa-IR" b="1" cap="all" dirty="0">
                <a:ln w="0"/>
                <a:solidFill>
                  <a:srgbClr val="FF0000"/>
                </a:solidFill>
                <a:effectLst>
                  <a:reflection blurRad="12700" stA="50000" endPos="50000" dist="5000" dir="5400000" sy="-100000" rotWithShape="0"/>
                </a:effectLst>
                <a:cs typeface="2  Koodak" pitchFamily="2" charset="-78"/>
              </a:rPr>
              <a:t>نمونه كار است).</a:t>
            </a:r>
            <a:endParaRPr lang="en-US" b="1" cap="all" dirty="0">
              <a:ln w="0"/>
              <a:solidFill>
                <a:srgbClr val="FF0000"/>
              </a:solidFill>
              <a:effectLst>
                <a:reflection blurRad="12700" stA="50000" endPos="50000" dist="5000" dir="5400000" sy="-100000" rotWithShape="0"/>
              </a:effectLst>
              <a:cs typeface="2  Koodak" pitchFamily="2" charset="-78"/>
            </a:endParaRPr>
          </a:p>
        </p:txBody>
      </p:sp>
      <p:sp>
        <p:nvSpPr>
          <p:cNvPr id="5" name="Round Diagonal Corner Rectangle 4"/>
          <p:cNvSpPr/>
          <p:nvPr/>
        </p:nvSpPr>
        <p:spPr>
          <a:xfrm>
            <a:off x="685800" y="1524000"/>
            <a:ext cx="1752600" cy="13716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2</a:t>
            </a:r>
            <a:endParaRPr lang="en-US" sz="8000" dirty="0">
              <a:cs typeface="2  Koodak" pitchFamily="2" charset="-78"/>
            </a:endParaRPr>
          </a:p>
        </p:txBody>
      </p:sp>
      <p:sp>
        <p:nvSpPr>
          <p:cNvPr id="8" name="Round Diagonal Corner Rectangle 7"/>
          <p:cNvSpPr/>
          <p:nvPr/>
        </p:nvSpPr>
        <p:spPr>
          <a:xfrm>
            <a:off x="2667000" y="1524000"/>
            <a:ext cx="1752600" cy="13716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3</a:t>
            </a:r>
            <a:endParaRPr lang="en-US" sz="8000" dirty="0">
              <a:cs typeface="2  Koodak" pitchFamily="2" charset="-78"/>
            </a:endParaRPr>
          </a:p>
        </p:txBody>
      </p:sp>
      <p:sp>
        <p:nvSpPr>
          <p:cNvPr id="9" name="Round Diagonal Corner Rectangle 8"/>
          <p:cNvSpPr/>
          <p:nvPr/>
        </p:nvSpPr>
        <p:spPr>
          <a:xfrm>
            <a:off x="6477000" y="1524000"/>
            <a:ext cx="1752600" cy="13716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9</a:t>
            </a:r>
            <a:endParaRPr lang="en-US" sz="8000" dirty="0">
              <a:cs typeface="2  Koodak" pitchFamily="2" charset="-78"/>
            </a:endParaRPr>
          </a:p>
        </p:txBody>
      </p:sp>
      <p:sp>
        <p:nvSpPr>
          <p:cNvPr id="10" name="Round Diagonal Corner Rectangle 9"/>
          <p:cNvSpPr/>
          <p:nvPr/>
        </p:nvSpPr>
        <p:spPr>
          <a:xfrm>
            <a:off x="4572000" y="1524000"/>
            <a:ext cx="1752600" cy="13716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4</a:t>
            </a:r>
            <a:endParaRPr lang="en-US" sz="8000" dirty="0">
              <a:cs typeface="2  Koodak" pitchFamily="2" charset="-78"/>
            </a:endParaRPr>
          </a:p>
        </p:txBody>
      </p:sp>
      <p:pic>
        <p:nvPicPr>
          <p:cNvPr id="1027" name="Picture 3" descr="C:\Users\negin rayane 2228789\Desktop\جدول ارزش مكاني\كوئزنر.jpg"/>
          <p:cNvPicPr>
            <a:picLocks noChangeAspect="1" noChangeArrowheads="1"/>
          </p:cNvPicPr>
          <p:nvPr/>
        </p:nvPicPr>
        <p:blipFill>
          <a:blip r:embed="rId2"/>
          <a:srcRect/>
          <a:stretch>
            <a:fillRect/>
          </a:stretch>
        </p:blipFill>
        <p:spPr bwMode="auto">
          <a:xfrm>
            <a:off x="1524000" y="3705226"/>
            <a:ext cx="4343400" cy="2619374"/>
          </a:xfrm>
          <a:prstGeom prst="rect">
            <a:avLst/>
          </a:prstGeom>
          <a:noFill/>
        </p:spPr>
      </p:pic>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ox(in)">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ox(in)">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ox(i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ox(i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562600"/>
          </a:xfrm>
        </p:spPr>
        <p:txBody>
          <a:bodyPr>
            <a:normAutofit/>
          </a:bodyPr>
          <a:lstStyle/>
          <a:p>
            <a:pPr algn="r" rtl="1">
              <a:lnSpc>
                <a:spcPct val="150000"/>
              </a:lnSpc>
              <a:buNone/>
            </a:pPr>
            <a:r>
              <a:rPr lang="fa-IR" sz="2400" dirty="0">
                <a:cs typeface="2  Koodak" pitchFamily="2" charset="-78"/>
              </a:rPr>
              <a:t>بعد از اين يك نفر از هر گروه عددي را كه ساخته اند در جدول ارزش مكاني دست ساز معلم نمايش مي دهد.</a:t>
            </a:r>
          </a:p>
          <a:p>
            <a:pPr algn="r" rtl="1">
              <a:lnSpc>
                <a:spcPct val="150000"/>
              </a:lnSpc>
              <a:buNone/>
            </a:pPr>
            <a:r>
              <a:rPr lang="fa-IR" sz="2400" dirty="0">
                <a:cs typeface="2  Koodak" pitchFamily="2" charset="-78"/>
              </a:rPr>
              <a:t>به عنوان مثال عددي كه ساخته اند اگر2349باشد دانش آموز تعداد2حلقه در قسمت هزارگان،3حلقه در قسمت</a:t>
            </a:r>
          </a:p>
          <a:p>
            <a:pPr algn="r" rtl="1">
              <a:lnSpc>
                <a:spcPct val="150000"/>
              </a:lnSpc>
              <a:buNone/>
            </a:pPr>
            <a:r>
              <a:rPr lang="fa-IR" sz="2400" dirty="0">
                <a:cs typeface="2  Koodak" pitchFamily="2" charset="-78"/>
              </a:rPr>
              <a:t> صدگان،4حلقه در قسمت دهگان</a:t>
            </a:r>
          </a:p>
          <a:p>
            <a:pPr algn="r" rtl="1">
              <a:lnSpc>
                <a:spcPct val="150000"/>
              </a:lnSpc>
              <a:buNone/>
            </a:pPr>
            <a:r>
              <a:rPr lang="fa-IR" sz="2400" dirty="0">
                <a:cs typeface="2  Koodak" pitchFamily="2" charset="-78"/>
              </a:rPr>
              <a:t> و9 حلقه در قسمت يكان داخل </a:t>
            </a:r>
          </a:p>
          <a:p>
            <a:pPr algn="r" rtl="1">
              <a:lnSpc>
                <a:spcPct val="150000"/>
              </a:lnSpc>
              <a:buNone/>
            </a:pPr>
            <a:r>
              <a:rPr lang="fa-IR" sz="2400" dirty="0">
                <a:cs typeface="2  Koodak" pitchFamily="2" charset="-78"/>
              </a:rPr>
              <a:t>ميله ها مي اندازد.</a:t>
            </a:r>
          </a:p>
          <a:p>
            <a:pPr algn="r" rtl="1">
              <a:lnSpc>
                <a:spcPct val="150000"/>
              </a:lnSpc>
              <a:buNone/>
            </a:pPr>
            <a:r>
              <a:rPr lang="fa-IR" sz="2400" dirty="0">
                <a:cs typeface="2  Koodak" pitchFamily="2" charset="-78"/>
              </a:rPr>
              <a:t>و به همين ترتيب ساير گروه ها نيز </a:t>
            </a:r>
          </a:p>
          <a:p>
            <a:pPr algn="r" rtl="1">
              <a:lnSpc>
                <a:spcPct val="150000"/>
              </a:lnSpc>
              <a:buNone/>
            </a:pPr>
            <a:r>
              <a:rPr lang="fa-IR" sz="2400" dirty="0">
                <a:cs typeface="2  Koodak" pitchFamily="2" charset="-78"/>
              </a:rPr>
              <a:t>همين كارها را انجام مي دهند.</a:t>
            </a:r>
            <a:endParaRPr lang="en-US" sz="2400" dirty="0">
              <a:cs typeface="2  Koodak" pitchFamily="2" charset="-78"/>
            </a:endParaRPr>
          </a:p>
        </p:txBody>
      </p:sp>
      <p:pic>
        <p:nvPicPr>
          <p:cNvPr id="4" name="Picture 12" descr="C:\Users\negin rayane 2228789\Desktop\جدول ارزش مكاني\نمونه جدول.jpg"/>
          <p:cNvPicPr>
            <a:picLocks noChangeAspect="1" noChangeArrowheads="1"/>
          </p:cNvPicPr>
          <p:nvPr/>
        </p:nvPicPr>
        <p:blipFill>
          <a:blip r:embed="rId2"/>
          <a:srcRect/>
          <a:stretch>
            <a:fillRect/>
          </a:stretch>
        </p:blipFill>
        <p:spPr bwMode="auto">
          <a:xfrm>
            <a:off x="685800" y="2590800"/>
            <a:ext cx="3816178" cy="3124200"/>
          </a:xfrm>
          <a:prstGeom prst="rect">
            <a:avLst/>
          </a:prstGeom>
          <a:noFill/>
        </p:spPr>
      </p:pic>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58" presetClass="entr" presetSubtype="0" accel="100000" fill="hold" nodeType="clickEffect">
                                  <p:stCondLst>
                                    <p:cond delay="0"/>
                                  </p:stCondLst>
                                  <p:childTnLst>
                                    <p:set>
                                      <p:cBhvr>
                                        <p:cTn id="132" dur="1" fill="hold">
                                          <p:stCondLst>
                                            <p:cond delay="0"/>
                                          </p:stCondLst>
                                        </p:cTn>
                                        <p:tgtEl>
                                          <p:spTgt spid="4"/>
                                        </p:tgtEl>
                                        <p:attrNameLst>
                                          <p:attrName>style.visibility</p:attrName>
                                        </p:attrNameLst>
                                      </p:cBhvr>
                                      <p:to>
                                        <p:strVal val="visible"/>
                                      </p:to>
                                    </p:set>
                                    <p:anim calcmode="lin" valueType="num">
                                      <p:cBhvr>
                                        <p:cTn id="133" dur="500" fill="hold"/>
                                        <p:tgtEl>
                                          <p:spTgt spid="4"/>
                                        </p:tgtEl>
                                        <p:attrNameLst>
                                          <p:attrName>ppt_w</p:attrName>
                                        </p:attrNameLst>
                                      </p:cBhvr>
                                      <p:tavLst>
                                        <p:tav tm="0">
                                          <p:val>
                                            <p:strVal val="#ppt_w*2.5"/>
                                          </p:val>
                                        </p:tav>
                                        <p:tav tm="100000">
                                          <p:val>
                                            <p:strVal val="#ppt_w"/>
                                          </p:val>
                                        </p:tav>
                                      </p:tavLst>
                                    </p:anim>
                                    <p:anim calcmode="lin" valueType="num">
                                      <p:cBhvr>
                                        <p:cTn id="134" dur="500" fill="hold"/>
                                        <p:tgtEl>
                                          <p:spTgt spid="4"/>
                                        </p:tgtEl>
                                        <p:attrNameLst>
                                          <p:attrName>ppt_h</p:attrName>
                                        </p:attrNameLst>
                                      </p:cBhvr>
                                      <p:tavLst>
                                        <p:tav tm="0">
                                          <p:val>
                                            <p:strVal val="#ppt_h*0.01"/>
                                          </p:val>
                                        </p:tav>
                                        <p:tav tm="100000">
                                          <p:val>
                                            <p:strVal val="#ppt_h"/>
                                          </p:val>
                                        </p:tav>
                                      </p:tavLst>
                                    </p:anim>
                                    <p:anim calcmode="lin" valueType="num">
                                      <p:cBhvr>
                                        <p:cTn id="135" dur="500" fill="hold"/>
                                        <p:tgtEl>
                                          <p:spTgt spid="4"/>
                                        </p:tgtEl>
                                        <p:attrNameLst>
                                          <p:attrName>ppt_x</p:attrName>
                                        </p:attrNameLst>
                                      </p:cBhvr>
                                      <p:tavLst>
                                        <p:tav tm="0">
                                          <p:val>
                                            <p:strVal val="#ppt_x"/>
                                          </p:val>
                                        </p:tav>
                                        <p:tav tm="100000">
                                          <p:val>
                                            <p:strVal val="#ppt_x"/>
                                          </p:val>
                                        </p:tav>
                                      </p:tavLst>
                                    </p:anim>
                                    <p:anim calcmode="lin" valueType="num">
                                      <p:cBhvr>
                                        <p:cTn id="136" dur="500" fill="hold"/>
                                        <p:tgtEl>
                                          <p:spTgt spid="4"/>
                                        </p:tgtEl>
                                        <p:attrNameLst>
                                          <p:attrName>ppt_y</p:attrName>
                                        </p:attrNameLst>
                                      </p:cBhvr>
                                      <p:tavLst>
                                        <p:tav tm="0">
                                          <p:val>
                                            <p:strVal val="#ppt_h+1"/>
                                          </p:val>
                                        </p:tav>
                                        <p:tav tm="100000">
                                          <p:val>
                                            <p:strVal val="#ppt_y"/>
                                          </p:val>
                                        </p:tav>
                                      </p:tavLst>
                                    </p:anim>
                                    <p:animEffect transition="in" filter="fade">
                                      <p:cBhvr>
                                        <p:cTn id="1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562600"/>
          </a:xfrm>
        </p:spPr>
        <p:txBody>
          <a:bodyPr/>
          <a:lstStyle/>
          <a:p>
            <a:pPr algn="r" rtl="1">
              <a:lnSpc>
                <a:spcPct val="150000"/>
              </a:lnSpc>
              <a:buNone/>
            </a:pPr>
            <a:r>
              <a:rPr lang="fa-IR" dirty="0">
                <a:cs typeface="2  Koodak" pitchFamily="2" charset="-78"/>
              </a:rPr>
              <a:t>بعد از اينكه همه گروه ها يك بار اين كار را انجام دادند معلم به گروه ها مي گويد با كارت هاي عدديتان يك عدد چهار رقمي ديگر بسازيد.</a:t>
            </a:r>
          </a:p>
          <a:p>
            <a:pPr algn="r" rtl="1">
              <a:lnSpc>
                <a:spcPct val="150000"/>
              </a:lnSpc>
              <a:buNone/>
            </a:pPr>
            <a:r>
              <a:rPr lang="fa-IR" dirty="0">
                <a:cs typeface="2  Koodak" pitchFamily="2" charset="-78"/>
              </a:rPr>
              <a:t>سپس دوباره از هر گروه يك نفر مي آيد و عددشان را در جدول ارزش مكاني معلم نمايش مي دهد.</a:t>
            </a:r>
          </a:p>
          <a:p>
            <a:pPr algn="r" rtl="1">
              <a:lnSpc>
                <a:spcPct val="150000"/>
              </a:lnSpc>
              <a:buNone/>
            </a:pPr>
            <a:r>
              <a:rPr lang="fa-IR" dirty="0">
                <a:cs typeface="2  Koodak" pitchFamily="2" charset="-78"/>
              </a:rPr>
              <a:t>بعد از اينكه مفهوم سازي به خوبي انجام شد وارد مرحله نيمه مجسم مي شويم. به دانش آموزان مي گوييم مي خواهيم بازي كنيم هر گروه يك جدول ارزش مكاني مثل جدولي كه من(معلم) روي تابلو رسم مي كنم شماهم روي تلق رسم كنيد. </a:t>
            </a:r>
            <a:endParaRPr lang="en-US" dirty="0">
              <a:cs typeface="2  Koodak" pitchFamily="2" charset="-78"/>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lstStyle/>
          <a:p>
            <a:pPr algn="r" rtl="1">
              <a:lnSpc>
                <a:spcPct val="150000"/>
              </a:lnSpc>
              <a:buNone/>
            </a:pPr>
            <a:r>
              <a:rPr lang="fa-IR" dirty="0">
                <a:cs typeface="2  Koodak" pitchFamily="2" charset="-78"/>
              </a:rPr>
              <a:t> و سپس هر يك از اعضا كارت عدديش را در جدول قرار دهد. مثلا اگر كسي كارت عددي 2 دارد اين كارتش را يكبار در خانه يكان يكبار درخانه دهگان و... البته هربار بايد همه اعضا كارت هايشان را در جدول قرار دهند تا يك عدد چهار رقمي در جدول باشد.</a:t>
            </a:r>
          </a:p>
          <a:p>
            <a:pPr algn="r" rtl="1">
              <a:lnSpc>
                <a:spcPct val="150000"/>
              </a:lnSpc>
              <a:buNone/>
            </a:pPr>
            <a:r>
              <a:rPr lang="fa-IR" dirty="0">
                <a:cs typeface="2  Koodak" pitchFamily="2" charset="-78"/>
              </a:rPr>
              <a:t>براي اين كار زماني را در نظر مي گيريم و هر گروه كه در اين زمان تعداد عدد بيشتري ساخت برنده مي شود.</a:t>
            </a:r>
          </a:p>
          <a:p>
            <a:pPr algn="r" rtl="1">
              <a:lnSpc>
                <a:spcPct val="150000"/>
              </a:lnSpc>
              <a:buNone/>
            </a:pPr>
            <a:r>
              <a:rPr lang="fa-IR" dirty="0">
                <a:cs typeface="2  Koodak" pitchFamily="2" charset="-78"/>
              </a:rPr>
              <a:t>نمونه جدول در اسلايد بعدي آمده است؛</a:t>
            </a:r>
          </a:p>
          <a:p>
            <a:pPr algn="r" rtl="1">
              <a:lnSpc>
                <a:spcPct val="150000"/>
              </a:lnSpc>
              <a:buNone/>
            </a:pPr>
            <a:endParaRPr lang="en-US" dirty="0">
              <a:cs typeface="2  Koodak" pitchFamily="2" charset="-78"/>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lstStyle/>
          <a:p>
            <a:pPr algn="r" rtl="1">
              <a:buNone/>
            </a:pPr>
            <a:endParaRPr lang="fa-IR" dirty="0">
              <a:cs typeface="2  Koodak" pitchFamily="2" charset="-78"/>
            </a:endParaRPr>
          </a:p>
          <a:p>
            <a:pPr algn="r" rtl="1">
              <a:buNone/>
            </a:pPr>
            <a:r>
              <a:rPr lang="fa-IR" dirty="0">
                <a:cs typeface="2  Koodak" pitchFamily="2" charset="-78"/>
              </a:rPr>
              <a:t>             يكان              دهگان               صدگان        هزارگان</a:t>
            </a:r>
            <a:endParaRPr lang="en-US" dirty="0">
              <a:cs typeface="2  Koodak" pitchFamily="2" charset="-78"/>
            </a:endParaRPr>
          </a:p>
        </p:txBody>
      </p:sp>
      <p:cxnSp>
        <p:nvCxnSpPr>
          <p:cNvPr id="5" name="Straight Connector 4"/>
          <p:cNvCxnSpPr/>
          <p:nvPr/>
        </p:nvCxnSpPr>
        <p:spPr>
          <a:xfrm rot="10800000">
            <a:off x="1676400" y="1676400"/>
            <a:ext cx="6400800" cy="158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990306" y="2857500"/>
            <a:ext cx="34297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162300" y="2857500"/>
            <a:ext cx="34290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485900" y="2781300"/>
            <a:ext cx="34290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Round Diagonal Corner Rectangle 22"/>
          <p:cNvSpPr/>
          <p:nvPr/>
        </p:nvSpPr>
        <p:spPr>
          <a:xfrm>
            <a:off x="3505200" y="2057400"/>
            <a:ext cx="1143000" cy="8382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2</a:t>
            </a:r>
            <a:endParaRPr lang="en-US" sz="8000" dirty="0">
              <a:cs typeface="2  Koodak" pitchFamily="2" charset="-78"/>
            </a:endParaRPr>
          </a:p>
        </p:txBody>
      </p:sp>
      <p:sp>
        <p:nvSpPr>
          <p:cNvPr id="24" name="Round Diagonal Corner Rectangle 23"/>
          <p:cNvSpPr/>
          <p:nvPr/>
        </p:nvSpPr>
        <p:spPr>
          <a:xfrm>
            <a:off x="1905000" y="2057400"/>
            <a:ext cx="1066800" cy="8382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4</a:t>
            </a:r>
            <a:endParaRPr lang="en-US" sz="8000" dirty="0">
              <a:cs typeface="2  Koodak" pitchFamily="2" charset="-78"/>
            </a:endParaRPr>
          </a:p>
        </p:txBody>
      </p:sp>
      <p:sp>
        <p:nvSpPr>
          <p:cNvPr id="25" name="Round Diagonal Corner Rectangle 24"/>
          <p:cNvSpPr/>
          <p:nvPr/>
        </p:nvSpPr>
        <p:spPr>
          <a:xfrm>
            <a:off x="6858000" y="2057400"/>
            <a:ext cx="1066800" cy="8382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5</a:t>
            </a:r>
            <a:endParaRPr lang="en-US" sz="8000" dirty="0">
              <a:cs typeface="2  Koodak" pitchFamily="2" charset="-78"/>
            </a:endParaRPr>
          </a:p>
        </p:txBody>
      </p:sp>
      <p:sp>
        <p:nvSpPr>
          <p:cNvPr id="26" name="Round Diagonal Corner Rectangle 25"/>
          <p:cNvSpPr/>
          <p:nvPr/>
        </p:nvSpPr>
        <p:spPr>
          <a:xfrm>
            <a:off x="5334000" y="2057400"/>
            <a:ext cx="1066800" cy="838200"/>
          </a:xfrm>
          <a:prstGeom prst="round2Diag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8000" dirty="0">
                <a:cs typeface="2  Koodak" pitchFamily="2" charset="-78"/>
              </a:rPr>
              <a:t>1</a:t>
            </a:r>
            <a:endParaRPr lang="en-US" sz="8000" dirty="0">
              <a:cs typeface="2  Koodak" pitchFamily="2" charset="-78"/>
            </a:endParaRPr>
          </a:p>
        </p:txBody>
      </p:sp>
    </p:spTree>
  </p:cSld>
  <p:clrMapOvr>
    <a:masterClrMapping/>
  </p:clrMapOvr>
  <p:transition spd="slow">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389120"/>
          </a:xfrm>
        </p:spPr>
        <p:txBody>
          <a:bodyPr>
            <a:normAutofit/>
          </a:bodyPr>
          <a:lstStyle/>
          <a:p>
            <a:pPr algn="r" rtl="1">
              <a:buNone/>
            </a:pPr>
            <a:r>
              <a:rPr lang="fa-IR" dirty="0">
                <a:ln>
                  <a:solidFill>
                    <a:schemeClr val="tx1"/>
                  </a:solidFill>
                </a:ln>
                <a:cs typeface="2  Kamran Outline" pitchFamily="2" charset="-78"/>
              </a:rPr>
              <a:t>طراحي آموزشي:</a:t>
            </a:r>
          </a:p>
          <a:p>
            <a:pPr algn="ctr" rtl="1">
              <a:buNone/>
            </a:pPr>
            <a:r>
              <a:rPr lang="fa-IR" dirty="0">
                <a:cs typeface="2  Kamran Outline" pitchFamily="2" charset="-78"/>
              </a:rPr>
              <a:t>                     </a:t>
            </a:r>
            <a:r>
              <a:rPr lang="fa-I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Kamran Outline" pitchFamily="2" charset="-78"/>
              </a:rPr>
              <a:t>ارزش مكاني اعداد چهار رقمي رياضي </a:t>
            </a:r>
          </a:p>
          <a:p>
            <a:pPr algn="ctr" rtl="1">
              <a:buNone/>
            </a:pPr>
            <a:r>
              <a:rPr lang="fa-IR"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Kamran Outline" pitchFamily="2" charset="-78"/>
              </a:rPr>
              <a:t>پايه سوم ابتدايي</a:t>
            </a:r>
          </a:p>
          <a:p>
            <a:pPr algn="r" rtl="1">
              <a:buNone/>
            </a:pPr>
            <a:endParaRPr lang="fa-I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Kamran Outline" pitchFamily="2" charset="-78"/>
            </a:endParaRPr>
          </a:p>
          <a:p>
            <a:pPr algn="r" rtl="1">
              <a:buNone/>
            </a:pPr>
            <a:endParaRPr lang="fa-I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2  Kamran Outline" pitchFamily="2" charset="-78"/>
            </a:endParaRPr>
          </a:p>
          <a:p>
            <a:pPr algn="r" rtl="1">
              <a:buNone/>
            </a:pPr>
            <a:endParaRPr lang="fa-IR" dirty="0">
              <a:cs typeface="2  Kamran Outline" pitchFamily="2" charset="-78"/>
            </a:endParaRPr>
          </a:p>
          <a:p>
            <a:pPr algn="r" rtl="1">
              <a:buNone/>
            </a:pPr>
            <a:r>
              <a:rPr lang="fa-IR" dirty="0">
                <a:ln>
                  <a:solidFill>
                    <a:schemeClr val="tx1"/>
                  </a:solidFill>
                </a:ln>
                <a:cs typeface="2  Kamran Outline" pitchFamily="2" charset="-78"/>
              </a:rPr>
              <a:t>طراح:</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n>
                  <a:solidFill>
                    <a:srgbClr val="00B0F0"/>
                  </a:solidFill>
                </a:ln>
                <a:solidFill>
                  <a:srgbClr val="7030A0"/>
                </a:solidFill>
              </a:rPr>
              <a:t>ارزشيابي </a:t>
            </a:r>
            <a:endParaRPr lang="en-US" dirty="0">
              <a:ln>
                <a:solidFill>
                  <a:srgbClr val="00B0F0"/>
                </a:solidFill>
              </a:ln>
              <a:solidFill>
                <a:srgbClr val="7030A0"/>
              </a:solidFill>
            </a:endParaRPr>
          </a:p>
        </p:txBody>
      </p:sp>
      <p:sp>
        <p:nvSpPr>
          <p:cNvPr id="3" name="Content Placeholder 2"/>
          <p:cNvSpPr>
            <a:spLocks noGrp="1"/>
          </p:cNvSpPr>
          <p:nvPr>
            <p:ph idx="1"/>
          </p:nvPr>
        </p:nvSpPr>
        <p:spPr>
          <a:xfrm>
            <a:off x="457200" y="1981200"/>
            <a:ext cx="8229600" cy="4343400"/>
          </a:xfrm>
        </p:spPr>
        <p:style>
          <a:lnRef idx="0">
            <a:scrgbClr r="0" g="0" b="0"/>
          </a:lnRef>
          <a:fillRef idx="1003">
            <a:schemeClr val="lt1"/>
          </a:fillRef>
          <a:effectRef idx="0">
            <a:scrgbClr r="0" g="0" b="0"/>
          </a:effectRef>
          <a:fontRef idx="major"/>
        </p:style>
        <p:txBody>
          <a:bodyPr/>
          <a:lstStyle/>
          <a:p>
            <a:pPr algn="r" rtl="1">
              <a:lnSpc>
                <a:spcPct val="150000"/>
              </a:lnSpc>
              <a:buNone/>
            </a:pPr>
            <a:r>
              <a:rPr lang="fa-IR" sz="2800" b="1" dirty="0">
                <a:ln w="18000">
                  <a:solidFill>
                    <a:srgbClr val="FF0000"/>
                  </a:solidFill>
                  <a:prstDash val="solid"/>
                  <a:miter lim="800000"/>
                </a:ln>
                <a:noFill/>
                <a:effectLst>
                  <a:outerShdw blurRad="25500" dist="23000" dir="7020000" algn="tl">
                    <a:srgbClr val="000000">
                      <a:alpha val="50000"/>
                    </a:srgbClr>
                  </a:outerShdw>
                </a:effectLst>
              </a:rPr>
              <a:t>ارزشيابي گروهي</a:t>
            </a:r>
          </a:p>
          <a:p>
            <a:pPr algn="r" rtl="1">
              <a:lnSpc>
                <a:spcPct val="150000"/>
              </a:lnSpc>
              <a:buNone/>
            </a:pPr>
            <a:r>
              <a:rPr lang="fa-IR" dirty="0">
                <a:ln w="18000">
                  <a:solidFill>
                    <a:schemeClr val="tx1"/>
                  </a:solidFill>
                  <a:prstDash val="solid"/>
                  <a:miter lim="800000"/>
                </a:ln>
                <a:cs typeface="2  Koodak" pitchFamily="2" charset="-78"/>
              </a:rPr>
              <a:t>بعد از بازي معلم يك عدد به صورت شفاهي مي گويد و هر گروه بايد آن عدد را به صورت صحيح در جدول قرار دهد و آن را به صورت عدد و حروف روي تلقشان بنويسند.</a:t>
            </a:r>
          </a:p>
          <a:p>
            <a:pPr algn="r" rtl="1">
              <a:lnSpc>
                <a:spcPct val="150000"/>
              </a:lnSpc>
              <a:buNone/>
            </a:pPr>
            <a:r>
              <a:rPr lang="fa-IR" sz="2800" b="1" dirty="0">
                <a:ln w="18000">
                  <a:solidFill>
                    <a:srgbClr val="FF0000"/>
                  </a:solidFill>
                  <a:prstDash val="solid"/>
                  <a:miter lim="800000"/>
                </a:ln>
                <a:noFill/>
                <a:effectLst>
                  <a:outerShdw blurRad="25500" dist="23000" dir="7020000" algn="tl">
                    <a:srgbClr val="000000">
                      <a:alpha val="50000"/>
                    </a:srgbClr>
                  </a:outerShdw>
                </a:effectLst>
              </a:rPr>
              <a:t>ارزشيابي فردي</a:t>
            </a:r>
          </a:p>
          <a:p>
            <a:pPr algn="r" rtl="1">
              <a:lnSpc>
                <a:spcPct val="150000"/>
              </a:lnSpc>
              <a:buNone/>
            </a:pPr>
            <a:r>
              <a:rPr lang="fa-IR" dirty="0">
                <a:ln w="18000">
                  <a:solidFill>
                    <a:schemeClr val="tx1"/>
                  </a:solidFill>
                  <a:prstDash val="solid"/>
                  <a:miter lim="800000"/>
                </a:ln>
                <a:cs typeface="2  Koodak" pitchFamily="2" charset="-78"/>
              </a:rPr>
              <a:t>انجام فعاليت صفحه31 كتاب به صورت فردي و جدا از گروه</a:t>
            </a:r>
            <a:endParaRPr lang="en-US" dirty="0">
              <a:ln w="18000">
                <a:solidFill>
                  <a:schemeClr val="tx1"/>
                </a:solidFill>
                <a:prstDash val="solid"/>
                <a:miter lim="800000"/>
              </a:ln>
              <a:cs typeface="2  Koodak" pitchFamily="2" charset="-78"/>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heel(4)">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heel(4)">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heel(4)">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heel(4)">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heel(4)">
                                      <p:cBhvr>
                                        <p:cTn id="3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n>
                  <a:solidFill>
                    <a:srgbClr val="00B0F0"/>
                  </a:solidFill>
                </a:ln>
                <a:solidFill>
                  <a:srgbClr val="7030A0"/>
                </a:solidFill>
              </a:rPr>
              <a:t>تعيين تكليف </a:t>
            </a:r>
            <a:endParaRPr lang="en-US" dirty="0">
              <a:ln>
                <a:solidFill>
                  <a:srgbClr val="00B0F0"/>
                </a:solidFill>
              </a:ln>
              <a:solidFill>
                <a:srgbClr val="7030A0"/>
              </a:solidFill>
            </a:endParaRPr>
          </a:p>
        </p:txBody>
      </p:sp>
      <p:sp>
        <p:nvSpPr>
          <p:cNvPr id="3" name="Content Placeholder 2"/>
          <p:cNvSpPr>
            <a:spLocks noGrp="1"/>
          </p:cNvSpPr>
          <p:nvPr>
            <p:ph idx="1"/>
          </p:nvPr>
        </p:nvSpPr>
        <p:spPr>
          <a:xfrm>
            <a:off x="457200" y="1981200"/>
            <a:ext cx="8229600" cy="4343400"/>
          </a:xfrm>
        </p:spPr>
        <p:style>
          <a:lnRef idx="0">
            <a:scrgbClr r="0" g="0" b="0"/>
          </a:lnRef>
          <a:fillRef idx="1003">
            <a:schemeClr val="lt1"/>
          </a:fillRef>
          <a:effectRef idx="0">
            <a:scrgbClr r="0" g="0" b="0"/>
          </a:effectRef>
          <a:fontRef idx="major"/>
        </p:style>
        <p:txBody>
          <a:bodyPr>
            <a:normAutofit/>
          </a:bodyPr>
          <a:lstStyle/>
          <a:p>
            <a:pPr algn="just" rtl="1">
              <a:lnSpc>
                <a:spcPct val="150000"/>
              </a:lnSpc>
              <a:buNone/>
            </a:pPr>
            <a:r>
              <a:rPr lang="fa-IR" sz="2800" dirty="0">
                <a:ln w="18000">
                  <a:solidFill>
                    <a:schemeClr val="tx1"/>
                  </a:solidFill>
                  <a:prstDash val="solid"/>
                  <a:miter lim="800000"/>
                </a:ln>
                <a:cs typeface="2  Koodak" pitchFamily="2" charset="-78"/>
              </a:rPr>
              <a:t>    معلم از دانش آموزان مي خواهد براي هر يك از اعداد زير يك جدول ارزش مكاني در دفتر فعاليت خود رسم كنند و اين اعداد را در جدول قرار دهند.</a:t>
            </a:r>
          </a:p>
          <a:p>
            <a:pPr algn="just">
              <a:lnSpc>
                <a:spcPct val="150000"/>
              </a:lnSpc>
              <a:buNone/>
            </a:pPr>
            <a:r>
              <a:rPr lang="fa-IR" sz="2800" dirty="0">
                <a:ln w="18000">
                  <a:solidFill>
                    <a:schemeClr val="tx1"/>
                  </a:solidFill>
                  <a:prstDash val="solid"/>
                  <a:miter lim="800000"/>
                </a:ln>
                <a:cs typeface="2  Koodak" pitchFamily="2" charset="-78"/>
              </a:rPr>
              <a:t>   </a:t>
            </a:r>
            <a:r>
              <a:rPr lang="fa-IR" sz="2800" dirty="0">
                <a:ln w="18000">
                  <a:solidFill>
                    <a:schemeClr val="tx1"/>
                  </a:solidFill>
                  <a:prstDash val="solid"/>
                  <a:miter lim="800000"/>
                </a:ln>
                <a:solidFill>
                  <a:schemeClr val="accent2">
                    <a:lumMod val="75000"/>
                  </a:schemeClr>
                </a:solidFill>
                <a:cs typeface="2  Koodak" pitchFamily="2" charset="-78"/>
              </a:rPr>
              <a:t> 3582                          2117                                 4268  </a:t>
            </a:r>
            <a:r>
              <a:rPr lang="fa-IR" sz="2800" dirty="0">
                <a:ln w="18000">
                  <a:solidFill>
                    <a:schemeClr val="tx1"/>
                  </a:solidFill>
                  <a:prstDash val="solid"/>
                  <a:miter lim="800000"/>
                </a:ln>
                <a:cs typeface="2  Koodak" pitchFamily="2" charset="-78"/>
              </a:rPr>
              <a:t>       </a:t>
            </a:r>
            <a:endParaRPr lang="en-US" sz="2800" dirty="0">
              <a:ln w="18000">
                <a:solidFill>
                  <a:schemeClr val="tx1"/>
                </a:solidFill>
                <a:prstDash val="solid"/>
                <a:miter lim="800000"/>
              </a:ln>
              <a:cs typeface="2  Koodak" pitchFamily="2" charset="-78"/>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heel(4)">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heel(4)">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heel(4)">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1"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1" nodeType="clickEffect">
                                  <p:stCondLst>
                                    <p:cond delay="0"/>
                                  </p:stCondLst>
                                  <p:childTnLst>
                                    <p:set>
                                      <p:cBhvr>
                                        <p:cTn id="36" dur="1" fill="hold">
                                          <p:stCondLst>
                                            <p:cond delay="0"/>
                                          </p:stCondLst>
                                        </p:cTn>
                                        <p:tgtEl>
                                          <p:spTgt spid="3">
                                            <p:bg/>
                                          </p:spTgt>
                                        </p:tgtEl>
                                        <p:attrNameLst>
                                          <p:attrName>style.visibility</p:attrName>
                                        </p:attrNameLst>
                                      </p:cBhvr>
                                      <p:to>
                                        <p:strVal val="visible"/>
                                      </p:to>
                                    </p:set>
                                    <p:animEffect transition="in" filter="barn(inHorizontal)">
                                      <p:cBhvr>
                                        <p:cTn id="37" dur="500"/>
                                        <p:tgtEl>
                                          <p:spTgt spid="3">
                                            <p:bg/>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1"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barn(inHorizontal)">
                                      <p:cBhvr>
                                        <p:cTn id="42" dur="5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1"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barn(inHorizontal)">
                                      <p:cBhvr>
                                        <p:cTn id="4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animBg="1"/>
      <p:bldP spid="3" grpI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8229600" cy="4389120"/>
          </a:xfrm>
        </p:spPr>
        <p:txBody>
          <a:bodyPr>
            <a:normAutofit/>
          </a:bodyPr>
          <a:lstStyle/>
          <a:p>
            <a:pPr algn="ctr">
              <a:buNone/>
            </a:pPr>
            <a:r>
              <a:rPr lang="fa-IR" sz="7200" dirty="0">
                <a:solidFill>
                  <a:srgbClr val="00B050"/>
                </a:solidFill>
                <a:cs typeface="2  Koodak" pitchFamily="2" charset="-78"/>
              </a:rPr>
              <a:t>پايان</a:t>
            </a:r>
          </a:p>
          <a:p>
            <a:pPr algn="ctr">
              <a:buNone/>
            </a:pPr>
            <a:endParaRPr lang="fa-IR" sz="7200" dirty="0">
              <a:solidFill>
                <a:srgbClr val="00B050"/>
              </a:solidFill>
              <a:cs typeface="2  Koodak" pitchFamily="2" charset="-78"/>
            </a:endParaRPr>
          </a:p>
          <a:p>
            <a:pPr algn="ctr">
              <a:buNone/>
            </a:pPr>
            <a:endParaRPr lang="fa-IR" sz="7200" dirty="0">
              <a:solidFill>
                <a:srgbClr val="00B050"/>
              </a:solidFill>
              <a:cs typeface="2  Koodak" pitchFamily="2" charset="-78"/>
            </a:endParaRPr>
          </a:p>
          <a:p>
            <a:pPr algn="ctr">
              <a:buNone/>
            </a:pPr>
            <a:endParaRPr lang="fa-IR" sz="7200" dirty="0">
              <a:solidFill>
                <a:srgbClr val="00B050"/>
              </a:solidFill>
              <a:cs typeface="2  Koodak" pitchFamily="2" charset="-78"/>
            </a:endParaRPr>
          </a:p>
          <a:p>
            <a:pPr algn="ctr">
              <a:buNone/>
            </a:pPr>
            <a:endParaRPr lang="en-US" sz="7200" dirty="0">
              <a:solidFill>
                <a:srgbClr val="00B050"/>
              </a:solidFill>
              <a:cs typeface="2  Koodak" pitchFamily="2" charset="-78"/>
            </a:endParaRPr>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1143000"/>
          </a:xfr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a:lstStyle/>
          <a:p>
            <a:pPr algn="r"/>
            <a:r>
              <a:rPr lang="fa-IR" dirty="0">
                <a:ln>
                  <a:solidFill>
                    <a:schemeClr val="bg2">
                      <a:lumMod val="50000"/>
                    </a:schemeClr>
                  </a:solidFill>
                </a:ln>
                <a:solidFill>
                  <a:srgbClr val="7030A0"/>
                </a:solidFill>
                <a:cs typeface="2  Koodak" pitchFamily="2" charset="-78"/>
              </a:rPr>
              <a:t>آرمان آموزشي</a:t>
            </a:r>
            <a:endParaRPr lang="en-US" dirty="0">
              <a:ln>
                <a:solidFill>
                  <a:schemeClr val="bg2">
                    <a:lumMod val="50000"/>
                  </a:schemeClr>
                </a:solidFill>
              </a:ln>
              <a:solidFill>
                <a:srgbClr val="7030A0"/>
              </a:solidFill>
              <a:cs typeface="2  Koodak" pitchFamily="2" charset="-78"/>
            </a:endParaRPr>
          </a:p>
        </p:txBody>
      </p:sp>
      <p:sp>
        <p:nvSpPr>
          <p:cNvPr id="3" name="Content Placeholder 2"/>
          <p:cNvSpPr>
            <a:spLocks noGrp="1"/>
          </p:cNvSpPr>
          <p:nvPr>
            <p:ph idx="1"/>
          </p:nvPr>
        </p:nvSpPr>
        <p:spPr/>
        <p:txBody>
          <a:bodyPr>
            <a:normAutofit/>
          </a:bodyPr>
          <a:lstStyle/>
          <a:p>
            <a:pPr algn="ctr" rtl="1">
              <a:buNone/>
            </a:pPr>
            <a:endParaRPr lang="fa-IR" sz="3200" dirty="0">
              <a:cs typeface="2  Koodak" pitchFamily="2" charset="-78"/>
            </a:endParaRPr>
          </a:p>
          <a:p>
            <a:pPr algn="ctr" rtl="1">
              <a:buNone/>
            </a:pPr>
            <a:endParaRPr lang="fa-IR" sz="3200" dirty="0">
              <a:cs typeface="2  Koodak" pitchFamily="2" charset="-78"/>
            </a:endParaRPr>
          </a:p>
          <a:p>
            <a:pPr algn="ctr" rtl="1">
              <a:buNone/>
            </a:pPr>
            <a:r>
              <a:rPr lang="fa-IR" sz="3200" dirty="0">
                <a:cs typeface="2  Koodak" pitchFamily="2" charset="-78"/>
              </a:rPr>
              <a:t>آشنايي دانش آموزان با ارزش مكاني اعداد چهار رقمي</a:t>
            </a:r>
            <a:endParaRPr lang="en-US" sz="3200" dirty="0">
              <a:cs typeface="2  Koodak" pitchFamily="2" charset="-78"/>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from="(-#ppt_w/2)" to="(#ppt_x)" calcmode="lin" valueType="num">
                                      <p:cBhvr>
                                        <p:cTn id="13" dur="600" fill="hold">
                                          <p:stCondLst>
                                            <p:cond delay="0"/>
                                          </p:stCondLst>
                                        </p:cTn>
                                        <p:tgtEl>
                                          <p:spTgt spid="3">
                                            <p:txEl>
                                              <p:pRg st="2" end="2"/>
                                            </p:txEl>
                                          </p:spTgt>
                                        </p:tgtEl>
                                        <p:attrNameLst>
                                          <p:attrName>ppt_x</p:attrName>
                                        </p:attrNameLst>
                                      </p:cBhvr>
                                    </p:anim>
                                    <p:anim from="0" to="-1.0" calcmode="lin" valueType="num">
                                      <p:cBhvr>
                                        <p:cTn id="14" dur="200" decel="50000" autoRev="1" fill="hold">
                                          <p:stCondLst>
                                            <p:cond delay="600"/>
                                          </p:stCondLst>
                                        </p:cTn>
                                        <p:tgtEl>
                                          <p:spTgt spid="3">
                                            <p:txEl>
                                              <p:pRg st="2" end="2"/>
                                            </p:txEl>
                                          </p:spTgt>
                                        </p:tgtEl>
                                        <p:attrNameLst>
                                          <p:attrName>xshear</p:attrName>
                                        </p:attrNameLst>
                                      </p:cBhvr>
                                    </p:anim>
                                    <p:animScale>
                                      <p:cBhvr>
                                        <p:cTn id="15" dur="200" decel="100000" autoRev="1" fill="hold">
                                          <p:stCondLst>
                                            <p:cond delay="600"/>
                                          </p:stCondLst>
                                        </p:cTn>
                                        <p:tgtEl>
                                          <p:spTgt spid="3">
                                            <p:txEl>
                                              <p:pRg st="2" end="2"/>
                                            </p:txEl>
                                          </p:spTgt>
                                        </p:tgtEl>
                                      </p:cBhvr>
                                      <p:from x="100000" y="100000"/>
                                      <p:to x="80000" y="100000"/>
                                    </p:animScale>
                                    <p:anim by="(#ppt_h/3+#ppt_w*0.1)" calcmode="lin" valueType="num">
                                      <p:cBhvr additive="sum">
                                        <p:cTn id="1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n>
                  <a:solidFill>
                    <a:schemeClr val="bg2">
                      <a:lumMod val="50000"/>
                    </a:schemeClr>
                  </a:solidFill>
                </a:ln>
                <a:solidFill>
                  <a:srgbClr val="7030A0"/>
                </a:solidFill>
                <a:effectLst>
                  <a:outerShdw blurRad="50800" dist="38100" dir="5400000" algn="t" rotWithShape="0">
                    <a:prstClr val="black">
                      <a:alpha val="40000"/>
                    </a:prstClr>
                  </a:outerShdw>
                </a:effectLst>
                <a:cs typeface="2  Koodak" pitchFamily="2" charset="-78"/>
              </a:rPr>
              <a:t>هدف هاي آموزشي</a:t>
            </a:r>
            <a:endParaRPr lang="en-US" dirty="0">
              <a:ln>
                <a:solidFill>
                  <a:schemeClr val="bg2">
                    <a:lumMod val="50000"/>
                  </a:schemeClr>
                </a:solidFill>
              </a:ln>
              <a:solidFill>
                <a:srgbClr val="7030A0"/>
              </a:solidFill>
              <a:effectLst>
                <a:outerShdw blurRad="50800" dist="38100" dir="5400000" algn="t" rotWithShape="0">
                  <a:prstClr val="black">
                    <a:alpha val="40000"/>
                  </a:prstClr>
                </a:outerShdw>
              </a:effectLst>
              <a:cs typeface="2  Koodak" pitchFamily="2" charset="-78"/>
            </a:endParaRPr>
          </a:p>
        </p:txBody>
      </p:sp>
      <p:sp>
        <p:nvSpPr>
          <p:cNvPr id="3" name="Content Placeholder 2"/>
          <p:cNvSpPr>
            <a:spLocks noGrp="1"/>
          </p:cNvSpPr>
          <p:nvPr>
            <p:ph idx="1"/>
          </p:nvPr>
        </p:nvSpPr>
        <p:spPr/>
        <p:txBody>
          <a:bodyPr/>
          <a:lstStyle/>
          <a:p>
            <a:pPr algn="r" rtl="1">
              <a:buNone/>
            </a:pPr>
            <a:r>
              <a:rPr lang="fa-IR" dirty="0">
                <a:cs typeface="2  Koodak" pitchFamily="2" charset="-78"/>
              </a:rPr>
              <a:t>در پايان اين درس دانش آموز:</a:t>
            </a:r>
          </a:p>
          <a:p>
            <a:pPr algn="r" rtl="1">
              <a:buNone/>
            </a:pPr>
            <a:endParaRPr lang="fa-IR" dirty="0">
              <a:cs typeface="2  Koodak" pitchFamily="2" charset="-78"/>
            </a:endParaRPr>
          </a:p>
          <a:p>
            <a:pPr algn="r" rtl="1">
              <a:lnSpc>
                <a:spcPct val="150000"/>
              </a:lnSpc>
            </a:pPr>
            <a:r>
              <a:rPr lang="fa-IR" dirty="0">
                <a:cs typeface="2  Koodak" pitchFamily="2" charset="-78"/>
              </a:rPr>
              <a:t>با ارزش مكاني اعداد چهار رقمي آشنا خواهد شد. (شناختي)</a:t>
            </a:r>
          </a:p>
          <a:p>
            <a:pPr algn="r" rtl="1">
              <a:lnSpc>
                <a:spcPct val="150000"/>
              </a:lnSpc>
            </a:pPr>
            <a:r>
              <a:rPr lang="fa-IR" dirty="0">
                <a:cs typeface="2  Koodak" pitchFamily="2" charset="-78"/>
              </a:rPr>
              <a:t>مي تواند اعداد چهار رقمي را در جدول ارزش مكاني قرار دهد. (مهارتي)</a:t>
            </a:r>
          </a:p>
          <a:p>
            <a:pPr algn="r" rtl="1">
              <a:lnSpc>
                <a:spcPct val="150000"/>
              </a:lnSpc>
            </a:pPr>
            <a:r>
              <a:rPr lang="fa-IR" dirty="0">
                <a:cs typeface="2  Koodak" pitchFamily="2" charset="-78"/>
              </a:rPr>
              <a:t>به موضوع درس علاقه مند خواهد شد. (نگرشي)</a:t>
            </a:r>
          </a:p>
          <a:p>
            <a:pPr algn="r" rtl="1">
              <a:buFontTx/>
              <a:buChar char="-"/>
            </a:pPr>
            <a:endParaRPr lang="fa-IR" dirty="0">
              <a:cs typeface="2  Koodak" pitchFamily="2" charset="-78"/>
            </a:endParaRPr>
          </a:p>
          <a:p>
            <a:pPr algn="r" rtl="1">
              <a:buFont typeface="Wingdings" pitchFamily="2" charset="2"/>
              <a:buChar char="v"/>
            </a:pPr>
            <a:endParaRPr lang="en-US" dirty="0">
              <a:cs typeface="2  Koodak" pitchFamily="2" charset="-78"/>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n>
                  <a:solidFill>
                    <a:schemeClr val="bg2">
                      <a:lumMod val="50000"/>
                    </a:schemeClr>
                  </a:solidFill>
                </a:ln>
                <a:solidFill>
                  <a:srgbClr val="7030A0"/>
                </a:solidFill>
                <a:effectLst>
                  <a:outerShdw blurRad="50800" dist="38100" dir="2700000" algn="tl" rotWithShape="0">
                    <a:prstClr val="black">
                      <a:alpha val="40000"/>
                    </a:prstClr>
                  </a:outerShdw>
                </a:effectLst>
              </a:rPr>
              <a:t>هدف هاي رفتاري</a:t>
            </a:r>
            <a:endParaRPr lang="en-US" dirty="0">
              <a:ln>
                <a:solidFill>
                  <a:schemeClr val="bg2">
                    <a:lumMod val="50000"/>
                  </a:schemeClr>
                </a:solidFill>
              </a:ln>
              <a:solidFill>
                <a:srgbClr val="7030A0"/>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lstStyle/>
          <a:p>
            <a:pPr algn="r" rtl="1">
              <a:lnSpc>
                <a:spcPct val="150000"/>
              </a:lnSpc>
              <a:buNone/>
            </a:pPr>
            <a:r>
              <a:rPr lang="fa-IR" dirty="0">
                <a:cs typeface="2  Koodak" pitchFamily="2" charset="-78"/>
              </a:rPr>
              <a:t>در پايان اين درس دانش آموز:</a:t>
            </a:r>
          </a:p>
          <a:p>
            <a:pPr algn="r" rtl="1">
              <a:lnSpc>
                <a:spcPct val="150000"/>
              </a:lnSpc>
            </a:pPr>
            <a:r>
              <a:rPr lang="fa-IR" dirty="0">
                <a:cs typeface="2  Koodak" pitchFamily="2" charset="-78"/>
              </a:rPr>
              <a:t>مي تواند اعداد چهار رقمي را به ترتيب بنويسد.</a:t>
            </a:r>
          </a:p>
          <a:p>
            <a:pPr algn="r" rtl="1">
              <a:lnSpc>
                <a:spcPct val="150000"/>
              </a:lnSpc>
            </a:pPr>
            <a:r>
              <a:rPr lang="fa-IR" dirty="0">
                <a:cs typeface="2  Koodak" pitchFamily="2" charset="-78"/>
              </a:rPr>
              <a:t>مي تواند يك عدد چهار رقمي را در جدول ارزش مكاني نمايش دهد.</a:t>
            </a:r>
          </a:p>
          <a:p>
            <a:pPr algn="r" rtl="1">
              <a:lnSpc>
                <a:spcPct val="150000"/>
              </a:lnSpc>
            </a:pPr>
            <a:r>
              <a:rPr lang="fa-IR" dirty="0">
                <a:cs typeface="2  Koodak" pitchFamily="2" charset="-78"/>
              </a:rPr>
              <a:t>به حل كردن سوالات مربوط به اين درس علاقمند مي شود.</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1" end="1"/>
                                            </p:txEl>
                                          </p:spTgt>
                                        </p:tgtEl>
                                        <p:attrNameLst>
                                          <p:attrName>ppt_x</p:attrName>
                                          <p:attrName>ppt_y</p:attrName>
                                        </p:attrNameLst>
                                      </p:cBhvr>
                                    </p:animMotion>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Scale>
                                      <p:cBhvr>
                                        <p:cTn id="2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2" end="2"/>
                                            </p:txEl>
                                          </p:spTgt>
                                        </p:tgtEl>
                                        <p:attrNameLst>
                                          <p:attrName>ppt_x</p:attrName>
                                          <p:attrName>ppt_y</p:attrName>
                                        </p:attrNameLst>
                                      </p:cBhvr>
                                    </p:animMotion>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Scale>
                                      <p:cBhvr>
                                        <p:cTn id="3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3" end="3"/>
                                            </p:txEl>
                                          </p:spTgt>
                                        </p:tgtEl>
                                        <p:attrNameLst>
                                          <p:attrName>ppt_x</p:attrName>
                                          <p:attrName>ppt_y</p:attrName>
                                        </p:attrNameLst>
                                      </p:cBhvr>
                                    </p:animMotion>
                                    <p:animEffect transition="in" filter="fade">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1143000"/>
          </a:xfrm>
        </p:spPr>
        <p:txBody>
          <a:bodyPr/>
          <a:lstStyle/>
          <a:p>
            <a:pPr algn="r"/>
            <a:r>
              <a:rPr lang="fa-IR" dirty="0">
                <a:ln>
                  <a:solidFill>
                    <a:schemeClr val="bg2">
                      <a:lumMod val="50000"/>
                    </a:schemeClr>
                  </a:solidFill>
                </a:ln>
                <a:solidFill>
                  <a:srgbClr val="7030A0"/>
                </a:solidFill>
                <a:cs typeface="2  Koodak" pitchFamily="2" charset="-78"/>
              </a:rPr>
              <a:t>آزمون</a:t>
            </a:r>
            <a:endParaRPr lang="en-US" dirty="0">
              <a:ln>
                <a:solidFill>
                  <a:schemeClr val="bg2">
                    <a:lumMod val="50000"/>
                  </a:schemeClr>
                </a:solidFill>
              </a:ln>
              <a:solidFill>
                <a:srgbClr val="7030A0"/>
              </a:solidFill>
              <a:cs typeface="2  Koodak" pitchFamily="2" charset="-78"/>
            </a:endParaRPr>
          </a:p>
        </p:txBody>
      </p:sp>
      <p:sp>
        <p:nvSpPr>
          <p:cNvPr id="3" name="Content Placeholder 2"/>
          <p:cNvSpPr>
            <a:spLocks noGrp="1"/>
          </p:cNvSpPr>
          <p:nvPr>
            <p:ph idx="1"/>
          </p:nvPr>
        </p:nvSpPr>
        <p:spPr>
          <a:xfrm>
            <a:off x="457200" y="1752600"/>
            <a:ext cx="8229600" cy="4389120"/>
          </a:xfrm>
        </p:spPr>
        <p:txBody>
          <a:bodyPr/>
          <a:lstStyle/>
          <a:p>
            <a:pPr algn="r" rtl="1">
              <a:buNone/>
            </a:pPr>
            <a:r>
              <a:rPr lang="fa-IR" dirty="0">
                <a:cs typeface="2  Koodak" pitchFamily="2" charset="-78"/>
              </a:rPr>
              <a:t>ارزشيابي آغازين به اين صورت است كه از هر گروه يك سوال پرسيده مي شود:(درس قبل معرفي عدد هزار است)</a:t>
            </a:r>
          </a:p>
          <a:p>
            <a:pPr marL="514350" indent="-514350" algn="r" rtl="1">
              <a:buClr>
                <a:srgbClr val="FF0000"/>
              </a:buClr>
              <a:buFont typeface="+mj-lt"/>
              <a:buAutoNum type="arabicPeriod"/>
            </a:pPr>
            <a:r>
              <a:rPr lang="fa-IR" dirty="0">
                <a:cs typeface="2  Koodak" pitchFamily="2" charset="-78"/>
              </a:rPr>
              <a:t>اولين عدد چهار رقمي چيست؟آن را به صورت عدد و حروف روي تابلو بنويس.</a:t>
            </a:r>
          </a:p>
          <a:p>
            <a:pPr marL="514350" indent="-514350" algn="r" rtl="1">
              <a:buClr>
                <a:srgbClr val="FF0000"/>
              </a:buClr>
              <a:buFont typeface="+mj-lt"/>
              <a:buAutoNum type="arabicPeriod"/>
            </a:pPr>
            <a:r>
              <a:rPr lang="fa-IR" dirty="0">
                <a:cs typeface="2  Koodak" pitchFamily="2" charset="-78"/>
              </a:rPr>
              <a:t>از 100، 100تا 100 تا بشمار تا به عدد 1000 برسي.</a:t>
            </a:r>
          </a:p>
          <a:p>
            <a:pPr marL="514350" indent="-514350" algn="r" rtl="1">
              <a:buClr>
                <a:srgbClr val="FF0000"/>
              </a:buClr>
              <a:buFont typeface="+mj-lt"/>
              <a:buAutoNum type="arabicPeriod"/>
            </a:pPr>
            <a:r>
              <a:rPr lang="fa-IR" dirty="0">
                <a:cs typeface="2  Koodak" pitchFamily="2" charset="-78"/>
              </a:rPr>
              <a:t>عدد 900را روي تابلو بنويس حالا10تا 10 تا اضافه كن و بشمار تا به 1000 برسي.</a:t>
            </a:r>
          </a:p>
          <a:p>
            <a:pPr marL="514350" indent="-514350" algn="r" rtl="1">
              <a:buClr>
                <a:srgbClr val="FF0000"/>
              </a:buClr>
              <a:buFont typeface="+mj-lt"/>
              <a:buAutoNum type="arabicPeriod"/>
            </a:pPr>
            <a:r>
              <a:rPr lang="fa-IR" dirty="0">
                <a:cs typeface="2  Koodak" pitchFamily="2" charset="-78"/>
              </a:rPr>
              <a:t>معلم 3دسته هزارتايي دستش مي گيرد و مي گويد اين چه عددي را نمايش مي دهد؟(3000)</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n>
                  <a:solidFill>
                    <a:schemeClr val="bg2">
                      <a:lumMod val="50000"/>
                    </a:schemeClr>
                  </a:solidFill>
                </a:ln>
                <a:solidFill>
                  <a:srgbClr val="7030A0"/>
                </a:solidFill>
                <a:cs typeface="2  Koodak" pitchFamily="2" charset="-78"/>
              </a:rPr>
              <a:t>پيش نيازها</a:t>
            </a:r>
            <a:endParaRPr lang="en-US" dirty="0">
              <a:ln>
                <a:solidFill>
                  <a:schemeClr val="bg2">
                    <a:lumMod val="50000"/>
                  </a:schemeClr>
                </a:solidFill>
              </a:ln>
              <a:solidFill>
                <a:srgbClr val="7030A0"/>
              </a:solidFill>
              <a:cs typeface="2  Koodak" pitchFamily="2" charset="-78"/>
            </a:endParaRPr>
          </a:p>
        </p:txBody>
      </p:sp>
      <p:sp>
        <p:nvSpPr>
          <p:cNvPr id="3" name="Content Placeholder 2"/>
          <p:cNvSpPr>
            <a:spLocks noGrp="1"/>
          </p:cNvSpPr>
          <p:nvPr>
            <p:ph idx="1"/>
          </p:nvPr>
        </p:nvSpPr>
        <p:spPr/>
        <p:txBody>
          <a:bodyPr/>
          <a:lstStyle/>
          <a:p>
            <a:pPr algn="r" rtl="1">
              <a:lnSpc>
                <a:spcPct val="150000"/>
              </a:lnSpc>
              <a:buNone/>
            </a:pPr>
            <a:r>
              <a:rPr lang="fa-IR" dirty="0">
                <a:cs typeface="2  Koodak" pitchFamily="2" charset="-78"/>
              </a:rPr>
              <a:t>معلم يك كارت كه روي آن عدد 1324نوشته شده است را روي تابلو مي چسباند و از دانش آموزان مي خواهد عدد را بخوانند.سپس به عدد4 اشاره مي كند و از دانش آموزان مي پرسد ارزش اين عدد در جدول ارزش مكاني چيست؟(يكان،دهگان،و...) و به همين ترتيب براي عدد2 و3همين سوالات را مي پرسد.</a:t>
            </a:r>
            <a:endParaRPr lang="en-US" dirty="0">
              <a:cs typeface="2  Koodak" pitchFamily="2" charset="-78"/>
            </a:endParaRPr>
          </a:p>
        </p:txBody>
      </p:sp>
      <p:sp>
        <p:nvSpPr>
          <p:cNvPr id="4" name="Rounded Rectangle 3"/>
          <p:cNvSpPr/>
          <p:nvPr/>
        </p:nvSpPr>
        <p:spPr>
          <a:xfrm>
            <a:off x="838200" y="4648200"/>
            <a:ext cx="2819400" cy="1524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rtl="1"/>
            <a:r>
              <a:rPr lang="fa-IR" sz="8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2  Koodak" pitchFamily="2" charset="-78"/>
              </a:rPr>
              <a:t>1324</a:t>
            </a:r>
            <a:endParaRPr lang="en-US" sz="8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2  Koodak" pitchFamily="2" charset="-78"/>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plus(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ln>
                  <a:solidFill>
                    <a:schemeClr val="bg2">
                      <a:lumMod val="50000"/>
                    </a:schemeClr>
                  </a:solidFill>
                </a:ln>
                <a:solidFill>
                  <a:srgbClr val="7030A0"/>
                </a:solidFill>
                <a:cs typeface="2  Koodak" pitchFamily="2" charset="-78"/>
              </a:rPr>
              <a:t>محتوا</a:t>
            </a:r>
            <a:endParaRPr lang="en-US" dirty="0">
              <a:ln>
                <a:solidFill>
                  <a:schemeClr val="bg2">
                    <a:lumMod val="50000"/>
                  </a:schemeClr>
                </a:solidFill>
              </a:ln>
              <a:solidFill>
                <a:srgbClr val="7030A0"/>
              </a:solidFill>
              <a:cs typeface="2  Koodak" pitchFamily="2" charset="-78"/>
            </a:endParaRPr>
          </a:p>
        </p:txBody>
      </p:sp>
      <p:sp>
        <p:nvSpPr>
          <p:cNvPr id="3" name="Content Placeholder 2"/>
          <p:cNvSpPr>
            <a:spLocks noGrp="1"/>
          </p:cNvSpPr>
          <p:nvPr>
            <p:ph idx="1"/>
          </p:nvPr>
        </p:nvSpPr>
        <p:spPr/>
        <p:txBody>
          <a:bodyPr/>
          <a:lstStyle/>
          <a:p>
            <a:pPr algn="ctr" rtl="1">
              <a:lnSpc>
                <a:spcPct val="150000"/>
              </a:lnSpc>
              <a:buNone/>
            </a:pPr>
            <a:r>
              <a:rPr lang="fa-IR" dirty="0">
                <a:cs typeface="2  Koodak" pitchFamily="2" charset="-78"/>
              </a:rPr>
              <a:t>كتاب رياضي پايه سوم ابتدايي</a:t>
            </a:r>
          </a:p>
          <a:p>
            <a:pPr algn="ctr" rtl="1">
              <a:lnSpc>
                <a:spcPct val="150000"/>
              </a:lnSpc>
              <a:buNone/>
            </a:pPr>
            <a:r>
              <a:rPr lang="fa-IR" dirty="0">
                <a:cs typeface="2  Koodak" pitchFamily="2" charset="-78"/>
              </a:rPr>
              <a:t>فصل2: عددهاي چهار رقمي</a:t>
            </a:r>
          </a:p>
          <a:p>
            <a:pPr algn="ctr" rtl="1">
              <a:lnSpc>
                <a:spcPct val="150000"/>
              </a:lnSpc>
              <a:buNone/>
            </a:pPr>
            <a:r>
              <a:rPr lang="fa-IR" dirty="0">
                <a:cs typeface="2  Koodak" pitchFamily="2" charset="-78"/>
              </a:rPr>
              <a:t> صفحه 31</a:t>
            </a:r>
            <a:endParaRPr lang="en-US" dirty="0">
              <a:cs typeface="2  Koodak" pitchFamily="2" charset="-78"/>
            </a:endParaRP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a:solidFill>
                    <a:schemeClr val="bg2">
                      <a:lumMod val="50000"/>
                    </a:schemeClr>
                  </a:solidFill>
                </a:ln>
                <a:solidFill>
                  <a:srgbClr val="7030A0"/>
                </a:solidFill>
                <a:cs typeface="2  Koodak" pitchFamily="2" charset="-78"/>
              </a:rPr>
              <a:t>طراحي فعاليت ها</a:t>
            </a:r>
            <a:endParaRPr lang="en-US" dirty="0">
              <a:ln>
                <a:solidFill>
                  <a:schemeClr val="bg2">
                    <a:lumMod val="50000"/>
                  </a:schemeClr>
                </a:solidFill>
              </a:ln>
              <a:solidFill>
                <a:srgbClr val="7030A0"/>
              </a:solidFill>
              <a:cs typeface="2  Koodak" pitchFamily="2" charset="-78"/>
            </a:endParaRPr>
          </a:p>
        </p:txBody>
      </p:sp>
      <p:sp>
        <p:nvSpPr>
          <p:cNvPr id="3" name="Content Placeholder 2"/>
          <p:cNvSpPr>
            <a:spLocks noGrp="1"/>
          </p:cNvSpPr>
          <p:nvPr>
            <p:ph idx="1"/>
          </p:nvPr>
        </p:nvSpPr>
        <p:spPr/>
        <p:txBody>
          <a:bodyPr>
            <a:normAutofit/>
          </a:bodyPr>
          <a:lstStyle/>
          <a:p>
            <a:pPr algn="r" rtl="1">
              <a:lnSpc>
                <a:spcPct val="160000"/>
              </a:lnSpc>
            </a:pPr>
            <a:r>
              <a:rPr lang="fa-IR" dirty="0">
                <a:cs typeface="2  Koodak" pitchFamily="2" charset="-78"/>
              </a:rPr>
              <a:t>ايجاد انگيزه: بردن جدول ارزش مكاني دست ساخت معلم به كلاس</a:t>
            </a:r>
          </a:p>
          <a:p>
            <a:pPr algn="r" rtl="1">
              <a:lnSpc>
                <a:spcPct val="160000"/>
              </a:lnSpc>
            </a:pPr>
            <a:r>
              <a:rPr lang="fa-IR" dirty="0">
                <a:cs typeface="2  Koodak" pitchFamily="2" charset="-78"/>
              </a:rPr>
              <a:t>گروه بندي دانش آموزان يا استفاده از كارت هاي رنگي كه پشت هر كدام يك عدد نوشته شده است.</a:t>
            </a:r>
          </a:p>
          <a:p>
            <a:pPr algn="r" rtl="1">
              <a:lnSpc>
                <a:spcPct val="160000"/>
              </a:lnSpc>
            </a:pPr>
            <a:r>
              <a:rPr lang="fa-IR" dirty="0">
                <a:cs typeface="2  Koodak" pitchFamily="2" charset="-78"/>
              </a:rPr>
              <a:t>جاگيري دانش آموزان در گروه ها و ساختن يك عدد چهار رقمي با كارتهايشان</a:t>
            </a:r>
          </a:p>
          <a:p>
            <a:pPr algn="r" rtl="1">
              <a:lnSpc>
                <a:spcPct val="160000"/>
              </a:lnSpc>
            </a:pPr>
            <a:r>
              <a:rPr lang="fa-IR" dirty="0">
                <a:cs typeface="2  Koodak" pitchFamily="2" charset="-78"/>
              </a:rPr>
              <a:t>هرگروه عدد چهار رقمي اش را با چينه هايش نمايش دهد.</a:t>
            </a: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ox(i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ox(i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ox(i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ox(in)">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353</TotalTime>
  <Words>1022</Words>
  <Application>Microsoft Office PowerPoint</Application>
  <PresentationFormat>On-screen Show (4:3)</PresentationFormat>
  <Paragraphs>105</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2  Kamran Outline</vt:lpstr>
      <vt:lpstr>2  Koodak</vt:lpstr>
      <vt:lpstr>B Koodak</vt:lpstr>
      <vt:lpstr>Calibri</vt:lpstr>
      <vt:lpstr>Constantia</vt:lpstr>
      <vt:lpstr>Traditional Arabic</vt:lpstr>
      <vt:lpstr>Wingdings</vt:lpstr>
      <vt:lpstr>Wingdings 2</vt:lpstr>
      <vt:lpstr>Flow</vt:lpstr>
      <vt:lpstr>بسم الله الرحمن الرحيم</vt:lpstr>
      <vt:lpstr>PowerPoint Presentation</vt:lpstr>
      <vt:lpstr>آرمان آموزشي</vt:lpstr>
      <vt:lpstr>هدف هاي آموزشي</vt:lpstr>
      <vt:lpstr>هدف هاي رفتاري</vt:lpstr>
      <vt:lpstr>آزمون</vt:lpstr>
      <vt:lpstr>پيش نيازها</vt:lpstr>
      <vt:lpstr>محتوا</vt:lpstr>
      <vt:lpstr>طراحي فعاليت ها</vt:lpstr>
      <vt:lpstr>PowerPoint Presentation</vt:lpstr>
      <vt:lpstr>انتخاب رسانه</vt:lpstr>
      <vt:lpstr>اجرا</vt:lpstr>
      <vt:lpstr>جدول ارزش مكاني اعداد چهار رقمي</vt:lpstr>
      <vt:lpstr>PowerPoint Presentation</vt:lpstr>
      <vt:lpstr>PowerPoint Presentation</vt:lpstr>
      <vt:lpstr>PowerPoint Presentation</vt:lpstr>
      <vt:lpstr>PowerPoint Presentation</vt:lpstr>
      <vt:lpstr>PowerPoint Presentation</vt:lpstr>
      <vt:lpstr>PowerPoint Presentation</vt:lpstr>
      <vt:lpstr>ارزشيابي </vt:lpstr>
      <vt:lpstr>تعيين تكليف </vt:lpstr>
      <vt:lpstr>PowerPoint Presentation</vt:lpstr>
    </vt:vector>
  </TitlesOfParts>
  <Company>NPSoft.ir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NPSoft</dc:creator>
  <cp:lastModifiedBy>Meisam</cp:lastModifiedBy>
  <cp:revision>39</cp:revision>
  <dcterms:created xsi:type="dcterms:W3CDTF">2015-11-13T07:33:34Z</dcterms:created>
  <dcterms:modified xsi:type="dcterms:W3CDTF">2016-12-04T21:05:23Z</dcterms:modified>
</cp:coreProperties>
</file>