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92" r:id="rId2"/>
    <p:sldId id="29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7" r:id="rId34"/>
    <p:sldId id="288" r:id="rId35"/>
    <p:sldId id="289" r:id="rId36"/>
    <p:sldId id="29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94660"/>
  </p:normalViewPr>
  <p:slideViewPr>
    <p:cSldViewPr>
      <p:cViewPr varScale="1">
        <p:scale>
          <a:sx n="72" d="100"/>
          <a:sy n="72" d="100"/>
        </p:scale>
        <p:origin x="134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3289C9-CAEE-40BE-9976-66EA23CAA010}" type="datetimeFigureOut">
              <a:rPr lang="en-US" smtClean="0"/>
              <a:t>4/23/2016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5D2E4E-9BB9-41F9-8E62-DE57B32F9334}" type="slidenum">
              <a:rPr lang="en-US" smtClean="0"/>
              <a:t>‹#›</a:t>
            </a:fld>
            <a:endParaRPr lang="en-US"/>
          </a:p>
        </p:txBody>
      </p:sp>
    </p:spTree>
    <p:extLst>
      <p:ext uri="{BB962C8B-B14F-4D97-AF65-F5344CB8AC3E}">
        <p14:creationId xmlns:p14="http://schemas.microsoft.com/office/powerpoint/2010/main" val="2909647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D2E4E-9BB9-41F9-8E62-DE57B32F9334}" type="slidenum">
              <a:rPr lang="en-US" smtClean="0"/>
              <a:t>35</a:t>
            </a:fld>
            <a:endParaRPr lang="en-US"/>
          </a:p>
        </p:txBody>
      </p:sp>
    </p:spTree>
    <p:extLst>
      <p:ext uri="{BB962C8B-B14F-4D97-AF65-F5344CB8AC3E}">
        <p14:creationId xmlns:p14="http://schemas.microsoft.com/office/powerpoint/2010/main" val="694499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E7E8AC1-CE94-49EA-9BF8-EAA61B8907F3}"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D731-A5A9-414E-AF30-04E6E1AE9444}"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7E8AC1-CE94-49EA-9BF8-EAA61B8907F3}"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E7E8AC1-CE94-49EA-9BF8-EAA61B8907F3}"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E7E8AC1-CE94-49EA-9BF8-EAA61B8907F3}"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D731-A5A9-414E-AF30-04E6E1AE944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7E8AC1-CE94-49EA-9BF8-EAA61B8907F3}" type="datetimeFigureOut">
              <a:rPr lang="en-US" smtClean="0"/>
              <a:t>4/23/2016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E7E8AC1-CE94-49EA-9BF8-EAA61B8907F3}"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D731-A5A9-414E-AF30-04E6E1AE9444}"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7E8AC1-CE94-49EA-9BF8-EAA61B8907F3}" type="datetimeFigureOut">
              <a:rPr lang="en-US" smtClean="0"/>
              <a:t>4/23/2016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21D731-A5A9-414E-AF30-04E6E1AE9444}"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7E8AC1-CE94-49EA-9BF8-EAA61B8907F3}" type="datetimeFigureOut">
              <a:rPr lang="en-US" smtClean="0"/>
              <a:t>4/23/2016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E8AC1-CE94-49EA-9BF8-EAA61B8907F3}" type="datetimeFigureOut">
              <a:rPr lang="en-US" smtClean="0"/>
              <a:t>4/23/2016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E8AC1-CE94-49EA-9BF8-EAA61B8907F3}"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D731-A5A9-414E-AF30-04E6E1AE9444}"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7E8AC1-CE94-49EA-9BF8-EAA61B8907F3}" type="datetimeFigureOut">
              <a:rPr lang="en-US" smtClean="0"/>
              <a:t>4/23/2016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21D731-A5A9-414E-AF30-04E6E1AE9444}"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E7E8AC1-CE94-49EA-9BF8-EAA61B8907F3}" type="datetimeFigureOut">
              <a:rPr lang="en-US" smtClean="0"/>
              <a:t>4/23/2016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621D731-A5A9-414E-AF30-04E6E1AE944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2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400" y="3581400"/>
            <a:ext cx="8229599" cy="3048000"/>
          </a:xfrm>
        </p:spPr>
        <p:txBody>
          <a:bodyPr/>
          <a:lstStyle/>
          <a:p>
            <a:pPr algn="r" rtl="1"/>
            <a:endParaRPr lang="en-US" dirty="0"/>
          </a:p>
        </p:txBody>
      </p:sp>
      <p:sp>
        <p:nvSpPr>
          <p:cNvPr id="3" name="Title 2"/>
          <p:cNvSpPr>
            <a:spLocks noGrp="1"/>
          </p:cNvSpPr>
          <p:nvPr>
            <p:ph type="ctrTitle"/>
          </p:nvPr>
        </p:nvSpPr>
        <p:spPr>
          <a:xfrm>
            <a:off x="152400" y="457200"/>
            <a:ext cx="8775551" cy="2590800"/>
          </a:xfrm>
        </p:spPr>
        <p:txBody>
          <a:bodyPr/>
          <a:lstStyle/>
          <a:p>
            <a:pPr algn="r" rtl="1"/>
            <a:r>
              <a:rPr lang="fa-IR" sz="2200" dirty="0" smtClean="0">
                <a:effectLst/>
                <a:cs typeface="B Nazanin" pitchFamily="2" charset="-78"/>
              </a:rPr>
              <a:t>دردستور کار هبیتات بر تأمین مسکن ،خانه سازی و مدیریت شهری توجهی دوچندان شده و نقش شهرنشینی در توسعه پایدار مورد توجه قرار گرفته بود. دستور کار هبیتات درواقع پیوندهای ناگسستنی میان مسائل کلیدی و عمده شهری مانند فقر، تبعیض اجتماعی، برابری و ملاحضات مدیریتی و حکومتی را در سکونتگاه های انسانی آشکار میکرد. </a:t>
            </a:r>
            <a:r>
              <a:rPr lang="en-US" sz="1100" dirty="0" smtClean="0">
                <a:effectLst/>
                <a:cs typeface="B Nazanin" pitchFamily="2" charset="-78"/>
              </a:rPr>
              <a:t>. (www.un.org)</a:t>
            </a:r>
            <a:r>
              <a:rPr lang="en-US" sz="2200" dirty="0" smtClean="0">
                <a:effectLst/>
                <a:cs typeface="B Nazanin" pitchFamily="2" charset="-78"/>
              </a:rPr>
              <a:t/>
            </a:r>
            <a:br>
              <a:rPr lang="en-US" sz="2200" dirty="0" smtClean="0">
                <a:effectLst/>
                <a:cs typeface="B Nazanin" pitchFamily="2" charset="-78"/>
              </a:rPr>
            </a:br>
            <a:r>
              <a:rPr lang="en-US" sz="2200" dirty="0" smtClean="0">
                <a:effectLst/>
                <a:cs typeface="B Nazanin" pitchFamily="2" charset="-78"/>
              </a:rPr>
              <a:t> </a:t>
            </a:r>
            <a:br>
              <a:rPr lang="en-US" sz="2200" dirty="0" smtClean="0">
                <a:effectLst/>
                <a:cs typeface="B Nazanin" pitchFamily="2" charset="-78"/>
              </a:rPr>
            </a:br>
            <a:endParaRPr lang="en-US" sz="2200" dirty="0">
              <a:cs typeface="B Nazanin" pitchFamily="2" charset="-78"/>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95600"/>
            <a:ext cx="8763000" cy="3810000"/>
          </a:xfrm>
          <a:prstGeom prst="rect">
            <a:avLst/>
          </a:prstGeom>
          <a:noFill/>
        </p:spPr>
      </p:pic>
    </p:spTree>
    <p:extLst>
      <p:ext uri="{BB962C8B-B14F-4D97-AF65-F5344CB8AC3E}">
        <p14:creationId xmlns:p14="http://schemas.microsoft.com/office/powerpoint/2010/main" val="5375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2743200"/>
            <a:ext cx="9144000" cy="3200400"/>
          </a:xfrm>
        </p:spPr>
        <p:txBody>
          <a:bodyPr>
            <a:normAutofit/>
          </a:bodyPr>
          <a:lstStyle/>
          <a:p>
            <a:pPr lvl="0" algn="r" rtl="1">
              <a:lnSpc>
                <a:spcPct val="115000"/>
              </a:lnSpc>
              <a:spcBef>
                <a:spcPts val="0"/>
              </a:spcBef>
              <a:spcAft>
                <a:spcPts val="0"/>
              </a:spcAft>
              <a:buClr>
                <a:srgbClr val="FEA022">
                  <a:lumMod val="75000"/>
                </a:srgbClr>
              </a:buClr>
            </a:pPr>
            <a:r>
              <a:rPr lang="ar-SA" sz="2400" b="1" dirty="0">
                <a:latin typeface="BMitra"/>
                <a:ea typeface="Calibri"/>
                <a:cs typeface="B Nazanin"/>
              </a:rPr>
              <a:t>ديدگاه</a:t>
            </a:r>
            <a:r>
              <a:rPr lang="ar-SA" sz="2400" b="1" dirty="0">
                <a:latin typeface="BMitra"/>
                <a:ea typeface="Calibri"/>
                <a:cs typeface="BMitra"/>
              </a:rPr>
              <a:t> </a:t>
            </a:r>
            <a:r>
              <a:rPr lang="ar-SA" sz="2400" b="1" dirty="0">
                <a:latin typeface="BMitra"/>
                <a:ea typeface="Calibri"/>
                <a:cs typeface="B Nazanin"/>
              </a:rPr>
              <a:t>جامعه</a:t>
            </a:r>
            <a:r>
              <a:rPr lang="ar-SA" sz="2400" b="1" dirty="0">
                <a:latin typeface="BMitra"/>
                <a:ea typeface="Calibri"/>
                <a:cs typeface="BMitra"/>
              </a:rPr>
              <a:t> </a:t>
            </a:r>
            <a:r>
              <a:rPr lang="ar-SA" sz="2400" b="1" dirty="0">
                <a:latin typeface="BMitra"/>
                <a:ea typeface="Calibri"/>
                <a:cs typeface="B Nazanin"/>
              </a:rPr>
              <a:t>شناساني</a:t>
            </a:r>
            <a:r>
              <a:rPr lang="ar-SA" sz="2400" b="1" dirty="0">
                <a:latin typeface="BMitra"/>
                <a:ea typeface="Calibri"/>
                <a:cs typeface="BMitra"/>
              </a:rPr>
              <a:t> </a:t>
            </a:r>
            <a:r>
              <a:rPr lang="ar-SA" sz="2400" b="1" dirty="0">
                <a:latin typeface="BMitra"/>
                <a:ea typeface="Calibri"/>
                <a:cs typeface="B Nazanin"/>
              </a:rPr>
              <a:t>از</a:t>
            </a:r>
            <a:r>
              <a:rPr lang="ar-SA" sz="2400" b="1" dirty="0">
                <a:latin typeface="BMitra"/>
                <a:ea typeface="Calibri"/>
                <a:cs typeface="BMitra"/>
              </a:rPr>
              <a:t> </a:t>
            </a:r>
            <a:r>
              <a:rPr lang="ar-SA" sz="2400" b="1" dirty="0">
                <a:latin typeface="BMitra"/>
                <a:ea typeface="Calibri"/>
                <a:cs typeface="B Nazanin"/>
              </a:rPr>
              <a:t>جمله</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آگوست</a:t>
            </a:r>
            <a:r>
              <a:rPr lang="ar-SA" sz="2400" b="1" dirty="0">
                <a:solidFill>
                  <a:schemeClr val="accent3">
                    <a:lumMod val="75000"/>
                  </a:schemeClr>
                </a:solidFill>
                <a:latin typeface="BMitra"/>
                <a:ea typeface="Calibri"/>
                <a:cs typeface="BMitra"/>
              </a:rPr>
              <a:t> </a:t>
            </a:r>
            <a:r>
              <a:rPr lang="ar-SA" sz="2400" b="1" dirty="0">
                <a:solidFill>
                  <a:schemeClr val="accent3">
                    <a:lumMod val="75000"/>
                  </a:schemeClr>
                </a:solidFill>
                <a:latin typeface="BMitra"/>
                <a:ea typeface="Calibri"/>
                <a:cs typeface="B Nazanin"/>
              </a:rPr>
              <a:t>كنت</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اميل دوركيم</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كارل</a:t>
            </a:r>
            <a:r>
              <a:rPr lang="ar-SA" sz="2400" b="1" dirty="0">
                <a:solidFill>
                  <a:schemeClr val="accent3">
                    <a:lumMod val="75000"/>
                  </a:schemeClr>
                </a:solidFill>
                <a:latin typeface="BMitra"/>
                <a:ea typeface="Calibri"/>
                <a:cs typeface="BMitra"/>
              </a:rPr>
              <a:t> </a:t>
            </a:r>
            <a:r>
              <a:rPr lang="ar-SA" sz="2400" b="1" dirty="0">
                <a:solidFill>
                  <a:schemeClr val="accent3">
                    <a:lumMod val="75000"/>
                  </a:schemeClr>
                </a:solidFill>
                <a:latin typeface="BMitra"/>
                <a:ea typeface="Calibri"/>
                <a:cs typeface="B Nazanin"/>
              </a:rPr>
              <a:t>ماركس</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ماكس</a:t>
            </a:r>
            <a:r>
              <a:rPr lang="ar-SA" sz="2400" b="1" dirty="0">
                <a:solidFill>
                  <a:schemeClr val="accent3">
                    <a:lumMod val="75000"/>
                  </a:schemeClr>
                </a:solidFill>
                <a:latin typeface="BMitra"/>
                <a:ea typeface="Calibri"/>
                <a:cs typeface="BMitra"/>
              </a:rPr>
              <a:t> </a:t>
            </a:r>
            <a:r>
              <a:rPr lang="ar-SA" sz="2400" b="1" dirty="0">
                <a:solidFill>
                  <a:schemeClr val="accent3">
                    <a:lumMod val="75000"/>
                  </a:schemeClr>
                </a:solidFill>
                <a:latin typeface="BMitra"/>
                <a:ea typeface="Calibri"/>
                <a:cs typeface="B Nazanin"/>
              </a:rPr>
              <a:t>وبر</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فرديناند</a:t>
            </a:r>
            <a:r>
              <a:rPr lang="ar-SA" sz="2400" b="1" dirty="0">
                <a:solidFill>
                  <a:schemeClr val="accent3">
                    <a:lumMod val="75000"/>
                  </a:schemeClr>
                </a:solidFill>
                <a:latin typeface="BMitra"/>
                <a:ea typeface="Calibri"/>
                <a:cs typeface="BMitra"/>
              </a:rPr>
              <a:t> </a:t>
            </a:r>
            <a:r>
              <a:rPr lang="ar-SA" sz="2400" b="1" dirty="0">
                <a:solidFill>
                  <a:schemeClr val="accent3">
                    <a:lumMod val="75000"/>
                  </a:schemeClr>
                </a:solidFill>
                <a:latin typeface="BMitra"/>
                <a:ea typeface="Calibri"/>
                <a:cs typeface="B Nazanin"/>
              </a:rPr>
              <a:t>تونيس</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جورج</a:t>
            </a:r>
            <a:r>
              <a:rPr lang="ar-SA" sz="2400" b="1" dirty="0">
                <a:solidFill>
                  <a:schemeClr val="accent3">
                    <a:lumMod val="75000"/>
                  </a:schemeClr>
                </a:solidFill>
                <a:latin typeface="BMitra"/>
                <a:ea typeface="Calibri"/>
                <a:cs typeface="BMitra"/>
              </a:rPr>
              <a:t> </a:t>
            </a:r>
            <a:r>
              <a:rPr lang="ar-SA" sz="2400" b="1" dirty="0">
                <a:solidFill>
                  <a:schemeClr val="accent3">
                    <a:lumMod val="75000"/>
                  </a:schemeClr>
                </a:solidFill>
                <a:latin typeface="BMitra"/>
                <a:ea typeface="Calibri"/>
                <a:cs typeface="B Nazanin"/>
              </a:rPr>
              <a:t>زيمل</a:t>
            </a:r>
            <a:r>
              <a:rPr lang="ar-SA" sz="2400" b="1" dirty="0">
                <a:latin typeface="BMitra"/>
                <a:ea typeface="Calibri"/>
                <a:cs typeface="B Nazanin"/>
              </a:rPr>
              <a:t>،</a:t>
            </a:r>
            <a:r>
              <a:rPr lang="ar-SA" sz="2400" b="1" dirty="0">
                <a:latin typeface="BMitra"/>
                <a:ea typeface="Calibri"/>
                <a:cs typeface="BMitra"/>
              </a:rPr>
              <a:t> </a:t>
            </a:r>
            <a:r>
              <a:rPr lang="ar-SA" sz="2400" b="1" dirty="0">
                <a:solidFill>
                  <a:schemeClr val="accent3">
                    <a:lumMod val="75000"/>
                  </a:schemeClr>
                </a:solidFill>
                <a:latin typeface="BMitra"/>
                <a:ea typeface="Calibri"/>
                <a:cs typeface="B Nazanin"/>
              </a:rPr>
              <a:t>چارلز هورتن</a:t>
            </a:r>
            <a:r>
              <a:rPr lang="ar-SA" sz="2400" b="1" dirty="0">
                <a:solidFill>
                  <a:schemeClr val="accent3">
                    <a:lumMod val="75000"/>
                  </a:schemeClr>
                </a:solidFill>
                <a:latin typeface="BMitra"/>
                <a:ea typeface="Calibri"/>
                <a:cs typeface="BMitra"/>
              </a:rPr>
              <a:t> </a:t>
            </a:r>
            <a:r>
              <a:rPr lang="ar-SA" sz="2400" b="1" dirty="0">
                <a:latin typeface="BMitra"/>
                <a:ea typeface="Calibri"/>
                <a:cs typeface="B Nazanin"/>
              </a:rPr>
              <a:t>.</a:t>
            </a:r>
            <a:r>
              <a:rPr lang="ar-SA" sz="2400" b="1" dirty="0">
                <a:latin typeface="BMitra"/>
                <a:ea typeface="Calibri"/>
                <a:cs typeface="BMitra"/>
              </a:rPr>
              <a:t> </a:t>
            </a:r>
            <a:r>
              <a:rPr lang="ar-SA" sz="2400" b="1" dirty="0">
                <a:latin typeface="BMitra"/>
                <a:ea typeface="Calibri"/>
                <a:cs typeface="B Nazanin"/>
              </a:rPr>
              <a:t>نظريات</a:t>
            </a:r>
            <a:r>
              <a:rPr lang="ar-SA" sz="2400" b="1" dirty="0">
                <a:latin typeface="BMitra"/>
                <a:ea typeface="Calibri"/>
                <a:cs typeface="BMitra"/>
              </a:rPr>
              <a:t> </a:t>
            </a:r>
            <a:r>
              <a:rPr lang="ar-SA" sz="2400" b="1" dirty="0">
                <a:latin typeface="BMitra"/>
                <a:ea typeface="Calibri"/>
                <a:cs typeface="B Nazanin"/>
              </a:rPr>
              <a:t>آن</a:t>
            </a:r>
            <a:r>
              <a:rPr lang="ar-SA" sz="2400" b="1" dirty="0">
                <a:latin typeface="BMitra"/>
                <a:ea typeface="Calibri"/>
                <a:cs typeface="BMitra"/>
              </a:rPr>
              <a:t> </a:t>
            </a:r>
            <a:r>
              <a:rPr lang="ar-SA" sz="2400" b="1" dirty="0">
                <a:latin typeface="BMitra"/>
                <a:ea typeface="Calibri"/>
                <a:cs typeface="B Nazanin"/>
              </a:rPr>
              <a:t>ها</a:t>
            </a:r>
            <a:r>
              <a:rPr lang="ar-SA" sz="2400" b="1" dirty="0">
                <a:latin typeface="BMitra"/>
                <a:ea typeface="Calibri"/>
                <a:cs typeface="BMitra"/>
              </a:rPr>
              <a:t> </a:t>
            </a:r>
            <a:r>
              <a:rPr lang="ar-SA" sz="2400" b="1" dirty="0">
                <a:latin typeface="BMitra"/>
                <a:ea typeface="Calibri"/>
                <a:cs typeface="B Nazanin"/>
              </a:rPr>
              <a:t>در</a:t>
            </a:r>
            <a:r>
              <a:rPr lang="ar-SA" sz="2400" b="1" dirty="0">
                <a:latin typeface="BMitra"/>
                <a:ea typeface="Calibri"/>
                <a:cs typeface="BMitra"/>
              </a:rPr>
              <a:t> </a:t>
            </a:r>
            <a:r>
              <a:rPr lang="ar-SA" sz="2400" b="1" dirty="0">
                <a:latin typeface="BMitra"/>
                <a:ea typeface="Calibri"/>
                <a:cs typeface="B Nazanin"/>
              </a:rPr>
              <a:t>مورد</a:t>
            </a:r>
            <a:r>
              <a:rPr lang="ar-SA" sz="2400" b="1" dirty="0">
                <a:latin typeface="BMitra"/>
                <a:ea typeface="Calibri"/>
                <a:cs typeface="BMitra"/>
              </a:rPr>
              <a:t> </a:t>
            </a:r>
            <a:r>
              <a:rPr lang="ar-SA" sz="2400" b="1" dirty="0">
                <a:latin typeface="BMitra"/>
                <a:ea typeface="Calibri"/>
                <a:cs typeface="B Nazanin"/>
              </a:rPr>
              <a:t>رفع</a:t>
            </a:r>
            <a:r>
              <a:rPr lang="ar-SA" sz="2400" b="1" dirty="0">
                <a:latin typeface="BMitra"/>
                <a:ea typeface="Calibri"/>
                <a:cs typeface="BMitra"/>
              </a:rPr>
              <a:t> </a:t>
            </a:r>
            <a:r>
              <a:rPr lang="ar-SA" sz="2400" b="1" dirty="0">
                <a:latin typeface="BMitra"/>
                <a:ea typeface="Calibri"/>
                <a:cs typeface="B Nazanin"/>
              </a:rPr>
              <a:t>مشكلات</a:t>
            </a:r>
            <a:r>
              <a:rPr lang="ar-SA" sz="2400" b="1" dirty="0">
                <a:latin typeface="BMitra"/>
                <a:ea typeface="Calibri"/>
                <a:cs typeface="BMitra"/>
              </a:rPr>
              <a:t> </a:t>
            </a:r>
            <a:r>
              <a:rPr lang="ar-SA" sz="2400" b="1" dirty="0">
                <a:latin typeface="BMitra"/>
                <a:ea typeface="Calibri"/>
                <a:cs typeface="B Nazanin"/>
              </a:rPr>
              <a:t>و مسائل</a:t>
            </a:r>
            <a:r>
              <a:rPr lang="ar-SA" sz="2400" b="1" dirty="0">
                <a:latin typeface="BMitra"/>
                <a:ea typeface="Calibri"/>
                <a:cs typeface="BMitra"/>
              </a:rPr>
              <a:t> </a:t>
            </a:r>
            <a:r>
              <a:rPr lang="ar-SA" sz="2400" b="1" dirty="0">
                <a:latin typeface="BMitra"/>
                <a:ea typeface="Calibri"/>
                <a:cs typeface="B Nazanin"/>
              </a:rPr>
              <a:t>جوامع</a:t>
            </a:r>
            <a:r>
              <a:rPr lang="ar-SA" sz="2400" b="1" dirty="0">
                <a:latin typeface="BMitra"/>
                <a:ea typeface="Calibri"/>
                <a:cs typeface="BMitra"/>
              </a:rPr>
              <a:t> </a:t>
            </a:r>
            <a:r>
              <a:rPr lang="ar-SA" sz="2400" b="1" dirty="0">
                <a:latin typeface="BMitra"/>
                <a:ea typeface="Calibri"/>
                <a:cs typeface="B Nazanin"/>
              </a:rPr>
              <a:t>شهري</a:t>
            </a:r>
            <a:r>
              <a:rPr lang="ar-SA" sz="2400" b="1" dirty="0">
                <a:latin typeface="BMitra"/>
                <a:ea typeface="Calibri"/>
                <a:cs typeface="BMitra"/>
              </a:rPr>
              <a:t> </a:t>
            </a:r>
            <a:r>
              <a:rPr lang="ar-SA" sz="2400" b="1" dirty="0">
                <a:latin typeface="BMitra"/>
                <a:ea typeface="Calibri"/>
                <a:cs typeface="B Nazanin"/>
              </a:rPr>
              <a:t>عنوان</a:t>
            </a:r>
            <a:r>
              <a:rPr lang="ar-SA" sz="2400" b="1" dirty="0">
                <a:latin typeface="BMitra"/>
                <a:ea typeface="Calibri"/>
                <a:cs typeface="BMitra"/>
              </a:rPr>
              <a:t> </a:t>
            </a:r>
            <a:r>
              <a:rPr lang="ar-SA" sz="2400" b="1" dirty="0">
                <a:latin typeface="BMitra"/>
                <a:ea typeface="Calibri"/>
                <a:cs typeface="B Nazanin"/>
              </a:rPr>
              <a:t>شده</a:t>
            </a:r>
            <a:r>
              <a:rPr lang="ar-SA" sz="2400" b="1" dirty="0">
                <a:latin typeface="BMitra"/>
                <a:ea typeface="Calibri"/>
                <a:cs typeface="BMitra"/>
              </a:rPr>
              <a:t> </a:t>
            </a:r>
            <a:r>
              <a:rPr lang="ar-SA" sz="2400" b="1" dirty="0">
                <a:latin typeface="BMitra"/>
                <a:ea typeface="Calibri"/>
                <a:cs typeface="B Nazanin"/>
              </a:rPr>
              <a:t>است.</a:t>
            </a:r>
            <a:r>
              <a:rPr lang="ar-SA" sz="2400" b="1" dirty="0">
                <a:latin typeface="BMitra"/>
                <a:ea typeface="Calibri"/>
                <a:cs typeface="BMitra"/>
              </a:rPr>
              <a:t> </a:t>
            </a:r>
            <a:r>
              <a:rPr lang="fa-IR" sz="1100" b="1" dirty="0">
                <a:solidFill>
                  <a:srgbClr val="3E3D2D"/>
                </a:solidFill>
                <a:latin typeface="BMitra"/>
                <a:ea typeface="Calibri"/>
                <a:cs typeface="B Nazanin"/>
              </a:rPr>
              <a:t>(دكتر مهرداد نوابخش، دكتر اسحق ارجمند سياه پوش</a:t>
            </a:r>
            <a:r>
              <a:rPr lang="en-US" sz="1100" b="1" dirty="0">
                <a:solidFill>
                  <a:srgbClr val="3E3D2D"/>
                </a:solidFill>
                <a:latin typeface="BMitra"/>
                <a:ea typeface="Calibri"/>
                <a:cs typeface="B Nazanin"/>
              </a:rPr>
              <a:t> ,</a:t>
            </a:r>
            <a:r>
              <a:rPr lang="fa-IR" sz="1100" b="1" dirty="0">
                <a:solidFill>
                  <a:srgbClr val="3E3D2D"/>
                </a:solidFill>
                <a:latin typeface="BMitra"/>
                <a:ea typeface="Calibri"/>
                <a:cs typeface="B Nazanin"/>
              </a:rPr>
              <a:t>1388)</a:t>
            </a:r>
          </a:p>
          <a:p>
            <a:pPr algn="r" rtl="1">
              <a:lnSpc>
                <a:spcPct val="115000"/>
              </a:lnSpc>
              <a:spcBef>
                <a:spcPts val="0"/>
              </a:spcBef>
              <a:spcAft>
                <a:spcPts val="0"/>
              </a:spcAft>
            </a:pPr>
            <a:endParaRPr lang="en-US" sz="1100" dirty="0">
              <a:cs typeface="B Nazanin" pitchFamily="2" charset="-78"/>
            </a:endParaRPr>
          </a:p>
        </p:txBody>
      </p:sp>
      <p:sp>
        <p:nvSpPr>
          <p:cNvPr id="3" name="Title 2"/>
          <p:cNvSpPr>
            <a:spLocks noGrp="1"/>
          </p:cNvSpPr>
          <p:nvPr>
            <p:ph type="ctrTitle"/>
          </p:nvPr>
        </p:nvSpPr>
        <p:spPr>
          <a:xfrm>
            <a:off x="1676400" y="1371600"/>
            <a:ext cx="7175351" cy="914400"/>
          </a:xfrm>
        </p:spPr>
        <p:txBody>
          <a:bodyPr/>
          <a:lstStyle/>
          <a:p>
            <a:pPr algn="r" rtl="1"/>
            <a:r>
              <a:rPr lang="ar-SA" sz="3200" dirty="0">
                <a:solidFill>
                  <a:srgbClr val="7030A0"/>
                </a:solidFill>
                <a:effectLst/>
                <a:cs typeface="B Nazanin" pitchFamily="2" charset="-78"/>
              </a:rPr>
              <a:t>ديدگاه جامعه شناسان كلاسيك</a:t>
            </a:r>
            <a:r>
              <a:rPr lang="en-US" sz="2400" dirty="0">
                <a:effectLst/>
              </a:rPr>
              <a:t/>
            </a:r>
            <a:br>
              <a:rPr lang="en-US" sz="2400" dirty="0">
                <a:effectLst/>
              </a:rPr>
            </a:br>
            <a:endParaRPr lang="en-US" sz="2400" dirty="0"/>
          </a:p>
        </p:txBody>
      </p:sp>
    </p:spTree>
    <p:extLst>
      <p:ext uri="{BB962C8B-B14F-4D97-AF65-F5344CB8AC3E}">
        <p14:creationId xmlns:p14="http://schemas.microsoft.com/office/powerpoint/2010/main" val="254717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990600"/>
            <a:ext cx="8839199" cy="5714999"/>
          </a:xfrm>
        </p:spPr>
        <p:txBody>
          <a:bodyPr/>
          <a:lstStyle/>
          <a:p>
            <a:pPr algn="r" rtl="1"/>
            <a:endParaRPr lang="fa-IR" dirty="0" smtClean="0">
              <a:cs typeface="B Nazanin" pitchFamily="2" charset="-78"/>
            </a:endParaRPr>
          </a:p>
          <a:p>
            <a:pPr algn="r" rtl="1"/>
            <a:endParaRPr lang="fa-IR" dirty="0">
              <a:cs typeface="B Nazanin" pitchFamily="2" charset="-78"/>
            </a:endParaRPr>
          </a:p>
          <a:p>
            <a:pPr algn="r" rtl="1"/>
            <a:endParaRPr lang="fa-IR" dirty="0" smtClean="0">
              <a:cs typeface="B Nazanin" pitchFamily="2" charset="-78"/>
            </a:endParaRPr>
          </a:p>
          <a:p>
            <a:pPr algn="r" rtl="1"/>
            <a:endParaRPr lang="fa-IR" dirty="0">
              <a:cs typeface="B Nazanin" pitchFamily="2" charset="-78"/>
            </a:endParaRPr>
          </a:p>
          <a:p>
            <a:pPr algn="r" rtl="1"/>
            <a:endParaRPr lang="fa-IR" dirty="0" smtClean="0">
              <a:cs typeface="B Nazanin" pitchFamily="2" charset="-78"/>
            </a:endParaRPr>
          </a:p>
          <a:p>
            <a:pPr algn="r" rtl="1"/>
            <a:endParaRPr lang="fa-IR" dirty="0" smtClean="0">
              <a:cs typeface="B Nazanin" pitchFamily="2" charset="-78"/>
            </a:endParaRPr>
          </a:p>
          <a:p>
            <a:pPr algn="r" rtl="1"/>
            <a:endParaRPr lang="fa-IR" dirty="0">
              <a:cs typeface="B Nazanin" pitchFamily="2" charset="-78"/>
            </a:endParaRPr>
          </a:p>
          <a:p>
            <a:pPr algn="r" rtl="1"/>
            <a:endParaRPr lang="fa-IR" dirty="0">
              <a:cs typeface="B Nazanin" pitchFamily="2" charset="-78"/>
            </a:endParaRPr>
          </a:p>
          <a:p>
            <a:pPr lvl="0" algn="r" rtl="1">
              <a:lnSpc>
                <a:spcPct val="115000"/>
              </a:lnSpc>
              <a:spcBef>
                <a:spcPts val="0"/>
              </a:spcBef>
              <a:spcAft>
                <a:spcPts val="0"/>
              </a:spcAft>
              <a:buClr>
                <a:srgbClr val="FEA022">
                  <a:lumMod val="75000"/>
                </a:srgbClr>
              </a:buClr>
            </a:pPr>
            <a:r>
              <a:rPr lang="ar-SA" sz="2800" b="1" dirty="0">
                <a:solidFill>
                  <a:srgbClr val="943634"/>
                </a:solidFill>
                <a:latin typeface="BMitra"/>
                <a:ea typeface="Calibri"/>
                <a:cs typeface="B Nazanin"/>
              </a:rPr>
              <a:t>نظريه</a:t>
            </a:r>
            <a:r>
              <a:rPr lang="ar-SA" sz="2800" b="1" dirty="0">
                <a:solidFill>
                  <a:srgbClr val="943634"/>
                </a:solidFill>
                <a:latin typeface="BMitra"/>
                <a:ea typeface="Calibri"/>
                <a:cs typeface="BMitra"/>
              </a:rPr>
              <a:t> </a:t>
            </a:r>
            <a:r>
              <a:rPr lang="ar-SA" sz="2800" b="1" dirty="0">
                <a:solidFill>
                  <a:srgbClr val="943634"/>
                </a:solidFill>
                <a:latin typeface="BMitra"/>
                <a:ea typeface="Calibri"/>
                <a:cs typeface="B Nazanin"/>
              </a:rPr>
              <a:t>ي</a:t>
            </a:r>
            <a:r>
              <a:rPr lang="ar-SA" sz="2800" b="1" dirty="0">
                <a:solidFill>
                  <a:srgbClr val="943634"/>
                </a:solidFill>
                <a:latin typeface="BMitra"/>
                <a:ea typeface="Calibri"/>
                <a:cs typeface="BMitra"/>
              </a:rPr>
              <a:t> </a:t>
            </a:r>
            <a:r>
              <a:rPr lang="ar-SA" sz="2800" b="1" dirty="0">
                <a:solidFill>
                  <a:srgbClr val="943634"/>
                </a:solidFill>
                <a:latin typeface="BMitra"/>
                <a:ea typeface="Calibri"/>
                <a:cs typeface="B Nazanin"/>
              </a:rPr>
              <a:t>مديريت</a:t>
            </a:r>
            <a:r>
              <a:rPr lang="ar-SA" sz="2800" b="1" dirty="0">
                <a:solidFill>
                  <a:srgbClr val="943634"/>
                </a:solidFill>
                <a:latin typeface="BMitra"/>
                <a:ea typeface="Calibri"/>
                <a:cs typeface="BMitra"/>
              </a:rPr>
              <a:t> </a:t>
            </a:r>
            <a:r>
              <a:rPr lang="ar-SA" sz="2800" b="1" dirty="0">
                <a:solidFill>
                  <a:srgbClr val="943634"/>
                </a:solidFill>
                <a:latin typeface="BMitra"/>
                <a:ea typeface="Calibri"/>
                <a:cs typeface="B Nazanin"/>
              </a:rPr>
              <a:t>شهري</a:t>
            </a:r>
            <a:r>
              <a:rPr lang="en-US" sz="2800" b="1" dirty="0">
                <a:solidFill>
                  <a:srgbClr val="943634"/>
                </a:solidFill>
                <a:latin typeface="BMitra"/>
                <a:ea typeface="Calibri"/>
                <a:cs typeface="B Nazanin"/>
              </a:rPr>
              <a:t>:</a:t>
            </a:r>
            <a:r>
              <a:rPr lang="en-US" sz="2400" b="1" dirty="0">
                <a:solidFill>
                  <a:srgbClr val="943634"/>
                </a:solidFill>
                <a:latin typeface="BMitra"/>
                <a:ea typeface="Calibri"/>
                <a:cs typeface="B Nazanin"/>
              </a:rPr>
              <a:t> </a:t>
            </a:r>
            <a:r>
              <a:rPr lang="ar-SA" sz="2400" b="1" dirty="0">
                <a:latin typeface="BMitra"/>
                <a:ea typeface="Calibri"/>
                <a:cs typeface="B Nazanin"/>
              </a:rPr>
              <a:t>مديريت</a:t>
            </a:r>
            <a:r>
              <a:rPr lang="ar-SA" sz="2400" b="1" dirty="0">
                <a:latin typeface="BMitra"/>
                <a:ea typeface="Calibri"/>
                <a:cs typeface="BMitra"/>
              </a:rPr>
              <a:t> </a:t>
            </a:r>
            <a:r>
              <a:rPr lang="ar-SA" sz="2400" b="1" dirty="0">
                <a:latin typeface="BMitra"/>
                <a:ea typeface="Calibri"/>
                <a:cs typeface="B Nazanin"/>
              </a:rPr>
              <a:t>شهري</a:t>
            </a:r>
            <a:r>
              <a:rPr lang="ar-SA" sz="2400" b="1" dirty="0">
                <a:latin typeface="BMitra"/>
                <a:ea typeface="Calibri"/>
                <a:cs typeface="BMitra"/>
              </a:rPr>
              <a:t> </a:t>
            </a:r>
            <a:r>
              <a:rPr lang="ar-SA" sz="2400" b="1" dirty="0">
                <a:latin typeface="BMitra"/>
                <a:ea typeface="Calibri"/>
                <a:cs typeface="B Nazanin"/>
              </a:rPr>
              <a:t>يك</a:t>
            </a:r>
            <a:r>
              <a:rPr lang="ar-SA" sz="2400" b="1" dirty="0">
                <a:latin typeface="BMitra"/>
                <a:ea typeface="Calibri"/>
                <a:cs typeface="BMitra"/>
              </a:rPr>
              <a:t> </a:t>
            </a:r>
            <a:r>
              <a:rPr lang="ar-SA" sz="2400" b="1" dirty="0">
                <a:latin typeface="BMitra"/>
                <a:ea typeface="Calibri"/>
                <a:cs typeface="B Nazanin"/>
              </a:rPr>
              <a:t>مفهوم</a:t>
            </a:r>
            <a:r>
              <a:rPr lang="ar-SA" sz="2400" b="1" dirty="0">
                <a:latin typeface="BMitra"/>
                <a:ea typeface="Calibri"/>
                <a:cs typeface="BMitra"/>
              </a:rPr>
              <a:t> </a:t>
            </a:r>
            <a:r>
              <a:rPr lang="ar-SA" sz="2400" b="1" dirty="0">
                <a:latin typeface="BMitra"/>
                <a:ea typeface="Calibri"/>
                <a:cs typeface="B Nazanin"/>
              </a:rPr>
              <a:t>فراگير</a:t>
            </a:r>
            <a:r>
              <a:rPr lang="ar-SA" sz="2400" b="1" dirty="0">
                <a:latin typeface="BMitra"/>
                <a:ea typeface="Calibri"/>
                <a:cs typeface="BMitra"/>
              </a:rPr>
              <a:t> </a:t>
            </a:r>
            <a:r>
              <a:rPr lang="ar-SA" sz="2400" b="1" dirty="0">
                <a:latin typeface="BMitra"/>
                <a:ea typeface="Calibri"/>
                <a:cs typeface="B Nazanin"/>
              </a:rPr>
              <a:t>است و</a:t>
            </a:r>
            <a:r>
              <a:rPr lang="ar-SA" sz="2400" b="1" dirty="0">
                <a:latin typeface="BMitra"/>
                <a:ea typeface="Calibri"/>
                <a:cs typeface="BMitra"/>
              </a:rPr>
              <a:t> </a:t>
            </a:r>
            <a:r>
              <a:rPr lang="ar-SA" sz="2400" b="1" dirty="0">
                <a:latin typeface="BMitra"/>
                <a:ea typeface="Calibri"/>
                <a:cs typeface="B Nazanin"/>
              </a:rPr>
              <a:t>هدف</a:t>
            </a:r>
            <a:r>
              <a:rPr lang="ar-SA" sz="2400" b="1" dirty="0">
                <a:latin typeface="BMitra"/>
                <a:ea typeface="Calibri"/>
                <a:cs typeface="BMitra"/>
              </a:rPr>
              <a:t> </a:t>
            </a:r>
            <a:r>
              <a:rPr lang="ar-SA" sz="2400" b="1" dirty="0">
                <a:latin typeface="BMitra"/>
                <a:ea typeface="Calibri"/>
                <a:cs typeface="B Nazanin"/>
              </a:rPr>
              <a:t>از</a:t>
            </a:r>
            <a:r>
              <a:rPr lang="ar-SA" sz="2400" b="1" dirty="0">
                <a:latin typeface="BMitra"/>
                <a:ea typeface="Calibri"/>
                <a:cs typeface="BMitra"/>
              </a:rPr>
              <a:t> </a:t>
            </a:r>
            <a:r>
              <a:rPr lang="ar-SA" sz="2400" b="1" dirty="0">
                <a:latin typeface="BMitra"/>
                <a:ea typeface="Calibri"/>
                <a:cs typeface="B Nazanin"/>
              </a:rPr>
              <a:t>آن</a:t>
            </a:r>
            <a:r>
              <a:rPr lang="ar-SA" sz="2400" b="1" dirty="0">
                <a:latin typeface="BMitra"/>
                <a:ea typeface="Calibri"/>
                <a:cs typeface="BMitra"/>
              </a:rPr>
              <a:t> </a:t>
            </a:r>
            <a:r>
              <a:rPr lang="ar-SA" sz="2400" b="1" dirty="0">
                <a:latin typeface="BMitra"/>
                <a:ea typeface="Calibri"/>
                <a:cs typeface="B Nazanin"/>
              </a:rPr>
              <a:t>تقويت</a:t>
            </a:r>
            <a:r>
              <a:rPr lang="ar-SA" sz="2400" b="1" dirty="0">
                <a:latin typeface="BMitra"/>
                <a:ea typeface="Calibri"/>
                <a:cs typeface="BMitra"/>
              </a:rPr>
              <a:t> </a:t>
            </a:r>
            <a:r>
              <a:rPr lang="ar-SA" sz="2400" b="1" dirty="0">
                <a:latin typeface="BMitra"/>
                <a:ea typeface="Calibri"/>
                <a:cs typeface="B Nazanin"/>
              </a:rPr>
              <a:t>سازمان</a:t>
            </a:r>
            <a:r>
              <a:rPr lang="ar-SA" sz="2400" b="1" dirty="0">
                <a:latin typeface="BMitra"/>
                <a:ea typeface="Calibri"/>
                <a:cs typeface="BMitra"/>
              </a:rPr>
              <a:t> </a:t>
            </a:r>
            <a:r>
              <a:rPr lang="ar-SA" sz="2400" b="1" dirty="0">
                <a:latin typeface="BMitra"/>
                <a:ea typeface="Calibri"/>
                <a:cs typeface="B Nazanin"/>
              </a:rPr>
              <a:t>هاي</a:t>
            </a:r>
            <a:r>
              <a:rPr lang="ar-SA" sz="2400" b="1" dirty="0">
                <a:latin typeface="BMitra"/>
                <a:ea typeface="Calibri"/>
                <a:cs typeface="BMitra"/>
              </a:rPr>
              <a:t> </a:t>
            </a:r>
            <a:r>
              <a:rPr lang="ar-SA" sz="2400" b="1" dirty="0">
                <a:latin typeface="BMitra"/>
                <a:ea typeface="Calibri"/>
                <a:cs typeface="B Nazanin"/>
              </a:rPr>
              <a:t>دولتي</a:t>
            </a:r>
            <a:r>
              <a:rPr lang="ar-SA" sz="2400" b="1" dirty="0">
                <a:latin typeface="BMitra"/>
                <a:ea typeface="Calibri"/>
                <a:cs typeface="BMitra"/>
              </a:rPr>
              <a:t> </a:t>
            </a:r>
            <a:r>
              <a:rPr lang="ar-SA" sz="2400" b="1" dirty="0">
                <a:latin typeface="BMitra"/>
                <a:ea typeface="Calibri"/>
                <a:cs typeface="B Nazanin"/>
              </a:rPr>
              <a:t>و</a:t>
            </a:r>
            <a:r>
              <a:rPr lang="ar-SA" sz="2400" b="1" dirty="0">
                <a:latin typeface="BMitra"/>
                <a:ea typeface="Calibri"/>
                <a:cs typeface="BMitra"/>
              </a:rPr>
              <a:t> </a:t>
            </a:r>
            <a:r>
              <a:rPr lang="ar-SA" sz="2400" b="1" dirty="0">
                <a:latin typeface="BMitra"/>
                <a:ea typeface="Calibri"/>
                <a:cs typeface="B Nazanin"/>
              </a:rPr>
              <a:t>غيردولتي</a:t>
            </a:r>
            <a:r>
              <a:rPr lang="ar-SA" sz="2400" b="1" dirty="0">
                <a:latin typeface="BMitra"/>
                <a:ea typeface="Calibri"/>
                <a:cs typeface="BMitra"/>
              </a:rPr>
              <a:t> </a:t>
            </a:r>
            <a:r>
              <a:rPr lang="ar-SA" sz="2400" b="1" dirty="0">
                <a:latin typeface="BMitra"/>
                <a:ea typeface="Calibri"/>
                <a:cs typeface="B Nazanin"/>
              </a:rPr>
              <a:t>براي</a:t>
            </a:r>
            <a:r>
              <a:rPr lang="ar-SA" sz="2400" b="1" dirty="0">
                <a:latin typeface="BMitra"/>
                <a:ea typeface="Calibri"/>
                <a:cs typeface="BMitra"/>
              </a:rPr>
              <a:t> </a:t>
            </a:r>
            <a:r>
              <a:rPr lang="ar-SA" sz="2400" b="1" dirty="0">
                <a:latin typeface="BMitra"/>
                <a:ea typeface="Calibri"/>
                <a:cs typeface="B Nazanin"/>
              </a:rPr>
              <a:t>شناسايي برنامه</a:t>
            </a:r>
            <a:r>
              <a:rPr lang="ar-SA" sz="2400" b="1" dirty="0">
                <a:latin typeface="BMitra"/>
                <a:ea typeface="Calibri"/>
                <a:cs typeface="BMitra"/>
              </a:rPr>
              <a:t> </a:t>
            </a:r>
            <a:r>
              <a:rPr lang="ar-SA" sz="2400" b="1" dirty="0">
                <a:latin typeface="BMitra"/>
                <a:ea typeface="Calibri"/>
                <a:cs typeface="B Nazanin"/>
              </a:rPr>
              <a:t>ها</a:t>
            </a:r>
            <a:r>
              <a:rPr lang="ar-SA" sz="2400" b="1" dirty="0">
                <a:latin typeface="BMitra"/>
                <a:ea typeface="Calibri"/>
                <a:cs typeface="BMitra"/>
              </a:rPr>
              <a:t> </a:t>
            </a:r>
            <a:r>
              <a:rPr lang="ar-SA" sz="2400" b="1" dirty="0">
                <a:latin typeface="BMitra"/>
                <a:ea typeface="Calibri"/>
                <a:cs typeface="B Nazanin"/>
              </a:rPr>
              <a:t>و</a:t>
            </a:r>
            <a:r>
              <a:rPr lang="ar-SA" sz="2400" b="1" dirty="0">
                <a:latin typeface="BMitra"/>
                <a:ea typeface="Calibri"/>
                <a:cs typeface="BMitra"/>
              </a:rPr>
              <a:t> </a:t>
            </a:r>
            <a:r>
              <a:rPr lang="ar-SA" sz="2400" b="1" dirty="0">
                <a:latin typeface="BMitra"/>
                <a:ea typeface="Calibri"/>
                <a:cs typeface="B Nazanin"/>
              </a:rPr>
              <a:t>سياست</a:t>
            </a:r>
            <a:r>
              <a:rPr lang="ar-SA" sz="2400" b="1" dirty="0">
                <a:latin typeface="BMitra"/>
                <a:ea typeface="Calibri"/>
                <a:cs typeface="BMitra"/>
              </a:rPr>
              <a:t> </a:t>
            </a:r>
            <a:r>
              <a:rPr lang="ar-SA" sz="2400" b="1" dirty="0">
                <a:latin typeface="BMitra"/>
                <a:ea typeface="Calibri"/>
                <a:cs typeface="B Nazanin"/>
              </a:rPr>
              <a:t>هاي</a:t>
            </a:r>
            <a:r>
              <a:rPr lang="ar-SA" sz="2400" b="1" dirty="0">
                <a:latin typeface="BMitra"/>
                <a:ea typeface="Calibri"/>
                <a:cs typeface="BMitra"/>
              </a:rPr>
              <a:t> </a:t>
            </a:r>
            <a:r>
              <a:rPr lang="ar-SA" sz="2400" b="1" dirty="0">
                <a:latin typeface="BMitra"/>
                <a:ea typeface="Calibri"/>
                <a:cs typeface="B Nazanin"/>
              </a:rPr>
              <a:t>گوناگون</a:t>
            </a:r>
            <a:r>
              <a:rPr lang="ar-SA" sz="2400" b="1" dirty="0">
                <a:latin typeface="BMitra"/>
                <a:ea typeface="Calibri"/>
                <a:cs typeface="BMitra"/>
              </a:rPr>
              <a:t> </a:t>
            </a:r>
            <a:r>
              <a:rPr lang="ar-SA" sz="2400" b="1" dirty="0">
                <a:latin typeface="BMitra"/>
                <a:ea typeface="Calibri"/>
                <a:cs typeface="B Nazanin"/>
              </a:rPr>
              <a:t>و</a:t>
            </a:r>
            <a:r>
              <a:rPr lang="ar-SA" sz="2400" b="1" dirty="0">
                <a:latin typeface="BMitra"/>
                <a:ea typeface="Calibri"/>
                <a:cs typeface="BMitra"/>
              </a:rPr>
              <a:t> </a:t>
            </a:r>
            <a:r>
              <a:rPr lang="ar-SA" sz="2400" b="1" dirty="0">
                <a:latin typeface="BMitra"/>
                <a:ea typeface="Calibri"/>
                <a:cs typeface="B Nazanin"/>
              </a:rPr>
              <a:t>پياده</a:t>
            </a:r>
            <a:r>
              <a:rPr lang="ar-SA" sz="2400" b="1" dirty="0">
                <a:latin typeface="BMitra"/>
                <a:ea typeface="Calibri"/>
                <a:cs typeface="BMitra"/>
              </a:rPr>
              <a:t> </a:t>
            </a:r>
            <a:r>
              <a:rPr lang="ar-SA" sz="2400" b="1" dirty="0">
                <a:latin typeface="BMitra"/>
                <a:ea typeface="Calibri"/>
                <a:cs typeface="B Nazanin"/>
              </a:rPr>
              <a:t>سازي</a:t>
            </a:r>
            <a:r>
              <a:rPr lang="ar-SA" sz="2400" b="1" dirty="0">
                <a:latin typeface="BMitra"/>
                <a:ea typeface="Calibri"/>
                <a:cs typeface="BMitra"/>
              </a:rPr>
              <a:t> </a:t>
            </a:r>
            <a:r>
              <a:rPr lang="ar-SA" sz="2400" b="1" dirty="0">
                <a:latin typeface="BMitra"/>
                <a:ea typeface="Calibri"/>
                <a:cs typeface="B Nazanin"/>
              </a:rPr>
              <a:t>آن</a:t>
            </a:r>
            <a:r>
              <a:rPr lang="ar-SA" sz="2400" b="1" dirty="0">
                <a:latin typeface="BMitra"/>
                <a:ea typeface="Calibri"/>
                <a:cs typeface="BMitra"/>
              </a:rPr>
              <a:t> </a:t>
            </a:r>
            <a:r>
              <a:rPr lang="ar-SA" sz="2400" b="1" dirty="0">
                <a:latin typeface="BMitra"/>
                <a:ea typeface="Calibri"/>
                <a:cs typeface="B Nazanin"/>
              </a:rPr>
              <a:t>ها</a:t>
            </a:r>
            <a:r>
              <a:rPr lang="ar-SA" sz="2400" b="1" dirty="0">
                <a:latin typeface="BMitra"/>
                <a:ea typeface="Calibri"/>
                <a:cs typeface="BMitra"/>
              </a:rPr>
              <a:t> </a:t>
            </a:r>
            <a:r>
              <a:rPr lang="ar-SA" sz="2400" b="1" dirty="0">
                <a:latin typeface="BMitra"/>
                <a:ea typeface="Calibri"/>
                <a:cs typeface="B Nazanin"/>
              </a:rPr>
              <a:t>به</a:t>
            </a:r>
            <a:r>
              <a:rPr lang="ar-SA" sz="2400" b="1" dirty="0">
                <a:latin typeface="BMitra"/>
                <a:ea typeface="Calibri"/>
                <a:cs typeface="BMitra"/>
              </a:rPr>
              <a:t> </a:t>
            </a:r>
            <a:r>
              <a:rPr lang="ar-SA" sz="2400" b="1" dirty="0">
                <a:latin typeface="BMitra"/>
                <a:ea typeface="Calibri"/>
                <a:cs typeface="B Nazanin"/>
              </a:rPr>
              <a:t>منظور</a:t>
            </a:r>
            <a:r>
              <a:rPr lang="ar-SA" sz="2400" b="1" dirty="0">
                <a:latin typeface="BMitra"/>
                <a:ea typeface="Calibri"/>
                <a:cs typeface="BMitra"/>
              </a:rPr>
              <a:t> </a:t>
            </a:r>
            <a:r>
              <a:rPr lang="ar-SA" sz="2400" b="1" dirty="0">
                <a:latin typeface="BMitra"/>
                <a:ea typeface="Calibri"/>
                <a:cs typeface="B Nazanin"/>
              </a:rPr>
              <a:t>فعال كردن</a:t>
            </a:r>
            <a:r>
              <a:rPr lang="ar-SA" sz="2400" b="1" dirty="0">
                <a:latin typeface="BMitra"/>
                <a:ea typeface="Calibri"/>
                <a:cs typeface="BMitra"/>
              </a:rPr>
              <a:t> </a:t>
            </a:r>
            <a:r>
              <a:rPr lang="ar-SA" sz="2400" b="1" dirty="0">
                <a:latin typeface="BMitra"/>
                <a:ea typeface="Calibri"/>
                <a:cs typeface="B Nazanin"/>
              </a:rPr>
              <a:t>چالش</a:t>
            </a:r>
            <a:r>
              <a:rPr lang="ar-SA" sz="2400" b="1" dirty="0">
                <a:latin typeface="BMitra"/>
                <a:ea typeface="Calibri"/>
                <a:cs typeface="BMitra"/>
              </a:rPr>
              <a:t> </a:t>
            </a:r>
            <a:r>
              <a:rPr lang="ar-SA" sz="2400" b="1" dirty="0">
                <a:latin typeface="BMitra"/>
                <a:ea typeface="Calibri"/>
                <a:cs typeface="B Nazanin"/>
              </a:rPr>
              <a:t>است</a:t>
            </a:r>
            <a:r>
              <a:rPr lang="ar-SA" sz="2400" b="1" dirty="0">
                <a:latin typeface="BMitra"/>
                <a:ea typeface="Calibri"/>
                <a:cs typeface="BMitra"/>
              </a:rPr>
              <a:t> </a:t>
            </a:r>
            <a:r>
              <a:rPr lang="ar-SA" sz="2400" b="1" dirty="0">
                <a:latin typeface="BMitra"/>
                <a:ea typeface="Calibri"/>
                <a:cs typeface="B Nazanin"/>
              </a:rPr>
              <a:t>كه</a:t>
            </a:r>
            <a:r>
              <a:rPr lang="ar-SA" sz="2400" b="1" dirty="0">
                <a:latin typeface="BMitra"/>
                <a:ea typeface="Calibri"/>
                <a:cs typeface="BMitra"/>
              </a:rPr>
              <a:t> </a:t>
            </a:r>
            <a:r>
              <a:rPr lang="ar-SA" sz="2400" b="1" dirty="0">
                <a:latin typeface="BMitra"/>
                <a:ea typeface="Calibri"/>
                <a:cs typeface="B Nazanin"/>
              </a:rPr>
              <a:t>مديريت</a:t>
            </a:r>
            <a:r>
              <a:rPr lang="ar-SA" sz="2400" b="1" dirty="0">
                <a:latin typeface="BMitra"/>
                <a:ea typeface="Calibri"/>
                <a:cs typeface="BMitra"/>
              </a:rPr>
              <a:t> </a:t>
            </a:r>
            <a:r>
              <a:rPr lang="ar-SA" sz="2400" b="1" dirty="0">
                <a:latin typeface="BMitra"/>
                <a:ea typeface="Calibri"/>
                <a:cs typeface="B Nazanin"/>
              </a:rPr>
              <a:t>شهري</a:t>
            </a:r>
            <a:r>
              <a:rPr lang="ar-SA" sz="2400" b="1" dirty="0">
                <a:latin typeface="BMitra"/>
                <a:ea typeface="Calibri"/>
                <a:cs typeface="BMitra"/>
              </a:rPr>
              <a:t> </a:t>
            </a:r>
            <a:r>
              <a:rPr lang="ar-SA" sz="2400" b="1" dirty="0">
                <a:latin typeface="BMitra"/>
                <a:ea typeface="Calibri"/>
                <a:cs typeface="B Nazanin"/>
              </a:rPr>
              <a:t>با</a:t>
            </a:r>
            <a:r>
              <a:rPr lang="ar-SA" sz="2400" b="1" dirty="0">
                <a:latin typeface="BMitra"/>
                <a:ea typeface="Calibri"/>
                <a:cs typeface="BMitra"/>
              </a:rPr>
              <a:t> </a:t>
            </a:r>
            <a:r>
              <a:rPr lang="ar-SA" sz="2400" b="1" dirty="0">
                <a:latin typeface="BMitra"/>
                <a:ea typeface="Calibri"/>
                <a:cs typeface="B Nazanin"/>
              </a:rPr>
              <a:t>آن</a:t>
            </a:r>
            <a:r>
              <a:rPr lang="ar-SA" sz="2400" b="1" dirty="0">
                <a:latin typeface="BMitra"/>
                <a:ea typeface="Calibri"/>
                <a:cs typeface="BMitra"/>
              </a:rPr>
              <a:t> </a:t>
            </a:r>
            <a:r>
              <a:rPr lang="ar-SA" sz="2400" b="1" dirty="0">
                <a:latin typeface="BMitra"/>
                <a:ea typeface="Calibri"/>
                <a:cs typeface="B Nazanin"/>
              </a:rPr>
              <a:t>مواجه</a:t>
            </a:r>
            <a:r>
              <a:rPr lang="ar-SA" sz="2400" b="1" dirty="0">
                <a:latin typeface="BMitra"/>
                <a:ea typeface="Calibri"/>
                <a:cs typeface="BMitra"/>
              </a:rPr>
              <a:t> </a:t>
            </a:r>
            <a:r>
              <a:rPr lang="ar-SA" sz="2400" b="1" dirty="0" smtClean="0">
                <a:latin typeface="BMitra"/>
                <a:ea typeface="Calibri"/>
                <a:cs typeface="B Nazanin"/>
              </a:rPr>
              <a:t>است</a:t>
            </a:r>
            <a:r>
              <a:rPr lang="fa-IR" sz="2400" b="1" dirty="0" smtClean="0">
                <a:latin typeface="BMitra"/>
                <a:ea typeface="Calibri"/>
                <a:cs typeface="B Nazanin"/>
              </a:rPr>
              <a:t>.</a:t>
            </a:r>
            <a:r>
              <a:rPr lang="fa-IR" sz="1100" b="1" dirty="0" smtClean="0">
                <a:solidFill>
                  <a:srgbClr val="3E3D2D"/>
                </a:solidFill>
                <a:latin typeface="BMitra"/>
                <a:ea typeface="Calibri"/>
                <a:cs typeface="B Nazanin"/>
              </a:rPr>
              <a:t>(</a:t>
            </a:r>
            <a:r>
              <a:rPr lang="fa-IR" sz="1100" b="1" dirty="0">
                <a:solidFill>
                  <a:srgbClr val="3E3D2D"/>
                </a:solidFill>
                <a:latin typeface="BMitra"/>
                <a:ea typeface="Calibri"/>
                <a:cs typeface="B Nazanin"/>
              </a:rPr>
              <a:t>دكتر مهرداد نوابخش، دكتر اسحق ارجمند سياه پوش</a:t>
            </a:r>
            <a:r>
              <a:rPr lang="en-US" sz="1100" b="1" dirty="0">
                <a:solidFill>
                  <a:srgbClr val="3E3D2D"/>
                </a:solidFill>
                <a:latin typeface="BMitra"/>
                <a:ea typeface="Calibri"/>
                <a:cs typeface="B Nazanin"/>
              </a:rPr>
              <a:t> ,</a:t>
            </a:r>
            <a:r>
              <a:rPr lang="fa-IR" sz="1100" b="1" dirty="0">
                <a:solidFill>
                  <a:srgbClr val="3E3D2D"/>
                </a:solidFill>
                <a:latin typeface="BMitra"/>
                <a:ea typeface="Calibri"/>
                <a:cs typeface="B Nazanin"/>
              </a:rPr>
              <a:t>1388)</a:t>
            </a:r>
          </a:p>
          <a:p>
            <a:pPr algn="r" rtl="1">
              <a:lnSpc>
                <a:spcPct val="115000"/>
              </a:lnSpc>
              <a:spcBef>
                <a:spcPts val="0"/>
              </a:spcBef>
              <a:spcAft>
                <a:spcPts val="0"/>
              </a:spcAft>
            </a:pPr>
            <a:endParaRPr lang="fa-IR" sz="1100" dirty="0" smtClean="0">
              <a:cs typeface="B Nazanin" pitchFamily="2" charset="-78"/>
            </a:endParaRPr>
          </a:p>
        </p:txBody>
      </p:sp>
      <p:sp>
        <p:nvSpPr>
          <p:cNvPr id="3" name="Title 2"/>
          <p:cNvSpPr>
            <a:spLocks noGrp="1"/>
          </p:cNvSpPr>
          <p:nvPr>
            <p:ph type="ctrTitle"/>
          </p:nvPr>
        </p:nvSpPr>
        <p:spPr>
          <a:xfrm>
            <a:off x="180109" y="152401"/>
            <a:ext cx="8963891" cy="838200"/>
          </a:xfrm>
        </p:spPr>
        <p:txBody>
          <a:bodyPr/>
          <a:lstStyle/>
          <a:p>
            <a:pPr algn="r" rtl="1"/>
            <a:r>
              <a:rPr lang="ar-SA" sz="3200" dirty="0">
                <a:solidFill>
                  <a:srgbClr val="7030A0"/>
                </a:solidFill>
                <a:effectLst/>
                <a:cs typeface="B Nazanin" pitchFamily="2" charset="-78"/>
              </a:rPr>
              <a:t>نظريه هاي توسعه پايدار شهري</a:t>
            </a:r>
            <a:r>
              <a:rPr lang="en-US" sz="2400" dirty="0">
                <a:effectLst/>
              </a:rPr>
              <a:t/>
            </a:r>
            <a:br>
              <a:rPr lang="en-US" sz="2400" dirty="0">
                <a:effectLst/>
              </a:rPr>
            </a:br>
            <a:endParaRPr lang="en-US" sz="2400" dirty="0"/>
          </a:p>
        </p:txBody>
      </p:sp>
      <p:pic>
        <p:nvPicPr>
          <p:cNvPr id="4" name="Picture 3" descr="C:\Users\Niroomand\Desktop\3.jpg"/>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066800"/>
            <a:ext cx="4876800" cy="3352800"/>
          </a:xfrm>
          <a:prstGeom prst="rect">
            <a:avLst/>
          </a:prstGeom>
          <a:ln>
            <a:noFill/>
          </a:ln>
          <a:effectLst>
            <a:softEdge rad="112500"/>
          </a:effectLst>
        </p:spPr>
      </p:pic>
    </p:spTree>
    <p:extLst>
      <p:ext uri="{BB962C8B-B14F-4D97-AF65-F5344CB8AC3E}">
        <p14:creationId xmlns:p14="http://schemas.microsoft.com/office/powerpoint/2010/main" val="122889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arn(inVertical)">
                                      <p:cBhvr>
                                        <p:cTn id="1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0999" y="2514600"/>
            <a:ext cx="8305801" cy="4114800"/>
          </a:xfrm>
        </p:spPr>
        <p:txBody>
          <a:bodyPr>
            <a:normAutofit/>
          </a:bodyPr>
          <a:lstStyle/>
          <a:p>
            <a:pPr lvl="0" algn="r" rtl="1">
              <a:lnSpc>
                <a:spcPct val="115000"/>
              </a:lnSpc>
              <a:spcBef>
                <a:spcPts val="0"/>
              </a:spcBef>
              <a:spcAft>
                <a:spcPts val="0"/>
              </a:spcAft>
              <a:buClr>
                <a:srgbClr val="FEA022">
                  <a:lumMod val="75000"/>
                </a:srgbClr>
              </a:buClr>
            </a:pPr>
            <a:r>
              <a:rPr lang="ar-SA" sz="2400" b="1" dirty="0">
                <a:solidFill>
                  <a:srgbClr val="943634"/>
                </a:solidFill>
                <a:latin typeface="BMitra"/>
                <a:ea typeface="Calibri"/>
                <a:cs typeface="B Nazanin"/>
              </a:rPr>
              <a:t>نظريه</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ي</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توسعه</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پايدار</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شهري</a:t>
            </a:r>
            <a:r>
              <a:rPr lang="en-US" sz="2400" b="1" dirty="0">
                <a:solidFill>
                  <a:srgbClr val="943634"/>
                </a:solidFill>
                <a:latin typeface="BMitra"/>
                <a:ea typeface="Calibri"/>
                <a:cs typeface="B Nazanin"/>
              </a:rPr>
              <a:t>:</a:t>
            </a:r>
            <a:r>
              <a:rPr lang="en-US" sz="2000" b="1" dirty="0">
                <a:solidFill>
                  <a:srgbClr val="943634"/>
                </a:solidFill>
                <a:latin typeface="BMitra"/>
                <a:ea typeface="Calibri"/>
                <a:cs typeface="B Nazanin"/>
              </a:rPr>
              <a:t> </a:t>
            </a:r>
            <a:r>
              <a:rPr lang="ar-SA" sz="2000" b="1" dirty="0">
                <a:latin typeface="BMitra"/>
                <a:ea typeface="Calibri"/>
                <a:cs typeface="B Nazanin"/>
              </a:rPr>
              <a:t>در</a:t>
            </a:r>
            <a:r>
              <a:rPr lang="ar-SA" sz="2000" b="1" dirty="0">
                <a:latin typeface="BMitra"/>
                <a:ea typeface="Calibri"/>
                <a:cs typeface="BMitra"/>
              </a:rPr>
              <a:t> </a:t>
            </a:r>
            <a:r>
              <a:rPr lang="ar-SA" sz="2000" b="1" dirty="0">
                <a:latin typeface="BMitra"/>
                <a:ea typeface="Calibri"/>
                <a:cs typeface="B Nazanin"/>
              </a:rPr>
              <a:t>اين</a:t>
            </a:r>
            <a:r>
              <a:rPr lang="ar-SA" sz="2000" b="1" dirty="0">
                <a:latin typeface="BMitra"/>
                <a:ea typeface="Calibri"/>
                <a:cs typeface="BMitra"/>
              </a:rPr>
              <a:t> </a:t>
            </a:r>
            <a:r>
              <a:rPr lang="ar-SA" sz="2000" b="1" dirty="0">
                <a:latin typeface="BMitra"/>
                <a:ea typeface="Calibri"/>
                <a:cs typeface="B Nazanin"/>
              </a:rPr>
              <a:t>نظريه</a:t>
            </a:r>
            <a:r>
              <a:rPr lang="ar-SA" sz="2000" b="1" dirty="0">
                <a:latin typeface="BMitra"/>
                <a:ea typeface="Calibri"/>
                <a:cs typeface="BMitra"/>
              </a:rPr>
              <a:t> </a:t>
            </a:r>
            <a:r>
              <a:rPr lang="ar-SA" sz="2000" b="1" dirty="0">
                <a:latin typeface="BMitra"/>
                <a:ea typeface="Calibri"/>
                <a:cs typeface="B Nazanin"/>
              </a:rPr>
              <a:t>موضوع</a:t>
            </a:r>
            <a:r>
              <a:rPr lang="ar-SA" sz="2000" b="1" dirty="0">
                <a:latin typeface="BMitra"/>
                <a:ea typeface="Calibri"/>
                <a:cs typeface="BMitra"/>
              </a:rPr>
              <a:t> </a:t>
            </a:r>
            <a:r>
              <a:rPr lang="ar-SA" sz="2000" b="1" dirty="0">
                <a:latin typeface="BMitra"/>
                <a:ea typeface="Calibri"/>
                <a:cs typeface="B Nazanin"/>
              </a:rPr>
              <a:t>نگهداري</a:t>
            </a:r>
            <a:r>
              <a:rPr lang="ar-SA" sz="2000" b="1" dirty="0">
                <a:latin typeface="BMitra"/>
                <a:ea typeface="Calibri"/>
                <a:cs typeface="BMitra"/>
              </a:rPr>
              <a:t> </a:t>
            </a:r>
            <a:r>
              <a:rPr lang="ar-SA" sz="2000" b="1" dirty="0">
                <a:latin typeface="BMitra"/>
                <a:ea typeface="Calibri"/>
                <a:cs typeface="B Nazanin"/>
              </a:rPr>
              <a:t>منابع براي</a:t>
            </a:r>
            <a:r>
              <a:rPr lang="ar-SA" sz="2000" b="1" dirty="0">
                <a:latin typeface="BMitra"/>
                <a:ea typeface="Calibri"/>
                <a:cs typeface="BMitra"/>
              </a:rPr>
              <a:t> </a:t>
            </a:r>
            <a:r>
              <a:rPr lang="ar-SA" sz="2000" b="1" dirty="0">
                <a:latin typeface="BMitra"/>
                <a:ea typeface="Calibri"/>
                <a:cs typeface="B Nazanin"/>
              </a:rPr>
              <a:t>حال</a:t>
            </a:r>
            <a:r>
              <a:rPr lang="ar-SA" sz="2000" b="1" dirty="0">
                <a:latin typeface="BMitra"/>
                <a:ea typeface="Calibri"/>
                <a:cs typeface="BMitra"/>
              </a:rPr>
              <a:t> </a:t>
            </a:r>
            <a:r>
              <a:rPr lang="ar-SA" sz="2000" b="1" dirty="0">
                <a:latin typeface="BMitra"/>
                <a:ea typeface="Calibri"/>
                <a:cs typeface="B Nazanin"/>
              </a:rPr>
              <a:t>و</a:t>
            </a:r>
            <a:r>
              <a:rPr lang="ar-SA" sz="2000" b="1" dirty="0">
                <a:latin typeface="BMitra"/>
                <a:ea typeface="Calibri"/>
                <a:cs typeface="BMitra"/>
              </a:rPr>
              <a:t> </a:t>
            </a:r>
            <a:r>
              <a:rPr lang="ar-SA" sz="2000" b="1" dirty="0">
                <a:latin typeface="BMitra"/>
                <a:ea typeface="Calibri"/>
                <a:cs typeface="B Nazanin"/>
              </a:rPr>
              <a:t>آينده</a:t>
            </a:r>
            <a:r>
              <a:rPr lang="ar-SA" sz="2000" b="1" dirty="0">
                <a:latin typeface="BMitra"/>
                <a:ea typeface="Calibri"/>
                <a:cs typeface="BMitra"/>
              </a:rPr>
              <a:t> </a:t>
            </a:r>
            <a:r>
              <a:rPr lang="ar-SA" sz="2000" b="1" dirty="0">
                <a:latin typeface="BMitra"/>
                <a:ea typeface="Calibri"/>
                <a:cs typeface="B Nazanin"/>
              </a:rPr>
              <a:t>از</a:t>
            </a:r>
            <a:r>
              <a:rPr lang="ar-SA" sz="2000" b="1" dirty="0">
                <a:latin typeface="BMitra"/>
                <a:ea typeface="Calibri"/>
                <a:cs typeface="BMitra"/>
              </a:rPr>
              <a:t> </a:t>
            </a:r>
            <a:r>
              <a:rPr lang="ar-SA" sz="2000" b="1" dirty="0">
                <a:latin typeface="BMitra"/>
                <a:ea typeface="Calibri"/>
                <a:cs typeface="B Nazanin"/>
              </a:rPr>
              <a:t>طريق</a:t>
            </a:r>
            <a:r>
              <a:rPr lang="ar-SA" sz="2000" b="1" dirty="0">
                <a:latin typeface="BMitra"/>
                <a:ea typeface="Calibri"/>
                <a:cs typeface="BMitra"/>
              </a:rPr>
              <a:t> </a:t>
            </a:r>
            <a:r>
              <a:rPr lang="ar-SA" sz="2000" b="1" dirty="0">
                <a:latin typeface="BMitra"/>
                <a:ea typeface="Calibri"/>
                <a:cs typeface="B Nazanin"/>
              </a:rPr>
              <a:t>استفاده</a:t>
            </a:r>
            <a:r>
              <a:rPr lang="ar-SA" sz="2000" b="1" dirty="0">
                <a:latin typeface="BMitra"/>
                <a:ea typeface="Calibri"/>
                <a:cs typeface="BMitra"/>
              </a:rPr>
              <a:t> </a:t>
            </a:r>
            <a:r>
              <a:rPr lang="ar-SA" sz="2000" b="1" dirty="0">
                <a:latin typeface="BMitra"/>
                <a:ea typeface="Calibri"/>
                <a:cs typeface="B Nazanin"/>
              </a:rPr>
              <a:t>ي</a:t>
            </a:r>
            <a:r>
              <a:rPr lang="ar-SA" sz="2000" b="1" dirty="0">
                <a:latin typeface="BMitra"/>
                <a:ea typeface="Calibri"/>
                <a:cs typeface="BMitra"/>
              </a:rPr>
              <a:t> </a:t>
            </a:r>
            <a:r>
              <a:rPr lang="ar-SA" sz="2000" b="1" dirty="0">
                <a:latin typeface="BMitra"/>
                <a:ea typeface="Calibri"/>
                <a:cs typeface="B Nazanin"/>
              </a:rPr>
              <a:t>بهينه</a:t>
            </a:r>
            <a:r>
              <a:rPr lang="ar-SA" sz="2000" b="1" dirty="0">
                <a:latin typeface="BMitra"/>
                <a:ea typeface="Calibri"/>
                <a:cs typeface="BMitra"/>
              </a:rPr>
              <a:t> </a:t>
            </a:r>
            <a:r>
              <a:rPr lang="ar-SA" sz="2000" b="1" dirty="0">
                <a:latin typeface="BMitra"/>
                <a:ea typeface="Calibri"/>
                <a:cs typeface="B Nazanin"/>
              </a:rPr>
              <a:t>از</a:t>
            </a:r>
            <a:r>
              <a:rPr lang="ar-SA" sz="2000" b="1" dirty="0">
                <a:latin typeface="BMitra"/>
                <a:ea typeface="Calibri"/>
                <a:cs typeface="BMitra"/>
              </a:rPr>
              <a:t> </a:t>
            </a:r>
            <a:r>
              <a:rPr lang="ar-SA" sz="2000" b="1" dirty="0">
                <a:latin typeface="BMitra"/>
                <a:ea typeface="Calibri"/>
                <a:cs typeface="B Nazanin"/>
              </a:rPr>
              <a:t>زمين</a:t>
            </a:r>
            <a:r>
              <a:rPr lang="ar-SA" sz="2000" b="1" dirty="0">
                <a:latin typeface="BMitra"/>
                <a:ea typeface="Calibri"/>
                <a:cs typeface="BMitra"/>
              </a:rPr>
              <a:t> </a:t>
            </a:r>
            <a:r>
              <a:rPr lang="ar-SA" sz="2000" b="1" dirty="0">
                <a:latin typeface="BMitra"/>
                <a:ea typeface="Calibri"/>
                <a:cs typeface="B Nazanin"/>
              </a:rPr>
              <a:t>و</a:t>
            </a:r>
            <a:r>
              <a:rPr lang="ar-SA" sz="2000" b="1" dirty="0">
                <a:latin typeface="BMitra"/>
                <a:ea typeface="Calibri"/>
                <a:cs typeface="BMitra"/>
              </a:rPr>
              <a:t> </a:t>
            </a:r>
            <a:r>
              <a:rPr lang="ar-SA" sz="2000" b="1" dirty="0">
                <a:latin typeface="BMitra"/>
                <a:ea typeface="Calibri"/>
                <a:cs typeface="B Nazanin"/>
              </a:rPr>
              <a:t>وارد</a:t>
            </a:r>
            <a:r>
              <a:rPr lang="ar-SA" sz="2000" b="1" dirty="0">
                <a:latin typeface="BMitra"/>
                <a:ea typeface="Calibri"/>
                <a:cs typeface="BMitra"/>
              </a:rPr>
              <a:t> </a:t>
            </a:r>
            <a:r>
              <a:rPr lang="ar-SA" sz="2000" b="1" dirty="0">
                <a:latin typeface="BMitra"/>
                <a:ea typeface="Calibri"/>
                <a:cs typeface="B Nazanin"/>
              </a:rPr>
              <a:t>كردن كمترين</a:t>
            </a:r>
            <a:r>
              <a:rPr lang="ar-SA" sz="2000" b="1" dirty="0">
                <a:latin typeface="BMitra"/>
                <a:ea typeface="Calibri"/>
                <a:cs typeface="BMitra"/>
              </a:rPr>
              <a:t> </a:t>
            </a:r>
            <a:r>
              <a:rPr lang="ar-SA" sz="2000" b="1" dirty="0">
                <a:latin typeface="BMitra"/>
                <a:ea typeface="Calibri"/>
                <a:cs typeface="B Nazanin"/>
              </a:rPr>
              <a:t>ضايعات</a:t>
            </a:r>
            <a:r>
              <a:rPr lang="ar-SA" sz="2000" b="1" dirty="0">
                <a:latin typeface="BMitra"/>
                <a:ea typeface="Calibri"/>
                <a:cs typeface="BMitra"/>
              </a:rPr>
              <a:t> </a:t>
            </a:r>
            <a:r>
              <a:rPr lang="ar-SA" sz="2000" b="1" dirty="0">
                <a:latin typeface="BMitra"/>
                <a:ea typeface="Calibri"/>
                <a:cs typeface="B Nazanin"/>
              </a:rPr>
              <a:t>به</a:t>
            </a:r>
            <a:r>
              <a:rPr lang="ar-SA" sz="2000" b="1" dirty="0">
                <a:latin typeface="BMitra"/>
                <a:ea typeface="Calibri"/>
                <a:cs typeface="BMitra"/>
              </a:rPr>
              <a:t> </a:t>
            </a:r>
            <a:r>
              <a:rPr lang="ar-SA" sz="2000" b="1" dirty="0">
                <a:latin typeface="BMitra"/>
                <a:ea typeface="Calibri"/>
                <a:cs typeface="B Nazanin"/>
              </a:rPr>
              <a:t>منابع</a:t>
            </a:r>
            <a:r>
              <a:rPr lang="ar-SA" sz="2000" b="1" dirty="0">
                <a:latin typeface="BMitra"/>
                <a:ea typeface="Calibri"/>
                <a:cs typeface="BMitra"/>
              </a:rPr>
              <a:t> </a:t>
            </a:r>
            <a:r>
              <a:rPr lang="ar-SA" sz="2000" b="1" dirty="0">
                <a:latin typeface="BMitra"/>
                <a:ea typeface="Calibri"/>
                <a:cs typeface="B Nazanin"/>
              </a:rPr>
              <a:t>تجديدناپذير</a:t>
            </a:r>
            <a:r>
              <a:rPr lang="ar-SA" sz="2000" b="1" dirty="0">
                <a:latin typeface="BMitra"/>
                <a:ea typeface="Calibri"/>
                <a:cs typeface="BMitra"/>
              </a:rPr>
              <a:t> </a:t>
            </a:r>
            <a:r>
              <a:rPr lang="ar-SA" sz="2000" b="1" dirty="0">
                <a:latin typeface="BMitra"/>
                <a:ea typeface="Calibri"/>
                <a:cs typeface="B Nazanin"/>
              </a:rPr>
              <a:t>مطرح</a:t>
            </a:r>
            <a:r>
              <a:rPr lang="ar-SA" sz="2000" b="1" dirty="0">
                <a:latin typeface="BMitra"/>
                <a:ea typeface="Calibri"/>
                <a:cs typeface="BMitra"/>
              </a:rPr>
              <a:t> </a:t>
            </a:r>
            <a:r>
              <a:rPr lang="ar-SA" sz="2000" b="1" dirty="0" smtClean="0">
                <a:latin typeface="BMitra"/>
                <a:ea typeface="Calibri"/>
                <a:cs typeface="B Nazanin"/>
              </a:rPr>
              <a:t>است</a:t>
            </a:r>
            <a:r>
              <a:rPr lang="fa-IR" sz="2000" b="1" dirty="0" smtClean="0">
                <a:cs typeface="B Nazanin" pitchFamily="2" charset="-78"/>
              </a:rPr>
              <a:t>. </a:t>
            </a:r>
            <a:r>
              <a:rPr lang="fa-IR" sz="1100" b="1" dirty="0" smtClean="0">
                <a:solidFill>
                  <a:srgbClr val="3E3D2D"/>
                </a:solidFill>
                <a:latin typeface="BMitra"/>
                <a:ea typeface="Calibri"/>
                <a:cs typeface="B Nazanin"/>
              </a:rPr>
              <a:t>(دكتر </a:t>
            </a:r>
            <a:r>
              <a:rPr lang="fa-IR" sz="1100" b="1" dirty="0">
                <a:solidFill>
                  <a:srgbClr val="3E3D2D"/>
                </a:solidFill>
                <a:latin typeface="BMitra"/>
                <a:ea typeface="Calibri"/>
                <a:cs typeface="B Nazanin"/>
              </a:rPr>
              <a:t>مهرداد نوابخش، دكتر اسحق ارجمند سياه پوش</a:t>
            </a:r>
            <a:r>
              <a:rPr lang="en-US" sz="1100" b="1" dirty="0">
                <a:solidFill>
                  <a:srgbClr val="3E3D2D"/>
                </a:solidFill>
                <a:latin typeface="BMitra"/>
                <a:ea typeface="Calibri"/>
                <a:cs typeface="B Nazanin"/>
              </a:rPr>
              <a:t> ,</a:t>
            </a:r>
            <a:r>
              <a:rPr lang="fa-IR" sz="1100" b="1" dirty="0">
                <a:solidFill>
                  <a:srgbClr val="3E3D2D"/>
                </a:solidFill>
                <a:latin typeface="BMitra"/>
                <a:ea typeface="Calibri"/>
                <a:cs typeface="B Nazanin"/>
              </a:rPr>
              <a:t>1388)</a:t>
            </a:r>
          </a:p>
          <a:p>
            <a:pPr algn="r" rtl="1">
              <a:lnSpc>
                <a:spcPct val="115000"/>
              </a:lnSpc>
              <a:spcBef>
                <a:spcPts val="0"/>
              </a:spcBef>
              <a:spcAft>
                <a:spcPts val="0"/>
              </a:spcAft>
            </a:pPr>
            <a:endParaRPr lang="en-US" sz="2000" dirty="0">
              <a:cs typeface="B Nazanin" pitchFamily="2" charset="-78"/>
            </a:endParaRPr>
          </a:p>
          <a:p>
            <a:pPr algn="r" rtl="1">
              <a:lnSpc>
                <a:spcPct val="115000"/>
              </a:lnSpc>
              <a:spcBef>
                <a:spcPts val="0"/>
              </a:spcBef>
              <a:spcAft>
                <a:spcPts val="0"/>
              </a:spcAft>
            </a:pPr>
            <a:r>
              <a:rPr lang="ar-SA" sz="2400" b="1" dirty="0">
                <a:solidFill>
                  <a:srgbClr val="943634"/>
                </a:solidFill>
                <a:latin typeface="BMitra"/>
                <a:ea typeface="Calibri"/>
                <a:cs typeface="B Nazanin"/>
              </a:rPr>
              <a:t>نظريه</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ي</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انتخاب</a:t>
            </a:r>
            <a:r>
              <a:rPr lang="ar-SA" sz="2400" b="1" dirty="0">
                <a:solidFill>
                  <a:srgbClr val="943634"/>
                </a:solidFill>
                <a:latin typeface="BMitra"/>
                <a:ea typeface="Calibri"/>
                <a:cs typeface="BMitra"/>
              </a:rPr>
              <a:t> </a:t>
            </a:r>
            <a:r>
              <a:rPr lang="ar-SA" sz="2400" b="1" dirty="0">
                <a:solidFill>
                  <a:srgbClr val="943634"/>
                </a:solidFill>
                <a:latin typeface="BMitra"/>
                <a:ea typeface="Calibri"/>
                <a:cs typeface="B Nazanin"/>
              </a:rPr>
              <a:t>عاقلانه</a:t>
            </a:r>
            <a:r>
              <a:rPr lang="en-US" sz="2400" b="1" dirty="0">
                <a:solidFill>
                  <a:srgbClr val="943634"/>
                </a:solidFill>
                <a:latin typeface="BMitra"/>
                <a:ea typeface="Calibri"/>
                <a:cs typeface="B Nazanin"/>
              </a:rPr>
              <a:t>:</a:t>
            </a:r>
            <a:r>
              <a:rPr lang="en-US" sz="2000" b="1" dirty="0">
                <a:solidFill>
                  <a:srgbClr val="943634"/>
                </a:solidFill>
                <a:latin typeface="BMitra"/>
                <a:ea typeface="Calibri"/>
                <a:cs typeface="B Nazanin"/>
              </a:rPr>
              <a:t> </a:t>
            </a:r>
            <a:r>
              <a:rPr lang="ar-SA" sz="2000" b="1" dirty="0">
                <a:latin typeface="BMitra"/>
                <a:ea typeface="Calibri"/>
                <a:cs typeface="B Nazanin"/>
              </a:rPr>
              <a:t>اين</a:t>
            </a:r>
            <a:r>
              <a:rPr lang="ar-SA" sz="2000" b="1" dirty="0">
                <a:latin typeface="BMitra"/>
                <a:ea typeface="Calibri"/>
                <a:cs typeface="BMitra"/>
              </a:rPr>
              <a:t> </a:t>
            </a:r>
            <a:r>
              <a:rPr lang="ar-SA" sz="2000" b="1" dirty="0">
                <a:latin typeface="BMitra"/>
                <a:ea typeface="Calibri"/>
                <a:cs typeface="B Nazanin"/>
              </a:rPr>
              <a:t>نظريه،</a:t>
            </a:r>
            <a:r>
              <a:rPr lang="ar-SA" sz="2000" b="1" dirty="0">
                <a:latin typeface="BMitra"/>
                <a:ea typeface="Calibri"/>
                <a:cs typeface="BMitra"/>
              </a:rPr>
              <a:t> </a:t>
            </a:r>
            <a:r>
              <a:rPr lang="ar-SA" sz="2000" b="1" dirty="0">
                <a:latin typeface="BMitra"/>
                <a:ea typeface="Calibri"/>
                <a:cs typeface="B Nazanin"/>
              </a:rPr>
              <a:t>توصيفي</a:t>
            </a:r>
            <a:r>
              <a:rPr lang="ar-SA" sz="2000" b="1" dirty="0">
                <a:latin typeface="BMitra"/>
                <a:ea typeface="Calibri"/>
                <a:cs typeface="BMitra"/>
              </a:rPr>
              <a:t> </a:t>
            </a:r>
            <a:r>
              <a:rPr lang="ar-SA" sz="2000" b="1" dirty="0">
                <a:latin typeface="BMitra"/>
                <a:ea typeface="Calibri"/>
                <a:cs typeface="B Nazanin"/>
              </a:rPr>
              <a:t>انتزاعي</a:t>
            </a:r>
            <a:r>
              <a:rPr lang="ar-SA" sz="2000" b="1" dirty="0">
                <a:latin typeface="BMitra"/>
                <a:ea typeface="Calibri"/>
                <a:cs typeface="BMitra"/>
              </a:rPr>
              <a:t> </a:t>
            </a:r>
            <a:r>
              <a:rPr lang="ar-SA" sz="2000" b="1" dirty="0">
                <a:latin typeface="BMitra"/>
                <a:ea typeface="Calibri"/>
                <a:cs typeface="B Nazanin"/>
              </a:rPr>
              <a:t>از</a:t>
            </a:r>
            <a:r>
              <a:rPr lang="ar-SA" sz="2000" b="1" dirty="0">
                <a:latin typeface="BMitra"/>
                <a:ea typeface="Calibri"/>
                <a:cs typeface="BMitra"/>
              </a:rPr>
              <a:t> </a:t>
            </a:r>
            <a:r>
              <a:rPr lang="ar-SA" sz="2000" b="1" dirty="0">
                <a:latin typeface="BMitra"/>
                <a:ea typeface="Calibri"/>
                <a:cs typeface="B Nazanin"/>
              </a:rPr>
              <a:t>هدف را</a:t>
            </a:r>
            <a:r>
              <a:rPr lang="ar-SA" sz="2000" b="1" dirty="0">
                <a:latin typeface="BMitra"/>
                <a:ea typeface="Calibri"/>
                <a:cs typeface="BMitra"/>
              </a:rPr>
              <a:t> </a:t>
            </a:r>
            <a:r>
              <a:rPr lang="ar-SA" sz="2000" b="1" dirty="0">
                <a:latin typeface="BMitra"/>
                <a:ea typeface="Calibri"/>
                <a:cs typeface="B Nazanin"/>
              </a:rPr>
              <a:t>اساس</a:t>
            </a:r>
            <a:r>
              <a:rPr lang="ar-SA" sz="2000" b="1" dirty="0">
                <a:latin typeface="BMitra"/>
                <a:ea typeface="Calibri"/>
                <a:cs typeface="BMitra"/>
              </a:rPr>
              <a:t> </a:t>
            </a:r>
            <a:r>
              <a:rPr lang="ar-SA" sz="2000" b="1" dirty="0">
                <a:latin typeface="BMitra"/>
                <a:ea typeface="Calibri"/>
                <a:cs typeface="B Nazanin"/>
              </a:rPr>
              <a:t>قرار</a:t>
            </a:r>
            <a:r>
              <a:rPr lang="ar-SA" sz="2000" b="1" dirty="0">
                <a:latin typeface="BMitra"/>
                <a:ea typeface="Calibri"/>
                <a:cs typeface="BMitra"/>
              </a:rPr>
              <a:t> </a:t>
            </a:r>
            <a:r>
              <a:rPr lang="ar-SA" sz="2000" b="1" dirty="0">
                <a:latin typeface="BMitra"/>
                <a:ea typeface="Calibri"/>
                <a:cs typeface="B Nazanin"/>
              </a:rPr>
              <a:t>مي</a:t>
            </a:r>
            <a:r>
              <a:rPr lang="ar-SA" sz="2000" b="1" dirty="0">
                <a:latin typeface="BMitra"/>
                <a:ea typeface="Calibri"/>
                <a:cs typeface="BMitra"/>
              </a:rPr>
              <a:t> </a:t>
            </a:r>
            <a:r>
              <a:rPr lang="ar-SA" sz="2000" b="1" dirty="0">
                <a:latin typeface="BMitra"/>
                <a:ea typeface="Calibri"/>
                <a:cs typeface="B Nazanin"/>
              </a:rPr>
              <a:t>دهد</a:t>
            </a:r>
            <a:r>
              <a:rPr lang="ar-SA" sz="2000" b="1" dirty="0">
                <a:latin typeface="BMitra"/>
                <a:ea typeface="Calibri"/>
                <a:cs typeface="BMitra"/>
              </a:rPr>
              <a:t> </a:t>
            </a:r>
            <a:r>
              <a:rPr lang="ar-SA" sz="2000" b="1" dirty="0">
                <a:latin typeface="BMitra"/>
                <a:ea typeface="Calibri"/>
                <a:cs typeface="B Nazanin"/>
              </a:rPr>
              <a:t>و</a:t>
            </a:r>
            <a:r>
              <a:rPr lang="ar-SA" sz="2000" b="1" dirty="0">
                <a:latin typeface="BMitra"/>
                <a:ea typeface="Calibri"/>
                <a:cs typeface="BMitra"/>
              </a:rPr>
              <a:t> </a:t>
            </a:r>
            <a:r>
              <a:rPr lang="ar-SA" sz="2000" b="1" dirty="0">
                <a:latin typeface="BMitra"/>
                <a:ea typeface="Calibri"/>
                <a:cs typeface="B Nazanin"/>
              </a:rPr>
              <a:t>آن</a:t>
            </a:r>
            <a:r>
              <a:rPr lang="ar-SA" sz="2000" b="1" dirty="0">
                <a:latin typeface="BMitra"/>
                <a:ea typeface="Calibri"/>
                <a:cs typeface="BMitra"/>
              </a:rPr>
              <a:t> </a:t>
            </a:r>
            <a:r>
              <a:rPr lang="ar-SA" sz="2000" b="1" dirty="0">
                <a:latin typeface="BMitra"/>
                <a:ea typeface="Calibri"/>
                <a:cs typeface="B Nazanin"/>
              </a:rPr>
              <a:t>را</a:t>
            </a:r>
            <a:r>
              <a:rPr lang="ar-SA" sz="2000" b="1" dirty="0">
                <a:latin typeface="BMitra"/>
                <a:ea typeface="Calibri"/>
                <a:cs typeface="BMitra"/>
              </a:rPr>
              <a:t> </a:t>
            </a:r>
            <a:r>
              <a:rPr lang="ar-SA" sz="2000" b="1" dirty="0">
                <a:latin typeface="BMitra"/>
                <a:ea typeface="Calibri"/>
                <a:cs typeface="B Nazanin"/>
              </a:rPr>
              <a:t>بر</a:t>
            </a:r>
            <a:r>
              <a:rPr lang="ar-SA" sz="2000" b="1" dirty="0">
                <a:latin typeface="BMitra"/>
                <a:ea typeface="Calibri"/>
                <a:cs typeface="BMitra"/>
              </a:rPr>
              <a:t> </a:t>
            </a:r>
            <a:r>
              <a:rPr lang="ar-SA" sz="2000" b="1" dirty="0">
                <a:latin typeface="BMitra"/>
                <a:ea typeface="Calibri"/>
                <a:cs typeface="B Nazanin"/>
              </a:rPr>
              <a:t>حسب</a:t>
            </a:r>
            <a:r>
              <a:rPr lang="ar-SA" sz="2000" b="1" dirty="0">
                <a:latin typeface="BMitra"/>
                <a:ea typeface="Calibri"/>
                <a:cs typeface="BMitra"/>
              </a:rPr>
              <a:t> </a:t>
            </a:r>
            <a:r>
              <a:rPr lang="ar-SA" sz="2000" b="1" dirty="0">
                <a:latin typeface="BMitra"/>
                <a:ea typeface="Calibri"/>
                <a:cs typeface="B Nazanin"/>
              </a:rPr>
              <a:t>مطلوب</a:t>
            </a:r>
            <a:r>
              <a:rPr lang="ar-SA" sz="2000" b="1" dirty="0">
                <a:latin typeface="BMitra"/>
                <a:ea typeface="Calibri"/>
                <a:cs typeface="BMitra"/>
              </a:rPr>
              <a:t> </a:t>
            </a:r>
            <a:r>
              <a:rPr lang="ar-SA" sz="2000" b="1" dirty="0">
                <a:latin typeface="BMitra"/>
                <a:ea typeface="Calibri"/>
                <a:cs typeface="B Nazanin"/>
              </a:rPr>
              <a:t>بودن،</a:t>
            </a:r>
            <a:r>
              <a:rPr lang="ar-SA" sz="2000" b="1" dirty="0">
                <a:latin typeface="BMitra"/>
                <a:ea typeface="Calibri"/>
                <a:cs typeface="BMitra"/>
              </a:rPr>
              <a:t> </a:t>
            </a:r>
            <a:r>
              <a:rPr lang="ar-SA" sz="2000" b="1" dirty="0">
                <a:latin typeface="BMitra"/>
                <a:ea typeface="Calibri"/>
                <a:cs typeface="B Nazanin"/>
              </a:rPr>
              <a:t>مفيد</a:t>
            </a:r>
            <a:r>
              <a:rPr lang="ar-SA" sz="2000" b="1" dirty="0">
                <a:latin typeface="BMitra"/>
                <a:ea typeface="Calibri"/>
                <a:cs typeface="BMitra"/>
              </a:rPr>
              <a:t> </a:t>
            </a:r>
            <a:r>
              <a:rPr lang="ar-SA" sz="2000" b="1" dirty="0">
                <a:latin typeface="BMitra"/>
                <a:ea typeface="Calibri"/>
                <a:cs typeface="B Nazanin"/>
              </a:rPr>
              <a:t>بودن</a:t>
            </a:r>
            <a:r>
              <a:rPr lang="ar-SA" sz="2000" b="1" dirty="0">
                <a:latin typeface="BMitra"/>
                <a:ea typeface="Calibri"/>
                <a:cs typeface="BMitra"/>
              </a:rPr>
              <a:t> </a:t>
            </a:r>
            <a:r>
              <a:rPr lang="ar-SA" sz="2000" b="1" dirty="0">
                <a:latin typeface="BMitra"/>
                <a:ea typeface="Calibri"/>
                <a:cs typeface="B Nazanin"/>
              </a:rPr>
              <a:t>و اولويت</a:t>
            </a:r>
            <a:r>
              <a:rPr lang="ar-SA" sz="2000" b="1" dirty="0">
                <a:latin typeface="BMitra"/>
                <a:ea typeface="Calibri"/>
                <a:cs typeface="BMitra"/>
              </a:rPr>
              <a:t> </a:t>
            </a:r>
            <a:r>
              <a:rPr lang="ar-SA" sz="2000" b="1" dirty="0">
                <a:latin typeface="BMitra"/>
                <a:ea typeface="Calibri"/>
                <a:cs typeface="B Nazanin"/>
              </a:rPr>
              <a:t>داشتن</a:t>
            </a:r>
            <a:r>
              <a:rPr lang="ar-SA" sz="2000" b="1" dirty="0">
                <a:latin typeface="BMitra"/>
                <a:ea typeface="Calibri"/>
                <a:cs typeface="BMitra"/>
              </a:rPr>
              <a:t> </a:t>
            </a:r>
            <a:r>
              <a:rPr lang="ar-SA" sz="2000" b="1" dirty="0">
                <a:latin typeface="BMitra"/>
                <a:ea typeface="Calibri"/>
                <a:cs typeface="B Nazanin"/>
              </a:rPr>
              <a:t>معني</a:t>
            </a:r>
            <a:r>
              <a:rPr lang="ar-SA" sz="2000" b="1" dirty="0">
                <a:latin typeface="BMitra"/>
                <a:ea typeface="Calibri"/>
                <a:cs typeface="BMitra"/>
              </a:rPr>
              <a:t> </a:t>
            </a:r>
            <a:r>
              <a:rPr lang="ar-SA" sz="2000" b="1" dirty="0">
                <a:latin typeface="BMitra"/>
                <a:ea typeface="Calibri"/>
                <a:cs typeface="B Nazanin"/>
              </a:rPr>
              <a:t>مي</a:t>
            </a:r>
            <a:r>
              <a:rPr lang="ar-SA" sz="2000" b="1" dirty="0">
                <a:latin typeface="BMitra"/>
                <a:ea typeface="Calibri"/>
                <a:cs typeface="BMitra"/>
              </a:rPr>
              <a:t> </a:t>
            </a:r>
            <a:r>
              <a:rPr lang="ar-SA" sz="2000" b="1" dirty="0">
                <a:latin typeface="BMitra"/>
                <a:ea typeface="Calibri"/>
                <a:cs typeface="B Nazanin"/>
              </a:rPr>
              <a:t>كند</a:t>
            </a:r>
            <a:r>
              <a:rPr lang="ar-SA" sz="2000" b="1" dirty="0">
                <a:latin typeface="BMitra"/>
                <a:ea typeface="Calibri"/>
                <a:cs typeface="BMitra"/>
              </a:rPr>
              <a:t> </a:t>
            </a:r>
            <a:r>
              <a:rPr lang="ar-SA" sz="2000" b="1" dirty="0">
                <a:latin typeface="BMitra"/>
                <a:ea typeface="Calibri"/>
                <a:cs typeface="B Nazanin"/>
              </a:rPr>
              <a:t>و</a:t>
            </a:r>
            <a:r>
              <a:rPr lang="ar-SA" sz="2000" b="1" dirty="0">
                <a:latin typeface="BMitra"/>
                <a:ea typeface="Calibri"/>
                <a:cs typeface="BMitra"/>
              </a:rPr>
              <a:t> </a:t>
            </a:r>
            <a:r>
              <a:rPr lang="ar-SA" sz="2000" b="1" dirty="0">
                <a:latin typeface="BMitra"/>
                <a:ea typeface="Calibri"/>
                <a:cs typeface="B Nazanin"/>
              </a:rPr>
              <a:t>نحوه</a:t>
            </a:r>
            <a:r>
              <a:rPr lang="ar-SA" sz="2000" b="1" dirty="0">
                <a:latin typeface="BMitra"/>
                <a:ea typeface="Calibri"/>
                <a:cs typeface="BMitra"/>
              </a:rPr>
              <a:t> </a:t>
            </a:r>
            <a:r>
              <a:rPr lang="ar-SA" sz="2000" b="1" dirty="0">
                <a:latin typeface="BMitra"/>
                <a:ea typeface="Calibri"/>
                <a:cs typeface="B Nazanin"/>
              </a:rPr>
              <a:t>ي</a:t>
            </a:r>
            <a:r>
              <a:rPr lang="ar-SA" sz="2000" b="1" dirty="0">
                <a:latin typeface="BMitra"/>
                <a:ea typeface="Calibri"/>
                <a:cs typeface="BMitra"/>
              </a:rPr>
              <a:t> </a:t>
            </a:r>
            <a:r>
              <a:rPr lang="ar-SA" sz="2000" b="1" dirty="0">
                <a:latin typeface="BMitra"/>
                <a:ea typeface="Calibri"/>
                <a:cs typeface="B Nazanin"/>
              </a:rPr>
              <a:t>ساده</a:t>
            </a:r>
            <a:r>
              <a:rPr lang="ar-SA" sz="2000" b="1" dirty="0">
                <a:latin typeface="BMitra"/>
                <a:ea typeface="Calibri"/>
                <a:cs typeface="BMitra"/>
              </a:rPr>
              <a:t> </a:t>
            </a:r>
            <a:r>
              <a:rPr lang="ar-SA" sz="2000" b="1" dirty="0">
                <a:latin typeface="BMitra"/>
                <a:ea typeface="Calibri"/>
                <a:cs typeface="B Nazanin"/>
              </a:rPr>
              <a:t>اي</a:t>
            </a:r>
            <a:r>
              <a:rPr lang="ar-SA" sz="2000" b="1" dirty="0">
                <a:latin typeface="BMitra"/>
                <a:ea typeface="Calibri"/>
                <a:cs typeface="BMitra"/>
              </a:rPr>
              <a:t> </a:t>
            </a:r>
            <a:r>
              <a:rPr lang="ar-SA" sz="2000" b="1" dirty="0">
                <a:latin typeface="BMitra"/>
                <a:ea typeface="Calibri"/>
                <a:cs typeface="B Nazanin"/>
              </a:rPr>
              <a:t>از</a:t>
            </a:r>
            <a:r>
              <a:rPr lang="ar-SA" sz="2000" b="1" dirty="0">
                <a:latin typeface="BMitra"/>
                <a:ea typeface="Calibri"/>
                <a:cs typeface="BMitra"/>
              </a:rPr>
              <a:t> </a:t>
            </a:r>
            <a:r>
              <a:rPr lang="ar-SA" sz="2000" b="1" dirty="0">
                <a:latin typeface="BMitra"/>
                <a:ea typeface="Calibri"/>
                <a:cs typeface="B Nazanin"/>
              </a:rPr>
              <a:t>استدلال</a:t>
            </a:r>
            <a:r>
              <a:rPr lang="ar-SA" sz="2000" b="1" dirty="0">
                <a:latin typeface="BMitra"/>
                <a:ea typeface="Calibri"/>
                <a:cs typeface="BMitra"/>
              </a:rPr>
              <a:t> </a:t>
            </a:r>
            <a:r>
              <a:rPr lang="ar-SA" sz="2000" b="1" dirty="0">
                <a:latin typeface="BMitra"/>
                <a:ea typeface="Calibri"/>
                <a:cs typeface="B Nazanin"/>
              </a:rPr>
              <a:t>را</a:t>
            </a:r>
            <a:r>
              <a:rPr lang="ar-SA" sz="2000" b="1" dirty="0">
                <a:latin typeface="BMitra"/>
                <a:ea typeface="Calibri"/>
                <a:cs typeface="BMitra"/>
              </a:rPr>
              <a:t> </a:t>
            </a:r>
            <a:r>
              <a:rPr lang="ar-SA" sz="2000" b="1" dirty="0">
                <a:latin typeface="BMitra"/>
                <a:ea typeface="Calibri"/>
                <a:cs typeface="B Nazanin"/>
              </a:rPr>
              <a:t>اصل قرار</a:t>
            </a:r>
            <a:r>
              <a:rPr lang="ar-SA" sz="2000" b="1" dirty="0">
                <a:latin typeface="BMitra"/>
                <a:ea typeface="Calibri"/>
                <a:cs typeface="BMitra"/>
              </a:rPr>
              <a:t> </a:t>
            </a:r>
            <a:r>
              <a:rPr lang="ar-SA" sz="2000" b="1" dirty="0">
                <a:latin typeface="BMitra"/>
                <a:ea typeface="Calibri"/>
                <a:cs typeface="B Nazanin"/>
              </a:rPr>
              <a:t>مي</a:t>
            </a:r>
            <a:r>
              <a:rPr lang="ar-SA" sz="2000" b="1" dirty="0">
                <a:latin typeface="BMitra"/>
                <a:ea typeface="Calibri"/>
                <a:cs typeface="BMitra"/>
              </a:rPr>
              <a:t> </a:t>
            </a:r>
            <a:r>
              <a:rPr lang="ar-SA" sz="2000" b="1" dirty="0">
                <a:latin typeface="BMitra"/>
                <a:ea typeface="Calibri"/>
                <a:cs typeface="B Nazanin"/>
              </a:rPr>
              <a:t>دهد. </a:t>
            </a:r>
            <a:r>
              <a:rPr lang="ar-SA" sz="2000" b="1" dirty="0" smtClean="0">
                <a:latin typeface="BMitra"/>
                <a:ea typeface="Calibri"/>
                <a:cs typeface="B Nazanin"/>
              </a:rPr>
              <a:t>.</a:t>
            </a:r>
            <a:r>
              <a:rPr lang="ar-SA" sz="2000" b="1" dirty="0" smtClean="0">
                <a:latin typeface="BMitra"/>
                <a:ea typeface="Calibri"/>
                <a:cs typeface="BMitra"/>
              </a:rPr>
              <a:t> </a:t>
            </a:r>
            <a:r>
              <a:rPr lang="ar-SA" sz="1100" b="1" dirty="0" smtClean="0">
                <a:latin typeface="BMitra"/>
                <a:ea typeface="Calibri"/>
                <a:cs typeface="B Nazanin"/>
              </a:rPr>
              <a:t>( دکتر مهرداد نوابخش</a:t>
            </a:r>
            <a:r>
              <a:rPr lang="en-US" sz="1100" b="1" dirty="0" smtClean="0">
                <a:latin typeface="Calibri"/>
                <a:ea typeface="Calibri"/>
                <a:cs typeface="B Nazanin"/>
              </a:rPr>
              <a:t>,</a:t>
            </a:r>
            <a:r>
              <a:rPr lang="fa-IR" sz="1100" b="1" dirty="0" smtClean="0">
                <a:latin typeface="Calibri"/>
                <a:ea typeface="Calibri"/>
                <a:cs typeface="B Nazanin"/>
              </a:rPr>
              <a:t> دکتر اسحاق ارجمند سیاه پوش 1388)</a:t>
            </a:r>
            <a:endParaRPr lang="en-US" sz="1100" dirty="0">
              <a:latin typeface="Calibri"/>
              <a:ea typeface="Calibri"/>
              <a:cs typeface="Arial"/>
            </a:endParaRPr>
          </a:p>
          <a:p>
            <a:pPr algn="r" rtl="1">
              <a:lnSpc>
                <a:spcPct val="115000"/>
              </a:lnSpc>
              <a:spcBef>
                <a:spcPts val="0"/>
              </a:spcBef>
              <a:spcAft>
                <a:spcPts val="0"/>
              </a:spcAft>
            </a:pPr>
            <a:r>
              <a:rPr lang="en-US" sz="1100" b="1" dirty="0">
                <a:latin typeface="BMitra"/>
                <a:ea typeface="Calibri"/>
                <a:cs typeface="B Nazanin"/>
              </a:rPr>
              <a:t> </a:t>
            </a:r>
            <a:endParaRPr lang="en-US" sz="1100" dirty="0">
              <a:latin typeface="Calibri"/>
              <a:ea typeface="Calibri"/>
              <a:cs typeface="Arial"/>
            </a:endParaRPr>
          </a:p>
          <a:p>
            <a:pPr algn="r" rtl="1"/>
            <a:endParaRPr lang="en-US" sz="2000" dirty="0">
              <a:cs typeface="B Nazanin" pitchFamily="2" charset="-78"/>
            </a:endParaRPr>
          </a:p>
        </p:txBody>
      </p:sp>
      <p:sp>
        <p:nvSpPr>
          <p:cNvPr id="3" name="Title 2"/>
          <p:cNvSpPr>
            <a:spLocks noGrp="1"/>
          </p:cNvSpPr>
          <p:nvPr>
            <p:ph type="ctrTitle"/>
          </p:nvPr>
        </p:nvSpPr>
        <p:spPr>
          <a:xfrm>
            <a:off x="180109" y="609600"/>
            <a:ext cx="8735291" cy="1676400"/>
          </a:xfrm>
        </p:spPr>
        <p:txBody>
          <a:bodyPr/>
          <a:lstStyle/>
          <a:p>
            <a:pPr marL="0" lvl="0" indent="0" algn="r" rtl="1">
              <a:lnSpc>
                <a:spcPct val="115000"/>
              </a:lnSpc>
              <a:spcBef>
                <a:spcPts val="0"/>
              </a:spcBef>
            </a:pPr>
            <a:r>
              <a:rPr lang="ar-SA" sz="2400" dirty="0">
                <a:solidFill>
                  <a:srgbClr val="943634"/>
                </a:solidFill>
                <a:effectLst/>
                <a:latin typeface="BMitra"/>
                <a:ea typeface="Calibri"/>
                <a:cs typeface="B Nazanin"/>
              </a:rPr>
              <a:t>نظريه</a:t>
            </a:r>
            <a:r>
              <a:rPr lang="ar-SA" sz="2400" dirty="0">
                <a:solidFill>
                  <a:srgbClr val="943634"/>
                </a:solidFill>
                <a:effectLst/>
                <a:latin typeface="BMitra"/>
                <a:ea typeface="Calibri"/>
                <a:cs typeface="BMitra"/>
              </a:rPr>
              <a:t> </a:t>
            </a:r>
            <a:r>
              <a:rPr lang="ar-SA" sz="2400" dirty="0">
                <a:solidFill>
                  <a:srgbClr val="943634"/>
                </a:solidFill>
                <a:effectLst/>
                <a:latin typeface="BMitra"/>
                <a:ea typeface="Calibri"/>
                <a:cs typeface="B Nazanin"/>
              </a:rPr>
              <a:t>ي</a:t>
            </a:r>
            <a:r>
              <a:rPr lang="ar-SA" sz="2400" dirty="0">
                <a:solidFill>
                  <a:srgbClr val="943634"/>
                </a:solidFill>
                <a:effectLst/>
                <a:latin typeface="BMitra"/>
                <a:ea typeface="Calibri"/>
                <a:cs typeface="BMitra"/>
              </a:rPr>
              <a:t> </a:t>
            </a:r>
            <a:r>
              <a:rPr lang="ar-SA" sz="2400" dirty="0">
                <a:solidFill>
                  <a:srgbClr val="943634"/>
                </a:solidFill>
                <a:effectLst/>
                <a:latin typeface="BMitra"/>
                <a:ea typeface="Calibri"/>
                <a:cs typeface="B Nazanin"/>
              </a:rPr>
              <a:t>شهر</a:t>
            </a:r>
            <a:r>
              <a:rPr lang="ar-SA" sz="2400" dirty="0">
                <a:solidFill>
                  <a:srgbClr val="943634"/>
                </a:solidFill>
                <a:effectLst/>
                <a:latin typeface="BMitra"/>
                <a:ea typeface="Calibri"/>
                <a:cs typeface="BMitra"/>
              </a:rPr>
              <a:t> </a:t>
            </a:r>
            <a:r>
              <a:rPr lang="ar-SA" sz="2400" dirty="0">
                <a:solidFill>
                  <a:srgbClr val="943634"/>
                </a:solidFill>
                <a:effectLst/>
                <a:latin typeface="BMitra"/>
                <a:ea typeface="Calibri"/>
                <a:cs typeface="B Nazanin"/>
              </a:rPr>
              <a:t>سالم</a:t>
            </a:r>
            <a:r>
              <a:rPr lang="en-US" sz="2400" dirty="0">
                <a:solidFill>
                  <a:srgbClr val="943634"/>
                </a:solidFill>
                <a:effectLst/>
                <a:latin typeface="BMitra"/>
                <a:ea typeface="Calibri"/>
                <a:cs typeface="B Nazanin"/>
              </a:rPr>
              <a:t>:</a:t>
            </a:r>
            <a:r>
              <a:rPr lang="en-US" sz="2000" dirty="0">
                <a:solidFill>
                  <a:srgbClr val="943634"/>
                </a:solidFill>
                <a:effectLst/>
                <a:latin typeface="BMitra"/>
                <a:ea typeface="Calibri"/>
                <a:cs typeface="B Nazanin"/>
              </a:rPr>
              <a:t> </a:t>
            </a:r>
            <a:r>
              <a:rPr lang="ar-SA" sz="2000" dirty="0">
                <a:effectLst/>
                <a:latin typeface="BMitra"/>
                <a:ea typeface="Calibri"/>
                <a:cs typeface="B Nazanin"/>
              </a:rPr>
              <a:t>شهر</a:t>
            </a:r>
            <a:r>
              <a:rPr lang="ar-SA" sz="2000" dirty="0">
                <a:effectLst/>
                <a:latin typeface="BMitra"/>
                <a:ea typeface="Calibri"/>
                <a:cs typeface="BMitra"/>
              </a:rPr>
              <a:t> </a:t>
            </a:r>
            <a:r>
              <a:rPr lang="ar-SA" sz="2000" dirty="0">
                <a:effectLst/>
                <a:latin typeface="BMitra"/>
                <a:ea typeface="Calibri"/>
                <a:cs typeface="B Nazanin"/>
              </a:rPr>
              <a:t>سالم</a:t>
            </a:r>
            <a:r>
              <a:rPr lang="ar-SA" sz="2000" dirty="0">
                <a:effectLst/>
                <a:latin typeface="BMitra"/>
                <a:ea typeface="Calibri"/>
                <a:cs typeface="BMitra"/>
              </a:rPr>
              <a:t> </a:t>
            </a:r>
            <a:r>
              <a:rPr lang="ar-SA" sz="2000" dirty="0">
                <a:effectLst/>
                <a:latin typeface="BMitra"/>
                <a:ea typeface="Calibri"/>
                <a:cs typeface="B Nazanin"/>
              </a:rPr>
              <a:t>هم</a:t>
            </a:r>
            <a:r>
              <a:rPr lang="ar-SA" sz="2000" dirty="0">
                <a:effectLst/>
                <a:latin typeface="BMitra"/>
                <a:ea typeface="Calibri"/>
                <a:cs typeface="BMitra"/>
              </a:rPr>
              <a:t> </a:t>
            </a:r>
            <a:r>
              <a:rPr lang="ar-SA" sz="2000" dirty="0">
                <a:effectLst/>
                <a:latin typeface="BMitra"/>
                <a:ea typeface="Calibri"/>
                <a:cs typeface="B Nazanin"/>
              </a:rPr>
              <a:t>از</a:t>
            </a:r>
            <a:r>
              <a:rPr lang="ar-SA" sz="2000" dirty="0">
                <a:effectLst/>
                <a:latin typeface="BMitra"/>
                <a:ea typeface="Calibri"/>
                <a:cs typeface="BMitra"/>
              </a:rPr>
              <a:t> </a:t>
            </a:r>
            <a:r>
              <a:rPr lang="ar-SA" sz="2000" dirty="0">
                <a:effectLst/>
                <a:latin typeface="BMitra"/>
                <a:ea typeface="Calibri"/>
                <a:cs typeface="B Nazanin"/>
              </a:rPr>
              <a:t>آرمان</a:t>
            </a:r>
            <a:r>
              <a:rPr lang="ar-SA" sz="2000" dirty="0">
                <a:effectLst/>
                <a:latin typeface="BMitra"/>
                <a:ea typeface="Calibri"/>
                <a:cs typeface="BMitra"/>
              </a:rPr>
              <a:t> </a:t>
            </a:r>
            <a:r>
              <a:rPr lang="ar-SA" sz="2000" dirty="0">
                <a:effectLst/>
                <a:latin typeface="BMitra"/>
                <a:ea typeface="Calibri"/>
                <a:cs typeface="B Nazanin"/>
              </a:rPr>
              <a:t>شهرها</a:t>
            </a:r>
            <a:r>
              <a:rPr lang="ar-SA" sz="2000" dirty="0">
                <a:effectLst/>
                <a:latin typeface="BMitra"/>
                <a:ea typeface="Calibri"/>
                <a:cs typeface="BMitra"/>
              </a:rPr>
              <a:t> </a:t>
            </a:r>
            <a:r>
              <a:rPr lang="ar-SA" sz="2000" dirty="0">
                <a:effectLst/>
                <a:latin typeface="BMitra"/>
                <a:ea typeface="Calibri"/>
                <a:cs typeface="B Nazanin"/>
              </a:rPr>
              <a:t>متأثر</a:t>
            </a:r>
            <a:r>
              <a:rPr lang="ar-SA" sz="2000" dirty="0">
                <a:effectLst/>
                <a:latin typeface="BMitra"/>
                <a:ea typeface="Calibri"/>
                <a:cs typeface="BMitra"/>
              </a:rPr>
              <a:t> </a:t>
            </a:r>
            <a:r>
              <a:rPr lang="ar-SA" sz="2000" dirty="0">
                <a:effectLst/>
                <a:latin typeface="BMitra"/>
                <a:ea typeface="Calibri"/>
                <a:cs typeface="B Nazanin"/>
              </a:rPr>
              <a:t>است</a:t>
            </a:r>
            <a:r>
              <a:rPr lang="ar-SA" sz="2000" dirty="0">
                <a:effectLst/>
                <a:latin typeface="BMitra"/>
                <a:ea typeface="Calibri"/>
                <a:cs typeface="BMitra"/>
              </a:rPr>
              <a:t> </a:t>
            </a:r>
            <a:r>
              <a:rPr lang="ar-SA" sz="2000" dirty="0">
                <a:effectLst/>
                <a:latin typeface="BMitra"/>
                <a:ea typeface="Calibri"/>
                <a:cs typeface="B Nazanin"/>
              </a:rPr>
              <a:t>و</a:t>
            </a:r>
            <a:r>
              <a:rPr lang="ar-SA" sz="2000" dirty="0">
                <a:effectLst/>
                <a:latin typeface="BMitra"/>
                <a:ea typeface="Calibri"/>
                <a:cs typeface="BMitra"/>
              </a:rPr>
              <a:t> </a:t>
            </a:r>
            <a:r>
              <a:rPr lang="ar-SA" sz="2000" dirty="0">
                <a:effectLst/>
                <a:latin typeface="BMitra"/>
                <a:ea typeface="Calibri"/>
                <a:cs typeface="B Nazanin"/>
              </a:rPr>
              <a:t>هم از</a:t>
            </a:r>
            <a:r>
              <a:rPr lang="ar-SA" sz="2000" dirty="0">
                <a:effectLst/>
                <a:latin typeface="BMitra"/>
                <a:ea typeface="Calibri"/>
                <a:cs typeface="BMitra"/>
              </a:rPr>
              <a:t> </a:t>
            </a:r>
            <a:r>
              <a:rPr lang="ar-SA" sz="2000" dirty="0">
                <a:effectLst/>
                <a:latin typeface="BMitra"/>
                <a:ea typeface="Calibri"/>
                <a:cs typeface="B Nazanin"/>
              </a:rPr>
              <a:t>اين</a:t>
            </a:r>
            <a:r>
              <a:rPr lang="ar-SA" sz="2000" dirty="0">
                <a:effectLst/>
                <a:latin typeface="BMitra"/>
                <a:ea typeface="Calibri"/>
                <a:cs typeface="BMitra"/>
              </a:rPr>
              <a:t> </a:t>
            </a:r>
            <a:r>
              <a:rPr lang="ar-SA" sz="2000" dirty="0">
                <a:effectLst/>
                <a:latin typeface="BMitra"/>
                <a:ea typeface="Calibri"/>
                <a:cs typeface="B Nazanin"/>
              </a:rPr>
              <a:t>جهت</a:t>
            </a:r>
            <a:r>
              <a:rPr lang="ar-SA" sz="2000" dirty="0">
                <a:effectLst/>
                <a:latin typeface="BMitra"/>
                <a:ea typeface="Calibri"/>
                <a:cs typeface="BMitra"/>
              </a:rPr>
              <a:t> </a:t>
            </a:r>
            <a:r>
              <a:rPr lang="ar-SA" sz="2000" dirty="0">
                <a:effectLst/>
                <a:latin typeface="BMitra"/>
                <a:ea typeface="Calibri"/>
                <a:cs typeface="B Nazanin"/>
              </a:rPr>
              <a:t>كه</a:t>
            </a:r>
            <a:r>
              <a:rPr lang="ar-SA" sz="2000" dirty="0">
                <a:effectLst/>
                <a:latin typeface="BMitra"/>
                <a:ea typeface="Calibri"/>
                <a:cs typeface="BMitra"/>
              </a:rPr>
              <a:t> </a:t>
            </a:r>
            <a:r>
              <a:rPr lang="ar-SA" sz="2000" dirty="0">
                <a:effectLst/>
                <a:latin typeface="BMitra"/>
                <a:ea typeface="Calibri"/>
                <a:cs typeface="B Nazanin"/>
              </a:rPr>
              <a:t>به</a:t>
            </a:r>
            <a:r>
              <a:rPr lang="ar-SA" sz="2000" dirty="0">
                <a:effectLst/>
                <a:latin typeface="BMitra"/>
                <a:ea typeface="Calibri"/>
                <a:cs typeface="BMitra"/>
              </a:rPr>
              <a:t> </a:t>
            </a:r>
            <a:r>
              <a:rPr lang="ar-SA" sz="2000" dirty="0">
                <a:effectLst/>
                <a:latin typeface="BMitra"/>
                <a:ea typeface="Calibri"/>
                <a:cs typeface="B Nazanin"/>
              </a:rPr>
              <a:t>دنبال</a:t>
            </a:r>
            <a:r>
              <a:rPr lang="ar-SA" sz="2000" dirty="0">
                <a:effectLst/>
                <a:latin typeface="BMitra"/>
                <a:ea typeface="Calibri"/>
                <a:cs typeface="BMitra"/>
              </a:rPr>
              <a:t> </a:t>
            </a:r>
            <a:r>
              <a:rPr lang="ar-SA" sz="2000" dirty="0">
                <a:effectLst/>
                <a:latin typeface="BMitra"/>
                <a:ea typeface="Calibri"/>
                <a:cs typeface="B Nazanin"/>
              </a:rPr>
              <a:t>نارضايتي</a:t>
            </a:r>
            <a:r>
              <a:rPr lang="ar-SA" sz="2000" dirty="0">
                <a:effectLst/>
                <a:latin typeface="BMitra"/>
                <a:ea typeface="Calibri"/>
                <a:cs typeface="BMitra"/>
              </a:rPr>
              <a:t> </a:t>
            </a:r>
            <a:r>
              <a:rPr lang="ar-SA" sz="2000" dirty="0">
                <a:effectLst/>
                <a:latin typeface="BMitra"/>
                <a:ea typeface="Calibri"/>
                <a:cs typeface="B Nazanin"/>
              </a:rPr>
              <a:t>از</a:t>
            </a:r>
            <a:r>
              <a:rPr lang="ar-SA" sz="2000" dirty="0">
                <a:effectLst/>
                <a:latin typeface="BMitra"/>
                <a:ea typeface="Calibri"/>
                <a:cs typeface="BMitra"/>
              </a:rPr>
              <a:t> </a:t>
            </a:r>
            <a:r>
              <a:rPr lang="ar-SA" sz="2000" dirty="0">
                <a:effectLst/>
                <a:latin typeface="BMitra"/>
                <a:ea typeface="Calibri"/>
                <a:cs typeface="B Nazanin"/>
              </a:rPr>
              <a:t>وضعيت</a:t>
            </a:r>
            <a:r>
              <a:rPr lang="ar-SA" sz="2000" dirty="0">
                <a:effectLst/>
                <a:latin typeface="BMitra"/>
                <a:ea typeface="Calibri"/>
                <a:cs typeface="BMitra"/>
              </a:rPr>
              <a:t> </a:t>
            </a:r>
            <a:r>
              <a:rPr lang="ar-SA" sz="2000" dirty="0">
                <a:effectLst/>
                <a:latin typeface="BMitra"/>
                <a:ea typeface="Calibri"/>
                <a:cs typeface="B Nazanin"/>
              </a:rPr>
              <a:t>موجود</a:t>
            </a:r>
            <a:r>
              <a:rPr lang="ar-SA" sz="2000" dirty="0">
                <a:effectLst/>
                <a:latin typeface="BMitra"/>
                <a:ea typeface="Calibri"/>
                <a:cs typeface="BMitra"/>
              </a:rPr>
              <a:t> </a:t>
            </a:r>
            <a:r>
              <a:rPr lang="ar-SA" sz="2000" dirty="0">
                <a:effectLst/>
                <a:latin typeface="BMitra"/>
                <a:ea typeface="Calibri"/>
                <a:cs typeface="B Nazanin"/>
              </a:rPr>
              <a:t>شهرها</a:t>
            </a:r>
            <a:r>
              <a:rPr lang="ar-SA" sz="2000" dirty="0">
                <a:effectLst/>
                <a:latin typeface="BMitra"/>
                <a:ea typeface="Calibri"/>
                <a:cs typeface="BMitra"/>
              </a:rPr>
              <a:t> </a:t>
            </a:r>
            <a:r>
              <a:rPr lang="ar-SA" sz="2000" dirty="0">
                <a:effectLst/>
                <a:latin typeface="BMitra"/>
                <a:ea typeface="Calibri"/>
                <a:cs typeface="B Nazanin"/>
              </a:rPr>
              <a:t>مطرح</a:t>
            </a:r>
            <a:r>
              <a:rPr lang="ar-SA" sz="2000" dirty="0">
                <a:effectLst/>
                <a:latin typeface="BMitra"/>
                <a:ea typeface="Calibri"/>
                <a:cs typeface="BMitra"/>
              </a:rPr>
              <a:t> </a:t>
            </a:r>
            <a:r>
              <a:rPr lang="ar-SA" sz="2000" dirty="0">
                <a:effectLst/>
                <a:latin typeface="BMitra"/>
                <a:ea typeface="Calibri"/>
                <a:cs typeface="B Nazanin"/>
              </a:rPr>
              <a:t>شده و</a:t>
            </a:r>
            <a:r>
              <a:rPr lang="ar-SA" sz="2000" dirty="0">
                <a:effectLst/>
                <a:latin typeface="BMitra"/>
                <a:ea typeface="Calibri"/>
                <a:cs typeface="BMitra"/>
              </a:rPr>
              <a:t> </a:t>
            </a:r>
            <a:r>
              <a:rPr lang="ar-SA" sz="2000" dirty="0">
                <a:effectLst/>
                <a:latin typeface="BMitra"/>
                <a:ea typeface="Calibri"/>
                <a:cs typeface="B Nazanin"/>
              </a:rPr>
              <a:t>در</a:t>
            </a:r>
            <a:r>
              <a:rPr lang="ar-SA" sz="2000" dirty="0">
                <a:effectLst/>
                <a:latin typeface="BMitra"/>
                <a:ea typeface="Calibri"/>
                <a:cs typeface="BMitra"/>
              </a:rPr>
              <a:t> </a:t>
            </a:r>
            <a:r>
              <a:rPr lang="ar-SA" sz="2000" dirty="0">
                <a:effectLst/>
                <a:latin typeface="BMitra"/>
                <a:ea typeface="Calibri"/>
                <a:cs typeface="B Nazanin"/>
              </a:rPr>
              <a:t>پي</a:t>
            </a:r>
            <a:r>
              <a:rPr lang="ar-SA" sz="2000" dirty="0">
                <a:effectLst/>
                <a:latin typeface="BMitra"/>
                <a:ea typeface="Calibri"/>
                <a:cs typeface="BMitra"/>
              </a:rPr>
              <a:t> </a:t>
            </a:r>
            <a:r>
              <a:rPr lang="ar-SA" sz="2000" dirty="0">
                <a:effectLst/>
                <a:latin typeface="BMitra"/>
                <a:ea typeface="Calibri"/>
                <a:cs typeface="B Nazanin"/>
              </a:rPr>
              <a:t>ايجاد</a:t>
            </a:r>
            <a:r>
              <a:rPr lang="ar-SA" sz="2000" dirty="0">
                <a:effectLst/>
                <a:latin typeface="BMitra"/>
                <a:ea typeface="Calibri"/>
                <a:cs typeface="BMitra"/>
              </a:rPr>
              <a:t> </a:t>
            </a:r>
            <a:r>
              <a:rPr lang="ar-SA" sz="2000" dirty="0">
                <a:effectLst/>
                <a:latin typeface="BMitra"/>
                <a:ea typeface="Calibri"/>
                <a:cs typeface="B Nazanin"/>
              </a:rPr>
              <a:t>محيط</a:t>
            </a:r>
            <a:r>
              <a:rPr lang="ar-SA" sz="2000" dirty="0">
                <a:effectLst/>
                <a:latin typeface="BMitra"/>
                <a:ea typeface="Calibri"/>
                <a:cs typeface="BMitra"/>
              </a:rPr>
              <a:t> </a:t>
            </a:r>
            <a:r>
              <a:rPr lang="ar-SA" sz="2000" dirty="0">
                <a:effectLst/>
                <a:latin typeface="BMitra"/>
                <a:ea typeface="Calibri"/>
                <a:cs typeface="B Nazanin"/>
              </a:rPr>
              <a:t>هاي</a:t>
            </a:r>
            <a:r>
              <a:rPr lang="ar-SA" sz="2000" dirty="0">
                <a:effectLst/>
                <a:latin typeface="BMitra"/>
                <a:ea typeface="Calibri"/>
                <a:cs typeface="BMitra"/>
              </a:rPr>
              <a:t> </a:t>
            </a:r>
            <a:r>
              <a:rPr lang="ar-SA" sz="2000" dirty="0">
                <a:effectLst/>
                <a:latin typeface="BMitra"/>
                <a:ea typeface="Calibri"/>
                <a:cs typeface="B Nazanin"/>
              </a:rPr>
              <a:t>سالم</a:t>
            </a:r>
            <a:r>
              <a:rPr lang="ar-SA" sz="2000" dirty="0">
                <a:effectLst/>
                <a:latin typeface="BMitra"/>
                <a:ea typeface="Calibri"/>
                <a:cs typeface="BMitra"/>
              </a:rPr>
              <a:t> </a:t>
            </a:r>
            <a:r>
              <a:rPr lang="ar-SA" sz="2000" dirty="0">
                <a:effectLst/>
                <a:latin typeface="BMitra"/>
                <a:ea typeface="Calibri"/>
                <a:cs typeface="B Nazanin"/>
              </a:rPr>
              <a:t>شهري</a:t>
            </a:r>
            <a:r>
              <a:rPr lang="ar-SA" sz="2000" dirty="0">
                <a:effectLst/>
                <a:latin typeface="BMitra"/>
                <a:ea typeface="Calibri"/>
                <a:cs typeface="BMitra"/>
              </a:rPr>
              <a:t> </a:t>
            </a:r>
            <a:r>
              <a:rPr lang="ar-SA" sz="2000" dirty="0">
                <a:effectLst/>
                <a:latin typeface="BMitra"/>
                <a:ea typeface="Calibri"/>
                <a:cs typeface="B Nazanin"/>
              </a:rPr>
              <a:t>براي</a:t>
            </a:r>
            <a:r>
              <a:rPr lang="ar-SA" sz="2000" dirty="0">
                <a:effectLst/>
                <a:latin typeface="BMitra"/>
                <a:ea typeface="Calibri"/>
                <a:cs typeface="BMitra"/>
              </a:rPr>
              <a:t> </a:t>
            </a:r>
            <a:r>
              <a:rPr lang="ar-SA" sz="2000" dirty="0">
                <a:effectLst/>
                <a:latin typeface="BMitra"/>
                <a:ea typeface="Calibri"/>
                <a:cs typeface="B Nazanin"/>
              </a:rPr>
              <a:t>زندگي</a:t>
            </a:r>
            <a:r>
              <a:rPr lang="ar-SA" sz="2000" dirty="0">
                <a:effectLst/>
                <a:latin typeface="BMitra"/>
                <a:ea typeface="Calibri"/>
                <a:cs typeface="BMitra"/>
              </a:rPr>
              <a:t> </a:t>
            </a:r>
            <a:r>
              <a:rPr lang="ar-SA" sz="2000" dirty="0">
                <a:effectLst/>
                <a:latin typeface="BMitra"/>
                <a:ea typeface="Calibri"/>
                <a:cs typeface="B Nazanin"/>
              </a:rPr>
              <a:t>انسان</a:t>
            </a:r>
            <a:r>
              <a:rPr lang="ar-SA" sz="2000" dirty="0">
                <a:effectLst/>
                <a:latin typeface="BMitra"/>
                <a:ea typeface="Calibri"/>
                <a:cs typeface="BMitra"/>
              </a:rPr>
              <a:t> </a:t>
            </a:r>
            <a:r>
              <a:rPr lang="ar-SA" sz="2000" dirty="0">
                <a:effectLst/>
                <a:latin typeface="BMitra"/>
                <a:ea typeface="Calibri"/>
                <a:cs typeface="B Nazanin"/>
              </a:rPr>
              <a:t>هاست</a:t>
            </a:r>
            <a:r>
              <a:rPr lang="ar-SA" sz="2000" dirty="0">
                <a:effectLst/>
                <a:latin typeface="BMitra"/>
                <a:ea typeface="Calibri"/>
                <a:cs typeface="BMitra"/>
              </a:rPr>
              <a:t> </a:t>
            </a:r>
            <a:r>
              <a:rPr lang="ar-SA" sz="2000" dirty="0">
                <a:effectLst/>
                <a:latin typeface="BMitra"/>
                <a:ea typeface="Calibri"/>
                <a:cs typeface="B Nazanin"/>
              </a:rPr>
              <a:t>و</a:t>
            </a:r>
            <a:r>
              <a:rPr lang="ar-SA" sz="2000" dirty="0">
                <a:effectLst/>
                <a:latin typeface="BMitra"/>
                <a:ea typeface="Calibri"/>
                <a:cs typeface="BMitra"/>
              </a:rPr>
              <a:t> </a:t>
            </a:r>
            <a:r>
              <a:rPr lang="ar-SA" sz="2000" dirty="0">
                <a:effectLst/>
                <a:latin typeface="BMitra"/>
                <a:ea typeface="Calibri"/>
                <a:cs typeface="B Nazanin"/>
              </a:rPr>
              <a:t>هم</a:t>
            </a:r>
            <a:r>
              <a:rPr lang="en-US" sz="2000" dirty="0">
                <a:effectLst/>
                <a:latin typeface="BMitra"/>
                <a:ea typeface="Calibri"/>
                <a:cs typeface="B Nazanin"/>
              </a:rPr>
              <a:t>  </a:t>
            </a:r>
            <a:r>
              <a:rPr lang="ar-SA" sz="2000" dirty="0">
                <a:effectLst/>
                <a:latin typeface="BMitra"/>
                <a:ea typeface="Calibri"/>
                <a:cs typeface="B Nazanin"/>
              </a:rPr>
              <a:t>از</a:t>
            </a:r>
            <a:r>
              <a:rPr lang="ar-SA" sz="2000" dirty="0">
                <a:effectLst/>
                <a:latin typeface="BMitra"/>
                <a:ea typeface="Calibri"/>
                <a:cs typeface="BMitra"/>
              </a:rPr>
              <a:t> </a:t>
            </a:r>
            <a:r>
              <a:rPr lang="ar-SA" sz="2000" dirty="0">
                <a:effectLst/>
                <a:latin typeface="BMitra"/>
                <a:ea typeface="Calibri"/>
                <a:cs typeface="B Nazanin"/>
              </a:rPr>
              <a:t>ايده هاي</a:t>
            </a:r>
            <a:r>
              <a:rPr lang="ar-SA" sz="2000" dirty="0">
                <a:effectLst/>
                <a:latin typeface="BMitra"/>
                <a:ea typeface="Calibri"/>
                <a:cs typeface="BMitra"/>
              </a:rPr>
              <a:t> </a:t>
            </a:r>
            <a:r>
              <a:rPr lang="ar-SA" sz="2000" dirty="0">
                <a:effectLst/>
                <a:latin typeface="BMitra"/>
                <a:ea typeface="Calibri"/>
                <a:cs typeface="B Nazanin"/>
              </a:rPr>
              <a:t>نوين</a:t>
            </a:r>
            <a:r>
              <a:rPr lang="ar-SA" sz="2000" dirty="0">
                <a:effectLst/>
                <a:latin typeface="BMitra"/>
                <a:ea typeface="Calibri"/>
                <a:cs typeface="BMitra"/>
              </a:rPr>
              <a:t> </a:t>
            </a:r>
            <a:r>
              <a:rPr lang="ar-SA" sz="2000" dirty="0">
                <a:effectLst/>
                <a:latin typeface="BMitra"/>
                <a:ea typeface="Calibri"/>
                <a:cs typeface="B Nazanin"/>
              </a:rPr>
              <a:t>شهرسازي</a:t>
            </a:r>
            <a:r>
              <a:rPr lang="ar-SA" sz="2000" dirty="0">
                <a:effectLst/>
                <a:latin typeface="BMitra"/>
                <a:ea typeface="Calibri"/>
                <a:cs typeface="BMitra"/>
              </a:rPr>
              <a:t> </a:t>
            </a:r>
            <a:r>
              <a:rPr lang="ar-SA" sz="2000" dirty="0">
                <a:effectLst/>
                <a:latin typeface="BMitra"/>
                <a:ea typeface="Calibri"/>
                <a:cs typeface="B Nazanin"/>
              </a:rPr>
              <a:t>تأثير</a:t>
            </a:r>
            <a:r>
              <a:rPr lang="ar-SA" sz="2000" dirty="0">
                <a:effectLst/>
                <a:latin typeface="BMitra"/>
                <a:ea typeface="Calibri"/>
                <a:cs typeface="BMitra"/>
              </a:rPr>
              <a:t> </a:t>
            </a:r>
            <a:r>
              <a:rPr lang="ar-SA" sz="2000" dirty="0">
                <a:effectLst/>
                <a:latin typeface="BMitra"/>
                <a:ea typeface="Calibri"/>
                <a:cs typeface="B Nazanin"/>
              </a:rPr>
              <a:t>پذيرفته</a:t>
            </a:r>
            <a:r>
              <a:rPr lang="ar-SA" sz="2000" dirty="0">
                <a:effectLst/>
                <a:latin typeface="BMitra"/>
                <a:ea typeface="Calibri"/>
                <a:cs typeface="BMitra"/>
              </a:rPr>
              <a:t> </a:t>
            </a:r>
            <a:r>
              <a:rPr lang="ar-SA" sz="2000" dirty="0">
                <a:effectLst/>
                <a:latin typeface="BMitra"/>
                <a:ea typeface="Calibri"/>
                <a:cs typeface="B Nazanin"/>
              </a:rPr>
              <a:t>است</a:t>
            </a:r>
            <a:r>
              <a:rPr lang="en-US" sz="2000" dirty="0" smtClean="0">
                <a:effectLst/>
                <a:latin typeface="BMitra"/>
                <a:ea typeface="Calibri"/>
                <a:cs typeface="B Nazanin"/>
              </a:rPr>
              <a:t>.</a:t>
            </a:r>
            <a:r>
              <a:rPr lang="fa-IR" sz="1100" dirty="0">
                <a:solidFill>
                  <a:srgbClr val="3E3D2D"/>
                </a:solidFill>
                <a:effectLst/>
                <a:latin typeface="BMitra"/>
                <a:ea typeface="Calibri"/>
                <a:cs typeface="B Nazanin"/>
              </a:rPr>
              <a:t> (دكتر مهرداد نوابخش، دكتر اسحق ارجمند سياه پوش</a:t>
            </a:r>
            <a:r>
              <a:rPr lang="en-US" sz="1100" dirty="0">
                <a:solidFill>
                  <a:srgbClr val="3E3D2D"/>
                </a:solidFill>
                <a:effectLst/>
                <a:latin typeface="BMitra"/>
                <a:ea typeface="Calibri"/>
                <a:cs typeface="B Nazanin"/>
              </a:rPr>
              <a:t> ,</a:t>
            </a:r>
            <a:r>
              <a:rPr lang="fa-IR" sz="1100" dirty="0">
                <a:solidFill>
                  <a:srgbClr val="3E3D2D"/>
                </a:solidFill>
                <a:effectLst/>
                <a:latin typeface="BMitra"/>
                <a:ea typeface="Calibri"/>
                <a:cs typeface="B Nazanin"/>
              </a:rPr>
              <a:t>1388)</a:t>
            </a:r>
            <a:br>
              <a:rPr lang="fa-IR" sz="1100" dirty="0">
                <a:solidFill>
                  <a:srgbClr val="3E3D2D"/>
                </a:solidFill>
                <a:effectLst/>
                <a:latin typeface="BMitra"/>
                <a:ea typeface="Calibri"/>
                <a:cs typeface="B Nazanin"/>
              </a:rPr>
            </a:br>
            <a:endParaRPr lang="en-US" sz="1100" dirty="0">
              <a:cs typeface="B Nazanin" pitchFamily="2" charset="-78"/>
            </a:endParaRPr>
          </a:p>
        </p:txBody>
      </p:sp>
    </p:spTree>
    <p:extLst>
      <p:ext uri="{BB962C8B-B14F-4D97-AF65-F5344CB8AC3E}">
        <p14:creationId xmlns:p14="http://schemas.microsoft.com/office/powerpoint/2010/main" val="329236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anim calcmode="lin" valueType="num">
                                      <p:cBhvr>
                                        <p:cTn id="15"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2000"/>
                                        <p:tgtEl>
                                          <p:spTgt spid="2">
                                            <p:txEl>
                                              <p:pRg st="2" end="2"/>
                                            </p:txEl>
                                          </p:spTgt>
                                        </p:tgtEl>
                                      </p:cBhvr>
                                    </p:animEffect>
                                    <p:anim calcmode="lin" valueType="num">
                                      <p:cBhvr>
                                        <p:cTn id="2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2000"/>
                                        <p:tgtEl>
                                          <p:spTgt spid="2">
                                            <p:txEl>
                                              <p:pRg st="3" end="3"/>
                                            </p:txEl>
                                          </p:spTgt>
                                        </p:tgtEl>
                                      </p:cBhvr>
                                    </p:animEffect>
                                    <p:anim calcmode="lin" valueType="num">
                                      <p:cBhvr>
                                        <p:cTn id="29"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30" dur="20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1447800"/>
            <a:ext cx="8839199" cy="5257800"/>
          </a:xfrm>
        </p:spPr>
        <p:txBody>
          <a:bodyPr>
            <a:normAutofit/>
          </a:bodyPr>
          <a:lstStyle/>
          <a:p>
            <a:pPr lvl="0" algn="r" rtl="1">
              <a:buClr>
                <a:srgbClr val="FEA022">
                  <a:lumMod val="75000"/>
                </a:srgbClr>
              </a:buClr>
            </a:pPr>
            <a:r>
              <a:rPr lang="ar-SA" sz="1800" b="1" dirty="0">
                <a:latin typeface="F2"/>
                <a:ea typeface="Calibri"/>
                <a:cs typeface="B Nazanin"/>
              </a:rPr>
              <a:t>اما</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مورد</a:t>
            </a:r>
            <a:r>
              <a:rPr lang="ar-SA" sz="1800" b="1" dirty="0">
                <a:latin typeface="F2"/>
                <a:ea typeface="Calibri"/>
                <a:cs typeface="F2"/>
              </a:rPr>
              <a:t> </a:t>
            </a:r>
            <a:r>
              <a:rPr lang="ar-SA" sz="1800" b="1" dirty="0">
                <a:latin typeface="F2"/>
                <a:ea typeface="Calibri"/>
                <a:cs typeface="B Nazanin"/>
              </a:rPr>
              <a:t>انگاره</a:t>
            </a:r>
            <a:r>
              <a:rPr lang="ar-SA" sz="1800" b="1" dirty="0">
                <a:latin typeface="F2"/>
                <a:ea typeface="Calibri"/>
                <a:cs typeface="F2"/>
              </a:rPr>
              <a:t> </a:t>
            </a:r>
            <a:r>
              <a:rPr lang="ar-SA" sz="1800" b="1" dirty="0">
                <a:latin typeface="F2"/>
                <a:ea typeface="Calibri"/>
                <a:cs typeface="B Nazanin"/>
              </a:rPr>
              <a:t>هاي</a:t>
            </a:r>
            <a:r>
              <a:rPr lang="ar-SA" sz="1800" b="1" dirty="0">
                <a:latin typeface="F2"/>
                <a:ea typeface="Calibri"/>
                <a:cs typeface="F2"/>
              </a:rPr>
              <a:t> </a:t>
            </a:r>
            <a:r>
              <a:rPr lang="ar-SA" sz="1800" b="1" dirty="0">
                <a:latin typeface="F2"/>
                <a:ea typeface="Calibri"/>
                <a:cs typeface="B Nazanin"/>
              </a:rPr>
              <a:t>پایداري</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طراحی</a:t>
            </a:r>
            <a:r>
              <a:rPr lang="ar-SA" sz="1800" b="1" dirty="0">
                <a:latin typeface="F2"/>
                <a:ea typeface="Calibri"/>
                <a:cs typeface="F2"/>
              </a:rPr>
              <a:t> </a:t>
            </a:r>
            <a:r>
              <a:rPr lang="ar-SA" sz="1800" b="1" dirty="0">
                <a:latin typeface="F2"/>
                <a:ea typeface="Calibri"/>
                <a:cs typeface="B Nazanin"/>
              </a:rPr>
              <a:t>شهري</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ابتدا</a:t>
            </a:r>
            <a:r>
              <a:rPr lang="ar-SA" sz="1800" b="1" dirty="0">
                <a:latin typeface="F2"/>
                <a:ea typeface="Calibri"/>
                <a:cs typeface="F2"/>
              </a:rPr>
              <a:t> </a:t>
            </a:r>
            <a:r>
              <a:rPr lang="ar-SA" sz="1800" b="1" dirty="0">
                <a:latin typeface="F2"/>
                <a:ea typeface="Calibri"/>
                <a:cs typeface="B Nazanin"/>
              </a:rPr>
              <a:t>ذکر</a:t>
            </a:r>
            <a:r>
              <a:rPr lang="ar-SA" sz="1800" b="1" dirty="0">
                <a:latin typeface="F2"/>
                <a:ea typeface="Calibri"/>
                <a:cs typeface="F2"/>
              </a:rPr>
              <a:t> </a:t>
            </a:r>
            <a:r>
              <a:rPr lang="ar-SA" sz="1800" b="1" dirty="0">
                <a:latin typeface="F2"/>
                <a:ea typeface="Calibri"/>
                <a:cs typeface="B Nazanin"/>
              </a:rPr>
              <a:t>این</a:t>
            </a:r>
            <a:r>
              <a:rPr lang="ar-SA" sz="1800" b="1" dirty="0">
                <a:latin typeface="F2"/>
                <a:ea typeface="Calibri"/>
                <a:cs typeface="F2"/>
              </a:rPr>
              <a:t> </a:t>
            </a:r>
            <a:r>
              <a:rPr lang="ar-SA" sz="1800" b="1" dirty="0">
                <a:latin typeface="F2"/>
                <a:ea typeface="Calibri"/>
                <a:cs typeface="B Nazanin"/>
              </a:rPr>
              <a:t>نکته</a:t>
            </a:r>
            <a:r>
              <a:rPr lang="ar-SA" sz="1800" b="1" dirty="0">
                <a:latin typeface="F2"/>
                <a:ea typeface="Calibri"/>
                <a:cs typeface="F2"/>
              </a:rPr>
              <a:t> </a:t>
            </a:r>
            <a:r>
              <a:rPr lang="ar-SA" sz="1800" b="1" dirty="0">
                <a:latin typeface="F2"/>
                <a:ea typeface="Calibri"/>
                <a:cs typeface="B Nazanin"/>
              </a:rPr>
              <a:t>لازم</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نظر</a:t>
            </a:r>
            <a:r>
              <a:rPr lang="ar-SA" sz="1800" b="1" dirty="0">
                <a:latin typeface="F2"/>
                <a:ea typeface="Calibri"/>
                <a:cs typeface="F2"/>
              </a:rPr>
              <a:t> </a:t>
            </a:r>
            <a:r>
              <a:rPr lang="ar-SA" sz="1800" b="1" dirty="0">
                <a:latin typeface="F2"/>
                <a:ea typeface="Calibri"/>
                <a:cs typeface="B Nazanin"/>
              </a:rPr>
              <a:t>می</a:t>
            </a:r>
            <a:r>
              <a:rPr lang="ar-SA" sz="1800" b="1" dirty="0">
                <a:latin typeface="F2"/>
                <a:ea typeface="Calibri"/>
                <a:cs typeface="F2"/>
              </a:rPr>
              <a:t> </a:t>
            </a:r>
            <a:r>
              <a:rPr lang="ar-SA" sz="1800" b="1" dirty="0">
                <a:latin typeface="F2"/>
                <a:ea typeface="Calibri"/>
                <a:cs typeface="B Nazanin"/>
              </a:rPr>
              <a:t>رسد</a:t>
            </a:r>
            <a:r>
              <a:rPr lang="ar-SA" sz="1800" b="1" dirty="0">
                <a:latin typeface="F2"/>
                <a:ea typeface="Calibri"/>
                <a:cs typeface="F2"/>
              </a:rPr>
              <a:t> </a:t>
            </a:r>
            <a:r>
              <a:rPr lang="ar-SA" sz="1800" b="1" dirty="0">
                <a:latin typeface="F2"/>
                <a:ea typeface="Calibri"/>
                <a:cs typeface="B Nazanin"/>
              </a:rPr>
              <a:t>که</a:t>
            </a:r>
            <a:r>
              <a:rPr lang="ar-SA" sz="1800" b="1" dirty="0">
                <a:latin typeface="F2"/>
                <a:ea typeface="Calibri"/>
                <a:cs typeface="F2"/>
              </a:rPr>
              <a:t> </a:t>
            </a:r>
            <a:r>
              <a:rPr lang="ar-SA" sz="1800" b="1" dirty="0">
                <a:latin typeface="F2"/>
                <a:ea typeface="Calibri"/>
                <a:cs typeface="B Nazanin"/>
              </a:rPr>
              <a:t>تاثیر</a:t>
            </a:r>
            <a:r>
              <a:rPr lang="ar-SA" sz="1800" b="1" dirty="0">
                <a:latin typeface="F2"/>
                <a:ea typeface="Calibri"/>
                <a:cs typeface="F2"/>
              </a:rPr>
              <a:t> </a:t>
            </a:r>
            <a:r>
              <a:rPr lang="ar-SA" sz="1800" b="1" dirty="0">
                <a:latin typeface="F2"/>
                <a:ea typeface="Calibri"/>
                <a:cs typeface="B Nazanin"/>
              </a:rPr>
              <a:t>این</a:t>
            </a:r>
            <a:r>
              <a:rPr lang="ar-SA" sz="1800" b="1" dirty="0">
                <a:latin typeface="F2"/>
                <a:ea typeface="Calibri"/>
                <a:cs typeface="F2"/>
              </a:rPr>
              <a:t> </a:t>
            </a:r>
            <a:r>
              <a:rPr lang="ar-SA" sz="1800" b="1" dirty="0">
                <a:latin typeface="F2"/>
                <a:ea typeface="Calibri"/>
                <a:cs typeface="B Nazanin"/>
              </a:rPr>
              <a:t>اهداف</a:t>
            </a:r>
            <a:r>
              <a:rPr lang="ar-SA" sz="1800" b="1" dirty="0">
                <a:latin typeface="F2"/>
                <a:ea typeface="Calibri"/>
                <a:cs typeface="F2"/>
              </a:rPr>
              <a:t> </a:t>
            </a:r>
            <a:r>
              <a:rPr lang="ar-SA" sz="1800" b="1" dirty="0">
                <a:latin typeface="F2"/>
                <a:ea typeface="Calibri"/>
                <a:cs typeface="B Nazanin"/>
              </a:rPr>
              <a:t>و آرمان</a:t>
            </a:r>
            <a:r>
              <a:rPr lang="ar-SA" sz="1800" b="1" dirty="0">
                <a:latin typeface="F2"/>
                <a:ea typeface="Calibri"/>
                <a:cs typeface="F2"/>
              </a:rPr>
              <a:t> </a:t>
            </a:r>
            <a:r>
              <a:rPr lang="ar-SA" sz="1800" b="1" dirty="0">
                <a:latin typeface="F2"/>
                <a:ea typeface="Calibri"/>
                <a:cs typeface="B Nazanin"/>
              </a:rPr>
              <a:t>ها</a:t>
            </a:r>
            <a:r>
              <a:rPr lang="ar-SA" sz="1800" b="1" dirty="0">
                <a:latin typeface="F2"/>
                <a:ea typeface="Calibri"/>
                <a:cs typeface="F2"/>
              </a:rPr>
              <a:t> </a:t>
            </a:r>
            <a:r>
              <a:rPr lang="ar-SA" sz="1800" b="1" dirty="0">
                <a:latin typeface="F2"/>
                <a:ea typeface="Calibri"/>
                <a:cs typeface="B Nazanin"/>
              </a:rPr>
              <a:t>که</a:t>
            </a:r>
            <a:r>
              <a:rPr lang="ar-SA" sz="1800" b="1" dirty="0">
                <a:latin typeface="F2"/>
                <a:ea typeface="Calibri"/>
                <a:cs typeface="F2"/>
              </a:rPr>
              <a:t> </a:t>
            </a:r>
            <a:r>
              <a:rPr lang="ar-SA" sz="1800" b="1" dirty="0">
                <a:solidFill>
                  <a:schemeClr val="accent3">
                    <a:lumMod val="75000"/>
                  </a:schemeClr>
                </a:solidFill>
                <a:latin typeface="F2"/>
                <a:ea typeface="Calibri"/>
                <a:cs typeface="B Nazanin"/>
              </a:rPr>
              <a:t>از</a:t>
            </a:r>
            <a:r>
              <a:rPr lang="ar-SA" sz="1800" b="1" dirty="0">
                <a:solidFill>
                  <a:schemeClr val="accent3">
                    <a:lumMod val="75000"/>
                  </a:schemeClr>
                </a:solidFill>
                <a:latin typeface="F2"/>
                <a:ea typeface="Calibri"/>
                <a:cs typeface="F2"/>
              </a:rPr>
              <a:t> </a:t>
            </a:r>
            <a:r>
              <a:rPr lang="ar-SA" sz="1800" b="1" dirty="0">
                <a:solidFill>
                  <a:schemeClr val="accent3">
                    <a:lumMod val="75000"/>
                  </a:schemeClr>
                </a:solidFill>
                <a:latin typeface="F2"/>
                <a:ea typeface="Calibri"/>
                <a:cs typeface="B Nazanin"/>
              </a:rPr>
              <a:t>دهه</a:t>
            </a:r>
            <a:r>
              <a:rPr lang="ar-SA" sz="1800" b="1" dirty="0">
                <a:solidFill>
                  <a:schemeClr val="accent3">
                    <a:lumMod val="75000"/>
                  </a:schemeClr>
                </a:solidFill>
                <a:latin typeface="F2"/>
                <a:ea typeface="Calibri"/>
                <a:cs typeface="F2"/>
              </a:rPr>
              <a:t> </a:t>
            </a:r>
            <a:r>
              <a:rPr lang="ar-SA" sz="1800" b="1" dirty="0">
                <a:solidFill>
                  <a:schemeClr val="accent3">
                    <a:lumMod val="75000"/>
                  </a:schemeClr>
                </a:solidFill>
                <a:latin typeface="F2"/>
                <a:ea typeface="Calibri"/>
                <a:cs typeface="B Nazanin"/>
              </a:rPr>
              <a:t>ي</a:t>
            </a:r>
            <a:r>
              <a:rPr lang="en-US" sz="1800" b="1" dirty="0">
                <a:solidFill>
                  <a:schemeClr val="accent3">
                    <a:lumMod val="75000"/>
                  </a:schemeClr>
                </a:solidFill>
                <a:latin typeface="F2"/>
                <a:ea typeface="Calibri"/>
                <a:cs typeface="B Nazanin"/>
              </a:rPr>
              <a:t> 90 </a:t>
            </a:r>
            <a:r>
              <a:rPr lang="ar-SA" sz="1800" b="1" dirty="0">
                <a:latin typeface="F2"/>
                <a:ea typeface="Calibri"/>
                <a:cs typeface="B Nazanin"/>
              </a:rPr>
              <a:t>قرن</a:t>
            </a:r>
            <a:r>
              <a:rPr lang="ar-SA" sz="1800" b="1" dirty="0">
                <a:latin typeface="F2"/>
                <a:ea typeface="Calibri"/>
                <a:cs typeface="F2"/>
              </a:rPr>
              <a:t> </a:t>
            </a:r>
            <a:r>
              <a:rPr lang="ar-SA" sz="1800" b="1" dirty="0">
                <a:latin typeface="F2"/>
                <a:ea typeface="Calibri"/>
                <a:cs typeface="B Nazanin"/>
              </a:rPr>
              <a:t>گذشته</a:t>
            </a:r>
            <a:r>
              <a:rPr lang="ar-SA" sz="1800" b="1" dirty="0">
                <a:latin typeface="F2"/>
                <a:ea typeface="Calibri"/>
                <a:cs typeface="F2"/>
              </a:rPr>
              <a:t> </a:t>
            </a:r>
            <a:r>
              <a:rPr lang="ar-SA" sz="1800" b="1" dirty="0">
                <a:latin typeface="F2"/>
                <a:ea typeface="Calibri"/>
                <a:cs typeface="B Nazanin"/>
              </a:rPr>
              <a:t>ي</a:t>
            </a:r>
            <a:r>
              <a:rPr lang="ar-SA" sz="1800" b="1" dirty="0">
                <a:latin typeface="F2"/>
                <a:ea typeface="Calibri"/>
                <a:cs typeface="F2"/>
              </a:rPr>
              <a:t> </a:t>
            </a:r>
            <a:r>
              <a:rPr lang="ar-SA" sz="1800" b="1" dirty="0">
                <a:latin typeface="F2"/>
                <a:ea typeface="Calibri"/>
                <a:cs typeface="B Nazanin"/>
              </a:rPr>
              <a:t>میلادي</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سرعت</a:t>
            </a:r>
            <a:r>
              <a:rPr lang="ar-SA" sz="1800" b="1" dirty="0">
                <a:latin typeface="F2"/>
                <a:ea typeface="Calibri"/>
                <a:cs typeface="F2"/>
              </a:rPr>
              <a:t> </a:t>
            </a:r>
            <a:r>
              <a:rPr lang="ar-SA" sz="1800" b="1" dirty="0">
                <a:latin typeface="F2"/>
                <a:ea typeface="Calibri"/>
                <a:cs typeface="B Nazanin"/>
              </a:rPr>
              <a:t>جاي</a:t>
            </a:r>
            <a:r>
              <a:rPr lang="ar-SA" sz="1800" b="1" dirty="0">
                <a:latin typeface="F2"/>
                <a:ea typeface="Calibri"/>
                <a:cs typeface="F2"/>
              </a:rPr>
              <a:t> </a:t>
            </a:r>
            <a:r>
              <a:rPr lang="ar-SA" sz="1800" b="1" dirty="0">
                <a:latin typeface="F2"/>
                <a:ea typeface="Calibri"/>
                <a:cs typeface="B Nazanin"/>
              </a:rPr>
              <a:t>خود</a:t>
            </a:r>
            <a:r>
              <a:rPr lang="ar-SA" sz="1800" b="1" dirty="0">
                <a:latin typeface="F2"/>
                <a:ea typeface="Calibri"/>
                <a:cs typeface="F2"/>
              </a:rPr>
              <a:t> </a:t>
            </a:r>
            <a:r>
              <a:rPr lang="ar-SA" sz="1800" b="1" dirty="0">
                <a:latin typeface="F2"/>
                <a:ea typeface="Calibri"/>
                <a:cs typeface="B Nazanin"/>
              </a:rPr>
              <a:t>را</a:t>
            </a:r>
            <a:r>
              <a:rPr lang="ar-SA" sz="1800" b="1" dirty="0">
                <a:latin typeface="F2"/>
                <a:ea typeface="Calibri"/>
                <a:cs typeface="F2"/>
              </a:rPr>
              <a:t> </a:t>
            </a:r>
            <a:r>
              <a:rPr lang="ar-SA" sz="1800" b="1" dirty="0" smtClean="0">
                <a:latin typeface="F2"/>
                <a:ea typeface="Calibri"/>
                <a:cs typeface="B Nazanin"/>
              </a:rPr>
              <a:t>در</a:t>
            </a:r>
            <a:r>
              <a:rPr lang="fa-IR" sz="1800" dirty="0" smtClean="0">
                <a:latin typeface="Calibri"/>
                <a:ea typeface="Calibri"/>
                <a:cs typeface="Arial"/>
              </a:rPr>
              <a:t> </a:t>
            </a:r>
            <a:r>
              <a:rPr lang="ar-SA" sz="1800" b="1" dirty="0" smtClean="0">
                <a:latin typeface="F2"/>
                <a:ea typeface="Calibri"/>
                <a:cs typeface="B Nazanin"/>
              </a:rPr>
              <a:t>خُرد</a:t>
            </a:r>
            <a:r>
              <a:rPr lang="ar-SA" sz="1800" b="1" dirty="0" smtClean="0">
                <a:latin typeface="F2"/>
                <a:ea typeface="Calibri"/>
                <a:cs typeface="F2"/>
              </a:rPr>
              <a:t> </a:t>
            </a:r>
            <a:r>
              <a:rPr lang="ar-SA" sz="1800" b="1" dirty="0">
                <a:latin typeface="F2"/>
                <a:ea typeface="Calibri"/>
                <a:cs typeface="B Nazanin"/>
              </a:rPr>
              <a:t>ترین</a:t>
            </a:r>
            <a:r>
              <a:rPr lang="ar-SA" sz="1800" b="1" dirty="0">
                <a:latin typeface="F2"/>
                <a:ea typeface="Calibri"/>
                <a:cs typeface="F2"/>
              </a:rPr>
              <a:t> </a:t>
            </a:r>
            <a:r>
              <a:rPr lang="ar-SA" sz="1800" b="1" dirty="0">
                <a:latin typeface="F2"/>
                <a:ea typeface="Calibri"/>
                <a:cs typeface="B Nazanin"/>
              </a:rPr>
              <a:t>مقیاس</a:t>
            </a:r>
            <a:r>
              <a:rPr lang="ar-SA" sz="1800" b="1" dirty="0">
                <a:latin typeface="F2"/>
                <a:ea typeface="Calibri"/>
                <a:cs typeface="F2"/>
              </a:rPr>
              <a:t> </a:t>
            </a:r>
            <a:r>
              <a:rPr lang="ar-SA" sz="1800" b="1" dirty="0">
                <a:latin typeface="F2"/>
                <a:ea typeface="Calibri"/>
                <a:cs typeface="B Nazanin"/>
              </a:rPr>
              <a:t>ها</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طراحی</a:t>
            </a:r>
            <a:r>
              <a:rPr lang="ar-SA" sz="1800" b="1" dirty="0">
                <a:latin typeface="F2"/>
                <a:ea typeface="Calibri"/>
                <a:cs typeface="F2"/>
              </a:rPr>
              <a:t> </a:t>
            </a:r>
            <a:r>
              <a:rPr lang="ar-SA" sz="1800" b="1" dirty="0">
                <a:latin typeface="F2"/>
                <a:ea typeface="Calibri"/>
                <a:cs typeface="B Nazanin"/>
              </a:rPr>
              <a:t>شهري تثبیت</a:t>
            </a:r>
            <a:r>
              <a:rPr lang="ar-SA" sz="1800" b="1" dirty="0">
                <a:latin typeface="F2"/>
                <a:ea typeface="Calibri"/>
                <a:cs typeface="F2"/>
              </a:rPr>
              <a:t> </a:t>
            </a:r>
            <a:r>
              <a:rPr lang="ar-SA" sz="1800" b="1" dirty="0">
                <a:latin typeface="F2"/>
                <a:ea typeface="Calibri"/>
                <a:cs typeface="B Nazanin"/>
              </a:rPr>
              <a:t>کرده</a:t>
            </a:r>
            <a:r>
              <a:rPr lang="ar-SA" sz="1800" b="1" dirty="0">
                <a:latin typeface="F2"/>
                <a:ea typeface="Calibri"/>
                <a:cs typeface="F2"/>
              </a:rPr>
              <a:t> </a:t>
            </a:r>
            <a:r>
              <a:rPr lang="ar-SA" sz="1800" b="1" dirty="0">
                <a:latin typeface="F2"/>
                <a:ea typeface="Calibri"/>
                <a:cs typeface="B Nazanin"/>
              </a:rPr>
              <a:t>است</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گونهاي</a:t>
            </a:r>
            <a:r>
              <a:rPr lang="ar-SA" sz="1800" b="1" dirty="0">
                <a:latin typeface="F2"/>
                <a:ea typeface="Calibri"/>
                <a:cs typeface="F2"/>
              </a:rPr>
              <a:t> </a:t>
            </a:r>
            <a:r>
              <a:rPr lang="ar-SA" sz="1800" b="1" dirty="0">
                <a:latin typeface="F2"/>
                <a:ea typeface="Calibri"/>
                <a:cs typeface="B Nazanin"/>
              </a:rPr>
              <a:t>است</a:t>
            </a:r>
            <a:r>
              <a:rPr lang="ar-SA" sz="1800" b="1" dirty="0">
                <a:latin typeface="F2"/>
                <a:ea typeface="Calibri"/>
                <a:cs typeface="F2"/>
              </a:rPr>
              <a:t> </a:t>
            </a:r>
            <a:r>
              <a:rPr lang="ar-SA" sz="1800" b="1" dirty="0">
                <a:latin typeface="F2"/>
                <a:ea typeface="Calibri"/>
                <a:cs typeface="B Nazanin"/>
              </a:rPr>
              <a:t>که</a:t>
            </a:r>
            <a:r>
              <a:rPr lang="ar-SA" sz="1800" b="1" dirty="0">
                <a:latin typeface="F2"/>
                <a:ea typeface="Calibri"/>
                <a:cs typeface="F2"/>
              </a:rPr>
              <a:t> </a:t>
            </a:r>
            <a:r>
              <a:rPr lang="ar-SA" sz="1800" b="1" dirty="0">
                <a:latin typeface="F2"/>
                <a:ea typeface="Calibri"/>
                <a:cs typeface="B Nazanin"/>
              </a:rPr>
              <a:t>برخی</a:t>
            </a:r>
            <a:r>
              <a:rPr lang="ar-SA" sz="1800" b="1" dirty="0">
                <a:latin typeface="F2"/>
                <a:ea typeface="Calibri"/>
                <a:cs typeface="F2"/>
              </a:rPr>
              <a:t> </a:t>
            </a:r>
            <a:r>
              <a:rPr lang="ar-SA" sz="1800" b="1" dirty="0">
                <a:latin typeface="F2"/>
                <a:ea typeface="Calibri"/>
                <a:cs typeface="B Nazanin"/>
              </a:rPr>
              <a:t>از</a:t>
            </a:r>
            <a:r>
              <a:rPr lang="ar-SA" sz="1800" b="1" dirty="0">
                <a:latin typeface="F2"/>
                <a:ea typeface="Calibri"/>
                <a:cs typeface="F2"/>
              </a:rPr>
              <a:t> </a:t>
            </a:r>
            <a:r>
              <a:rPr lang="ar-SA" sz="1800" b="1" dirty="0">
                <a:latin typeface="F2"/>
                <a:ea typeface="Calibri"/>
                <a:cs typeface="B Nazanin"/>
              </a:rPr>
              <a:t>معروفترین</a:t>
            </a:r>
            <a:r>
              <a:rPr lang="ar-SA" sz="1800" b="1" dirty="0">
                <a:latin typeface="F2"/>
                <a:ea typeface="Calibri"/>
                <a:cs typeface="F2"/>
              </a:rPr>
              <a:t> </a:t>
            </a:r>
            <a:r>
              <a:rPr lang="ar-SA" sz="1800" b="1" dirty="0">
                <a:latin typeface="F2"/>
                <a:ea typeface="Calibri"/>
                <a:cs typeface="B Nazanin"/>
              </a:rPr>
              <a:t>منابع</a:t>
            </a:r>
            <a:r>
              <a:rPr lang="ar-SA" sz="1800" b="1" dirty="0">
                <a:latin typeface="F2"/>
                <a:ea typeface="Calibri"/>
                <a:cs typeface="F2"/>
              </a:rPr>
              <a:t> </a:t>
            </a:r>
            <a:r>
              <a:rPr lang="ar-SA" sz="1800" b="1" dirty="0">
                <a:latin typeface="F2"/>
                <a:ea typeface="Calibri"/>
                <a:cs typeface="B Nazanin"/>
              </a:rPr>
              <a:t>کلاسیک</a:t>
            </a:r>
            <a:r>
              <a:rPr lang="ar-SA" sz="1800" b="1" dirty="0">
                <a:latin typeface="F2"/>
                <a:ea typeface="Calibri"/>
                <a:cs typeface="F2"/>
              </a:rPr>
              <a:t> </a:t>
            </a:r>
            <a:r>
              <a:rPr lang="ar-SA" sz="1800" b="1" dirty="0">
                <a:latin typeface="F2"/>
                <a:ea typeface="Calibri"/>
                <a:cs typeface="B Nazanin"/>
              </a:rPr>
              <a:t>طراحی</a:t>
            </a:r>
            <a:r>
              <a:rPr lang="ar-SA" sz="1800" b="1" dirty="0">
                <a:latin typeface="F2"/>
                <a:ea typeface="Calibri"/>
                <a:cs typeface="F2"/>
              </a:rPr>
              <a:t> </a:t>
            </a:r>
            <a:r>
              <a:rPr lang="ar-SA" sz="1800" b="1" dirty="0">
                <a:latin typeface="F2"/>
                <a:ea typeface="Calibri"/>
                <a:cs typeface="B Nazanin"/>
              </a:rPr>
              <a:t>شهري</a:t>
            </a:r>
            <a:r>
              <a:rPr lang="ar-SA" sz="1800" b="1" dirty="0">
                <a:latin typeface="F2"/>
                <a:ea typeface="Calibri"/>
                <a:cs typeface="F2"/>
              </a:rPr>
              <a:t> </a:t>
            </a:r>
            <a:r>
              <a:rPr lang="ar-SA" sz="1800" b="1" dirty="0">
                <a:latin typeface="F2"/>
                <a:ea typeface="Calibri"/>
                <a:cs typeface="B Nazanin"/>
              </a:rPr>
              <a:t>را</a:t>
            </a:r>
            <a:r>
              <a:rPr lang="ar-SA" sz="1800" b="1" dirty="0">
                <a:latin typeface="F2"/>
                <a:ea typeface="Calibri"/>
                <a:cs typeface="F2"/>
              </a:rPr>
              <a:t> </a:t>
            </a:r>
            <a:r>
              <a:rPr lang="ar-SA" sz="1800" b="1" dirty="0">
                <a:latin typeface="F2"/>
                <a:ea typeface="Calibri"/>
                <a:cs typeface="B Nazanin"/>
              </a:rPr>
              <a:t>مجبور</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بازنگري</a:t>
            </a:r>
            <a:r>
              <a:rPr lang="ar-SA" sz="1800" b="1" dirty="0">
                <a:latin typeface="F2"/>
                <a:ea typeface="Calibri"/>
                <a:cs typeface="F2"/>
              </a:rPr>
              <a:t> </a:t>
            </a:r>
            <a:r>
              <a:rPr lang="ar-SA" sz="1800" b="1" dirty="0">
                <a:latin typeface="F2"/>
                <a:ea typeface="Calibri"/>
                <a:cs typeface="B Nazanin"/>
              </a:rPr>
              <a:t>در اصول خود نموده</a:t>
            </a:r>
            <a:r>
              <a:rPr lang="ar-SA" sz="1800" b="1" dirty="0">
                <a:latin typeface="F2"/>
                <a:ea typeface="Calibri"/>
                <a:cs typeface="F2"/>
              </a:rPr>
              <a:t> </a:t>
            </a:r>
            <a:r>
              <a:rPr lang="ar-SA" sz="1800" b="1" dirty="0">
                <a:latin typeface="F2"/>
                <a:ea typeface="Calibri"/>
                <a:cs typeface="B Nazanin"/>
              </a:rPr>
              <a:t>است</a:t>
            </a:r>
            <a:r>
              <a:rPr lang="en-US" sz="1800" b="1" dirty="0">
                <a:latin typeface="F2"/>
                <a:ea typeface="Calibri"/>
                <a:cs typeface="B Nazanin"/>
              </a:rPr>
              <a:t>. </a:t>
            </a:r>
            <a:r>
              <a:rPr lang="ar-SA" sz="1800" b="1" dirty="0">
                <a:latin typeface="F2"/>
                <a:ea typeface="Calibri"/>
                <a:cs typeface="B Nazanin"/>
              </a:rPr>
              <a:t>براي</a:t>
            </a:r>
            <a:r>
              <a:rPr lang="ar-SA" sz="1800" b="1" dirty="0">
                <a:latin typeface="F2"/>
                <a:ea typeface="Calibri"/>
                <a:cs typeface="F2"/>
              </a:rPr>
              <a:t> </a:t>
            </a:r>
            <a:r>
              <a:rPr lang="ar-SA" sz="1800" b="1" dirty="0">
                <a:latin typeface="F2"/>
                <a:ea typeface="Calibri"/>
                <a:cs typeface="B Nazanin"/>
              </a:rPr>
              <a:t>مثال،</a:t>
            </a:r>
            <a:r>
              <a:rPr lang="ar-SA" sz="1800" b="1" dirty="0">
                <a:latin typeface="F2"/>
                <a:ea typeface="Calibri"/>
                <a:cs typeface="F2"/>
              </a:rPr>
              <a:t> </a:t>
            </a:r>
            <a:r>
              <a:rPr lang="ar-SA" sz="1800" b="1" dirty="0">
                <a:latin typeface="F2"/>
                <a:ea typeface="Calibri"/>
                <a:cs typeface="B Nazanin"/>
              </a:rPr>
              <a:t>بنتلی</a:t>
            </a:r>
            <a:r>
              <a:rPr lang="ar-SA" sz="1800" b="1" dirty="0">
                <a:latin typeface="F2"/>
                <a:ea typeface="Calibri"/>
                <a:cs typeface="F2"/>
              </a:rPr>
              <a:t> </a:t>
            </a:r>
            <a:r>
              <a:rPr lang="ar-SA" sz="1800" b="1" dirty="0">
                <a:latin typeface="F2"/>
                <a:ea typeface="Calibri"/>
                <a:cs typeface="B Nazanin"/>
              </a:rPr>
              <a:t>و</a:t>
            </a:r>
            <a:r>
              <a:rPr lang="ar-SA" sz="1800" b="1" dirty="0">
                <a:latin typeface="F2"/>
                <a:ea typeface="Calibri"/>
                <a:cs typeface="F2"/>
              </a:rPr>
              <a:t> </a:t>
            </a:r>
            <a:r>
              <a:rPr lang="ar-SA" sz="1800" b="1" dirty="0">
                <a:latin typeface="F2"/>
                <a:ea typeface="Calibri"/>
                <a:cs typeface="B Nazanin"/>
              </a:rPr>
              <a:t>همکارانش</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تکمیل</a:t>
            </a:r>
            <a:r>
              <a:rPr lang="ar-SA" sz="1800" b="1" dirty="0">
                <a:latin typeface="F2"/>
                <a:ea typeface="Calibri"/>
                <a:cs typeface="F2"/>
              </a:rPr>
              <a:t> </a:t>
            </a:r>
            <a:r>
              <a:rPr lang="ar-SA" sz="1800" b="1" dirty="0">
                <a:latin typeface="F2"/>
                <a:ea typeface="Calibri"/>
                <a:cs typeface="B Nazanin"/>
              </a:rPr>
              <a:t>مجموعه ي</a:t>
            </a:r>
            <a:r>
              <a:rPr lang="ar-SA" sz="1800" b="1" dirty="0">
                <a:latin typeface="F2"/>
                <a:ea typeface="Calibri"/>
                <a:cs typeface="F2"/>
              </a:rPr>
              <a:t> </a:t>
            </a:r>
            <a:r>
              <a:rPr lang="ar-SA" sz="1800" b="1" dirty="0">
                <a:latin typeface="F2"/>
                <a:ea typeface="Calibri"/>
                <a:cs typeface="B Nazanin"/>
              </a:rPr>
              <a:t>اصول</a:t>
            </a:r>
            <a:r>
              <a:rPr lang="ar-SA" sz="1800" b="1" dirty="0">
                <a:latin typeface="F2"/>
                <a:ea typeface="Calibri"/>
                <a:cs typeface="F2"/>
              </a:rPr>
              <a:t> </a:t>
            </a:r>
            <a:r>
              <a:rPr lang="ar-SA" sz="1800" b="1" dirty="0">
                <a:latin typeface="F2"/>
                <a:ea typeface="Calibri"/>
                <a:cs typeface="B Nazanin"/>
              </a:rPr>
              <a:t>طراحی</a:t>
            </a:r>
            <a:r>
              <a:rPr lang="ar-SA" sz="1800" b="1" dirty="0">
                <a:latin typeface="F2"/>
                <a:ea typeface="Calibri"/>
                <a:cs typeface="F2"/>
              </a:rPr>
              <a:t> </a:t>
            </a:r>
            <a:r>
              <a:rPr lang="ar-SA" sz="1800" b="1" dirty="0">
                <a:latin typeface="F2"/>
                <a:ea typeface="Calibri"/>
                <a:cs typeface="B Nazanin"/>
              </a:rPr>
              <a:t>شهري</a:t>
            </a:r>
            <a:r>
              <a:rPr lang="ar-SA" sz="1800" b="1" dirty="0">
                <a:latin typeface="F2"/>
                <a:ea typeface="Calibri"/>
                <a:cs typeface="F2"/>
              </a:rPr>
              <a:t> </a:t>
            </a:r>
            <a:r>
              <a:rPr lang="ar-SA" sz="1800" b="1" dirty="0">
                <a:latin typeface="F2"/>
                <a:ea typeface="Calibri"/>
                <a:cs typeface="B Nazanin"/>
              </a:rPr>
              <a:t>خود</a:t>
            </a:r>
            <a:r>
              <a:rPr lang="ar-SA" sz="1800" b="1" dirty="0">
                <a:latin typeface="F2"/>
                <a:ea typeface="Calibri"/>
                <a:cs typeface="F2"/>
              </a:rPr>
              <a:t> </a:t>
            </a:r>
            <a:r>
              <a:rPr lang="ar-SA" sz="1800" b="1" dirty="0">
                <a:latin typeface="F2"/>
                <a:ea typeface="Calibri"/>
                <a:cs typeface="B Nazanin"/>
              </a:rPr>
              <a:t>در- محیط های پاسخ ده- و</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منظور</a:t>
            </a:r>
            <a:r>
              <a:rPr lang="ar-SA" sz="1800" b="1" dirty="0">
                <a:latin typeface="F2"/>
                <a:ea typeface="Calibri"/>
                <a:cs typeface="F2"/>
              </a:rPr>
              <a:t> </a:t>
            </a:r>
            <a:r>
              <a:rPr lang="ar-SA" sz="1800" b="1" dirty="0">
                <a:latin typeface="F2"/>
                <a:ea typeface="Calibri"/>
                <a:cs typeface="B Nazanin"/>
              </a:rPr>
              <a:t>همراهی</a:t>
            </a:r>
            <a:r>
              <a:rPr lang="ar-SA" sz="1800" b="1" dirty="0">
                <a:latin typeface="F2"/>
                <a:ea typeface="Calibri"/>
                <a:cs typeface="F2"/>
              </a:rPr>
              <a:t> </a:t>
            </a:r>
            <a:r>
              <a:rPr lang="ar-SA" sz="1800" b="1" dirty="0">
                <a:latin typeface="F2"/>
                <a:ea typeface="Calibri"/>
                <a:cs typeface="B Nazanin"/>
              </a:rPr>
              <a:t>با</a:t>
            </a:r>
            <a:r>
              <a:rPr lang="ar-SA" sz="1800" b="1" dirty="0">
                <a:latin typeface="F2"/>
                <a:ea typeface="Calibri"/>
                <a:cs typeface="F2"/>
              </a:rPr>
              <a:t> </a:t>
            </a:r>
            <a:r>
              <a:rPr lang="ar-SA" sz="1800" b="1" dirty="0">
                <a:latin typeface="F2"/>
                <a:ea typeface="Calibri"/>
                <a:cs typeface="B Nazanin"/>
              </a:rPr>
              <a:t>آرمانهاي</a:t>
            </a:r>
            <a:r>
              <a:rPr lang="ar-SA" sz="1800" b="1" dirty="0">
                <a:latin typeface="F2"/>
                <a:ea typeface="Calibri"/>
                <a:cs typeface="F2"/>
              </a:rPr>
              <a:t> </a:t>
            </a:r>
            <a:r>
              <a:rPr lang="ar-SA" sz="1800" b="1" dirty="0">
                <a:latin typeface="F2"/>
                <a:ea typeface="Calibri"/>
                <a:cs typeface="B Nazanin"/>
              </a:rPr>
              <a:t>پایداري</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طراحی</a:t>
            </a:r>
            <a:r>
              <a:rPr lang="ar-SA" sz="1800" b="1" dirty="0">
                <a:latin typeface="F2"/>
                <a:ea typeface="Calibri"/>
                <a:cs typeface="F2"/>
              </a:rPr>
              <a:t> </a:t>
            </a:r>
            <a:r>
              <a:rPr lang="ar-SA" sz="1800" b="1" dirty="0">
                <a:latin typeface="F2"/>
                <a:ea typeface="Calibri"/>
                <a:cs typeface="B Nazanin"/>
              </a:rPr>
              <a:t>شهري</a:t>
            </a:r>
            <a:r>
              <a:rPr lang="ar-SA" sz="1800" b="1" dirty="0">
                <a:solidFill>
                  <a:srgbClr val="943634"/>
                </a:solidFill>
                <a:latin typeface="F2"/>
                <a:ea typeface="Calibri"/>
                <a:cs typeface="B Nazanin"/>
              </a:rPr>
              <a:t>،</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سه</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اصل</a:t>
            </a:r>
            <a:r>
              <a:rPr lang="ar-SA" sz="1800" b="1" dirty="0">
                <a:solidFill>
                  <a:srgbClr val="943634"/>
                </a:solidFill>
                <a:latin typeface="F2"/>
                <a:ea typeface="Calibri"/>
                <a:cs typeface="F2"/>
              </a:rPr>
              <a:t> </a:t>
            </a:r>
            <a:r>
              <a:rPr lang="ar-SA" sz="1800" b="1" dirty="0">
                <a:latin typeface="F2"/>
                <a:ea typeface="Calibri"/>
                <a:cs typeface="B Nazanin"/>
              </a:rPr>
              <a:t>کارایی</a:t>
            </a:r>
            <a:r>
              <a:rPr lang="ar-SA" sz="1800" b="1" dirty="0">
                <a:latin typeface="F2"/>
                <a:ea typeface="Calibri"/>
                <a:cs typeface="F2"/>
              </a:rPr>
              <a:t> </a:t>
            </a:r>
            <a:r>
              <a:rPr lang="ar-SA" sz="1800" b="1" dirty="0">
                <a:latin typeface="F2"/>
                <a:ea typeface="Calibri"/>
                <a:cs typeface="B Nazanin"/>
              </a:rPr>
              <a:t>از</a:t>
            </a:r>
            <a:r>
              <a:rPr lang="ar-SA" sz="1800" b="1" dirty="0">
                <a:latin typeface="F2"/>
                <a:ea typeface="Calibri"/>
                <a:cs typeface="F2"/>
              </a:rPr>
              <a:t> </a:t>
            </a:r>
            <a:r>
              <a:rPr lang="ar-SA" sz="1800" b="1" dirty="0">
                <a:latin typeface="F2"/>
                <a:ea typeface="Calibri"/>
                <a:cs typeface="B Nazanin"/>
              </a:rPr>
              <a:t>نظر</a:t>
            </a:r>
            <a:r>
              <a:rPr lang="ar-SA" sz="1800" b="1" dirty="0">
                <a:latin typeface="F2"/>
                <a:ea typeface="Calibri"/>
                <a:cs typeface="F2"/>
              </a:rPr>
              <a:t> </a:t>
            </a:r>
            <a:r>
              <a:rPr lang="ar-SA" sz="1800" b="1" dirty="0">
                <a:solidFill>
                  <a:srgbClr val="943634"/>
                </a:solidFill>
                <a:latin typeface="F2"/>
                <a:ea typeface="Calibri"/>
                <a:cs typeface="B Nazanin"/>
              </a:rPr>
              <a:t>مصرف</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انرژي</a:t>
            </a:r>
            <a:r>
              <a:rPr lang="ar-SA" sz="1800" b="1" dirty="0">
                <a:latin typeface="F2"/>
                <a:ea typeface="Calibri"/>
                <a:cs typeface="B Nazanin"/>
              </a:rPr>
              <a:t>،</a:t>
            </a:r>
            <a:r>
              <a:rPr lang="ar-SA" sz="1800" b="1" dirty="0">
                <a:latin typeface="F2"/>
                <a:ea typeface="Calibri"/>
                <a:cs typeface="F2"/>
              </a:rPr>
              <a:t> </a:t>
            </a:r>
            <a:r>
              <a:rPr lang="ar-SA" sz="1800" b="1" dirty="0" smtClean="0">
                <a:solidFill>
                  <a:srgbClr val="943634"/>
                </a:solidFill>
                <a:latin typeface="F2"/>
                <a:ea typeface="Calibri"/>
                <a:cs typeface="B Nazanin"/>
              </a:rPr>
              <a:t>حفاظت</a:t>
            </a:r>
            <a:r>
              <a:rPr lang="ar-SA" sz="1800" b="1" dirty="0" smtClean="0">
                <a:solidFill>
                  <a:srgbClr val="943634"/>
                </a:solidFill>
                <a:latin typeface="F2"/>
                <a:ea typeface="Calibri"/>
                <a:cs typeface="F2"/>
              </a:rPr>
              <a:t> </a:t>
            </a:r>
            <a:r>
              <a:rPr lang="ar-SA" sz="1800" b="1" dirty="0">
                <a:solidFill>
                  <a:srgbClr val="943634"/>
                </a:solidFill>
                <a:latin typeface="F2"/>
                <a:ea typeface="Calibri"/>
                <a:cs typeface="B Nazanin"/>
              </a:rPr>
              <a:t>از</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اکوسیستمها</a:t>
            </a:r>
            <a:r>
              <a:rPr lang="ar-SA" sz="1800" b="1" dirty="0">
                <a:solidFill>
                  <a:srgbClr val="943634"/>
                </a:solidFill>
                <a:latin typeface="F2"/>
                <a:ea typeface="Calibri"/>
                <a:cs typeface="F2"/>
              </a:rPr>
              <a:t> </a:t>
            </a:r>
            <a:r>
              <a:rPr lang="ar-SA" sz="1800" b="1" dirty="0">
                <a:solidFill>
                  <a:srgbClr val="000000"/>
                </a:solidFill>
                <a:latin typeface="F2"/>
                <a:ea typeface="Calibri"/>
                <a:cs typeface="B Nazanin"/>
              </a:rPr>
              <a:t>و</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تقلیل</a:t>
            </a:r>
            <a:r>
              <a:rPr lang="ar-SA" sz="1800" b="1" dirty="0">
                <a:solidFill>
                  <a:srgbClr val="943634"/>
                </a:solidFill>
                <a:latin typeface="F2"/>
                <a:ea typeface="Calibri"/>
                <a:cs typeface="F2"/>
              </a:rPr>
              <a:t> </a:t>
            </a:r>
            <a:r>
              <a:rPr lang="ar-SA" sz="1800" b="1" dirty="0">
                <a:solidFill>
                  <a:srgbClr val="943634"/>
                </a:solidFill>
                <a:latin typeface="F2"/>
                <a:ea typeface="Calibri"/>
                <a:cs typeface="B Nazanin"/>
              </a:rPr>
              <a:t>آلودگیها</a:t>
            </a:r>
            <a:r>
              <a:rPr lang="ar-SA" sz="1800" b="1" dirty="0">
                <a:solidFill>
                  <a:srgbClr val="943634"/>
                </a:solidFill>
                <a:latin typeface="F2"/>
                <a:ea typeface="Calibri"/>
                <a:cs typeface="F2"/>
              </a:rPr>
              <a:t> </a:t>
            </a:r>
            <a:r>
              <a:rPr lang="ar-SA" sz="1800" b="1" dirty="0">
                <a:latin typeface="F2"/>
                <a:ea typeface="Calibri"/>
                <a:cs typeface="B Nazanin"/>
              </a:rPr>
              <a:t>را</a:t>
            </a:r>
            <a:r>
              <a:rPr lang="ar-SA" sz="1800" b="1" dirty="0">
                <a:latin typeface="F2"/>
                <a:ea typeface="Calibri"/>
                <a:cs typeface="F2"/>
              </a:rPr>
              <a:t> </a:t>
            </a:r>
            <a:r>
              <a:rPr lang="ar-SA" sz="1800" b="1" dirty="0">
                <a:latin typeface="F2"/>
                <a:ea typeface="Calibri"/>
                <a:cs typeface="B Nazanin"/>
              </a:rPr>
              <a:t>به</a:t>
            </a:r>
            <a:r>
              <a:rPr lang="ar-SA" sz="1800" b="1" dirty="0">
                <a:latin typeface="F2"/>
                <a:ea typeface="Calibri"/>
                <a:cs typeface="F2"/>
              </a:rPr>
              <a:t> </a:t>
            </a:r>
            <a:r>
              <a:rPr lang="ar-SA" sz="1800" b="1" dirty="0">
                <a:latin typeface="F2"/>
                <a:ea typeface="Calibri"/>
                <a:cs typeface="B Nazanin"/>
              </a:rPr>
              <a:t>مجموعه ي</a:t>
            </a:r>
            <a:r>
              <a:rPr lang="ar-SA" sz="1800" b="1" dirty="0">
                <a:latin typeface="F2"/>
                <a:ea typeface="Calibri"/>
                <a:cs typeface="F2"/>
              </a:rPr>
              <a:t> </a:t>
            </a:r>
            <a:r>
              <a:rPr lang="ar-SA" sz="1800" b="1" dirty="0">
                <a:latin typeface="F2"/>
                <a:ea typeface="Calibri"/>
                <a:cs typeface="B Nazanin"/>
              </a:rPr>
              <a:t>اصول</a:t>
            </a:r>
            <a:r>
              <a:rPr lang="ar-SA" sz="1800" b="1" dirty="0">
                <a:latin typeface="F2"/>
                <a:ea typeface="Calibri"/>
                <a:cs typeface="F2"/>
              </a:rPr>
              <a:t> </a:t>
            </a:r>
            <a:r>
              <a:rPr lang="ar-SA" sz="1800" b="1" dirty="0">
                <a:latin typeface="F2"/>
                <a:ea typeface="Calibri"/>
                <a:cs typeface="B Nazanin"/>
              </a:rPr>
              <a:t>هفتگانه ي</a:t>
            </a:r>
            <a:r>
              <a:rPr lang="ar-SA" sz="1800" b="1" dirty="0">
                <a:latin typeface="F2"/>
                <a:ea typeface="Calibri"/>
                <a:cs typeface="F2"/>
              </a:rPr>
              <a:t> </a:t>
            </a:r>
            <a:r>
              <a:rPr lang="ar-SA" sz="1800" b="1" dirty="0">
                <a:latin typeface="F2"/>
                <a:ea typeface="Calibri"/>
                <a:cs typeface="B Nazanin"/>
              </a:rPr>
              <a:t>خود</a:t>
            </a:r>
            <a:r>
              <a:rPr lang="ar-SA" sz="1800" b="1" dirty="0">
                <a:latin typeface="F2"/>
                <a:ea typeface="Calibri"/>
                <a:cs typeface="F2"/>
              </a:rPr>
              <a:t> </a:t>
            </a:r>
            <a:r>
              <a:rPr lang="ar-SA" sz="1800" b="1" dirty="0">
                <a:latin typeface="F2"/>
                <a:ea typeface="Calibri"/>
                <a:cs typeface="B Nazanin"/>
              </a:rPr>
              <a:t>افزودند</a:t>
            </a:r>
            <a:r>
              <a:rPr lang="en-US" sz="1800" b="1" dirty="0" smtClean="0">
                <a:latin typeface="F2"/>
                <a:ea typeface="Calibri"/>
                <a:cs typeface="B Nazanin"/>
              </a:rPr>
              <a:t>.</a:t>
            </a:r>
            <a:r>
              <a:rPr lang="fa-IR" sz="1800" dirty="0" smtClean="0">
                <a:latin typeface="Calibri"/>
                <a:ea typeface="Calibri"/>
                <a:cs typeface="Arial"/>
              </a:rPr>
              <a:t> </a:t>
            </a:r>
            <a:r>
              <a:rPr lang="ar-SA" sz="1800" b="1" dirty="0" smtClean="0">
                <a:latin typeface="F2"/>
                <a:ea typeface="Calibri"/>
                <a:cs typeface="B Nazanin"/>
              </a:rPr>
              <a:t>اما</a:t>
            </a:r>
            <a:r>
              <a:rPr lang="ar-SA" sz="1800" b="1" dirty="0" smtClean="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تبین</a:t>
            </a:r>
            <a:r>
              <a:rPr lang="ar-SA" sz="1800" b="1" dirty="0">
                <a:latin typeface="F2"/>
                <a:ea typeface="Calibri"/>
                <a:cs typeface="F2"/>
              </a:rPr>
              <a:t> </a:t>
            </a:r>
            <a:r>
              <a:rPr lang="ar-SA" sz="1800" b="1" dirty="0">
                <a:latin typeface="F2"/>
                <a:ea typeface="Calibri"/>
                <a:cs typeface="B Nazanin"/>
              </a:rPr>
              <a:t>مولفه ها،</a:t>
            </a:r>
            <a:r>
              <a:rPr lang="ar-SA" sz="1800" b="1" dirty="0">
                <a:latin typeface="F2"/>
                <a:ea typeface="Calibri"/>
                <a:cs typeface="F2"/>
              </a:rPr>
              <a:t> </a:t>
            </a:r>
            <a:r>
              <a:rPr lang="ar-SA" sz="1800" b="1" dirty="0">
                <a:latin typeface="F2"/>
                <a:ea typeface="Calibri"/>
                <a:cs typeface="B Nazanin"/>
              </a:rPr>
              <a:t>کاملترین</a:t>
            </a:r>
            <a:r>
              <a:rPr lang="ar-SA" sz="1800" b="1" dirty="0">
                <a:latin typeface="F2"/>
                <a:ea typeface="Calibri"/>
                <a:cs typeface="F2"/>
              </a:rPr>
              <a:t> </a:t>
            </a:r>
            <a:r>
              <a:rPr lang="ar-SA" sz="1800" b="1" dirty="0">
                <a:latin typeface="F2"/>
                <a:ea typeface="Calibri"/>
                <a:cs typeface="B Nazanin"/>
              </a:rPr>
              <a:t>و</a:t>
            </a:r>
            <a:r>
              <a:rPr lang="ar-SA" sz="1800" b="1" dirty="0">
                <a:latin typeface="F2"/>
                <a:ea typeface="Calibri"/>
                <a:cs typeface="F2"/>
              </a:rPr>
              <a:t> </a:t>
            </a:r>
            <a:r>
              <a:rPr lang="ar-SA" sz="1800" b="1" dirty="0">
                <a:latin typeface="F2"/>
                <a:ea typeface="Calibri"/>
                <a:cs typeface="B Nazanin"/>
              </a:rPr>
              <a:t>جامعترین</a:t>
            </a:r>
            <a:r>
              <a:rPr lang="ar-SA" sz="1800" b="1" dirty="0">
                <a:latin typeface="F2"/>
                <a:ea typeface="Calibri"/>
                <a:cs typeface="F2"/>
              </a:rPr>
              <a:t> </a:t>
            </a:r>
            <a:r>
              <a:rPr lang="ar-SA" sz="1800" b="1" dirty="0">
                <a:latin typeface="F2"/>
                <a:ea typeface="Calibri"/>
                <a:cs typeface="B Nazanin"/>
              </a:rPr>
              <a:t>انگاره ها</a:t>
            </a:r>
            <a:r>
              <a:rPr lang="ar-SA" sz="1800" b="1" dirty="0">
                <a:latin typeface="F2"/>
                <a:ea typeface="Calibri"/>
                <a:cs typeface="F2"/>
              </a:rPr>
              <a:t> </a:t>
            </a:r>
            <a:r>
              <a:rPr lang="ar-SA" sz="1800" b="1" dirty="0">
                <a:latin typeface="F2"/>
                <a:ea typeface="Calibri"/>
                <a:cs typeface="B Nazanin"/>
              </a:rPr>
              <a:t>را</a:t>
            </a:r>
            <a:r>
              <a:rPr lang="ar-SA" sz="1800" b="1" dirty="0">
                <a:latin typeface="F2"/>
                <a:ea typeface="Calibri"/>
                <a:cs typeface="F2"/>
              </a:rPr>
              <a:t> </a:t>
            </a:r>
            <a:r>
              <a:rPr lang="ar-SA" sz="1800" b="1" dirty="0">
                <a:solidFill>
                  <a:srgbClr val="943634"/>
                </a:solidFill>
                <a:latin typeface="F2"/>
                <a:ea typeface="Calibri"/>
                <a:cs typeface="B Nazanin"/>
              </a:rPr>
              <a:t>کرمونا</a:t>
            </a:r>
            <a:r>
              <a:rPr lang="ar-SA" sz="1800" b="1" dirty="0">
                <a:latin typeface="F2"/>
                <a:ea typeface="Calibri"/>
                <a:cs typeface="F2"/>
              </a:rPr>
              <a:t> </a:t>
            </a:r>
            <a:r>
              <a:rPr lang="ar-SA" sz="1800" b="1" dirty="0">
                <a:latin typeface="F2"/>
                <a:ea typeface="Calibri"/>
                <a:cs typeface="B Nazanin"/>
              </a:rPr>
              <a:t>در</a:t>
            </a:r>
            <a:r>
              <a:rPr lang="ar-SA" sz="1800" b="1" dirty="0">
                <a:latin typeface="F2"/>
                <a:ea typeface="Calibri"/>
                <a:cs typeface="F2"/>
              </a:rPr>
              <a:t> </a:t>
            </a:r>
            <a:r>
              <a:rPr lang="ar-SA" sz="1800" b="1" dirty="0">
                <a:latin typeface="F2"/>
                <a:ea typeface="Calibri"/>
                <a:cs typeface="B Nazanin"/>
              </a:rPr>
              <a:t>کتاب  </a:t>
            </a:r>
            <a:r>
              <a:rPr lang="ar-SA" sz="1800" b="1" dirty="0">
                <a:solidFill>
                  <a:srgbClr val="943634"/>
                </a:solidFill>
                <a:latin typeface="F2"/>
                <a:ea typeface="Calibri"/>
                <a:cs typeface="B Nazanin"/>
              </a:rPr>
              <a:t>فضاهای شهری</a:t>
            </a:r>
            <a:r>
              <a:rPr lang="en-US" sz="1800" b="1" dirty="0">
                <a:solidFill>
                  <a:srgbClr val="943634"/>
                </a:solidFill>
                <a:latin typeface="Calibri"/>
                <a:ea typeface="Calibri"/>
                <a:cs typeface="B Nazanin"/>
              </a:rPr>
              <a:t>,</a:t>
            </a:r>
            <a:r>
              <a:rPr lang="fa-IR" sz="1800" b="1" dirty="0">
                <a:solidFill>
                  <a:srgbClr val="943634"/>
                </a:solidFill>
                <a:latin typeface="Calibri"/>
                <a:ea typeface="Calibri"/>
                <a:cs typeface="B Nazanin"/>
              </a:rPr>
              <a:t>مکان </a:t>
            </a:r>
            <a:r>
              <a:rPr lang="fa-IR" sz="1800" b="1" dirty="0" smtClean="0">
                <a:solidFill>
                  <a:srgbClr val="943634"/>
                </a:solidFill>
                <a:latin typeface="Calibri"/>
                <a:ea typeface="Calibri"/>
                <a:cs typeface="B Nazanin"/>
              </a:rPr>
              <a:t>های </a:t>
            </a:r>
            <a:r>
              <a:rPr lang="fa-IR" sz="1800" b="1" dirty="0">
                <a:solidFill>
                  <a:srgbClr val="943634"/>
                </a:solidFill>
                <a:latin typeface="Calibri"/>
                <a:ea typeface="Calibri"/>
                <a:cs typeface="B Nazanin"/>
              </a:rPr>
              <a:t>عمومی </a:t>
            </a:r>
            <a:r>
              <a:rPr lang="fa-IR" sz="1800" b="1" dirty="0">
                <a:solidFill>
                  <a:srgbClr val="000000"/>
                </a:solidFill>
                <a:latin typeface="Calibri"/>
                <a:ea typeface="Calibri"/>
                <a:cs typeface="B Nazanin"/>
              </a:rPr>
              <a:t>ارئه </a:t>
            </a:r>
            <a:r>
              <a:rPr lang="fa-IR" sz="1800" b="1" dirty="0" smtClean="0">
                <a:solidFill>
                  <a:srgbClr val="000000"/>
                </a:solidFill>
                <a:latin typeface="Calibri"/>
                <a:ea typeface="Calibri"/>
                <a:cs typeface="B Nazanin"/>
              </a:rPr>
              <a:t>میدهد.</a:t>
            </a:r>
            <a:r>
              <a:rPr lang="ar-SA" sz="1100" b="1" dirty="0">
                <a:solidFill>
                  <a:srgbClr val="3E3D2D"/>
                </a:solidFill>
                <a:cs typeface="B Nazanin" pitchFamily="2" charset="-78"/>
              </a:rPr>
              <a:t> ( یعقوب هاشمی دیزج 1386)</a:t>
            </a:r>
            <a:endParaRPr lang="en-US" sz="1100" dirty="0">
              <a:solidFill>
                <a:srgbClr val="3E3D2D"/>
              </a:solidFill>
              <a:cs typeface="B Nazanin" pitchFamily="2" charset="-78"/>
            </a:endParaRPr>
          </a:p>
          <a:p>
            <a:pPr algn="r" rtl="1">
              <a:lnSpc>
                <a:spcPct val="115000"/>
              </a:lnSpc>
              <a:spcBef>
                <a:spcPts val="0"/>
              </a:spcBef>
              <a:spcAft>
                <a:spcPts val="0"/>
              </a:spcAft>
            </a:pPr>
            <a:endParaRPr lang="fa-IR" sz="1800" dirty="0" smtClean="0">
              <a:cs typeface="B Nazanin" pitchFamily="2" charset="-78"/>
            </a:endParaRPr>
          </a:p>
          <a:p>
            <a:pPr algn="r" rtl="1">
              <a:lnSpc>
                <a:spcPct val="115000"/>
              </a:lnSpc>
              <a:spcBef>
                <a:spcPts val="0"/>
              </a:spcBef>
              <a:spcAft>
                <a:spcPts val="0"/>
              </a:spcAft>
            </a:pPr>
            <a:endParaRPr lang="en-US" sz="1800" dirty="0">
              <a:cs typeface="B Nazanin" pitchFamily="2" charset="-78"/>
            </a:endParaRPr>
          </a:p>
        </p:txBody>
      </p:sp>
      <p:sp>
        <p:nvSpPr>
          <p:cNvPr id="3" name="Title 2"/>
          <p:cNvSpPr>
            <a:spLocks noGrp="1"/>
          </p:cNvSpPr>
          <p:nvPr>
            <p:ph type="ctrTitle"/>
          </p:nvPr>
        </p:nvSpPr>
        <p:spPr>
          <a:xfrm>
            <a:off x="166255" y="381000"/>
            <a:ext cx="8977745" cy="741217"/>
          </a:xfrm>
        </p:spPr>
        <p:txBody>
          <a:bodyPr/>
          <a:lstStyle/>
          <a:p>
            <a:pPr algn="r" rtl="1"/>
            <a:r>
              <a:rPr lang="ar-SA" sz="3200" dirty="0">
                <a:solidFill>
                  <a:srgbClr val="7030A0"/>
                </a:solidFill>
                <a:effectLst/>
                <a:cs typeface="B Nazanin" pitchFamily="2" charset="-78"/>
              </a:rPr>
              <a:t>انگاره هاي طراحی شهري پایدار</a:t>
            </a:r>
            <a:r>
              <a:rPr lang="en-US" sz="2000" dirty="0">
                <a:effectLst/>
              </a:rPr>
              <a:t/>
            </a:r>
            <a:br>
              <a:rPr lang="en-US" sz="2000" dirty="0">
                <a:effectLst/>
              </a:rPr>
            </a:br>
            <a:endParaRPr lang="en-US" sz="2000" dirty="0"/>
          </a:p>
        </p:txBody>
      </p:sp>
      <p:pic>
        <p:nvPicPr>
          <p:cNvPr id="2050" name="Picture 2" descr="C:\Users\Niroomand\Desktop\توسعه پایدار\مصدر سیتی\New folder\1518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886200"/>
            <a:ext cx="6096000" cy="273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19199" y="1828800"/>
            <a:ext cx="7315201" cy="4876799"/>
          </a:xfrm>
        </p:spPr>
        <p:txBody>
          <a:bodyPr/>
          <a:lstStyle/>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1-نظارت</a:t>
            </a:r>
            <a:endParaRPr lang="fa-IR" dirty="0">
              <a:solidFill>
                <a:srgbClr val="00B0F0"/>
              </a:solidFill>
              <a:cs typeface="B Nazanin" pitchFamily="2" charset="-78"/>
            </a:endParaRP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2- </a:t>
            </a:r>
            <a:r>
              <a:rPr lang="fa-IR" dirty="0">
                <a:solidFill>
                  <a:srgbClr val="00B0F0"/>
                </a:solidFill>
                <a:cs typeface="B Nazanin" pitchFamily="2" charset="-78"/>
              </a:rPr>
              <a:t>کارایی منابع</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3-تنوع </a:t>
            </a:r>
            <a:r>
              <a:rPr lang="fa-IR" dirty="0">
                <a:solidFill>
                  <a:srgbClr val="00B0F0"/>
                </a:solidFill>
                <a:cs typeface="B Nazanin" pitchFamily="2" charset="-78"/>
              </a:rPr>
              <a:t>و انتخاب</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4- </a:t>
            </a:r>
            <a:r>
              <a:rPr lang="fa-IR" dirty="0">
                <a:solidFill>
                  <a:srgbClr val="00B0F0"/>
                </a:solidFill>
                <a:cs typeface="B Nazanin" pitchFamily="2" charset="-78"/>
              </a:rPr>
              <a:t>نیازهاي انسانی</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5-انعطاف </a:t>
            </a:r>
            <a:r>
              <a:rPr lang="fa-IR" dirty="0">
                <a:solidFill>
                  <a:srgbClr val="00B0F0"/>
                </a:solidFill>
                <a:cs typeface="B Nazanin" pitchFamily="2" charset="-78"/>
              </a:rPr>
              <a:t>پذیري</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6-کاهش </a:t>
            </a:r>
            <a:r>
              <a:rPr lang="fa-IR" dirty="0">
                <a:solidFill>
                  <a:srgbClr val="00B0F0"/>
                </a:solidFill>
                <a:cs typeface="B Nazanin" pitchFamily="2" charset="-78"/>
              </a:rPr>
              <a:t>آلودگی</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7-تمرکزگرایی</a:t>
            </a:r>
            <a:endParaRPr lang="fa-IR" dirty="0">
              <a:solidFill>
                <a:srgbClr val="00B0F0"/>
              </a:solidFill>
              <a:cs typeface="B Nazanin" pitchFamily="2" charset="-78"/>
            </a:endParaRP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8-تمایز </a:t>
            </a:r>
            <a:r>
              <a:rPr lang="fa-IR" dirty="0">
                <a:solidFill>
                  <a:srgbClr val="00B0F0"/>
                </a:solidFill>
                <a:cs typeface="B Nazanin" pitchFamily="2" charset="-78"/>
              </a:rPr>
              <a:t>و تشخیص</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9-تقویت </a:t>
            </a:r>
            <a:r>
              <a:rPr lang="fa-IR" dirty="0">
                <a:solidFill>
                  <a:srgbClr val="00B0F0"/>
                </a:solidFill>
                <a:cs typeface="B Nazanin" pitchFamily="2" charset="-78"/>
              </a:rPr>
              <a:t>محیط زیست</a:t>
            </a:r>
          </a:p>
          <a:p>
            <a:pPr marR="0" lvl="0" algn="r" rtl="1">
              <a:lnSpc>
                <a:spcPct val="115000"/>
              </a:lnSpc>
              <a:spcBef>
                <a:spcPts val="0"/>
              </a:spcBef>
              <a:spcAft>
                <a:spcPts val="0"/>
              </a:spcAft>
              <a:buClr>
                <a:srgbClr val="4BACC6"/>
              </a:buClr>
            </a:pPr>
            <a:r>
              <a:rPr lang="fa-IR" dirty="0" smtClean="0">
                <a:solidFill>
                  <a:srgbClr val="00B0F0"/>
                </a:solidFill>
                <a:cs typeface="B Nazanin" pitchFamily="2" charset="-78"/>
              </a:rPr>
              <a:t>10-خودکفایی </a:t>
            </a:r>
            <a:endParaRPr lang="en-US" dirty="0">
              <a:solidFill>
                <a:srgbClr val="00B0F0"/>
              </a:solidFill>
              <a:cs typeface="B Nazanin" pitchFamily="2" charset="-78"/>
            </a:endParaRPr>
          </a:p>
        </p:txBody>
      </p:sp>
      <p:sp>
        <p:nvSpPr>
          <p:cNvPr id="3" name="Title 2"/>
          <p:cNvSpPr>
            <a:spLocks noGrp="1"/>
          </p:cNvSpPr>
          <p:nvPr>
            <p:ph type="ctrTitle"/>
          </p:nvPr>
        </p:nvSpPr>
        <p:spPr>
          <a:xfrm>
            <a:off x="152400" y="228600"/>
            <a:ext cx="8851751" cy="1524000"/>
          </a:xfrm>
        </p:spPr>
        <p:txBody>
          <a:bodyPr/>
          <a:lstStyle/>
          <a:p>
            <a:pPr algn="r" rtl="1"/>
            <a:r>
              <a:rPr lang="fa-IR" sz="2400" dirty="0">
                <a:solidFill>
                  <a:schemeClr val="tx1"/>
                </a:solidFill>
                <a:effectLst/>
                <a:cs typeface="B Nazanin" pitchFamily="2" charset="-78"/>
              </a:rPr>
              <a:t>. </a:t>
            </a:r>
            <a:r>
              <a:rPr lang="ar-SA" sz="2400" dirty="0">
                <a:solidFill>
                  <a:schemeClr val="tx1"/>
                </a:solidFill>
                <a:effectLst/>
                <a:cs typeface="B Nazanin" pitchFamily="2" charset="-78"/>
              </a:rPr>
              <a:t>آن جا که وي در یک رویکرد تطبیقی و توصیفی، ابتدا نظریات مختلف در مورد استراتژي هاي دستیابی به پایداري را دسته بندي کرده و سپس در یک ماتریس تحلیلی،</a:t>
            </a:r>
            <a:r>
              <a:rPr lang="en-US" sz="2400" dirty="0">
                <a:solidFill>
                  <a:schemeClr val="tx1"/>
                </a:solidFill>
                <a:effectLst/>
                <a:cs typeface="B Nazanin" pitchFamily="2" charset="-78"/>
              </a:rPr>
              <a:t/>
            </a:r>
            <a:br>
              <a:rPr lang="en-US" sz="2400" dirty="0">
                <a:solidFill>
                  <a:schemeClr val="tx1"/>
                </a:solidFill>
                <a:effectLst/>
                <a:cs typeface="B Nazanin" pitchFamily="2" charset="-78"/>
              </a:rPr>
            </a:br>
            <a:r>
              <a:rPr lang="ar-SA" sz="2400" dirty="0">
                <a:solidFill>
                  <a:srgbClr val="FF0000"/>
                </a:solidFill>
                <a:effectLst/>
                <a:cs typeface="B Nazanin" pitchFamily="2" charset="-78"/>
              </a:rPr>
              <a:t> ده مولفه :</a:t>
            </a:r>
            <a:r>
              <a:rPr lang="en-US" sz="2400" dirty="0">
                <a:solidFill>
                  <a:schemeClr val="tx1"/>
                </a:solidFill>
                <a:effectLst/>
                <a:cs typeface="B Nazanin" pitchFamily="2" charset="-78"/>
              </a:rPr>
              <a:t/>
            </a:r>
            <a:br>
              <a:rPr lang="en-US" sz="2400" dirty="0">
                <a:solidFill>
                  <a:schemeClr val="tx1"/>
                </a:solidFill>
                <a:effectLst/>
                <a:cs typeface="B Nazanin" pitchFamily="2" charset="-78"/>
              </a:rPr>
            </a:br>
            <a:endParaRPr lang="en-US" sz="2400" dirty="0">
              <a:solidFill>
                <a:schemeClr val="tx1"/>
              </a:solidFill>
              <a:cs typeface="B Nazanin" pitchFamily="2" charset="-78"/>
            </a:endParaRPr>
          </a:p>
        </p:txBody>
      </p:sp>
    </p:spTree>
    <p:extLst>
      <p:ext uri="{BB962C8B-B14F-4D97-AF65-F5344CB8AC3E}">
        <p14:creationId xmlns:p14="http://schemas.microsoft.com/office/powerpoint/2010/main" val="16428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1752600"/>
            <a:ext cx="8610599" cy="4800599"/>
          </a:xfrm>
        </p:spPr>
        <p:txBody>
          <a:bodyPr/>
          <a:lstStyle/>
          <a:p>
            <a:pPr lvl="0" algn="r" rtl="1"/>
            <a:r>
              <a:rPr lang="fa-IR" sz="2000" b="1" dirty="0" smtClean="0">
                <a:solidFill>
                  <a:srgbClr val="00B0F0"/>
                </a:solidFill>
                <a:cs typeface="B Nazanin" pitchFamily="2" charset="-78"/>
              </a:rPr>
              <a:t>1- </a:t>
            </a:r>
            <a:r>
              <a:rPr lang="ar-SA" sz="2000" b="1" dirty="0" smtClean="0">
                <a:solidFill>
                  <a:srgbClr val="00B0F0"/>
                </a:solidFill>
                <a:cs typeface="B Nazanin" pitchFamily="2" charset="-78"/>
              </a:rPr>
              <a:t>ساختمانها</a:t>
            </a:r>
            <a:endParaRPr lang="en-US" sz="2000" dirty="0">
              <a:solidFill>
                <a:srgbClr val="00B0F0"/>
              </a:solidFill>
              <a:cs typeface="B Nazanin" pitchFamily="2" charset="-78"/>
            </a:endParaRPr>
          </a:p>
          <a:p>
            <a:pPr lvl="0" algn="r" rtl="1"/>
            <a:r>
              <a:rPr lang="fa-IR" sz="2000" b="1" dirty="0" smtClean="0">
                <a:solidFill>
                  <a:srgbClr val="00B0F0"/>
                </a:solidFill>
                <a:cs typeface="B Nazanin" pitchFamily="2" charset="-78"/>
              </a:rPr>
              <a:t>2- </a:t>
            </a:r>
            <a:r>
              <a:rPr lang="ar-SA" sz="2000" b="1" dirty="0" smtClean="0">
                <a:solidFill>
                  <a:srgbClr val="00B0F0"/>
                </a:solidFill>
                <a:cs typeface="B Nazanin" pitchFamily="2" charset="-78"/>
              </a:rPr>
              <a:t>فضاهاي </a:t>
            </a:r>
            <a:r>
              <a:rPr lang="ar-SA" sz="2000" b="1" dirty="0">
                <a:solidFill>
                  <a:srgbClr val="00B0F0"/>
                </a:solidFill>
                <a:cs typeface="B Nazanin" pitchFamily="2" charset="-78"/>
              </a:rPr>
              <a:t>شهري</a:t>
            </a:r>
            <a:endParaRPr lang="en-US" sz="2000" dirty="0">
              <a:solidFill>
                <a:srgbClr val="00B0F0"/>
              </a:solidFill>
              <a:cs typeface="B Nazanin" pitchFamily="2" charset="-78"/>
            </a:endParaRPr>
          </a:p>
          <a:p>
            <a:pPr lvl="0" algn="r" rtl="1"/>
            <a:r>
              <a:rPr lang="fa-IR" sz="2000" b="1" dirty="0" smtClean="0">
                <a:solidFill>
                  <a:srgbClr val="00B0F0"/>
                </a:solidFill>
                <a:cs typeface="B Nazanin" pitchFamily="2" charset="-78"/>
              </a:rPr>
              <a:t>3- </a:t>
            </a:r>
            <a:r>
              <a:rPr lang="ar-SA" sz="2000" b="1" dirty="0" smtClean="0">
                <a:solidFill>
                  <a:srgbClr val="00B0F0"/>
                </a:solidFill>
                <a:cs typeface="B Nazanin" pitchFamily="2" charset="-78"/>
              </a:rPr>
              <a:t>محله </a:t>
            </a:r>
            <a:r>
              <a:rPr lang="ar-SA" sz="2000" b="1" dirty="0">
                <a:solidFill>
                  <a:srgbClr val="00B0F0"/>
                </a:solidFill>
                <a:cs typeface="B Nazanin" pitchFamily="2" charset="-78"/>
              </a:rPr>
              <a:t>ها</a:t>
            </a:r>
            <a:endParaRPr lang="en-US" sz="2000" dirty="0">
              <a:solidFill>
                <a:srgbClr val="00B0F0"/>
              </a:solidFill>
              <a:cs typeface="B Nazanin" pitchFamily="2" charset="-78"/>
            </a:endParaRPr>
          </a:p>
          <a:p>
            <a:pPr lvl="0" algn="r" rtl="1"/>
            <a:r>
              <a:rPr lang="fa-IR" sz="2000" b="1" dirty="0" smtClean="0">
                <a:solidFill>
                  <a:srgbClr val="00B0F0"/>
                </a:solidFill>
                <a:cs typeface="B Nazanin" pitchFamily="2" charset="-78"/>
              </a:rPr>
              <a:t>4- </a:t>
            </a:r>
            <a:r>
              <a:rPr lang="ar-SA" sz="2000" b="1" dirty="0" smtClean="0">
                <a:solidFill>
                  <a:srgbClr val="00B0F0"/>
                </a:solidFill>
                <a:cs typeface="B Nazanin" pitchFamily="2" charset="-78"/>
              </a:rPr>
              <a:t>سکونتگاهها</a:t>
            </a:r>
            <a:endParaRPr lang="fa-IR" sz="2000" b="1" dirty="0" smtClean="0">
              <a:solidFill>
                <a:srgbClr val="00B0F0"/>
              </a:solidFill>
              <a:cs typeface="B Nazanin" pitchFamily="2" charset="-78"/>
            </a:endParaRPr>
          </a:p>
          <a:p>
            <a:pPr lvl="0" algn="r" rtl="1"/>
            <a:endParaRPr lang="fa-IR" sz="2000" b="1" dirty="0" smtClean="0">
              <a:solidFill>
                <a:srgbClr val="00B0F0"/>
              </a:solidFill>
              <a:cs typeface="B Nazanin" pitchFamily="2" charset="-78"/>
            </a:endParaRPr>
          </a:p>
          <a:p>
            <a:pPr lvl="0" algn="r" rtl="1">
              <a:buClr>
                <a:srgbClr val="FEA022">
                  <a:lumMod val="75000"/>
                </a:srgbClr>
              </a:buClr>
            </a:pPr>
            <a:r>
              <a:rPr lang="ar-SA" sz="2000" b="1" dirty="0">
                <a:latin typeface="F2"/>
                <a:ea typeface="Calibri"/>
                <a:cs typeface="B Nazanin"/>
              </a:rPr>
              <a:t>مورد</a:t>
            </a:r>
            <a:r>
              <a:rPr lang="ar-SA" sz="2000" b="1" dirty="0">
                <a:latin typeface="F2"/>
                <a:ea typeface="Calibri"/>
                <a:cs typeface="F2"/>
              </a:rPr>
              <a:t> </a:t>
            </a:r>
            <a:r>
              <a:rPr lang="ar-SA" sz="2000" b="1" dirty="0">
                <a:latin typeface="F2"/>
                <a:ea typeface="Calibri"/>
                <a:cs typeface="B Nazanin"/>
              </a:rPr>
              <a:t>تدقیق</a:t>
            </a:r>
            <a:r>
              <a:rPr lang="ar-SA" sz="2000" b="1" dirty="0">
                <a:latin typeface="F2"/>
                <a:ea typeface="Calibri"/>
                <a:cs typeface="F2"/>
              </a:rPr>
              <a:t> </a:t>
            </a:r>
            <a:r>
              <a:rPr lang="ar-SA" sz="2000" b="1" dirty="0">
                <a:latin typeface="F2"/>
                <a:ea typeface="Calibri"/>
                <a:cs typeface="B Nazanin"/>
              </a:rPr>
              <a:t>قرار</a:t>
            </a:r>
            <a:r>
              <a:rPr lang="ar-SA" sz="2000" b="1" dirty="0">
                <a:latin typeface="F2"/>
                <a:ea typeface="Calibri"/>
                <a:cs typeface="F2"/>
              </a:rPr>
              <a:t> </a:t>
            </a:r>
            <a:r>
              <a:rPr lang="ar-SA" sz="2000" b="1" dirty="0">
                <a:latin typeface="F2"/>
                <a:ea typeface="Calibri"/>
                <a:cs typeface="B Nazanin"/>
              </a:rPr>
              <a:t>میدهد</a:t>
            </a:r>
            <a:r>
              <a:rPr lang="en-US" sz="2000" b="1" dirty="0">
                <a:latin typeface="Calibri"/>
                <a:ea typeface="Calibri"/>
                <a:cs typeface="B Nazanin"/>
              </a:rPr>
              <a:t>. </a:t>
            </a:r>
            <a:r>
              <a:rPr lang="ar-SA" sz="2000" b="1" dirty="0">
                <a:latin typeface="F2"/>
                <a:ea typeface="Calibri"/>
                <a:cs typeface="B Nazanin"/>
              </a:rPr>
              <a:t>به</a:t>
            </a:r>
            <a:r>
              <a:rPr lang="ar-SA" sz="2000" b="1" dirty="0">
                <a:latin typeface="F2"/>
                <a:ea typeface="Calibri"/>
                <a:cs typeface="F2"/>
              </a:rPr>
              <a:t> </a:t>
            </a:r>
            <a:r>
              <a:rPr lang="ar-SA" sz="2000" b="1" dirty="0">
                <a:latin typeface="F2"/>
                <a:ea typeface="Calibri"/>
                <a:cs typeface="B Nazanin"/>
              </a:rPr>
              <a:t>نظر</a:t>
            </a:r>
            <a:r>
              <a:rPr lang="ar-SA" sz="2000" b="1" dirty="0">
                <a:latin typeface="F2"/>
                <a:ea typeface="Calibri"/>
                <a:cs typeface="F2"/>
              </a:rPr>
              <a:t> </a:t>
            </a:r>
            <a:r>
              <a:rPr lang="ar-SA" sz="2000" b="1" dirty="0">
                <a:latin typeface="F2"/>
                <a:ea typeface="Calibri"/>
                <a:cs typeface="B Nazanin"/>
              </a:rPr>
              <a:t>میرسد</a:t>
            </a:r>
            <a:r>
              <a:rPr lang="ar-SA" sz="2000" b="1" dirty="0">
                <a:latin typeface="F2"/>
                <a:ea typeface="Calibri"/>
                <a:cs typeface="F2"/>
              </a:rPr>
              <a:t> </a:t>
            </a:r>
            <a:r>
              <a:rPr lang="ar-SA" sz="2000" b="1" dirty="0">
                <a:latin typeface="F2"/>
                <a:ea typeface="Calibri"/>
                <a:cs typeface="B Nazanin"/>
              </a:rPr>
              <a:t>مولفه هاي</a:t>
            </a:r>
            <a:r>
              <a:rPr lang="ar-SA" sz="2000" b="1" dirty="0">
                <a:latin typeface="F2"/>
                <a:ea typeface="Calibri"/>
                <a:cs typeface="F2"/>
              </a:rPr>
              <a:t> </a:t>
            </a:r>
            <a:r>
              <a:rPr lang="ar-SA" sz="2000" b="1" dirty="0">
                <a:solidFill>
                  <a:srgbClr val="4BACC6"/>
                </a:solidFill>
                <a:latin typeface="F2"/>
                <a:ea typeface="Calibri"/>
                <a:cs typeface="B Nazanin"/>
              </a:rPr>
              <a:t>نظارت، کارایی</a:t>
            </a:r>
            <a:r>
              <a:rPr lang="ar-SA" sz="2000" b="1" dirty="0">
                <a:solidFill>
                  <a:srgbClr val="4BACC6"/>
                </a:solidFill>
                <a:latin typeface="F2"/>
                <a:ea typeface="Calibri"/>
                <a:cs typeface="F2"/>
              </a:rPr>
              <a:t> </a:t>
            </a:r>
            <a:r>
              <a:rPr lang="ar-SA" sz="2000" b="1" dirty="0">
                <a:solidFill>
                  <a:srgbClr val="4BACC6"/>
                </a:solidFill>
                <a:latin typeface="F2"/>
                <a:ea typeface="Calibri"/>
                <a:cs typeface="B Nazanin"/>
              </a:rPr>
              <a:t>منابع</a:t>
            </a:r>
            <a:r>
              <a:rPr lang="ar-SA" sz="2000" b="1" dirty="0">
                <a:solidFill>
                  <a:srgbClr val="4BACC6"/>
                </a:solidFill>
                <a:latin typeface="F2"/>
                <a:ea typeface="Calibri"/>
                <a:cs typeface="F2"/>
              </a:rPr>
              <a:t> </a:t>
            </a:r>
            <a:r>
              <a:rPr lang="ar-SA" sz="2000" b="1" dirty="0">
                <a:latin typeface="F2"/>
                <a:ea typeface="Calibri"/>
                <a:cs typeface="B Nazanin"/>
              </a:rPr>
              <a:t>و</a:t>
            </a:r>
            <a:r>
              <a:rPr lang="ar-SA" sz="2000" b="1" dirty="0">
                <a:latin typeface="F2"/>
                <a:ea typeface="Calibri"/>
                <a:cs typeface="F2"/>
              </a:rPr>
              <a:t> </a:t>
            </a:r>
            <a:r>
              <a:rPr lang="ar-SA" sz="2000" b="1" dirty="0">
                <a:solidFill>
                  <a:srgbClr val="4BACC6"/>
                </a:solidFill>
                <a:latin typeface="F2"/>
                <a:ea typeface="Calibri"/>
                <a:cs typeface="B Nazanin"/>
              </a:rPr>
              <a:t>خودکفایی</a:t>
            </a:r>
            <a:r>
              <a:rPr lang="ar-SA" sz="2000" b="1" dirty="0">
                <a:latin typeface="F2"/>
                <a:ea typeface="Calibri"/>
                <a:cs typeface="F2"/>
              </a:rPr>
              <a:t> </a:t>
            </a:r>
            <a:r>
              <a:rPr lang="ar-SA" sz="2000" b="1" dirty="0">
                <a:latin typeface="F2"/>
                <a:ea typeface="Calibri"/>
                <a:cs typeface="B Nazanin"/>
              </a:rPr>
              <a:t>در</a:t>
            </a:r>
            <a:r>
              <a:rPr lang="ar-SA" sz="2000" b="1" dirty="0">
                <a:latin typeface="F2"/>
                <a:ea typeface="Calibri"/>
                <a:cs typeface="F2"/>
              </a:rPr>
              <a:t> </a:t>
            </a:r>
            <a:r>
              <a:rPr lang="ar-SA" sz="2000" b="1" dirty="0">
                <a:latin typeface="F2"/>
                <a:ea typeface="Calibri"/>
                <a:cs typeface="B Nazanin"/>
              </a:rPr>
              <a:t>چارچوب</a:t>
            </a:r>
            <a:r>
              <a:rPr lang="ar-SA" sz="2000" b="1" dirty="0">
                <a:latin typeface="F2"/>
                <a:ea typeface="Calibri"/>
                <a:cs typeface="F2"/>
              </a:rPr>
              <a:t> </a:t>
            </a:r>
            <a:r>
              <a:rPr lang="ar-SA" sz="2000" b="1" dirty="0">
                <a:solidFill>
                  <a:srgbClr val="00B0F0"/>
                </a:solidFill>
                <a:latin typeface="F2"/>
                <a:ea typeface="Calibri"/>
                <a:cs typeface="B Nazanin"/>
              </a:rPr>
              <a:t>پایداري</a:t>
            </a:r>
            <a:r>
              <a:rPr lang="ar-SA" sz="2000" b="1" dirty="0">
                <a:solidFill>
                  <a:srgbClr val="00B0F0"/>
                </a:solidFill>
                <a:latin typeface="F2"/>
                <a:ea typeface="Calibri"/>
                <a:cs typeface="F2"/>
              </a:rPr>
              <a:t> </a:t>
            </a:r>
            <a:r>
              <a:rPr lang="ar-SA" sz="2000" b="1" dirty="0">
                <a:solidFill>
                  <a:srgbClr val="00B0F0"/>
                </a:solidFill>
                <a:latin typeface="F2"/>
                <a:ea typeface="Calibri"/>
                <a:cs typeface="B Nazanin"/>
              </a:rPr>
              <a:t>اقتصادي</a:t>
            </a:r>
            <a:r>
              <a:rPr lang="ar-SA" sz="2000" b="1" dirty="0">
                <a:solidFill>
                  <a:srgbClr val="00B0F0"/>
                </a:solidFill>
                <a:latin typeface="F2"/>
                <a:ea typeface="Calibri"/>
                <a:cs typeface="F2"/>
              </a:rPr>
              <a:t> </a:t>
            </a:r>
            <a:r>
              <a:rPr lang="ar-SA" sz="2000" b="1" dirty="0">
                <a:latin typeface="F2"/>
                <a:ea typeface="Calibri"/>
                <a:cs typeface="B Nazanin"/>
              </a:rPr>
              <a:t>تعریف</a:t>
            </a:r>
            <a:r>
              <a:rPr lang="ar-SA" sz="2000" b="1" dirty="0">
                <a:latin typeface="F2"/>
                <a:ea typeface="Calibri"/>
                <a:cs typeface="F2"/>
              </a:rPr>
              <a:t> </a:t>
            </a:r>
            <a:r>
              <a:rPr lang="ar-SA" sz="2000" b="1" dirty="0">
                <a:latin typeface="F2"/>
                <a:ea typeface="Calibri"/>
                <a:cs typeface="B Nazanin"/>
              </a:rPr>
              <a:t>شده</a:t>
            </a:r>
            <a:r>
              <a:rPr lang="ar-SA" sz="2000" b="1" dirty="0">
                <a:latin typeface="F2"/>
                <a:ea typeface="Calibri"/>
                <a:cs typeface="F2"/>
              </a:rPr>
              <a:t> </a:t>
            </a:r>
            <a:r>
              <a:rPr lang="ar-SA" sz="2000" b="1" dirty="0">
                <a:latin typeface="F2"/>
                <a:ea typeface="Calibri"/>
                <a:cs typeface="B Nazanin"/>
              </a:rPr>
              <a:t>و</a:t>
            </a:r>
            <a:r>
              <a:rPr lang="ar-SA" sz="2000" b="1" dirty="0">
                <a:latin typeface="F2"/>
                <a:ea typeface="Calibri"/>
                <a:cs typeface="F2"/>
              </a:rPr>
              <a:t> </a:t>
            </a:r>
            <a:r>
              <a:rPr lang="ar-SA" sz="2000" b="1" dirty="0">
                <a:solidFill>
                  <a:schemeClr val="accent3">
                    <a:lumMod val="60000"/>
                    <a:lumOff val="40000"/>
                  </a:schemeClr>
                </a:solidFill>
                <a:latin typeface="F2"/>
                <a:ea typeface="Calibri"/>
                <a:cs typeface="B Nazanin"/>
              </a:rPr>
              <a:t>تنوع</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و</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انتخاب</a:t>
            </a:r>
            <a:r>
              <a:rPr lang="ar-SA" sz="2000" b="1" dirty="0">
                <a:solidFill>
                  <a:schemeClr val="tx1"/>
                </a:solidFill>
                <a:latin typeface="F2"/>
                <a:ea typeface="Calibri"/>
                <a:cs typeface="B Nazanin"/>
              </a:rPr>
              <a:t>،</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نیازهاي</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انسانی</a:t>
            </a:r>
            <a:r>
              <a:rPr lang="ar-SA" sz="2000" b="1" dirty="0">
                <a:solidFill>
                  <a:schemeClr val="accent3">
                    <a:lumMod val="60000"/>
                    <a:lumOff val="40000"/>
                  </a:schemeClr>
                </a:solidFill>
                <a:latin typeface="F2"/>
                <a:ea typeface="Calibri"/>
                <a:cs typeface="F2"/>
              </a:rPr>
              <a:t> </a:t>
            </a:r>
            <a:r>
              <a:rPr lang="ar-SA" sz="2000" b="1" dirty="0">
                <a:solidFill>
                  <a:schemeClr val="tx1"/>
                </a:solidFill>
                <a:latin typeface="F2"/>
                <a:ea typeface="Calibri"/>
                <a:cs typeface="B Nazanin"/>
              </a:rPr>
              <a:t>و</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انعطاف</a:t>
            </a:r>
            <a:r>
              <a:rPr lang="en-US" sz="2000" b="1" dirty="0">
                <a:solidFill>
                  <a:schemeClr val="accent3">
                    <a:lumMod val="60000"/>
                    <a:lumOff val="40000"/>
                  </a:schemeClr>
                </a:solidFill>
                <a:latin typeface="F3"/>
                <a:ea typeface="Calibri"/>
                <a:cs typeface="B Nazanin"/>
              </a:rPr>
              <a:t>-</a:t>
            </a:r>
            <a:r>
              <a:rPr lang="en-US" sz="2000" b="1" dirty="0">
                <a:solidFill>
                  <a:schemeClr val="accent3">
                    <a:lumMod val="60000"/>
                    <a:lumOff val="40000"/>
                  </a:schemeClr>
                </a:solidFill>
                <a:latin typeface="B Nazanin"/>
                <a:ea typeface="Calibri"/>
              </a:rPr>
              <a:t> </a:t>
            </a:r>
            <a:r>
              <a:rPr lang="ar-SA" sz="2000" b="1" dirty="0">
                <a:solidFill>
                  <a:schemeClr val="accent3">
                    <a:lumMod val="60000"/>
                    <a:lumOff val="40000"/>
                  </a:schemeClr>
                </a:solidFill>
                <a:latin typeface="F2"/>
                <a:ea typeface="Calibri"/>
                <a:cs typeface="B Nazanin"/>
              </a:rPr>
              <a:t>پذیري</a:t>
            </a:r>
            <a:r>
              <a:rPr lang="ar-SA" sz="2000" b="1" dirty="0">
                <a:solidFill>
                  <a:schemeClr val="accent3">
                    <a:lumMod val="60000"/>
                    <a:lumOff val="40000"/>
                  </a:schemeClr>
                </a:solidFill>
                <a:latin typeface="F2"/>
                <a:ea typeface="Calibri"/>
                <a:cs typeface="F2"/>
              </a:rPr>
              <a:t> </a:t>
            </a:r>
            <a:r>
              <a:rPr lang="ar-SA" sz="2000" b="1" dirty="0">
                <a:solidFill>
                  <a:schemeClr val="tx1"/>
                </a:solidFill>
                <a:latin typeface="F2"/>
                <a:ea typeface="Calibri"/>
                <a:cs typeface="B Nazanin"/>
              </a:rPr>
              <a:t>و</a:t>
            </a:r>
            <a:r>
              <a:rPr lang="ar-SA" sz="2000" b="1" dirty="0">
                <a:solidFill>
                  <a:schemeClr val="tx1"/>
                </a:solidFill>
                <a:latin typeface="F2"/>
                <a:ea typeface="Calibri"/>
                <a:cs typeface="F2"/>
              </a:rPr>
              <a:t> </a:t>
            </a:r>
            <a:r>
              <a:rPr lang="ar-SA" sz="2000" b="1" dirty="0">
                <a:solidFill>
                  <a:schemeClr val="accent3">
                    <a:lumMod val="60000"/>
                    <a:lumOff val="40000"/>
                  </a:schemeClr>
                </a:solidFill>
                <a:latin typeface="F2"/>
                <a:ea typeface="Calibri"/>
                <a:cs typeface="B Nazanin"/>
              </a:rPr>
              <a:t>تمرکزگرایی</a:t>
            </a:r>
            <a:r>
              <a:rPr lang="ar-SA" sz="2000" b="1" dirty="0">
                <a:solidFill>
                  <a:schemeClr val="tx1"/>
                </a:solidFill>
                <a:latin typeface="F2"/>
                <a:ea typeface="Calibri"/>
                <a:cs typeface="B Nazanin"/>
              </a:rPr>
              <a:t>،</a:t>
            </a:r>
            <a:r>
              <a:rPr lang="ar-SA" sz="2000" b="1" dirty="0">
                <a:solidFill>
                  <a:schemeClr val="tx1"/>
                </a:solidFill>
                <a:latin typeface="F2"/>
                <a:ea typeface="Calibri"/>
                <a:cs typeface="F2"/>
              </a:rPr>
              <a:t> </a:t>
            </a:r>
            <a:r>
              <a:rPr lang="ar-SA" sz="2000" b="1" dirty="0">
                <a:solidFill>
                  <a:schemeClr val="accent3">
                    <a:lumMod val="60000"/>
                    <a:lumOff val="40000"/>
                  </a:schemeClr>
                </a:solidFill>
                <a:latin typeface="F2"/>
                <a:ea typeface="Calibri"/>
                <a:cs typeface="B Nazanin"/>
              </a:rPr>
              <a:t>تمایز</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تشخیص</a:t>
            </a:r>
            <a:r>
              <a:rPr lang="ar-SA" sz="2000" b="1" dirty="0">
                <a:solidFill>
                  <a:srgbClr val="4BACC6"/>
                </a:solidFill>
                <a:latin typeface="F2"/>
                <a:ea typeface="Calibri"/>
                <a:cs typeface="F2"/>
              </a:rPr>
              <a:t> </a:t>
            </a:r>
            <a:r>
              <a:rPr lang="ar-SA" sz="2000" b="1" dirty="0">
                <a:latin typeface="F2"/>
                <a:ea typeface="Calibri"/>
                <a:cs typeface="B Nazanin"/>
              </a:rPr>
              <a:t>در</a:t>
            </a:r>
            <a:r>
              <a:rPr lang="ar-SA" sz="2000" b="1" dirty="0">
                <a:latin typeface="F2"/>
                <a:ea typeface="Calibri"/>
                <a:cs typeface="F2"/>
              </a:rPr>
              <a:t> </a:t>
            </a:r>
            <a:r>
              <a:rPr lang="ar-SA" sz="2000" b="1" dirty="0">
                <a:latin typeface="F2"/>
                <a:ea typeface="Calibri"/>
                <a:cs typeface="B Nazanin"/>
              </a:rPr>
              <a:t>چارچوب</a:t>
            </a:r>
            <a:r>
              <a:rPr lang="ar-SA" sz="2000" b="1" dirty="0">
                <a:latin typeface="F2"/>
                <a:ea typeface="Calibri"/>
                <a:cs typeface="F2"/>
              </a:rPr>
              <a:t> </a:t>
            </a:r>
            <a:r>
              <a:rPr lang="ar-SA" sz="2000" b="1" dirty="0">
                <a:solidFill>
                  <a:schemeClr val="accent3">
                    <a:lumMod val="60000"/>
                    <a:lumOff val="40000"/>
                  </a:schemeClr>
                </a:solidFill>
                <a:latin typeface="F2"/>
                <a:ea typeface="Calibri"/>
                <a:cs typeface="B Nazanin"/>
              </a:rPr>
              <a:t>پایداري</a:t>
            </a:r>
            <a:r>
              <a:rPr lang="ar-SA" sz="2000" b="1" dirty="0">
                <a:solidFill>
                  <a:schemeClr val="accent3">
                    <a:lumMod val="60000"/>
                    <a:lumOff val="40000"/>
                  </a:schemeClr>
                </a:solidFill>
                <a:latin typeface="F2"/>
                <a:ea typeface="Calibri"/>
                <a:cs typeface="F2"/>
              </a:rPr>
              <a:t> </a:t>
            </a:r>
            <a:r>
              <a:rPr lang="ar-SA" sz="2000" b="1" dirty="0">
                <a:solidFill>
                  <a:schemeClr val="accent3">
                    <a:lumMod val="60000"/>
                    <a:lumOff val="40000"/>
                  </a:schemeClr>
                </a:solidFill>
                <a:latin typeface="F2"/>
                <a:ea typeface="Calibri"/>
                <a:cs typeface="B Nazanin"/>
              </a:rPr>
              <a:t>اجتماعی</a:t>
            </a:r>
            <a:r>
              <a:rPr lang="ar-SA" sz="2000" b="1" dirty="0">
                <a:solidFill>
                  <a:schemeClr val="accent3">
                    <a:lumMod val="60000"/>
                    <a:lumOff val="40000"/>
                  </a:schemeClr>
                </a:solidFill>
                <a:latin typeface="F2"/>
                <a:ea typeface="Calibri"/>
                <a:cs typeface="F2"/>
              </a:rPr>
              <a:t> </a:t>
            </a:r>
            <a:r>
              <a:rPr lang="ar-SA" sz="2000" b="1" dirty="0">
                <a:latin typeface="F2"/>
                <a:ea typeface="Calibri"/>
                <a:cs typeface="B Nazanin"/>
              </a:rPr>
              <a:t>میگنجند؛</a:t>
            </a:r>
            <a:r>
              <a:rPr lang="ar-SA" sz="2000" b="1" dirty="0">
                <a:latin typeface="F2"/>
                <a:ea typeface="Calibri"/>
                <a:cs typeface="F2"/>
              </a:rPr>
              <a:t> </a:t>
            </a:r>
            <a:r>
              <a:rPr lang="ar-SA" sz="2000" b="1" dirty="0">
                <a:latin typeface="F2"/>
                <a:ea typeface="Calibri"/>
                <a:cs typeface="B Nazanin"/>
              </a:rPr>
              <a:t>و</a:t>
            </a:r>
            <a:r>
              <a:rPr lang="ar-SA" sz="2000" b="1" dirty="0">
                <a:latin typeface="F2"/>
                <a:ea typeface="Calibri"/>
                <a:cs typeface="F2"/>
              </a:rPr>
              <a:t> </a:t>
            </a:r>
            <a:r>
              <a:rPr lang="ar-SA" sz="2000" b="1" dirty="0">
                <a:solidFill>
                  <a:srgbClr val="00B050"/>
                </a:solidFill>
                <a:latin typeface="F2"/>
                <a:ea typeface="Calibri"/>
                <a:cs typeface="B Nazanin"/>
              </a:rPr>
              <a:t>تقویت</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محیط</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زیست</a:t>
            </a:r>
            <a:r>
              <a:rPr lang="ar-SA" sz="2000" b="1" dirty="0">
                <a:solidFill>
                  <a:srgbClr val="00B050"/>
                </a:solidFill>
                <a:latin typeface="F2"/>
                <a:ea typeface="Calibri"/>
                <a:cs typeface="F2"/>
              </a:rPr>
              <a:t> </a:t>
            </a:r>
            <a:r>
              <a:rPr lang="ar-SA" sz="2000" b="1" dirty="0">
                <a:solidFill>
                  <a:schemeClr val="tx1"/>
                </a:solidFill>
                <a:latin typeface="F2"/>
                <a:ea typeface="Calibri"/>
                <a:cs typeface="B Nazanin"/>
              </a:rPr>
              <a:t>و</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کاهش آلودگی</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پایداري</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زیست</a:t>
            </a:r>
            <a:r>
              <a:rPr lang="ar-SA" sz="2000" b="1" dirty="0">
                <a:solidFill>
                  <a:srgbClr val="00B050"/>
                </a:solidFill>
                <a:latin typeface="F2"/>
                <a:ea typeface="Calibri"/>
                <a:cs typeface="F2"/>
              </a:rPr>
              <a:t> </a:t>
            </a:r>
            <a:r>
              <a:rPr lang="ar-SA" sz="2000" b="1" dirty="0">
                <a:solidFill>
                  <a:srgbClr val="00B050"/>
                </a:solidFill>
                <a:latin typeface="F2"/>
                <a:ea typeface="Calibri"/>
                <a:cs typeface="B Nazanin"/>
              </a:rPr>
              <a:t>محیطی</a:t>
            </a:r>
            <a:r>
              <a:rPr lang="ar-SA" sz="2000" b="1" dirty="0">
                <a:solidFill>
                  <a:srgbClr val="00B050"/>
                </a:solidFill>
                <a:latin typeface="F2"/>
                <a:ea typeface="Calibri"/>
                <a:cs typeface="F2"/>
              </a:rPr>
              <a:t> </a:t>
            </a:r>
            <a:r>
              <a:rPr lang="ar-SA" sz="2000" b="1" dirty="0">
                <a:latin typeface="F2"/>
                <a:ea typeface="Calibri"/>
                <a:cs typeface="B Nazanin"/>
              </a:rPr>
              <a:t>را</a:t>
            </a:r>
            <a:r>
              <a:rPr lang="ar-SA" sz="2000" b="1" dirty="0">
                <a:latin typeface="F2"/>
                <a:ea typeface="Calibri"/>
                <a:cs typeface="F2"/>
              </a:rPr>
              <a:t> </a:t>
            </a:r>
            <a:r>
              <a:rPr lang="ar-SA" sz="2000" b="1" dirty="0">
                <a:latin typeface="F2"/>
                <a:ea typeface="Calibri"/>
                <a:cs typeface="B Nazanin"/>
              </a:rPr>
              <a:t>ممکن</a:t>
            </a:r>
            <a:r>
              <a:rPr lang="ar-SA" sz="2000" b="1" dirty="0">
                <a:latin typeface="F2"/>
                <a:ea typeface="Calibri"/>
                <a:cs typeface="F2"/>
              </a:rPr>
              <a:t> </a:t>
            </a:r>
            <a:r>
              <a:rPr lang="ar-SA" sz="2000" b="1" dirty="0">
                <a:latin typeface="F2"/>
                <a:ea typeface="Calibri"/>
                <a:cs typeface="B Nazanin"/>
              </a:rPr>
              <a:t>میسازند</a:t>
            </a:r>
            <a:r>
              <a:rPr lang="en-US" sz="2000" b="1" dirty="0" smtClean="0">
                <a:latin typeface="F2"/>
                <a:ea typeface="Calibri"/>
                <a:cs typeface="B Nazanin"/>
              </a:rPr>
              <a:t>.</a:t>
            </a:r>
            <a:r>
              <a:rPr lang="ar-SA" sz="1100" b="1" dirty="0" smtClean="0">
                <a:solidFill>
                  <a:srgbClr val="3E3D2D"/>
                </a:solidFill>
                <a:cs typeface="B Nazanin" pitchFamily="2" charset="-78"/>
              </a:rPr>
              <a:t>( </a:t>
            </a:r>
            <a:r>
              <a:rPr lang="ar-SA" sz="1100" b="1" dirty="0">
                <a:solidFill>
                  <a:srgbClr val="3E3D2D"/>
                </a:solidFill>
                <a:cs typeface="B Nazanin" pitchFamily="2" charset="-78"/>
              </a:rPr>
              <a:t>یعقوب هاشمی دیزج 1386)</a:t>
            </a:r>
            <a:endParaRPr lang="en-US" sz="1100" dirty="0">
              <a:solidFill>
                <a:srgbClr val="3E3D2D"/>
              </a:solidFill>
              <a:cs typeface="B Nazanin" pitchFamily="2" charset="-78"/>
            </a:endParaRPr>
          </a:p>
          <a:p>
            <a:pPr lvl="0" algn="r" rtl="1">
              <a:lnSpc>
                <a:spcPct val="115000"/>
              </a:lnSpc>
              <a:spcBef>
                <a:spcPts val="0"/>
              </a:spcBef>
              <a:spcAft>
                <a:spcPts val="0"/>
              </a:spcAft>
              <a:buClr>
                <a:srgbClr val="FEA022">
                  <a:lumMod val="75000"/>
                </a:srgbClr>
              </a:buClr>
            </a:pPr>
            <a:endParaRPr lang="en-US" sz="2000" dirty="0">
              <a:cs typeface="B Nazanin" pitchFamily="2" charset="-78"/>
            </a:endParaRPr>
          </a:p>
          <a:p>
            <a:pPr algn="r"/>
            <a:r>
              <a:rPr lang="en-US" sz="2000" b="1" dirty="0" smtClean="0">
                <a:cs typeface="B Nazanin" pitchFamily="2" charset="-78"/>
              </a:rPr>
              <a:t> </a:t>
            </a:r>
            <a:endParaRPr lang="en-US" sz="2000" dirty="0">
              <a:cs typeface="B Nazanin" pitchFamily="2" charset="-78"/>
            </a:endParaRPr>
          </a:p>
        </p:txBody>
      </p:sp>
      <p:sp>
        <p:nvSpPr>
          <p:cNvPr id="3" name="Title 2"/>
          <p:cNvSpPr>
            <a:spLocks noGrp="1"/>
          </p:cNvSpPr>
          <p:nvPr>
            <p:ph type="ctrTitle"/>
          </p:nvPr>
        </p:nvSpPr>
        <p:spPr>
          <a:xfrm>
            <a:off x="533400" y="304800"/>
            <a:ext cx="8382000" cy="1371599"/>
          </a:xfrm>
        </p:spPr>
        <p:txBody>
          <a:bodyPr/>
          <a:lstStyle/>
          <a:p>
            <a:pPr algn="r" rtl="1"/>
            <a:r>
              <a:rPr lang="ar-SA" sz="2000" dirty="0">
                <a:effectLst/>
                <a:cs typeface="B Nazanin" pitchFamily="2" charset="-78"/>
              </a:rPr>
              <a:t>را به عنوان مولفه هاي طراحی شهري پایدار برشمرده و سپس راهبردهاي متناسب با این مولفه ها را در </a:t>
            </a:r>
            <a:r>
              <a:rPr lang="en-US" sz="2000" dirty="0">
                <a:solidFill>
                  <a:schemeClr val="accent3">
                    <a:lumMod val="75000"/>
                  </a:schemeClr>
                </a:solidFill>
                <a:effectLst/>
                <a:cs typeface="B Nazanin" pitchFamily="2" charset="-78"/>
              </a:rPr>
              <a:t>4 </a:t>
            </a:r>
            <a:r>
              <a:rPr lang="ar-SA" sz="2000" dirty="0">
                <a:solidFill>
                  <a:schemeClr val="accent3">
                    <a:lumMod val="75000"/>
                  </a:schemeClr>
                </a:solidFill>
                <a:effectLst/>
                <a:cs typeface="B Nazanin" pitchFamily="2" charset="-78"/>
              </a:rPr>
              <a:t>سطح</a:t>
            </a:r>
            <a:endParaRPr lang="en-US" sz="2000" dirty="0">
              <a:solidFill>
                <a:schemeClr val="accent3">
                  <a:lumMod val="75000"/>
                </a:schemeClr>
              </a:solidFill>
              <a:cs typeface="B Nazanin" pitchFamily="2" charset="-78"/>
            </a:endParaRPr>
          </a:p>
        </p:txBody>
      </p:sp>
    </p:spTree>
    <p:extLst>
      <p:ext uri="{BB962C8B-B14F-4D97-AF65-F5344CB8AC3E}">
        <p14:creationId xmlns:p14="http://schemas.microsoft.com/office/powerpoint/2010/main" val="280312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1000"/>
                                        <p:tgtEl>
                                          <p:spTgt spid="2">
                                            <p:txEl>
                                              <p:pRg st="3" end="3"/>
                                            </p:txEl>
                                          </p:spTgt>
                                        </p:tgtEl>
                                      </p:cBhvr>
                                    </p:animEffect>
                                    <p:anim calcmode="lin" valueType="num">
                                      <p:cBhvr>
                                        <p:cTn id="3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1143000"/>
            <a:ext cx="8762999" cy="5562600"/>
          </a:xfrm>
        </p:spPr>
        <p:txBody>
          <a:bodyPr/>
          <a:lstStyle/>
          <a:p>
            <a:pPr algn="r" rtl="1"/>
            <a:r>
              <a:rPr lang="fa-IR" b="1" dirty="0" smtClean="0">
                <a:cs typeface="B Nazanin" pitchFamily="2" charset="-78"/>
              </a:rPr>
              <a:t>که </a:t>
            </a:r>
            <a:r>
              <a:rPr lang="ar-SA" b="1" dirty="0" smtClean="0">
                <a:cs typeface="B Nazanin" pitchFamily="2" charset="-78"/>
              </a:rPr>
              <a:t>بتواند </a:t>
            </a:r>
            <a:r>
              <a:rPr lang="ar-SA" b="1" dirty="0">
                <a:solidFill>
                  <a:schemeClr val="accent3">
                    <a:lumMod val="75000"/>
                  </a:schemeClr>
                </a:solidFill>
                <a:cs typeface="B Nazanin" pitchFamily="2" charset="-78"/>
              </a:rPr>
              <a:t>تعادلی پایدار میان فضاهاي شهري و بستر طبیعی آن بسازد</a:t>
            </a:r>
            <a:r>
              <a:rPr lang="ar-SA" b="1" dirty="0">
                <a:cs typeface="B Nazanin" pitchFamily="2" charset="-78"/>
              </a:rPr>
              <a:t>؛ ایجاد عرصه هایی اجتماعی و خودکفا که توانایی تامین هزینه هاي خود را داشته و در مسیر نیل به مولفه هاي عامِ پایداري( زیست محیطی، اجتماعی و اقتصادي) گام بردارد</a:t>
            </a:r>
            <a:r>
              <a:rPr lang="en-US" b="1" dirty="0">
                <a:cs typeface="B Nazanin" pitchFamily="2" charset="-78"/>
              </a:rPr>
              <a:t>.</a:t>
            </a:r>
            <a:r>
              <a:rPr lang="ar-SA" sz="1100" b="1" dirty="0">
                <a:cs typeface="B Nazanin" pitchFamily="2" charset="-78"/>
              </a:rPr>
              <a:t>( یعقوب هاشمی دیزج 1386)</a:t>
            </a:r>
            <a:endParaRPr lang="en-US" sz="1100" dirty="0">
              <a:cs typeface="B Nazanin" pitchFamily="2" charset="-78"/>
            </a:endParaRPr>
          </a:p>
          <a:p>
            <a:pPr algn="r" rtl="1"/>
            <a:endParaRPr lang="en-US" dirty="0">
              <a:cs typeface="B Nazanin" pitchFamily="2" charset="-78"/>
            </a:endParaRPr>
          </a:p>
        </p:txBody>
      </p:sp>
      <p:sp>
        <p:nvSpPr>
          <p:cNvPr id="3" name="Title 2"/>
          <p:cNvSpPr>
            <a:spLocks noGrp="1"/>
          </p:cNvSpPr>
          <p:nvPr>
            <p:ph type="ctrTitle"/>
          </p:nvPr>
        </p:nvSpPr>
        <p:spPr>
          <a:xfrm>
            <a:off x="457200" y="152401"/>
            <a:ext cx="8546951" cy="990600"/>
          </a:xfrm>
        </p:spPr>
        <p:txBody>
          <a:bodyPr/>
          <a:lstStyle/>
          <a:p>
            <a:pPr marL="182880" indent="0" algn="r" rtl="1">
              <a:buNone/>
            </a:pPr>
            <a:r>
              <a:rPr lang="ar-SA" sz="2400" dirty="0" smtClean="0">
                <a:effectLst/>
                <a:cs typeface="B Nazanin" pitchFamily="2" charset="-78"/>
              </a:rPr>
              <a:t>بنابراین</a:t>
            </a:r>
            <a:r>
              <a:rPr lang="ar-SA" sz="2400" dirty="0">
                <a:effectLst/>
                <a:cs typeface="B Nazanin" pitchFamily="2" charset="-78"/>
              </a:rPr>
              <a:t>، بدیهی ست که یکی از </a:t>
            </a:r>
            <a:r>
              <a:rPr lang="ar-SA" sz="2400" dirty="0">
                <a:solidFill>
                  <a:schemeClr val="accent3">
                    <a:lumMod val="75000"/>
                  </a:schemeClr>
                </a:solidFill>
                <a:effectLst/>
                <a:cs typeface="B Nazanin" pitchFamily="2" charset="-78"/>
              </a:rPr>
              <a:t>مهمترین دغدغه هاي طراحان </a:t>
            </a:r>
            <a:r>
              <a:rPr lang="ar-SA" sz="2400" dirty="0">
                <a:effectLst/>
                <a:cs typeface="B Nazanin" pitchFamily="2" charset="-78"/>
              </a:rPr>
              <a:t>امروز در خلق فضاها و بافتهاي مختلف شهري، رسیدن به </a:t>
            </a:r>
            <a:r>
              <a:rPr lang="ar-SA" sz="2400" dirty="0">
                <a:solidFill>
                  <a:schemeClr val="accent3">
                    <a:lumMod val="75000"/>
                  </a:schemeClr>
                </a:solidFill>
                <a:effectLst/>
                <a:cs typeface="B Nazanin" pitchFamily="2" charset="-78"/>
              </a:rPr>
              <a:t>نوعی طراحی پایدار </a:t>
            </a:r>
            <a:r>
              <a:rPr lang="ar-SA" sz="2400" dirty="0" smtClean="0">
                <a:effectLst/>
                <a:cs typeface="B Nazanin" pitchFamily="2" charset="-78"/>
              </a:rPr>
              <a:t>است</a:t>
            </a:r>
            <a:r>
              <a:rPr lang="fa-IR" sz="2400" dirty="0" smtClean="0">
                <a:effectLst/>
                <a:cs typeface="B Nazanin" pitchFamily="2" charset="-78"/>
              </a:rPr>
              <a:t>.</a:t>
            </a:r>
            <a:r>
              <a:rPr lang="ar-SA" sz="2400" dirty="0" smtClean="0">
                <a:effectLst/>
                <a:cs typeface="B Nazanin" pitchFamily="2" charset="-78"/>
              </a:rPr>
              <a:t> </a:t>
            </a:r>
            <a:endParaRPr lang="en-US" sz="2400" dirty="0">
              <a:cs typeface="B Nazanin" pitchFamily="2" charset="-78"/>
            </a:endParaRPr>
          </a:p>
        </p:txBody>
      </p:sp>
      <p:pic>
        <p:nvPicPr>
          <p:cNvPr id="4" name="Picture 3" descr="C:\Users\Niroomand\Desktop\1.jpg"/>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696200" cy="4267200"/>
          </a:xfrm>
          <a:prstGeom prst="rect">
            <a:avLst/>
          </a:prstGeom>
          <a:noFill/>
          <a:ln>
            <a:noFill/>
          </a:ln>
        </p:spPr>
      </p:pic>
    </p:spTree>
    <p:extLst>
      <p:ext uri="{BB962C8B-B14F-4D97-AF65-F5344CB8AC3E}">
        <p14:creationId xmlns:p14="http://schemas.microsoft.com/office/powerpoint/2010/main" val="24815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838200"/>
            <a:ext cx="8762999" cy="6019800"/>
          </a:xfrm>
        </p:spPr>
        <p:txBody>
          <a:bodyPr>
            <a:noAutofit/>
          </a:bodyPr>
          <a:lstStyle/>
          <a:p>
            <a:pPr algn="r" rtl="1"/>
            <a:endParaRPr lang="fa-IR" sz="2000" dirty="0" smtClean="0">
              <a:cs typeface="B Nazanin" pitchFamily="2" charset="-78"/>
            </a:endParaRPr>
          </a:p>
          <a:p>
            <a:pPr algn="r" rtl="1"/>
            <a:endParaRPr lang="fa-IR" sz="2000" dirty="0">
              <a:cs typeface="B Nazanin" pitchFamily="2" charset="-78"/>
            </a:endParaRPr>
          </a:p>
          <a:p>
            <a:pPr algn="r" rtl="1"/>
            <a:endParaRPr lang="fa-IR" sz="2000" dirty="0" smtClean="0">
              <a:cs typeface="B Nazanin" pitchFamily="2" charset="-78"/>
            </a:endParaRPr>
          </a:p>
          <a:p>
            <a:pPr algn="r" rtl="1"/>
            <a:endParaRPr lang="fa-IR" sz="2000" dirty="0">
              <a:cs typeface="B Nazanin" pitchFamily="2" charset="-78"/>
            </a:endParaRPr>
          </a:p>
          <a:p>
            <a:pPr algn="r" rtl="1"/>
            <a:endParaRPr lang="fa-IR" sz="2000" dirty="0" smtClean="0">
              <a:cs typeface="B Nazanin" pitchFamily="2" charset="-78"/>
            </a:endParaRPr>
          </a:p>
          <a:p>
            <a:pPr algn="r" rtl="1"/>
            <a:endParaRPr lang="fa-IR" sz="2000" dirty="0" smtClean="0">
              <a:cs typeface="B Nazanin" pitchFamily="2" charset="-78"/>
            </a:endParaRPr>
          </a:p>
          <a:p>
            <a:pPr algn="r" rtl="1"/>
            <a:endParaRPr lang="fa-IR" sz="2000" dirty="0">
              <a:cs typeface="B Nazanin" pitchFamily="2" charset="-78"/>
            </a:endParaRPr>
          </a:p>
          <a:p>
            <a:pPr algn="r" rtl="1"/>
            <a:endParaRPr lang="fa-IR" sz="2000" dirty="0" smtClean="0">
              <a:cs typeface="B Nazanin" pitchFamily="2" charset="-78"/>
            </a:endParaRPr>
          </a:p>
          <a:p>
            <a:pPr lvl="0" algn="r" rtl="1">
              <a:lnSpc>
                <a:spcPct val="115000"/>
              </a:lnSpc>
              <a:spcBef>
                <a:spcPts val="0"/>
              </a:spcBef>
              <a:spcAft>
                <a:spcPts val="1000"/>
              </a:spcAft>
              <a:buClr>
                <a:srgbClr val="FEA022">
                  <a:lumMod val="75000"/>
                </a:srgbClr>
              </a:buClr>
            </a:pPr>
            <a:r>
              <a:rPr lang="ar-SA" sz="2000" b="1" dirty="0">
                <a:solidFill>
                  <a:prstClr val="black"/>
                </a:solidFill>
                <a:latin typeface="Calibri"/>
                <a:ea typeface="Calibri"/>
                <a:cs typeface="B Nazanin"/>
              </a:rPr>
              <a:t>مصدر سیتی، پروژه شهری زیست پایداری ست که هم اینک </a:t>
            </a:r>
            <a:r>
              <a:rPr lang="ar-SA" sz="2000" b="1" dirty="0">
                <a:solidFill>
                  <a:schemeClr val="accent3">
                    <a:lumMod val="75000"/>
                  </a:schemeClr>
                </a:solidFill>
                <a:latin typeface="Calibri"/>
                <a:ea typeface="Calibri"/>
                <a:cs typeface="B Nazanin"/>
              </a:rPr>
              <a:t>در خارج از ابوظبی در امارات متحده عربی</a:t>
            </a:r>
            <a:r>
              <a:rPr lang="ar-SA" sz="2000" b="1" dirty="0">
                <a:solidFill>
                  <a:prstClr val="black"/>
                </a:solidFill>
                <a:latin typeface="Calibri"/>
                <a:ea typeface="Calibri"/>
                <a:cs typeface="B Nazanin"/>
              </a:rPr>
              <a:t> با هزینه اولیه بالغ بر 15 میلیارد دلار در حال ساخت می‌باشد. این شهر، کلان شهری</a:t>
            </a:r>
            <a:r>
              <a:rPr lang="ar-SA" sz="2000" b="1" dirty="0">
                <a:solidFill>
                  <a:srgbClr val="943634"/>
                </a:solidFill>
                <a:latin typeface="Calibri"/>
                <a:ea typeface="Calibri"/>
                <a:cs typeface="B Nazanin"/>
              </a:rPr>
              <a:t> بدون آلاینده کربنی </a:t>
            </a:r>
            <a:r>
              <a:rPr lang="ar-SA" sz="2000" b="1" dirty="0">
                <a:solidFill>
                  <a:prstClr val="black"/>
                </a:solidFill>
                <a:latin typeface="Calibri"/>
                <a:ea typeface="Calibri"/>
                <a:cs typeface="B Nazanin"/>
              </a:rPr>
              <a:t>بوده و در مقایسه با دیگر شهرهای هم اندازه خود، به طور قابل </a:t>
            </a:r>
            <a:r>
              <a:rPr lang="ar-SA" sz="2000" b="1" dirty="0">
                <a:solidFill>
                  <a:srgbClr val="943634"/>
                </a:solidFill>
                <a:latin typeface="Calibri"/>
                <a:ea typeface="Calibri"/>
                <a:cs typeface="B Nazanin"/>
              </a:rPr>
              <a:t>توجهی مقدار مصرف آب آن کاهش یافته است</a:t>
            </a:r>
            <a:r>
              <a:rPr lang="ar-SA" sz="2000" b="1" dirty="0">
                <a:solidFill>
                  <a:prstClr val="black"/>
                </a:solidFill>
                <a:latin typeface="Calibri"/>
                <a:ea typeface="Calibri"/>
                <a:cs typeface="B Nazanin"/>
              </a:rPr>
              <a:t>. ساخت این شهر با هدف ایجاد </a:t>
            </a:r>
            <a:r>
              <a:rPr lang="ar-SA" sz="2000" b="1" dirty="0">
                <a:solidFill>
                  <a:schemeClr val="accent3">
                    <a:lumMod val="75000"/>
                  </a:schemeClr>
                </a:solidFill>
                <a:latin typeface="Calibri"/>
                <a:ea typeface="Calibri"/>
                <a:cs typeface="B Nazanin"/>
              </a:rPr>
              <a:t>یكی از پایدارترین شهرهای دنیا در سال </a:t>
            </a:r>
            <a:r>
              <a:rPr lang="ar-SA" sz="2000" b="1" dirty="0">
                <a:solidFill>
                  <a:srgbClr val="943634"/>
                </a:solidFill>
                <a:latin typeface="Calibri"/>
                <a:ea typeface="Calibri"/>
                <a:cs typeface="B Nazanin"/>
              </a:rPr>
              <a:t>2008</a:t>
            </a:r>
            <a:r>
              <a:rPr lang="ar-SA" sz="2000" b="1" dirty="0">
                <a:solidFill>
                  <a:prstClr val="black"/>
                </a:solidFill>
                <a:latin typeface="Calibri"/>
                <a:ea typeface="Calibri"/>
                <a:cs typeface="B Nazanin"/>
              </a:rPr>
              <a:t> آغاز شده و در سال </a:t>
            </a:r>
            <a:r>
              <a:rPr lang="ar-SA" sz="2000" b="1" dirty="0">
                <a:solidFill>
                  <a:srgbClr val="943634"/>
                </a:solidFill>
                <a:latin typeface="Calibri"/>
                <a:ea typeface="Calibri"/>
                <a:cs typeface="B Nazanin"/>
              </a:rPr>
              <a:t>2015</a:t>
            </a:r>
            <a:r>
              <a:rPr lang="ar-SA" sz="2000" b="1" dirty="0">
                <a:solidFill>
                  <a:prstClr val="black"/>
                </a:solidFill>
                <a:latin typeface="Calibri"/>
                <a:ea typeface="Calibri"/>
                <a:cs typeface="B Nazanin"/>
              </a:rPr>
              <a:t> پایان خواهد یافت. </a:t>
            </a:r>
            <a:r>
              <a:rPr lang="ar-SA" sz="2000" b="1" dirty="0">
                <a:solidFill>
                  <a:srgbClr val="00B0F0"/>
                </a:solidFill>
                <a:latin typeface="Calibri"/>
                <a:ea typeface="Calibri"/>
                <a:cs typeface="B Nazanin"/>
              </a:rPr>
              <a:t>شهر مصدر مجهز به منابع انرژی‌های تجدیدپذیر، شیوه‌های ساختمانی خلاقانه، استانداردهای جدید در زمینه زندگی پایدار و تثبیت موقعیت شهر مصدر آژانس بین المللی انرژی‌های تجدیدپذیر در انتقال جهان به سمت آینده‌ای پایدار می‌باشد</a:t>
            </a:r>
            <a:r>
              <a:rPr lang="ar-SA" sz="2000" b="1" dirty="0">
                <a:solidFill>
                  <a:prstClr val="black"/>
                </a:solidFill>
                <a:latin typeface="Calibri"/>
                <a:ea typeface="Calibri"/>
                <a:cs typeface="B Nazanin"/>
              </a:rPr>
              <a:t>. </a:t>
            </a:r>
            <a:r>
              <a:rPr lang="ar-SA" sz="1100" dirty="0">
                <a:solidFill>
                  <a:srgbClr val="3E3D2D"/>
                </a:solidFill>
                <a:latin typeface="B Nazanin"/>
                <a:ea typeface="Calibri"/>
                <a:cs typeface="Arial"/>
              </a:rPr>
              <a:t>( شوکا خوشبخت بهرمانی 1389)</a:t>
            </a:r>
            <a:endParaRPr lang="fa-IR" sz="1100" dirty="0">
              <a:solidFill>
                <a:srgbClr val="3E3D2D"/>
              </a:solidFill>
              <a:latin typeface="B Nazanin"/>
              <a:ea typeface="Calibri"/>
              <a:cs typeface="Arial"/>
            </a:endParaRPr>
          </a:p>
          <a:p>
            <a:pPr lvl="0" algn="r" rtl="1">
              <a:spcBef>
                <a:spcPts val="0"/>
              </a:spcBef>
              <a:spcAft>
                <a:spcPts val="0"/>
              </a:spcAft>
              <a:buClrTx/>
              <a:buSzTx/>
            </a:pPr>
            <a:endParaRPr lang="fa-IR" sz="2000" dirty="0" smtClean="0">
              <a:cs typeface="B Nazanin" pitchFamily="2" charset="-78"/>
            </a:endParaRPr>
          </a:p>
        </p:txBody>
      </p:sp>
      <p:sp>
        <p:nvSpPr>
          <p:cNvPr id="3" name="Title 2"/>
          <p:cNvSpPr>
            <a:spLocks noGrp="1"/>
          </p:cNvSpPr>
          <p:nvPr>
            <p:ph type="ctrTitle"/>
          </p:nvPr>
        </p:nvSpPr>
        <p:spPr>
          <a:xfrm>
            <a:off x="4572000" y="152400"/>
            <a:ext cx="4260273" cy="609600"/>
          </a:xfrm>
        </p:spPr>
        <p:txBody>
          <a:bodyPr/>
          <a:lstStyle/>
          <a:p>
            <a:pPr algn="r" rtl="1"/>
            <a:r>
              <a:rPr lang="ar-SA" sz="3200" dirty="0">
                <a:solidFill>
                  <a:srgbClr val="7030A0"/>
                </a:solidFill>
                <a:effectLst/>
                <a:cs typeface="B Nazanin" pitchFamily="2" charset="-78"/>
              </a:rPr>
              <a:t>مصدر سیتی</a:t>
            </a:r>
            <a:r>
              <a:rPr lang="en-US" sz="3200" dirty="0">
                <a:solidFill>
                  <a:srgbClr val="7030A0"/>
                </a:solidFill>
                <a:effectLst/>
                <a:cs typeface="B Nazanin" pitchFamily="2" charset="-78"/>
              </a:rPr>
              <a:t/>
            </a:r>
            <a:br>
              <a:rPr lang="en-US" sz="3200" dirty="0">
                <a:solidFill>
                  <a:srgbClr val="7030A0"/>
                </a:solidFill>
                <a:effectLst/>
                <a:cs typeface="B Nazanin" pitchFamily="2" charset="-78"/>
              </a:rPr>
            </a:br>
            <a:endParaRPr lang="en-US" sz="3200" dirty="0">
              <a:solidFill>
                <a:srgbClr val="7030A0"/>
              </a:solidFill>
              <a:cs typeface="B Nazanin" pitchFamily="2" charset="-78"/>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5638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8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circle(in)">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circle(in)">
                                      <p:cBhvr>
                                        <p:cTn id="1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1524000"/>
            <a:ext cx="8762999" cy="5257800"/>
          </a:xfrm>
        </p:spPr>
        <p:txBody>
          <a:bodyPr>
            <a:normAutofit/>
          </a:bodyPr>
          <a:lstStyle/>
          <a:p>
            <a:pPr algn="r" rtl="1">
              <a:lnSpc>
                <a:spcPct val="115000"/>
              </a:lnSpc>
              <a:spcBef>
                <a:spcPts val="0"/>
              </a:spcBef>
              <a:spcAft>
                <a:spcPts val="1000"/>
              </a:spcAft>
            </a:pPr>
            <a:r>
              <a:rPr lang="ar-SA" sz="1800" b="1" dirty="0">
                <a:latin typeface="Calibri"/>
                <a:ea typeface="Calibri"/>
                <a:cs typeface="B Nazanin"/>
              </a:rPr>
              <a:t>این </a:t>
            </a:r>
            <a:r>
              <a:rPr lang="ar-SA" sz="1800" b="1" dirty="0">
                <a:solidFill>
                  <a:srgbClr val="00B050"/>
                </a:solidFill>
                <a:latin typeface="Calibri"/>
                <a:ea typeface="Calibri"/>
                <a:cs typeface="B Nazanin"/>
              </a:rPr>
              <a:t>شهر سبز </a:t>
            </a:r>
            <a:r>
              <a:rPr lang="ar-SA" sz="1800" b="1" dirty="0">
                <a:latin typeface="Calibri"/>
                <a:ea typeface="Calibri"/>
                <a:cs typeface="B Nazanin"/>
              </a:rPr>
              <a:t>در یکی از سخت ترین محیط زیست‌های طبیعی در جهان، یعنی در </a:t>
            </a:r>
            <a:r>
              <a:rPr lang="ar-SA" sz="1800" b="1" dirty="0">
                <a:solidFill>
                  <a:srgbClr val="984806"/>
                </a:solidFill>
                <a:latin typeface="Calibri"/>
                <a:ea typeface="Calibri"/>
                <a:cs typeface="B Nazanin"/>
              </a:rPr>
              <a:t>بیابان</a:t>
            </a:r>
            <a:r>
              <a:rPr lang="ar-SA" sz="1800" b="1" dirty="0">
                <a:latin typeface="Calibri"/>
                <a:ea typeface="Calibri"/>
                <a:cs typeface="B Nazanin"/>
              </a:rPr>
              <a:t> ساخته شده است. در اوج تابستان، وقتی بادهای خشک بیابانی را نیز بر این شرایط اضافه کنیم، احساس می‌کنیم که دمای هوا 60 درجه است. </a:t>
            </a:r>
            <a:r>
              <a:rPr lang="ar-SA" sz="1800" b="1" dirty="0">
                <a:solidFill>
                  <a:srgbClr val="4BACC6"/>
                </a:solidFill>
                <a:latin typeface="Calibri"/>
                <a:ea typeface="Calibri"/>
                <a:cs typeface="B Nazanin"/>
              </a:rPr>
              <a:t>مصدر سیتی</a:t>
            </a:r>
            <a:r>
              <a:rPr lang="ar-SA" sz="1800" b="1" dirty="0">
                <a:latin typeface="Calibri"/>
                <a:ea typeface="Calibri"/>
                <a:cs typeface="B Nazanin"/>
              </a:rPr>
              <a:t>، نمونه‌ای از زندگی آگاهانه در محیط زیست </a:t>
            </a:r>
            <a:r>
              <a:rPr lang="ar-SA" sz="1800" b="1" dirty="0">
                <a:solidFill>
                  <a:srgbClr val="4BACC6"/>
                </a:solidFill>
                <a:latin typeface="Calibri"/>
                <a:ea typeface="Calibri"/>
                <a:cs typeface="B Nazanin"/>
              </a:rPr>
              <a:t>بدون کربن </a:t>
            </a:r>
            <a:r>
              <a:rPr lang="ar-SA" sz="1800" b="1" dirty="0">
                <a:latin typeface="Calibri"/>
                <a:ea typeface="Calibri"/>
                <a:cs typeface="B Nazanin"/>
              </a:rPr>
              <a:t>و شهری بسیار ایده‌آل در سطح جهان است زیرا </a:t>
            </a:r>
            <a:r>
              <a:rPr lang="ar-SA" sz="1800" b="1" dirty="0">
                <a:solidFill>
                  <a:srgbClr val="943634"/>
                </a:solidFill>
                <a:latin typeface="Calibri"/>
                <a:ea typeface="Calibri"/>
                <a:cs typeface="B Nazanin"/>
              </a:rPr>
              <a:t>تمیز</a:t>
            </a:r>
            <a:r>
              <a:rPr lang="ar-SA" sz="1800" b="1" dirty="0">
                <a:latin typeface="Calibri"/>
                <a:ea typeface="Calibri"/>
                <a:cs typeface="B Nazanin"/>
              </a:rPr>
              <a:t>، </a:t>
            </a:r>
            <a:r>
              <a:rPr lang="ar-SA" sz="1800" b="1" dirty="0">
                <a:solidFill>
                  <a:srgbClr val="943634"/>
                </a:solidFill>
                <a:latin typeface="Calibri"/>
                <a:ea typeface="Calibri"/>
                <a:cs typeface="B Nazanin"/>
              </a:rPr>
              <a:t>زیست سازگار</a:t>
            </a:r>
            <a:r>
              <a:rPr lang="ar-SA" sz="1800" b="1" dirty="0">
                <a:latin typeface="Calibri"/>
                <a:ea typeface="Calibri"/>
                <a:cs typeface="B Nazanin"/>
              </a:rPr>
              <a:t>، </a:t>
            </a:r>
            <a:r>
              <a:rPr lang="ar-SA" sz="1800" b="1" dirty="0">
                <a:solidFill>
                  <a:srgbClr val="943634"/>
                </a:solidFill>
                <a:latin typeface="Calibri"/>
                <a:ea typeface="Calibri"/>
                <a:cs typeface="B Nazanin"/>
              </a:rPr>
              <a:t>هماهنگ</a:t>
            </a:r>
            <a:r>
              <a:rPr lang="ar-SA" sz="1800" b="1" dirty="0">
                <a:latin typeface="Calibri"/>
                <a:ea typeface="Calibri"/>
                <a:cs typeface="B Nazanin"/>
              </a:rPr>
              <a:t> و</a:t>
            </a:r>
            <a:r>
              <a:rPr lang="ar-SA" sz="1800" b="1" dirty="0">
                <a:solidFill>
                  <a:srgbClr val="943634"/>
                </a:solidFill>
                <a:latin typeface="Calibri"/>
                <a:ea typeface="Calibri"/>
                <a:cs typeface="B Nazanin"/>
              </a:rPr>
              <a:t> زیباست</a:t>
            </a:r>
            <a:r>
              <a:rPr lang="en-US" sz="1800" b="1" dirty="0">
                <a:latin typeface="Calibri"/>
                <a:ea typeface="Calibri"/>
                <a:cs typeface="B Nazanin"/>
              </a:rPr>
              <a:t>.</a:t>
            </a:r>
            <a:endParaRPr lang="en-US" sz="1800" dirty="0">
              <a:latin typeface="Calibri"/>
              <a:ea typeface="Calibri"/>
              <a:cs typeface="Arial"/>
            </a:endParaRPr>
          </a:p>
          <a:p>
            <a:pPr algn="r" rtl="1">
              <a:lnSpc>
                <a:spcPct val="115000"/>
              </a:lnSpc>
              <a:spcBef>
                <a:spcPts val="0"/>
              </a:spcBef>
              <a:spcAft>
                <a:spcPts val="1000"/>
              </a:spcAft>
            </a:pPr>
            <a:r>
              <a:rPr lang="ar-SA" sz="1800" b="1" dirty="0">
                <a:latin typeface="Calibri"/>
                <a:ea typeface="Calibri"/>
                <a:cs typeface="B Nazanin"/>
              </a:rPr>
              <a:t>این شهر </a:t>
            </a:r>
            <a:r>
              <a:rPr lang="ar-SA" sz="1800" b="1" dirty="0" smtClean="0">
                <a:solidFill>
                  <a:srgbClr val="E36C0A"/>
                </a:solidFill>
                <a:latin typeface="Calibri"/>
                <a:ea typeface="Calibri"/>
                <a:cs typeface="B Nazanin"/>
              </a:rPr>
              <a:t>جایی</a:t>
            </a:r>
            <a:r>
              <a:rPr lang="fa-IR" sz="1800" b="1" dirty="0" smtClean="0">
                <a:solidFill>
                  <a:srgbClr val="E36C0A"/>
                </a:solidFill>
                <a:latin typeface="Calibri"/>
                <a:ea typeface="Calibri"/>
                <a:cs typeface="B Nazanin"/>
              </a:rPr>
              <a:t> است</a:t>
            </a:r>
            <a:r>
              <a:rPr lang="ar-SA" sz="1800" b="1" dirty="0" smtClean="0">
                <a:solidFill>
                  <a:srgbClr val="E36C0A"/>
                </a:solidFill>
                <a:latin typeface="Calibri"/>
                <a:ea typeface="Calibri"/>
                <a:cs typeface="B Nazanin"/>
              </a:rPr>
              <a:t> </a:t>
            </a:r>
            <a:r>
              <a:rPr lang="ar-SA" sz="1800" b="1" dirty="0">
                <a:solidFill>
                  <a:srgbClr val="E36C0A"/>
                </a:solidFill>
                <a:latin typeface="Calibri"/>
                <a:ea typeface="Calibri"/>
                <a:cs typeface="B Nazanin"/>
              </a:rPr>
              <a:t>که همه مزایا برای زندگی در قرن 21 را دارد اما عاری از اضطراب‌های موجود در شهرهای قدیمی قرن 20 است</a:t>
            </a:r>
            <a:r>
              <a:rPr lang="en-US" sz="1800" b="1" dirty="0">
                <a:solidFill>
                  <a:srgbClr val="E36C0A"/>
                </a:solidFill>
                <a:latin typeface="Calibri"/>
                <a:ea typeface="Calibri"/>
                <a:cs typeface="B Nazanin"/>
              </a:rPr>
              <a:t>.</a:t>
            </a:r>
            <a:r>
              <a:rPr lang="en-US" sz="1800" b="1" dirty="0">
                <a:latin typeface="B Nazanin"/>
                <a:ea typeface="Calibri"/>
                <a:cs typeface="Arial"/>
              </a:rPr>
              <a:t> </a:t>
            </a:r>
            <a:r>
              <a:rPr lang="ar-SA" sz="1100" dirty="0">
                <a:latin typeface="B Nazanin"/>
                <a:ea typeface="Calibri"/>
                <a:cs typeface="Arial"/>
              </a:rPr>
              <a:t>( شوکا خوشبخت بهرمانی 1389</a:t>
            </a:r>
            <a:r>
              <a:rPr lang="ar-SA" sz="1100" dirty="0" smtClean="0">
                <a:latin typeface="B Nazanin"/>
                <a:ea typeface="Calibri"/>
                <a:cs typeface="Arial"/>
              </a:rPr>
              <a:t>)</a:t>
            </a:r>
            <a:endParaRPr lang="fa-IR" sz="1100" dirty="0" smtClean="0">
              <a:latin typeface="B Nazanin"/>
              <a:ea typeface="Calibri"/>
              <a:cs typeface="Arial"/>
            </a:endParaRPr>
          </a:p>
          <a:p>
            <a:pPr algn="r" rtl="1">
              <a:lnSpc>
                <a:spcPct val="115000"/>
              </a:lnSpc>
              <a:spcBef>
                <a:spcPts val="0"/>
              </a:spcBef>
              <a:spcAft>
                <a:spcPts val="1000"/>
              </a:spcAft>
            </a:pPr>
            <a:endParaRPr lang="en-US" sz="1100" dirty="0">
              <a:latin typeface="Calibri"/>
              <a:ea typeface="Calibri"/>
              <a:cs typeface="Arial"/>
            </a:endParaRPr>
          </a:p>
          <a:p>
            <a:pPr algn="r" rtl="1"/>
            <a:endParaRPr lang="en-US" sz="1800" dirty="0">
              <a:cs typeface="B Nazanin" pitchFamily="2" charset="-78"/>
            </a:endParaRPr>
          </a:p>
        </p:txBody>
      </p:sp>
      <p:sp>
        <p:nvSpPr>
          <p:cNvPr id="3" name="Title 2"/>
          <p:cNvSpPr>
            <a:spLocks noGrp="1"/>
          </p:cNvSpPr>
          <p:nvPr>
            <p:ph type="ctrTitle"/>
          </p:nvPr>
        </p:nvSpPr>
        <p:spPr>
          <a:xfrm>
            <a:off x="152400" y="381000"/>
            <a:ext cx="8851751" cy="1295400"/>
          </a:xfrm>
        </p:spPr>
        <p:txBody>
          <a:bodyPr/>
          <a:lstStyle/>
          <a:p>
            <a:pPr marL="0" lvl="0" indent="0" algn="r" rtl="1">
              <a:lnSpc>
                <a:spcPct val="115000"/>
              </a:lnSpc>
              <a:spcBef>
                <a:spcPts val="0"/>
              </a:spcBef>
              <a:spcAft>
                <a:spcPts val="1000"/>
              </a:spcAft>
            </a:pPr>
            <a:r>
              <a:rPr lang="ar-SA" sz="2000" dirty="0">
                <a:solidFill>
                  <a:prstClr val="black"/>
                </a:solidFill>
                <a:effectLst/>
                <a:latin typeface="Calibri"/>
                <a:ea typeface="Calibri"/>
                <a:cs typeface="B Nazanin"/>
              </a:rPr>
              <a:t>این شهر توسط </a:t>
            </a:r>
            <a:r>
              <a:rPr lang="ar-SA" sz="2000" dirty="0">
                <a:solidFill>
                  <a:srgbClr val="943634"/>
                </a:solidFill>
                <a:effectLst/>
                <a:latin typeface="Calibri"/>
                <a:ea typeface="Calibri"/>
                <a:cs typeface="B Nazanin"/>
              </a:rPr>
              <a:t>موسسه علوم و فناوری مصدر </a:t>
            </a:r>
            <a:r>
              <a:rPr lang="ar-SA" sz="2000" dirty="0">
                <a:solidFill>
                  <a:prstClr val="black"/>
                </a:solidFill>
                <a:effectLst/>
                <a:latin typeface="Calibri"/>
                <a:ea typeface="Calibri"/>
                <a:cs typeface="B Nazanin"/>
              </a:rPr>
              <a:t>با همكاری </a:t>
            </a:r>
            <a:r>
              <a:rPr lang="ar-SA" sz="2000" dirty="0">
                <a:solidFill>
                  <a:srgbClr val="943634"/>
                </a:solidFill>
                <a:effectLst/>
                <a:latin typeface="Calibri"/>
                <a:ea typeface="Calibri"/>
                <a:cs typeface="B Nazanin"/>
              </a:rPr>
              <a:t>موسسه فناوری ماساچوست</a:t>
            </a:r>
            <a:r>
              <a:rPr lang="en-US" sz="2000" dirty="0">
                <a:solidFill>
                  <a:srgbClr val="943634"/>
                </a:solidFill>
                <a:effectLst/>
                <a:latin typeface="Calibri"/>
                <a:ea typeface="Calibri"/>
                <a:cs typeface="B Nazanin"/>
              </a:rPr>
              <a:t> (MIT)</a:t>
            </a:r>
            <a:r>
              <a:rPr lang="en-US" sz="2000" dirty="0">
                <a:solidFill>
                  <a:prstClr val="black"/>
                </a:solidFill>
                <a:effectLst/>
                <a:latin typeface="Calibri"/>
                <a:ea typeface="Calibri"/>
                <a:cs typeface="B Nazanin"/>
              </a:rPr>
              <a:t> </a:t>
            </a:r>
            <a:r>
              <a:rPr lang="ar-SA" sz="2000" dirty="0">
                <a:solidFill>
                  <a:prstClr val="black"/>
                </a:solidFill>
                <a:effectLst/>
                <a:latin typeface="Calibri"/>
                <a:ea typeface="Calibri"/>
                <a:cs typeface="B Nazanin"/>
              </a:rPr>
              <a:t>در حال احداث است كه حوزه فعالیت موسسه مذكور آموزش نیروی انسانی و تحقیق در زمینه انرژی‌های تجدیدپذیر و مباحث مربوط به توسعه پایدار می‌باشد</a:t>
            </a:r>
            <a:r>
              <a:rPr lang="en-US" sz="2000" dirty="0" smtClean="0">
                <a:solidFill>
                  <a:prstClr val="black"/>
                </a:solidFill>
                <a:effectLst/>
                <a:latin typeface="Calibri"/>
                <a:ea typeface="Calibri"/>
                <a:cs typeface="B Nazanin"/>
              </a:rPr>
              <a:t>.</a:t>
            </a:r>
            <a:r>
              <a:rPr lang="ar-SA" sz="1100" dirty="0">
                <a:solidFill>
                  <a:srgbClr val="3E3D2D"/>
                </a:solidFill>
                <a:effectLst/>
                <a:latin typeface="B Nazanin"/>
                <a:ea typeface="Calibri"/>
                <a:cs typeface="Arial"/>
              </a:rPr>
              <a:t> (</a:t>
            </a:r>
            <a:r>
              <a:rPr lang="ar-SA" sz="1100" b="0" dirty="0">
                <a:solidFill>
                  <a:srgbClr val="3E3D2D"/>
                </a:solidFill>
                <a:effectLst/>
                <a:latin typeface="B Nazanin"/>
                <a:ea typeface="Calibri"/>
                <a:cs typeface="Arial"/>
              </a:rPr>
              <a:t> شوکا خوشبخت بهرمانی 1389)</a:t>
            </a:r>
            <a:r>
              <a:rPr lang="fa-IR" sz="1100" dirty="0">
                <a:solidFill>
                  <a:srgbClr val="3E3D2D"/>
                </a:solidFill>
                <a:effectLst/>
                <a:latin typeface="B Nazanin"/>
                <a:ea typeface="Calibri"/>
                <a:cs typeface="Arial"/>
              </a:rPr>
              <a:t/>
            </a:r>
            <a:br>
              <a:rPr lang="fa-IR" sz="1100" dirty="0">
                <a:solidFill>
                  <a:srgbClr val="3E3D2D"/>
                </a:solidFill>
                <a:effectLst/>
                <a:latin typeface="B Nazanin"/>
                <a:ea typeface="Calibri"/>
                <a:cs typeface="Arial"/>
              </a:rPr>
            </a:br>
            <a:r>
              <a:rPr lang="en-US" sz="2000" b="0" dirty="0">
                <a:solidFill>
                  <a:prstClr val="black"/>
                </a:solidFill>
                <a:effectLst/>
                <a:ea typeface="+mn-ea"/>
                <a:cs typeface="+mn-cs"/>
              </a:rPr>
              <a:t/>
            </a:r>
            <a:br>
              <a:rPr lang="en-US" sz="2000" b="0" dirty="0">
                <a:solidFill>
                  <a:prstClr val="black"/>
                </a:solidFill>
                <a:effectLst/>
                <a:ea typeface="+mn-ea"/>
                <a:cs typeface="+mn-cs"/>
              </a:rPr>
            </a:br>
            <a:endParaRPr lang="en-US" sz="2000" dirty="0">
              <a:cs typeface="B Nazanin" pitchFamily="2" charset="-78"/>
            </a:endParaRPr>
          </a:p>
        </p:txBody>
      </p:sp>
      <p:pic>
        <p:nvPicPr>
          <p:cNvPr id="7170" name="Picture 2" descr="C:\Users\Niroomand\Desktop\توسعه پایدار\مصدر سیتی\im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733800"/>
            <a:ext cx="7239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1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heel(1)">
                                      <p:cBhvr>
                                        <p:cTn id="17"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1" y="2590800"/>
            <a:ext cx="8839200" cy="2667000"/>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lgn="ctr" rtl="1">
              <a:buNone/>
            </a:pPr>
            <a:r>
              <a:rPr lang="fa-IR" sz="6600" dirty="0" smtClean="0">
                <a:ln/>
                <a:solidFill>
                  <a:schemeClr val="accent3"/>
                </a:solidFill>
                <a:effectLst/>
                <a:cs typeface="B Nazanin" pitchFamily="2" charset="-78"/>
              </a:rPr>
              <a:t>موضوع: توسعه پایدار شهری</a:t>
            </a:r>
            <a:endParaRPr lang="en-US" sz="6600" dirty="0">
              <a:ln/>
              <a:solidFill>
                <a:schemeClr val="accent3"/>
              </a:solidFill>
              <a:effectLst/>
              <a:cs typeface="B Nazanin" pitchFamily="2" charset="-78"/>
            </a:endParaRPr>
          </a:p>
        </p:txBody>
      </p:sp>
    </p:spTree>
    <p:extLst>
      <p:ext uri="{BB962C8B-B14F-4D97-AF65-F5344CB8AC3E}">
        <p14:creationId xmlns:p14="http://schemas.microsoft.com/office/powerpoint/2010/main" val="2834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399" y="2057400"/>
            <a:ext cx="7620001" cy="3886200"/>
          </a:xfrm>
        </p:spPr>
        <p:txBody>
          <a:bodyPr>
            <a:normAutofit/>
          </a:bodyPr>
          <a:lstStyle/>
          <a:p>
            <a:pPr algn="r" rtl="1">
              <a:lnSpc>
                <a:spcPct val="115000"/>
              </a:lnSpc>
              <a:spcBef>
                <a:spcPts val="0"/>
              </a:spcBef>
              <a:spcAft>
                <a:spcPts val="1000"/>
              </a:spcAft>
            </a:pPr>
            <a:r>
              <a:rPr lang="ar-SA" sz="2400" b="1" dirty="0">
                <a:latin typeface="Calibri"/>
                <a:ea typeface="Calibri"/>
                <a:cs typeface="B Nazanin"/>
              </a:rPr>
              <a:t>جایی که در آن </a:t>
            </a:r>
            <a:r>
              <a:rPr lang="ar-SA" sz="2400" b="1" dirty="0">
                <a:solidFill>
                  <a:srgbClr val="943634"/>
                </a:solidFill>
                <a:latin typeface="Calibri"/>
                <a:ea typeface="Calibri"/>
                <a:cs typeface="B Nazanin"/>
              </a:rPr>
              <a:t>ترافیکی </a:t>
            </a:r>
            <a:r>
              <a:rPr lang="ar-SA" sz="2400" b="1" dirty="0" smtClean="0">
                <a:latin typeface="Calibri"/>
                <a:ea typeface="Calibri"/>
                <a:cs typeface="B Nazanin"/>
              </a:rPr>
              <a:t>نباشد</a:t>
            </a:r>
            <a:r>
              <a:rPr lang="en-US" sz="2400" b="1" dirty="0" smtClean="0">
                <a:latin typeface="Calibri"/>
                <a:ea typeface="Calibri"/>
                <a:cs typeface="B Nazanin"/>
              </a:rPr>
              <a:t>,</a:t>
            </a:r>
            <a:r>
              <a:rPr lang="ar-SA" sz="2400" b="1" dirty="0" smtClean="0">
                <a:latin typeface="Calibri"/>
                <a:ea typeface="Calibri"/>
                <a:cs typeface="B Nazanin"/>
              </a:rPr>
              <a:t> </a:t>
            </a:r>
            <a:r>
              <a:rPr lang="ar-SA" sz="2400" b="1" dirty="0">
                <a:latin typeface="Calibri"/>
                <a:ea typeface="Calibri"/>
                <a:cs typeface="B Nazanin"/>
              </a:rPr>
              <a:t>جایی که </a:t>
            </a:r>
            <a:r>
              <a:rPr lang="ar-SA" sz="2400" b="1" dirty="0">
                <a:solidFill>
                  <a:srgbClr val="943634"/>
                </a:solidFill>
                <a:latin typeface="Calibri"/>
                <a:ea typeface="Calibri"/>
                <a:cs typeface="B Nazanin"/>
              </a:rPr>
              <a:t>ایمن</a:t>
            </a:r>
            <a:r>
              <a:rPr lang="ar-SA" sz="2400" b="1" dirty="0">
                <a:latin typeface="Calibri"/>
                <a:ea typeface="Calibri"/>
                <a:cs typeface="B Nazanin"/>
              </a:rPr>
              <a:t> است و </a:t>
            </a:r>
            <a:r>
              <a:rPr lang="ar-SA" sz="2400" b="1" dirty="0">
                <a:solidFill>
                  <a:srgbClr val="943634"/>
                </a:solidFill>
                <a:latin typeface="Calibri"/>
                <a:ea typeface="Calibri"/>
                <a:cs typeface="B Nazanin"/>
              </a:rPr>
              <a:t>تمیز</a:t>
            </a:r>
            <a:r>
              <a:rPr lang="ar-SA" sz="2400" b="1" dirty="0">
                <a:latin typeface="Calibri"/>
                <a:ea typeface="Calibri"/>
                <a:cs typeface="B Nazanin"/>
              </a:rPr>
              <a:t> تا کودکان در آن رشد کنند و خانواده‌ها رونق گیرند و جوامع شکوفا شوند. </a:t>
            </a:r>
            <a:r>
              <a:rPr lang="ar-SA" sz="2400" b="1" dirty="0" smtClean="0">
                <a:solidFill>
                  <a:srgbClr val="00B0F0"/>
                </a:solidFill>
                <a:latin typeface="Calibri"/>
                <a:ea typeface="Calibri"/>
                <a:cs typeface="B Nazanin"/>
              </a:rPr>
              <a:t>شهری </a:t>
            </a:r>
            <a:r>
              <a:rPr lang="ar-SA" sz="2400" b="1" dirty="0">
                <a:solidFill>
                  <a:srgbClr val="00B0F0"/>
                </a:solidFill>
                <a:latin typeface="Calibri"/>
                <a:ea typeface="Calibri"/>
                <a:cs typeface="B Nazanin"/>
              </a:rPr>
              <a:t>که محل آزمایش آینده بشریت </a:t>
            </a:r>
            <a:r>
              <a:rPr lang="ar-SA" sz="2400" b="1" dirty="0" smtClean="0">
                <a:solidFill>
                  <a:srgbClr val="00B0F0"/>
                </a:solidFill>
                <a:latin typeface="Calibri"/>
                <a:ea typeface="Calibri"/>
                <a:cs typeface="B Nazanin"/>
              </a:rPr>
              <a:t>است</a:t>
            </a:r>
            <a:r>
              <a:rPr lang="en-US" sz="1800" b="1" dirty="0" smtClean="0">
                <a:latin typeface="Calibri"/>
                <a:ea typeface="Calibri"/>
                <a:cs typeface="B Nazanin"/>
              </a:rPr>
              <a:t>.</a:t>
            </a:r>
            <a:r>
              <a:rPr lang="ar-SA" sz="1100" b="1" dirty="0">
                <a:latin typeface="Calibri"/>
                <a:ea typeface="Calibri"/>
                <a:cs typeface="B Nazanin"/>
              </a:rPr>
              <a:t>( شوکا خوشبخت بهرمانی 1389)</a:t>
            </a:r>
            <a:endParaRPr lang="en-US" sz="1100" dirty="0">
              <a:latin typeface="Calibri"/>
              <a:ea typeface="Calibri"/>
              <a:cs typeface="Arial"/>
            </a:endParaRPr>
          </a:p>
          <a:p>
            <a:pPr algn="r" rtl="1">
              <a:lnSpc>
                <a:spcPct val="150000"/>
              </a:lnSpc>
            </a:pPr>
            <a:endParaRPr lang="en-US" sz="2400" dirty="0">
              <a:cs typeface="B Nazanin" pitchFamily="2" charset="-78"/>
            </a:endParaRPr>
          </a:p>
        </p:txBody>
      </p:sp>
      <p:sp>
        <p:nvSpPr>
          <p:cNvPr id="3" name="Title 2"/>
          <p:cNvSpPr>
            <a:spLocks noGrp="1"/>
          </p:cNvSpPr>
          <p:nvPr>
            <p:ph type="ctrTitle"/>
          </p:nvPr>
        </p:nvSpPr>
        <p:spPr>
          <a:xfrm>
            <a:off x="685800" y="838200"/>
            <a:ext cx="7620000" cy="1143000"/>
          </a:xfrm>
        </p:spPr>
        <p:txBody>
          <a:bodyPr/>
          <a:lstStyle/>
          <a:p>
            <a:pPr marL="0" lvl="0" indent="0" algn="r" rtl="1">
              <a:lnSpc>
                <a:spcPct val="115000"/>
              </a:lnSpc>
              <a:spcBef>
                <a:spcPts val="0"/>
              </a:spcBef>
              <a:spcAft>
                <a:spcPts val="1000"/>
              </a:spcAft>
            </a:pPr>
            <a:r>
              <a:rPr lang="ar-SA" sz="2400" dirty="0">
                <a:effectLst/>
                <a:latin typeface="Calibri"/>
                <a:ea typeface="Calibri"/>
                <a:cs typeface="B Nazanin"/>
              </a:rPr>
              <a:t>شهری که می‌تواند تا </a:t>
            </a:r>
            <a:r>
              <a:rPr lang="ar-SA" sz="2400" dirty="0">
                <a:solidFill>
                  <a:schemeClr val="accent3">
                    <a:lumMod val="75000"/>
                  </a:schemeClr>
                </a:solidFill>
                <a:effectLst/>
                <a:latin typeface="Calibri"/>
                <a:ea typeface="Calibri"/>
                <a:cs typeface="B Nazanin"/>
              </a:rPr>
              <a:t>قرن 22 دوام آورده </a:t>
            </a:r>
            <a:r>
              <a:rPr lang="ar-SA" sz="2400" dirty="0">
                <a:effectLst/>
                <a:latin typeface="Calibri"/>
                <a:ea typeface="Calibri"/>
                <a:cs typeface="B Nazanin"/>
              </a:rPr>
              <a:t>و مدلی باشد برای </a:t>
            </a:r>
            <a:r>
              <a:rPr lang="ar-SA" sz="2400" dirty="0">
                <a:solidFill>
                  <a:schemeClr val="accent3">
                    <a:lumMod val="75000"/>
                  </a:schemeClr>
                </a:solidFill>
                <a:effectLst/>
                <a:latin typeface="Calibri"/>
                <a:ea typeface="Calibri"/>
                <a:cs typeface="B Nazanin"/>
              </a:rPr>
              <a:t>زندگی زیست پایدار</a:t>
            </a:r>
            <a:r>
              <a:rPr lang="ar-SA" sz="2400" dirty="0" smtClean="0">
                <a:solidFill>
                  <a:schemeClr val="accent3">
                    <a:lumMod val="75000"/>
                  </a:schemeClr>
                </a:solidFill>
                <a:effectLst/>
                <a:latin typeface="Calibri"/>
                <a:ea typeface="Calibri"/>
                <a:cs typeface="B Nazanin"/>
              </a:rPr>
              <a:t>.</a:t>
            </a:r>
            <a:r>
              <a:rPr lang="ar-SA" sz="1100" dirty="0" smtClean="0">
                <a:solidFill>
                  <a:srgbClr val="3E3D2D"/>
                </a:solidFill>
                <a:effectLst/>
                <a:latin typeface="Calibri"/>
                <a:ea typeface="Calibri"/>
                <a:cs typeface="B Nazanin"/>
              </a:rPr>
              <a:t>( </a:t>
            </a:r>
            <a:r>
              <a:rPr lang="ar-SA" sz="1100" dirty="0">
                <a:solidFill>
                  <a:srgbClr val="3E3D2D"/>
                </a:solidFill>
                <a:effectLst/>
                <a:latin typeface="Calibri"/>
                <a:ea typeface="Calibri"/>
                <a:cs typeface="B Nazanin"/>
              </a:rPr>
              <a:t>شوکا خوشبخت بهرمانی 1389)</a:t>
            </a:r>
            <a:r>
              <a:rPr lang="en-US" sz="1100" b="0" dirty="0">
                <a:solidFill>
                  <a:srgbClr val="3E3D2D"/>
                </a:solidFill>
                <a:effectLst/>
                <a:latin typeface="Calibri"/>
                <a:ea typeface="Calibri"/>
                <a:cs typeface="Arial"/>
              </a:rPr>
              <a:t/>
            </a:r>
            <a:br>
              <a:rPr lang="en-US" sz="1100" b="0" dirty="0">
                <a:solidFill>
                  <a:srgbClr val="3E3D2D"/>
                </a:solidFill>
                <a:effectLst/>
                <a:latin typeface="Calibri"/>
                <a:ea typeface="Calibri"/>
                <a:cs typeface="Arial"/>
              </a:rPr>
            </a:br>
            <a:endParaRPr lang="en-US" sz="2200" dirty="0">
              <a:solidFill>
                <a:schemeClr val="accent3">
                  <a:lumMod val="75000"/>
                </a:schemeClr>
              </a:solidFill>
              <a:cs typeface="B Nazanin" pitchFamily="2" charset="-78"/>
            </a:endParaRPr>
          </a:p>
        </p:txBody>
      </p:sp>
      <p:pic>
        <p:nvPicPr>
          <p:cNvPr id="8194" name="Picture 2" descr="C:\Users\Niroomand\Desktop\توسعه پایدار\مصدر سیتی\masdarcity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428999"/>
            <a:ext cx="5486400" cy="3276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2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685800"/>
            <a:ext cx="8839199" cy="6019799"/>
          </a:xfrm>
        </p:spPr>
        <p:txBody>
          <a:bodyPr>
            <a:normAutofit/>
          </a:bodyPr>
          <a:lstStyle/>
          <a:p>
            <a:pPr algn="just" rtl="1">
              <a:lnSpc>
                <a:spcPct val="115000"/>
              </a:lnSpc>
              <a:spcBef>
                <a:spcPts val="0"/>
              </a:spcBef>
              <a:spcAft>
                <a:spcPts val="1000"/>
              </a:spcAft>
            </a:pPr>
            <a:r>
              <a:rPr lang="ar-SA" b="1" dirty="0">
                <a:latin typeface="Calibri"/>
                <a:ea typeface="Calibri"/>
                <a:cs typeface="B Nazanin"/>
              </a:rPr>
              <a:t>این شهر پروژه‌ای است از شرکت انرژی آینده ابوظبی مشهور به مصدر که تحت مالکیت امارات متحده عربی است. کل این شهر رو به </a:t>
            </a:r>
            <a:r>
              <a:rPr lang="ar-SA" b="1" dirty="0">
                <a:solidFill>
                  <a:srgbClr val="943634"/>
                </a:solidFill>
                <a:latin typeface="Calibri"/>
                <a:ea typeface="Calibri"/>
                <a:cs typeface="B Nazanin"/>
              </a:rPr>
              <a:t>شمال شرقی</a:t>
            </a:r>
            <a:r>
              <a:rPr lang="ar-SA" b="1" dirty="0">
                <a:latin typeface="Calibri"/>
                <a:ea typeface="Calibri"/>
                <a:cs typeface="B Nazanin"/>
              </a:rPr>
              <a:t> است </a:t>
            </a:r>
            <a:r>
              <a:rPr lang="ar-SA" b="1" dirty="0">
                <a:solidFill>
                  <a:schemeClr val="accent3">
                    <a:lumMod val="50000"/>
                  </a:schemeClr>
                </a:solidFill>
                <a:latin typeface="Calibri"/>
                <a:ea typeface="Calibri"/>
                <a:cs typeface="B Nazanin"/>
              </a:rPr>
              <a:t>تا جریان بادهای خنک شب در این شهر، بیشترین مقدار باشد و قرار گرفتن آن در معرض بادهای گرم روز کاهش یابد. </a:t>
            </a:r>
            <a:r>
              <a:rPr lang="ar-SA" b="1" dirty="0">
                <a:solidFill>
                  <a:srgbClr val="00B0F0"/>
                </a:solidFill>
                <a:latin typeface="Calibri"/>
                <a:ea typeface="Calibri"/>
                <a:cs typeface="B Nazanin"/>
              </a:rPr>
              <a:t>همچنین در اطراف آن دیواری است برای محافظت بیشتر در مقابل بادهای شدید و لذا یک محوطه 6 کیلومتری به شکل مربع در اطراف آن هست</a:t>
            </a:r>
            <a:r>
              <a:rPr lang="ar-SA" b="1" dirty="0">
                <a:latin typeface="Calibri"/>
                <a:ea typeface="Calibri"/>
                <a:cs typeface="B Nazanin"/>
              </a:rPr>
              <a:t>. </a:t>
            </a:r>
            <a:r>
              <a:rPr lang="ar-SA" sz="1100" b="1" dirty="0" smtClean="0">
                <a:latin typeface="Calibri"/>
                <a:ea typeface="Calibri"/>
                <a:cs typeface="B Nazanin"/>
              </a:rPr>
              <a:t>( </a:t>
            </a:r>
            <a:r>
              <a:rPr lang="ar-SA" sz="1100" b="1" dirty="0">
                <a:latin typeface="Calibri"/>
                <a:ea typeface="Calibri"/>
                <a:cs typeface="B Nazanin"/>
              </a:rPr>
              <a:t>شوکا خوشبخت بهرمانی 1389)</a:t>
            </a:r>
            <a:endParaRPr lang="en-US" sz="1100" dirty="0">
              <a:latin typeface="Calibri"/>
              <a:ea typeface="Calibri"/>
              <a:cs typeface="Arial"/>
            </a:endParaRPr>
          </a:p>
          <a:p>
            <a:pPr algn="r" rtl="1"/>
            <a:endParaRPr lang="en-US" dirty="0">
              <a:cs typeface="B Nazanin" pitchFamily="2" charset="-78"/>
            </a:endParaRPr>
          </a:p>
        </p:txBody>
      </p:sp>
      <p:sp>
        <p:nvSpPr>
          <p:cNvPr id="3" name="Title 2"/>
          <p:cNvSpPr>
            <a:spLocks noGrp="1"/>
          </p:cNvSpPr>
          <p:nvPr>
            <p:ph type="ctrTitle"/>
          </p:nvPr>
        </p:nvSpPr>
        <p:spPr>
          <a:xfrm>
            <a:off x="381000" y="228601"/>
            <a:ext cx="8546951" cy="609599"/>
          </a:xfrm>
        </p:spPr>
        <p:txBody>
          <a:bodyPr/>
          <a:lstStyle/>
          <a:p>
            <a:pPr algn="r" rtl="1"/>
            <a:r>
              <a:rPr lang="ar-SA" sz="2800" dirty="0">
                <a:solidFill>
                  <a:srgbClr val="7030A0"/>
                </a:solidFill>
                <a:effectLst/>
                <a:cs typeface="B Nazanin" pitchFamily="2" charset="-78"/>
              </a:rPr>
              <a:t>موقعیت شهر</a:t>
            </a:r>
            <a:r>
              <a:rPr lang="en-US" sz="2000" dirty="0">
                <a:effectLst/>
              </a:rPr>
              <a:t/>
            </a:r>
            <a:br>
              <a:rPr lang="en-US" sz="2000" dirty="0">
                <a:effectLst/>
              </a:rPr>
            </a:br>
            <a:endParaRPr 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819400"/>
            <a:ext cx="7162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74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 y="838200"/>
            <a:ext cx="8991599" cy="5791199"/>
          </a:xfrm>
        </p:spPr>
        <p:txBody>
          <a:bodyPr>
            <a:normAutofit/>
          </a:bodyPr>
          <a:lstStyle/>
          <a:p>
            <a:pPr algn="r" rtl="1">
              <a:lnSpc>
                <a:spcPct val="115000"/>
              </a:lnSpc>
              <a:spcBef>
                <a:spcPts val="0"/>
              </a:spcBef>
              <a:spcAft>
                <a:spcPts val="1000"/>
              </a:spcAft>
            </a:pPr>
            <a:r>
              <a:rPr lang="ar-SA" sz="2000" b="1" dirty="0" smtClean="0">
                <a:latin typeface="Calibri"/>
                <a:ea typeface="Calibri"/>
                <a:cs typeface="B Nazanin"/>
              </a:rPr>
              <a:t>خیابان‌ها </a:t>
            </a:r>
            <a:r>
              <a:rPr lang="ar-SA" sz="2000" b="1" dirty="0">
                <a:latin typeface="Calibri"/>
                <a:ea typeface="Calibri"/>
                <a:cs typeface="B Nazanin"/>
              </a:rPr>
              <a:t>مملو از ساختمان‌هایی با سایه بان هستند که سایه‌ای خوشامدگو برای عابران پیاده در پیاده روها ایجاد می‌کنند. مناظر و بناهای آبی نظیر فواره ها، برکه‌ها و غیره نیز سبب ایجاد هوای خنک می‌شوند، و بر زیبایی و آرامش این شهر می‌افزایند</a:t>
            </a:r>
            <a:r>
              <a:rPr lang="en-US" sz="2000" b="1" dirty="0">
                <a:latin typeface="Calibri"/>
                <a:ea typeface="Calibri"/>
                <a:cs typeface="B Nazanin"/>
              </a:rPr>
              <a:t>.</a:t>
            </a:r>
            <a:r>
              <a:rPr lang="en-US" sz="2000" b="1" dirty="0">
                <a:latin typeface="B Nazanin"/>
                <a:ea typeface="Calibri"/>
                <a:cs typeface="Arial"/>
              </a:rPr>
              <a:t> </a:t>
            </a:r>
            <a:r>
              <a:rPr lang="ar-SA" sz="1100" dirty="0">
                <a:latin typeface="B Nazanin"/>
                <a:ea typeface="Calibri"/>
                <a:cs typeface="Arial"/>
              </a:rPr>
              <a:t>( شوکا خوشبخت بهرمانی 1389)</a:t>
            </a:r>
            <a:endParaRPr lang="en-US" sz="1100" dirty="0">
              <a:latin typeface="Calibri"/>
              <a:ea typeface="Calibri"/>
              <a:cs typeface="Arial"/>
            </a:endParaRPr>
          </a:p>
          <a:p>
            <a:pPr algn="just" rtl="1">
              <a:lnSpc>
                <a:spcPct val="115000"/>
              </a:lnSpc>
              <a:spcBef>
                <a:spcPts val="0"/>
              </a:spcBef>
              <a:spcAft>
                <a:spcPts val="1000"/>
              </a:spcAft>
            </a:pPr>
            <a:r>
              <a:rPr lang="ar-SA" sz="2000" b="1" dirty="0">
                <a:solidFill>
                  <a:srgbClr val="E36C0A"/>
                </a:solidFill>
                <a:latin typeface="Calibri"/>
                <a:ea typeface="Calibri"/>
                <a:cs typeface="B Nazanin"/>
              </a:rPr>
              <a:t>طراحی</a:t>
            </a:r>
            <a:r>
              <a:rPr lang="ar-SA" sz="2000" b="1" dirty="0">
                <a:latin typeface="Calibri"/>
                <a:ea typeface="Calibri"/>
                <a:cs typeface="B Nazanin"/>
              </a:rPr>
              <a:t> این شهر و ساختمان‌های آن، کار شرکت مشهور معماری بریتانیا "</a:t>
            </a:r>
            <a:r>
              <a:rPr lang="ar-SA" sz="2000" b="1" dirty="0">
                <a:solidFill>
                  <a:srgbClr val="E36C0A"/>
                </a:solidFill>
                <a:latin typeface="Calibri"/>
                <a:ea typeface="Calibri"/>
                <a:cs typeface="B Nazanin"/>
              </a:rPr>
              <a:t>فوستر و شرکاء</a:t>
            </a:r>
            <a:r>
              <a:rPr lang="ar-SA" sz="2000" b="1" dirty="0">
                <a:latin typeface="Calibri"/>
                <a:ea typeface="Calibri"/>
                <a:cs typeface="B Nazanin"/>
              </a:rPr>
              <a:t>" است که مسئولیت ساخت بسیاری از پروژه‌های معماری مشهور در سراسر جهان را دارد، از جمله </a:t>
            </a:r>
            <a:r>
              <a:rPr lang="ar-SA" sz="2000" b="1" dirty="0">
                <a:solidFill>
                  <a:srgbClr val="943634"/>
                </a:solidFill>
                <a:latin typeface="Calibri"/>
                <a:ea typeface="Calibri"/>
                <a:cs typeface="B Nazanin"/>
              </a:rPr>
              <a:t>پل</a:t>
            </a:r>
            <a:r>
              <a:rPr lang="ar-SA" sz="2000" b="1" dirty="0">
                <a:latin typeface="Calibri"/>
                <a:ea typeface="Calibri"/>
                <a:cs typeface="B Nazanin"/>
              </a:rPr>
              <a:t> </a:t>
            </a:r>
            <a:r>
              <a:rPr lang="ar-SA" sz="2000" b="1" dirty="0">
                <a:solidFill>
                  <a:srgbClr val="984806"/>
                </a:solidFill>
                <a:latin typeface="Calibri"/>
                <a:ea typeface="Calibri"/>
                <a:cs typeface="B Nazanin"/>
              </a:rPr>
              <a:t>میلنیوم لندن</a:t>
            </a:r>
            <a:r>
              <a:rPr lang="ar-SA" sz="2000" b="1" dirty="0">
                <a:latin typeface="Calibri"/>
                <a:ea typeface="Calibri"/>
                <a:cs typeface="B Nazanin"/>
              </a:rPr>
              <a:t> و </a:t>
            </a:r>
            <a:r>
              <a:rPr lang="ar-SA" sz="2000" b="1" dirty="0">
                <a:solidFill>
                  <a:srgbClr val="984806"/>
                </a:solidFill>
                <a:latin typeface="Calibri"/>
                <a:ea typeface="Calibri"/>
                <a:cs typeface="B Nazanin"/>
              </a:rPr>
              <a:t>فرودگاه بین المللی هنگ کنگ</a:t>
            </a:r>
            <a:r>
              <a:rPr lang="en-US" sz="2000" b="1" dirty="0">
                <a:latin typeface="Calibri"/>
                <a:ea typeface="Calibri"/>
                <a:cs typeface="B Nazanin"/>
              </a:rPr>
              <a:t> .</a:t>
            </a:r>
            <a:r>
              <a:rPr lang="ar-SA" sz="1100" b="1" dirty="0">
                <a:latin typeface="Calibri"/>
                <a:ea typeface="Calibri"/>
                <a:cs typeface="B Nazanin"/>
              </a:rPr>
              <a:t>( شوکا خوشبخت بهرمانی 1389)</a:t>
            </a:r>
            <a:endParaRPr lang="en-US" sz="1100" dirty="0">
              <a:latin typeface="Calibri"/>
              <a:ea typeface="Calibri"/>
              <a:cs typeface="Arial"/>
            </a:endParaRPr>
          </a:p>
          <a:p>
            <a:pPr algn="r" rtl="1"/>
            <a:endParaRPr lang="en-US" sz="2000" dirty="0">
              <a:cs typeface="B Nazanin" pitchFamily="2" charset="-78"/>
            </a:endParaRPr>
          </a:p>
        </p:txBody>
      </p:sp>
      <p:sp>
        <p:nvSpPr>
          <p:cNvPr id="3" name="Title 2"/>
          <p:cNvSpPr>
            <a:spLocks noGrp="1"/>
          </p:cNvSpPr>
          <p:nvPr>
            <p:ph type="ctrTitle"/>
          </p:nvPr>
        </p:nvSpPr>
        <p:spPr>
          <a:xfrm>
            <a:off x="228601" y="152401"/>
            <a:ext cx="8880764" cy="533400"/>
          </a:xfrm>
        </p:spPr>
        <p:txBody>
          <a:bodyPr/>
          <a:lstStyle/>
          <a:p>
            <a:pPr algn="r" rtl="1"/>
            <a:r>
              <a:rPr lang="ar-SA" sz="2800" dirty="0">
                <a:solidFill>
                  <a:srgbClr val="7030A0"/>
                </a:solidFill>
                <a:effectLst/>
                <a:cs typeface="B Nazanin" pitchFamily="2" charset="-78"/>
              </a:rPr>
              <a:t>چشم‌اندازهای شهری مصدر</a:t>
            </a:r>
            <a:r>
              <a:rPr lang="en-US" sz="2400" dirty="0">
                <a:solidFill>
                  <a:srgbClr val="7030A0"/>
                </a:solidFill>
                <a:effectLst/>
              </a:rPr>
              <a:t/>
            </a:r>
            <a:br>
              <a:rPr lang="en-US" sz="2400" dirty="0">
                <a:solidFill>
                  <a:srgbClr val="7030A0"/>
                </a:solidFill>
                <a:effectLst/>
              </a:rPr>
            </a:br>
            <a:endParaRPr lang="en-US" sz="2400" dirty="0">
              <a:solidFill>
                <a:srgbClr val="7030A0"/>
              </a:solidFill>
              <a:cs typeface="B Nazanin" pitchFamily="2" charset="-78"/>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276600"/>
            <a:ext cx="6858000" cy="336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6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ircle(in)">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1" y="838200"/>
            <a:ext cx="8686800" cy="5867399"/>
          </a:xfrm>
        </p:spPr>
        <p:txBody>
          <a:bodyPr>
            <a:normAutofit/>
          </a:bodyPr>
          <a:lstStyle/>
          <a:p>
            <a:pPr algn="r" rtl="1">
              <a:lnSpc>
                <a:spcPct val="115000"/>
              </a:lnSpc>
              <a:spcBef>
                <a:spcPts val="0"/>
              </a:spcBef>
              <a:spcAft>
                <a:spcPts val="1000"/>
              </a:spcAft>
            </a:pPr>
            <a:r>
              <a:rPr lang="ar-SA" sz="1800" b="1" dirty="0">
                <a:latin typeface="Calibri"/>
                <a:ea typeface="Calibri"/>
                <a:cs typeface="B Nazanin"/>
              </a:rPr>
              <a:t>طرح ساخت مصدر، </a:t>
            </a:r>
            <a:r>
              <a:rPr lang="ar-SA" sz="1800" b="1" dirty="0">
                <a:solidFill>
                  <a:srgbClr val="FF0000"/>
                </a:solidFill>
                <a:latin typeface="Calibri"/>
                <a:ea typeface="Calibri"/>
                <a:cs typeface="B Nazanin"/>
              </a:rPr>
              <a:t>سه مرحله </a:t>
            </a:r>
            <a:r>
              <a:rPr lang="ar-SA" sz="1800" b="1" dirty="0">
                <a:latin typeface="Calibri"/>
                <a:ea typeface="Calibri"/>
                <a:cs typeface="B Nazanin"/>
              </a:rPr>
              <a:t>دارد</a:t>
            </a:r>
            <a:r>
              <a:rPr lang="en-US" sz="1800" b="1" dirty="0">
                <a:latin typeface="Calibri"/>
                <a:ea typeface="Calibri"/>
                <a:cs typeface="B Nazanin"/>
              </a:rPr>
              <a:t>:</a:t>
            </a:r>
            <a:endParaRPr lang="en-US" sz="1800" dirty="0">
              <a:latin typeface="Calibri"/>
              <a:ea typeface="Calibri"/>
              <a:cs typeface="Arial"/>
            </a:endParaRPr>
          </a:p>
          <a:p>
            <a:pPr algn="r" rtl="1">
              <a:lnSpc>
                <a:spcPct val="115000"/>
              </a:lnSpc>
              <a:spcBef>
                <a:spcPts val="0"/>
              </a:spcBef>
              <a:spcAft>
                <a:spcPts val="1000"/>
              </a:spcAft>
            </a:pPr>
            <a:r>
              <a:rPr lang="ar-SA" sz="1800" b="1" dirty="0">
                <a:solidFill>
                  <a:srgbClr val="943634"/>
                </a:solidFill>
                <a:latin typeface="Calibri"/>
                <a:ea typeface="Calibri"/>
                <a:cs typeface="B Nazanin"/>
              </a:rPr>
              <a:t>اولین مرحله </a:t>
            </a:r>
            <a:r>
              <a:rPr lang="ar-SA" sz="1800" b="1" dirty="0">
                <a:latin typeface="Calibri"/>
                <a:ea typeface="Calibri"/>
                <a:cs typeface="B Nazanin"/>
              </a:rPr>
              <a:t>در سال </a:t>
            </a:r>
            <a:r>
              <a:rPr lang="ar-SA" sz="1800" b="1" dirty="0">
                <a:solidFill>
                  <a:srgbClr val="943634"/>
                </a:solidFill>
                <a:latin typeface="Calibri"/>
                <a:ea typeface="Calibri"/>
                <a:cs typeface="B Nazanin"/>
              </a:rPr>
              <a:t>2008</a:t>
            </a:r>
            <a:r>
              <a:rPr lang="ar-SA" sz="1800" b="1" dirty="0">
                <a:latin typeface="Calibri"/>
                <a:ea typeface="Calibri"/>
                <a:cs typeface="B Nazanin"/>
              </a:rPr>
              <a:t> آغاز شد و هم اینک تکمیل شده است. در پایان مرحله اول </a:t>
            </a:r>
            <a:r>
              <a:rPr lang="ar-SA" sz="1800" b="1" dirty="0">
                <a:solidFill>
                  <a:srgbClr val="943634"/>
                </a:solidFill>
                <a:latin typeface="Calibri"/>
                <a:ea typeface="Calibri"/>
                <a:cs typeface="B Nazanin"/>
              </a:rPr>
              <a:t>6 ساختمان اصلی </a:t>
            </a:r>
            <a:r>
              <a:rPr lang="ar-SA" sz="1800" b="1" dirty="0">
                <a:latin typeface="Calibri"/>
                <a:ea typeface="Calibri"/>
                <a:cs typeface="B Nazanin"/>
              </a:rPr>
              <a:t>در این شهر ساخته شد که </a:t>
            </a:r>
            <a:r>
              <a:rPr lang="ar-SA" sz="1800" b="1" dirty="0">
                <a:solidFill>
                  <a:srgbClr val="943634"/>
                </a:solidFill>
                <a:latin typeface="Calibri"/>
                <a:ea typeface="Calibri"/>
                <a:cs typeface="B Nazanin"/>
              </a:rPr>
              <a:t>صد و یک واحد مسکونی </a:t>
            </a:r>
            <a:r>
              <a:rPr lang="ar-SA" sz="1800" b="1" dirty="0">
                <a:latin typeface="Calibri"/>
                <a:ea typeface="Calibri"/>
                <a:cs typeface="B Nazanin"/>
              </a:rPr>
              <a:t>و </a:t>
            </a:r>
            <a:r>
              <a:rPr lang="ar-SA" sz="1800" b="1" dirty="0">
                <a:solidFill>
                  <a:srgbClr val="943634"/>
                </a:solidFill>
                <a:latin typeface="Calibri"/>
                <a:ea typeface="Calibri"/>
                <a:cs typeface="B Nazanin"/>
              </a:rPr>
              <a:t>یک کتابخانه الکترونیکی </a:t>
            </a:r>
            <a:r>
              <a:rPr lang="ar-SA" sz="1800" b="1" dirty="0">
                <a:latin typeface="Calibri"/>
                <a:ea typeface="Calibri"/>
                <a:cs typeface="B Nazanin"/>
              </a:rPr>
              <a:t>داشته‌اند. همچنین محلی وجود دارد كه برای </a:t>
            </a:r>
            <a:r>
              <a:rPr lang="ar-SA" sz="1800" b="1" dirty="0">
                <a:solidFill>
                  <a:srgbClr val="943634"/>
                </a:solidFill>
                <a:latin typeface="Calibri"/>
                <a:ea typeface="Calibri"/>
                <a:cs typeface="B Nazanin"/>
              </a:rPr>
              <a:t>مؤسسه ی علم و فن‌آوری مصدر </a:t>
            </a:r>
            <a:r>
              <a:rPr lang="ar-SA" sz="1800" b="1" dirty="0">
                <a:latin typeface="Calibri"/>
                <a:ea typeface="Calibri"/>
                <a:cs typeface="B Nazanin"/>
              </a:rPr>
              <a:t>در نظر گرفته شده است كه در سال </a:t>
            </a:r>
            <a:r>
              <a:rPr lang="ar-SA" sz="1800" b="1" dirty="0">
                <a:solidFill>
                  <a:srgbClr val="943634"/>
                </a:solidFill>
                <a:latin typeface="Calibri"/>
                <a:ea typeface="Calibri"/>
                <a:cs typeface="B Nazanin"/>
              </a:rPr>
              <a:t>2009</a:t>
            </a:r>
            <a:r>
              <a:rPr lang="ar-SA" sz="1800" b="1" dirty="0">
                <a:latin typeface="Calibri"/>
                <a:ea typeface="Calibri"/>
                <a:cs typeface="B Nazanin"/>
              </a:rPr>
              <a:t>، به عنوان اولین مرکز این شهر افتتاح شد. تا پایان سال </a:t>
            </a:r>
            <a:r>
              <a:rPr lang="ar-SA" sz="1800" b="1" dirty="0">
                <a:solidFill>
                  <a:srgbClr val="943634"/>
                </a:solidFill>
                <a:latin typeface="Calibri"/>
                <a:ea typeface="Calibri"/>
                <a:cs typeface="B Nazanin"/>
              </a:rPr>
              <a:t>2011</a:t>
            </a:r>
            <a:r>
              <a:rPr lang="ar-SA" sz="1800" b="1" dirty="0">
                <a:latin typeface="Calibri"/>
                <a:ea typeface="Calibri"/>
                <a:cs typeface="B Nazanin"/>
              </a:rPr>
              <a:t>، در مصدر سیتی، 222 </a:t>
            </a:r>
            <a:r>
              <a:rPr lang="ar-SA" sz="1800" b="1" dirty="0">
                <a:solidFill>
                  <a:srgbClr val="943634"/>
                </a:solidFill>
                <a:latin typeface="Calibri"/>
                <a:ea typeface="Calibri"/>
                <a:cs typeface="B Nazanin"/>
              </a:rPr>
              <a:t>واحد آپارتمانی</a:t>
            </a:r>
            <a:r>
              <a:rPr lang="ar-SA" sz="1800" b="1" dirty="0">
                <a:latin typeface="Calibri"/>
                <a:ea typeface="Calibri"/>
                <a:cs typeface="B Nazanin"/>
              </a:rPr>
              <a:t> دیگر ساخته شده و </a:t>
            </a:r>
            <a:r>
              <a:rPr lang="ar-SA" sz="1800" b="1" dirty="0">
                <a:solidFill>
                  <a:srgbClr val="943634"/>
                </a:solidFill>
                <a:latin typeface="Calibri"/>
                <a:ea typeface="Calibri"/>
                <a:cs typeface="B Nazanin"/>
              </a:rPr>
              <a:t>مراکز خرید </a:t>
            </a:r>
            <a:r>
              <a:rPr lang="ar-SA" sz="1800" b="1" dirty="0">
                <a:latin typeface="Calibri"/>
                <a:ea typeface="Calibri"/>
                <a:cs typeface="B Nazanin"/>
              </a:rPr>
              <a:t>تکمیل شده‌اند. در </a:t>
            </a:r>
            <a:r>
              <a:rPr lang="ar-SA" sz="1800" b="1" dirty="0">
                <a:solidFill>
                  <a:srgbClr val="403152"/>
                </a:solidFill>
                <a:latin typeface="Calibri"/>
                <a:ea typeface="Calibri"/>
                <a:cs typeface="B Nazanin"/>
              </a:rPr>
              <a:t>مرحله 2</a:t>
            </a:r>
            <a:r>
              <a:rPr lang="ar-SA" sz="1800" b="1" dirty="0">
                <a:latin typeface="Calibri"/>
                <a:ea typeface="Calibri"/>
                <a:cs typeface="B Nazanin"/>
              </a:rPr>
              <a:t>، قرار است تا سال </a:t>
            </a:r>
            <a:r>
              <a:rPr lang="ar-SA" sz="1800" b="1" dirty="0">
                <a:solidFill>
                  <a:srgbClr val="403152"/>
                </a:solidFill>
                <a:latin typeface="Calibri"/>
                <a:ea typeface="Calibri"/>
                <a:cs typeface="B Nazanin"/>
              </a:rPr>
              <a:t>2015</a:t>
            </a:r>
            <a:r>
              <a:rPr lang="ar-SA" sz="1800" b="1" dirty="0">
                <a:latin typeface="Calibri"/>
                <a:ea typeface="Calibri"/>
                <a:cs typeface="B Nazanin"/>
              </a:rPr>
              <a:t> مصدر سیتی، جایی باشد برای </a:t>
            </a:r>
            <a:r>
              <a:rPr lang="ar-SA" sz="1800" b="1" dirty="0">
                <a:solidFill>
                  <a:srgbClr val="403152"/>
                </a:solidFill>
                <a:latin typeface="Calibri"/>
                <a:ea typeface="Calibri"/>
                <a:cs typeface="B Nazanin"/>
              </a:rPr>
              <a:t>7 هزار نفر ساکنین </a:t>
            </a:r>
            <a:r>
              <a:rPr lang="ar-SA" sz="1800" b="1" dirty="0">
                <a:latin typeface="Calibri"/>
                <a:ea typeface="Calibri"/>
                <a:cs typeface="B Nazanin"/>
              </a:rPr>
              <a:t>و </a:t>
            </a:r>
            <a:r>
              <a:rPr lang="ar-SA" sz="1800" b="1" dirty="0">
                <a:solidFill>
                  <a:srgbClr val="403152"/>
                </a:solidFill>
                <a:latin typeface="Calibri"/>
                <a:ea typeface="Calibri"/>
                <a:cs typeface="B Nazanin"/>
              </a:rPr>
              <a:t>12هزار کارگر </a:t>
            </a:r>
            <a:r>
              <a:rPr lang="ar-SA" sz="1800" b="1" dirty="0">
                <a:latin typeface="Calibri"/>
                <a:ea typeface="Calibri"/>
                <a:cs typeface="B Nazanin"/>
              </a:rPr>
              <a:t>که روزانه از ابوظبی به آنها رفت و آمد می‌کنند. پس از تکمیل </a:t>
            </a:r>
            <a:r>
              <a:rPr lang="ar-SA" sz="1800" b="1" dirty="0">
                <a:solidFill>
                  <a:srgbClr val="00B050"/>
                </a:solidFill>
                <a:latin typeface="Calibri"/>
                <a:ea typeface="Calibri"/>
                <a:cs typeface="B Nazanin"/>
              </a:rPr>
              <a:t>مرحله 3</a:t>
            </a:r>
            <a:r>
              <a:rPr lang="ar-SA" sz="1800" b="1" dirty="0">
                <a:latin typeface="Calibri"/>
                <a:ea typeface="Calibri"/>
                <a:cs typeface="B Nazanin"/>
              </a:rPr>
              <a:t>، که بین سال‌های </a:t>
            </a:r>
            <a:r>
              <a:rPr lang="ar-SA" sz="1800" b="1" dirty="0">
                <a:solidFill>
                  <a:srgbClr val="00B050"/>
                </a:solidFill>
                <a:latin typeface="Calibri"/>
                <a:ea typeface="Calibri"/>
                <a:cs typeface="B Nazanin"/>
              </a:rPr>
              <a:t>2020 و 2050 </a:t>
            </a:r>
            <a:r>
              <a:rPr lang="ar-SA" sz="1800" b="1" dirty="0">
                <a:latin typeface="Calibri"/>
                <a:ea typeface="Calibri"/>
                <a:cs typeface="B Nazanin"/>
              </a:rPr>
              <a:t>است، قرار است که این بهشت آرمانی بیابانی، جایی باشد برای </a:t>
            </a:r>
            <a:r>
              <a:rPr lang="ar-SA" sz="1800" b="1" dirty="0">
                <a:solidFill>
                  <a:srgbClr val="00B050"/>
                </a:solidFill>
                <a:latin typeface="Calibri"/>
                <a:ea typeface="Calibri"/>
                <a:cs typeface="B Nazanin"/>
              </a:rPr>
              <a:t>حدود 100 هزار نفر از ساکنین </a:t>
            </a:r>
            <a:r>
              <a:rPr lang="ar-SA" sz="1800" b="1" dirty="0">
                <a:latin typeface="Calibri"/>
                <a:ea typeface="Calibri"/>
                <a:cs typeface="B Nazanin"/>
              </a:rPr>
              <a:t>و</a:t>
            </a:r>
            <a:r>
              <a:rPr lang="ar-SA" sz="1800" b="1" dirty="0">
                <a:solidFill>
                  <a:srgbClr val="00B050"/>
                </a:solidFill>
                <a:latin typeface="Calibri"/>
                <a:ea typeface="Calibri"/>
                <a:cs typeface="B Nazanin"/>
              </a:rPr>
              <a:t> کارگران</a:t>
            </a:r>
            <a:r>
              <a:rPr lang="ar-SA" sz="1800" b="1" dirty="0">
                <a:latin typeface="Calibri"/>
                <a:ea typeface="Calibri"/>
                <a:cs typeface="B Nazanin"/>
              </a:rPr>
              <a:t>. بر اساس این طرح، قرار است </a:t>
            </a:r>
            <a:r>
              <a:rPr lang="ar-SA" sz="1800" b="1" dirty="0">
                <a:solidFill>
                  <a:srgbClr val="002060"/>
                </a:solidFill>
                <a:latin typeface="Calibri"/>
                <a:ea typeface="Calibri"/>
                <a:cs typeface="B Nazanin"/>
              </a:rPr>
              <a:t>فروشگاه‌های مواد غذایی و رستوران‌ها به سرو غذاهای تازه، ارگانیک و زیست پایدار بپردازند</a:t>
            </a:r>
            <a:r>
              <a:rPr lang="en-US" sz="1800" b="1" dirty="0">
                <a:solidFill>
                  <a:srgbClr val="002060"/>
                </a:solidFill>
                <a:latin typeface="Calibri"/>
                <a:ea typeface="Calibri"/>
                <a:cs typeface="B Nazanin"/>
              </a:rPr>
              <a:t>. </a:t>
            </a:r>
            <a:r>
              <a:rPr lang="ar-SA" sz="1100" dirty="0">
                <a:latin typeface="Calibri"/>
                <a:ea typeface="Calibri"/>
                <a:cs typeface="B Nazanin"/>
              </a:rPr>
              <a:t>( شوکا خوشبخت بهرمانی 1389)</a:t>
            </a:r>
            <a:endParaRPr lang="en-US" sz="1100" dirty="0">
              <a:latin typeface="Calibri"/>
              <a:ea typeface="Calibri"/>
              <a:cs typeface="Arial"/>
            </a:endParaRPr>
          </a:p>
          <a:p>
            <a:pPr algn="r" rtl="1"/>
            <a:endParaRPr lang="en-US" sz="1800" dirty="0">
              <a:cs typeface="B Nazanin" pitchFamily="2" charset="-78"/>
            </a:endParaRPr>
          </a:p>
        </p:txBody>
      </p:sp>
      <p:sp>
        <p:nvSpPr>
          <p:cNvPr id="3" name="Title 2"/>
          <p:cNvSpPr>
            <a:spLocks noGrp="1"/>
          </p:cNvSpPr>
          <p:nvPr>
            <p:ph type="ctrTitle"/>
          </p:nvPr>
        </p:nvSpPr>
        <p:spPr>
          <a:xfrm>
            <a:off x="381000" y="76201"/>
            <a:ext cx="8623151" cy="609600"/>
          </a:xfrm>
        </p:spPr>
        <p:txBody>
          <a:bodyPr/>
          <a:lstStyle/>
          <a:p>
            <a:pPr algn="r" rtl="1"/>
            <a:r>
              <a:rPr lang="ar-SA" sz="2800" dirty="0">
                <a:solidFill>
                  <a:srgbClr val="7030A0"/>
                </a:solidFill>
                <a:effectLst/>
                <a:cs typeface="B Nazanin" pitchFamily="2" charset="-78"/>
              </a:rPr>
              <a:t>مراحل ساخت مصدر سیتی</a:t>
            </a:r>
            <a:r>
              <a:rPr lang="en-US" sz="2800" dirty="0">
                <a:solidFill>
                  <a:srgbClr val="7030A0"/>
                </a:solidFill>
                <a:effectLst/>
                <a:cs typeface="B Nazanin" pitchFamily="2" charset="-78"/>
              </a:rPr>
              <a:t/>
            </a:r>
            <a:br>
              <a:rPr lang="en-US" sz="2800" dirty="0">
                <a:solidFill>
                  <a:srgbClr val="7030A0"/>
                </a:solidFill>
                <a:effectLst/>
                <a:cs typeface="B Nazanin" pitchFamily="2" charset="-78"/>
              </a:rPr>
            </a:br>
            <a:endParaRPr lang="en-US" sz="2800" dirty="0">
              <a:solidFill>
                <a:srgbClr val="7030A0"/>
              </a:solidFill>
              <a:cs typeface="B Nazanin" pitchFamily="2" charset="-78"/>
            </a:endParaRPr>
          </a:p>
        </p:txBody>
      </p:sp>
      <p:pic>
        <p:nvPicPr>
          <p:cNvPr id="9218" name="Picture 2" descr="C:\Users\Niroomand\Desktop\توسعه پایدار\مصدر سیتی\image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267200"/>
            <a:ext cx="26669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Niroomand\Desktop\توسعه پایدار\مصدر سیتی\United-Arab-Emirates-The--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200"/>
            <a:ext cx="2286000" cy="2369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Niroomand\Desktop\توسعه پایدار\مصدر سیتی\United-Arab-Emirates-The--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267202"/>
            <a:ext cx="2895600" cy="2369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Niroomand\Desktop\توسعه پایدار\مصدر سیتی\Masdar_C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274127"/>
            <a:ext cx="2743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14401" y="1905000"/>
            <a:ext cx="7696200" cy="4800599"/>
          </a:xfrm>
        </p:spPr>
        <p:txBody>
          <a:bodyPr/>
          <a:lstStyle/>
          <a:p>
            <a:pPr algn="just" rtl="1">
              <a:lnSpc>
                <a:spcPct val="115000"/>
              </a:lnSpc>
              <a:spcBef>
                <a:spcPts val="0"/>
              </a:spcBef>
              <a:spcAft>
                <a:spcPts val="1000"/>
              </a:spcAft>
            </a:pPr>
            <a:r>
              <a:rPr lang="ar-SA" sz="2400" b="1" dirty="0">
                <a:solidFill>
                  <a:srgbClr val="943634"/>
                </a:solidFill>
                <a:latin typeface="Calibri"/>
                <a:ea typeface="Calibri"/>
                <a:cs typeface="B Nazanin"/>
              </a:rPr>
              <a:t>مساحت</a:t>
            </a:r>
            <a:r>
              <a:rPr lang="ar-SA" sz="2400" b="1" dirty="0">
                <a:solidFill>
                  <a:srgbClr val="002060"/>
                </a:solidFill>
                <a:latin typeface="Calibri"/>
                <a:ea typeface="Calibri"/>
                <a:cs typeface="B Nazanin"/>
              </a:rPr>
              <a:t> تقریبی شهر مصدر </a:t>
            </a:r>
            <a:r>
              <a:rPr lang="ar-SA" sz="2400" b="1" dirty="0">
                <a:solidFill>
                  <a:srgbClr val="943634"/>
                </a:solidFill>
                <a:latin typeface="Calibri"/>
                <a:ea typeface="Calibri"/>
                <a:cs typeface="B Nazanin"/>
              </a:rPr>
              <a:t>7 كیلومتر مربع </a:t>
            </a:r>
            <a:r>
              <a:rPr lang="ar-SA" sz="2400" b="1" dirty="0">
                <a:solidFill>
                  <a:srgbClr val="002060"/>
                </a:solidFill>
                <a:latin typeface="Calibri"/>
                <a:ea typeface="Calibri"/>
                <a:cs typeface="B Nazanin"/>
              </a:rPr>
              <a:t>می‌باشد. </a:t>
            </a:r>
            <a:r>
              <a:rPr lang="ar-SA" sz="2400" b="1" dirty="0">
                <a:solidFill>
                  <a:srgbClr val="943634"/>
                </a:solidFill>
                <a:latin typeface="Calibri"/>
                <a:ea typeface="Calibri"/>
                <a:cs typeface="B Nazanin"/>
              </a:rPr>
              <a:t>جمعیت</a:t>
            </a:r>
            <a:r>
              <a:rPr lang="ar-SA" sz="2400" b="1" dirty="0">
                <a:solidFill>
                  <a:srgbClr val="002060"/>
                </a:solidFill>
                <a:latin typeface="Calibri"/>
                <a:ea typeface="Calibri"/>
                <a:cs typeface="B Nazanin"/>
              </a:rPr>
              <a:t> قابل اسكان در </a:t>
            </a:r>
            <a:r>
              <a:rPr lang="ar-SA" sz="2400" b="1" dirty="0">
                <a:solidFill>
                  <a:srgbClr val="943634"/>
                </a:solidFill>
                <a:latin typeface="Calibri"/>
                <a:ea typeface="Calibri"/>
                <a:cs typeface="B Nazanin"/>
              </a:rPr>
              <a:t>هر هكتار بین 130 تا 160 </a:t>
            </a:r>
            <a:r>
              <a:rPr lang="ar-SA" sz="2400" b="1" dirty="0">
                <a:solidFill>
                  <a:srgbClr val="002060"/>
                </a:solidFill>
                <a:latin typeface="Calibri"/>
                <a:ea typeface="Calibri"/>
                <a:cs typeface="B Nazanin"/>
              </a:rPr>
              <a:t>نفر برآورد شده و در صورت </a:t>
            </a:r>
            <a:r>
              <a:rPr lang="ar-SA" sz="2400" b="1" dirty="0">
                <a:solidFill>
                  <a:srgbClr val="943634"/>
                </a:solidFill>
                <a:latin typeface="Calibri"/>
                <a:ea typeface="Calibri"/>
                <a:cs typeface="B Nazanin"/>
              </a:rPr>
              <a:t>ساخت كامل شهر </a:t>
            </a:r>
            <a:r>
              <a:rPr lang="ar-SA" sz="2400" b="1" dirty="0">
                <a:solidFill>
                  <a:srgbClr val="002060"/>
                </a:solidFill>
                <a:latin typeface="Calibri"/>
                <a:ea typeface="Calibri"/>
                <a:cs typeface="B Nazanin"/>
              </a:rPr>
              <a:t>ظرفیت </a:t>
            </a:r>
            <a:r>
              <a:rPr lang="ar-SA" sz="2400" b="1" dirty="0">
                <a:solidFill>
                  <a:srgbClr val="943634"/>
                </a:solidFill>
                <a:latin typeface="Calibri"/>
                <a:ea typeface="Calibri"/>
                <a:cs typeface="B Nazanin"/>
              </a:rPr>
              <a:t>90.000 نفر </a:t>
            </a:r>
            <a:r>
              <a:rPr lang="ar-SA" sz="2400" b="1" dirty="0">
                <a:solidFill>
                  <a:srgbClr val="002060"/>
                </a:solidFill>
                <a:latin typeface="Calibri"/>
                <a:ea typeface="Calibri"/>
                <a:cs typeface="B Nazanin"/>
              </a:rPr>
              <a:t>( 40.000 نفر جمعیت مقیم و ساكن در شهر و 50.000 نفر جمعیت ترددی و غیر ساكن) برای این شهر در نظر گرفته شده است. </a:t>
            </a:r>
            <a:r>
              <a:rPr lang="ar-SA" sz="2400" b="1" dirty="0">
                <a:solidFill>
                  <a:srgbClr val="943634"/>
                </a:solidFill>
                <a:latin typeface="Calibri"/>
                <a:ea typeface="Calibri"/>
                <a:cs typeface="B Nazanin"/>
              </a:rPr>
              <a:t>ساختمان‌ها</a:t>
            </a:r>
            <a:r>
              <a:rPr lang="ar-SA" sz="2400" b="1" dirty="0">
                <a:solidFill>
                  <a:srgbClr val="002060"/>
                </a:solidFill>
                <a:latin typeface="Calibri"/>
                <a:ea typeface="Calibri"/>
                <a:cs typeface="B Nazanin"/>
              </a:rPr>
              <a:t> بطور متوسط </a:t>
            </a:r>
            <a:r>
              <a:rPr lang="ar-SA" sz="2400" b="1" dirty="0">
                <a:solidFill>
                  <a:srgbClr val="943634"/>
                </a:solidFill>
                <a:latin typeface="Calibri"/>
                <a:ea typeface="Calibri"/>
                <a:cs typeface="B Nazanin"/>
              </a:rPr>
              <a:t>4 تا 6 طبقه </a:t>
            </a:r>
            <a:r>
              <a:rPr lang="ar-SA" sz="2400" b="1" dirty="0">
                <a:solidFill>
                  <a:srgbClr val="002060"/>
                </a:solidFill>
                <a:latin typeface="Calibri"/>
                <a:ea typeface="Calibri"/>
                <a:cs typeface="B Nazanin"/>
              </a:rPr>
              <a:t>طراحی شده‌اند و </a:t>
            </a:r>
            <a:r>
              <a:rPr lang="ar-SA" sz="2400" b="1" dirty="0">
                <a:solidFill>
                  <a:srgbClr val="943634"/>
                </a:solidFill>
                <a:latin typeface="Calibri"/>
                <a:ea typeface="Calibri"/>
                <a:cs typeface="B Nazanin"/>
              </a:rPr>
              <a:t>بلندترین </a:t>
            </a:r>
            <a:r>
              <a:rPr lang="ar-SA" sz="2400" b="1" dirty="0">
                <a:solidFill>
                  <a:srgbClr val="002060"/>
                </a:solidFill>
                <a:latin typeface="Calibri"/>
                <a:ea typeface="Calibri"/>
                <a:cs typeface="B Nazanin"/>
              </a:rPr>
              <a:t>ساختمان طراحی شده 40</a:t>
            </a:r>
            <a:r>
              <a:rPr lang="ar-SA" sz="2400" b="1" dirty="0">
                <a:solidFill>
                  <a:srgbClr val="943634"/>
                </a:solidFill>
                <a:latin typeface="Calibri"/>
                <a:ea typeface="Calibri"/>
                <a:cs typeface="B Nazanin"/>
              </a:rPr>
              <a:t> متر ارتفاع</a:t>
            </a:r>
            <a:r>
              <a:rPr lang="ar-SA" sz="2400" b="1" dirty="0">
                <a:solidFill>
                  <a:srgbClr val="002060"/>
                </a:solidFill>
                <a:latin typeface="Calibri"/>
                <a:ea typeface="Calibri"/>
                <a:cs typeface="B Nazanin"/>
              </a:rPr>
              <a:t> دارد.</a:t>
            </a:r>
            <a:r>
              <a:rPr lang="ar-SA" sz="2400" b="1" dirty="0">
                <a:solidFill>
                  <a:srgbClr val="943634"/>
                </a:solidFill>
                <a:latin typeface="Calibri"/>
                <a:ea typeface="Calibri"/>
                <a:cs typeface="B Nazanin"/>
              </a:rPr>
              <a:t>حداكثر عرض خیابان‌های اصلی 14 متر </a:t>
            </a:r>
            <a:r>
              <a:rPr lang="ar-SA" sz="2400" b="1" dirty="0">
                <a:latin typeface="Calibri"/>
                <a:ea typeface="Calibri"/>
                <a:cs typeface="B Nazanin"/>
              </a:rPr>
              <a:t>و</a:t>
            </a:r>
            <a:r>
              <a:rPr lang="ar-SA" sz="2400" b="1" dirty="0">
                <a:solidFill>
                  <a:srgbClr val="943634"/>
                </a:solidFill>
                <a:latin typeface="Calibri"/>
                <a:ea typeface="Calibri"/>
                <a:cs typeface="B Nazanin"/>
              </a:rPr>
              <a:t> عرض خیابان‌های فرعی 8.5 متر</a:t>
            </a:r>
            <a:r>
              <a:rPr lang="ar-SA" sz="2400" b="1" dirty="0">
                <a:solidFill>
                  <a:srgbClr val="002060"/>
                </a:solidFill>
                <a:latin typeface="Calibri"/>
                <a:ea typeface="Calibri"/>
                <a:cs typeface="B Nazanin"/>
              </a:rPr>
              <a:t> می‌باشد همچنین </a:t>
            </a:r>
            <a:r>
              <a:rPr lang="ar-SA" sz="2400" b="1" dirty="0">
                <a:solidFill>
                  <a:srgbClr val="943634"/>
                </a:solidFill>
                <a:latin typeface="Calibri"/>
                <a:ea typeface="Calibri"/>
                <a:cs typeface="B Nazanin"/>
              </a:rPr>
              <a:t>شاهراه مركزی این شهر 25 متر پهنا </a:t>
            </a:r>
            <a:r>
              <a:rPr lang="ar-SA" sz="2400" b="1" dirty="0">
                <a:solidFill>
                  <a:srgbClr val="002060"/>
                </a:solidFill>
                <a:latin typeface="Calibri"/>
                <a:ea typeface="Calibri"/>
                <a:cs typeface="B Nazanin"/>
              </a:rPr>
              <a:t>دارد</a:t>
            </a:r>
            <a:r>
              <a:rPr lang="en-US" sz="2400" b="1" dirty="0">
                <a:solidFill>
                  <a:srgbClr val="002060"/>
                </a:solidFill>
                <a:latin typeface="Calibri"/>
                <a:ea typeface="Calibri"/>
                <a:cs typeface="B Nazanin"/>
              </a:rPr>
              <a:t>.</a:t>
            </a:r>
            <a:r>
              <a:rPr lang="ar-SA" sz="1800" b="1" dirty="0">
                <a:latin typeface="Calibri"/>
                <a:ea typeface="Calibri"/>
                <a:cs typeface="B Nazanin"/>
              </a:rPr>
              <a:t> </a:t>
            </a:r>
            <a:r>
              <a:rPr lang="ar-SA" sz="1100" b="1" dirty="0">
                <a:latin typeface="Calibri"/>
                <a:ea typeface="Calibri"/>
                <a:cs typeface="B Nazanin"/>
              </a:rPr>
              <a:t>( شوکا خوشبخت بهرمانی 1389)</a:t>
            </a:r>
            <a:endParaRPr lang="en-US" sz="1100" dirty="0">
              <a:latin typeface="Calibri"/>
              <a:ea typeface="Calibri"/>
              <a:cs typeface="Arial"/>
            </a:endParaRPr>
          </a:p>
          <a:p>
            <a:pPr algn="r" rtl="1">
              <a:lnSpc>
                <a:spcPct val="150000"/>
              </a:lnSpc>
            </a:pPr>
            <a:endParaRPr lang="en-US" dirty="0">
              <a:cs typeface="B Nazanin" pitchFamily="2" charset="-78"/>
            </a:endParaRPr>
          </a:p>
        </p:txBody>
      </p:sp>
      <p:sp>
        <p:nvSpPr>
          <p:cNvPr id="3" name="Title 2"/>
          <p:cNvSpPr>
            <a:spLocks noGrp="1"/>
          </p:cNvSpPr>
          <p:nvPr>
            <p:ph type="ctrTitle"/>
          </p:nvPr>
        </p:nvSpPr>
        <p:spPr>
          <a:xfrm>
            <a:off x="361522" y="914400"/>
            <a:ext cx="8775551" cy="914399"/>
          </a:xfrm>
        </p:spPr>
        <p:txBody>
          <a:bodyPr/>
          <a:lstStyle/>
          <a:p>
            <a:pPr algn="r" rtl="1"/>
            <a:r>
              <a:rPr lang="ar-SA" sz="2800" dirty="0">
                <a:solidFill>
                  <a:srgbClr val="7030A0"/>
                </a:solidFill>
                <a:effectLst/>
                <a:cs typeface="B Nazanin" pitchFamily="2" charset="-78"/>
              </a:rPr>
              <a:t>اطلاعات و آمار كلی شهر مصدر</a:t>
            </a:r>
            <a:r>
              <a:rPr lang="en-US" sz="2400" dirty="0">
                <a:effectLst/>
              </a:rPr>
              <a:t/>
            </a:r>
            <a:br>
              <a:rPr lang="en-US" sz="2400" dirty="0">
                <a:effectLst/>
              </a:rPr>
            </a:br>
            <a:endParaRPr lang="en-US" sz="2400" dirty="0"/>
          </a:p>
        </p:txBody>
      </p:sp>
    </p:spTree>
    <p:extLst>
      <p:ext uri="{BB962C8B-B14F-4D97-AF65-F5344CB8AC3E}">
        <p14:creationId xmlns:p14="http://schemas.microsoft.com/office/powerpoint/2010/main" val="72412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2000"/>
                                        <p:tgtEl>
                                          <p:spTgt spid="2">
                                            <p:txEl>
                                              <p:pRg st="0" end="0"/>
                                            </p:txEl>
                                          </p:spTgt>
                                        </p:tgtEl>
                                      </p:cBhvr>
                                    </p:animEffect>
                                    <p:anim calcmode="lin" valueType="num">
                                      <p:cBhvr>
                                        <p:cTn id="15"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 y="914400"/>
            <a:ext cx="8915399" cy="5791199"/>
          </a:xfrm>
        </p:spPr>
        <p:txBody>
          <a:bodyPr/>
          <a:lstStyle/>
          <a:p>
            <a:pPr algn="r" rtl="1"/>
            <a:endParaRPr lang="fa-IR" dirty="0" smtClean="0"/>
          </a:p>
          <a:p>
            <a:pPr algn="r" rtl="1"/>
            <a:endParaRPr lang="fa-IR" dirty="0"/>
          </a:p>
          <a:p>
            <a:pPr algn="r" rtl="1"/>
            <a:endParaRPr lang="fa-IR" dirty="0" smtClean="0"/>
          </a:p>
          <a:p>
            <a:pPr algn="r" rtl="1"/>
            <a:endParaRPr lang="fa-IR" dirty="0"/>
          </a:p>
          <a:p>
            <a:pPr algn="r" rtl="1"/>
            <a:endParaRPr lang="en-US" dirty="0"/>
          </a:p>
        </p:txBody>
      </p:sp>
      <p:sp>
        <p:nvSpPr>
          <p:cNvPr id="3" name="Title 2"/>
          <p:cNvSpPr>
            <a:spLocks noGrp="1"/>
          </p:cNvSpPr>
          <p:nvPr>
            <p:ph type="ctrTitle"/>
          </p:nvPr>
        </p:nvSpPr>
        <p:spPr>
          <a:xfrm>
            <a:off x="609600" y="152399"/>
            <a:ext cx="8520545" cy="1066801"/>
          </a:xfrm>
        </p:spPr>
        <p:txBody>
          <a:bodyPr/>
          <a:lstStyle/>
          <a:p>
            <a:pPr algn="r" rtl="1"/>
            <a:r>
              <a:rPr lang="ar-SA" sz="2800" dirty="0">
                <a:solidFill>
                  <a:srgbClr val="7030A0"/>
                </a:solidFill>
                <a:effectLst/>
                <a:cs typeface="B Nazanin" pitchFamily="2" charset="-78"/>
              </a:rPr>
              <a:t>بخش‌های مختلف شهر</a:t>
            </a:r>
            <a:r>
              <a:rPr lang="en-US" sz="2400" dirty="0">
                <a:effectLst/>
              </a:rPr>
              <a:t/>
            </a:r>
            <a:br>
              <a:rPr lang="en-US" sz="2400" dirty="0">
                <a:effectLst/>
              </a:rPr>
            </a:br>
            <a:endParaRPr lang="en-US" sz="2400" dirty="0"/>
          </a:p>
        </p:txBody>
      </p:sp>
      <p:sp>
        <p:nvSpPr>
          <p:cNvPr id="4" name="Rectangle 3"/>
          <p:cNvSpPr/>
          <p:nvPr/>
        </p:nvSpPr>
        <p:spPr>
          <a:xfrm>
            <a:off x="242455" y="2895600"/>
            <a:ext cx="8458200" cy="3728713"/>
          </a:xfrm>
          <a:prstGeom prst="rect">
            <a:avLst/>
          </a:prstGeom>
        </p:spPr>
        <p:txBody>
          <a:bodyPr wrap="square">
            <a:spAutoFit/>
          </a:bodyPr>
          <a:lstStyle/>
          <a:p>
            <a:pPr algn="r" rtl="1">
              <a:lnSpc>
                <a:spcPct val="115000"/>
              </a:lnSpc>
              <a:spcAft>
                <a:spcPts val="1000"/>
              </a:spcAft>
            </a:pPr>
            <a:r>
              <a:rPr lang="ar-SA" b="1" dirty="0">
                <a:solidFill>
                  <a:srgbClr val="000000"/>
                </a:solidFill>
                <a:latin typeface="Calibri"/>
                <a:ea typeface="Times New Roman"/>
                <a:cs typeface="B Nazanin" pitchFamily="2" charset="-78"/>
              </a:rPr>
              <a:t>در شهر مصدر با توجه به چشم انداز و نقشی که برای شهر در نظر گرفته شد</a:t>
            </a:r>
            <a:endParaRPr lang="en-US" b="1" dirty="0" smtClean="0">
              <a:effectLst/>
              <a:latin typeface="Calibri"/>
              <a:ea typeface="Calibri"/>
              <a:cs typeface="B Nazanin" pitchFamily="2" charset="-78"/>
            </a:endParaRPr>
          </a:p>
          <a:p>
            <a:pPr algn="r" rtl="1">
              <a:lnSpc>
                <a:spcPct val="115000"/>
              </a:lnSpc>
              <a:spcAft>
                <a:spcPts val="1000"/>
              </a:spcAft>
            </a:pPr>
            <a:r>
              <a:rPr lang="ar-SA" b="1" dirty="0" smtClean="0">
                <a:effectLst/>
                <a:latin typeface="Calibri"/>
                <a:ea typeface="Calibri"/>
                <a:cs typeface="B Nazanin" pitchFamily="2" charset="-78"/>
              </a:rPr>
              <a:t>این شهر به </a:t>
            </a:r>
            <a:r>
              <a:rPr lang="ar-SA" b="1" dirty="0" smtClean="0">
                <a:solidFill>
                  <a:srgbClr val="FF0000"/>
                </a:solidFill>
                <a:effectLst/>
                <a:latin typeface="Calibri"/>
                <a:ea typeface="Calibri"/>
                <a:cs typeface="B Nazanin" pitchFamily="2" charset="-78"/>
              </a:rPr>
              <a:t>4 بخش </a:t>
            </a:r>
            <a:r>
              <a:rPr lang="ar-SA" b="1" dirty="0" smtClean="0">
                <a:effectLst/>
                <a:latin typeface="Calibri"/>
                <a:ea typeface="Calibri"/>
                <a:cs typeface="B Nazanin" pitchFamily="2" charset="-78"/>
              </a:rPr>
              <a:t>تقسیم می‌شود</a:t>
            </a:r>
            <a:r>
              <a:rPr lang="en-US" b="1" dirty="0" smtClean="0">
                <a:effectLst/>
                <a:latin typeface="Calibri"/>
                <a:ea typeface="Calibri"/>
                <a:cs typeface="B Nazanin" pitchFamily="2" charset="-78"/>
              </a:rPr>
              <a:t>:   </a:t>
            </a:r>
            <a:endParaRPr lang="en-US" dirty="0" smtClean="0">
              <a:effectLst/>
              <a:latin typeface="Calibri"/>
              <a:ea typeface="Calibri"/>
              <a:cs typeface="B Nazanin" pitchFamily="2" charset="-78"/>
            </a:endParaRPr>
          </a:p>
          <a:p>
            <a:pPr marL="342900" marR="0" lvl="0" indent="-342900" algn="r" rtl="1">
              <a:lnSpc>
                <a:spcPct val="115000"/>
              </a:lnSpc>
              <a:spcBef>
                <a:spcPts val="0"/>
              </a:spcBef>
              <a:spcAft>
                <a:spcPts val="1000"/>
              </a:spcAft>
              <a:buClr>
                <a:srgbClr val="00B0F0"/>
              </a:buClr>
              <a:buFont typeface="+mj-lt"/>
              <a:buAutoNum type="arabicPeriod"/>
            </a:pPr>
            <a:r>
              <a:rPr lang="ar-SA" b="1" dirty="0" smtClean="0">
                <a:solidFill>
                  <a:srgbClr val="00B0F0"/>
                </a:solidFill>
                <a:effectLst/>
                <a:latin typeface="Calibri"/>
                <a:ea typeface="Calibri"/>
                <a:cs typeface="B Nazanin" pitchFamily="2" charset="-78"/>
              </a:rPr>
              <a:t>بخش مسکونی </a:t>
            </a:r>
            <a:r>
              <a:rPr lang="ar-SA" b="1" dirty="0" smtClean="0">
                <a:effectLst/>
                <a:latin typeface="Calibri"/>
                <a:ea typeface="Calibri"/>
                <a:cs typeface="B Nazanin" pitchFamily="2" charset="-78"/>
              </a:rPr>
              <a:t>دارای خانه‌ها و آپارتمان‌های مدرن و راحت است</a:t>
            </a:r>
            <a:r>
              <a:rPr lang="en-US" b="1" dirty="0" smtClean="0">
                <a:effectLst/>
                <a:latin typeface="Calibri"/>
                <a:ea typeface="Calibri"/>
                <a:cs typeface="B Nazanin" pitchFamily="2" charset="-78"/>
              </a:rPr>
              <a:t>. </a:t>
            </a:r>
            <a:endParaRPr lang="en-US" dirty="0" smtClean="0">
              <a:effectLst/>
              <a:latin typeface="Calibri"/>
              <a:ea typeface="Calibri"/>
              <a:cs typeface="B Nazanin" pitchFamily="2" charset="-78"/>
            </a:endParaRPr>
          </a:p>
          <a:p>
            <a:pPr marL="342900" marR="0" lvl="0" indent="-342900" algn="r" rtl="1">
              <a:lnSpc>
                <a:spcPct val="115000"/>
              </a:lnSpc>
              <a:spcBef>
                <a:spcPts val="0"/>
              </a:spcBef>
              <a:spcAft>
                <a:spcPts val="1000"/>
              </a:spcAft>
              <a:buClr>
                <a:srgbClr val="00B0F0"/>
              </a:buClr>
              <a:buFont typeface="+mj-lt"/>
              <a:buAutoNum type="arabicPeriod"/>
            </a:pPr>
            <a:r>
              <a:rPr lang="ar-SA" b="1" dirty="0" smtClean="0">
                <a:solidFill>
                  <a:srgbClr val="00B0F0"/>
                </a:solidFill>
                <a:effectLst/>
                <a:latin typeface="Calibri"/>
                <a:ea typeface="Calibri"/>
                <a:cs typeface="B Nazanin" pitchFamily="2" charset="-78"/>
              </a:rPr>
              <a:t>بخش تجاری </a:t>
            </a:r>
            <a:r>
              <a:rPr lang="ar-SA" b="1" dirty="0" smtClean="0">
                <a:effectLst/>
                <a:latin typeface="Calibri"/>
                <a:ea typeface="Calibri"/>
                <a:cs typeface="B Nazanin" pitchFamily="2" charset="-78"/>
              </a:rPr>
              <a:t>دفاتر دارای فن‌آوری پیشرفته، مراکز خرید فعال، رستوران و بازار است</a:t>
            </a:r>
            <a:r>
              <a:rPr lang="en-US" b="1" dirty="0" smtClean="0">
                <a:effectLst/>
                <a:latin typeface="Calibri"/>
                <a:ea typeface="Calibri"/>
                <a:cs typeface="B Nazanin" pitchFamily="2" charset="-78"/>
              </a:rPr>
              <a:t>. </a:t>
            </a:r>
            <a:endParaRPr lang="en-US" dirty="0" smtClean="0">
              <a:effectLst/>
              <a:latin typeface="Calibri"/>
              <a:ea typeface="Calibri"/>
              <a:cs typeface="B Nazanin" pitchFamily="2" charset="-78"/>
            </a:endParaRPr>
          </a:p>
          <a:p>
            <a:pPr marL="342900" marR="0" lvl="0" indent="-342900" algn="r" rtl="1">
              <a:lnSpc>
                <a:spcPct val="115000"/>
              </a:lnSpc>
              <a:spcBef>
                <a:spcPts val="0"/>
              </a:spcBef>
              <a:spcAft>
                <a:spcPts val="1000"/>
              </a:spcAft>
              <a:buClr>
                <a:srgbClr val="00B0F0"/>
              </a:buClr>
              <a:buFont typeface="+mj-lt"/>
              <a:buAutoNum type="arabicPeriod"/>
            </a:pPr>
            <a:r>
              <a:rPr lang="ar-SA" b="1" dirty="0" smtClean="0">
                <a:solidFill>
                  <a:srgbClr val="00B0F0"/>
                </a:solidFill>
                <a:effectLst/>
                <a:latin typeface="Calibri"/>
                <a:ea typeface="Calibri"/>
                <a:cs typeface="B Nazanin" pitchFamily="2" charset="-78"/>
              </a:rPr>
              <a:t>بخش مرکز تحقیق و توسعه</a:t>
            </a:r>
            <a:r>
              <a:rPr lang="ar-SA" b="1" dirty="0" smtClean="0">
                <a:effectLst/>
                <a:latin typeface="Calibri"/>
                <a:ea typeface="Calibri"/>
                <a:cs typeface="B Nazanin" pitchFamily="2" charset="-78"/>
              </a:rPr>
              <a:t>، جایی برای شرکت‌ها و سازمان‌هایی که در زمینه فن‌آوری پاک و انرژی‌های زیست پایدار کار می‌کنند</a:t>
            </a:r>
            <a:r>
              <a:rPr lang="en-US" b="1" dirty="0" smtClean="0">
                <a:effectLst/>
                <a:latin typeface="Calibri"/>
                <a:ea typeface="Calibri"/>
                <a:cs typeface="B Nazanin" pitchFamily="2" charset="-78"/>
              </a:rPr>
              <a:t>. </a:t>
            </a:r>
            <a:endParaRPr lang="fa-IR" b="1" dirty="0" smtClean="0">
              <a:effectLst/>
              <a:latin typeface="Calibri"/>
              <a:ea typeface="Calibri"/>
              <a:cs typeface="B Nazanin" pitchFamily="2" charset="-78"/>
            </a:endParaRPr>
          </a:p>
          <a:p>
            <a:pPr lvl="0" algn="r" rtl="1">
              <a:lnSpc>
                <a:spcPct val="115000"/>
              </a:lnSpc>
              <a:spcAft>
                <a:spcPts val="1000"/>
              </a:spcAft>
              <a:buClr>
                <a:srgbClr val="FEA022">
                  <a:lumMod val="75000"/>
                </a:srgbClr>
              </a:buClr>
              <a:buSzPct val="130000"/>
            </a:pPr>
            <a:r>
              <a:rPr lang="ar-SA" b="1" dirty="0" smtClean="0">
                <a:effectLst/>
                <a:latin typeface="Calibri"/>
                <a:ea typeface="Calibri"/>
                <a:cs typeface="B Nazanin" pitchFamily="2" charset="-78"/>
              </a:rPr>
              <a:t>بخش چهارم، جایی برای</a:t>
            </a:r>
            <a:r>
              <a:rPr lang="ar-SA" b="1" dirty="0" smtClean="0">
                <a:solidFill>
                  <a:srgbClr val="00B0F0"/>
                </a:solidFill>
                <a:effectLst/>
                <a:latin typeface="Calibri"/>
                <a:ea typeface="Calibri"/>
                <a:cs typeface="B Nazanin" pitchFamily="2" charset="-78"/>
              </a:rPr>
              <a:t>  مؤسسه علم و فن‌آوری مصدر </a:t>
            </a:r>
            <a:r>
              <a:rPr lang="ar-SA" b="1" dirty="0" smtClean="0">
                <a:effectLst/>
                <a:latin typeface="Calibri"/>
                <a:ea typeface="Calibri"/>
                <a:cs typeface="B Nazanin" pitchFamily="2" charset="-78"/>
              </a:rPr>
              <a:t>که دانشجویان و اساتیدی از سراسر جهان را به گرد خود می‌آورد.</a:t>
            </a:r>
            <a:r>
              <a:rPr lang="ar-SA" sz="1100" b="1" dirty="0">
                <a:solidFill>
                  <a:srgbClr val="3E3D2D"/>
                </a:solidFill>
                <a:latin typeface="Calibri"/>
                <a:ea typeface="Calibri"/>
                <a:cs typeface="B Nazanin"/>
              </a:rPr>
              <a:t> ( شوکا خوشبخت بهرمانی 1389)</a:t>
            </a:r>
            <a:endParaRPr lang="en-US" sz="1100" dirty="0">
              <a:solidFill>
                <a:srgbClr val="3E3D2D"/>
              </a:solidFill>
              <a:latin typeface="Calibri"/>
              <a:ea typeface="Calibri"/>
              <a:cs typeface="Arial"/>
            </a:endParaRPr>
          </a:p>
          <a:p>
            <a:pPr marL="342900" marR="0" lvl="0" indent="-342900" algn="r" rtl="1">
              <a:lnSpc>
                <a:spcPct val="115000"/>
              </a:lnSpc>
              <a:spcBef>
                <a:spcPts val="0"/>
              </a:spcBef>
              <a:spcAft>
                <a:spcPts val="1000"/>
              </a:spcAft>
              <a:buClr>
                <a:srgbClr val="00B0F0"/>
              </a:buClr>
              <a:buFont typeface="+mj-lt"/>
              <a:buAutoNum type="arabicPeriod"/>
            </a:pPr>
            <a:endParaRPr lang="en-US" dirty="0">
              <a:cs typeface="B Nazanin" pitchFamily="2" charset="-78"/>
            </a:endParaRP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304800"/>
            <a:ext cx="86868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89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1+#ppt_w/2"/>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04800" y="1295400"/>
            <a:ext cx="8610599" cy="5257799"/>
          </a:xfrm>
        </p:spPr>
        <p:txBody>
          <a:bodyPr/>
          <a:lstStyle/>
          <a:p>
            <a:pPr algn="r" rtl="1"/>
            <a:r>
              <a:rPr lang="ar-SA" b="1" dirty="0">
                <a:solidFill>
                  <a:srgbClr val="00B0F0"/>
                </a:solidFill>
                <a:cs typeface="B Nazanin" pitchFamily="2" charset="-78"/>
              </a:rPr>
              <a:t>الف) تولید و ذخیره انرژی زیست پایدار</a:t>
            </a:r>
            <a:endParaRPr lang="en-US" dirty="0">
              <a:solidFill>
                <a:srgbClr val="00B0F0"/>
              </a:solidFill>
              <a:cs typeface="B Nazanin" pitchFamily="2" charset="-78"/>
            </a:endParaRPr>
          </a:p>
          <a:p>
            <a:pPr lvl="0" algn="r" rtl="1"/>
            <a:r>
              <a:rPr lang="fa-IR" b="1" dirty="0" smtClean="0">
                <a:solidFill>
                  <a:srgbClr val="00B0F0"/>
                </a:solidFill>
                <a:cs typeface="B Nazanin" pitchFamily="2" charset="-78"/>
              </a:rPr>
              <a:t>ب) </a:t>
            </a:r>
            <a:r>
              <a:rPr lang="ar-SA" b="1" dirty="0" smtClean="0">
                <a:solidFill>
                  <a:srgbClr val="00B0F0"/>
                </a:solidFill>
                <a:cs typeface="B Nazanin" pitchFamily="2" charset="-78"/>
              </a:rPr>
              <a:t>توزیع </a:t>
            </a:r>
            <a:r>
              <a:rPr lang="ar-SA" b="1" dirty="0">
                <a:solidFill>
                  <a:srgbClr val="00B0F0"/>
                </a:solidFill>
                <a:cs typeface="B Nazanin" pitchFamily="2" charset="-78"/>
              </a:rPr>
              <a:t>و استفاده پر بازده از انرژی </a:t>
            </a:r>
            <a:endParaRPr lang="en-US" dirty="0">
              <a:solidFill>
                <a:srgbClr val="00B0F0"/>
              </a:solidFill>
              <a:cs typeface="B Nazanin" pitchFamily="2" charset="-78"/>
            </a:endParaRPr>
          </a:p>
          <a:p>
            <a:pPr lvl="0" algn="r" rtl="1"/>
            <a:r>
              <a:rPr lang="fa-IR" b="1" dirty="0" smtClean="0">
                <a:solidFill>
                  <a:srgbClr val="00B0F0"/>
                </a:solidFill>
                <a:cs typeface="B Nazanin" pitchFamily="2" charset="-78"/>
              </a:rPr>
              <a:t>ج) </a:t>
            </a:r>
            <a:r>
              <a:rPr lang="ar-SA" b="1" dirty="0" smtClean="0">
                <a:solidFill>
                  <a:srgbClr val="00B0F0"/>
                </a:solidFill>
                <a:cs typeface="B Nazanin" pitchFamily="2" charset="-78"/>
              </a:rPr>
              <a:t>آب</a:t>
            </a:r>
            <a:r>
              <a:rPr lang="ar-SA" b="1" dirty="0">
                <a:solidFill>
                  <a:srgbClr val="00B0F0"/>
                </a:solidFill>
                <a:cs typeface="B Nazanin" pitchFamily="2" charset="-78"/>
              </a:rPr>
              <a:t>، محیط زیست و شرایط اقلیمی</a:t>
            </a:r>
            <a:endParaRPr lang="en-US" dirty="0">
              <a:solidFill>
                <a:srgbClr val="00B0F0"/>
              </a:solidFill>
              <a:cs typeface="B Nazanin" pitchFamily="2" charset="-78"/>
            </a:endParaRPr>
          </a:p>
          <a:p>
            <a:pPr algn="r" rtl="1"/>
            <a:r>
              <a:rPr lang="fa-IR" b="1" dirty="0" smtClean="0">
                <a:solidFill>
                  <a:srgbClr val="00B0F0"/>
                </a:solidFill>
                <a:cs typeface="B Nazanin" pitchFamily="2" charset="-78"/>
              </a:rPr>
              <a:t>د) </a:t>
            </a:r>
            <a:r>
              <a:rPr lang="ar-SA" b="1" dirty="0" smtClean="0">
                <a:solidFill>
                  <a:srgbClr val="00B0F0"/>
                </a:solidFill>
                <a:cs typeface="B Nazanin" pitchFamily="2" charset="-78"/>
              </a:rPr>
              <a:t>توسعه </a:t>
            </a:r>
            <a:r>
              <a:rPr lang="ar-SA" b="1" dirty="0">
                <a:solidFill>
                  <a:srgbClr val="00B0F0"/>
                </a:solidFill>
                <a:cs typeface="B Nazanin" pitchFamily="2" charset="-78"/>
              </a:rPr>
              <a:t>پایدار الحاقی. </a:t>
            </a:r>
            <a:r>
              <a:rPr lang="ar-SA" sz="1100" b="1" dirty="0">
                <a:solidFill>
                  <a:schemeClr val="tx1"/>
                </a:solidFill>
                <a:cs typeface="B Nazanin" pitchFamily="2" charset="-78"/>
              </a:rPr>
              <a:t>( شوکا خوشبخت </a:t>
            </a:r>
            <a:r>
              <a:rPr lang="ar-SA" sz="1100" b="1" dirty="0" smtClean="0">
                <a:solidFill>
                  <a:schemeClr val="tx1"/>
                </a:solidFill>
                <a:cs typeface="B Nazanin" pitchFamily="2" charset="-78"/>
              </a:rPr>
              <a:t>بهرمانی</a:t>
            </a:r>
            <a:r>
              <a:rPr lang="fa-IR" sz="1100" b="1" dirty="0" smtClean="0">
                <a:solidFill>
                  <a:schemeClr val="tx1"/>
                </a:solidFill>
                <a:cs typeface="B Nazanin" pitchFamily="2" charset="-78"/>
              </a:rPr>
              <a:t>1389)</a:t>
            </a:r>
            <a:r>
              <a:rPr lang="ar-SA" sz="1100" b="1" dirty="0" smtClean="0">
                <a:solidFill>
                  <a:schemeClr val="tx1"/>
                </a:solidFill>
                <a:cs typeface="B Nazanin" pitchFamily="2" charset="-78"/>
              </a:rPr>
              <a:t> </a:t>
            </a:r>
            <a:endParaRPr lang="fa-IR" sz="1100" b="1" dirty="0" smtClean="0">
              <a:solidFill>
                <a:schemeClr val="tx1"/>
              </a:solidFill>
              <a:cs typeface="B Nazanin" pitchFamily="2" charset="-78"/>
            </a:endParaRPr>
          </a:p>
          <a:p>
            <a:pPr algn="r" rtl="1"/>
            <a:endParaRPr lang="en-US" sz="1100" dirty="0">
              <a:solidFill>
                <a:schemeClr val="tx1"/>
              </a:solidFill>
              <a:cs typeface="B Nazanin" pitchFamily="2" charset="-78"/>
            </a:endParaRPr>
          </a:p>
        </p:txBody>
      </p:sp>
      <p:sp>
        <p:nvSpPr>
          <p:cNvPr id="3" name="Title 2"/>
          <p:cNvSpPr>
            <a:spLocks noGrp="1"/>
          </p:cNvSpPr>
          <p:nvPr>
            <p:ph type="ctrTitle"/>
          </p:nvPr>
        </p:nvSpPr>
        <p:spPr>
          <a:xfrm>
            <a:off x="381000" y="152401"/>
            <a:ext cx="8623151" cy="990600"/>
          </a:xfrm>
        </p:spPr>
        <p:txBody>
          <a:bodyPr/>
          <a:lstStyle/>
          <a:p>
            <a:pPr marL="0" marR="0" algn="r" rtl="1">
              <a:lnSpc>
                <a:spcPct val="115000"/>
              </a:lnSpc>
              <a:spcBef>
                <a:spcPts val="0"/>
              </a:spcBef>
              <a:spcAft>
                <a:spcPts val="1000"/>
              </a:spcAft>
            </a:pPr>
            <a:r>
              <a:rPr lang="ar-SA" sz="2000" dirty="0">
                <a:effectLst/>
                <a:latin typeface="Calibri"/>
                <a:ea typeface="Calibri"/>
                <a:cs typeface="B Nazanin"/>
              </a:rPr>
              <a:t>این مؤسسه که به مؤسسه مشهور فن‌آوری ماساچوست در آمریکا وابسته و تحت حمایت آن است، صرف تحقیقات و توسعه در </a:t>
            </a:r>
            <a:r>
              <a:rPr lang="ar-SA" sz="2000" dirty="0">
                <a:solidFill>
                  <a:srgbClr val="FF0000"/>
                </a:solidFill>
                <a:effectLst/>
                <a:latin typeface="Calibri"/>
                <a:ea typeface="Calibri"/>
                <a:cs typeface="B Nazanin"/>
              </a:rPr>
              <a:t>4 زمینه </a:t>
            </a:r>
            <a:r>
              <a:rPr lang="ar-SA" sz="2000" dirty="0">
                <a:effectLst/>
                <a:latin typeface="Calibri"/>
                <a:ea typeface="Calibri"/>
                <a:cs typeface="B Nazanin"/>
              </a:rPr>
              <a:t>ذیل می‌شود</a:t>
            </a:r>
            <a:r>
              <a:rPr lang="en-US" sz="2000" dirty="0">
                <a:effectLst/>
                <a:latin typeface="Calibri"/>
                <a:ea typeface="Calibri"/>
                <a:cs typeface="B Nazanin"/>
              </a:rPr>
              <a:t>:</a:t>
            </a:r>
            <a:r>
              <a:rPr lang="en-US" sz="1600" dirty="0">
                <a:effectLst/>
                <a:latin typeface="Calibri"/>
                <a:ea typeface="Calibri"/>
                <a:cs typeface="Arial"/>
              </a:rPr>
              <a:t/>
            </a:r>
            <a:br>
              <a:rPr lang="en-US" sz="1600" dirty="0">
                <a:effectLst/>
                <a:latin typeface="Calibri"/>
                <a:ea typeface="Calibri"/>
                <a:cs typeface="Arial"/>
              </a:rPr>
            </a:br>
            <a:endParaRPr lang="en-US"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251374"/>
            <a:ext cx="3657600" cy="33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51374"/>
            <a:ext cx="3635273" cy="328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heel(1)">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heel(1)">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heel(1)">
                                      <p:cBhvr>
                                        <p:cTn id="22" dur="20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heel(1)">
                                      <p:cBhvr>
                                        <p:cTn id="27" dur="20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7171"/>
                                        </p:tgtEl>
                                        <p:attrNameLst>
                                          <p:attrName>style.visibility</p:attrName>
                                        </p:attrNameLst>
                                      </p:cBhvr>
                                      <p:to>
                                        <p:strVal val="visible"/>
                                      </p:to>
                                    </p:set>
                                    <p:animEffect transition="in" filter="circle(in)">
                                      <p:cBhvr>
                                        <p:cTn id="32" dur="2000"/>
                                        <p:tgtEl>
                                          <p:spTgt spid="717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170"/>
                                        </p:tgtEl>
                                        <p:attrNameLst>
                                          <p:attrName>style.visibility</p:attrName>
                                        </p:attrNameLst>
                                      </p:cBhvr>
                                      <p:to>
                                        <p:strVal val="visible"/>
                                      </p:to>
                                    </p:set>
                                    <p:animEffect transition="in" filter="barn(inVertical)">
                                      <p:cBhvr>
                                        <p:cTn id="3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609600"/>
            <a:ext cx="9144000" cy="6248400"/>
          </a:xfrm>
        </p:spPr>
        <p:txBody>
          <a:bodyPr>
            <a:noAutofit/>
          </a:bodyPr>
          <a:lstStyle/>
          <a:p>
            <a:pPr algn="r" rtl="1">
              <a:lnSpc>
                <a:spcPct val="115000"/>
              </a:lnSpc>
              <a:spcBef>
                <a:spcPts val="0"/>
              </a:spcBef>
              <a:spcAft>
                <a:spcPts val="1000"/>
              </a:spcAft>
            </a:pPr>
            <a:r>
              <a:rPr lang="ar-SA" sz="1800" b="1" dirty="0">
                <a:latin typeface="Calibri"/>
                <a:ea typeface="Calibri"/>
                <a:cs typeface="B Nazanin" pitchFamily="2" charset="-78"/>
              </a:rPr>
              <a:t>مصدر سیتی، در حال حاضر از توان یک کارخانه ی </a:t>
            </a:r>
            <a:r>
              <a:rPr lang="ar-SA" sz="1800" b="1" dirty="0">
                <a:solidFill>
                  <a:schemeClr val="accent3">
                    <a:lumMod val="75000"/>
                  </a:schemeClr>
                </a:solidFill>
                <a:latin typeface="Calibri"/>
                <a:ea typeface="Calibri"/>
                <a:cs typeface="B Nazanin" pitchFamily="2" charset="-78"/>
              </a:rPr>
              <a:t>فتوولتائیک خورشیدی 10 مگاواتی </a:t>
            </a:r>
            <a:r>
              <a:rPr lang="ar-SA" sz="1800" b="1" dirty="0">
                <a:latin typeface="Calibri"/>
                <a:ea typeface="Calibri"/>
                <a:cs typeface="B Nazanin" pitchFamily="2" charset="-78"/>
              </a:rPr>
              <a:t>واقع در این شهر استفاده می‌کند که بزرگترین کارخانه از این نوع در خاورمیانه است. توان اضافی از سیستم‌های فتوولتائیک </a:t>
            </a:r>
            <a:r>
              <a:rPr lang="ar-SA" sz="1800" b="1" dirty="0">
                <a:solidFill>
                  <a:schemeClr val="accent3">
                    <a:lumMod val="75000"/>
                  </a:schemeClr>
                </a:solidFill>
                <a:latin typeface="Calibri"/>
                <a:ea typeface="Calibri"/>
                <a:cs typeface="B Nazanin" pitchFamily="2" charset="-78"/>
              </a:rPr>
              <a:t>واقع بر بام خانه‌ها می‌آید</a:t>
            </a:r>
            <a:r>
              <a:rPr lang="en-US" sz="1800" b="1" dirty="0">
                <a:solidFill>
                  <a:schemeClr val="accent3">
                    <a:lumMod val="75000"/>
                  </a:schemeClr>
                </a:solidFill>
                <a:latin typeface="Calibri"/>
                <a:ea typeface="Calibri"/>
                <a:cs typeface="B Nazanin" pitchFamily="2" charset="-78"/>
              </a:rPr>
              <a:t>.</a:t>
            </a:r>
            <a:r>
              <a:rPr lang="en-US" sz="1800" b="1" dirty="0">
                <a:solidFill>
                  <a:schemeClr val="accent3">
                    <a:lumMod val="75000"/>
                  </a:schemeClr>
                </a:solidFill>
                <a:latin typeface="B Nazanin"/>
                <a:ea typeface="Calibri"/>
                <a:cs typeface="B Nazanin" pitchFamily="2" charset="-78"/>
              </a:rPr>
              <a:t> </a:t>
            </a:r>
            <a:r>
              <a:rPr lang="ar-SA" sz="1100" b="1" dirty="0">
                <a:latin typeface="B Nazanin"/>
                <a:ea typeface="Calibri"/>
                <a:cs typeface="B Nazanin" pitchFamily="2" charset="-78"/>
              </a:rPr>
              <a:t>( شوکا خوشبخت بهرمانی 1389</a:t>
            </a:r>
            <a:r>
              <a:rPr lang="ar-SA" sz="1100" b="1" dirty="0" smtClean="0">
                <a:latin typeface="B Nazanin"/>
                <a:ea typeface="Calibri"/>
                <a:cs typeface="B Nazanin" pitchFamily="2" charset="-78"/>
              </a:rPr>
              <a:t>)</a:t>
            </a:r>
            <a:endParaRPr lang="fa-IR" sz="1100" b="1" dirty="0" smtClean="0">
              <a:latin typeface="B Nazanin"/>
              <a:ea typeface="Calibri"/>
              <a:cs typeface="B Nazanin" pitchFamily="2" charset="-78"/>
            </a:endParaRPr>
          </a:p>
          <a:p>
            <a:pPr algn="r" rtl="1">
              <a:lnSpc>
                <a:spcPct val="115000"/>
              </a:lnSpc>
              <a:spcBef>
                <a:spcPts val="0"/>
              </a:spcBef>
              <a:spcAft>
                <a:spcPts val="1000"/>
              </a:spcAft>
            </a:pPr>
            <a:endParaRPr lang="fa-IR" sz="1800" b="1" dirty="0">
              <a:latin typeface="B Nazanin"/>
              <a:ea typeface="Calibri"/>
              <a:cs typeface="B Nazanin" pitchFamily="2" charset="-78"/>
            </a:endParaRPr>
          </a:p>
          <a:p>
            <a:pPr algn="r" rtl="1">
              <a:lnSpc>
                <a:spcPct val="115000"/>
              </a:lnSpc>
              <a:spcBef>
                <a:spcPts val="0"/>
              </a:spcBef>
              <a:spcAft>
                <a:spcPts val="1000"/>
              </a:spcAft>
            </a:pPr>
            <a:endParaRPr lang="fa-IR" sz="1800" b="1" dirty="0" smtClean="0">
              <a:latin typeface="B Nazanin"/>
              <a:ea typeface="Calibri"/>
              <a:cs typeface="B Nazanin" pitchFamily="2" charset="-78"/>
            </a:endParaRPr>
          </a:p>
          <a:p>
            <a:pPr algn="r" rtl="1">
              <a:lnSpc>
                <a:spcPct val="115000"/>
              </a:lnSpc>
              <a:spcBef>
                <a:spcPts val="0"/>
              </a:spcBef>
              <a:spcAft>
                <a:spcPts val="1000"/>
              </a:spcAft>
            </a:pPr>
            <a:endParaRPr lang="fa-IR" sz="1800" b="1" dirty="0">
              <a:latin typeface="B Nazanin"/>
              <a:ea typeface="Calibri"/>
              <a:cs typeface="B Nazanin" pitchFamily="2" charset="-78"/>
            </a:endParaRPr>
          </a:p>
          <a:p>
            <a:pPr algn="r" rtl="1">
              <a:lnSpc>
                <a:spcPct val="115000"/>
              </a:lnSpc>
              <a:spcBef>
                <a:spcPts val="0"/>
              </a:spcBef>
              <a:spcAft>
                <a:spcPts val="1000"/>
              </a:spcAft>
            </a:pPr>
            <a:endParaRPr lang="fa-IR" sz="1800" b="1" dirty="0" smtClean="0">
              <a:latin typeface="B Nazanin"/>
              <a:ea typeface="Calibri"/>
              <a:cs typeface="B Nazanin" pitchFamily="2" charset="-78"/>
            </a:endParaRPr>
          </a:p>
          <a:p>
            <a:pPr algn="r" rtl="1">
              <a:lnSpc>
                <a:spcPct val="115000"/>
              </a:lnSpc>
              <a:spcBef>
                <a:spcPts val="0"/>
              </a:spcBef>
              <a:spcAft>
                <a:spcPts val="1000"/>
              </a:spcAft>
            </a:pPr>
            <a:endParaRPr lang="fa-IR" sz="1800" b="1" dirty="0">
              <a:latin typeface="B Nazanin"/>
              <a:ea typeface="Calibri"/>
              <a:cs typeface="B Nazanin" pitchFamily="2" charset="-78"/>
            </a:endParaRPr>
          </a:p>
          <a:p>
            <a:pPr algn="r" rtl="1">
              <a:lnSpc>
                <a:spcPct val="115000"/>
              </a:lnSpc>
              <a:spcBef>
                <a:spcPts val="0"/>
              </a:spcBef>
              <a:spcAft>
                <a:spcPts val="1000"/>
              </a:spcAft>
            </a:pPr>
            <a:endParaRPr lang="fa-IR" sz="1800" b="1" dirty="0">
              <a:latin typeface="B Nazanin"/>
              <a:ea typeface="Calibri"/>
              <a:cs typeface="B Nazanin" pitchFamily="2" charset="-78"/>
            </a:endParaRPr>
          </a:p>
          <a:p>
            <a:pPr algn="r" rtl="1">
              <a:lnSpc>
                <a:spcPct val="115000"/>
              </a:lnSpc>
              <a:spcBef>
                <a:spcPts val="0"/>
              </a:spcBef>
              <a:spcAft>
                <a:spcPts val="1000"/>
              </a:spcAft>
            </a:pPr>
            <a:endParaRPr lang="fa-IR" sz="1800" b="1" dirty="0" smtClean="0">
              <a:latin typeface="B Nazanin"/>
              <a:ea typeface="Calibri"/>
              <a:cs typeface="B Nazanin" pitchFamily="2" charset="-78"/>
            </a:endParaRPr>
          </a:p>
          <a:p>
            <a:pPr algn="r" rtl="1">
              <a:lnSpc>
                <a:spcPct val="115000"/>
              </a:lnSpc>
              <a:spcBef>
                <a:spcPts val="0"/>
              </a:spcBef>
              <a:spcAft>
                <a:spcPts val="1000"/>
              </a:spcAft>
            </a:pPr>
            <a:r>
              <a:rPr lang="ar-SA" sz="1800" b="1" dirty="0" smtClean="0">
                <a:latin typeface="Calibri"/>
                <a:ea typeface="Calibri"/>
                <a:cs typeface="B Nazanin"/>
              </a:rPr>
              <a:t>به </a:t>
            </a:r>
            <a:r>
              <a:rPr lang="ar-SA" sz="1800" b="1" dirty="0">
                <a:latin typeface="Calibri"/>
                <a:ea typeface="Calibri"/>
                <a:cs typeface="B Nazanin"/>
              </a:rPr>
              <a:t>عنوان مثال، مؤسسه مصدر هم اینک </a:t>
            </a:r>
            <a:r>
              <a:rPr lang="ar-SA" sz="1800" b="1" dirty="0">
                <a:solidFill>
                  <a:srgbClr val="943634"/>
                </a:solidFill>
                <a:latin typeface="Calibri"/>
                <a:ea typeface="Calibri"/>
                <a:cs typeface="B Nazanin"/>
              </a:rPr>
              <a:t>30% </a:t>
            </a:r>
            <a:r>
              <a:rPr lang="ar-SA" sz="1800" b="1" dirty="0">
                <a:latin typeface="Calibri"/>
                <a:ea typeface="Calibri"/>
                <a:cs typeface="B Nazanin"/>
              </a:rPr>
              <a:t>از توان خود را از یک سری فتوولتائیک خورشیدی روی بام بدست می‌آورد. </a:t>
            </a:r>
            <a:r>
              <a:rPr lang="ar-SA" sz="1800" b="1" dirty="0">
                <a:solidFill>
                  <a:schemeClr val="accent3">
                    <a:lumMod val="75000"/>
                  </a:schemeClr>
                </a:solidFill>
                <a:latin typeface="Calibri"/>
                <a:ea typeface="Calibri"/>
                <a:cs typeface="B Nazanin"/>
              </a:rPr>
              <a:t>برج‌های بادی مدرن </a:t>
            </a:r>
            <a:r>
              <a:rPr lang="ar-SA" sz="1800" b="1" dirty="0">
                <a:latin typeface="Calibri"/>
                <a:ea typeface="Calibri"/>
                <a:cs typeface="B Nazanin"/>
              </a:rPr>
              <a:t>و با تکنولوژی پیشرفته واقع در بناهایی که در خانه‌ها و ساختمان‌های سنتی منطقه یافت می‌شود نیز نصب می‌شود. یک برج بادی، بادهای خنکی که در ارتفاعات می‌وزند را می‌گیرد و مستقیماً به درون ساختمان وارد می‌کند تا دمای هوای درون آن را متعادل کند. همچنین با پیروی از رد پای معماری قدیمی که در بسیاری از شهرهای خاورمیانه یافت می‌شود، ساختمان‌ها را در مناطق مرتفع می‌سازند تا از این بادهای خنک بهره گیرند، و </a:t>
            </a:r>
            <a:r>
              <a:rPr lang="ar-SA" sz="1800" b="1" dirty="0">
                <a:solidFill>
                  <a:schemeClr val="accent3">
                    <a:lumMod val="75000"/>
                  </a:schemeClr>
                </a:solidFill>
                <a:latin typeface="Calibri"/>
                <a:ea typeface="Calibri"/>
                <a:cs typeface="B Nazanin"/>
              </a:rPr>
              <a:t>خیابان‌ها را باریک می‌سازند تا هوا بتواند به طور طبیعی از درون شهر عبور کند. </a:t>
            </a:r>
            <a:r>
              <a:rPr lang="ar-SA" sz="1100" b="1" dirty="0" smtClean="0">
                <a:latin typeface="Calibri"/>
                <a:ea typeface="Calibri"/>
                <a:cs typeface="B Nazanin"/>
              </a:rPr>
              <a:t>( </a:t>
            </a:r>
            <a:r>
              <a:rPr lang="ar-SA" sz="1100" b="1" dirty="0">
                <a:latin typeface="Calibri"/>
                <a:ea typeface="Calibri"/>
                <a:cs typeface="B Nazanin"/>
              </a:rPr>
              <a:t>شوکا خوشبخت بهرمانی 1389)</a:t>
            </a:r>
            <a:endParaRPr lang="en-US" sz="1100" dirty="0">
              <a:latin typeface="Calibri"/>
              <a:ea typeface="Calibri"/>
              <a:cs typeface="Arial"/>
            </a:endParaRPr>
          </a:p>
          <a:p>
            <a:pPr algn="r" rtl="1"/>
            <a:endParaRPr lang="en-US" sz="1800" dirty="0">
              <a:cs typeface="B Nazanin" pitchFamily="2" charset="-78"/>
            </a:endParaRPr>
          </a:p>
        </p:txBody>
      </p:sp>
      <p:sp>
        <p:nvSpPr>
          <p:cNvPr id="3" name="Title 2"/>
          <p:cNvSpPr>
            <a:spLocks noGrp="1"/>
          </p:cNvSpPr>
          <p:nvPr>
            <p:ph type="ctrTitle"/>
          </p:nvPr>
        </p:nvSpPr>
        <p:spPr>
          <a:xfrm>
            <a:off x="1828800" y="152401"/>
            <a:ext cx="7175351" cy="533399"/>
          </a:xfrm>
        </p:spPr>
        <p:txBody>
          <a:bodyPr/>
          <a:lstStyle/>
          <a:p>
            <a:pPr marL="0" marR="0" algn="r" rtl="1">
              <a:lnSpc>
                <a:spcPct val="115000"/>
              </a:lnSpc>
              <a:spcBef>
                <a:spcPts val="0"/>
              </a:spcBef>
              <a:spcAft>
                <a:spcPts val="1000"/>
              </a:spcAft>
            </a:pPr>
            <a:r>
              <a:rPr lang="ar-SA" sz="2400" dirty="0">
                <a:solidFill>
                  <a:srgbClr val="7030A0"/>
                </a:solidFill>
                <a:effectLst/>
                <a:latin typeface="Calibri"/>
                <a:ea typeface="Calibri"/>
                <a:cs typeface="B Nazanin" pitchFamily="2" charset="-78"/>
              </a:rPr>
              <a:t>ایجاد انرژی زیست سازگار شهری</a:t>
            </a:r>
            <a:r>
              <a:rPr lang="en-US" sz="2400" dirty="0">
                <a:effectLst/>
                <a:latin typeface="Calibri"/>
                <a:ea typeface="Calibri"/>
                <a:cs typeface="B Nazanin" pitchFamily="2" charset="-78"/>
              </a:rPr>
              <a:t/>
            </a:r>
            <a:br>
              <a:rPr lang="en-US" sz="2400" dirty="0">
                <a:effectLst/>
                <a:latin typeface="Calibri"/>
                <a:ea typeface="Calibri"/>
                <a:cs typeface="B Nazanin" pitchFamily="2" charset="-78"/>
              </a:rPr>
            </a:br>
            <a:endParaRPr lang="en-US" sz="2400" dirty="0">
              <a:cs typeface="B Nazanin" pitchFamily="2" charset="-78"/>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676400"/>
            <a:ext cx="2362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descr="C:\Users\Niroomand\Desktop\توسعه پایدار\مصدر سیتی\151510_9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90254"/>
            <a:ext cx="2514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Niroomand\Desktop\توسعه پایدار\مصدر سیتی\151511_7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90254"/>
            <a:ext cx="2514600" cy="272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righ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wipe(right)">
                                      <p:cBhvr>
                                        <p:cTn id="18" dur="500"/>
                                        <p:tgtEl>
                                          <p:spTgt spid="2">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wheel(1)">
                                      <p:cBhvr>
                                        <p:cTn id="2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1143001"/>
            <a:ext cx="8534399" cy="3657599"/>
          </a:xfrm>
        </p:spPr>
        <p:txBody>
          <a:bodyPr/>
          <a:lstStyle/>
          <a:p>
            <a:pPr algn="r" rtl="1">
              <a:lnSpc>
                <a:spcPct val="115000"/>
              </a:lnSpc>
              <a:spcBef>
                <a:spcPts val="0"/>
              </a:spcBef>
              <a:spcAft>
                <a:spcPts val="1000"/>
              </a:spcAft>
            </a:pPr>
            <a:r>
              <a:rPr lang="ar-SA" sz="2400" b="1" dirty="0">
                <a:latin typeface="Calibri"/>
                <a:ea typeface="Calibri"/>
                <a:cs typeface="B Nazanin"/>
              </a:rPr>
              <a:t>ساختمان‌های مصدر سیتی، با بالاترین استانداردهای طراحی معماری سبز سازگارند، از جمله استفاده از توان پر بازده و فن‌آوری ذخیره آب. </a:t>
            </a:r>
            <a:r>
              <a:rPr lang="ar-SA" sz="2400" b="1" dirty="0">
                <a:solidFill>
                  <a:schemeClr val="accent3">
                    <a:lumMod val="50000"/>
                  </a:schemeClr>
                </a:solidFill>
                <a:latin typeface="Calibri"/>
                <a:ea typeface="Calibri"/>
                <a:cs typeface="B Nazanin"/>
              </a:rPr>
              <a:t>80% </a:t>
            </a:r>
            <a:r>
              <a:rPr lang="ar-SA" sz="2400" b="1" dirty="0">
                <a:solidFill>
                  <a:srgbClr val="943634"/>
                </a:solidFill>
                <a:latin typeface="Calibri"/>
                <a:ea typeface="Calibri"/>
                <a:cs typeface="B Nazanin"/>
              </a:rPr>
              <a:t>از آب مصرفی بازیافت می‌شود </a:t>
            </a:r>
            <a:r>
              <a:rPr lang="ar-SA" sz="2400" b="1" dirty="0">
                <a:latin typeface="Calibri"/>
                <a:ea typeface="Calibri"/>
                <a:cs typeface="B Nazanin"/>
              </a:rPr>
              <a:t>و </a:t>
            </a:r>
            <a:r>
              <a:rPr lang="ar-SA" sz="2400" b="1" dirty="0">
                <a:solidFill>
                  <a:schemeClr val="accent3">
                    <a:lumMod val="50000"/>
                  </a:schemeClr>
                </a:solidFill>
                <a:latin typeface="Calibri"/>
                <a:ea typeface="Calibri"/>
                <a:cs typeface="B Nazanin"/>
              </a:rPr>
              <a:t>آب زائد، تمیز شده و برای اهدافی نظیر آبیاری محصولات استفاده می‌گردد</a:t>
            </a:r>
            <a:r>
              <a:rPr lang="en-US" sz="2400" b="1" dirty="0">
                <a:latin typeface="Calibri"/>
                <a:ea typeface="Calibri"/>
                <a:cs typeface="B Nazanin"/>
              </a:rPr>
              <a:t>.</a:t>
            </a:r>
            <a:r>
              <a:rPr lang="en-US" sz="1800" b="1" dirty="0">
                <a:latin typeface="B Nazanin"/>
                <a:ea typeface="Calibri"/>
                <a:cs typeface="Arial"/>
              </a:rPr>
              <a:t> </a:t>
            </a:r>
            <a:endParaRPr lang="fa-IR" sz="1800" b="1" dirty="0" smtClean="0">
              <a:latin typeface="B Nazanin"/>
              <a:ea typeface="Calibri"/>
              <a:cs typeface="Arial"/>
            </a:endParaRPr>
          </a:p>
          <a:p>
            <a:pPr algn="r" rtl="1">
              <a:lnSpc>
                <a:spcPct val="115000"/>
              </a:lnSpc>
              <a:spcBef>
                <a:spcPts val="0"/>
              </a:spcBef>
              <a:spcAft>
                <a:spcPts val="1000"/>
              </a:spcAft>
            </a:pPr>
            <a:r>
              <a:rPr lang="ar-SA" sz="1100" dirty="0" smtClean="0">
                <a:latin typeface="B Nazanin"/>
                <a:ea typeface="Calibri"/>
                <a:cs typeface="B Nazanin" pitchFamily="2" charset="-78"/>
              </a:rPr>
              <a:t>( </a:t>
            </a:r>
            <a:r>
              <a:rPr lang="ar-SA" sz="1100" dirty="0">
                <a:latin typeface="B Nazanin"/>
                <a:ea typeface="Calibri"/>
                <a:cs typeface="B Nazanin" pitchFamily="2" charset="-78"/>
              </a:rPr>
              <a:t>شوکا خوشبخت بهرمانی 1389)</a:t>
            </a:r>
            <a:endParaRPr lang="en-US" sz="1100" dirty="0">
              <a:latin typeface="Calibri"/>
              <a:ea typeface="Calibri"/>
              <a:cs typeface="B Nazanin" pitchFamily="2" charset="-78"/>
            </a:endParaRPr>
          </a:p>
          <a:p>
            <a:pPr algn="r" rtl="1">
              <a:lnSpc>
                <a:spcPct val="115000"/>
              </a:lnSpc>
              <a:spcBef>
                <a:spcPts val="0"/>
              </a:spcBef>
              <a:spcAft>
                <a:spcPts val="1000"/>
              </a:spcAft>
            </a:pPr>
            <a:r>
              <a:rPr lang="ar-SA" sz="2400" b="1" dirty="0">
                <a:solidFill>
                  <a:srgbClr val="943634"/>
                </a:solidFill>
                <a:latin typeface="Calibri"/>
                <a:ea typeface="Calibri"/>
                <a:cs typeface="B Nazanin"/>
              </a:rPr>
              <a:t>زباله‌های خانگی نیز با قوانین سرسخت بازیافت</a:t>
            </a:r>
            <a:r>
              <a:rPr lang="ar-SA" sz="2400" b="1" dirty="0">
                <a:latin typeface="Calibri"/>
                <a:ea typeface="Calibri"/>
                <a:cs typeface="B Nazanin"/>
              </a:rPr>
              <a:t>، </a:t>
            </a:r>
            <a:r>
              <a:rPr lang="ar-SA" sz="2400" b="1" dirty="0">
                <a:solidFill>
                  <a:schemeClr val="accent3">
                    <a:lumMod val="50000"/>
                  </a:schemeClr>
                </a:solidFill>
                <a:latin typeface="Calibri"/>
                <a:ea typeface="Calibri"/>
                <a:cs typeface="B Nazanin"/>
              </a:rPr>
              <a:t>فشرده سازی </a:t>
            </a:r>
            <a:r>
              <a:rPr lang="ar-SA" sz="2400" b="1" dirty="0">
                <a:latin typeface="Calibri"/>
                <a:ea typeface="Calibri"/>
                <a:cs typeface="B Nazanin"/>
              </a:rPr>
              <a:t>می‌شود. مواد غیر بازیافت و غیر قابل استفاده مجدد، به کارخانجات مدرن سوزاندن ضایعات فرستاده می‌شود تا به انرژی تبدیل شود. </a:t>
            </a:r>
            <a:r>
              <a:rPr lang="ar-SA" sz="1200" b="1" dirty="0" smtClean="0">
                <a:latin typeface="B Nazanin"/>
                <a:ea typeface="Calibri"/>
                <a:cs typeface="B Nazanin" pitchFamily="2" charset="-78"/>
              </a:rPr>
              <a:t>( </a:t>
            </a:r>
            <a:r>
              <a:rPr lang="ar-SA" sz="1200" b="1" dirty="0">
                <a:latin typeface="B Nazanin"/>
                <a:ea typeface="Calibri"/>
                <a:cs typeface="B Nazanin" pitchFamily="2" charset="-78"/>
              </a:rPr>
              <a:t>شوکا خوشبخت بهرمانی 1389)</a:t>
            </a:r>
            <a:endParaRPr lang="en-US" sz="1200" dirty="0">
              <a:latin typeface="Calibri"/>
              <a:ea typeface="Calibri"/>
              <a:cs typeface="B Nazanin" pitchFamily="2" charset="-78"/>
            </a:endParaRPr>
          </a:p>
          <a:p>
            <a:pPr algn="r" rtl="1"/>
            <a:endParaRPr lang="en-US" dirty="0"/>
          </a:p>
        </p:txBody>
      </p:sp>
      <p:sp>
        <p:nvSpPr>
          <p:cNvPr id="3" name="Title 2"/>
          <p:cNvSpPr>
            <a:spLocks noGrp="1"/>
          </p:cNvSpPr>
          <p:nvPr>
            <p:ph type="ctrTitle"/>
          </p:nvPr>
        </p:nvSpPr>
        <p:spPr>
          <a:xfrm>
            <a:off x="242454" y="228600"/>
            <a:ext cx="8880764" cy="685800"/>
          </a:xfrm>
        </p:spPr>
        <p:txBody>
          <a:bodyPr/>
          <a:lstStyle/>
          <a:p>
            <a:pPr marL="0" marR="0" algn="r" rtl="1">
              <a:lnSpc>
                <a:spcPct val="115000"/>
              </a:lnSpc>
              <a:spcBef>
                <a:spcPts val="0"/>
              </a:spcBef>
              <a:spcAft>
                <a:spcPts val="1000"/>
              </a:spcAft>
            </a:pPr>
            <a:r>
              <a:rPr lang="ar-SA" sz="2800" dirty="0">
                <a:solidFill>
                  <a:srgbClr val="7030A0"/>
                </a:solidFill>
                <a:effectLst/>
                <a:latin typeface="Calibri"/>
                <a:ea typeface="Calibri"/>
                <a:cs typeface="B Nazanin"/>
              </a:rPr>
              <a:t>رعایت استانداردهای معماری و محیطی</a:t>
            </a:r>
            <a:r>
              <a:rPr lang="en-US" sz="2800" dirty="0">
                <a:effectLst/>
                <a:latin typeface="Calibri"/>
                <a:ea typeface="Calibri"/>
                <a:cs typeface="Arial"/>
              </a:rPr>
              <a:t/>
            </a:r>
            <a:br>
              <a:rPr lang="en-US" sz="2800" dirty="0">
                <a:effectLst/>
                <a:latin typeface="Calibri"/>
                <a:ea typeface="Calibri"/>
                <a:cs typeface="Arial"/>
              </a:rPr>
            </a:br>
            <a:endParaRPr lang="en-US" sz="2800" dirty="0"/>
          </a:p>
        </p:txBody>
      </p:sp>
    </p:spTree>
    <p:extLst>
      <p:ext uri="{BB962C8B-B14F-4D97-AF65-F5344CB8AC3E}">
        <p14:creationId xmlns:p14="http://schemas.microsoft.com/office/powerpoint/2010/main" val="33174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09600" y="3048000"/>
            <a:ext cx="8193087" cy="3581399"/>
          </a:xfrm>
        </p:spPr>
        <p:txBody>
          <a:bodyPr>
            <a:noAutofit/>
          </a:bodyPr>
          <a:lstStyle/>
          <a:p>
            <a:pPr algn="r" rtl="1">
              <a:lnSpc>
                <a:spcPct val="115000"/>
              </a:lnSpc>
              <a:spcBef>
                <a:spcPts val="0"/>
              </a:spcBef>
              <a:spcAft>
                <a:spcPts val="1000"/>
              </a:spcAft>
            </a:pPr>
            <a:r>
              <a:rPr lang="ar-SA" sz="2000" b="1" dirty="0">
                <a:latin typeface="Calibri"/>
                <a:ea typeface="Calibri"/>
                <a:cs typeface="B Nazanin" pitchFamily="2" charset="-78"/>
              </a:rPr>
              <a:t>مرحله اول این شهر که تاکنون ساخته شده، یک </a:t>
            </a:r>
            <a:r>
              <a:rPr lang="ar-SA" sz="2000" b="1" dirty="0">
                <a:solidFill>
                  <a:srgbClr val="943634"/>
                </a:solidFill>
                <a:latin typeface="Calibri"/>
                <a:ea typeface="Calibri"/>
                <a:cs typeface="B Nazanin" pitchFamily="2" charset="-78"/>
              </a:rPr>
              <a:t>سیستم شخصی عبور فوری (پی آر تی) در زیر زمین دارد</a:t>
            </a:r>
            <a:r>
              <a:rPr lang="ar-SA" sz="2000" b="1" dirty="0">
                <a:latin typeface="Calibri"/>
                <a:ea typeface="Calibri"/>
                <a:cs typeface="B Nazanin" pitchFamily="2" charset="-78"/>
              </a:rPr>
              <a:t>. این سیستم‌ها یک بخش خصوصی باتری دار دارند و بدون راننده مسافران را بین ایستگاه‌ها جابجا می‌کند. این وسایل نقلیه کاملاً خودکار هستند و با یک سیستم کامپیوتر مرکزی اداره می‌شوند. این بخش‌ها وقتی منتظر مسافر هستند، به طور خودکار شارژ می‌شوند. سیستم‌های "پی آر تی" هم مزایای سیستم‌های حمل و نقل خصوصی مثل دسترسی بر اساس نیاز و خصوصی بودن را دارا هستند و به خاطر عدم وجود مشکلاتی نظیر ترافیک یا محل پارک از راحتی‌های وسایل نقلیه‌ عمومی نیز برخوردار هستند. همچنین راه‌حلی بدون آلاینده برای حمل و نقل هستند که به شهر کمک می‌کند تا به اهداف زیست پایدارش برسد</a:t>
            </a:r>
            <a:r>
              <a:rPr lang="en-US" sz="2000" b="1" dirty="0">
                <a:latin typeface="Calibri"/>
                <a:ea typeface="Calibri"/>
                <a:cs typeface="B Nazanin" pitchFamily="2" charset="-78"/>
              </a:rPr>
              <a:t>.  </a:t>
            </a:r>
            <a:r>
              <a:rPr lang="ar-SA" sz="1100" b="1" dirty="0">
                <a:latin typeface="Calibri"/>
                <a:ea typeface="Calibri"/>
                <a:cs typeface="B Nazanin" pitchFamily="2" charset="-78"/>
              </a:rPr>
              <a:t>( شوکا خوشبخت بهرمانی 1389)</a:t>
            </a:r>
            <a:endParaRPr lang="en-US" sz="1100" dirty="0">
              <a:latin typeface="Calibri"/>
              <a:ea typeface="Calibri"/>
              <a:cs typeface="B Nazanin" pitchFamily="2" charset="-78"/>
            </a:endParaRPr>
          </a:p>
          <a:p>
            <a:pPr algn="r" rtl="1">
              <a:lnSpc>
                <a:spcPct val="115000"/>
              </a:lnSpc>
              <a:spcBef>
                <a:spcPts val="0"/>
              </a:spcBef>
              <a:spcAft>
                <a:spcPts val="1000"/>
              </a:spcAft>
            </a:pPr>
            <a:r>
              <a:rPr lang="ar-SA" sz="1100" b="1" dirty="0">
                <a:latin typeface="Calibri"/>
                <a:ea typeface="Calibri"/>
                <a:cs typeface="B Nazanin" pitchFamily="2" charset="-78"/>
              </a:rPr>
              <a:t> </a:t>
            </a:r>
            <a:endParaRPr lang="en-US" sz="1100" dirty="0">
              <a:latin typeface="Calibri"/>
              <a:ea typeface="Calibri"/>
              <a:cs typeface="B Nazanin" pitchFamily="2" charset="-78"/>
            </a:endParaRPr>
          </a:p>
          <a:p>
            <a:pPr algn="r" rtl="1"/>
            <a:endParaRPr lang="en-US" sz="2000" dirty="0">
              <a:cs typeface="B Nazanin" pitchFamily="2" charset="-78"/>
            </a:endParaRPr>
          </a:p>
        </p:txBody>
      </p:sp>
      <p:sp>
        <p:nvSpPr>
          <p:cNvPr id="3" name="Title 2"/>
          <p:cNvSpPr>
            <a:spLocks noGrp="1"/>
          </p:cNvSpPr>
          <p:nvPr>
            <p:ph type="ctrTitle"/>
          </p:nvPr>
        </p:nvSpPr>
        <p:spPr>
          <a:xfrm>
            <a:off x="2209800" y="623455"/>
            <a:ext cx="3886200" cy="1793167"/>
          </a:xfrm>
        </p:spPr>
        <p:txBody>
          <a:bodyPr/>
          <a:lstStyle/>
          <a:p>
            <a:pPr algn="r" rtl="1"/>
            <a:endParaRPr lang="en-US"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599"/>
            <a:ext cx="8193087" cy="229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p:cTn id="23"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457200"/>
            <a:ext cx="8839199" cy="6400800"/>
          </a:xfrm>
        </p:spPr>
        <p:txBody>
          <a:bodyPr>
            <a:noAutofit/>
          </a:bodyPr>
          <a:lstStyle/>
          <a:p>
            <a:pPr algn="r" rtl="1"/>
            <a:r>
              <a:rPr lang="ar-SA" sz="2400" b="1" dirty="0">
                <a:cs typeface="B Nazanin" pitchFamily="2" charset="-78"/>
              </a:rPr>
              <a:t>توسعه پايدار شهري، موضوع هاي جلوگيري از آلودگي هاي محيط شهري و ناحيه اي، كاهش ظرفيت هاي توليد محيط محلي، ناحيه اي و ملي، حمايت از بازيافتها، عدم حمايت از توسعه ي زيان آور و از بين بردن شكاف ميان فقير و غني را مطرح مي كند</a:t>
            </a:r>
            <a:r>
              <a:rPr lang="en-US" sz="2400" b="1" dirty="0">
                <a:cs typeface="B Nazanin" pitchFamily="2" charset="-78"/>
              </a:rPr>
              <a:t>. </a:t>
            </a:r>
            <a:r>
              <a:rPr lang="ar-SA" sz="2400" b="1" dirty="0">
                <a:cs typeface="B Nazanin" pitchFamily="2" charset="-78"/>
              </a:rPr>
              <a:t>توسعه پايدار شهري به مثابه ديدگاهي راهبردي به نقش دولت در اين برنامه ريزي ها اهميت بسياري مي دهد و معتقد است دولت ها بايد از محيط زيست شهري حمايت همه</a:t>
            </a:r>
            <a:r>
              <a:rPr lang="en-US" sz="2400" b="1" dirty="0">
                <a:cs typeface="B Nazanin" pitchFamily="2" charset="-78"/>
              </a:rPr>
              <a:t>-</a:t>
            </a:r>
            <a:r>
              <a:rPr lang="ar-SA" sz="2400" b="1" dirty="0">
                <a:cs typeface="B Nazanin" pitchFamily="2" charset="-78"/>
              </a:rPr>
              <a:t>جانبه اي كنند</a:t>
            </a:r>
            <a:r>
              <a:rPr lang="en-US" sz="2400" b="1" dirty="0">
                <a:cs typeface="B Nazanin" pitchFamily="2" charset="-78"/>
              </a:rPr>
              <a:t>. </a:t>
            </a:r>
            <a:r>
              <a:rPr lang="ar-SA" sz="2400" b="1" dirty="0">
                <a:cs typeface="B Nazanin" pitchFamily="2" charset="-78"/>
              </a:rPr>
              <a:t>در هر حال، توسعه يعني رشد و گسترش همه ي شرايط و جنبه هاي مادي و معنوي زندگي اجتماعي و فرآيندي است در جهت بهبود بخشيدن به كيفيت زندگي افراد جامعه؛ فرآيندي كه كوشش هاي مردم و دولت را در بهبود اوضاع اجتماعي، فرهنگي، سياسي، اقتصادي هر محل هماهنگ كند و مردم را براي مشاركت در پيشرفت ملي توانا سازد</a:t>
            </a:r>
            <a:r>
              <a:rPr lang="en-US" sz="2400" b="1" dirty="0">
                <a:cs typeface="B Nazanin" pitchFamily="2" charset="-78"/>
              </a:rPr>
              <a:t>. </a:t>
            </a:r>
            <a:r>
              <a:rPr lang="ar-SA" sz="2400" b="1" dirty="0">
                <a:cs typeface="B Nazanin" pitchFamily="2" charset="-78"/>
              </a:rPr>
              <a:t>همچنين در برآوردن احتياجات محسوس يك جامعه، امنيت ملي، آزادي فردي، مشاركت سياسي و برابري اجتماعي نقش داشته </a:t>
            </a:r>
            <a:r>
              <a:rPr lang="ar-SA" sz="2400" b="1" dirty="0" smtClean="0">
                <a:cs typeface="B Nazanin" pitchFamily="2" charset="-78"/>
              </a:rPr>
              <a:t>باش</a:t>
            </a:r>
            <a:r>
              <a:rPr lang="fa-IR" sz="2400" b="1" dirty="0" smtClean="0">
                <a:cs typeface="B Nazanin" pitchFamily="2" charset="-78"/>
              </a:rPr>
              <a:t>د.</a:t>
            </a:r>
            <a:r>
              <a:rPr lang="en-US" sz="2400" b="1" dirty="0" smtClean="0">
                <a:cs typeface="B Nazanin" pitchFamily="2" charset="-78"/>
              </a:rPr>
              <a:t> </a:t>
            </a:r>
            <a:r>
              <a:rPr lang="ar-SA" sz="2400" b="1" dirty="0">
                <a:cs typeface="B Nazanin" pitchFamily="2" charset="-78"/>
              </a:rPr>
              <a:t>توسعه پايدار شهري به دنبال ساختن يك شهر نسبتاً ايده آل و آرماني است كه در آن هم شهروندان معاصر از يك زندگي نسبتاً خوب برخوردار شوند و هم توانايي هاي نسل آينده براي برآورده كردن نيازهايشان به مخاطره </a:t>
            </a:r>
            <a:r>
              <a:rPr lang="ar-SA" sz="2400" b="1" dirty="0" smtClean="0">
                <a:cs typeface="B Nazanin" pitchFamily="2" charset="-78"/>
              </a:rPr>
              <a:t>نيفتد</a:t>
            </a:r>
            <a:r>
              <a:rPr lang="fa-IR" sz="2400" b="1" dirty="0" smtClean="0">
                <a:cs typeface="B Nazanin" pitchFamily="2" charset="-78"/>
              </a:rPr>
              <a:t>.</a:t>
            </a:r>
            <a:r>
              <a:rPr lang="ar-SA" sz="2400" b="1" dirty="0" smtClean="0">
                <a:cs typeface="B Nazanin" pitchFamily="2" charset="-78"/>
              </a:rPr>
              <a:t> </a:t>
            </a:r>
            <a:endParaRPr lang="en-US" sz="2400" b="1" dirty="0">
              <a:cs typeface="B Nazanin" pitchFamily="2" charset="-78"/>
            </a:endParaRPr>
          </a:p>
          <a:p>
            <a:pPr algn="r" rtl="1"/>
            <a:r>
              <a:rPr lang="ar-SA" sz="2400" b="1" dirty="0">
                <a:cs typeface="B Nazanin" pitchFamily="2" charset="-78"/>
              </a:rPr>
              <a:t>بنابراين مؤلفين با جمع آوري مطالب گوناگون درباره ی توسعه پايدار، آن را متعلق به كميسيون جهاني محيط زيست و توسعه، معروف به </a:t>
            </a:r>
            <a:r>
              <a:rPr lang="ar-SA" sz="2400" b="1" dirty="0">
                <a:solidFill>
                  <a:schemeClr val="accent3">
                    <a:lumMod val="75000"/>
                  </a:schemeClr>
                </a:solidFill>
                <a:cs typeface="B Nazanin" pitchFamily="2" charset="-78"/>
              </a:rPr>
              <a:t>كميسيون برنتلند </a:t>
            </a:r>
            <a:r>
              <a:rPr lang="ar-SA" sz="2400" b="1" dirty="0">
                <a:cs typeface="B Nazanin" pitchFamily="2" charset="-78"/>
              </a:rPr>
              <a:t>به نام ( رئيس همايش) مي </a:t>
            </a:r>
            <a:r>
              <a:rPr lang="ar-SA" sz="2400" b="1" dirty="0" smtClean="0">
                <a:cs typeface="B Nazanin" pitchFamily="2" charset="-78"/>
              </a:rPr>
              <a:t>دانن</a:t>
            </a:r>
            <a:r>
              <a:rPr lang="fa-IR" sz="2400" b="1" dirty="0" smtClean="0">
                <a:cs typeface="B Nazanin" pitchFamily="2" charset="-78"/>
              </a:rPr>
              <a:t>د.</a:t>
            </a:r>
            <a:r>
              <a:rPr lang="en-US" sz="2400" b="1" dirty="0" smtClean="0">
                <a:cs typeface="B Nazanin" pitchFamily="2" charset="-78"/>
              </a:rPr>
              <a:t> </a:t>
            </a:r>
            <a:endParaRPr lang="en-US" sz="2400" b="1" dirty="0">
              <a:cs typeface="B Nazanin" pitchFamily="2" charset="-78"/>
            </a:endParaRPr>
          </a:p>
          <a:p>
            <a:pPr algn="r" rtl="1"/>
            <a:endParaRPr lang="en-US" sz="2400" b="1" dirty="0">
              <a:cs typeface="B Nazanin" pitchFamily="2" charset="-78"/>
            </a:endParaRPr>
          </a:p>
        </p:txBody>
      </p:sp>
      <p:sp>
        <p:nvSpPr>
          <p:cNvPr id="3" name="Title 2"/>
          <p:cNvSpPr>
            <a:spLocks noGrp="1"/>
          </p:cNvSpPr>
          <p:nvPr>
            <p:ph type="ctrTitle"/>
          </p:nvPr>
        </p:nvSpPr>
        <p:spPr>
          <a:xfrm>
            <a:off x="2971800" y="0"/>
            <a:ext cx="6068291" cy="533400"/>
          </a:xfrm>
        </p:spPr>
        <p:txBody>
          <a:bodyPr/>
          <a:lstStyle/>
          <a:p>
            <a:pPr marL="182880" indent="0" algn="r" rtl="1">
              <a:buNone/>
            </a:pPr>
            <a:r>
              <a:rPr lang="ar-SA" sz="2800" dirty="0">
                <a:solidFill>
                  <a:srgbClr val="7030A0"/>
                </a:solidFill>
                <a:effectLst/>
              </a:rPr>
              <a:t>مقدمه</a:t>
            </a:r>
            <a:r>
              <a:rPr lang="en-US" sz="2800" dirty="0">
                <a:solidFill>
                  <a:srgbClr val="7030A0"/>
                </a:solidFill>
                <a:effectLst/>
              </a:rPr>
              <a:t>:</a:t>
            </a:r>
            <a:br>
              <a:rPr lang="en-US" sz="2800" dirty="0">
                <a:solidFill>
                  <a:srgbClr val="7030A0"/>
                </a:solidFill>
                <a:effectLst/>
              </a:rPr>
            </a:br>
            <a:endParaRPr lang="en-US" sz="2800" dirty="0">
              <a:solidFill>
                <a:srgbClr val="7030A0"/>
              </a:solidFill>
              <a:cs typeface="B Nazanin" pitchFamily="2" charset="-78"/>
            </a:endParaRPr>
          </a:p>
        </p:txBody>
      </p:sp>
    </p:spTree>
    <p:extLst>
      <p:ext uri="{BB962C8B-B14F-4D97-AF65-F5344CB8AC3E}">
        <p14:creationId xmlns:p14="http://schemas.microsoft.com/office/powerpoint/2010/main" val="361599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762000"/>
            <a:ext cx="8915399" cy="5943599"/>
          </a:xfrm>
        </p:spPr>
        <p:txBody>
          <a:bodyPr>
            <a:noAutofit/>
          </a:bodyPr>
          <a:lstStyle/>
          <a:p>
            <a:pPr algn="r" rtl="1"/>
            <a:endParaRPr lang="fa-IR" dirty="0" smtClean="0">
              <a:cs typeface="B Nazanin" pitchFamily="2" charset="-78"/>
            </a:endParaRPr>
          </a:p>
          <a:p>
            <a:pPr algn="r" rtl="1"/>
            <a:endParaRPr lang="fa-IR" dirty="0">
              <a:cs typeface="B Nazanin" pitchFamily="2" charset="-78"/>
            </a:endParaRPr>
          </a:p>
          <a:p>
            <a:pPr algn="r" rtl="1"/>
            <a:endParaRPr lang="fa-IR" dirty="0" smtClean="0">
              <a:cs typeface="B Nazanin" pitchFamily="2" charset="-78"/>
            </a:endParaRPr>
          </a:p>
          <a:p>
            <a:pPr algn="r" rtl="1"/>
            <a:endParaRPr lang="fa-IR" dirty="0">
              <a:cs typeface="B Nazanin" pitchFamily="2" charset="-78"/>
            </a:endParaRPr>
          </a:p>
          <a:p>
            <a:pPr algn="r" rtl="1"/>
            <a:endParaRPr lang="fa-IR" dirty="0" smtClean="0">
              <a:cs typeface="B Nazanin" pitchFamily="2" charset="-78"/>
            </a:endParaRPr>
          </a:p>
          <a:p>
            <a:pPr algn="r" rtl="1"/>
            <a:endParaRPr lang="fa-IR" dirty="0" smtClean="0">
              <a:cs typeface="B Nazanin" pitchFamily="2" charset="-78"/>
            </a:endParaRPr>
          </a:p>
          <a:p>
            <a:pPr algn="r" rtl="1"/>
            <a:endParaRPr lang="fa-IR" dirty="0">
              <a:cs typeface="B Nazanin" pitchFamily="2" charset="-78"/>
            </a:endParaRPr>
          </a:p>
          <a:p>
            <a:pPr algn="r" rtl="1"/>
            <a:endParaRPr lang="fa-IR" dirty="0" smtClean="0">
              <a:cs typeface="B Nazanin" pitchFamily="2" charset="-78"/>
            </a:endParaRPr>
          </a:p>
          <a:p>
            <a:pPr algn="r" rtl="1">
              <a:lnSpc>
                <a:spcPct val="115000"/>
              </a:lnSpc>
              <a:spcBef>
                <a:spcPts val="0"/>
              </a:spcBef>
              <a:spcAft>
                <a:spcPts val="1000"/>
              </a:spcAft>
            </a:pPr>
            <a:r>
              <a:rPr lang="ar-SA" b="1" dirty="0">
                <a:latin typeface="Calibri"/>
                <a:ea typeface="Calibri"/>
                <a:cs typeface="B Nazanin" pitchFamily="2" charset="-78"/>
              </a:rPr>
              <a:t>همانطور كه هرم (شكل 1) نشان می‌دهد بیشترین بازده زیست محیطی از عواملی ناشی می‌شود كه كمترین سرمایه گذاری مالی را نیاز دارند یعنی </a:t>
            </a:r>
            <a:r>
              <a:rPr lang="ar-SA" b="1" dirty="0">
                <a:solidFill>
                  <a:srgbClr val="943634"/>
                </a:solidFill>
                <a:latin typeface="Calibri"/>
                <a:ea typeface="Calibri"/>
                <a:cs typeface="B Nazanin" pitchFamily="2" charset="-78"/>
              </a:rPr>
              <a:t>شكل و جهت شهر </a:t>
            </a:r>
            <a:r>
              <a:rPr lang="ar-SA" b="1" dirty="0">
                <a:latin typeface="Calibri"/>
                <a:ea typeface="Calibri"/>
                <a:cs typeface="B Nazanin" pitchFamily="2" charset="-78"/>
              </a:rPr>
              <a:t>كه این موضوع در طراحی ساختمان‌های شهر مد نظر قرار گرفته است. در میانه هرم بهینه‌سازی ساختمان‌ها قرار می‌گیرد ابزار مورد نظر در این بخش شامل </a:t>
            </a:r>
            <a:r>
              <a:rPr lang="ar-SA" b="1" dirty="0">
                <a:solidFill>
                  <a:srgbClr val="943634"/>
                </a:solidFill>
                <a:latin typeface="Calibri"/>
                <a:ea typeface="Calibri"/>
                <a:cs typeface="B Nazanin" pitchFamily="2" charset="-78"/>
              </a:rPr>
              <a:t>سایه‌اندازهای هوشمند</a:t>
            </a:r>
            <a:r>
              <a:rPr lang="ar-SA" b="1" dirty="0">
                <a:latin typeface="Calibri"/>
                <a:ea typeface="Calibri"/>
                <a:cs typeface="B Nazanin" pitchFamily="2" charset="-78"/>
              </a:rPr>
              <a:t>، </a:t>
            </a:r>
            <a:r>
              <a:rPr lang="ar-SA" b="1" dirty="0">
                <a:solidFill>
                  <a:srgbClr val="943634"/>
                </a:solidFill>
                <a:latin typeface="Calibri"/>
                <a:ea typeface="Calibri"/>
                <a:cs typeface="B Nazanin" pitchFamily="2" charset="-78"/>
              </a:rPr>
              <a:t>بهره‌گیری حداكثر از تهویه و روشنایی طبیعی </a:t>
            </a:r>
            <a:r>
              <a:rPr lang="ar-SA" b="1" dirty="0">
                <a:latin typeface="Calibri"/>
                <a:ea typeface="Calibri"/>
                <a:cs typeface="B Nazanin" pitchFamily="2" charset="-78"/>
              </a:rPr>
              <a:t>می‌باشند. در بالاترین قسمت هرم سیستم‌های كنترل فعال قرار می‌گیرند از جمله سیستم‌های </a:t>
            </a:r>
            <a:r>
              <a:rPr lang="ar-SA" b="1" dirty="0">
                <a:solidFill>
                  <a:srgbClr val="943634"/>
                </a:solidFill>
                <a:latin typeface="Calibri"/>
                <a:ea typeface="Calibri"/>
                <a:cs typeface="B Nazanin" pitchFamily="2" charset="-78"/>
              </a:rPr>
              <a:t>بازیافت گرما و فوتوولتائیك</a:t>
            </a:r>
            <a:r>
              <a:rPr lang="en-US" b="1" dirty="0">
                <a:latin typeface="Calibri"/>
                <a:ea typeface="Calibri"/>
                <a:cs typeface="B Nazanin" pitchFamily="2" charset="-78"/>
              </a:rPr>
              <a:t>.</a:t>
            </a:r>
            <a:r>
              <a:rPr lang="en-US" b="1" dirty="0">
                <a:latin typeface="B Nazanin"/>
                <a:ea typeface="Calibri"/>
                <a:cs typeface="B Nazanin" pitchFamily="2" charset="-78"/>
              </a:rPr>
              <a:t> </a:t>
            </a:r>
            <a:r>
              <a:rPr lang="ar-SA" sz="1100" b="1" dirty="0">
                <a:latin typeface="B Nazanin"/>
                <a:ea typeface="Calibri"/>
                <a:cs typeface="B Nazanin" pitchFamily="2" charset="-78"/>
              </a:rPr>
              <a:t>( شوکا خوشبخت بهرمانی 1389)</a:t>
            </a:r>
            <a:endParaRPr lang="en-US" sz="1100" dirty="0">
              <a:latin typeface="Calibri"/>
              <a:ea typeface="Calibri"/>
              <a:cs typeface="B Nazanin" pitchFamily="2" charset="-78"/>
            </a:endParaRPr>
          </a:p>
          <a:p>
            <a:pPr algn="r" rtl="1"/>
            <a:endParaRPr lang="en-US" dirty="0">
              <a:cs typeface="B Nazanin" pitchFamily="2" charset="-78"/>
            </a:endParaRPr>
          </a:p>
        </p:txBody>
      </p:sp>
      <p:sp>
        <p:nvSpPr>
          <p:cNvPr id="3" name="Title 2"/>
          <p:cNvSpPr>
            <a:spLocks noGrp="1"/>
          </p:cNvSpPr>
          <p:nvPr>
            <p:ph type="ctrTitle"/>
          </p:nvPr>
        </p:nvSpPr>
        <p:spPr>
          <a:xfrm>
            <a:off x="762000" y="152401"/>
            <a:ext cx="8242151" cy="685799"/>
          </a:xfrm>
        </p:spPr>
        <p:txBody>
          <a:bodyPr/>
          <a:lstStyle/>
          <a:p>
            <a:pPr marL="0" marR="0" algn="r" rtl="1">
              <a:lnSpc>
                <a:spcPct val="115000"/>
              </a:lnSpc>
              <a:spcBef>
                <a:spcPts val="0"/>
              </a:spcBef>
              <a:spcAft>
                <a:spcPts val="1000"/>
              </a:spcAft>
            </a:pPr>
            <a:r>
              <a:rPr lang="ar-SA" sz="2400" dirty="0">
                <a:solidFill>
                  <a:srgbClr val="7030A0"/>
                </a:solidFill>
                <a:effectLst/>
                <a:latin typeface="Calibri"/>
                <a:ea typeface="Calibri"/>
                <a:cs typeface="B Nazanin"/>
              </a:rPr>
              <a:t>عوامل مؤثر بر مسایل زیست محیطی در مصدر سیتی</a:t>
            </a:r>
            <a:r>
              <a:rPr lang="en-US" sz="2400" dirty="0">
                <a:effectLst/>
                <a:latin typeface="Calibri"/>
                <a:ea typeface="Calibri"/>
                <a:cs typeface="Arial"/>
              </a:rPr>
              <a:t/>
            </a:r>
            <a:br>
              <a:rPr lang="en-US" sz="2400" dirty="0">
                <a:effectLst/>
                <a:latin typeface="Calibri"/>
                <a:ea typeface="Calibri"/>
                <a:cs typeface="Arial"/>
              </a:rPr>
            </a:br>
            <a:endParaRPr 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309" y="685800"/>
            <a:ext cx="6781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59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circle(in)">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randombar(horizontal)">
                                      <p:cBhvr>
                                        <p:cTn id="1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3429000"/>
            <a:ext cx="8762999" cy="3352799"/>
          </a:xfrm>
        </p:spPr>
        <p:txBody>
          <a:bodyPr/>
          <a:lstStyle/>
          <a:p>
            <a:pPr algn="r" rtl="1">
              <a:lnSpc>
                <a:spcPct val="115000"/>
              </a:lnSpc>
              <a:spcBef>
                <a:spcPts val="0"/>
              </a:spcBef>
              <a:spcAft>
                <a:spcPts val="1000"/>
              </a:spcAft>
            </a:pPr>
            <a:r>
              <a:rPr lang="ar-SA" sz="2400" b="1" dirty="0">
                <a:latin typeface="Calibri"/>
                <a:ea typeface="Calibri"/>
                <a:cs typeface="B Nazanin"/>
              </a:rPr>
              <a:t>همانگونه كه مشاهده می‌كنید روشهایی كه بالاترین هزینه سرمایه گذاری را دارند كمترین تاثیرات زیست محیطی را دارند به همین دلیل تمركز اصلی طراحان بر </a:t>
            </a:r>
            <a:r>
              <a:rPr lang="ar-SA" sz="2400" b="1" dirty="0">
                <a:solidFill>
                  <a:srgbClr val="943634"/>
                </a:solidFill>
                <a:latin typeface="Calibri"/>
                <a:ea typeface="Calibri"/>
                <a:cs typeface="B Nazanin"/>
              </a:rPr>
              <a:t>روی بخش زیرین هرم </a:t>
            </a:r>
            <a:r>
              <a:rPr lang="ar-SA" sz="2400" b="1" dirty="0">
                <a:latin typeface="Calibri"/>
                <a:ea typeface="Calibri"/>
                <a:cs typeface="B Nazanin"/>
              </a:rPr>
              <a:t>بوده تا با كمترین هزینه اهداف زیست محیطی مورد نظر را تحقق بخشند و سیستم‌های فعال به عنوان آخرین راهكار مورد توجه قرار گرفته‌اند. جالب توجه است كه با استفاده از بكارگیری روش‌های بهینه‌سازی </a:t>
            </a:r>
            <a:r>
              <a:rPr lang="ar-SA" sz="2400" b="1" dirty="0">
                <a:solidFill>
                  <a:schemeClr val="accent3">
                    <a:lumMod val="75000"/>
                  </a:schemeClr>
                </a:solidFill>
                <a:latin typeface="Calibri"/>
                <a:ea typeface="Calibri"/>
                <a:cs typeface="B Nazanin"/>
              </a:rPr>
              <a:t>در دو ردیف زیرین هرم</a:t>
            </a:r>
            <a:r>
              <a:rPr lang="ar-SA" sz="2400" b="1" dirty="0">
                <a:latin typeface="Calibri"/>
                <a:ea typeface="Calibri"/>
                <a:cs typeface="B Nazanin"/>
              </a:rPr>
              <a:t>، </a:t>
            </a:r>
            <a:r>
              <a:rPr lang="ar-SA" sz="2400" b="1" dirty="0">
                <a:solidFill>
                  <a:schemeClr val="accent3">
                    <a:lumMod val="50000"/>
                  </a:schemeClr>
                </a:solidFill>
                <a:latin typeface="Calibri"/>
                <a:ea typeface="Calibri"/>
                <a:cs typeface="B Nazanin"/>
              </a:rPr>
              <a:t>میزان مصرف انرژی </a:t>
            </a:r>
            <a:r>
              <a:rPr lang="ar-SA" sz="2400" b="1" dirty="0">
                <a:latin typeface="Calibri"/>
                <a:ea typeface="Calibri"/>
                <a:cs typeface="B Nazanin"/>
              </a:rPr>
              <a:t>در مصدر سیتی نسبت به ساختمان‌های عادی به میزان </a:t>
            </a:r>
            <a:r>
              <a:rPr lang="ar-SA" sz="2400" b="1" dirty="0">
                <a:solidFill>
                  <a:schemeClr val="accent3">
                    <a:lumMod val="50000"/>
                  </a:schemeClr>
                </a:solidFill>
                <a:latin typeface="Calibri"/>
                <a:ea typeface="Calibri"/>
                <a:cs typeface="B Nazanin"/>
              </a:rPr>
              <a:t>70% </a:t>
            </a:r>
            <a:r>
              <a:rPr lang="ar-SA" sz="2400" b="1" dirty="0">
                <a:latin typeface="Calibri"/>
                <a:ea typeface="Calibri"/>
                <a:cs typeface="B Nazanin"/>
              </a:rPr>
              <a:t>كاهش داده شده است</a:t>
            </a:r>
            <a:r>
              <a:rPr lang="en-US" sz="2400" b="1" dirty="0">
                <a:latin typeface="Calibri"/>
                <a:ea typeface="Calibri"/>
                <a:cs typeface="B Nazanin"/>
              </a:rPr>
              <a:t>.</a:t>
            </a:r>
            <a:r>
              <a:rPr lang="ar-SA" sz="1800" b="1" dirty="0">
                <a:latin typeface="Calibri"/>
                <a:ea typeface="Calibri"/>
                <a:cs typeface="B Nazanin"/>
              </a:rPr>
              <a:t> </a:t>
            </a:r>
            <a:r>
              <a:rPr lang="ar-SA" sz="1100" b="1" dirty="0">
                <a:latin typeface="Calibri"/>
                <a:ea typeface="Calibri"/>
                <a:cs typeface="B Nazanin"/>
              </a:rPr>
              <a:t>( شوکا خوشبخت بهرمانی 1389)</a:t>
            </a:r>
            <a:endParaRPr lang="en-US" sz="1100" dirty="0">
              <a:latin typeface="Calibri"/>
              <a:ea typeface="Calibri"/>
              <a:cs typeface="Arial"/>
            </a:endParaRPr>
          </a:p>
          <a:p>
            <a:pPr algn="r" rtl="1"/>
            <a:endParaRPr lang="en-US" dirty="0"/>
          </a:p>
        </p:txBody>
      </p:sp>
      <p:sp>
        <p:nvSpPr>
          <p:cNvPr id="3" name="Title 2"/>
          <p:cNvSpPr>
            <a:spLocks noGrp="1"/>
          </p:cNvSpPr>
          <p:nvPr>
            <p:ph type="ctrTitle"/>
          </p:nvPr>
        </p:nvSpPr>
        <p:spPr>
          <a:xfrm>
            <a:off x="3200400" y="228600"/>
            <a:ext cx="2819401" cy="1676400"/>
          </a:xfrm>
        </p:spPr>
        <p:txBody>
          <a:bodyPr/>
          <a:lstStyle/>
          <a:p>
            <a:pPr algn="r" rtl="1"/>
            <a:endParaRPr lang="en-US"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6400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782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1+#ppt_w/2"/>
                                          </p:val>
                                        </p:tav>
                                        <p:tav tm="100000">
                                          <p:val>
                                            <p:strVal val="#ppt_x"/>
                                          </p:val>
                                        </p:tav>
                                      </p:tavLst>
                                    </p:anim>
                                    <p:anim calcmode="lin" valueType="num">
                                      <p:cBhvr additive="base">
                                        <p:cTn id="8" dur="500" fill="hold"/>
                                        <p:tgtEl>
                                          <p:spTgt spid="1126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8"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heel(8)">
                                      <p:cBhvr>
                                        <p:cTn id="13"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762000"/>
            <a:ext cx="8839199" cy="5867400"/>
          </a:xfrm>
        </p:spPr>
        <p:txBody>
          <a:bodyPr>
            <a:normAutofit/>
          </a:bodyPr>
          <a:lstStyle/>
          <a:p>
            <a:pPr algn="r" rtl="1">
              <a:lnSpc>
                <a:spcPct val="115000"/>
              </a:lnSpc>
              <a:spcBef>
                <a:spcPts val="0"/>
              </a:spcBef>
              <a:spcAft>
                <a:spcPts val="1000"/>
              </a:spcAft>
            </a:pPr>
            <a:r>
              <a:rPr lang="ar-SA" sz="1800" b="1" dirty="0" smtClean="0">
                <a:latin typeface="Calibri"/>
                <a:ea typeface="Calibri"/>
                <a:cs typeface="B Nazanin"/>
              </a:rPr>
              <a:t>زمانی که کار ساخت این شهر در سال 2013 به اتمام رسد اهالی آن می‌توانند با استفاده از یک خط </a:t>
            </a:r>
            <a:r>
              <a:rPr lang="ar-SA" sz="1800" b="1" dirty="0" smtClean="0">
                <a:solidFill>
                  <a:srgbClr val="943634"/>
                </a:solidFill>
                <a:latin typeface="Calibri"/>
                <a:ea typeface="Calibri"/>
                <a:cs typeface="B Nazanin"/>
              </a:rPr>
              <a:t>راه‌آهن نوری</a:t>
            </a:r>
            <a:r>
              <a:rPr lang="ar-SA" sz="1800" b="1" dirty="0" smtClean="0">
                <a:latin typeface="Calibri"/>
                <a:ea typeface="Calibri"/>
                <a:cs typeface="B Nazanin"/>
              </a:rPr>
              <a:t>، </a:t>
            </a:r>
            <a:r>
              <a:rPr lang="ar-SA" sz="1800" b="1" dirty="0" smtClean="0">
                <a:solidFill>
                  <a:srgbClr val="943634"/>
                </a:solidFill>
                <a:latin typeface="Calibri"/>
                <a:ea typeface="Calibri"/>
                <a:cs typeface="B Nazanin"/>
              </a:rPr>
              <a:t>اتوبوس‌های الكتریكی </a:t>
            </a:r>
            <a:r>
              <a:rPr lang="ar-SA" sz="1800" b="1" dirty="0" smtClean="0">
                <a:latin typeface="Calibri"/>
                <a:ea typeface="Calibri"/>
                <a:cs typeface="B Nazanin"/>
              </a:rPr>
              <a:t>و </a:t>
            </a:r>
            <a:r>
              <a:rPr lang="ar-SA" sz="1800" b="1" dirty="0" smtClean="0">
                <a:solidFill>
                  <a:srgbClr val="943634"/>
                </a:solidFill>
                <a:latin typeface="Calibri"/>
                <a:ea typeface="Calibri"/>
                <a:cs typeface="B Nazanin"/>
              </a:rPr>
              <a:t>یک سری محفظه‌های حمل و نقل خودکار </a:t>
            </a:r>
            <a:r>
              <a:rPr lang="ar-SA" sz="1800" b="1" dirty="0" smtClean="0">
                <a:latin typeface="Calibri"/>
                <a:ea typeface="Calibri"/>
                <a:cs typeface="B Nazanin"/>
              </a:rPr>
              <a:t>(كه خصوصی ترین وسایل نقلیه به حساب می‌آیند كه در پاركینگ‌های مشخصی در شهر قرار می‌گیرند و از طریق خطوط اتوبوس برقی قابل دسترسی هستند) در سراسر این شهر هفت کیلومترمربعی تردد کنند. بدین ترتیب حداكثر فاصله میان ایستگاه‌های موجود برای وسایل نقلیه عمومی در شهر </a:t>
            </a:r>
            <a:r>
              <a:rPr lang="ar-SA" sz="1800" b="1" dirty="0" smtClean="0">
                <a:solidFill>
                  <a:srgbClr val="943634"/>
                </a:solidFill>
                <a:latin typeface="Calibri"/>
                <a:ea typeface="Calibri"/>
                <a:cs typeface="B Nazanin"/>
              </a:rPr>
              <a:t>حداكثر 300 متر</a:t>
            </a:r>
            <a:r>
              <a:rPr lang="ar-SA" sz="1800" b="1" dirty="0" smtClean="0">
                <a:latin typeface="Calibri"/>
                <a:ea typeface="Calibri"/>
                <a:cs typeface="B Nazanin"/>
              </a:rPr>
              <a:t> خواهد بود. </a:t>
            </a:r>
            <a:r>
              <a:rPr lang="ar-SA" sz="1800" b="1" dirty="0" smtClean="0">
                <a:solidFill>
                  <a:srgbClr val="E36C0A"/>
                </a:solidFill>
                <a:latin typeface="Calibri"/>
                <a:ea typeface="Calibri"/>
                <a:cs typeface="B Nazanin"/>
              </a:rPr>
              <a:t>راه آهن نوری و خطوط متروی ابوظبی نیز از مركز شهر مصدر خواهند گذشت</a:t>
            </a:r>
            <a:r>
              <a:rPr lang="en-US" sz="1800" b="1" dirty="0" smtClean="0">
                <a:solidFill>
                  <a:srgbClr val="E36C0A"/>
                </a:solidFill>
                <a:latin typeface="Calibri"/>
                <a:ea typeface="Calibri"/>
                <a:cs typeface="B Nazanin"/>
              </a:rPr>
              <a:t>.</a:t>
            </a:r>
            <a:r>
              <a:rPr lang="ar-SA" sz="1800" b="1" dirty="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B Nazanin"/>
              </a:rPr>
              <a:t> خالد عواد” مدیر واحد توسعه مستغلات طرح “مصدر” شرکت انرژی آینده ابوظبی به خبرگزاری فرانسه در رابطه با این محفظه ها  گفت آنها شبیه یک آسانسور افقی هستند. فقط کافی است که</a:t>
            </a:r>
            <a:r>
              <a:rPr lang="fa-IR" sz="1800" b="1" dirty="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Arial"/>
              </a:rPr>
              <a:t> </a:t>
            </a:r>
            <a:r>
              <a:rPr lang="ar-SA" sz="1800" b="1" dirty="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B Nazanin"/>
              </a:rPr>
              <a:t>بگویید کجا می‌خواهید بروید و آنها شما را به آنجا خواهند برد</a:t>
            </a:r>
            <a:r>
              <a:rPr lang="ar-SA" sz="1100" b="1" dirty="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B Nazanin"/>
              </a:rPr>
              <a:t>.( شوکا خوشبخت بهرمانی 1389</a:t>
            </a:r>
            <a:r>
              <a:rPr lang="ar-SA" sz="1100" b="1" dirty="0" smtClean="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B Nazanin"/>
              </a:rPr>
              <a:t>)</a:t>
            </a:r>
            <a:endParaRPr lang="fa-IR" sz="1100" b="1" dirty="0" smtClean="0">
              <a:gradFill>
                <a:gsLst>
                  <a:gs pos="0">
                    <a:prstClr val="black"/>
                  </a:gs>
                  <a:gs pos="40000">
                    <a:prstClr val="black">
                      <a:lumMod val="75000"/>
                      <a:lumOff val="25000"/>
                    </a:prstClr>
                  </a:gs>
                  <a:gs pos="100000">
                    <a:srgbClr val="3E3D2D">
                      <a:alpha val="65000"/>
                    </a:srgbClr>
                  </a:gs>
                </a:gsLst>
                <a:lin ang="5400000" scaled="0"/>
              </a:gradFill>
              <a:latin typeface="Calibri"/>
              <a:ea typeface="Calibri"/>
              <a:cs typeface="B Nazanin"/>
            </a:endParaRPr>
          </a:p>
          <a:p>
            <a:pPr algn="r" rtl="1">
              <a:lnSpc>
                <a:spcPct val="115000"/>
              </a:lnSpc>
              <a:spcBef>
                <a:spcPts val="0"/>
              </a:spcBef>
              <a:spcAft>
                <a:spcPts val="1000"/>
              </a:spcAft>
            </a:pPr>
            <a:endParaRPr lang="en-US" sz="1100" dirty="0" smtClean="0">
              <a:latin typeface="Calibri"/>
              <a:ea typeface="Calibri"/>
              <a:cs typeface="Arial"/>
            </a:endParaRPr>
          </a:p>
          <a:p>
            <a:pPr algn="r" rtl="1"/>
            <a:endParaRPr lang="en-US" sz="1800" dirty="0"/>
          </a:p>
        </p:txBody>
      </p:sp>
      <p:sp>
        <p:nvSpPr>
          <p:cNvPr id="3" name="Title 2"/>
          <p:cNvSpPr>
            <a:spLocks noGrp="1"/>
          </p:cNvSpPr>
          <p:nvPr>
            <p:ph type="ctrTitle"/>
          </p:nvPr>
        </p:nvSpPr>
        <p:spPr>
          <a:xfrm>
            <a:off x="381000" y="76201"/>
            <a:ext cx="8623151" cy="838199"/>
          </a:xfrm>
        </p:spPr>
        <p:txBody>
          <a:bodyPr/>
          <a:lstStyle/>
          <a:p>
            <a:pPr marL="0" lvl="0" indent="0" algn="r" rtl="1">
              <a:lnSpc>
                <a:spcPct val="115000"/>
              </a:lnSpc>
              <a:spcBef>
                <a:spcPts val="0"/>
              </a:spcBef>
              <a:spcAft>
                <a:spcPts val="1000"/>
              </a:spcAft>
            </a:pPr>
            <a:r>
              <a:rPr lang="ar-SA" sz="2800" dirty="0">
                <a:solidFill>
                  <a:srgbClr val="7030A0"/>
                </a:solidFill>
                <a:effectLst/>
                <a:latin typeface="Calibri"/>
                <a:ea typeface="Calibri"/>
                <a:cs typeface="B Nazanin"/>
              </a:rPr>
              <a:t>سیستم حمل و نقل شهری در مصدر سیتی</a:t>
            </a:r>
            <a:r>
              <a:rPr lang="en-US" sz="2800" b="0" dirty="0">
                <a:solidFill>
                  <a:srgbClr val="3E3D2D"/>
                </a:solidFill>
                <a:effectLst/>
                <a:latin typeface="Calibri"/>
                <a:ea typeface="Calibri"/>
                <a:cs typeface="Arial"/>
              </a:rPr>
              <a:t/>
            </a:r>
            <a:br>
              <a:rPr lang="en-US" sz="2800" b="0" dirty="0">
                <a:solidFill>
                  <a:srgbClr val="3E3D2D"/>
                </a:solidFill>
                <a:effectLst/>
                <a:latin typeface="Calibri"/>
                <a:ea typeface="Calibri"/>
                <a:cs typeface="Arial"/>
              </a:rPr>
            </a:br>
            <a:r>
              <a:rPr lang="en-US" sz="2400" dirty="0">
                <a:effectLst/>
                <a:latin typeface="Calibri"/>
                <a:ea typeface="Calibri"/>
                <a:cs typeface="Arial"/>
              </a:rPr>
              <a:t/>
            </a:r>
            <a:br>
              <a:rPr lang="en-US" sz="2400" dirty="0">
                <a:effectLst/>
                <a:latin typeface="Calibri"/>
                <a:ea typeface="Calibri"/>
                <a:cs typeface="Arial"/>
              </a:rPr>
            </a:br>
            <a:endParaRPr lang="en-US" sz="24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3657600"/>
            <a:ext cx="2540000"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C:\Users\Niroomand\Desktop\توسعه پایدار\مصدر سیتی\Masdar-City-P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657600"/>
            <a:ext cx="25908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Niroomand\Desktop\توسعه پایدار\مصدر سیتی\MC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657599"/>
            <a:ext cx="2781549" cy="291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23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out)">
                                      <p:cBhvr>
                                        <p:cTn id="12"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709" y="1066800"/>
            <a:ext cx="8915399" cy="5486400"/>
          </a:xfrm>
        </p:spPr>
        <p:txBody>
          <a:bodyPr/>
          <a:lstStyle/>
          <a:p>
            <a:pPr algn="r" rtl="1">
              <a:lnSpc>
                <a:spcPct val="115000"/>
              </a:lnSpc>
              <a:spcBef>
                <a:spcPts val="0"/>
              </a:spcBef>
              <a:spcAft>
                <a:spcPts val="1000"/>
              </a:spcAft>
            </a:pPr>
            <a:r>
              <a:rPr lang="ar-SA" sz="2400" b="1" dirty="0">
                <a:latin typeface="Calibri"/>
                <a:ea typeface="Calibri"/>
                <a:cs typeface="B Nazanin"/>
              </a:rPr>
              <a:t>مصدر سیتی با دیدگاه به حداقل رساندن ضایعات و پسماند (حتی در مراحل ساخت شهر) مراحل ساخت و بهره برداری را می‌گذراند. بدین منظور جهت استفاده مجدد و بازیافت ضایعات ساختمانی تولید شده از جمله فولاد، بتن و الوار چوبی، همه پیمانكاران مصدر سیتی ضایعات ساختمانی خود را به مركز بازیافت مواد (جهت جداسازی و انجام فرایند بازیافت) انتقال می‌دهند. همچنین طراحی شهر به گونه‌ای می‌باشد كه</a:t>
            </a:r>
            <a:r>
              <a:rPr lang="ar-SA" sz="2400" b="1" dirty="0">
                <a:solidFill>
                  <a:srgbClr val="E36C0A"/>
                </a:solidFill>
                <a:latin typeface="Calibri"/>
                <a:ea typeface="Calibri"/>
                <a:cs typeface="B Nazanin"/>
              </a:rPr>
              <a:t> 80 درصد آب مصرف شده در شهر نیز پس از بازیافت و پالایش شدن دوباره به چرخه مصرف باز می‌گردد</a:t>
            </a:r>
            <a:r>
              <a:rPr lang="ar-SA" sz="2400" b="1" dirty="0">
                <a:latin typeface="Calibri"/>
                <a:ea typeface="Calibri"/>
                <a:cs typeface="B Nazanin"/>
              </a:rPr>
              <a:t>. </a:t>
            </a:r>
            <a:r>
              <a:rPr lang="ar-SA" sz="2400" b="1" dirty="0">
                <a:solidFill>
                  <a:srgbClr val="31849B"/>
                </a:solidFill>
                <a:latin typeface="Calibri"/>
                <a:ea typeface="Calibri"/>
                <a:cs typeface="B Nazanin"/>
              </a:rPr>
              <a:t>فاضلاب شهر نیز تصفیه ‌شده و به مصرف آبیاری گیاهان و نیازهای دیگر می‌رسد. </a:t>
            </a:r>
            <a:r>
              <a:rPr lang="ar-SA" sz="2400" b="1" dirty="0">
                <a:latin typeface="Calibri"/>
                <a:ea typeface="Calibri"/>
                <a:cs typeface="B Nazanin"/>
              </a:rPr>
              <a:t>همچنین بازیافت زباله و پسماند در شهر به شکلی است که تقریباً از تمام مواد دفع شده و زباله‌ها پس از بازیافت استفاده می‌شود. از </a:t>
            </a:r>
            <a:r>
              <a:rPr lang="ar-SA" sz="2400" b="1" dirty="0">
                <a:solidFill>
                  <a:srgbClr val="00B050"/>
                </a:solidFill>
                <a:latin typeface="Calibri"/>
                <a:ea typeface="Calibri"/>
                <a:cs typeface="B Nazanin"/>
              </a:rPr>
              <a:t>آن بخش از زباله‌ها که قابلیت تبدیل شدن به کود و خاک غنی کشاورزی را دارند استفاده می‌شود و زباله‌های دیگر شامل پلاستیک و دیگر مواد مصنوعی کاملاً بازیافت خواهند شد</a:t>
            </a:r>
            <a:r>
              <a:rPr lang="ar-SA" sz="2400" b="1" dirty="0">
                <a:latin typeface="Calibri"/>
                <a:ea typeface="Calibri"/>
                <a:cs typeface="B Nazanin"/>
              </a:rPr>
              <a:t>.</a:t>
            </a:r>
            <a:r>
              <a:rPr lang="ar-SA" sz="1800" b="1" dirty="0">
                <a:latin typeface="Calibri"/>
                <a:ea typeface="Calibri"/>
                <a:cs typeface="B Nazanin"/>
              </a:rPr>
              <a:t> </a:t>
            </a:r>
            <a:r>
              <a:rPr lang="ar-SA" sz="1100" b="1" dirty="0">
                <a:latin typeface="Calibri"/>
                <a:ea typeface="Calibri"/>
                <a:cs typeface="B Nazanin"/>
              </a:rPr>
              <a:t>( شوکا خوشبخت بهرمانی 1389)</a:t>
            </a:r>
            <a:endParaRPr lang="en-US" sz="1100" dirty="0">
              <a:latin typeface="Calibri"/>
              <a:ea typeface="Calibri"/>
              <a:cs typeface="Arial"/>
            </a:endParaRPr>
          </a:p>
          <a:p>
            <a:pPr algn="r" rtl="1"/>
            <a:endParaRPr lang="en-US" dirty="0"/>
          </a:p>
        </p:txBody>
      </p:sp>
      <p:sp>
        <p:nvSpPr>
          <p:cNvPr id="3" name="Title 2"/>
          <p:cNvSpPr>
            <a:spLocks noGrp="1"/>
          </p:cNvSpPr>
          <p:nvPr>
            <p:ph type="ctrTitle"/>
          </p:nvPr>
        </p:nvSpPr>
        <p:spPr>
          <a:xfrm>
            <a:off x="1066800" y="228600"/>
            <a:ext cx="7937351" cy="533399"/>
          </a:xfrm>
        </p:spPr>
        <p:txBody>
          <a:bodyPr/>
          <a:lstStyle/>
          <a:p>
            <a:pPr marL="0" marR="0" algn="r" rtl="1">
              <a:lnSpc>
                <a:spcPct val="115000"/>
              </a:lnSpc>
              <a:spcBef>
                <a:spcPts val="0"/>
              </a:spcBef>
              <a:spcAft>
                <a:spcPts val="1000"/>
              </a:spcAft>
            </a:pPr>
            <a:r>
              <a:rPr lang="ar-SA" sz="2800" dirty="0">
                <a:solidFill>
                  <a:srgbClr val="7030A0"/>
                </a:solidFill>
                <a:effectLst/>
                <a:latin typeface="Calibri"/>
                <a:ea typeface="Calibri"/>
                <a:cs typeface="B Nazanin"/>
              </a:rPr>
              <a:t>سیستم‌های بازیافت مواد</a:t>
            </a:r>
            <a:r>
              <a:rPr lang="en-US" sz="1400" dirty="0">
                <a:effectLst/>
                <a:latin typeface="Calibri"/>
                <a:ea typeface="Calibri"/>
                <a:cs typeface="Arial"/>
              </a:rPr>
              <a:t/>
            </a:r>
            <a:br>
              <a:rPr lang="en-US" sz="1400" dirty="0">
                <a:effectLst/>
                <a:latin typeface="Calibri"/>
                <a:ea typeface="Calibri"/>
                <a:cs typeface="Arial"/>
              </a:rPr>
            </a:br>
            <a:endParaRPr lang="en-US" sz="2400" dirty="0"/>
          </a:p>
        </p:txBody>
      </p:sp>
    </p:spTree>
    <p:extLst>
      <p:ext uri="{BB962C8B-B14F-4D97-AF65-F5344CB8AC3E}">
        <p14:creationId xmlns:p14="http://schemas.microsoft.com/office/powerpoint/2010/main" val="39656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out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914400"/>
            <a:ext cx="8839199" cy="5867399"/>
          </a:xfrm>
        </p:spPr>
        <p:txBody>
          <a:bodyPr>
            <a:normAutofit fontScale="92500" lnSpcReduction="10000"/>
          </a:bodyPr>
          <a:lstStyle/>
          <a:p>
            <a:pPr algn="just" rtl="1">
              <a:lnSpc>
                <a:spcPct val="115000"/>
              </a:lnSpc>
              <a:spcBef>
                <a:spcPts val="0"/>
              </a:spcBef>
              <a:spcAft>
                <a:spcPts val="1000"/>
              </a:spcAft>
            </a:pPr>
            <a:r>
              <a:rPr lang="ar-SA" sz="2400" b="1" dirty="0">
                <a:latin typeface="Calibri"/>
                <a:ea typeface="Calibri"/>
                <a:cs typeface="B Nazanin"/>
              </a:rPr>
              <a:t>توسعه </a:t>
            </a:r>
            <a:r>
              <a:rPr lang="ar-SA" sz="2400" b="1" dirty="0" smtClean="0">
                <a:latin typeface="Calibri"/>
                <a:ea typeface="Calibri"/>
                <a:cs typeface="B Nazanin"/>
              </a:rPr>
              <a:t>پايدار </a:t>
            </a:r>
            <a:r>
              <a:rPr lang="ar-SA" sz="2400" b="1" dirty="0">
                <a:latin typeface="Calibri"/>
                <a:ea typeface="Calibri"/>
                <a:cs typeface="B Nazanin"/>
              </a:rPr>
              <a:t>نه فقط </a:t>
            </a:r>
            <a:r>
              <a:rPr lang="ar-SA" sz="2400" b="1" dirty="0" smtClean="0">
                <a:latin typeface="Calibri"/>
                <a:ea typeface="Calibri"/>
                <a:cs typeface="B Nazanin"/>
              </a:rPr>
              <a:t>مقوله</a:t>
            </a:r>
            <a:r>
              <a:rPr lang="fa-IR" sz="2400" b="1" dirty="0" smtClean="0">
                <a:latin typeface="Calibri"/>
                <a:ea typeface="Calibri"/>
                <a:cs typeface="B Nazanin"/>
              </a:rPr>
              <a:t> </a:t>
            </a:r>
            <a:r>
              <a:rPr lang="ar-SA" sz="2400" b="1" dirty="0" smtClean="0">
                <a:latin typeface="Calibri"/>
                <a:ea typeface="Calibri"/>
                <a:cs typeface="B Nazanin"/>
              </a:rPr>
              <a:t>اي </a:t>
            </a:r>
            <a:r>
              <a:rPr lang="ar-SA" sz="2400" b="1" dirty="0">
                <a:latin typeface="Calibri"/>
                <a:ea typeface="Calibri"/>
                <a:cs typeface="B Nazanin"/>
              </a:rPr>
              <a:t>زيست </a:t>
            </a:r>
            <a:r>
              <a:rPr lang="ar-SA" sz="2400" b="1" dirty="0" smtClean="0">
                <a:latin typeface="Calibri"/>
                <a:ea typeface="Calibri"/>
                <a:cs typeface="B Nazanin"/>
              </a:rPr>
              <a:t>محيطي </a:t>
            </a:r>
            <a:r>
              <a:rPr lang="ar-SA" sz="2400" b="1" dirty="0">
                <a:latin typeface="Calibri"/>
                <a:ea typeface="Calibri"/>
                <a:cs typeface="B Nazanin"/>
              </a:rPr>
              <a:t>بلكه امري اجتماعی، </a:t>
            </a:r>
            <a:r>
              <a:rPr lang="ar-SA" sz="2400" b="1" dirty="0" smtClean="0">
                <a:latin typeface="Calibri"/>
                <a:ea typeface="Calibri"/>
                <a:cs typeface="B Nazanin"/>
              </a:rPr>
              <a:t>فرهنگي </a:t>
            </a:r>
            <a:r>
              <a:rPr lang="ar-SA" sz="2400" b="1" dirty="0">
                <a:latin typeface="Calibri"/>
                <a:ea typeface="Calibri"/>
                <a:cs typeface="B Nazanin"/>
              </a:rPr>
              <a:t>و </a:t>
            </a:r>
            <a:r>
              <a:rPr lang="ar-SA" sz="2400" b="1" dirty="0" smtClean="0">
                <a:latin typeface="Calibri"/>
                <a:ea typeface="Calibri"/>
                <a:cs typeface="B Nazanin"/>
              </a:rPr>
              <a:t>اقتصادي نيز </a:t>
            </a:r>
            <a:r>
              <a:rPr lang="ar-SA" sz="2400" b="1" dirty="0">
                <a:latin typeface="Calibri"/>
                <a:ea typeface="Calibri"/>
                <a:cs typeface="B Nazanin"/>
              </a:rPr>
              <a:t>مي باشد </a:t>
            </a:r>
            <a:r>
              <a:rPr lang="ar-SA" sz="2400" b="1" dirty="0" smtClean="0">
                <a:latin typeface="Calibri"/>
                <a:ea typeface="Calibri"/>
                <a:cs typeface="B Nazanin"/>
              </a:rPr>
              <a:t>و</a:t>
            </a:r>
            <a:r>
              <a:rPr lang="fa-IR" sz="2400" b="1" dirty="0" smtClean="0">
                <a:latin typeface="Calibri"/>
                <a:ea typeface="Calibri"/>
                <a:cs typeface="B Nazanin"/>
              </a:rPr>
              <a:t> </a:t>
            </a:r>
            <a:r>
              <a:rPr lang="ar-SA" sz="2400" b="1" dirty="0" smtClean="0">
                <a:latin typeface="Calibri"/>
                <a:ea typeface="Calibri"/>
                <a:cs typeface="B Nazanin"/>
              </a:rPr>
              <a:t>اكنون </a:t>
            </a:r>
            <a:r>
              <a:rPr lang="ar-SA" sz="2400" b="1" dirty="0">
                <a:latin typeface="Calibri"/>
                <a:ea typeface="Calibri"/>
                <a:cs typeface="B Nazanin"/>
              </a:rPr>
              <a:t>توسعه پايدار شهري يكي </a:t>
            </a:r>
            <a:r>
              <a:rPr lang="ar-SA" sz="2400" b="1" dirty="0" smtClean="0">
                <a:latin typeface="Calibri"/>
                <a:ea typeface="Calibri"/>
                <a:cs typeface="B Nazanin"/>
              </a:rPr>
              <a:t>از </a:t>
            </a:r>
            <a:r>
              <a:rPr lang="ar-SA" sz="2400" b="1" dirty="0">
                <a:latin typeface="Calibri"/>
                <a:ea typeface="Calibri"/>
                <a:cs typeface="B Nazanin"/>
              </a:rPr>
              <a:t>مهم ترين چالش هاي جامعه جهاني در </a:t>
            </a:r>
            <a:r>
              <a:rPr lang="ar-SA" sz="2400" b="1" dirty="0" smtClean="0">
                <a:latin typeface="Calibri"/>
                <a:ea typeface="Calibri"/>
                <a:cs typeface="B Nazanin"/>
              </a:rPr>
              <a:t>دوره</a:t>
            </a:r>
            <a:r>
              <a:rPr lang="fa-IR" sz="2400" b="1" dirty="0" smtClean="0">
                <a:latin typeface="Calibri"/>
                <a:ea typeface="Calibri"/>
                <a:cs typeface="B Nazanin"/>
              </a:rPr>
              <a:t> </a:t>
            </a:r>
            <a:r>
              <a:rPr lang="ar-SA" sz="2400" b="1" dirty="0" smtClean="0">
                <a:latin typeface="Calibri"/>
                <a:ea typeface="Calibri"/>
                <a:cs typeface="B Nazanin"/>
              </a:rPr>
              <a:t>اي </a:t>
            </a:r>
            <a:r>
              <a:rPr lang="ar-SA" sz="2400" b="1" dirty="0">
                <a:latin typeface="Calibri"/>
                <a:ea typeface="Calibri"/>
                <a:cs typeface="B Nazanin"/>
              </a:rPr>
              <a:t>است كه م</a:t>
            </a:r>
            <a:r>
              <a:rPr lang="fa-IR" sz="2400" b="1" dirty="0">
                <a:latin typeface="Calibri"/>
                <a:ea typeface="Calibri"/>
                <a:cs typeface="B Nazanin"/>
              </a:rPr>
              <a:t>ی </a:t>
            </a:r>
            <a:r>
              <a:rPr lang="ar-SA" sz="2400" b="1" dirty="0">
                <a:latin typeface="Calibri"/>
                <a:ea typeface="Calibri"/>
                <a:cs typeface="B Nazanin"/>
              </a:rPr>
              <a:t>تو ان آن را باتوجه به شتاب رو زافزون شهرنشيني كه مو جب شده است براي  نخستین بار در طول </a:t>
            </a:r>
            <a:r>
              <a:rPr lang="ar-SA" sz="2400" b="1" dirty="0" smtClean="0">
                <a:latin typeface="Calibri"/>
                <a:ea typeface="Calibri"/>
                <a:cs typeface="B Nazanin"/>
              </a:rPr>
              <a:t>تاريخ </a:t>
            </a:r>
            <a:r>
              <a:rPr lang="ar-SA" sz="2400" b="1" dirty="0">
                <a:latin typeface="Calibri"/>
                <a:ea typeface="Calibri"/>
                <a:cs typeface="B Nazanin"/>
              </a:rPr>
              <a:t>بيش از نيمي از جمعيت جهان شهرنشين باشند ، </a:t>
            </a:r>
            <a:r>
              <a:rPr lang="en-US" sz="2400" b="1" dirty="0">
                <a:latin typeface="Calibri"/>
                <a:ea typeface="Calibri"/>
                <a:cs typeface="B Nazanin"/>
              </a:rPr>
              <a:t>“ </a:t>
            </a:r>
            <a:r>
              <a:rPr lang="ar-SA" sz="2400" b="1" dirty="0">
                <a:latin typeface="Calibri"/>
                <a:ea typeface="Calibri"/>
                <a:cs typeface="B Nazanin"/>
              </a:rPr>
              <a:t>عصر شهرها </a:t>
            </a:r>
            <a:r>
              <a:rPr lang="en-US" sz="2400" b="1" dirty="0">
                <a:latin typeface="Calibri"/>
                <a:ea typeface="Calibri"/>
                <a:cs typeface="B Nazanin"/>
              </a:rPr>
              <a:t>” </a:t>
            </a:r>
            <a:r>
              <a:rPr lang="ar-SA" sz="2400" b="1" dirty="0">
                <a:latin typeface="Calibri"/>
                <a:ea typeface="Calibri"/>
                <a:cs typeface="B Nazanin"/>
              </a:rPr>
              <a:t>نامید. هنوز چشم انداز دور و درازی از توسعه و </a:t>
            </a:r>
            <a:r>
              <a:rPr lang="ar-SA" sz="2400" b="1" dirty="0" smtClean="0">
                <a:latin typeface="Calibri"/>
                <a:ea typeface="Calibri"/>
                <a:cs typeface="B Nazanin"/>
              </a:rPr>
              <a:t>رشد شهرنشيني </a:t>
            </a:r>
            <a:r>
              <a:rPr lang="ar-SA" sz="2400" b="1" dirty="0">
                <a:latin typeface="Calibri"/>
                <a:ea typeface="Calibri"/>
                <a:cs typeface="B Nazanin"/>
              </a:rPr>
              <a:t>پيش روي نسل </a:t>
            </a:r>
            <a:r>
              <a:rPr lang="ar-SA" sz="2400" b="1" dirty="0" smtClean="0">
                <a:latin typeface="Calibri"/>
                <a:ea typeface="Calibri"/>
                <a:cs typeface="B Nazanin"/>
              </a:rPr>
              <a:t>امروز </a:t>
            </a:r>
            <a:r>
              <a:rPr lang="ar-SA" sz="2400" b="1" dirty="0">
                <a:latin typeface="Calibri"/>
                <a:ea typeface="Calibri"/>
                <a:cs typeface="B Nazanin"/>
              </a:rPr>
              <a:t>و نسل هاي آينده جهانيان قرار دارد كه بر لزوم و ضرورت همكاري هاي محلي ، ملي و بين المللي در فائق آمدن بر مسائل و دشواري هاي آن دلالت دارد. </a:t>
            </a:r>
            <a:r>
              <a:rPr lang="ar-SA" sz="2400" b="1" dirty="0" smtClean="0">
                <a:latin typeface="Calibri"/>
                <a:ea typeface="Calibri"/>
                <a:cs typeface="B Nazanin"/>
              </a:rPr>
              <a:t>از</a:t>
            </a:r>
            <a:r>
              <a:rPr lang="fa-IR" sz="2400" b="1" dirty="0" smtClean="0">
                <a:latin typeface="Calibri"/>
                <a:ea typeface="Calibri"/>
                <a:cs typeface="B Nazanin"/>
              </a:rPr>
              <a:t> </a:t>
            </a:r>
            <a:r>
              <a:rPr lang="ar-SA" sz="2400" b="1" dirty="0" smtClean="0">
                <a:latin typeface="Calibri"/>
                <a:ea typeface="Calibri"/>
                <a:cs typeface="B Nazanin"/>
              </a:rPr>
              <a:t>دهه</a:t>
            </a:r>
            <a:r>
              <a:rPr lang="en-US" sz="2400" b="1" dirty="0" smtClean="0">
                <a:latin typeface="Calibri"/>
                <a:ea typeface="Calibri"/>
                <a:cs typeface="B Nazanin"/>
              </a:rPr>
              <a:t> </a:t>
            </a:r>
            <a:r>
              <a:rPr lang="en-US" sz="2400" b="1" dirty="0">
                <a:latin typeface="Calibri"/>
                <a:ea typeface="Calibri"/>
                <a:cs typeface="B Nazanin"/>
              </a:rPr>
              <a:t>1990 </a:t>
            </a:r>
            <a:r>
              <a:rPr lang="ar-SA" sz="2400" b="1" dirty="0">
                <a:latin typeface="Calibri"/>
                <a:ea typeface="Calibri"/>
                <a:cs typeface="B Nazanin"/>
              </a:rPr>
              <a:t>میلادی به اين سو ، </a:t>
            </a:r>
            <a:r>
              <a:rPr lang="ar-SA" sz="2400" b="1" dirty="0" smtClean="0">
                <a:latin typeface="Calibri"/>
                <a:ea typeface="Calibri"/>
                <a:cs typeface="B Nazanin"/>
              </a:rPr>
              <a:t>آگاهي </a:t>
            </a:r>
            <a:r>
              <a:rPr lang="ar-SA" sz="2400" b="1" dirty="0">
                <a:latin typeface="Calibri"/>
                <a:ea typeface="Calibri"/>
                <a:cs typeface="B Nazanin"/>
              </a:rPr>
              <a:t>وتوجه فزاينده به مسائل توسعه پايدار شهري ، </a:t>
            </a:r>
            <a:r>
              <a:rPr lang="ar-SA" sz="2400" b="1" dirty="0" smtClean="0">
                <a:latin typeface="Calibri"/>
                <a:ea typeface="Calibri"/>
                <a:cs typeface="B Nazanin"/>
              </a:rPr>
              <a:t>اتخاذ </a:t>
            </a:r>
            <a:r>
              <a:rPr lang="ar-SA" sz="2400" b="1" dirty="0">
                <a:latin typeface="Calibri"/>
                <a:ea typeface="Calibri"/>
                <a:cs typeface="B Nazanin"/>
              </a:rPr>
              <a:t>راهكارهاي عملي و اقدامات مشخص درتحقق توسعه پايدار شهري </a:t>
            </a:r>
            <a:r>
              <a:rPr lang="ar-SA" sz="2400" b="1" dirty="0" smtClean="0">
                <a:latin typeface="Calibri"/>
                <a:ea typeface="Calibri"/>
                <a:cs typeface="B Nazanin"/>
              </a:rPr>
              <a:t>را </a:t>
            </a:r>
            <a:r>
              <a:rPr lang="ar-SA" sz="2400" b="1" dirty="0">
                <a:latin typeface="Calibri"/>
                <a:ea typeface="Calibri"/>
                <a:cs typeface="B Nazanin"/>
              </a:rPr>
              <a:t>موجب شده است كه علي رغم موثر و نتيجه بخش بودن ، كافي نبوده بلكه تعيين كننده مسيري بوده است كه توسعه پايدار در ابتداي آن قرار داشته و هنوز راهي طولاني و دشوار در تحقق توسعه پايدار شهري مي بايد ايجاد و پيمود ه شود</a:t>
            </a:r>
            <a:r>
              <a:rPr lang="en-US" sz="2400" b="1" dirty="0">
                <a:latin typeface="Calibri"/>
                <a:ea typeface="Calibri"/>
                <a:cs typeface="B Nazanin"/>
              </a:rPr>
              <a:t> . </a:t>
            </a:r>
            <a:r>
              <a:rPr lang="ar-SA" sz="2400" b="1" dirty="0">
                <a:latin typeface="Calibri"/>
                <a:ea typeface="Calibri"/>
                <a:cs typeface="B Nazanin"/>
              </a:rPr>
              <a:t>در اين ميان نقش اقدام محلي براي نه فقط حل </a:t>
            </a:r>
            <a:r>
              <a:rPr lang="ar-SA" sz="2400" b="1" dirty="0" smtClean="0">
                <a:latin typeface="Calibri"/>
                <a:ea typeface="Calibri"/>
                <a:cs typeface="B Nazanin"/>
              </a:rPr>
              <a:t>مسئله  </a:t>
            </a:r>
            <a:r>
              <a:rPr lang="ar-SA" sz="2400" b="1" dirty="0">
                <a:latin typeface="Calibri"/>
                <a:ea typeface="Calibri"/>
                <a:cs typeface="B Nazanin"/>
              </a:rPr>
              <a:t>همان منطقه بلكه به منظور فائق آمدن بر </a:t>
            </a:r>
            <a:r>
              <a:rPr lang="ar-SA" sz="2400" b="1" dirty="0" smtClean="0">
                <a:latin typeface="Calibri"/>
                <a:ea typeface="Calibri"/>
                <a:cs typeface="B Nazanin"/>
              </a:rPr>
              <a:t>مسائل </a:t>
            </a:r>
            <a:r>
              <a:rPr lang="ar-SA" sz="2400" b="1" dirty="0">
                <a:latin typeface="Calibri"/>
                <a:ea typeface="Calibri"/>
                <a:cs typeface="B Nazanin"/>
              </a:rPr>
              <a:t>مشابه در مقياس جهاني بسيار مهم و برجسته ميباشد</a:t>
            </a:r>
            <a:r>
              <a:rPr lang="en-US" sz="2400" b="1" dirty="0">
                <a:latin typeface="Calibri"/>
                <a:ea typeface="Calibri"/>
                <a:cs typeface="B Nazanin"/>
              </a:rPr>
              <a:t> . </a:t>
            </a:r>
            <a:r>
              <a:rPr lang="ar-SA" sz="2400" b="1" dirty="0">
                <a:latin typeface="Calibri"/>
                <a:ea typeface="Calibri"/>
                <a:cs typeface="B Nazanin"/>
              </a:rPr>
              <a:t>در اين ميان نياز به ايده </a:t>
            </a:r>
            <a:r>
              <a:rPr lang="ar-SA" sz="2400" b="1" dirty="0" smtClean="0">
                <a:latin typeface="Calibri"/>
                <a:ea typeface="Calibri"/>
                <a:cs typeface="B Nazanin"/>
              </a:rPr>
              <a:t>هاي </a:t>
            </a:r>
            <a:r>
              <a:rPr lang="ar-SA" sz="2400" b="1" dirty="0">
                <a:latin typeface="Calibri"/>
                <a:ea typeface="Calibri"/>
                <a:cs typeface="B Nazanin"/>
              </a:rPr>
              <a:t>نو و خلا قيت در انگيزش هاي عملي به سوي تامين و تحقق پايداري شهري از اهم ملاحظاتي است كه بايد در كنار ساير ضرورت هاي شناخته شده در اين خصوص مورد توجه قرار گيرد</a:t>
            </a:r>
            <a:r>
              <a:rPr lang="en-US" sz="2400" b="1" dirty="0">
                <a:latin typeface="Calibri"/>
                <a:ea typeface="Calibri"/>
                <a:cs typeface="B Nazanin"/>
              </a:rPr>
              <a:t> .</a:t>
            </a:r>
            <a:endParaRPr lang="en-US" sz="1800" dirty="0">
              <a:latin typeface="Calibri"/>
              <a:ea typeface="Calibri"/>
              <a:cs typeface="Arial"/>
            </a:endParaRPr>
          </a:p>
          <a:p>
            <a:pPr algn="r" rtl="1"/>
            <a:endParaRPr lang="en-US" dirty="0"/>
          </a:p>
        </p:txBody>
      </p:sp>
      <p:sp>
        <p:nvSpPr>
          <p:cNvPr id="3" name="Title 2"/>
          <p:cNvSpPr>
            <a:spLocks noGrp="1"/>
          </p:cNvSpPr>
          <p:nvPr>
            <p:ph type="ctrTitle"/>
          </p:nvPr>
        </p:nvSpPr>
        <p:spPr>
          <a:xfrm>
            <a:off x="1934013" y="152401"/>
            <a:ext cx="7175351" cy="533399"/>
          </a:xfrm>
        </p:spPr>
        <p:txBody>
          <a:bodyPr/>
          <a:lstStyle/>
          <a:p>
            <a:pPr marL="0" marR="0" algn="r" rtl="1">
              <a:lnSpc>
                <a:spcPct val="115000"/>
              </a:lnSpc>
              <a:spcBef>
                <a:spcPts val="0"/>
              </a:spcBef>
              <a:spcAft>
                <a:spcPts val="1000"/>
              </a:spcAft>
            </a:pPr>
            <a:r>
              <a:rPr lang="ar-SA" sz="2800" dirty="0">
                <a:solidFill>
                  <a:srgbClr val="7030A0"/>
                </a:solidFill>
                <a:effectLst/>
                <a:latin typeface="Calibri"/>
                <a:ea typeface="Calibri"/>
                <a:cs typeface="B Nazanin"/>
              </a:rPr>
              <a:t>نتیجه گيري:</a:t>
            </a:r>
            <a:r>
              <a:rPr lang="en-US" sz="1600" dirty="0">
                <a:effectLst/>
                <a:latin typeface="Calibri"/>
                <a:ea typeface="Calibri"/>
                <a:cs typeface="Arial"/>
              </a:rPr>
              <a:t/>
            </a:r>
            <a:br>
              <a:rPr lang="en-US" sz="1600" dirty="0">
                <a:effectLst/>
                <a:latin typeface="Calibri"/>
                <a:ea typeface="Calibri"/>
                <a:cs typeface="Arial"/>
              </a:rPr>
            </a:br>
            <a:endParaRPr lang="en-US" sz="2800" dirty="0"/>
          </a:p>
        </p:txBody>
      </p:sp>
    </p:spTree>
    <p:extLst>
      <p:ext uri="{BB962C8B-B14F-4D97-AF65-F5344CB8AC3E}">
        <p14:creationId xmlns:p14="http://schemas.microsoft.com/office/powerpoint/2010/main" val="25339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219200"/>
            <a:ext cx="9144000" cy="5638800"/>
          </a:xfrm>
        </p:spPr>
        <p:txBody>
          <a:bodyPr>
            <a:noAutofit/>
          </a:bodyPr>
          <a:lstStyle/>
          <a:p>
            <a:pPr marL="457200" marR="0" algn="r" rtl="1">
              <a:lnSpc>
                <a:spcPct val="115000"/>
              </a:lnSpc>
              <a:spcBef>
                <a:spcPts val="0"/>
              </a:spcBef>
              <a:spcAft>
                <a:spcPts val="0"/>
              </a:spcAft>
            </a:pPr>
            <a:r>
              <a:rPr lang="fa-IR" sz="1300" dirty="0">
                <a:solidFill>
                  <a:srgbClr val="7030A0"/>
                </a:solidFill>
                <a:latin typeface="Calibri"/>
                <a:ea typeface="Calibri"/>
                <a:cs typeface="B Nazanin" pitchFamily="2" charset="-78"/>
              </a:rPr>
              <a:t> </a:t>
            </a:r>
            <a:r>
              <a:rPr lang="en-US" sz="1300" b="1" dirty="0">
                <a:latin typeface="BMitra,Bold"/>
                <a:ea typeface="Calibri"/>
                <a:cs typeface="B Nazanin" pitchFamily="2" charset="-78"/>
              </a:rPr>
              <a:t> </a:t>
            </a:r>
            <a:r>
              <a:rPr lang="ar-SA" sz="1300" dirty="0">
                <a:solidFill>
                  <a:srgbClr val="3E3D2D"/>
                </a:solidFill>
                <a:latin typeface="B Zar"/>
                <a:ea typeface="Calibri"/>
                <a:cs typeface="B Nazanin" pitchFamily="2" charset="-78"/>
              </a:rPr>
              <a:t>نوابخش ، مهرداد وارجمند سیاه پوش ،اسحق،</a:t>
            </a:r>
            <a:r>
              <a:rPr lang="en-US" sz="1300" dirty="0">
                <a:solidFill>
                  <a:srgbClr val="3E3D2D"/>
                </a:solidFill>
                <a:latin typeface="B Zar"/>
                <a:ea typeface="Calibri"/>
                <a:cs typeface="B Nazanin" pitchFamily="2" charset="-78"/>
              </a:rPr>
              <a:t>(1388)</a:t>
            </a:r>
            <a:r>
              <a:rPr lang="ar-SA" sz="1300" dirty="0">
                <a:solidFill>
                  <a:srgbClr val="3E3D2D"/>
                </a:solidFill>
                <a:latin typeface="B Zar"/>
                <a:ea typeface="Calibri"/>
                <a:cs typeface="B Nazanin" pitchFamily="2" charset="-78"/>
              </a:rPr>
              <a:t>، </a:t>
            </a:r>
            <a:r>
              <a:rPr lang="ar-SA" sz="1300" dirty="0" smtClean="0">
                <a:solidFill>
                  <a:srgbClr val="3E3D2D"/>
                </a:solidFill>
                <a:latin typeface="B Zar"/>
                <a:ea typeface="Calibri"/>
                <a:cs typeface="B Nazanin" pitchFamily="2" charset="-78"/>
              </a:rPr>
              <a:t>مبانی</a:t>
            </a:r>
            <a:r>
              <a:rPr lang="fa-IR" sz="1300" dirty="0" smtClean="0">
                <a:solidFill>
                  <a:srgbClr val="3E3D2D"/>
                </a:solidFill>
                <a:latin typeface="B Zar"/>
                <a:ea typeface="Calibri"/>
                <a:cs typeface="B Nazanin" pitchFamily="2" charset="-78"/>
              </a:rPr>
              <a:t> </a:t>
            </a:r>
            <a:r>
              <a:rPr lang="ar-SA" sz="1300" dirty="0" smtClean="0">
                <a:solidFill>
                  <a:srgbClr val="3E3D2D"/>
                </a:solidFill>
                <a:latin typeface="B Zar"/>
                <a:ea typeface="Calibri"/>
                <a:cs typeface="B Nazanin" pitchFamily="2" charset="-78"/>
              </a:rPr>
              <a:t>توسعه </a:t>
            </a:r>
            <a:r>
              <a:rPr lang="ar-SA" sz="1300" dirty="0">
                <a:solidFill>
                  <a:srgbClr val="3E3D2D"/>
                </a:solidFill>
                <a:latin typeface="B Zar"/>
                <a:ea typeface="Calibri"/>
                <a:cs typeface="B Nazanin" pitchFamily="2" charset="-78"/>
              </a:rPr>
              <a:t>پایدار شهری،چاپ اول ،</a:t>
            </a:r>
            <a:r>
              <a:rPr lang="ar-SA" sz="1300" dirty="0" smtClean="0">
                <a:solidFill>
                  <a:srgbClr val="3E3D2D"/>
                </a:solidFill>
                <a:latin typeface="B Zar"/>
                <a:ea typeface="Calibri"/>
                <a:cs typeface="B Nazanin" pitchFamily="2" charset="-78"/>
              </a:rPr>
              <a:t>ا</a:t>
            </a:r>
            <a:r>
              <a:rPr lang="fa-IR" sz="1300" dirty="0" smtClean="0">
                <a:solidFill>
                  <a:srgbClr val="3E3D2D"/>
                </a:solidFill>
                <a:latin typeface="B Zar"/>
                <a:ea typeface="Calibri"/>
                <a:cs typeface="B Nazanin" pitchFamily="2" charset="-78"/>
              </a:rPr>
              <a:t>نت</a:t>
            </a:r>
            <a:r>
              <a:rPr lang="ar-SA" sz="1300" dirty="0" smtClean="0">
                <a:solidFill>
                  <a:srgbClr val="3E3D2D"/>
                </a:solidFill>
                <a:latin typeface="B Zar"/>
                <a:ea typeface="Calibri"/>
                <a:cs typeface="B Nazanin" pitchFamily="2" charset="-78"/>
              </a:rPr>
              <a:t>شارات </a:t>
            </a:r>
            <a:r>
              <a:rPr lang="ar-SA" sz="1300" dirty="0">
                <a:solidFill>
                  <a:srgbClr val="3E3D2D"/>
                </a:solidFill>
                <a:latin typeface="B Zar"/>
                <a:ea typeface="Calibri"/>
                <a:cs typeface="B Nazanin" pitchFamily="2" charset="-78"/>
              </a:rPr>
              <a:t>جامعه شناسان ، </a:t>
            </a:r>
            <a:r>
              <a:rPr lang="ar-SA" sz="1300" dirty="0" smtClean="0">
                <a:solidFill>
                  <a:srgbClr val="3E3D2D"/>
                </a:solidFill>
                <a:latin typeface="B Zar"/>
                <a:ea typeface="Calibri"/>
                <a:cs typeface="B Nazanin" pitchFamily="2" charset="-78"/>
              </a:rPr>
              <a:t>تهران</a:t>
            </a:r>
            <a:endParaRPr lang="fa-IR" sz="1300" dirty="0" smtClean="0">
              <a:solidFill>
                <a:srgbClr val="3E3D2D"/>
              </a:solidFill>
              <a:latin typeface="B Zar"/>
              <a:ea typeface="Calibri"/>
              <a:cs typeface="B Nazanin" pitchFamily="2" charset="-78"/>
            </a:endParaRPr>
          </a:p>
          <a:p>
            <a:pPr marL="457200" marR="0" algn="r" rtl="1">
              <a:lnSpc>
                <a:spcPct val="115000"/>
              </a:lnSpc>
              <a:spcBef>
                <a:spcPts val="0"/>
              </a:spcBef>
              <a:spcAft>
                <a:spcPts val="0"/>
              </a:spcAft>
            </a:pPr>
            <a:r>
              <a:rPr lang="fa-IR" sz="1300" dirty="0" smtClean="0">
                <a:solidFill>
                  <a:srgbClr val="3E3D2D"/>
                </a:solidFill>
                <a:latin typeface="Calibri"/>
                <a:ea typeface="Calibri"/>
                <a:cs typeface="B Nazanin" pitchFamily="2" charset="-78"/>
              </a:rPr>
              <a:t>هاشمی دیزج</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 یعقوب</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 (1386)</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 طراحی شهری پایدار</a:t>
            </a:r>
          </a:p>
          <a:p>
            <a:pPr marL="457200" marR="0" algn="r" rtl="1">
              <a:lnSpc>
                <a:spcPct val="115000"/>
              </a:lnSpc>
              <a:spcBef>
                <a:spcPts val="0"/>
              </a:spcBef>
              <a:spcAft>
                <a:spcPts val="0"/>
              </a:spcAft>
            </a:pPr>
            <a:r>
              <a:rPr lang="fa-IR" sz="1300" dirty="0" smtClean="0">
                <a:solidFill>
                  <a:srgbClr val="3E3D2D"/>
                </a:solidFill>
                <a:latin typeface="Calibri"/>
                <a:ea typeface="Calibri"/>
                <a:cs typeface="B Nazanin" pitchFamily="2" charset="-78"/>
              </a:rPr>
              <a:t>خوشبخت بهرمانی</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 شوکا</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(1389) </a:t>
            </a:r>
            <a:r>
              <a:rPr lang="en-US" sz="1300" dirty="0" smtClean="0">
                <a:solidFill>
                  <a:srgbClr val="3E3D2D"/>
                </a:solidFill>
                <a:latin typeface="Calibri"/>
                <a:ea typeface="Calibri"/>
                <a:cs typeface="B Nazanin" pitchFamily="2" charset="-78"/>
              </a:rPr>
              <a:t>,</a:t>
            </a:r>
            <a:r>
              <a:rPr lang="fa-IR" sz="1300" dirty="0" smtClean="0">
                <a:solidFill>
                  <a:srgbClr val="3E3D2D"/>
                </a:solidFill>
                <a:latin typeface="Calibri"/>
                <a:ea typeface="Calibri"/>
                <a:cs typeface="B Nazanin" pitchFamily="2" charset="-78"/>
              </a:rPr>
              <a:t>مصدر سیتی</a:t>
            </a:r>
            <a:r>
              <a:rPr lang="en-US" sz="1300" dirty="0">
                <a:solidFill>
                  <a:srgbClr val="3E3D2D"/>
                </a:solidFill>
                <a:latin typeface="Calibri"/>
                <a:ea typeface="Calibri"/>
                <a:cs typeface="B Nazanin" pitchFamily="2" charset="-78"/>
              </a:rPr>
              <a:t/>
            </a:r>
            <a:br>
              <a:rPr lang="en-US" sz="1300" dirty="0">
                <a:solidFill>
                  <a:srgbClr val="3E3D2D"/>
                </a:solidFill>
                <a:latin typeface="Calibri"/>
                <a:ea typeface="Calibri"/>
                <a:cs typeface="B Nazanin" pitchFamily="2" charset="-78"/>
              </a:rPr>
            </a:br>
            <a:endParaRPr lang="fa-IR" sz="1300" b="1" dirty="0" smtClean="0">
              <a:latin typeface="BMitra,Bold"/>
              <a:ea typeface="Calibri"/>
              <a:cs typeface="B Nazanin" pitchFamily="2" charset="-78"/>
            </a:endParaRPr>
          </a:p>
          <a:p>
            <a:pPr marL="457200" marR="0" algn="just" rtl="1">
              <a:lnSpc>
                <a:spcPct val="115000"/>
              </a:lnSpc>
              <a:spcBef>
                <a:spcPts val="0"/>
              </a:spcBef>
              <a:spcAft>
                <a:spcPts val="0"/>
              </a:spcAft>
            </a:pP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1- Allen, A. &amp; You, N. 2002, </a:t>
            </a:r>
            <a:r>
              <a:rPr lang="en-US" sz="1300" i="1" dirty="0">
                <a:latin typeface="Times New Roman"/>
                <a:ea typeface="Calibri"/>
                <a:cs typeface="B Nazanin" pitchFamily="2" charset="-78"/>
              </a:rPr>
              <a:t>Sustainable </a:t>
            </a:r>
            <a:r>
              <a:rPr lang="en-US" sz="1300" i="1" dirty="0" err="1">
                <a:latin typeface="Times New Roman"/>
                <a:ea typeface="Calibri"/>
                <a:cs typeface="B Nazanin" pitchFamily="2" charset="-78"/>
              </a:rPr>
              <a:t>Urbanisation</a:t>
            </a:r>
            <a:r>
              <a:rPr lang="en-US" sz="1300" i="1" dirty="0">
                <a:latin typeface="Times New Roman"/>
                <a:ea typeface="Calibri"/>
                <a:cs typeface="B Nazanin" pitchFamily="2" charset="-78"/>
              </a:rPr>
              <a:t>: Bridging the Green and </a:t>
            </a:r>
            <a:r>
              <a:rPr lang="en-US" sz="1300" i="1" dirty="0" smtClean="0">
                <a:latin typeface="Times New Roman"/>
                <a:ea typeface="Calibri"/>
                <a:cs typeface="B Nazanin" pitchFamily="2" charset="-78"/>
              </a:rPr>
              <a:t>Brown</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i="1" dirty="0">
                <a:latin typeface="Times New Roman"/>
                <a:ea typeface="Calibri"/>
                <a:cs typeface="B Nazanin" pitchFamily="2" charset="-78"/>
              </a:rPr>
              <a:t>Agendas</a:t>
            </a:r>
            <a:r>
              <a:rPr lang="en-US" sz="1300" dirty="0">
                <a:latin typeface="TimesNewRoman"/>
                <a:ea typeface="Calibri"/>
                <a:cs typeface="B Nazanin" pitchFamily="2" charset="-78"/>
              </a:rPr>
              <a:t>, The Development Planning Unit, University College London, London.</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2- Carson, R., 1962, </a:t>
            </a:r>
            <a:r>
              <a:rPr lang="en-US" sz="1300" i="1" dirty="0">
                <a:latin typeface="Times New Roman"/>
                <a:ea typeface="Calibri"/>
                <a:cs typeface="B Nazanin" pitchFamily="2" charset="-78"/>
              </a:rPr>
              <a:t>Silent Spring</a:t>
            </a:r>
            <a:r>
              <a:rPr lang="en-US" sz="1300" dirty="0">
                <a:latin typeface="TimesNewRoman"/>
                <a:ea typeface="Calibri"/>
                <a:cs typeface="B Nazanin" pitchFamily="2" charset="-78"/>
              </a:rPr>
              <a:t>, Houghton Mifflin, Boston, Reprint by Mariner </a:t>
            </a:r>
            <a:r>
              <a:rPr lang="en-US" sz="1300" dirty="0" smtClean="0">
                <a:latin typeface="TimesNewRoman"/>
                <a:ea typeface="Calibri"/>
                <a:cs typeface="B Nazanin" pitchFamily="2" charset="-78"/>
              </a:rPr>
              <a:t>Books,2002</a:t>
            </a:r>
            <a:r>
              <a:rPr lang="en-US" sz="1300" dirty="0">
                <a:latin typeface="TimesNewRoman"/>
                <a:ea typeface="Calibri"/>
                <a:cs typeface="B Nazanin" pitchFamily="2" charset="-78"/>
              </a:rPr>
              <a:t>.</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3- Cohen, M. 1991, </a:t>
            </a:r>
            <a:r>
              <a:rPr lang="en-US" sz="1300" i="1" dirty="0">
                <a:latin typeface="Times New Roman"/>
                <a:ea typeface="Calibri"/>
                <a:cs typeface="B Nazanin" pitchFamily="2" charset="-78"/>
              </a:rPr>
              <a:t>Urban Policy and Economic Development: An Agenda for the </a:t>
            </a:r>
            <a:r>
              <a:rPr lang="en-US" sz="1300" dirty="0">
                <a:latin typeface="TimesNewRoman"/>
                <a:ea typeface="Calibri"/>
                <a:cs typeface="B Nazanin" pitchFamily="2" charset="-78"/>
              </a:rPr>
              <a:t>1990</a:t>
            </a:r>
            <a:r>
              <a:rPr lang="en-US" sz="1300" i="1" dirty="0">
                <a:latin typeface="Times New Roman"/>
                <a:ea typeface="Calibri"/>
                <a:cs typeface="B Nazanin" pitchFamily="2" charset="-78"/>
              </a:rPr>
              <a:t>s</a:t>
            </a:r>
            <a:r>
              <a:rPr lang="en-US" sz="1300" dirty="0">
                <a:latin typeface="TimesNewRoman"/>
                <a:ea typeface="Calibri"/>
                <a:cs typeface="B Nazanin" pitchFamily="2" charset="-78"/>
              </a:rPr>
              <a:t>,</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World Bank Policy Paper, Washington DC.</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4- Meadows, D. et al. 1972, </a:t>
            </a:r>
            <a:r>
              <a:rPr lang="en-US" sz="1300" i="1" dirty="0">
                <a:latin typeface="Times New Roman"/>
                <a:ea typeface="Calibri"/>
                <a:cs typeface="B Nazanin" pitchFamily="2" charset="-78"/>
              </a:rPr>
              <a:t>The Limits to Growth</a:t>
            </a:r>
            <a:r>
              <a:rPr lang="en-US" sz="1300" dirty="0">
                <a:latin typeface="TimesNewRoman"/>
                <a:ea typeface="Calibri"/>
                <a:cs typeface="B Nazanin" pitchFamily="2" charset="-78"/>
              </a:rPr>
              <a:t>, Universe Books, New York.</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5- UN-HABITAT 2002, </a:t>
            </a:r>
            <a:r>
              <a:rPr lang="en-US" sz="1300" i="1" dirty="0">
                <a:latin typeface="Times New Roman"/>
                <a:ea typeface="Calibri"/>
                <a:cs typeface="B Nazanin" pitchFamily="2" charset="-78"/>
              </a:rPr>
              <a:t>Report of the First Session of the World Urban Forum</a:t>
            </a:r>
            <a:r>
              <a:rPr lang="en-US" sz="1300" dirty="0">
                <a:latin typeface="TimesNewRoman"/>
                <a:ea typeface="Calibri"/>
                <a:cs typeface="B Nazanin" pitchFamily="2" charset="-78"/>
              </a:rPr>
              <a:t>, Nairobi,</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Kenya, 29 April – 3 May 2002.</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6- UN-HABITAT 2004, </a:t>
            </a:r>
            <a:r>
              <a:rPr lang="en-US" sz="1300" i="1" dirty="0">
                <a:latin typeface="Times New Roman"/>
                <a:ea typeface="Calibri"/>
                <a:cs typeface="B Nazanin" pitchFamily="2" charset="-78"/>
              </a:rPr>
              <a:t>Report of the Second Session of the World Urban Forum</a:t>
            </a:r>
            <a:r>
              <a:rPr lang="en-US" sz="1300" dirty="0">
                <a:latin typeface="TimesNewRoman"/>
                <a:ea typeface="Calibri"/>
                <a:cs typeface="B Nazanin" pitchFamily="2" charset="-78"/>
              </a:rPr>
              <a:t>, Barcelona,</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Spain, 13 – 17 September 2004.</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7- UN-HABITAT 2006, </a:t>
            </a:r>
            <a:r>
              <a:rPr lang="en-US" sz="1300" i="1" dirty="0">
                <a:latin typeface="Times New Roman"/>
                <a:ea typeface="Calibri"/>
                <a:cs typeface="B Nazanin" pitchFamily="2" charset="-78"/>
              </a:rPr>
              <a:t>Report of the Third Session of the World Urban Forum</a:t>
            </a:r>
            <a:r>
              <a:rPr lang="en-US" sz="1300" dirty="0">
                <a:latin typeface="TimesNewRoman"/>
                <a:ea typeface="Calibri"/>
                <a:cs typeface="B Nazanin" pitchFamily="2" charset="-78"/>
              </a:rPr>
              <a:t>, Vancouver,</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Canada, June 19 – 23, 2006.</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8- </a:t>
            </a:r>
            <a:r>
              <a:rPr lang="en-US" sz="1300" dirty="0" err="1">
                <a:latin typeface="TimesNewRoman"/>
                <a:ea typeface="Calibri"/>
                <a:cs typeface="B Nazanin" pitchFamily="2" charset="-78"/>
              </a:rPr>
              <a:t>Wakely</a:t>
            </a:r>
            <a:r>
              <a:rPr lang="en-US" sz="1300" dirty="0">
                <a:latin typeface="TimesNewRoman"/>
                <a:ea typeface="Calibri"/>
                <a:cs typeface="B Nazanin" pitchFamily="2" charset="-78"/>
              </a:rPr>
              <a:t>, P &amp;You, N. 2001, </a:t>
            </a:r>
            <a:r>
              <a:rPr lang="en-US" sz="1300" i="1" dirty="0">
                <a:latin typeface="Times New Roman"/>
                <a:ea typeface="Calibri"/>
                <a:cs typeface="B Nazanin" pitchFamily="2" charset="-78"/>
              </a:rPr>
              <a:t>Implementing the Habitat Agenda: In Search of Urban</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i="1" dirty="0">
                <a:latin typeface="Times New Roman"/>
                <a:ea typeface="Calibri"/>
                <a:cs typeface="B Nazanin" pitchFamily="2" charset="-78"/>
              </a:rPr>
              <a:t>Sustainability</a:t>
            </a:r>
            <a:r>
              <a:rPr lang="en-US" sz="1300" dirty="0">
                <a:latin typeface="TimesNewRoman"/>
                <a:ea typeface="Calibri"/>
                <a:cs typeface="B Nazanin" pitchFamily="2" charset="-78"/>
              </a:rPr>
              <a:t>, The Development Planning Unit, University College London, London.</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9- World Commission for Environment and Development (WCED) 1987, </a:t>
            </a:r>
            <a:r>
              <a:rPr lang="en-US" sz="1300" i="1" dirty="0">
                <a:latin typeface="Times New Roman"/>
                <a:ea typeface="Calibri"/>
                <a:cs typeface="B Nazanin" pitchFamily="2" charset="-78"/>
              </a:rPr>
              <a:t>Our Common</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i="1" dirty="0">
                <a:latin typeface="Times New Roman"/>
                <a:ea typeface="Calibri"/>
                <a:cs typeface="B Nazanin" pitchFamily="2" charset="-78"/>
              </a:rPr>
              <a:t>Future</a:t>
            </a:r>
            <a:r>
              <a:rPr lang="en-US" sz="1300" dirty="0">
                <a:latin typeface="TimesNewRoman"/>
                <a:ea typeface="Calibri"/>
                <a:cs typeface="B Nazanin" pitchFamily="2" charset="-78"/>
              </a:rPr>
              <a:t>, Oxford University Press, Oxford.</a:t>
            </a:r>
            <a:endParaRPr lang="en-US" sz="1300" dirty="0">
              <a:latin typeface="Calibri"/>
              <a:ea typeface="Calibri"/>
              <a:cs typeface="B Nazanin" pitchFamily="2" charset="-78"/>
            </a:endParaRPr>
          </a:p>
          <a:p>
            <a:pPr algn="just">
              <a:lnSpc>
                <a:spcPct val="115000"/>
              </a:lnSpc>
              <a:spcBef>
                <a:spcPts val="0"/>
              </a:spcBef>
              <a:spcAft>
                <a:spcPts val="0"/>
              </a:spcAft>
            </a:pPr>
            <a:r>
              <a:rPr lang="en-US" sz="1300" dirty="0">
                <a:latin typeface="TimesNewRoman"/>
                <a:ea typeface="Calibri"/>
                <a:cs typeface="B Nazanin" pitchFamily="2" charset="-78"/>
              </a:rPr>
              <a:t>10- www.un.org/rio+5/summit</a:t>
            </a:r>
            <a:endParaRPr lang="en-US" sz="1300" dirty="0">
              <a:latin typeface="Calibri"/>
              <a:ea typeface="Calibri"/>
              <a:cs typeface="B Nazanin" pitchFamily="2" charset="-78"/>
            </a:endParaRPr>
          </a:p>
          <a:p>
            <a:pPr algn="r" rtl="1">
              <a:lnSpc>
                <a:spcPct val="115000"/>
              </a:lnSpc>
              <a:spcBef>
                <a:spcPts val="0"/>
              </a:spcBef>
              <a:spcAft>
                <a:spcPts val="1000"/>
              </a:spcAft>
            </a:pPr>
            <a:r>
              <a:rPr lang="en-US" sz="1300" b="1" dirty="0">
                <a:latin typeface="Calibri"/>
                <a:ea typeface="Calibri"/>
                <a:cs typeface="B Nazanin" pitchFamily="2" charset="-78"/>
              </a:rPr>
              <a:t> </a:t>
            </a:r>
            <a:endParaRPr lang="en-US" sz="1300" dirty="0">
              <a:latin typeface="Calibri"/>
              <a:ea typeface="Calibri"/>
              <a:cs typeface="B Nazanin" pitchFamily="2" charset="-78"/>
            </a:endParaRPr>
          </a:p>
          <a:p>
            <a:pPr algn="r" rtl="1"/>
            <a:endParaRPr lang="en-US" sz="1300" dirty="0">
              <a:cs typeface="B Nazanin" pitchFamily="2" charset="-78"/>
            </a:endParaRPr>
          </a:p>
        </p:txBody>
      </p:sp>
      <p:sp>
        <p:nvSpPr>
          <p:cNvPr id="3" name="Title 2"/>
          <p:cNvSpPr>
            <a:spLocks noGrp="1"/>
          </p:cNvSpPr>
          <p:nvPr>
            <p:ph type="ctrTitle"/>
          </p:nvPr>
        </p:nvSpPr>
        <p:spPr>
          <a:xfrm>
            <a:off x="1752600" y="228600"/>
            <a:ext cx="7175351" cy="609599"/>
          </a:xfrm>
        </p:spPr>
        <p:txBody>
          <a:bodyPr/>
          <a:lstStyle/>
          <a:p>
            <a:pPr marL="0" lvl="0" indent="0" algn="r" rtl="1">
              <a:lnSpc>
                <a:spcPct val="115000"/>
              </a:lnSpc>
              <a:spcBef>
                <a:spcPts val="0"/>
              </a:spcBef>
            </a:pPr>
            <a:r>
              <a:rPr lang="ar-SA" sz="2800" dirty="0">
                <a:solidFill>
                  <a:srgbClr val="7030A0"/>
                </a:solidFill>
                <a:effectLst/>
                <a:latin typeface="BMitra,Bold"/>
                <a:ea typeface="Calibri"/>
                <a:cs typeface="B Nazanin"/>
              </a:rPr>
              <a:t>منابع</a:t>
            </a:r>
            <a:r>
              <a:rPr lang="en-US" sz="2800" dirty="0">
                <a:solidFill>
                  <a:srgbClr val="7030A0"/>
                </a:solidFill>
                <a:effectLst/>
                <a:latin typeface="BMitra,Bold"/>
                <a:ea typeface="Calibri"/>
                <a:cs typeface="B Nazanin"/>
              </a:rPr>
              <a:t>:</a:t>
            </a:r>
            <a:r>
              <a:rPr lang="en-US" sz="1600" dirty="0">
                <a:effectLst/>
                <a:latin typeface="Calibri"/>
                <a:ea typeface="Calibri"/>
                <a:cs typeface="Arial"/>
              </a:rPr>
              <a:t/>
            </a:r>
            <a:br>
              <a:rPr lang="en-US" sz="1600" dirty="0">
                <a:effectLst/>
                <a:latin typeface="Calibri"/>
                <a:ea typeface="Calibri"/>
                <a:cs typeface="Arial"/>
              </a:rPr>
            </a:br>
            <a:endParaRPr lang="en-US" sz="2800" dirty="0"/>
          </a:p>
        </p:txBody>
      </p:sp>
    </p:spTree>
    <p:extLst>
      <p:ext uri="{BB962C8B-B14F-4D97-AF65-F5344CB8AC3E}">
        <p14:creationId xmlns:p14="http://schemas.microsoft.com/office/powerpoint/2010/main" val="1909991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682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 y="1752600"/>
            <a:ext cx="8915399" cy="4648200"/>
          </a:xfrm>
        </p:spPr>
        <p:txBody>
          <a:bodyPr>
            <a:normAutofit/>
          </a:bodyPr>
          <a:lstStyle/>
          <a:p>
            <a:pPr lvl="0" algn="r" rtl="1">
              <a:lnSpc>
                <a:spcPct val="115000"/>
              </a:lnSpc>
              <a:spcBef>
                <a:spcPts val="0"/>
              </a:spcBef>
              <a:spcAft>
                <a:spcPts val="0"/>
              </a:spcAft>
              <a:buClr>
                <a:srgbClr val="FEA022">
                  <a:lumMod val="75000"/>
                </a:srgbClr>
              </a:buClr>
            </a:pPr>
            <a:r>
              <a:rPr lang="ar-SA" sz="1800" b="1" dirty="0">
                <a:latin typeface="BMitra"/>
                <a:ea typeface="Calibri"/>
                <a:cs typeface="B Nazanin"/>
              </a:rPr>
              <a:t>توسعه</a:t>
            </a:r>
            <a:r>
              <a:rPr lang="ar-SA" sz="1800" b="1" dirty="0">
                <a:latin typeface="BMitra"/>
                <a:ea typeface="Calibri"/>
                <a:cs typeface="BMitra"/>
              </a:rPr>
              <a:t> </a:t>
            </a:r>
            <a:r>
              <a:rPr lang="ar-SA" sz="1800" b="1" dirty="0">
                <a:latin typeface="BMitra"/>
                <a:ea typeface="Calibri"/>
                <a:cs typeface="B Nazanin"/>
              </a:rPr>
              <a:t>صنعتي</a:t>
            </a:r>
            <a:r>
              <a:rPr lang="ar-SA" sz="1800" b="1" dirty="0">
                <a:latin typeface="BMitra"/>
                <a:ea typeface="Calibri"/>
                <a:cs typeface="BMitra"/>
              </a:rPr>
              <a:t> </a:t>
            </a:r>
            <a:r>
              <a:rPr lang="ar-SA" sz="1800" b="1" dirty="0">
                <a:latin typeface="BMitra"/>
                <a:ea typeface="Calibri"/>
                <a:cs typeface="B Nazanin"/>
              </a:rPr>
              <a:t>كه</a:t>
            </a:r>
            <a:r>
              <a:rPr lang="ar-SA" sz="1800" b="1" dirty="0">
                <a:latin typeface="BMitra"/>
                <a:ea typeface="Calibri"/>
                <a:cs typeface="BMitra"/>
              </a:rPr>
              <a:t> </a:t>
            </a:r>
            <a:r>
              <a:rPr lang="ar-SA" sz="1800" b="1" dirty="0">
                <a:latin typeface="BMitra"/>
                <a:ea typeface="Calibri"/>
                <a:cs typeface="B Nazanin"/>
              </a:rPr>
              <a:t>در</a:t>
            </a:r>
            <a:r>
              <a:rPr lang="ar-SA" sz="1800" b="1" dirty="0">
                <a:latin typeface="BMitra"/>
                <a:ea typeface="Calibri"/>
                <a:cs typeface="BMitra"/>
              </a:rPr>
              <a:t> </a:t>
            </a:r>
            <a:r>
              <a:rPr lang="ar-SA" sz="1800" b="1" dirty="0">
                <a:solidFill>
                  <a:schemeClr val="accent3">
                    <a:lumMod val="75000"/>
                  </a:schemeClr>
                </a:solidFill>
                <a:latin typeface="BMitra"/>
                <a:ea typeface="Calibri"/>
                <a:cs typeface="B Nazanin"/>
              </a:rPr>
              <a:t>حدود</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نيمه</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ي</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قرن</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نوزدهم</a:t>
            </a:r>
            <a:r>
              <a:rPr lang="ar-SA" sz="1800" b="1" dirty="0">
                <a:solidFill>
                  <a:schemeClr val="accent3">
                    <a:lumMod val="75000"/>
                  </a:schemeClr>
                </a:solidFill>
                <a:latin typeface="BMitra"/>
                <a:ea typeface="Calibri"/>
                <a:cs typeface="BMitra"/>
              </a:rPr>
              <a:t> </a:t>
            </a:r>
            <a:r>
              <a:rPr lang="ar-SA" sz="1800" b="1" dirty="0">
                <a:latin typeface="BMitra"/>
                <a:ea typeface="Calibri"/>
                <a:cs typeface="B Nazanin"/>
              </a:rPr>
              <a:t>آغاز</a:t>
            </a:r>
            <a:r>
              <a:rPr lang="ar-SA" sz="1800" b="1" dirty="0">
                <a:latin typeface="BMitra"/>
                <a:ea typeface="Calibri"/>
                <a:cs typeface="BMitra"/>
              </a:rPr>
              <a:t> </a:t>
            </a:r>
            <a:r>
              <a:rPr lang="ar-SA" sz="1800" b="1" dirty="0">
                <a:latin typeface="BMitra"/>
                <a:ea typeface="Calibri"/>
                <a:cs typeface="B Nazanin"/>
              </a:rPr>
              <a:t>شد</a:t>
            </a:r>
            <a:r>
              <a:rPr lang="ar-SA" sz="1800" b="1" dirty="0">
                <a:latin typeface="BMitra"/>
                <a:ea typeface="Calibri"/>
                <a:cs typeface="BMitra"/>
              </a:rPr>
              <a:t> </a:t>
            </a:r>
            <a:r>
              <a:rPr lang="ar-SA" sz="1800" b="1" dirty="0">
                <a:latin typeface="BMitra"/>
                <a:ea typeface="Calibri"/>
                <a:cs typeface="B Nazanin"/>
              </a:rPr>
              <a:t>در</a:t>
            </a:r>
            <a:r>
              <a:rPr lang="ar-SA" sz="1800" b="1" dirty="0">
                <a:latin typeface="BMitra"/>
                <a:ea typeface="Calibri"/>
                <a:cs typeface="BMitra"/>
              </a:rPr>
              <a:t> </a:t>
            </a:r>
            <a:r>
              <a:rPr lang="ar-SA" sz="1800" b="1" dirty="0">
                <a:latin typeface="BMitra"/>
                <a:ea typeface="Calibri"/>
                <a:cs typeface="B Nazanin"/>
              </a:rPr>
              <a:t>نهايت</a:t>
            </a:r>
            <a:r>
              <a:rPr lang="ar-SA" sz="1800" b="1" dirty="0">
                <a:latin typeface="BMitra"/>
                <a:ea typeface="Calibri"/>
                <a:cs typeface="BMitra"/>
              </a:rPr>
              <a:t> </a:t>
            </a:r>
            <a:r>
              <a:rPr lang="ar-SA" sz="1800" b="1" dirty="0">
                <a:latin typeface="BMitra"/>
                <a:ea typeface="Calibri"/>
                <a:cs typeface="B Nazanin"/>
              </a:rPr>
              <a:t>به </a:t>
            </a:r>
            <a:r>
              <a:rPr lang="ar-SA" sz="1800" b="1" dirty="0">
                <a:solidFill>
                  <a:schemeClr val="accent3">
                    <a:lumMod val="75000"/>
                  </a:schemeClr>
                </a:solidFill>
                <a:latin typeface="BMitra"/>
                <a:ea typeface="Calibri"/>
                <a:cs typeface="B Nazanin"/>
              </a:rPr>
              <a:t>تخليه</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ي</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منابع</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و</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بروز</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مسائل</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محيط</a:t>
            </a:r>
            <a:r>
              <a:rPr lang="ar-SA" sz="1800" b="1" dirty="0">
                <a:solidFill>
                  <a:schemeClr val="accent3">
                    <a:lumMod val="75000"/>
                  </a:schemeClr>
                </a:solidFill>
                <a:latin typeface="BMitra"/>
                <a:ea typeface="Calibri"/>
                <a:cs typeface="BMitra"/>
              </a:rPr>
              <a:t> </a:t>
            </a:r>
            <a:r>
              <a:rPr lang="ar-SA" sz="1800" b="1" dirty="0">
                <a:solidFill>
                  <a:schemeClr val="accent3">
                    <a:lumMod val="75000"/>
                  </a:schemeClr>
                </a:solidFill>
                <a:latin typeface="BMitra"/>
                <a:ea typeface="Calibri"/>
                <a:cs typeface="B Nazanin"/>
              </a:rPr>
              <a:t>زيست</a:t>
            </a:r>
            <a:r>
              <a:rPr lang="ar-SA" sz="1800" b="1" dirty="0">
                <a:solidFill>
                  <a:schemeClr val="accent3">
                    <a:lumMod val="75000"/>
                  </a:schemeClr>
                </a:solidFill>
                <a:latin typeface="BMitra"/>
                <a:ea typeface="Calibri"/>
                <a:cs typeface="BMitra"/>
              </a:rPr>
              <a:t> </a:t>
            </a:r>
            <a:r>
              <a:rPr lang="ar-SA" sz="1800" b="1" dirty="0">
                <a:latin typeface="BMitra"/>
                <a:ea typeface="Calibri"/>
                <a:cs typeface="B Nazanin"/>
              </a:rPr>
              <a:t>مهمي</a:t>
            </a:r>
            <a:r>
              <a:rPr lang="ar-SA" sz="1800" b="1" dirty="0">
                <a:latin typeface="BMitra"/>
                <a:ea typeface="Calibri"/>
                <a:cs typeface="BMitra"/>
              </a:rPr>
              <a:t> </a:t>
            </a:r>
            <a:r>
              <a:rPr lang="ar-SA" sz="1800" b="1" dirty="0">
                <a:latin typeface="BMitra"/>
                <a:ea typeface="Calibri"/>
                <a:cs typeface="B Nazanin"/>
              </a:rPr>
              <a:t>كه</a:t>
            </a:r>
            <a:r>
              <a:rPr lang="ar-SA" sz="1800" b="1" dirty="0">
                <a:latin typeface="BMitra"/>
                <a:ea typeface="Calibri"/>
                <a:cs typeface="BMitra"/>
              </a:rPr>
              <a:t> </a:t>
            </a:r>
            <a:r>
              <a:rPr lang="ar-SA" sz="1800" b="1" dirty="0">
                <a:latin typeface="BMitra"/>
                <a:ea typeface="Calibri"/>
                <a:cs typeface="B Nazanin"/>
              </a:rPr>
              <a:t>قبلاً</a:t>
            </a:r>
            <a:r>
              <a:rPr lang="ar-SA" sz="1800" b="1" dirty="0">
                <a:latin typeface="BMitra"/>
                <a:ea typeface="Calibri"/>
                <a:cs typeface="BMitra"/>
              </a:rPr>
              <a:t> </a:t>
            </a:r>
            <a:r>
              <a:rPr lang="ar-SA" sz="1800" b="1" dirty="0">
                <a:latin typeface="BMitra"/>
                <a:ea typeface="Calibri"/>
                <a:cs typeface="B Nazanin"/>
              </a:rPr>
              <a:t>سابقه</a:t>
            </a:r>
            <a:r>
              <a:rPr lang="ar-SA" sz="1800" b="1" dirty="0">
                <a:latin typeface="BMitra"/>
                <a:ea typeface="Calibri"/>
                <a:cs typeface="BMitra"/>
              </a:rPr>
              <a:t> </a:t>
            </a:r>
            <a:r>
              <a:rPr lang="ar-SA" sz="1800" b="1" dirty="0">
                <a:latin typeface="BMitra"/>
                <a:ea typeface="Calibri"/>
                <a:cs typeface="B Nazanin"/>
              </a:rPr>
              <a:t>نداشت منجر</a:t>
            </a:r>
            <a:r>
              <a:rPr lang="ar-SA" sz="1800" b="1" dirty="0">
                <a:latin typeface="BMitra"/>
                <a:ea typeface="Calibri"/>
                <a:cs typeface="BMitra"/>
              </a:rPr>
              <a:t> </a:t>
            </a:r>
            <a:r>
              <a:rPr lang="ar-SA" sz="1800" b="1" dirty="0">
                <a:latin typeface="BMitra"/>
                <a:ea typeface="Calibri"/>
                <a:cs typeface="B Nazanin"/>
              </a:rPr>
              <a:t>گرديد</a:t>
            </a:r>
            <a:r>
              <a:rPr lang="ar-SA" sz="1800" b="1" dirty="0">
                <a:latin typeface="BMitra"/>
                <a:ea typeface="Calibri"/>
                <a:cs typeface="BMitra"/>
              </a:rPr>
              <a:t> </a:t>
            </a:r>
            <a:r>
              <a:rPr lang="ar-SA" sz="1800" b="1" dirty="0">
                <a:latin typeface="BMitra"/>
                <a:ea typeface="Calibri"/>
                <a:cs typeface="B Nazanin"/>
              </a:rPr>
              <a:t>و</a:t>
            </a:r>
            <a:r>
              <a:rPr lang="ar-SA" sz="1800" b="1" dirty="0">
                <a:latin typeface="BMitra"/>
                <a:ea typeface="Calibri"/>
                <a:cs typeface="BMitra"/>
              </a:rPr>
              <a:t> </a:t>
            </a:r>
            <a:r>
              <a:rPr lang="ar-SA" sz="1800" b="1" dirty="0">
                <a:latin typeface="BMitra"/>
                <a:ea typeface="Calibri"/>
                <a:cs typeface="B Nazanin"/>
              </a:rPr>
              <a:t>فعاليت</a:t>
            </a:r>
            <a:r>
              <a:rPr lang="ar-SA" sz="1800" b="1" dirty="0">
                <a:latin typeface="BMitra"/>
                <a:ea typeface="Calibri"/>
                <a:cs typeface="BMitra"/>
              </a:rPr>
              <a:t> </a:t>
            </a:r>
            <a:r>
              <a:rPr lang="ar-SA" sz="1800" b="1" dirty="0">
                <a:latin typeface="BMitra"/>
                <a:ea typeface="Calibri"/>
                <a:cs typeface="B Nazanin"/>
              </a:rPr>
              <a:t>هاي</a:t>
            </a:r>
            <a:r>
              <a:rPr lang="ar-SA" sz="1800" b="1" dirty="0">
                <a:latin typeface="BMitra"/>
                <a:ea typeface="Calibri"/>
                <a:cs typeface="BMitra"/>
              </a:rPr>
              <a:t> </a:t>
            </a:r>
            <a:r>
              <a:rPr lang="ar-SA" sz="1800" b="1" dirty="0">
                <a:latin typeface="BMitra"/>
                <a:ea typeface="Calibri"/>
                <a:cs typeface="B Nazanin"/>
              </a:rPr>
              <a:t>صنعتي</a:t>
            </a:r>
            <a:r>
              <a:rPr lang="ar-SA" sz="1800" b="1" dirty="0">
                <a:latin typeface="BMitra"/>
                <a:ea typeface="Calibri"/>
                <a:cs typeface="BMitra"/>
              </a:rPr>
              <a:t> </a:t>
            </a:r>
            <a:r>
              <a:rPr lang="ar-SA" sz="1800" b="1" dirty="0">
                <a:latin typeface="BMitra"/>
                <a:ea typeface="Calibri"/>
                <a:cs typeface="B Nazanin"/>
              </a:rPr>
              <a:t>مشكلات</a:t>
            </a:r>
            <a:r>
              <a:rPr lang="ar-SA" sz="1800" b="1" dirty="0">
                <a:latin typeface="BMitra"/>
                <a:ea typeface="Calibri"/>
                <a:cs typeface="BMitra"/>
              </a:rPr>
              <a:t> </a:t>
            </a:r>
            <a:r>
              <a:rPr lang="ar-SA" sz="1800" b="1" dirty="0">
                <a:latin typeface="BMitra"/>
                <a:ea typeface="Calibri"/>
                <a:cs typeface="B Nazanin"/>
              </a:rPr>
              <a:t>آلودگي</a:t>
            </a:r>
            <a:r>
              <a:rPr lang="ar-SA" sz="1800" b="1" dirty="0">
                <a:latin typeface="BMitra"/>
                <a:ea typeface="Calibri"/>
                <a:cs typeface="BMitra"/>
              </a:rPr>
              <a:t> </a:t>
            </a:r>
            <a:r>
              <a:rPr lang="ar-SA" sz="1800" b="1" dirty="0">
                <a:latin typeface="BMitra"/>
                <a:ea typeface="Calibri"/>
                <a:cs typeface="B Nazanin"/>
              </a:rPr>
              <a:t>را</a:t>
            </a:r>
            <a:r>
              <a:rPr lang="ar-SA" sz="1800" b="1" dirty="0">
                <a:latin typeface="BMitra"/>
                <a:ea typeface="Calibri"/>
                <a:cs typeface="BMitra"/>
              </a:rPr>
              <a:t> </a:t>
            </a:r>
            <a:r>
              <a:rPr lang="ar-SA" sz="1800" b="1" dirty="0">
                <a:latin typeface="BMitra"/>
                <a:ea typeface="Calibri"/>
                <a:cs typeface="B Nazanin"/>
              </a:rPr>
              <a:t>در</a:t>
            </a:r>
            <a:r>
              <a:rPr lang="ar-SA" sz="1800" b="1" dirty="0">
                <a:latin typeface="BMitra"/>
                <a:ea typeface="Calibri"/>
                <a:cs typeface="BMitra"/>
              </a:rPr>
              <a:t> </a:t>
            </a:r>
            <a:r>
              <a:rPr lang="ar-SA" sz="1800" b="1" dirty="0">
                <a:latin typeface="BMitra"/>
                <a:ea typeface="Calibri"/>
                <a:cs typeface="B Nazanin"/>
              </a:rPr>
              <a:t>سطح</a:t>
            </a:r>
            <a:r>
              <a:rPr lang="ar-SA" sz="1800" b="1" dirty="0">
                <a:latin typeface="BMitra"/>
                <a:ea typeface="Calibri"/>
                <a:cs typeface="BMitra"/>
              </a:rPr>
              <a:t> </a:t>
            </a:r>
            <a:r>
              <a:rPr lang="ar-SA" sz="1800" b="1" dirty="0">
                <a:latin typeface="BMitra"/>
                <a:ea typeface="Calibri"/>
                <a:cs typeface="B Nazanin"/>
              </a:rPr>
              <a:t>و</a:t>
            </a:r>
            <a:r>
              <a:rPr lang="ar-SA" sz="1800" b="1" dirty="0">
                <a:latin typeface="BMitra"/>
                <a:ea typeface="Calibri"/>
                <a:cs typeface="BMitra"/>
              </a:rPr>
              <a:t> </a:t>
            </a:r>
            <a:r>
              <a:rPr lang="ar-SA" sz="1800" b="1" dirty="0">
                <a:latin typeface="BMitra"/>
                <a:ea typeface="Calibri"/>
                <a:cs typeface="B Nazanin"/>
              </a:rPr>
              <a:t>طيف وسيع</a:t>
            </a:r>
            <a:r>
              <a:rPr lang="ar-SA" sz="1800" b="1" dirty="0">
                <a:latin typeface="BMitra"/>
                <a:ea typeface="Calibri"/>
                <a:cs typeface="BMitra"/>
              </a:rPr>
              <a:t> </a:t>
            </a:r>
            <a:r>
              <a:rPr lang="ar-SA" sz="1800" b="1" dirty="0">
                <a:latin typeface="BMitra"/>
                <a:ea typeface="Calibri"/>
                <a:cs typeface="B Nazanin"/>
              </a:rPr>
              <a:t>محلي</a:t>
            </a:r>
            <a:r>
              <a:rPr lang="ar-SA" sz="1800" b="1" dirty="0">
                <a:latin typeface="BMitra"/>
                <a:ea typeface="Calibri"/>
                <a:cs typeface="BMitra"/>
              </a:rPr>
              <a:t> </a:t>
            </a:r>
            <a:r>
              <a:rPr lang="ar-SA" sz="1800" b="1" dirty="0">
                <a:latin typeface="BMitra"/>
                <a:ea typeface="Calibri"/>
                <a:cs typeface="B Nazanin"/>
              </a:rPr>
              <a:t>و</a:t>
            </a:r>
            <a:r>
              <a:rPr lang="ar-SA" sz="1800" b="1" dirty="0">
                <a:latin typeface="BMitra"/>
                <a:ea typeface="Calibri"/>
                <a:cs typeface="BMitra"/>
              </a:rPr>
              <a:t> </a:t>
            </a:r>
            <a:r>
              <a:rPr lang="ar-SA" sz="1800" b="1" dirty="0">
                <a:latin typeface="BMitra"/>
                <a:ea typeface="Calibri"/>
                <a:cs typeface="B Nazanin"/>
              </a:rPr>
              <a:t>منطقه</a:t>
            </a:r>
            <a:r>
              <a:rPr lang="ar-SA" sz="1800" b="1" dirty="0">
                <a:latin typeface="BMitra"/>
                <a:ea typeface="Calibri"/>
                <a:cs typeface="BMitra"/>
              </a:rPr>
              <a:t> </a:t>
            </a:r>
            <a:r>
              <a:rPr lang="ar-SA" sz="1800" b="1" dirty="0">
                <a:latin typeface="BMitra"/>
                <a:ea typeface="Calibri"/>
                <a:cs typeface="B Nazanin"/>
              </a:rPr>
              <a:t>اي،</a:t>
            </a:r>
            <a:r>
              <a:rPr lang="ar-SA" sz="1800" b="1" dirty="0">
                <a:latin typeface="BMitra"/>
                <a:ea typeface="Calibri"/>
                <a:cs typeface="BMitra"/>
              </a:rPr>
              <a:t> </a:t>
            </a:r>
            <a:r>
              <a:rPr lang="ar-SA" sz="1800" b="1" dirty="0">
                <a:latin typeface="BMitra"/>
                <a:ea typeface="Calibri"/>
                <a:cs typeface="B Nazanin"/>
              </a:rPr>
              <a:t>ميان</a:t>
            </a:r>
            <a:r>
              <a:rPr lang="ar-SA" sz="1800" b="1" dirty="0">
                <a:latin typeface="BMitra"/>
                <a:ea typeface="Calibri"/>
                <a:cs typeface="BMitra"/>
              </a:rPr>
              <a:t> </a:t>
            </a:r>
            <a:r>
              <a:rPr lang="ar-SA" sz="1800" b="1" dirty="0">
                <a:latin typeface="BMitra"/>
                <a:ea typeface="Calibri"/>
                <a:cs typeface="B Nazanin"/>
              </a:rPr>
              <a:t>منطقه</a:t>
            </a:r>
            <a:r>
              <a:rPr lang="ar-SA" sz="1800" b="1" dirty="0">
                <a:latin typeface="BMitra"/>
                <a:ea typeface="Calibri"/>
                <a:cs typeface="BMitra"/>
              </a:rPr>
              <a:t> </a:t>
            </a:r>
            <a:r>
              <a:rPr lang="ar-SA" sz="1800" b="1" dirty="0">
                <a:latin typeface="BMitra"/>
                <a:ea typeface="Calibri"/>
                <a:cs typeface="B Nazanin"/>
              </a:rPr>
              <a:t>اي</a:t>
            </a:r>
            <a:r>
              <a:rPr lang="ar-SA" sz="1800" b="1" dirty="0">
                <a:latin typeface="BMitra"/>
                <a:ea typeface="Calibri"/>
                <a:cs typeface="BMitra"/>
              </a:rPr>
              <a:t> </a:t>
            </a:r>
            <a:r>
              <a:rPr lang="ar-SA" sz="1800" b="1" dirty="0">
                <a:latin typeface="BMitra"/>
                <a:ea typeface="Calibri"/>
                <a:cs typeface="B Nazanin"/>
              </a:rPr>
              <a:t>و</a:t>
            </a:r>
            <a:r>
              <a:rPr lang="ar-SA" sz="1800" b="1" dirty="0">
                <a:latin typeface="BMitra"/>
                <a:ea typeface="Calibri"/>
                <a:cs typeface="BMitra"/>
              </a:rPr>
              <a:t> </a:t>
            </a:r>
            <a:r>
              <a:rPr lang="ar-SA" sz="1800" b="1" dirty="0">
                <a:latin typeface="BMitra"/>
                <a:ea typeface="Calibri"/>
                <a:cs typeface="B Nazanin"/>
              </a:rPr>
              <a:t>جهاني</a:t>
            </a:r>
            <a:r>
              <a:rPr lang="ar-SA" sz="1800" b="1" dirty="0">
                <a:latin typeface="BMitra"/>
                <a:ea typeface="Calibri"/>
                <a:cs typeface="BMitra"/>
              </a:rPr>
              <a:t> </a:t>
            </a:r>
            <a:r>
              <a:rPr lang="ar-SA" sz="1800" b="1" dirty="0">
                <a:latin typeface="BMitra"/>
                <a:ea typeface="Calibri"/>
                <a:cs typeface="B Nazanin"/>
              </a:rPr>
              <a:t>موجب</a:t>
            </a:r>
            <a:r>
              <a:rPr lang="ar-SA" sz="1800" b="1" dirty="0">
                <a:latin typeface="BMitra"/>
                <a:ea typeface="Calibri"/>
                <a:cs typeface="BMitra"/>
              </a:rPr>
              <a:t> </a:t>
            </a:r>
            <a:r>
              <a:rPr lang="ar-SA" sz="1800" b="1" dirty="0">
                <a:latin typeface="BMitra"/>
                <a:ea typeface="Calibri"/>
                <a:cs typeface="B Nazanin"/>
              </a:rPr>
              <a:t>شد</a:t>
            </a:r>
            <a:r>
              <a:rPr lang="en-US" sz="1800" b="1" dirty="0" smtClean="0">
                <a:latin typeface="BMitra"/>
                <a:ea typeface="Calibri"/>
                <a:cs typeface="B Nazanin"/>
              </a:rPr>
              <a:t>.</a:t>
            </a:r>
            <a:r>
              <a:rPr lang="ar-SA" sz="1100" b="1" dirty="0">
                <a:solidFill>
                  <a:srgbClr val="3E3D2D"/>
                </a:solidFill>
                <a:latin typeface="BMitra"/>
                <a:ea typeface="Calibri"/>
                <a:cs typeface="B Nazanin"/>
              </a:rPr>
              <a:t> ( </a:t>
            </a:r>
            <a:r>
              <a:rPr lang="fa-IR" sz="1100" b="1" dirty="0">
                <a:solidFill>
                  <a:srgbClr val="3E3D2D"/>
                </a:solidFill>
                <a:latin typeface="BMitra"/>
                <a:ea typeface="Calibri"/>
                <a:cs typeface="B Nazanin"/>
              </a:rPr>
              <a:t>بحرینی</a:t>
            </a:r>
            <a:r>
              <a:rPr lang="en-US" sz="1100" b="1" dirty="0">
                <a:solidFill>
                  <a:srgbClr val="3E3D2D"/>
                </a:solidFill>
                <a:latin typeface="BMitra"/>
                <a:ea typeface="Calibri"/>
                <a:cs typeface="B Nazanin"/>
              </a:rPr>
              <a:t>, </a:t>
            </a:r>
            <a:r>
              <a:rPr lang="fa-IR" sz="1100" b="1" dirty="0">
                <a:solidFill>
                  <a:srgbClr val="3E3D2D"/>
                </a:solidFill>
                <a:latin typeface="BMitra"/>
                <a:ea typeface="Calibri"/>
                <a:cs typeface="B Nazanin"/>
              </a:rPr>
              <a:t>1376</a:t>
            </a:r>
            <a:r>
              <a:rPr lang="fa-IR" sz="1100" b="1" dirty="0" smtClean="0">
                <a:solidFill>
                  <a:srgbClr val="3E3D2D"/>
                </a:solidFill>
                <a:latin typeface="BMitra"/>
                <a:ea typeface="Calibri"/>
                <a:cs typeface="B Nazanin"/>
              </a:rPr>
              <a:t>)</a:t>
            </a:r>
            <a:endParaRPr lang="fa-IR" sz="1800" b="1" dirty="0" smtClean="0">
              <a:latin typeface="BMitra"/>
              <a:ea typeface="Calibri"/>
              <a:cs typeface="B Nazanin"/>
            </a:endParaRPr>
          </a:p>
          <a:p>
            <a:pPr algn="r" rtl="1">
              <a:lnSpc>
                <a:spcPct val="115000"/>
              </a:lnSpc>
              <a:spcBef>
                <a:spcPts val="0"/>
              </a:spcBef>
              <a:spcAft>
                <a:spcPts val="0"/>
              </a:spcAft>
            </a:pPr>
            <a:r>
              <a:rPr lang="ar-SA" sz="1800" b="1" dirty="0" smtClean="0">
                <a:solidFill>
                  <a:schemeClr val="accent3">
                    <a:lumMod val="75000"/>
                  </a:schemeClr>
                </a:solidFill>
                <a:latin typeface="BMitra"/>
                <a:ea typeface="Calibri"/>
                <a:cs typeface="B Nazanin"/>
              </a:rPr>
              <a:t>گستردگي</a:t>
            </a:r>
            <a:r>
              <a:rPr lang="fa-IR" sz="1800" dirty="0" smtClean="0">
                <a:latin typeface="Calibri"/>
                <a:ea typeface="Calibri"/>
                <a:cs typeface="Arial"/>
              </a:rPr>
              <a:t> </a:t>
            </a:r>
            <a:r>
              <a:rPr lang="ar-SA" sz="1800" b="1" dirty="0" smtClean="0">
                <a:latin typeface="BMitra"/>
                <a:ea typeface="Calibri"/>
                <a:cs typeface="B Nazanin"/>
              </a:rPr>
              <a:t>و</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شدت</a:t>
            </a:r>
            <a:r>
              <a:rPr lang="ar-SA" sz="1800" b="1" dirty="0" smtClean="0">
                <a:latin typeface="BMitra"/>
                <a:ea typeface="Calibri"/>
                <a:cs typeface="BMitra"/>
              </a:rPr>
              <a:t> </a:t>
            </a:r>
            <a:r>
              <a:rPr lang="ar-SA" sz="1800" b="1" dirty="0" smtClean="0">
                <a:latin typeface="BMitra"/>
                <a:ea typeface="Calibri"/>
                <a:cs typeface="B Nazanin"/>
              </a:rPr>
              <a:t>بهره</a:t>
            </a:r>
            <a:r>
              <a:rPr lang="ar-SA" sz="1800" b="1" dirty="0" smtClean="0">
                <a:latin typeface="BMitra"/>
                <a:ea typeface="Calibri"/>
                <a:cs typeface="BMitra"/>
              </a:rPr>
              <a:t> </a:t>
            </a:r>
            <a:r>
              <a:rPr lang="ar-SA" sz="1800" b="1" dirty="0" smtClean="0">
                <a:latin typeface="BMitra"/>
                <a:ea typeface="Calibri"/>
                <a:cs typeface="B Nazanin"/>
              </a:rPr>
              <a:t>برداري</a:t>
            </a:r>
            <a:r>
              <a:rPr lang="ar-SA" sz="1800" b="1" dirty="0" smtClean="0">
                <a:latin typeface="BMitra"/>
                <a:ea typeface="Calibri"/>
                <a:cs typeface="BMitra"/>
              </a:rPr>
              <a:t> </a:t>
            </a:r>
            <a:r>
              <a:rPr lang="ar-SA" sz="1800" b="1" dirty="0" smtClean="0">
                <a:latin typeface="BMitra"/>
                <a:ea typeface="Calibri"/>
                <a:cs typeface="B Nazanin"/>
              </a:rPr>
              <a:t>هاي</a:t>
            </a:r>
            <a:r>
              <a:rPr lang="ar-SA" sz="1800" b="1" dirty="0" smtClean="0">
                <a:latin typeface="BMitra"/>
                <a:ea typeface="Calibri"/>
                <a:cs typeface="BMitra"/>
              </a:rPr>
              <a:t> </a:t>
            </a:r>
            <a:r>
              <a:rPr lang="ar-SA" sz="1800" b="1" dirty="0" smtClean="0">
                <a:latin typeface="BMitra"/>
                <a:ea typeface="Calibri"/>
                <a:cs typeface="B Nazanin"/>
              </a:rPr>
              <a:t>انسان</a:t>
            </a:r>
            <a:r>
              <a:rPr lang="ar-SA" sz="1800" b="1" dirty="0" smtClean="0">
                <a:latin typeface="BMitra"/>
                <a:ea typeface="Calibri"/>
                <a:cs typeface="BMitra"/>
              </a:rPr>
              <a:t> </a:t>
            </a:r>
            <a:r>
              <a:rPr lang="ar-SA" sz="1800" b="1" dirty="0" smtClean="0">
                <a:latin typeface="BMitra"/>
                <a:ea typeface="Calibri"/>
                <a:cs typeface="B Nazanin"/>
              </a:rPr>
              <a:t>از</a:t>
            </a:r>
            <a:r>
              <a:rPr lang="ar-SA" sz="1800" b="1" dirty="0" smtClean="0">
                <a:latin typeface="BMitra"/>
                <a:ea typeface="Calibri"/>
                <a:cs typeface="BMitra"/>
              </a:rPr>
              <a:t> </a:t>
            </a:r>
            <a:r>
              <a:rPr lang="ar-SA" sz="1800" b="1" dirty="0" smtClean="0">
                <a:latin typeface="BMitra"/>
                <a:ea typeface="Calibri"/>
                <a:cs typeface="B Nazanin"/>
              </a:rPr>
              <a:t>منابع</a:t>
            </a:r>
            <a:r>
              <a:rPr lang="ar-SA" sz="1800" b="1" dirty="0" smtClean="0">
                <a:latin typeface="BMitra"/>
                <a:ea typeface="Calibri"/>
                <a:cs typeface="BMitra"/>
              </a:rPr>
              <a:t> </a:t>
            </a:r>
            <a:r>
              <a:rPr lang="ar-SA" sz="1800" b="1" dirty="0" smtClean="0">
                <a:latin typeface="BMitra"/>
                <a:ea typeface="Calibri"/>
                <a:cs typeface="B Nazanin"/>
              </a:rPr>
              <a:t>طبيعي</a:t>
            </a:r>
            <a:r>
              <a:rPr lang="ar-SA" sz="1800" b="1" dirty="0" smtClean="0">
                <a:latin typeface="BMitra"/>
                <a:ea typeface="Calibri"/>
                <a:cs typeface="BMitra"/>
              </a:rPr>
              <a:t> </a:t>
            </a:r>
            <a:r>
              <a:rPr lang="ar-SA" sz="1800" b="1" dirty="0" smtClean="0">
                <a:latin typeface="BMitra"/>
                <a:ea typeface="Calibri"/>
                <a:cs typeface="B Nazanin"/>
              </a:rPr>
              <a:t>كره</a:t>
            </a:r>
            <a:r>
              <a:rPr lang="ar-SA" sz="1800" b="1" dirty="0" smtClean="0">
                <a:latin typeface="BMitra"/>
                <a:ea typeface="Calibri"/>
                <a:cs typeface="BMitra"/>
              </a:rPr>
              <a:t> </a:t>
            </a:r>
            <a:r>
              <a:rPr lang="ar-SA" sz="1800" b="1" dirty="0" smtClean="0">
                <a:latin typeface="BMitra"/>
                <a:ea typeface="Calibri"/>
                <a:cs typeface="B Nazanin"/>
              </a:rPr>
              <a:t>زمين،</a:t>
            </a:r>
            <a:r>
              <a:rPr lang="ar-SA" sz="1800" b="1" dirty="0" smtClean="0">
                <a:latin typeface="BMitra"/>
                <a:ea typeface="Calibri"/>
                <a:cs typeface="BMitra"/>
              </a:rPr>
              <a:t> </a:t>
            </a:r>
            <a:r>
              <a:rPr lang="ar-SA" sz="1800" b="1" dirty="0" smtClean="0">
                <a:latin typeface="BMitra"/>
                <a:ea typeface="Calibri"/>
                <a:cs typeface="B Nazanin"/>
              </a:rPr>
              <a:t>طي</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قرن بيستم</a:t>
            </a:r>
            <a:r>
              <a:rPr lang="ar-SA" sz="1800" b="1" dirty="0" smtClean="0">
                <a:latin typeface="BMitra"/>
                <a:ea typeface="Calibri"/>
                <a:cs typeface="BMitra"/>
              </a:rPr>
              <a:t> </a:t>
            </a:r>
            <a:r>
              <a:rPr lang="ar-SA" sz="1800" b="1" dirty="0" smtClean="0">
                <a:latin typeface="BMitra"/>
                <a:ea typeface="Calibri"/>
                <a:cs typeface="B Nazanin"/>
              </a:rPr>
              <a:t>به</a:t>
            </a:r>
            <a:r>
              <a:rPr lang="ar-SA" sz="1800" b="1" dirty="0" smtClean="0">
                <a:latin typeface="BMitra"/>
                <a:ea typeface="Calibri"/>
                <a:cs typeface="BMitra"/>
              </a:rPr>
              <a:t> </a:t>
            </a:r>
            <a:r>
              <a:rPr lang="ar-SA" sz="1800" b="1" dirty="0" smtClean="0">
                <a:latin typeface="BMitra"/>
                <a:ea typeface="Calibri"/>
                <a:cs typeface="B Nazanin"/>
              </a:rPr>
              <a:t>بروز</a:t>
            </a:r>
            <a:r>
              <a:rPr lang="ar-SA" sz="1800" b="1" dirty="0" smtClean="0">
                <a:latin typeface="BMitra"/>
                <a:ea typeface="Calibri"/>
                <a:cs typeface="BMitra"/>
              </a:rPr>
              <a:t> </a:t>
            </a:r>
            <a:r>
              <a:rPr lang="ar-SA" sz="1800" b="1" dirty="0" smtClean="0">
                <a:latin typeface="BMitra"/>
                <a:ea typeface="Calibri"/>
                <a:cs typeface="B Nazanin"/>
              </a:rPr>
              <a:t>صدمات</a:t>
            </a:r>
            <a:r>
              <a:rPr lang="ar-SA" sz="1800" b="1" dirty="0" smtClean="0">
                <a:latin typeface="BMitra"/>
                <a:ea typeface="Calibri"/>
                <a:cs typeface="BMitra"/>
              </a:rPr>
              <a:t> </a:t>
            </a:r>
            <a:r>
              <a:rPr lang="ar-SA" sz="1800" b="1" dirty="0" smtClean="0">
                <a:latin typeface="BMitra"/>
                <a:ea typeface="Calibri"/>
                <a:cs typeface="B Nazanin"/>
              </a:rPr>
              <a:t>چشمگيري</a:t>
            </a:r>
            <a:r>
              <a:rPr lang="ar-SA" sz="1800" b="1" dirty="0" smtClean="0">
                <a:latin typeface="BMitra"/>
                <a:ea typeface="Calibri"/>
                <a:cs typeface="BMitra"/>
              </a:rPr>
              <a:t> </a:t>
            </a:r>
            <a:r>
              <a:rPr lang="ar-SA" sz="1800" b="1" dirty="0" smtClean="0">
                <a:latin typeface="BMitra"/>
                <a:ea typeface="Calibri"/>
                <a:cs typeface="B Nazanin"/>
              </a:rPr>
              <a:t>بر</a:t>
            </a:r>
            <a:r>
              <a:rPr lang="ar-SA" sz="1800" b="1" dirty="0" smtClean="0">
                <a:latin typeface="BMitra"/>
                <a:ea typeface="Calibri"/>
                <a:cs typeface="BMitra"/>
              </a:rPr>
              <a:t> </a:t>
            </a:r>
            <a:r>
              <a:rPr lang="ar-SA" sz="1800" b="1" dirty="0" smtClean="0">
                <a:latin typeface="BMitra"/>
                <a:ea typeface="Calibri"/>
                <a:cs typeface="B Nazanin"/>
              </a:rPr>
              <a:t>اجزاي</a:t>
            </a:r>
            <a:r>
              <a:rPr lang="ar-SA" sz="1800" b="1" dirty="0" smtClean="0">
                <a:latin typeface="BMitra"/>
                <a:ea typeface="Calibri"/>
                <a:cs typeface="BMitra"/>
              </a:rPr>
              <a:t> </a:t>
            </a:r>
            <a:r>
              <a:rPr lang="ar-SA" sz="1800" b="1" dirty="0" smtClean="0">
                <a:latin typeface="BMitra"/>
                <a:ea typeface="Calibri"/>
                <a:cs typeface="B Nazanin"/>
              </a:rPr>
              <a:t>اصلي</a:t>
            </a:r>
            <a:r>
              <a:rPr lang="ar-SA" sz="1800" b="1" dirty="0" smtClean="0">
                <a:latin typeface="BMitra"/>
                <a:ea typeface="Calibri"/>
                <a:cs typeface="BMitra"/>
              </a:rPr>
              <a:t> </a:t>
            </a:r>
            <a:r>
              <a:rPr lang="ar-SA" sz="1800" b="1" dirty="0" smtClean="0">
                <a:latin typeface="BMitra"/>
                <a:ea typeface="Calibri"/>
                <a:cs typeface="B Nazanin"/>
              </a:rPr>
              <a:t>تشكيل</a:t>
            </a:r>
            <a:r>
              <a:rPr lang="ar-SA" sz="1800" b="1" dirty="0" smtClean="0">
                <a:latin typeface="BMitra"/>
                <a:ea typeface="Calibri"/>
                <a:cs typeface="BMitra"/>
              </a:rPr>
              <a:t> </a:t>
            </a:r>
            <a:r>
              <a:rPr lang="ar-SA" sz="1800" b="1" dirty="0" smtClean="0">
                <a:latin typeface="BMitra"/>
                <a:ea typeface="Calibri"/>
                <a:cs typeface="B Nazanin"/>
              </a:rPr>
              <a:t>دهنده</a:t>
            </a:r>
            <a:r>
              <a:rPr lang="ar-SA" sz="1800" b="1" dirty="0" smtClean="0">
                <a:latin typeface="BMitra"/>
                <a:ea typeface="Calibri"/>
                <a:cs typeface="BMitra"/>
              </a:rPr>
              <a:t> </a:t>
            </a:r>
            <a:r>
              <a:rPr lang="ar-SA" sz="1800" b="1" dirty="0" smtClean="0">
                <a:latin typeface="BMitra"/>
                <a:ea typeface="Calibri"/>
                <a:cs typeface="B Nazanin"/>
              </a:rPr>
              <a:t>ي بيوسفر،</a:t>
            </a:r>
            <a:r>
              <a:rPr lang="ar-SA" sz="1800" b="1" dirty="0" smtClean="0">
                <a:latin typeface="BMitra"/>
                <a:ea typeface="Calibri"/>
                <a:cs typeface="BMitra"/>
              </a:rPr>
              <a:t> </a:t>
            </a:r>
            <a:r>
              <a:rPr lang="ar-SA" sz="1800" b="1" dirty="0" smtClean="0">
                <a:latin typeface="BMitra"/>
                <a:ea typeface="Calibri"/>
                <a:cs typeface="B Nazanin"/>
              </a:rPr>
              <a:t>براي</a:t>
            </a:r>
            <a:r>
              <a:rPr lang="ar-SA" sz="1800" b="1" dirty="0" smtClean="0">
                <a:latin typeface="BMitra"/>
                <a:ea typeface="Calibri"/>
                <a:cs typeface="BMitra"/>
              </a:rPr>
              <a:t> </a:t>
            </a:r>
            <a:r>
              <a:rPr lang="ar-SA" sz="1800" b="1" dirty="0" smtClean="0">
                <a:latin typeface="BMitra"/>
                <a:ea typeface="Calibri"/>
                <a:cs typeface="B Nazanin"/>
              </a:rPr>
              <a:t>مثال</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جو</a:t>
            </a:r>
            <a:r>
              <a:rPr lang="ar-SA" sz="1800" b="1" dirty="0" smtClean="0">
                <a:latin typeface="BMitra"/>
                <a:ea typeface="Calibri"/>
                <a:cs typeface="BMitra"/>
              </a:rPr>
              <a:t> </a:t>
            </a:r>
            <a:r>
              <a:rPr lang="ar-SA" sz="1800" b="1" dirty="0" smtClean="0">
                <a:latin typeface="BMitra"/>
                <a:ea typeface="Calibri"/>
                <a:cs typeface="B Nazanin"/>
              </a:rPr>
              <a:t>(اتمسفر)،</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پوشش</a:t>
            </a:r>
            <a:r>
              <a:rPr lang="ar-SA" sz="1800" b="1" dirty="0" smtClean="0">
                <a:solidFill>
                  <a:schemeClr val="accent3">
                    <a:lumMod val="75000"/>
                  </a:schemeClr>
                </a:solidFill>
                <a:latin typeface="BMitra"/>
                <a:ea typeface="Calibri"/>
                <a:cs typeface="BMitra"/>
              </a:rPr>
              <a:t> </a:t>
            </a:r>
            <a:r>
              <a:rPr lang="ar-SA" sz="1800" b="1" dirty="0" smtClean="0">
                <a:solidFill>
                  <a:schemeClr val="accent3">
                    <a:lumMod val="75000"/>
                  </a:schemeClr>
                </a:solidFill>
                <a:latin typeface="BMitra"/>
                <a:ea typeface="Calibri"/>
                <a:cs typeface="B Nazanin"/>
              </a:rPr>
              <a:t>گياهي</a:t>
            </a:r>
            <a:r>
              <a:rPr lang="ar-SA" sz="1800" b="1" dirty="0" smtClean="0">
                <a:latin typeface="BMitra"/>
                <a:ea typeface="Calibri"/>
                <a:cs typeface="B Nazanin"/>
              </a:rPr>
              <a:t>،</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اراضي</a:t>
            </a:r>
            <a:r>
              <a:rPr lang="ar-SA" sz="1800" b="1" dirty="0" smtClean="0">
                <a:latin typeface="BMitra"/>
                <a:ea typeface="Calibri"/>
                <a:cs typeface="BMitra"/>
              </a:rPr>
              <a:t> </a:t>
            </a:r>
            <a:r>
              <a:rPr lang="ar-SA" sz="1800" b="1" dirty="0" smtClean="0">
                <a:latin typeface="BMitra"/>
                <a:ea typeface="Calibri"/>
                <a:cs typeface="B Nazanin"/>
              </a:rPr>
              <a:t>و</a:t>
            </a:r>
            <a:r>
              <a:rPr lang="ar-SA" sz="1800" b="1" dirty="0" smtClean="0">
                <a:latin typeface="BMitra"/>
                <a:ea typeface="Calibri"/>
                <a:cs typeface="BMitra"/>
              </a:rPr>
              <a:t> </a:t>
            </a:r>
            <a:r>
              <a:rPr lang="ar-SA" sz="1800" b="1" dirty="0" smtClean="0">
                <a:solidFill>
                  <a:schemeClr val="accent3">
                    <a:lumMod val="75000"/>
                  </a:schemeClr>
                </a:solidFill>
                <a:latin typeface="BMitra"/>
                <a:ea typeface="Calibri"/>
                <a:cs typeface="B Nazanin"/>
              </a:rPr>
              <a:t>تنوع</a:t>
            </a:r>
            <a:r>
              <a:rPr lang="ar-SA" sz="1800" b="1" dirty="0" smtClean="0">
                <a:solidFill>
                  <a:schemeClr val="accent3">
                    <a:lumMod val="75000"/>
                  </a:schemeClr>
                </a:solidFill>
                <a:latin typeface="BMitra"/>
                <a:ea typeface="Calibri"/>
                <a:cs typeface="BMitra"/>
              </a:rPr>
              <a:t> </a:t>
            </a:r>
            <a:r>
              <a:rPr lang="ar-SA" sz="1800" b="1" dirty="0" smtClean="0">
                <a:solidFill>
                  <a:schemeClr val="accent3">
                    <a:lumMod val="75000"/>
                  </a:schemeClr>
                </a:solidFill>
                <a:latin typeface="BMitra"/>
                <a:ea typeface="Calibri"/>
                <a:cs typeface="B Nazanin"/>
              </a:rPr>
              <a:t>زيستي </a:t>
            </a:r>
            <a:r>
              <a:rPr lang="ar-SA" sz="1800" b="1" dirty="0" smtClean="0">
                <a:latin typeface="BMitra"/>
                <a:ea typeface="Calibri"/>
                <a:cs typeface="B Nazanin"/>
              </a:rPr>
              <a:t>منجر</a:t>
            </a:r>
            <a:r>
              <a:rPr lang="ar-SA" sz="1800" b="1" dirty="0" smtClean="0">
                <a:latin typeface="BMitra"/>
                <a:ea typeface="Calibri"/>
                <a:cs typeface="BMitra"/>
              </a:rPr>
              <a:t> </a:t>
            </a:r>
            <a:r>
              <a:rPr lang="ar-SA" sz="1800" b="1" dirty="0" smtClean="0">
                <a:latin typeface="BMitra"/>
                <a:ea typeface="Calibri"/>
                <a:cs typeface="B Nazanin"/>
              </a:rPr>
              <a:t>گرديده</a:t>
            </a:r>
            <a:r>
              <a:rPr lang="ar-SA" sz="1800" b="1" dirty="0" smtClean="0">
                <a:latin typeface="BMitra"/>
                <a:ea typeface="Calibri"/>
                <a:cs typeface="BMitra"/>
              </a:rPr>
              <a:t> </a:t>
            </a:r>
            <a:r>
              <a:rPr lang="ar-SA" sz="1800" b="1" dirty="0" smtClean="0">
                <a:latin typeface="BMitra"/>
                <a:ea typeface="Calibri"/>
                <a:cs typeface="B Nazanin"/>
              </a:rPr>
              <a:t>اس</a:t>
            </a:r>
            <a:r>
              <a:rPr lang="fa-IR" sz="1800" b="1" dirty="0" smtClean="0">
                <a:latin typeface="BMitra"/>
                <a:ea typeface="Calibri"/>
                <a:cs typeface="B Nazanin"/>
              </a:rPr>
              <a:t>ت</a:t>
            </a:r>
            <a:r>
              <a:rPr lang="fa-IR" sz="1800" b="1" dirty="0">
                <a:latin typeface="BMitra"/>
                <a:ea typeface="Calibri"/>
                <a:cs typeface="B Nazanin"/>
              </a:rPr>
              <a:t>. </a:t>
            </a:r>
            <a:r>
              <a:rPr lang="fa-IR" sz="1100" b="1" dirty="0" smtClean="0">
                <a:latin typeface="BMitra"/>
                <a:ea typeface="Calibri"/>
                <a:cs typeface="B Nazanin"/>
              </a:rPr>
              <a:t>(دكتر </a:t>
            </a:r>
            <a:r>
              <a:rPr lang="fa-IR" sz="1100" b="1" dirty="0">
                <a:latin typeface="BMitra"/>
                <a:ea typeface="Calibri"/>
                <a:cs typeface="B Nazanin"/>
              </a:rPr>
              <a:t>مهرداد نوابخش، دكتر اسحق ارجمند سياه </a:t>
            </a:r>
            <a:r>
              <a:rPr lang="fa-IR" sz="1100" b="1" dirty="0" smtClean="0">
                <a:latin typeface="BMitra"/>
                <a:ea typeface="Calibri"/>
                <a:cs typeface="B Nazanin"/>
              </a:rPr>
              <a:t>پوش</a:t>
            </a:r>
            <a:r>
              <a:rPr lang="en-US" sz="1100" b="1" dirty="0" smtClean="0">
                <a:latin typeface="BMitra"/>
                <a:ea typeface="Calibri"/>
                <a:cs typeface="B Nazanin"/>
              </a:rPr>
              <a:t> ,</a:t>
            </a:r>
            <a:r>
              <a:rPr lang="fa-IR" sz="1100" b="1" dirty="0" smtClean="0">
                <a:latin typeface="BMitra"/>
                <a:ea typeface="Calibri"/>
                <a:cs typeface="B Nazanin"/>
              </a:rPr>
              <a:t>1388)</a:t>
            </a:r>
            <a:endParaRPr lang="fa-IR" sz="1100" b="1" dirty="0">
              <a:latin typeface="BMitra"/>
              <a:ea typeface="Calibri"/>
              <a:cs typeface="B Nazanin"/>
            </a:endParaRPr>
          </a:p>
        </p:txBody>
      </p:sp>
      <p:sp>
        <p:nvSpPr>
          <p:cNvPr id="3" name="Title 2"/>
          <p:cNvSpPr>
            <a:spLocks noGrp="1"/>
          </p:cNvSpPr>
          <p:nvPr>
            <p:ph type="ctrTitle"/>
          </p:nvPr>
        </p:nvSpPr>
        <p:spPr>
          <a:xfrm>
            <a:off x="1676400" y="609600"/>
            <a:ext cx="7175351" cy="761999"/>
          </a:xfrm>
        </p:spPr>
        <p:txBody>
          <a:bodyPr/>
          <a:lstStyle/>
          <a:p>
            <a:pPr algn="r" rtl="1"/>
            <a:r>
              <a:rPr lang="ar-SA" sz="2800" dirty="0">
                <a:solidFill>
                  <a:srgbClr val="7030A0"/>
                </a:solidFill>
                <a:effectLst/>
                <a:cs typeface="B Nazanin" pitchFamily="2" charset="-78"/>
              </a:rPr>
              <a:t>تاريخچه طرح مبحث توسعه پايدار</a:t>
            </a:r>
            <a:r>
              <a:rPr lang="en-US" sz="2000" dirty="0">
                <a:effectLst/>
              </a:rPr>
              <a:t/>
            </a:r>
            <a:br>
              <a:rPr lang="en-US" sz="2000" dirty="0">
                <a:effectLst/>
              </a:rPr>
            </a:br>
            <a:endParaRPr lang="en-US" sz="2000" dirty="0"/>
          </a:p>
        </p:txBody>
      </p:sp>
      <p:pic>
        <p:nvPicPr>
          <p:cNvPr id="5122" name="Picture 2" descr="C:\Users\Niroomand\Desktop\توسعه پایدار\مصدر سیتی\New folder\001235895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038600"/>
            <a:ext cx="3505199"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4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circle(in)">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914400"/>
            <a:ext cx="8763000" cy="5638800"/>
          </a:xfrm>
        </p:spPr>
        <p:txBody>
          <a:bodyPr>
            <a:noAutofit/>
          </a:bodyPr>
          <a:lstStyle/>
          <a:p>
            <a:pPr algn="r" rtl="1"/>
            <a:endParaRPr lang="fa-IR" sz="1800" b="1" dirty="0" smtClean="0">
              <a:cs typeface="B Nazanin" pitchFamily="2" charset="-78"/>
            </a:endParaRPr>
          </a:p>
          <a:p>
            <a:pPr algn="r" rtl="1"/>
            <a:endParaRPr lang="fa-IR" sz="1800" b="1" dirty="0">
              <a:cs typeface="B Nazanin" pitchFamily="2" charset="-78"/>
            </a:endParaRPr>
          </a:p>
          <a:p>
            <a:pPr algn="r" rtl="1"/>
            <a:endParaRPr lang="fa-IR" sz="1800" b="1" dirty="0" smtClean="0">
              <a:cs typeface="B Nazanin" pitchFamily="2" charset="-78"/>
            </a:endParaRPr>
          </a:p>
          <a:p>
            <a:pPr algn="r" rtl="1"/>
            <a:endParaRPr lang="fa-IR" sz="1800" b="1" dirty="0">
              <a:cs typeface="B Nazanin" pitchFamily="2" charset="-78"/>
            </a:endParaRPr>
          </a:p>
          <a:p>
            <a:pPr algn="r" rtl="1"/>
            <a:endParaRPr lang="fa-IR" sz="1800" b="1" dirty="0" smtClean="0">
              <a:cs typeface="B Nazanin" pitchFamily="2" charset="-78"/>
            </a:endParaRPr>
          </a:p>
          <a:p>
            <a:pPr algn="r" rtl="1"/>
            <a:endParaRPr lang="fa-IR" sz="1800" b="1" dirty="0" smtClean="0">
              <a:cs typeface="B Nazanin" pitchFamily="2" charset="-78"/>
            </a:endParaRPr>
          </a:p>
          <a:p>
            <a:pPr algn="r" rtl="1"/>
            <a:endParaRPr lang="fa-IR" sz="1800" b="1" dirty="0" smtClean="0">
              <a:cs typeface="B Nazanin" pitchFamily="2" charset="-78"/>
            </a:endParaRPr>
          </a:p>
          <a:p>
            <a:pPr algn="r" rtl="1"/>
            <a:r>
              <a:rPr lang="fa-IR" sz="1800" b="1" dirty="0" smtClean="0">
                <a:cs typeface="B Nazanin" pitchFamily="2" charset="-78"/>
              </a:rPr>
              <a:t>از </a:t>
            </a:r>
            <a:r>
              <a:rPr lang="fa-IR" sz="1800" b="1" dirty="0">
                <a:cs typeface="B Nazanin" pitchFamily="2" charset="-78"/>
              </a:rPr>
              <a:t>سال های نخستین دهه </a:t>
            </a:r>
            <a:r>
              <a:rPr lang="fa-IR" sz="1800" b="1" dirty="0">
                <a:solidFill>
                  <a:schemeClr val="accent3">
                    <a:lumMod val="75000"/>
                  </a:schemeClr>
                </a:solidFill>
                <a:cs typeface="B Nazanin" pitchFamily="2" charset="-78"/>
              </a:rPr>
              <a:t>1960</a:t>
            </a:r>
            <a:r>
              <a:rPr lang="fa-IR" sz="1800" b="1" dirty="0">
                <a:cs typeface="B Nazanin" pitchFamily="2" charset="-78"/>
              </a:rPr>
              <a:t> ت</a:t>
            </a:r>
            <a:r>
              <a:rPr lang="fa-IR" sz="1800" b="1" dirty="0">
                <a:solidFill>
                  <a:schemeClr val="accent3">
                    <a:lumMod val="75000"/>
                  </a:schemeClr>
                </a:solidFill>
                <a:cs typeface="B Nazanin" pitchFamily="2" charset="-78"/>
              </a:rPr>
              <a:t>اثیرات</a:t>
            </a:r>
            <a:r>
              <a:rPr lang="fa-IR" sz="1800" b="1" dirty="0">
                <a:cs typeface="B Nazanin" pitchFamily="2" charset="-78"/>
              </a:rPr>
              <a:t> </a:t>
            </a:r>
            <a:r>
              <a:rPr lang="fa-IR" sz="1800" b="1" dirty="0">
                <a:solidFill>
                  <a:schemeClr val="accent3">
                    <a:lumMod val="75000"/>
                  </a:schemeClr>
                </a:solidFill>
                <a:cs typeface="B Nazanin" pitchFamily="2" charset="-78"/>
              </a:rPr>
              <a:t>منفی توسعه بر محیط زیست</a:t>
            </a:r>
            <a:r>
              <a:rPr lang="fa-IR" sz="1800" b="1" dirty="0">
                <a:cs typeface="B Nazanin" pitchFamily="2" charset="-78"/>
              </a:rPr>
              <a:t> مورد توجه قرار گرفت. از جمله میتوان به </a:t>
            </a:r>
            <a:r>
              <a:rPr lang="fa-IR" sz="1800" b="1" dirty="0">
                <a:solidFill>
                  <a:schemeClr val="accent3">
                    <a:lumMod val="75000"/>
                  </a:schemeClr>
                </a:solidFill>
                <a:cs typeface="B Nazanin" pitchFamily="2" charset="-78"/>
              </a:rPr>
              <a:t>کتاب چشمه خاموش </a:t>
            </a:r>
            <a:r>
              <a:rPr lang="en-US" sz="1100" b="1" dirty="0">
                <a:cs typeface="B Nazanin" pitchFamily="2" charset="-78"/>
              </a:rPr>
              <a:t>(</a:t>
            </a:r>
            <a:r>
              <a:rPr lang="en-US" sz="1100" b="1" dirty="0" err="1">
                <a:cs typeface="B Nazanin" pitchFamily="2" charset="-78"/>
              </a:rPr>
              <a:t>carson</a:t>
            </a:r>
            <a:r>
              <a:rPr lang="en-US" sz="1100" b="1" dirty="0">
                <a:cs typeface="B Nazanin" pitchFamily="2" charset="-78"/>
              </a:rPr>
              <a:t> 1962) </a:t>
            </a:r>
            <a:r>
              <a:rPr lang="fa-IR" sz="1800" b="1" dirty="0">
                <a:cs typeface="B Nazanin" pitchFamily="2" charset="-78"/>
              </a:rPr>
              <a:t>اشاره کرد که نویسنده آن </a:t>
            </a:r>
            <a:r>
              <a:rPr lang="fa-IR" sz="1800" b="1" dirty="0">
                <a:solidFill>
                  <a:schemeClr val="accent3">
                    <a:lumMod val="75000"/>
                  </a:schemeClr>
                </a:solidFill>
                <a:cs typeface="B Nazanin" pitchFamily="2" charset="-78"/>
              </a:rPr>
              <a:t>راشل کارسون </a:t>
            </a:r>
            <a:r>
              <a:rPr lang="fa-IR" sz="1800" b="1" dirty="0">
                <a:cs typeface="B Nazanin" pitchFamily="2" charset="-78"/>
              </a:rPr>
              <a:t>زیست شناس آمریکایی نسبت به ظرفیت محدود محیط برای جذب مواد شیمیایی وخطرات ناشی از آن هشدار داده عزم  جهانی را برای حفاظت از محیط زیست خواستار شده بود. سال </a:t>
            </a:r>
            <a:r>
              <a:rPr lang="fa-IR" sz="1800" b="1" dirty="0">
                <a:solidFill>
                  <a:schemeClr val="accent3">
                    <a:lumMod val="75000"/>
                  </a:schemeClr>
                </a:solidFill>
                <a:cs typeface="B Nazanin" pitchFamily="2" charset="-78"/>
              </a:rPr>
              <a:t>1968</a:t>
            </a:r>
            <a:r>
              <a:rPr lang="fa-IR" sz="1800" b="1" dirty="0">
                <a:cs typeface="B Nazanin" pitchFamily="2" charset="-78"/>
              </a:rPr>
              <a:t> شاهد بوجودآمدن (</a:t>
            </a:r>
            <a:r>
              <a:rPr lang="fa-IR" sz="1800" b="1" dirty="0">
                <a:solidFill>
                  <a:schemeClr val="accent3">
                    <a:lumMod val="75000"/>
                  </a:schemeClr>
                </a:solidFill>
                <a:cs typeface="B Nazanin" pitchFamily="2" charset="-78"/>
              </a:rPr>
              <a:t>کلوپ رم</a:t>
            </a:r>
            <a:r>
              <a:rPr lang="fa-IR" sz="1800" b="1" dirty="0">
                <a:cs typeface="B Nazanin" pitchFamily="2" charset="-78"/>
              </a:rPr>
              <a:t>) بود که توسط صنعتمدار ایتالیایی و دانشمند اسکاتلندی الکساندر کینگ هدایت میشد. </a:t>
            </a:r>
            <a:r>
              <a:rPr lang="fa-IR" sz="1800" b="1" dirty="0">
                <a:solidFill>
                  <a:schemeClr val="accent3">
                    <a:lumMod val="75000"/>
                  </a:schemeClr>
                </a:solidFill>
                <a:cs typeface="B Nazanin" pitchFamily="2" charset="-78"/>
              </a:rPr>
              <a:t>هدف آنان ایجاد درک کلی از مساله داربودن محیط زیست در جهان بود</a:t>
            </a:r>
            <a:r>
              <a:rPr lang="fa-IR" sz="1800" b="1" dirty="0">
                <a:cs typeface="B Nazanin" pitchFamily="2" charset="-78"/>
              </a:rPr>
              <a:t>. هنگامی که درسال </a:t>
            </a:r>
            <a:r>
              <a:rPr lang="fa-IR" sz="1800" b="1" dirty="0">
                <a:solidFill>
                  <a:schemeClr val="accent3">
                    <a:lumMod val="75000"/>
                  </a:schemeClr>
                </a:solidFill>
                <a:cs typeface="B Nazanin" pitchFamily="2" charset="-78"/>
              </a:rPr>
              <a:t>1972</a:t>
            </a:r>
            <a:r>
              <a:rPr lang="fa-IR" sz="1800" b="1" dirty="0">
                <a:cs typeface="B Nazanin" pitchFamily="2" charset="-78"/>
              </a:rPr>
              <a:t> نتایج مربوط تحت عنوان محدودیت </a:t>
            </a:r>
            <a:r>
              <a:rPr lang="fa-IR" sz="1800" b="1" dirty="0" smtClean="0">
                <a:cs typeface="B Nazanin" pitchFamily="2" charset="-78"/>
              </a:rPr>
              <a:t>های  رشد</a:t>
            </a:r>
            <a:r>
              <a:rPr lang="en-US" sz="1100" b="1" dirty="0">
                <a:cs typeface="B Nazanin" pitchFamily="2" charset="-78"/>
              </a:rPr>
              <a:t>(meadows et</a:t>
            </a:r>
            <a:r>
              <a:rPr lang="en-US" sz="1800" b="1" dirty="0">
                <a:cs typeface="B Nazanin" pitchFamily="2" charset="-78"/>
              </a:rPr>
              <a:t> </a:t>
            </a:r>
            <a:r>
              <a:rPr lang="en-US" sz="1100" b="1" dirty="0">
                <a:cs typeface="B Nazanin" pitchFamily="2" charset="-78"/>
              </a:rPr>
              <a:t>al 1972)</a:t>
            </a:r>
            <a:r>
              <a:rPr lang="fa-IR" sz="1800" b="1" dirty="0">
                <a:cs typeface="B Nazanin" pitchFamily="2" charset="-78"/>
              </a:rPr>
              <a:t> انتشار یافت 4میلیون نسخه ازآن طی 4 سال به فروش رفت و به این ترتیب </a:t>
            </a:r>
            <a:r>
              <a:rPr lang="fa-IR" sz="1800" b="1" dirty="0">
                <a:solidFill>
                  <a:schemeClr val="accent3">
                    <a:lumMod val="75000"/>
                  </a:schemeClr>
                </a:solidFill>
                <a:cs typeface="B Nazanin" pitchFamily="2" charset="-78"/>
              </a:rPr>
              <a:t>یکی از همگانی ترین مباحث تاریخ ملاحظات زیست محیطی را فراهم کرد</a:t>
            </a:r>
            <a:r>
              <a:rPr lang="fa-IR" sz="1800" b="1" dirty="0">
                <a:cs typeface="B Nazanin" pitchFamily="2" charset="-78"/>
              </a:rPr>
              <a:t>. دغدغه های زیست محیطی همچنین موجب برگزاری کنفرانس ملل متحد درمورد زیست محیط انسانی در استهکم به سال 1972 گردید. </a:t>
            </a:r>
            <a:r>
              <a:rPr lang="fa-IR" sz="1800" b="1" dirty="0">
                <a:solidFill>
                  <a:schemeClr val="accent3">
                    <a:lumMod val="75000"/>
                  </a:schemeClr>
                </a:solidFill>
                <a:cs typeface="B Nazanin" pitchFamily="2" charset="-78"/>
              </a:rPr>
              <a:t>مفهوم و اندیشه توسعه پایدار ابتدا در حمایت از برنامه های اکولوژیک مانند راهبرد حفاظت از جهان (اتحادیه بین المللی </a:t>
            </a:r>
            <a:r>
              <a:rPr lang="fa-IR" sz="1800" b="1" dirty="0" smtClean="0">
                <a:solidFill>
                  <a:schemeClr val="accent3">
                    <a:lumMod val="75000"/>
                  </a:schemeClr>
                </a:solidFill>
                <a:cs typeface="B Nazanin" pitchFamily="2" charset="-78"/>
              </a:rPr>
              <a:t>حفاظت </a:t>
            </a:r>
            <a:r>
              <a:rPr lang="fa-IR" sz="1800" b="1" dirty="0">
                <a:solidFill>
                  <a:schemeClr val="accent3">
                    <a:lumMod val="75000"/>
                  </a:schemeClr>
                </a:solidFill>
                <a:cs typeface="B Nazanin" pitchFamily="2" charset="-78"/>
              </a:rPr>
              <a:t>از طبیعت) مطرح </a:t>
            </a:r>
            <a:r>
              <a:rPr lang="fa-IR" sz="1800" b="1" dirty="0" smtClean="0">
                <a:solidFill>
                  <a:schemeClr val="accent3">
                    <a:lumMod val="75000"/>
                  </a:schemeClr>
                </a:solidFill>
                <a:cs typeface="B Nazanin" pitchFamily="2" charset="-78"/>
              </a:rPr>
              <a:t>شد.</a:t>
            </a:r>
            <a:r>
              <a:rPr lang="en-US" sz="1100" b="1" dirty="0">
                <a:solidFill>
                  <a:srgbClr val="3E3D2D"/>
                </a:solidFill>
                <a:cs typeface="B Nazanin" pitchFamily="2" charset="-78"/>
              </a:rPr>
              <a:t> (</a:t>
            </a:r>
            <a:r>
              <a:rPr lang="en-US" sz="1100" b="1" dirty="0" err="1">
                <a:solidFill>
                  <a:srgbClr val="3E3D2D"/>
                </a:solidFill>
                <a:cs typeface="B Nazanin" pitchFamily="2" charset="-78"/>
              </a:rPr>
              <a:t>carson</a:t>
            </a:r>
            <a:r>
              <a:rPr lang="en-US" sz="1100" b="1" dirty="0">
                <a:solidFill>
                  <a:srgbClr val="3E3D2D"/>
                </a:solidFill>
                <a:cs typeface="B Nazanin" pitchFamily="2" charset="-78"/>
              </a:rPr>
              <a:t> 1962) </a:t>
            </a:r>
            <a:endParaRPr lang="en-US" sz="1800" dirty="0">
              <a:solidFill>
                <a:schemeClr val="accent3">
                  <a:lumMod val="75000"/>
                </a:schemeClr>
              </a:solidFill>
              <a:cs typeface="B Nazanin" pitchFamily="2" charset="-78"/>
            </a:endParaRPr>
          </a:p>
        </p:txBody>
      </p:sp>
      <p:sp>
        <p:nvSpPr>
          <p:cNvPr id="3" name="Title 2"/>
          <p:cNvSpPr>
            <a:spLocks noGrp="1"/>
          </p:cNvSpPr>
          <p:nvPr>
            <p:ph type="ctrTitle"/>
          </p:nvPr>
        </p:nvSpPr>
        <p:spPr>
          <a:xfrm>
            <a:off x="1905000" y="152401"/>
            <a:ext cx="7175351" cy="533400"/>
          </a:xfrm>
        </p:spPr>
        <p:txBody>
          <a:bodyPr/>
          <a:lstStyle/>
          <a:p>
            <a:pPr algn="r" rtl="1"/>
            <a:r>
              <a:rPr lang="fa-IR" sz="3200" dirty="0">
                <a:solidFill>
                  <a:srgbClr val="7030A0"/>
                </a:solidFill>
                <a:effectLst/>
                <a:cs typeface="B Nazanin" pitchFamily="2" charset="-78"/>
              </a:rPr>
              <a:t>توسعه پایدار </a:t>
            </a:r>
            <a:r>
              <a:rPr lang="en-US" sz="2400" dirty="0">
                <a:effectLst/>
              </a:rPr>
              <a:t/>
            </a:r>
            <a:br>
              <a:rPr lang="en-US" sz="2400" dirty="0">
                <a:effectLst/>
              </a:rPr>
            </a:br>
            <a:endParaRPr lang="en-US" sz="2400" dirty="0"/>
          </a:p>
        </p:txBody>
      </p:sp>
      <p:pic>
        <p:nvPicPr>
          <p:cNvPr id="3076" name="Picture 4" descr="C:\Users\Niroomand\Desktop\توسعه پایدار\مصدر سیتی\New folder\nwy0j6m92lqxb70frk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90599"/>
            <a:ext cx="5715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0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barn(inVertical)">
                                      <p:cBhvr>
                                        <p:cTn id="14" dur="500"/>
                                        <p:tgtEl>
                                          <p:spTgt spid="307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838200"/>
            <a:ext cx="8813205" cy="5867400"/>
          </a:xfrm>
        </p:spPr>
        <p:txBody>
          <a:bodyPr/>
          <a:lstStyle/>
          <a:p>
            <a:pPr algn="r" rtl="1"/>
            <a:r>
              <a:rPr lang="fa-IR" sz="2400" b="1" dirty="0">
                <a:solidFill>
                  <a:schemeClr val="tx1"/>
                </a:solidFill>
                <a:cs typeface="B Nazanin" pitchFamily="2" charset="-78"/>
              </a:rPr>
              <a:t>. این </a:t>
            </a:r>
            <a:r>
              <a:rPr lang="fa-IR" sz="2400" b="1" dirty="0">
                <a:solidFill>
                  <a:schemeClr val="accent3">
                    <a:lumMod val="75000"/>
                  </a:schemeClr>
                </a:solidFill>
                <a:cs typeface="B Nazanin" pitchFamily="2" charset="-78"/>
              </a:rPr>
              <a:t>گام اولیه </a:t>
            </a:r>
            <a:r>
              <a:rPr lang="fa-IR" sz="2400" b="1" dirty="0">
                <a:solidFill>
                  <a:schemeClr val="tx1"/>
                </a:solidFill>
                <a:cs typeface="B Nazanin" pitchFamily="2" charset="-78"/>
              </a:rPr>
              <a:t>در واقع حرکتی بسیار مهم در </a:t>
            </a:r>
            <a:r>
              <a:rPr lang="fa-IR" sz="2400" b="1" dirty="0">
                <a:solidFill>
                  <a:schemeClr val="accent3">
                    <a:lumMod val="75000"/>
                  </a:schemeClr>
                </a:solidFill>
                <a:cs typeface="B Nazanin" pitchFamily="2" charset="-78"/>
              </a:rPr>
              <a:t>تبیین ارتباط میان محیط زیست و روندهای توسعه بود</a:t>
            </a:r>
            <a:r>
              <a:rPr lang="en-US" sz="2400" b="1" dirty="0">
                <a:solidFill>
                  <a:schemeClr val="tx1"/>
                </a:solidFill>
                <a:cs typeface="B Nazanin" pitchFamily="2" charset="-78"/>
              </a:rPr>
              <a:t>.</a:t>
            </a:r>
            <a:r>
              <a:rPr lang="fa-IR" sz="2400" b="1" dirty="0">
                <a:solidFill>
                  <a:schemeClr val="tx1"/>
                </a:solidFill>
                <a:cs typeface="B Nazanin" pitchFamily="2" charset="-78"/>
              </a:rPr>
              <a:t> به این ترتیب در سال </a:t>
            </a:r>
            <a:r>
              <a:rPr lang="fa-IR" sz="2400" b="1" dirty="0">
                <a:solidFill>
                  <a:schemeClr val="accent3">
                    <a:lumMod val="75000"/>
                  </a:schemeClr>
                </a:solidFill>
                <a:cs typeface="B Nazanin" pitchFamily="2" charset="-78"/>
              </a:rPr>
              <a:t>1983</a:t>
            </a:r>
            <a:r>
              <a:rPr lang="fa-IR" sz="2400" b="1" dirty="0">
                <a:solidFill>
                  <a:schemeClr val="tx1"/>
                </a:solidFill>
                <a:cs typeface="B Nazanin" pitchFamily="2" charset="-78"/>
              </a:rPr>
              <a:t>(کمیسیون جهانی محیط زیست و توسعه )به </a:t>
            </a:r>
            <a:r>
              <a:rPr lang="fa-IR" sz="2400" b="1" dirty="0">
                <a:solidFill>
                  <a:schemeClr val="accent3">
                    <a:lumMod val="75000"/>
                  </a:schemeClr>
                </a:solidFill>
                <a:cs typeface="B Nazanin" pitchFamily="2" charset="-78"/>
              </a:rPr>
              <a:t>ریاست نخست وزیر وقت نروژ</a:t>
            </a:r>
            <a:r>
              <a:rPr lang="fa-IR" sz="2400" b="1" dirty="0">
                <a:solidFill>
                  <a:schemeClr val="tx1"/>
                </a:solidFill>
                <a:cs typeface="B Nazanin" pitchFamily="2" charset="-78"/>
              </a:rPr>
              <a:t> در راستای تلاش </a:t>
            </a:r>
            <a:r>
              <a:rPr lang="fa-IR" sz="2400" b="1" dirty="0">
                <a:solidFill>
                  <a:schemeClr val="accent3">
                    <a:lumMod val="75000"/>
                  </a:schemeClr>
                </a:solidFill>
                <a:cs typeface="B Nazanin" pitchFamily="2" charset="-78"/>
              </a:rPr>
              <a:t>برای پیوند دادن مسايل اجتماعی ، اقتصادی و فرهنگی و زیست محیطی شکل گرفت</a:t>
            </a:r>
            <a:r>
              <a:rPr lang="fa-IR" sz="2400" b="1" dirty="0">
                <a:solidFill>
                  <a:schemeClr val="tx1"/>
                </a:solidFill>
                <a:cs typeface="B Nazanin" pitchFamily="2" charset="-78"/>
              </a:rPr>
              <a:t>. </a:t>
            </a:r>
            <a:r>
              <a:rPr lang="fa-IR" sz="2400" b="1" dirty="0">
                <a:solidFill>
                  <a:srgbClr val="00B0F0"/>
                </a:solidFill>
                <a:cs typeface="B Nazanin" pitchFamily="2" charset="-78"/>
              </a:rPr>
              <a:t>نتیجه آن همگانی شدن اصطلاح توسعه پایدار، ازطریق انتشار کتاب (آینده ی مشترک ما) بود</a:t>
            </a:r>
            <a:r>
              <a:rPr lang="fa-IR" sz="2400" b="1" dirty="0">
                <a:solidFill>
                  <a:schemeClr val="tx1"/>
                </a:solidFill>
                <a:cs typeface="B Nazanin" pitchFamily="2" charset="-78"/>
              </a:rPr>
              <a:t>. </a:t>
            </a:r>
            <a:r>
              <a:rPr lang="fa-IR" sz="2400" b="1" dirty="0">
                <a:solidFill>
                  <a:schemeClr val="accent3">
                    <a:lumMod val="60000"/>
                    <a:lumOff val="40000"/>
                  </a:schemeClr>
                </a:solidFill>
                <a:cs typeface="B Nazanin" pitchFamily="2" charset="-78"/>
              </a:rPr>
              <a:t>در این گزارش توسعه پایدار چنین تعریف شده بود، توسعه ای که نیاز های نسل کنونی را برآورده می سازد بدون تخریب توانمندی نسل آینده برای برآورده کردن نیاز های خود </a:t>
            </a:r>
            <a:r>
              <a:rPr lang="en-US" sz="1200" dirty="0">
                <a:solidFill>
                  <a:schemeClr val="tx1"/>
                </a:solidFill>
                <a:cs typeface="B Nazanin" pitchFamily="2" charset="-78"/>
              </a:rPr>
              <a:t>(wced1987</a:t>
            </a:r>
            <a:r>
              <a:rPr lang="en-US" sz="1200" b="1" dirty="0">
                <a:solidFill>
                  <a:schemeClr val="tx1"/>
                </a:solidFill>
                <a:cs typeface="B Nazanin" pitchFamily="2" charset="-78"/>
              </a:rPr>
              <a:t>) </a:t>
            </a:r>
            <a:r>
              <a:rPr lang="fa-IR" sz="1200" b="1" dirty="0">
                <a:solidFill>
                  <a:schemeClr val="tx1"/>
                </a:solidFill>
                <a:cs typeface="B Nazanin" pitchFamily="2" charset="-78"/>
              </a:rPr>
              <a:t> </a:t>
            </a:r>
            <a:r>
              <a:rPr lang="fa-IR" sz="2400" b="1" dirty="0">
                <a:solidFill>
                  <a:schemeClr val="accent3">
                    <a:lumMod val="60000"/>
                    <a:lumOff val="40000"/>
                  </a:schemeClr>
                </a:solidFill>
                <a:cs typeface="B Nazanin" pitchFamily="2" charset="-78"/>
              </a:rPr>
              <a:t>با این تاکید که مسیرهای کنونی توسعه پایدار نبوده اند</a:t>
            </a:r>
            <a:r>
              <a:rPr lang="fa-IR" sz="2400" dirty="0">
                <a:solidFill>
                  <a:schemeClr val="tx1"/>
                </a:solidFill>
                <a:cs typeface="B Nazanin" pitchFamily="2" charset="-78"/>
              </a:rPr>
              <a:t>.</a:t>
            </a:r>
            <a:r>
              <a:rPr lang="en-US" sz="2400" dirty="0">
                <a:solidFill>
                  <a:schemeClr val="tx1"/>
                </a:solidFill>
                <a:cs typeface="B Nazanin" pitchFamily="2" charset="-78"/>
              </a:rPr>
              <a:t> </a:t>
            </a:r>
            <a:r>
              <a:rPr lang="en-US" sz="1200" dirty="0">
                <a:solidFill>
                  <a:schemeClr val="tx1"/>
                </a:solidFill>
                <a:cs typeface="B Nazanin" pitchFamily="2" charset="-78"/>
              </a:rPr>
              <a:t>(</a:t>
            </a:r>
            <a:r>
              <a:rPr lang="en-US" sz="1100" dirty="0">
                <a:solidFill>
                  <a:schemeClr val="tx1"/>
                </a:solidFill>
                <a:cs typeface="B Nazanin" pitchFamily="2" charset="-78"/>
              </a:rPr>
              <a:t>Allen &amp; You2002</a:t>
            </a:r>
            <a:r>
              <a:rPr lang="en-US" sz="1200" b="1" dirty="0">
                <a:solidFill>
                  <a:schemeClr val="tx1"/>
                </a:solidFill>
                <a:cs typeface="B Nazanin" pitchFamily="2" charset="-78"/>
              </a:rPr>
              <a:t>)</a:t>
            </a:r>
            <a:r>
              <a:rPr lang="en-US" sz="2400" b="1" dirty="0">
                <a:solidFill>
                  <a:schemeClr val="tx1"/>
                </a:solidFill>
                <a:cs typeface="B Nazanin" pitchFamily="2" charset="-78"/>
              </a:rPr>
              <a:t/>
            </a:r>
            <a:br>
              <a:rPr lang="en-US" sz="2400" b="1" dirty="0">
                <a:solidFill>
                  <a:schemeClr val="tx1"/>
                </a:solidFill>
                <a:cs typeface="B Nazanin" pitchFamily="2" charset="-78"/>
              </a:rPr>
            </a:br>
            <a:endParaRPr lang="en-US" b="1" dirty="0">
              <a:solidFill>
                <a:schemeClr val="tx1"/>
              </a:solidFill>
            </a:endParaRPr>
          </a:p>
        </p:txBody>
      </p:sp>
      <p:sp>
        <p:nvSpPr>
          <p:cNvPr id="3" name="Title 2"/>
          <p:cNvSpPr>
            <a:spLocks noGrp="1"/>
          </p:cNvSpPr>
          <p:nvPr>
            <p:ph type="ctrTitle"/>
          </p:nvPr>
        </p:nvSpPr>
        <p:spPr>
          <a:xfrm>
            <a:off x="76200" y="76200"/>
            <a:ext cx="8927951" cy="990600"/>
          </a:xfrm>
        </p:spPr>
        <p:txBody>
          <a:bodyPr/>
          <a:lstStyle/>
          <a:p>
            <a:pPr marL="0" lvl="0" indent="0" algn="r" rtl="1">
              <a:spcBef>
                <a:spcPct val="20000"/>
              </a:spcBef>
              <a:spcAft>
                <a:spcPts val="300"/>
              </a:spcAft>
            </a:pPr>
            <a:r>
              <a:rPr lang="fa-IR" sz="2200" dirty="0">
                <a:solidFill>
                  <a:srgbClr val="3E3D2D"/>
                </a:solidFill>
                <a:effectLst/>
                <a:ea typeface="+mn-ea"/>
                <a:cs typeface="B Nazanin" pitchFamily="2" charset="-78"/>
              </a:rPr>
              <a:t>. این راهبرد، عوامل اصلی تخریب سکونتگاه های طبیعی را شامل </a:t>
            </a:r>
            <a:r>
              <a:rPr lang="fa-IR" sz="2200" dirty="0">
                <a:solidFill>
                  <a:schemeClr val="accent3">
                    <a:lumMod val="75000"/>
                  </a:schemeClr>
                </a:solidFill>
                <a:effectLst/>
                <a:ea typeface="+mn-ea"/>
                <a:cs typeface="B Nazanin" pitchFamily="2" charset="-78"/>
              </a:rPr>
              <a:t>فقر</a:t>
            </a:r>
            <a:r>
              <a:rPr lang="fa-IR" sz="2200" dirty="0">
                <a:solidFill>
                  <a:srgbClr val="3E3D2D"/>
                </a:solidFill>
                <a:effectLst/>
                <a:ea typeface="+mn-ea"/>
                <a:cs typeface="B Nazanin" pitchFamily="2" charset="-78"/>
              </a:rPr>
              <a:t>، </a:t>
            </a:r>
            <a:r>
              <a:rPr lang="fa-IR" sz="2200" dirty="0">
                <a:solidFill>
                  <a:schemeClr val="accent3">
                    <a:lumMod val="75000"/>
                  </a:schemeClr>
                </a:solidFill>
                <a:effectLst/>
                <a:ea typeface="+mn-ea"/>
                <a:cs typeface="B Nazanin" pitchFamily="2" charset="-78"/>
              </a:rPr>
              <a:t>ازدیاد جمعیت </a:t>
            </a:r>
            <a:r>
              <a:rPr lang="fa-IR" sz="2200" dirty="0">
                <a:solidFill>
                  <a:srgbClr val="3E3D2D"/>
                </a:solidFill>
                <a:effectLst/>
                <a:ea typeface="+mn-ea"/>
                <a:cs typeface="B Nazanin" pitchFamily="2" charset="-78"/>
              </a:rPr>
              <a:t>و </a:t>
            </a:r>
            <a:r>
              <a:rPr lang="fa-IR" sz="2200" dirty="0">
                <a:solidFill>
                  <a:schemeClr val="accent3">
                    <a:lumMod val="75000"/>
                  </a:schemeClr>
                </a:solidFill>
                <a:effectLst/>
                <a:ea typeface="+mn-ea"/>
                <a:cs typeface="B Nazanin" pitchFamily="2" charset="-78"/>
              </a:rPr>
              <a:t>فشار جمعیت</a:t>
            </a:r>
            <a:r>
              <a:rPr lang="fa-IR" sz="2200" dirty="0">
                <a:solidFill>
                  <a:srgbClr val="3E3D2D"/>
                </a:solidFill>
                <a:effectLst/>
                <a:ea typeface="+mn-ea"/>
                <a:cs typeface="B Nazanin" pitchFamily="2" charset="-78"/>
              </a:rPr>
              <a:t>، </a:t>
            </a:r>
            <a:r>
              <a:rPr lang="fa-IR" sz="2200" dirty="0">
                <a:solidFill>
                  <a:schemeClr val="accent3">
                    <a:lumMod val="75000"/>
                  </a:schemeClr>
                </a:solidFill>
                <a:effectLst/>
                <a:ea typeface="+mn-ea"/>
                <a:cs typeface="B Nazanin" pitchFamily="2" charset="-78"/>
              </a:rPr>
              <a:t>نابرابری اجتماعی </a:t>
            </a:r>
            <a:r>
              <a:rPr lang="fa-IR" sz="2200" dirty="0">
                <a:solidFill>
                  <a:srgbClr val="3E3D2D"/>
                </a:solidFill>
                <a:effectLst/>
                <a:ea typeface="+mn-ea"/>
                <a:cs typeface="B Nazanin" pitchFamily="2" charset="-78"/>
              </a:rPr>
              <a:t>و </a:t>
            </a:r>
            <a:r>
              <a:rPr lang="fa-IR" sz="2200" dirty="0">
                <a:solidFill>
                  <a:schemeClr val="accent3">
                    <a:lumMod val="75000"/>
                  </a:schemeClr>
                </a:solidFill>
                <a:effectLst/>
                <a:ea typeface="+mn-ea"/>
                <a:cs typeface="B Nazanin" pitchFamily="2" charset="-78"/>
              </a:rPr>
              <a:t>شرایط دادوستد </a:t>
            </a:r>
            <a:r>
              <a:rPr lang="fa-IR" sz="2200" dirty="0" smtClean="0">
                <a:solidFill>
                  <a:srgbClr val="3E3D2D"/>
                </a:solidFill>
                <a:effectLst/>
                <a:ea typeface="+mn-ea"/>
                <a:cs typeface="B Nazanin" pitchFamily="2" charset="-78"/>
              </a:rPr>
              <a:t>دانست.</a:t>
            </a:r>
            <a:r>
              <a:rPr lang="en-US" sz="1200" dirty="0">
                <a:solidFill>
                  <a:prstClr val="black"/>
                </a:solidFill>
                <a:effectLst/>
                <a:ea typeface="+mn-ea"/>
                <a:cs typeface="B Nazanin" pitchFamily="2" charset="-78"/>
              </a:rPr>
              <a:t> </a:t>
            </a:r>
            <a:r>
              <a:rPr lang="en-US" sz="1100" b="0" dirty="0">
                <a:solidFill>
                  <a:prstClr val="black"/>
                </a:solidFill>
                <a:effectLst/>
                <a:ea typeface="+mn-ea"/>
                <a:cs typeface="B Nazanin" pitchFamily="2" charset="-78"/>
              </a:rPr>
              <a:t>(Allen &amp; You2002)</a:t>
            </a:r>
            <a:r>
              <a:rPr lang="en-US" sz="2400" dirty="0">
                <a:solidFill>
                  <a:prstClr val="black"/>
                </a:solidFill>
                <a:effectLst/>
                <a:ea typeface="+mn-ea"/>
                <a:cs typeface="B Nazanin" pitchFamily="2" charset="-78"/>
              </a:rPr>
              <a:t/>
            </a:r>
            <a:br>
              <a:rPr lang="en-US" sz="2400" dirty="0">
                <a:solidFill>
                  <a:prstClr val="black"/>
                </a:solidFill>
                <a:effectLst/>
                <a:ea typeface="+mn-ea"/>
                <a:cs typeface="B Nazanin" pitchFamily="2" charset="-78"/>
              </a:rPr>
            </a:br>
            <a:endParaRPr lang="en-US"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27" y="4191000"/>
            <a:ext cx="334587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67200"/>
            <a:ext cx="333454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15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wipe(down)">
                                      <p:cBhvr>
                                        <p:cTn id="2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52400" y="838200"/>
            <a:ext cx="8839199" cy="5943599"/>
          </a:xfrm>
        </p:spPr>
        <p:txBody>
          <a:bodyPr>
            <a:noAutofit/>
          </a:bodyPr>
          <a:lstStyle/>
          <a:p>
            <a:pPr algn="r" rtl="1"/>
            <a:endParaRPr lang="en-US" sz="1800" b="1" dirty="0">
              <a:cs typeface="B Nazanin" pitchFamily="2" charset="-78"/>
            </a:endParaRPr>
          </a:p>
          <a:p>
            <a:pPr algn="r" rtl="1">
              <a:lnSpc>
                <a:spcPct val="115000"/>
              </a:lnSpc>
              <a:spcBef>
                <a:spcPts val="0"/>
              </a:spcBef>
              <a:spcAft>
                <a:spcPts val="1000"/>
              </a:spcAft>
            </a:pPr>
            <a:r>
              <a:rPr lang="fa-IR" sz="1800" b="1" dirty="0">
                <a:solidFill>
                  <a:schemeClr val="accent3">
                    <a:lumMod val="75000"/>
                  </a:schemeClr>
                </a:solidFill>
                <a:cs typeface="B Nazanin" pitchFamily="2" charset="-78"/>
              </a:rPr>
              <a:t> </a:t>
            </a:r>
            <a:r>
              <a:rPr lang="fa-IR" sz="1800" b="1" dirty="0">
                <a:solidFill>
                  <a:schemeClr val="accent3">
                    <a:lumMod val="75000"/>
                  </a:schemeClr>
                </a:solidFill>
                <a:latin typeface="Times New Roman"/>
                <a:ea typeface="Calibri"/>
                <a:cs typeface="B Nazanin"/>
              </a:rPr>
              <a:t>نخستین </a:t>
            </a:r>
            <a:r>
              <a:rPr lang="fa-IR" sz="1800" b="1" dirty="0">
                <a:latin typeface="Times New Roman"/>
                <a:ea typeface="Calibri"/>
                <a:cs typeface="B Nazanin"/>
              </a:rPr>
              <a:t>کنفرانس ملل متحد در خصوص </a:t>
            </a:r>
            <a:r>
              <a:rPr lang="fa-IR" sz="1800" b="1" dirty="0">
                <a:solidFill>
                  <a:schemeClr val="accent3">
                    <a:lumMod val="75000"/>
                  </a:schemeClr>
                </a:solidFill>
                <a:latin typeface="Times New Roman"/>
                <a:ea typeface="Calibri"/>
                <a:cs typeface="B Nazanin"/>
              </a:rPr>
              <a:t>سکونتگاه های انسانی </a:t>
            </a:r>
            <a:r>
              <a:rPr lang="fa-IR" sz="1800" b="1" dirty="0">
                <a:latin typeface="Times New Roman"/>
                <a:ea typeface="Calibri"/>
                <a:cs typeface="B Nazanin"/>
              </a:rPr>
              <a:t>در سال </a:t>
            </a:r>
            <a:r>
              <a:rPr lang="fa-IR" sz="1800" b="1" dirty="0">
                <a:solidFill>
                  <a:srgbClr val="943634"/>
                </a:solidFill>
                <a:latin typeface="Times New Roman"/>
                <a:ea typeface="Calibri"/>
                <a:cs typeface="B Nazanin"/>
              </a:rPr>
              <a:t>1976</a:t>
            </a:r>
            <a:r>
              <a:rPr lang="fa-IR" sz="1800" b="1" dirty="0">
                <a:latin typeface="Times New Roman"/>
                <a:ea typeface="Calibri"/>
                <a:cs typeface="B Nazanin"/>
              </a:rPr>
              <a:t> به نام کنفرانس </a:t>
            </a:r>
            <a:r>
              <a:rPr lang="fa-IR" sz="1800" b="1" dirty="0">
                <a:solidFill>
                  <a:srgbClr val="943634"/>
                </a:solidFill>
                <a:latin typeface="Times New Roman"/>
                <a:ea typeface="Calibri"/>
                <a:cs typeface="B Nazanin"/>
              </a:rPr>
              <a:t>هبیتات</a:t>
            </a:r>
            <a:r>
              <a:rPr lang="fa-IR" sz="1800" b="1" dirty="0">
                <a:latin typeface="Times New Roman"/>
                <a:ea typeface="Calibri"/>
                <a:cs typeface="B Nazanin"/>
              </a:rPr>
              <a:t> به تأسیس مرکز ملل متحد برای سکونتگاه های انسانی منجر شد که </a:t>
            </a:r>
            <a:r>
              <a:rPr lang="fa-IR" sz="1800" b="1" dirty="0">
                <a:solidFill>
                  <a:srgbClr val="943634"/>
                </a:solidFill>
                <a:latin typeface="Times New Roman"/>
                <a:ea typeface="Calibri"/>
                <a:cs typeface="B Nazanin"/>
              </a:rPr>
              <a:t>اکنون به نام اسکان بشر ملل متحد</a:t>
            </a:r>
            <a:r>
              <a:rPr lang="fa-IR" sz="1800" b="1" dirty="0">
                <a:latin typeface="Times New Roman"/>
                <a:ea typeface="Calibri"/>
                <a:cs typeface="B Nazanin"/>
              </a:rPr>
              <a:t> شناخته می شود. </a:t>
            </a:r>
            <a:r>
              <a:rPr lang="fa-IR" sz="1800" b="1" dirty="0">
                <a:solidFill>
                  <a:schemeClr val="accent3">
                    <a:lumMod val="75000"/>
                  </a:schemeClr>
                </a:solidFill>
                <a:latin typeface="Times New Roman"/>
                <a:ea typeface="Calibri"/>
                <a:cs typeface="B Nazanin"/>
              </a:rPr>
              <a:t>اولین کنفرانس </a:t>
            </a:r>
            <a:r>
              <a:rPr lang="fa-IR" sz="1800" b="1" dirty="0">
                <a:latin typeface="Times New Roman"/>
                <a:ea typeface="Calibri"/>
                <a:cs typeface="B Nazanin"/>
              </a:rPr>
              <a:t>هبیتات بر برقراری </a:t>
            </a:r>
            <a:r>
              <a:rPr lang="fa-IR" sz="1800" b="1" dirty="0">
                <a:solidFill>
                  <a:schemeClr val="accent3">
                    <a:lumMod val="75000"/>
                  </a:schemeClr>
                </a:solidFill>
                <a:latin typeface="Times New Roman"/>
                <a:ea typeface="Calibri"/>
                <a:cs typeface="B Nazanin"/>
              </a:rPr>
              <a:t>شرایط عادلانه برای اقشار فقیرشهری </a:t>
            </a:r>
            <a:r>
              <a:rPr lang="fa-IR" sz="1800" b="1" dirty="0">
                <a:latin typeface="Times New Roman"/>
                <a:ea typeface="Calibri"/>
                <a:cs typeface="B Nazanin"/>
              </a:rPr>
              <a:t>تأکید و بیشترین توجه را نسبت به </a:t>
            </a:r>
            <a:r>
              <a:rPr lang="fa-IR" sz="1800" b="1" dirty="0">
                <a:solidFill>
                  <a:schemeClr val="accent3">
                    <a:lumMod val="75000"/>
                  </a:schemeClr>
                </a:solidFill>
                <a:latin typeface="Times New Roman"/>
                <a:ea typeface="Calibri"/>
                <a:cs typeface="B Nazanin"/>
              </a:rPr>
              <a:t>تأسیس مسکن </a:t>
            </a:r>
            <a:r>
              <a:rPr lang="fa-IR" sz="1800" b="1" dirty="0">
                <a:latin typeface="Times New Roman"/>
                <a:ea typeface="Calibri"/>
                <a:cs typeface="B Nazanin"/>
              </a:rPr>
              <a:t>معطوف نمود. ( در دهه 1980 بخش توسعه شهری بانک جهانی) نسبت به تبیین آنچه که (</a:t>
            </a:r>
            <a:r>
              <a:rPr lang="fa-IR" sz="1800" b="1" dirty="0">
                <a:solidFill>
                  <a:schemeClr val="accent6">
                    <a:lumMod val="50000"/>
                  </a:schemeClr>
                </a:solidFill>
                <a:latin typeface="Times New Roman"/>
                <a:ea typeface="Calibri"/>
                <a:cs typeface="B Nazanin"/>
              </a:rPr>
              <a:t>دستور کار قهوه ای</a:t>
            </a:r>
            <a:r>
              <a:rPr lang="fa-IR" sz="1800" b="1" dirty="0">
                <a:latin typeface="Times New Roman"/>
                <a:ea typeface="Calibri"/>
                <a:cs typeface="B Nazanin"/>
              </a:rPr>
              <a:t>) نامیده </a:t>
            </a:r>
            <a:r>
              <a:rPr lang="fa-IR" sz="1800" b="1" dirty="0">
                <a:latin typeface="Calibri"/>
                <a:ea typeface="Calibri"/>
                <a:cs typeface="Times New Roman"/>
              </a:rPr>
              <a:t> </a:t>
            </a:r>
            <a:r>
              <a:rPr lang="fa-IR" sz="1800" b="1" dirty="0">
                <a:latin typeface="Times New Roman"/>
                <a:ea typeface="Calibri"/>
                <a:cs typeface="B Nazanin"/>
              </a:rPr>
              <a:t>میشود اقدام کرد</a:t>
            </a:r>
            <a:r>
              <a:rPr lang="fa-IR" sz="1400" b="1" dirty="0">
                <a:latin typeface="Times New Roman"/>
                <a:ea typeface="Calibri"/>
                <a:cs typeface="B Nazanin"/>
              </a:rPr>
              <a:t>. </a:t>
            </a:r>
            <a:r>
              <a:rPr lang="en-US" sz="1400" b="1" dirty="0">
                <a:latin typeface="Times New Roman"/>
                <a:ea typeface="Calibri"/>
                <a:cs typeface="B Nazanin"/>
              </a:rPr>
              <a:t> </a:t>
            </a:r>
            <a:r>
              <a:rPr lang="en-US" sz="1100" b="1" dirty="0">
                <a:latin typeface="Times New Roman"/>
                <a:ea typeface="Calibri"/>
                <a:cs typeface="B Nazanin"/>
              </a:rPr>
              <a:t>(</a:t>
            </a:r>
            <a:r>
              <a:rPr lang="en-US" sz="1100" b="1" dirty="0" err="1">
                <a:latin typeface="Times New Roman"/>
                <a:ea typeface="Calibri"/>
                <a:cs typeface="B Nazanin"/>
              </a:rPr>
              <a:t>cohen</a:t>
            </a:r>
            <a:r>
              <a:rPr lang="en-US" sz="1100" b="1" dirty="0">
                <a:latin typeface="Times New Roman"/>
                <a:ea typeface="Calibri"/>
                <a:cs typeface="B Nazanin"/>
              </a:rPr>
              <a:t> 1991)</a:t>
            </a:r>
            <a:endParaRPr lang="en-US" sz="1100" dirty="0">
              <a:latin typeface="Calibri"/>
              <a:ea typeface="Calibri"/>
              <a:cs typeface="Arial"/>
            </a:endParaRPr>
          </a:p>
          <a:p>
            <a:pPr algn="r" rtl="1"/>
            <a:endParaRPr lang="en-US" sz="1800" b="1" dirty="0">
              <a:cs typeface="B Nazanin" pitchFamily="2" charset="-78"/>
            </a:endParaRPr>
          </a:p>
          <a:p>
            <a:pPr algn="r" rtl="1"/>
            <a:endParaRPr lang="fa-IR" sz="1800" b="1" dirty="0" smtClean="0">
              <a:cs typeface="B Nazanin" pitchFamily="2" charset="-78"/>
            </a:endParaRPr>
          </a:p>
          <a:p>
            <a:pPr algn="r" rtl="1"/>
            <a:endParaRPr lang="fa-IR" sz="1800" b="1" dirty="0">
              <a:cs typeface="B Nazanin" pitchFamily="2" charset="-78"/>
            </a:endParaRPr>
          </a:p>
          <a:p>
            <a:pPr algn="r" rtl="1"/>
            <a:endParaRPr lang="fa-IR" sz="1800" b="1" dirty="0" smtClean="0">
              <a:cs typeface="B Nazanin" pitchFamily="2" charset="-78"/>
            </a:endParaRPr>
          </a:p>
          <a:p>
            <a:pPr algn="r" rtl="1"/>
            <a:endParaRPr lang="fa-IR" sz="1800" b="1" dirty="0">
              <a:cs typeface="B Nazanin" pitchFamily="2" charset="-78"/>
            </a:endParaRPr>
          </a:p>
          <a:p>
            <a:pPr algn="r" rtl="1"/>
            <a:endParaRPr lang="fa-IR" sz="1800" b="1" dirty="0" smtClean="0">
              <a:latin typeface="Times New Roman"/>
              <a:ea typeface="Calibri"/>
              <a:cs typeface="B Nazanin"/>
            </a:endParaRPr>
          </a:p>
          <a:p>
            <a:pPr lvl="0" algn="r" rtl="1">
              <a:lnSpc>
                <a:spcPct val="115000"/>
              </a:lnSpc>
              <a:spcBef>
                <a:spcPts val="0"/>
              </a:spcBef>
              <a:spcAft>
                <a:spcPts val="1000"/>
              </a:spcAft>
              <a:buClr>
                <a:srgbClr val="FEA022">
                  <a:lumMod val="75000"/>
                </a:srgbClr>
              </a:buClr>
            </a:pPr>
            <a:r>
              <a:rPr lang="fa-IR" sz="1800" b="1" dirty="0" smtClean="0">
                <a:latin typeface="Times New Roman"/>
                <a:ea typeface="Calibri"/>
                <a:cs typeface="B Nazanin"/>
              </a:rPr>
              <a:t>منظور </a:t>
            </a:r>
            <a:r>
              <a:rPr lang="fa-IR" sz="1800" b="1" dirty="0">
                <a:latin typeface="Times New Roman"/>
                <a:ea typeface="Calibri"/>
                <a:cs typeface="B Nazanin"/>
              </a:rPr>
              <a:t>از این اصطلاح، تأکید بر نیاز به </a:t>
            </a:r>
            <a:r>
              <a:rPr lang="fa-IR" sz="1800" b="1" dirty="0">
                <a:solidFill>
                  <a:srgbClr val="984806"/>
                </a:solidFill>
                <a:latin typeface="Times New Roman"/>
                <a:ea typeface="Calibri"/>
                <a:cs typeface="B Nazanin"/>
              </a:rPr>
              <a:t>آگاهی زیست محیطی </a:t>
            </a:r>
            <a:r>
              <a:rPr lang="fa-IR" sz="1800" b="1" dirty="0">
                <a:latin typeface="Times New Roman"/>
                <a:ea typeface="Calibri"/>
                <a:cs typeface="B Nazanin"/>
              </a:rPr>
              <a:t>با تمرکز بر مسايل زیست محیطی شهری شامل </a:t>
            </a:r>
            <a:r>
              <a:rPr lang="fa-IR" sz="1800" b="1" dirty="0">
                <a:solidFill>
                  <a:srgbClr val="984806"/>
                </a:solidFill>
                <a:latin typeface="Times New Roman"/>
                <a:ea typeface="Calibri"/>
                <a:cs typeface="B Nazanin"/>
              </a:rPr>
              <a:t>مدیریت پساب ها و پسماند های جامد، کنترل آلودگی هوا </a:t>
            </a:r>
            <a:r>
              <a:rPr lang="fa-IR" sz="1800" b="1" dirty="0">
                <a:latin typeface="Times New Roman"/>
                <a:ea typeface="Calibri"/>
                <a:cs typeface="B Nazanin"/>
              </a:rPr>
              <a:t>و سایر جنبه های نامناسب زیست محیط شهری بود. در همان زمان، توجه جنبش زیست محیطی و رسانه ای به مسايل جهانی محیط زیست </a:t>
            </a:r>
            <a:r>
              <a:rPr lang="fa-IR" sz="1800" b="1" dirty="0">
                <a:solidFill>
                  <a:srgbClr val="00B050"/>
                </a:solidFill>
                <a:latin typeface="Times New Roman"/>
                <a:ea typeface="Calibri"/>
                <a:cs typeface="B Nazanin"/>
              </a:rPr>
              <a:t>مانند گرم شدن کره زمین</a:t>
            </a:r>
            <a:r>
              <a:rPr lang="fa-IR" sz="1800" b="1" dirty="0">
                <a:latin typeface="Times New Roman"/>
                <a:ea typeface="Calibri"/>
                <a:cs typeface="B Nazanin"/>
              </a:rPr>
              <a:t>، </a:t>
            </a:r>
            <a:r>
              <a:rPr lang="fa-IR" sz="1800" b="1" dirty="0">
                <a:solidFill>
                  <a:srgbClr val="00B050"/>
                </a:solidFill>
                <a:latin typeface="Times New Roman"/>
                <a:ea typeface="Calibri"/>
                <a:cs typeface="B Nazanin"/>
              </a:rPr>
              <a:t>کاهش باران های جنگل </a:t>
            </a:r>
            <a:r>
              <a:rPr lang="fa-IR" sz="1800" b="1" dirty="0">
                <a:latin typeface="Times New Roman"/>
                <a:ea typeface="Calibri"/>
                <a:cs typeface="B Nazanin"/>
              </a:rPr>
              <a:t>و </a:t>
            </a:r>
            <a:r>
              <a:rPr lang="fa-IR" sz="1800" b="1" dirty="0">
                <a:solidFill>
                  <a:srgbClr val="00B050"/>
                </a:solidFill>
                <a:latin typeface="Times New Roman"/>
                <a:ea typeface="Calibri"/>
                <a:cs typeface="B Nazanin"/>
              </a:rPr>
              <a:t>از دست رفتن تنوع زیستی </a:t>
            </a:r>
            <a:r>
              <a:rPr lang="fa-IR" sz="1800" b="1" dirty="0">
                <a:latin typeface="Times New Roman"/>
                <a:ea typeface="Calibri"/>
                <a:cs typeface="B Nazanin"/>
              </a:rPr>
              <a:t>به عنوان (</a:t>
            </a:r>
            <a:r>
              <a:rPr lang="fa-IR" sz="1800" b="1" dirty="0">
                <a:solidFill>
                  <a:srgbClr val="00B050"/>
                </a:solidFill>
                <a:latin typeface="Times New Roman"/>
                <a:ea typeface="Calibri"/>
                <a:cs typeface="B Nazanin"/>
              </a:rPr>
              <a:t>دستور کار سبز</a:t>
            </a:r>
            <a:r>
              <a:rPr lang="fa-IR" sz="1800" b="1" dirty="0">
                <a:latin typeface="Times New Roman"/>
                <a:ea typeface="Calibri"/>
                <a:cs typeface="B Nazanin"/>
              </a:rPr>
              <a:t>) شناخته شد. شهر در دو دستور کار (</a:t>
            </a:r>
            <a:r>
              <a:rPr lang="fa-IR" sz="1800" b="1" dirty="0">
                <a:solidFill>
                  <a:srgbClr val="00B050"/>
                </a:solidFill>
                <a:latin typeface="Times New Roman"/>
                <a:ea typeface="Calibri"/>
                <a:cs typeface="B Nazanin"/>
              </a:rPr>
              <a:t>سبز </a:t>
            </a:r>
            <a:r>
              <a:rPr lang="fa-IR" sz="1800" b="1" dirty="0">
                <a:latin typeface="Times New Roman"/>
                <a:ea typeface="Calibri"/>
                <a:cs typeface="B Nazanin"/>
              </a:rPr>
              <a:t>و </a:t>
            </a:r>
            <a:r>
              <a:rPr lang="fa-IR" sz="1800" b="1" dirty="0">
                <a:solidFill>
                  <a:srgbClr val="984806"/>
                </a:solidFill>
                <a:latin typeface="Times New Roman"/>
                <a:ea typeface="Calibri"/>
                <a:cs typeface="B Nazanin"/>
              </a:rPr>
              <a:t>قهوه ای</a:t>
            </a:r>
            <a:r>
              <a:rPr lang="fa-IR" sz="1800" b="1" dirty="0">
                <a:latin typeface="Times New Roman"/>
                <a:ea typeface="Calibri"/>
                <a:cs typeface="B Nazanin"/>
              </a:rPr>
              <a:t>) یک مسئله و محور اساسی و اصلی است. </a:t>
            </a:r>
            <a:r>
              <a:rPr lang="fa-IR" sz="1400" b="1" dirty="0">
                <a:solidFill>
                  <a:srgbClr val="3E3D2D"/>
                </a:solidFill>
                <a:latin typeface="Times New Roman"/>
                <a:ea typeface="Calibri"/>
                <a:cs typeface="B Nazanin"/>
              </a:rPr>
              <a:t>. </a:t>
            </a:r>
            <a:r>
              <a:rPr lang="en-US" sz="1400" b="1" dirty="0">
                <a:solidFill>
                  <a:srgbClr val="3E3D2D"/>
                </a:solidFill>
                <a:latin typeface="Times New Roman"/>
                <a:ea typeface="Calibri"/>
                <a:cs typeface="B Nazanin"/>
              </a:rPr>
              <a:t> </a:t>
            </a:r>
            <a:r>
              <a:rPr lang="en-US" sz="1100" b="1" dirty="0">
                <a:solidFill>
                  <a:srgbClr val="3E3D2D"/>
                </a:solidFill>
                <a:latin typeface="Times New Roman"/>
                <a:ea typeface="Calibri"/>
                <a:cs typeface="B Nazanin"/>
              </a:rPr>
              <a:t>(</a:t>
            </a:r>
            <a:r>
              <a:rPr lang="en-US" sz="1100" b="1" dirty="0" err="1">
                <a:solidFill>
                  <a:srgbClr val="3E3D2D"/>
                </a:solidFill>
                <a:latin typeface="Times New Roman"/>
                <a:ea typeface="Calibri"/>
                <a:cs typeface="B Nazanin"/>
              </a:rPr>
              <a:t>cohen</a:t>
            </a:r>
            <a:r>
              <a:rPr lang="en-US" sz="1100" b="1" dirty="0">
                <a:solidFill>
                  <a:srgbClr val="3E3D2D"/>
                </a:solidFill>
                <a:latin typeface="Times New Roman"/>
                <a:ea typeface="Calibri"/>
                <a:cs typeface="B Nazanin"/>
              </a:rPr>
              <a:t> 1991)</a:t>
            </a:r>
            <a:endParaRPr lang="en-US" sz="1100" dirty="0">
              <a:solidFill>
                <a:srgbClr val="3E3D2D"/>
              </a:solidFill>
              <a:latin typeface="Calibri"/>
              <a:ea typeface="Calibri"/>
              <a:cs typeface="Arial"/>
            </a:endParaRPr>
          </a:p>
          <a:p>
            <a:pPr algn="r" rtl="1"/>
            <a:endParaRPr lang="fa-IR" sz="1800" b="1" dirty="0" smtClean="0">
              <a:cs typeface="B Nazanin" pitchFamily="2" charset="-78"/>
            </a:endParaRPr>
          </a:p>
        </p:txBody>
      </p:sp>
      <p:sp>
        <p:nvSpPr>
          <p:cNvPr id="3" name="Title 2"/>
          <p:cNvSpPr>
            <a:spLocks noGrp="1"/>
          </p:cNvSpPr>
          <p:nvPr>
            <p:ph type="ctrTitle"/>
          </p:nvPr>
        </p:nvSpPr>
        <p:spPr>
          <a:xfrm>
            <a:off x="1676400" y="152401"/>
            <a:ext cx="7175351" cy="533400"/>
          </a:xfrm>
        </p:spPr>
        <p:txBody>
          <a:bodyPr/>
          <a:lstStyle/>
          <a:p>
            <a:pPr algn="r" rtl="1"/>
            <a:r>
              <a:rPr lang="fa-IR" sz="3200" dirty="0">
                <a:solidFill>
                  <a:srgbClr val="7030A0"/>
                </a:solidFill>
                <a:effectLst/>
                <a:cs typeface="B Nazanin" pitchFamily="2" charset="-78"/>
              </a:rPr>
              <a:t>توسعه پایدار شهری</a:t>
            </a:r>
            <a:r>
              <a:rPr lang="en-US" sz="3200" dirty="0">
                <a:solidFill>
                  <a:srgbClr val="7030A0"/>
                </a:solidFill>
                <a:effectLst/>
                <a:cs typeface="B Nazanin" pitchFamily="2" charset="-78"/>
              </a:rPr>
              <a:t/>
            </a:r>
            <a:br>
              <a:rPr lang="en-US" sz="3200" dirty="0">
                <a:solidFill>
                  <a:srgbClr val="7030A0"/>
                </a:solidFill>
                <a:effectLst/>
                <a:cs typeface="B Nazanin" pitchFamily="2" charset="-78"/>
              </a:rPr>
            </a:br>
            <a:endParaRPr lang="en-US" sz="3200" dirty="0">
              <a:solidFill>
                <a:srgbClr val="7030A0"/>
              </a:solidFill>
              <a:cs typeface="B Nazanin" pitchFamily="2" charset="-7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819400"/>
            <a:ext cx="56388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77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1+#ppt_w/2"/>
                                          </p:val>
                                        </p:tav>
                                        <p:tav tm="100000">
                                          <p:val>
                                            <p:strVal val="#ppt_x"/>
                                          </p:val>
                                        </p:tav>
                                      </p:tavLst>
                                    </p:anim>
                                    <p:anim calcmode="lin" valueType="num">
                                      <p:cBhvr additive="base">
                                        <p:cTn id="13"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animEffect transition="in" filter="fade">
                                      <p:cBhvr>
                                        <p:cTn id="23"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28600" y="1600200"/>
            <a:ext cx="8686799" cy="5029199"/>
          </a:xfrm>
        </p:spPr>
        <p:txBody>
          <a:bodyPr/>
          <a:lstStyle/>
          <a:p>
            <a:pPr algn="r" rtl="1">
              <a:lnSpc>
                <a:spcPct val="115000"/>
              </a:lnSpc>
              <a:spcBef>
                <a:spcPts val="0"/>
              </a:spcBef>
              <a:spcAft>
                <a:spcPts val="1000"/>
              </a:spcAft>
            </a:pPr>
            <a:r>
              <a:rPr lang="fa-IR" sz="2400" b="1" dirty="0">
                <a:solidFill>
                  <a:srgbClr val="984806"/>
                </a:solidFill>
                <a:latin typeface="Times New Roman"/>
                <a:ea typeface="Calibri"/>
                <a:cs typeface="B Nazanin"/>
              </a:rPr>
              <a:t>دستور کار قهوه ای </a:t>
            </a:r>
            <a:r>
              <a:rPr lang="fa-IR" sz="2400" b="1" dirty="0">
                <a:latin typeface="Times New Roman"/>
                <a:ea typeface="Calibri"/>
                <a:cs typeface="B Nazanin"/>
              </a:rPr>
              <a:t>به آن دسته از مسائل زیست محیطی مبوط میشود که یک </a:t>
            </a:r>
            <a:r>
              <a:rPr lang="fa-IR" sz="2400" b="1" dirty="0">
                <a:solidFill>
                  <a:srgbClr val="984806"/>
                </a:solidFill>
                <a:latin typeface="Times New Roman"/>
                <a:ea typeface="Calibri"/>
                <a:cs typeface="B Nazanin"/>
              </a:rPr>
              <a:t>اثر محلی فوری دارند</a:t>
            </a:r>
            <a:r>
              <a:rPr lang="fa-IR" sz="2400" b="1" dirty="0">
                <a:latin typeface="Times New Roman"/>
                <a:ea typeface="Calibri"/>
                <a:cs typeface="B Nazanin"/>
              </a:rPr>
              <a:t>(مانند </a:t>
            </a:r>
            <a:r>
              <a:rPr lang="fa-IR" sz="2400" b="1" dirty="0">
                <a:solidFill>
                  <a:schemeClr val="accent3">
                    <a:lumMod val="60000"/>
                    <a:lumOff val="40000"/>
                  </a:schemeClr>
                </a:solidFill>
                <a:latin typeface="Times New Roman"/>
                <a:ea typeface="Calibri"/>
                <a:cs typeface="B Nazanin"/>
              </a:rPr>
              <a:t>آلودگی آب و هوا یا مدیریت زباله های جامد</a:t>
            </a:r>
            <a:r>
              <a:rPr lang="fa-IR" sz="2400" b="1" dirty="0">
                <a:latin typeface="Times New Roman"/>
                <a:ea typeface="Calibri"/>
                <a:cs typeface="B Nazanin"/>
              </a:rPr>
              <a:t>) دستور کار قهوه ای میخواهد که تأثیر مثبتی بر محیط زندگی شهرنشینان داشته و لذا نابسمانی در محیط زیست شهری و پیامد های زیان بار آن بر کیفیت زندگی شهری را مورد توجه قرار می دهد.</a:t>
            </a:r>
            <a:r>
              <a:rPr lang="en-US" sz="1100" dirty="0">
                <a:latin typeface="Times New Roman"/>
                <a:ea typeface="Calibri"/>
                <a:cs typeface="B Nazanin"/>
              </a:rPr>
              <a:t>(mcgranahan.&amp;satterthwaite,d.2003)</a:t>
            </a:r>
            <a:endParaRPr lang="en-US" sz="1100" dirty="0">
              <a:latin typeface="Calibri"/>
              <a:ea typeface="Calibri"/>
              <a:cs typeface="Arial"/>
            </a:endParaRPr>
          </a:p>
          <a:p>
            <a:pPr algn="r" rtl="1"/>
            <a:endParaRPr lang="en-US" dirty="0">
              <a:cs typeface="B Nazanin" pitchFamily="2" charset="-78"/>
            </a:endParaRPr>
          </a:p>
        </p:txBody>
      </p:sp>
      <p:sp>
        <p:nvSpPr>
          <p:cNvPr id="3" name="Title 2"/>
          <p:cNvSpPr>
            <a:spLocks noGrp="1"/>
          </p:cNvSpPr>
          <p:nvPr>
            <p:ph type="ctrTitle"/>
          </p:nvPr>
        </p:nvSpPr>
        <p:spPr>
          <a:xfrm>
            <a:off x="235527" y="152400"/>
            <a:ext cx="8756074" cy="1295400"/>
          </a:xfrm>
        </p:spPr>
        <p:txBody>
          <a:bodyPr/>
          <a:lstStyle/>
          <a:p>
            <a:pPr marL="0" lvl="0" indent="0" algn="r" rtl="1">
              <a:lnSpc>
                <a:spcPct val="115000"/>
              </a:lnSpc>
              <a:spcBef>
                <a:spcPts val="0"/>
              </a:spcBef>
              <a:spcAft>
                <a:spcPts val="1000"/>
              </a:spcAft>
            </a:pPr>
            <a:r>
              <a:rPr lang="fa-IR" sz="2000" dirty="0">
                <a:solidFill>
                  <a:srgbClr val="00B050"/>
                </a:solidFill>
                <a:effectLst/>
                <a:latin typeface="Times New Roman"/>
                <a:ea typeface="Calibri"/>
                <a:cs typeface="B Nazanin"/>
              </a:rPr>
              <a:t>دستور کار سبز</a:t>
            </a:r>
            <a:r>
              <a:rPr lang="fa-IR" sz="2000" dirty="0">
                <a:effectLst/>
                <a:latin typeface="Times New Roman"/>
                <a:ea typeface="Calibri"/>
                <a:cs typeface="B Nazanin"/>
              </a:rPr>
              <a:t> مسائلی را مدنظر قرار میدهد </a:t>
            </a:r>
            <a:r>
              <a:rPr lang="fa-IR" sz="2000" dirty="0">
                <a:solidFill>
                  <a:srgbClr val="00B050"/>
                </a:solidFill>
                <a:effectLst/>
                <a:latin typeface="Times New Roman"/>
                <a:ea typeface="Calibri"/>
                <a:cs typeface="B Nazanin"/>
              </a:rPr>
              <a:t>که بلند مدت و دارای اثرجهانی هستند</a:t>
            </a:r>
            <a:r>
              <a:rPr lang="fa-IR" sz="2000" dirty="0">
                <a:effectLst/>
                <a:latin typeface="Times New Roman"/>
                <a:ea typeface="Calibri"/>
                <a:cs typeface="B Nazanin"/>
              </a:rPr>
              <a:t>(مانند </a:t>
            </a:r>
            <a:r>
              <a:rPr lang="fa-IR" sz="2000" dirty="0">
                <a:solidFill>
                  <a:srgbClr val="00B0F0"/>
                </a:solidFill>
                <a:effectLst/>
                <a:latin typeface="Times New Roman"/>
                <a:ea typeface="Calibri"/>
                <a:cs typeface="B Nazanin"/>
              </a:rPr>
              <a:t>ازدست رفتن اکوسیستم های طبیعی و بکر</a:t>
            </a:r>
            <a:r>
              <a:rPr lang="fa-IR" sz="2000" dirty="0">
                <a:effectLst/>
                <a:latin typeface="Times New Roman"/>
                <a:ea typeface="Calibri"/>
                <a:cs typeface="B Nazanin"/>
              </a:rPr>
              <a:t>، </a:t>
            </a:r>
            <a:r>
              <a:rPr lang="fa-IR" sz="2000" dirty="0">
                <a:solidFill>
                  <a:srgbClr val="00B0F0"/>
                </a:solidFill>
                <a:effectLst/>
                <a:latin typeface="Times New Roman"/>
                <a:ea typeface="Calibri"/>
                <a:cs typeface="B Nazanin"/>
              </a:rPr>
              <a:t>صدمات وارده به گوناگونی گونه ها</a:t>
            </a:r>
            <a:r>
              <a:rPr lang="fa-IR" sz="2000" dirty="0">
                <a:effectLst/>
                <a:latin typeface="Times New Roman"/>
                <a:ea typeface="Calibri"/>
                <a:cs typeface="B Nazanin"/>
              </a:rPr>
              <a:t>، </a:t>
            </a:r>
            <a:r>
              <a:rPr lang="fa-IR" sz="2000" dirty="0">
                <a:solidFill>
                  <a:srgbClr val="00B0F0"/>
                </a:solidFill>
                <a:effectLst/>
                <a:latin typeface="Times New Roman"/>
                <a:ea typeface="Calibri"/>
                <a:cs typeface="B Nazanin"/>
              </a:rPr>
              <a:t>پارگی لایه ی اوزون یا گرم شدن جهان)</a:t>
            </a:r>
            <a:r>
              <a:rPr lang="fa-IR" sz="2000" dirty="0">
                <a:solidFill>
                  <a:schemeClr val="tx1"/>
                </a:solidFill>
                <a:effectLst/>
                <a:latin typeface="Times New Roman"/>
                <a:ea typeface="Calibri"/>
                <a:cs typeface="B Nazanin"/>
              </a:rPr>
              <a:t>اینها</a:t>
            </a:r>
            <a:r>
              <a:rPr lang="fa-IR" sz="2000" dirty="0">
                <a:solidFill>
                  <a:srgbClr val="00B0F0"/>
                </a:solidFill>
                <a:effectLst/>
                <a:latin typeface="Times New Roman"/>
                <a:ea typeface="Calibri"/>
                <a:cs typeface="B Nazanin"/>
              </a:rPr>
              <a:t> </a:t>
            </a:r>
            <a:r>
              <a:rPr lang="fa-IR" sz="2000" dirty="0">
                <a:effectLst/>
                <a:latin typeface="Times New Roman"/>
                <a:ea typeface="Calibri"/>
                <a:cs typeface="B Nazanin"/>
              </a:rPr>
              <a:t>مسائلی هستند که نیاز به همکاری جهانی داشته و یک کشور یا شهر به تنهایی قادر به مواجهه باآنها نیست</a:t>
            </a:r>
            <a:r>
              <a:rPr lang="fa-IR" sz="2000" dirty="0" smtClean="0">
                <a:effectLst/>
                <a:latin typeface="Times New Roman"/>
                <a:ea typeface="Calibri"/>
                <a:cs typeface="B Nazanin"/>
              </a:rPr>
              <a:t>.</a:t>
            </a:r>
            <a:r>
              <a:rPr lang="en-US" sz="1100" b="0" dirty="0">
                <a:solidFill>
                  <a:srgbClr val="3E3D2D"/>
                </a:solidFill>
                <a:effectLst/>
                <a:latin typeface="Times New Roman"/>
                <a:ea typeface="Calibri"/>
                <a:cs typeface="B Nazanin"/>
              </a:rPr>
              <a:t> (mcgranahan.&amp;satterthwaite,d.2003)</a:t>
            </a:r>
            <a:r>
              <a:rPr lang="en-US" sz="1100" b="0" dirty="0">
                <a:solidFill>
                  <a:srgbClr val="3E3D2D"/>
                </a:solidFill>
                <a:effectLst/>
                <a:latin typeface="Calibri"/>
                <a:ea typeface="Calibri"/>
                <a:cs typeface="Arial"/>
              </a:rPr>
              <a:t/>
            </a:r>
            <a:br>
              <a:rPr lang="en-US" sz="1100" b="0" dirty="0">
                <a:solidFill>
                  <a:srgbClr val="3E3D2D"/>
                </a:solidFill>
                <a:effectLst/>
                <a:latin typeface="Calibri"/>
                <a:ea typeface="Calibri"/>
                <a:cs typeface="Arial"/>
              </a:rPr>
            </a:br>
            <a:endParaRPr lang="en-US" sz="2000" dirty="0">
              <a:cs typeface="B Nazanin" pitchFamily="2" charset="-78"/>
            </a:endParaRPr>
          </a:p>
        </p:txBody>
      </p:sp>
      <p:pic>
        <p:nvPicPr>
          <p:cNvPr id="4" name="Picture 3" descr="C:\Users\Niroomand\Desktop\New folder (2)\4.jpg"/>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0"/>
            <a:ext cx="7391400" cy="2827972"/>
          </a:xfrm>
          <a:prstGeom prst="rect">
            <a:avLst/>
          </a:prstGeom>
          <a:noFill/>
          <a:ln>
            <a:noFill/>
          </a:ln>
        </p:spPr>
      </p:pic>
    </p:spTree>
    <p:extLst>
      <p:ext uri="{BB962C8B-B14F-4D97-AF65-F5344CB8AC3E}">
        <p14:creationId xmlns:p14="http://schemas.microsoft.com/office/powerpoint/2010/main" val="37066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down)">
                                      <p:cBhvr>
                                        <p:cTn id="43" dur="580">
                                          <p:stCondLst>
                                            <p:cond delay="0"/>
                                          </p:stCondLst>
                                        </p:cTn>
                                        <p:tgtEl>
                                          <p:spTgt spid="2">
                                            <p:txEl>
                                              <p:pRg st="0" end="0"/>
                                            </p:txEl>
                                          </p:spTgt>
                                        </p:tgtEl>
                                      </p:cBhvr>
                                    </p:animEffect>
                                    <p:anim calcmode="lin" valueType="num">
                                      <p:cBhvr>
                                        <p:cTn id="44"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
                                            <p:txEl>
                                              <p:pRg st="0" end="0"/>
                                            </p:txEl>
                                          </p:spTgt>
                                        </p:tgtEl>
                                      </p:cBhvr>
                                      <p:to x="100000" y="60000"/>
                                    </p:animScale>
                                    <p:animScale>
                                      <p:cBhvr>
                                        <p:cTn id="50" dur="166" decel="50000">
                                          <p:stCondLst>
                                            <p:cond delay="676"/>
                                          </p:stCondLst>
                                        </p:cTn>
                                        <p:tgtEl>
                                          <p:spTgt spid="2">
                                            <p:txEl>
                                              <p:pRg st="0" end="0"/>
                                            </p:txEl>
                                          </p:spTgt>
                                        </p:tgtEl>
                                      </p:cBhvr>
                                      <p:to x="100000" y="100000"/>
                                    </p:animScale>
                                    <p:animScale>
                                      <p:cBhvr>
                                        <p:cTn id="51" dur="26">
                                          <p:stCondLst>
                                            <p:cond delay="1312"/>
                                          </p:stCondLst>
                                        </p:cTn>
                                        <p:tgtEl>
                                          <p:spTgt spid="2">
                                            <p:txEl>
                                              <p:pRg st="0" end="0"/>
                                            </p:txEl>
                                          </p:spTgt>
                                        </p:tgtEl>
                                      </p:cBhvr>
                                      <p:to x="100000" y="80000"/>
                                    </p:animScale>
                                    <p:animScale>
                                      <p:cBhvr>
                                        <p:cTn id="52" dur="166" decel="50000">
                                          <p:stCondLst>
                                            <p:cond delay="1338"/>
                                          </p:stCondLst>
                                        </p:cTn>
                                        <p:tgtEl>
                                          <p:spTgt spid="2">
                                            <p:txEl>
                                              <p:pRg st="0" end="0"/>
                                            </p:txEl>
                                          </p:spTgt>
                                        </p:tgtEl>
                                      </p:cBhvr>
                                      <p:to x="100000" y="100000"/>
                                    </p:animScale>
                                    <p:animScale>
                                      <p:cBhvr>
                                        <p:cTn id="53" dur="26">
                                          <p:stCondLst>
                                            <p:cond delay="1642"/>
                                          </p:stCondLst>
                                        </p:cTn>
                                        <p:tgtEl>
                                          <p:spTgt spid="2">
                                            <p:txEl>
                                              <p:pRg st="0" end="0"/>
                                            </p:txEl>
                                          </p:spTgt>
                                        </p:tgtEl>
                                      </p:cBhvr>
                                      <p:to x="100000" y="90000"/>
                                    </p:animScale>
                                    <p:animScale>
                                      <p:cBhvr>
                                        <p:cTn id="54" dur="166" decel="50000">
                                          <p:stCondLst>
                                            <p:cond delay="1668"/>
                                          </p:stCondLst>
                                        </p:cTn>
                                        <p:tgtEl>
                                          <p:spTgt spid="2">
                                            <p:txEl>
                                              <p:pRg st="0" end="0"/>
                                            </p:txEl>
                                          </p:spTgt>
                                        </p:tgtEl>
                                      </p:cBhvr>
                                      <p:to x="100000" y="100000"/>
                                    </p:animScale>
                                    <p:animScale>
                                      <p:cBhvr>
                                        <p:cTn id="55" dur="26">
                                          <p:stCondLst>
                                            <p:cond delay="1808"/>
                                          </p:stCondLst>
                                        </p:cTn>
                                        <p:tgtEl>
                                          <p:spTgt spid="2">
                                            <p:txEl>
                                              <p:pRg st="0" end="0"/>
                                            </p:txEl>
                                          </p:spTgt>
                                        </p:tgtEl>
                                      </p:cBhvr>
                                      <p:to x="100000" y="95000"/>
                                    </p:animScale>
                                    <p:animScale>
                                      <p:cBhvr>
                                        <p:cTn id="56"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6200" y="2057400"/>
            <a:ext cx="8839199" cy="4502726"/>
          </a:xfrm>
        </p:spPr>
        <p:txBody>
          <a:bodyPr>
            <a:normAutofit/>
          </a:bodyPr>
          <a:lstStyle/>
          <a:p>
            <a:pPr algn="r" rtl="1"/>
            <a:r>
              <a:rPr lang="fa-IR" sz="2400" b="1" dirty="0" smtClean="0">
                <a:latin typeface="Times New Roman"/>
                <a:ea typeface="Calibri"/>
                <a:cs typeface="B Nazanin"/>
              </a:rPr>
              <a:t> </a:t>
            </a:r>
            <a:r>
              <a:rPr lang="fa-IR" sz="2400" b="1" dirty="0">
                <a:latin typeface="Times New Roman"/>
                <a:ea typeface="Calibri"/>
                <a:cs typeface="B Nazanin"/>
              </a:rPr>
              <a:t>فاصله 4ساله میان کنفرانس ریو و ژانیرو و هبیتات 2، </a:t>
            </a:r>
            <a:r>
              <a:rPr lang="fa-IR" sz="2400" b="1" dirty="0">
                <a:solidFill>
                  <a:schemeClr val="accent3">
                    <a:lumMod val="75000"/>
                  </a:schemeClr>
                </a:solidFill>
                <a:latin typeface="Times New Roman"/>
                <a:ea typeface="Calibri"/>
                <a:cs typeface="B Nazanin"/>
              </a:rPr>
              <a:t>دوران پختگی </a:t>
            </a:r>
            <a:r>
              <a:rPr lang="fa-IR" sz="2400" b="1" dirty="0">
                <a:latin typeface="Times New Roman"/>
                <a:ea typeface="Calibri"/>
                <a:cs typeface="B Nazanin"/>
              </a:rPr>
              <a:t>دیدگاه ها و </a:t>
            </a:r>
            <a:r>
              <a:rPr lang="fa-IR" sz="2400" b="1" dirty="0" smtClean="0">
                <a:latin typeface="Times New Roman"/>
                <a:ea typeface="Calibri"/>
                <a:cs typeface="B Nazanin"/>
              </a:rPr>
              <a:t>تصمیمات</a:t>
            </a:r>
            <a:r>
              <a:rPr lang="en-US" sz="2400" b="1" dirty="0" smtClean="0">
                <a:latin typeface="Times New Roman"/>
                <a:ea typeface="Calibri"/>
                <a:cs typeface="B Nazanin"/>
              </a:rPr>
              <a:t> </a:t>
            </a:r>
            <a:r>
              <a:rPr lang="fa-IR" sz="2400" b="1" dirty="0" smtClean="0">
                <a:latin typeface="Times New Roman"/>
                <a:ea typeface="Calibri"/>
                <a:cs typeface="B Nazanin"/>
              </a:rPr>
              <a:t> بود.</a:t>
            </a:r>
            <a:r>
              <a:rPr lang="en-US" sz="1100" b="1" dirty="0">
                <a:gradFill>
                  <a:gsLst>
                    <a:gs pos="0">
                      <a:prstClr val="black"/>
                    </a:gs>
                    <a:gs pos="40000">
                      <a:prstClr val="black">
                        <a:lumMod val="75000"/>
                        <a:lumOff val="25000"/>
                      </a:prstClr>
                    </a:gs>
                    <a:gs pos="100000">
                      <a:srgbClr val="3E3D2D">
                        <a:alpha val="65000"/>
                      </a:srgbClr>
                    </a:gs>
                  </a:gsLst>
                  <a:lin ang="5400000" scaled="0"/>
                </a:gradFill>
                <a:ea typeface="+mj-ea"/>
                <a:cs typeface="B Nazanin" pitchFamily="2" charset="-78"/>
              </a:rPr>
              <a:t> . (www.un.org)</a:t>
            </a:r>
            <a:endParaRPr lang="fa-IR" sz="2400" b="1" dirty="0" smtClean="0">
              <a:latin typeface="Times New Roman"/>
              <a:ea typeface="Calibri"/>
              <a:cs typeface="B Nazanin"/>
            </a:endParaRPr>
          </a:p>
          <a:p>
            <a:pPr algn="r" rtl="1"/>
            <a:endParaRPr lang="en-US" sz="2400" dirty="0">
              <a:cs typeface="B Nazanin" pitchFamily="2" charset="-78"/>
            </a:endParaRPr>
          </a:p>
        </p:txBody>
      </p:sp>
      <p:sp>
        <p:nvSpPr>
          <p:cNvPr id="3" name="Title 2"/>
          <p:cNvSpPr>
            <a:spLocks noGrp="1"/>
          </p:cNvSpPr>
          <p:nvPr>
            <p:ph type="ctrTitle"/>
          </p:nvPr>
        </p:nvSpPr>
        <p:spPr>
          <a:xfrm>
            <a:off x="76201" y="152400"/>
            <a:ext cx="9067800" cy="1752599"/>
          </a:xfrm>
        </p:spPr>
        <p:txBody>
          <a:bodyPr/>
          <a:lstStyle/>
          <a:p>
            <a:pPr algn="r" rtl="1"/>
            <a:r>
              <a:rPr lang="fa-IR" sz="2400" dirty="0" smtClean="0">
                <a:effectLst/>
                <a:latin typeface="Times New Roman"/>
                <a:ea typeface="Calibri"/>
                <a:cs typeface="B Nazanin"/>
              </a:rPr>
              <a:t>بنابراین </a:t>
            </a:r>
            <a:r>
              <a:rPr lang="fa-IR" sz="2400" dirty="0">
                <a:solidFill>
                  <a:srgbClr val="943634"/>
                </a:solidFill>
                <a:effectLst/>
                <a:latin typeface="Times New Roman"/>
                <a:ea typeface="Calibri"/>
                <a:cs typeface="B Nazanin"/>
              </a:rPr>
              <a:t>مدیران شهری </a:t>
            </a:r>
            <a:r>
              <a:rPr lang="fa-IR" sz="2400" dirty="0">
                <a:effectLst/>
                <a:latin typeface="Times New Roman"/>
                <a:ea typeface="Calibri"/>
                <a:cs typeface="B Nazanin"/>
              </a:rPr>
              <a:t>نقش و مسؤلیتی اساسی در </a:t>
            </a:r>
            <a:r>
              <a:rPr lang="fa-IR" sz="2400" dirty="0">
                <a:solidFill>
                  <a:srgbClr val="943634"/>
                </a:solidFill>
                <a:effectLst/>
                <a:latin typeface="Times New Roman"/>
                <a:ea typeface="Calibri"/>
                <a:cs typeface="B Nazanin"/>
              </a:rPr>
              <a:t>پاکسازی و سبز کردن محیط زیست </a:t>
            </a:r>
            <a:r>
              <a:rPr lang="fa-IR" sz="2400" dirty="0">
                <a:effectLst/>
                <a:latin typeface="Times New Roman"/>
                <a:ea typeface="Calibri"/>
                <a:cs typeface="B Nazanin"/>
              </a:rPr>
              <a:t>شهرها بر عهده دارند که در </a:t>
            </a:r>
            <a:r>
              <a:rPr lang="fa-IR" sz="2400" dirty="0">
                <a:solidFill>
                  <a:srgbClr val="943634"/>
                </a:solidFill>
                <a:effectLst/>
                <a:latin typeface="Times New Roman"/>
                <a:ea typeface="Calibri"/>
                <a:cs typeface="B Nazanin"/>
              </a:rPr>
              <a:t>کنفرانس هبیتات 2 در سال 1996 در استانبول به صورتی مضاعف برآن تأکید شد</a:t>
            </a:r>
            <a:r>
              <a:rPr lang="fa-IR" sz="2400" dirty="0">
                <a:effectLst/>
                <a:latin typeface="Times New Roman"/>
                <a:ea typeface="Calibri"/>
                <a:cs typeface="B Nazanin"/>
              </a:rPr>
              <a:t>. </a:t>
            </a:r>
            <a:r>
              <a:rPr lang="en-US" sz="1100" dirty="0">
                <a:gradFill>
                  <a:gsLst>
                    <a:gs pos="0">
                      <a:prstClr val="black"/>
                    </a:gs>
                    <a:gs pos="40000">
                      <a:prstClr val="black">
                        <a:lumMod val="75000"/>
                        <a:lumOff val="25000"/>
                      </a:prstClr>
                    </a:gs>
                    <a:gs pos="100000">
                      <a:srgbClr val="3E3D2D">
                        <a:alpha val="65000"/>
                      </a:srgbClr>
                    </a:gs>
                  </a:gsLst>
                  <a:lin ang="5400000" scaled="0"/>
                </a:gradFill>
                <a:effectLst/>
                <a:cs typeface="B Nazanin" pitchFamily="2" charset="-78"/>
              </a:rPr>
              <a:t>. (www.un.org)</a:t>
            </a:r>
            <a:endParaRPr lang="en-US" sz="2400" b="0" dirty="0">
              <a:cs typeface="B Nazanin" pitchFamily="2" charset="-78"/>
            </a:endParaRPr>
          </a:p>
        </p:txBody>
      </p:sp>
      <p:pic>
        <p:nvPicPr>
          <p:cNvPr id="1026" name="Picture 2" descr="C:\Users\Niroomand\Desktop\توسعه پایدار\مصدر سیتی\New folder\report_img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95600"/>
            <a:ext cx="6477000" cy="349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94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theme/theme1.xml><?xml version="1.0" encoding="utf-8"?>
<a:theme xmlns:a="http://schemas.openxmlformats.org/drawingml/2006/main" name="Slipstream">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349</TotalTime>
  <Words>3951</Words>
  <Application>Microsoft Office PowerPoint</Application>
  <PresentationFormat>On-screen Show (4:3)</PresentationFormat>
  <Paragraphs>171</Paragraphs>
  <Slides>36</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36</vt:i4>
      </vt:variant>
    </vt:vector>
  </HeadingPairs>
  <TitlesOfParts>
    <vt:vector size="50" baseType="lpstr">
      <vt:lpstr>Arial</vt:lpstr>
      <vt:lpstr>B Nazanin</vt:lpstr>
      <vt:lpstr>B Zar</vt:lpstr>
      <vt:lpstr>BMitra</vt:lpstr>
      <vt:lpstr>BMitra,Bold</vt:lpstr>
      <vt:lpstr>Calibri</vt:lpstr>
      <vt:lpstr>F2</vt:lpstr>
      <vt:lpstr>F3</vt:lpstr>
      <vt:lpstr>Georgia</vt:lpstr>
      <vt:lpstr>Tahoma</vt:lpstr>
      <vt:lpstr>Times New Roman</vt:lpstr>
      <vt:lpstr>TimesNewRoman</vt:lpstr>
      <vt:lpstr>Trebuchet MS</vt:lpstr>
      <vt:lpstr>Slipstream</vt:lpstr>
      <vt:lpstr>PowerPoint Presentation</vt:lpstr>
      <vt:lpstr>موضوع: توسعه پایدار شهری</vt:lpstr>
      <vt:lpstr>مقدمه: </vt:lpstr>
      <vt:lpstr>تاريخچه طرح مبحث توسعه پايدار </vt:lpstr>
      <vt:lpstr>توسعه پایدار  </vt:lpstr>
      <vt:lpstr>. این راهبرد، عوامل اصلی تخریب سکونتگاه های طبیعی را شامل فقر، ازدیاد جمعیت و فشار جمعیت، نابرابری اجتماعی و شرایط دادوستد دانست. (Allen &amp; You2002) </vt:lpstr>
      <vt:lpstr>توسعه پایدار شهری </vt:lpstr>
      <vt:lpstr>دستور کار سبز مسائلی را مدنظر قرار میدهد که بلند مدت و دارای اثرجهانی هستند(مانند ازدست رفتن اکوسیستم های طبیعی و بکر، صدمات وارده به گوناگونی گونه ها، پارگی لایه ی اوزون یا گرم شدن جهان)اینها مسائلی هستند که نیاز به همکاری جهانی داشته و یک کشور یا شهر به تنهایی قادر به مواجهه باآنها نیست. (mcgranahan.&amp;satterthwaite,d.2003) </vt:lpstr>
      <vt:lpstr>بنابراین مدیران شهری نقش و مسؤلیتی اساسی در پاکسازی و سبز کردن محیط زیست شهرها بر عهده دارند که در کنفرانس هبیتات 2 در سال 1996 در استانبول به صورتی مضاعف برآن تأکید شد. . (www.un.org)</vt:lpstr>
      <vt:lpstr>دردستور کار هبیتات بر تأمین مسکن ،خانه سازی و مدیریت شهری توجهی دوچندان شده و نقش شهرنشینی در توسعه پایدار مورد توجه قرار گرفته بود. دستور کار هبیتات درواقع پیوندهای ناگسستنی میان مسائل کلیدی و عمده شهری مانند فقر، تبعیض اجتماعی، برابری و ملاحضات مدیریتی و حکومتی را در سکونتگاه های انسانی آشکار میکرد. . (www.un.org)   </vt:lpstr>
      <vt:lpstr>ديدگاه جامعه شناسان كلاسيك </vt:lpstr>
      <vt:lpstr>نظريه هاي توسعه پايدار شهري </vt:lpstr>
      <vt:lpstr>نظريه ي شهر سالم: شهر سالم هم از آرمان شهرها متأثر است و هم از اين جهت كه به دنبال نارضايتي از وضعيت موجود شهرها مطرح شده و در پي ايجاد محيط هاي سالم شهري براي زندگي انسان هاست و هم  از ايده هاي نوين شهرسازي تأثير پذيرفته است. (دكتر مهرداد نوابخش، دكتر اسحق ارجمند سياه پوش ,1388) </vt:lpstr>
      <vt:lpstr>انگاره هاي طراحی شهري پایدار </vt:lpstr>
      <vt:lpstr>. آن جا که وي در یک رویکرد تطبیقی و توصیفی، ابتدا نظریات مختلف در مورد استراتژي هاي دستیابی به پایداري را دسته بندي کرده و سپس در یک ماتریس تحلیلی،  ده مولفه : </vt:lpstr>
      <vt:lpstr>را به عنوان مولفه هاي طراحی شهري پایدار برشمرده و سپس راهبردهاي متناسب با این مولفه ها را در 4 سطح</vt:lpstr>
      <vt:lpstr>بنابراین، بدیهی ست که یکی از مهمترین دغدغه هاي طراحان امروز در خلق فضاها و بافتهاي مختلف شهري، رسیدن به نوعی طراحی پایدار است. </vt:lpstr>
      <vt:lpstr>مصدر سیتی </vt:lpstr>
      <vt:lpstr>این شهر توسط موسسه علوم و فناوری مصدر با همكاری موسسه فناوری ماساچوست (MIT) در حال احداث است كه حوزه فعالیت موسسه مذكور آموزش نیروی انسانی و تحقیق در زمینه انرژی‌های تجدیدپذیر و مباحث مربوط به توسعه پایدار می‌باشد. ( شوکا خوشبخت بهرمانی 1389)  </vt:lpstr>
      <vt:lpstr>شهری که می‌تواند تا قرن 22 دوام آورده و مدلی باشد برای زندگی زیست پایدار.( شوکا خوشبخت بهرمانی 1389) </vt:lpstr>
      <vt:lpstr>موقعیت شهر </vt:lpstr>
      <vt:lpstr>چشم‌اندازهای شهری مصدر </vt:lpstr>
      <vt:lpstr>مراحل ساخت مصدر سیتی </vt:lpstr>
      <vt:lpstr>اطلاعات و آمار كلی شهر مصدر </vt:lpstr>
      <vt:lpstr>بخش‌های مختلف شهر </vt:lpstr>
      <vt:lpstr>این مؤسسه که به مؤسسه مشهور فن‌آوری ماساچوست در آمریکا وابسته و تحت حمایت آن است، صرف تحقیقات و توسعه در 4 زمینه ذیل می‌شود: </vt:lpstr>
      <vt:lpstr>ایجاد انرژی زیست سازگار شهری </vt:lpstr>
      <vt:lpstr>رعایت استانداردهای معماری و محیطی </vt:lpstr>
      <vt:lpstr>PowerPoint Presentation</vt:lpstr>
      <vt:lpstr>عوامل مؤثر بر مسایل زیست محیطی در مصدر سیتی </vt:lpstr>
      <vt:lpstr>PowerPoint Presentation</vt:lpstr>
      <vt:lpstr>سیستم حمل و نقل شهری در مصدر سیتی  </vt:lpstr>
      <vt:lpstr>سیستم‌های بازیافت مواد </vt:lpstr>
      <vt:lpstr>نتیجه گيري: </vt:lpstr>
      <vt:lpstr>منابع: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مقدمه:</dc:title>
  <dc:creator>Niroomand</dc:creator>
  <cp:lastModifiedBy>tamirate rash</cp:lastModifiedBy>
  <cp:revision>29</cp:revision>
  <dcterms:created xsi:type="dcterms:W3CDTF">2016-02-21T18:31:14Z</dcterms:created>
  <dcterms:modified xsi:type="dcterms:W3CDTF">2016-04-23T14:54:26Z</dcterms:modified>
</cp:coreProperties>
</file>