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78"/>
  </p:notesMasterIdLst>
  <p:sldIdLst>
    <p:sldId id="257" r:id="rId2"/>
    <p:sldId id="298" r:id="rId3"/>
    <p:sldId id="259" r:id="rId4"/>
    <p:sldId id="299" r:id="rId5"/>
    <p:sldId id="308" r:id="rId6"/>
    <p:sldId id="353" r:id="rId7"/>
    <p:sldId id="359" r:id="rId8"/>
    <p:sldId id="360" r:id="rId9"/>
    <p:sldId id="361" r:id="rId10"/>
    <p:sldId id="364" r:id="rId11"/>
    <p:sldId id="352" r:id="rId12"/>
    <p:sldId id="362" r:id="rId13"/>
    <p:sldId id="366" r:id="rId14"/>
    <p:sldId id="363" r:id="rId15"/>
    <p:sldId id="358" r:id="rId16"/>
    <p:sldId id="354" r:id="rId17"/>
    <p:sldId id="355" r:id="rId18"/>
    <p:sldId id="301" r:id="rId19"/>
    <p:sldId id="302" r:id="rId20"/>
    <p:sldId id="303" r:id="rId21"/>
    <p:sldId id="304" r:id="rId22"/>
    <p:sldId id="305" r:id="rId23"/>
    <p:sldId id="307" r:id="rId24"/>
    <p:sldId id="356" r:id="rId25"/>
    <p:sldId id="367" r:id="rId26"/>
    <p:sldId id="370" r:id="rId27"/>
    <p:sldId id="357" r:id="rId28"/>
    <p:sldId id="313" r:id="rId29"/>
    <p:sldId id="314" r:id="rId30"/>
    <p:sldId id="315" r:id="rId31"/>
    <p:sldId id="316" r:id="rId32"/>
    <p:sldId id="317" r:id="rId33"/>
    <p:sldId id="318" r:id="rId34"/>
    <p:sldId id="319" r:id="rId35"/>
    <p:sldId id="320" r:id="rId36"/>
    <p:sldId id="321" r:id="rId37"/>
    <p:sldId id="322" r:id="rId38"/>
    <p:sldId id="323" r:id="rId39"/>
    <p:sldId id="324" r:id="rId40"/>
    <p:sldId id="325" r:id="rId41"/>
    <p:sldId id="326" r:id="rId42"/>
    <p:sldId id="327" r:id="rId43"/>
    <p:sldId id="368" r:id="rId44"/>
    <p:sldId id="328" r:id="rId45"/>
    <p:sldId id="369" r:id="rId46"/>
    <p:sldId id="329" r:id="rId47"/>
    <p:sldId id="330" r:id="rId48"/>
    <p:sldId id="371" r:id="rId49"/>
    <p:sldId id="331" r:id="rId50"/>
    <p:sldId id="332" r:id="rId51"/>
    <p:sldId id="373" r:id="rId52"/>
    <p:sldId id="374" r:id="rId53"/>
    <p:sldId id="375" r:id="rId54"/>
    <p:sldId id="372" r:id="rId55"/>
    <p:sldId id="376" r:id="rId56"/>
    <p:sldId id="334" r:id="rId57"/>
    <p:sldId id="377" r:id="rId58"/>
    <p:sldId id="335" r:id="rId59"/>
    <p:sldId id="336" r:id="rId60"/>
    <p:sldId id="337" r:id="rId61"/>
    <p:sldId id="338" r:id="rId62"/>
    <p:sldId id="339" r:id="rId63"/>
    <p:sldId id="340" r:id="rId64"/>
    <p:sldId id="341" r:id="rId65"/>
    <p:sldId id="342" r:id="rId66"/>
    <p:sldId id="343" r:id="rId67"/>
    <p:sldId id="344" r:id="rId68"/>
    <p:sldId id="345" r:id="rId69"/>
    <p:sldId id="346" r:id="rId70"/>
    <p:sldId id="347" r:id="rId71"/>
    <p:sldId id="348" r:id="rId72"/>
    <p:sldId id="349" r:id="rId73"/>
    <p:sldId id="350" r:id="rId74"/>
    <p:sldId id="306" r:id="rId75"/>
    <p:sldId id="378" r:id="rId76"/>
    <p:sldId id="351" r:id="rId77"/>
  </p:sldIdLst>
  <p:sldSz cx="9144000" cy="6858000" type="screen4x3"/>
  <p:notesSz cx="6858000" cy="9144000"/>
  <p:defaultTextStyle>
    <a:defPPr>
      <a:defRPr lang="fa-IR"/>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1" autoAdjust="0"/>
    <p:restoredTop sz="94671" autoAdjust="0"/>
  </p:normalViewPr>
  <p:slideViewPr>
    <p:cSldViewPr>
      <p:cViewPr varScale="1">
        <p:scale>
          <a:sx n="61" d="100"/>
          <a:sy n="61" d="100"/>
        </p:scale>
        <p:origin x="-137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6EC5A2-C369-4558-A583-8133303CCC4C}" type="datetimeFigureOut">
              <a:rPr lang="en-US" smtClean="0"/>
              <a:pPr/>
              <a:t>11/11/2017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1436A2-E604-4012-8FCC-CA89A809A8BE}" type="slidenum">
              <a:rPr lang="en-US" smtClean="0"/>
              <a:pPr/>
              <a:t>‹#›</a:t>
            </a:fld>
            <a:endParaRPr lang="en-US"/>
          </a:p>
        </p:txBody>
      </p:sp>
    </p:spTree>
    <p:extLst>
      <p:ext uri="{BB962C8B-B14F-4D97-AF65-F5344CB8AC3E}">
        <p14:creationId xmlns:p14="http://schemas.microsoft.com/office/powerpoint/2010/main" xmlns="" val="1830544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1436A2-E604-4012-8FCC-CA89A809A8BE}" type="slidenum">
              <a:rPr lang="en-US" smtClean="0"/>
              <a:pPr/>
              <a:t>8</a:t>
            </a:fld>
            <a:endParaRPr lang="en-US"/>
          </a:p>
        </p:txBody>
      </p:sp>
    </p:spTree>
    <p:extLst>
      <p:ext uri="{BB962C8B-B14F-4D97-AF65-F5344CB8AC3E}">
        <p14:creationId xmlns:p14="http://schemas.microsoft.com/office/powerpoint/2010/main" xmlns="" val="614446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lvl1pPr>
              <a:defRPr/>
            </a:lvl1pPr>
          </a:lstStyle>
          <a:p>
            <a:pPr>
              <a:defRPr/>
            </a:pPr>
            <a:fld id="{0E4E554C-DA33-4563-9EC4-CC46E34B1443}" type="datetimeFigureOut">
              <a:rPr lang="fa-IR"/>
              <a:pPr>
                <a:defRPr/>
              </a:pPr>
              <a:t>22/02/1439</a:t>
            </a:fld>
            <a:endParaRPr lang="fa-IR"/>
          </a:p>
        </p:txBody>
      </p:sp>
      <p:sp>
        <p:nvSpPr>
          <p:cNvPr id="5" name="Footer Placeholder 4"/>
          <p:cNvSpPr>
            <a:spLocks noGrp="1"/>
          </p:cNvSpPr>
          <p:nvPr>
            <p:ph type="ftr" sz="quarter" idx="11"/>
          </p:nvPr>
        </p:nvSpPr>
        <p:spPr/>
        <p:txBody>
          <a:bodyPr/>
          <a:lstStyle>
            <a:lvl1pPr>
              <a:defRPr/>
            </a:lvl1pPr>
          </a:lstStyle>
          <a:p>
            <a:pPr>
              <a:defRPr/>
            </a:pPr>
            <a:endParaRPr lang="fa-IR"/>
          </a:p>
        </p:txBody>
      </p:sp>
      <p:sp>
        <p:nvSpPr>
          <p:cNvPr id="6" name="Slide Number Placeholder 5"/>
          <p:cNvSpPr>
            <a:spLocks noGrp="1"/>
          </p:cNvSpPr>
          <p:nvPr>
            <p:ph type="sldNum" sz="quarter" idx="12"/>
          </p:nvPr>
        </p:nvSpPr>
        <p:spPr/>
        <p:txBody>
          <a:bodyPr/>
          <a:lstStyle>
            <a:lvl1pPr>
              <a:defRPr/>
            </a:lvl1pPr>
          </a:lstStyle>
          <a:p>
            <a:pPr>
              <a:defRPr/>
            </a:pPr>
            <a:fld id="{2EA9D158-A507-47E9-81B4-2B7BE9E12604}" type="slidenum">
              <a:rPr lang="fa-IR"/>
              <a:pPr>
                <a:defRPr/>
              </a:pPr>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pPr>
              <a:defRPr/>
            </a:pPr>
            <a:fld id="{E37391E5-6A65-455E-91C4-13E228DAF744}" type="datetimeFigureOut">
              <a:rPr lang="fa-IR"/>
              <a:pPr>
                <a:defRPr/>
              </a:pPr>
              <a:t>22/02/1439</a:t>
            </a:fld>
            <a:endParaRPr lang="fa-IR"/>
          </a:p>
        </p:txBody>
      </p:sp>
      <p:sp>
        <p:nvSpPr>
          <p:cNvPr id="5" name="Footer Placeholder 4"/>
          <p:cNvSpPr>
            <a:spLocks noGrp="1"/>
          </p:cNvSpPr>
          <p:nvPr>
            <p:ph type="ftr" sz="quarter" idx="11"/>
          </p:nvPr>
        </p:nvSpPr>
        <p:spPr/>
        <p:txBody>
          <a:bodyPr/>
          <a:lstStyle>
            <a:lvl1pPr>
              <a:defRPr/>
            </a:lvl1pPr>
          </a:lstStyle>
          <a:p>
            <a:pPr>
              <a:defRPr/>
            </a:pPr>
            <a:endParaRPr lang="fa-IR"/>
          </a:p>
        </p:txBody>
      </p:sp>
      <p:sp>
        <p:nvSpPr>
          <p:cNvPr id="6" name="Slide Number Placeholder 5"/>
          <p:cNvSpPr>
            <a:spLocks noGrp="1"/>
          </p:cNvSpPr>
          <p:nvPr>
            <p:ph type="sldNum" sz="quarter" idx="12"/>
          </p:nvPr>
        </p:nvSpPr>
        <p:spPr/>
        <p:txBody>
          <a:bodyPr/>
          <a:lstStyle>
            <a:lvl1pPr>
              <a:defRPr/>
            </a:lvl1pPr>
          </a:lstStyle>
          <a:p>
            <a:pPr>
              <a:defRPr/>
            </a:pPr>
            <a:fld id="{44EFD3EF-F91F-4384-905C-B06AA12C2CD3}" type="slidenum">
              <a:rPr lang="fa-IR"/>
              <a:pPr>
                <a:defRPr/>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pPr>
              <a:defRPr/>
            </a:pPr>
            <a:fld id="{2D6458C3-5065-4B3E-B4BC-F5F9DBF990CC}" type="datetimeFigureOut">
              <a:rPr lang="fa-IR"/>
              <a:pPr>
                <a:defRPr/>
              </a:pPr>
              <a:t>22/02/1439</a:t>
            </a:fld>
            <a:endParaRPr lang="fa-IR"/>
          </a:p>
        </p:txBody>
      </p:sp>
      <p:sp>
        <p:nvSpPr>
          <p:cNvPr id="5" name="Footer Placeholder 4"/>
          <p:cNvSpPr>
            <a:spLocks noGrp="1"/>
          </p:cNvSpPr>
          <p:nvPr>
            <p:ph type="ftr" sz="quarter" idx="11"/>
          </p:nvPr>
        </p:nvSpPr>
        <p:spPr/>
        <p:txBody>
          <a:bodyPr/>
          <a:lstStyle>
            <a:lvl1pPr>
              <a:defRPr/>
            </a:lvl1pPr>
          </a:lstStyle>
          <a:p>
            <a:pPr>
              <a:defRPr/>
            </a:pPr>
            <a:endParaRPr lang="fa-IR"/>
          </a:p>
        </p:txBody>
      </p:sp>
      <p:sp>
        <p:nvSpPr>
          <p:cNvPr id="6" name="Slide Number Placeholder 5"/>
          <p:cNvSpPr>
            <a:spLocks noGrp="1"/>
          </p:cNvSpPr>
          <p:nvPr>
            <p:ph type="sldNum" sz="quarter" idx="12"/>
          </p:nvPr>
        </p:nvSpPr>
        <p:spPr/>
        <p:txBody>
          <a:bodyPr/>
          <a:lstStyle>
            <a:lvl1pPr>
              <a:defRPr/>
            </a:lvl1pPr>
          </a:lstStyle>
          <a:p>
            <a:pPr>
              <a:defRPr/>
            </a:pPr>
            <a:fld id="{3DEE4FE4-A446-4F12-B41B-223E315443E7}" type="slidenum">
              <a:rPr lang="fa-IR"/>
              <a:pPr>
                <a:defRPr/>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pPr>
              <a:defRPr/>
            </a:pPr>
            <a:fld id="{9321FC75-2690-4A84-971C-7C7ACB892C41}" type="datetimeFigureOut">
              <a:rPr lang="fa-IR"/>
              <a:pPr>
                <a:defRPr/>
              </a:pPr>
              <a:t>22/02/1439</a:t>
            </a:fld>
            <a:endParaRPr lang="fa-IR"/>
          </a:p>
        </p:txBody>
      </p:sp>
      <p:sp>
        <p:nvSpPr>
          <p:cNvPr id="5" name="Footer Placeholder 4"/>
          <p:cNvSpPr>
            <a:spLocks noGrp="1"/>
          </p:cNvSpPr>
          <p:nvPr>
            <p:ph type="ftr" sz="quarter" idx="11"/>
          </p:nvPr>
        </p:nvSpPr>
        <p:spPr/>
        <p:txBody>
          <a:bodyPr/>
          <a:lstStyle>
            <a:lvl1pPr>
              <a:defRPr/>
            </a:lvl1pPr>
          </a:lstStyle>
          <a:p>
            <a:pPr>
              <a:defRPr/>
            </a:pPr>
            <a:endParaRPr lang="fa-IR"/>
          </a:p>
        </p:txBody>
      </p:sp>
      <p:sp>
        <p:nvSpPr>
          <p:cNvPr id="6" name="Slide Number Placeholder 5"/>
          <p:cNvSpPr>
            <a:spLocks noGrp="1"/>
          </p:cNvSpPr>
          <p:nvPr>
            <p:ph type="sldNum" sz="quarter" idx="12"/>
          </p:nvPr>
        </p:nvSpPr>
        <p:spPr/>
        <p:txBody>
          <a:bodyPr/>
          <a:lstStyle>
            <a:lvl1pPr>
              <a:defRPr/>
            </a:lvl1pPr>
          </a:lstStyle>
          <a:p>
            <a:pPr>
              <a:defRPr/>
            </a:pPr>
            <a:fld id="{CE983782-52CA-4BA7-AB40-017F7845E4C5}" type="slidenum">
              <a:rPr lang="fa-IR"/>
              <a:pPr>
                <a:defRPr/>
              </a:pPr>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1B4412E-57FE-40F5-B76B-E201F015BEBD}" type="datetimeFigureOut">
              <a:rPr lang="fa-IR"/>
              <a:pPr>
                <a:defRPr/>
              </a:pPr>
              <a:t>22/02/1439</a:t>
            </a:fld>
            <a:endParaRPr lang="fa-IR"/>
          </a:p>
        </p:txBody>
      </p:sp>
      <p:sp>
        <p:nvSpPr>
          <p:cNvPr id="5" name="Footer Placeholder 4"/>
          <p:cNvSpPr>
            <a:spLocks noGrp="1"/>
          </p:cNvSpPr>
          <p:nvPr>
            <p:ph type="ftr" sz="quarter" idx="11"/>
          </p:nvPr>
        </p:nvSpPr>
        <p:spPr/>
        <p:txBody>
          <a:bodyPr/>
          <a:lstStyle>
            <a:lvl1pPr>
              <a:defRPr/>
            </a:lvl1pPr>
          </a:lstStyle>
          <a:p>
            <a:pPr>
              <a:defRPr/>
            </a:pPr>
            <a:endParaRPr lang="fa-IR"/>
          </a:p>
        </p:txBody>
      </p:sp>
      <p:sp>
        <p:nvSpPr>
          <p:cNvPr id="6" name="Slide Number Placeholder 5"/>
          <p:cNvSpPr>
            <a:spLocks noGrp="1"/>
          </p:cNvSpPr>
          <p:nvPr>
            <p:ph type="sldNum" sz="quarter" idx="12"/>
          </p:nvPr>
        </p:nvSpPr>
        <p:spPr/>
        <p:txBody>
          <a:bodyPr/>
          <a:lstStyle>
            <a:lvl1pPr>
              <a:defRPr/>
            </a:lvl1pPr>
          </a:lstStyle>
          <a:p>
            <a:pPr>
              <a:defRPr/>
            </a:pPr>
            <a:fld id="{1A37B22F-972D-49AC-AEB7-71155E3FAC51}" type="slidenum">
              <a:rPr lang="fa-IR"/>
              <a:pPr>
                <a:defRPr/>
              </a:pPr>
              <a:t>‹#›</a:t>
            </a:fld>
            <a:endParaRPr lang="fa-I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3"/>
          <p:cNvSpPr>
            <a:spLocks noGrp="1"/>
          </p:cNvSpPr>
          <p:nvPr>
            <p:ph type="dt" sz="half" idx="10"/>
          </p:nvPr>
        </p:nvSpPr>
        <p:spPr/>
        <p:txBody>
          <a:bodyPr/>
          <a:lstStyle>
            <a:lvl1pPr>
              <a:defRPr/>
            </a:lvl1pPr>
          </a:lstStyle>
          <a:p>
            <a:pPr>
              <a:defRPr/>
            </a:pPr>
            <a:fld id="{139AE236-1E17-4556-BA7B-AEB51DD2A8AD}" type="datetimeFigureOut">
              <a:rPr lang="fa-IR"/>
              <a:pPr>
                <a:defRPr/>
              </a:pPr>
              <a:t>22/02/1439</a:t>
            </a:fld>
            <a:endParaRPr lang="fa-IR"/>
          </a:p>
        </p:txBody>
      </p:sp>
      <p:sp>
        <p:nvSpPr>
          <p:cNvPr id="6" name="Footer Placeholder 4"/>
          <p:cNvSpPr>
            <a:spLocks noGrp="1"/>
          </p:cNvSpPr>
          <p:nvPr>
            <p:ph type="ftr" sz="quarter" idx="11"/>
          </p:nvPr>
        </p:nvSpPr>
        <p:spPr/>
        <p:txBody>
          <a:bodyPr/>
          <a:lstStyle>
            <a:lvl1pPr>
              <a:defRPr/>
            </a:lvl1pPr>
          </a:lstStyle>
          <a:p>
            <a:pPr>
              <a:defRPr/>
            </a:pPr>
            <a:endParaRPr lang="fa-IR"/>
          </a:p>
        </p:txBody>
      </p:sp>
      <p:sp>
        <p:nvSpPr>
          <p:cNvPr id="7" name="Slide Number Placeholder 5"/>
          <p:cNvSpPr>
            <a:spLocks noGrp="1"/>
          </p:cNvSpPr>
          <p:nvPr>
            <p:ph type="sldNum" sz="quarter" idx="12"/>
          </p:nvPr>
        </p:nvSpPr>
        <p:spPr/>
        <p:txBody>
          <a:bodyPr/>
          <a:lstStyle>
            <a:lvl1pPr>
              <a:defRPr/>
            </a:lvl1pPr>
          </a:lstStyle>
          <a:p>
            <a:pPr>
              <a:defRPr/>
            </a:pPr>
            <a:fld id="{CAED8060-EFC7-4F52-8530-120F1233C717}" type="slidenum">
              <a:rPr lang="fa-IR"/>
              <a:pPr>
                <a:defRPr/>
              </a:pPr>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3"/>
          <p:cNvSpPr>
            <a:spLocks noGrp="1"/>
          </p:cNvSpPr>
          <p:nvPr>
            <p:ph type="dt" sz="half" idx="10"/>
          </p:nvPr>
        </p:nvSpPr>
        <p:spPr/>
        <p:txBody>
          <a:bodyPr/>
          <a:lstStyle>
            <a:lvl1pPr>
              <a:defRPr/>
            </a:lvl1pPr>
          </a:lstStyle>
          <a:p>
            <a:pPr>
              <a:defRPr/>
            </a:pPr>
            <a:fld id="{CF1C8D73-460B-48E2-B2B6-AA55E11D179F}" type="datetimeFigureOut">
              <a:rPr lang="fa-IR"/>
              <a:pPr>
                <a:defRPr/>
              </a:pPr>
              <a:t>22/02/1439</a:t>
            </a:fld>
            <a:endParaRPr lang="fa-IR"/>
          </a:p>
        </p:txBody>
      </p:sp>
      <p:sp>
        <p:nvSpPr>
          <p:cNvPr id="8" name="Footer Placeholder 4"/>
          <p:cNvSpPr>
            <a:spLocks noGrp="1"/>
          </p:cNvSpPr>
          <p:nvPr>
            <p:ph type="ftr" sz="quarter" idx="11"/>
          </p:nvPr>
        </p:nvSpPr>
        <p:spPr/>
        <p:txBody>
          <a:bodyPr/>
          <a:lstStyle>
            <a:lvl1pPr>
              <a:defRPr/>
            </a:lvl1pPr>
          </a:lstStyle>
          <a:p>
            <a:pPr>
              <a:defRPr/>
            </a:pPr>
            <a:endParaRPr lang="fa-IR"/>
          </a:p>
        </p:txBody>
      </p:sp>
      <p:sp>
        <p:nvSpPr>
          <p:cNvPr id="9" name="Slide Number Placeholder 5"/>
          <p:cNvSpPr>
            <a:spLocks noGrp="1"/>
          </p:cNvSpPr>
          <p:nvPr>
            <p:ph type="sldNum" sz="quarter" idx="12"/>
          </p:nvPr>
        </p:nvSpPr>
        <p:spPr/>
        <p:txBody>
          <a:bodyPr/>
          <a:lstStyle>
            <a:lvl1pPr>
              <a:defRPr/>
            </a:lvl1pPr>
          </a:lstStyle>
          <a:p>
            <a:pPr>
              <a:defRPr/>
            </a:pPr>
            <a:fld id="{6E9348E7-3A7B-4808-8F95-F1536B4A8EE1}" type="slidenum">
              <a:rPr lang="fa-IR"/>
              <a:pPr>
                <a:defRPr/>
              </a:pPr>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3"/>
          <p:cNvSpPr>
            <a:spLocks noGrp="1"/>
          </p:cNvSpPr>
          <p:nvPr>
            <p:ph type="dt" sz="half" idx="10"/>
          </p:nvPr>
        </p:nvSpPr>
        <p:spPr/>
        <p:txBody>
          <a:bodyPr/>
          <a:lstStyle>
            <a:lvl1pPr>
              <a:defRPr/>
            </a:lvl1pPr>
          </a:lstStyle>
          <a:p>
            <a:pPr>
              <a:defRPr/>
            </a:pPr>
            <a:fld id="{BAF39D3C-DCBC-4785-A346-36E82E4F8990}" type="datetimeFigureOut">
              <a:rPr lang="fa-IR"/>
              <a:pPr>
                <a:defRPr/>
              </a:pPr>
              <a:t>22/02/1439</a:t>
            </a:fld>
            <a:endParaRPr lang="fa-IR"/>
          </a:p>
        </p:txBody>
      </p:sp>
      <p:sp>
        <p:nvSpPr>
          <p:cNvPr id="4" name="Footer Placeholder 4"/>
          <p:cNvSpPr>
            <a:spLocks noGrp="1"/>
          </p:cNvSpPr>
          <p:nvPr>
            <p:ph type="ftr" sz="quarter" idx="11"/>
          </p:nvPr>
        </p:nvSpPr>
        <p:spPr/>
        <p:txBody>
          <a:bodyPr/>
          <a:lstStyle>
            <a:lvl1pPr>
              <a:defRPr/>
            </a:lvl1pPr>
          </a:lstStyle>
          <a:p>
            <a:pPr>
              <a:defRPr/>
            </a:pPr>
            <a:endParaRPr lang="fa-IR"/>
          </a:p>
        </p:txBody>
      </p:sp>
      <p:sp>
        <p:nvSpPr>
          <p:cNvPr id="5" name="Slide Number Placeholder 5"/>
          <p:cNvSpPr>
            <a:spLocks noGrp="1"/>
          </p:cNvSpPr>
          <p:nvPr>
            <p:ph type="sldNum" sz="quarter" idx="12"/>
          </p:nvPr>
        </p:nvSpPr>
        <p:spPr/>
        <p:txBody>
          <a:bodyPr/>
          <a:lstStyle>
            <a:lvl1pPr>
              <a:defRPr/>
            </a:lvl1pPr>
          </a:lstStyle>
          <a:p>
            <a:pPr>
              <a:defRPr/>
            </a:pPr>
            <a:fld id="{D3F17FAD-A9D5-42B4-8E21-364399A469CD}" type="slidenum">
              <a:rPr lang="fa-IR"/>
              <a:pPr>
                <a:defRPr/>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C13CE6E-A281-4BE8-B8A4-04CE6FEEF759}" type="datetimeFigureOut">
              <a:rPr lang="fa-IR"/>
              <a:pPr>
                <a:defRPr/>
              </a:pPr>
              <a:t>22/02/1439</a:t>
            </a:fld>
            <a:endParaRPr lang="fa-IR"/>
          </a:p>
        </p:txBody>
      </p:sp>
      <p:sp>
        <p:nvSpPr>
          <p:cNvPr id="3" name="Footer Placeholder 4"/>
          <p:cNvSpPr>
            <a:spLocks noGrp="1"/>
          </p:cNvSpPr>
          <p:nvPr>
            <p:ph type="ftr" sz="quarter" idx="11"/>
          </p:nvPr>
        </p:nvSpPr>
        <p:spPr/>
        <p:txBody>
          <a:bodyPr/>
          <a:lstStyle>
            <a:lvl1pPr>
              <a:defRPr/>
            </a:lvl1pPr>
          </a:lstStyle>
          <a:p>
            <a:pPr>
              <a:defRPr/>
            </a:pPr>
            <a:endParaRPr lang="fa-IR"/>
          </a:p>
        </p:txBody>
      </p:sp>
      <p:sp>
        <p:nvSpPr>
          <p:cNvPr id="4" name="Slide Number Placeholder 5"/>
          <p:cNvSpPr>
            <a:spLocks noGrp="1"/>
          </p:cNvSpPr>
          <p:nvPr>
            <p:ph type="sldNum" sz="quarter" idx="12"/>
          </p:nvPr>
        </p:nvSpPr>
        <p:spPr/>
        <p:txBody>
          <a:bodyPr/>
          <a:lstStyle>
            <a:lvl1pPr>
              <a:defRPr/>
            </a:lvl1pPr>
          </a:lstStyle>
          <a:p>
            <a:pPr>
              <a:defRPr/>
            </a:pPr>
            <a:fld id="{50BE67B3-AA23-4084-BA22-AED15E067B45}" type="slidenum">
              <a:rPr lang="fa-IR"/>
              <a:pPr>
                <a:defRPr/>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E78AED7-2BD1-4E12-ADE2-F67F576E6678}" type="datetimeFigureOut">
              <a:rPr lang="fa-IR"/>
              <a:pPr>
                <a:defRPr/>
              </a:pPr>
              <a:t>22/02/1439</a:t>
            </a:fld>
            <a:endParaRPr lang="fa-IR"/>
          </a:p>
        </p:txBody>
      </p:sp>
      <p:sp>
        <p:nvSpPr>
          <p:cNvPr id="6" name="Footer Placeholder 4"/>
          <p:cNvSpPr>
            <a:spLocks noGrp="1"/>
          </p:cNvSpPr>
          <p:nvPr>
            <p:ph type="ftr" sz="quarter" idx="11"/>
          </p:nvPr>
        </p:nvSpPr>
        <p:spPr/>
        <p:txBody>
          <a:bodyPr/>
          <a:lstStyle>
            <a:lvl1pPr>
              <a:defRPr/>
            </a:lvl1pPr>
          </a:lstStyle>
          <a:p>
            <a:pPr>
              <a:defRPr/>
            </a:pPr>
            <a:endParaRPr lang="fa-IR"/>
          </a:p>
        </p:txBody>
      </p:sp>
      <p:sp>
        <p:nvSpPr>
          <p:cNvPr id="7" name="Slide Number Placeholder 5"/>
          <p:cNvSpPr>
            <a:spLocks noGrp="1"/>
          </p:cNvSpPr>
          <p:nvPr>
            <p:ph type="sldNum" sz="quarter" idx="12"/>
          </p:nvPr>
        </p:nvSpPr>
        <p:spPr/>
        <p:txBody>
          <a:bodyPr/>
          <a:lstStyle>
            <a:lvl1pPr>
              <a:defRPr/>
            </a:lvl1pPr>
          </a:lstStyle>
          <a:p>
            <a:pPr>
              <a:defRPr/>
            </a:pPr>
            <a:fld id="{C370C595-06A8-4A40-BCD3-D74F96E51DBF}" type="slidenum">
              <a:rPr lang="fa-IR"/>
              <a:pPr>
                <a:defRPr/>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BE16C82-81DF-46F0-BEA9-B069C3D2F3BA}" type="datetimeFigureOut">
              <a:rPr lang="fa-IR"/>
              <a:pPr>
                <a:defRPr/>
              </a:pPr>
              <a:t>22/02/1439</a:t>
            </a:fld>
            <a:endParaRPr lang="fa-IR"/>
          </a:p>
        </p:txBody>
      </p:sp>
      <p:sp>
        <p:nvSpPr>
          <p:cNvPr id="6" name="Footer Placeholder 4"/>
          <p:cNvSpPr>
            <a:spLocks noGrp="1"/>
          </p:cNvSpPr>
          <p:nvPr>
            <p:ph type="ftr" sz="quarter" idx="11"/>
          </p:nvPr>
        </p:nvSpPr>
        <p:spPr/>
        <p:txBody>
          <a:bodyPr/>
          <a:lstStyle>
            <a:lvl1pPr>
              <a:defRPr/>
            </a:lvl1pPr>
          </a:lstStyle>
          <a:p>
            <a:pPr>
              <a:defRPr/>
            </a:pPr>
            <a:endParaRPr lang="fa-IR"/>
          </a:p>
        </p:txBody>
      </p:sp>
      <p:sp>
        <p:nvSpPr>
          <p:cNvPr id="7" name="Slide Number Placeholder 5"/>
          <p:cNvSpPr>
            <a:spLocks noGrp="1"/>
          </p:cNvSpPr>
          <p:nvPr>
            <p:ph type="sldNum" sz="quarter" idx="12"/>
          </p:nvPr>
        </p:nvSpPr>
        <p:spPr/>
        <p:txBody>
          <a:bodyPr/>
          <a:lstStyle>
            <a:lvl1pPr>
              <a:defRPr/>
            </a:lvl1pPr>
          </a:lstStyle>
          <a:p>
            <a:pPr>
              <a:defRPr/>
            </a:pPr>
            <a:fld id="{EB7D7F60-BD5C-473F-A3BB-6AB59D4617EE}" type="slidenum">
              <a:rPr lang="fa-IR"/>
              <a:pPr>
                <a:defRPr/>
              </a:pPr>
              <a:t>‹#›</a:t>
            </a:fld>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B576DB3-3CD0-4748-87FD-AC3FA7E06A91}" type="datetimeFigureOut">
              <a:rPr lang="fa-IR"/>
              <a:pPr>
                <a:defRPr/>
              </a:pPr>
              <a:t>22/02/1439</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fa-I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0F9BF97-6EDE-4977-ACDB-DBDC95C3F1F2}" type="slidenum">
              <a:rPr lang="fa-IR"/>
              <a:pPr>
                <a:defRPr/>
              </a:pPr>
              <a:t>‹#›</a:t>
            </a:fld>
            <a:endParaRPr lang="fa-I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5.jpeg"/><Relationship Id="rId4" Type="http://schemas.openxmlformats.org/officeDocument/2006/relationships/image" Target="../media/image28.jpeg"/></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4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57.gif"/><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www.funpatogh.com/%d8%b1%d8%a7%d8%b2-%da%af%d8%b1%d9%85-%d8%b4%d8%af%d9%86-%d8%ad%d9%85%d8%a7%d9%85-%d8%b4%db%8c%d8%ae%e2%80%8c%d8%a8%d9%87%d8%a7%db%8c%db%8c-%d8%aa%d9%86%d9%87%d8%a7-%d8%a8%d8%a7-%db%8c.html" TargetMode="External"/><Relationship Id="rId1" Type="http://schemas.openxmlformats.org/officeDocument/2006/relationships/slideLayout" Target="../slideLayouts/slideLayout7.xml"/><Relationship Id="rId4" Type="http://schemas.openxmlformats.org/officeDocument/2006/relationships/image" Target="../media/image68.jpe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hyperlink" Target="http://www.funpatogh.com/%d8%b1%d8%a7%d8%b2-%da%af%d8%b1%d9%85-%d8%b4%d8%af%d9%86-%d8%ad%d9%85%d8%a7%d9%85-%d8%b4%db%8c%d8%ae%e2%80%8c%d8%a8%d9%87%d8%a7%db%8c%db%8c-%d8%aa%d9%86%d9%87%d8%a7-%d8%a8%d8%a7-%db%8c.html" TargetMode="Externa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5072063" y="785813"/>
            <a:ext cx="2643187" cy="6463308"/>
          </a:xfrm>
          <a:prstGeom prst="rect">
            <a:avLst/>
          </a:prstGeom>
          <a:noFill/>
          <a:ln w="9525">
            <a:noFill/>
            <a:miter lim="800000"/>
            <a:headEnd/>
            <a:tailEnd/>
          </a:ln>
        </p:spPr>
        <p:txBody>
          <a:bodyPr wrap="square">
            <a:spAutoFit/>
          </a:bodyPr>
          <a:lstStyle/>
          <a:p>
            <a:r>
              <a:rPr lang="fa-IR" b="1" dirty="0">
                <a:latin typeface="Calibri" pitchFamily="34" charset="0"/>
              </a:rPr>
              <a:t>                فهرست:</a:t>
            </a:r>
          </a:p>
          <a:p>
            <a:pPr>
              <a:buFont typeface="Wingdings" pitchFamily="2" charset="2"/>
              <a:buChar char="q"/>
            </a:pPr>
            <a:endParaRPr lang="fa-IR" dirty="0">
              <a:latin typeface="Calibri" pitchFamily="34" charset="0"/>
            </a:endParaRPr>
          </a:p>
          <a:p>
            <a:pPr>
              <a:buFont typeface="Wingdings" pitchFamily="2" charset="2"/>
              <a:buChar char="q"/>
            </a:pPr>
            <a:r>
              <a:rPr lang="fa-IR" dirty="0" smtClean="0">
                <a:latin typeface="Calibri" pitchFamily="34" charset="0"/>
              </a:rPr>
              <a:t>واژه حمام</a:t>
            </a:r>
            <a:endParaRPr lang="fa-IR" dirty="0">
              <a:latin typeface="Calibri" pitchFamily="34" charset="0"/>
            </a:endParaRPr>
          </a:p>
          <a:p>
            <a:pPr>
              <a:buFont typeface="Wingdings" pitchFamily="2" charset="2"/>
              <a:buChar char="q"/>
            </a:pPr>
            <a:r>
              <a:rPr lang="fa-IR" dirty="0" smtClean="0">
                <a:latin typeface="Calibri" pitchFamily="34" charset="0"/>
              </a:rPr>
              <a:t>وجه تسمیه</a:t>
            </a:r>
            <a:endParaRPr lang="fa-IR" dirty="0">
              <a:latin typeface="Calibri" pitchFamily="34" charset="0"/>
            </a:endParaRPr>
          </a:p>
          <a:p>
            <a:pPr>
              <a:buFont typeface="Wingdings" pitchFamily="2" charset="2"/>
              <a:buChar char="q"/>
            </a:pPr>
            <a:r>
              <a:rPr lang="fa-IR" dirty="0" smtClean="0">
                <a:latin typeface="Calibri" pitchFamily="34" charset="0"/>
              </a:rPr>
              <a:t>واژه حمام درادبیات</a:t>
            </a:r>
          </a:p>
          <a:p>
            <a:pPr>
              <a:buFont typeface="Wingdings" pitchFamily="2" charset="2"/>
              <a:buChar char="q"/>
            </a:pPr>
            <a:r>
              <a:rPr lang="fa-IR" dirty="0" smtClean="0">
                <a:latin typeface="Calibri" pitchFamily="34" charset="0"/>
              </a:rPr>
              <a:t>نخستین حمام ها</a:t>
            </a:r>
            <a:endParaRPr lang="fa-IR" dirty="0">
              <a:latin typeface="Calibri" pitchFamily="34" charset="0"/>
            </a:endParaRPr>
          </a:p>
          <a:p>
            <a:pPr>
              <a:buFont typeface="Wingdings" pitchFamily="2" charset="2"/>
              <a:buChar char="q"/>
            </a:pPr>
            <a:r>
              <a:rPr lang="fa-IR" dirty="0" smtClean="0">
                <a:latin typeface="Calibri" pitchFamily="34" charset="0"/>
              </a:rPr>
              <a:t>حمام های کهن ایران</a:t>
            </a:r>
          </a:p>
          <a:p>
            <a:pPr>
              <a:buFont typeface="Wingdings" pitchFamily="2" charset="2"/>
              <a:buChar char="q"/>
            </a:pPr>
            <a:r>
              <a:rPr lang="fa-IR" dirty="0" smtClean="0">
                <a:latin typeface="Calibri" pitchFamily="34" charset="0"/>
              </a:rPr>
              <a:t>تاریخچه حمام هادرایران</a:t>
            </a:r>
          </a:p>
          <a:p>
            <a:pPr>
              <a:buFont typeface="Wingdings" pitchFamily="2" charset="2"/>
              <a:buChar char="q"/>
            </a:pPr>
            <a:r>
              <a:rPr lang="fa-IR" dirty="0" smtClean="0">
                <a:latin typeface="Calibri" pitchFamily="34" charset="0"/>
              </a:rPr>
              <a:t>حمام های صفویه</a:t>
            </a:r>
          </a:p>
          <a:p>
            <a:pPr>
              <a:buFont typeface="Wingdings" pitchFamily="2" charset="2"/>
              <a:buChar char="q"/>
            </a:pPr>
            <a:r>
              <a:rPr lang="fa-IR" dirty="0" smtClean="0">
                <a:latin typeface="Calibri" pitchFamily="34" charset="0"/>
              </a:rPr>
              <a:t>حام های قاجار</a:t>
            </a:r>
          </a:p>
          <a:p>
            <a:pPr>
              <a:buFont typeface="Wingdings" pitchFamily="2" charset="2"/>
              <a:buChar char="q"/>
            </a:pPr>
            <a:r>
              <a:rPr lang="fa-IR" dirty="0" smtClean="0">
                <a:latin typeface="Calibri" pitchFamily="34" charset="0"/>
              </a:rPr>
              <a:t>آداب ورسوم گرمابه رفتن</a:t>
            </a:r>
          </a:p>
          <a:p>
            <a:pPr>
              <a:buFont typeface="Wingdings" pitchFamily="2" charset="2"/>
              <a:buChar char="q"/>
            </a:pPr>
            <a:r>
              <a:rPr lang="fa-IR" dirty="0" smtClean="0">
                <a:latin typeface="Calibri" pitchFamily="34" charset="0"/>
              </a:rPr>
              <a:t>گرمابه محلی برای تعاملات</a:t>
            </a:r>
          </a:p>
          <a:p>
            <a:pPr>
              <a:buFont typeface="Wingdings" pitchFamily="2" charset="2"/>
              <a:buChar char="q"/>
            </a:pPr>
            <a:r>
              <a:rPr lang="fa-IR" dirty="0" smtClean="0">
                <a:latin typeface="Calibri" pitchFamily="34" charset="0"/>
              </a:rPr>
              <a:t>کاربرد حمام</a:t>
            </a:r>
          </a:p>
          <a:p>
            <a:pPr>
              <a:buFont typeface="Wingdings" pitchFamily="2" charset="2"/>
              <a:buChar char="q"/>
            </a:pPr>
            <a:r>
              <a:rPr lang="fa-IR" dirty="0" smtClean="0">
                <a:latin typeface="Calibri" pitchFamily="34" charset="0"/>
              </a:rPr>
              <a:t>اشتغال در حمام</a:t>
            </a:r>
          </a:p>
          <a:p>
            <a:pPr>
              <a:buFont typeface="Wingdings" pitchFamily="2" charset="2"/>
              <a:buChar char="q"/>
            </a:pPr>
            <a:r>
              <a:rPr lang="fa-IR" dirty="0" smtClean="0">
                <a:latin typeface="Calibri" pitchFamily="34" charset="0"/>
              </a:rPr>
              <a:t>کارکنان حمام</a:t>
            </a:r>
          </a:p>
          <a:p>
            <a:pPr>
              <a:buFont typeface="Wingdings" pitchFamily="2" charset="2"/>
              <a:buChar char="q"/>
            </a:pPr>
            <a:r>
              <a:rPr lang="fa-IR" dirty="0" smtClean="0">
                <a:latin typeface="Calibri" pitchFamily="34" charset="0"/>
              </a:rPr>
              <a:t>وسایل حمام</a:t>
            </a:r>
          </a:p>
          <a:p>
            <a:pPr>
              <a:buFont typeface="Wingdings" pitchFamily="2" charset="2"/>
              <a:buChar char="q"/>
            </a:pPr>
            <a:r>
              <a:rPr lang="fa-IR" dirty="0" smtClean="0">
                <a:latin typeface="Calibri" pitchFamily="34" charset="0"/>
              </a:rPr>
              <a:t>معماری حمام</a:t>
            </a:r>
          </a:p>
          <a:p>
            <a:pPr>
              <a:buFont typeface="Wingdings" pitchFamily="2" charset="2"/>
              <a:buChar char="q"/>
            </a:pPr>
            <a:r>
              <a:rPr lang="fa-IR" dirty="0" smtClean="0">
                <a:latin typeface="Calibri" pitchFamily="34" charset="0"/>
              </a:rPr>
              <a:t>اندام های حمام</a:t>
            </a:r>
            <a:endParaRPr lang="fa-IR" dirty="0">
              <a:latin typeface="Calibri" pitchFamily="34" charset="0"/>
            </a:endParaRPr>
          </a:p>
          <a:p>
            <a:pPr>
              <a:buFont typeface="Wingdings" pitchFamily="2" charset="2"/>
              <a:buChar char="q"/>
            </a:pPr>
            <a:r>
              <a:rPr lang="fa-IR" dirty="0" smtClean="0">
                <a:latin typeface="Calibri" pitchFamily="34" charset="0"/>
              </a:rPr>
              <a:t>ویژگی معماری حمام ها</a:t>
            </a:r>
          </a:p>
          <a:p>
            <a:pPr>
              <a:buFont typeface="Wingdings" pitchFamily="2" charset="2"/>
              <a:buChar char="q"/>
            </a:pPr>
            <a:r>
              <a:rPr lang="fa-IR" dirty="0" smtClean="0">
                <a:latin typeface="Calibri" pitchFamily="34" charset="0"/>
              </a:rPr>
              <a:t>انواع حمام ها</a:t>
            </a:r>
          </a:p>
          <a:p>
            <a:pPr>
              <a:buFont typeface="Wingdings" pitchFamily="2" charset="2"/>
              <a:buChar char="q"/>
            </a:pPr>
            <a:r>
              <a:rPr lang="fa-IR" dirty="0" smtClean="0">
                <a:latin typeface="Calibri" pitchFamily="34" charset="0"/>
              </a:rPr>
              <a:t>انواع حمام ها از حیث مکان</a:t>
            </a:r>
            <a:endParaRPr lang="fa-IR" dirty="0">
              <a:latin typeface="Calibri" pitchFamily="34" charset="0"/>
            </a:endParaRPr>
          </a:p>
          <a:p>
            <a:r>
              <a:rPr lang="fa-IR" dirty="0">
                <a:latin typeface="Calibri" pitchFamily="34" charset="0"/>
              </a:rPr>
              <a:t>            </a:t>
            </a:r>
          </a:p>
          <a:p>
            <a:endParaRPr lang="fa-IR" dirty="0">
              <a:latin typeface="Calibri" pitchFamily="34" charset="0"/>
            </a:endParaRPr>
          </a:p>
        </p:txBody>
      </p:sp>
      <p:sp>
        <p:nvSpPr>
          <p:cNvPr id="3075" name="TextBox 7"/>
          <p:cNvSpPr txBox="1">
            <a:spLocks noChangeArrowheads="1"/>
          </p:cNvSpPr>
          <p:nvPr/>
        </p:nvSpPr>
        <p:spPr bwMode="auto">
          <a:xfrm>
            <a:off x="2123728" y="1196752"/>
            <a:ext cx="2500313" cy="3139321"/>
          </a:xfrm>
          <a:prstGeom prst="rect">
            <a:avLst/>
          </a:prstGeom>
          <a:noFill/>
          <a:ln w="9525">
            <a:noFill/>
            <a:miter lim="800000"/>
            <a:headEnd/>
            <a:tailEnd/>
          </a:ln>
        </p:spPr>
        <p:txBody>
          <a:bodyPr>
            <a:spAutoFit/>
          </a:bodyPr>
          <a:lstStyle/>
          <a:p>
            <a:pPr marL="285750" indent="-285750">
              <a:buFont typeface="Arial" panose="020B0604020202020204" pitchFamily="34" charset="0"/>
              <a:buChar char="•"/>
            </a:pPr>
            <a:r>
              <a:rPr lang="fa-IR" dirty="0" smtClean="0">
                <a:latin typeface="Calibri" pitchFamily="34" charset="0"/>
              </a:rPr>
              <a:t>حمام های عمومی</a:t>
            </a:r>
          </a:p>
          <a:p>
            <a:pPr marL="285750" indent="-285750">
              <a:buFont typeface="Arial" panose="020B0604020202020204" pitchFamily="34" charset="0"/>
              <a:buChar char="•"/>
            </a:pPr>
            <a:r>
              <a:rPr lang="fa-IR" dirty="0" smtClean="0">
                <a:latin typeface="Calibri" pitchFamily="34" charset="0"/>
              </a:rPr>
              <a:t>تزئینات در حمام</a:t>
            </a:r>
          </a:p>
          <a:p>
            <a:r>
              <a:rPr lang="fa-IR" dirty="0" smtClean="0">
                <a:latin typeface="Calibri" pitchFamily="34" charset="0"/>
              </a:rPr>
              <a:t>نمونه </a:t>
            </a:r>
            <a:r>
              <a:rPr lang="fa-IR" dirty="0">
                <a:latin typeface="Calibri" pitchFamily="34" charset="0"/>
              </a:rPr>
              <a:t>ها</a:t>
            </a:r>
          </a:p>
          <a:p>
            <a:pPr>
              <a:buFont typeface="Arial" pitchFamily="34" charset="0"/>
              <a:buChar char="•"/>
            </a:pPr>
            <a:r>
              <a:rPr lang="fa-IR" dirty="0" smtClean="0">
                <a:latin typeface="Calibri" pitchFamily="34" charset="0"/>
              </a:rPr>
              <a:t>حمام گلشن یرد</a:t>
            </a:r>
            <a:endParaRPr lang="fa-IR" dirty="0">
              <a:latin typeface="Calibri" pitchFamily="34" charset="0"/>
            </a:endParaRPr>
          </a:p>
          <a:p>
            <a:pPr>
              <a:buFont typeface="Arial" pitchFamily="34" charset="0"/>
              <a:buChar char="•"/>
            </a:pPr>
            <a:r>
              <a:rPr lang="fa-IR" dirty="0" smtClean="0">
                <a:latin typeface="Calibri" pitchFamily="34" charset="0"/>
              </a:rPr>
              <a:t>حمام </a:t>
            </a:r>
            <a:r>
              <a:rPr lang="fa-IR" dirty="0">
                <a:latin typeface="Calibri" pitchFamily="34" charset="0"/>
              </a:rPr>
              <a:t>وکیل شیراز</a:t>
            </a:r>
          </a:p>
          <a:p>
            <a:pPr>
              <a:buFont typeface="Arial" pitchFamily="34" charset="0"/>
              <a:buChar char="•"/>
            </a:pPr>
            <a:r>
              <a:rPr lang="fa-IR" dirty="0">
                <a:latin typeface="Calibri" pitchFamily="34" charset="0"/>
              </a:rPr>
              <a:t>حمام گنجعلی خان کرمان</a:t>
            </a:r>
          </a:p>
          <a:p>
            <a:pPr>
              <a:buFont typeface="Arial" pitchFamily="34" charset="0"/>
              <a:buChar char="•"/>
            </a:pPr>
            <a:r>
              <a:rPr lang="fa-IR" dirty="0" smtClean="0">
                <a:latin typeface="Calibri" pitchFamily="34" charset="0"/>
              </a:rPr>
              <a:t>حمام </a:t>
            </a:r>
            <a:r>
              <a:rPr lang="fa-IR" dirty="0">
                <a:latin typeface="Calibri" pitchFamily="34" charset="0"/>
              </a:rPr>
              <a:t>فین </a:t>
            </a:r>
            <a:r>
              <a:rPr lang="fa-IR" dirty="0" smtClean="0">
                <a:latin typeface="Calibri" pitchFamily="34" charset="0"/>
              </a:rPr>
              <a:t>کاشان</a:t>
            </a:r>
          </a:p>
          <a:p>
            <a:pPr>
              <a:buFont typeface="Arial" pitchFamily="34" charset="0"/>
              <a:buChar char="•"/>
            </a:pPr>
            <a:r>
              <a:rPr lang="fa-IR" dirty="0" smtClean="0">
                <a:latin typeface="Calibri" pitchFamily="34" charset="0"/>
              </a:rPr>
              <a:t>حمام شیخ بهایی اصفهان</a:t>
            </a:r>
          </a:p>
          <a:p>
            <a:pPr>
              <a:buFont typeface="Arial" pitchFamily="34" charset="0"/>
              <a:buChar char="•"/>
            </a:pPr>
            <a:r>
              <a:rPr lang="fa-IR" dirty="0" smtClean="0">
                <a:latin typeface="Calibri" pitchFamily="34" charset="0"/>
              </a:rPr>
              <a:t>رازگرم شدن حمام شیخ بهایی</a:t>
            </a:r>
          </a:p>
          <a:p>
            <a:pPr>
              <a:buFont typeface="Arial" pitchFamily="34" charset="0"/>
              <a:buChar char="•"/>
            </a:pPr>
            <a:r>
              <a:rPr lang="fa-IR" dirty="0" smtClean="0">
                <a:latin typeface="Calibri" pitchFamily="34" charset="0"/>
              </a:rPr>
              <a:t>روزهای تاریک گرمابه داری</a:t>
            </a:r>
            <a:endParaRPr lang="fa-IR" dirty="0">
              <a:latin typeface="Calibri" pitchFamily="34" charset="0"/>
            </a:endParaRPr>
          </a:p>
          <a:p>
            <a:endParaRPr lang="fa-IR" dirty="0">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 calcmode="lin" valueType="num">
                                      <p:cBhvr additive="base">
                                        <p:cTn id="25"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anim calcmode="lin" valueType="num">
                                      <p:cBhvr additive="base">
                                        <p:cTn id="31"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 calcmode="lin" valueType="num">
                                      <p:cBhvr additive="base">
                                        <p:cTn id="37"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xEl>
                                              <p:pRg st="7" end="7"/>
                                            </p:txEl>
                                          </p:spTgt>
                                        </p:tgtEl>
                                        <p:attrNameLst>
                                          <p:attrName>style.visibility</p:attrName>
                                        </p:attrNameLst>
                                      </p:cBhvr>
                                      <p:to>
                                        <p:strVal val="visible"/>
                                      </p:to>
                                    </p:set>
                                    <p:anim calcmode="lin" valueType="num">
                                      <p:cBhvr additive="base">
                                        <p:cTn id="43"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
                                            <p:txEl>
                                              <p:pRg st="8" end="8"/>
                                            </p:txEl>
                                          </p:spTgt>
                                        </p:tgtEl>
                                        <p:attrNameLst>
                                          <p:attrName>style.visibility</p:attrName>
                                        </p:attrNameLst>
                                      </p:cBhvr>
                                      <p:to>
                                        <p:strVal val="visible"/>
                                      </p:to>
                                    </p:set>
                                    <p:anim calcmode="lin" valueType="num">
                                      <p:cBhvr additive="base">
                                        <p:cTn id="49"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7">
                                            <p:txEl>
                                              <p:pRg st="9" end="9"/>
                                            </p:txEl>
                                          </p:spTgt>
                                        </p:tgtEl>
                                        <p:attrNameLst>
                                          <p:attrName>style.visibility</p:attrName>
                                        </p:attrNameLst>
                                      </p:cBhvr>
                                      <p:to>
                                        <p:strVal val="visible"/>
                                      </p:to>
                                    </p:set>
                                    <p:anim calcmode="lin" valueType="num">
                                      <p:cBhvr additive="base">
                                        <p:cTn id="55" dur="500" fill="hold"/>
                                        <p:tgtEl>
                                          <p:spTgt spid="7">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7">
                                            <p:txEl>
                                              <p:pRg st="10" end="10"/>
                                            </p:txEl>
                                          </p:spTgt>
                                        </p:tgtEl>
                                        <p:attrNameLst>
                                          <p:attrName>style.visibility</p:attrName>
                                        </p:attrNameLst>
                                      </p:cBhvr>
                                      <p:to>
                                        <p:strVal val="visible"/>
                                      </p:to>
                                    </p:set>
                                    <p:anim calcmode="lin" valueType="num">
                                      <p:cBhvr additive="base">
                                        <p:cTn id="61" dur="500" fill="hold"/>
                                        <p:tgtEl>
                                          <p:spTgt spid="7">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7">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7">
                                            <p:txEl>
                                              <p:pRg st="11" end="11"/>
                                            </p:txEl>
                                          </p:spTgt>
                                        </p:tgtEl>
                                        <p:attrNameLst>
                                          <p:attrName>style.visibility</p:attrName>
                                        </p:attrNameLst>
                                      </p:cBhvr>
                                      <p:to>
                                        <p:strVal val="visible"/>
                                      </p:to>
                                    </p:set>
                                    <p:anim calcmode="lin" valueType="num">
                                      <p:cBhvr additive="base">
                                        <p:cTn id="67" dur="500" fill="hold"/>
                                        <p:tgtEl>
                                          <p:spTgt spid="7">
                                            <p:txEl>
                                              <p:pRg st="11" end="1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7">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7">
                                            <p:txEl>
                                              <p:pRg st="12" end="12"/>
                                            </p:txEl>
                                          </p:spTgt>
                                        </p:tgtEl>
                                        <p:attrNameLst>
                                          <p:attrName>style.visibility</p:attrName>
                                        </p:attrNameLst>
                                      </p:cBhvr>
                                      <p:to>
                                        <p:strVal val="visible"/>
                                      </p:to>
                                    </p:set>
                                    <p:anim calcmode="lin" valueType="num">
                                      <p:cBhvr additive="base">
                                        <p:cTn id="73" dur="500" fill="hold"/>
                                        <p:tgtEl>
                                          <p:spTgt spid="7">
                                            <p:txEl>
                                              <p:pRg st="12" end="12"/>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7">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7">
                                            <p:txEl>
                                              <p:pRg st="13" end="13"/>
                                            </p:txEl>
                                          </p:spTgt>
                                        </p:tgtEl>
                                        <p:attrNameLst>
                                          <p:attrName>style.visibility</p:attrName>
                                        </p:attrNameLst>
                                      </p:cBhvr>
                                      <p:to>
                                        <p:strVal val="visible"/>
                                      </p:to>
                                    </p:set>
                                    <p:anim calcmode="lin" valueType="num">
                                      <p:cBhvr additive="base">
                                        <p:cTn id="79" dur="500" fill="hold"/>
                                        <p:tgtEl>
                                          <p:spTgt spid="7">
                                            <p:txEl>
                                              <p:pRg st="13" end="13"/>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7">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7">
                                            <p:txEl>
                                              <p:pRg st="14" end="14"/>
                                            </p:txEl>
                                          </p:spTgt>
                                        </p:tgtEl>
                                        <p:attrNameLst>
                                          <p:attrName>style.visibility</p:attrName>
                                        </p:attrNameLst>
                                      </p:cBhvr>
                                      <p:to>
                                        <p:strVal val="visible"/>
                                      </p:to>
                                    </p:set>
                                    <p:anim calcmode="lin" valueType="num">
                                      <p:cBhvr additive="base">
                                        <p:cTn id="85" dur="500" fill="hold"/>
                                        <p:tgtEl>
                                          <p:spTgt spid="7">
                                            <p:txEl>
                                              <p:pRg st="14" end="14"/>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7">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7">
                                            <p:txEl>
                                              <p:pRg st="15" end="15"/>
                                            </p:txEl>
                                          </p:spTgt>
                                        </p:tgtEl>
                                        <p:attrNameLst>
                                          <p:attrName>style.visibility</p:attrName>
                                        </p:attrNameLst>
                                      </p:cBhvr>
                                      <p:to>
                                        <p:strVal val="visible"/>
                                      </p:to>
                                    </p:set>
                                    <p:anim calcmode="lin" valueType="num">
                                      <p:cBhvr additive="base">
                                        <p:cTn id="91" dur="500" fill="hold"/>
                                        <p:tgtEl>
                                          <p:spTgt spid="7">
                                            <p:txEl>
                                              <p:pRg st="15" end="15"/>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7">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7">
                                            <p:txEl>
                                              <p:pRg st="16" end="16"/>
                                            </p:txEl>
                                          </p:spTgt>
                                        </p:tgtEl>
                                        <p:attrNameLst>
                                          <p:attrName>style.visibility</p:attrName>
                                        </p:attrNameLst>
                                      </p:cBhvr>
                                      <p:to>
                                        <p:strVal val="visible"/>
                                      </p:to>
                                    </p:set>
                                    <p:anim calcmode="lin" valueType="num">
                                      <p:cBhvr additive="base">
                                        <p:cTn id="97" dur="500" fill="hold"/>
                                        <p:tgtEl>
                                          <p:spTgt spid="7">
                                            <p:txEl>
                                              <p:pRg st="16" end="16"/>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7">
                                            <p:txEl>
                                              <p:pRg st="16" end="16"/>
                                            </p:txEl>
                                          </p:spTgt>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7">
                                            <p:txEl>
                                              <p:pRg st="17" end="17"/>
                                            </p:txEl>
                                          </p:spTgt>
                                        </p:tgtEl>
                                        <p:attrNameLst>
                                          <p:attrName>style.visibility</p:attrName>
                                        </p:attrNameLst>
                                      </p:cBhvr>
                                      <p:to>
                                        <p:strVal val="visible"/>
                                      </p:to>
                                    </p:set>
                                    <p:anim calcmode="lin" valueType="num">
                                      <p:cBhvr additive="base">
                                        <p:cTn id="103" dur="500" fill="hold"/>
                                        <p:tgtEl>
                                          <p:spTgt spid="7">
                                            <p:txEl>
                                              <p:pRg st="17" end="17"/>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7">
                                            <p:txEl>
                                              <p:pRg st="17" end="17"/>
                                            </p:txEl>
                                          </p:spTgt>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7">
                                            <p:txEl>
                                              <p:pRg st="18" end="18"/>
                                            </p:txEl>
                                          </p:spTgt>
                                        </p:tgtEl>
                                        <p:attrNameLst>
                                          <p:attrName>style.visibility</p:attrName>
                                        </p:attrNameLst>
                                      </p:cBhvr>
                                      <p:to>
                                        <p:strVal val="visible"/>
                                      </p:to>
                                    </p:set>
                                    <p:anim calcmode="lin" valueType="num">
                                      <p:cBhvr additive="base">
                                        <p:cTn id="109" dur="500" fill="hold"/>
                                        <p:tgtEl>
                                          <p:spTgt spid="7">
                                            <p:txEl>
                                              <p:pRg st="18" end="18"/>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7">
                                            <p:txEl>
                                              <p:pRg st="18" end="18"/>
                                            </p:txEl>
                                          </p:spTgt>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7">
                                            <p:txEl>
                                              <p:pRg st="19" end="19"/>
                                            </p:txEl>
                                          </p:spTgt>
                                        </p:tgtEl>
                                        <p:attrNameLst>
                                          <p:attrName>style.visibility</p:attrName>
                                        </p:attrNameLst>
                                      </p:cBhvr>
                                      <p:to>
                                        <p:strVal val="visible"/>
                                      </p:to>
                                    </p:set>
                                    <p:anim calcmode="lin" valueType="num">
                                      <p:cBhvr additive="base">
                                        <p:cTn id="115" dur="500" fill="hold"/>
                                        <p:tgtEl>
                                          <p:spTgt spid="7">
                                            <p:txEl>
                                              <p:pRg st="19" end="19"/>
                                            </p:txEl>
                                          </p:spTgt>
                                        </p:tgtEl>
                                        <p:attrNameLst>
                                          <p:attrName>ppt_x</p:attrName>
                                        </p:attrNameLst>
                                      </p:cBhvr>
                                      <p:tavLst>
                                        <p:tav tm="0">
                                          <p:val>
                                            <p:strVal val="#ppt_x"/>
                                          </p:val>
                                        </p:tav>
                                        <p:tav tm="100000">
                                          <p:val>
                                            <p:strVal val="#ppt_x"/>
                                          </p:val>
                                        </p:tav>
                                      </p:tavLst>
                                    </p:anim>
                                    <p:anim calcmode="lin" valueType="num">
                                      <p:cBhvr additive="base">
                                        <p:cTn id="116" dur="500" fill="hold"/>
                                        <p:tgtEl>
                                          <p:spTgt spid="7">
                                            <p:txEl>
                                              <p:pRg st="19" end="19"/>
                                            </p:txEl>
                                          </p:spTgt>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7">
                                            <p:txEl>
                                              <p:pRg st="20" end="20"/>
                                            </p:txEl>
                                          </p:spTgt>
                                        </p:tgtEl>
                                        <p:attrNameLst>
                                          <p:attrName>style.visibility</p:attrName>
                                        </p:attrNameLst>
                                      </p:cBhvr>
                                      <p:to>
                                        <p:strVal val="visible"/>
                                      </p:to>
                                    </p:set>
                                    <p:anim calcmode="lin" valueType="num">
                                      <p:cBhvr additive="base">
                                        <p:cTn id="121" dur="500" fill="hold"/>
                                        <p:tgtEl>
                                          <p:spTgt spid="7">
                                            <p:txEl>
                                              <p:pRg st="20" end="20"/>
                                            </p:txEl>
                                          </p:spTgt>
                                        </p:tgtEl>
                                        <p:attrNameLst>
                                          <p:attrName>ppt_x</p:attrName>
                                        </p:attrNameLst>
                                      </p:cBhvr>
                                      <p:tavLst>
                                        <p:tav tm="0">
                                          <p:val>
                                            <p:strVal val="#ppt_x"/>
                                          </p:val>
                                        </p:tav>
                                        <p:tav tm="100000">
                                          <p:val>
                                            <p:strVal val="#ppt_x"/>
                                          </p:val>
                                        </p:tav>
                                      </p:tavLst>
                                    </p:anim>
                                    <p:anim calcmode="lin" valueType="num">
                                      <p:cBhvr additive="base">
                                        <p:cTn id="122" dur="500" fill="hold"/>
                                        <p:tgtEl>
                                          <p:spTgt spid="7">
                                            <p:txEl>
                                              <p:pRg st="20" end="20"/>
                                            </p:txEl>
                                          </p:spTgt>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7">
                                            <p:txEl>
                                              <p:pRg st="21" end="21"/>
                                            </p:txEl>
                                          </p:spTgt>
                                        </p:tgtEl>
                                        <p:attrNameLst>
                                          <p:attrName>style.visibility</p:attrName>
                                        </p:attrNameLst>
                                      </p:cBhvr>
                                      <p:to>
                                        <p:strVal val="visible"/>
                                      </p:to>
                                    </p:set>
                                    <p:anim calcmode="lin" valueType="num">
                                      <p:cBhvr additive="base">
                                        <p:cTn id="127" dur="500" fill="hold"/>
                                        <p:tgtEl>
                                          <p:spTgt spid="7">
                                            <p:txEl>
                                              <p:pRg st="21" end="21"/>
                                            </p:txEl>
                                          </p:spTgt>
                                        </p:tgtEl>
                                        <p:attrNameLst>
                                          <p:attrName>ppt_x</p:attrName>
                                        </p:attrNameLst>
                                      </p:cBhvr>
                                      <p:tavLst>
                                        <p:tav tm="0">
                                          <p:val>
                                            <p:strVal val="#ppt_x"/>
                                          </p:val>
                                        </p:tav>
                                        <p:tav tm="100000">
                                          <p:val>
                                            <p:strVal val="#ppt_x"/>
                                          </p:val>
                                        </p:tav>
                                      </p:tavLst>
                                    </p:anim>
                                    <p:anim calcmode="lin" valueType="num">
                                      <p:cBhvr additive="base">
                                        <p:cTn id="128" dur="500" fill="hold"/>
                                        <p:tgtEl>
                                          <p:spTgt spid="7">
                                            <p:txEl>
                                              <p:pRg st="21" end="2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55576" y="1268760"/>
            <a:ext cx="6944307" cy="4626644"/>
          </a:xfrm>
          <a:prstGeom prst="rect">
            <a:avLst/>
          </a:prstGeom>
          <a:ln w="88900" cap="sq" cmpd="thickThin">
            <a:solidFill>
              <a:srgbClr val="000000"/>
            </a:solidFill>
            <a:prstDash val="solid"/>
            <a:miter lim="800000"/>
          </a:ln>
          <a:effectLst>
            <a:innerShdw blurRad="76200">
              <a:srgbClr val="000000"/>
            </a:innerShdw>
          </a:effectLst>
        </p:spPr>
      </p:pic>
      <p:sp>
        <p:nvSpPr>
          <p:cNvPr id="3" name="TextBox 2"/>
          <p:cNvSpPr txBox="1"/>
          <p:nvPr/>
        </p:nvSpPr>
        <p:spPr>
          <a:xfrm>
            <a:off x="545910" y="6237312"/>
            <a:ext cx="3234002" cy="400110"/>
          </a:xfrm>
          <a:prstGeom prst="rect">
            <a:avLst/>
          </a:prstGeom>
          <a:noFill/>
        </p:spPr>
        <p:txBody>
          <a:bodyPr wrap="square" rtlCol="0">
            <a:spAutoFit/>
          </a:bodyPr>
          <a:lstStyle/>
          <a:p>
            <a:r>
              <a:rPr lang="fa-IR" sz="2000" b="1" dirty="0" smtClean="0"/>
              <a:t>حمام باستانی سالار خان سلطانیه</a:t>
            </a:r>
            <a:endParaRPr lang="en-US" sz="2000" b="1" dirty="0"/>
          </a:p>
        </p:txBody>
      </p:sp>
    </p:spTree>
    <p:extLst>
      <p:ext uri="{BB962C8B-B14F-4D97-AF65-F5344CB8AC3E}">
        <p14:creationId xmlns:p14="http://schemas.microsoft.com/office/powerpoint/2010/main" xmlns="" val="2645634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38600" y="144959"/>
            <a:ext cx="4968027" cy="769441"/>
          </a:xfrm>
          <a:prstGeom prst="rect">
            <a:avLst/>
          </a:prstGeom>
          <a:noFill/>
        </p:spPr>
        <p:txBody>
          <a:bodyPr wrap="none" lIns="91440" tIns="45720" rIns="91440" bIns="45720">
            <a:spAutoFit/>
          </a:bodyPr>
          <a:lstStyle/>
          <a:p>
            <a:pPr algn="ctr"/>
            <a:r>
              <a:rPr lang="fa-IR" sz="4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تاریخچه حمام ها در ایران</a:t>
            </a:r>
            <a:endParaRPr lang="en-US" sz="4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Rectangle 2"/>
          <p:cNvSpPr/>
          <p:nvPr/>
        </p:nvSpPr>
        <p:spPr>
          <a:xfrm>
            <a:off x="457200" y="1143000"/>
            <a:ext cx="8397027" cy="2817694"/>
          </a:xfrm>
          <a:prstGeom prst="rect">
            <a:avLst/>
          </a:prstGeom>
        </p:spPr>
        <p:txBody>
          <a:bodyPr wrap="square">
            <a:spAutoFit/>
          </a:bodyPr>
          <a:lstStyle/>
          <a:p>
            <a:pPr algn="just" rtl="1">
              <a:lnSpc>
                <a:spcPct val="115000"/>
              </a:lnSpc>
            </a:pPr>
            <a:r>
              <a:rPr lang="ar-SA" sz="2000" dirty="0">
                <a:latin typeface="BNazanin"/>
                <a:ea typeface="Calibri" panose="020F0502020204030204" pitchFamily="34" charset="0"/>
              </a:rPr>
              <a:t>مردم ایران چه پیش از اسلام و چه بعد از آن به پاکیزگی اهمیت زیادي می دادند به همین منظور اهتمام ویژه اي در ساخت و راه اندازي گرمابه ها داشتند</a:t>
            </a:r>
            <a:r>
              <a:rPr lang="ar-SA" sz="2000" dirty="0" smtClean="0">
                <a:latin typeface="BNazanin"/>
                <a:ea typeface="Calibri" panose="020F0502020204030204" pitchFamily="34" charset="0"/>
              </a:rPr>
              <a:t>.</a:t>
            </a:r>
            <a:endParaRPr lang="en-US" sz="2000" dirty="0">
              <a:latin typeface="BNazanin"/>
              <a:ea typeface="Calibri" panose="020F0502020204030204" pitchFamily="34" charset="0"/>
            </a:endParaRPr>
          </a:p>
          <a:p>
            <a:pPr algn="just" rtl="1">
              <a:lnSpc>
                <a:spcPct val="115000"/>
              </a:lnSpc>
            </a:pPr>
            <a:r>
              <a:rPr lang="en-US" sz="2000" dirty="0" smtClean="0"/>
              <a:t> </a:t>
            </a:r>
            <a:r>
              <a:rPr lang="ar-SA" sz="2000" dirty="0"/>
              <a:t>بیشتر حمامهاى تاریخى به جا مانده در ایران، از دوره صفوى و پس از آن </a:t>
            </a:r>
            <a:r>
              <a:rPr lang="ar-SA" sz="2000" dirty="0" smtClean="0"/>
              <a:t>است</a:t>
            </a:r>
            <a:r>
              <a:rPr lang="en-US" sz="2000" dirty="0"/>
              <a:t> </a:t>
            </a:r>
            <a:r>
              <a:rPr lang="ar-SA" sz="2000" dirty="0" smtClean="0"/>
              <a:t>و </a:t>
            </a:r>
            <a:r>
              <a:rPr lang="ar-SA" sz="2000" dirty="0"/>
              <a:t>از دوره هاى پیشتر شمار اندکى باقى مانده است، مانند </a:t>
            </a:r>
            <a:r>
              <a:rPr lang="ar-SA" sz="2000" b="1" dirty="0"/>
              <a:t>حمام روستاى نگار در کرمان، حمام کنگاور وحمام شاه على در اصفهان (هر سه از دوره سلجوقى)، حمامهاى افوشته نطنز و پهنه سمنان </a:t>
            </a:r>
            <a:r>
              <a:rPr lang="ar-SA" sz="2000" b="1" dirty="0" smtClean="0"/>
              <a:t>از </a:t>
            </a:r>
            <a:r>
              <a:rPr lang="ar-SA" sz="2000" b="1" dirty="0"/>
              <a:t>دوره مغول و تیمورى، و حمامهاى شهر حریره در جزیره کیش از دوره ایلخانى.</a:t>
            </a:r>
            <a:endParaRPr lang="en-US" sz="2000" b="1" dirty="0"/>
          </a:p>
          <a:p>
            <a:pPr algn="just" rtl="1">
              <a:lnSpc>
                <a:spcPct val="115000"/>
              </a:lnSpc>
            </a:pPr>
            <a:endParaRPr lang="fa-IR" sz="2000" dirty="0" smtClean="0">
              <a:latin typeface="BNazanin"/>
              <a:ea typeface="Calibri" panose="020F0502020204030204" pitchFamily="34" charset="0"/>
            </a:endParaRPr>
          </a:p>
          <a:p>
            <a:pPr algn="just" rtl="1">
              <a:lnSpc>
                <a:spcPct val="115000"/>
              </a:lnSpc>
            </a:pP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94184" y="2978871"/>
            <a:ext cx="4133800" cy="3663251"/>
          </a:xfrm>
          <a:prstGeom prst="rect">
            <a:avLst/>
          </a:prstGeom>
          <a:effectLst>
            <a:softEdge rad="317500"/>
          </a:effectLst>
        </p:spPr>
      </p:pic>
    </p:spTree>
    <p:extLst>
      <p:ext uri="{BB962C8B-B14F-4D97-AF65-F5344CB8AC3E}">
        <p14:creationId xmlns:p14="http://schemas.microsoft.com/office/powerpoint/2010/main" xmlns="" val="10443752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331640" y="777429"/>
            <a:ext cx="6950382" cy="5099843"/>
          </a:xfrm>
          <a:prstGeom prst="rect">
            <a:avLst/>
          </a:prstGeom>
          <a:ln w="88900" cap="sq" cmpd="thickThin">
            <a:solidFill>
              <a:srgbClr val="000000"/>
            </a:solidFill>
            <a:prstDash val="solid"/>
            <a:miter lim="800000"/>
          </a:ln>
          <a:effectLst>
            <a:innerShdw blurRad="76200">
              <a:srgbClr val="000000"/>
            </a:innerShdw>
          </a:effectLst>
        </p:spPr>
      </p:pic>
      <p:sp>
        <p:nvSpPr>
          <p:cNvPr id="3" name="TextBox 2"/>
          <p:cNvSpPr txBox="1"/>
          <p:nvPr/>
        </p:nvSpPr>
        <p:spPr>
          <a:xfrm>
            <a:off x="1438042" y="6093296"/>
            <a:ext cx="2053838" cy="400110"/>
          </a:xfrm>
          <a:prstGeom prst="rect">
            <a:avLst/>
          </a:prstGeom>
          <a:noFill/>
        </p:spPr>
        <p:txBody>
          <a:bodyPr wrap="square" rtlCol="0">
            <a:spAutoFit/>
          </a:bodyPr>
          <a:lstStyle/>
          <a:p>
            <a:r>
              <a:rPr lang="fa-IR" sz="2000" b="1" dirty="0" smtClean="0"/>
              <a:t>حمام شاه علی خان</a:t>
            </a:r>
            <a:endParaRPr lang="en-US" sz="2000" b="1" dirty="0"/>
          </a:p>
        </p:txBody>
      </p:sp>
    </p:spTree>
    <p:extLst>
      <p:ext uri="{BB962C8B-B14F-4D97-AF65-F5344CB8AC3E}">
        <p14:creationId xmlns:p14="http://schemas.microsoft.com/office/powerpoint/2010/main" xmlns="" val="1431919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76672"/>
            <a:ext cx="5094572" cy="3483391"/>
          </a:xfrm>
          <a:prstGeom prst="rect">
            <a:avLst/>
          </a:prstGeom>
          <a:effectLst>
            <a:softEdge rad="127000"/>
          </a:effectLst>
        </p:spPr>
      </p:pic>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537192" y="3410401"/>
            <a:ext cx="4579119" cy="3447599"/>
          </a:xfrm>
          <a:prstGeom prst="rect">
            <a:avLst/>
          </a:prstGeom>
          <a:effectLst>
            <a:softEdge rad="127000"/>
          </a:effectLst>
        </p:spPr>
      </p:pic>
      <p:sp>
        <p:nvSpPr>
          <p:cNvPr id="6" name="TextBox 5"/>
          <p:cNvSpPr txBox="1"/>
          <p:nvPr/>
        </p:nvSpPr>
        <p:spPr>
          <a:xfrm>
            <a:off x="251520" y="6021288"/>
            <a:ext cx="3635896" cy="400110"/>
          </a:xfrm>
          <a:prstGeom prst="rect">
            <a:avLst/>
          </a:prstGeom>
          <a:noFill/>
        </p:spPr>
        <p:txBody>
          <a:bodyPr wrap="square" rtlCol="0">
            <a:spAutoFit/>
          </a:bodyPr>
          <a:lstStyle/>
          <a:p>
            <a:r>
              <a:rPr lang="fa-IR" sz="2000" b="1" dirty="0" smtClean="0"/>
              <a:t>حمام تاریخی پهنه سمنان</a:t>
            </a:r>
            <a:endParaRPr lang="en-US" sz="2000" b="1" dirty="0"/>
          </a:p>
        </p:txBody>
      </p:sp>
    </p:spTree>
    <p:extLst>
      <p:ext uri="{BB962C8B-B14F-4D97-AF65-F5344CB8AC3E}">
        <p14:creationId xmlns:p14="http://schemas.microsoft.com/office/powerpoint/2010/main" xmlns="" val="23010389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316565" y="2924944"/>
            <a:ext cx="4143867" cy="3112718"/>
          </a:xfrm>
          <a:prstGeom prst="rect">
            <a:avLst/>
          </a:prstGeom>
          <a:ln w="88900" cap="sq" cmpd="thickThin">
            <a:solidFill>
              <a:srgbClr val="000000"/>
            </a:solidFill>
            <a:prstDash val="solid"/>
            <a:miter lim="800000"/>
          </a:ln>
          <a:effectLst>
            <a:innerShdw blurRad="76200">
              <a:srgbClr val="000000"/>
            </a:innerShdw>
          </a:effectLst>
        </p:spPr>
      </p:pic>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9512" y="980728"/>
            <a:ext cx="4137053" cy="2952328"/>
          </a:xfrm>
          <a:prstGeom prst="rect">
            <a:avLst/>
          </a:prstGeom>
          <a:ln w="88900" cap="sq" cmpd="thickThin">
            <a:solidFill>
              <a:srgbClr val="000000"/>
            </a:solidFill>
            <a:prstDash val="solid"/>
            <a:miter lim="800000"/>
          </a:ln>
          <a:effectLst>
            <a:innerShdw blurRad="76200">
              <a:srgbClr val="000000"/>
            </a:innerShdw>
          </a:effectLst>
        </p:spPr>
      </p:pic>
      <p:sp>
        <p:nvSpPr>
          <p:cNvPr id="4" name="TextBox 3"/>
          <p:cNvSpPr txBox="1"/>
          <p:nvPr/>
        </p:nvSpPr>
        <p:spPr>
          <a:xfrm>
            <a:off x="156110" y="5949280"/>
            <a:ext cx="3384376" cy="461665"/>
          </a:xfrm>
          <a:prstGeom prst="rect">
            <a:avLst/>
          </a:prstGeom>
          <a:noFill/>
        </p:spPr>
        <p:txBody>
          <a:bodyPr wrap="square" rtlCol="0">
            <a:spAutoFit/>
          </a:bodyPr>
          <a:lstStyle/>
          <a:p>
            <a:r>
              <a:rPr lang="fa-IR" sz="2400" b="1" dirty="0" smtClean="0"/>
              <a:t>بقایای شهر حریره کیش</a:t>
            </a:r>
            <a:endParaRPr lang="en-US" sz="2400" b="1" dirty="0"/>
          </a:p>
        </p:txBody>
      </p:sp>
    </p:spTree>
    <p:extLst>
      <p:ext uri="{BB962C8B-B14F-4D97-AF65-F5344CB8AC3E}">
        <p14:creationId xmlns:p14="http://schemas.microsoft.com/office/powerpoint/2010/main" xmlns="" val="34101414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4869160"/>
            <a:ext cx="8748464" cy="1154162"/>
          </a:xfrm>
          <a:prstGeom prst="rect">
            <a:avLst/>
          </a:prstGeom>
        </p:spPr>
        <p:txBody>
          <a:bodyPr wrap="square">
            <a:spAutoFit/>
          </a:bodyPr>
          <a:lstStyle/>
          <a:p>
            <a:pPr marL="342900" indent="-342900" algn="just">
              <a:lnSpc>
                <a:spcPct val="115000"/>
              </a:lnSpc>
              <a:buFont typeface="Arial" panose="020B0604020202020204" pitchFamily="34" charset="0"/>
              <a:buChar char="•"/>
            </a:pPr>
            <a:r>
              <a:rPr lang="ar-SA" sz="2000" b="1" dirty="0">
                <a:latin typeface="BNazanin"/>
                <a:ea typeface="Calibri" panose="020F0502020204030204" pitchFamily="34" charset="0"/>
              </a:rPr>
              <a:t>شستشوى بدن نزد ایرانیان قدیم، خاصه کیش زردشتى،به پادیاو معروف بوده و اعتقاد آنان به نیالودن آب موجب شده است گرمابه ها شامل فضایى گرم با ظرف بزرگى از سفال یا فلز به نام آبزن باشد و آب استفاده شده را وارد آب پاك نکنند</a:t>
            </a:r>
            <a:r>
              <a:rPr lang="ar-SA" sz="2000" b="1" dirty="0" smtClean="0">
                <a:latin typeface="BNazanin"/>
                <a:ea typeface="Calibri" panose="020F0502020204030204" pitchFamily="34" charset="0"/>
              </a:rPr>
              <a:t>.</a:t>
            </a:r>
            <a:endParaRPr lang="fa-IR" sz="2000" b="1" dirty="0">
              <a:latin typeface="BNazanin"/>
              <a:ea typeface="Calibri" panose="020F0502020204030204"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725278" y="836712"/>
            <a:ext cx="4519130" cy="4286164"/>
          </a:xfrm>
          <a:prstGeom prst="rect">
            <a:avLst/>
          </a:prstGeom>
          <a:ln w="88900" cap="sq" cmpd="thickThin">
            <a:solidFill>
              <a:srgbClr val="000000"/>
            </a:solidFill>
            <a:prstDash val="solid"/>
            <a:miter lim="800000"/>
          </a:ln>
          <a:effectLst>
            <a:innerShdw blurRad="76200">
              <a:srgbClr val="000000"/>
            </a:innerShdw>
            <a:softEdge rad="317500"/>
          </a:effectLst>
        </p:spPr>
      </p:pic>
    </p:spTree>
    <p:extLst>
      <p:ext uri="{BB962C8B-B14F-4D97-AF65-F5344CB8AC3E}">
        <p14:creationId xmlns:p14="http://schemas.microsoft.com/office/powerpoint/2010/main" xmlns="" val="140394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90988" y="152187"/>
            <a:ext cx="3674404" cy="830997"/>
          </a:xfrm>
          <a:prstGeom prst="rect">
            <a:avLst/>
          </a:prstGeom>
          <a:noFill/>
        </p:spPr>
        <p:txBody>
          <a:bodyPr wrap="none" lIns="91440" tIns="45720" rIns="91440" bIns="45720">
            <a:spAutoFit/>
          </a:bodyPr>
          <a:lstStyle/>
          <a:p>
            <a:pPr algn="ctr"/>
            <a:r>
              <a:rPr lang="fa-IR" sz="4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حمام های صفویه</a:t>
            </a:r>
            <a:endParaRPr lang="en-US" sz="4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Rectangle 2"/>
          <p:cNvSpPr/>
          <p:nvPr/>
        </p:nvSpPr>
        <p:spPr>
          <a:xfrm>
            <a:off x="79648" y="980728"/>
            <a:ext cx="8900900" cy="2215991"/>
          </a:xfrm>
          <a:prstGeom prst="rect">
            <a:avLst/>
          </a:prstGeom>
        </p:spPr>
        <p:txBody>
          <a:bodyPr wrap="square">
            <a:spAutoFit/>
          </a:bodyPr>
          <a:lstStyle/>
          <a:p>
            <a:pPr algn="just" rtl="1">
              <a:lnSpc>
                <a:spcPct val="115000"/>
              </a:lnSpc>
            </a:pPr>
            <a:r>
              <a:rPr lang="ar-SA" sz="2000" dirty="0">
                <a:latin typeface="BNazanin"/>
                <a:ea typeface="Calibri" panose="020F0502020204030204" pitchFamily="34" charset="0"/>
              </a:rPr>
              <a:t>در عصر صفویه ساخت حمام ها رونق خاصی گرفت و در این دوره در کنار ساخت و سازهاي گسترده، تعداد نسبتا زیادي حمام در شهرهاي مختلف ایران ساخته شد که</a:t>
            </a:r>
            <a:endParaRPr lang="en-US" sz="2000" dirty="0">
              <a:latin typeface="Calibri" panose="020F0502020204030204" pitchFamily="34" charset="0"/>
              <a:ea typeface="Calibri" panose="020F0502020204030204" pitchFamily="34" charset="0"/>
            </a:endParaRPr>
          </a:p>
          <a:p>
            <a:pPr algn="just" rtl="1">
              <a:lnSpc>
                <a:spcPct val="115000"/>
              </a:lnSpc>
            </a:pPr>
            <a:r>
              <a:rPr lang="ar-SA" sz="2000" dirty="0">
                <a:latin typeface="BNazanin"/>
                <a:ea typeface="Calibri" panose="020F0502020204030204" pitchFamily="34" charset="0"/>
              </a:rPr>
              <a:t>تعدادي از آنها همچون حمام گنجعلی خان کرمان، حمام خسروآقا و </a:t>
            </a:r>
            <a:r>
              <a:rPr lang="ar-SA" sz="2000" dirty="0" smtClean="0">
                <a:latin typeface="BNazanin"/>
                <a:ea typeface="Calibri" panose="020F0502020204030204" pitchFamily="34" charset="0"/>
              </a:rPr>
              <a:t>علی</a:t>
            </a:r>
            <a:r>
              <a:rPr lang="en-US" sz="2000" dirty="0" smtClean="0">
                <a:latin typeface="BNazanin"/>
                <a:ea typeface="Calibri" panose="020F0502020204030204" pitchFamily="34" charset="0"/>
              </a:rPr>
              <a:t> </a:t>
            </a:r>
            <a:r>
              <a:rPr lang="ar-SA" sz="2000" dirty="0" smtClean="0">
                <a:latin typeface="BNazanin"/>
                <a:ea typeface="Calibri" panose="020F0502020204030204" pitchFamily="34" charset="0"/>
              </a:rPr>
              <a:t>قلی </a:t>
            </a:r>
            <a:r>
              <a:rPr lang="ar-SA" sz="2000" dirty="0">
                <a:latin typeface="BNazanin"/>
                <a:ea typeface="Calibri" panose="020F0502020204030204" pitchFamily="34" charset="0"/>
              </a:rPr>
              <a:t>آقاي اصفهان در نوع </a:t>
            </a:r>
            <a:r>
              <a:rPr lang="ar-SA" sz="2000" dirty="0" smtClean="0">
                <a:latin typeface="BNazanin"/>
                <a:ea typeface="Calibri" panose="020F0502020204030204" pitchFamily="34" charset="0"/>
              </a:rPr>
              <a:t>خود</a:t>
            </a:r>
            <a:r>
              <a:rPr lang="fa-IR" sz="2000" dirty="0" smtClean="0">
                <a:latin typeface="BNazanin"/>
                <a:ea typeface="Calibri" panose="020F0502020204030204" pitchFamily="34" charset="0"/>
              </a:rPr>
              <a:t> </a:t>
            </a:r>
            <a:r>
              <a:rPr lang="ar-SA" sz="2000" dirty="0" smtClean="0">
                <a:latin typeface="BNazanin"/>
                <a:ea typeface="Calibri" panose="020F0502020204030204" pitchFamily="34" charset="0"/>
              </a:rPr>
              <a:t>شاهکار </a:t>
            </a:r>
            <a:r>
              <a:rPr lang="ar-SA" sz="2000" dirty="0">
                <a:latin typeface="BNazanin"/>
                <a:ea typeface="Calibri" panose="020F0502020204030204" pitchFamily="34" charset="0"/>
              </a:rPr>
              <a:t>هستند</a:t>
            </a:r>
            <a:r>
              <a:rPr lang="en-US" sz="2000" dirty="0">
                <a:latin typeface="BNazanin"/>
                <a:ea typeface="Calibri" panose="020F0502020204030204" pitchFamily="34" charset="0"/>
              </a:rPr>
              <a:t>. </a:t>
            </a:r>
            <a:endParaRPr lang="en-US" sz="2000" dirty="0">
              <a:latin typeface="Calibri" panose="020F0502020204030204" pitchFamily="34" charset="0"/>
              <a:ea typeface="Calibri" panose="020F0502020204030204" pitchFamily="34" charset="0"/>
            </a:endParaRPr>
          </a:p>
          <a:p>
            <a:pPr algn="just" rtl="1">
              <a:lnSpc>
                <a:spcPct val="115000"/>
              </a:lnSpc>
            </a:pPr>
            <a:r>
              <a:rPr lang="ar-SA" sz="2000" dirty="0">
                <a:latin typeface="BNazanin"/>
                <a:ea typeface="Calibri" panose="020F0502020204030204" pitchFamily="34" charset="0"/>
              </a:rPr>
              <a:t>-بعد از دوره صفویه </a:t>
            </a:r>
            <a:r>
              <a:rPr lang="ar-SA" sz="2000" dirty="0" smtClean="0">
                <a:latin typeface="BNazanin"/>
                <a:ea typeface="Calibri" panose="020F0502020204030204" pitchFamily="34" charset="0"/>
              </a:rPr>
              <a:t>دردوره </a:t>
            </a:r>
            <a:r>
              <a:rPr lang="ar-SA" sz="2000" dirty="0">
                <a:latin typeface="BNazanin"/>
                <a:ea typeface="Calibri" panose="020F0502020204030204" pitchFamily="34" charset="0"/>
              </a:rPr>
              <a:t>زندیه و قاجاریه حمام هاي با شکوهی ساخته شد که از بهترین آنها می توان به حمام وکیل شیراز از ساخته هاي کریم خان زند و </a:t>
            </a:r>
            <a:r>
              <a:rPr lang="ar-SA" sz="2000" dirty="0" smtClean="0">
                <a:latin typeface="BNazanin"/>
                <a:ea typeface="Calibri" panose="020F0502020204030204" pitchFamily="34" charset="0"/>
              </a:rPr>
              <a:t>حمام</a:t>
            </a:r>
            <a:r>
              <a:rPr lang="fa-IR" sz="2000" dirty="0" smtClean="0">
                <a:latin typeface="BNazanin"/>
                <a:ea typeface="Calibri" panose="020F0502020204030204" pitchFamily="34" charset="0"/>
              </a:rPr>
              <a:t> </a:t>
            </a:r>
            <a:r>
              <a:rPr lang="ar-SA" sz="2000" dirty="0" smtClean="0">
                <a:latin typeface="BNazanin"/>
                <a:ea typeface="Calibri" panose="020F0502020204030204" pitchFamily="34" charset="0"/>
              </a:rPr>
              <a:t>ابراهیم </a:t>
            </a:r>
            <a:r>
              <a:rPr lang="ar-SA" sz="2000" dirty="0">
                <a:latin typeface="BNazanin"/>
                <a:ea typeface="Calibri" panose="020F0502020204030204" pitchFamily="34" charset="0"/>
              </a:rPr>
              <a:t>خان کرمان از دوره قاجاریه اشاره کرد</a:t>
            </a:r>
            <a:r>
              <a:rPr lang="en-US" sz="2000" dirty="0">
                <a:latin typeface="BNazanin"/>
                <a:ea typeface="Calibri" panose="020F0502020204030204" pitchFamily="34" charset="0"/>
              </a:rPr>
              <a:t>. </a:t>
            </a:r>
            <a:endParaRPr lang="en-US" sz="2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9512" y="3501008"/>
            <a:ext cx="4104456" cy="2862318"/>
          </a:xfrm>
          <a:prstGeom prst="rect">
            <a:avLst/>
          </a:prstGeom>
          <a:ln w="88900" cap="sq" cmpd="thickThin">
            <a:solidFill>
              <a:srgbClr val="000000"/>
            </a:solidFill>
            <a:prstDash val="solid"/>
            <a:miter lim="800000"/>
          </a:ln>
          <a:effectLst>
            <a:innerShdw blurRad="76200">
              <a:srgbClr val="000000"/>
            </a:innerShdw>
          </a:effectLst>
        </p:spPr>
      </p:pic>
      <p:sp>
        <p:nvSpPr>
          <p:cNvPr id="6" name="TextBox 5"/>
          <p:cNvSpPr txBox="1"/>
          <p:nvPr/>
        </p:nvSpPr>
        <p:spPr>
          <a:xfrm>
            <a:off x="3959838" y="5517232"/>
            <a:ext cx="3168352" cy="400110"/>
          </a:xfrm>
          <a:prstGeom prst="rect">
            <a:avLst/>
          </a:prstGeom>
          <a:noFill/>
        </p:spPr>
        <p:txBody>
          <a:bodyPr wrap="square" rtlCol="0">
            <a:spAutoFit/>
          </a:bodyPr>
          <a:lstStyle/>
          <a:p>
            <a:r>
              <a:rPr lang="fa-IR" sz="2000" b="1" dirty="0" smtClean="0"/>
              <a:t>حمام علیقلی خان دوره صفوی</a:t>
            </a:r>
            <a:endParaRPr lang="en-US" sz="2000" b="1" dirty="0"/>
          </a:p>
        </p:txBody>
      </p:sp>
    </p:spTree>
    <p:extLst>
      <p:ext uri="{BB962C8B-B14F-4D97-AF65-F5344CB8AC3E}">
        <p14:creationId xmlns:p14="http://schemas.microsoft.com/office/powerpoint/2010/main" xmlns="" val="7861620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38800" y="83403"/>
            <a:ext cx="3365024" cy="830997"/>
          </a:xfrm>
          <a:prstGeom prst="rect">
            <a:avLst/>
          </a:prstGeom>
          <a:noFill/>
        </p:spPr>
        <p:txBody>
          <a:bodyPr wrap="none" lIns="91440" tIns="45720" rIns="91440" bIns="45720">
            <a:spAutoFit/>
          </a:bodyPr>
          <a:lstStyle/>
          <a:p>
            <a:pPr algn="ctr"/>
            <a:r>
              <a:rPr lang="fa-IR" sz="4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حمام های قاجار</a:t>
            </a:r>
            <a:endParaRPr lang="en-US" sz="4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Rectangle 2"/>
          <p:cNvSpPr/>
          <p:nvPr/>
        </p:nvSpPr>
        <p:spPr>
          <a:xfrm>
            <a:off x="304800" y="993718"/>
            <a:ext cx="8699024" cy="2923877"/>
          </a:xfrm>
          <a:prstGeom prst="rect">
            <a:avLst/>
          </a:prstGeom>
        </p:spPr>
        <p:txBody>
          <a:bodyPr wrap="square">
            <a:spAutoFit/>
          </a:bodyPr>
          <a:lstStyle/>
          <a:p>
            <a:pPr algn="just" rtl="1">
              <a:lnSpc>
                <a:spcPct val="115000"/>
              </a:lnSpc>
            </a:pPr>
            <a:r>
              <a:rPr lang="ar-SA" sz="2000" dirty="0">
                <a:latin typeface="BNazanin"/>
                <a:ea typeface="Calibri" panose="020F0502020204030204" pitchFamily="34" charset="0"/>
                <a:cs typeface="BNazanin"/>
              </a:rPr>
              <a:t>از اواخر دوره قاجار، به تدریج سطح بهداشت عمومى در حمامها تنزل یافت و این مراکز، محیط مناسبى براى رشد انواع میکرب و شیوع بیماریهاى گوناگون گردید.</a:t>
            </a:r>
            <a:endParaRPr lang="en-US" sz="2000" dirty="0">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pPr>
            <a:r>
              <a:rPr lang="ar-SA" sz="2000" dirty="0">
                <a:latin typeface="BNazanin"/>
                <a:ea typeface="Calibri" panose="020F0502020204030204" pitchFamily="34" charset="0"/>
                <a:cs typeface="BNazanin"/>
              </a:rPr>
              <a:t>از آن زمان به بعد، از یک سو با ورود لوله فلزى، اتصالات، شیرآلات، قیرگونى و کاربرد سوخت فسیلى به جاى چوب، در حمامها تحول ایجاد شد و از سوى دیگر حمام جزئى ضرورى در ساختار خانه ها شد</a:t>
            </a:r>
            <a:r>
              <a:rPr lang="ar-SA" sz="2000" dirty="0" smtClean="0">
                <a:latin typeface="BNazanin"/>
                <a:ea typeface="Calibri" panose="020F0502020204030204" pitchFamily="34" charset="0"/>
                <a:cs typeface="BNazanin"/>
              </a:rPr>
              <a:t>.</a:t>
            </a:r>
            <a:endParaRPr lang="fa-IR" sz="2000" dirty="0">
              <a:latin typeface="Calibri" panose="020F0502020204030204" pitchFamily="34" charset="0"/>
              <a:ea typeface="Calibri" panose="020F0502020204030204" pitchFamily="34" charset="0"/>
            </a:endParaRPr>
          </a:p>
          <a:p>
            <a:pPr algn="just" rtl="1">
              <a:lnSpc>
                <a:spcPct val="115000"/>
              </a:lnSpc>
            </a:pPr>
            <a:endParaRPr lang="en-US" sz="2000" dirty="0">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pPr>
            <a:r>
              <a:rPr lang="ar-SA" sz="2000" dirty="0">
                <a:latin typeface="BNazanin"/>
                <a:ea typeface="Calibri" panose="020F0502020204030204" pitchFamily="34" charset="0"/>
                <a:cs typeface="BNazanin"/>
              </a:rPr>
              <a:t>-حمامهاى منازل ابتدا در حیاط و سپس درون ساختمان تعبیه شد</a:t>
            </a:r>
            <a:r>
              <a:rPr lang="en-US" sz="2000" dirty="0">
                <a:latin typeface="BNazanin"/>
                <a:ea typeface="Calibri" panose="020F0502020204030204" pitchFamily="34" charset="0"/>
                <a:cs typeface="Arial" panose="020B0604020202020204" pitchFamily="34" charset="0"/>
              </a:rPr>
              <a:t>. </a:t>
            </a:r>
            <a:r>
              <a:rPr lang="ar-SA" sz="2000" dirty="0">
                <a:latin typeface="BNazanin"/>
                <a:ea typeface="Calibri" panose="020F0502020204030204" pitchFamily="34" charset="0"/>
                <a:cs typeface="BNazanin"/>
              </a:rPr>
              <a:t>این حمامها ابتدا با طرح بینه وگرم خانه و میان در ساخته مى شد و سپس این قسمتها به یک فضا بدل شد.</a:t>
            </a:r>
            <a:endParaRPr lang="en-US" sz="2000" dirty="0">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pPr>
            <a:r>
              <a:rPr lang="ar-SA" sz="2000" dirty="0">
                <a:latin typeface="BNazanin"/>
                <a:ea typeface="Calibri" panose="020F0502020204030204" pitchFamily="34" charset="0"/>
                <a:cs typeface="BNazanin"/>
              </a:rPr>
              <a:t> </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92549" y="3529194"/>
            <a:ext cx="4451459" cy="3096960"/>
          </a:xfrm>
          <a:prstGeom prst="rect">
            <a:avLst/>
          </a:prstGeom>
          <a:ln w="88900" cap="sq" cmpd="thickThin">
            <a:solidFill>
              <a:srgbClr val="000000"/>
            </a:solidFill>
            <a:prstDash val="solid"/>
            <a:miter lim="800000"/>
          </a:ln>
          <a:effectLst>
            <a:innerShdw blurRad="76200">
              <a:srgbClr val="000000"/>
            </a:innerShdw>
          </a:effectLst>
        </p:spPr>
      </p:pic>
      <p:sp>
        <p:nvSpPr>
          <p:cNvPr id="5" name="TextBox 4"/>
          <p:cNvSpPr txBox="1"/>
          <p:nvPr/>
        </p:nvSpPr>
        <p:spPr>
          <a:xfrm>
            <a:off x="4788024" y="5589240"/>
            <a:ext cx="3096344" cy="400110"/>
          </a:xfrm>
          <a:prstGeom prst="rect">
            <a:avLst/>
          </a:prstGeom>
          <a:noFill/>
        </p:spPr>
        <p:txBody>
          <a:bodyPr wrap="square" rtlCol="0">
            <a:spAutoFit/>
          </a:bodyPr>
          <a:lstStyle/>
          <a:p>
            <a:r>
              <a:rPr lang="fa-IR" sz="2000" b="1" dirty="0" smtClean="0"/>
              <a:t>حمام شهبازخان دوره قاجار</a:t>
            </a:r>
            <a:endParaRPr lang="en-US" sz="2000" b="1" dirty="0"/>
          </a:p>
        </p:txBody>
      </p:sp>
    </p:spTree>
    <p:extLst>
      <p:ext uri="{BB962C8B-B14F-4D97-AF65-F5344CB8AC3E}">
        <p14:creationId xmlns:p14="http://schemas.microsoft.com/office/powerpoint/2010/main" xmlns="" val="740662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38600" y="144959"/>
            <a:ext cx="5006499" cy="769441"/>
          </a:xfrm>
          <a:prstGeom prst="rect">
            <a:avLst/>
          </a:prstGeom>
          <a:noFill/>
        </p:spPr>
        <p:txBody>
          <a:bodyPr wrap="none" lIns="91440" tIns="45720" rIns="91440" bIns="45720">
            <a:spAutoFit/>
          </a:bodyPr>
          <a:lstStyle/>
          <a:p>
            <a:pPr algn="ctr"/>
            <a:r>
              <a:rPr lang="fa-IR"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آداب و رسوم گرمابه رفتن</a:t>
            </a:r>
            <a:endParaRPr lang="en-US"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TextBox 2"/>
          <p:cNvSpPr txBox="1"/>
          <p:nvPr/>
        </p:nvSpPr>
        <p:spPr>
          <a:xfrm>
            <a:off x="152400" y="1066800"/>
            <a:ext cx="8892699" cy="4339650"/>
          </a:xfrm>
          <a:prstGeom prst="rect">
            <a:avLst/>
          </a:prstGeom>
          <a:noFill/>
        </p:spPr>
        <p:txBody>
          <a:bodyPr wrap="square" rtlCol="0">
            <a:spAutoFit/>
          </a:bodyPr>
          <a:lstStyle/>
          <a:p>
            <a:pPr marL="285750" indent="-285750" algn="just" rtl="1">
              <a:buFontTx/>
              <a:buChar char="-"/>
            </a:pPr>
            <a:r>
              <a:rPr lang="ar-SA" sz="2000" dirty="0" smtClean="0"/>
              <a:t>یکی ازآداب </a:t>
            </a:r>
            <a:r>
              <a:rPr lang="ar-SA" sz="2000" dirty="0"/>
              <a:t>این بود که هر کس وارد حمام می شد، براي اظهار ادب و تواضع نسبت به افراد بزرگ تر که در صحن حمام نشسته و مشغول کیسه کشی و صابون زدن بودند یک سطل یا طاس </a:t>
            </a:r>
            <a:r>
              <a:rPr lang="ar-SA" sz="2000" dirty="0" smtClean="0"/>
              <a:t>بزرگ</a:t>
            </a:r>
            <a:r>
              <a:rPr lang="fa-IR" sz="2000" dirty="0"/>
              <a:t> </a:t>
            </a:r>
            <a:r>
              <a:rPr lang="ar-SA" sz="2000" dirty="0" smtClean="0"/>
              <a:t>آب </a:t>
            </a:r>
            <a:r>
              <a:rPr lang="ar-SA" sz="2000" dirty="0"/>
              <a:t>گرم از خزینه حمام برمی داشت و بر سر آن بزرگ تر می </a:t>
            </a:r>
            <a:r>
              <a:rPr lang="ar-SA" sz="2000" dirty="0" smtClean="0"/>
              <a:t>ریخت</a:t>
            </a:r>
            <a:r>
              <a:rPr lang="fa-IR" sz="2000" dirty="0" smtClean="0"/>
              <a:t>.</a:t>
            </a:r>
          </a:p>
          <a:p>
            <a:pPr algn="just" rtl="1"/>
            <a:endParaRPr lang="fa-IR" sz="2000" dirty="0" smtClean="0"/>
          </a:p>
          <a:p>
            <a:pPr marL="285750" indent="-285750" algn="just" rtl="1">
              <a:buFontTx/>
              <a:buChar char="-"/>
            </a:pPr>
            <a:r>
              <a:rPr lang="ar-SA" sz="2000" dirty="0" smtClean="0"/>
              <a:t>از </a:t>
            </a:r>
            <a:r>
              <a:rPr lang="ar-SA" sz="2000" dirty="0"/>
              <a:t>آداب دیگر در حمام هاي عمومی خزینه دار قدیم این بود که اگر تازه وارد کسی از آشنایان و بستگان نزدیک و بزرگ تر از خود را در صحن حمام می دید فوراً به خدمتش</a:t>
            </a:r>
            <a:r>
              <a:rPr lang="fa-IR" sz="2000" dirty="0"/>
              <a:t> </a:t>
            </a:r>
            <a:r>
              <a:rPr lang="ar-SA" sz="2000" dirty="0"/>
              <a:t>می رفت و به منظور اظهار ادب و احترام او را مشت و مال می داد یا این که لیف و صابون را به زور و اصرار از دستش می گرفت و پشتش را صابون می زد</a:t>
            </a:r>
            <a:r>
              <a:rPr lang="ar-SA" sz="2000" dirty="0" smtClean="0"/>
              <a:t>.</a:t>
            </a:r>
            <a:endParaRPr lang="fa-IR" sz="2000" dirty="0" smtClean="0"/>
          </a:p>
          <a:p>
            <a:pPr algn="just" rtl="1"/>
            <a:endParaRPr lang="fa-IR" sz="2000" dirty="0" smtClean="0"/>
          </a:p>
          <a:p>
            <a:pPr marL="285750" indent="-285750" algn="just" rtl="1">
              <a:buFontTx/>
              <a:buChar char="-"/>
            </a:pPr>
            <a:r>
              <a:rPr lang="ar-SA" sz="2000" dirty="0"/>
              <a:t>سنت دیگر این بود که هر کس وارد خزینه حمام می شد به افرادي که شستشو می کردند سلام می کرد و در همان پله اول خزینه</a:t>
            </a:r>
            <a:r>
              <a:rPr lang="en-US" sz="2000" dirty="0"/>
              <a:t> 2 </a:t>
            </a:r>
            <a:r>
              <a:rPr lang="ar-SA" sz="2000" dirty="0"/>
              <a:t>دست را زیر آب کرده و کمی از آب خزینه را برمی داشت و به یکایک افراد حاضر از آن آب حمام تعارف می </a:t>
            </a:r>
            <a:r>
              <a:rPr lang="ar-SA" sz="2000" dirty="0" smtClean="0"/>
              <a:t>کرد</a:t>
            </a:r>
            <a:r>
              <a:rPr lang="fa-IR" sz="2000" dirty="0" smtClean="0"/>
              <a:t>.</a:t>
            </a:r>
          </a:p>
          <a:p>
            <a:pPr algn="r" rtl="1"/>
            <a:endParaRPr lang="en-US" dirty="0"/>
          </a:p>
          <a:p>
            <a:pPr algn="r" rtl="1"/>
            <a:endParaRPr lang="en-US" dirty="0"/>
          </a:p>
        </p:txBody>
      </p:sp>
    </p:spTree>
    <p:extLst>
      <p:ext uri="{BB962C8B-B14F-4D97-AF65-F5344CB8AC3E}">
        <p14:creationId xmlns:p14="http://schemas.microsoft.com/office/powerpoint/2010/main" xmlns="" val="296717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66188" y="332656"/>
            <a:ext cx="6670416" cy="769441"/>
          </a:xfrm>
          <a:prstGeom prst="rect">
            <a:avLst/>
          </a:prstGeom>
          <a:noFill/>
        </p:spPr>
        <p:txBody>
          <a:bodyPr wrap="none" lIns="91440" tIns="45720" rIns="91440" bIns="45720">
            <a:spAutoFit/>
          </a:bodyPr>
          <a:lstStyle/>
          <a:p>
            <a:pPr algn="ctr"/>
            <a:r>
              <a:rPr lang="fa-IR" sz="4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گرمابه محلی برای تعاملات ومراسم</a:t>
            </a:r>
            <a:endParaRPr lang="en-US" sz="4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TextBox 2"/>
          <p:cNvSpPr txBox="1"/>
          <p:nvPr/>
        </p:nvSpPr>
        <p:spPr>
          <a:xfrm>
            <a:off x="0" y="3284984"/>
            <a:ext cx="8836604" cy="3323987"/>
          </a:xfrm>
          <a:prstGeom prst="rect">
            <a:avLst/>
          </a:prstGeom>
          <a:noFill/>
        </p:spPr>
        <p:txBody>
          <a:bodyPr wrap="square" rtlCol="0">
            <a:spAutoFit/>
          </a:bodyPr>
          <a:lstStyle/>
          <a:p>
            <a:pPr algn="just" rtl="1">
              <a:lnSpc>
                <a:spcPct val="150000"/>
              </a:lnSpc>
            </a:pPr>
            <a:r>
              <a:rPr lang="ar-SA" sz="2000" dirty="0" smtClean="0"/>
              <a:t>گرمابه </a:t>
            </a:r>
            <a:r>
              <a:rPr lang="ar-SA" sz="2000" dirty="0"/>
              <a:t>علاوه بر این که مکانی جهت شستشو و نظافت بوده، محلی براي تجمع و دیدار مردم هم به شمار می رفته است</a:t>
            </a:r>
            <a:r>
              <a:rPr lang="en-US" sz="2000" dirty="0"/>
              <a:t>. </a:t>
            </a:r>
            <a:endParaRPr lang="fa-IR" sz="2000" dirty="0" smtClean="0"/>
          </a:p>
          <a:p>
            <a:pPr algn="just" rtl="1">
              <a:lnSpc>
                <a:spcPct val="150000"/>
              </a:lnSpc>
            </a:pPr>
            <a:r>
              <a:rPr lang="ar-SA" sz="2000" dirty="0"/>
              <a:t>در قدیم مردم تقریباً هفته اي یک بار به گرمابه می رفتند و در آنجا از احوال یکدیگر مطلع می شدند و دیداري تازه می کردند</a:t>
            </a:r>
            <a:r>
              <a:rPr lang="en-US" sz="2000" dirty="0"/>
              <a:t>. </a:t>
            </a:r>
            <a:r>
              <a:rPr lang="ar-SA" sz="2000" dirty="0"/>
              <a:t>اغلب مردم تقریباً یک صبح تا عصر را در گرمابه سپري می کردند و حتی میان وعده یا میوه اي هم در حمام میل می کردند و نهایت استفاده را از گرمابه به عنوان محلی براي اجتماع، گفت وگو و دیگر تعاملات می بردند </a:t>
            </a:r>
            <a:r>
              <a:rPr lang="en-US" sz="2000" dirty="0"/>
              <a:t>.</a:t>
            </a:r>
          </a:p>
          <a:p>
            <a:pPr algn="just" rtl="1">
              <a:lnSpc>
                <a:spcPct val="150000"/>
              </a:lnSpc>
            </a:pPr>
            <a:endParaRPr lang="en-US" sz="2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55576" y="944447"/>
            <a:ext cx="3816424" cy="2498187"/>
          </a:xfrm>
          <a:prstGeom prst="rect">
            <a:avLst/>
          </a:prstGeom>
          <a:effectLst>
            <a:softEdge rad="127000"/>
          </a:effectLst>
        </p:spPr>
      </p:pic>
    </p:spTree>
    <p:extLst>
      <p:ext uri="{BB962C8B-B14F-4D97-AF65-F5344CB8AC3E}">
        <p14:creationId xmlns:p14="http://schemas.microsoft.com/office/powerpoint/2010/main" xmlns="" val="1668821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88224" y="0"/>
            <a:ext cx="2186816" cy="830997"/>
          </a:xfrm>
          <a:prstGeom prst="rect">
            <a:avLst/>
          </a:prstGeom>
          <a:noFill/>
        </p:spPr>
        <p:txBody>
          <a:bodyPr wrap="none" lIns="91440" tIns="45720" rIns="91440" bIns="45720">
            <a:spAutoFit/>
          </a:bodyPr>
          <a:lstStyle/>
          <a:p>
            <a:pPr algn="ctr"/>
            <a:r>
              <a:rPr lang="fa-IR" sz="4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واژه حمام</a:t>
            </a:r>
            <a:endParaRPr lang="en-US" sz="4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Rectangle 2"/>
          <p:cNvSpPr/>
          <p:nvPr/>
        </p:nvSpPr>
        <p:spPr>
          <a:xfrm>
            <a:off x="467544" y="830997"/>
            <a:ext cx="8412356" cy="2015936"/>
          </a:xfrm>
          <a:prstGeom prst="rect">
            <a:avLst/>
          </a:prstGeom>
        </p:spPr>
        <p:txBody>
          <a:bodyPr wrap="square">
            <a:spAutoFit/>
          </a:bodyPr>
          <a:lstStyle/>
          <a:p>
            <a:pPr algn="just" rtl="1">
              <a:lnSpc>
                <a:spcPct val="115000"/>
              </a:lnSpc>
            </a:pPr>
            <a:r>
              <a:rPr lang="fa-IR" sz="2000" b="1" dirty="0">
                <a:latin typeface="BNazanin"/>
                <a:ea typeface="Calibri" panose="020F0502020204030204" pitchFamily="34" charset="0"/>
              </a:rPr>
              <a:t>در</a:t>
            </a:r>
            <a:r>
              <a:rPr lang="ar-SA" sz="2000" b="1" dirty="0">
                <a:latin typeface="BNazanin"/>
                <a:ea typeface="Calibri" panose="020F0502020204030204" pitchFamily="34" charset="0"/>
              </a:rPr>
              <a:t>فرهنگ و معمارى، واژه حمام عربى است، از ریشه ح م م، و برگرفته از حمیم به معناى آب گرم.</a:t>
            </a:r>
            <a:endParaRPr lang="en-US" sz="2000" b="1" dirty="0">
              <a:latin typeface="Calibri" panose="020F0502020204030204" pitchFamily="34" charset="0"/>
              <a:ea typeface="Calibri" panose="020F0502020204030204" pitchFamily="34" charset="0"/>
            </a:endParaRPr>
          </a:p>
          <a:p>
            <a:pPr algn="just" rtl="1">
              <a:lnSpc>
                <a:spcPct val="115000"/>
              </a:lnSpc>
              <a:spcBef>
                <a:spcPts val="1200"/>
              </a:spcBef>
            </a:pPr>
            <a:r>
              <a:rPr lang="ar-SA" sz="2000" b="1" dirty="0">
                <a:latin typeface="BNazanin"/>
                <a:ea typeface="Calibri" panose="020F0502020204030204" pitchFamily="34" charset="0"/>
              </a:rPr>
              <a:t>در سراسر جهان اسلام واژه حمام را به کار مى برند</a:t>
            </a:r>
            <a:r>
              <a:rPr lang="en-US" sz="2000" b="1" dirty="0">
                <a:latin typeface="BNazanin"/>
                <a:ea typeface="Calibri" panose="020F0502020204030204" pitchFamily="34" charset="0"/>
              </a:rPr>
              <a:t>. </a:t>
            </a:r>
            <a:r>
              <a:rPr lang="ar-SA" sz="2000" b="1" dirty="0">
                <a:latin typeface="BNazanin"/>
                <a:ea typeface="Calibri" panose="020F0502020204030204" pitchFamily="34" charset="0"/>
              </a:rPr>
              <a:t>در زبان فارسى، علاوه بر حمام، واژه گرمابه نیز رایج است که به قولى، از گرم و آبه(ساختمان) تشکیل شده و</a:t>
            </a:r>
            <a:r>
              <a:rPr lang="en-US" sz="2000" b="1" dirty="0">
                <a:latin typeface="BNazanin"/>
                <a:ea typeface="Calibri" panose="020F0502020204030204" pitchFamily="34" charset="0"/>
              </a:rPr>
              <a:t>  </a:t>
            </a:r>
            <a:r>
              <a:rPr lang="ar-SA" sz="2000" b="1" dirty="0">
                <a:latin typeface="BNazanin"/>
                <a:ea typeface="Calibri" panose="020F0502020204030204" pitchFamily="34" charset="0"/>
              </a:rPr>
              <a:t>به قیاس کلماتى نظیر </a:t>
            </a:r>
            <a:r>
              <a:rPr lang="ar-SA" sz="2000" b="1" dirty="0" smtClean="0">
                <a:latin typeface="BNazanin"/>
                <a:ea typeface="Calibri" panose="020F0502020204030204" pitchFamily="34" charset="0"/>
              </a:rPr>
              <a:t>سردابه</a:t>
            </a:r>
            <a:r>
              <a:rPr lang="en-US" sz="2000" b="1" dirty="0" smtClean="0">
                <a:latin typeface="BNazanin"/>
                <a:ea typeface="Calibri" panose="020F0502020204030204" pitchFamily="34" charset="0"/>
              </a:rPr>
              <a:t>       </a:t>
            </a:r>
            <a:r>
              <a:rPr lang="ar-SA" sz="2000" b="1" dirty="0" smtClean="0">
                <a:latin typeface="BNazanin"/>
                <a:ea typeface="Calibri" panose="020F0502020204030204" pitchFamily="34" charset="0"/>
              </a:rPr>
              <a:t>( </a:t>
            </a:r>
            <a:r>
              <a:rPr lang="ar-SA" sz="2000" b="1" dirty="0">
                <a:latin typeface="BNazanin"/>
                <a:ea typeface="Calibri" panose="020F0502020204030204" pitchFamily="34" charset="0"/>
              </a:rPr>
              <a:t>ساختمان سرد ) و گورابه (قبرستان یا مقبره) به معناى محل آب گرم است</a:t>
            </a:r>
            <a:r>
              <a:rPr lang="en-US" sz="2000" b="1" dirty="0">
                <a:latin typeface="BNazanin"/>
                <a:ea typeface="Calibri" panose="020F0502020204030204" pitchFamily="34" charset="0"/>
              </a:rPr>
              <a:t> </a:t>
            </a:r>
            <a:endParaRPr lang="en-US" sz="2000" b="1" dirty="0">
              <a:latin typeface="Calibri" panose="020F0502020204030204" pitchFamily="34" charset="0"/>
              <a:ea typeface="Calibri" panose="020F0502020204030204" pitchFamily="34" charset="0"/>
            </a:endParaRPr>
          </a:p>
          <a:p>
            <a:pPr algn="just" rtl="1">
              <a:lnSpc>
                <a:spcPct val="115000"/>
              </a:lnSpc>
            </a:pPr>
            <a:r>
              <a:rPr lang="ar-SA" sz="2000" b="1" dirty="0">
                <a:latin typeface="BNazanin"/>
                <a:ea typeface="Calibri" panose="020F0502020204030204" pitchFamily="34" charset="0"/>
              </a:rPr>
              <a:t>در تفسیر ابوالفتوح رازی ساختن حمام به سلیمان نبى و جنّیانِ تحت فرمان او نسبت داده شده است</a:t>
            </a:r>
            <a:r>
              <a:rPr lang="en-US" sz="2000" b="1" dirty="0">
                <a:latin typeface="BNazanin"/>
                <a:ea typeface="Calibri" panose="020F0502020204030204" pitchFamily="34" charset="0"/>
              </a:rPr>
              <a:t>.</a:t>
            </a:r>
            <a:endParaRPr lang="en-US" sz="2000" b="1" dirty="0">
              <a:effectLst/>
              <a:latin typeface="Calibri" panose="020F0502020204030204" pitchFamily="34" charset="0"/>
              <a:ea typeface="Calibri" panose="020F050202020403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1520" y="2924944"/>
            <a:ext cx="4968916" cy="3329173"/>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xmlns="" val="37026775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77000" y="68759"/>
            <a:ext cx="2574744" cy="830997"/>
          </a:xfrm>
          <a:prstGeom prst="rect">
            <a:avLst/>
          </a:prstGeom>
          <a:noFill/>
        </p:spPr>
        <p:txBody>
          <a:bodyPr wrap="none" lIns="91440" tIns="45720" rIns="91440" bIns="45720">
            <a:spAutoFit/>
          </a:bodyPr>
          <a:lstStyle/>
          <a:p>
            <a:pPr algn="ctr"/>
            <a:r>
              <a:rPr lang="fa-IR" sz="4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کاربرد حمام</a:t>
            </a:r>
            <a:endParaRPr lang="en-US" sz="4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Rectangle 2"/>
          <p:cNvSpPr/>
          <p:nvPr/>
        </p:nvSpPr>
        <p:spPr>
          <a:xfrm>
            <a:off x="990600" y="1143000"/>
            <a:ext cx="7620000" cy="707886"/>
          </a:xfrm>
          <a:prstGeom prst="rect">
            <a:avLst/>
          </a:prstGeom>
        </p:spPr>
        <p:txBody>
          <a:bodyPr wrap="square">
            <a:spAutoFit/>
          </a:bodyPr>
          <a:lstStyle/>
          <a:p>
            <a:pPr algn="r"/>
            <a:r>
              <a:rPr lang="ar-SA" sz="2000" dirty="0">
                <a:latin typeface="BNazanin"/>
                <a:ea typeface="Calibri" panose="020F0502020204030204" pitchFamily="34" charset="0"/>
              </a:rPr>
              <a:t>در آن زمان حمام ها محل تراشیدن موي سر، </a:t>
            </a:r>
            <a:r>
              <a:rPr lang="ar-SA" sz="2000" dirty="0" smtClean="0">
                <a:latin typeface="BNazanin"/>
                <a:ea typeface="Calibri" panose="020F0502020204030204" pitchFamily="34" charset="0"/>
              </a:rPr>
              <a:t>رنگ</a:t>
            </a:r>
            <a:r>
              <a:rPr lang="fa-IR" sz="2000" dirty="0" smtClean="0">
                <a:latin typeface="BNazanin"/>
                <a:ea typeface="Calibri" panose="020F0502020204030204" pitchFamily="34" charset="0"/>
              </a:rPr>
              <a:t> </a:t>
            </a:r>
            <a:r>
              <a:rPr lang="ar-SA" sz="2000" dirty="0" smtClean="0">
                <a:latin typeface="BNazanin"/>
                <a:ea typeface="Calibri" panose="020F0502020204030204" pitchFamily="34" charset="0"/>
              </a:rPr>
              <a:t>کردن </a:t>
            </a:r>
            <a:r>
              <a:rPr lang="ar-SA" sz="2000" dirty="0">
                <a:latin typeface="BNazanin"/>
                <a:ea typeface="Calibri" panose="020F0502020204030204" pitchFamily="34" charset="0"/>
              </a:rPr>
              <a:t>ریش، دندان کشیدن و حجامت هم بود و خیلی از دختر پسندیدن ها، خواستگاري ها و مراسم حنابندان در حمام اتفاق می افتاد </a:t>
            </a:r>
            <a:endParaRPr lang="en-US" sz="2000" dirty="0"/>
          </a:p>
        </p:txBody>
      </p:sp>
      <p:pic>
        <p:nvPicPr>
          <p:cNvPr id="6" name="Picture 11" descr="1گنج.jpg"/>
          <p:cNvPicPr>
            <a:picLocks noChangeAspect="1"/>
          </p:cNvPicPr>
          <p:nvPr/>
        </p:nvPicPr>
        <p:blipFill>
          <a:blip r:embed="rId2" cstate="print"/>
          <a:srcRect/>
          <a:stretch>
            <a:fillRect/>
          </a:stretch>
        </p:blipFill>
        <p:spPr bwMode="auto">
          <a:xfrm>
            <a:off x="25648" y="1851382"/>
            <a:ext cx="5597873" cy="4191000"/>
          </a:xfrm>
          <a:prstGeom prst="rect">
            <a:avLst/>
          </a:prstGeom>
          <a:noFill/>
          <a:ln w="9525">
            <a:noFill/>
            <a:miter lim="800000"/>
            <a:headEnd/>
            <a:tailEnd/>
          </a:ln>
          <a:effectLst>
            <a:softEdge rad="127000"/>
          </a:effectLst>
        </p:spPr>
      </p:pic>
    </p:spTree>
    <p:extLst>
      <p:ext uri="{BB962C8B-B14F-4D97-AF65-F5344CB8AC3E}">
        <p14:creationId xmlns:p14="http://schemas.microsoft.com/office/powerpoint/2010/main" xmlns="" val="11430312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5000" y="83403"/>
            <a:ext cx="3265638" cy="830997"/>
          </a:xfrm>
          <a:prstGeom prst="rect">
            <a:avLst/>
          </a:prstGeom>
          <a:noFill/>
        </p:spPr>
        <p:txBody>
          <a:bodyPr wrap="none" lIns="91440" tIns="45720" rIns="91440" bIns="45720">
            <a:spAutoFit/>
          </a:bodyPr>
          <a:lstStyle/>
          <a:p>
            <a:pPr algn="ctr"/>
            <a:r>
              <a:rPr lang="fa-IR"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اشتغال در حمام</a:t>
            </a:r>
            <a:endParaRPr lang="en-US" sz="4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Rectangle 2"/>
          <p:cNvSpPr/>
          <p:nvPr/>
        </p:nvSpPr>
        <p:spPr>
          <a:xfrm>
            <a:off x="1734018" y="1151394"/>
            <a:ext cx="7239000" cy="707886"/>
          </a:xfrm>
          <a:prstGeom prst="rect">
            <a:avLst/>
          </a:prstGeom>
        </p:spPr>
        <p:txBody>
          <a:bodyPr wrap="square">
            <a:spAutoFit/>
          </a:bodyPr>
          <a:lstStyle/>
          <a:p>
            <a:pPr algn="r"/>
            <a:r>
              <a:rPr lang="ar-SA" sz="2000" dirty="0">
                <a:latin typeface="BNazanin"/>
                <a:ea typeface="Calibri" panose="020F0502020204030204" pitchFamily="34" charset="0"/>
              </a:rPr>
              <a:t>ایجاد شغل هاي متعدد در جوار گرمابه هاي عمومی همچون صابون سازي، لیف بافی و لنگ فروشی باعث ایجاد زمینه اشتغال عده اي می شده </a:t>
            </a:r>
            <a:r>
              <a:rPr lang="ar-SA" sz="2000" dirty="0" smtClean="0">
                <a:latin typeface="BNazanin"/>
                <a:ea typeface="Calibri" panose="020F0502020204030204" pitchFamily="34" charset="0"/>
              </a:rPr>
              <a:t>است</a:t>
            </a:r>
            <a:r>
              <a:rPr lang="fa-IR" sz="2000" dirty="0" smtClean="0">
                <a:latin typeface="BNazanin"/>
                <a:ea typeface="Calibri" panose="020F0502020204030204" pitchFamily="34" charset="0"/>
              </a:rPr>
              <a:t>.</a:t>
            </a:r>
            <a:endParaRPr lang="en-US" sz="2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67544" y="2060848"/>
            <a:ext cx="5832648" cy="4335077"/>
          </a:xfrm>
          <a:prstGeom prst="rect">
            <a:avLst/>
          </a:prstGeom>
          <a:ln w="88900" cap="sq" cmpd="thickThin">
            <a:solidFill>
              <a:srgbClr val="000000"/>
            </a:solidFill>
            <a:prstDash val="solid"/>
            <a:miter lim="800000"/>
          </a:ln>
          <a:effectLst>
            <a:innerShdw blurRad="76200">
              <a:srgbClr val="000000"/>
            </a:innerShdw>
          </a:effectLst>
        </p:spPr>
      </p:pic>
      <p:sp>
        <p:nvSpPr>
          <p:cNvPr id="5" name="TextBox 4"/>
          <p:cNvSpPr txBox="1"/>
          <p:nvPr/>
        </p:nvSpPr>
        <p:spPr>
          <a:xfrm>
            <a:off x="6444208" y="5589240"/>
            <a:ext cx="1981200" cy="400110"/>
          </a:xfrm>
          <a:prstGeom prst="rect">
            <a:avLst/>
          </a:prstGeom>
          <a:noFill/>
        </p:spPr>
        <p:txBody>
          <a:bodyPr wrap="square" rtlCol="0">
            <a:spAutoFit/>
          </a:bodyPr>
          <a:lstStyle/>
          <a:p>
            <a:r>
              <a:rPr lang="fa-IR" sz="2000" b="1" dirty="0" smtClean="0"/>
              <a:t>حمام گنجعلی خان</a:t>
            </a:r>
            <a:endParaRPr lang="en-US" sz="2000" b="1" dirty="0"/>
          </a:p>
        </p:txBody>
      </p:sp>
    </p:spTree>
    <p:extLst>
      <p:ext uri="{BB962C8B-B14F-4D97-AF65-F5344CB8AC3E}">
        <p14:creationId xmlns:p14="http://schemas.microsoft.com/office/powerpoint/2010/main" xmlns="" val="18270560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48400" y="83403"/>
            <a:ext cx="2795958" cy="830997"/>
          </a:xfrm>
          <a:prstGeom prst="rect">
            <a:avLst/>
          </a:prstGeom>
          <a:noFill/>
        </p:spPr>
        <p:txBody>
          <a:bodyPr wrap="none" lIns="91440" tIns="45720" rIns="91440" bIns="45720">
            <a:spAutoFit/>
          </a:bodyPr>
          <a:lstStyle/>
          <a:p>
            <a:pPr algn="ctr"/>
            <a:r>
              <a:rPr lang="fa-IR" sz="4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کارکنان حمام</a:t>
            </a:r>
            <a:endParaRPr lang="en-US" sz="4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Rectangle 2"/>
          <p:cNvSpPr/>
          <p:nvPr/>
        </p:nvSpPr>
        <p:spPr>
          <a:xfrm>
            <a:off x="533400" y="990600"/>
            <a:ext cx="8476668" cy="4144724"/>
          </a:xfrm>
          <a:prstGeom prst="rect">
            <a:avLst/>
          </a:prstGeom>
        </p:spPr>
        <p:txBody>
          <a:bodyPr wrap="square">
            <a:spAutoFit/>
          </a:bodyPr>
          <a:lstStyle/>
          <a:p>
            <a:pPr marL="342900" marR="0" lvl="0" indent="-342900" algn="just" rtl="1">
              <a:lnSpc>
                <a:spcPct val="115000"/>
              </a:lnSpc>
              <a:spcBef>
                <a:spcPts val="0"/>
              </a:spcBef>
              <a:spcAft>
                <a:spcPts val="1000"/>
              </a:spcAft>
              <a:buSzPts val="1000"/>
              <a:buFont typeface="Symbol" panose="05050102010706020507" pitchFamily="18" charset="2"/>
              <a:buChar char=""/>
              <a:tabLst>
                <a:tab pos="457200" algn="l"/>
              </a:tabLst>
            </a:pPr>
            <a:r>
              <a:rPr lang="ar-SA" sz="2000" b="1" dirty="0">
                <a:latin typeface="Calibri" panose="020F0502020204030204" pitchFamily="34" charset="0"/>
                <a:ea typeface="Times New Roman" panose="02020603050405020304" pitchFamily="18" charset="0"/>
              </a:rPr>
              <a:t>تونتاب</a:t>
            </a:r>
            <a:r>
              <a:rPr lang="en-US" sz="2000" b="1" dirty="0">
                <a:latin typeface="Times New Roman" panose="02020603050405020304" pitchFamily="18" charset="0"/>
                <a:ea typeface="Times New Roman" panose="02020603050405020304" pitchFamily="18" charset="0"/>
              </a:rPr>
              <a:t>: </a:t>
            </a:r>
            <a:r>
              <a:rPr lang="fa-IR" sz="2000" b="1" dirty="0" smtClean="0">
                <a:latin typeface="Times New Roman" panose="02020603050405020304" pitchFamily="18" charset="0"/>
                <a:ea typeface="Times New Roman" panose="02020603050405020304" pitchFamily="18" charset="0"/>
              </a:rPr>
              <a:t> </a:t>
            </a:r>
            <a:r>
              <a:rPr lang="ar-SA" sz="2000" dirty="0" smtClean="0">
                <a:latin typeface="Calibri" panose="020F0502020204030204" pitchFamily="34" charset="0"/>
                <a:ea typeface="Times New Roman" panose="02020603050405020304" pitchFamily="18" charset="0"/>
              </a:rPr>
              <a:t>شخصی </a:t>
            </a:r>
            <a:r>
              <a:rPr lang="ar-SA" sz="2000" dirty="0">
                <a:latin typeface="Calibri" panose="020F0502020204030204" pitchFamily="34" charset="0"/>
                <a:ea typeface="Times New Roman" panose="02020603050405020304" pitchFamily="18" charset="0"/>
              </a:rPr>
              <a:t>که وظیفه اش نگهداری از حمام , گرم نمودن آب و همچنین تمیز نمودن حمام بوده است را تونتاب می گفتند</a:t>
            </a:r>
            <a:r>
              <a:rPr lang="en-US" sz="2000" dirty="0">
                <a:latin typeface="Times New Roman" panose="02020603050405020304" pitchFamily="18" charset="0"/>
                <a:ea typeface="Times New Roman" panose="02020603050405020304" pitchFamily="18" charset="0"/>
              </a:rPr>
              <a:t>.</a:t>
            </a:r>
            <a:endParaRPr lang="en-US" sz="2000" dirty="0">
              <a:latin typeface="Calibri" panose="020F0502020204030204" pitchFamily="34" charset="0"/>
              <a:ea typeface="Calibri" panose="020F0502020204030204" pitchFamily="34" charset="0"/>
            </a:endParaRPr>
          </a:p>
          <a:p>
            <a:pPr marL="342900" marR="0" lvl="0" indent="-342900" algn="just" rtl="1">
              <a:lnSpc>
                <a:spcPct val="115000"/>
              </a:lnSpc>
              <a:spcBef>
                <a:spcPts val="0"/>
              </a:spcBef>
              <a:spcAft>
                <a:spcPts val="1000"/>
              </a:spcAft>
              <a:buSzPts val="1000"/>
              <a:buFont typeface="Symbol" panose="05050102010706020507" pitchFamily="18" charset="2"/>
              <a:buChar char=""/>
              <a:tabLst>
                <a:tab pos="457200" algn="l"/>
              </a:tabLst>
            </a:pPr>
            <a:r>
              <a:rPr lang="ar-SA" sz="2000" b="1" dirty="0" smtClean="0">
                <a:latin typeface="Calibri" panose="020F0502020204030204" pitchFamily="34" charset="0"/>
                <a:ea typeface="Times New Roman" panose="02020603050405020304" pitchFamily="18" charset="0"/>
              </a:rPr>
              <a:t>دلاک</a:t>
            </a:r>
            <a:r>
              <a:rPr lang="fa-IR" sz="2000" b="1" dirty="0" smtClean="0">
                <a:latin typeface="Calibri" panose="020F0502020204030204" pitchFamily="34" charset="0"/>
                <a:ea typeface="Times New Roman" panose="02020603050405020304" pitchFamily="18" charset="0"/>
              </a:rPr>
              <a:t> </a:t>
            </a:r>
            <a:r>
              <a:rPr lang="en-US" sz="2000" b="1" dirty="0" smtClean="0">
                <a:latin typeface="Times New Roman" panose="02020603050405020304" pitchFamily="18" charset="0"/>
                <a:ea typeface="Times New Roman" panose="02020603050405020304" pitchFamily="18" charset="0"/>
              </a:rPr>
              <a:t>: </a:t>
            </a:r>
            <a:r>
              <a:rPr lang="ar-SA" sz="2000" dirty="0">
                <a:latin typeface="Calibri" panose="020F0502020204030204" pitchFamily="34" charset="0"/>
                <a:ea typeface="Times New Roman" panose="02020603050405020304" pitchFamily="18" charset="0"/>
              </a:rPr>
              <a:t>فردی که با کیسه کشی و شستشوی افراد در حمام امرار معاش می نموده است</a:t>
            </a:r>
            <a:r>
              <a:rPr lang="en-US" sz="2000" dirty="0">
                <a:latin typeface="Times New Roman" panose="02020603050405020304" pitchFamily="18" charset="0"/>
                <a:ea typeface="Times New Roman" panose="02020603050405020304" pitchFamily="18" charset="0"/>
              </a:rPr>
              <a:t>.</a:t>
            </a:r>
            <a:endParaRPr lang="en-US" sz="2000" dirty="0">
              <a:latin typeface="Calibri" panose="020F0502020204030204" pitchFamily="34" charset="0"/>
              <a:ea typeface="Calibri" panose="020F0502020204030204" pitchFamily="34" charset="0"/>
            </a:endParaRPr>
          </a:p>
          <a:p>
            <a:pPr marL="342900" marR="0" lvl="0" indent="-342900" algn="just" rtl="1">
              <a:lnSpc>
                <a:spcPct val="115000"/>
              </a:lnSpc>
              <a:spcBef>
                <a:spcPts val="0"/>
              </a:spcBef>
              <a:spcAft>
                <a:spcPts val="1000"/>
              </a:spcAft>
              <a:buSzPts val="1000"/>
              <a:buFont typeface="Symbol" panose="05050102010706020507" pitchFamily="18" charset="2"/>
              <a:buChar char=""/>
              <a:tabLst>
                <a:tab pos="457200" algn="l"/>
              </a:tabLst>
            </a:pPr>
            <a:r>
              <a:rPr lang="ar-SA" sz="2000" b="1" dirty="0">
                <a:latin typeface="Calibri" panose="020F0502020204030204" pitchFamily="34" charset="0"/>
                <a:ea typeface="Times New Roman" panose="02020603050405020304" pitchFamily="18" charset="0"/>
              </a:rPr>
              <a:t>مشتمالچی</a:t>
            </a:r>
            <a:r>
              <a:rPr lang="en-US" sz="2000" b="1" dirty="0">
                <a:latin typeface="Times New Roman" panose="02020603050405020304" pitchFamily="18" charset="0"/>
                <a:ea typeface="Times New Roman" panose="02020603050405020304" pitchFamily="18" charset="0"/>
              </a:rPr>
              <a:t>: </a:t>
            </a:r>
            <a:r>
              <a:rPr lang="fa-IR" sz="2000" b="1" dirty="0" smtClean="0">
                <a:latin typeface="Times New Roman" panose="02020603050405020304" pitchFamily="18" charset="0"/>
                <a:ea typeface="Times New Roman" panose="02020603050405020304" pitchFamily="18" charset="0"/>
              </a:rPr>
              <a:t> </a:t>
            </a:r>
            <a:r>
              <a:rPr lang="ar-SA" sz="2000" dirty="0" smtClean="0">
                <a:latin typeface="Calibri" panose="020F0502020204030204" pitchFamily="34" charset="0"/>
                <a:ea typeface="Times New Roman" panose="02020603050405020304" pitchFamily="18" charset="0"/>
              </a:rPr>
              <a:t>شخصی </a:t>
            </a:r>
            <a:r>
              <a:rPr lang="ar-SA" sz="2000" dirty="0">
                <a:latin typeface="Calibri" panose="020F0502020204030204" pitchFamily="34" charset="0"/>
                <a:ea typeface="Times New Roman" panose="02020603050405020304" pitchFamily="18" charset="0"/>
              </a:rPr>
              <a:t>که در حمام به اشخاص مشت مال می داده و جهت صدا زدن او در سربینه فرد </a:t>
            </a:r>
            <a:r>
              <a:rPr lang="ar-SA" sz="2000" dirty="0" smtClean="0">
                <a:latin typeface="Calibri" panose="020F0502020204030204" pitchFamily="34" charset="0"/>
                <a:ea typeface="Times New Roman" panose="02020603050405020304" pitchFamily="18" charset="0"/>
              </a:rPr>
              <a:t>ب</a:t>
            </a:r>
            <a:r>
              <a:rPr lang="fa-IR" sz="2000" dirty="0" smtClean="0">
                <a:latin typeface="Calibri" panose="020F0502020204030204" pitchFamily="34" charset="0"/>
                <a:ea typeface="Times New Roman" panose="02020603050405020304" pitchFamily="18" charset="0"/>
              </a:rPr>
              <a:t>لند او را صدا میزده است.</a:t>
            </a:r>
            <a:endParaRPr lang="en-US" sz="2000" dirty="0">
              <a:latin typeface="Calibri" panose="020F0502020204030204" pitchFamily="34" charset="0"/>
              <a:ea typeface="Calibri" panose="020F0502020204030204" pitchFamily="34" charset="0"/>
            </a:endParaRPr>
          </a:p>
          <a:p>
            <a:pPr marL="342900" marR="0" lvl="0" indent="-342900" algn="just" rtl="1">
              <a:lnSpc>
                <a:spcPct val="115000"/>
              </a:lnSpc>
              <a:spcBef>
                <a:spcPts val="0"/>
              </a:spcBef>
              <a:spcAft>
                <a:spcPts val="1000"/>
              </a:spcAft>
              <a:buSzPts val="1000"/>
              <a:buFont typeface="Symbol" panose="05050102010706020507" pitchFamily="18" charset="2"/>
              <a:buChar char=""/>
              <a:tabLst>
                <a:tab pos="457200" algn="l"/>
              </a:tabLst>
            </a:pPr>
            <a:r>
              <a:rPr lang="ar-SA" sz="2000" b="1" dirty="0" smtClean="0">
                <a:latin typeface="Calibri" panose="020F0502020204030204" pitchFamily="34" charset="0"/>
                <a:ea typeface="Times New Roman" panose="02020603050405020304" pitchFamily="18" charset="0"/>
              </a:rPr>
              <a:t>حمامی</a:t>
            </a:r>
            <a:r>
              <a:rPr lang="fa-IR" sz="2000" b="1" dirty="0" smtClean="0">
                <a:latin typeface="Calibri" panose="020F0502020204030204" pitchFamily="34" charset="0"/>
                <a:ea typeface="Times New Roman" panose="02020603050405020304" pitchFamily="18" charset="0"/>
              </a:rPr>
              <a:t> </a:t>
            </a:r>
            <a:r>
              <a:rPr lang="en-US" sz="2000" dirty="0" smtClean="0">
                <a:latin typeface="Times New Roman" panose="02020603050405020304" pitchFamily="18" charset="0"/>
                <a:ea typeface="Times New Roman" panose="02020603050405020304" pitchFamily="18" charset="0"/>
              </a:rPr>
              <a:t>: </a:t>
            </a:r>
            <a:r>
              <a:rPr lang="ar-SA" sz="2000" dirty="0">
                <a:latin typeface="Calibri" panose="020F0502020204030204" pitchFamily="34" charset="0"/>
                <a:ea typeface="Times New Roman" panose="02020603050405020304" pitchFamily="18" charset="0"/>
              </a:rPr>
              <a:t>مالک حمام خصوصی که درحمام عمومی نقش مدیریت را در حمام به عهده داشته است</a:t>
            </a:r>
            <a:r>
              <a:rPr lang="en-US" sz="2000" dirty="0" smtClean="0">
                <a:latin typeface="Times New Roman" panose="02020603050405020304" pitchFamily="18" charset="0"/>
                <a:ea typeface="Times New Roman" panose="02020603050405020304" pitchFamily="18" charset="0"/>
              </a:rPr>
              <a:t>.</a:t>
            </a:r>
            <a:endParaRPr lang="fa-IR" sz="2000" dirty="0" smtClean="0">
              <a:latin typeface="Calibri" panose="020F0502020204030204" pitchFamily="34" charset="0"/>
              <a:ea typeface="Times New Roman" panose="02020603050405020304" pitchFamily="18" charset="0"/>
            </a:endParaRPr>
          </a:p>
          <a:p>
            <a:pPr marL="342900" marR="0" lvl="0" indent="-342900" algn="just" rtl="1">
              <a:lnSpc>
                <a:spcPct val="115000"/>
              </a:lnSpc>
              <a:spcBef>
                <a:spcPts val="0"/>
              </a:spcBef>
              <a:spcAft>
                <a:spcPts val="1000"/>
              </a:spcAft>
              <a:buSzPts val="1000"/>
              <a:buFont typeface="Symbol" panose="05050102010706020507" pitchFamily="18" charset="2"/>
              <a:buChar char=""/>
              <a:tabLst>
                <a:tab pos="457200" algn="l"/>
              </a:tabLst>
            </a:pPr>
            <a:r>
              <a:rPr lang="ar-SA" sz="2000" b="1" dirty="0" smtClean="0">
                <a:ea typeface="Times New Roman" panose="02020603050405020304" pitchFamily="18" charset="0"/>
              </a:rPr>
              <a:t>پادو</a:t>
            </a:r>
            <a:r>
              <a:rPr lang="en-US" sz="2000" b="1" dirty="0">
                <a:latin typeface="Times New Roman" panose="02020603050405020304" pitchFamily="18" charset="0"/>
                <a:ea typeface="Times New Roman" panose="02020603050405020304" pitchFamily="18" charset="0"/>
              </a:rPr>
              <a:t>: </a:t>
            </a:r>
            <a:r>
              <a:rPr lang="fa-IR" sz="2000" b="1" dirty="0" smtClean="0">
                <a:latin typeface="Times New Roman" panose="02020603050405020304" pitchFamily="18" charset="0"/>
                <a:ea typeface="Times New Roman" panose="02020603050405020304" pitchFamily="18" charset="0"/>
              </a:rPr>
              <a:t> </a:t>
            </a:r>
            <a:r>
              <a:rPr lang="ar-SA" sz="2000" dirty="0" smtClean="0">
                <a:latin typeface="Times New Roman" panose="02020603050405020304" pitchFamily="18" charset="0"/>
                <a:ea typeface="Times New Roman" panose="02020603050405020304" pitchFamily="18" charset="0"/>
              </a:rPr>
              <a:t>این </a:t>
            </a:r>
            <a:r>
              <a:rPr lang="ar-SA" sz="2000" dirty="0">
                <a:latin typeface="Times New Roman" panose="02020603050405020304" pitchFamily="18" charset="0"/>
                <a:ea typeface="Times New Roman" panose="02020603050405020304" pitchFamily="18" charset="0"/>
              </a:rPr>
              <a:t>فرد وظیفه‌اش جفت کردن کفش اشخاص و گاهی اوقات جابجایی. افرادی که در سربینه حضور داشتند. تا مشتری وارد می‌شد، پادو کفش مشتری را زیر سکو می‌گذاشت و یک لنگ خشک روی سکو پهن می‌کرد. مشتری که لخت می‌شد، پادو یک لنگ دیگر به او می داد. مشتری آن لنگ دوم را به کمر می‌بست لباس‌هایش را توی آن لنگ اول می‌پیچید و از سکو پایین </a:t>
            </a:r>
            <a:r>
              <a:rPr lang="ar-SA" sz="2000" dirty="0" smtClean="0">
                <a:latin typeface="Times New Roman" panose="02020603050405020304" pitchFamily="18" charset="0"/>
                <a:ea typeface="Times New Roman" panose="02020603050405020304" pitchFamily="18" charset="0"/>
              </a:rPr>
              <a:t>می‌آمد</a:t>
            </a:r>
            <a:r>
              <a:rPr lang="fa-IR" sz="2000" dirty="0" smtClean="0">
                <a:latin typeface="Times New Roman" panose="02020603050405020304" pitchFamily="18" charset="0"/>
                <a:ea typeface="Times New Roman" panose="02020603050405020304" pitchFamily="18" charset="0"/>
              </a:rPr>
              <a:t>.</a:t>
            </a:r>
            <a:endParaRPr lang="en-US" sz="2000" dirty="0"/>
          </a:p>
        </p:txBody>
      </p:sp>
    </p:spTree>
    <p:extLst>
      <p:ext uri="{BB962C8B-B14F-4D97-AF65-F5344CB8AC3E}">
        <p14:creationId xmlns:p14="http://schemas.microsoft.com/office/powerpoint/2010/main" xmlns="" val="12916002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77000" y="83403"/>
            <a:ext cx="2539478" cy="830997"/>
          </a:xfrm>
          <a:prstGeom prst="rect">
            <a:avLst/>
          </a:prstGeom>
          <a:noFill/>
        </p:spPr>
        <p:txBody>
          <a:bodyPr wrap="none" lIns="91440" tIns="45720" rIns="91440" bIns="45720">
            <a:spAutoFit/>
          </a:bodyPr>
          <a:lstStyle/>
          <a:p>
            <a:pPr algn="ctr"/>
            <a:r>
              <a:rPr lang="fa-IR" sz="4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وسایل حمام</a:t>
            </a:r>
            <a:endParaRPr lang="en-US" sz="4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Rectangle 2"/>
          <p:cNvSpPr/>
          <p:nvPr/>
        </p:nvSpPr>
        <p:spPr>
          <a:xfrm>
            <a:off x="0" y="1143000"/>
            <a:ext cx="9016478" cy="2534540"/>
          </a:xfrm>
          <a:prstGeom prst="rect">
            <a:avLst/>
          </a:prstGeom>
        </p:spPr>
        <p:txBody>
          <a:bodyPr wrap="square">
            <a:spAutoFit/>
          </a:bodyPr>
          <a:lstStyle/>
          <a:p>
            <a:pPr algn="just" rtl="1">
              <a:lnSpc>
                <a:spcPct val="115000"/>
              </a:lnSpc>
            </a:pPr>
            <a:r>
              <a:rPr lang="ar-SA" sz="2000" dirty="0">
                <a:latin typeface="BNazanin"/>
                <a:ea typeface="Calibri" panose="020F0502020204030204" pitchFamily="34" charset="0"/>
              </a:rPr>
              <a:t>-وسایل حمام ظروف خاصى بود مانند سینى کوچکى براى قرار دادن وسایل حمام  </a:t>
            </a:r>
            <a:r>
              <a:rPr lang="ar-SA" sz="2000" dirty="0" smtClean="0">
                <a:latin typeface="BNazanin"/>
                <a:ea typeface="Calibri" panose="020F0502020204030204" pitchFamily="34" charset="0"/>
              </a:rPr>
              <a:t>سینى</a:t>
            </a:r>
            <a:r>
              <a:rPr lang="en-US" sz="2000" dirty="0" smtClean="0">
                <a:latin typeface="Calibri" panose="020F0502020204030204" pitchFamily="34" charset="0"/>
                <a:ea typeface="Calibri" panose="020F0502020204030204" pitchFamily="34" charset="0"/>
              </a:rPr>
              <a:t> </a:t>
            </a:r>
            <a:r>
              <a:rPr lang="ar-SA" sz="2000" dirty="0" smtClean="0">
                <a:latin typeface="BNazanin"/>
                <a:ea typeface="Calibri" panose="020F0502020204030204" pitchFamily="34" charset="0"/>
              </a:rPr>
              <a:t>بزرگ </a:t>
            </a:r>
            <a:r>
              <a:rPr lang="ar-SA" sz="2000" dirty="0">
                <a:latin typeface="BNazanin"/>
                <a:ea typeface="Calibri" panose="020F0502020204030204" pitchFamily="34" charset="0"/>
              </a:rPr>
              <a:t>براى نشستن روى آن که آن را در عراق قعاده مى نامند.</a:t>
            </a:r>
            <a:endParaRPr lang="en-US" sz="2000" dirty="0">
              <a:latin typeface="Calibri" panose="020F0502020204030204" pitchFamily="34" charset="0"/>
              <a:ea typeface="Calibri" panose="020F0502020204030204" pitchFamily="34" charset="0"/>
            </a:endParaRPr>
          </a:p>
          <a:p>
            <a:pPr algn="just" rtl="1">
              <a:lnSpc>
                <a:spcPct val="115000"/>
              </a:lnSpc>
            </a:pPr>
            <a:r>
              <a:rPr lang="ar-SA" sz="2000" dirty="0">
                <a:latin typeface="BNazanin"/>
                <a:ea typeface="Calibri" panose="020F0502020204030204" pitchFamily="34" charset="0"/>
              </a:rPr>
              <a:t> </a:t>
            </a:r>
            <a:endParaRPr lang="en-US" sz="2000" dirty="0">
              <a:latin typeface="Calibri" panose="020F0502020204030204" pitchFamily="34" charset="0"/>
              <a:ea typeface="Calibri" panose="020F0502020204030204" pitchFamily="34" charset="0"/>
            </a:endParaRPr>
          </a:p>
          <a:p>
            <a:pPr algn="just" rtl="1">
              <a:lnSpc>
                <a:spcPct val="115000"/>
              </a:lnSpc>
            </a:pPr>
            <a:r>
              <a:rPr lang="ar-SA" sz="2000" dirty="0">
                <a:latin typeface="BNazanin"/>
                <a:ea typeface="Calibri" panose="020F0502020204030204" pitchFamily="34" charset="0"/>
              </a:rPr>
              <a:t>-ظرفى براى برداشتن آب که سطلى مسى یا نقره اى بود و آن را طاس یا طاسه </a:t>
            </a:r>
            <a:r>
              <a:rPr lang="ar-SA" sz="2000" dirty="0" smtClean="0">
                <a:latin typeface="BNazanin"/>
                <a:ea typeface="Calibri" panose="020F0502020204030204" pitchFamily="34" charset="0"/>
              </a:rPr>
              <a:t>دردار </a:t>
            </a:r>
            <a:r>
              <a:rPr lang="ar-SA" sz="2000" dirty="0">
                <a:latin typeface="BNazanin"/>
                <a:ea typeface="Calibri" panose="020F0502020204030204" pitchFamily="34" charset="0"/>
              </a:rPr>
              <a:t>یا بدون </a:t>
            </a:r>
            <a:r>
              <a:rPr lang="ar-SA" sz="2000" dirty="0" smtClean="0">
                <a:latin typeface="BNazanin"/>
                <a:ea typeface="Calibri" panose="020F0502020204030204" pitchFamily="34" charset="0"/>
              </a:rPr>
              <a:t>درمى نامیدند</a:t>
            </a:r>
            <a:r>
              <a:rPr lang="en-US" sz="2000" dirty="0">
                <a:latin typeface="BNazanin"/>
                <a:ea typeface="Calibri" panose="020F0502020204030204" pitchFamily="34" charset="0"/>
              </a:rPr>
              <a:t>.</a:t>
            </a:r>
            <a:endParaRPr lang="en-US" sz="2000" dirty="0">
              <a:latin typeface="Calibri" panose="020F0502020204030204" pitchFamily="34" charset="0"/>
              <a:ea typeface="Calibri" panose="020F0502020204030204" pitchFamily="34" charset="0"/>
            </a:endParaRPr>
          </a:p>
          <a:p>
            <a:pPr algn="just" rtl="1">
              <a:lnSpc>
                <a:spcPct val="115000"/>
              </a:lnSpc>
            </a:pPr>
            <a:r>
              <a:rPr lang="ar-SA" sz="2000" dirty="0">
                <a:latin typeface="BNazanin"/>
                <a:ea typeface="Calibri" panose="020F0502020204030204" pitchFamily="34" charset="0"/>
              </a:rPr>
              <a:t> </a:t>
            </a:r>
            <a:endParaRPr lang="en-US" sz="2000" dirty="0">
              <a:latin typeface="Calibri" panose="020F0502020204030204" pitchFamily="34" charset="0"/>
              <a:ea typeface="Calibri" panose="020F0502020204030204" pitchFamily="34" charset="0"/>
            </a:endParaRPr>
          </a:p>
          <a:p>
            <a:pPr algn="just" rtl="1">
              <a:lnSpc>
                <a:spcPct val="115000"/>
              </a:lnSpc>
            </a:pPr>
            <a:r>
              <a:rPr lang="ar-SA" sz="2000" dirty="0">
                <a:latin typeface="BNazanin"/>
                <a:ea typeface="Calibri" panose="020F0502020204030204" pitchFamily="34" charset="0"/>
              </a:rPr>
              <a:t>-جام چهل کلید، شانه سنگى یا چوبى، جعبه گل سرشور،انواع آیینه، وسایل حنابندان.</a:t>
            </a:r>
            <a:endParaRPr lang="en-US" sz="2000" dirty="0">
              <a:latin typeface="Calibri" panose="020F0502020204030204" pitchFamily="34" charset="0"/>
              <a:ea typeface="Calibri" panose="020F0502020204030204" pitchFamily="34" charset="0"/>
            </a:endParaRPr>
          </a:p>
          <a:p>
            <a:pPr algn="r" rtl="1">
              <a:lnSpc>
                <a:spcPct val="115000"/>
              </a:lnSpc>
            </a:pPr>
            <a:r>
              <a:rPr lang="ar-SA" dirty="0">
                <a:latin typeface="BNazanin"/>
                <a:ea typeface="Calibri" panose="020F0502020204030204" pitchFamily="34" charset="0"/>
                <a:cs typeface="BNazanin"/>
              </a:rPr>
              <a:t> </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1520" y="3140968"/>
            <a:ext cx="4423349" cy="309634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5" name="TextBox 4"/>
          <p:cNvSpPr txBox="1"/>
          <p:nvPr/>
        </p:nvSpPr>
        <p:spPr>
          <a:xfrm>
            <a:off x="4508239" y="5675508"/>
            <a:ext cx="3075990" cy="400110"/>
          </a:xfrm>
          <a:prstGeom prst="rect">
            <a:avLst/>
          </a:prstGeom>
          <a:noFill/>
        </p:spPr>
        <p:txBody>
          <a:bodyPr wrap="square" rtlCol="0">
            <a:spAutoFit/>
          </a:bodyPr>
          <a:lstStyle/>
          <a:p>
            <a:r>
              <a:rPr lang="fa-IR" sz="2000" b="1" dirty="0" smtClean="0"/>
              <a:t>وسایل حمام تاریخی پهنه سمنان</a:t>
            </a:r>
            <a:endParaRPr lang="en-US" sz="2000" b="1" dirty="0"/>
          </a:p>
        </p:txBody>
      </p:sp>
    </p:spTree>
    <p:extLst>
      <p:ext uri="{BB962C8B-B14F-4D97-AF65-F5344CB8AC3E}">
        <p14:creationId xmlns:p14="http://schemas.microsoft.com/office/powerpoint/2010/main" xmlns="" val="42864252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Box 6"/>
          <p:cNvSpPr txBox="1">
            <a:spLocks noChangeArrowheads="1"/>
          </p:cNvSpPr>
          <p:nvPr/>
        </p:nvSpPr>
        <p:spPr bwMode="auto">
          <a:xfrm>
            <a:off x="323528" y="1470809"/>
            <a:ext cx="8820472" cy="954107"/>
          </a:xfrm>
          <a:prstGeom prst="rect">
            <a:avLst/>
          </a:prstGeom>
          <a:noFill/>
          <a:ln w="9525">
            <a:noFill/>
            <a:miter lim="800000"/>
            <a:headEnd/>
            <a:tailEnd/>
          </a:ln>
        </p:spPr>
        <p:txBody>
          <a:bodyPr wrap="square">
            <a:spAutoFit/>
          </a:bodyPr>
          <a:lstStyle/>
          <a:p>
            <a:r>
              <a:rPr lang="fa-IR" sz="2000" b="1" dirty="0"/>
              <a:t>        </a:t>
            </a:r>
            <a:r>
              <a:rPr lang="ar-SA" sz="2000" b="1" dirty="0"/>
              <a:t>حمامهاي قديم معمولاً چند متر از سطح کوچه و بازار پايينتر </a:t>
            </a:r>
            <a:r>
              <a:rPr lang="ar-SA" sz="2000" b="1" dirty="0" smtClean="0"/>
              <a:t>بود</a:t>
            </a:r>
            <a:r>
              <a:rPr lang="fa-IR" sz="2000" b="1" dirty="0"/>
              <a:t> </a:t>
            </a:r>
            <a:r>
              <a:rPr lang="fa-IR" sz="2000" b="1" dirty="0" smtClean="0"/>
              <a:t>برای </a:t>
            </a:r>
            <a:r>
              <a:rPr lang="fa-IR" sz="2000" b="1" dirty="0"/>
              <a:t>سوار کردن آب در خزینه</a:t>
            </a:r>
          </a:p>
          <a:p>
            <a:endParaRPr lang="fa-IR" b="1" dirty="0"/>
          </a:p>
          <a:p>
            <a:endParaRPr lang="fa-IR" dirty="0"/>
          </a:p>
        </p:txBody>
      </p:sp>
      <p:sp>
        <p:nvSpPr>
          <p:cNvPr id="7172" name="Rectangle 1"/>
          <p:cNvSpPr>
            <a:spLocks noChangeArrowheads="1"/>
          </p:cNvSpPr>
          <p:nvPr/>
        </p:nvSpPr>
        <p:spPr bwMode="auto">
          <a:xfrm>
            <a:off x="0" y="2537569"/>
            <a:ext cx="8358188" cy="2308324"/>
          </a:xfrm>
          <a:prstGeom prst="rect">
            <a:avLst/>
          </a:prstGeom>
          <a:noFill/>
          <a:ln w="9525">
            <a:noFill/>
            <a:miter lim="800000"/>
            <a:headEnd/>
            <a:tailEnd/>
          </a:ln>
        </p:spPr>
        <p:txBody>
          <a:bodyPr anchor="ctr">
            <a:spAutoFit/>
          </a:bodyPr>
          <a:lstStyle/>
          <a:p>
            <a:pPr eaLnBrk="0" hangingPunct="0"/>
            <a:r>
              <a:rPr lang="ar-SA" b="1" dirty="0">
                <a:solidFill>
                  <a:srgbClr val="000000"/>
                </a:solidFill>
                <a:latin typeface="Calibri" pitchFamily="34" charset="0"/>
                <a:cs typeface="Times New Roman" pitchFamily="18" charset="0"/>
              </a:rPr>
              <a:t>علتهاي ساخت حمام در دل خاک</a:t>
            </a:r>
            <a:r>
              <a:rPr lang="fa-IR" b="1" dirty="0">
                <a:solidFill>
                  <a:srgbClr val="000000"/>
                </a:solidFill>
                <a:latin typeface="Calibri" pitchFamily="34" charset="0"/>
                <a:cs typeface="Times New Roman" pitchFamily="18" charset="0"/>
              </a:rPr>
              <a:t>:</a:t>
            </a:r>
          </a:p>
          <a:p>
            <a:pPr eaLnBrk="0" hangingPunct="0"/>
            <a:endParaRPr lang="fa-IR" b="1" dirty="0">
              <a:solidFill>
                <a:srgbClr val="000000"/>
              </a:solidFill>
              <a:latin typeface="Calibri" pitchFamily="34" charset="0"/>
              <a:cs typeface="Times New Roman" pitchFamily="18" charset="0"/>
            </a:endParaRPr>
          </a:p>
          <a:p>
            <a:pPr eaLnBrk="0" hangingPunct="0"/>
            <a:endParaRPr lang="fa-IR" dirty="0">
              <a:cs typeface="Times New Roman" pitchFamily="18" charset="0"/>
            </a:endParaRPr>
          </a:p>
          <a:p>
            <a:pPr eaLnBrk="0" hangingPunct="0">
              <a:buFont typeface="Wingdings" pitchFamily="2" charset="2"/>
              <a:buChar char="q"/>
            </a:pPr>
            <a:r>
              <a:rPr lang="ar-SA" b="1" dirty="0">
                <a:solidFill>
                  <a:srgbClr val="000000"/>
                </a:solidFill>
                <a:latin typeface="Calibri" pitchFamily="34" charset="0"/>
                <a:cs typeface="Times New Roman" pitchFamily="18" charset="0"/>
              </a:rPr>
              <a:t>مهمترين عامل </a:t>
            </a:r>
            <a:r>
              <a:rPr lang="fa-IR" b="1" dirty="0">
                <a:solidFill>
                  <a:srgbClr val="000000"/>
                </a:solidFill>
                <a:latin typeface="Calibri" pitchFamily="34" charset="0"/>
                <a:cs typeface="Times New Roman" pitchFamily="18" charset="0"/>
              </a:rPr>
              <a:t>در </a:t>
            </a:r>
            <a:r>
              <a:rPr lang="ar-SA" b="1" dirty="0">
                <a:solidFill>
                  <a:srgbClr val="000000"/>
                </a:solidFill>
                <a:latin typeface="Calibri" pitchFamily="34" charset="0"/>
                <a:cs typeface="Times New Roman" pitchFamily="18" charset="0"/>
              </a:rPr>
              <a:t>حمام </a:t>
            </a:r>
            <a:r>
              <a:rPr lang="fa-IR" b="1" dirty="0">
                <a:solidFill>
                  <a:srgbClr val="000000"/>
                </a:solidFill>
                <a:latin typeface="Calibri" pitchFamily="34" charset="0"/>
                <a:cs typeface="Times New Roman" pitchFamily="18" charset="0"/>
              </a:rPr>
              <a:t>      </a:t>
            </a:r>
            <a:r>
              <a:rPr lang="fa-IR" b="1" dirty="0" smtClean="0">
                <a:solidFill>
                  <a:srgbClr val="000000"/>
                </a:solidFill>
                <a:latin typeface="Calibri" pitchFamily="34" charset="0"/>
                <a:cs typeface="Times New Roman" pitchFamily="18" charset="0"/>
              </a:rPr>
              <a:t>   </a:t>
            </a:r>
            <a:r>
              <a:rPr lang="ar-SA" b="1" dirty="0" smtClean="0">
                <a:solidFill>
                  <a:srgbClr val="000000"/>
                </a:solidFill>
                <a:latin typeface="Calibri" pitchFamily="34" charset="0"/>
                <a:cs typeface="Times New Roman" pitchFamily="18" charset="0"/>
              </a:rPr>
              <a:t>انتقال </a:t>
            </a:r>
            <a:r>
              <a:rPr lang="ar-SA" b="1" dirty="0">
                <a:solidFill>
                  <a:srgbClr val="000000"/>
                </a:solidFill>
                <a:latin typeface="Calibri" pitchFamily="34" charset="0"/>
                <a:cs typeface="Times New Roman" pitchFamily="18" charset="0"/>
              </a:rPr>
              <a:t>آب به داخل حمام </a:t>
            </a:r>
            <a:endParaRPr lang="fa-IR" b="1" dirty="0">
              <a:solidFill>
                <a:srgbClr val="000000"/>
              </a:solidFill>
              <a:latin typeface="Calibri" pitchFamily="34" charset="0"/>
              <a:cs typeface="Times New Roman" pitchFamily="18" charset="0"/>
            </a:endParaRPr>
          </a:p>
          <a:p>
            <a:pPr eaLnBrk="0" hangingPunct="0"/>
            <a:r>
              <a:rPr lang="fa-IR" b="1" dirty="0">
                <a:solidFill>
                  <a:srgbClr val="000000"/>
                </a:solidFill>
                <a:latin typeface="Calibri" pitchFamily="34" charset="0"/>
                <a:cs typeface="Times New Roman" pitchFamily="18" charset="0"/>
              </a:rPr>
              <a:t>   </a:t>
            </a:r>
            <a:endParaRPr lang="en-US" dirty="0"/>
          </a:p>
          <a:p>
            <a:pPr eaLnBrk="0" hangingPunct="0">
              <a:buFont typeface="Wingdings" pitchFamily="2" charset="2"/>
              <a:buChar char="q"/>
            </a:pPr>
            <a:r>
              <a:rPr lang="ar-SA" b="1" dirty="0">
                <a:solidFill>
                  <a:srgbClr val="000000"/>
                </a:solidFill>
                <a:latin typeface="Calibri" pitchFamily="34" charset="0"/>
                <a:cs typeface="Times New Roman" pitchFamily="18" charset="0"/>
              </a:rPr>
              <a:t>خود خاک عايق خوبي براي جلوگيري از به هدر رفتن گرماي حمام بوده است</a:t>
            </a:r>
            <a:endParaRPr lang="en-US" b="1" dirty="0">
              <a:solidFill>
                <a:srgbClr val="000000"/>
              </a:solidFill>
              <a:latin typeface="Calibri" pitchFamily="34" charset="0"/>
              <a:cs typeface="Times New Roman" pitchFamily="18" charset="0"/>
            </a:endParaRPr>
          </a:p>
          <a:p>
            <a:pPr eaLnBrk="0" hangingPunct="0"/>
            <a:r>
              <a:rPr lang="en-US" b="1" dirty="0">
                <a:solidFill>
                  <a:srgbClr val="000000"/>
                </a:solidFill>
                <a:latin typeface="Calibri" pitchFamily="34" charset="0"/>
                <a:cs typeface="Times New Roman" pitchFamily="18" charset="0"/>
              </a:rPr>
              <a:t> </a:t>
            </a:r>
          </a:p>
          <a:p>
            <a:pPr eaLnBrk="0" hangingPunct="0">
              <a:buFont typeface="Wingdings" pitchFamily="2" charset="2"/>
              <a:buChar char="q"/>
            </a:pPr>
            <a:r>
              <a:rPr lang="ar-SA" b="1" dirty="0">
                <a:solidFill>
                  <a:srgbClr val="000000"/>
                </a:solidFill>
                <a:latin typeface="Calibri" pitchFamily="34" charset="0"/>
                <a:cs typeface="Times New Roman" pitchFamily="18" charset="0"/>
              </a:rPr>
              <a:t>از خاکي که برداشت مي کردند به عنوان مصالح استفاده مينمودند</a:t>
            </a:r>
            <a:r>
              <a:rPr lang="en-US" b="1" dirty="0">
                <a:solidFill>
                  <a:srgbClr val="000000"/>
                </a:solidFill>
                <a:latin typeface="Calibri" pitchFamily="34" charset="0"/>
                <a:cs typeface="Times New Roman" pitchFamily="18" charset="0"/>
              </a:rPr>
              <a:t> . </a:t>
            </a:r>
            <a:endParaRPr lang="en-US" dirty="0"/>
          </a:p>
        </p:txBody>
      </p:sp>
      <p:sp>
        <p:nvSpPr>
          <p:cNvPr id="9" name="Left Arrow 8"/>
          <p:cNvSpPr/>
          <p:nvPr/>
        </p:nvSpPr>
        <p:spPr>
          <a:xfrm>
            <a:off x="5868144" y="3429000"/>
            <a:ext cx="357188" cy="1428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sp>
        <p:nvSpPr>
          <p:cNvPr id="7" name="Rectangle 6"/>
          <p:cNvSpPr/>
          <p:nvPr/>
        </p:nvSpPr>
        <p:spPr>
          <a:xfrm>
            <a:off x="5629079" y="169128"/>
            <a:ext cx="2837636" cy="830997"/>
          </a:xfrm>
          <a:prstGeom prst="rect">
            <a:avLst/>
          </a:prstGeom>
          <a:noFill/>
        </p:spPr>
        <p:txBody>
          <a:bodyPr wrap="none" lIns="91440" tIns="45720" rIns="91440" bIns="45720">
            <a:spAutoFit/>
          </a:bodyPr>
          <a:lstStyle/>
          <a:p>
            <a:pPr algn="ctr"/>
            <a:r>
              <a:rPr lang="fa-IR" sz="48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معماری حمام</a:t>
            </a:r>
            <a:endParaRPr lang="en-US" sz="4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xmlns="" val="6126065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79511" y="1556792"/>
            <a:ext cx="5809635" cy="4351618"/>
          </a:xfrm>
          <a:prstGeom prst="rect">
            <a:avLst/>
          </a:prstGeom>
          <a:ln w="88900" cap="sq" cmpd="thickThin">
            <a:solidFill>
              <a:srgbClr val="000000"/>
            </a:solidFill>
            <a:prstDash val="solid"/>
            <a:miter lim="800000"/>
          </a:ln>
          <a:effectLst>
            <a:innerShdw blurRad="76200">
              <a:srgbClr val="000000"/>
            </a:innerShdw>
          </a:effectLst>
        </p:spPr>
      </p:pic>
      <p:sp>
        <p:nvSpPr>
          <p:cNvPr id="5" name="TextBox 4"/>
          <p:cNvSpPr txBox="1"/>
          <p:nvPr/>
        </p:nvSpPr>
        <p:spPr>
          <a:xfrm>
            <a:off x="5796136" y="5373216"/>
            <a:ext cx="2740710" cy="400110"/>
          </a:xfrm>
          <a:prstGeom prst="rect">
            <a:avLst/>
          </a:prstGeom>
          <a:noFill/>
        </p:spPr>
        <p:txBody>
          <a:bodyPr wrap="square" rtlCol="0">
            <a:spAutoFit/>
          </a:bodyPr>
          <a:lstStyle/>
          <a:p>
            <a:r>
              <a:rPr lang="fa-IR" sz="2000" b="1" dirty="0" smtClean="0"/>
              <a:t>پله های ورودی حمام جوزم</a:t>
            </a:r>
            <a:endParaRPr lang="en-US" sz="2000" b="1" dirty="0"/>
          </a:p>
        </p:txBody>
      </p:sp>
    </p:spTree>
    <p:extLst>
      <p:ext uri="{BB962C8B-B14F-4D97-AF65-F5344CB8AC3E}">
        <p14:creationId xmlns:p14="http://schemas.microsoft.com/office/powerpoint/2010/main" xmlns="" val="11251091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08920"/>
            <a:ext cx="8229600" cy="1143000"/>
          </a:xfrm>
        </p:spPr>
        <p:txBody>
          <a:bodyPr/>
          <a:lstStyle/>
          <a:p>
            <a:r>
              <a:rPr lang="fa-IR" sz="8000" b="1" dirty="0">
                <a:ln w="9525">
                  <a:solidFill>
                    <a:schemeClr val="bg1"/>
                  </a:solidFill>
                  <a:prstDash val="solid"/>
                </a:ln>
                <a:effectLst>
                  <a:outerShdw blurRad="12700" dist="38100" dir="2700000" algn="tl" rotWithShape="0">
                    <a:schemeClr val="bg1">
                      <a:lumMod val="50000"/>
                    </a:schemeClr>
                  </a:outerShdw>
                </a:effectLst>
              </a:rPr>
              <a:t>اندام های حمام</a:t>
            </a:r>
            <a:r>
              <a:rPr lang="en-US" b="1" dirty="0">
                <a:ln w="9525">
                  <a:solidFill>
                    <a:schemeClr val="bg1"/>
                  </a:solidFill>
                  <a:prstDash val="solid"/>
                </a:ln>
                <a:effectLst>
                  <a:outerShdw blurRad="12700" dist="38100" dir="2700000" algn="tl" rotWithShape="0">
                    <a:schemeClr val="bg1">
                      <a:lumMod val="50000"/>
                    </a:schemeClr>
                  </a:outerShdw>
                </a:effectLst>
              </a:rPr>
              <a:t/>
            </a:r>
            <a:br>
              <a:rPr lang="en-US" b="1" dirty="0">
                <a:ln w="9525">
                  <a:solidFill>
                    <a:schemeClr val="bg1"/>
                  </a:solidFill>
                  <a:prstDash val="solid"/>
                </a:ln>
                <a:effectLst>
                  <a:outerShdw blurRad="12700" dist="38100" dir="2700000" algn="tl" rotWithShape="0">
                    <a:schemeClr val="bg1">
                      <a:lumMod val="50000"/>
                    </a:schemeClr>
                  </a:outerShdw>
                </a:effectLst>
              </a:rPr>
            </a:br>
            <a:endParaRPr lang="en-US" dirty="0"/>
          </a:p>
        </p:txBody>
      </p:sp>
    </p:spTree>
    <p:extLst>
      <p:ext uri="{BB962C8B-B14F-4D97-AF65-F5344CB8AC3E}">
        <p14:creationId xmlns:p14="http://schemas.microsoft.com/office/powerpoint/2010/main" xmlns="" val="36330290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3"/>
          <p:cNvSpPr txBox="1">
            <a:spLocks noChangeArrowheads="1"/>
          </p:cNvSpPr>
          <p:nvPr/>
        </p:nvSpPr>
        <p:spPr bwMode="auto">
          <a:xfrm>
            <a:off x="0" y="785813"/>
            <a:ext cx="7786688" cy="5663089"/>
          </a:xfrm>
          <a:prstGeom prst="rect">
            <a:avLst/>
          </a:prstGeom>
          <a:noFill/>
          <a:ln w="9525">
            <a:noFill/>
            <a:miter lim="800000"/>
            <a:headEnd/>
            <a:tailEnd/>
          </a:ln>
        </p:spPr>
        <p:txBody>
          <a:bodyPr>
            <a:spAutoFit/>
          </a:bodyPr>
          <a:lstStyle/>
          <a:p>
            <a:r>
              <a:rPr lang="en-US" dirty="0"/>
              <a:t>            </a:t>
            </a:r>
            <a:endParaRPr lang="fa-IR" dirty="0"/>
          </a:p>
          <a:p>
            <a:r>
              <a:rPr lang="fa-IR" sz="3600" dirty="0" smtClean="0"/>
              <a:t>اجزای </a:t>
            </a:r>
            <a:r>
              <a:rPr lang="fa-IR" sz="3600" dirty="0"/>
              <a:t>اصلی </a:t>
            </a:r>
            <a:r>
              <a:rPr lang="fa-IR" sz="3600" dirty="0" smtClean="0"/>
              <a:t>حمام</a:t>
            </a:r>
          </a:p>
          <a:p>
            <a:endParaRPr lang="fa-IR" sz="3600" dirty="0"/>
          </a:p>
          <a:p>
            <a:r>
              <a:rPr lang="fa-IR" sz="2000" dirty="0"/>
              <a:t>فضاها به ترتیب بار حرارتی بیشتری می گیرند</a:t>
            </a:r>
          </a:p>
          <a:p>
            <a:endParaRPr lang="fa-IR" sz="3600" dirty="0"/>
          </a:p>
          <a:p>
            <a:r>
              <a:rPr lang="fa-IR" sz="3600" dirty="0"/>
              <a:t>       بینه</a:t>
            </a:r>
          </a:p>
          <a:p>
            <a:r>
              <a:rPr lang="fa-IR" sz="3600" dirty="0"/>
              <a:t>       میاندر</a:t>
            </a:r>
          </a:p>
          <a:p>
            <a:r>
              <a:rPr lang="fa-IR" sz="3600" dirty="0"/>
              <a:t>       گرمخانه</a:t>
            </a:r>
            <a:endParaRPr lang="fa-IR" dirty="0"/>
          </a:p>
          <a:p>
            <a:endParaRPr lang="fa-IR" dirty="0"/>
          </a:p>
          <a:p>
            <a:endParaRPr lang="fa-IR" dirty="0"/>
          </a:p>
          <a:p>
            <a:endParaRPr lang="fa-IR" dirty="0"/>
          </a:p>
          <a:p>
            <a:endParaRPr lang="fa-IR" dirty="0"/>
          </a:p>
          <a:p>
            <a:endParaRPr lang="fa-IR" dirty="0"/>
          </a:p>
          <a:p>
            <a:endParaRPr lang="fa-IR" dirty="0"/>
          </a:p>
        </p:txBody>
      </p:sp>
      <p:sp>
        <p:nvSpPr>
          <p:cNvPr id="7" name="Right Brace 6"/>
          <p:cNvSpPr/>
          <p:nvPr/>
        </p:nvSpPr>
        <p:spPr>
          <a:xfrm>
            <a:off x="7000875" y="2928938"/>
            <a:ext cx="571500" cy="1714500"/>
          </a:xfrm>
          <a:prstGeom prst="rightBrace">
            <a:avLst/>
          </a:prstGeom>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fa-IR"/>
          </a:p>
        </p:txBody>
      </p:sp>
      <p:sp>
        <p:nvSpPr>
          <p:cNvPr id="4" name="Freeform 3"/>
          <p:cNvSpPr/>
          <p:nvPr/>
        </p:nvSpPr>
        <p:spPr>
          <a:xfrm>
            <a:off x="2479675" y="5705475"/>
            <a:ext cx="85725" cy="12700"/>
          </a:xfrm>
          <a:custGeom>
            <a:avLst/>
            <a:gdLst>
              <a:gd name="connsiteX0" fmla="*/ 86436 w 86436"/>
              <a:gd name="connsiteY0" fmla="*/ 0 h 13648"/>
              <a:gd name="connsiteX1" fmla="*/ 18197 w 86436"/>
              <a:gd name="connsiteY1" fmla="*/ 0 h 13648"/>
            </a:gdLst>
            <a:ahLst/>
            <a:cxnLst>
              <a:cxn ang="0">
                <a:pos x="connsiteX0" y="connsiteY0"/>
              </a:cxn>
              <a:cxn ang="0">
                <a:pos x="connsiteX1" y="connsiteY1"/>
              </a:cxn>
            </a:cxnLst>
            <a:rect l="l" t="t" r="r" b="b"/>
            <a:pathLst>
              <a:path w="86436" h="13648">
                <a:moveTo>
                  <a:pt x="86436" y="0"/>
                </a:moveTo>
                <a:cubicBezTo>
                  <a:pt x="43218" y="6824"/>
                  <a:pt x="0" y="13648"/>
                  <a:pt x="18197" y="0"/>
                </a:cubicBezTo>
              </a:path>
            </a:pathLst>
          </a:custGeom>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fa-IR"/>
          </a:p>
        </p:txBody>
      </p:sp>
      <p:sp>
        <p:nvSpPr>
          <p:cNvPr id="5" name="Freeform 4"/>
          <p:cNvSpPr/>
          <p:nvPr/>
        </p:nvSpPr>
        <p:spPr>
          <a:xfrm>
            <a:off x="2500313" y="3929063"/>
            <a:ext cx="1703387" cy="1797050"/>
          </a:xfrm>
          <a:custGeom>
            <a:avLst/>
            <a:gdLst>
              <a:gd name="connsiteX0" fmla="*/ 532262 w 1703695"/>
              <a:gd name="connsiteY0" fmla="*/ 1417093 h 1796956"/>
              <a:gd name="connsiteX1" fmla="*/ 136477 w 1703695"/>
              <a:gd name="connsiteY1" fmla="*/ 789296 h 1796956"/>
              <a:gd name="connsiteX2" fmla="*/ 1351127 w 1703695"/>
              <a:gd name="connsiteY2" fmla="*/ 134203 h 1796956"/>
              <a:gd name="connsiteX3" fmla="*/ 1542196 w 1703695"/>
              <a:gd name="connsiteY3" fmla="*/ 1594514 h 1796956"/>
              <a:gd name="connsiteX4" fmla="*/ 382136 w 1703695"/>
              <a:gd name="connsiteY4" fmla="*/ 1348854 h 1796956"/>
              <a:gd name="connsiteX5" fmla="*/ 259306 w 1703695"/>
              <a:gd name="connsiteY5" fmla="*/ 1389797 h 1796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03695" h="1796956">
                <a:moveTo>
                  <a:pt x="532262" y="1417093"/>
                </a:moveTo>
                <a:cubicBezTo>
                  <a:pt x="266131" y="1210102"/>
                  <a:pt x="0" y="1003111"/>
                  <a:pt x="136477" y="789296"/>
                </a:cubicBezTo>
                <a:cubicBezTo>
                  <a:pt x="272954" y="575481"/>
                  <a:pt x="1116840" y="0"/>
                  <a:pt x="1351127" y="134203"/>
                </a:cubicBezTo>
                <a:cubicBezTo>
                  <a:pt x="1585414" y="268406"/>
                  <a:pt x="1703695" y="1392072"/>
                  <a:pt x="1542196" y="1594514"/>
                </a:cubicBezTo>
                <a:cubicBezTo>
                  <a:pt x="1380698" y="1796956"/>
                  <a:pt x="595951" y="1382973"/>
                  <a:pt x="382136" y="1348854"/>
                </a:cubicBezTo>
                <a:cubicBezTo>
                  <a:pt x="168321" y="1314735"/>
                  <a:pt x="213813" y="1352266"/>
                  <a:pt x="259306" y="1389797"/>
                </a:cubicBezTo>
              </a:path>
            </a:pathLst>
          </a:custGeom>
          <a:ln>
            <a:solidFill>
              <a:srgbClr val="FFFF00"/>
            </a:solidFill>
          </a:ln>
        </p:spPr>
        <p:style>
          <a:lnRef idx="2">
            <a:schemeClr val="accent6"/>
          </a:lnRef>
          <a:fillRef idx="0">
            <a:schemeClr val="accent6"/>
          </a:fillRef>
          <a:effectRef idx="1">
            <a:schemeClr val="accent6"/>
          </a:effectRef>
          <a:fontRef idx="minor">
            <a:schemeClr val="tx1"/>
          </a:fontRef>
        </p:style>
        <p:txBody>
          <a:bodyPr rtlCol="1" anchor="ctr"/>
          <a:lstStyle/>
          <a:p>
            <a:pPr algn="ctr">
              <a:defRPr/>
            </a:pPr>
            <a:endParaRPr lang="fa-IR"/>
          </a:p>
        </p:txBody>
      </p:sp>
      <p:sp>
        <p:nvSpPr>
          <p:cNvPr id="6" name="Freeform 5"/>
          <p:cNvSpPr/>
          <p:nvPr/>
        </p:nvSpPr>
        <p:spPr>
          <a:xfrm>
            <a:off x="785813" y="1000125"/>
            <a:ext cx="2628900" cy="2098675"/>
          </a:xfrm>
          <a:custGeom>
            <a:avLst/>
            <a:gdLst>
              <a:gd name="connsiteX0" fmla="*/ 156949 w 2629469"/>
              <a:gd name="connsiteY0" fmla="*/ 1726442 h 2099481"/>
              <a:gd name="connsiteX1" fmla="*/ 116006 w 2629469"/>
              <a:gd name="connsiteY1" fmla="*/ 1562668 h 2099481"/>
              <a:gd name="connsiteX2" fmla="*/ 334370 w 2629469"/>
              <a:gd name="connsiteY2" fmla="*/ 279779 h 2099481"/>
              <a:gd name="connsiteX3" fmla="*/ 1862919 w 2629469"/>
              <a:gd name="connsiteY3" fmla="*/ 238836 h 2099481"/>
              <a:gd name="connsiteX4" fmla="*/ 2572603 w 2629469"/>
              <a:gd name="connsiteY4" fmla="*/ 1712794 h 2099481"/>
              <a:gd name="connsiteX5" fmla="*/ 1521725 w 2629469"/>
              <a:gd name="connsiteY5" fmla="*/ 2067636 h 2099481"/>
              <a:gd name="connsiteX6" fmla="*/ 225188 w 2629469"/>
              <a:gd name="connsiteY6" fmla="*/ 1903862 h 2099481"/>
              <a:gd name="connsiteX7" fmla="*/ 170597 w 2629469"/>
              <a:gd name="connsiteY7" fmla="*/ 1603612 h 2099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29469" h="2099481">
                <a:moveTo>
                  <a:pt x="156949" y="1726442"/>
                </a:moveTo>
                <a:cubicBezTo>
                  <a:pt x="121692" y="1765110"/>
                  <a:pt x="86436" y="1803778"/>
                  <a:pt x="116006" y="1562668"/>
                </a:cubicBezTo>
                <a:cubicBezTo>
                  <a:pt x="145576" y="1321558"/>
                  <a:pt x="43218" y="500418"/>
                  <a:pt x="334370" y="279779"/>
                </a:cubicBezTo>
                <a:cubicBezTo>
                  <a:pt x="625522" y="59140"/>
                  <a:pt x="1489880" y="0"/>
                  <a:pt x="1862919" y="238836"/>
                </a:cubicBezTo>
                <a:cubicBezTo>
                  <a:pt x="2235958" y="477672"/>
                  <a:pt x="2629469" y="1407994"/>
                  <a:pt x="2572603" y="1712794"/>
                </a:cubicBezTo>
                <a:cubicBezTo>
                  <a:pt x="2515737" y="2017594"/>
                  <a:pt x="1912961" y="2035791"/>
                  <a:pt x="1521725" y="2067636"/>
                </a:cubicBezTo>
                <a:cubicBezTo>
                  <a:pt x="1130489" y="2099481"/>
                  <a:pt x="450376" y="1981199"/>
                  <a:pt x="225188" y="1903862"/>
                </a:cubicBezTo>
                <a:cubicBezTo>
                  <a:pt x="0" y="1826525"/>
                  <a:pt x="85298" y="1715068"/>
                  <a:pt x="170597" y="1603612"/>
                </a:cubicBezTo>
              </a:path>
            </a:pathLst>
          </a:custGeom>
          <a:ln/>
        </p:spPr>
        <p:style>
          <a:lnRef idx="3">
            <a:schemeClr val="accent2"/>
          </a:lnRef>
          <a:fillRef idx="0">
            <a:schemeClr val="accent2"/>
          </a:fillRef>
          <a:effectRef idx="2">
            <a:schemeClr val="accent2"/>
          </a:effectRef>
          <a:fontRef idx="minor">
            <a:schemeClr val="tx1"/>
          </a:fontRef>
        </p:style>
        <p:txBody>
          <a:bodyPr rtlCol="1" anchor="ctr"/>
          <a:lstStyle/>
          <a:p>
            <a:pPr algn="ctr">
              <a:defRPr/>
            </a:pPr>
            <a:endParaRPr lang="fa-IR"/>
          </a:p>
        </p:txBody>
      </p:sp>
      <p:cxnSp>
        <p:nvCxnSpPr>
          <p:cNvPr id="12" name="Curved Connector 11"/>
          <p:cNvCxnSpPr/>
          <p:nvPr/>
        </p:nvCxnSpPr>
        <p:spPr>
          <a:xfrm rot="16200000" flipV="1">
            <a:off x="2178844" y="3107532"/>
            <a:ext cx="1214437" cy="1143000"/>
          </a:xfrm>
          <a:prstGeom prst="curvedConnector3">
            <a:avLst>
              <a:gd name="adj1" fmla="val 50000"/>
            </a:avLst>
          </a:prstGeom>
          <a:ln>
            <a:tailEnd type="arrow"/>
          </a:ln>
        </p:spPr>
        <p:style>
          <a:lnRef idx="3">
            <a:schemeClr val="accent6"/>
          </a:lnRef>
          <a:fillRef idx="0">
            <a:schemeClr val="accent6"/>
          </a:fillRef>
          <a:effectRef idx="2">
            <a:schemeClr val="accent6"/>
          </a:effectRef>
          <a:fontRef idx="minor">
            <a:schemeClr val="tx1"/>
          </a:fontRef>
        </p:style>
      </p:cxnSp>
      <p:sp>
        <p:nvSpPr>
          <p:cNvPr id="8200" name="TextBox 12"/>
          <p:cNvSpPr txBox="1">
            <a:spLocks noChangeArrowheads="1"/>
          </p:cNvSpPr>
          <p:nvPr/>
        </p:nvSpPr>
        <p:spPr bwMode="auto">
          <a:xfrm>
            <a:off x="1428750" y="2000250"/>
            <a:ext cx="1071563" cy="400050"/>
          </a:xfrm>
          <a:prstGeom prst="rect">
            <a:avLst/>
          </a:prstGeom>
          <a:noFill/>
          <a:ln w="9525">
            <a:noFill/>
            <a:miter lim="800000"/>
            <a:headEnd/>
            <a:tailEnd/>
          </a:ln>
        </p:spPr>
        <p:txBody>
          <a:bodyPr>
            <a:spAutoFit/>
          </a:bodyPr>
          <a:lstStyle/>
          <a:p>
            <a:r>
              <a:rPr lang="fa-IR" sz="2000" b="1"/>
              <a:t>گرمخانه</a:t>
            </a:r>
          </a:p>
        </p:txBody>
      </p:sp>
      <p:sp>
        <p:nvSpPr>
          <p:cNvPr id="8201" name="TextBox 13"/>
          <p:cNvSpPr txBox="1">
            <a:spLocks noChangeArrowheads="1"/>
          </p:cNvSpPr>
          <p:nvPr/>
        </p:nvSpPr>
        <p:spPr bwMode="auto">
          <a:xfrm>
            <a:off x="1857375" y="3571875"/>
            <a:ext cx="1071563" cy="400050"/>
          </a:xfrm>
          <a:prstGeom prst="rect">
            <a:avLst/>
          </a:prstGeom>
          <a:noFill/>
          <a:ln w="9525">
            <a:noFill/>
            <a:miter lim="800000"/>
            <a:headEnd/>
            <a:tailEnd/>
          </a:ln>
        </p:spPr>
        <p:txBody>
          <a:bodyPr>
            <a:spAutoFit/>
          </a:bodyPr>
          <a:lstStyle/>
          <a:p>
            <a:r>
              <a:rPr lang="fa-IR" sz="2000" b="1"/>
              <a:t>میاندر</a:t>
            </a:r>
          </a:p>
        </p:txBody>
      </p:sp>
      <p:sp>
        <p:nvSpPr>
          <p:cNvPr id="8202" name="TextBox 14"/>
          <p:cNvSpPr txBox="1">
            <a:spLocks noChangeArrowheads="1"/>
          </p:cNvSpPr>
          <p:nvPr/>
        </p:nvSpPr>
        <p:spPr bwMode="auto">
          <a:xfrm>
            <a:off x="2714625" y="4643438"/>
            <a:ext cx="1071563" cy="400050"/>
          </a:xfrm>
          <a:prstGeom prst="rect">
            <a:avLst/>
          </a:prstGeom>
          <a:noFill/>
          <a:ln w="9525">
            <a:noFill/>
            <a:miter lim="800000"/>
            <a:headEnd/>
            <a:tailEnd/>
          </a:ln>
        </p:spPr>
        <p:txBody>
          <a:bodyPr>
            <a:spAutoFit/>
          </a:bodyPr>
          <a:lstStyle/>
          <a:p>
            <a:r>
              <a:rPr lang="fa-IR" sz="2000" b="1"/>
              <a:t>بینه</a:t>
            </a:r>
          </a:p>
        </p:txBody>
      </p:sp>
      <p:cxnSp>
        <p:nvCxnSpPr>
          <p:cNvPr id="18" name="Curved Connector 17"/>
          <p:cNvCxnSpPr/>
          <p:nvPr/>
        </p:nvCxnSpPr>
        <p:spPr>
          <a:xfrm rot="10800000">
            <a:off x="4143375" y="5429250"/>
            <a:ext cx="1000125" cy="428625"/>
          </a:xfrm>
          <a:prstGeom prst="curvedConnector3">
            <a:avLst>
              <a:gd name="adj1" fmla="val 50000"/>
            </a:avLst>
          </a:prstGeom>
          <a:ln w="25400">
            <a:tailEnd type="arrow"/>
          </a:ln>
        </p:spPr>
        <p:style>
          <a:lnRef idx="1">
            <a:schemeClr val="dk1"/>
          </a:lnRef>
          <a:fillRef idx="0">
            <a:schemeClr val="dk1"/>
          </a:fillRef>
          <a:effectRef idx="0">
            <a:schemeClr val="dk1"/>
          </a:effectRef>
          <a:fontRef idx="minor">
            <a:schemeClr val="tx1"/>
          </a:fontRef>
        </p:style>
      </p:cxnSp>
      <p:sp>
        <p:nvSpPr>
          <p:cNvPr id="8204" name="TextBox 18"/>
          <p:cNvSpPr txBox="1">
            <a:spLocks noChangeArrowheads="1"/>
          </p:cNvSpPr>
          <p:nvPr/>
        </p:nvSpPr>
        <p:spPr bwMode="auto">
          <a:xfrm>
            <a:off x="4572000" y="5500688"/>
            <a:ext cx="857250" cy="400050"/>
          </a:xfrm>
          <a:prstGeom prst="rect">
            <a:avLst/>
          </a:prstGeom>
          <a:noFill/>
          <a:ln w="9525">
            <a:noFill/>
            <a:miter lim="800000"/>
            <a:headEnd/>
            <a:tailEnd/>
          </a:ln>
        </p:spPr>
        <p:txBody>
          <a:bodyPr>
            <a:spAutoFit/>
          </a:bodyPr>
          <a:lstStyle/>
          <a:p>
            <a:r>
              <a:rPr lang="fa-IR" sz="2000" b="1"/>
              <a:t>ورود</a:t>
            </a:r>
          </a:p>
        </p:txBody>
      </p:sp>
    </p:spTree>
    <p:extLst>
      <p:ext uri="{BB962C8B-B14F-4D97-AF65-F5344CB8AC3E}">
        <p14:creationId xmlns:p14="http://schemas.microsoft.com/office/powerpoint/2010/main" xmlns="" val="6469679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Picture1.jpg"/>
          <p:cNvPicPr>
            <a:picLocks noChangeAspect="1"/>
          </p:cNvPicPr>
          <p:nvPr/>
        </p:nvPicPr>
        <p:blipFill>
          <a:blip r:embed="rId2" cstate="print"/>
          <a:srcRect/>
          <a:stretch>
            <a:fillRect/>
          </a:stretch>
        </p:blipFill>
        <p:spPr bwMode="auto">
          <a:xfrm>
            <a:off x="80645" y="970756"/>
            <a:ext cx="3656013" cy="5554663"/>
          </a:xfrm>
          <a:prstGeom prst="rect">
            <a:avLst/>
          </a:prstGeom>
          <a:noFill/>
          <a:ln w="9525">
            <a:noFill/>
            <a:miter lim="800000"/>
            <a:headEnd/>
            <a:tailEnd/>
          </a:ln>
        </p:spPr>
      </p:pic>
      <p:sp>
        <p:nvSpPr>
          <p:cNvPr id="9219" name="TextBox 5"/>
          <p:cNvSpPr txBox="1">
            <a:spLocks noChangeArrowheads="1"/>
          </p:cNvSpPr>
          <p:nvPr/>
        </p:nvSpPr>
        <p:spPr bwMode="auto">
          <a:xfrm>
            <a:off x="4643438" y="785813"/>
            <a:ext cx="3429000" cy="369887"/>
          </a:xfrm>
          <a:prstGeom prst="rect">
            <a:avLst/>
          </a:prstGeom>
          <a:noFill/>
          <a:ln w="9525">
            <a:noFill/>
            <a:miter lim="800000"/>
            <a:headEnd/>
            <a:tailEnd/>
          </a:ln>
        </p:spPr>
        <p:txBody>
          <a:bodyPr>
            <a:spAutoFit/>
          </a:bodyPr>
          <a:lstStyle/>
          <a:p>
            <a:r>
              <a:rPr lang="fa-IR" dirty="0"/>
              <a:t>              </a:t>
            </a:r>
            <a:endParaRPr lang="fa-IR" b="1" dirty="0"/>
          </a:p>
        </p:txBody>
      </p:sp>
      <p:sp>
        <p:nvSpPr>
          <p:cNvPr id="9220" name="TextBox 9"/>
          <p:cNvSpPr txBox="1">
            <a:spLocks noChangeArrowheads="1"/>
          </p:cNvSpPr>
          <p:nvPr/>
        </p:nvSpPr>
        <p:spPr bwMode="auto">
          <a:xfrm>
            <a:off x="3429000" y="1524000"/>
            <a:ext cx="5715000" cy="3539430"/>
          </a:xfrm>
          <a:prstGeom prst="rect">
            <a:avLst/>
          </a:prstGeom>
          <a:noFill/>
          <a:ln w="9525">
            <a:noFill/>
            <a:miter lim="800000"/>
            <a:headEnd/>
            <a:tailEnd/>
          </a:ln>
        </p:spPr>
        <p:txBody>
          <a:bodyPr wrap="square">
            <a:spAutoFit/>
          </a:bodyPr>
          <a:lstStyle/>
          <a:p>
            <a:pPr algn="r" rtl="1"/>
            <a:r>
              <a:rPr lang="fa-IR" dirty="0"/>
              <a:t>  </a:t>
            </a:r>
            <a:r>
              <a:rPr lang="fa-IR" sz="2800" dirty="0"/>
              <a:t>مجموعه ورودی شامل:</a:t>
            </a:r>
          </a:p>
          <a:p>
            <a:pPr algn="r" rtl="1"/>
            <a:endParaRPr lang="fa-IR" sz="2800" dirty="0"/>
          </a:p>
          <a:p>
            <a:pPr algn="r" rtl="1"/>
            <a:r>
              <a:rPr lang="fa-IR" sz="2800" dirty="0"/>
              <a:t> سردر</a:t>
            </a:r>
          </a:p>
          <a:p>
            <a:pPr algn="r" rtl="1"/>
            <a:endParaRPr lang="fa-IR" sz="2800" dirty="0"/>
          </a:p>
          <a:p>
            <a:pPr algn="r" rtl="1"/>
            <a:r>
              <a:rPr lang="fa-IR" sz="2800" dirty="0"/>
              <a:t>دالان     </a:t>
            </a:r>
            <a:r>
              <a:rPr lang="fa-IR" dirty="0"/>
              <a:t>برای جلوگیری از خروج </a:t>
            </a:r>
            <a:r>
              <a:rPr lang="fa-IR" dirty="0" smtClean="0"/>
              <a:t>هوای گرم </a:t>
            </a:r>
            <a:r>
              <a:rPr lang="fa-IR" dirty="0"/>
              <a:t>و ورود هوای سرد</a:t>
            </a:r>
          </a:p>
          <a:p>
            <a:pPr algn="r" rtl="1"/>
            <a:endParaRPr lang="fa-IR" sz="2800" dirty="0"/>
          </a:p>
          <a:p>
            <a:pPr algn="r" rtl="1"/>
            <a:r>
              <a:rPr lang="fa-IR" sz="2800" dirty="0"/>
              <a:t>دهلیز    پاچال     </a:t>
            </a:r>
            <a:r>
              <a:rPr lang="fa-IR" dirty="0"/>
              <a:t>جایگاه </a:t>
            </a:r>
            <a:r>
              <a:rPr lang="fa-IR" dirty="0" smtClean="0"/>
              <a:t>استاد </a:t>
            </a:r>
            <a:r>
              <a:rPr lang="fa-IR" dirty="0"/>
              <a:t>حمام برای کنترل ورود و خروج</a:t>
            </a:r>
          </a:p>
          <a:p>
            <a:pPr algn="r" rtl="1"/>
            <a:endParaRPr lang="fa-IR" sz="2800" dirty="0"/>
          </a:p>
        </p:txBody>
      </p:sp>
      <p:sp>
        <p:nvSpPr>
          <p:cNvPr id="12" name="Freeform 11"/>
          <p:cNvSpPr/>
          <p:nvPr/>
        </p:nvSpPr>
        <p:spPr>
          <a:xfrm>
            <a:off x="1676400" y="4896644"/>
            <a:ext cx="1304925" cy="1628775"/>
          </a:xfrm>
          <a:custGeom>
            <a:avLst/>
            <a:gdLst>
              <a:gd name="connsiteX0" fmla="*/ 1082723 w 1305637"/>
              <a:gd name="connsiteY0" fmla="*/ 1587689 h 1628633"/>
              <a:gd name="connsiteX1" fmla="*/ 154675 w 1305637"/>
              <a:gd name="connsiteY1" fmla="*/ 1328382 h 1628633"/>
              <a:gd name="connsiteX2" fmla="*/ 154675 w 1305637"/>
              <a:gd name="connsiteY2" fmla="*/ 195618 h 1628633"/>
              <a:gd name="connsiteX3" fmla="*/ 1028132 w 1305637"/>
              <a:gd name="connsiteY3" fmla="*/ 154674 h 1628633"/>
              <a:gd name="connsiteX4" fmla="*/ 1273792 w 1305637"/>
              <a:gd name="connsiteY4" fmla="*/ 973540 h 1628633"/>
              <a:gd name="connsiteX5" fmla="*/ 1219201 w 1305637"/>
              <a:gd name="connsiteY5" fmla="*/ 1478507 h 1628633"/>
              <a:gd name="connsiteX6" fmla="*/ 782472 w 1305637"/>
              <a:gd name="connsiteY6" fmla="*/ 1628633 h 1628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5637" h="1628633">
                <a:moveTo>
                  <a:pt x="1082723" y="1587689"/>
                </a:moveTo>
                <a:cubicBezTo>
                  <a:pt x="696036" y="1574041"/>
                  <a:pt x="309350" y="1560394"/>
                  <a:pt x="154675" y="1328382"/>
                </a:cubicBezTo>
                <a:cubicBezTo>
                  <a:pt x="0" y="1096370"/>
                  <a:pt x="9099" y="391236"/>
                  <a:pt x="154675" y="195618"/>
                </a:cubicBezTo>
                <a:cubicBezTo>
                  <a:pt x="300251" y="0"/>
                  <a:pt x="841613" y="25020"/>
                  <a:pt x="1028132" y="154674"/>
                </a:cubicBezTo>
                <a:cubicBezTo>
                  <a:pt x="1214651" y="284328"/>
                  <a:pt x="1241947" y="752901"/>
                  <a:pt x="1273792" y="973540"/>
                </a:cubicBezTo>
                <a:cubicBezTo>
                  <a:pt x="1305637" y="1194179"/>
                  <a:pt x="1301088" y="1369325"/>
                  <a:pt x="1219201" y="1478507"/>
                </a:cubicBezTo>
                <a:cubicBezTo>
                  <a:pt x="1137314" y="1587689"/>
                  <a:pt x="782472" y="1628633"/>
                  <a:pt x="782472" y="1628633"/>
                </a:cubicBezTo>
              </a:path>
            </a:pathLst>
          </a:custGeom>
          <a:ln w="38100"/>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fa-IR"/>
          </a:p>
        </p:txBody>
      </p:sp>
      <p:sp>
        <p:nvSpPr>
          <p:cNvPr id="13" name="Left Arrow 12"/>
          <p:cNvSpPr/>
          <p:nvPr/>
        </p:nvSpPr>
        <p:spPr>
          <a:xfrm>
            <a:off x="8075296" y="3429000"/>
            <a:ext cx="285750" cy="1428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sp>
        <p:nvSpPr>
          <p:cNvPr id="8" name="Left Arrow 7"/>
          <p:cNvSpPr/>
          <p:nvPr/>
        </p:nvSpPr>
        <p:spPr>
          <a:xfrm>
            <a:off x="8114506" y="4343400"/>
            <a:ext cx="285750" cy="1428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sp>
        <p:nvSpPr>
          <p:cNvPr id="9" name="Left Arrow 8"/>
          <p:cNvSpPr/>
          <p:nvPr/>
        </p:nvSpPr>
        <p:spPr>
          <a:xfrm>
            <a:off x="7085012" y="4343400"/>
            <a:ext cx="285750" cy="1428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spTree>
    <p:extLst>
      <p:ext uri="{BB962C8B-B14F-4D97-AF65-F5344CB8AC3E}">
        <p14:creationId xmlns:p14="http://schemas.microsoft.com/office/powerpoint/2010/main" xmlns="" val="2940813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7" descr="Picture1.jpg"/>
          <p:cNvPicPr>
            <a:picLocks noChangeAspect="1"/>
          </p:cNvPicPr>
          <p:nvPr/>
        </p:nvPicPr>
        <p:blipFill>
          <a:blip r:embed="rId2" cstate="print"/>
          <a:srcRect/>
          <a:stretch>
            <a:fillRect/>
          </a:stretch>
        </p:blipFill>
        <p:spPr bwMode="auto">
          <a:xfrm>
            <a:off x="226060" y="838200"/>
            <a:ext cx="3251200" cy="5554663"/>
          </a:xfrm>
          <a:prstGeom prst="rect">
            <a:avLst/>
          </a:prstGeom>
          <a:noFill/>
          <a:ln w="9525">
            <a:noFill/>
            <a:miter lim="800000"/>
            <a:headEnd/>
            <a:tailEnd/>
          </a:ln>
          <a:effectLst>
            <a:softEdge rad="127000"/>
          </a:effectLst>
        </p:spPr>
      </p:pic>
      <p:sp>
        <p:nvSpPr>
          <p:cNvPr id="10243" name="TextBox 8"/>
          <p:cNvSpPr txBox="1">
            <a:spLocks noChangeArrowheads="1"/>
          </p:cNvSpPr>
          <p:nvPr/>
        </p:nvSpPr>
        <p:spPr bwMode="auto">
          <a:xfrm>
            <a:off x="3490436" y="285572"/>
            <a:ext cx="5392103" cy="4524315"/>
          </a:xfrm>
          <a:prstGeom prst="rect">
            <a:avLst/>
          </a:prstGeom>
          <a:noFill/>
          <a:ln w="9525">
            <a:noFill/>
            <a:miter lim="800000"/>
            <a:headEnd/>
            <a:tailEnd/>
          </a:ln>
        </p:spPr>
        <p:txBody>
          <a:bodyPr wrap="square">
            <a:spAutoFit/>
          </a:bodyPr>
          <a:lstStyle/>
          <a:p>
            <a:pPr algn="r" rtl="1"/>
            <a:r>
              <a:rPr lang="fa-IR" sz="4800" dirty="0">
                <a:latin typeface="Arial (Body)"/>
              </a:rPr>
              <a:t>  </a:t>
            </a:r>
            <a:r>
              <a:rPr lang="fa-IR" sz="4000" b="1" dirty="0" smtClean="0">
                <a:latin typeface="Arial (Body)"/>
              </a:rPr>
              <a:t>بینه</a:t>
            </a:r>
            <a:endParaRPr lang="fa-IR" sz="4000" b="1" dirty="0">
              <a:latin typeface="Arial (Body)"/>
            </a:endParaRPr>
          </a:p>
          <a:p>
            <a:endParaRPr lang="fa-IR" sz="2000" dirty="0">
              <a:latin typeface="Arial (Body)"/>
            </a:endParaRPr>
          </a:p>
          <a:p>
            <a:pPr algn="just" rtl="1">
              <a:buFont typeface="Wingdings" pitchFamily="2" charset="2"/>
              <a:buChar char="§"/>
            </a:pPr>
            <a:r>
              <a:rPr lang="fa-IR" sz="2000" dirty="0" smtClean="0">
                <a:latin typeface="Arial (Body)"/>
              </a:rPr>
              <a:t>     بینه </a:t>
            </a:r>
            <a:r>
              <a:rPr lang="fa-IR" sz="2000" dirty="0">
                <a:latin typeface="Arial (Body)"/>
              </a:rPr>
              <a:t>یا رختکن     </a:t>
            </a:r>
            <a:r>
              <a:rPr lang="fa-IR" sz="2000" dirty="0" smtClean="0">
                <a:latin typeface="Arial (Body)"/>
              </a:rPr>
              <a:t> فضایی </a:t>
            </a:r>
            <a:r>
              <a:rPr lang="fa-IR" sz="2000" dirty="0">
                <a:latin typeface="Arial (Body)"/>
              </a:rPr>
              <a:t>بزرگ </a:t>
            </a:r>
            <a:r>
              <a:rPr lang="fa-IR" sz="2000" dirty="0" smtClean="0">
                <a:latin typeface="Arial (Body)"/>
              </a:rPr>
              <a:t>وسرپوشیده با     حوضی بزرگ در میان وسکوهایی </a:t>
            </a:r>
            <a:r>
              <a:rPr lang="fa-IR" sz="2000" dirty="0">
                <a:latin typeface="Arial (Body)"/>
              </a:rPr>
              <a:t>در گرداگرد آن</a:t>
            </a:r>
          </a:p>
          <a:p>
            <a:pPr algn="just" rtl="1"/>
            <a:endParaRPr lang="fa-IR" sz="2000" dirty="0">
              <a:latin typeface="Arial (Body)"/>
            </a:endParaRPr>
          </a:p>
          <a:p>
            <a:pPr algn="just" rtl="1">
              <a:buFont typeface="Wingdings" pitchFamily="2" charset="2"/>
              <a:buChar char="§"/>
            </a:pPr>
            <a:r>
              <a:rPr lang="fa-IR" sz="2000" dirty="0">
                <a:latin typeface="Arial (Body)"/>
              </a:rPr>
              <a:t>     بینه فضایی نیمه گرم و کمابیش خشک</a:t>
            </a:r>
          </a:p>
          <a:p>
            <a:pPr algn="just" rtl="1"/>
            <a:r>
              <a:rPr lang="fa-IR" sz="2000" dirty="0">
                <a:latin typeface="Arial (Body)"/>
              </a:rPr>
              <a:t>    </a:t>
            </a:r>
          </a:p>
          <a:p>
            <a:pPr algn="just" rtl="1">
              <a:buFont typeface="Wingdings" pitchFamily="2" charset="2"/>
              <a:buChar char="§"/>
            </a:pPr>
            <a:r>
              <a:rPr lang="fa-IR" sz="2000" dirty="0">
                <a:latin typeface="Arial (Body)"/>
              </a:rPr>
              <a:t>    دارای شکل مربع،هشت پهلو و کشکولی</a:t>
            </a:r>
          </a:p>
          <a:p>
            <a:pPr algn="just" rtl="1"/>
            <a:endParaRPr lang="fa-IR" sz="2000" dirty="0">
              <a:latin typeface="Arial (Body)"/>
            </a:endParaRPr>
          </a:p>
          <a:p>
            <a:pPr algn="just" rtl="1"/>
            <a:endParaRPr lang="fa-IR" sz="2000" dirty="0">
              <a:latin typeface="Arial (Body)"/>
            </a:endParaRPr>
          </a:p>
          <a:p>
            <a:pPr algn="just" rtl="1"/>
            <a:r>
              <a:rPr lang="fa-IR" sz="2000" dirty="0">
                <a:latin typeface="Arial (Body)"/>
              </a:rPr>
              <a:t>     </a:t>
            </a:r>
          </a:p>
          <a:p>
            <a:pPr algn="r" rtl="1"/>
            <a:endParaRPr lang="fa-IR" sz="2000" dirty="0">
              <a:latin typeface="Arial (Body)"/>
            </a:endParaRPr>
          </a:p>
          <a:p>
            <a:pPr algn="r" rtl="1"/>
            <a:r>
              <a:rPr lang="fa-IR" sz="2000" dirty="0">
                <a:latin typeface="Arial (Body)"/>
              </a:rPr>
              <a:t>        </a:t>
            </a:r>
          </a:p>
        </p:txBody>
      </p:sp>
      <p:sp>
        <p:nvSpPr>
          <p:cNvPr id="11" name="Freeform 10"/>
          <p:cNvSpPr/>
          <p:nvPr/>
        </p:nvSpPr>
        <p:spPr>
          <a:xfrm>
            <a:off x="590075" y="3506788"/>
            <a:ext cx="2225675" cy="1851025"/>
          </a:xfrm>
          <a:custGeom>
            <a:avLst/>
            <a:gdLst>
              <a:gd name="connsiteX0" fmla="*/ 1651380 w 2224585"/>
              <a:gd name="connsiteY0" fmla="*/ 1796956 h 1851547"/>
              <a:gd name="connsiteX1" fmla="*/ 1419368 w 2224585"/>
              <a:gd name="connsiteY1" fmla="*/ 1783308 h 1851547"/>
              <a:gd name="connsiteX2" fmla="*/ 191069 w 2224585"/>
              <a:gd name="connsiteY2" fmla="*/ 1387523 h 1851547"/>
              <a:gd name="connsiteX3" fmla="*/ 272956 w 2224585"/>
              <a:gd name="connsiteY3" fmla="*/ 514066 h 1851547"/>
              <a:gd name="connsiteX4" fmla="*/ 832514 w 2224585"/>
              <a:gd name="connsiteY4" fmla="*/ 63690 h 1851547"/>
              <a:gd name="connsiteX5" fmla="*/ 1760562 w 2224585"/>
              <a:gd name="connsiteY5" fmla="*/ 131929 h 1851547"/>
              <a:gd name="connsiteX6" fmla="*/ 2142699 w 2224585"/>
              <a:gd name="connsiteY6" fmla="*/ 636896 h 1851547"/>
              <a:gd name="connsiteX7" fmla="*/ 2060812 w 2224585"/>
              <a:gd name="connsiteY7" fmla="*/ 1455762 h 1851547"/>
              <a:gd name="connsiteX8" fmla="*/ 1160060 w 2224585"/>
              <a:gd name="connsiteY8" fmla="*/ 1824251 h 1851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4585" h="1851547">
                <a:moveTo>
                  <a:pt x="1651380" y="1796956"/>
                </a:moveTo>
                <a:cubicBezTo>
                  <a:pt x="1657066" y="1824251"/>
                  <a:pt x="1662753" y="1851547"/>
                  <a:pt x="1419368" y="1783308"/>
                </a:cubicBezTo>
                <a:cubicBezTo>
                  <a:pt x="1175983" y="1715069"/>
                  <a:pt x="382138" y="1599063"/>
                  <a:pt x="191069" y="1387523"/>
                </a:cubicBezTo>
                <a:cubicBezTo>
                  <a:pt x="0" y="1175983"/>
                  <a:pt x="166049" y="734705"/>
                  <a:pt x="272956" y="514066"/>
                </a:cubicBezTo>
                <a:cubicBezTo>
                  <a:pt x="379863" y="293427"/>
                  <a:pt x="584580" y="127380"/>
                  <a:pt x="832514" y="63690"/>
                </a:cubicBezTo>
                <a:cubicBezTo>
                  <a:pt x="1080448" y="0"/>
                  <a:pt x="1542198" y="36395"/>
                  <a:pt x="1760562" y="131929"/>
                </a:cubicBezTo>
                <a:cubicBezTo>
                  <a:pt x="1978926" y="227463"/>
                  <a:pt x="2092657" y="416257"/>
                  <a:pt x="2142699" y="636896"/>
                </a:cubicBezTo>
                <a:cubicBezTo>
                  <a:pt x="2192741" y="857535"/>
                  <a:pt x="2224585" y="1257870"/>
                  <a:pt x="2060812" y="1455762"/>
                </a:cubicBezTo>
                <a:cubicBezTo>
                  <a:pt x="1897039" y="1653654"/>
                  <a:pt x="1160060" y="1824251"/>
                  <a:pt x="1160060" y="1824251"/>
                </a:cubicBezTo>
              </a:path>
            </a:pathLst>
          </a:custGeom>
          <a:ln w="38100"/>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fa-IR"/>
          </a:p>
        </p:txBody>
      </p:sp>
      <p:sp>
        <p:nvSpPr>
          <p:cNvPr id="12" name="Left Arrow 11"/>
          <p:cNvSpPr/>
          <p:nvPr/>
        </p:nvSpPr>
        <p:spPr>
          <a:xfrm>
            <a:off x="6343650" y="1412776"/>
            <a:ext cx="571500" cy="21431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sp>
        <p:nvSpPr>
          <p:cNvPr id="13" name="Freeform 12"/>
          <p:cNvSpPr/>
          <p:nvPr/>
        </p:nvSpPr>
        <p:spPr>
          <a:xfrm>
            <a:off x="4691063" y="4298950"/>
            <a:ext cx="685800" cy="1270000"/>
          </a:xfrm>
          <a:custGeom>
            <a:avLst/>
            <a:gdLst>
              <a:gd name="connsiteX0" fmla="*/ 127380 w 686938"/>
              <a:gd name="connsiteY0" fmla="*/ 1187355 h 1269242"/>
              <a:gd name="connsiteX1" fmla="*/ 86436 w 686938"/>
              <a:gd name="connsiteY1" fmla="*/ 1146412 h 1269242"/>
              <a:gd name="connsiteX2" fmla="*/ 100084 w 686938"/>
              <a:gd name="connsiteY2" fmla="*/ 450376 h 1269242"/>
              <a:gd name="connsiteX3" fmla="*/ 686938 w 686938"/>
              <a:gd name="connsiteY3" fmla="*/ 0 h 1269242"/>
            </a:gdLst>
            <a:ahLst/>
            <a:cxnLst>
              <a:cxn ang="0">
                <a:pos x="connsiteX0" y="connsiteY0"/>
              </a:cxn>
              <a:cxn ang="0">
                <a:pos x="connsiteX1" y="connsiteY1"/>
              </a:cxn>
              <a:cxn ang="0">
                <a:pos x="connsiteX2" y="connsiteY2"/>
              </a:cxn>
              <a:cxn ang="0">
                <a:pos x="connsiteX3" y="connsiteY3"/>
              </a:cxn>
            </a:cxnLst>
            <a:rect l="l" t="t" r="r" b="b"/>
            <a:pathLst>
              <a:path w="686938" h="1269242">
                <a:moveTo>
                  <a:pt x="127380" y="1187355"/>
                </a:moveTo>
                <a:cubicBezTo>
                  <a:pt x="109182" y="1228298"/>
                  <a:pt x="90985" y="1269242"/>
                  <a:pt x="86436" y="1146412"/>
                </a:cubicBezTo>
                <a:cubicBezTo>
                  <a:pt x="81887" y="1023582"/>
                  <a:pt x="0" y="641445"/>
                  <a:pt x="100084" y="450376"/>
                </a:cubicBezTo>
                <a:cubicBezTo>
                  <a:pt x="200168" y="259307"/>
                  <a:pt x="443553" y="129653"/>
                  <a:pt x="686938" y="0"/>
                </a:cubicBezTo>
              </a:path>
            </a:pathLst>
          </a:custGeom>
          <a:ln w="25400"/>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fa-IR"/>
          </a:p>
        </p:txBody>
      </p:sp>
      <p:sp>
        <p:nvSpPr>
          <p:cNvPr id="14" name="Freeform 13"/>
          <p:cNvSpPr/>
          <p:nvPr/>
        </p:nvSpPr>
        <p:spPr>
          <a:xfrm>
            <a:off x="5364163" y="4325938"/>
            <a:ext cx="827087" cy="1282700"/>
          </a:xfrm>
          <a:custGeom>
            <a:avLst/>
            <a:gdLst>
              <a:gd name="connsiteX0" fmla="*/ 0 w 827964"/>
              <a:gd name="connsiteY0" fmla="*/ 0 h 1282890"/>
              <a:gd name="connsiteX1" fmla="*/ 696036 w 827964"/>
              <a:gd name="connsiteY1" fmla="*/ 354842 h 1282890"/>
              <a:gd name="connsiteX2" fmla="*/ 791570 w 827964"/>
              <a:gd name="connsiteY2" fmla="*/ 1282890 h 1282890"/>
            </a:gdLst>
            <a:ahLst/>
            <a:cxnLst>
              <a:cxn ang="0">
                <a:pos x="connsiteX0" y="connsiteY0"/>
              </a:cxn>
              <a:cxn ang="0">
                <a:pos x="connsiteX1" y="connsiteY1"/>
              </a:cxn>
              <a:cxn ang="0">
                <a:pos x="connsiteX2" y="connsiteY2"/>
              </a:cxn>
            </a:cxnLst>
            <a:rect l="l" t="t" r="r" b="b"/>
            <a:pathLst>
              <a:path w="827964" h="1282890">
                <a:moveTo>
                  <a:pt x="0" y="0"/>
                </a:moveTo>
                <a:cubicBezTo>
                  <a:pt x="282054" y="70513"/>
                  <a:pt x="564108" y="141027"/>
                  <a:pt x="696036" y="354842"/>
                </a:cubicBezTo>
                <a:cubicBezTo>
                  <a:pt x="827964" y="568657"/>
                  <a:pt x="791570" y="1282890"/>
                  <a:pt x="791570" y="1282890"/>
                </a:cubicBezTo>
              </a:path>
            </a:pathLst>
          </a:custGeom>
          <a:ln w="25400"/>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fa-IR"/>
          </a:p>
        </p:txBody>
      </p:sp>
      <p:sp>
        <p:nvSpPr>
          <p:cNvPr id="15" name="Freeform 14"/>
          <p:cNvSpPr/>
          <p:nvPr/>
        </p:nvSpPr>
        <p:spPr>
          <a:xfrm>
            <a:off x="4735513" y="5254625"/>
            <a:ext cx="1433512" cy="53975"/>
          </a:xfrm>
          <a:custGeom>
            <a:avLst/>
            <a:gdLst>
              <a:gd name="connsiteX0" fmla="*/ 0 w 1433015"/>
              <a:gd name="connsiteY0" fmla="*/ 54591 h 54591"/>
              <a:gd name="connsiteX1" fmla="*/ 1433015 w 1433015"/>
              <a:gd name="connsiteY1" fmla="*/ 0 h 54591"/>
            </a:gdLst>
            <a:ahLst/>
            <a:cxnLst>
              <a:cxn ang="0">
                <a:pos x="connsiteX0" y="connsiteY0"/>
              </a:cxn>
              <a:cxn ang="0">
                <a:pos x="connsiteX1" y="connsiteY1"/>
              </a:cxn>
            </a:cxnLst>
            <a:rect l="l" t="t" r="r" b="b"/>
            <a:pathLst>
              <a:path w="1433015" h="54591">
                <a:moveTo>
                  <a:pt x="0" y="54591"/>
                </a:moveTo>
                <a:lnTo>
                  <a:pt x="1433015" y="0"/>
                </a:lnTo>
              </a:path>
            </a:pathLst>
          </a:custGeom>
          <a:ln w="38100"/>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fa-IR"/>
          </a:p>
        </p:txBody>
      </p:sp>
      <p:sp>
        <p:nvSpPr>
          <p:cNvPr id="16" name="Oval 15"/>
          <p:cNvSpPr/>
          <p:nvPr/>
        </p:nvSpPr>
        <p:spPr>
          <a:xfrm flipH="1">
            <a:off x="5118100" y="5000625"/>
            <a:ext cx="96838" cy="7143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defRPr/>
            </a:pPr>
            <a:endParaRPr lang="fa-IR"/>
          </a:p>
        </p:txBody>
      </p:sp>
      <p:sp>
        <p:nvSpPr>
          <p:cNvPr id="18" name="Freeform 17"/>
          <p:cNvSpPr/>
          <p:nvPr/>
        </p:nvSpPr>
        <p:spPr>
          <a:xfrm>
            <a:off x="6169025" y="5581650"/>
            <a:ext cx="241300" cy="26988"/>
          </a:xfrm>
          <a:custGeom>
            <a:avLst/>
            <a:gdLst>
              <a:gd name="connsiteX0" fmla="*/ 0 w 241110"/>
              <a:gd name="connsiteY0" fmla="*/ 0 h 27296"/>
              <a:gd name="connsiteX1" fmla="*/ 204716 w 241110"/>
              <a:gd name="connsiteY1" fmla="*/ 13648 h 27296"/>
              <a:gd name="connsiteX2" fmla="*/ 218364 w 241110"/>
              <a:gd name="connsiteY2" fmla="*/ 27296 h 27296"/>
            </a:gdLst>
            <a:ahLst/>
            <a:cxnLst>
              <a:cxn ang="0">
                <a:pos x="connsiteX0" y="connsiteY0"/>
              </a:cxn>
              <a:cxn ang="0">
                <a:pos x="connsiteX1" y="connsiteY1"/>
              </a:cxn>
              <a:cxn ang="0">
                <a:pos x="connsiteX2" y="connsiteY2"/>
              </a:cxn>
            </a:cxnLst>
            <a:rect l="l" t="t" r="r" b="b"/>
            <a:pathLst>
              <a:path w="241110" h="27296">
                <a:moveTo>
                  <a:pt x="0" y="0"/>
                </a:moveTo>
                <a:cubicBezTo>
                  <a:pt x="84161" y="4549"/>
                  <a:pt x="168322" y="9099"/>
                  <a:pt x="204716" y="13648"/>
                </a:cubicBezTo>
                <a:cubicBezTo>
                  <a:pt x="241110" y="18197"/>
                  <a:pt x="229737" y="22746"/>
                  <a:pt x="218364" y="27296"/>
                </a:cubicBezTo>
              </a:path>
            </a:pathLst>
          </a:custGeom>
          <a:ln w="25400"/>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fa-IR"/>
          </a:p>
        </p:txBody>
      </p:sp>
      <p:sp>
        <p:nvSpPr>
          <p:cNvPr id="19" name="Freeform 18"/>
          <p:cNvSpPr/>
          <p:nvPr/>
        </p:nvSpPr>
        <p:spPr>
          <a:xfrm>
            <a:off x="6286500" y="4357688"/>
            <a:ext cx="685800" cy="1270000"/>
          </a:xfrm>
          <a:custGeom>
            <a:avLst/>
            <a:gdLst>
              <a:gd name="connsiteX0" fmla="*/ 127380 w 686938"/>
              <a:gd name="connsiteY0" fmla="*/ 1187355 h 1269242"/>
              <a:gd name="connsiteX1" fmla="*/ 86436 w 686938"/>
              <a:gd name="connsiteY1" fmla="*/ 1146412 h 1269242"/>
              <a:gd name="connsiteX2" fmla="*/ 100084 w 686938"/>
              <a:gd name="connsiteY2" fmla="*/ 450376 h 1269242"/>
              <a:gd name="connsiteX3" fmla="*/ 686938 w 686938"/>
              <a:gd name="connsiteY3" fmla="*/ 0 h 1269242"/>
            </a:gdLst>
            <a:ahLst/>
            <a:cxnLst>
              <a:cxn ang="0">
                <a:pos x="connsiteX0" y="connsiteY0"/>
              </a:cxn>
              <a:cxn ang="0">
                <a:pos x="connsiteX1" y="connsiteY1"/>
              </a:cxn>
              <a:cxn ang="0">
                <a:pos x="connsiteX2" y="connsiteY2"/>
              </a:cxn>
              <a:cxn ang="0">
                <a:pos x="connsiteX3" y="connsiteY3"/>
              </a:cxn>
            </a:cxnLst>
            <a:rect l="l" t="t" r="r" b="b"/>
            <a:pathLst>
              <a:path w="686938" h="1269242">
                <a:moveTo>
                  <a:pt x="127380" y="1187355"/>
                </a:moveTo>
                <a:cubicBezTo>
                  <a:pt x="109182" y="1228298"/>
                  <a:pt x="90985" y="1269242"/>
                  <a:pt x="86436" y="1146412"/>
                </a:cubicBezTo>
                <a:cubicBezTo>
                  <a:pt x="81887" y="1023582"/>
                  <a:pt x="0" y="641445"/>
                  <a:pt x="100084" y="450376"/>
                </a:cubicBezTo>
                <a:cubicBezTo>
                  <a:pt x="200168" y="259307"/>
                  <a:pt x="443553" y="129653"/>
                  <a:pt x="686938" y="0"/>
                </a:cubicBezTo>
              </a:path>
            </a:pathLst>
          </a:custGeom>
          <a:ln w="25400"/>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fa-IR"/>
          </a:p>
        </p:txBody>
      </p:sp>
      <p:sp>
        <p:nvSpPr>
          <p:cNvPr id="20" name="Freeform 19"/>
          <p:cNvSpPr/>
          <p:nvPr/>
        </p:nvSpPr>
        <p:spPr>
          <a:xfrm>
            <a:off x="6858000" y="4357688"/>
            <a:ext cx="827088" cy="1282700"/>
          </a:xfrm>
          <a:custGeom>
            <a:avLst/>
            <a:gdLst>
              <a:gd name="connsiteX0" fmla="*/ 0 w 827964"/>
              <a:gd name="connsiteY0" fmla="*/ 0 h 1282890"/>
              <a:gd name="connsiteX1" fmla="*/ 696036 w 827964"/>
              <a:gd name="connsiteY1" fmla="*/ 354842 h 1282890"/>
              <a:gd name="connsiteX2" fmla="*/ 791570 w 827964"/>
              <a:gd name="connsiteY2" fmla="*/ 1282890 h 1282890"/>
            </a:gdLst>
            <a:ahLst/>
            <a:cxnLst>
              <a:cxn ang="0">
                <a:pos x="connsiteX0" y="connsiteY0"/>
              </a:cxn>
              <a:cxn ang="0">
                <a:pos x="connsiteX1" y="connsiteY1"/>
              </a:cxn>
              <a:cxn ang="0">
                <a:pos x="connsiteX2" y="connsiteY2"/>
              </a:cxn>
            </a:cxnLst>
            <a:rect l="l" t="t" r="r" b="b"/>
            <a:pathLst>
              <a:path w="827964" h="1282890">
                <a:moveTo>
                  <a:pt x="0" y="0"/>
                </a:moveTo>
                <a:cubicBezTo>
                  <a:pt x="282054" y="70513"/>
                  <a:pt x="564108" y="141027"/>
                  <a:pt x="696036" y="354842"/>
                </a:cubicBezTo>
                <a:cubicBezTo>
                  <a:pt x="827964" y="568657"/>
                  <a:pt x="791570" y="1282890"/>
                  <a:pt x="791570" y="1282890"/>
                </a:cubicBezTo>
              </a:path>
            </a:pathLst>
          </a:custGeom>
          <a:ln w="25400"/>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fa-IR"/>
          </a:p>
        </p:txBody>
      </p:sp>
      <p:sp>
        <p:nvSpPr>
          <p:cNvPr id="21" name="Freeform 20"/>
          <p:cNvSpPr/>
          <p:nvPr/>
        </p:nvSpPr>
        <p:spPr>
          <a:xfrm>
            <a:off x="7670800" y="5595938"/>
            <a:ext cx="176213" cy="12700"/>
          </a:xfrm>
          <a:custGeom>
            <a:avLst/>
            <a:gdLst>
              <a:gd name="connsiteX0" fmla="*/ 0 w 177421"/>
              <a:gd name="connsiteY0" fmla="*/ 13648 h 13648"/>
              <a:gd name="connsiteX1" fmla="*/ 177421 w 177421"/>
              <a:gd name="connsiteY1" fmla="*/ 0 h 13648"/>
            </a:gdLst>
            <a:ahLst/>
            <a:cxnLst>
              <a:cxn ang="0">
                <a:pos x="connsiteX0" y="connsiteY0"/>
              </a:cxn>
              <a:cxn ang="0">
                <a:pos x="connsiteX1" y="connsiteY1"/>
              </a:cxn>
            </a:cxnLst>
            <a:rect l="l" t="t" r="r" b="b"/>
            <a:pathLst>
              <a:path w="177421" h="13648">
                <a:moveTo>
                  <a:pt x="0" y="13648"/>
                </a:moveTo>
                <a:lnTo>
                  <a:pt x="177421" y="0"/>
                </a:lnTo>
              </a:path>
            </a:pathLst>
          </a:custGeom>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fa-IR"/>
          </a:p>
        </p:txBody>
      </p:sp>
      <p:sp>
        <p:nvSpPr>
          <p:cNvPr id="22" name="Freeform 21"/>
          <p:cNvSpPr/>
          <p:nvPr/>
        </p:nvSpPr>
        <p:spPr>
          <a:xfrm>
            <a:off x="7715250" y="4357688"/>
            <a:ext cx="685800" cy="1270000"/>
          </a:xfrm>
          <a:custGeom>
            <a:avLst/>
            <a:gdLst>
              <a:gd name="connsiteX0" fmla="*/ 127380 w 686938"/>
              <a:gd name="connsiteY0" fmla="*/ 1187355 h 1269242"/>
              <a:gd name="connsiteX1" fmla="*/ 86436 w 686938"/>
              <a:gd name="connsiteY1" fmla="*/ 1146412 h 1269242"/>
              <a:gd name="connsiteX2" fmla="*/ 100084 w 686938"/>
              <a:gd name="connsiteY2" fmla="*/ 450376 h 1269242"/>
              <a:gd name="connsiteX3" fmla="*/ 686938 w 686938"/>
              <a:gd name="connsiteY3" fmla="*/ 0 h 1269242"/>
            </a:gdLst>
            <a:ahLst/>
            <a:cxnLst>
              <a:cxn ang="0">
                <a:pos x="connsiteX0" y="connsiteY0"/>
              </a:cxn>
              <a:cxn ang="0">
                <a:pos x="connsiteX1" y="connsiteY1"/>
              </a:cxn>
              <a:cxn ang="0">
                <a:pos x="connsiteX2" y="connsiteY2"/>
              </a:cxn>
              <a:cxn ang="0">
                <a:pos x="connsiteX3" y="connsiteY3"/>
              </a:cxn>
            </a:cxnLst>
            <a:rect l="l" t="t" r="r" b="b"/>
            <a:pathLst>
              <a:path w="686938" h="1269242">
                <a:moveTo>
                  <a:pt x="127380" y="1187355"/>
                </a:moveTo>
                <a:cubicBezTo>
                  <a:pt x="109182" y="1228298"/>
                  <a:pt x="90985" y="1269242"/>
                  <a:pt x="86436" y="1146412"/>
                </a:cubicBezTo>
                <a:cubicBezTo>
                  <a:pt x="81887" y="1023582"/>
                  <a:pt x="0" y="641445"/>
                  <a:pt x="100084" y="450376"/>
                </a:cubicBezTo>
                <a:cubicBezTo>
                  <a:pt x="200168" y="259307"/>
                  <a:pt x="443553" y="129653"/>
                  <a:pt x="686938" y="0"/>
                </a:cubicBezTo>
              </a:path>
            </a:pathLst>
          </a:custGeom>
          <a:ln w="25400"/>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fa-IR"/>
          </a:p>
        </p:txBody>
      </p:sp>
      <p:sp>
        <p:nvSpPr>
          <p:cNvPr id="23" name="Freeform 22"/>
          <p:cNvSpPr/>
          <p:nvPr/>
        </p:nvSpPr>
        <p:spPr>
          <a:xfrm>
            <a:off x="6357938" y="5286375"/>
            <a:ext cx="1433512" cy="53975"/>
          </a:xfrm>
          <a:custGeom>
            <a:avLst/>
            <a:gdLst>
              <a:gd name="connsiteX0" fmla="*/ 0 w 1433015"/>
              <a:gd name="connsiteY0" fmla="*/ 54591 h 54591"/>
              <a:gd name="connsiteX1" fmla="*/ 1433015 w 1433015"/>
              <a:gd name="connsiteY1" fmla="*/ 0 h 54591"/>
            </a:gdLst>
            <a:ahLst/>
            <a:cxnLst>
              <a:cxn ang="0">
                <a:pos x="connsiteX0" y="connsiteY0"/>
              </a:cxn>
              <a:cxn ang="0">
                <a:pos x="connsiteX1" y="connsiteY1"/>
              </a:cxn>
            </a:cxnLst>
            <a:rect l="l" t="t" r="r" b="b"/>
            <a:pathLst>
              <a:path w="1433015" h="54591">
                <a:moveTo>
                  <a:pt x="0" y="54591"/>
                </a:moveTo>
                <a:lnTo>
                  <a:pt x="1433015" y="0"/>
                </a:lnTo>
              </a:path>
            </a:pathLst>
          </a:custGeom>
          <a:ln w="38100"/>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fa-IR"/>
          </a:p>
        </p:txBody>
      </p:sp>
      <p:sp>
        <p:nvSpPr>
          <p:cNvPr id="25" name="Oval 24"/>
          <p:cNvSpPr/>
          <p:nvPr/>
        </p:nvSpPr>
        <p:spPr>
          <a:xfrm>
            <a:off x="5643563" y="4786313"/>
            <a:ext cx="71437" cy="1428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defRPr/>
            </a:pPr>
            <a:endParaRPr lang="fa-IR"/>
          </a:p>
        </p:txBody>
      </p:sp>
      <p:sp>
        <p:nvSpPr>
          <p:cNvPr id="26" name="Freeform 25"/>
          <p:cNvSpPr/>
          <p:nvPr/>
        </p:nvSpPr>
        <p:spPr>
          <a:xfrm>
            <a:off x="5075238" y="5091113"/>
            <a:ext cx="207962" cy="395287"/>
          </a:xfrm>
          <a:custGeom>
            <a:avLst/>
            <a:gdLst>
              <a:gd name="connsiteX0" fmla="*/ 84161 w 209265"/>
              <a:gd name="connsiteY0" fmla="*/ 0 h 395785"/>
              <a:gd name="connsiteX1" fmla="*/ 15922 w 209265"/>
              <a:gd name="connsiteY1" fmla="*/ 218364 h 395785"/>
              <a:gd name="connsiteX2" fmla="*/ 179695 w 209265"/>
              <a:gd name="connsiteY2" fmla="*/ 150125 h 395785"/>
              <a:gd name="connsiteX3" fmla="*/ 193343 w 209265"/>
              <a:gd name="connsiteY3" fmla="*/ 395785 h 395785"/>
            </a:gdLst>
            <a:ahLst/>
            <a:cxnLst>
              <a:cxn ang="0">
                <a:pos x="connsiteX0" y="connsiteY0"/>
              </a:cxn>
              <a:cxn ang="0">
                <a:pos x="connsiteX1" y="connsiteY1"/>
              </a:cxn>
              <a:cxn ang="0">
                <a:pos x="connsiteX2" y="connsiteY2"/>
              </a:cxn>
              <a:cxn ang="0">
                <a:pos x="connsiteX3" y="connsiteY3"/>
              </a:cxn>
            </a:cxnLst>
            <a:rect l="l" t="t" r="r" b="b"/>
            <a:pathLst>
              <a:path w="209265" h="395785">
                <a:moveTo>
                  <a:pt x="84161" y="0"/>
                </a:moveTo>
                <a:cubicBezTo>
                  <a:pt x="42080" y="96671"/>
                  <a:pt x="0" y="193343"/>
                  <a:pt x="15922" y="218364"/>
                </a:cubicBezTo>
                <a:cubicBezTo>
                  <a:pt x="31844" y="243385"/>
                  <a:pt x="150125" y="120555"/>
                  <a:pt x="179695" y="150125"/>
                </a:cubicBezTo>
                <a:cubicBezTo>
                  <a:pt x="209265" y="179695"/>
                  <a:pt x="201304" y="287740"/>
                  <a:pt x="193343" y="395785"/>
                </a:cubicBezTo>
              </a:path>
            </a:pathLst>
          </a:custGeom>
          <a:ln w="25400"/>
        </p:spPr>
        <p:style>
          <a:lnRef idx="1">
            <a:schemeClr val="dk1"/>
          </a:lnRef>
          <a:fillRef idx="0">
            <a:schemeClr val="dk1"/>
          </a:fillRef>
          <a:effectRef idx="0">
            <a:schemeClr val="dk1"/>
          </a:effectRef>
          <a:fontRef idx="minor">
            <a:schemeClr val="tx1"/>
          </a:fontRef>
        </p:style>
        <p:txBody>
          <a:bodyPr rtlCol="1" anchor="ctr"/>
          <a:lstStyle/>
          <a:p>
            <a:pPr algn="ctr">
              <a:defRPr/>
            </a:pPr>
            <a:endParaRPr lang="fa-IR"/>
          </a:p>
        </p:txBody>
      </p:sp>
      <p:sp>
        <p:nvSpPr>
          <p:cNvPr id="27" name="Freeform 26"/>
          <p:cNvSpPr/>
          <p:nvPr/>
        </p:nvSpPr>
        <p:spPr>
          <a:xfrm>
            <a:off x="5715000" y="4929188"/>
            <a:ext cx="147638" cy="776287"/>
          </a:xfrm>
          <a:custGeom>
            <a:avLst/>
            <a:gdLst>
              <a:gd name="connsiteX0" fmla="*/ 34120 w 147851"/>
              <a:gd name="connsiteY0" fmla="*/ 0 h 775648"/>
              <a:gd name="connsiteX1" fmla="*/ 143302 w 147851"/>
              <a:gd name="connsiteY1" fmla="*/ 382138 h 775648"/>
              <a:gd name="connsiteX2" fmla="*/ 6824 w 147851"/>
              <a:gd name="connsiteY2" fmla="*/ 600502 h 775648"/>
              <a:gd name="connsiteX3" fmla="*/ 102359 w 147851"/>
              <a:gd name="connsiteY3" fmla="*/ 750627 h 775648"/>
              <a:gd name="connsiteX4" fmla="*/ 88711 w 147851"/>
              <a:gd name="connsiteY4" fmla="*/ 750627 h 775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851" h="775648">
                <a:moveTo>
                  <a:pt x="34120" y="0"/>
                </a:moveTo>
                <a:cubicBezTo>
                  <a:pt x="90985" y="141027"/>
                  <a:pt x="147851" y="282054"/>
                  <a:pt x="143302" y="382138"/>
                </a:cubicBezTo>
                <a:cubicBezTo>
                  <a:pt x="138753" y="482222"/>
                  <a:pt x="13648" y="539087"/>
                  <a:pt x="6824" y="600502"/>
                </a:cubicBezTo>
                <a:cubicBezTo>
                  <a:pt x="0" y="661917"/>
                  <a:pt x="88711" y="725606"/>
                  <a:pt x="102359" y="750627"/>
                </a:cubicBezTo>
                <a:cubicBezTo>
                  <a:pt x="116007" y="775648"/>
                  <a:pt x="102359" y="763137"/>
                  <a:pt x="88711" y="750627"/>
                </a:cubicBezTo>
              </a:path>
            </a:pathLst>
          </a:custGeom>
          <a:ln w="25400"/>
        </p:spPr>
        <p:style>
          <a:lnRef idx="1">
            <a:schemeClr val="dk1"/>
          </a:lnRef>
          <a:fillRef idx="0">
            <a:schemeClr val="dk1"/>
          </a:fillRef>
          <a:effectRef idx="0">
            <a:schemeClr val="dk1"/>
          </a:effectRef>
          <a:fontRef idx="minor">
            <a:schemeClr val="tx1"/>
          </a:fontRef>
        </p:style>
        <p:txBody>
          <a:bodyPr rtlCol="1" anchor="ctr"/>
          <a:lstStyle/>
          <a:p>
            <a:pPr algn="ctr">
              <a:defRPr/>
            </a:pPr>
            <a:endParaRPr lang="fa-IR"/>
          </a:p>
        </p:txBody>
      </p:sp>
      <p:sp>
        <p:nvSpPr>
          <p:cNvPr id="28" name="Freeform 27"/>
          <p:cNvSpPr/>
          <p:nvPr/>
        </p:nvSpPr>
        <p:spPr>
          <a:xfrm>
            <a:off x="5302250" y="5062538"/>
            <a:ext cx="314325" cy="225425"/>
          </a:xfrm>
          <a:custGeom>
            <a:avLst/>
            <a:gdLst>
              <a:gd name="connsiteX0" fmla="*/ 116005 w 313898"/>
              <a:gd name="connsiteY0" fmla="*/ 0 h 225189"/>
              <a:gd name="connsiteX1" fmla="*/ 293426 w 313898"/>
              <a:gd name="connsiteY1" fmla="*/ 122830 h 225189"/>
              <a:gd name="connsiteX2" fmla="*/ 238835 w 313898"/>
              <a:gd name="connsiteY2" fmla="*/ 191069 h 225189"/>
              <a:gd name="connsiteX3" fmla="*/ 34119 w 313898"/>
              <a:gd name="connsiteY3" fmla="*/ 204717 h 225189"/>
              <a:gd name="connsiteX4" fmla="*/ 34119 w 313898"/>
              <a:gd name="connsiteY4" fmla="*/ 68239 h 225189"/>
              <a:gd name="connsiteX5" fmla="*/ 197892 w 313898"/>
              <a:gd name="connsiteY5" fmla="*/ 27296 h 225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898" h="225189">
                <a:moveTo>
                  <a:pt x="116005" y="0"/>
                </a:moveTo>
                <a:cubicBezTo>
                  <a:pt x="194479" y="45492"/>
                  <a:pt x="272954" y="90985"/>
                  <a:pt x="293426" y="122830"/>
                </a:cubicBezTo>
                <a:cubicBezTo>
                  <a:pt x="313898" y="154675"/>
                  <a:pt x="282053" y="177421"/>
                  <a:pt x="238835" y="191069"/>
                </a:cubicBezTo>
                <a:cubicBezTo>
                  <a:pt x="195617" y="204717"/>
                  <a:pt x="68238" y="225189"/>
                  <a:pt x="34119" y="204717"/>
                </a:cubicBezTo>
                <a:cubicBezTo>
                  <a:pt x="0" y="184245"/>
                  <a:pt x="6824" y="97809"/>
                  <a:pt x="34119" y="68239"/>
                </a:cubicBezTo>
                <a:cubicBezTo>
                  <a:pt x="61414" y="38669"/>
                  <a:pt x="129653" y="32982"/>
                  <a:pt x="197892" y="27296"/>
                </a:cubicBezTo>
              </a:path>
            </a:pathLst>
          </a:custGeom>
          <a:ln w="254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fa-IR"/>
          </a:p>
        </p:txBody>
      </p:sp>
      <p:sp>
        <p:nvSpPr>
          <p:cNvPr id="29" name="Freeform 28"/>
          <p:cNvSpPr/>
          <p:nvPr/>
        </p:nvSpPr>
        <p:spPr>
          <a:xfrm>
            <a:off x="5540375" y="4995863"/>
            <a:ext cx="225425" cy="169862"/>
          </a:xfrm>
          <a:custGeom>
            <a:avLst/>
            <a:gdLst>
              <a:gd name="connsiteX0" fmla="*/ 204716 w 225188"/>
              <a:gd name="connsiteY0" fmla="*/ 0 h 170596"/>
              <a:gd name="connsiteX1" fmla="*/ 191069 w 225188"/>
              <a:gd name="connsiteY1" fmla="*/ 150125 h 170596"/>
              <a:gd name="connsiteX2" fmla="*/ 0 w 225188"/>
              <a:gd name="connsiteY2" fmla="*/ 122829 h 170596"/>
            </a:gdLst>
            <a:ahLst/>
            <a:cxnLst>
              <a:cxn ang="0">
                <a:pos x="connsiteX0" y="connsiteY0"/>
              </a:cxn>
              <a:cxn ang="0">
                <a:pos x="connsiteX1" y="connsiteY1"/>
              </a:cxn>
              <a:cxn ang="0">
                <a:pos x="connsiteX2" y="connsiteY2"/>
              </a:cxn>
            </a:cxnLst>
            <a:rect l="l" t="t" r="r" b="b"/>
            <a:pathLst>
              <a:path w="225188" h="170596">
                <a:moveTo>
                  <a:pt x="204716" y="0"/>
                </a:moveTo>
                <a:cubicBezTo>
                  <a:pt x="214952" y="64827"/>
                  <a:pt x="225188" y="129654"/>
                  <a:pt x="191069" y="150125"/>
                </a:cubicBezTo>
                <a:cubicBezTo>
                  <a:pt x="156950" y="170596"/>
                  <a:pt x="78475" y="146712"/>
                  <a:pt x="0" y="122829"/>
                </a:cubicBezTo>
              </a:path>
            </a:pathLst>
          </a:custGeom>
        </p:spPr>
        <p:style>
          <a:lnRef idx="1">
            <a:schemeClr val="dk1"/>
          </a:lnRef>
          <a:fillRef idx="0">
            <a:schemeClr val="dk1"/>
          </a:fillRef>
          <a:effectRef idx="0">
            <a:schemeClr val="dk1"/>
          </a:effectRef>
          <a:fontRef idx="minor">
            <a:schemeClr val="tx1"/>
          </a:fontRef>
        </p:style>
        <p:txBody>
          <a:bodyPr rtlCol="1" anchor="ctr"/>
          <a:lstStyle/>
          <a:p>
            <a:pPr algn="ctr">
              <a:defRPr/>
            </a:pPr>
            <a:endParaRPr lang="fa-IR"/>
          </a:p>
        </p:txBody>
      </p:sp>
      <p:sp>
        <p:nvSpPr>
          <p:cNvPr id="31" name="Freeform 30"/>
          <p:cNvSpPr/>
          <p:nvPr/>
        </p:nvSpPr>
        <p:spPr>
          <a:xfrm>
            <a:off x="6373813" y="5395913"/>
            <a:ext cx="695325" cy="222250"/>
          </a:xfrm>
          <a:custGeom>
            <a:avLst/>
            <a:gdLst>
              <a:gd name="connsiteX0" fmla="*/ 0 w 696036"/>
              <a:gd name="connsiteY0" fmla="*/ 186519 h 222913"/>
              <a:gd name="connsiteX1" fmla="*/ 464024 w 696036"/>
              <a:gd name="connsiteY1" fmla="*/ 200167 h 222913"/>
              <a:gd name="connsiteX2" fmla="*/ 477672 w 696036"/>
              <a:gd name="connsiteY2" fmla="*/ 50042 h 222913"/>
              <a:gd name="connsiteX3" fmla="*/ 614150 w 696036"/>
              <a:gd name="connsiteY3" fmla="*/ 22746 h 222913"/>
              <a:gd name="connsiteX4" fmla="*/ 641445 w 696036"/>
              <a:gd name="connsiteY4" fmla="*/ 186519 h 222913"/>
              <a:gd name="connsiteX5" fmla="*/ 696036 w 696036"/>
              <a:gd name="connsiteY5" fmla="*/ 186519 h 22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6036" h="222913">
                <a:moveTo>
                  <a:pt x="0" y="186519"/>
                </a:moveTo>
                <a:cubicBezTo>
                  <a:pt x="192206" y="204716"/>
                  <a:pt x="384412" y="222913"/>
                  <a:pt x="464024" y="200167"/>
                </a:cubicBezTo>
                <a:cubicBezTo>
                  <a:pt x="543636" y="177421"/>
                  <a:pt x="452651" y="79612"/>
                  <a:pt x="477672" y="50042"/>
                </a:cubicBezTo>
                <a:cubicBezTo>
                  <a:pt x="502693" y="20472"/>
                  <a:pt x="586855" y="0"/>
                  <a:pt x="614150" y="22746"/>
                </a:cubicBezTo>
                <a:cubicBezTo>
                  <a:pt x="641445" y="45492"/>
                  <a:pt x="627797" y="159224"/>
                  <a:pt x="641445" y="186519"/>
                </a:cubicBezTo>
                <a:cubicBezTo>
                  <a:pt x="655093" y="213814"/>
                  <a:pt x="675564" y="200166"/>
                  <a:pt x="696036" y="186519"/>
                </a:cubicBezTo>
              </a:path>
            </a:pathLst>
          </a:custGeom>
          <a:ln w="25400"/>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fa-IR"/>
          </a:p>
        </p:txBody>
      </p:sp>
      <p:sp>
        <p:nvSpPr>
          <p:cNvPr id="32" name="Freeform 31"/>
          <p:cNvSpPr/>
          <p:nvPr/>
        </p:nvSpPr>
        <p:spPr>
          <a:xfrm>
            <a:off x="7042150" y="5595938"/>
            <a:ext cx="614363" cy="12700"/>
          </a:xfrm>
          <a:custGeom>
            <a:avLst/>
            <a:gdLst>
              <a:gd name="connsiteX0" fmla="*/ 0 w 614149"/>
              <a:gd name="connsiteY0" fmla="*/ 0 h 13648"/>
              <a:gd name="connsiteX1" fmla="*/ 614149 w 614149"/>
              <a:gd name="connsiteY1" fmla="*/ 13648 h 13648"/>
            </a:gdLst>
            <a:ahLst/>
            <a:cxnLst>
              <a:cxn ang="0">
                <a:pos x="connsiteX0" y="connsiteY0"/>
              </a:cxn>
              <a:cxn ang="0">
                <a:pos x="connsiteX1" y="connsiteY1"/>
              </a:cxn>
            </a:cxnLst>
            <a:rect l="l" t="t" r="r" b="b"/>
            <a:pathLst>
              <a:path w="614149" h="13648">
                <a:moveTo>
                  <a:pt x="0" y="0"/>
                </a:moveTo>
                <a:lnTo>
                  <a:pt x="614149" y="13648"/>
                </a:lnTo>
              </a:path>
            </a:pathLst>
          </a:custGeom>
          <a:ln w="25400"/>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fa-IR"/>
          </a:p>
        </p:txBody>
      </p:sp>
      <p:sp>
        <p:nvSpPr>
          <p:cNvPr id="33" name="Freeform 32"/>
          <p:cNvSpPr/>
          <p:nvPr/>
        </p:nvSpPr>
        <p:spPr>
          <a:xfrm>
            <a:off x="5572125" y="5572125"/>
            <a:ext cx="614363" cy="14288"/>
          </a:xfrm>
          <a:custGeom>
            <a:avLst/>
            <a:gdLst>
              <a:gd name="connsiteX0" fmla="*/ 0 w 614149"/>
              <a:gd name="connsiteY0" fmla="*/ 0 h 13648"/>
              <a:gd name="connsiteX1" fmla="*/ 614149 w 614149"/>
              <a:gd name="connsiteY1" fmla="*/ 13648 h 13648"/>
            </a:gdLst>
            <a:ahLst/>
            <a:cxnLst>
              <a:cxn ang="0">
                <a:pos x="connsiteX0" y="connsiteY0"/>
              </a:cxn>
              <a:cxn ang="0">
                <a:pos x="connsiteX1" y="connsiteY1"/>
              </a:cxn>
            </a:cxnLst>
            <a:rect l="l" t="t" r="r" b="b"/>
            <a:pathLst>
              <a:path w="614149" h="13648">
                <a:moveTo>
                  <a:pt x="0" y="0"/>
                </a:moveTo>
                <a:lnTo>
                  <a:pt x="614149" y="13648"/>
                </a:lnTo>
              </a:path>
            </a:pathLst>
          </a:custGeom>
          <a:ln w="25400"/>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fa-IR"/>
          </a:p>
        </p:txBody>
      </p:sp>
      <p:sp>
        <p:nvSpPr>
          <p:cNvPr id="34" name="Freeform 33"/>
          <p:cNvSpPr/>
          <p:nvPr/>
        </p:nvSpPr>
        <p:spPr>
          <a:xfrm>
            <a:off x="4929188" y="5357813"/>
            <a:ext cx="695325" cy="222250"/>
          </a:xfrm>
          <a:custGeom>
            <a:avLst/>
            <a:gdLst>
              <a:gd name="connsiteX0" fmla="*/ 0 w 696036"/>
              <a:gd name="connsiteY0" fmla="*/ 186519 h 222913"/>
              <a:gd name="connsiteX1" fmla="*/ 464024 w 696036"/>
              <a:gd name="connsiteY1" fmla="*/ 200167 h 222913"/>
              <a:gd name="connsiteX2" fmla="*/ 477672 w 696036"/>
              <a:gd name="connsiteY2" fmla="*/ 50042 h 222913"/>
              <a:gd name="connsiteX3" fmla="*/ 614150 w 696036"/>
              <a:gd name="connsiteY3" fmla="*/ 22746 h 222913"/>
              <a:gd name="connsiteX4" fmla="*/ 641445 w 696036"/>
              <a:gd name="connsiteY4" fmla="*/ 186519 h 222913"/>
              <a:gd name="connsiteX5" fmla="*/ 696036 w 696036"/>
              <a:gd name="connsiteY5" fmla="*/ 186519 h 22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6036" h="222913">
                <a:moveTo>
                  <a:pt x="0" y="186519"/>
                </a:moveTo>
                <a:cubicBezTo>
                  <a:pt x="192206" y="204716"/>
                  <a:pt x="384412" y="222913"/>
                  <a:pt x="464024" y="200167"/>
                </a:cubicBezTo>
                <a:cubicBezTo>
                  <a:pt x="543636" y="177421"/>
                  <a:pt x="452651" y="79612"/>
                  <a:pt x="477672" y="50042"/>
                </a:cubicBezTo>
                <a:cubicBezTo>
                  <a:pt x="502693" y="20472"/>
                  <a:pt x="586855" y="0"/>
                  <a:pt x="614150" y="22746"/>
                </a:cubicBezTo>
                <a:cubicBezTo>
                  <a:pt x="641445" y="45492"/>
                  <a:pt x="627797" y="159224"/>
                  <a:pt x="641445" y="186519"/>
                </a:cubicBezTo>
                <a:cubicBezTo>
                  <a:pt x="655093" y="213814"/>
                  <a:pt x="675564" y="200166"/>
                  <a:pt x="696036" y="186519"/>
                </a:cubicBezTo>
              </a:path>
            </a:pathLst>
          </a:custGeom>
          <a:ln w="25400"/>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fa-IR"/>
          </a:p>
        </p:txBody>
      </p:sp>
      <p:sp>
        <p:nvSpPr>
          <p:cNvPr id="36" name="Freeform 35"/>
          <p:cNvSpPr/>
          <p:nvPr/>
        </p:nvSpPr>
        <p:spPr>
          <a:xfrm>
            <a:off x="5586413" y="5676900"/>
            <a:ext cx="358775" cy="100013"/>
          </a:xfrm>
          <a:custGeom>
            <a:avLst/>
            <a:gdLst>
              <a:gd name="connsiteX0" fmla="*/ 241110 w 359391"/>
              <a:gd name="connsiteY0" fmla="*/ 0 h 100083"/>
              <a:gd name="connsiteX1" fmla="*/ 322997 w 359391"/>
              <a:gd name="connsiteY1" fmla="*/ 40943 h 100083"/>
              <a:gd name="connsiteX2" fmla="*/ 22746 w 359391"/>
              <a:gd name="connsiteY2" fmla="*/ 95534 h 100083"/>
              <a:gd name="connsiteX3" fmla="*/ 186519 w 359391"/>
              <a:gd name="connsiteY3" fmla="*/ 13647 h 100083"/>
            </a:gdLst>
            <a:ahLst/>
            <a:cxnLst>
              <a:cxn ang="0">
                <a:pos x="connsiteX0" y="connsiteY0"/>
              </a:cxn>
              <a:cxn ang="0">
                <a:pos x="connsiteX1" y="connsiteY1"/>
              </a:cxn>
              <a:cxn ang="0">
                <a:pos x="connsiteX2" y="connsiteY2"/>
              </a:cxn>
              <a:cxn ang="0">
                <a:pos x="connsiteX3" y="connsiteY3"/>
              </a:cxn>
            </a:cxnLst>
            <a:rect l="l" t="t" r="r" b="b"/>
            <a:pathLst>
              <a:path w="359391" h="100083">
                <a:moveTo>
                  <a:pt x="241110" y="0"/>
                </a:moveTo>
                <a:cubicBezTo>
                  <a:pt x="300250" y="12510"/>
                  <a:pt x="359391" y="25021"/>
                  <a:pt x="322997" y="40943"/>
                </a:cubicBezTo>
                <a:cubicBezTo>
                  <a:pt x="286603" y="56865"/>
                  <a:pt x="45492" y="100083"/>
                  <a:pt x="22746" y="95534"/>
                </a:cubicBezTo>
                <a:cubicBezTo>
                  <a:pt x="0" y="90985"/>
                  <a:pt x="93259" y="52316"/>
                  <a:pt x="186519" y="13647"/>
                </a:cubicBezTo>
              </a:path>
            </a:pathLst>
          </a:custGeom>
        </p:spPr>
        <p:style>
          <a:lnRef idx="3">
            <a:schemeClr val="accent6"/>
          </a:lnRef>
          <a:fillRef idx="0">
            <a:schemeClr val="accent6"/>
          </a:fillRef>
          <a:effectRef idx="2">
            <a:schemeClr val="accent6"/>
          </a:effectRef>
          <a:fontRef idx="minor">
            <a:schemeClr val="tx1"/>
          </a:fontRef>
        </p:style>
        <p:txBody>
          <a:bodyPr rtlCol="1" anchor="ctr"/>
          <a:lstStyle/>
          <a:p>
            <a:pPr algn="ctr">
              <a:defRPr/>
            </a:pPr>
            <a:endParaRPr lang="fa-IR"/>
          </a:p>
        </p:txBody>
      </p:sp>
      <p:sp>
        <p:nvSpPr>
          <p:cNvPr id="37" name="Freeform 36"/>
          <p:cNvSpPr/>
          <p:nvPr/>
        </p:nvSpPr>
        <p:spPr>
          <a:xfrm>
            <a:off x="5175250" y="5424488"/>
            <a:ext cx="184150" cy="100012"/>
          </a:xfrm>
          <a:custGeom>
            <a:avLst/>
            <a:gdLst>
              <a:gd name="connsiteX0" fmla="*/ 65964 w 184244"/>
              <a:gd name="connsiteY0" fmla="*/ 47767 h 100084"/>
              <a:gd name="connsiteX1" fmla="*/ 25021 w 184244"/>
              <a:gd name="connsiteY1" fmla="*/ 6824 h 100084"/>
              <a:gd name="connsiteX2" fmla="*/ 25021 w 184244"/>
              <a:gd name="connsiteY2" fmla="*/ 88711 h 100084"/>
              <a:gd name="connsiteX3" fmla="*/ 175146 w 184244"/>
              <a:gd name="connsiteY3" fmla="*/ 75063 h 100084"/>
              <a:gd name="connsiteX4" fmla="*/ 65964 w 184244"/>
              <a:gd name="connsiteY4" fmla="*/ 47767 h 100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44" h="100084">
                <a:moveTo>
                  <a:pt x="65964" y="47767"/>
                </a:moveTo>
                <a:cubicBezTo>
                  <a:pt x="40943" y="36394"/>
                  <a:pt x="31845" y="0"/>
                  <a:pt x="25021" y="6824"/>
                </a:cubicBezTo>
                <a:cubicBezTo>
                  <a:pt x="18197" y="13648"/>
                  <a:pt x="0" y="77338"/>
                  <a:pt x="25021" y="88711"/>
                </a:cubicBezTo>
                <a:cubicBezTo>
                  <a:pt x="50042" y="100084"/>
                  <a:pt x="166048" y="88711"/>
                  <a:pt x="175146" y="75063"/>
                </a:cubicBezTo>
                <a:cubicBezTo>
                  <a:pt x="184244" y="61415"/>
                  <a:pt x="90985" y="59140"/>
                  <a:pt x="65964" y="47767"/>
                </a:cubicBez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defRPr/>
            </a:pPr>
            <a:endParaRPr lang="fa-IR"/>
          </a:p>
        </p:txBody>
      </p:sp>
      <p:sp>
        <p:nvSpPr>
          <p:cNvPr id="38" name="Freeform 37"/>
          <p:cNvSpPr/>
          <p:nvPr/>
        </p:nvSpPr>
        <p:spPr>
          <a:xfrm>
            <a:off x="5572125" y="4714875"/>
            <a:ext cx="204788" cy="111125"/>
          </a:xfrm>
          <a:custGeom>
            <a:avLst/>
            <a:gdLst>
              <a:gd name="connsiteX0" fmla="*/ 15922 w 204716"/>
              <a:gd name="connsiteY0" fmla="*/ 97809 h 111457"/>
              <a:gd name="connsiteX1" fmla="*/ 97809 w 204716"/>
              <a:gd name="connsiteY1" fmla="*/ 2275 h 111457"/>
              <a:gd name="connsiteX2" fmla="*/ 193343 w 204716"/>
              <a:gd name="connsiteY2" fmla="*/ 84161 h 111457"/>
              <a:gd name="connsiteX3" fmla="*/ 15922 w 204716"/>
              <a:gd name="connsiteY3" fmla="*/ 97809 h 111457"/>
            </a:gdLst>
            <a:ahLst/>
            <a:cxnLst>
              <a:cxn ang="0">
                <a:pos x="connsiteX0" y="connsiteY0"/>
              </a:cxn>
              <a:cxn ang="0">
                <a:pos x="connsiteX1" y="connsiteY1"/>
              </a:cxn>
              <a:cxn ang="0">
                <a:pos x="connsiteX2" y="connsiteY2"/>
              </a:cxn>
              <a:cxn ang="0">
                <a:pos x="connsiteX3" y="connsiteY3"/>
              </a:cxn>
            </a:cxnLst>
            <a:rect l="l" t="t" r="r" b="b"/>
            <a:pathLst>
              <a:path w="204716" h="111457">
                <a:moveTo>
                  <a:pt x="15922" y="97809"/>
                </a:moveTo>
                <a:cubicBezTo>
                  <a:pt x="0" y="84161"/>
                  <a:pt x="68239" y="4550"/>
                  <a:pt x="97809" y="2275"/>
                </a:cubicBezTo>
                <a:cubicBezTo>
                  <a:pt x="127379" y="0"/>
                  <a:pt x="204716" y="72788"/>
                  <a:pt x="193343" y="84161"/>
                </a:cubicBezTo>
                <a:cubicBezTo>
                  <a:pt x="181970" y="95534"/>
                  <a:pt x="31844" y="111457"/>
                  <a:pt x="15922" y="97809"/>
                </a:cubicBez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defRPr/>
            </a:pPr>
            <a:endParaRPr lang="fa-IR"/>
          </a:p>
        </p:txBody>
      </p:sp>
      <p:sp>
        <p:nvSpPr>
          <p:cNvPr id="35" name="Freeform 34"/>
          <p:cNvSpPr/>
          <p:nvPr/>
        </p:nvSpPr>
        <p:spPr>
          <a:xfrm>
            <a:off x="4481513" y="4216400"/>
            <a:ext cx="895350" cy="1147763"/>
          </a:xfrm>
          <a:custGeom>
            <a:avLst/>
            <a:gdLst>
              <a:gd name="connsiteX0" fmla="*/ 145576 w 896203"/>
              <a:gd name="connsiteY0" fmla="*/ 1091821 h 1146412"/>
              <a:gd name="connsiteX1" fmla="*/ 104633 w 896203"/>
              <a:gd name="connsiteY1" fmla="*/ 1050878 h 1146412"/>
              <a:gd name="connsiteX2" fmla="*/ 131928 w 896203"/>
              <a:gd name="connsiteY2" fmla="*/ 518615 h 1146412"/>
              <a:gd name="connsiteX3" fmla="*/ 896203 w 896203"/>
              <a:gd name="connsiteY3" fmla="*/ 0 h 1146412"/>
              <a:gd name="connsiteX4" fmla="*/ 896203 w 896203"/>
              <a:gd name="connsiteY4" fmla="*/ 0 h 1146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203" h="1146412">
                <a:moveTo>
                  <a:pt x="145576" y="1091821"/>
                </a:moveTo>
                <a:cubicBezTo>
                  <a:pt x="126242" y="1119116"/>
                  <a:pt x="106908" y="1146412"/>
                  <a:pt x="104633" y="1050878"/>
                </a:cubicBezTo>
                <a:cubicBezTo>
                  <a:pt x="102358" y="955344"/>
                  <a:pt x="0" y="693761"/>
                  <a:pt x="131928" y="518615"/>
                </a:cubicBezTo>
                <a:cubicBezTo>
                  <a:pt x="263856" y="343469"/>
                  <a:pt x="896203" y="0"/>
                  <a:pt x="896203" y="0"/>
                </a:cubicBezTo>
                <a:lnTo>
                  <a:pt x="896203" y="0"/>
                </a:lnTo>
              </a:path>
            </a:pathLst>
          </a:custGeom>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fa-IR"/>
          </a:p>
        </p:txBody>
      </p:sp>
      <p:sp>
        <p:nvSpPr>
          <p:cNvPr id="39" name="Freeform 38"/>
          <p:cNvSpPr/>
          <p:nvPr/>
        </p:nvSpPr>
        <p:spPr>
          <a:xfrm>
            <a:off x="6072188" y="4143375"/>
            <a:ext cx="896937" cy="1146175"/>
          </a:xfrm>
          <a:custGeom>
            <a:avLst/>
            <a:gdLst>
              <a:gd name="connsiteX0" fmla="*/ 145576 w 896203"/>
              <a:gd name="connsiteY0" fmla="*/ 1091821 h 1146412"/>
              <a:gd name="connsiteX1" fmla="*/ 104633 w 896203"/>
              <a:gd name="connsiteY1" fmla="*/ 1050878 h 1146412"/>
              <a:gd name="connsiteX2" fmla="*/ 131928 w 896203"/>
              <a:gd name="connsiteY2" fmla="*/ 518615 h 1146412"/>
              <a:gd name="connsiteX3" fmla="*/ 896203 w 896203"/>
              <a:gd name="connsiteY3" fmla="*/ 0 h 1146412"/>
              <a:gd name="connsiteX4" fmla="*/ 896203 w 896203"/>
              <a:gd name="connsiteY4" fmla="*/ 0 h 1146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203" h="1146412">
                <a:moveTo>
                  <a:pt x="145576" y="1091821"/>
                </a:moveTo>
                <a:cubicBezTo>
                  <a:pt x="126242" y="1119116"/>
                  <a:pt x="106908" y="1146412"/>
                  <a:pt x="104633" y="1050878"/>
                </a:cubicBezTo>
                <a:cubicBezTo>
                  <a:pt x="102358" y="955344"/>
                  <a:pt x="0" y="693761"/>
                  <a:pt x="131928" y="518615"/>
                </a:cubicBezTo>
                <a:cubicBezTo>
                  <a:pt x="263856" y="343469"/>
                  <a:pt x="896203" y="0"/>
                  <a:pt x="896203" y="0"/>
                </a:cubicBezTo>
                <a:lnTo>
                  <a:pt x="896203" y="0"/>
                </a:lnTo>
              </a:path>
            </a:pathLst>
          </a:custGeom>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fa-IR"/>
          </a:p>
        </p:txBody>
      </p:sp>
      <p:sp>
        <p:nvSpPr>
          <p:cNvPr id="40" name="Freeform 39"/>
          <p:cNvSpPr/>
          <p:nvPr/>
        </p:nvSpPr>
        <p:spPr>
          <a:xfrm>
            <a:off x="7500938" y="4143375"/>
            <a:ext cx="896937" cy="1146175"/>
          </a:xfrm>
          <a:custGeom>
            <a:avLst/>
            <a:gdLst>
              <a:gd name="connsiteX0" fmla="*/ 145576 w 896203"/>
              <a:gd name="connsiteY0" fmla="*/ 1091821 h 1146412"/>
              <a:gd name="connsiteX1" fmla="*/ 104633 w 896203"/>
              <a:gd name="connsiteY1" fmla="*/ 1050878 h 1146412"/>
              <a:gd name="connsiteX2" fmla="*/ 131928 w 896203"/>
              <a:gd name="connsiteY2" fmla="*/ 518615 h 1146412"/>
              <a:gd name="connsiteX3" fmla="*/ 896203 w 896203"/>
              <a:gd name="connsiteY3" fmla="*/ 0 h 1146412"/>
              <a:gd name="connsiteX4" fmla="*/ 896203 w 896203"/>
              <a:gd name="connsiteY4" fmla="*/ 0 h 1146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203" h="1146412">
                <a:moveTo>
                  <a:pt x="145576" y="1091821"/>
                </a:moveTo>
                <a:cubicBezTo>
                  <a:pt x="126242" y="1119116"/>
                  <a:pt x="106908" y="1146412"/>
                  <a:pt x="104633" y="1050878"/>
                </a:cubicBezTo>
                <a:cubicBezTo>
                  <a:pt x="102358" y="955344"/>
                  <a:pt x="0" y="693761"/>
                  <a:pt x="131928" y="518615"/>
                </a:cubicBezTo>
                <a:cubicBezTo>
                  <a:pt x="263856" y="343469"/>
                  <a:pt x="896203" y="0"/>
                  <a:pt x="896203" y="0"/>
                </a:cubicBezTo>
                <a:lnTo>
                  <a:pt x="896203" y="0"/>
                </a:lnTo>
              </a:path>
            </a:pathLst>
          </a:custGeom>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fa-IR"/>
          </a:p>
        </p:txBody>
      </p:sp>
      <p:sp>
        <p:nvSpPr>
          <p:cNvPr id="41" name="Freeform 40"/>
          <p:cNvSpPr/>
          <p:nvPr/>
        </p:nvSpPr>
        <p:spPr>
          <a:xfrm>
            <a:off x="5403850" y="4216400"/>
            <a:ext cx="814388" cy="355600"/>
          </a:xfrm>
          <a:custGeom>
            <a:avLst/>
            <a:gdLst>
              <a:gd name="connsiteX0" fmla="*/ 0 w 814316"/>
              <a:gd name="connsiteY0" fmla="*/ 0 h 354842"/>
              <a:gd name="connsiteX1" fmla="*/ 682388 w 814316"/>
              <a:gd name="connsiteY1" fmla="*/ 177421 h 354842"/>
              <a:gd name="connsiteX2" fmla="*/ 791571 w 814316"/>
              <a:gd name="connsiteY2" fmla="*/ 354842 h 354842"/>
            </a:gdLst>
            <a:ahLst/>
            <a:cxnLst>
              <a:cxn ang="0">
                <a:pos x="connsiteX0" y="connsiteY0"/>
              </a:cxn>
              <a:cxn ang="0">
                <a:pos x="connsiteX1" y="connsiteY1"/>
              </a:cxn>
              <a:cxn ang="0">
                <a:pos x="connsiteX2" y="connsiteY2"/>
              </a:cxn>
            </a:cxnLst>
            <a:rect l="l" t="t" r="r" b="b"/>
            <a:pathLst>
              <a:path w="814316" h="354842">
                <a:moveTo>
                  <a:pt x="0" y="0"/>
                </a:moveTo>
                <a:cubicBezTo>
                  <a:pt x="275230" y="59140"/>
                  <a:pt x="550460" y="118281"/>
                  <a:pt x="682388" y="177421"/>
                </a:cubicBezTo>
                <a:cubicBezTo>
                  <a:pt x="814316" y="236561"/>
                  <a:pt x="802943" y="295701"/>
                  <a:pt x="791571" y="354842"/>
                </a:cubicBezTo>
              </a:path>
            </a:pathLst>
          </a:custGeom>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fa-IR"/>
          </a:p>
        </p:txBody>
      </p:sp>
      <p:sp>
        <p:nvSpPr>
          <p:cNvPr id="42" name="Freeform 41"/>
          <p:cNvSpPr/>
          <p:nvPr/>
        </p:nvSpPr>
        <p:spPr>
          <a:xfrm>
            <a:off x="6870700" y="4148138"/>
            <a:ext cx="814388" cy="355600"/>
          </a:xfrm>
          <a:custGeom>
            <a:avLst/>
            <a:gdLst>
              <a:gd name="connsiteX0" fmla="*/ 0 w 814316"/>
              <a:gd name="connsiteY0" fmla="*/ 0 h 354842"/>
              <a:gd name="connsiteX1" fmla="*/ 682388 w 814316"/>
              <a:gd name="connsiteY1" fmla="*/ 177421 h 354842"/>
              <a:gd name="connsiteX2" fmla="*/ 791571 w 814316"/>
              <a:gd name="connsiteY2" fmla="*/ 354842 h 354842"/>
            </a:gdLst>
            <a:ahLst/>
            <a:cxnLst>
              <a:cxn ang="0">
                <a:pos x="connsiteX0" y="connsiteY0"/>
              </a:cxn>
              <a:cxn ang="0">
                <a:pos x="connsiteX1" y="connsiteY1"/>
              </a:cxn>
              <a:cxn ang="0">
                <a:pos x="connsiteX2" y="connsiteY2"/>
              </a:cxn>
            </a:cxnLst>
            <a:rect l="l" t="t" r="r" b="b"/>
            <a:pathLst>
              <a:path w="814316" h="354842">
                <a:moveTo>
                  <a:pt x="0" y="0"/>
                </a:moveTo>
                <a:cubicBezTo>
                  <a:pt x="275230" y="59140"/>
                  <a:pt x="550460" y="118281"/>
                  <a:pt x="682388" y="177421"/>
                </a:cubicBezTo>
                <a:cubicBezTo>
                  <a:pt x="814316" y="236561"/>
                  <a:pt x="802943" y="295701"/>
                  <a:pt x="791571" y="354842"/>
                </a:cubicBezTo>
              </a:path>
            </a:pathLst>
          </a:custGeom>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fa-IR"/>
          </a:p>
        </p:txBody>
      </p:sp>
    </p:spTree>
    <p:extLst>
      <p:ext uri="{BB962C8B-B14F-4D97-AF65-F5344CB8AC3E}">
        <p14:creationId xmlns:p14="http://schemas.microsoft.com/office/powerpoint/2010/main" xmlns="" val="19073295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3"/>
          <p:cNvSpPr txBox="1">
            <a:spLocks noChangeArrowheads="1"/>
          </p:cNvSpPr>
          <p:nvPr/>
        </p:nvSpPr>
        <p:spPr bwMode="auto">
          <a:xfrm>
            <a:off x="-108519" y="785813"/>
            <a:ext cx="8466708" cy="3354765"/>
          </a:xfrm>
          <a:prstGeom prst="rect">
            <a:avLst/>
          </a:prstGeom>
          <a:noFill/>
          <a:ln w="9525">
            <a:noFill/>
            <a:miter lim="800000"/>
            <a:headEnd/>
            <a:tailEnd/>
          </a:ln>
        </p:spPr>
        <p:txBody>
          <a:bodyPr wrap="square">
            <a:spAutoFit/>
          </a:bodyPr>
          <a:lstStyle/>
          <a:p>
            <a:r>
              <a:rPr lang="fa-IR" sz="2000" b="1" dirty="0">
                <a:latin typeface="Calibri" pitchFamily="34" charset="0"/>
              </a:rPr>
              <a:t>                </a:t>
            </a:r>
            <a:r>
              <a:rPr lang="fa-IR" b="1" dirty="0">
                <a:latin typeface="Calibri" pitchFamily="34" charset="0"/>
              </a:rPr>
              <a:t>وجه تسمیه حمام:</a:t>
            </a:r>
          </a:p>
          <a:p>
            <a:endParaRPr lang="fa-IR" dirty="0">
              <a:latin typeface="Calibri" pitchFamily="34" charset="0"/>
            </a:endParaRPr>
          </a:p>
          <a:p>
            <a:endParaRPr lang="fa-IR" dirty="0">
              <a:latin typeface="Calibri" pitchFamily="34" charset="0"/>
            </a:endParaRPr>
          </a:p>
          <a:p>
            <a:r>
              <a:rPr lang="fa-IR" sz="1600" dirty="0">
                <a:latin typeface="Calibri" pitchFamily="34" charset="0"/>
              </a:rPr>
              <a:t>                              </a:t>
            </a:r>
            <a:endParaRPr lang="fa-IR" sz="2800" dirty="0">
              <a:latin typeface="Calibri" pitchFamily="34" charset="0"/>
            </a:endParaRPr>
          </a:p>
          <a:p>
            <a:r>
              <a:rPr lang="fa-IR" sz="1600" dirty="0">
                <a:latin typeface="Calibri" pitchFamily="34" charset="0"/>
              </a:rPr>
              <a:t> </a:t>
            </a:r>
          </a:p>
          <a:p>
            <a:r>
              <a:rPr lang="fa-IR" sz="3200" dirty="0">
                <a:latin typeface="Calibri" pitchFamily="34" charset="0"/>
              </a:rPr>
              <a:t>            </a:t>
            </a:r>
            <a:r>
              <a:rPr lang="fa-IR" sz="3200" dirty="0" smtClean="0">
                <a:latin typeface="Calibri" pitchFamily="34" charset="0"/>
              </a:rPr>
              <a:t> </a:t>
            </a:r>
            <a:r>
              <a:rPr lang="fa-IR" sz="3200" dirty="0">
                <a:latin typeface="Calibri" pitchFamily="34" charset="0"/>
              </a:rPr>
              <a:t>گرم </a:t>
            </a:r>
          </a:p>
          <a:p>
            <a:r>
              <a:rPr lang="fa-IR" sz="3200" dirty="0">
                <a:latin typeface="Calibri" pitchFamily="34" charset="0"/>
              </a:rPr>
              <a:t>گرمابه   </a:t>
            </a:r>
            <a:r>
              <a:rPr lang="fa-IR" dirty="0">
                <a:latin typeface="Calibri" pitchFamily="34" charset="0"/>
              </a:rPr>
              <a:t>  </a:t>
            </a:r>
          </a:p>
          <a:p>
            <a:r>
              <a:rPr lang="fa-IR" sz="2800" dirty="0">
                <a:latin typeface="Calibri" pitchFamily="34" charset="0"/>
              </a:rPr>
              <a:t>              </a:t>
            </a:r>
            <a:r>
              <a:rPr lang="fa-IR" sz="2800" dirty="0" smtClean="0">
                <a:latin typeface="Calibri" pitchFamily="34" charset="0"/>
              </a:rPr>
              <a:t> </a:t>
            </a:r>
            <a:r>
              <a:rPr lang="fa-IR" sz="2800" dirty="0">
                <a:latin typeface="Calibri" pitchFamily="34" charset="0"/>
              </a:rPr>
              <a:t>آبه      </a:t>
            </a:r>
            <a:r>
              <a:rPr lang="fa-IR" sz="2800" dirty="0" smtClean="0">
                <a:latin typeface="Calibri" pitchFamily="34" charset="0"/>
              </a:rPr>
              <a:t>   </a:t>
            </a:r>
            <a:r>
              <a:rPr lang="fa-IR" sz="2800" dirty="0">
                <a:latin typeface="Calibri" pitchFamily="34" charset="0"/>
              </a:rPr>
              <a:t>نه به معنی آب      </a:t>
            </a:r>
            <a:r>
              <a:rPr lang="fa-IR" sz="2800" dirty="0" smtClean="0">
                <a:latin typeface="Calibri" pitchFamily="34" charset="0"/>
              </a:rPr>
              <a:t>   به </a:t>
            </a:r>
            <a:r>
              <a:rPr lang="fa-IR" sz="2800" dirty="0">
                <a:latin typeface="Calibri" pitchFamily="34" charset="0"/>
              </a:rPr>
              <a:t>محل </a:t>
            </a:r>
            <a:r>
              <a:rPr lang="fa-IR" sz="2800" dirty="0" smtClean="0">
                <a:latin typeface="Calibri" pitchFamily="34" charset="0"/>
              </a:rPr>
              <a:t>ساختمان</a:t>
            </a:r>
            <a:endParaRPr lang="fa-IR" sz="2800" dirty="0">
              <a:latin typeface="Calibri" pitchFamily="34" charset="0"/>
            </a:endParaRPr>
          </a:p>
          <a:p>
            <a:r>
              <a:rPr lang="fa-IR" sz="2800" dirty="0">
                <a:latin typeface="Calibri" pitchFamily="34" charset="0"/>
              </a:rPr>
              <a:t>                                                              </a:t>
            </a:r>
            <a:r>
              <a:rPr lang="fa-IR" sz="3200" dirty="0">
                <a:latin typeface="Calibri" pitchFamily="34" charset="0"/>
              </a:rPr>
              <a:t>                    </a:t>
            </a:r>
          </a:p>
        </p:txBody>
      </p:sp>
      <p:sp>
        <p:nvSpPr>
          <p:cNvPr id="9" name="Right Brace 8"/>
          <p:cNvSpPr/>
          <p:nvPr/>
        </p:nvSpPr>
        <p:spPr>
          <a:xfrm>
            <a:off x="6824663" y="2146822"/>
            <a:ext cx="500062" cy="1643062"/>
          </a:xfrm>
          <a:prstGeom prst="rightBrace">
            <a:avLst/>
          </a:prstGeom>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fa-IR"/>
          </a:p>
        </p:txBody>
      </p:sp>
      <p:sp>
        <p:nvSpPr>
          <p:cNvPr id="12" name="Left Arrow 11"/>
          <p:cNvSpPr/>
          <p:nvPr/>
        </p:nvSpPr>
        <p:spPr>
          <a:xfrm>
            <a:off x="5791199" y="3238501"/>
            <a:ext cx="571500" cy="2857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sp>
        <p:nvSpPr>
          <p:cNvPr id="13" name="Left Arrow 12"/>
          <p:cNvSpPr/>
          <p:nvPr/>
        </p:nvSpPr>
        <p:spPr>
          <a:xfrm>
            <a:off x="3275856" y="3252790"/>
            <a:ext cx="571500" cy="2857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Content Placeholder 5" descr="جا گیوه ای.jpg"/>
          <p:cNvPicPr>
            <a:picLocks noGrp="1" noChangeAspect="1"/>
          </p:cNvPicPr>
          <p:nvPr>
            <p:ph idx="1"/>
          </p:nvPr>
        </p:nvPicPr>
        <p:blipFill>
          <a:blip r:embed="rId2" cstate="print"/>
          <a:srcRect/>
          <a:stretch>
            <a:fillRect/>
          </a:stretch>
        </p:blipFill>
        <p:spPr>
          <a:xfrm>
            <a:off x="6786563" y="4786313"/>
            <a:ext cx="1571625" cy="1179512"/>
          </a:xfrm>
        </p:spPr>
      </p:pic>
      <p:pic>
        <p:nvPicPr>
          <p:cNvPr id="11267" name="Picture 6" descr="سقف سربینه.jpg"/>
          <p:cNvPicPr>
            <a:picLocks noChangeAspect="1"/>
          </p:cNvPicPr>
          <p:nvPr/>
        </p:nvPicPr>
        <p:blipFill>
          <a:blip r:embed="rId3" cstate="print"/>
          <a:srcRect/>
          <a:stretch>
            <a:fillRect/>
          </a:stretch>
        </p:blipFill>
        <p:spPr bwMode="auto">
          <a:xfrm>
            <a:off x="3500438" y="4653136"/>
            <a:ext cx="1500187" cy="1125537"/>
          </a:xfrm>
          <a:prstGeom prst="rect">
            <a:avLst/>
          </a:prstGeom>
          <a:noFill/>
          <a:ln w="9525">
            <a:noFill/>
            <a:miter lim="800000"/>
            <a:headEnd/>
            <a:tailEnd/>
          </a:ln>
        </p:spPr>
      </p:pic>
      <p:pic>
        <p:nvPicPr>
          <p:cNvPr id="11268" name="Picture 7" descr="khosro400-388خسرو آقا اصفهان.jpg"/>
          <p:cNvPicPr>
            <a:picLocks noChangeAspect="1"/>
          </p:cNvPicPr>
          <p:nvPr/>
        </p:nvPicPr>
        <p:blipFill>
          <a:blip r:embed="rId4" cstate="print"/>
          <a:srcRect/>
          <a:stretch>
            <a:fillRect/>
          </a:stretch>
        </p:blipFill>
        <p:spPr bwMode="auto">
          <a:xfrm>
            <a:off x="4000500" y="1071563"/>
            <a:ext cx="3683000" cy="3571875"/>
          </a:xfrm>
          <a:prstGeom prst="rect">
            <a:avLst/>
          </a:prstGeom>
          <a:noFill/>
          <a:ln w="9525">
            <a:noFill/>
            <a:miter lim="800000"/>
            <a:headEnd/>
            <a:tailEnd/>
          </a:ln>
        </p:spPr>
      </p:pic>
      <p:pic>
        <p:nvPicPr>
          <p:cNvPr id="11269" name="Picture 8" descr="Picture1.jpg"/>
          <p:cNvPicPr>
            <a:picLocks noChangeAspect="1"/>
          </p:cNvPicPr>
          <p:nvPr/>
        </p:nvPicPr>
        <p:blipFill>
          <a:blip r:embed="rId5" cstate="print"/>
          <a:srcRect/>
          <a:stretch>
            <a:fillRect/>
          </a:stretch>
        </p:blipFill>
        <p:spPr bwMode="auto">
          <a:xfrm>
            <a:off x="428625" y="1071563"/>
            <a:ext cx="2716213" cy="4786312"/>
          </a:xfrm>
          <a:prstGeom prst="rect">
            <a:avLst/>
          </a:prstGeom>
          <a:noFill/>
          <a:ln w="9525">
            <a:noFill/>
            <a:miter lim="800000"/>
            <a:headEnd/>
            <a:tailEnd/>
          </a:ln>
        </p:spPr>
      </p:pic>
      <p:cxnSp>
        <p:nvCxnSpPr>
          <p:cNvPr id="17" name="Curved Connector 16"/>
          <p:cNvCxnSpPr/>
          <p:nvPr/>
        </p:nvCxnSpPr>
        <p:spPr>
          <a:xfrm rot="16200000" flipH="1">
            <a:off x="6393657" y="4036218"/>
            <a:ext cx="1428750" cy="785813"/>
          </a:xfrm>
          <a:prstGeom prst="curvedConnector3">
            <a:avLst>
              <a:gd name="adj1" fmla="val 50000"/>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9" name="Curved Connector 18"/>
          <p:cNvCxnSpPr/>
          <p:nvPr/>
        </p:nvCxnSpPr>
        <p:spPr>
          <a:xfrm rot="5400000">
            <a:off x="3750469" y="2964656"/>
            <a:ext cx="3500438" cy="1285875"/>
          </a:xfrm>
          <a:prstGeom prst="curvedConnector3">
            <a:avLst>
              <a:gd name="adj1" fmla="val 50000"/>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V="1">
            <a:off x="1714500" y="2643188"/>
            <a:ext cx="3214688" cy="1143000"/>
          </a:xfrm>
          <a:prstGeom prst="curvedConnector3">
            <a:avLst>
              <a:gd name="adj1" fmla="val 50000"/>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1273" name="TextBox 22"/>
          <p:cNvSpPr txBox="1">
            <a:spLocks noChangeArrowheads="1"/>
          </p:cNvSpPr>
          <p:nvPr/>
        </p:nvSpPr>
        <p:spPr bwMode="auto">
          <a:xfrm>
            <a:off x="7493022" y="129359"/>
            <a:ext cx="2143125" cy="707886"/>
          </a:xfrm>
          <a:prstGeom prst="rect">
            <a:avLst/>
          </a:prstGeom>
          <a:noFill/>
          <a:ln w="9525">
            <a:noFill/>
            <a:miter lim="800000"/>
            <a:headEnd/>
            <a:tailEnd/>
          </a:ln>
        </p:spPr>
        <p:txBody>
          <a:bodyPr>
            <a:spAutoFit/>
          </a:bodyPr>
          <a:lstStyle/>
          <a:p>
            <a:pPr algn="r" rtl="1"/>
            <a:r>
              <a:rPr lang="fa-IR" b="1" dirty="0"/>
              <a:t>            </a:t>
            </a:r>
            <a:r>
              <a:rPr lang="fa-IR" sz="4000" b="1" dirty="0"/>
              <a:t>بینه</a:t>
            </a:r>
          </a:p>
        </p:txBody>
      </p:sp>
      <p:pic>
        <p:nvPicPr>
          <p:cNvPr id="11274" name="Picture 9" descr="حوض آب نوشیدنی وسط سر بینه.jpg"/>
          <p:cNvPicPr>
            <a:picLocks noChangeAspect="1"/>
          </p:cNvPicPr>
          <p:nvPr/>
        </p:nvPicPr>
        <p:blipFill>
          <a:blip r:embed="rId6" cstate="print"/>
          <a:srcRect/>
          <a:stretch>
            <a:fillRect/>
          </a:stretch>
        </p:blipFill>
        <p:spPr bwMode="auto">
          <a:xfrm>
            <a:off x="5143500" y="4786313"/>
            <a:ext cx="1500188" cy="1125537"/>
          </a:xfrm>
          <a:prstGeom prst="rect">
            <a:avLst/>
          </a:prstGeom>
          <a:noFill/>
          <a:ln w="9525">
            <a:noFill/>
            <a:miter lim="800000"/>
            <a:headEnd/>
            <a:tailEnd/>
          </a:ln>
        </p:spPr>
      </p:pic>
      <p:cxnSp>
        <p:nvCxnSpPr>
          <p:cNvPr id="12" name="Curved Connector 11"/>
          <p:cNvCxnSpPr/>
          <p:nvPr/>
        </p:nvCxnSpPr>
        <p:spPr>
          <a:xfrm>
            <a:off x="1714500" y="4000500"/>
            <a:ext cx="3857625" cy="1428750"/>
          </a:xfrm>
          <a:prstGeom prst="curvedConnector3">
            <a:avLst>
              <a:gd name="adj1" fmla="val 50000"/>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036761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3"/>
          <p:cNvSpPr txBox="1">
            <a:spLocks noChangeArrowheads="1"/>
          </p:cNvSpPr>
          <p:nvPr/>
        </p:nvSpPr>
        <p:spPr bwMode="auto">
          <a:xfrm>
            <a:off x="3454399" y="76101"/>
            <a:ext cx="5430838" cy="3539430"/>
          </a:xfrm>
          <a:prstGeom prst="rect">
            <a:avLst/>
          </a:prstGeom>
          <a:noFill/>
          <a:ln w="9525">
            <a:noFill/>
            <a:miter lim="800000"/>
            <a:headEnd/>
            <a:tailEnd/>
          </a:ln>
        </p:spPr>
        <p:txBody>
          <a:bodyPr wrap="square">
            <a:spAutoFit/>
          </a:bodyPr>
          <a:lstStyle/>
          <a:p>
            <a:pPr algn="r" rtl="1"/>
            <a:r>
              <a:rPr lang="fa-IR" sz="4000" b="1" dirty="0" smtClean="0"/>
              <a:t>میاندر</a:t>
            </a:r>
            <a:endParaRPr lang="fa-IR" sz="4000" b="1" dirty="0"/>
          </a:p>
          <a:p>
            <a:pPr algn="r" rtl="1"/>
            <a:endParaRPr lang="fa-IR" b="1" dirty="0"/>
          </a:p>
          <a:p>
            <a:pPr algn="r" rtl="1"/>
            <a:r>
              <a:rPr lang="fa-IR" dirty="0"/>
              <a:t> </a:t>
            </a:r>
          </a:p>
          <a:p>
            <a:pPr algn="r" rtl="1">
              <a:buFont typeface="Wingdings" pitchFamily="2" charset="2"/>
              <a:buChar char="q"/>
            </a:pPr>
            <a:r>
              <a:rPr lang="fa-IR" sz="2000" dirty="0"/>
              <a:t>فضای بین بینه و گرمخانه</a:t>
            </a:r>
          </a:p>
          <a:p>
            <a:pPr algn="r" rtl="1"/>
            <a:endParaRPr lang="fa-IR" sz="2000" dirty="0"/>
          </a:p>
          <a:p>
            <a:pPr algn="r" rtl="1">
              <a:buFont typeface="Wingdings" pitchFamily="2" charset="2"/>
              <a:buChar char="q"/>
            </a:pPr>
            <a:r>
              <a:rPr lang="fa-IR" sz="2000" dirty="0"/>
              <a:t>برای جلوگیری از انتقال سریع هوای گرم</a:t>
            </a:r>
          </a:p>
          <a:p>
            <a:pPr algn="r" rtl="1"/>
            <a:endParaRPr lang="fa-IR" sz="2000" dirty="0"/>
          </a:p>
          <a:p>
            <a:pPr algn="r" rtl="1">
              <a:buFont typeface="Wingdings" pitchFamily="2" charset="2"/>
              <a:buChar char="q"/>
            </a:pPr>
            <a:r>
              <a:rPr lang="fa-IR" sz="2000" dirty="0"/>
              <a:t>راهرو یا دالانی  که به چند جا راه </a:t>
            </a:r>
            <a:r>
              <a:rPr lang="fa-IR" sz="2000" dirty="0" smtClean="0"/>
              <a:t>دارد      آبریزگاه </a:t>
            </a:r>
          </a:p>
          <a:p>
            <a:pPr algn="r" rtl="1"/>
            <a:r>
              <a:rPr lang="fa-IR" sz="2000" dirty="0"/>
              <a:t> </a:t>
            </a:r>
            <a:r>
              <a:rPr lang="fa-IR" sz="2000" dirty="0" smtClean="0"/>
              <a:t>                                                      جایگاه </a:t>
            </a:r>
            <a:r>
              <a:rPr lang="fa-IR" sz="2000" dirty="0"/>
              <a:t>ستردن مو</a:t>
            </a:r>
          </a:p>
          <a:p>
            <a:r>
              <a:rPr lang="fa-IR" sz="2000" dirty="0"/>
              <a:t>  </a:t>
            </a:r>
          </a:p>
        </p:txBody>
      </p:sp>
      <p:sp>
        <p:nvSpPr>
          <p:cNvPr id="5" name="Right Brace 4"/>
          <p:cNvSpPr/>
          <p:nvPr/>
        </p:nvSpPr>
        <p:spPr>
          <a:xfrm>
            <a:off x="4953000" y="2438400"/>
            <a:ext cx="285750" cy="1000125"/>
          </a:xfrm>
          <a:prstGeom prst="rightBrace">
            <a:avLst/>
          </a:prstGeom>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fa-IR" dirty="0"/>
          </a:p>
        </p:txBody>
      </p:sp>
      <p:pic>
        <p:nvPicPr>
          <p:cNvPr id="12292" name="Picture 5" descr="Picture1.jpg"/>
          <p:cNvPicPr>
            <a:picLocks noChangeAspect="1"/>
          </p:cNvPicPr>
          <p:nvPr/>
        </p:nvPicPr>
        <p:blipFill>
          <a:blip r:embed="rId2" cstate="print"/>
          <a:srcRect/>
          <a:stretch>
            <a:fillRect/>
          </a:stretch>
        </p:blipFill>
        <p:spPr bwMode="auto">
          <a:xfrm>
            <a:off x="203200" y="838200"/>
            <a:ext cx="3251200" cy="5554663"/>
          </a:xfrm>
          <a:prstGeom prst="rect">
            <a:avLst/>
          </a:prstGeom>
          <a:noFill/>
          <a:ln w="9525">
            <a:noFill/>
            <a:miter lim="800000"/>
            <a:headEnd/>
            <a:tailEnd/>
          </a:ln>
        </p:spPr>
      </p:pic>
      <p:sp>
        <p:nvSpPr>
          <p:cNvPr id="7" name="Freeform 6"/>
          <p:cNvSpPr/>
          <p:nvPr/>
        </p:nvSpPr>
        <p:spPr>
          <a:xfrm>
            <a:off x="1176337" y="2689225"/>
            <a:ext cx="1304925" cy="1193800"/>
          </a:xfrm>
          <a:custGeom>
            <a:avLst/>
            <a:gdLst>
              <a:gd name="connsiteX0" fmla="*/ 723331 w 1305636"/>
              <a:gd name="connsiteY0" fmla="*/ 1189631 h 1194180"/>
              <a:gd name="connsiteX1" fmla="*/ 218364 w 1305636"/>
              <a:gd name="connsiteY1" fmla="*/ 1025858 h 1194180"/>
              <a:gd name="connsiteX2" fmla="*/ 40943 w 1305636"/>
              <a:gd name="connsiteY2" fmla="*/ 561834 h 1194180"/>
              <a:gd name="connsiteX3" fmla="*/ 464024 w 1305636"/>
              <a:gd name="connsiteY3" fmla="*/ 56866 h 1194180"/>
              <a:gd name="connsiteX4" fmla="*/ 1214651 w 1305636"/>
              <a:gd name="connsiteY4" fmla="*/ 220640 h 1194180"/>
              <a:gd name="connsiteX5" fmla="*/ 1009934 w 1305636"/>
              <a:gd name="connsiteY5" fmla="*/ 998562 h 1194180"/>
              <a:gd name="connsiteX6" fmla="*/ 409433 w 1305636"/>
              <a:gd name="connsiteY6" fmla="*/ 1162335 h 1194180"/>
              <a:gd name="connsiteX7" fmla="*/ 327546 w 1305636"/>
              <a:gd name="connsiteY7" fmla="*/ 1189631 h 119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5636" h="1194180">
                <a:moveTo>
                  <a:pt x="723331" y="1189631"/>
                </a:moveTo>
                <a:cubicBezTo>
                  <a:pt x="527713" y="1160061"/>
                  <a:pt x="332095" y="1130491"/>
                  <a:pt x="218364" y="1025858"/>
                </a:cubicBezTo>
                <a:cubicBezTo>
                  <a:pt x="104633" y="921225"/>
                  <a:pt x="0" y="723333"/>
                  <a:pt x="40943" y="561834"/>
                </a:cubicBezTo>
                <a:cubicBezTo>
                  <a:pt x="81886" y="400335"/>
                  <a:pt x="268406" y="113732"/>
                  <a:pt x="464024" y="56866"/>
                </a:cubicBezTo>
                <a:cubicBezTo>
                  <a:pt x="659642" y="0"/>
                  <a:pt x="1123666" y="63691"/>
                  <a:pt x="1214651" y="220640"/>
                </a:cubicBezTo>
                <a:cubicBezTo>
                  <a:pt x="1305636" y="377589"/>
                  <a:pt x="1144137" y="841613"/>
                  <a:pt x="1009934" y="998562"/>
                </a:cubicBezTo>
                <a:cubicBezTo>
                  <a:pt x="875731" y="1155511"/>
                  <a:pt x="523164" y="1130490"/>
                  <a:pt x="409433" y="1162335"/>
                </a:cubicBezTo>
                <a:cubicBezTo>
                  <a:pt x="295702" y="1194180"/>
                  <a:pt x="327546" y="1189631"/>
                  <a:pt x="327546" y="1189631"/>
                </a:cubicBezTo>
              </a:path>
            </a:pathLst>
          </a:custGeom>
          <a:ln w="38100"/>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fa-IR"/>
          </a:p>
        </p:txBody>
      </p:sp>
    </p:spTree>
    <p:extLst>
      <p:ext uri="{BB962C8B-B14F-4D97-AF65-F5344CB8AC3E}">
        <p14:creationId xmlns:p14="http://schemas.microsoft.com/office/powerpoint/2010/main" xmlns="" val="8595066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descr="Picture1.jpg"/>
          <p:cNvPicPr>
            <a:picLocks noChangeAspect="1"/>
          </p:cNvPicPr>
          <p:nvPr/>
        </p:nvPicPr>
        <p:blipFill>
          <a:blip r:embed="rId2" cstate="print"/>
          <a:srcRect/>
          <a:stretch>
            <a:fillRect/>
          </a:stretch>
        </p:blipFill>
        <p:spPr bwMode="auto">
          <a:xfrm>
            <a:off x="428625" y="1071563"/>
            <a:ext cx="2716213" cy="4786312"/>
          </a:xfrm>
          <a:prstGeom prst="rect">
            <a:avLst/>
          </a:prstGeom>
          <a:noFill/>
          <a:ln w="9525">
            <a:noFill/>
            <a:miter lim="800000"/>
            <a:headEnd/>
            <a:tailEnd/>
          </a:ln>
        </p:spPr>
      </p:pic>
      <p:pic>
        <p:nvPicPr>
          <p:cNvPr id="13315" name="Picture 4" descr="میان در رابط سربینه و گرمخانه.jpg"/>
          <p:cNvPicPr>
            <a:picLocks noChangeAspect="1"/>
          </p:cNvPicPr>
          <p:nvPr/>
        </p:nvPicPr>
        <p:blipFill>
          <a:blip r:embed="rId3" cstate="print"/>
          <a:srcRect/>
          <a:stretch>
            <a:fillRect/>
          </a:stretch>
        </p:blipFill>
        <p:spPr bwMode="auto">
          <a:xfrm>
            <a:off x="3929063" y="1143000"/>
            <a:ext cx="3714750" cy="2786063"/>
          </a:xfrm>
          <a:prstGeom prst="rect">
            <a:avLst/>
          </a:prstGeom>
          <a:noFill/>
          <a:ln w="9525">
            <a:noFill/>
            <a:miter lim="800000"/>
            <a:headEnd/>
            <a:tailEnd/>
          </a:ln>
        </p:spPr>
      </p:pic>
      <p:pic>
        <p:nvPicPr>
          <p:cNvPr id="13316" name="Picture 5" descr="ورودی گرمخانه.jpg"/>
          <p:cNvPicPr>
            <a:picLocks noChangeAspect="1"/>
          </p:cNvPicPr>
          <p:nvPr/>
        </p:nvPicPr>
        <p:blipFill>
          <a:blip r:embed="rId4" cstate="print"/>
          <a:srcRect/>
          <a:stretch>
            <a:fillRect/>
          </a:stretch>
        </p:blipFill>
        <p:spPr bwMode="auto">
          <a:xfrm>
            <a:off x="6143625" y="4143375"/>
            <a:ext cx="2286000" cy="1714500"/>
          </a:xfrm>
          <a:prstGeom prst="rect">
            <a:avLst/>
          </a:prstGeom>
          <a:noFill/>
          <a:ln w="9525">
            <a:noFill/>
            <a:miter lim="800000"/>
            <a:headEnd/>
            <a:tailEnd/>
          </a:ln>
        </p:spPr>
      </p:pic>
      <p:cxnSp>
        <p:nvCxnSpPr>
          <p:cNvPr id="10" name="Curved Connector 9"/>
          <p:cNvCxnSpPr/>
          <p:nvPr/>
        </p:nvCxnSpPr>
        <p:spPr>
          <a:xfrm flipV="1">
            <a:off x="1714500" y="1928813"/>
            <a:ext cx="3929063" cy="1357312"/>
          </a:xfrm>
          <a:prstGeom prst="curvedConnector3">
            <a:avLst>
              <a:gd name="adj1" fmla="val 50000"/>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3318" name="TextBox 10"/>
          <p:cNvSpPr txBox="1">
            <a:spLocks noChangeArrowheads="1"/>
          </p:cNvSpPr>
          <p:nvPr/>
        </p:nvSpPr>
        <p:spPr bwMode="auto">
          <a:xfrm>
            <a:off x="7685563" y="-152400"/>
            <a:ext cx="2000250" cy="984885"/>
          </a:xfrm>
          <a:prstGeom prst="rect">
            <a:avLst/>
          </a:prstGeom>
          <a:noFill/>
          <a:ln w="9525">
            <a:noFill/>
            <a:miter lim="800000"/>
            <a:headEnd/>
            <a:tailEnd/>
          </a:ln>
        </p:spPr>
        <p:txBody>
          <a:bodyPr>
            <a:spAutoFit/>
          </a:bodyPr>
          <a:lstStyle/>
          <a:p>
            <a:endParaRPr lang="fa-IR" dirty="0"/>
          </a:p>
          <a:p>
            <a:pPr algn="r" rtl="1"/>
            <a:r>
              <a:rPr lang="fa-IR" dirty="0"/>
              <a:t>            </a:t>
            </a:r>
            <a:r>
              <a:rPr lang="fa-IR" sz="4000" b="1" dirty="0"/>
              <a:t>میاندر</a:t>
            </a:r>
          </a:p>
        </p:txBody>
      </p:sp>
      <p:pic>
        <p:nvPicPr>
          <p:cNvPr id="13319" name="Picture 13" descr="hamame-ganjalikhan-kerman5.jpg"/>
          <p:cNvPicPr>
            <a:picLocks noChangeAspect="1"/>
          </p:cNvPicPr>
          <p:nvPr/>
        </p:nvPicPr>
        <p:blipFill>
          <a:blip r:embed="rId5" cstate="print"/>
          <a:srcRect/>
          <a:stretch>
            <a:fillRect/>
          </a:stretch>
        </p:blipFill>
        <p:spPr bwMode="auto">
          <a:xfrm>
            <a:off x="3929063" y="4071938"/>
            <a:ext cx="1320800" cy="1762125"/>
          </a:xfrm>
          <a:prstGeom prst="rect">
            <a:avLst/>
          </a:prstGeom>
          <a:noFill/>
          <a:ln w="9525">
            <a:noFill/>
            <a:miter lim="800000"/>
            <a:headEnd/>
            <a:tailEnd/>
          </a:ln>
        </p:spPr>
      </p:pic>
      <p:cxnSp>
        <p:nvCxnSpPr>
          <p:cNvPr id="16" name="Curved Connector 15"/>
          <p:cNvCxnSpPr/>
          <p:nvPr/>
        </p:nvCxnSpPr>
        <p:spPr>
          <a:xfrm>
            <a:off x="1928813" y="2786063"/>
            <a:ext cx="5000625" cy="1928812"/>
          </a:xfrm>
          <a:prstGeom prst="curvedConnector3">
            <a:avLst>
              <a:gd name="adj1" fmla="val 50000"/>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8" name="Curved Connector 17"/>
          <p:cNvCxnSpPr/>
          <p:nvPr/>
        </p:nvCxnSpPr>
        <p:spPr>
          <a:xfrm>
            <a:off x="2500313" y="3143250"/>
            <a:ext cx="1928812" cy="1857375"/>
          </a:xfrm>
          <a:prstGeom prst="curvedConnector3">
            <a:avLst>
              <a:gd name="adj1" fmla="val 50000"/>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7864544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3"/>
          <p:cNvSpPr txBox="1">
            <a:spLocks noChangeArrowheads="1"/>
          </p:cNvSpPr>
          <p:nvPr/>
        </p:nvSpPr>
        <p:spPr bwMode="auto">
          <a:xfrm>
            <a:off x="1598772" y="838458"/>
            <a:ext cx="7358062" cy="4524315"/>
          </a:xfrm>
          <a:prstGeom prst="rect">
            <a:avLst/>
          </a:prstGeom>
          <a:noFill/>
          <a:ln w="9525">
            <a:noFill/>
            <a:miter lim="800000"/>
            <a:headEnd/>
            <a:tailEnd/>
          </a:ln>
        </p:spPr>
        <p:txBody>
          <a:bodyPr wrap="square">
            <a:spAutoFit/>
          </a:bodyPr>
          <a:lstStyle/>
          <a:p>
            <a:r>
              <a:rPr lang="fa-IR" b="1" dirty="0"/>
              <a:t>                      </a:t>
            </a:r>
          </a:p>
          <a:p>
            <a:endParaRPr lang="fa-IR" dirty="0"/>
          </a:p>
          <a:p>
            <a:endParaRPr lang="fa-IR" dirty="0"/>
          </a:p>
          <a:p>
            <a:pPr algn="r" rtl="1"/>
            <a:r>
              <a:rPr lang="fa-IR" dirty="0"/>
              <a:t>     </a:t>
            </a:r>
            <a:r>
              <a:rPr lang="fa-IR" sz="2000" dirty="0"/>
              <a:t>اصلی ترین و بزرگترین و </a:t>
            </a:r>
            <a:r>
              <a:rPr lang="fa-IR" sz="2000" dirty="0" smtClean="0"/>
              <a:t>گرمترین </a:t>
            </a:r>
            <a:r>
              <a:rPr lang="fa-IR" sz="2000" dirty="0"/>
              <a:t>بخش </a:t>
            </a:r>
            <a:r>
              <a:rPr lang="fa-IR" sz="2000" dirty="0" smtClean="0"/>
              <a:t>گرمابه است.</a:t>
            </a:r>
            <a:endParaRPr lang="fa-IR" sz="2000" dirty="0"/>
          </a:p>
          <a:p>
            <a:pPr algn="r" rtl="1"/>
            <a:endParaRPr lang="fa-IR" sz="2000" dirty="0"/>
          </a:p>
          <a:p>
            <a:pPr algn="r" rtl="1"/>
            <a:r>
              <a:rPr lang="fa-IR" sz="2000" dirty="0"/>
              <a:t>                             خزینه ها</a:t>
            </a:r>
          </a:p>
          <a:p>
            <a:pPr algn="r" rtl="1"/>
            <a:r>
              <a:rPr lang="fa-IR" sz="2000" dirty="0"/>
              <a:t>           </a:t>
            </a:r>
            <a:r>
              <a:rPr lang="fa-IR" sz="2000" dirty="0" smtClean="0"/>
              <a:t>                 </a:t>
            </a:r>
            <a:r>
              <a:rPr lang="fa-IR" sz="2000" dirty="0"/>
              <a:t>چاله حوض یا استخر</a:t>
            </a:r>
          </a:p>
          <a:p>
            <a:pPr algn="r" rtl="1"/>
            <a:r>
              <a:rPr lang="fa-IR" sz="2000" dirty="0"/>
              <a:t>     اجزای گرمخانه      کریز یا شاه نشین</a:t>
            </a:r>
          </a:p>
          <a:p>
            <a:pPr algn="r" rtl="1"/>
            <a:r>
              <a:rPr lang="fa-IR" sz="2000" dirty="0"/>
              <a:t>                             دستک</a:t>
            </a:r>
          </a:p>
          <a:p>
            <a:pPr algn="r" rtl="1"/>
            <a:r>
              <a:rPr lang="fa-IR" sz="2400" dirty="0"/>
              <a:t>                           </a:t>
            </a:r>
          </a:p>
          <a:p>
            <a:pPr algn="r" rtl="1"/>
            <a:r>
              <a:rPr lang="fa-IR" dirty="0"/>
              <a:t>                             </a:t>
            </a:r>
          </a:p>
          <a:p>
            <a:pPr algn="r" rtl="1"/>
            <a:endParaRPr lang="fa-IR" dirty="0"/>
          </a:p>
          <a:p>
            <a:pPr algn="r" rtl="1"/>
            <a:r>
              <a:rPr lang="fa-IR" dirty="0"/>
              <a:t>   </a:t>
            </a:r>
          </a:p>
          <a:p>
            <a:pPr algn="r" rtl="1"/>
            <a:endParaRPr lang="fa-IR" dirty="0"/>
          </a:p>
          <a:p>
            <a:pPr algn="r" rtl="1"/>
            <a:r>
              <a:rPr lang="fa-IR" dirty="0"/>
              <a:t>     </a:t>
            </a:r>
          </a:p>
        </p:txBody>
      </p:sp>
      <p:pic>
        <p:nvPicPr>
          <p:cNvPr id="14339" name="Picture 4" descr="Picture1.jpg"/>
          <p:cNvPicPr>
            <a:picLocks noChangeAspect="1"/>
          </p:cNvPicPr>
          <p:nvPr/>
        </p:nvPicPr>
        <p:blipFill>
          <a:blip r:embed="rId2" cstate="print"/>
          <a:srcRect/>
          <a:stretch>
            <a:fillRect/>
          </a:stretch>
        </p:blipFill>
        <p:spPr bwMode="auto">
          <a:xfrm>
            <a:off x="500063" y="714375"/>
            <a:ext cx="3251200" cy="5554663"/>
          </a:xfrm>
          <a:prstGeom prst="rect">
            <a:avLst/>
          </a:prstGeom>
          <a:noFill/>
          <a:ln w="9525">
            <a:noFill/>
            <a:miter lim="800000"/>
            <a:headEnd/>
            <a:tailEnd/>
          </a:ln>
        </p:spPr>
      </p:pic>
      <p:sp>
        <p:nvSpPr>
          <p:cNvPr id="6" name="Right Brace 5"/>
          <p:cNvSpPr/>
          <p:nvPr/>
        </p:nvSpPr>
        <p:spPr>
          <a:xfrm>
            <a:off x="6897053" y="2198789"/>
            <a:ext cx="285750" cy="1813916"/>
          </a:xfrm>
          <a:prstGeom prst="rightBrace">
            <a:avLst/>
          </a:prstGeom>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fa-IR"/>
          </a:p>
        </p:txBody>
      </p:sp>
      <p:sp>
        <p:nvSpPr>
          <p:cNvPr id="7" name="Freeform 6"/>
          <p:cNvSpPr/>
          <p:nvPr/>
        </p:nvSpPr>
        <p:spPr>
          <a:xfrm>
            <a:off x="1044575" y="1236663"/>
            <a:ext cx="1720850" cy="1852612"/>
          </a:xfrm>
          <a:custGeom>
            <a:avLst/>
            <a:gdLst>
              <a:gd name="connsiteX0" fmla="*/ 1658203 w 1721892"/>
              <a:gd name="connsiteY0" fmla="*/ 1696872 h 1851546"/>
              <a:gd name="connsiteX1" fmla="*/ 211540 w 1721892"/>
              <a:gd name="connsiteY1" fmla="*/ 1492155 h 1851546"/>
              <a:gd name="connsiteX2" fmla="*/ 388961 w 1721892"/>
              <a:gd name="connsiteY2" fmla="*/ 332096 h 1851546"/>
              <a:gd name="connsiteX3" fmla="*/ 1412543 w 1721892"/>
              <a:gd name="connsiteY3" fmla="*/ 195618 h 1851546"/>
              <a:gd name="connsiteX4" fmla="*/ 1685498 w 1721892"/>
              <a:gd name="connsiteY4" fmla="*/ 1505803 h 1851546"/>
              <a:gd name="connsiteX5" fmla="*/ 1194179 w 1721892"/>
              <a:gd name="connsiteY5" fmla="*/ 1806054 h 1851546"/>
              <a:gd name="connsiteX6" fmla="*/ 1371600 w 1721892"/>
              <a:gd name="connsiteY6" fmla="*/ 1778758 h 1851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1892" h="1851546">
                <a:moveTo>
                  <a:pt x="1658203" y="1696872"/>
                </a:moveTo>
                <a:cubicBezTo>
                  <a:pt x="1040641" y="1708245"/>
                  <a:pt x="423080" y="1719618"/>
                  <a:pt x="211540" y="1492155"/>
                </a:cubicBezTo>
                <a:cubicBezTo>
                  <a:pt x="0" y="1264692"/>
                  <a:pt x="188794" y="548186"/>
                  <a:pt x="388961" y="332096"/>
                </a:cubicBezTo>
                <a:cubicBezTo>
                  <a:pt x="589128" y="116007"/>
                  <a:pt x="1196454" y="0"/>
                  <a:pt x="1412543" y="195618"/>
                </a:cubicBezTo>
                <a:cubicBezTo>
                  <a:pt x="1628632" y="391236"/>
                  <a:pt x="1721892" y="1237397"/>
                  <a:pt x="1685498" y="1505803"/>
                </a:cubicBezTo>
                <a:cubicBezTo>
                  <a:pt x="1649104" y="1774209"/>
                  <a:pt x="1246495" y="1760562"/>
                  <a:pt x="1194179" y="1806054"/>
                </a:cubicBezTo>
                <a:cubicBezTo>
                  <a:pt x="1141863" y="1851546"/>
                  <a:pt x="1256731" y="1815152"/>
                  <a:pt x="1371600" y="1778758"/>
                </a:cubicBezTo>
              </a:path>
            </a:pathLst>
          </a:custGeom>
          <a:ln w="38100"/>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fa-IR"/>
          </a:p>
        </p:txBody>
      </p:sp>
      <p:sp>
        <p:nvSpPr>
          <p:cNvPr id="8" name="Oval 7"/>
          <p:cNvSpPr/>
          <p:nvPr/>
        </p:nvSpPr>
        <p:spPr>
          <a:xfrm>
            <a:off x="7000875" y="4929188"/>
            <a:ext cx="142875" cy="21431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defRPr/>
            </a:pPr>
            <a:endParaRPr lang="fa-IR"/>
          </a:p>
        </p:txBody>
      </p:sp>
      <p:sp>
        <p:nvSpPr>
          <p:cNvPr id="9" name="Freeform 8"/>
          <p:cNvSpPr/>
          <p:nvPr/>
        </p:nvSpPr>
        <p:spPr>
          <a:xfrm>
            <a:off x="6872288" y="5159375"/>
            <a:ext cx="838200" cy="630238"/>
          </a:xfrm>
          <a:custGeom>
            <a:avLst/>
            <a:gdLst>
              <a:gd name="connsiteX0" fmla="*/ 225188 w 839337"/>
              <a:gd name="connsiteY0" fmla="*/ 0 h 630071"/>
              <a:gd name="connsiteX1" fmla="*/ 34119 w 839337"/>
              <a:gd name="connsiteY1" fmla="*/ 163773 h 630071"/>
              <a:gd name="connsiteX2" fmla="*/ 61415 w 839337"/>
              <a:gd name="connsiteY2" fmla="*/ 518615 h 630071"/>
              <a:gd name="connsiteX3" fmla="*/ 402609 w 839337"/>
              <a:gd name="connsiteY3" fmla="*/ 300250 h 630071"/>
              <a:gd name="connsiteX4" fmla="*/ 675564 w 839337"/>
              <a:gd name="connsiteY4" fmla="*/ 586853 h 630071"/>
              <a:gd name="connsiteX5" fmla="*/ 839337 w 839337"/>
              <a:gd name="connsiteY5" fmla="*/ 559558 h 630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9337" h="630071">
                <a:moveTo>
                  <a:pt x="225188" y="0"/>
                </a:moveTo>
                <a:cubicBezTo>
                  <a:pt x="143301" y="38668"/>
                  <a:pt x="61415" y="77337"/>
                  <a:pt x="34119" y="163773"/>
                </a:cubicBezTo>
                <a:cubicBezTo>
                  <a:pt x="6824" y="250209"/>
                  <a:pt x="0" y="495869"/>
                  <a:pt x="61415" y="518615"/>
                </a:cubicBezTo>
                <a:cubicBezTo>
                  <a:pt x="122830" y="541361"/>
                  <a:pt x="300251" y="288877"/>
                  <a:pt x="402609" y="300250"/>
                </a:cubicBezTo>
                <a:cubicBezTo>
                  <a:pt x="504967" y="311623"/>
                  <a:pt x="602776" y="543635"/>
                  <a:pt x="675564" y="586853"/>
                </a:cubicBezTo>
                <a:cubicBezTo>
                  <a:pt x="748352" y="630071"/>
                  <a:pt x="793844" y="594814"/>
                  <a:pt x="839337" y="559558"/>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fa-IR"/>
          </a:p>
        </p:txBody>
      </p:sp>
      <p:sp>
        <p:nvSpPr>
          <p:cNvPr id="10" name="Oval 9"/>
          <p:cNvSpPr/>
          <p:nvPr/>
        </p:nvSpPr>
        <p:spPr>
          <a:xfrm>
            <a:off x="6429375" y="4643438"/>
            <a:ext cx="142875" cy="21431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defRPr/>
            </a:pPr>
            <a:endParaRPr lang="fa-IR"/>
          </a:p>
        </p:txBody>
      </p:sp>
      <p:sp>
        <p:nvSpPr>
          <p:cNvPr id="12" name="Freeform 11"/>
          <p:cNvSpPr/>
          <p:nvPr/>
        </p:nvSpPr>
        <p:spPr>
          <a:xfrm>
            <a:off x="6375400" y="4872038"/>
            <a:ext cx="466725" cy="820737"/>
          </a:xfrm>
          <a:custGeom>
            <a:avLst/>
            <a:gdLst>
              <a:gd name="connsiteX0" fmla="*/ 134203 w 466299"/>
              <a:gd name="connsiteY0" fmla="*/ 0 h 821140"/>
              <a:gd name="connsiteX1" fmla="*/ 175146 w 466299"/>
              <a:gd name="connsiteY1" fmla="*/ 464024 h 821140"/>
              <a:gd name="connsiteX2" fmla="*/ 448102 w 466299"/>
              <a:gd name="connsiteY2" fmla="*/ 791570 h 821140"/>
              <a:gd name="connsiteX3" fmla="*/ 65964 w 466299"/>
              <a:gd name="connsiteY3" fmla="*/ 641445 h 821140"/>
              <a:gd name="connsiteX4" fmla="*/ 52317 w 466299"/>
              <a:gd name="connsiteY4" fmla="*/ 805218 h 821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299" h="821140">
                <a:moveTo>
                  <a:pt x="134203" y="0"/>
                </a:moveTo>
                <a:cubicBezTo>
                  <a:pt x="128516" y="166048"/>
                  <a:pt x="122829" y="332096"/>
                  <a:pt x="175146" y="464024"/>
                </a:cubicBezTo>
                <a:cubicBezTo>
                  <a:pt x="227463" y="595952"/>
                  <a:pt x="466299" y="762000"/>
                  <a:pt x="448102" y="791570"/>
                </a:cubicBezTo>
                <a:cubicBezTo>
                  <a:pt x="429905" y="821140"/>
                  <a:pt x="131928" y="639170"/>
                  <a:pt x="65964" y="641445"/>
                </a:cubicBezTo>
                <a:cubicBezTo>
                  <a:pt x="0" y="643720"/>
                  <a:pt x="26158" y="724469"/>
                  <a:pt x="52317" y="805218"/>
                </a:cubicBezTo>
              </a:path>
            </a:pathLst>
          </a:custGeom>
          <a:ln w="25400"/>
        </p:spPr>
        <p:style>
          <a:lnRef idx="1">
            <a:schemeClr val="dk1"/>
          </a:lnRef>
          <a:fillRef idx="0">
            <a:schemeClr val="dk1"/>
          </a:fillRef>
          <a:effectRef idx="0">
            <a:schemeClr val="dk1"/>
          </a:effectRef>
          <a:fontRef idx="minor">
            <a:schemeClr val="tx1"/>
          </a:fontRef>
        </p:style>
        <p:txBody>
          <a:bodyPr rtlCol="1" anchor="ctr"/>
          <a:lstStyle/>
          <a:p>
            <a:pPr algn="ctr">
              <a:defRPr/>
            </a:pPr>
            <a:endParaRPr lang="fa-IR"/>
          </a:p>
        </p:txBody>
      </p:sp>
      <p:sp>
        <p:nvSpPr>
          <p:cNvPr id="14" name="Freeform 13"/>
          <p:cNvSpPr/>
          <p:nvPr/>
        </p:nvSpPr>
        <p:spPr>
          <a:xfrm>
            <a:off x="6399213" y="4967288"/>
            <a:ext cx="520700" cy="328612"/>
          </a:xfrm>
          <a:custGeom>
            <a:avLst/>
            <a:gdLst>
              <a:gd name="connsiteX0" fmla="*/ 111457 w 520890"/>
              <a:gd name="connsiteY0" fmla="*/ 0 h 327546"/>
              <a:gd name="connsiteX1" fmla="*/ 56866 w 520890"/>
              <a:gd name="connsiteY1" fmla="*/ 232012 h 327546"/>
              <a:gd name="connsiteX2" fmla="*/ 452651 w 520890"/>
              <a:gd name="connsiteY2" fmla="*/ 232012 h 327546"/>
              <a:gd name="connsiteX3" fmla="*/ 466299 w 520890"/>
              <a:gd name="connsiteY3" fmla="*/ 327546 h 327546"/>
            </a:gdLst>
            <a:ahLst/>
            <a:cxnLst>
              <a:cxn ang="0">
                <a:pos x="connsiteX0" y="connsiteY0"/>
              </a:cxn>
              <a:cxn ang="0">
                <a:pos x="connsiteX1" y="connsiteY1"/>
              </a:cxn>
              <a:cxn ang="0">
                <a:pos x="connsiteX2" y="connsiteY2"/>
              </a:cxn>
              <a:cxn ang="0">
                <a:pos x="connsiteX3" y="connsiteY3"/>
              </a:cxn>
            </a:cxnLst>
            <a:rect l="l" t="t" r="r" b="b"/>
            <a:pathLst>
              <a:path w="520890" h="327546">
                <a:moveTo>
                  <a:pt x="111457" y="0"/>
                </a:moveTo>
                <a:cubicBezTo>
                  <a:pt x="55728" y="96671"/>
                  <a:pt x="0" y="193343"/>
                  <a:pt x="56866" y="232012"/>
                </a:cubicBezTo>
                <a:cubicBezTo>
                  <a:pt x="113732" y="270681"/>
                  <a:pt x="384412" y="216090"/>
                  <a:pt x="452651" y="232012"/>
                </a:cubicBezTo>
                <a:cubicBezTo>
                  <a:pt x="520890" y="247934"/>
                  <a:pt x="493594" y="287740"/>
                  <a:pt x="466299" y="327546"/>
                </a:cubicBezTo>
              </a:path>
            </a:pathLst>
          </a:custGeom>
          <a:ln w="25400"/>
        </p:spPr>
        <p:style>
          <a:lnRef idx="1">
            <a:schemeClr val="dk1"/>
          </a:lnRef>
          <a:fillRef idx="0">
            <a:schemeClr val="dk1"/>
          </a:fillRef>
          <a:effectRef idx="0">
            <a:schemeClr val="dk1"/>
          </a:effectRef>
          <a:fontRef idx="minor">
            <a:schemeClr val="tx1"/>
          </a:fontRef>
        </p:style>
        <p:txBody>
          <a:bodyPr rtlCol="1" anchor="ctr"/>
          <a:lstStyle/>
          <a:p>
            <a:pPr algn="ctr">
              <a:defRPr/>
            </a:pPr>
            <a:endParaRPr lang="fa-IR"/>
          </a:p>
        </p:txBody>
      </p:sp>
      <p:sp>
        <p:nvSpPr>
          <p:cNvPr id="18" name="Freeform 17"/>
          <p:cNvSpPr/>
          <p:nvPr/>
        </p:nvSpPr>
        <p:spPr>
          <a:xfrm>
            <a:off x="6807200" y="5075238"/>
            <a:ext cx="141288" cy="296862"/>
          </a:xfrm>
          <a:custGeom>
            <a:avLst/>
            <a:gdLst>
              <a:gd name="connsiteX0" fmla="*/ 2275 w 141027"/>
              <a:gd name="connsiteY0" fmla="*/ 261582 h 297976"/>
              <a:gd name="connsiteX1" fmla="*/ 84161 w 141027"/>
              <a:gd name="connsiteY1" fmla="*/ 29570 h 297976"/>
              <a:gd name="connsiteX2" fmla="*/ 138752 w 141027"/>
              <a:gd name="connsiteY2" fmla="*/ 84161 h 297976"/>
              <a:gd name="connsiteX3" fmla="*/ 97809 w 141027"/>
              <a:gd name="connsiteY3" fmla="*/ 247934 h 297976"/>
              <a:gd name="connsiteX4" fmla="*/ 2275 w 141027"/>
              <a:gd name="connsiteY4" fmla="*/ 261582 h 297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027" h="297976">
                <a:moveTo>
                  <a:pt x="2275" y="261582"/>
                </a:moveTo>
                <a:cubicBezTo>
                  <a:pt x="0" y="225188"/>
                  <a:pt x="61415" y="59140"/>
                  <a:pt x="84161" y="29570"/>
                </a:cubicBezTo>
                <a:cubicBezTo>
                  <a:pt x="106907" y="0"/>
                  <a:pt x="136477" y="47767"/>
                  <a:pt x="138752" y="84161"/>
                </a:cubicBezTo>
                <a:cubicBezTo>
                  <a:pt x="141027" y="120555"/>
                  <a:pt x="118280" y="225188"/>
                  <a:pt x="97809" y="247934"/>
                </a:cubicBezTo>
                <a:cubicBezTo>
                  <a:pt x="77338" y="270680"/>
                  <a:pt x="4550" y="297976"/>
                  <a:pt x="2275" y="26158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sp>
        <p:nvSpPr>
          <p:cNvPr id="19" name="Freeform 18"/>
          <p:cNvSpPr/>
          <p:nvPr/>
        </p:nvSpPr>
        <p:spPr>
          <a:xfrm>
            <a:off x="4786313" y="5429250"/>
            <a:ext cx="1698625" cy="298450"/>
          </a:xfrm>
          <a:custGeom>
            <a:avLst/>
            <a:gdLst>
              <a:gd name="connsiteX0" fmla="*/ 250208 w 1699145"/>
              <a:gd name="connsiteY0" fmla="*/ 31844 h 297976"/>
              <a:gd name="connsiteX1" fmla="*/ 1505802 w 1699145"/>
              <a:gd name="connsiteY1" fmla="*/ 45492 h 297976"/>
              <a:gd name="connsiteX2" fmla="*/ 1410268 w 1699145"/>
              <a:gd name="connsiteY2" fmla="*/ 168322 h 297976"/>
              <a:gd name="connsiteX3" fmla="*/ 891653 w 1699145"/>
              <a:gd name="connsiteY3" fmla="*/ 277504 h 297976"/>
              <a:gd name="connsiteX4" fmla="*/ 100083 w 1699145"/>
              <a:gd name="connsiteY4" fmla="*/ 45492 h 297976"/>
              <a:gd name="connsiteX5" fmla="*/ 250208 w 1699145"/>
              <a:gd name="connsiteY5" fmla="*/ 31844 h 297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9145" h="297976">
                <a:moveTo>
                  <a:pt x="250208" y="31844"/>
                </a:moveTo>
                <a:cubicBezTo>
                  <a:pt x="484494" y="31844"/>
                  <a:pt x="1312459" y="22746"/>
                  <a:pt x="1505802" y="45492"/>
                </a:cubicBezTo>
                <a:cubicBezTo>
                  <a:pt x="1699145" y="68238"/>
                  <a:pt x="1512626" y="129653"/>
                  <a:pt x="1410268" y="168322"/>
                </a:cubicBezTo>
                <a:cubicBezTo>
                  <a:pt x="1307910" y="206991"/>
                  <a:pt x="1110017" y="297976"/>
                  <a:pt x="891653" y="277504"/>
                </a:cubicBezTo>
                <a:cubicBezTo>
                  <a:pt x="673289" y="257032"/>
                  <a:pt x="200166" y="90984"/>
                  <a:pt x="100083" y="45492"/>
                </a:cubicBezTo>
                <a:cubicBezTo>
                  <a:pt x="0" y="0"/>
                  <a:pt x="15922" y="31844"/>
                  <a:pt x="250208" y="31844"/>
                </a:cubicBezTo>
                <a:close/>
              </a:path>
            </a:pathLst>
          </a:custGeom>
        </p:spPr>
        <p:style>
          <a:lnRef idx="2">
            <a:schemeClr val="accent5"/>
          </a:lnRef>
          <a:fillRef idx="1">
            <a:schemeClr val="lt1"/>
          </a:fillRef>
          <a:effectRef idx="0">
            <a:schemeClr val="accent5"/>
          </a:effectRef>
          <a:fontRef idx="minor">
            <a:schemeClr val="dk1"/>
          </a:fontRef>
        </p:style>
        <p:txBody>
          <a:bodyPr rtlCol="1" anchor="ctr"/>
          <a:lstStyle/>
          <a:p>
            <a:pPr algn="ctr">
              <a:defRPr/>
            </a:pPr>
            <a:endParaRPr lang="fa-IR"/>
          </a:p>
        </p:txBody>
      </p:sp>
      <p:sp>
        <p:nvSpPr>
          <p:cNvPr id="20" name="Freeform 19"/>
          <p:cNvSpPr/>
          <p:nvPr/>
        </p:nvSpPr>
        <p:spPr>
          <a:xfrm>
            <a:off x="3951288" y="5629275"/>
            <a:ext cx="1549400" cy="68263"/>
          </a:xfrm>
          <a:custGeom>
            <a:avLst/>
            <a:gdLst>
              <a:gd name="connsiteX0" fmla="*/ 1549021 w 1549021"/>
              <a:gd name="connsiteY0" fmla="*/ 47768 h 68239"/>
              <a:gd name="connsiteX1" fmla="*/ 1180531 w 1549021"/>
              <a:gd name="connsiteY1" fmla="*/ 61415 h 68239"/>
              <a:gd name="connsiteX2" fmla="*/ 170597 w 1549021"/>
              <a:gd name="connsiteY2" fmla="*/ 6824 h 68239"/>
              <a:gd name="connsiteX3" fmla="*/ 156949 w 1549021"/>
              <a:gd name="connsiteY3" fmla="*/ 20472 h 68239"/>
            </a:gdLst>
            <a:ahLst/>
            <a:cxnLst>
              <a:cxn ang="0">
                <a:pos x="connsiteX0" y="connsiteY0"/>
              </a:cxn>
              <a:cxn ang="0">
                <a:pos x="connsiteX1" y="connsiteY1"/>
              </a:cxn>
              <a:cxn ang="0">
                <a:pos x="connsiteX2" y="connsiteY2"/>
              </a:cxn>
              <a:cxn ang="0">
                <a:pos x="connsiteX3" y="connsiteY3"/>
              </a:cxn>
            </a:cxnLst>
            <a:rect l="l" t="t" r="r" b="b"/>
            <a:pathLst>
              <a:path w="1549021" h="68239">
                <a:moveTo>
                  <a:pt x="1549021" y="47768"/>
                </a:moveTo>
                <a:cubicBezTo>
                  <a:pt x="1479644" y="58003"/>
                  <a:pt x="1410268" y="68239"/>
                  <a:pt x="1180531" y="61415"/>
                </a:cubicBezTo>
                <a:cubicBezTo>
                  <a:pt x="950794" y="54591"/>
                  <a:pt x="341194" y="13648"/>
                  <a:pt x="170597" y="6824"/>
                </a:cubicBezTo>
                <a:cubicBezTo>
                  <a:pt x="0" y="0"/>
                  <a:pt x="78474" y="10236"/>
                  <a:pt x="156949" y="20472"/>
                </a:cubicBezTo>
              </a:path>
            </a:pathLst>
          </a:custGeom>
        </p:spPr>
        <p:style>
          <a:lnRef idx="1">
            <a:schemeClr val="dk1"/>
          </a:lnRef>
          <a:fillRef idx="0">
            <a:schemeClr val="dk1"/>
          </a:fillRef>
          <a:effectRef idx="0">
            <a:schemeClr val="dk1"/>
          </a:effectRef>
          <a:fontRef idx="minor">
            <a:schemeClr val="tx1"/>
          </a:fontRef>
        </p:style>
        <p:txBody>
          <a:bodyPr rtlCol="1" anchor="ctr"/>
          <a:lstStyle/>
          <a:p>
            <a:pPr algn="ctr">
              <a:defRPr/>
            </a:pPr>
            <a:endParaRPr lang="fa-IR"/>
          </a:p>
        </p:txBody>
      </p:sp>
      <p:sp>
        <p:nvSpPr>
          <p:cNvPr id="21" name="Freeform 20"/>
          <p:cNvSpPr/>
          <p:nvPr/>
        </p:nvSpPr>
        <p:spPr>
          <a:xfrm>
            <a:off x="5991225" y="5670550"/>
            <a:ext cx="2333625" cy="88900"/>
          </a:xfrm>
          <a:custGeom>
            <a:avLst/>
            <a:gdLst>
              <a:gd name="connsiteX0" fmla="*/ 0 w 2333767"/>
              <a:gd name="connsiteY0" fmla="*/ 47767 h 88710"/>
              <a:gd name="connsiteX1" fmla="*/ 81887 w 2333767"/>
              <a:gd name="connsiteY1" fmla="*/ 47767 h 88710"/>
              <a:gd name="connsiteX2" fmla="*/ 1160060 w 2333767"/>
              <a:gd name="connsiteY2" fmla="*/ 6824 h 88710"/>
              <a:gd name="connsiteX3" fmla="*/ 1760561 w 2333767"/>
              <a:gd name="connsiteY3" fmla="*/ 88710 h 88710"/>
              <a:gd name="connsiteX4" fmla="*/ 2333767 w 2333767"/>
              <a:gd name="connsiteY4" fmla="*/ 6824 h 88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3767" h="88710">
                <a:moveTo>
                  <a:pt x="0" y="47767"/>
                </a:moveTo>
                <a:lnTo>
                  <a:pt x="81887" y="47767"/>
                </a:lnTo>
                <a:cubicBezTo>
                  <a:pt x="275230" y="40943"/>
                  <a:pt x="880281" y="0"/>
                  <a:pt x="1160060" y="6824"/>
                </a:cubicBezTo>
                <a:cubicBezTo>
                  <a:pt x="1439839" y="13648"/>
                  <a:pt x="1564943" y="88710"/>
                  <a:pt x="1760561" y="88710"/>
                </a:cubicBezTo>
                <a:cubicBezTo>
                  <a:pt x="1956179" y="88710"/>
                  <a:pt x="2144973" y="47767"/>
                  <a:pt x="2333767" y="6824"/>
                </a:cubicBezTo>
              </a:path>
            </a:pathLst>
          </a:custGeom>
        </p:spPr>
        <p:style>
          <a:lnRef idx="1">
            <a:schemeClr val="dk1"/>
          </a:lnRef>
          <a:fillRef idx="0">
            <a:schemeClr val="dk1"/>
          </a:fillRef>
          <a:effectRef idx="0">
            <a:schemeClr val="dk1"/>
          </a:effectRef>
          <a:fontRef idx="minor">
            <a:schemeClr val="tx1"/>
          </a:fontRef>
        </p:style>
        <p:txBody>
          <a:bodyPr rtlCol="1" anchor="ctr"/>
          <a:lstStyle/>
          <a:p>
            <a:pPr algn="ctr">
              <a:defRPr/>
            </a:pPr>
            <a:endParaRPr lang="fa-IR"/>
          </a:p>
        </p:txBody>
      </p:sp>
      <p:sp>
        <p:nvSpPr>
          <p:cNvPr id="15" name="Freeform 14"/>
          <p:cNvSpPr/>
          <p:nvPr/>
        </p:nvSpPr>
        <p:spPr>
          <a:xfrm>
            <a:off x="6773863" y="4157662"/>
            <a:ext cx="1223962" cy="1557338"/>
          </a:xfrm>
          <a:custGeom>
            <a:avLst/>
            <a:gdLst>
              <a:gd name="connsiteX0" fmla="*/ 1059976 w 1223749"/>
              <a:gd name="connsiteY0" fmla="*/ 1489880 h 1558119"/>
              <a:gd name="connsiteX1" fmla="*/ 1059976 w 1223749"/>
              <a:gd name="connsiteY1" fmla="*/ 1421642 h 1558119"/>
              <a:gd name="connsiteX2" fmla="*/ 1073624 w 1223749"/>
              <a:gd name="connsiteY2" fmla="*/ 671015 h 1558119"/>
              <a:gd name="connsiteX3" fmla="*/ 159224 w 1223749"/>
              <a:gd name="connsiteY3" fmla="*/ 97809 h 1558119"/>
              <a:gd name="connsiteX4" fmla="*/ 118280 w 1223749"/>
              <a:gd name="connsiteY4" fmla="*/ 84161 h 155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3749" h="1558119">
                <a:moveTo>
                  <a:pt x="1059976" y="1489880"/>
                </a:moveTo>
                <a:cubicBezTo>
                  <a:pt x="1058838" y="1523999"/>
                  <a:pt x="1057701" y="1558119"/>
                  <a:pt x="1059976" y="1421642"/>
                </a:cubicBezTo>
                <a:cubicBezTo>
                  <a:pt x="1062251" y="1285165"/>
                  <a:pt x="1223749" y="891654"/>
                  <a:pt x="1073624" y="671015"/>
                </a:cubicBezTo>
                <a:cubicBezTo>
                  <a:pt x="923499" y="450376"/>
                  <a:pt x="318448" y="195618"/>
                  <a:pt x="159224" y="97809"/>
                </a:cubicBezTo>
                <a:cubicBezTo>
                  <a:pt x="0" y="0"/>
                  <a:pt x="59140" y="42080"/>
                  <a:pt x="118280" y="84161"/>
                </a:cubicBezTo>
              </a:path>
            </a:pathLst>
          </a:custGeom>
          <a:ln w="25400"/>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fa-IR"/>
          </a:p>
        </p:txBody>
      </p:sp>
      <p:sp>
        <p:nvSpPr>
          <p:cNvPr id="16" name="Freeform 15"/>
          <p:cNvSpPr/>
          <p:nvPr/>
        </p:nvSpPr>
        <p:spPr>
          <a:xfrm>
            <a:off x="6796088" y="4294187"/>
            <a:ext cx="1028700" cy="1268413"/>
          </a:xfrm>
          <a:custGeom>
            <a:avLst/>
            <a:gdLst>
              <a:gd name="connsiteX0" fmla="*/ 928048 w 1028132"/>
              <a:gd name="connsiteY0" fmla="*/ 1269242 h 1269242"/>
              <a:gd name="connsiteX1" fmla="*/ 928048 w 1028132"/>
              <a:gd name="connsiteY1" fmla="*/ 1146412 h 1269242"/>
              <a:gd name="connsiteX2" fmla="*/ 873457 w 1028132"/>
              <a:gd name="connsiteY2" fmla="*/ 532263 h 1269242"/>
              <a:gd name="connsiteX3" fmla="*/ 0 w 1028132"/>
              <a:gd name="connsiteY3" fmla="*/ 0 h 1269242"/>
            </a:gdLst>
            <a:ahLst/>
            <a:cxnLst>
              <a:cxn ang="0">
                <a:pos x="connsiteX0" y="connsiteY0"/>
              </a:cxn>
              <a:cxn ang="0">
                <a:pos x="connsiteX1" y="connsiteY1"/>
              </a:cxn>
              <a:cxn ang="0">
                <a:pos x="connsiteX2" y="connsiteY2"/>
              </a:cxn>
              <a:cxn ang="0">
                <a:pos x="connsiteX3" y="connsiteY3"/>
              </a:cxn>
            </a:cxnLst>
            <a:rect l="l" t="t" r="r" b="b"/>
            <a:pathLst>
              <a:path w="1028132" h="1269242">
                <a:moveTo>
                  <a:pt x="928048" y="1269242"/>
                </a:moveTo>
                <a:cubicBezTo>
                  <a:pt x="932597" y="1269242"/>
                  <a:pt x="937147" y="1269242"/>
                  <a:pt x="928048" y="1146412"/>
                </a:cubicBezTo>
                <a:cubicBezTo>
                  <a:pt x="918949" y="1023582"/>
                  <a:pt x="1028132" y="723332"/>
                  <a:pt x="873457" y="532263"/>
                </a:cubicBezTo>
                <a:cubicBezTo>
                  <a:pt x="718782" y="341194"/>
                  <a:pt x="359391" y="170597"/>
                  <a:pt x="0" y="0"/>
                </a:cubicBezTo>
              </a:path>
            </a:pathLst>
          </a:custGeom>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fa-IR"/>
          </a:p>
        </p:txBody>
      </p:sp>
      <p:sp>
        <p:nvSpPr>
          <p:cNvPr id="17" name="Freeform 16"/>
          <p:cNvSpPr/>
          <p:nvPr/>
        </p:nvSpPr>
        <p:spPr>
          <a:xfrm>
            <a:off x="5459413" y="4991100"/>
            <a:ext cx="190500" cy="441325"/>
          </a:xfrm>
          <a:custGeom>
            <a:avLst/>
            <a:gdLst>
              <a:gd name="connsiteX0" fmla="*/ 191069 w 191069"/>
              <a:gd name="connsiteY0" fmla="*/ 441277 h 441277"/>
              <a:gd name="connsiteX1" fmla="*/ 136478 w 191069"/>
              <a:gd name="connsiteY1" fmla="*/ 277504 h 441277"/>
              <a:gd name="connsiteX2" fmla="*/ 81887 w 191069"/>
              <a:gd name="connsiteY2" fmla="*/ 4549 h 441277"/>
              <a:gd name="connsiteX3" fmla="*/ 0 w 191069"/>
              <a:gd name="connsiteY3" fmla="*/ 250208 h 441277"/>
            </a:gdLst>
            <a:ahLst/>
            <a:cxnLst>
              <a:cxn ang="0">
                <a:pos x="connsiteX0" y="connsiteY0"/>
              </a:cxn>
              <a:cxn ang="0">
                <a:pos x="connsiteX1" y="connsiteY1"/>
              </a:cxn>
              <a:cxn ang="0">
                <a:pos x="connsiteX2" y="connsiteY2"/>
              </a:cxn>
              <a:cxn ang="0">
                <a:pos x="connsiteX3" y="connsiteY3"/>
              </a:cxn>
            </a:cxnLst>
            <a:rect l="l" t="t" r="r" b="b"/>
            <a:pathLst>
              <a:path w="191069" h="441277">
                <a:moveTo>
                  <a:pt x="191069" y="441277"/>
                </a:moveTo>
                <a:cubicBezTo>
                  <a:pt x="172872" y="395784"/>
                  <a:pt x="154675" y="350292"/>
                  <a:pt x="136478" y="277504"/>
                </a:cubicBezTo>
                <a:cubicBezTo>
                  <a:pt x="118281" y="204716"/>
                  <a:pt x="104633" y="9098"/>
                  <a:pt x="81887" y="4549"/>
                </a:cubicBezTo>
                <a:cubicBezTo>
                  <a:pt x="59141" y="0"/>
                  <a:pt x="29570" y="125104"/>
                  <a:pt x="0" y="250208"/>
                </a:cubicBezTo>
              </a:path>
            </a:pathLst>
          </a:custGeom>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fa-IR"/>
          </a:p>
        </p:txBody>
      </p:sp>
      <p:sp>
        <p:nvSpPr>
          <p:cNvPr id="22" name="Freeform 21"/>
          <p:cNvSpPr/>
          <p:nvPr/>
        </p:nvSpPr>
        <p:spPr>
          <a:xfrm>
            <a:off x="5613400" y="4856163"/>
            <a:ext cx="225425" cy="615950"/>
          </a:xfrm>
          <a:custGeom>
            <a:avLst/>
            <a:gdLst>
              <a:gd name="connsiteX0" fmla="*/ 63690 w 225188"/>
              <a:gd name="connsiteY0" fmla="*/ 616423 h 616423"/>
              <a:gd name="connsiteX1" fmla="*/ 22746 w 225188"/>
              <a:gd name="connsiteY1" fmla="*/ 56865 h 616423"/>
              <a:gd name="connsiteX2" fmla="*/ 200167 w 225188"/>
              <a:gd name="connsiteY2" fmla="*/ 275229 h 616423"/>
              <a:gd name="connsiteX3" fmla="*/ 172872 w 225188"/>
              <a:gd name="connsiteY3" fmla="*/ 275229 h 616423"/>
            </a:gdLst>
            <a:ahLst/>
            <a:cxnLst>
              <a:cxn ang="0">
                <a:pos x="connsiteX0" y="connsiteY0"/>
              </a:cxn>
              <a:cxn ang="0">
                <a:pos x="connsiteX1" y="connsiteY1"/>
              </a:cxn>
              <a:cxn ang="0">
                <a:pos x="connsiteX2" y="connsiteY2"/>
              </a:cxn>
              <a:cxn ang="0">
                <a:pos x="connsiteX3" y="connsiteY3"/>
              </a:cxn>
            </a:cxnLst>
            <a:rect l="l" t="t" r="r" b="b"/>
            <a:pathLst>
              <a:path w="225188" h="616423">
                <a:moveTo>
                  <a:pt x="63690" y="616423"/>
                </a:moveTo>
                <a:cubicBezTo>
                  <a:pt x="31845" y="365076"/>
                  <a:pt x="0" y="113730"/>
                  <a:pt x="22746" y="56865"/>
                </a:cubicBezTo>
                <a:cubicBezTo>
                  <a:pt x="45492" y="0"/>
                  <a:pt x="175146" y="238835"/>
                  <a:pt x="200167" y="275229"/>
                </a:cubicBezTo>
                <a:cubicBezTo>
                  <a:pt x="225188" y="311623"/>
                  <a:pt x="199030" y="293426"/>
                  <a:pt x="172872" y="275229"/>
                </a:cubicBezTo>
              </a:path>
            </a:pathLst>
          </a:custGeom>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fa-IR"/>
          </a:p>
        </p:txBody>
      </p:sp>
      <p:sp>
        <p:nvSpPr>
          <p:cNvPr id="23" name="Freeform 22"/>
          <p:cNvSpPr/>
          <p:nvPr/>
        </p:nvSpPr>
        <p:spPr>
          <a:xfrm>
            <a:off x="5554663" y="4776788"/>
            <a:ext cx="109537" cy="668337"/>
          </a:xfrm>
          <a:custGeom>
            <a:avLst/>
            <a:gdLst>
              <a:gd name="connsiteX0" fmla="*/ 109182 w 109182"/>
              <a:gd name="connsiteY0" fmla="*/ 668741 h 668741"/>
              <a:gd name="connsiteX1" fmla="*/ 0 w 109182"/>
              <a:gd name="connsiteY1" fmla="*/ 0 h 668741"/>
            </a:gdLst>
            <a:ahLst/>
            <a:cxnLst>
              <a:cxn ang="0">
                <a:pos x="connsiteX0" y="connsiteY0"/>
              </a:cxn>
              <a:cxn ang="0">
                <a:pos x="connsiteX1" y="connsiteY1"/>
              </a:cxn>
            </a:cxnLst>
            <a:rect l="l" t="t" r="r" b="b"/>
            <a:pathLst>
              <a:path w="109182" h="668741">
                <a:moveTo>
                  <a:pt x="109182" y="668741"/>
                </a:moveTo>
                <a:lnTo>
                  <a:pt x="0" y="0"/>
                </a:lnTo>
              </a:path>
            </a:pathLst>
          </a:custGeom>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fa-IR"/>
          </a:p>
        </p:txBody>
      </p:sp>
      <p:sp>
        <p:nvSpPr>
          <p:cNvPr id="2" name="TextBox 1"/>
          <p:cNvSpPr txBox="1"/>
          <p:nvPr/>
        </p:nvSpPr>
        <p:spPr>
          <a:xfrm>
            <a:off x="7168515" y="322075"/>
            <a:ext cx="1760537" cy="707886"/>
          </a:xfrm>
          <a:prstGeom prst="rect">
            <a:avLst/>
          </a:prstGeom>
          <a:noFill/>
        </p:spPr>
        <p:txBody>
          <a:bodyPr wrap="square" rtlCol="0">
            <a:spAutoFit/>
          </a:bodyPr>
          <a:lstStyle/>
          <a:p>
            <a:pPr algn="r" rtl="1"/>
            <a:r>
              <a:rPr lang="fa-IR" sz="4000" dirty="0" smtClean="0">
                <a:latin typeface="Arial (Body)"/>
              </a:rPr>
              <a:t>گرمخانه</a:t>
            </a:r>
            <a:endParaRPr lang="en-US" sz="4000" dirty="0">
              <a:latin typeface="Arial (Body)"/>
            </a:endParaRPr>
          </a:p>
        </p:txBody>
      </p:sp>
    </p:spTree>
    <p:extLst>
      <p:ext uri="{BB962C8B-B14F-4D97-AF65-F5344CB8AC3E}">
        <p14:creationId xmlns:p14="http://schemas.microsoft.com/office/powerpoint/2010/main" xmlns="" val="40053380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descr="nouka1.jpg"/>
          <p:cNvPicPr>
            <a:picLocks noChangeAspect="1"/>
          </p:cNvPicPr>
          <p:nvPr/>
        </p:nvPicPr>
        <p:blipFill>
          <a:blip r:embed="rId2" cstate="print"/>
          <a:srcRect/>
          <a:stretch>
            <a:fillRect/>
          </a:stretch>
        </p:blipFill>
        <p:spPr bwMode="auto">
          <a:xfrm>
            <a:off x="4191000" y="4368800"/>
            <a:ext cx="3030431" cy="2267818"/>
          </a:xfrm>
          <a:prstGeom prst="rect">
            <a:avLst/>
          </a:prstGeom>
          <a:noFill/>
          <a:ln w="9525">
            <a:noFill/>
            <a:miter lim="800000"/>
            <a:headEnd/>
            <a:tailEnd/>
          </a:ln>
        </p:spPr>
      </p:pic>
      <p:pic>
        <p:nvPicPr>
          <p:cNvPr id="15363" name="Picture 4" descr="Picture1.jpg"/>
          <p:cNvPicPr>
            <a:picLocks noChangeAspect="1"/>
          </p:cNvPicPr>
          <p:nvPr/>
        </p:nvPicPr>
        <p:blipFill>
          <a:blip r:embed="rId3" cstate="print"/>
          <a:srcRect/>
          <a:stretch>
            <a:fillRect/>
          </a:stretch>
        </p:blipFill>
        <p:spPr bwMode="auto">
          <a:xfrm>
            <a:off x="428625" y="1071563"/>
            <a:ext cx="2716213" cy="4786312"/>
          </a:xfrm>
          <a:prstGeom prst="rect">
            <a:avLst/>
          </a:prstGeom>
          <a:noFill/>
          <a:ln w="9525">
            <a:noFill/>
            <a:miter lim="800000"/>
            <a:headEnd/>
            <a:tailEnd/>
          </a:ln>
        </p:spPr>
      </p:pic>
      <p:sp>
        <p:nvSpPr>
          <p:cNvPr id="15364" name="TextBox 5"/>
          <p:cNvSpPr txBox="1">
            <a:spLocks noChangeArrowheads="1"/>
          </p:cNvSpPr>
          <p:nvPr/>
        </p:nvSpPr>
        <p:spPr bwMode="auto">
          <a:xfrm>
            <a:off x="7010400" y="228600"/>
            <a:ext cx="1957388" cy="707886"/>
          </a:xfrm>
          <a:prstGeom prst="rect">
            <a:avLst/>
          </a:prstGeom>
          <a:noFill/>
          <a:ln w="9525">
            <a:noFill/>
            <a:miter lim="800000"/>
            <a:headEnd/>
            <a:tailEnd/>
          </a:ln>
        </p:spPr>
        <p:txBody>
          <a:bodyPr wrap="square">
            <a:spAutoFit/>
          </a:bodyPr>
          <a:lstStyle/>
          <a:p>
            <a:pPr algn="r" rtl="1"/>
            <a:r>
              <a:rPr lang="fa-IR" sz="4000" b="1" dirty="0"/>
              <a:t>گرمخانه</a:t>
            </a:r>
          </a:p>
        </p:txBody>
      </p:sp>
      <p:pic>
        <p:nvPicPr>
          <p:cNvPr id="15365" name="Picture 11" descr="1گنج.jpg"/>
          <p:cNvPicPr>
            <a:picLocks noChangeAspect="1"/>
          </p:cNvPicPr>
          <p:nvPr/>
        </p:nvPicPr>
        <p:blipFill>
          <a:blip r:embed="rId4" cstate="print"/>
          <a:srcRect/>
          <a:stretch>
            <a:fillRect/>
          </a:stretch>
        </p:blipFill>
        <p:spPr bwMode="auto">
          <a:xfrm>
            <a:off x="3951074" y="1011074"/>
            <a:ext cx="3897526" cy="2917989"/>
          </a:xfrm>
          <a:prstGeom prst="rect">
            <a:avLst/>
          </a:prstGeom>
          <a:noFill/>
          <a:ln w="9525">
            <a:noFill/>
            <a:miter lim="800000"/>
            <a:headEnd/>
            <a:tailEnd/>
          </a:ln>
        </p:spPr>
      </p:pic>
      <p:cxnSp>
        <p:nvCxnSpPr>
          <p:cNvPr id="8" name="Curved Connector 7"/>
          <p:cNvCxnSpPr/>
          <p:nvPr/>
        </p:nvCxnSpPr>
        <p:spPr>
          <a:xfrm>
            <a:off x="1643063" y="2500313"/>
            <a:ext cx="3214687" cy="928687"/>
          </a:xfrm>
          <a:prstGeom prst="curvedConnector3">
            <a:avLst>
              <a:gd name="adj1" fmla="val 50000"/>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1920325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3"/>
          <p:cNvSpPr txBox="1">
            <a:spLocks noChangeArrowheads="1"/>
          </p:cNvSpPr>
          <p:nvPr/>
        </p:nvSpPr>
        <p:spPr bwMode="auto">
          <a:xfrm>
            <a:off x="3931920" y="152400"/>
            <a:ext cx="5405437" cy="1354217"/>
          </a:xfrm>
          <a:prstGeom prst="rect">
            <a:avLst/>
          </a:prstGeom>
          <a:noFill/>
          <a:ln w="9525">
            <a:noFill/>
            <a:miter lim="800000"/>
            <a:headEnd/>
            <a:tailEnd/>
          </a:ln>
        </p:spPr>
        <p:txBody>
          <a:bodyPr wrap="square">
            <a:spAutoFit/>
          </a:bodyPr>
          <a:lstStyle/>
          <a:p>
            <a:pPr algn="r" rtl="1"/>
            <a:r>
              <a:rPr lang="fa-IR" dirty="0"/>
              <a:t>    </a:t>
            </a:r>
            <a:r>
              <a:rPr lang="fa-IR" dirty="0" smtClean="0"/>
              <a:t>  </a:t>
            </a:r>
            <a:r>
              <a:rPr lang="fa-IR" sz="4000" b="1" dirty="0"/>
              <a:t>خزینه ها</a:t>
            </a:r>
          </a:p>
          <a:p>
            <a:endParaRPr lang="fa-IR" dirty="0"/>
          </a:p>
          <a:p>
            <a:pPr algn="r" rtl="1"/>
            <a:r>
              <a:rPr lang="fa-IR" dirty="0"/>
              <a:t>         </a:t>
            </a:r>
            <a:r>
              <a:rPr lang="fa-IR" sz="2400" dirty="0" smtClean="0"/>
              <a:t>خزینه </a:t>
            </a:r>
            <a:r>
              <a:rPr lang="fa-IR" sz="2400" dirty="0"/>
              <a:t>ها در حمام های مفصل </a:t>
            </a:r>
            <a:r>
              <a:rPr lang="fa-IR" sz="2400" dirty="0" smtClean="0"/>
              <a:t> </a:t>
            </a:r>
            <a:r>
              <a:rPr lang="fa-IR" sz="2400" dirty="0"/>
              <a:t>سه عدد </a:t>
            </a:r>
            <a:r>
              <a:rPr lang="fa-IR" sz="2400" dirty="0" smtClean="0"/>
              <a:t>بود</a:t>
            </a:r>
            <a:endParaRPr lang="fa-IR" sz="2400" dirty="0"/>
          </a:p>
        </p:txBody>
      </p:sp>
      <p:sp>
        <p:nvSpPr>
          <p:cNvPr id="5" name="Freeform 4"/>
          <p:cNvSpPr/>
          <p:nvPr/>
        </p:nvSpPr>
        <p:spPr>
          <a:xfrm>
            <a:off x="3778092" y="2993230"/>
            <a:ext cx="1362075" cy="1366838"/>
          </a:xfrm>
          <a:custGeom>
            <a:avLst/>
            <a:gdLst>
              <a:gd name="connsiteX0" fmla="*/ 684662 w 1362502"/>
              <a:gd name="connsiteY0" fmla="*/ 1276066 h 1367052"/>
              <a:gd name="connsiteX1" fmla="*/ 84161 w 1362502"/>
              <a:gd name="connsiteY1" fmla="*/ 484496 h 1367052"/>
              <a:gd name="connsiteX2" fmla="*/ 1189630 w 1362502"/>
              <a:gd name="connsiteY2" fmla="*/ 116006 h 1367052"/>
              <a:gd name="connsiteX3" fmla="*/ 1121391 w 1362502"/>
              <a:gd name="connsiteY3" fmla="*/ 1180532 h 1367052"/>
              <a:gd name="connsiteX4" fmla="*/ 439003 w 1362502"/>
              <a:gd name="connsiteY4" fmla="*/ 1235123 h 1367052"/>
              <a:gd name="connsiteX5" fmla="*/ 357116 w 1362502"/>
              <a:gd name="connsiteY5" fmla="*/ 1235123 h 136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2502" h="1367052">
                <a:moveTo>
                  <a:pt x="684662" y="1276066"/>
                </a:moveTo>
                <a:cubicBezTo>
                  <a:pt x="342331" y="976952"/>
                  <a:pt x="0" y="677839"/>
                  <a:pt x="84161" y="484496"/>
                </a:cubicBezTo>
                <a:cubicBezTo>
                  <a:pt x="168322" y="291153"/>
                  <a:pt x="1016758" y="0"/>
                  <a:pt x="1189630" y="116006"/>
                </a:cubicBezTo>
                <a:cubicBezTo>
                  <a:pt x="1362502" y="232012"/>
                  <a:pt x="1246496" y="994012"/>
                  <a:pt x="1121391" y="1180532"/>
                </a:cubicBezTo>
                <a:cubicBezTo>
                  <a:pt x="996286" y="1367052"/>
                  <a:pt x="566382" y="1226025"/>
                  <a:pt x="439003" y="1235123"/>
                </a:cubicBezTo>
                <a:cubicBezTo>
                  <a:pt x="311624" y="1244221"/>
                  <a:pt x="334370" y="1239672"/>
                  <a:pt x="357116" y="1235123"/>
                </a:cubicBezTo>
              </a:path>
            </a:pathLst>
          </a:custGeom>
          <a:ln w="50800"/>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fa-IR"/>
          </a:p>
        </p:txBody>
      </p:sp>
      <p:sp>
        <p:nvSpPr>
          <p:cNvPr id="7" name="Freeform 6"/>
          <p:cNvSpPr/>
          <p:nvPr/>
        </p:nvSpPr>
        <p:spPr>
          <a:xfrm>
            <a:off x="4872038" y="2695575"/>
            <a:ext cx="2139950" cy="1962150"/>
          </a:xfrm>
          <a:custGeom>
            <a:avLst/>
            <a:gdLst>
              <a:gd name="connsiteX0" fmla="*/ 955343 w 2140424"/>
              <a:gd name="connsiteY0" fmla="*/ 1821976 h 1963003"/>
              <a:gd name="connsiteX1" fmla="*/ 887104 w 2140424"/>
              <a:gd name="connsiteY1" fmla="*/ 1821976 h 1963003"/>
              <a:gd name="connsiteX2" fmla="*/ 54591 w 2140424"/>
              <a:gd name="connsiteY2" fmla="*/ 975815 h 1963003"/>
              <a:gd name="connsiteX3" fmla="*/ 559558 w 2140424"/>
              <a:gd name="connsiteY3" fmla="*/ 116006 h 1963003"/>
              <a:gd name="connsiteX4" fmla="*/ 1692322 w 2140424"/>
              <a:gd name="connsiteY4" fmla="*/ 279779 h 1963003"/>
              <a:gd name="connsiteX5" fmla="*/ 2006221 w 2140424"/>
              <a:gd name="connsiteY5" fmla="*/ 1276066 h 1963003"/>
              <a:gd name="connsiteX6" fmla="*/ 887104 w 2140424"/>
              <a:gd name="connsiteY6" fmla="*/ 1808328 h 1963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40424" h="1963003">
                <a:moveTo>
                  <a:pt x="955343" y="1821976"/>
                </a:moveTo>
                <a:cubicBezTo>
                  <a:pt x="996286" y="1892489"/>
                  <a:pt x="1037229" y="1963003"/>
                  <a:pt x="887104" y="1821976"/>
                </a:cubicBezTo>
                <a:cubicBezTo>
                  <a:pt x="736979" y="1680949"/>
                  <a:pt x="109182" y="1260143"/>
                  <a:pt x="54591" y="975815"/>
                </a:cubicBezTo>
                <a:cubicBezTo>
                  <a:pt x="0" y="691487"/>
                  <a:pt x="286603" y="232012"/>
                  <a:pt x="559558" y="116006"/>
                </a:cubicBezTo>
                <a:cubicBezTo>
                  <a:pt x="832513" y="0"/>
                  <a:pt x="1451212" y="86436"/>
                  <a:pt x="1692322" y="279779"/>
                </a:cubicBezTo>
                <a:cubicBezTo>
                  <a:pt x="1933432" y="473122"/>
                  <a:pt x="2140424" y="1021308"/>
                  <a:pt x="2006221" y="1276066"/>
                </a:cubicBezTo>
                <a:cubicBezTo>
                  <a:pt x="1872018" y="1530824"/>
                  <a:pt x="887104" y="1808328"/>
                  <a:pt x="887104" y="1808328"/>
                </a:cubicBezTo>
              </a:path>
            </a:pathLst>
          </a:cu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fa-IR"/>
          </a:p>
        </p:txBody>
      </p:sp>
      <p:sp>
        <p:nvSpPr>
          <p:cNvPr id="8" name="Freeform 7"/>
          <p:cNvSpPr/>
          <p:nvPr/>
        </p:nvSpPr>
        <p:spPr>
          <a:xfrm>
            <a:off x="6284596" y="2993231"/>
            <a:ext cx="1362075" cy="1366837"/>
          </a:xfrm>
          <a:custGeom>
            <a:avLst/>
            <a:gdLst>
              <a:gd name="connsiteX0" fmla="*/ 684662 w 1362502"/>
              <a:gd name="connsiteY0" fmla="*/ 1276066 h 1367052"/>
              <a:gd name="connsiteX1" fmla="*/ 84161 w 1362502"/>
              <a:gd name="connsiteY1" fmla="*/ 484496 h 1367052"/>
              <a:gd name="connsiteX2" fmla="*/ 1189630 w 1362502"/>
              <a:gd name="connsiteY2" fmla="*/ 116006 h 1367052"/>
              <a:gd name="connsiteX3" fmla="*/ 1121391 w 1362502"/>
              <a:gd name="connsiteY3" fmla="*/ 1180532 h 1367052"/>
              <a:gd name="connsiteX4" fmla="*/ 439003 w 1362502"/>
              <a:gd name="connsiteY4" fmla="*/ 1235123 h 1367052"/>
              <a:gd name="connsiteX5" fmla="*/ 357116 w 1362502"/>
              <a:gd name="connsiteY5" fmla="*/ 1235123 h 136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2502" h="1367052">
                <a:moveTo>
                  <a:pt x="684662" y="1276066"/>
                </a:moveTo>
                <a:cubicBezTo>
                  <a:pt x="342331" y="976952"/>
                  <a:pt x="0" y="677839"/>
                  <a:pt x="84161" y="484496"/>
                </a:cubicBezTo>
                <a:cubicBezTo>
                  <a:pt x="168322" y="291153"/>
                  <a:pt x="1016758" y="0"/>
                  <a:pt x="1189630" y="116006"/>
                </a:cubicBezTo>
                <a:cubicBezTo>
                  <a:pt x="1362502" y="232012"/>
                  <a:pt x="1246496" y="994012"/>
                  <a:pt x="1121391" y="1180532"/>
                </a:cubicBezTo>
                <a:cubicBezTo>
                  <a:pt x="996286" y="1367052"/>
                  <a:pt x="566382" y="1226025"/>
                  <a:pt x="439003" y="1235123"/>
                </a:cubicBezTo>
                <a:cubicBezTo>
                  <a:pt x="311624" y="1244221"/>
                  <a:pt x="334370" y="1239672"/>
                  <a:pt x="357116" y="1235123"/>
                </a:cubicBezTo>
              </a:path>
            </a:pathLst>
          </a:custGeom>
          <a:ln w="50800">
            <a:solidFill>
              <a:srgbClr val="FF0000"/>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fa-IR"/>
          </a:p>
        </p:txBody>
      </p:sp>
      <p:sp>
        <p:nvSpPr>
          <p:cNvPr id="16390" name="TextBox 8"/>
          <p:cNvSpPr txBox="1">
            <a:spLocks noChangeArrowheads="1"/>
          </p:cNvSpPr>
          <p:nvPr/>
        </p:nvSpPr>
        <p:spPr bwMode="auto">
          <a:xfrm>
            <a:off x="5357813" y="3500438"/>
            <a:ext cx="1214437" cy="369887"/>
          </a:xfrm>
          <a:prstGeom prst="rect">
            <a:avLst/>
          </a:prstGeom>
          <a:noFill/>
          <a:ln w="9525">
            <a:noFill/>
            <a:miter lim="800000"/>
            <a:headEnd/>
            <a:tailEnd/>
          </a:ln>
        </p:spPr>
        <p:txBody>
          <a:bodyPr>
            <a:spAutoFit/>
          </a:bodyPr>
          <a:lstStyle/>
          <a:p>
            <a:r>
              <a:rPr lang="fa-IR"/>
              <a:t>آب ولرم</a:t>
            </a:r>
          </a:p>
        </p:txBody>
      </p:sp>
      <p:sp>
        <p:nvSpPr>
          <p:cNvPr id="16391" name="TextBox 9"/>
          <p:cNvSpPr txBox="1">
            <a:spLocks noChangeArrowheads="1"/>
          </p:cNvSpPr>
          <p:nvPr/>
        </p:nvSpPr>
        <p:spPr bwMode="auto">
          <a:xfrm>
            <a:off x="4000500" y="3571875"/>
            <a:ext cx="1214438" cy="369888"/>
          </a:xfrm>
          <a:prstGeom prst="rect">
            <a:avLst/>
          </a:prstGeom>
          <a:noFill/>
          <a:ln w="9525">
            <a:noFill/>
            <a:miter lim="800000"/>
            <a:headEnd/>
            <a:tailEnd/>
          </a:ln>
        </p:spPr>
        <p:txBody>
          <a:bodyPr>
            <a:spAutoFit/>
          </a:bodyPr>
          <a:lstStyle/>
          <a:p>
            <a:r>
              <a:rPr lang="fa-IR"/>
              <a:t>آب سرد</a:t>
            </a:r>
          </a:p>
        </p:txBody>
      </p:sp>
      <p:sp>
        <p:nvSpPr>
          <p:cNvPr id="16392" name="TextBox 10"/>
          <p:cNvSpPr txBox="1">
            <a:spLocks noChangeArrowheads="1"/>
          </p:cNvSpPr>
          <p:nvPr/>
        </p:nvSpPr>
        <p:spPr bwMode="auto">
          <a:xfrm>
            <a:off x="6500813" y="3500438"/>
            <a:ext cx="1214437" cy="369887"/>
          </a:xfrm>
          <a:prstGeom prst="rect">
            <a:avLst/>
          </a:prstGeom>
          <a:noFill/>
          <a:ln w="9525">
            <a:noFill/>
            <a:miter lim="800000"/>
            <a:headEnd/>
            <a:tailEnd/>
          </a:ln>
        </p:spPr>
        <p:txBody>
          <a:bodyPr>
            <a:spAutoFit/>
          </a:bodyPr>
          <a:lstStyle/>
          <a:p>
            <a:r>
              <a:rPr lang="fa-IR"/>
              <a:t>آب داغ</a:t>
            </a:r>
          </a:p>
        </p:txBody>
      </p:sp>
      <p:pic>
        <p:nvPicPr>
          <p:cNvPr id="16393" name="Picture 12" descr="Picture1.jpg"/>
          <p:cNvPicPr>
            <a:picLocks noChangeAspect="1"/>
          </p:cNvPicPr>
          <p:nvPr/>
        </p:nvPicPr>
        <p:blipFill>
          <a:blip r:embed="rId2" cstate="print"/>
          <a:srcRect/>
          <a:stretch>
            <a:fillRect/>
          </a:stretch>
        </p:blipFill>
        <p:spPr bwMode="auto">
          <a:xfrm>
            <a:off x="500063" y="714375"/>
            <a:ext cx="3251200" cy="5554663"/>
          </a:xfrm>
          <a:prstGeom prst="rect">
            <a:avLst/>
          </a:prstGeom>
          <a:noFill/>
          <a:ln w="9525">
            <a:noFill/>
            <a:miter lim="800000"/>
            <a:headEnd/>
            <a:tailEnd/>
          </a:ln>
        </p:spPr>
      </p:pic>
      <p:sp>
        <p:nvSpPr>
          <p:cNvPr id="18" name="Freeform 17"/>
          <p:cNvSpPr/>
          <p:nvPr/>
        </p:nvSpPr>
        <p:spPr>
          <a:xfrm>
            <a:off x="639763" y="1035050"/>
            <a:ext cx="2571750" cy="1854200"/>
          </a:xfrm>
          <a:custGeom>
            <a:avLst/>
            <a:gdLst>
              <a:gd name="connsiteX0" fmla="*/ 111457 w 2572603"/>
              <a:gd name="connsiteY0" fmla="*/ 1558119 h 1853820"/>
              <a:gd name="connsiteX1" fmla="*/ 70514 w 2572603"/>
              <a:gd name="connsiteY1" fmla="*/ 1517175 h 1853820"/>
              <a:gd name="connsiteX2" fmla="*/ 261582 w 2572603"/>
              <a:gd name="connsiteY2" fmla="*/ 834787 h 1853820"/>
              <a:gd name="connsiteX3" fmla="*/ 848436 w 2572603"/>
              <a:gd name="connsiteY3" fmla="*/ 548184 h 1853820"/>
              <a:gd name="connsiteX4" fmla="*/ 1885666 w 2572603"/>
              <a:gd name="connsiteY4" fmla="*/ 2274 h 1853820"/>
              <a:gd name="connsiteX5" fmla="*/ 2513463 w 2572603"/>
              <a:gd name="connsiteY5" fmla="*/ 534537 h 1853820"/>
              <a:gd name="connsiteX6" fmla="*/ 2240508 w 2572603"/>
              <a:gd name="connsiteY6" fmla="*/ 943969 h 1853820"/>
              <a:gd name="connsiteX7" fmla="*/ 2172269 w 2572603"/>
              <a:gd name="connsiteY7" fmla="*/ 1626357 h 1853820"/>
              <a:gd name="connsiteX8" fmla="*/ 1790131 w 2572603"/>
              <a:gd name="connsiteY8" fmla="*/ 1776483 h 1853820"/>
              <a:gd name="connsiteX9" fmla="*/ 1285164 w 2572603"/>
              <a:gd name="connsiteY9" fmla="*/ 1476232 h 1853820"/>
              <a:gd name="connsiteX10" fmla="*/ 698311 w 2572603"/>
              <a:gd name="connsiteY10" fmla="*/ 1735540 h 1853820"/>
              <a:gd name="connsiteX11" fmla="*/ 288878 w 2572603"/>
              <a:gd name="connsiteY11" fmla="*/ 1817426 h 1853820"/>
              <a:gd name="connsiteX12" fmla="*/ 43218 w 2572603"/>
              <a:gd name="connsiteY12" fmla="*/ 1517175 h 1853820"/>
              <a:gd name="connsiteX13" fmla="*/ 29570 w 2572603"/>
              <a:gd name="connsiteY13" fmla="*/ 1517175 h 1853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2603" h="1853820">
                <a:moveTo>
                  <a:pt x="111457" y="1558119"/>
                </a:moveTo>
                <a:cubicBezTo>
                  <a:pt x="78475" y="1597924"/>
                  <a:pt x="45493" y="1637730"/>
                  <a:pt x="70514" y="1517175"/>
                </a:cubicBezTo>
                <a:cubicBezTo>
                  <a:pt x="95535" y="1396620"/>
                  <a:pt x="131928" y="996286"/>
                  <a:pt x="261582" y="834787"/>
                </a:cubicBezTo>
                <a:cubicBezTo>
                  <a:pt x="391236" y="673289"/>
                  <a:pt x="577755" y="686936"/>
                  <a:pt x="848436" y="548184"/>
                </a:cubicBezTo>
                <a:cubicBezTo>
                  <a:pt x="1119117" y="409432"/>
                  <a:pt x="1608162" y="4548"/>
                  <a:pt x="1885666" y="2274"/>
                </a:cubicBezTo>
                <a:cubicBezTo>
                  <a:pt x="2163170" y="0"/>
                  <a:pt x="2454323" y="377588"/>
                  <a:pt x="2513463" y="534537"/>
                </a:cubicBezTo>
                <a:cubicBezTo>
                  <a:pt x="2572603" y="691486"/>
                  <a:pt x="2297374" y="761999"/>
                  <a:pt x="2240508" y="943969"/>
                </a:cubicBezTo>
                <a:cubicBezTo>
                  <a:pt x="2183642" y="1125939"/>
                  <a:pt x="2247332" y="1487605"/>
                  <a:pt x="2172269" y="1626357"/>
                </a:cubicBezTo>
                <a:cubicBezTo>
                  <a:pt x="2097206" y="1765109"/>
                  <a:pt x="1937982" y="1801504"/>
                  <a:pt x="1790131" y="1776483"/>
                </a:cubicBezTo>
                <a:cubicBezTo>
                  <a:pt x="1642280" y="1751462"/>
                  <a:pt x="1467134" y="1483056"/>
                  <a:pt x="1285164" y="1476232"/>
                </a:cubicBezTo>
                <a:cubicBezTo>
                  <a:pt x="1103194" y="1469408"/>
                  <a:pt x="864358" y="1678674"/>
                  <a:pt x="698311" y="1735540"/>
                </a:cubicBezTo>
                <a:cubicBezTo>
                  <a:pt x="532264" y="1792406"/>
                  <a:pt x="398060" y="1853820"/>
                  <a:pt x="288878" y="1817426"/>
                </a:cubicBezTo>
                <a:cubicBezTo>
                  <a:pt x="179696" y="1781032"/>
                  <a:pt x="86436" y="1567217"/>
                  <a:pt x="43218" y="1517175"/>
                </a:cubicBezTo>
                <a:cubicBezTo>
                  <a:pt x="0" y="1467133"/>
                  <a:pt x="14785" y="1492154"/>
                  <a:pt x="29570" y="1517175"/>
                </a:cubicBezTo>
              </a:path>
            </a:pathLst>
          </a:custGeom>
          <a:ln w="38100"/>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fa-IR"/>
          </a:p>
        </p:txBody>
      </p:sp>
    </p:spTree>
    <p:extLst>
      <p:ext uri="{BB962C8B-B14F-4D97-AF65-F5344CB8AC3E}">
        <p14:creationId xmlns:p14="http://schemas.microsoft.com/office/powerpoint/2010/main" xmlns="" val="9097627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descr="Picture1.jpg"/>
          <p:cNvPicPr>
            <a:picLocks noChangeAspect="1"/>
          </p:cNvPicPr>
          <p:nvPr/>
        </p:nvPicPr>
        <p:blipFill>
          <a:blip r:embed="rId2" cstate="print"/>
          <a:srcRect/>
          <a:stretch>
            <a:fillRect/>
          </a:stretch>
        </p:blipFill>
        <p:spPr bwMode="auto">
          <a:xfrm>
            <a:off x="428625" y="1071563"/>
            <a:ext cx="2716213" cy="4786312"/>
          </a:xfrm>
          <a:prstGeom prst="rect">
            <a:avLst/>
          </a:prstGeom>
          <a:noFill/>
          <a:ln w="9525">
            <a:noFill/>
            <a:miter lim="800000"/>
            <a:headEnd/>
            <a:tailEnd/>
          </a:ln>
        </p:spPr>
      </p:pic>
      <p:pic>
        <p:nvPicPr>
          <p:cNvPr id="17411" name="Picture 6" descr="استخر چال حوض.jpg"/>
          <p:cNvPicPr>
            <a:picLocks noChangeAspect="1"/>
          </p:cNvPicPr>
          <p:nvPr/>
        </p:nvPicPr>
        <p:blipFill>
          <a:blip r:embed="rId3" cstate="print"/>
          <a:srcRect/>
          <a:stretch>
            <a:fillRect/>
          </a:stretch>
        </p:blipFill>
        <p:spPr bwMode="auto">
          <a:xfrm>
            <a:off x="3621670" y="1143000"/>
            <a:ext cx="4165018" cy="3124200"/>
          </a:xfrm>
          <a:prstGeom prst="rect">
            <a:avLst/>
          </a:prstGeom>
          <a:noFill/>
          <a:ln w="9525">
            <a:noFill/>
            <a:miter lim="800000"/>
            <a:headEnd/>
            <a:tailEnd/>
          </a:ln>
        </p:spPr>
      </p:pic>
      <p:cxnSp>
        <p:nvCxnSpPr>
          <p:cNvPr id="11" name="Curved Connector 10"/>
          <p:cNvCxnSpPr/>
          <p:nvPr/>
        </p:nvCxnSpPr>
        <p:spPr>
          <a:xfrm>
            <a:off x="1500188" y="1643063"/>
            <a:ext cx="3500437" cy="1571625"/>
          </a:xfrm>
          <a:prstGeom prst="curvedConnector3">
            <a:avLst>
              <a:gd name="adj1" fmla="val 50000"/>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7413" name="TextBox 11"/>
          <p:cNvSpPr txBox="1">
            <a:spLocks noChangeArrowheads="1"/>
          </p:cNvSpPr>
          <p:nvPr/>
        </p:nvSpPr>
        <p:spPr bwMode="auto">
          <a:xfrm>
            <a:off x="6718300" y="193358"/>
            <a:ext cx="2286000" cy="707886"/>
          </a:xfrm>
          <a:prstGeom prst="rect">
            <a:avLst/>
          </a:prstGeom>
          <a:noFill/>
          <a:ln w="9525">
            <a:noFill/>
            <a:miter lim="800000"/>
            <a:headEnd/>
            <a:tailEnd/>
          </a:ln>
        </p:spPr>
        <p:txBody>
          <a:bodyPr wrap="square">
            <a:spAutoFit/>
          </a:bodyPr>
          <a:lstStyle/>
          <a:p>
            <a:pPr algn="r" rtl="1"/>
            <a:r>
              <a:rPr lang="fa-IR" sz="4000" b="1" dirty="0"/>
              <a:t>چال حوض</a:t>
            </a:r>
          </a:p>
        </p:txBody>
      </p:sp>
      <p:sp>
        <p:nvSpPr>
          <p:cNvPr id="13" name="Freeform 12"/>
          <p:cNvSpPr/>
          <p:nvPr/>
        </p:nvSpPr>
        <p:spPr>
          <a:xfrm>
            <a:off x="3930650" y="5038725"/>
            <a:ext cx="4057650" cy="238125"/>
          </a:xfrm>
          <a:custGeom>
            <a:avLst/>
            <a:gdLst>
              <a:gd name="connsiteX0" fmla="*/ 0 w 4057934"/>
              <a:gd name="connsiteY0" fmla="*/ 52317 h 238836"/>
              <a:gd name="connsiteX1" fmla="*/ 204717 w 4057934"/>
              <a:gd name="connsiteY1" fmla="*/ 52317 h 238836"/>
              <a:gd name="connsiteX2" fmla="*/ 982639 w 4057934"/>
              <a:gd name="connsiteY2" fmla="*/ 79612 h 238836"/>
              <a:gd name="connsiteX3" fmla="*/ 1869744 w 4057934"/>
              <a:gd name="connsiteY3" fmla="*/ 25021 h 238836"/>
              <a:gd name="connsiteX4" fmla="*/ 2688609 w 4057934"/>
              <a:gd name="connsiteY4" fmla="*/ 229738 h 238836"/>
              <a:gd name="connsiteX5" fmla="*/ 3616657 w 4057934"/>
              <a:gd name="connsiteY5" fmla="*/ 79612 h 238836"/>
              <a:gd name="connsiteX6" fmla="*/ 3998794 w 4057934"/>
              <a:gd name="connsiteY6" fmla="*/ 134203 h 238836"/>
              <a:gd name="connsiteX7" fmla="*/ 3971499 w 4057934"/>
              <a:gd name="connsiteY7" fmla="*/ 106908 h 238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57934" h="238836">
                <a:moveTo>
                  <a:pt x="0" y="52317"/>
                </a:moveTo>
                <a:cubicBezTo>
                  <a:pt x="20472" y="50042"/>
                  <a:pt x="204717" y="52317"/>
                  <a:pt x="204717" y="52317"/>
                </a:cubicBezTo>
                <a:cubicBezTo>
                  <a:pt x="368490" y="56866"/>
                  <a:pt x="705135" y="84161"/>
                  <a:pt x="982639" y="79612"/>
                </a:cubicBezTo>
                <a:cubicBezTo>
                  <a:pt x="1260143" y="75063"/>
                  <a:pt x="1585416" y="0"/>
                  <a:pt x="1869744" y="25021"/>
                </a:cubicBezTo>
                <a:cubicBezTo>
                  <a:pt x="2154072" y="50042"/>
                  <a:pt x="2397457" y="220640"/>
                  <a:pt x="2688609" y="229738"/>
                </a:cubicBezTo>
                <a:cubicBezTo>
                  <a:pt x="2979761" y="238836"/>
                  <a:pt x="3398293" y="95535"/>
                  <a:pt x="3616657" y="79612"/>
                </a:cubicBezTo>
                <a:cubicBezTo>
                  <a:pt x="3835021" y="63690"/>
                  <a:pt x="3939654" y="129654"/>
                  <a:pt x="3998794" y="134203"/>
                </a:cubicBezTo>
                <a:cubicBezTo>
                  <a:pt x="4057934" y="138752"/>
                  <a:pt x="4014716" y="122830"/>
                  <a:pt x="3971499" y="106908"/>
                </a:cubicBezTo>
              </a:path>
            </a:pathLst>
          </a:custGeom>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fa-IR"/>
          </a:p>
        </p:txBody>
      </p:sp>
      <p:sp>
        <p:nvSpPr>
          <p:cNvPr id="14" name="Oval 13"/>
          <p:cNvSpPr/>
          <p:nvPr/>
        </p:nvSpPr>
        <p:spPr>
          <a:xfrm>
            <a:off x="7072313" y="4786313"/>
            <a:ext cx="214312" cy="21431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defRPr/>
            </a:pPr>
            <a:endParaRPr lang="fa-IR"/>
          </a:p>
        </p:txBody>
      </p:sp>
      <p:sp>
        <p:nvSpPr>
          <p:cNvPr id="15" name="Freeform 14"/>
          <p:cNvSpPr/>
          <p:nvPr/>
        </p:nvSpPr>
        <p:spPr>
          <a:xfrm>
            <a:off x="6575425" y="4713288"/>
            <a:ext cx="576263" cy="282575"/>
          </a:xfrm>
          <a:custGeom>
            <a:avLst/>
            <a:gdLst>
              <a:gd name="connsiteX0" fmla="*/ 575481 w 575481"/>
              <a:gd name="connsiteY0" fmla="*/ 282055 h 282055"/>
              <a:gd name="connsiteX1" fmla="*/ 329821 w 575481"/>
              <a:gd name="connsiteY1" fmla="*/ 118281 h 282055"/>
              <a:gd name="connsiteX2" fmla="*/ 43218 w 575481"/>
              <a:gd name="connsiteY2" fmla="*/ 9099 h 282055"/>
              <a:gd name="connsiteX3" fmla="*/ 70514 w 575481"/>
              <a:gd name="connsiteY3" fmla="*/ 172873 h 282055"/>
              <a:gd name="connsiteX4" fmla="*/ 43218 w 575481"/>
              <a:gd name="connsiteY4" fmla="*/ 145577 h 282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481" h="282055">
                <a:moveTo>
                  <a:pt x="575481" y="282055"/>
                </a:moveTo>
                <a:cubicBezTo>
                  <a:pt x="497006" y="222914"/>
                  <a:pt x="418531" y="163774"/>
                  <a:pt x="329821" y="118281"/>
                </a:cubicBezTo>
                <a:cubicBezTo>
                  <a:pt x="241111" y="72788"/>
                  <a:pt x="86436" y="0"/>
                  <a:pt x="43218" y="9099"/>
                </a:cubicBezTo>
                <a:cubicBezTo>
                  <a:pt x="0" y="18198"/>
                  <a:pt x="70514" y="150127"/>
                  <a:pt x="70514" y="172873"/>
                </a:cubicBezTo>
                <a:cubicBezTo>
                  <a:pt x="70514" y="195619"/>
                  <a:pt x="56866" y="170598"/>
                  <a:pt x="43218" y="145577"/>
                </a:cubicBezTo>
              </a:path>
            </a:pathLst>
          </a:custGeom>
          <a:ln/>
        </p:spPr>
        <p:style>
          <a:lnRef idx="2">
            <a:schemeClr val="dk1"/>
          </a:lnRef>
          <a:fillRef idx="0">
            <a:schemeClr val="dk1"/>
          </a:fillRef>
          <a:effectRef idx="1">
            <a:schemeClr val="dk1"/>
          </a:effectRef>
          <a:fontRef idx="minor">
            <a:schemeClr val="tx1"/>
          </a:fontRef>
        </p:style>
        <p:txBody>
          <a:bodyPr rtlCol="1" anchor="ctr"/>
          <a:lstStyle/>
          <a:p>
            <a:pPr algn="ctr">
              <a:defRPr/>
            </a:pPr>
            <a:endParaRPr lang="fa-IR"/>
          </a:p>
        </p:txBody>
      </p:sp>
      <p:sp>
        <p:nvSpPr>
          <p:cNvPr id="16" name="Freeform 15"/>
          <p:cNvSpPr/>
          <p:nvPr/>
        </p:nvSpPr>
        <p:spPr>
          <a:xfrm>
            <a:off x="4121150" y="4913313"/>
            <a:ext cx="3371850" cy="282575"/>
          </a:xfrm>
          <a:custGeom>
            <a:avLst/>
            <a:gdLst>
              <a:gd name="connsiteX0" fmla="*/ 3370997 w 3370997"/>
              <a:gd name="connsiteY0" fmla="*/ 204716 h 282053"/>
              <a:gd name="connsiteX1" fmla="*/ 2879677 w 3370997"/>
              <a:gd name="connsiteY1" fmla="*/ 136478 h 282053"/>
              <a:gd name="connsiteX2" fmla="*/ 2483892 w 3370997"/>
              <a:gd name="connsiteY2" fmla="*/ 13648 h 282053"/>
              <a:gd name="connsiteX3" fmla="*/ 2033516 w 3370997"/>
              <a:gd name="connsiteY3" fmla="*/ 136478 h 282053"/>
              <a:gd name="connsiteX4" fmla="*/ 1037230 w 3370997"/>
              <a:gd name="connsiteY4" fmla="*/ 259307 h 282053"/>
              <a:gd name="connsiteX5" fmla="*/ 0 w 3370997"/>
              <a:gd name="connsiteY5" fmla="*/ 0 h 282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70997" h="282053">
                <a:moveTo>
                  <a:pt x="3370997" y="204716"/>
                </a:moveTo>
                <a:cubicBezTo>
                  <a:pt x="3199262" y="186519"/>
                  <a:pt x="3027528" y="168323"/>
                  <a:pt x="2879677" y="136478"/>
                </a:cubicBezTo>
                <a:cubicBezTo>
                  <a:pt x="2731826" y="104633"/>
                  <a:pt x="2624919" y="13648"/>
                  <a:pt x="2483892" y="13648"/>
                </a:cubicBezTo>
                <a:cubicBezTo>
                  <a:pt x="2342865" y="13648"/>
                  <a:pt x="2274626" y="95535"/>
                  <a:pt x="2033516" y="136478"/>
                </a:cubicBezTo>
                <a:cubicBezTo>
                  <a:pt x="1792406" y="177421"/>
                  <a:pt x="1376149" y="282053"/>
                  <a:pt x="1037230" y="259307"/>
                </a:cubicBezTo>
                <a:cubicBezTo>
                  <a:pt x="698311" y="236561"/>
                  <a:pt x="349155" y="118280"/>
                  <a:pt x="0" y="0"/>
                </a:cubicBezTo>
              </a:path>
            </a:pathLst>
          </a:custGeom>
          <a:ln w="25400"/>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fa-IR"/>
          </a:p>
        </p:txBody>
      </p:sp>
      <p:sp>
        <p:nvSpPr>
          <p:cNvPr id="18" name="Freeform 17"/>
          <p:cNvSpPr/>
          <p:nvPr/>
        </p:nvSpPr>
        <p:spPr>
          <a:xfrm>
            <a:off x="6905625" y="4959350"/>
            <a:ext cx="955675" cy="103188"/>
          </a:xfrm>
          <a:custGeom>
            <a:avLst/>
            <a:gdLst>
              <a:gd name="connsiteX0" fmla="*/ 0 w 955343"/>
              <a:gd name="connsiteY0" fmla="*/ 50041 h 104632"/>
              <a:gd name="connsiteX1" fmla="*/ 272955 w 955343"/>
              <a:gd name="connsiteY1" fmla="*/ 9098 h 104632"/>
              <a:gd name="connsiteX2" fmla="*/ 955343 w 955343"/>
              <a:gd name="connsiteY2" fmla="*/ 104632 h 104632"/>
            </a:gdLst>
            <a:ahLst/>
            <a:cxnLst>
              <a:cxn ang="0">
                <a:pos x="connsiteX0" y="connsiteY0"/>
              </a:cxn>
              <a:cxn ang="0">
                <a:pos x="connsiteX1" y="connsiteY1"/>
              </a:cxn>
              <a:cxn ang="0">
                <a:pos x="connsiteX2" y="connsiteY2"/>
              </a:cxn>
            </a:cxnLst>
            <a:rect l="l" t="t" r="r" b="b"/>
            <a:pathLst>
              <a:path w="955343" h="104632">
                <a:moveTo>
                  <a:pt x="0" y="50041"/>
                </a:moveTo>
                <a:cubicBezTo>
                  <a:pt x="56865" y="25020"/>
                  <a:pt x="113731" y="0"/>
                  <a:pt x="272955" y="9098"/>
                </a:cubicBezTo>
                <a:cubicBezTo>
                  <a:pt x="432179" y="18197"/>
                  <a:pt x="693761" y="61414"/>
                  <a:pt x="955343" y="104632"/>
                </a:cubicBezTo>
              </a:path>
            </a:pathLst>
          </a:custGeom>
          <a:ln w="31750"/>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fa-IR"/>
          </a:p>
        </p:txBody>
      </p:sp>
    </p:spTree>
    <p:extLst>
      <p:ext uri="{BB962C8B-B14F-4D97-AF65-F5344CB8AC3E}">
        <p14:creationId xmlns:p14="http://schemas.microsoft.com/office/powerpoint/2010/main" xmlns="" val="549309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Picture1.jpg"/>
          <p:cNvPicPr>
            <a:picLocks noChangeAspect="1"/>
          </p:cNvPicPr>
          <p:nvPr/>
        </p:nvPicPr>
        <p:blipFill>
          <a:blip r:embed="rId2" cstate="print"/>
          <a:srcRect/>
          <a:stretch>
            <a:fillRect/>
          </a:stretch>
        </p:blipFill>
        <p:spPr bwMode="auto">
          <a:xfrm>
            <a:off x="85726" y="873195"/>
            <a:ext cx="3013075" cy="5309421"/>
          </a:xfrm>
          <a:prstGeom prst="rect">
            <a:avLst/>
          </a:prstGeom>
          <a:noFill/>
          <a:ln w="9525">
            <a:noFill/>
            <a:miter lim="800000"/>
            <a:headEnd/>
            <a:tailEnd/>
          </a:ln>
        </p:spPr>
      </p:pic>
      <p:sp>
        <p:nvSpPr>
          <p:cNvPr id="18435" name="TextBox 5"/>
          <p:cNvSpPr txBox="1">
            <a:spLocks noChangeArrowheads="1"/>
          </p:cNvSpPr>
          <p:nvPr/>
        </p:nvSpPr>
        <p:spPr bwMode="auto">
          <a:xfrm>
            <a:off x="5366386" y="165309"/>
            <a:ext cx="3552825" cy="707886"/>
          </a:xfrm>
          <a:prstGeom prst="rect">
            <a:avLst/>
          </a:prstGeom>
          <a:noFill/>
          <a:ln w="9525">
            <a:noFill/>
            <a:miter lim="800000"/>
            <a:headEnd/>
            <a:tailEnd/>
          </a:ln>
        </p:spPr>
        <p:txBody>
          <a:bodyPr wrap="square">
            <a:spAutoFit/>
          </a:bodyPr>
          <a:lstStyle/>
          <a:p>
            <a:pPr algn="r"/>
            <a:r>
              <a:rPr lang="fa-IR" sz="4000" b="1" dirty="0"/>
              <a:t>شاه نشین و دستک</a:t>
            </a:r>
          </a:p>
        </p:txBody>
      </p:sp>
      <p:sp>
        <p:nvSpPr>
          <p:cNvPr id="5" name="Freeform 4"/>
          <p:cNvSpPr/>
          <p:nvPr/>
        </p:nvSpPr>
        <p:spPr>
          <a:xfrm>
            <a:off x="352110" y="1267173"/>
            <a:ext cx="790575" cy="677862"/>
          </a:xfrm>
          <a:custGeom>
            <a:avLst/>
            <a:gdLst>
              <a:gd name="connsiteX0" fmla="*/ 120556 w 789296"/>
              <a:gd name="connsiteY0" fmla="*/ 602776 h 677838"/>
              <a:gd name="connsiteX1" fmla="*/ 25021 w 789296"/>
              <a:gd name="connsiteY1" fmla="*/ 302525 h 677838"/>
              <a:gd name="connsiteX2" fmla="*/ 270681 w 789296"/>
              <a:gd name="connsiteY2" fmla="*/ 29570 h 677838"/>
              <a:gd name="connsiteX3" fmla="*/ 652818 w 789296"/>
              <a:gd name="connsiteY3" fmla="*/ 125104 h 677838"/>
              <a:gd name="connsiteX4" fmla="*/ 789296 w 789296"/>
              <a:gd name="connsiteY4" fmla="*/ 452651 h 677838"/>
              <a:gd name="connsiteX5" fmla="*/ 652818 w 789296"/>
              <a:gd name="connsiteY5" fmla="*/ 643719 h 677838"/>
              <a:gd name="connsiteX6" fmla="*/ 379863 w 789296"/>
              <a:gd name="connsiteY6" fmla="*/ 657367 h 677838"/>
              <a:gd name="connsiteX7" fmla="*/ 65965 w 789296"/>
              <a:gd name="connsiteY7" fmla="*/ 575481 h 677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9296" h="677838">
                <a:moveTo>
                  <a:pt x="120556" y="602776"/>
                </a:moveTo>
                <a:cubicBezTo>
                  <a:pt x="60278" y="500417"/>
                  <a:pt x="0" y="398059"/>
                  <a:pt x="25021" y="302525"/>
                </a:cubicBezTo>
                <a:cubicBezTo>
                  <a:pt x="50042" y="206991"/>
                  <a:pt x="166048" y="59140"/>
                  <a:pt x="270681" y="29570"/>
                </a:cubicBezTo>
                <a:cubicBezTo>
                  <a:pt x="375314" y="0"/>
                  <a:pt x="566382" y="54590"/>
                  <a:pt x="652818" y="125104"/>
                </a:cubicBezTo>
                <a:cubicBezTo>
                  <a:pt x="739254" y="195618"/>
                  <a:pt x="789296" y="366215"/>
                  <a:pt x="789296" y="452651"/>
                </a:cubicBezTo>
                <a:cubicBezTo>
                  <a:pt x="789296" y="539087"/>
                  <a:pt x="721057" y="609600"/>
                  <a:pt x="652818" y="643719"/>
                </a:cubicBezTo>
                <a:cubicBezTo>
                  <a:pt x="584579" y="677838"/>
                  <a:pt x="477672" y="668740"/>
                  <a:pt x="379863" y="657367"/>
                </a:cubicBezTo>
                <a:cubicBezTo>
                  <a:pt x="282054" y="645994"/>
                  <a:pt x="174009" y="610737"/>
                  <a:pt x="65965" y="575481"/>
                </a:cubicBezTo>
              </a:path>
            </a:pathLst>
          </a:custGeom>
          <a:ln w="38100"/>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fa-IR"/>
          </a:p>
        </p:txBody>
      </p:sp>
      <p:sp>
        <p:nvSpPr>
          <p:cNvPr id="6" name="Oval 5"/>
          <p:cNvSpPr/>
          <p:nvPr/>
        </p:nvSpPr>
        <p:spPr>
          <a:xfrm>
            <a:off x="5072063" y="4429125"/>
            <a:ext cx="142875" cy="21431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defRPr/>
            </a:pPr>
            <a:endParaRPr lang="fa-IR"/>
          </a:p>
        </p:txBody>
      </p:sp>
      <p:sp>
        <p:nvSpPr>
          <p:cNvPr id="7" name="Freeform 6"/>
          <p:cNvSpPr/>
          <p:nvPr/>
        </p:nvSpPr>
        <p:spPr>
          <a:xfrm>
            <a:off x="5022850" y="4108450"/>
            <a:ext cx="385763" cy="300038"/>
          </a:xfrm>
          <a:custGeom>
            <a:avLst/>
            <a:gdLst>
              <a:gd name="connsiteX0" fmla="*/ 0 w 386686"/>
              <a:gd name="connsiteY0" fmla="*/ 272954 h 300249"/>
              <a:gd name="connsiteX1" fmla="*/ 136478 w 386686"/>
              <a:gd name="connsiteY1" fmla="*/ 191068 h 300249"/>
              <a:gd name="connsiteX2" fmla="*/ 272955 w 386686"/>
              <a:gd name="connsiteY2" fmla="*/ 272954 h 300249"/>
              <a:gd name="connsiteX3" fmla="*/ 382137 w 386686"/>
              <a:gd name="connsiteY3" fmla="*/ 27295 h 300249"/>
              <a:gd name="connsiteX4" fmla="*/ 245660 w 386686"/>
              <a:gd name="connsiteY4" fmla="*/ 109181 h 300249"/>
              <a:gd name="connsiteX5" fmla="*/ 245660 w 386686"/>
              <a:gd name="connsiteY5" fmla="*/ 109181 h 300249"/>
              <a:gd name="connsiteX6" fmla="*/ 245660 w 386686"/>
              <a:gd name="connsiteY6" fmla="*/ 109181 h 300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686" h="300249">
                <a:moveTo>
                  <a:pt x="0" y="272954"/>
                </a:moveTo>
                <a:cubicBezTo>
                  <a:pt x="45493" y="232011"/>
                  <a:pt x="90986" y="191068"/>
                  <a:pt x="136478" y="191068"/>
                </a:cubicBezTo>
                <a:cubicBezTo>
                  <a:pt x="181970" y="191068"/>
                  <a:pt x="232012" y="300249"/>
                  <a:pt x="272955" y="272954"/>
                </a:cubicBezTo>
                <a:cubicBezTo>
                  <a:pt x="313898" y="245659"/>
                  <a:pt x="386686" y="54590"/>
                  <a:pt x="382137" y="27295"/>
                </a:cubicBezTo>
                <a:cubicBezTo>
                  <a:pt x="377588" y="0"/>
                  <a:pt x="245660" y="109181"/>
                  <a:pt x="245660" y="109181"/>
                </a:cubicBezTo>
                <a:lnTo>
                  <a:pt x="245660" y="109181"/>
                </a:lnTo>
                <a:lnTo>
                  <a:pt x="245660" y="109181"/>
                </a:lnTo>
              </a:path>
            </a:pathLst>
          </a:custGeom>
          <a:ln/>
        </p:spPr>
        <p:style>
          <a:lnRef idx="2">
            <a:schemeClr val="accent6"/>
          </a:lnRef>
          <a:fillRef idx="0">
            <a:schemeClr val="accent6"/>
          </a:fillRef>
          <a:effectRef idx="1">
            <a:schemeClr val="accent6"/>
          </a:effectRef>
          <a:fontRef idx="minor">
            <a:schemeClr val="tx1"/>
          </a:fontRef>
        </p:style>
        <p:txBody>
          <a:bodyPr rtlCol="1" anchor="ctr"/>
          <a:lstStyle/>
          <a:p>
            <a:pPr algn="ctr">
              <a:defRPr/>
            </a:pPr>
            <a:endParaRPr lang="fa-IR"/>
          </a:p>
        </p:txBody>
      </p:sp>
      <p:sp>
        <p:nvSpPr>
          <p:cNvPr id="8" name="Freeform 7"/>
          <p:cNvSpPr/>
          <p:nvPr/>
        </p:nvSpPr>
        <p:spPr>
          <a:xfrm>
            <a:off x="4829175" y="4148138"/>
            <a:ext cx="179388" cy="233362"/>
          </a:xfrm>
          <a:custGeom>
            <a:avLst/>
            <a:gdLst>
              <a:gd name="connsiteX0" fmla="*/ 179695 w 179695"/>
              <a:gd name="connsiteY0" fmla="*/ 232011 h 232011"/>
              <a:gd name="connsiteX1" fmla="*/ 2274 w 179695"/>
              <a:gd name="connsiteY1" fmla="*/ 27295 h 232011"/>
              <a:gd name="connsiteX2" fmla="*/ 166048 w 179695"/>
              <a:gd name="connsiteY2" fmla="*/ 68238 h 232011"/>
            </a:gdLst>
            <a:ahLst/>
            <a:cxnLst>
              <a:cxn ang="0">
                <a:pos x="connsiteX0" y="connsiteY0"/>
              </a:cxn>
              <a:cxn ang="0">
                <a:pos x="connsiteX1" y="connsiteY1"/>
              </a:cxn>
              <a:cxn ang="0">
                <a:pos x="connsiteX2" y="connsiteY2"/>
              </a:cxn>
            </a:cxnLst>
            <a:rect l="l" t="t" r="r" b="b"/>
            <a:pathLst>
              <a:path w="179695" h="232011">
                <a:moveTo>
                  <a:pt x="179695" y="232011"/>
                </a:moveTo>
                <a:cubicBezTo>
                  <a:pt x="92122" y="143301"/>
                  <a:pt x="4549" y="54591"/>
                  <a:pt x="2274" y="27295"/>
                </a:cubicBezTo>
                <a:cubicBezTo>
                  <a:pt x="0" y="0"/>
                  <a:pt x="83024" y="34119"/>
                  <a:pt x="166048" y="68238"/>
                </a:cubicBezTo>
              </a:path>
            </a:pathLst>
          </a:custGeom>
          <a:ln/>
        </p:spPr>
        <p:style>
          <a:lnRef idx="2">
            <a:schemeClr val="accent6"/>
          </a:lnRef>
          <a:fillRef idx="0">
            <a:schemeClr val="accent6"/>
          </a:fillRef>
          <a:effectRef idx="1">
            <a:schemeClr val="accent6"/>
          </a:effectRef>
          <a:fontRef idx="minor">
            <a:schemeClr val="tx1"/>
          </a:fontRef>
        </p:style>
        <p:txBody>
          <a:bodyPr rtlCol="1" anchor="ctr"/>
          <a:lstStyle/>
          <a:p>
            <a:pPr algn="ctr">
              <a:defRPr/>
            </a:pPr>
            <a:endParaRPr lang="fa-IR"/>
          </a:p>
        </p:txBody>
      </p:sp>
      <p:sp>
        <p:nvSpPr>
          <p:cNvPr id="9" name="Freeform 8"/>
          <p:cNvSpPr/>
          <p:nvPr/>
        </p:nvSpPr>
        <p:spPr>
          <a:xfrm>
            <a:off x="4981575" y="4100513"/>
            <a:ext cx="80963" cy="103187"/>
          </a:xfrm>
          <a:custGeom>
            <a:avLst/>
            <a:gdLst>
              <a:gd name="connsiteX0" fmla="*/ 0 w 81886"/>
              <a:gd name="connsiteY0" fmla="*/ 102358 h 102358"/>
              <a:gd name="connsiteX1" fmla="*/ 54591 w 81886"/>
              <a:gd name="connsiteY1" fmla="*/ 6824 h 102358"/>
              <a:gd name="connsiteX2" fmla="*/ 81886 w 81886"/>
              <a:gd name="connsiteY2" fmla="*/ 61415 h 102358"/>
            </a:gdLst>
            <a:ahLst/>
            <a:cxnLst>
              <a:cxn ang="0">
                <a:pos x="connsiteX0" y="connsiteY0"/>
              </a:cxn>
              <a:cxn ang="0">
                <a:pos x="connsiteX1" y="connsiteY1"/>
              </a:cxn>
              <a:cxn ang="0">
                <a:pos x="connsiteX2" y="connsiteY2"/>
              </a:cxn>
            </a:cxnLst>
            <a:rect l="l" t="t" r="r" b="b"/>
            <a:pathLst>
              <a:path w="81886" h="102358">
                <a:moveTo>
                  <a:pt x="0" y="102358"/>
                </a:moveTo>
                <a:cubicBezTo>
                  <a:pt x="20471" y="58003"/>
                  <a:pt x="40943" y="13648"/>
                  <a:pt x="54591" y="6824"/>
                </a:cubicBezTo>
                <a:cubicBezTo>
                  <a:pt x="68239" y="0"/>
                  <a:pt x="75062" y="30707"/>
                  <a:pt x="81886" y="61415"/>
                </a:cubicBezTo>
              </a:path>
            </a:pathLst>
          </a:custGeom>
          <a:ln/>
        </p:spPr>
        <p:style>
          <a:lnRef idx="2">
            <a:schemeClr val="accent6"/>
          </a:lnRef>
          <a:fillRef idx="0">
            <a:schemeClr val="accent6"/>
          </a:fillRef>
          <a:effectRef idx="1">
            <a:schemeClr val="accent6"/>
          </a:effectRef>
          <a:fontRef idx="minor">
            <a:schemeClr val="tx1"/>
          </a:fontRef>
        </p:style>
        <p:txBody>
          <a:bodyPr rtlCol="1" anchor="ctr"/>
          <a:lstStyle/>
          <a:p>
            <a:pPr algn="ctr">
              <a:defRPr/>
            </a:pPr>
            <a:endParaRPr lang="fa-IR"/>
          </a:p>
        </p:txBody>
      </p:sp>
      <p:sp>
        <p:nvSpPr>
          <p:cNvPr id="10" name="Freeform 9"/>
          <p:cNvSpPr/>
          <p:nvPr/>
        </p:nvSpPr>
        <p:spPr>
          <a:xfrm>
            <a:off x="5076825" y="4010025"/>
            <a:ext cx="122238" cy="166688"/>
          </a:xfrm>
          <a:custGeom>
            <a:avLst/>
            <a:gdLst>
              <a:gd name="connsiteX0" fmla="*/ 0 w 122830"/>
              <a:gd name="connsiteY0" fmla="*/ 166048 h 166048"/>
              <a:gd name="connsiteX1" fmla="*/ 68239 w 122830"/>
              <a:gd name="connsiteY1" fmla="*/ 2275 h 166048"/>
              <a:gd name="connsiteX2" fmla="*/ 122830 w 122830"/>
              <a:gd name="connsiteY2" fmla="*/ 152400 h 166048"/>
            </a:gdLst>
            <a:ahLst/>
            <a:cxnLst>
              <a:cxn ang="0">
                <a:pos x="connsiteX0" y="connsiteY0"/>
              </a:cxn>
              <a:cxn ang="0">
                <a:pos x="connsiteX1" y="connsiteY1"/>
              </a:cxn>
              <a:cxn ang="0">
                <a:pos x="connsiteX2" y="connsiteY2"/>
              </a:cxn>
            </a:cxnLst>
            <a:rect l="l" t="t" r="r" b="b"/>
            <a:pathLst>
              <a:path w="122830" h="166048">
                <a:moveTo>
                  <a:pt x="0" y="166048"/>
                </a:moveTo>
                <a:cubicBezTo>
                  <a:pt x="23883" y="85299"/>
                  <a:pt x="47767" y="4550"/>
                  <a:pt x="68239" y="2275"/>
                </a:cubicBezTo>
                <a:cubicBezTo>
                  <a:pt x="88711" y="0"/>
                  <a:pt x="122830" y="152400"/>
                  <a:pt x="122830" y="152400"/>
                </a:cubicBezTo>
              </a:path>
            </a:pathLst>
          </a:custGeom>
          <a:ln/>
        </p:spPr>
        <p:style>
          <a:lnRef idx="2">
            <a:schemeClr val="accent6"/>
          </a:lnRef>
          <a:fillRef idx="0">
            <a:schemeClr val="accent6"/>
          </a:fillRef>
          <a:effectRef idx="1">
            <a:schemeClr val="accent6"/>
          </a:effectRef>
          <a:fontRef idx="minor">
            <a:schemeClr val="tx1"/>
          </a:fontRef>
        </p:style>
        <p:txBody>
          <a:bodyPr rtlCol="1" anchor="ctr"/>
          <a:lstStyle/>
          <a:p>
            <a:pPr algn="ctr">
              <a:defRPr/>
            </a:pPr>
            <a:endParaRPr lang="fa-IR"/>
          </a:p>
        </p:txBody>
      </p:sp>
      <p:sp>
        <p:nvSpPr>
          <p:cNvPr id="11" name="Freeform 10"/>
          <p:cNvSpPr/>
          <p:nvPr/>
        </p:nvSpPr>
        <p:spPr>
          <a:xfrm>
            <a:off x="5186363" y="4064000"/>
            <a:ext cx="95250" cy="180975"/>
          </a:xfrm>
          <a:custGeom>
            <a:avLst/>
            <a:gdLst>
              <a:gd name="connsiteX0" fmla="*/ 0 w 95535"/>
              <a:gd name="connsiteY0" fmla="*/ 84160 h 179695"/>
              <a:gd name="connsiteX1" fmla="*/ 81887 w 95535"/>
              <a:gd name="connsiteY1" fmla="*/ 15922 h 179695"/>
              <a:gd name="connsiteX2" fmla="*/ 81887 w 95535"/>
              <a:gd name="connsiteY2" fmla="*/ 179695 h 179695"/>
            </a:gdLst>
            <a:ahLst/>
            <a:cxnLst>
              <a:cxn ang="0">
                <a:pos x="connsiteX0" y="connsiteY0"/>
              </a:cxn>
              <a:cxn ang="0">
                <a:pos x="connsiteX1" y="connsiteY1"/>
              </a:cxn>
              <a:cxn ang="0">
                <a:pos x="connsiteX2" y="connsiteY2"/>
              </a:cxn>
            </a:cxnLst>
            <a:rect l="l" t="t" r="r" b="b"/>
            <a:pathLst>
              <a:path w="95535" h="179695">
                <a:moveTo>
                  <a:pt x="0" y="84160"/>
                </a:moveTo>
                <a:cubicBezTo>
                  <a:pt x="34119" y="42080"/>
                  <a:pt x="68239" y="0"/>
                  <a:pt x="81887" y="15922"/>
                </a:cubicBezTo>
                <a:cubicBezTo>
                  <a:pt x="95535" y="31845"/>
                  <a:pt x="88711" y="105770"/>
                  <a:pt x="81887" y="179695"/>
                </a:cubicBezTo>
              </a:path>
            </a:pathLst>
          </a:custGeom>
          <a:ln/>
        </p:spPr>
        <p:style>
          <a:lnRef idx="2">
            <a:schemeClr val="accent6"/>
          </a:lnRef>
          <a:fillRef idx="0">
            <a:schemeClr val="accent6"/>
          </a:fillRef>
          <a:effectRef idx="1">
            <a:schemeClr val="accent6"/>
          </a:effectRef>
          <a:fontRef idx="minor">
            <a:schemeClr val="tx1"/>
          </a:fontRef>
        </p:style>
        <p:txBody>
          <a:bodyPr rtlCol="1" anchor="ctr"/>
          <a:lstStyle/>
          <a:p>
            <a:pPr algn="ctr">
              <a:defRPr/>
            </a:pPr>
            <a:endParaRPr lang="fa-IR"/>
          </a:p>
        </p:txBody>
      </p:sp>
      <p:sp>
        <p:nvSpPr>
          <p:cNvPr id="12" name="5-Point Star 11"/>
          <p:cNvSpPr/>
          <p:nvPr/>
        </p:nvSpPr>
        <p:spPr>
          <a:xfrm>
            <a:off x="5072066" y="4143380"/>
            <a:ext cx="142876" cy="142876"/>
          </a:xfrm>
          <a:prstGeom prst="star5">
            <a:avLst/>
          </a:prstGeom>
        </p:spPr>
        <p:style>
          <a:lnRef idx="0">
            <a:schemeClr val="accent6"/>
          </a:lnRef>
          <a:fillRef idx="3">
            <a:schemeClr val="accent6"/>
          </a:fillRef>
          <a:effectRef idx="3">
            <a:schemeClr val="accent6"/>
          </a:effectRef>
          <a:fontRef idx="minor">
            <a:schemeClr val="lt1"/>
          </a:fontRef>
        </p:style>
        <p:txBody>
          <a:bodyPr rtlCol="1" anchor="ctr"/>
          <a:lstStyle/>
          <a:p>
            <a:pPr algn="ctr">
              <a:defRPr/>
            </a:pPr>
            <a:endParaRPr lang="fa-IR"/>
          </a:p>
        </p:txBody>
      </p:sp>
      <p:sp>
        <p:nvSpPr>
          <p:cNvPr id="13" name="Freeform 12"/>
          <p:cNvSpPr/>
          <p:nvPr/>
        </p:nvSpPr>
        <p:spPr>
          <a:xfrm>
            <a:off x="5030788" y="4694238"/>
            <a:ext cx="428625" cy="935037"/>
          </a:xfrm>
          <a:custGeom>
            <a:avLst/>
            <a:gdLst>
              <a:gd name="connsiteX0" fmla="*/ 86435 w 427629"/>
              <a:gd name="connsiteY0" fmla="*/ 0 h 934872"/>
              <a:gd name="connsiteX1" fmla="*/ 4549 w 427629"/>
              <a:gd name="connsiteY1" fmla="*/ 354842 h 934872"/>
              <a:gd name="connsiteX2" fmla="*/ 113731 w 427629"/>
              <a:gd name="connsiteY2" fmla="*/ 464024 h 934872"/>
              <a:gd name="connsiteX3" fmla="*/ 318447 w 427629"/>
              <a:gd name="connsiteY3" fmla="*/ 491319 h 934872"/>
              <a:gd name="connsiteX4" fmla="*/ 318447 w 427629"/>
              <a:gd name="connsiteY4" fmla="*/ 873457 h 934872"/>
              <a:gd name="connsiteX5" fmla="*/ 427629 w 427629"/>
              <a:gd name="connsiteY5" fmla="*/ 859809 h 93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629" h="934872">
                <a:moveTo>
                  <a:pt x="86435" y="0"/>
                </a:moveTo>
                <a:cubicBezTo>
                  <a:pt x="43217" y="138752"/>
                  <a:pt x="0" y="277505"/>
                  <a:pt x="4549" y="354842"/>
                </a:cubicBezTo>
                <a:cubicBezTo>
                  <a:pt x="9098" y="432179"/>
                  <a:pt x="61415" y="441278"/>
                  <a:pt x="113731" y="464024"/>
                </a:cubicBezTo>
                <a:cubicBezTo>
                  <a:pt x="166047" y="486770"/>
                  <a:pt x="284328" y="423080"/>
                  <a:pt x="318447" y="491319"/>
                </a:cubicBezTo>
                <a:cubicBezTo>
                  <a:pt x="352566" y="559558"/>
                  <a:pt x="300250" y="812042"/>
                  <a:pt x="318447" y="873457"/>
                </a:cubicBezTo>
                <a:cubicBezTo>
                  <a:pt x="336644" y="934872"/>
                  <a:pt x="382136" y="897340"/>
                  <a:pt x="427629" y="859809"/>
                </a:cubicBezTo>
              </a:path>
            </a:pathLst>
          </a:custGeom>
          <a:ln w="25400"/>
        </p:spPr>
        <p:style>
          <a:lnRef idx="1">
            <a:schemeClr val="dk1"/>
          </a:lnRef>
          <a:fillRef idx="0">
            <a:schemeClr val="dk1"/>
          </a:fillRef>
          <a:effectRef idx="0">
            <a:schemeClr val="dk1"/>
          </a:effectRef>
          <a:fontRef idx="minor">
            <a:schemeClr val="tx1"/>
          </a:fontRef>
        </p:style>
        <p:txBody>
          <a:bodyPr rtlCol="1" anchor="ctr"/>
          <a:lstStyle/>
          <a:p>
            <a:pPr algn="ctr">
              <a:defRPr/>
            </a:pPr>
            <a:endParaRPr lang="fa-IR"/>
          </a:p>
        </p:txBody>
      </p:sp>
      <p:sp>
        <p:nvSpPr>
          <p:cNvPr id="14" name="Freeform 13"/>
          <p:cNvSpPr/>
          <p:nvPr/>
        </p:nvSpPr>
        <p:spPr>
          <a:xfrm>
            <a:off x="5062538" y="4776788"/>
            <a:ext cx="465137" cy="247650"/>
          </a:xfrm>
          <a:custGeom>
            <a:avLst/>
            <a:gdLst>
              <a:gd name="connsiteX0" fmla="*/ 0 w 464024"/>
              <a:gd name="connsiteY0" fmla="*/ 0 h 247935"/>
              <a:gd name="connsiteX1" fmla="*/ 232012 w 464024"/>
              <a:gd name="connsiteY1" fmla="*/ 218365 h 247935"/>
              <a:gd name="connsiteX2" fmla="*/ 464024 w 464024"/>
              <a:gd name="connsiteY2" fmla="*/ 177421 h 247935"/>
            </a:gdLst>
            <a:ahLst/>
            <a:cxnLst>
              <a:cxn ang="0">
                <a:pos x="connsiteX0" y="connsiteY0"/>
              </a:cxn>
              <a:cxn ang="0">
                <a:pos x="connsiteX1" y="connsiteY1"/>
              </a:cxn>
              <a:cxn ang="0">
                <a:pos x="connsiteX2" y="connsiteY2"/>
              </a:cxn>
            </a:cxnLst>
            <a:rect l="l" t="t" r="r" b="b"/>
            <a:pathLst>
              <a:path w="464024" h="247935">
                <a:moveTo>
                  <a:pt x="0" y="0"/>
                </a:moveTo>
                <a:cubicBezTo>
                  <a:pt x="77337" y="94397"/>
                  <a:pt x="154675" y="188795"/>
                  <a:pt x="232012" y="218365"/>
                </a:cubicBezTo>
                <a:cubicBezTo>
                  <a:pt x="309349" y="247935"/>
                  <a:pt x="386686" y="212678"/>
                  <a:pt x="464024" y="177421"/>
                </a:cubicBezTo>
              </a:path>
            </a:pathLst>
          </a:custGeom>
          <a:ln w="25400"/>
        </p:spPr>
        <p:style>
          <a:lnRef idx="1">
            <a:schemeClr val="dk1"/>
          </a:lnRef>
          <a:fillRef idx="0">
            <a:schemeClr val="dk1"/>
          </a:fillRef>
          <a:effectRef idx="0">
            <a:schemeClr val="dk1"/>
          </a:effectRef>
          <a:fontRef idx="minor">
            <a:schemeClr val="tx1"/>
          </a:fontRef>
        </p:style>
        <p:txBody>
          <a:bodyPr rtlCol="1" anchor="ctr"/>
          <a:lstStyle/>
          <a:p>
            <a:pPr algn="ctr">
              <a:defRPr/>
            </a:pPr>
            <a:endParaRPr lang="fa-IR"/>
          </a:p>
        </p:txBody>
      </p:sp>
      <p:sp>
        <p:nvSpPr>
          <p:cNvPr id="15" name="Freeform 14"/>
          <p:cNvSpPr/>
          <p:nvPr/>
        </p:nvSpPr>
        <p:spPr>
          <a:xfrm>
            <a:off x="5091113" y="4845050"/>
            <a:ext cx="95250" cy="327025"/>
          </a:xfrm>
          <a:custGeom>
            <a:avLst/>
            <a:gdLst>
              <a:gd name="connsiteX0" fmla="*/ 0 w 95534"/>
              <a:gd name="connsiteY0" fmla="*/ 0 h 327546"/>
              <a:gd name="connsiteX1" fmla="*/ 81886 w 95534"/>
              <a:gd name="connsiteY1" fmla="*/ 150126 h 327546"/>
              <a:gd name="connsiteX2" fmla="*/ 81886 w 95534"/>
              <a:gd name="connsiteY2" fmla="*/ 327546 h 327546"/>
            </a:gdLst>
            <a:ahLst/>
            <a:cxnLst>
              <a:cxn ang="0">
                <a:pos x="connsiteX0" y="connsiteY0"/>
              </a:cxn>
              <a:cxn ang="0">
                <a:pos x="connsiteX1" y="connsiteY1"/>
              </a:cxn>
              <a:cxn ang="0">
                <a:pos x="connsiteX2" y="connsiteY2"/>
              </a:cxn>
            </a:cxnLst>
            <a:rect l="l" t="t" r="r" b="b"/>
            <a:pathLst>
              <a:path w="95534" h="327546">
                <a:moveTo>
                  <a:pt x="0" y="0"/>
                </a:moveTo>
                <a:cubicBezTo>
                  <a:pt x="34119" y="47767"/>
                  <a:pt x="68238" y="95535"/>
                  <a:pt x="81886" y="150126"/>
                </a:cubicBezTo>
                <a:cubicBezTo>
                  <a:pt x="95534" y="204717"/>
                  <a:pt x="88710" y="266131"/>
                  <a:pt x="81886" y="327546"/>
                </a:cubicBezTo>
              </a:path>
            </a:pathLst>
          </a:custGeom>
          <a:ln w="25400"/>
        </p:spPr>
        <p:style>
          <a:lnRef idx="1">
            <a:schemeClr val="dk1"/>
          </a:lnRef>
          <a:fillRef idx="0">
            <a:schemeClr val="dk1"/>
          </a:fillRef>
          <a:effectRef idx="0">
            <a:schemeClr val="dk1"/>
          </a:effectRef>
          <a:fontRef idx="minor">
            <a:schemeClr val="tx1"/>
          </a:fontRef>
        </p:style>
        <p:txBody>
          <a:bodyPr rtlCol="1" anchor="ctr"/>
          <a:lstStyle/>
          <a:p>
            <a:pPr algn="ctr">
              <a:defRPr/>
            </a:pPr>
            <a:endParaRPr lang="fa-IR"/>
          </a:p>
        </p:txBody>
      </p:sp>
      <p:sp>
        <p:nvSpPr>
          <p:cNvPr id="18" name="Oval 17"/>
          <p:cNvSpPr/>
          <p:nvPr/>
        </p:nvSpPr>
        <p:spPr>
          <a:xfrm>
            <a:off x="5929313" y="4714875"/>
            <a:ext cx="142875" cy="21431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defRPr/>
            </a:pPr>
            <a:endParaRPr lang="fa-IR"/>
          </a:p>
        </p:txBody>
      </p:sp>
      <p:sp>
        <p:nvSpPr>
          <p:cNvPr id="20" name="Freeform 19"/>
          <p:cNvSpPr/>
          <p:nvPr/>
        </p:nvSpPr>
        <p:spPr>
          <a:xfrm>
            <a:off x="5875338" y="4940300"/>
            <a:ext cx="298450" cy="725488"/>
          </a:xfrm>
          <a:custGeom>
            <a:avLst/>
            <a:gdLst>
              <a:gd name="connsiteX0" fmla="*/ 116006 w 297976"/>
              <a:gd name="connsiteY0" fmla="*/ 0 h 725605"/>
              <a:gd name="connsiteX1" fmla="*/ 211540 w 297976"/>
              <a:gd name="connsiteY1" fmla="*/ 368489 h 725605"/>
              <a:gd name="connsiteX2" fmla="*/ 6824 w 297976"/>
              <a:gd name="connsiteY2" fmla="*/ 696035 h 725605"/>
              <a:gd name="connsiteX3" fmla="*/ 252484 w 297976"/>
              <a:gd name="connsiteY3" fmla="*/ 545910 h 725605"/>
              <a:gd name="connsiteX4" fmla="*/ 279779 w 297976"/>
              <a:gd name="connsiteY4" fmla="*/ 682388 h 725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976" h="725605">
                <a:moveTo>
                  <a:pt x="116006" y="0"/>
                </a:moveTo>
                <a:cubicBezTo>
                  <a:pt x="172871" y="126241"/>
                  <a:pt x="229737" y="252483"/>
                  <a:pt x="211540" y="368489"/>
                </a:cubicBezTo>
                <a:cubicBezTo>
                  <a:pt x="193343" y="484495"/>
                  <a:pt x="0" y="666465"/>
                  <a:pt x="6824" y="696035"/>
                </a:cubicBezTo>
                <a:cubicBezTo>
                  <a:pt x="13648" y="725605"/>
                  <a:pt x="206992" y="548184"/>
                  <a:pt x="252484" y="545910"/>
                </a:cubicBezTo>
                <a:cubicBezTo>
                  <a:pt x="297976" y="543636"/>
                  <a:pt x="288877" y="613012"/>
                  <a:pt x="279779" y="682388"/>
                </a:cubicBezTo>
              </a:path>
            </a:pathLst>
          </a:custGeom>
          <a:ln w="25400"/>
        </p:spPr>
        <p:style>
          <a:lnRef idx="1">
            <a:schemeClr val="dk1"/>
          </a:lnRef>
          <a:fillRef idx="0">
            <a:schemeClr val="dk1"/>
          </a:fillRef>
          <a:effectRef idx="0">
            <a:schemeClr val="dk1"/>
          </a:effectRef>
          <a:fontRef idx="minor">
            <a:schemeClr val="tx1"/>
          </a:fontRef>
        </p:style>
        <p:txBody>
          <a:bodyPr rtlCol="1" anchor="ctr"/>
          <a:lstStyle/>
          <a:p>
            <a:pPr algn="ctr">
              <a:defRPr/>
            </a:pPr>
            <a:endParaRPr lang="fa-IR"/>
          </a:p>
        </p:txBody>
      </p:sp>
      <p:sp>
        <p:nvSpPr>
          <p:cNvPr id="21" name="Freeform 20"/>
          <p:cNvSpPr/>
          <p:nvPr/>
        </p:nvSpPr>
        <p:spPr>
          <a:xfrm>
            <a:off x="5418138" y="4940300"/>
            <a:ext cx="627062" cy="146050"/>
          </a:xfrm>
          <a:custGeom>
            <a:avLst/>
            <a:gdLst>
              <a:gd name="connsiteX0" fmla="*/ 627797 w 627797"/>
              <a:gd name="connsiteY0" fmla="*/ 0 h 145575"/>
              <a:gd name="connsiteX1" fmla="*/ 395785 w 627797"/>
              <a:gd name="connsiteY1" fmla="*/ 136477 h 145575"/>
              <a:gd name="connsiteX2" fmla="*/ 0 w 627797"/>
              <a:gd name="connsiteY2" fmla="*/ 54591 h 145575"/>
            </a:gdLst>
            <a:ahLst/>
            <a:cxnLst>
              <a:cxn ang="0">
                <a:pos x="connsiteX0" y="connsiteY0"/>
              </a:cxn>
              <a:cxn ang="0">
                <a:pos x="connsiteX1" y="connsiteY1"/>
              </a:cxn>
              <a:cxn ang="0">
                <a:pos x="connsiteX2" y="connsiteY2"/>
              </a:cxn>
            </a:cxnLst>
            <a:rect l="l" t="t" r="r" b="b"/>
            <a:pathLst>
              <a:path w="627797" h="145575">
                <a:moveTo>
                  <a:pt x="627797" y="0"/>
                </a:moveTo>
                <a:cubicBezTo>
                  <a:pt x="564107" y="63689"/>
                  <a:pt x="500418" y="127379"/>
                  <a:pt x="395785" y="136477"/>
                </a:cubicBezTo>
                <a:cubicBezTo>
                  <a:pt x="291152" y="145575"/>
                  <a:pt x="145576" y="100083"/>
                  <a:pt x="0" y="54591"/>
                </a:cubicBezTo>
              </a:path>
            </a:pathLst>
          </a:custGeom>
          <a:ln w="25400"/>
        </p:spPr>
        <p:style>
          <a:lnRef idx="1">
            <a:schemeClr val="dk1"/>
          </a:lnRef>
          <a:fillRef idx="0">
            <a:schemeClr val="dk1"/>
          </a:fillRef>
          <a:effectRef idx="0">
            <a:schemeClr val="dk1"/>
          </a:effectRef>
          <a:fontRef idx="minor">
            <a:schemeClr val="tx1"/>
          </a:fontRef>
        </p:style>
        <p:txBody>
          <a:bodyPr rtlCol="1" anchor="ctr"/>
          <a:lstStyle/>
          <a:p>
            <a:pPr algn="ctr">
              <a:defRPr/>
            </a:pPr>
            <a:endParaRPr lang="fa-IR"/>
          </a:p>
        </p:txBody>
      </p:sp>
      <p:sp>
        <p:nvSpPr>
          <p:cNvPr id="22" name="Rectangle 21"/>
          <p:cNvSpPr/>
          <p:nvPr/>
        </p:nvSpPr>
        <p:spPr>
          <a:xfrm>
            <a:off x="5357813" y="5000625"/>
            <a:ext cx="142875" cy="460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sp>
        <p:nvSpPr>
          <p:cNvPr id="23" name="Freeform 22"/>
          <p:cNvSpPr/>
          <p:nvPr/>
        </p:nvSpPr>
        <p:spPr>
          <a:xfrm>
            <a:off x="4681538" y="4471988"/>
            <a:ext cx="609600" cy="1177925"/>
          </a:xfrm>
          <a:custGeom>
            <a:avLst/>
            <a:gdLst>
              <a:gd name="connsiteX0" fmla="*/ 0 w 609600"/>
              <a:gd name="connsiteY0" fmla="*/ 18196 h 1178256"/>
              <a:gd name="connsiteX1" fmla="*/ 204717 w 609600"/>
              <a:gd name="connsiteY1" fmla="*/ 113731 h 1178256"/>
              <a:gd name="connsiteX2" fmla="*/ 272955 w 609600"/>
              <a:gd name="connsiteY2" fmla="*/ 700584 h 1178256"/>
              <a:gd name="connsiteX3" fmla="*/ 559558 w 609600"/>
              <a:gd name="connsiteY3" fmla="*/ 768823 h 1178256"/>
              <a:gd name="connsiteX4" fmla="*/ 573206 w 609600"/>
              <a:gd name="connsiteY4" fmla="*/ 1178256 h 1178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 h="1178256">
                <a:moveTo>
                  <a:pt x="0" y="18196"/>
                </a:moveTo>
                <a:cubicBezTo>
                  <a:pt x="79612" y="9098"/>
                  <a:pt x="159225" y="0"/>
                  <a:pt x="204717" y="113731"/>
                </a:cubicBezTo>
                <a:cubicBezTo>
                  <a:pt x="250209" y="227462"/>
                  <a:pt x="213815" y="591402"/>
                  <a:pt x="272955" y="700584"/>
                </a:cubicBezTo>
                <a:cubicBezTo>
                  <a:pt x="332095" y="809766"/>
                  <a:pt x="509516" y="689211"/>
                  <a:pt x="559558" y="768823"/>
                </a:cubicBezTo>
                <a:cubicBezTo>
                  <a:pt x="609600" y="848435"/>
                  <a:pt x="591403" y="1013345"/>
                  <a:pt x="573206" y="1178256"/>
                </a:cubicBezTo>
              </a:path>
            </a:pathLst>
          </a:custGeom>
        </p:spPr>
        <p:style>
          <a:lnRef idx="2">
            <a:schemeClr val="accent6"/>
          </a:lnRef>
          <a:fillRef idx="0">
            <a:schemeClr val="accent6"/>
          </a:fillRef>
          <a:effectRef idx="1">
            <a:schemeClr val="accent6"/>
          </a:effectRef>
          <a:fontRef idx="minor">
            <a:schemeClr val="tx1"/>
          </a:fontRef>
        </p:style>
        <p:txBody>
          <a:bodyPr rtlCol="1" anchor="ctr"/>
          <a:lstStyle/>
          <a:p>
            <a:pPr algn="ctr">
              <a:defRPr/>
            </a:pPr>
            <a:endParaRPr lang="fa-IR"/>
          </a:p>
        </p:txBody>
      </p:sp>
      <p:sp>
        <p:nvSpPr>
          <p:cNvPr id="24" name="Freeform 23"/>
          <p:cNvSpPr/>
          <p:nvPr/>
        </p:nvSpPr>
        <p:spPr>
          <a:xfrm>
            <a:off x="4197350" y="3302000"/>
            <a:ext cx="1373188" cy="2047875"/>
          </a:xfrm>
          <a:custGeom>
            <a:avLst/>
            <a:gdLst>
              <a:gd name="connsiteX0" fmla="*/ 170597 w 1373874"/>
              <a:gd name="connsiteY0" fmla="*/ 2047164 h 2047164"/>
              <a:gd name="connsiteX1" fmla="*/ 170597 w 1373874"/>
              <a:gd name="connsiteY1" fmla="*/ 818866 h 2047164"/>
              <a:gd name="connsiteX2" fmla="*/ 1194179 w 1373874"/>
              <a:gd name="connsiteY2" fmla="*/ 122830 h 2047164"/>
              <a:gd name="connsiteX3" fmla="*/ 1248770 w 1373874"/>
              <a:gd name="connsiteY3" fmla="*/ 81887 h 2047164"/>
            </a:gdLst>
            <a:ahLst/>
            <a:cxnLst>
              <a:cxn ang="0">
                <a:pos x="connsiteX0" y="connsiteY0"/>
              </a:cxn>
              <a:cxn ang="0">
                <a:pos x="connsiteX1" y="connsiteY1"/>
              </a:cxn>
              <a:cxn ang="0">
                <a:pos x="connsiteX2" y="connsiteY2"/>
              </a:cxn>
              <a:cxn ang="0">
                <a:pos x="connsiteX3" y="connsiteY3"/>
              </a:cxn>
            </a:cxnLst>
            <a:rect l="l" t="t" r="r" b="b"/>
            <a:pathLst>
              <a:path w="1373874" h="2047164">
                <a:moveTo>
                  <a:pt x="170597" y="2047164"/>
                </a:moveTo>
                <a:cubicBezTo>
                  <a:pt x="85298" y="1593376"/>
                  <a:pt x="0" y="1139588"/>
                  <a:pt x="170597" y="818866"/>
                </a:cubicBezTo>
                <a:cubicBezTo>
                  <a:pt x="341194" y="498144"/>
                  <a:pt x="1014484" y="245660"/>
                  <a:pt x="1194179" y="122830"/>
                </a:cubicBezTo>
                <a:cubicBezTo>
                  <a:pt x="1373874" y="0"/>
                  <a:pt x="1311322" y="40943"/>
                  <a:pt x="1248770" y="81887"/>
                </a:cubicBezTo>
              </a:path>
            </a:pathLst>
          </a:custGeom>
          <a:ln w="25400"/>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fa-IR"/>
          </a:p>
        </p:txBody>
      </p:sp>
      <p:sp>
        <p:nvSpPr>
          <p:cNvPr id="25" name="Freeform 24"/>
          <p:cNvSpPr/>
          <p:nvPr/>
        </p:nvSpPr>
        <p:spPr>
          <a:xfrm>
            <a:off x="5486400" y="3357563"/>
            <a:ext cx="1282700" cy="1938337"/>
          </a:xfrm>
          <a:custGeom>
            <a:avLst/>
            <a:gdLst>
              <a:gd name="connsiteX0" fmla="*/ 0 w 1282890"/>
              <a:gd name="connsiteY0" fmla="*/ 0 h 1937982"/>
              <a:gd name="connsiteX1" fmla="*/ 1091821 w 1282890"/>
              <a:gd name="connsiteY1" fmla="*/ 614150 h 1937982"/>
              <a:gd name="connsiteX2" fmla="*/ 1146412 w 1282890"/>
              <a:gd name="connsiteY2" fmla="*/ 1937982 h 1937982"/>
            </a:gdLst>
            <a:ahLst/>
            <a:cxnLst>
              <a:cxn ang="0">
                <a:pos x="connsiteX0" y="connsiteY0"/>
              </a:cxn>
              <a:cxn ang="0">
                <a:pos x="connsiteX1" y="connsiteY1"/>
              </a:cxn>
              <a:cxn ang="0">
                <a:pos x="connsiteX2" y="connsiteY2"/>
              </a:cxn>
            </a:cxnLst>
            <a:rect l="l" t="t" r="r" b="b"/>
            <a:pathLst>
              <a:path w="1282890" h="1937982">
                <a:moveTo>
                  <a:pt x="0" y="0"/>
                </a:moveTo>
                <a:cubicBezTo>
                  <a:pt x="450376" y="145576"/>
                  <a:pt x="900752" y="291153"/>
                  <a:pt x="1091821" y="614150"/>
                </a:cubicBezTo>
                <a:cubicBezTo>
                  <a:pt x="1282890" y="937147"/>
                  <a:pt x="1137314" y="1721893"/>
                  <a:pt x="1146412" y="1937982"/>
                </a:cubicBezTo>
              </a:path>
            </a:pathLst>
          </a:custGeom>
          <a:ln w="25400"/>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fa-IR"/>
          </a:p>
        </p:txBody>
      </p:sp>
      <p:sp>
        <p:nvSpPr>
          <p:cNvPr id="26" name="Freeform 25"/>
          <p:cNvSpPr/>
          <p:nvPr/>
        </p:nvSpPr>
        <p:spPr>
          <a:xfrm>
            <a:off x="4325938" y="5335588"/>
            <a:ext cx="736600" cy="14287"/>
          </a:xfrm>
          <a:custGeom>
            <a:avLst/>
            <a:gdLst>
              <a:gd name="connsiteX0" fmla="*/ 0 w 736979"/>
              <a:gd name="connsiteY0" fmla="*/ 0 h 13647"/>
              <a:gd name="connsiteX1" fmla="*/ 736979 w 736979"/>
              <a:gd name="connsiteY1" fmla="*/ 13647 h 13647"/>
            </a:gdLst>
            <a:ahLst/>
            <a:cxnLst>
              <a:cxn ang="0">
                <a:pos x="connsiteX0" y="connsiteY0"/>
              </a:cxn>
              <a:cxn ang="0">
                <a:pos x="connsiteX1" y="connsiteY1"/>
              </a:cxn>
            </a:cxnLst>
            <a:rect l="l" t="t" r="r" b="b"/>
            <a:pathLst>
              <a:path w="736979" h="13647">
                <a:moveTo>
                  <a:pt x="0" y="0"/>
                </a:moveTo>
                <a:lnTo>
                  <a:pt x="736979" y="13647"/>
                </a:lnTo>
              </a:path>
            </a:pathLst>
          </a:custGeom>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fa-IR"/>
          </a:p>
        </p:txBody>
      </p:sp>
      <p:sp>
        <p:nvSpPr>
          <p:cNvPr id="27" name="Freeform 26"/>
          <p:cNvSpPr/>
          <p:nvPr/>
        </p:nvSpPr>
        <p:spPr>
          <a:xfrm>
            <a:off x="6210300" y="5349875"/>
            <a:ext cx="463550" cy="26988"/>
          </a:xfrm>
          <a:custGeom>
            <a:avLst/>
            <a:gdLst>
              <a:gd name="connsiteX0" fmla="*/ 464024 w 464024"/>
              <a:gd name="connsiteY0" fmla="*/ 0 h 27296"/>
              <a:gd name="connsiteX1" fmla="*/ 0 w 464024"/>
              <a:gd name="connsiteY1" fmla="*/ 27296 h 27296"/>
            </a:gdLst>
            <a:ahLst/>
            <a:cxnLst>
              <a:cxn ang="0">
                <a:pos x="connsiteX0" y="connsiteY0"/>
              </a:cxn>
              <a:cxn ang="0">
                <a:pos x="connsiteX1" y="connsiteY1"/>
              </a:cxn>
            </a:cxnLst>
            <a:rect l="l" t="t" r="r" b="b"/>
            <a:pathLst>
              <a:path w="464024" h="27296">
                <a:moveTo>
                  <a:pt x="464024" y="0"/>
                </a:moveTo>
                <a:lnTo>
                  <a:pt x="0" y="27296"/>
                </a:lnTo>
              </a:path>
            </a:pathLst>
          </a:custGeom>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fa-IR"/>
          </a:p>
        </p:txBody>
      </p:sp>
      <p:sp>
        <p:nvSpPr>
          <p:cNvPr id="28" name="Freeform 27"/>
          <p:cNvSpPr/>
          <p:nvPr/>
        </p:nvSpPr>
        <p:spPr>
          <a:xfrm>
            <a:off x="5432425" y="5364163"/>
            <a:ext cx="531813" cy="12700"/>
          </a:xfrm>
          <a:custGeom>
            <a:avLst/>
            <a:gdLst>
              <a:gd name="connsiteX0" fmla="*/ 0 w 532263"/>
              <a:gd name="connsiteY0" fmla="*/ 13648 h 13648"/>
              <a:gd name="connsiteX1" fmla="*/ 532263 w 532263"/>
              <a:gd name="connsiteY1" fmla="*/ 0 h 13648"/>
            </a:gdLst>
            <a:ahLst/>
            <a:cxnLst>
              <a:cxn ang="0">
                <a:pos x="connsiteX0" y="connsiteY0"/>
              </a:cxn>
              <a:cxn ang="0">
                <a:pos x="connsiteX1" y="connsiteY1"/>
              </a:cxn>
            </a:cxnLst>
            <a:rect l="l" t="t" r="r" b="b"/>
            <a:pathLst>
              <a:path w="532263" h="13648">
                <a:moveTo>
                  <a:pt x="0" y="13648"/>
                </a:moveTo>
                <a:lnTo>
                  <a:pt x="532263" y="0"/>
                </a:lnTo>
              </a:path>
            </a:pathLst>
          </a:custGeom>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fa-IR"/>
          </a:p>
        </p:txBody>
      </p:sp>
      <p:sp>
        <p:nvSpPr>
          <p:cNvPr id="29" name="Freeform 28"/>
          <p:cNvSpPr/>
          <p:nvPr/>
        </p:nvSpPr>
        <p:spPr>
          <a:xfrm>
            <a:off x="3919538" y="3081338"/>
            <a:ext cx="1793875" cy="1793875"/>
          </a:xfrm>
          <a:custGeom>
            <a:avLst/>
            <a:gdLst>
              <a:gd name="connsiteX0" fmla="*/ 175146 w 1794680"/>
              <a:gd name="connsiteY0" fmla="*/ 1790131 h 1792405"/>
              <a:gd name="connsiteX1" fmla="*/ 175146 w 1794680"/>
              <a:gd name="connsiteY1" fmla="*/ 1640005 h 1792405"/>
              <a:gd name="connsiteX2" fmla="*/ 229737 w 1794680"/>
              <a:gd name="connsiteY2" fmla="*/ 875731 h 1792405"/>
              <a:gd name="connsiteX3" fmla="*/ 1553570 w 1794680"/>
              <a:gd name="connsiteY3" fmla="*/ 138752 h 1792405"/>
              <a:gd name="connsiteX4" fmla="*/ 1676400 w 1794680"/>
              <a:gd name="connsiteY4" fmla="*/ 43217 h 1792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4680" h="1792405">
                <a:moveTo>
                  <a:pt x="175146" y="1790131"/>
                </a:moveTo>
                <a:cubicBezTo>
                  <a:pt x="170597" y="1791268"/>
                  <a:pt x="166048" y="1792405"/>
                  <a:pt x="175146" y="1640005"/>
                </a:cubicBezTo>
                <a:cubicBezTo>
                  <a:pt x="184244" y="1487605"/>
                  <a:pt x="0" y="1125940"/>
                  <a:pt x="229737" y="875731"/>
                </a:cubicBezTo>
                <a:cubicBezTo>
                  <a:pt x="459474" y="625522"/>
                  <a:pt x="1312460" y="277504"/>
                  <a:pt x="1553570" y="138752"/>
                </a:cubicBezTo>
                <a:cubicBezTo>
                  <a:pt x="1794680" y="0"/>
                  <a:pt x="1735540" y="21608"/>
                  <a:pt x="1676400" y="43217"/>
                </a:cubicBezTo>
              </a:path>
            </a:pathLst>
          </a:custGeom>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fa-IR"/>
          </a:p>
        </p:txBody>
      </p:sp>
      <p:sp>
        <p:nvSpPr>
          <p:cNvPr id="30" name="Freeform 29"/>
          <p:cNvSpPr/>
          <p:nvPr/>
        </p:nvSpPr>
        <p:spPr>
          <a:xfrm>
            <a:off x="5267325" y="3152775"/>
            <a:ext cx="1733550" cy="968375"/>
          </a:xfrm>
          <a:custGeom>
            <a:avLst/>
            <a:gdLst>
              <a:gd name="connsiteX0" fmla="*/ 0 w 1733266"/>
              <a:gd name="connsiteY0" fmla="*/ 0 h 968991"/>
              <a:gd name="connsiteX1" fmla="*/ 1446663 w 1733266"/>
              <a:gd name="connsiteY1" fmla="*/ 532263 h 968991"/>
              <a:gd name="connsiteX2" fmla="*/ 1719618 w 1733266"/>
              <a:gd name="connsiteY2" fmla="*/ 968991 h 968991"/>
            </a:gdLst>
            <a:ahLst/>
            <a:cxnLst>
              <a:cxn ang="0">
                <a:pos x="connsiteX0" y="connsiteY0"/>
              </a:cxn>
              <a:cxn ang="0">
                <a:pos x="connsiteX1" y="connsiteY1"/>
              </a:cxn>
              <a:cxn ang="0">
                <a:pos x="connsiteX2" y="connsiteY2"/>
              </a:cxn>
            </a:cxnLst>
            <a:rect l="l" t="t" r="r" b="b"/>
            <a:pathLst>
              <a:path w="1733266" h="968991">
                <a:moveTo>
                  <a:pt x="0" y="0"/>
                </a:moveTo>
                <a:cubicBezTo>
                  <a:pt x="580030" y="185382"/>
                  <a:pt x="1160060" y="370765"/>
                  <a:pt x="1446663" y="532263"/>
                </a:cubicBezTo>
                <a:cubicBezTo>
                  <a:pt x="1733266" y="693761"/>
                  <a:pt x="1726442" y="831376"/>
                  <a:pt x="1719618" y="968991"/>
                </a:cubicBezTo>
              </a:path>
            </a:pathLst>
          </a:custGeom>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fa-IR"/>
          </a:p>
        </p:txBody>
      </p:sp>
      <p:sp>
        <p:nvSpPr>
          <p:cNvPr id="31" name="Freeform 30"/>
          <p:cNvSpPr/>
          <p:nvPr/>
        </p:nvSpPr>
        <p:spPr>
          <a:xfrm>
            <a:off x="3059113" y="5300663"/>
            <a:ext cx="1568450" cy="201612"/>
          </a:xfrm>
          <a:custGeom>
            <a:avLst/>
            <a:gdLst>
              <a:gd name="connsiteX0" fmla="*/ 0 w 1569492"/>
              <a:gd name="connsiteY0" fmla="*/ 152399 h 202441"/>
              <a:gd name="connsiteX1" fmla="*/ 136477 w 1569492"/>
              <a:gd name="connsiteY1" fmla="*/ 179695 h 202441"/>
              <a:gd name="connsiteX2" fmla="*/ 313898 w 1569492"/>
              <a:gd name="connsiteY2" fmla="*/ 15922 h 202441"/>
              <a:gd name="connsiteX3" fmla="*/ 1569492 w 1569492"/>
              <a:gd name="connsiteY3" fmla="*/ 84160 h 202441"/>
            </a:gdLst>
            <a:ahLst/>
            <a:cxnLst>
              <a:cxn ang="0">
                <a:pos x="connsiteX0" y="connsiteY0"/>
              </a:cxn>
              <a:cxn ang="0">
                <a:pos x="connsiteX1" y="connsiteY1"/>
              </a:cxn>
              <a:cxn ang="0">
                <a:pos x="connsiteX2" y="connsiteY2"/>
              </a:cxn>
              <a:cxn ang="0">
                <a:pos x="connsiteX3" y="connsiteY3"/>
              </a:cxn>
            </a:cxnLst>
            <a:rect l="l" t="t" r="r" b="b"/>
            <a:pathLst>
              <a:path w="1569492" h="202441">
                <a:moveTo>
                  <a:pt x="0" y="152399"/>
                </a:moveTo>
                <a:cubicBezTo>
                  <a:pt x="42080" y="177420"/>
                  <a:pt x="84161" y="202441"/>
                  <a:pt x="136477" y="179695"/>
                </a:cubicBezTo>
                <a:cubicBezTo>
                  <a:pt x="188793" y="156949"/>
                  <a:pt x="75062" y="31844"/>
                  <a:pt x="313898" y="15922"/>
                </a:cubicBezTo>
                <a:cubicBezTo>
                  <a:pt x="552734" y="0"/>
                  <a:pt x="1061113" y="42080"/>
                  <a:pt x="1569492" y="84160"/>
                </a:cubicBezTo>
              </a:path>
            </a:pathLst>
          </a:custGeom>
          <a:ln w="19050"/>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fa-IR"/>
          </a:p>
        </p:txBody>
      </p:sp>
      <p:sp>
        <p:nvSpPr>
          <p:cNvPr id="18462" name="Text Box 31"/>
          <p:cNvSpPr txBox="1">
            <a:spLocks noChangeArrowheads="1"/>
          </p:cNvSpPr>
          <p:nvPr/>
        </p:nvSpPr>
        <p:spPr bwMode="auto">
          <a:xfrm>
            <a:off x="2743201" y="1267173"/>
            <a:ext cx="6400800" cy="1292662"/>
          </a:xfrm>
          <a:prstGeom prst="rect">
            <a:avLst/>
          </a:prstGeom>
          <a:noFill/>
          <a:ln w="9525">
            <a:noFill/>
            <a:miter lim="800000"/>
            <a:headEnd/>
            <a:tailEnd/>
          </a:ln>
        </p:spPr>
        <p:txBody>
          <a:bodyPr wrap="square">
            <a:spAutoFit/>
          </a:bodyPr>
          <a:lstStyle/>
          <a:p>
            <a:pPr>
              <a:spcBef>
                <a:spcPct val="50000"/>
              </a:spcBef>
            </a:pPr>
            <a:endParaRPr lang="fa-IR" dirty="0"/>
          </a:p>
          <a:p>
            <a:pPr algn="r" rtl="1">
              <a:spcBef>
                <a:spcPct val="50000"/>
              </a:spcBef>
              <a:buFont typeface="Wingdings" pitchFamily="2" charset="2"/>
              <a:buChar char="q"/>
            </a:pPr>
            <a:r>
              <a:rPr lang="fa-IR" sz="2000" dirty="0" smtClean="0"/>
              <a:t> گوشه </a:t>
            </a:r>
            <a:r>
              <a:rPr lang="fa-IR" sz="2000" dirty="0"/>
              <a:t>ای از  گرمخانه به فضایی راه دارد بنام شاه نشین</a:t>
            </a:r>
          </a:p>
          <a:p>
            <a:pPr algn="r" rtl="1">
              <a:spcBef>
                <a:spcPct val="50000"/>
              </a:spcBef>
              <a:buFont typeface="Wingdings" pitchFamily="2" charset="2"/>
              <a:buChar char="q"/>
            </a:pPr>
            <a:r>
              <a:rPr lang="fa-IR" sz="2000" dirty="0" smtClean="0"/>
              <a:t> شاهنشین </a:t>
            </a:r>
            <a:r>
              <a:rPr lang="fa-IR" sz="2000" dirty="0"/>
              <a:t>به جای خزانه دارای حوضچه ی کوچکی بوده </a:t>
            </a:r>
            <a:r>
              <a:rPr lang="fa-IR" sz="2000" dirty="0" smtClean="0"/>
              <a:t>به نام دستک</a:t>
            </a:r>
            <a:endParaRPr lang="en-US" sz="2000" dirty="0"/>
          </a:p>
        </p:txBody>
      </p:sp>
      <p:sp>
        <p:nvSpPr>
          <p:cNvPr id="3" name="Freeform 30"/>
          <p:cNvSpPr/>
          <p:nvPr/>
        </p:nvSpPr>
        <p:spPr>
          <a:xfrm>
            <a:off x="6589713" y="5121752"/>
            <a:ext cx="1568450" cy="201612"/>
          </a:xfrm>
          <a:custGeom>
            <a:avLst/>
            <a:gdLst>
              <a:gd name="connsiteX0" fmla="*/ 0 w 1569492"/>
              <a:gd name="connsiteY0" fmla="*/ 152399 h 202441"/>
              <a:gd name="connsiteX1" fmla="*/ 136477 w 1569492"/>
              <a:gd name="connsiteY1" fmla="*/ 179695 h 202441"/>
              <a:gd name="connsiteX2" fmla="*/ 313898 w 1569492"/>
              <a:gd name="connsiteY2" fmla="*/ 15922 h 202441"/>
              <a:gd name="connsiteX3" fmla="*/ 1569492 w 1569492"/>
              <a:gd name="connsiteY3" fmla="*/ 84160 h 202441"/>
            </a:gdLst>
            <a:ahLst/>
            <a:cxnLst>
              <a:cxn ang="0">
                <a:pos x="connsiteX0" y="connsiteY0"/>
              </a:cxn>
              <a:cxn ang="0">
                <a:pos x="connsiteX1" y="connsiteY1"/>
              </a:cxn>
              <a:cxn ang="0">
                <a:pos x="connsiteX2" y="connsiteY2"/>
              </a:cxn>
              <a:cxn ang="0">
                <a:pos x="connsiteX3" y="connsiteY3"/>
              </a:cxn>
            </a:cxnLst>
            <a:rect l="l" t="t" r="r" b="b"/>
            <a:pathLst>
              <a:path w="1569492" h="202441">
                <a:moveTo>
                  <a:pt x="0" y="152399"/>
                </a:moveTo>
                <a:cubicBezTo>
                  <a:pt x="42080" y="177420"/>
                  <a:pt x="84161" y="202441"/>
                  <a:pt x="136477" y="179695"/>
                </a:cubicBezTo>
                <a:cubicBezTo>
                  <a:pt x="188793" y="156949"/>
                  <a:pt x="75062" y="31844"/>
                  <a:pt x="313898" y="15922"/>
                </a:cubicBezTo>
                <a:cubicBezTo>
                  <a:pt x="552734" y="0"/>
                  <a:pt x="1061113" y="42080"/>
                  <a:pt x="1569492" y="84160"/>
                </a:cubicBezTo>
              </a:path>
            </a:pathLst>
          </a:custGeom>
          <a:ln w="19050"/>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fa-IR"/>
          </a:p>
        </p:txBody>
      </p:sp>
    </p:spTree>
    <p:extLst>
      <p:ext uri="{BB962C8B-B14F-4D97-AF65-F5344CB8AC3E}">
        <p14:creationId xmlns:p14="http://schemas.microsoft.com/office/powerpoint/2010/main" xmlns="" val="37984838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an0026.jpg"/>
          <p:cNvPicPr>
            <a:picLocks noChangeAspect="1"/>
          </p:cNvPicPr>
          <p:nvPr/>
        </p:nvPicPr>
        <p:blipFill>
          <a:blip r:embed="rId2" cstate="print">
            <a:duotone>
              <a:prstClr val="black"/>
              <a:schemeClr val="accent6">
                <a:lumMod val="20000"/>
                <a:lumOff val="80000"/>
                <a:tint val="45000"/>
                <a:satMod val="400000"/>
              </a:schemeClr>
            </a:duotone>
          </a:blip>
          <a:stretch>
            <a:fillRect/>
          </a:stretch>
        </p:blipFill>
        <p:spPr>
          <a:xfrm>
            <a:off x="304800" y="2919442"/>
            <a:ext cx="5297836" cy="3428011"/>
          </a:xfrm>
          <a:prstGeom prst="rect">
            <a:avLst/>
          </a:prstGeom>
          <a:noFill/>
          <a:ln>
            <a:noFill/>
          </a:ln>
        </p:spPr>
      </p:pic>
      <p:sp>
        <p:nvSpPr>
          <p:cNvPr id="19459" name="TextBox 4"/>
          <p:cNvSpPr txBox="1">
            <a:spLocks noChangeArrowheads="1"/>
          </p:cNvSpPr>
          <p:nvPr/>
        </p:nvSpPr>
        <p:spPr bwMode="auto">
          <a:xfrm>
            <a:off x="6858000" y="76200"/>
            <a:ext cx="2052638" cy="707886"/>
          </a:xfrm>
          <a:prstGeom prst="rect">
            <a:avLst/>
          </a:prstGeom>
          <a:noFill/>
          <a:ln w="9525">
            <a:noFill/>
            <a:miter lim="800000"/>
            <a:headEnd/>
            <a:tailEnd/>
          </a:ln>
        </p:spPr>
        <p:txBody>
          <a:bodyPr wrap="square">
            <a:spAutoFit/>
          </a:bodyPr>
          <a:lstStyle/>
          <a:p>
            <a:pPr algn="r" rtl="1"/>
            <a:r>
              <a:rPr lang="fa-IR" sz="4000" b="1" dirty="0"/>
              <a:t>تون یا خن</a:t>
            </a:r>
          </a:p>
        </p:txBody>
      </p:sp>
      <p:sp>
        <p:nvSpPr>
          <p:cNvPr id="19460" name="TextBox 6"/>
          <p:cNvSpPr txBox="1">
            <a:spLocks noChangeArrowheads="1"/>
          </p:cNvSpPr>
          <p:nvPr/>
        </p:nvSpPr>
        <p:spPr bwMode="auto">
          <a:xfrm>
            <a:off x="3200400" y="1600200"/>
            <a:ext cx="5710239" cy="1631216"/>
          </a:xfrm>
          <a:prstGeom prst="rect">
            <a:avLst/>
          </a:prstGeom>
          <a:noFill/>
          <a:ln w="9525">
            <a:noFill/>
            <a:miter lim="800000"/>
            <a:headEnd/>
            <a:tailEnd/>
          </a:ln>
        </p:spPr>
        <p:txBody>
          <a:bodyPr wrap="square">
            <a:spAutoFit/>
          </a:bodyPr>
          <a:lstStyle/>
          <a:p>
            <a:pPr algn="r" rtl="1"/>
            <a:r>
              <a:rPr lang="fa-IR" sz="2000" dirty="0"/>
              <a:t>کوره ای برای گرم کردن </a:t>
            </a:r>
            <a:r>
              <a:rPr lang="fa-IR" sz="2000" dirty="0" smtClean="0"/>
              <a:t>آب درزیریا </a:t>
            </a:r>
            <a:r>
              <a:rPr lang="fa-IR" sz="2000" dirty="0"/>
              <a:t>کنار گرمابه</a:t>
            </a:r>
          </a:p>
          <a:p>
            <a:pPr algn="r" rtl="1"/>
            <a:endParaRPr lang="fa-IR" sz="2000" dirty="0"/>
          </a:p>
          <a:p>
            <a:pPr algn="r" rtl="1"/>
            <a:r>
              <a:rPr lang="fa-IR" sz="2000" dirty="0"/>
              <a:t>سوخت            بوته</a:t>
            </a:r>
          </a:p>
          <a:p>
            <a:pPr algn="r" rtl="1"/>
            <a:endParaRPr lang="fa-IR" sz="2000" dirty="0"/>
          </a:p>
          <a:p>
            <a:pPr algn="r" rtl="1"/>
            <a:r>
              <a:rPr lang="fa-IR" sz="2000" dirty="0"/>
              <a:t>آلیاژدیگ ها             هفت جوش </a:t>
            </a:r>
          </a:p>
        </p:txBody>
      </p:sp>
      <p:sp>
        <p:nvSpPr>
          <p:cNvPr id="13" name="Freeform 12"/>
          <p:cNvSpPr/>
          <p:nvPr/>
        </p:nvSpPr>
        <p:spPr>
          <a:xfrm>
            <a:off x="2057400" y="4641067"/>
            <a:ext cx="1039812" cy="1136650"/>
          </a:xfrm>
          <a:custGeom>
            <a:avLst/>
            <a:gdLst>
              <a:gd name="connsiteX0" fmla="*/ 841613 w 1039505"/>
              <a:gd name="connsiteY0" fmla="*/ 1137313 h 1137313"/>
              <a:gd name="connsiteX1" fmla="*/ 50042 w 1039505"/>
              <a:gd name="connsiteY1" fmla="*/ 714232 h 1137313"/>
              <a:gd name="connsiteX2" fmla="*/ 541362 w 1039505"/>
              <a:gd name="connsiteY2" fmla="*/ 59140 h 1137313"/>
              <a:gd name="connsiteX3" fmla="*/ 1005386 w 1039505"/>
              <a:gd name="connsiteY3" fmla="*/ 359390 h 1137313"/>
              <a:gd name="connsiteX4" fmla="*/ 746078 w 1039505"/>
              <a:gd name="connsiteY4" fmla="*/ 1137313 h 1137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9505" h="1137313">
                <a:moveTo>
                  <a:pt x="841613" y="1137313"/>
                </a:moveTo>
                <a:cubicBezTo>
                  <a:pt x="470848" y="1015620"/>
                  <a:pt x="100084" y="893927"/>
                  <a:pt x="50042" y="714232"/>
                </a:cubicBezTo>
                <a:cubicBezTo>
                  <a:pt x="0" y="534537"/>
                  <a:pt x="382138" y="118280"/>
                  <a:pt x="541362" y="59140"/>
                </a:cubicBezTo>
                <a:cubicBezTo>
                  <a:pt x="700586" y="0"/>
                  <a:pt x="971267" y="179695"/>
                  <a:pt x="1005386" y="359390"/>
                </a:cubicBezTo>
                <a:cubicBezTo>
                  <a:pt x="1039505" y="539085"/>
                  <a:pt x="892791" y="838199"/>
                  <a:pt x="746078" y="1137313"/>
                </a:cubicBezTo>
              </a:path>
            </a:pathLst>
          </a:custGeom>
          <a:ln w="38100"/>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fa-IR"/>
          </a:p>
        </p:txBody>
      </p:sp>
      <p:sp>
        <p:nvSpPr>
          <p:cNvPr id="6" name="Left Arrow 5"/>
          <p:cNvSpPr/>
          <p:nvPr/>
        </p:nvSpPr>
        <p:spPr>
          <a:xfrm>
            <a:off x="7598569" y="2308651"/>
            <a:ext cx="571500" cy="21431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sp>
        <p:nvSpPr>
          <p:cNvPr id="7" name="Left Arrow 6"/>
          <p:cNvSpPr/>
          <p:nvPr/>
        </p:nvSpPr>
        <p:spPr>
          <a:xfrm>
            <a:off x="7071840" y="2919442"/>
            <a:ext cx="571500" cy="21431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spTree>
    <p:extLst>
      <p:ext uri="{BB962C8B-B14F-4D97-AF65-F5344CB8AC3E}">
        <p14:creationId xmlns:p14="http://schemas.microsoft.com/office/powerpoint/2010/main" xmlns="" val="7005834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3"/>
          <p:cNvSpPr txBox="1">
            <a:spLocks noChangeArrowheads="1"/>
          </p:cNvSpPr>
          <p:nvPr/>
        </p:nvSpPr>
        <p:spPr bwMode="auto">
          <a:xfrm>
            <a:off x="5440657" y="0"/>
            <a:ext cx="3703343" cy="707886"/>
          </a:xfrm>
          <a:prstGeom prst="rect">
            <a:avLst/>
          </a:prstGeom>
          <a:noFill/>
          <a:ln w="9525">
            <a:noFill/>
            <a:miter lim="800000"/>
            <a:headEnd/>
            <a:tailEnd/>
          </a:ln>
        </p:spPr>
        <p:txBody>
          <a:bodyPr wrap="square">
            <a:spAutoFit/>
          </a:bodyPr>
          <a:lstStyle/>
          <a:p>
            <a:pPr algn="r" rtl="1"/>
            <a:r>
              <a:rPr lang="fa-IR" sz="4000" b="1" dirty="0"/>
              <a:t>دودکش و گربه رو</a:t>
            </a:r>
          </a:p>
        </p:txBody>
      </p:sp>
      <p:sp>
        <p:nvSpPr>
          <p:cNvPr id="20483" name="TextBox 5"/>
          <p:cNvSpPr txBox="1">
            <a:spLocks noChangeArrowheads="1"/>
          </p:cNvSpPr>
          <p:nvPr/>
        </p:nvSpPr>
        <p:spPr bwMode="auto">
          <a:xfrm>
            <a:off x="2263140" y="1074405"/>
            <a:ext cx="6768443" cy="2369880"/>
          </a:xfrm>
          <a:prstGeom prst="rect">
            <a:avLst/>
          </a:prstGeom>
          <a:noFill/>
          <a:ln w="9525">
            <a:noFill/>
            <a:miter lim="800000"/>
            <a:headEnd/>
            <a:tailEnd/>
          </a:ln>
        </p:spPr>
        <p:txBody>
          <a:bodyPr wrap="square">
            <a:spAutoFit/>
          </a:bodyPr>
          <a:lstStyle/>
          <a:p>
            <a:pPr algn="r" rtl="1"/>
            <a:r>
              <a:rPr lang="fa-IR" dirty="0"/>
              <a:t> </a:t>
            </a:r>
            <a:r>
              <a:rPr lang="fa-IR" sz="2000" dirty="0"/>
              <a:t>هرگرمابه دارای </a:t>
            </a:r>
            <a:r>
              <a:rPr lang="fa-IR" sz="2000" dirty="0" smtClean="0"/>
              <a:t>دودودکش بوده </a:t>
            </a:r>
            <a:r>
              <a:rPr lang="fa-IR" sz="2000" dirty="0"/>
              <a:t>که دورازتون قرارداشتند.</a:t>
            </a:r>
          </a:p>
          <a:p>
            <a:pPr algn="r" rtl="1"/>
            <a:endParaRPr lang="fa-IR" sz="2400" dirty="0"/>
          </a:p>
          <a:p>
            <a:pPr algn="r" rtl="1"/>
            <a:endParaRPr lang="fa-IR" sz="2400" dirty="0"/>
          </a:p>
          <a:p>
            <a:pPr algn="r" rtl="1"/>
            <a:r>
              <a:rPr lang="fa-IR" sz="2000" dirty="0"/>
              <a:t>گربه رو          در گرمخانه وبینه       </a:t>
            </a:r>
          </a:p>
          <a:p>
            <a:pPr marL="342900" indent="-342900" algn="r" rtl="1">
              <a:buFont typeface="Arial" panose="020B0604020202020204" pitchFamily="34" charset="0"/>
              <a:buChar char="•"/>
            </a:pPr>
            <a:r>
              <a:rPr lang="fa-IR" sz="2000" dirty="0" smtClean="0"/>
              <a:t>در </a:t>
            </a:r>
            <a:r>
              <a:rPr lang="fa-IR" sz="2000" dirty="0"/>
              <a:t>بینه تعداد کمتر وبه تون </a:t>
            </a:r>
            <a:r>
              <a:rPr lang="fa-IR" sz="2000" dirty="0" smtClean="0"/>
              <a:t>دورتر</a:t>
            </a:r>
          </a:p>
          <a:p>
            <a:pPr marL="342900" indent="-342900" algn="r" rtl="1">
              <a:buFont typeface="Arial" panose="020B0604020202020204" pitchFamily="34" charset="0"/>
              <a:buChar char="•"/>
            </a:pPr>
            <a:r>
              <a:rPr lang="fa-IR" sz="2000" dirty="0" smtClean="0"/>
              <a:t>درگرمخانه </a:t>
            </a:r>
            <a:r>
              <a:rPr lang="fa-IR" sz="2000" dirty="0"/>
              <a:t>تعداد بیشتر به </a:t>
            </a:r>
            <a:r>
              <a:rPr lang="fa-IR" sz="2000" dirty="0" smtClean="0"/>
              <a:t>تون نزدیک </a:t>
            </a:r>
            <a:r>
              <a:rPr lang="fa-IR" sz="2000" dirty="0"/>
              <a:t>تر      </a:t>
            </a:r>
          </a:p>
          <a:p>
            <a:pPr marL="342900" indent="-342900" algn="r" rtl="1">
              <a:buFont typeface="Arial" panose="020B0604020202020204" pitchFamily="34" charset="0"/>
              <a:buChar char="•"/>
            </a:pPr>
            <a:r>
              <a:rPr lang="fa-IR" sz="2000" dirty="0" smtClean="0"/>
              <a:t>با </a:t>
            </a:r>
            <a:r>
              <a:rPr lang="fa-IR" sz="2000" dirty="0"/>
              <a:t>عبور از کف </a:t>
            </a:r>
            <a:r>
              <a:rPr lang="fa-IR" sz="2000" dirty="0" smtClean="0"/>
              <a:t>گرمخانه و </a:t>
            </a:r>
            <a:r>
              <a:rPr lang="fa-IR" sz="2000" dirty="0"/>
              <a:t>بینه به گرم کردن فضا کمک می کردند     </a:t>
            </a:r>
          </a:p>
        </p:txBody>
      </p:sp>
      <p:pic>
        <p:nvPicPr>
          <p:cNvPr id="9" name="Picture 8" descr="scan0026.jpg"/>
          <p:cNvPicPr>
            <a:picLocks noChangeAspect="1"/>
          </p:cNvPicPr>
          <p:nvPr/>
        </p:nvPicPr>
        <p:blipFill>
          <a:blip r:embed="rId2" cstate="print">
            <a:duotone>
              <a:prstClr val="black"/>
              <a:schemeClr val="accent6">
                <a:lumMod val="20000"/>
                <a:lumOff val="80000"/>
                <a:tint val="45000"/>
                <a:satMod val="400000"/>
              </a:schemeClr>
            </a:duotone>
          </a:blip>
          <a:stretch>
            <a:fillRect/>
          </a:stretch>
        </p:blipFill>
        <p:spPr>
          <a:xfrm>
            <a:off x="4115753" y="3554766"/>
            <a:ext cx="4714908" cy="3050822"/>
          </a:xfrm>
          <a:prstGeom prst="rect">
            <a:avLst/>
          </a:prstGeom>
          <a:noFill/>
          <a:ln>
            <a:noFill/>
          </a:ln>
        </p:spPr>
      </p:pic>
      <p:sp>
        <p:nvSpPr>
          <p:cNvPr id="10" name="Freeform 9"/>
          <p:cNvSpPr/>
          <p:nvPr/>
        </p:nvSpPr>
        <p:spPr>
          <a:xfrm>
            <a:off x="6934200" y="3573816"/>
            <a:ext cx="1665288" cy="2379663"/>
          </a:xfrm>
          <a:custGeom>
            <a:avLst/>
            <a:gdLst>
              <a:gd name="connsiteX0" fmla="*/ 1016758 w 1665027"/>
              <a:gd name="connsiteY0" fmla="*/ 2240507 h 2379259"/>
              <a:gd name="connsiteX1" fmla="*/ 880280 w 1665027"/>
              <a:gd name="connsiteY1" fmla="*/ 2185916 h 2379259"/>
              <a:gd name="connsiteX2" fmla="*/ 34119 w 1665027"/>
              <a:gd name="connsiteY2" fmla="*/ 1080448 h 2379259"/>
              <a:gd name="connsiteX3" fmla="*/ 1084997 w 1665027"/>
              <a:gd name="connsiteY3" fmla="*/ 15922 h 2379259"/>
              <a:gd name="connsiteX4" fmla="*/ 1603612 w 1665027"/>
              <a:gd name="connsiteY4" fmla="*/ 1175982 h 2379259"/>
              <a:gd name="connsiteX5" fmla="*/ 716507 w 1665027"/>
              <a:gd name="connsiteY5" fmla="*/ 2158621 h 237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5027" h="2379259">
                <a:moveTo>
                  <a:pt x="1016758" y="2240507"/>
                </a:moveTo>
                <a:cubicBezTo>
                  <a:pt x="1030405" y="2309883"/>
                  <a:pt x="1044053" y="2379259"/>
                  <a:pt x="880280" y="2185916"/>
                </a:cubicBezTo>
                <a:cubicBezTo>
                  <a:pt x="716507" y="1992573"/>
                  <a:pt x="0" y="1442114"/>
                  <a:pt x="34119" y="1080448"/>
                </a:cubicBezTo>
                <a:cubicBezTo>
                  <a:pt x="68238" y="718782"/>
                  <a:pt x="823415" y="0"/>
                  <a:pt x="1084997" y="15922"/>
                </a:cubicBezTo>
                <a:cubicBezTo>
                  <a:pt x="1346579" y="31844"/>
                  <a:pt x="1665027" y="818866"/>
                  <a:pt x="1603612" y="1175982"/>
                </a:cubicBezTo>
                <a:cubicBezTo>
                  <a:pt x="1542197" y="1533099"/>
                  <a:pt x="1129352" y="1845860"/>
                  <a:pt x="716507" y="2158621"/>
                </a:cubicBezTo>
              </a:path>
            </a:pathLst>
          </a:custGeom>
          <a:ln w="38100"/>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fa-IR"/>
          </a:p>
        </p:txBody>
      </p:sp>
      <p:sp>
        <p:nvSpPr>
          <p:cNvPr id="11" name="Left Arrow 10"/>
          <p:cNvSpPr/>
          <p:nvPr/>
        </p:nvSpPr>
        <p:spPr>
          <a:xfrm>
            <a:off x="7696200" y="2209800"/>
            <a:ext cx="500062" cy="21431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12" name="Picture 11" descr="kkkkk.jpg"/>
          <p:cNvPicPr>
            <a:picLocks noChangeAspect="1"/>
          </p:cNvPicPr>
          <p:nvPr/>
        </p:nvPicPr>
        <p:blipFill>
          <a:blip r:embed="rId3" cstate="print">
            <a:duotone>
              <a:prstClr val="black"/>
              <a:schemeClr val="accent6">
                <a:lumMod val="20000"/>
                <a:lumOff val="80000"/>
                <a:tint val="45000"/>
                <a:satMod val="400000"/>
              </a:schemeClr>
            </a:duotone>
          </a:blip>
          <a:stretch>
            <a:fillRect/>
          </a:stretch>
        </p:blipFill>
        <p:spPr>
          <a:xfrm>
            <a:off x="522922" y="2774272"/>
            <a:ext cx="2011680" cy="2075688"/>
          </a:xfrm>
          <a:prstGeom prst="rect">
            <a:avLst/>
          </a:prstGeom>
        </p:spPr>
      </p:pic>
      <p:sp>
        <p:nvSpPr>
          <p:cNvPr id="17" name="Curved Down Arrow 16"/>
          <p:cNvSpPr/>
          <p:nvPr/>
        </p:nvSpPr>
        <p:spPr>
          <a:xfrm>
            <a:off x="964406" y="3220299"/>
            <a:ext cx="428625" cy="214312"/>
          </a:xfrm>
          <a:prstGeom prst="curvedDown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solidFill>
                <a:schemeClr val="tx1"/>
              </a:solidFill>
            </a:endParaRPr>
          </a:p>
        </p:txBody>
      </p:sp>
      <p:sp>
        <p:nvSpPr>
          <p:cNvPr id="13" name="Curved Down Arrow 12"/>
          <p:cNvSpPr/>
          <p:nvPr/>
        </p:nvSpPr>
        <p:spPr>
          <a:xfrm>
            <a:off x="1754981" y="3220299"/>
            <a:ext cx="428625" cy="214312"/>
          </a:xfrm>
          <a:prstGeom prst="curvedDown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solidFill>
                <a:schemeClr val="tx1"/>
              </a:solidFill>
            </a:endParaRPr>
          </a:p>
        </p:txBody>
      </p:sp>
      <p:sp>
        <p:nvSpPr>
          <p:cNvPr id="14" name="Curved Down Arrow 13"/>
          <p:cNvSpPr/>
          <p:nvPr/>
        </p:nvSpPr>
        <p:spPr>
          <a:xfrm>
            <a:off x="1314449" y="4463609"/>
            <a:ext cx="428625" cy="280988"/>
          </a:xfrm>
          <a:prstGeom prst="curvedDown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solidFill>
                <a:schemeClr val="tx1"/>
              </a:solidFill>
            </a:endParaRPr>
          </a:p>
        </p:txBody>
      </p:sp>
    </p:spTree>
    <p:extLst>
      <p:ext uri="{BB962C8B-B14F-4D97-AF65-F5344CB8AC3E}">
        <p14:creationId xmlns:p14="http://schemas.microsoft.com/office/powerpoint/2010/main" xmlns="" val="19446522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52800" y="83403"/>
            <a:ext cx="5676555" cy="830997"/>
          </a:xfrm>
          <a:prstGeom prst="rect">
            <a:avLst/>
          </a:prstGeom>
          <a:noFill/>
        </p:spPr>
        <p:txBody>
          <a:bodyPr wrap="none" lIns="91440" tIns="45720" rIns="91440" bIns="45720">
            <a:spAutoFit/>
          </a:bodyPr>
          <a:lstStyle/>
          <a:p>
            <a:pPr algn="ctr"/>
            <a:r>
              <a:rPr lang="fa-IR" sz="4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کاربرد واژه حمام در ادبیات</a:t>
            </a:r>
            <a:endParaRPr lang="en-US" sz="4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Rectangle 2"/>
          <p:cNvSpPr/>
          <p:nvPr/>
        </p:nvSpPr>
        <p:spPr>
          <a:xfrm>
            <a:off x="0" y="1052736"/>
            <a:ext cx="8558064" cy="2888483"/>
          </a:xfrm>
          <a:prstGeom prst="rect">
            <a:avLst/>
          </a:prstGeom>
        </p:spPr>
        <p:txBody>
          <a:bodyPr wrap="square">
            <a:spAutoFit/>
          </a:bodyPr>
          <a:lstStyle/>
          <a:p>
            <a:pPr algn="r" rtl="1">
              <a:lnSpc>
                <a:spcPct val="115000"/>
              </a:lnSpc>
            </a:pPr>
            <a:r>
              <a:rPr lang="ar-SA" sz="2000" b="1" dirty="0">
                <a:latin typeface="BNazanin"/>
                <a:ea typeface="Calibri" panose="020F0502020204030204" pitchFamily="34" charset="0"/>
              </a:rPr>
              <a:t>با اشاره به این که ایرانیان حداقل از هزار سال پیش از گرمابه هاي عمومی </a:t>
            </a:r>
            <a:r>
              <a:rPr lang="ar-SA" sz="2000" b="1" dirty="0" smtClean="0">
                <a:latin typeface="BNazanin"/>
                <a:ea typeface="Calibri" panose="020F0502020204030204" pitchFamily="34" charset="0"/>
              </a:rPr>
              <a:t>استفاده</a:t>
            </a:r>
            <a:r>
              <a:rPr lang="fa-IR" sz="2000" b="1" dirty="0" smtClean="0">
                <a:latin typeface="Calibri" panose="020F0502020204030204" pitchFamily="34" charset="0"/>
                <a:ea typeface="Calibri" panose="020F0502020204030204" pitchFamily="34" charset="0"/>
              </a:rPr>
              <a:t> </a:t>
            </a:r>
            <a:r>
              <a:rPr lang="ar-SA" sz="2000" b="1" dirty="0" smtClean="0">
                <a:latin typeface="BNazanin"/>
                <a:ea typeface="Calibri" panose="020F0502020204030204" pitchFamily="34" charset="0"/>
              </a:rPr>
              <a:t>می </a:t>
            </a:r>
            <a:r>
              <a:rPr lang="ar-SA" sz="2000" b="1" dirty="0">
                <a:latin typeface="BNazanin"/>
                <a:ea typeface="Calibri" panose="020F0502020204030204" pitchFamily="34" charset="0"/>
              </a:rPr>
              <a:t>کرده اند دلیل این ادعا را اشعار مولانا که حدود هزار سال پیش می زیسته است عنوان می کند که سروده است</a:t>
            </a:r>
            <a:r>
              <a:rPr lang="en-US" sz="2000" b="1" dirty="0" smtClean="0">
                <a:latin typeface="TimesNewRomanPSMT"/>
                <a:ea typeface="Calibri" panose="020F0502020204030204" pitchFamily="34" charset="0"/>
              </a:rPr>
              <a:t>:</a:t>
            </a:r>
            <a:endParaRPr lang="fa-IR" sz="2000" b="1" dirty="0">
              <a:latin typeface="Calibri" panose="020F0502020204030204" pitchFamily="34" charset="0"/>
              <a:ea typeface="Calibri" panose="020F0502020204030204" pitchFamily="34" charset="0"/>
            </a:endParaRPr>
          </a:p>
          <a:p>
            <a:pPr algn="r" rtl="1">
              <a:lnSpc>
                <a:spcPct val="115000"/>
              </a:lnSpc>
            </a:pPr>
            <a:endParaRPr lang="en-US" sz="2000" b="1" dirty="0">
              <a:latin typeface="Calibri" panose="020F0502020204030204" pitchFamily="34" charset="0"/>
              <a:ea typeface="Calibri" panose="020F0502020204030204" pitchFamily="34" charset="0"/>
            </a:endParaRPr>
          </a:p>
          <a:p>
            <a:pPr algn="r" rtl="1">
              <a:lnSpc>
                <a:spcPct val="115000"/>
              </a:lnSpc>
            </a:pPr>
            <a:r>
              <a:rPr lang="ar-SA" sz="2000" b="1" dirty="0">
                <a:latin typeface="BNazanin"/>
                <a:ea typeface="Calibri" panose="020F0502020204030204" pitchFamily="34" charset="0"/>
              </a:rPr>
              <a:t>آن یکی پرسید اشتر را که هی</a:t>
            </a:r>
            <a:endParaRPr lang="en-US" sz="2000" b="1" dirty="0">
              <a:latin typeface="Calibri" panose="020F0502020204030204" pitchFamily="34" charset="0"/>
              <a:ea typeface="Calibri" panose="020F0502020204030204" pitchFamily="34" charset="0"/>
            </a:endParaRPr>
          </a:p>
          <a:p>
            <a:pPr algn="r" rtl="1">
              <a:lnSpc>
                <a:spcPct val="115000"/>
              </a:lnSpc>
            </a:pPr>
            <a:r>
              <a:rPr lang="ar-SA" sz="2000" b="1" dirty="0">
                <a:latin typeface="BNazanin"/>
                <a:ea typeface="Calibri" panose="020F0502020204030204" pitchFamily="34" charset="0"/>
              </a:rPr>
              <a:t>از کجا می آیی اي فرخنده پی</a:t>
            </a:r>
            <a:endParaRPr lang="en-US" sz="2000" b="1" dirty="0">
              <a:latin typeface="Calibri" panose="020F0502020204030204" pitchFamily="34" charset="0"/>
              <a:ea typeface="Calibri" panose="020F0502020204030204" pitchFamily="34" charset="0"/>
            </a:endParaRPr>
          </a:p>
          <a:p>
            <a:pPr algn="r" rtl="1">
              <a:lnSpc>
                <a:spcPct val="115000"/>
              </a:lnSpc>
            </a:pPr>
            <a:r>
              <a:rPr lang="ar-SA" sz="2000" b="1" dirty="0">
                <a:latin typeface="BNazanin"/>
                <a:ea typeface="Calibri" panose="020F0502020204030204" pitchFamily="34" charset="0"/>
              </a:rPr>
              <a:t>گفت از حمام گرم کوي تو</a:t>
            </a:r>
            <a:endParaRPr lang="en-US" sz="2000" b="1" dirty="0">
              <a:latin typeface="Calibri" panose="020F0502020204030204" pitchFamily="34" charset="0"/>
              <a:ea typeface="Calibri" panose="020F0502020204030204" pitchFamily="34" charset="0"/>
            </a:endParaRPr>
          </a:p>
          <a:p>
            <a:pPr algn="r" rtl="1">
              <a:lnSpc>
                <a:spcPct val="115000"/>
              </a:lnSpc>
            </a:pPr>
            <a:r>
              <a:rPr lang="ar-SA" sz="2000" b="1" dirty="0">
                <a:latin typeface="BNazanin"/>
                <a:ea typeface="Calibri" panose="020F0502020204030204" pitchFamily="34" charset="0"/>
              </a:rPr>
              <a:t>گفت آن خود پیداست از زانوي تو</a:t>
            </a:r>
            <a:endParaRPr lang="en-US" sz="2000" b="1" dirty="0">
              <a:latin typeface="Calibri" panose="020F0502020204030204" pitchFamily="34" charset="0"/>
              <a:ea typeface="Calibri" panose="020F0502020204030204" pitchFamily="34" charset="0"/>
            </a:endParaRPr>
          </a:p>
          <a:p>
            <a:pPr algn="r" rtl="1">
              <a:lnSpc>
                <a:spcPct val="115000"/>
              </a:lnSpc>
            </a:pPr>
            <a:r>
              <a:rPr lang="ar-SA" b="1" dirty="0">
                <a:latin typeface="BNazanin"/>
                <a:ea typeface="Calibri" panose="020F0502020204030204" pitchFamily="34" charset="0"/>
                <a:cs typeface="BNazanin"/>
              </a:rPr>
              <a:t> </a:t>
            </a:r>
            <a:endParaRPr lang="en-US" sz="1400" b="1" dirty="0">
              <a:effectLst/>
              <a:latin typeface="Calibri" panose="020F0502020204030204" pitchFamily="34" charset="0"/>
              <a:ea typeface="Calibri" panose="020F050202020403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260" y="2160849"/>
            <a:ext cx="5925271" cy="3837411"/>
          </a:xfrm>
          <a:prstGeom prst="rect">
            <a:avLst/>
          </a:prstGeom>
          <a:effectLst>
            <a:softEdge rad="317500"/>
          </a:effectLst>
        </p:spPr>
      </p:pic>
    </p:spTree>
    <p:extLst>
      <p:ext uri="{BB962C8B-B14F-4D97-AF65-F5344CB8AC3E}">
        <p14:creationId xmlns:p14="http://schemas.microsoft.com/office/powerpoint/2010/main" xmlns="" val="2629360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3"/>
          <p:cNvSpPr txBox="1">
            <a:spLocks noChangeArrowheads="1"/>
          </p:cNvSpPr>
          <p:nvPr/>
        </p:nvSpPr>
        <p:spPr bwMode="auto">
          <a:xfrm>
            <a:off x="2743200" y="1042194"/>
            <a:ext cx="6376989" cy="1477328"/>
          </a:xfrm>
          <a:prstGeom prst="rect">
            <a:avLst/>
          </a:prstGeom>
          <a:noFill/>
          <a:ln w="9525">
            <a:noFill/>
            <a:miter lim="800000"/>
            <a:headEnd/>
            <a:tailEnd/>
          </a:ln>
        </p:spPr>
        <p:txBody>
          <a:bodyPr wrap="square">
            <a:spAutoFit/>
          </a:bodyPr>
          <a:lstStyle/>
          <a:p>
            <a:r>
              <a:rPr lang="fa-IR" b="1" dirty="0"/>
              <a:t>          </a:t>
            </a:r>
            <a:endParaRPr lang="fa-IR" dirty="0"/>
          </a:p>
          <a:p>
            <a:pPr algn="r" rtl="1">
              <a:buFont typeface="Wingdings" pitchFamily="2" charset="2"/>
              <a:buChar char="q"/>
            </a:pPr>
            <a:r>
              <a:rPr lang="fa-IR" dirty="0" smtClean="0"/>
              <a:t> پوشش </a:t>
            </a:r>
            <a:r>
              <a:rPr lang="fa-IR" dirty="0"/>
              <a:t>گرمابه         گنبد کلمبو</a:t>
            </a:r>
          </a:p>
          <a:p>
            <a:pPr algn="r" rtl="1">
              <a:buFont typeface="Wingdings" pitchFamily="2" charset="2"/>
              <a:buChar char="q"/>
            </a:pPr>
            <a:r>
              <a:rPr lang="fa-IR" dirty="0" smtClean="0"/>
              <a:t> شیشه </a:t>
            </a:r>
            <a:r>
              <a:rPr lang="fa-IR" dirty="0"/>
              <a:t>های کار گذاشته در سر گنبد        </a:t>
            </a:r>
            <a:r>
              <a:rPr lang="fa-IR" dirty="0" smtClean="0"/>
              <a:t>جامخانه        </a:t>
            </a:r>
            <a:r>
              <a:rPr lang="fa-IR" dirty="0"/>
              <a:t>عمل نورگیری و تهویه</a:t>
            </a:r>
          </a:p>
          <a:p>
            <a:pPr algn="r" rtl="1">
              <a:buFont typeface="Wingdings" pitchFamily="2" charset="2"/>
              <a:buChar char="q"/>
            </a:pPr>
            <a:r>
              <a:rPr lang="fa-IR" dirty="0" smtClean="0"/>
              <a:t> بابازوبسته </a:t>
            </a:r>
            <a:r>
              <a:rPr lang="fa-IR" dirty="0"/>
              <a:t>شدن شیشه </a:t>
            </a:r>
            <a:r>
              <a:rPr lang="fa-IR" dirty="0" smtClean="0"/>
              <a:t>هادرفصولی </a:t>
            </a:r>
            <a:r>
              <a:rPr lang="fa-IR" dirty="0"/>
              <a:t>از سال </a:t>
            </a:r>
            <a:r>
              <a:rPr lang="fa-IR" dirty="0" smtClean="0"/>
              <a:t>دماورطوبت </a:t>
            </a:r>
            <a:r>
              <a:rPr lang="fa-IR" dirty="0"/>
              <a:t>داخل حمام تنظیم </a:t>
            </a:r>
            <a:r>
              <a:rPr lang="fa-IR" dirty="0" smtClean="0"/>
              <a:t>میشد</a:t>
            </a:r>
            <a:r>
              <a:rPr lang="fa-IR" dirty="0"/>
              <a:t>.</a:t>
            </a:r>
          </a:p>
          <a:p>
            <a:pPr algn="r" rtl="1">
              <a:buFont typeface="Wingdings" pitchFamily="2" charset="2"/>
              <a:buChar char="q"/>
            </a:pPr>
            <a:r>
              <a:rPr lang="fa-IR" dirty="0" smtClean="0"/>
              <a:t> هر </a:t>
            </a:r>
            <a:r>
              <a:rPr lang="fa-IR" dirty="0"/>
              <a:t>کدام از بخش های گرمابه یک جام خانه در گنبد داشت.</a:t>
            </a:r>
          </a:p>
        </p:txBody>
      </p:sp>
      <p:sp>
        <p:nvSpPr>
          <p:cNvPr id="3" name="Left Arrow 2"/>
          <p:cNvSpPr/>
          <p:nvPr/>
        </p:nvSpPr>
        <p:spPr>
          <a:xfrm>
            <a:off x="7286625" y="1430200"/>
            <a:ext cx="428625" cy="1428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sp>
        <p:nvSpPr>
          <p:cNvPr id="4" name="Left Arrow 3"/>
          <p:cNvSpPr/>
          <p:nvPr/>
        </p:nvSpPr>
        <p:spPr>
          <a:xfrm>
            <a:off x="5810569" y="1712913"/>
            <a:ext cx="428625" cy="1428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21509" name="Picture 4" descr="یکی از نورگیرهای سقف.jpg"/>
          <p:cNvPicPr>
            <a:picLocks noChangeAspect="1"/>
          </p:cNvPicPr>
          <p:nvPr/>
        </p:nvPicPr>
        <p:blipFill>
          <a:blip r:embed="rId2" cstate="print"/>
          <a:srcRect/>
          <a:stretch>
            <a:fillRect/>
          </a:stretch>
        </p:blipFill>
        <p:spPr bwMode="auto">
          <a:xfrm>
            <a:off x="2571750" y="5000625"/>
            <a:ext cx="1928813" cy="1446213"/>
          </a:xfrm>
          <a:prstGeom prst="rect">
            <a:avLst/>
          </a:prstGeom>
          <a:noFill/>
          <a:ln w="9525">
            <a:noFill/>
            <a:miter lim="800000"/>
            <a:headEnd/>
            <a:tailEnd/>
          </a:ln>
        </p:spPr>
      </p:pic>
      <p:sp>
        <p:nvSpPr>
          <p:cNvPr id="8" name="Left Arrow 7"/>
          <p:cNvSpPr/>
          <p:nvPr/>
        </p:nvSpPr>
        <p:spPr>
          <a:xfrm>
            <a:off x="4681538" y="1712913"/>
            <a:ext cx="428625" cy="1428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sp>
        <p:nvSpPr>
          <p:cNvPr id="21511" name="TextBox 8"/>
          <p:cNvSpPr txBox="1">
            <a:spLocks noChangeArrowheads="1"/>
          </p:cNvSpPr>
          <p:nvPr/>
        </p:nvSpPr>
        <p:spPr bwMode="auto">
          <a:xfrm>
            <a:off x="5845969" y="142876"/>
            <a:ext cx="3176588" cy="707886"/>
          </a:xfrm>
          <a:prstGeom prst="rect">
            <a:avLst/>
          </a:prstGeom>
          <a:noFill/>
          <a:ln w="9525">
            <a:noFill/>
            <a:miter lim="800000"/>
            <a:headEnd/>
            <a:tailEnd/>
          </a:ln>
        </p:spPr>
        <p:txBody>
          <a:bodyPr wrap="square">
            <a:spAutoFit/>
          </a:bodyPr>
          <a:lstStyle/>
          <a:p>
            <a:pPr algn="r" rtl="1"/>
            <a:r>
              <a:rPr lang="fa-IR" sz="4000" b="1" dirty="0" smtClean="0"/>
              <a:t>نورگیری</a:t>
            </a:r>
            <a:endParaRPr lang="fa-IR" sz="4000" b="1" dirty="0"/>
          </a:p>
        </p:txBody>
      </p:sp>
      <p:sp>
        <p:nvSpPr>
          <p:cNvPr id="10" name="Freeform 9"/>
          <p:cNvSpPr/>
          <p:nvPr/>
        </p:nvSpPr>
        <p:spPr>
          <a:xfrm>
            <a:off x="5003800" y="4365625"/>
            <a:ext cx="1090613" cy="1689100"/>
          </a:xfrm>
          <a:custGeom>
            <a:avLst/>
            <a:gdLst>
              <a:gd name="connsiteX0" fmla="*/ 170597 w 1089547"/>
              <a:gd name="connsiteY0" fmla="*/ 1687773 h 1687773"/>
              <a:gd name="connsiteX1" fmla="*/ 129654 w 1089547"/>
              <a:gd name="connsiteY1" fmla="*/ 636895 h 1687773"/>
              <a:gd name="connsiteX2" fmla="*/ 948520 w 1089547"/>
              <a:gd name="connsiteY2" fmla="*/ 90985 h 1687773"/>
              <a:gd name="connsiteX3" fmla="*/ 975815 w 1089547"/>
              <a:gd name="connsiteY3" fmla="*/ 90985 h 1687773"/>
            </a:gdLst>
            <a:ahLst/>
            <a:cxnLst>
              <a:cxn ang="0">
                <a:pos x="connsiteX0" y="connsiteY0"/>
              </a:cxn>
              <a:cxn ang="0">
                <a:pos x="connsiteX1" y="connsiteY1"/>
              </a:cxn>
              <a:cxn ang="0">
                <a:pos x="connsiteX2" y="connsiteY2"/>
              </a:cxn>
              <a:cxn ang="0">
                <a:pos x="connsiteX3" y="connsiteY3"/>
              </a:cxn>
            </a:cxnLst>
            <a:rect l="l" t="t" r="r" b="b"/>
            <a:pathLst>
              <a:path w="1089547" h="1687773">
                <a:moveTo>
                  <a:pt x="170597" y="1687773"/>
                </a:moveTo>
                <a:cubicBezTo>
                  <a:pt x="85298" y="1295399"/>
                  <a:pt x="0" y="903026"/>
                  <a:pt x="129654" y="636895"/>
                </a:cubicBezTo>
                <a:cubicBezTo>
                  <a:pt x="259308" y="370764"/>
                  <a:pt x="807493" y="181970"/>
                  <a:pt x="948520" y="90985"/>
                </a:cubicBezTo>
                <a:cubicBezTo>
                  <a:pt x="1089547" y="0"/>
                  <a:pt x="975815" y="90985"/>
                  <a:pt x="975815" y="90985"/>
                </a:cubicBezTo>
              </a:path>
            </a:pathLst>
          </a:custGeom>
          <a:ln w="38100"/>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fa-IR"/>
          </a:p>
        </p:txBody>
      </p:sp>
      <p:sp>
        <p:nvSpPr>
          <p:cNvPr id="11" name="Freeform 10"/>
          <p:cNvSpPr/>
          <p:nvPr/>
        </p:nvSpPr>
        <p:spPr>
          <a:xfrm>
            <a:off x="6372225" y="4437063"/>
            <a:ext cx="1144588" cy="1728787"/>
          </a:xfrm>
          <a:custGeom>
            <a:avLst/>
            <a:gdLst>
              <a:gd name="connsiteX0" fmla="*/ 81886 w 1144137"/>
              <a:gd name="connsiteY0" fmla="*/ 63690 h 1728717"/>
              <a:gd name="connsiteX1" fmla="*/ 150125 w 1144137"/>
              <a:gd name="connsiteY1" fmla="*/ 63690 h 1728717"/>
              <a:gd name="connsiteX2" fmla="*/ 982638 w 1144137"/>
              <a:gd name="connsiteY2" fmla="*/ 445828 h 1728717"/>
              <a:gd name="connsiteX3" fmla="*/ 1119116 w 1144137"/>
              <a:gd name="connsiteY3" fmla="*/ 1728717 h 1728717"/>
            </a:gdLst>
            <a:ahLst/>
            <a:cxnLst>
              <a:cxn ang="0">
                <a:pos x="connsiteX0" y="connsiteY0"/>
              </a:cxn>
              <a:cxn ang="0">
                <a:pos x="connsiteX1" y="connsiteY1"/>
              </a:cxn>
              <a:cxn ang="0">
                <a:pos x="connsiteX2" y="connsiteY2"/>
              </a:cxn>
              <a:cxn ang="0">
                <a:pos x="connsiteX3" y="connsiteY3"/>
              </a:cxn>
            </a:cxnLst>
            <a:rect l="l" t="t" r="r" b="b"/>
            <a:pathLst>
              <a:path w="1144137" h="1728717">
                <a:moveTo>
                  <a:pt x="81886" y="63690"/>
                </a:moveTo>
                <a:cubicBezTo>
                  <a:pt x="40943" y="31845"/>
                  <a:pt x="0" y="0"/>
                  <a:pt x="150125" y="63690"/>
                </a:cubicBezTo>
                <a:cubicBezTo>
                  <a:pt x="300250" y="127380"/>
                  <a:pt x="821140" y="168324"/>
                  <a:pt x="982638" y="445828"/>
                </a:cubicBezTo>
                <a:cubicBezTo>
                  <a:pt x="1144137" y="723333"/>
                  <a:pt x="1131626" y="1226025"/>
                  <a:pt x="1119116" y="1728717"/>
                </a:cubicBezTo>
              </a:path>
            </a:pathLst>
          </a:custGeom>
          <a:ln w="38100"/>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fa-IR"/>
          </a:p>
        </p:txBody>
      </p:sp>
      <p:sp>
        <p:nvSpPr>
          <p:cNvPr id="13" name="Freeform 12"/>
          <p:cNvSpPr/>
          <p:nvPr/>
        </p:nvSpPr>
        <p:spPr>
          <a:xfrm>
            <a:off x="4716463" y="3284538"/>
            <a:ext cx="655637" cy="552450"/>
          </a:xfrm>
          <a:custGeom>
            <a:avLst/>
            <a:gdLst>
              <a:gd name="connsiteX0" fmla="*/ 181970 w 655093"/>
              <a:gd name="connsiteY0" fmla="*/ 495869 h 552734"/>
              <a:gd name="connsiteX1" fmla="*/ 18197 w 655093"/>
              <a:gd name="connsiteY1" fmla="*/ 236562 h 552734"/>
              <a:gd name="connsiteX2" fmla="*/ 291152 w 655093"/>
              <a:gd name="connsiteY2" fmla="*/ 31845 h 552734"/>
              <a:gd name="connsiteX3" fmla="*/ 386687 w 655093"/>
              <a:gd name="connsiteY3" fmla="*/ 45493 h 552734"/>
              <a:gd name="connsiteX4" fmla="*/ 645994 w 655093"/>
              <a:gd name="connsiteY4" fmla="*/ 263857 h 552734"/>
              <a:gd name="connsiteX5" fmla="*/ 441278 w 655093"/>
              <a:gd name="connsiteY5" fmla="*/ 536812 h 552734"/>
              <a:gd name="connsiteX6" fmla="*/ 127379 w 655093"/>
              <a:gd name="connsiteY6" fmla="*/ 359391 h 552734"/>
              <a:gd name="connsiteX7" fmla="*/ 222913 w 655093"/>
              <a:gd name="connsiteY7" fmla="*/ 141027 h 552734"/>
              <a:gd name="connsiteX8" fmla="*/ 413982 w 655093"/>
              <a:gd name="connsiteY8" fmla="*/ 141027 h 552734"/>
              <a:gd name="connsiteX9" fmla="*/ 509516 w 655093"/>
              <a:gd name="connsiteY9" fmla="*/ 263857 h 552734"/>
              <a:gd name="connsiteX10" fmla="*/ 454925 w 655093"/>
              <a:gd name="connsiteY10" fmla="*/ 441278 h 552734"/>
              <a:gd name="connsiteX11" fmla="*/ 209266 w 655093"/>
              <a:gd name="connsiteY11" fmla="*/ 318448 h 552734"/>
              <a:gd name="connsiteX12" fmla="*/ 345743 w 655093"/>
              <a:gd name="connsiteY12" fmla="*/ 222914 h 552734"/>
              <a:gd name="connsiteX13" fmla="*/ 386687 w 655093"/>
              <a:gd name="connsiteY13" fmla="*/ 318448 h 552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5093" h="552734">
                <a:moveTo>
                  <a:pt x="181970" y="495869"/>
                </a:moveTo>
                <a:cubicBezTo>
                  <a:pt x="90985" y="404884"/>
                  <a:pt x="0" y="313899"/>
                  <a:pt x="18197" y="236562"/>
                </a:cubicBezTo>
                <a:cubicBezTo>
                  <a:pt x="36394" y="159225"/>
                  <a:pt x="229737" y="63690"/>
                  <a:pt x="291152" y="31845"/>
                </a:cubicBezTo>
                <a:cubicBezTo>
                  <a:pt x="352567" y="0"/>
                  <a:pt x="327547" y="6824"/>
                  <a:pt x="386687" y="45493"/>
                </a:cubicBezTo>
                <a:cubicBezTo>
                  <a:pt x="445827" y="84162"/>
                  <a:pt x="636896" y="181971"/>
                  <a:pt x="645994" y="263857"/>
                </a:cubicBezTo>
                <a:cubicBezTo>
                  <a:pt x="655093" y="345744"/>
                  <a:pt x="527714" y="520890"/>
                  <a:pt x="441278" y="536812"/>
                </a:cubicBezTo>
                <a:cubicBezTo>
                  <a:pt x="354842" y="552734"/>
                  <a:pt x="163773" y="425355"/>
                  <a:pt x="127379" y="359391"/>
                </a:cubicBezTo>
                <a:cubicBezTo>
                  <a:pt x="90985" y="293427"/>
                  <a:pt x="175146" y="177421"/>
                  <a:pt x="222913" y="141027"/>
                </a:cubicBezTo>
                <a:cubicBezTo>
                  <a:pt x="270680" y="104633"/>
                  <a:pt x="366215" y="120555"/>
                  <a:pt x="413982" y="141027"/>
                </a:cubicBezTo>
                <a:cubicBezTo>
                  <a:pt x="461749" y="161499"/>
                  <a:pt x="502692" y="213815"/>
                  <a:pt x="509516" y="263857"/>
                </a:cubicBezTo>
                <a:cubicBezTo>
                  <a:pt x="516340" y="313899"/>
                  <a:pt x="504967" y="432180"/>
                  <a:pt x="454925" y="441278"/>
                </a:cubicBezTo>
                <a:cubicBezTo>
                  <a:pt x="404883" y="450377"/>
                  <a:pt x="227463" y="354842"/>
                  <a:pt x="209266" y="318448"/>
                </a:cubicBezTo>
                <a:cubicBezTo>
                  <a:pt x="191069" y="282054"/>
                  <a:pt x="316173" y="222914"/>
                  <a:pt x="345743" y="222914"/>
                </a:cubicBezTo>
                <a:cubicBezTo>
                  <a:pt x="375313" y="222914"/>
                  <a:pt x="386687" y="318448"/>
                  <a:pt x="386687" y="318448"/>
                </a:cubicBezTo>
              </a:path>
            </a:pathLst>
          </a:custGeom>
          <a:ln w="25400">
            <a:solidFill>
              <a:srgbClr val="FFC000"/>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fa-IR"/>
          </a:p>
        </p:txBody>
      </p:sp>
      <p:cxnSp>
        <p:nvCxnSpPr>
          <p:cNvPr id="15" name="Straight Arrow Connector 14"/>
          <p:cNvCxnSpPr/>
          <p:nvPr/>
        </p:nvCxnSpPr>
        <p:spPr>
          <a:xfrm>
            <a:off x="5148263" y="3573463"/>
            <a:ext cx="1643062" cy="1214437"/>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cxnSp>
        <p:nvCxnSpPr>
          <p:cNvPr id="17" name="Straight Arrow Connector 16"/>
          <p:cNvCxnSpPr/>
          <p:nvPr/>
        </p:nvCxnSpPr>
        <p:spPr>
          <a:xfrm>
            <a:off x="5219700" y="3644900"/>
            <a:ext cx="1357313" cy="1285875"/>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sp>
        <p:nvSpPr>
          <p:cNvPr id="20" name="Freeform 19"/>
          <p:cNvSpPr/>
          <p:nvPr/>
        </p:nvSpPr>
        <p:spPr>
          <a:xfrm>
            <a:off x="6143625" y="3571875"/>
            <a:ext cx="131763" cy="1050925"/>
          </a:xfrm>
          <a:custGeom>
            <a:avLst/>
            <a:gdLst>
              <a:gd name="connsiteX0" fmla="*/ 54591 w 131928"/>
              <a:gd name="connsiteY0" fmla="*/ 1050878 h 1050878"/>
              <a:gd name="connsiteX1" fmla="*/ 40943 w 131928"/>
              <a:gd name="connsiteY1" fmla="*/ 900752 h 1050878"/>
              <a:gd name="connsiteX2" fmla="*/ 68239 w 131928"/>
              <a:gd name="connsiteY2" fmla="*/ 791570 h 1050878"/>
              <a:gd name="connsiteX3" fmla="*/ 27295 w 131928"/>
              <a:gd name="connsiteY3" fmla="*/ 600501 h 1050878"/>
              <a:gd name="connsiteX4" fmla="*/ 122830 w 131928"/>
              <a:gd name="connsiteY4" fmla="*/ 504967 h 1050878"/>
              <a:gd name="connsiteX5" fmla="*/ 0 w 131928"/>
              <a:gd name="connsiteY5" fmla="*/ 382137 h 1050878"/>
              <a:gd name="connsiteX6" fmla="*/ 122830 w 131928"/>
              <a:gd name="connsiteY6" fmla="*/ 286603 h 1050878"/>
              <a:gd name="connsiteX7" fmla="*/ 54591 w 131928"/>
              <a:gd name="connsiteY7" fmla="*/ 204716 h 1050878"/>
              <a:gd name="connsiteX8" fmla="*/ 109182 w 131928"/>
              <a:gd name="connsiteY8" fmla="*/ 95534 h 1050878"/>
              <a:gd name="connsiteX9" fmla="*/ 13648 w 131928"/>
              <a:gd name="connsiteY9" fmla="*/ 0 h 1050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928" h="1050878">
                <a:moveTo>
                  <a:pt x="54591" y="1050878"/>
                </a:moveTo>
                <a:cubicBezTo>
                  <a:pt x="46629" y="997424"/>
                  <a:pt x="38668" y="943970"/>
                  <a:pt x="40943" y="900752"/>
                </a:cubicBezTo>
                <a:cubicBezTo>
                  <a:pt x="43218" y="857534"/>
                  <a:pt x="70514" y="841612"/>
                  <a:pt x="68239" y="791570"/>
                </a:cubicBezTo>
                <a:cubicBezTo>
                  <a:pt x="65964" y="741528"/>
                  <a:pt x="18197" y="648268"/>
                  <a:pt x="27295" y="600501"/>
                </a:cubicBezTo>
                <a:cubicBezTo>
                  <a:pt x="36393" y="552734"/>
                  <a:pt x="127379" y="541361"/>
                  <a:pt x="122830" y="504967"/>
                </a:cubicBezTo>
                <a:cubicBezTo>
                  <a:pt x="118281" y="468573"/>
                  <a:pt x="0" y="418531"/>
                  <a:pt x="0" y="382137"/>
                </a:cubicBezTo>
                <a:cubicBezTo>
                  <a:pt x="0" y="345743"/>
                  <a:pt x="113732" y="316173"/>
                  <a:pt x="122830" y="286603"/>
                </a:cubicBezTo>
                <a:cubicBezTo>
                  <a:pt x="131928" y="257033"/>
                  <a:pt x="56866" y="236561"/>
                  <a:pt x="54591" y="204716"/>
                </a:cubicBezTo>
                <a:cubicBezTo>
                  <a:pt x="52316" y="172871"/>
                  <a:pt x="116006" y="129653"/>
                  <a:pt x="109182" y="95534"/>
                </a:cubicBezTo>
                <a:cubicBezTo>
                  <a:pt x="102358" y="61415"/>
                  <a:pt x="13648" y="0"/>
                  <a:pt x="13648" y="0"/>
                </a:cubicBezTo>
              </a:path>
            </a:pathLst>
          </a:custGeom>
        </p:spPr>
        <p:style>
          <a:lnRef idx="1">
            <a:schemeClr val="accent4"/>
          </a:lnRef>
          <a:fillRef idx="0">
            <a:schemeClr val="accent4"/>
          </a:fillRef>
          <a:effectRef idx="0">
            <a:schemeClr val="accent4"/>
          </a:effectRef>
          <a:fontRef idx="minor">
            <a:schemeClr val="tx1"/>
          </a:fontRef>
        </p:style>
        <p:txBody>
          <a:bodyPr rtlCol="1" anchor="ctr"/>
          <a:lstStyle/>
          <a:p>
            <a:pPr algn="ctr">
              <a:defRPr/>
            </a:pPr>
            <a:endParaRPr lang="fa-IR"/>
          </a:p>
        </p:txBody>
      </p:sp>
      <p:sp>
        <p:nvSpPr>
          <p:cNvPr id="21" name="Freeform 20"/>
          <p:cNvSpPr/>
          <p:nvPr/>
        </p:nvSpPr>
        <p:spPr>
          <a:xfrm>
            <a:off x="6286500" y="3714750"/>
            <a:ext cx="144463" cy="1009650"/>
          </a:xfrm>
          <a:custGeom>
            <a:avLst/>
            <a:gdLst>
              <a:gd name="connsiteX0" fmla="*/ 61415 w 145576"/>
              <a:gd name="connsiteY0" fmla="*/ 1009935 h 1009935"/>
              <a:gd name="connsiteX1" fmla="*/ 34120 w 145576"/>
              <a:gd name="connsiteY1" fmla="*/ 955344 h 1009935"/>
              <a:gd name="connsiteX2" fmla="*/ 6824 w 145576"/>
              <a:gd name="connsiteY2" fmla="*/ 900753 h 1009935"/>
              <a:gd name="connsiteX3" fmla="*/ 75063 w 145576"/>
              <a:gd name="connsiteY3" fmla="*/ 777923 h 1009935"/>
              <a:gd name="connsiteX4" fmla="*/ 20472 w 145576"/>
              <a:gd name="connsiteY4" fmla="*/ 682389 h 1009935"/>
              <a:gd name="connsiteX5" fmla="*/ 75063 w 145576"/>
              <a:gd name="connsiteY5" fmla="*/ 641445 h 1009935"/>
              <a:gd name="connsiteX6" fmla="*/ 61415 w 145576"/>
              <a:gd name="connsiteY6" fmla="*/ 491320 h 1009935"/>
              <a:gd name="connsiteX7" fmla="*/ 143302 w 145576"/>
              <a:gd name="connsiteY7" fmla="*/ 368490 h 1009935"/>
              <a:gd name="connsiteX8" fmla="*/ 47768 w 145576"/>
              <a:gd name="connsiteY8" fmla="*/ 272956 h 1009935"/>
              <a:gd name="connsiteX9" fmla="*/ 129654 w 145576"/>
              <a:gd name="connsiteY9" fmla="*/ 191069 h 1009935"/>
              <a:gd name="connsiteX10" fmla="*/ 61415 w 145576"/>
              <a:gd name="connsiteY10" fmla="*/ 81887 h 1009935"/>
              <a:gd name="connsiteX11" fmla="*/ 143302 w 145576"/>
              <a:gd name="connsiteY11" fmla="*/ 0 h 1009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5576" h="1009935">
                <a:moveTo>
                  <a:pt x="61415" y="1009935"/>
                </a:moveTo>
                <a:lnTo>
                  <a:pt x="34120" y="955344"/>
                </a:lnTo>
                <a:cubicBezTo>
                  <a:pt x="25022" y="937147"/>
                  <a:pt x="0" y="930323"/>
                  <a:pt x="6824" y="900753"/>
                </a:cubicBezTo>
                <a:cubicBezTo>
                  <a:pt x="13648" y="871183"/>
                  <a:pt x="72788" y="814317"/>
                  <a:pt x="75063" y="777923"/>
                </a:cubicBezTo>
                <a:cubicBezTo>
                  <a:pt x="77338" y="741529"/>
                  <a:pt x="20472" y="705135"/>
                  <a:pt x="20472" y="682389"/>
                </a:cubicBezTo>
                <a:cubicBezTo>
                  <a:pt x="20472" y="659643"/>
                  <a:pt x="68239" y="673290"/>
                  <a:pt x="75063" y="641445"/>
                </a:cubicBezTo>
                <a:cubicBezTo>
                  <a:pt x="81887" y="609600"/>
                  <a:pt x="50042" y="536812"/>
                  <a:pt x="61415" y="491320"/>
                </a:cubicBezTo>
                <a:cubicBezTo>
                  <a:pt x="72788" y="445828"/>
                  <a:pt x="145576" y="404884"/>
                  <a:pt x="143302" y="368490"/>
                </a:cubicBezTo>
                <a:cubicBezTo>
                  <a:pt x="141028" y="332096"/>
                  <a:pt x="50043" y="302526"/>
                  <a:pt x="47768" y="272956"/>
                </a:cubicBezTo>
                <a:cubicBezTo>
                  <a:pt x="45493" y="243386"/>
                  <a:pt x="127380" y="222914"/>
                  <a:pt x="129654" y="191069"/>
                </a:cubicBezTo>
                <a:cubicBezTo>
                  <a:pt x="131928" y="159224"/>
                  <a:pt x="59140" y="113732"/>
                  <a:pt x="61415" y="81887"/>
                </a:cubicBezTo>
                <a:cubicBezTo>
                  <a:pt x="63690" y="50042"/>
                  <a:pt x="143302" y="0"/>
                  <a:pt x="143302" y="0"/>
                </a:cubicBezTo>
              </a:path>
            </a:pathLst>
          </a:custGeom>
        </p:spPr>
        <p:style>
          <a:lnRef idx="1">
            <a:schemeClr val="accent4"/>
          </a:lnRef>
          <a:fillRef idx="0">
            <a:schemeClr val="accent4"/>
          </a:fillRef>
          <a:effectRef idx="0">
            <a:schemeClr val="accent4"/>
          </a:effectRef>
          <a:fontRef idx="minor">
            <a:schemeClr val="tx1"/>
          </a:fontRef>
        </p:style>
        <p:txBody>
          <a:bodyPr rtlCol="1" anchor="ctr"/>
          <a:lstStyle/>
          <a:p>
            <a:pPr algn="ctr">
              <a:defRPr/>
            </a:pPr>
            <a:endParaRPr lang="fa-IR"/>
          </a:p>
        </p:txBody>
      </p:sp>
      <p:pic>
        <p:nvPicPr>
          <p:cNvPr id="21519" name="Picture 5" descr="F:\بازدید\kashan\IMG_2116.JPG"/>
          <p:cNvPicPr>
            <a:picLocks noChangeAspect="1" noChangeArrowheads="1"/>
          </p:cNvPicPr>
          <p:nvPr/>
        </p:nvPicPr>
        <p:blipFill>
          <a:blip r:embed="rId3" cstate="print"/>
          <a:srcRect/>
          <a:stretch>
            <a:fillRect/>
          </a:stretch>
        </p:blipFill>
        <p:spPr bwMode="auto">
          <a:xfrm>
            <a:off x="13335" y="858838"/>
            <a:ext cx="2946400" cy="3929062"/>
          </a:xfrm>
          <a:prstGeom prst="rect">
            <a:avLst/>
          </a:prstGeom>
          <a:noFill/>
          <a:ln w="9525">
            <a:noFill/>
            <a:miter lim="800000"/>
            <a:headEnd/>
            <a:tailEnd/>
          </a:ln>
        </p:spPr>
      </p:pic>
      <p:pic>
        <p:nvPicPr>
          <p:cNvPr id="21520" name="Picture 5" descr="سقف سربینه.jpg"/>
          <p:cNvPicPr>
            <a:picLocks noChangeAspect="1"/>
          </p:cNvPicPr>
          <p:nvPr/>
        </p:nvPicPr>
        <p:blipFill>
          <a:blip r:embed="rId4" cstate="print"/>
          <a:srcRect/>
          <a:stretch>
            <a:fillRect/>
          </a:stretch>
        </p:blipFill>
        <p:spPr bwMode="auto">
          <a:xfrm>
            <a:off x="428625" y="5000625"/>
            <a:ext cx="1976438" cy="1482725"/>
          </a:xfrm>
          <a:prstGeom prst="rect">
            <a:avLst/>
          </a:prstGeom>
          <a:noFill/>
          <a:ln w="9525">
            <a:noFill/>
            <a:miter lim="800000"/>
            <a:headEnd/>
            <a:tailEnd/>
          </a:ln>
        </p:spPr>
      </p:pic>
      <p:cxnSp>
        <p:nvCxnSpPr>
          <p:cNvPr id="23" name="Curved Connector 22"/>
          <p:cNvCxnSpPr/>
          <p:nvPr/>
        </p:nvCxnSpPr>
        <p:spPr>
          <a:xfrm>
            <a:off x="1219200" y="1855788"/>
            <a:ext cx="3281363" cy="1430337"/>
          </a:xfrm>
          <a:prstGeom prst="curvedConnector3">
            <a:avLst>
              <a:gd name="adj1" fmla="val 50000"/>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5" name="Curved Connector 24"/>
          <p:cNvCxnSpPr/>
          <p:nvPr/>
        </p:nvCxnSpPr>
        <p:spPr>
          <a:xfrm>
            <a:off x="1671162" y="1338780"/>
            <a:ext cx="4329588" cy="2304533"/>
          </a:xfrm>
          <a:prstGeom prst="curvedConnector3">
            <a:avLst>
              <a:gd name="adj1" fmla="val 50000"/>
            </a:avLst>
          </a:prstGeom>
          <a:ln w="25400">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7216280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ChangeArrowheads="1"/>
          </p:cNvSpPr>
          <p:nvPr/>
        </p:nvSpPr>
        <p:spPr bwMode="auto">
          <a:xfrm>
            <a:off x="2362200" y="1219200"/>
            <a:ext cx="6672263" cy="707886"/>
          </a:xfrm>
          <a:prstGeom prst="rect">
            <a:avLst/>
          </a:prstGeom>
          <a:noFill/>
          <a:ln w="9525">
            <a:noFill/>
            <a:miter lim="800000"/>
            <a:headEnd/>
            <a:tailEnd/>
          </a:ln>
        </p:spPr>
        <p:txBody>
          <a:bodyPr wrap="square">
            <a:spAutoFit/>
          </a:bodyPr>
          <a:lstStyle/>
          <a:p>
            <a:pPr algn="r" rtl="1">
              <a:buFont typeface="Wingdings" pitchFamily="2" charset="2"/>
              <a:buChar char="q"/>
            </a:pPr>
            <a:r>
              <a:rPr lang="fa-IR" sz="2000" dirty="0" smtClean="0"/>
              <a:t> برخی </a:t>
            </a:r>
            <a:r>
              <a:rPr lang="fa-IR" sz="2000" dirty="0"/>
              <a:t>از گرمابه ها برای روشنایی در شب چراغدان </a:t>
            </a:r>
            <a:r>
              <a:rPr lang="fa-IR" sz="2000" dirty="0" smtClean="0"/>
              <a:t>داشتند.</a:t>
            </a:r>
            <a:endParaRPr lang="fa-IR" sz="2000" dirty="0"/>
          </a:p>
          <a:p>
            <a:pPr algn="r" rtl="1">
              <a:buFont typeface="Wingdings" pitchFamily="2" charset="2"/>
              <a:buChar char="q"/>
            </a:pPr>
            <a:r>
              <a:rPr lang="fa-IR" sz="2000" dirty="0" smtClean="0"/>
              <a:t> چراغدان </a:t>
            </a:r>
            <a:r>
              <a:rPr lang="fa-IR" sz="2000" dirty="0"/>
              <a:t>ها دارای سوراخهایی بودند که  دود از آن بیرون می </a:t>
            </a:r>
            <a:r>
              <a:rPr lang="fa-IR" sz="2000" dirty="0" smtClean="0"/>
              <a:t>رفت.</a:t>
            </a:r>
            <a:endParaRPr lang="fa-IR" sz="2000" dirty="0"/>
          </a:p>
        </p:txBody>
      </p:sp>
      <p:sp>
        <p:nvSpPr>
          <p:cNvPr id="22531" name="TextBox 8"/>
          <p:cNvSpPr txBox="1">
            <a:spLocks noChangeArrowheads="1"/>
          </p:cNvSpPr>
          <p:nvPr/>
        </p:nvSpPr>
        <p:spPr bwMode="auto">
          <a:xfrm>
            <a:off x="5867400" y="152400"/>
            <a:ext cx="3167063" cy="707886"/>
          </a:xfrm>
          <a:prstGeom prst="rect">
            <a:avLst/>
          </a:prstGeom>
          <a:noFill/>
          <a:ln w="9525">
            <a:noFill/>
            <a:miter lim="800000"/>
            <a:headEnd/>
            <a:tailEnd/>
          </a:ln>
        </p:spPr>
        <p:txBody>
          <a:bodyPr wrap="square">
            <a:spAutoFit/>
          </a:bodyPr>
          <a:lstStyle/>
          <a:p>
            <a:pPr algn="r" rtl="1"/>
            <a:r>
              <a:rPr lang="fa-IR" sz="4000" b="1" dirty="0"/>
              <a:t>نورگیری و تهویه</a:t>
            </a:r>
          </a:p>
        </p:txBody>
      </p:sp>
      <p:pic>
        <p:nvPicPr>
          <p:cNvPr id="22532" name="Picture 6" descr="خان یزد.jpg221.jpg"/>
          <p:cNvPicPr>
            <a:picLocks noChangeAspect="1"/>
          </p:cNvPicPr>
          <p:nvPr/>
        </p:nvPicPr>
        <p:blipFill>
          <a:blip r:embed="rId2" cstate="print"/>
          <a:srcRect/>
          <a:stretch>
            <a:fillRect/>
          </a:stretch>
        </p:blipFill>
        <p:spPr bwMode="auto">
          <a:xfrm>
            <a:off x="228600" y="1927086"/>
            <a:ext cx="4271391" cy="4754404"/>
          </a:xfrm>
          <a:prstGeom prst="rect">
            <a:avLst/>
          </a:prstGeom>
          <a:noFill/>
          <a:ln w="9525">
            <a:noFill/>
            <a:miter lim="800000"/>
            <a:headEnd/>
            <a:tailEnd/>
          </a:ln>
          <a:effectLst>
            <a:softEdge rad="317500"/>
          </a:effectLst>
        </p:spPr>
      </p:pic>
    </p:spTree>
    <p:extLst>
      <p:ext uri="{BB962C8B-B14F-4D97-AF65-F5344CB8AC3E}">
        <p14:creationId xmlns:p14="http://schemas.microsoft.com/office/powerpoint/2010/main" xmlns="" val="14360533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57726" y="76200"/>
            <a:ext cx="4886274" cy="830997"/>
          </a:xfrm>
          <a:prstGeom prst="rect">
            <a:avLst/>
          </a:prstGeom>
          <a:noFill/>
        </p:spPr>
        <p:txBody>
          <a:bodyPr wrap="none" lIns="91440" tIns="45720" rIns="91440" bIns="45720">
            <a:spAutoFit/>
          </a:bodyPr>
          <a:lstStyle/>
          <a:p>
            <a:pPr algn="ctr"/>
            <a:r>
              <a:rPr lang="fa-IR" sz="4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ویژگی </a:t>
            </a:r>
            <a:r>
              <a:rPr lang="fa-IR"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معماری </a:t>
            </a:r>
            <a:r>
              <a:rPr lang="fa-IR" sz="4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حمام ها</a:t>
            </a:r>
            <a:endParaRPr lang="en-US" sz="4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TextBox 2"/>
          <p:cNvSpPr txBox="1"/>
          <p:nvPr/>
        </p:nvSpPr>
        <p:spPr>
          <a:xfrm>
            <a:off x="251520" y="1340768"/>
            <a:ext cx="8738469" cy="2215991"/>
          </a:xfrm>
          <a:prstGeom prst="rect">
            <a:avLst/>
          </a:prstGeom>
          <a:noFill/>
        </p:spPr>
        <p:txBody>
          <a:bodyPr wrap="square" rtlCol="0">
            <a:spAutoFit/>
          </a:bodyPr>
          <a:lstStyle/>
          <a:p>
            <a:pPr marL="342900" indent="-342900" algn="just" rtl="1">
              <a:buFont typeface="Arial" panose="020B0604020202020204" pitchFamily="34" charset="0"/>
              <a:buChar char="•"/>
            </a:pPr>
            <a:r>
              <a:rPr lang="ar-SA" sz="2000" dirty="0" smtClean="0"/>
              <a:t>نقل </a:t>
            </a:r>
            <a:r>
              <a:rPr lang="ar-SA" sz="2000" dirty="0"/>
              <a:t>ها،ضرب المثل ها، خاطرات، احکام فقهی، توصیه هاي پزشکی و مقررات حکومتی در مورد حمام ها وجود داشت</a:t>
            </a:r>
            <a:r>
              <a:rPr lang="fa-IR" sz="2000" dirty="0" smtClean="0"/>
              <a:t>.</a:t>
            </a:r>
          </a:p>
          <a:p>
            <a:pPr marL="342900" indent="-342900" algn="just" rtl="1">
              <a:buFont typeface="Arial" panose="020B0604020202020204" pitchFamily="34" charset="0"/>
              <a:buChar char="•"/>
            </a:pPr>
            <a:r>
              <a:rPr lang="ar-SA" sz="2000" dirty="0" smtClean="0"/>
              <a:t>حمام </a:t>
            </a:r>
            <a:r>
              <a:rPr lang="ar-SA" sz="2000" dirty="0"/>
              <a:t>را معمولا پایین تر از سطح گذر مى ساختند تا سوار شدنِ آب بر منبع آن ممکن و فضاهاى آن گرم تر باشد.همچنین رفت و آمد مشتریان کمتر در معرض دید عابران قرار گیرد </a:t>
            </a:r>
            <a:r>
              <a:rPr lang="ar-SA" sz="2000" dirty="0" smtClean="0"/>
              <a:t>.</a:t>
            </a:r>
            <a:endParaRPr lang="fa-IR" sz="2000" dirty="0"/>
          </a:p>
          <a:p>
            <a:pPr marL="342900" indent="-342900" algn="just" rtl="1">
              <a:buFont typeface="Arial" panose="020B0604020202020204" pitchFamily="34" charset="0"/>
              <a:buChar char="•"/>
            </a:pPr>
            <a:r>
              <a:rPr lang="ar-SA" sz="2000" dirty="0"/>
              <a:t>حمام اغلب پنجره نداشت و درِ آن کوچک بود تا از خروج گرما و بخار جلوگیرى شود</a:t>
            </a:r>
            <a:r>
              <a:rPr lang="en-US" sz="2000" dirty="0" smtClean="0"/>
              <a:t>.</a:t>
            </a:r>
            <a:endParaRPr lang="fa-IR" sz="2000" dirty="0" smtClean="0"/>
          </a:p>
          <a:p>
            <a:pPr marL="342900" indent="-342900" algn="just" rtl="1">
              <a:buFont typeface="Arial" panose="020B0604020202020204" pitchFamily="34" charset="0"/>
              <a:buChar char="•"/>
            </a:pPr>
            <a:r>
              <a:rPr lang="ar-SA" sz="2000" dirty="0"/>
              <a:t>نماى بیرونى حمام چندان چشمگیر نبود</a:t>
            </a:r>
            <a:r>
              <a:rPr lang="en-US" sz="2000" dirty="0"/>
              <a:t>. </a:t>
            </a:r>
          </a:p>
          <a:p>
            <a:pPr marL="342900" indent="-342900" algn="r" rtl="1">
              <a:buFont typeface="Arial" panose="020B0604020202020204" pitchFamily="34" charset="0"/>
              <a:buChar char="•"/>
            </a:pPr>
            <a:endParaRPr lang="en-US" dirty="0"/>
          </a:p>
        </p:txBody>
      </p:sp>
      <p:pic>
        <p:nvPicPr>
          <p:cNvPr id="4098" name="Picture 2" descr="https://encrypted-tbn0.gstatic.com/images?q=tbn:ANd9GcTYMvUsAbWqWjou8iCSZiBbfhXr0H5nNxfZnjlRt8w9xXb8QarlAw"/>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9552" y="2892523"/>
            <a:ext cx="3528392" cy="3727027"/>
          </a:xfrm>
          <a:prstGeom prst="rect">
            <a:avLst/>
          </a:prstGeom>
          <a:noFill/>
          <a:effectLst>
            <a:softEdge rad="1270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01281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79" y="3789040"/>
            <a:ext cx="8712968" cy="2228765"/>
          </a:xfrm>
          <a:prstGeom prst="rect">
            <a:avLst/>
          </a:prstGeom>
        </p:spPr>
        <p:txBody>
          <a:bodyPr wrap="square">
            <a:spAutoFit/>
          </a:bodyPr>
          <a:lstStyle/>
          <a:p>
            <a:pPr marL="342900" indent="-342900" algn="just">
              <a:buFont typeface="Arial" panose="020B0604020202020204" pitchFamily="34" charset="0"/>
              <a:buChar char="•"/>
            </a:pPr>
            <a:r>
              <a:rPr lang="ar-SA" sz="2400" dirty="0"/>
              <a:t>از دیدگاه معمارى، حمامها در سرزمینهاى</a:t>
            </a:r>
            <a:r>
              <a:rPr lang="fa-IR" sz="2400" dirty="0"/>
              <a:t> </a:t>
            </a:r>
            <a:r>
              <a:rPr lang="ar-SA" sz="2400" dirty="0"/>
              <a:t>اسلامى اصولا دوگونه اند</a:t>
            </a:r>
            <a:r>
              <a:rPr lang="en-US" sz="2400" dirty="0"/>
              <a:t>: </a:t>
            </a:r>
            <a:r>
              <a:rPr lang="ar-SA" sz="2400" dirty="0"/>
              <a:t>الگوى متمرکز بیزانسى با ولرم خانه هشت یا دوازده گوش؛ الگوى طولى، که ردیفى از تالارهاى مستطیل شکل بود و بعضى گرمابه هاى دوره اموى چنین بود</a:t>
            </a:r>
            <a:r>
              <a:rPr lang="fa-IR" sz="2400" dirty="0"/>
              <a:t>ند</a:t>
            </a:r>
            <a:r>
              <a:rPr lang="en-US" sz="2400" dirty="0"/>
              <a:t> </a:t>
            </a:r>
            <a:r>
              <a:rPr lang="ar-SA" sz="2400" dirty="0"/>
              <a:t>این الگو به تدریج جاى خود را به الگوى متمرکز بیزانسى داد، اما در ادامه، برخى شاخه هاى تمدن اسلامى، مانند عثمانیها، اصول جدیدى به حمام سازى افزودند .</a:t>
            </a:r>
            <a:endParaRPr lang="en-US" sz="2400" dirty="0"/>
          </a:p>
          <a:p>
            <a:pPr algn="just"/>
            <a:r>
              <a:rPr lang="ar-SA" dirty="0"/>
              <a:t> </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9512" y="116632"/>
            <a:ext cx="5489559" cy="3378189"/>
          </a:xfrm>
          <a:prstGeom prst="rect">
            <a:avLst/>
          </a:prstGeom>
          <a:effectLst>
            <a:softEdge rad="317500"/>
          </a:effectLst>
        </p:spPr>
      </p:pic>
      <p:sp>
        <p:nvSpPr>
          <p:cNvPr id="4" name="TextBox 3"/>
          <p:cNvSpPr txBox="1"/>
          <p:nvPr/>
        </p:nvSpPr>
        <p:spPr>
          <a:xfrm>
            <a:off x="5292080" y="3094711"/>
            <a:ext cx="2448272" cy="400110"/>
          </a:xfrm>
          <a:prstGeom prst="rect">
            <a:avLst/>
          </a:prstGeom>
          <a:noFill/>
        </p:spPr>
        <p:txBody>
          <a:bodyPr wrap="square" rtlCol="0">
            <a:spAutoFit/>
          </a:bodyPr>
          <a:lstStyle/>
          <a:p>
            <a:r>
              <a:rPr lang="fa-IR" sz="2000" b="1" dirty="0" smtClean="0"/>
              <a:t>نمونه حمام عثمانی ها</a:t>
            </a:r>
            <a:endParaRPr lang="en-US" sz="2000" b="1" dirty="0"/>
          </a:p>
        </p:txBody>
      </p:sp>
    </p:spTree>
    <p:extLst>
      <p:ext uri="{BB962C8B-B14F-4D97-AF65-F5344CB8AC3E}">
        <p14:creationId xmlns:p14="http://schemas.microsoft.com/office/powerpoint/2010/main" xmlns="" val="17074161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0" y="83403"/>
            <a:ext cx="2946640" cy="830997"/>
          </a:xfrm>
          <a:prstGeom prst="rect">
            <a:avLst/>
          </a:prstGeom>
          <a:noFill/>
        </p:spPr>
        <p:txBody>
          <a:bodyPr wrap="none" lIns="91440" tIns="45720" rIns="91440" bIns="45720">
            <a:spAutoFit/>
          </a:bodyPr>
          <a:lstStyle/>
          <a:p>
            <a:pPr algn="ctr"/>
            <a:r>
              <a:rPr lang="fa-IR" sz="4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انواع حمام ها</a:t>
            </a:r>
            <a:endParaRPr lang="en-US" sz="4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Rectangle 2"/>
          <p:cNvSpPr/>
          <p:nvPr/>
        </p:nvSpPr>
        <p:spPr>
          <a:xfrm>
            <a:off x="228601" y="1143000"/>
            <a:ext cx="8423880" cy="5113644"/>
          </a:xfrm>
          <a:prstGeom prst="rect">
            <a:avLst/>
          </a:prstGeom>
        </p:spPr>
        <p:txBody>
          <a:bodyPr wrap="square">
            <a:spAutoFit/>
          </a:bodyPr>
          <a:lstStyle/>
          <a:p>
            <a:pPr marL="342900" indent="-342900" algn="just" rtl="1">
              <a:lnSpc>
                <a:spcPct val="150000"/>
              </a:lnSpc>
              <a:buFont typeface="Arial" panose="020B0604020202020204" pitchFamily="34" charset="0"/>
              <a:buChar char="•"/>
            </a:pPr>
            <a:r>
              <a:rPr lang="ar-SA" sz="2000" dirty="0" smtClean="0">
                <a:latin typeface="BNazanin"/>
                <a:ea typeface="Calibri" panose="020F0502020204030204" pitchFamily="34" charset="0"/>
              </a:rPr>
              <a:t>حمام نوزاد</a:t>
            </a:r>
            <a:endParaRPr lang="en-US" sz="2000" dirty="0" smtClean="0">
              <a:latin typeface="BNazanin"/>
              <a:ea typeface="Calibri" panose="020F0502020204030204" pitchFamily="34" charset="0"/>
            </a:endParaRPr>
          </a:p>
          <a:p>
            <a:pPr marL="342900" indent="-342900" algn="just" rtl="1">
              <a:lnSpc>
                <a:spcPct val="150000"/>
              </a:lnSpc>
              <a:buFont typeface="Arial" panose="020B0604020202020204" pitchFamily="34" charset="0"/>
              <a:buChar char="•"/>
            </a:pPr>
            <a:r>
              <a:rPr lang="ar-SA" sz="2000" dirty="0" smtClean="0">
                <a:latin typeface="BNazanin"/>
                <a:ea typeface="Calibri" panose="020F0502020204030204" pitchFamily="34" charset="0"/>
              </a:rPr>
              <a:t>حمام عروسى</a:t>
            </a:r>
            <a:endParaRPr lang="en-US" sz="2000" dirty="0" smtClean="0">
              <a:latin typeface="BNazanin"/>
              <a:ea typeface="Calibri" panose="020F0502020204030204" pitchFamily="34" charset="0"/>
            </a:endParaRPr>
          </a:p>
          <a:p>
            <a:pPr marL="342900" indent="-342900" algn="just" rtl="1">
              <a:lnSpc>
                <a:spcPct val="150000"/>
              </a:lnSpc>
              <a:buFont typeface="Arial" panose="020B0604020202020204" pitchFamily="34" charset="0"/>
              <a:buChar char="•"/>
            </a:pPr>
            <a:r>
              <a:rPr lang="ar-SA" sz="2000" dirty="0"/>
              <a:t>حمام در اعیاد </a:t>
            </a:r>
            <a:r>
              <a:rPr lang="ar-SA" sz="2000" dirty="0" smtClean="0"/>
              <a:t>قربان</a:t>
            </a:r>
            <a:r>
              <a:rPr lang="en-US" sz="2000" dirty="0"/>
              <a:t> </a:t>
            </a:r>
            <a:r>
              <a:rPr lang="fa-IR" sz="2000" dirty="0"/>
              <a:t> </a:t>
            </a:r>
            <a:r>
              <a:rPr lang="fa-IR" sz="2000" dirty="0" smtClean="0"/>
              <a:t>و</a:t>
            </a:r>
            <a:r>
              <a:rPr lang="ar-SA" sz="2000" dirty="0" smtClean="0"/>
              <a:t> نوروز</a:t>
            </a:r>
            <a:endParaRPr lang="fa-IR" sz="2000" dirty="0" smtClean="0"/>
          </a:p>
          <a:p>
            <a:pPr marL="342900" indent="-342900" algn="just" rtl="1">
              <a:lnSpc>
                <a:spcPct val="150000"/>
              </a:lnSpc>
              <a:buFont typeface="Arial" panose="020B0604020202020204" pitchFamily="34" charset="0"/>
              <a:buChar char="•"/>
            </a:pPr>
            <a:r>
              <a:rPr lang="ar-SA" sz="2000" dirty="0"/>
              <a:t>حمام عافیت پس از بهبود از بیمارى </a:t>
            </a:r>
            <a:r>
              <a:rPr lang="ar-SA" sz="2000" dirty="0" smtClean="0"/>
              <a:t>سخت</a:t>
            </a:r>
            <a:endParaRPr lang="fa-IR" sz="2000" dirty="0" smtClean="0"/>
          </a:p>
          <a:p>
            <a:pPr marL="342900" indent="-342900" algn="just" rtl="1">
              <a:lnSpc>
                <a:spcPct val="150000"/>
              </a:lnSpc>
              <a:buFont typeface="Arial" panose="020B0604020202020204" pitchFamily="34" charset="0"/>
              <a:buChar char="•"/>
            </a:pPr>
            <a:r>
              <a:rPr lang="ar-SA" sz="2000" dirty="0"/>
              <a:t>حمام توبه و </a:t>
            </a:r>
            <a:r>
              <a:rPr lang="ar-SA" sz="2000" dirty="0" smtClean="0"/>
              <a:t>استغفار</a:t>
            </a:r>
            <a:endParaRPr lang="fa-IR" sz="2000" dirty="0" smtClean="0"/>
          </a:p>
          <a:p>
            <a:pPr marL="342900" indent="-342900" algn="just" rtl="1">
              <a:lnSpc>
                <a:spcPct val="150000"/>
              </a:lnSpc>
              <a:buFont typeface="Arial" panose="020B0604020202020204" pitchFamily="34" charset="0"/>
              <a:buChar char="•"/>
            </a:pPr>
            <a:r>
              <a:rPr lang="ar-SA" sz="2000" dirty="0"/>
              <a:t>حمام </a:t>
            </a:r>
            <a:r>
              <a:rPr lang="ar-SA" sz="2000" dirty="0" smtClean="0"/>
              <a:t>تشرف</a:t>
            </a:r>
            <a:endParaRPr lang="fa-IR" sz="2000" dirty="0" smtClean="0"/>
          </a:p>
          <a:p>
            <a:pPr marL="342900" indent="-342900" algn="just" rtl="1">
              <a:lnSpc>
                <a:spcPct val="150000"/>
              </a:lnSpc>
              <a:buFont typeface="Arial" panose="020B0604020202020204" pitchFamily="34" charset="0"/>
              <a:buChar char="•"/>
            </a:pPr>
            <a:r>
              <a:rPr lang="ar-SA" sz="2000" dirty="0"/>
              <a:t>حمام </a:t>
            </a:r>
            <a:r>
              <a:rPr lang="ar-SA" sz="2000" dirty="0" smtClean="0"/>
              <a:t>سور</a:t>
            </a:r>
            <a:endParaRPr lang="fa-IR" sz="2000" dirty="0" smtClean="0"/>
          </a:p>
          <a:p>
            <a:pPr marL="342900" indent="-342900" algn="just" rtl="1">
              <a:lnSpc>
                <a:spcPct val="150000"/>
              </a:lnSpc>
              <a:buFont typeface="Arial" panose="020B0604020202020204" pitchFamily="34" charset="0"/>
              <a:buChar char="•"/>
            </a:pPr>
            <a:r>
              <a:rPr lang="ar-SA" sz="2000" dirty="0" smtClean="0"/>
              <a:t>حمام چله بندى </a:t>
            </a:r>
            <a:endParaRPr lang="fa-IR" sz="2000" dirty="0" smtClean="0"/>
          </a:p>
          <a:p>
            <a:pPr marL="342900" indent="-342900" algn="just" rtl="1">
              <a:lnSpc>
                <a:spcPct val="150000"/>
              </a:lnSpc>
              <a:buFont typeface="Arial" panose="020B0604020202020204" pitchFamily="34" charset="0"/>
              <a:buChar char="•"/>
            </a:pPr>
            <a:r>
              <a:rPr lang="ar-SA" sz="2000" dirty="0" smtClean="0"/>
              <a:t>حمام هنگام دروى محصول</a:t>
            </a:r>
            <a:endParaRPr lang="fa-IR" sz="2000" dirty="0" smtClean="0"/>
          </a:p>
          <a:p>
            <a:pPr marL="342900" indent="-342900" algn="just" rtl="1">
              <a:lnSpc>
                <a:spcPct val="150000"/>
              </a:lnSpc>
              <a:buFont typeface="Arial" panose="020B0604020202020204" pitchFamily="34" charset="0"/>
              <a:buChar char="•"/>
            </a:pPr>
            <a:r>
              <a:rPr lang="ar-SA" sz="2000" dirty="0" smtClean="0"/>
              <a:t>حمام </a:t>
            </a:r>
            <a:r>
              <a:rPr lang="ar-SA" sz="2000" dirty="0"/>
              <a:t>پس از قمه زنى در </a:t>
            </a:r>
            <a:r>
              <a:rPr lang="ar-SA" sz="2000" dirty="0" smtClean="0"/>
              <a:t>عاشورا</a:t>
            </a:r>
            <a:endParaRPr lang="fa-IR" sz="2000" dirty="0" smtClean="0"/>
          </a:p>
          <a:p>
            <a:pPr marL="342900" indent="-342900" algn="just" rtl="1">
              <a:lnSpc>
                <a:spcPct val="150000"/>
              </a:lnSpc>
              <a:buFont typeface="Arial" panose="020B0604020202020204" pitchFamily="34" charset="0"/>
              <a:buChar char="•"/>
            </a:pPr>
            <a:r>
              <a:rPr lang="ar-SA" sz="2000" dirty="0"/>
              <a:t>حمام عزا </a:t>
            </a:r>
            <a:r>
              <a:rPr lang="ar-SA" sz="2000" dirty="0" smtClean="0"/>
              <a:t>براى بازماندگان میت.</a:t>
            </a:r>
            <a:endParaRPr lang="en-US" sz="2000" dirty="0"/>
          </a:p>
        </p:txBody>
      </p:sp>
    </p:spTree>
    <p:extLst>
      <p:ext uri="{BB962C8B-B14F-4D97-AF65-F5344CB8AC3E}">
        <p14:creationId xmlns:p14="http://schemas.microsoft.com/office/powerpoint/2010/main" xmlns="" val="34247716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4005064"/>
            <a:ext cx="8388424" cy="1881990"/>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ar-SA" sz="2000" dirty="0"/>
              <a:t>گاهى براى درمان نازایى، زنان را با تشریفاتى به حمام مى بردند.</a:t>
            </a:r>
            <a:endParaRPr lang="fa-IR" sz="2000" dirty="0"/>
          </a:p>
          <a:p>
            <a:pPr marL="342900" indent="-342900" algn="just">
              <a:lnSpc>
                <a:spcPct val="150000"/>
              </a:lnSpc>
              <a:buFont typeface="Arial" panose="020B0604020202020204" pitchFamily="34" charset="0"/>
              <a:buChar char="•"/>
            </a:pPr>
            <a:r>
              <a:rPr lang="ar-SA" sz="2000" dirty="0"/>
              <a:t>دخترى را که از سن ازدواجش گذشته بود براى گشایش بخت به حمام یهودیها مى بردند.</a:t>
            </a:r>
            <a:endParaRPr lang="fa-IR" sz="2000" dirty="0"/>
          </a:p>
          <a:p>
            <a:pPr marL="342900" indent="-342900" algn="just">
              <a:lnSpc>
                <a:spcPct val="150000"/>
              </a:lnSpc>
              <a:buFont typeface="Arial" panose="020B0604020202020204" pitchFamily="34" charset="0"/>
              <a:buChar char="•"/>
            </a:pPr>
            <a:r>
              <a:rPr lang="ar-SA" sz="2000" dirty="0"/>
              <a:t>درباره خواص پزشکى حمام نیز مسلمانان باورهایى داشته اند تا آنجا که حمام را الطبیب البکّوش (پزشک خاموش)</a:t>
            </a:r>
            <a:r>
              <a:rPr lang="fa-IR" sz="2000" dirty="0"/>
              <a:t> </a:t>
            </a:r>
            <a:r>
              <a:rPr lang="ar-SA" sz="2000" dirty="0"/>
              <a:t>لقب داده بودند. و به ویژه براى درمان دردهاى مفصلى آن را مفید مى دانستند</a:t>
            </a:r>
            <a:r>
              <a:rPr lang="fa-IR" sz="2000" dirty="0"/>
              <a:t>.</a:t>
            </a:r>
            <a:r>
              <a:rPr lang="ar-SA" sz="2000" dirty="0"/>
              <a:t> </a:t>
            </a:r>
            <a:endParaRPr lang="en-US" sz="2000" dirty="0">
              <a:latin typeface="BNazanin"/>
              <a:ea typeface="Calibri" panose="020F050202020403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55776" y="980728"/>
            <a:ext cx="4032448" cy="3248195"/>
          </a:xfrm>
          <a:prstGeom prst="rect">
            <a:avLst/>
          </a:prstGeom>
          <a:ln>
            <a:noFill/>
          </a:ln>
          <a:effectLst>
            <a:softEdge rad="112500"/>
          </a:effectLst>
        </p:spPr>
      </p:pic>
    </p:spTree>
    <p:extLst>
      <p:ext uri="{BB962C8B-B14F-4D97-AF65-F5344CB8AC3E}">
        <p14:creationId xmlns:p14="http://schemas.microsoft.com/office/powerpoint/2010/main" xmlns="" val="2895860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0" y="83403"/>
            <a:ext cx="2946640" cy="830997"/>
          </a:xfrm>
          <a:prstGeom prst="rect">
            <a:avLst/>
          </a:prstGeom>
          <a:noFill/>
        </p:spPr>
        <p:txBody>
          <a:bodyPr wrap="none" lIns="91440" tIns="45720" rIns="91440" bIns="45720">
            <a:spAutoFit/>
          </a:bodyPr>
          <a:lstStyle/>
          <a:p>
            <a:pPr algn="ctr"/>
            <a:r>
              <a:rPr lang="fa-IR" sz="4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انواع حمام ها</a:t>
            </a:r>
            <a:endParaRPr lang="en-US" sz="4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Rectangle 2"/>
          <p:cNvSpPr/>
          <p:nvPr/>
        </p:nvSpPr>
        <p:spPr>
          <a:xfrm>
            <a:off x="152400" y="1152993"/>
            <a:ext cx="8610600" cy="4578497"/>
          </a:xfrm>
          <a:prstGeom prst="rect">
            <a:avLst/>
          </a:prstGeom>
        </p:spPr>
        <p:txBody>
          <a:bodyPr wrap="square">
            <a:spAutoFit/>
          </a:bodyPr>
          <a:lstStyle/>
          <a:p>
            <a:pPr algn="just" rtl="1">
              <a:lnSpc>
                <a:spcPct val="150000"/>
              </a:lnSpc>
            </a:pPr>
            <a:r>
              <a:rPr lang="ar-SA" sz="2000" dirty="0" smtClean="0">
                <a:latin typeface="BNazanin"/>
                <a:ea typeface="Calibri" panose="020F0502020204030204" pitchFamily="34" charset="0"/>
              </a:rPr>
              <a:t>افزون </a:t>
            </a:r>
            <a:r>
              <a:rPr lang="ar-SA" sz="2000" dirty="0">
                <a:latin typeface="BNazanin"/>
                <a:ea typeface="Calibri" panose="020F0502020204030204" pitchFamily="34" charset="0"/>
              </a:rPr>
              <a:t>بر حمامهاى عمومى، حمامهاى دیگرى نیز از دیرباز وجود داشته </a:t>
            </a:r>
            <a:r>
              <a:rPr lang="ar-SA" sz="2000" dirty="0" smtClean="0">
                <a:latin typeface="BNazanin"/>
                <a:ea typeface="Calibri" panose="020F0502020204030204" pitchFamily="34" charset="0"/>
              </a:rPr>
              <a:t>است،</a:t>
            </a:r>
            <a:r>
              <a:rPr lang="en-US" sz="2000" dirty="0" smtClean="0">
                <a:latin typeface="Calibri" panose="020F0502020204030204" pitchFamily="34" charset="0"/>
                <a:ea typeface="Calibri" panose="020F0502020204030204" pitchFamily="34" charset="0"/>
              </a:rPr>
              <a:t> </a:t>
            </a:r>
            <a:r>
              <a:rPr lang="ar-SA" sz="2000" dirty="0" smtClean="0">
                <a:latin typeface="BNazanin"/>
                <a:ea typeface="Calibri" panose="020F0502020204030204" pitchFamily="34" charset="0"/>
              </a:rPr>
              <a:t>از </a:t>
            </a:r>
            <a:r>
              <a:rPr lang="ar-SA" sz="2000" dirty="0">
                <a:latin typeface="BNazanin"/>
                <a:ea typeface="Calibri" panose="020F0502020204030204" pitchFamily="34" charset="0"/>
              </a:rPr>
              <a:t>جمله</a:t>
            </a:r>
            <a:r>
              <a:rPr lang="en-US" sz="2000" dirty="0">
                <a:latin typeface="BNazanin"/>
                <a:ea typeface="Calibri" panose="020F0502020204030204" pitchFamily="34" charset="0"/>
              </a:rPr>
              <a:t>: </a:t>
            </a:r>
            <a:endParaRPr lang="en-US" sz="2000" dirty="0" smtClean="0">
              <a:latin typeface="BNazanin"/>
              <a:ea typeface="Calibri" panose="020F0502020204030204" pitchFamily="34" charset="0"/>
            </a:endParaRPr>
          </a:p>
          <a:p>
            <a:pPr marL="342900" indent="-342900" algn="just" rtl="1">
              <a:lnSpc>
                <a:spcPct val="150000"/>
              </a:lnSpc>
              <a:buFont typeface="Arial" panose="020B0604020202020204" pitchFamily="34" charset="0"/>
              <a:buChar char="•"/>
            </a:pPr>
            <a:r>
              <a:rPr lang="ar-SA" sz="2000" dirty="0" smtClean="0">
                <a:latin typeface="BNazanin"/>
                <a:ea typeface="Calibri" panose="020F0502020204030204" pitchFamily="34" charset="0"/>
              </a:rPr>
              <a:t>حمامهاى </a:t>
            </a:r>
            <a:r>
              <a:rPr lang="ar-SA" sz="2000" dirty="0">
                <a:latin typeface="BNazanin"/>
                <a:ea typeface="Calibri" panose="020F0502020204030204" pitchFamily="34" charset="0"/>
              </a:rPr>
              <a:t>متحرك و صحرایى که در جنگها و سفرهاى طولانى، شاهان </a:t>
            </a:r>
            <a:r>
              <a:rPr lang="ar-SA" sz="2000" dirty="0" smtClean="0">
                <a:latin typeface="BNazanin"/>
                <a:ea typeface="Calibri" panose="020F0502020204030204" pitchFamily="34" charset="0"/>
              </a:rPr>
              <a:t>وشاهزادگان </a:t>
            </a:r>
            <a:r>
              <a:rPr lang="ar-SA" sz="2000" dirty="0">
                <a:latin typeface="BNazanin"/>
                <a:ea typeface="Calibri" panose="020F0502020204030204" pitchFamily="34" charset="0"/>
              </a:rPr>
              <a:t>از آن استفاده مى کردند</a:t>
            </a:r>
            <a:r>
              <a:rPr lang="en-US" sz="2000" dirty="0">
                <a:latin typeface="BNazanin"/>
                <a:ea typeface="Calibri" panose="020F0502020204030204" pitchFamily="34" charset="0"/>
              </a:rPr>
              <a:t>. </a:t>
            </a:r>
            <a:r>
              <a:rPr lang="ar-SA" sz="2000" dirty="0">
                <a:latin typeface="BNazanin"/>
                <a:ea typeface="Calibri" panose="020F0502020204030204" pitchFamily="34" charset="0"/>
              </a:rPr>
              <a:t>براى نمونه سلطان علاءالدین کیقباد از سلجوقیان روم حمام سفرى داشت </a:t>
            </a:r>
            <a:r>
              <a:rPr lang="ar-SA" sz="2000" dirty="0" smtClean="0">
                <a:latin typeface="BNazanin"/>
                <a:ea typeface="Calibri" panose="020F0502020204030204" pitchFamily="34" charset="0"/>
              </a:rPr>
              <a:t>.</a:t>
            </a:r>
            <a:endParaRPr lang="en-US" sz="2000" dirty="0">
              <a:latin typeface="Calibri" panose="020F0502020204030204" pitchFamily="34" charset="0"/>
              <a:ea typeface="Calibri" panose="020F0502020204030204" pitchFamily="34" charset="0"/>
            </a:endParaRPr>
          </a:p>
          <a:p>
            <a:pPr marL="342900" indent="-342900" algn="just" rtl="1">
              <a:lnSpc>
                <a:spcPct val="150000"/>
              </a:lnSpc>
              <a:buFont typeface="Arial" panose="020B0604020202020204" pitchFamily="34" charset="0"/>
              <a:buChar char="•"/>
            </a:pPr>
            <a:r>
              <a:rPr lang="ar-SA" sz="2000" dirty="0" smtClean="0">
                <a:latin typeface="BNazanin"/>
                <a:ea typeface="Calibri" panose="020F0502020204030204" pitchFamily="34" charset="0"/>
              </a:rPr>
              <a:t>در </a:t>
            </a:r>
            <a:r>
              <a:rPr lang="ar-SA" sz="2000" dirty="0">
                <a:latin typeface="BNazanin"/>
                <a:ea typeface="Calibri" panose="020F0502020204030204" pitchFamily="34" charset="0"/>
              </a:rPr>
              <a:t>ایران دوره قاجار به حمام متحرك شاهان، حمام سفرى یا بلغارى یا چادرى مى گفتند، زیرا با پهن کردن سفره اى از چرم بلغارى در کف چادر بنا مى </a:t>
            </a:r>
            <a:r>
              <a:rPr lang="ar-SA" sz="2000" dirty="0" smtClean="0">
                <a:latin typeface="BNazanin"/>
                <a:ea typeface="Calibri" panose="020F0502020204030204" pitchFamily="34" charset="0"/>
              </a:rPr>
              <a:t>شد.</a:t>
            </a:r>
            <a:endParaRPr lang="en-US" sz="2000" dirty="0" smtClean="0">
              <a:latin typeface="Calibri" panose="020F0502020204030204" pitchFamily="34" charset="0"/>
              <a:ea typeface="Calibri" panose="020F0502020204030204" pitchFamily="34" charset="0"/>
            </a:endParaRPr>
          </a:p>
          <a:p>
            <a:pPr marL="342900" indent="-342900" algn="just" rtl="1">
              <a:lnSpc>
                <a:spcPct val="150000"/>
              </a:lnSpc>
              <a:buFont typeface="Arial" panose="020B0604020202020204" pitchFamily="34" charset="0"/>
              <a:buChar char="•"/>
            </a:pPr>
            <a:r>
              <a:rPr lang="ar-SA" sz="2000" dirty="0" smtClean="0">
                <a:latin typeface="BNazanin"/>
                <a:ea typeface="Calibri" panose="020F0502020204030204" pitchFamily="34" charset="0"/>
              </a:rPr>
              <a:t>حمامهاى </a:t>
            </a:r>
            <a:r>
              <a:rPr lang="ar-SA" sz="2000" dirty="0">
                <a:latin typeface="BNazanin"/>
                <a:ea typeface="Calibri" panose="020F0502020204030204" pitchFamily="34" charset="0"/>
              </a:rPr>
              <a:t>آب گرم در کنارچشمه هاى آب معدنى که خواص درمانى نیز دارد</a:t>
            </a:r>
            <a:r>
              <a:rPr lang="en-US" sz="2000" dirty="0">
                <a:latin typeface="BNazanin"/>
                <a:ea typeface="Calibri" panose="020F0502020204030204" pitchFamily="34" charset="0"/>
              </a:rPr>
              <a:t>. </a:t>
            </a:r>
            <a:endParaRPr lang="en-US" sz="2000" dirty="0" smtClean="0">
              <a:latin typeface="BNazanin"/>
              <a:ea typeface="Calibri" panose="020F0502020204030204" pitchFamily="34" charset="0"/>
            </a:endParaRPr>
          </a:p>
          <a:p>
            <a:pPr marL="342900" indent="-342900" algn="just" rtl="1">
              <a:lnSpc>
                <a:spcPct val="150000"/>
              </a:lnSpc>
              <a:buFont typeface="Arial" panose="020B0604020202020204" pitchFamily="34" charset="0"/>
              <a:buChar char="•"/>
            </a:pPr>
            <a:r>
              <a:rPr lang="ar-SA" sz="2000" dirty="0"/>
              <a:t>در دوره متأخر گرمابه هاى خصوصى معروف به نمره رایج شده است که اغلب سرسرایى با اتاقکهایى در دو سو دارد و استحمام در این اتاقکها که به دلیل شماره گذارى آنها نمره خوانده مى شود صورت مى گیرد</a:t>
            </a:r>
            <a:r>
              <a:rPr lang="en-US" sz="2000" dirty="0"/>
              <a:t>. </a:t>
            </a:r>
            <a:endParaRPr lang="en-US" sz="2000" dirty="0">
              <a:latin typeface="Calibri" panose="020F0502020204030204" pitchFamily="34" charset="0"/>
              <a:ea typeface="Calibri" panose="020F0502020204030204" pitchFamily="34" charset="0"/>
            </a:endParaRPr>
          </a:p>
          <a:p>
            <a:pPr algn="r" rtl="1">
              <a:lnSpc>
                <a:spcPct val="115000"/>
              </a:lnSpc>
            </a:pPr>
            <a:r>
              <a:rPr lang="ar-SA" sz="2000" dirty="0">
                <a:latin typeface="BNazanin"/>
                <a:ea typeface="Calibri" panose="020F0502020204030204" pitchFamily="34" charset="0"/>
              </a:rPr>
              <a:t> </a:t>
            </a:r>
            <a:endParaRPr lang="en-US" sz="20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xmlns="" val="11043928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57800" y="83403"/>
            <a:ext cx="3762569" cy="830997"/>
          </a:xfrm>
          <a:prstGeom prst="rect">
            <a:avLst/>
          </a:prstGeom>
          <a:noFill/>
        </p:spPr>
        <p:txBody>
          <a:bodyPr wrap="none" lIns="91440" tIns="45720" rIns="91440" bIns="45720">
            <a:spAutoFit/>
          </a:bodyPr>
          <a:lstStyle/>
          <a:p>
            <a:pPr algn="ctr"/>
            <a:r>
              <a:rPr lang="fa-IR" sz="4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حمام های عمومی</a:t>
            </a:r>
            <a:endParaRPr lang="en-US" sz="4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TextBox 2"/>
          <p:cNvSpPr txBox="1"/>
          <p:nvPr/>
        </p:nvSpPr>
        <p:spPr>
          <a:xfrm>
            <a:off x="28768" y="1124744"/>
            <a:ext cx="8991601" cy="2862322"/>
          </a:xfrm>
          <a:prstGeom prst="rect">
            <a:avLst/>
          </a:prstGeom>
          <a:noFill/>
        </p:spPr>
        <p:txBody>
          <a:bodyPr wrap="square" rtlCol="0">
            <a:spAutoFit/>
          </a:bodyPr>
          <a:lstStyle/>
          <a:p>
            <a:pPr algn="just" rtl="1">
              <a:lnSpc>
                <a:spcPct val="150000"/>
              </a:lnSpc>
            </a:pPr>
            <a:r>
              <a:rPr lang="ar-SA" sz="2000" dirty="0"/>
              <a:t>حمام تا قبل از عصر جدید </a:t>
            </a:r>
            <a:r>
              <a:rPr lang="fa-IR" sz="2000" dirty="0" smtClean="0"/>
              <a:t>در </a:t>
            </a:r>
            <a:r>
              <a:rPr lang="ar-SA" sz="2000" dirty="0" smtClean="0"/>
              <a:t>کنار </a:t>
            </a:r>
            <a:r>
              <a:rPr lang="ar-SA" sz="2000" dirty="0"/>
              <a:t>خیابان </a:t>
            </a:r>
            <a:r>
              <a:rPr lang="ar-SA" sz="2000" dirty="0" smtClean="0"/>
              <a:t>بود</a:t>
            </a:r>
            <a:r>
              <a:rPr lang="fa-IR" sz="2000" dirty="0" smtClean="0"/>
              <a:t>.</a:t>
            </a:r>
          </a:p>
          <a:p>
            <a:pPr algn="just" rtl="1">
              <a:lnSpc>
                <a:spcPct val="150000"/>
              </a:lnSpc>
            </a:pPr>
            <a:r>
              <a:rPr lang="ar-SA" sz="2000" dirty="0" smtClean="0"/>
              <a:t>حمام </a:t>
            </a:r>
            <a:r>
              <a:rPr lang="ar-SA" sz="2000" dirty="0"/>
              <a:t>ها به واقع عمومی بودند نه صرفا از این بابت که عموم مردم با هم می توانستند به حمام بروند بلکه از این لحاظ که بخشی از حوزة برخی از مذاکرات سران در حمام صورت می گرفت</a:t>
            </a:r>
            <a:r>
              <a:rPr lang="en-US" sz="2000" dirty="0"/>
              <a:t>. </a:t>
            </a:r>
            <a:r>
              <a:rPr lang="fa-IR" sz="2000" dirty="0" smtClean="0"/>
              <a:t> </a:t>
            </a:r>
            <a:r>
              <a:rPr lang="ar-SA" sz="2000" dirty="0" smtClean="0"/>
              <a:t>قرارهاي </a:t>
            </a:r>
            <a:r>
              <a:rPr lang="ar-SA" sz="2000" dirty="0"/>
              <a:t>روزمره تا قرارهاي </a:t>
            </a:r>
            <a:r>
              <a:rPr lang="ar-SA" sz="2000" dirty="0" smtClean="0"/>
              <a:t>عمومی </a:t>
            </a:r>
            <a:r>
              <a:rPr lang="ar-SA" sz="2000" dirty="0"/>
              <a:t>سنتی جامعۀ ما </a:t>
            </a:r>
            <a:r>
              <a:rPr lang="ar-SA" sz="2000" dirty="0" smtClean="0"/>
              <a:t>بود.</a:t>
            </a:r>
            <a:r>
              <a:rPr lang="fa-IR" sz="2000" dirty="0"/>
              <a:t> </a:t>
            </a:r>
            <a:r>
              <a:rPr lang="ar-SA" sz="2000" dirty="0" smtClean="0"/>
              <a:t>داستانهایی </a:t>
            </a:r>
            <a:r>
              <a:rPr lang="ar-SA" sz="2000" dirty="0"/>
              <a:t>جدي و اساسی نیز در حمام </a:t>
            </a:r>
            <a:r>
              <a:rPr lang="fa-IR" sz="2000" dirty="0" smtClean="0"/>
              <a:t>تعریف </a:t>
            </a:r>
            <a:r>
              <a:rPr lang="ar-SA" sz="2000" dirty="0" smtClean="0"/>
              <a:t>می شد</a:t>
            </a:r>
            <a:r>
              <a:rPr lang="fa-IR" sz="2000" dirty="0" smtClean="0"/>
              <a:t>.</a:t>
            </a:r>
          </a:p>
          <a:p>
            <a:pPr algn="just" rtl="1">
              <a:lnSpc>
                <a:spcPct val="150000"/>
              </a:lnSpc>
            </a:pPr>
            <a:r>
              <a:rPr lang="ar-SA" sz="2000" dirty="0"/>
              <a:t>برخی قتل هاي مهم در حمام صورت می </a:t>
            </a:r>
            <a:r>
              <a:rPr lang="ar-SA" sz="2000" dirty="0" smtClean="0"/>
              <a:t>گرفت</a:t>
            </a:r>
            <a:r>
              <a:rPr lang="fa-IR" sz="2000" dirty="0" smtClean="0"/>
              <a:t>.</a:t>
            </a:r>
          </a:p>
          <a:p>
            <a:pPr algn="just" rtl="1">
              <a:lnSpc>
                <a:spcPct val="150000"/>
              </a:lnSpc>
            </a:pPr>
            <a:r>
              <a:rPr lang="ar-SA" sz="2000" dirty="0"/>
              <a:t>دزدي هایی در حمام انجام می </a:t>
            </a:r>
            <a:r>
              <a:rPr lang="ar-SA" sz="2000" dirty="0" smtClean="0"/>
              <a:t>شد</a:t>
            </a:r>
            <a:r>
              <a:rPr lang="fa-IR" sz="2000" dirty="0" smtClean="0"/>
              <a:t>.</a:t>
            </a:r>
            <a:endParaRPr lang="en-US" sz="2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7578" y="3068960"/>
            <a:ext cx="5358518" cy="3600400"/>
          </a:xfrm>
          <a:prstGeom prst="rect">
            <a:avLst/>
          </a:prstGeom>
          <a:effectLst>
            <a:softEdge rad="317500"/>
          </a:effectLst>
        </p:spPr>
      </p:pic>
    </p:spTree>
    <p:extLst>
      <p:ext uri="{BB962C8B-B14F-4D97-AF65-F5344CB8AC3E}">
        <p14:creationId xmlns:p14="http://schemas.microsoft.com/office/powerpoint/2010/main" xmlns="" val="20315484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692696"/>
            <a:ext cx="8352928" cy="3323987"/>
          </a:xfrm>
          <a:prstGeom prst="rect">
            <a:avLst/>
          </a:prstGeom>
        </p:spPr>
        <p:txBody>
          <a:bodyPr wrap="square">
            <a:spAutoFit/>
          </a:bodyPr>
          <a:lstStyle/>
          <a:p>
            <a:pPr algn="just">
              <a:lnSpc>
                <a:spcPct val="150000"/>
              </a:lnSpc>
            </a:pPr>
            <a:r>
              <a:rPr lang="ar-SA" sz="2000" dirty="0"/>
              <a:t>اگر کسی حمام می رفت، بسیاري از آن با خبر می شدند</a:t>
            </a:r>
            <a:r>
              <a:rPr lang="en-US" sz="2000" dirty="0"/>
              <a:t>. </a:t>
            </a:r>
            <a:r>
              <a:rPr lang="ar-SA" sz="2000" dirty="0"/>
              <a:t>حمام رفتن امري عمومی واجتماعی محسوب می شد، نه به این دلیل که در آن آدمهاي متفاوت حضور داشتند بلکه به این دلیل، حمام در معرض دید همه </a:t>
            </a:r>
            <a:r>
              <a:rPr lang="fa-IR" sz="2000" dirty="0"/>
              <a:t>د</a:t>
            </a:r>
            <a:r>
              <a:rPr lang="ar-SA" sz="2000" dirty="0"/>
              <a:t>ر مرکز شهر قرار داشت.</a:t>
            </a:r>
            <a:endParaRPr lang="fa-IR" sz="2000" dirty="0"/>
          </a:p>
          <a:p>
            <a:pPr algn="just">
              <a:lnSpc>
                <a:spcPct val="150000"/>
              </a:lnSpc>
            </a:pPr>
            <a:r>
              <a:rPr lang="ar-SA" sz="2000" dirty="0"/>
              <a:t>حمام ها</a:t>
            </a:r>
            <a:r>
              <a:rPr lang="ar-SA" sz="2000" dirty="0" smtClean="0"/>
              <a:t>، تحت </a:t>
            </a:r>
            <a:r>
              <a:rPr lang="ar-SA" sz="2000" dirty="0"/>
              <a:t>نظارت، شهرداري هاي زمان خود بودن</a:t>
            </a:r>
            <a:r>
              <a:rPr lang="fa-IR" sz="2000" dirty="0" smtClean="0"/>
              <a:t>د</a:t>
            </a:r>
            <a:r>
              <a:rPr lang="ar-SA" sz="2000" dirty="0" smtClean="0"/>
              <a:t>.</a:t>
            </a:r>
            <a:endParaRPr lang="fa-IR" sz="2000" dirty="0"/>
          </a:p>
          <a:p>
            <a:pPr algn="just">
              <a:lnSpc>
                <a:spcPct val="150000"/>
              </a:lnSpc>
            </a:pPr>
            <a:r>
              <a:rPr lang="ar-SA" sz="2000" dirty="0"/>
              <a:t>در حمام مردانه</a:t>
            </a:r>
            <a:r>
              <a:rPr lang="en-US" sz="2000" dirty="0"/>
              <a:t>: </a:t>
            </a:r>
            <a:r>
              <a:rPr lang="fa-IR" sz="2000" dirty="0"/>
              <a:t> </a:t>
            </a:r>
            <a:r>
              <a:rPr lang="ar-SA" sz="2000" dirty="0"/>
              <a:t>رد و بدل اخبار، گفتگو ومذاکرات، برنامۀ توطئه یا</a:t>
            </a:r>
            <a:r>
              <a:rPr lang="fa-IR" sz="2000" dirty="0"/>
              <a:t> </a:t>
            </a:r>
            <a:r>
              <a:rPr lang="ar-SA" sz="2000" dirty="0"/>
              <a:t>قتل</a:t>
            </a:r>
            <a:endParaRPr lang="fa-IR" sz="2000" dirty="0"/>
          </a:p>
          <a:p>
            <a:pPr algn="just">
              <a:lnSpc>
                <a:spcPct val="150000"/>
              </a:lnSpc>
            </a:pPr>
            <a:r>
              <a:rPr lang="ar-SA" sz="2000" dirty="0"/>
              <a:t>در حمام زنانه</a:t>
            </a:r>
            <a:r>
              <a:rPr lang="en-US" sz="2000" dirty="0"/>
              <a:t>: </a:t>
            </a:r>
            <a:r>
              <a:rPr lang="fa-IR" sz="2000" dirty="0"/>
              <a:t> </a:t>
            </a:r>
            <a:r>
              <a:rPr lang="ar-SA" sz="2000" dirty="0"/>
              <a:t>گزارش مسائل درون خانواده، حل و فصل دعواهاي زنانه، مقرر داشتن ازدواج براي دختر</a:t>
            </a:r>
            <a:r>
              <a:rPr lang="fa-IR" sz="2000" dirty="0"/>
              <a:t>ان.</a:t>
            </a:r>
            <a:endParaRPr lang="en-US" sz="20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08844" y="3501008"/>
            <a:ext cx="5199260" cy="2913112"/>
          </a:xfrm>
          <a:prstGeom prst="rect">
            <a:avLst/>
          </a:prstGeom>
          <a:effectLst>
            <a:softEdge rad="127000"/>
          </a:effectLst>
        </p:spPr>
      </p:pic>
    </p:spTree>
    <p:extLst>
      <p:ext uri="{BB962C8B-B14F-4D97-AF65-F5344CB8AC3E}">
        <p14:creationId xmlns:p14="http://schemas.microsoft.com/office/powerpoint/2010/main" xmlns="" val="4378279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762000" y="533400"/>
            <a:ext cx="7565953" cy="5667017"/>
          </a:xfrm>
          <a:prstGeom prst="rect">
            <a:avLst/>
          </a:prstGeom>
          <a:ln w="228600" cap="sq" cmpd="thickThin">
            <a:solidFill>
              <a:srgbClr val="000000"/>
            </a:solidFill>
            <a:prstDash val="solid"/>
            <a:miter lim="800000"/>
          </a:ln>
          <a:effectLst>
            <a:innerShdw blurRad="76200">
              <a:srgbClr val="000000"/>
            </a:innerShdw>
            <a:softEdge rad="317500"/>
          </a:effectLst>
        </p:spPr>
      </p:pic>
    </p:spTree>
    <p:extLst>
      <p:ext uri="{BB962C8B-B14F-4D97-AF65-F5344CB8AC3E}">
        <p14:creationId xmlns:p14="http://schemas.microsoft.com/office/powerpoint/2010/main" xmlns="" val="1073714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638800" y="83403"/>
            <a:ext cx="3433953" cy="830997"/>
          </a:xfrm>
          <a:prstGeom prst="rect">
            <a:avLst/>
          </a:prstGeom>
          <a:noFill/>
        </p:spPr>
        <p:txBody>
          <a:bodyPr wrap="none" lIns="91440" tIns="45720" rIns="91440" bIns="45720">
            <a:spAutoFit/>
          </a:bodyPr>
          <a:lstStyle/>
          <a:p>
            <a:pPr algn="ctr"/>
            <a:r>
              <a:rPr lang="fa-IR"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نخستین حمام ها</a:t>
            </a:r>
            <a:endParaRPr lang="en-US"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 name="Rectangle 1"/>
          <p:cNvSpPr/>
          <p:nvPr/>
        </p:nvSpPr>
        <p:spPr>
          <a:xfrm>
            <a:off x="228600" y="1219200"/>
            <a:ext cx="8686800" cy="2569934"/>
          </a:xfrm>
          <a:prstGeom prst="rect">
            <a:avLst/>
          </a:prstGeom>
        </p:spPr>
        <p:txBody>
          <a:bodyPr wrap="square">
            <a:spAutoFit/>
          </a:bodyPr>
          <a:lstStyle/>
          <a:p>
            <a:pPr algn="r" rtl="1">
              <a:lnSpc>
                <a:spcPct val="115000"/>
              </a:lnSpc>
            </a:pPr>
            <a:r>
              <a:rPr lang="ar-SA" sz="2000" dirty="0">
                <a:latin typeface="BNazanin"/>
                <a:ea typeface="Calibri" panose="020F0502020204030204" pitchFamily="34" charset="0"/>
              </a:rPr>
              <a:t>براساس افسانه هاى ایرانى، نخستین حمام را جمشید پیشدادى با سنگ و گل و گچ ساخت</a:t>
            </a:r>
            <a:r>
              <a:rPr lang="en-US" sz="2000" dirty="0">
                <a:latin typeface="BNazanin"/>
                <a:ea typeface="Calibri" panose="020F0502020204030204" pitchFamily="34" charset="0"/>
              </a:rPr>
              <a:t> </a:t>
            </a:r>
            <a:r>
              <a:rPr lang="en-US" sz="2000" dirty="0" smtClean="0">
                <a:latin typeface="Calibri" panose="020F0502020204030204" pitchFamily="34" charset="0"/>
                <a:ea typeface="Calibri" panose="020F0502020204030204" pitchFamily="34" charset="0"/>
              </a:rPr>
              <a:t>.</a:t>
            </a:r>
            <a:endParaRPr lang="fa-IR" sz="2000" dirty="0">
              <a:latin typeface="Calibri" panose="020F0502020204030204" pitchFamily="34" charset="0"/>
              <a:ea typeface="Calibri" panose="020F0502020204030204" pitchFamily="34" charset="0"/>
            </a:endParaRPr>
          </a:p>
          <a:p>
            <a:pPr marL="342900" indent="-342900" algn="r" rtl="1">
              <a:lnSpc>
                <a:spcPct val="115000"/>
              </a:lnSpc>
              <a:buFont typeface="Arial" panose="020B0604020202020204" pitchFamily="34" charset="0"/>
              <a:buChar char="•"/>
            </a:pPr>
            <a:r>
              <a:rPr lang="fa-IR" sz="2000" dirty="0" smtClean="0">
                <a:latin typeface="Calibri" panose="020F0502020204030204" pitchFamily="34" charset="0"/>
                <a:ea typeface="Calibri" panose="020F0502020204030204" pitchFamily="34" charset="0"/>
              </a:rPr>
              <a:t>د</a:t>
            </a:r>
            <a:r>
              <a:rPr lang="ar-SA" sz="2000" dirty="0" smtClean="0">
                <a:latin typeface="BNazanin"/>
                <a:ea typeface="Calibri" panose="020F0502020204030204" pitchFamily="34" charset="0"/>
              </a:rPr>
              <a:t>ر </a:t>
            </a:r>
            <a:r>
              <a:rPr lang="ar-SA" sz="2000" dirty="0">
                <a:latin typeface="BNazanin"/>
                <a:ea typeface="Calibri" panose="020F0502020204030204" pitchFamily="34" charset="0"/>
              </a:rPr>
              <a:t>معبد شُوسین (گیمیل سین) در تَلِ اَسمر، در بین النهرین، از دوره سومریان </a:t>
            </a:r>
            <a:r>
              <a:rPr lang="ar-SA" sz="2000" dirty="0" smtClean="0">
                <a:latin typeface="BNazanin"/>
                <a:ea typeface="Calibri" panose="020F0502020204030204" pitchFamily="34" charset="0"/>
              </a:rPr>
              <a:t>جدید</a:t>
            </a:r>
            <a:r>
              <a:rPr lang="fa-IR" sz="2000" dirty="0" smtClean="0">
                <a:latin typeface="Calibri" panose="020F0502020204030204" pitchFamily="34" charset="0"/>
                <a:ea typeface="Calibri" panose="020F0502020204030204" pitchFamily="34" charset="0"/>
              </a:rPr>
              <a:t> </a:t>
            </a:r>
            <a:r>
              <a:rPr lang="ar-SA" sz="2000" dirty="0" smtClean="0">
                <a:latin typeface="BNazanin"/>
                <a:ea typeface="Calibri" panose="020F0502020204030204" pitchFamily="34" charset="0"/>
              </a:rPr>
              <a:t>حمامى آجر</a:t>
            </a:r>
            <a:r>
              <a:rPr lang="fa-IR" sz="2000" dirty="0" smtClean="0">
                <a:latin typeface="BNazanin"/>
                <a:ea typeface="Calibri" panose="020F0502020204030204" pitchFamily="34" charset="0"/>
              </a:rPr>
              <a:t> </a:t>
            </a:r>
            <a:r>
              <a:rPr lang="ar-SA" sz="2000" dirty="0" smtClean="0">
                <a:latin typeface="BNazanin"/>
                <a:ea typeface="Calibri" panose="020F0502020204030204" pitchFamily="34" charset="0"/>
              </a:rPr>
              <a:t>فرش</a:t>
            </a:r>
            <a:r>
              <a:rPr lang="ar-SA" sz="2000" dirty="0">
                <a:latin typeface="BNazanin"/>
                <a:ea typeface="Calibri" panose="020F0502020204030204" pitchFamily="34" charset="0"/>
              </a:rPr>
              <a:t>، متعلق به هزاره سوم قبل از میلاد، کشف </a:t>
            </a:r>
            <a:r>
              <a:rPr lang="ar-SA" sz="2000" dirty="0" smtClean="0">
                <a:latin typeface="BNazanin"/>
                <a:ea typeface="Calibri" panose="020F0502020204030204" pitchFamily="34" charset="0"/>
              </a:rPr>
              <a:t>شده</a:t>
            </a:r>
            <a:r>
              <a:rPr lang="fa-IR" sz="2000" dirty="0" smtClean="0">
                <a:latin typeface="BNazanin"/>
                <a:ea typeface="Calibri" panose="020F0502020204030204" pitchFamily="34" charset="0"/>
              </a:rPr>
              <a:t>.</a:t>
            </a:r>
          </a:p>
          <a:p>
            <a:pPr marL="342900" indent="-342900" algn="r" rtl="1">
              <a:lnSpc>
                <a:spcPct val="115000"/>
              </a:lnSpc>
              <a:buFont typeface="Arial" panose="020B0604020202020204" pitchFamily="34" charset="0"/>
              <a:buChar char="•"/>
            </a:pPr>
            <a:r>
              <a:rPr lang="ar-SA" sz="2000" dirty="0" smtClean="0">
                <a:latin typeface="BNazanin"/>
                <a:ea typeface="Calibri" panose="020F0502020204030204" pitchFamily="34" charset="0"/>
              </a:rPr>
              <a:t>کاخ </a:t>
            </a:r>
            <a:r>
              <a:rPr lang="ar-SA" sz="2000" dirty="0">
                <a:latin typeface="BNazanin"/>
                <a:ea typeface="Calibri" panose="020F0502020204030204" pitchFamily="34" charset="0"/>
              </a:rPr>
              <a:t>مارى در بابل</a:t>
            </a:r>
            <a:r>
              <a:rPr lang="en-US" sz="2000" dirty="0">
                <a:latin typeface="BNazanin"/>
                <a:ea typeface="Calibri" panose="020F0502020204030204" pitchFamily="34" charset="0"/>
              </a:rPr>
              <a:t>. </a:t>
            </a:r>
            <a:r>
              <a:rPr lang="ar-SA" sz="2000" dirty="0">
                <a:latin typeface="BNazanin"/>
                <a:ea typeface="Calibri" panose="020F0502020204030204" pitchFamily="34" charset="0"/>
              </a:rPr>
              <a:t>، قدیم در هزاره دوم قبل از میلاد نیز حمام داشته </a:t>
            </a:r>
            <a:r>
              <a:rPr lang="ar-SA" sz="2000" dirty="0" smtClean="0">
                <a:latin typeface="BNazanin"/>
                <a:ea typeface="Calibri" panose="020F0502020204030204" pitchFamily="34" charset="0"/>
              </a:rPr>
              <a:t>است.</a:t>
            </a:r>
            <a:endParaRPr lang="fa-IR" sz="2000" dirty="0">
              <a:latin typeface="BNazanin"/>
              <a:ea typeface="Calibri" panose="020F0502020204030204" pitchFamily="34" charset="0"/>
            </a:endParaRPr>
          </a:p>
          <a:p>
            <a:pPr marL="342900" indent="-342900" algn="r" rtl="1">
              <a:lnSpc>
                <a:spcPct val="115000"/>
              </a:lnSpc>
              <a:buFont typeface="Arial" panose="020B0604020202020204" pitchFamily="34" charset="0"/>
              <a:buChar char="•"/>
            </a:pPr>
            <a:r>
              <a:rPr lang="fa-IR" sz="2000" dirty="0" smtClean="0">
                <a:latin typeface="BNazanin"/>
                <a:ea typeface="Calibri" panose="020F0502020204030204" pitchFamily="34" charset="0"/>
              </a:rPr>
              <a:t>ح</a:t>
            </a:r>
            <a:r>
              <a:rPr lang="ar-SA" sz="2000" dirty="0" smtClean="0">
                <a:latin typeface="BNazanin"/>
                <a:ea typeface="Calibri" panose="020F0502020204030204" pitchFamily="34" charset="0"/>
              </a:rPr>
              <a:t>مام </a:t>
            </a:r>
            <a:r>
              <a:rPr lang="ar-SA" sz="2000" dirty="0">
                <a:latin typeface="BNazanin"/>
                <a:ea typeface="Calibri" panose="020F0502020204030204" pitchFamily="34" charset="0"/>
              </a:rPr>
              <a:t>بزرگ مکشوفه در موهنجوداروى دره سند، در کنار استخر آب، براى تطهیر مذهبى</a:t>
            </a:r>
            <a:endParaRPr lang="en-US" sz="2000" dirty="0">
              <a:latin typeface="Calibri" panose="020F0502020204030204" pitchFamily="34" charset="0"/>
              <a:ea typeface="Calibri" panose="020F0502020204030204" pitchFamily="34" charset="0"/>
            </a:endParaRPr>
          </a:p>
          <a:p>
            <a:pPr algn="r" rtl="1">
              <a:lnSpc>
                <a:spcPct val="115000"/>
              </a:lnSpc>
            </a:pPr>
            <a:r>
              <a:rPr lang="ar-SA" sz="2000" dirty="0" smtClean="0">
                <a:latin typeface="BNazanin"/>
                <a:ea typeface="Calibri" panose="020F0502020204030204" pitchFamily="34" charset="0"/>
              </a:rPr>
              <a:t>بو</a:t>
            </a:r>
            <a:r>
              <a:rPr lang="fa-IR" sz="2000" dirty="0" smtClean="0">
                <a:latin typeface="BNazanin"/>
                <a:ea typeface="Calibri" panose="020F0502020204030204" pitchFamily="34" charset="0"/>
              </a:rPr>
              <a:t>د</a:t>
            </a:r>
            <a:r>
              <a:rPr lang="ar-SA" sz="2000" dirty="0" smtClean="0">
                <a:latin typeface="BNazanin"/>
                <a:ea typeface="Calibri" panose="020F0502020204030204" pitchFamily="34" charset="0"/>
              </a:rPr>
              <a:t>ه </a:t>
            </a:r>
            <a:r>
              <a:rPr lang="ar-SA" sz="2000" dirty="0">
                <a:latin typeface="BNazanin"/>
                <a:ea typeface="Calibri" panose="020F0502020204030204" pitchFamily="34" charset="0"/>
              </a:rPr>
              <a:t>است</a:t>
            </a:r>
            <a:r>
              <a:rPr lang="ar-SA" sz="2000" dirty="0" smtClean="0">
                <a:latin typeface="BNazanin"/>
                <a:ea typeface="Calibri" panose="020F0502020204030204" pitchFamily="34" charset="0"/>
              </a:rPr>
              <a:t>.</a:t>
            </a:r>
            <a:endParaRPr lang="en-US" sz="2000" dirty="0">
              <a:latin typeface="Calibri" panose="020F0502020204030204" pitchFamily="34" charset="0"/>
              <a:ea typeface="Calibri" panose="020F0502020204030204" pitchFamily="34" charset="0"/>
            </a:endParaRPr>
          </a:p>
          <a:p>
            <a:pPr marL="342900" indent="-342900">
              <a:lnSpc>
                <a:spcPct val="115000"/>
              </a:lnSpc>
              <a:buFont typeface="Arial" panose="020B0604020202020204" pitchFamily="34" charset="0"/>
              <a:buChar char="•"/>
            </a:pPr>
            <a:r>
              <a:rPr lang="ar-SA" sz="2000" dirty="0"/>
              <a:t>از دوره هخامنشیان حمامى در تخت جمشید یافته شده است .</a:t>
            </a:r>
            <a:endParaRPr lang="fa-IR" sz="2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3794442"/>
            <a:ext cx="3871852" cy="2400548"/>
          </a:xfrm>
          <a:prstGeom prst="rect">
            <a:avLst/>
          </a:prstGeom>
          <a:ln w="88900" cap="sq" cmpd="thickThin">
            <a:solidFill>
              <a:srgbClr val="000000"/>
            </a:solidFill>
            <a:prstDash val="solid"/>
            <a:miter lim="800000"/>
          </a:ln>
          <a:effectLst>
            <a:innerShdw blurRad="76200">
              <a:srgbClr val="000000"/>
            </a:innerShdw>
          </a:effectLst>
        </p:spPr>
      </p:pic>
      <p:sp>
        <p:nvSpPr>
          <p:cNvPr id="5" name="TextBox 4"/>
          <p:cNvSpPr txBox="1"/>
          <p:nvPr/>
        </p:nvSpPr>
        <p:spPr>
          <a:xfrm>
            <a:off x="3779912" y="5517232"/>
            <a:ext cx="2376264" cy="369332"/>
          </a:xfrm>
          <a:prstGeom prst="rect">
            <a:avLst/>
          </a:prstGeom>
          <a:noFill/>
        </p:spPr>
        <p:txBody>
          <a:bodyPr wrap="square" rtlCol="0">
            <a:spAutoFit/>
          </a:bodyPr>
          <a:lstStyle/>
          <a:p>
            <a:r>
              <a:rPr lang="fa-IR" b="1" dirty="0" smtClean="0"/>
              <a:t>نقاشی جمشید پیشدادی</a:t>
            </a:r>
            <a:endParaRPr lang="en-US" b="1" dirty="0"/>
          </a:p>
        </p:txBody>
      </p:sp>
    </p:spTree>
    <p:extLst>
      <p:ext uri="{BB962C8B-B14F-4D97-AF65-F5344CB8AC3E}">
        <p14:creationId xmlns:p14="http://schemas.microsoft.com/office/powerpoint/2010/main" xmlns="" val="249650160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91200" y="83403"/>
            <a:ext cx="3252814" cy="830997"/>
          </a:xfrm>
          <a:prstGeom prst="rect">
            <a:avLst/>
          </a:prstGeom>
          <a:noFill/>
        </p:spPr>
        <p:txBody>
          <a:bodyPr wrap="none" lIns="91440" tIns="45720" rIns="91440" bIns="45720">
            <a:spAutoFit/>
          </a:bodyPr>
          <a:lstStyle/>
          <a:p>
            <a:pPr algn="ctr"/>
            <a:r>
              <a:rPr lang="fa-IR"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تزئینات درحمام</a:t>
            </a:r>
            <a:endParaRPr lang="en-US"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Rectangle 2"/>
          <p:cNvSpPr/>
          <p:nvPr/>
        </p:nvSpPr>
        <p:spPr>
          <a:xfrm>
            <a:off x="899592" y="1371600"/>
            <a:ext cx="7543800" cy="646331"/>
          </a:xfrm>
          <a:prstGeom prst="rect">
            <a:avLst/>
          </a:prstGeom>
        </p:spPr>
        <p:txBody>
          <a:bodyPr wrap="square">
            <a:spAutoFit/>
          </a:bodyPr>
          <a:lstStyle/>
          <a:p>
            <a:pPr algn="just" rtl="1"/>
            <a:r>
              <a:rPr lang="fa-IR" sz="3600" b="1" dirty="0"/>
              <a:t>کف حمام         </a:t>
            </a:r>
            <a:r>
              <a:rPr lang="fa-IR" sz="2000" dirty="0"/>
              <a:t>با سنگ مرمر و دیگر سنگها آرایش می شد</a:t>
            </a:r>
            <a:r>
              <a:rPr lang="fa-IR" sz="2000" dirty="0" smtClean="0"/>
              <a:t>.</a:t>
            </a:r>
            <a:endParaRPr lang="fa-IR" sz="2000" dirty="0"/>
          </a:p>
        </p:txBody>
      </p:sp>
      <p:sp>
        <p:nvSpPr>
          <p:cNvPr id="4" name="Left Arrow 3"/>
          <p:cNvSpPr/>
          <p:nvPr/>
        </p:nvSpPr>
        <p:spPr>
          <a:xfrm>
            <a:off x="6156176" y="1628800"/>
            <a:ext cx="720080" cy="21602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11" name="Picture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0176" y="2102023"/>
            <a:ext cx="6312024" cy="4305300"/>
          </a:xfrm>
          <a:prstGeom prst="rect">
            <a:avLst/>
          </a:prstGeom>
          <a:effectLst>
            <a:softEdge rad="317500"/>
          </a:effectLst>
        </p:spPr>
      </p:pic>
      <p:sp>
        <p:nvSpPr>
          <p:cNvPr id="12" name="TextBox 11"/>
          <p:cNvSpPr txBox="1"/>
          <p:nvPr/>
        </p:nvSpPr>
        <p:spPr>
          <a:xfrm>
            <a:off x="5791200" y="5373216"/>
            <a:ext cx="2918792" cy="707886"/>
          </a:xfrm>
          <a:prstGeom prst="rect">
            <a:avLst/>
          </a:prstGeom>
          <a:noFill/>
        </p:spPr>
        <p:txBody>
          <a:bodyPr wrap="square" rtlCol="0">
            <a:spAutoFit/>
          </a:bodyPr>
          <a:lstStyle/>
          <a:p>
            <a:r>
              <a:rPr lang="fa-IR" sz="2000" dirty="0" smtClean="0"/>
              <a:t>کفسازی حمام گنج علی خان کرمان</a:t>
            </a:r>
            <a:endParaRPr lang="en-US" sz="2000" dirty="0"/>
          </a:p>
        </p:txBody>
      </p:sp>
    </p:spTree>
    <p:extLst>
      <p:ext uri="{BB962C8B-B14F-4D97-AF65-F5344CB8AC3E}">
        <p14:creationId xmlns:p14="http://schemas.microsoft.com/office/powerpoint/2010/main" xmlns="" val="15651680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5077152"/>
            <a:ext cx="7236296" cy="646331"/>
          </a:xfrm>
          <a:prstGeom prst="rect">
            <a:avLst/>
          </a:prstGeom>
        </p:spPr>
        <p:txBody>
          <a:bodyPr wrap="square">
            <a:spAutoFit/>
          </a:bodyPr>
          <a:lstStyle/>
          <a:p>
            <a:pPr algn="just"/>
            <a:r>
              <a:rPr lang="fa-IR" sz="3600" b="1" dirty="0"/>
              <a:t>جاکفشیها </a:t>
            </a:r>
            <a:r>
              <a:rPr lang="fa-IR" dirty="0"/>
              <a:t>        </a:t>
            </a:r>
            <a:r>
              <a:rPr lang="fa-IR" dirty="0" smtClean="0"/>
              <a:t>   </a:t>
            </a:r>
            <a:r>
              <a:rPr lang="fa-IR" sz="2000" dirty="0" smtClean="0"/>
              <a:t>از </a:t>
            </a:r>
            <a:r>
              <a:rPr lang="fa-IR" sz="2000" dirty="0"/>
              <a:t>سنگ یا آجر و برش بالای آن طرحی از قوسهای خفته</a:t>
            </a:r>
          </a:p>
        </p:txBody>
      </p:sp>
      <p:sp>
        <p:nvSpPr>
          <p:cNvPr id="3" name="Left Arrow 2"/>
          <p:cNvSpPr/>
          <p:nvPr/>
        </p:nvSpPr>
        <p:spPr>
          <a:xfrm>
            <a:off x="5796136" y="5347574"/>
            <a:ext cx="720080" cy="21602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85621" y="1124744"/>
            <a:ext cx="6336704" cy="4062944"/>
          </a:xfrm>
          <a:prstGeom prst="rect">
            <a:avLst/>
          </a:prstGeom>
          <a:effectLst>
            <a:softEdge rad="317500"/>
          </a:effectLst>
        </p:spPr>
      </p:pic>
    </p:spTree>
    <p:extLst>
      <p:ext uri="{BB962C8B-B14F-4D97-AF65-F5344CB8AC3E}">
        <p14:creationId xmlns:p14="http://schemas.microsoft.com/office/powerpoint/2010/main" xmlns="" val="29313203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052736"/>
            <a:ext cx="7920880" cy="646331"/>
          </a:xfrm>
          <a:prstGeom prst="rect">
            <a:avLst/>
          </a:prstGeom>
        </p:spPr>
        <p:txBody>
          <a:bodyPr wrap="square">
            <a:spAutoFit/>
          </a:bodyPr>
          <a:lstStyle/>
          <a:p>
            <a:pPr algn="just"/>
            <a:r>
              <a:rPr lang="fa-IR" sz="3600" b="1" dirty="0"/>
              <a:t>ازاره </a:t>
            </a:r>
            <a:r>
              <a:rPr lang="fa-IR" dirty="0"/>
              <a:t>      </a:t>
            </a:r>
            <a:r>
              <a:rPr lang="fa-IR" dirty="0" smtClean="0"/>
              <a:t>      </a:t>
            </a:r>
            <a:r>
              <a:rPr lang="fa-IR" sz="2000" dirty="0" smtClean="0"/>
              <a:t>اغلب </a:t>
            </a:r>
            <a:r>
              <a:rPr lang="fa-IR" sz="2000" dirty="0"/>
              <a:t>از سنگ یا کاشی و بعضی ازاره ها با کاشی معرق و هفت رنگ</a:t>
            </a:r>
          </a:p>
        </p:txBody>
      </p:sp>
      <p:sp>
        <p:nvSpPr>
          <p:cNvPr id="3" name="Left Arrow 2"/>
          <p:cNvSpPr/>
          <p:nvPr/>
        </p:nvSpPr>
        <p:spPr>
          <a:xfrm>
            <a:off x="6588224" y="1267889"/>
            <a:ext cx="720080" cy="21602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874198" y="2132856"/>
            <a:ext cx="4018282" cy="2664296"/>
          </a:xfrm>
          <a:prstGeom prst="rect">
            <a:avLst/>
          </a:prstGeom>
          <a:effectLst>
            <a:softEdge rad="317500"/>
          </a:effectLst>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26260" y="2527646"/>
            <a:ext cx="5037827" cy="3778370"/>
          </a:xfrm>
          <a:prstGeom prst="rect">
            <a:avLst/>
          </a:prstGeom>
          <a:effectLst>
            <a:softEdge rad="317500"/>
          </a:effectLst>
        </p:spPr>
      </p:pic>
    </p:spTree>
    <p:extLst>
      <p:ext uri="{BB962C8B-B14F-4D97-AF65-F5344CB8AC3E}">
        <p14:creationId xmlns:p14="http://schemas.microsoft.com/office/powerpoint/2010/main" xmlns="" val="30797010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1340768"/>
            <a:ext cx="8136904" cy="954107"/>
          </a:xfrm>
          <a:prstGeom prst="rect">
            <a:avLst/>
          </a:prstGeom>
        </p:spPr>
        <p:txBody>
          <a:bodyPr wrap="square">
            <a:spAutoFit/>
          </a:bodyPr>
          <a:lstStyle/>
          <a:p>
            <a:pPr algn="just"/>
            <a:r>
              <a:rPr lang="fa-IR" sz="3600" dirty="0"/>
              <a:t>سردر </a:t>
            </a:r>
            <a:r>
              <a:rPr lang="fa-IR" dirty="0"/>
              <a:t>       </a:t>
            </a:r>
            <a:r>
              <a:rPr lang="fa-IR" dirty="0" smtClean="0"/>
              <a:t>  </a:t>
            </a:r>
            <a:r>
              <a:rPr lang="fa-IR" sz="2000" dirty="0" smtClean="0"/>
              <a:t>ممکن </a:t>
            </a:r>
            <a:r>
              <a:rPr lang="fa-IR" sz="2000" dirty="0"/>
              <a:t>است بسیار ساده و زمانی پر نقش و </a:t>
            </a:r>
            <a:r>
              <a:rPr lang="fa-IR" sz="2000" dirty="0" smtClean="0"/>
              <a:t>نگار </a:t>
            </a:r>
            <a:r>
              <a:rPr lang="fa-IR" sz="2000" dirty="0"/>
              <a:t>در بعضی موارد با آجر و کاشی و سنگ مقرنس کاری شده و گاهی اوقات بسیار ساده و فقط با اندودی از گچ آرایش شده.</a:t>
            </a:r>
          </a:p>
        </p:txBody>
      </p:sp>
      <p:sp>
        <p:nvSpPr>
          <p:cNvPr id="3" name="Left Arrow 2"/>
          <p:cNvSpPr/>
          <p:nvPr/>
        </p:nvSpPr>
        <p:spPr>
          <a:xfrm>
            <a:off x="6948264" y="1694421"/>
            <a:ext cx="720080" cy="21602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25319" y="2564904"/>
            <a:ext cx="4782785" cy="3581257"/>
          </a:xfrm>
          <a:prstGeom prst="rect">
            <a:avLst/>
          </a:prstGeom>
          <a:ln w="88900" cap="sq" cmpd="thickThin">
            <a:solidFill>
              <a:srgbClr val="000000"/>
            </a:solidFill>
            <a:prstDash val="solid"/>
            <a:miter lim="800000"/>
          </a:ln>
          <a:effectLst>
            <a:innerShdw blurRad="76200">
              <a:srgbClr val="000000"/>
            </a:innerShdw>
          </a:effectLst>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903366" y="3212976"/>
            <a:ext cx="2809875" cy="2105025"/>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xmlns="" val="20925721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268760"/>
            <a:ext cx="8208912" cy="954107"/>
          </a:xfrm>
          <a:prstGeom prst="rect">
            <a:avLst/>
          </a:prstGeom>
        </p:spPr>
        <p:txBody>
          <a:bodyPr wrap="square">
            <a:spAutoFit/>
          </a:bodyPr>
          <a:lstStyle/>
          <a:p>
            <a:pPr algn="just"/>
            <a:r>
              <a:rPr lang="fa-IR" sz="3600" dirty="0" smtClean="0"/>
              <a:t>آهکبری    </a:t>
            </a:r>
            <a:r>
              <a:rPr lang="fa-IR" dirty="0" smtClean="0"/>
              <a:t>     </a:t>
            </a:r>
            <a:r>
              <a:rPr lang="fa-IR" sz="2000" dirty="0" smtClean="0"/>
              <a:t>به </a:t>
            </a:r>
            <a:r>
              <a:rPr lang="fa-IR" sz="2000" dirty="0"/>
              <a:t>صورت ساده و رنگی نیز از جمله تزیینات داخلی مهم حمامها شمرده می شود.</a:t>
            </a:r>
          </a:p>
        </p:txBody>
      </p:sp>
      <p:pic>
        <p:nvPicPr>
          <p:cNvPr id="3" name="Picture 14" descr="تزیینات گرمخانه.j2.jpg"/>
          <p:cNvPicPr>
            <a:picLocks noChangeAspect="1"/>
          </p:cNvPicPr>
          <p:nvPr/>
        </p:nvPicPr>
        <p:blipFill>
          <a:blip r:embed="rId2" cstate="print"/>
          <a:srcRect/>
          <a:stretch>
            <a:fillRect/>
          </a:stretch>
        </p:blipFill>
        <p:spPr bwMode="auto">
          <a:xfrm>
            <a:off x="-108520" y="3140968"/>
            <a:ext cx="5020854" cy="3456384"/>
          </a:xfrm>
          <a:prstGeom prst="rect">
            <a:avLst/>
          </a:prstGeom>
          <a:ln w="88900" cap="sq" cmpd="thickThin">
            <a:solidFill>
              <a:srgbClr val="000000"/>
            </a:solidFill>
            <a:prstDash val="solid"/>
            <a:miter lim="800000"/>
          </a:ln>
          <a:effectLst>
            <a:innerShdw blurRad="76200">
              <a:srgbClr val="000000"/>
            </a:innerShdw>
            <a:softEdge rad="317500"/>
          </a:effectLst>
        </p:spPr>
      </p:pic>
      <p:sp>
        <p:nvSpPr>
          <p:cNvPr id="4" name="Left Arrow 3"/>
          <p:cNvSpPr/>
          <p:nvPr/>
        </p:nvSpPr>
        <p:spPr>
          <a:xfrm>
            <a:off x="6444208" y="1529790"/>
            <a:ext cx="720080" cy="21602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644008" y="2006843"/>
            <a:ext cx="4471234" cy="3366373"/>
          </a:xfrm>
          <a:prstGeom prst="rect">
            <a:avLst/>
          </a:prstGeom>
          <a:effectLst>
            <a:softEdge rad="317500"/>
          </a:effectLst>
        </p:spPr>
      </p:pic>
    </p:spTree>
    <p:extLst>
      <p:ext uri="{BB962C8B-B14F-4D97-AF65-F5344CB8AC3E}">
        <p14:creationId xmlns:p14="http://schemas.microsoft.com/office/powerpoint/2010/main" xmlns="" val="39958778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1484784"/>
            <a:ext cx="7776864" cy="1261884"/>
          </a:xfrm>
          <a:prstGeom prst="rect">
            <a:avLst/>
          </a:prstGeom>
        </p:spPr>
        <p:txBody>
          <a:bodyPr wrap="square">
            <a:spAutoFit/>
          </a:bodyPr>
          <a:lstStyle/>
          <a:p>
            <a:r>
              <a:rPr lang="fa-IR" sz="3600" b="1" dirty="0" smtClean="0"/>
              <a:t>کاشی کاری        </a:t>
            </a:r>
            <a:r>
              <a:rPr lang="fa-IR" sz="2000" dirty="0" smtClean="0"/>
              <a:t>کاشی </a:t>
            </a:r>
            <a:r>
              <a:rPr lang="fa-IR" sz="2000" dirty="0"/>
              <a:t>هفت رنگی، کاشی معرق و کاشی معقلی از مهمترین تزیینهای بکار گرفته شده در حمام است. </a:t>
            </a:r>
            <a:r>
              <a:rPr lang="fa-IR" sz="2000" dirty="0" smtClean="0"/>
              <a:t>دارای </a:t>
            </a:r>
            <a:r>
              <a:rPr lang="fa-IR" sz="2000" dirty="0"/>
              <a:t>نقشهای بسیار زیبای انسان، حیوان و گیاه هان مختلف است.</a:t>
            </a:r>
            <a:endParaRPr lang="en-US" sz="2000" dirty="0"/>
          </a:p>
        </p:txBody>
      </p:sp>
      <p:sp>
        <p:nvSpPr>
          <p:cNvPr id="4" name="Left Arrow 3"/>
          <p:cNvSpPr/>
          <p:nvPr/>
        </p:nvSpPr>
        <p:spPr>
          <a:xfrm>
            <a:off x="5831632" y="1772816"/>
            <a:ext cx="720080" cy="21602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sp>
        <p:nvSpPr>
          <p:cNvPr id="5" name="Rectangle 4"/>
          <p:cNvSpPr/>
          <p:nvPr/>
        </p:nvSpPr>
        <p:spPr>
          <a:xfrm>
            <a:off x="899592" y="2746668"/>
            <a:ext cx="7704856" cy="707886"/>
          </a:xfrm>
          <a:prstGeom prst="rect">
            <a:avLst/>
          </a:prstGeom>
        </p:spPr>
        <p:txBody>
          <a:bodyPr wrap="square">
            <a:spAutoFit/>
          </a:bodyPr>
          <a:lstStyle/>
          <a:p>
            <a:r>
              <a:rPr lang="fa-IR" sz="2000" dirty="0"/>
              <a:t>رنگهای به کار رفته در کاشی ها بیشتر </a:t>
            </a:r>
            <a:r>
              <a:rPr lang="fa-IR" sz="2000" dirty="0" smtClean="0"/>
              <a:t>زرد، لاجوردی، فیروزه ای، سفید، سبز، خاکستری، قرمز </a:t>
            </a:r>
            <a:r>
              <a:rPr lang="fa-IR" sz="2000" dirty="0"/>
              <a:t>و </a:t>
            </a:r>
            <a:r>
              <a:rPr lang="fa-IR" sz="2000" dirty="0" smtClean="0"/>
              <a:t>نارنجی </a:t>
            </a:r>
            <a:r>
              <a:rPr lang="fa-IR" sz="2000" dirty="0"/>
              <a:t>است</a:t>
            </a:r>
            <a:endParaRPr lang="en-US" sz="20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93" y="3990902"/>
            <a:ext cx="4269500" cy="2970711"/>
          </a:xfrm>
          <a:prstGeom prst="rect">
            <a:avLst/>
          </a:prstGeom>
          <a:effectLst>
            <a:softEdge rad="317500"/>
          </a:effectLst>
        </p:spPr>
      </p:pic>
      <p:pic>
        <p:nvPicPr>
          <p:cNvPr id="1026" name="Picture 2" descr="https://encrypted-tbn0.gstatic.com/images?q=tbn:ANd9GcT-H4IpZ-_bfx_lNhEpu5bjh1aPOkdOK_CVvKp2IrrwDKZVoaz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45760" y="3423369"/>
            <a:ext cx="4305899" cy="3229425"/>
          </a:xfrm>
          <a:prstGeom prst="rect">
            <a:avLst/>
          </a:prstGeom>
          <a:noFill/>
          <a:effectLst>
            <a:softEdge rad="1270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830345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67400" y="83403"/>
            <a:ext cx="3188693" cy="830997"/>
          </a:xfrm>
          <a:prstGeom prst="rect">
            <a:avLst/>
          </a:prstGeom>
          <a:noFill/>
        </p:spPr>
        <p:txBody>
          <a:bodyPr wrap="none" lIns="91440" tIns="45720" rIns="91440" bIns="45720">
            <a:spAutoFit/>
          </a:bodyPr>
          <a:lstStyle/>
          <a:p>
            <a:pPr algn="ctr"/>
            <a:r>
              <a:rPr lang="fa-IR" sz="4800" b="1" dirty="0" smtClean="0">
                <a:ln w="9525">
                  <a:solidFill>
                    <a:schemeClr val="bg1"/>
                  </a:solidFill>
                  <a:prstDash val="solid"/>
                </a:ln>
                <a:effectLst>
                  <a:outerShdw blurRad="12700" dist="38100" dir="2700000" algn="tl" rotWithShape="0">
                    <a:schemeClr val="bg1">
                      <a:lumMod val="50000"/>
                    </a:schemeClr>
                  </a:outerShdw>
                </a:effectLst>
              </a:rPr>
              <a:t>حمام گلشن یزد</a:t>
            </a:r>
            <a:endParaRPr lang="en-US" sz="4800" b="1" dirty="0">
              <a:ln w="9525">
                <a:solidFill>
                  <a:schemeClr val="bg1"/>
                </a:solidFill>
                <a:prstDash val="solid"/>
              </a:ln>
              <a:effectLst>
                <a:outerShdw blurRad="12700" dist="38100" dir="2700000" algn="tl" rotWithShape="0">
                  <a:schemeClr val="bg1">
                    <a:lumMod val="50000"/>
                  </a:schemeClr>
                </a:outerShdw>
              </a:effectLst>
            </a:endParaRPr>
          </a:p>
        </p:txBody>
      </p:sp>
      <p:sp>
        <p:nvSpPr>
          <p:cNvPr id="3" name="TextBox 2"/>
          <p:cNvSpPr txBox="1"/>
          <p:nvPr/>
        </p:nvSpPr>
        <p:spPr>
          <a:xfrm>
            <a:off x="685800" y="1066800"/>
            <a:ext cx="7836893" cy="1938992"/>
          </a:xfrm>
          <a:prstGeom prst="rect">
            <a:avLst/>
          </a:prstGeom>
          <a:noFill/>
        </p:spPr>
        <p:txBody>
          <a:bodyPr wrap="square" rtlCol="0">
            <a:spAutoFit/>
          </a:bodyPr>
          <a:lstStyle/>
          <a:p>
            <a:pPr algn="just" rtl="1">
              <a:lnSpc>
                <a:spcPct val="150000"/>
              </a:lnSpc>
            </a:pPr>
            <a:r>
              <a:rPr lang="ar-SA" sz="2000" dirty="0"/>
              <a:t>در بنا، کتیبه تاریخ داري یافت نشده است و بانی و سازنده بنا شناخته نشده اند</a:t>
            </a:r>
            <a:r>
              <a:rPr lang="en-US" sz="2000" dirty="0" smtClean="0"/>
              <a:t>.</a:t>
            </a:r>
            <a:endParaRPr lang="en-US" sz="2000" dirty="0"/>
          </a:p>
          <a:p>
            <a:pPr algn="just" rtl="1">
              <a:lnSpc>
                <a:spcPct val="150000"/>
              </a:lnSpc>
            </a:pPr>
            <a:r>
              <a:rPr lang="en-US" sz="2000" dirty="0"/>
              <a:t>-</a:t>
            </a:r>
            <a:r>
              <a:rPr lang="ar-SA" sz="2000" dirty="0"/>
              <a:t>بر سردر حمام نوشته اي نصب کرده است که حاکی از ساخت بنا در سال</a:t>
            </a:r>
            <a:r>
              <a:rPr lang="en-US" sz="2000" dirty="0"/>
              <a:t>( 1242) </a:t>
            </a:r>
            <a:r>
              <a:rPr lang="ar-SA" sz="2000" dirty="0"/>
              <a:t>است</a:t>
            </a:r>
            <a:r>
              <a:rPr lang="en-US" sz="2000" dirty="0" smtClean="0"/>
              <a:t>.</a:t>
            </a:r>
            <a:r>
              <a:rPr lang="fa-IR" sz="2000" dirty="0" smtClean="0"/>
              <a:t> </a:t>
            </a:r>
            <a:r>
              <a:rPr lang="ar-SA" sz="2000" dirty="0" smtClean="0"/>
              <a:t>این </a:t>
            </a:r>
            <a:r>
              <a:rPr lang="ar-SA" sz="2000" dirty="0"/>
              <a:t>حمام با توجه به تاریخ مذکور، متعلق به دوره فتحعلی شاه قاجار است</a:t>
            </a:r>
            <a:r>
              <a:rPr lang="en-US" sz="2000" dirty="0" smtClean="0"/>
              <a:t>.</a:t>
            </a:r>
            <a:endParaRPr lang="en-US" sz="2000" dirty="0"/>
          </a:p>
          <a:p>
            <a:pPr algn="just" rtl="1">
              <a:lnSpc>
                <a:spcPct val="150000"/>
              </a:lnSpc>
            </a:pPr>
            <a:r>
              <a:rPr lang="en-US" sz="2000" dirty="0" smtClean="0"/>
              <a:t>-</a:t>
            </a:r>
            <a:endParaRPr lang="en-US" sz="2000" dirty="0"/>
          </a:p>
        </p:txBody>
      </p:sp>
      <p:pic>
        <p:nvPicPr>
          <p:cNvPr id="4" name="Picture 2" descr="http://www.chn.ir/Images/News/Larg_Pic/18-10-1392/IMAGE63524793758060676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528" y="2492896"/>
            <a:ext cx="4517565" cy="4284288"/>
          </a:xfrm>
          <a:prstGeom prst="rect">
            <a:avLst/>
          </a:prstGeom>
          <a:noFill/>
          <a:effectLst>
            <a:softEdge rad="317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2043668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052736"/>
            <a:ext cx="8496944" cy="2400657"/>
          </a:xfrm>
          <a:prstGeom prst="rect">
            <a:avLst/>
          </a:prstGeom>
        </p:spPr>
        <p:txBody>
          <a:bodyPr wrap="square">
            <a:spAutoFit/>
          </a:bodyPr>
          <a:lstStyle/>
          <a:p>
            <a:pPr algn="just">
              <a:lnSpc>
                <a:spcPct val="150000"/>
              </a:lnSpc>
            </a:pPr>
            <a:r>
              <a:rPr lang="ar-SA" sz="2000" dirty="0"/>
              <a:t>این بنا از دو حمام بزرگ و کوچک تشکیل شده که هر یک شامل سربینه و گرمخانه است</a:t>
            </a:r>
            <a:r>
              <a:rPr lang="en-US" sz="2000" dirty="0"/>
              <a:t>.</a:t>
            </a:r>
          </a:p>
          <a:p>
            <a:pPr algn="just">
              <a:lnSpc>
                <a:spcPct val="150000"/>
              </a:lnSpc>
            </a:pPr>
            <a:r>
              <a:rPr lang="ar-SA" sz="2000" dirty="0"/>
              <a:t>حمام بزرگ، علاوه بر اینها، فضاي چال حوض نیز دارد</a:t>
            </a:r>
            <a:r>
              <a:rPr lang="fa-IR" sz="2000" dirty="0"/>
              <a:t>.</a:t>
            </a:r>
            <a:r>
              <a:rPr lang="en-US" sz="2000" dirty="0"/>
              <a:t> </a:t>
            </a:r>
            <a:r>
              <a:rPr lang="ar-SA" sz="2000" dirty="0"/>
              <a:t>این دو حمام در زمینی نامنظم قرار گرفته اند، اما همه فضا هاي آنها قاعده اي منظم و هندسی دارند </a:t>
            </a:r>
            <a:r>
              <a:rPr lang="en-US" sz="2000" dirty="0"/>
              <a:t>.</a:t>
            </a:r>
            <a:endParaRPr lang="fa-IR" sz="2000" dirty="0"/>
          </a:p>
          <a:p>
            <a:pPr algn="just">
              <a:lnSpc>
                <a:spcPct val="150000"/>
              </a:lnSpc>
            </a:pPr>
            <a:r>
              <a:rPr lang="ar-SA" sz="2000" dirty="0"/>
              <a:t>-دستگاه ورودي  مفصل این حمام شامل سردر و دو هشتی و دالان بین آنها است</a:t>
            </a:r>
            <a:r>
              <a:rPr lang="en-US" sz="2000" dirty="0"/>
              <a:t>. </a:t>
            </a:r>
            <a:r>
              <a:rPr lang="ar-SA" sz="2000" dirty="0"/>
              <a:t>سردر، قوس جناغی مرتفعی دارد و قوس تزیینی بالاي درگاه نیز حکایت از سلایق دوره قاجاریان دارد</a:t>
            </a:r>
            <a:r>
              <a:rPr lang="en-US" sz="2000" dirty="0"/>
              <a:t>.</a:t>
            </a:r>
          </a:p>
        </p:txBody>
      </p:sp>
      <p:pic>
        <p:nvPicPr>
          <p:cNvPr id="2052" name="Picture 4" descr="http://seeiran.ir/wp-content/uploads/2013/09/%D8%AD%D9%85%D8%A7%D9%85-%DA%AF%D9%84%D8%B4%D9%86-620x465.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3255634"/>
            <a:ext cx="5256584" cy="3602366"/>
          </a:xfrm>
          <a:prstGeom prst="rect">
            <a:avLst/>
          </a:prstGeom>
          <a:ln>
            <a:noFill/>
          </a:ln>
          <a:effectLst>
            <a:softEdge rad="317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8352637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763" y="908720"/>
            <a:ext cx="8694420" cy="1124090"/>
          </a:xfrm>
          <a:prstGeom prst="rect">
            <a:avLst/>
          </a:prstGeom>
        </p:spPr>
        <p:txBody>
          <a:bodyPr wrap="square">
            <a:spAutoFit/>
          </a:bodyPr>
          <a:lstStyle/>
          <a:p>
            <a:pPr algn="r" rtl="1">
              <a:lnSpc>
                <a:spcPct val="115000"/>
              </a:lnSpc>
            </a:pPr>
            <a:r>
              <a:rPr lang="ar-SA" sz="2000" dirty="0">
                <a:latin typeface="BNazanin"/>
                <a:ea typeface="Calibri" panose="020F0502020204030204" pitchFamily="34" charset="0"/>
                <a:cs typeface="BNazanin"/>
              </a:rPr>
              <a:t>سربینه حمام بزرگ را که قاعده هشت دارد، گنبدي مرتفع می پوشاند</a:t>
            </a:r>
            <a:r>
              <a:rPr lang="en-US" sz="2000" dirty="0">
                <a:latin typeface="BNazanin"/>
                <a:ea typeface="Calibri" panose="020F0502020204030204" pitchFamily="34" charset="0"/>
                <a:cs typeface="Arial" panose="020B0604020202020204" pitchFamily="34" charset="0"/>
              </a:rPr>
              <a:t>. </a:t>
            </a:r>
            <a:r>
              <a:rPr lang="ar-SA" sz="2000" dirty="0">
                <a:latin typeface="BNazanin"/>
                <a:ea typeface="Calibri" panose="020F0502020204030204" pitchFamily="34" charset="0"/>
                <a:cs typeface="BNazanin"/>
              </a:rPr>
              <a:t>در میانه کف آن، فضایی به شکل هشت ضلعی، پایین نشسته و حوضی به شکل هشت گوش تزیینی در میانه آن </a:t>
            </a:r>
            <a:r>
              <a:rPr lang="ar-SA" sz="2000" dirty="0" smtClean="0">
                <a:latin typeface="BNazanin"/>
                <a:ea typeface="Calibri" panose="020F0502020204030204" pitchFamily="34" charset="0"/>
                <a:cs typeface="BNazanin"/>
              </a:rPr>
              <a:t>اس</a:t>
            </a:r>
            <a:r>
              <a:rPr lang="fa-IR" sz="2000" dirty="0" smtClean="0">
                <a:latin typeface="BNazanin"/>
                <a:ea typeface="Calibri" panose="020F0502020204030204" pitchFamily="34" charset="0"/>
                <a:cs typeface="BNazanin"/>
              </a:rPr>
              <a:t>ت. </a:t>
            </a:r>
            <a:r>
              <a:rPr lang="ar-SA" sz="2000" dirty="0" smtClean="0">
                <a:latin typeface="BNazanin"/>
                <a:ea typeface="Calibri" panose="020F0502020204030204" pitchFamily="34" charset="0"/>
                <a:cs typeface="BNazanin"/>
              </a:rPr>
              <a:t>نورگیرمیانه </a:t>
            </a:r>
            <a:r>
              <a:rPr lang="ar-SA" sz="2000" dirty="0">
                <a:latin typeface="BNazanin"/>
                <a:ea typeface="Calibri" panose="020F0502020204030204" pitchFamily="34" charset="0"/>
                <a:cs typeface="BNazanin"/>
              </a:rPr>
              <a:t>سقف و چهار نورگیر اطراف آن به زیبایی و به صورتی منظم، روشنایی سربینه را تامین می </a:t>
            </a:r>
            <a:r>
              <a:rPr lang="ar-SA" sz="2000" dirty="0" smtClean="0">
                <a:latin typeface="BNazanin"/>
                <a:ea typeface="Calibri" panose="020F0502020204030204" pitchFamily="34" charset="0"/>
                <a:cs typeface="BNazanin"/>
              </a:rPr>
              <a:t>کنند</a:t>
            </a:r>
            <a:r>
              <a:rPr lang="fa-IR" sz="2000" dirty="0" smtClean="0">
                <a:latin typeface="BNazanin"/>
                <a:ea typeface="Calibri" panose="020F0502020204030204" pitchFamily="34" charset="0"/>
                <a:cs typeface="BNazanin"/>
              </a:rPr>
              <a:t>.</a:t>
            </a:r>
            <a:endParaRPr lang="fa-IR" sz="2000" dirty="0">
              <a:latin typeface="BNazanin"/>
              <a:ea typeface="Calibri" panose="020F0502020204030204" pitchFamily="34" charset="0"/>
              <a:cs typeface="Arial" panose="020B0604020202020204" pitchFamily="34" charset="0"/>
            </a:endParaRPr>
          </a:p>
        </p:txBody>
      </p:sp>
      <p:pic>
        <p:nvPicPr>
          <p:cNvPr id="3" name="Picture 2"/>
          <p:cNvPicPr>
            <a:picLocks noChangeAspect="1"/>
          </p:cNvPicPr>
          <p:nvPr/>
        </p:nvPicPr>
        <p:blipFill>
          <a:blip r:embed="rId2" cstate="print"/>
          <a:stretch>
            <a:fillRect/>
          </a:stretch>
        </p:blipFill>
        <p:spPr>
          <a:xfrm>
            <a:off x="533400" y="2276872"/>
            <a:ext cx="5860581" cy="3716644"/>
          </a:xfrm>
          <a:prstGeom prst="rect">
            <a:avLst/>
          </a:prstGeom>
          <a:ln w="88900" cap="sq" cmpd="thickThin">
            <a:solidFill>
              <a:srgbClr val="000000"/>
            </a:solidFill>
            <a:prstDash val="solid"/>
            <a:miter lim="800000"/>
          </a:ln>
          <a:effectLst>
            <a:innerShdw blurRad="76200">
              <a:srgbClr val="000000"/>
            </a:innerShdw>
          </a:effectLst>
        </p:spPr>
      </p:pic>
      <p:sp>
        <p:nvSpPr>
          <p:cNvPr id="4" name="Rectangle 3"/>
          <p:cNvSpPr/>
          <p:nvPr/>
        </p:nvSpPr>
        <p:spPr>
          <a:xfrm>
            <a:off x="533400" y="6092818"/>
            <a:ext cx="7814310" cy="369332"/>
          </a:xfrm>
          <a:prstGeom prst="rect">
            <a:avLst/>
          </a:prstGeom>
        </p:spPr>
        <p:txBody>
          <a:bodyPr wrap="square">
            <a:spAutoFit/>
          </a:bodyPr>
          <a:lstStyle/>
          <a:p>
            <a:pPr algn="ctr" rtl="1"/>
            <a:r>
              <a:rPr lang="ar-SA" b="1" dirty="0" smtClean="0">
                <a:latin typeface="BNazanin"/>
                <a:ea typeface="Calibri" panose="020F0502020204030204" pitchFamily="34" charset="0"/>
              </a:rPr>
              <a:t>راست</a:t>
            </a:r>
            <a:r>
              <a:rPr lang="en-US" b="1" dirty="0" smtClean="0">
                <a:latin typeface="TimesNewRomanPSMT"/>
                <a:ea typeface="Calibri" panose="020F0502020204030204" pitchFamily="34" charset="0"/>
                <a:cs typeface="TimesNewRomanPSMT"/>
              </a:rPr>
              <a:t>:</a:t>
            </a:r>
            <a:r>
              <a:rPr lang="ar-SA" b="1" dirty="0">
                <a:latin typeface="BNazaninBold"/>
                <a:ea typeface="Calibri" panose="020F0502020204030204" pitchFamily="34" charset="0"/>
                <a:cs typeface="BNazaninBold"/>
              </a:rPr>
              <a:t>دالان ورودي گرمابه گلشن </a:t>
            </a:r>
            <a:r>
              <a:rPr lang="ar-SA" b="1" dirty="0" smtClean="0">
                <a:latin typeface="BNazaninBold"/>
                <a:ea typeface="Calibri" panose="020F0502020204030204" pitchFamily="34" charset="0"/>
                <a:cs typeface="BNazaninBold"/>
              </a:rPr>
              <a:t>یزد</a:t>
            </a:r>
            <a:r>
              <a:rPr lang="fa-IR" b="1" dirty="0" smtClean="0">
                <a:latin typeface="BNazaninBold"/>
                <a:ea typeface="Calibri" panose="020F0502020204030204" pitchFamily="34" charset="0"/>
                <a:cs typeface="BNazaninBold"/>
              </a:rPr>
              <a:t>.        </a:t>
            </a:r>
            <a:r>
              <a:rPr lang="ar-SA" b="1" dirty="0" smtClean="0">
                <a:latin typeface="BNazanin"/>
                <a:ea typeface="Calibri" panose="020F0502020204030204" pitchFamily="34" charset="0"/>
                <a:cs typeface="BNazanin"/>
              </a:rPr>
              <a:t>چپ</a:t>
            </a:r>
            <a:r>
              <a:rPr lang="fa-IR" b="1" dirty="0" smtClean="0">
                <a:latin typeface="BNazanin"/>
                <a:ea typeface="Calibri" panose="020F0502020204030204" pitchFamily="34" charset="0"/>
                <a:cs typeface="BNazanin"/>
              </a:rPr>
              <a:t>:</a:t>
            </a:r>
            <a:r>
              <a:rPr lang="ar-SA" b="1" dirty="0" smtClean="0">
                <a:latin typeface="BNazaninBold"/>
                <a:ea typeface="Calibri" panose="020F0502020204030204" pitchFamily="34" charset="0"/>
                <a:cs typeface="BNazaninBold"/>
              </a:rPr>
              <a:t>نمایی </a:t>
            </a:r>
            <a:r>
              <a:rPr lang="ar-SA" b="1" dirty="0">
                <a:latin typeface="BNazaninBold"/>
                <a:ea typeface="Calibri" panose="020F0502020204030204" pitchFamily="34" charset="0"/>
                <a:cs typeface="BNazaninBold"/>
              </a:rPr>
              <a:t>از سربینه حمام سنتی گلشن در یزد</a:t>
            </a:r>
            <a:endParaRPr lang="en-US" b="1" dirty="0"/>
          </a:p>
        </p:txBody>
      </p:sp>
    </p:spTree>
    <p:extLst>
      <p:ext uri="{BB962C8B-B14F-4D97-AF65-F5344CB8AC3E}">
        <p14:creationId xmlns:p14="http://schemas.microsoft.com/office/powerpoint/2010/main" xmlns="" val="286379985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675" y="76200"/>
            <a:ext cx="8382000" cy="1508105"/>
          </a:xfrm>
          <a:prstGeom prst="rect">
            <a:avLst/>
          </a:prstGeom>
        </p:spPr>
        <p:txBody>
          <a:bodyPr wrap="square">
            <a:spAutoFit/>
          </a:bodyPr>
          <a:lstStyle/>
          <a:p>
            <a:pPr algn="just" rtl="1">
              <a:lnSpc>
                <a:spcPct val="115000"/>
              </a:lnSpc>
            </a:pPr>
            <a:r>
              <a:rPr lang="ar-SA" sz="2000" dirty="0">
                <a:latin typeface="BNazanin"/>
                <a:ea typeface="Calibri" panose="020F0502020204030204" pitchFamily="34" charset="0"/>
                <a:cs typeface="BNazanin"/>
              </a:rPr>
              <a:t>-در هر وجه سربینه، غرفه اي با قوس نیم دایره در نما</a:t>
            </a:r>
            <a:r>
              <a:rPr lang="ar-SA" sz="2000" dirty="0">
                <a:latin typeface="Calibri" panose="020F0502020204030204" pitchFamily="34" charset="0"/>
                <a:ea typeface="Calibri" panose="020F0502020204030204" pitchFamily="34" charset="0"/>
                <a:cs typeface="TimesNewRomanPSMT"/>
              </a:rPr>
              <a:t> </a:t>
            </a:r>
            <a:r>
              <a:rPr lang="ar-SA" sz="2000" dirty="0">
                <a:latin typeface="BNazanin"/>
                <a:ea typeface="Calibri" panose="020F0502020204030204" pitchFamily="34" charset="0"/>
                <a:cs typeface="BNazanin"/>
              </a:rPr>
              <a:t>وجود دارد؛ در چهار وجه، با قاعده نیم هشت و در چهار وجه دیگر، با قاعده مستطیل</a:t>
            </a:r>
            <a:r>
              <a:rPr lang="en-US" sz="2000" dirty="0">
                <a:latin typeface="BNazanin"/>
                <a:ea typeface="Calibri" panose="020F0502020204030204" pitchFamily="34" charset="0"/>
                <a:cs typeface="Arial" panose="020B0604020202020204" pitchFamily="34" charset="0"/>
              </a:rPr>
              <a:t>. </a:t>
            </a:r>
            <a:r>
              <a:rPr lang="ar-SA" sz="2000" dirty="0">
                <a:latin typeface="BNazanin"/>
                <a:ea typeface="Calibri" panose="020F0502020204030204" pitchFamily="34" charset="0"/>
                <a:cs typeface="BNazanin"/>
              </a:rPr>
              <a:t>با وجود این غرفه هاي متفاوت، چهار محور فضا، دو به دو تفکیک شده و فضا هاي واقع بر هر محور، با محور عمود بر آن، همخوان شده است</a:t>
            </a:r>
            <a:r>
              <a:rPr lang="en-US" sz="2000" dirty="0">
                <a:latin typeface="BNazanin"/>
                <a:ea typeface="Calibri" panose="020F0502020204030204" pitchFamily="34" charset="0"/>
                <a:cs typeface="Arial" panose="020B0604020202020204" pitchFamily="34" charset="0"/>
              </a:rPr>
              <a:t>. </a:t>
            </a:r>
            <a:r>
              <a:rPr lang="ar-SA" sz="2000" dirty="0">
                <a:latin typeface="BNazanin"/>
                <a:ea typeface="Calibri" panose="020F0502020204030204" pitchFamily="34" charset="0"/>
                <a:cs typeface="BNazanin"/>
              </a:rPr>
              <a:t>راه ورود به سربینه در امتداد یکی از این محور ها است و فضاي هشتی مانند میاندر در امتداد محور دیگر</a:t>
            </a:r>
            <a:r>
              <a:rPr lang="en-US" sz="2000" dirty="0">
                <a:latin typeface="TimesNewRomanPSMT"/>
                <a:ea typeface="Calibri" panose="020F0502020204030204" pitchFamily="34" charset="0"/>
                <a:cs typeface="TimesNewRomanPSMT"/>
              </a:rPr>
              <a:t>.</a:t>
            </a:r>
            <a:endParaRPr lang="en-US" sz="2000" dirty="0">
              <a:latin typeface="Calibri" panose="020F0502020204030204" pitchFamily="34" charset="0"/>
              <a:ea typeface="Calibri" panose="020F0502020204030204" pitchFamily="34" charset="0"/>
              <a:cs typeface="Arial" panose="020B0604020202020204" pitchFamily="34" charset="0"/>
            </a:endParaRPr>
          </a:p>
        </p:txBody>
      </p:sp>
      <p:pic>
        <p:nvPicPr>
          <p:cNvPr id="3" name="Picture 2"/>
          <p:cNvPicPr>
            <a:picLocks noChangeAspect="1"/>
          </p:cNvPicPr>
          <p:nvPr/>
        </p:nvPicPr>
        <p:blipFill>
          <a:blip r:embed="rId2" cstate="print"/>
          <a:stretch>
            <a:fillRect/>
          </a:stretch>
        </p:blipFill>
        <p:spPr>
          <a:xfrm>
            <a:off x="1295400" y="1723983"/>
            <a:ext cx="6496150" cy="5023263"/>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xmlns="" val="42888624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48200" y="83403"/>
            <a:ext cx="4336444" cy="830997"/>
          </a:xfrm>
          <a:prstGeom prst="rect">
            <a:avLst/>
          </a:prstGeom>
          <a:noFill/>
        </p:spPr>
        <p:txBody>
          <a:bodyPr wrap="none" lIns="91440" tIns="45720" rIns="91440" bIns="45720">
            <a:spAutoFit/>
          </a:bodyPr>
          <a:lstStyle/>
          <a:p>
            <a:pPr algn="ctr"/>
            <a:r>
              <a:rPr lang="fa-IR" sz="4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حمام های کهن ایران</a:t>
            </a:r>
            <a:endParaRPr lang="en-US" sz="4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Rectangle 2"/>
          <p:cNvSpPr/>
          <p:nvPr/>
        </p:nvSpPr>
        <p:spPr>
          <a:xfrm>
            <a:off x="0" y="4437112"/>
            <a:ext cx="8549580" cy="1508105"/>
          </a:xfrm>
          <a:prstGeom prst="rect">
            <a:avLst/>
          </a:prstGeom>
        </p:spPr>
        <p:txBody>
          <a:bodyPr wrap="square">
            <a:spAutoFit/>
          </a:bodyPr>
          <a:lstStyle/>
          <a:p>
            <a:pPr algn="just" rtl="1">
              <a:lnSpc>
                <a:spcPct val="115000"/>
              </a:lnSpc>
            </a:pPr>
            <a:r>
              <a:rPr lang="ar-SA" sz="2000" b="1" dirty="0">
                <a:latin typeface="BNazanin"/>
                <a:ea typeface="Calibri" panose="020F0502020204030204" pitchFamily="34" charset="0"/>
              </a:rPr>
              <a:t>بقایاي کشف شده از قدیمی ترین گرمابه ایران مربوط به تخت جمشید است</a:t>
            </a:r>
            <a:r>
              <a:rPr lang="en-US" sz="2000" b="1" dirty="0">
                <a:latin typeface="BNazanin"/>
                <a:ea typeface="Calibri" panose="020F0502020204030204" pitchFamily="34" charset="0"/>
              </a:rPr>
              <a:t>. </a:t>
            </a:r>
            <a:r>
              <a:rPr lang="ar-SA" sz="2000" b="1" dirty="0">
                <a:latin typeface="BNazanin"/>
                <a:ea typeface="Calibri" panose="020F0502020204030204" pitchFamily="34" charset="0"/>
              </a:rPr>
              <a:t>این حمام که از دو بخش داخلی و خارجی تشکیل شده بود، توسط پله اي از یکدیگرمتمایز شده است</a:t>
            </a:r>
            <a:r>
              <a:rPr lang="en-US" sz="2000" b="1" dirty="0">
                <a:latin typeface="BNazanin"/>
                <a:ea typeface="Calibri" panose="020F0502020204030204" pitchFamily="34" charset="0"/>
              </a:rPr>
              <a:t>. </a:t>
            </a:r>
            <a:r>
              <a:rPr lang="ar-SA" sz="2000" b="1" dirty="0">
                <a:latin typeface="BNazanin"/>
                <a:ea typeface="Calibri" panose="020F0502020204030204" pitchFamily="34" charset="0"/>
              </a:rPr>
              <a:t>بخش داخل ی حمام محوطه اي کوچک بوده که در میانه آن چاه حمام با سرپوشی از آجرمشبک قرار داشته که فاضلاب حمام از طریق این دریچه وارد چاه می شده </a:t>
            </a:r>
            <a:r>
              <a:rPr lang="ar-SA" sz="2000" b="1" dirty="0" smtClean="0">
                <a:latin typeface="BNazanin"/>
                <a:ea typeface="Calibri" panose="020F0502020204030204" pitchFamily="34" charset="0"/>
              </a:rPr>
              <a:t>است</a:t>
            </a:r>
            <a:r>
              <a:rPr lang="fa-IR" sz="2000" b="1" dirty="0" smtClean="0">
                <a:latin typeface="BNazanin"/>
                <a:ea typeface="Calibri" panose="020F0502020204030204" pitchFamily="34" charset="0"/>
              </a:rPr>
              <a:t>.</a:t>
            </a:r>
            <a:endParaRPr lang="en-US" sz="2000" b="1" dirty="0">
              <a:latin typeface="Calibri" panose="020F0502020204030204" pitchFamily="34" charset="0"/>
              <a:ea typeface="Calibri" panose="020F050202020403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699792" y="1414451"/>
            <a:ext cx="5349577" cy="2662621"/>
          </a:xfrm>
          <a:prstGeom prst="rect">
            <a:avLst/>
          </a:prstGeom>
          <a:effectLst>
            <a:softEdge rad="317500"/>
          </a:effectLst>
        </p:spPr>
      </p:pic>
    </p:spTree>
    <p:extLst>
      <p:ext uri="{BB962C8B-B14F-4D97-AF65-F5344CB8AC3E}">
        <p14:creationId xmlns:p14="http://schemas.microsoft.com/office/powerpoint/2010/main" xmlns="" val="41959874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95536" y="332656"/>
            <a:ext cx="7151712" cy="5664157"/>
          </a:xfrm>
          <a:prstGeom prst="rect">
            <a:avLst/>
          </a:prstGeom>
          <a:ln w="228600" cap="sq" cmpd="thickThin">
            <a:solidFill>
              <a:srgbClr val="000000"/>
            </a:solidFill>
            <a:prstDash val="solid"/>
            <a:miter lim="800000"/>
          </a:ln>
          <a:effectLst>
            <a:innerShdw blurRad="76200">
              <a:srgbClr val="000000"/>
            </a:innerShdw>
          </a:effectLst>
        </p:spPr>
      </p:pic>
      <p:sp>
        <p:nvSpPr>
          <p:cNvPr id="3" name="Rectangle 2"/>
          <p:cNvSpPr/>
          <p:nvPr/>
        </p:nvSpPr>
        <p:spPr>
          <a:xfrm>
            <a:off x="152400" y="6284654"/>
            <a:ext cx="4984058" cy="400110"/>
          </a:xfrm>
          <a:prstGeom prst="rect">
            <a:avLst/>
          </a:prstGeom>
        </p:spPr>
        <p:txBody>
          <a:bodyPr wrap="none">
            <a:spAutoFit/>
          </a:bodyPr>
          <a:lstStyle/>
          <a:p>
            <a:pPr algn="r" rtl="1"/>
            <a:r>
              <a:rPr lang="ar-SA" sz="2000" b="1" dirty="0">
                <a:latin typeface="BNazaninBold"/>
                <a:ea typeface="Calibri" panose="020F0502020204030204" pitchFamily="34" charset="0"/>
                <a:cs typeface="BNazaninBold"/>
              </a:rPr>
              <a:t>برش افقی همکف حمام سنتی گلشن در محله گارزگاه </a:t>
            </a:r>
            <a:r>
              <a:rPr lang="ar-SA" sz="2000" b="1" dirty="0" smtClean="0">
                <a:latin typeface="BNazaninBold"/>
                <a:ea typeface="Calibri" panose="020F0502020204030204" pitchFamily="34" charset="0"/>
                <a:cs typeface="BNazaninBold"/>
              </a:rPr>
              <a:t>یز</a:t>
            </a:r>
            <a:r>
              <a:rPr lang="fa-IR" sz="2000" b="1" dirty="0" smtClean="0">
                <a:latin typeface="BNazaninBold"/>
                <a:ea typeface="Calibri" panose="020F0502020204030204" pitchFamily="34" charset="0"/>
                <a:cs typeface="BNazaninBold"/>
              </a:rPr>
              <a:t>د</a:t>
            </a:r>
            <a:r>
              <a:rPr lang="en-US" b="1" dirty="0" smtClean="0">
                <a:latin typeface="TimesNewRomanPS-BoldMT"/>
                <a:ea typeface="Calibri" panose="020F0502020204030204" pitchFamily="34" charset="0"/>
                <a:cs typeface="TimesNewRomanPS-BoldMT"/>
              </a:rPr>
              <a:t>.</a:t>
            </a:r>
            <a:endParaRPr lang="en-US" dirty="0"/>
          </a:p>
        </p:txBody>
      </p:sp>
      <p:sp>
        <p:nvSpPr>
          <p:cNvPr id="4" name="Rectangle 3"/>
          <p:cNvSpPr/>
          <p:nvPr/>
        </p:nvSpPr>
        <p:spPr>
          <a:xfrm>
            <a:off x="7010400" y="3896023"/>
            <a:ext cx="2133600" cy="2923877"/>
          </a:xfrm>
          <a:prstGeom prst="rect">
            <a:avLst/>
          </a:prstGeom>
        </p:spPr>
        <p:txBody>
          <a:bodyPr wrap="square">
            <a:spAutoFit/>
          </a:bodyPr>
          <a:lstStyle/>
          <a:p>
            <a:pPr algn="r" rtl="1">
              <a:lnSpc>
                <a:spcPct val="115000"/>
              </a:lnSpc>
            </a:pPr>
            <a:r>
              <a:rPr lang="en-US" sz="2000" b="1" dirty="0">
                <a:latin typeface="TimesNewRomanPS-BoldMT"/>
                <a:ea typeface="Calibri" panose="020F0502020204030204" pitchFamily="34" charset="0"/>
                <a:cs typeface="TimesNewRomanPS-BoldMT"/>
              </a:rPr>
              <a:t>1- </a:t>
            </a:r>
            <a:r>
              <a:rPr lang="ar-SA" sz="2000" b="1" dirty="0">
                <a:latin typeface="BNazaninBold"/>
                <a:ea typeface="Calibri" panose="020F0502020204030204" pitchFamily="34" charset="0"/>
                <a:cs typeface="BNazaninBold"/>
              </a:rPr>
              <a:t>ورودي</a:t>
            </a:r>
            <a:r>
              <a:rPr lang="ar-SA" sz="2000" b="1" dirty="0" smtClean="0">
                <a:latin typeface="BNazaninBold"/>
                <a:ea typeface="Calibri" panose="020F0502020204030204" pitchFamily="34" charset="0"/>
                <a:cs typeface="BNazaninBold"/>
              </a:rPr>
              <a:t>؛</a:t>
            </a:r>
            <a:endParaRPr lang="fa-IR" sz="2000" b="1" dirty="0" smtClean="0">
              <a:latin typeface="BNazaninBold"/>
              <a:ea typeface="Calibri" panose="020F0502020204030204" pitchFamily="34" charset="0"/>
              <a:cs typeface="BNazaninBold"/>
            </a:endParaRPr>
          </a:p>
          <a:p>
            <a:pPr algn="r" rtl="1">
              <a:lnSpc>
                <a:spcPct val="115000"/>
              </a:lnSpc>
            </a:pPr>
            <a:r>
              <a:rPr lang="en-US" sz="2000" b="1" dirty="0" smtClean="0">
                <a:latin typeface="BNazaninBold"/>
                <a:ea typeface="Calibri" panose="020F0502020204030204" pitchFamily="34" charset="0"/>
                <a:cs typeface="Arial" panose="020B0604020202020204" pitchFamily="34" charset="0"/>
              </a:rPr>
              <a:t> </a:t>
            </a:r>
            <a:r>
              <a:rPr lang="en-US" sz="2000" b="1" dirty="0">
                <a:latin typeface="BNazaninBold"/>
                <a:ea typeface="Calibri" panose="020F0502020204030204" pitchFamily="34" charset="0"/>
                <a:cs typeface="Arial" panose="020B0604020202020204" pitchFamily="34" charset="0"/>
              </a:rPr>
              <a:t>2- </a:t>
            </a:r>
            <a:r>
              <a:rPr lang="ar-SA" sz="2000" b="1" dirty="0">
                <a:latin typeface="BNazaninBold"/>
                <a:ea typeface="Calibri" panose="020F0502020204030204" pitchFamily="34" charset="0"/>
                <a:cs typeface="BNazaninBold"/>
              </a:rPr>
              <a:t>هشتی</a:t>
            </a:r>
            <a:r>
              <a:rPr lang="ar-SA" sz="2000" b="1" dirty="0" smtClean="0">
                <a:latin typeface="BNazaninBold"/>
                <a:ea typeface="Calibri" panose="020F0502020204030204" pitchFamily="34" charset="0"/>
                <a:cs typeface="BNazaninBold"/>
              </a:rPr>
              <a:t>؛</a:t>
            </a:r>
            <a:endParaRPr lang="fa-IR" sz="2000" b="1" dirty="0" smtClean="0">
              <a:latin typeface="BNazaninBold"/>
              <a:ea typeface="Calibri" panose="020F0502020204030204" pitchFamily="34" charset="0"/>
              <a:cs typeface="BNazaninBold"/>
            </a:endParaRPr>
          </a:p>
          <a:p>
            <a:pPr algn="r" rtl="1">
              <a:lnSpc>
                <a:spcPct val="115000"/>
              </a:lnSpc>
            </a:pPr>
            <a:r>
              <a:rPr lang="en-US" sz="2000" b="1" dirty="0" smtClean="0">
                <a:latin typeface="BNazaninBold"/>
                <a:ea typeface="Calibri" panose="020F0502020204030204" pitchFamily="34" charset="0"/>
                <a:cs typeface="Arial" panose="020B0604020202020204" pitchFamily="34" charset="0"/>
              </a:rPr>
              <a:t> </a:t>
            </a:r>
            <a:r>
              <a:rPr lang="en-US" sz="2000" b="1" dirty="0">
                <a:latin typeface="BNazaninBold"/>
                <a:ea typeface="Calibri" panose="020F0502020204030204" pitchFamily="34" charset="0"/>
                <a:cs typeface="Arial" panose="020B0604020202020204" pitchFamily="34" charset="0"/>
              </a:rPr>
              <a:t>3- </a:t>
            </a:r>
            <a:r>
              <a:rPr lang="ar-SA" sz="2000" b="1" dirty="0">
                <a:latin typeface="BNazaninBold"/>
                <a:ea typeface="Calibri" panose="020F0502020204030204" pitchFamily="34" charset="0"/>
                <a:cs typeface="BNazaninBold"/>
              </a:rPr>
              <a:t>سربینه</a:t>
            </a:r>
            <a:r>
              <a:rPr lang="ar-SA" sz="2000" b="1" dirty="0" smtClean="0">
                <a:latin typeface="BNazaninBold"/>
                <a:ea typeface="Calibri" panose="020F0502020204030204" pitchFamily="34" charset="0"/>
                <a:cs typeface="BNazaninBold"/>
              </a:rPr>
              <a:t>؛</a:t>
            </a:r>
            <a:endParaRPr lang="fa-IR" sz="2000" b="1" dirty="0" smtClean="0">
              <a:latin typeface="BNazaninBold"/>
              <a:ea typeface="Calibri" panose="020F0502020204030204" pitchFamily="34" charset="0"/>
              <a:cs typeface="BNazaninBold"/>
            </a:endParaRPr>
          </a:p>
          <a:p>
            <a:pPr algn="r" rtl="1">
              <a:lnSpc>
                <a:spcPct val="115000"/>
              </a:lnSpc>
            </a:pPr>
            <a:r>
              <a:rPr lang="en-US" sz="2000" b="1" dirty="0" smtClean="0">
                <a:latin typeface="BNazaninBold"/>
                <a:ea typeface="Calibri" panose="020F0502020204030204" pitchFamily="34" charset="0"/>
                <a:cs typeface="Arial" panose="020B0604020202020204" pitchFamily="34" charset="0"/>
              </a:rPr>
              <a:t> </a:t>
            </a:r>
            <a:r>
              <a:rPr lang="en-US" sz="2000" b="1" dirty="0">
                <a:latin typeface="BNazaninBold"/>
                <a:ea typeface="Calibri" panose="020F0502020204030204" pitchFamily="34" charset="0"/>
                <a:cs typeface="Arial" panose="020B0604020202020204" pitchFamily="34" charset="0"/>
              </a:rPr>
              <a:t>4- </a:t>
            </a:r>
            <a:r>
              <a:rPr lang="ar-SA" sz="2000" b="1" dirty="0">
                <a:latin typeface="BNazaninBold"/>
                <a:ea typeface="Calibri" panose="020F0502020204030204" pitchFamily="34" charset="0"/>
                <a:cs typeface="BNazaninBold"/>
              </a:rPr>
              <a:t>میاندر</a:t>
            </a:r>
            <a:r>
              <a:rPr lang="ar-SA" sz="2000" b="1" dirty="0" smtClean="0">
                <a:latin typeface="BNazaninBold"/>
                <a:ea typeface="Calibri" panose="020F0502020204030204" pitchFamily="34" charset="0"/>
                <a:cs typeface="BNazaninBold"/>
              </a:rPr>
              <a:t>؛</a:t>
            </a:r>
            <a:endParaRPr lang="fa-IR" sz="2000" b="1" dirty="0" smtClean="0">
              <a:latin typeface="BNazaninBold"/>
              <a:ea typeface="Calibri" panose="020F0502020204030204" pitchFamily="34" charset="0"/>
              <a:cs typeface="BNazaninBold"/>
            </a:endParaRPr>
          </a:p>
          <a:p>
            <a:pPr algn="r" rtl="1">
              <a:lnSpc>
                <a:spcPct val="115000"/>
              </a:lnSpc>
            </a:pPr>
            <a:r>
              <a:rPr lang="en-US" sz="2000" b="1" dirty="0" smtClean="0">
                <a:latin typeface="BNazaninBold"/>
                <a:ea typeface="Calibri" panose="020F0502020204030204" pitchFamily="34" charset="0"/>
                <a:cs typeface="Arial" panose="020B0604020202020204" pitchFamily="34" charset="0"/>
              </a:rPr>
              <a:t> </a:t>
            </a:r>
            <a:r>
              <a:rPr lang="en-US" sz="2000" b="1" dirty="0">
                <a:latin typeface="BNazaninBold"/>
                <a:ea typeface="Calibri" panose="020F0502020204030204" pitchFamily="34" charset="0"/>
                <a:cs typeface="Arial" panose="020B0604020202020204" pitchFamily="34" charset="0"/>
              </a:rPr>
              <a:t>5- </a:t>
            </a:r>
            <a:r>
              <a:rPr lang="ar-SA" sz="2000" b="1" dirty="0">
                <a:latin typeface="BNazaninBold"/>
                <a:ea typeface="Calibri" panose="020F0502020204030204" pitchFamily="34" charset="0"/>
                <a:cs typeface="BNazaninBold"/>
              </a:rPr>
              <a:t>گرمخانه</a:t>
            </a:r>
            <a:r>
              <a:rPr lang="ar-SA" sz="2000" b="1" dirty="0" smtClean="0">
                <a:latin typeface="BNazaninBold"/>
                <a:ea typeface="Calibri" panose="020F0502020204030204" pitchFamily="34" charset="0"/>
                <a:cs typeface="BNazaninBold"/>
              </a:rPr>
              <a:t>؛</a:t>
            </a:r>
            <a:endParaRPr lang="fa-IR" sz="2000" b="1" dirty="0" smtClean="0">
              <a:latin typeface="BNazaninBold"/>
              <a:ea typeface="Calibri" panose="020F0502020204030204" pitchFamily="34" charset="0"/>
              <a:cs typeface="BNazaninBold"/>
            </a:endParaRPr>
          </a:p>
          <a:p>
            <a:pPr algn="r" rtl="1">
              <a:lnSpc>
                <a:spcPct val="115000"/>
              </a:lnSpc>
            </a:pPr>
            <a:r>
              <a:rPr lang="en-US" sz="2000" b="1" dirty="0" smtClean="0">
                <a:latin typeface="BNazaninBold"/>
                <a:ea typeface="Calibri" panose="020F0502020204030204" pitchFamily="34" charset="0"/>
                <a:cs typeface="Arial" panose="020B0604020202020204" pitchFamily="34" charset="0"/>
              </a:rPr>
              <a:t> </a:t>
            </a:r>
            <a:r>
              <a:rPr lang="en-US" sz="2000" b="1" dirty="0">
                <a:latin typeface="BNazaninBold"/>
                <a:ea typeface="Calibri" panose="020F0502020204030204" pitchFamily="34" charset="0"/>
                <a:cs typeface="Arial" panose="020B0604020202020204" pitchFamily="34" charset="0"/>
              </a:rPr>
              <a:t>6-</a:t>
            </a:r>
            <a:r>
              <a:rPr lang="ar-SA" sz="2000" b="1" dirty="0">
                <a:latin typeface="BNazaninBold"/>
                <a:ea typeface="Calibri" panose="020F0502020204030204" pitchFamily="34" charset="0"/>
                <a:cs typeface="BNazaninBold"/>
              </a:rPr>
              <a:t>خزینه</a:t>
            </a:r>
            <a:r>
              <a:rPr lang="ar-SA" sz="2000" b="1" dirty="0" smtClean="0">
                <a:latin typeface="BNazaninBold"/>
                <a:ea typeface="Calibri" panose="020F0502020204030204" pitchFamily="34" charset="0"/>
                <a:cs typeface="BNazaninBold"/>
              </a:rPr>
              <a:t>؛</a:t>
            </a:r>
            <a:endParaRPr lang="fa-IR" sz="2000" b="1" dirty="0" smtClean="0">
              <a:latin typeface="BNazaninBold"/>
              <a:ea typeface="Calibri" panose="020F0502020204030204" pitchFamily="34" charset="0"/>
              <a:cs typeface="BNazaninBold"/>
            </a:endParaRPr>
          </a:p>
          <a:p>
            <a:pPr algn="r" rtl="1">
              <a:lnSpc>
                <a:spcPct val="115000"/>
              </a:lnSpc>
            </a:pPr>
            <a:r>
              <a:rPr lang="en-US" sz="2000" b="1" dirty="0" smtClean="0">
                <a:latin typeface="BNazaninBold"/>
                <a:ea typeface="Calibri" panose="020F0502020204030204" pitchFamily="34" charset="0"/>
                <a:cs typeface="Arial" panose="020B0604020202020204" pitchFamily="34" charset="0"/>
              </a:rPr>
              <a:t> </a:t>
            </a:r>
            <a:r>
              <a:rPr lang="en-US" sz="2000" b="1" dirty="0">
                <a:latin typeface="BNazaninBold"/>
                <a:ea typeface="Calibri" panose="020F0502020204030204" pitchFamily="34" charset="0"/>
                <a:cs typeface="Arial" panose="020B0604020202020204" pitchFamily="34" charset="0"/>
              </a:rPr>
              <a:t>8- </a:t>
            </a:r>
            <a:r>
              <a:rPr lang="ar-SA" sz="2000" b="1" dirty="0">
                <a:latin typeface="BNazaninBold"/>
                <a:ea typeface="Calibri" panose="020F0502020204030204" pitchFamily="34" charset="0"/>
                <a:cs typeface="BNazaninBold"/>
              </a:rPr>
              <a:t>تون</a:t>
            </a:r>
            <a:r>
              <a:rPr lang="ar-SA" sz="2000" b="1" dirty="0" smtClean="0">
                <a:latin typeface="BNazaninBold"/>
                <a:ea typeface="Calibri" panose="020F0502020204030204" pitchFamily="34" charset="0"/>
                <a:cs typeface="BNazaninBold"/>
              </a:rPr>
              <a:t>؛</a:t>
            </a:r>
            <a:endParaRPr lang="fa-IR" sz="2000" b="1" dirty="0" smtClean="0">
              <a:latin typeface="BNazaninBold"/>
              <a:ea typeface="Calibri" panose="020F0502020204030204" pitchFamily="34" charset="0"/>
              <a:cs typeface="BNazaninBold"/>
            </a:endParaRPr>
          </a:p>
          <a:p>
            <a:pPr algn="r" rtl="1">
              <a:lnSpc>
                <a:spcPct val="115000"/>
              </a:lnSpc>
            </a:pPr>
            <a:r>
              <a:rPr lang="en-US" sz="2000" b="1" dirty="0" smtClean="0">
                <a:latin typeface="BNazaninBold"/>
                <a:ea typeface="Calibri" panose="020F0502020204030204" pitchFamily="34" charset="0"/>
                <a:cs typeface="Arial" panose="020B0604020202020204" pitchFamily="34" charset="0"/>
              </a:rPr>
              <a:t> 9- </a:t>
            </a:r>
            <a:r>
              <a:rPr lang="ar-SA" sz="2000" b="1" dirty="0" smtClean="0">
                <a:latin typeface="BNazaninBold"/>
                <a:ea typeface="Calibri" panose="020F0502020204030204" pitchFamily="34" charset="0"/>
                <a:cs typeface="BNazaninBold"/>
              </a:rPr>
              <a:t>فضاي چال</a:t>
            </a:r>
            <a:r>
              <a:rPr lang="fa-IR" sz="2000" dirty="0" smtClean="0">
                <a:latin typeface="Calibri" panose="020F0502020204030204" pitchFamily="34" charset="0"/>
                <a:ea typeface="Calibri" panose="020F0502020204030204" pitchFamily="34" charset="0"/>
                <a:cs typeface="Arial" panose="020B0604020202020204" pitchFamily="34" charset="0"/>
              </a:rPr>
              <a:t> </a:t>
            </a:r>
            <a:r>
              <a:rPr lang="ar-SA" sz="2000" b="1" dirty="0" smtClean="0">
                <a:latin typeface="BNazaninBold"/>
                <a:ea typeface="Calibri" panose="020F0502020204030204" pitchFamily="34" charset="0"/>
                <a:cs typeface="BNazaninBold"/>
              </a:rPr>
              <a:t>حوض</a:t>
            </a:r>
            <a:r>
              <a:rPr lang="en-US" b="1" dirty="0">
                <a:latin typeface="TimesNewRomanPS-BoldMT"/>
                <a:ea typeface="Calibri" panose="020F0502020204030204" pitchFamily="34" charset="0"/>
                <a:cs typeface="TimesNewRomanPS-BoldMT"/>
              </a:rPr>
              <a:t>.</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259840431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a:off x="685800" y="533400"/>
            <a:ext cx="7730209" cy="5257800"/>
          </a:xfrm>
          <a:prstGeom prst="rect">
            <a:avLst/>
          </a:prstGeom>
          <a:ln w="228600" cap="sq" cmpd="thickThin">
            <a:solidFill>
              <a:srgbClr val="000000"/>
            </a:solidFill>
            <a:prstDash val="solid"/>
            <a:miter lim="800000"/>
          </a:ln>
          <a:effectLst>
            <a:innerShdw blurRad="76200">
              <a:srgbClr val="000000"/>
            </a:innerShdw>
          </a:effectLst>
        </p:spPr>
      </p:pic>
      <p:sp>
        <p:nvSpPr>
          <p:cNvPr id="4" name="TextBox 3"/>
          <p:cNvSpPr txBox="1"/>
          <p:nvPr/>
        </p:nvSpPr>
        <p:spPr>
          <a:xfrm>
            <a:off x="762000" y="6096000"/>
            <a:ext cx="5715000" cy="400110"/>
          </a:xfrm>
          <a:prstGeom prst="rect">
            <a:avLst/>
          </a:prstGeom>
          <a:noFill/>
        </p:spPr>
        <p:txBody>
          <a:bodyPr wrap="square" rtlCol="0">
            <a:spAutoFit/>
          </a:bodyPr>
          <a:lstStyle/>
          <a:p>
            <a:pPr algn="r" rtl="1"/>
            <a:r>
              <a:rPr lang="fa-IR" sz="2000" b="1" dirty="0" smtClean="0"/>
              <a:t>برش عمودی </a:t>
            </a:r>
            <a:r>
              <a:rPr lang="en-US" sz="2000" b="1" dirty="0" smtClean="0"/>
              <a:t>A_A</a:t>
            </a:r>
            <a:r>
              <a:rPr lang="fa-IR" sz="2000" b="1" dirty="0" smtClean="0"/>
              <a:t> و </a:t>
            </a:r>
            <a:r>
              <a:rPr lang="en-US" sz="2000" b="1" dirty="0" smtClean="0"/>
              <a:t>B_B </a:t>
            </a:r>
            <a:r>
              <a:rPr lang="fa-IR" sz="2000" b="1" dirty="0"/>
              <a:t> </a:t>
            </a:r>
            <a:r>
              <a:rPr lang="fa-IR" sz="2000" b="1" dirty="0" smtClean="0"/>
              <a:t>از حمام گلشن یزد</a:t>
            </a:r>
            <a:endParaRPr lang="en-US" sz="2000" b="1" dirty="0"/>
          </a:p>
        </p:txBody>
      </p:sp>
    </p:spTree>
    <p:extLst>
      <p:ext uri="{BB962C8B-B14F-4D97-AF65-F5344CB8AC3E}">
        <p14:creationId xmlns:p14="http://schemas.microsoft.com/office/powerpoint/2010/main" xmlns="" val="388061924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3155" y="145212"/>
            <a:ext cx="3619901" cy="830997"/>
          </a:xfrm>
          <a:prstGeom prst="rect">
            <a:avLst/>
          </a:prstGeom>
          <a:noFill/>
        </p:spPr>
        <p:txBody>
          <a:bodyPr wrap="none" lIns="91440" tIns="45720" rIns="91440" bIns="45720">
            <a:spAutoFit/>
          </a:bodyPr>
          <a:lstStyle/>
          <a:p>
            <a:pPr algn="ctr"/>
            <a:r>
              <a:rPr lang="fa-IR" sz="48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حمام وکیل شیراز</a:t>
            </a:r>
            <a:endParaRPr lang="en-US" sz="4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3" name="Rectangle 2"/>
          <p:cNvSpPr/>
          <p:nvPr/>
        </p:nvSpPr>
        <p:spPr>
          <a:xfrm>
            <a:off x="-108520" y="996323"/>
            <a:ext cx="8999621" cy="1323439"/>
          </a:xfrm>
          <a:prstGeom prst="rect">
            <a:avLst/>
          </a:prstGeom>
        </p:spPr>
        <p:txBody>
          <a:bodyPr wrap="square">
            <a:spAutoFit/>
          </a:bodyPr>
          <a:lstStyle/>
          <a:p>
            <a:pPr algn="just"/>
            <a:r>
              <a:rPr lang="fa-IR" sz="2000" dirty="0">
                <a:ea typeface="Times New Roman" panose="02020603050405020304" pitchFamily="18" charset="0"/>
                <a:cs typeface="Times New Roman" panose="02020603050405020304" pitchFamily="18" charset="0"/>
              </a:rPr>
              <a:t>حمام وکیل </a:t>
            </a:r>
            <a:r>
              <a:rPr lang="fa-IR" sz="2000" dirty="0" smtClean="0">
                <a:ea typeface="Times New Roman" panose="02020603050405020304" pitchFamily="18" charset="0"/>
                <a:cs typeface="Times New Roman" panose="02020603050405020304" pitchFamily="18" charset="0"/>
              </a:rPr>
              <a:t>دردوره زندیه به دست </a:t>
            </a:r>
            <a:r>
              <a:rPr lang="fa-IR" sz="2000" dirty="0" smtClean="0">
                <a:latin typeface="Calibri" panose="020F0502020204030204" pitchFamily="34" charset="0"/>
                <a:ea typeface="Times New Roman" panose="02020603050405020304" pitchFamily="18" charset="0"/>
                <a:cs typeface="Times New Roman" panose="02020603050405020304" pitchFamily="18" charset="0"/>
              </a:rPr>
              <a:t>کریم خان زند </a:t>
            </a:r>
            <a:r>
              <a:rPr lang="fa-IR" sz="2000" dirty="0" smtClean="0">
                <a:ea typeface="Times New Roman" panose="02020603050405020304" pitchFamily="18" charset="0"/>
                <a:cs typeface="Times New Roman" panose="02020603050405020304" pitchFamily="18" charset="0"/>
              </a:rPr>
              <a:t>ساخته </a:t>
            </a:r>
            <a:r>
              <a:rPr lang="fa-IR" sz="2000" dirty="0">
                <a:ea typeface="Times New Roman" panose="02020603050405020304" pitchFamily="18" charset="0"/>
                <a:cs typeface="Times New Roman" panose="02020603050405020304" pitchFamily="18" charset="0"/>
              </a:rPr>
              <a:t>شد. این حمام در کانون شهر </a:t>
            </a:r>
            <a:r>
              <a:rPr lang="fa-IR" sz="2000" dirty="0" smtClean="0">
                <a:latin typeface="Calibri" panose="020F0502020204030204" pitchFamily="34" charset="0"/>
                <a:ea typeface="Times New Roman" panose="02020603050405020304" pitchFamily="18" charset="0"/>
                <a:cs typeface="Times New Roman" panose="02020603050405020304" pitchFamily="18" charset="0"/>
              </a:rPr>
              <a:t>شیراز </a:t>
            </a:r>
            <a:r>
              <a:rPr lang="fa-IR" sz="2000" dirty="0" smtClean="0">
                <a:ea typeface="Times New Roman" panose="02020603050405020304" pitchFamily="18" charset="0"/>
                <a:cs typeface="Times New Roman" panose="02020603050405020304" pitchFamily="18" charset="0"/>
              </a:rPr>
              <a:t>و </a:t>
            </a:r>
            <a:r>
              <a:rPr lang="fa-IR" sz="2000" dirty="0">
                <a:ea typeface="Times New Roman" panose="02020603050405020304" pitchFamily="18" charset="0"/>
                <a:cs typeface="Times New Roman" panose="02020603050405020304" pitchFamily="18" charset="0"/>
              </a:rPr>
              <a:t>نزدیک دیگر بناهای زمان زندیان همچون </a:t>
            </a:r>
            <a:r>
              <a:rPr lang="fa-IR" sz="2000" dirty="0" smtClean="0">
                <a:latin typeface="Calibri" panose="020F0502020204030204" pitchFamily="34" charset="0"/>
                <a:ea typeface="Times New Roman" panose="02020603050405020304" pitchFamily="18" charset="0"/>
                <a:cs typeface="Times New Roman" panose="02020603050405020304" pitchFamily="18" charset="0"/>
              </a:rPr>
              <a:t>بازار وکیل </a:t>
            </a:r>
            <a:r>
              <a:rPr lang="fa-IR" sz="2000" dirty="0" smtClean="0">
                <a:ea typeface="Times New Roman" panose="02020603050405020304" pitchFamily="18" charset="0"/>
                <a:cs typeface="Times New Roman" panose="02020603050405020304" pitchFamily="18" charset="0"/>
              </a:rPr>
              <a:t>و </a:t>
            </a:r>
            <a:r>
              <a:rPr lang="fa-IR" sz="2000" dirty="0" smtClean="0">
                <a:latin typeface="Calibri" panose="020F0502020204030204" pitchFamily="34" charset="0"/>
                <a:ea typeface="Times New Roman" panose="02020603050405020304" pitchFamily="18" charset="0"/>
                <a:cs typeface="Times New Roman" panose="02020603050405020304" pitchFamily="18" charset="0"/>
              </a:rPr>
              <a:t>مسجد وکیل </a:t>
            </a:r>
            <a:r>
              <a:rPr lang="fa-IR" sz="2000" dirty="0" smtClean="0">
                <a:ea typeface="Times New Roman" panose="02020603050405020304" pitchFamily="18" charset="0"/>
                <a:cs typeface="Times New Roman" panose="02020603050405020304" pitchFamily="18" charset="0"/>
              </a:rPr>
              <a:t>جای </a:t>
            </a:r>
            <a:r>
              <a:rPr lang="fa-IR" sz="2000" dirty="0">
                <a:ea typeface="Times New Roman" panose="02020603050405020304" pitchFamily="18" charset="0"/>
                <a:cs typeface="Times New Roman" panose="02020603050405020304" pitchFamily="18" charset="0"/>
              </a:rPr>
              <a:t>دارد. </a:t>
            </a:r>
            <a:r>
              <a:rPr lang="fa-IR" sz="2000" dirty="0"/>
              <a:t>از بخش های نگریستنی این حمام بخشی بنام </a:t>
            </a:r>
            <a:r>
              <a:rPr lang="fa-IR" sz="2000" dirty="0" smtClean="0"/>
              <a:t>شاه نشین است </a:t>
            </a:r>
            <a:r>
              <a:rPr lang="fa-IR" sz="2000" dirty="0"/>
              <a:t>که ویژه شاه بوده‌است. این بنا با شماره ۹۱۷ در </a:t>
            </a:r>
            <a:r>
              <a:rPr lang="fa-IR" sz="2000" dirty="0" smtClean="0"/>
              <a:t>فهرست آثار ملی نگاشته </a:t>
            </a:r>
            <a:r>
              <a:rPr lang="fa-IR" sz="2000" dirty="0"/>
              <a:t>شده است.</a:t>
            </a:r>
            <a:br>
              <a:rPr lang="fa-IR" sz="2000" dirty="0"/>
            </a:br>
            <a:endParaRPr lang="en-US" sz="2000" dirty="0"/>
          </a:p>
        </p:txBody>
      </p:sp>
      <p:pic>
        <p:nvPicPr>
          <p:cNvPr id="5" name="Picture 4"/>
          <p:cNvPicPr>
            <a:picLocks noChangeAspect="1"/>
          </p:cNvPicPr>
          <p:nvPr/>
        </p:nvPicPr>
        <p:blipFill>
          <a:blip r:embed="rId2" cstate="print"/>
          <a:stretch>
            <a:fillRect/>
          </a:stretch>
        </p:blipFill>
        <p:spPr>
          <a:xfrm>
            <a:off x="179512" y="2258347"/>
            <a:ext cx="6787095" cy="4459495"/>
          </a:xfrm>
          <a:prstGeom prst="rect">
            <a:avLst/>
          </a:prstGeom>
          <a:ln w="88900" cap="sq" cmpd="thickThin">
            <a:solidFill>
              <a:srgbClr val="000000"/>
            </a:solidFill>
            <a:prstDash val="solid"/>
            <a:miter lim="800000"/>
          </a:ln>
          <a:effectLst>
            <a:innerShdw blurRad="76200">
              <a:srgbClr val="000000"/>
            </a:innerShdw>
            <a:softEdge rad="317500"/>
          </a:effectLst>
        </p:spPr>
      </p:pic>
    </p:spTree>
    <p:extLst>
      <p:ext uri="{BB962C8B-B14F-4D97-AF65-F5344CB8AC3E}">
        <p14:creationId xmlns:p14="http://schemas.microsoft.com/office/powerpoint/2010/main" xmlns="" val="398241103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2536" y="1811725"/>
            <a:ext cx="7470843" cy="4980562"/>
          </a:xfrm>
          <a:prstGeom prst="rect">
            <a:avLst/>
          </a:prstGeom>
          <a:ln w="88900" cap="sq" cmpd="thickThin">
            <a:solidFill>
              <a:srgbClr val="000000"/>
            </a:solidFill>
            <a:prstDash val="solid"/>
            <a:miter lim="800000"/>
          </a:ln>
          <a:effectLst>
            <a:innerShdw blurRad="76200">
              <a:srgbClr val="000000"/>
            </a:innerShdw>
            <a:softEdge rad="317500"/>
          </a:effectLst>
        </p:spPr>
      </p:pic>
      <p:sp>
        <p:nvSpPr>
          <p:cNvPr id="4" name="Rectangle 3"/>
          <p:cNvSpPr/>
          <p:nvPr/>
        </p:nvSpPr>
        <p:spPr>
          <a:xfrm>
            <a:off x="395536" y="980728"/>
            <a:ext cx="8153400" cy="830997"/>
          </a:xfrm>
          <a:prstGeom prst="rect">
            <a:avLst/>
          </a:prstGeom>
        </p:spPr>
        <p:txBody>
          <a:bodyPr wrap="square">
            <a:spAutoFit/>
          </a:bodyPr>
          <a:lstStyle/>
          <a:p>
            <a:pPr algn="just" rtl="1"/>
            <a:r>
              <a:rPr lang="ar-SA" sz="2400" dirty="0">
                <a:latin typeface="Adobe Garamond Pro" panose="02020502060506020403" pitchFamily="18" charset="0"/>
                <a:ea typeface="Times New Roman" panose="02020603050405020304" pitchFamily="18" charset="0"/>
                <a:cs typeface="Times New Roman" panose="02020603050405020304" pitchFamily="18" charset="0"/>
              </a:rPr>
              <a:t>حمام وکیل با </a:t>
            </a:r>
            <a:r>
              <a:rPr lang="fa-IR" sz="2400" dirty="0">
                <a:latin typeface="Adobe Garamond Pro" panose="02020502060506020403" pitchFamily="18" charset="0"/>
                <a:ea typeface="Times New Roman" panose="02020603050405020304" pitchFamily="18" charset="0"/>
                <a:cs typeface="Times New Roman" panose="02020603050405020304" pitchFamily="18" charset="0"/>
              </a:rPr>
              <a:t>۱۱</a:t>
            </a:r>
            <a:r>
              <a:rPr lang="ar-SA" sz="2400" dirty="0">
                <a:latin typeface="Adobe Garamond Pro" panose="02020502060506020403" pitchFamily="18" charset="0"/>
                <a:ea typeface="Times New Roman" panose="02020603050405020304" pitchFamily="18" charset="0"/>
                <a:cs typeface="Times New Roman" panose="02020603050405020304" pitchFamily="18" charset="0"/>
              </a:rPr>
              <a:t> هزار متر مربع مساحت، </a:t>
            </a:r>
            <a:r>
              <a:rPr lang="fa-IR" sz="2400" dirty="0">
                <a:latin typeface="Adobe Garamond Pro" panose="02020502060506020403" pitchFamily="18" charset="0"/>
                <a:ea typeface="Times New Roman" panose="02020603050405020304" pitchFamily="18" charset="0"/>
                <a:cs typeface="Times New Roman" panose="02020603050405020304" pitchFamily="18" charset="0"/>
              </a:rPr>
              <a:t>۸۶۶۰</a:t>
            </a:r>
            <a:r>
              <a:rPr lang="ar-SA" sz="2400" dirty="0">
                <a:latin typeface="Adobe Garamond Pro" panose="02020502060506020403" pitchFamily="18" charset="0"/>
                <a:ea typeface="Times New Roman" panose="02020603050405020304" pitchFamily="18" charset="0"/>
                <a:cs typeface="Times New Roman" panose="02020603050405020304" pitchFamily="18" charset="0"/>
              </a:rPr>
              <a:t> متر زیربنا، </a:t>
            </a:r>
            <a:r>
              <a:rPr lang="fa-IR" sz="2400" dirty="0">
                <a:latin typeface="Adobe Garamond Pro" panose="02020502060506020403" pitchFamily="18" charset="0"/>
                <a:ea typeface="Times New Roman" panose="02020603050405020304" pitchFamily="18" charset="0"/>
                <a:cs typeface="Times New Roman" panose="02020603050405020304" pitchFamily="18" charset="0"/>
              </a:rPr>
              <a:t>۱۲۰</a:t>
            </a:r>
            <a:r>
              <a:rPr lang="ar-SA" sz="2400" dirty="0">
                <a:latin typeface="Adobe Garamond Pro" panose="02020502060506020403" pitchFamily="18" charset="0"/>
                <a:ea typeface="Times New Roman" panose="02020603050405020304" pitchFamily="18" charset="0"/>
                <a:cs typeface="Times New Roman" panose="02020603050405020304" pitchFamily="18" charset="0"/>
              </a:rPr>
              <a:t> متر طول و </a:t>
            </a:r>
            <a:r>
              <a:rPr lang="fa-IR" sz="2400" dirty="0">
                <a:latin typeface="Adobe Garamond Pro" panose="02020502060506020403" pitchFamily="18" charset="0"/>
                <a:ea typeface="Times New Roman" panose="02020603050405020304" pitchFamily="18" charset="0"/>
                <a:cs typeface="Times New Roman" panose="02020603050405020304" pitchFamily="18" charset="0"/>
              </a:rPr>
              <a:t>۸۰</a:t>
            </a:r>
            <a:r>
              <a:rPr lang="ar-SA" sz="2400" dirty="0">
                <a:latin typeface="Adobe Garamond Pro" panose="02020502060506020403" pitchFamily="18" charset="0"/>
                <a:ea typeface="Times New Roman" panose="02020603050405020304" pitchFamily="18" charset="0"/>
                <a:cs typeface="Times New Roman" panose="02020603050405020304" pitchFamily="18" charset="0"/>
              </a:rPr>
              <a:t> متر عرض در سال </a:t>
            </a:r>
            <a:r>
              <a:rPr lang="fa-IR" sz="2400" dirty="0">
                <a:latin typeface="Adobe Garamond Pro" panose="02020502060506020403" pitchFamily="18" charset="0"/>
                <a:ea typeface="Times New Roman" panose="02020603050405020304" pitchFamily="18" charset="0"/>
                <a:cs typeface="Times New Roman" panose="02020603050405020304" pitchFamily="18" charset="0"/>
              </a:rPr>
              <a:t>۱۱۸۷</a:t>
            </a:r>
            <a:r>
              <a:rPr lang="ar-SA" sz="2400" dirty="0">
                <a:latin typeface="Adobe Garamond Pro" panose="02020502060506020403" pitchFamily="18" charset="0"/>
                <a:ea typeface="Times New Roman" panose="02020603050405020304" pitchFamily="18" charset="0"/>
                <a:cs typeface="Times New Roman" panose="02020603050405020304" pitchFamily="18" charset="0"/>
              </a:rPr>
              <a:t> ه. ق.</a:t>
            </a:r>
            <a:r>
              <a:rPr lang="fa-IR" sz="2400" dirty="0">
                <a:latin typeface="Adobe Garamond Pro" panose="02020502060506020403" pitchFamily="18" charset="0"/>
                <a:ea typeface="Times New Roman" panose="02020603050405020304" pitchFamily="18" charset="0"/>
                <a:cs typeface="Times New Roman" panose="02020603050405020304" pitchFamily="18" charset="0"/>
              </a:rPr>
              <a:t> ساخته شده.</a:t>
            </a:r>
          </a:p>
        </p:txBody>
      </p:sp>
      <p:sp>
        <p:nvSpPr>
          <p:cNvPr id="5" name="TextBox 4"/>
          <p:cNvSpPr txBox="1"/>
          <p:nvPr/>
        </p:nvSpPr>
        <p:spPr>
          <a:xfrm>
            <a:off x="3276600" y="6454914"/>
            <a:ext cx="4800600" cy="400110"/>
          </a:xfrm>
          <a:prstGeom prst="rect">
            <a:avLst/>
          </a:prstGeom>
          <a:noFill/>
        </p:spPr>
        <p:txBody>
          <a:bodyPr wrap="square" rtlCol="0">
            <a:spAutoFit/>
          </a:bodyPr>
          <a:lstStyle/>
          <a:p>
            <a:r>
              <a:rPr lang="fa-IR" sz="2000" b="1" dirty="0" smtClean="0"/>
              <a:t>پلان حمام وکیل شیراز</a:t>
            </a:r>
            <a:endParaRPr lang="en-US" sz="2000" b="1" dirty="0"/>
          </a:p>
        </p:txBody>
      </p:sp>
    </p:spTree>
    <p:extLst>
      <p:ext uri="{BB962C8B-B14F-4D97-AF65-F5344CB8AC3E}">
        <p14:creationId xmlns:p14="http://schemas.microsoft.com/office/powerpoint/2010/main" xmlns="" val="184759185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0" y="1268760"/>
            <a:ext cx="4419600" cy="4062651"/>
          </a:xfrm>
          <a:prstGeom prst="rect">
            <a:avLst/>
          </a:prstGeom>
        </p:spPr>
        <p:txBody>
          <a:bodyPr wrap="square">
            <a:spAutoFit/>
          </a:bodyPr>
          <a:lstStyle/>
          <a:p>
            <a:pPr algn="just" rtl="1">
              <a:lnSpc>
                <a:spcPct val="150000"/>
              </a:lnSpc>
            </a:pPr>
            <a:r>
              <a:rPr lang="ar-SA" sz="2000" dirty="0" smtClean="0"/>
              <a:t>این </a:t>
            </a:r>
            <a:r>
              <a:rPr lang="ar-SA" sz="2000" dirty="0"/>
              <a:t>حمام بزرگ،از پیشرفته ترین اصول معماری زمان خود برخوردار است. برای مثال؛ ورودی حمام کوچک بوده و با شیبی ملایم به هشتی ورودی که پایین تر از سطح زمین قرار دارد می رسد. ورودی به رختکن، زاویه دار ساخته شده و همه این ملاحظات برای این بوده که از ورود سرما به داخل و از خروج گرما به خارج از حمام جلوگیری شود. گرم خانه با سنگ فرش پوشیده </a:t>
            </a:r>
            <a:r>
              <a:rPr lang="ar-SA" sz="2000" dirty="0" smtClean="0"/>
              <a:t>شده</a:t>
            </a:r>
            <a:r>
              <a:rPr lang="fa-IR" sz="2000" dirty="0"/>
              <a:t> </a:t>
            </a:r>
            <a:r>
              <a:rPr lang="fa-IR" sz="2000" dirty="0" smtClean="0"/>
              <a:t>است.</a:t>
            </a:r>
          </a:p>
          <a:p>
            <a:pPr algn="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8600" y="612458"/>
            <a:ext cx="4191000" cy="5931218"/>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xmlns="" val="255812740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196752"/>
            <a:ext cx="8382000" cy="1015663"/>
          </a:xfrm>
          <a:prstGeom prst="rect">
            <a:avLst/>
          </a:prstGeom>
        </p:spPr>
        <p:txBody>
          <a:bodyPr wrap="square">
            <a:spAutoFit/>
          </a:bodyPr>
          <a:lstStyle/>
          <a:p>
            <a:pPr algn="just" rtl="1"/>
            <a:r>
              <a:rPr lang="ar-SA" sz="2000" dirty="0">
                <a:ea typeface="Times New Roman" panose="02020603050405020304" pitchFamily="18" charset="0"/>
                <a:cs typeface="Times New Roman" panose="02020603050405020304" pitchFamily="18" charset="0"/>
              </a:rPr>
              <a:t>بر فراز </a:t>
            </a:r>
            <a:r>
              <a:rPr lang="ar-SA" sz="2000" dirty="0" smtClean="0">
                <a:ea typeface="Times New Roman" panose="02020603050405020304" pitchFamily="18" charset="0"/>
                <a:cs typeface="Times New Roman" panose="02020603050405020304" pitchFamily="18" charset="0"/>
              </a:rPr>
              <a:t>سرد</a:t>
            </a:r>
            <a:r>
              <a:rPr lang="fa-IR" sz="2000" dirty="0" smtClean="0">
                <a:ea typeface="Times New Roman" panose="02020603050405020304" pitchFamily="18" charset="0"/>
                <a:cs typeface="Times New Roman" panose="02020603050405020304" pitchFamily="18" charset="0"/>
              </a:rPr>
              <a:t>ر</a:t>
            </a:r>
            <a:r>
              <a:rPr lang="ar-SA" sz="2000" dirty="0" smtClean="0">
                <a:ea typeface="Times New Roman" panose="02020603050405020304" pitchFamily="18" charset="0"/>
                <a:cs typeface="Times New Roman" panose="02020603050405020304" pitchFamily="18" charset="0"/>
              </a:rPr>
              <a:t>، </a:t>
            </a:r>
            <a:r>
              <a:rPr lang="ar-SA" sz="2000" dirty="0">
                <a:ea typeface="Times New Roman" panose="02020603050405020304" pitchFamily="18" charset="0"/>
                <a:cs typeface="Times New Roman" panose="02020603050405020304" pitchFamily="18" charset="0"/>
              </a:rPr>
              <a:t>کتیبه ای کاشی کاری شده قرار دارد که با خط نسخ آیات قرآنی بر روی آن نگاشته شده و در پایان نیز تاریخ </a:t>
            </a:r>
            <a:r>
              <a:rPr lang="fa-IR" sz="2000" dirty="0">
                <a:ea typeface="Times New Roman" panose="02020603050405020304" pitchFamily="18" charset="0"/>
                <a:cs typeface="Times New Roman" panose="02020603050405020304" pitchFamily="18" charset="0"/>
              </a:rPr>
              <a:t>۱۳۰۶</a:t>
            </a:r>
            <a:r>
              <a:rPr lang="ar-SA" sz="2000" dirty="0">
                <a:ea typeface="Times New Roman" panose="02020603050405020304" pitchFamily="18" charset="0"/>
                <a:cs typeface="Times New Roman" panose="02020603050405020304" pitchFamily="18" charset="0"/>
              </a:rPr>
              <a:t> ه. ق. قید گردیده است. بر فراز آن نیز در میان فضایی کاشی کاری شده، کتیبه ای قرار دارد که نام فتحعلی شاه و حسین علی میرزا با خط ثلث نگاشته شده است</a:t>
            </a:r>
            <a:endParaRPr lang="en-US" sz="20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65894" y="2420888"/>
            <a:ext cx="5498358" cy="413286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xmlns="" val="294960776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Picture1.jpg"/>
          <p:cNvPicPr>
            <a:picLocks noChangeAspect="1"/>
          </p:cNvPicPr>
          <p:nvPr/>
        </p:nvPicPr>
        <p:blipFill>
          <a:blip r:embed="rId2" cstate="print"/>
          <a:srcRect/>
          <a:stretch>
            <a:fillRect/>
          </a:stretch>
        </p:blipFill>
        <p:spPr bwMode="auto">
          <a:xfrm>
            <a:off x="323528" y="1557337"/>
            <a:ext cx="7416800" cy="4340225"/>
          </a:xfrm>
          <a:prstGeom prst="rect">
            <a:avLst/>
          </a:prstGeom>
          <a:ln w="88900" cap="sq" cmpd="thickThin">
            <a:solidFill>
              <a:srgbClr val="000000"/>
            </a:solidFill>
            <a:prstDash val="solid"/>
            <a:miter lim="800000"/>
          </a:ln>
          <a:effectLst>
            <a:innerShdw blurRad="76200">
              <a:srgbClr val="000000"/>
            </a:innerShdw>
          </a:effectLst>
        </p:spPr>
      </p:pic>
      <p:sp>
        <p:nvSpPr>
          <p:cNvPr id="3" name="Text Box 9"/>
          <p:cNvSpPr txBox="1">
            <a:spLocks noChangeArrowheads="1"/>
          </p:cNvSpPr>
          <p:nvPr/>
        </p:nvSpPr>
        <p:spPr bwMode="auto">
          <a:xfrm>
            <a:off x="7086600" y="2971800"/>
            <a:ext cx="936625" cy="396875"/>
          </a:xfrm>
          <a:prstGeom prst="rect">
            <a:avLst/>
          </a:prstGeom>
          <a:noFill/>
          <a:ln w="9525">
            <a:noFill/>
            <a:miter lim="800000"/>
            <a:headEnd/>
            <a:tailEnd/>
          </a:ln>
        </p:spPr>
        <p:txBody>
          <a:bodyPr>
            <a:spAutoFit/>
          </a:bodyPr>
          <a:lstStyle/>
          <a:p>
            <a:r>
              <a:rPr lang="fa-IR" sz="2000" b="1" dirty="0"/>
              <a:t>ورودی</a:t>
            </a:r>
            <a:endParaRPr lang="en-US" sz="2000" b="1" dirty="0"/>
          </a:p>
        </p:txBody>
      </p:sp>
      <p:sp>
        <p:nvSpPr>
          <p:cNvPr id="4" name="Text Box 8"/>
          <p:cNvSpPr txBox="1">
            <a:spLocks noChangeArrowheads="1"/>
          </p:cNvSpPr>
          <p:nvPr/>
        </p:nvSpPr>
        <p:spPr bwMode="auto">
          <a:xfrm>
            <a:off x="4283447" y="3284984"/>
            <a:ext cx="936625" cy="396875"/>
          </a:xfrm>
          <a:prstGeom prst="rect">
            <a:avLst/>
          </a:prstGeom>
          <a:noFill/>
          <a:ln w="9525">
            <a:noFill/>
            <a:miter lim="800000"/>
            <a:headEnd/>
            <a:tailEnd/>
          </a:ln>
        </p:spPr>
        <p:txBody>
          <a:bodyPr>
            <a:spAutoFit/>
          </a:bodyPr>
          <a:lstStyle/>
          <a:p>
            <a:r>
              <a:rPr lang="fa-IR" sz="2000" b="1" dirty="0"/>
              <a:t>بینه</a:t>
            </a:r>
            <a:endParaRPr lang="en-US" sz="2000" b="1" dirty="0"/>
          </a:p>
        </p:txBody>
      </p:sp>
      <p:sp>
        <p:nvSpPr>
          <p:cNvPr id="5" name="Text Box 7"/>
          <p:cNvSpPr txBox="1">
            <a:spLocks noChangeArrowheads="1"/>
          </p:cNvSpPr>
          <p:nvPr/>
        </p:nvSpPr>
        <p:spPr bwMode="auto">
          <a:xfrm>
            <a:off x="1931651" y="3727449"/>
            <a:ext cx="936625" cy="396875"/>
          </a:xfrm>
          <a:prstGeom prst="rect">
            <a:avLst/>
          </a:prstGeom>
          <a:noFill/>
          <a:ln w="9525">
            <a:noFill/>
            <a:miter lim="800000"/>
            <a:headEnd/>
            <a:tailEnd/>
          </a:ln>
        </p:spPr>
        <p:txBody>
          <a:bodyPr>
            <a:spAutoFit/>
          </a:bodyPr>
          <a:lstStyle/>
          <a:p>
            <a:r>
              <a:rPr lang="fa-IR" sz="2000" b="1" dirty="0"/>
              <a:t>گرمخانه</a:t>
            </a:r>
            <a:endParaRPr lang="en-US" sz="2000" b="1" dirty="0"/>
          </a:p>
        </p:txBody>
      </p:sp>
      <p:sp>
        <p:nvSpPr>
          <p:cNvPr id="6" name="Rectangle 5"/>
          <p:cNvSpPr/>
          <p:nvPr/>
        </p:nvSpPr>
        <p:spPr>
          <a:xfrm>
            <a:off x="4103688" y="42922"/>
            <a:ext cx="5078634" cy="830997"/>
          </a:xfrm>
          <a:prstGeom prst="rect">
            <a:avLst/>
          </a:prstGeom>
          <a:noFill/>
        </p:spPr>
        <p:txBody>
          <a:bodyPr wrap="none" lIns="91440" tIns="45720" rIns="91440" bIns="45720">
            <a:spAutoFit/>
          </a:bodyPr>
          <a:lstStyle/>
          <a:p>
            <a:pPr algn="ctr"/>
            <a:r>
              <a:rPr lang="fa-IR" sz="4800" b="1" cap="none" spc="0" dirty="0" smtClean="0">
                <a:ln w="9525">
                  <a:solidFill>
                    <a:schemeClr val="bg1"/>
                  </a:solidFill>
                  <a:prstDash val="solid"/>
                </a:ln>
                <a:solidFill>
                  <a:schemeClr val="tx1"/>
                </a:solidFill>
                <a:effectLst>
                  <a:outerShdw blurRad="38100" dist="38100" dir="2700000" algn="tl">
                    <a:srgbClr val="000000">
                      <a:alpha val="43137"/>
                    </a:srgbClr>
                  </a:outerShdw>
                </a:effectLst>
              </a:rPr>
              <a:t>حمام گنجعلی خان کرمان</a:t>
            </a:r>
            <a:endParaRPr lang="en-US" sz="4800" b="1" cap="none" spc="0" dirty="0">
              <a:ln w="9525">
                <a:solidFill>
                  <a:schemeClr val="bg1"/>
                </a:solidFill>
                <a:prstDash val="solid"/>
              </a:ln>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17934168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hamame-ganjalikhan-kerman8.jpg"/>
          <p:cNvPicPr>
            <a:picLocks noChangeAspect="1"/>
          </p:cNvPicPr>
          <p:nvPr/>
        </p:nvPicPr>
        <p:blipFill>
          <a:blip r:embed="rId2" cstate="print"/>
          <a:srcRect/>
          <a:stretch>
            <a:fillRect/>
          </a:stretch>
        </p:blipFill>
        <p:spPr bwMode="auto">
          <a:xfrm>
            <a:off x="539750" y="1447800"/>
            <a:ext cx="6048375" cy="4537075"/>
          </a:xfrm>
          <a:prstGeom prst="rect">
            <a:avLst/>
          </a:prstGeom>
          <a:ln w="88900" cap="sq" cmpd="thickThin">
            <a:solidFill>
              <a:srgbClr val="000000"/>
            </a:solidFill>
            <a:prstDash val="solid"/>
            <a:miter lim="800000"/>
          </a:ln>
          <a:effectLst>
            <a:innerShdw blurRad="76200">
              <a:srgbClr val="000000"/>
            </a:innerShdw>
          </a:effectLst>
        </p:spPr>
      </p:pic>
      <p:sp>
        <p:nvSpPr>
          <p:cNvPr id="3" name="Rectangle 2"/>
          <p:cNvSpPr/>
          <p:nvPr/>
        </p:nvSpPr>
        <p:spPr>
          <a:xfrm>
            <a:off x="6705600" y="6096000"/>
            <a:ext cx="2286000" cy="400110"/>
          </a:xfrm>
          <a:prstGeom prst="rect">
            <a:avLst/>
          </a:prstGeom>
        </p:spPr>
        <p:txBody>
          <a:bodyPr wrap="square">
            <a:spAutoFit/>
          </a:bodyPr>
          <a:lstStyle/>
          <a:p>
            <a:pPr algn="r" rtl="1"/>
            <a:r>
              <a:rPr lang="fa-IR" sz="2000" b="1" dirty="0"/>
              <a:t>حمام گنجعلی </a:t>
            </a:r>
            <a:r>
              <a:rPr lang="fa-IR" sz="2000" b="1" dirty="0" smtClean="0"/>
              <a:t>خان کرمان</a:t>
            </a:r>
            <a:endParaRPr lang="fa-IR" sz="2000" b="1" dirty="0"/>
          </a:p>
        </p:txBody>
      </p:sp>
    </p:spTree>
    <p:extLst>
      <p:ext uri="{BB962C8B-B14F-4D97-AF65-F5344CB8AC3E}">
        <p14:creationId xmlns:p14="http://schemas.microsoft.com/office/powerpoint/2010/main" xmlns="" val="125635908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Kerman08.jpg"/>
          <p:cNvPicPr>
            <a:picLocks noChangeAspect="1"/>
          </p:cNvPicPr>
          <p:nvPr/>
        </p:nvPicPr>
        <p:blipFill>
          <a:blip r:embed="rId2" cstate="print"/>
          <a:srcRect/>
          <a:stretch>
            <a:fillRect/>
          </a:stretch>
        </p:blipFill>
        <p:spPr bwMode="auto">
          <a:xfrm>
            <a:off x="285750" y="1000125"/>
            <a:ext cx="3973513" cy="4929188"/>
          </a:xfrm>
          <a:prstGeom prst="rect">
            <a:avLst/>
          </a:prstGeom>
          <a:ln w="88900" cap="sq" cmpd="thickThin">
            <a:solidFill>
              <a:srgbClr val="000000"/>
            </a:solidFill>
            <a:prstDash val="solid"/>
            <a:miter lim="800000"/>
          </a:ln>
          <a:effectLst>
            <a:innerShdw blurRad="76200">
              <a:srgbClr val="000000"/>
            </a:innerShdw>
          </a:effectLst>
        </p:spPr>
      </p:pic>
      <p:pic>
        <p:nvPicPr>
          <p:cNvPr id="3" name="Picture 4" descr="گنجعلی کرمان.jpg"/>
          <p:cNvPicPr>
            <a:picLocks noChangeAspect="1"/>
          </p:cNvPicPr>
          <p:nvPr/>
        </p:nvPicPr>
        <p:blipFill>
          <a:blip r:embed="rId3" cstate="print"/>
          <a:srcRect/>
          <a:stretch>
            <a:fillRect/>
          </a:stretch>
        </p:blipFill>
        <p:spPr bwMode="auto">
          <a:xfrm>
            <a:off x="4572000" y="2143125"/>
            <a:ext cx="4071938" cy="3786188"/>
          </a:xfrm>
          <a:prstGeom prst="rect">
            <a:avLst/>
          </a:prstGeom>
          <a:ln w="88900" cap="sq" cmpd="thickThin">
            <a:solidFill>
              <a:srgbClr val="000000"/>
            </a:solidFill>
            <a:prstDash val="solid"/>
            <a:miter lim="800000"/>
          </a:ln>
          <a:effectLst>
            <a:innerShdw blurRad="76200">
              <a:srgbClr val="000000"/>
            </a:innerShdw>
          </a:effectLst>
        </p:spPr>
      </p:pic>
      <p:sp>
        <p:nvSpPr>
          <p:cNvPr id="4" name="Rectangle 3"/>
          <p:cNvSpPr/>
          <p:nvPr/>
        </p:nvSpPr>
        <p:spPr>
          <a:xfrm>
            <a:off x="6357938" y="6248400"/>
            <a:ext cx="2286000" cy="400110"/>
          </a:xfrm>
          <a:prstGeom prst="rect">
            <a:avLst/>
          </a:prstGeom>
        </p:spPr>
        <p:txBody>
          <a:bodyPr wrap="square">
            <a:spAutoFit/>
          </a:bodyPr>
          <a:lstStyle/>
          <a:p>
            <a:pPr algn="r" rtl="1"/>
            <a:r>
              <a:rPr lang="fa-IR" sz="2000" b="1" dirty="0"/>
              <a:t>حمام گنجعلی </a:t>
            </a:r>
            <a:r>
              <a:rPr lang="fa-IR" sz="2000" b="1" dirty="0" smtClean="0"/>
              <a:t>خان کرمان</a:t>
            </a:r>
            <a:endParaRPr lang="fa-IR" sz="2000" b="1" dirty="0"/>
          </a:p>
        </p:txBody>
      </p:sp>
    </p:spTree>
    <p:extLst>
      <p:ext uri="{BB962C8B-B14F-4D97-AF65-F5344CB8AC3E}">
        <p14:creationId xmlns:p14="http://schemas.microsoft.com/office/powerpoint/2010/main" xmlns="" val="363710114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scan0035"/>
          <p:cNvPicPr>
            <a:picLocks noChangeAspect="1" noChangeArrowheads="1"/>
          </p:cNvPicPr>
          <p:nvPr/>
        </p:nvPicPr>
        <p:blipFill>
          <a:blip r:embed="rId2" cstate="print"/>
          <a:srcRect/>
          <a:stretch>
            <a:fillRect/>
          </a:stretch>
        </p:blipFill>
        <p:spPr bwMode="auto">
          <a:xfrm>
            <a:off x="468313" y="1447800"/>
            <a:ext cx="8153400" cy="4567493"/>
          </a:xfrm>
          <a:prstGeom prst="rect">
            <a:avLst/>
          </a:prstGeom>
          <a:ln w="88900" cap="sq" cmpd="thickThin">
            <a:solidFill>
              <a:srgbClr val="000000"/>
            </a:solidFill>
            <a:prstDash val="solid"/>
            <a:miter lim="800000"/>
          </a:ln>
          <a:effectLst>
            <a:innerShdw blurRad="76200">
              <a:srgbClr val="000000"/>
            </a:innerShdw>
          </a:effectLst>
        </p:spPr>
      </p:pic>
      <p:sp>
        <p:nvSpPr>
          <p:cNvPr id="3" name="Text Box 6"/>
          <p:cNvSpPr txBox="1">
            <a:spLocks noChangeArrowheads="1"/>
          </p:cNvSpPr>
          <p:nvPr/>
        </p:nvSpPr>
        <p:spPr bwMode="auto">
          <a:xfrm>
            <a:off x="5867400" y="4495800"/>
            <a:ext cx="936625" cy="396875"/>
          </a:xfrm>
          <a:prstGeom prst="rect">
            <a:avLst/>
          </a:prstGeom>
          <a:noFill/>
          <a:ln w="9525">
            <a:noFill/>
            <a:miter lim="800000"/>
            <a:headEnd/>
            <a:tailEnd/>
          </a:ln>
        </p:spPr>
        <p:txBody>
          <a:bodyPr>
            <a:spAutoFit/>
          </a:bodyPr>
          <a:lstStyle/>
          <a:p>
            <a:r>
              <a:rPr lang="fa-IR" sz="2000" b="1" dirty="0"/>
              <a:t>گرمخانه</a:t>
            </a:r>
            <a:endParaRPr lang="en-US" sz="2000" b="1" dirty="0"/>
          </a:p>
        </p:txBody>
      </p:sp>
      <p:sp>
        <p:nvSpPr>
          <p:cNvPr id="4" name="Text Box 9"/>
          <p:cNvSpPr txBox="1">
            <a:spLocks noChangeArrowheads="1"/>
          </p:cNvSpPr>
          <p:nvPr/>
        </p:nvSpPr>
        <p:spPr bwMode="auto">
          <a:xfrm>
            <a:off x="3059832" y="4112245"/>
            <a:ext cx="936625" cy="396875"/>
          </a:xfrm>
          <a:prstGeom prst="rect">
            <a:avLst/>
          </a:prstGeom>
          <a:noFill/>
          <a:ln w="9525">
            <a:noFill/>
            <a:miter lim="800000"/>
            <a:headEnd/>
            <a:tailEnd/>
          </a:ln>
        </p:spPr>
        <p:txBody>
          <a:bodyPr>
            <a:spAutoFit/>
          </a:bodyPr>
          <a:lstStyle/>
          <a:p>
            <a:r>
              <a:rPr lang="fa-IR" sz="2000" b="1" dirty="0"/>
              <a:t>بینه</a:t>
            </a:r>
            <a:endParaRPr lang="en-US" sz="2000" b="1" dirty="0"/>
          </a:p>
        </p:txBody>
      </p:sp>
      <p:sp>
        <p:nvSpPr>
          <p:cNvPr id="5" name="Text Box 7"/>
          <p:cNvSpPr txBox="1">
            <a:spLocks noChangeArrowheads="1"/>
          </p:cNvSpPr>
          <p:nvPr/>
        </p:nvSpPr>
        <p:spPr bwMode="auto">
          <a:xfrm>
            <a:off x="914400" y="3577272"/>
            <a:ext cx="936625" cy="701675"/>
          </a:xfrm>
          <a:prstGeom prst="rect">
            <a:avLst/>
          </a:prstGeom>
          <a:noFill/>
          <a:ln w="9525">
            <a:noFill/>
            <a:miter lim="800000"/>
            <a:headEnd/>
            <a:tailEnd/>
          </a:ln>
        </p:spPr>
        <p:txBody>
          <a:bodyPr>
            <a:spAutoFit/>
          </a:bodyPr>
          <a:lstStyle/>
          <a:p>
            <a:pPr algn="ctr" rtl="1"/>
            <a:r>
              <a:rPr lang="fa-IR" sz="2000" b="1" dirty="0"/>
              <a:t>دهلیز</a:t>
            </a:r>
          </a:p>
          <a:p>
            <a:pPr algn="ctr" rtl="1"/>
            <a:r>
              <a:rPr lang="fa-IR" sz="2000" b="1" dirty="0"/>
              <a:t>ورودی</a:t>
            </a:r>
            <a:endParaRPr lang="en-US" sz="2000" b="1" dirty="0"/>
          </a:p>
        </p:txBody>
      </p:sp>
      <p:sp>
        <p:nvSpPr>
          <p:cNvPr id="7" name="Rectangle 6"/>
          <p:cNvSpPr/>
          <p:nvPr/>
        </p:nvSpPr>
        <p:spPr>
          <a:xfrm>
            <a:off x="5638800" y="83403"/>
            <a:ext cx="3376245" cy="830997"/>
          </a:xfrm>
          <a:prstGeom prst="rect">
            <a:avLst/>
          </a:prstGeom>
          <a:noFill/>
        </p:spPr>
        <p:txBody>
          <a:bodyPr wrap="none" lIns="91440" tIns="45720" rIns="91440" bIns="45720">
            <a:spAutoFit/>
          </a:bodyPr>
          <a:lstStyle/>
          <a:p>
            <a:pPr algn="ctr"/>
            <a:r>
              <a:rPr lang="fa-IR" sz="4800" b="1" cap="none" spc="0" dirty="0" smtClean="0">
                <a:ln w="9525">
                  <a:solidFill>
                    <a:schemeClr val="bg1"/>
                  </a:solidFill>
                  <a:prstDash val="solid"/>
                </a:ln>
                <a:solidFill>
                  <a:schemeClr val="tx1"/>
                </a:solidFill>
                <a:effectLst>
                  <a:outerShdw blurRad="38100" dist="38100" dir="2700000" algn="tl">
                    <a:srgbClr val="000000">
                      <a:alpha val="43137"/>
                    </a:srgbClr>
                  </a:outerShdw>
                </a:effectLst>
              </a:rPr>
              <a:t>حمام فین کاشان</a:t>
            </a:r>
            <a:endParaRPr lang="en-US" sz="4800" b="1" cap="none" spc="0" dirty="0">
              <a:ln w="9525">
                <a:solidFill>
                  <a:schemeClr val="bg1"/>
                </a:solidFill>
                <a:prstDash val="solid"/>
              </a:ln>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4091344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5013176"/>
            <a:ext cx="8280920" cy="777457"/>
          </a:xfrm>
          <a:prstGeom prst="rect">
            <a:avLst/>
          </a:prstGeom>
        </p:spPr>
        <p:txBody>
          <a:bodyPr wrap="square">
            <a:spAutoFit/>
          </a:bodyPr>
          <a:lstStyle/>
          <a:p>
            <a:pPr algn="just">
              <a:lnSpc>
                <a:spcPct val="115000"/>
              </a:lnSpc>
            </a:pPr>
            <a:r>
              <a:rPr lang="ar-SA" sz="2000" b="1" dirty="0">
                <a:latin typeface="BNazanin"/>
                <a:ea typeface="Calibri" panose="020F0502020204030204" pitchFamily="34" charset="0"/>
              </a:rPr>
              <a:t>-از دوره اشکانی نیز بقایاي حمامی در کاخ آشور واقع در بین النهرین شمالی و از دوره ساسانی بقایاي حمامی در تخت سلیمان به دست آمده است </a:t>
            </a:r>
            <a:r>
              <a:rPr lang="en-US" sz="2000" b="1" dirty="0" smtClean="0">
                <a:latin typeface="TimesNewRomanPSMT"/>
                <a:ea typeface="Calibri" panose="020F0502020204030204" pitchFamily="34" charset="0"/>
              </a:rPr>
              <a:t>.</a:t>
            </a:r>
            <a:endParaRPr lang="en-US" sz="2000" b="1" dirty="0">
              <a:latin typeface="Calibri" panose="020F0502020204030204" pitchFamily="34" charset="0"/>
              <a:ea typeface="Calibri" panose="020F0502020204030204" pitchFamily="34" charset="0"/>
            </a:endParaRPr>
          </a:p>
        </p:txBody>
      </p:sp>
      <p:pic>
        <p:nvPicPr>
          <p:cNvPr id="1026" name="Picture 2" descr="http://img1.tebyan.net/big/1387/10/1612386212919413423157232226142209981146.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671" y="1628800"/>
            <a:ext cx="4791152" cy="3613163"/>
          </a:xfrm>
          <a:prstGeom prst="rect">
            <a:avLst/>
          </a:prstGeom>
          <a:noFill/>
          <a:effectLst>
            <a:softEdge rad="317500"/>
          </a:effectLst>
          <a:extLst>
            <a:ext uri="{909E8E84-426E-40DD-AFC4-6F175D3DCCD1}">
              <a14:hiddenFill xmlns:a14="http://schemas.microsoft.com/office/drawing/2010/main" xmlns="">
                <a:solidFill>
                  <a:srgbClr val="FFFFFF"/>
                </a:solidFill>
              </a14:hiddenFill>
            </a:ext>
          </a:extLst>
        </p:spPr>
      </p:pic>
      <p:pic>
        <p:nvPicPr>
          <p:cNvPr id="3" name="Picture 2"/>
          <p:cNvPicPr>
            <a:picLocks noChangeAspect="1"/>
          </p:cNvPicPr>
          <p:nvPr/>
        </p:nvPicPr>
        <p:blipFill>
          <a:blip r:embed="rId3" cstate="print"/>
          <a:stretch>
            <a:fillRect/>
          </a:stretch>
        </p:blipFill>
        <p:spPr>
          <a:xfrm>
            <a:off x="4716016" y="477658"/>
            <a:ext cx="3600400" cy="4270725"/>
          </a:xfrm>
          <a:prstGeom prst="rect">
            <a:avLst/>
          </a:prstGeom>
        </p:spPr>
      </p:pic>
    </p:spTree>
    <p:extLst>
      <p:ext uri="{BB962C8B-B14F-4D97-AF65-F5344CB8AC3E}">
        <p14:creationId xmlns:p14="http://schemas.microsoft.com/office/powerpoint/2010/main" xmlns="" val="327892248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حمام فین کاشان"/>
          <p:cNvPicPr>
            <a:picLocks noChangeAspect="1" noChangeArrowheads="1"/>
          </p:cNvPicPr>
          <p:nvPr/>
        </p:nvPicPr>
        <p:blipFill>
          <a:blip r:embed="rId2" cstate="print"/>
          <a:srcRect/>
          <a:stretch>
            <a:fillRect/>
          </a:stretch>
        </p:blipFill>
        <p:spPr bwMode="auto">
          <a:xfrm>
            <a:off x="405021" y="908720"/>
            <a:ext cx="7884876" cy="5256584"/>
          </a:xfrm>
          <a:prstGeom prst="rect">
            <a:avLst/>
          </a:prstGeom>
          <a:noFill/>
          <a:ln w="9525">
            <a:noFill/>
            <a:miter lim="800000"/>
            <a:headEnd/>
            <a:tailEnd/>
          </a:ln>
          <a:effectLst>
            <a:softEdge rad="127000"/>
          </a:effectLst>
        </p:spPr>
      </p:pic>
      <p:sp>
        <p:nvSpPr>
          <p:cNvPr id="3" name="Text Box 7"/>
          <p:cNvSpPr txBox="1">
            <a:spLocks noChangeArrowheads="1"/>
          </p:cNvSpPr>
          <p:nvPr/>
        </p:nvSpPr>
        <p:spPr bwMode="auto">
          <a:xfrm>
            <a:off x="5486400" y="6019800"/>
            <a:ext cx="2809875" cy="400110"/>
          </a:xfrm>
          <a:prstGeom prst="rect">
            <a:avLst/>
          </a:prstGeom>
          <a:noFill/>
          <a:ln w="9525">
            <a:noFill/>
            <a:miter lim="800000"/>
            <a:headEnd/>
            <a:tailEnd/>
          </a:ln>
        </p:spPr>
        <p:txBody>
          <a:bodyPr>
            <a:spAutoFit/>
          </a:bodyPr>
          <a:lstStyle/>
          <a:p>
            <a:pPr>
              <a:spcBef>
                <a:spcPct val="50000"/>
              </a:spcBef>
            </a:pPr>
            <a:r>
              <a:rPr lang="fa-IR" sz="2000" b="1" dirty="0"/>
              <a:t> مهم از لحاظ رویداد تاریخی</a:t>
            </a:r>
            <a:endParaRPr lang="en-US" sz="2000" b="1" dirty="0"/>
          </a:p>
        </p:txBody>
      </p:sp>
    </p:spTree>
    <p:extLst>
      <p:ext uri="{BB962C8B-B14F-4D97-AF65-F5344CB8AC3E}">
        <p14:creationId xmlns:p14="http://schemas.microsoft.com/office/powerpoint/2010/main" xmlns="" val="353060681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066800"/>
            <a:ext cx="8534400" cy="1636345"/>
          </a:xfrm>
          <a:prstGeom prst="rect">
            <a:avLst/>
          </a:prstGeom>
        </p:spPr>
        <p:txBody>
          <a:bodyPr wrap="square">
            <a:spAutoFit/>
          </a:bodyPr>
          <a:lstStyle/>
          <a:p>
            <a:pPr algn="just" rtl="1">
              <a:lnSpc>
                <a:spcPct val="115000"/>
              </a:lnSpc>
              <a:spcAft>
                <a:spcPts val="1000"/>
              </a:spcAft>
            </a:pPr>
            <a:r>
              <a:rPr lang="ar-SA" sz="2000" dirty="0" smtClean="0">
                <a:solidFill>
                  <a:srgbClr val="000000"/>
                </a:solidFill>
                <a:latin typeface="Calibri" panose="020F0502020204030204" pitchFamily="34" charset="0"/>
                <a:ea typeface="Times New Roman" panose="02020603050405020304" pitchFamily="18" charset="0"/>
                <a:cs typeface="Tahoma" panose="020B0604030504040204" pitchFamily="34" charset="0"/>
              </a:rPr>
              <a:t>ساختمان </a:t>
            </a:r>
            <a:r>
              <a:rPr lang="ar-SA" sz="2000" dirty="0">
                <a:solidFill>
                  <a:srgbClr val="000000"/>
                </a:solidFill>
                <a:latin typeface="Calibri" panose="020F0502020204030204" pitchFamily="34" charset="0"/>
                <a:ea typeface="Times New Roman" panose="02020603050405020304" pitchFamily="18" charset="0"/>
                <a:cs typeface="Tahoma" panose="020B0604030504040204" pitchFamily="34" charset="0"/>
              </a:rPr>
              <a:t>حمام شیخ بهایی مربوط به دوره صفوی – قاجار است و در تاریخ </a:t>
            </a:r>
            <a:r>
              <a:rPr lang="fa-IR" sz="2000" dirty="0">
                <a:solidFill>
                  <a:srgbClr val="000000"/>
                </a:solidFill>
                <a:latin typeface="Calibri" panose="020F0502020204030204" pitchFamily="34" charset="0"/>
                <a:ea typeface="Times New Roman" panose="02020603050405020304" pitchFamily="18" charset="0"/>
                <a:cs typeface="Tahoma" panose="020B0604030504040204" pitchFamily="34" charset="0"/>
              </a:rPr>
              <a:t>۲۹</a:t>
            </a:r>
            <a:r>
              <a:rPr lang="ar-SA" sz="2000" dirty="0">
                <a:solidFill>
                  <a:srgbClr val="000000"/>
                </a:solidFill>
                <a:latin typeface="Calibri" panose="020F0502020204030204" pitchFamily="34" charset="0"/>
                <a:ea typeface="Times New Roman" panose="02020603050405020304" pitchFamily="18" charset="0"/>
                <a:cs typeface="Tahoma" panose="020B0604030504040204" pitchFamily="34" charset="0"/>
              </a:rPr>
              <a:t> تیر </a:t>
            </a:r>
            <a:r>
              <a:rPr lang="fa-IR" sz="2000" dirty="0">
                <a:solidFill>
                  <a:srgbClr val="000000"/>
                </a:solidFill>
                <a:latin typeface="Calibri" panose="020F0502020204030204" pitchFamily="34" charset="0"/>
                <a:ea typeface="Times New Roman" panose="02020603050405020304" pitchFamily="18" charset="0"/>
                <a:cs typeface="Tahoma" panose="020B0604030504040204" pitchFamily="34" charset="0"/>
              </a:rPr>
              <a:t>۱۳۷۷</a:t>
            </a:r>
            <a:r>
              <a:rPr lang="ar-SA" sz="2000" dirty="0">
                <a:solidFill>
                  <a:srgbClr val="000000"/>
                </a:solidFill>
                <a:latin typeface="Calibri" panose="020F0502020204030204" pitchFamily="34" charset="0"/>
                <a:ea typeface="Times New Roman" panose="02020603050405020304" pitchFamily="18" charset="0"/>
                <a:cs typeface="Tahoma" panose="020B0604030504040204" pitchFamily="34" charset="0"/>
              </a:rPr>
              <a:t> با شمارهٔ ثبت </a:t>
            </a:r>
            <a:r>
              <a:rPr lang="fa-IR" sz="2000" dirty="0">
                <a:solidFill>
                  <a:srgbClr val="000000"/>
                </a:solidFill>
                <a:latin typeface="Calibri" panose="020F0502020204030204" pitchFamily="34" charset="0"/>
                <a:ea typeface="Times New Roman" panose="02020603050405020304" pitchFamily="18" charset="0"/>
                <a:cs typeface="Tahoma" panose="020B0604030504040204" pitchFamily="34" charset="0"/>
              </a:rPr>
              <a:t>۲۰۶۳</a:t>
            </a:r>
            <a:r>
              <a:rPr lang="ar-SA" sz="2000" dirty="0">
                <a:solidFill>
                  <a:srgbClr val="000000"/>
                </a:solidFill>
                <a:latin typeface="Calibri" panose="020F0502020204030204" pitchFamily="34" charset="0"/>
                <a:ea typeface="Times New Roman" panose="02020603050405020304" pitchFamily="18" charset="0"/>
                <a:cs typeface="Tahoma" panose="020B0604030504040204" pitchFamily="34" charset="0"/>
              </a:rPr>
              <a:t> به عنوان یکی از آثار ملی ایران به ثبت رسیده است</a:t>
            </a:r>
            <a:r>
              <a:rPr lang="en-US" sz="2000" dirty="0">
                <a:solidFill>
                  <a:srgbClr val="000000"/>
                </a:solidFill>
                <a:latin typeface="Tahoma" panose="020B0604030504040204" pitchFamily="34" charset="0"/>
                <a:ea typeface="Times New Roman" panose="02020603050405020304" pitchFamily="18" charset="0"/>
                <a:cs typeface="Arial" panose="020B0604020202020204" pitchFamily="34" charset="0"/>
              </a:rPr>
              <a:t>.</a:t>
            </a:r>
            <a:endParaRPr lang="en-US" sz="2000" dirty="0">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1000"/>
              </a:spcAft>
            </a:pPr>
            <a:r>
              <a:rPr lang="ar-SA" sz="2000" dirty="0">
                <a:solidFill>
                  <a:srgbClr val="000000"/>
                </a:solidFill>
                <a:latin typeface="Calibri" panose="020F0502020204030204" pitchFamily="34" charset="0"/>
                <a:ea typeface="Times New Roman" panose="02020603050405020304" pitchFamily="18" charset="0"/>
                <a:cs typeface="Tahoma" panose="020B0604030504040204" pitchFamily="34" charset="0"/>
              </a:rPr>
              <a:t>این حمام با استفاده از یک سیستم پیچیده مهندسی به مدت طولانی تنها با یک شمع روشن می‌شده است</a:t>
            </a:r>
            <a:r>
              <a:rPr lang="en-US" sz="2000" dirty="0">
                <a:solidFill>
                  <a:srgbClr val="000000"/>
                </a:solidFill>
                <a:latin typeface="Tahoma" panose="020B0604030504040204" pitchFamily="34" charset="0"/>
                <a:ea typeface="Times New Roman" panose="02020603050405020304" pitchFamily="18" charset="0"/>
                <a:cs typeface="Arial" panose="020B0604020202020204" pitchFamily="34" charset="0"/>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Rectangle 2"/>
          <p:cNvSpPr/>
          <p:nvPr/>
        </p:nvSpPr>
        <p:spPr>
          <a:xfrm>
            <a:off x="3810000" y="83403"/>
            <a:ext cx="5187638" cy="830997"/>
          </a:xfrm>
          <a:prstGeom prst="rect">
            <a:avLst/>
          </a:prstGeom>
          <a:noFill/>
        </p:spPr>
        <p:txBody>
          <a:bodyPr wrap="none" lIns="91440" tIns="45720" rIns="91440" bIns="45720">
            <a:spAutoFit/>
          </a:bodyPr>
          <a:lstStyle/>
          <a:p>
            <a:pPr algn="ctr"/>
            <a:r>
              <a:rPr lang="fa-IR" sz="4800" b="1" cap="none" spc="0" dirty="0" smtClean="0">
                <a:ln w="9525">
                  <a:solidFill>
                    <a:schemeClr val="bg1"/>
                  </a:solidFill>
                  <a:prstDash val="solid"/>
                </a:ln>
                <a:solidFill>
                  <a:schemeClr val="tx1"/>
                </a:solidFill>
                <a:effectLst>
                  <a:outerShdw blurRad="38100" dist="38100" dir="2700000" algn="tl">
                    <a:srgbClr val="000000">
                      <a:alpha val="43137"/>
                    </a:srgbClr>
                  </a:outerShdw>
                </a:effectLst>
              </a:rPr>
              <a:t>حمام شیخ بهایی اصفهان</a:t>
            </a:r>
            <a:endParaRPr lang="en-US" sz="4800" b="1" cap="none" spc="0" dirty="0">
              <a:ln w="9525">
                <a:solidFill>
                  <a:schemeClr val="bg1"/>
                </a:solidFill>
                <a:prstDash val="solid"/>
              </a:ln>
              <a:solidFill>
                <a:schemeClr val="tx1"/>
              </a:solidFill>
              <a:effectLst>
                <a:outerShdw blurRad="38100" dist="38100" dir="2700000" algn="tl">
                  <a:srgbClr val="000000">
                    <a:alpha val="43137"/>
                  </a:srgbClr>
                </a:outerShdw>
              </a:effectLst>
            </a:endParaRPr>
          </a:p>
        </p:txBody>
      </p:sp>
      <p:pic>
        <p:nvPicPr>
          <p:cNvPr id="4" name="Picture 3" descr="راز گرم شدن «حمام شیخ‌بهایی» تنها با یک شمع">
            <a:hlinkClick r:id="rId2" tgtFrame="&quot;_blank&quot;"/>
          </p:cNvPr>
          <p:cNvPicPr/>
          <p:nvPr/>
        </p:nvPicPr>
        <p:blipFill>
          <a:blip r:embed="rId3" cstate="print"/>
          <a:srcRect/>
          <a:stretch>
            <a:fillRect/>
          </a:stretch>
        </p:blipFill>
        <p:spPr bwMode="auto">
          <a:xfrm>
            <a:off x="170708" y="2590800"/>
            <a:ext cx="4782292" cy="3762375"/>
          </a:xfrm>
          <a:prstGeom prst="rect">
            <a:avLst/>
          </a:prstGeom>
          <a:ln w="88900" cap="sq" cmpd="thickThin">
            <a:solidFill>
              <a:srgbClr val="000000"/>
            </a:solidFill>
            <a:prstDash val="solid"/>
            <a:miter lim="800000"/>
          </a:ln>
          <a:effectLst>
            <a:innerShdw blurRad="76200">
              <a:srgbClr val="000000"/>
            </a:innerShdw>
          </a:effectLst>
        </p:spPr>
      </p:pic>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492898" y="2971800"/>
            <a:ext cx="3281934" cy="3185877"/>
          </a:xfrm>
          <a:prstGeom prst="rect">
            <a:avLst/>
          </a:prstGeom>
          <a:ln w="88900" cap="sq" cmpd="thickThin">
            <a:solidFill>
              <a:srgbClr val="000000"/>
            </a:solidFill>
            <a:prstDash val="solid"/>
            <a:miter lim="800000"/>
          </a:ln>
          <a:effectLst>
            <a:innerShdw blurRad="76200">
              <a:srgbClr val="000000"/>
            </a:innerShdw>
          </a:effectLst>
        </p:spPr>
      </p:pic>
      <p:sp>
        <p:nvSpPr>
          <p:cNvPr id="6" name="TextBox 5"/>
          <p:cNvSpPr txBox="1"/>
          <p:nvPr/>
        </p:nvSpPr>
        <p:spPr>
          <a:xfrm>
            <a:off x="1225744" y="6457890"/>
            <a:ext cx="3276600" cy="400110"/>
          </a:xfrm>
          <a:prstGeom prst="rect">
            <a:avLst/>
          </a:prstGeom>
          <a:noFill/>
        </p:spPr>
        <p:txBody>
          <a:bodyPr wrap="square" rtlCol="0">
            <a:spAutoFit/>
          </a:bodyPr>
          <a:lstStyle/>
          <a:p>
            <a:r>
              <a:rPr lang="fa-IR" sz="2000" b="1" dirty="0" smtClean="0"/>
              <a:t>ورودی حمام شیخ بهایی اصفهان</a:t>
            </a:r>
            <a:endParaRPr lang="en-US" sz="2000" b="1" dirty="0"/>
          </a:p>
        </p:txBody>
      </p:sp>
      <p:sp>
        <p:nvSpPr>
          <p:cNvPr id="7" name="TextBox 6"/>
          <p:cNvSpPr txBox="1"/>
          <p:nvPr/>
        </p:nvSpPr>
        <p:spPr>
          <a:xfrm>
            <a:off x="5422032" y="6293337"/>
            <a:ext cx="3352800" cy="400110"/>
          </a:xfrm>
          <a:prstGeom prst="rect">
            <a:avLst/>
          </a:prstGeom>
          <a:noFill/>
        </p:spPr>
        <p:txBody>
          <a:bodyPr wrap="square" rtlCol="0">
            <a:spAutoFit/>
          </a:bodyPr>
          <a:lstStyle/>
          <a:p>
            <a:r>
              <a:rPr lang="fa-IR" sz="2000" b="1" dirty="0" smtClean="0"/>
              <a:t>کتیبه سردر حمام شیخ بهایی اصفهان</a:t>
            </a:r>
            <a:endParaRPr lang="en-US" sz="2000" b="1" dirty="0"/>
          </a:p>
        </p:txBody>
      </p:sp>
    </p:spTree>
    <p:extLst>
      <p:ext uri="{BB962C8B-B14F-4D97-AF65-F5344CB8AC3E}">
        <p14:creationId xmlns:p14="http://schemas.microsoft.com/office/powerpoint/2010/main" xmlns="" val="31074938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18211" y="152400"/>
            <a:ext cx="7693132" cy="769441"/>
          </a:xfrm>
          <a:prstGeom prst="rect">
            <a:avLst/>
          </a:prstGeom>
          <a:noFill/>
        </p:spPr>
        <p:txBody>
          <a:bodyPr wrap="none" lIns="91440" tIns="45720" rIns="91440" bIns="45720">
            <a:spAutoFit/>
          </a:bodyPr>
          <a:lstStyle/>
          <a:p>
            <a:pPr algn="ctr"/>
            <a:r>
              <a:rPr lang="fa-IR" sz="4400" b="1" cap="none" spc="0" dirty="0" smtClean="0">
                <a:ln w="9525">
                  <a:solidFill>
                    <a:schemeClr val="bg1"/>
                  </a:solidFill>
                  <a:prstDash val="solid"/>
                </a:ln>
                <a:solidFill>
                  <a:schemeClr val="tx1"/>
                </a:solidFill>
              </a:rPr>
              <a:t>رازگرم شدن حمام شیخ بهایی بایک شمع</a:t>
            </a:r>
            <a:endParaRPr lang="en-US" sz="4400" b="1" cap="none" spc="0" dirty="0">
              <a:ln w="9525">
                <a:solidFill>
                  <a:schemeClr val="bg1"/>
                </a:solidFill>
                <a:prstDash val="solid"/>
              </a:ln>
              <a:solidFill>
                <a:schemeClr val="tx1"/>
              </a:solidFill>
            </a:endParaRPr>
          </a:p>
        </p:txBody>
      </p:sp>
      <p:sp>
        <p:nvSpPr>
          <p:cNvPr id="10" name="Rectangle 9"/>
          <p:cNvSpPr/>
          <p:nvPr/>
        </p:nvSpPr>
        <p:spPr>
          <a:xfrm>
            <a:off x="207373" y="1143000"/>
            <a:ext cx="8915400" cy="3534301"/>
          </a:xfrm>
          <a:prstGeom prst="rect">
            <a:avLst/>
          </a:prstGeom>
        </p:spPr>
        <p:txBody>
          <a:bodyPr wrap="square">
            <a:spAutoFit/>
          </a:bodyPr>
          <a:lstStyle/>
          <a:p>
            <a:pPr algn="just" rtl="1">
              <a:lnSpc>
                <a:spcPct val="115000"/>
              </a:lnSpc>
              <a:spcAft>
                <a:spcPts val="1000"/>
              </a:spcAft>
            </a:pPr>
            <a:r>
              <a:rPr lang="ar-SA" sz="2000" dirty="0">
                <a:solidFill>
                  <a:srgbClr val="000000"/>
                </a:solidFill>
                <a:latin typeface="Calibri" panose="020F0502020204030204" pitchFamily="34" charset="0"/>
                <a:ea typeface="Times New Roman" panose="02020603050405020304" pitchFamily="18" charset="0"/>
                <a:cs typeface="Tahoma" panose="020B0604030504040204" pitchFamily="34" charset="0"/>
              </a:rPr>
              <a:t>در واقع شیخ بهایی طبق محاسباتی دقیقی خزینه حمام را به گونه‌ای طراحی کرده بود که فاضلاب این مکان تبدیل به گاز متان شود</a:t>
            </a:r>
            <a:r>
              <a:rPr lang="en-US" sz="2000" dirty="0">
                <a:solidFill>
                  <a:srgbClr val="000000"/>
                </a:solidFill>
                <a:latin typeface="Tahoma" panose="020B0604030504040204" pitchFamily="34" charset="0"/>
                <a:ea typeface="Times New Roman" panose="02020603050405020304" pitchFamily="18" charset="0"/>
                <a:cs typeface="Arial" panose="020B0604020202020204" pitchFamily="34" charset="0"/>
              </a:rPr>
              <a:t>.</a:t>
            </a:r>
            <a:endParaRPr lang="en-US" sz="2000" dirty="0">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1000"/>
              </a:spcAft>
            </a:pPr>
            <a:r>
              <a:rPr lang="ar-SA" sz="2000" dirty="0">
                <a:solidFill>
                  <a:srgbClr val="000000"/>
                </a:solidFill>
                <a:latin typeface="Calibri" panose="020F0502020204030204" pitchFamily="34" charset="0"/>
                <a:ea typeface="Times New Roman" panose="02020603050405020304" pitchFamily="18" charset="0"/>
                <a:cs typeface="Tahoma" panose="020B0604030504040204" pitchFamily="34" charset="0"/>
              </a:rPr>
              <a:t>همچنین بخشی از لجن‌های ته نشین شده در این مکان  برای تولید بیوگاز مورد استفاده قرار می‌گرفت، بدین شکل که شیخ بهایی با محاسباتی حجم لجن مورد نیاز برای تولید بیوگاز را مشخص کرده بود و گاز تولید شده به وسیله شعله‌هایی مخزن آب حمام را گرم می‌کرد</a:t>
            </a:r>
            <a:r>
              <a:rPr lang="en-US" sz="2000" dirty="0">
                <a:solidFill>
                  <a:srgbClr val="000000"/>
                </a:solidFill>
                <a:latin typeface="Tahoma" panose="020B0604030504040204" pitchFamily="34" charset="0"/>
                <a:ea typeface="Times New Roman" panose="02020603050405020304" pitchFamily="18" charset="0"/>
                <a:cs typeface="Arial" panose="020B0604020202020204" pitchFamily="34" charset="0"/>
              </a:rPr>
              <a:t>.</a:t>
            </a:r>
            <a:endParaRPr lang="en-US" sz="2000" dirty="0">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1000"/>
              </a:spcAft>
            </a:pPr>
            <a:r>
              <a:rPr lang="ar-SA" sz="2000" dirty="0">
                <a:solidFill>
                  <a:srgbClr val="000000"/>
                </a:solidFill>
                <a:latin typeface="Calibri" panose="020F0502020204030204" pitchFamily="34" charset="0"/>
                <a:ea typeface="Times New Roman" panose="02020603050405020304" pitchFamily="18" charset="0"/>
                <a:cs typeface="Tahoma" panose="020B0604030504040204" pitchFamily="34" charset="0"/>
              </a:rPr>
              <a:t>بنابراین آب این حمام با سیستم «دم و گاز» یعنی به کمک گاز متان فاضلاب مسجد جامع و چکیدن روغن عصارخانه شیخ بهایی (عصارخانه محلی برای تهیه روغن از دانه‌های روغن بوده است) در مجاورت حمام روشن می‌شده است</a:t>
            </a:r>
            <a:r>
              <a:rPr lang="en-US" sz="2000" dirty="0">
                <a:solidFill>
                  <a:srgbClr val="000000"/>
                </a:solidFill>
                <a:latin typeface="Tahoma" panose="020B0604030504040204" pitchFamily="34" charset="0"/>
                <a:ea typeface="Times New Roman" panose="02020603050405020304" pitchFamily="18" charset="0"/>
                <a:cs typeface="Arial" panose="020B0604020202020204" pitchFamily="34" charset="0"/>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103395778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راز گرم شدن «حمام شیخ‌بهایی» تنها با یک شمع">
            <a:hlinkClick r:id="rId2" tgtFrame="&quot;_blank&quot;"/>
          </p:cNvPr>
          <p:cNvPicPr/>
          <p:nvPr/>
        </p:nvPicPr>
        <p:blipFill>
          <a:blip r:embed="rId3" cstate="print"/>
          <a:srcRect/>
          <a:stretch>
            <a:fillRect/>
          </a:stretch>
        </p:blipFill>
        <p:spPr bwMode="auto">
          <a:xfrm>
            <a:off x="395536" y="404664"/>
            <a:ext cx="5760640" cy="4320480"/>
          </a:xfrm>
          <a:prstGeom prst="rect">
            <a:avLst/>
          </a:prstGeom>
          <a:ln w="88900" cap="sq" cmpd="thickThin">
            <a:solidFill>
              <a:srgbClr val="000000"/>
            </a:solidFill>
            <a:prstDash val="solid"/>
            <a:miter lim="800000"/>
          </a:ln>
          <a:effectLst>
            <a:innerShdw blurRad="76200">
              <a:srgbClr val="000000"/>
            </a:innerShdw>
          </a:effectLst>
        </p:spPr>
      </p:pic>
      <p:sp>
        <p:nvSpPr>
          <p:cNvPr id="3" name="Rectangle 2"/>
          <p:cNvSpPr/>
          <p:nvPr/>
        </p:nvSpPr>
        <p:spPr>
          <a:xfrm>
            <a:off x="17541" y="5085184"/>
            <a:ext cx="8839200" cy="1154162"/>
          </a:xfrm>
          <a:prstGeom prst="rect">
            <a:avLst/>
          </a:prstGeom>
        </p:spPr>
        <p:txBody>
          <a:bodyPr wrap="square">
            <a:spAutoFit/>
          </a:bodyPr>
          <a:lstStyle/>
          <a:p>
            <a:pPr algn="just" rtl="1">
              <a:lnSpc>
                <a:spcPct val="115000"/>
              </a:lnSpc>
              <a:spcAft>
                <a:spcPts val="1000"/>
              </a:spcAft>
            </a:pPr>
            <a:r>
              <a:rPr lang="ar-SA" sz="2000" dirty="0">
                <a:solidFill>
                  <a:srgbClr val="000000"/>
                </a:solidFill>
                <a:latin typeface="Calibri" panose="020F0502020204030204" pitchFamily="34" charset="0"/>
                <a:ea typeface="Times New Roman" panose="02020603050405020304" pitchFamily="18" charset="0"/>
                <a:cs typeface="Tahoma" panose="020B0604030504040204" pitchFamily="34" charset="0"/>
              </a:rPr>
              <a:t>بنا بر نقلی مشهور زمانی که تعدادی محقق انگلیسی می‌خواستند راز گرم شدن این حمام به کمک شمع را بفهمند با دستکاری در معماری بنا باعث شدند که شمع حمام نیز با مشکل مواجه شود و از آن زمان دیگر این شمع‌ روشن نشده‌ است</a:t>
            </a:r>
            <a:r>
              <a:rPr lang="en-US" sz="2000" dirty="0">
                <a:solidFill>
                  <a:srgbClr val="000000"/>
                </a:solidFill>
                <a:latin typeface="Tahoma" panose="020B0604030504040204" pitchFamily="34" charset="0"/>
                <a:ea typeface="Times New Roman" panose="02020603050405020304" pitchFamily="18" charset="0"/>
                <a:cs typeface="Arial" panose="020B0604020202020204" pitchFamily="34" charset="0"/>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182192482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83403"/>
            <a:ext cx="5941050" cy="830997"/>
          </a:xfrm>
          <a:prstGeom prst="rect">
            <a:avLst/>
          </a:prstGeom>
          <a:noFill/>
        </p:spPr>
        <p:txBody>
          <a:bodyPr wrap="none" lIns="91440" tIns="45720" rIns="91440" bIns="45720">
            <a:spAutoFit/>
          </a:bodyPr>
          <a:lstStyle/>
          <a:p>
            <a:pPr algn="ctr"/>
            <a:r>
              <a:rPr lang="fa-IR" sz="4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روزهای تاریک گرمابه داری</a:t>
            </a:r>
            <a:endParaRPr lang="en-US" sz="4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Rectangle 2"/>
          <p:cNvSpPr/>
          <p:nvPr/>
        </p:nvSpPr>
        <p:spPr>
          <a:xfrm>
            <a:off x="685800" y="1371600"/>
            <a:ext cx="7848600" cy="3631763"/>
          </a:xfrm>
          <a:prstGeom prst="rect">
            <a:avLst/>
          </a:prstGeom>
        </p:spPr>
        <p:txBody>
          <a:bodyPr wrap="square">
            <a:spAutoFit/>
          </a:bodyPr>
          <a:lstStyle/>
          <a:p>
            <a:pPr algn="just" rtl="1">
              <a:lnSpc>
                <a:spcPct val="115000"/>
              </a:lnSpc>
            </a:pPr>
            <a:r>
              <a:rPr lang="ar-SA" sz="2000" dirty="0">
                <a:latin typeface="BNazanin"/>
                <a:ea typeface="Calibri" panose="020F0502020204030204" pitchFamily="34" charset="0"/>
              </a:rPr>
              <a:t>حمام هاي عمومی در سال ها اخیر در برابر نوآوري ها و بهره برداري از پیشرفت هاي تکنولوژي متروکه شده و با تغییر شکل مسکن مردم و احداث حمام در داخل منازل، نقش و کارکرد خود را از دست داده اند و حمام هاي خانگی به همراه استخر، سونا و جکوزي جایگزین آنها شده اند</a:t>
            </a:r>
            <a:r>
              <a:rPr lang="en-US" sz="2000" dirty="0">
                <a:latin typeface="BNazanin"/>
                <a:ea typeface="Calibri" panose="020F0502020204030204" pitchFamily="34" charset="0"/>
              </a:rPr>
              <a:t>. </a:t>
            </a:r>
            <a:r>
              <a:rPr lang="ar-SA" sz="2000" dirty="0">
                <a:latin typeface="BNazanin"/>
                <a:ea typeface="Calibri" panose="020F0502020204030204" pitchFamily="34" charset="0"/>
              </a:rPr>
              <a:t>اگر چه هنوز در گوشه و کنار شهرها و در بسیاري از محله هاي قدیمی گرمابه هاي عمومی به چشم می خورند، ولی بسیاري از آنها فقط مورد </a:t>
            </a:r>
            <a:r>
              <a:rPr lang="ar-SA" sz="2000" dirty="0" smtClean="0">
                <a:latin typeface="BNazanin"/>
                <a:ea typeface="Calibri" panose="020F0502020204030204" pitchFamily="34" charset="0"/>
              </a:rPr>
              <a:t>استفاده</a:t>
            </a:r>
            <a:r>
              <a:rPr lang="fa-IR" sz="2000" dirty="0" smtClean="0">
                <a:latin typeface="Calibri" panose="020F0502020204030204" pitchFamily="34" charset="0"/>
                <a:ea typeface="Calibri" panose="020F0502020204030204" pitchFamily="34" charset="0"/>
              </a:rPr>
              <a:t> </a:t>
            </a:r>
            <a:r>
              <a:rPr lang="ar-SA" sz="2000" dirty="0" smtClean="0">
                <a:latin typeface="BNazanin"/>
                <a:ea typeface="Calibri" panose="020F0502020204030204" pitchFamily="34" charset="0"/>
              </a:rPr>
              <a:t>مسافران </a:t>
            </a:r>
            <a:r>
              <a:rPr lang="ar-SA" sz="2000" dirty="0">
                <a:latin typeface="BNazanin"/>
                <a:ea typeface="Calibri" panose="020F0502020204030204" pitchFamily="34" charset="0"/>
              </a:rPr>
              <a:t>و کارگران فصلی قرار می گیرند که از نقاط مختلف به شهرها می </a:t>
            </a:r>
            <a:r>
              <a:rPr lang="ar-SA" sz="2000" dirty="0" smtClean="0">
                <a:latin typeface="BNazanin"/>
                <a:ea typeface="Calibri" panose="020F0502020204030204" pitchFamily="34" charset="0"/>
              </a:rPr>
              <a:t>آی</a:t>
            </a:r>
            <a:r>
              <a:rPr lang="fa-IR" sz="2000" dirty="0" smtClean="0">
                <a:latin typeface="BNazanin"/>
                <a:ea typeface="Calibri" panose="020F0502020204030204" pitchFamily="34" charset="0"/>
              </a:rPr>
              <a:t>ند. </a:t>
            </a:r>
            <a:r>
              <a:rPr lang="ar-SA" sz="2000" dirty="0" smtClean="0">
                <a:latin typeface="BNazanin"/>
                <a:ea typeface="Calibri" panose="020F0502020204030204" pitchFamily="34" charset="0"/>
              </a:rPr>
              <a:t>صاحبان </a:t>
            </a:r>
            <a:r>
              <a:rPr lang="ar-SA" sz="2000" dirty="0">
                <a:latin typeface="BNazanin"/>
                <a:ea typeface="Calibri" panose="020F0502020204030204" pitchFamily="34" charset="0"/>
              </a:rPr>
              <a:t>گرمابه ها به دلیل نبود مشتري در تأمین هزینه هاي گرمابه با مشکل مواجه </a:t>
            </a:r>
            <a:r>
              <a:rPr lang="ar-SA" sz="2000" dirty="0" smtClean="0">
                <a:latin typeface="BNazanin"/>
                <a:ea typeface="Calibri" panose="020F0502020204030204" pitchFamily="34" charset="0"/>
              </a:rPr>
              <a:t>هستند</a:t>
            </a:r>
            <a:r>
              <a:rPr lang="fa-IR" sz="2000" dirty="0" smtClean="0">
                <a:latin typeface="BNazanin"/>
                <a:ea typeface="Calibri" panose="020F0502020204030204" pitchFamily="34" charset="0"/>
              </a:rPr>
              <a:t>. </a:t>
            </a:r>
            <a:r>
              <a:rPr lang="ar-SA" sz="2000" dirty="0" smtClean="0"/>
              <a:t>تعداد </a:t>
            </a:r>
            <a:r>
              <a:rPr lang="ar-SA" sz="2000" dirty="0"/>
              <a:t>مراجعه کنندگان به گرمابه هاي عمومی را حداکثر روزانه حدود</a:t>
            </a:r>
            <a:r>
              <a:rPr lang="en-US" sz="2000" dirty="0"/>
              <a:t> 30 </a:t>
            </a:r>
            <a:r>
              <a:rPr lang="ar-SA" sz="2000" dirty="0"/>
              <a:t>نفر ذکر می کند و </a:t>
            </a:r>
            <a:r>
              <a:rPr lang="ar-SA" sz="2000" dirty="0" smtClean="0"/>
              <a:t>اغلب </a:t>
            </a:r>
            <a:r>
              <a:rPr lang="ar-SA" sz="2000" dirty="0"/>
              <a:t>مراجعه کنندگان به گرمابه ها مسافران و مهاجران افغانی هستند که دسترسی به حمام خانگی ندارند </a:t>
            </a:r>
            <a:r>
              <a:rPr lang="en-US" sz="2000" dirty="0"/>
              <a:t>.</a:t>
            </a:r>
          </a:p>
          <a:p>
            <a:pPr algn="just" rtl="1">
              <a:lnSpc>
                <a:spcPct val="115000"/>
              </a:lnSpc>
            </a:pPr>
            <a:endParaRPr lang="en-US" sz="2000" dirty="0"/>
          </a:p>
        </p:txBody>
      </p:sp>
    </p:spTree>
    <p:extLst>
      <p:ext uri="{BB962C8B-B14F-4D97-AF65-F5344CB8AC3E}">
        <p14:creationId xmlns:p14="http://schemas.microsoft.com/office/powerpoint/2010/main" xmlns="" val="382615292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99592" y="980728"/>
            <a:ext cx="7056784" cy="4434013"/>
          </a:xfrm>
          <a:prstGeom prst="rect">
            <a:avLst/>
          </a:prstGeom>
          <a:ln w="228600" cap="sq" cmpd="thickThin">
            <a:solidFill>
              <a:srgbClr val="000000"/>
            </a:solidFill>
            <a:prstDash val="solid"/>
            <a:miter lim="800000"/>
          </a:ln>
          <a:effectLst>
            <a:innerShdw blurRad="76200">
              <a:srgbClr val="000000"/>
            </a:innerShdw>
          </a:effectLst>
        </p:spPr>
      </p:pic>
      <p:sp>
        <p:nvSpPr>
          <p:cNvPr id="4" name="TextBox 3"/>
          <p:cNvSpPr txBox="1"/>
          <p:nvPr/>
        </p:nvSpPr>
        <p:spPr>
          <a:xfrm>
            <a:off x="-324544" y="6021288"/>
            <a:ext cx="4896544" cy="400110"/>
          </a:xfrm>
          <a:prstGeom prst="rect">
            <a:avLst/>
          </a:prstGeom>
          <a:noFill/>
        </p:spPr>
        <p:txBody>
          <a:bodyPr wrap="square" rtlCol="0">
            <a:spAutoFit/>
          </a:bodyPr>
          <a:lstStyle/>
          <a:p>
            <a:r>
              <a:rPr lang="fa-IR" sz="2000" b="1" dirty="0" smtClean="0"/>
              <a:t>بسیاری از حمام های تاریخی امروزه تخریب شده اند</a:t>
            </a:r>
            <a:endParaRPr lang="en-US" sz="2000" b="1" dirty="0"/>
          </a:p>
        </p:txBody>
      </p:sp>
    </p:spTree>
    <p:extLst>
      <p:ext uri="{BB962C8B-B14F-4D97-AF65-F5344CB8AC3E}">
        <p14:creationId xmlns:p14="http://schemas.microsoft.com/office/powerpoint/2010/main" xmlns="" val="69585229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33800" y="1524000"/>
            <a:ext cx="4876800" cy="3416320"/>
          </a:xfrm>
          <a:prstGeom prst="rect">
            <a:avLst/>
          </a:prstGeom>
        </p:spPr>
        <p:txBody>
          <a:bodyPr wrap="square">
            <a:spAutoFit/>
          </a:bodyPr>
          <a:lstStyle/>
          <a:p>
            <a:pPr algn="r" rtl="1">
              <a:buFont typeface="Wingdings" pitchFamily="2" charset="2"/>
              <a:buChar char="q"/>
            </a:pPr>
            <a:r>
              <a:rPr lang="fa-IR" dirty="0"/>
              <a:t>هنر و معماری اسلامی ایران</a:t>
            </a:r>
          </a:p>
          <a:p>
            <a:pPr algn="r" rtl="1"/>
            <a:r>
              <a:rPr lang="fa-IR" dirty="0"/>
              <a:t>           یادنامه استاد دکتر لطیف ابولقاسمی</a:t>
            </a:r>
          </a:p>
          <a:p>
            <a:pPr algn="r" rtl="1"/>
            <a:endParaRPr lang="fa-IR" dirty="0"/>
          </a:p>
          <a:p>
            <a:pPr algn="r" rtl="1">
              <a:buFont typeface="Wingdings" pitchFamily="2" charset="2"/>
              <a:buChar char="q"/>
            </a:pPr>
            <a:r>
              <a:rPr lang="fa-IR" dirty="0" smtClean="0"/>
              <a:t>معماری ایرانی</a:t>
            </a:r>
            <a:endParaRPr lang="fa-IR" dirty="0"/>
          </a:p>
          <a:p>
            <a:pPr algn="r" rtl="1"/>
            <a:r>
              <a:rPr lang="fa-IR" dirty="0"/>
              <a:t>           تقریر استاد محمد کریم پیرنیا</a:t>
            </a:r>
          </a:p>
          <a:p>
            <a:pPr algn="r" rtl="1"/>
            <a:endParaRPr lang="fa-IR" dirty="0"/>
          </a:p>
          <a:p>
            <a:pPr algn="r" rtl="1">
              <a:buFont typeface="Wingdings" pitchFamily="2" charset="2"/>
              <a:buChar char="q"/>
            </a:pPr>
            <a:r>
              <a:rPr lang="fa-IR" dirty="0"/>
              <a:t>معماری ایران دوران اسلامی</a:t>
            </a:r>
          </a:p>
          <a:p>
            <a:pPr algn="r" rtl="1"/>
            <a:r>
              <a:rPr lang="fa-IR" dirty="0"/>
              <a:t>           محمد یوسف </a:t>
            </a:r>
            <a:r>
              <a:rPr lang="fa-IR" dirty="0" smtClean="0"/>
              <a:t>کیانی</a:t>
            </a:r>
          </a:p>
          <a:p>
            <a:pPr algn="r" rtl="1"/>
            <a:endParaRPr lang="fa-IR" dirty="0" smtClean="0"/>
          </a:p>
          <a:p>
            <a:pPr algn="r" rtl="1"/>
            <a:r>
              <a:rPr lang="fa-IR" dirty="0" smtClean="0"/>
              <a:t>ویکی پدیا دانش نامه آزاد</a:t>
            </a:r>
          </a:p>
          <a:p>
            <a:pPr algn="r" rtl="1"/>
            <a:endParaRPr lang="fa-IR" dirty="0"/>
          </a:p>
          <a:p>
            <a:pPr algn="r" rtl="1"/>
            <a:endParaRPr lang="fa-IR" dirty="0" smtClean="0"/>
          </a:p>
        </p:txBody>
      </p:sp>
      <p:sp>
        <p:nvSpPr>
          <p:cNvPr id="3" name="Rectangle 2"/>
          <p:cNvSpPr/>
          <p:nvPr/>
        </p:nvSpPr>
        <p:spPr>
          <a:xfrm>
            <a:off x="7404821" y="76200"/>
            <a:ext cx="1205779" cy="830997"/>
          </a:xfrm>
          <a:prstGeom prst="rect">
            <a:avLst/>
          </a:prstGeom>
          <a:noFill/>
        </p:spPr>
        <p:txBody>
          <a:bodyPr wrap="none" lIns="91440" tIns="45720" rIns="91440" bIns="45720">
            <a:spAutoFit/>
          </a:bodyPr>
          <a:lstStyle/>
          <a:p>
            <a:pPr algn="ctr"/>
            <a:r>
              <a:rPr lang="fa-IR" sz="4800" b="1" cap="none" spc="0" dirty="0" smtClean="0">
                <a:ln w="9525">
                  <a:solidFill>
                    <a:schemeClr val="bg1"/>
                  </a:solidFill>
                  <a:prstDash val="solid"/>
                </a:ln>
                <a:solidFill>
                  <a:schemeClr val="tx1"/>
                </a:solidFill>
                <a:effectLst>
                  <a:outerShdw blurRad="38100" dist="38100" dir="2700000" algn="tl">
                    <a:srgbClr val="000000">
                      <a:alpha val="43137"/>
                    </a:srgbClr>
                  </a:outerShdw>
                </a:effectLst>
              </a:rPr>
              <a:t>منابع</a:t>
            </a:r>
            <a:endParaRPr lang="en-US" sz="4800" b="1" cap="none" spc="0" dirty="0">
              <a:ln w="9525">
                <a:solidFill>
                  <a:schemeClr val="bg1"/>
                </a:solidFill>
                <a:prstDash val="solid"/>
              </a:ln>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1338848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4437112"/>
            <a:ext cx="8262664" cy="1154162"/>
          </a:xfrm>
          <a:prstGeom prst="rect">
            <a:avLst/>
          </a:prstGeom>
        </p:spPr>
        <p:txBody>
          <a:bodyPr wrap="square">
            <a:spAutoFit/>
          </a:bodyPr>
          <a:lstStyle/>
          <a:p>
            <a:pPr algn="just">
              <a:lnSpc>
                <a:spcPct val="115000"/>
              </a:lnSpc>
            </a:pPr>
            <a:r>
              <a:rPr lang="ar-SA" sz="2000" b="1" dirty="0">
                <a:latin typeface="BNazanin"/>
                <a:ea typeface="Calibri" panose="020F0502020204030204" pitchFamily="34" charset="0"/>
              </a:rPr>
              <a:t>-در جریان حفاري هاي باستان شناسی بندر سیراف در حاشیه خلیج فارس نیز بقایاي حمامی مربوط به سده هاي نخستین اسلامی کشف شد که مشتمل بر رختکن، گرمخانه، خزینه، توالت، تون حمام و انبار سوخت آن بود و با قلوه سنگ هاي بزرگ و کوچک ساخته شده بود</a:t>
            </a:r>
            <a:r>
              <a:rPr lang="en-US" sz="2000" b="1" dirty="0">
                <a:latin typeface="BNazanin"/>
                <a:ea typeface="Calibri" panose="020F0502020204030204" pitchFamily="34" charset="0"/>
              </a:rPr>
              <a:t>. </a:t>
            </a:r>
            <a:endParaRPr lang="en-US" sz="2000" b="1" dirty="0">
              <a:latin typeface="Calibri" panose="020F0502020204030204" pitchFamily="34" charset="0"/>
              <a:ea typeface="Calibri" panose="020F050202020403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9512" y="980728"/>
            <a:ext cx="4334024" cy="3031777"/>
          </a:xfrm>
          <a:prstGeom prst="rect">
            <a:avLst/>
          </a:prstGeom>
          <a:ln w="88900" cap="sq" cmpd="thickThin">
            <a:solidFill>
              <a:srgbClr val="000000"/>
            </a:solidFill>
            <a:prstDash val="solid"/>
            <a:miter lim="800000"/>
          </a:ln>
          <a:effectLst>
            <a:innerShdw blurRad="76200">
              <a:srgbClr val="000000"/>
            </a:innerShdw>
          </a:effectLst>
        </p:spPr>
      </p:pic>
      <p:sp>
        <p:nvSpPr>
          <p:cNvPr id="4" name="TextBox 3"/>
          <p:cNvSpPr txBox="1"/>
          <p:nvPr/>
        </p:nvSpPr>
        <p:spPr>
          <a:xfrm>
            <a:off x="4513536" y="3356992"/>
            <a:ext cx="2016224" cy="400110"/>
          </a:xfrm>
          <a:prstGeom prst="rect">
            <a:avLst/>
          </a:prstGeom>
          <a:noFill/>
        </p:spPr>
        <p:txBody>
          <a:bodyPr wrap="square" rtlCol="0">
            <a:spAutoFit/>
          </a:bodyPr>
          <a:lstStyle/>
          <a:p>
            <a:r>
              <a:rPr lang="fa-IR" sz="2000" b="1" dirty="0" smtClean="0"/>
              <a:t>بقایای بندر سیراف</a:t>
            </a:r>
            <a:endParaRPr lang="en-US" sz="2000" b="1" dirty="0"/>
          </a:p>
        </p:txBody>
      </p:sp>
    </p:spTree>
    <p:extLst>
      <p:ext uri="{BB962C8B-B14F-4D97-AF65-F5344CB8AC3E}">
        <p14:creationId xmlns:p14="http://schemas.microsoft.com/office/powerpoint/2010/main" xmlns="" val="2685537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5013176"/>
            <a:ext cx="8478688" cy="1154162"/>
          </a:xfrm>
          <a:prstGeom prst="rect">
            <a:avLst/>
          </a:prstGeom>
        </p:spPr>
        <p:txBody>
          <a:bodyPr wrap="square">
            <a:spAutoFit/>
          </a:bodyPr>
          <a:lstStyle/>
          <a:p>
            <a:pPr algn="just">
              <a:lnSpc>
                <a:spcPct val="115000"/>
              </a:lnSpc>
            </a:pPr>
            <a:r>
              <a:rPr lang="ar-SA" sz="2000" b="1" dirty="0">
                <a:latin typeface="BNazanin"/>
                <a:ea typeface="Calibri" panose="020F0502020204030204" pitchFamily="34" charset="0"/>
              </a:rPr>
              <a:t>-در شهرهاي مهم دوره سلجوقی </a:t>
            </a:r>
            <a:r>
              <a:rPr lang="ar-SA" sz="2000" b="1" dirty="0" smtClean="0">
                <a:latin typeface="BNazanin"/>
                <a:ea typeface="Calibri" panose="020F0502020204030204" pitchFamily="34" charset="0"/>
              </a:rPr>
              <a:t>و</a:t>
            </a:r>
            <a:r>
              <a:rPr lang="en-US" sz="2000" b="1" dirty="0" smtClean="0">
                <a:latin typeface="BNazanin"/>
                <a:ea typeface="Calibri" panose="020F0502020204030204" pitchFamily="34" charset="0"/>
              </a:rPr>
              <a:t> </a:t>
            </a:r>
            <a:r>
              <a:rPr lang="ar-SA" sz="2000" b="1" dirty="0" smtClean="0">
                <a:latin typeface="BNazanin"/>
                <a:ea typeface="Calibri" panose="020F0502020204030204" pitchFamily="34" charset="0"/>
              </a:rPr>
              <a:t>دوره </a:t>
            </a:r>
            <a:r>
              <a:rPr lang="ar-SA" sz="2000" b="1" dirty="0">
                <a:latin typeface="BNazanin"/>
                <a:ea typeface="Calibri" panose="020F0502020204030204" pitchFamily="34" charset="0"/>
              </a:rPr>
              <a:t>ایلخانی </a:t>
            </a:r>
            <a:r>
              <a:rPr lang="ar-SA" sz="2000" b="1" dirty="0" smtClean="0">
                <a:latin typeface="BNazanin"/>
                <a:ea typeface="Calibri" panose="020F0502020204030204" pitchFamily="34" charset="0"/>
              </a:rPr>
              <a:t>در </a:t>
            </a:r>
            <a:r>
              <a:rPr lang="ar-SA" sz="2000" b="1" dirty="0">
                <a:latin typeface="BNazanin"/>
                <a:ea typeface="Calibri" panose="020F0502020204030204" pitchFamily="34" charset="0"/>
              </a:rPr>
              <a:t>شهرهایی چون تبریز، مراغه و سلطانیه حمام هایی ساخته شد که امروز آثاري از آنها بر جاي نمانده است.</a:t>
            </a:r>
            <a:endParaRPr lang="en-US" sz="2000" b="1" dirty="0">
              <a:latin typeface="Calibri" panose="020F0502020204030204" pitchFamily="34" charset="0"/>
              <a:ea typeface="Calibri" panose="020F0502020204030204" pitchFamily="34" charset="0"/>
            </a:endParaRPr>
          </a:p>
          <a:p>
            <a:pPr>
              <a:lnSpc>
                <a:spcPct val="115000"/>
              </a:lnSpc>
            </a:pPr>
            <a:r>
              <a:rPr lang="ar-SA" sz="2000" b="1" dirty="0">
                <a:latin typeface="BNazanin"/>
                <a:ea typeface="Calibri" panose="020F0502020204030204" pitchFamily="34" charset="0"/>
                <a:cs typeface="BNazanin"/>
              </a:rPr>
              <a:t> </a:t>
            </a:r>
            <a:endParaRPr lang="en-US" sz="1400" b="1" dirty="0">
              <a:latin typeface="Calibri" panose="020F0502020204030204" pitchFamily="34" charset="0"/>
              <a:ea typeface="Calibri" panose="020F0502020204030204"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25490" y="1156102"/>
            <a:ext cx="7235506" cy="3785066"/>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4" name="TextBox 3"/>
          <p:cNvSpPr txBox="1"/>
          <p:nvPr/>
        </p:nvSpPr>
        <p:spPr>
          <a:xfrm>
            <a:off x="4860032" y="1268760"/>
            <a:ext cx="2520280" cy="400110"/>
          </a:xfrm>
          <a:prstGeom prst="rect">
            <a:avLst/>
          </a:prstGeom>
          <a:noFill/>
        </p:spPr>
        <p:txBody>
          <a:bodyPr wrap="square" rtlCol="0">
            <a:spAutoFit/>
          </a:bodyPr>
          <a:lstStyle/>
          <a:p>
            <a:r>
              <a:rPr lang="fa-IR" sz="2000" b="1" dirty="0" smtClean="0"/>
              <a:t>حمام تاریخی مراغه</a:t>
            </a:r>
            <a:endParaRPr lang="en-US" sz="2000" b="1" dirty="0"/>
          </a:p>
        </p:txBody>
      </p:sp>
    </p:spTree>
    <p:extLst>
      <p:ext uri="{BB962C8B-B14F-4D97-AF65-F5344CB8AC3E}">
        <p14:creationId xmlns:p14="http://schemas.microsoft.com/office/powerpoint/2010/main" xmlns="" val="12824834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1571</TotalTime>
  <Words>3786</Words>
  <Application>Microsoft Office PowerPoint</Application>
  <PresentationFormat>On-screen Show (4:3)</PresentationFormat>
  <Paragraphs>340</Paragraphs>
  <Slides>76</Slides>
  <Notes>1</Notes>
  <HiddenSlides>0</HiddenSlides>
  <MMClips>0</MMClips>
  <ScaleCrop>false</ScaleCrop>
  <HeadingPairs>
    <vt:vector size="4" baseType="variant">
      <vt:variant>
        <vt:lpstr>Theme</vt:lpstr>
      </vt:variant>
      <vt:variant>
        <vt:i4>1</vt:i4>
      </vt:variant>
      <vt:variant>
        <vt:lpstr>Slide Titles</vt:lpstr>
      </vt:variant>
      <vt:variant>
        <vt:i4>76</vt:i4>
      </vt:variant>
    </vt:vector>
  </HeadingPairs>
  <TitlesOfParts>
    <vt:vector size="77"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اندام های حمام </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vector>
  </TitlesOfParts>
  <Company>MRT www.Win2Farsi.com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گرمابه</dc:title>
  <dc:creator>rasool.yousefi@gmail.com</dc:creator>
  <cp:lastModifiedBy>User</cp:lastModifiedBy>
  <cp:revision>192</cp:revision>
  <dcterms:created xsi:type="dcterms:W3CDTF">2009-10-25T19:27:57Z</dcterms:created>
  <dcterms:modified xsi:type="dcterms:W3CDTF">2017-11-11T18:46:11Z</dcterms:modified>
</cp:coreProperties>
</file>