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10" r:id="rId3"/>
    <p:sldId id="276" r:id="rId4"/>
    <p:sldId id="272" r:id="rId5"/>
    <p:sldId id="303" r:id="rId6"/>
    <p:sldId id="282" r:id="rId7"/>
    <p:sldId id="316" r:id="rId8"/>
    <p:sldId id="284" r:id="rId9"/>
    <p:sldId id="286" r:id="rId10"/>
    <p:sldId id="314" r:id="rId11"/>
    <p:sldId id="288" r:id="rId12"/>
    <p:sldId id="296" r:id="rId13"/>
    <p:sldId id="295" r:id="rId14"/>
    <p:sldId id="290" r:id="rId15"/>
    <p:sldId id="291" r:id="rId16"/>
    <p:sldId id="292" r:id="rId17"/>
    <p:sldId id="293" r:id="rId18"/>
    <p:sldId id="306" r:id="rId19"/>
    <p:sldId id="294" r:id="rId20"/>
    <p:sldId id="304" r:id="rId21"/>
    <p:sldId id="305" r:id="rId22"/>
    <p:sldId id="277" r:id="rId23"/>
    <p:sldId id="279" r:id="rId24"/>
    <p:sldId id="260" r:id="rId25"/>
    <p:sldId id="257" r:id="rId26"/>
    <p:sldId id="299" r:id="rId27"/>
    <p:sldId id="312" r:id="rId28"/>
    <p:sldId id="262" r:id="rId29"/>
    <p:sldId id="263" r:id="rId30"/>
    <p:sldId id="307" r:id="rId31"/>
    <p:sldId id="271" r:id="rId32"/>
    <p:sldId id="261" r:id="rId33"/>
    <p:sldId id="269" r:id="rId34"/>
    <p:sldId id="308" r:id="rId35"/>
    <p:sldId id="265" r:id="rId36"/>
    <p:sldId id="266" r:id="rId37"/>
    <p:sldId id="309" r:id="rId38"/>
    <p:sldId id="267" r:id="rId39"/>
    <p:sldId id="268" r:id="rId40"/>
    <p:sldId id="300" r:id="rId41"/>
    <p:sldId id="313" r:id="rId42"/>
    <p:sldId id="302" r:id="rId43"/>
    <p:sldId id="301" r:id="rId44"/>
    <p:sldId id="270" r:id="rId45"/>
    <p:sldId id="275" r:id="rId46"/>
    <p:sldId id="311" r:id="rId47"/>
    <p:sldId id="273" r:id="rId48"/>
    <p:sldId id="31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49DA"/>
    <a:srgbClr val="6699FF"/>
    <a:srgbClr val="EAE7DA"/>
    <a:srgbClr val="BDEEF5"/>
    <a:srgbClr val="717171"/>
    <a:srgbClr val="777777"/>
    <a:srgbClr val="D7D2BB"/>
    <a:srgbClr val="E3DFCF"/>
    <a:srgbClr val="769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>
      <p:cViewPr varScale="1">
        <p:scale>
          <a:sx n="49" d="100"/>
          <a:sy n="49" d="100"/>
        </p:scale>
        <p:origin x="11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7BAA1-56E1-48E6-B809-12FE1D12F695}" type="datetimeFigureOut">
              <a:rPr lang="en-US" smtClean="0"/>
              <a:pPr/>
              <a:t>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731B4-E0D3-47A8-9EEA-C29A8D7BA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K:\&#1583;&#1585;&#1587;%20&#1575;&#1604;&#1705;&#1578;&#1585;&#1608;&#1606;&#1740;&#1705;\1azomalbala-farahmand-kootah.mp3" TargetMode="Externa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K:\&#1583;&#1585;&#1587;%20&#1575;&#1604;&#1705;&#1578;&#1585;&#1608;&#1606;&#1740;&#1705;\Al'ajal%20Mola.mp3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2.xml"/><Relationship Id="rId7" Type="http://schemas.openxmlformats.org/officeDocument/2006/relationships/slide" Target="slide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P\Desktop\&#1605;&#1581;&#1578;&#1608;&#1575;&#1740;%20&#1570;&#1605;&#1608;&#1586;&#1588;&#1740;%20&#1583;&#1740;&#1606;&#1740;%20&#1608;&#1602;&#1585;&#1570;&#1606;%20&#1590;&#1605;&#1606;%20&#1582;&#1583;&#1605;&#1578;%2094\&#1576;&#1585;&#1585;&#1587;&#1740;%20&#1605;&#1581;&#1578;&#1608;&#1575;&#1740;%20&#1583;&#1585;&#1608;&#1587;%20%20&#1580;&#1583;&#1740;&#1583;%20&#1662;&#1740;&#1575;&#1605;%20&#1607;&#1575;&#1740;%20&#1570;&#1587;&#1605;&#1575;&#1606;%20&#1606;&#1607;&#1605;\&#1583;&#1585;&#1587;6\&#1589;&#1608;&#1578;\&#1606;&#1583;&#1740;&#1583;&#1605;%20&#1588;&#1607;&#1740;.mp3" TargetMode="Externa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CCCCFF">
                <a:alpha val="7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962400" y="1828800"/>
            <a:ext cx="2057400" cy="1066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itchFamily="2" charset="-78"/>
              </a:rPr>
              <a:t>درس ششم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95400" y="2895600"/>
            <a:ext cx="2667000" cy="10668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itchFamily="2" charset="-78"/>
              </a:rPr>
              <a:t>خورشید پنهان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6" name="16-Point Star 5"/>
          <p:cNvSpPr/>
          <p:nvPr/>
        </p:nvSpPr>
        <p:spPr>
          <a:xfrm>
            <a:off x="4724400" y="457200"/>
            <a:ext cx="4114800" cy="1143000"/>
          </a:xfrm>
          <a:prstGeom prst="star16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itchFamily="2" charset="-78"/>
              </a:rPr>
              <a:t>پیام های آسمان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43200" y="5791200"/>
            <a:ext cx="3886200" cy="609600"/>
          </a:xfrm>
          <a:prstGeom prst="roundRect">
            <a:avLst/>
          </a:prstGeom>
          <a:solidFill>
            <a:srgbClr val="00B0F0"/>
          </a:solidFill>
          <a:ln>
            <a:solidFill>
              <a:srgbClr val="EAE7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97789" y="381000"/>
            <a:ext cx="9046211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53200" y="533400"/>
            <a:ext cx="188384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sz="2400" b="1" dirty="0" smtClean="0">
                <a:solidFill>
                  <a:srgbClr val="C00000"/>
                </a:solidFill>
              </a:rPr>
              <a:t>عقده ای اثر گذار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990600" y="685800"/>
            <a:ext cx="6400800" cy="411480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rgbClr val="CC3399"/>
                </a:solidFill>
              </a:rPr>
              <a:t>1-اعتقاد به قیام وظهور حضرت مهدی اثرگذارترین عقیده برشیعیان برای تحمل سختی ها ومشکلات</a:t>
            </a:r>
          </a:p>
          <a:p>
            <a:pPr algn="ctr"/>
            <a:r>
              <a:rPr lang="fa-IR" dirty="0" smtClean="0">
                <a:solidFill>
                  <a:srgbClr val="CC3399"/>
                </a:solidFill>
              </a:rPr>
              <a:t>2- این عقیده فقط اختصاص به شیعیان ندارد.</a:t>
            </a:r>
          </a:p>
          <a:p>
            <a:pPr algn="ctr"/>
            <a:r>
              <a:rPr lang="fa-IR" dirty="0" smtClean="0">
                <a:solidFill>
                  <a:srgbClr val="CC3399"/>
                </a:solidFill>
              </a:rPr>
              <a:t>3-در تعالیم مسیحیت ویهود نیز اعتقاد به نجات بخش بزرگ آسمانی وجود دارد.</a:t>
            </a:r>
            <a:endParaRPr lang="en-US" dirty="0">
              <a:solidFill>
                <a:srgbClr val="CC3399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7200" y="1438632"/>
            <a:ext cx="8305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cs typeface="B Nazanin" pitchFamily="2" charset="-78"/>
              </a:rPr>
              <a:t>کسی که تلاش می کند اين صفات را در خودش ايجاد کند، در حقيقت بذر انتظار امام عصر</a:t>
            </a:r>
            <a:r>
              <a:rPr lang="fa-IR" sz="2800" dirty="0" smtClean="0">
                <a:cs typeface="B Nazanin" pitchFamily="2" charset="-78"/>
              </a:rPr>
              <a:t> </a:t>
            </a:r>
            <a:r>
              <a:rPr lang="ar-SA" sz="2800" dirty="0" smtClean="0">
                <a:cs typeface="B Nazanin" pitchFamily="2" charset="-78"/>
              </a:rPr>
              <a:t>عليه السلام را در سرزمين روح خود می</a:t>
            </a:r>
            <a:r>
              <a:rPr lang="fa-IR" sz="2800" dirty="0" smtClean="0">
                <a:cs typeface="B Nazanin" pitchFamily="2" charset="-78"/>
              </a:rPr>
              <a:t> </a:t>
            </a:r>
            <a:r>
              <a:rPr lang="ar-SA" sz="2800" dirty="0" smtClean="0">
                <a:cs typeface="B Nazanin" pitchFamily="2" charset="-78"/>
              </a:rPr>
              <a:t>کار</a:t>
            </a:r>
            <a:r>
              <a:rPr lang="fa-IR" sz="2800" dirty="0" smtClean="0">
                <a:cs typeface="B Nazanin" pitchFamily="2" charset="-78"/>
              </a:rPr>
              <a:t>د.</a:t>
            </a:r>
            <a:r>
              <a:rPr lang="en-US" sz="2800" dirty="0" smtClean="0">
                <a:cs typeface="B Nazanin" pitchFamily="2" charset="-78"/>
              </a:rPr>
              <a:t> </a:t>
            </a:r>
            <a:r>
              <a:rPr lang="ar-SA" sz="2800" dirty="0" smtClean="0">
                <a:cs typeface="B Nazanin" pitchFamily="2" charset="-78"/>
              </a:rPr>
              <a:t>روشن است که وقتی بهار ظهور حضرت فرا می رسد،</a:t>
            </a:r>
            <a:r>
              <a:rPr lang="fa-IR" sz="2800" dirty="0" smtClean="0">
                <a:cs typeface="B Nazanin" pitchFamily="2" charset="-78"/>
              </a:rPr>
              <a:t> </a:t>
            </a:r>
            <a:r>
              <a:rPr lang="ar-SA" sz="2800" dirty="0" smtClean="0">
                <a:cs typeface="B Nazanin" pitchFamily="2" charset="-78"/>
              </a:rPr>
              <a:t>بذرهای اين سرزمين ها جوانه زده و دوستان واقعی امام عصر عليه السلام را از ديگران مشخص می کند</a:t>
            </a:r>
            <a:r>
              <a:rPr lang="en-US" sz="2800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ar-SA" sz="2800" b="1" dirty="0" smtClean="0">
                <a:cs typeface="B Nazanin" pitchFamily="2" charset="-78"/>
              </a:rPr>
              <a:t>اصلاً چه کسانی می توانند در زمان ما مورد توجه ايشان قرار بگيرند؟</a:t>
            </a:r>
            <a:endParaRPr lang="en-US" sz="2800" b="1" dirty="0" smtClean="0">
              <a:cs typeface="B Nazanin" pitchFamily="2" charset="-78"/>
            </a:endParaRPr>
          </a:p>
          <a:p>
            <a:pPr algn="r" rtl="1"/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71800" y="49530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5400" dirty="0" smtClean="0">
                <a:solidFill>
                  <a:srgbClr val="0049DA"/>
                </a:solidFill>
                <a:cs typeface="B Titr" pitchFamily="2" charset="-78"/>
              </a:rPr>
              <a:t>شما مس</a:t>
            </a:r>
            <a:r>
              <a:rPr lang="fa-IR" sz="5400" dirty="0" smtClean="0">
                <a:solidFill>
                  <a:srgbClr val="0049DA"/>
                </a:solidFill>
                <a:cs typeface="B Titr" pitchFamily="2" charset="-78"/>
              </a:rPr>
              <a:t>ل</a:t>
            </a:r>
            <a:r>
              <a:rPr lang="ar-SA" sz="5400" dirty="0" smtClean="0">
                <a:solidFill>
                  <a:srgbClr val="0049DA"/>
                </a:solidFill>
                <a:cs typeface="B Titr" pitchFamily="2" charset="-78"/>
              </a:rPr>
              <a:t>مان باشيد</a:t>
            </a:r>
            <a:r>
              <a:rPr lang="en-US" sz="5400" dirty="0" smtClean="0">
                <a:solidFill>
                  <a:srgbClr val="0049DA"/>
                </a:solidFill>
                <a:cs typeface="B Titr" pitchFamily="2" charset="-78"/>
              </a:rPr>
              <a:t>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2209800"/>
            <a:ext cx="31242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769D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000" dirty="0" smtClean="0">
                <a:solidFill>
                  <a:srgbClr val="002060"/>
                </a:solidFill>
                <a:cs typeface="B Titr" pitchFamily="2" charset="-78"/>
              </a:rPr>
              <a:t>بَقیَّةَ الله خَیرٌ لَکُم اِن کُنتُم مُؤمِنینَ</a:t>
            </a:r>
            <a:endParaRPr lang="en-US" sz="2000" dirty="0">
              <a:solidFill>
                <a:srgbClr val="00206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3733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 smtClean="0">
                <a:cs typeface="B Titr" pitchFamily="2" charset="-78"/>
              </a:rPr>
              <a:t>داستان جالب و خواندنی</a:t>
            </a:r>
            <a:endParaRPr lang="en-US" sz="32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235.JPG"/>
          <p:cNvPicPr>
            <a:picLocks noChangeAspect="1"/>
          </p:cNvPicPr>
          <p:nvPr/>
        </p:nvPicPr>
        <p:blipFill>
          <a:blip r:embed="rId2" cstate="print">
            <a:lum bright="30000" contrast="20000"/>
          </a:blip>
          <a:stretch>
            <a:fillRect/>
          </a:stretch>
        </p:blipFill>
        <p:spPr>
          <a:xfrm>
            <a:off x="482600" y="1047750"/>
            <a:ext cx="7747000" cy="5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14400" y="475357"/>
            <a:ext cx="7848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B Nazanin" pitchFamily="2" charset="-78"/>
              </a:rPr>
              <a:t>از خوشحالی سر از پا نمی شناخت. سراسيمه خودش را به بازار آهنگرها رسانيد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قلبش از هيجان داشت کنده می ش</a:t>
            </a:r>
            <a:r>
              <a:rPr lang="fa-IR" sz="2400" dirty="0" smtClean="0">
                <a:cs typeface="B Nazanin" pitchFamily="2" charset="-78"/>
              </a:rPr>
              <a:t>د.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چشمش که به مغازه پيرمرد قفل ساز افتاد</a:t>
            </a:r>
            <a:r>
              <a:rPr lang="en-US" sz="2400" dirty="0" smtClean="0">
                <a:cs typeface="B Nazanin" pitchFamily="2" charset="-78"/>
              </a:rPr>
              <a:t>…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باورش نمی شد که پس از تحمل سختی های فراوان، بالاخره امروز به آرزوی چندين ساله اش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رسيده باشد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زبانش بند آمده بود و نمی توانست قدم از قدم بردارد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اين خورشيد بود که در مغازه</a:t>
            </a:r>
            <a:r>
              <a:rPr lang="fa-IR" sz="2400" dirty="0" smtClean="0">
                <a:cs typeface="B Nazanin" pitchFamily="2" charset="-78"/>
              </a:rPr>
              <a:t> ی</a:t>
            </a:r>
            <a:r>
              <a:rPr lang="ar-SA" sz="2400" dirty="0" smtClean="0">
                <a:cs typeface="B Nazanin" pitchFamily="2" charset="-78"/>
              </a:rPr>
              <a:t> پيرمرد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نشسته بود و با او گرم و صميمی گفت وگو می کرد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بريده بريده سلام کرد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/>
            <a:endParaRPr lang="fa-IR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امام زمان عليه السلام با مهربانی جواب سلامش را دادند و سپس اشاره کردند که ساکت باشد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و تماشا کند</a:t>
            </a:r>
            <a:r>
              <a:rPr lang="en-US" sz="2400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ar-SA" sz="2400" dirty="0" smtClean="0">
                <a:cs typeface="B Nazanin" pitchFamily="2" charset="-78"/>
              </a:rPr>
              <a:t>پيرزنی قدخميده و عصا به دست، درحالی که قفلی در دست داشت به مغازه</a:t>
            </a:r>
            <a:r>
              <a:rPr lang="fa-IR" sz="2400" dirty="0" smtClean="0">
                <a:cs typeface="B Nazanin" pitchFamily="2" charset="-78"/>
              </a:rPr>
              <a:t> ی</a:t>
            </a:r>
            <a:r>
              <a:rPr lang="ar-SA" sz="2400" dirty="0" smtClean="0">
                <a:cs typeface="B Nazanin" pitchFamily="2" charset="-78"/>
              </a:rPr>
              <a:t> قفل ساز آمد وگفت</a:t>
            </a:r>
            <a:r>
              <a:rPr lang="en-US" sz="2400" dirty="0" smtClean="0">
                <a:cs typeface="B Nazanin" pitchFamily="2" charset="-78"/>
              </a:rPr>
              <a:t>: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خدا خيرتان دهد من به سه دينار نياز دارم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اين قفل را از من به سه دينار بخريد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پيرمرد قفل را گرفت و به آن نگاهی کرد و گفت</a:t>
            </a:r>
            <a:r>
              <a:rPr lang="en-US" sz="2400" dirty="0" smtClean="0">
                <a:cs typeface="B Nazanin" pitchFamily="2" charset="-78"/>
              </a:rPr>
              <a:t>: </a:t>
            </a:r>
            <a:r>
              <a:rPr lang="ar-SA" sz="2400" dirty="0" smtClean="0">
                <a:cs typeface="B Nazanin" pitchFamily="2" charset="-78"/>
              </a:rPr>
              <a:t>خواهرم</a:t>
            </a:r>
            <a:r>
              <a:rPr lang="en-US" sz="2400" dirty="0" smtClean="0">
                <a:cs typeface="B Nazanin" pitchFamily="2" charset="-78"/>
              </a:rPr>
              <a:t>! </a:t>
            </a:r>
            <a:r>
              <a:rPr lang="ar-SA" sz="2400" dirty="0" smtClean="0">
                <a:cs typeface="B Nazanin" pitchFamily="2" charset="-78"/>
              </a:rPr>
              <a:t>اين قفل سالم است و ارزش آن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هشت دينار است</a:t>
            </a:r>
            <a:r>
              <a:rPr lang="fa-IR" sz="2400" dirty="0" smtClean="0">
                <a:cs typeface="B Nazanin" pitchFamily="2" charset="-78"/>
              </a:rPr>
              <a:t>. </a:t>
            </a:r>
            <a:endParaRPr lang="en-US" sz="2400" dirty="0" smtClean="0">
              <a:cs typeface="B Nazanin" pitchFamily="2" charset="-78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235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tretch>
            <a:fillRect/>
          </a:stretch>
        </p:blipFill>
        <p:spPr>
          <a:xfrm>
            <a:off x="1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00400" y="304800"/>
            <a:ext cx="563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B Nazanin" pitchFamily="2" charset="-78"/>
              </a:rPr>
              <a:t>پيرزن گفت</a:t>
            </a:r>
            <a:r>
              <a:rPr lang="en-US" sz="2400" dirty="0" smtClean="0">
                <a:cs typeface="B Nazanin" pitchFamily="2" charset="-78"/>
              </a:rPr>
              <a:t>: </a:t>
            </a:r>
            <a:r>
              <a:rPr lang="ar-SA" sz="2400" dirty="0" smtClean="0">
                <a:cs typeface="B Nazanin" pitchFamily="2" charset="-78"/>
              </a:rPr>
              <a:t>همان سه دينار را بدهيد برايتان دعا هم می کنم</a:t>
            </a:r>
            <a:r>
              <a:rPr lang="en-US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در اين بازار قفل را به هر کسی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نشان دادم، حاضر نشد آن را از دو دينار بيشتر بخرد</a:t>
            </a:r>
            <a:r>
              <a:rPr lang="en-US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من هم فقط به سه دينار نياز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دارم</a:t>
            </a:r>
            <a:r>
              <a:rPr lang="fa-IR" sz="2400" dirty="0" smtClean="0">
                <a:cs typeface="B Nazanin" pitchFamily="2" charset="-78"/>
              </a:rPr>
              <a:t>.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پيرمرد با کمال سادگی گفت</a:t>
            </a:r>
            <a:r>
              <a:rPr lang="fa-IR" sz="2400" dirty="0" smtClean="0">
                <a:cs typeface="B Nazanin" pitchFamily="2" charset="-78"/>
              </a:rPr>
              <a:t>: </a:t>
            </a:r>
            <a:r>
              <a:rPr lang="ar-SA" sz="2400" dirty="0" smtClean="0">
                <a:cs typeface="B Nazanin" pitchFamily="2" charset="-78"/>
              </a:rPr>
              <a:t>خواهرم</a:t>
            </a:r>
            <a:r>
              <a:rPr lang="en-US" sz="2400" dirty="0" smtClean="0">
                <a:cs typeface="B Nazanin" pitchFamily="2" charset="-78"/>
              </a:rPr>
              <a:t>! </a:t>
            </a:r>
            <a:r>
              <a:rPr lang="ar-SA" sz="2400" dirty="0" smtClean="0">
                <a:cs typeface="B Nazanin" pitchFamily="2" charset="-78"/>
              </a:rPr>
              <a:t>تو مسلمانی، من هم مسلمانم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چرا مال مردم را ارزان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بخرم و حقِّ کسی را ضايع کنم؟ اين قفل هشت دينار ارزش دارد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من هم اگر بخواهم منفعت ببرم، آن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را هفت دينار می خرم تا يک دينار هم در هنگام فروشش به دست آورم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اگر می خواهی بفروشی، من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هفت دينار می خرم و باز تکرار می کنم</a:t>
            </a:r>
            <a:r>
              <a:rPr lang="fa-IR" sz="2400" dirty="0" smtClean="0">
                <a:cs typeface="B Nazanin" pitchFamily="2" charset="-78"/>
              </a:rPr>
              <a:t>: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قيمت واقعی آن هشت دينار است، چون من کاسب هستم و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بايد نفعی ببرم، يک دينار ارزان تر می خرم</a:t>
            </a:r>
            <a:r>
              <a:rPr lang="en-US" sz="2400" dirty="0" smtClean="0">
                <a:cs typeface="B Nazanin" pitchFamily="2" charset="-78"/>
              </a:rPr>
              <a:t>!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38200" y="258425"/>
            <a:ext cx="4800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B Nazanin" pitchFamily="2" charset="-78"/>
              </a:rPr>
              <a:t>باورش برای پيرزن مشکل بود</a:t>
            </a:r>
            <a:r>
              <a:rPr lang="en-US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زير لب می گفت</a:t>
            </a:r>
            <a:r>
              <a:rPr lang="en-US" sz="2400" dirty="0" smtClean="0">
                <a:cs typeface="B Nazanin" pitchFamily="2" charset="-78"/>
              </a:rPr>
              <a:t>: </a:t>
            </a:r>
            <a:r>
              <a:rPr lang="ar-SA" sz="2400" dirty="0" smtClean="0">
                <a:cs typeface="B Nazanin" pitchFamily="2" charset="-78"/>
              </a:rPr>
              <a:t>هرچه به آنها التماس کردم، حاضر نشدند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بيشتر از دو دينار بدهند، حالا اين مرد می گويد</a:t>
            </a:r>
            <a:r>
              <a:rPr lang="fa-IR" sz="2400" dirty="0" smtClean="0">
                <a:cs typeface="B Nazanin" pitchFamily="2" charset="-78"/>
              </a:rPr>
              <a:t>: </a:t>
            </a:r>
            <a:r>
              <a:rPr lang="ar-SA" sz="2400" dirty="0" smtClean="0">
                <a:cs typeface="B Nazanin" pitchFamily="2" charset="-78"/>
              </a:rPr>
              <a:t>هفت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دينار</a:t>
            </a:r>
            <a:r>
              <a:rPr lang="en-US" sz="2400" dirty="0" smtClean="0">
                <a:cs typeface="B Nazanin" pitchFamily="2" charset="-78"/>
              </a:rPr>
              <a:t>!…</a:t>
            </a:r>
          </a:p>
          <a:p>
            <a:pPr algn="r" rtl="1"/>
            <a:r>
              <a:rPr lang="ar-SA" sz="2400" dirty="0" smtClean="0">
                <a:cs typeface="B Nazanin" pitchFamily="2" charset="-78"/>
              </a:rPr>
              <a:t>پيرزن هفت دينار را گرفت و رفت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مرد مات و مبهوت سکوت کرده بود و به پيرمرد نگاه می کرد</a:t>
            </a:r>
            <a:r>
              <a:rPr lang="en-US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غرق در تفکر بود که صدای امام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عليه السلام او را به خودش آورد</a:t>
            </a:r>
            <a:r>
              <a:rPr lang="fa-IR" sz="2400" dirty="0" smtClean="0">
                <a:cs typeface="B Nazanin" pitchFamily="2" charset="-78"/>
              </a:rPr>
              <a:t>: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b="1" dirty="0" smtClean="0">
                <a:cs typeface="B Nazanin" pitchFamily="2" charset="-78"/>
              </a:rPr>
              <a:t>لازم نيست خودتان را برای ديدن ما به سختی بيندازيد</a:t>
            </a:r>
            <a:r>
              <a:rPr lang="fa-IR" sz="2400" b="1" dirty="0" smtClean="0">
                <a:cs typeface="B Nazanin" pitchFamily="2" charset="-78"/>
              </a:rPr>
              <a:t>.</a:t>
            </a:r>
            <a:r>
              <a:rPr lang="en-US" sz="2400" b="1" dirty="0" smtClean="0">
                <a:cs typeface="B Nazanin" pitchFamily="2" charset="-78"/>
              </a:rPr>
              <a:t> </a:t>
            </a:r>
            <a:r>
              <a:rPr lang="ar-SA" sz="2400" b="1" dirty="0" smtClean="0">
                <a:cs typeface="B Nazanin" pitchFamily="2" charset="-78"/>
              </a:rPr>
              <a:t>شما اگر اين گونه باشيد، ما خودمان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r>
              <a:rPr lang="ar-SA" sz="2400" b="1" dirty="0" smtClean="0">
                <a:cs typeface="B Nazanin" pitchFamily="2" charset="-78"/>
              </a:rPr>
              <a:t>به سراغ شما می آييم</a:t>
            </a:r>
            <a:r>
              <a:rPr lang="fa-IR" sz="2400" b="1" dirty="0" smtClean="0">
                <a:cs typeface="B Nazanin" pitchFamily="2" charset="-78"/>
              </a:rPr>
              <a:t>. </a:t>
            </a:r>
            <a:r>
              <a:rPr lang="ar-SA" sz="2400" b="1" dirty="0" smtClean="0">
                <a:cs typeface="B Nazanin" pitchFamily="2" charset="-78"/>
              </a:rPr>
              <a:t>من از ميان مردم اين شهر، اين مرد را به دوستی برگزيدم؛ چرا که </a:t>
            </a:r>
            <a:r>
              <a:rPr lang="ar-SA" sz="2400" b="1" dirty="0" smtClean="0">
                <a:solidFill>
                  <a:srgbClr val="FF0000"/>
                </a:solidFill>
                <a:cs typeface="B Nazanin" pitchFamily="2" charset="-78"/>
              </a:rPr>
              <a:t>ديندار و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ar-SA" sz="2400" b="1" dirty="0" smtClean="0">
                <a:solidFill>
                  <a:srgbClr val="FF0000"/>
                </a:solidFill>
                <a:cs typeface="B Nazanin" pitchFamily="2" charset="-78"/>
              </a:rPr>
              <a:t>خداشناس </a:t>
            </a:r>
            <a:r>
              <a:rPr lang="ar-SA" sz="2400" b="1" dirty="0" smtClean="0">
                <a:cs typeface="B Nazanin" pitchFamily="2" charset="-78"/>
              </a:rPr>
              <a:t>است</a:t>
            </a:r>
            <a:r>
              <a:rPr lang="fa-IR" sz="2400" b="1" dirty="0" smtClean="0">
                <a:cs typeface="B Nazanin" pitchFamily="2" charset="-78"/>
              </a:rPr>
              <a:t>.</a:t>
            </a:r>
            <a:r>
              <a:rPr lang="en-US" sz="2400" b="1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هفته ای بر او نمی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گذرد مگر اينکه برای احوالپرسی و ديدنش به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سراغش می آيم</a:t>
            </a:r>
            <a:r>
              <a:rPr lang="en-US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شما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هم مانند او باشيد، تا بتوانم به ديدن شما هم بيايم</a:t>
            </a:r>
            <a:r>
              <a:rPr lang="fa-IR" sz="2400" dirty="0" smtClean="0">
                <a:cs typeface="B Nazanin" pitchFamily="2" charset="-78"/>
              </a:rPr>
              <a:t>. </a:t>
            </a:r>
            <a:endParaRPr lang="en-US" sz="2400" dirty="0">
              <a:cs typeface="B Nazanin" pitchFamily="2" charset="-78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04800" y="4191000"/>
            <a:ext cx="85344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B Nazanin" pitchFamily="2" charset="-78"/>
              </a:rPr>
              <a:t>اکنون که می دانيم </a:t>
            </a:r>
            <a:r>
              <a:rPr lang="ar-SA" sz="2500" dirty="0" smtClean="0">
                <a:solidFill>
                  <a:srgbClr val="0070C0"/>
                </a:solidFill>
                <a:cs typeface="B Nazanin" pitchFamily="2" charset="-78"/>
              </a:rPr>
              <a:t>اعمال ما بر امام زمان عليه السلام پوشيده نيست </a:t>
            </a:r>
            <a:r>
              <a:rPr lang="ar-SA" sz="2400" dirty="0" smtClean="0">
                <a:cs typeface="B Nazanin" pitchFamily="2" charset="-78"/>
              </a:rPr>
              <a:t>و او از تمام کارهای خوب و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بد ما خبر دارد شايسته است به کارهای خود بيشتر توجه کنيم؛ چرا که می دانيم اعمال صالح ما باعث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شادمانی ايشان می شود و کارهای ناپسند، می تواند مايه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ی</a:t>
            </a:r>
            <a:r>
              <a:rPr lang="ar-SA" sz="2400" dirty="0" smtClean="0">
                <a:cs typeface="B Nazanin" pitchFamily="2" charset="-78"/>
              </a:rPr>
              <a:t> رنجش ايشان شود</a:t>
            </a:r>
            <a:r>
              <a:rPr lang="en-US" sz="2400" dirty="0" smtClean="0">
                <a:cs typeface="B Nazanin" pitchFamily="2" charset="-78"/>
              </a:rPr>
              <a:t>.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228600" y="60198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%20kids%20holding%20a%20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838200"/>
            <a:ext cx="3657600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430482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cs typeface="B Nazanin" pitchFamily="2" charset="-78"/>
              </a:rPr>
              <a:t>١</a:t>
            </a:r>
            <a:r>
              <a:rPr lang="fa-IR" sz="2800" dirty="0" smtClean="0">
                <a:cs typeface="B Nazanin" pitchFamily="2" charset="-78"/>
              </a:rPr>
              <a:t>.</a:t>
            </a:r>
            <a:r>
              <a:rPr lang="ar-SA" sz="2800" dirty="0" smtClean="0">
                <a:cs typeface="B Nazanin" pitchFamily="2" charset="-78"/>
              </a:rPr>
              <a:t> در چند جمله</a:t>
            </a:r>
            <a:r>
              <a:rPr lang="fa-IR" sz="2800" dirty="0" smtClean="0">
                <a:cs typeface="B Nazanin" pitchFamily="2" charset="-78"/>
              </a:rPr>
              <a:t> ی </a:t>
            </a:r>
            <a:r>
              <a:rPr lang="ar-SA" sz="2800" dirty="0" smtClean="0">
                <a:cs typeface="B Nazanin" pitchFamily="2" charset="-78"/>
              </a:rPr>
              <a:t>کوتاه، ويژگی های زمان ظهور امام زمان </a:t>
            </a:r>
            <a:r>
              <a:rPr lang="ar-SA" sz="2800" b="1" dirty="0" smtClean="0">
                <a:solidFill>
                  <a:srgbClr val="00B050"/>
                </a:solidFill>
                <a:cs typeface="B Nazanin" pitchFamily="2" charset="-78"/>
              </a:rPr>
              <a:t>عجل اللّ</a:t>
            </a:r>
            <a:r>
              <a:rPr lang="fa-IR" sz="2800" b="1" dirty="0" smtClean="0">
                <a:solidFill>
                  <a:srgbClr val="00B050"/>
                </a:solidFill>
                <a:cs typeface="B Nazanin" pitchFamily="2" charset="-78"/>
              </a:rPr>
              <a:t>ه</a:t>
            </a:r>
            <a:r>
              <a:rPr lang="ar-SA" sz="2800" b="1" dirty="0" smtClean="0">
                <a:solidFill>
                  <a:srgbClr val="00B050"/>
                </a:solidFill>
                <a:cs typeface="B Nazanin" pitchFamily="2" charset="-78"/>
              </a:rPr>
              <a:t> تعالی</a:t>
            </a:r>
            <a:r>
              <a:rPr lang="fa-IR" sz="2800" b="1" dirty="0" smtClean="0">
                <a:solidFill>
                  <a:srgbClr val="00B050"/>
                </a:solidFill>
                <a:cs typeface="B Nazanin" pitchFamily="2" charset="-78"/>
              </a:rPr>
              <a:t> </a:t>
            </a:r>
            <a:r>
              <a:rPr lang="ar-SA" sz="2800" b="1" dirty="0" smtClean="0">
                <a:solidFill>
                  <a:srgbClr val="00B050"/>
                </a:solidFill>
                <a:cs typeface="B Nazanin" pitchFamily="2" charset="-78"/>
              </a:rPr>
              <a:t>فرجه الشريف </a:t>
            </a:r>
            <a:r>
              <a:rPr lang="ar-SA" sz="2800" dirty="0" smtClean="0">
                <a:cs typeface="B Nazanin" pitchFamily="2" charset="-78"/>
              </a:rPr>
              <a:t>را توصيف کنيد</a:t>
            </a:r>
            <a:r>
              <a:rPr lang="fa-IR" sz="2800" dirty="0" smtClean="0">
                <a:cs typeface="B Nazanin" pitchFamily="2" charset="-78"/>
              </a:rPr>
              <a:t>.</a:t>
            </a:r>
            <a:endParaRPr lang="en-US" sz="2800" dirty="0" smtClean="0">
              <a:cs typeface="B Nazanin" pitchFamily="2" charset="-78"/>
            </a:endParaRPr>
          </a:p>
          <a:p>
            <a:pPr algn="r" rtl="1"/>
            <a:r>
              <a:rPr lang="ar-SA" sz="2800" dirty="0" smtClean="0">
                <a:cs typeface="B Nazanin" pitchFamily="2" charset="-78"/>
              </a:rPr>
              <a:t>٢</a:t>
            </a:r>
            <a:r>
              <a:rPr lang="fa-IR" sz="2800" dirty="0" smtClean="0">
                <a:cs typeface="B Nazanin" pitchFamily="2" charset="-78"/>
              </a:rPr>
              <a:t>.قرآن کریم خبر می دهد که حضرت نوح علیه السلام 950سال قوم خود را به سوی خدا دعوت می کرد.از این خبر چه نتیجه ای می توتم گرفت؟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3.با توجه به سخن امام رضا علیه السلام سه مورد از ویژگی های منتظران واقعی را بنویسید؟</a:t>
            </a:r>
          </a:p>
          <a:p>
            <a:pPr algn="r" rtl="1"/>
            <a:r>
              <a:rPr lang="fa-IR" sz="2800" dirty="0" smtClean="0">
                <a:cs typeface="B Nazanin" pitchFamily="2" charset="-78"/>
              </a:rPr>
              <a:t>4.دو شرط مهم از شرایط ظهور حضرت مهدی علیه السلام رابنویسید؟</a:t>
            </a:r>
          </a:p>
          <a:p>
            <a:pPr algn="r" rtl="1"/>
            <a:endParaRPr lang="fa-IR" sz="2800" dirty="0" smtClean="0">
              <a:cs typeface="B Nazanin" pitchFamily="2" charset="-78"/>
            </a:endParaRPr>
          </a:p>
        </p:txBody>
      </p:sp>
      <p:sp>
        <p:nvSpPr>
          <p:cNvPr id="7" name="Freeform 6"/>
          <p:cNvSpPr/>
          <p:nvPr/>
        </p:nvSpPr>
        <p:spPr>
          <a:xfrm rot="317439">
            <a:off x="1895948" y="368973"/>
            <a:ext cx="1462346" cy="1524000"/>
          </a:xfrm>
          <a:custGeom>
            <a:avLst/>
            <a:gdLst>
              <a:gd name="connsiteX0" fmla="*/ 1039280 w 1462346"/>
              <a:gd name="connsiteY0" fmla="*/ 355821 h 1903267"/>
              <a:gd name="connsiteX1" fmla="*/ 1025212 w 1462346"/>
              <a:gd name="connsiteY1" fmla="*/ 299550 h 1903267"/>
              <a:gd name="connsiteX2" fmla="*/ 1011144 w 1462346"/>
              <a:gd name="connsiteY2" fmla="*/ 257347 h 1903267"/>
              <a:gd name="connsiteX3" fmla="*/ 983009 w 1462346"/>
              <a:gd name="connsiteY3" fmla="*/ 144805 h 1903267"/>
              <a:gd name="connsiteX4" fmla="*/ 968941 w 1462346"/>
              <a:gd name="connsiteY4" fmla="*/ 102602 h 1903267"/>
              <a:gd name="connsiteX5" fmla="*/ 912670 w 1462346"/>
              <a:gd name="connsiteY5" fmla="*/ 74467 h 1903267"/>
              <a:gd name="connsiteX6" fmla="*/ 828264 w 1462346"/>
              <a:gd name="connsiteY6" fmla="*/ 32264 h 1903267"/>
              <a:gd name="connsiteX7" fmla="*/ 786061 w 1462346"/>
              <a:gd name="connsiteY7" fmla="*/ 4128 h 1903267"/>
              <a:gd name="connsiteX8" fmla="*/ 476572 w 1462346"/>
              <a:gd name="connsiteY8" fmla="*/ 18196 h 1903267"/>
              <a:gd name="connsiteX9" fmla="*/ 434369 w 1462346"/>
              <a:gd name="connsiteY9" fmla="*/ 32264 h 1903267"/>
              <a:gd name="connsiteX10" fmla="*/ 364030 w 1462346"/>
              <a:gd name="connsiteY10" fmla="*/ 46331 h 1903267"/>
              <a:gd name="connsiteX11" fmla="*/ 223353 w 1462346"/>
              <a:gd name="connsiteY11" fmla="*/ 130737 h 1903267"/>
              <a:gd name="connsiteX12" fmla="*/ 195218 w 1462346"/>
              <a:gd name="connsiteY12" fmla="*/ 158873 h 1903267"/>
              <a:gd name="connsiteX13" fmla="*/ 68609 w 1462346"/>
              <a:gd name="connsiteY13" fmla="*/ 257347 h 1903267"/>
              <a:gd name="connsiteX14" fmla="*/ 54541 w 1462346"/>
              <a:gd name="connsiteY14" fmla="*/ 299550 h 1903267"/>
              <a:gd name="connsiteX15" fmla="*/ 12338 w 1462346"/>
              <a:gd name="connsiteY15" fmla="*/ 383956 h 1903267"/>
              <a:gd name="connsiteX16" fmla="*/ 26406 w 1462346"/>
              <a:gd name="connsiteY16" fmla="*/ 594971 h 1903267"/>
              <a:gd name="connsiteX17" fmla="*/ 54541 w 1462346"/>
              <a:gd name="connsiteY17" fmla="*/ 679377 h 1903267"/>
              <a:gd name="connsiteX18" fmla="*/ 138947 w 1462346"/>
              <a:gd name="connsiteY18" fmla="*/ 791919 h 1903267"/>
              <a:gd name="connsiteX19" fmla="*/ 181150 w 1462346"/>
              <a:gd name="connsiteY19" fmla="*/ 876325 h 1903267"/>
              <a:gd name="connsiteX20" fmla="*/ 209286 w 1462346"/>
              <a:gd name="connsiteY20" fmla="*/ 904461 h 1903267"/>
              <a:gd name="connsiteX21" fmla="*/ 420301 w 1462346"/>
              <a:gd name="connsiteY21" fmla="*/ 946664 h 1903267"/>
              <a:gd name="connsiteX22" fmla="*/ 532843 w 1462346"/>
              <a:gd name="connsiteY22" fmla="*/ 974799 h 1903267"/>
              <a:gd name="connsiteX23" fmla="*/ 589113 w 1462346"/>
              <a:gd name="connsiteY23" fmla="*/ 988867 h 1903267"/>
              <a:gd name="connsiteX24" fmla="*/ 673520 w 1462346"/>
              <a:gd name="connsiteY24" fmla="*/ 1017002 h 1903267"/>
              <a:gd name="connsiteX25" fmla="*/ 715723 w 1462346"/>
              <a:gd name="connsiteY25" fmla="*/ 1031070 h 1903267"/>
              <a:gd name="connsiteX26" fmla="*/ 757926 w 1462346"/>
              <a:gd name="connsiteY26" fmla="*/ 1059205 h 1903267"/>
              <a:gd name="connsiteX27" fmla="*/ 814197 w 1462346"/>
              <a:gd name="connsiteY27" fmla="*/ 1101408 h 1903267"/>
              <a:gd name="connsiteX28" fmla="*/ 870467 w 1462346"/>
              <a:gd name="connsiteY28" fmla="*/ 1129544 h 1903267"/>
              <a:gd name="connsiteX29" fmla="*/ 1095550 w 1462346"/>
              <a:gd name="connsiteY29" fmla="*/ 1143611 h 1903267"/>
              <a:gd name="connsiteX30" fmla="*/ 1123686 w 1462346"/>
              <a:gd name="connsiteY30" fmla="*/ 1171747 h 1903267"/>
              <a:gd name="connsiteX31" fmla="*/ 1236227 w 1462346"/>
              <a:gd name="connsiteY31" fmla="*/ 1256153 h 1903267"/>
              <a:gd name="connsiteX32" fmla="*/ 1292498 w 1462346"/>
              <a:gd name="connsiteY32" fmla="*/ 1340559 h 1903267"/>
              <a:gd name="connsiteX33" fmla="*/ 1376904 w 1462346"/>
              <a:gd name="connsiteY33" fmla="*/ 1593777 h 1903267"/>
              <a:gd name="connsiteX34" fmla="*/ 1405040 w 1462346"/>
              <a:gd name="connsiteY34" fmla="*/ 1678184 h 1903267"/>
              <a:gd name="connsiteX35" fmla="*/ 1419107 w 1462346"/>
              <a:gd name="connsiteY35" fmla="*/ 1720387 h 1903267"/>
              <a:gd name="connsiteX36" fmla="*/ 1447243 w 1462346"/>
              <a:gd name="connsiteY36" fmla="*/ 1748522 h 1903267"/>
              <a:gd name="connsiteX37" fmla="*/ 1461310 w 1462346"/>
              <a:gd name="connsiteY37" fmla="*/ 1903267 h 190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62346" h="1903267">
                <a:moveTo>
                  <a:pt x="1039280" y="355821"/>
                </a:moveTo>
                <a:cubicBezTo>
                  <a:pt x="1034591" y="337064"/>
                  <a:pt x="1030524" y="318140"/>
                  <a:pt x="1025212" y="299550"/>
                </a:cubicBezTo>
                <a:cubicBezTo>
                  <a:pt x="1021138" y="285292"/>
                  <a:pt x="1015046" y="271653"/>
                  <a:pt x="1011144" y="257347"/>
                </a:cubicBezTo>
                <a:cubicBezTo>
                  <a:pt x="1000970" y="220041"/>
                  <a:pt x="995237" y="181489"/>
                  <a:pt x="983009" y="144805"/>
                </a:cubicBezTo>
                <a:cubicBezTo>
                  <a:pt x="978320" y="130737"/>
                  <a:pt x="979427" y="113087"/>
                  <a:pt x="968941" y="102602"/>
                </a:cubicBezTo>
                <a:cubicBezTo>
                  <a:pt x="954112" y="87773"/>
                  <a:pt x="930878" y="84871"/>
                  <a:pt x="912670" y="74467"/>
                </a:cubicBezTo>
                <a:cubicBezTo>
                  <a:pt x="836311" y="30833"/>
                  <a:pt x="905642" y="58056"/>
                  <a:pt x="828264" y="32264"/>
                </a:cubicBezTo>
                <a:cubicBezTo>
                  <a:pt x="814196" y="22885"/>
                  <a:pt x="802955" y="4804"/>
                  <a:pt x="786061" y="4128"/>
                </a:cubicBezTo>
                <a:cubicBezTo>
                  <a:pt x="682874" y="0"/>
                  <a:pt x="579513" y="9961"/>
                  <a:pt x="476572" y="18196"/>
                </a:cubicBezTo>
                <a:cubicBezTo>
                  <a:pt x="461791" y="19379"/>
                  <a:pt x="448755" y="28668"/>
                  <a:pt x="434369" y="32264"/>
                </a:cubicBezTo>
                <a:cubicBezTo>
                  <a:pt x="411172" y="38063"/>
                  <a:pt x="387476" y="41642"/>
                  <a:pt x="364030" y="46331"/>
                </a:cubicBezTo>
                <a:cubicBezTo>
                  <a:pt x="319632" y="68531"/>
                  <a:pt x="257297" y="96792"/>
                  <a:pt x="223353" y="130737"/>
                </a:cubicBezTo>
                <a:cubicBezTo>
                  <a:pt x="213975" y="140116"/>
                  <a:pt x="205829" y="150915"/>
                  <a:pt x="195218" y="158873"/>
                </a:cubicBezTo>
                <a:cubicBezTo>
                  <a:pt x="60601" y="259837"/>
                  <a:pt x="154525" y="171431"/>
                  <a:pt x="68609" y="257347"/>
                </a:cubicBezTo>
                <a:cubicBezTo>
                  <a:pt x="63920" y="271415"/>
                  <a:pt x="61173" y="286287"/>
                  <a:pt x="54541" y="299550"/>
                </a:cubicBezTo>
                <a:cubicBezTo>
                  <a:pt x="0" y="408632"/>
                  <a:pt x="47698" y="277877"/>
                  <a:pt x="12338" y="383956"/>
                </a:cubicBezTo>
                <a:cubicBezTo>
                  <a:pt x="17027" y="454294"/>
                  <a:pt x="16437" y="525185"/>
                  <a:pt x="26406" y="594971"/>
                </a:cubicBezTo>
                <a:cubicBezTo>
                  <a:pt x="30600" y="624330"/>
                  <a:pt x="33570" y="658406"/>
                  <a:pt x="54541" y="679377"/>
                </a:cubicBezTo>
                <a:cubicBezTo>
                  <a:pt x="87870" y="712706"/>
                  <a:pt x="123039" y="744196"/>
                  <a:pt x="138947" y="791919"/>
                </a:cubicBezTo>
                <a:cubicBezTo>
                  <a:pt x="153805" y="836493"/>
                  <a:pt x="149984" y="837368"/>
                  <a:pt x="181150" y="876325"/>
                </a:cubicBezTo>
                <a:cubicBezTo>
                  <a:pt x="189436" y="886682"/>
                  <a:pt x="197423" y="898529"/>
                  <a:pt x="209286" y="904461"/>
                </a:cubicBezTo>
                <a:cubicBezTo>
                  <a:pt x="285475" y="942555"/>
                  <a:pt x="333659" y="934287"/>
                  <a:pt x="420301" y="946664"/>
                </a:cubicBezTo>
                <a:cubicBezTo>
                  <a:pt x="506109" y="958922"/>
                  <a:pt x="467381" y="956095"/>
                  <a:pt x="532843" y="974799"/>
                </a:cubicBezTo>
                <a:cubicBezTo>
                  <a:pt x="551433" y="980111"/>
                  <a:pt x="570594" y="983311"/>
                  <a:pt x="589113" y="988867"/>
                </a:cubicBezTo>
                <a:cubicBezTo>
                  <a:pt x="617520" y="997389"/>
                  <a:pt x="645384" y="1007624"/>
                  <a:pt x="673520" y="1017002"/>
                </a:cubicBezTo>
                <a:cubicBezTo>
                  <a:pt x="687588" y="1021691"/>
                  <a:pt x="703385" y="1022845"/>
                  <a:pt x="715723" y="1031070"/>
                </a:cubicBezTo>
                <a:cubicBezTo>
                  <a:pt x="729791" y="1040448"/>
                  <a:pt x="744168" y="1049378"/>
                  <a:pt x="757926" y="1059205"/>
                </a:cubicBezTo>
                <a:cubicBezTo>
                  <a:pt x="777005" y="1072833"/>
                  <a:pt x="794315" y="1088981"/>
                  <a:pt x="814197" y="1101408"/>
                </a:cubicBezTo>
                <a:cubicBezTo>
                  <a:pt x="831980" y="1112523"/>
                  <a:pt x="849728" y="1126433"/>
                  <a:pt x="870467" y="1129544"/>
                </a:cubicBezTo>
                <a:cubicBezTo>
                  <a:pt x="944809" y="1140695"/>
                  <a:pt x="1020522" y="1138922"/>
                  <a:pt x="1095550" y="1143611"/>
                </a:cubicBezTo>
                <a:cubicBezTo>
                  <a:pt x="1104929" y="1152990"/>
                  <a:pt x="1113075" y="1163789"/>
                  <a:pt x="1123686" y="1171747"/>
                </a:cubicBezTo>
                <a:cubicBezTo>
                  <a:pt x="1156949" y="1196694"/>
                  <a:pt x="1208571" y="1219278"/>
                  <a:pt x="1236227" y="1256153"/>
                </a:cubicBezTo>
                <a:cubicBezTo>
                  <a:pt x="1256516" y="1283205"/>
                  <a:pt x="1281805" y="1308480"/>
                  <a:pt x="1292498" y="1340559"/>
                </a:cubicBezTo>
                <a:lnTo>
                  <a:pt x="1376904" y="1593777"/>
                </a:lnTo>
                <a:lnTo>
                  <a:pt x="1405040" y="1678184"/>
                </a:lnTo>
                <a:cubicBezTo>
                  <a:pt x="1409729" y="1692252"/>
                  <a:pt x="1408621" y="1709902"/>
                  <a:pt x="1419107" y="1720387"/>
                </a:cubicBezTo>
                <a:lnTo>
                  <a:pt x="1447243" y="1748522"/>
                </a:lnTo>
                <a:cubicBezTo>
                  <a:pt x="1462346" y="1884452"/>
                  <a:pt x="1461310" y="1832668"/>
                  <a:pt x="1461310" y="190326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352800" y="2209800"/>
            <a:ext cx="202894" cy="192612"/>
          </a:xfrm>
          <a:custGeom>
            <a:avLst/>
            <a:gdLst>
              <a:gd name="connsiteX0" fmla="*/ 28136 w 126694"/>
              <a:gd name="connsiteY0" fmla="*/ 49013 h 192612"/>
              <a:gd name="connsiteX1" fmla="*/ 112542 w 126694"/>
              <a:gd name="connsiteY1" fmla="*/ 34946 h 192612"/>
              <a:gd name="connsiteX2" fmla="*/ 126610 w 126694"/>
              <a:gd name="connsiteY2" fmla="*/ 77149 h 192612"/>
              <a:gd name="connsiteX3" fmla="*/ 112542 w 126694"/>
              <a:gd name="connsiteY3" fmla="*/ 161555 h 192612"/>
              <a:gd name="connsiteX4" fmla="*/ 0 w 126694"/>
              <a:gd name="connsiteY4" fmla="*/ 161555 h 192612"/>
              <a:gd name="connsiteX5" fmla="*/ 28136 w 126694"/>
              <a:gd name="connsiteY5" fmla="*/ 49013 h 19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694" h="192612">
                <a:moveTo>
                  <a:pt x="28136" y="49013"/>
                </a:moveTo>
                <a:cubicBezTo>
                  <a:pt x="46893" y="27912"/>
                  <a:pt x="77596" y="0"/>
                  <a:pt x="112542" y="34946"/>
                </a:cubicBezTo>
                <a:cubicBezTo>
                  <a:pt x="123027" y="45431"/>
                  <a:pt x="121921" y="63081"/>
                  <a:pt x="126610" y="77149"/>
                </a:cubicBezTo>
                <a:cubicBezTo>
                  <a:pt x="121921" y="105284"/>
                  <a:pt x="126694" y="136790"/>
                  <a:pt x="112542" y="161555"/>
                </a:cubicBezTo>
                <a:cubicBezTo>
                  <a:pt x="94795" y="192612"/>
                  <a:pt x="8869" y="163329"/>
                  <a:pt x="0" y="161555"/>
                </a:cubicBezTo>
                <a:cubicBezTo>
                  <a:pt x="15369" y="84713"/>
                  <a:pt x="9379" y="70114"/>
                  <a:pt x="28136" y="4901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152400" y="60198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533400"/>
            <a:ext cx="32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latin typeface="IranNastaliq" pitchFamily="18" charset="0"/>
                <a:cs typeface="B Arash" pitchFamily="2" charset="-78"/>
              </a:rPr>
              <a:t>خودت را امتحان </a:t>
            </a:r>
          </a:p>
          <a:p>
            <a:pPr algn="r" rtl="1"/>
            <a:r>
              <a:rPr lang="fa-IR" sz="4400" dirty="0" smtClean="0">
                <a:latin typeface="IranNastaliq" pitchFamily="18" charset="0"/>
                <a:cs typeface="B Arash" pitchFamily="2" charset="-78"/>
              </a:rPr>
              <a:t>کن ... </a:t>
            </a:r>
            <a:endParaRPr lang="en-US" sz="4400" dirty="0">
              <a:latin typeface="IranNastaliq" pitchFamily="18" charset="0"/>
              <a:cs typeface="B Arash" pitchFamily="2" charset="-78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%20kids%20holding%20a%20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0742" y="381000"/>
            <a:ext cx="3964268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6069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B Nazanin" pitchFamily="2" charset="-78"/>
              </a:rPr>
              <a:t>با توجه به سئوالات ابتدای درس نتیجه بگیرید چه ارتباطی میان اعتقاد به امام زمان(عج) و انجام کارهای خوب وجود دارد؟</a:t>
            </a:r>
            <a:endParaRPr lang="en-US" sz="2800" dirty="0" smtClean="0"/>
          </a:p>
        </p:txBody>
      </p:sp>
      <p:sp>
        <p:nvSpPr>
          <p:cNvPr id="7" name="Freeform 6"/>
          <p:cNvSpPr/>
          <p:nvPr/>
        </p:nvSpPr>
        <p:spPr>
          <a:xfrm rot="317439">
            <a:off x="1591147" y="597573"/>
            <a:ext cx="1462346" cy="1524000"/>
          </a:xfrm>
          <a:custGeom>
            <a:avLst/>
            <a:gdLst>
              <a:gd name="connsiteX0" fmla="*/ 1039280 w 1462346"/>
              <a:gd name="connsiteY0" fmla="*/ 355821 h 1903267"/>
              <a:gd name="connsiteX1" fmla="*/ 1025212 w 1462346"/>
              <a:gd name="connsiteY1" fmla="*/ 299550 h 1903267"/>
              <a:gd name="connsiteX2" fmla="*/ 1011144 w 1462346"/>
              <a:gd name="connsiteY2" fmla="*/ 257347 h 1903267"/>
              <a:gd name="connsiteX3" fmla="*/ 983009 w 1462346"/>
              <a:gd name="connsiteY3" fmla="*/ 144805 h 1903267"/>
              <a:gd name="connsiteX4" fmla="*/ 968941 w 1462346"/>
              <a:gd name="connsiteY4" fmla="*/ 102602 h 1903267"/>
              <a:gd name="connsiteX5" fmla="*/ 912670 w 1462346"/>
              <a:gd name="connsiteY5" fmla="*/ 74467 h 1903267"/>
              <a:gd name="connsiteX6" fmla="*/ 828264 w 1462346"/>
              <a:gd name="connsiteY6" fmla="*/ 32264 h 1903267"/>
              <a:gd name="connsiteX7" fmla="*/ 786061 w 1462346"/>
              <a:gd name="connsiteY7" fmla="*/ 4128 h 1903267"/>
              <a:gd name="connsiteX8" fmla="*/ 476572 w 1462346"/>
              <a:gd name="connsiteY8" fmla="*/ 18196 h 1903267"/>
              <a:gd name="connsiteX9" fmla="*/ 434369 w 1462346"/>
              <a:gd name="connsiteY9" fmla="*/ 32264 h 1903267"/>
              <a:gd name="connsiteX10" fmla="*/ 364030 w 1462346"/>
              <a:gd name="connsiteY10" fmla="*/ 46331 h 1903267"/>
              <a:gd name="connsiteX11" fmla="*/ 223353 w 1462346"/>
              <a:gd name="connsiteY11" fmla="*/ 130737 h 1903267"/>
              <a:gd name="connsiteX12" fmla="*/ 195218 w 1462346"/>
              <a:gd name="connsiteY12" fmla="*/ 158873 h 1903267"/>
              <a:gd name="connsiteX13" fmla="*/ 68609 w 1462346"/>
              <a:gd name="connsiteY13" fmla="*/ 257347 h 1903267"/>
              <a:gd name="connsiteX14" fmla="*/ 54541 w 1462346"/>
              <a:gd name="connsiteY14" fmla="*/ 299550 h 1903267"/>
              <a:gd name="connsiteX15" fmla="*/ 12338 w 1462346"/>
              <a:gd name="connsiteY15" fmla="*/ 383956 h 1903267"/>
              <a:gd name="connsiteX16" fmla="*/ 26406 w 1462346"/>
              <a:gd name="connsiteY16" fmla="*/ 594971 h 1903267"/>
              <a:gd name="connsiteX17" fmla="*/ 54541 w 1462346"/>
              <a:gd name="connsiteY17" fmla="*/ 679377 h 1903267"/>
              <a:gd name="connsiteX18" fmla="*/ 138947 w 1462346"/>
              <a:gd name="connsiteY18" fmla="*/ 791919 h 1903267"/>
              <a:gd name="connsiteX19" fmla="*/ 181150 w 1462346"/>
              <a:gd name="connsiteY19" fmla="*/ 876325 h 1903267"/>
              <a:gd name="connsiteX20" fmla="*/ 209286 w 1462346"/>
              <a:gd name="connsiteY20" fmla="*/ 904461 h 1903267"/>
              <a:gd name="connsiteX21" fmla="*/ 420301 w 1462346"/>
              <a:gd name="connsiteY21" fmla="*/ 946664 h 1903267"/>
              <a:gd name="connsiteX22" fmla="*/ 532843 w 1462346"/>
              <a:gd name="connsiteY22" fmla="*/ 974799 h 1903267"/>
              <a:gd name="connsiteX23" fmla="*/ 589113 w 1462346"/>
              <a:gd name="connsiteY23" fmla="*/ 988867 h 1903267"/>
              <a:gd name="connsiteX24" fmla="*/ 673520 w 1462346"/>
              <a:gd name="connsiteY24" fmla="*/ 1017002 h 1903267"/>
              <a:gd name="connsiteX25" fmla="*/ 715723 w 1462346"/>
              <a:gd name="connsiteY25" fmla="*/ 1031070 h 1903267"/>
              <a:gd name="connsiteX26" fmla="*/ 757926 w 1462346"/>
              <a:gd name="connsiteY26" fmla="*/ 1059205 h 1903267"/>
              <a:gd name="connsiteX27" fmla="*/ 814197 w 1462346"/>
              <a:gd name="connsiteY27" fmla="*/ 1101408 h 1903267"/>
              <a:gd name="connsiteX28" fmla="*/ 870467 w 1462346"/>
              <a:gd name="connsiteY28" fmla="*/ 1129544 h 1903267"/>
              <a:gd name="connsiteX29" fmla="*/ 1095550 w 1462346"/>
              <a:gd name="connsiteY29" fmla="*/ 1143611 h 1903267"/>
              <a:gd name="connsiteX30" fmla="*/ 1123686 w 1462346"/>
              <a:gd name="connsiteY30" fmla="*/ 1171747 h 1903267"/>
              <a:gd name="connsiteX31" fmla="*/ 1236227 w 1462346"/>
              <a:gd name="connsiteY31" fmla="*/ 1256153 h 1903267"/>
              <a:gd name="connsiteX32" fmla="*/ 1292498 w 1462346"/>
              <a:gd name="connsiteY32" fmla="*/ 1340559 h 1903267"/>
              <a:gd name="connsiteX33" fmla="*/ 1376904 w 1462346"/>
              <a:gd name="connsiteY33" fmla="*/ 1593777 h 1903267"/>
              <a:gd name="connsiteX34" fmla="*/ 1405040 w 1462346"/>
              <a:gd name="connsiteY34" fmla="*/ 1678184 h 1903267"/>
              <a:gd name="connsiteX35" fmla="*/ 1419107 w 1462346"/>
              <a:gd name="connsiteY35" fmla="*/ 1720387 h 1903267"/>
              <a:gd name="connsiteX36" fmla="*/ 1447243 w 1462346"/>
              <a:gd name="connsiteY36" fmla="*/ 1748522 h 1903267"/>
              <a:gd name="connsiteX37" fmla="*/ 1461310 w 1462346"/>
              <a:gd name="connsiteY37" fmla="*/ 1903267 h 190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62346" h="1903267">
                <a:moveTo>
                  <a:pt x="1039280" y="355821"/>
                </a:moveTo>
                <a:cubicBezTo>
                  <a:pt x="1034591" y="337064"/>
                  <a:pt x="1030524" y="318140"/>
                  <a:pt x="1025212" y="299550"/>
                </a:cubicBezTo>
                <a:cubicBezTo>
                  <a:pt x="1021138" y="285292"/>
                  <a:pt x="1015046" y="271653"/>
                  <a:pt x="1011144" y="257347"/>
                </a:cubicBezTo>
                <a:cubicBezTo>
                  <a:pt x="1000970" y="220041"/>
                  <a:pt x="995237" y="181489"/>
                  <a:pt x="983009" y="144805"/>
                </a:cubicBezTo>
                <a:cubicBezTo>
                  <a:pt x="978320" y="130737"/>
                  <a:pt x="979427" y="113087"/>
                  <a:pt x="968941" y="102602"/>
                </a:cubicBezTo>
                <a:cubicBezTo>
                  <a:pt x="954112" y="87773"/>
                  <a:pt x="930878" y="84871"/>
                  <a:pt x="912670" y="74467"/>
                </a:cubicBezTo>
                <a:cubicBezTo>
                  <a:pt x="836311" y="30833"/>
                  <a:pt x="905642" y="58056"/>
                  <a:pt x="828264" y="32264"/>
                </a:cubicBezTo>
                <a:cubicBezTo>
                  <a:pt x="814196" y="22885"/>
                  <a:pt x="802955" y="4804"/>
                  <a:pt x="786061" y="4128"/>
                </a:cubicBezTo>
                <a:cubicBezTo>
                  <a:pt x="682874" y="0"/>
                  <a:pt x="579513" y="9961"/>
                  <a:pt x="476572" y="18196"/>
                </a:cubicBezTo>
                <a:cubicBezTo>
                  <a:pt x="461791" y="19379"/>
                  <a:pt x="448755" y="28668"/>
                  <a:pt x="434369" y="32264"/>
                </a:cubicBezTo>
                <a:cubicBezTo>
                  <a:pt x="411172" y="38063"/>
                  <a:pt x="387476" y="41642"/>
                  <a:pt x="364030" y="46331"/>
                </a:cubicBezTo>
                <a:cubicBezTo>
                  <a:pt x="319632" y="68531"/>
                  <a:pt x="257297" y="96792"/>
                  <a:pt x="223353" y="130737"/>
                </a:cubicBezTo>
                <a:cubicBezTo>
                  <a:pt x="213975" y="140116"/>
                  <a:pt x="205829" y="150915"/>
                  <a:pt x="195218" y="158873"/>
                </a:cubicBezTo>
                <a:cubicBezTo>
                  <a:pt x="60601" y="259837"/>
                  <a:pt x="154525" y="171431"/>
                  <a:pt x="68609" y="257347"/>
                </a:cubicBezTo>
                <a:cubicBezTo>
                  <a:pt x="63920" y="271415"/>
                  <a:pt x="61173" y="286287"/>
                  <a:pt x="54541" y="299550"/>
                </a:cubicBezTo>
                <a:cubicBezTo>
                  <a:pt x="0" y="408632"/>
                  <a:pt x="47698" y="277877"/>
                  <a:pt x="12338" y="383956"/>
                </a:cubicBezTo>
                <a:cubicBezTo>
                  <a:pt x="17027" y="454294"/>
                  <a:pt x="16437" y="525185"/>
                  <a:pt x="26406" y="594971"/>
                </a:cubicBezTo>
                <a:cubicBezTo>
                  <a:pt x="30600" y="624330"/>
                  <a:pt x="33570" y="658406"/>
                  <a:pt x="54541" y="679377"/>
                </a:cubicBezTo>
                <a:cubicBezTo>
                  <a:pt x="87870" y="712706"/>
                  <a:pt x="123039" y="744196"/>
                  <a:pt x="138947" y="791919"/>
                </a:cubicBezTo>
                <a:cubicBezTo>
                  <a:pt x="153805" y="836493"/>
                  <a:pt x="149984" y="837368"/>
                  <a:pt x="181150" y="876325"/>
                </a:cubicBezTo>
                <a:cubicBezTo>
                  <a:pt x="189436" y="886682"/>
                  <a:pt x="197423" y="898529"/>
                  <a:pt x="209286" y="904461"/>
                </a:cubicBezTo>
                <a:cubicBezTo>
                  <a:pt x="285475" y="942555"/>
                  <a:pt x="333659" y="934287"/>
                  <a:pt x="420301" y="946664"/>
                </a:cubicBezTo>
                <a:cubicBezTo>
                  <a:pt x="506109" y="958922"/>
                  <a:pt x="467381" y="956095"/>
                  <a:pt x="532843" y="974799"/>
                </a:cubicBezTo>
                <a:cubicBezTo>
                  <a:pt x="551433" y="980111"/>
                  <a:pt x="570594" y="983311"/>
                  <a:pt x="589113" y="988867"/>
                </a:cubicBezTo>
                <a:cubicBezTo>
                  <a:pt x="617520" y="997389"/>
                  <a:pt x="645384" y="1007624"/>
                  <a:pt x="673520" y="1017002"/>
                </a:cubicBezTo>
                <a:cubicBezTo>
                  <a:pt x="687588" y="1021691"/>
                  <a:pt x="703385" y="1022845"/>
                  <a:pt x="715723" y="1031070"/>
                </a:cubicBezTo>
                <a:cubicBezTo>
                  <a:pt x="729791" y="1040448"/>
                  <a:pt x="744168" y="1049378"/>
                  <a:pt x="757926" y="1059205"/>
                </a:cubicBezTo>
                <a:cubicBezTo>
                  <a:pt x="777005" y="1072833"/>
                  <a:pt x="794315" y="1088981"/>
                  <a:pt x="814197" y="1101408"/>
                </a:cubicBezTo>
                <a:cubicBezTo>
                  <a:pt x="831980" y="1112523"/>
                  <a:pt x="849728" y="1126433"/>
                  <a:pt x="870467" y="1129544"/>
                </a:cubicBezTo>
                <a:cubicBezTo>
                  <a:pt x="944809" y="1140695"/>
                  <a:pt x="1020522" y="1138922"/>
                  <a:pt x="1095550" y="1143611"/>
                </a:cubicBezTo>
                <a:cubicBezTo>
                  <a:pt x="1104929" y="1152990"/>
                  <a:pt x="1113075" y="1163789"/>
                  <a:pt x="1123686" y="1171747"/>
                </a:cubicBezTo>
                <a:cubicBezTo>
                  <a:pt x="1156949" y="1196694"/>
                  <a:pt x="1208571" y="1219278"/>
                  <a:pt x="1236227" y="1256153"/>
                </a:cubicBezTo>
                <a:cubicBezTo>
                  <a:pt x="1256516" y="1283205"/>
                  <a:pt x="1281805" y="1308480"/>
                  <a:pt x="1292498" y="1340559"/>
                </a:cubicBezTo>
                <a:lnTo>
                  <a:pt x="1376904" y="1593777"/>
                </a:lnTo>
                <a:lnTo>
                  <a:pt x="1405040" y="1678184"/>
                </a:lnTo>
                <a:cubicBezTo>
                  <a:pt x="1409729" y="1692252"/>
                  <a:pt x="1408621" y="1709902"/>
                  <a:pt x="1419107" y="1720387"/>
                </a:cubicBezTo>
                <a:lnTo>
                  <a:pt x="1447243" y="1748522"/>
                </a:lnTo>
                <a:cubicBezTo>
                  <a:pt x="1462346" y="1884452"/>
                  <a:pt x="1461310" y="1832668"/>
                  <a:pt x="1461310" y="190326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48000" y="2514600"/>
            <a:ext cx="202894" cy="192612"/>
          </a:xfrm>
          <a:custGeom>
            <a:avLst/>
            <a:gdLst>
              <a:gd name="connsiteX0" fmla="*/ 28136 w 126694"/>
              <a:gd name="connsiteY0" fmla="*/ 49013 h 192612"/>
              <a:gd name="connsiteX1" fmla="*/ 112542 w 126694"/>
              <a:gd name="connsiteY1" fmla="*/ 34946 h 192612"/>
              <a:gd name="connsiteX2" fmla="*/ 126610 w 126694"/>
              <a:gd name="connsiteY2" fmla="*/ 77149 h 192612"/>
              <a:gd name="connsiteX3" fmla="*/ 112542 w 126694"/>
              <a:gd name="connsiteY3" fmla="*/ 161555 h 192612"/>
              <a:gd name="connsiteX4" fmla="*/ 0 w 126694"/>
              <a:gd name="connsiteY4" fmla="*/ 161555 h 192612"/>
              <a:gd name="connsiteX5" fmla="*/ 28136 w 126694"/>
              <a:gd name="connsiteY5" fmla="*/ 49013 h 19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694" h="192612">
                <a:moveTo>
                  <a:pt x="28136" y="49013"/>
                </a:moveTo>
                <a:cubicBezTo>
                  <a:pt x="46893" y="27912"/>
                  <a:pt x="77596" y="0"/>
                  <a:pt x="112542" y="34946"/>
                </a:cubicBezTo>
                <a:cubicBezTo>
                  <a:pt x="123027" y="45431"/>
                  <a:pt x="121921" y="63081"/>
                  <a:pt x="126610" y="77149"/>
                </a:cubicBezTo>
                <a:cubicBezTo>
                  <a:pt x="121921" y="105284"/>
                  <a:pt x="126694" y="136790"/>
                  <a:pt x="112542" y="161555"/>
                </a:cubicBezTo>
                <a:cubicBezTo>
                  <a:pt x="94795" y="192612"/>
                  <a:pt x="8869" y="163329"/>
                  <a:pt x="0" y="161555"/>
                </a:cubicBezTo>
                <a:cubicBezTo>
                  <a:pt x="15369" y="84713"/>
                  <a:pt x="9379" y="70114"/>
                  <a:pt x="28136" y="4901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152400" y="60198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525959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latin typeface="IranNastaliq" pitchFamily="18" charset="0"/>
                <a:cs typeface="IranNastaliq" pitchFamily="18" charset="0"/>
              </a:rPr>
              <a:t>تحقیق   و  پژوهش</a:t>
            </a:r>
            <a:endParaRPr lang="en-US" sz="4400" dirty="0"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47608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B Nazanin" pitchFamily="2" charset="-78"/>
              </a:rPr>
              <a:t>شما چه راه حلی پیشنهاد می کنید که انس و شناخت ما نسبت به امام زمان (عج) بیششتر شود؟</a:t>
            </a:r>
            <a:endParaRPr lang="en-US" sz="2800" dirty="0" smtClean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3429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 smtClean="0">
                <a:cs typeface="B Titr" pitchFamily="2" charset="-78"/>
              </a:rPr>
              <a:t>صخره</a:t>
            </a:r>
            <a:endParaRPr lang="en-US" sz="3600" dirty="0">
              <a:cs typeface="B Titr" pitchFamily="2" charset="-7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181600" y="32004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352800" y="26670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2000" y="40386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71800" y="37338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19800" y="2895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cs typeface="B Titr" pitchFamily="2" charset="-78"/>
              </a:rPr>
              <a:t>صبور بودن</a:t>
            </a:r>
            <a:endParaRPr lang="en-US" sz="2000" dirty="0">
              <a:cs typeface="B Titr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301079"/>
            <a:ext cx="8153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900" dirty="0" smtClean="0">
                <a:cs typeface="B Titr" pitchFamily="2" charset="-78"/>
              </a:rPr>
              <a:t>منتظران واقعی بر «صخره» ی انتظار ایستاده اند آنها طلوع خورشید امامت را انتظار می کشند.</a:t>
            </a:r>
            <a:endParaRPr lang="en-US" sz="1900" dirty="0">
              <a:cs typeface="B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0" y="3505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cs typeface="B Titr" pitchFamily="2" charset="-78"/>
              </a:rPr>
              <a:t>همسایه داری</a:t>
            </a:r>
            <a:endParaRPr lang="en-US" sz="2000" dirty="0">
              <a:cs typeface="B Titr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2209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cs typeface="B Titr" pitchFamily="2" charset="-78"/>
              </a:rPr>
              <a:t>خود داری از آزار دیگران</a:t>
            </a:r>
            <a:endParaRPr lang="en-US" sz="2000" dirty="0">
              <a:cs typeface="B Titr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455289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cs typeface="B Titr" pitchFamily="2" charset="-78"/>
              </a:rPr>
              <a:t>رواج کارهای نیک</a:t>
            </a:r>
            <a:endParaRPr lang="en-US" sz="2000" dirty="0">
              <a:cs typeface="B Titr" pitchFamily="2" charset="-78"/>
            </a:endParaRPr>
          </a:p>
        </p:txBody>
      </p:sp>
      <p:sp>
        <p:nvSpPr>
          <p:cNvPr id="14" name="Oval 13">
            <a:hlinkClick r:id="rId3" action="ppaction://hlinksldjump"/>
          </p:cNvPr>
          <p:cNvSpPr/>
          <p:nvPr/>
        </p:nvSpPr>
        <p:spPr>
          <a:xfrm>
            <a:off x="152400" y="59436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733800"/>
            <a:ext cx="838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 smtClean="0">
                <a:solidFill>
                  <a:schemeClr val="bg1"/>
                </a:solidFill>
                <a:cs typeface="B Titr" pitchFamily="2" charset="-78"/>
              </a:rPr>
              <a:t>عمر دنيا به پايان نمى رسد تا اين كه خداوند مردى از اهل بيت من برانگيزد كه نامش نام من و نام پدرش نام پدر من است . او دنيا را پر از عدل و داد نمايد چنان كه از ظلم و جور پر شده باشد .</a:t>
            </a:r>
          </a:p>
          <a:p>
            <a:pPr rtl="1"/>
            <a:r>
              <a:rPr lang="fa-IR" dirty="0" smtClean="0">
                <a:solidFill>
                  <a:srgbClr val="FFFF00"/>
                </a:solidFill>
                <a:cs typeface="B Titr" pitchFamily="2" charset="-78"/>
              </a:rPr>
              <a:t> كتاب اربعين حديث فى المهدى </a:t>
            </a:r>
            <a:endParaRPr lang="en-US" dirty="0" smtClean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905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itchFamily="2" charset="-78"/>
              </a:rPr>
              <a:t>رسول اکرم صلی الله علیه و آله می فرماید :</a:t>
            </a:r>
            <a:endParaRPr lang="en-US" sz="2800" dirty="0" smtClean="0">
              <a:solidFill>
                <a:srgbClr val="FFFF00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5400000">
            <a:off x="457200" y="4953000"/>
            <a:ext cx="1295400" cy="1371600"/>
          </a:xfrm>
          <a:prstGeom prst="downArrow">
            <a:avLst/>
          </a:prstGeom>
          <a:solidFill>
            <a:srgbClr val="0049DA"/>
          </a:solidFill>
          <a:ln>
            <a:solidFill>
              <a:srgbClr val="EAE7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0"/>
            <a:ext cx="7696200" cy="6857999"/>
          </a:xfrm>
          <a:prstGeom prst="rect">
            <a:avLst/>
          </a:prstGeom>
        </p:spPr>
      </p:pic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152400" y="60198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  <p:pic>
        <p:nvPicPr>
          <p:cNvPr id="6" name="1azomalbala-farahmand-koota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482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0" y="152400"/>
            <a:ext cx="2895600" cy="6858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مسجد مقدس جمکران در شب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6" name="Al'ajal Mol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8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7" name="Picture 6" descr="daffodil-bloo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375975"/>
            <a:ext cx="2781300" cy="2405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4191000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solidFill>
                  <a:schemeClr val="bg1"/>
                </a:solidFill>
                <a:cs typeface="B Titr" pitchFamily="2" charset="-78"/>
              </a:rPr>
              <a:t>همانا من امان و مایه ایمنى براى اهل زمینم</a:t>
            </a:r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،</a:t>
            </a:r>
            <a:r>
              <a:rPr lang="ar-SA" sz="2800" dirty="0" smtClean="0">
                <a:solidFill>
                  <a:schemeClr val="bg1"/>
                </a:solidFill>
                <a:cs typeface="B Titr" pitchFamily="2" charset="-78"/>
              </a:rPr>
              <a:t> همان گونه كه ستاره ها سبب ایمنى اهل آسمان اند.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3048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solidFill>
                  <a:schemeClr val="bg1"/>
                </a:solidFill>
                <a:cs typeface="B Titr" pitchFamily="2" charset="-78"/>
              </a:rPr>
              <a:t>امام زمان حضرت مهدي عجل الله تعالی فرجه الشریف</a:t>
            </a:r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r>
              <a:rPr lang="ar-SA" sz="2800" dirty="0" smtClean="0">
                <a:solidFill>
                  <a:schemeClr val="bg1"/>
                </a:solidFill>
                <a:cs typeface="B Titr" pitchFamily="2" charset="-78"/>
              </a:rPr>
              <a:t>فرموده اند: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22860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solidFill>
                  <a:schemeClr val="bg1"/>
                </a:solidFill>
                <a:cs typeface="B Titr" pitchFamily="2" charset="-78"/>
              </a:rPr>
              <a:t>إِنّی لاََمانٌ لاَِهْلِ الاَْرْضِ كَما أَنَّ النُّجُومَ أَمانٌ لاَِهْلِ السَّماءِ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59436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 smtClean="0">
                <a:solidFill>
                  <a:srgbClr val="FFFF00"/>
                </a:solidFill>
                <a:cs typeface="B Titr" pitchFamily="2" charset="-78"/>
              </a:rPr>
              <a:t>بحارالأنوار، ج53، ص181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15" y="14111"/>
            <a:ext cx="9106370" cy="68297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0" y="152400"/>
            <a:ext cx="2895600" cy="6858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مسجد مقدس جمکران در روز</a:t>
            </a:r>
            <a:endParaRPr lang="en-US" sz="20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z5o7q0k21jpnv580bw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9600" y="5486400"/>
            <a:ext cx="8229600" cy="1219200"/>
            <a:chOff x="609600" y="5486400"/>
            <a:chExt cx="8229600" cy="1219200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5486400"/>
              <a:ext cx="8229600" cy="1219200"/>
            </a:xfrm>
            <a:prstGeom prst="roundRect">
              <a:avLst/>
            </a:prstGeom>
            <a:solidFill>
              <a:srgbClr val="66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cs typeface="B Jadid" pitchFamily="2" charset="-78"/>
              </a:endParaRPr>
            </a:p>
          </p:txBody>
        </p:sp>
        <p:sp>
          <p:nvSpPr>
            <p:cNvPr id="13" name="Oval 12">
              <a:hlinkClick r:id="rId3" action="ppaction://hlinksldjump"/>
            </p:cNvPr>
            <p:cNvSpPr/>
            <p:nvPr/>
          </p:nvSpPr>
          <p:spPr>
            <a:xfrm>
              <a:off x="5181600" y="5562600"/>
              <a:ext cx="11430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dirty="0" smtClean="0">
                  <a:cs typeface="B Titr" pitchFamily="2" charset="-78"/>
                </a:rPr>
                <a:t>تصاویر مرتبط</a:t>
              </a:r>
              <a:endParaRPr lang="en-US" sz="2000" dirty="0">
                <a:cs typeface="B Titr" pitchFamily="2" charset="-78"/>
              </a:endParaRPr>
            </a:p>
          </p:txBody>
        </p:sp>
        <p:sp>
          <p:nvSpPr>
            <p:cNvPr id="8" name="Oval 7">
              <a:hlinkClick r:id="rId4" action="ppaction://hlinksldjump"/>
            </p:cNvPr>
            <p:cNvSpPr/>
            <p:nvPr/>
          </p:nvSpPr>
          <p:spPr>
            <a:xfrm>
              <a:off x="7620000" y="5562600"/>
              <a:ext cx="11430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dirty="0" smtClean="0">
                  <a:cs typeface="B Titr" pitchFamily="2" charset="-78"/>
                </a:rPr>
                <a:t>متن درس</a:t>
              </a:r>
              <a:endParaRPr lang="en-US" sz="2000" dirty="0">
                <a:cs typeface="B Titr" pitchFamily="2" charset="-78"/>
              </a:endParaRPr>
            </a:p>
          </p:txBody>
        </p:sp>
        <p:sp>
          <p:nvSpPr>
            <p:cNvPr id="14" name="Oval 13">
              <a:hlinkClick r:id="rId5" action="ppaction://hlinksldjump"/>
            </p:cNvPr>
            <p:cNvSpPr/>
            <p:nvPr/>
          </p:nvSpPr>
          <p:spPr>
            <a:xfrm>
              <a:off x="3962400" y="5562600"/>
              <a:ext cx="11430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dirty="0" smtClean="0">
                  <a:cs typeface="B Titr" pitchFamily="2" charset="-78"/>
                </a:rPr>
                <a:t>دعای فرج</a:t>
              </a:r>
              <a:endParaRPr lang="en-US" sz="2000" dirty="0">
                <a:cs typeface="B Titr" pitchFamily="2" charset="-78"/>
              </a:endParaRPr>
            </a:p>
          </p:txBody>
        </p:sp>
        <p:sp>
          <p:nvSpPr>
            <p:cNvPr id="16" name="Oval 15">
              <a:hlinkClick r:id="rId6" action="ppaction://hlinksldjump"/>
            </p:cNvPr>
            <p:cNvSpPr/>
            <p:nvPr/>
          </p:nvSpPr>
          <p:spPr>
            <a:xfrm>
              <a:off x="6400800" y="5562600"/>
              <a:ext cx="11430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000" dirty="0" smtClean="0">
                  <a:cs typeface="B Titr" pitchFamily="2" charset="-78"/>
                </a:rPr>
                <a:t>رمز درس</a:t>
              </a:r>
              <a:endParaRPr lang="en-US" sz="2000" dirty="0">
                <a:cs typeface="B Titr" pitchFamily="2" charset="-78"/>
              </a:endParaRPr>
            </a:p>
          </p:txBody>
        </p:sp>
        <p:sp>
          <p:nvSpPr>
            <p:cNvPr id="15" name="Oval 14">
              <a:hlinkClick r:id="rId7" action="ppaction://hlinksldjump"/>
            </p:cNvPr>
            <p:cNvSpPr/>
            <p:nvPr/>
          </p:nvSpPr>
          <p:spPr>
            <a:xfrm>
              <a:off x="685800" y="5562600"/>
              <a:ext cx="19812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dirty="0" smtClean="0">
                  <a:cs typeface="B Titr" pitchFamily="2" charset="-78"/>
                </a:rPr>
                <a:t>خودت را امتحان کن</a:t>
              </a:r>
              <a:endParaRPr lang="en-US" sz="2000" dirty="0">
                <a:cs typeface="B Titr" pitchFamily="2" charset="-78"/>
              </a:endParaRPr>
            </a:p>
          </p:txBody>
        </p:sp>
        <p:sp>
          <p:nvSpPr>
            <p:cNvPr id="17" name="Oval 16">
              <a:hlinkClick r:id="rId8" action="ppaction://hlinksldjump"/>
            </p:cNvPr>
            <p:cNvSpPr/>
            <p:nvPr/>
          </p:nvSpPr>
          <p:spPr>
            <a:xfrm>
              <a:off x="2743200" y="5562600"/>
              <a:ext cx="1143000" cy="10668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dirty="0" smtClean="0">
                  <a:cs typeface="B Titr" pitchFamily="2" charset="-78"/>
                </a:rPr>
                <a:t>تحقیق و پژوهش</a:t>
              </a:r>
              <a:endParaRPr lang="en-US" dirty="0">
                <a:cs typeface="B Titr" pitchFamily="2" charset="-78"/>
              </a:endParaRPr>
            </a:p>
          </p:txBody>
        </p:sp>
      </p:grp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4724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8768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srgbClr val="CC3399"/>
                </a:solidFill>
                <a:cs typeface="B Titr" pitchFamily="2" charset="-78"/>
              </a:rPr>
              <a:t>پیامبر اکرم(ص) می فرماید : شما را مژده به ظهور مهدى مى دهم كه به هنگام اختلاف زياد و تزلزل مردم ، قيام كند و زمين را پر از عدل و داد نمايد چنان كه از ظلم و ستم پر شده باشد ساكنان آسمان و زمين از حكومت او راضى خواهند بود و اموال را ميان مردم به طور مساوى قسمت كند.</a:t>
            </a:r>
            <a:r>
              <a:rPr lang="fa-IR" sz="2400" b="1" dirty="0" smtClean="0"/>
              <a:t>         </a:t>
            </a:r>
            <a:r>
              <a:rPr lang="fa-IR" sz="1600" dirty="0" smtClean="0">
                <a:solidFill>
                  <a:srgbClr val="6699FF"/>
                </a:solidFill>
              </a:rPr>
              <a:t>كتاب اربعين حديث فى المهدى </a:t>
            </a:r>
            <a:endParaRPr lang="fa-IR" sz="1600" dirty="0">
              <a:solidFill>
                <a:srgbClr val="6699FF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90800" y="6096000"/>
            <a:ext cx="5791200" cy="5334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سرداب مقدس(سامراء- عراق)- محل غیبت امام زمان(عج)</a:t>
            </a:r>
            <a:endParaRPr lang="en-US" sz="20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71800" y="76200"/>
            <a:ext cx="5105400" cy="5334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سرداب مقدس- محل غیبت امام زمان(عج)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733800"/>
            <a:ext cx="8077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ما به احوال شما آگاهیم. چیزى از اخبار شما بر ما پوشیده نیست و ما از پیش آمد ناگوارى که براى شما اتفاق افتاده آگاه هستیم.                                      </a:t>
            </a:r>
            <a:r>
              <a:rPr lang="fa-IR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r>
              <a:rPr lang="fa-IR" dirty="0" smtClean="0">
                <a:solidFill>
                  <a:srgbClr val="FFFF00"/>
                </a:solidFill>
                <a:cs typeface="B Titr" pitchFamily="2" charset="-78"/>
              </a:rPr>
              <a:t>قسمتی از نامه ی امام زمان(عج) به شیخ مفید</a:t>
            </a:r>
            <a:endParaRPr lang="en-US" dirty="0" smtClean="0">
              <a:solidFill>
                <a:srgbClr val="FFFF00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05200" y="76200"/>
            <a:ext cx="5486400" cy="1219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مسجد سَهله در نجف- بر اساس روایات این مکان محل زندگی چند تن از انبیاء بوده و پس از ظهور امام زمان(عج) محل زندگی ایشان خواهد بود. 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90600" y="76200"/>
            <a:ext cx="4191000" cy="457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نمایی از نماز جماعت در مسجد سَهله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43998" cy="68579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0" y="609600"/>
            <a:ext cx="2057400" cy="1066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rgbClr val="0049DA"/>
                </a:solidFill>
                <a:cs typeface="B Titr" pitchFamily="2" charset="-78"/>
              </a:rPr>
              <a:t>درس ششم</a:t>
            </a:r>
            <a:r>
              <a:rPr lang="fa-IR" sz="2800" dirty="0" smtClean="0">
                <a:cs typeface="B Titr" pitchFamily="2" charset="-78"/>
              </a:rPr>
              <a:t> 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76600" y="1295400"/>
            <a:ext cx="2667000" cy="1066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rgbClr val="0049DA"/>
                </a:solidFill>
                <a:cs typeface="B Titr" pitchFamily="2" charset="-78"/>
              </a:rPr>
              <a:t>خورشید پنهان</a:t>
            </a:r>
            <a:endParaRPr lang="en-US" sz="2800" dirty="0">
              <a:solidFill>
                <a:srgbClr val="0049DA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5535" y="0"/>
            <a:ext cx="913292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43600" y="152400"/>
            <a:ext cx="2971800" cy="457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نمایی دیگر از مسجد سَهله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8815" y="14111"/>
            <a:ext cx="9106369" cy="68297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400" y="5715000"/>
            <a:ext cx="4191000" cy="685800"/>
          </a:xfrm>
          <a:prstGeom prst="roundRect">
            <a:avLst/>
          </a:prstGeom>
          <a:solidFill>
            <a:srgbClr val="BDE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المَهدیُّ طاووسُ اَهلِ الجَنَّةِ</a:t>
            </a:r>
            <a:endParaRPr lang="en-US" sz="2800" dirty="0">
              <a:solidFill>
                <a:srgbClr val="0070C0"/>
              </a:solidFill>
              <a:cs typeface="B Titr" pitchFamily="2" charset="-78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153400" y="62630"/>
            <a:ext cx="862405" cy="100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" y="152400"/>
            <a:ext cx="3048000" cy="457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نمایی دیگر از مسجد سَهله</a:t>
            </a:r>
            <a:endParaRPr lang="en-US" sz="2400" dirty="0">
              <a:cs typeface="B Titr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 descr="IMG_2235.JPG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0" y="6553200"/>
              <a:ext cx="9144000" cy="304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5535" y="0"/>
            <a:ext cx="913292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6172200"/>
            <a:ext cx="4114800" cy="457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نمایی دیگر از مسجد سَهله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53200" y="6477000"/>
            <a:ext cx="2590800" cy="381000"/>
          </a:xfrm>
          <a:prstGeom prst="roundRect">
            <a:avLst/>
          </a:prstGeom>
          <a:solidFill>
            <a:srgbClr val="D7D2BB"/>
          </a:solidFill>
          <a:ln>
            <a:solidFill>
              <a:srgbClr val="D7D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43600" y="152400"/>
            <a:ext cx="3048000" cy="4572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نمایی دیگر از مسجد سَهله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33800" y="76200"/>
            <a:ext cx="5410200" cy="762000"/>
          </a:xfrm>
          <a:prstGeom prst="roundRect">
            <a:avLst/>
          </a:prstGeom>
          <a:solidFill>
            <a:srgbClr val="004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itchFamily="2" charset="-78"/>
              </a:rPr>
              <a:t>تخریب حرم امام حسن عسگری(ع) پدر امام زمان(عج) در سامراء به دست نظامیان آمریکایی</a:t>
            </a:r>
            <a:endParaRPr lang="en-US" sz="24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8458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schemeClr val="bg1"/>
                </a:solidFill>
                <a:cs typeface="B Titr" pitchFamily="2" charset="-78"/>
              </a:rPr>
              <a:t>امام زمان حضرت مهدي عجل الله تعالی فرجه الشریف فرموده اند:</a:t>
            </a:r>
          </a:p>
          <a:p>
            <a:pPr algn="r" rtl="1"/>
            <a:endParaRPr lang="fa-IR" sz="24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(أَكْثِرُوا الدُّعاءَ بِتَعْجیلِ الْفَرَجِ، فإِنَّ ذلِكَ فَرَجُكُمْ)</a:t>
            </a:r>
          </a:p>
          <a:p>
            <a:pPr algn="r" rtl="1"/>
            <a:endParaRPr lang="fa-IR" sz="28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براى شتاب در گشایش حقیقى و كامل، بسیار دعا كنید; زیرا همانا فَرَج شما در آن است.                                            </a:t>
            </a:r>
            <a:r>
              <a:rPr lang="fa-IR" sz="2000" dirty="0" smtClean="0">
                <a:solidFill>
                  <a:srgbClr val="FFFF00"/>
                </a:solidFill>
                <a:cs typeface="B Titr" pitchFamily="2" charset="-78"/>
              </a:rPr>
              <a:t>بحارالأنوار، ج53، ص181</a:t>
            </a:r>
            <a:endParaRPr lang="en-US" sz="2000" dirty="0" smtClean="0">
              <a:solidFill>
                <a:srgbClr val="FFFF00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9144000" cy="6857999"/>
            <a:chOff x="0" y="1"/>
            <a:chExt cx="9144000" cy="6857999"/>
          </a:xfrm>
        </p:grpSpPr>
        <p:pic>
          <p:nvPicPr>
            <p:cNvPr id="4" name="Picture 3" descr="IMG_2235.JPG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tretch>
              <a:fillRect/>
            </a:stretch>
          </p:blipFill>
          <p:spPr>
            <a:xfrm>
              <a:off x="0" y="1"/>
              <a:ext cx="9144000" cy="6857999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4114800" y="152400"/>
              <a:ext cx="4876800" cy="457200"/>
            </a:xfrm>
            <a:prstGeom prst="roundRect">
              <a:avLst/>
            </a:prstGeom>
            <a:solidFill>
              <a:srgbClr val="0049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400" dirty="0" smtClean="0">
                  <a:cs typeface="B Titr" pitchFamily="2" charset="-78"/>
                </a:rPr>
                <a:t>اللهُمَّ عَجِّل فی فَرَجِ مَولانا صاحِبَ الزَّمان</a:t>
              </a:r>
              <a:endParaRPr lang="en-US" sz="2400" dirty="0">
                <a:cs typeface="B Titr" pitchFamily="2" charset="-78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0" y="6477000"/>
              <a:ext cx="9144000" cy="381000"/>
            </a:xfrm>
            <a:prstGeom prst="roundRect">
              <a:avLst/>
            </a:prstGeom>
            <a:solidFill>
              <a:srgbClr val="717171"/>
            </a:solidFill>
            <a:ln>
              <a:solidFill>
                <a:srgbClr val="717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76200" y="5867400"/>
            <a:ext cx="1524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صفحه اصلی</a:t>
            </a:r>
            <a:endParaRPr lang="en-US" sz="1600" dirty="0">
              <a:cs typeface="B Titr" pitchFamily="2" charset="-78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8792"/>
            <a:ext cx="8839200" cy="659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ندیدم شهی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954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0-3-19-questionnaire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-381000"/>
            <a:ext cx="91461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6764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itchFamily="2" charset="-78"/>
              </a:rPr>
              <a:t>حضرت مهدی علیه السلام چگونه نزدیک به 12قرن عمر کرده است؟</a:t>
            </a:r>
            <a:endParaRPr lang="en-US" sz="2400" b="1" dirty="0" smtClean="0">
              <a:cs typeface="B Nazanin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8956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itchFamily="2" charset="-78"/>
              </a:rPr>
              <a:t>برخی می گویند وقتی امام زمان علیه السلام قیام کنند،بیشتر مردم کشته می شوند ،آیا این مطلب درست است؟</a:t>
            </a:r>
          </a:p>
          <a:p>
            <a:pPr algn="r" rtl="1"/>
            <a:endParaRPr lang="en-US" sz="2400" b="1" dirty="0" smtClean="0"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209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itchFamily="2" charset="-78"/>
              </a:rPr>
              <a:t>حضرت مهدی عجل الله تعالی چه زمانی قیام خواهد کرد؟</a:t>
            </a:r>
            <a:endParaRPr lang="en-US" sz="2400" b="1" dirty="0" smtClean="0">
              <a:cs typeface="B Nazanin" pitchFamily="2" charset="-7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7200" y="3962400"/>
            <a:ext cx="1462346" cy="1903267"/>
          </a:xfrm>
          <a:custGeom>
            <a:avLst/>
            <a:gdLst>
              <a:gd name="connsiteX0" fmla="*/ 1039280 w 1462346"/>
              <a:gd name="connsiteY0" fmla="*/ 355821 h 1903267"/>
              <a:gd name="connsiteX1" fmla="*/ 1025212 w 1462346"/>
              <a:gd name="connsiteY1" fmla="*/ 299550 h 1903267"/>
              <a:gd name="connsiteX2" fmla="*/ 1011144 w 1462346"/>
              <a:gd name="connsiteY2" fmla="*/ 257347 h 1903267"/>
              <a:gd name="connsiteX3" fmla="*/ 983009 w 1462346"/>
              <a:gd name="connsiteY3" fmla="*/ 144805 h 1903267"/>
              <a:gd name="connsiteX4" fmla="*/ 968941 w 1462346"/>
              <a:gd name="connsiteY4" fmla="*/ 102602 h 1903267"/>
              <a:gd name="connsiteX5" fmla="*/ 912670 w 1462346"/>
              <a:gd name="connsiteY5" fmla="*/ 74467 h 1903267"/>
              <a:gd name="connsiteX6" fmla="*/ 828264 w 1462346"/>
              <a:gd name="connsiteY6" fmla="*/ 32264 h 1903267"/>
              <a:gd name="connsiteX7" fmla="*/ 786061 w 1462346"/>
              <a:gd name="connsiteY7" fmla="*/ 4128 h 1903267"/>
              <a:gd name="connsiteX8" fmla="*/ 476572 w 1462346"/>
              <a:gd name="connsiteY8" fmla="*/ 18196 h 1903267"/>
              <a:gd name="connsiteX9" fmla="*/ 434369 w 1462346"/>
              <a:gd name="connsiteY9" fmla="*/ 32264 h 1903267"/>
              <a:gd name="connsiteX10" fmla="*/ 364030 w 1462346"/>
              <a:gd name="connsiteY10" fmla="*/ 46331 h 1903267"/>
              <a:gd name="connsiteX11" fmla="*/ 223353 w 1462346"/>
              <a:gd name="connsiteY11" fmla="*/ 130737 h 1903267"/>
              <a:gd name="connsiteX12" fmla="*/ 195218 w 1462346"/>
              <a:gd name="connsiteY12" fmla="*/ 158873 h 1903267"/>
              <a:gd name="connsiteX13" fmla="*/ 68609 w 1462346"/>
              <a:gd name="connsiteY13" fmla="*/ 257347 h 1903267"/>
              <a:gd name="connsiteX14" fmla="*/ 54541 w 1462346"/>
              <a:gd name="connsiteY14" fmla="*/ 299550 h 1903267"/>
              <a:gd name="connsiteX15" fmla="*/ 12338 w 1462346"/>
              <a:gd name="connsiteY15" fmla="*/ 383956 h 1903267"/>
              <a:gd name="connsiteX16" fmla="*/ 26406 w 1462346"/>
              <a:gd name="connsiteY16" fmla="*/ 594971 h 1903267"/>
              <a:gd name="connsiteX17" fmla="*/ 54541 w 1462346"/>
              <a:gd name="connsiteY17" fmla="*/ 679377 h 1903267"/>
              <a:gd name="connsiteX18" fmla="*/ 138947 w 1462346"/>
              <a:gd name="connsiteY18" fmla="*/ 791919 h 1903267"/>
              <a:gd name="connsiteX19" fmla="*/ 181150 w 1462346"/>
              <a:gd name="connsiteY19" fmla="*/ 876325 h 1903267"/>
              <a:gd name="connsiteX20" fmla="*/ 209286 w 1462346"/>
              <a:gd name="connsiteY20" fmla="*/ 904461 h 1903267"/>
              <a:gd name="connsiteX21" fmla="*/ 420301 w 1462346"/>
              <a:gd name="connsiteY21" fmla="*/ 946664 h 1903267"/>
              <a:gd name="connsiteX22" fmla="*/ 532843 w 1462346"/>
              <a:gd name="connsiteY22" fmla="*/ 974799 h 1903267"/>
              <a:gd name="connsiteX23" fmla="*/ 589113 w 1462346"/>
              <a:gd name="connsiteY23" fmla="*/ 988867 h 1903267"/>
              <a:gd name="connsiteX24" fmla="*/ 673520 w 1462346"/>
              <a:gd name="connsiteY24" fmla="*/ 1017002 h 1903267"/>
              <a:gd name="connsiteX25" fmla="*/ 715723 w 1462346"/>
              <a:gd name="connsiteY25" fmla="*/ 1031070 h 1903267"/>
              <a:gd name="connsiteX26" fmla="*/ 757926 w 1462346"/>
              <a:gd name="connsiteY26" fmla="*/ 1059205 h 1903267"/>
              <a:gd name="connsiteX27" fmla="*/ 814197 w 1462346"/>
              <a:gd name="connsiteY27" fmla="*/ 1101408 h 1903267"/>
              <a:gd name="connsiteX28" fmla="*/ 870467 w 1462346"/>
              <a:gd name="connsiteY28" fmla="*/ 1129544 h 1903267"/>
              <a:gd name="connsiteX29" fmla="*/ 1095550 w 1462346"/>
              <a:gd name="connsiteY29" fmla="*/ 1143611 h 1903267"/>
              <a:gd name="connsiteX30" fmla="*/ 1123686 w 1462346"/>
              <a:gd name="connsiteY30" fmla="*/ 1171747 h 1903267"/>
              <a:gd name="connsiteX31" fmla="*/ 1236227 w 1462346"/>
              <a:gd name="connsiteY31" fmla="*/ 1256153 h 1903267"/>
              <a:gd name="connsiteX32" fmla="*/ 1292498 w 1462346"/>
              <a:gd name="connsiteY32" fmla="*/ 1340559 h 1903267"/>
              <a:gd name="connsiteX33" fmla="*/ 1376904 w 1462346"/>
              <a:gd name="connsiteY33" fmla="*/ 1593777 h 1903267"/>
              <a:gd name="connsiteX34" fmla="*/ 1405040 w 1462346"/>
              <a:gd name="connsiteY34" fmla="*/ 1678184 h 1903267"/>
              <a:gd name="connsiteX35" fmla="*/ 1419107 w 1462346"/>
              <a:gd name="connsiteY35" fmla="*/ 1720387 h 1903267"/>
              <a:gd name="connsiteX36" fmla="*/ 1447243 w 1462346"/>
              <a:gd name="connsiteY36" fmla="*/ 1748522 h 1903267"/>
              <a:gd name="connsiteX37" fmla="*/ 1461310 w 1462346"/>
              <a:gd name="connsiteY37" fmla="*/ 1903267 h 190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62346" h="1903267">
                <a:moveTo>
                  <a:pt x="1039280" y="355821"/>
                </a:moveTo>
                <a:cubicBezTo>
                  <a:pt x="1034591" y="337064"/>
                  <a:pt x="1030524" y="318140"/>
                  <a:pt x="1025212" y="299550"/>
                </a:cubicBezTo>
                <a:cubicBezTo>
                  <a:pt x="1021138" y="285292"/>
                  <a:pt x="1015046" y="271653"/>
                  <a:pt x="1011144" y="257347"/>
                </a:cubicBezTo>
                <a:cubicBezTo>
                  <a:pt x="1000970" y="220041"/>
                  <a:pt x="995237" y="181489"/>
                  <a:pt x="983009" y="144805"/>
                </a:cubicBezTo>
                <a:cubicBezTo>
                  <a:pt x="978320" y="130737"/>
                  <a:pt x="979427" y="113087"/>
                  <a:pt x="968941" y="102602"/>
                </a:cubicBezTo>
                <a:cubicBezTo>
                  <a:pt x="954112" y="87773"/>
                  <a:pt x="930878" y="84871"/>
                  <a:pt x="912670" y="74467"/>
                </a:cubicBezTo>
                <a:cubicBezTo>
                  <a:pt x="836311" y="30833"/>
                  <a:pt x="905642" y="58056"/>
                  <a:pt x="828264" y="32264"/>
                </a:cubicBezTo>
                <a:cubicBezTo>
                  <a:pt x="814196" y="22885"/>
                  <a:pt x="802955" y="4804"/>
                  <a:pt x="786061" y="4128"/>
                </a:cubicBezTo>
                <a:cubicBezTo>
                  <a:pt x="682874" y="0"/>
                  <a:pt x="579513" y="9961"/>
                  <a:pt x="476572" y="18196"/>
                </a:cubicBezTo>
                <a:cubicBezTo>
                  <a:pt x="461791" y="19379"/>
                  <a:pt x="448755" y="28668"/>
                  <a:pt x="434369" y="32264"/>
                </a:cubicBezTo>
                <a:cubicBezTo>
                  <a:pt x="411172" y="38063"/>
                  <a:pt x="387476" y="41642"/>
                  <a:pt x="364030" y="46331"/>
                </a:cubicBezTo>
                <a:cubicBezTo>
                  <a:pt x="319632" y="68531"/>
                  <a:pt x="257297" y="96792"/>
                  <a:pt x="223353" y="130737"/>
                </a:cubicBezTo>
                <a:cubicBezTo>
                  <a:pt x="213975" y="140116"/>
                  <a:pt x="205829" y="150915"/>
                  <a:pt x="195218" y="158873"/>
                </a:cubicBezTo>
                <a:cubicBezTo>
                  <a:pt x="60601" y="259837"/>
                  <a:pt x="154525" y="171431"/>
                  <a:pt x="68609" y="257347"/>
                </a:cubicBezTo>
                <a:cubicBezTo>
                  <a:pt x="63920" y="271415"/>
                  <a:pt x="61173" y="286287"/>
                  <a:pt x="54541" y="299550"/>
                </a:cubicBezTo>
                <a:cubicBezTo>
                  <a:pt x="0" y="408632"/>
                  <a:pt x="47698" y="277877"/>
                  <a:pt x="12338" y="383956"/>
                </a:cubicBezTo>
                <a:cubicBezTo>
                  <a:pt x="17027" y="454294"/>
                  <a:pt x="16437" y="525185"/>
                  <a:pt x="26406" y="594971"/>
                </a:cubicBezTo>
                <a:cubicBezTo>
                  <a:pt x="30600" y="624330"/>
                  <a:pt x="33570" y="658406"/>
                  <a:pt x="54541" y="679377"/>
                </a:cubicBezTo>
                <a:cubicBezTo>
                  <a:pt x="87870" y="712706"/>
                  <a:pt x="123039" y="744196"/>
                  <a:pt x="138947" y="791919"/>
                </a:cubicBezTo>
                <a:cubicBezTo>
                  <a:pt x="153805" y="836493"/>
                  <a:pt x="149984" y="837368"/>
                  <a:pt x="181150" y="876325"/>
                </a:cubicBezTo>
                <a:cubicBezTo>
                  <a:pt x="189436" y="886682"/>
                  <a:pt x="197423" y="898529"/>
                  <a:pt x="209286" y="904461"/>
                </a:cubicBezTo>
                <a:cubicBezTo>
                  <a:pt x="285475" y="942555"/>
                  <a:pt x="333659" y="934287"/>
                  <a:pt x="420301" y="946664"/>
                </a:cubicBezTo>
                <a:cubicBezTo>
                  <a:pt x="506109" y="958922"/>
                  <a:pt x="467381" y="956095"/>
                  <a:pt x="532843" y="974799"/>
                </a:cubicBezTo>
                <a:cubicBezTo>
                  <a:pt x="551433" y="980111"/>
                  <a:pt x="570594" y="983311"/>
                  <a:pt x="589113" y="988867"/>
                </a:cubicBezTo>
                <a:cubicBezTo>
                  <a:pt x="617520" y="997389"/>
                  <a:pt x="645384" y="1007624"/>
                  <a:pt x="673520" y="1017002"/>
                </a:cubicBezTo>
                <a:cubicBezTo>
                  <a:pt x="687588" y="1021691"/>
                  <a:pt x="703385" y="1022845"/>
                  <a:pt x="715723" y="1031070"/>
                </a:cubicBezTo>
                <a:cubicBezTo>
                  <a:pt x="729791" y="1040448"/>
                  <a:pt x="744168" y="1049378"/>
                  <a:pt x="757926" y="1059205"/>
                </a:cubicBezTo>
                <a:cubicBezTo>
                  <a:pt x="777005" y="1072833"/>
                  <a:pt x="794315" y="1088981"/>
                  <a:pt x="814197" y="1101408"/>
                </a:cubicBezTo>
                <a:cubicBezTo>
                  <a:pt x="831980" y="1112523"/>
                  <a:pt x="849728" y="1126433"/>
                  <a:pt x="870467" y="1129544"/>
                </a:cubicBezTo>
                <a:cubicBezTo>
                  <a:pt x="944809" y="1140695"/>
                  <a:pt x="1020522" y="1138922"/>
                  <a:pt x="1095550" y="1143611"/>
                </a:cubicBezTo>
                <a:cubicBezTo>
                  <a:pt x="1104929" y="1152990"/>
                  <a:pt x="1113075" y="1163789"/>
                  <a:pt x="1123686" y="1171747"/>
                </a:cubicBezTo>
                <a:cubicBezTo>
                  <a:pt x="1156949" y="1196694"/>
                  <a:pt x="1208571" y="1219278"/>
                  <a:pt x="1236227" y="1256153"/>
                </a:cubicBezTo>
                <a:cubicBezTo>
                  <a:pt x="1256516" y="1283205"/>
                  <a:pt x="1281805" y="1308480"/>
                  <a:pt x="1292498" y="1340559"/>
                </a:cubicBezTo>
                <a:lnTo>
                  <a:pt x="1376904" y="1593777"/>
                </a:lnTo>
                <a:lnTo>
                  <a:pt x="1405040" y="1678184"/>
                </a:lnTo>
                <a:cubicBezTo>
                  <a:pt x="1409729" y="1692252"/>
                  <a:pt x="1408621" y="1709902"/>
                  <a:pt x="1419107" y="1720387"/>
                </a:cubicBezTo>
                <a:lnTo>
                  <a:pt x="1447243" y="1748522"/>
                </a:lnTo>
                <a:cubicBezTo>
                  <a:pt x="1462346" y="1884452"/>
                  <a:pt x="1461310" y="1832668"/>
                  <a:pt x="1461310" y="190326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81200" y="6172200"/>
            <a:ext cx="143106" cy="169761"/>
          </a:xfrm>
          <a:custGeom>
            <a:avLst/>
            <a:gdLst>
              <a:gd name="connsiteX0" fmla="*/ 28136 w 126694"/>
              <a:gd name="connsiteY0" fmla="*/ 49013 h 192612"/>
              <a:gd name="connsiteX1" fmla="*/ 112542 w 126694"/>
              <a:gd name="connsiteY1" fmla="*/ 34946 h 192612"/>
              <a:gd name="connsiteX2" fmla="*/ 126610 w 126694"/>
              <a:gd name="connsiteY2" fmla="*/ 77149 h 192612"/>
              <a:gd name="connsiteX3" fmla="*/ 112542 w 126694"/>
              <a:gd name="connsiteY3" fmla="*/ 161555 h 192612"/>
              <a:gd name="connsiteX4" fmla="*/ 0 w 126694"/>
              <a:gd name="connsiteY4" fmla="*/ 161555 h 192612"/>
              <a:gd name="connsiteX5" fmla="*/ 28136 w 126694"/>
              <a:gd name="connsiteY5" fmla="*/ 49013 h 19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694" h="192612">
                <a:moveTo>
                  <a:pt x="28136" y="49013"/>
                </a:moveTo>
                <a:cubicBezTo>
                  <a:pt x="46893" y="27912"/>
                  <a:pt x="77596" y="0"/>
                  <a:pt x="112542" y="34946"/>
                </a:cubicBezTo>
                <a:cubicBezTo>
                  <a:pt x="123027" y="45431"/>
                  <a:pt x="121921" y="63081"/>
                  <a:pt x="126610" y="77149"/>
                </a:cubicBezTo>
                <a:cubicBezTo>
                  <a:pt x="121921" y="105284"/>
                  <a:pt x="126694" y="136790"/>
                  <a:pt x="112542" y="161555"/>
                </a:cubicBezTo>
                <a:cubicBezTo>
                  <a:pt x="94795" y="192612"/>
                  <a:pt x="8869" y="163329"/>
                  <a:pt x="0" y="161555"/>
                </a:cubicBezTo>
                <a:cubicBezTo>
                  <a:pt x="15369" y="84713"/>
                  <a:pt x="9379" y="70114"/>
                  <a:pt x="28136" y="4901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38862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Nazanin" pitchFamily="2" charset="-78"/>
              </a:rPr>
              <a:t>آیا بعد از شکست ظالمان وپیروزی امام ،جهان پایان می یابد وروز قیامت فرا می رسد؟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4953000"/>
            <a:ext cx="543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 smtClean="0"/>
              <a:t>آیا ممکن است ما هم یکی از یاران امام زمان باشیم؟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76600" y="609600"/>
            <a:ext cx="4915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 smtClean="0">
                <a:solidFill>
                  <a:srgbClr val="FF0000"/>
                </a:solidFill>
              </a:rPr>
              <a:t>سؤالات مهم مطرح شده در رابطه با حضرت مهدی (عج)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190500"/>
            <a:ext cx="9144000" cy="689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66800" y="227886"/>
            <a:ext cx="7543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 smtClean="0">
                <a:cs typeface="B Nazanin" pitchFamily="2" charset="-78"/>
              </a:rPr>
              <a:t>اکنون عدالت سراسر جهان را فرا گرفته است </a:t>
            </a:r>
            <a:r>
              <a:rPr lang="ar-SA" sz="2400" dirty="0" smtClean="0">
                <a:cs typeface="B Nazanin" pitchFamily="2" charset="-78"/>
              </a:rPr>
              <a:t>و خبری از حکومت های ظالمانه و زورگو نيست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علم و دانش آنچنان شکوفا شده است که تمام پيشرفت های بشر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در طول تاريخ در برابر آن ناچيز است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به همين دليل کسی از بيماری های ناشناخته نمی ميرد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ديگر دادگاه ها و زندان ها شلوغ نيست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دليلش هم معلوم است، فهم انسان ها آن قدر رشد کرده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است که کمتر ديده می شود کسی به حقوق ديگران دست درازی کند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راستی، چند وقتی است که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می خواهم مقداری پول را به فرد مستمندی بدهم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اما هرچه گشته ام نتوانسته ام انسان مستمندی پيدا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کنم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اين روزها ديگر نمی شود انسان فقيری در جامعه ديد</a:t>
            </a:r>
            <a:r>
              <a:rPr lang="fa-IR" sz="2400" dirty="0" smtClean="0">
                <a:cs typeface="B Nazanin" pitchFamily="2" charset="-78"/>
              </a:rPr>
              <a:t>.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انسان ها ديگر در برابر يک مجسمه</a:t>
            </a:r>
            <a:r>
              <a:rPr lang="fa-IR" sz="2400" dirty="0" smtClean="0">
                <a:cs typeface="B Nazanin" pitchFamily="2" charset="-78"/>
              </a:rPr>
              <a:t> ی</a:t>
            </a:r>
            <a:r>
              <a:rPr lang="ar-SA" sz="2400" dirty="0" smtClean="0">
                <a:cs typeface="B Nazanin" pitchFamily="2" charset="-78"/>
              </a:rPr>
              <a:t> سنگی و يا انسان ديگری مانند خودشان سجده نمی کنند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از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آسمان و زمين برکت می بارد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نه خشکسالی هست و نه گرسنگی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همه جا سرسبز و خرم است</a:t>
            </a:r>
            <a:r>
              <a:rPr lang="fa-IR" sz="2400" dirty="0" smtClean="0">
                <a:cs typeface="B Nazanin" pitchFamily="2" charset="-78"/>
              </a:rPr>
              <a:t>. </a:t>
            </a:r>
            <a:r>
              <a:rPr lang="ar-SA" sz="2400" dirty="0" smtClean="0">
                <a:cs typeface="B Nazanin" pitchFamily="2" charset="-78"/>
              </a:rPr>
              <a:t>ای ک</a:t>
            </a:r>
            <a:r>
              <a:rPr lang="fa-IR" sz="2400" dirty="0" smtClean="0">
                <a:cs typeface="B Nazanin" pitchFamily="2" charset="-78"/>
              </a:rPr>
              <a:t>اش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مردم همه زمان ها اکنون اينجا بودند و با شادی و خوشبختی در کنار هم زندگی می کردند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راستی بچه ها، آيا می دانيد گزارشی که خوانديم مربوط به چه زمانی است؟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015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جامعه ی امام زمان (عج) اینگونه خواهد بود ... </a:t>
            </a:r>
            <a:endParaRPr lang="en-US" sz="24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304800" y="304800"/>
            <a:ext cx="8458200" cy="635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885492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fa-IR" sz="2000" b="1" dirty="0" smtClean="0"/>
              <a:t>آیه 14 سوره عنکبوت در رابطه با طولانی بودن عمر حضرت نوح علیه السلام</a:t>
            </a:r>
          </a:p>
          <a:p>
            <a:pPr algn="r"/>
            <a:r>
              <a:rPr lang="fa-IR" sz="2000" b="1" dirty="0" smtClean="0"/>
              <a:t>آیه  259 سوره بقره ،داستان حضرت عزیر علیه السلام که پس از گذشت صد سال </a:t>
            </a:r>
          </a:p>
          <a:p>
            <a:pPr algn="r"/>
            <a:r>
              <a:rPr lang="fa-IR" sz="2000" b="1" dirty="0" smtClean="0"/>
              <a:t> غذای آن حضرت که بایدبیش از سه روز سالم نمی ماند حدود 5200 هفته سالم مانده است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905000"/>
            <a:ext cx="3417923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sz="2000" b="1" dirty="0" smtClean="0"/>
              <a:t>زمان ظهور حضرت مشخص نمی باشد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2590800"/>
            <a:ext cx="5750292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fa-IR" sz="2000" b="1" dirty="0" smtClean="0"/>
              <a:t>اینکه بیشتر مردم کشته خواهند شد درست نیست چون فقط ظالمان </a:t>
            </a:r>
          </a:p>
          <a:p>
            <a:pPr algn="r"/>
            <a:r>
              <a:rPr lang="fa-IR" sz="2000" b="1" dirty="0" smtClean="0"/>
              <a:t> به دست آن حضرت کشته می شوند ونابود خواهند شد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733800"/>
            <a:ext cx="8452955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sz="2000" b="1" dirty="0" smtClean="0"/>
              <a:t>بعد از شکست ظالمان ونابودی آنان حکومت آن حضرت شروع می شود وسال ها ادامه خواهد یافت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12722" y="4419600"/>
            <a:ext cx="7218643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fa-IR" sz="2000" b="1" dirty="0" smtClean="0"/>
              <a:t>113 نفر فرماندهان ویاران نزدیک امام زمان هستند وهزاران نفر از مردم عادی </a:t>
            </a:r>
          </a:p>
          <a:p>
            <a:pPr algn="r"/>
            <a:r>
              <a:rPr lang="fa-IR" sz="2000" b="1" dirty="0" smtClean="0"/>
              <a:t>ایشان ویارانشان را یاری خواهند کرد.</a:t>
            </a:r>
          </a:p>
          <a:p>
            <a:pPr algn="r"/>
            <a:r>
              <a:rPr lang="fa-IR" sz="2000" b="1" dirty="0" smtClean="0"/>
              <a:t>یاران امام زمان فقط کسانی نیستند که ظهور را می بینند </a:t>
            </a:r>
          </a:p>
          <a:p>
            <a:pPr algn="r"/>
            <a:r>
              <a:rPr lang="fa-IR" sz="2000" b="1" dirty="0" smtClean="0"/>
              <a:t> حتی در زمان ما نیز کسانی که به واجبات دین عمل می کنند ،از گناه دوری می کنند</a:t>
            </a:r>
          </a:p>
          <a:p>
            <a:pPr algn="r"/>
            <a:r>
              <a:rPr lang="fa-IR" sz="2000" b="1" dirty="0" smtClean="0"/>
              <a:t>،از مشکلات مردم گره گشایی می کنند واخلاق نیک دارند نیزجزء یاران امام زمان به</a:t>
            </a:r>
          </a:p>
          <a:p>
            <a:pPr algn="r"/>
            <a:r>
              <a:rPr lang="fa-IR" sz="2000" b="1" dirty="0" smtClean="0"/>
              <a:t>حساب می آیندوامام نیز از آنان راضی وخوشنود هستند.</a:t>
            </a:r>
            <a:endParaRPr lang="en-US" sz="20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>
            <a:lum bright="56000" contrast="-40000"/>
          </a:blip>
          <a:stretch>
            <a:fillRect/>
          </a:stretch>
        </p:blipFill>
        <p:spPr>
          <a:xfrm>
            <a:off x="0" y="-1905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457200"/>
            <a:ext cx="518160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SA" sz="2400" dirty="0" smtClean="0">
                <a:cs typeface="B Nazanin" pitchFamily="2" charset="-78"/>
              </a:rPr>
              <a:t>آيا همين که ما دست روی دست بگذاريم و بنشينيم تا امام زمان عليه السلام خودشان ظهور کنند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و همه چيز را درست کنند، کافی ست؟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اگر شما پس از مدتی طولانی، ميهمان عزيزی را به خانه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خودتان دعوت کرده باشيد که او تا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ساعاتی ديگر به منزل شما خواهد آمد</a:t>
            </a:r>
            <a:r>
              <a:rPr lang="fa-IR" sz="2400" dirty="0" smtClean="0">
                <a:cs typeface="B Nazanin" pitchFamily="2" charset="-78"/>
              </a:rPr>
              <a:t>.</a:t>
            </a:r>
            <a:r>
              <a:rPr lang="en-US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برای پذيرايی و استقبال از او چه می کنيد؟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ar-SA" sz="2400" dirty="0" smtClean="0">
                <a:cs typeface="B Nazanin" pitchFamily="2" charset="-78"/>
              </a:rPr>
              <a:t>آيا کسی که می داند ميهمانی مهم در راه است ولی برای پذيرايی از او هيچ برنامه ای ندارد،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می تواند بگويد من منتظر ميهمانم هستم؟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495800"/>
            <a:ext cx="62860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chemeClr val="tx2">
                    <a:lumMod val="50000"/>
                  </a:schemeClr>
                </a:solidFill>
              </a:rPr>
              <a:t>آیا روشن نکردن بخاری در زمستان با وجود امید به آمدن بهار منطقی است</a:t>
            </a:r>
            <a:r>
              <a:rPr lang="fa-IR" dirty="0" smtClean="0"/>
              <a:t>؟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5334000"/>
            <a:ext cx="52164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chemeClr val="tx2">
                    <a:lumMod val="50000"/>
                  </a:schemeClr>
                </a:solidFill>
              </a:rPr>
              <a:t>وآیا روشن نکردن چراغ در شب به امید آمدن خورشید منطقی است؟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2173993" cy="584775"/>
          </a:xfrm>
          <a:prstGeom prst="rect">
            <a:avLst/>
          </a:prstGeom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sz="3200" b="1" dirty="0" smtClean="0">
                <a:solidFill>
                  <a:srgbClr val="FF0000"/>
                </a:solidFill>
              </a:rPr>
              <a:t>منتظران واقعی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339090"/>
            <a:ext cx="4724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حضرت امام رضا علیه السلام </a:t>
            </a:r>
          </a:p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درباره وظایف منتظران واقعی می فرماید</a:t>
            </a:r>
            <a:r>
              <a:rPr lang="fa-IR" sz="2400" b="1" dirty="0" smtClean="0">
                <a:solidFill>
                  <a:srgbClr val="0070C0"/>
                </a:solidFill>
                <a:cs typeface="B Nazanin" pitchFamily="2" charset="-78"/>
              </a:rPr>
              <a:t>:</a:t>
            </a:r>
          </a:p>
          <a:p>
            <a:pPr algn="r" rtl="1"/>
            <a:r>
              <a:rPr lang="fa-IR" sz="2400" b="1" dirty="0" smtClean="0">
                <a:solidFill>
                  <a:srgbClr val="CC3399"/>
                </a:solidFill>
                <a:cs typeface="B Nazanin" pitchFamily="2" charset="-78"/>
              </a:rPr>
              <a:t>انتظار فرج به چند چیز است: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صبور بودن 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خوش رفتاری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همسایه داری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ترویج کارهای نیک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خود داری از آزار واذیت دیگران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گشاده رویی</a:t>
            </a:r>
          </a:p>
          <a:p>
            <a:pPr algn="r" rtl="1"/>
            <a:r>
              <a:rPr lang="fa-IR" sz="2800" b="1" dirty="0" smtClean="0">
                <a:solidFill>
                  <a:srgbClr val="7030A0"/>
                </a:solidFill>
                <a:cs typeface="B Majid Shadow" pitchFamily="2" charset="-78"/>
              </a:rPr>
              <a:t>خیر خواهی ومهربانی با مؤمنان</a:t>
            </a:r>
            <a:endParaRPr lang="en-US" sz="2800" b="1" dirty="0">
              <a:solidFill>
                <a:srgbClr val="7030A0"/>
              </a:solidFill>
              <a:cs typeface="B Majid Shadow" pitchFamily="2" charset="-7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6 پیام آسمانی نهم خورشید پنهان</Template>
  <TotalTime>0</TotalTime>
  <Words>1873</Words>
  <Application>Microsoft Office PowerPoint</Application>
  <PresentationFormat>On-screen Show (4:3)</PresentationFormat>
  <Paragraphs>123</Paragraphs>
  <Slides>48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B Arash</vt:lpstr>
      <vt:lpstr>B Jadid</vt:lpstr>
      <vt:lpstr>B Majid Shadow</vt:lpstr>
      <vt:lpstr>B Nazanin</vt:lpstr>
      <vt:lpstr>B Titr</vt:lpstr>
      <vt:lpstr>Calibri</vt:lpstr>
      <vt:lpstr>IranNastaliq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2020-02-09T09:11:44Z</dcterms:created>
  <dcterms:modified xsi:type="dcterms:W3CDTF">2020-02-09T09:11:58Z</dcterms:modified>
</cp:coreProperties>
</file>