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sldIdLst>
    <p:sldId id="256" r:id="rId2"/>
    <p:sldId id="448" r:id="rId3"/>
    <p:sldId id="449" r:id="rId4"/>
    <p:sldId id="450" r:id="rId5"/>
    <p:sldId id="451" r:id="rId6"/>
    <p:sldId id="452" r:id="rId7"/>
    <p:sldId id="257" r:id="rId8"/>
    <p:sldId id="455" r:id="rId9"/>
    <p:sldId id="456" r:id="rId10"/>
    <p:sldId id="258" r:id="rId11"/>
    <p:sldId id="259" r:id="rId12"/>
    <p:sldId id="260" r:id="rId13"/>
    <p:sldId id="261" r:id="rId14"/>
    <p:sldId id="262" r:id="rId15"/>
    <p:sldId id="264" r:id="rId16"/>
    <p:sldId id="265" r:id="rId17"/>
    <p:sldId id="266" r:id="rId18"/>
    <p:sldId id="271" r:id="rId19"/>
    <p:sldId id="274" r:id="rId20"/>
    <p:sldId id="275" r:id="rId21"/>
    <p:sldId id="276" r:id="rId22"/>
    <p:sldId id="272" r:id="rId23"/>
    <p:sldId id="273" r:id="rId24"/>
    <p:sldId id="298" r:id="rId25"/>
    <p:sldId id="299" r:id="rId26"/>
    <p:sldId id="301" r:id="rId27"/>
    <p:sldId id="300"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454" r:id="rId45"/>
    <p:sldId id="318" r:id="rId46"/>
    <p:sldId id="319" r:id="rId47"/>
    <p:sldId id="320" r:id="rId48"/>
    <p:sldId id="321" r:id="rId49"/>
    <p:sldId id="322" r:id="rId50"/>
    <p:sldId id="323" r:id="rId51"/>
    <p:sldId id="324" r:id="rId52"/>
    <p:sldId id="325" r:id="rId53"/>
    <p:sldId id="326" r:id="rId54"/>
    <p:sldId id="327" r:id="rId55"/>
    <p:sldId id="328" r:id="rId56"/>
    <p:sldId id="329" r:id="rId57"/>
    <p:sldId id="330" r:id="rId58"/>
    <p:sldId id="331" r:id="rId59"/>
    <p:sldId id="332" r:id="rId60"/>
    <p:sldId id="333" r:id="rId61"/>
    <p:sldId id="334" r:id="rId62"/>
    <p:sldId id="335" r:id="rId63"/>
    <p:sldId id="336" r:id="rId64"/>
    <p:sldId id="453" r:id="rId65"/>
    <p:sldId id="337" r:id="rId66"/>
    <p:sldId id="338" r:id="rId67"/>
    <p:sldId id="339" r:id="rId68"/>
    <p:sldId id="340" r:id="rId69"/>
    <p:sldId id="341" r:id="rId70"/>
    <p:sldId id="342" r:id="rId71"/>
    <p:sldId id="343" r:id="rId72"/>
    <p:sldId id="344" r:id="rId73"/>
    <p:sldId id="345" r:id="rId74"/>
    <p:sldId id="428" r:id="rId75"/>
    <p:sldId id="432" r:id="rId76"/>
    <p:sldId id="427" r:id="rId77"/>
    <p:sldId id="423" r:id="rId78"/>
    <p:sldId id="426" r:id="rId79"/>
    <p:sldId id="429" r:id="rId80"/>
    <p:sldId id="431" r:id="rId81"/>
    <p:sldId id="433" r:id="rId82"/>
    <p:sldId id="434" r:id="rId83"/>
    <p:sldId id="435" r:id="rId84"/>
    <p:sldId id="445" r:id="rId85"/>
    <p:sldId id="446" r:id="rId86"/>
    <p:sldId id="447" r:id="rId87"/>
    <p:sldId id="457" r:id="rId88"/>
    <p:sldId id="396" r:id="rId89"/>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p:scale>
          <a:sx n="50" d="100"/>
          <a:sy n="50" d="100"/>
        </p:scale>
        <p:origin x="1086" y="-120"/>
      </p:cViewPr>
      <p:guideLst>
        <p:guide orient="horz" pos="2160"/>
        <p:guide pos="2880"/>
      </p:guideLst>
    </p:cSldViewPr>
  </p:slideViewPr>
  <p:notesTextViewPr>
    <p:cViewPr>
      <p:scale>
        <a:sx n="100" d="100"/>
        <a:sy n="100" d="100"/>
      </p:scale>
      <p:origin x="0" y="0"/>
    </p:cViewPr>
  </p:notesTextViewPr>
  <p:sorterViewPr>
    <p:cViewPr>
      <p:scale>
        <a:sx n="31" d="100"/>
        <a:sy n="31"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D88A98-A9D4-451A-B150-8F8E9E45BE52}" type="doc">
      <dgm:prSet loTypeId="urn:microsoft.com/office/officeart/2005/8/layout/radial6" loCatId="cycle" qsTypeId="urn:microsoft.com/office/officeart/2005/8/quickstyle/simple1" qsCatId="simple" csTypeId="urn:microsoft.com/office/officeart/2005/8/colors/accent2_1" csCatId="accent2" phldr="1"/>
      <dgm:spPr/>
      <dgm:t>
        <a:bodyPr/>
        <a:lstStyle/>
        <a:p>
          <a:pPr rtl="1"/>
          <a:endParaRPr lang="fa-IR"/>
        </a:p>
      </dgm:t>
    </dgm:pt>
    <dgm:pt modelId="{D88EB215-5A95-4923-9D81-FF9CC2140B54}">
      <dgm:prSet phldrT="[Text]"/>
      <dgm:spPr/>
      <dgm:t>
        <a:bodyPr/>
        <a:lstStyle/>
        <a:p>
          <a:pPr rtl="1"/>
          <a:r>
            <a:rPr lang="fa-IR" b="1" dirty="0" smtClean="0">
              <a:cs typeface="B Nazanin" pitchFamily="2" charset="-78"/>
            </a:rPr>
            <a:t>مراحل نخستین مصاحبه</a:t>
          </a:r>
          <a:endParaRPr lang="fa-IR" b="1" dirty="0">
            <a:cs typeface="B Nazanin" pitchFamily="2" charset="-78"/>
          </a:endParaRPr>
        </a:p>
      </dgm:t>
    </dgm:pt>
    <dgm:pt modelId="{69E0BCE1-9E39-4A67-9F44-FE8092AD1522}" type="parTrans" cxnId="{CEC26855-F660-4091-8C8A-4D9901141198}">
      <dgm:prSet/>
      <dgm:spPr/>
      <dgm:t>
        <a:bodyPr/>
        <a:lstStyle/>
        <a:p>
          <a:pPr rtl="1"/>
          <a:endParaRPr lang="fa-IR"/>
        </a:p>
      </dgm:t>
    </dgm:pt>
    <dgm:pt modelId="{151CDCF6-594C-49E5-A6C1-3CE6AFFEC3F0}" type="sibTrans" cxnId="{CEC26855-F660-4091-8C8A-4D9901141198}">
      <dgm:prSet/>
      <dgm:spPr/>
      <dgm:t>
        <a:bodyPr/>
        <a:lstStyle/>
        <a:p>
          <a:pPr rtl="1"/>
          <a:endParaRPr lang="fa-IR"/>
        </a:p>
      </dgm:t>
    </dgm:pt>
    <dgm:pt modelId="{B7D4B27A-9265-4FC7-9F63-BFF34C8B8219}">
      <dgm:prSet phldrT="[Text]"/>
      <dgm:spPr/>
      <dgm:t>
        <a:bodyPr/>
        <a:lstStyle/>
        <a:p>
          <a:pPr rtl="1"/>
          <a:r>
            <a:rPr lang="fa-IR" b="1" dirty="0" smtClean="0">
              <a:cs typeface="B Nazanin" pitchFamily="2" charset="-78"/>
            </a:rPr>
            <a:t>1)آشنائی</a:t>
          </a:r>
          <a:endParaRPr lang="fa-IR" b="1" dirty="0">
            <a:cs typeface="B Nazanin" pitchFamily="2" charset="-78"/>
          </a:endParaRPr>
        </a:p>
      </dgm:t>
    </dgm:pt>
    <dgm:pt modelId="{4113BB6C-E858-4813-9EE1-E93A6330327E}" type="parTrans" cxnId="{605B67DE-7444-4F29-9B2C-18743E70F57C}">
      <dgm:prSet/>
      <dgm:spPr/>
      <dgm:t>
        <a:bodyPr/>
        <a:lstStyle/>
        <a:p>
          <a:pPr rtl="1"/>
          <a:endParaRPr lang="fa-IR"/>
        </a:p>
      </dgm:t>
    </dgm:pt>
    <dgm:pt modelId="{43AD8193-954C-4A13-A25D-776CCD60D78E}" type="sibTrans" cxnId="{605B67DE-7444-4F29-9B2C-18743E70F57C}">
      <dgm:prSet/>
      <dgm:spPr/>
      <dgm:t>
        <a:bodyPr/>
        <a:lstStyle/>
        <a:p>
          <a:pPr rtl="1"/>
          <a:endParaRPr lang="fa-IR"/>
        </a:p>
      </dgm:t>
    </dgm:pt>
    <dgm:pt modelId="{88619070-5DD9-4A9E-AA77-2A917DF1A186}">
      <dgm:prSet phldrT="[Text]"/>
      <dgm:spPr/>
      <dgm:t>
        <a:bodyPr/>
        <a:lstStyle/>
        <a:p>
          <a:pPr rtl="1"/>
          <a:r>
            <a:rPr lang="fa-IR" b="1" dirty="0" smtClean="0">
              <a:cs typeface="B Nazanin" pitchFamily="2" charset="-78"/>
            </a:rPr>
            <a:t>2)مشکل</a:t>
          </a:r>
          <a:endParaRPr lang="fa-IR" b="1" dirty="0">
            <a:cs typeface="B Nazanin" pitchFamily="2" charset="-78"/>
          </a:endParaRPr>
        </a:p>
      </dgm:t>
    </dgm:pt>
    <dgm:pt modelId="{B6751C84-05E1-4AF0-9278-9EF2443FC271}" type="parTrans" cxnId="{D79A987E-CAEB-4A94-A70F-E0834A32EDF7}">
      <dgm:prSet/>
      <dgm:spPr/>
      <dgm:t>
        <a:bodyPr/>
        <a:lstStyle/>
        <a:p>
          <a:pPr rtl="1"/>
          <a:endParaRPr lang="fa-IR"/>
        </a:p>
      </dgm:t>
    </dgm:pt>
    <dgm:pt modelId="{EB5149C7-03BF-4999-A7C7-30364F0BA621}" type="sibTrans" cxnId="{D79A987E-CAEB-4A94-A70F-E0834A32EDF7}">
      <dgm:prSet/>
      <dgm:spPr/>
      <dgm:t>
        <a:bodyPr/>
        <a:lstStyle/>
        <a:p>
          <a:pPr rtl="1"/>
          <a:endParaRPr lang="fa-IR"/>
        </a:p>
      </dgm:t>
    </dgm:pt>
    <dgm:pt modelId="{2C06DB41-C03F-4998-B297-79B3A6C9A3E5}">
      <dgm:prSet phldrT="[Text]"/>
      <dgm:spPr/>
      <dgm:t>
        <a:bodyPr/>
        <a:lstStyle/>
        <a:p>
          <a:pPr rtl="1"/>
          <a:r>
            <a:rPr lang="fa-IR" b="1" dirty="0" smtClean="0">
              <a:cs typeface="B Nazanin" pitchFamily="2" charset="-78"/>
            </a:rPr>
            <a:t>3)تعامل</a:t>
          </a:r>
          <a:endParaRPr lang="fa-IR" b="1" dirty="0">
            <a:cs typeface="B Nazanin" pitchFamily="2" charset="-78"/>
          </a:endParaRPr>
        </a:p>
      </dgm:t>
    </dgm:pt>
    <dgm:pt modelId="{9E9A1645-E849-4C95-A1ED-31183BE51326}" type="parTrans" cxnId="{637EC3A7-9740-4CE5-8CBA-2BA57CDCD59F}">
      <dgm:prSet/>
      <dgm:spPr/>
      <dgm:t>
        <a:bodyPr/>
        <a:lstStyle/>
        <a:p>
          <a:pPr rtl="1"/>
          <a:endParaRPr lang="fa-IR"/>
        </a:p>
      </dgm:t>
    </dgm:pt>
    <dgm:pt modelId="{5B41596F-4FAC-4B27-910F-120D7276E5DD}" type="sibTrans" cxnId="{637EC3A7-9740-4CE5-8CBA-2BA57CDCD59F}">
      <dgm:prSet/>
      <dgm:spPr/>
      <dgm:t>
        <a:bodyPr/>
        <a:lstStyle/>
        <a:p>
          <a:pPr rtl="1"/>
          <a:endParaRPr lang="fa-IR"/>
        </a:p>
      </dgm:t>
    </dgm:pt>
    <dgm:pt modelId="{F687D7E5-AD98-40B4-A9DD-7B2717CA59B9}">
      <dgm:prSet phldrT="[Text]"/>
      <dgm:spPr/>
      <dgm:t>
        <a:bodyPr/>
        <a:lstStyle/>
        <a:p>
          <a:pPr rtl="1"/>
          <a:r>
            <a:rPr lang="fa-IR" b="1" dirty="0" smtClean="0">
              <a:cs typeface="B Nazanin" pitchFamily="2" charset="-78"/>
            </a:rPr>
            <a:t>4)تعیین هدف</a:t>
          </a:r>
          <a:endParaRPr lang="fa-IR" b="1" dirty="0">
            <a:cs typeface="B Nazanin" pitchFamily="2" charset="-78"/>
          </a:endParaRPr>
        </a:p>
      </dgm:t>
    </dgm:pt>
    <dgm:pt modelId="{1F90C0A2-3543-45B2-9C97-9ED5B64286B3}" type="parTrans" cxnId="{A2CB9813-1F8E-4144-9569-F6D247B4877B}">
      <dgm:prSet/>
      <dgm:spPr/>
      <dgm:t>
        <a:bodyPr/>
        <a:lstStyle/>
        <a:p>
          <a:pPr rtl="1"/>
          <a:endParaRPr lang="fa-IR"/>
        </a:p>
      </dgm:t>
    </dgm:pt>
    <dgm:pt modelId="{F5DCB0AE-DD70-4B3C-8898-C20D3BDECE14}" type="sibTrans" cxnId="{A2CB9813-1F8E-4144-9569-F6D247B4877B}">
      <dgm:prSet/>
      <dgm:spPr/>
      <dgm:t>
        <a:bodyPr/>
        <a:lstStyle/>
        <a:p>
          <a:pPr rtl="1"/>
          <a:endParaRPr lang="fa-IR"/>
        </a:p>
      </dgm:t>
    </dgm:pt>
    <dgm:pt modelId="{153AE69D-CE59-48A0-8370-8549FB613D29}" type="pres">
      <dgm:prSet presAssocID="{09D88A98-A9D4-451A-B150-8F8E9E45BE52}" presName="Name0" presStyleCnt="0">
        <dgm:presLayoutVars>
          <dgm:chMax val="1"/>
          <dgm:dir/>
          <dgm:animLvl val="ctr"/>
          <dgm:resizeHandles val="exact"/>
        </dgm:presLayoutVars>
      </dgm:prSet>
      <dgm:spPr/>
      <dgm:t>
        <a:bodyPr/>
        <a:lstStyle/>
        <a:p>
          <a:pPr rtl="1"/>
          <a:endParaRPr lang="fa-IR"/>
        </a:p>
      </dgm:t>
    </dgm:pt>
    <dgm:pt modelId="{14224A03-4A02-4DDE-89DA-BB2B57ADC5CF}" type="pres">
      <dgm:prSet presAssocID="{D88EB215-5A95-4923-9D81-FF9CC2140B54}" presName="centerShape" presStyleLbl="node0" presStyleIdx="0" presStyleCnt="1"/>
      <dgm:spPr/>
      <dgm:t>
        <a:bodyPr/>
        <a:lstStyle/>
        <a:p>
          <a:pPr rtl="1"/>
          <a:endParaRPr lang="fa-IR"/>
        </a:p>
      </dgm:t>
    </dgm:pt>
    <dgm:pt modelId="{5BEB1C29-C15B-4ACA-95D0-E1F35A894200}" type="pres">
      <dgm:prSet presAssocID="{B7D4B27A-9265-4FC7-9F63-BFF34C8B8219}" presName="node" presStyleLbl="node1" presStyleIdx="0" presStyleCnt="4">
        <dgm:presLayoutVars>
          <dgm:bulletEnabled val="1"/>
        </dgm:presLayoutVars>
      </dgm:prSet>
      <dgm:spPr/>
      <dgm:t>
        <a:bodyPr/>
        <a:lstStyle/>
        <a:p>
          <a:pPr rtl="1"/>
          <a:endParaRPr lang="fa-IR"/>
        </a:p>
      </dgm:t>
    </dgm:pt>
    <dgm:pt modelId="{441FF06B-4532-40A4-AB43-CC198763C3EA}" type="pres">
      <dgm:prSet presAssocID="{B7D4B27A-9265-4FC7-9F63-BFF34C8B8219}" presName="dummy" presStyleCnt="0"/>
      <dgm:spPr/>
    </dgm:pt>
    <dgm:pt modelId="{985B4846-10FE-47DB-87EB-0DCC708CB2AF}" type="pres">
      <dgm:prSet presAssocID="{43AD8193-954C-4A13-A25D-776CCD60D78E}" presName="sibTrans" presStyleLbl="sibTrans2D1" presStyleIdx="0" presStyleCnt="4"/>
      <dgm:spPr/>
      <dgm:t>
        <a:bodyPr/>
        <a:lstStyle/>
        <a:p>
          <a:pPr rtl="1"/>
          <a:endParaRPr lang="fa-IR"/>
        </a:p>
      </dgm:t>
    </dgm:pt>
    <dgm:pt modelId="{47F170DA-433D-4F89-B920-7A1C979B4E9F}" type="pres">
      <dgm:prSet presAssocID="{88619070-5DD9-4A9E-AA77-2A917DF1A186}" presName="node" presStyleLbl="node1" presStyleIdx="1" presStyleCnt="4">
        <dgm:presLayoutVars>
          <dgm:bulletEnabled val="1"/>
        </dgm:presLayoutVars>
      </dgm:prSet>
      <dgm:spPr/>
      <dgm:t>
        <a:bodyPr/>
        <a:lstStyle/>
        <a:p>
          <a:pPr rtl="1"/>
          <a:endParaRPr lang="fa-IR"/>
        </a:p>
      </dgm:t>
    </dgm:pt>
    <dgm:pt modelId="{08C18AF3-AB69-4238-8749-A3EE3F2B2328}" type="pres">
      <dgm:prSet presAssocID="{88619070-5DD9-4A9E-AA77-2A917DF1A186}" presName="dummy" presStyleCnt="0"/>
      <dgm:spPr/>
    </dgm:pt>
    <dgm:pt modelId="{7A0E6802-F33A-438D-98A3-68C64CB86048}" type="pres">
      <dgm:prSet presAssocID="{EB5149C7-03BF-4999-A7C7-30364F0BA621}" presName="sibTrans" presStyleLbl="sibTrans2D1" presStyleIdx="1" presStyleCnt="4"/>
      <dgm:spPr/>
      <dgm:t>
        <a:bodyPr/>
        <a:lstStyle/>
        <a:p>
          <a:pPr rtl="1"/>
          <a:endParaRPr lang="fa-IR"/>
        </a:p>
      </dgm:t>
    </dgm:pt>
    <dgm:pt modelId="{48F118A0-4DF9-4215-BD50-EDB5EA6C9C45}" type="pres">
      <dgm:prSet presAssocID="{2C06DB41-C03F-4998-B297-79B3A6C9A3E5}" presName="node" presStyleLbl="node1" presStyleIdx="2" presStyleCnt="4">
        <dgm:presLayoutVars>
          <dgm:bulletEnabled val="1"/>
        </dgm:presLayoutVars>
      </dgm:prSet>
      <dgm:spPr/>
      <dgm:t>
        <a:bodyPr/>
        <a:lstStyle/>
        <a:p>
          <a:pPr rtl="1"/>
          <a:endParaRPr lang="fa-IR"/>
        </a:p>
      </dgm:t>
    </dgm:pt>
    <dgm:pt modelId="{C047FAA2-87E8-4678-96A4-D0DE694E560A}" type="pres">
      <dgm:prSet presAssocID="{2C06DB41-C03F-4998-B297-79B3A6C9A3E5}" presName="dummy" presStyleCnt="0"/>
      <dgm:spPr/>
    </dgm:pt>
    <dgm:pt modelId="{C41819B2-B2A3-48AC-AC32-E6743D5D2F4F}" type="pres">
      <dgm:prSet presAssocID="{5B41596F-4FAC-4B27-910F-120D7276E5DD}" presName="sibTrans" presStyleLbl="sibTrans2D1" presStyleIdx="2" presStyleCnt="4"/>
      <dgm:spPr/>
      <dgm:t>
        <a:bodyPr/>
        <a:lstStyle/>
        <a:p>
          <a:pPr rtl="1"/>
          <a:endParaRPr lang="fa-IR"/>
        </a:p>
      </dgm:t>
    </dgm:pt>
    <dgm:pt modelId="{96100FF3-7FD6-4A4B-B042-B8E44FA7C569}" type="pres">
      <dgm:prSet presAssocID="{F687D7E5-AD98-40B4-A9DD-7B2717CA59B9}" presName="node" presStyleLbl="node1" presStyleIdx="3" presStyleCnt="4">
        <dgm:presLayoutVars>
          <dgm:bulletEnabled val="1"/>
        </dgm:presLayoutVars>
      </dgm:prSet>
      <dgm:spPr/>
      <dgm:t>
        <a:bodyPr/>
        <a:lstStyle/>
        <a:p>
          <a:pPr rtl="1"/>
          <a:endParaRPr lang="fa-IR"/>
        </a:p>
      </dgm:t>
    </dgm:pt>
    <dgm:pt modelId="{C2E6344C-2607-48E5-B38E-19ECF6D1C84E}" type="pres">
      <dgm:prSet presAssocID="{F687D7E5-AD98-40B4-A9DD-7B2717CA59B9}" presName="dummy" presStyleCnt="0"/>
      <dgm:spPr/>
    </dgm:pt>
    <dgm:pt modelId="{AEFFAF16-2AD7-4C75-97F6-A5F8FEAFDCE6}" type="pres">
      <dgm:prSet presAssocID="{F5DCB0AE-DD70-4B3C-8898-C20D3BDECE14}" presName="sibTrans" presStyleLbl="sibTrans2D1" presStyleIdx="3" presStyleCnt="4"/>
      <dgm:spPr/>
      <dgm:t>
        <a:bodyPr/>
        <a:lstStyle/>
        <a:p>
          <a:pPr rtl="1"/>
          <a:endParaRPr lang="fa-IR"/>
        </a:p>
      </dgm:t>
    </dgm:pt>
  </dgm:ptLst>
  <dgm:cxnLst>
    <dgm:cxn modelId="{637EC3A7-9740-4CE5-8CBA-2BA57CDCD59F}" srcId="{D88EB215-5A95-4923-9D81-FF9CC2140B54}" destId="{2C06DB41-C03F-4998-B297-79B3A6C9A3E5}" srcOrd="2" destOrd="0" parTransId="{9E9A1645-E849-4C95-A1ED-31183BE51326}" sibTransId="{5B41596F-4FAC-4B27-910F-120D7276E5DD}"/>
    <dgm:cxn modelId="{426666C8-C5F1-4682-BBFE-98F409B23C74}" type="presOf" srcId="{43AD8193-954C-4A13-A25D-776CCD60D78E}" destId="{985B4846-10FE-47DB-87EB-0DCC708CB2AF}" srcOrd="0" destOrd="0" presId="urn:microsoft.com/office/officeart/2005/8/layout/radial6"/>
    <dgm:cxn modelId="{A2CB9813-1F8E-4144-9569-F6D247B4877B}" srcId="{D88EB215-5A95-4923-9D81-FF9CC2140B54}" destId="{F687D7E5-AD98-40B4-A9DD-7B2717CA59B9}" srcOrd="3" destOrd="0" parTransId="{1F90C0A2-3543-45B2-9C97-9ED5B64286B3}" sibTransId="{F5DCB0AE-DD70-4B3C-8898-C20D3BDECE14}"/>
    <dgm:cxn modelId="{D79A987E-CAEB-4A94-A70F-E0834A32EDF7}" srcId="{D88EB215-5A95-4923-9D81-FF9CC2140B54}" destId="{88619070-5DD9-4A9E-AA77-2A917DF1A186}" srcOrd="1" destOrd="0" parTransId="{B6751C84-05E1-4AF0-9278-9EF2443FC271}" sibTransId="{EB5149C7-03BF-4999-A7C7-30364F0BA621}"/>
    <dgm:cxn modelId="{90FC0F38-08EC-4930-9DD6-3BCF18A083DB}" type="presOf" srcId="{F5DCB0AE-DD70-4B3C-8898-C20D3BDECE14}" destId="{AEFFAF16-2AD7-4C75-97F6-A5F8FEAFDCE6}" srcOrd="0" destOrd="0" presId="urn:microsoft.com/office/officeart/2005/8/layout/radial6"/>
    <dgm:cxn modelId="{1F413641-CE52-4BD9-9700-B83311FB3218}" type="presOf" srcId="{D88EB215-5A95-4923-9D81-FF9CC2140B54}" destId="{14224A03-4A02-4DDE-89DA-BB2B57ADC5CF}" srcOrd="0" destOrd="0" presId="urn:microsoft.com/office/officeart/2005/8/layout/radial6"/>
    <dgm:cxn modelId="{23FC32F5-6E72-4535-9FDD-8A8C59546665}" type="presOf" srcId="{F687D7E5-AD98-40B4-A9DD-7B2717CA59B9}" destId="{96100FF3-7FD6-4A4B-B042-B8E44FA7C569}" srcOrd="0" destOrd="0" presId="urn:microsoft.com/office/officeart/2005/8/layout/radial6"/>
    <dgm:cxn modelId="{5DFE922C-8D3A-468A-AD3B-CF0468752DEF}" type="presOf" srcId="{88619070-5DD9-4A9E-AA77-2A917DF1A186}" destId="{47F170DA-433D-4F89-B920-7A1C979B4E9F}" srcOrd="0" destOrd="0" presId="urn:microsoft.com/office/officeart/2005/8/layout/radial6"/>
    <dgm:cxn modelId="{99C869BB-0E06-4059-A454-2F380ED2B9AA}" type="presOf" srcId="{2C06DB41-C03F-4998-B297-79B3A6C9A3E5}" destId="{48F118A0-4DF9-4215-BD50-EDB5EA6C9C45}" srcOrd="0" destOrd="0" presId="urn:microsoft.com/office/officeart/2005/8/layout/radial6"/>
    <dgm:cxn modelId="{0B3DF53C-9C46-4152-A136-C748BEAE4561}" type="presOf" srcId="{09D88A98-A9D4-451A-B150-8F8E9E45BE52}" destId="{153AE69D-CE59-48A0-8370-8549FB613D29}" srcOrd="0" destOrd="0" presId="urn:microsoft.com/office/officeart/2005/8/layout/radial6"/>
    <dgm:cxn modelId="{A8C800E8-3217-423A-B1B4-19F7B337E148}" type="presOf" srcId="{B7D4B27A-9265-4FC7-9F63-BFF34C8B8219}" destId="{5BEB1C29-C15B-4ACA-95D0-E1F35A894200}" srcOrd="0" destOrd="0" presId="urn:microsoft.com/office/officeart/2005/8/layout/radial6"/>
    <dgm:cxn modelId="{F109CBB8-C99D-4B12-A95B-DA2A41674B9C}" type="presOf" srcId="{EB5149C7-03BF-4999-A7C7-30364F0BA621}" destId="{7A0E6802-F33A-438D-98A3-68C64CB86048}" srcOrd="0" destOrd="0" presId="urn:microsoft.com/office/officeart/2005/8/layout/radial6"/>
    <dgm:cxn modelId="{CEC26855-F660-4091-8C8A-4D9901141198}" srcId="{09D88A98-A9D4-451A-B150-8F8E9E45BE52}" destId="{D88EB215-5A95-4923-9D81-FF9CC2140B54}" srcOrd="0" destOrd="0" parTransId="{69E0BCE1-9E39-4A67-9F44-FE8092AD1522}" sibTransId="{151CDCF6-594C-49E5-A6C1-3CE6AFFEC3F0}"/>
    <dgm:cxn modelId="{B418E6FA-E963-4C94-B3EC-E760352D5ED2}" type="presOf" srcId="{5B41596F-4FAC-4B27-910F-120D7276E5DD}" destId="{C41819B2-B2A3-48AC-AC32-E6743D5D2F4F}" srcOrd="0" destOrd="0" presId="urn:microsoft.com/office/officeart/2005/8/layout/radial6"/>
    <dgm:cxn modelId="{605B67DE-7444-4F29-9B2C-18743E70F57C}" srcId="{D88EB215-5A95-4923-9D81-FF9CC2140B54}" destId="{B7D4B27A-9265-4FC7-9F63-BFF34C8B8219}" srcOrd="0" destOrd="0" parTransId="{4113BB6C-E858-4813-9EE1-E93A6330327E}" sibTransId="{43AD8193-954C-4A13-A25D-776CCD60D78E}"/>
    <dgm:cxn modelId="{4DB3D680-24B4-46D2-942B-FC5366B3D60F}" type="presParOf" srcId="{153AE69D-CE59-48A0-8370-8549FB613D29}" destId="{14224A03-4A02-4DDE-89DA-BB2B57ADC5CF}" srcOrd="0" destOrd="0" presId="urn:microsoft.com/office/officeart/2005/8/layout/radial6"/>
    <dgm:cxn modelId="{0513B4B7-8D60-44DB-9A25-FCECB34137AD}" type="presParOf" srcId="{153AE69D-CE59-48A0-8370-8549FB613D29}" destId="{5BEB1C29-C15B-4ACA-95D0-E1F35A894200}" srcOrd="1" destOrd="0" presId="urn:microsoft.com/office/officeart/2005/8/layout/radial6"/>
    <dgm:cxn modelId="{4BCB631A-261A-4D45-A809-80F50F179E58}" type="presParOf" srcId="{153AE69D-CE59-48A0-8370-8549FB613D29}" destId="{441FF06B-4532-40A4-AB43-CC198763C3EA}" srcOrd="2" destOrd="0" presId="urn:microsoft.com/office/officeart/2005/8/layout/radial6"/>
    <dgm:cxn modelId="{74550EE2-DCFF-4111-9FF2-9E035F8680BE}" type="presParOf" srcId="{153AE69D-CE59-48A0-8370-8549FB613D29}" destId="{985B4846-10FE-47DB-87EB-0DCC708CB2AF}" srcOrd="3" destOrd="0" presId="urn:microsoft.com/office/officeart/2005/8/layout/radial6"/>
    <dgm:cxn modelId="{B8E3AD19-AF04-423E-BA06-6BB5448C479E}" type="presParOf" srcId="{153AE69D-CE59-48A0-8370-8549FB613D29}" destId="{47F170DA-433D-4F89-B920-7A1C979B4E9F}" srcOrd="4" destOrd="0" presId="urn:microsoft.com/office/officeart/2005/8/layout/radial6"/>
    <dgm:cxn modelId="{C45D139F-EACE-4F36-8C99-ED0D06BC130D}" type="presParOf" srcId="{153AE69D-CE59-48A0-8370-8549FB613D29}" destId="{08C18AF3-AB69-4238-8749-A3EE3F2B2328}" srcOrd="5" destOrd="0" presId="urn:microsoft.com/office/officeart/2005/8/layout/radial6"/>
    <dgm:cxn modelId="{BC9FC3A6-D4D7-49AC-BCF7-82DA84408FC0}" type="presParOf" srcId="{153AE69D-CE59-48A0-8370-8549FB613D29}" destId="{7A0E6802-F33A-438D-98A3-68C64CB86048}" srcOrd="6" destOrd="0" presId="urn:microsoft.com/office/officeart/2005/8/layout/radial6"/>
    <dgm:cxn modelId="{985C1130-5F1A-402B-8EA3-D45249894A50}" type="presParOf" srcId="{153AE69D-CE59-48A0-8370-8549FB613D29}" destId="{48F118A0-4DF9-4215-BD50-EDB5EA6C9C45}" srcOrd="7" destOrd="0" presId="urn:microsoft.com/office/officeart/2005/8/layout/radial6"/>
    <dgm:cxn modelId="{F0A2DD29-5271-4B8B-9714-7B16A3A83EC3}" type="presParOf" srcId="{153AE69D-CE59-48A0-8370-8549FB613D29}" destId="{C047FAA2-87E8-4678-96A4-D0DE694E560A}" srcOrd="8" destOrd="0" presId="urn:microsoft.com/office/officeart/2005/8/layout/radial6"/>
    <dgm:cxn modelId="{B6EBA3B1-2FE2-4793-A1B5-8BE26FBE78E1}" type="presParOf" srcId="{153AE69D-CE59-48A0-8370-8549FB613D29}" destId="{C41819B2-B2A3-48AC-AC32-E6743D5D2F4F}" srcOrd="9" destOrd="0" presId="urn:microsoft.com/office/officeart/2005/8/layout/radial6"/>
    <dgm:cxn modelId="{F5C3C04B-D903-4ED1-B9F7-B70B7258E40F}" type="presParOf" srcId="{153AE69D-CE59-48A0-8370-8549FB613D29}" destId="{96100FF3-7FD6-4A4B-B042-B8E44FA7C569}" srcOrd="10" destOrd="0" presId="urn:microsoft.com/office/officeart/2005/8/layout/radial6"/>
    <dgm:cxn modelId="{4855C13D-9E3A-4FAC-AD7E-17167539647C}" type="presParOf" srcId="{153AE69D-CE59-48A0-8370-8549FB613D29}" destId="{C2E6344C-2607-48E5-B38E-19ECF6D1C84E}" srcOrd="11" destOrd="0" presId="urn:microsoft.com/office/officeart/2005/8/layout/radial6"/>
    <dgm:cxn modelId="{2520A02A-3546-43E3-BDE3-54051264ACFA}" type="presParOf" srcId="{153AE69D-CE59-48A0-8370-8549FB613D29}" destId="{AEFFAF16-2AD7-4C75-97F6-A5F8FEAFDCE6}"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B4F7E7C-DF97-46B3-A842-76DBE63860FD}" type="datetimeFigureOut">
              <a:rPr lang="en-US"/>
              <a:pPr>
                <a:defRPr/>
              </a:pPr>
              <a:t>1/24/2022</a:t>
            </a:fld>
            <a:endParaRPr lang="en-US" sz="2000"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07A5BA4-7753-4D70-AF26-A284226D77A7}" type="slidenum">
              <a:rPr lang="en-US" altLang="en-US"/>
              <a:pPr/>
              <a:t>‹#›</a:t>
            </a:fld>
            <a:endParaRPr lang="en-US" altLang="en-US">
              <a:solidFill>
                <a:schemeClr val="tx2"/>
              </a:solidFill>
            </a:endParaRPr>
          </a:p>
        </p:txBody>
      </p:sp>
    </p:spTree>
    <p:extLst>
      <p:ext uri="{BB962C8B-B14F-4D97-AF65-F5344CB8AC3E}">
        <p14:creationId xmlns:p14="http://schemas.microsoft.com/office/powerpoint/2010/main" val="378579193"/>
      </p:ext>
    </p:extLst>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67D0540F-FEC6-49F6-9726-820AAF8E6CB0}" type="datetimeFigureOut">
              <a:rPr lang="en-US"/>
              <a:pPr>
                <a:defRPr/>
              </a:pPr>
              <a:t>1/24/2022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95A2B3E-0D51-4C6E-9073-09D74B041908}" type="slidenum">
              <a:rPr lang="en-US" altLang="en-US"/>
              <a:pPr/>
              <a:t>‹#›</a:t>
            </a:fld>
            <a:endParaRPr lang="en-US" altLang="en-US"/>
          </a:p>
        </p:txBody>
      </p:sp>
    </p:spTree>
    <p:extLst>
      <p:ext uri="{BB962C8B-B14F-4D97-AF65-F5344CB8AC3E}">
        <p14:creationId xmlns:p14="http://schemas.microsoft.com/office/powerpoint/2010/main" val="1232387850"/>
      </p:ext>
    </p:extLst>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F6D3DB4-D19D-4E62-8930-8748C75DD9E6}" type="datetimeFigureOut">
              <a:rPr lang="en-US"/>
              <a:pPr>
                <a:defRPr/>
              </a:pPr>
              <a:t>1/24/2022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7FF686B-7C4A-45C7-9E62-7A778A6E2891}" type="slidenum">
              <a:rPr lang="en-US" altLang="en-US"/>
              <a:pPr/>
              <a:t>‹#›</a:t>
            </a:fld>
            <a:endParaRPr lang="en-US" altLang="en-US"/>
          </a:p>
        </p:txBody>
      </p:sp>
    </p:spTree>
    <p:extLst>
      <p:ext uri="{BB962C8B-B14F-4D97-AF65-F5344CB8AC3E}">
        <p14:creationId xmlns:p14="http://schemas.microsoft.com/office/powerpoint/2010/main" val="761496780"/>
      </p:ext>
    </p:extLst>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D7307189-5667-49FF-ADB8-0A23A99F6973}" type="datetimeFigureOut">
              <a:rPr lang="en-US"/>
              <a:pPr>
                <a:defRPr/>
              </a:pPr>
              <a:t>1/24/2022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462E79-BD77-4E1E-BCA0-1AB8D607C04C}" type="slidenum">
              <a:rPr lang="en-US" altLang="en-US"/>
              <a:pPr/>
              <a:t>‹#›</a:t>
            </a:fld>
            <a:endParaRPr lang="en-US" altLang="en-US">
              <a:solidFill>
                <a:srgbClr val="FFFFFF"/>
              </a:solidFill>
            </a:endParaRPr>
          </a:p>
        </p:txBody>
      </p:sp>
    </p:spTree>
    <p:extLst>
      <p:ext uri="{BB962C8B-B14F-4D97-AF65-F5344CB8AC3E}">
        <p14:creationId xmlns:p14="http://schemas.microsoft.com/office/powerpoint/2010/main" val="2491392613"/>
      </p:ext>
    </p:extLst>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13F1D3-3B6C-450E-B924-688CB72BC054}" type="datetimeFigureOut">
              <a:rPr lang="en-US"/>
              <a:pPr>
                <a:defRPr/>
              </a:pPr>
              <a:t>1/24/2022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7EB5DB7-8A8D-46FB-B699-272E2B309F66}" type="slidenum">
              <a:rPr lang="en-US" altLang="en-US"/>
              <a:pPr/>
              <a:t>‹#›</a:t>
            </a:fld>
            <a:endParaRPr lang="en-US" altLang="en-US" sz="2400">
              <a:solidFill>
                <a:srgbClr val="FFFFFF"/>
              </a:solidFill>
            </a:endParaRPr>
          </a:p>
        </p:txBody>
      </p:sp>
    </p:spTree>
    <p:extLst>
      <p:ext uri="{BB962C8B-B14F-4D97-AF65-F5344CB8AC3E}">
        <p14:creationId xmlns:p14="http://schemas.microsoft.com/office/powerpoint/2010/main" val="3257144183"/>
      </p:ext>
    </p:extLst>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pPr>
              <a:defRPr/>
            </a:pPr>
            <a:fld id="{F2EB308C-1FC1-4CDB-A358-8392898D37DF}" type="datetimeFigureOut">
              <a:rPr lang="en-US"/>
              <a:pPr>
                <a:defRPr/>
              </a:pPr>
              <a:t>1/24/2022</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786EBE70-F1BA-4230-B2DA-F2926141993C}" type="slidenum">
              <a:rPr lang="en-US" altLang="en-US"/>
              <a:pPr/>
              <a:t>‹#›</a:t>
            </a:fld>
            <a:endParaRPr lang="en-US" altLang="en-US"/>
          </a:p>
        </p:txBody>
      </p:sp>
    </p:spTree>
    <p:extLst>
      <p:ext uri="{BB962C8B-B14F-4D97-AF65-F5344CB8AC3E}">
        <p14:creationId xmlns:p14="http://schemas.microsoft.com/office/powerpoint/2010/main" val="4285385364"/>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pPr>
              <a:defRPr/>
            </a:pPr>
            <a:fld id="{480C83DE-6A7C-47B8-947A-90C69D925CFA}" type="datetimeFigureOut">
              <a:rPr lang="en-US"/>
              <a:pPr>
                <a:defRPr/>
              </a:pPr>
              <a:t>1/24/2022</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fld id="{FE8EAF06-78D8-46E5-A63F-C166282F448A}" type="slidenum">
              <a:rPr lang="en-US" altLang="en-US"/>
              <a:pPr/>
              <a:t>‹#›</a:t>
            </a:fld>
            <a:endParaRPr lang="en-US" altLang="en-US"/>
          </a:p>
        </p:txBody>
      </p:sp>
    </p:spTree>
    <p:extLst>
      <p:ext uri="{BB962C8B-B14F-4D97-AF65-F5344CB8AC3E}">
        <p14:creationId xmlns:p14="http://schemas.microsoft.com/office/powerpoint/2010/main" val="3167734091"/>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pPr>
              <a:defRPr/>
            </a:pPr>
            <a:fld id="{0F103F34-4A98-4BF9-A9BF-4BC7C9D07C49}" type="datetimeFigureOut">
              <a:rPr lang="en-US"/>
              <a:pPr>
                <a:defRPr/>
              </a:pPr>
              <a:t>1/24/2022</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fld id="{85796950-0726-42C3-80A6-9B84D87387D7}" type="slidenum">
              <a:rPr lang="en-US" altLang="en-US"/>
              <a:pPr/>
              <a:t>‹#›</a:t>
            </a:fld>
            <a:endParaRPr lang="en-US" altLang="en-US">
              <a:solidFill>
                <a:srgbClr val="FFFFFF"/>
              </a:solidFill>
            </a:endParaRPr>
          </a:p>
        </p:txBody>
      </p:sp>
    </p:spTree>
    <p:extLst>
      <p:ext uri="{BB962C8B-B14F-4D97-AF65-F5344CB8AC3E}">
        <p14:creationId xmlns:p14="http://schemas.microsoft.com/office/powerpoint/2010/main" val="1219110120"/>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600FD4D9-6BB1-4EF8-AD6B-640313D7D7AD}" type="datetimeFigureOut">
              <a:rPr lang="en-US"/>
              <a:pPr>
                <a:defRPr/>
              </a:pPr>
              <a:t>1/24/2022</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fld id="{C9DE30C1-DF26-4677-BE37-9F0FD655EEC6}" type="slidenum">
              <a:rPr lang="en-US" altLang="en-US"/>
              <a:pPr/>
              <a:t>‹#›</a:t>
            </a:fld>
            <a:endParaRPr lang="en-US" altLang="en-US">
              <a:solidFill>
                <a:schemeClr val="tx2"/>
              </a:solidFill>
            </a:endParaRPr>
          </a:p>
        </p:txBody>
      </p:sp>
    </p:spTree>
    <p:extLst>
      <p:ext uri="{BB962C8B-B14F-4D97-AF65-F5344CB8AC3E}">
        <p14:creationId xmlns:p14="http://schemas.microsoft.com/office/powerpoint/2010/main" val="1184949302"/>
      </p:ext>
    </p:extLst>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D142A197-44F0-4DE7-BE47-C6AA75778CED}" type="datetimeFigureOut">
              <a:rPr lang="en-US"/>
              <a:pPr>
                <a:defRPr/>
              </a:pPr>
              <a:t>1/24/2022</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2ABFA7DD-6B9A-43F3-B4C0-226A9A38490D}" type="slidenum">
              <a:rPr lang="en-US" altLang="en-US"/>
              <a:pPr/>
              <a:t>‹#›</a:t>
            </a:fld>
            <a:endParaRPr lang="en-US" altLang="en-US">
              <a:solidFill>
                <a:srgbClr val="FFFFFF"/>
              </a:solidFill>
            </a:endParaRPr>
          </a:p>
        </p:txBody>
      </p:sp>
    </p:spTree>
    <p:extLst>
      <p:ext uri="{BB962C8B-B14F-4D97-AF65-F5344CB8AC3E}">
        <p14:creationId xmlns:p14="http://schemas.microsoft.com/office/powerpoint/2010/main" val="1403991041"/>
      </p:ext>
    </p:extLst>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B14D600B-8A03-4919-B2A6-B92627B9596F}" type="datetimeFigureOut">
              <a:rPr lang="en-US"/>
              <a:pPr>
                <a:defRPr/>
              </a:pPr>
              <a:t>1/24/2022</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fld id="{40369EF4-7567-4BCF-8EFC-994C22170FBF}" type="slidenum">
              <a:rPr lang="en-US" altLang="en-US"/>
              <a:pPr/>
              <a:t>‹#›</a:t>
            </a:fld>
            <a:endParaRPr lang="en-US" altLang="en-US" sz="2800"/>
          </a:p>
        </p:txBody>
      </p:sp>
    </p:spTree>
    <p:extLst>
      <p:ext uri="{BB962C8B-B14F-4D97-AF65-F5344CB8AC3E}">
        <p14:creationId xmlns:p14="http://schemas.microsoft.com/office/powerpoint/2010/main" val="2028289707"/>
      </p:ext>
    </p:extLst>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smtClean="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C06530C5-1325-4167-90DF-8F7ACC8BC14D}" type="datetimeFigureOut">
              <a:rPr lang="en-US"/>
              <a:pPr>
                <a:defRPr/>
              </a:pPr>
              <a:t>1/24/2022</a:t>
            </a:fld>
            <a:endParaRPr lang="en-US" sz="1400" dirty="0">
              <a:solidFill>
                <a:schemeClr val="tx2"/>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a:defRPr sz="1200">
                <a:solidFill>
                  <a:srgbClr val="898989"/>
                </a:solidFill>
              </a:defRPr>
            </a:lvl1pPr>
          </a:lstStyle>
          <a:p>
            <a:fld id="{1A0B8717-0453-4423-B4AF-4021EB8A40AC}" type="slidenum">
              <a:rPr lang="en-US" altLang="en-US"/>
              <a:pPr/>
              <a:t>‹#›</a:t>
            </a:fld>
            <a:endParaRPr lang="en-US" altLang="en-US" sz="1400" b="1">
              <a:solidFill>
                <a:srgbClr val="FFFFFF"/>
              </a:solidFill>
            </a:endParaRPr>
          </a:p>
        </p:txBody>
      </p:sp>
    </p:spTree>
  </p:cSld>
  <p:clrMap bg1="lt1" tx1="dk1" bg2="lt2" tx2="dk2" accent1="accent1" accent2="accent2" accent3="accent3" accent4="accent4" accent5="accent5" accent6="accent6" hlink="hlink" folHlink="folHlink"/>
  <p:sldLayoutIdLst>
    <p:sldLayoutId id="2147485023" r:id="rId1"/>
    <p:sldLayoutId id="2147485024" r:id="rId2"/>
    <p:sldLayoutId id="2147485025" r:id="rId3"/>
    <p:sldLayoutId id="2147485026" r:id="rId4"/>
    <p:sldLayoutId id="2147485027" r:id="rId5"/>
    <p:sldLayoutId id="2147485028" r:id="rId6"/>
    <p:sldLayoutId id="2147485029" r:id="rId7"/>
    <p:sldLayoutId id="2147485030" r:id="rId8"/>
    <p:sldLayoutId id="2147485031" r:id="rId9"/>
    <p:sldLayoutId id="2147485032" r:id="rId10"/>
    <p:sldLayoutId id="2147485033" r:id="rId11"/>
  </p:sldLayoutIdLst>
  <p:transition spd="slow">
    <p:dissolve/>
  </p:transition>
  <p:txStyles>
    <p:titleStyle>
      <a:lvl1pPr algn="ctr" rtl="1" eaLnBrk="1" fontAlgn="base" hangingPunct="1">
        <a:spcBef>
          <a:spcPct val="0"/>
        </a:spcBef>
        <a:spcAft>
          <a:spcPct val="0"/>
        </a:spcAft>
        <a:defRPr sz="4400" kern="1200">
          <a:solidFill>
            <a:schemeClr val="tx1"/>
          </a:solidFill>
          <a:latin typeface="+mj-lt"/>
          <a:ea typeface="+mj-ea"/>
          <a:cs typeface="+mj-cs"/>
        </a:defRPr>
      </a:lvl1pPr>
      <a:lvl2pPr algn="ctr" rtl="1" eaLnBrk="1" fontAlgn="base" hangingPunct="1">
        <a:spcBef>
          <a:spcPct val="0"/>
        </a:spcBef>
        <a:spcAft>
          <a:spcPct val="0"/>
        </a:spcAft>
        <a:defRPr sz="4400">
          <a:solidFill>
            <a:schemeClr val="tx1"/>
          </a:solidFill>
          <a:latin typeface="Calibri" pitchFamily="34" charset="0"/>
        </a:defRPr>
      </a:lvl2pPr>
      <a:lvl3pPr algn="ctr" rtl="1" eaLnBrk="1" fontAlgn="base" hangingPunct="1">
        <a:spcBef>
          <a:spcPct val="0"/>
        </a:spcBef>
        <a:spcAft>
          <a:spcPct val="0"/>
        </a:spcAft>
        <a:defRPr sz="4400">
          <a:solidFill>
            <a:schemeClr val="tx1"/>
          </a:solidFill>
          <a:latin typeface="Calibri" pitchFamily="34" charset="0"/>
        </a:defRPr>
      </a:lvl3pPr>
      <a:lvl4pPr algn="ctr" rtl="1" eaLnBrk="1" fontAlgn="base" hangingPunct="1">
        <a:spcBef>
          <a:spcPct val="0"/>
        </a:spcBef>
        <a:spcAft>
          <a:spcPct val="0"/>
        </a:spcAft>
        <a:defRPr sz="4400">
          <a:solidFill>
            <a:schemeClr val="tx1"/>
          </a:solidFill>
          <a:latin typeface="Calibri" pitchFamily="34" charset="0"/>
        </a:defRPr>
      </a:lvl4pPr>
      <a:lvl5pPr algn="ctr" rtl="1" eaLnBrk="1" fontAlgn="base" hangingPunct="1">
        <a:spcBef>
          <a:spcPct val="0"/>
        </a:spcBef>
        <a:spcAft>
          <a:spcPct val="0"/>
        </a:spcAft>
        <a:defRPr sz="4400">
          <a:solidFill>
            <a:schemeClr val="tx1"/>
          </a:solidFill>
          <a:latin typeface="Calibri" pitchFamily="34" charset="0"/>
        </a:defRPr>
      </a:lvl5pPr>
      <a:lvl6pPr marL="457200" algn="ctr" rtl="1" eaLnBrk="1" fontAlgn="base" hangingPunct="1">
        <a:spcBef>
          <a:spcPct val="0"/>
        </a:spcBef>
        <a:spcAft>
          <a:spcPct val="0"/>
        </a:spcAft>
        <a:defRPr sz="4400">
          <a:solidFill>
            <a:schemeClr val="tx1"/>
          </a:solidFill>
          <a:latin typeface="Calibri" pitchFamily="34" charset="0"/>
        </a:defRPr>
      </a:lvl6pPr>
      <a:lvl7pPr marL="914400" algn="ctr" rtl="1" eaLnBrk="1" fontAlgn="base" hangingPunct="1">
        <a:spcBef>
          <a:spcPct val="0"/>
        </a:spcBef>
        <a:spcAft>
          <a:spcPct val="0"/>
        </a:spcAft>
        <a:defRPr sz="4400">
          <a:solidFill>
            <a:schemeClr val="tx1"/>
          </a:solidFill>
          <a:latin typeface="Calibri" pitchFamily="34" charset="0"/>
        </a:defRPr>
      </a:lvl7pPr>
      <a:lvl8pPr marL="1371600" algn="ctr" rtl="1" eaLnBrk="1" fontAlgn="base" hangingPunct="1">
        <a:spcBef>
          <a:spcPct val="0"/>
        </a:spcBef>
        <a:spcAft>
          <a:spcPct val="0"/>
        </a:spcAft>
        <a:defRPr sz="4400">
          <a:solidFill>
            <a:schemeClr val="tx1"/>
          </a:solidFill>
          <a:latin typeface="Calibri" pitchFamily="34" charset="0"/>
        </a:defRPr>
      </a:lvl8pPr>
      <a:lvl9pPr marL="1828800" algn="ctr" rtl="1" eaLnBrk="1" fontAlgn="base" hangingPunct="1">
        <a:spcBef>
          <a:spcPct val="0"/>
        </a:spcBef>
        <a:spcAft>
          <a:spcPct val="0"/>
        </a:spcAft>
        <a:defRPr sz="4400">
          <a:solidFill>
            <a:schemeClr val="tx1"/>
          </a:solidFill>
          <a:latin typeface="Calibri" pitchFamily="34" charset="0"/>
        </a:defRPr>
      </a:lvl9pPr>
    </p:titleStyle>
    <p:bodyStyle>
      <a:lvl1pPr marL="342900" indent="-342900" algn="r" rtl="1"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r" rtl="1"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r" rtl="1"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r" rtl="1"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r" rtl="1"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gi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50" y="642938"/>
            <a:ext cx="8172450" cy="5786437"/>
          </a:xfrm>
        </p:spPr>
        <p:txBody>
          <a:bodyPr>
            <a:normAutofit/>
          </a:bodyPr>
          <a:lstStyle/>
          <a:p>
            <a:pPr eaLnBrk="1" fontAlgn="auto" hangingPunct="1">
              <a:spcAft>
                <a:spcPts val="0"/>
              </a:spcAft>
              <a:defRPr/>
            </a:pPr>
            <a:r>
              <a:rPr lang="fa-IR" sz="6000" i="1" dirty="0" smtClean="0">
                <a:solidFill>
                  <a:srgbClr val="FF0000"/>
                </a:solidFill>
                <a:cs typeface="B Nasim" pitchFamily="2" charset="-78"/>
              </a:rPr>
              <a:t>خانواده درمانی</a:t>
            </a:r>
            <a:r>
              <a:rPr lang="fa-IR" sz="5400" i="1" dirty="0" smtClean="0">
                <a:solidFill>
                  <a:srgbClr val="FF0000"/>
                </a:solidFill>
                <a:cs typeface="B Nasim" pitchFamily="2" charset="-78"/>
              </a:rPr>
              <a:t/>
            </a:r>
            <a:br>
              <a:rPr lang="fa-IR" sz="5400" i="1" dirty="0" smtClean="0">
                <a:solidFill>
                  <a:srgbClr val="FF0000"/>
                </a:solidFill>
                <a:cs typeface="B Nasim" pitchFamily="2" charset="-78"/>
              </a:rPr>
            </a:br>
            <a:r>
              <a:rPr lang="fa-IR" dirty="0" smtClean="0"/>
              <a:t/>
            </a:r>
            <a:br>
              <a:rPr lang="fa-IR" dirty="0" smtClean="0"/>
            </a:br>
            <a:r>
              <a:rPr lang="fa-IR" dirty="0" smtClean="0"/>
              <a:t>عنوان:</a:t>
            </a:r>
            <a:r>
              <a:rPr lang="fa-IR" dirty="0" smtClean="0">
                <a:solidFill>
                  <a:srgbClr val="002060"/>
                </a:solidFill>
              </a:rPr>
              <a:t> </a:t>
            </a:r>
            <a:r>
              <a:rPr lang="fa-IR" b="1" dirty="0" smtClean="0">
                <a:solidFill>
                  <a:schemeClr val="accent6">
                    <a:lumMod val="50000"/>
                  </a:schemeClr>
                </a:solidFill>
              </a:rPr>
              <a:t>نظریه استراتژیک (راهبردی) </a:t>
            </a:r>
            <a:br>
              <a:rPr lang="fa-IR" b="1" dirty="0" smtClean="0">
                <a:solidFill>
                  <a:schemeClr val="accent6">
                    <a:lumMod val="50000"/>
                  </a:schemeClr>
                </a:solidFill>
              </a:rPr>
            </a:br>
            <a:r>
              <a:rPr lang="fa-IR" sz="3100" b="1" dirty="0" smtClean="0">
                <a:solidFill>
                  <a:schemeClr val="accent6">
                    <a:lumMod val="50000"/>
                  </a:schemeClr>
                </a:solidFill>
              </a:rPr>
              <a:t>جی هی لی</a:t>
            </a:r>
            <a:r>
              <a:rPr lang="fa-IR" dirty="0" smtClean="0"/>
              <a:t/>
            </a:r>
            <a:br>
              <a:rPr lang="fa-IR" dirty="0" smtClean="0"/>
            </a:br>
            <a:r>
              <a:rPr lang="fa-IR" dirty="0" smtClean="0"/>
              <a:t/>
            </a:r>
            <a:br>
              <a:rPr lang="fa-IR" dirty="0" smtClean="0"/>
            </a:br>
            <a:r>
              <a:rPr lang="fa-IR" dirty="0" smtClean="0"/>
              <a:t>استاد</a:t>
            </a:r>
            <a:r>
              <a:rPr lang="fa-IR" smtClean="0"/>
              <a:t>: </a:t>
            </a:r>
            <a:r>
              <a:rPr lang="fa-IR" smtClean="0"/>
              <a:t> آقای </a:t>
            </a:r>
            <a:r>
              <a:rPr lang="fa-IR" dirty="0" smtClean="0"/>
              <a:t>دکتر گودرزی</a:t>
            </a:r>
            <a:br>
              <a:rPr lang="fa-IR" dirty="0" smtClean="0"/>
            </a:br>
            <a:r>
              <a:rPr lang="fa-IR" dirty="0" smtClean="0"/>
              <a:t/>
            </a:r>
            <a:br>
              <a:rPr lang="fa-IR" dirty="0" smtClean="0"/>
            </a:br>
            <a:r>
              <a:rPr lang="fa-IR" sz="2800" dirty="0" smtClean="0">
                <a:solidFill>
                  <a:srgbClr val="FF0000"/>
                </a:solidFill>
              </a:rPr>
              <a:t>دانشجو:حسینعلی قربانی امیر </a:t>
            </a:r>
            <a:endParaRPr lang="fa-IR" dirty="0">
              <a:solidFill>
                <a:srgbClr val="FF0000"/>
              </a:solidFill>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3">
              <a:lumMod val="20000"/>
              <a:lumOff val="80000"/>
            </a:schemeClr>
          </a:solidFill>
        </p:spPr>
        <p:txBody>
          <a:bodyPr/>
          <a:lstStyle/>
          <a:p>
            <a:pPr eaLnBrk="1" fontAlgn="auto" hangingPunct="1">
              <a:spcAft>
                <a:spcPts val="0"/>
              </a:spcAft>
              <a:defRPr/>
            </a:pPr>
            <a:r>
              <a:rPr lang="fa-IR" dirty="0" smtClean="0">
                <a:solidFill>
                  <a:srgbClr val="002060"/>
                </a:solidFill>
              </a:rPr>
              <a:t>مفروضات نظریه استراتژیک هی لی</a:t>
            </a:r>
            <a:endParaRPr lang="fa-IR" dirty="0">
              <a:solidFill>
                <a:srgbClr val="002060"/>
              </a:solidFill>
            </a:endParaRPr>
          </a:p>
        </p:txBody>
      </p:sp>
      <p:sp>
        <p:nvSpPr>
          <p:cNvPr id="2" name="Content Placeholder 1"/>
          <p:cNvSpPr>
            <a:spLocks noGrp="1"/>
          </p:cNvSpPr>
          <p:nvPr>
            <p:ph idx="1"/>
          </p:nvPr>
        </p:nvSpPr>
        <p:spPr/>
        <p:txBody>
          <a:bodyPr>
            <a:normAutofit fontScale="92500" lnSpcReduction="10000"/>
          </a:bodyPr>
          <a:lstStyle/>
          <a:p>
            <a:pPr marL="365760" indent="-256032" algn="ctr" eaLnBrk="1" fontAlgn="auto" hangingPunct="1">
              <a:spcAft>
                <a:spcPts val="0"/>
              </a:spcAft>
              <a:buFont typeface="Wingdings 3"/>
              <a:buNone/>
              <a:defRPr/>
            </a:pPr>
            <a:r>
              <a:rPr lang="fa-IR" dirty="0" smtClean="0"/>
              <a:t>بطور کلی خانواده درمانگران استراتژیک بر روی ابعاد زندگی خانوادگی زیر تمرکز می کنند:</a:t>
            </a:r>
          </a:p>
          <a:p>
            <a:pPr marL="365760" indent="-256032" eaLnBrk="1" fontAlgn="auto" hangingPunct="1">
              <a:spcAft>
                <a:spcPts val="0"/>
              </a:spcAft>
              <a:buFont typeface="Wingdings 3"/>
              <a:buNone/>
              <a:defRPr/>
            </a:pPr>
            <a:endParaRPr lang="fa-IR" dirty="0" smtClean="0"/>
          </a:p>
          <a:p>
            <a:pPr marL="365760" indent="-256032" eaLnBrk="1" fontAlgn="auto" hangingPunct="1">
              <a:spcAft>
                <a:spcPts val="0"/>
              </a:spcAft>
              <a:buFont typeface="Wingdings 3"/>
              <a:buNone/>
              <a:defRPr/>
            </a:pPr>
            <a:endParaRPr lang="fa-IR" dirty="0" smtClean="0"/>
          </a:p>
          <a:p>
            <a:pPr marL="624078" indent="-514350" eaLnBrk="1" fontAlgn="auto" hangingPunct="1">
              <a:spcAft>
                <a:spcPts val="0"/>
              </a:spcAft>
              <a:buFont typeface="+mj-lt"/>
              <a:buAutoNum type="arabicPeriod"/>
              <a:defRPr/>
            </a:pPr>
            <a:r>
              <a:rPr lang="fa-IR" b="1" dirty="0" smtClean="0">
                <a:solidFill>
                  <a:srgbClr val="FF0000"/>
                </a:solidFill>
              </a:rPr>
              <a:t>قواعد خانوادگی:</a:t>
            </a:r>
          </a:p>
          <a:p>
            <a:pPr marL="624078" indent="-514350" eaLnBrk="1" fontAlgn="auto" hangingPunct="1">
              <a:spcAft>
                <a:spcPts val="0"/>
              </a:spcAft>
              <a:buFont typeface="Wingdings 3" pitchFamily="18" charset="2"/>
              <a:buNone/>
              <a:defRPr/>
            </a:pPr>
            <a:endParaRPr lang="fa-IR" dirty="0" smtClean="0"/>
          </a:p>
          <a:p>
            <a:pPr marL="624078" indent="-514350" eaLnBrk="1" fontAlgn="auto" hangingPunct="1">
              <a:spcAft>
                <a:spcPts val="0"/>
              </a:spcAft>
              <a:buFont typeface="Wingdings 3" pitchFamily="18" charset="2"/>
              <a:buNone/>
              <a:defRPr/>
            </a:pPr>
            <a:r>
              <a:rPr lang="fa-IR" dirty="0" smtClean="0"/>
              <a:t>قوانین آشکار و پنهانی که خانواده ها به منظور تاثیر گذاشتن در بین خودشان استفاده می کنند.</a:t>
            </a:r>
          </a:p>
          <a:p>
            <a:pPr marL="624078" indent="-514350" algn="ctr" eaLnBrk="1" fontAlgn="auto" hangingPunct="1">
              <a:spcAft>
                <a:spcPts val="0"/>
              </a:spcAft>
              <a:buFont typeface="Wingdings 3"/>
              <a:buNone/>
              <a:defRPr/>
            </a:pPr>
            <a:r>
              <a:rPr lang="fa-IR" dirty="0" smtClean="0"/>
              <a:t>مانند: تنها زمانی که با تو صحبت می کنند صحبت کن</a:t>
            </a:r>
          </a:p>
          <a:p>
            <a:pPr marL="624078" indent="-514350" algn="ctr" eaLnBrk="1" fontAlgn="auto" hangingPunct="1">
              <a:spcAft>
                <a:spcPts val="0"/>
              </a:spcAft>
              <a:buFont typeface="Wingdings 3"/>
              <a:buNone/>
              <a:defRPr/>
            </a:pPr>
            <a:endParaRPr lang="fa-IR" dirty="0" smtClean="0"/>
          </a:p>
          <a:p>
            <a:pPr marL="624078" indent="-514350" algn="ctr" eaLnBrk="1" fontAlgn="auto" hangingPunct="1">
              <a:spcAft>
                <a:spcPts val="0"/>
              </a:spcAft>
              <a:buFont typeface="Wingdings 3"/>
              <a:buNone/>
              <a:defRPr/>
            </a:pPr>
            <a:endParaRPr lang="fa-IR" dirty="0" smtClean="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eaLnBrk="1" hangingPunct="1">
              <a:defRPr/>
            </a:pPr>
            <a:r>
              <a:rPr lang="fa-IR" dirty="0" smtClean="0">
                <a:solidFill>
                  <a:srgbClr val="002060"/>
                </a:solidFill>
              </a:rPr>
              <a:t>مفروضات نظریه استراتژیک هی لی</a:t>
            </a:r>
            <a:endParaRPr lang="fa-IR" dirty="0">
              <a:solidFill>
                <a:srgbClr val="002060"/>
              </a:solidFill>
            </a:endParaRPr>
          </a:p>
        </p:txBody>
      </p:sp>
      <p:sp>
        <p:nvSpPr>
          <p:cNvPr id="23555" name="Content Placeholder 1"/>
          <p:cNvSpPr>
            <a:spLocks noGrp="1"/>
          </p:cNvSpPr>
          <p:nvPr>
            <p:ph idx="1"/>
          </p:nvPr>
        </p:nvSpPr>
        <p:spPr/>
        <p:txBody>
          <a:bodyPr/>
          <a:lstStyle/>
          <a:p>
            <a:pPr eaLnBrk="1" hangingPunct="1"/>
            <a:r>
              <a:rPr lang="fa-IR" altLang="en-US" b="1" smtClean="0">
                <a:solidFill>
                  <a:srgbClr val="FF0000"/>
                </a:solidFill>
              </a:rPr>
              <a:t>2- تعادل حیاتی خانواده:</a:t>
            </a:r>
          </a:p>
          <a:p>
            <a:pPr eaLnBrk="1" hangingPunct="1"/>
            <a:endParaRPr lang="fa-IR" altLang="en-US" smtClean="0"/>
          </a:p>
          <a:p>
            <a:pPr eaLnBrk="1" hangingPunct="1"/>
            <a:r>
              <a:rPr lang="fa-IR" altLang="en-US" smtClean="0"/>
              <a:t>تمایل خانواده برای باقی ماندن در همان الگوی عملکرد ، مگر اینکه برای داشتن عملکرد متفاوت به چالش کشیده شوند.</a:t>
            </a:r>
          </a:p>
          <a:p>
            <a:pPr eaLnBrk="1" hangingPunct="1"/>
            <a:endParaRPr lang="fa-IR" altLang="en-US" smtClean="0"/>
          </a:p>
          <a:p>
            <a:pPr eaLnBrk="1" hangingPunct="1"/>
            <a:r>
              <a:rPr lang="fa-IR" altLang="en-US" smtClean="0"/>
              <a:t>مانند: بیدارشدن و رفتن به رختخواب در زمان های مشابه</a:t>
            </a: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1">
              <a:lumMod val="20000"/>
              <a:lumOff val="80000"/>
            </a:schemeClr>
          </a:solidFill>
        </p:spPr>
        <p:txBody>
          <a:bodyPr/>
          <a:lstStyle/>
          <a:p>
            <a:pPr>
              <a:defRPr/>
            </a:pPr>
            <a:r>
              <a:rPr lang="fa-IR" dirty="0" smtClean="0">
                <a:solidFill>
                  <a:srgbClr val="7030A0"/>
                </a:solidFill>
              </a:rPr>
              <a:t>مفروضات نظریه استراتژیک هی لی</a:t>
            </a:r>
            <a:endParaRPr lang="fa-IR" dirty="0">
              <a:solidFill>
                <a:srgbClr val="7030A0"/>
              </a:solidFill>
            </a:endParaRPr>
          </a:p>
        </p:txBody>
      </p:sp>
      <p:sp>
        <p:nvSpPr>
          <p:cNvPr id="2" name="Content Placeholder 1"/>
          <p:cNvSpPr>
            <a:spLocks noGrp="1"/>
          </p:cNvSpPr>
          <p:nvPr>
            <p:ph idx="1"/>
          </p:nvPr>
        </p:nvSpPr>
        <p:spPr/>
        <p:txBody>
          <a:bodyPr/>
          <a:lstStyle/>
          <a:p>
            <a:pPr algn="ctr">
              <a:defRPr/>
            </a:pPr>
            <a:r>
              <a:rPr lang="fa-IR" sz="4400" b="1" dirty="0" smtClean="0">
                <a:solidFill>
                  <a:srgbClr val="FF0000"/>
                </a:solidFill>
                <a:effectLst>
                  <a:outerShdw blurRad="38100" dist="38100" dir="2700000" algn="tl">
                    <a:srgbClr val="000000">
                      <a:alpha val="43137"/>
                    </a:srgbClr>
                  </a:outerShdw>
                </a:effectLst>
              </a:rPr>
              <a:t>3- در عوض:</a:t>
            </a:r>
          </a:p>
          <a:p>
            <a:pPr algn="ctr">
              <a:defRPr/>
            </a:pPr>
            <a:endParaRPr lang="fa-IR" sz="3600" b="1" dirty="0" smtClean="0"/>
          </a:p>
          <a:p>
            <a:pPr algn="ctr">
              <a:defRPr/>
            </a:pPr>
            <a:r>
              <a:rPr lang="fa-IR" sz="3600" b="1" dirty="0" smtClean="0"/>
              <a:t>پاسخگوئی اعضای خانواده به رفتار کردن با دیگران به همان روشی که با آنها رفتار می شود </a:t>
            </a:r>
          </a:p>
          <a:p>
            <a:pPr algn="ctr">
              <a:defRPr/>
            </a:pPr>
            <a:endParaRPr lang="fa-IR" sz="3600" b="1" dirty="0" smtClean="0"/>
          </a:p>
          <a:p>
            <a:pPr algn="ctr">
              <a:defRPr/>
            </a:pPr>
            <a:r>
              <a:rPr lang="fa-IR" sz="3600" b="1" dirty="0" smtClean="0"/>
              <a:t>به عبارتی یک چیز در ازای یک چیز دیگر</a:t>
            </a:r>
            <a:endParaRPr lang="fa-IR" sz="3600" b="1" dirty="0"/>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p:nvPr>
        </p:nvSpPr>
        <p:spPr>
          <a:solidFill>
            <a:srgbClr val="FFFF00"/>
          </a:solidFill>
        </p:spPr>
        <p:txBody>
          <a:bodyPr/>
          <a:lstStyle/>
          <a:p>
            <a:r>
              <a:rPr lang="fa-IR" altLang="en-US" smtClean="0">
                <a:cs typeface="B Nazanin" panose="00000400000000000000" pitchFamily="2" charset="-78"/>
              </a:rPr>
              <a:t>مفروضات نظریه استراتژیک هی لی</a:t>
            </a:r>
          </a:p>
        </p:txBody>
      </p:sp>
      <p:sp>
        <p:nvSpPr>
          <p:cNvPr id="25603" name="Content Placeholder 1"/>
          <p:cNvSpPr>
            <a:spLocks noGrp="1"/>
          </p:cNvSpPr>
          <p:nvPr>
            <p:ph idx="1"/>
          </p:nvPr>
        </p:nvSpPr>
        <p:spPr/>
        <p:txBody>
          <a:bodyPr/>
          <a:lstStyle/>
          <a:p>
            <a:pPr algn="ctr"/>
            <a:r>
              <a:rPr lang="fa-IR" altLang="en-US" sz="5400" b="1" smtClean="0">
                <a:solidFill>
                  <a:srgbClr val="FF0000"/>
                </a:solidFill>
                <a:cs typeface="B Nazanin" panose="00000400000000000000" pitchFamily="2" charset="-78"/>
              </a:rPr>
              <a:t>4- اصل فراوانی</a:t>
            </a:r>
          </a:p>
          <a:p>
            <a:pPr algn="ctr"/>
            <a:endParaRPr lang="fa-IR" altLang="en-US" b="1" smtClean="0">
              <a:solidFill>
                <a:srgbClr val="FF0000"/>
              </a:solidFill>
              <a:cs typeface="B Nazanin" panose="00000400000000000000" pitchFamily="2" charset="-78"/>
            </a:endParaRPr>
          </a:p>
          <a:p>
            <a:pPr algn="ctr"/>
            <a:r>
              <a:rPr lang="fa-IR" altLang="en-US" sz="5400" smtClean="0">
                <a:cs typeface="B Nazanin" panose="00000400000000000000" pitchFamily="2" charset="-78"/>
              </a:rPr>
              <a:t>این حقیقت که خانواده در دامنه ی محدودی از ترتیب های رفتاری تکراری تعامل دارد.</a:t>
            </a:r>
          </a:p>
          <a:p>
            <a:pPr algn="ctr"/>
            <a:endParaRPr lang="fa-IR" altLang="en-US" smtClean="0">
              <a:cs typeface="B Nazanin" panose="00000400000000000000" pitchFamily="2" charset="-78"/>
            </a:endParaRPr>
          </a:p>
          <a:p>
            <a:pPr algn="ctr"/>
            <a:endParaRPr lang="fa-IR" altLang="en-US" smtClean="0">
              <a:cs typeface="B Nazanin" panose="00000400000000000000" pitchFamily="2" charset="-78"/>
            </a:endParaRP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2"/>
          <p:cNvSpPr>
            <a:spLocks noGrp="1"/>
          </p:cNvSpPr>
          <p:nvPr>
            <p:ph type="title"/>
          </p:nvPr>
        </p:nvSpPr>
        <p:spPr/>
        <p:txBody>
          <a:bodyPr/>
          <a:lstStyle/>
          <a:p>
            <a:r>
              <a:rPr lang="fa-IR" altLang="en-US" smtClean="0"/>
              <a:t>مفروضات نظریه استراتژیک هی لی</a:t>
            </a:r>
          </a:p>
        </p:txBody>
      </p:sp>
      <p:sp>
        <p:nvSpPr>
          <p:cNvPr id="2" name="Content Placeholder 1"/>
          <p:cNvSpPr>
            <a:spLocks noGrp="1"/>
          </p:cNvSpPr>
          <p:nvPr>
            <p:ph idx="1"/>
          </p:nvPr>
        </p:nvSpPr>
        <p:spPr>
          <a:xfrm>
            <a:off x="457200" y="1481138"/>
            <a:ext cx="8229600" cy="3376612"/>
          </a:xfrm>
          <a:solidFill>
            <a:schemeClr val="accent3">
              <a:lumMod val="40000"/>
              <a:lumOff val="60000"/>
            </a:schemeClr>
          </a:solidFill>
        </p:spPr>
        <p:txBody>
          <a:bodyPr/>
          <a:lstStyle/>
          <a:p>
            <a:pPr algn="ctr">
              <a:defRPr/>
            </a:pPr>
            <a:r>
              <a:rPr lang="fa-IR" sz="4000" b="1" dirty="0" smtClean="0"/>
              <a:t>5- تاکید :</a:t>
            </a:r>
          </a:p>
          <a:p>
            <a:pPr algn="ctr">
              <a:buFont typeface="Wingdings 3" pitchFamily="18" charset="2"/>
              <a:buNone/>
              <a:defRPr/>
            </a:pPr>
            <a:endParaRPr lang="fa-IR" sz="4000" b="1" dirty="0" smtClean="0"/>
          </a:p>
          <a:p>
            <a:pPr algn="ctr">
              <a:defRPr/>
            </a:pPr>
            <a:r>
              <a:rPr lang="fa-IR" sz="4000" dirty="0" smtClean="0"/>
              <a:t>این نظر که در یک تبادل  ، افراد معتقدند که آنچه را که آنها می گویند توسط آنچه که دیگران می گویند ایجاد می شود.</a:t>
            </a:r>
            <a:endParaRPr lang="fa-IR" sz="4000" dirty="0"/>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fa-IR" dirty="0" smtClean="0">
                <a:solidFill>
                  <a:schemeClr val="accent3">
                    <a:lumMod val="50000"/>
                  </a:schemeClr>
                </a:solidFill>
              </a:rPr>
              <a:t>مفروضات نظریه استراتژیک هی لی</a:t>
            </a:r>
            <a:endParaRPr lang="fa-IR" dirty="0">
              <a:solidFill>
                <a:schemeClr val="accent3">
                  <a:lumMod val="50000"/>
                </a:schemeClr>
              </a:solidFill>
            </a:endParaRPr>
          </a:p>
        </p:txBody>
      </p:sp>
      <p:sp>
        <p:nvSpPr>
          <p:cNvPr id="2" name="Content Placeholder 1"/>
          <p:cNvSpPr>
            <a:spLocks noGrp="1"/>
          </p:cNvSpPr>
          <p:nvPr>
            <p:ph idx="1"/>
          </p:nvPr>
        </p:nvSpPr>
        <p:spPr>
          <a:xfrm>
            <a:off x="457200" y="1785938"/>
            <a:ext cx="8229600" cy="4006850"/>
          </a:xfrm>
          <a:solidFill>
            <a:schemeClr val="bg2">
              <a:lumMod val="90000"/>
            </a:schemeClr>
          </a:solidFill>
        </p:spPr>
        <p:txBody>
          <a:bodyPr/>
          <a:lstStyle/>
          <a:p>
            <a:pPr algn="ctr">
              <a:defRPr/>
            </a:pPr>
            <a:r>
              <a:rPr lang="fa-IR" sz="4400" b="1" dirty="0" smtClean="0">
                <a:solidFill>
                  <a:schemeClr val="accent3">
                    <a:lumMod val="50000"/>
                  </a:schemeClr>
                </a:solidFill>
              </a:rPr>
              <a:t>6- روابط متقارن و روابط تکمیلی:</a:t>
            </a:r>
          </a:p>
          <a:p>
            <a:pPr algn="ctr">
              <a:buFont typeface="Wingdings 3" pitchFamily="18" charset="2"/>
              <a:buNone/>
              <a:defRPr/>
            </a:pPr>
            <a:endParaRPr lang="fa-IR" sz="4400" dirty="0" smtClean="0"/>
          </a:p>
          <a:p>
            <a:pPr algn="ctr">
              <a:defRPr/>
            </a:pPr>
            <a:r>
              <a:rPr lang="fa-IR" sz="4400" dirty="0" smtClean="0"/>
              <a:t>این حقیقت که روابط درون یک خانواده می تواند هم یکسان باشد (متقارن) و هم نا برابر (تکمیلی) .</a:t>
            </a:r>
            <a:endParaRPr lang="fa-IR" sz="4400" dirty="0"/>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bg2">
              <a:lumMod val="90000"/>
            </a:schemeClr>
          </a:solidFill>
        </p:spPr>
        <p:txBody>
          <a:bodyPr/>
          <a:lstStyle/>
          <a:p>
            <a:pPr>
              <a:defRPr/>
            </a:pPr>
            <a:r>
              <a:rPr lang="fa-IR" dirty="0" smtClean="0">
                <a:solidFill>
                  <a:schemeClr val="tx1">
                    <a:lumMod val="95000"/>
                    <a:lumOff val="5000"/>
                  </a:schemeClr>
                </a:solidFill>
              </a:rPr>
              <a:t>مفروضات نظریه استراتژیک هی لی</a:t>
            </a:r>
            <a:endParaRPr lang="fa-IR" dirty="0">
              <a:solidFill>
                <a:schemeClr val="tx1">
                  <a:lumMod val="95000"/>
                  <a:lumOff val="5000"/>
                </a:schemeClr>
              </a:solidFill>
            </a:endParaRPr>
          </a:p>
        </p:txBody>
      </p:sp>
      <p:sp>
        <p:nvSpPr>
          <p:cNvPr id="28675" name="Content Placeholder 1"/>
          <p:cNvSpPr>
            <a:spLocks noGrp="1"/>
          </p:cNvSpPr>
          <p:nvPr>
            <p:ph idx="1"/>
          </p:nvPr>
        </p:nvSpPr>
        <p:spPr/>
        <p:txBody>
          <a:bodyPr/>
          <a:lstStyle/>
          <a:p>
            <a:pPr algn="ctr"/>
            <a:r>
              <a:rPr lang="fa-IR" altLang="en-US" sz="4400" b="1" smtClean="0">
                <a:solidFill>
                  <a:srgbClr val="7030A0"/>
                </a:solidFill>
                <a:cs typeface="B Nazanin" panose="00000400000000000000" pitchFamily="2" charset="-78"/>
              </a:rPr>
              <a:t>7- علیت حلقوی:</a:t>
            </a:r>
          </a:p>
          <a:p>
            <a:pPr algn="ctr"/>
            <a:r>
              <a:rPr lang="fa-IR" altLang="en-US" sz="4400" smtClean="0">
                <a:cs typeface="B Nazanin" panose="00000400000000000000" pitchFamily="2" charset="-78"/>
              </a:rPr>
              <a:t>این نظر که یک رویداد سبب ایجاد رویداد دیگر نمی شود بلکه رویدادها به هم مرتبط بوده و عوامل در بر گیرنده ی یک رفتار مانند سیلی زدن متعدد هستند</a:t>
            </a: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solidFill>
            <a:srgbClr val="FFFF00"/>
          </a:solidFill>
        </p:spPr>
        <p:txBody>
          <a:bodyPr/>
          <a:lstStyle/>
          <a:p>
            <a:r>
              <a:rPr lang="fa-IR" altLang="en-US" sz="4000" smtClean="0">
                <a:solidFill>
                  <a:srgbClr val="002060"/>
                </a:solidFill>
              </a:rPr>
              <a:t>مراحل مصاحبه در خانواده درمانی جی هی لی</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9700" name="Picture 4" descr="pichak.net-20.gif"/>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571625" y="5934075"/>
            <a:ext cx="58578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2"/>
          <p:cNvSpPr>
            <a:spLocks noGrp="1"/>
          </p:cNvSpPr>
          <p:nvPr>
            <p:ph type="title"/>
          </p:nvPr>
        </p:nvSpPr>
        <p:spPr>
          <a:solidFill>
            <a:srgbClr val="FFFF00"/>
          </a:solidFill>
        </p:spPr>
        <p:txBody>
          <a:bodyPr/>
          <a:lstStyle/>
          <a:p>
            <a:r>
              <a:rPr lang="fa-IR" altLang="en-US" smtClean="0">
                <a:cs typeface="B Nazanin" panose="00000400000000000000" pitchFamily="2" charset="-78"/>
              </a:rPr>
              <a:t>1-مرحله آشنایی </a:t>
            </a:r>
            <a:endParaRPr lang="fa-IR" altLang="en-US" smtClean="0"/>
          </a:p>
        </p:txBody>
      </p:sp>
      <p:sp>
        <p:nvSpPr>
          <p:cNvPr id="2" name="Content Placeholder 1"/>
          <p:cNvSpPr>
            <a:spLocks noGrp="1"/>
          </p:cNvSpPr>
          <p:nvPr>
            <p:ph idx="1"/>
          </p:nvPr>
        </p:nvSpPr>
        <p:spPr>
          <a:xfrm>
            <a:off x="457200" y="2428875"/>
            <a:ext cx="8229600" cy="4214813"/>
          </a:xfrm>
        </p:spPr>
        <p:txBody>
          <a:bodyPr/>
          <a:lstStyle/>
          <a:p>
            <a:pPr marL="0" indent="0" algn="ctr">
              <a:lnSpc>
                <a:spcPct val="150000"/>
              </a:lnSpc>
              <a:buFont typeface="Wingdings" pitchFamily="2" charset="2"/>
              <a:buChar char="q"/>
              <a:defRPr/>
            </a:pPr>
            <a:r>
              <a:rPr lang="fa-IR" dirty="0" smtClean="0">
                <a:cs typeface="B Nazanin" pitchFamily="2" charset="-78"/>
              </a:rPr>
              <a:t>تمام اعضای خانواده باید در تمام مراحل مصاحبه و خصوصا در مرحله استقبال و آشنایی عملا شرکت کنند.</a:t>
            </a:r>
          </a:p>
          <a:p>
            <a:pPr marL="0" indent="0" algn="ctr">
              <a:lnSpc>
                <a:spcPct val="150000"/>
              </a:lnSpc>
              <a:buFont typeface="Wingdings" pitchFamily="2" charset="2"/>
              <a:buChar char="q"/>
              <a:defRPr/>
            </a:pPr>
            <a:r>
              <a:rPr lang="fa-IR" dirty="0" smtClean="0">
                <a:cs typeface="B Nazanin" pitchFamily="2" charset="-78"/>
              </a:rPr>
              <a:t>وقتی اعضای خانواده وارد اتاق مصاحبه می شوند باید هر جا و هرطور که مایلند بنشینند.</a:t>
            </a:r>
          </a:p>
          <a:p>
            <a:pPr>
              <a:defRPr/>
            </a:pPr>
            <a:endParaRPr lang="fa-IR" dirty="0"/>
          </a:p>
        </p:txBody>
      </p:sp>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a:solidFill>
            <a:srgbClr val="FFFF00"/>
          </a:solidFill>
        </p:spPr>
        <p:txBody>
          <a:bodyPr/>
          <a:lstStyle/>
          <a:p>
            <a:r>
              <a:rPr lang="fa-IR" altLang="en-US" smtClean="0">
                <a:cs typeface="B Nazanin" panose="00000400000000000000" pitchFamily="2" charset="-78"/>
              </a:rPr>
              <a:t>1-مرحله آشنایی </a:t>
            </a:r>
            <a:endParaRPr lang="fa-IR" altLang="en-US" smtClean="0"/>
          </a:p>
        </p:txBody>
      </p:sp>
      <p:sp>
        <p:nvSpPr>
          <p:cNvPr id="2" name="Content Placeholder 1"/>
          <p:cNvSpPr>
            <a:spLocks noGrp="1"/>
          </p:cNvSpPr>
          <p:nvPr>
            <p:ph idx="1"/>
          </p:nvPr>
        </p:nvSpPr>
        <p:spPr>
          <a:ln>
            <a:solidFill>
              <a:srgbClr val="92D050"/>
            </a:solidFill>
          </a:ln>
        </p:spPr>
        <p:txBody>
          <a:bodyPr/>
          <a:lstStyle/>
          <a:p>
            <a:pPr marL="0" indent="0" algn="just">
              <a:lnSpc>
                <a:spcPct val="150000"/>
              </a:lnSpc>
              <a:defRPr/>
            </a:pPr>
            <a:r>
              <a:rPr lang="fa-IR" dirty="0" smtClean="0">
                <a:cs typeface="B Nazanin" pitchFamily="2" charset="-78"/>
              </a:rPr>
              <a:t>درمانگر باید بعد از معرفی خود با تک تک اعضای خانواده صحبت کند و با اسامی آنها آشنا شود.</a:t>
            </a:r>
          </a:p>
          <a:p>
            <a:pPr marL="0" indent="0" algn="just">
              <a:lnSpc>
                <a:spcPct val="150000"/>
              </a:lnSpc>
              <a:defRPr/>
            </a:pPr>
            <a:r>
              <a:rPr lang="fa-IR" dirty="0" smtClean="0">
                <a:cs typeface="B Nazanin" pitchFamily="2" charset="-78"/>
              </a:rPr>
              <a:t>درمانگر می تواند در خلال مرحله آشنایی دریابد که چه کسانی با خانواده زندگی می کنند که باید در برنامه درمان حاضر باشند.</a:t>
            </a:r>
          </a:p>
          <a:p>
            <a:pPr>
              <a:defRPr/>
            </a:pPr>
            <a:r>
              <a:rPr lang="fa-IR" dirty="0" smtClean="0">
                <a:cs typeface="B Nazanin" pitchFamily="2" charset="-78"/>
              </a:rPr>
              <a:t>اگر یکی پیش از وقت شروع به صحبت کرد درمانگر باید او را متوقف کند تا اینکه مختصر آشنایی با اعضا حاصل شود.</a:t>
            </a:r>
          </a:p>
          <a:p>
            <a:pPr>
              <a:defRPr/>
            </a:pPr>
            <a:endParaRPr lang="fa-IR"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2"/>
          <p:cNvSpPr>
            <a:spLocks noGrp="1"/>
          </p:cNvSpPr>
          <p:nvPr>
            <p:ph type="title"/>
          </p:nvPr>
        </p:nvSpPr>
        <p:spPr>
          <a:xfrm>
            <a:off x="457200" y="274638"/>
            <a:ext cx="8229600" cy="654050"/>
          </a:xfrm>
        </p:spPr>
        <p:txBody>
          <a:bodyPr/>
          <a:lstStyle/>
          <a:p>
            <a:r>
              <a:rPr lang="fa-IR" altLang="en-US" smtClean="0"/>
              <a:t>نمونه بالینی</a:t>
            </a:r>
          </a:p>
        </p:txBody>
      </p:sp>
      <p:sp>
        <p:nvSpPr>
          <p:cNvPr id="14339" name="Content Placeholder 1"/>
          <p:cNvSpPr>
            <a:spLocks noGrp="1"/>
          </p:cNvSpPr>
          <p:nvPr>
            <p:ph idx="1"/>
          </p:nvPr>
        </p:nvSpPr>
        <p:spPr>
          <a:xfrm>
            <a:off x="457200" y="1285875"/>
            <a:ext cx="8229600" cy="4525963"/>
          </a:xfrm>
          <a:solidFill>
            <a:schemeClr val="bg1"/>
          </a:solidFill>
          <a:ln w="38100">
            <a:solidFill>
              <a:srgbClr val="FF0000"/>
            </a:solidFill>
            <a:miter lim="800000"/>
            <a:headEnd/>
            <a:tailEnd/>
          </a:ln>
        </p:spPr>
        <p:txBody>
          <a:bodyPr/>
          <a:lstStyle/>
          <a:p>
            <a:pPr algn="justLow"/>
            <a:r>
              <a:rPr lang="fa-IR" altLang="en-US" sz="2400" smtClean="0"/>
              <a:t>مادری برای مشاوره نزد من آمد که می ترسید پسر 10 ساله اش بالاخره یک آتش سوزی راه بیندازد.این پسربچه یک زوج دوقلو داشت و در بین بچه های دیگر از همه بزرگتر بود.این خانواده مشکلات جدی زیادی داشت.پدر آنها را رها کرده و به شهر دیگری رفته بود. به مادر خانواده نیز کمک مالی نمی کرد.مادر خانواده اهل پورتوریکو بود و انگلیسی صحبت نمی کرد.او نمی دانست چطور باید کمک بخواهد. مادر حتی یک دقیقه هم پسرش را تنها نمی گذاشت چون می ترسید پسرش خانه را آتش بزند.</a:t>
            </a:r>
          </a:p>
          <a:p>
            <a:pPr algn="justLow"/>
            <a:r>
              <a:rPr lang="fa-IR" altLang="en-US" sz="2400" smtClean="0"/>
              <a:t>درجلسه اول درمانگر به پسر بچه کبریتی داد و از او خواست یکی از آنها را آتش بزند.بعد از مادر خواست نشان بدهد همیشه با او چطور برخورد می کند.او اتاق در مان را ترک کرد و ماجرا را از پشت آینه </a:t>
            </a:r>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2"/>
          <p:cNvSpPr>
            <a:spLocks noGrp="1"/>
          </p:cNvSpPr>
          <p:nvPr>
            <p:ph type="title"/>
          </p:nvPr>
        </p:nvSpPr>
        <p:spPr>
          <a:solidFill>
            <a:srgbClr val="FFFF00"/>
          </a:solidFill>
        </p:spPr>
        <p:txBody>
          <a:bodyPr/>
          <a:lstStyle/>
          <a:p>
            <a:r>
              <a:rPr lang="fa-IR" altLang="en-US" smtClean="0">
                <a:cs typeface="B Nazanin" panose="00000400000000000000" pitchFamily="2" charset="-78"/>
              </a:rPr>
              <a:t>1-مرحله آشنایی </a:t>
            </a:r>
            <a:endParaRPr lang="fa-IR" altLang="en-US" smtClean="0"/>
          </a:p>
        </p:txBody>
      </p:sp>
      <p:sp>
        <p:nvSpPr>
          <p:cNvPr id="2" name="Content Placeholder 1"/>
          <p:cNvSpPr>
            <a:spLocks noGrp="1"/>
          </p:cNvSpPr>
          <p:nvPr>
            <p:ph idx="1"/>
          </p:nvPr>
        </p:nvSpPr>
        <p:spPr/>
        <p:txBody>
          <a:bodyPr/>
          <a:lstStyle/>
          <a:p>
            <a:pPr marL="0" indent="0" algn="just">
              <a:lnSpc>
                <a:spcPct val="150000"/>
              </a:lnSpc>
              <a:defRPr/>
            </a:pPr>
            <a:r>
              <a:rPr lang="fa-IR" sz="2400" dirty="0" smtClean="0">
                <a:cs typeface="B Nazanin" pitchFamily="2" charset="-78"/>
              </a:rPr>
              <a:t>الگوی این مرحله رفتار مودبانه ای است که انسان در خانواده و در قبال میهمانان خود در پیش می گیرد.</a:t>
            </a:r>
          </a:p>
          <a:p>
            <a:pPr marL="0" indent="0" algn="just">
              <a:lnSpc>
                <a:spcPct val="150000"/>
              </a:lnSpc>
              <a:defRPr/>
            </a:pPr>
            <a:r>
              <a:rPr lang="fa-IR" sz="2400" dirty="0" smtClean="0">
                <a:cs typeface="B Nazanin" pitchFamily="2" charset="-78"/>
              </a:rPr>
              <a:t>از تک تک افراد استقبال می گردد و سعی می شود راحت باشند.</a:t>
            </a:r>
          </a:p>
          <a:p>
            <a:pPr marL="0" indent="0" algn="just">
              <a:lnSpc>
                <a:spcPct val="150000"/>
              </a:lnSpc>
              <a:defRPr/>
            </a:pPr>
            <a:r>
              <a:rPr lang="fa-IR" sz="2400" dirty="0" smtClean="0">
                <a:cs typeface="B Nazanin" pitchFamily="2" charset="-78"/>
              </a:rPr>
              <a:t>درمانگر باید در ضمن اینکه اعضای خانواده خود را برای ورود به اتاق محیا می کنند توجه خود را به ولی-فرزندی معطوف کند.</a:t>
            </a:r>
          </a:p>
          <a:p>
            <a:pPr marL="0" indent="0" algn="just">
              <a:lnSpc>
                <a:spcPct val="150000"/>
              </a:lnSpc>
              <a:defRPr/>
            </a:pPr>
            <a:r>
              <a:rPr lang="fa-IR" sz="2400" dirty="0" smtClean="0">
                <a:cs typeface="B Nazanin" pitchFamily="2" charset="-78"/>
              </a:rPr>
              <a:t>گاه اعضای خانواده با طرز استقرار خود در صندلی ها سازمان خانواده را آشکار می کنند مثلا ممکن است مادر در میان بچه ها و پدر در حاشیه</a:t>
            </a:r>
          </a:p>
          <a:p>
            <a:pPr>
              <a:defRPr/>
            </a:pPr>
            <a:endParaRPr lang="fa-IR" sz="2400" dirty="0"/>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2"/>
          <p:cNvSpPr>
            <a:spLocks noGrp="1"/>
          </p:cNvSpPr>
          <p:nvPr>
            <p:ph type="title"/>
          </p:nvPr>
        </p:nvSpPr>
        <p:spPr>
          <a:solidFill>
            <a:srgbClr val="FFFF00"/>
          </a:solidFill>
        </p:spPr>
        <p:txBody>
          <a:bodyPr/>
          <a:lstStyle/>
          <a:p>
            <a:r>
              <a:rPr lang="fa-IR" altLang="en-US" smtClean="0">
                <a:cs typeface="B Nazanin" panose="00000400000000000000" pitchFamily="2" charset="-78"/>
              </a:rPr>
              <a:t>1-مرحله آشنایی </a:t>
            </a:r>
            <a:endParaRPr lang="fa-IR" altLang="en-US" smtClean="0"/>
          </a:p>
        </p:txBody>
      </p:sp>
      <p:sp>
        <p:nvSpPr>
          <p:cNvPr id="2" name="Content Placeholder 1"/>
          <p:cNvSpPr>
            <a:spLocks noGrp="1"/>
          </p:cNvSpPr>
          <p:nvPr>
            <p:ph idx="1"/>
          </p:nvPr>
        </p:nvSpPr>
        <p:spPr/>
        <p:txBody>
          <a:bodyPr/>
          <a:lstStyle/>
          <a:p>
            <a:pPr marL="0" indent="0" algn="just">
              <a:lnSpc>
                <a:spcPct val="150000"/>
              </a:lnSpc>
              <a:buFont typeface="Wingdings" pitchFamily="2" charset="2"/>
              <a:buChar char="ü"/>
              <a:defRPr/>
            </a:pPr>
            <a:r>
              <a:rPr lang="fa-IR" sz="2800" dirty="0" smtClean="0">
                <a:solidFill>
                  <a:srgbClr val="C00000"/>
                </a:solidFill>
                <a:cs typeface="B Nazanin" pitchFamily="2" charset="-78"/>
              </a:rPr>
              <a:t>در مرحله آشنایی نکته مهم دیگر آن است که درمانگر نباید مشاهدات خود را از خانواده در میان بگذارد.</a:t>
            </a:r>
          </a:p>
          <a:p>
            <a:pPr marL="0" indent="0" algn="just">
              <a:lnSpc>
                <a:spcPct val="150000"/>
              </a:lnSpc>
              <a:buFont typeface="Wingdings" pitchFamily="2" charset="2"/>
              <a:buChar char="ü"/>
              <a:defRPr/>
            </a:pPr>
            <a:r>
              <a:rPr lang="fa-IR" sz="2800" dirty="0" smtClean="0">
                <a:cs typeface="B Nazanin" pitchFamily="2" charset="-78"/>
              </a:rPr>
              <a:t>اگر کودک دشوار بین پدر و مادر نشسته باشد ممکن است درمانگر به طور آزمایشی فرض کند که دشواری فرزند نقشی در ازدواج آنان ایفا می کند اما بدون اطلاعات بیشتر نباید این فرض را جدی گرفت درمانگر هرگز نباید وضع کودک را در خانواده برای آنان تفسیر کند.</a:t>
            </a:r>
          </a:p>
          <a:p>
            <a:pPr>
              <a:defRPr/>
            </a:pPr>
            <a:endParaRPr lang="fa-IR" sz="2800" dirty="0"/>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2" name="Content Placeholder 1"/>
          <p:cNvSpPr>
            <a:spLocks noGrp="1"/>
          </p:cNvSpPr>
          <p:nvPr>
            <p:ph idx="1"/>
          </p:nvPr>
        </p:nvSpPr>
        <p:spPr>
          <a:xfrm>
            <a:off x="457200" y="1285875"/>
            <a:ext cx="8229600" cy="5286375"/>
          </a:xfrm>
        </p:spPr>
        <p:txBody>
          <a:bodyPr/>
          <a:lstStyle/>
          <a:p>
            <a:pPr marL="0" indent="0" algn="justLow">
              <a:lnSpc>
                <a:spcPct val="150000"/>
              </a:lnSpc>
              <a:buFont typeface="Wingdings 3" pitchFamily="18" charset="2"/>
              <a:buNone/>
              <a:defRPr/>
            </a:pPr>
            <a:r>
              <a:rPr lang="fa-IR" b="1" dirty="0" smtClean="0">
                <a:cs typeface="B Nazanin" pitchFamily="2" charset="-78"/>
              </a:rPr>
              <a:t>برای درمانگر معمولی ترین شیوه این است که دریابد خانواده چرا آنجا است و یا مشکل چیست؟</a:t>
            </a:r>
          </a:p>
          <a:p>
            <a:pPr marL="0" indent="0" algn="justLow">
              <a:lnSpc>
                <a:spcPct val="150000"/>
              </a:lnSpc>
              <a:buFont typeface="Wingdings 3" pitchFamily="18" charset="2"/>
              <a:buNone/>
              <a:defRPr/>
            </a:pPr>
            <a:r>
              <a:rPr lang="fa-IR" b="1" dirty="0" smtClean="0">
                <a:cs typeface="B Nazanin" pitchFamily="2" charset="-78"/>
              </a:rPr>
              <a:t>بهتر آن است که درمانگر کار را با روشن کردن موضع خود شروع کند. می تواند آنچه را در این رابطه می داند دریابد و بگوید چرا از همه خواسته است که در برنامه درمان شرکت کند.</a:t>
            </a:r>
          </a:p>
          <a:p>
            <a:pPr marL="0" indent="0" algn="justLow">
              <a:lnSpc>
                <a:spcPct val="150000"/>
              </a:lnSpc>
              <a:buFont typeface="Wingdings 3" pitchFamily="18" charset="2"/>
              <a:buNone/>
              <a:defRPr/>
            </a:pPr>
            <a:endParaRPr lang="fa-IR" b="1" dirty="0" smtClean="0">
              <a:cs typeface="B Nazanin" pitchFamily="2" charset="-78"/>
            </a:endParaRPr>
          </a:p>
          <a:p>
            <a:pPr algn="justLow">
              <a:defRPr/>
            </a:pPr>
            <a:endParaRPr lang="fa-IR" b="1" dirty="0"/>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35843" name="Content Placeholder 1"/>
          <p:cNvSpPr>
            <a:spLocks noGrp="1"/>
          </p:cNvSpPr>
          <p:nvPr>
            <p:ph idx="1"/>
          </p:nvPr>
        </p:nvSpPr>
        <p:spPr/>
        <p:txBody>
          <a:bodyPr/>
          <a:lstStyle/>
          <a:p>
            <a:pPr algn="justLow">
              <a:lnSpc>
                <a:spcPct val="150000"/>
              </a:lnSpc>
            </a:pPr>
            <a:r>
              <a:rPr lang="fa-IR" altLang="en-US" sz="2800" smtClean="0">
                <a:cs typeface="B Nazanin" panose="00000400000000000000" pitchFamily="2" charset="-78"/>
              </a:rPr>
              <a:t>برای درمانگر یکی از راه های شروع مصاحبه بیان عبارتی از این قبیل است من آنچه را که تلفنی به من شد شنیده ام و لذا تا حدودی می دانم مشکل چیست اما از تمام اعضای خانواده درخواست شرکت کردم تا بتوانم نظر همگی را در این باره بدانم.سپس می تواند به صورت مستقیم تری پرسش کند.</a:t>
            </a:r>
          </a:p>
          <a:p>
            <a:pPr algn="justLow">
              <a:lnSpc>
                <a:spcPct val="150000"/>
              </a:lnSpc>
            </a:pPr>
            <a:r>
              <a:rPr lang="fa-IR" altLang="en-US" sz="2800" smtClean="0">
                <a:cs typeface="B Nazanin" panose="00000400000000000000" pitchFamily="2" charset="-78"/>
              </a:rPr>
              <a:t>راه دیگر شروع مصاحبه آن است که درمانگر بگوید امروز از همه شما خواستم شرکت کنید تا بتوانم نظرات شما را در این باره کسب کنم.</a:t>
            </a:r>
          </a:p>
          <a:p>
            <a:pPr algn="justLow">
              <a:lnSpc>
                <a:spcPct val="150000"/>
              </a:lnSpc>
            </a:pPr>
            <a:endParaRPr lang="fa-IR" altLang="en-US" sz="2800" smtClean="0"/>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2" name="Content Placeholder 1"/>
          <p:cNvSpPr>
            <a:spLocks noGrp="1"/>
          </p:cNvSpPr>
          <p:nvPr>
            <p:ph idx="1"/>
          </p:nvPr>
        </p:nvSpPr>
        <p:spPr/>
        <p:txBody>
          <a:bodyPr/>
          <a:lstStyle/>
          <a:p>
            <a:pPr marL="0" indent="0" algn="just">
              <a:lnSpc>
                <a:spcPct val="150000"/>
              </a:lnSpc>
              <a:defRPr/>
            </a:pPr>
            <a:r>
              <a:rPr lang="fa-IR" sz="2400" b="1" dirty="0" smtClean="0">
                <a:latin typeface="B Nazanin+ Regular" panose="01000506000000020004" pitchFamily="2" charset="-78"/>
                <a:cs typeface="B Nazanin" pitchFamily="2" charset="-78"/>
              </a:rPr>
              <a:t>درمانگر می تواند در عوض این سوال که مشکل چیست،بپرسد</a:t>
            </a:r>
            <a:r>
              <a:rPr lang="fa-IR" sz="2400" b="1" dirty="0" smtClean="0">
                <a:solidFill>
                  <a:srgbClr val="FF0000"/>
                </a:solidFill>
                <a:latin typeface="B Nazanin+ Regular" panose="01000506000000020004" pitchFamily="2" charset="-78"/>
                <a:cs typeface="B Nazanin" pitchFamily="2" charset="-78"/>
              </a:rPr>
              <a:t>،«خواستار چه تغییری هستید؟» </a:t>
            </a:r>
            <a:r>
              <a:rPr lang="fa-IR" sz="2400" b="1" dirty="0" smtClean="0">
                <a:latin typeface="B Nazanin+ Regular" panose="01000506000000020004" pitchFamily="2" charset="-78"/>
                <a:cs typeface="B Nazanin" pitchFamily="2" charset="-78"/>
              </a:rPr>
              <a:t>اگر سوال به این صورت عنوان شود،رابطه درمانی بصورت رابطه معطوف به تغییر درمی آید.</a:t>
            </a:r>
          </a:p>
          <a:p>
            <a:pPr marL="0" indent="0" algn="just">
              <a:lnSpc>
                <a:spcPct val="150000"/>
              </a:lnSpc>
              <a:defRPr/>
            </a:pPr>
            <a:endParaRPr lang="fa-IR" sz="2400" b="1" dirty="0" smtClean="0">
              <a:latin typeface="B Nazanin+ Regular" panose="01000506000000020004" pitchFamily="2" charset="-78"/>
              <a:cs typeface="B Nazanin" pitchFamily="2" charset="-78"/>
            </a:endParaRPr>
          </a:p>
          <a:p>
            <a:pPr marL="0" indent="0" algn="just">
              <a:lnSpc>
                <a:spcPct val="150000"/>
              </a:lnSpc>
              <a:defRPr/>
            </a:pPr>
            <a:r>
              <a:rPr lang="fa-IR" sz="2400" b="1" dirty="0" smtClean="0">
                <a:latin typeface="B Nazanin+ Regular" panose="01000506000000020004" pitchFamily="2" charset="-78"/>
                <a:cs typeface="B Nazanin" pitchFamily="2" charset="-78"/>
              </a:rPr>
              <a:t>لذا والدین باید مشکل را برحسب نحوه تغییر کودک بیان کنند نه به شکل اینکه چه اشکالی بر او وارد است حتی اگر بحث بعدا هم معطوف به مشکل شود اتخاذ این الگو به درمانگر امکان می دهد به تغییری که خانواده خواهان آن است برگردد.</a:t>
            </a:r>
          </a:p>
          <a:p>
            <a:pPr>
              <a:defRPr/>
            </a:pPr>
            <a:endParaRPr lang="fa-IR" dirty="0"/>
          </a:p>
        </p:txBody>
      </p:sp>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37891" name="Content Placeholder 1"/>
          <p:cNvSpPr>
            <a:spLocks noGrp="1"/>
          </p:cNvSpPr>
          <p:nvPr>
            <p:ph idx="1"/>
          </p:nvPr>
        </p:nvSpPr>
        <p:spPr/>
        <p:txBody>
          <a:bodyPr/>
          <a:lstStyle/>
          <a:p>
            <a:pPr algn="ctr"/>
            <a:r>
              <a:rPr lang="fa-IR" altLang="en-US" sz="4000" smtClean="0">
                <a:latin typeface="B Nazanin+ Regular"/>
                <a:cs typeface="B Lotus" panose="00000400000000000000" pitchFamily="2" charset="-78"/>
              </a:rPr>
              <a:t>شیوه دیگر کاوش این است که گفته شود،«چرا اینجا هستید؟» </a:t>
            </a:r>
          </a:p>
          <a:p>
            <a:pPr algn="ctr"/>
            <a:r>
              <a:rPr lang="fa-IR" altLang="en-US" sz="4000" smtClean="0">
                <a:latin typeface="B Nazanin+ Regular"/>
                <a:cs typeface="B Lotus" panose="00000400000000000000" pitchFamily="2" charset="-78"/>
              </a:rPr>
              <a:t>این طرز بیان به اعضای خانواده امکان می دهد که تمرکز را بر مشکل یا تغییر آن قرار دهند.</a:t>
            </a:r>
          </a:p>
          <a:p>
            <a:pPr algn="ctr"/>
            <a:r>
              <a:rPr lang="fa-IR" altLang="en-US" sz="4000" smtClean="0">
                <a:latin typeface="B Nazanin+ Regular"/>
                <a:cs typeface="B Lotus" panose="00000400000000000000" pitchFamily="2" charset="-78"/>
              </a:rPr>
              <a:t>بعضی اعضای خانواده خواهند گفت،«بخاطر فلانی» و دیگران خواهند گفت،«برای اینکه کاری درباره فلانی صورت بگیرد».</a:t>
            </a:r>
            <a:endParaRPr lang="en-US" altLang="en-US" sz="4000" smtClean="0">
              <a:latin typeface="B Nazanin+ Regular"/>
              <a:cs typeface="B Lotus" panose="00000400000000000000" pitchFamily="2" charset="-78"/>
            </a:endParaRPr>
          </a:p>
          <a:p>
            <a:pPr algn="ctr"/>
            <a:endParaRPr lang="fa-IR" altLang="en-US" sz="4000" smtClean="0">
              <a:cs typeface="B Lotus" panose="00000400000000000000" pitchFamily="2" charset="-78"/>
            </a:endParaRPr>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2" name="Content Placeholder 1"/>
          <p:cNvSpPr>
            <a:spLocks noGrp="1"/>
          </p:cNvSpPr>
          <p:nvPr>
            <p:ph idx="1"/>
          </p:nvPr>
        </p:nvSpPr>
        <p:spPr/>
        <p:txBody>
          <a:bodyPr/>
          <a:lstStyle/>
          <a:p>
            <a:pPr marL="0" indent="0" algn="just">
              <a:lnSpc>
                <a:spcPct val="150000"/>
              </a:lnSpc>
              <a:buFont typeface="Wingdings 3" pitchFamily="18" charset="2"/>
              <a:buNone/>
              <a:defRPr/>
            </a:pPr>
            <a:r>
              <a:rPr lang="fa-IR" sz="4400" b="1" dirty="0" smtClean="0">
                <a:solidFill>
                  <a:srgbClr val="FF0000"/>
                </a:solidFill>
                <a:effectLst>
                  <a:outerShdw blurRad="38100" dist="38100" dir="2700000" algn="tl">
                    <a:srgbClr val="000000">
                      <a:alpha val="43137"/>
                    </a:srgbClr>
                  </a:outerShdw>
                </a:effectLst>
                <a:latin typeface="B Nazanin+ Regular" panose="01000506000000020004" pitchFamily="2" charset="-78"/>
                <a:cs typeface="B Nazanin+ Regular" panose="01000506000000020004" pitchFamily="2" charset="-78"/>
              </a:rPr>
              <a:t>از چه کسی باید درباره مشکل سوال کرد؟</a:t>
            </a:r>
          </a:p>
          <a:p>
            <a:pPr marL="0" indent="0" algn="just">
              <a:lnSpc>
                <a:spcPct val="150000"/>
              </a:lnSpc>
              <a:buFont typeface="Wingdings 3" pitchFamily="18" charset="2"/>
              <a:buNone/>
              <a:defRPr/>
            </a:pPr>
            <a:r>
              <a:rPr lang="fa-IR" b="1" dirty="0" smtClean="0">
                <a:latin typeface="B Nazanin+ Regular" panose="01000506000000020004" pitchFamily="2" charset="-78"/>
                <a:cs typeface="B Nazanin+ Regular" panose="01000506000000020004" pitchFamily="2" charset="-78"/>
              </a:rPr>
              <a:t>در اینجا توصیه می شود که شروع صحبت با بزرگسالی باشد که کمتر از همه درگیر مشکل بنظر می رسند،ولی باید با شخصی که بیش از همه قدرت برگرداندن خانواده به جلسه درمان را دارد با توجه و احترام بیشتری برخورد شود.</a:t>
            </a:r>
            <a:endParaRPr lang="en-US" b="1" dirty="0" smtClean="0">
              <a:latin typeface="B Nazanin+ Regular" panose="01000506000000020004" pitchFamily="2" charset="-78"/>
              <a:cs typeface="B Nazanin+ Regular" panose="01000506000000020004" pitchFamily="2" charset="-78"/>
            </a:endParaRPr>
          </a:p>
          <a:p>
            <a:pPr>
              <a:defRPr/>
            </a:pPr>
            <a:endParaRPr lang="fa-IR" b="1" dirty="0"/>
          </a:p>
        </p:txBody>
      </p:sp>
    </p:spTree>
  </p:cSld>
  <p:clrMapOvr>
    <a:masterClrMapping/>
  </p:clrMapOvr>
  <p:transition spd="slow">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39939" name="Content Placeholder 1"/>
          <p:cNvSpPr>
            <a:spLocks noGrp="1"/>
          </p:cNvSpPr>
          <p:nvPr>
            <p:ph idx="1"/>
          </p:nvPr>
        </p:nvSpPr>
        <p:spPr/>
        <p:txBody>
          <a:bodyPr/>
          <a:lstStyle/>
          <a:p>
            <a:pPr algn="ctr">
              <a:buFont typeface="Wingdings" panose="05000000000000000000" pitchFamily="2" charset="2"/>
              <a:buChar char="v"/>
            </a:pPr>
            <a:r>
              <a:rPr lang="fa-IR" altLang="en-US" sz="4000" smtClean="0">
                <a:latin typeface="B Nazanin+ Regular"/>
                <a:ea typeface="B Nazanin+ Regular"/>
                <a:cs typeface="B Nazanin+ Regular"/>
              </a:rPr>
              <a:t>معمولا نگران ترین شخص کسی است که بیش از همه فشار مشکل را احساس می کند.</a:t>
            </a:r>
          </a:p>
          <a:p>
            <a:pPr algn="ctr">
              <a:buFont typeface="Wingdings" panose="05000000000000000000" pitchFamily="2" charset="2"/>
              <a:buChar char="v"/>
            </a:pPr>
            <a:r>
              <a:rPr lang="fa-IR" altLang="en-US" sz="4000" smtClean="0">
                <a:latin typeface="B Nazanin+ Regular"/>
                <a:ea typeface="B Nazanin+ Regular"/>
                <a:cs typeface="B Nazanin+ Regular"/>
              </a:rPr>
              <a:t>متداول ترین وضع در بین خانواده هایی که به خاطر«فرزندان دشوار»به کلینیک مراجعه می کنند،وجود مادری کاملاً نگران کودک و پدری است که بیش تر در حاشیه قرار دارد.</a:t>
            </a:r>
            <a:endParaRPr lang="en-US" altLang="en-US" sz="4000" smtClean="0">
              <a:latin typeface="B Nazanin+ Regular"/>
              <a:ea typeface="B Nazanin+ Regular"/>
              <a:cs typeface="B Nazanin+ Regular"/>
            </a:endParaRPr>
          </a:p>
          <a:p>
            <a:pPr algn="ctr"/>
            <a:endParaRPr lang="fa-IR" altLang="en-US" sz="4000" smtClean="0"/>
          </a:p>
        </p:txBody>
      </p:sp>
    </p:spTree>
  </p:cSld>
  <p:clrMapOvr>
    <a:masterClrMapping/>
  </p:clrMapOvr>
  <p:transition spd="slow">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2" name="Content Placeholder 1"/>
          <p:cNvSpPr>
            <a:spLocks noGrp="1"/>
          </p:cNvSpPr>
          <p:nvPr>
            <p:ph idx="1"/>
          </p:nvPr>
        </p:nvSpPr>
        <p:spPr/>
        <p:txBody>
          <a:bodyPr/>
          <a:lstStyle/>
          <a:p>
            <a:pPr marL="0" indent="0" algn="ctr">
              <a:lnSpc>
                <a:spcPct val="150000"/>
              </a:lnSpc>
              <a:buFont typeface="Wingdings" pitchFamily="2" charset="2"/>
              <a:buChar char="q"/>
              <a:defRPr/>
            </a:pPr>
            <a:r>
              <a:rPr lang="fa-IR" sz="2400" dirty="0" smtClean="0">
                <a:latin typeface="B Nazanin+ Regular" panose="01000506000000020004" pitchFamily="2" charset="-78"/>
                <a:cs typeface="B Nazanin+ Regular" panose="01000506000000020004" pitchFamily="2" charset="-78"/>
              </a:rPr>
              <a:t>در چنین وضعی بهتر از همه این است که از پدر در مورد مشکل سوال شود، زیرا بهتر است او هم درگیر برنامه درمان شود و ضمنا مشخص گردد که اگر از او کاری ساخته شود تا چه حد تمایل به قبول مسئولیت دارد.</a:t>
            </a:r>
          </a:p>
          <a:p>
            <a:pPr marL="0" indent="0" algn="ctr">
              <a:lnSpc>
                <a:spcPct val="150000"/>
              </a:lnSpc>
              <a:buFont typeface="Wingdings" pitchFamily="2" charset="2"/>
              <a:buChar char="q"/>
              <a:defRPr/>
            </a:pPr>
            <a:endParaRPr lang="fa-IR" sz="2400" dirty="0" smtClean="0">
              <a:latin typeface="B Nazanin+ Regular" panose="01000506000000020004" pitchFamily="2" charset="-78"/>
              <a:cs typeface="B Nazanin+ Regular" panose="01000506000000020004" pitchFamily="2" charset="-78"/>
            </a:endParaRPr>
          </a:p>
          <a:p>
            <a:pPr marL="0" indent="0" algn="ctr">
              <a:lnSpc>
                <a:spcPct val="150000"/>
              </a:lnSpc>
              <a:buFont typeface="Wingdings" pitchFamily="2" charset="2"/>
              <a:buChar char="q"/>
              <a:defRPr/>
            </a:pPr>
            <a:r>
              <a:rPr lang="fa-IR" sz="2400" dirty="0" smtClean="0">
                <a:latin typeface="B Nazanin+ Regular" panose="01000506000000020004" pitchFamily="2" charset="-78"/>
                <a:cs typeface="B Nazanin+ Regular" panose="01000506000000020004" pitchFamily="2" charset="-78"/>
              </a:rPr>
              <a:t>به طور کلی،با فرزند دشوار شروع کردن و سوال از او که چرا خانواده آنجا است،صحیح نیست.</a:t>
            </a:r>
          </a:p>
          <a:p>
            <a:pPr algn="ctr">
              <a:defRPr/>
            </a:pPr>
            <a:endParaRPr lang="fa-IR" sz="2400" dirty="0"/>
          </a:p>
        </p:txBody>
      </p:sp>
    </p:spTree>
  </p:cSld>
  <p:clrMapOvr>
    <a:masterClrMapping/>
  </p:clrMapOvr>
  <p:transition spd="slow">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41987" name="Content Placeholder 1"/>
          <p:cNvSpPr>
            <a:spLocks noGrp="1"/>
          </p:cNvSpPr>
          <p:nvPr>
            <p:ph idx="1"/>
          </p:nvPr>
        </p:nvSpPr>
        <p:spPr/>
        <p:txBody>
          <a:bodyPr/>
          <a:lstStyle/>
          <a:p>
            <a:pPr algn="ctr"/>
            <a:r>
              <a:rPr lang="fa-IR" altLang="en-US" sz="4800" smtClean="0">
                <a:latin typeface="B Nazanin+ Regular"/>
                <a:ea typeface="B Nazanin+ Regular"/>
                <a:cs typeface="B Nazanin+ Regular"/>
              </a:rPr>
              <a:t>گوش دادن به مشکل ممکن است خانواده مشکل را چیزی غیر معمول و یا یک چیز عادی توصیف کند.چیزهایی وجود دارد که درمانگر در ضمن گوش دادن باید قطعا به آن ها مبادرت کند و از غیر آن ها پرهیز نماید.</a:t>
            </a:r>
          </a:p>
          <a:p>
            <a:pPr algn="ctr"/>
            <a:endParaRPr lang="fa-IR" altLang="en-US" sz="4800" smtClean="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p:cNvSpPr>
            <a:spLocks noGrp="1"/>
          </p:cNvSpPr>
          <p:nvPr>
            <p:ph idx="1"/>
          </p:nvPr>
        </p:nvSpPr>
        <p:spPr>
          <a:xfrm>
            <a:off x="285750" y="500063"/>
            <a:ext cx="8286750" cy="5929312"/>
          </a:xfrm>
          <a:solidFill>
            <a:schemeClr val="bg1"/>
          </a:solidFill>
          <a:ln w="38100">
            <a:solidFill>
              <a:srgbClr val="00B0F0"/>
            </a:solidFill>
            <a:miter lim="800000"/>
            <a:headEnd/>
            <a:tailEnd/>
          </a:ln>
        </p:spPr>
        <p:txBody>
          <a:bodyPr/>
          <a:lstStyle/>
          <a:p>
            <a:r>
              <a:rPr lang="fa-IR" altLang="en-US" sz="2800" smtClean="0"/>
              <a:t>یک طرفه دید. پسر با اکراه یک کبریت روشن کرد . مادر آن را گرفت و پسرش را با همان کبریت سوزاند.</a:t>
            </a:r>
          </a:p>
          <a:p>
            <a:r>
              <a:rPr lang="fa-IR" altLang="en-US" sz="2800" smtClean="0"/>
              <a:t>پسر خودش را در معرض عصبانیت مادرش قرار می داد و به او کمک می کرد.وی کسی بود که مادرش می توانست او را تنبیه و سرزنش کند.پسر باعث می شد مادرش بجای افسردگی عصبانی شود و به مادرش کمک میکرد علی رغم تمام مشکلاتش ، خودش را حفظ کند.</a:t>
            </a:r>
          </a:p>
          <a:p>
            <a:r>
              <a:rPr lang="fa-IR" altLang="en-US" sz="2800" smtClean="0"/>
              <a:t>درمانگر به پسربچه گفت میخواهد به او یاد بدهد چطور درست کبریت روشن کند.او به پسر بچه نشان داد چطور قبل از روشن کردن کبریت درب قوطی کبریت را ببنددو بعد از روشن کردن کبریت آن را با دقت زیر سیگاری بگذارد.</a:t>
            </a:r>
          </a:p>
        </p:txBody>
      </p:sp>
    </p:spTree>
  </p:cSld>
  <p:clrMapOvr>
    <a:masterClrMapping/>
  </p:clrMapOvr>
  <p:transition spd="slow">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2" name="Content Placeholder 1"/>
          <p:cNvSpPr>
            <a:spLocks noGrp="1"/>
          </p:cNvSpPr>
          <p:nvPr>
            <p:ph idx="1"/>
          </p:nvPr>
        </p:nvSpPr>
        <p:spPr/>
        <p:txBody>
          <a:bodyPr/>
          <a:lstStyle/>
          <a:p>
            <a:pPr marL="0" indent="0" algn="ctr">
              <a:lnSpc>
                <a:spcPct val="150000"/>
              </a:lnSpc>
              <a:buFont typeface="Wingdings" pitchFamily="2" charset="2"/>
              <a:buChar char="Ø"/>
              <a:defRPr/>
            </a:pPr>
            <a:r>
              <a:rPr lang="fa-IR" sz="4000" b="1" dirty="0" smtClean="0">
                <a:latin typeface="B Nazanin+ Regular" panose="01000506000000020004" pitchFamily="2" charset="-78"/>
                <a:cs typeface="B Nazanin" pitchFamily="2" charset="-78"/>
              </a:rPr>
              <a:t>اولاًدرمانگر نباید هیچ تعبیر و تفسیری بنماید که باعث شود که گوینده «مشکل» را به گونه متفاوتی ببیند.</a:t>
            </a:r>
          </a:p>
          <a:p>
            <a:pPr marL="0" indent="0" algn="ctr">
              <a:lnSpc>
                <a:spcPct val="150000"/>
              </a:lnSpc>
              <a:buFont typeface="Wingdings" pitchFamily="2" charset="2"/>
              <a:buChar char="Ø"/>
              <a:defRPr/>
            </a:pPr>
            <a:r>
              <a:rPr lang="fa-IR" sz="4000" b="1" dirty="0" smtClean="0">
                <a:latin typeface="B Nazanin+ Regular" panose="01000506000000020004" pitchFamily="2" charset="-78"/>
                <a:cs typeface="B Nazanin" pitchFamily="2" charset="-78"/>
              </a:rPr>
              <a:t>دوم اینکه درمانگر نباید در این مرحله اندرزی بدهد،حتی اگر از او درخواست شود.</a:t>
            </a:r>
          </a:p>
          <a:p>
            <a:pPr algn="ctr">
              <a:defRPr/>
            </a:pPr>
            <a:endParaRPr lang="fa-IR" sz="4000" b="1" dirty="0">
              <a:cs typeface="B Nazanin" pitchFamily="2" charset="-78"/>
            </a:endParaRPr>
          </a:p>
        </p:txBody>
      </p:sp>
    </p:spTree>
  </p:cSld>
  <p:clrMapOvr>
    <a:masterClrMapping/>
  </p:clrMapOvr>
  <p:transition spd="slow">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2" name="Content Placeholder 1"/>
          <p:cNvSpPr>
            <a:spLocks noGrp="1"/>
          </p:cNvSpPr>
          <p:nvPr>
            <p:ph idx="1"/>
          </p:nvPr>
        </p:nvSpPr>
        <p:spPr/>
        <p:txBody>
          <a:bodyPr/>
          <a:lstStyle/>
          <a:p>
            <a:pPr marL="0" indent="0" algn="ctr">
              <a:lnSpc>
                <a:spcPct val="150000"/>
              </a:lnSpc>
              <a:buFont typeface="Wingdings 3" pitchFamily="18" charset="2"/>
              <a:buNone/>
              <a:defRPr/>
            </a:pPr>
            <a:r>
              <a:rPr lang="fa-IR" b="1" dirty="0" smtClean="0">
                <a:latin typeface="B Nazanin+ Regular" panose="01000506000000020004" pitchFamily="2" charset="-78"/>
                <a:cs typeface="B Nazanin" pitchFamily="2" charset="-78"/>
              </a:rPr>
              <a:t>سوم : اینکه نباید جویای احساس کسی راجع به چیزی باشد،بلکه باید صرفا حقایق و نظرات را جمع آوری کند.</a:t>
            </a:r>
          </a:p>
          <a:p>
            <a:pPr marL="0" indent="0" algn="ctr">
              <a:lnSpc>
                <a:spcPct val="150000"/>
              </a:lnSpc>
              <a:buFont typeface="Wingdings 3" pitchFamily="18" charset="2"/>
              <a:buNone/>
              <a:defRPr/>
            </a:pPr>
            <a:endParaRPr lang="fa-IR" b="1" dirty="0" smtClean="0">
              <a:latin typeface="B Nazanin+ Regular" panose="01000506000000020004" pitchFamily="2" charset="-78"/>
              <a:cs typeface="B Nazanin" pitchFamily="2" charset="-78"/>
            </a:endParaRPr>
          </a:p>
          <a:p>
            <a:pPr marL="0" indent="0" algn="ctr">
              <a:lnSpc>
                <a:spcPct val="150000"/>
              </a:lnSpc>
              <a:buFont typeface="Wingdings 3" pitchFamily="18" charset="2"/>
              <a:buNone/>
              <a:defRPr/>
            </a:pPr>
            <a:r>
              <a:rPr lang="fa-IR" b="1" dirty="0" smtClean="0">
                <a:latin typeface="B Nazanin+ Regular" panose="01000506000000020004" pitchFamily="2" charset="-78"/>
                <a:cs typeface="B Nazanin" pitchFamily="2" charset="-78"/>
              </a:rPr>
              <a:t>چهارم :اینکه توجه درمانگر باید یاورانه باشد یعنی نباید از آنچه واقعاً حول و حوش مسئله علت حضور خانواده در آنجا است،منحرف شود.</a:t>
            </a:r>
            <a:endParaRPr lang="en-US" b="1" dirty="0" smtClean="0">
              <a:latin typeface="B Nazanin+ Regular" panose="01000506000000020004" pitchFamily="2" charset="-78"/>
              <a:cs typeface="B Nazanin" pitchFamily="2" charset="-78"/>
            </a:endParaRPr>
          </a:p>
          <a:p>
            <a:pPr algn="ctr">
              <a:defRPr/>
            </a:pPr>
            <a:endParaRPr lang="fa-IR" b="1" dirty="0">
              <a:cs typeface="B Nazanin" pitchFamily="2" charset="-78"/>
            </a:endParaRPr>
          </a:p>
        </p:txBody>
      </p: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4">
              <a:lumMod val="20000"/>
              <a:lumOff val="80000"/>
            </a:schemeClr>
          </a:solidFill>
        </p:spPr>
        <p:txBody>
          <a:bodyPr/>
          <a:lstStyle/>
          <a:p>
            <a:pPr>
              <a:defRPr/>
            </a:pPr>
            <a:r>
              <a:rPr lang="fa-IR" dirty="0" smtClean="0">
                <a:cs typeface="B Nazanin" pitchFamily="2" charset="-78"/>
              </a:rPr>
              <a:t>2- مرحله مشکل</a:t>
            </a:r>
            <a:endParaRPr lang="fa-IR" dirty="0"/>
          </a:p>
        </p:txBody>
      </p:sp>
      <p:sp>
        <p:nvSpPr>
          <p:cNvPr id="45059" name="Content Placeholder 1"/>
          <p:cNvSpPr>
            <a:spLocks noGrp="1"/>
          </p:cNvSpPr>
          <p:nvPr>
            <p:ph idx="1"/>
          </p:nvPr>
        </p:nvSpPr>
        <p:spPr/>
        <p:txBody>
          <a:bodyPr/>
          <a:lstStyle/>
          <a:p>
            <a:pPr algn="ctr"/>
            <a:r>
              <a:rPr lang="fa-IR" altLang="en-US" sz="4400" smtClean="0">
                <a:latin typeface="B Nazanin+ Regular"/>
                <a:ea typeface="B Nazanin+ Regular"/>
                <a:cs typeface="B Nazanin+ Regular"/>
              </a:rPr>
              <a:t>درمانگر باید در ضمن گوش دادن،شخص را به سخن گفتن تشویق کند. </a:t>
            </a:r>
          </a:p>
          <a:p>
            <a:pPr algn="ctr"/>
            <a:r>
              <a:rPr lang="fa-IR" altLang="en-US" sz="4400" smtClean="0">
                <a:latin typeface="B Nazanin+ Regular"/>
                <a:ea typeface="B Nazanin+ Regular"/>
                <a:cs typeface="B Nazanin+ Regular"/>
              </a:rPr>
              <a:t>بعضی اشخاص زیاد حرف می زنند و برای بعضی سخن گفتن دشوار است. </a:t>
            </a:r>
          </a:p>
          <a:p>
            <a:pPr algn="ctr"/>
            <a:r>
              <a:rPr lang="fa-IR" altLang="en-US" sz="4400" smtClean="0">
                <a:latin typeface="B Nazanin+ Regular"/>
                <a:ea typeface="B Nazanin+ Regular"/>
                <a:cs typeface="B Nazanin+ Regular"/>
              </a:rPr>
              <a:t>حرف زدن باید تا حد امکان تسهیل شود.</a:t>
            </a:r>
            <a:endParaRPr lang="en-US" altLang="en-US" sz="4400" smtClean="0">
              <a:latin typeface="B Nazanin+ Regular"/>
              <a:ea typeface="B Nazanin+ Regular"/>
              <a:cs typeface="B Nazanin+ Regular"/>
            </a:endParaRPr>
          </a:p>
          <a:p>
            <a:pPr algn="ctr"/>
            <a:endParaRPr lang="fa-IR" altLang="en-US" sz="4400" smtClean="0"/>
          </a:p>
        </p:txBody>
      </p:sp>
    </p:spTree>
  </p:cSld>
  <p:clrMapOvr>
    <a:masterClrMapping/>
  </p:clrMapOvr>
  <p:transition spd="slow">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2"/>
          <p:cNvSpPr>
            <a:spLocks noGrp="1"/>
          </p:cNvSpPr>
          <p:nvPr>
            <p:ph type="title"/>
          </p:nvPr>
        </p:nvSpPr>
        <p:spPr>
          <a:solidFill>
            <a:srgbClr val="92D050"/>
          </a:solidFill>
        </p:spPr>
        <p:txBody>
          <a:bodyPr/>
          <a:lstStyle/>
          <a:p>
            <a:r>
              <a:rPr lang="fa-IR" altLang="en-US" smtClean="0">
                <a:solidFill>
                  <a:srgbClr val="FF0000"/>
                </a:solidFill>
              </a:rPr>
              <a:t>3- مرحله تعامل</a:t>
            </a:r>
          </a:p>
        </p:txBody>
      </p:sp>
      <p:sp>
        <p:nvSpPr>
          <p:cNvPr id="46083" name="Content Placeholder 1"/>
          <p:cNvSpPr>
            <a:spLocks noGrp="1"/>
          </p:cNvSpPr>
          <p:nvPr>
            <p:ph idx="1"/>
          </p:nvPr>
        </p:nvSpPr>
        <p:spPr/>
        <p:txBody>
          <a:bodyPr/>
          <a:lstStyle/>
          <a:p>
            <a:pPr algn="ctr"/>
            <a:r>
              <a:rPr lang="fa-IR" altLang="en-US" sz="4800" smtClean="0">
                <a:latin typeface="B Nazanin+ Regular"/>
                <a:cs typeface="B Nazanin" panose="00000400000000000000" pitchFamily="2" charset="-78"/>
              </a:rPr>
              <a:t>پرسش راجع به مشکل دو مرحله دارد :</a:t>
            </a:r>
          </a:p>
          <a:p>
            <a:pPr algn="ctr"/>
            <a:r>
              <a:rPr lang="fa-IR" altLang="en-US" sz="4800" smtClean="0">
                <a:latin typeface="B Nazanin+ Regular"/>
                <a:cs typeface="B Nazanin" panose="00000400000000000000" pitchFamily="2" charset="-78"/>
              </a:rPr>
              <a:t>مرحله اول کسب نظر همگان است. </a:t>
            </a:r>
          </a:p>
          <a:p>
            <a:pPr algn="ctr"/>
            <a:r>
              <a:rPr lang="fa-IR" altLang="en-US" sz="4800" smtClean="0">
                <a:latin typeface="B Nazanin+ Regular"/>
                <a:cs typeface="B Nazanin" panose="00000400000000000000" pitchFamily="2" charset="-78"/>
              </a:rPr>
              <a:t>مرحله دوم آن است که اعضای خانواده را به گفتگوی متقابل راجع به مشکل بکشانیم.</a:t>
            </a:r>
            <a:endParaRPr lang="fa-IR" altLang="en-US" sz="4800" smtClean="0">
              <a:cs typeface="B Nazanin" panose="00000400000000000000" pitchFamily="2" charset="-78"/>
            </a:endParaRPr>
          </a:p>
        </p:txBody>
      </p:sp>
    </p:spTree>
  </p:cSld>
  <p:clrMapOvr>
    <a:masterClrMapping/>
  </p:clrMapOvr>
  <p:transition spd="slow">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2"/>
          <p:cNvSpPr>
            <a:spLocks noGrp="1"/>
          </p:cNvSpPr>
          <p:nvPr>
            <p:ph type="title"/>
          </p:nvPr>
        </p:nvSpPr>
        <p:spPr>
          <a:solidFill>
            <a:srgbClr val="92D050"/>
          </a:solidFill>
        </p:spPr>
        <p:txBody>
          <a:bodyPr/>
          <a:lstStyle/>
          <a:p>
            <a:r>
              <a:rPr lang="fa-IR" altLang="en-US" smtClean="0">
                <a:solidFill>
                  <a:srgbClr val="FF0000"/>
                </a:solidFill>
              </a:rPr>
              <a:t>3- مرحله تعامل</a:t>
            </a:r>
          </a:p>
        </p:txBody>
      </p:sp>
      <p:sp>
        <p:nvSpPr>
          <p:cNvPr id="47107" name="Content Placeholder 1"/>
          <p:cNvSpPr>
            <a:spLocks noGrp="1"/>
          </p:cNvSpPr>
          <p:nvPr>
            <p:ph idx="1"/>
          </p:nvPr>
        </p:nvSpPr>
        <p:spPr/>
        <p:txBody>
          <a:bodyPr/>
          <a:lstStyle/>
          <a:p>
            <a:pPr algn="ctr"/>
            <a:r>
              <a:rPr lang="fa-IR" altLang="en-US" sz="4000" smtClean="0">
                <a:cs typeface="B Lotus" panose="00000400000000000000" pitchFamily="2" charset="-78"/>
              </a:rPr>
              <a:t>دراین </a:t>
            </a:r>
            <a:r>
              <a:rPr lang="fa-IR" altLang="en-US" sz="4000" smtClean="0">
                <a:latin typeface="B Nazanin+ Regular"/>
                <a:cs typeface="B Lotus" panose="00000400000000000000" pitchFamily="2" charset="-78"/>
              </a:rPr>
              <a:t>مرحله دیگر نباید درمانگر مرکز گفتگو باشد</a:t>
            </a:r>
          </a:p>
          <a:p>
            <a:pPr algn="ctr"/>
            <a:r>
              <a:rPr lang="fa-IR" altLang="en-US" sz="4000" smtClean="0">
                <a:latin typeface="B Nazanin+ Regular"/>
                <a:cs typeface="B Lotus" panose="00000400000000000000" pitchFamily="2" charset="-78"/>
              </a:rPr>
              <a:t>درمانگر به عمل آن که شخصی باشد که تک تک اعضای خانواده با او صحبت می کنند</a:t>
            </a:r>
          </a:p>
          <a:p>
            <a:pPr algn="ctr"/>
            <a:endParaRPr lang="fa-IR" altLang="en-US" sz="4000" smtClean="0">
              <a:latin typeface="B Nazanin+ Regular"/>
              <a:cs typeface="B Lotus" panose="00000400000000000000" pitchFamily="2" charset="-78"/>
            </a:endParaRPr>
          </a:p>
          <a:p>
            <a:pPr algn="ctr"/>
            <a:r>
              <a:rPr lang="fa-IR" altLang="en-US" sz="4000" smtClean="0">
                <a:latin typeface="B Nazanin+ Regular"/>
                <a:cs typeface="B Lotus" panose="00000400000000000000" pitchFamily="2" charset="-78"/>
              </a:rPr>
              <a:t>باید آن ها را به طرف صحبت هر چه بیشتر با هم سوق دهد</a:t>
            </a:r>
            <a:r>
              <a:rPr lang="fa-IR" altLang="en-US" sz="4000" smtClean="0">
                <a:cs typeface="B Lotus" panose="00000400000000000000" pitchFamily="2" charset="-78"/>
              </a:rPr>
              <a:t> </a:t>
            </a:r>
          </a:p>
        </p:txBody>
      </p:sp>
    </p:spTree>
  </p:cSld>
  <p:clrMapOvr>
    <a:masterClrMapping/>
  </p:clrMapOvr>
  <p:transition spd="slow">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2"/>
          <p:cNvSpPr>
            <a:spLocks noGrp="1"/>
          </p:cNvSpPr>
          <p:nvPr>
            <p:ph type="title"/>
          </p:nvPr>
        </p:nvSpPr>
        <p:spPr>
          <a:solidFill>
            <a:srgbClr val="92D050"/>
          </a:solidFill>
        </p:spPr>
        <p:txBody>
          <a:bodyPr/>
          <a:lstStyle/>
          <a:p>
            <a:r>
              <a:rPr lang="fa-IR" altLang="en-US" smtClean="0">
                <a:solidFill>
                  <a:srgbClr val="FF0000"/>
                </a:solidFill>
              </a:rPr>
              <a:t>3- مرحله تعامل</a:t>
            </a:r>
          </a:p>
        </p:txBody>
      </p:sp>
      <p:sp>
        <p:nvSpPr>
          <p:cNvPr id="48131" name="Content Placeholder 1"/>
          <p:cNvSpPr>
            <a:spLocks noGrp="1"/>
          </p:cNvSpPr>
          <p:nvPr>
            <p:ph idx="1"/>
          </p:nvPr>
        </p:nvSpPr>
        <p:spPr/>
        <p:txBody>
          <a:bodyPr/>
          <a:lstStyle/>
          <a:p>
            <a:pPr algn="ctr"/>
            <a:r>
              <a:rPr lang="fa-IR" altLang="en-US" sz="2800" b="1" smtClean="0">
                <a:latin typeface="B Nazanin+ Regular"/>
                <a:cs typeface="B Nazanin" panose="00000400000000000000" pitchFamily="2" charset="-78"/>
              </a:rPr>
              <a:t>تمایل به تغییر از فرد به جمع طبیعتا هم وجود دارد،زیرا وقتی نظر اعضای خانواده راجع به مشکل ابراز شد اختلاف هم بروز می کند.</a:t>
            </a:r>
          </a:p>
          <a:p>
            <a:pPr algn="ctr"/>
            <a:endParaRPr lang="fa-IR" altLang="en-US" sz="2800" b="1" smtClean="0">
              <a:latin typeface="B Nazanin+ Regular"/>
              <a:cs typeface="B Nazanin" panose="00000400000000000000" pitchFamily="2" charset="-78"/>
            </a:endParaRPr>
          </a:p>
          <a:p>
            <a:pPr algn="ctr"/>
            <a:r>
              <a:rPr lang="fa-IR" altLang="en-US" sz="2800" b="1" smtClean="0">
                <a:latin typeface="B Nazanin+ Regular"/>
                <a:cs typeface="B Nazanin" panose="00000400000000000000" pitchFamily="2" charset="-78"/>
              </a:rPr>
              <a:t>درمانگر باید همچنان مسئول و مراقب آنچه واقع می شود،باشد.</a:t>
            </a:r>
          </a:p>
          <a:p>
            <a:pPr algn="ctr"/>
            <a:endParaRPr lang="fa-IR" altLang="en-US" sz="2800" b="1" smtClean="0">
              <a:latin typeface="B Nazanin+ Regular"/>
              <a:cs typeface="B Nazanin" panose="00000400000000000000" pitchFamily="2" charset="-78"/>
            </a:endParaRPr>
          </a:p>
          <a:p>
            <a:pPr algn="ctr"/>
            <a:r>
              <a:rPr lang="fa-IR" altLang="en-US" sz="2800" b="1" smtClean="0">
                <a:latin typeface="B Nazanin+ Regular"/>
                <a:cs typeface="B Nazanin" panose="00000400000000000000" pitchFamily="2" charset="-78"/>
              </a:rPr>
              <a:t>ولی حالا باید مرحله تعامل را آغاز کند.</a:t>
            </a:r>
            <a:endParaRPr lang="fa-IR" altLang="en-US" sz="2800" b="1" smtClean="0">
              <a:cs typeface="B Nazanin" panose="00000400000000000000" pitchFamily="2" charset="-78"/>
            </a:endParaRPr>
          </a:p>
        </p:txBody>
      </p:sp>
    </p:spTree>
  </p:cSld>
  <p:clrMapOvr>
    <a:masterClrMapping/>
  </p:clrMapOvr>
  <p:transition spd="slow">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2"/>
          <p:cNvSpPr>
            <a:spLocks noGrp="1"/>
          </p:cNvSpPr>
          <p:nvPr>
            <p:ph type="title"/>
          </p:nvPr>
        </p:nvSpPr>
        <p:spPr>
          <a:solidFill>
            <a:srgbClr val="92D050"/>
          </a:solidFill>
        </p:spPr>
        <p:txBody>
          <a:bodyPr/>
          <a:lstStyle/>
          <a:p>
            <a:r>
              <a:rPr lang="fa-IR" altLang="en-US" smtClean="0">
                <a:solidFill>
                  <a:srgbClr val="FF0000"/>
                </a:solidFill>
              </a:rPr>
              <a:t>3- مرحله تعامل</a:t>
            </a:r>
          </a:p>
        </p:txBody>
      </p:sp>
      <p:sp>
        <p:nvSpPr>
          <p:cNvPr id="49155" name="Content Placeholder 1"/>
          <p:cNvSpPr>
            <a:spLocks noGrp="1"/>
          </p:cNvSpPr>
          <p:nvPr>
            <p:ph idx="1"/>
          </p:nvPr>
        </p:nvSpPr>
        <p:spPr/>
        <p:txBody>
          <a:bodyPr/>
          <a:lstStyle/>
          <a:p>
            <a:pPr algn="ctr"/>
            <a:r>
              <a:rPr lang="fa-IR" altLang="en-US" sz="6000" b="1" smtClean="0">
                <a:latin typeface="B Nazanin+ Regular"/>
                <a:ea typeface="B Nazanin+ Regular"/>
                <a:cs typeface="B Nazanin+ Regular"/>
              </a:rPr>
              <a:t>مرحله ای که در آن خود را کنار می کشد و اعضای خانواده را تشویق می کند که با هم درباره اختلاف نظرات خود صحبت کند</a:t>
            </a:r>
            <a:endParaRPr lang="fa-IR" altLang="en-US" sz="6000" b="1" smtClean="0"/>
          </a:p>
        </p:txBody>
      </p:sp>
    </p:spTree>
  </p:cSld>
  <p:clrMapOvr>
    <a:masterClrMapping/>
  </p:clrMapOvr>
  <p:transition spd="slow">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2"/>
          <p:cNvSpPr>
            <a:spLocks noGrp="1"/>
          </p:cNvSpPr>
          <p:nvPr>
            <p:ph type="title"/>
          </p:nvPr>
        </p:nvSpPr>
        <p:spPr>
          <a:solidFill>
            <a:srgbClr val="92D050"/>
          </a:solidFill>
        </p:spPr>
        <p:txBody>
          <a:bodyPr/>
          <a:lstStyle/>
          <a:p>
            <a:r>
              <a:rPr lang="fa-IR" altLang="en-US" smtClean="0">
                <a:solidFill>
                  <a:srgbClr val="FF0000"/>
                </a:solidFill>
              </a:rPr>
              <a:t>3- مرحله تعامل</a:t>
            </a:r>
          </a:p>
        </p:txBody>
      </p:sp>
      <p:sp>
        <p:nvSpPr>
          <p:cNvPr id="50179" name="Content Placeholder 1"/>
          <p:cNvSpPr>
            <a:spLocks noGrp="1"/>
          </p:cNvSpPr>
          <p:nvPr>
            <p:ph idx="1"/>
          </p:nvPr>
        </p:nvSpPr>
        <p:spPr/>
        <p:txBody>
          <a:bodyPr/>
          <a:lstStyle/>
          <a:p>
            <a:pPr algn="ctr"/>
            <a:r>
              <a:rPr lang="fa-IR" altLang="en-US" sz="5400" b="1" smtClean="0">
                <a:latin typeface="B Nazanin+ Regular"/>
                <a:ea typeface="B Nazanin+ Regular"/>
                <a:cs typeface="B Nazanin+ Regular"/>
              </a:rPr>
              <a:t>اگر اعضای خانواده سعی در ادامه صحبت با درمانگر داشته باشند باید آن ها را بهم ارجاع داد. اگر آنها برای صحبت پهلوی هم قرار بگیرند،می تواند مفید باشد.</a:t>
            </a:r>
          </a:p>
          <a:p>
            <a:pPr algn="ctr"/>
            <a:endParaRPr lang="fa-IR" altLang="en-US" sz="5400" b="1" smtClean="0"/>
          </a:p>
        </p:txBody>
      </p:sp>
    </p:spTree>
  </p:cSld>
  <p:clrMapOvr>
    <a:masterClrMapping/>
  </p:clrMapOvr>
  <p:transition spd="slow">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2"/>
          <p:cNvSpPr>
            <a:spLocks noGrp="1"/>
          </p:cNvSpPr>
          <p:nvPr>
            <p:ph type="title"/>
          </p:nvPr>
        </p:nvSpPr>
        <p:spPr>
          <a:solidFill>
            <a:srgbClr val="92D050"/>
          </a:solidFill>
        </p:spPr>
        <p:txBody>
          <a:bodyPr/>
          <a:lstStyle/>
          <a:p>
            <a:r>
              <a:rPr lang="fa-IR" altLang="en-US" smtClean="0">
                <a:solidFill>
                  <a:srgbClr val="FF0000"/>
                </a:solidFill>
              </a:rPr>
              <a:t>3- مرحله تعامل</a:t>
            </a:r>
          </a:p>
        </p:txBody>
      </p:sp>
      <p:sp>
        <p:nvSpPr>
          <p:cNvPr id="51203" name="Content Placeholder 1"/>
          <p:cNvSpPr>
            <a:spLocks noGrp="1"/>
          </p:cNvSpPr>
          <p:nvPr>
            <p:ph idx="1"/>
          </p:nvPr>
        </p:nvSpPr>
        <p:spPr/>
        <p:txBody>
          <a:bodyPr/>
          <a:lstStyle/>
          <a:p>
            <a:pPr algn="ctr"/>
            <a:r>
              <a:rPr lang="fa-IR" altLang="en-US" sz="6000" b="1" smtClean="0">
                <a:latin typeface="B Nazanin+ Regular"/>
                <a:ea typeface="B Nazanin+ Regular"/>
                <a:cs typeface="B Nazanin+ Regular"/>
              </a:rPr>
              <a:t>همیشه وقتی دو نفر با هم در حال صحبت هستند،درمانگر باید برای داخل نمودن شخص سوم در گفتگو آماده باشد.همه باید با یکدیگر صحبت کنند </a:t>
            </a:r>
            <a:endParaRPr lang="en-US" altLang="en-US" sz="6000" b="1" smtClean="0">
              <a:latin typeface="B Nazanin+ Regular"/>
              <a:ea typeface="B Nazanin+ Regular"/>
              <a:cs typeface="B Nazanin+ Regular"/>
            </a:endParaRPr>
          </a:p>
          <a:p>
            <a:pPr algn="ctr"/>
            <a:endParaRPr lang="fa-IR" altLang="en-US" sz="6000" b="1" smtClean="0"/>
          </a:p>
        </p:txBody>
      </p:sp>
    </p:spTree>
  </p:cSld>
  <p:clrMapOvr>
    <a:masterClrMapping/>
  </p:clrMapOvr>
  <p:transition spd="slow">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2"/>
          <p:cNvSpPr>
            <a:spLocks noGrp="1"/>
          </p:cNvSpPr>
          <p:nvPr>
            <p:ph type="title"/>
          </p:nvPr>
        </p:nvSpPr>
        <p:spPr>
          <a:solidFill>
            <a:schemeClr val="tx1"/>
          </a:solidFill>
        </p:spPr>
        <p:txBody>
          <a:bodyPr/>
          <a:lstStyle/>
          <a:p>
            <a:r>
              <a:rPr lang="fa-IR" altLang="en-US" sz="4800" smtClean="0">
                <a:solidFill>
                  <a:srgbClr val="FFFF00"/>
                </a:solidFill>
                <a:latin typeface="B Nazanin+ Regular"/>
                <a:ea typeface="B Nazanin+ Regular"/>
                <a:cs typeface="B Nazanin+ Regular"/>
              </a:rPr>
              <a:t>4- تعیین (تعریف) تغییرات مطلوب</a:t>
            </a:r>
            <a:endParaRPr lang="fa-IR" altLang="en-US" smtClean="0">
              <a:solidFill>
                <a:srgbClr val="FFFF00"/>
              </a:solidFill>
            </a:endParaRPr>
          </a:p>
        </p:txBody>
      </p:sp>
      <p:sp>
        <p:nvSpPr>
          <p:cNvPr id="52227" name="Content Placeholder 1"/>
          <p:cNvSpPr>
            <a:spLocks noGrp="1"/>
          </p:cNvSpPr>
          <p:nvPr>
            <p:ph idx="1"/>
          </p:nvPr>
        </p:nvSpPr>
        <p:spPr/>
        <p:txBody>
          <a:bodyPr/>
          <a:lstStyle/>
          <a:p>
            <a:pPr algn="ctr"/>
            <a:r>
              <a:rPr lang="fa-IR" altLang="en-US" sz="6600" b="1" smtClean="0">
                <a:latin typeface="B Nazanin+ Regular"/>
                <a:ea typeface="B Nazanin+ Regular"/>
                <a:cs typeface="B Nazanin+ Regular"/>
              </a:rPr>
              <a:t>بسیاری از مسائل درونی خانواده پس از روبرو شدن اعضای آن با یکدیگر به وضوح روشن شده است .</a:t>
            </a:r>
            <a:endParaRPr lang="fa-IR" altLang="en-US" sz="6600" b="1" smtClean="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214313" y="571500"/>
            <a:ext cx="8715375" cy="5572125"/>
          </a:xfrm>
          <a:ln w="38100">
            <a:solidFill>
              <a:srgbClr val="FFFF00"/>
            </a:solidFill>
            <a:miter lim="800000"/>
            <a:headEnd/>
            <a:tailEnd/>
          </a:ln>
        </p:spPr>
        <p:txBody>
          <a:bodyPr/>
          <a:lstStyle/>
          <a:p>
            <a:pPr algn="justLow"/>
            <a:r>
              <a:rPr lang="fa-IR" altLang="en-US" sz="2800" smtClean="0"/>
              <a:t>سپس از مادر خواست با چند تکه کاغذ در زیر سیگاری آتش روشن کند و وانمود به سوختن کند.پسر هم باید با آبی که درمانگر برای همین هدف به دفترش آورده بود آتش را خاموش می کرد.پسر باید به مادرش نشان می داد راه صحیح خاموش کردن را می داند.</a:t>
            </a:r>
          </a:p>
          <a:p>
            <a:pPr algn="justLow"/>
            <a:endParaRPr lang="fa-IR" altLang="en-US" sz="2800" smtClean="0"/>
          </a:p>
          <a:p>
            <a:pPr algn="justLow"/>
            <a:r>
              <a:rPr lang="fa-IR" altLang="en-US" sz="2800" smtClean="0"/>
              <a:t>بچه های دیگر هم اگرچه می توانستند قضایا را ببینند ولی به هیچ وجه حق دخالت نداشتند.درمانگر پس از خاموش شدن آتش به کودک گفت حالا راه صحیح آتش روشن کردن و خاموش کردن را یادگرفته است.درمانگر در عین حال به مادر تاکید کرد که حالا می تواند به پسرش اطمینان کند چون او می داند چطور آتش روشن کند.</a:t>
            </a:r>
          </a:p>
        </p:txBody>
      </p:sp>
    </p:spTree>
  </p:cSld>
  <p:clrMapOvr>
    <a:masterClrMapping/>
  </p:clrMapOvr>
  <p:transition spd="slow">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2"/>
          <p:cNvSpPr>
            <a:spLocks noGrp="1"/>
          </p:cNvSpPr>
          <p:nvPr>
            <p:ph type="title"/>
          </p:nvPr>
        </p:nvSpPr>
        <p:spPr>
          <a:solidFill>
            <a:schemeClr val="tx1"/>
          </a:solidFill>
        </p:spPr>
        <p:txBody>
          <a:bodyPr/>
          <a:lstStyle/>
          <a:p>
            <a:r>
              <a:rPr lang="fa-IR" altLang="en-US" sz="4800" smtClean="0">
                <a:solidFill>
                  <a:srgbClr val="FFFF00"/>
                </a:solidFill>
                <a:latin typeface="B Nazanin+ Regular"/>
                <a:ea typeface="B Nazanin+ Regular"/>
                <a:cs typeface="B Nazanin+ Regular"/>
              </a:rPr>
              <a:t>4- تعیین (تعریف) تغییرات مطلوب</a:t>
            </a:r>
            <a:endParaRPr lang="fa-IR" altLang="en-US" smtClean="0">
              <a:solidFill>
                <a:srgbClr val="FFFF00"/>
              </a:solidFill>
            </a:endParaRPr>
          </a:p>
        </p:txBody>
      </p:sp>
      <p:sp>
        <p:nvSpPr>
          <p:cNvPr id="53251" name="Content Placeholder 1"/>
          <p:cNvSpPr>
            <a:spLocks noGrp="1"/>
          </p:cNvSpPr>
          <p:nvPr>
            <p:ph idx="1"/>
          </p:nvPr>
        </p:nvSpPr>
        <p:spPr>
          <a:xfrm>
            <a:off x="457200" y="1903413"/>
            <a:ext cx="8229600" cy="4525962"/>
          </a:xfrm>
        </p:spPr>
        <p:txBody>
          <a:bodyPr/>
          <a:lstStyle/>
          <a:p>
            <a:pPr algn="ctr"/>
            <a:r>
              <a:rPr lang="fa-IR" altLang="en-US" sz="5400" b="1" smtClean="0">
                <a:latin typeface="B Nazanin+ Regular"/>
                <a:cs typeface="B Lotus" panose="00000400000000000000" pitchFamily="2" charset="-78"/>
              </a:rPr>
              <a:t>در این مرحله ، مهم آن است که از اعضای خانواده و از آن جمله کودک دشوار بخواهیم که با بیانی روشن تغییرات مورد انتظار خود را از برنامه درمان اظهار کنند.</a:t>
            </a:r>
            <a:endParaRPr lang="fa-IR" altLang="en-US" sz="5400" b="1" smtClean="0">
              <a:cs typeface="B Lotus" panose="00000400000000000000" pitchFamily="2" charset="-78"/>
            </a:endParaRPr>
          </a:p>
        </p:txBody>
      </p:sp>
    </p:spTree>
  </p:cSld>
  <p:clrMapOvr>
    <a:masterClrMapping/>
  </p:clrMapOvr>
  <p:transition spd="slow">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solidFill>
            <a:schemeClr val="tx1"/>
          </a:solidFill>
        </p:spPr>
        <p:txBody>
          <a:bodyPr/>
          <a:lstStyle/>
          <a:p>
            <a:r>
              <a:rPr lang="fa-IR" altLang="en-US" sz="4800" smtClean="0">
                <a:solidFill>
                  <a:srgbClr val="FFFF00"/>
                </a:solidFill>
                <a:latin typeface="B Nazanin+ Regular"/>
                <a:ea typeface="B Nazanin+ Regular"/>
                <a:cs typeface="B Nazanin+ Regular"/>
              </a:rPr>
              <a:t>4- تعیین (تعریف) تغییرات مطلوب</a:t>
            </a:r>
            <a:endParaRPr lang="fa-IR" altLang="en-US" smtClean="0">
              <a:solidFill>
                <a:srgbClr val="FFFF00"/>
              </a:solidFill>
            </a:endParaRPr>
          </a:p>
        </p:txBody>
      </p:sp>
      <p:sp>
        <p:nvSpPr>
          <p:cNvPr id="54275" name="Content Placeholder 1"/>
          <p:cNvSpPr>
            <a:spLocks noGrp="1"/>
          </p:cNvSpPr>
          <p:nvPr>
            <p:ph idx="1"/>
          </p:nvPr>
        </p:nvSpPr>
        <p:spPr>
          <a:xfrm>
            <a:off x="457200" y="1546225"/>
            <a:ext cx="8229600" cy="4525963"/>
          </a:xfrm>
        </p:spPr>
        <p:txBody>
          <a:bodyPr/>
          <a:lstStyle/>
          <a:p>
            <a:pPr algn="ctr">
              <a:buFont typeface="Wingdings 3" panose="05040102010807070707" pitchFamily="18" charset="2"/>
              <a:buNone/>
            </a:pPr>
            <a:endParaRPr lang="fa-IR" altLang="en-US" sz="4800" smtClean="0">
              <a:latin typeface="B Nazanin+ Regular"/>
              <a:ea typeface="B Nazanin+ Regular"/>
              <a:cs typeface="B Nazanin+ Regular"/>
            </a:endParaRPr>
          </a:p>
          <a:p>
            <a:pPr algn="ctr"/>
            <a:r>
              <a:rPr lang="fa-IR" altLang="en-US" sz="4800" smtClean="0">
                <a:latin typeface="B Nazanin+ Regular"/>
                <a:ea typeface="B Nazanin+ Regular"/>
                <a:cs typeface="B Nazanin+ Regular"/>
              </a:rPr>
              <a:t>به افراد کمک می شود که روی موارد مهم تمرکز کنند تا در مجموع خطوط اصلی اهداف برنامه ی درمان مشخص شود .</a:t>
            </a:r>
            <a:endParaRPr lang="fa-IR" altLang="en-US" sz="4800" smtClean="0"/>
          </a:p>
        </p:txBody>
      </p:sp>
    </p:spTree>
  </p:cSld>
  <p:clrMapOvr>
    <a:masterClrMapping/>
  </p:clrMapOvr>
  <p:transition spd="slow">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2"/>
          <p:cNvSpPr>
            <a:spLocks noGrp="1"/>
          </p:cNvSpPr>
          <p:nvPr>
            <p:ph type="title"/>
          </p:nvPr>
        </p:nvSpPr>
        <p:spPr>
          <a:solidFill>
            <a:schemeClr val="tx1"/>
          </a:solidFill>
        </p:spPr>
        <p:txBody>
          <a:bodyPr/>
          <a:lstStyle/>
          <a:p>
            <a:r>
              <a:rPr lang="fa-IR" altLang="en-US" sz="4800" smtClean="0">
                <a:solidFill>
                  <a:srgbClr val="FFFF00"/>
                </a:solidFill>
                <a:latin typeface="B Nazanin+ Regular"/>
                <a:ea typeface="B Nazanin+ Regular"/>
                <a:cs typeface="B Nazanin+ Regular"/>
              </a:rPr>
              <a:t>4- تعیین (تعریف) تغییرات مطلوب</a:t>
            </a:r>
            <a:endParaRPr lang="fa-IR" altLang="en-US" smtClean="0">
              <a:solidFill>
                <a:srgbClr val="FFFF00"/>
              </a:solidFill>
            </a:endParaRPr>
          </a:p>
        </p:txBody>
      </p:sp>
      <p:sp>
        <p:nvSpPr>
          <p:cNvPr id="55299" name="Content Placeholder 1"/>
          <p:cNvSpPr>
            <a:spLocks noGrp="1"/>
          </p:cNvSpPr>
          <p:nvPr>
            <p:ph idx="1"/>
          </p:nvPr>
        </p:nvSpPr>
        <p:spPr/>
        <p:txBody>
          <a:bodyPr/>
          <a:lstStyle/>
          <a:p>
            <a:pPr algn="ctr"/>
            <a:r>
              <a:rPr lang="fa-IR" altLang="en-US" sz="5400" b="1" smtClean="0">
                <a:latin typeface="B Nazanin+ Regular"/>
                <a:cs typeface="B Lotus" panose="00000400000000000000" pitchFamily="2" charset="-78"/>
              </a:rPr>
              <a:t>درمانگر اساسا با این کار یک قرارداد درمانی تنظیم می کند. هر چه این قرارداد روشن تر باشد درهمان نسبت کار درمان هم سازمان یافته تر خواهد بود. </a:t>
            </a:r>
          </a:p>
          <a:p>
            <a:pPr algn="ctr"/>
            <a:endParaRPr lang="fa-IR" altLang="en-US" sz="5400" b="1" smtClean="0">
              <a:cs typeface="B Lotus" panose="00000400000000000000" pitchFamily="2" charset="-78"/>
            </a:endParaRPr>
          </a:p>
        </p:txBody>
      </p:sp>
    </p:spTree>
  </p:cSld>
  <p:clrMapOvr>
    <a:masterClrMapping/>
  </p:clrMapOvr>
  <p:transition spd="slow">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a:spLocks noGrp="1"/>
          </p:cNvSpPr>
          <p:nvPr>
            <p:ph type="title"/>
          </p:nvPr>
        </p:nvSpPr>
        <p:spPr>
          <a:solidFill>
            <a:schemeClr val="tx1"/>
          </a:solidFill>
        </p:spPr>
        <p:txBody>
          <a:bodyPr/>
          <a:lstStyle/>
          <a:p>
            <a:r>
              <a:rPr lang="fa-IR" altLang="en-US" sz="4800" smtClean="0">
                <a:solidFill>
                  <a:srgbClr val="FFFF00"/>
                </a:solidFill>
                <a:latin typeface="B Nazanin+ Regular"/>
                <a:ea typeface="B Nazanin+ Regular"/>
                <a:cs typeface="B Nazanin+ Regular"/>
              </a:rPr>
              <a:t>4- تعیین (تعریف) تغییرات مطلوب</a:t>
            </a:r>
            <a:endParaRPr lang="fa-IR" altLang="en-US" smtClean="0">
              <a:solidFill>
                <a:srgbClr val="FFFF00"/>
              </a:solidFill>
            </a:endParaRPr>
          </a:p>
        </p:txBody>
      </p:sp>
      <p:sp>
        <p:nvSpPr>
          <p:cNvPr id="56323" name="Content Placeholder 1"/>
          <p:cNvSpPr>
            <a:spLocks noGrp="1"/>
          </p:cNvSpPr>
          <p:nvPr>
            <p:ph idx="1"/>
          </p:nvPr>
        </p:nvSpPr>
        <p:spPr/>
        <p:txBody>
          <a:bodyPr/>
          <a:lstStyle/>
          <a:p>
            <a:pPr algn="ctr"/>
            <a:r>
              <a:rPr lang="fa-IR" altLang="en-US" sz="6000" smtClean="0">
                <a:latin typeface="B Nazanin+ Regular"/>
                <a:ea typeface="B Nazanin+ Regular"/>
                <a:cs typeface="B Nazanin+ Regular"/>
              </a:rPr>
              <a:t>اگر تغییرات و مشکلات مورد نظر گنگ و مبهم باقی بماند مشارکت (همکاری) خانواده و شانس موفقیت درمان گر کمتر خواهد بود.</a:t>
            </a:r>
            <a:endParaRPr lang="fa-IR" altLang="en-US" sz="5400" smtClean="0"/>
          </a:p>
        </p:txBody>
      </p:sp>
    </p:spTree>
  </p:cSld>
  <p:clrMapOvr>
    <a:masterClrMapping/>
  </p:clrMapOvr>
  <p:transition spd="slow">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p:cNvSpPr>
            <a:spLocks noGrp="1"/>
          </p:cNvSpPr>
          <p:nvPr>
            <p:ph idx="1"/>
          </p:nvPr>
        </p:nvSpPr>
        <p:spPr/>
        <p:txBody>
          <a:bodyPr/>
          <a:lstStyle/>
          <a:p>
            <a:pPr algn="ctr"/>
            <a:endParaRPr lang="fa-IR" altLang="en-US" sz="6000" b="1" smtClean="0">
              <a:latin typeface="Arial" panose="020B0604020202020204" pitchFamily="34" charset="0"/>
            </a:endParaRPr>
          </a:p>
        </p:txBody>
      </p:sp>
      <p:pic>
        <p:nvPicPr>
          <p:cNvPr id="57347" name="Picture 3" descr="1319232023asdfdsf.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rot="20555484">
            <a:off x="176534" y="530096"/>
            <a:ext cx="3249984" cy="1200329"/>
          </a:xfrm>
          <a:prstGeom prst="rect">
            <a:avLst/>
          </a:prstGeom>
          <a:ln w="38100">
            <a:solidFill>
              <a:srgbClr val="FF0000"/>
            </a:solidFill>
          </a:ln>
          <a:effectLst>
            <a:glow rad="228600">
              <a:schemeClr val="accent3">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spAutoFit/>
          </a:bodyPr>
          <a:lstStyle/>
          <a:p>
            <a:pPr algn="ctr">
              <a:defRPr/>
            </a:pPr>
            <a:r>
              <a:rPr lang="fa-IR" sz="3600" b="1" dirty="0"/>
              <a:t>فنون درمان راهبردی   </a:t>
            </a:r>
          </a:p>
        </p:txBody>
      </p:sp>
    </p:spTree>
  </p:cSld>
  <p:clrMapOvr>
    <a:masterClrMapping/>
  </p:clrMapOvr>
  <p:transition spd="slow">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2"/>
          <p:cNvSpPr>
            <a:spLocks noGrp="1"/>
          </p:cNvSpPr>
          <p:nvPr>
            <p:ph type="title"/>
          </p:nvPr>
        </p:nvSpPr>
        <p:spPr>
          <a:solidFill>
            <a:schemeClr val="accent6">
              <a:lumMod val="60000"/>
              <a:lumOff val="40000"/>
            </a:schemeClr>
          </a:solidFill>
        </p:spPr>
        <p:txBody>
          <a:bodyPr/>
          <a:lstStyle/>
          <a:p>
            <a:pPr eaLnBrk="1" hangingPunct="1">
              <a:defRPr/>
            </a:pPr>
            <a:r>
              <a:rPr lang="fa-IR" sz="5400" b="1" dirty="0" smtClean="0">
                <a:solidFill>
                  <a:srgbClr val="002060"/>
                </a:solidFill>
                <a:latin typeface="B Nazanin+ Regular"/>
                <a:ea typeface="B Nazanin+ Regular"/>
                <a:cs typeface="B Nazanin+ Regular"/>
              </a:rPr>
              <a:t>1) دستورالعمل و انواع آن</a:t>
            </a:r>
            <a:endParaRPr lang="fa-IR" sz="5400" b="1" dirty="0" smtClean="0">
              <a:solidFill>
                <a:srgbClr val="002060"/>
              </a:solidFill>
            </a:endParaRPr>
          </a:p>
        </p:txBody>
      </p:sp>
      <p:sp>
        <p:nvSpPr>
          <p:cNvPr id="58371" name="Content Placeholder 1"/>
          <p:cNvSpPr>
            <a:spLocks noGrp="1"/>
          </p:cNvSpPr>
          <p:nvPr>
            <p:ph idx="1"/>
          </p:nvPr>
        </p:nvSpPr>
        <p:spPr/>
        <p:txBody>
          <a:bodyPr/>
          <a:lstStyle/>
          <a:p>
            <a:pPr algn="ctr" eaLnBrk="1" hangingPunct="1"/>
            <a:endParaRPr lang="fa-IR" altLang="en-US" sz="4800" smtClean="0">
              <a:latin typeface="B Nazanin+ Regular"/>
              <a:ea typeface="B Nazanin+ Regular"/>
              <a:cs typeface="B Nazanin+ Regular"/>
            </a:endParaRPr>
          </a:p>
          <a:p>
            <a:pPr algn="ctr" eaLnBrk="1" hangingPunct="1"/>
            <a:r>
              <a:rPr lang="fa-IR" altLang="en-US" sz="4800" smtClean="0">
                <a:latin typeface="B Nazanin+ Regular"/>
                <a:ea typeface="B Nazanin+ Regular"/>
                <a:cs typeface="B Nazanin+ Regular"/>
              </a:rPr>
              <a:t>بعضی درمانگران برای دادن دستورالعمل راحت نیستند چون احساس می کنند نباید زیر بار مسئولیت گفتن«چه بکنید»بروند.</a:t>
            </a:r>
          </a:p>
          <a:p>
            <a:pPr algn="ctr" eaLnBrk="1" hangingPunct="1"/>
            <a:endParaRPr lang="fa-IR" altLang="en-US" sz="4400" smtClean="0"/>
          </a:p>
        </p:txBody>
      </p:sp>
    </p:spTree>
  </p:cSld>
  <p:clrMapOvr>
    <a:masterClrMapping/>
  </p:clrMapOvr>
  <p:transition spd="slow">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a:spLocks noGrp="1"/>
          </p:cNvSpPr>
          <p:nvPr>
            <p:ph type="title"/>
          </p:nvPr>
        </p:nvSpPr>
        <p:spPr>
          <a:solidFill>
            <a:schemeClr val="accent6">
              <a:lumMod val="60000"/>
              <a:lumOff val="40000"/>
            </a:schemeClr>
          </a:solidFill>
        </p:spPr>
        <p:txBody>
          <a:bodyPr/>
          <a:lstStyle/>
          <a:p>
            <a:pPr eaLnBrk="1" hangingPunct="1">
              <a:defRPr/>
            </a:pPr>
            <a:r>
              <a:rPr lang="fa-IR" sz="5400" b="1" dirty="0" smtClean="0">
                <a:solidFill>
                  <a:srgbClr val="002060"/>
                </a:solidFill>
                <a:latin typeface="B Nazanin+ Regular"/>
                <a:ea typeface="B Nazanin+ Regular"/>
                <a:cs typeface="B Nazanin+ Regular"/>
              </a:rPr>
              <a:t>دستورالعمل چیست ؟</a:t>
            </a:r>
            <a:endParaRPr lang="fa-IR" sz="5400" b="1" dirty="0" smtClean="0">
              <a:solidFill>
                <a:srgbClr val="002060"/>
              </a:solidFill>
            </a:endParaRPr>
          </a:p>
        </p:txBody>
      </p:sp>
      <p:sp>
        <p:nvSpPr>
          <p:cNvPr id="59395" name="Content Placeholder 2"/>
          <p:cNvSpPr>
            <a:spLocks noGrp="1"/>
          </p:cNvSpPr>
          <p:nvPr>
            <p:ph idx="1"/>
          </p:nvPr>
        </p:nvSpPr>
        <p:spPr/>
        <p:txBody>
          <a:bodyPr/>
          <a:lstStyle/>
          <a:p>
            <a:pPr algn="ctr" eaLnBrk="1" hangingPunct="1"/>
            <a:endParaRPr lang="fa-IR" altLang="en-US" sz="4400" smtClean="0">
              <a:latin typeface="B Nazanin+ Regular"/>
              <a:cs typeface="B Nazanin" panose="00000400000000000000" pitchFamily="2" charset="-78"/>
            </a:endParaRPr>
          </a:p>
          <a:p>
            <a:pPr algn="ctr" eaLnBrk="1" hangingPunct="1"/>
            <a:r>
              <a:rPr lang="fa-IR" altLang="en-US" sz="4400" smtClean="0">
                <a:latin typeface="B Nazanin+ Regular"/>
                <a:cs typeface="B Nazanin" panose="00000400000000000000" pitchFamily="2" charset="-78"/>
              </a:rPr>
              <a:t>لازم به تاکید است که دستور العمل ممکن است </a:t>
            </a:r>
            <a:r>
              <a:rPr lang="fa-IR" altLang="en-US" sz="4400" smtClean="0">
                <a:solidFill>
                  <a:srgbClr val="FF0000"/>
                </a:solidFill>
                <a:latin typeface="B Nazanin+ Regular"/>
                <a:cs typeface="B Nazanin" panose="00000400000000000000" pitchFamily="2" charset="-78"/>
              </a:rPr>
              <a:t>مستقیما </a:t>
            </a:r>
            <a:r>
              <a:rPr lang="fa-IR" altLang="en-US" sz="4400" smtClean="0">
                <a:latin typeface="B Nazanin+ Regular"/>
                <a:cs typeface="B Nazanin" panose="00000400000000000000" pitchFamily="2" charset="-78"/>
              </a:rPr>
              <a:t>داده شود ویا به طور </a:t>
            </a:r>
            <a:r>
              <a:rPr lang="fa-IR" altLang="en-US" sz="4400" smtClean="0">
                <a:solidFill>
                  <a:srgbClr val="FF0000"/>
                </a:solidFill>
                <a:latin typeface="B Nazanin+ Regular"/>
                <a:cs typeface="B Nazanin" panose="00000400000000000000" pitchFamily="2" charset="-78"/>
              </a:rPr>
              <a:t>ضمنی</a:t>
            </a:r>
            <a:r>
              <a:rPr lang="fa-IR" altLang="en-US" sz="4400" smtClean="0">
                <a:latin typeface="B Nazanin+ Regular"/>
                <a:cs typeface="B Nazanin" panose="00000400000000000000" pitchFamily="2" charset="-78"/>
              </a:rPr>
              <a:t> در خلال گفتگو با تغییر آهنگ بیان ، حرکات بدن ، وسکوت به موقع ، ارائه گردد . </a:t>
            </a:r>
            <a:endParaRPr lang="en-US" altLang="en-US" sz="4400" smtClean="0">
              <a:latin typeface="B Nazanin+ Regular"/>
              <a:cs typeface="B Nazanin" panose="00000400000000000000" pitchFamily="2" charset="-78"/>
            </a:endParaRPr>
          </a:p>
          <a:p>
            <a:pPr algn="ctr" eaLnBrk="1" hangingPunct="1"/>
            <a:endParaRPr lang="fa-IR" altLang="en-US" sz="4400" smtClean="0">
              <a:cs typeface="B Nazanin" panose="00000400000000000000" pitchFamily="2" charset="-78"/>
            </a:endParaRPr>
          </a:p>
        </p:txBody>
      </p:sp>
    </p:spTree>
  </p:cSld>
  <p:clrMapOvr>
    <a:masterClrMapping/>
  </p:clrMapOvr>
  <p:transition spd="slow">
    <p:dissolv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2"/>
          <p:cNvSpPr>
            <a:spLocks noGrp="1"/>
          </p:cNvSpPr>
          <p:nvPr>
            <p:ph type="title"/>
          </p:nvPr>
        </p:nvSpPr>
        <p:spPr>
          <a:solidFill>
            <a:schemeClr val="accent6">
              <a:lumMod val="60000"/>
              <a:lumOff val="40000"/>
            </a:schemeClr>
          </a:solidFill>
        </p:spPr>
        <p:txBody>
          <a:bodyPr/>
          <a:lstStyle/>
          <a:p>
            <a:pPr eaLnBrk="1" hangingPunct="1">
              <a:defRPr/>
            </a:pPr>
            <a:r>
              <a:rPr lang="fa-IR" sz="5400" b="1" dirty="0" smtClean="0">
                <a:solidFill>
                  <a:srgbClr val="002060"/>
                </a:solidFill>
                <a:latin typeface="B Nazanin+ Regular"/>
                <a:ea typeface="B Nazanin+ Regular"/>
                <a:cs typeface="B Nazanin+ Regular"/>
              </a:rPr>
              <a:t>دستورالعمل چیست ؟</a:t>
            </a:r>
            <a:endParaRPr lang="fa-IR" sz="5400" b="1" dirty="0" smtClean="0">
              <a:solidFill>
                <a:srgbClr val="002060"/>
              </a:solidFill>
            </a:endParaRPr>
          </a:p>
        </p:txBody>
      </p:sp>
      <p:sp>
        <p:nvSpPr>
          <p:cNvPr id="60419" name="Content Placeholder 2"/>
          <p:cNvSpPr>
            <a:spLocks noGrp="1"/>
          </p:cNvSpPr>
          <p:nvPr>
            <p:ph idx="1"/>
          </p:nvPr>
        </p:nvSpPr>
        <p:spPr/>
        <p:txBody>
          <a:bodyPr/>
          <a:lstStyle/>
          <a:p>
            <a:pPr algn="ctr" eaLnBrk="1" hangingPunct="1"/>
            <a:r>
              <a:rPr lang="fa-IR" altLang="en-US" sz="6600" smtClean="0">
                <a:latin typeface="B Nazanin+ Regular"/>
                <a:cs typeface="B Nazanin" panose="00000400000000000000" pitchFamily="2" charset="-78"/>
              </a:rPr>
              <a:t>می توان آن چرا در درمان صورت می گیرد ، دستورالعمل تلقی کرد.</a:t>
            </a:r>
            <a:endParaRPr lang="fa-IR" altLang="en-US" sz="6000" smtClean="0"/>
          </a:p>
        </p:txBody>
      </p:sp>
    </p:spTree>
  </p:cSld>
  <p:clrMapOvr>
    <a:masterClrMapping/>
  </p:clrMapOvr>
  <p:transition spd="slow">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rtlCol="1">
            <a:normAutofit/>
          </a:bodyPr>
          <a:lstStyle/>
          <a:p>
            <a:pPr eaLnBrk="1" fontAlgn="auto" hangingPunct="1">
              <a:spcAft>
                <a:spcPts val="0"/>
              </a:spcAft>
              <a:defRPr/>
            </a:pPr>
            <a:r>
              <a:rPr lang="fa-IR" sz="5400" dirty="0" smtClean="0">
                <a:solidFill>
                  <a:srgbClr val="7030A0"/>
                </a:solidFill>
                <a:latin typeface="B Nazanin+ Regular" panose="01000506000000020004" pitchFamily="2" charset="-78"/>
                <a:cs typeface="B Nazanin+ Regular" panose="01000506000000020004" pitchFamily="2" charset="-78"/>
              </a:rPr>
              <a:t>هدف از دستورالعمل </a:t>
            </a:r>
            <a:endParaRPr lang="fa-IR" sz="5400" dirty="0" smtClean="0">
              <a:solidFill>
                <a:srgbClr val="7030A0"/>
              </a:solidFill>
            </a:endParaRPr>
          </a:p>
        </p:txBody>
      </p:sp>
      <p:sp>
        <p:nvSpPr>
          <p:cNvPr id="61443" name="Content Placeholder 2"/>
          <p:cNvSpPr>
            <a:spLocks noGrp="1"/>
          </p:cNvSpPr>
          <p:nvPr>
            <p:ph idx="1"/>
          </p:nvPr>
        </p:nvSpPr>
        <p:spPr>
          <a:xfrm>
            <a:off x="457200" y="2357438"/>
            <a:ext cx="8229600" cy="3768725"/>
          </a:xfrm>
        </p:spPr>
        <p:txBody>
          <a:bodyPr/>
          <a:lstStyle/>
          <a:p>
            <a:pPr algn="ctr" eaLnBrk="1" hangingPunct="1"/>
            <a:r>
              <a:rPr lang="fa-IR" altLang="en-US" sz="6600" smtClean="0">
                <a:latin typeface="B Nazanin+ Regular"/>
                <a:cs typeface="B Nazanin" panose="00000400000000000000" pitchFamily="2" charset="-78"/>
              </a:rPr>
              <a:t>دادن دستورالعمل یا تکلیف به افراد و خانواده ها چندین هدف در بر دارد. </a:t>
            </a:r>
            <a:endParaRPr lang="fa-IR" altLang="en-US" sz="4800" smtClean="0">
              <a:latin typeface="B Nazanin+ Regular"/>
              <a:cs typeface="B Nazanin" panose="00000400000000000000" pitchFamily="2" charset="-78"/>
            </a:endParaRPr>
          </a:p>
        </p:txBody>
      </p:sp>
    </p:spTree>
  </p:cSld>
  <p:clrMapOvr>
    <a:masterClrMapping/>
  </p:clrMapOvr>
  <p:transition spd="slow">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accent6">
              <a:lumMod val="60000"/>
              <a:lumOff val="40000"/>
            </a:schemeClr>
          </a:solidFill>
        </p:spPr>
        <p:txBody>
          <a:bodyPr rtlCol="1">
            <a:normAutofit/>
          </a:bodyPr>
          <a:lstStyle/>
          <a:p>
            <a:pPr eaLnBrk="1" fontAlgn="auto" hangingPunct="1">
              <a:spcAft>
                <a:spcPts val="0"/>
              </a:spcAft>
              <a:defRPr/>
            </a:pPr>
            <a:r>
              <a:rPr lang="fa-IR" dirty="0" smtClean="0">
                <a:solidFill>
                  <a:srgbClr val="7030A0"/>
                </a:solidFill>
                <a:latin typeface="B Nazanin+ Regular" panose="01000506000000020004" pitchFamily="2" charset="-78"/>
                <a:cs typeface="B Nazanin+ Regular" panose="01000506000000020004" pitchFamily="2" charset="-78"/>
              </a:rPr>
              <a:t>هدف از دستورالعمل </a:t>
            </a:r>
            <a:endParaRPr lang="fa-IR" dirty="0" smtClean="0">
              <a:solidFill>
                <a:srgbClr val="7030A0"/>
              </a:solidFill>
            </a:endParaRPr>
          </a:p>
        </p:txBody>
      </p:sp>
      <p:sp>
        <p:nvSpPr>
          <p:cNvPr id="62467" name="Content Placeholder 2"/>
          <p:cNvSpPr>
            <a:spLocks noGrp="1"/>
          </p:cNvSpPr>
          <p:nvPr>
            <p:ph idx="1"/>
          </p:nvPr>
        </p:nvSpPr>
        <p:spPr/>
        <p:txBody>
          <a:bodyPr/>
          <a:lstStyle/>
          <a:p>
            <a:pPr algn="ctr" eaLnBrk="1" hangingPunct="1"/>
            <a:r>
              <a:rPr lang="fa-IR" altLang="en-US" sz="4800" smtClean="0">
                <a:latin typeface="B Nazanin+ Regular"/>
                <a:cs typeface="B Nazanin" panose="00000400000000000000" pitchFamily="2" charset="-78"/>
              </a:rPr>
              <a:t>اولا ، هدف اصلی درمان ایجاد تغییر در رفتار و بالتبع تغییر تجارب ذهنی مراجع است .</a:t>
            </a:r>
          </a:p>
          <a:p>
            <a:pPr algn="ctr" eaLnBrk="1" hangingPunct="1">
              <a:buFont typeface="Arial" panose="020B0604020202020204" pitchFamily="34" charset="0"/>
              <a:buNone/>
            </a:pPr>
            <a:endParaRPr lang="fa-IR" altLang="en-US" sz="4400" smtClean="0">
              <a:latin typeface="B Nazanin+ Regular"/>
              <a:cs typeface="B Nazanin" panose="00000400000000000000" pitchFamily="2" charset="-78"/>
            </a:endParaRPr>
          </a:p>
          <a:p>
            <a:pPr algn="ctr" eaLnBrk="1" hangingPunct="1"/>
            <a:r>
              <a:rPr lang="fa-IR" altLang="en-US" sz="4400" smtClean="0">
                <a:latin typeface="B Nazanin+ Regular"/>
                <a:cs typeface="B Nazanin" panose="00000400000000000000" pitchFamily="2" charset="-78"/>
              </a:rPr>
              <a:t>دستورالعمل یکی از راههای اعمال این تغییرات است .</a:t>
            </a:r>
            <a:r>
              <a:rPr lang="fa-IR" altLang="en-US" sz="4800" smtClean="0">
                <a:latin typeface="B Nazanin+ Regular"/>
                <a:cs typeface="B Nazanin" panose="00000400000000000000" pitchFamily="2" charset="-78"/>
              </a:rPr>
              <a:t> </a:t>
            </a:r>
          </a:p>
          <a:p>
            <a:pPr eaLnBrk="1" hangingPunct="1"/>
            <a:endParaRPr lang="fa-IR" altLang="en-US" sz="4800" smtClean="0"/>
          </a:p>
        </p:txBody>
      </p:sp>
    </p:spTree>
  </p:cSld>
  <p:clrMapOvr>
    <a:masterClrMapping/>
  </p:clrMapOvr>
  <p:transition spd="slow">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285750" y="571500"/>
            <a:ext cx="8648700" cy="5676900"/>
          </a:xfrm>
          <a:ln w="38100">
            <a:solidFill>
              <a:srgbClr val="7030A0"/>
            </a:solidFill>
            <a:miter lim="800000"/>
            <a:headEnd/>
            <a:tailEnd/>
          </a:ln>
        </p:spPr>
        <p:txBody>
          <a:bodyPr/>
          <a:lstStyle/>
          <a:p>
            <a:pPr>
              <a:buFont typeface="Wingdings" panose="05000000000000000000" pitchFamily="2" charset="2"/>
              <a:buChar char="q"/>
            </a:pPr>
            <a:r>
              <a:rPr lang="fa-IR" altLang="en-US" smtClean="0"/>
              <a:t>سپس از مادر خواست هر شب به مدت یک هفته آتش روشن کند و وانمود کند سوخته است. سپس به پسرش اجازه بدهد آتش را خاموش کند. سایر بچه ها هم نقش تماشاچی را داشتند.</a:t>
            </a:r>
          </a:p>
          <a:p>
            <a:pPr>
              <a:buFont typeface="Wingdings" panose="05000000000000000000" pitchFamily="2" charset="2"/>
              <a:buChar char="q"/>
            </a:pPr>
            <a:endParaRPr lang="fa-IR" altLang="en-US" smtClean="0"/>
          </a:p>
          <a:p>
            <a:pPr>
              <a:buFont typeface="Wingdings" panose="05000000000000000000" pitchFamily="2" charset="2"/>
              <a:buChar char="q"/>
            </a:pPr>
            <a:r>
              <a:rPr lang="fa-IR" altLang="en-US" smtClean="0"/>
              <a:t>به این ترتیب پسر به جای آن که در معرض عصبانیت مادرش قرار بگیرد و به این شکل به مادرش کمک کند ، توانست به مادرش در حین باری سوخته شدن کمک کند. تا قبل از این با تهدید به آتش سوزی به مادرش کمک می کرد ولی حالا با متخصص شدن در روشن کردن و خاموش کردن کبریت به مادرش کمک می کند.</a:t>
            </a:r>
          </a:p>
        </p:txBody>
      </p:sp>
    </p:spTree>
  </p:cSld>
  <p:clrMapOvr>
    <a:masterClrMapping/>
  </p:clrMapOvr>
  <p:transition spd="slow">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accent6">
              <a:lumMod val="60000"/>
              <a:lumOff val="40000"/>
            </a:schemeClr>
          </a:solidFill>
        </p:spPr>
        <p:txBody>
          <a:bodyPr rtlCol="1">
            <a:normAutofit/>
          </a:bodyPr>
          <a:lstStyle/>
          <a:p>
            <a:pPr eaLnBrk="1" fontAlgn="auto" hangingPunct="1">
              <a:spcAft>
                <a:spcPts val="0"/>
              </a:spcAft>
              <a:defRPr/>
            </a:pPr>
            <a:r>
              <a:rPr lang="fa-IR" dirty="0" smtClean="0">
                <a:solidFill>
                  <a:srgbClr val="7030A0"/>
                </a:solidFill>
                <a:latin typeface="B Nazanin+ Regular" panose="01000506000000020004" pitchFamily="2" charset="-78"/>
                <a:cs typeface="B Nazanin+ Regular" panose="01000506000000020004" pitchFamily="2" charset="-78"/>
              </a:rPr>
              <a:t>هدف از دستورالعمل </a:t>
            </a:r>
            <a:endParaRPr lang="fa-IR" dirty="0" smtClean="0">
              <a:solidFill>
                <a:srgbClr val="7030A0"/>
              </a:solidFill>
            </a:endParaRPr>
          </a:p>
        </p:txBody>
      </p:sp>
      <p:sp>
        <p:nvSpPr>
          <p:cNvPr id="3" name="Content Placeholder 2"/>
          <p:cNvSpPr>
            <a:spLocks noGrp="1"/>
          </p:cNvSpPr>
          <p:nvPr>
            <p:ph idx="1"/>
          </p:nvPr>
        </p:nvSpPr>
        <p:spPr>
          <a:xfrm>
            <a:off x="457200" y="2428875"/>
            <a:ext cx="8229600" cy="3697288"/>
          </a:xfrm>
        </p:spPr>
        <p:txBody>
          <a:bodyPr rtlCol="1">
            <a:normAutofit fontScale="85000" lnSpcReduction="10000"/>
          </a:bodyPr>
          <a:lstStyle/>
          <a:p>
            <a:pPr algn="ctr" eaLnBrk="1" fontAlgn="auto" hangingPunct="1">
              <a:spcAft>
                <a:spcPts val="0"/>
              </a:spcAft>
              <a:defRPr/>
            </a:pPr>
            <a:r>
              <a:rPr lang="fa-IR" sz="4400" dirty="0" smtClean="0">
                <a:latin typeface="B Nazanin+ Regular" panose="01000506000000020004" pitchFamily="2" charset="-78"/>
                <a:cs typeface="B Nazanin" pitchFamily="2" charset="-78"/>
              </a:rPr>
              <a:t>ثانیا ، دستورالعمل عامل تشدید رابطه با درمانگر است. </a:t>
            </a:r>
          </a:p>
          <a:p>
            <a:pPr algn="ctr" eaLnBrk="1" fontAlgn="auto" hangingPunct="1">
              <a:spcAft>
                <a:spcPts val="0"/>
              </a:spcAft>
              <a:defRPr/>
            </a:pPr>
            <a:endParaRPr lang="fa-IR" sz="4400" dirty="0" smtClean="0">
              <a:latin typeface="B Nazanin+ Regular" panose="01000506000000020004" pitchFamily="2" charset="-78"/>
              <a:cs typeface="B Nazanin" pitchFamily="2" charset="-78"/>
            </a:endParaRPr>
          </a:p>
          <a:p>
            <a:pPr algn="ctr" eaLnBrk="1" fontAlgn="auto" hangingPunct="1">
              <a:spcAft>
                <a:spcPts val="0"/>
              </a:spcAft>
              <a:defRPr/>
            </a:pPr>
            <a:r>
              <a:rPr lang="fa-IR" sz="4400" dirty="0" smtClean="0">
                <a:latin typeface="B Nazanin+ Regular" panose="01000506000000020004" pitchFamily="2" charset="-78"/>
                <a:cs typeface="B Nazanin" pitchFamily="2" charset="-78"/>
              </a:rPr>
              <a:t>درمانگر با گفتن چه بکنید خود را وارد اعمال و رفتار اشخاص می کند.</a:t>
            </a:r>
          </a:p>
          <a:p>
            <a:pPr algn="ctr" eaLnBrk="1" fontAlgn="auto" hangingPunct="1">
              <a:spcAft>
                <a:spcPts val="0"/>
              </a:spcAft>
              <a:defRPr/>
            </a:pPr>
            <a:endParaRPr lang="fa-IR" sz="4400" dirty="0" smtClean="0">
              <a:cs typeface="B Nazanin" pitchFamily="2" charset="-78"/>
            </a:endParaRPr>
          </a:p>
        </p:txBody>
      </p:sp>
    </p:spTree>
  </p:cSld>
  <p:clrMapOvr>
    <a:masterClrMapping/>
  </p:clrMapOvr>
  <p:transition spd="slow">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6">
              <a:lumMod val="60000"/>
              <a:lumOff val="40000"/>
            </a:schemeClr>
          </a:solidFill>
        </p:spPr>
        <p:txBody>
          <a:bodyPr>
            <a:noAutofit/>
          </a:bodyPr>
          <a:lstStyle/>
          <a:p>
            <a:pPr eaLnBrk="1" fontAlgn="auto" hangingPunct="1">
              <a:spcAft>
                <a:spcPts val="0"/>
              </a:spcAft>
              <a:defRPr/>
            </a:pPr>
            <a:r>
              <a:rPr lang="fa-IR" sz="3600" dirty="0" smtClean="0">
                <a:latin typeface="B Nazanin+ Regular" panose="01000506000000020004" pitchFamily="2" charset="-78"/>
                <a:cs typeface="B Nazanin+ Regular" panose="01000506000000020004" pitchFamily="2" charset="-78"/>
              </a:rPr>
              <a:t>دو طریقه برای دادن دستورالعمل وجود دارد :</a:t>
            </a:r>
            <a:endParaRPr lang="fa-IR" sz="3200" dirty="0">
              <a:cs typeface="B Nazanin" pitchFamily="2" charset="-78"/>
            </a:endParaRPr>
          </a:p>
        </p:txBody>
      </p:sp>
      <p:sp>
        <p:nvSpPr>
          <p:cNvPr id="64515" name="Content Placeholder 1"/>
          <p:cNvSpPr>
            <a:spLocks noGrp="1"/>
          </p:cNvSpPr>
          <p:nvPr>
            <p:ph idx="1"/>
          </p:nvPr>
        </p:nvSpPr>
        <p:spPr>
          <a:xfrm>
            <a:off x="457200" y="2714625"/>
            <a:ext cx="7467600" cy="3759200"/>
          </a:xfrm>
        </p:spPr>
        <p:txBody>
          <a:bodyPr/>
          <a:lstStyle/>
          <a:p>
            <a:pPr algn="ctr" eaLnBrk="1" hangingPunct="1"/>
            <a:r>
              <a:rPr lang="fa-IR" altLang="en-US" sz="6000" smtClean="0">
                <a:latin typeface="B Nazanin+ Regular"/>
                <a:cs typeface="B Nazanin" panose="00000400000000000000" pitchFamily="2" charset="-78"/>
              </a:rPr>
              <a:t>(1) به اشخاص گفته شود </a:t>
            </a:r>
            <a:r>
              <a:rPr lang="fa-IR" altLang="en-US" sz="6000" smtClean="0">
                <a:solidFill>
                  <a:srgbClr val="FF0000"/>
                </a:solidFill>
                <a:latin typeface="B Nazanin+ Regular"/>
                <a:cs typeface="B Nazanin" panose="00000400000000000000" pitchFamily="2" charset="-78"/>
              </a:rPr>
              <a:t>چه بکنید </a:t>
            </a:r>
            <a:r>
              <a:rPr lang="fa-IR" altLang="en-US" sz="6000" smtClean="0">
                <a:latin typeface="B Nazanin+ Regular"/>
                <a:cs typeface="B Nazanin" panose="00000400000000000000" pitchFamily="2" charset="-78"/>
              </a:rPr>
              <a:t>، وقتی درمانگر خواستار انجام آن است.</a:t>
            </a:r>
          </a:p>
        </p:txBody>
      </p:sp>
    </p:spTree>
  </p:cSld>
  <p:clrMapOvr>
    <a:masterClrMapping/>
  </p:clrMapOvr>
  <p:transition spd="slow">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solidFill>
            <a:schemeClr val="accent6">
              <a:lumMod val="60000"/>
              <a:lumOff val="40000"/>
            </a:schemeClr>
          </a:solidFill>
        </p:spPr>
        <p:txBody>
          <a:bodyPr>
            <a:noAutofit/>
          </a:bodyPr>
          <a:lstStyle/>
          <a:p>
            <a:pPr eaLnBrk="1" fontAlgn="auto" hangingPunct="1">
              <a:spcAft>
                <a:spcPts val="0"/>
              </a:spcAft>
              <a:defRPr/>
            </a:pPr>
            <a:r>
              <a:rPr lang="fa-IR" sz="3600" dirty="0" smtClean="0">
                <a:latin typeface="B Nazanin+ Regular" panose="01000506000000020004" pitchFamily="2" charset="-78"/>
                <a:cs typeface="B Nazanin+ Regular" panose="01000506000000020004" pitchFamily="2" charset="-78"/>
              </a:rPr>
              <a:t>دو طریقه برای دادن دستورالعمل وجود دارد :</a:t>
            </a:r>
            <a:endParaRPr lang="fa-IR" sz="3200" dirty="0">
              <a:cs typeface="B Nazanin" pitchFamily="2" charset="-78"/>
            </a:endParaRPr>
          </a:p>
        </p:txBody>
      </p:sp>
      <p:sp>
        <p:nvSpPr>
          <p:cNvPr id="65539" name="Content Placeholder 1"/>
          <p:cNvSpPr>
            <a:spLocks noGrp="1"/>
          </p:cNvSpPr>
          <p:nvPr>
            <p:ph idx="1"/>
          </p:nvPr>
        </p:nvSpPr>
        <p:spPr/>
        <p:txBody>
          <a:bodyPr/>
          <a:lstStyle/>
          <a:p>
            <a:pPr algn="ctr" eaLnBrk="1" hangingPunct="1"/>
            <a:r>
              <a:rPr lang="fa-IR" altLang="en-US" sz="4800" b="1" smtClean="0">
                <a:latin typeface="B Nazanin+ Regular"/>
                <a:ea typeface="B Nazanin+ Regular"/>
                <a:cs typeface="B Nazanin+ Regular"/>
              </a:rPr>
              <a:t>(2) به اشخاص گفته شود چه بکنید،وقتی درمانگر خواستار انجام آن کار </a:t>
            </a:r>
            <a:r>
              <a:rPr lang="fa-IR" altLang="en-US" sz="4800" b="1" smtClean="0">
                <a:solidFill>
                  <a:srgbClr val="FF0000"/>
                </a:solidFill>
                <a:latin typeface="B Nazanin+ Regular"/>
                <a:ea typeface="B Nazanin+ Regular"/>
                <a:cs typeface="B Nazanin+ Regular"/>
              </a:rPr>
              <a:t>نیست</a:t>
            </a:r>
            <a:r>
              <a:rPr lang="fa-IR" altLang="en-US" sz="4800" b="1" smtClean="0">
                <a:latin typeface="B Nazanin+ Regular"/>
                <a:ea typeface="B Nazanin+ Regular"/>
                <a:cs typeface="B Nazanin+ Regular"/>
              </a:rPr>
              <a:t> ، زیرا درمانگر از آنها می خواهد که با طغیان در مقابل دستور او تغییر کنند.</a:t>
            </a:r>
            <a:endParaRPr lang="fa-IR" altLang="en-US" sz="4800" b="1" smtClean="0"/>
          </a:p>
        </p:txBody>
      </p:sp>
    </p:spTree>
  </p:cSld>
  <p:clrMapOvr>
    <a:masterClrMapping/>
  </p:clrMapOvr>
  <p:transition spd="slow">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solidFill>
            <a:schemeClr val="accent6">
              <a:lumMod val="60000"/>
              <a:lumOff val="40000"/>
            </a:schemeClr>
          </a:solidFill>
        </p:spPr>
        <p:txBody>
          <a:bodyPr/>
          <a:lstStyle/>
          <a:p>
            <a:pPr eaLnBrk="1" fontAlgn="auto" hangingPunct="1">
              <a:spcAft>
                <a:spcPts val="0"/>
              </a:spcAft>
              <a:defRPr/>
            </a:pPr>
            <a:r>
              <a:rPr lang="fa-IR" sz="4800" dirty="0" smtClean="0">
                <a:latin typeface="B Nazanin+ Regular" panose="01000506000000020004" pitchFamily="2" charset="-78"/>
                <a:cs typeface="B Nazanin" pitchFamily="2" charset="-78"/>
              </a:rPr>
              <a:t>انواع دستورالعمل</a:t>
            </a:r>
            <a:endParaRPr lang="fa-IR" dirty="0">
              <a:cs typeface="B Nazanin" pitchFamily="2" charset="-78"/>
            </a:endParaRPr>
          </a:p>
        </p:txBody>
      </p:sp>
      <p:sp>
        <p:nvSpPr>
          <p:cNvPr id="66563" name="Content Placeholder 1"/>
          <p:cNvSpPr>
            <a:spLocks noGrp="1"/>
          </p:cNvSpPr>
          <p:nvPr>
            <p:ph idx="1"/>
          </p:nvPr>
        </p:nvSpPr>
        <p:spPr>
          <a:xfrm>
            <a:off x="457200" y="2857500"/>
            <a:ext cx="7467600" cy="3616325"/>
          </a:xfrm>
        </p:spPr>
        <p:txBody>
          <a:bodyPr/>
          <a:lstStyle/>
          <a:p>
            <a:pPr algn="ctr" eaLnBrk="1" hangingPunct="1"/>
            <a:r>
              <a:rPr lang="fa-IR" altLang="en-US" sz="6600" smtClean="0">
                <a:latin typeface="B Nazanin+ Regular"/>
                <a:ea typeface="B Nazanin+ Regular"/>
                <a:cs typeface="B Nazanin+ Regular"/>
              </a:rPr>
              <a:t>تکالیف استعاری:استفاده از تشبیه</a:t>
            </a:r>
          </a:p>
          <a:p>
            <a:pPr algn="ctr" eaLnBrk="1" hangingPunct="1"/>
            <a:r>
              <a:rPr lang="fa-IR" altLang="en-US" sz="6600" smtClean="0">
                <a:latin typeface="B Nazanin+ Regular"/>
                <a:ea typeface="B Nazanin+ Regular"/>
                <a:cs typeface="B Nazanin+ Regular"/>
              </a:rPr>
              <a:t> تکالیف اضدادی </a:t>
            </a:r>
          </a:p>
          <a:p>
            <a:pPr algn="ctr" eaLnBrk="1" hangingPunct="1"/>
            <a:endParaRPr lang="fa-IR" altLang="en-US" sz="6600" smtClean="0">
              <a:latin typeface="B Nazanin+ Regular"/>
              <a:ea typeface="B Nazanin+ Regular"/>
              <a:cs typeface="B Nazanin+ Regular"/>
            </a:endParaRPr>
          </a:p>
          <a:p>
            <a:pPr algn="ctr" eaLnBrk="1" hangingPunct="1"/>
            <a:endParaRPr lang="fa-IR" altLang="en-US" sz="6600" smtClean="0"/>
          </a:p>
        </p:txBody>
      </p:sp>
    </p:spTree>
  </p:cSld>
  <p:clrMapOvr>
    <a:masterClrMapping/>
  </p:clrMapOvr>
  <p:transition spd="slow">
    <p:dissolv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357188"/>
            <a:ext cx="7467600" cy="1143000"/>
          </a:xfrm>
          <a:solidFill>
            <a:schemeClr val="accent6">
              <a:lumMod val="60000"/>
              <a:lumOff val="40000"/>
            </a:schemeClr>
          </a:solidFill>
        </p:spPr>
        <p:txBody>
          <a:bodyPr>
            <a:noAutofit/>
          </a:bodyPr>
          <a:lstStyle/>
          <a:p>
            <a:pPr eaLnBrk="1" fontAlgn="auto" hangingPunct="1">
              <a:spcAft>
                <a:spcPts val="0"/>
              </a:spcAft>
              <a:defRPr/>
            </a:pPr>
            <a:r>
              <a:rPr lang="fa-IR" dirty="0" smtClean="0">
                <a:solidFill>
                  <a:srgbClr val="002060"/>
                </a:solidFill>
                <a:latin typeface="B Nazanin+ Regular" panose="01000506000000020004" pitchFamily="2" charset="-78"/>
                <a:cs typeface="B Nazanin+ Regular" panose="01000506000000020004" pitchFamily="2" charset="-78"/>
              </a:rPr>
              <a:t>الف) تکالیف استعاری:استفاده از تشبیه</a:t>
            </a:r>
          </a:p>
        </p:txBody>
      </p:sp>
      <p:sp>
        <p:nvSpPr>
          <p:cNvPr id="67587" name="Content Placeholder 1"/>
          <p:cNvSpPr>
            <a:spLocks noGrp="1"/>
          </p:cNvSpPr>
          <p:nvPr>
            <p:ph idx="1"/>
          </p:nvPr>
        </p:nvSpPr>
        <p:spPr>
          <a:xfrm>
            <a:off x="457200" y="2428875"/>
            <a:ext cx="7467600" cy="4044950"/>
          </a:xfrm>
        </p:spPr>
        <p:txBody>
          <a:bodyPr/>
          <a:lstStyle/>
          <a:p>
            <a:pPr eaLnBrk="1" hangingPunct="1"/>
            <a:r>
              <a:rPr lang="fa-IR" altLang="en-US" sz="5400" b="1" smtClean="0">
                <a:latin typeface="B Nazanin+ Regular"/>
                <a:ea typeface="B Nazanin+ Regular"/>
                <a:cs typeface="B Nazanin+ Regular"/>
              </a:rPr>
              <a:t>استعاره عبارتی است درباره ی یک چیز که به چیز دیگری شبیه است .رابطه تشبیهی یک چیز با چیز دیگر است.</a:t>
            </a:r>
            <a:endParaRPr lang="fa-IR" altLang="en-US" sz="5400" b="1" smtClean="0"/>
          </a:p>
        </p:txBody>
      </p:sp>
    </p:spTree>
  </p:cSld>
  <p:clrMapOvr>
    <a:masterClrMapping/>
  </p:clrMapOvr>
  <p:transition spd="slow">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solidFill>
            <a:schemeClr val="accent6">
              <a:lumMod val="60000"/>
              <a:lumOff val="40000"/>
            </a:schemeClr>
          </a:solidFill>
        </p:spPr>
        <p:txBody>
          <a:bodyPr>
            <a:normAutofit fontScale="90000"/>
          </a:bodyPr>
          <a:lstStyle/>
          <a:p>
            <a:pPr eaLnBrk="1" fontAlgn="auto" hangingPunct="1">
              <a:spcAft>
                <a:spcPts val="0"/>
              </a:spcAft>
              <a:defRPr/>
            </a:pPr>
            <a:r>
              <a:rPr lang="fa-IR" sz="4800" dirty="0" smtClean="0">
                <a:solidFill>
                  <a:srgbClr val="002060"/>
                </a:solidFill>
                <a:latin typeface="B Nazanin+ Regular" panose="01000506000000020004" pitchFamily="2" charset="-78"/>
                <a:cs typeface="B Nazanin+ Regular" panose="01000506000000020004" pitchFamily="2" charset="-78"/>
              </a:rPr>
              <a:t>الف) تکالیف استعاری:استفاده از تشبیه</a:t>
            </a:r>
          </a:p>
        </p:txBody>
      </p:sp>
      <p:sp>
        <p:nvSpPr>
          <p:cNvPr id="68611" name="Content Placeholder 2"/>
          <p:cNvSpPr>
            <a:spLocks noGrp="1"/>
          </p:cNvSpPr>
          <p:nvPr>
            <p:ph idx="1"/>
          </p:nvPr>
        </p:nvSpPr>
        <p:spPr/>
        <p:txBody>
          <a:bodyPr/>
          <a:lstStyle/>
          <a:p>
            <a:pPr algn="ctr" eaLnBrk="1" hangingPunct="1"/>
            <a:r>
              <a:rPr lang="fa-IR" altLang="en-US" sz="4000" smtClean="0">
                <a:latin typeface="B Nazanin+ Regular"/>
                <a:ea typeface="B Nazanin+ Regular"/>
                <a:cs typeface="B Nazanin+ Regular"/>
              </a:rPr>
              <a:t>می گوییم «عرش را سیر می کند ،  بدین معنا که شخص آنقدر «سرخوش» است که در «عرش» سیر می کند . </a:t>
            </a:r>
          </a:p>
          <a:p>
            <a:pPr algn="ctr" eaLnBrk="1" hangingPunct="1">
              <a:buFont typeface="Wingdings" panose="05000000000000000000" pitchFamily="2" charset="2"/>
              <a:buNone/>
            </a:pPr>
            <a:endParaRPr lang="fa-IR" altLang="en-US" sz="4000" smtClean="0">
              <a:latin typeface="B Nazanin+ Regular"/>
              <a:ea typeface="B Nazanin+ Regular"/>
              <a:cs typeface="B Nazanin+ Regular"/>
            </a:endParaRPr>
          </a:p>
          <a:p>
            <a:pPr algn="ctr" eaLnBrk="1" hangingPunct="1"/>
            <a:r>
              <a:rPr lang="fa-IR" altLang="en-US" sz="4000" smtClean="0">
                <a:latin typeface="B Nazanin+ Regular"/>
                <a:ea typeface="B Nazanin+ Regular"/>
                <a:cs typeface="B Nazanin+ Regular"/>
              </a:rPr>
              <a:t>یا می گوییم «مادرش به جای حرف زدن مثل رعد بر سرش خراب می شود .»</a:t>
            </a:r>
            <a:endParaRPr lang="fa-IR" altLang="en-US" sz="4000" smtClean="0"/>
          </a:p>
        </p:txBody>
      </p:sp>
    </p:spTree>
  </p:cSld>
  <p:clrMapOvr>
    <a:masterClrMapping/>
  </p:clrMapOvr>
  <p:transition spd="slow">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solidFill>
            <a:schemeClr val="accent6">
              <a:lumMod val="60000"/>
              <a:lumOff val="40000"/>
            </a:schemeClr>
          </a:solidFill>
        </p:spPr>
        <p:txBody>
          <a:bodyPr>
            <a:normAutofit fontScale="90000"/>
          </a:bodyPr>
          <a:lstStyle/>
          <a:p>
            <a:pPr eaLnBrk="1" fontAlgn="auto" hangingPunct="1">
              <a:spcAft>
                <a:spcPts val="0"/>
              </a:spcAft>
              <a:defRPr/>
            </a:pPr>
            <a:r>
              <a:rPr lang="fa-IR" sz="4800" dirty="0" smtClean="0">
                <a:solidFill>
                  <a:srgbClr val="002060"/>
                </a:solidFill>
                <a:latin typeface="B Nazanin+ Regular" panose="01000506000000020004" pitchFamily="2" charset="-78"/>
                <a:cs typeface="B Nazanin+ Regular" panose="01000506000000020004" pitchFamily="2" charset="-78"/>
              </a:rPr>
              <a:t>الف) تکالیف استعاری:استفاده از تشبیه</a:t>
            </a:r>
            <a:endParaRPr lang="fa-IR" dirty="0">
              <a:cs typeface="B Nazanin" pitchFamily="2" charset="-78"/>
            </a:endParaRPr>
          </a:p>
        </p:txBody>
      </p:sp>
      <p:sp>
        <p:nvSpPr>
          <p:cNvPr id="69635" name="Content Placeholder 2"/>
          <p:cNvSpPr>
            <a:spLocks noGrp="1"/>
          </p:cNvSpPr>
          <p:nvPr>
            <p:ph idx="1"/>
          </p:nvPr>
        </p:nvSpPr>
        <p:spPr>
          <a:xfrm>
            <a:off x="457200" y="2071688"/>
            <a:ext cx="7467600" cy="4116387"/>
          </a:xfrm>
        </p:spPr>
        <p:txBody>
          <a:bodyPr/>
          <a:lstStyle/>
          <a:p>
            <a:pPr algn="ctr" eaLnBrk="1" hangingPunct="1"/>
            <a:r>
              <a:rPr lang="fa-IR" altLang="en-US" sz="6600" smtClean="0">
                <a:latin typeface="B Nazanin+ Regular"/>
                <a:ea typeface="B Nazanin+ Regular"/>
                <a:cs typeface="B Nazanin+ Regular"/>
              </a:rPr>
              <a:t>نمایشنامه ، استعاره ای از زندگی است زیرا آن چه در صحنه می گذرد شبیه وقایع زندگی است.</a:t>
            </a:r>
            <a:endParaRPr lang="fa-IR" altLang="en-US" sz="6600" smtClean="0"/>
          </a:p>
        </p:txBody>
      </p:sp>
    </p:spTree>
  </p:cSld>
  <p:clrMapOvr>
    <a:masterClrMapping/>
  </p:clrMapOvr>
  <p:transition spd="slow">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solidFill>
            <a:schemeClr val="accent6">
              <a:lumMod val="60000"/>
              <a:lumOff val="40000"/>
            </a:schemeClr>
          </a:solidFill>
        </p:spPr>
        <p:txBody>
          <a:bodyPr>
            <a:normAutofit fontScale="90000"/>
          </a:bodyPr>
          <a:lstStyle/>
          <a:p>
            <a:pPr eaLnBrk="1" fontAlgn="auto" hangingPunct="1">
              <a:lnSpc>
                <a:spcPct val="150000"/>
              </a:lnSpc>
              <a:spcAft>
                <a:spcPts val="0"/>
              </a:spcAft>
              <a:defRPr/>
            </a:pPr>
            <a:r>
              <a:rPr lang="fa-IR" sz="4800" b="1" dirty="0" smtClean="0">
                <a:solidFill>
                  <a:srgbClr val="002060"/>
                </a:solidFill>
                <a:latin typeface="B Nazanin+ Regular" panose="01000506000000020004" pitchFamily="2" charset="-78"/>
                <a:cs typeface="B Nazanin+ Regular" panose="01000506000000020004" pitchFamily="2" charset="-78"/>
              </a:rPr>
              <a:t>ب) تکالیف اضدادی </a:t>
            </a:r>
          </a:p>
        </p:txBody>
      </p:sp>
      <p:sp>
        <p:nvSpPr>
          <p:cNvPr id="70659" name="Content Placeholder 2"/>
          <p:cNvSpPr>
            <a:spLocks noGrp="1"/>
          </p:cNvSpPr>
          <p:nvPr>
            <p:ph idx="1"/>
          </p:nvPr>
        </p:nvSpPr>
        <p:spPr>
          <a:xfrm>
            <a:off x="457200" y="2786063"/>
            <a:ext cx="7467600" cy="3687762"/>
          </a:xfrm>
        </p:spPr>
        <p:txBody>
          <a:bodyPr/>
          <a:lstStyle/>
          <a:p>
            <a:pPr algn="ctr" eaLnBrk="1" hangingPunct="1"/>
            <a:r>
              <a:rPr lang="fa-IR" altLang="en-US" sz="4800" smtClean="0">
                <a:latin typeface="B Nazanin+ Regular"/>
                <a:cs typeface="B Lotus" panose="00000400000000000000" pitchFamily="2" charset="-78"/>
              </a:rPr>
              <a:t>تا اینجا دستورالعمل ها از نوعی بود که درمانگر وقتی آنها را به خانواده می دهد که می خواهد از اعضای خانواده به آنچه او می گوید عمل کنند.</a:t>
            </a:r>
            <a:endParaRPr lang="fa-IR" altLang="en-US" sz="4800" smtClean="0">
              <a:cs typeface="B Lotus" panose="00000400000000000000" pitchFamily="2" charset="-78"/>
            </a:endParaRPr>
          </a:p>
        </p:txBody>
      </p:sp>
    </p:spTree>
  </p:cSld>
  <p:clrMapOvr>
    <a:masterClrMapping/>
  </p:clrMapOvr>
  <p:transition spd="slow">
    <p:dissolv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274320" indent="-274320" algn="ctr" eaLnBrk="1" fontAlgn="auto" hangingPunct="1">
              <a:spcAft>
                <a:spcPts val="0"/>
              </a:spcAft>
              <a:buFont typeface="Wingdings" pitchFamily="2" charset="2"/>
              <a:buChar char="q"/>
              <a:defRPr/>
            </a:pPr>
            <a:r>
              <a:rPr lang="fa-IR" sz="6000" dirty="0" smtClean="0">
                <a:latin typeface="B Nazanin+ Regular" panose="01000506000000020004" pitchFamily="2" charset="-78"/>
                <a:cs typeface="Badr" pitchFamily="2" charset="-78"/>
              </a:rPr>
              <a:t>نوع دیگر ، دستورالعملی است که درمانگر وقتی به اعضای خانواده می دهد که می خواهد درمقابل او</a:t>
            </a:r>
            <a:r>
              <a:rPr lang="fa-IR" sz="6000" dirty="0" smtClean="0">
                <a:solidFill>
                  <a:srgbClr val="FF0000"/>
                </a:solidFill>
                <a:latin typeface="B Nazanin+ Regular" panose="01000506000000020004" pitchFamily="2" charset="-78"/>
                <a:cs typeface="Badr" pitchFamily="2" charset="-78"/>
              </a:rPr>
              <a:t> مقاومت </a:t>
            </a:r>
            <a:r>
              <a:rPr lang="fa-IR" sz="6000" dirty="0" smtClean="0">
                <a:latin typeface="B Nazanin+ Regular" panose="01000506000000020004" pitchFamily="2" charset="-78"/>
                <a:cs typeface="Badr" pitchFamily="2" charset="-78"/>
              </a:rPr>
              <a:t>کنند، مقاومتی که باعث تغییر آنها خواهد شد.</a:t>
            </a:r>
            <a:endParaRPr lang="fa-IR" sz="6000" dirty="0">
              <a:cs typeface="Badr" pitchFamily="2" charset="-78"/>
            </a:endParaRPr>
          </a:p>
        </p:txBody>
      </p:sp>
      <p:sp>
        <p:nvSpPr>
          <p:cNvPr id="5" name="Title 2"/>
          <p:cNvSpPr txBox="1">
            <a:spLocks/>
          </p:cNvSpPr>
          <p:nvPr/>
        </p:nvSpPr>
        <p:spPr>
          <a:xfrm>
            <a:off x="609600" y="142875"/>
            <a:ext cx="7467600" cy="1143000"/>
          </a:xfrm>
          <a:prstGeom prst="rect">
            <a:avLst/>
          </a:prstGeom>
          <a:solidFill>
            <a:schemeClr val="accent6">
              <a:lumMod val="60000"/>
              <a:lumOff val="40000"/>
            </a:schemeClr>
          </a:solidFill>
        </p:spPr>
        <p:txBody>
          <a:bodyPr anchor="b">
            <a:normAutofit lnSpcReduction="10000"/>
          </a:bodyPr>
          <a:lstStyle/>
          <a:p>
            <a:pPr algn="ctr" fontAlgn="auto">
              <a:lnSpc>
                <a:spcPct val="150000"/>
              </a:lnSpc>
              <a:spcAft>
                <a:spcPts val="0"/>
              </a:spcAft>
              <a:defRPr/>
            </a:pPr>
            <a:r>
              <a:rPr lang="fa-IR" sz="4800" b="1" cap="small" dirty="0">
                <a:solidFill>
                  <a:srgbClr val="002060"/>
                </a:solidFill>
                <a:latin typeface="B Nazanin+ Regular" panose="01000506000000020004" pitchFamily="2" charset="-78"/>
                <a:ea typeface="+mj-ea"/>
                <a:cs typeface="B Nazanin+ Regular" panose="01000506000000020004" pitchFamily="2" charset="-78"/>
              </a:rPr>
              <a:t>ب) تکالیف اضدادی </a:t>
            </a:r>
          </a:p>
        </p:txBody>
      </p:sp>
    </p:spTree>
  </p:cSld>
  <p:clrMapOvr>
    <a:masterClrMapping/>
  </p:clrMapOvr>
  <p:transition spd="slow">
    <p:dissolv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ontent Placeholder 2"/>
          <p:cNvSpPr>
            <a:spLocks noGrp="1"/>
          </p:cNvSpPr>
          <p:nvPr>
            <p:ph idx="1"/>
          </p:nvPr>
        </p:nvSpPr>
        <p:spPr>
          <a:xfrm>
            <a:off x="457200" y="2071688"/>
            <a:ext cx="7467600" cy="4402137"/>
          </a:xfrm>
        </p:spPr>
        <p:txBody>
          <a:bodyPr/>
          <a:lstStyle/>
          <a:p>
            <a:pPr algn="ctr" eaLnBrk="1" hangingPunct="1"/>
            <a:r>
              <a:rPr lang="fa-IR" altLang="en-US" sz="4000" smtClean="0">
                <a:latin typeface="B Nazanin+ Regular"/>
                <a:cs typeface="B Nazanin" panose="00000400000000000000" pitchFamily="2" charset="-78"/>
              </a:rPr>
              <a:t>این تکالیف ممکن است به نظر اعضای خانواده اضدادی یا غیر عادی جلوه کند ؛ </a:t>
            </a:r>
          </a:p>
          <a:p>
            <a:pPr algn="ctr" eaLnBrk="1" hangingPunct="1"/>
            <a:endParaRPr lang="fa-IR" altLang="en-US" sz="4000" smtClean="0">
              <a:latin typeface="B Nazanin+ Regular"/>
              <a:cs typeface="B Nazanin" panose="00000400000000000000" pitchFamily="2" charset="-78"/>
            </a:endParaRPr>
          </a:p>
          <a:p>
            <a:pPr algn="ctr" eaLnBrk="1" hangingPunct="1"/>
            <a:r>
              <a:rPr lang="fa-IR" altLang="en-US" sz="4000" smtClean="0">
                <a:latin typeface="B Nazanin+ Regular"/>
                <a:cs typeface="B Nazanin" panose="00000400000000000000" pitchFamily="2" charset="-78"/>
              </a:rPr>
              <a:t>زیرا درمانگر از یک سو به آنها می گوید می خواهد برای تغییر به آنها کمک کند ودر عین حال از آنها می خواهد که تغییر نکنند .</a:t>
            </a:r>
            <a:endParaRPr lang="en-US" altLang="en-US" sz="4000" smtClean="0">
              <a:latin typeface="B Nazanin+ Regular"/>
              <a:cs typeface="B Nazanin" panose="00000400000000000000" pitchFamily="2" charset="-78"/>
            </a:endParaRPr>
          </a:p>
          <a:p>
            <a:pPr algn="ctr" eaLnBrk="1" hangingPunct="1"/>
            <a:endParaRPr lang="fa-IR" altLang="en-US" sz="4000" smtClean="0">
              <a:cs typeface="B Nazanin" panose="00000400000000000000" pitchFamily="2" charset="-78"/>
            </a:endParaRPr>
          </a:p>
        </p:txBody>
      </p:sp>
      <p:sp>
        <p:nvSpPr>
          <p:cNvPr id="5" name="Title 2"/>
          <p:cNvSpPr txBox="1">
            <a:spLocks/>
          </p:cNvSpPr>
          <p:nvPr/>
        </p:nvSpPr>
        <p:spPr>
          <a:xfrm>
            <a:off x="609600" y="427038"/>
            <a:ext cx="7467600" cy="1143000"/>
          </a:xfrm>
          <a:prstGeom prst="rect">
            <a:avLst/>
          </a:prstGeom>
          <a:solidFill>
            <a:schemeClr val="accent6">
              <a:lumMod val="60000"/>
              <a:lumOff val="40000"/>
            </a:schemeClr>
          </a:solidFill>
        </p:spPr>
        <p:txBody>
          <a:bodyPr anchor="b">
            <a:normAutofit lnSpcReduction="10000"/>
          </a:bodyPr>
          <a:lstStyle/>
          <a:p>
            <a:pPr algn="ctr" fontAlgn="auto">
              <a:lnSpc>
                <a:spcPct val="150000"/>
              </a:lnSpc>
              <a:spcAft>
                <a:spcPts val="0"/>
              </a:spcAft>
              <a:defRPr/>
            </a:pPr>
            <a:r>
              <a:rPr lang="fa-IR" sz="4800" b="1" cap="small" dirty="0">
                <a:solidFill>
                  <a:srgbClr val="002060"/>
                </a:solidFill>
                <a:latin typeface="B Nazanin+ Regular" panose="01000506000000020004" pitchFamily="2" charset="-78"/>
                <a:ea typeface="+mj-ea"/>
                <a:cs typeface="B Nazanin+ Regular" panose="01000506000000020004" pitchFamily="2" charset="-78"/>
              </a:rPr>
              <a:t>ب) تکالیف اضدادی </a:t>
            </a:r>
          </a:p>
        </p:txBody>
      </p:sp>
    </p:spTree>
  </p:cSld>
  <p:clrMapOvr>
    <a:masterClrMapping/>
  </p:clrMapOvr>
  <p:transition spd="slow">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857250"/>
            <a:ext cx="8229600" cy="5268913"/>
          </a:xfrm>
          <a:ln w="28575">
            <a:solidFill>
              <a:srgbClr val="92D050"/>
            </a:solidFill>
            <a:miter lim="800000"/>
            <a:headEnd/>
            <a:tailEnd/>
          </a:ln>
        </p:spPr>
        <p:txBody>
          <a:bodyPr/>
          <a:lstStyle/>
          <a:p>
            <a:pPr>
              <a:buFont typeface="Wingdings" panose="05000000000000000000" pitchFamily="2" charset="2"/>
              <a:buChar char="v"/>
            </a:pPr>
            <a:r>
              <a:rPr lang="fa-IR" altLang="en-US" smtClean="0">
                <a:latin typeface="Arial" panose="020B0604020202020204" pitchFamily="34" charset="0"/>
              </a:rPr>
              <a:t>وقتی پسر بچه بطور پیش بینی نشده ای آتش روشن می کرد بر مادرش مسلط می شد. ولی با راهنمائی مادر آتش روشن میکرد در سلسله مراتب خانواده مادرش قرار می گرفت.</a:t>
            </a:r>
          </a:p>
          <a:p>
            <a:pPr algn="ctr">
              <a:buFont typeface="Arial" panose="020B0604020202020204" pitchFamily="34" charset="0"/>
              <a:buNone/>
            </a:pPr>
            <a:r>
              <a:rPr lang="fa-IR" altLang="en-US" sz="2800" b="1" smtClean="0">
                <a:latin typeface="Arial" panose="020B0604020202020204" pitchFamily="34" charset="0"/>
              </a:rPr>
              <a:t>(مادانز،1981)</a:t>
            </a:r>
          </a:p>
        </p:txBody>
      </p:sp>
    </p:spTree>
  </p:cSld>
  <p:clrMapOvr>
    <a:masterClrMapping/>
  </p:clrMapOvr>
  <p:transition spd="slow">
    <p:dissolv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noAutofit/>
          </a:bodyPr>
          <a:lstStyle/>
          <a:p>
            <a:pPr eaLnBrk="1" fontAlgn="auto" hangingPunct="1">
              <a:spcAft>
                <a:spcPts val="0"/>
              </a:spcAft>
              <a:defRPr/>
            </a:pPr>
            <a:r>
              <a:rPr lang="fa-IR" sz="3200" b="1" dirty="0" smtClean="0">
                <a:latin typeface="B Nazanin+ Regular" panose="01000506000000020004" pitchFamily="2" charset="-78"/>
                <a:cs typeface="B Nazanin" pitchFamily="2" charset="-78"/>
              </a:rPr>
              <a:t>مراحل روش اضدادی را می توان اینطور خلاصه کرد:</a:t>
            </a:r>
            <a:br>
              <a:rPr lang="fa-IR" sz="3200" b="1" dirty="0" smtClean="0">
                <a:latin typeface="B Nazanin+ Regular" panose="01000506000000020004" pitchFamily="2" charset="-78"/>
                <a:cs typeface="B Nazanin" pitchFamily="2" charset="-78"/>
              </a:rPr>
            </a:br>
            <a:endParaRPr lang="fa-IR" sz="2800" b="1" dirty="0">
              <a:cs typeface="B Nazanin" pitchFamily="2" charset="-78"/>
            </a:endParaRPr>
          </a:p>
        </p:txBody>
      </p:sp>
      <p:sp>
        <p:nvSpPr>
          <p:cNvPr id="3" name="Content Placeholder 2"/>
          <p:cNvSpPr>
            <a:spLocks noGrp="1"/>
          </p:cNvSpPr>
          <p:nvPr>
            <p:ph idx="1"/>
          </p:nvPr>
        </p:nvSpPr>
        <p:spPr>
          <a:xfrm>
            <a:off x="457200" y="1785938"/>
            <a:ext cx="7467600" cy="4687887"/>
          </a:xfrm>
        </p:spPr>
        <p:txBody>
          <a:bodyPr>
            <a:noAutofit/>
          </a:bodyPr>
          <a:lstStyle/>
          <a:p>
            <a:pPr marL="0" indent="0" algn="ctr" eaLnBrk="1" fontAlgn="auto" hangingPunct="1">
              <a:lnSpc>
                <a:spcPct val="150000"/>
              </a:lnSpc>
              <a:spcAft>
                <a:spcPts val="0"/>
              </a:spcAft>
              <a:buFont typeface="Wingdings"/>
              <a:buNone/>
              <a:defRPr/>
            </a:pPr>
            <a:r>
              <a:rPr lang="fa-IR" sz="4000" b="1" dirty="0" smtClean="0">
                <a:latin typeface="B Nazanin+ Regular" panose="01000506000000020004" pitchFamily="2" charset="-78"/>
                <a:cs typeface="B Nazanin" pitchFamily="2" charset="-78"/>
              </a:rPr>
              <a:t>اول /همچون تمام روشهای درمانی مبتنی بردستورالعمل رابطه ای ایجاد کرد که هدف آن تغییر باشد.</a:t>
            </a:r>
          </a:p>
          <a:p>
            <a:pPr marL="0" indent="0" algn="ctr" eaLnBrk="1" fontAlgn="auto" hangingPunct="1">
              <a:lnSpc>
                <a:spcPct val="150000"/>
              </a:lnSpc>
              <a:spcAft>
                <a:spcPts val="0"/>
              </a:spcAft>
              <a:buFont typeface="Wingdings"/>
              <a:buNone/>
              <a:defRPr/>
            </a:pPr>
            <a:r>
              <a:rPr lang="fa-IR" sz="4000" b="1" dirty="0" smtClean="0">
                <a:solidFill>
                  <a:srgbClr val="FF0000"/>
                </a:solidFill>
                <a:latin typeface="B Nazanin+ Regular" panose="01000506000000020004" pitchFamily="2" charset="-78"/>
                <a:cs typeface="B Nazanin" pitchFamily="2" charset="-78"/>
              </a:rPr>
              <a:t>دوم /باید مشکل را به روشنی مشخص نمود.</a:t>
            </a:r>
          </a:p>
          <a:p>
            <a:pPr marL="274320" indent="-274320" algn="ctr" eaLnBrk="1" fontAlgn="auto" hangingPunct="1">
              <a:spcAft>
                <a:spcPts val="0"/>
              </a:spcAft>
              <a:buFont typeface="Wingdings"/>
              <a:buChar char=""/>
              <a:defRPr/>
            </a:pPr>
            <a:endParaRPr lang="fa-IR" sz="4000" b="1" dirty="0">
              <a:cs typeface="B Nazanin" pitchFamily="2" charset="-78"/>
            </a:endParaRPr>
          </a:p>
        </p:txBody>
      </p:sp>
    </p:spTree>
  </p:cSld>
  <p:clrMapOvr>
    <a:masterClrMapping/>
  </p:clrMapOvr>
  <p:transition spd="slow">
    <p:dissolv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accent6">
              <a:lumMod val="60000"/>
              <a:lumOff val="40000"/>
            </a:schemeClr>
          </a:solidFill>
        </p:spPr>
        <p:txBody>
          <a:bodyPr>
            <a:noAutofit/>
          </a:bodyPr>
          <a:lstStyle/>
          <a:p>
            <a:pPr eaLnBrk="1" fontAlgn="auto" hangingPunct="1">
              <a:spcAft>
                <a:spcPts val="0"/>
              </a:spcAft>
              <a:defRPr/>
            </a:pPr>
            <a:r>
              <a:rPr lang="fa-IR" sz="3200" b="1" dirty="0" smtClean="0">
                <a:latin typeface="B Nazanin+ Regular" panose="01000506000000020004" pitchFamily="2" charset="-78"/>
                <a:cs typeface="B Nazanin" pitchFamily="2" charset="-78"/>
              </a:rPr>
              <a:t>مراحل روش اضدادی را می توان اینطور خلاصه کرد:</a:t>
            </a:r>
            <a:br>
              <a:rPr lang="fa-IR" sz="3200" b="1" dirty="0" smtClean="0">
                <a:latin typeface="B Nazanin+ Regular" panose="01000506000000020004" pitchFamily="2" charset="-78"/>
                <a:cs typeface="B Nazanin" pitchFamily="2" charset="-78"/>
              </a:rPr>
            </a:br>
            <a:endParaRPr lang="fa-IR" sz="2800" b="1" dirty="0">
              <a:cs typeface="B Nazanin" pitchFamily="2" charset="-78"/>
            </a:endParaRPr>
          </a:p>
        </p:txBody>
      </p:sp>
      <p:sp>
        <p:nvSpPr>
          <p:cNvPr id="3" name="Content Placeholder 2"/>
          <p:cNvSpPr>
            <a:spLocks noGrp="1"/>
          </p:cNvSpPr>
          <p:nvPr>
            <p:ph idx="1"/>
          </p:nvPr>
        </p:nvSpPr>
        <p:spPr>
          <a:solidFill>
            <a:schemeClr val="bg1"/>
          </a:solidFill>
        </p:spPr>
        <p:txBody>
          <a:bodyPr>
            <a:noAutofit/>
          </a:bodyPr>
          <a:lstStyle/>
          <a:p>
            <a:pPr marL="0" indent="0" algn="ctr" eaLnBrk="1" fontAlgn="auto" hangingPunct="1">
              <a:lnSpc>
                <a:spcPct val="150000"/>
              </a:lnSpc>
              <a:spcAft>
                <a:spcPts val="0"/>
              </a:spcAft>
              <a:buFont typeface="Wingdings"/>
              <a:buNone/>
              <a:defRPr/>
            </a:pPr>
            <a:r>
              <a:rPr lang="fa-IR" sz="4800" b="1" dirty="0" smtClean="0">
                <a:solidFill>
                  <a:srgbClr val="00B050"/>
                </a:solidFill>
                <a:latin typeface="B Nazanin+ Regular" panose="01000506000000020004" pitchFamily="2" charset="-78"/>
                <a:cs typeface="B Nazanin+ Regular" panose="01000506000000020004" pitchFamily="2" charset="-78"/>
              </a:rPr>
              <a:t>سوم /باید هدف های درمانی را به وضوح معین کرد.</a:t>
            </a:r>
          </a:p>
          <a:p>
            <a:pPr marL="0" indent="0" algn="ctr" eaLnBrk="1" fontAlgn="auto" hangingPunct="1">
              <a:lnSpc>
                <a:spcPct val="150000"/>
              </a:lnSpc>
              <a:spcAft>
                <a:spcPts val="0"/>
              </a:spcAft>
              <a:buFont typeface="Wingdings"/>
              <a:buNone/>
              <a:defRPr/>
            </a:pPr>
            <a:r>
              <a:rPr lang="fa-IR" sz="4800" b="1" dirty="0" smtClean="0">
                <a:latin typeface="B Nazanin+ Regular" panose="01000506000000020004" pitchFamily="2" charset="-78"/>
                <a:cs typeface="B Nazanin+ Regular" panose="01000506000000020004" pitchFamily="2" charset="-78"/>
              </a:rPr>
              <a:t>چهارم /باید برنامه ای ارائه کرد.</a:t>
            </a:r>
          </a:p>
          <a:p>
            <a:pPr marL="274320" indent="-274320" algn="ctr" eaLnBrk="1" fontAlgn="auto" hangingPunct="1">
              <a:spcAft>
                <a:spcPts val="0"/>
              </a:spcAft>
              <a:buFont typeface="Wingdings"/>
              <a:buChar char=""/>
              <a:defRPr/>
            </a:pPr>
            <a:endParaRPr lang="fa-IR" sz="4800" b="1" dirty="0"/>
          </a:p>
        </p:txBody>
      </p:sp>
    </p:spTree>
  </p:cSld>
  <p:clrMapOvr>
    <a:masterClrMapping/>
  </p:clrMapOvr>
  <p:transition spd="slow">
    <p:dissolv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accent6">
              <a:lumMod val="60000"/>
              <a:lumOff val="40000"/>
            </a:schemeClr>
          </a:solidFill>
        </p:spPr>
        <p:txBody>
          <a:bodyPr>
            <a:noAutofit/>
          </a:bodyPr>
          <a:lstStyle/>
          <a:p>
            <a:pPr eaLnBrk="1" fontAlgn="auto" hangingPunct="1">
              <a:spcAft>
                <a:spcPts val="0"/>
              </a:spcAft>
              <a:defRPr/>
            </a:pPr>
            <a:r>
              <a:rPr lang="fa-IR" sz="3200" b="1" dirty="0" smtClean="0">
                <a:latin typeface="B Nazanin+ Regular" panose="01000506000000020004" pitchFamily="2" charset="-78"/>
                <a:cs typeface="B Nazanin" pitchFamily="2" charset="-78"/>
              </a:rPr>
              <a:t>مراحل روش اضدادی را می توان اینطور خلاصه کرد:</a:t>
            </a:r>
            <a:br>
              <a:rPr lang="fa-IR" sz="3200" b="1" dirty="0" smtClean="0">
                <a:latin typeface="B Nazanin+ Regular" panose="01000506000000020004" pitchFamily="2" charset="-78"/>
                <a:cs typeface="B Nazanin" pitchFamily="2" charset="-78"/>
              </a:rPr>
            </a:br>
            <a:endParaRPr lang="fa-IR" sz="2800" b="1" dirty="0">
              <a:cs typeface="B Nazanin" pitchFamily="2" charset="-78"/>
            </a:endParaRPr>
          </a:p>
        </p:txBody>
      </p:sp>
      <p:sp>
        <p:nvSpPr>
          <p:cNvPr id="3" name="Content Placeholder 2"/>
          <p:cNvSpPr>
            <a:spLocks noGrp="1"/>
          </p:cNvSpPr>
          <p:nvPr>
            <p:ph idx="1"/>
          </p:nvPr>
        </p:nvSpPr>
        <p:spPr>
          <a:solidFill>
            <a:schemeClr val="bg1"/>
          </a:solidFill>
        </p:spPr>
        <p:txBody>
          <a:bodyPr>
            <a:normAutofit fontScale="85000" lnSpcReduction="20000"/>
          </a:bodyPr>
          <a:lstStyle/>
          <a:p>
            <a:pPr marL="0" indent="0" algn="ctr" eaLnBrk="1" fontAlgn="auto" hangingPunct="1">
              <a:lnSpc>
                <a:spcPct val="150000"/>
              </a:lnSpc>
              <a:spcAft>
                <a:spcPts val="0"/>
              </a:spcAft>
              <a:buFont typeface="Wingdings"/>
              <a:buNone/>
              <a:defRPr/>
            </a:pPr>
            <a:r>
              <a:rPr lang="fa-IR" sz="4800" b="1" dirty="0" smtClean="0">
                <a:latin typeface="B Nazanin+ Regular" panose="01000506000000020004" pitchFamily="2" charset="-78"/>
                <a:cs typeface="B Nazanin+ Regular" panose="01000506000000020004" pitchFamily="2" charset="-78"/>
              </a:rPr>
              <a:t>پنجم</a:t>
            </a:r>
            <a:r>
              <a:rPr lang="fa-IR" sz="4800" dirty="0" smtClean="0">
                <a:latin typeface="B Nazanin+ Regular" panose="01000506000000020004" pitchFamily="2" charset="-78"/>
                <a:cs typeface="B Nazanin+ Regular" panose="01000506000000020004" pitchFamily="2" charset="-78"/>
              </a:rPr>
              <a:t>/ باید به طرز شایسته ای از صاحب اختیار فعلی مشکل سلب صلاحیت نمود.</a:t>
            </a:r>
          </a:p>
          <a:p>
            <a:pPr marL="0" indent="0" algn="ctr" eaLnBrk="1" fontAlgn="auto" hangingPunct="1">
              <a:lnSpc>
                <a:spcPct val="150000"/>
              </a:lnSpc>
              <a:spcAft>
                <a:spcPts val="0"/>
              </a:spcAft>
              <a:buFont typeface="Wingdings"/>
              <a:buNone/>
              <a:defRPr/>
            </a:pPr>
            <a:r>
              <a:rPr lang="fa-IR" sz="4800" b="1" dirty="0" smtClean="0">
                <a:solidFill>
                  <a:srgbClr val="7030A0"/>
                </a:solidFill>
                <a:latin typeface="B Nazanin+ Regular" panose="01000506000000020004" pitchFamily="2" charset="-78"/>
                <a:cs typeface="B Nazanin+ Regular" panose="01000506000000020004" pitchFamily="2" charset="-78"/>
              </a:rPr>
              <a:t>ششم</a:t>
            </a:r>
            <a:r>
              <a:rPr lang="fa-IR" sz="4800" dirty="0" smtClean="0">
                <a:solidFill>
                  <a:srgbClr val="7030A0"/>
                </a:solidFill>
                <a:latin typeface="B Nazanin+ Regular" panose="01000506000000020004" pitchFamily="2" charset="-78"/>
                <a:cs typeface="B Nazanin+ Regular" panose="01000506000000020004" pitchFamily="2" charset="-78"/>
              </a:rPr>
              <a:t> /درمانگر باید دستورالعمل اضدادی بدهد.</a:t>
            </a:r>
          </a:p>
          <a:p>
            <a:pPr marL="274320" indent="-274320" algn="ctr" eaLnBrk="1" fontAlgn="auto" hangingPunct="1">
              <a:spcAft>
                <a:spcPts val="0"/>
              </a:spcAft>
              <a:buFont typeface="Wingdings"/>
              <a:buChar char=""/>
              <a:defRPr/>
            </a:pPr>
            <a:endParaRPr lang="fa-IR" sz="4800" dirty="0"/>
          </a:p>
        </p:txBody>
      </p:sp>
    </p:spTree>
  </p:cSld>
  <p:clrMapOvr>
    <a:masterClrMapping/>
  </p:clrMapOvr>
  <p:transition spd="slow">
    <p:dissolv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accent6">
              <a:lumMod val="60000"/>
              <a:lumOff val="40000"/>
            </a:schemeClr>
          </a:solidFill>
        </p:spPr>
        <p:txBody>
          <a:bodyPr>
            <a:noAutofit/>
          </a:bodyPr>
          <a:lstStyle/>
          <a:p>
            <a:pPr eaLnBrk="1" fontAlgn="auto" hangingPunct="1">
              <a:spcAft>
                <a:spcPts val="0"/>
              </a:spcAft>
              <a:defRPr/>
            </a:pPr>
            <a:r>
              <a:rPr lang="fa-IR" sz="3200" b="1" dirty="0" smtClean="0">
                <a:latin typeface="B Nazanin+ Regular" panose="01000506000000020004" pitchFamily="2" charset="-78"/>
                <a:cs typeface="B Nazanin" pitchFamily="2" charset="-78"/>
              </a:rPr>
              <a:t>مراحل روش اضدادی را می توان اینطور خلاصه کرد:</a:t>
            </a:r>
            <a:br>
              <a:rPr lang="fa-IR" sz="3200" b="1" dirty="0" smtClean="0">
                <a:latin typeface="B Nazanin+ Regular" panose="01000506000000020004" pitchFamily="2" charset="-78"/>
                <a:cs typeface="B Nazanin" pitchFamily="2" charset="-78"/>
              </a:rPr>
            </a:br>
            <a:endParaRPr lang="fa-IR" sz="2800" b="1" dirty="0">
              <a:cs typeface="B Nazanin" pitchFamily="2" charset="-78"/>
            </a:endParaRPr>
          </a:p>
        </p:txBody>
      </p:sp>
      <p:sp>
        <p:nvSpPr>
          <p:cNvPr id="3" name="Content Placeholder 2"/>
          <p:cNvSpPr>
            <a:spLocks noGrp="1"/>
          </p:cNvSpPr>
          <p:nvPr>
            <p:ph idx="1"/>
          </p:nvPr>
        </p:nvSpPr>
        <p:spPr>
          <a:solidFill>
            <a:schemeClr val="bg1"/>
          </a:solidFill>
        </p:spPr>
        <p:txBody>
          <a:bodyPr>
            <a:normAutofit/>
          </a:bodyPr>
          <a:lstStyle/>
          <a:p>
            <a:pPr marL="0" indent="0" algn="ctr" eaLnBrk="1" fontAlgn="auto" hangingPunct="1">
              <a:lnSpc>
                <a:spcPct val="150000"/>
              </a:lnSpc>
              <a:spcAft>
                <a:spcPts val="0"/>
              </a:spcAft>
              <a:buFont typeface="Wingdings"/>
              <a:buNone/>
              <a:defRPr/>
            </a:pPr>
            <a:r>
              <a:rPr lang="fa-IR" sz="4400" b="1" dirty="0" smtClean="0">
                <a:solidFill>
                  <a:srgbClr val="C00000"/>
                </a:solidFill>
                <a:latin typeface="B Nazanin+ Regular" panose="01000506000000020004" pitchFamily="2" charset="-78"/>
                <a:cs typeface="B Nazanin" pitchFamily="2" charset="-78"/>
              </a:rPr>
              <a:t>هفتم</a:t>
            </a:r>
            <a:r>
              <a:rPr lang="fa-IR" sz="4400" dirty="0" smtClean="0">
                <a:solidFill>
                  <a:srgbClr val="C00000"/>
                </a:solidFill>
                <a:latin typeface="B Nazanin+ Regular" panose="01000506000000020004" pitchFamily="2" charset="-78"/>
                <a:cs typeface="B Nazanin" pitchFamily="2" charset="-78"/>
              </a:rPr>
              <a:t> /درمانگر باید واکنش ها را زیر نظر داشته باشد.</a:t>
            </a:r>
          </a:p>
          <a:p>
            <a:pPr marL="0" indent="0" algn="ctr" eaLnBrk="1" fontAlgn="auto" hangingPunct="1">
              <a:lnSpc>
                <a:spcPct val="150000"/>
              </a:lnSpc>
              <a:spcAft>
                <a:spcPts val="0"/>
              </a:spcAft>
              <a:buFont typeface="Wingdings"/>
              <a:buNone/>
              <a:defRPr/>
            </a:pPr>
            <a:r>
              <a:rPr lang="fa-IR" sz="4400" b="1" dirty="0" smtClean="0">
                <a:latin typeface="B Nazanin+ Regular" panose="01000506000000020004" pitchFamily="2" charset="-78"/>
                <a:cs typeface="B Nazanin" pitchFamily="2" charset="-78"/>
              </a:rPr>
              <a:t>هشتم</a:t>
            </a:r>
            <a:r>
              <a:rPr lang="fa-IR" sz="4400" dirty="0" smtClean="0">
                <a:latin typeface="B Nazanin+ Regular" panose="01000506000000020004" pitchFamily="2" charset="-78"/>
                <a:cs typeface="B Nazanin" pitchFamily="2" charset="-78"/>
              </a:rPr>
              <a:t> /درمانگر باید از بها دادن به بهبود بیمار اجتناب کرد.</a:t>
            </a:r>
          </a:p>
          <a:p>
            <a:pPr marL="274320" indent="-274320" algn="ctr" eaLnBrk="1" fontAlgn="auto" hangingPunct="1">
              <a:spcAft>
                <a:spcPts val="0"/>
              </a:spcAft>
              <a:buFont typeface="Wingdings"/>
              <a:buChar char=""/>
              <a:defRPr/>
            </a:pPr>
            <a:endParaRPr lang="fa-IR" sz="4400" dirty="0">
              <a:cs typeface="B Nazanin" pitchFamily="2" charset="-78"/>
            </a:endParaRPr>
          </a:p>
        </p:txBody>
      </p:sp>
    </p:spTree>
  </p:cSld>
  <p:clrMapOvr>
    <a:masterClrMapping/>
  </p:clrMapOvr>
  <p:transition spd="slow">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solidFill>
            <a:schemeClr val="accent6">
              <a:lumMod val="60000"/>
              <a:lumOff val="40000"/>
            </a:schemeClr>
          </a:solidFill>
        </p:spPr>
        <p:txBody>
          <a:bodyPr/>
          <a:lstStyle/>
          <a:p>
            <a:pPr>
              <a:defRPr/>
            </a:pPr>
            <a:r>
              <a:rPr lang="fa-IR" dirty="0" smtClean="0"/>
              <a:t>مثال از اضدادی(تناقضی)</a:t>
            </a:r>
          </a:p>
        </p:txBody>
      </p:sp>
      <p:sp>
        <p:nvSpPr>
          <p:cNvPr id="77827" name="Content Placeholder 2"/>
          <p:cNvSpPr>
            <a:spLocks noGrp="1"/>
          </p:cNvSpPr>
          <p:nvPr>
            <p:ph idx="1"/>
          </p:nvPr>
        </p:nvSpPr>
        <p:spPr>
          <a:xfrm>
            <a:off x="457200" y="2500313"/>
            <a:ext cx="8229600" cy="3625850"/>
          </a:xfrm>
        </p:spPr>
        <p:txBody>
          <a:bodyPr/>
          <a:lstStyle/>
          <a:p>
            <a:pPr algn="ctr"/>
            <a:r>
              <a:rPr lang="fa-IR" altLang="en-US" sz="4000" smtClean="0"/>
              <a:t>زوجی که فقط هنگام جر و بحث با هم رابطه داشتند وادار شدند دعوا مرافعه های خود را بیفزایند تا بلکه به یکدیگر نزدیکتر شوند.</a:t>
            </a:r>
          </a:p>
          <a:p>
            <a:pPr algn="ctr"/>
            <a:endParaRPr lang="fa-IR" altLang="en-US" sz="4000" smtClean="0"/>
          </a:p>
          <a:p>
            <a:pPr algn="ctr"/>
            <a:endParaRPr lang="fa-IR" altLang="en-US" sz="4000" smtClean="0"/>
          </a:p>
        </p:txBody>
      </p:sp>
    </p:spTree>
  </p:cSld>
  <p:clrMapOvr>
    <a:masterClrMapping/>
  </p:clrMapOvr>
  <p:transition spd="slow">
    <p:dissolv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2"/>
          <p:cNvSpPr>
            <a:spLocks noGrp="1"/>
          </p:cNvSpPr>
          <p:nvPr>
            <p:ph type="title"/>
          </p:nvPr>
        </p:nvSpPr>
        <p:spPr>
          <a:xfrm>
            <a:off x="457200" y="214313"/>
            <a:ext cx="8229600" cy="1203325"/>
          </a:xfrm>
          <a:solidFill>
            <a:srgbClr val="92D050"/>
          </a:solidFill>
        </p:spPr>
        <p:txBody>
          <a:bodyPr/>
          <a:lstStyle/>
          <a:p>
            <a:pPr eaLnBrk="1" hangingPunct="1">
              <a:lnSpc>
                <a:spcPct val="150000"/>
              </a:lnSpc>
            </a:pPr>
            <a:r>
              <a:rPr lang="fa-IR" altLang="en-US" smtClean="0">
                <a:latin typeface="B Nazanin+ Regular"/>
                <a:ea typeface="B Nazanin+ Regular"/>
                <a:cs typeface="B Nazanin+ Regular"/>
              </a:rPr>
              <a:t>2) درمان و استفاده از تمثیل</a:t>
            </a:r>
          </a:p>
        </p:txBody>
      </p:sp>
      <p:sp>
        <p:nvSpPr>
          <p:cNvPr id="78851" name="Content Placeholder 1"/>
          <p:cNvSpPr>
            <a:spLocks noGrp="1"/>
          </p:cNvSpPr>
          <p:nvPr>
            <p:ph idx="1"/>
          </p:nvPr>
        </p:nvSpPr>
        <p:spPr/>
        <p:txBody>
          <a:bodyPr/>
          <a:lstStyle/>
          <a:p>
            <a:pPr algn="ctr" eaLnBrk="1" hangingPunct="1"/>
            <a:r>
              <a:rPr lang="fa-IR" altLang="en-US" sz="6000" smtClean="0">
                <a:latin typeface="B Nazanin+ Regular"/>
                <a:ea typeface="B Nazanin+ Regular"/>
                <a:cs typeface="B Nazanin+ Regular"/>
              </a:rPr>
              <a:t>یکی از جالب ترین جنبه های تلاش برای تغییر انسان این حقیقت است که استفاده از تمثیل یا استعاره محور شیوه های درمانی به نظر می رسد.</a:t>
            </a:r>
            <a:endParaRPr lang="fa-IR" altLang="en-US" sz="6000" smtClean="0"/>
          </a:p>
        </p:txBody>
      </p:sp>
    </p:spTree>
  </p:cSld>
  <p:clrMapOvr>
    <a:masterClrMapping/>
  </p:clrMapOvr>
  <p:transition spd="slow">
    <p:dissolv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2"/>
          <p:cNvSpPr>
            <a:spLocks noGrp="1"/>
          </p:cNvSpPr>
          <p:nvPr>
            <p:ph type="title"/>
          </p:nvPr>
        </p:nvSpPr>
        <p:spPr>
          <a:solidFill>
            <a:srgbClr val="92D050"/>
          </a:solidFill>
        </p:spPr>
        <p:txBody>
          <a:bodyPr/>
          <a:lstStyle/>
          <a:p>
            <a:pPr eaLnBrk="1" hangingPunct="1">
              <a:lnSpc>
                <a:spcPct val="150000"/>
              </a:lnSpc>
            </a:pPr>
            <a:r>
              <a:rPr lang="fa-IR" altLang="en-US" smtClean="0">
                <a:latin typeface="B Nazanin+ Regular"/>
                <a:ea typeface="B Nazanin+ Regular"/>
                <a:cs typeface="B Nazanin+ Regular"/>
              </a:rPr>
              <a:t>درمان و استفاده از تمثیل</a:t>
            </a:r>
          </a:p>
        </p:txBody>
      </p:sp>
      <p:sp>
        <p:nvSpPr>
          <p:cNvPr id="79875" name="Content Placeholder 2"/>
          <p:cNvSpPr>
            <a:spLocks noGrp="1"/>
          </p:cNvSpPr>
          <p:nvPr>
            <p:ph idx="1"/>
          </p:nvPr>
        </p:nvSpPr>
        <p:spPr/>
        <p:txBody>
          <a:bodyPr/>
          <a:lstStyle/>
          <a:p>
            <a:pPr algn="ctr" eaLnBrk="1" hangingPunct="1"/>
            <a:r>
              <a:rPr lang="fa-IR" altLang="en-US" sz="4000" smtClean="0">
                <a:latin typeface="B Nazanin+ Regular"/>
                <a:ea typeface="B Nazanin+ Regular"/>
                <a:cs typeface="B Nazanin+ Regular"/>
              </a:rPr>
              <a:t>وجه اشتراک مکاتب کاملا متفاوت درمانی،گرایش شدید به استفاده از بیان تمثیل است.</a:t>
            </a:r>
          </a:p>
          <a:p>
            <a:pPr algn="ctr" eaLnBrk="1" hangingPunct="1"/>
            <a:r>
              <a:rPr lang="fa-IR" altLang="en-US" sz="4000" smtClean="0">
                <a:latin typeface="B Nazanin+ Regular"/>
                <a:ea typeface="B Nazanin+ Regular"/>
                <a:cs typeface="B Nazanin+ Regular"/>
              </a:rPr>
              <a:t>به این سادگی نیست که بگوییم روش های«اصلاح رفتار» توجه به «اجزا» (رفتار) دارند و نظر متخصصان روش دینامیک معطوف به تمثیل است.</a:t>
            </a:r>
            <a:endParaRPr lang="fa-IR" altLang="en-US" sz="4000" smtClean="0"/>
          </a:p>
        </p:txBody>
      </p:sp>
    </p:spTree>
  </p:cSld>
  <p:clrMapOvr>
    <a:masterClrMapping/>
  </p:clrMapOvr>
  <p:transition spd="slow">
    <p:dissolv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2"/>
          <p:cNvSpPr>
            <a:spLocks noGrp="1"/>
          </p:cNvSpPr>
          <p:nvPr>
            <p:ph type="title"/>
          </p:nvPr>
        </p:nvSpPr>
        <p:spPr>
          <a:solidFill>
            <a:srgbClr val="92D050"/>
          </a:solidFill>
        </p:spPr>
        <p:txBody>
          <a:bodyPr/>
          <a:lstStyle/>
          <a:p>
            <a:pPr eaLnBrk="1" hangingPunct="1">
              <a:lnSpc>
                <a:spcPct val="150000"/>
              </a:lnSpc>
            </a:pPr>
            <a:r>
              <a:rPr lang="fa-IR" altLang="en-US" smtClean="0">
                <a:latin typeface="B Nazanin+ Regular"/>
                <a:ea typeface="B Nazanin+ Regular"/>
                <a:cs typeface="B Nazanin+ Regular"/>
              </a:rPr>
              <a:t>درمان و استفاده از تمثیل</a:t>
            </a:r>
          </a:p>
        </p:txBody>
      </p:sp>
      <p:sp>
        <p:nvSpPr>
          <p:cNvPr id="80899" name="Content Placeholder 2"/>
          <p:cNvSpPr>
            <a:spLocks noGrp="1"/>
          </p:cNvSpPr>
          <p:nvPr>
            <p:ph idx="1"/>
          </p:nvPr>
        </p:nvSpPr>
        <p:spPr/>
        <p:txBody>
          <a:bodyPr/>
          <a:lstStyle/>
          <a:p>
            <a:pPr algn="ctr" eaLnBrk="1" hangingPunct="1"/>
            <a:r>
              <a:rPr lang="fa-IR" altLang="en-US" sz="5400" b="1" smtClean="0">
                <a:latin typeface="B Nazanin+ Regular"/>
                <a:ea typeface="B Nazanin+ Regular"/>
                <a:cs typeface="B Nazanin+ Regular"/>
              </a:rPr>
              <a:t>«رفتارگرایان» در توصیف مشکلات و در ارزیابی نتایج گرایش به کمی بودن دارند،اما می توان گفت که درمان آنها در واقع، هم کمی و هم تمثیلی است.</a:t>
            </a:r>
            <a:endParaRPr lang="en-US" altLang="en-US" sz="5400" b="1" smtClean="0">
              <a:latin typeface="B Nazanin+ Regular"/>
              <a:ea typeface="B Nazanin+ Regular"/>
              <a:cs typeface="B Nazanin+ Regular"/>
            </a:endParaRPr>
          </a:p>
          <a:p>
            <a:pPr eaLnBrk="1" hangingPunct="1"/>
            <a:endParaRPr lang="fa-IR" altLang="en-US" smtClean="0"/>
          </a:p>
        </p:txBody>
      </p:sp>
    </p:spTree>
  </p:cSld>
  <p:clrMapOvr>
    <a:masterClrMapping/>
  </p:clrMapOvr>
  <p:transition spd="slow">
    <p:dissolv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2"/>
          <p:cNvSpPr>
            <a:spLocks noGrp="1"/>
          </p:cNvSpPr>
          <p:nvPr>
            <p:ph type="title"/>
          </p:nvPr>
        </p:nvSpPr>
        <p:spPr>
          <a:xfrm>
            <a:off x="671513" y="214313"/>
            <a:ext cx="7258050" cy="1203325"/>
          </a:xfrm>
          <a:solidFill>
            <a:schemeClr val="bg1"/>
          </a:solidFill>
          <a:ln>
            <a:solidFill>
              <a:srgbClr val="FF0000"/>
            </a:solidFill>
            <a:miter lim="800000"/>
            <a:headEnd/>
            <a:tailEnd/>
          </a:ln>
        </p:spPr>
        <p:txBody>
          <a:bodyPr/>
          <a:lstStyle/>
          <a:p>
            <a:pPr eaLnBrk="1" hangingPunct="1">
              <a:lnSpc>
                <a:spcPct val="150000"/>
              </a:lnSpc>
            </a:pPr>
            <a:r>
              <a:rPr lang="fa-IR" altLang="en-US" sz="5400" smtClean="0">
                <a:solidFill>
                  <a:srgbClr val="002060"/>
                </a:solidFill>
                <a:latin typeface="B Nazanin+ Regular"/>
                <a:cs typeface="B Jadid" panose="00000700000000000000" pitchFamily="2" charset="-78"/>
              </a:rPr>
              <a:t>3)درمان انفجاری</a:t>
            </a:r>
            <a:endParaRPr lang="fa-IR" altLang="en-US" sz="5400" smtClean="0">
              <a:solidFill>
                <a:srgbClr val="002060"/>
              </a:solidFill>
              <a:latin typeface="B Nazanin+ Regular"/>
              <a:ea typeface="B Nazanin+ Regular"/>
              <a:cs typeface="B Nazanin+ Regular"/>
            </a:endParaRPr>
          </a:p>
        </p:txBody>
      </p:sp>
      <p:sp>
        <p:nvSpPr>
          <p:cNvPr id="81923" name="Content Placeholder 2"/>
          <p:cNvSpPr>
            <a:spLocks noGrp="1"/>
          </p:cNvSpPr>
          <p:nvPr>
            <p:ph idx="1"/>
          </p:nvPr>
        </p:nvSpPr>
        <p:spPr/>
        <p:txBody>
          <a:bodyPr/>
          <a:lstStyle/>
          <a:p>
            <a:pPr algn="ctr" eaLnBrk="1" hangingPunct="1"/>
            <a:r>
              <a:rPr lang="fa-IR" altLang="en-US" sz="4800" smtClean="0">
                <a:latin typeface="B Nazanin+ Regular"/>
                <a:cs typeface="B Nazanin" panose="00000400000000000000" pitchFamily="2" charset="-78"/>
              </a:rPr>
              <a:t>توماس استمپل،  در روشی عکس این،به عوض استفاده از استعارات چند مرحله ای برای اجتناب از مضطرب کردن بیمار،«</a:t>
            </a:r>
            <a:r>
              <a:rPr lang="fa-IR" altLang="en-US" sz="4800" smtClean="0">
                <a:solidFill>
                  <a:srgbClr val="C00000"/>
                </a:solidFill>
                <a:latin typeface="B Nazanin+ Regular"/>
                <a:cs typeface="B Nazanin" panose="00000400000000000000" pitchFamily="2" charset="-78"/>
              </a:rPr>
              <a:t>درمان انفجاری</a:t>
            </a:r>
            <a:r>
              <a:rPr lang="fa-IR" altLang="en-US" sz="4800" smtClean="0">
                <a:latin typeface="B Nazanin+ Regular"/>
                <a:cs typeface="B Nazanin" panose="00000400000000000000" pitchFamily="2" charset="-78"/>
              </a:rPr>
              <a:t>» را مطرح می کند</a:t>
            </a:r>
            <a:endParaRPr lang="fa-IR" altLang="en-US" sz="4800" smtClean="0">
              <a:cs typeface="B Nazanin" panose="00000400000000000000" pitchFamily="2" charset="-78"/>
            </a:endParaRPr>
          </a:p>
        </p:txBody>
      </p:sp>
    </p:spTree>
  </p:cSld>
  <p:clrMapOvr>
    <a:masterClrMapping/>
  </p:clrMapOvr>
  <p:transition spd="slow">
    <p:dissolv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2"/>
          <p:cNvSpPr>
            <a:spLocks noGrp="1"/>
          </p:cNvSpPr>
          <p:nvPr>
            <p:ph type="title"/>
          </p:nvPr>
        </p:nvSpPr>
        <p:spPr>
          <a:xfrm>
            <a:off x="457200" y="285750"/>
            <a:ext cx="7239000" cy="1177925"/>
          </a:xfrm>
          <a:solidFill>
            <a:schemeClr val="bg1"/>
          </a:solidFill>
          <a:ln>
            <a:solidFill>
              <a:srgbClr val="FF0000"/>
            </a:solidFill>
            <a:miter lim="800000"/>
            <a:headEnd/>
            <a:tailEnd/>
          </a:ln>
        </p:spPr>
        <p:txBody>
          <a:bodyPr/>
          <a:lstStyle/>
          <a:p>
            <a:pPr eaLnBrk="1" hangingPunct="1">
              <a:lnSpc>
                <a:spcPct val="150000"/>
              </a:lnSpc>
            </a:pPr>
            <a:r>
              <a:rPr lang="fa-IR" altLang="en-US" sz="5400" smtClean="0">
                <a:solidFill>
                  <a:srgbClr val="002060"/>
                </a:solidFill>
                <a:latin typeface="B Nazanin+ Regular"/>
                <a:cs typeface="B Jadid" panose="00000700000000000000" pitchFamily="2" charset="-78"/>
              </a:rPr>
              <a:t>درمان انفجاری</a:t>
            </a:r>
          </a:p>
        </p:txBody>
      </p:sp>
      <p:sp>
        <p:nvSpPr>
          <p:cNvPr id="82947" name="Content Placeholder 2"/>
          <p:cNvSpPr>
            <a:spLocks noGrp="1"/>
          </p:cNvSpPr>
          <p:nvPr>
            <p:ph idx="1"/>
          </p:nvPr>
        </p:nvSpPr>
        <p:spPr/>
        <p:txBody>
          <a:bodyPr/>
          <a:lstStyle/>
          <a:p>
            <a:pPr algn="ctr" eaLnBrk="1" hangingPunct="1"/>
            <a:r>
              <a:rPr lang="fa-IR" altLang="en-US" sz="8000" smtClean="0">
                <a:latin typeface="B Nazanin+ Regular"/>
                <a:ea typeface="B Nazanin+ Regular"/>
                <a:cs typeface="B Nazanin+ Regular"/>
              </a:rPr>
              <a:t>روشی که برای کاستن از ترس بیمار  او را دعوت به ترس می کند.</a:t>
            </a:r>
            <a:endParaRPr lang="fa-IR" altLang="en-US" sz="8000" smtClean="0"/>
          </a:p>
        </p:txBody>
      </p:sp>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6925"/>
          </a:xfrm>
          <a:solidFill>
            <a:schemeClr val="bg2">
              <a:lumMod val="90000"/>
            </a:schemeClr>
          </a:solidFill>
        </p:spPr>
        <p:txBody>
          <a:bodyPr/>
          <a:lstStyle/>
          <a:p>
            <a:pPr eaLnBrk="1" fontAlgn="auto" hangingPunct="1">
              <a:spcAft>
                <a:spcPts val="0"/>
              </a:spcAft>
              <a:defRPr/>
            </a:pPr>
            <a:r>
              <a:rPr lang="fa-IR" dirty="0" smtClean="0"/>
              <a:t>جی هی لی</a:t>
            </a:r>
            <a:endParaRPr lang="fa-IR" dirty="0"/>
          </a:p>
        </p:txBody>
      </p:sp>
      <p:sp>
        <p:nvSpPr>
          <p:cNvPr id="3" name="Content Placeholder 2"/>
          <p:cNvSpPr>
            <a:spLocks noGrp="1"/>
          </p:cNvSpPr>
          <p:nvPr>
            <p:ph idx="1"/>
          </p:nvPr>
        </p:nvSpPr>
        <p:spPr>
          <a:ln w="28575">
            <a:solidFill>
              <a:schemeClr val="accent1"/>
            </a:solidFill>
          </a:ln>
        </p:spPr>
        <p:txBody>
          <a:bodyPr>
            <a:normAutofit fontScale="85000" lnSpcReduction="20000"/>
          </a:bodyPr>
          <a:lstStyle/>
          <a:p>
            <a:pPr marL="365760" indent="-256032" algn="ctr" eaLnBrk="1" fontAlgn="auto" hangingPunct="1">
              <a:spcAft>
                <a:spcPts val="0"/>
              </a:spcAft>
              <a:buFont typeface="Wingdings 3"/>
              <a:buChar char=""/>
              <a:defRPr/>
            </a:pPr>
            <a:r>
              <a:rPr lang="fa-IR" b="1" dirty="0" smtClean="0">
                <a:cs typeface="B Nazanin" pitchFamily="2" charset="-78"/>
              </a:rPr>
              <a:t>جی هی لی یکی از چندین فرد مهم در ایجاد نظریه ی خانوادگی سیستمیک و خانواده درمانی استراتژیک است.</a:t>
            </a:r>
          </a:p>
          <a:p>
            <a:pPr marL="365760" indent="-256032" algn="ctr" eaLnBrk="1" fontAlgn="auto" hangingPunct="1">
              <a:spcAft>
                <a:spcPts val="0"/>
              </a:spcAft>
              <a:buFont typeface="Wingdings 3"/>
              <a:buChar char=""/>
              <a:defRPr/>
            </a:pPr>
            <a:r>
              <a:rPr lang="fa-IR" b="1" dirty="0" smtClean="0">
                <a:solidFill>
                  <a:srgbClr val="FF0000"/>
                </a:solidFill>
                <a:cs typeface="B Nazanin" pitchFamily="2" charset="-78"/>
              </a:rPr>
              <a:t>او با سه نفری که بیشترین تاثیر را بر روی تکامل خانواده درمانی داشتند کارکرد : میلتون اریکسون- گریگوری بیتسون-سالوادور مینوچین</a:t>
            </a:r>
          </a:p>
          <a:p>
            <a:pPr marL="365760" indent="-256032" algn="ctr" eaLnBrk="1" fontAlgn="auto" hangingPunct="1">
              <a:spcAft>
                <a:spcPts val="0"/>
              </a:spcAft>
              <a:buFont typeface="Wingdings 3"/>
              <a:buChar char=""/>
              <a:defRPr/>
            </a:pPr>
            <a:r>
              <a:rPr lang="fa-IR" b="1" dirty="0" smtClean="0">
                <a:cs typeface="B Nazanin" pitchFamily="2" charset="-78"/>
              </a:rPr>
              <a:t>هی لی کارش را با گریگوری بیتسون در سال 1952 آغاز کرد.</a:t>
            </a:r>
          </a:p>
          <a:p>
            <a:pPr marL="365760" indent="-256032" algn="ctr" eaLnBrk="1" fontAlgn="auto" hangingPunct="1">
              <a:spcAft>
                <a:spcPts val="0"/>
              </a:spcAft>
              <a:buFont typeface="Wingdings 3"/>
              <a:buChar char=""/>
              <a:defRPr/>
            </a:pPr>
            <a:r>
              <a:rPr lang="fa-IR" b="1" dirty="0" smtClean="0">
                <a:solidFill>
                  <a:srgbClr val="FF0000"/>
                </a:solidFill>
                <a:cs typeface="B Nazanin" pitchFamily="2" charset="-78"/>
              </a:rPr>
              <a:t>هی لی در سال 1974 به منطقه واشنگتن دی سی نقل مکان کرد تا انجمن خانواده درمانی واشنگتن را در چوی چیس به همراه کلومادانزکه بعد ها همسرش شد ایجاد کند.</a:t>
            </a:r>
          </a:p>
          <a:p>
            <a:pPr marL="365760" indent="-256032" algn="ctr" eaLnBrk="1" fontAlgn="auto" hangingPunct="1">
              <a:spcAft>
                <a:spcPts val="0"/>
              </a:spcAft>
              <a:buFont typeface="Wingdings 3"/>
              <a:buChar char=""/>
              <a:defRPr/>
            </a:pPr>
            <a:r>
              <a:rPr lang="fa-IR" b="1" dirty="0" smtClean="0">
                <a:cs typeface="B Nazanin" pitchFamily="2" charset="-78"/>
              </a:rPr>
              <a:t>هی لی یک فرد عملگرا بود و 22 کتاب به 16 زبان ترجمه نموده و بیش از 100 مقاله را منتشر ساخت.</a:t>
            </a:r>
          </a:p>
          <a:p>
            <a:pPr marL="365760" indent="-256032" algn="ctr" eaLnBrk="1" fontAlgn="auto" hangingPunct="1">
              <a:spcAft>
                <a:spcPts val="0"/>
              </a:spcAft>
              <a:buFont typeface="Wingdings 3"/>
              <a:buChar char=""/>
              <a:defRPr/>
            </a:pPr>
            <a:r>
              <a:rPr lang="fa-IR" b="1" dirty="0" smtClean="0">
                <a:solidFill>
                  <a:srgbClr val="FF0000"/>
                </a:solidFill>
                <a:cs typeface="B Nazanin" pitchFamily="2" charset="-78"/>
              </a:rPr>
              <a:t>جی هی لی در سال 1995 در کالیفرنیا بازنشته شد و در خانه اش در سان دیه گو فوت کرد.</a:t>
            </a:r>
            <a:endParaRPr lang="fa-IR" b="1" dirty="0">
              <a:solidFill>
                <a:srgbClr val="FF0000"/>
              </a:solidFill>
              <a:cs typeface="B Nazanin" pitchFamily="2" charset="-78"/>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lstStyle/>
          <a:p>
            <a:pPr eaLnBrk="1" hangingPunct="1"/>
            <a:r>
              <a:rPr lang="fa-IR" altLang="en-US" sz="4000" smtClean="0">
                <a:latin typeface="B Nazanin+ Regular"/>
                <a:cs typeface="B Jadid" panose="00000700000000000000" pitchFamily="2" charset="-78"/>
              </a:rPr>
              <a:t>درمان انفجاری</a:t>
            </a:r>
            <a:endParaRPr lang="fa-IR" altLang="en-US" smtClean="0"/>
          </a:p>
        </p:txBody>
      </p:sp>
      <p:sp>
        <p:nvSpPr>
          <p:cNvPr id="83971" name="Content Placeholder 2"/>
          <p:cNvSpPr>
            <a:spLocks noGrp="1"/>
          </p:cNvSpPr>
          <p:nvPr>
            <p:ph idx="1"/>
          </p:nvPr>
        </p:nvSpPr>
        <p:spPr/>
        <p:txBody>
          <a:bodyPr/>
          <a:lstStyle/>
          <a:p>
            <a:pPr marL="0" indent="0" algn="ctr" eaLnBrk="1" hangingPunct="1">
              <a:lnSpc>
                <a:spcPct val="150000"/>
              </a:lnSpc>
              <a:buFont typeface="Wingdings 2" panose="05020102010507070707" pitchFamily="18" charset="2"/>
              <a:buNone/>
            </a:pPr>
            <a:r>
              <a:rPr lang="fa-IR" altLang="en-US" sz="5400" b="1" smtClean="0">
                <a:latin typeface="B Nazanin+ Regular"/>
                <a:cs typeface="B Nazanin" panose="00000400000000000000" pitchFamily="2" charset="-78"/>
              </a:rPr>
              <a:t>استمپل با ساختن استعارات تند بیمار را جبرا «</a:t>
            </a:r>
            <a:r>
              <a:rPr lang="fa-IR" altLang="en-US" sz="5400" b="1" smtClean="0">
                <a:solidFill>
                  <a:srgbClr val="C00000"/>
                </a:solidFill>
                <a:latin typeface="B Nazanin+ Regular"/>
                <a:cs typeface="B Nazanin" panose="00000400000000000000" pitchFamily="2" charset="-78"/>
              </a:rPr>
              <a:t>مضطرب</a:t>
            </a:r>
            <a:r>
              <a:rPr lang="fa-IR" altLang="en-US" sz="5400" b="1" smtClean="0">
                <a:latin typeface="B Nazanin+ Regular"/>
                <a:cs typeface="B Nazanin" panose="00000400000000000000" pitchFamily="2" charset="-78"/>
              </a:rPr>
              <a:t>» می کند. </a:t>
            </a:r>
          </a:p>
        </p:txBody>
      </p:sp>
      <p:sp>
        <p:nvSpPr>
          <p:cNvPr id="4" name="Title 2"/>
          <p:cNvSpPr txBox="1">
            <a:spLocks/>
          </p:cNvSpPr>
          <p:nvPr/>
        </p:nvSpPr>
        <p:spPr>
          <a:xfrm>
            <a:off x="457200" y="285728"/>
            <a:ext cx="7239000" cy="1177312"/>
          </a:xfrm>
          <a:prstGeom prst="rect">
            <a:avLst/>
          </a:prstGeom>
          <a:solidFill>
            <a:schemeClr val="bg1"/>
          </a:solidFill>
          <a:ln>
            <a:solidFill>
              <a:srgbClr val="FF0000"/>
            </a:solidFill>
          </a:ln>
        </p:spPr>
        <p:txBody>
          <a:bodyPr lIns="45720" tIns="0" rIns="45720" bIns="0" anchor="b"/>
          <a:lstStyle/>
          <a:p>
            <a:pPr algn="ctr" fontAlgn="auto">
              <a:lnSpc>
                <a:spcPct val="150000"/>
              </a:lnSpc>
              <a:spcAft>
                <a:spcPts val="0"/>
              </a:spcAft>
              <a:defRPr/>
            </a:pPr>
            <a:r>
              <a:rPr lang="fa-IR" sz="5400" b="1" cap="all" dirty="0">
                <a:ln w="500">
                  <a:solidFill>
                    <a:schemeClr val="tx2">
                      <a:shade val="20000"/>
                      <a:satMod val="120000"/>
                    </a:schemeClr>
                  </a:solidFill>
                </a:ln>
                <a:solidFill>
                  <a:srgbClr val="002060"/>
                </a:solidFill>
                <a:latin typeface="B Nazanin+ Regular" panose="01000506000000020004" pitchFamily="2" charset="-78"/>
                <a:ea typeface="+mj-ea"/>
                <a:cs typeface="B Jadid" pitchFamily="2" charset="-78"/>
              </a:rPr>
              <a:t>درمان انفجاری</a:t>
            </a:r>
          </a:p>
        </p:txBody>
      </p:sp>
    </p:spTree>
  </p:cSld>
  <p:clrMapOvr>
    <a:masterClrMapping/>
  </p:clrMapOvr>
  <p:transition spd="slow">
    <p:dissolv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2"/>
          <p:cNvSpPr>
            <a:spLocks noGrp="1"/>
          </p:cNvSpPr>
          <p:nvPr>
            <p:ph type="title"/>
          </p:nvPr>
        </p:nvSpPr>
        <p:spPr>
          <a:solidFill>
            <a:schemeClr val="bg1"/>
          </a:solidFill>
          <a:ln>
            <a:solidFill>
              <a:srgbClr val="FF0000"/>
            </a:solidFill>
            <a:miter lim="800000"/>
            <a:headEnd/>
            <a:tailEnd/>
          </a:ln>
        </p:spPr>
        <p:txBody>
          <a:bodyPr/>
          <a:lstStyle/>
          <a:p>
            <a:pPr eaLnBrk="1" hangingPunct="1">
              <a:lnSpc>
                <a:spcPct val="150000"/>
              </a:lnSpc>
            </a:pPr>
            <a:r>
              <a:rPr lang="fa-IR" altLang="en-US" sz="5400" smtClean="0">
                <a:solidFill>
                  <a:srgbClr val="002060"/>
                </a:solidFill>
                <a:latin typeface="B Nazanin+ Regular"/>
                <a:cs typeface="B Jadid" panose="00000700000000000000" pitchFamily="2" charset="-78"/>
              </a:rPr>
              <a:t>درمان انفجاری</a:t>
            </a:r>
          </a:p>
        </p:txBody>
      </p:sp>
      <p:sp>
        <p:nvSpPr>
          <p:cNvPr id="84995" name="Content Placeholder 2"/>
          <p:cNvSpPr>
            <a:spLocks noGrp="1"/>
          </p:cNvSpPr>
          <p:nvPr>
            <p:ph idx="1"/>
          </p:nvPr>
        </p:nvSpPr>
        <p:spPr/>
        <p:txBody>
          <a:bodyPr/>
          <a:lstStyle/>
          <a:p>
            <a:pPr algn="ctr" eaLnBrk="1" hangingPunct="1"/>
            <a:r>
              <a:rPr lang="fa-IR" altLang="en-US" sz="4400" smtClean="0">
                <a:latin typeface="B Nazanin+ Regular"/>
                <a:ea typeface="B Nazanin+ Regular"/>
                <a:cs typeface="B Nazanin+ Regular"/>
              </a:rPr>
              <a:t>مثلا، اگر بیمار اظهار کند که از حشرات می ترسد،درمانگر به بیمار خواهد گفت که او در محاصره حشرات است،حشرات بزرگتر می شوند و به او نزدیک تر می گردند،او را زیر دست و پا می گیرند و الاآخر.</a:t>
            </a:r>
            <a:endParaRPr lang="en-US" altLang="en-US" sz="4400" smtClean="0">
              <a:latin typeface="B Nazanin+ Regular"/>
              <a:ea typeface="B Nazanin+ Regular"/>
              <a:cs typeface="B Nazanin+ Regular"/>
            </a:endParaRPr>
          </a:p>
          <a:p>
            <a:pPr eaLnBrk="1" hangingPunct="1"/>
            <a:endParaRPr lang="fa-IR" altLang="en-US" sz="2400" smtClean="0"/>
          </a:p>
        </p:txBody>
      </p:sp>
    </p:spTree>
  </p:cSld>
  <p:clrMapOvr>
    <a:masterClrMapping/>
  </p:clrMapOvr>
  <p:transition spd="slow">
    <p:dissolv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2"/>
          <p:cNvSpPr>
            <a:spLocks noGrp="1"/>
          </p:cNvSpPr>
          <p:nvPr>
            <p:ph type="title"/>
          </p:nvPr>
        </p:nvSpPr>
        <p:spPr>
          <a:xfrm>
            <a:off x="457200" y="357188"/>
            <a:ext cx="7239000" cy="1106487"/>
          </a:xfrm>
          <a:solidFill>
            <a:schemeClr val="bg1"/>
          </a:solidFill>
          <a:ln>
            <a:solidFill>
              <a:srgbClr val="FF0000"/>
            </a:solidFill>
            <a:miter lim="800000"/>
            <a:headEnd/>
            <a:tailEnd/>
          </a:ln>
        </p:spPr>
        <p:txBody>
          <a:bodyPr/>
          <a:lstStyle/>
          <a:p>
            <a:pPr eaLnBrk="1" hangingPunct="1">
              <a:lnSpc>
                <a:spcPct val="150000"/>
              </a:lnSpc>
            </a:pPr>
            <a:r>
              <a:rPr lang="fa-IR" altLang="en-US" sz="5400" smtClean="0">
                <a:solidFill>
                  <a:srgbClr val="002060"/>
                </a:solidFill>
                <a:latin typeface="B Nazanin+ Regular"/>
                <a:cs typeface="B Jadid" panose="00000700000000000000" pitchFamily="2" charset="-78"/>
              </a:rPr>
              <a:t>درمان انفجاری</a:t>
            </a:r>
          </a:p>
        </p:txBody>
      </p:sp>
      <p:sp>
        <p:nvSpPr>
          <p:cNvPr id="86019" name="Content Placeholder 2"/>
          <p:cNvSpPr>
            <a:spLocks noGrp="1"/>
          </p:cNvSpPr>
          <p:nvPr>
            <p:ph idx="1"/>
          </p:nvPr>
        </p:nvSpPr>
        <p:spPr>
          <a:xfrm>
            <a:off x="457200" y="2357438"/>
            <a:ext cx="7239000" cy="4098925"/>
          </a:xfrm>
        </p:spPr>
        <p:txBody>
          <a:bodyPr/>
          <a:lstStyle/>
          <a:p>
            <a:pPr algn="ctr" eaLnBrk="1" hangingPunct="1"/>
            <a:r>
              <a:rPr lang="fa-IR" altLang="en-US" sz="5400" smtClean="0">
                <a:latin typeface="B Nazanin+ Regular"/>
                <a:ea typeface="B Nazanin+ Regular"/>
                <a:cs typeface="B Nazanin+ Regular"/>
              </a:rPr>
              <a:t>بیمار در این درمان حق وتو ندارد،زیرا مضطرب شدن تنها بر ماهیت تند استعاره درمانگر می افزاید.</a:t>
            </a:r>
            <a:endParaRPr lang="fa-IR" altLang="en-US" sz="5400" smtClean="0"/>
          </a:p>
        </p:txBody>
      </p:sp>
    </p:spTree>
  </p:cSld>
  <p:clrMapOvr>
    <a:masterClrMapping/>
  </p:clrMapOvr>
  <p:transition spd="slow">
    <p:dissolv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2"/>
          <p:cNvSpPr>
            <a:spLocks noGrp="1"/>
          </p:cNvSpPr>
          <p:nvPr>
            <p:ph type="title"/>
          </p:nvPr>
        </p:nvSpPr>
        <p:spPr>
          <a:solidFill>
            <a:schemeClr val="bg1"/>
          </a:solidFill>
          <a:ln>
            <a:solidFill>
              <a:srgbClr val="FF0000"/>
            </a:solidFill>
            <a:miter lim="800000"/>
            <a:headEnd/>
            <a:tailEnd/>
          </a:ln>
        </p:spPr>
        <p:txBody>
          <a:bodyPr/>
          <a:lstStyle/>
          <a:p>
            <a:pPr eaLnBrk="1" hangingPunct="1">
              <a:lnSpc>
                <a:spcPct val="150000"/>
              </a:lnSpc>
            </a:pPr>
            <a:r>
              <a:rPr lang="fa-IR" altLang="en-US" sz="5400" smtClean="0">
                <a:solidFill>
                  <a:srgbClr val="002060"/>
                </a:solidFill>
                <a:latin typeface="B Nazanin+ Regular"/>
                <a:cs typeface="B Jadid" panose="00000700000000000000" pitchFamily="2" charset="-78"/>
              </a:rPr>
              <a:t>درمان انفجاری</a:t>
            </a:r>
          </a:p>
        </p:txBody>
      </p:sp>
      <p:sp>
        <p:nvSpPr>
          <p:cNvPr id="87043" name="Content Placeholder 2"/>
          <p:cNvSpPr>
            <a:spLocks noGrp="1"/>
          </p:cNvSpPr>
          <p:nvPr>
            <p:ph idx="1"/>
          </p:nvPr>
        </p:nvSpPr>
        <p:spPr/>
        <p:txBody>
          <a:bodyPr/>
          <a:lstStyle/>
          <a:p>
            <a:pPr marL="0" indent="0" algn="ctr">
              <a:lnSpc>
                <a:spcPct val="150000"/>
              </a:lnSpc>
            </a:pPr>
            <a:r>
              <a:rPr lang="fa-IR" altLang="en-US" sz="3600" b="1" smtClean="0">
                <a:latin typeface="B Nazanin+ Regular"/>
                <a:ea typeface="B Nazanin+ Regular"/>
                <a:cs typeface="B Nazanin+ Regular"/>
              </a:rPr>
              <a:t>بیمار صرفاً می تواند با مضطرب نبودن«بهبود» یابد،آن هم اغلب با خنده ای که در اثر کاهش ترسش به علت پوچی تمثیلات درمانگر سر می دهد.</a:t>
            </a:r>
          </a:p>
          <a:p>
            <a:pPr marL="0" indent="0" algn="just">
              <a:lnSpc>
                <a:spcPct val="150000"/>
              </a:lnSpc>
              <a:buFont typeface="Wingdings 3" panose="05040102010807070707" pitchFamily="18" charset="2"/>
              <a:buNone/>
            </a:pPr>
            <a:endParaRPr lang="fa-IR" altLang="en-US" sz="2400" smtClean="0">
              <a:latin typeface="B Nazanin+ Regular"/>
              <a:ea typeface="B Nazanin+ Regular"/>
              <a:cs typeface="B Nazanin+ Regular"/>
            </a:endParaRPr>
          </a:p>
        </p:txBody>
      </p:sp>
    </p:spTree>
  </p:cSld>
  <p:clrMapOvr>
    <a:masterClrMapping/>
  </p:clrMapOvr>
  <p:transition spd="slow">
    <p:dissolv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a:xfrm>
            <a:off x="457200" y="357188"/>
            <a:ext cx="8229600" cy="1060450"/>
          </a:xfrm>
          <a:solidFill>
            <a:srgbClr val="00B0F0"/>
          </a:solidFill>
        </p:spPr>
        <p:txBody>
          <a:bodyPr/>
          <a:lstStyle/>
          <a:p>
            <a:r>
              <a:rPr lang="fa-IR" altLang="en-US" b="1" smtClean="0">
                <a:solidFill>
                  <a:srgbClr val="FFFF00"/>
                </a:solidFill>
                <a:latin typeface="B Nazanin+ Regular"/>
                <a:cs typeface="B Koodak" panose="00000700000000000000" pitchFamily="2" charset="-78"/>
              </a:rPr>
              <a:t>4) چارچوب بندی  مجدد</a:t>
            </a:r>
            <a:endParaRPr lang="fa-IR" altLang="en-US" smtClean="0">
              <a:solidFill>
                <a:srgbClr val="FFFF00"/>
              </a:solidFill>
            </a:endParaRPr>
          </a:p>
        </p:txBody>
      </p:sp>
      <p:sp>
        <p:nvSpPr>
          <p:cNvPr id="88067" name="Content Placeholder 2"/>
          <p:cNvSpPr>
            <a:spLocks noGrp="1"/>
          </p:cNvSpPr>
          <p:nvPr>
            <p:ph idx="1"/>
          </p:nvPr>
        </p:nvSpPr>
        <p:spPr/>
        <p:txBody>
          <a:bodyPr/>
          <a:lstStyle/>
          <a:p>
            <a:pPr algn="ctr"/>
            <a:r>
              <a:rPr lang="fa-IR" altLang="en-US" sz="5400" smtClean="0">
                <a:latin typeface="B Nazanin+ Regular"/>
                <a:cs typeface="B Koodak" panose="00000700000000000000" pitchFamily="2" charset="-78"/>
              </a:rPr>
              <a:t>یعنی استفاده از زبان برای ایجاد جابه جایی</a:t>
            </a:r>
            <a:r>
              <a:rPr lang="fa-IR" altLang="en-US" sz="5400" smtClean="0">
                <a:solidFill>
                  <a:srgbClr val="FF0000"/>
                </a:solidFill>
                <a:latin typeface="B Nazanin+ Regular"/>
                <a:cs typeface="B Koodak" panose="00000700000000000000" pitchFamily="2" charset="-78"/>
              </a:rPr>
              <a:t> شناختی </a:t>
            </a:r>
            <a:r>
              <a:rPr lang="fa-IR" altLang="en-US" sz="5400" smtClean="0">
                <a:latin typeface="B Nazanin+ Regular"/>
                <a:cs typeface="B Koodak" panose="00000700000000000000" pitchFamily="2" charset="-78"/>
              </a:rPr>
              <a:t>در بین اعضای خانواده و اصلاح درک از یک موقعیت .</a:t>
            </a:r>
            <a:endParaRPr lang="en-US" altLang="en-US" sz="5400" smtClean="0">
              <a:latin typeface="B Nazanin+ Regular"/>
              <a:cs typeface="B Koodak" panose="00000700000000000000" pitchFamily="2" charset="-78"/>
            </a:endParaRPr>
          </a:p>
          <a:p>
            <a:endParaRPr lang="fa-IR" altLang="en-US" smtClean="0"/>
          </a:p>
        </p:txBody>
      </p:sp>
    </p:spTree>
  </p:cSld>
  <p:clrMapOvr>
    <a:masterClrMapping/>
  </p:clrMapOvr>
  <p:transition spd="slow">
    <p:dissolv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a:xfrm>
            <a:off x="428625" y="285750"/>
            <a:ext cx="8258175" cy="1131888"/>
          </a:xfrm>
          <a:solidFill>
            <a:srgbClr val="00B0F0"/>
          </a:solidFill>
        </p:spPr>
        <p:txBody>
          <a:bodyPr/>
          <a:lstStyle/>
          <a:p>
            <a:r>
              <a:rPr lang="fa-IR" altLang="en-US" b="1" smtClean="0">
                <a:solidFill>
                  <a:srgbClr val="FFFF00"/>
                </a:solidFill>
                <a:latin typeface="B Nazanin+ Regular"/>
                <a:cs typeface="B Koodak" panose="00000700000000000000" pitchFamily="2" charset="-78"/>
              </a:rPr>
              <a:t>چارچوب بندی  مجدد</a:t>
            </a:r>
            <a:endParaRPr lang="fa-IR" altLang="en-US" smtClean="0">
              <a:solidFill>
                <a:srgbClr val="FFFF00"/>
              </a:solidFill>
            </a:endParaRPr>
          </a:p>
        </p:txBody>
      </p:sp>
      <p:sp>
        <p:nvSpPr>
          <p:cNvPr id="89091" name="Content Placeholder 2"/>
          <p:cNvSpPr>
            <a:spLocks noGrp="1"/>
          </p:cNvSpPr>
          <p:nvPr>
            <p:ph idx="1"/>
          </p:nvPr>
        </p:nvSpPr>
        <p:spPr>
          <a:xfrm>
            <a:off x="357188" y="1600200"/>
            <a:ext cx="8501062" cy="4525963"/>
          </a:xfrm>
        </p:spPr>
        <p:txBody>
          <a:bodyPr/>
          <a:lstStyle/>
          <a:p>
            <a:pPr algn="ctr"/>
            <a:r>
              <a:rPr lang="fa-IR" altLang="en-US" sz="6000" smtClean="0">
                <a:latin typeface="B Nazanin+ Regular"/>
                <a:cs typeface="B Koodak" panose="00000700000000000000" pitchFamily="2" charset="-78"/>
              </a:rPr>
              <a:t>در </a:t>
            </a:r>
            <a:r>
              <a:rPr lang="fa-IR" altLang="en-US" sz="6000" smtClean="0">
                <a:solidFill>
                  <a:srgbClr val="FF0000"/>
                </a:solidFill>
                <a:latin typeface="B Nazanin+ Regular"/>
                <a:cs typeface="B Koodak" panose="00000700000000000000" pitchFamily="2" charset="-78"/>
              </a:rPr>
              <a:t>چارچوب بندی مجدد</a:t>
            </a:r>
            <a:r>
              <a:rPr lang="fa-IR" altLang="en-US" sz="6000" smtClean="0">
                <a:latin typeface="B Nazanin+ Regular"/>
                <a:cs typeface="B Koodak" panose="00000700000000000000" pitchFamily="2" charset="-78"/>
              </a:rPr>
              <a:t>،        برای یک موقعیت یا رفتار یک خانواده،تفسیری متفاوت داده می شود.</a:t>
            </a:r>
            <a:endParaRPr lang="fa-IR" altLang="en-US" sz="6000" smtClean="0"/>
          </a:p>
          <a:p>
            <a:endParaRPr lang="fa-IR" altLang="en-US" smtClean="0"/>
          </a:p>
        </p:txBody>
      </p:sp>
    </p:spTree>
  </p:cSld>
  <p:clrMapOvr>
    <a:masterClrMapping/>
  </p:clrMapOvr>
  <p:transition spd="slow">
    <p:dissolv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2"/>
          <p:cNvSpPr>
            <a:spLocks noGrp="1"/>
          </p:cNvSpPr>
          <p:nvPr>
            <p:ph idx="1"/>
          </p:nvPr>
        </p:nvSpPr>
        <p:spPr>
          <a:xfrm>
            <a:off x="457200" y="1428750"/>
            <a:ext cx="8229600" cy="4697413"/>
          </a:xfrm>
        </p:spPr>
        <p:txBody>
          <a:bodyPr/>
          <a:lstStyle/>
          <a:p>
            <a:pPr algn="ctr"/>
            <a:r>
              <a:rPr lang="fa-IR" altLang="en-US" sz="6000" smtClean="0">
                <a:latin typeface="B Nazanin+ Regular"/>
                <a:cs typeface="B Koodak" panose="00000700000000000000" pitchFamily="2" charset="-78"/>
              </a:rPr>
              <a:t>در </a:t>
            </a:r>
            <a:r>
              <a:rPr lang="fa-IR" altLang="en-US" sz="6000" smtClean="0">
                <a:solidFill>
                  <a:srgbClr val="FF0000"/>
                </a:solidFill>
                <a:latin typeface="B Nazanin+ Regular"/>
                <a:cs typeface="B Koodak" panose="00000700000000000000" pitchFamily="2" charset="-78"/>
              </a:rPr>
              <a:t>چارچوب بندی مجدد </a:t>
            </a:r>
            <a:r>
              <a:rPr lang="fa-IR" altLang="en-US" sz="6000" smtClean="0">
                <a:latin typeface="B Nazanin+ Regular"/>
                <a:cs typeface="B Koodak" panose="00000700000000000000" pitchFamily="2" charset="-78"/>
              </a:rPr>
              <a:t>به یک وضعیت موجود،معنای جدید داده شده و در نتیجه راه های دیگر رفتار کردن،نشان داده می شود.</a:t>
            </a:r>
            <a:endParaRPr lang="fa-IR" altLang="en-US" sz="6000" smtClean="0"/>
          </a:p>
        </p:txBody>
      </p:sp>
      <p:sp>
        <p:nvSpPr>
          <p:cNvPr id="90115" name="TextBox 3"/>
          <p:cNvSpPr txBox="1">
            <a:spLocks noChangeArrowheads="1"/>
          </p:cNvSpPr>
          <p:nvPr/>
        </p:nvSpPr>
        <p:spPr bwMode="auto">
          <a:xfrm>
            <a:off x="1143000" y="428625"/>
            <a:ext cx="7072313" cy="830263"/>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sz="4800" b="1">
                <a:solidFill>
                  <a:srgbClr val="FFFF00"/>
                </a:solidFill>
                <a:latin typeface="B Nazanin+ Regular"/>
                <a:cs typeface="B Koodak" panose="00000700000000000000" pitchFamily="2" charset="-78"/>
              </a:rPr>
              <a:t>چارچوب بندی  مجدد</a:t>
            </a:r>
            <a:endParaRPr lang="fa-IR" altLang="en-US" sz="4800"/>
          </a:p>
        </p:txBody>
      </p:sp>
    </p:spTree>
  </p:cSld>
  <p:clrMapOvr>
    <a:masterClrMapping/>
  </p:clrMapOvr>
  <p:transition spd="slow">
    <p:dissolv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Content Placeholder 2"/>
          <p:cNvSpPr>
            <a:spLocks noGrp="1"/>
          </p:cNvSpPr>
          <p:nvPr>
            <p:ph idx="1"/>
          </p:nvPr>
        </p:nvSpPr>
        <p:spPr>
          <a:xfrm>
            <a:off x="457200" y="1643063"/>
            <a:ext cx="8229600" cy="4483100"/>
          </a:xfrm>
        </p:spPr>
        <p:txBody>
          <a:bodyPr/>
          <a:lstStyle/>
          <a:p>
            <a:pPr algn="ctr"/>
            <a:r>
              <a:rPr lang="fa-IR" altLang="en-US" sz="6600" smtClean="0">
                <a:solidFill>
                  <a:srgbClr val="FF0000"/>
                </a:solidFill>
                <a:latin typeface="B Nazanin+ Regular"/>
                <a:cs typeface="B Koodak" panose="00000700000000000000" pitchFamily="2" charset="-78"/>
              </a:rPr>
              <a:t>چارچوب بندی مجدد</a:t>
            </a:r>
            <a:r>
              <a:rPr lang="fa-IR" altLang="en-US" sz="6600" smtClean="0">
                <a:latin typeface="B Nazanin+ Regular"/>
                <a:cs typeface="B Koodak" panose="00000700000000000000" pitchFamily="2" charset="-78"/>
              </a:rPr>
              <a:t>،یک موقعیت را تغییر نمی دهد بلکه اصلاح </a:t>
            </a:r>
            <a:r>
              <a:rPr lang="fa-IR" altLang="en-US" sz="6600" smtClean="0">
                <a:solidFill>
                  <a:srgbClr val="FF0000"/>
                </a:solidFill>
                <a:latin typeface="B Nazanin+ Regular"/>
                <a:cs typeface="B Koodak" panose="00000700000000000000" pitchFamily="2" charset="-78"/>
              </a:rPr>
              <a:t>معنا</a:t>
            </a:r>
            <a:r>
              <a:rPr lang="fa-IR" altLang="en-US" sz="6600" smtClean="0">
                <a:latin typeface="B Nazanin+ Regular"/>
                <a:cs typeface="B Koodak" panose="00000700000000000000" pitchFamily="2" charset="-78"/>
              </a:rPr>
              <a:t> موجب امکان تغییر میشود</a:t>
            </a:r>
            <a:r>
              <a:rPr lang="fa-IR" altLang="en-US" sz="2400" smtClean="0">
                <a:latin typeface="B Nazanin+ Regular"/>
                <a:cs typeface="B Koodak" panose="00000700000000000000" pitchFamily="2" charset="-78"/>
              </a:rPr>
              <a:t>.</a:t>
            </a:r>
          </a:p>
          <a:p>
            <a:pPr algn="ctr">
              <a:buFont typeface="Arial" panose="020B0604020202020204" pitchFamily="34" charset="0"/>
              <a:buNone/>
            </a:pPr>
            <a:r>
              <a:rPr lang="fa-IR" altLang="en-US" sz="2400" smtClean="0">
                <a:latin typeface="B Nazanin+ Regular"/>
                <a:cs typeface="B Koodak" panose="00000700000000000000" pitchFamily="2" charset="-78"/>
              </a:rPr>
              <a:t>(اسپرنگل،1986؛ص 35).</a:t>
            </a:r>
            <a:endParaRPr lang="fa-IR" altLang="en-US" sz="6600" smtClean="0"/>
          </a:p>
        </p:txBody>
      </p:sp>
      <p:sp>
        <p:nvSpPr>
          <p:cNvPr id="91139" name="TextBox 2"/>
          <p:cNvSpPr txBox="1">
            <a:spLocks noChangeArrowheads="1"/>
          </p:cNvSpPr>
          <p:nvPr/>
        </p:nvSpPr>
        <p:spPr bwMode="auto">
          <a:xfrm>
            <a:off x="1143000" y="428625"/>
            <a:ext cx="7072313" cy="830263"/>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sz="4800" b="1">
                <a:solidFill>
                  <a:srgbClr val="FFFF00"/>
                </a:solidFill>
                <a:latin typeface="B Nazanin+ Regular"/>
                <a:cs typeface="B Koodak" panose="00000700000000000000" pitchFamily="2" charset="-78"/>
              </a:rPr>
              <a:t>چارچوب بندی  مجدد</a:t>
            </a:r>
            <a:endParaRPr lang="fa-IR" altLang="en-US" sz="4800"/>
          </a:p>
        </p:txBody>
      </p:sp>
    </p:spTree>
  </p:cSld>
  <p:clrMapOvr>
    <a:masterClrMapping/>
  </p:clrMapOvr>
  <p:transition spd="slow">
    <p:dissolv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2"/>
          <p:cNvSpPr>
            <a:spLocks noGrp="1"/>
          </p:cNvSpPr>
          <p:nvPr>
            <p:ph idx="1"/>
          </p:nvPr>
        </p:nvSpPr>
        <p:spPr>
          <a:xfrm>
            <a:off x="457200" y="1785938"/>
            <a:ext cx="7829550" cy="4340225"/>
          </a:xfrm>
        </p:spPr>
        <p:txBody>
          <a:bodyPr/>
          <a:lstStyle/>
          <a:p>
            <a:pPr algn="ctr"/>
            <a:r>
              <a:rPr lang="fa-IR" altLang="en-US" sz="6600" b="1" smtClean="0">
                <a:solidFill>
                  <a:srgbClr val="FF0000"/>
                </a:solidFill>
                <a:latin typeface="B Nazanin+ Regular"/>
                <a:cs typeface="B Nazanin" panose="00000400000000000000" pitchFamily="2" charset="-78"/>
              </a:rPr>
              <a:t>چارچوب بندی مجدد </a:t>
            </a:r>
            <a:r>
              <a:rPr lang="fa-IR" altLang="en-US" sz="6600" smtClean="0">
                <a:latin typeface="B Nazanin+ Regular"/>
                <a:cs typeface="B Nazanin" panose="00000400000000000000" pitchFamily="2" charset="-78"/>
              </a:rPr>
              <a:t>به ایجاد ارتباط بین خانواده و درمانگر کمک کرده و مقاومت در هم می شکند.</a:t>
            </a:r>
          </a:p>
          <a:p>
            <a:endParaRPr lang="fa-IR" altLang="en-US" smtClean="0"/>
          </a:p>
        </p:txBody>
      </p:sp>
      <p:sp>
        <p:nvSpPr>
          <p:cNvPr id="92163" name="TextBox 2"/>
          <p:cNvSpPr txBox="1">
            <a:spLocks noChangeArrowheads="1"/>
          </p:cNvSpPr>
          <p:nvPr/>
        </p:nvSpPr>
        <p:spPr bwMode="auto">
          <a:xfrm>
            <a:off x="1071563" y="285750"/>
            <a:ext cx="6715125" cy="830263"/>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sz="4800" b="1">
                <a:solidFill>
                  <a:srgbClr val="FFFF00"/>
                </a:solidFill>
                <a:latin typeface="B Nazanin+ Regular"/>
                <a:cs typeface="B Koodak" panose="00000700000000000000" pitchFamily="2" charset="-78"/>
              </a:rPr>
              <a:t>چارچوب بندی  مجدد</a:t>
            </a:r>
            <a:endParaRPr lang="fa-IR" altLang="en-US" sz="4800"/>
          </a:p>
        </p:txBody>
      </p:sp>
    </p:spTree>
  </p:cSld>
  <p:clrMapOvr>
    <a:masterClrMapping/>
  </p:clrMapOvr>
  <p:transition spd="slow">
    <p:dissolv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2"/>
          <p:cNvSpPr>
            <a:spLocks noGrp="1"/>
          </p:cNvSpPr>
          <p:nvPr>
            <p:ph idx="1"/>
          </p:nvPr>
        </p:nvSpPr>
        <p:spPr>
          <a:xfrm>
            <a:off x="428625" y="1571625"/>
            <a:ext cx="8258175" cy="4554538"/>
          </a:xfrm>
        </p:spPr>
        <p:txBody>
          <a:bodyPr/>
          <a:lstStyle/>
          <a:p>
            <a:pPr algn="ctr"/>
            <a:r>
              <a:rPr lang="fa-IR" altLang="en-US" sz="4400" b="1" smtClean="0">
                <a:latin typeface="B Nazanin+ Regular"/>
                <a:cs typeface="Badr" panose="00000400000000000000" pitchFamily="2" charset="-78"/>
              </a:rPr>
              <a:t>از طریق استفاده از چارچوب بندی مجدد ممکن است آنچه که قبلا به عنوان رفتار خارج از کنترل تلقی می شد به رفتاری </a:t>
            </a:r>
            <a:r>
              <a:rPr lang="fa-IR" altLang="en-US" sz="4400" b="1" smtClean="0">
                <a:solidFill>
                  <a:srgbClr val="FF0000"/>
                </a:solidFill>
                <a:latin typeface="B Nazanin+ Regular"/>
                <a:cs typeface="Badr" panose="00000400000000000000" pitchFamily="2" charset="-78"/>
              </a:rPr>
              <a:t>داوطلبانه </a:t>
            </a:r>
            <a:r>
              <a:rPr lang="fa-IR" altLang="en-US" sz="4400" b="1" smtClean="0">
                <a:latin typeface="B Nazanin+ Regular"/>
                <a:cs typeface="Badr" panose="00000400000000000000" pitchFamily="2" charset="-78"/>
              </a:rPr>
              <a:t>و </a:t>
            </a:r>
            <a:r>
              <a:rPr lang="fa-IR" altLang="en-US" sz="4400" b="1" smtClean="0">
                <a:solidFill>
                  <a:srgbClr val="FF0000"/>
                </a:solidFill>
                <a:latin typeface="B Nazanin+ Regular"/>
                <a:cs typeface="Badr" panose="00000400000000000000" pitchFamily="2" charset="-78"/>
              </a:rPr>
              <a:t>آزاد</a:t>
            </a:r>
            <a:r>
              <a:rPr lang="fa-IR" altLang="en-US" sz="4400" b="1" smtClean="0">
                <a:latin typeface="B Nazanin+ Regular"/>
                <a:cs typeface="Badr" panose="00000400000000000000" pitchFamily="2" charset="-78"/>
              </a:rPr>
              <a:t> برای تغییر تبدیل شود.</a:t>
            </a:r>
          </a:p>
          <a:p>
            <a:pPr algn="ctr"/>
            <a:r>
              <a:rPr lang="fa-IR" altLang="en-US" sz="4400" b="1" smtClean="0">
                <a:latin typeface="B Nazanin+ Regular"/>
                <a:cs typeface="Badr" panose="00000400000000000000" pitchFamily="2" charset="-78"/>
              </a:rPr>
              <a:t>مثال:استفاده از یک استراژی مواجهه با چالشی یا کاستن نگرانی در مورد یک موقعیت.</a:t>
            </a:r>
            <a:endParaRPr lang="fa-IR" altLang="en-US" sz="4400" b="1" smtClean="0">
              <a:cs typeface="Badr" panose="00000400000000000000" pitchFamily="2" charset="-78"/>
            </a:endParaRPr>
          </a:p>
        </p:txBody>
      </p:sp>
      <p:sp>
        <p:nvSpPr>
          <p:cNvPr id="93187" name="TextBox 2"/>
          <p:cNvSpPr txBox="1">
            <a:spLocks noChangeArrowheads="1"/>
          </p:cNvSpPr>
          <p:nvPr/>
        </p:nvSpPr>
        <p:spPr bwMode="auto">
          <a:xfrm>
            <a:off x="1382713" y="285750"/>
            <a:ext cx="6118225" cy="85725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sz="4800" b="1">
                <a:solidFill>
                  <a:srgbClr val="FFFF00"/>
                </a:solidFill>
                <a:latin typeface="B Nazanin+ Regular"/>
                <a:cs typeface="B Koodak" panose="00000700000000000000" pitchFamily="2" charset="-78"/>
              </a:rPr>
              <a:t>چارچوب بندی  مجدد</a:t>
            </a:r>
            <a:endParaRPr lang="fa-IR" altLang="en-US" sz="4800"/>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14313"/>
            <a:ext cx="8229600" cy="1203325"/>
          </a:xfrm>
          <a:solidFill>
            <a:schemeClr val="bg1"/>
          </a:solidFill>
          <a:ln>
            <a:solidFill>
              <a:srgbClr val="002060"/>
            </a:solidFill>
            <a:miter lim="800000"/>
            <a:headEnd/>
            <a:tailEnd/>
          </a:ln>
        </p:spPr>
        <p:txBody>
          <a:bodyPr/>
          <a:lstStyle/>
          <a:p>
            <a:r>
              <a:rPr lang="fa-IR" altLang="en-US" smtClean="0"/>
              <a:t>هدف درمان راهبردی</a:t>
            </a:r>
          </a:p>
        </p:txBody>
      </p:sp>
      <p:sp>
        <p:nvSpPr>
          <p:cNvPr id="20483" name="Content Placeholder 2"/>
          <p:cNvSpPr>
            <a:spLocks noGrp="1"/>
          </p:cNvSpPr>
          <p:nvPr>
            <p:ph idx="1"/>
          </p:nvPr>
        </p:nvSpPr>
        <p:spPr>
          <a:ln w="28575">
            <a:solidFill>
              <a:srgbClr val="FF0000"/>
            </a:solidFill>
            <a:miter lim="800000"/>
            <a:headEnd/>
            <a:tailEnd/>
          </a:ln>
        </p:spPr>
        <p:txBody>
          <a:bodyPr/>
          <a:lstStyle/>
          <a:p>
            <a:pPr algn="ctr"/>
            <a:r>
              <a:rPr lang="fa-IR" altLang="en-US" smtClean="0"/>
              <a:t>جی هی لی به همراه همکارانش « </a:t>
            </a:r>
            <a:r>
              <a:rPr lang="fa-IR" altLang="en-US" b="1" smtClean="0">
                <a:solidFill>
                  <a:srgbClr val="7030A0"/>
                </a:solidFill>
              </a:rPr>
              <a:t>حل مشکل را هدف درمان می دانستند نه بینش پیدا کردن را</a:t>
            </a:r>
            <a:r>
              <a:rPr lang="fa-IR" altLang="en-US" smtClean="0"/>
              <a:t>»</a:t>
            </a:r>
          </a:p>
          <a:p>
            <a:pPr algn="ctr"/>
            <a:endParaRPr lang="fa-IR" altLang="en-US" smtClean="0"/>
          </a:p>
          <a:p>
            <a:pPr algn="ctr"/>
            <a:r>
              <a:rPr lang="fa-IR" altLang="en-US" smtClean="0"/>
              <a:t>هی لی که علاقه خاصی به نشانه های به نمایش درآمده توسط خانواده داشت ، مسولیت  وقایع حین درمان را می پذیرد و رویکرد هایی جهت رفع مشکلات خانواده طراحی میکند.</a:t>
            </a:r>
          </a:p>
        </p:txBody>
      </p:sp>
    </p:spTree>
  </p:cSld>
  <p:clrMapOvr>
    <a:masterClrMapping/>
  </p:clrMapOvr>
  <p:transition spd="slow">
    <p:dissolv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a:xfrm>
            <a:off x="457200" y="285750"/>
            <a:ext cx="8229600" cy="1131888"/>
          </a:xfrm>
          <a:solidFill>
            <a:srgbClr val="FFFF00"/>
          </a:solidFill>
          <a:ln>
            <a:solidFill>
              <a:srgbClr val="FF0000"/>
            </a:solidFill>
            <a:miter lim="800000"/>
            <a:headEnd/>
            <a:tailEnd/>
          </a:ln>
        </p:spPr>
        <p:txBody>
          <a:bodyPr/>
          <a:lstStyle/>
          <a:p>
            <a:r>
              <a:rPr lang="fa-IR" altLang="en-US" smtClean="0">
                <a:latin typeface="B Nazanin+ Regular"/>
                <a:ea typeface="B Nazanin+ Regular"/>
                <a:cs typeface="B Nazanin+ Regular"/>
              </a:rPr>
              <a:t>5) رهنمود</a:t>
            </a:r>
            <a:endParaRPr lang="fa-IR" altLang="en-US" smtClean="0"/>
          </a:p>
        </p:txBody>
      </p:sp>
      <p:sp>
        <p:nvSpPr>
          <p:cNvPr id="94211" name="Content Placeholder 2"/>
          <p:cNvSpPr>
            <a:spLocks noGrp="1"/>
          </p:cNvSpPr>
          <p:nvPr>
            <p:ph idx="1"/>
          </p:nvPr>
        </p:nvSpPr>
        <p:spPr/>
        <p:txBody>
          <a:bodyPr/>
          <a:lstStyle/>
          <a:p>
            <a:pPr algn="ctr"/>
            <a:r>
              <a:rPr lang="fa-IR" altLang="en-US" sz="5400" smtClean="0">
                <a:latin typeface="B Nazanin+ Regular"/>
                <a:ea typeface="B Nazanin+ Regular"/>
                <a:cs typeface="B Nazanin+ Regular"/>
              </a:rPr>
              <a:t>یک رهنمود،آموزشی از جانب یک خانواده درمانگر،برای یک خانواده است تا رفتاری متفاوت داشته باشد.</a:t>
            </a:r>
            <a:endParaRPr lang="fa-IR" altLang="en-US" sz="5400" smtClean="0"/>
          </a:p>
        </p:txBody>
      </p:sp>
    </p:spTree>
  </p:cSld>
  <p:clrMapOvr>
    <a:masterClrMapping/>
  </p:clrMapOvr>
  <p:transition spd="slow">
    <p:dissolv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457200" y="285750"/>
            <a:ext cx="8229600" cy="1131888"/>
          </a:xfrm>
          <a:solidFill>
            <a:srgbClr val="FFFF00"/>
          </a:solidFill>
          <a:ln>
            <a:solidFill>
              <a:srgbClr val="FF0000"/>
            </a:solidFill>
            <a:miter lim="800000"/>
            <a:headEnd/>
            <a:tailEnd/>
          </a:ln>
        </p:spPr>
        <p:txBody>
          <a:bodyPr/>
          <a:lstStyle/>
          <a:p>
            <a:r>
              <a:rPr lang="fa-IR" altLang="en-US" smtClean="0">
                <a:latin typeface="B Nazanin+ Regular"/>
                <a:ea typeface="B Nazanin+ Regular"/>
                <a:cs typeface="B Nazanin+ Regular"/>
              </a:rPr>
              <a:t>رهنمود</a:t>
            </a:r>
            <a:endParaRPr lang="fa-IR" altLang="en-US" smtClean="0"/>
          </a:p>
        </p:txBody>
      </p:sp>
      <p:sp>
        <p:nvSpPr>
          <p:cNvPr id="95235" name="Content Placeholder 2"/>
          <p:cNvSpPr>
            <a:spLocks noGrp="1"/>
          </p:cNvSpPr>
          <p:nvPr>
            <p:ph idx="1"/>
          </p:nvPr>
        </p:nvSpPr>
        <p:spPr/>
        <p:txBody>
          <a:bodyPr/>
          <a:lstStyle/>
          <a:p>
            <a:pPr algn="ctr"/>
            <a:r>
              <a:rPr lang="fa-IR" altLang="en-US" sz="6600" smtClean="0">
                <a:latin typeface="B Nazanin+ Regular"/>
                <a:ea typeface="B Nazanin+ Regular"/>
                <a:cs typeface="B Nazanin+ Regular"/>
              </a:rPr>
              <a:t>رهنمود برای روان درمانی استراتژیک همانند تفسیر برای روان کاوی است.</a:t>
            </a:r>
            <a:endParaRPr lang="fa-IR" altLang="en-US" sz="6600" smtClean="0"/>
          </a:p>
        </p:txBody>
      </p:sp>
    </p:spTree>
  </p:cSld>
  <p:clrMapOvr>
    <a:masterClrMapping/>
  </p:clrMapOvr>
  <p:transition spd="slow">
    <p:dissolv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457200" y="285750"/>
            <a:ext cx="8229600" cy="1131888"/>
          </a:xfrm>
          <a:solidFill>
            <a:srgbClr val="FFFF00"/>
          </a:solidFill>
          <a:ln>
            <a:solidFill>
              <a:srgbClr val="FF0000"/>
            </a:solidFill>
            <a:miter lim="800000"/>
            <a:headEnd/>
            <a:tailEnd/>
          </a:ln>
        </p:spPr>
        <p:txBody>
          <a:bodyPr/>
          <a:lstStyle/>
          <a:p>
            <a:r>
              <a:rPr lang="fa-IR" altLang="en-US" smtClean="0">
                <a:latin typeface="B Nazanin+ Regular"/>
                <a:ea typeface="B Nazanin+ Regular"/>
                <a:cs typeface="B Nazanin+ Regular"/>
              </a:rPr>
              <a:t>رهنمود</a:t>
            </a:r>
            <a:endParaRPr lang="fa-IR" altLang="en-US" smtClean="0"/>
          </a:p>
        </p:txBody>
      </p:sp>
      <p:sp>
        <p:nvSpPr>
          <p:cNvPr id="94211" name="Content Placeholder 2"/>
          <p:cNvSpPr>
            <a:spLocks noGrp="1"/>
          </p:cNvSpPr>
          <p:nvPr>
            <p:ph idx="1"/>
          </p:nvPr>
        </p:nvSpPr>
        <p:spPr>
          <a:xfrm>
            <a:off x="457200" y="1571625"/>
            <a:ext cx="8229600" cy="4900613"/>
          </a:xfrm>
        </p:spPr>
        <p:txBody>
          <a:bodyPr/>
          <a:lstStyle/>
          <a:p>
            <a:pPr algn="ctr">
              <a:buFont typeface="Arial" panose="020B0604020202020204" pitchFamily="34" charset="0"/>
              <a:buNone/>
              <a:defRPr/>
            </a:pPr>
            <a:r>
              <a:rPr lang="fa-IR" sz="2000" b="1" dirty="0" smtClean="0">
                <a:latin typeface="B Nazanin+ Regular"/>
                <a:ea typeface="B Nazanin+ Regular"/>
                <a:cs typeface="+mj-cs"/>
              </a:rPr>
              <a:t>رهنمود های زیادی را می توان در روان درمانی استراتژیک ارائه داد که شامل :</a:t>
            </a:r>
          </a:p>
          <a:p>
            <a:pPr algn="ctr">
              <a:buFont typeface="Arial" panose="020B0604020202020204" pitchFamily="34" charset="0"/>
              <a:buNone/>
              <a:defRPr/>
            </a:pPr>
            <a:endParaRPr lang="fa-IR" sz="2800" dirty="0" smtClean="0">
              <a:latin typeface="B Nazanin+ Regular"/>
              <a:ea typeface="B Nazanin+ Regular"/>
              <a:cs typeface="+mj-cs"/>
            </a:endParaRPr>
          </a:p>
          <a:p>
            <a:pPr algn="ctr">
              <a:defRPr/>
            </a:pPr>
            <a:r>
              <a:rPr lang="fa-IR" sz="2800" b="1" dirty="0" smtClean="0">
                <a:solidFill>
                  <a:srgbClr val="C00000"/>
                </a:solidFill>
                <a:latin typeface="B Nazanin+ Regular"/>
                <a:ea typeface="B Nazanin+ Regular"/>
                <a:cs typeface="+mj-cs"/>
              </a:rPr>
              <a:t>پیام های غیر کلامی(مثل سکوت،آهنگ صدا و وضع اندامی)</a:t>
            </a:r>
          </a:p>
          <a:p>
            <a:pPr algn="ctr">
              <a:defRPr/>
            </a:pPr>
            <a:endParaRPr lang="fa-IR" sz="2800" dirty="0" smtClean="0">
              <a:latin typeface="B Nazanin+ Regular"/>
              <a:ea typeface="B Nazanin+ Regular"/>
              <a:cs typeface="+mj-cs"/>
            </a:endParaRPr>
          </a:p>
          <a:p>
            <a:pPr algn="ctr">
              <a:defRPr/>
            </a:pPr>
            <a:r>
              <a:rPr lang="fa-IR" sz="2800" b="1" dirty="0" smtClean="0">
                <a:latin typeface="B Nazanin+ Regular"/>
                <a:ea typeface="B Nazanin+ Regular"/>
                <a:cs typeface="+mj-cs"/>
              </a:rPr>
              <a:t>پیشنهاد های مستقیم و غیرمستقیم (مثل سریع برو و ممکن است نخواهید خیلی سریع تغییر کنید)</a:t>
            </a:r>
          </a:p>
          <a:p>
            <a:pPr algn="ctr">
              <a:defRPr/>
            </a:pPr>
            <a:endParaRPr lang="fa-IR" sz="2800" dirty="0" smtClean="0">
              <a:latin typeface="B Nazanin+ Regular"/>
              <a:ea typeface="B Nazanin+ Regular"/>
              <a:cs typeface="+mj-cs"/>
            </a:endParaRPr>
          </a:p>
          <a:p>
            <a:pPr algn="ctr">
              <a:defRPr/>
            </a:pPr>
            <a:r>
              <a:rPr lang="fa-IR" sz="2800" b="1" dirty="0" smtClean="0">
                <a:solidFill>
                  <a:srgbClr val="7030A0"/>
                </a:solidFill>
                <a:latin typeface="B Nazanin+ Regular"/>
                <a:ea typeface="B Nazanin+ Regular"/>
                <a:cs typeface="+mj-cs"/>
              </a:rPr>
              <a:t>رفتارهای محول شده(مثل وقتی فکر می کنی خوابت نمی برد خودت را مجبور کن تا تمام شب را بیدار باشی)</a:t>
            </a:r>
          </a:p>
          <a:p>
            <a:pPr>
              <a:defRPr/>
            </a:pPr>
            <a:endParaRPr lang="fa-IR" dirty="0" smtClean="0">
              <a:ea typeface="B Nazanin+ Regular"/>
            </a:endParaRPr>
          </a:p>
        </p:txBody>
      </p:sp>
    </p:spTree>
  </p:cSld>
  <p:clrMapOvr>
    <a:masterClrMapping/>
  </p:clrMapOvr>
  <p:transition spd="slow">
    <p:dissolv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solidFill>
            <a:srgbClr val="FFFF00"/>
          </a:solidFill>
          <a:ln>
            <a:solidFill>
              <a:srgbClr val="FF0000"/>
            </a:solidFill>
            <a:miter lim="800000"/>
            <a:headEnd/>
            <a:tailEnd/>
          </a:ln>
        </p:spPr>
        <p:txBody>
          <a:bodyPr/>
          <a:lstStyle/>
          <a:p>
            <a:r>
              <a:rPr lang="fa-IR" altLang="en-US" smtClean="0">
                <a:latin typeface="B Nazanin+ Regular"/>
                <a:ea typeface="B Nazanin+ Regular"/>
                <a:cs typeface="B Nazanin+ Regular"/>
              </a:rPr>
              <a:t>رهنمود</a:t>
            </a:r>
            <a:endParaRPr lang="fa-IR" altLang="en-US" smtClean="0"/>
          </a:p>
        </p:txBody>
      </p:sp>
      <p:sp>
        <p:nvSpPr>
          <p:cNvPr id="97283" name="Content Placeholder 2"/>
          <p:cNvSpPr>
            <a:spLocks noGrp="1"/>
          </p:cNvSpPr>
          <p:nvPr>
            <p:ph idx="1"/>
          </p:nvPr>
        </p:nvSpPr>
        <p:spPr/>
        <p:txBody>
          <a:bodyPr/>
          <a:lstStyle/>
          <a:p>
            <a:pPr algn="ctr"/>
            <a:r>
              <a:rPr lang="fa-IR" altLang="en-US" sz="5400" smtClean="0">
                <a:latin typeface="B Nazanin+ Regular"/>
                <a:ea typeface="B Nazanin+ Regular"/>
                <a:cs typeface="B Nazanin+ Regular"/>
              </a:rPr>
              <a:t>رهنمودها تاثیر درمانگر را در فرآیند تغییر افزایش داده و به درمانگر اطلاعاتی درباره واکنش اعضای خانواده به تغییرات پیشنهادی، ارائه می دهد.</a:t>
            </a:r>
            <a:endParaRPr lang="fa-IR" altLang="en-US" sz="5400" smtClean="0"/>
          </a:p>
        </p:txBody>
      </p:sp>
    </p:spTree>
  </p:cSld>
  <p:clrMapOvr>
    <a:masterClrMapping/>
  </p:clrMapOvr>
  <p:transition spd="slow">
    <p:dissolv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a:xfrm>
            <a:off x="457200" y="439738"/>
            <a:ext cx="8229600" cy="1203325"/>
          </a:xfrm>
          <a:solidFill>
            <a:srgbClr val="FF0000"/>
          </a:solidFill>
        </p:spPr>
        <p:txBody>
          <a:bodyPr/>
          <a:lstStyle/>
          <a:p>
            <a:pPr eaLnBrk="1" hangingPunct="1"/>
            <a:r>
              <a:rPr lang="fa-IR" altLang="en-US" sz="5400" smtClean="0">
                <a:latin typeface="B Nazanin+ Regular"/>
                <a:ea typeface="B Nazanin+ Regular"/>
                <a:cs typeface="B Nazanin" panose="00000400000000000000" pitchFamily="2" charset="-78"/>
              </a:rPr>
              <a:t>6) وانمود کردن</a:t>
            </a:r>
            <a:endParaRPr lang="fa-IR" altLang="en-US" smtClean="0">
              <a:ea typeface="B Nazanin+ Regular"/>
              <a:cs typeface="B Nazanin" panose="00000400000000000000" pitchFamily="2" charset="-78"/>
            </a:endParaRPr>
          </a:p>
        </p:txBody>
      </p:sp>
      <p:sp>
        <p:nvSpPr>
          <p:cNvPr id="98307" name="Content Placeholder 2"/>
          <p:cNvSpPr>
            <a:spLocks noGrp="1"/>
          </p:cNvSpPr>
          <p:nvPr>
            <p:ph idx="1"/>
          </p:nvPr>
        </p:nvSpPr>
        <p:spPr>
          <a:xfrm>
            <a:off x="457200" y="2000250"/>
            <a:ext cx="8229600" cy="3000375"/>
          </a:xfrm>
        </p:spPr>
        <p:txBody>
          <a:bodyPr/>
          <a:lstStyle/>
          <a:p>
            <a:pPr algn="ctr" eaLnBrk="1" hangingPunct="1"/>
            <a:r>
              <a:rPr lang="fa-IR" altLang="en-US" sz="4800" b="1" smtClean="0">
                <a:latin typeface="B Nazanin+ Regular"/>
                <a:ea typeface="B Nazanin+ Regular"/>
                <a:cs typeface="B Nazanin" panose="00000400000000000000" pitchFamily="2" charset="-78"/>
              </a:rPr>
              <a:t>تکنیک وانمود کردن نسبت به دیگر روش ها استفاده شده در خانواده درمانی استراتژیک،تکنیکی اصیل تر با رویایی کمتر است.</a:t>
            </a:r>
            <a:endParaRPr lang="fa-IR" altLang="en-US" sz="4800" b="1" smtClean="0">
              <a:ea typeface="B Nazanin+ Regular"/>
              <a:cs typeface="B Nazanin" panose="00000400000000000000" pitchFamily="2" charset="-78"/>
            </a:endParaRPr>
          </a:p>
        </p:txBody>
      </p:sp>
    </p:spTree>
  </p:cSld>
  <p:clrMapOvr>
    <a:masterClrMapping/>
  </p:clrMapOvr>
  <p:transition spd="slow">
    <p:dissolv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a:solidFill>
            <a:srgbClr val="FF0000"/>
          </a:solidFill>
        </p:spPr>
        <p:txBody>
          <a:bodyPr/>
          <a:lstStyle/>
          <a:p>
            <a:pPr eaLnBrk="1" hangingPunct="1"/>
            <a:r>
              <a:rPr lang="fa-IR" altLang="en-US" sz="5400" smtClean="0">
                <a:latin typeface="B Nazanin+ Regular"/>
                <a:ea typeface="B Nazanin+ Regular"/>
                <a:cs typeface="B Nazanin" panose="00000400000000000000" pitchFamily="2" charset="-78"/>
              </a:rPr>
              <a:t>وانمود کردن</a:t>
            </a:r>
            <a:endParaRPr lang="fa-IR" altLang="en-US" smtClean="0">
              <a:ea typeface="B Nazanin+ Regular"/>
              <a:cs typeface="B Nazanin" panose="00000400000000000000" pitchFamily="2" charset="-78"/>
            </a:endParaRPr>
          </a:p>
        </p:txBody>
      </p:sp>
      <p:sp>
        <p:nvSpPr>
          <p:cNvPr id="99331" name="Content Placeholder 2"/>
          <p:cNvSpPr>
            <a:spLocks noGrp="1"/>
          </p:cNvSpPr>
          <p:nvPr>
            <p:ph idx="1"/>
          </p:nvPr>
        </p:nvSpPr>
        <p:spPr>
          <a:xfrm>
            <a:off x="457200" y="2714625"/>
            <a:ext cx="8229600" cy="3859213"/>
          </a:xfrm>
        </p:spPr>
        <p:txBody>
          <a:bodyPr/>
          <a:lstStyle/>
          <a:p>
            <a:pPr marL="0" indent="0" algn="ctr" eaLnBrk="1" hangingPunct="1">
              <a:lnSpc>
                <a:spcPct val="150000"/>
              </a:lnSpc>
              <a:buFont typeface="Wingdings 2" panose="05020102010507070707" pitchFamily="18" charset="2"/>
              <a:buNone/>
            </a:pPr>
            <a:r>
              <a:rPr lang="fa-IR" altLang="en-US" sz="4000" b="1" smtClean="0">
                <a:latin typeface="B Nazanin+ Regular"/>
                <a:ea typeface="B Nazanin+ Regular"/>
                <a:cs typeface="B Nazanin" panose="00000400000000000000" pitchFamily="2" charset="-78"/>
              </a:rPr>
              <a:t>اساسا درمانگر از اعضای خانواده درخواست می کند تا وانمود کنند که درگیر یک رفتار مشکل ساز مثل نزاع کردن شده اند.</a:t>
            </a:r>
          </a:p>
        </p:txBody>
      </p:sp>
    </p:spTree>
  </p:cSld>
  <p:clrMapOvr>
    <a:masterClrMapping/>
  </p:clrMapOvr>
  <p:transition spd="slow">
    <p:dissolv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a:xfrm>
            <a:off x="457200" y="500063"/>
            <a:ext cx="8229600" cy="1066800"/>
          </a:xfrm>
          <a:solidFill>
            <a:srgbClr val="FF0000"/>
          </a:solidFill>
        </p:spPr>
        <p:txBody>
          <a:bodyPr/>
          <a:lstStyle/>
          <a:p>
            <a:pPr eaLnBrk="1" hangingPunct="1"/>
            <a:r>
              <a:rPr lang="fa-IR" altLang="en-US" sz="5400" smtClean="0">
                <a:latin typeface="B Nazanin+ Regular"/>
                <a:ea typeface="B Nazanin+ Regular"/>
                <a:cs typeface="B Nazanin+ Regular"/>
              </a:rPr>
              <a:t>وانمود کردن</a:t>
            </a:r>
            <a:endParaRPr lang="fa-IR" altLang="en-US" smtClean="0"/>
          </a:p>
        </p:txBody>
      </p:sp>
      <p:sp>
        <p:nvSpPr>
          <p:cNvPr id="100355" name="Content Placeholder 2"/>
          <p:cNvSpPr>
            <a:spLocks noGrp="1"/>
          </p:cNvSpPr>
          <p:nvPr>
            <p:ph idx="1"/>
          </p:nvPr>
        </p:nvSpPr>
        <p:spPr>
          <a:xfrm>
            <a:off x="457200" y="2500313"/>
            <a:ext cx="8229600" cy="4073525"/>
          </a:xfrm>
        </p:spPr>
        <p:txBody>
          <a:bodyPr/>
          <a:lstStyle/>
          <a:p>
            <a:pPr algn="ctr" eaLnBrk="1" hangingPunct="1"/>
            <a:r>
              <a:rPr lang="fa-IR" altLang="en-US" sz="5400" b="1" smtClean="0">
                <a:latin typeface="B Nazanin+ Regular"/>
                <a:ea typeface="B Nazanin+ Regular"/>
                <a:cs typeface="B Nazanin" panose="00000400000000000000" pitchFamily="2" charset="-78"/>
              </a:rPr>
              <a:t>عمل وانمود کردن به نزاع،به تغییر رفتار از طریق تجربه کردن کنترل یک عمل داوطلبانه قبلی،کمک می کند.</a:t>
            </a:r>
            <a:endParaRPr lang="fa-IR" altLang="en-US" sz="5400" b="1" smtClean="0">
              <a:ea typeface="B Nazanin+ Regular"/>
              <a:cs typeface="B Nazanin" panose="00000400000000000000" pitchFamily="2" charset="-78"/>
            </a:endParaRPr>
          </a:p>
        </p:txBody>
      </p:sp>
    </p:spTree>
  </p:cSld>
  <p:clrMapOvr>
    <a:masterClrMapping/>
  </p:clrMapOvr>
  <p:transition spd="slow">
    <p:dissolv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a:xfrm>
            <a:off x="457200" y="274638"/>
            <a:ext cx="8229600" cy="654050"/>
          </a:xfrm>
          <a:solidFill>
            <a:srgbClr val="FFFF00"/>
          </a:solidFill>
        </p:spPr>
        <p:txBody>
          <a:bodyPr/>
          <a:lstStyle/>
          <a:p>
            <a:r>
              <a:rPr lang="fa-IR" altLang="en-US" smtClean="0"/>
              <a:t>منابع</a:t>
            </a:r>
          </a:p>
        </p:txBody>
      </p:sp>
      <p:sp>
        <p:nvSpPr>
          <p:cNvPr id="3" name="Content Placeholder 2"/>
          <p:cNvSpPr>
            <a:spLocks noGrp="1"/>
          </p:cNvSpPr>
          <p:nvPr>
            <p:ph idx="1"/>
          </p:nvPr>
        </p:nvSpPr>
        <p:spPr>
          <a:xfrm>
            <a:off x="314325" y="1446213"/>
            <a:ext cx="8472488" cy="4840287"/>
          </a:xfrm>
        </p:spPr>
        <p:txBody>
          <a:bodyPr/>
          <a:lstStyle/>
          <a:p>
            <a:pPr marL="514350" indent="-514350" algn="justLow">
              <a:buFont typeface="+mj-lt"/>
              <a:buAutoNum type="arabicPeriod"/>
              <a:defRPr/>
            </a:pPr>
            <a:r>
              <a:rPr lang="fa-IR" b="1" dirty="0" smtClean="0">
                <a:solidFill>
                  <a:srgbClr val="C00000"/>
                </a:solidFill>
              </a:rPr>
              <a:t>شارف ، ریچارد اس (1391). نظریه های روان درمانی و مشاوره ، ترجمه مهرداد فیروز بخت ، انتشارات موسسه خدمات فرهنگی رسا، تهران.</a:t>
            </a:r>
          </a:p>
          <a:p>
            <a:pPr marL="514350" indent="-514350" algn="justLow">
              <a:buFont typeface="+mj-lt"/>
              <a:buAutoNum type="arabicPeriod"/>
              <a:defRPr/>
            </a:pPr>
            <a:r>
              <a:rPr lang="fa-IR" b="1" dirty="0" smtClean="0">
                <a:solidFill>
                  <a:schemeClr val="accent1">
                    <a:lumMod val="50000"/>
                  </a:schemeClr>
                </a:solidFill>
              </a:rPr>
              <a:t>گلادینگ ، ساموئل (1392). خانواده درمانی </a:t>
            </a:r>
            <a:r>
              <a:rPr lang="fa-IR" sz="1400" b="1" dirty="0" smtClean="0">
                <a:solidFill>
                  <a:schemeClr val="accent1">
                    <a:lumMod val="50000"/>
                  </a:schemeClr>
                </a:solidFill>
              </a:rPr>
              <a:t>(تاریخچه ، نظریه و کاربرد)  </a:t>
            </a:r>
            <a:r>
              <a:rPr lang="fa-IR" b="1" dirty="0" smtClean="0">
                <a:solidFill>
                  <a:schemeClr val="accent1">
                    <a:lumMod val="50000"/>
                  </a:schemeClr>
                </a:solidFill>
              </a:rPr>
              <a:t>، ترجمه عزیزالله تاجیک اسمعیلی و محسن رسولی ، انتشارات تزکیه ، تهران.</a:t>
            </a:r>
          </a:p>
          <a:p>
            <a:pPr marL="514350" indent="-514350" algn="justLow">
              <a:buFont typeface="+mj-lt"/>
              <a:buAutoNum type="arabicPeriod"/>
              <a:defRPr/>
            </a:pPr>
            <a:r>
              <a:rPr lang="fa-IR" b="1" dirty="0" smtClean="0">
                <a:solidFill>
                  <a:srgbClr val="FF0000"/>
                </a:solidFill>
              </a:rPr>
              <a:t>هی لی ، جی(1390).روان درمانی خانواده، ترجمه باقرثنائی ، انتشارات سپهر ، تهران.</a:t>
            </a:r>
            <a:endParaRPr lang="fa-IR" b="1" dirty="0">
              <a:solidFill>
                <a:srgbClr val="FF0000"/>
              </a:solidFill>
            </a:endParaRPr>
          </a:p>
        </p:txBody>
      </p:sp>
    </p:spTree>
  </p:cSld>
  <p:clrMapOvr>
    <a:masterClrMapping/>
  </p:clrMapOvr>
  <p:transition spd="slow">
    <p:dissolv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endParaRPr lang="fa-IR" altLang="en-US" smtClean="0"/>
          </a:p>
        </p:txBody>
      </p:sp>
      <p:pic>
        <p:nvPicPr>
          <p:cNvPr id="102403" name="Content Placeholder 3" descr="rose.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p:spPr>
      </p:pic>
      <p:sp>
        <p:nvSpPr>
          <p:cNvPr id="5" name="TextBox 4"/>
          <p:cNvSpPr txBox="1"/>
          <p:nvPr/>
        </p:nvSpPr>
        <p:spPr>
          <a:xfrm>
            <a:off x="2286000" y="71438"/>
            <a:ext cx="3786188" cy="1446212"/>
          </a:xfrm>
          <a:prstGeom prst="rect">
            <a:avLst/>
          </a:prstGeom>
          <a:noFill/>
        </p:spPr>
        <p:txBody>
          <a:bodyPr rtlCol="1">
            <a:spAutoFit/>
          </a:bodyPr>
          <a:lstStyle/>
          <a:p>
            <a:pPr>
              <a:defRPr/>
            </a:pPr>
            <a:r>
              <a:rPr lang="fa-IR" sz="8800" b="1" i="1" dirty="0">
                <a:solidFill>
                  <a:srgbClr val="FF0000"/>
                </a:solidFill>
                <a:effectLst>
                  <a:outerShdw blurRad="38100" dist="38100" dir="2700000" algn="tl">
                    <a:srgbClr val="000000">
                      <a:alpha val="43137"/>
                    </a:srgbClr>
                  </a:outerShdw>
                </a:effectLst>
                <a:cs typeface="B Roya" pitchFamily="2" charset="-78"/>
              </a:rPr>
              <a:t>با تشکر </a:t>
            </a:r>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ln w="28575">
            <a:solidFill>
              <a:srgbClr val="FF0000"/>
            </a:solidFill>
            <a:miter lim="800000"/>
            <a:headEnd/>
            <a:tailEnd/>
          </a:ln>
        </p:spPr>
        <p:txBody>
          <a:bodyPr/>
          <a:lstStyle/>
          <a:p>
            <a:pPr algn="ctr"/>
            <a:r>
              <a:rPr lang="fa-IR" altLang="en-US" sz="6000" smtClean="0"/>
              <a:t>درمانگران راهبردی با متمرکز شدن روی </a:t>
            </a:r>
            <a:r>
              <a:rPr lang="fa-IR" altLang="en-US" sz="6000" smtClean="0">
                <a:solidFill>
                  <a:srgbClr val="FF0000"/>
                </a:solidFill>
              </a:rPr>
              <a:t>مشکل</a:t>
            </a:r>
            <a:r>
              <a:rPr lang="fa-IR" altLang="en-US" sz="6000" smtClean="0"/>
              <a:t> بهترین راه تحقق هدف های خانواده را طراحی می کنند.</a:t>
            </a:r>
          </a:p>
        </p:txBody>
      </p:sp>
      <p:sp>
        <p:nvSpPr>
          <p:cNvPr id="21507" name="Title 1"/>
          <p:cNvSpPr>
            <a:spLocks noGrp="1"/>
          </p:cNvSpPr>
          <p:nvPr>
            <p:ph type="title"/>
          </p:nvPr>
        </p:nvSpPr>
        <p:spPr>
          <a:xfrm>
            <a:off x="457200" y="285750"/>
            <a:ext cx="8229600" cy="1131888"/>
          </a:xfrm>
          <a:solidFill>
            <a:schemeClr val="bg1"/>
          </a:solidFill>
          <a:ln>
            <a:solidFill>
              <a:srgbClr val="002060"/>
            </a:solidFill>
            <a:miter lim="800000"/>
            <a:headEnd/>
            <a:tailEnd/>
          </a:ln>
        </p:spPr>
        <p:txBody>
          <a:bodyPr/>
          <a:lstStyle/>
          <a:p>
            <a:r>
              <a:rPr lang="fa-IR" altLang="en-US" smtClean="0"/>
              <a:t>هدف درمان راهبردی</a:t>
            </a:r>
          </a:p>
        </p:txBody>
      </p:sp>
    </p:spTree>
  </p:cSld>
  <p:clrMapOvr>
    <a:masterClrMapping/>
  </p:clrMapOvr>
  <p:transition spd="slow">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خانواده درمانی استراتژیک</Template>
  <TotalTime>0</TotalTime>
  <Words>3606</Words>
  <Application>Microsoft Office PowerPoint</Application>
  <PresentationFormat>On-screen Show (4:3)</PresentationFormat>
  <Paragraphs>268</Paragraphs>
  <Slides>88</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88</vt:i4>
      </vt:variant>
    </vt:vector>
  </HeadingPairs>
  <TitlesOfParts>
    <vt:vector size="103" baseType="lpstr">
      <vt:lpstr>Arial</vt:lpstr>
      <vt:lpstr>B Jadid</vt:lpstr>
      <vt:lpstr>B Koodak</vt:lpstr>
      <vt:lpstr>B Lotus</vt:lpstr>
      <vt:lpstr>B Nasim</vt:lpstr>
      <vt:lpstr>B Nazanin</vt:lpstr>
      <vt:lpstr>B Nazanin+ Regular</vt:lpstr>
      <vt:lpstr>B Roya</vt:lpstr>
      <vt:lpstr>Badr</vt:lpstr>
      <vt:lpstr>Calibri</vt:lpstr>
      <vt:lpstr>Times New Roman</vt:lpstr>
      <vt:lpstr>Wingdings</vt:lpstr>
      <vt:lpstr>Wingdings 2</vt:lpstr>
      <vt:lpstr>Wingdings 3</vt:lpstr>
      <vt:lpstr>Office Theme</vt:lpstr>
      <vt:lpstr>خانواده درمانی  عنوان: نظریه استراتژیک (راهبردی)  جی هی لی  استاد:  آقای دکتر گودرزی  دانشجو:حسینعلی قربانی امیر </vt:lpstr>
      <vt:lpstr>نمونه بالینی</vt:lpstr>
      <vt:lpstr>PowerPoint Presentation</vt:lpstr>
      <vt:lpstr>PowerPoint Presentation</vt:lpstr>
      <vt:lpstr>PowerPoint Presentation</vt:lpstr>
      <vt:lpstr>PowerPoint Presentation</vt:lpstr>
      <vt:lpstr>جی هی لی</vt:lpstr>
      <vt:lpstr>هدف درمان راهبردی</vt:lpstr>
      <vt:lpstr>هدف درمان راهبردی</vt:lpstr>
      <vt:lpstr>مفروضات نظریه استراتژیک هی لی</vt:lpstr>
      <vt:lpstr>مفروضات نظریه استراتژیک هی لی</vt:lpstr>
      <vt:lpstr>مفروضات نظریه استراتژیک هی لی</vt:lpstr>
      <vt:lpstr>مفروضات نظریه استراتژیک هی لی</vt:lpstr>
      <vt:lpstr>مفروضات نظریه استراتژیک هی لی</vt:lpstr>
      <vt:lpstr>مفروضات نظریه استراتژیک هی لی</vt:lpstr>
      <vt:lpstr>مفروضات نظریه استراتژیک هی لی</vt:lpstr>
      <vt:lpstr>مراحل مصاحبه در خانواده درمانی جی هی لی</vt:lpstr>
      <vt:lpstr>1-مرحله آشنایی </vt:lpstr>
      <vt:lpstr>1-مرحله آشنایی </vt:lpstr>
      <vt:lpstr>1-مرحله آشنایی </vt:lpstr>
      <vt:lpstr>1-مرحله آشنایی </vt:lpstr>
      <vt:lpstr>2- مرحله مشکل</vt:lpstr>
      <vt:lpstr>2- مرحله مشکل</vt:lpstr>
      <vt:lpstr>2- مرحله مشکل</vt:lpstr>
      <vt:lpstr>2- مرحله مشکل</vt:lpstr>
      <vt:lpstr>2- مرحله مشکل</vt:lpstr>
      <vt:lpstr>2- مرحله مشکل</vt:lpstr>
      <vt:lpstr>2- مرحله مشکل</vt:lpstr>
      <vt:lpstr>2- مرحله مشکل</vt:lpstr>
      <vt:lpstr>2- مرحله مشکل</vt:lpstr>
      <vt:lpstr>2- مرحله مشکل</vt:lpstr>
      <vt:lpstr>2- مرحله مشکل</vt:lpstr>
      <vt:lpstr>3- مرحله تعامل</vt:lpstr>
      <vt:lpstr>3- مرحله تعامل</vt:lpstr>
      <vt:lpstr>3- مرحله تعامل</vt:lpstr>
      <vt:lpstr>3- مرحله تعامل</vt:lpstr>
      <vt:lpstr>3- مرحله تعامل</vt:lpstr>
      <vt:lpstr>3- مرحله تعامل</vt:lpstr>
      <vt:lpstr>4- تعیین (تعریف) تغییرات مطلوب</vt:lpstr>
      <vt:lpstr>4- تعیین (تعریف) تغییرات مطلوب</vt:lpstr>
      <vt:lpstr>4- تعیین (تعریف) تغییرات مطلوب</vt:lpstr>
      <vt:lpstr>4- تعیین (تعریف) تغییرات مطلوب</vt:lpstr>
      <vt:lpstr>4- تعیین (تعریف) تغییرات مطلوب</vt:lpstr>
      <vt:lpstr>PowerPoint Presentation</vt:lpstr>
      <vt:lpstr>1) دستورالعمل و انواع آن</vt:lpstr>
      <vt:lpstr>دستورالعمل چیست ؟</vt:lpstr>
      <vt:lpstr>دستورالعمل چیست ؟</vt:lpstr>
      <vt:lpstr>هدف از دستورالعمل </vt:lpstr>
      <vt:lpstr>هدف از دستورالعمل </vt:lpstr>
      <vt:lpstr>هدف از دستورالعمل </vt:lpstr>
      <vt:lpstr>دو طریقه برای دادن دستورالعمل وجود دارد :</vt:lpstr>
      <vt:lpstr>دو طریقه برای دادن دستورالعمل وجود دارد :</vt:lpstr>
      <vt:lpstr>انواع دستورالعمل</vt:lpstr>
      <vt:lpstr>الف) تکالیف استعاری:استفاده از تشبیه</vt:lpstr>
      <vt:lpstr>الف) تکالیف استعاری:استفاده از تشبیه</vt:lpstr>
      <vt:lpstr>الف) تکالیف استعاری:استفاده از تشبیه</vt:lpstr>
      <vt:lpstr>ب) تکالیف اضدادی </vt:lpstr>
      <vt:lpstr>PowerPoint Presentation</vt:lpstr>
      <vt:lpstr>PowerPoint Presentation</vt:lpstr>
      <vt:lpstr>مراحل روش اضدادی را می توان اینطور خلاصه کرد: </vt:lpstr>
      <vt:lpstr>مراحل روش اضدادی را می توان اینطور خلاصه کرد: </vt:lpstr>
      <vt:lpstr>مراحل روش اضدادی را می توان اینطور خلاصه کرد: </vt:lpstr>
      <vt:lpstr>مراحل روش اضدادی را می توان اینطور خلاصه کرد: </vt:lpstr>
      <vt:lpstr>مثال از اضدادی(تناقضی)</vt:lpstr>
      <vt:lpstr>2) درمان و استفاده از تمثیل</vt:lpstr>
      <vt:lpstr>درمان و استفاده از تمثیل</vt:lpstr>
      <vt:lpstr>درمان و استفاده از تمثیل</vt:lpstr>
      <vt:lpstr>3)درمان انفجاری</vt:lpstr>
      <vt:lpstr>درمان انفجاری</vt:lpstr>
      <vt:lpstr>درمان انفجاری</vt:lpstr>
      <vt:lpstr>درمان انفجاری</vt:lpstr>
      <vt:lpstr>درمان انفجاری</vt:lpstr>
      <vt:lpstr>درمان انفجاری</vt:lpstr>
      <vt:lpstr>4) چارچوب بندی  مجدد</vt:lpstr>
      <vt:lpstr>چارچوب بندی  مجدد</vt:lpstr>
      <vt:lpstr>PowerPoint Presentation</vt:lpstr>
      <vt:lpstr>PowerPoint Presentation</vt:lpstr>
      <vt:lpstr>PowerPoint Presentation</vt:lpstr>
      <vt:lpstr>PowerPoint Presentation</vt:lpstr>
      <vt:lpstr>5) رهنمود</vt:lpstr>
      <vt:lpstr>رهنمود</vt:lpstr>
      <vt:lpstr>رهنمود</vt:lpstr>
      <vt:lpstr>رهنمود</vt:lpstr>
      <vt:lpstr>6) وانمود کردن</vt:lpstr>
      <vt:lpstr>وانمود کردن</vt:lpstr>
      <vt:lpstr>وانمود کردن</vt:lpstr>
      <vt:lpstr>منابع</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خانواده درمانی  عنوان: نظریه استراتژیک (راهبردی)  جی هی لی  استاد:  آقای دکتر گودرزی  دانشجو:حسینعلی قربانی امیر </dc:title>
  <dc:creator>omid arzi</dc:creator>
  <cp:lastModifiedBy>omid arzi</cp:lastModifiedBy>
  <cp:revision>1</cp:revision>
  <dcterms:created xsi:type="dcterms:W3CDTF">2022-01-24T14:05:34Z</dcterms:created>
  <dcterms:modified xsi:type="dcterms:W3CDTF">2022-01-24T14:05:47Z</dcterms:modified>
</cp:coreProperties>
</file>