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6"/>
  </p:notesMasterIdLst>
  <p:handoutMasterIdLst>
    <p:handoutMasterId r:id="rId57"/>
  </p:handoutMasterIdLst>
  <p:sldIdLst>
    <p:sldId id="257" r:id="rId2"/>
    <p:sldId id="297" r:id="rId3"/>
    <p:sldId id="258" r:id="rId4"/>
    <p:sldId id="299" r:id="rId5"/>
    <p:sldId id="259" r:id="rId6"/>
    <p:sldId id="260" r:id="rId7"/>
    <p:sldId id="261" r:id="rId8"/>
    <p:sldId id="262" r:id="rId9"/>
    <p:sldId id="263" r:id="rId10"/>
    <p:sldId id="300" r:id="rId11"/>
    <p:sldId id="264" r:id="rId12"/>
    <p:sldId id="265" r:id="rId13"/>
    <p:sldId id="266" r:id="rId14"/>
    <p:sldId id="267" r:id="rId15"/>
    <p:sldId id="268" r:id="rId16"/>
    <p:sldId id="269" r:id="rId17"/>
    <p:sldId id="270" r:id="rId18"/>
    <p:sldId id="307" r:id="rId19"/>
    <p:sldId id="271" r:id="rId20"/>
    <p:sldId id="272" r:id="rId21"/>
    <p:sldId id="273" r:id="rId22"/>
    <p:sldId id="274" r:id="rId23"/>
    <p:sldId id="275" r:id="rId24"/>
    <p:sldId id="276" r:id="rId25"/>
    <p:sldId id="277" r:id="rId26"/>
    <p:sldId id="278" r:id="rId27"/>
    <p:sldId id="279" r:id="rId28"/>
    <p:sldId id="280" r:id="rId29"/>
    <p:sldId id="281" r:id="rId30"/>
    <p:sldId id="310" r:id="rId31"/>
    <p:sldId id="306" r:id="rId32"/>
    <p:sldId id="282" r:id="rId33"/>
    <p:sldId id="311" r:id="rId34"/>
    <p:sldId id="298" r:id="rId35"/>
    <p:sldId id="301" r:id="rId36"/>
    <p:sldId id="303" r:id="rId37"/>
    <p:sldId id="302" r:id="rId38"/>
    <p:sldId id="283" r:id="rId39"/>
    <p:sldId id="284" r:id="rId40"/>
    <p:sldId id="285" r:id="rId41"/>
    <p:sldId id="286" r:id="rId42"/>
    <p:sldId id="287" r:id="rId43"/>
    <p:sldId id="288" r:id="rId44"/>
    <p:sldId id="309" r:id="rId45"/>
    <p:sldId id="289" r:id="rId46"/>
    <p:sldId id="290" r:id="rId47"/>
    <p:sldId id="291" r:id="rId48"/>
    <p:sldId id="292" r:id="rId49"/>
    <p:sldId id="293" r:id="rId50"/>
    <p:sldId id="294" r:id="rId51"/>
    <p:sldId id="295" r:id="rId52"/>
    <p:sldId id="296" r:id="rId53"/>
    <p:sldId id="304" r:id="rId54"/>
    <p:sldId id="305"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2" autoAdjust="0"/>
    <p:restoredTop sz="94660"/>
  </p:normalViewPr>
  <p:slideViewPr>
    <p:cSldViewPr snapToGrid="0">
      <p:cViewPr varScale="1">
        <p:scale>
          <a:sx n="74" d="100"/>
          <a:sy n="74" d="100"/>
        </p:scale>
        <p:origin x="59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1772E318-5025-4589-9540-DDA62B020917}" type="datetimeFigureOut">
              <a:rPr lang="fa-IR" smtClean="0"/>
              <a:t>1439/06/24</a:t>
            </a:fld>
            <a:endParaRPr lang="fa-IR"/>
          </a:p>
        </p:txBody>
      </p:sp>
      <p:sp>
        <p:nvSpPr>
          <p:cNvPr id="4" name="Footer Placeholder 3"/>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35E4F065-2590-4B4E-A724-3E290B28300D}" type="slidenum">
              <a:rPr lang="fa-IR" smtClean="0"/>
              <a:t>‹#›</a:t>
            </a:fld>
            <a:endParaRPr lang="fa-IR"/>
          </a:p>
        </p:txBody>
      </p:sp>
    </p:spTree>
    <p:extLst>
      <p:ext uri="{BB962C8B-B14F-4D97-AF65-F5344CB8AC3E}">
        <p14:creationId xmlns:p14="http://schemas.microsoft.com/office/powerpoint/2010/main" val="3296642829"/>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80CDA42B-CF39-4ACE-B6F5-1609007DAEE5}" type="datetimeFigureOut">
              <a:rPr lang="fa-IR" smtClean="0"/>
              <a:t>1439/06/24</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C8E6440-F7FE-4715-AA48-64D25B2A0325}" type="slidenum">
              <a:rPr lang="fa-IR" smtClean="0"/>
              <a:t>‹#›</a:t>
            </a:fld>
            <a:endParaRPr lang="fa-IR"/>
          </a:p>
        </p:txBody>
      </p:sp>
    </p:spTree>
    <p:extLst>
      <p:ext uri="{BB962C8B-B14F-4D97-AF65-F5344CB8AC3E}">
        <p14:creationId xmlns:p14="http://schemas.microsoft.com/office/powerpoint/2010/main" val="2969557276"/>
      </p:ext>
    </p:extLst>
  </p:cSld>
  <p:clrMap bg1="lt1" tx1="dk1" bg2="lt2" tx2="dk2" accent1="accent1" accent2="accent2" accent3="accent3" accent4="accent4" accent5="accent5" accent6="accent6" hlink="hlink" folHlink="folHlink"/>
  <p:hf sldNum="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3/11/2018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3/11/2018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3/11/2018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3/11/2018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3/11/2018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3/11/2018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hf sldNum="0" hdr="0" ftr="0" dt="0"/>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fa.wikipedia.org/wiki/%D9%BE%D9%88%DA%A9%D9%87" TargetMode="External"/><Relationship Id="rId13" Type="http://schemas.openxmlformats.org/officeDocument/2006/relationships/hyperlink" Target="http://fa.wikipedia.org/wiki/%D8%B3%DB%8C%D9%85%D8%A7%D9%86" TargetMode="External"/><Relationship Id="rId3" Type="http://schemas.openxmlformats.org/officeDocument/2006/relationships/hyperlink" Target="http://fa.wikipedia.org/wiki/%D9%85%D9%84%D8%A7%D8%AA" TargetMode="External"/><Relationship Id="rId7" Type="http://schemas.openxmlformats.org/officeDocument/2006/relationships/hyperlink" Target="http://fa.wikipedia.org/w/index.php?title=%D8%AE%D8%A7%DA%A9%D8%B1%DB%8C%D8%B2%DB%8C&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12" Type="http://schemas.openxmlformats.org/officeDocument/2006/relationships/hyperlink" Target="http://fa.wikipedia.org/wiki/%D8%A8%D8%AA%D9%86" TargetMode="External"/><Relationship Id="rId2" Type="http://schemas.openxmlformats.org/officeDocument/2006/relationships/hyperlink" Target="http://fa.wikipedia.org/wiki/%D8%B3%D8%A7%D8%AE%D8%AA%D9%85%D8%A7%D9%86" TargetMode="External"/><Relationship Id="rId1" Type="http://schemas.openxmlformats.org/officeDocument/2006/relationships/slideLayout" Target="../slideLayouts/slideLayout2.xml"/><Relationship Id="rId6" Type="http://schemas.openxmlformats.org/officeDocument/2006/relationships/hyperlink" Target="http://fa.wikipedia.org/w/index.php?title=%D8%A8%D8%B1%D9%82%DB%8C&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11" Type="http://schemas.openxmlformats.org/officeDocument/2006/relationships/hyperlink" Target="http://fa.wikipedia.org/wiki/%D8%B3%D8%B1%D8%A7%D9%85%DB%8C%DA%A9" TargetMode="External"/><Relationship Id="rId5" Type="http://schemas.openxmlformats.org/officeDocument/2006/relationships/hyperlink" Target="http://fa.wikipedia.org/wiki/%D9%85%DA%A9%D8%A7%D9%86%DB%8C%DA%A9%DB%8C" TargetMode="External"/><Relationship Id="rId10" Type="http://schemas.openxmlformats.org/officeDocument/2006/relationships/hyperlink" Target="http://fa.wikipedia.org/wiki/%D9%85%D9%88%D8%B2%D8%A7%D8%A6%DB%8C%DA%A9" TargetMode="External"/><Relationship Id="rId4" Type="http://schemas.openxmlformats.org/officeDocument/2006/relationships/hyperlink" Target="http://fa.wikipedia.org/w/index.php?title=%D8%AA%D8%A7%D8%B3%DB%8C%D8%B3%D8%A7%D8%AA&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9" Type="http://schemas.openxmlformats.org/officeDocument/2006/relationships/hyperlink" Target="http://fa.wikipedia.org/wiki/%D8%A2%D8%B3%D9%81%D8%A7%D9%84%D8%AA" TargetMode="External"/><Relationship Id="rId14" Type="http://schemas.openxmlformats.org/officeDocument/2006/relationships/image" Target="../media/image14.jpg"/></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hamshahrionline.ir/details/166872"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tempuri.org/?link=new"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http://fironstone.com/Prosmall/firon326.jpg"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hyperlink" Target="http://tempuri.org/?link=new"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403762"/>
            <a:ext cx="8946541" cy="2098138"/>
          </a:xfrm>
        </p:spPr>
        <p:txBody>
          <a:bodyPr>
            <a:noAutofit/>
          </a:bodyPr>
          <a:lstStyle/>
          <a:p>
            <a:pPr marL="0" indent="0" algn="ctr">
              <a:buNone/>
            </a:pPr>
            <a:r>
              <a:rPr lang="fa-IR" sz="5400" dirty="0" smtClean="0"/>
              <a:t>موضوع پروژه: </a:t>
            </a:r>
          </a:p>
          <a:p>
            <a:pPr marL="0" indent="0" algn="ctr">
              <a:buNone/>
            </a:pPr>
            <a:r>
              <a:rPr lang="fa-IR" sz="5400" dirty="0" smtClean="0"/>
              <a:t>محوطه سازی وفرش های کف</a:t>
            </a:r>
          </a:p>
        </p:txBody>
      </p:sp>
    </p:spTree>
    <p:extLst>
      <p:ext uri="{BB962C8B-B14F-4D97-AF65-F5344CB8AC3E}">
        <p14:creationId xmlns:p14="http://schemas.microsoft.com/office/powerpoint/2010/main" val="23587458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0767" y="901521"/>
            <a:ext cx="9401577" cy="52545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0" y="6442214"/>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12588627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1341912"/>
            <a:ext cx="10665135" cy="5213267"/>
          </a:xfrm>
        </p:spPr>
        <p:txBody>
          <a:bodyPr>
            <a:normAutofit/>
          </a:bodyPr>
          <a:lstStyle/>
          <a:p>
            <a:pPr algn="ctr">
              <a:lnSpc>
                <a:spcPct val="200000"/>
              </a:lnSpc>
              <a:spcBef>
                <a:spcPts val="500"/>
              </a:spcBef>
              <a:spcAft>
                <a:spcPts val="500"/>
              </a:spcAft>
            </a:pPr>
            <a:r>
              <a:rPr lang="fa-IR" b="1" dirty="0">
                <a:latin typeface="Calibri" panose="020F0502020204030204" pitchFamily="34" charset="0"/>
                <a:ea typeface="Times New Roman" panose="02020603050405020304" pitchFamily="18" charset="0"/>
              </a:rPr>
              <a:t>طراحی محوطه</a:t>
            </a:r>
            <a:endParaRPr lang="en-US" dirty="0">
              <a:latin typeface="Calibri" panose="020F0502020204030204" pitchFamily="34" charset="0"/>
              <a:ea typeface="Times New Roman" panose="02020603050405020304" pitchFamily="18" charset="0"/>
              <a:cs typeface="Arial" panose="020B0604020202020204" pitchFamily="34" charset="0"/>
            </a:endParaRPr>
          </a:p>
          <a:p>
            <a:pPr algn="ctr">
              <a:lnSpc>
                <a:spcPct val="200000"/>
              </a:lnSpc>
              <a:spcBef>
                <a:spcPts val="500"/>
              </a:spcBef>
              <a:spcAft>
                <a:spcPts val="500"/>
              </a:spcAft>
            </a:pPr>
            <a:r>
              <a:rPr lang="fa-IR" dirty="0">
                <a:latin typeface="Calibri" panose="020F0502020204030204" pitchFamily="34" charset="0"/>
                <a:ea typeface="Times New Roman" panose="02020603050405020304" pitchFamily="18" charset="0"/>
              </a:rPr>
              <a:t>اولین سوالی که در شروع کار از خودتان خواهید پرسید این خواهد بود که: چطور حیاط را به فضاهای مختلف تقسیم کنم؟ راه های مختلفی برا این کار وجود دارد</a:t>
            </a:r>
            <a:r>
              <a:rPr lang="en-US" dirty="0">
                <a:latin typeface="Times New Roman" panose="02020603050405020304" pitchFamily="18" charset="0"/>
                <a:ea typeface="Times New Roman" panose="02020603050405020304" pitchFamily="18" charset="0"/>
                <a:cs typeface="Arial" panose="020B0604020202020204" pitchFamily="34" charset="0"/>
              </a:rPr>
              <a:t>.</a:t>
            </a:r>
            <a:endParaRPr lang="en-US" dirty="0">
              <a:latin typeface="Calibri" panose="020F0502020204030204" pitchFamily="34" charset="0"/>
              <a:ea typeface="Times New Roman" panose="02020603050405020304" pitchFamily="18" charset="0"/>
              <a:cs typeface="Arial" panose="020B0604020202020204" pitchFamily="34" charset="0"/>
            </a:endParaRPr>
          </a:p>
          <a:p>
            <a:pPr algn="ctr">
              <a:lnSpc>
                <a:spcPct val="200000"/>
              </a:lnSpc>
              <a:spcBef>
                <a:spcPts val="500"/>
              </a:spcBef>
              <a:spcAft>
                <a:spcPts val="500"/>
              </a:spcAft>
            </a:pPr>
            <a:r>
              <a:rPr lang="fa-IR" dirty="0">
                <a:latin typeface="Calibri" panose="020F0502020204030204" pitchFamily="34" charset="0"/>
                <a:ea typeface="Times New Roman" panose="02020603050405020304" pitchFamily="18" charset="0"/>
              </a:rPr>
              <a:t>می توانید از متخصصین کمک بگیرید ویا بعد از دیدن نمونه های بسیار خودتان به تقسیم و ترکیب کردن فضا بپردازید. از گیاهان، سنگ، خاک های رنگی، مبلمان، آبنما، مجسمه و… برای تزیین و دلپذیر کردن این قسمت از خانه استفاده کنید. خیلی از ایده هایی که در ادامه آمده اند را خودتان می توانید انجام دهید و فقط کمی وقت و حوصله و شاید کمک دوستانتان را احتیاج داشته باشید</a:t>
            </a:r>
            <a:r>
              <a:rPr lang="en-US" dirty="0">
                <a:latin typeface="Times New Roman" panose="02020603050405020304" pitchFamily="18" charset="0"/>
                <a:ea typeface="Times New Roman" panose="02020603050405020304" pitchFamily="18" charset="0"/>
                <a:cs typeface="Arial" panose="020B0604020202020204" pitchFamily="34" charset="0"/>
              </a:rPr>
              <a:t>.</a:t>
            </a:r>
            <a:endParaRPr lang="en-US" dirty="0">
              <a:latin typeface="Calibri" panose="020F0502020204030204" pitchFamily="34" charset="0"/>
              <a:ea typeface="Times New Roman" panose="02020603050405020304" pitchFamily="18" charset="0"/>
              <a:cs typeface="Arial" panose="020B0604020202020204" pitchFamily="34" charset="0"/>
            </a:endParaRPr>
          </a:p>
          <a:p>
            <a:pPr algn="ctr"/>
            <a:endParaRPr lang="fa-IR" dirty="0"/>
          </a:p>
        </p:txBody>
      </p:sp>
      <p:sp>
        <p:nvSpPr>
          <p:cNvPr id="4" name="Rectangle 3"/>
          <p:cNvSpPr/>
          <p:nvPr/>
        </p:nvSpPr>
        <p:spPr>
          <a:xfrm>
            <a:off x="0" y="6442214"/>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39591599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6264" y="1318162"/>
            <a:ext cx="10770920" cy="4930238"/>
          </a:xfrm>
        </p:spPr>
        <p:txBody>
          <a:bodyPr/>
          <a:lstStyle/>
          <a:p>
            <a:pPr marL="0" indent="0" algn="ctr">
              <a:lnSpc>
                <a:spcPct val="250000"/>
              </a:lnSpc>
              <a:spcBef>
                <a:spcPts val="500"/>
              </a:spcBef>
              <a:spcAft>
                <a:spcPts val="500"/>
              </a:spcAft>
              <a:buNone/>
            </a:pPr>
            <a:r>
              <a:rPr lang="fa-IR" b="1" dirty="0">
                <a:latin typeface="Calibri" panose="020F0502020204030204" pitchFamily="34" charset="0"/>
                <a:ea typeface="Times New Roman" panose="02020603050405020304" pitchFamily="18" charset="0"/>
              </a:rPr>
              <a:t>موزاییک های چمنی</a:t>
            </a:r>
            <a:endParaRPr lang="en-US" dirty="0">
              <a:latin typeface="Calibri" panose="020F0502020204030204" pitchFamily="34" charset="0"/>
              <a:ea typeface="Times New Roman" panose="02020603050405020304" pitchFamily="18" charset="0"/>
              <a:cs typeface="Arial" panose="020B0604020202020204" pitchFamily="34" charset="0"/>
            </a:endParaRPr>
          </a:p>
          <a:p>
            <a:pPr algn="ctr">
              <a:lnSpc>
                <a:spcPct val="250000"/>
              </a:lnSpc>
              <a:spcBef>
                <a:spcPts val="500"/>
              </a:spcBef>
              <a:spcAft>
                <a:spcPts val="500"/>
              </a:spcAft>
            </a:pPr>
            <a:r>
              <a:rPr lang="fa-IR" dirty="0">
                <a:latin typeface="Calibri" panose="020F0502020204030204" pitchFamily="34" charset="0"/>
                <a:ea typeface="Times New Roman" panose="02020603050405020304" pitchFamily="18" charset="0"/>
              </a:rPr>
              <a:t>یکی از المان های محبوب امروزی در </a:t>
            </a:r>
            <a:r>
              <a:rPr lang="fa-IR" b="1" dirty="0">
                <a:latin typeface="Calibri" panose="020F0502020204030204" pitchFamily="34" charset="0"/>
                <a:ea typeface="Times New Roman" panose="02020603050405020304" pitchFamily="18" charset="0"/>
              </a:rPr>
              <a:t>طراحی محوطه</a:t>
            </a:r>
            <a:r>
              <a:rPr lang="fa-IR" dirty="0">
                <a:latin typeface="Calibri" panose="020F0502020204030204" pitchFamily="34" charset="0"/>
                <a:ea typeface="Times New Roman" panose="02020603050405020304" pitchFamily="18" charset="0"/>
              </a:rPr>
              <a:t>، فضاهای باز شبکه بندی شده است. سیمان و چمن و بسیاری گیاهان و عناصر دیگر را می توان با هم در ترکیب های مربعی یا مستطیلی قرار داد. یکی از نکاتی که این نوع ترکیب بندی دارد این است که باعث می شود فضا بزرگتر به نظر برسد</a:t>
            </a:r>
            <a:r>
              <a:rPr lang="en-US" dirty="0">
                <a:latin typeface="Times New Roman" panose="02020603050405020304" pitchFamily="18" charset="0"/>
                <a:ea typeface="Times New Roman" panose="02020603050405020304" pitchFamily="18" charset="0"/>
                <a:cs typeface="Arial" panose="020B0604020202020204" pitchFamily="34" charset="0"/>
              </a:rPr>
              <a:t>.</a:t>
            </a:r>
            <a:endParaRPr lang="en-US" dirty="0">
              <a:latin typeface="Calibri" panose="020F0502020204030204" pitchFamily="34" charset="0"/>
              <a:ea typeface="Times New Roman" panose="02020603050405020304" pitchFamily="18"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20" y="4462509"/>
            <a:ext cx="4572000" cy="2271204"/>
          </a:xfrm>
          <a:prstGeom prst="ellipse">
            <a:avLst/>
          </a:prstGeom>
          <a:ln>
            <a:noFill/>
          </a:ln>
          <a:effectLst>
            <a:softEdge rad="112500"/>
          </a:effectLst>
        </p:spPr>
      </p:pic>
      <p:sp>
        <p:nvSpPr>
          <p:cNvPr id="4" name="Rectangle 3"/>
          <p:cNvSpPr/>
          <p:nvPr/>
        </p:nvSpPr>
        <p:spPr>
          <a:xfrm>
            <a:off x="0" y="6442214"/>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17532663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888" y="1508166"/>
            <a:ext cx="11162806" cy="4963886"/>
          </a:xfrm>
        </p:spPr>
        <p:txBody>
          <a:bodyPr/>
          <a:lstStyle/>
          <a:p>
            <a:pPr marL="0" indent="0" algn="ctr">
              <a:lnSpc>
                <a:spcPct val="200000"/>
              </a:lnSpc>
              <a:spcBef>
                <a:spcPts val="500"/>
              </a:spcBef>
              <a:spcAft>
                <a:spcPts val="500"/>
              </a:spcAft>
              <a:buNone/>
            </a:pPr>
            <a:r>
              <a:rPr lang="fa-IR" b="1" i="1" dirty="0">
                <a:latin typeface="Calibri" panose="020F0502020204030204" pitchFamily="34" charset="0"/>
                <a:ea typeface="Times New Roman" panose="02020603050405020304" pitchFamily="18" charset="0"/>
              </a:rPr>
              <a:t>موزاییک های سنگی</a:t>
            </a:r>
            <a:endParaRPr lang="en-US" dirty="0">
              <a:latin typeface="Calibri" panose="020F0502020204030204" pitchFamily="34" charset="0"/>
              <a:ea typeface="Times New Roman" panose="02020603050405020304" pitchFamily="18" charset="0"/>
              <a:cs typeface="Arial" panose="020B0604020202020204" pitchFamily="34" charset="0"/>
            </a:endParaRPr>
          </a:p>
          <a:p>
            <a:pPr marL="0" indent="0" algn="ctr">
              <a:lnSpc>
                <a:spcPct val="200000"/>
              </a:lnSpc>
              <a:spcBef>
                <a:spcPts val="500"/>
              </a:spcBef>
              <a:spcAft>
                <a:spcPts val="500"/>
              </a:spcAft>
              <a:buNone/>
            </a:pPr>
            <a:r>
              <a:rPr lang="fa-IR" dirty="0">
                <a:latin typeface="Calibri" panose="020F0502020204030204" pitchFamily="34" charset="0"/>
                <a:ea typeface="Times New Roman" panose="02020603050405020304" pitchFamily="18" charset="0"/>
              </a:rPr>
              <a:t>در این نمونه ی انگلیسی از باغچه های سنگی، سنگ های قطعه ای و مسیری که با سنگ ریزه های مشخص شده اند، به زیبایی فضایی مناسب برای قرار گیری حمام پرندگان را آماده کرده اند</a:t>
            </a:r>
            <a:r>
              <a:rPr lang="en-US" dirty="0">
                <a:latin typeface="Times New Roman" panose="02020603050405020304" pitchFamily="18" charset="0"/>
                <a:ea typeface="Times New Roman" panose="02020603050405020304" pitchFamily="18" charset="0"/>
                <a:cs typeface="Arial" panose="020B0604020202020204" pitchFamily="34" charset="0"/>
              </a:rPr>
              <a:t>.</a:t>
            </a:r>
            <a:endParaRPr lang="en-US" dirty="0">
              <a:latin typeface="Calibri" panose="020F0502020204030204" pitchFamily="34" charset="0"/>
              <a:ea typeface="Times New Roman" panose="02020603050405020304" pitchFamily="18" charset="0"/>
              <a:cs typeface="Arial" panose="020B0604020202020204" pitchFamily="34" charset="0"/>
            </a:endParaRPr>
          </a:p>
          <a:p>
            <a:pPr marL="0" indent="0" algn="ctr">
              <a:lnSpc>
                <a:spcPct val="200000"/>
              </a:lnSpc>
              <a:spcBef>
                <a:spcPts val="500"/>
              </a:spcBef>
              <a:spcAft>
                <a:spcPts val="500"/>
              </a:spcAft>
              <a:buNone/>
            </a:pPr>
            <a:r>
              <a:rPr lang="fa-IR" i="1" dirty="0" smtClean="0">
                <a:latin typeface="Calibri" panose="020F0502020204030204" pitchFamily="34" charset="0"/>
                <a:ea typeface="Times New Roman" panose="02020603050405020304" pitchFamily="18" charset="0"/>
              </a:rPr>
              <a:t>خیلی </a:t>
            </a:r>
            <a:r>
              <a:rPr lang="fa-IR" i="1" dirty="0">
                <a:latin typeface="Calibri" panose="020F0502020204030204" pitchFamily="34" charset="0"/>
                <a:ea typeface="Times New Roman" panose="02020603050405020304" pitchFamily="18" charset="0"/>
              </a:rPr>
              <a:t>اوقات سنگ ها گزینه های مناسبی برای یک پارچه سازی فضا هستند. می توانید از بسترهای سنگی و چمنی به طور همزمان استفاده کنید و آن ها را با سنگ های تخته ای با هم مرتبط سازید</a:t>
            </a:r>
            <a:r>
              <a:rPr lang="en-US" i="1" dirty="0">
                <a:latin typeface="Times New Roman" panose="02020603050405020304" pitchFamily="18" charset="0"/>
                <a:ea typeface="Times New Roman" panose="02020603050405020304" pitchFamily="18" charset="0"/>
                <a:cs typeface="Arial" panose="020B0604020202020204" pitchFamily="34" charset="0"/>
              </a:rPr>
              <a:t>.</a:t>
            </a:r>
            <a:endParaRPr lang="en-US" dirty="0">
              <a:latin typeface="Calibri" panose="020F0502020204030204" pitchFamily="34" charset="0"/>
              <a:ea typeface="Times New Roman" panose="02020603050405020304" pitchFamily="18" charset="0"/>
              <a:cs typeface="Arial" panose="020B0604020202020204" pitchFamily="34" charset="0"/>
            </a:endParaRPr>
          </a:p>
          <a:p>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0682" y="163773"/>
            <a:ext cx="3548418" cy="15540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Rectangle 4"/>
          <p:cNvSpPr/>
          <p:nvPr/>
        </p:nvSpPr>
        <p:spPr>
          <a:xfrm>
            <a:off x="0" y="6442214"/>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38312470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884" y="1401288"/>
            <a:ext cx="11542816" cy="5237018"/>
          </a:xfrm>
        </p:spPr>
        <p:txBody>
          <a:bodyPr>
            <a:normAutofit/>
          </a:bodyPr>
          <a:lstStyle/>
          <a:p>
            <a:pPr marL="0" indent="0" algn="ctr">
              <a:lnSpc>
                <a:spcPct val="200000"/>
              </a:lnSpc>
              <a:spcBef>
                <a:spcPts val="500"/>
              </a:spcBef>
              <a:spcAft>
                <a:spcPts val="500"/>
              </a:spcAft>
              <a:buNone/>
            </a:pPr>
            <a:r>
              <a:rPr lang="fa-IR" b="1" dirty="0">
                <a:latin typeface="Calibri" panose="020F0502020204030204" pitchFamily="34" charset="0"/>
                <a:ea typeface="Times New Roman" panose="02020603050405020304" pitchFamily="18" charset="0"/>
              </a:rPr>
              <a:t>محل قرارگیری گیاهان</a:t>
            </a:r>
            <a:endParaRPr lang="en-US" dirty="0">
              <a:latin typeface="Calibri" panose="020F0502020204030204" pitchFamily="34" charset="0"/>
              <a:ea typeface="Times New Roman" panose="02020603050405020304" pitchFamily="18" charset="0"/>
              <a:cs typeface="Arial" panose="020B0604020202020204" pitchFamily="34" charset="0"/>
            </a:endParaRPr>
          </a:p>
          <a:p>
            <a:pPr marL="0" indent="0" algn="ctr">
              <a:lnSpc>
                <a:spcPct val="200000"/>
              </a:lnSpc>
              <a:spcBef>
                <a:spcPts val="500"/>
              </a:spcBef>
              <a:spcAft>
                <a:spcPts val="500"/>
              </a:spcAft>
              <a:buNone/>
            </a:pPr>
            <a:r>
              <a:rPr lang="fa-IR" dirty="0">
                <a:latin typeface="Calibri" panose="020F0502020204030204" pitchFamily="34" charset="0"/>
                <a:ea typeface="Times New Roman" panose="02020603050405020304" pitchFamily="18" charset="0"/>
              </a:rPr>
              <a:t>وقتی می خواهید برای محل قرار دادن چمن های تصمیم بگیرید، بدانید که استفاده کردن از گیاهان بزرگ، فضایی کاملا متفاوت خلق خواهد کرد. به این حیاط توجه کنید که چطور استفاده از بستر سنگ ریزه ای، و همچنین بسترهای گل دار، فضایی زیبا خلق کرده است</a:t>
            </a:r>
            <a:r>
              <a:rPr lang="en-US" dirty="0">
                <a:latin typeface="Times New Roman" panose="02020603050405020304" pitchFamily="18" charset="0"/>
                <a:ea typeface="Times New Roman" panose="02020603050405020304" pitchFamily="18" charset="0"/>
                <a:cs typeface="Arial" panose="020B0604020202020204" pitchFamily="34" charset="0"/>
              </a:rPr>
              <a:t>.</a:t>
            </a:r>
            <a:endParaRPr lang="en-US" dirty="0">
              <a:latin typeface="Calibri" panose="020F0502020204030204" pitchFamily="34" charset="0"/>
              <a:ea typeface="Times New Roman" panose="02020603050405020304" pitchFamily="18" charset="0"/>
              <a:cs typeface="Arial" panose="020B0604020202020204" pitchFamily="34" charset="0"/>
            </a:endParaRPr>
          </a:p>
          <a:p>
            <a:pPr marL="0" indent="0" algn="ctr">
              <a:lnSpc>
                <a:spcPct val="200000"/>
              </a:lnSpc>
              <a:spcBef>
                <a:spcPts val="500"/>
              </a:spcBef>
              <a:spcAft>
                <a:spcPts val="500"/>
              </a:spcAft>
              <a:buNone/>
            </a:pPr>
            <a:r>
              <a:rPr lang="fa-IR" dirty="0" smtClean="0">
                <a:latin typeface="Calibri" panose="020F0502020204030204" pitchFamily="34" charset="0"/>
                <a:ea typeface="Times New Roman" panose="02020603050405020304" pitchFamily="18" charset="0"/>
              </a:rPr>
              <a:t>از </a:t>
            </a:r>
            <a:r>
              <a:rPr lang="fa-IR" dirty="0">
                <a:latin typeface="Calibri" panose="020F0502020204030204" pitchFamily="34" charset="0"/>
                <a:ea typeface="Times New Roman" panose="02020603050405020304" pitchFamily="18" charset="0"/>
              </a:rPr>
              <a:t>فلزها هم می توانید در باغچه های گیاه دار استفاده کیند. این فضا به چندین مستطیل با ارتفاع های مختلف تقسیم شده و هر کدام از باغچه ها، با استفاده از ورق های فلزی از هم متمایز شده اند. ارتفاع گیاهان استفاده شده در این فضا کاملا مناسب است</a:t>
            </a:r>
            <a:r>
              <a:rPr lang="en-US" dirty="0" smtClean="0">
                <a:latin typeface="Times New Roman" panose="02020603050405020304" pitchFamily="18" charset="0"/>
                <a:ea typeface="Times New Roman" panose="02020603050405020304" pitchFamily="18" charset="0"/>
                <a:cs typeface="Arial" panose="020B0604020202020204" pitchFamily="34" charset="0"/>
              </a:rPr>
              <a:t>.</a:t>
            </a:r>
            <a:endParaRPr lang="en-US" dirty="0">
              <a:latin typeface="Calibri" panose="020F0502020204030204" pitchFamily="34" charset="0"/>
              <a:ea typeface="Times New Roman" panose="02020603050405020304" pitchFamily="18"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2443" y="4796426"/>
            <a:ext cx="3275462" cy="1959216"/>
          </a:xfrm>
          <a:prstGeom prst="rect">
            <a:avLst/>
          </a:prstGeo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698" y="384804"/>
            <a:ext cx="3503245" cy="16779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0" y="6442214"/>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17142703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5636" y="1258784"/>
            <a:ext cx="11435938" cy="5320146"/>
          </a:xfrm>
        </p:spPr>
        <p:txBody>
          <a:bodyPr>
            <a:normAutofit fontScale="92500"/>
          </a:bodyPr>
          <a:lstStyle/>
          <a:p>
            <a:pPr marL="0" indent="0" algn="ctr">
              <a:lnSpc>
                <a:spcPct val="210000"/>
              </a:lnSpc>
              <a:spcBef>
                <a:spcPts val="500"/>
              </a:spcBef>
              <a:spcAft>
                <a:spcPts val="500"/>
              </a:spcAft>
              <a:buNone/>
            </a:pPr>
            <a:r>
              <a:rPr lang="fa-IR" b="1" dirty="0">
                <a:latin typeface="Calibri" panose="020F0502020204030204" pitchFamily="34" charset="0"/>
                <a:ea typeface="Times New Roman" panose="02020603050405020304" pitchFamily="18" charset="0"/>
              </a:rPr>
              <a:t>جزییات محوطه سازی</a:t>
            </a:r>
            <a:endParaRPr lang="en-US" dirty="0">
              <a:latin typeface="Calibri" panose="020F0502020204030204" pitchFamily="34" charset="0"/>
              <a:ea typeface="Times New Roman" panose="02020603050405020304" pitchFamily="18" charset="0"/>
              <a:cs typeface="Arial" panose="020B0604020202020204" pitchFamily="34" charset="0"/>
            </a:endParaRPr>
          </a:p>
          <a:p>
            <a:pPr marL="0" indent="0" algn="ctr">
              <a:lnSpc>
                <a:spcPct val="210000"/>
              </a:lnSpc>
              <a:spcBef>
                <a:spcPts val="500"/>
              </a:spcBef>
              <a:spcAft>
                <a:spcPts val="500"/>
              </a:spcAft>
              <a:buNone/>
            </a:pPr>
            <a:r>
              <a:rPr lang="fa-IR" dirty="0">
                <a:latin typeface="Calibri" panose="020F0502020204030204" pitchFamily="34" charset="0"/>
                <a:ea typeface="Times New Roman" panose="02020603050405020304" pitchFamily="18" charset="0"/>
              </a:rPr>
              <a:t>حالا که کار اصلی تقسیم کردن فضا را انجام داده اید، وقت اضافه کردن جزییاتی است که به فضا جان می دهند و آن را قابل استفاده می کنند. جزییاتی مثل پرداخت های نهایی، بلوک های مختلف کاشت گیاه، </a:t>
            </a:r>
            <a:r>
              <a:rPr lang="fa-IR" b="1" dirty="0">
                <a:latin typeface="Times New Roman" panose="02020603050405020304" pitchFamily="18" charset="0"/>
                <a:ea typeface="Times New Roman" panose="02020603050405020304" pitchFamily="18" charset="0"/>
                <a:cs typeface="Arial" panose="020B0604020202020204" pitchFamily="34" charset="0"/>
              </a:rPr>
              <a:t>مبلمان فضای آزاد</a:t>
            </a:r>
            <a:r>
              <a:rPr lang="en-US" dirty="0">
                <a:latin typeface="Times New Roman" panose="02020603050405020304" pitchFamily="18" charset="0"/>
                <a:ea typeface="Times New Roman" panose="02020603050405020304" pitchFamily="18" charset="0"/>
                <a:cs typeface="Arial" panose="020B0604020202020204" pitchFamily="34" charset="0"/>
              </a:rPr>
              <a:t> </a:t>
            </a:r>
            <a:r>
              <a:rPr lang="fa-IR" dirty="0">
                <a:latin typeface="Calibri" panose="020F0502020204030204" pitchFamily="34" charset="0"/>
                <a:ea typeface="Times New Roman" panose="02020603050405020304" pitchFamily="18" charset="0"/>
              </a:rPr>
              <a:t>و</a:t>
            </a:r>
            <a:r>
              <a:rPr lang="en-US" dirty="0">
                <a:latin typeface="Times New Roman" panose="02020603050405020304" pitchFamily="18" charset="0"/>
                <a:ea typeface="Times New Roman" panose="02020603050405020304" pitchFamily="18" charset="0"/>
                <a:cs typeface="Arial" panose="020B0604020202020204" pitchFamily="34" charset="0"/>
              </a:rPr>
              <a:t>…</a:t>
            </a:r>
            <a:endParaRPr lang="en-US" dirty="0">
              <a:latin typeface="Calibri" panose="020F0502020204030204" pitchFamily="34" charset="0"/>
              <a:ea typeface="Times New Roman" panose="02020603050405020304" pitchFamily="18" charset="0"/>
              <a:cs typeface="Arial" panose="020B0604020202020204" pitchFamily="34" charset="0"/>
            </a:endParaRPr>
          </a:p>
          <a:p>
            <a:pPr marL="0" indent="0" algn="ctr">
              <a:lnSpc>
                <a:spcPct val="210000"/>
              </a:lnSpc>
              <a:spcBef>
                <a:spcPts val="500"/>
              </a:spcBef>
              <a:spcAft>
                <a:spcPts val="500"/>
              </a:spcAft>
              <a:buNone/>
            </a:pPr>
            <a:r>
              <a:rPr lang="fa-IR" b="1" dirty="0">
                <a:latin typeface="Calibri" panose="020F0502020204030204" pitchFamily="34" charset="0"/>
                <a:ea typeface="Times New Roman" panose="02020603050405020304" pitchFamily="18" charset="0"/>
              </a:rPr>
              <a:t>گلدان ها</a:t>
            </a:r>
            <a:endParaRPr lang="en-US" dirty="0">
              <a:latin typeface="Calibri" panose="020F0502020204030204" pitchFamily="34" charset="0"/>
              <a:ea typeface="Times New Roman" panose="02020603050405020304" pitchFamily="18" charset="0"/>
              <a:cs typeface="Arial" panose="020B0604020202020204" pitchFamily="34" charset="0"/>
            </a:endParaRPr>
          </a:p>
          <a:p>
            <a:pPr marL="0" indent="0" algn="ctr">
              <a:lnSpc>
                <a:spcPct val="210000"/>
              </a:lnSpc>
              <a:spcBef>
                <a:spcPts val="500"/>
              </a:spcBef>
              <a:spcAft>
                <a:spcPts val="500"/>
              </a:spcAft>
              <a:buNone/>
            </a:pPr>
            <a:r>
              <a:rPr lang="fa-IR" dirty="0">
                <a:latin typeface="Calibri" panose="020F0502020204030204" pitchFamily="34" charset="0"/>
                <a:ea typeface="Times New Roman" panose="02020603050405020304" pitchFamily="18" charset="0"/>
              </a:rPr>
              <a:t>انتخاب های مختلفی برای گلدان مناسب حیاط شما وجود دارد. حتی اگر گلدان های مدرن به نظرتان گران می رسند، بازهم گزینه های فراوان دیگری هستند که می توانند شما را راضی کنند. بسیاری از این گلدان ها را می توانید بر اساس سلیقه و نیاز خودتان بسازید و یا رنگ کنید</a:t>
            </a:r>
            <a:r>
              <a:rPr lang="en-US" dirty="0">
                <a:latin typeface="Times New Roman" panose="02020603050405020304" pitchFamily="18" charset="0"/>
                <a:ea typeface="Times New Roman" panose="02020603050405020304" pitchFamily="18" charset="0"/>
                <a:cs typeface="Arial" panose="020B0604020202020204" pitchFamily="34" charset="0"/>
              </a:rPr>
              <a:t>.</a:t>
            </a:r>
            <a:endParaRPr lang="en-US" dirty="0">
              <a:latin typeface="Calibri" panose="020F0502020204030204" pitchFamily="34" charset="0"/>
              <a:ea typeface="Times New Roman" panose="02020603050405020304" pitchFamily="18" charset="0"/>
              <a:cs typeface="Arial" panose="020B0604020202020204" pitchFamily="34" charset="0"/>
            </a:endParaRPr>
          </a:p>
          <a:p>
            <a:pPr marL="0" indent="0" algn="ctr">
              <a:lnSpc>
                <a:spcPct val="210000"/>
              </a:lnSpc>
              <a:spcBef>
                <a:spcPts val="500"/>
              </a:spcBef>
              <a:spcAft>
                <a:spcPts val="500"/>
              </a:spcAft>
              <a:buNone/>
            </a:pPr>
            <a:r>
              <a:rPr lang="fa-IR" i="1" dirty="0" smtClean="0">
                <a:latin typeface="Calibri" panose="020F0502020204030204" pitchFamily="34" charset="0"/>
                <a:ea typeface="Times New Roman" panose="02020603050405020304" pitchFamily="18" charset="0"/>
              </a:rPr>
              <a:t>برخی </a:t>
            </a:r>
            <a:r>
              <a:rPr lang="fa-IR" i="1" dirty="0">
                <a:latin typeface="Calibri" panose="020F0502020204030204" pitchFamily="34" charset="0"/>
                <a:ea typeface="Times New Roman" panose="02020603050405020304" pitchFamily="18" charset="0"/>
              </a:rPr>
              <a:t>از گلدان ها بسیار جنبه ی مجسمه وار دارند. مثل این مجموعه ی به هم پیوسته ی پنج تایی از گلدان های مدرن از آهن گالوانیزه</a:t>
            </a:r>
            <a:r>
              <a:rPr lang="en-US" i="1" dirty="0">
                <a:latin typeface="Times New Roman" panose="02020603050405020304" pitchFamily="18" charset="0"/>
                <a:ea typeface="Times New Roman" panose="02020603050405020304" pitchFamily="18" charset="0"/>
                <a:cs typeface="Arial" panose="020B0604020202020204" pitchFamily="34" charset="0"/>
              </a:rPr>
              <a:t>. </a:t>
            </a:r>
            <a:endParaRPr lang="en-US" dirty="0">
              <a:latin typeface="Calibri" panose="020F0502020204030204" pitchFamily="34" charset="0"/>
              <a:ea typeface="Times New Roman" panose="02020603050405020304" pitchFamily="18" charset="0"/>
              <a:cs typeface="Arial" panose="020B0604020202020204" pitchFamily="34" charset="0"/>
            </a:endParaRPr>
          </a:p>
          <a:p>
            <a:pPr>
              <a:lnSpc>
                <a:spcPct val="210000"/>
              </a:lnSpc>
            </a:pPr>
            <a:endParaRPr lang="fa-IR" dirty="0"/>
          </a:p>
        </p:txBody>
      </p:sp>
      <p:sp>
        <p:nvSpPr>
          <p:cNvPr id="4" name="Rectangle 3"/>
          <p:cNvSpPr/>
          <p:nvPr/>
        </p:nvSpPr>
        <p:spPr>
          <a:xfrm>
            <a:off x="0" y="6442214"/>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20557921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5636" y="1353787"/>
            <a:ext cx="11412187" cy="5130139"/>
          </a:xfrm>
        </p:spPr>
        <p:txBody>
          <a:bodyPr>
            <a:normAutofit lnSpcReduction="10000"/>
          </a:bodyPr>
          <a:lstStyle/>
          <a:p>
            <a:pPr marL="0" indent="0" algn="ctr">
              <a:lnSpc>
                <a:spcPct val="200000"/>
              </a:lnSpc>
              <a:spcBef>
                <a:spcPts val="500"/>
              </a:spcBef>
              <a:spcAft>
                <a:spcPts val="500"/>
              </a:spcAft>
              <a:buNone/>
            </a:pPr>
            <a:r>
              <a:rPr lang="fa-IR" b="1" dirty="0">
                <a:latin typeface="Calibri" panose="020F0502020204030204" pitchFamily="34" charset="0"/>
                <a:ea typeface="Times New Roman" panose="02020603050405020304" pitchFamily="18" charset="0"/>
              </a:rPr>
              <a:t>مبلمان فضای آزاد</a:t>
            </a:r>
            <a:endParaRPr lang="en-US" dirty="0">
              <a:latin typeface="Calibri" panose="020F0502020204030204" pitchFamily="34" charset="0"/>
              <a:ea typeface="Times New Roman" panose="02020603050405020304" pitchFamily="18" charset="0"/>
              <a:cs typeface="Arial" panose="020B0604020202020204" pitchFamily="34" charset="0"/>
            </a:endParaRPr>
          </a:p>
          <a:p>
            <a:pPr marL="0" indent="0" algn="ctr">
              <a:lnSpc>
                <a:spcPct val="200000"/>
              </a:lnSpc>
              <a:spcBef>
                <a:spcPts val="500"/>
              </a:spcBef>
              <a:spcAft>
                <a:spcPts val="500"/>
              </a:spcAft>
              <a:buNone/>
            </a:pPr>
            <a:r>
              <a:rPr lang="fa-IR" dirty="0">
                <a:latin typeface="Calibri" panose="020F0502020204030204" pitchFamily="34" charset="0"/>
                <a:ea typeface="Times New Roman" panose="02020603050405020304" pitchFamily="18" charset="0"/>
              </a:rPr>
              <a:t>مبلمانی که برای </a:t>
            </a:r>
            <a:r>
              <a:rPr lang="fa-IR" b="1" dirty="0">
                <a:latin typeface="Calibri" panose="020F0502020204030204" pitchFamily="34" charset="0"/>
                <a:ea typeface="Times New Roman" panose="02020603050405020304" pitchFamily="18" charset="0"/>
              </a:rPr>
              <a:t>محوطه ی خارجی</a:t>
            </a:r>
            <a:r>
              <a:rPr lang="fa-IR" dirty="0">
                <a:latin typeface="Calibri" panose="020F0502020204030204" pitchFamily="34" charset="0"/>
                <a:ea typeface="Times New Roman" panose="02020603050405020304" pitchFamily="18" charset="0"/>
              </a:rPr>
              <a:t> استفاده می کنید باید حتما راحت و با دوام باشند. در بسیاری از فضاهای مدرن، به خصوص آن هایی که چمن ندارند، مبلمان مهمترین عنصر فضا می شود</a:t>
            </a:r>
            <a:r>
              <a:rPr lang="en-US" dirty="0">
                <a:latin typeface="Times New Roman" panose="02020603050405020304" pitchFamily="18" charset="0"/>
                <a:ea typeface="Times New Roman" panose="02020603050405020304" pitchFamily="18" charset="0"/>
                <a:cs typeface="Arial" panose="020B0604020202020204" pitchFamily="34" charset="0"/>
              </a:rPr>
              <a:t>.</a:t>
            </a:r>
            <a:endParaRPr lang="en-US" dirty="0">
              <a:latin typeface="Calibri" panose="020F0502020204030204" pitchFamily="34" charset="0"/>
              <a:ea typeface="Times New Roman" panose="02020603050405020304" pitchFamily="18" charset="0"/>
              <a:cs typeface="Arial" panose="020B0604020202020204" pitchFamily="34" charset="0"/>
            </a:endParaRPr>
          </a:p>
          <a:p>
            <a:pPr marL="0" indent="0" algn="ctr">
              <a:lnSpc>
                <a:spcPct val="200000"/>
              </a:lnSpc>
              <a:spcBef>
                <a:spcPts val="500"/>
              </a:spcBef>
              <a:spcAft>
                <a:spcPts val="500"/>
              </a:spcAft>
              <a:buNone/>
            </a:pPr>
            <a:r>
              <a:rPr lang="fa-IR" i="1" dirty="0">
                <a:latin typeface="Calibri" panose="020F0502020204030204" pitchFamily="34" charset="0"/>
                <a:ea typeface="Times New Roman" panose="02020603050405020304" pitchFamily="18" charset="0"/>
              </a:rPr>
              <a:t>حتی یک بالکن کوچک را هم می توان به محوطه ای با صفا تبدیل کرد! میز و صندلی ای مثل آنچه در تصویر می بینید بسیار مناسب این فضاهای کوچک اند. توجه کنید که چطور سه گلدان کوچک به همراه یک درختچه ی کوچک در کنار میز، سبزی کافی برای این فضا را فراهم کرده اند</a:t>
            </a:r>
            <a:r>
              <a:rPr lang="en-US" i="1" dirty="0">
                <a:latin typeface="Times New Roman" panose="02020603050405020304" pitchFamily="18" charset="0"/>
                <a:ea typeface="Times New Roman" panose="02020603050405020304" pitchFamily="18" charset="0"/>
                <a:cs typeface="Arial" panose="020B0604020202020204" pitchFamily="34" charset="0"/>
              </a:rPr>
              <a:t>.</a:t>
            </a:r>
            <a:endParaRPr lang="en-US" dirty="0">
              <a:latin typeface="Calibri" panose="020F0502020204030204" pitchFamily="34" charset="0"/>
              <a:ea typeface="Times New Roman" panose="02020603050405020304" pitchFamily="18" charset="0"/>
              <a:cs typeface="Arial" panose="020B0604020202020204" pitchFamily="34" charset="0"/>
            </a:endParaRPr>
          </a:p>
          <a:p>
            <a:pPr marL="0" indent="0" algn="ctr">
              <a:lnSpc>
                <a:spcPct val="200000"/>
              </a:lnSpc>
              <a:spcBef>
                <a:spcPts val="500"/>
              </a:spcBef>
              <a:spcAft>
                <a:spcPts val="500"/>
              </a:spcAft>
              <a:buNone/>
            </a:pPr>
            <a:r>
              <a:rPr lang="fa-IR" i="1" dirty="0">
                <a:latin typeface="Calibri" panose="020F0502020204030204" pitchFamily="34" charset="0"/>
                <a:ea typeface="Times New Roman" panose="02020603050405020304" pitchFamily="18" charset="0"/>
              </a:rPr>
              <a:t>برای بالکن های بزرگ تر و یا پشت بام، مبلمان مختلفی وجود دارد. یک قالیچه، که در تمام طول سال دوام و سلامت خود را از دست نمی دهد، بستر مناسبی برای متحد کردن اجزای این فضا شده است</a:t>
            </a:r>
            <a:r>
              <a:rPr lang="en-US" i="1" dirty="0">
                <a:latin typeface="Times New Roman" panose="02020603050405020304" pitchFamily="18" charset="0"/>
                <a:ea typeface="Times New Roman" panose="02020603050405020304" pitchFamily="18" charset="0"/>
                <a:cs typeface="Arial" panose="020B0604020202020204" pitchFamily="34" charset="0"/>
              </a:rPr>
              <a:t>. </a:t>
            </a:r>
            <a:endParaRPr lang="en-US" dirty="0">
              <a:latin typeface="Calibri" panose="020F050202020403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0" y="6442214"/>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28468122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3674" y="1550705"/>
            <a:ext cx="10723418" cy="5025241"/>
          </a:xfrm>
        </p:spPr>
        <p:txBody>
          <a:bodyPr>
            <a:normAutofit/>
          </a:bodyPr>
          <a:lstStyle/>
          <a:p>
            <a:pPr marL="0" indent="0" algn="ctr">
              <a:lnSpc>
                <a:spcPct val="200000"/>
              </a:lnSpc>
              <a:spcBef>
                <a:spcPts val="500"/>
              </a:spcBef>
              <a:spcAft>
                <a:spcPts val="500"/>
              </a:spcAft>
              <a:buNone/>
            </a:pPr>
            <a:r>
              <a:rPr lang="fa-IR" b="1" dirty="0">
                <a:latin typeface="Calibri" panose="020F0502020204030204" pitchFamily="34" charset="0"/>
                <a:ea typeface="Times New Roman" panose="02020603050405020304" pitchFamily="18" charset="0"/>
              </a:rPr>
              <a:t>کف سازی</a:t>
            </a:r>
            <a:r>
              <a:rPr lang="fa-IR" dirty="0">
                <a:latin typeface="Calibri" panose="020F0502020204030204" pitchFamily="34" charset="0"/>
                <a:ea typeface="Times New Roman" panose="02020603050405020304" pitchFamily="18" charset="0"/>
              </a:rPr>
              <a:t> </a:t>
            </a:r>
            <a:endParaRPr lang="fa-IR" dirty="0" smtClean="0">
              <a:latin typeface="Calibri" panose="020F0502020204030204" pitchFamily="34" charset="0"/>
              <a:ea typeface="Times New Roman" panose="02020603050405020304" pitchFamily="18" charset="0"/>
            </a:endParaRPr>
          </a:p>
          <a:p>
            <a:pPr marL="0" indent="0" algn="ctr">
              <a:lnSpc>
                <a:spcPct val="200000"/>
              </a:lnSpc>
              <a:spcBef>
                <a:spcPts val="500"/>
              </a:spcBef>
              <a:spcAft>
                <a:spcPts val="500"/>
              </a:spcAft>
              <a:buNone/>
            </a:pPr>
            <a:r>
              <a:rPr lang="fa-IR" b="1" dirty="0" smtClean="0">
                <a:latin typeface="Calibri" panose="020F0502020204030204" pitchFamily="34" charset="0"/>
                <a:ea typeface="Times New Roman" panose="02020603050405020304" pitchFamily="18" charset="0"/>
              </a:rPr>
              <a:t>کف </a:t>
            </a:r>
            <a:r>
              <a:rPr lang="fa-IR" b="1" dirty="0">
                <a:latin typeface="Calibri" panose="020F0502020204030204" pitchFamily="34" charset="0"/>
                <a:ea typeface="Times New Roman" panose="02020603050405020304" pitchFamily="18" charset="0"/>
              </a:rPr>
              <a:t>سازی</a:t>
            </a:r>
            <a:r>
              <a:rPr lang="fa-IR" dirty="0">
                <a:latin typeface="Calibri" panose="020F0502020204030204" pitchFamily="34" charset="0"/>
                <a:ea typeface="Times New Roman" panose="02020603050405020304" pitchFamily="18" charset="0"/>
              </a:rPr>
              <a:t> به مجموعه عملیاتی گفته می‌شود که پس از اتمام عملیات </a:t>
            </a:r>
            <a:r>
              <a:rPr lang="fa-IR" dirty="0">
                <a:solidFill>
                  <a:srgbClr val="0000FF"/>
                </a:solidFill>
                <a:latin typeface="Times New Roman" panose="02020603050405020304" pitchFamily="18" charset="0"/>
                <a:ea typeface="Times New Roman" panose="02020603050405020304" pitchFamily="18" charset="0"/>
                <a:cs typeface="Arial" panose="020B0604020202020204" pitchFamily="34" charset="0"/>
              </a:rPr>
              <a:t>سفت کاری</a:t>
            </a:r>
            <a:r>
              <a:rPr lang="en-US" dirty="0">
                <a:latin typeface="Times New Roman" panose="02020603050405020304" pitchFamily="18" charset="0"/>
                <a:ea typeface="Times New Roman" panose="02020603050405020304" pitchFamily="18" charset="0"/>
                <a:cs typeface="Arial" panose="020B0604020202020204" pitchFamily="34" charset="0"/>
              </a:rPr>
              <a:t> </a:t>
            </a:r>
            <a:r>
              <a:rPr lang="fa-IR" dirty="0">
                <a:latin typeface="Calibri" panose="020F0502020204030204" pitchFamily="34" charset="0"/>
                <a:ea typeface="Times New Roman" panose="02020603050405020304" pitchFamily="18" charset="0"/>
              </a:rPr>
              <a:t>در </a:t>
            </a:r>
            <a:r>
              <a:rPr lang="fa-IR" dirty="0">
                <a:solidFill>
                  <a:srgbClr val="0000FF"/>
                </a:solidFill>
                <a:latin typeface="Times New Roman" panose="02020603050405020304" pitchFamily="18" charset="0"/>
                <a:ea typeface="Times New Roman" panose="02020603050405020304" pitchFamily="18" charset="0"/>
                <a:cs typeface="Arial" panose="020B0604020202020204" pitchFamily="34" charset="0"/>
                <a:hlinkClick r:id="rId2"/>
              </a:rPr>
              <a:t>ساختمان</a:t>
            </a:r>
            <a:r>
              <a:rPr lang="en-US" dirty="0">
                <a:latin typeface="Times New Roman" panose="02020603050405020304" pitchFamily="18" charset="0"/>
                <a:ea typeface="Times New Roman" panose="02020603050405020304" pitchFamily="18" charset="0"/>
                <a:cs typeface="Arial" panose="020B0604020202020204" pitchFamily="34" charset="0"/>
              </a:rPr>
              <a:t> </a:t>
            </a:r>
            <a:r>
              <a:rPr lang="fa-IR" dirty="0">
                <a:latin typeface="Calibri" panose="020F0502020204030204" pitchFamily="34" charset="0"/>
                <a:ea typeface="Times New Roman" panose="02020603050405020304" pitchFamily="18" charset="0"/>
              </a:rPr>
              <a:t>انجام می</a:t>
            </a:r>
            <a:r>
              <a:rPr lang="en-US" dirty="0">
                <a:latin typeface="Times New Roman" panose="02020603050405020304" pitchFamily="18" charset="0"/>
                <a:ea typeface="Times New Roman" panose="02020603050405020304" pitchFamily="18" charset="0"/>
                <a:cs typeface="Arial" panose="020B0604020202020204" pitchFamily="34" charset="0"/>
              </a:rPr>
              <a:t>‌</a:t>
            </a:r>
            <a:r>
              <a:rPr lang="fa-IR" dirty="0">
                <a:latin typeface="Calibri" panose="020F0502020204030204" pitchFamily="34" charset="0"/>
                <a:ea typeface="Times New Roman" panose="02020603050405020304" pitchFamily="18" charset="0"/>
              </a:rPr>
              <a:t>شود تا ساختمان را به حالت قابل سکونت در آورد</a:t>
            </a:r>
            <a:r>
              <a:rPr lang="en-US" dirty="0">
                <a:latin typeface="Times New Roman" panose="02020603050405020304" pitchFamily="18" charset="0"/>
                <a:ea typeface="Times New Roman" panose="02020603050405020304" pitchFamily="18" charset="0"/>
                <a:cs typeface="Arial" panose="020B0604020202020204" pitchFamily="34" charset="0"/>
              </a:rPr>
              <a:t>. </a:t>
            </a:r>
            <a:r>
              <a:rPr lang="fa-IR" dirty="0">
                <a:latin typeface="Calibri" panose="020F0502020204030204" pitchFamily="34" charset="0"/>
                <a:ea typeface="Times New Roman" panose="02020603050405020304" pitchFamily="18" charset="0"/>
              </a:rPr>
              <a:t>برای کف سازی معمولاً ابتدا یک لایه </a:t>
            </a:r>
            <a:r>
              <a:rPr lang="fa-IR" dirty="0">
                <a:solidFill>
                  <a:srgbClr val="0000FF"/>
                </a:solidFill>
                <a:latin typeface="Times New Roman" panose="02020603050405020304" pitchFamily="18" charset="0"/>
                <a:ea typeface="Times New Roman" panose="02020603050405020304" pitchFamily="18" charset="0"/>
                <a:cs typeface="Arial" panose="020B0604020202020204" pitchFamily="34" charset="0"/>
                <a:hlinkClick r:id="rId3"/>
              </a:rPr>
              <a:t>ملات</a:t>
            </a:r>
            <a:r>
              <a:rPr lang="en-US" dirty="0">
                <a:latin typeface="Times New Roman" panose="02020603050405020304" pitchFamily="18" charset="0"/>
                <a:ea typeface="Times New Roman" panose="02020603050405020304" pitchFamily="18" charset="0"/>
                <a:cs typeface="Arial" panose="020B0604020202020204" pitchFamily="34" charset="0"/>
              </a:rPr>
              <a:t> </a:t>
            </a:r>
            <a:r>
              <a:rPr lang="fa-IR" dirty="0">
                <a:latin typeface="Calibri" panose="020F0502020204030204" pitchFamily="34" charset="0"/>
                <a:ea typeface="Times New Roman" panose="02020603050405020304" pitchFamily="18" charset="0"/>
              </a:rPr>
              <a:t>نرم ریخته می</a:t>
            </a:r>
            <a:r>
              <a:rPr lang="en-US" dirty="0">
                <a:latin typeface="Times New Roman" panose="02020603050405020304" pitchFamily="18" charset="0"/>
                <a:ea typeface="Times New Roman" panose="02020603050405020304" pitchFamily="18" charset="0"/>
                <a:cs typeface="Arial" panose="020B0604020202020204" pitchFamily="34" charset="0"/>
              </a:rPr>
              <a:t>‌</a:t>
            </a:r>
            <a:r>
              <a:rPr lang="fa-IR" dirty="0">
                <a:latin typeface="Calibri" panose="020F0502020204030204" pitchFamily="34" charset="0"/>
                <a:ea typeface="Times New Roman" panose="02020603050405020304" pitchFamily="18" charset="0"/>
              </a:rPr>
              <a:t>شود تا سطح را به صورت هموار درآورد</a:t>
            </a:r>
            <a:r>
              <a:rPr lang="en-US" dirty="0">
                <a:latin typeface="Times New Roman" panose="02020603050405020304" pitchFamily="18" charset="0"/>
                <a:ea typeface="Times New Roman" panose="02020603050405020304" pitchFamily="18" charset="0"/>
                <a:cs typeface="Arial" panose="020B0604020202020204" pitchFamily="34" charset="0"/>
              </a:rPr>
              <a:t>. </a:t>
            </a:r>
            <a:r>
              <a:rPr lang="fa-IR" dirty="0">
                <a:latin typeface="Calibri" panose="020F0502020204030204" pitchFamily="34" charset="0"/>
                <a:ea typeface="Times New Roman" panose="02020603050405020304" pitchFamily="18" charset="0"/>
              </a:rPr>
              <a:t>به همراه این کار پیش بینی</a:t>
            </a:r>
            <a:r>
              <a:rPr lang="en-US" dirty="0">
                <a:latin typeface="Times New Roman" panose="02020603050405020304" pitchFamily="18" charset="0"/>
                <a:ea typeface="Times New Roman" panose="02020603050405020304" pitchFamily="18" charset="0"/>
                <a:cs typeface="Arial" panose="020B0604020202020204" pitchFamily="34" charset="0"/>
              </a:rPr>
              <a:t>‌</a:t>
            </a:r>
            <a:r>
              <a:rPr lang="fa-IR" dirty="0">
                <a:latin typeface="Calibri" panose="020F0502020204030204" pitchFamily="34" charset="0"/>
                <a:ea typeface="Times New Roman" panose="02020603050405020304" pitchFamily="18" charset="0"/>
              </a:rPr>
              <a:t>های مربوط به </a:t>
            </a:r>
            <a:r>
              <a:rPr lang="fa-IR" dirty="0">
                <a:solidFill>
                  <a:srgbClr val="0000FF"/>
                </a:solidFill>
                <a:latin typeface="Times New Roman" panose="02020603050405020304" pitchFamily="18" charset="0"/>
                <a:ea typeface="Times New Roman" panose="02020603050405020304" pitchFamily="18" charset="0"/>
                <a:cs typeface="Arial" panose="020B0604020202020204" pitchFamily="34" charset="0"/>
                <a:hlinkClick r:id="rId4"/>
              </a:rPr>
              <a:t>تاسیسات</a:t>
            </a:r>
            <a:r>
              <a:rPr lang="en-US" dirty="0">
                <a:latin typeface="Times New Roman" panose="02020603050405020304" pitchFamily="18" charset="0"/>
                <a:ea typeface="Times New Roman" panose="02020603050405020304" pitchFamily="18" charset="0"/>
                <a:cs typeface="Arial" panose="020B0604020202020204" pitchFamily="34" charset="0"/>
              </a:rPr>
              <a:t> </a:t>
            </a:r>
            <a:r>
              <a:rPr lang="fa-IR" dirty="0">
                <a:solidFill>
                  <a:srgbClr val="0000FF"/>
                </a:solidFill>
                <a:latin typeface="Times New Roman" panose="02020603050405020304" pitchFamily="18" charset="0"/>
                <a:ea typeface="Times New Roman" panose="02020603050405020304" pitchFamily="18" charset="0"/>
                <a:cs typeface="Arial" panose="020B0604020202020204" pitchFamily="34" charset="0"/>
                <a:hlinkClick r:id="rId5"/>
              </a:rPr>
              <a:t>مکانیکی</a:t>
            </a:r>
            <a:r>
              <a:rPr lang="en-US" dirty="0">
                <a:latin typeface="Times New Roman" panose="02020603050405020304" pitchFamily="18" charset="0"/>
                <a:ea typeface="Times New Roman" panose="02020603050405020304" pitchFamily="18" charset="0"/>
                <a:cs typeface="Arial" panose="020B0604020202020204" pitchFamily="34" charset="0"/>
              </a:rPr>
              <a:t> </a:t>
            </a:r>
            <a:r>
              <a:rPr lang="fa-IR" dirty="0">
                <a:latin typeface="Calibri" panose="020F0502020204030204" pitchFamily="34" charset="0"/>
                <a:ea typeface="Times New Roman" panose="02020603050405020304" pitchFamily="18" charset="0"/>
              </a:rPr>
              <a:t>و </a:t>
            </a:r>
            <a:r>
              <a:rPr lang="fa-IR" dirty="0">
                <a:solidFill>
                  <a:srgbClr val="0000FF"/>
                </a:solidFill>
                <a:latin typeface="Times New Roman" panose="02020603050405020304" pitchFamily="18" charset="0"/>
                <a:ea typeface="Times New Roman" panose="02020603050405020304" pitchFamily="18" charset="0"/>
                <a:cs typeface="Arial" panose="020B0604020202020204" pitchFamily="34" charset="0"/>
                <a:hlinkClick r:id="rId6"/>
              </a:rPr>
              <a:t>برقی</a:t>
            </a:r>
            <a:r>
              <a:rPr lang="en-US" dirty="0">
                <a:latin typeface="Times New Roman" panose="02020603050405020304" pitchFamily="18" charset="0"/>
                <a:ea typeface="Times New Roman" panose="02020603050405020304" pitchFamily="18" charset="0"/>
                <a:cs typeface="Arial" panose="020B0604020202020204" pitchFamily="34" charset="0"/>
              </a:rPr>
              <a:t> </a:t>
            </a:r>
            <a:r>
              <a:rPr lang="fa-IR" dirty="0">
                <a:latin typeface="Calibri" panose="020F0502020204030204" pitchFamily="34" charset="0"/>
                <a:ea typeface="Times New Roman" panose="02020603050405020304" pitchFamily="18" charset="0"/>
              </a:rPr>
              <a:t>ضروری است</a:t>
            </a:r>
            <a:r>
              <a:rPr lang="en-US" dirty="0">
                <a:latin typeface="Times New Roman" panose="02020603050405020304" pitchFamily="18" charset="0"/>
                <a:ea typeface="Times New Roman" panose="02020603050405020304" pitchFamily="18" charset="0"/>
                <a:cs typeface="Arial" panose="020B0604020202020204" pitchFamily="34" charset="0"/>
              </a:rPr>
              <a:t>. </a:t>
            </a:r>
            <a:r>
              <a:rPr lang="fa-IR" dirty="0">
                <a:latin typeface="Calibri" panose="020F0502020204030204" pitchFamily="34" charset="0"/>
                <a:ea typeface="Times New Roman" panose="02020603050405020304" pitchFamily="18" charset="0"/>
              </a:rPr>
              <a:t>پس از آن بسته به مورد </a:t>
            </a:r>
            <a:r>
              <a:rPr lang="fa-IR" dirty="0">
                <a:solidFill>
                  <a:srgbClr val="0000FF"/>
                </a:solidFill>
                <a:latin typeface="Times New Roman" panose="02020603050405020304" pitchFamily="18" charset="0"/>
                <a:ea typeface="Times New Roman" panose="02020603050405020304" pitchFamily="18" charset="0"/>
                <a:cs typeface="Arial" panose="020B0604020202020204" pitchFamily="34" charset="0"/>
                <a:hlinkClick r:id="rId7"/>
              </a:rPr>
              <a:t>خاکریزی</a:t>
            </a:r>
            <a:r>
              <a:rPr lang="fa-IR" dirty="0">
                <a:latin typeface="Calibri" panose="020F0502020204030204" pitchFamily="34" charset="0"/>
                <a:ea typeface="Times New Roman" panose="02020603050405020304" pitchFamily="18" charset="0"/>
              </a:rPr>
              <a:t>، </a:t>
            </a:r>
            <a:r>
              <a:rPr lang="fa-IR" dirty="0">
                <a:solidFill>
                  <a:srgbClr val="0000FF"/>
                </a:solidFill>
                <a:latin typeface="Times New Roman" panose="02020603050405020304" pitchFamily="18" charset="0"/>
                <a:ea typeface="Times New Roman" panose="02020603050405020304" pitchFamily="18" charset="0"/>
                <a:cs typeface="Arial" panose="020B0604020202020204" pitchFamily="34" charset="0"/>
                <a:hlinkClick r:id="rId8"/>
              </a:rPr>
              <a:t>پوکه</a:t>
            </a:r>
            <a:r>
              <a:rPr lang="en-US" dirty="0">
                <a:latin typeface="Times New Roman" panose="02020603050405020304" pitchFamily="18" charset="0"/>
                <a:ea typeface="Times New Roman" panose="02020603050405020304" pitchFamily="18" charset="0"/>
                <a:cs typeface="Arial" panose="020B0604020202020204" pitchFamily="34" charset="0"/>
              </a:rPr>
              <a:t> </a:t>
            </a:r>
            <a:r>
              <a:rPr lang="fa-IR" dirty="0">
                <a:latin typeface="Calibri" panose="020F0502020204030204" pitchFamily="34" charset="0"/>
                <a:ea typeface="Times New Roman" panose="02020603050405020304" pitchFamily="18" charset="0"/>
              </a:rPr>
              <a:t>ریزی یا ملات ریزی انجام می</a:t>
            </a:r>
            <a:r>
              <a:rPr lang="en-US" dirty="0">
                <a:latin typeface="Times New Roman" panose="02020603050405020304" pitchFamily="18" charset="0"/>
                <a:ea typeface="Times New Roman" panose="02020603050405020304" pitchFamily="18" charset="0"/>
                <a:cs typeface="Arial" panose="020B0604020202020204" pitchFamily="34" charset="0"/>
              </a:rPr>
              <a:t>‌</a:t>
            </a:r>
            <a:r>
              <a:rPr lang="fa-IR" dirty="0">
                <a:latin typeface="Calibri" panose="020F0502020204030204" pitchFamily="34" charset="0"/>
                <a:ea typeface="Times New Roman" panose="02020603050405020304" pitchFamily="18" charset="0"/>
              </a:rPr>
              <a:t>شود و نهایتا لایه انتهایی، کف نهایی را تشکیل می</a:t>
            </a:r>
            <a:r>
              <a:rPr lang="en-US" dirty="0">
                <a:latin typeface="Times New Roman" panose="02020603050405020304" pitchFamily="18" charset="0"/>
                <a:ea typeface="Times New Roman" panose="02020603050405020304" pitchFamily="18" charset="0"/>
                <a:cs typeface="Arial" panose="020B0604020202020204" pitchFamily="34" charset="0"/>
              </a:rPr>
              <a:t>‌</a:t>
            </a:r>
            <a:r>
              <a:rPr lang="fa-IR" dirty="0">
                <a:latin typeface="Calibri" panose="020F0502020204030204" pitchFamily="34" charset="0"/>
                <a:ea typeface="Times New Roman" panose="02020603050405020304" pitchFamily="18" charset="0"/>
              </a:rPr>
              <a:t>دهد که می</a:t>
            </a:r>
            <a:r>
              <a:rPr lang="en-US" dirty="0">
                <a:latin typeface="Times New Roman" panose="02020603050405020304" pitchFamily="18" charset="0"/>
                <a:ea typeface="Times New Roman" panose="02020603050405020304" pitchFamily="18" charset="0"/>
                <a:cs typeface="Arial" panose="020B0604020202020204" pitchFamily="34" charset="0"/>
              </a:rPr>
              <a:t>‌</a:t>
            </a:r>
            <a:r>
              <a:rPr lang="fa-IR" dirty="0">
                <a:latin typeface="Calibri" panose="020F0502020204030204" pitchFamily="34" charset="0"/>
                <a:ea typeface="Times New Roman" panose="02020603050405020304" pitchFamily="18" charset="0"/>
              </a:rPr>
              <a:t>تواند </a:t>
            </a:r>
            <a:r>
              <a:rPr lang="fa-IR" dirty="0">
                <a:solidFill>
                  <a:srgbClr val="0000FF"/>
                </a:solidFill>
                <a:latin typeface="Times New Roman" panose="02020603050405020304" pitchFamily="18" charset="0"/>
                <a:ea typeface="Times New Roman" panose="02020603050405020304" pitchFamily="18" charset="0"/>
                <a:cs typeface="Arial" panose="020B0604020202020204" pitchFamily="34" charset="0"/>
                <a:hlinkClick r:id="rId9"/>
              </a:rPr>
              <a:t>آسفالت</a:t>
            </a:r>
            <a:r>
              <a:rPr lang="fa-IR" dirty="0">
                <a:latin typeface="Calibri" panose="020F0502020204030204" pitchFamily="34" charset="0"/>
                <a:ea typeface="Times New Roman" panose="02020603050405020304" pitchFamily="18" charset="0"/>
              </a:rPr>
              <a:t>، </a:t>
            </a:r>
            <a:r>
              <a:rPr lang="fa-IR" dirty="0">
                <a:solidFill>
                  <a:srgbClr val="0000FF"/>
                </a:solidFill>
                <a:latin typeface="Times New Roman" panose="02020603050405020304" pitchFamily="18" charset="0"/>
                <a:ea typeface="Times New Roman" panose="02020603050405020304" pitchFamily="18" charset="0"/>
                <a:cs typeface="Arial" panose="020B0604020202020204" pitchFamily="34" charset="0"/>
                <a:hlinkClick r:id="rId10"/>
              </a:rPr>
              <a:t>موزائیک</a:t>
            </a:r>
            <a:r>
              <a:rPr lang="fa-IR" dirty="0">
                <a:latin typeface="Calibri" panose="020F0502020204030204" pitchFamily="34" charset="0"/>
                <a:ea typeface="Times New Roman" panose="02020603050405020304" pitchFamily="18" charset="0"/>
              </a:rPr>
              <a:t>، </a:t>
            </a:r>
            <a:r>
              <a:rPr lang="fa-IR" dirty="0">
                <a:solidFill>
                  <a:srgbClr val="0000FF"/>
                </a:solidFill>
                <a:latin typeface="Times New Roman" panose="02020603050405020304" pitchFamily="18" charset="0"/>
                <a:ea typeface="Times New Roman" panose="02020603050405020304" pitchFamily="18" charset="0"/>
                <a:cs typeface="Arial" panose="020B0604020202020204" pitchFamily="34" charset="0"/>
                <a:hlinkClick r:id="rId11"/>
              </a:rPr>
              <a:t>سرامیک</a:t>
            </a:r>
            <a:r>
              <a:rPr lang="fa-IR" dirty="0">
                <a:latin typeface="Calibri" panose="020F0502020204030204" pitchFamily="34" charset="0"/>
                <a:ea typeface="Times New Roman" panose="02020603050405020304" pitchFamily="18" charset="0"/>
              </a:rPr>
              <a:t>، </a:t>
            </a:r>
            <a:r>
              <a:rPr lang="fa-IR" dirty="0">
                <a:solidFill>
                  <a:srgbClr val="0000FF"/>
                </a:solidFill>
                <a:latin typeface="Times New Roman" panose="02020603050405020304" pitchFamily="18" charset="0"/>
                <a:ea typeface="Times New Roman" panose="02020603050405020304" pitchFamily="18" charset="0"/>
                <a:cs typeface="Arial" panose="020B0604020202020204" pitchFamily="34" charset="0"/>
                <a:hlinkClick r:id="rId12"/>
              </a:rPr>
              <a:t>بتن</a:t>
            </a:r>
            <a:r>
              <a:rPr lang="en-US" dirty="0">
                <a:latin typeface="Times New Roman" panose="02020603050405020304" pitchFamily="18" charset="0"/>
                <a:ea typeface="Times New Roman" panose="02020603050405020304" pitchFamily="18" charset="0"/>
                <a:cs typeface="Arial" panose="020B0604020202020204" pitchFamily="34" charset="0"/>
              </a:rPr>
              <a:t> </a:t>
            </a:r>
            <a:r>
              <a:rPr lang="fa-IR" dirty="0">
                <a:solidFill>
                  <a:srgbClr val="0000FF"/>
                </a:solidFill>
                <a:latin typeface="Times New Roman" panose="02020603050405020304" pitchFamily="18" charset="0"/>
                <a:ea typeface="Times New Roman" panose="02020603050405020304" pitchFamily="18" charset="0"/>
                <a:cs typeface="Arial" panose="020B0604020202020204" pitchFamily="34" charset="0"/>
                <a:hlinkClick r:id="rId13"/>
              </a:rPr>
              <a:t>سیمانی</a:t>
            </a:r>
            <a:r>
              <a:rPr lang="en-US" dirty="0">
                <a:latin typeface="Times New Roman" panose="02020603050405020304" pitchFamily="18" charset="0"/>
                <a:ea typeface="Times New Roman" panose="02020603050405020304" pitchFamily="18" charset="0"/>
                <a:cs typeface="Arial" panose="020B0604020202020204" pitchFamily="34" charset="0"/>
              </a:rPr>
              <a:t> </a:t>
            </a:r>
            <a:r>
              <a:rPr lang="fa-IR" dirty="0">
                <a:latin typeface="Calibri" panose="020F0502020204030204" pitchFamily="34" charset="0"/>
                <a:ea typeface="Times New Roman" panose="02020603050405020304" pitchFamily="18" charset="0"/>
              </a:rPr>
              <a:t>و</a:t>
            </a:r>
            <a:r>
              <a:rPr lang="en-US" dirty="0">
                <a:latin typeface="Times New Roman" panose="02020603050405020304" pitchFamily="18" charset="0"/>
                <a:ea typeface="Times New Roman" panose="02020603050405020304" pitchFamily="18" charset="0"/>
                <a:cs typeface="Arial" panose="020B0604020202020204" pitchFamily="34" charset="0"/>
              </a:rPr>
              <a:t>... </a:t>
            </a:r>
            <a:r>
              <a:rPr lang="fa-IR" dirty="0">
                <a:latin typeface="Calibri" panose="020F0502020204030204" pitchFamily="34" charset="0"/>
                <a:ea typeface="Times New Roman" panose="02020603050405020304" pitchFamily="18" charset="0"/>
              </a:rPr>
              <a:t>باشد</a:t>
            </a:r>
            <a:r>
              <a:rPr lang="en-US" dirty="0">
                <a:latin typeface="Times New Roman" panose="02020603050405020304" pitchFamily="18" charset="0"/>
                <a:ea typeface="Times New Roman" panose="02020603050405020304" pitchFamily="18" charset="0"/>
                <a:cs typeface="Arial" panose="020B0604020202020204" pitchFamily="34" charset="0"/>
              </a:rPr>
              <a:t>. </a:t>
            </a:r>
            <a:r>
              <a:rPr lang="fa-IR" dirty="0">
                <a:latin typeface="Calibri" panose="020F0502020204030204" pitchFamily="34" charset="0"/>
                <a:ea typeface="Times New Roman" panose="02020603050405020304" pitchFamily="18" charset="0"/>
              </a:rPr>
              <a:t>در عملیات کف سازی مربوط به نقاطی که در معرض عوامل محیطی</a:t>
            </a:r>
            <a:r>
              <a:rPr lang="en-US" dirty="0">
                <a:latin typeface="Times New Roman" panose="02020603050405020304" pitchFamily="18" charset="0"/>
                <a:ea typeface="Times New Roman" panose="02020603050405020304" pitchFamily="18" charset="0"/>
                <a:cs typeface="Arial" panose="020B0604020202020204" pitchFamily="34" charset="0"/>
              </a:rPr>
              <a:t> (</a:t>
            </a:r>
            <a:r>
              <a:rPr lang="fa-IR" dirty="0">
                <a:latin typeface="Calibri" panose="020F0502020204030204" pitchFamily="34" charset="0"/>
                <a:ea typeface="Times New Roman" panose="02020603050405020304" pitchFamily="18" charset="0"/>
              </a:rPr>
              <a:t>برف و باران و سرما و گرما</a:t>
            </a:r>
            <a:r>
              <a:rPr lang="en-US" dirty="0">
                <a:latin typeface="Times New Roman" panose="02020603050405020304" pitchFamily="18" charset="0"/>
                <a:ea typeface="Times New Roman" panose="02020603050405020304" pitchFamily="18" charset="0"/>
                <a:cs typeface="Arial" panose="020B0604020202020204" pitchFamily="34" charset="0"/>
              </a:rPr>
              <a:t>) </a:t>
            </a:r>
            <a:r>
              <a:rPr lang="fa-IR" dirty="0">
                <a:latin typeface="Calibri" panose="020F0502020204030204" pitchFamily="34" charset="0"/>
                <a:ea typeface="Times New Roman" panose="02020603050405020304" pitchFamily="18" charset="0"/>
              </a:rPr>
              <a:t>قرار دارند، بسته به مورد بعد از ملات اولیه و قبل از ملات ثانویه عایقکاری رطوبتی یا عایقکاری حرارتی یا هردو انجام می</a:t>
            </a:r>
            <a:r>
              <a:rPr lang="en-US" dirty="0">
                <a:latin typeface="Times New Roman" panose="02020603050405020304" pitchFamily="18" charset="0"/>
                <a:ea typeface="Times New Roman" panose="02020603050405020304" pitchFamily="18" charset="0"/>
                <a:cs typeface="Arial" panose="020B0604020202020204" pitchFamily="34" charset="0"/>
              </a:rPr>
              <a:t>‌</a:t>
            </a:r>
            <a:r>
              <a:rPr lang="fa-IR" dirty="0">
                <a:latin typeface="Calibri" panose="020F0502020204030204" pitchFamily="34" charset="0"/>
                <a:ea typeface="Times New Roman" panose="02020603050405020304" pitchFamily="18" charset="0"/>
              </a:rPr>
              <a:t>گیرد</a:t>
            </a:r>
            <a:r>
              <a:rPr lang="en-US" dirty="0">
                <a:latin typeface="Times New Roman" panose="02020603050405020304" pitchFamily="18" charset="0"/>
                <a:ea typeface="Times New Roman" panose="02020603050405020304" pitchFamily="18" charset="0"/>
                <a:cs typeface="Arial" panose="020B0604020202020204" pitchFamily="34" charset="0"/>
              </a:rPr>
              <a:t>.</a:t>
            </a:r>
            <a:endParaRPr lang="en-US" dirty="0">
              <a:latin typeface="Calibri" panose="020F0502020204030204" pitchFamily="34" charset="0"/>
              <a:ea typeface="Times New Roman" panose="02020603050405020304" pitchFamily="18" charset="0"/>
              <a:cs typeface="Arial" panose="020B0604020202020204" pitchFamily="34" charset="0"/>
            </a:endParaRPr>
          </a:p>
          <a:p>
            <a:pPr>
              <a:lnSpc>
                <a:spcPct val="200000"/>
              </a:lnSpc>
            </a:pPr>
            <a:endParaRPr lang="fa-IR" dirty="0"/>
          </a:p>
        </p:txBody>
      </p:sp>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14340" y="245660"/>
            <a:ext cx="4444763" cy="22382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0" y="6442214"/>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479541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27594" y="1446663"/>
            <a:ext cx="4599295" cy="37804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1419368" y="1446663"/>
            <a:ext cx="4067033" cy="1323439"/>
          </a:xfrm>
          <a:prstGeom prst="rect">
            <a:avLst/>
          </a:prstGeom>
          <a:noFill/>
        </p:spPr>
        <p:txBody>
          <a:bodyPr wrap="square" rtlCol="0">
            <a:spAutoFit/>
          </a:bodyPr>
          <a:lstStyle/>
          <a:p>
            <a:r>
              <a:rPr lang="fa-IR" sz="2000" dirty="0" smtClean="0"/>
              <a:t>کرم بندی برای ایجاد سطحی تراز برای کفسازی ساختمان یک امر ضروری است که پس از ان با استفاده از مواد پر کننده مانند مصالح سبک و...</a:t>
            </a:r>
            <a:endParaRPr lang="en-US" sz="2000" dirty="0"/>
          </a:p>
        </p:txBody>
      </p:sp>
      <p:sp>
        <p:nvSpPr>
          <p:cNvPr id="6" name="Rectangle 5"/>
          <p:cNvSpPr/>
          <p:nvPr/>
        </p:nvSpPr>
        <p:spPr>
          <a:xfrm>
            <a:off x="0" y="6442214"/>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33989506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376" y="1272115"/>
            <a:ext cx="9404723" cy="5188061"/>
          </a:xfrm>
        </p:spPr>
        <p:txBody>
          <a:bodyPr/>
          <a:lstStyle/>
          <a:p>
            <a:pPr>
              <a:lnSpc>
                <a:spcPct val="200000"/>
              </a:lnSpc>
            </a:pPr>
            <a:r>
              <a:rPr lang="fa-IR" sz="2400" dirty="0">
                <a:latin typeface="Calibri" panose="020F0502020204030204" pitchFamily="34" charset="0"/>
                <a:ea typeface="Times New Roman" panose="02020603050405020304" pitchFamily="18" charset="0"/>
              </a:rPr>
              <a:t>ایجاد کننده پوشش سخت از سنگدانه های مقاوم تشکیل شده که در مقابل سایش و فرسایش بعلت ویژگی های فیزیکی، مقاومت بالایی از خود نشان می دهند. این ماده که معمولا از ژل میکروسیلیس یا میکروسیلیکا می باشد پس از استفاده روی بتن تازه و انجام کارهای ماله کشی سطحی سخت و بدون خلل و فرج ایجاد می کند که در مقابل خوردگی و سایش مقاوم است</a:t>
            </a:r>
            <a:r>
              <a:rPr lang="en-US" sz="2400" dirty="0">
                <a:latin typeface="Times New Roman" panose="02020603050405020304" pitchFamily="18" charset="0"/>
                <a:ea typeface="Times New Roman" panose="02020603050405020304" pitchFamily="18" charset="0"/>
                <a:cs typeface="Arial" panose="020B0604020202020204" pitchFamily="34" charset="0"/>
              </a:rPr>
              <a:t>.</a:t>
            </a:r>
            <a:r>
              <a:rPr lang="en-US" dirty="0">
                <a:latin typeface="Calibri" panose="020F0502020204030204" pitchFamily="34" charset="0"/>
                <a:ea typeface="Times New Roman" panose="02020603050405020304" pitchFamily="18" charset="0"/>
                <a:cs typeface="Arial" panose="020B0604020202020204" pitchFamily="34" charset="0"/>
              </a:rPr>
              <a:t/>
            </a:r>
            <a:br>
              <a:rPr lang="en-US" dirty="0">
                <a:latin typeface="Calibri" panose="020F0502020204030204" pitchFamily="34" charset="0"/>
                <a:ea typeface="Times New Roman" panose="02020603050405020304" pitchFamily="18" charset="0"/>
                <a:cs typeface="Arial" panose="020B0604020202020204" pitchFamily="34" charset="0"/>
              </a:rPr>
            </a:br>
            <a:endParaRPr lang="fa-IR" dirty="0"/>
          </a:p>
        </p:txBody>
      </p:sp>
      <p:sp>
        <p:nvSpPr>
          <p:cNvPr id="3" name="Content Placeholder 2"/>
          <p:cNvSpPr>
            <a:spLocks noGrp="1"/>
          </p:cNvSpPr>
          <p:nvPr>
            <p:ph idx="1"/>
          </p:nvPr>
        </p:nvSpPr>
        <p:spPr/>
        <p:txBody>
          <a:bodyPr/>
          <a:lstStyle/>
          <a:p>
            <a:pPr marL="0" indent="0" algn="just">
              <a:spcAft>
                <a:spcPts val="1200"/>
              </a:spcAft>
              <a:buNone/>
            </a:pPr>
            <a:r>
              <a:rPr lang="fa-IR" b="1" dirty="0" smtClean="0">
                <a:solidFill>
                  <a:srgbClr val="000000"/>
                </a:solidFill>
                <a:latin typeface="Times New Roman" panose="02020603050405020304" pitchFamily="18" charset="0"/>
                <a:ea typeface="Times New Roman" panose="02020603050405020304" pitchFamily="18" charset="0"/>
                <a:cs typeface="Tahoma" panose="020B0604030504040204" pitchFamily="34" charset="0"/>
              </a:rPr>
              <a:t> </a:t>
            </a:r>
            <a:endParaRPr lang="fa-IR" dirty="0"/>
          </a:p>
        </p:txBody>
      </p:sp>
      <p:sp>
        <p:nvSpPr>
          <p:cNvPr id="4" name="Rectangle 3"/>
          <p:cNvSpPr/>
          <p:nvPr/>
        </p:nvSpPr>
        <p:spPr>
          <a:xfrm>
            <a:off x="0" y="6442214"/>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12109647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5118" y="1008529"/>
            <a:ext cx="4854388" cy="50157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0871" y="1008529"/>
            <a:ext cx="5082988" cy="50157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p:cNvSpPr txBox="1"/>
          <p:nvPr/>
        </p:nvSpPr>
        <p:spPr>
          <a:xfrm>
            <a:off x="2514600" y="362198"/>
            <a:ext cx="5661212" cy="646331"/>
          </a:xfrm>
          <a:prstGeom prst="rect">
            <a:avLst/>
          </a:prstGeom>
          <a:noFill/>
        </p:spPr>
        <p:txBody>
          <a:bodyPr wrap="square" rtlCol="0">
            <a:spAutoFit/>
          </a:bodyPr>
          <a:lstStyle/>
          <a:p>
            <a:pPr algn="ctr"/>
            <a:r>
              <a:rPr lang="fa-IR" sz="3600" dirty="0" smtClean="0"/>
              <a:t>محوطه سازی و فرشهای کف</a:t>
            </a:r>
          </a:p>
        </p:txBody>
      </p:sp>
      <p:sp>
        <p:nvSpPr>
          <p:cNvPr id="6" name="Rectangle 5"/>
          <p:cNvSpPr/>
          <p:nvPr/>
        </p:nvSpPr>
        <p:spPr>
          <a:xfrm>
            <a:off x="0" y="6442214"/>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36571931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137" y="2612570"/>
            <a:ext cx="10996551" cy="4514603"/>
          </a:xfrm>
        </p:spPr>
        <p:txBody>
          <a:bodyPr/>
          <a:lstStyle/>
          <a:p>
            <a:pPr marL="0" indent="0">
              <a:lnSpc>
                <a:spcPct val="200000"/>
              </a:lnSpc>
              <a:buNone/>
            </a:pPr>
            <a:r>
              <a:rPr lang="fa-IR" dirty="0">
                <a:latin typeface="Calibri" panose="020F0502020204030204" pitchFamily="34" charset="0"/>
                <a:ea typeface="Times New Roman" panose="02020603050405020304" pitchFamily="18" charset="0"/>
              </a:rPr>
              <a:t>سخت کننده کف یک مخلوط خشک پودری و آماده مصرف جهت ایجاد بتن ضد سایش می باشد. این ترکیب ایجاد کننده پوشش سخت از سنگدانه های مقاوم تشکیل شده که در مقابل سایش و فرسایش بعلت ویژگی های فیزیکی، مقاومت بالایی از خود نشان می </a:t>
            </a:r>
            <a:r>
              <a:rPr lang="fa-IR" dirty="0" smtClean="0">
                <a:latin typeface="Calibri" panose="020F0502020204030204" pitchFamily="34" charset="0"/>
                <a:ea typeface="Times New Roman" panose="02020603050405020304" pitchFamily="18" charset="0"/>
              </a:rPr>
              <a:t>دهند</a:t>
            </a:r>
            <a:endParaRPr lang="en-US" dirty="0">
              <a:latin typeface="Calibri" panose="020F050202020403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0" y="6442214"/>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7125741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764" y="1626919"/>
            <a:ext cx="11257807" cy="4621480"/>
          </a:xfrm>
        </p:spPr>
        <p:txBody>
          <a:bodyPr/>
          <a:lstStyle/>
          <a:p>
            <a:pPr marL="0" indent="0" algn="ctr">
              <a:spcAft>
                <a:spcPts val="1200"/>
              </a:spcAft>
              <a:buNone/>
            </a:pPr>
            <a:r>
              <a:rPr lang="fa-IR" b="1" dirty="0">
                <a:solidFill>
                  <a:schemeClr val="tx1">
                    <a:lumMod val="95000"/>
                  </a:schemeClr>
                </a:solidFill>
                <a:latin typeface="Times New Roman" panose="02020603050405020304" pitchFamily="18" charset="0"/>
                <a:ea typeface="Times New Roman" panose="02020603050405020304" pitchFamily="18" charset="0"/>
                <a:cs typeface="Tahoma" panose="020B0604030504040204" pitchFamily="34" charset="0"/>
              </a:rPr>
              <a:t>فرش كف :</a:t>
            </a:r>
            <a:endParaRPr lang="en-US" dirty="0">
              <a:solidFill>
                <a:schemeClr val="tx1">
                  <a:lumMod val="95000"/>
                </a:schemeClr>
              </a:solidFill>
              <a:latin typeface="Times New Roman" panose="02020603050405020304" pitchFamily="18" charset="0"/>
              <a:ea typeface="Times New Roman" panose="02020603050405020304" pitchFamily="18" charset="0"/>
            </a:endParaRPr>
          </a:p>
          <a:p>
            <a:pPr marL="0" indent="0" algn="ctr">
              <a:lnSpc>
                <a:spcPct val="200000"/>
              </a:lnSpc>
              <a:spcAft>
                <a:spcPts val="1200"/>
              </a:spcAft>
              <a:buNone/>
            </a:pPr>
            <a:r>
              <a:rPr lang="fa-IR" dirty="0">
                <a:solidFill>
                  <a:schemeClr val="tx1">
                    <a:lumMod val="95000"/>
                  </a:schemeClr>
                </a:solidFill>
                <a:latin typeface="Times New Roman" panose="02020603050405020304" pitchFamily="18" charset="0"/>
                <a:ea typeface="Times New Roman" panose="02020603050405020304" pitchFamily="18" charset="0"/>
                <a:cs typeface="Tahoma" panose="020B0604030504040204" pitchFamily="34" charset="0"/>
              </a:rPr>
              <a:t>اگر كف سرويس داراي شيب باشديعني اگردركف،كف شوركارگذاشته شود  محل سرويس را بايد با كفپوش هايي كه ابعاد آن كوچكتر باشد فرش نمائيم اين ابعاد بستگي به بزرگي وكوچكي سرويس دارد زيرا با قطعات بزرگ مثل 30×30 نمي توان شيب هاي لازم را در مكان هاي كوچك اجرا نمود ولي اگر شيب نداشته باشد با هرسايزي مي توان كف را اجرا </a:t>
            </a:r>
            <a:r>
              <a:rPr lang="fa-IR" dirty="0" smtClean="0">
                <a:solidFill>
                  <a:schemeClr val="tx1">
                    <a:lumMod val="95000"/>
                  </a:schemeClr>
                </a:solidFill>
                <a:latin typeface="Times New Roman" panose="02020603050405020304" pitchFamily="18" charset="0"/>
                <a:ea typeface="Times New Roman" panose="02020603050405020304" pitchFamily="18" charset="0"/>
                <a:cs typeface="Tahoma" panose="020B0604030504040204" pitchFamily="34" charset="0"/>
              </a:rPr>
              <a:t>كرد</a:t>
            </a:r>
            <a:endParaRPr lang="en-US" dirty="0">
              <a:solidFill>
                <a:schemeClr val="tx1">
                  <a:lumMod val="95000"/>
                </a:schemeClr>
              </a:solidFill>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1018" y="330536"/>
            <a:ext cx="2523983" cy="16213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0" y="6442214"/>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3117013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764" y="1567544"/>
            <a:ext cx="11186555" cy="4500747"/>
          </a:xfrm>
        </p:spPr>
        <p:txBody>
          <a:bodyPr>
            <a:normAutofit/>
          </a:bodyPr>
          <a:lstStyle/>
          <a:p>
            <a:pPr marL="0" indent="0" algn="ctr">
              <a:lnSpc>
                <a:spcPct val="200000"/>
              </a:lnSpc>
              <a:buNone/>
            </a:pPr>
            <a:r>
              <a:rPr lang="fa-IR" dirty="0">
                <a:latin typeface="Times New Roman" panose="02020603050405020304" pitchFamily="18" charset="0"/>
                <a:ea typeface="Times New Roman" panose="02020603050405020304" pitchFamily="18" charset="0"/>
                <a:cs typeface="Tahoma" panose="020B0604030504040204" pitchFamily="34" charset="0"/>
              </a:rPr>
              <a:t>پوشش کف اتاق در دکوراسيون داخلي از چنان اهميت بالايي برخوردار است که کف اتاق را پايه اصلي اتاق مي‌نامند. بسياري از دکوراتورها، دکور اتاق را بر مبناي پوشش کف انجام مي‌دهند. هنگام انتخاب پوشش کف بايد الگوهاي رفت و آمد را نيز در نظر داشت. به‌طور معمول در مکان‌هاي پر رفت و آمد از کف‌پوش‌هاي سخت و بادوام و در جاهاي کم ‌رفت و آمد از کف‌پوش‌هاي تزييني استفاده‌ مي‌شود</a:t>
            </a:r>
            <a:r>
              <a:rPr lang="en-US" dirty="0">
                <a:latin typeface="Tahoma" panose="020B0604030504040204" pitchFamily="34"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pPr marL="0" indent="0">
              <a:buNone/>
            </a:pPr>
            <a:endParaRPr lang="en-US" dirty="0">
              <a:latin typeface="Times New Roman" panose="02020603050405020304" pitchFamily="18" charset="0"/>
              <a:ea typeface="Times New Roman" panose="02020603050405020304" pitchFamily="18" charset="0"/>
            </a:endParaRPr>
          </a:p>
          <a:p>
            <a:pPr marL="0" indent="0">
              <a:buNone/>
            </a:pPr>
            <a:endParaRPr lang="en-US" dirty="0">
              <a:latin typeface="Times New Roman" panose="02020603050405020304" pitchFamily="18" charset="0"/>
              <a:ea typeface="Times New Roman" panose="02020603050405020304" pitchFamily="18" charset="0"/>
            </a:endParaRPr>
          </a:p>
          <a:p>
            <a:pPr marL="0" indent="0">
              <a:buNone/>
            </a:pPr>
            <a:r>
              <a:rPr lang="en-US" b="1" dirty="0">
                <a:solidFill>
                  <a:srgbClr val="FF6600"/>
                </a:solidFill>
                <a:latin typeface="Tahoma" panose="020B0604030504040204" pitchFamily="34" charset="0"/>
                <a:ea typeface="Times New Roman" panose="02020603050405020304" pitchFamily="18" charset="0"/>
              </a:rPr>
              <a:t> </a:t>
            </a:r>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849" y="4131646"/>
            <a:ext cx="2857500" cy="2339211"/>
          </a:xfrm>
          <a:prstGeom prst="rect">
            <a:avLst/>
          </a:prstGeom>
        </p:spPr>
      </p:pic>
      <p:sp>
        <p:nvSpPr>
          <p:cNvPr id="5" name="Rectangle 4"/>
          <p:cNvSpPr/>
          <p:nvPr/>
        </p:nvSpPr>
        <p:spPr>
          <a:xfrm>
            <a:off x="0" y="6442214"/>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40542683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507" y="1543793"/>
            <a:ext cx="11317184" cy="4845132"/>
          </a:xfrm>
        </p:spPr>
        <p:txBody>
          <a:bodyPr>
            <a:normAutofit fontScale="92500" lnSpcReduction="10000"/>
          </a:bodyPr>
          <a:lstStyle/>
          <a:p>
            <a:pPr marL="0" indent="0" algn="ctr">
              <a:lnSpc>
                <a:spcPct val="200000"/>
              </a:lnSpc>
              <a:spcAft>
                <a:spcPts val="375"/>
              </a:spcAft>
              <a:buNone/>
            </a:pPr>
            <a:r>
              <a:rPr lang="fa-IR" b="1" dirty="0">
                <a:latin typeface="Times New Roman" panose="02020603050405020304" pitchFamily="18" charset="0"/>
                <a:ea typeface="Times New Roman" panose="02020603050405020304" pitchFamily="18" charset="0"/>
                <a:cs typeface="Tahoma" panose="020B0604030504040204" pitchFamily="34" charset="0"/>
              </a:rPr>
              <a:t>کفپوش مرمر</a:t>
            </a:r>
            <a:r>
              <a:rPr lang="en-US" b="1" dirty="0">
                <a:latin typeface="Tahoma" panose="020B060403050404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0" indent="0">
              <a:lnSpc>
                <a:spcPct val="200000"/>
              </a:lnSpc>
              <a:buNone/>
            </a:pPr>
            <a:r>
              <a:rPr lang="fa-IR" dirty="0">
                <a:latin typeface="Times New Roman" panose="02020603050405020304" pitchFamily="18" charset="0"/>
                <a:ea typeface="Times New Roman" panose="02020603050405020304" pitchFamily="18" charset="0"/>
                <a:cs typeface="Tahoma" panose="020B0604030504040204" pitchFamily="34" charset="0"/>
              </a:rPr>
              <a:t>تا چندين سال پيش کفپوش هاي مرمر به عنوان نمادي از ثروت و شکوه به حساب مي آمدند و نسبت به کفپوش هاي معمول قيمت بسيار بالايي داشتند، اما در حال حاضر قيمت کفپوش هاي مرمر در حد متوسطي قرار دارد و نماي لوکس و زيبايي به اتاق مي دهد</a:t>
            </a:r>
            <a:r>
              <a:rPr lang="en-US" dirty="0">
                <a:latin typeface="Tahoma" panose="020B0604030504040204" pitchFamily="34" charset="0"/>
                <a:ea typeface="Times New Roman" panose="02020603050405020304" pitchFamily="18" charset="0"/>
              </a:rPr>
              <a:t>.</a:t>
            </a:r>
            <a:br>
              <a:rPr lang="en-US" dirty="0">
                <a:latin typeface="Tahoma" panose="020B0604030504040204" pitchFamily="34" charset="0"/>
                <a:ea typeface="Times New Roman" panose="02020603050405020304" pitchFamily="18" charset="0"/>
              </a:rPr>
            </a:br>
            <a:r>
              <a:rPr lang="fa-IR" dirty="0">
                <a:latin typeface="Tahoma" panose="020B0604030504040204" pitchFamily="34" charset="0"/>
                <a:ea typeface="Times New Roman" panose="02020603050405020304" pitchFamily="18" charset="0"/>
              </a:rPr>
              <a:t>نماي سنگ پوش هاي مرمر بسيار آرامش بخش است. مرمر سنگ خنکي است و حرارت را به راحتي جذب نمي کند و در اتاقي با سنگ مرمر اصولا دما پايين مي باشد و براي مناطق گرمسير بسيار مناسب است</a:t>
            </a:r>
            <a:r>
              <a:rPr lang="en-US" dirty="0">
                <a:latin typeface="Tahoma" panose="020B0604030504040204" pitchFamily="34" charset="0"/>
                <a:ea typeface="Times New Roman" panose="02020603050405020304" pitchFamily="18" charset="0"/>
              </a:rPr>
              <a:t>. </a:t>
            </a:r>
            <a:br>
              <a:rPr lang="en-US" dirty="0">
                <a:latin typeface="Tahoma" panose="020B0604030504040204" pitchFamily="34" charset="0"/>
                <a:ea typeface="Times New Roman" panose="02020603050405020304" pitchFamily="18" charset="0"/>
              </a:rPr>
            </a:br>
            <a:r>
              <a:rPr lang="fa-IR" dirty="0">
                <a:latin typeface="Tahoma" panose="020B0604030504040204" pitchFamily="34" charset="0"/>
                <a:ea typeface="Times New Roman" panose="02020603050405020304" pitchFamily="18" charset="0"/>
              </a:rPr>
              <a:t>از کفپوش مرمر مي توان در نقاط مختلف منزل مثل اتاق خواب، پذيرايي، حمام، آشپزخانه و حتي محوطه هاي خارجي منزل استفاده نمود</a:t>
            </a:r>
            <a:r>
              <a:rPr lang="en-US" dirty="0">
                <a:latin typeface="Tahoma" panose="020B0604030504040204" pitchFamily="34" charset="0"/>
                <a:ea typeface="Times New Roman" panose="02020603050405020304" pitchFamily="18" charset="0"/>
              </a:rPr>
              <a:t>. </a:t>
            </a:r>
            <a:br>
              <a:rPr lang="en-US" dirty="0">
                <a:latin typeface="Tahoma" panose="020B0604030504040204" pitchFamily="34" charset="0"/>
                <a:ea typeface="Times New Roman" panose="02020603050405020304" pitchFamily="18" charset="0"/>
              </a:rPr>
            </a:br>
            <a:r>
              <a:rPr lang="fa-IR" dirty="0">
                <a:latin typeface="Tahoma" panose="020B0604030504040204" pitchFamily="34" charset="0"/>
                <a:ea typeface="Times New Roman" panose="02020603050405020304" pitchFamily="18" charset="0"/>
              </a:rPr>
              <a:t>بايد به طور مرتب اين کفپوش ها را با پاک کننده هاي ملايم تميز نمود</a:t>
            </a:r>
            <a:r>
              <a:rPr lang="en-US" dirty="0">
                <a:latin typeface="Tahoma" panose="020B060403050404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0" indent="0">
              <a:buNone/>
            </a:pPr>
            <a:endParaRPr lang="fa-IR"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623" y="226785"/>
            <a:ext cx="2149102" cy="2025095"/>
          </a:xfrm>
          <a:prstGeom prst="rect">
            <a:avLst/>
          </a:prstGeom>
          <a:ln>
            <a:noFill/>
          </a:ln>
          <a:effectLst>
            <a:softEdge rad="112500"/>
          </a:effectLst>
        </p:spPr>
      </p:pic>
      <p:sp>
        <p:nvSpPr>
          <p:cNvPr id="4" name="Rectangle 3"/>
          <p:cNvSpPr/>
          <p:nvPr/>
        </p:nvSpPr>
        <p:spPr>
          <a:xfrm>
            <a:off x="0" y="6442214"/>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41873242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010" y="655093"/>
            <a:ext cx="11388437" cy="5991367"/>
          </a:xfrm>
        </p:spPr>
        <p:txBody>
          <a:bodyPr>
            <a:normAutofit lnSpcReduction="10000"/>
          </a:bodyPr>
          <a:lstStyle/>
          <a:p>
            <a:pPr marL="0" indent="0" algn="ctr">
              <a:lnSpc>
                <a:spcPct val="210000"/>
              </a:lnSpc>
              <a:spcAft>
                <a:spcPts val="375"/>
              </a:spcAft>
              <a:buNone/>
            </a:pPr>
            <a:r>
              <a:rPr lang="fa-IR" b="1" dirty="0">
                <a:latin typeface="Times New Roman" panose="02020603050405020304" pitchFamily="18" charset="0"/>
                <a:ea typeface="Times New Roman" panose="02020603050405020304" pitchFamily="18" charset="0"/>
                <a:cs typeface="Tahoma" panose="020B0604030504040204" pitchFamily="34" charset="0"/>
              </a:rPr>
              <a:t>کفپوش</a:t>
            </a:r>
            <a:r>
              <a:rPr lang="en-US" b="1" dirty="0">
                <a:latin typeface="Tahoma" panose="020B0604030504040204" pitchFamily="34" charset="0"/>
                <a:ea typeface="Times New Roman" panose="02020603050405020304" pitchFamily="18" charset="0"/>
              </a:rPr>
              <a:t> Vinyl PVC </a:t>
            </a:r>
            <a:endParaRPr lang="en-US" dirty="0">
              <a:latin typeface="Times New Roman" panose="02020603050405020304" pitchFamily="18" charset="0"/>
              <a:ea typeface="Times New Roman" panose="02020603050405020304" pitchFamily="18" charset="0"/>
            </a:endParaRPr>
          </a:p>
          <a:p>
            <a:pPr marL="0" indent="0" algn="ctr">
              <a:lnSpc>
                <a:spcPct val="210000"/>
              </a:lnSpc>
              <a:buNone/>
            </a:pPr>
            <a:r>
              <a:rPr lang="en-US" dirty="0" smtClean="0">
                <a:latin typeface="Tahoma" panose="020B0604030504040204" pitchFamily="34" charset="0"/>
                <a:ea typeface="Times New Roman" panose="02020603050405020304" pitchFamily="18" charset="0"/>
              </a:rPr>
              <a:t> </a:t>
            </a:r>
            <a:r>
              <a:rPr lang="fa-IR" dirty="0">
                <a:latin typeface="Tahoma" panose="020B0604030504040204" pitchFamily="34" charset="0"/>
                <a:ea typeface="Times New Roman" panose="02020603050405020304" pitchFamily="18" charset="0"/>
              </a:rPr>
              <a:t>به علت ويزگي هاي ممتاز خود يکي از بهترين گزينه ها براي كف پوش مي باشد</a:t>
            </a:r>
            <a:r>
              <a:rPr lang="en-US" dirty="0">
                <a:latin typeface="Tahoma" panose="020B0604030504040204" pitchFamily="34" charset="0"/>
                <a:ea typeface="Times New Roman" panose="02020603050405020304" pitchFamily="18" charset="0"/>
              </a:rPr>
              <a:t>.</a:t>
            </a:r>
            <a:br>
              <a:rPr lang="en-US" dirty="0">
                <a:latin typeface="Tahoma" panose="020B0604030504040204" pitchFamily="34" charset="0"/>
                <a:ea typeface="Times New Roman" panose="02020603050405020304" pitchFamily="18" charset="0"/>
              </a:rPr>
            </a:br>
            <a:r>
              <a:rPr lang="fa-IR" dirty="0">
                <a:latin typeface="Tahoma" panose="020B0604030504040204" pitchFamily="34" charset="0"/>
                <a:ea typeface="Times New Roman" panose="02020603050405020304" pitchFamily="18" charset="0"/>
              </a:rPr>
              <a:t>نصب و نگهداري اين کفپوش ها بسيار آسان است . تميز کردن اين کفپوش نيز آسان بوده و مقاومت بالايي هم دارد و تحت شرايط سخت همچنان سالم مي ماند</a:t>
            </a:r>
            <a:r>
              <a:rPr lang="en-US" dirty="0">
                <a:latin typeface="Tahoma" panose="020B0604030504040204" pitchFamily="34" charset="0"/>
                <a:ea typeface="Times New Roman" panose="02020603050405020304" pitchFamily="18" charset="0"/>
              </a:rPr>
              <a:t>.</a:t>
            </a:r>
            <a:br>
              <a:rPr lang="en-US" dirty="0">
                <a:latin typeface="Tahoma" panose="020B0604030504040204" pitchFamily="34" charset="0"/>
                <a:ea typeface="Times New Roman" panose="02020603050405020304" pitchFamily="18" charset="0"/>
              </a:rPr>
            </a:br>
            <a:r>
              <a:rPr lang="fa-IR" dirty="0">
                <a:latin typeface="Tahoma" panose="020B0604030504040204" pitchFamily="34" charset="0"/>
                <a:ea typeface="Times New Roman" panose="02020603050405020304" pitchFamily="18" charset="0"/>
              </a:rPr>
              <a:t>از مهم ترين ويژگي اين کفپوش ها ضد آب بودن و راحتي راه رفتن با پاي برهنه بر روي آن است</a:t>
            </a:r>
            <a:r>
              <a:rPr lang="en-US" dirty="0">
                <a:latin typeface="Tahoma" panose="020B0604030504040204" pitchFamily="34" charset="0"/>
                <a:ea typeface="Times New Roman" panose="02020603050405020304" pitchFamily="18" charset="0"/>
              </a:rPr>
              <a:t>.</a:t>
            </a:r>
            <a:br>
              <a:rPr lang="en-US" dirty="0">
                <a:latin typeface="Tahoma" panose="020B0604030504040204" pitchFamily="34" charset="0"/>
                <a:ea typeface="Times New Roman" panose="02020603050405020304" pitchFamily="18" charset="0"/>
              </a:rPr>
            </a:br>
            <a:r>
              <a:rPr lang="fa-IR" dirty="0">
                <a:latin typeface="Tahoma" panose="020B0604030504040204" pitchFamily="34" charset="0"/>
                <a:ea typeface="Times New Roman" panose="02020603050405020304" pitchFamily="18" charset="0"/>
              </a:rPr>
              <a:t>طرح و مدل هاي</a:t>
            </a:r>
            <a:r>
              <a:rPr lang="en-US" dirty="0">
                <a:latin typeface="Tahoma" panose="020B0604030504040204" pitchFamily="34" charset="0"/>
                <a:ea typeface="Times New Roman" panose="02020603050405020304" pitchFamily="18" charset="0"/>
              </a:rPr>
              <a:t> Vinyl </a:t>
            </a:r>
            <a:r>
              <a:rPr lang="fa-IR" dirty="0">
                <a:latin typeface="Tahoma" panose="020B0604030504040204" pitchFamily="34" charset="0"/>
                <a:ea typeface="Times New Roman" panose="02020603050405020304" pitchFamily="18" charset="0"/>
              </a:rPr>
              <a:t>نيز بسيار متنوع مي باشد و با توجه به طرح انتخابي قابل کاربرد در قسمت هاي مختلف خانه مثل اتاق خواب، اتاق نشيمن، اتاق کار، اتاق بازي، ورودي، پاسيو و تمامي نقاط پر رفت و آمد مي‌باشد</a:t>
            </a:r>
            <a:r>
              <a:rPr lang="en-US" dirty="0">
                <a:latin typeface="Tahoma" panose="020B0604030504040204" pitchFamily="34" charset="0"/>
                <a:ea typeface="Times New Roman" panose="02020603050405020304" pitchFamily="18" charset="0"/>
              </a:rPr>
              <a:t>.</a:t>
            </a:r>
            <a:br>
              <a:rPr lang="en-US" dirty="0">
                <a:latin typeface="Tahoma" panose="020B0604030504040204" pitchFamily="34" charset="0"/>
                <a:ea typeface="Times New Roman" panose="02020603050405020304" pitchFamily="18" charset="0"/>
              </a:rPr>
            </a:br>
            <a:r>
              <a:rPr lang="fa-IR" dirty="0">
                <a:latin typeface="Tahoma" panose="020B0604030504040204" pitchFamily="34" charset="0"/>
                <a:ea typeface="Times New Roman" panose="02020603050405020304" pitchFamily="18" charset="0"/>
              </a:rPr>
              <a:t>در مورد اين کفپوش قابل ذکر است که علاوه بر دوام بالا ، خاصيت ارتجاعي خوبي نيز دارد . اين پوشش ها عايق حرارتي هستند و کف اتاق را در تابستان خنک و در زمستان گرم نگه مي دارند. اشياي بلوري و چيني نيز در برخورد با آنها به راحتي شکسته نمي شوند</a:t>
            </a:r>
            <a:r>
              <a:rPr lang="en-US" dirty="0">
                <a:latin typeface="Tahoma" panose="020B060403050404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endParaRPr lang="fa-IR"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010" y="259308"/>
            <a:ext cx="2225007" cy="1931814"/>
          </a:xfrm>
          <a:prstGeom prst="rect">
            <a:avLst/>
          </a:prstGeom>
        </p:spPr>
      </p:pic>
      <p:sp>
        <p:nvSpPr>
          <p:cNvPr id="4" name="Rectangle 3"/>
          <p:cNvSpPr/>
          <p:nvPr/>
        </p:nvSpPr>
        <p:spPr>
          <a:xfrm>
            <a:off x="0" y="6442214"/>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7570599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9388" y="1318162"/>
            <a:ext cx="11293434" cy="4930238"/>
          </a:xfrm>
        </p:spPr>
        <p:txBody>
          <a:bodyPr>
            <a:normAutofit fontScale="85000" lnSpcReduction="10000"/>
          </a:bodyPr>
          <a:lstStyle/>
          <a:p>
            <a:pPr marL="0" indent="0" algn="ctr">
              <a:lnSpc>
                <a:spcPct val="210000"/>
              </a:lnSpc>
              <a:spcAft>
                <a:spcPts val="375"/>
              </a:spcAft>
              <a:buNone/>
            </a:pPr>
            <a:r>
              <a:rPr lang="fa-IR" b="1" dirty="0">
                <a:latin typeface="Times New Roman" panose="02020603050405020304" pitchFamily="18" charset="0"/>
                <a:ea typeface="Times New Roman" panose="02020603050405020304" pitchFamily="18" charset="0"/>
                <a:cs typeface="Tahoma" panose="020B0604030504040204" pitchFamily="34" charset="0"/>
              </a:rPr>
              <a:t>كاشي هاي كف چرمي</a:t>
            </a:r>
            <a:r>
              <a:rPr lang="en-US" b="1" dirty="0">
                <a:latin typeface="Tahoma" panose="020B060403050404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0" indent="0">
              <a:lnSpc>
                <a:spcPct val="210000"/>
              </a:lnSpc>
              <a:buNone/>
            </a:pPr>
            <a:r>
              <a:rPr lang="fa-IR" dirty="0">
                <a:latin typeface="Times New Roman" panose="02020603050405020304" pitchFamily="18" charset="0"/>
                <a:ea typeface="Times New Roman" panose="02020603050405020304" pitchFamily="18" charset="0"/>
                <a:cs typeface="Tahoma" panose="020B0604030504040204" pitchFamily="34" charset="0"/>
              </a:rPr>
              <a:t>اين نوع از كاشي ها نيز در رنگ ها و سايزهاي مختلفي وجود دارد. آنها مي توانند خيلي زيبا و شيك باشند و عايق هاي بسيار خوبي براي صدا محسوب مي شوند. در زير پا خيلي نرم و لطيف احساس مي شوند و ظاهري بسيار لوكس و گران قيمت دارند. در طول زمان شكل چرم عوض مي شود و رنگ و جنس آنها تغيير مي كند و هميشه دست نخورده و تازه به نظر نمي آيد. استفاده از كف پوش هاي چرمي زياد مقرون به صرفه نيست اما بسيار زيبا و فريبننده هستند</a:t>
            </a:r>
            <a:r>
              <a:rPr lang="en-US" dirty="0" smtClean="0">
                <a:latin typeface="Tahoma" panose="020B0604030504040204" pitchFamily="34"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pPr marL="0" indent="0">
              <a:lnSpc>
                <a:spcPct val="210000"/>
              </a:lnSpc>
              <a:buNone/>
            </a:pPr>
            <a:r>
              <a:rPr lang="fa-IR" dirty="0">
                <a:latin typeface="Times New Roman" panose="02020603050405020304" pitchFamily="18" charset="0"/>
                <a:ea typeface="Times New Roman" panose="02020603050405020304" pitchFamily="18" charset="0"/>
                <a:cs typeface="Tahoma" panose="020B0604030504040204" pitchFamily="34" charset="0"/>
              </a:rPr>
              <a:t>هنگامي كه قطعات كوچك و رنگين شيشه، سنگ و يا كاشي كنار هم قرار مي گيرند و تصاوير گوناگون يا طرح هاي تزييني پديد مي آيد، به اين كار موزائيك گفته مي شود. اين هنري باستاني است كه همواره در حال كشف مجدد است</a:t>
            </a:r>
            <a:endParaRPr lang="en-US" dirty="0">
              <a:latin typeface="Times New Roman" panose="02020603050405020304" pitchFamily="18" charset="0"/>
              <a:ea typeface="Times New Roman" panose="02020603050405020304" pitchFamily="18" charset="0"/>
            </a:endParaRPr>
          </a:p>
          <a:p>
            <a:endParaRPr lang="fa-IR" dirty="0"/>
          </a:p>
        </p:txBody>
      </p:sp>
      <p:sp>
        <p:nvSpPr>
          <p:cNvPr id="4" name="Rectangle 3"/>
          <p:cNvSpPr/>
          <p:nvPr/>
        </p:nvSpPr>
        <p:spPr>
          <a:xfrm>
            <a:off x="0" y="6442214"/>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13327123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764" y="1436914"/>
            <a:ext cx="11257807" cy="5165767"/>
          </a:xfrm>
        </p:spPr>
        <p:txBody>
          <a:bodyPr>
            <a:normAutofit fontScale="85000" lnSpcReduction="10000"/>
          </a:bodyPr>
          <a:lstStyle/>
          <a:p>
            <a:pPr marL="0" indent="0" algn="ctr">
              <a:lnSpc>
                <a:spcPct val="200000"/>
              </a:lnSpc>
              <a:spcAft>
                <a:spcPts val="375"/>
              </a:spcAft>
              <a:buNone/>
            </a:pPr>
            <a:r>
              <a:rPr lang="fa-IR" b="1" dirty="0">
                <a:latin typeface="Times New Roman" panose="02020603050405020304" pitchFamily="18" charset="0"/>
                <a:ea typeface="Times New Roman" panose="02020603050405020304" pitchFamily="18" charset="0"/>
                <a:cs typeface="Tahoma" panose="020B0604030504040204" pitchFamily="34" charset="0"/>
              </a:rPr>
              <a:t>کفپوش بامبو</a:t>
            </a:r>
            <a:r>
              <a:rPr lang="en-US" b="1" dirty="0">
                <a:latin typeface="Tahoma" panose="020B060403050404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0" indent="0" algn="ctr">
              <a:lnSpc>
                <a:spcPct val="220000"/>
              </a:lnSpc>
              <a:buNone/>
            </a:pPr>
            <a:r>
              <a:rPr lang="fa-IR" dirty="0">
                <a:latin typeface="Times New Roman" panose="02020603050405020304" pitchFamily="18" charset="0"/>
                <a:ea typeface="Times New Roman" panose="02020603050405020304" pitchFamily="18" charset="0"/>
                <a:cs typeface="Tahoma" panose="020B0604030504040204" pitchFamily="34" charset="0"/>
              </a:rPr>
              <a:t>کفپوش بامبو يکي از انواع کفپوش هاي چوبي محسوب مي شود. بايد توجه داشت که درحقيقت بامبو يک چوب سخت نبوده و نوعي ني مي باشد. اين نوع کفپوش مزاياي زيادي از جمله سختي و استحکام ، مقاومت و ظاهر شيک دارد. از نظر مقاومت کفپوش بامبو به سختي چوب بلوط مي باشد که معمول ترين چوب مصرفي براي کفپوش است، البته ممکن است ظاهر کفپوش بامبو سست باشد اما در اصل بسيار مقاوم است</a:t>
            </a:r>
            <a:r>
              <a:rPr lang="en-US" dirty="0">
                <a:latin typeface="Tahoma" panose="020B0604030504040204" pitchFamily="34" charset="0"/>
                <a:ea typeface="Times New Roman" panose="02020603050405020304" pitchFamily="18" charset="0"/>
              </a:rPr>
              <a:t> . </a:t>
            </a:r>
            <a:br>
              <a:rPr lang="en-US" dirty="0">
                <a:latin typeface="Tahoma" panose="020B0604030504040204" pitchFamily="34" charset="0"/>
                <a:ea typeface="Times New Roman" panose="02020603050405020304" pitchFamily="18" charset="0"/>
              </a:rPr>
            </a:br>
            <a:r>
              <a:rPr lang="fa-IR" dirty="0">
                <a:latin typeface="Tahoma" panose="020B0604030504040204" pitchFamily="34" charset="0"/>
                <a:ea typeface="Times New Roman" panose="02020603050405020304" pitchFamily="18" charset="0"/>
              </a:rPr>
              <a:t>مهم ترين خصوصيات بامبو اين است که نسبت به ساير کفپوش هاي چوبي کمتر منبسط مي شود و از همين رو براي هر نوع آب و هوايي مناسب است</a:t>
            </a:r>
            <a:r>
              <a:rPr lang="en-US" dirty="0">
                <a:latin typeface="Tahoma" panose="020B0604030504040204" pitchFamily="34" charset="0"/>
                <a:ea typeface="Times New Roman" panose="02020603050405020304" pitchFamily="18" charset="0"/>
              </a:rPr>
              <a:t> .</a:t>
            </a:r>
            <a:br>
              <a:rPr lang="en-US" dirty="0">
                <a:latin typeface="Tahoma" panose="020B0604030504040204" pitchFamily="34" charset="0"/>
                <a:ea typeface="Times New Roman" panose="02020603050405020304" pitchFamily="18" charset="0"/>
              </a:rPr>
            </a:br>
            <a:r>
              <a:rPr lang="fa-IR" dirty="0">
                <a:latin typeface="Tahoma" panose="020B0604030504040204" pitchFamily="34" charset="0"/>
                <a:ea typeface="Times New Roman" panose="02020603050405020304" pitchFamily="18" charset="0"/>
              </a:rPr>
              <a:t>بامبو به دو رنگ طبيعي بلوند و کهربايي وجود دارد . قطعات کفپوش بامبو مي توانند به صورت عمودي يا افقي بريده شوند كه ترکيب آنها در حالت افقي بسيار زيباتر مي باشد</a:t>
            </a:r>
            <a:r>
              <a:rPr lang="en-US" dirty="0">
                <a:latin typeface="Tahoma" panose="020B060403050404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0" indent="0">
              <a:buNone/>
            </a:pPr>
            <a:endParaRPr lang="fa-IR" dirty="0"/>
          </a:p>
        </p:txBody>
      </p:sp>
      <p:sp>
        <p:nvSpPr>
          <p:cNvPr id="4" name="Rectangle 3"/>
          <p:cNvSpPr/>
          <p:nvPr/>
        </p:nvSpPr>
        <p:spPr>
          <a:xfrm>
            <a:off x="0" y="6442214"/>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4331065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384" y="1353787"/>
            <a:ext cx="11412187" cy="5237017"/>
          </a:xfrm>
        </p:spPr>
        <p:txBody>
          <a:bodyPr>
            <a:normAutofit/>
          </a:bodyPr>
          <a:lstStyle/>
          <a:p>
            <a:pPr marL="0" indent="0" algn="ctr">
              <a:lnSpc>
                <a:spcPct val="200000"/>
              </a:lnSpc>
              <a:spcAft>
                <a:spcPts val="375"/>
              </a:spcAft>
              <a:buNone/>
            </a:pPr>
            <a:r>
              <a:rPr lang="fa-IR" b="1" dirty="0">
                <a:latin typeface="Times New Roman" panose="02020603050405020304" pitchFamily="18" charset="0"/>
                <a:ea typeface="Times New Roman" panose="02020603050405020304" pitchFamily="18" charset="0"/>
                <a:cs typeface="Tahoma" panose="020B0604030504040204" pitchFamily="34" charset="0"/>
              </a:rPr>
              <a:t>کفپوش لمينیت</a:t>
            </a:r>
            <a:r>
              <a:rPr lang="en-US" b="1" dirty="0">
                <a:latin typeface="Tahoma" panose="020B0604030504040204" pitchFamily="34" charset="0"/>
                <a:ea typeface="Times New Roman" panose="02020603050405020304" pitchFamily="18" charset="0"/>
              </a:rPr>
              <a:t> (Laminate) </a:t>
            </a:r>
            <a:endParaRPr lang="en-US" dirty="0">
              <a:latin typeface="Times New Roman" panose="02020603050405020304" pitchFamily="18" charset="0"/>
              <a:ea typeface="Times New Roman" panose="02020603050405020304" pitchFamily="18" charset="0"/>
            </a:endParaRPr>
          </a:p>
          <a:p>
            <a:pPr marL="0" indent="0" algn="ctr">
              <a:lnSpc>
                <a:spcPct val="200000"/>
              </a:lnSpc>
              <a:buNone/>
            </a:pPr>
            <a:r>
              <a:rPr lang="fa-IR" dirty="0">
                <a:latin typeface="Tahoma" panose="020B0604030504040204" pitchFamily="34" charset="0"/>
                <a:ea typeface="Times New Roman" panose="02020603050405020304" pitchFamily="18" charset="0"/>
              </a:rPr>
              <a:t>بسيار شبيه به کفپوش هاي چوبي است، اما</a:t>
            </a:r>
            <a:r>
              <a:rPr lang="en-US" dirty="0">
                <a:latin typeface="Tahoma" panose="020B0604030504040204" pitchFamily="34" charset="0"/>
                <a:ea typeface="Times New Roman" panose="02020603050405020304" pitchFamily="18" charset="0"/>
              </a:rPr>
              <a:t> laminate </a:t>
            </a:r>
            <a:r>
              <a:rPr lang="fa-IR" dirty="0">
                <a:latin typeface="Tahoma" panose="020B0604030504040204" pitchFamily="34" charset="0"/>
                <a:ea typeface="Times New Roman" panose="02020603050405020304" pitchFamily="18" charset="0"/>
              </a:rPr>
              <a:t>مانند کفپوش هاي چوبي تنوع بافت ندارند و تنها مشخصه متمايز کننده آنها رنگشان است</a:t>
            </a:r>
            <a:r>
              <a:rPr lang="en-US" dirty="0">
                <a:latin typeface="Tahoma" panose="020B0604030504040204" pitchFamily="34" charset="0"/>
                <a:ea typeface="Times New Roman" panose="02020603050405020304" pitchFamily="18" charset="0"/>
              </a:rPr>
              <a:t> .</a:t>
            </a:r>
            <a:br>
              <a:rPr lang="en-US" dirty="0">
                <a:latin typeface="Tahoma" panose="020B0604030504040204" pitchFamily="34" charset="0"/>
                <a:ea typeface="Times New Roman" panose="02020603050405020304" pitchFamily="18" charset="0"/>
              </a:rPr>
            </a:br>
            <a:r>
              <a:rPr lang="fa-IR" dirty="0">
                <a:latin typeface="Tahoma" panose="020B0604030504040204" pitchFamily="34" charset="0"/>
                <a:ea typeface="Times New Roman" panose="02020603050405020304" pitchFamily="18" charset="0"/>
              </a:rPr>
              <a:t>موقع انتخاب</a:t>
            </a:r>
            <a:r>
              <a:rPr lang="en-US" dirty="0">
                <a:latin typeface="Tahoma" panose="020B0604030504040204" pitchFamily="34" charset="0"/>
                <a:ea typeface="Times New Roman" panose="02020603050405020304" pitchFamily="18" charset="0"/>
              </a:rPr>
              <a:t> laminate </a:t>
            </a:r>
            <a:r>
              <a:rPr lang="fa-IR" dirty="0">
                <a:latin typeface="Tahoma" panose="020B0604030504040204" pitchFamily="34" charset="0"/>
                <a:ea typeface="Times New Roman" panose="02020603050405020304" pitchFamily="18" charset="0"/>
              </a:rPr>
              <a:t>همانند انتخاب ساير کفپوش ها به ياد داشته باشيد که رنگ کف منزل، پس زمينه و فونداسيون کل دکوراسيون شما خواهد بود . اگر مبلمان تيره داريد از کفپوش هايي با رنگ هاي روشن تر استفاده کنيد و اگر مبلمان شما روشن است يک کفپوش با رنگ ميانه يا تيره انتخاب مناسب تري خواهد بود</a:t>
            </a:r>
            <a:r>
              <a:rPr lang="en-US" dirty="0">
                <a:latin typeface="Tahoma" panose="020B0604030504040204" pitchFamily="34" charset="0"/>
                <a:ea typeface="Times New Roman" panose="02020603050405020304" pitchFamily="18" charset="0"/>
              </a:rPr>
              <a:t> .</a:t>
            </a:r>
            <a:br>
              <a:rPr lang="en-US" dirty="0">
                <a:latin typeface="Tahoma" panose="020B0604030504040204" pitchFamily="34" charset="0"/>
                <a:ea typeface="Times New Roman" panose="02020603050405020304" pitchFamily="18" charset="0"/>
              </a:rPr>
            </a:br>
            <a:r>
              <a:rPr lang="fa-IR" dirty="0">
                <a:latin typeface="Tahoma" panose="020B0604030504040204" pitchFamily="34" charset="0"/>
                <a:ea typeface="Times New Roman" panose="02020603050405020304" pitchFamily="18" charset="0"/>
              </a:rPr>
              <a:t>از نظر ضخامت انواع مختلفي از اين کفپوش ها وجود دارد و با در نظر گرفتن بعد مقاومت و داوم بهتر است کفپوش هاي ضخيم تر را انتخاب نماييد و البته واکس زدن اين کفپوش ها را نبايد فراموش نمود</a:t>
            </a:r>
            <a:r>
              <a:rPr lang="en-US" dirty="0">
                <a:latin typeface="Tahoma" panose="020B0604030504040204" pitchFamily="34"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endParaRPr lang="fa-IR"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785" y="506970"/>
            <a:ext cx="3141259" cy="18950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0" y="6442214"/>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42241703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510" y="1377538"/>
            <a:ext cx="11459688" cy="4870861"/>
          </a:xfrm>
        </p:spPr>
        <p:txBody>
          <a:bodyPr>
            <a:normAutofit fontScale="85000" lnSpcReduction="10000"/>
          </a:bodyPr>
          <a:lstStyle/>
          <a:p>
            <a:pPr marL="0" indent="0" algn="ctr" rtl="0">
              <a:lnSpc>
                <a:spcPct val="210000"/>
              </a:lnSpc>
              <a:spcBef>
                <a:spcPts val="150"/>
              </a:spcBef>
              <a:spcAft>
                <a:spcPts val="450"/>
              </a:spcAft>
              <a:buNone/>
            </a:pPr>
            <a:r>
              <a:rPr lang="fa-IR" b="1" dirty="0">
                <a:latin typeface="dayab"/>
                <a:ea typeface="Times New Roman" panose="02020603050405020304" pitchFamily="18" charset="0"/>
                <a:cs typeface="Tahoma" panose="020B0604030504040204" pitchFamily="34" charset="0"/>
              </a:rPr>
              <a:t>آشنایی با انواع کف‌پوش‌های ساختمان</a:t>
            </a:r>
            <a:endParaRPr lang="en-US" b="1" dirty="0">
              <a:latin typeface="Calibri Light" panose="020F0302020204030204" pitchFamily="34" charset="0"/>
              <a:ea typeface="Times New Roman" panose="02020603050405020304" pitchFamily="18" charset="0"/>
              <a:cs typeface="Times New Roman" panose="02020603050405020304" pitchFamily="18" charset="0"/>
            </a:endParaRPr>
          </a:p>
          <a:p>
            <a:pPr marL="0" indent="0" algn="ctr" rtl="0">
              <a:lnSpc>
                <a:spcPct val="210000"/>
              </a:lnSpc>
              <a:spcAft>
                <a:spcPts val="800"/>
              </a:spcAft>
              <a:buNone/>
            </a:pPr>
            <a:r>
              <a:rPr lang="fa-IR" dirty="0">
                <a:latin typeface="Calibri" panose="020F0502020204030204" pitchFamily="34" charset="0"/>
                <a:ea typeface="Calibri" panose="020F0502020204030204" pitchFamily="34" charset="0"/>
                <a:cs typeface="Tahoma" panose="020B0604030504040204" pitchFamily="34" charset="0"/>
              </a:rPr>
              <a:t>شهر</a:t>
            </a:r>
            <a:r>
              <a:rPr lang="en-US" dirty="0">
                <a:latin typeface="Tahoma" panose="020B0604030504040204" pitchFamily="34" charset="0"/>
                <a:ea typeface="Calibri" panose="020F0502020204030204" pitchFamily="34" charset="0"/>
                <a:cs typeface="Arial" panose="020B0604020202020204" pitchFamily="34" charset="0"/>
              </a:rPr>
              <a:t> &gt; </a:t>
            </a:r>
            <a:r>
              <a:rPr lang="fa-IR" dirty="0">
                <a:latin typeface="Tahoma" panose="020B0604030504040204" pitchFamily="34" charset="0"/>
                <a:ea typeface="Calibri" panose="020F0502020204030204" pitchFamily="34" charset="0"/>
                <a:cs typeface="Arial" panose="020B0604020202020204" pitchFamily="34" charset="0"/>
              </a:rPr>
              <a:t>معماری </a:t>
            </a:r>
            <a:r>
              <a:rPr lang="en-US" dirty="0" smtClean="0">
                <a:latin typeface="Tahoma" panose="020B0604030504040204" pitchFamily="34" charset="0"/>
                <a:ea typeface="Calibri" panose="020F0502020204030204" pitchFamily="34" charset="0"/>
                <a:cs typeface="Arial" panose="020B0604020202020204" pitchFamily="34" charset="0"/>
              </a:rPr>
              <a:t>-</a:t>
            </a:r>
            <a:r>
              <a:rPr lang="fa-IR" dirty="0" smtClean="0">
                <a:latin typeface="Tahoma" panose="020B0604030504040204" pitchFamily="34" charset="0"/>
                <a:ea typeface="Calibri" panose="020F0502020204030204" pitchFamily="34" charset="0"/>
                <a:cs typeface="Arial" panose="020B0604020202020204" pitchFamily="34" charset="0"/>
              </a:rPr>
              <a:t>امروزه </a:t>
            </a:r>
            <a:r>
              <a:rPr lang="fa-IR" dirty="0">
                <a:latin typeface="Tahoma" panose="020B0604030504040204" pitchFamily="34" charset="0"/>
                <a:ea typeface="Calibri" panose="020F0502020204030204" pitchFamily="34" charset="0"/>
                <a:cs typeface="Arial" panose="020B0604020202020204" pitchFamily="34" charset="0"/>
              </a:rPr>
              <a:t>از سنگ، کاشی، موکت، کفپوش‌های پلاستیکی، چوبی و موزاییک در انواع مختلف به عنوان پوشش کف ساختمان استفاده می‌کنند</a:t>
            </a:r>
            <a:r>
              <a:rPr lang="en-US" dirty="0">
                <a:latin typeface="Tahoma" panose="020B0604030504040204" pitchFamily="34" charset="0"/>
                <a:ea typeface="Calibri" panose="020F0502020204030204" pitchFamily="34" charset="0"/>
                <a:cs typeface="Arial" panose="020B060402020202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a:p>
            <a:pPr marL="0" indent="0">
              <a:lnSpc>
                <a:spcPct val="210000"/>
              </a:lnSpc>
              <a:spcAft>
                <a:spcPts val="750"/>
              </a:spcAft>
              <a:buNone/>
            </a:pPr>
            <a:r>
              <a:rPr lang="fa-IR" dirty="0">
                <a:latin typeface="Times New Roman" panose="02020603050405020304" pitchFamily="18" charset="0"/>
                <a:ea typeface="Times New Roman" panose="02020603050405020304" pitchFamily="18" charset="0"/>
                <a:cs typeface="Tahoma" panose="020B0604030504040204" pitchFamily="34" charset="0"/>
              </a:rPr>
              <a:t>انواع کف‌پوشها عبارتند از</a:t>
            </a:r>
            <a:r>
              <a:rPr lang="en-US" dirty="0">
                <a:latin typeface="Tahoma" panose="020B0604030504040204" pitchFamily="34" charset="0"/>
                <a:ea typeface="Times New Roman" panose="02020603050405020304" pitchFamily="18" charset="0"/>
              </a:rPr>
              <a:t>: </a:t>
            </a:r>
            <a:r>
              <a:rPr lang="fa-IR" u="sng" dirty="0">
                <a:latin typeface="Times New Roman" panose="02020603050405020304" pitchFamily="18" charset="0"/>
                <a:ea typeface="Times New Roman" panose="02020603050405020304" pitchFamily="18" charset="0"/>
                <a:cs typeface="Tahoma" panose="020B0604030504040204" pitchFamily="34" charset="0"/>
                <a:hlinkClick r:id="rId2"/>
              </a:rPr>
              <a:t>سنگ</a:t>
            </a:r>
            <a:r>
              <a:rPr lang="fa-IR" dirty="0">
                <a:latin typeface="Times New Roman" panose="02020603050405020304" pitchFamily="18" charset="0"/>
                <a:ea typeface="Times New Roman" panose="02020603050405020304" pitchFamily="18" charset="0"/>
                <a:cs typeface="Tahoma" panose="020B0604030504040204" pitchFamily="34" charset="0"/>
              </a:rPr>
              <a:t>،</a:t>
            </a:r>
            <a:r>
              <a:rPr lang="fa-IR">
                <a:latin typeface="Times New Roman" panose="02020603050405020304" pitchFamily="18" charset="0"/>
                <a:ea typeface="Times New Roman" panose="02020603050405020304" pitchFamily="18" charset="0"/>
                <a:cs typeface="Tahoma" panose="020B0604030504040204" pitchFamily="34" charset="0"/>
              </a:rPr>
              <a:t> </a:t>
            </a:r>
            <a:r>
              <a:rPr lang="fa-IR" smtClean="0">
                <a:latin typeface="Times New Roman" panose="02020603050405020304" pitchFamily="18" charset="0"/>
                <a:ea typeface="Times New Roman" panose="02020603050405020304" pitchFamily="18" charset="0"/>
                <a:cs typeface="Tahoma" panose="020B0604030504040204" pitchFamily="34" charset="0"/>
              </a:rPr>
              <a:t>سرامیک، </a:t>
            </a:r>
            <a:r>
              <a:rPr lang="fa-IR" dirty="0">
                <a:latin typeface="Times New Roman" panose="02020603050405020304" pitchFamily="18" charset="0"/>
                <a:ea typeface="Times New Roman" panose="02020603050405020304" pitchFamily="18" charset="0"/>
                <a:cs typeface="Tahoma" panose="020B0604030504040204" pitchFamily="34" charset="0"/>
              </a:rPr>
              <a:t>موکت، کفپوش‌های پلاستیکی، چوبی و </a:t>
            </a:r>
            <a:r>
              <a:rPr lang="fa-IR" dirty="0" smtClean="0">
                <a:latin typeface="Times New Roman" panose="02020603050405020304" pitchFamily="18" charset="0"/>
                <a:ea typeface="Times New Roman" panose="02020603050405020304" pitchFamily="18" charset="0"/>
                <a:cs typeface="Tahoma" panose="020B0604030504040204" pitchFamily="34" charset="0"/>
              </a:rPr>
              <a:t>موزاییک</a:t>
            </a:r>
            <a:r>
              <a:rPr lang="en-US" dirty="0">
                <a:latin typeface="Tahoma" panose="020B0604030504040204" pitchFamily="34" charset="0"/>
                <a:ea typeface="Times New Roman" panose="02020603050405020304" pitchFamily="18" charset="0"/>
              </a:rPr>
              <a:t/>
            </a:r>
            <a:br>
              <a:rPr lang="en-US" dirty="0">
                <a:latin typeface="Tahoma" panose="020B0604030504040204" pitchFamily="34" charset="0"/>
                <a:ea typeface="Times New Roman" panose="02020603050405020304" pitchFamily="18" charset="0"/>
              </a:rPr>
            </a:br>
            <a:r>
              <a:rPr lang="fa-IR" b="1" dirty="0">
                <a:latin typeface="Tahoma" panose="020B0604030504040204" pitchFamily="34" charset="0"/>
                <a:ea typeface="Times New Roman" panose="02020603050405020304" pitchFamily="18" charset="0"/>
              </a:rPr>
              <a:t>سنگ</a:t>
            </a:r>
            <a:r>
              <a:rPr lang="en-US" b="1" dirty="0">
                <a:latin typeface="Tahoma" panose="020B0604030504040204" pitchFamily="34" charset="0"/>
                <a:ea typeface="Times New Roman" panose="02020603050405020304" pitchFamily="18" charset="0"/>
              </a:rPr>
              <a:t>: </a:t>
            </a:r>
            <a:r>
              <a:rPr lang="en-US" dirty="0">
                <a:latin typeface="Tahoma" panose="020B0604030504040204" pitchFamily="34" charset="0"/>
                <a:ea typeface="Times New Roman" panose="02020603050405020304" pitchFamily="18" charset="0"/>
              </a:rPr>
              <a:t/>
            </a:r>
            <a:br>
              <a:rPr lang="en-US" dirty="0">
                <a:latin typeface="Tahoma" panose="020B0604030504040204" pitchFamily="34" charset="0"/>
                <a:ea typeface="Times New Roman" panose="02020603050405020304" pitchFamily="18" charset="0"/>
              </a:rPr>
            </a:br>
            <a:r>
              <a:rPr lang="fa-IR" dirty="0">
                <a:latin typeface="Tahoma" panose="020B0604030504040204" pitchFamily="34" charset="0"/>
                <a:ea typeface="Times New Roman" panose="02020603050405020304" pitchFamily="18" charset="0"/>
              </a:rPr>
              <a:t>سنگ گران‌بهاترین نوع مصالح ساختمانی است. یکی از موارد استفاده آن مفروش کردن کف آشپزخانه و سرویس‌های بهداشتی است. هرچه ابعاد آن بزرگ‌تر باشد، قیمت آن نیز گران‌تر است. نقش و سختی سنگ‌های رنگی و تزیینی در ارزش‌گذاری آن‌ها مؤثر است. وجود هر گونه لکه، رگه یا ترک در سنگ‌های قیمتی باعث کاهش ارزش آن‌ها می‌شود. صیقلی دادن سنگ‌ها بعد از نصب روشی برای از بین بردن میکروب‌های بین درز سنگ‌ها است</a:t>
            </a:r>
            <a:r>
              <a:rPr lang="en-US" dirty="0">
                <a:latin typeface="Tahoma" panose="020B0604030504040204" pitchFamily="34"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pPr algn="ctr"/>
            <a:endParaRPr lang="fa-IR" dirty="0"/>
          </a:p>
        </p:txBody>
      </p:sp>
      <p:sp>
        <p:nvSpPr>
          <p:cNvPr id="4" name="Rectangle 3"/>
          <p:cNvSpPr/>
          <p:nvPr/>
        </p:nvSpPr>
        <p:spPr>
          <a:xfrm>
            <a:off x="0" y="6442214"/>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25854106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5636" y="469900"/>
            <a:ext cx="11198432" cy="6388100"/>
          </a:xfrm>
        </p:spPr>
        <p:txBody>
          <a:bodyPr>
            <a:normAutofit/>
          </a:bodyPr>
          <a:lstStyle/>
          <a:p>
            <a:pPr marL="0" indent="0" algn="ctr">
              <a:lnSpc>
                <a:spcPct val="200000"/>
              </a:lnSpc>
              <a:spcAft>
                <a:spcPts val="750"/>
              </a:spcAft>
              <a:buNone/>
            </a:pPr>
            <a:r>
              <a:rPr lang="fa-IR" b="1" dirty="0">
                <a:latin typeface="Times New Roman" panose="02020603050405020304" pitchFamily="18" charset="0"/>
                <a:ea typeface="Times New Roman" panose="02020603050405020304" pitchFamily="18" charset="0"/>
                <a:cs typeface="Tahoma" panose="020B0604030504040204" pitchFamily="34" charset="0"/>
              </a:rPr>
              <a:t>مشکلات استفاده از سنگ</a:t>
            </a:r>
            <a:r>
              <a:rPr lang="en-US" b="1" dirty="0">
                <a:latin typeface="Tahoma" panose="020B0604030504040204" pitchFamily="34" charset="0"/>
                <a:ea typeface="Times New Roman" panose="02020603050405020304" pitchFamily="18" charset="0"/>
              </a:rPr>
              <a:t>:</a:t>
            </a:r>
            <a:r>
              <a:rPr lang="en-US" dirty="0">
                <a:latin typeface="Tahoma" panose="020B0604030504040204" pitchFamily="34" charset="0"/>
                <a:ea typeface="Times New Roman" panose="02020603050405020304" pitchFamily="18" charset="0"/>
              </a:rPr>
              <a:t/>
            </a:r>
            <a:br>
              <a:rPr lang="en-US" dirty="0">
                <a:latin typeface="Tahoma" panose="020B0604030504040204" pitchFamily="34" charset="0"/>
                <a:ea typeface="Times New Roman" panose="02020603050405020304" pitchFamily="18" charset="0"/>
              </a:rPr>
            </a:br>
            <a:r>
              <a:rPr lang="fa-IR" dirty="0">
                <a:latin typeface="Tahoma" panose="020B0604030504040204" pitchFamily="34" charset="0"/>
                <a:ea typeface="Times New Roman" panose="02020603050405020304" pitchFamily="18" charset="0"/>
              </a:rPr>
              <a:t>پاک کردن لکه و چربی از روی سنگ به آسانی میسر نیست. سنگ در فضاهای سرد کاربرد چندانی ندارند. از دیگر مشکلات استفاده از سنگ ایجاد سر و صدا به دلیل تماس با وسایل چوبی است. البته این مشکل را می‌توان با اضافه کردن یک تکه چرم زیر پایه صندلی‌ها از بین برد. برای مفروش کردن کف اتاق‌خواب به دلیل سرد بودن، صیقلی بودن و ایجاد اصوات مزاحم معمولاً از سنگ استفاده نمی‌شود</a:t>
            </a:r>
            <a:r>
              <a:rPr lang="en-US" dirty="0" smtClean="0">
                <a:latin typeface="Tahoma" panose="020B0604030504040204" pitchFamily="34" charset="0"/>
                <a:ea typeface="Times New Roman" panose="02020603050405020304" pitchFamily="18" charset="0"/>
              </a:rPr>
              <a:t>.</a:t>
            </a:r>
            <a:endParaRPr lang="en-US" dirty="0" smtClean="0">
              <a:latin typeface="Times New Roman" panose="02020603050405020304" pitchFamily="18" charset="0"/>
              <a:ea typeface="Times New Roman" panose="02020603050405020304" pitchFamily="18" charset="0"/>
            </a:endParaRPr>
          </a:p>
          <a:p>
            <a:pPr marL="0" indent="0" algn="ctr">
              <a:lnSpc>
                <a:spcPct val="200000"/>
              </a:lnSpc>
              <a:spcAft>
                <a:spcPts val="750"/>
              </a:spcAft>
              <a:buNone/>
            </a:pPr>
            <a:r>
              <a:rPr lang="fa-IR" dirty="0" smtClean="0">
                <a:latin typeface="Times New Roman" panose="02020603050405020304" pitchFamily="18" charset="0"/>
                <a:ea typeface="Times New Roman" panose="02020603050405020304" pitchFamily="18" charset="0"/>
                <a:cs typeface="Tahoma" panose="020B0604030504040204" pitchFamily="34" charset="0"/>
              </a:rPr>
              <a:t>تکستدام </a:t>
            </a:r>
            <a:r>
              <a:rPr lang="fa-IR" dirty="0">
                <a:latin typeface="Times New Roman" panose="02020603050405020304" pitchFamily="18" charset="0"/>
                <a:ea typeface="Times New Roman" panose="02020603050405020304" pitchFamily="18" charset="0"/>
                <a:cs typeface="Tahoma" panose="020B0604030504040204" pitchFamily="34" charset="0"/>
              </a:rPr>
              <a:t>نوعی سنگ مصنوعی و زیبا است که تمام خصوصیات سنگ‌های طبیعی را دارا می‌باشد</a:t>
            </a:r>
            <a:r>
              <a:rPr lang="en-US" dirty="0">
                <a:latin typeface="Tahoma" panose="020B0604030504040204" pitchFamily="34"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pPr marL="0" indent="0" algn="ctr">
              <a:lnSpc>
                <a:spcPct val="200000"/>
              </a:lnSpc>
              <a:spcAft>
                <a:spcPts val="750"/>
              </a:spcAft>
              <a:buNone/>
            </a:pPr>
            <a:r>
              <a:rPr lang="fa-IR" b="1" dirty="0">
                <a:latin typeface="Times New Roman" panose="02020603050405020304" pitchFamily="18" charset="0"/>
                <a:ea typeface="Times New Roman" panose="02020603050405020304" pitchFamily="18" charset="0"/>
                <a:cs typeface="Tahoma" panose="020B0604030504040204" pitchFamily="34" charset="0"/>
              </a:rPr>
              <a:t>سرامیک</a:t>
            </a:r>
            <a:r>
              <a:rPr lang="en-US" dirty="0">
                <a:latin typeface="Tahoma" panose="020B0604030504040204" pitchFamily="34" charset="0"/>
                <a:ea typeface="Times New Roman" panose="02020603050405020304" pitchFamily="18" charset="0"/>
              </a:rPr>
              <a:t>:</a:t>
            </a:r>
            <a:br>
              <a:rPr lang="en-US" dirty="0">
                <a:latin typeface="Tahoma" panose="020B0604030504040204" pitchFamily="34" charset="0"/>
                <a:ea typeface="Times New Roman" panose="02020603050405020304" pitchFamily="18" charset="0"/>
              </a:rPr>
            </a:br>
            <a:r>
              <a:rPr lang="fa-IR" dirty="0">
                <a:latin typeface="Tahoma" panose="020B0604030504040204" pitchFamily="34" charset="0"/>
                <a:ea typeface="Times New Roman" panose="02020603050405020304" pitchFamily="18" charset="0"/>
              </a:rPr>
              <a:t>سرامیک در رنگ، فرم و ابعاد متنوع موجود است. ابعاد بزرگ‌تر آن گران‌تر است</a:t>
            </a:r>
            <a:r>
              <a:rPr lang="en-US" dirty="0">
                <a:latin typeface="Tahoma" panose="020B0604030504040204" pitchFamily="34"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endParaRPr lang="fa-IR"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7837" y="5066838"/>
            <a:ext cx="3551069" cy="16668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Rectangle 3"/>
          <p:cNvSpPr/>
          <p:nvPr/>
        </p:nvSpPr>
        <p:spPr>
          <a:xfrm>
            <a:off x="0" y="6442214"/>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1941755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010" y="1330036"/>
            <a:ext cx="11281559" cy="4918363"/>
          </a:xfrm>
        </p:spPr>
        <p:txBody>
          <a:bodyPr>
            <a:normAutofit/>
          </a:bodyPr>
          <a:lstStyle/>
          <a:p>
            <a:pPr rtl="0">
              <a:lnSpc>
                <a:spcPct val="200000"/>
              </a:lnSpc>
            </a:pPr>
            <a:r>
              <a:rPr lang="fa-IR" b="1" dirty="0"/>
              <a:t>محوطه سازی چیست؟</a:t>
            </a:r>
            <a:endParaRPr lang="en-US" dirty="0"/>
          </a:p>
          <a:p>
            <a:pPr>
              <a:lnSpc>
                <a:spcPct val="200000"/>
              </a:lnSpc>
            </a:pPr>
            <a:r>
              <a:rPr lang="fa-IR" dirty="0"/>
              <a:t>به زبان ساده می توان محوطه سازی را چگونگی بکار بردن و جانمایی المان های مختلف مورد نیاز در یک فضا تعریف کرد. شاید در نگاه اول تصور این باشد که جدول بندی و مشخص کردن فضای سبز و راه ها تعریف مشخصی از محوطه سازی باشد، اما این چنین نیست و تمامی موارد بالا تنها اجزائی از عملیات پیچیده محوطه سازی می باشند .بعنوان مثال در محوطه سازی یک شهرک مسکونی بایستی تمامی موارد وضوابط مباحث مختلف مسکن و شهرسازی در کنار طراحی زیبا وچیدمان مناسب بکار برده شود که از این موارد می توان به جانمایی نقاط امن، دسترسی های مختلف، فضا سازی های مناسب با جمعیت، و تراکم کلی فضا اشاره کرد</a:t>
            </a:r>
            <a:r>
              <a:rPr lang="en-US" dirty="0" smtClean="0"/>
              <a:t>.</a:t>
            </a:r>
            <a:endParaRPr lang="en-US" dirty="0"/>
          </a:p>
        </p:txBody>
      </p:sp>
    </p:spTree>
    <p:extLst>
      <p:ext uri="{BB962C8B-B14F-4D97-AF65-F5344CB8AC3E}">
        <p14:creationId xmlns:p14="http://schemas.microsoft.com/office/powerpoint/2010/main" val="19441704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23601" y="335756"/>
            <a:ext cx="2857500" cy="214312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6432" y="2478881"/>
            <a:ext cx="2857500" cy="2133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8932" y="4612481"/>
            <a:ext cx="2857500" cy="2133600"/>
          </a:xfrm>
          <a:prstGeom prst="rect">
            <a:avLst/>
          </a:prstGeom>
        </p:spPr>
      </p:pic>
      <p:sp>
        <p:nvSpPr>
          <p:cNvPr id="7" name="TextBox 6"/>
          <p:cNvSpPr txBox="1"/>
          <p:nvPr/>
        </p:nvSpPr>
        <p:spPr>
          <a:xfrm>
            <a:off x="1918932" y="622489"/>
            <a:ext cx="4039738" cy="523220"/>
          </a:xfrm>
          <a:prstGeom prst="rect">
            <a:avLst/>
          </a:prstGeom>
          <a:noFill/>
        </p:spPr>
        <p:txBody>
          <a:bodyPr wrap="square" rtlCol="0">
            <a:spAutoFit/>
          </a:bodyPr>
          <a:lstStyle/>
          <a:p>
            <a:r>
              <a:rPr lang="fa-IR" sz="2800" dirty="0" smtClean="0"/>
              <a:t>مراحل ساخت فرش کف سرامیک</a:t>
            </a:r>
            <a:endParaRPr lang="en-US" sz="2800" dirty="0"/>
          </a:p>
        </p:txBody>
      </p:sp>
      <p:sp>
        <p:nvSpPr>
          <p:cNvPr id="8" name="Rectangle 7"/>
          <p:cNvSpPr/>
          <p:nvPr/>
        </p:nvSpPr>
        <p:spPr>
          <a:xfrm>
            <a:off x="0" y="6442214"/>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36287332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90987" y="846163"/>
            <a:ext cx="3589992" cy="271590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6096" y="3562066"/>
            <a:ext cx="3971498" cy="2593073"/>
          </a:xfrm>
          <a:prstGeom prst="rect">
            <a:avLst/>
          </a:prstGeom>
        </p:spPr>
      </p:pic>
      <p:sp>
        <p:nvSpPr>
          <p:cNvPr id="6" name="TextBox 5"/>
          <p:cNvSpPr txBox="1"/>
          <p:nvPr/>
        </p:nvSpPr>
        <p:spPr>
          <a:xfrm>
            <a:off x="2292509" y="615330"/>
            <a:ext cx="3766782" cy="461665"/>
          </a:xfrm>
          <a:prstGeom prst="rect">
            <a:avLst/>
          </a:prstGeom>
          <a:noFill/>
        </p:spPr>
        <p:txBody>
          <a:bodyPr wrap="square" rtlCol="0">
            <a:spAutoFit/>
          </a:bodyPr>
          <a:lstStyle/>
          <a:p>
            <a:r>
              <a:rPr lang="fa-IR" sz="2400" dirty="0" smtClean="0"/>
              <a:t>دوغاب ریزی روی سرامیک ها</a:t>
            </a:r>
            <a:endParaRPr lang="en-US" sz="2400" dirty="0"/>
          </a:p>
        </p:txBody>
      </p:sp>
      <p:sp>
        <p:nvSpPr>
          <p:cNvPr id="7" name="Rectangle 6"/>
          <p:cNvSpPr/>
          <p:nvPr/>
        </p:nvSpPr>
        <p:spPr>
          <a:xfrm>
            <a:off x="0" y="6442214"/>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20088627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9387" y="443753"/>
            <a:ext cx="11139055" cy="6111427"/>
          </a:xfrm>
        </p:spPr>
        <p:txBody>
          <a:bodyPr>
            <a:normAutofit/>
          </a:bodyPr>
          <a:lstStyle/>
          <a:p>
            <a:pPr marL="0" indent="0" algn="ctr">
              <a:lnSpc>
                <a:spcPct val="200000"/>
              </a:lnSpc>
              <a:spcAft>
                <a:spcPts val="750"/>
              </a:spcAft>
              <a:buNone/>
            </a:pPr>
            <a:r>
              <a:rPr lang="fa-IR" dirty="0">
                <a:latin typeface="Times New Roman" panose="02020603050405020304" pitchFamily="18" charset="0"/>
                <a:ea typeface="Times New Roman" panose="02020603050405020304" pitchFamily="18" charset="0"/>
                <a:cs typeface="Tahoma" panose="020B0604030504040204" pitchFamily="34" charset="0"/>
              </a:rPr>
              <a:t>مشکلات استفاده از سرامیک</a:t>
            </a:r>
            <a:r>
              <a:rPr lang="en-US" dirty="0">
                <a:latin typeface="Tahoma" panose="020B0604030504040204" pitchFamily="34" charset="0"/>
                <a:ea typeface="Times New Roman" panose="02020603050405020304" pitchFamily="18" charset="0"/>
              </a:rPr>
              <a:t>:</a:t>
            </a:r>
            <a:br>
              <a:rPr lang="en-US" dirty="0">
                <a:latin typeface="Tahoma" panose="020B0604030504040204" pitchFamily="34" charset="0"/>
                <a:ea typeface="Times New Roman" panose="02020603050405020304" pitchFamily="18" charset="0"/>
              </a:rPr>
            </a:br>
            <a:r>
              <a:rPr lang="fa-IR" dirty="0">
                <a:latin typeface="Tahoma" panose="020B0604030504040204" pitchFamily="34" charset="0"/>
                <a:ea typeface="Times New Roman" panose="02020603050405020304" pitchFamily="18" charset="0"/>
              </a:rPr>
              <a:t>درزهای سرامیک ساو داده نمی‌شود و بعد از مدتی قابل تمیز کردن نیست. سرامیک سرد است. ضربه سنگین، ترک و لکه باعث ایجاد نمای بسیار زشتی در مجموعه چیدمان آن </a:t>
            </a:r>
            <a:r>
              <a:rPr lang="fa-IR" dirty="0" smtClean="0">
                <a:latin typeface="Tahoma" panose="020B0604030504040204" pitchFamily="34" charset="0"/>
                <a:ea typeface="Times New Roman" panose="02020603050405020304" pitchFamily="18" charset="0"/>
              </a:rPr>
              <a:t>می‌شود</a:t>
            </a:r>
            <a:endParaRPr lang="fa-IR" dirty="0">
              <a:latin typeface="Times New Roman" panose="02020603050405020304" pitchFamily="18" charset="0"/>
              <a:ea typeface="Times New Roman" panose="02020603050405020304" pitchFamily="18" charset="0"/>
            </a:endParaRPr>
          </a:p>
          <a:p>
            <a:pPr marL="0" indent="0" algn="ctr">
              <a:lnSpc>
                <a:spcPct val="200000"/>
              </a:lnSpc>
              <a:spcAft>
                <a:spcPts val="750"/>
              </a:spcAft>
              <a:buNone/>
            </a:pPr>
            <a:r>
              <a:rPr lang="fa-IR" b="1" dirty="0" smtClean="0">
                <a:latin typeface="Times New Roman" panose="02020603050405020304" pitchFamily="18" charset="0"/>
                <a:ea typeface="Times New Roman" panose="02020603050405020304" pitchFamily="18" charset="0"/>
                <a:cs typeface="Tahoma" panose="020B0604030504040204" pitchFamily="34" charset="0"/>
              </a:rPr>
              <a:t>موزائیک</a:t>
            </a:r>
            <a:r>
              <a:rPr lang="en-US" dirty="0">
                <a:latin typeface="Tahoma" panose="020B0604030504040204" pitchFamily="34" charset="0"/>
                <a:ea typeface="Times New Roman" panose="02020603050405020304" pitchFamily="18" charset="0"/>
              </a:rPr>
              <a:t>:</a:t>
            </a:r>
            <a:br>
              <a:rPr lang="en-US" dirty="0">
                <a:latin typeface="Tahoma" panose="020B0604030504040204" pitchFamily="34" charset="0"/>
                <a:ea typeface="Times New Roman" panose="02020603050405020304" pitchFamily="18" charset="0"/>
              </a:rPr>
            </a:br>
            <a:r>
              <a:rPr lang="fa-IR" dirty="0">
                <a:latin typeface="Tahoma" panose="020B0604030504040204" pitchFamily="34" charset="0"/>
                <a:ea typeface="Times New Roman" panose="02020603050405020304" pitchFamily="18" charset="0"/>
              </a:rPr>
              <a:t>موزائیک از ترکیب سیمان و ماسه ساخته می‌شود. روی موزاییک ساو داده می‌شود . بهتر است از استعمال انواع خاص آن که ایجاد گرد و خاک زیاد در کف ساختمان می‌کند پرهیز شود. موزاییک برای زیرسازی کف‌پوش‌های دیگر مانند موکت استفاده می‌شود</a:t>
            </a:r>
            <a:r>
              <a:rPr lang="en-US" dirty="0" smtClean="0">
                <a:latin typeface="Tahoma" panose="020B0604030504040204" pitchFamily="34" charset="0"/>
                <a:ea typeface="Times New Roman" panose="02020603050405020304" pitchFamily="18" charset="0"/>
              </a:rPr>
              <a:t>.</a:t>
            </a:r>
            <a:endParaRPr lang="fa-IR" dirty="0" smtClean="0">
              <a:latin typeface="Tahoma" panose="020B0604030504040204" pitchFamily="34" charset="0"/>
              <a:ea typeface="Times New Roman" panose="02020603050405020304" pitchFamily="18" charset="0"/>
            </a:endParaRPr>
          </a:p>
          <a:p>
            <a:pPr marL="0" indent="0" algn="ctr">
              <a:lnSpc>
                <a:spcPct val="200000"/>
              </a:lnSpc>
              <a:spcAft>
                <a:spcPts val="750"/>
              </a:spcAft>
              <a:buNone/>
            </a:pPr>
            <a:endParaRPr lang="en-US" dirty="0">
              <a:latin typeface="Times New Roman" panose="02020603050405020304" pitchFamily="18" charset="0"/>
              <a:ea typeface="Times New Roman" panose="02020603050405020304" pitchFamily="18" charset="0"/>
            </a:endParaRPr>
          </a:p>
          <a:p>
            <a:endParaRPr lang="fa-IR"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97188"/>
            <a:ext cx="3872753" cy="24608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3"/>
          <p:cNvSpPr/>
          <p:nvPr/>
        </p:nvSpPr>
        <p:spPr>
          <a:xfrm>
            <a:off x="10252045" y="6445528"/>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19335586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460" y="259309"/>
            <a:ext cx="3450539" cy="519979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7309" y="518615"/>
            <a:ext cx="3768703" cy="509061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TextBox 5"/>
          <p:cNvSpPr txBox="1"/>
          <p:nvPr/>
        </p:nvSpPr>
        <p:spPr>
          <a:xfrm>
            <a:off x="6810233" y="518615"/>
            <a:ext cx="3316406" cy="523220"/>
          </a:xfrm>
          <a:prstGeom prst="rect">
            <a:avLst/>
          </a:prstGeom>
          <a:noFill/>
        </p:spPr>
        <p:txBody>
          <a:bodyPr wrap="square" rtlCol="0">
            <a:spAutoFit/>
          </a:bodyPr>
          <a:lstStyle/>
          <a:p>
            <a:r>
              <a:rPr lang="fa-IR" sz="2800" dirty="0" smtClean="0"/>
              <a:t>دو نوع طرح از  موزاییک</a:t>
            </a:r>
            <a:endParaRPr lang="en-US" sz="2800" dirty="0"/>
          </a:p>
        </p:txBody>
      </p:sp>
      <p:sp>
        <p:nvSpPr>
          <p:cNvPr id="7" name="Rectangle 6"/>
          <p:cNvSpPr/>
          <p:nvPr/>
        </p:nvSpPr>
        <p:spPr>
          <a:xfrm>
            <a:off x="0" y="6442214"/>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41226628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16105"/>
            <a:ext cx="10233212" cy="5553635"/>
          </a:xfrm>
        </p:spPr>
        <p:txBody>
          <a:bodyPr>
            <a:normAutofit lnSpcReduction="10000"/>
          </a:bodyPr>
          <a:lstStyle/>
          <a:p>
            <a:pPr algn="ctr">
              <a:lnSpc>
                <a:spcPct val="200000"/>
              </a:lnSpc>
            </a:pPr>
            <a:r>
              <a:rPr lang="fa-IR" sz="2400" b="1" dirty="0">
                <a:latin typeface="Times New Roman" panose="02020603050405020304" pitchFamily="18" charset="0"/>
                <a:ea typeface="Times New Roman" panose="02020603050405020304" pitchFamily="18" charset="0"/>
                <a:cs typeface="Tahoma" panose="020B0604030504040204" pitchFamily="34" charset="0"/>
              </a:rPr>
              <a:t>پارکت یا کف‌پوش چوبی</a:t>
            </a:r>
            <a:r>
              <a:rPr lang="en-US" sz="2400" b="1" dirty="0">
                <a:latin typeface="Tahoma" panose="020B0604030504040204" pitchFamily="34" charset="0"/>
                <a:ea typeface="Times New Roman" panose="02020603050405020304" pitchFamily="18" charset="0"/>
              </a:rPr>
              <a:t>:</a:t>
            </a:r>
            <a:r>
              <a:rPr lang="en-US" sz="2400" dirty="0">
                <a:latin typeface="Tahoma" panose="020B0604030504040204" pitchFamily="34" charset="0"/>
                <a:ea typeface="Times New Roman" panose="02020603050405020304" pitchFamily="18" charset="0"/>
              </a:rPr>
              <a:t/>
            </a:r>
            <a:br>
              <a:rPr lang="en-US" sz="2400" dirty="0">
                <a:latin typeface="Tahoma" panose="020B0604030504040204" pitchFamily="34" charset="0"/>
                <a:ea typeface="Times New Roman" panose="02020603050405020304" pitchFamily="18" charset="0"/>
              </a:rPr>
            </a:br>
            <a:r>
              <a:rPr lang="fa-IR" sz="2400" dirty="0">
                <a:latin typeface="Tahoma" panose="020B0604030504040204" pitchFamily="34" charset="0"/>
                <a:ea typeface="Times New Roman" panose="02020603050405020304" pitchFamily="18" charset="0"/>
              </a:rPr>
              <a:t>پارکت نوعی کف‌پوش چوبی است که روی موزاییک می‌چسبانند . روی پارکت را به دلیل مقاومت کم آن در مقابل رطوبت با موادی مانند پولیستر یا پی‌وی‌سی می‌پوشانند که بسیار مضر هستند و تماس با آن در صورت برهنه بودن پا غیربهداشتی </a:t>
            </a:r>
            <a:r>
              <a:rPr lang="fa-IR" sz="2400" dirty="0" smtClean="0">
                <a:latin typeface="Tahoma" panose="020B0604030504040204" pitchFamily="34" charset="0"/>
                <a:ea typeface="Times New Roman" panose="02020603050405020304" pitchFamily="18" charset="0"/>
              </a:rPr>
              <a:t>است</a:t>
            </a:r>
          </a:p>
          <a:p>
            <a:pPr algn="ctr">
              <a:lnSpc>
                <a:spcPct val="200000"/>
              </a:lnSpc>
            </a:pPr>
            <a:r>
              <a:rPr lang="fa-IR" sz="2400" b="1" dirty="0" smtClean="0">
                <a:latin typeface="Times New Roman" panose="02020603050405020304" pitchFamily="18" charset="0"/>
                <a:ea typeface="Times New Roman" panose="02020603050405020304" pitchFamily="18" charset="0"/>
                <a:cs typeface="Tahoma" panose="020B0604030504040204" pitchFamily="34" charset="0"/>
              </a:rPr>
              <a:t>مشکل </a:t>
            </a:r>
            <a:r>
              <a:rPr lang="fa-IR" sz="2400" b="1" dirty="0">
                <a:latin typeface="Times New Roman" panose="02020603050405020304" pitchFamily="18" charset="0"/>
                <a:ea typeface="Times New Roman" panose="02020603050405020304" pitchFamily="18" charset="0"/>
                <a:cs typeface="Tahoma" panose="020B0604030504040204" pitchFamily="34" charset="0"/>
              </a:rPr>
              <a:t>استفاده از پارکت</a:t>
            </a:r>
            <a:r>
              <a:rPr lang="en-US" sz="2400" b="1" dirty="0">
                <a:latin typeface="Tahoma" panose="020B0604030504040204" pitchFamily="34" charset="0"/>
                <a:ea typeface="Times New Roman" panose="02020603050405020304" pitchFamily="18" charset="0"/>
              </a:rPr>
              <a:t>:</a:t>
            </a:r>
            <a:r>
              <a:rPr lang="en-US" sz="2400" dirty="0">
                <a:latin typeface="Tahoma" panose="020B0604030504040204" pitchFamily="34" charset="0"/>
                <a:ea typeface="Times New Roman" panose="02020603050405020304" pitchFamily="18" charset="0"/>
              </a:rPr>
              <a:t/>
            </a:r>
            <a:br>
              <a:rPr lang="en-US" sz="2400" dirty="0">
                <a:latin typeface="Tahoma" panose="020B0604030504040204" pitchFamily="34" charset="0"/>
                <a:ea typeface="Times New Roman" panose="02020603050405020304" pitchFamily="18" charset="0"/>
              </a:rPr>
            </a:br>
            <a:r>
              <a:rPr lang="fa-IR" sz="2400" dirty="0">
                <a:latin typeface="Tahoma" panose="020B0604030504040204" pitchFamily="34" charset="0"/>
                <a:ea typeface="Times New Roman" panose="02020603050405020304" pitchFamily="18" charset="0"/>
              </a:rPr>
              <a:t>استفاده از پارکت در سرویس‌ها و آشپزخانه‌ها به دلیل مقاوم نبودن در برابر رطوبت اصلاً مناسب نیست. از مشکلات دیگر این کف‌پوش، آتش‌زا بودن آن است</a:t>
            </a:r>
            <a:r>
              <a:rPr lang="en-US" sz="2400" dirty="0">
                <a:latin typeface="Tahoma" panose="020B0604030504040204" pitchFamily="34"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r>
              <a:rPr lang="en-US" dirty="0" smtClean="0">
                <a:latin typeface="Tahoma" panose="020B0604030504040204" pitchFamily="34"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728" y="1"/>
            <a:ext cx="3308161" cy="1965278"/>
          </a:xfrm>
          <a:prstGeom prst="rect">
            <a:avLst/>
          </a:prstGeom>
          <a:ln>
            <a:noFill/>
          </a:ln>
          <a:effectLst>
            <a:softEdge rad="112500"/>
          </a:effectLst>
        </p:spPr>
      </p:pic>
      <p:sp>
        <p:nvSpPr>
          <p:cNvPr id="4" name="Rectangle 3"/>
          <p:cNvSpPr/>
          <p:nvPr/>
        </p:nvSpPr>
        <p:spPr>
          <a:xfrm>
            <a:off x="0" y="6442214"/>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32189457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1416677"/>
            <a:ext cx="9908125" cy="4546242"/>
          </a:xfrm>
        </p:spPr>
        <p:txBody>
          <a:bodyPr/>
          <a:lstStyle/>
          <a:p>
            <a:pPr marL="0" algn="ctr">
              <a:lnSpc>
                <a:spcPct val="200000"/>
              </a:lnSpc>
            </a:pPr>
            <a:r>
              <a:rPr lang="fa-IR" dirty="0">
                <a:solidFill>
                  <a:schemeClr val="tx1">
                    <a:lumMod val="95000"/>
                  </a:schemeClr>
                </a:solidFill>
                <a:latin typeface="Times New Roman" panose="02020603050405020304" pitchFamily="18" charset="0"/>
                <a:ea typeface="Times New Roman" panose="02020603050405020304" pitchFamily="18" charset="0"/>
                <a:cs typeface="Tahoma" panose="020B0604030504040204" pitchFamily="34" charset="0"/>
              </a:rPr>
              <a:t>دانستنی هایی قبل از خرید پارکت</a:t>
            </a:r>
            <a:endParaRPr lang="en-US" dirty="0">
              <a:solidFill>
                <a:schemeClr val="tx1">
                  <a:lumMod val="95000"/>
                </a:schemeClr>
              </a:solidFill>
              <a:latin typeface="Times New Roman" panose="02020603050405020304" pitchFamily="18" charset="0"/>
              <a:ea typeface="Times New Roman" panose="02020603050405020304" pitchFamily="18" charset="0"/>
            </a:endParaRPr>
          </a:p>
          <a:p>
            <a:pPr marL="0" algn="ctr">
              <a:lnSpc>
                <a:spcPct val="200000"/>
              </a:lnSpc>
            </a:pPr>
            <a:r>
              <a:rPr lang="fa-IR" dirty="0">
                <a:solidFill>
                  <a:schemeClr val="tx1">
                    <a:lumMod val="95000"/>
                  </a:schemeClr>
                </a:solidFill>
                <a:latin typeface="Times New Roman" panose="02020603050405020304" pitchFamily="18" charset="0"/>
                <a:ea typeface="Times New Roman" panose="02020603050405020304" pitchFamily="18" charset="0"/>
                <a:cs typeface="Tahoma" panose="020B0604030504040204" pitchFamily="34" charset="0"/>
              </a:rPr>
              <a:t>1 – انتخاب برند مناسب : پارکت ها در برند ها و در کشورهای مختلف تولید میشوند که برخی با توجه به اینکه برندهای اروپائی دارند ولی در کشورهای دیگر تولید میشوند و این مسئله با این که حائز اهمیت است ولی مسئله ای که بیشتر قابل توجه است اصالت و داشتن استاندارد های روز دنیا میباشد </a:t>
            </a:r>
            <a:r>
              <a:rPr lang="fa-IR" dirty="0" smtClean="0">
                <a:solidFill>
                  <a:schemeClr val="tx1">
                    <a:lumMod val="95000"/>
                  </a:schemeClr>
                </a:solidFill>
                <a:latin typeface="Times New Roman" panose="02020603050405020304" pitchFamily="18" charset="0"/>
                <a:ea typeface="Times New Roman" panose="02020603050405020304" pitchFamily="18" charset="0"/>
                <a:cs typeface="Tahoma" panose="020B0604030504040204" pitchFamily="34" charset="0"/>
              </a:rPr>
              <a:t>.</a:t>
            </a:r>
            <a:endParaRPr lang="en-US" dirty="0">
              <a:solidFill>
                <a:schemeClr val="tx1">
                  <a:lumMod val="95000"/>
                </a:schemeClr>
              </a:solidFill>
              <a:latin typeface="Times New Roman" panose="02020603050405020304" pitchFamily="18" charset="0"/>
              <a:ea typeface="Times New Roman" panose="02020603050405020304" pitchFamily="18" charset="0"/>
            </a:endParaRPr>
          </a:p>
        </p:txBody>
      </p:sp>
      <p:sp>
        <p:nvSpPr>
          <p:cNvPr id="4" name="Rectangle 3"/>
          <p:cNvSpPr/>
          <p:nvPr/>
        </p:nvSpPr>
        <p:spPr>
          <a:xfrm>
            <a:off x="0" y="6442214"/>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22175903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updo.ir/do.php?imgf=20140108-17215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3493" y="1184856"/>
            <a:ext cx="9672034" cy="4868214"/>
          </a:xfrm>
          <a:prstGeom prst="rect">
            <a:avLst/>
          </a:prstGeom>
          <a:ln>
            <a:noFill/>
          </a:ln>
          <a:effectLst>
            <a:softEdge rad="112500"/>
          </a:effectLst>
        </p:spPr>
      </p:pic>
      <p:sp>
        <p:nvSpPr>
          <p:cNvPr id="5" name="TextBox 4"/>
          <p:cNvSpPr txBox="1"/>
          <p:nvPr/>
        </p:nvSpPr>
        <p:spPr>
          <a:xfrm>
            <a:off x="5215944" y="353859"/>
            <a:ext cx="2910626" cy="830997"/>
          </a:xfrm>
          <a:prstGeom prst="rect">
            <a:avLst/>
          </a:prstGeom>
          <a:noFill/>
        </p:spPr>
        <p:txBody>
          <a:bodyPr wrap="square" rtlCol="0">
            <a:spAutoFit/>
          </a:bodyPr>
          <a:lstStyle/>
          <a:p>
            <a:r>
              <a:rPr lang="fa-IR" sz="4800" dirty="0" smtClean="0"/>
              <a:t>پارکت</a:t>
            </a:r>
            <a:endParaRPr lang="en-US" sz="4800" dirty="0"/>
          </a:p>
        </p:txBody>
      </p:sp>
      <p:sp>
        <p:nvSpPr>
          <p:cNvPr id="6" name="Rectangle 5"/>
          <p:cNvSpPr/>
          <p:nvPr/>
        </p:nvSpPr>
        <p:spPr>
          <a:xfrm>
            <a:off x="0" y="6442214"/>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19879646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820" y="1777284"/>
            <a:ext cx="11075831" cy="4481847"/>
          </a:xfrm>
        </p:spPr>
        <p:txBody>
          <a:bodyPr/>
          <a:lstStyle/>
          <a:p>
            <a:pPr algn="ctr">
              <a:lnSpc>
                <a:spcPct val="200000"/>
              </a:lnSpc>
            </a:pPr>
            <a:r>
              <a:rPr lang="fa-IR" dirty="0">
                <a:solidFill>
                  <a:schemeClr val="tx1">
                    <a:lumMod val="95000"/>
                  </a:schemeClr>
                </a:solidFill>
                <a:latin typeface="Times New Roman" panose="02020603050405020304" pitchFamily="18" charset="0"/>
                <a:ea typeface="Times New Roman" panose="02020603050405020304" pitchFamily="18" charset="0"/>
                <a:cs typeface="Tahoma" panose="020B0604030504040204" pitchFamily="34" charset="0"/>
              </a:rPr>
              <a:t>2 -  تعیین میزان تردد بر روی پارکت : میزان تردد بر روی پارکت در مکانهای مختلف و نحوه استفاده از آن متفاوت میباشد . مثلا از پارکتی که با استاندارد هایی تولید شده که مناسب یک محل مسکونی میباشد نمیتوان برای مدت طولانی در یک محل تجاری استفاده نمود البته منظور از مدت طولانی بیشتر از 5 تا 7 سال میباشد</a:t>
            </a:r>
            <a:endParaRPr lang="en-US" dirty="0">
              <a:solidFill>
                <a:schemeClr val="tx1">
                  <a:lumMod val="95000"/>
                </a:schemeClr>
              </a:solidFill>
              <a:latin typeface="Times New Roman" panose="02020603050405020304" pitchFamily="18" charset="0"/>
              <a:ea typeface="Times New Roman" panose="02020603050405020304" pitchFamily="18" charset="0"/>
            </a:endParaRPr>
          </a:p>
          <a:p>
            <a:endParaRPr lang="en-US" dirty="0"/>
          </a:p>
        </p:txBody>
      </p:sp>
      <p:sp>
        <p:nvSpPr>
          <p:cNvPr id="4" name="Rectangle 3"/>
          <p:cNvSpPr/>
          <p:nvPr/>
        </p:nvSpPr>
        <p:spPr>
          <a:xfrm>
            <a:off x="0" y="6442214"/>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15541006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640" y="1377538"/>
            <a:ext cx="11222182" cy="4870861"/>
          </a:xfrm>
        </p:spPr>
        <p:txBody>
          <a:bodyPr>
            <a:normAutofit/>
          </a:bodyPr>
          <a:lstStyle/>
          <a:p>
            <a:pPr marL="0" indent="0" algn="ctr">
              <a:lnSpc>
                <a:spcPct val="200000"/>
              </a:lnSpc>
              <a:spcAft>
                <a:spcPts val="750"/>
              </a:spcAft>
              <a:buNone/>
            </a:pPr>
            <a:r>
              <a:rPr lang="fa-IR" b="1" dirty="0" smtClean="0">
                <a:latin typeface="Times New Roman" panose="02020603050405020304" pitchFamily="18" charset="0"/>
                <a:ea typeface="Times New Roman" panose="02020603050405020304" pitchFamily="18" charset="0"/>
                <a:cs typeface="Tahoma" panose="020B0604030504040204" pitchFamily="34" charset="0"/>
              </a:rPr>
              <a:t>موکت</a:t>
            </a:r>
            <a:r>
              <a:rPr lang="en-US" b="1" dirty="0">
                <a:latin typeface="Tahoma" panose="020B0604030504040204" pitchFamily="34" charset="0"/>
                <a:ea typeface="Times New Roman" panose="02020603050405020304" pitchFamily="18" charset="0"/>
              </a:rPr>
              <a:t>:</a:t>
            </a:r>
            <a:r>
              <a:rPr lang="en-US" dirty="0">
                <a:latin typeface="Tahoma" panose="020B0604030504040204" pitchFamily="34" charset="0"/>
                <a:ea typeface="Times New Roman" panose="02020603050405020304" pitchFamily="18" charset="0"/>
              </a:rPr>
              <a:t/>
            </a:r>
            <a:br>
              <a:rPr lang="en-US" dirty="0">
                <a:latin typeface="Tahoma" panose="020B0604030504040204" pitchFamily="34" charset="0"/>
                <a:ea typeface="Times New Roman" panose="02020603050405020304" pitchFamily="18" charset="0"/>
              </a:rPr>
            </a:br>
            <a:r>
              <a:rPr lang="fa-IR" dirty="0">
                <a:latin typeface="Tahoma" panose="020B0604030504040204" pitchFamily="34" charset="0"/>
                <a:ea typeface="Times New Roman" panose="02020603050405020304" pitchFamily="18" charset="0"/>
              </a:rPr>
              <a:t>موکت‌ها در رنگ‌ها، طرح‌ها و بافت‌های متنوع تولید می‌شوند. موکت بهتر است از الیاف طبیعی تهیه شده باشد. موکت روی موزائیک چسبانده می‌شود</a:t>
            </a:r>
            <a:r>
              <a:rPr lang="en-US" dirty="0">
                <a:latin typeface="Tahoma" panose="020B0604030504040204" pitchFamily="34"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pPr marL="0" indent="0" algn="ctr">
              <a:lnSpc>
                <a:spcPct val="200000"/>
              </a:lnSpc>
              <a:spcAft>
                <a:spcPts val="750"/>
              </a:spcAft>
              <a:buNone/>
            </a:pPr>
            <a:r>
              <a:rPr lang="fa-IR" b="1" dirty="0">
                <a:latin typeface="Times New Roman" panose="02020603050405020304" pitchFamily="18" charset="0"/>
                <a:ea typeface="Times New Roman" panose="02020603050405020304" pitchFamily="18" charset="0"/>
                <a:cs typeface="Tahoma" panose="020B0604030504040204" pitchFamily="34" charset="0"/>
              </a:rPr>
              <a:t>مشکلات استفاده از موکت</a:t>
            </a:r>
            <a:r>
              <a:rPr lang="en-US" b="1" dirty="0">
                <a:latin typeface="Tahoma" panose="020B0604030504040204" pitchFamily="34" charset="0"/>
                <a:ea typeface="Times New Roman" panose="02020603050405020304" pitchFamily="18" charset="0"/>
              </a:rPr>
              <a:t>:</a:t>
            </a:r>
            <a:br>
              <a:rPr lang="en-US" b="1" dirty="0">
                <a:latin typeface="Tahoma" panose="020B0604030504040204" pitchFamily="34" charset="0"/>
                <a:ea typeface="Times New Roman" panose="02020603050405020304" pitchFamily="18" charset="0"/>
              </a:rPr>
            </a:br>
            <a:r>
              <a:rPr lang="fa-IR" dirty="0">
                <a:latin typeface="Times New Roman" panose="02020603050405020304" pitchFamily="18" charset="0"/>
                <a:ea typeface="Times New Roman" panose="02020603050405020304" pitchFamily="18" charset="0"/>
                <a:cs typeface="Tahoma" panose="020B0604030504040204" pitchFamily="34" charset="0"/>
              </a:rPr>
              <a:t>از جمله معایب موکت آن است که در مقابل حرارت و رطوبت مقاوم نیست. از دیگر معایب آن آتش‌زا بودن آن است. اما لازم به ذکر است که این کف‌پوش هیچ سروصدایی ندارد. معمولاً از موکت به دلیل جذب آب و رطوبت در سرویس‌ها استفاده نمی‌شود</a:t>
            </a:r>
            <a:r>
              <a:rPr lang="en-US" dirty="0">
                <a:latin typeface="Tahoma" panose="020B0604030504040204" pitchFamily="34"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endParaRPr lang="fa-IR" dirty="0"/>
          </a:p>
        </p:txBody>
      </p:sp>
      <p:sp>
        <p:nvSpPr>
          <p:cNvPr id="4" name="Rectangle 3"/>
          <p:cNvSpPr/>
          <p:nvPr/>
        </p:nvSpPr>
        <p:spPr>
          <a:xfrm>
            <a:off x="0" y="6442214"/>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2123187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6" y="1353788"/>
            <a:ext cx="11186556" cy="4595750"/>
          </a:xfrm>
        </p:spPr>
        <p:txBody>
          <a:bodyPr>
            <a:normAutofit/>
          </a:bodyPr>
          <a:lstStyle/>
          <a:p>
            <a:pPr marL="0" indent="0" algn="ctr">
              <a:lnSpc>
                <a:spcPct val="200000"/>
              </a:lnSpc>
              <a:spcAft>
                <a:spcPts val="750"/>
              </a:spcAft>
              <a:buNone/>
            </a:pPr>
            <a:r>
              <a:rPr lang="fa-IR" b="1" dirty="0">
                <a:latin typeface="Times New Roman" panose="02020603050405020304" pitchFamily="18" charset="0"/>
                <a:ea typeface="Times New Roman" panose="02020603050405020304" pitchFamily="18" charset="0"/>
                <a:cs typeface="Tahoma" panose="020B0604030504040204" pitchFamily="34" charset="0"/>
              </a:rPr>
              <a:t>کف‌پوش پلاستیکی یا لینولیوم</a:t>
            </a:r>
            <a:r>
              <a:rPr lang="en-US" b="1" dirty="0">
                <a:latin typeface="Tahoma" panose="020B0604030504040204" pitchFamily="34" charset="0"/>
                <a:ea typeface="Times New Roman" panose="02020603050405020304" pitchFamily="18" charset="0"/>
              </a:rPr>
              <a:t>:</a:t>
            </a:r>
            <a:br>
              <a:rPr lang="en-US" b="1" dirty="0">
                <a:latin typeface="Tahoma" panose="020B0604030504040204" pitchFamily="34" charset="0"/>
                <a:ea typeface="Times New Roman" panose="02020603050405020304" pitchFamily="18" charset="0"/>
              </a:rPr>
            </a:br>
            <a:r>
              <a:rPr lang="fa-IR" dirty="0">
                <a:latin typeface="Times New Roman" panose="02020603050405020304" pitchFamily="18" charset="0"/>
                <a:ea typeface="Times New Roman" panose="02020603050405020304" pitchFamily="18" charset="0"/>
                <a:cs typeface="Tahoma" panose="020B0604030504040204" pitchFamily="34" charset="0"/>
              </a:rPr>
              <a:t>لینولیوم از رایج‌ترین و متنوع‌ترین کف‌پوش‌هاست. معمولاً لینولیوم به صورت تکه‌ای،‌ ورقه‌ای و در ابعاد مختلف تولید می‌شود. شکل ورقه ای آن در فضاهای بزرگ‌تر استفاده می‌شود</a:t>
            </a:r>
            <a:r>
              <a:rPr lang="en-US" dirty="0">
                <a:latin typeface="Tahoma" panose="020B0604030504040204" pitchFamily="34"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pPr marL="0" indent="0" algn="ctr">
              <a:lnSpc>
                <a:spcPct val="200000"/>
              </a:lnSpc>
              <a:spcAft>
                <a:spcPts val="750"/>
              </a:spcAft>
              <a:buNone/>
            </a:pPr>
            <a:r>
              <a:rPr lang="fa-IR" b="1" dirty="0">
                <a:latin typeface="Times New Roman" panose="02020603050405020304" pitchFamily="18" charset="0"/>
                <a:ea typeface="Times New Roman" panose="02020603050405020304" pitchFamily="18" charset="0"/>
                <a:cs typeface="Tahoma" panose="020B0604030504040204" pitchFamily="34" charset="0"/>
              </a:rPr>
              <a:t>مشکلات استفاده از لینولیوم</a:t>
            </a:r>
            <a:r>
              <a:rPr lang="en-US" b="1" dirty="0">
                <a:latin typeface="Tahoma" panose="020B0604030504040204" pitchFamily="34" charset="0"/>
                <a:ea typeface="Times New Roman" panose="02020603050405020304" pitchFamily="18" charset="0"/>
              </a:rPr>
              <a:t>:</a:t>
            </a:r>
            <a:r>
              <a:rPr lang="en-US" dirty="0">
                <a:latin typeface="Tahoma" panose="020B0604030504040204" pitchFamily="34" charset="0"/>
                <a:ea typeface="Times New Roman" panose="02020603050405020304" pitchFamily="18" charset="0"/>
              </a:rPr>
              <a:t/>
            </a:r>
            <a:br>
              <a:rPr lang="en-US" dirty="0">
                <a:latin typeface="Tahoma" panose="020B0604030504040204" pitchFamily="34" charset="0"/>
                <a:ea typeface="Times New Roman" panose="02020603050405020304" pitchFamily="18" charset="0"/>
              </a:rPr>
            </a:br>
            <a:r>
              <a:rPr lang="fa-IR" dirty="0">
                <a:latin typeface="Tahoma" panose="020B0604030504040204" pitchFamily="34" charset="0"/>
                <a:ea typeface="Times New Roman" panose="02020603050405020304" pitchFamily="18" charset="0"/>
              </a:rPr>
              <a:t>لینولیوم بسیار آتش‌زا می‌باشد. اما تولید سر و صدا نمی‌کند. ایجاد الکتریسیته ساکن در آن گرد و خاک را جذب می‌کند و نظافت آن بسیار طولانی می‌شود</a:t>
            </a:r>
            <a:endParaRPr lang="en-US" dirty="0">
              <a:latin typeface="Times New Roman" panose="02020603050405020304" pitchFamily="18" charset="0"/>
              <a:ea typeface="Times New Roman" panose="02020603050405020304" pitchFamily="18" charset="0"/>
            </a:endParaRPr>
          </a:p>
          <a:p>
            <a:endParaRPr lang="fa-IR" dirty="0"/>
          </a:p>
        </p:txBody>
      </p:sp>
      <p:sp>
        <p:nvSpPr>
          <p:cNvPr id="4" name="Rectangle 3"/>
          <p:cNvSpPr/>
          <p:nvPr/>
        </p:nvSpPr>
        <p:spPr>
          <a:xfrm>
            <a:off x="0" y="6442214"/>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33050606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183" y="167425"/>
            <a:ext cx="11835685" cy="658110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787744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8465" y="2241175"/>
            <a:ext cx="9815700" cy="4374777"/>
          </a:xfrm>
        </p:spPr>
        <p:txBody>
          <a:bodyPr/>
          <a:lstStyle/>
          <a:p>
            <a:pPr algn="ctr">
              <a:lnSpc>
                <a:spcPct val="200000"/>
              </a:lnSpc>
            </a:pPr>
            <a:r>
              <a:rPr lang="fa-IR" dirty="0">
                <a:solidFill>
                  <a:schemeClr val="tx1">
                    <a:lumMod val="95000"/>
                  </a:schemeClr>
                </a:solidFill>
                <a:latin typeface="B Nazanin"/>
                <a:ea typeface="Times New Roman" panose="02020603050405020304" pitchFamily="18" charset="0"/>
                <a:cs typeface="Arial" panose="020B0604020202020204" pitchFamily="34" charset="0"/>
              </a:rPr>
              <a:t>پیاده روهای جدید معمولا بتنی هستند، درحالیکه سنگفرش، آسفالت، آجر، سنگ، تخته سنگ و به طور روز افزونی کف پوش های لاستیکی بیشترمتداول هستند. مواد اولیه مختلفی وجود دارند که بعضی از آنها بیشتر و بعضی کمتر دوستدارمحیط زیست هستند. راه های چند منظوره که در کنار جاده ها قرار دارند بعضی اوقات ازموادی ساخته می شوند که از بتن نرم ترهستند مثل آسفالت</a:t>
            </a:r>
            <a:endParaRPr lang="en-US" dirty="0">
              <a:solidFill>
                <a:schemeClr val="tx1">
                  <a:lumMod val="95000"/>
                </a:schemeClr>
              </a:solidFill>
            </a:endParaRPr>
          </a:p>
          <a:p>
            <a:endParaRPr lang="fa-IR" dirty="0"/>
          </a:p>
        </p:txBody>
      </p:sp>
      <p:sp>
        <p:nvSpPr>
          <p:cNvPr id="6" name="Rectangle 5"/>
          <p:cNvSpPr/>
          <p:nvPr/>
        </p:nvSpPr>
        <p:spPr>
          <a:xfrm>
            <a:off x="9514728" y="1871843"/>
            <a:ext cx="1463862" cy="369332"/>
          </a:xfrm>
          <a:prstGeom prst="rect">
            <a:avLst/>
          </a:prstGeom>
        </p:spPr>
        <p:txBody>
          <a:bodyPr wrap="none">
            <a:spAutoFit/>
          </a:bodyPr>
          <a:lstStyle/>
          <a:p>
            <a:pPr lvl="0" defTabSz="914400" rtl="1" eaLnBrk="0" fontAlgn="base" hangingPunct="0">
              <a:spcBef>
                <a:spcPct val="0"/>
              </a:spcBef>
              <a:spcAft>
                <a:spcPct val="0"/>
              </a:spcAft>
            </a:pPr>
            <a:r>
              <a:rPr lang="fa-IR" b="1" dirty="0">
                <a:solidFill>
                  <a:srgbClr val="0000FF"/>
                </a:solidFill>
                <a:latin typeface="B Nazanin"/>
                <a:ea typeface="Times New Roman" panose="02020603050405020304" pitchFamily="18" charset="0"/>
                <a:hlinkClick r:id="rId2"/>
              </a:rPr>
              <a:t>کفپوش پیاده رو:</a:t>
            </a:r>
            <a:endParaRPr lang="en-US" sz="1100" dirty="0"/>
          </a:p>
        </p:txBody>
      </p:sp>
      <p:sp>
        <p:nvSpPr>
          <p:cNvPr id="4" name="Rectangle 3"/>
          <p:cNvSpPr/>
          <p:nvPr/>
        </p:nvSpPr>
        <p:spPr>
          <a:xfrm>
            <a:off x="0" y="6442214"/>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32380443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http://fironstone.com/Prosmall/firon326.jpg"/>
          <p:cNvPicPr>
            <a:picLocks noGrp="1" noChangeAspect="1" noChangeArrowheads="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843379" y="1322773"/>
            <a:ext cx="9490229" cy="46075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0" y="6442214"/>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31960569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1515036"/>
            <a:ext cx="9797770" cy="4733364"/>
          </a:xfrm>
        </p:spPr>
        <p:txBody>
          <a:bodyPr>
            <a:normAutofit/>
          </a:bodyPr>
          <a:lstStyle/>
          <a:p>
            <a:pPr marL="0" lvl="0" indent="0" algn="justLow" defTabSz="914400" eaLnBrk="0" fontAlgn="base" hangingPunct="0">
              <a:lnSpc>
                <a:spcPct val="200000"/>
              </a:lnSpc>
              <a:spcBef>
                <a:spcPct val="0"/>
              </a:spcBef>
              <a:spcAft>
                <a:spcPct val="0"/>
              </a:spcAft>
              <a:buClrTx/>
              <a:buSzTx/>
              <a:buNone/>
            </a:pPr>
            <a:r>
              <a:rPr lang="fa-IR" b="1" dirty="0">
                <a:solidFill>
                  <a:schemeClr val="tx1">
                    <a:lumMod val="95000"/>
                  </a:schemeClr>
                </a:solidFill>
                <a:latin typeface="B Nazanin"/>
                <a:ea typeface="Times New Roman" panose="02020603050405020304" pitchFamily="18" charset="0"/>
                <a:cs typeface="Arial" panose="020B0604020202020204" pitchFamily="34" charset="0"/>
                <a:hlinkClick r:id="rId2"/>
              </a:rPr>
              <a:t>آجر:</a:t>
            </a:r>
            <a:endParaRPr lang="en-US" sz="1200" dirty="0">
              <a:solidFill>
                <a:schemeClr val="tx1">
                  <a:lumMod val="95000"/>
                </a:schemeClr>
              </a:solidFill>
            </a:endParaRPr>
          </a:p>
          <a:p>
            <a:pPr marL="0" lvl="0" indent="0" algn="justLow" defTabSz="914400" eaLnBrk="0" fontAlgn="base" hangingPunct="0">
              <a:lnSpc>
                <a:spcPct val="200000"/>
              </a:lnSpc>
              <a:spcBef>
                <a:spcPct val="0"/>
              </a:spcBef>
              <a:spcAft>
                <a:spcPct val="0"/>
              </a:spcAft>
              <a:buClrTx/>
              <a:buSzTx/>
              <a:buNone/>
            </a:pPr>
            <a:r>
              <a:rPr lang="fa-IR" dirty="0">
                <a:solidFill>
                  <a:schemeClr val="tx1">
                    <a:lumMod val="95000"/>
                  </a:schemeClr>
                </a:solidFill>
                <a:latin typeface="B Nazanin"/>
                <a:ea typeface="Times New Roman" panose="02020603050405020304" pitchFamily="18" charset="0"/>
                <a:cs typeface="Arial" panose="020B0604020202020204" pitchFamily="34" charset="0"/>
              </a:rPr>
              <a:t>چهار نوع آجر پوش برای پیاده روها وجوددارد.که هرکدام از آنها نوعی موزائیک کاری است. پیاده روهای آجری در بعضی مناطق شهریپیدا می شود که آنها معمولا برای زیبایی به کار می روند. ساختار پیاده روهای آجری دربعضی مناطق شهری پیدا می شود که آنها معمولا از ویبراتورهای مکانیکی برای قفل کردنآجرها بعد از این که بروی زمین گسترده شده اند و یا برای آماده سازی خاک قبل از گسترداندنآجرها استفاده می کند. با این وجود این کارها نیز ممکن است توسط ابزار دیگری انجامشود(مثل چکش های عادی و غلتک های سنگین)، ویبراتور معمولا برای افزایش سرعت به کارمی رود.</a:t>
            </a:r>
            <a:endParaRPr lang="fa-IR" sz="3200" dirty="0">
              <a:solidFill>
                <a:schemeClr val="tx1">
                  <a:lumMod val="95000"/>
                </a:schemeClr>
              </a:solidFill>
              <a:latin typeface="Arial" panose="020B0604020202020204" pitchFamily="34" charset="0"/>
              <a:cs typeface="Arial" panose="020B0604020202020204" pitchFamily="34" charset="0"/>
            </a:endParaRPr>
          </a:p>
          <a:p>
            <a:endParaRPr lang="fa-I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312" y="163773"/>
            <a:ext cx="8871045" cy="19907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Rectangle 3"/>
          <p:cNvSpPr/>
          <p:nvPr/>
        </p:nvSpPr>
        <p:spPr>
          <a:xfrm>
            <a:off x="0" y="6442214"/>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20441506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7447" y="443883"/>
            <a:ext cx="6438270" cy="905522"/>
          </a:xfrm>
        </p:spPr>
        <p:txBody>
          <a:bodyPr/>
          <a:lstStyle/>
          <a:p>
            <a:r>
              <a:rPr lang="fa-IR" dirty="0" smtClean="0"/>
              <a:t>چگونه حیاطمان را سنگ فرش کنیم؟</a:t>
            </a:r>
            <a:endParaRPr lang="fa-IR" dirty="0"/>
          </a:p>
        </p:txBody>
      </p:sp>
      <p:sp>
        <p:nvSpPr>
          <p:cNvPr id="5" name="Rectangle 4"/>
          <p:cNvSpPr/>
          <p:nvPr/>
        </p:nvSpPr>
        <p:spPr>
          <a:xfrm>
            <a:off x="381740" y="1271661"/>
            <a:ext cx="11168107" cy="5283498"/>
          </a:xfrm>
          <a:prstGeom prst="rect">
            <a:avLst/>
          </a:prstGeom>
        </p:spPr>
        <p:txBody>
          <a:bodyPr wrap="square">
            <a:spAutoFit/>
          </a:bodyPr>
          <a:lstStyle/>
          <a:p>
            <a:pPr algn="just" rtl="1">
              <a:lnSpc>
                <a:spcPct val="200000"/>
              </a:lnSpc>
              <a:spcBef>
                <a:spcPts val="750"/>
              </a:spcBef>
              <a:spcAft>
                <a:spcPts val="750"/>
              </a:spcAft>
            </a:pPr>
            <a:r>
              <a:rPr lang="fa-IR" dirty="0">
                <a:solidFill>
                  <a:schemeClr val="tx1">
                    <a:lumMod val="95000"/>
                  </a:schemeClr>
                </a:solidFill>
                <a:latin typeface="Calibri" panose="020F0502020204030204" pitchFamily="34" charset="0"/>
                <a:ea typeface="Times New Roman" panose="02020603050405020304" pitchFamily="18" charset="0"/>
                <a:cs typeface="Tahoma" panose="020B0604030504040204" pitchFamily="34" charset="0"/>
              </a:rPr>
              <a:t>یک محیط سنگفرش شده کوچک که با بوته ها و گیاهان کوچک جذاب، محصور شده است، یک محل آفتابگیر کامل برای استراحت در باغ را فراهم می آورد. به شرط آنکه، شما زیادی جاه طلب نباشید، البته رسیدن به آن هم نسبتاً ساده است، از بتون های قالبی برای فرش کردن که از هر فروشگاه بزرگ </a:t>
            </a:r>
            <a:r>
              <a:rPr lang="en-US" dirty="0">
                <a:solidFill>
                  <a:schemeClr val="tx1">
                    <a:lumMod val="95000"/>
                  </a:schemeClr>
                </a:solidFill>
                <a:latin typeface="Tahoma" panose="020B0604030504040204" pitchFamily="34" charset="0"/>
                <a:ea typeface="Times New Roman" panose="02020603050405020304" pitchFamily="18" charset="0"/>
                <a:cs typeface="Arial" panose="020B0604020202020204" pitchFamily="34" charset="0"/>
              </a:rPr>
              <a:t>DIY</a:t>
            </a:r>
            <a:r>
              <a:rPr lang="fa-IR" dirty="0">
                <a:solidFill>
                  <a:schemeClr val="tx1">
                    <a:lumMod val="95000"/>
                  </a:schemeClr>
                </a:solidFill>
                <a:latin typeface="Calibri" panose="020F0502020204030204" pitchFamily="34" charset="0"/>
                <a:ea typeface="Times New Roman" panose="02020603050405020304" pitchFamily="18" charset="0"/>
                <a:cs typeface="Tahoma" panose="020B0604030504040204" pitchFamily="34" charset="0"/>
              </a:rPr>
              <a:t> یا مرکز گل و گیاه قابل دسترسی می باشد،استفاده کنید. موزائیک های بتونی به وسیله منگنه آبی یا ریخته گری در خاک نرم به منظور ساخت سطوح مطلوب پایانی، تهیه می شوند. رنگدانه ها و مواد افزودنی به بتون باعث خطای دید، و طبیعی به نظر رسیدن آن با رنگ های صامت می شوند. سنگفرش کردن با موزائیک های سنگین یک نیروی کار مضاعف را در گیر خواهد کرد، اما از نظر روش کار، هیچگونه پیچیدگی بیشتری نسبت به کاشی کردن ندارد. دقت درچیدمان و سنگفرش کردن، مخصوصاً در خلال ردیف اول، مطلوب ترین نتیجه را در بر خواهد داشت.</a:t>
            </a:r>
            <a:endParaRPr lang="en-US" dirty="0">
              <a:solidFill>
                <a:schemeClr val="tx1">
                  <a:lumMod val="95000"/>
                </a:schemeClr>
              </a:solidFill>
              <a:latin typeface="Calibri" panose="020F0502020204030204" pitchFamily="34" charset="0"/>
              <a:ea typeface="Calibri" panose="020F0502020204030204" pitchFamily="34" charset="0"/>
              <a:cs typeface="Arial" panose="020B0604020202020204" pitchFamily="34" charset="0"/>
            </a:endParaRPr>
          </a:p>
          <a:p>
            <a:pPr algn="just" rtl="1">
              <a:lnSpc>
                <a:spcPct val="200000"/>
              </a:lnSpc>
              <a:spcBef>
                <a:spcPts val="750"/>
              </a:spcBef>
              <a:spcAft>
                <a:spcPts val="750"/>
              </a:spcAft>
            </a:pPr>
            <a:r>
              <a:rPr lang="fa-IR" dirty="0">
                <a:solidFill>
                  <a:schemeClr val="tx1">
                    <a:lumMod val="95000"/>
                  </a:schemeClr>
                </a:solidFill>
                <a:latin typeface="Calibri" panose="020F0502020204030204" pitchFamily="34" charset="0"/>
                <a:ea typeface="Times New Roman" panose="02020603050405020304" pitchFamily="18" charset="0"/>
                <a:cs typeface="Tahoma" panose="020B0604030504040204" pitchFamily="34" charset="0"/>
              </a:rPr>
              <a:t> </a:t>
            </a:r>
            <a:endParaRPr lang="en-US" dirty="0">
              <a:solidFill>
                <a:schemeClr val="tx1">
                  <a:lumMod val="95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0" y="6442214"/>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38110826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546" y="-204717"/>
            <a:ext cx="10849969" cy="59231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Rectangle 2"/>
          <p:cNvSpPr/>
          <p:nvPr/>
        </p:nvSpPr>
        <p:spPr>
          <a:xfrm>
            <a:off x="0" y="6442214"/>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37908115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106" y="949911"/>
            <a:ext cx="11114843" cy="5513033"/>
          </a:xfrm>
        </p:spPr>
        <p:txBody>
          <a:bodyPr>
            <a:normAutofit lnSpcReduction="10000"/>
          </a:bodyPr>
          <a:lstStyle/>
          <a:p>
            <a:pPr algn="just">
              <a:lnSpc>
                <a:spcPct val="200000"/>
              </a:lnSpc>
              <a:spcBef>
                <a:spcPts val="750"/>
              </a:spcBef>
              <a:spcAft>
                <a:spcPts val="750"/>
              </a:spcAft>
            </a:pPr>
            <a:r>
              <a:rPr lang="fa-IR" b="1" dirty="0">
                <a:solidFill>
                  <a:schemeClr val="tx1">
                    <a:lumMod val="95000"/>
                  </a:schemeClr>
                </a:solidFill>
                <a:latin typeface="Calibri" panose="020F0502020204030204" pitchFamily="34" charset="0"/>
                <a:ea typeface="Times New Roman" panose="02020603050405020304" pitchFamily="18" charset="0"/>
                <a:cs typeface="Tahoma" panose="020B0604030504040204" pitchFamily="34" charset="0"/>
              </a:rPr>
              <a:t>لوازم مورد نیاز</a:t>
            </a:r>
            <a:endParaRPr lang="en-US" dirty="0">
              <a:solidFill>
                <a:schemeClr val="tx1">
                  <a:lumMod val="95000"/>
                </a:schemeClr>
              </a:solidFill>
              <a:latin typeface="Calibri" panose="020F0502020204030204" pitchFamily="34" charset="0"/>
              <a:ea typeface="Calibri" panose="020F0502020204030204" pitchFamily="34" charset="0"/>
              <a:cs typeface="Arial" panose="020B0604020202020204" pitchFamily="34" charset="0"/>
            </a:endParaRPr>
          </a:p>
          <a:p>
            <a:pPr algn="just">
              <a:lnSpc>
                <a:spcPct val="200000"/>
              </a:lnSpc>
              <a:spcBef>
                <a:spcPts val="750"/>
              </a:spcBef>
              <a:spcAft>
                <a:spcPts val="750"/>
              </a:spcAft>
            </a:pPr>
            <a:r>
              <a:rPr lang="fa-IR" dirty="0">
                <a:solidFill>
                  <a:schemeClr val="tx1">
                    <a:lumMod val="95000"/>
                  </a:schemeClr>
                </a:solidFill>
                <a:latin typeface="Calibri" panose="020F0502020204030204" pitchFamily="34" charset="0"/>
                <a:ea typeface="Times New Roman" panose="02020603050405020304" pitchFamily="18" charset="0"/>
                <a:cs typeface="Tahoma" panose="020B0604030504040204" pitchFamily="34" charset="0"/>
              </a:rPr>
              <a:t>دستگاه سنگ سمباده - بالشتک قلم درز - چکش - ماسک صورت - لوله - غلطک باغچه - بیلچه</a:t>
            </a:r>
            <a:endParaRPr lang="en-US" dirty="0">
              <a:solidFill>
                <a:schemeClr val="tx1">
                  <a:lumMod val="95000"/>
                </a:schemeClr>
              </a:solidFill>
              <a:latin typeface="Calibri" panose="020F0502020204030204" pitchFamily="34" charset="0"/>
              <a:ea typeface="Calibri" panose="020F0502020204030204" pitchFamily="34" charset="0"/>
              <a:cs typeface="Arial" panose="020B0604020202020204" pitchFamily="34" charset="0"/>
            </a:endParaRPr>
          </a:p>
          <a:p>
            <a:pPr algn="just">
              <a:lnSpc>
                <a:spcPct val="200000"/>
              </a:lnSpc>
              <a:spcBef>
                <a:spcPts val="750"/>
              </a:spcBef>
              <a:spcAft>
                <a:spcPts val="750"/>
              </a:spcAft>
            </a:pPr>
            <a:r>
              <a:rPr lang="fa-IR" dirty="0">
                <a:solidFill>
                  <a:schemeClr val="tx1">
                    <a:lumMod val="95000"/>
                  </a:schemeClr>
                </a:solidFill>
                <a:latin typeface="Calibri" panose="020F0502020204030204" pitchFamily="34" charset="0"/>
                <a:ea typeface="Times New Roman" panose="02020603050405020304" pitchFamily="18" charset="0"/>
                <a:cs typeface="Tahoma" panose="020B0604030504040204" pitchFamily="34" charset="0"/>
              </a:rPr>
              <a:t>عینک محافظ - قلم موی دستی - شن کش - تراز بنایی - خط کش - کمچه</a:t>
            </a:r>
            <a:r>
              <a:rPr lang="fa-IR" dirty="0" smtClean="0">
                <a:solidFill>
                  <a:schemeClr val="tx1">
                    <a:lumMod val="95000"/>
                  </a:schemeClr>
                </a:solidFill>
                <a:latin typeface="Calibri" panose="020F0502020204030204" pitchFamily="34" charset="0"/>
                <a:ea typeface="Times New Roman" panose="02020603050405020304" pitchFamily="18" charset="0"/>
                <a:cs typeface="Tahoma" panose="020B0604030504040204" pitchFamily="34" charset="0"/>
              </a:rPr>
              <a:t>.</a:t>
            </a:r>
            <a:endParaRPr lang="en-US" dirty="0">
              <a:solidFill>
                <a:schemeClr val="tx1">
                  <a:lumMod val="95000"/>
                </a:schemeClr>
              </a:solidFill>
              <a:latin typeface="Calibri" panose="020F0502020204030204" pitchFamily="34" charset="0"/>
              <a:ea typeface="Calibri" panose="020F0502020204030204" pitchFamily="34" charset="0"/>
              <a:cs typeface="Arial" panose="020B0604020202020204" pitchFamily="34" charset="0"/>
            </a:endParaRPr>
          </a:p>
          <a:p>
            <a:pPr>
              <a:lnSpc>
                <a:spcPct val="200000"/>
              </a:lnSpc>
            </a:pPr>
            <a:r>
              <a:rPr lang="fa-IR" sz="2400" dirty="0"/>
              <a:t> </a:t>
            </a:r>
            <a:r>
              <a:rPr lang="fa-IR" sz="2400" b="1" dirty="0"/>
              <a:t>اشکال و سایزها</a:t>
            </a:r>
            <a:endParaRPr lang="en-US" sz="2400" dirty="0"/>
          </a:p>
          <a:p>
            <a:pPr>
              <a:lnSpc>
                <a:spcPct val="200000"/>
              </a:lnSpc>
            </a:pPr>
            <a:r>
              <a:rPr lang="fa-IR" sz="2400" dirty="0"/>
              <a:t>اشکال و اندازه های استاندارد بسیار متفاوتی برای سنگفرش کردن وجود دارند. همچنین موزائیک های فراوانی وجود دارند که با یک دست قابل حمل باشند، همچنین برای حمل و نقل موزائیک های بزرگتر و سنگ های سنگین تر می توانیم کمک بگیریم</a:t>
            </a:r>
          </a:p>
        </p:txBody>
      </p:sp>
      <p:sp>
        <p:nvSpPr>
          <p:cNvPr id="4" name="Rectangle 3"/>
          <p:cNvSpPr/>
          <p:nvPr/>
        </p:nvSpPr>
        <p:spPr>
          <a:xfrm>
            <a:off x="0" y="6442214"/>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21703771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687498" y="1008007"/>
            <a:ext cx="10475650" cy="3954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200000"/>
              </a:lnSpc>
              <a:spcBef>
                <a:spcPct val="0"/>
              </a:spcBef>
              <a:spcAft>
                <a:spcPct val="0"/>
              </a:spcAft>
              <a:buClrTx/>
              <a:buSzTx/>
              <a:buFontTx/>
              <a:buNone/>
              <a:tabLst/>
            </a:pPr>
            <a:r>
              <a:rPr kumimoji="0" lang="fa-IR" sz="1600" b="1" i="0" u="none" strike="noStrike" cap="none" normalizeH="0" baseline="0" dirty="0" smtClean="0">
                <a:ln>
                  <a:noFill/>
                </a:ln>
                <a:solidFill>
                  <a:schemeClr val="tx1">
                    <a:lumMod val="95000"/>
                  </a:schemeClr>
                </a:solidFill>
                <a:effectLst/>
                <a:latin typeface="Tahoma" panose="020B0604030504040204" pitchFamily="34" charset="0"/>
                <a:ea typeface="Times New Roman" panose="02020603050405020304" pitchFamily="18" charset="0"/>
                <a:cs typeface="Tahoma" panose="020B0604030504040204" pitchFamily="34" charset="0"/>
              </a:rPr>
              <a:t>طرح ریزی فضا</a:t>
            </a:r>
            <a:endParaRPr kumimoji="0" lang="en-US" sz="900" b="0" i="0" u="none" strike="noStrike" cap="none" normalizeH="0" baseline="0" dirty="0" smtClean="0">
              <a:ln>
                <a:noFill/>
              </a:ln>
              <a:solidFill>
                <a:schemeClr val="tx1">
                  <a:lumMod val="95000"/>
                </a:schemeClr>
              </a:solidFill>
              <a:effectLst/>
            </a:endParaRPr>
          </a:p>
          <a:p>
            <a:pPr marL="0" marR="0" lvl="0" indent="0" algn="justLow" defTabSz="914400" rtl="1" eaLnBrk="0" fontAlgn="base" latinLnBrk="0" hangingPunct="0">
              <a:lnSpc>
                <a:spcPct val="200000"/>
              </a:lnSpc>
              <a:spcBef>
                <a:spcPct val="0"/>
              </a:spcBef>
              <a:spcAft>
                <a:spcPct val="0"/>
              </a:spcAft>
              <a:buClrTx/>
              <a:buSzTx/>
              <a:buFontTx/>
              <a:buNone/>
              <a:tabLst/>
            </a:pPr>
            <a:r>
              <a:rPr kumimoji="0" lang="fa-IR" sz="1600" b="0" i="0" u="none" strike="noStrike" cap="none" normalizeH="0" baseline="0" dirty="0" smtClean="0">
                <a:ln>
                  <a:noFill/>
                </a:ln>
                <a:solidFill>
                  <a:schemeClr val="tx1">
                    <a:lumMod val="95000"/>
                  </a:schemeClr>
                </a:solidFill>
                <a:effectLst/>
                <a:latin typeface="Tahoma" panose="020B0604030504040204" pitchFamily="34" charset="0"/>
                <a:ea typeface="Times New Roman" panose="02020603050405020304" pitchFamily="18" charset="0"/>
                <a:cs typeface="Tahoma" panose="020B0604030504040204" pitchFamily="34" charset="0"/>
              </a:rPr>
              <a:t>به منظور حذف کردن عملیات برش موزاییک ها در جاسازی، هنگام سنگفرش کردن سعی کنید فضا را طوری طرح ریزی کنید که فضا با موزاییک ها ی سالم فرش شود. اگر حیاط در نزدیکی خانه شما در حال فرش شدن می باشد، اندازه گیری هایتان را از دیوار مناسب شروع کنید و یا اندازه 100 الی 150 میلیمتر حاشیه شنی، بین دیوار و سنگفرش قرار دهید. حاشیه شنی فقط به عنوان صرفه جویی در زمان و هزینه با استفاده از موزاییک های کمتر نمی باشد، بلکه آن محیط مناسبی را برای رشد گیاهان بالا رونده و همچنین یک جوی مناسب برای خشک نگه داشتن دیوار فراهم می آورد. همچنین در هر متر سنگفرش حدود 16 میلیمتر شیب در نظر بگیرید، تا آب های سطحی در باغچه خشک شوند. هر سنگفرشی باید 150 میلیمتر پایین تر از </a:t>
            </a:r>
            <a:endParaRPr kumimoji="0" lang="fa-IR" sz="1800" b="0" i="0" u="none" strike="noStrike" cap="none" normalizeH="0" baseline="0" dirty="0" smtClean="0">
              <a:ln>
                <a:noFill/>
              </a:ln>
              <a:solidFill>
                <a:schemeClr val="tx1">
                  <a:lumMod val="95000"/>
                </a:schemeClr>
              </a:solidFill>
              <a:effectLst/>
              <a:latin typeface="Arial" panose="020B0604020202020204" pitchFamily="34" charset="0"/>
              <a:cs typeface="Arial" panose="020B0604020202020204" pitchFamily="34" charset="0"/>
            </a:endParaRPr>
          </a:p>
        </p:txBody>
      </p:sp>
      <p:pic>
        <p:nvPicPr>
          <p:cNvPr id="3079" name="Picture 2" descr="روش سنگفرش کرد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188" y="4624062"/>
            <a:ext cx="3817397" cy="20164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 name="Rectangle 9"/>
          <p:cNvSpPr>
            <a:spLocks noChangeArrowheads="1"/>
          </p:cNvSpPr>
          <p:nvPr/>
        </p:nvSpPr>
        <p:spPr bwMode="auto">
          <a:xfrm>
            <a:off x="3814526" y="4624062"/>
            <a:ext cx="710004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1">
                    <a:lumMod val="95000"/>
                  </a:schemeClr>
                </a:solidFill>
                <a:effectLst/>
                <a:latin typeface="Tahoma" panose="020B0604030504040204" pitchFamily="34" charset="0"/>
                <a:ea typeface="Times New Roman" panose="02020603050405020304" pitchFamily="18" charset="0"/>
                <a:cs typeface="Tahoma" panose="020B0604030504040204" pitchFamily="34" charset="0"/>
              </a:rPr>
              <a:t>قرنیز به منظور حفاظت از ساختمان باشد.</a:t>
            </a:r>
            <a:endParaRPr kumimoji="0" lang="fa-IR" sz="1800" b="0" i="0" u="none" strike="noStrike" cap="none" normalizeH="0" baseline="0" dirty="0" smtClean="0">
              <a:ln>
                <a:noFill/>
              </a:ln>
              <a:solidFill>
                <a:schemeClr val="tx1">
                  <a:lumMod val="95000"/>
                </a:schemeClr>
              </a:solidFill>
              <a:effectLst/>
              <a:latin typeface="Arial" panose="020B0604020202020204" pitchFamily="34" charset="0"/>
              <a:cs typeface="Arial" panose="020B0604020202020204" pitchFamily="34" charset="0"/>
            </a:endParaRPr>
          </a:p>
        </p:txBody>
      </p:sp>
      <p:sp>
        <p:nvSpPr>
          <p:cNvPr id="5" name="Rectangle 4"/>
          <p:cNvSpPr/>
          <p:nvPr/>
        </p:nvSpPr>
        <p:spPr>
          <a:xfrm>
            <a:off x="0" y="6442214"/>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14344534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9192" y="1287262"/>
            <a:ext cx="10733103" cy="4961137"/>
          </a:xfrm>
        </p:spPr>
        <p:txBody>
          <a:bodyPr/>
          <a:lstStyle/>
          <a:p>
            <a:pPr marL="0" indent="0">
              <a:buNone/>
            </a:pPr>
            <a:endParaRPr lang="en-US" dirty="0"/>
          </a:p>
          <a:p>
            <a:pPr algn="ctr">
              <a:lnSpc>
                <a:spcPct val="200000"/>
              </a:lnSpc>
            </a:pPr>
            <a:r>
              <a:rPr lang="fa-IR" dirty="0"/>
              <a:t> </a:t>
            </a:r>
            <a:r>
              <a:rPr lang="fa-IR" b="1" dirty="0"/>
              <a:t>در نظر گرفتن مفصلها</a:t>
            </a:r>
            <a:endParaRPr lang="en-US" dirty="0"/>
          </a:p>
          <a:p>
            <a:pPr algn="ctr">
              <a:lnSpc>
                <a:spcPct val="200000"/>
              </a:lnSpc>
            </a:pPr>
            <a:r>
              <a:rPr lang="fa-IR" dirty="0"/>
              <a:t>موزاییک ها در ابعاد نسبتاً دقیق ساخته می شوند، علامت گذاری یک فضا، دقت اندازه گیری را ساده می کند،6 تا 8 میلیمتر فاصله بین دو موزاییک قرار دهید. بعضی از موزائیک ها دارای لبه های خمیده ای هستند که برای درزگیری بهتر، این موزاییک ها باید لب تو لب قرار گیرند. از گل میخ برای علامت گذاری اطراف محل سنگفرش شده استفاده کنید. قبل از شروع به کار، اندازه گیری هایتان را چک کنید.</a:t>
            </a:r>
            <a:endParaRPr lang="en-US" dirty="0"/>
          </a:p>
        </p:txBody>
      </p:sp>
      <p:sp>
        <p:nvSpPr>
          <p:cNvPr id="4" name="Rectangle 3"/>
          <p:cNvSpPr/>
          <p:nvPr/>
        </p:nvSpPr>
        <p:spPr>
          <a:xfrm>
            <a:off x="0" y="6442214"/>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8630027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1429306"/>
            <a:ext cx="8946541" cy="1882065"/>
          </a:xfrm>
        </p:spPr>
        <p:txBody>
          <a:bodyPr/>
          <a:lstStyle/>
          <a:p>
            <a:r>
              <a:rPr lang="fa-IR" dirty="0"/>
              <a:t> </a:t>
            </a:r>
            <a:r>
              <a:rPr lang="fa-IR" b="1" dirty="0"/>
              <a:t>آماده کردن بستر برای سنگفرش</a:t>
            </a:r>
            <a:endParaRPr lang="en-US" dirty="0"/>
          </a:p>
          <a:p>
            <a:r>
              <a:rPr lang="fa-IR" dirty="0"/>
              <a:t>موزاییک ها باید بر روی یک سطح صاف و یکنواخت قرار بگیرند، اما عمق و ذات پایه بستگی به جنس زمین و توصیه های سنگفرش استفاده شده دارد</a:t>
            </a:r>
            <a:endParaRPr lang="en-US" dirty="0"/>
          </a:p>
          <a:p>
            <a:pPr marL="0" indent="0">
              <a:buNone/>
            </a:pPr>
            <a:endParaRPr lang="fa-IR" dirty="0"/>
          </a:p>
        </p:txBody>
      </p:sp>
      <p:pic>
        <p:nvPicPr>
          <p:cNvPr id="4" name="Picture 3" descr="http://www.goldenlotusdesign.com/images/weblog/lotus-02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312" y="3311371"/>
            <a:ext cx="5288610" cy="313669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Rectangle 4"/>
          <p:cNvSpPr/>
          <p:nvPr/>
        </p:nvSpPr>
        <p:spPr>
          <a:xfrm>
            <a:off x="0" y="6442214"/>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27160945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1464816"/>
            <a:ext cx="8946541" cy="4783583"/>
          </a:xfrm>
        </p:spPr>
        <p:txBody>
          <a:bodyPr/>
          <a:lstStyle/>
          <a:p>
            <a:pPr>
              <a:lnSpc>
                <a:spcPct val="200000"/>
              </a:lnSpc>
            </a:pPr>
            <a:r>
              <a:rPr lang="fa-IR" dirty="0"/>
              <a:t> </a:t>
            </a:r>
            <a:r>
              <a:rPr lang="fa-IR" b="1" dirty="0"/>
              <a:t>برای فضاهای کوچک و سبک</a:t>
            </a:r>
            <a:endParaRPr lang="en-US" dirty="0"/>
          </a:p>
          <a:p>
            <a:pPr>
              <a:lnSpc>
                <a:spcPct val="200000"/>
              </a:lnSpc>
            </a:pPr>
            <a:r>
              <a:rPr lang="fa-IR" dirty="0"/>
              <a:t>برای یک حیاط کوچک، علفها و خاک های سطحی را تمیز کرده و به مقدار ضخامت موزائیک فضا ایجاد کنید، یک لایه 25 میلیمتری از شن سوزنی و یک مقدار حدود 18 میلیمتری، برای آنکه سنگفرش زیر کلوخ های چمنی قرار بگیرد تا به ماشین چمن زنی آسیب نرساند. زمین را با یک غلطک باغبانی فشرده کنید، شن را به وسیله یک شن کش پخش کنید، سپس به وسیله یک چوب ساختمانی، پستی و بلندیها و منافذ موجود را یکنواخت کنید.</a:t>
            </a:r>
            <a:endParaRPr lang="en-US" dirty="0"/>
          </a:p>
        </p:txBody>
      </p:sp>
      <p:sp>
        <p:nvSpPr>
          <p:cNvPr id="4" name="Rectangle 3"/>
          <p:cNvSpPr/>
          <p:nvPr/>
        </p:nvSpPr>
        <p:spPr>
          <a:xfrm>
            <a:off x="0" y="6442214"/>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257661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634" y="974975"/>
            <a:ext cx="11566566" cy="5449576"/>
          </a:xfrm>
        </p:spPr>
        <p:txBody>
          <a:bodyPr>
            <a:normAutofit/>
          </a:bodyPr>
          <a:lstStyle/>
          <a:p>
            <a:pPr>
              <a:lnSpc>
                <a:spcPct val="200000"/>
              </a:lnSpc>
            </a:pPr>
            <a:r>
              <a:rPr lang="fa-IR" dirty="0"/>
              <a:t>بعنوان نمونه دیگر می توان به محوطه سازی ویلا اشاره کرد که در کشور ما در حال افزایش می باشد. در محوطه سازی ویلا و باغ ها بایستی به زیبایی در کنار ایمنی و استاندارد بودن آن توجه نمود. به عنوان مثال استفاده از استخر در ویلا خود شرایط وضوابطی دارد که حتما بایستی در طراحی اولیه لحاظ گردد که متاسفانه امروزه مشاهده می شود در ویلاسازی که در یکشور ما انجام می گیرد کمتر مورد توجه قرار می گیرند</a:t>
            </a:r>
            <a:r>
              <a:rPr lang="en-US" dirty="0"/>
              <a:t>.</a:t>
            </a:r>
          </a:p>
          <a:p>
            <a:pPr>
              <a:lnSpc>
                <a:spcPct val="200000"/>
              </a:lnSpc>
            </a:pPr>
            <a:r>
              <a:rPr lang="fa-IR" dirty="0"/>
              <a:t>در محوطه سازی باغ ها هم تقریبا این چنین موارد بایستی لحاظ شده و در طراحی های تخصصی استفاده شوند</a:t>
            </a:r>
            <a:r>
              <a:rPr lang="en-US" dirty="0"/>
              <a:t>.</a:t>
            </a:r>
          </a:p>
          <a:p>
            <a:pPr>
              <a:lnSpc>
                <a:spcPct val="200000"/>
              </a:lnSpc>
            </a:pPr>
            <a:r>
              <a:rPr lang="fa-IR" dirty="0"/>
              <a:t>در طراحی اولیه محوطه سازی بایستی اولویت بندی را همیشه رعایت نمود. بعنوان نمونه در محوطه </a:t>
            </a:r>
            <a:r>
              <a:rPr lang="fa-IR" dirty="0" smtClean="0"/>
              <a:t>ساز </a:t>
            </a:r>
            <a:r>
              <a:rPr lang="fa-IR" dirty="0"/>
              <a:t>ویلا و یا باغ شما بایستی چیزی شبیه به موارد زیر را طبق نیازها واستانداردهای موجود اولویت بندی نمایید</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1471" y="4899546"/>
            <a:ext cx="2857500" cy="1958454"/>
          </a:xfrm>
          <a:prstGeom prst="rect">
            <a:avLst/>
          </a:prstGeom>
          <a:ln>
            <a:noFill/>
          </a:ln>
          <a:effectLst>
            <a:softEdge rad="112500"/>
          </a:effectLst>
        </p:spPr>
      </p:pic>
    </p:spTree>
    <p:extLst>
      <p:ext uri="{BB962C8B-B14F-4D97-AF65-F5344CB8AC3E}">
        <p14:creationId xmlns:p14="http://schemas.microsoft.com/office/powerpoint/2010/main" val="34339557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639" y="1180730"/>
            <a:ext cx="10635447" cy="5495278"/>
          </a:xfrm>
        </p:spPr>
        <p:txBody>
          <a:bodyPr>
            <a:normAutofit fontScale="85000" lnSpcReduction="10000"/>
          </a:bodyPr>
          <a:lstStyle/>
          <a:p>
            <a:pPr>
              <a:lnSpc>
                <a:spcPct val="200000"/>
              </a:lnSpc>
            </a:pPr>
            <a:r>
              <a:rPr lang="fa-IR" b="1" dirty="0"/>
              <a:t>برای زمینهای دارای خاک رُس یا خاک نباتی</a:t>
            </a:r>
            <a:endParaRPr lang="en-US" dirty="0"/>
          </a:p>
          <a:p>
            <a:pPr>
              <a:lnSpc>
                <a:spcPct val="200000"/>
              </a:lnSpc>
            </a:pPr>
            <a:r>
              <a:rPr lang="fa-IR" dirty="0"/>
              <a:t>برای کاربری های سنگین تر ،اگر زمین از جنس خاک رس یا خاک نباتی باشد، یک لایه فشرده شده سخت (سنگ های خورد شده یا آجرهای شکسته) به عمق 75 الی 100 میلیمتر ، قبل از پخش کردن شن روی سطح، استفاده می شود. اگر در حال طراحی یک محل پارک وسیله نقلیه روی سنگفرش می باشید، عمق لایه سخت را تا 150 میلیمتر افزایش دهید</a:t>
            </a:r>
            <a:r>
              <a:rPr lang="fa-IR" dirty="0" smtClean="0"/>
              <a:t>.</a:t>
            </a:r>
          </a:p>
          <a:p>
            <a:pPr>
              <a:lnSpc>
                <a:spcPct val="200000"/>
              </a:lnSpc>
            </a:pPr>
            <a:endParaRPr lang="en-US" dirty="0"/>
          </a:p>
          <a:p>
            <a:pPr>
              <a:lnSpc>
                <a:spcPct val="200000"/>
              </a:lnSpc>
            </a:pPr>
            <a:r>
              <a:rPr lang="fa-IR" b="1" dirty="0"/>
              <a:t>آماده کردن صفحه بتنی سنگفرش</a:t>
            </a:r>
            <a:endParaRPr lang="en-US" dirty="0"/>
          </a:p>
          <a:p>
            <a:pPr>
              <a:lnSpc>
                <a:spcPct val="200000"/>
              </a:lnSpc>
            </a:pPr>
            <a:r>
              <a:rPr lang="fa-IR" dirty="0"/>
              <a:t>زمانیکه شما در حال آماده کردن سطح اصلی هستید، برای قرار دادن یا لبه گذاری صفحه بتنی در روی ملات، رشته نخی را به عنوان راهنما بگذارید. از هر مسیر از یک گوشه کار کنید. ابتدا صفحه را قرار دهید وقتی از موقعیت آنها راضی بودید، صفحه بتنی را بلند کنید و بستر زیر کار را با ملات پر کنید.(1 پیمانه سیمان: 4 پیمانه ماسه ساختمانی). فقط به مقدار مناسب، آب برای ساختن یک ملات خوب اضافه کنید .</a:t>
            </a:r>
            <a:endParaRPr lang="en-US" dirty="0"/>
          </a:p>
          <a:p>
            <a:pPr marL="0" indent="0">
              <a:buNone/>
            </a:pPr>
            <a:endParaRPr lang="fa-IR" dirty="0"/>
          </a:p>
        </p:txBody>
      </p:sp>
      <p:sp>
        <p:nvSpPr>
          <p:cNvPr id="4" name="Rectangle 3"/>
          <p:cNvSpPr/>
          <p:nvPr/>
        </p:nvSpPr>
        <p:spPr>
          <a:xfrm>
            <a:off x="0" y="6442214"/>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3487099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126" y="1846555"/>
            <a:ext cx="10624090" cy="5011445"/>
          </a:xfrm>
        </p:spPr>
        <p:txBody>
          <a:bodyPr>
            <a:normAutofit fontScale="92500" lnSpcReduction="10000"/>
          </a:bodyPr>
          <a:lstStyle/>
          <a:p>
            <a:pPr>
              <a:lnSpc>
                <a:spcPct val="150000"/>
              </a:lnSpc>
            </a:pPr>
            <a:r>
              <a:rPr lang="fa-IR" dirty="0"/>
              <a:t> .یک مشت، به اندازه گلوله از ملات زیر هر گوشه، و یک کم بیشتر در قسمت مرکز به عنوان تکیه گاه صفحه بتنی از ملات می ریزیم. اگر شما قصد دارید یک ماشین سنگین را در روی صفحه بتنی برانید، یک بستر زیر کار پیوسته، از ملات در حدود 50 میلیمتر ضخامت آماده کنید.</a:t>
            </a:r>
            <a:endParaRPr lang="en-US" dirty="0"/>
          </a:p>
          <a:p>
            <a:pPr>
              <a:lnSpc>
                <a:spcPct val="150000"/>
              </a:lnSpc>
            </a:pPr>
            <a:r>
              <a:rPr lang="fa-IR" dirty="0"/>
              <a:t> .سه صفحه بتنی را در یک زمان با 6 میلیمتر فضای خالی، چوبی بین آنها قرار دهید و هر صفحه را با ضربه های آهسته با یک چکش سنگین در جای خود هم سطح کنید، از یک تخته چوب برای محافظت از صفحه بتنی استفاده کنید. مسیر امتداد را با یک خط کش چک کنید.</a:t>
            </a:r>
            <a:endParaRPr lang="en-US" dirty="0"/>
          </a:p>
          <a:p>
            <a:pPr>
              <a:lnSpc>
                <a:spcPct val="150000"/>
              </a:lnSpc>
            </a:pPr>
            <a:r>
              <a:rPr lang="fa-IR" dirty="0"/>
              <a:t> .شیب را در سرتاسر سنگفرش به وسیله قرار دادن مرتفع ترین قسمت به عنوان یک سطح مبنا اندازه گیری کنید. آنها را در داخل زمین حرکت دهید تا آخر که با هم از نظر ظاهر سنگفرش مطابق باشند. سپس از یک خط کش برای چک کردن شیب صفحه ها استفاده کنید. باقیمانده صفحه را قرار دهید، قبل از اینکه ملات را بریزید جداکننده ها(فضاگیرها که در قسمت 2 توضیح داده شد) را بردارید. برای دو یا سه روز در روی سنگفرش راه نروید. تا زمانی که ملات کاملاً بسته شود. اگر شما مجبور بودید که از روی آن ناحیه عبور کنید یک الوار در سرتاسر سنگفرش قرار دهید</a:t>
            </a:r>
            <a:r>
              <a:rPr lang="fa-IR" dirty="0" smtClean="0"/>
              <a:t>.</a:t>
            </a:r>
            <a:endParaRPr lang="en-US" dirty="0"/>
          </a:p>
        </p:txBody>
      </p:sp>
      <p:pic>
        <p:nvPicPr>
          <p:cNvPr id="7" name="Picture 6" descr="http://www.goldenlotusdesign.com/images/weblog/lotus-02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2672179" cy="1988598"/>
          </a:xfrm>
          <a:prstGeom prst="rect">
            <a:avLst/>
          </a:prstGeom>
          <a:ln>
            <a:noFill/>
          </a:ln>
          <a:effectLst>
            <a:softEdge rad="112500"/>
          </a:effectLst>
        </p:spPr>
      </p:pic>
      <p:sp>
        <p:nvSpPr>
          <p:cNvPr id="4" name="Rectangle 3"/>
          <p:cNvSpPr/>
          <p:nvPr/>
        </p:nvSpPr>
        <p:spPr>
          <a:xfrm>
            <a:off x="0" y="6442214"/>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2664749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1491450"/>
            <a:ext cx="10118063" cy="4756950"/>
          </a:xfrm>
        </p:spPr>
        <p:txBody>
          <a:bodyPr/>
          <a:lstStyle/>
          <a:p>
            <a:pPr>
              <a:lnSpc>
                <a:spcPct val="200000"/>
              </a:lnSpc>
            </a:pPr>
            <a:r>
              <a:rPr lang="fa-IR" dirty="0"/>
              <a:t> 4.سوراخهای بین صفحه را پر کنید، ملات های خشک میکس شده را برس کنید. با1 پیمانه سیمان : و 3 پیمانه ماسه ساختمانی ملات تهیه کرده و در داخل بندهای باز بریزید. هر ملات زیادی را از روی ظاهر سنگفرش بردارید سپس با یک آب پاش مقدار کمی آب برای محکم کردن ملات در روی آن بپاشید. باران سنگین برای ملات خشک تهدید کننده است، زیرا ممکن است تمام ملاتها را بشوید.</a:t>
            </a:r>
          </a:p>
          <a:p>
            <a:endParaRPr lang="fa-IR" dirty="0"/>
          </a:p>
        </p:txBody>
      </p:sp>
      <p:pic>
        <p:nvPicPr>
          <p:cNvPr id="4" name="Picture 3" descr="http://www.goldenlotusdesign.com/images/weblog/lotus-03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666" y="3559945"/>
            <a:ext cx="5326602" cy="3107185"/>
          </a:xfrm>
          <a:prstGeom prst="rect">
            <a:avLst/>
          </a:prstGeom>
          <a:ln>
            <a:noFill/>
          </a:ln>
          <a:effectLst>
            <a:softEdge rad="112500"/>
          </a:effectLst>
        </p:spPr>
      </p:pic>
      <p:sp>
        <p:nvSpPr>
          <p:cNvPr id="5" name="Rectangle 4"/>
          <p:cNvSpPr/>
          <p:nvPr/>
        </p:nvSpPr>
        <p:spPr>
          <a:xfrm>
            <a:off x="0" y="6442214"/>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41064298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596" y="1127464"/>
            <a:ext cx="10901779" cy="5317724"/>
          </a:xfrm>
        </p:spPr>
        <p:txBody>
          <a:bodyPr>
            <a:normAutofit/>
          </a:bodyPr>
          <a:lstStyle/>
          <a:p>
            <a:pPr>
              <a:lnSpc>
                <a:spcPct val="200000"/>
              </a:lnSpc>
            </a:pPr>
            <a:r>
              <a:rPr lang="fa-IR" b="1" dirty="0"/>
              <a:t>بریدن صفحه های بتنی برای فیکس کردن آنها در حاشیه های باریک</a:t>
            </a:r>
            <a:endParaRPr lang="en-US" dirty="0"/>
          </a:p>
          <a:p>
            <a:pPr>
              <a:lnSpc>
                <a:spcPct val="200000"/>
              </a:lnSpc>
            </a:pPr>
            <a:r>
              <a:rPr lang="fa-IR" dirty="0"/>
              <a:t>گاهی مواقع مجبوریم تخته سنگها را برای پرکردن یک حاشیه یا برای فیکس کردن اطراف یک مانع ثابت، ببریم. وقتی که صفحه های بتنی سنگفرش را با یک اسکنه یا یک پرداخت کننده زاویه ای می برید، همیشه از چشمهایتان با عینکهای حفاظ دار محافظت کنید. پرداخت کننده زاویه ای یک مقدار زیادی گردوخاک بلند می کند بنابراین با یک ماسک بصورت حفاظ صورت خود را بپوشانید.</a:t>
            </a:r>
            <a:endParaRPr lang="en-US" dirty="0"/>
          </a:p>
          <a:p>
            <a:pPr>
              <a:lnSpc>
                <a:spcPct val="200000"/>
              </a:lnSpc>
            </a:pPr>
            <a:r>
              <a:rPr lang="fa-IR" dirty="0"/>
              <a:t>با یک گچ یا یک خودکار، خطی را در سرتاسر صفحه بتنی به عنوان نشانه بکشید. از یک بالشتک و چکش و یک اسکنه دندانه دار برای ایجاد عمقی در حدود 3 میلیمتر استفاده کنید. شیار را از هر دو لبه و تا سرتاسر قسمت زیرین صفحه بتنی ادامه دهید.</a:t>
            </a:r>
            <a:endParaRPr lang="en-US" dirty="0"/>
          </a:p>
          <a:p>
            <a:endParaRPr lang="fa-IR" dirty="0"/>
          </a:p>
        </p:txBody>
      </p:sp>
      <p:sp>
        <p:nvSpPr>
          <p:cNvPr id="4" name="Rectangle 3"/>
          <p:cNvSpPr/>
          <p:nvPr/>
        </p:nvSpPr>
        <p:spPr>
          <a:xfrm>
            <a:off x="0" y="6442214"/>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10781901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458" y="1447060"/>
            <a:ext cx="10555550" cy="5051394"/>
          </a:xfrm>
        </p:spPr>
        <p:txBody>
          <a:bodyPr/>
          <a:lstStyle/>
          <a:p>
            <a:pPr>
              <a:lnSpc>
                <a:spcPct val="200000"/>
              </a:lnSpc>
            </a:pPr>
            <a:r>
              <a:rPr lang="fa-IR" b="1" dirty="0"/>
              <a:t>توصیه : یک برش خوب</a:t>
            </a:r>
            <a:endParaRPr lang="en-US" dirty="0"/>
          </a:p>
          <a:p>
            <a:pPr>
              <a:lnSpc>
                <a:spcPct val="200000"/>
              </a:lnSpc>
            </a:pPr>
            <a:r>
              <a:rPr lang="fa-IR" dirty="0"/>
              <a:t>برای یک برش خوب، یک پرداخت کننده زاویه ای کرایه کنید و آن را با یک صفحه سنگبر فیکس کنید. از یک چرخ سمباده استفاده کنید و یک شیار عمیق ایجاد کنید. در امتداد شیاربا یک چکش بکوبید تا زمانیکه صفحه بتنی جدا شود.</a:t>
            </a:r>
            <a:endParaRPr lang="en-US" dirty="0"/>
          </a:p>
          <a:p>
            <a:pPr>
              <a:lnSpc>
                <a:spcPct val="200000"/>
              </a:lnSpc>
            </a:pPr>
            <a:r>
              <a:rPr lang="fa-IR" dirty="0"/>
              <a:t> صفحه بتنی را در بستر زیر کار از ماسه قرار دهید و یک تخته چوبی در انتهای شیار قرار دهید. به تخته با یک چکش ضربه بزنید تا زمانیکه صفحه بتنی از هم جدا شود. لبه ها را با یک بالشتک تمیز کنید.</a:t>
            </a:r>
            <a:endParaRPr lang="en-US" dirty="0"/>
          </a:p>
        </p:txBody>
      </p:sp>
      <p:sp>
        <p:nvSpPr>
          <p:cNvPr id="4" name="Rectangle 3"/>
          <p:cNvSpPr/>
          <p:nvPr/>
        </p:nvSpPr>
        <p:spPr>
          <a:xfrm>
            <a:off x="0" y="6442214"/>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3976329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1033153"/>
            <a:ext cx="10546382" cy="5403273"/>
          </a:xfrm>
        </p:spPr>
        <p:txBody>
          <a:bodyPr>
            <a:normAutofit fontScale="92500" lnSpcReduction="10000"/>
          </a:bodyPr>
          <a:lstStyle/>
          <a:p>
            <a:pPr marL="0" indent="0">
              <a:lnSpc>
                <a:spcPct val="200000"/>
              </a:lnSpc>
              <a:buNone/>
            </a:pPr>
            <a:r>
              <a:rPr lang="en-US" dirty="0" smtClean="0"/>
              <a:t>-1 </a:t>
            </a:r>
            <a:r>
              <a:rPr lang="fa-IR" dirty="0" smtClean="0"/>
              <a:t>ایمنی</a:t>
            </a:r>
            <a:endParaRPr lang="fa-IR" dirty="0"/>
          </a:p>
          <a:p>
            <a:pPr marL="0" indent="0">
              <a:lnSpc>
                <a:spcPct val="200000"/>
              </a:lnSpc>
              <a:buNone/>
            </a:pPr>
            <a:r>
              <a:rPr lang="fa-IR" dirty="0" smtClean="0"/>
              <a:t>2-دسترسی </a:t>
            </a:r>
            <a:r>
              <a:rPr lang="fa-IR" dirty="0"/>
              <a:t>به فضای مسکونی ودیگر </a:t>
            </a:r>
            <a:r>
              <a:rPr lang="fa-IR" dirty="0" smtClean="0"/>
              <a:t>فضاها</a:t>
            </a:r>
            <a:endParaRPr lang="en-US" dirty="0"/>
          </a:p>
          <a:p>
            <a:pPr marL="0" indent="0">
              <a:lnSpc>
                <a:spcPct val="200000"/>
              </a:lnSpc>
              <a:buNone/>
            </a:pPr>
            <a:r>
              <a:rPr lang="en-US" dirty="0" smtClean="0"/>
              <a:t>-3 </a:t>
            </a:r>
            <a:r>
              <a:rPr lang="fa-IR" dirty="0" smtClean="0"/>
              <a:t>چیدمان </a:t>
            </a:r>
            <a:r>
              <a:rPr lang="fa-IR" dirty="0"/>
              <a:t>صحیح آیتم و المان های دکوراتیو در کنار یکدیگر</a:t>
            </a:r>
            <a:endParaRPr lang="en-US" dirty="0"/>
          </a:p>
          <a:p>
            <a:pPr marL="0" indent="0">
              <a:lnSpc>
                <a:spcPct val="200000"/>
              </a:lnSpc>
              <a:buNone/>
            </a:pPr>
            <a:r>
              <a:rPr lang="en-US" dirty="0" smtClean="0"/>
              <a:t>-4 </a:t>
            </a:r>
            <a:r>
              <a:rPr lang="fa-IR" dirty="0"/>
              <a:t>فضاسازی مناسب</a:t>
            </a:r>
            <a:endParaRPr lang="en-US" dirty="0"/>
          </a:p>
          <a:p>
            <a:pPr marL="0" indent="0">
              <a:lnSpc>
                <a:spcPct val="200000"/>
              </a:lnSpc>
              <a:buNone/>
            </a:pPr>
            <a:r>
              <a:rPr lang="en-US" dirty="0" smtClean="0"/>
              <a:t>-5 </a:t>
            </a:r>
            <a:r>
              <a:rPr lang="fa-IR" dirty="0"/>
              <a:t>استفاده از رنگ بندی های متناسب با فضا و در عین حال متناسب با دیگرالمان ها</a:t>
            </a:r>
            <a:endParaRPr lang="en-US" dirty="0"/>
          </a:p>
          <a:p>
            <a:pPr marL="0" indent="0">
              <a:lnSpc>
                <a:spcPct val="200000"/>
              </a:lnSpc>
              <a:buNone/>
            </a:pPr>
            <a:r>
              <a:rPr lang="fa-IR" dirty="0" smtClean="0"/>
              <a:t>6-داشتن </a:t>
            </a:r>
            <a:r>
              <a:rPr lang="fa-IR" dirty="0"/>
              <a:t>زیبایی هر جزء از المان ها در فضا بصورت تکی</a:t>
            </a:r>
            <a:endParaRPr lang="en-US" dirty="0"/>
          </a:p>
          <a:p>
            <a:pPr marL="0" indent="0">
              <a:lnSpc>
                <a:spcPct val="200000"/>
              </a:lnSpc>
              <a:buNone/>
            </a:pPr>
            <a:r>
              <a:rPr lang="en-US" dirty="0" smtClean="0"/>
              <a:t>-7 </a:t>
            </a:r>
            <a:r>
              <a:rPr lang="fa-IR" dirty="0"/>
              <a:t>پیش بینی راه های فرار اضطراری وهمچنین در نظر گرفتن نقاط امن مانند پناهگاه</a:t>
            </a:r>
            <a:endParaRPr lang="en-US" dirty="0"/>
          </a:p>
          <a:p>
            <a:pPr marL="0" indent="0">
              <a:lnSpc>
                <a:spcPct val="200000"/>
              </a:lnSpc>
              <a:buNone/>
            </a:pPr>
            <a:r>
              <a:rPr lang="en-US" dirty="0" smtClean="0"/>
              <a:t>-8 </a:t>
            </a:r>
            <a:r>
              <a:rPr lang="fa-IR" dirty="0"/>
              <a:t>پیش بینی مسیر صحیح انشعابات وتاسیسات ساختمانی و نزدیکی آن ها به فضای مورد استفاده</a:t>
            </a:r>
            <a:endParaRPr lang="en-US" dirty="0"/>
          </a:p>
        </p:txBody>
      </p:sp>
    </p:spTree>
    <p:extLst>
      <p:ext uri="{BB962C8B-B14F-4D97-AF65-F5344CB8AC3E}">
        <p14:creationId xmlns:p14="http://schemas.microsoft.com/office/powerpoint/2010/main" val="18403597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5636" y="1698172"/>
            <a:ext cx="11174681" cy="5048991"/>
          </a:xfrm>
        </p:spPr>
        <p:txBody>
          <a:bodyPr/>
          <a:lstStyle/>
          <a:p>
            <a:pPr>
              <a:lnSpc>
                <a:spcPct val="200000"/>
              </a:lnSpc>
            </a:pPr>
            <a:r>
              <a:rPr lang="fa-IR" dirty="0"/>
              <a:t>نکته مهم در طراحی محوطه سازی این است که پس از طراحی، تمامی فضاها ومسیرها را یک به یک چک کنید و خود را در آن فضا تصور نموده و تمامی مسیرها را بصورت رفت وبرگشت بپیمایید و همچنین از تمامی امکانات موجود در فضا استفاده کنید. با این کار شما به درک صحیحی از طراحی خود می رسید وبه اشکالات احتمالی آن پی خواهید برد</a:t>
            </a:r>
          </a:p>
        </p:txBody>
      </p:sp>
    </p:spTree>
    <p:extLst>
      <p:ext uri="{BB962C8B-B14F-4D97-AF65-F5344CB8AC3E}">
        <p14:creationId xmlns:p14="http://schemas.microsoft.com/office/powerpoint/2010/main" val="39916551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511" y="1662545"/>
            <a:ext cx="11495315" cy="4977739"/>
          </a:xfrm>
        </p:spPr>
        <p:txBody>
          <a:bodyPr/>
          <a:lstStyle/>
          <a:p>
            <a:pPr>
              <a:lnSpc>
                <a:spcPct val="200000"/>
              </a:lnSpc>
            </a:pPr>
            <a:r>
              <a:rPr lang="fa-IR" dirty="0"/>
              <a:t>بعنوان مثال فرض کنید شما یک شهرک مسکونی طراحی نموده اید، یک روز خود را در این شهرک شبیه سازی نمایید، مثلا ساعت 6 صبح به قصد ورزش به پارک خواهید رفت و به منزل بر می گردید. ساعت 7 به نانوایی رفته نان خرید می کنید. در مسیر برگشت به سوپر مارکت رفته و دیگر مایحتاج صبحانه را می خرید. به همین صورت کل کارهای یک روز را انجام داده و کاستی ها و احیانا نقاط ضعف طراحی خود را بیابید. با تکرار وتمرین فراوان، مطالعه و دیدن تصاویر مختلف از طراحی های متفاوت ایده های جدیدی خواهید یافت که شما را به یک طراح تمام عیار تبدیل خواهد نمود</a:t>
            </a:r>
            <a:r>
              <a:rPr lang="en-US" dirty="0"/>
              <a:t>.</a:t>
            </a:r>
          </a:p>
          <a:p>
            <a:endParaRPr lang="fa-IR" dirty="0"/>
          </a:p>
        </p:txBody>
      </p:sp>
      <p:sp>
        <p:nvSpPr>
          <p:cNvPr id="4" name="Rectangle 3"/>
          <p:cNvSpPr/>
          <p:nvPr/>
        </p:nvSpPr>
        <p:spPr>
          <a:xfrm>
            <a:off x="0" y="6442214"/>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19207436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1294410"/>
            <a:ext cx="10653259" cy="4953989"/>
          </a:xfrm>
        </p:spPr>
        <p:txBody>
          <a:bodyPr/>
          <a:lstStyle/>
          <a:p>
            <a:pPr algn="ctr" rtl="0">
              <a:lnSpc>
                <a:spcPct val="107000"/>
              </a:lnSpc>
              <a:spcBef>
                <a:spcPts val="500"/>
              </a:spcBef>
              <a:spcAft>
                <a:spcPts val="500"/>
              </a:spcAft>
            </a:pPr>
            <a:r>
              <a:rPr lang="fa-IR" b="1" dirty="0">
                <a:latin typeface="Calibri" panose="020F0502020204030204" pitchFamily="34" charset="0"/>
                <a:ea typeface="Times New Roman" panose="02020603050405020304" pitchFamily="18" charset="0"/>
              </a:rPr>
              <a:t>مدل طراحی و نما و محوطه سازی</a:t>
            </a:r>
            <a:endParaRPr lang="en-US" dirty="0">
              <a:latin typeface="Calibri" panose="020F0502020204030204" pitchFamily="34" charset="0"/>
              <a:ea typeface="Times New Roman" panose="02020603050405020304" pitchFamily="18" charset="0"/>
              <a:cs typeface="Arial" panose="020B0604020202020204" pitchFamily="34" charset="0"/>
            </a:endParaRPr>
          </a:p>
          <a:p>
            <a:pPr algn="l" rtl="0">
              <a:lnSpc>
                <a:spcPct val="200000"/>
              </a:lnSpc>
              <a:spcBef>
                <a:spcPts val="500"/>
              </a:spcBef>
              <a:spcAft>
                <a:spcPts val="500"/>
              </a:spcAft>
            </a:pPr>
            <a:r>
              <a:rPr lang="fa-IR" dirty="0" smtClean="0">
                <a:latin typeface="Calibri" panose="020F0502020204030204" pitchFamily="34" charset="0"/>
                <a:ea typeface="Times New Roman" panose="02020603050405020304" pitchFamily="18" charset="0"/>
              </a:rPr>
              <a:t>اکثر مدل های </a:t>
            </a:r>
            <a:r>
              <a:rPr lang="fa-IR" b="1" dirty="0" smtClean="0">
                <a:latin typeface="Calibri" panose="020F0502020204030204" pitchFamily="34" charset="0"/>
                <a:ea typeface="Times New Roman" panose="02020603050405020304" pitchFamily="18" charset="0"/>
              </a:rPr>
              <a:t>محوطه</a:t>
            </a:r>
            <a:r>
              <a:rPr lang="fa-IR" dirty="0" smtClean="0">
                <a:latin typeface="Calibri" panose="020F0502020204030204" pitchFamily="34" charset="0"/>
                <a:ea typeface="Times New Roman" panose="02020603050405020304" pitchFamily="18" charset="0"/>
              </a:rPr>
              <a:t> </a:t>
            </a:r>
            <a:r>
              <a:rPr lang="fa-IR" b="1" dirty="0" smtClean="0">
                <a:latin typeface="Calibri" panose="020F0502020204030204" pitchFamily="34" charset="0"/>
                <a:ea typeface="Times New Roman" panose="02020603050405020304" pitchFamily="18" charset="0"/>
              </a:rPr>
              <a:t>سازی</a:t>
            </a:r>
            <a:r>
              <a:rPr lang="fa-IR" dirty="0" smtClean="0">
                <a:latin typeface="Calibri" panose="020F0502020204030204" pitchFamily="34" charset="0"/>
                <a:ea typeface="Times New Roman" panose="02020603050405020304" pitchFamily="18" charset="0"/>
              </a:rPr>
              <a:t> های امروزی فرم های هندسی دارند. خطوط تمیز و فضاهای باز با جزیات مجسمه وار تلفیق شده اند تا مدل های </a:t>
            </a:r>
            <a:r>
              <a:rPr lang="fa-IR" b="1" dirty="0" smtClean="0">
                <a:latin typeface="Calibri" panose="020F0502020204030204" pitchFamily="34" charset="0"/>
                <a:ea typeface="Times New Roman" panose="02020603050405020304" pitchFamily="18" charset="0"/>
              </a:rPr>
              <a:t>فضاهای خارجی</a:t>
            </a:r>
            <a:r>
              <a:rPr lang="fa-IR" dirty="0" smtClean="0">
                <a:latin typeface="Calibri" panose="020F0502020204030204" pitchFamily="34" charset="0"/>
                <a:ea typeface="Times New Roman" panose="02020603050405020304" pitchFamily="18" charset="0"/>
              </a:rPr>
              <a:t> و نما ی مدرن را ایجاد کنند. محوطه هایی که در آن ها گل و گیاه به طور انبوه رشد کرده اند هم در این سبک جای دارند. نکته ی مهم آن است که همه چیز را طوری کنار هم قرار دهید که مبتکرانه و چشم گیر به نظر برسد</a:t>
            </a:r>
            <a:r>
              <a:rPr lang="en-US" dirty="0" smtClean="0">
                <a:latin typeface="Times New Roman" panose="02020603050405020304" pitchFamily="18" charset="0"/>
                <a:ea typeface="Times New Roman" panose="02020603050405020304" pitchFamily="18" charset="0"/>
                <a:cs typeface="Arial" panose="020B0604020202020204" pitchFamily="34" charset="0"/>
              </a:rPr>
              <a:t>.</a:t>
            </a:r>
            <a:endParaRPr lang="en-US" dirty="0" smtClean="0">
              <a:latin typeface="Calibri" panose="020F0502020204030204" pitchFamily="34" charset="0"/>
              <a:ea typeface="Times New Roman" panose="02020603050405020304" pitchFamily="18" charset="0"/>
              <a:cs typeface="Arial" panose="020B0604020202020204" pitchFamily="34" charset="0"/>
            </a:endParaRPr>
          </a:p>
          <a:p>
            <a:pPr>
              <a:lnSpc>
                <a:spcPct val="200000"/>
              </a:lnSpc>
            </a:pPr>
            <a:r>
              <a:rPr lang="fa-IR" dirty="0" smtClean="0">
                <a:ea typeface="Times New Roman" panose="02020603050405020304" pitchFamily="18" charset="0"/>
              </a:rPr>
              <a:t>با این که این کارها نظر ساده می رسد، باغچه هایی با جزییات فراوان و اکسسوری ها و محتویات جورواجور، باغ های مدرن را جالب کرده اند. </a:t>
            </a:r>
            <a:endParaRPr lang="fa-IR" dirty="0"/>
          </a:p>
        </p:txBody>
      </p:sp>
      <p:sp>
        <p:nvSpPr>
          <p:cNvPr id="4" name="Rectangle 3"/>
          <p:cNvSpPr/>
          <p:nvPr/>
        </p:nvSpPr>
        <p:spPr>
          <a:xfrm>
            <a:off x="0" y="6442214"/>
            <a:ext cx="1939955" cy="400110"/>
          </a:xfrm>
          <a:prstGeom prst="rect">
            <a:avLst/>
          </a:prstGeom>
        </p:spPr>
        <p:txBody>
          <a:bodyPr wrap="none">
            <a:spAutoFit/>
          </a:bodyPr>
          <a:lstStyle/>
          <a:p>
            <a:r>
              <a:rPr lang="en-US" sz="2000" b="1" i="1" dirty="0"/>
              <a:t>www.saze20.ir</a:t>
            </a:r>
          </a:p>
        </p:txBody>
      </p:sp>
    </p:spTree>
    <p:extLst>
      <p:ext uri="{BB962C8B-B14F-4D97-AF65-F5344CB8AC3E}">
        <p14:creationId xmlns:p14="http://schemas.microsoft.com/office/powerpoint/2010/main" val="39592759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320</TotalTime>
  <Words>3125</Words>
  <Application>Microsoft Office PowerPoint</Application>
  <PresentationFormat>Widescreen</PresentationFormat>
  <Paragraphs>171</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 Nazanin</vt:lpstr>
      <vt:lpstr>Calibri</vt:lpstr>
      <vt:lpstr>Calibri Light</vt:lpstr>
      <vt:lpstr>Century Gothic</vt:lpstr>
      <vt:lpstr>dayab</vt:lpstr>
      <vt:lpstr>Tahoma</vt:lpstr>
      <vt:lpstr>Times New Roman</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ایجاد کننده پوشش سخت از سنگدانه های مقاوم تشکیل شده که در مقابل سایش و فرسایش بعلت ویژگی های فیزیکی، مقاومت بالایی از خود نشان می دهند. این ماده که معمولا از ژل میکروسیلیس یا میکروسیلیکا می باشد پس از استفاده روی بتن تازه و انجام کارهای ماله کشی سطحی سخت و بدون خلل و فرج ایجاد می کند که در مقابل خوردگی و سایش مقاوم است.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چگونه حیاطمان را سنگ فرش کنیم؟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www.saze20.ir</dc:title>
  <dc:subject>www.saze20.ir</dc:subject>
  <dc:creator>www.saze20.ir</dc:creator>
  <cp:keywords>www.saze20.ir</cp:keywords>
  <dc:description>www.saze20.ir</dc:description>
  <cp:lastModifiedBy>kamal</cp:lastModifiedBy>
  <cp:revision>32</cp:revision>
  <dcterms:created xsi:type="dcterms:W3CDTF">2014-11-06T12:04:24Z</dcterms:created>
  <dcterms:modified xsi:type="dcterms:W3CDTF">2018-03-10T22:53:10Z</dcterms:modified>
  <cp:category>www.saze20.ir</cp:category>
  <cp:contentStatus>www.saze20.ir</cp:contentStatus>
</cp:coreProperties>
</file>