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1494"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892ED6D-43B8-428A-B5DC-969C73E0C37E}" type="datetimeFigureOut">
              <a:rPr lang="en-US" smtClean="0"/>
              <a:pPr/>
              <a:t>11/11/2017</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34E75DD-0600-4595-AC19-E62DFEBEED2C}"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92ED6D-43B8-428A-B5DC-969C73E0C37E}" type="datetimeFigureOut">
              <a:rPr lang="en-US" smtClean="0"/>
              <a:pPr/>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E75DD-0600-4595-AC19-E62DFEBEED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92ED6D-43B8-428A-B5DC-969C73E0C37E}" type="datetimeFigureOut">
              <a:rPr lang="en-US" smtClean="0"/>
              <a:pPr/>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E75DD-0600-4595-AC19-E62DFEBEED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92ED6D-43B8-428A-B5DC-969C73E0C37E}" type="datetimeFigureOut">
              <a:rPr lang="en-US" smtClean="0"/>
              <a:pPr/>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E75DD-0600-4595-AC19-E62DFEBEED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92ED6D-43B8-428A-B5DC-969C73E0C37E}" type="datetimeFigureOut">
              <a:rPr lang="en-US" smtClean="0"/>
              <a:pPr/>
              <a:t>11/11/2017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E75DD-0600-4595-AC19-E62DFEBEED2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892ED6D-43B8-428A-B5DC-969C73E0C37E}" type="datetimeFigureOut">
              <a:rPr lang="en-US" smtClean="0"/>
              <a:pPr/>
              <a:t>11/11/2017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4E75DD-0600-4595-AC19-E62DFEBEED2C}"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92ED6D-43B8-428A-B5DC-969C73E0C37E}" type="datetimeFigureOut">
              <a:rPr lang="en-US" smtClean="0"/>
              <a:pPr/>
              <a:t>11/11/2017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4E75DD-0600-4595-AC19-E62DFEBEED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92ED6D-43B8-428A-B5DC-969C73E0C37E}" type="datetimeFigureOut">
              <a:rPr lang="en-US" smtClean="0"/>
              <a:pPr/>
              <a:t>11/11/2017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4E75DD-0600-4595-AC19-E62DFEBEED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92ED6D-43B8-428A-B5DC-969C73E0C37E}" type="datetimeFigureOut">
              <a:rPr lang="en-US" smtClean="0"/>
              <a:pPr/>
              <a:t>11/11/2017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4E75DD-0600-4595-AC19-E62DFEBEED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892ED6D-43B8-428A-B5DC-969C73E0C37E}" type="datetimeFigureOut">
              <a:rPr lang="en-US" smtClean="0"/>
              <a:pPr/>
              <a:t>11/11/2017</a:t>
            </a:fld>
            <a:endParaRPr lang="en-US"/>
          </a:p>
        </p:txBody>
      </p:sp>
      <p:sp>
        <p:nvSpPr>
          <p:cNvPr id="7" name="Slide Number Placeholder 6"/>
          <p:cNvSpPr>
            <a:spLocks noGrp="1"/>
          </p:cNvSpPr>
          <p:nvPr>
            <p:ph type="sldNum" sz="quarter" idx="12"/>
          </p:nvPr>
        </p:nvSpPr>
        <p:spPr/>
        <p:txBody>
          <a:bodyPr/>
          <a:lstStyle/>
          <a:p>
            <a:fld id="{234E75DD-0600-4595-AC19-E62DFEBEED2C}"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92ED6D-43B8-428A-B5DC-969C73E0C37E}" type="datetimeFigureOut">
              <a:rPr lang="en-US" smtClean="0"/>
              <a:pPr/>
              <a:t>11/11/2017</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234E75DD-0600-4595-AC19-E62DFEBEED2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892ED6D-43B8-428A-B5DC-969C73E0C37E}" type="datetimeFigureOut">
              <a:rPr lang="en-US" smtClean="0"/>
              <a:pPr/>
              <a:t>11/11/2017</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34E75DD-0600-4595-AC19-E62DFEBEED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builditsolar.com/Projects/WaterHeating/ThermosyphonDIY/Thermo12.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builditsolar.com/Projects/WaterHeating/ThermosyphonDIY/Thermo40.jpg"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www.builditsolar.com/Projects/WaterHeating/ThermosyphonDIY/Thermo38.jp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builditsolar.com/Projects/WaterHeating/ThermosyphonDIY/Thermo42.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builditsolar.com/Projects/WaterHeating/ThermosyphonDIY/Thermo28.jpg" TargetMode="Externa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hyperlink" Target="http://www.builditsolar.com/Projects/WaterHeating/ThermosyphonDIY/Thermo30.jp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builditsolar.com/Projects/WaterHeating/ThermosyphonDIY/Thermo34.jpg" TargetMode="External"/><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hyperlink" Target="http://www.builditsolar.com/Projects/WaterHeating/ThermosyphonDIY/Thermo36.jp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builditsolar.com/Projects/WaterHeating/ThermosyphonDIY/Thermo26.jp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builditsolar.com/Projects/WaterHeating/ThermosyphonDIY/Thermo24.jp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builditsolar.com/Projects/WaterHeating/ThermosyphonDIY/Thermo21.jp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builditsolar.com/Projects/WaterHeating/ThermosyphonDIY/Thermo44.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fa.wikipedia.org/wiki/%D9%BE%D8%B1%D9%88%D9%86%D8%AF%D9%87:Thermosiphon2.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solidFill>
                  <a:schemeClr val="tx1"/>
                </a:solidFill>
              </a:rPr>
              <a:t>به نام او</a:t>
            </a:r>
            <a:endParaRPr lang="en-US" dirty="0">
              <a:solidFill>
                <a:schemeClr val="tx1"/>
              </a:solidFill>
            </a:endParaRPr>
          </a:p>
        </p:txBody>
      </p:sp>
      <p:sp>
        <p:nvSpPr>
          <p:cNvPr id="3" name="Subtitle 2"/>
          <p:cNvSpPr>
            <a:spLocks noGrp="1"/>
          </p:cNvSpPr>
          <p:nvPr>
            <p:ph type="subTitle" idx="1"/>
          </p:nvPr>
        </p:nvSpPr>
        <p:spPr/>
        <p:txBody>
          <a:bodyPr>
            <a:normAutofit lnSpcReduction="10000"/>
          </a:bodyPr>
          <a:lstStyle/>
          <a:p>
            <a:endParaRPr lang="fa-IR" dirty="0" smtClean="0"/>
          </a:p>
          <a:p>
            <a:endParaRPr lang="fa-IR" dirty="0"/>
          </a:p>
          <a:p>
            <a:endParaRPr lang="fa-IR" dirty="0" smtClean="0"/>
          </a:p>
          <a:p>
            <a:r>
              <a:rPr lang="fa-IR" dirty="0" smtClean="0"/>
              <a:t>دانشکده فنی دختران قدسیه</a:t>
            </a:r>
            <a:endParaRPr lang="en-US" dirty="0"/>
          </a:p>
        </p:txBody>
      </p:sp>
    </p:spTree>
    <p:extLst>
      <p:ext uri="{BB962C8B-B14F-4D97-AF65-F5344CB8AC3E}">
        <p14:creationId xmlns:p14="http://schemas.microsoft.com/office/powerpoint/2010/main" xmlns="" val="17859618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00" y="1371600"/>
            <a:ext cx="6934200" cy="3785652"/>
          </a:xfrm>
          <a:prstGeom prst="rect">
            <a:avLst/>
          </a:prstGeom>
        </p:spPr>
        <p:txBody>
          <a:bodyPr wrap="square">
            <a:spAutoFit/>
          </a:bodyPr>
          <a:lstStyle/>
          <a:p>
            <a:pPr algn="r" rtl="1"/>
            <a:r>
              <a:rPr lang="fa-IR" sz="2000" dirty="0">
                <a:cs typeface="B Nazanin" pitchFamily="2" charset="-78"/>
              </a:rPr>
              <a:t>در ساخت این سامانه به این نکات باید توجه داشت:</a:t>
            </a:r>
            <a:endParaRPr lang="en-US" sz="2000" dirty="0">
              <a:cs typeface="B Nazanin" pitchFamily="2" charset="-78"/>
            </a:endParaRPr>
          </a:p>
          <a:p>
            <a:pPr lvl="0" algn="r" rtl="1"/>
            <a:r>
              <a:rPr lang="fa-IR" sz="2000" dirty="0">
                <a:cs typeface="B Nazanin" pitchFamily="2" charset="-78"/>
              </a:rPr>
              <a:t>حداقل طول سامانه نباید کمتر از ۱/۱۵ عرض آن باشد.</a:t>
            </a:r>
            <a:endParaRPr lang="en-US" sz="2000" dirty="0">
              <a:cs typeface="B Nazanin" pitchFamily="2" charset="-78"/>
            </a:endParaRPr>
          </a:p>
          <a:p>
            <a:pPr lvl="0" algn="r" rtl="1"/>
            <a:r>
              <a:rPr lang="fa-IR" sz="2000" dirty="0">
                <a:cs typeface="B Nazanin" pitchFamily="2" charset="-78"/>
              </a:rPr>
              <a:t>حداقل ارتفاع گردآونده برای آن که هوای گرم به صورت طبیعی گردش کند نباید کمتر از ۱/۸۰ متر باشد.</a:t>
            </a:r>
            <a:endParaRPr lang="en-US" sz="2000" dirty="0">
              <a:cs typeface="B Nazanin" pitchFamily="2" charset="-78"/>
            </a:endParaRPr>
          </a:p>
          <a:p>
            <a:pPr lvl="0" algn="r" rtl="1"/>
            <a:r>
              <a:rPr lang="fa-IR" sz="2000" dirty="0">
                <a:cs typeface="B Nazanin" pitchFamily="2" charset="-78"/>
              </a:rPr>
              <a:t>اطراف انباره می‌بایست حتماً عایق حرارتی به ضخامت 15</a:t>
            </a:r>
            <a:r>
              <a:rPr lang="en-US" sz="2000" dirty="0">
                <a:cs typeface="B Nazanin" pitchFamily="2" charset="-78"/>
              </a:rPr>
              <a:t>cm</a:t>
            </a:r>
            <a:r>
              <a:rPr lang="fa-IR" sz="2000" dirty="0">
                <a:cs typeface="B Nazanin" pitchFamily="2" charset="-78"/>
              </a:rPr>
              <a:t> داشته باشد.</a:t>
            </a:r>
            <a:endParaRPr lang="en-US" sz="2000" dirty="0">
              <a:cs typeface="B Nazanin" pitchFamily="2" charset="-78"/>
            </a:endParaRPr>
          </a:p>
          <a:p>
            <a:pPr lvl="0" algn="r" rtl="1"/>
            <a:r>
              <a:rPr lang="fa-IR" sz="2000" dirty="0" smtClean="0">
                <a:cs typeface="B Nazanin" pitchFamily="2" charset="-78"/>
              </a:rPr>
              <a:t>سطح </a:t>
            </a:r>
            <a:r>
              <a:rPr lang="fa-IR" sz="2000" dirty="0">
                <a:cs typeface="B Nazanin" pitchFamily="2" charset="-78"/>
              </a:rPr>
              <a:t>مقطع کانال نباید از 14</a:t>
            </a:r>
            <a:r>
              <a:rPr lang="en-US" sz="2000" dirty="0">
                <a:cs typeface="B Nazanin" pitchFamily="2" charset="-78"/>
              </a:rPr>
              <a:t>cm</a:t>
            </a:r>
            <a:r>
              <a:rPr lang="fa-IR" sz="2000" dirty="0">
                <a:cs typeface="B Nazanin" pitchFamily="2" charset="-78"/>
              </a:rPr>
              <a:t> کمتر باشد.</a:t>
            </a:r>
            <a:endParaRPr lang="en-US" sz="2000" dirty="0">
              <a:cs typeface="B Nazanin" pitchFamily="2" charset="-78"/>
            </a:endParaRPr>
          </a:p>
          <a:p>
            <a:pPr lvl="0" algn="r" rtl="1"/>
            <a:r>
              <a:rPr lang="fa-IR" sz="2000" dirty="0">
                <a:cs typeface="B Nazanin" pitchFamily="2" charset="-78"/>
              </a:rPr>
              <a:t>از ایجاد زوایای قاءمه یا حاده در مسیر حرکت هوا خودداری گردد.</a:t>
            </a:r>
            <a:endParaRPr lang="en-US" sz="2000" dirty="0">
              <a:cs typeface="B Nazanin" pitchFamily="2" charset="-78"/>
            </a:endParaRPr>
          </a:p>
          <a:p>
            <a:pPr lvl="0" algn="r" rtl="1"/>
            <a:r>
              <a:rPr lang="fa-IR" sz="2000" dirty="0">
                <a:cs typeface="B Nazanin" pitchFamily="2" charset="-78"/>
              </a:rPr>
              <a:t>سطح مقطع انباره باید حداقل ۲/۳ مساحت گردآورنده باشد.</a:t>
            </a:r>
            <a:endParaRPr lang="en-US" sz="2000" dirty="0">
              <a:cs typeface="B Nazanin" pitchFamily="2" charset="-78"/>
            </a:endParaRPr>
          </a:p>
          <a:p>
            <a:pPr lvl="0" algn="r" rtl="1"/>
            <a:r>
              <a:rPr lang="fa-IR" sz="2000" dirty="0">
                <a:cs typeface="B Nazanin" pitchFamily="2" charset="-78"/>
              </a:rPr>
              <a:t>صفحه‌ای که به صورت موازی با شیشه ساخته می‌شود حتماً باید </a:t>
            </a:r>
            <a:r>
              <a:rPr lang="fa-IR" sz="2000" dirty="0" smtClean="0">
                <a:cs typeface="B Nazanin" pitchFamily="2" charset="-78"/>
              </a:rPr>
              <a:t>در زیرعایق </a:t>
            </a:r>
            <a:r>
              <a:rPr lang="fa-IR" sz="2000" dirty="0">
                <a:cs typeface="B Nazanin" pitchFamily="2" charset="-78"/>
              </a:rPr>
              <a:t>حرارتی به ضخامت حداقل 2.5</a:t>
            </a:r>
            <a:r>
              <a:rPr lang="en-US" sz="2000" dirty="0">
                <a:cs typeface="B Nazanin" pitchFamily="2" charset="-78"/>
              </a:rPr>
              <a:t>cm</a:t>
            </a:r>
            <a:r>
              <a:rPr lang="fa-IR" sz="2000" dirty="0">
                <a:cs typeface="B Nazanin" pitchFamily="2" charset="-78"/>
              </a:rPr>
              <a:t> داشته باشد.</a:t>
            </a:r>
            <a:endParaRPr lang="en-US" sz="2000" dirty="0">
              <a:cs typeface="B Nazanin" pitchFamily="2" charset="-78"/>
            </a:endParaRPr>
          </a:p>
          <a:p>
            <a:pPr algn="r"/>
            <a:r>
              <a:rPr lang="fa-IR" sz="2000" dirty="0" smtClean="0">
                <a:cs typeface="B Nazanin" pitchFamily="2" charset="-78"/>
              </a:rPr>
              <a:t>سنگ‌های </a:t>
            </a:r>
            <a:r>
              <a:rPr lang="fa-IR" sz="2000" dirty="0">
                <a:cs typeface="B Nazanin" pitchFamily="2" charset="-78"/>
              </a:rPr>
              <a:t>انباره برای داشتن سطح بالای جذب گرما باید حداقل 2.5</a:t>
            </a:r>
            <a:r>
              <a:rPr lang="en-US" sz="2000" dirty="0">
                <a:cs typeface="B Nazanin" pitchFamily="2" charset="-78"/>
              </a:rPr>
              <a:t>cm</a:t>
            </a:r>
            <a:r>
              <a:rPr lang="fa-IR" sz="2000" dirty="0">
                <a:cs typeface="B Nazanin" pitchFamily="2" charset="-78"/>
              </a:rPr>
              <a:t> ضخامت داشته باشند.</a:t>
            </a:r>
            <a:endParaRPr lang="en-US" sz="2000" dirty="0">
              <a:cs typeface="B Nazanin" pitchFamily="2" charset="-78"/>
            </a:endParaRPr>
          </a:p>
        </p:txBody>
      </p:sp>
    </p:spTree>
    <p:extLst>
      <p:ext uri="{BB962C8B-B14F-4D97-AF65-F5344CB8AC3E}">
        <p14:creationId xmlns:p14="http://schemas.microsoft.com/office/powerpoint/2010/main" xmlns="" val="7295268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914400"/>
            <a:ext cx="7024744" cy="494264"/>
          </a:xfrm>
        </p:spPr>
        <p:txBody>
          <a:bodyPr>
            <a:noAutofit/>
          </a:bodyPr>
          <a:lstStyle/>
          <a:p>
            <a:pPr algn="r"/>
            <a:r>
              <a:rPr lang="fa-IR" sz="2800" dirty="0" smtClean="0">
                <a:solidFill>
                  <a:schemeClr val="tx1"/>
                </a:solidFill>
                <a:cs typeface="B Nazanin" pitchFamily="2" charset="-78"/>
              </a:rPr>
              <a:t>مراحل ساخت ترموسیفون:</a:t>
            </a:r>
            <a:endParaRPr lang="en-US" sz="2800" dirty="0">
              <a:solidFill>
                <a:schemeClr val="tx1"/>
              </a:solidFill>
              <a:cs typeface="B Nazanin" pitchFamily="2" charset="-78"/>
            </a:endParaRPr>
          </a:p>
        </p:txBody>
      </p:sp>
      <p:pic>
        <p:nvPicPr>
          <p:cNvPr id="4" name="Content Placeholder 3" descr="http://www.builditsolar.com/Projects/WaterHeating/ThermosyphonDIY/Thermo11.jpg">
            <a:hlinkClick r:id="rId2"/>
          </p:cNvPr>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762000" y="914400"/>
            <a:ext cx="4419600" cy="4267200"/>
          </a:xfrm>
          <a:prstGeom prst="rect">
            <a:avLst/>
          </a:prstGeom>
          <a:noFill/>
          <a:ln>
            <a:noFill/>
          </a:ln>
        </p:spPr>
      </p:pic>
      <p:sp>
        <p:nvSpPr>
          <p:cNvPr id="5" name="Rectangle 4"/>
          <p:cNvSpPr/>
          <p:nvPr/>
        </p:nvSpPr>
        <p:spPr>
          <a:xfrm>
            <a:off x="5410200" y="4572000"/>
            <a:ext cx="1651414" cy="400110"/>
          </a:xfrm>
          <a:prstGeom prst="rect">
            <a:avLst/>
          </a:prstGeom>
        </p:spPr>
        <p:txBody>
          <a:bodyPr wrap="none">
            <a:spAutoFit/>
          </a:bodyPr>
          <a:lstStyle/>
          <a:p>
            <a:r>
              <a:rPr lang="ar-SA" sz="2000" dirty="0">
                <a:cs typeface="B Nazanin" pitchFamily="2" charset="-78"/>
              </a:rPr>
              <a:t>جعبه کلکتور / قاب</a:t>
            </a:r>
            <a:endParaRPr lang="en-US" sz="2000" dirty="0">
              <a:cs typeface="B Nazanin" pitchFamily="2" charset="-78"/>
            </a:endParaRPr>
          </a:p>
        </p:txBody>
      </p:sp>
      <p:sp>
        <p:nvSpPr>
          <p:cNvPr id="6" name="Rectangle 5"/>
          <p:cNvSpPr/>
          <p:nvPr/>
        </p:nvSpPr>
        <p:spPr>
          <a:xfrm>
            <a:off x="776785" y="5591145"/>
            <a:ext cx="7620000" cy="400110"/>
          </a:xfrm>
          <a:prstGeom prst="rect">
            <a:avLst/>
          </a:prstGeom>
        </p:spPr>
        <p:txBody>
          <a:bodyPr wrap="square">
            <a:spAutoFit/>
          </a:bodyPr>
          <a:lstStyle/>
          <a:p>
            <a:pPr algn="r" rtl="1"/>
            <a:r>
              <a:rPr lang="fa-IR" sz="2000" dirty="0" smtClean="0">
                <a:cs typeface="B Nazanin" pitchFamily="2" charset="-78"/>
              </a:rPr>
              <a:t>یک </a:t>
            </a:r>
            <a:r>
              <a:rPr lang="ar-SA" sz="2000" dirty="0" smtClean="0">
                <a:cs typeface="B Nazanin" pitchFamily="2" charset="-78"/>
              </a:rPr>
              <a:t>تخته </a:t>
            </a:r>
            <a:r>
              <a:rPr lang="ar-SA" sz="2000" dirty="0">
                <a:cs typeface="B Nazanin" pitchFamily="2" charset="-78"/>
              </a:rPr>
              <a:t>سه لا </a:t>
            </a:r>
            <a:r>
              <a:rPr lang="fa-IR" sz="2000" dirty="0" smtClean="0">
                <a:cs typeface="B Nazanin" pitchFamily="2" charset="-78"/>
              </a:rPr>
              <a:t>در زیر و یک ورق  نازک تر در رو برای محافظت از ورق های عایق قرار میگیرد.</a:t>
            </a:r>
            <a:endParaRPr lang="en-US" sz="2000" dirty="0">
              <a:cs typeface="B Nazanin" pitchFamily="2" charset="-78"/>
            </a:endParaRPr>
          </a:p>
        </p:txBody>
      </p:sp>
    </p:spTree>
    <p:extLst>
      <p:ext uri="{BB962C8B-B14F-4D97-AF65-F5344CB8AC3E}">
        <p14:creationId xmlns:p14="http://schemas.microsoft.com/office/powerpoint/2010/main" xmlns="" val="20577994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builditsolar.com/Projects/WaterHeating/ThermosyphonDIY/Thermo39.jpg">
            <a:hlinkClick r:id="rId2"/>
          </p:cNvPr>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685800" y="838200"/>
            <a:ext cx="3657600" cy="4114800"/>
          </a:xfrm>
          <a:prstGeom prst="rect">
            <a:avLst/>
          </a:prstGeom>
          <a:noFill/>
          <a:ln>
            <a:noFill/>
          </a:ln>
        </p:spPr>
      </p:pic>
      <p:sp>
        <p:nvSpPr>
          <p:cNvPr id="5" name="Rectangle 4"/>
          <p:cNvSpPr/>
          <p:nvPr/>
        </p:nvSpPr>
        <p:spPr>
          <a:xfrm>
            <a:off x="4572000" y="1371600"/>
            <a:ext cx="3733800" cy="1015663"/>
          </a:xfrm>
          <a:prstGeom prst="rect">
            <a:avLst/>
          </a:prstGeom>
        </p:spPr>
        <p:txBody>
          <a:bodyPr wrap="square">
            <a:spAutoFit/>
          </a:bodyPr>
          <a:lstStyle/>
          <a:p>
            <a:pPr algn="r"/>
            <a:r>
              <a:rPr lang="ar-SA" sz="2000" dirty="0" smtClean="0">
                <a:cs typeface="B Nazanin" pitchFamily="2" charset="-78"/>
              </a:rPr>
              <a:t>در این تصویر، شیار در</a:t>
            </a:r>
            <a:r>
              <a:rPr lang="fa-IR" sz="2000" dirty="0" smtClean="0">
                <a:cs typeface="B Nazanin" pitchFamily="2" charset="-78"/>
              </a:rPr>
              <a:t> باله</a:t>
            </a:r>
            <a:r>
              <a:rPr lang="ar-SA" sz="2000" dirty="0" smtClean="0">
                <a:cs typeface="B Nazanin" pitchFamily="2" charset="-78"/>
              </a:rPr>
              <a:t> تشکیل شده است </a:t>
            </a:r>
            <a:r>
              <a:rPr lang="fa-IR" sz="2000" dirty="0" smtClean="0">
                <a:cs typeface="B Nazanin" pitchFamily="2" charset="-78"/>
              </a:rPr>
              <a:t>، که این طرح باله به جذب گرما کمک میکند.  لوله های مسی در شیار فشرده میشوند.</a:t>
            </a:r>
            <a:endParaRPr lang="en-US" sz="2000" dirty="0">
              <a:cs typeface="B Nazanin" pitchFamily="2" charset="-78"/>
            </a:endParaRPr>
          </a:p>
        </p:txBody>
      </p:sp>
      <p:sp>
        <p:nvSpPr>
          <p:cNvPr id="6" name="Rectangle 5"/>
          <p:cNvSpPr/>
          <p:nvPr/>
        </p:nvSpPr>
        <p:spPr>
          <a:xfrm>
            <a:off x="1106889" y="5628803"/>
            <a:ext cx="6992203" cy="707886"/>
          </a:xfrm>
          <a:prstGeom prst="rect">
            <a:avLst/>
          </a:prstGeom>
        </p:spPr>
        <p:txBody>
          <a:bodyPr wrap="square">
            <a:spAutoFit/>
          </a:bodyPr>
          <a:lstStyle/>
          <a:p>
            <a:pPr algn="r" rtl="1"/>
            <a:r>
              <a:rPr lang="ar-SA" sz="2000" dirty="0" smtClean="0">
                <a:cs typeface="B Nazanin" pitchFamily="2" charset="-78"/>
              </a:rPr>
              <a:t> </a:t>
            </a:r>
            <a:r>
              <a:rPr lang="ar-SA" sz="2000" dirty="0">
                <a:cs typeface="B Nazanin" pitchFamily="2" charset="-78"/>
              </a:rPr>
              <a:t>ورق های پلی کربنات موجدار </a:t>
            </a:r>
            <a:r>
              <a:rPr lang="en-US" sz="2000" dirty="0">
                <a:cs typeface="B Nazanin" pitchFamily="2" charset="-78"/>
              </a:rPr>
              <a:t>TUF</a:t>
            </a:r>
            <a:r>
              <a:rPr lang="ar-SA" sz="2000" dirty="0">
                <a:cs typeface="B Nazanin" pitchFamily="2" charset="-78"/>
              </a:rPr>
              <a:t> خورشید در بالا وجود دارد.</a:t>
            </a:r>
            <a:endParaRPr lang="en-US" sz="2000" dirty="0">
              <a:cs typeface="B Nazanin" pitchFamily="2" charset="-78"/>
            </a:endParaRPr>
          </a:p>
          <a:p>
            <a:pPr algn="r" rtl="1"/>
            <a:endParaRPr lang="en-US" sz="2000" dirty="0">
              <a:cs typeface="B Nazanin" pitchFamily="2" charset="-78"/>
            </a:endParaRPr>
          </a:p>
        </p:txBody>
      </p:sp>
      <p:pic>
        <p:nvPicPr>
          <p:cNvPr id="7" name="Picture 6" descr="http://www.builditsolar.com/Projects/WaterHeating/ThermosyphonDIY/Thermo37.jpg">
            <a:hlinkClick r:id="rId4"/>
          </p:cNvPr>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602990" y="2743200"/>
            <a:ext cx="3702810" cy="2743200"/>
          </a:xfrm>
          <a:prstGeom prst="rect">
            <a:avLst/>
          </a:prstGeom>
          <a:noFill/>
          <a:ln>
            <a:noFill/>
          </a:ln>
        </p:spPr>
      </p:pic>
    </p:spTree>
    <p:extLst>
      <p:ext uri="{BB962C8B-B14F-4D97-AF65-F5344CB8AC3E}">
        <p14:creationId xmlns:p14="http://schemas.microsoft.com/office/powerpoint/2010/main" xmlns="" val="41715678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builditsolar.com/Projects/WaterHeating/ThermosyphonDIY/Thermo41.jpg">
            <a:hlinkClick r:id="rId2"/>
          </p:cNvPr>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914400" y="914400"/>
            <a:ext cx="7315200" cy="4419600"/>
          </a:xfrm>
          <a:prstGeom prst="rect">
            <a:avLst/>
          </a:prstGeom>
          <a:noFill/>
          <a:ln>
            <a:noFill/>
          </a:ln>
        </p:spPr>
      </p:pic>
      <p:sp>
        <p:nvSpPr>
          <p:cNvPr id="5" name="Rectangle 4"/>
          <p:cNvSpPr/>
          <p:nvPr/>
        </p:nvSpPr>
        <p:spPr>
          <a:xfrm>
            <a:off x="573206" y="5486400"/>
            <a:ext cx="7772400" cy="1015663"/>
          </a:xfrm>
          <a:prstGeom prst="rect">
            <a:avLst/>
          </a:prstGeom>
        </p:spPr>
        <p:txBody>
          <a:bodyPr wrap="square">
            <a:spAutoFit/>
          </a:bodyPr>
          <a:lstStyle/>
          <a:p>
            <a:pPr algn="r"/>
            <a:r>
              <a:rPr lang="fa-IR" sz="2000" dirty="0" smtClean="0">
                <a:cs typeface="B Nazanin" pitchFamily="2" charset="-78"/>
              </a:rPr>
              <a:t>استفاده از ضد زنگ در ورق و لوله و پیچ فولادی برای نگه داری ورق ها و قرار گیری مجموعه با هم </a:t>
            </a:r>
          </a:p>
          <a:p>
            <a:pPr algn="r"/>
            <a:endParaRPr lang="fa-IR" sz="2000" dirty="0" smtClean="0">
              <a:cs typeface="B Nazanin" pitchFamily="2" charset="-78"/>
            </a:endParaRPr>
          </a:p>
          <a:p>
            <a:pPr algn="r"/>
            <a:endParaRPr lang="en-US" sz="2000" dirty="0">
              <a:cs typeface="B Nazanin" pitchFamily="2" charset="-78"/>
            </a:endParaRPr>
          </a:p>
        </p:txBody>
      </p:sp>
    </p:spTree>
    <p:extLst>
      <p:ext uri="{BB962C8B-B14F-4D97-AF65-F5344CB8AC3E}">
        <p14:creationId xmlns:p14="http://schemas.microsoft.com/office/powerpoint/2010/main" xmlns="" val="4033887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990600"/>
            <a:ext cx="7024744" cy="646664"/>
          </a:xfrm>
        </p:spPr>
        <p:txBody>
          <a:bodyPr>
            <a:normAutofit/>
          </a:bodyPr>
          <a:lstStyle/>
          <a:p>
            <a:pPr algn="r"/>
            <a:r>
              <a:rPr lang="fa-IR" sz="2400" dirty="0" smtClean="0">
                <a:solidFill>
                  <a:schemeClr val="tx1"/>
                </a:solidFill>
                <a:cs typeface="B Nazanin" pitchFamily="2" charset="-78"/>
              </a:rPr>
              <a:t>نصب و راه اندازی ترموسیفون</a:t>
            </a:r>
            <a:endParaRPr lang="en-US" sz="2400" dirty="0">
              <a:solidFill>
                <a:schemeClr val="tx1"/>
              </a:solidFill>
              <a:cs typeface="B Nazanin" pitchFamily="2" charset="-78"/>
            </a:endParaRPr>
          </a:p>
        </p:txBody>
      </p:sp>
      <p:pic>
        <p:nvPicPr>
          <p:cNvPr id="4" name="Content Placeholder 3" descr="http://www.builditsolar.com/Projects/WaterHeating/ThermosyphonDIY/Thermo27.jpg">
            <a:hlinkClick r:id="rId2"/>
          </p:cNvPr>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685800" y="1066800"/>
            <a:ext cx="4114800" cy="4267200"/>
          </a:xfrm>
          <a:prstGeom prst="rect">
            <a:avLst/>
          </a:prstGeom>
          <a:noFill/>
          <a:ln>
            <a:noFill/>
          </a:ln>
        </p:spPr>
      </p:pic>
      <p:pic>
        <p:nvPicPr>
          <p:cNvPr id="5" name="Picture 4" descr="http://www.builditsolar.com/Projects/WaterHeating/ThermosyphonDIY/Thermo29.jpg">
            <a:hlinkClick r:id="rId4"/>
          </p:cNvPr>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029200" y="3428999"/>
            <a:ext cx="3333750" cy="2524125"/>
          </a:xfrm>
          <a:prstGeom prst="rect">
            <a:avLst/>
          </a:prstGeom>
          <a:noFill/>
          <a:ln>
            <a:noFill/>
          </a:ln>
        </p:spPr>
      </p:pic>
    </p:spTree>
    <p:extLst>
      <p:ext uri="{BB962C8B-B14F-4D97-AF65-F5344CB8AC3E}">
        <p14:creationId xmlns:p14="http://schemas.microsoft.com/office/powerpoint/2010/main" xmlns="" val="614607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builditsolar.com/Projects/WaterHeating/ThermosyphonDIY/Thermo33.jpg">
            <a:hlinkClick r:id="rId2"/>
          </p:cNvPr>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8200" y="838200"/>
            <a:ext cx="3886200" cy="3886200"/>
          </a:xfrm>
          <a:prstGeom prst="rect">
            <a:avLst/>
          </a:prstGeom>
          <a:noFill/>
          <a:ln>
            <a:noFill/>
          </a:ln>
        </p:spPr>
      </p:pic>
      <p:pic>
        <p:nvPicPr>
          <p:cNvPr id="5" name="Picture 4" descr="http://www.builditsolar.com/Projects/WaterHeating/ThermosyphonDIY/Thermo35.jpg">
            <a:hlinkClick r:id="rId4"/>
          </p:cNvPr>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876800" y="2971800"/>
            <a:ext cx="3486150" cy="3276600"/>
          </a:xfrm>
          <a:prstGeom prst="rect">
            <a:avLst/>
          </a:prstGeom>
          <a:noFill/>
          <a:ln>
            <a:noFill/>
          </a:ln>
        </p:spPr>
      </p:pic>
    </p:spTree>
    <p:extLst>
      <p:ext uri="{BB962C8B-B14F-4D97-AF65-F5344CB8AC3E}">
        <p14:creationId xmlns:p14="http://schemas.microsoft.com/office/powerpoint/2010/main" xmlns="" val="34231511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builditsolar.com/Projects/WaterHeating/ThermosyphonDIY/Thermo25.jpg">
            <a:hlinkClick r:id="rId2"/>
          </p:cNvPr>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3733800" y="990600"/>
            <a:ext cx="4622820" cy="5181600"/>
          </a:xfrm>
          <a:prstGeom prst="rect">
            <a:avLst/>
          </a:prstGeom>
          <a:noFill/>
          <a:ln>
            <a:noFill/>
          </a:ln>
        </p:spPr>
      </p:pic>
      <p:sp>
        <p:nvSpPr>
          <p:cNvPr id="5" name="Rectangle 4"/>
          <p:cNvSpPr/>
          <p:nvPr/>
        </p:nvSpPr>
        <p:spPr>
          <a:xfrm>
            <a:off x="685800" y="1752600"/>
            <a:ext cx="2962700" cy="1631216"/>
          </a:xfrm>
          <a:prstGeom prst="rect">
            <a:avLst/>
          </a:prstGeom>
        </p:spPr>
        <p:txBody>
          <a:bodyPr wrap="square">
            <a:spAutoFit/>
          </a:bodyPr>
          <a:lstStyle/>
          <a:p>
            <a:pPr algn="r"/>
            <a:r>
              <a:rPr lang="ar-SA" sz="2000" dirty="0">
                <a:cs typeface="B Nazanin" pitchFamily="2" charset="-78"/>
              </a:rPr>
              <a:t>این گاز قدیمی مخزن آب گرم است که </a:t>
            </a:r>
            <a:br>
              <a:rPr lang="ar-SA" sz="2000" dirty="0">
                <a:cs typeface="B Nazanin" pitchFamily="2" charset="-78"/>
              </a:rPr>
            </a:br>
            <a:r>
              <a:rPr lang="ar-SA" sz="2000" dirty="0">
                <a:cs typeface="B Nazanin" pitchFamily="2" charset="-78"/>
              </a:rPr>
              <a:t>تبدیل شده به یک </a:t>
            </a:r>
            <a:r>
              <a:rPr lang="fa-IR" sz="2000" dirty="0" smtClean="0">
                <a:cs typeface="B Nazanin" pitchFamily="2" charset="-78"/>
              </a:rPr>
              <a:t>مخزن ذخیره </a:t>
            </a:r>
            <a:r>
              <a:rPr lang="ar-SA" sz="2000" dirty="0" smtClean="0">
                <a:cs typeface="B Nazanin" pitchFamily="2" charset="-78"/>
              </a:rPr>
              <a:t>آب </a:t>
            </a:r>
            <a:r>
              <a:rPr lang="ar-SA" sz="2000" dirty="0">
                <a:cs typeface="B Nazanin" pitchFamily="2" charset="-78"/>
              </a:rPr>
              <a:t>گرم خورشیدی </a:t>
            </a:r>
            <a:br>
              <a:rPr lang="ar-SA" sz="2000" dirty="0">
                <a:cs typeface="B Nazanin" pitchFamily="2" charset="-78"/>
              </a:rPr>
            </a:br>
            <a:endParaRPr lang="en-US" sz="2000" dirty="0">
              <a:cs typeface="B Nazanin" pitchFamily="2" charset="-78"/>
            </a:endParaRPr>
          </a:p>
        </p:txBody>
      </p:sp>
    </p:spTree>
    <p:extLst>
      <p:ext uri="{BB962C8B-B14F-4D97-AF65-F5344CB8AC3E}">
        <p14:creationId xmlns:p14="http://schemas.microsoft.com/office/powerpoint/2010/main" xmlns="" val="2120149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00484" y="5410200"/>
            <a:ext cx="5105400" cy="1015663"/>
          </a:xfrm>
          <a:prstGeom prst="rect">
            <a:avLst/>
          </a:prstGeom>
        </p:spPr>
        <p:txBody>
          <a:bodyPr wrap="square">
            <a:spAutoFit/>
          </a:bodyPr>
          <a:lstStyle/>
          <a:p>
            <a:pPr algn="r"/>
            <a:r>
              <a:rPr lang="ar-SA" sz="2000" dirty="0">
                <a:cs typeface="B Nazanin" pitchFamily="2" charset="-78"/>
              </a:rPr>
              <a:t>مخزن ذخیره سازی انرژی خورشیدی ترموسیفون برای </a:t>
            </a:r>
            <a:br>
              <a:rPr lang="ar-SA" sz="2000" dirty="0">
                <a:cs typeface="B Nazanin" pitchFamily="2" charset="-78"/>
              </a:rPr>
            </a:br>
            <a:r>
              <a:rPr lang="ar-SA" sz="2000" dirty="0">
                <a:cs typeface="B Nazanin" pitchFamily="2" charset="-78"/>
              </a:rPr>
              <a:t>سیستم باید بالاتر از جمع آوری واقع </a:t>
            </a:r>
            <a:br>
              <a:rPr lang="ar-SA" sz="2000" dirty="0">
                <a:cs typeface="B Nazanin" pitchFamily="2" charset="-78"/>
              </a:rPr>
            </a:br>
            <a:r>
              <a:rPr lang="fa-IR" sz="2000" dirty="0" smtClean="0">
                <a:cs typeface="B Nazanin" pitchFamily="2" charset="-78"/>
              </a:rPr>
              <a:t>برای رخ میدهد.</a:t>
            </a:r>
            <a:r>
              <a:rPr lang="ar-SA" sz="2000" dirty="0" smtClean="0">
                <a:cs typeface="B Nazanin" pitchFamily="2" charset="-78"/>
              </a:rPr>
              <a:t> </a:t>
            </a:r>
            <a:r>
              <a:rPr lang="en-US" sz="2000" dirty="0" err="1" smtClean="0">
                <a:cs typeface="B Nazanin" pitchFamily="2" charset="-78"/>
              </a:rPr>
              <a:t>thermosyphoning</a:t>
            </a:r>
            <a:endParaRPr lang="en-US" sz="2000" dirty="0">
              <a:cs typeface="B Nazanin" pitchFamily="2" charset="-78"/>
            </a:endParaRPr>
          </a:p>
        </p:txBody>
      </p:sp>
      <p:pic>
        <p:nvPicPr>
          <p:cNvPr id="5" name="Picture 4" descr="http://www.builditsolar.com/Projects/WaterHeating/ThermosyphonDIY/Thermo23.jpg">
            <a:hlinkClick r:id="rId2"/>
          </p:cNvPr>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62000" y="851846"/>
            <a:ext cx="5091184" cy="4405954"/>
          </a:xfrm>
          <a:prstGeom prst="rect">
            <a:avLst/>
          </a:prstGeom>
          <a:noFill/>
          <a:ln>
            <a:noFill/>
          </a:ln>
        </p:spPr>
      </p:pic>
    </p:spTree>
    <p:extLst>
      <p:ext uri="{BB962C8B-B14F-4D97-AF65-F5344CB8AC3E}">
        <p14:creationId xmlns:p14="http://schemas.microsoft.com/office/powerpoint/2010/main" xmlns="" val="23049413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http://www.builditsolar.com/Projects/WaterHeating/ThermosyphonDIY/Thermo20.jpg">
            <a:hlinkClick r:id="rId2"/>
          </p:cNvPr>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762000" y="1038255"/>
            <a:ext cx="4876800" cy="4905345"/>
          </a:xfrm>
          <a:prstGeom prst="rect">
            <a:avLst/>
          </a:prstGeom>
          <a:noFill/>
          <a:ln>
            <a:noFill/>
          </a:ln>
        </p:spPr>
      </p:pic>
      <p:sp>
        <p:nvSpPr>
          <p:cNvPr id="7" name="Rectangle 6"/>
          <p:cNvSpPr/>
          <p:nvPr/>
        </p:nvSpPr>
        <p:spPr>
          <a:xfrm>
            <a:off x="3810000" y="838200"/>
            <a:ext cx="4572000" cy="400110"/>
          </a:xfrm>
          <a:prstGeom prst="rect">
            <a:avLst/>
          </a:prstGeom>
        </p:spPr>
        <p:txBody>
          <a:bodyPr>
            <a:spAutoFit/>
          </a:bodyPr>
          <a:lstStyle/>
          <a:p>
            <a:pPr algn="r"/>
            <a:r>
              <a:rPr lang="fa-IR" sz="2000" dirty="0" smtClean="0">
                <a:cs typeface="B Nazanin" pitchFamily="2" charset="-78"/>
              </a:rPr>
              <a:t>سه شیر برای کنترل سیستم </a:t>
            </a:r>
            <a:endParaRPr lang="en-US" sz="2000" dirty="0">
              <a:cs typeface="B Nazanin" pitchFamily="2" charset="-78"/>
            </a:endParaRPr>
          </a:p>
        </p:txBody>
      </p:sp>
    </p:spTree>
    <p:extLst>
      <p:ext uri="{BB962C8B-B14F-4D97-AF65-F5344CB8AC3E}">
        <p14:creationId xmlns:p14="http://schemas.microsoft.com/office/powerpoint/2010/main" xmlns="" val="20417985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builditsolar.com/Projects/WaterHeating/ThermosyphonDIY/Thermo43.jpg">
            <a:hlinkClick r:id="rId2"/>
          </p:cNvPr>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62000" y="1447800"/>
            <a:ext cx="4419600" cy="4776070"/>
          </a:xfrm>
          <a:prstGeom prst="rect">
            <a:avLst/>
          </a:prstGeom>
          <a:noFill/>
          <a:ln>
            <a:noFill/>
          </a:ln>
        </p:spPr>
      </p:pic>
      <p:sp>
        <p:nvSpPr>
          <p:cNvPr id="5" name="Rectangle 4"/>
          <p:cNvSpPr/>
          <p:nvPr/>
        </p:nvSpPr>
        <p:spPr>
          <a:xfrm>
            <a:off x="5181600" y="947790"/>
            <a:ext cx="3097323" cy="707886"/>
          </a:xfrm>
          <a:prstGeom prst="rect">
            <a:avLst/>
          </a:prstGeom>
        </p:spPr>
        <p:txBody>
          <a:bodyPr wrap="none">
            <a:spAutoFit/>
          </a:bodyPr>
          <a:lstStyle/>
          <a:p>
            <a:r>
              <a:rPr lang="ar-SA" sz="2000" dirty="0">
                <a:cs typeface="B Nazanin" pitchFamily="2" charset="-78"/>
              </a:rPr>
              <a:t>عایق برای تمام </a:t>
            </a:r>
            <a:r>
              <a:rPr lang="fa-IR" sz="2000" dirty="0" smtClean="0">
                <a:cs typeface="B Nazanin" pitchFamily="2" charset="-78"/>
              </a:rPr>
              <a:t>لوله کشی اجرا میشود</a:t>
            </a:r>
          </a:p>
          <a:p>
            <a:endParaRPr lang="en-US" sz="2000" dirty="0">
              <a:cs typeface="B Nazanin" pitchFamily="2" charset="-78"/>
            </a:endParaRPr>
          </a:p>
        </p:txBody>
      </p:sp>
    </p:spTree>
    <p:extLst>
      <p:ext uri="{BB962C8B-B14F-4D97-AF65-F5344CB8AC3E}">
        <p14:creationId xmlns:p14="http://schemas.microsoft.com/office/powerpoint/2010/main" xmlns="" val="947523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solidFill>
                  <a:schemeClr val="tx1"/>
                </a:solidFill>
              </a:rPr>
              <a:t>موضوع تحقیق: ترموسیفون </a:t>
            </a:r>
            <a:endParaRPr lang="en-US" sz="3200" dirty="0">
              <a:solidFill>
                <a:schemeClr val="tx1"/>
              </a:solidFill>
            </a:endParaRPr>
          </a:p>
        </p:txBody>
      </p:sp>
    </p:spTree>
    <p:extLst>
      <p:ext uri="{BB962C8B-B14F-4D97-AF65-F5344CB8AC3E}">
        <p14:creationId xmlns:p14="http://schemas.microsoft.com/office/powerpoint/2010/main" xmlns="" val="5604969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68580" indent="0" algn="r">
              <a:buNone/>
            </a:pPr>
            <a:r>
              <a:rPr lang="fa-IR" dirty="0" smtClean="0">
                <a:solidFill>
                  <a:schemeClr val="tx1"/>
                </a:solidFill>
                <a:cs typeface="B Nazanin" pitchFamily="2" charset="-78"/>
              </a:rPr>
              <a:t>خلاصه: </a:t>
            </a:r>
          </a:p>
          <a:p>
            <a:pPr marL="68580" indent="0" algn="r">
              <a:buNone/>
            </a:pPr>
            <a:r>
              <a:rPr lang="fa-IR" dirty="0">
                <a:solidFill>
                  <a:schemeClr val="tx1"/>
                </a:solidFill>
                <a:cs typeface="B Nazanin" pitchFamily="2" charset="-78"/>
              </a:rPr>
              <a:t> </a:t>
            </a:r>
            <a:r>
              <a:rPr lang="fa-IR" dirty="0" smtClean="0">
                <a:solidFill>
                  <a:schemeClr val="tx1"/>
                </a:solidFill>
                <a:cs typeface="B Nazanin" pitchFamily="2" charset="-78"/>
              </a:rPr>
              <a:t> سیستم ترموسیفون که سیستم گرماساز خورشیدی است در روز از خورشید انرژی میگیرد و انرژی ذخیره شده تا یک هفته در صورت مصرف بهینه (8 ساعت در روز ) مورد مصرف میتواند باشد . </a:t>
            </a:r>
          </a:p>
          <a:p>
            <a:pPr marL="68580" indent="0" algn="r">
              <a:buNone/>
            </a:pPr>
            <a:r>
              <a:rPr lang="fa-IR" dirty="0" smtClean="0">
                <a:solidFill>
                  <a:schemeClr val="tx1"/>
                </a:solidFill>
                <a:cs typeface="B Nazanin" pitchFamily="2" charset="-78"/>
              </a:rPr>
              <a:t>در این سیستم در شب دما به همان دمای طول روز است و افت دما وجود ندارد. و مخزن سیستم در شب خاموش میشود و با تابش خورشید هم مخزن روشن میشود.  </a:t>
            </a:r>
            <a:endParaRPr lang="en-US" dirty="0">
              <a:solidFill>
                <a:schemeClr val="tx1"/>
              </a:solidFill>
              <a:cs typeface="B Nazanin" pitchFamily="2" charset="-78"/>
            </a:endParaRPr>
          </a:p>
        </p:txBody>
      </p:sp>
    </p:spTree>
    <p:extLst>
      <p:ext uri="{BB962C8B-B14F-4D97-AF65-F5344CB8AC3E}">
        <p14:creationId xmlns:p14="http://schemas.microsoft.com/office/powerpoint/2010/main" xmlns="" val="18438763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en-US" dirty="0" smtClean="0">
              <a:solidFill>
                <a:schemeClr val="tx1"/>
              </a:solidFill>
            </a:endParaRPr>
          </a:p>
          <a:p>
            <a:endParaRPr lang="en-US" dirty="0">
              <a:solidFill>
                <a:schemeClr val="tx1"/>
              </a:solidFill>
            </a:endParaRPr>
          </a:p>
          <a:p>
            <a:endParaRPr lang="en-US" dirty="0" smtClean="0">
              <a:solidFill>
                <a:schemeClr val="tx1"/>
              </a:solidFill>
            </a:endParaRPr>
          </a:p>
          <a:p>
            <a:endParaRPr lang="en-US" dirty="0">
              <a:solidFill>
                <a:schemeClr val="tx1"/>
              </a:solidFill>
            </a:endParaRPr>
          </a:p>
          <a:p>
            <a:endParaRPr lang="fa-IR" dirty="0" smtClean="0">
              <a:solidFill>
                <a:schemeClr val="tx1"/>
              </a:solidFill>
            </a:endParaRPr>
          </a:p>
          <a:p>
            <a:endParaRPr lang="fa-IR" dirty="0">
              <a:solidFill>
                <a:schemeClr val="tx1"/>
              </a:solidFill>
            </a:endParaRPr>
          </a:p>
          <a:p>
            <a:endParaRPr lang="en-US" dirty="0" smtClean="0">
              <a:solidFill>
                <a:schemeClr val="tx1"/>
              </a:solidFill>
            </a:endParaRPr>
          </a:p>
          <a:p>
            <a:r>
              <a:rPr lang="fa-IR" dirty="0" smtClean="0">
                <a:solidFill>
                  <a:schemeClr val="tx1"/>
                </a:solidFill>
              </a:rPr>
              <a:t>پاییز94</a:t>
            </a:r>
          </a:p>
          <a:p>
            <a:endParaRPr lang="en-US" dirty="0">
              <a:solidFill>
                <a:schemeClr val="tx1"/>
              </a:solidFill>
            </a:endParaRPr>
          </a:p>
        </p:txBody>
      </p:sp>
    </p:spTree>
    <p:extLst>
      <p:ext uri="{BB962C8B-B14F-4D97-AF65-F5344CB8AC3E}">
        <p14:creationId xmlns:p14="http://schemas.microsoft.com/office/powerpoint/2010/main" xmlns="" val="1300154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dirty="0" smtClean="0">
                <a:solidFill>
                  <a:schemeClr val="tx1">
                    <a:lumMod val="95000"/>
                    <a:lumOff val="5000"/>
                  </a:schemeClr>
                </a:solidFill>
              </a:rPr>
              <a:t>تعریف </a:t>
            </a:r>
            <a:r>
              <a:rPr lang="fa-IR" sz="2800" b="1" dirty="0">
                <a:solidFill>
                  <a:schemeClr val="tx1"/>
                </a:solidFill>
                <a:latin typeface="+mn-lt"/>
                <a:ea typeface="+mn-ea"/>
                <a:cs typeface="B Nazanin" pitchFamily="2" charset="-78"/>
              </a:rPr>
              <a:t>ترموسیفون</a:t>
            </a:r>
            <a:r>
              <a:rPr lang="fa-IR" sz="2800" dirty="0" smtClean="0">
                <a:solidFill>
                  <a:schemeClr val="tx1">
                    <a:lumMod val="95000"/>
                    <a:lumOff val="5000"/>
                  </a:schemeClr>
                </a:solidFill>
              </a:rPr>
              <a:t>:</a:t>
            </a:r>
            <a:endParaRPr lang="en-US" sz="2800" dirty="0">
              <a:solidFill>
                <a:schemeClr val="tx1">
                  <a:lumMod val="95000"/>
                  <a:lumOff val="5000"/>
                </a:schemeClr>
              </a:solidFill>
            </a:endParaRPr>
          </a:p>
        </p:txBody>
      </p:sp>
      <p:sp>
        <p:nvSpPr>
          <p:cNvPr id="3" name="Content Placeholder 2"/>
          <p:cNvSpPr>
            <a:spLocks noGrp="1"/>
          </p:cNvSpPr>
          <p:nvPr>
            <p:ph idx="1"/>
          </p:nvPr>
        </p:nvSpPr>
        <p:spPr>
          <a:xfrm>
            <a:off x="1066800" y="2895600"/>
            <a:ext cx="6777317" cy="3508977"/>
          </a:xfrm>
        </p:spPr>
        <p:txBody>
          <a:bodyPr>
            <a:normAutofit/>
          </a:bodyPr>
          <a:lstStyle/>
          <a:p>
            <a:pPr lvl="1" algn="ctr"/>
            <a:r>
              <a:rPr lang="fa-IR" sz="2400" b="1" dirty="0">
                <a:solidFill>
                  <a:schemeClr val="tx1"/>
                </a:solidFill>
                <a:cs typeface="B Nazanin" pitchFamily="2" charset="-78"/>
              </a:rPr>
              <a:t>ترموسیفون</a:t>
            </a:r>
            <a:r>
              <a:rPr lang="fa-IR" sz="2400" dirty="0">
                <a:solidFill>
                  <a:schemeClr val="tx1"/>
                </a:solidFill>
                <a:cs typeface="B Nazanin" pitchFamily="2" charset="-78"/>
              </a:rPr>
              <a:t> </a:t>
            </a:r>
            <a:r>
              <a:rPr lang="fa-IR" sz="2400" dirty="0" smtClean="0">
                <a:solidFill>
                  <a:schemeClr val="tx1"/>
                </a:solidFill>
                <a:cs typeface="B Nazanin" pitchFamily="2" charset="-78"/>
              </a:rPr>
              <a:t> به </a:t>
            </a:r>
            <a:r>
              <a:rPr lang="fa-IR" sz="2400" dirty="0">
                <a:solidFill>
                  <a:schemeClr val="tx1"/>
                </a:solidFill>
                <a:cs typeface="B Nazanin" pitchFamily="2" charset="-78"/>
              </a:rPr>
              <a:t>پدیده‌ای گفته می‌شود که سیستم فاقد هرگونه </a:t>
            </a:r>
            <a:r>
              <a:rPr lang="fa-IR" sz="2400" u="sng" dirty="0" smtClean="0">
                <a:solidFill>
                  <a:schemeClr val="tx1"/>
                </a:solidFill>
                <a:cs typeface="B Nazanin" pitchFamily="2" charset="-78"/>
              </a:rPr>
              <a:t>پمپ </a:t>
            </a:r>
            <a:r>
              <a:rPr lang="fa-IR" sz="2400" dirty="0">
                <a:solidFill>
                  <a:schemeClr val="tx1"/>
                </a:solidFill>
                <a:cs typeface="B Nazanin" pitchFamily="2" charset="-78"/>
              </a:rPr>
              <a:t> برقی یا مکانیکی‌است و جهت جابجایی آب با استفاده از گرمای خورشید مایع جابجا می‌شود. مشکل عمده این سیستم پدیده </a:t>
            </a:r>
            <a:r>
              <a:rPr lang="fa-IR" sz="2400" b="1" u="sng" dirty="0" smtClean="0">
                <a:solidFill>
                  <a:schemeClr val="tx1">
                    <a:lumMod val="95000"/>
                    <a:lumOff val="5000"/>
                  </a:schemeClr>
                </a:solidFill>
                <a:cs typeface="B Nazanin" pitchFamily="2" charset="-78"/>
              </a:rPr>
              <a:t>یخ زدگی</a:t>
            </a:r>
            <a:r>
              <a:rPr lang="fa-IR" sz="2400" dirty="0">
                <a:solidFill>
                  <a:schemeClr val="tx1"/>
                </a:solidFill>
                <a:cs typeface="B Nazanin" pitchFamily="2" charset="-78"/>
              </a:rPr>
              <a:t> در فصول سرد </a:t>
            </a:r>
            <a:r>
              <a:rPr lang="fa-IR" sz="2400" u="sng" dirty="0" smtClean="0">
                <a:solidFill>
                  <a:schemeClr val="tx1"/>
                </a:solidFill>
                <a:cs typeface="B Nazanin" pitchFamily="2" charset="-78"/>
              </a:rPr>
              <a:t>سال </a:t>
            </a:r>
            <a:r>
              <a:rPr lang="fa-IR" sz="2400" dirty="0" smtClean="0">
                <a:solidFill>
                  <a:schemeClr val="tx1"/>
                </a:solidFill>
                <a:cs typeface="B Nazanin" pitchFamily="2" charset="-78"/>
              </a:rPr>
              <a:t>می‌باشد</a:t>
            </a:r>
            <a:r>
              <a:rPr lang="fa-IR" sz="2400" dirty="0">
                <a:solidFill>
                  <a:schemeClr val="tx1"/>
                </a:solidFill>
                <a:cs typeface="B Nazanin" pitchFamily="2" charset="-78"/>
              </a:rPr>
              <a:t>.</a:t>
            </a:r>
            <a:endParaRPr lang="en-US" sz="2400" dirty="0">
              <a:solidFill>
                <a:schemeClr val="tx1"/>
              </a:solidFill>
              <a:cs typeface="B Nazanin" pitchFamily="2" charset="-78"/>
            </a:endParaRPr>
          </a:p>
        </p:txBody>
      </p:sp>
    </p:spTree>
    <p:extLst>
      <p:ext uri="{BB962C8B-B14F-4D97-AF65-F5344CB8AC3E}">
        <p14:creationId xmlns:p14="http://schemas.microsoft.com/office/powerpoint/2010/main" xmlns="" val="2253679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7024744" cy="1143000"/>
          </a:xfrm>
        </p:spPr>
        <p:txBody>
          <a:bodyPr>
            <a:normAutofit/>
          </a:bodyPr>
          <a:lstStyle/>
          <a:p>
            <a:pPr algn="r"/>
            <a:r>
              <a:rPr lang="fa-IR" sz="2800" dirty="0">
                <a:solidFill>
                  <a:schemeClr val="tx1"/>
                </a:solidFill>
                <a:cs typeface="B Nazanin" pitchFamily="2" charset="-78"/>
              </a:rPr>
              <a:t>عملکرد</a:t>
            </a:r>
            <a:endParaRPr lang="en-US" sz="2800" dirty="0">
              <a:solidFill>
                <a:schemeClr val="tx1"/>
              </a:solidFill>
              <a:cs typeface="B Nazanin" pitchFamily="2" charset="-78"/>
            </a:endParaRPr>
          </a:p>
        </p:txBody>
      </p:sp>
      <p:sp>
        <p:nvSpPr>
          <p:cNvPr id="3" name="Content Placeholder 2"/>
          <p:cNvSpPr>
            <a:spLocks noGrp="1"/>
          </p:cNvSpPr>
          <p:nvPr>
            <p:ph idx="1"/>
          </p:nvPr>
        </p:nvSpPr>
        <p:spPr>
          <a:xfrm>
            <a:off x="914400" y="1952767"/>
            <a:ext cx="7467600" cy="4876800"/>
          </a:xfrm>
        </p:spPr>
        <p:txBody>
          <a:bodyPr>
            <a:normAutofit/>
          </a:bodyPr>
          <a:lstStyle/>
          <a:p>
            <a:pPr marL="68580" indent="0" algn="r">
              <a:lnSpc>
                <a:spcPct val="150000"/>
              </a:lnSpc>
              <a:buNone/>
            </a:pPr>
            <a:r>
              <a:rPr lang="fa-IR" dirty="0">
                <a:cs typeface="B Nazanin" pitchFamily="2" charset="-78"/>
              </a:rPr>
              <a:t>گردش همرفتی یک سیال که در یک سیستم بسته اتفاق بیفتد، جایی که </a:t>
            </a:r>
            <a:r>
              <a:rPr lang="fa-IR" u="sng" dirty="0" smtClean="0">
                <a:cs typeface="B Nazanin" pitchFamily="2" charset="-78"/>
              </a:rPr>
              <a:t>سیال</a:t>
            </a:r>
            <a:r>
              <a:rPr lang="fa-IR" dirty="0">
                <a:cs typeface="B Nazanin" pitchFamily="2" charset="-78"/>
              </a:rPr>
              <a:t> سرد به جای سیال گرم در همان سیستم جایگزین می‌گردد، ترموسیفون نامیده می‌گردد. این سامانه در واقع یک </a:t>
            </a:r>
            <a:r>
              <a:rPr lang="fa-IR" dirty="0" smtClean="0">
                <a:cs typeface="B Nazanin" pitchFamily="2" charset="-78"/>
              </a:rPr>
              <a:t>چرخه </a:t>
            </a:r>
            <a:r>
              <a:rPr lang="fa-IR" dirty="0">
                <a:cs typeface="B Nazanin" pitchFamily="2" charset="-78"/>
              </a:rPr>
              <a:t>جابجایی طبیعی است. در این سامانه، </a:t>
            </a:r>
            <a:r>
              <a:rPr lang="fa-IR" dirty="0" smtClean="0">
                <a:cs typeface="B Nazanin" pitchFamily="2" charset="-78"/>
              </a:rPr>
              <a:t>مرحله </a:t>
            </a:r>
            <a:r>
              <a:rPr lang="fa-IR" dirty="0">
                <a:cs typeface="B Nazanin" pitchFamily="2" charset="-78"/>
              </a:rPr>
              <a:t>جذب انرژی می‌تواند به صورت متصل به ساختمان و یا کاملاً در محیطی جداگانه صورت گرفته و حرارت جذب شده توسط کانال به فضای مورد نظر هدایت و در مکان مناسبی مانند </a:t>
            </a:r>
            <a:r>
              <a:rPr lang="fa-IR" b="1" u="sng" dirty="0" smtClean="0">
                <a:cs typeface="B Nazanin" pitchFamily="2" charset="-78"/>
              </a:rPr>
              <a:t>دال بتنی</a:t>
            </a:r>
            <a:r>
              <a:rPr lang="fa-IR" dirty="0">
                <a:cs typeface="B Nazanin" pitchFamily="2" charset="-78"/>
              </a:rPr>
              <a:t> یا </a:t>
            </a:r>
            <a:r>
              <a:rPr lang="fa-IR" dirty="0" smtClean="0">
                <a:cs typeface="B Nazanin" pitchFamily="2" charset="-78"/>
              </a:rPr>
              <a:t>انباره  سنگی که </a:t>
            </a:r>
            <a:r>
              <a:rPr lang="fa-IR" dirty="0">
                <a:cs typeface="B Nazanin" pitchFamily="2" charset="-78"/>
              </a:rPr>
              <a:t>معمولاً بالاتر از سطح جذب کننده قرار دارد، ذخیره </a:t>
            </a:r>
            <a:r>
              <a:rPr lang="fa-IR" dirty="0" smtClean="0">
                <a:cs typeface="B Nazanin" pitchFamily="2" charset="-78"/>
              </a:rPr>
              <a:t>گردد.</a:t>
            </a:r>
            <a:r>
              <a:rPr lang="fa-IR" u="sng" baseline="30000" dirty="0" smtClean="0">
                <a:cs typeface="B Nazanin" pitchFamily="2" charset="-78"/>
              </a:rPr>
              <a:t> </a:t>
            </a:r>
            <a:endParaRPr lang="en-US" dirty="0">
              <a:solidFill>
                <a:schemeClr val="accent1"/>
              </a:solidFill>
              <a:latin typeface="+mj-lt"/>
              <a:ea typeface="+mj-ea"/>
              <a:cs typeface="B Nazanin" pitchFamily="2" charset="-78"/>
            </a:endParaRPr>
          </a:p>
        </p:txBody>
      </p:sp>
    </p:spTree>
    <p:extLst>
      <p:ext uri="{BB962C8B-B14F-4D97-AF65-F5344CB8AC3E}">
        <p14:creationId xmlns:p14="http://schemas.microsoft.com/office/powerpoint/2010/main" xmlns="" val="2142568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447800"/>
            <a:ext cx="7109908" cy="4613429"/>
          </a:xfrm>
        </p:spPr>
        <p:txBody>
          <a:bodyPr>
            <a:normAutofit fontScale="92500"/>
          </a:bodyPr>
          <a:lstStyle/>
          <a:p>
            <a:pPr marL="68580" indent="0" algn="r">
              <a:lnSpc>
                <a:spcPct val="120000"/>
              </a:lnSpc>
              <a:buNone/>
            </a:pPr>
            <a:r>
              <a:rPr lang="fa-IR" dirty="0">
                <a:cs typeface="B Nazanin" pitchFamily="2" charset="-78"/>
              </a:rPr>
              <a:t>در این روش هوای سرد جای هوایی را که در محیط گردآورنده گرم شده و تمایل به بالا رفتن دارد را گرفته و این گردش هوا به صورت مرتب توسط گرمای حاصل از نور خورشید ادامه می‌یابد. در واقع کار این سامانه مانند کلکتورهای خورشیدی بوده و از آنجایی که از انباره سنگی که بخشی از ساختمان است جهت ذخیره انرژی استفاده می‌گردد. گردآورنده‌ها می‌توانند به صورت پیش ساخته با استفاده از جعبه‌های عایق بندی شده و یا در محل توسط مصالح بنایی اجرا گردند. برای بالا بردن میزان حرارت کسب شده در گردآورنده، بین صفحه فلزی سیاه و شیشه دوجداره که به صورت موازی قرارگرفته‌اند چند لایه صفحات فلزی توری به صورت مورب قرار می‌گیرند تا هوایی که به سمت بالا از لابه لای توری در حرکت است، با تماس بیشتر با جداره‌های فلزی توری که در اثر تابش نور خورشید داغ شده‌اند، گرم تر شده و به مکان مورد نظر انتقال یابد.</a:t>
            </a:r>
            <a:endParaRPr lang="en-US" dirty="0">
              <a:cs typeface="B Nazanin" pitchFamily="2" charset="-78"/>
            </a:endParaRPr>
          </a:p>
          <a:p>
            <a:pPr marL="68580" indent="0" algn="r">
              <a:buNone/>
            </a:pPr>
            <a:endParaRPr lang="en-US" dirty="0">
              <a:cs typeface="B Nazanin" pitchFamily="2" charset="-78"/>
            </a:endParaRPr>
          </a:p>
        </p:txBody>
      </p:sp>
    </p:spTree>
    <p:extLst>
      <p:ext uri="{BB962C8B-B14F-4D97-AF65-F5344CB8AC3E}">
        <p14:creationId xmlns:p14="http://schemas.microsoft.com/office/powerpoint/2010/main" xmlns="" val="3751084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181600"/>
            <a:ext cx="6315634" cy="990600"/>
          </a:xfrm>
        </p:spPr>
        <p:txBody>
          <a:bodyPr>
            <a:normAutofit/>
          </a:bodyPr>
          <a:lstStyle/>
          <a:p>
            <a:pPr algn="r"/>
            <a:r>
              <a:rPr lang="fa-IR" sz="2800" dirty="0" smtClean="0">
                <a:solidFill>
                  <a:schemeClr val="tx1"/>
                </a:solidFill>
                <a:cs typeface="B Nazanin" pitchFamily="2" charset="-78"/>
              </a:rPr>
              <a:t>چرخش ترموسیفون در یک سامانه خورشیدی</a:t>
            </a:r>
            <a:endParaRPr lang="en-US" sz="2800" dirty="0">
              <a:solidFill>
                <a:schemeClr val="tx1"/>
              </a:solidFill>
              <a:cs typeface="B Nazanin" pitchFamily="2" charset="-78"/>
            </a:endParaRPr>
          </a:p>
        </p:txBody>
      </p:sp>
      <p:pic>
        <p:nvPicPr>
          <p:cNvPr id="4" name="Content Placeholder 3" descr="https://upload.wikimedia.org/wikipedia/commons/thumb/5/57/Thermosiphon2.jpg/220px-Thermosiphon2.jpg">
            <a:hlinkClick r:id="rId2"/>
          </p:cNvPr>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8200" y="914400"/>
            <a:ext cx="5410200" cy="4495800"/>
          </a:xfrm>
          <a:prstGeom prst="rect">
            <a:avLst/>
          </a:prstGeom>
          <a:noFill/>
          <a:ln>
            <a:noFill/>
          </a:ln>
        </p:spPr>
      </p:pic>
    </p:spTree>
    <p:extLst>
      <p:ext uri="{BB962C8B-B14F-4D97-AF65-F5344CB8AC3E}">
        <p14:creationId xmlns:p14="http://schemas.microsoft.com/office/powerpoint/2010/main" xmlns="" val="805116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46246" y="838200"/>
            <a:ext cx="7391400" cy="1438855"/>
          </a:xfrm>
          <a:prstGeom prst="rect">
            <a:avLst/>
          </a:prstGeom>
        </p:spPr>
        <p:txBody>
          <a:bodyPr wrap="square">
            <a:spAutoFit/>
          </a:bodyPr>
          <a:lstStyle/>
          <a:p>
            <a:pPr algn="r">
              <a:lnSpc>
                <a:spcPct val="150000"/>
              </a:lnSpc>
            </a:pPr>
            <a:r>
              <a:rPr lang="fa-IR" sz="2000" dirty="0">
                <a:cs typeface="B Nazanin" pitchFamily="2" charset="-78"/>
              </a:rPr>
              <a:t>هوا در یک سامانه ترموسیفون معمولاً به وسیله یک جمع‌کننده خورشیدی که به طور شیبدار قرارگرفته و </a:t>
            </a:r>
            <a:r>
              <a:rPr lang="fa-IR" sz="2000" dirty="0" smtClean="0">
                <a:cs typeface="B Nazanin" pitchFamily="2" charset="-78"/>
              </a:rPr>
              <a:t>گرم </a:t>
            </a:r>
            <a:r>
              <a:rPr lang="fa-IR" sz="2000" dirty="0">
                <a:cs typeface="B Nazanin" pitchFamily="2" charset="-78"/>
              </a:rPr>
              <a:t>می‌شود. هنگامی که هوا گرم می‌شود از طریق جابه جایی طبیعی بالا می‌رود و هوای سرد که از پایین جمع‌کننده به داخل کشیده شده است، جای آن را می‌گیرد. </a:t>
            </a:r>
            <a:endParaRPr lang="en-US" sz="2000" dirty="0">
              <a:cs typeface="B Nazanin" pitchFamily="2" charset="-78"/>
            </a:endParaRPr>
          </a:p>
        </p:txBody>
      </p:sp>
      <p:pic>
        <p:nvPicPr>
          <p:cNvPr id="5" name="Picture 4" descr="http://www.builditsolar.com/Projects/WaterHeating/ThermosyphonDIY/Thermo1.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 y="2514600"/>
            <a:ext cx="5870671" cy="3733800"/>
          </a:xfrm>
          <a:prstGeom prst="rect">
            <a:avLst/>
          </a:prstGeom>
          <a:noFill/>
          <a:ln>
            <a:noFill/>
          </a:ln>
        </p:spPr>
      </p:pic>
    </p:spTree>
    <p:extLst>
      <p:ext uri="{BB962C8B-B14F-4D97-AF65-F5344CB8AC3E}">
        <p14:creationId xmlns:p14="http://schemas.microsoft.com/office/powerpoint/2010/main" xmlns="" val="2337891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5731" y="1143000"/>
            <a:ext cx="7467600" cy="2862322"/>
          </a:xfrm>
          <a:prstGeom prst="rect">
            <a:avLst/>
          </a:prstGeom>
        </p:spPr>
        <p:txBody>
          <a:bodyPr wrap="square">
            <a:spAutoFit/>
          </a:bodyPr>
          <a:lstStyle/>
          <a:p>
            <a:pPr algn="r">
              <a:lnSpc>
                <a:spcPct val="150000"/>
              </a:lnSpc>
            </a:pPr>
            <a:r>
              <a:rPr lang="fa-IR" sz="2000" dirty="0">
                <a:cs typeface="B Nazanin" pitchFamily="2" charset="-78"/>
              </a:rPr>
              <a:t> برای انجام فرایند ذخیره‌سازی حرارتی می‌توان هوای گرم شده را داخل یک بستر سنگی ذخیره‌سازی حرارتی به جریان انداخت. در این حالت گرما به سنگ‌ها منتقل می‌شود و در نتیجه هوا خنک می‌شود. این هوای سرد برای آنکه دوباره گرم شود باردیگر به جمع‌کننده بازگردانده می‌شود. برای انتقال گرما از حالت ذخیره به داخل خانه می‌بایست هوای خنک درون خانه در مسیر سنگ‌ها جریان یابد و در آنجا گرم شده و از طریق جابه جایی طبیعی بالا بیاید تا اینکه وارد خانه شود. </a:t>
            </a:r>
            <a:endParaRPr lang="en-US" sz="2000" dirty="0">
              <a:cs typeface="B Nazanin" pitchFamily="2" charset="-78"/>
            </a:endParaRPr>
          </a:p>
        </p:txBody>
      </p:sp>
    </p:spTree>
    <p:extLst>
      <p:ext uri="{BB962C8B-B14F-4D97-AF65-F5344CB8AC3E}">
        <p14:creationId xmlns:p14="http://schemas.microsoft.com/office/powerpoint/2010/main" xmlns="" val="3955051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builditsolar.com/Projects/SpaceHeating/HPBarnCollectorFront.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 y="838200"/>
            <a:ext cx="6172200" cy="4000500"/>
          </a:xfrm>
          <a:prstGeom prst="rect">
            <a:avLst/>
          </a:prstGeom>
          <a:noFill/>
          <a:ln>
            <a:noFill/>
          </a:ln>
        </p:spPr>
      </p:pic>
      <p:sp>
        <p:nvSpPr>
          <p:cNvPr id="5" name="Rectangle 4"/>
          <p:cNvSpPr/>
          <p:nvPr/>
        </p:nvSpPr>
        <p:spPr>
          <a:xfrm>
            <a:off x="685800" y="5257800"/>
            <a:ext cx="7696200" cy="707886"/>
          </a:xfrm>
          <a:prstGeom prst="rect">
            <a:avLst/>
          </a:prstGeom>
        </p:spPr>
        <p:txBody>
          <a:bodyPr wrap="square">
            <a:spAutoFit/>
          </a:bodyPr>
          <a:lstStyle/>
          <a:p>
            <a:pPr algn="r"/>
            <a:r>
              <a:rPr lang="fa-IR" sz="2000" dirty="0" smtClean="0">
                <a:cs typeface="B Nazanin" pitchFamily="2" charset="-78"/>
              </a:rPr>
              <a:t>از آنجا که جریان هوا در این سامانه تحت تاثیر جابه جایی طبیعی قرار دارد، قرارگیری عمودی عناصر برای عملکرد مناسب سامانه حساس می‌باشد.</a:t>
            </a:r>
            <a:endParaRPr lang="en-US" sz="2000" dirty="0"/>
          </a:p>
        </p:txBody>
      </p:sp>
    </p:spTree>
    <p:extLst>
      <p:ext uri="{BB962C8B-B14F-4D97-AF65-F5344CB8AC3E}">
        <p14:creationId xmlns:p14="http://schemas.microsoft.com/office/powerpoint/2010/main" xmlns="" val="28806978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511</TotalTime>
  <Words>667</Words>
  <Application>Microsoft Office PowerPoint</Application>
  <PresentationFormat>On-screen Show (4:3)</PresentationFormat>
  <Paragraphs>46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Austin</vt:lpstr>
      <vt:lpstr>به نام او</vt:lpstr>
      <vt:lpstr>موضوع تحقیق: ترموسیفون </vt:lpstr>
      <vt:lpstr>تعریف ترموسیفون:</vt:lpstr>
      <vt:lpstr>عملکرد</vt:lpstr>
      <vt:lpstr>Slide 5</vt:lpstr>
      <vt:lpstr>چرخش ترموسیفون در یک سامانه خورشیدی</vt:lpstr>
      <vt:lpstr>Slide 7</vt:lpstr>
      <vt:lpstr>Slide 8</vt:lpstr>
      <vt:lpstr>Slide 9</vt:lpstr>
      <vt:lpstr>Slide 10</vt:lpstr>
      <vt:lpstr>مراحل ساخت ترموسیفون:</vt:lpstr>
      <vt:lpstr>Slide 12</vt:lpstr>
      <vt:lpstr>Slide 13</vt:lpstr>
      <vt:lpstr>نصب و راه اندازی ترموسیفون</vt:lpstr>
      <vt:lpstr>Slide 15</vt:lpstr>
      <vt:lpstr>Slide 16</vt:lpstr>
      <vt:lpstr>Slide 17</vt:lpstr>
      <vt:lpstr>Slide 18</vt:lpstr>
      <vt:lpstr>Slide 19</vt:lpstr>
      <vt:lpstr>Slide 20</vt:lpstr>
      <vt:lpstr>Slide 21</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او</dc:title>
  <dc:creator>MRT Pack 20 DVDs</dc:creator>
  <cp:lastModifiedBy>User</cp:lastModifiedBy>
  <cp:revision>29</cp:revision>
  <dcterms:created xsi:type="dcterms:W3CDTF">2015-11-20T11:06:51Z</dcterms:created>
  <dcterms:modified xsi:type="dcterms:W3CDTF">2017-11-11T19:52:52Z</dcterms:modified>
</cp:coreProperties>
</file>