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4" r:id="rId1"/>
  </p:sldMasterIdLst>
  <p:notesMasterIdLst>
    <p:notesMasterId r:id="rId80"/>
  </p:notesMasterIdLst>
  <p:handoutMasterIdLst>
    <p:handoutMasterId r:id="rId81"/>
  </p:handoutMasterIdLst>
  <p:sldIdLst>
    <p:sldId id="390" r:id="rId2"/>
    <p:sldId id="329" r:id="rId3"/>
    <p:sldId id="375" r:id="rId4"/>
    <p:sldId id="257" r:id="rId5"/>
    <p:sldId id="376" r:id="rId6"/>
    <p:sldId id="258" r:id="rId7"/>
    <p:sldId id="259" r:id="rId8"/>
    <p:sldId id="366" r:id="rId9"/>
    <p:sldId id="260" r:id="rId10"/>
    <p:sldId id="261" r:id="rId11"/>
    <p:sldId id="324" r:id="rId12"/>
    <p:sldId id="340" r:id="rId13"/>
    <p:sldId id="262" r:id="rId14"/>
    <p:sldId id="330" r:id="rId15"/>
    <p:sldId id="331" r:id="rId16"/>
    <p:sldId id="332" r:id="rId17"/>
    <p:sldId id="384" r:id="rId18"/>
    <p:sldId id="263" r:id="rId19"/>
    <p:sldId id="373" r:id="rId20"/>
    <p:sldId id="264" r:id="rId21"/>
    <p:sldId id="334" r:id="rId22"/>
    <p:sldId id="335" r:id="rId23"/>
    <p:sldId id="349" r:id="rId24"/>
    <p:sldId id="352" r:id="rId25"/>
    <p:sldId id="339" r:id="rId26"/>
    <p:sldId id="337" r:id="rId27"/>
    <p:sldId id="338" r:id="rId28"/>
    <p:sldId id="348" r:id="rId29"/>
    <p:sldId id="342" r:id="rId30"/>
    <p:sldId id="304" r:id="rId31"/>
    <p:sldId id="344" r:id="rId32"/>
    <p:sldId id="354" r:id="rId33"/>
    <p:sldId id="267" r:id="rId34"/>
    <p:sldId id="374" r:id="rId35"/>
    <p:sldId id="343" r:id="rId36"/>
    <p:sldId id="385" r:id="rId37"/>
    <p:sldId id="383" r:id="rId38"/>
    <p:sldId id="279" r:id="rId39"/>
    <p:sldId id="350" r:id="rId40"/>
    <p:sldId id="351" r:id="rId41"/>
    <p:sldId id="353" r:id="rId42"/>
    <p:sldId id="389" r:id="rId43"/>
    <p:sldId id="346" r:id="rId44"/>
    <p:sldId id="283" r:id="rId45"/>
    <p:sldId id="356" r:id="rId46"/>
    <p:sldId id="355" r:id="rId47"/>
    <p:sldId id="286" r:id="rId48"/>
    <p:sldId id="377" r:id="rId49"/>
    <p:sldId id="357" r:id="rId50"/>
    <p:sldId id="359" r:id="rId51"/>
    <p:sldId id="388" r:id="rId52"/>
    <p:sldId id="360" r:id="rId53"/>
    <p:sldId id="288" r:id="rId54"/>
    <p:sldId id="378" r:id="rId55"/>
    <p:sldId id="386" r:id="rId56"/>
    <p:sldId id="289" r:id="rId57"/>
    <p:sldId id="382" r:id="rId58"/>
    <p:sldId id="290" r:id="rId59"/>
    <p:sldId id="291" r:id="rId60"/>
    <p:sldId id="362" r:id="rId61"/>
    <p:sldId id="379" r:id="rId62"/>
    <p:sldId id="293" r:id="rId63"/>
    <p:sldId id="387" r:id="rId64"/>
    <p:sldId id="380" r:id="rId65"/>
    <p:sldId id="365" r:id="rId66"/>
    <p:sldId id="294" r:id="rId67"/>
    <p:sldId id="364" r:id="rId68"/>
    <p:sldId id="372" r:id="rId69"/>
    <p:sldId id="295" r:id="rId70"/>
    <p:sldId id="296" r:id="rId71"/>
    <p:sldId id="368" r:id="rId72"/>
    <p:sldId id="297" r:id="rId73"/>
    <p:sldId id="369" r:id="rId74"/>
    <p:sldId id="370" r:id="rId75"/>
    <p:sldId id="371" r:id="rId76"/>
    <p:sldId id="298" r:id="rId77"/>
    <p:sldId id="381" r:id="rId78"/>
    <p:sldId id="327" r:id="rId79"/>
  </p:sldIdLst>
  <p:sldSz cx="9144000" cy="6858000" type="screen4x3"/>
  <p:notesSz cx="6858000" cy="9144000"/>
  <p:defaultTextStyle>
    <a:defPPr>
      <a:defRPr lang="ar-SA"/>
    </a:defPPr>
    <a:lvl1pPr algn="r" rtl="1" fontAlgn="base">
      <a:spcBef>
        <a:spcPct val="0"/>
      </a:spcBef>
      <a:spcAft>
        <a:spcPct val="0"/>
      </a:spcAft>
      <a:defRPr kern="1200">
        <a:solidFill>
          <a:schemeClr val="tx1"/>
        </a:solidFill>
        <a:latin typeface="Tahoma" pitchFamily="34" charset="0"/>
        <a:ea typeface="+mn-ea"/>
        <a:cs typeface="Arial" pitchFamily="34" charset="0"/>
      </a:defRPr>
    </a:lvl1pPr>
    <a:lvl2pPr marL="457200" algn="r" rtl="1" fontAlgn="base">
      <a:spcBef>
        <a:spcPct val="0"/>
      </a:spcBef>
      <a:spcAft>
        <a:spcPct val="0"/>
      </a:spcAft>
      <a:defRPr kern="1200">
        <a:solidFill>
          <a:schemeClr val="tx1"/>
        </a:solidFill>
        <a:latin typeface="Tahoma" pitchFamily="34" charset="0"/>
        <a:ea typeface="+mn-ea"/>
        <a:cs typeface="Arial" pitchFamily="34" charset="0"/>
      </a:defRPr>
    </a:lvl2pPr>
    <a:lvl3pPr marL="914400" algn="r" rtl="1" fontAlgn="base">
      <a:spcBef>
        <a:spcPct val="0"/>
      </a:spcBef>
      <a:spcAft>
        <a:spcPct val="0"/>
      </a:spcAft>
      <a:defRPr kern="1200">
        <a:solidFill>
          <a:schemeClr val="tx1"/>
        </a:solidFill>
        <a:latin typeface="Tahoma" pitchFamily="34" charset="0"/>
        <a:ea typeface="+mn-ea"/>
        <a:cs typeface="Arial" pitchFamily="34" charset="0"/>
      </a:defRPr>
    </a:lvl3pPr>
    <a:lvl4pPr marL="1371600" algn="r" rtl="1" fontAlgn="base">
      <a:spcBef>
        <a:spcPct val="0"/>
      </a:spcBef>
      <a:spcAft>
        <a:spcPct val="0"/>
      </a:spcAft>
      <a:defRPr kern="1200">
        <a:solidFill>
          <a:schemeClr val="tx1"/>
        </a:solidFill>
        <a:latin typeface="Tahoma" pitchFamily="34" charset="0"/>
        <a:ea typeface="+mn-ea"/>
        <a:cs typeface="Arial" pitchFamily="34" charset="0"/>
      </a:defRPr>
    </a:lvl4pPr>
    <a:lvl5pPr marL="1828800" algn="r" rtl="1" fontAlgn="base">
      <a:spcBef>
        <a:spcPct val="0"/>
      </a:spcBef>
      <a:spcAft>
        <a:spcPct val="0"/>
      </a:spcAft>
      <a:defRPr kern="1200">
        <a:solidFill>
          <a:schemeClr val="tx1"/>
        </a:solidFill>
        <a:latin typeface="Tahoma" pitchFamily="34" charset="0"/>
        <a:ea typeface="+mn-ea"/>
        <a:cs typeface="Arial" pitchFamily="34" charset="0"/>
      </a:defRPr>
    </a:lvl5pPr>
    <a:lvl6pPr marL="2286000" algn="r" defTabSz="914400" rtl="1" eaLnBrk="1" latinLnBrk="0" hangingPunct="1">
      <a:defRPr kern="1200">
        <a:solidFill>
          <a:schemeClr val="tx1"/>
        </a:solidFill>
        <a:latin typeface="Tahoma" pitchFamily="34" charset="0"/>
        <a:ea typeface="+mn-ea"/>
        <a:cs typeface="Arial" pitchFamily="34" charset="0"/>
      </a:defRPr>
    </a:lvl6pPr>
    <a:lvl7pPr marL="2743200" algn="r" defTabSz="914400" rtl="1" eaLnBrk="1" latinLnBrk="0" hangingPunct="1">
      <a:defRPr kern="1200">
        <a:solidFill>
          <a:schemeClr val="tx1"/>
        </a:solidFill>
        <a:latin typeface="Tahoma" pitchFamily="34" charset="0"/>
        <a:ea typeface="+mn-ea"/>
        <a:cs typeface="Arial" pitchFamily="34" charset="0"/>
      </a:defRPr>
    </a:lvl7pPr>
    <a:lvl8pPr marL="3200400" algn="r" defTabSz="914400" rtl="1" eaLnBrk="1" latinLnBrk="0" hangingPunct="1">
      <a:defRPr kern="1200">
        <a:solidFill>
          <a:schemeClr val="tx1"/>
        </a:solidFill>
        <a:latin typeface="Tahoma" pitchFamily="34" charset="0"/>
        <a:ea typeface="+mn-ea"/>
        <a:cs typeface="Arial" pitchFamily="34" charset="0"/>
      </a:defRPr>
    </a:lvl8pPr>
    <a:lvl9pPr marL="3657600" algn="r" defTabSz="914400" rtl="1" eaLnBrk="1" latinLnBrk="0" hangingPunct="1">
      <a:defRPr kern="1200">
        <a:solidFill>
          <a:schemeClr val="tx1"/>
        </a:solidFill>
        <a:latin typeface="Tahoma"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p:scale>
          <a:sx n="50" d="100"/>
          <a:sy n="50" d="100"/>
        </p:scale>
        <p:origin x="1086"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r>
              <a:rPr lang="fa-IR" smtClean="0"/>
              <a:t>حبیب زاهری</a:t>
            </a:r>
            <a:endParaRPr lang="fa-IR"/>
          </a:p>
        </p:txBody>
      </p:sp>
      <p:sp>
        <p:nvSpPr>
          <p:cNvPr id="3" name="Date Placeholder 2"/>
          <p:cNvSpPr>
            <a:spLocks noGrp="1"/>
          </p:cNvSpPr>
          <p:nvPr>
            <p:ph type="dt" sz="quarter" idx="1"/>
          </p:nvPr>
        </p:nvSpPr>
        <p:spPr>
          <a:xfrm>
            <a:off x="1588" y="0"/>
            <a:ext cx="2971800" cy="457200"/>
          </a:xfrm>
          <a:prstGeom prst="rect">
            <a:avLst/>
          </a:prstGeom>
        </p:spPr>
        <p:txBody>
          <a:bodyPr vert="horz" lIns="91440" tIns="45720" rIns="91440" bIns="45720" rtlCol="1"/>
          <a:lstStyle>
            <a:lvl1pPr algn="l">
              <a:defRPr sz="1200"/>
            </a:lvl1pPr>
          </a:lstStyle>
          <a:p>
            <a:fld id="{AE7D6136-5CF4-486E-8DD5-93207DFF4C83}" type="datetimeFigureOut">
              <a:rPr lang="fa-IR" smtClean="0"/>
              <a:t>06/20/1443</a:t>
            </a:fld>
            <a:endParaRPr lang="fa-IR"/>
          </a:p>
        </p:txBody>
      </p:sp>
      <p:sp>
        <p:nvSpPr>
          <p:cNvPr id="4" name="Footer Placeholder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a:defRPr sz="1200"/>
            </a:lvl1pPr>
          </a:lstStyle>
          <a:p>
            <a:r>
              <a:rPr lang="fa-IR" smtClean="0"/>
              <a:t>حبیب زاهری</a:t>
            </a:r>
            <a:endParaRPr lang="fa-IR"/>
          </a:p>
        </p:txBody>
      </p:sp>
      <p:sp>
        <p:nvSpPr>
          <p:cNvPr id="5" name="Slide Number Placeholder 4"/>
          <p:cNvSpPr>
            <a:spLocks noGrp="1"/>
          </p:cNvSpPr>
          <p:nvPr>
            <p:ph type="sldNum" sz="quarter" idx="3"/>
          </p:nvPr>
        </p:nvSpPr>
        <p:spPr>
          <a:xfrm>
            <a:off x="1588" y="8685213"/>
            <a:ext cx="2971800" cy="457200"/>
          </a:xfrm>
          <a:prstGeom prst="rect">
            <a:avLst/>
          </a:prstGeom>
        </p:spPr>
        <p:txBody>
          <a:bodyPr vert="horz" lIns="91440" tIns="45720" rIns="91440" bIns="45720" rtlCol="1" anchor="b"/>
          <a:lstStyle>
            <a:lvl1pPr algn="l">
              <a:defRPr sz="1200"/>
            </a:lvl1pPr>
          </a:lstStyle>
          <a:p>
            <a:fld id="{DADCC6E2-FBE7-4F81-8489-F230B872EAF8}" type="slidenum">
              <a:rPr lang="fa-IR" smtClean="0"/>
              <a:t>‹#›</a:t>
            </a:fld>
            <a:endParaRPr lang="fa-IR"/>
          </a:p>
        </p:txBody>
      </p:sp>
    </p:spTree>
    <p:extLst>
      <p:ext uri="{BB962C8B-B14F-4D97-AF65-F5344CB8AC3E}">
        <p14:creationId xmlns:p14="http://schemas.microsoft.com/office/powerpoint/2010/main" val="4184225898"/>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r>
              <a:rPr lang="fa-IR" smtClean="0"/>
              <a:t>حبیب زاهری</a:t>
            </a:r>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BCEE5C0D-9048-46A4-B501-B0B5BBEB5C7E}" type="datetimeFigureOut">
              <a:rPr lang="fa-IR" smtClean="0"/>
              <a:t>06/20/1443</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r>
              <a:rPr lang="fa-IR" smtClean="0"/>
              <a:t>حبیب زاهری</a:t>
            </a:r>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B3B9365-F834-4216-B96B-2B748031F400}" type="slidenum">
              <a:rPr lang="fa-IR" smtClean="0"/>
              <a:t>‹#›</a:t>
            </a:fld>
            <a:endParaRPr lang="fa-IR"/>
          </a:p>
        </p:txBody>
      </p:sp>
    </p:spTree>
    <p:extLst>
      <p:ext uri="{BB962C8B-B14F-4D97-AF65-F5344CB8AC3E}">
        <p14:creationId xmlns:p14="http://schemas.microsoft.com/office/powerpoint/2010/main" val="2683494640"/>
      </p:ext>
    </p:extLst>
  </p:cSld>
  <p:clrMap bg1="lt1" tx1="dk1" bg2="lt2" tx2="dk2" accent1="accent1" accent2="accent2" accent3="accent3" accent4="accent4" accent5="accent5" accent6="accent6" hlink="hlink" folHlink="folHlink"/>
  <p:hf sldNum="0" dt="0"/>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5" name="Footer Placeholder 4"/>
          <p:cNvSpPr>
            <a:spLocks noGrp="1"/>
          </p:cNvSpPr>
          <p:nvPr>
            <p:ph type="ftr" sz="quarter" idx="10"/>
          </p:nvPr>
        </p:nvSpPr>
        <p:spPr/>
        <p:txBody>
          <a:bodyPr/>
          <a:lstStyle/>
          <a:p>
            <a:r>
              <a:rPr lang="fa-IR" smtClean="0"/>
              <a:t>حبیب زاهری</a:t>
            </a:r>
            <a:endParaRPr lang="fa-IR"/>
          </a:p>
        </p:txBody>
      </p:sp>
      <p:sp>
        <p:nvSpPr>
          <p:cNvPr id="6" name="Header Placeholder 5"/>
          <p:cNvSpPr>
            <a:spLocks noGrp="1"/>
          </p:cNvSpPr>
          <p:nvPr>
            <p:ph type="hdr" sz="quarter" idx="11"/>
          </p:nvPr>
        </p:nvSpPr>
        <p:spPr/>
        <p:txBody>
          <a:bodyPr/>
          <a:lstStyle/>
          <a:p>
            <a:r>
              <a:rPr lang="fa-IR" smtClean="0"/>
              <a:t>حبیب زاهری</a:t>
            </a:r>
            <a:endParaRPr lang="fa-IR"/>
          </a:p>
        </p:txBody>
      </p:sp>
    </p:spTree>
    <p:extLst>
      <p:ext uri="{BB962C8B-B14F-4D97-AF65-F5344CB8AC3E}">
        <p14:creationId xmlns:p14="http://schemas.microsoft.com/office/powerpoint/2010/main" val="2914707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104086C3-029B-4FE7-BB32-A8B2FD38816F}" type="slidenum">
              <a:rPr lang="ar-SA"/>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r>
              <a:rPr lang="fa-IR" smtClean="0"/>
              <a:t>حبیب زاهری</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r>
              <a:rPr lang="fa-IR" smtClean="0"/>
              <a:t>حبیب زاهری</a:t>
            </a:r>
            <a:endParaRPr lang="en-US"/>
          </a:p>
        </p:txBody>
      </p:sp>
      <p:sp>
        <p:nvSpPr>
          <p:cNvPr id="6" name="Slide Number Placeholder 21"/>
          <p:cNvSpPr>
            <a:spLocks noGrp="1"/>
          </p:cNvSpPr>
          <p:nvPr>
            <p:ph type="sldNum" sz="quarter" idx="12"/>
          </p:nvPr>
        </p:nvSpPr>
        <p:spPr/>
        <p:txBody>
          <a:bodyPr/>
          <a:lstStyle>
            <a:lvl1pPr>
              <a:defRPr/>
            </a:lvl1pPr>
          </a:lstStyle>
          <a:p>
            <a:pPr>
              <a:defRPr/>
            </a:pPr>
            <a:fld id="{852BEC73-EDD9-46DF-A3BD-494E7909FAF9}" type="slidenum">
              <a:rPr lang="ar-SA"/>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r>
              <a:rPr lang="fa-IR" smtClean="0"/>
              <a:t>حبیب زاهری</a:t>
            </a:r>
            <a:endParaRPr lang="en-US"/>
          </a:p>
        </p:txBody>
      </p:sp>
      <p:sp>
        <p:nvSpPr>
          <p:cNvPr id="6" name="Slide Number Placeholder 21"/>
          <p:cNvSpPr>
            <a:spLocks noGrp="1"/>
          </p:cNvSpPr>
          <p:nvPr>
            <p:ph type="sldNum" sz="quarter" idx="12"/>
          </p:nvPr>
        </p:nvSpPr>
        <p:spPr/>
        <p:txBody>
          <a:bodyPr/>
          <a:lstStyle>
            <a:lvl1pPr>
              <a:defRPr/>
            </a:lvl1pPr>
          </a:lstStyle>
          <a:p>
            <a:pPr>
              <a:defRPr/>
            </a:pPr>
            <a:fld id="{82AD79B9-715D-4735-8DE4-816A6CD0F539}" type="slidenum">
              <a:rPr lang="ar-SA"/>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fa-IR"/>
          </a:p>
        </p:txBody>
      </p:sp>
      <p:sp>
        <p:nvSpPr>
          <p:cNvPr id="3" name="Table Placeholder 2"/>
          <p:cNvSpPr>
            <a:spLocks noGrp="1"/>
          </p:cNvSpPr>
          <p:nvPr>
            <p:ph type="tbl" idx="1"/>
          </p:nvPr>
        </p:nvSpPr>
        <p:spPr>
          <a:xfrm>
            <a:off x="457200" y="1905000"/>
            <a:ext cx="8229600" cy="4114800"/>
          </a:xfrm>
        </p:spPr>
        <p:txBody>
          <a:bodyPr>
            <a:normAutofit/>
          </a:bodyPr>
          <a:lstStyle/>
          <a:p>
            <a:pPr lvl="0"/>
            <a:r>
              <a:rPr lang="en-US" noProof="0" smtClean="0"/>
              <a:t>Click icon to add table</a:t>
            </a:r>
            <a:endParaRPr lang="fa-IR" noProof="0" smtClean="0"/>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r>
              <a:rPr lang="fa-IR" smtClean="0"/>
              <a:t>حبیب زاهری</a:t>
            </a:r>
            <a:endParaRPr lang="en-US"/>
          </a:p>
        </p:txBody>
      </p:sp>
      <p:sp>
        <p:nvSpPr>
          <p:cNvPr id="6" name="Slide Number Placeholder 21"/>
          <p:cNvSpPr>
            <a:spLocks noGrp="1"/>
          </p:cNvSpPr>
          <p:nvPr>
            <p:ph type="sldNum" sz="quarter" idx="12"/>
          </p:nvPr>
        </p:nvSpPr>
        <p:spPr/>
        <p:txBody>
          <a:bodyPr/>
          <a:lstStyle>
            <a:lvl1pPr>
              <a:defRPr/>
            </a:lvl1pPr>
          </a:lstStyle>
          <a:p>
            <a:pPr>
              <a:defRPr/>
            </a:pPr>
            <a:fld id="{A1709A1F-AB3B-4212-A097-71A72D448549}" type="slidenum">
              <a:rPr lang="ar-SA"/>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r>
              <a:rPr lang="fa-IR" smtClean="0"/>
              <a:t>حبیب زاهری</a:t>
            </a:r>
            <a:endParaRPr lang="en-US"/>
          </a:p>
        </p:txBody>
      </p:sp>
      <p:sp>
        <p:nvSpPr>
          <p:cNvPr id="6" name="Slide Number Placeholder 21"/>
          <p:cNvSpPr>
            <a:spLocks noGrp="1"/>
          </p:cNvSpPr>
          <p:nvPr>
            <p:ph type="sldNum" sz="quarter" idx="12"/>
          </p:nvPr>
        </p:nvSpPr>
        <p:spPr/>
        <p:txBody>
          <a:bodyPr/>
          <a:lstStyle>
            <a:lvl1pPr>
              <a:defRPr/>
            </a:lvl1pPr>
          </a:lstStyle>
          <a:p>
            <a:pPr>
              <a:defRPr/>
            </a:pPr>
            <a:fld id="{9EA611F6-D523-4660-A962-81AD7588CBEB}" type="slidenum">
              <a:rPr lang="ar-SA"/>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fa-IR" smtClean="0"/>
              <a:t>حبیب زاهری</a:t>
            </a:r>
            <a:endParaRPr lang="en-US"/>
          </a:p>
        </p:txBody>
      </p:sp>
      <p:sp>
        <p:nvSpPr>
          <p:cNvPr id="7" name="Slide Number Placeholder 5"/>
          <p:cNvSpPr>
            <a:spLocks noGrp="1"/>
          </p:cNvSpPr>
          <p:nvPr>
            <p:ph type="sldNum" sz="quarter" idx="12"/>
          </p:nvPr>
        </p:nvSpPr>
        <p:spPr/>
        <p:txBody>
          <a:bodyPr/>
          <a:lstStyle>
            <a:lvl1pPr>
              <a:defRPr/>
            </a:lvl1pPr>
          </a:lstStyle>
          <a:p>
            <a:pPr>
              <a:defRPr/>
            </a:pPr>
            <a:fld id="{C2E4D528-ECCF-4491-AD5C-FC96BE28B1AE}" type="slidenum">
              <a:rPr lang="ar-SA"/>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r>
              <a:rPr lang="fa-IR" smtClean="0"/>
              <a:t>حبیب زاهری</a:t>
            </a:r>
            <a:endParaRPr lang="en-US"/>
          </a:p>
        </p:txBody>
      </p:sp>
      <p:sp>
        <p:nvSpPr>
          <p:cNvPr id="7" name="Slide Number Placeholder 21"/>
          <p:cNvSpPr>
            <a:spLocks noGrp="1"/>
          </p:cNvSpPr>
          <p:nvPr>
            <p:ph type="sldNum" sz="quarter" idx="12"/>
          </p:nvPr>
        </p:nvSpPr>
        <p:spPr/>
        <p:txBody>
          <a:bodyPr/>
          <a:lstStyle>
            <a:lvl1pPr>
              <a:defRPr/>
            </a:lvl1pPr>
          </a:lstStyle>
          <a:p>
            <a:pPr>
              <a:defRPr/>
            </a:pPr>
            <a:fld id="{3E0F145B-5B38-4739-9FDF-914F7B97C6AF}" type="slidenum">
              <a:rPr lang="ar-SA"/>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530B9AC-8BC4-44A0-9C95-5DA185BED3B4}" type="slidenum">
              <a:rPr lang="ar-SA"/>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r>
              <a:rPr lang="fa-IR" smtClean="0"/>
              <a:t>حبیب زاهری</a:t>
            </a: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r>
              <a:rPr lang="fa-IR" smtClean="0"/>
              <a:t>حبیب زاهری</a:t>
            </a:r>
            <a:endParaRPr lang="en-US"/>
          </a:p>
        </p:txBody>
      </p:sp>
      <p:sp>
        <p:nvSpPr>
          <p:cNvPr id="5" name="Slide Number Placeholder 21"/>
          <p:cNvSpPr>
            <a:spLocks noGrp="1"/>
          </p:cNvSpPr>
          <p:nvPr>
            <p:ph type="sldNum" sz="quarter" idx="12"/>
          </p:nvPr>
        </p:nvSpPr>
        <p:spPr/>
        <p:txBody>
          <a:bodyPr/>
          <a:lstStyle>
            <a:lvl1pPr>
              <a:defRPr/>
            </a:lvl1pPr>
          </a:lstStyle>
          <a:p>
            <a:pPr>
              <a:defRPr/>
            </a:pPr>
            <a:fld id="{C7742D88-BF5E-4A7C-81D6-EC4A2C030D64}" type="slidenum">
              <a:rPr lang="ar-SA"/>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r>
              <a:rPr lang="fa-IR" smtClean="0"/>
              <a:t>حبیب زاهری</a:t>
            </a:r>
            <a:endParaRPr lang="en-US"/>
          </a:p>
        </p:txBody>
      </p:sp>
      <p:sp>
        <p:nvSpPr>
          <p:cNvPr id="4" name="Slide Number Placeholder 21"/>
          <p:cNvSpPr>
            <a:spLocks noGrp="1"/>
          </p:cNvSpPr>
          <p:nvPr>
            <p:ph type="sldNum" sz="quarter" idx="12"/>
          </p:nvPr>
        </p:nvSpPr>
        <p:spPr/>
        <p:txBody>
          <a:bodyPr/>
          <a:lstStyle>
            <a:lvl1pPr>
              <a:defRPr/>
            </a:lvl1pPr>
          </a:lstStyle>
          <a:p>
            <a:pPr>
              <a:defRPr/>
            </a:pPr>
            <a:fld id="{FA713727-A096-4D58-83A2-62F909ABEE46}" type="slidenum">
              <a:rPr lang="ar-SA"/>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r>
              <a:rPr lang="fa-IR" smtClean="0"/>
              <a:t>حبیب زاهری</a:t>
            </a:r>
            <a:endParaRPr lang="en-US"/>
          </a:p>
        </p:txBody>
      </p:sp>
      <p:sp>
        <p:nvSpPr>
          <p:cNvPr id="7" name="Slide Number Placeholder 21"/>
          <p:cNvSpPr>
            <a:spLocks noGrp="1"/>
          </p:cNvSpPr>
          <p:nvPr>
            <p:ph type="sldNum" sz="quarter" idx="12"/>
          </p:nvPr>
        </p:nvSpPr>
        <p:spPr/>
        <p:txBody>
          <a:bodyPr/>
          <a:lstStyle>
            <a:lvl1pPr>
              <a:defRPr/>
            </a:lvl1pPr>
          </a:lstStyle>
          <a:p>
            <a:pPr>
              <a:defRPr/>
            </a:pPr>
            <a:fld id="{EC168295-5074-4570-9FC4-1E700DE2D8E5}" type="slidenum">
              <a:rPr lang="ar-SA"/>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r>
              <a:rPr lang="fa-IR" smtClean="0"/>
              <a:t>حبیب زاهری</a:t>
            </a:r>
            <a:endParaRPr lang="en-US"/>
          </a:p>
        </p:txBody>
      </p:sp>
      <p:sp>
        <p:nvSpPr>
          <p:cNvPr id="7" name="Slide Number Placeholder 21"/>
          <p:cNvSpPr>
            <a:spLocks noGrp="1"/>
          </p:cNvSpPr>
          <p:nvPr>
            <p:ph type="sldNum" sz="quarter" idx="12"/>
          </p:nvPr>
        </p:nvSpPr>
        <p:spPr/>
        <p:txBody>
          <a:bodyPr/>
          <a:lstStyle>
            <a:lvl1pPr>
              <a:defRPr/>
            </a:lvl1pPr>
          </a:lstStyle>
          <a:p>
            <a:pPr>
              <a:defRPr/>
            </a:pPr>
            <a:fld id="{3D8D0008-D88F-4878-971E-C8BD55150902}" type="slidenum">
              <a:rPr lang="ar-SA"/>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cs typeface="Arial" pitchFamily="34" charset="0"/>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cs typeface="Arial" pitchFamily="34" charset="0"/>
              </a:defRPr>
            </a:lvl1pPr>
          </a:lstStyle>
          <a:p>
            <a:pPr>
              <a:defRPr/>
            </a:pPr>
            <a:r>
              <a:rPr lang="fa-IR" smtClean="0"/>
              <a:t>حبیب زاهری</a:t>
            </a: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cs typeface="Arial" pitchFamily="34" charset="0"/>
              </a:defRPr>
            </a:lvl1pPr>
          </a:lstStyle>
          <a:p>
            <a:pPr>
              <a:defRPr/>
            </a:pPr>
            <a:fld id="{42FA526C-D852-43E5-AB3C-A5383D9E8D52}" type="slidenum">
              <a:rPr lang="ar-SA"/>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cSld>
  <p:clrMap bg1="dk1" tx1="lt1" bg2="dk2" tx2="lt2" accent1="accent1" accent2="accent2" accent3="accent3" accent4="accent4" accent5="accent5" accent6="accent6" hlink="hlink" folHlink="folHlink"/>
  <p:sldLayoutIdLst>
    <p:sldLayoutId id="2147484342" r:id="rId1"/>
    <p:sldLayoutId id="2147484333" r:id="rId2"/>
    <p:sldLayoutId id="2147484343" r:id="rId3"/>
    <p:sldLayoutId id="2147484334" r:id="rId4"/>
    <p:sldLayoutId id="2147484344" r:id="rId5"/>
    <p:sldLayoutId id="2147484335" r:id="rId6"/>
    <p:sldLayoutId id="2147484336" r:id="rId7"/>
    <p:sldLayoutId id="2147484337" r:id="rId8"/>
    <p:sldLayoutId id="2147484338" r:id="rId9"/>
    <p:sldLayoutId id="2147484339" r:id="rId10"/>
    <p:sldLayoutId id="2147484340" r:id="rId11"/>
    <p:sldLayoutId id="2147484341"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stCondLst>
                                            <p:cond delay="0"/>
                                          </p:stCondLst>
                                        </p:cTn>
                                        <p:tgtEl>
                                          <p:spTgt spid="9">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1000">
                                          <p:stCondLst>
                                            <p:cond delay="0"/>
                                          </p:stCondLst>
                                        </p:cTn>
                                        <p:tgtEl>
                                          <p:spTgt spid="9">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1000">
                                          <p:stCondLst>
                                            <p:cond delay="0"/>
                                          </p:stCondLst>
                                        </p:cTn>
                                        <p:tgtEl>
                                          <p:spTgt spid="9">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fade">
                                      <p:cBhvr>
                                        <p:cTn id="23" dur="1000">
                                          <p:stCondLst>
                                            <p:cond delay="0"/>
                                          </p:stCondLst>
                                        </p:cTn>
                                        <p:tgtEl>
                                          <p:spTgt spid="9">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fade">
                                      <p:cBhvr>
                                        <p:cTn id="26" dur="1000">
                                          <p:stCondLst>
                                            <p:cond delay="0"/>
                                          </p:stCondLst>
                                        </p:cTn>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5" grpId="0"/>
    </p:bldLst>
  </p:timing>
  <p:hf sldNum="0" hdr="0" dt="0"/>
  <p:txStyles>
    <p:titleStyle>
      <a:lvl1pPr algn="l" rtl="1" eaLnBrk="1" fontAlgn="base" hangingPunct="1">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1" eaLnBrk="1" fontAlgn="base" hangingPunct="1">
        <a:spcBef>
          <a:spcPct val="0"/>
        </a:spcBef>
        <a:spcAft>
          <a:spcPct val="0"/>
        </a:spcAft>
        <a:defRPr sz="4200">
          <a:solidFill>
            <a:srgbClr val="F9F9F9"/>
          </a:solidFill>
          <a:latin typeface="Constantia" pitchFamily="18" charset="0"/>
          <a:cs typeface="Times New Roman" pitchFamily="18" charset="0"/>
        </a:defRPr>
      </a:lvl2pPr>
      <a:lvl3pPr algn="l" rtl="1" eaLnBrk="1" fontAlgn="base" hangingPunct="1">
        <a:spcBef>
          <a:spcPct val="0"/>
        </a:spcBef>
        <a:spcAft>
          <a:spcPct val="0"/>
        </a:spcAft>
        <a:defRPr sz="4200">
          <a:solidFill>
            <a:srgbClr val="F9F9F9"/>
          </a:solidFill>
          <a:latin typeface="Constantia" pitchFamily="18" charset="0"/>
          <a:cs typeface="Times New Roman" pitchFamily="18" charset="0"/>
        </a:defRPr>
      </a:lvl3pPr>
      <a:lvl4pPr algn="l" rtl="1" eaLnBrk="1" fontAlgn="base" hangingPunct="1">
        <a:spcBef>
          <a:spcPct val="0"/>
        </a:spcBef>
        <a:spcAft>
          <a:spcPct val="0"/>
        </a:spcAft>
        <a:defRPr sz="4200">
          <a:solidFill>
            <a:srgbClr val="F9F9F9"/>
          </a:solidFill>
          <a:latin typeface="Constantia" pitchFamily="18" charset="0"/>
          <a:cs typeface="Times New Roman" pitchFamily="18" charset="0"/>
        </a:defRPr>
      </a:lvl4pPr>
      <a:lvl5pPr algn="l" rtl="1" eaLnBrk="1" fontAlgn="base" hangingPunct="1">
        <a:spcBef>
          <a:spcPct val="0"/>
        </a:spcBef>
        <a:spcAft>
          <a:spcPct val="0"/>
        </a:spcAft>
        <a:defRPr sz="4200">
          <a:solidFill>
            <a:srgbClr val="F9F9F9"/>
          </a:solidFill>
          <a:latin typeface="Constantia" pitchFamily="18" charset="0"/>
          <a:cs typeface="Times New Roman" pitchFamily="18" charset="0"/>
        </a:defRPr>
      </a:lvl5pPr>
      <a:lvl6pPr marL="457200" algn="l" rtl="1" eaLnBrk="1" fontAlgn="base" hangingPunct="1">
        <a:spcBef>
          <a:spcPct val="0"/>
        </a:spcBef>
        <a:spcAft>
          <a:spcPct val="0"/>
        </a:spcAft>
        <a:defRPr sz="4200">
          <a:solidFill>
            <a:srgbClr val="F9F9F9"/>
          </a:solidFill>
          <a:latin typeface="Constantia" pitchFamily="18" charset="0"/>
          <a:cs typeface="Times New Roman" pitchFamily="18" charset="0"/>
        </a:defRPr>
      </a:lvl6pPr>
      <a:lvl7pPr marL="914400" algn="l" rtl="1" eaLnBrk="1" fontAlgn="base" hangingPunct="1">
        <a:spcBef>
          <a:spcPct val="0"/>
        </a:spcBef>
        <a:spcAft>
          <a:spcPct val="0"/>
        </a:spcAft>
        <a:defRPr sz="4200">
          <a:solidFill>
            <a:srgbClr val="F9F9F9"/>
          </a:solidFill>
          <a:latin typeface="Constantia" pitchFamily="18" charset="0"/>
          <a:cs typeface="Times New Roman" pitchFamily="18" charset="0"/>
        </a:defRPr>
      </a:lvl7pPr>
      <a:lvl8pPr marL="1371600" algn="l" rtl="1" eaLnBrk="1" fontAlgn="base" hangingPunct="1">
        <a:spcBef>
          <a:spcPct val="0"/>
        </a:spcBef>
        <a:spcAft>
          <a:spcPct val="0"/>
        </a:spcAft>
        <a:defRPr sz="4200">
          <a:solidFill>
            <a:srgbClr val="F9F9F9"/>
          </a:solidFill>
          <a:latin typeface="Constantia" pitchFamily="18" charset="0"/>
          <a:cs typeface="Times New Roman" pitchFamily="18" charset="0"/>
        </a:defRPr>
      </a:lvl8pPr>
      <a:lvl9pPr marL="1828800" algn="l" rtl="1" eaLnBrk="1" fontAlgn="base" hangingPunct="1">
        <a:spcBef>
          <a:spcPct val="0"/>
        </a:spcBef>
        <a:spcAft>
          <a:spcPct val="0"/>
        </a:spcAft>
        <a:defRPr sz="4200">
          <a:solidFill>
            <a:srgbClr val="F9F9F9"/>
          </a:solidFill>
          <a:latin typeface="Constantia" pitchFamily="18" charset="0"/>
          <a:cs typeface="Times New Roman" pitchFamily="18" charset="0"/>
        </a:defRPr>
      </a:lvl9pPr>
    </p:titleStyle>
    <p:bodyStyle>
      <a:lvl1pPr marL="273050" indent="-273050" algn="r" rtl="1" eaLnBrk="1" fontAlgn="base" hangingPunct="1">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r" rtl="1" eaLnBrk="1" fontAlgn="base" hangingPunct="1">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r" rtl="1" eaLnBrk="1" fontAlgn="base" hangingPunct="1">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r" rtl="1" eaLnBrk="1" fontAlgn="base" hangingPunct="1">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r" rtl="1" eaLnBrk="1" fontAlgn="base" hangingPunct="1">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r" rtl="1"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r" rtl="1"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1.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40.jpeg"/><Relationship Id="rId5" Type="http://schemas.openxmlformats.org/officeDocument/2006/relationships/image" Target="../media/image38.wmf"/><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jpeg"/><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847972"/>
          </a:xfrm>
        </p:spPr>
        <p:txBody>
          <a:bodyPr>
            <a:normAutofit/>
          </a:bodyPr>
          <a:lstStyle/>
          <a:p>
            <a:pPr algn="ctr"/>
            <a:r>
              <a:rPr lang="fa-IR" sz="9600" dirty="0" smtClean="0">
                <a:effectLst>
                  <a:outerShdw blurRad="38100" dist="38100" dir="2700000" algn="tl">
                    <a:srgbClr val="000000">
                      <a:alpha val="43137"/>
                    </a:srgbClr>
                  </a:outerShdw>
                </a:effectLst>
                <a:cs typeface="2  Aseman" pitchFamily="2" charset="-78"/>
              </a:rPr>
              <a:t>علوم زيستی و بهداشت</a:t>
            </a:r>
            <a:endParaRPr lang="fa-IR" sz="9600" dirty="0"/>
          </a:p>
        </p:txBody>
      </p:sp>
      <p:sp>
        <p:nvSpPr>
          <p:cNvPr id="3" name="Subtitle 2"/>
          <p:cNvSpPr txBox="1">
            <a:spLocks/>
          </p:cNvSpPr>
          <p:nvPr/>
        </p:nvSpPr>
        <p:spPr>
          <a:xfrm>
            <a:off x="457200" y="3699804"/>
            <a:ext cx="8305800" cy="1143000"/>
          </a:xfrm>
          <a:prstGeom prst="rect">
            <a:avLst/>
          </a:prstGeom>
        </p:spPr>
        <p:txBody>
          <a:bodyPr/>
          <a:lstStyle/>
          <a:p>
            <a:pPr marL="273050" marR="0" lvl="0" indent="-273050" algn="ctr" defTabSz="914400" rtl="1" eaLnBrk="0" fontAlgn="base" latinLnBrk="0" hangingPunct="0">
              <a:lnSpc>
                <a:spcPct val="100000"/>
              </a:lnSpc>
              <a:spcBef>
                <a:spcPts val="600"/>
              </a:spcBef>
              <a:spcAft>
                <a:spcPct val="0"/>
              </a:spcAft>
              <a:buClr>
                <a:schemeClr val="accent2"/>
              </a:buClr>
              <a:buSzPct val="85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2  Aseman" pitchFamily="2" charset="-78"/>
              </a:rPr>
              <a:t>مركز استعداد هاي در خشان اسدپور بندرعباس</a:t>
            </a:r>
          </a:p>
          <a:p>
            <a:pPr marL="273050" marR="0" lvl="0" indent="-273050" algn="ctr" defTabSz="914400" rtl="1" eaLnBrk="0" fontAlgn="base" latinLnBrk="0" hangingPunct="0">
              <a:lnSpc>
                <a:spcPct val="100000"/>
              </a:lnSpc>
              <a:spcBef>
                <a:spcPts val="600"/>
              </a:spcBef>
              <a:spcAft>
                <a:spcPct val="0"/>
              </a:spcAft>
              <a:buClr>
                <a:schemeClr val="accent2"/>
              </a:buClr>
              <a:buSzPct val="85000"/>
              <a:tabLst/>
              <a:defRPr/>
            </a:pPr>
            <a:r>
              <a:rPr kumimoji="0" lang="fa-IR" sz="4000" i="0" u="none" strike="noStrike" kern="1200" cap="none" spc="0" normalizeH="0" baseline="0" noProof="0" dirty="0" smtClean="0">
                <a:ln>
                  <a:noFill/>
                </a:ln>
                <a:solidFill>
                  <a:schemeClr val="tx1"/>
                </a:solidFill>
                <a:effectLst/>
                <a:uLnTx/>
                <a:uFillTx/>
                <a:latin typeface="+mn-lt"/>
                <a:ea typeface="+mn-ea"/>
                <a:cs typeface="2  Aseman" pitchFamily="2" charset="-78"/>
              </a:rPr>
              <a:t>حبیب زاهری</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idx="1"/>
          </p:nvPr>
        </p:nvSpPr>
        <p:spPr>
          <a:xfrm>
            <a:off x="357158" y="285728"/>
            <a:ext cx="8229600" cy="6126163"/>
          </a:xfrm>
        </p:spPr>
        <p:txBody>
          <a:bodyPr/>
          <a:lstStyle/>
          <a:p>
            <a:pPr marL="609600" indent="-609600" eaLnBrk="1" hangingPunct="1">
              <a:buFontTx/>
              <a:buNone/>
            </a:pPr>
            <a:r>
              <a:rPr lang="fa-IR" sz="2400" b="1" dirty="0" smtClean="0">
                <a:cs typeface="B Nazanin" pitchFamily="2" charset="-78"/>
              </a:rPr>
              <a:t>موجودات زنده از نظر تعداد سلول:</a:t>
            </a:r>
          </a:p>
          <a:p>
            <a:pPr marL="609600" indent="-609600" eaLnBrk="1" hangingPunct="1">
              <a:buFontTx/>
              <a:buAutoNum type="arabicPeriod"/>
            </a:pPr>
            <a:r>
              <a:rPr lang="fa-IR" sz="2400" b="1" dirty="0" smtClean="0">
                <a:cs typeface="B Nazanin" pitchFamily="2" charset="-78"/>
              </a:rPr>
              <a:t>تک سلولی:  </a:t>
            </a:r>
            <a:r>
              <a:rPr lang="fa-IR" sz="2000" b="1" dirty="0" smtClean="0">
                <a:cs typeface="B Nazanin" pitchFamily="2" charset="-78"/>
              </a:rPr>
              <a:t>باکتری ها،آمیب و...</a:t>
            </a:r>
          </a:p>
          <a:p>
            <a:pPr marL="609600" indent="-609600" eaLnBrk="1" hangingPunct="1">
              <a:buFontTx/>
              <a:buAutoNum type="arabicPeriod"/>
            </a:pPr>
            <a:r>
              <a:rPr lang="fa-IR" sz="2400" b="1" dirty="0" smtClean="0">
                <a:cs typeface="B Nazanin" pitchFamily="2" charset="-78"/>
              </a:rPr>
              <a:t>پرسلولی:</a:t>
            </a:r>
            <a:r>
              <a:rPr lang="fa-IR" sz="2000" b="1" dirty="0" smtClean="0">
                <a:cs typeface="B Nazanin" pitchFamily="2" charset="-78"/>
              </a:rPr>
              <a:t>انسان ،گیاه  و...</a:t>
            </a:r>
          </a:p>
          <a:p>
            <a:pPr marL="609600" indent="-609600" eaLnBrk="1" hangingPunct="1">
              <a:buFontTx/>
              <a:buNone/>
            </a:pPr>
            <a:r>
              <a:rPr lang="fa-IR" sz="2400" b="1" dirty="0" smtClean="0">
                <a:cs typeface="B Nazanin" pitchFamily="2" charset="-78"/>
              </a:rPr>
              <a:t>چگونگی پیدایش نظریه ی سلولی:</a:t>
            </a:r>
          </a:p>
          <a:p>
            <a:pPr marL="609600" indent="-609600" eaLnBrk="1" hangingPunct="1">
              <a:buFontTx/>
              <a:buNone/>
            </a:pPr>
            <a:r>
              <a:rPr lang="fa-IR" sz="2000" b="1" dirty="0" smtClean="0">
                <a:cs typeface="B Nazanin" pitchFamily="2" charset="-78"/>
              </a:rPr>
              <a:t>ماتیاس شلایدن:پیکر گیاهان از سلول ساخته شده است .</a:t>
            </a:r>
          </a:p>
          <a:p>
            <a:pPr marL="609600" indent="-609600" eaLnBrk="1" hangingPunct="1">
              <a:buFontTx/>
              <a:buNone/>
            </a:pPr>
            <a:r>
              <a:rPr lang="fa-IR" sz="2000" b="1" dirty="0" smtClean="0">
                <a:cs typeface="B Nazanin" pitchFamily="2" charset="-78"/>
              </a:rPr>
              <a:t>شلایدن همراه باتئودور شوان: پیکر همه ی موجودات از سلول ساخته شده است.</a:t>
            </a:r>
          </a:p>
          <a:p>
            <a:pPr marL="609600" indent="-609600" eaLnBrk="1" hangingPunct="1">
              <a:buFontTx/>
              <a:buNone/>
            </a:pPr>
            <a:r>
              <a:rPr lang="fa-IR" sz="2000" b="1" dirty="0" smtClean="0">
                <a:cs typeface="B Nazanin" pitchFamily="2" charset="-78"/>
              </a:rPr>
              <a:t>رودولف فیرخو: هرسلول فقط از تولید مثل سلولهای دیگر بوجود می آید.</a:t>
            </a:r>
          </a:p>
          <a:p>
            <a:pPr marL="609600" indent="-609600" eaLnBrk="1" hangingPunct="1">
              <a:buFontTx/>
              <a:buNone/>
            </a:pPr>
            <a:endParaRPr lang="fa-IR" sz="2000" b="1" dirty="0" smtClean="0">
              <a:cs typeface="B Nazanin" pitchFamily="2" charset="-78"/>
            </a:endParaRPr>
          </a:p>
          <a:p>
            <a:pPr marL="609600" indent="-609600" eaLnBrk="1" hangingPunct="1">
              <a:buFontTx/>
              <a:buNone/>
            </a:pPr>
            <a:r>
              <a:rPr lang="fa-IR" sz="2400" b="1" dirty="0" smtClean="0">
                <a:cs typeface="B Nazanin" pitchFamily="2" charset="-78"/>
              </a:rPr>
              <a:t>نظریه ی سلولی:</a:t>
            </a:r>
          </a:p>
          <a:p>
            <a:pPr marL="609600" indent="-609600" eaLnBrk="1" hangingPunct="1">
              <a:buFontTx/>
              <a:buAutoNum type="arabicPeriod"/>
            </a:pPr>
            <a:r>
              <a:rPr lang="fa-IR" sz="2000" b="1" dirty="0" smtClean="0">
                <a:cs typeface="B Nazanin" pitchFamily="2" charset="-78"/>
              </a:rPr>
              <a:t>پیکر همه ی موجودات زنده از سلول ساخته شده است </a:t>
            </a:r>
          </a:p>
          <a:p>
            <a:pPr marL="609600" indent="-609600" eaLnBrk="1" hangingPunct="1">
              <a:buFontTx/>
              <a:buAutoNum type="arabicPeriod"/>
            </a:pPr>
            <a:r>
              <a:rPr lang="fa-IR" sz="2000" b="1" dirty="0" smtClean="0">
                <a:cs typeface="B Nazanin" pitchFamily="2" charset="-78"/>
              </a:rPr>
              <a:t>سلول کوچکترین واحد سازنده ی پیکر موجودات زنده است.</a:t>
            </a:r>
          </a:p>
          <a:p>
            <a:pPr marL="609600" indent="-609600" eaLnBrk="1" hangingPunct="1">
              <a:buFontTx/>
              <a:buAutoNum type="arabicPeriod"/>
            </a:pPr>
            <a:r>
              <a:rPr lang="fa-IR" sz="2000" b="1" dirty="0" smtClean="0">
                <a:cs typeface="B Nazanin" pitchFamily="2" charset="-78"/>
              </a:rPr>
              <a:t>هر سلول از تقسیم سلولهای دیگر بوجود آمده است.</a:t>
            </a:r>
            <a:endParaRPr lang="en-US" sz="2000" b="1" dirty="0" smtClean="0">
              <a:cs typeface="B Nazanin" pitchFamily="2" charset="-78"/>
            </a:endParaRPr>
          </a:p>
        </p:txBody>
      </p:sp>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354566308"/>
          <p:cNvPicPr>
            <a:picLocks noChangeAspect="1" noChangeArrowheads="1"/>
          </p:cNvPicPr>
          <p:nvPr/>
        </p:nvPicPr>
        <p:blipFill>
          <a:blip r:embed="rId2"/>
          <a:srcRect/>
          <a:stretch>
            <a:fillRect/>
          </a:stretch>
        </p:blipFill>
        <p:spPr bwMode="auto">
          <a:xfrm>
            <a:off x="468313" y="260350"/>
            <a:ext cx="8424862" cy="6597650"/>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3"/>
          <p:cNvSpPr>
            <a:spLocks noGrp="1"/>
          </p:cNvSpPr>
          <p:nvPr>
            <p:ph sz="half" idx="2"/>
          </p:nvPr>
        </p:nvSpPr>
        <p:spPr>
          <a:xfrm>
            <a:off x="4648200" y="357188"/>
            <a:ext cx="4059238" cy="5738812"/>
          </a:xfrm>
        </p:spPr>
        <p:txBody>
          <a:bodyPr/>
          <a:lstStyle/>
          <a:p>
            <a:pPr>
              <a:buFont typeface="Wingdings 2" pitchFamily="18" charset="2"/>
              <a:buNone/>
              <a:defRPr/>
            </a:pPr>
            <a:r>
              <a:rPr lang="fa-IR" sz="1600" dirty="0" smtClean="0">
                <a:solidFill>
                  <a:srgbClr val="FFC000"/>
                </a:solidFill>
                <a:cs typeface="B Nazanin" pitchFamily="2" charset="-78"/>
              </a:rPr>
              <a:t>توجه : این فصل از کتاب سال اول حذف شده است</a:t>
            </a:r>
          </a:p>
          <a:p>
            <a:pPr>
              <a:buFont typeface="Wingdings 2" pitchFamily="18" charset="2"/>
              <a:buNone/>
              <a:defRPr/>
            </a:pPr>
            <a:r>
              <a:rPr lang="fa-IR" sz="2000" dirty="0" smtClean="0">
                <a:solidFill>
                  <a:schemeClr val="bg1">
                    <a:lumMod val="95000"/>
                    <a:lumOff val="5000"/>
                  </a:schemeClr>
                </a:solidFill>
                <a:cs typeface="B Nazanin" pitchFamily="2" charset="-78"/>
              </a:rPr>
              <a:t>انواع سلولها از نظر هسته:</a:t>
            </a:r>
          </a:p>
          <a:p>
            <a:pPr>
              <a:buFont typeface="Wingdings 2" pitchFamily="18" charset="2"/>
              <a:buNone/>
              <a:defRPr/>
            </a:pPr>
            <a:r>
              <a:rPr lang="fa-IR" sz="2000" dirty="0" smtClean="0">
                <a:solidFill>
                  <a:schemeClr val="tx2">
                    <a:lumMod val="50000"/>
                  </a:schemeClr>
                </a:solidFill>
                <a:cs typeface="B Nazanin" pitchFamily="2" charset="-78"/>
              </a:rPr>
              <a:t>1.سلولهای یوکاریوتی </a:t>
            </a:r>
            <a:r>
              <a:rPr lang="fa-IR" sz="2000" dirty="0" smtClean="0">
                <a:cs typeface="B Nazanin" pitchFamily="2" charset="-78"/>
              </a:rPr>
              <a:t>شامل: سلولهای جانوری ،گیاهی،قارچه وآغازیان</a:t>
            </a:r>
          </a:p>
          <a:p>
            <a:pPr>
              <a:buFont typeface="Wingdings 2" pitchFamily="18" charset="2"/>
              <a:buNone/>
              <a:defRPr/>
            </a:pPr>
            <a:r>
              <a:rPr lang="fa-IR" sz="2000" dirty="0" smtClean="0">
                <a:cs typeface="B Nazanin" pitchFamily="2" charset="-78"/>
              </a:rPr>
              <a:t>2. </a:t>
            </a:r>
            <a:r>
              <a:rPr lang="fa-IR" sz="2000" dirty="0" smtClean="0">
                <a:solidFill>
                  <a:schemeClr val="tx2">
                    <a:lumMod val="75000"/>
                  </a:schemeClr>
                </a:solidFill>
                <a:cs typeface="B Nazanin" pitchFamily="2" charset="-78"/>
              </a:rPr>
              <a:t>سلولهای پروکاریوتی</a:t>
            </a:r>
            <a:r>
              <a:rPr lang="fa-IR" sz="2000" dirty="0" smtClean="0">
                <a:cs typeface="B Nazanin" pitchFamily="2" charset="-78"/>
              </a:rPr>
              <a:t>: باکتری هاوسیانوباکتری ها</a:t>
            </a:r>
          </a:p>
          <a:p>
            <a:pPr>
              <a:buFont typeface="Wingdings 2" pitchFamily="18" charset="2"/>
              <a:buNone/>
              <a:defRPr/>
            </a:pPr>
            <a:endParaRPr lang="fa-IR" sz="2000" dirty="0" smtClean="0">
              <a:cs typeface="B Nazanin" pitchFamily="2" charset="-78"/>
            </a:endParaRPr>
          </a:p>
          <a:p>
            <a:pPr>
              <a:buFont typeface="Wingdings 2" pitchFamily="18" charset="2"/>
              <a:buNone/>
              <a:defRPr/>
            </a:pPr>
            <a:r>
              <a:rPr lang="fa-IR" sz="2000" dirty="0" smtClean="0">
                <a:cs typeface="B Nazanin" pitchFamily="2" charset="-78"/>
              </a:rPr>
              <a:t>تفاوت سلولهای یوکاریوتی وپروکاریوتی:</a:t>
            </a:r>
          </a:p>
          <a:p>
            <a:pPr marL="457200" indent="-457200">
              <a:buFont typeface="Wingdings 2" pitchFamily="18" charset="2"/>
              <a:buAutoNum type="arabicPeriod"/>
              <a:defRPr/>
            </a:pPr>
            <a:r>
              <a:rPr lang="fa-IR" sz="2000" dirty="0" smtClean="0">
                <a:cs typeface="B Nazanin" pitchFamily="2" charset="-78"/>
              </a:rPr>
              <a:t>در یوکاریوتها اطراف مواد هسته ای غشاوجود دارد ولی در پروکاریوتها مواد هسته ای در سیتوپلاسم پراکنده اند.</a:t>
            </a:r>
          </a:p>
          <a:p>
            <a:pPr marL="457200" indent="-457200">
              <a:buFont typeface="Wingdings 2" pitchFamily="18" charset="2"/>
              <a:buAutoNum type="arabicPeriod"/>
              <a:defRPr/>
            </a:pPr>
            <a:r>
              <a:rPr lang="fa-IR" sz="2000" dirty="0" smtClean="0">
                <a:cs typeface="B Nazanin" pitchFamily="2" charset="-78"/>
              </a:rPr>
              <a:t>یوکاریوتها دار ای اندامک ها ی متعددی هستندولی در پروکاریوتها فقط ریبوزوم دیده می شود.</a:t>
            </a:r>
          </a:p>
          <a:p>
            <a:pPr marL="457200" indent="-457200">
              <a:buFont typeface="Wingdings 2" pitchFamily="18" charset="2"/>
              <a:buAutoNum type="arabicPeriod"/>
              <a:defRPr/>
            </a:pPr>
            <a:r>
              <a:rPr lang="fa-IR" sz="2000" dirty="0" smtClean="0">
                <a:cs typeface="B Nazanin" pitchFamily="2" charset="-78"/>
              </a:rPr>
              <a:t>اندازه ی سلولهای یوکاریوتی به مراتب بیشتر از پروکاریوتی است</a:t>
            </a:r>
          </a:p>
          <a:p>
            <a:pPr marL="457200" indent="-457200">
              <a:buFont typeface="Wingdings 2" pitchFamily="18" charset="2"/>
              <a:buNone/>
              <a:defRPr/>
            </a:pPr>
            <a:endParaRPr lang="fa-IR" sz="2000" dirty="0" smtClean="0">
              <a:cs typeface="B Nazanin" pitchFamily="2" charset="-78"/>
            </a:endParaRPr>
          </a:p>
        </p:txBody>
      </p:sp>
      <p:pic>
        <p:nvPicPr>
          <p:cNvPr id="30723" name="Picture 2" descr="F:\cell_comarison.jpg"/>
          <p:cNvPicPr>
            <a:picLocks noGrp="1" noChangeAspect="1" noChangeArrowheads="1"/>
          </p:cNvPicPr>
          <p:nvPr>
            <p:ph sz="half" idx="1"/>
          </p:nvPr>
        </p:nvPicPr>
        <p:blipFill>
          <a:blip r:embed="rId2"/>
          <a:srcRect/>
          <a:stretch>
            <a:fillRect/>
          </a:stretch>
        </p:blipFill>
        <p:spPr>
          <a:xfrm>
            <a:off x="285750" y="357188"/>
            <a:ext cx="4230688" cy="6072187"/>
          </a:xfrm>
          <a:noFill/>
        </p:spPr>
      </p:pic>
      <p:sp>
        <p:nvSpPr>
          <p:cNvPr id="4" name="Footer Placeholder 3"/>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idx="1"/>
          </p:nvPr>
        </p:nvSpPr>
        <p:spPr>
          <a:xfrm>
            <a:off x="457200" y="260350"/>
            <a:ext cx="8229600" cy="5865813"/>
          </a:xfrm>
        </p:spPr>
        <p:txBody>
          <a:bodyPr/>
          <a:lstStyle/>
          <a:p>
            <a:pPr eaLnBrk="1" hangingPunct="1">
              <a:buFontTx/>
              <a:buNone/>
            </a:pPr>
            <a:r>
              <a:rPr lang="fa-IR" sz="2000" b="1" smtClean="0">
                <a:cs typeface="B Nazanin" pitchFamily="2" charset="-78"/>
              </a:rPr>
              <a:t>                      </a:t>
            </a:r>
            <a:r>
              <a:rPr lang="fa-IR" sz="2400" b="1" smtClean="0">
                <a:cs typeface="B Nazanin" pitchFamily="2" charset="-78"/>
              </a:rPr>
              <a:t>1</a:t>
            </a:r>
            <a:r>
              <a:rPr lang="fa-IR" sz="2000" b="1" smtClean="0">
                <a:cs typeface="B Nazanin" pitchFamily="2" charset="-78"/>
              </a:rPr>
              <a:t>.</a:t>
            </a:r>
            <a:r>
              <a:rPr lang="fa-IR" sz="2400" b="1" smtClean="0">
                <a:cs typeface="B Nazanin" pitchFamily="2" charset="-78"/>
              </a:rPr>
              <a:t>غشا:  </a:t>
            </a:r>
            <a:r>
              <a:rPr lang="fa-IR" sz="2000" b="1" smtClean="0">
                <a:cs typeface="B Nazanin" pitchFamily="2" charset="-78"/>
              </a:rPr>
              <a:t>پرده ای نرم که پیرامون سلول را فرا گرفته است.</a:t>
            </a:r>
          </a:p>
          <a:p>
            <a:pPr eaLnBrk="1" hangingPunct="1">
              <a:buFontTx/>
              <a:buNone/>
            </a:pPr>
            <a:r>
              <a:rPr lang="fa-IR" sz="2000" b="1" smtClean="0">
                <a:cs typeface="B Nazanin" pitchFamily="2" charset="-78"/>
              </a:rPr>
              <a:t>                      </a:t>
            </a:r>
            <a:r>
              <a:rPr lang="fa-IR" sz="2400" b="1" smtClean="0">
                <a:cs typeface="B Nazanin" pitchFamily="2" charset="-78"/>
              </a:rPr>
              <a:t>نقش: </a:t>
            </a:r>
            <a:r>
              <a:rPr lang="fa-IR" sz="2000" b="1" smtClean="0">
                <a:cs typeface="B Nazanin" pitchFamily="2" charset="-78"/>
              </a:rPr>
              <a:t>1.جلوگیری از ورود مواد ناخواسته به درون سلول(اجازه ی ورود به مواد</a:t>
            </a:r>
          </a:p>
          <a:p>
            <a:pPr eaLnBrk="1" hangingPunct="1">
              <a:buFontTx/>
              <a:buNone/>
            </a:pPr>
            <a:r>
              <a:rPr lang="fa-IR" sz="2000" b="1" smtClean="0">
                <a:cs typeface="B Nazanin" pitchFamily="2" charset="-78"/>
              </a:rPr>
              <a:t>                                لازم مثل آب ،اکسیژن ومواد غذایی داده ومواد زاید مثل دی اکسید کربن</a:t>
            </a:r>
          </a:p>
          <a:p>
            <a:pPr eaLnBrk="1" hangingPunct="1">
              <a:buFontTx/>
              <a:buNone/>
            </a:pPr>
            <a:r>
              <a:rPr lang="fa-IR" sz="2000" b="1" smtClean="0">
                <a:cs typeface="B Nazanin" pitchFamily="2" charset="-78"/>
              </a:rPr>
              <a:t>                                 از طریق آن ازسلول خارج می شوند)</a:t>
            </a:r>
          </a:p>
          <a:p>
            <a:pPr eaLnBrk="1" hangingPunct="1">
              <a:buFontTx/>
              <a:buNone/>
            </a:pPr>
            <a:r>
              <a:rPr lang="fa-IR" sz="2000" b="1" smtClean="0">
                <a:cs typeface="B Nazanin" pitchFamily="2" charset="-78"/>
              </a:rPr>
              <a:t>                                2. شناسایی بعضی موادموجود در محیط با استفاده از مولکولهای سطح</a:t>
            </a:r>
          </a:p>
          <a:p>
            <a:pPr eaLnBrk="1" hangingPunct="1">
              <a:buFontTx/>
              <a:buNone/>
            </a:pPr>
            <a:r>
              <a:rPr lang="fa-IR" sz="2000" b="1" smtClean="0">
                <a:cs typeface="B Nazanin" pitchFamily="2" charset="-78"/>
              </a:rPr>
              <a:t>                                 خود</a:t>
            </a:r>
          </a:p>
          <a:p>
            <a:pPr eaLnBrk="1" hangingPunct="1">
              <a:buFontTx/>
              <a:buNone/>
            </a:pPr>
            <a:r>
              <a:rPr lang="fa-IR" sz="2400" b="1" smtClean="0">
                <a:cs typeface="B Nazanin" pitchFamily="2" charset="-78"/>
              </a:rPr>
              <a:t>بخشهای  ویژگی:</a:t>
            </a:r>
            <a:r>
              <a:rPr lang="fa-IR" sz="2000" b="1" smtClean="0">
                <a:cs typeface="B Nazanin" pitchFamily="2" charset="-78"/>
              </a:rPr>
              <a:t>دارای خاصیت نفوذ پذیری انتخابی است(یعنی ورود وخروج مواد را کنترل</a:t>
            </a:r>
          </a:p>
          <a:p>
            <a:pPr eaLnBrk="1" hangingPunct="1">
              <a:buFontTx/>
              <a:buNone/>
            </a:pPr>
            <a:r>
              <a:rPr lang="fa-IR" sz="2000" b="1" smtClean="0">
                <a:cs typeface="B Nazanin" pitchFamily="2" charset="-78"/>
              </a:rPr>
              <a:t> </a:t>
            </a:r>
            <a:r>
              <a:rPr lang="fa-IR" sz="2400" b="1" smtClean="0">
                <a:cs typeface="B Nazanin" pitchFamily="2" charset="-78"/>
              </a:rPr>
              <a:t>اساسی</a:t>
            </a:r>
            <a:r>
              <a:rPr lang="fa-IR" sz="2000" b="1" smtClean="0">
                <a:cs typeface="B Nazanin" pitchFamily="2" charset="-78"/>
              </a:rPr>
              <a:t>                  می کند.</a:t>
            </a:r>
          </a:p>
          <a:p>
            <a:pPr eaLnBrk="1" hangingPunct="1">
              <a:buFontTx/>
              <a:buNone/>
            </a:pPr>
            <a:r>
              <a:rPr lang="fa-IR" sz="2400" b="1" smtClean="0">
                <a:cs typeface="B Nazanin" pitchFamily="2" charset="-78"/>
              </a:rPr>
              <a:t>سلول      2.سیتوپلاسم:</a:t>
            </a:r>
            <a:r>
              <a:rPr lang="fa-IR" sz="2000" b="1" smtClean="0">
                <a:cs typeface="B Nazanin" pitchFamily="2" charset="-78"/>
              </a:rPr>
              <a:t>ماده ای که فضای درون سلول را پر می کند ودر آن اجزایی بنام</a:t>
            </a:r>
          </a:p>
          <a:p>
            <a:pPr eaLnBrk="1" hangingPunct="1">
              <a:buFontTx/>
              <a:buNone/>
            </a:pPr>
            <a:r>
              <a:rPr lang="fa-IR" sz="2000" b="1" smtClean="0">
                <a:cs typeface="B Nazanin" pitchFamily="2" charset="-78"/>
              </a:rPr>
              <a:t>                                             اندامک وجود دارد.</a:t>
            </a:r>
          </a:p>
          <a:p>
            <a:pPr eaLnBrk="1" hangingPunct="1">
              <a:buFontTx/>
              <a:buNone/>
            </a:pPr>
            <a:r>
              <a:rPr lang="fa-IR" sz="2000" b="1" smtClean="0">
                <a:cs typeface="B Nazanin" pitchFamily="2" charset="-78"/>
              </a:rPr>
              <a:t>                  </a:t>
            </a:r>
            <a:r>
              <a:rPr lang="fa-IR" sz="2400" b="1" smtClean="0">
                <a:cs typeface="B Nazanin" pitchFamily="2" charset="-78"/>
              </a:rPr>
              <a:t>ترکیبات اصلی:</a:t>
            </a:r>
            <a:r>
              <a:rPr lang="fa-IR" sz="2000" b="1" smtClean="0">
                <a:cs typeface="B Nazanin" pitchFamily="2" charset="-78"/>
              </a:rPr>
              <a:t>آب+ پروتئین های محلول در آب</a:t>
            </a:r>
          </a:p>
          <a:p>
            <a:pPr eaLnBrk="1" hangingPunct="1">
              <a:buFontTx/>
              <a:buNone/>
            </a:pPr>
            <a:r>
              <a:rPr lang="fa-IR" sz="2000" b="1" smtClean="0">
                <a:cs typeface="B Nazanin" pitchFamily="2" charset="-78"/>
              </a:rPr>
              <a:t>                   </a:t>
            </a:r>
            <a:r>
              <a:rPr lang="fa-IR" sz="2400" b="1" smtClean="0">
                <a:cs typeface="B Nazanin" pitchFamily="2" charset="-78"/>
              </a:rPr>
              <a:t>3 .هسته: </a:t>
            </a:r>
            <a:r>
              <a:rPr lang="fa-IR" sz="2000" b="1" smtClean="0">
                <a:cs typeface="B Nazanin" pitchFamily="2" charset="-78"/>
              </a:rPr>
              <a:t>بزرگترین اندامک درون سلول که فعالیت های درون سلول را کنترل</a:t>
            </a:r>
          </a:p>
          <a:p>
            <a:pPr eaLnBrk="1" hangingPunct="1">
              <a:buFontTx/>
              <a:buNone/>
            </a:pPr>
            <a:r>
              <a:rPr lang="fa-IR" sz="2000" b="1" smtClean="0">
                <a:cs typeface="B Nazanin" pitchFamily="2" charset="-78"/>
              </a:rPr>
              <a:t>                                 میکند.</a:t>
            </a:r>
          </a:p>
          <a:p>
            <a:pPr eaLnBrk="1" hangingPunct="1">
              <a:buFontTx/>
              <a:buNone/>
            </a:pPr>
            <a:r>
              <a:rPr lang="fa-IR" sz="2000" b="1" smtClean="0">
                <a:cs typeface="B Nazanin" pitchFamily="2" charset="-78"/>
              </a:rPr>
              <a:t>                </a:t>
            </a:r>
            <a:r>
              <a:rPr lang="fa-IR" sz="2400" b="1" smtClean="0">
                <a:cs typeface="B Nazanin" pitchFamily="2" charset="-78"/>
              </a:rPr>
              <a:t>   اجزاء:</a:t>
            </a:r>
            <a:r>
              <a:rPr lang="fa-IR" sz="2000" b="1" smtClean="0">
                <a:cs typeface="B Nazanin" pitchFamily="2" charset="-78"/>
              </a:rPr>
              <a:t>غشاء دولایه ای،شیره ی هسته،هستک(محل ساخت ریبوزوم)و کروماتین</a:t>
            </a:r>
            <a:endParaRPr lang="en-US" sz="2400" b="1" smtClean="0">
              <a:cs typeface="B Nazanin" pitchFamily="2" charset="-78"/>
            </a:endParaRPr>
          </a:p>
        </p:txBody>
      </p:sp>
      <p:sp>
        <p:nvSpPr>
          <p:cNvPr id="31747" name="AutoShape 4"/>
          <p:cNvSpPr>
            <a:spLocks/>
          </p:cNvSpPr>
          <p:nvPr/>
        </p:nvSpPr>
        <p:spPr bwMode="auto">
          <a:xfrm>
            <a:off x="7524750" y="404813"/>
            <a:ext cx="215900" cy="5472112"/>
          </a:xfrm>
          <a:prstGeom prst="rightBrace">
            <a:avLst>
              <a:gd name="adj1" fmla="val 211213"/>
              <a:gd name="adj2" fmla="val 50000"/>
            </a:avLst>
          </a:prstGeom>
          <a:noFill/>
          <a:ln w="9525">
            <a:solidFill>
              <a:schemeClr val="tx1"/>
            </a:solidFill>
            <a:round/>
            <a:headEnd/>
            <a:tailEnd/>
          </a:ln>
        </p:spPr>
        <p:txBody>
          <a:bodyPr wrap="none" anchor="ctr"/>
          <a:lstStyle/>
          <a:p>
            <a:endParaRPr lang="fa-IR"/>
          </a:p>
        </p:txBody>
      </p:sp>
      <p:sp>
        <p:nvSpPr>
          <p:cNvPr id="4" name="Footer Placeholder 3"/>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3"/>
          <p:cNvSpPr>
            <a:spLocks noGrp="1"/>
          </p:cNvSpPr>
          <p:nvPr>
            <p:ph sz="half" idx="2"/>
          </p:nvPr>
        </p:nvSpPr>
        <p:spPr>
          <a:xfrm>
            <a:off x="4648200" y="571500"/>
            <a:ext cx="4059238" cy="5524500"/>
          </a:xfrm>
        </p:spPr>
        <p:txBody>
          <a:bodyPr/>
          <a:lstStyle/>
          <a:p>
            <a:pPr eaLnBrk="1" hangingPunct="1">
              <a:buFontTx/>
              <a:buNone/>
            </a:pPr>
            <a:r>
              <a:rPr lang="fa-IR" sz="1600" b="1" smtClean="0">
                <a:cs typeface="B Nazanin" pitchFamily="2" charset="-78"/>
              </a:rPr>
              <a:t>بخش های اصلی سلول</a:t>
            </a:r>
          </a:p>
          <a:p>
            <a:pPr eaLnBrk="1" hangingPunct="1">
              <a:buFontTx/>
              <a:buNone/>
            </a:pPr>
            <a:r>
              <a:rPr lang="fa-IR" sz="1600" b="1" smtClean="0">
                <a:solidFill>
                  <a:srgbClr val="FFFF00"/>
                </a:solidFill>
                <a:cs typeface="B Nazanin" pitchFamily="2" charset="-78"/>
              </a:rPr>
              <a:t>1.غشا</a:t>
            </a:r>
            <a:r>
              <a:rPr lang="fa-IR" sz="1600" b="1" smtClean="0">
                <a:cs typeface="B Nazanin" pitchFamily="2" charset="-78"/>
              </a:rPr>
              <a:t>:  پرده ای نرم که پیرامون سلول را فرا گرفته است.</a:t>
            </a:r>
          </a:p>
          <a:p>
            <a:pPr eaLnBrk="1" hangingPunct="1">
              <a:buFontTx/>
              <a:buNone/>
            </a:pPr>
            <a:r>
              <a:rPr lang="fa-IR" sz="1600" b="1" smtClean="0">
                <a:cs typeface="B Nazanin" pitchFamily="2" charset="-78"/>
              </a:rPr>
              <a:t>    نقش:</a:t>
            </a:r>
            <a:r>
              <a:rPr lang="fa-IR" sz="1600" b="1" smtClean="0">
                <a:solidFill>
                  <a:srgbClr val="002060"/>
                </a:solidFill>
                <a:cs typeface="B Nazanin" pitchFamily="2" charset="-78"/>
              </a:rPr>
              <a:t> 1.</a:t>
            </a:r>
            <a:r>
              <a:rPr lang="fa-IR" sz="1600" b="1" smtClean="0">
                <a:cs typeface="B Nazanin" pitchFamily="2" charset="-78"/>
              </a:rPr>
              <a:t>جلوگیری از ورود مواد ناخواسته به درون سلول(اجازه ی ورود به موادلازم مثل آب ،اکسیژن ومواد غذایی داده ومواد زاید مثل دی اکسید کربن از طریق آن ازسلول خارج می شوند)</a:t>
            </a:r>
          </a:p>
          <a:p>
            <a:pPr eaLnBrk="1" hangingPunct="1">
              <a:buFontTx/>
              <a:buNone/>
            </a:pPr>
            <a:r>
              <a:rPr lang="fa-IR" sz="1600" b="1" smtClean="0">
                <a:cs typeface="B Nazanin" pitchFamily="2" charset="-78"/>
              </a:rPr>
              <a:t>        </a:t>
            </a:r>
            <a:r>
              <a:rPr lang="fa-IR" sz="1600" b="1" smtClean="0">
                <a:solidFill>
                  <a:srgbClr val="002060"/>
                </a:solidFill>
                <a:cs typeface="B Nazanin" pitchFamily="2" charset="-78"/>
              </a:rPr>
              <a:t>2. </a:t>
            </a:r>
            <a:r>
              <a:rPr lang="fa-IR" sz="1600" b="1" smtClean="0">
                <a:cs typeface="B Nazanin" pitchFamily="2" charset="-78"/>
              </a:rPr>
              <a:t>شناسایی بعضی موادموجود در محیط با استفاده از مولکولهای سطح خود</a:t>
            </a:r>
          </a:p>
          <a:p>
            <a:pPr eaLnBrk="1" hangingPunct="1">
              <a:buFontTx/>
              <a:buNone/>
            </a:pPr>
            <a:r>
              <a:rPr lang="fa-IR" sz="1600" b="1" smtClean="0">
                <a:cs typeface="B Nazanin" pitchFamily="2" charset="-78"/>
              </a:rPr>
              <a:t>ویژگی:دارای خاصیت نفوذ پذیری انتخابی است(یعنی ورود وخروج مواد را کنترل می کند.</a:t>
            </a:r>
          </a:p>
          <a:p>
            <a:pPr eaLnBrk="1" hangingPunct="1">
              <a:buFontTx/>
              <a:buNone/>
            </a:pPr>
            <a:endParaRPr lang="fa-IR" sz="1600" b="1" smtClean="0">
              <a:cs typeface="B Nazanin" pitchFamily="2" charset="-78"/>
            </a:endParaRPr>
          </a:p>
          <a:p>
            <a:pPr eaLnBrk="1" hangingPunct="1">
              <a:buFontTx/>
              <a:buNone/>
            </a:pPr>
            <a:r>
              <a:rPr lang="fa-IR" sz="1600" b="1" smtClean="0">
                <a:solidFill>
                  <a:srgbClr val="FFFF00"/>
                </a:solidFill>
                <a:cs typeface="B Nazanin" pitchFamily="2" charset="-78"/>
              </a:rPr>
              <a:t>2.سیتوپلاسم</a:t>
            </a:r>
            <a:r>
              <a:rPr lang="fa-IR" sz="1600" b="1" smtClean="0">
                <a:cs typeface="B Nazanin" pitchFamily="2" charset="-78"/>
              </a:rPr>
              <a:t>:ماده ای که فضای درون سلول را پر می کند ودر آن اجزایی بنام اندامک وجود دارد.</a:t>
            </a:r>
          </a:p>
          <a:p>
            <a:pPr eaLnBrk="1" hangingPunct="1">
              <a:buFontTx/>
              <a:buNone/>
            </a:pPr>
            <a:r>
              <a:rPr lang="fa-IR" sz="1600" b="1" smtClean="0">
                <a:cs typeface="B Nazanin" pitchFamily="2" charset="-78"/>
              </a:rPr>
              <a:t> ترکیبات اصلی:آب+ پروتئین های محلول در آب</a:t>
            </a:r>
          </a:p>
          <a:p>
            <a:pPr eaLnBrk="1" hangingPunct="1">
              <a:buFont typeface="Wingdings 2" pitchFamily="18" charset="2"/>
              <a:buNone/>
            </a:pPr>
            <a:r>
              <a:rPr lang="fa-IR" sz="1600" b="1" smtClean="0">
                <a:cs typeface="B Nazanin" pitchFamily="2" charset="-78"/>
              </a:rPr>
              <a:t>سیتوپلاسم= سیتوسول+اندامک ها</a:t>
            </a:r>
          </a:p>
          <a:p>
            <a:pPr eaLnBrk="1" hangingPunct="1">
              <a:buFontTx/>
              <a:buNone/>
            </a:pPr>
            <a:r>
              <a:rPr lang="fa-IR" sz="1600" b="1" smtClean="0">
                <a:solidFill>
                  <a:srgbClr val="FFFF00"/>
                </a:solidFill>
                <a:cs typeface="B Nazanin" pitchFamily="2" charset="-78"/>
              </a:rPr>
              <a:t> 3 .هسته</a:t>
            </a:r>
            <a:r>
              <a:rPr lang="fa-IR" sz="1600" b="1" smtClean="0">
                <a:cs typeface="B Nazanin" pitchFamily="2" charset="-78"/>
              </a:rPr>
              <a:t>: بزرگترین اندامک درون سلول که فعالیت های درون سلول را کنترل میکند.</a:t>
            </a:r>
          </a:p>
          <a:p>
            <a:pPr eaLnBrk="1" hangingPunct="1">
              <a:buFontTx/>
              <a:buNone/>
            </a:pPr>
            <a:r>
              <a:rPr lang="fa-IR" sz="1600" b="1" smtClean="0">
                <a:cs typeface="B Nazanin" pitchFamily="2" charset="-78"/>
              </a:rPr>
              <a:t>    اجزاء:غشاء دولایه ای،شیره ی هسته،هستک(محل ساخت ریبوزوم)و کروماتین</a:t>
            </a:r>
            <a:endParaRPr lang="fa-IR" sz="1600" smtClean="0">
              <a:cs typeface="B Nazanin" pitchFamily="2" charset="-78"/>
            </a:endParaRPr>
          </a:p>
        </p:txBody>
      </p:sp>
      <p:pic>
        <p:nvPicPr>
          <p:cNvPr id="32771" name="Content Placeholder 4" descr="celula"/>
          <p:cNvPicPr>
            <a:picLocks noGrp="1" noChangeAspect="1" noChangeArrowheads="1"/>
          </p:cNvPicPr>
          <p:nvPr>
            <p:ph sz="half" idx="1"/>
          </p:nvPr>
        </p:nvPicPr>
        <p:blipFill>
          <a:blip r:embed="rId2"/>
          <a:srcRect/>
          <a:stretch>
            <a:fillRect/>
          </a:stretch>
        </p:blipFill>
        <p:spPr>
          <a:xfrm>
            <a:off x="457200" y="500063"/>
            <a:ext cx="4059238" cy="5500687"/>
          </a:xfrm>
          <a:noFill/>
        </p:spPr>
      </p:pic>
      <p:sp>
        <p:nvSpPr>
          <p:cNvPr id="4" name="Footer Placeholder 3"/>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929188" y="357188"/>
            <a:ext cx="3778250" cy="5738812"/>
          </a:xfrm>
        </p:spPr>
        <p:txBody>
          <a:bodyPr/>
          <a:lstStyle/>
          <a:p>
            <a:pPr>
              <a:buFont typeface="Wingdings 2" pitchFamily="18" charset="2"/>
              <a:buNone/>
              <a:defRPr/>
            </a:pPr>
            <a:r>
              <a:rPr lang="fa-IR" sz="1800" b="1" dirty="0" smtClean="0">
                <a:cs typeface="B Nazanin" pitchFamily="2" charset="-78"/>
              </a:rPr>
              <a:t>غشا:</a:t>
            </a:r>
          </a:p>
          <a:p>
            <a:pPr>
              <a:buFont typeface="Wingdings 2" pitchFamily="18" charset="2"/>
              <a:buNone/>
              <a:defRPr/>
            </a:pPr>
            <a:r>
              <a:rPr lang="fa-IR" sz="1800" b="1" dirty="0" smtClean="0">
                <a:solidFill>
                  <a:schemeClr val="bg2">
                    <a:lumMod val="60000"/>
                    <a:lumOff val="40000"/>
                  </a:schemeClr>
                </a:solidFill>
                <a:cs typeface="B Nazanin" pitchFamily="2" charset="-78"/>
              </a:rPr>
              <a:t>مولکولهای سازنده:</a:t>
            </a:r>
          </a:p>
          <a:p>
            <a:pPr marL="342900" indent="-342900">
              <a:buFont typeface="Wingdings 2" pitchFamily="18" charset="2"/>
              <a:buAutoNum type="arabicPeriod"/>
              <a:defRPr/>
            </a:pPr>
            <a:r>
              <a:rPr lang="fa-IR" sz="1600" b="1" dirty="0" smtClean="0">
                <a:cs typeface="B Nazanin" pitchFamily="2" charset="-78"/>
              </a:rPr>
              <a:t>فسفولیپیدها</a:t>
            </a:r>
          </a:p>
          <a:p>
            <a:pPr marL="342900" indent="-342900">
              <a:buFont typeface="Wingdings 2" pitchFamily="18" charset="2"/>
              <a:buAutoNum type="arabicPeriod"/>
              <a:defRPr/>
            </a:pPr>
            <a:r>
              <a:rPr lang="fa-IR" sz="1600" b="1" dirty="0" smtClean="0">
                <a:cs typeface="B Nazanin" pitchFamily="2" charset="-78"/>
              </a:rPr>
              <a:t>پروتئین ها</a:t>
            </a:r>
          </a:p>
          <a:p>
            <a:pPr marL="342900" indent="-342900">
              <a:buFont typeface="Wingdings 2" pitchFamily="18" charset="2"/>
              <a:buAutoNum type="arabicPeriod"/>
              <a:defRPr/>
            </a:pPr>
            <a:r>
              <a:rPr lang="fa-IR" sz="1600" b="1" dirty="0" smtClean="0">
                <a:cs typeface="B Nazanin" pitchFamily="2" charset="-78"/>
              </a:rPr>
              <a:t>گلیکوپروتئین ها(کربوهیدرات+پروتئین)</a:t>
            </a:r>
          </a:p>
          <a:p>
            <a:pPr marL="342900" indent="-342900">
              <a:buFont typeface="Wingdings 2" pitchFamily="18" charset="2"/>
              <a:buAutoNum type="arabicPeriod"/>
              <a:defRPr/>
            </a:pPr>
            <a:r>
              <a:rPr lang="fa-IR" sz="1600" b="1" dirty="0" smtClean="0">
                <a:cs typeface="B Nazanin" pitchFamily="2" charset="-78"/>
              </a:rPr>
              <a:t>گلیکولیپید(کربوهیدرات+پروتئین)</a:t>
            </a:r>
          </a:p>
          <a:p>
            <a:pPr marL="342900" indent="-342900">
              <a:buFont typeface="Wingdings 2" pitchFamily="18" charset="2"/>
              <a:buAutoNum type="arabicPeriod"/>
              <a:defRPr/>
            </a:pPr>
            <a:r>
              <a:rPr lang="fa-IR" sz="1600" b="1" dirty="0" smtClean="0">
                <a:cs typeface="B Nazanin" pitchFamily="2" charset="-78"/>
              </a:rPr>
              <a:t>کلسترول</a:t>
            </a:r>
          </a:p>
          <a:p>
            <a:pPr marL="342900" indent="-342900">
              <a:buFont typeface="Wingdings 2" pitchFamily="18" charset="2"/>
              <a:buAutoNum type="arabicPeriod"/>
              <a:defRPr/>
            </a:pPr>
            <a:endParaRPr lang="fa-IR" sz="1600" b="1" dirty="0" smtClean="0">
              <a:cs typeface="B Nazanin" pitchFamily="2" charset="-78"/>
            </a:endParaRPr>
          </a:p>
          <a:p>
            <a:pPr marL="342900" indent="-342900">
              <a:defRPr/>
            </a:pPr>
            <a:r>
              <a:rPr lang="fa-IR" sz="1600" b="1" dirty="0" smtClean="0">
                <a:solidFill>
                  <a:srgbClr val="FFFF00"/>
                </a:solidFill>
                <a:cs typeface="B Nazanin" pitchFamily="2" charset="-78"/>
              </a:rPr>
              <a:t>فسفولیپیدها بیشترین مولکولهای غشا را تشکیل می دهند و سدی در برابر مواد محلول درآب تشکیل می دهند.</a:t>
            </a:r>
          </a:p>
          <a:p>
            <a:pPr marL="342900" indent="-342900">
              <a:defRPr/>
            </a:pPr>
            <a:r>
              <a:rPr lang="fa-IR" sz="1600" b="1" dirty="0" smtClean="0">
                <a:solidFill>
                  <a:schemeClr val="accent6">
                    <a:lumMod val="60000"/>
                    <a:lumOff val="40000"/>
                  </a:schemeClr>
                </a:solidFill>
                <a:cs typeface="B Nazanin" pitchFamily="2" charset="-78"/>
              </a:rPr>
              <a:t>انواع پروتئین های غشا:</a:t>
            </a:r>
          </a:p>
          <a:p>
            <a:pPr marL="342900" indent="-342900">
              <a:buFont typeface="Wingdings 2" pitchFamily="18" charset="2"/>
              <a:buNone/>
              <a:defRPr/>
            </a:pPr>
            <a:r>
              <a:rPr lang="fa-IR" sz="1600" b="1" dirty="0" smtClean="0">
                <a:solidFill>
                  <a:schemeClr val="accent2">
                    <a:lumMod val="20000"/>
                    <a:lumOff val="80000"/>
                  </a:schemeClr>
                </a:solidFill>
                <a:cs typeface="B Nazanin" pitchFamily="2" charset="-78"/>
              </a:rPr>
              <a:t>1.پذیرنده: کمک به اتصال فیزیکی سلولها به یکدیگر وبه مولکولها</a:t>
            </a:r>
          </a:p>
          <a:p>
            <a:pPr marL="342900" indent="-342900">
              <a:buFont typeface="Wingdings 2" pitchFamily="18" charset="2"/>
              <a:buNone/>
              <a:defRPr/>
            </a:pPr>
            <a:r>
              <a:rPr lang="fa-IR" sz="1600" b="1" dirty="0" smtClean="0">
                <a:solidFill>
                  <a:schemeClr val="accent2">
                    <a:lumMod val="20000"/>
                    <a:lumOff val="80000"/>
                  </a:schemeClr>
                </a:solidFill>
                <a:cs typeface="B Nazanin" pitchFamily="2" charset="-78"/>
              </a:rPr>
              <a:t>2.کانالها(اختصاصی عمل می کنند):منفذی برای عبور مواد</a:t>
            </a:r>
          </a:p>
          <a:p>
            <a:pPr marL="342900" indent="-342900">
              <a:buFont typeface="Wingdings 2" pitchFamily="18" charset="2"/>
              <a:buNone/>
              <a:defRPr/>
            </a:pPr>
            <a:r>
              <a:rPr lang="fa-IR" sz="1600" b="1" dirty="0" smtClean="0">
                <a:solidFill>
                  <a:schemeClr val="accent2">
                    <a:lumMod val="20000"/>
                    <a:lumOff val="80000"/>
                  </a:schemeClr>
                </a:solidFill>
                <a:cs typeface="B Nazanin" pitchFamily="2" charset="-78"/>
              </a:rPr>
              <a:t>3.ناقل ها:موادی مانند یونها را عبور می دهند</a:t>
            </a:r>
          </a:p>
          <a:p>
            <a:pPr>
              <a:buFont typeface="Wingdings 2" pitchFamily="18" charset="2"/>
              <a:buNone/>
              <a:defRPr/>
            </a:pPr>
            <a:endParaRPr lang="fa-IR" sz="1800" b="1" dirty="0" smtClean="0">
              <a:cs typeface="B Nazanin" pitchFamily="2" charset="-78"/>
            </a:endParaRPr>
          </a:p>
          <a:p>
            <a:pPr>
              <a:buFont typeface="Wingdings 2" pitchFamily="18" charset="2"/>
              <a:buNone/>
              <a:defRPr/>
            </a:pPr>
            <a:endParaRPr lang="fa-IR" sz="1800" b="1" dirty="0">
              <a:cs typeface="B Nazanin" pitchFamily="2" charset="-78"/>
            </a:endParaRPr>
          </a:p>
        </p:txBody>
      </p:sp>
      <p:pic>
        <p:nvPicPr>
          <p:cNvPr id="2052" name="Content Placeholder 4" descr="IMG_1929"/>
          <p:cNvPicPr>
            <a:picLocks noGrp="1" noChangeAspect="1" noChangeArrowheads="1"/>
          </p:cNvPicPr>
          <p:nvPr>
            <p:ph sz="half" idx="1"/>
          </p:nvPr>
        </p:nvPicPr>
        <p:blipFill>
          <a:blip r:embed="rId2"/>
          <a:srcRect t="36084" r="1111"/>
          <a:stretch>
            <a:fillRect/>
          </a:stretch>
        </p:blipFill>
        <p:spPr>
          <a:xfrm>
            <a:off x="457200" y="928688"/>
            <a:ext cx="4543425" cy="5286375"/>
          </a:xfrm>
          <a:noFill/>
        </p:spPr>
      </p:pic>
      <p:sp>
        <p:nvSpPr>
          <p:cNvPr id="5" name="Footer Placeholder 4"/>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3"/>
          <p:cNvSpPr>
            <a:spLocks noGrp="1"/>
          </p:cNvSpPr>
          <p:nvPr>
            <p:ph sz="half" idx="2"/>
          </p:nvPr>
        </p:nvSpPr>
        <p:spPr>
          <a:xfrm>
            <a:off x="4786313" y="571500"/>
            <a:ext cx="4059237" cy="5595938"/>
          </a:xfrm>
        </p:spPr>
        <p:txBody>
          <a:bodyPr/>
          <a:lstStyle/>
          <a:p>
            <a:pPr>
              <a:buFont typeface="Wingdings 2" pitchFamily="18" charset="2"/>
              <a:buNone/>
            </a:pPr>
            <a:r>
              <a:rPr lang="fa-IR" sz="1800" b="1" dirty="0" smtClean="0">
                <a:cs typeface="B Nazanin" pitchFamily="2" charset="-78"/>
              </a:rPr>
              <a:t>تفاوت سلولهای گیاهی وجانوری؟</a:t>
            </a:r>
          </a:p>
          <a:p>
            <a:pPr>
              <a:buFont typeface="Wingdings 2" pitchFamily="18" charset="2"/>
              <a:buNone/>
            </a:pPr>
            <a:endParaRPr lang="fa-IR" sz="1800" b="1" dirty="0" smtClean="0">
              <a:cs typeface="B Nazanin" pitchFamily="2" charset="-78"/>
            </a:endParaRPr>
          </a:p>
          <a:p>
            <a:pPr>
              <a:buFont typeface="Wingdings 2" pitchFamily="18" charset="2"/>
              <a:buNone/>
            </a:pPr>
            <a:r>
              <a:rPr lang="fa-IR" sz="1800" b="1" dirty="0" smtClean="0">
                <a:cs typeface="B Nazanin" pitchFamily="2" charset="-78"/>
              </a:rPr>
              <a:t>بخش هایی که در سلولهای جانوری دیده نمی شود؟</a:t>
            </a:r>
          </a:p>
          <a:p>
            <a:pPr>
              <a:buFont typeface="Wingdings 2" pitchFamily="18" charset="2"/>
              <a:buNone/>
            </a:pPr>
            <a:endParaRPr lang="fa-IR" sz="1800" b="1" dirty="0" smtClean="0">
              <a:cs typeface="B Nazanin" pitchFamily="2" charset="-78"/>
            </a:endParaRPr>
          </a:p>
          <a:p>
            <a:pPr>
              <a:buFont typeface="Wingdings 2" pitchFamily="18" charset="2"/>
              <a:buNone/>
            </a:pPr>
            <a:r>
              <a:rPr lang="fa-IR" sz="1800" b="1" dirty="0" smtClean="0">
                <a:cs typeface="B Nazanin" pitchFamily="2" charset="-78"/>
              </a:rPr>
              <a:t>اندامک هایی که در سلولهای گیاهی دیده نمی شود؟</a:t>
            </a:r>
          </a:p>
          <a:p>
            <a:pPr>
              <a:buFont typeface="Wingdings 2" pitchFamily="18" charset="2"/>
              <a:buNone/>
            </a:pPr>
            <a:r>
              <a:rPr lang="fa-IR" sz="1800" b="1" dirty="0" smtClean="0">
                <a:cs typeface="B Nazanin" pitchFamily="2" charset="-78"/>
              </a:rPr>
              <a:t>شکل کدام سلول تغییر پیدا می کند؟ چرا؟</a:t>
            </a:r>
          </a:p>
          <a:p>
            <a:pPr>
              <a:buFont typeface="Wingdings 2" pitchFamily="18" charset="2"/>
              <a:buNone/>
            </a:pPr>
            <a:endParaRPr lang="fa-IR" sz="1800" b="1" dirty="0" smtClean="0">
              <a:cs typeface="B Nazanin" pitchFamily="2" charset="-78"/>
            </a:endParaRPr>
          </a:p>
          <a:p>
            <a:pPr>
              <a:buFont typeface="Wingdings 2" pitchFamily="18" charset="2"/>
              <a:buNone/>
            </a:pPr>
            <a:endParaRPr lang="fa-IR" sz="1800" b="1" dirty="0" smtClean="0">
              <a:cs typeface="B Nazanin" pitchFamily="2" charset="-78"/>
            </a:endParaRPr>
          </a:p>
          <a:p>
            <a:pPr>
              <a:buFont typeface="Wingdings 2" pitchFamily="18" charset="2"/>
              <a:buNone/>
            </a:pPr>
            <a:endParaRPr lang="fa-IR" sz="1800" b="1" dirty="0" smtClean="0">
              <a:cs typeface="B Nazanin" pitchFamily="2" charset="-78"/>
            </a:endParaRPr>
          </a:p>
          <a:p>
            <a:pPr>
              <a:buFont typeface="Wingdings 2" pitchFamily="18" charset="2"/>
              <a:buNone/>
            </a:pPr>
            <a:endParaRPr lang="fa-IR" sz="1800" b="1" dirty="0" smtClean="0">
              <a:cs typeface="B Nazanin" pitchFamily="2" charset="-78"/>
            </a:endParaRPr>
          </a:p>
          <a:p>
            <a:pPr>
              <a:buFont typeface="Wingdings 2" pitchFamily="18" charset="2"/>
              <a:buNone/>
            </a:pPr>
            <a:endParaRPr lang="fa-IR" sz="1800" b="1" dirty="0" smtClean="0">
              <a:cs typeface="B Nazanin" pitchFamily="2" charset="-78"/>
            </a:endParaRPr>
          </a:p>
          <a:p>
            <a:pPr>
              <a:buFont typeface="Wingdings 2" pitchFamily="18" charset="2"/>
              <a:buNone/>
            </a:pPr>
            <a:endParaRPr lang="fa-IR" sz="1800" b="1" dirty="0" smtClean="0">
              <a:cs typeface="B Nazanin" pitchFamily="2" charset="-78"/>
            </a:endParaRPr>
          </a:p>
          <a:p>
            <a:pPr>
              <a:buFont typeface="Wingdings 2" pitchFamily="18" charset="2"/>
              <a:buNone/>
            </a:pPr>
            <a:endParaRPr lang="fa-IR" sz="1800" b="1" dirty="0" smtClean="0">
              <a:cs typeface="B Nazanin" pitchFamily="2" charset="-78"/>
            </a:endParaRPr>
          </a:p>
          <a:p>
            <a:pPr>
              <a:buFont typeface="Wingdings 2" pitchFamily="18" charset="2"/>
              <a:buNone/>
            </a:pPr>
            <a:endParaRPr lang="fa-IR" sz="1800" b="1" dirty="0" smtClean="0">
              <a:cs typeface="B Nazanin" pitchFamily="2" charset="-78"/>
            </a:endParaRPr>
          </a:p>
        </p:txBody>
      </p:sp>
      <p:pic>
        <p:nvPicPr>
          <p:cNvPr id="33795" name="Content Placeholder 4" descr="Picture 039"/>
          <p:cNvPicPr>
            <a:picLocks noGrp="1" noChangeAspect="1" noChangeArrowheads="1"/>
          </p:cNvPicPr>
          <p:nvPr>
            <p:ph sz="half" idx="1"/>
          </p:nvPr>
        </p:nvPicPr>
        <p:blipFill>
          <a:blip r:embed="rId2"/>
          <a:srcRect t="17346" b="4559"/>
          <a:stretch>
            <a:fillRect/>
          </a:stretch>
        </p:blipFill>
        <p:spPr>
          <a:xfrm>
            <a:off x="457200" y="428625"/>
            <a:ext cx="4059238" cy="2643188"/>
          </a:xfrm>
          <a:noFill/>
        </p:spPr>
      </p:pic>
      <p:pic>
        <p:nvPicPr>
          <p:cNvPr id="4" name="Picture 12" descr="PC"/>
          <p:cNvPicPr>
            <a:picLocks noChangeAspect="1" noChangeArrowheads="1"/>
          </p:cNvPicPr>
          <p:nvPr/>
        </p:nvPicPr>
        <p:blipFill>
          <a:blip r:embed="rId3"/>
          <a:srcRect/>
          <a:stretch>
            <a:fillRect/>
          </a:stretch>
        </p:blipFill>
        <p:spPr bwMode="auto">
          <a:xfrm>
            <a:off x="4857750" y="3357563"/>
            <a:ext cx="3429000" cy="2928937"/>
          </a:xfrm>
          <a:prstGeom prst="rect">
            <a:avLst/>
          </a:prstGeom>
          <a:noFill/>
          <a:ln w="9525">
            <a:noFill/>
            <a:miter lim="800000"/>
            <a:headEnd/>
            <a:tailEnd/>
          </a:ln>
        </p:spPr>
      </p:pic>
      <p:pic>
        <p:nvPicPr>
          <p:cNvPr id="5" name="Picture 11" descr="animalcell"/>
          <p:cNvPicPr>
            <a:picLocks noChangeAspect="1" noChangeArrowheads="1"/>
          </p:cNvPicPr>
          <p:nvPr/>
        </p:nvPicPr>
        <p:blipFill>
          <a:blip r:embed="rId4"/>
          <a:srcRect/>
          <a:stretch>
            <a:fillRect/>
          </a:stretch>
        </p:blipFill>
        <p:spPr bwMode="auto">
          <a:xfrm>
            <a:off x="428625" y="3214688"/>
            <a:ext cx="4071938" cy="2871787"/>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yoosdownload.persiangig.com/image/1..bmp"/>
          <p:cNvPicPr>
            <a:picLocks noChangeAspect="1" noChangeArrowheads="1"/>
          </p:cNvPicPr>
          <p:nvPr/>
        </p:nvPicPr>
        <p:blipFill>
          <a:blip r:embed="rId2"/>
          <a:srcRect/>
          <a:stretch>
            <a:fillRect/>
          </a:stretch>
        </p:blipFill>
        <p:spPr bwMode="auto">
          <a:xfrm>
            <a:off x="285750" y="571500"/>
            <a:ext cx="8358188" cy="5643563"/>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idx="1"/>
          </p:nvPr>
        </p:nvSpPr>
        <p:spPr>
          <a:xfrm>
            <a:off x="457200" y="333375"/>
            <a:ext cx="8229600" cy="5792788"/>
          </a:xfrm>
        </p:spPr>
        <p:txBody>
          <a:bodyPr/>
          <a:lstStyle/>
          <a:p>
            <a:pPr marL="609600" indent="-609600" eaLnBrk="1" hangingPunct="1">
              <a:buFontTx/>
              <a:buNone/>
            </a:pPr>
            <a:r>
              <a:rPr lang="fa-IR" sz="2400" b="1" dirty="0" smtClean="0">
                <a:solidFill>
                  <a:srgbClr val="FFC000"/>
                </a:solidFill>
                <a:cs typeface="B Nazanin" pitchFamily="2" charset="-78"/>
              </a:rPr>
              <a:t>دیواره ی سلولی</a:t>
            </a:r>
            <a:r>
              <a:rPr lang="fa-IR" sz="2400" b="1" dirty="0" smtClean="0">
                <a:cs typeface="B Nazanin" pitchFamily="2" charset="-78"/>
              </a:rPr>
              <a:t>:</a:t>
            </a:r>
            <a:r>
              <a:rPr lang="fa-IR" sz="2000" b="1" dirty="0" smtClean="0">
                <a:cs typeface="B Nazanin" pitchFamily="2" charset="-78"/>
              </a:rPr>
              <a:t>دیواره ی ضخیم ومحکمی که بر روی غشای پلاسمایی سلولهای گیاهی ،باکتری ها وقارچها وجود دارد.</a:t>
            </a:r>
          </a:p>
          <a:p>
            <a:pPr marL="609600" indent="-609600" eaLnBrk="1" hangingPunct="1">
              <a:buFontTx/>
              <a:buNone/>
            </a:pPr>
            <a:r>
              <a:rPr lang="fa-IR" sz="2400" b="1" dirty="0" smtClean="0">
                <a:cs typeface="B Nazanin" pitchFamily="2" charset="-78"/>
              </a:rPr>
              <a:t>نقش:</a:t>
            </a:r>
          </a:p>
          <a:p>
            <a:pPr marL="609600" indent="-609600" eaLnBrk="1" hangingPunct="1">
              <a:buFontTx/>
              <a:buAutoNum type="arabicPeriod"/>
            </a:pPr>
            <a:r>
              <a:rPr lang="fa-IR" sz="2000" b="1" dirty="0" smtClean="0">
                <a:cs typeface="B Nazanin" pitchFamily="2" charset="-78"/>
              </a:rPr>
              <a:t>استحکام سلول</a:t>
            </a:r>
          </a:p>
          <a:p>
            <a:pPr marL="609600" indent="-609600" eaLnBrk="1" hangingPunct="1">
              <a:buFontTx/>
              <a:buAutoNum type="arabicPeriod"/>
            </a:pPr>
            <a:r>
              <a:rPr lang="fa-IR" sz="2000" b="1" dirty="0" smtClean="0">
                <a:cs typeface="B Nazanin" pitchFamily="2" charset="-78"/>
              </a:rPr>
              <a:t>شکل دادن به سلول</a:t>
            </a:r>
          </a:p>
          <a:p>
            <a:pPr marL="609600" indent="-609600" eaLnBrk="1" hangingPunct="1">
              <a:buFontTx/>
              <a:buAutoNum type="arabicPeriod"/>
            </a:pPr>
            <a:r>
              <a:rPr lang="fa-IR" sz="2000" b="1" dirty="0" smtClean="0">
                <a:cs typeface="B Nazanin" pitchFamily="2" charset="-78"/>
              </a:rPr>
              <a:t>موادی در آن وجود داردکه از حمله ی میکروبهای بیماری زا جلوگیری میکند.</a:t>
            </a:r>
          </a:p>
          <a:p>
            <a:pPr marL="609600" indent="-609600" eaLnBrk="1" hangingPunct="1">
              <a:buFontTx/>
              <a:buNone/>
            </a:pPr>
            <a:r>
              <a:rPr lang="fa-IR" sz="2400" b="1" dirty="0" smtClean="0">
                <a:solidFill>
                  <a:srgbClr val="FFC000"/>
                </a:solidFill>
                <a:cs typeface="B Nazanin" pitchFamily="2" charset="-78"/>
              </a:rPr>
              <a:t>تفاوت دیواره ی سلولی با غشای پلاسمایی:</a:t>
            </a:r>
          </a:p>
          <a:p>
            <a:pPr marL="609600" indent="-609600" eaLnBrk="1" hangingPunct="1">
              <a:buFontTx/>
              <a:buNone/>
            </a:pPr>
            <a:r>
              <a:rPr lang="fa-IR" sz="2000" b="1" dirty="0" smtClean="0">
                <a:cs typeface="B Nazanin" pitchFamily="2" charset="-78"/>
              </a:rPr>
              <a:t>دیواره ی سلولی نفوذ پذیری انتخابی ندارد وبسیاری از مولکولها از آن عبور می کنند.</a:t>
            </a:r>
          </a:p>
          <a:p>
            <a:pPr marL="609600" indent="-609600" eaLnBrk="1" hangingPunct="1">
              <a:buFontTx/>
              <a:buNone/>
            </a:pPr>
            <a:endParaRPr lang="fa-IR" sz="2000" b="1" dirty="0" smtClean="0">
              <a:cs typeface="B Nazanin" pitchFamily="2" charset="-78"/>
            </a:endParaRPr>
          </a:p>
          <a:p>
            <a:pPr marL="609600" indent="-609600" eaLnBrk="1" hangingPunct="1">
              <a:buFontTx/>
              <a:buNone/>
            </a:pPr>
            <a:r>
              <a:rPr lang="fa-IR" sz="2400" b="1" dirty="0" smtClean="0">
                <a:solidFill>
                  <a:srgbClr val="FFC000"/>
                </a:solidFill>
                <a:cs typeface="B Nazanin" pitchFamily="2" charset="-78"/>
              </a:rPr>
              <a:t>اسکلت سلولی:</a:t>
            </a:r>
            <a:r>
              <a:rPr lang="fa-IR" sz="2000" b="1" dirty="0" smtClean="0">
                <a:cs typeface="B Nazanin" pitchFamily="2" charset="-78"/>
              </a:rPr>
              <a:t>مجموعه ای از رشته ها ولوله های پروتئینی که در سراسر سیتوپلاسم وجود دارند.</a:t>
            </a:r>
          </a:p>
          <a:p>
            <a:pPr marL="609600" indent="-609600" eaLnBrk="1" hangingPunct="1">
              <a:buFontTx/>
              <a:buNone/>
            </a:pPr>
            <a:r>
              <a:rPr lang="fa-IR" sz="2400" b="1" dirty="0" smtClean="0">
                <a:cs typeface="B Nazanin" pitchFamily="2" charset="-78"/>
              </a:rPr>
              <a:t>نقش:</a:t>
            </a:r>
            <a:r>
              <a:rPr lang="fa-IR" sz="2000" b="1" dirty="0" smtClean="0">
                <a:cs typeface="B Nazanin" pitchFamily="2" charset="-78"/>
              </a:rPr>
              <a:t>استحکام دادن به سلول</a:t>
            </a:r>
            <a:endParaRPr lang="en-US" sz="2400" b="1" dirty="0" smtClean="0">
              <a:cs typeface="B Nazanin" pitchFamily="2" charset="-78"/>
            </a:endParaRPr>
          </a:p>
        </p:txBody>
      </p:sp>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357188"/>
            <a:ext cx="4059238" cy="5738812"/>
          </a:xfrm>
        </p:spPr>
        <p:txBody>
          <a:bodyPr/>
          <a:lstStyle/>
          <a:p>
            <a:pPr marL="609600" indent="-609600" eaLnBrk="1" hangingPunct="1">
              <a:buFontTx/>
              <a:buNone/>
              <a:defRPr/>
            </a:pPr>
            <a:r>
              <a:rPr lang="fa-IR" sz="2400" b="1" dirty="0" smtClean="0">
                <a:solidFill>
                  <a:srgbClr val="FFC000"/>
                </a:solidFill>
                <a:cs typeface="B Nazanin" pitchFamily="2" charset="-78"/>
              </a:rPr>
              <a:t>اسکلت سلولی</a:t>
            </a:r>
            <a:r>
              <a:rPr lang="fa-IR" sz="2400" b="1" dirty="0" smtClean="0">
                <a:cs typeface="B Nazanin" pitchFamily="2" charset="-78"/>
              </a:rPr>
              <a:t>:</a:t>
            </a:r>
            <a:r>
              <a:rPr lang="fa-IR" sz="2000" b="1" dirty="0" smtClean="0">
                <a:cs typeface="B Nazanin" pitchFamily="2" charset="-78"/>
              </a:rPr>
              <a:t>مجموعه ای از رشته ها ولوله های پروتئینی که در سراسر سیتوپلاسم وجود دارند.</a:t>
            </a:r>
          </a:p>
          <a:p>
            <a:pPr marL="609600" indent="-609600" eaLnBrk="1" hangingPunct="1">
              <a:buFontTx/>
              <a:buNone/>
              <a:defRPr/>
            </a:pPr>
            <a:endParaRPr lang="fa-IR" sz="2400" b="1" dirty="0" smtClean="0">
              <a:cs typeface="B Nazanin" pitchFamily="2" charset="-78"/>
            </a:endParaRPr>
          </a:p>
          <a:p>
            <a:pPr marL="609600" indent="-609600" eaLnBrk="1" hangingPunct="1">
              <a:buFontTx/>
              <a:buNone/>
              <a:defRPr/>
            </a:pPr>
            <a:r>
              <a:rPr lang="fa-IR" sz="2400" b="1" dirty="0" smtClean="0">
                <a:solidFill>
                  <a:srgbClr val="FFC000"/>
                </a:solidFill>
                <a:cs typeface="B Nazanin" pitchFamily="2" charset="-78"/>
              </a:rPr>
              <a:t>نقش</a:t>
            </a:r>
            <a:r>
              <a:rPr lang="fa-IR" sz="2400" b="1" dirty="0" smtClean="0">
                <a:cs typeface="B Nazanin" pitchFamily="2" charset="-78"/>
              </a:rPr>
              <a:t>:</a:t>
            </a:r>
            <a:r>
              <a:rPr lang="fa-IR" sz="2000" b="1" dirty="0" smtClean="0">
                <a:cs typeface="B Nazanin" pitchFamily="2" charset="-78"/>
              </a:rPr>
              <a:t>استحکام دادن به سلول</a:t>
            </a:r>
            <a:endParaRPr lang="en-US" sz="2400" b="1" dirty="0" smtClean="0">
              <a:cs typeface="B Nazanin" pitchFamily="2" charset="-78"/>
            </a:endParaRPr>
          </a:p>
          <a:p>
            <a:pPr>
              <a:defRPr/>
            </a:pPr>
            <a:endParaRPr lang="fa-IR" sz="2000" dirty="0">
              <a:cs typeface="B Nazanin" pitchFamily="2" charset="-78"/>
            </a:endParaRPr>
          </a:p>
        </p:txBody>
      </p:sp>
      <p:pic>
        <p:nvPicPr>
          <p:cNvPr id="36867" name="Content Placeholder 7" descr="Picture1.png"/>
          <p:cNvPicPr>
            <a:picLocks noGrp="1" noChangeAspect="1"/>
          </p:cNvPicPr>
          <p:nvPr>
            <p:ph sz="half" idx="1"/>
          </p:nvPr>
        </p:nvPicPr>
        <p:blipFill>
          <a:blip r:embed="rId2"/>
          <a:srcRect/>
          <a:stretch>
            <a:fillRect/>
          </a:stretch>
        </p:blipFill>
        <p:spPr>
          <a:xfrm>
            <a:off x="457200" y="857250"/>
            <a:ext cx="4686300" cy="5000625"/>
          </a:xfrm>
        </p:spPr>
      </p:pic>
      <p:sp>
        <p:nvSpPr>
          <p:cNvPr id="5" name="Footer Placeholder 4"/>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919806"/>
          </a:xfrm>
        </p:spPr>
        <p:txBody>
          <a:bodyPr/>
          <a:lstStyle/>
          <a:p>
            <a:pPr algn="ctr" eaLnBrk="1" fontAlgn="auto" hangingPunct="1">
              <a:spcAft>
                <a:spcPts val="0"/>
              </a:spcAft>
              <a:defRPr/>
            </a:pPr>
            <a:r>
              <a:rPr lang="fa-IR" sz="2000" b="1" dirty="0" smtClean="0">
                <a:cs typeface="B Nazanin" pitchFamily="2" charset="-78"/>
              </a:rPr>
              <a:t>بسم الله الرحمن الرحیم </a:t>
            </a:r>
            <a:br>
              <a:rPr lang="fa-IR" sz="2000" b="1" dirty="0" smtClean="0">
                <a:cs typeface="B Nazanin" pitchFamily="2" charset="-78"/>
              </a:rPr>
            </a:br>
            <a:r>
              <a:rPr lang="fa-IR" sz="2000" b="1" dirty="0" smtClean="0">
                <a:cs typeface="B Nazanin" pitchFamily="2" charset="-78"/>
              </a:rPr>
              <a:t/>
            </a:r>
            <a:br>
              <a:rPr lang="fa-IR" sz="2000" b="1" dirty="0" smtClean="0">
                <a:cs typeface="B Nazanin" pitchFamily="2" charset="-78"/>
              </a:rPr>
            </a:br>
            <a:r>
              <a:rPr lang="fa-IR" sz="2000" b="1" dirty="0" smtClean="0">
                <a:cs typeface="B Nazanin" pitchFamily="2" charset="-78"/>
              </a:rPr>
              <a:t>این مجموعه که در دوقسمت (نیمسال اول ودوم)تهیه شده به دبیران محترم زیست شناسی استان هرمزگان تقدیم می شودامید است مورد رضایت حق تعالی وشما دبیران محترم قرار گیرد.</a:t>
            </a:r>
            <a:br>
              <a:rPr lang="fa-IR" sz="2000" b="1" dirty="0" smtClean="0">
                <a:cs typeface="B Nazanin" pitchFamily="2" charset="-78"/>
              </a:rPr>
            </a:br>
            <a:r>
              <a:rPr lang="fa-IR" sz="2000" b="1" dirty="0" smtClean="0">
                <a:cs typeface="B Nazanin" pitchFamily="2" charset="-78"/>
              </a:rPr>
              <a:t/>
            </a:r>
            <a:br>
              <a:rPr lang="fa-IR" sz="2000" b="1" dirty="0" smtClean="0">
                <a:cs typeface="B Nazanin" pitchFamily="2" charset="-78"/>
              </a:rPr>
            </a:br>
            <a:r>
              <a:rPr lang="fa-IR" sz="2000" b="1" dirty="0" smtClean="0">
                <a:cs typeface="B Nazanin" pitchFamily="2" charset="-78"/>
              </a:rPr>
              <a:t>                                                                             حبیب زاهری(دبیر دبیرستانهای ناحیه یک و دو بندر عباس)</a:t>
            </a:r>
            <a:br>
              <a:rPr lang="fa-IR" sz="2000" b="1" dirty="0" smtClean="0">
                <a:cs typeface="B Nazanin" pitchFamily="2" charset="-78"/>
              </a:rPr>
            </a:br>
            <a:r>
              <a:rPr lang="fa-IR" sz="2000" b="1" dirty="0" smtClean="0">
                <a:cs typeface="B Nazanin" pitchFamily="2" charset="-78"/>
              </a:rPr>
              <a:t/>
            </a:r>
            <a:br>
              <a:rPr lang="fa-IR" sz="2000" b="1" dirty="0" smtClean="0">
                <a:cs typeface="B Nazanin" pitchFamily="2" charset="-78"/>
              </a:rPr>
            </a:br>
            <a:r>
              <a:rPr lang="fa-IR" sz="2000" b="1" dirty="0" smtClean="0">
                <a:cs typeface="B Nazanin" pitchFamily="2" charset="-78"/>
              </a:rPr>
              <a:t/>
            </a:r>
            <a:br>
              <a:rPr lang="fa-IR" sz="2000" b="1" dirty="0" smtClean="0">
                <a:cs typeface="B Nazanin" pitchFamily="2" charset="-78"/>
              </a:rPr>
            </a:br>
            <a:r>
              <a:rPr lang="fa-IR" sz="2000" b="1" dirty="0" smtClean="0">
                <a:cs typeface="B Nazanin" pitchFamily="2" charset="-78"/>
              </a:rPr>
              <a:t/>
            </a:r>
            <a:br>
              <a:rPr lang="fa-IR" sz="2000" b="1" dirty="0" smtClean="0">
                <a:cs typeface="B Nazanin" pitchFamily="2" charset="-78"/>
              </a:rPr>
            </a:br>
            <a:r>
              <a:rPr lang="fa-IR" sz="2000" b="1" dirty="0" smtClean="0">
                <a:cs typeface="B Nazanin" pitchFamily="2" charset="-78"/>
              </a:rPr>
              <a:t/>
            </a:r>
            <a:br>
              <a:rPr lang="fa-IR" sz="2000" b="1" dirty="0" smtClean="0">
                <a:cs typeface="B Nazanin" pitchFamily="2" charset="-78"/>
              </a:rPr>
            </a:br>
            <a:r>
              <a:rPr lang="fa-IR" sz="2000" b="1" dirty="0" smtClean="0">
                <a:cs typeface="B Nazanin" pitchFamily="2" charset="-78"/>
              </a:rPr>
              <a:t/>
            </a:r>
            <a:br>
              <a:rPr lang="fa-IR" sz="2000" b="1" dirty="0" smtClean="0">
                <a:cs typeface="B Nazanin" pitchFamily="2" charset="-78"/>
              </a:rPr>
            </a:br>
            <a:r>
              <a:rPr lang="fa-IR" sz="2000" b="1" dirty="0" smtClean="0">
                <a:cs typeface="B Nazanin" pitchFamily="2" charset="-78"/>
              </a:rPr>
              <a:t/>
            </a:r>
            <a:br>
              <a:rPr lang="fa-IR" sz="2000" b="1" dirty="0" smtClean="0">
                <a:cs typeface="B Nazanin" pitchFamily="2" charset="-78"/>
              </a:rPr>
            </a:br>
            <a:r>
              <a:rPr lang="fa-IR" sz="2000" b="1" dirty="0" smtClean="0">
                <a:cs typeface="B Nazanin" pitchFamily="2" charset="-78"/>
              </a:rPr>
              <a:t/>
            </a:r>
            <a:br>
              <a:rPr lang="fa-IR" sz="2000" b="1" dirty="0" smtClean="0">
                <a:cs typeface="B Nazanin" pitchFamily="2" charset="-78"/>
              </a:rPr>
            </a:br>
            <a:r>
              <a:rPr lang="fa-IR" sz="2000" b="1" dirty="0" smtClean="0">
                <a:cs typeface="B Nazanin" pitchFamily="2" charset="-78"/>
              </a:rPr>
              <a:t/>
            </a:r>
            <a:br>
              <a:rPr lang="fa-IR" sz="2000" b="1" dirty="0" smtClean="0">
                <a:cs typeface="B Nazanin" pitchFamily="2" charset="-78"/>
              </a:rPr>
            </a:br>
            <a:r>
              <a:rPr lang="fa-IR" sz="2000" b="1" dirty="0" smtClean="0">
                <a:cs typeface="B Nazanin" pitchFamily="2" charset="-78"/>
              </a:rPr>
              <a:t/>
            </a:r>
            <a:br>
              <a:rPr lang="fa-IR" sz="2000" b="1" dirty="0" smtClean="0">
                <a:cs typeface="B Nazanin" pitchFamily="2" charset="-78"/>
              </a:rPr>
            </a:br>
            <a:r>
              <a:rPr lang="fa-IR" sz="2000" b="1" dirty="0" smtClean="0">
                <a:cs typeface="B Nazanin" pitchFamily="2" charset="-78"/>
              </a:rPr>
              <a:t/>
            </a:r>
            <a:br>
              <a:rPr lang="fa-IR" sz="2000" b="1" dirty="0" smtClean="0">
                <a:cs typeface="B Nazanin" pitchFamily="2" charset="-78"/>
              </a:rPr>
            </a:br>
            <a:endParaRPr lang="fa-IR" sz="2000" b="1" dirty="0">
              <a:cs typeface="B Nazanin" pitchFamily="2" charset="-78"/>
            </a:endParaRPr>
          </a:p>
        </p:txBody>
      </p:sp>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idx="1"/>
          </p:nvPr>
        </p:nvSpPr>
        <p:spPr>
          <a:xfrm>
            <a:off x="500034" y="928670"/>
            <a:ext cx="8229600" cy="4786346"/>
          </a:xfrm>
        </p:spPr>
        <p:txBody>
          <a:bodyPr/>
          <a:lstStyle/>
          <a:p>
            <a:pPr eaLnBrk="1" hangingPunct="1">
              <a:buFontTx/>
              <a:buNone/>
            </a:pPr>
            <a:r>
              <a:rPr lang="fa-IR" sz="2400" b="1" dirty="0" smtClean="0"/>
              <a:t>                  1.ریبوزوم</a:t>
            </a:r>
            <a:r>
              <a:rPr lang="fa-IR" sz="2000" b="1" dirty="0" smtClean="0">
                <a:cs typeface="B Nazanin" pitchFamily="2" charset="-78"/>
              </a:rPr>
              <a:t>                                       محل تولید پروتئین </a:t>
            </a:r>
          </a:p>
          <a:p>
            <a:pPr eaLnBrk="1" hangingPunct="1">
              <a:buFontTx/>
              <a:buNone/>
            </a:pPr>
            <a:r>
              <a:rPr lang="fa-IR" sz="2000" b="1" dirty="0" smtClean="0">
                <a:cs typeface="B Nazanin" pitchFamily="2" charset="-78"/>
              </a:rPr>
              <a:t>                                                روی شبکه ی آندوپلاسمی ویادر سیتوپلاسم </a:t>
            </a:r>
            <a:r>
              <a:rPr lang="fa-IR" sz="2000" b="1" u="sng" dirty="0" smtClean="0">
                <a:cs typeface="B Nazanin" pitchFamily="2" charset="-78"/>
              </a:rPr>
              <a:t>تمام سلولهای زنده</a:t>
            </a:r>
            <a:r>
              <a:rPr lang="fa-IR" sz="2000" b="1" dirty="0" smtClean="0">
                <a:cs typeface="B Nazanin" pitchFamily="2" charset="-78"/>
              </a:rPr>
              <a:t>                                                                                                                                                                                                                       </a:t>
            </a:r>
          </a:p>
          <a:p>
            <a:pPr eaLnBrk="1" hangingPunct="1">
              <a:buFontTx/>
              <a:buNone/>
            </a:pPr>
            <a:r>
              <a:rPr lang="fa-IR" sz="2400" b="1" dirty="0" smtClean="0"/>
              <a:t>                  2. شبکه ی آندوپلاسمی</a:t>
            </a:r>
            <a:r>
              <a:rPr lang="fa-IR" sz="2000" b="1" dirty="0" smtClean="0">
                <a:cs typeface="B Nazanin" pitchFamily="2" charset="-78"/>
              </a:rPr>
              <a:t>         تولید وبردن موادبه بخش های مختلف سلول</a:t>
            </a:r>
          </a:p>
          <a:p>
            <a:pPr eaLnBrk="1" hangingPunct="1">
              <a:buFontTx/>
              <a:buNone/>
            </a:pPr>
            <a:r>
              <a:rPr lang="fa-IR" sz="2000" b="1" dirty="0" smtClean="0">
                <a:cs typeface="B Nazanin" pitchFamily="2" charset="-78"/>
              </a:rPr>
              <a:t>                         </a:t>
            </a:r>
            <a:r>
              <a:rPr lang="fa-IR" sz="2400" b="1" dirty="0" smtClean="0">
                <a:cs typeface="B Nazanin" pitchFamily="2" charset="-78"/>
              </a:rPr>
              <a:t>3.</a:t>
            </a:r>
            <a:r>
              <a:rPr lang="fa-IR" sz="2400" b="1" dirty="0" smtClean="0"/>
              <a:t>لیزوزوم</a:t>
            </a:r>
            <a:r>
              <a:rPr lang="fa-IR" sz="2000" b="1" dirty="0" smtClean="0">
                <a:cs typeface="B Nazanin" pitchFamily="2" charset="-78"/>
              </a:rPr>
              <a:t>                                تجزیه وگوارش مواد</a:t>
            </a:r>
          </a:p>
          <a:p>
            <a:pPr eaLnBrk="1" hangingPunct="1">
              <a:buFontTx/>
              <a:buNone/>
            </a:pPr>
            <a:r>
              <a:rPr lang="fa-IR" sz="2000" b="1" dirty="0" smtClean="0">
                <a:cs typeface="B Nazanin" pitchFamily="2" charset="-78"/>
              </a:rPr>
              <a:t>                          </a:t>
            </a:r>
            <a:r>
              <a:rPr lang="fa-IR" sz="2400" b="1" dirty="0" smtClean="0">
                <a:cs typeface="B Nazanin" pitchFamily="2" charset="-78"/>
              </a:rPr>
              <a:t>4.</a:t>
            </a:r>
            <a:r>
              <a:rPr lang="fa-IR" sz="2400" b="1" dirty="0" smtClean="0"/>
              <a:t>میتوکندری</a:t>
            </a:r>
            <a:r>
              <a:rPr lang="fa-IR" sz="2000" b="1" dirty="0" smtClean="0"/>
              <a:t>(غشاءدولایه ای)  </a:t>
            </a:r>
            <a:r>
              <a:rPr lang="fa-IR" sz="2000" b="1" dirty="0" smtClean="0">
                <a:cs typeface="B Nazanin" pitchFamily="2" charset="-78"/>
              </a:rPr>
              <a:t>آزاد سازی انرژی از مواد غذایی</a:t>
            </a:r>
          </a:p>
          <a:p>
            <a:pPr eaLnBrk="1" hangingPunct="1">
              <a:buFontTx/>
              <a:buNone/>
            </a:pPr>
            <a:r>
              <a:rPr lang="fa-IR" sz="2400" b="1" dirty="0" smtClean="0">
                <a:cs typeface="B Nazanin" pitchFamily="2" charset="-78"/>
              </a:rPr>
              <a:t>اندامک های    5.</a:t>
            </a:r>
            <a:r>
              <a:rPr lang="fa-IR" sz="2400" b="1" dirty="0" smtClean="0"/>
              <a:t>واکوئل                       </a:t>
            </a:r>
            <a:r>
              <a:rPr lang="fa-IR" sz="2000" b="1" dirty="0" smtClean="0">
                <a:cs typeface="B Nazanin" pitchFamily="2" charset="-78"/>
              </a:rPr>
              <a:t>محل انباشته شدن آب ومواد محلول در آب</a:t>
            </a:r>
          </a:p>
          <a:p>
            <a:pPr eaLnBrk="1" hangingPunct="1">
              <a:buFontTx/>
              <a:buNone/>
            </a:pPr>
            <a:r>
              <a:rPr lang="fa-IR" sz="2400" b="1" dirty="0" smtClean="0">
                <a:cs typeface="B Nazanin" pitchFamily="2" charset="-78"/>
              </a:rPr>
              <a:t>سیتوپلاسم</a:t>
            </a:r>
            <a:r>
              <a:rPr lang="fa-IR" sz="2000" b="1" dirty="0" smtClean="0">
                <a:cs typeface="B Nazanin" pitchFamily="2" charset="-78"/>
              </a:rPr>
              <a:t>                                                          مثل مواد غذایی ومواد زاید</a:t>
            </a:r>
          </a:p>
          <a:p>
            <a:pPr eaLnBrk="1" hangingPunct="1">
              <a:buFontTx/>
              <a:buNone/>
            </a:pPr>
            <a:r>
              <a:rPr lang="fa-IR" sz="2000" b="1" dirty="0" smtClean="0">
                <a:cs typeface="B Nazanin" pitchFamily="2" charset="-78"/>
              </a:rPr>
              <a:t>                           </a:t>
            </a:r>
            <a:r>
              <a:rPr lang="fa-IR" sz="2400" b="1" dirty="0" smtClean="0"/>
              <a:t>6</a:t>
            </a:r>
            <a:r>
              <a:rPr lang="fa-IR" sz="2000" b="1" dirty="0" smtClean="0">
                <a:cs typeface="B Nazanin" pitchFamily="2" charset="-78"/>
              </a:rPr>
              <a:t>.</a:t>
            </a:r>
            <a:r>
              <a:rPr lang="fa-IR" sz="2400" b="1" dirty="0" smtClean="0"/>
              <a:t>دستگاه گلژی                </a:t>
            </a:r>
            <a:r>
              <a:rPr lang="fa-IR" sz="2000" b="1" dirty="0" smtClean="0">
                <a:cs typeface="B Nazanin" pitchFamily="2" charset="-78"/>
              </a:rPr>
              <a:t>ترشح مواد به خارج سلول</a:t>
            </a:r>
          </a:p>
          <a:p>
            <a:pPr eaLnBrk="1" hangingPunct="1">
              <a:buFontTx/>
              <a:buNone/>
            </a:pPr>
            <a:r>
              <a:rPr lang="fa-IR" sz="2000" b="1" dirty="0" smtClean="0">
                <a:cs typeface="B Nazanin" pitchFamily="2" charset="-78"/>
              </a:rPr>
              <a:t>                            </a:t>
            </a:r>
            <a:r>
              <a:rPr lang="fa-IR" sz="2400" b="1" dirty="0" smtClean="0"/>
              <a:t>7.کلروپلاست</a:t>
            </a:r>
            <a:r>
              <a:rPr lang="fa-IR" sz="2000" b="1" dirty="0" smtClean="0"/>
              <a:t>(غشاءدولایه ای)</a:t>
            </a:r>
            <a:r>
              <a:rPr lang="fa-IR" sz="2400" b="1" dirty="0" smtClean="0"/>
              <a:t>   </a:t>
            </a:r>
            <a:r>
              <a:rPr lang="fa-IR" sz="2000" b="1" dirty="0" smtClean="0">
                <a:cs typeface="B Nazanin" pitchFamily="2" charset="-78"/>
              </a:rPr>
              <a:t>محل انجام عمل فتوسنتز</a:t>
            </a:r>
          </a:p>
          <a:p>
            <a:pPr eaLnBrk="1" hangingPunct="1">
              <a:buFontTx/>
              <a:buNone/>
            </a:pPr>
            <a:r>
              <a:rPr lang="fa-IR" sz="2000" b="1" dirty="0" smtClean="0">
                <a:cs typeface="B Nazanin" pitchFamily="2" charset="-78"/>
              </a:rPr>
              <a:t>                                                                                  دربسیاری از سلولهای گیاهی</a:t>
            </a:r>
          </a:p>
          <a:p>
            <a:pPr eaLnBrk="1" hangingPunct="1">
              <a:buFontTx/>
              <a:buNone/>
            </a:pPr>
            <a:r>
              <a:rPr lang="fa-IR" sz="2400" b="1" dirty="0" smtClean="0"/>
              <a:t>                   </a:t>
            </a:r>
            <a:r>
              <a:rPr lang="fa-IR" sz="2000" b="1" dirty="0" smtClean="0">
                <a:cs typeface="B Nazanin" pitchFamily="2" charset="-78"/>
              </a:rPr>
              <a:t>                          </a:t>
            </a:r>
            <a:endParaRPr lang="en-US" sz="2400" b="1" dirty="0" smtClean="0">
              <a:cs typeface="Times New Roman" pitchFamily="18" charset="0"/>
            </a:endParaRPr>
          </a:p>
        </p:txBody>
      </p:sp>
      <p:sp>
        <p:nvSpPr>
          <p:cNvPr id="37891" name="Line 4"/>
          <p:cNvSpPr>
            <a:spLocks noChangeShapeType="1"/>
          </p:cNvSpPr>
          <p:nvPr/>
        </p:nvSpPr>
        <p:spPr bwMode="auto">
          <a:xfrm flipH="1">
            <a:off x="4500562" y="2000240"/>
            <a:ext cx="360362" cy="0"/>
          </a:xfrm>
          <a:prstGeom prst="line">
            <a:avLst/>
          </a:prstGeom>
          <a:noFill/>
          <a:ln w="9525">
            <a:solidFill>
              <a:schemeClr val="tx1"/>
            </a:solidFill>
            <a:round/>
            <a:headEnd/>
            <a:tailEnd type="triangle" w="med" len="med"/>
          </a:ln>
        </p:spPr>
        <p:txBody>
          <a:bodyPr/>
          <a:lstStyle/>
          <a:p>
            <a:endParaRPr lang="fa-IR"/>
          </a:p>
        </p:txBody>
      </p:sp>
      <p:sp>
        <p:nvSpPr>
          <p:cNvPr id="37892" name="Line 5"/>
          <p:cNvSpPr>
            <a:spLocks noChangeShapeType="1"/>
          </p:cNvSpPr>
          <p:nvPr/>
        </p:nvSpPr>
        <p:spPr bwMode="auto">
          <a:xfrm flipH="1">
            <a:off x="4643438" y="2428868"/>
            <a:ext cx="1512887" cy="0"/>
          </a:xfrm>
          <a:prstGeom prst="line">
            <a:avLst/>
          </a:prstGeom>
          <a:noFill/>
          <a:ln w="9525">
            <a:solidFill>
              <a:schemeClr val="tx1"/>
            </a:solidFill>
            <a:round/>
            <a:headEnd/>
            <a:tailEnd type="triangle" w="med" len="med"/>
          </a:ln>
        </p:spPr>
        <p:txBody>
          <a:bodyPr/>
          <a:lstStyle/>
          <a:p>
            <a:endParaRPr lang="fa-IR"/>
          </a:p>
        </p:txBody>
      </p:sp>
      <p:sp>
        <p:nvSpPr>
          <p:cNvPr id="37894" name="Line 7"/>
          <p:cNvSpPr>
            <a:spLocks noChangeShapeType="1"/>
          </p:cNvSpPr>
          <p:nvPr/>
        </p:nvSpPr>
        <p:spPr bwMode="auto">
          <a:xfrm flipH="1">
            <a:off x="4643438" y="3357562"/>
            <a:ext cx="1371598" cy="45719"/>
          </a:xfrm>
          <a:prstGeom prst="line">
            <a:avLst/>
          </a:prstGeom>
          <a:noFill/>
          <a:ln w="9525">
            <a:solidFill>
              <a:schemeClr val="tx1"/>
            </a:solidFill>
            <a:round/>
            <a:headEnd/>
            <a:tailEnd type="triangle" w="med" len="med"/>
          </a:ln>
        </p:spPr>
        <p:txBody>
          <a:bodyPr/>
          <a:lstStyle/>
          <a:p>
            <a:endParaRPr lang="fa-IR"/>
          </a:p>
        </p:txBody>
      </p:sp>
      <p:sp>
        <p:nvSpPr>
          <p:cNvPr id="37895" name="Line 8"/>
          <p:cNvSpPr>
            <a:spLocks noChangeShapeType="1"/>
          </p:cNvSpPr>
          <p:nvPr/>
        </p:nvSpPr>
        <p:spPr bwMode="auto">
          <a:xfrm flipH="1">
            <a:off x="4500562" y="4286256"/>
            <a:ext cx="1081087" cy="0"/>
          </a:xfrm>
          <a:prstGeom prst="line">
            <a:avLst/>
          </a:prstGeom>
          <a:noFill/>
          <a:ln w="9525">
            <a:solidFill>
              <a:schemeClr val="tx1"/>
            </a:solidFill>
            <a:round/>
            <a:headEnd/>
            <a:tailEnd type="triangle" w="med" len="med"/>
          </a:ln>
        </p:spPr>
        <p:txBody>
          <a:bodyPr/>
          <a:lstStyle/>
          <a:p>
            <a:endParaRPr lang="fa-IR"/>
          </a:p>
        </p:txBody>
      </p:sp>
      <p:sp>
        <p:nvSpPr>
          <p:cNvPr id="37896" name="Line 9"/>
          <p:cNvSpPr>
            <a:spLocks noChangeShapeType="1"/>
          </p:cNvSpPr>
          <p:nvPr/>
        </p:nvSpPr>
        <p:spPr bwMode="auto">
          <a:xfrm flipH="1">
            <a:off x="4140200" y="3716338"/>
            <a:ext cx="73025" cy="0"/>
          </a:xfrm>
          <a:prstGeom prst="line">
            <a:avLst/>
          </a:prstGeom>
          <a:noFill/>
          <a:ln w="9525">
            <a:solidFill>
              <a:schemeClr val="tx1"/>
            </a:solidFill>
            <a:round/>
            <a:headEnd/>
            <a:tailEnd type="triangle" w="med" len="med"/>
          </a:ln>
        </p:spPr>
        <p:txBody>
          <a:bodyPr/>
          <a:lstStyle/>
          <a:p>
            <a:endParaRPr lang="fa-IR"/>
          </a:p>
        </p:txBody>
      </p:sp>
      <p:sp>
        <p:nvSpPr>
          <p:cNvPr id="37897" name="Line 10"/>
          <p:cNvSpPr>
            <a:spLocks noChangeShapeType="1"/>
          </p:cNvSpPr>
          <p:nvPr/>
        </p:nvSpPr>
        <p:spPr bwMode="auto">
          <a:xfrm flipH="1">
            <a:off x="6143636" y="1428736"/>
            <a:ext cx="215900" cy="215900"/>
          </a:xfrm>
          <a:prstGeom prst="line">
            <a:avLst/>
          </a:prstGeom>
          <a:noFill/>
          <a:ln w="9525">
            <a:solidFill>
              <a:schemeClr val="tx1"/>
            </a:solidFill>
            <a:round/>
            <a:headEnd/>
            <a:tailEnd type="triangle" w="med" len="med"/>
          </a:ln>
        </p:spPr>
        <p:txBody>
          <a:bodyPr/>
          <a:lstStyle/>
          <a:p>
            <a:endParaRPr lang="fa-IR"/>
          </a:p>
        </p:txBody>
      </p:sp>
      <p:sp>
        <p:nvSpPr>
          <p:cNvPr id="37898" name="Line 11"/>
          <p:cNvSpPr>
            <a:spLocks noChangeShapeType="1"/>
          </p:cNvSpPr>
          <p:nvPr/>
        </p:nvSpPr>
        <p:spPr bwMode="auto">
          <a:xfrm flipH="1">
            <a:off x="4214810" y="1214422"/>
            <a:ext cx="1944688" cy="0"/>
          </a:xfrm>
          <a:prstGeom prst="line">
            <a:avLst/>
          </a:prstGeom>
          <a:noFill/>
          <a:ln w="9525">
            <a:solidFill>
              <a:schemeClr val="tx1"/>
            </a:solidFill>
            <a:round/>
            <a:headEnd/>
            <a:tailEnd type="triangle" w="med" len="med"/>
          </a:ln>
        </p:spPr>
        <p:txBody>
          <a:bodyPr/>
          <a:lstStyle/>
          <a:p>
            <a:endParaRPr lang="fa-IR"/>
          </a:p>
        </p:txBody>
      </p:sp>
      <p:sp>
        <p:nvSpPr>
          <p:cNvPr id="37899" name="Line 12"/>
          <p:cNvSpPr>
            <a:spLocks noChangeShapeType="1"/>
          </p:cNvSpPr>
          <p:nvPr/>
        </p:nvSpPr>
        <p:spPr bwMode="auto">
          <a:xfrm flipH="1">
            <a:off x="4357686" y="4857760"/>
            <a:ext cx="215900" cy="215900"/>
          </a:xfrm>
          <a:prstGeom prst="line">
            <a:avLst/>
          </a:prstGeom>
          <a:noFill/>
          <a:ln w="9525">
            <a:solidFill>
              <a:schemeClr val="tx1"/>
            </a:solidFill>
            <a:round/>
            <a:headEnd/>
            <a:tailEnd type="triangle" w="med" len="med"/>
          </a:ln>
        </p:spPr>
        <p:txBody>
          <a:bodyPr/>
          <a:lstStyle/>
          <a:p>
            <a:endParaRPr lang="fa-IR"/>
          </a:p>
        </p:txBody>
      </p:sp>
      <p:sp>
        <p:nvSpPr>
          <p:cNvPr id="37900" name="AutoShape 13"/>
          <p:cNvSpPr>
            <a:spLocks/>
          </p:cNvSpPr>
          <p:nvPr/>
        </p:nvSpPr>
        <p:spPr bwMode="auto">
          <a:xfrm>
            <a:off x="7286644" y="1214422"/>
            <a:ext cx="73025" cy="3789362"/>
          </a:xfrm>
          <a:prstGeom prst="rightBrace">
            <a:avLst>
              <a:gd name="adj1" fmla="val 432427"/>
              <a:gd name="adj2" fmla="val 50000"/>
            </a:avLst>
          </a:prstGeom>
          <a:noFill/>
          <a:ln w="9525">
            <a:solidFill>
              <a:schemeClr val="tx1"/>
            </a:solidFill>
            <a:round/>
            <a:headEnd/>
            <a:tailEnd/>
          </a:ln>
        </p:spPr>
        <p:txBody>
          <a:bodyPr wrap="none" anchor="ctr"/>
          <a:lstStyle/>
          <a:p>
            <a:endParaRPr lang="fa-IR"/>
          </a:p>
        </p:txBody>
      </p:sp>
      <p:sp>
        <p:nvSpPr>
          <p:cNvPr id="13" name="Line 6"/>
          <p:cNvSpPr>
            <a:spLocks noChangeShapeType="1"/>
          </p:cNvSpPr>
          <p:nvPr/>
        </p:nvSpPr>
        <p:spPr bwMode="auto">
          <a:xfrm flipH="1">
            <a:off x="4357686" y="2857496"/>
            <a:ext cx="144463" cy="0"/>
          </a:xfrm>
          <a:prstGeom prst="line">
            <a:avLst/>
          </a:prstGeom>
          <a:noFill/>
          <a:ln w="9525">
            <a:solidFill>
              <a:schemeClr val="tx1"/>
            </a:solidFill>
            <a:round/>
            <a:headEnd/>
            <a:tailEnd type="triangle" w="med" len="med"/>
          </a:ln>
        </p:spPr>
        <p:txBody>
          <a:bodyPr/>
          <a:lstStyle/>
          <a:p>
            <a:endParaRPr lang="fa-IR"/>
          </a:p>
        </p:txBody>
      </p:sp>
      <p:sp>
        <p:nvSpPr>
          <p:cNvPr id="14" name="Line 6"/>
          <p:cNvSpPr>
            <a:spLocks noChangeShapeType="1"/>
          </p:cNvSpPr>
          <p:nvPr/>
        </p:nvSpPr>
        <p:spPr bwMode="auto">
          <a:xfrm flipH="1">
            <a:off x="4143372" y="4643446"/>
            <a:ext cx="144463" cy="0"/>
          </a:xfrm>
          <a:prstGeom prst="line">
            <a:avLst/>
          </a:prstGeom>
          <a:noFill/>
          <a:ln w="9525">
            <a:solidFill>
              <a:schemeClr val="tx1"/>
            </a:solidFill>
            <a:round/>
            <a:headEnd/>
            <a:tailEnd type="triangle" w="med" len="med"/>
          </a:ln>
        </p:spPr>
        <p:txBody>
          <a:bodyPr/>
          <a:lstStyle/>
          <a:p>
            <a:endParaRPr lang="fa-IR"/>
          </a:p>
        </p:txBody>
      </p:sp>
      <p:sp>
        <p:nvSpPr>
          <p:cNvPr id="15" name="Footer Placeholder 14"/>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38" y="428625"/>
            <a:ext cx="3071812" cy="1857375"/>
          </a:xfrm>
        </p:spPr>
        <p:txBody>
          <a:bodyPr/>
          <a:lstStyle/>
          <a:p>
            <a:pPr>
              <a:defRPr/>
            </a:pPr>
            <a:endParaRPr lang="fa-IR"/>
          </a:p>
        </p:txBody>
      </p:sp>
      <p:sp>
        <p:nvSpPr>
          <p:cNvPr id="4" name="Content Placeholder 3"/>
          <p:cNvSpPr>
            <a:spLocks noGrp="1"/>
          </p:cNvSpPr>
          <p:nvPr>
            <p:ph sz="half" idx="2"/>
          </p:nvPr>
        </p:nvSpPr>
        <p:spPr>
          <a:xfrm>
            <a:off x="4648200" y="285750"/>
            <a:ext cx="4059238" cy="5810250"/>
          </a:xfrm>
        </p:spPr>
        <p:txBody>
          <a:bodyPr/>
          <a:lstStyle/>
          <a:p>
            <a:pPr>
              <a:buFont typeface="Wingdings 2" pitchFamily="18" charset="2"/>
              <a:buNone/>
              <a:defRPr/>
            </a:pPr>
            <a:r>
              <a:rPr lang="fa-IR" sz="2000" b="1" dirty="0" smtClean="0">
                <a:solidFill>
                  <a:schemeClr val="accent2"/>
                </a:solidFill>
                <a:cs typeface="B Nazanin" pitchFamily="2" charset="-78"/>
              </a:rPr>
              <a:t>ریبوزوم</a:t>
            </a:r>
          </a:p>
          <a:p>
            <a:pPr>
              <a:buFont typeface="Wingdings 2" pitchFamily="18" charset="2"/>
              <a:buNone/>
              <a:defRPr/>
            </a:pPr>
            <a:r>
              <a:rPr lang="fa-IR" sz="1800" b="1" dirty="0" smtClean="0">
                <a:solidFill>
                  <a:schemeClr val="tx2">
                    <a:lumMod val="75000"/>
                  </a:schemeClr>
                </a:solidFill>
                <a:cs typeface="B Nazanin" pitchFamily="2" charset="-78"/>
              </a:rPr>
              <a:t>محل</a:t>
            </a:r>
            <a:r>
              <a:rPr lang="fa-IR" sz="1800" b="1" dirty="0" smtClean="0">
                <a:cs typeface="B Nazanin" pitchFamily="2" charset="-78"/>
              </a:rPr>
              <a:t>: بصورت آزاد در سیتوپلاسم،چسبیده به غشای شبکه ی آندوپلاسمی زبر،درون اندامک های میتوکندری وکلروپلاست</a:t>
            </a:r>
          </a:p>
          <a:p>
            <a:pPr>
              <a:defRPr/>
            </a:pPr>
            <a:r>
              <a:rPr lang="fa-IR" sz="1800" b="1" dirty="0" smtClean="0">
                <a:cs typeface="B Nazanin" pitchFamily="2" charset="-78"/>
              </a:rPr>
              <a:t>ریبوزوم در تمام سلولهای زنده یافت می شود حتی در باکتریها(ریبوزوم آنها از نظراندازه وکارشبیه کلروپلاست ومیتوکندری می باشد)</a:t>
            </a:r>
          </a:p>
          <a:p>
            <a:pPr>
              <a:buFont typeface="Wingdings 2" pitchFamily="18" charset="2"/>
              <a:buNone/>
              <a:defRPr/>
            </a:pPr>
            <a:endParaRPr lang="fa-IR" sz="1800" b="1" dirty="0" smtClean="0">
              <a:cs typeface="B Nazanin" pitchFamily="2" charset="-78"/>
            </a:endParaRPr>
          </a:p>
          <a:p>
            <a:pPr>
              <a:buFont typeface="Wingdings 2" pitchFamily="18" charset="2"/>
              <a:buNone/>
              <a:defRPr/>
            </a:pPr>
            <a:r>
              <a:rPr lang="fa-IR" sz="1800" b="1" dirty="0" smtClean="0">
                <a:solidFill>
                  <a:schemeClr val="tx2">
                    <a:lumMod val="75000"/>
                  </a:schemeClr>
                </a:solidFill>
                <a:cs typeface="B Nazanin" pitchFamily="2" charset="-78"/>
              </a:rPr>
              <a:t>نقش:</a:t>
            </a:r>
            <a:r>
              <a:rPr lang="fa-IR" sz="1800" b="1" dirty="0" smtClean="0">
                <a:solidFill>
                  <a:schemeClr val="tx1">
                    <a:lumMod val="95000"/>
                  </a:schemeClr>
                </a:solidFill>
                <a:cs typeface="B Nazanin" pitchFamily="2" charset="-78"/>
              </a:rPr>
              <a:t>محل ساخت پروتئینها</a:t>
            </a:r>
          </a:p>
          <a:p>
            <a:pPr>
              <a:buFont typeface="Wingdings 2" pitchFamily="18" charset="2"/>
              <a:buNone/>
              <a:defRPr/>
            </a:pPr>
            <a:endParaRPr lang="fa-IR" sz="1800" b="1" dirty="0" smtClean="0">
              <a:solidFill>
                <a:schemeClr val="tx1">
                  <a:lumMod val="95000"/>
                </a:schemeClr>
              </a:solidFill>
              <a:cs typeface="B Nazanin" pitchFamily="2" charset="-78"/>
            </a:endParaRPr>
          </a:p>
          <a:p>
            <a:pPr>
              <a:buFont typeface="Wingdings 2" pitchFamily="18" charset="2"/>
              <a:buNone/>
              <a:defRPr/>
            </a:pPr>
            <a:r>
              <a:rPr lang="fa-IR" sz="1800" b="1" dirty="0" smtClean="0">
                <a:solidFill>
                  <a:schemeClr val="tx2">
                    <a:lumMod val="75000"/>
                  </a:schemeClr>
                </a:solidFill>
                <a:cs typeface="B Nazanin" pitchFamily="2" charset="-78"/>
              </a:rPr>
              <a:t>مولکولهای سازنده:</a:t>
            </a:r>
            <a:r>
              <a:rPr lang="en-US" sz="1800" b="1" dirty="0" err="1" smtClean="0">
                <a:cs typeface="B Nazanin" pitchFamily="2" charset="-78"/>
              </a:rPr>
              <a:t>rRNA</a:t>
            </a:r>
            <a:r>
              <a:rPr lang="fa-IR" sz="1800" b="1" dirty="0" smtClean="0">
                <a:cs typeface="B Nazanin" pitchFamily="2" charset="-78"/>
              </a:rPr>
              <a:t> (</a:t>
            </a:r>
            <a:r>
              <a:rPr lang="en-US" sz="1800" b="1" dirty="0" smtClean="0">
                <a:cs typeface="B Nazanin" pitchFamily="2" charset="-78"/>
              </a:rPr>
              <a:t>RNR</a:t>
            </a:r>
            <a:r>
              <a:rPr lang="fa-IR" sz="1800" b="1" dirty="0" smtClean="0">
                <a:cs typeface="B Nazanin" pitchFamily="2" charset="-78"/>
              </a:rPr>
              <a:t>ریبوزومی)+ پروتئین</a:t>
            </a:r>
          </a:p>
          <a:p>
            <a:pPr>
              <a:buFont typeface="Wingdings 2" pitchFamily="18" charset="2"/>
              <a:buNone/>
              <a:defRPr/>
            </a:pPr>
            <a:r>
              <a:rPr lang="fa-IR" sz="1800" b="1" dirty="0" smtClean="0">
                <a:solidFill>
                  <a:schemeClr val="tx2">
                    <a:lumMod val="75000"/>
                  </a:schemeClr>
                </a:solidFill>
                <a:cs typeface="B Nazanin" pitchFamily="2" charset="-78"/>
              </a:rPr>
              <a:t>محل ساخت:</a:t>
            </a:r>
            <a:r>
              <a:rPr lang="fa-IR" sz="1800" b="1" dirty="0" smtClean="0">
                <a:solidFill>
                  <a:schemeClr val="tx1">
                    <a:lumMod val="95000"/>
                  </a:schemeClr>
                </a:solidFill>
                <a:cs typeface="B Nazanin" pitchFamily="2" charset="-78"/>
              </a:rPr>
              <a:t>هستک</a:t>
            </a:r>
          </a:p>
          <a:p>
            <a:pPr>
              <a:defRPr/>
            </a:pPr>
            <a:r>
              <a:rPr lang="fa-IR" sz="1800" b="1" dirty="0" smtClean="0">
                <a:solidFill>
                  <a:schemeClr val="tx1">
                    <a:lumMod val="95000"/>
                  </a:schemeClr>
                </a:solidFill>
                <a:cs typeface="B Nazanin" pitchFamily="2" charset="-78"/>
              </a:rPr>
              <a:t>عمر متوسط ریبوزوم ها 6ساعت است</a:t>
            </a:r>
            <a:endParaRPr lang="fa-IR" sz="1800" b="1" dirty="0" smtClean="0">
              <a:solidFill>
                <a:schemeClr val="tx2">
                  <a:lumMod val="75000"/>
                </a:schemeClr>
              </a:solidFill>
              <a:cs typeface="B Nazanin" pitchFamily="2" charset="-78"/>
            </a:endParaRPr>
          </a:p>
          <a:p>
            <a:pPr>
              <a:buFont typeface="Wingdings 2" pitchFamily="18" charset="2"/>
              <a:buNone/>
              <a:defRPr/>
            </a:pPr>
            <a:endParaRPr lang="fa-IR" sz="1800" b="1" dirty="0" smtClean="0">
              <a:solidFill>
                <a:schemeClr val="tx2">
                  <a:lumMod val="75000"/>
                </a:schemeClr>
              </a:solidFill>
              <a:cs typeface="B Nazanin" pitchFamily="2" charset="-78"/>
            </a:endParaRPr>
          </a:p>
          <a:p>
            <a:pPr>
              <a:defRPr/>
            </a:pPr>
            <a:endParaRPr lang="fa-IR" sz="1800" b="1" dirty="0">
              <a:cs typeface="B Nazanin" pitchFamily="2" charset="-78"/>
            </a:endParaRPr>
          </a:p>
        </p:txBody>
      </p:sp>
      <p:pic>
        <p:nvPicPr>
          <p:cNvPr id="38916" name="Picture 4" descr="IMG_1931"/>
          <p:cNvPicPr>
            <a:picLocks noChangeAspect="1" noChangeArrowheads="1"/>
          </p:cNvPicPr>
          <p:nvPr/>
        </p:nvPicPr>
        <p:blipFill>
          <a:blip r:embed="rId2"/>
          <a:srcRect l="6400" t="17030" r="23259" b="18158"/>
          <a:stretch>
            <a:fillRect/>
          </a:stretch>
        </p:blipFill>
        <p:spPr bwMode="auto">
          <a:xfrm>
            <a:off x="500063" y="285750"/>
            <a:ext cx="4000500" cy="2000250"/>
          </a:xfrm>
          <a:prstGeom prst="rect">
            <a:avLst/>
          </a:prstGeom>
          <a:noFill/>
          <a:ln w="9525">
            <a:noFill/>
            <a:miter lim="800000"/>
            <a:headEnd/>
            <a:tailEnd/>
          </a:ln>
        </p:spPr>
      </p:pic>
      <p:pic>
        <p:nvPicPr>
          <p:cNvPr id="38917" name="Content Placeholder 4" descr="IMG_1926"/>
          <p:cNvPicPr>
            <a:picLocks noGrp="1" noChangeAspect="1" noChangeArrowheads="1"/>
          </p:cNvPicPr>
          <p:nvPr>
            <p:ph sz="half" idx="1"/>
          </p:nvPr>
        </p:nvPicPr>
        <p:blipFill>
          <a:blip r:embed="rId3"/>
          <a:srcRect/>
          <a:stretch>
            <a:fillRect/>
          </a:stretch>
        </p:blipFill>
        <p:spPr>
          <a:xfrm>
            <a:off x="471488" y="2286000"/>
            <a:ext cx="4030662" cy="3810000"/>
          </a:xfrm>
          <a:noFill/>
        </p:spPr>
      </p:pic>
      <p:sp>
        <p:nvSpPr>
          <p:cNvPr id="6" name="Footer Placeholder 5"/>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3"/>
          <p:cNvSpPr>
            <a:spLocks noGrp="1"/>
          </p:cNvSpPr>
          <p:nvPr>
            <p:ph sz="half" idx="2"/>
          </p:nvPr>
        </p:nvSpPr>
        <p:spPr>
          <a:xfrm>
            <a:off x="4429125" y="357188"/>
            <a:ext cx="4286250" cy="5738812"/>
          </a:xfrm>
        </p:spPr>
        <p:txBody>
          <a:bodyPr/>
          <a:lstStyle/>
          <a:p>
            <a:pPr>
              <a:buFont typeface="Wingdings 2" pitchFamily="18" charset="2"/>
              <a:buNone/>
              <a:defRPr/>
            </a:pPr>
            <a:r>
              <a:rPr lang="fa-IR" sz="1800" b="1" dirty="0" smtClean="0">
                <a:solidFill>
                  <a:schemeClr val="accent2">
                    <a:lumMod val="75000"/>
                  </a:schemeClr>
                </a:solidFill>
                <a:cs typeface="B Nazanin" pitchFamily="2" charset="-78"/>
              </a:rPr>
              <a:t>شبکه آندوپلاسمی</a:t>
            </a:r>
            <a:r>
              <a:rPr lang="fa-IR" sz="1800" b="1" dirty="0" smtClean="0">
                <a:cs typeface="B Nazanin" pitchFamily="2" charset="-78"/>
              </a:rPr>
              <a:t>:شبکه ای از لوله ها که در بخش هایی حجیم شده وبه شکل کیسه در آمده اند</a:t>
            </a:r>
          </a:p>
          <a:p>
            <a:pPr>
              <a:buFont typeface="Wingdings 2" pitchFamily="18" charset="2"/>
              <a:buNone/>
              <a:defRPr/>
            </a:pPr>
            <a:r>
              <a:rPr lang="fa-IR" sz="1800" b="1" dirty="0" smtClean="0">
                <a:solidFill>
                  <a:schemeClr val="tx2">
                    <a:lumMod val="75000"/>
                  </a:schemeClr>
                </a:solidFill>
                <a:cs typeface="B Nazanin" pitchFamily="2" charset="-78"/>
              </a:rPr>
              <a:t>انواع :</a:t>
            </a:r>
          </a:p>
          <a:p>
            <a:pPr>
              <a:buFont typeface="Wingdings 2" pitchFamily="18" charset="2"/>
              <a:buNone/>
              <a:defRPr/>
            </a:pPr>
            <a:r>
              <a:rPr lang="fa-IR" sz="1800" b="1" dirty="0" smtClean="0">
                <a:solidFill>
                  <a:schemeClr val="tx2">
                    <a:lumMod val="75000"/>
                  </a:schemeClr>
                </a:solidFill>
                <a:cs typeface="B Nazanin" pitchFamily="2" charset="-78"/>
              </a:rPr>
              <a:t>1.صاف   </a:t>
            </a:r>
            <a:r>
              <a:rPr lang="fa-IR" sz="1800" b="1" dirty="0" smtClean="0">
                <a:cs typeface="B Nazanin" pitchFamily="2" charset="-78"/>
              </a:rPr>
              <a:t>روی آن ریبوزوم مشاهده نمی شود.</a:t>
            </a:r>
          </a:p>
          <a:p>
            <a:pPr>
              <a:buFont typeface="Wingdings 2" pitchFamily="18" charset="2"/>
              <a:buNone/>
              <a:defRPr/>
            </a:pPr>
            <a:r>
              <a:rPr lang="fa-IR" sz="1800" b="1" dirty="0" smtClean="0">
                <a:solidFill>
                  <a:schemeClr val="tx2">
                    <a:lumMod val="75000"/>
                  </a:schemeClr>
                </a:solidFill>
                <a:cs typeface="B Nazanin" pitchFamily="2" charset="-78"/>
              </a:rPr>
              <a:t>2.زبر     </a:t>
            </a:r>
            <a:r>
              <a:rPr lang="fa-IR" sz="1800" b="1" dirty="0" smtClean="0">
                <a:cs typeface="B Nazanin" pitchFamily="2" charset="-78"/>
              </a:rPr>
              <a:t>بر روی آن ریبوزوم مشاهده می شود</a:t>
            </a:r>
          </a:p>
          <a:p>
            <a:pPr>
              <a:buFont typeface="Wingdings 2" pitchFamily="18" charset="2"/>
              <a:buNone/>
              <a:defRPr/>
            </a:pPr>
            <a:r>
              <a:rPr lang="fa-IR" sz="1800" b="1" dirty="0" smtClean="0">
                <a:cs typeface="B Nazanin" pitchFamily="2" charset="-78"/>
              </a:rPr>
              <a:t>تفاوت شبکه ِی آندوپلاسمی زبر با صاف از نظر ساختاری؟</a:t>
            </a:r>
          </a:p>
          <a:p>
            <a:pPr>
              <a:buFont typeface="Wingdings 2" pitchFamily="18" charset="2"/>
              <a:buNone/>
              <a:defRPr/>
            </a:pPr>
            <a:endParaRPr lang="fa-IR" sz="1800" b="1" dirty="0" smtClean="0">
              <a:cs typeface="B Nazanin" pitchFamily="2" charset="-78"/>
            </a:endParaRPr>
          </a:p>
          <a:p>
            <a:pPr>
              <a:buFont typeface="Wingdings 2" pitchFamily="18" charset="2"/>
              <a:buNone/>
              <a:defRPr/>
            </a:pPr>
            <a:r>
              <a:rPr lang="fa-IR" sz="1800" b="1" dirty="0" smtClean="0">
                <a:solidFill>
                  <a:srgbClr val="7030A0"/>
                </a:solidFill>
                <a:cs typeface="B Nazanin" pitchFamily="2" charset="-78"/>
              </a:rPr>
              <a:t>نقش شبکه ی آندوپلاسمی زبر:</a:t>
            </a:r>
          </a:p>
          <a:p>
            <a:pPr>
              <a:buFont typeface="Wingdings 2" pitchFamily="18" charset="2"/>
              <a:buNone/>
              <a:defRPr/>
            </a:pPr>
            <a:r>
              <a:rPr lang="fa-IR" sz="1800" b="1" dirty="0" smtClean="0">
                <a:cs typeface="B Nazanin" pitchFamily="2" charset="-78"/>
              </a:rPr>
              <a:t>1.ساختن غشا</a:t>
            </a:r>
          </a:p>
          <a:p>
            <a:pPr>
              <a:buFont typeface="Wingdings 2" pitchFamily="18" charset="2"/>
              <a:buNone/>
              <a:defRPr/>
            </a:pPr>
            <a:r>
              <a:rPr lang="fa-IR" sz="1800" b="1" dirty="0" smtClean="0">
                <a:cs typeface="B Nazanin" pitchFamily="2" charset="-78"/>
              </a:rPr>
              <a:t>2. ساختن پروتئین های ترشحی سلول</a:t>
            </a:r>
          </a:p>
          <a:p>
            <a:pPr>
              <a:buFont typeface="Wingdings 2" pitchFamily="18" charset="2"/>
              <a:buNone/>
              <a:defRPr/>
            </a:pPr>
            <a:r>
              <a:rPr lang="fa-IR" sz="1800" b="1" dirty="0" smtClean="0">
                <a:solidFill>
                  <a:schemeClr val="accent4">
                    <a:lumMod val="50000"/>
                  </a:schemeClr>
                </a:solidFill>
                <a:cs typeface="B Nazanin" pitchFamily="2" charset="-78"/>
              </a:rPr>
              <a:t>نقش شبکه آندوپلاسمی صاف:</a:t>
            </a:r>
          </a:p>
          <a:p>
            <a:pPr>
              <a:buFont typeface="Wingdings 2" pitchFamily="18" charset="2"/>
              <a:buNone/>
              <a:defRPr/>
            </a:pPr>
            <a:r>
              <a:rPr lang="fa-IR" sz="1800" b="1" dirty="0" smtClean="0">
                <a:cs typeface="B Nazanin" pitchFamily="2" charset="-78"/>
              </a:rPr>
              <a:t>1.ساخت لیپیدهای مثل کلسترول وفسفولیپیدها</a:t>
            </a:r>
          </a:p>
          <a:p>
            <a:pPr>
              <a:buFont typeface="Wingdings 2" pitchFamily="18" charset="2"/>
              <a:buNone/>
              <a:defRPr/>
            </a:pPr>
            <a:r>
              <a:rPr lang="fa-IR" sz="1800" b="1" dirty="0" smtClean="0">
                <a:cs typeface="B Nazanin" pitchFamily="2" charset="-78"/>
              </a:rPr>
              <a:t>2.سم زدایی ومواد سرطان زا  در کبد</a:t>
            </a:r>
          </a:p>
          <a:p>
            <a:pPr>
              <a:buFont typeface="Wingdings 2" pitchFamily="18" charset="2"/>
              <a:buNone/>
              <a:defRPr/>
            </a:pPr>
            <a:r>
              <a:rPr lang="fa-IR" sz="1800" b="1" dirty="0" smtClean="0">
                <a:cs typeface="B Nazanin" pitchFamily="2" charset="-78"/>
              </a:rPr>
              <a:t>3.ذخیره ی کلسیم در ماهیچه</a:t>
            </a:r>
          </a:p>
          <a:p>
            <a:pPr>
              <a:buFont typeface="Wingdings 2" pitchFamily="18" charset="2"/>
              <a:buNone/>
              <a:defRPr/>
            </a:pPr>
            <a:r>
              <a:rPr lang="fa-IR" sz="1800" b="1" dirty="0" smtClean="0">
                <a:cs typeface="B Nazanin" pitchFamily="2" charset="-78"/>
              </a:rPr>
              <a:t>4تنظیم قند خون در کبد</a:t>
            </a:r>
          </a:p>
          <a:p>
            <a:pPr>
              <a:buFont typeface="Wingdings 2" pitchFamily="18" charset="2"/>
              <a:buNone/>
              <a:defRPr/>
            </a:pPr>
            <a:endParaRPr lang="fa-IR" sz="2000" dirty="0" smtClean="0">
              <a:cs typeface="B Nazanin" pitchFamily="2" charset="-78"/>
            </a:endParaRPr>
          </a:p>
          <a:p>
            <a:pPr>
              <a:buFont typeface="Wingdings 2" pitchFamily="18" charset="2"/>
              <a:buNone/>
              <a:defRPr/>
            </a:pPr>
            <a:endParaRPr lang="fa-IR" sz="2000" dirty="0" smtClean="0">
              <a:cs typeface="B Nazanin" pitchFamily="2" charset="-78"/>
            </a:endParaRPr>
          </a:p>
          <a:p>
            <a:pPr>
              <a:buFont typeface="Wingdings 2" pitchFamily="18" charset="2"/>
              <a:buNone/>
              <a:defRPr/>
            </a:pPr>
            <a:endParaRPr lang="fa-IR" sz="2000" dirty="0" smtClean="0">
              <a:cs typeface="B Nazanin" pitchFamily="2" charset="-78"/>
            </a:endParaRPr>
          </a:p>
          <a:p>
            <a:pPr>
              <a:buFont typeface="Wingdings 2" pitchFamily="18" charset="2"/>
              <a:buNone/>
              <a:defRPr/>
            </a:pPr>
            <a:endParaRPr lang="fa-IR" sz="2000" dirty="0" smtClean="0">
              <a:cs typeface="B Nazanin" pitchFamily="2" charset="-78"/>
            </a:endParaRPr>
          </a:p>
        </p:txBody>
      </p:sp>
      <p:pic>
        <p:nvPicPr>
          <p:cNvPr id="39939" name="Picture 4" descr="F:\endoplasmicreticulumfigure1.jpg"/>
          <p:cNvPicPr>
            <a:picLocks noGrp="1" noChangeAspect="1" noChangeArrowheads="1"/>
          </p:cNvPicPr>
          <p:nvPr>
            <p:ph sz="half" idx="1"/>
          </p:nvPr>
        </p:nvPicPr>
        <p:blipFill>
          <a:blip r:embed="rId2"/>
          <a:srcRect/>
          <a:stretch>
            <a:fillRect/>
          </a:stretch>
        </p:blipFill>
        <p:spPr>
          <a:xfrm>
            <a:off x="357188" y="357188"/>
            <a:ext cx="4044950" cy="5572125"/>
          </a:xfrm>
          <a:noFill/>
        </p:spPr>
      </p:pic>
      <p:sp>
        <p:nvSpPr>
          <p:cNvPr id="4" name="Footer Placeholder 3"/>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4043363" cy="2490788"/>
          </a:xfrm>
        </p:spPr>
        <p:txBody>
          <a:bodyPr/>
          <a:lstStyle/>
          <a:p>
            <a:pPr>
              <a:defRPr/>
            </a:pPr>
            <a:endParaRPr lang="fa-IR"/>
          </a:p>
        </p:txBody>
      </p:sp>
      <p:sp>
        <p:nvSpPr>
          <p:cNvPr id="32771" name="Content Placeholder 3"/>
          <p:cNvSpPr>
            <a:spLocks noGrp="1"/>
          </p:cNvSpPr>
          <p:nvPr>
            <p:ph sz="half" idx="2"/>
          </p:nvPr>
        </p:nvSpPr>
        <p:spPr>
          <a:xfrm>
            <a:off x="4648200" y="214313"/>
            <a:ext cx="4059238" cy="5881687"/>
          </a:xfrm>
        </p:spPr>
        <p:txBody>
          <a:bodyPr/>
          <a:lstStyle/>
          <a:p>
            <a:pPr>
              <a:defRPr/>
            </a:pPr>
            <a:r>
              <a:rPr lang="fa-IR" sz="2000" b="1" dirty="0" smtClean="0">
                <a:solidFill>
                  <a:srgbClr val="00B050"/>
                </a:solidFill>
                <a:cs typeface="B Nazanin" pitchFamily="2" charset="-78"/>
              </a:rPr>
              <a:t>کلروپلاست:</a:t>
            </a:r>
            <a:r>
              <a:rPr lang="fa-IR" sz="1800" b="1" dirty="0" smtClean="0">
                <a:cs typeface="B Nazanin" pitchFamily="2" charset="-78"/>
              </a:rPr>
              <a:t>اندامک با دوغشا که در بخش های سبز گیاه ودر جلبک ها یافت می شود.</a:t>
            </a:r>
          </a:p>
          <a:p>
            <a:pPr>
              <a:buFont typeface="Wingdings 2" pitchFamily="18" charset="2"/>
              <a:buNone/>
              <a:defRPr/>
            </a:pPr>
            <a:r>
              <a:rPr lang="fa-IR" sz="1800" b="1" dirty="0" smtClean="0">
                <a:solidFill>
                  <a:schemeClr val="accent4">
                    <a:lumMod val="50000"/>
                  </a:schemeClr>
                </a:solidFill>
                <a:cs typeface="B Nazanin" pitchFamily="2" charset="-78"/>
              </a:rPr>
              <a:t>بخش های تشکیل دهنده:</a:t>
            </a:r>
          </a:p>
          <a:p>
            <a:pPr marL="342900" indent="-342900">
              <a:buFont typeface="Wingdings 2" pitchFamily="18" charset="2"/>
              <a:buAutoNum type="arabicPeriod"/>
              <a:defRPr/>
            </a:pPr>
            <a:r>
              <a:rPr lang="fa-IR" sz="1800" b="1" dirty="0" smtClean="0">
                <a:cs typeface="B Nazanin" pitchFamily="2" charset="-78"/>
              </a:rPr>
              <a:t>غشای بیرونی ودرونی</a:t>
            </a:r>
          </a:p>
          <a:p>
            <a:pPr marL="342900" indent="-342900">
              <a:buFont typeface="Wingdings 2" pitchFamily="18" charset="2"/>
              <a:buAutoNum type="arabicPeriod"/>
              <a:defRPr/>
            </a:pPr>
            <a:r>
              <a:rPr lang="fa-IR" sz="1800" b="1" dirty="0" smtClean="0">
                <a:cs typeface="B Nazanin" pitchFamily="2" charset="-78"/>
              </a:rPr>
              <a:t>گرانوم </a:t>
            </a:r>
            <a:r>
              <a:rPr lang="fa-IR" sz="1600" b="1" dirty="0" smtClean="0">
                <a:cs typeface="B Nazanin" pitchFamily="2" charset="-78"/>
              </a:rPr>
              <a:t>( از تعدادی تیلاکوئید تشکیل شده و درون       آنها کلروفیل که نور جذب می کنند وجود دارد)</a:t>
            </a:r>
          </a:p>
          <a:p>
            <a:pPr marL="342900" indent="-342900">
              <a:buFont typeface="Wingdings 2" pitchFamily="18" charset="2"/>
              <a:buAutoNum type="arabicPeriod"/>
              <a:defRPr/>
            </a:pPr>
            <a:r>
              <a:rPr lang="fa-IR" sz="1800" b="1" dirty="0" smtClean="0">
                <a:cs typeface="B Nazanin" pitchFamily="2" charset="-78"/>
              </a:rPr>
              <a:t>استروما(بستره): </a:t>
            </a:r>
            <a:r>
              <a:rPr lang="fa-IR" sz="1600" b="1" dirty="0" smtClean="0">
                <a:cs typeface="B Nazanin" pitchFamily="2" charset="-78"/>
              </a:rPr>
              <a:t>ماده ی زمینه ای درون غشای داخلی که آنزیم ها ی فتوسنتزی در ان قرار دارد</a:t>
            </a:r>
          </a:p>
          <a:p>
            <a:pPr>
              <a:buFont typeface="Wingdings 2" pitchFamily="18" charset="2"/>
              <a:buNone/>
              <a:defRPr/>
            </a:pPr>
            <a:endParaRPr lang="fa-IR" sz="1800" b="1" dirty="0" smtClean="0">
              <a:solidFill>
                <a:srgbClr val="00B050"/>
              </a:solidFill>
              <a:cs typeface="B Nazanin" pitchFamily="2" charset="-78"/>
            </a:endParaRPr>
          </a:p>
          <a:p>
            <a:pPr>
              <a:buFont typeface="Wingdings 2" pitchFamily="18" charset="2"/>
              <a:buNone/>
              <a:defRPr/>
            </a:pPr>
            <a:r>
              <a:rPr lang="fa-IR" sz="1800" b="1" dirty="0" smtClean="0">
                <a:solidFill>
                  <a:srgbClr val="FFFF00"/>
                </a:solidFill>
                <a:cs typeface="B Nazanin" pitchFamily="2" charset="-78"/>
              </a:rPr>
              <a:t>نقش</a:t>
            </a:r>
            <a:r>
              <a:rPr lang="fa-IR" sz="1800" b="1" dirty="0" smtClean="0">
                <a:solidFill>
                  <a:schemeClr val="bg2">
                    <a:lumMod val="50000"/>
                  </a:schemeClr>
                </a:solidFill>
                <a:cs typeface="B Nazanin" pitchFamily="2" charset="-78"/>
              </a:rPr>
              <a:t>:فتوسنتز(عملی که در آن انرژی نورانی به انرژی شیمیایی مواد غذایی تبدیل می شود)</a:t>
            </a:r>
          </a:p>
          <a:p>
            <a:pPr>
              <a:buFont typeface="Wingdings 2" pitchFamily="18" charset="2"/>
              <a:buNone/>
              <a:defRPr/>
            </a:pPr>
            <a:r>
              <a:rPr lang="fa-IR" sz="1800" b="1" dirty="0" smtClean="0">
                <a:solidFill>
                  <a:schemeClr val="accent2">
                    <a:lumMod val="75000"/>
                  </a:schemeClr>
                </a:solidFill>
                <a:cs typeface="B Nazanin" pitchFamily="2" charset="-78"/>
              </a:rPr>
              <a:t>انواع پلاستها:</a:t>
            </a:r>
          </a:p>
          <a:p>
            <a:pPr>
              <a:buFont typeface="Wingdings 2" pitchFamily="18" charset="2"/>
              <a:buNone/>
              <a:defRPr/>
            </a:pPr>
            <a:r>
              <a:rPr lang="fa-IR" sz="1800" b="1" dirty="0" smtClean="0">
                <a:solidFill>
                  <a:schemeClr val="accent2">
                    <a:lumMod val="75000"/>
                  </a:schemeClr>
                </a:solidFill>
                <a:cs typeface="B Nazanin" pitchFamily="2" charset="-78"/>
              </a:rPr>
              <a:t>1.</a:t>
            </a:r>
            <a:r>
              <a:rPr lang="fa-IR" sz="1800" b="1" dirty="0" smtClean="0">
                <a:solidFill>
                  <a:schemeClr val="accent4">
                    <a:lumMod val="60000"/>
                    <a:lumOff val="40000"/>
                  </a:schemeClr>
                </a:solidFill>
                <a:cs typeface="B Nazanin" pitchFamily="2" charset="-78"/>
              </a:rPr>
              <a:t>کلروپلاست: محل تجمع کلروفیل ونشاسته</a:t>
            </a:r>
          </a:p>
          <a:p>
            <a:pPr>
              <a:buFont typeface="Wingdings 2" pitchFamily="18" charset="2"/>
              <a:buNone/>
              <a:defRPr/>
            </a:pPr>
            <a:r>
              <a:rPr lang="fa-IR" sz="1800" b="1" dirty="0" smtClean="0">
                <a:solidFill>
                  <a:schemeClr val="accent2">
                    <a:lumMod val="75000"/>
                  </a:schemeClr>
                </a:solidFill>
                <a:cs typeface="B Nazanin" pitchFamily="2" charset="-78"/>
              </a:rPr>
              <a:t>2.</a:t>
            </a:r>
            <a:r>
              <a:rPr lang="fa-IR" sz="1800" b="1" dirty="0" smtClean="0">
                <a:solidFill>
                  <a:schemeClr val="accent4">
                    <a:lumMod val="60000"/>
                    <a:lumOff val="40000"/>
                  </a:schemeClr>
                </a:solidFill>
                <a:cs typeface="B Nazanin" pitchFamily="2" charset="-78"/>
              </a:rPr>
              <a:t>آمیلوپلاست:محل  تجمع نشاسته</a:t>
            </a:r>
          </a:p>
          <a:p>
            <a:pPr>
              <a:buFont typeface="Wingdings 2" pitchFamily="18" charset="2"/>
              <a:buNone/>
              <a:defRPr/>
            </a:pPr>
            <a:r>
              <a:rPr lang="fa-IR" sz="1800" b="1" dirty="0" smtClean="0">
                <a:solidFill>
                  <a:schemeClr val="accent2">
                    <a:lumMod val="75000"/>
                  </a:schemeClr>
                </a:solidFill>
                <a:cs typeface="B Nazanin" pitchFamily="2" charset="-78"/>
              </a:rPr>
              <a:t>3. </a:t>
            </a:r>
            <a:r>
              <a:rPr lang="fa-IR" sz="1800" b="1" dirty="0" smtClean="0">
                <a:solidFill>
                  <a:schemeClr val="accent4">
                    <a:lumMod val="60000"/>
                    <a:lumOff val="40000"/>
                  </a:schemeClr>
                </a:solidFill>
                <a:cs typeface="B Nazanin" pitchFamily="2" charset="-78"/>
              </a:rPr>
              <a:t>پروتئوپلاست:محل تجمع ذرات پروتئینی</a:t>
            </a:r>
          </a:p>
          <a:p>
            <a:pPr>
              <a:buFont typeface="Wingdings 2" pitchFamily="18" charset="2"/>
              <a:buNone/>
              <a:defRPr/>
            </a:pPr>
            <a:r>
              <a:rPr lang="fa-IR" sz="1800" b="1" dirty="0" smtClean="0">
                <a:solidFill>
                  <a:schemeClr val="accent2">
                    <a:lumMod val="75000"/>
                  </a:schemeClr>
                </a:solidFill>
                <a:cs typeface="B Nazanin" pitchFamily="2" charset="-78"/>
              </a:rPr>
              <a:t>4.</a:t>
            </a:r>
            <a:r>
              <a:rPr lang="fa-IR" sz="1800" b="1" dirty="0" smtClean="0">
                <a:solidFill>
                  <a:schemeClr val="accent4">
                    <a:lumMod val="60000"/>
                    <a:lumOff val="40000"/>
                  </a:schemeClr>
                </a:solidFill>
                <a:cs typeface="B Nazanin" pitchFamily="2" charset="-78"/>
              </a:rPr>
              <a:t>اولئوپلاست: محل تجمع لیپیدها</a:t>
            </a:r>
          </a:p>
          <a:p>
            <a:pPr>
              <a:buFont typeface="Wingdings 2" pitchFamily="18" charset="2"/>
              <a:buNone/>
              <a:defRPr/>
            </a:pPr>
            <a:r>
              <a:rPr lang="fa-IR" sz="1800" b="1" dirty="0" smtClean="0">
                <a:solidFill>
                  <a:schemeClr val="accent4">
                    <a:lumMod val="60000"/>
                    <a:lumOff val="40000"/>
                  </a:schemeClr>
                </a:solidFill>
                <a:cs typeface="B Nazanin" pitchFamily="2" charset="-78"/>
              </a:rPr>
              <a:t>                                                        </a:t>
            </a:r>
            <a:r>
              <a:rPr lang="fa-IR" sz="1800" b="1" dirty="0" smtClean="0">
                <a:solidFill>
                  <a:schemeClr val="bg2">
                    <a:lumMod val="50000"/>
                  </a:schemeClr>
                </a:solidFill>
                <a:cs typeface="B Nazanin" pitchFamily="2" charset="-78"/>
              </a:rPr>
              <a:t>                    </a:t>
            </a:r>
          </a:p>
        </p:txBody>
      </p:sp>
      <p:pic>
        <p:nvPicPr>
          <p:cNvPr id="40964" name="Picture 2" descr="F:\chloroplastsfigure1.jpg"/>
          <p:cNvPicPr>
            <a:picLocks noGrp="1" noChangeAspect="1" noChangeArrowheads="1"/>
          </p:cNvPicPr>
          <p:nvPr>
            <p:ph sz="half" idx="1"/>
          </p:nvPr>
        </p:nvPicPr>
        <p:blipFill>
          <a:blip r:embed="rId2"/>
          <a:srcRect/>
          <a:stretch>
            <a:fillRect/>
          </a:stretch>
        </p:blipFill>
        <p:spPr>
          <a:xfrm>
            <a:off x="428625" y="2786063"/>
            <a:ext cx="4071938" cy="2928937"/>
          </a:xfrm>
          <a:noFill/>
        </p:spPr>
      </p:pic>
      <p:pic>
        <p:nvPicPr>
          <p:cNvPr id="40965" name="Picture 4" descr="CAUYSQRLCAO49EYDCAVI7XLICAWJ5YK9CAP1M39LCAQGL6DZCALURWRYCAFW"/>
          <p:cNvPicPr>
            <a:picLocks noChangeAspect="1" noChangeArrowheads="1"/>
          </p:cNvPicPr>
          <p:nvPr/>
        </p:nvPicPr>
        <p:blipFill>
          <a:blip r:embed="rId3"/>
          <a:srcRect/>
          <a:stretch>
            <a:fillRect/>
          </a:stretch>
        </p:blipFill>
        <p:spPr bwMode="auto">
          <a:xfrm>
            <a:off x="428625" y="214313"/>
            <a:ext cx="4143375" cy="2500312"/>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4043363" cy="2205038"/>
          </a:xfrm>
        </p:spPr>
        <p:txBody>
          <a:bodyPr/>
          <a:lstStyle/>
          <a:p>
            <a:pPr>
              <a:defRPr/>
            </a:pPr>
            <a:endParaRPr lang="fa-IR"/>
          </a:p>
        </p:txBody>
      </p:sp>
      <p:sp>
        <p:nvSpPr>
          <p:cNvPr id="41987" name="Content Placeholder 3"/>
          <p:cNvSpPr>
            <a:spLocks noGrp="1"/>
          </p:cNvSpPr>
          <p:nvPr>
            <p:ph sz="half" idx="2"/>
          </p:nvPr>
        </p:nvSpPr>
        <p:spPr>
          <a:xfrm>
            <a:off x="4648200" y="214313"/>
            <a:ext cx="4059238" cy="5881687"/>
          </a:xfrm>
        </p:spPr>
        <p:txBody>
          <a:bodyPr/>
          <a:lstStyle/>
          <a:p>
            <a:pPr>
              <a:buFont typeface="Wingdings 2" pitchFamily="18" charset="2"/>
              <a:buNone/>
            </a:pPr>
            <a:r>
              <a:rPr lang="fa-IR" sz="1800" b="1" smtClean="0">
                <a:solidFill>
                  <a:srgbClr val="FFC000"/>
                </a:solidFill>
                <a:cs typeface="B Nazanin" pitchFamily="2" charset="-78"/>
              </a:rPr>
              <a:t>واکوئل</a:t>
            </a:r>
            <a:r>
              <a:rPr lang="fa-IR" sz="1600" b="1" smtClean="0">
                <a:cs typeface="B Nazanin" pitchFamily="2" charset="-78"/>
              </a:rPr>
              <a:t>:حفره هایی پر از مایع بوده که در سیتوپلاسم سلولهای گیاهی یا قارچ یافت می شود.</a:t>
            </a:r>
          </a:p>
          <a:p>
            <a:pPr>
              <a:buFont typeface="Wingdings 2" pitchFamily="18" charset="2"/>
              <a:buNone/>
            </a:pPr>
            <a:r>
              <a:rPr lang="fa-IR" sz="1800" b="1" smtClean="0">
                <a:solidFill>
                  <a:srgbClr val="00B0F0"/>
                </a:solidFill>
                <a:cs typeface="B Nazanin" pitchFamily="2" charset="-78"/>
              </a:rPr>
              <a:t>انواع:</a:t>
            </a:r>
          </a:p>
          <a:p>
            <a:pPr>
              <a:buFont typeface="Wingdings 2" pitchFamily="18" charset="2"/>
              <a:buNone/>
            </a:pPr>
            <a:r>
              <a:rPr lang="fa-IR" sz="1800" b="1" smtClean="0">
                <a:solidFill>
                  <a:srgbClr val="00B0F0"/>
                </a:solidFill>
                <a:cs typeface="B Nazanin" pitchFamily="2" charset="-78"/>
              </a:rPr>
              <a:t>1.انقباضی: </a:t>
            </a:r>
            <a:r>
              <a:rPr lang="fa-IR" sz="1600" b="1" smtClean="0">
                <a:cs typeface="B Nazanin" pitchFamily="2" charset="-78"/>
              </a:rPr>
              <a:t>در تک سلولی های آب شیرین دفع آب اضافی را بعهده دارد.</a:t>
            </a:r>
          </a:p>
          <a:p>
            <a:pPr>
              <a:buFont typeface="Wingdings 2" pitchFamily="18" charset="2"/>
              <a:buNone/>
            </a:pPr>
            <a:r>
              <a:rPr lang="fa-IR" sz="1800" b="1" smtClean="0">
                <a:solidFill>
                  <a:srgbClr val="00B0F0"/>
                </a:solidFill>
                <a:cs typeface="B Nazanin" pitchFamily="2" charset="-78"/>
              </a:rPr>
              <a:t>2. </a:t>
            </a:r>
            <a:r>
              <a:rPr lang="fa-IR" sz="1600" b="1" smtClean="0">
                <a:solidFill>
                  <a:srgbClr val="00B0F0"/>
                </a:solidFill>
                <a:cs typeface="B Nazanin" pitchFamily="2" charset="-78"/>
              </a:rPr>
              <a:t>مرکزی</a:t>
            </a:r>
            <a:r>
              <a:rPr lang="fa-IR" sz="1600" b="1" smtClean="0">
                <a:cs typeface="B Nazanin" pitchFamily="2" charset="-78"/>
              </a:rPr>
              <a:t>:در گیاهان محل ذخیره ی آب،مواد غذایی،مواد زاید،مواد سمی ورنگیزه ها رزا بعهده دارد.</a:t>
            </a:r>
          </a:p>
          <a:p>
            <a:pPr>
              <a:buFont typeface="Wingdings 2" pitchFamily="18" charset="2"/>
              <a:buNone/>
            </a:pPr>
            <a:endParaRPr lang="fa-IR" sz="1600" b="1" smtClean="0">
              <a:cs typeface="B Nazanin" pitchFamily="2" charset="-78"/>
            </a:endParaRPr>
          </a:p>
          <a:p>
            <a:r>
              <a:rPr lang="fa-IR" sz="1800" b="1" smtClean="0">
                <a:solidFill>
                  <a:srgbClr val="92D050"/>
                </a:solidFill>
                <a:cs typeface="B Nazanin" pitchFamily="2" charset="-78"/>
              </a:rPr>
              <a:t>در گیاهان کار لیزوزوم ها بعهده ی واکوئل ها می باشد چون دارای آنزیم های هیدرولاز می باشند.</a:t>
            </a:r>
          </a:p>
          <a:p>
            <a:r>
              <a:rPr lang="fa-IR" sz="1800" b="1" smtClean="0">
                <a:solidFill>
                  <a:srgbClr val="002060"/>
                </a:solidFill>
                <a:cs typeface="B Nazanin" pitchFamily="2" charset="-78"/>
              </a:rPr>
              <a:t>منشاء تشکیل:</a:t>
            </a:r>
          </a:p>
          <a:p>
            <a:pPr>
              <a:buFont typeface="Wingdings 2" pitchFamily="18" charset="2"/>
              <a:buNone/>
            </a:pPr>
            <a:r>
              <a:rPr lang="fa-IR" sz="1600" b="1" smtClean="0">
                <a:cs typeface="B Nazanin" pitchFamily="2" charset="-78"/>
              </a:rPr>
              <a:t>شبکه آندو پلاسمی</a:t>
            </a:r>
          </a:p>
          <a:p>
            <a:pPr>
              <a:buFont typeface="Wingdings 2" pitchFamily="18" charset="2"/>
              <a:buNone/>
            </a:pPr>
            <a:endParaRPr lang="fa-IR" sz="1600" b="1" smtClean="0">
              <a:cs typeface="B Nazanin" pitchFamily="2" charset="-78"/>
            </a:endParaRPr>
          </a:p>
        </p:txBody>
      </p:sp>
      <p:pic>
        <p:nvPicPr>
          <p:cNvPr id="41988" name="Picture 2" descr="F:\واکوئل.jpg"/>
          <p:cNvPicPr>
            <a:picLocks noGrp="1" noChangeAspect="1" noChangeArrowheads="1"/>
          </p:cNvPicPr>
          <p:nvPr>
            <p:ph sz="half" idx="1"/>
          </p:nvPr>
        </p:nvPicPr>
        <p:blipFill>
          <a:blip r:embed="rId2"/>
          <a:srcRect/>
          <a:stretch>
            <a:fillRect/>
          </a:stretch>
        </p:blipFill>
        <p:spPr>
          <a:xfrm>
            <a:off x="214313" y="2571750"/>
            <a:ext cx="4178300" cy="3786188"/>
          </a:xfrm>
          <a:noFill/>
        </p:spPr>
      </p:pic>
      <p:pic>
        <p:nvPicPr>
          <p:cNvPr id="41989" name="Picture 3" descr="F:\واکوئل پارامسی.jpg"/>
          <p:cNvPicPr>
            <a:picLocks noChangeAspect="1" noChangeArrowheads="1"/>
          </p:cNvPicPr>
          <p:nvPr/>
        </p:nvPicPr>
        <p:blipFill>
          <a:blip r:embed="rId3"/>
          <a:srcRect/>
          <a:stretch>
            <a:fillRect/>
          </a:stretch>
        </p:blipFill>
        <p:spPr bwMode="auto">
          <a:xfrm>
            <a:off x="214313" y="214313"/>
            <a:ext cx="4286250" cy="2286000"/>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Content Placeholder 3"/>
          <p:cNvSpPr>
            <a:spLocks noGrp="1"/>
          </p:cNvSpPr>
          <p:nvPr>
            <p:ph sz="half" idx="2"/>
          </p:nvPr>
        </p:nvSpPr>
        <p:spPr>
          <a:xfrm>
            <a:off x="4648200" y="142875"/>
            <a:ext cx="4059238" cy="5953125"/>
          </a:xfrm>
        </p:spPr>
        <p:txBody>
          <a:bodyPr/>
          <a:lstStyle/>
          <a:p>
            <a:pPr>
              <a:buFont typeface="Wingdings 2" pitchFamily="18" charset="2"/>
              <a:buNone/>
              <a:defRPr/>
            </a:pPr>
            <a:r>
              <a:rPr lang="fa-IR" sz="1800" b="1" dirty="0" smtClean="0">
                <a:solidFill>
                  <a:srgbClr val="002060"/>
                </a:solidFill>
                <a:cs typeface="B Nazanin" pitchFamily="2" charset="-78"/>
              </a:rPr>
              <a:t>دستگاه گلژی:</a:t>
            </a:r>
            <a:r>
              <a:rPr lang="fa-IR" sz="1800" b="1" dirty="0" smtClean="0">
                <a:cs typeface="B Nazanin" pitchFamily="2" charset="-78"/>
              </a:rPr>
              <a:t>شامل چندکیسه ی پهن غشادار است که در کنار یکدیگر می باشند.</a:t>
            </a:r>
          </a:p>
          <a:p>
            <a:pPr>
              <a:buFont typeface="Wingdings 2" pitchFamily="18" charset="2"/>
              <a:buNone/>
              <a:defRPr/>
            </a:pPr>
            <a:r>
              <a:rPr lang="fa-IR" sz="1800" b="1" dirty="0" smtClean="0">
                <a:solidFill>
                  <a:schemeClr val="accent2">
                    <a:lumMod val="40000"/>
                    <a:lumOff val="60000"/>
                  </a:schemeClr>
                </a:solidFill>
                <a:cs typeface="B Nazanin" pitchFamily="2" charset="-78"/>
              </a:rPr>
              <a:t>واحد ساختاری</a:t>
            </a:r>
            <a:r>
              <a:rPr lang="fa-IR" sz="1800" b="1" dirty="0" smtClean="0">
                <a:solidFill>
                  <a:schemeClr val="accent6">
                    <a:lumMod val="75000"/>
                  </a:schemeClr>
                </a:solidFill>
                <a:cs typeface="B Nazanin" pitchFamily="2" charset="-78"/>
              </a:rPr>
              <a:t>:</a:t>
            </a:r>
            <a:r>
              <a:rPr lang="fa-IR" sz="1800" b="1" dirty="0" smtClean="0">
                <a:cs typeface="B Nazanin" pitchFamily="2" charset="-78"/>
              </a:rPr>
              <a:t>دیکتیوزوم</a:t>
            </a:r>
          </a:p>
          <a:p>
            <a:pPr>
              <a:buFont typeface="Wingdings 2" pitchFamily="18" charset="2"/>
              <a:buNone/>
              <a:defRPr/>
            </a:pPr>
            <a:endParaRPr lang="fa-IR" sz="1800" b="1" dirty="0" smtClean="0">
              <a:cs typeface="B Nazanin" pitchFamily="2" charset="-78"/>
            </a:endParaRPr>
          </a:p>
          <a:p>
            <a:pPr>
              <a:buFont typeface="Wingdings 2" pitchFamily="18" charset="2"/>
              <a:buNone/>
              <a:defRPr/>
            </a:pPr>
            <a:r>
              <a:rPr lang="fa-IR" sz="1800" b="1" dirty="0" smtClean="0">
                <a:solidFill>
                  <a:schemeClr val="tx2">
                    <a:lumMod val="75000"/>
                  </a:schemeClr>
                </a:solidFill>
                <a:cs typeface="B Nazanin" pitchFamily="2" charset="-78"/>
              </a:rPr>
              <a:t>نقش:</a:t>
            </a:r>
          </a:p>
          <a:p>
            <a:pPr marL="342900" indent="-342900">
              <a:buFont typeface="Wingdings 2" pitchFamily="18" charset="2"/>
              <a:buAutoNum type="arabicPeriod"/>
              <a:defRPr/>
            </a:pPr>
            <a:r>
              <a:rPr lang="fa-IR" sz="1800" b="1" dirty="0" smtClean="0">
                <a:cs typeface="B Nazanin" pitchFamily="2" charset="-78"/>
              </a:rPr>
              <a:t>ترشح مواد به خارج سلول</a:t>
            </a:r>
          </a:p>
          <a:p>
            <a:pPr marL="342900" indent="-342900">
              <a:buFont typeface="Wingdings 2" pitchFamily="18" charset="2"/>
              <a:buAutoNum type="arabicPeriod"/>
              <a:defRPr/>
            </a:pPr>
            <a:r>
              <a:rPr lang="fa-IR" sz="1800" b="1" dirty="0" smtClean="0">
                <a:cs typeface="B Nazanin" pitchFamily="2" charset="-78"/>
              </a:rPr>
              <a:t>افزودن قند به پروتئین ها</a:t>
            </a:r>
          </a:p>
          <a:p>
            <a:pPr marL="342900" indent="-342900">
              <a:buFont typeface="Wingdings 2" pitchFamily="18" charset="2"/>
              <a:buAutoNum type="arabicPeriod"/>
              <a:defRPr/>
            </a:pPr>
            <a:r>
              <a:rPr lang="fa-IR" sz="1800" b="1" dirty="0" smtClean="0">
                <a:cs typeface="B Nazanin" pitchFamily="2" charset="-78"/>
              </a:rPr>
              <a:t>افزودن گروه های فسفات به پروتئین ها برای انتقال به لیزوزوم</a:t>
            </a:r>
          </a:p>
          <a:p>
            <a:pPr marL="342900" indent="-342900">
              <a:buFont typeface="Wingdings 2" pitchFamily="18" charset="2"/>
              <a:buAutoNum type="arabicPeriod"/>
              <a:defRPr/>
            </a:pPr>
            <a:r>
              <a:rPr lang="fa-IR" sz="1800" b="1" dirty="0" smtClean="0">
                <a:cs typeface="B Nazanin" pitchFamily="2" charset="-78"/>
              </a:rPr>
              <a:t>دخالت در تشکیل دیواره سلولی گیاهان</a:t>
            </a:r>
          </a:p>
          <a:p>
            <a:pPr marL="342900" indent="-342900">
              <a:buFont typeface="Wingdings 2" pitchFamily="18" charset="2"/>
              <a:buAutoNum type="arabicPeriod"/>
              <a:defRPr/>
            </a:pPr>
            <a:r>
              <a:rPr lang="fa-IR" sz="1800" b="1" dirty="0" smtClean="0">
                <a:cs typeface="B Nazanin" pitchFamily="2" charset="-78"/>
              </a:rPr>
              <a:t>دخات در تشکیل لیزوزوم ها وگسترش غشای یاخته</a:t>
            </a:r>
          </a:p>
          <a:p>
            <a:pPr marL="342900" indent="-342900">
              <a:buFont typeface="Wingdings 2" pitchFamily="18" charset="2"/>
              <a:buNone/>
              <a:defRPr/>
            </a:pPr>
            <a:r>
              <a:rPr lang="fa-IR" sz="1800" b="1" dirty="0" smtClean="0">
                <a:solidFill>
                  <a:srgbClr val="7030A0"/>
                </a:solidFill>
                <a:cs typeface="B Nazanin" pitchFamily="2" charset="-78"/>
              </a:rPr>
              <a:t>منشا تشکیل:</a:t>
            </a:r>
          </a:p>
          <a:p>
            <a:pPr marL="342900" indent="-342900">
              <a:buFont typeface="Wingdings 2" pitchFamily="18" charset="2"/>
              <a:buNone/>
              <a:defRPr/>
            </a:pPr>
            <a:r>
              <a:rPr lang="fa-IR" sz="1800" b="1" dirty="0" smtClean="0">
                <a:cs typeface="B Nazanin" pitchFamily="2" charset="-78"/>
              </a:rPr>
              <a:t>شبکه ی آندوپلاسمی</a:t>
            </a:r>
          </a:p>
          <a:p>
            <a:pPr marL="342900" indent="-342900">
              <a:buFont typeface="Wingdings 2" pitchFamily="18" charset="2"/>
              <a:buAutoNum type="arabicPeriod"/>
              <a:defRPr/>
            </a:pPr>
            <a:endParaRPr lang="fa-IR" sz="1800" b="1" dirty="0" smtClean="0">
              <a:cs typeface="B Nazanin" pitchFamily="2" charset="-78"/>
            </a:endParaRPr>
          </a:p>
          <a:p>
            <a:pPr>
              <a:buFont typeface="Wingdings 2" pitchFamily="18" charset="2"/>
              <a:buNone/>
              <a:defRPr/>
            </a:pPr>
            <a:endParaRPr lang="fa-IR" sz="1800" b="1" dirty="0" smtClean="0">
              <a:solidFill>
                <a:schemeClr val="accent6">
                  <a:lumMod val="75000"/>
                </a:schemeClr>
              </a:solidFill>
              <a:cs typeface="B Nazanin" pitchFamily="2" charset="-78"/>
            </a:endParaRPr>
          </a:p>
        </p:txBody>
      </p:sp>
      <p:sp>
        <p:nvSpPr>
          <p:cNvPr id="3076" name="Content Placeholder 4"/>
          <p:cNvSpPr>
            <a:spLocks noGrp="1"/>
          </p:cNvSpPr>
          <p:nvPr>
            <p:ph sz="half" idx="1"/>
          </p:nvPr>
        </p:nvSpPr>
        <p:spPr>
          <a:xfrm>
            <a:off x="457200" y="1524000"/>
            <a:ext cx="4059238" cy="4572000"/>
          </a:xfrm>
        </p:spPr>
        <p:txBody>
          <a:bodyPr/>
          <a:lstStyle/>
          <a:p>
            <a:endParaRPr lang="fa-IR" smtClean="0"/>
          </a:p>
        </p:txBody>
      </p:sp>
      <p:pic>
        <p:nvPicPr>
          <p:cNvPr id="3077" name="Picture 5" descr="F:\golgi_complex_1_c_ph_784.jpg"/>
          <p:cNvPicPr>
            <a:picLocks noChangeAspect="1" noChangeArrowheads="1"/>
          </p:cNvPicPr>
          <p:nvPr/>
        </p:nvPicPr>
        <p:blipFill>
          <a:blip r:embed="rId2"/>
          <a:srcRect/>
          <a:stretch>
            <a:fillRect/>
          </a:stretch>
        </p:blipFill>
        <p:spPr bwMode="auto">
          <a:xfrm>
            <a:off x="357188" y="714375"/>
            <a:ext cx="4214812" cy="5500688"/>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Content Placeholder 3"/>
          <p:cNvSpPr>
            <a:spLocks noGrp="1"/>
          </p:cNvSpPr>
          <p:nvPr>
            <p:ph sz="half" idx="2"/>
          </p:nvPr>
        </p:nvSpPr>
        <p:spPr>
          <a:xfrm>
            <a:off x="4648200" y="500063"/>
            <a:ext cx="4059238" cy="5595937"/>
          </a:xfrm>
        </p:spPr>
        <p:txBody>
          <a:bodyPr/>
          <a:lstStyle/>
          <a:p>
            <a:pPr>
              <a:defRPr/>
            </a:pPr>
            <a:r>
              <a:rPr lang="fa-IR" sz="1800" b="1" dirty="0" smtClean="0">
                <a:solidFill>
                  <a:srgbClr val="C00000"/>
                </a:solidFill>
                <a:cs typeface="B Nazanin" pitchFamily="2" charset="-78"/>
              </a:rPr>
              <a:t>لیزوزوم:</a:t>
            </a:r>
            <a:r>
              <a:rPr lang="fa-IR" sz="1600" b="1" dirty="0" smtClean="0">
                <a:cs typeface="B Nazanin" pitchFamily="2" charset="-78"/>
              </a:rPr>
              <a:t>کیسه ی غشادار ومحتوی آنزیم های مختلف هیدرولیز کننده در سلولهای جانوری</a:t>
            </a:r>
          </a:p>
          <a:p>
            <a:pPr>
              <a:buFont typeface="Wingdings 2" pitchFamily="18" charset="2"/>
              <a:buNone/>
              <a:defRPr/>
            </a:pPr>
            <a:r>
              <a:rPr lang="fa-IR" sz="1800" b="1" dirty="0" smtClean="0">
                <a:solidFill>
                  <a:schemeClr val="tx2">
                    <a:lumMod val="75000"/>
                  </a:schemeClr>
                </a:solidFill>
                <a:cs typeface="B Nazanin" pitchFamily="2" charset="-78"/>
              </a:rPr>
              <a:t> نقش: </a:t>
            </a:r>
          </a:p>
          <a:p>
            <a:pPr marL="342900" indent="-342900">
              <a:buFont typeface="Wingdings 2" pitchFamily="18" charset="2"/>
              <a:buAutoNum type="arabicPeriod"/>
              <a:defRPr/>
            </a:pPr>
            <a:r>
              <a:rPr lang="fa-IR" sz="1600" b="1" dirty="0" smtClean="0">
                <a:solidFill>
                  <a:schemeClr val="tx1">
                    <a:lumMod val="95000"/>
                  </a:schemeClr>
                </a:solidFill>
                <a:cs typeface="B Nazanin" pitchFamily="2" charset="-78"/>
              </a:rPr>
              <a:t>گوارش مواد غذایی،اندامک های آسیب دیده وپیر ومیکروبها</a:t>
            </a:r>
          </a:p>
          <a:p>
            <a:pPr marL="342900" indent="-342900">
              <a:buFont typeface="Wingdings 2" pitchFamily="18" charset="2"/>
              <a:buAutoNum type="arabicPeriod"/>
              <a:defRPr/>
            </a:pPr>
            <a:r>
              <a:rPr lang="fa-IR" sz="1600" b="1" dirty="0" smtClean="0">
                <a:solidFill>
                  <a:schemeClr val="tx1">
                    <a:lumMod val="95000"/>
                  </a:schemeClr>
                </a:solidFill>
                <a:cs typeface="B Nazanin" pitchFamily="2" charset="-78"/>
              </a:rPr>
              <a:t>نموجنینی (مثلا با از بین بردن بافتهای میان انگشتان جنین)</a:t>
            </a:r>
          </a:p>
          <a:p>
            <a:pPr marL="342900" indent="-342900">
              <a:buFont typeface="Wingdings 2" pitchFamily="18" charset="2"/>
              <a:buAutoNum type="arabicPeriod"/>
              <a:defRPr/>
            </a:pPr>
            <a:r>
              <a:rPr lang="fa-IR" sz="1600" b="1" dirty="0" smtClean="0">
                <a:solidFill>
                  <a:schemeClr val="tx1">
                    <a:lumMod val="95000"/>
                  </a:schemeClr>
                </a:solidFill>
                <a:cs typeface="B Nazanin" pitchFamily="2" charset="-78"/>
              </a:rPr>
              <a:t>تجزیه ی سلول</a:t>
            </a:r>
          </a:p>
          <a:p>
            <a:pPr marL="342900" indent="-342900">
              <a:buFont typeface="Wingdings 2" pitchFamily="18" charset="2"/>
              <a:buNone/>
              <a:defRPr/>
            </a:pPr>
            <a:endParaRPr lang="fa-IR" sz="1600" b="1" dirty="0" smtClean="0">
              <a:solidFill>
                <a:schemeClr val="tx1">
                  <a:lumMod val="95000"/>
                </a:schemeClr>
              </a:solidFill>
              <a:cs typeface="B Nazanin" pitchFamily="2" charset="-78"/>
            </a:endParaRPr>
          </a:p>
          <a:p>
            <a:pPr marL="342900" indent="-342900">
              <a:buFont typeface="Wingdings 2" pitchFamily="18" charset="2"/>
              <a:buNone/>
              <a:defRPr/>
            </a:pPr>
            <a:r>
              <a:rPr lang="fa-IR" sz="1600" b="1" dirty="0" smtClean="0">
                <a:solidFill>
                  <a:srgbClr val="7030A0"/>
                </a:solidFill>
                <a:cs typeface="B Nazanin" pitchFamily="2" charset="-78"/>
              </a:rPr>
              <a:t>منشاء تشکیل:</a:t>
            </a:r>
          </a:p>
          <a:p>
            <a:pPr marL="342900" indent="-342900">
              <a:buFont typeface="Wingdings 2" pitchFamily="18" charset="2"/>
              <a:buNone/>
              <a:defRPr/>
            </a:pPr>
            <a:r>
              <a:rPr lang="fa-IR" sz="1600" b="1" dirty="0" smtClean="0">
                <a:cs typeface="B Nazanin" pitchFamily="2" charset="-78"/>
              </a:rPr>
              <a:t>شبکه ی آندوپلاسمی زبر ودستگاه گلژی </a:t>
            </a:r>
          </a:p>
          <a:p>
            <a:pPr marL="342900" indent="-342900">
              <a:buFont typeface="Wingdings 2" pitchFamily="18" charset="2"/>
              <a:buNone/>
              <a:defRPr/>
            </a:pPr>
            <a:endParaRPr lang="fa-IR" sz="1600" b="1" dirty="0" smtClean="0">
              <a:cs typeface="B Nazanin" pitchFamily="2" charset="-78"/>
            </a:endParaRPr>
          </a:p>
          <a:p>
            <a:pPr marL="342900" indent="-342900">
              <a:buFont typeface="Wingdings 2" pitchFamily="18" charset="2"/>
              <a:buNone/>
              <a:defRPr/>
            </a:pPr>
            <a:r>
              <a:rPr lang="fa-IR" sz="1600" b="1" dirty="0" smtClean="0">
                <a:solidFill>
                  <a:schemeClr val="accent2">
                    <a:lumMod val="60000"/>
                    <a:lumOff val="40000"/>
                  </a:schemeClr>
                </a:solidFill>
                <a:cs typeface="B Nazanin" pitchFamily="2" charset="-78"/>
              </a:rPr>
              <a:t>ویزگی آنزیم های لیزوزوم:</a:t>
            </a:r>
          </a:p>
          <a:p>
            <a:pPr marL="342900" indent="-342900">
              <a:buFont typeface="Wingdings 2" pitchFamily="18" charset="2"/>
              <a:buNone/>
              <a:defRPr/>
            </a:pPr>
            <a:r>
              <a:rPr lang="fa-IR" sz="1600" b="1" dirty="0" smtClean="0">
                <a:solidFill>
                  <a:schemeClr val="tx1">
                    <a:lumMod val="95000"/>
                  </a:schemeClr>
                </a:solidFill>
                <a:cs typeface="B Nazanin" pitchFamily="2" charset="-78"/>
              </a:rPr>
              <a:t>1.عمل هیدرولازی دارند</a:t>
            </a:r>
          </a:p>
          <a:p>
            <a:pPr marL="342900" indent="-342900">
              <a:buFont typeface="Wingdings 2" pitchFamily="18" charset="2"/>
              <a:buNone/>
              <a:defRPr/>
            </a:pPr>
            <a:r>
              <a:rPr lang="fa-IR" sz="1600" b="1" dirty="0" smtClean="0">
                <a:solidFill>
                  <a:schemeClr val="tx1">
                    <a:lumMod val="95000"/>
                  </a:schemeClr>
                </a:solidFill>
                <a:cs typeface="B Nazanin" pitchFamily="2" charset="-78"/>
              </a:rPr>
              <a:t>2.ساختمان گلیکوپروتئینی دارند</a:t>
            </a:r>
          </a:p>
          <a:p>
            <a:pPr marL="342900" indent="-342900">
              <a:buFont typeface="Wingdings 2" pitchFamily="18" charset="2"/>
              <a:buNone/>
              <a:defRPr/>
            </a:pPr>
            <a:r>
              <a:rPr lang="fa-IR" sz="1600" b="1" dirty="0" smtClean="0">
                <a:solidFill>
                  <a:schemeClr val="tx1">
                    <a:lumMod val="95000"/>
                  </a:schemeClr>
                </a:solidFill>
                <a:cs typeface="B Nazanin" pitchFamily="2" charset="-78"/>
              </a:rPr>
              <a:t>3.در </a:t>
            </a:r>
            <a:r>
              <a:rPr lang="en-US" sz="1600" b="1" dirty="0" smtClean="0">
                <a:solidFill>
                  <a:schemeClr val="tx1">
                    <a:lumMod val="95000"/>
                  </a:schemeClr>
                </a:solidFill>
                <a:cs typeface="B Nazanin" pitchFamily="2" charset="-78"/>
              </a:rPr>
              <a:t>PH</a:t>
            </a:r>
            <a:r>
              <a:rPr lang="fa-IR" sz="1600" b="1" dirty="0" smtClean="0">
                <a:solidFill>
                  <a:schemeClr val="tx1">
                    <a:lumMod val="95000"/>
                  </a:schemeClr>
                </a:solidFill>
                <a:cs typeface="B Nazanin" pitchFamily="2" charset="-78"/>
              </a:rPr>
              <a:t>اسیدی فعال هستند(بهترین عملکرددر </a:t>
            </a:r>
            <a:r>
              <a:rPr lang="en-US" sz="1600" b="1" dirty="0" smtClean="0">
                <a:solidFill>
                  <a:schemeClr val="tx1">
                    <a:lumMod val="95000"/>
                  </a:schemeClr>
                </a:solidFill>
                <a:cs typeface="B Nazanin" pitchFamily="2" charset="-78"/>
              </a:rPr>
              <a:t>PH=5</a:t>
            </a:r>
            <a:r>
              <a:rPr lang="fa-IR" sz="1600" b="1" dirty="0" smtClean="0">
                <a:solidFill>
                  <a:schemeClr val="tx1">
                    <a:lumMod val="95000"/>
                  </a:schemeClr>
                </a:solidFill>
                <a:cs typeface="B Nazanin" pitchFamily="2" charset="-78"/>
              </a:rPr>
              <a:t>)</a:t>
            </a:r>
          </a:p>
          <a:p>
            <a:pPr marL="342900" indent="-342900">
              <a:buFont typeface="Wingdings 2" pitchFamily="18" charset="2"/>
              <a:buNone/>
              <a:defRPr/>
            </a:pPr>
            <a:endParaRPr lang="fa-IR" sz="1600" b="1" dirty="0" smtClean="0">
              <a:solidFill>
                <a:schemeClr val="tx1">
                  <a:lumMod val="95000"/>
                </a:schemeClr>
              </a:solidFill>
              <a:cs typeface="B Nazanin" pitchFamily="2" charset="-78"/>
            </a:endParaRPr>
          </a:p>
          <a:p>
            <a:pPr marL="342900" indent="-342900">
              <a:buFont typeface="Wingdings 2" pitchFamily="18" charset="2"/>
              <a:buNone/>
              <a:defRPr/>
            </a:pPr>
            <a:endParaRPr lang="fa-IR" sz="1600" b="1" dirty="0" smtClean="0">
              <a:solidFill>
                <a:schemeClr val="accent2">
                  <a:lumMod val="60000"/>
                  <a:lumOff val="40000"/>
                </a:schemeClr>
              </a:solidFill>
              <a:cs typeface="B Nazanin" pitchFamily="2" charset="-78"/>
            </a:endParaRPr>
          </a:p>
        </p:txBody>
      </p:sp>
      <p:pic>
        <p:nvPicPr>
          <p:cNvPr id="4101" name="Content Placeholder 4" descr="IMG_1938"/>
          <p:cNvPicPr>
            <a:picLocks noGrp="1" noChangeAspect="1" noChangeArrowheads="1"/>
          </p:cNvPicPr>
          <p:nvPr>
            <p:ph sz="half" idx="1"/>
          </p:nvPr>
        </p:nvPicPr>
        <p:blipFill>
          <a:blip r:embed="rId2"/>
          <a:srcRect l="7478" t="3336" r="8963"/>
          <a:stretch>
            <a:fillRect/>
          </a:stretch>
        </p:blipFill>
        <p:spPr>
          <a:xfrm>
            <a:off x="357188" y="1500188"/>
            <a:ext cx="4059237" cy="4533900"/>
          </a:xfrm>
          <a:noFill/>
        </p:spPr>
      </p:pic>
      <p:sp>
        <p:nvSpPr>
          <p:cNvPr id="4" name="Footer Placeholder 3"/>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3"/>
          <p:cNvSpPr>
            <a:spLocks noGrp="1"/>
          </p:cNvSpPr>
          <p:nvPr>
            <p:ph sz="half" idx="2"/>
          </p:nvPr>
        </p:nvSpPr>
        <p:spPr>
          <a:xfrm>
            <a:off x="4648200" y="642938"/>
            <a:ext cx="4059238" cy="5453062"/>
          </a:xfrm>
        </p:spPr>
        <p:txBody>
          <a:bodyPr/>
          <a:lstStyle/>
          <a:p>
            <a:pPr>
              <a:buFont typeface="Wingdings 2" pitchFamily="18" charset="2"/>
              <a:buNone/>
              <a:defRPr/>
            </a:pPr>
            <a:r>
              <a:rPr lang="fa-IR" sz="1800" b="1" dirty="0" smtClean="0">
                <a:solidFill>
                  <a:schemeClr val="tx2">
                    <a:lumMod val="10000"/>
                  </a:schemeClr>
                </a:solidFill>
                <a:cs typeface="B Nazanin" pitchFamily="2" charset="-78"/>
              </a:rPr>
              <a:t>میتوکندری:</a:t>
            </a:r>
          </a:p>
          <a:p>
            <a:pPr>
              <a:buFont typeface="Wingdings 2" pitchFamily="18" charset="2"/>
              <a:buNone/>
              <a:defRPr/>
            </a:pPr>
            <a:r>
              <a:rPr lang="fa-IR" sz="1600" b="1" dirty="0" smtClean="0">
                <a:cs typeface="B Nazanin" pitchFamily="2" charset="-78"/>
              </a:rPr>
              <a:t>اندامک با دو غشاکه در سلولهای یوکاریوتی مشاهده می شود.</a:t>
            </a:r>
          </a:p>
          <a:p>
            <a:pPr>
              <a:buFont typeface="Wingdings 2" pitchFamily="18" charset="2"/>
              <a:buNone/>
              <a:defRPr/>
            </a:pPr>
            <a:r>
              <a:rPr lang="fa-IR" sz="1800" b="1" dirty="0" smtClean="0">
                <a:solidFill>
                  <a:schemeClr val="tx2">
                    <a:lumMod val="75000"/>
                  </a:schemeClr>
                </a:solidFill>
                <a:cs typeface="B Nazanin" pitchFamily="2" charset="-78"/>
              </a:rPr>
              <a:t>نقش:</a:t>
            </a:r>
          </a:p>
          <a:p>
            <a:pPr>
              <a:buFont typeface="Wingdings 2" pitchFamily="18" charset="2"/>
              <a:buNone/>
              <a:defRPr/>
            </a:pPr>
            <a:r>
              <a:rPr lang="fa-IR" sz="1800" b="1" dirty="0" smtClean="0">
                <a:cs typeface="B Nazanin" pitchFamily="2" charset="-78"/>
              </a:rPr>
              <a:t>تنفس سلولی(</a:t>
            </a:r>
            <a:r>
              <a:rPr lang="fa-IR" sz="1600" b="1" dirty="0" smtClean="0">
                <a:cs typeface="B Nazanin" pitchFamily="2" charset="-78"/>
              </a:rPr>
              <a:t>تبدیل انرژی شیمیایی مواد غذایی به انرژی </a:t>
            </a:r>
            <a:r>
              <a:rPr lang="en-US" sz="1600" b="1" dirty="0" smtClean="0">
                <a:cs typeface="B Nazanin" pitchFamily="2" charset="-78"/>
              </a:rPr>
              <a:t>ATP</a:t>
            </a:r>
            <a:r>
              <a:rPr lang="fa-IR" sz="1600" b="1" dirty="0" smtClean="0">
                <a:cs typeface="B Nazanin" pitchFamily="2" charset="-78"/>
              </a:rPr>
              <a:t>)</a:t>
            </a:r>
          </a:p>
          <a:p>
            <a:pPr>
              <a:buFont typeface="Wingdings 2" pitchFamily="18" charset="2"/>
              <a:buNone/>
              <a:defRPr/>
            </a:pPr>
            <a:r>
              <a:rPr lang="fa-IR" sz="1800" b="1" dirty="0" smtClean="0">
                <a:solidFill>
                  <a:srgbClr val="7030A0"/>
                </a:solidFill>
                <a:cs typeface="B Nazanin" pitchFamily="2" charset="-78"/>
              </a:rPr>
              <a:t>اجزای سازنده:</a:t>
            </a:r>
          </a:p>
          <a:p>
            <a:pPr>
              <a:buFont typeface="Wingdings 2" pitchFamily="18" charset="2"/>
              <a:buNone/>
              <a:defRPr/>
            </a:pPr>
            <a:r>
              <a:rPr lang="fa-IR" sz="1600" b="1" dirty="0" smtClean="0">
                <a:solidFill>
                  <a:schemeClr val="bg2">
                    <a:lumMod val="20000"/>
                    <a:lumOff val="80000"/>
                  </a:schemeClr>
                </a:solidFill>
                <a:cs typeface="B Nazanin" pitchFamily="2" charset="-78"/>
              </a:rPr>
              <a:t>1. غشای خارجی بدون چین خوردگی</a:t>
            </a:r>
          </a:p>
          <a:p>
            <a:pPr>
              <a:buFont typeface="Wingdings 2" pitchFamily="18" charset="2"/>
              <a:buNone/>
              <a:defRPr/>
            </a:pPr>
            <a:r>
              <a:rPr lang="fa-IR" sz="1600" b="1" dirty="0" smtClean="0">
                <a:solidFill>
                  <a:schemeClr val="bg2">
                    <a:lumMod val="20000"/>
                    <a:lumOff val="80000"/>
                  </a:schemeClr>
                </a:solidFill>
                <a:cs typeface="B Nazanin" pitchFamily="2" charset="-78"/>
              </a:rPr>
              <a:t>2.اتاق خارجی: فضای بین غشای خارجی وداخلی</a:t>
            </a:r>
          </a:p>
          <a:p>
            <a:pPr>
              <a:buFont typeface="Wingdings 2" pitchFamily="18" charset="2"/>
              <a:buNone/>
              <a:defRPr/>
            </a:pPr>
            <a:r>
              <a:rPr lang="fa-IR" sz="1600" b="1" dirty="0" smtClean="0">
                <a:solidFill>
                  <a:schemeClr val="bg2">
                    <a:lumMod val="20000"/>
                    <a:lumOff val="80000"/>
                  </a:schemeClr>
                </a:solidFill>
                <a:cs typeface="B Nazanin" pitchFamily="2" charset="-78"/>
              </a:rPr>
              <a:t>3.غشای داخلی چین خورده</a:t>
            </a:r>
          </a:p>
          <a:p>
            <a:pPr>
              <a:buFont typeface="Wingdings 2" pitchFamily="18" charset="2"/>
              <a:buNone/>
              <a:defRPr/>
            </a:pPr>
            <a:r>
              <a:rPr lang="fa-IR" sz="1600" b="1" dirty="0" smtClean="0">
                <a:solidFill>
                  <a:schemeClr val="bg2">
                    <a:lumMod val="20000"/>
                    <a:lumOff val="80000"/>
                  </a:schemeClr>
                </a:solidFill>
                <a:cs typeface="B Nazanin" pitchFamily="2" charset="-78"/>
              </a:rPr>
              <a:t>4.اتاق داخلی</a:t>
            </a:r>
          </a:p>
          <a:p>
            <a:pPr>
              <a:buFont typeface="Wingdings 2" pitchFamily="18" charset="2"/>
              <a:buNone/>
              <a:defRPr/>
            </a:pPr>
            <a:r>
              <a:rPr lang="fa-IR" sz="1600" b="1" dirty="0" smtClean="0">
                <a:solidFill>
                  <a:schemeClr val="bg2">
                    <a:lumMod val="20000"/>
                    <a:lumOff val="80000"/>
                  </a:schemeClr>
                </a:solidFill>
                <a:cs typeface="B Nazanin" pitchFamily="2" charset="-78"/>
              </a:rPr>
              <a:t>5.ماتریکس: ماده ی  تشکیل دهنده ی درون اتاق داخلی</a:t>
            </a:r>
          </a:p>
          <a:p>
            <a:pPr>
              <a:buFont typeface="Wingdings 2" pitchFamily="18" charset="2"/>
              <a:buNone/>
              <a:defRPr/>
            </a:pPr>
            <a:endParaRPr lang="fa-IR" sz="1600" b="1" dirty="0" smtClean="0">
              <a:solidFill>
                <a:schemeClr val="bg2">
                  <a:lumMod val="20000"/>
                  <a:lumOff val="80000"/>
                </a:schemeClr>
              </a:solidFill>
              <a:cs typeface="B Nazanin" pitchFamily="2" charset="-78"/>
            </a:endParaRPr>
          </a:p>
          <a:p>
            <a:pPr>
              <a:buFont typeface="Wingdings 2" pitchFamily="18" charset="2"/>
              <a:buNone/>
              <a:defRPr/>
            </a:pPr>
            <a:r>
              <a:rPr lang="fa-IR" sz="1600" b="1" dirty="0" smtClean="0">
                <a:solidFill>
                  <a:schemeClr val="accent2">
                    <a:lumMod val="60000"/>
                    <a:lumOff val="40000"/>
                  </a:schemeClr>
                </a:solidFill>
                <a:cs typeface="B Nazanin" pitchFamily="2" charset="-78"/>
              </a:rPr>
              <a:t>کریستا: </a:t>
            </a:r>
            <a:r>
              <a:rPr lang="fa-IR" sz="1600" b="1" dirty="0" smtClean="0">
                <a:cs typeface="B Nazanin" pitchFamily="2" charset="-78"/>
              </a:rPr>
              <a:t>چین خوردگی های غشای داخلی که روی آن آنزیم های لازم برای ساخت </a:t>
            </a:r>
            <a:r>
              <a:rPr lang="en-US" sz="1600" b="1" dirty="0" smtClean="0">
                <a:cs typeface="B Nazanin" pitchFamily="2" charset="-78"/>
              </a:rPr>
              <a:t>ATP</a:t>
            </a:r>
            <a:r>
              <a:rPr lang="fa-IR" sz="1600" b="1" dirty="0" smtClean="0">
                <a:cs typeface="B Nazanin" pitchFamily="2" charset="-78"/>
              </a:rPr>
              <a:t> وجود دارد.</a:t>
            </a:r>
          </a:p>
          <a:p>
            <a:pPr>
              <a:buFont typeface="Wingdings 2" pitchFamily="18" charset="2"/>
              <a:buNone/>
              <a:defRPr/>
            </a:pPr>
            <a:endParaRPr lang="fa-IR" sz="1600" b="1" dirty="0" smtClean="0">
              <a:solidFill>
                <a:schemeClr val="tx2">
                  <a:lumMod val="75000"/>
                </a:schemeClr>
              </a:solidFill>
              <a:cs typeface="B Nazanin" pitchFamily="2" charset="-78"/>
            </a:endParaRPr>
          </a:p>
        </p:txBody>
      </p:sp>
      <p:pic>
        <p:nvPicPr>
          <p:cNvPr id="43011" name="Picture 2" descr="F:\mitokondry.gif"/>
          <p:cNvPicPr>
            <a:picLocks noGrp="1" noChangeAspect="1" noChangeArrowheads="1"/>
          </p:cNvPicPr>
          <p:nvPr>
            <p:ph sz="half" idx="1"/>
          </p:nvPr>
        </p:nvPicPr>
        <p:blipFill>
          <a:blip r:embed="rId2"/>
          <a:srcRect/>
          <a:stretch>
            <a:fillRect/>
          </a:stretch>
        </p:blipFill>
        <p:spPr>
          <a:xfrm>
            <a:off x="357188" y="571500"/>
            <a:ext cx="4159250" cy="5643563"/>
          </a:xfrm>
          <a:noFill/>
        </p:spPr>
      </p:pic>
      <p:sp>
        <p:nvSpPr>
          <p:cNvPr id="4" name="Footer Placeholder 3"/>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Content Placeholder 3"/>
          <p:cNvSpPr>
            <a:spLocks noGrp="1"/>
          </p:cNvSpPr>
          <p:nvPr>
            <p:ph sz="half" idx="2"/>
          </p:nvPr>
        </p:nvSpPr>
        <p:spPr>
          <a:xfrm>
            <a:off x="4648200" y="642938"/>
            <a:ext cx="4059238" cy="5453062"/>
          </a:xfrm>
        </p:spPr>
        <p:txBody>
          <a:bodyPr/>
          <a:lstStyle/>
          <a:p>
            <a:pPr>
              <a:buFont typeface="Wingdings 2" pitchFamily="18" charset="2"/>
              <a:buNone/>
            </a:pPr>
            <a:r>
              <a:rPr lang="fa-IR" sz="2000" b="1" smtClean="0">
                <a:solidFill>
                  <a:schemeClr val="accent2"/>
                </a:solidFill>
                <a:cs typeface="B Nazanin" pitchFamily="2" charset="-78"/>
              </a:rPr>
              <a:t>مراحل تقسیم میتوز:</a:t>
            </a:r>
          </a:p>
          <a:p>
            <a:pPr>
              <a:buFont typeface="Wingdings 2" pitchFamily="18" charset="2"/>
              <a:buNone/>
            </a:pPr>
            <a:r>
              <a:rPr lang="fa-IR" sz="1800" b="1" smtClean="0">
                <a:solidFill>
                  <a:srgbClr val="92D050"/>
                </a:solidFill>
                <a:cs typeface="B Nazanin" pitchFamily="2" charset="-78"/>
              </a:rPr>
              <a:t>1 پروفاز:</a:t>
            </a:r>
            <a:r>
              <a:rPr lang="fa-IR" sz="1600" b="1" smtClean="0">
                <a:cs typeface="B Nazanin" pitchFamily="2" charset="-78"/>
              </a:rPr>
              <a:t>کروماتین ها به کروموزوم تبدیل شده وغشای هسته از بین می رود ودوک تشکیل می شود</a:t>
            </a:r>
          </a:p>
          <a:p>
            <a:pPr>
              <a:buFont typeface="Wingdings 2" pitchFamily="18" charset="2"/>
              <a:buNone/>
            </a:pPr>
            <a:endParaRPr lang="fa-IR" sz="1600" b="1" smtClean="0">
              <a:cs typeface="B Nazanin" pitchFamily="2" charset="-78"/>
            </a:endParaRPr>
          </a:p>
          <a:p>
            <a:pPr>
              <a:buFont typeface="Wingdings 2" pitchFamily="18" charset="2"/>
              <a:buNone/>
            </a:pPr>
            <a:r>
              <a:rPr lang="fa-IR" sz="1800" b="1" smtClean="0">
                <a:solidFill>
                  <a:srgbClr val="92D050"/>
                </a:solidFill>
                <a:cs typeface="B Nazanin" pitchFamily="2" charset="-78"/>
              </a:rPr>
              <a:t>2. متافاز:</a:t>
            </a:r>
            <a:r>
              <a:rPr lang="fa-IR" sz="1600" b="1" smtClean="0">
                <a:cs typeface="B Nazanin" pitchFamily="2" charset="-78"/>
              </a:rPr>
              <a:t>کروموزوم ها بوسیله ی  رشته های دوک در خط استواتی سلول قرار می گیرند.</a:t>
            </a:r>
          </a:p>
          <a:p>
            <a:pPr>
              <a:buFont typeface="Wingdings 2" pitchFamily="18" charset="2"/>
              <a:buNone/>
            </a:pPr>
            <a:endParaRPr lang="fa-IR" sz="1600" b="1" smtClean="0">
              <a:solidFill>
                <a:srgbClr val="92D050"/>
              </a:solidFill>
              <a:cs typeface="B Nazanin" pitchFamily="2" charset="-78"/>
            </a:endParaRPr>
          </a:p>
          <a:p>
            <a:pPr>
              <a:buFont typeface="Wingdings 2" pitchFamily="18" charset="2"/>
              <a:buNone/>
            </a:pPr>
            <a:r>
              <a:rPr lang="fa-IR" sz="1800" b="1" smtClean="0">
                <a:solidFill>
                  <a:srgbClr val="92D050"/>
                </a:solidFill>
                <a:cs typeface="B Nazanin" pitchFamily="2" charset="-78"/>
              </a:rPr>
              <a:t>3.آنافاز:</a:t>
            </a:r>
            <a:r>
              <a:rPr lang="fa-IR" sz="1600" b="1" smtClean="0">
                <a:cs typeface="B Nazanin" pitchFamily="2" charset="-78"/>
              </a:rPr>
              <a:t>کروماتیدهای کروموزوم ها از محل سانترومر جدا شده وبه دوقطب سلول می روند.</a:t>
            </a:r>
          </a:p>
          <a:p>
            <a:pPr>
              <a:buFont typeface="Wingdings 2" pitchFamily="18" charset="2"/>
              <a:buNone/>
            </a:pPr>
            <a:endParaRPr lang="fa-IR" sz="1600" b="1" smtClean="0">
              <a:solidFill>
                <a:srgbClr val="92D050"/>
              </a:solidFill>
              <a:cs typeface="B Nazanin" pitchFamily="2" charset="-78"/>
            </a:endParaRPr>
          </a:p>
          <a:p>
            <a:pPr>
              <a:buFont typeface="Wingdings 2" pitchFamily="18" charset="2"/>
              <a:buNone/>
            </a:pPr>
            <a:r>
              <a:rPr lang="fa-IR" sz="1600" b="1" smtClean="0">
                <a:solidFill>
                  <a:srgbClr val="92D050"/>
                </a:solidFill>
                <a:cs typeface="B Nazanin" pitchFamily="2" charset="-78"/>
              </a:rPr>
              <a:t>4</a:t>
            </a:r>
            <a:r>
              <a:rPr lang="fa-IR" sz="1800" b="1" smtClean="0">
                <a:solidFill>
                  <a:srgbClr val="92D050"/>
                </a:solidFill>
                <a:cs typeface="B Nazanin" pitchFamily="2" charset="-78"/>
              </a:rPr>
              <a:t>.تلوفاز:</a:t>
            </a:r>
            <a:r>
              <a:rPr lang="fa-IR" sz="1600" b="1" smtClean="0">
                <a:cs typeface="B Nazanin" pitchFamily="2" charset="-78"/>
              </a:rPr>
              <a:t>کروموزوم ها به کروماتین تبدیل شده،غشای هسته تشکیل شده،ودوک از بین می رود.</a:t>
            </a:r>
            <a:endParaRPr lang="fa-IR" sz="1800" b="1" smtClean="0">
              <a:solidFill>
                <a:srgbClr val="92D050"/>
              </a:solidFill>
              <a:cs typeface="B Nazanin" pitchFamily="2" charset="-78"/>
            </a:endParaRPr>
          </a:p>
          <a:p>
            <a:pPr>
              <a:buFont typeface="Wingdings 2" pitchFamily="18" charset="2"/>
              <a:buNone/>
            </a:pPr>
            <a:endParaRPr lang="fa-IR" sz="2000" b="1" smtClean="0">
              <a:cs typeface="B Nazanin" pitchFamily="2" charset="-78"/>
            </a:endParaRPr>
          </a:p>
          <a:p>
            <a:pPr>
              <a:buFont typeface="Wingdings 2" pitchFamily="18" charset="2"/>
              <a:buNone/>
            </a:pPr>
            <a:endParaRPr lang="fa-IR" sz="2000" b="1" smtClean="0">
              <a:cs typeface="B Nazanin" pitchFamily="2" charset="-78"/>
            </a:endParaRPr>
          </a:p>
        </p:txBody>
      </p:sp>
      <p:pic>
        <p:nvPicPr>
          <p:cNvPr id="5127" name="Content Placeholder 4" descr="Picture 047"/>
          <p:cNvPicPr>
            <a:picLocks noGrp="1" noChangeAspect="1" noChangeArrowheads="1"/>
          </p:cNvPicPr>
          <p:nvPr>
            <p:ph sz="half" idx="1"/>
          </p:nvPr>
        </p:nvPicPr>
        <p:blipFill>
          <a:blip r:embed="rId2"/>
          <a:srcRect l="4736" t="13942" b="10031"/>
          <a:stretch>
            <a:fillRect/>
          </a:stretch>
        </p:blipFill>
        <p:spPr>
          <a:xfrm>
            <a:off x="285750" y="1428750"/>
            <a:ext cx="4286250" cy="4667250"/>
          </a:xfrm>
          <a:noFill/>
        </p:spPr>
      </p:pic>
      <p:sp>
        <p:nvSpPr>
          <p:cNvPr id="4" name="Footer Placeholder 3"/>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3900488" cy="1219200"/>
          </a:xfrm>
        </p:spPr>
        <p:txBody>
          <a:bodyPr/>
          <a:lstStyle/>
          <a:p>
            <a:pPr>
              <a:defRPr/>
            </a:pPr>
            <a:endParaRPr lang="fa-IR"/>
          </a:p>
        </p:txBody>
      </p:sp>
      <p:sp>
        <p:nvSpPr>
          <p:cNvPr id="36867" name="Content Placeholder 3"/>
          <p:cNvSpPr>
            <a:spLocks noGrp="1"/>
          </p:cNvSpPr>
          <p:nvPr>
            <p:ph sz="half" idx="2"/>
          </p:nvPr>
        </p:nvSpPr>
        <p:spPr>
          <a:xfrm>
            <a:off x="4648200" y="214313"/>
            <a:ext cx="4059238" cy="5881687"/>
          </a:xfrm>
        </p:spPr>
        <p:txBody>
          <a:bodyPr/>
          <a:lstStyle/>
          <a:p>
            <a:pPr eaLnBrk="1" hangingPunct="1">
              <a:lnSpc>
                <a:spcPct val="90000"/>
              </a:lnSpc>
              <a:buFontTx/>
              <a:buNone/>
              <a:defRPr/>
            </a:pPr>
            <a:r>
              <a:rPr lang="fa-IR" sz="1600" b="1" dirty="0" smtClean="0">
                <a:solidFill>
                  <a:srgbClr val="002060"/>
                </a:solidFill>
                <a:cs typeface="B Nazanin" pitchFamily="2" charset="-78"/>
              </a:rPr>
              <a:t>کروماتین</a:t>
            </a:r>
            <a:r>
              <a:rPr lang="fa-IR" sz="1600" b="1" dirty="0" smtClean="0">
                <a:cs typeface="B Nazanin" pitchFamily="2" charset="-78"/>
              </a:rPr>
              <a:t>:چندین رشته ی بلند وبسیار نازک درون هسته را کروماتین می گویند.</a:t>
            </a:r>
          </a:p>
          <a:p>
            <a:pPr eaLnBrk="1" hangingPunct="1">
              <a:lnSpc>
                <a:spcPct val="90000"/>
              </a:lnSpc>
              <a:buFontTx/>
              <a:buNone/>
              <a:defRPr/>
            </a:pPr>
            <a:endParaRPr lang="fa-IR" sz="1600" b="1" dirty="0" smtClean="0">
              <a:cs typeface="B Nazanin" pitchFamily="2" charset="-78"/>
            </a:endParaRPr>
          </a:p>
          <a:p>
            <a:pPr eaLnBrk="1" hangingPunct="1">
              <a:lnSpc>
                <a:spcPct val="90000"/>
              </a:lnSpc>
              <a:buFontTx/>
              <a:buNone/>
              <a:defRPr/>
            </a:pPr>
            <a:r>
              <a:rPr lang="fa-IR" sz="1600" b="1" dirty="0" smtClean="0">
                <a:cs typeface="B Nazanin" pitchFamily="2" charset="-78"/>
              </a:rPr>
              <a:t>                       پروتئین </a:t>
            </a:r>
          </a:p>
          <a:p>
            <a:pPr eaLnBrk="1" hangingPunct="1">
              <a:lnSpc>
                <a:spcPct val="90000"/>
              </a:lnSpc>
              <a:buFontTx/>
              <a:buNone/>
              <a:defRPr/>
            </a:pPr>
            <a:r>
              <a:rPr lang="fa-IR" sz="1600" b="1" dirty="0" smtClean="0">
                <a:solidFill>
                  <a:srgbClr val="7030A0"/>
                </a:solidFill>
                <a:cs typeface="B Nazanin" pitchFamily="2" charset="-78"/>
              </a:rPr>
              <a:t>مواد تشکیل </a:t>
            </a:r>
          </a:p>
          <a:p>
            <a:pPr eaLnBrk="1" hangingPunct="1">
              <a:lnSpc>
                <a:spcPct val="90000"/>
              </a:lnSpc>
              <a:buFontTx/>
              <a:buNone/>
              <a:defRPr/>
            </a:pPr>
            <a:r>
              <a:rPr lang="fa-IR" sz="1600" b="1" dirty="0" smtClean="0">
                <a:solidFill>
                  <a:srgbClr val="7030A0"/>
                </a:solidFill>
                <a:cs typeface="B Nazanin" pitchFamily="2" charset="-78"/>
              </a:rPr>
              <a:t>دهنده ی</a:t>
            </a:r>
          </a:p>
          <a:p>
            <a:pPr eaLnBrk="1" hangingPunct="1">
              <a:lnSpc>
                <a:spcPct val="90000"/>
              </a:lnSpc>
              <a:buFontTx/>
              <a:buNone/>
              <a:defRPr/>
            </a:pPr>
            <a:r>
              <a:rPr lang="fa-IR" sz="1600" b="1" dirty="0" smtClean="0">
                <a:solidFill>
                  <a:srgbClr val="7030A0"/>
                </a:solidFill>
                <a:cs typeface="B Nazanin" pitchFamily="2" charset="-78"/>
              </a:rPr>
              <a:t>کروماتین        </a:t>
            </a:r>
            <a:r>
              <a:rPr lang="en-US" sz="1600" b="1" dirty="0" smtClean="0">
                <a:cs typeface="B Nazanin" pitchFamily="2" charset="-78"/>
              </a:rPr>
              <a:t>DNA</a:t>
            </a:r>
            <a:r>
              <a:rPr lang="fa-IR" sz="1600" b="1" dirty="0" smtClean="0">
                <a:cs typeface="B Nazanin" pitchFamily="2" charset="-78"/>
              </a:rPr>
              <a:t>(دزوکسی ریبو نوکلئیک اسید) که  </a:t>
            </a:r>
          </a:p>
          <a:p>
            <a:pPr eaLnBrk="1" hangingPunct="1">
              <a:lnSpc>
                <a:spcPct val="90000"/>
              </a:lnSpc>
              <a:buFontTx/>
              <a:buNone/>
              <a:defRPr/>
            </a:pPr>
            <a:r>
              <a:rPr lang="fa-IR" sz="1600" b="1" dirty="0" smtClean="0">
                <a:cs typeface="B Nazanin" pitchFamily="2" charset="-78"/>
              </a:rPr>
              <a:t>                         کنترل فعالیت های سلول بعهده دارد</a:t>
            </a:r>
          </a:p>
          <a:p>
            <a:pPr eaLnBrk="1" hangingPunct="1">
              <a:lnSpc>
                <a:spcPct val="90000"/>
              </a:lnSpc>
              <a:buFontTx/>
              <a:buNone/>
              <a:defRPr/>
            </a:pPr>
            <a:endParaRPr lang="fa-IR" sz="1600" b="1" dirty="0" smtClean="0">
              <a:cs typeface="B Nazanin" pitchFamily="2" charset="-78"/>
            </a:endParaRPr>
          </a:p>
          <a:p>
            <a:pPr eaLnBrk="1" hangingPunct="1">
              <a:lnSpc>
                <a:spcPct val="90000"/>
              </a:lnSpc>
              <a:buFontTx/>
              <a:buNone/>
              <a:defRPr/>
            </a:pPr>
            <a:r>
              <a:rPr lang="fa-IR" sz="1600" b="1" dirty="0" smtClean="0">
                <a:solidFill>
                  <a:srgbClr val="FFFF00"/>
                </a:solidFill>
                <a:cs typeface="B Nazanin" pitchFamily="2" charset="-78"/>
              </a:rPr>
              <a:t>کروموزوم</a:t>
            </a:r>
            <a:r>
              <a:rPr lang="fa-IR" sz="1600" b="1" dirty="0" smtClean="0">
                <a:cs typeface="B Nazanin" pitchFamily="2" charset="-78"/>
              </a:rPr>
              <a:t>:وقتیکه سلولها در حال آماده شدن برای  تقسیم هستند،هر رشته ی کروماتین مضاعف، فشرده ضخیم می شود وبه جسم مشخصی بنام کروموزوم تبدیل می گردد.</a:t>
            </a:r>
          </a:p>
          <a:p>
            <a:pPr eaLnBrk="1" hangingPunct="1">
              <a:lnSpc>
                <a:spcPct val="90000"/>
              </a:lnSpc>
              <a:defRPr/>
            </a:pPr>
            <a:r>
              <a:rPr lang="fa-IR" sz="1600" b="1" dirty="0" smtClean="0">
                <a:solidFill>
                  <a:srgbClr val="002060"/>
                </a:solidFill>
                <a:cs typeface="B Nazanin" pitchFamily="2" charset="-78"/>
              </a:rPr>
              <a:t>تعداد کروموزوم های انسان</a:t>
            </a:r>
            <a:r>
              <a:rPr lang="fa-IR" sz="1600" b="1" dirty="0" smtClean="0">
                <a:solidFill>
                  <a:srgbClr val="002060"/>
                </a:solidFill>
                <a:latin typeface="B Nazanin" pitchFamily="2" charset="-78"/>
                <a:cs typeface="B Nazanin" pitchFamily="2" charset="-78"/>
              </a:rPr>
              <a:t> </a:t>
            </a:r>
            <a:r>
              <a:rPr lang="fa-IR" sz="1600" b="1" dirty="0" smtClean="0">
                <a:solidFill>
                  <a:srgbClr val="002060"/>
                </a:solidFill>
                <a:cs typeface="B Nazanin" pitchFamily="2" charset="-78"/>
              </a:rPr>
              <a:t>= </a:t>
            </a:r>
            <a:r>
              <a:rPr lang="fa-IR" sz="1600" b="1" dirty="0" smtClean="0">
                <a:solidFill>
                  <a:srgbClr val="002060"/>
                </a:solidFill>
                <a:latin typeface="B Nazanin" pitchFamily="2" charset="-78"/>
                <a:cs typeface="B Nazanin" pitchFamily="2" charset="-78"/>
              </a:rPr>
              <a:t>46 </a:t>
            </a:r>
          </a:p>
          <a:p>
            <a:pPr eaLnBrk="1" hangingPunct="1">
              <a:lnSpc>
                <a:spcPct val="90000"/>
              </a:lnSpc>
              <a:defRPr/>
            </a:pPr>
            <a:r>
              <a:rPr lang="fa-IR" sz="1600" b="1" dirty="0" smtClean="0">
                <a:solidFill>
                  <a:srgbClr val="92D050"/>
                </a:solidFill>
                <a:latin typeface="B Nazanin" pitchFamily="2" charset="-78"/>
                <a:cs typeface="B Nazanin" pitchFamily="2" charset="-78"/>
              </a:rPr>
              <a:t>از ویژگی های هرموجود تعداد کروموزومهای آن می باشد.</a:t>
            </a:r>
          </a:p>
          <a:p>
            <a:pPr eaLnBrk="1" hangingPunct="1">
              <a:lnSpc>
                <a:spcPct val="90000"/>
              </a:lnSpc>
              <a:buFontTx/>
              <a:buNone/>
              <a:defRPr/>
            </a:pPr>
            <a:endParaRPr lang="fa-IR" sz="1600" b="1" dirty="0" smtClean="0">
              <a:latin typeface="B Nazanin" pitchFamily="2" charset="-78"/>
              <a:cs typeface="B Nazanin" pitchFamily="2" charset="-78"/>
            </a:endParaRPr>
          </a:p>
          <a:p>
            <a:pPr eaLnBrk="1" hangingPunct="1">
              <a:lnSpc>
                <a:spcPct val="90000"/>
              </a:lnSpc>
              <a:buFontTx/>
              <a:buNone/>
              <a:defRPr/>
            </a:pPr>
            <a:endParaRPr lang="fa-IR" sz="1600" b="1" dirty="0" smtClean="0">
              <a:solidFill>
                <a:schemeClr val="accent2">
                  <a:lumMod val="60000"/>
                  <a:lumOff val="40000"/>
                </a:schemeClr>
              </a:solidFill>
              <a:cs typeface="B Nazanin" pitchFamily="2" charset="-78"/>
            </a:endParaRPr>
          </a:p>
          <a:p>
            <a:pPr eaLnBrk="1" hangingPunct="1">
              <a:lnSpc>
                <a:spcPct val="90000"/>
              </a:lnSpc>
              <a:buFontTx/>
              <a:buNone/>
              <a:defRPr/>
            </a:pPr>
            <a:r>
              <a:rPr lang="fa-IR" sz="1600" b="1" dirty="0" smtClean="0">
                <a:solidFill>
                  <a:schemeClr val="accent4">
                    <a:lumMod val="50000"/>
                  </a:schemeClr>
                </a:solidFill>
                <a:latin typeface="B Nazanin" pitchFamily="2" charset="-78"/>
                <a:cs typeface="B Nazanin" pitchFamily="2" charset="-78"/>
              </a:rPr>
              <a:t>کروماتید: </a:t>
            </a:r>
            <a:r>
              <a:rPr lang="fa-IR" sz="1600" b="1" dirty="0" smtClean="0">
                <a:latin typeface="B Nazanin" pitchFamily="2" charset="-78"/>
                <a:cs typeface="B Nazanin" pitchFamily="2" charset="-78"/>
              </a:rPr>
              <a:t>هر شاخه ی تشکیل دهنده کروموزوم </a:t>
            </a:r>
          </a:p>
          <a:p>
            <a:pPr eaLnBrk="1" hangingPunct="1">
              <a:lnSpc>
                <a:spcPct val="90000"/>
              </a:lnSpc>
              <a:buFontTx/>
              <a:buNone/>
              <a:defRPr/>
            </a:pPr>
            <a:r>
              <a:rPr lang="fa-IR" sz="1600" b="1" dirty="0" smtClean="0">
                <a:solidFill>
                  <a:schemeClr val="bg2">
                    <a:lumMod val="50000"/>
                  </a:schemeClr>
                </a:solidFill>
                <a:latin typeface="B Nazanin" pitchFamily="2" charset="-78"/>
                <a:cs typeface="B Nazanin" pitchFamily="2" charset="-78"/>
              </a:rPr>
              <a:t>سانترومر</a:t>
            </a:r>
            <a:r>
              <a:rPr lang="fa-IR" sz="1600" b="1" dirty="0" smtClean="0">
                <a:latin typeface="B Nazanin" pitchFamily="2" charset="-78"/>
                <a:cs typeface="B Nazanin" pitchFamily="2" charset="-78"/>
              </a:rPr>
              <a:t>:</a:t>
            </a:r>
            <a:r>
              <a:rPr lang="fa-IR" sz="1600" b="1" dirty="0" smtClean="0"/>
              <a:t>محل</a:t>
            </a:r>
            <a:r>
              <a:rPr lang="fa-IR" sz="1600" b="1" dirty="0" smtClean="0">
                <a:latin typeface="B Nazanin" pitchFamily="2" charset="-78"/>
                <a:cs typeface="B Nazanin" pitchFamily="2" charset="-78"/>
              </a:rPr>
              <a:t> اتصال دو کروماتید  </a:t>
            </a:r>
            <a:endParaRPr lang="en-US" sz="1600" b="1" dirty="0" smtClean="0">
              <a:latin typeface="B Nazanin" pitchFamily="2" charset="-78"/>
              <a:cs typeface="B Nazanin" pitchFamily="2" charset="-78"/>
            </a:endParaRPr>
          </a:p>
          <a:p>
            <a:pPr>
              <a:defRPr/>
            </a:pPr>
            <a:endParaRPr lang="fa-IR" sz="1600" dirty="0" smtClean="0"/>
          </a:p>
        </p:txBody>
      </p:sp>
      <p:pic>
        <p:nvPicPr>
          <p:cNvPr id="44036" name="Content Placeholder 4" descr="F:\2.ashx"/>
          <p:cNvPicPr>
            <a:picLocks noGrp="1" noChangeAspect="1" noChangeArrowheads="1"/>
          </p:cNvPicPr>
          <p:nvPr>
            <p:ph sz="half" idx="1"/>
          </p:nvPr>
        </p:nvPicPr>
        <p:blipFill>
          <a:blip r:embed="rId2"/>
          <a:srcRect/>
          <a:stretch>
            <a:fillRect/>
          </a:stretch>
        </p:blipFill>
        <p:spPr>
          <a:xfrm>
            <a:off x="428625" y="2714625"/>
            <a:ext cx="4000500" cy="3643313"/>
          </a:xfrm>
          <a:noFill/>
        </p:spPr>
      </p:pic>
      <p:pic>
        <p:nvPicPr>
          <p:cNvPr id="44037" name="Picture 4" descr="IMG_1669"/>
          <p:cNvPicPr>
            <a:picLocks noChangeAspect="1" noChangeArrowheads="1"/>
          </p:cNvPicPr>
          <p:nvPr/>
        </p:nvPicPr>
        <p:blipFill>
          <a:blip r:embed="rId3"/>
          <a:srcRect l="25105" t="11855" r="9898"/>
          <a:stretch>
            <a:fillRect/>
          </a:stretch>
        </p:blipFill>
        <p:spPr bwMode="auto">
          <a:xfrm>
            <a:off x="428625" y="142875"/>
            <a:ext cx="4000500" cy="2571750"/>
          </a:xfrm>
          <a:prstGeom prst="rect">
            <a:avLst/>
          </a:prstGeom>
          <a:noFill/>
          <a:ln w="9525">
            <a:noFill/>
            <a:miter lim="800000"/>
            <a:headEnd/>
            <a:tailEnd/>
          </a:ln>
        </p:spPr>
      </p:pic>
      <p:sp>
        <p:nvSpPr>
          <p:cNvPr id="7" name="Right Brace 6"/>
          <p:cNvSpPr/>
          <p:nvPr/>
        </p:nvSpPr>
        <p:spPr>
          <a:xfrm>
            <a:off x="7715250" y="1214438"/>
            <a:ext cx="46038" cy="857250"/>
          </a:xfrm>
          <a:prstGeom prst="rightBrace">
            <a:avLst/>
          </a:prstGeom>
        </p:spPr>
        <p:style>
          <a:lnRef idx="1">
            <a:schemeClr val="dk1"/>
          </a:lnRef>
          <a:fillRef idx="0">
            <a:schemeClr val="dk1"/>
          </a:fillRef>
          <a:effectRef idx="0">
            <a:schemeClr val="dk1"/>
          </a:effectRef>
          <a:fontRef idx="minor">
            <a:schemeClr val="tx1"/>
          </a:fontRef>
        </p:style>
        <p:txBody>
          <a:bodyPr rtlCol="1" anchor="ctr"/>
          <a:lstStyle/>
          <a:p>
            <a:pPr algn="ctr">
              <a:defRPr/>
            </a:pPr>
            <a:endParaRPr lang="fa-IR"/>
          </a:p>
        </p:txBody>
      </p:sp>
      <p:pic>
        <p:nvPicPr>
          <p:cNvPr id="8" name="Picture 4" descr="كروماتين"/>
          <p:cNvPicPr>
            <a:picLocks noChangeAspect="1" noChangeArrowheads="1"/>
          </p:cNvPicPr>
          <p:nvPr/>
        </p:nvPicPr>
        <p:blipFill>
          <a:blip r:embed="rId4"/>
          <a:srcRect/>
          <a:stretch>
            <a:fillRect/>
          </a:stretch>
        </p:blipFill>
        <p:spPr bwMode="auto">
          <a:xfrm>
            <a:off x="4572000" y="571500"/>
            <a:ext cx="2214563" cy="1285875"/>
          </a:xfrm>
          <a:prstGeom prst="rect">
            <a:avLst/>
          </a:prstGeom>
          <a:noFill/>
          <a:ln w="9525">
            <a:noFill/>
            <a:miter lim="800000"/>
            <a:headEnd/>
            <a:tailEnd/>
          </a:ln>
        </p:spPr>
      </p:pic>
      <p:sp>
        <p:nvSpPr>
          <p:cNvPr id="9" name="Footer Placeholder 8"/>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from="(-#ppt_w/2)" to="(#ppt_x)" calcmode="lin" valueType="num">
                                      <p:cBhvr>
                                        <p:cTn id="7" dur="600" fill="hold">
                                          <p:stCondLst>
                                            <p:cond delay="0"/>
                                          </p:stCondLst>
                                        </p:cTn>
                                        <p:tgtEl>
                                          <p:spTgt spid="8"/>
                                        </p:tgtEl>
                                        <p:attrNameLst>
                                          <p:attrName>ppt_x</p:attrName>
                                        </p:attrNameLst>
                                      </p:cBhvr>
                                    </p:anim>
                                    <p:anim from="0" to="-1.0" calcmode="lin" valueType="num">
                                      <p:cBhvr>
                                        <p:cTn id="8" dur="200" decel="50000" autoRev="1" fill="hold">
                                          <p:stCondLst>
                                            <p:cond delay="600"/>
                                          </p:stCondLst>
                                        </p:cTn>
                                        <p:tgtEl>
                                          <p:spTgt spid="8"/>
                                        </p:tgtEl>
                                        <p:attrNameLst>
                                          <p:attrName>xshear</p:attrName>
                                        </p:attrNameLst>
                                      </p:cBhvr>
                                    </p:anim>
                                    <p:animScale>
                                      <p:cBhvr>
                                        <p:cTn id="9" dur="200" decel="100000" autoRev="1" fill="hold">
                                          <p:stCondLst>
                                            <p:cond delay="600"/>
                                          </p:stCondLst>
                                        </p:cTn>
                                        <p:tgtEl>
                                          <p:spTgt spid="8"/>
                                        </p:tgtEl>
                                      </p:cBhvr>
                                      <p:from x="100000" y="100000"/>
                                      <p:to x="80000" y="100000"/>
                                    </p:animScale>
                                    <p:anim by="(#ppt_h/3+#ppt_w*0.1)" calcmode="lin" valueType="num">
                                      <p:cBhvr additive="sum">
                                        <p:cTn id="10" dur="200" decel="100000" autoRev="1" fill="hold">
                                          <p:stCondLst>
                                            <p:cond delay="600"/>
                                          </p:stCondLst>
                                        </p:cTn>
                                        <p:tgtEl>
                                          <p:spTgt spid="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714876" y="928670"/>
            <a:ext cx="4059238" cy="5595937"/>
          </a:xfrm>
        </p:spPr>
        <p:txBody>
          <a:bodyPr/>
          <a:lstStyle/>
          <a:p>
            <a:pPr eaLnBrk="1" fontAlgn="auto" hangingPunct="1">
              <a:lnSpc>
                <a:spcPct val="90000"/>
              </a:lnSpc>
              <a:spcAft>
                <a:spcPts val="0"/>
              </a:spcAft>
              <a:buFont typeface="Wingdings 2" pitchFamily="18" charset="2"/>
              <a:buNone/>
              <a:defRPr/>
            </a:pPr>
            <a:r>
              <a:rPr lang="fa-IR" sz="2000" b="1" dirty="0" smtClean="0">
                <a:solidFill>
                  <a:schemeClr val="tx2">
                    <a:lumMod val="50000"/>
                  </a:schemeClr>
                </a:solidFill>
                <a:cs typeface="B Nazanin" pitchFamily="2" charset="-78"/>
              </a:rPr>
              <a:t>خطای حواس</a:t>
            </a:r>
          </a:p>
          <a:p>
            <a:pPr eaLnBrk="1" fontAlgn="auto" hangingPunct="1">
              <a:lnSpc>
                <a:spcPct val="90000"/>
              </a:lnSpc>
              <a:spcAft>
                <a:spcPts val="0"/>
              </a:spcAft>
              <a:buFont typeface="Wingdings 2" pitchFamily="18" charset="2"/>
              <a:buNone/>
              <a:defRPr/>
            </a:pPr>
            <a:r>
              <a:rPr lang="fa-IR" sz="1800" b="1" dirty="0" smtClean="0">
                <a:solidFill>
                  <a:schemeClr val="accent2">
                    <a:lumMod val="75000"/>
                  </a:schemeClr>
                </a:solidFill>
                <a:cs typeface="B Nazanin" pitchFamily="2" charset="-78"/>
              </a:rPr>
              <a:t>خطای بینایی</a:t>
            </a:r>
            <a:r>
              <a:rPr lang="fa-IR" sz="1800" b="1" dirty="0" smtClean="0">
                <a:cs typeface="B Nazanin" pitchFamily="2" charset="-78"/>
              </a:rPr>
              <a:t>: دیدن پدیده ی سراب،باریک دیدن خیابان با افزایش فاصله،</a:t>
            </a:r>
          </a:p>
          <a:p>
            <a:pPr eaLnBrk="1" fontAlgn="auto" hangingPunct="1">
              <a:lnSpc>
                <a:spcPct val="90000"/>
              </a:lnSpc>
              <a:spcAft>
                <a:spcPts val="0"/>
              </a:spcAft>
              <a:buFont typeface="Wingdings 2" pitchFamily="18" charset="2"/>
              <a:buNone/>
              <a:defRPr/>
            </a:pPr>
            <a:r>
              <a:rPr lang="fa-IR" sz="1800" b="1" dirty="0" smtClean="0">
                <a:cs typeface="B Nazanin" pitchFamily="2" charset="-78"/>
              </a:rPr>
              <a:t>    کوتاه دیدن طول تیر برق با افزایش فاصله</a:t>
            </a:r>
          </a:p>
          <a:p>
            <a:pPr eaLnBrk="1" fontAlgn="auto" hangingPunct="1">
              <a:lnSpc>
                <a:spcPct val="90000"/>
              </a:lnSpc>
              <a:spcAft>
                <a:spcPts val="0"/>
              </a:spcAft>
              <a:buFont typeface="Wingdings 2" pitchFamily="18" charset="2"/>
              <a:buNone/>
              <a:defRPr/>
            </a:pPr>
            <a:r>
              <a:rPr lang="fa-IR" sz="1800" b="1" dirty="0" smtClean="0">
                <a:solidFill>
                  <a:schemeClr val="accent2">
                    <a:lumMod val="75000"/>
                  </a:schemeClr>
                </a:solidFill>
                <a:cs typeface="B Nazanin" pitchFamily="2" charset="-78"/>
              </a:rPr>
              <a:t>خطای شنوایی:</a:t>
            </a:r>
          </a:p>
          <a:p>
            <a:pPr eaLnBrk="1" fontAlgn="auto" hangingPunct="1">
              <a:lnSpc>
                <a:spcPct val="90000"/>
              </a:lnSpc>
              <a:spcAft>
                <a:spcPts val="0"/>
              </a:spcAft>
              <a:buFont typeface="Wingdings 2" pitchFamily="18" charset="2"/>
              <a:buNone/>
              <a:defRPr/>
            </a:pPr>
            <a:endParaRPr lang="fa-IR" sz="1800" b="1" dirty="0" smtClean="0">
              <a:solidFill>
                <a:schemeClr val="accent2">
                  <a:lumMod val="75000"/>
                </a:schemeClr>
              </a:solidFill>
              <a:cs typeface="B Nazanin" pitchFamily="2" charset="-78"/>
            </a:endParaRPr>
          </a:p>
          <a:p>
            <a:pPr eaLnBrk="1" fontAlgn="auto" hangingPunct="1">
              <a:lnSpc>
                <a:spcPct val="90000"/>
              </a:lnSpc>
              <a:spcAft>
                <a:spcPts val="0"/>
              </a:spcAft>
              <a:buFont typeface="Wingdings 2" pitchFamily="18" charset="2"/>
              <a:buNone/>
              <a:defRPr/>
            </a:pPr>
            <a:r>
              <a:rPr lang="fa-IR" sz="1800" b="1" dirty="0" smtClean="0">
                <a:solidFill>
                  <a:schemeClr val="accent2">
                    <a:lumMod val="75000"/>
                  </a:schemeClr>
                </a:solidFill>
                <a:cs typeface="B Nazanin" pitchFamily="2" charset="-78"/>
              </a:rPr>
              <a:t>خطای بویایی:</a:t>
            </a:r>
          </a:p>
          <a:p>
            <a:pPr eaLnBrk="1" fontAlgn="auto" hangingPunct="1">
              <a:lnSpc>
                <a:spcPct val="90000"/>
              </a:lnSpc>
              <a:spcAft>
                <a:spcPts val="0"/>
              </a:spcAft>
              <a:buFont typeface="Wingdings 2" pitchFamily="18" charset="2"/>
              <a:buNone/>
              <a:defRPr/>
            </a:pPr>
            <a:endParaRPr lang="fa-IR" sz="1800" b="1" dirty="0" smtClean="0">
              <a:solidFill>
                <a:schemeClr val="accent2">
                  <a:lumMod val="75000"/>
                </a:schemeClr>
              </a:solidFill>
              <a:cs typeface="B Nazanin" pitchFamily="2" charset="-78"/>
            </a:endParaRPr>
          </a:p>
          <a:p>
            <a:pPr eaLnBrk="1" fontAlgn="auto" hangingPunct="1">
              <a:lnSpc>
                <a:spcPct val="90000"/>
              </a:lnSpc>
              <a:spcAft>
                <a:spcPts val="0"/>
              </a:spcAft>
              <a:buFont typeface="Wingdings 2" pitchFamily="18" charset="2"/>
              <a:buNone/>
              <a:defRPr/>
            </a:pPr>
            <a:r>
              <a:rPr lang="fa-IR" sz="1800" b="1" dirty="0" smtClean="0">
                <a:solidFill>
                  <a:schemeClr val="accent2">
                    <a:lumMod val="75000"/>
                  </a:schemeClr>
                </a:solidFill>
                <a:cs typeface="B Nazanin" pitchFamily="2" charset="-78"/>
              </a:rPr>
              <a:t>خطای لامسه :</a:t>
            </a:r>
          </a:p>
          <a:p>
            <a:pPr eaLnBrk="1" fontAlgn="auto" hangingPunct="1">
              <a:lnSpc>
                <a:spcPct val="90000"/>
              </a:lnSpc>
              <a:spcAft>
                <a:spcPts val="0"/>
              </a:spcAft>
              <a:buFont typeface="Wingdings 2" pitchFamily="18" charset="2"/>
              <a:buNone/>
              <a:defRPr/>
            </a:pPr>
            <a:endParaRPr lang="fa-IR" sz="1800" b="1" dirty="0" smtClean="0">
              <a:solidFill>
                <a:schemeClr val="accent2">
                  <a:lumMod val="75000"/>
                </a:schemeClr>
              </a:solidFill>
              <a:cs typeface="B Nazanin" pitchFamily="2" charset="-78"/>
            </a:endParaRPr>
          </a:p>
          <a:p>
            <a:pPr eaLnBrk="1" fontAlgn="auto" hangingPunct="1">
              <a:lnSpc>
                <a:spcPct val="90000"/>
              </a:lnSpc>
              <a:spcAft>
                <a:spcPts val="0"/>
              </a:spcAft>
              <a:buFont typeface="Wingdings 2" pitchFamily="18" charset="2"/>
              <a:buNone/>
              <a:defRPr/>
            </a:pPr>
            <a:r>
              <a:rPr lang="fa-IR" sz="1800" b="1" dirty="0" smtClean="0">
                <a:solidFill>
                  <a:schemeClr val="accent2">
                    <a:lumMod val="75000"/>
                  </a:schemeClr>
                </a:solidFill>
                <a:cs typeface="B Nazanin" pitchFamily="2" charset="-78"/>
              </a:rPr>
              <a:t>خطای چشایی:  </a:t>
            </a:r>
            <a:r>
              <a:rPr lang="fa-IR" sz="1800" b="1" dirty="0" smtClean="0">
                <a:cs typeface="B Nazanin" pitchFamily="2" charset="-78"/>
              </a:rPr>
              <a:t>    </a:t>
            </a:r>
            <a:r>
              <a:rPr lang="fa-IR" sz="2000" b="1" dirty="0" smtClean="0">
                <a:cs typeface="B Nazanin" pitchFamily="2" charset="-78"/>
              </a:rPr>
              <a:t> </a:t>
            </a:r>
            <a:endParaRPr lang="en-US" sz="2000" b="1" dirty="0" smtClean="0">
              <a:cs typeface="B Nazanin" pitchFamily="2" charset="-78"/>
            </a:endParaRPr>
          </a:p>
          <a:p>
            <a:pPr>
              <a:defRPr/>
            </a:pPr>
            <a:endParaRPr lang="fa-IR" sz="2000" dirty="0">
              <a:cs typeface="B Nazanin" pitchFamily="2" charset="-78"/>
            </a:endParaRPr>
          </a:p>
        </p:txBody>
      </p:sp>
      <p:pic>
        <p:nvPicPr>
          <p:cNvPr id="22531" name="Picture 3"/>
          <p:cNvPicPr>
            <a:picLocks noChangeAspect="1" noChangeArrowheads="1"/>
          </p:cNvPicPr>
          <p:nvPr/>
        </p:nvPicPr>
        <p:blipFill>
          <a:blip r:embed="rId2"/>
          <a:srcRect/>
          <a:stretch>
            <a:fillRect/>
          </a:stretch>
        </p:blipFill>
        <p:spPr bwMode="auto">
          <a:xfrm>
            <a:off x="357188" y="1857375"/>
            <a:ext cx="4786312" cy="4286250"/>
          </a:xfrm>
          <a:prstGeom prst="rect">
            <a:avLst/>
          </a:prstGeom>
          <a:noFill/>
          <a:ln w="9525">
            <a:noFill/>
            <a:miter lim="800000"/>
            <a:headEnd/>
            <a:tailEnd/>
          </a:ln>
        </p:spPr>
      </p:pic>
      <p:sp>
        <p:nvSpPr>
          <p:cNvPr id="5" name="Rectangle 4"/>
          <p:cNvSpPr/>
          <p:nvPr/>
        </p:nvSpPr>
        <p:spPr>
          <a:xfrm>
            <a:off x="2786050" y="428604"/>
            <a:ext cx="3214710" cy="461665"/>
          </a:xfrm>
          <a:prstGeom prst="rect">
            <a:avLst/>
          </a:prstGeom>
        </p:spPr>
        <p:txBody>
          <a:bodyPr wrap="square">
            <a:spAutoFit/>
          </a:bodyPr>
          <a:lstStyle/>
          <a:p>
            <a:pPr algn="ctr">
              <a:buNone/>
            </a:pPr>
            <a:r>
              <a:rPr lang="fa-IR" sz="2400" dirty="0" smtClean="0">
                <a:effectLst>
                  <a:outerShdw blurRad="38100" dist="38100" dir="2700000" algn="tl">
                    <a:srgbClr val="000000">
                      <a:alpha val="43137"/>
                    </a:srgbClr>
                  </a:outerShdw>
                </a:effectLst>
                <a:cs typeface="Mitra" pitchFamily="2" charset="-78"/>
              </a:rPr>
              <a:t>درس اول، نگرش علمي و علوم زيستی</a:t>
            </a:r>
          </a:p>
        </p:txBody>
      </p:sp>
      <p:sp>
        <p:nvSpPr>
          <p:cNvPr id="6" name="Footer Placeholder 5"/>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2"/>
          <a:srcRect l="9346" t="6349" r="9657" b="59422"/>
          <a:stretch>
            <a:fillRect/>
          </a:stretch>
        </p:blipFill>
        <p:spPr bwMode="auto">
          <a:xfrm>
            <a:off x="285750" y="428625"/>
            <a:ext cx="8429625" cy="5857875"/>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3"/>
          <p:cNvSpPr>
            <a:spLocks noGrp="1"/>
          </p:cNvSpPr>
          <p:nvPr>
            <p:ph sz="half" idx="2"/>
          </p:nvPr>
        </p:nvSpPr>
        <p:spPr>
          <a:xfrm>
            <a:off x="4648200" y="571500"/>
            <a:ext cx="4059238" cy="5524500"/>
          </a:xfrm>
        </p:spPr>
        <p:txBody>
          <a:bodyPr/>
          <a:lstStyle/>
          <a:p>
            <a:pPr>
              <a:buFont typeface="Wingdings 2" pitchFamily="18" charset="2"/>
              <a:buNone/>
              <a:defRPr/>
            </a:pPr>
            <a:r>
              <a:rPr lang="fa-IR" sz="1800" b="1" dirty="0" smtClean="0">
                <a:solidFill>
                  <a:schemeClr val="tx2">
                    <a:lumMod val="75000"/>
                  </a:schemeClr>
                </a:solidFill>
                <a:cs typeface="B Nazanin" pitchFamily="2" charset="-78"/>
              </a:rPr>
              <a:t>کایوتیپ: </a:t>
            </a:r>
            <a:r>
              <a:rPr lang="fa-IR" sz="1600" b="1" dirty="0" smtClean="0">
                <a:cs typeface="B Nazanin" pitchFamily="2" charset="-78"/>
              </a:rPr>
              <a:t>تصویری از کروموزوم های در حال تقسیم که بر اساس اندازه وشکل تقسیم شده اند.</a:t>
            </a:r>
          </a:p>
          <a:p>
            <a:pPr>
              <a:buFont typeface="Wingdings 2" pitchFamily="18" charset="2"/>
              <a:buNone/>
              <a:defRPr/>
            </a:pPr>
            <a:endParaRPr lang="fa-IR" sz="1600" b="1" dirty="0" smtClean="0">
              <a:cs typeface="B Nazanin" pitchFamily="2" charset="-78"/>
            </a:endParaRPr>
          </a:p>
          <a:p>
            <a:pPr>
              <a:defRPr/>
            </a:pPr>
            <a:r>
              <a:rPr lang="fa-IR" sz="1600" b="1" dirty="0" smtClean="0">
                <a:cs typeface="B Nazanin" pitchFamily="2" charset="-78"/>
              </a:rPr>
              <a:t>بوسیله ی کاریوتیپ میتوان به ناهنجاری های کروموزومی پی برد.</a:t>
            </a:r>
          </a:p>
          <a:p>
            <a:pPr>
              <a:defRPr/>
            </a:pPr>
            <a:endParaRPr lang="fa-IR" sz="1600" b="1" dirty="0" smtClean="0">
              <a:cs typeface="B Nazanin" pitchFamily="2" charset="-78"/>
            </a:endParaRPr>
          </a:p>
          <a:p>
            <a:pPr eaLnBrk="1" hangingPunct="1">
              <a:lnSpc>
                <a:spcPct val="90000"/>
              </a:lnSpc>
              <a:buFontTx/>
              <a:buNone/>
              <a:defRPr/>
            </a:pPr>
            <a:r>
              <a:rPr lang="fa-IR" sz="2000" b="1" dirty="0" smtClean="0">
                <a:solidFill>
                  <a:schemeClr val="accent2"/>
                </a:solidFill>
                <a:latin typeface="B Nazanin" pitchFamily="2" charset="-78"/>
                <a:cs typeface="B Nazanin" pitchFamily="2" charset="-78"/>
              </a:rPr>
              <a:t>کروموزوم های مرد        </a:t>
            </a:r>
            <a:r>
              <a:rPr lang="en-US" sz="2000" b="1" dirty="0" err="1" smtClean="0">
                <a:solidFill>
                  <a:schemeClr val="accent2"/>
                </a:solidFill>
                <a:cs typeface="Times New Roman" pitchFamily="18" charset="0"/>
              </a:rPr>
              <a:t>xy</a:t>
            </a:r>
            <a:r>
              <a:rPr lang="fa-IR" sz="2000" b="1" dirty="0" smtClean="0">
                <a:solidFill>
                  <a:schemeClr val="accent2"/>
                </a:solidFill>
                <a:cs typeface="B Nazanin" pitchFamily="2" charset="-78"/>
              </a:rPr>
              <a:t>+44</a:t>
            </a:r>
          </a:p>
          <a:p>
            <a:pPr eaLnBrk="1" hangingPunct="1">
              <a:lnSpc>
                <a:spcPct val="90000"/>
              </a:lnSpc>
              <a:buFontTx/>
              <a:buNone/>
              <a:defRPr/>
            </a:pPr>
            <a:endParaRPr lang="fa-IR" sz="2000" b="1" dirty="0" smtClean="0">
              <a:solidFill>
                <a:schemeClr val="accent2"/>
              </a:solidFill>
              <a:cs typeface="B Nazanin" pitchFamily="2" charset="-78"/>
            </a:endParaRPr>
          </a:p>
          <a:p>
            <a:pPr eaLnBrk="1" hangingPunct="1">
              <a:lnSpc>
                <a:spcPct val="90000"/>
              </a:lnSpc>
              <a:buFontTx/>
              <a:buNone/>
              <a:defRPr/>
            </a:pPr>
            <a:r>
              <a:rPr lang="fa-IR" sz="2000" b="1" dirty="0" smtClean="0">
                <a:solidFill>
                  <a:schemeClr val="accent2">
                    <a:lumMod val="60000"/>
                    <a:lumOff val="40000"/>
                  </a:schemeClr>
                </a:solidFill>
                <a:latin typeface="B Nazanin" pitchFamily="2" charset="-78"/>
                <a:cs typeface="B Nazanin" pitchFamily="2" charset="-78"/>
              </a:rPr>
              <a:t>کروموزوم های زن         </a:t>
            </a:r>
            <a:r>
              <a:rPr lang="en-US" sz="2000" b="1" dirty="0" smtClean="0">
                <a:solidFill>
                  <a:schemeClr val="accent2">
                    <a:lumMod val="60000"/>
                    <a:lumOff val="40000"/>
                  </a:schemeClr>
                </a:solidFill>
                <a:cs typeface="Times New Roman" pitchFamily="18" charset="0"/>
              </a:rPr>
              <a:t>xx</a:t>
            </a:r>
            <a:r>
              <a:rPr lang="fa-IR" sz="2000" b="1" dirty="0" smtClean="0">
                <a:solidFill>
                  <a:schemeClr val="accent2">
                    <a:lumMod val="60000"/>
                    <a:lumOff val="40000"/>
                  </a:schemeClr>
                </a:solidFill>
                <a:cs typeface="B Nazanin" pitchFamily="2" charset="-78"/>
              </a:rPr>
              <a:t>+44</a:t>
            </a:r>
          </a:p>
          <a:p>
            <a:pPr eaLnBrk="1" hangingPunct="1">
              <a:lnSpc>
                <a:spcPct val="90000"/>
              </a:lnSpc>
              <a:buFontTx/>
              <a:buNone/>
              <a:defRPr/>
            </a:pPr>
            <a:endParaRPr lang="fa-IR" sz="2000" b="1" dirty="0" smtClean="0">
              <a:solidFill>
                <a:schemeClr val="accent2">
                  <a:lumMod val="60000"/>
                  <a:lumOff val="40000"/>
                </a:schemeClr>
              </a:solidFill>
              <a:cs typeface="B Nazanin" pitchFamily="2" charset="-78"/>
            </a:endParaRPr>
          </a:p>
          <a:p>
            <a:pPr eaLnBrk="1" hangingPunct="1">
              <a:lnSpc>
                <a:spcPct val="90000"/>
              </a:lnSpc>
              <a:buFontTx/>
              <a:buNone/>
              <a:defRPr/>
            </a:pPr>
            <a:r>
              <a:rPr lang="fa-IR" sz="1800" b="1" dirty="0" smtClean="0">
                <a:cs typeface="B Nazanin" pitchFamily="2" charset="-78"/>
              </a:rPr>
              <a:t>کروموزوم ها برچه اساسی ردیف شده اند؟</a:t>
            </a:r>
          </a:p>
          <a:p>
            <a:pPr>
              <a:buFont typeface="Wingdings 2" pitchFamily="18" charset="2"/>
              <a:buNone/>
              <a:defRPr/>
            </a:pPr>
            <a:endParaRPr lang="fa-IR" sz="2000" b="1" dirty="0" smtClean="0">
              <a:cs typeface="B Nazanin" pitchFamily="2" charset="-78"/>
            </a:endParaRPr>
          </a:p>
          <a:p>
            <a:pPr>
              <a:buFont typeface="Wingdings 2" pitchFamily="18" charset="2"/>
              <a:buNone/>
              <a:defRPr/>
            </a:pPr>
            <a:endParaRPr lang="fa-IR" sz="1600" b="1" dirty="0" smtClean="0">
              <a:cs typeface="B Nazanin" pitchFamily="2" charset="-78"/>
            </a:endParaRPr>
          </a:p>
        </p:txBody>
      </p:sp>
      <p:pic>
        <p:nvPicPr>
          <p:cNvPr id="6148" name="Picture 4" descr="cv"/>
          <p:cNvPicPr>
            <a:picLocks noGrp="1" noChangeAspect="1" noChangeArrowheads="1"/>
          </p:cNvPicPr>
          <p:nvPr>
            <p:ph sz="half" idx="1"/>
          </p:nvPr>
        </p:nvPicPr>
        <p:blipFill>
          <a:blip r:embed="rId2"/>
          <a:srcRect/>
          <a:stretch>
            <a:fillRect/>
          </a:stretch>
        </p:blipFill>
        <p:spPr>
          <a:xfrm>
            <a:off x="357188" y="1071563"/>
            <a:ext cx="4159250" cy="5143500"/>
          </a:xfrm>
          <a:noFill/>
        </p:spPr>
      </p:pic>
      <p:pic>
        <p:nvPicPr>
          <p:cNvPr id="6149" name="Picture 4" descr="CARIOTIP"/>
          <p:cNvPicPr>
            <a:picLocks noChangeAspect="1" noChangeArrowheads="1"/>
          </p:cNvPicPr>
          <p:nvPr/>
        </p:nvPicPr>
        <p:blipFill>
          <a:blip r:embed="rId3"/>
          <a:srcRect/>
          <a:stretch>
            <a:fillRect/>
          </a:stretch>
        </p:blipFill>
        <p:spPr bwMode="auto">
          <a:xfrm>
            <a:off x="4643438" y="4143375"/>
            <a:ext cx="3989387" cy="2357438"/>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00563" y="357188"/>
            <a:ext cx="4344987" cy="5738812"/>
          </a:xfrm>
        </p:spPr>
        <p:txBody>
          <a:bodyPr/>
          <a:lstStyle/>
          <a:p>
            <a:pPr eaLnBrk="1" hangingPunct="1">
              <a:defRPr/>
            </a:pPr>
            <a:r>
              <a:rPr lang="fa-IR" sz="1800" b="1" dirty="0" smtClean="0">
                <a:cs typeface="B Nazanin" pitchFamily="2" charset="-78"/>
              </a:rPr>
              <a:t>در پیکر موجودات زنده ی پرسلولی، شکل هر سلول متناسب با کار آن است</a:t>
            </a:r>
          </a:p>
          <a:p>
            <a:pPr eaLnBrk="1" hangingPunct="1">
              <a:buFontTx/>
              <a:buNone/>
              <a:defRPr/>
            </a:pPr>
            <a:r>
              <a:rPr lang="fa-IR" sz="1800" b="1" dirty="0" smtClean="0">
                <a:solidFill>
                  <a:srgbClr val="FFFF00"/>
                </a:solidFill>
                <a:cs typeface="B Nazanin" pitchFamily="2" charset="-78"/>
              </a:rPr>
              <a:t>سلول ماهیچه ای </a:t>
            </a:r>
            <a:r>
              <a:rPr lang="fa-IR" sz="1800" b="1" dirty="0" smtClean="0">
                <a:cs typeface="B Nazanin" pitchFamily="2" charset="-78"/>
              </a:rPr>
              <a:t>: </a:t>
            </a:r>
            <a:r>
              <a:rPr lang="fa-IR" sz="1600" b="1" dirty="0" smtClean="0">
                <a:cs typeface="B Nazanin" pitchFamily="2" charset="-78"/>
              </a:rPr>
              <a:t>باعث حرکت می شود.</a:t>
            </a:r>
          </a:p>
          <a:p>
            <a:pPr eaLnBrk="1" hangingPunct="1">
              <a:buFontTx/>
              <a:buNone/>
              <a:defRPr/>
            </a:pPr>
            <a:r>
              <a:rPr lang="fa-IR" sz="1800" b="1" dirty="0" smtClean="0">
                <a:solidFill>
                  <a:schemeClr val="accent2">
                    <a:lumMod val="60000"/>
                    <a:lumOff val="40000"/>
                  </a:schemeClr>
                </a:solidFill>
                <a:cs typeface="B Nazanin" pitchFamily="2" charset="-78"/>
              </a:rPr>
              <a:t>سلول عصبی </a:t>
            </a:r>
            <a:r>
              <a:rPr lang="fa-IR" sz="1800" b="1" dirty="0" smtClean="0">
                <a:cs typeface="B Nazanin" pitchFamily="2" charset="-78"/>
              </a:rPr>
              <a:t>: </a:t>
            </a:r>
            <a:r>
              <a:rPr lang="fa-IR" sz="1600" b="1" dirty="0" smtClean="0">
                <a:cs typeface="B Nazanin" pitchFamily="2" charset="-78"/>
              </a:rPr>
              <a:t>باعث انتقال پیام عصبی می شود.</a:t>
            </a:r>
          </a:p>
          <a:p>
            <a:pPr eaLnBrk="1" hangingPunct="1">
              <a:buFontTx/>
              <a:buNone/>
              <a:defRPr/>
            </a:pPr>
            <a:r>
              <a:rPr lang="fa-IR" sz="1800" b="1" dirty="0" smtClean="0">
                <a:solidFill>
                  <a:srgbClr val="002060"/>
                </a:solidFill>
                <a:cs typeface="B Nazanin" pitchFamily="2" charset="-78"/>
              </a:rPr>
              <a:t>سلول پوشاننده ی روده</a:t>
            </a:r>
            <a:r>
              <a:rPr lang="fa-IR" sz="1800" b="1" dirty="0" smtClean="0">
                <a:cs typeface="B Nazanin" pitchFamily="2" charset="-78"/>
              </a:rPr>
              <a:t>: </a:t>
            </a:r>
            <a:r>
              <a:rPr lang="fa-IR" sz="1600" b="1" dirty="0" smtClean="0">
                <a:cs typeface="B Nazanin" pitchFamily="2" charset="-78"/>
              </a:rPr>
              <a:t>1</a:t>
            </a:r>
            <a:r>
              <a:rPr lang="fa-IR" sz="1800" b="1" dirty="0" smtClean="0">
                <a:cs typeface="B Nazanin" pitchFamily="2" charset="-78"/>
              </a:rPr>
              <a:t>.</a:t>
            </a:r>
            <a:r>
              <a:rPr lang="fa-IR" sz="1600" b="1" dirty="0" smtClean="0">
                <a:cs typeface="B Nazanin" pitchFamily="2" charset="-78"/>
              </a:rPr>
              <a:t>پوشش سطح داخلی روده</a:t>
            </a:r>
            <a:r>
              <a:rPr lang="fa-IR" sz="1800" b="1" dirty="0" smtClean="0">
                <a:cs typeface="B Nazanin" pitchFamily="2" charset="-78"/>
              </a:rPr>
              <a:t> </a:t>
            </a:r>
            <a:r>
              <a:rPr lang="fa-IR" sz="1600" b="1" dirty="0" smtClean="0">
                <a:cs typeface="B Nazanin" pitchFamily="2" charset="-78"/>
              </a:rPr>
              <a:t>2</a:t>
            </a:r>
            <a:r>
              <a:rPr lang="fa-IR" sz="1800" b="1" dirty="0" smtClean="0">
                <a:cs typeface="B Nazanin" pitchFamily="2" charset="-78"/>
              </a:rPr>
              <a:t>.</a:t>
            </a:r>
            <a:r>
              <a:rPr lang="fa-IR" sz="1600" b="1" dirty="0" smtClean="0">
                <a:cs typeface="B Nazanin" pitchFamily="2" charset="-78"/>
              </a:rPr>
              <a:t>گوارش وجذب مواد غذایی.</a:t>
            </a:r>
          </a:p>
          <a:p>
            <a:pPr eaLnBrk="1" hangingPunct="1">
              <a:buFontTx/>
              <a:buNone/>
              <a:defRPr/>
            </a:pPr>
            <a:r>
              <a:rPr lang="fa-IR" sz="1800" b="1" dirty="0" smtClean="0">
                <a:solidFill>
                  <a:srgbClr val="92D050"/>
                </a:solidFill>
                <a:cs typeface="B Nazanin" pitchFamily="2" charset="-78"/>
              </a:rPr>
              <a:t>بافت:</a:t>
            </a:r>
            <a:r>
              <a:rPr lang="fa-IR" sz="1600" b="1" dirty="0" smtClean="0">
                <a:cs typeface="B Nazanin" pitchFamily="2" charset="-78"/>
              </a:rPr>
              <a:t>گروهی از سلولها که هماهنگ با یکدیگر وظیفه ی خاصی در بدن انجام می دهند.</a:t>
            </a:r>
          </a:p>
          <a:p>
            <a:pPr eaLnBrk="1" hangingPunct="1">
              <a:buFontTx/>
              <a:buNone/>
              <a:defRPr/>
            </a:pPr>
            <a:r>
              <a:rPr lang="fa-IR" sz="1600" b="1" dirty="0" smtClean="0">
                <a:cs typeface="B Nazanin" pitchFamily="2" charset="-78"/>
              </a:rPr>
              <a:t>         مثال:بافت های پوششی،پیوندی ،ماهیچه ای وعصبی</a:t>
            </a:r>
          </a:p>
          <a:p>
            <a:pPr eaLnBrk="1" hangingPunct="1">
              <a:buFontTx/>
              <a:buNone/>
              <a:defRPr/>
            </a:pPr>
            <a:r>
              <a:rPr lang="fa-IR" sz="1800" b="1" dirty="0" smtClean="0">
                <a:solidFill>
                  <a:srgbClr val="00B0F0"/>
                </a:solidFill>
                <a:cs typeface="B Nazanin" pitchFamily="2" charset="-78"/>
              </a:rPr>
              <a:t>اندام:</a:t>
            </a:r>
            <a:r>
              <a:rPr lang="fa-IR" sz="1800" b="1" dirty="0" smtClean="0">
                <a:cs typeface="B Nazanin" pitchFamily="2" charset="-78"/>
              </a:rPr>
              <a:t> </a:t>
            </a:r>
            <a:r>
              <a:rPr lang="fa-IR" sz="1600" b="1" dirty="0" smtClean="0">
                <a:cs typeface="B Nazanin" pitchFamily="2" charset="-78"/>
              </a:rPr>
              <a:t>گروهی از بافت ها که با همکاری یکدیگر وظیفه ی خاصی انجام می دهند.</a:t>
            </a:r>
          </a:p>
          <a:p>
            <a:pPr eaLnBrk="1" hangingPunct="1">
              <a:buFontTx/>
              <a:buNone/>
              <a:defRPr/>
            </a:pPr>
            <a:r>
              <a:rPr lang="fa-IR" sz="1600" b="1" dirty="0" smtClean="0">
                <a:cs typeface="B Nazanin" pitchFamily="2" charset="-78"/>
              </a:rPr>
              <a:t>         مثال: اندام استخوان( از بافتهای استخوانی،خونی وعصبی تشکیل شده) ، معده ،کلیه، کبد ، گوش وزبان</a:t>
            </a:r>
          </a:p>
          <a:p>
            <a:pPr eaLnBrk="1" hangingPunct="1">
              <a:buFontTx/>
              <a:buNone/>
              <a:defRPr/>
            </a:pPr>
            <a:r>
              <a:rPr lang="fa-IR" sz="1800" b="1" dirty="0" smtClean="0">
                <a:solidFill>
                  <a:schemeClr val="accent2">
                    <a:lumMod val="75000"/>
                  </a:schemeClr>
                </a:solidFill>
                <a:cs typeface="B Nazanin" pitchFamily="2" charset="-78"/>
              </a:rPr>
              <a:t>دستگاه </a:t>
            </a:r>
            <a:r>
              <a:rPr lang="fa-IR" sz="1800" b="1" dirty="0" smtClean="0">
                <a:cs typeface="B Nazanin" pitchFamily="2" charset="-78"/>
              </a:rPr>
              <a:t>: </a:t>
            </a:r>
            <a:r>
              <a:rPr lang="fa-IR" sz="1600" b="1" dirty="0" smtClean="0">
                <a:cs typeface="B Nazanin" pitchFamily="2" charset="-78"/>
              </a:rPr>
              <a:t>چند اندام که هماهنگ با یکدیگر وظیفه ی خاصی را انجام می دهند.</a:t>
            </a:r>
          </a:p>
          <a:p>
            <a:pPr eaLnBrk="1" hangingPunct="1">
              <a:buFontTx/>
              <a:buNone/>
              <a:defRPr/>
            </a:pPr>
            <a:r>
              <a:rPr lang="fa-IR" sz="1600" b="1" dirty="0" smtClean="0">
                <a:cs typeface="B Nazanin" pitchFamily="2" charset="-78"/>
              </a:rPr>
              <a:t>         مثال: دستگاه گوارش (شامل اندام های مری ، معده، روده ها،کبد ، پانکراس(لوزالمعده)</a:t>
            </a:r>
          </a:p>
          <a:p>
            <a:pPr eaLnBrk="1" hangingPunct="1">
              <a:buFontTx/>
              <a:buNone/>
              <a:defRPr/>
            </a:pPr>
            <a:r>
              <a:rPr lang="fa-IR" sz="1600" b="1" dirty="0" smtClean="0">
                <a:cs typeface="B Nazanin" pitchFamily="2" charset="-78"/>
              </a:rPr>
              <a:t>      دستگاه عصبی ، دستگاه گردش خون ،دستگاه دفع ادرار، دستگاه حرکتی، دستگاه تنفس ،دستگاه تولید مثل ،دستگاه ایمنی</a:t>
            </a:r>
            <a:endParaRPr lang="en-US" sz="1800" b="1" dirty="0" smtClean="0">
              <a:cs typeface="B Nazanin" pitchFamily="2" charset="-78"/>
            </a:endParaRPr>
          </a:p>
          <a:p>
            <a:pPr>
              <a:defRPr/>
            </a:pPr>
            <a:endParaRPr lang="fa-IR" sz="1600" dirty="0">
              <a:cs typeface="B Nazanin" pitchFamily="2" charset="-78"/>
            </a:endParaRPr>
          </a:p>
        </p:txBody>
      </p:sp>
      <p:pic>
        <p:nvPicPr>
          <p:cNvPr id="7173" name="Content Placeholder 4" descr="Picture 045"/>
          <p:cNvPicPr>
            <a:picLocks noGrp="1" noChangeAspect="1" noChangeArrowheads="1"/>
          </p:cNvPicPr>
          <p:nvPr>
            <p:ph sz="half" idx="1"/>
          </p:nvPr>
        </p:nvPicPr>
        <p:blipFill>
          <a:blip r:embed="rId2"/>
          <a:srcRect l="6372" r="22713"/>
          <a:stretch>
            <a:fillRect/>
          </a:stretch>
        </p:blipFill>
        <p:spPr>
          <a:xfrm>
            <a:off x="285750" y="928688"/>
            <a:ext cx="4143375" cy="5167312"/>
          </a:xfrm>
          <a:noFill/>
        </p:spPr>
      </p:pic>
      <p:sp>
        <p:nvSpPr>
          <p:cNvPr id="5" name="Footer Placeholder 4"/>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idx="1"/>
          </p:nvPr>
        </p:nvSpPr>
        <p:spPr>
          <a:xfrm>
            <a:off x="457200" y="260350"/>
            <a:ext cx="8229600" cy="5865813"/>
          </a:xfrm>
        </p:spPr>
        <p:txBody>
          <a:bodyPr/>
          <a:lstStyle/>
          <a:p>
            <a:pPr eaLnBrk="1" hangingPunct="1">
              <a:buFontTx/>
              <a:buNone/>
              <a:defRPr/>
            </a:pPr>
            <a:r>
              <a:rPr lang="fa-IR" sz="2400" b="1" dirty="0" smtClean="0">
                <a:cs typeface="B Nazanin" pitchFamily="2" charset="-78"/>
              </a:rPr>
              <a:t>                          </a:t>
            </a:r>
            <a:r>
              <a:rPr lang="fa-IR" sz="2000" b="1" dirty="0" smtClean="0">
                <a:cs typeface="B Nazanin" pitchFamily="2" charset="-78"/>
              </a:rPr>
              <a:t>تقسیم میوز</a:t>
            </a:r>
          </a:p>
          <a:p>
            <a:pPr eaLnBrk="1" hangingPunct="1">
              <a:buFontTx/>
              <a:buNone/>
              <a:defRPr/>
            </a:pPr>
            <a:r>
              <a:rPr lang="fa-IR" sz="2400" b="1" dirty="0" smtClean="0">
                <a:solidFill>
                  <a:schemeClr val="accent3">
                    <a:lumMod val="50000"/>
                  </a:schemeClr>
                </a:solidFill>
                <a:cs typeface="B Nazanin" pitchFamily="2" charset="-78"/>
              </a:rPr>
              <a:t>انواع تقسیم</a:t>
            </a:r>
          </a:p>
          <a:p>
            <a:pPr eaLnBrk="1" hangingPunct="1">
              <a:buFontTx/>
              <a:buNone/>
              <a:defRPr/>
            </a:pPr>
            <a:r>
              <a:rPr lang="fa-IR" sz="2400" b="1" dirty="0" smtClean="0">
                <a:solidFill>
                  <a:schemeClr val="accent3">
                    <a:lumMod val="50000"/>
                  </a:schemeClr>
                </a:solidFill>
                <a:cs typeface="B Nazanin" pitchFamily="2" charset="-78"/>
              </a:rPr>
              <a:t>هسته ی سلول </a:t>
            </a:r>
            <a:r>
              <a:rPr lang="fa-IR" sz="2400" b="1" dirty="0" smtClean="0">
                <a:cs typeface="B Nazanin" pitchFamily="2" charset="-78"/>
              </a:rPr>
              <a:t> </a:t>
            </a:r>
            <a:r>
              <a:rPr lang="fa-IR" sz="2000" b="1" dirty="0" smtClean="0">
                <a:cs typeface="B Nazanin" pitchFamily="2" charset="-78"/>
              </a:rPr>
              <a:t>تقسیم میتوز: تقسیم هسته ی سلول به دو هسته ی همانند</a:t>
            </a:r>
          </a:p>
          <a:p>
            <a:pPr eaLnBrk="1" hangingPunct="1">
              <a:defRPr/>
            </a:pPr>
            <a:r>
              <a:rPr lang="fa-IR" sz="2400" b="1" dirty="0" smtClean="0">
                <a:cs typeface="B Nazanin" pitchFamily="2" charset="-78"/>
              </a:rPr>
              <a:t>اگر در یک سلول اسب که دارای 64 کروموزوم است تقسیم میتوز رخ دهد </a:t>
            </a:r>
          </a:p>
          <a:p>
            <a:pPr eaLnBrk="1" hangingPunct="1">
              <a:buFontTx/>
              <a:buNone/>
              <a:defRPr/>
            </a:pPr>
            <a:r>
              <a:rPr lang="fa-IR" sz="2400" b="1" dirty="0" smtClean="0">
                <a:cs typeface="B Nazanin" pitchFamily="2" charset="-78"/>
              </a:rPr>
              <a:t>الف) چند سلول دختر بوجود می آید؟</a:t>
            </a:r>
          </a:p>
          <a:p>
            <a:pPr eaLnBrk="1" hangingPunct="1">
              <a:buFontTx/>
              <a:buNone/>
              <a:defRPr/>
            </a:pPr>
            <a:r>
              <a:rPr lang="fa-IR" sz="2400" b="1" dirty="0" smtClean="0">
                <a:cs typeface="B Nazanin" pitchFamily="2" charset="-78"/>
              </a:rPr>
              <a:t>ب)هر سلول دختر چند کروموزوم خواهد داشت؟</a:t>
            </a:r>
          </a:p>
          <a:p>
            <a:pPr eaLnBrk="1" hangingPunct="1">
              <a:defRPr/>
            </a:pPr>
            <a:r>
              <a:rPr lang="fa-IR" sz="2400" b="1" dirty="0" smtClean="0">
                <a:cs typeface="B Nazanin" pitchFamily="2" charset="-78"/>
              </a:rPr>
              <a:t>اگر در یک سلول پوست انسان 2بار متوالی تقسیم میتوز رخ دهد.</a:t>
            </a:r>
          </a:p>
          <a:p>
            <a:pPr eaLnBrk="1" hangingPunct="1">
              <a:buFontTx/>
              <a:buNone/>
              <a:defRPr/>
            </a:pPr>
            <a:r>
              <a:rPr lang="fa-IR" sz="2400" b="1" dirty="0" smtClean="0">
                <a:cs typeface="B Nazanin" pitchFamily="2" charset="-78"/>
              </a:rPr>
              <a:t>الف) چند سلول دختر بوجود می آید؟</a:t>
            </a:r>
          </a:p>
          <a:p>
            <a:pPr eaLnBrk="1" hangingPunct="1">
              <a:buFontTx/>
              <a:buNone/>
              <a:defRPr/>
            </a:pPr>
            <a:r>
              <a:rPr lang="fa-IR" sz="2400" b="1" dirty="0" smtClean="0">
                <a:cs typeface="B Nazanin" pitchFamily="2" charset="-78"/>
              </a:rPr>
              <a:t>ب)هر سلول دختر چند کروموزوم خواهد داشت؟</a:t>
            </a:r>
          </a:p>
          <a:p>
            <a:pPr eaLnBrk="1" hangingPunct="1">
              <a:buFontTx/>
              <a:buNone/>
              <a:defRPr/>
            </a:pPr>
            <a:endParaRPr lang="fa-IR" sz="2400" b="1" dirty="0" smtClean="0">
              <a:cs typeface="B Nazanin" pitchFamily="2" charset="-78"/>
            </a:endParaRPr>
          </a:p>
          <a:p>
            <a:pPr eaLnBrk="1" hangingPunct="1">
              <a:defRPr/>
            </a:pPr>
            <a:r>
              <a:rPr lang="fa-IR" sz="2400" b="1" dirty="0" smtClean="0">
                <a:cs typeface="B Nazanin" pitchFamily="2" charset="-78"/>
              </a:rPr>
              <a:t>بعداز تقسیم هسته ی سلول تقسیم سیتوپلاسم(سیتوکینز) رخ می دهد</a:t>
            </a:r>
          </a:p>
          <a:p>
            <a:pPr eaLnBrk="1" hangingPunct="1">
              <a:buFontTx/>
              <a:buNone/>
              <a:defRPr/>
            </a:pPr>
            <a:endParaRPr lang="fa-IR" sz="2400" b="1" dirty="0" smtClean="0">
              <a:cs typeface="B Nazanin" pitchFamily="2" charset="-78"/>
            </a:endParaRPr>
          </a:p>
          <a:p>
            <a:pPr eaLnBrk="1" hangingPunct="1">
              <a:buFontTx/>
              <a:buNone/>
              <a:defRPr/>
            </a:pPr>
            <a:endParaRPr lang="en-US" sz="2400" b="1" dirty="0" smtClean="0">
              <a:cs typeface="B Nazanin" pitchFamily="2" charset="-78"/>
            </a:endParaRPr>
          </a:p>
        </p:txBody>
      </p:sp>
      <p:sp>
        <p:nvSpPr>
          <p:cNvPr id="46083" name="AutoShape 4"/>
          <p:cNvSpPr>
            <a:spLocks/>
          </p:cNvSpPr>
          <p:nvPr/>
        </p:nvSpPr>
        <p:spPr bwMode="auto">
          <a:xfrm>
            <a:off x="6948488" y="476250"/>
            <a:ext cx="71437" cy="1008063"/>
          </a:xfrm>
          <a:prstGeom prst="rightBrace">
            <a:avLst>
              <a:gd name="adj1" fmla="val 117593"/>
              <a:gd name="adj2" fmla="val 50000"/>
            </a:avLst>
          </a:prstGeom>
          <a:noFill/>
          <a:ln w="9525">
            <a:solidFill>
              <a:schemeClr val="tx1"/>
            </a:solidFill>
            <a:round/>
            <a:headEnd/>
            <a:tailEnd/>
          </a:ln>
        </p:spPr>
        <p:txBody>
          <a:bodyPr wrap="none" anchor="ctr"/>
          <a:lstStyle/>
          <a:p>
            <a:endParaRPr lang="fa-IR"/>
          </a:p>
        </p:txBody>
      </p:sp>
      <p:sp>
        <p:nvSpPr>
          <p:cNvPr id="4" name="Footer Placeholder 3"/>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714375"/>
            <a:ext cx="4059238" cy="5381625"/>
          </a:xfrm>
        </p:spPr>
        <p:txBody>
          <a:bodyPr/>
          <a:lstStyle/>
          <a:p>
            <a:pPr>
              <a:defRPr/>
            </a:pPr>
            <a:r>
              <a:rPr lang="fa-IR" sz="2000" dirty="0" smtClean="0">
                <a:solidFill>
                  <a:srgbClr val="7030A0"/>
                </a:solidFill>
                <a:cs typeface="B Nazanin" pitchFamily="2" charset="-78"/>
              </a:rPr>
              <a:t>مراحل تقسیم میتوز</a:t>
            </a:r>
          </a:p>
          <a:p>
            <a:pPr marL="457200" indent="-457200">
              <a:buFont typeface="Wingdings 2" pitchFamily="18" charset="2"/>
              <a:buAutoNum type="arabicPeriod"/>
              <a:defRPr/>
            </a:pPr>
            <a:r>
              <a:rPr lang="fa-IR" sz="2000" b="1" dirty="0" smtClean="0">
                <a:solidFill>
                  <a:schemeClr val="accent2">
                    <a:lumMod val="75000"/>
                  </a:schemeClr>
                </a:solidFill>
                <a:cs typeface="B Nazanin" pitchFamily="2" charset="-78"/>
              </a:rPr>
              <a:t>پروفاز</a:t>
            </a:r>
            <a:r>
              <a:rPr lang="fa-IR" sz="2000" dirty="0" smtClean="0">
                <a:solidFill>
                  <a:schemeClr val="accent2">
                    <a:lumMod val="75000"/>
                  </a:schemeClr>
                </a:solidFill>
                <a:cs typeface="B Nazanin" pitchFamily="2" charset="-78"/>
              </a:rPr>
              <a:t>:</a:t>
            </a:r>
            <a:r>
              <a:rPr lang="fa-IR" sz="2000" dirty="0" smtClean="0">
                <a:cs typeface="B Nazanin" pitchFamily="2" charset="-78"/>
              </a:rPr>
              <a:t> </a:t>
            </a:r>
            <a:r>
              <a:rPr lang="fa-IR" sz="1800" b="1" dirty="0" smtClean="0">
                <a:cs typeface="B Nazanin" pitchFamily="2" charset="-78"/>
              </a:rPr>
              <a:t>کروماتین به کروموزوم تبدیل شده،غشای هسته از بین می رود.</a:t>
            </a:r>
          </a:p>
          <a:p>
            <a:pPr marL="342900" indent="-342900">
              <a:buFont typeface="Wingdings 2" pitchFamily="18" charset="2"/>
              <a:buAutoNum type="arabicPeriod"/>
              <a:defRPr/>
            </a:pPr>
            <a:endParaRPr lang="fa-IR" sz="1800" b="1" dirty="0" smtClean="0">
              <a:cs typeface="B Nazanin" pitchFamily="2" charset="-78"/>
            </a:endParaRPr>
          </a:p>
          <a:p>
            <a:pPr marL="342900" indent="-342900">
              <a:buFont typeface="Wingdings 2" pitchFamily="18" charset="2"/>
              <a:buAutoNum type="arabicPeriod"/>
              <a:defRPr/>
            </a:pPr>
            <a:r>
              <a:rPr lang="fa-IR" sz="2000" b="1" dirty="0" smtClean="0">
                <a:solidFill>
                  <a:schemeClr val="accent2">
                    <a:lumMod val="75000"/>
                  </a:schemeClr>
                </a:solidFill>
                <a:cs typeface="B Nazanin" pitchFamily="2" charset="-78"/>
              </a:rPr>
              <a:t>متافاز</a:t>
            </a:r>
            <a:r>
              <a:rPr lang="fa-IR" sz="2000" b="1" dirty="0" smtClean="0">
                <a:cs typeface="B Nazanin" pitchFamily="2" charset="-78"/>
              </a:rPr>
              <a:t>:</a:t>
            </a:r>
            <a:r>
              <a:rPr lang="fa-IR" sz="1800" b="1" dirty="0" smtClean="0">
                <a:cs typeface="B Nazanin" pitchFamily="2" charset="-78"/>
              </a:rPr>
              <a:t> کروموزوم ها در یک ردیف در استوای سلول قرار می گیرند.</a:t>
            </a:r>
          </a:p>
          <a:p>
            <a:pPr marL="342900" indent="-342900">
              <a:buFont typeface="Wingdings 2" pitchFamily="18" charset="2"/>
              <a:buAutoNum type="arabicPeriod"/>
              <a:defRPr/>
            </a:pPr>
            <a:endParaRPr lang="fa-IR" sz="1800" b="1" dirty="0" smtClean="0">
              <a:cs typeface="B Nazanin" pitchFamily="2" charset="-78"/>
            </a:endParaRPr>
          </a:p>
          <a:p>
            <a:pPr marL="342900" indent="-342900">
              <a:buFont typeface="Wingdings 2" pitchFamily="18" charset="2"/>
              <a:buAutoNum type="arabicPeriod"/>
              <a:defRPr/>
            </a:pPr>
            <a:r>
              <a:rPr lang="fa-IR" sz="1800" b="1" dirty="0" smtClean="0">
                <a:solidFill>
                  <a:schemeClr val="accent2">
                    <a:lumMod val="75000"/>
                  </a:schemeClr>
                </a:solidFill>
                <a:cs typeface="B Nazanin" pitchFamily="2" charset="-78"/>
              </a:rPr>
              <a:t>آنافاز</a:t>
            </a:r>
            <a:r>
              <a:rPr lang="fa-IR" sz="1800" b="1" dirty="0" smtClean="0">
                <a:cs typeface="B Nazanin" pitchFamily="2" charset="-78"/>
              </a:rPr>
              <a:t>: کروماتیدها از محل سانترومر از یکدیگر جدا شده وبه دوقطب سلول می روند.</a:t>
            </a:r>
          </a:p>
          <a:p>
            <a:pPr marL="342900" indent="-342900">
              <a:buFont typeface="Wingdings 2" pitchFamily="18" charset="2"/>
              <a:buAutoNum type="arabicPeriod"/>
              <a:defRPr/>
            </a:pPr>
            <a:endParaRPr lang="fa-IR" sz="1800" b="1" dirty="0" smtClean="0">
              <a:cs typeface="B Nazanin" pitchFamily="2" charset="-78"/>
            </a:endParaRPr>
          </a:p>
          <a:p>
            <a:pPr marL="342900" indent="-342900">
              <a:buFont typeface="Wingdings 2" pitchFamily="18" charset="2"/>
              <a:buAutoNum type="arabicPeriod"/>
              <a:defRPr/>
            </a:pPr>
            <a:r>
              <a:rPr lang="fa-IR" sz="1800" b="1" dirty="0" smtClean="0">
                <a:solidFill>
                  <a:schemeClr val="accent2">
                    <a:lumMod val="75000"/>
                  </a:schemeClr>
                </a:solidFill>
                <a:cs typeface="B Nazanin" pitchFamily="2" charset="-78"/>
              </a:rPr>
              <a:t>تلوفاز</a:t>
            </a:r>
            <a:r>
              <a:rPr lang="fa-IR" sz="1800" b="1" dirty="0" smtClean="0">
                <a:cs typeface="B Nazanin" pitchFamily="2" charset="-78"/>
              </a:rPr>
              <a:t>: سلول از وسط به دوسلول تقسیم می شوند.</a:t>
            </a:r>
            <a:endParaRPr lang="fa-IR" sz="2000" b="1" dirty="0">
              <a:cs typeface="B Nazanin" pitchFamily="2" charset="-78"/>
            </a:endParaRPr>
          </a:p>
        </p:txBody>
      </p:sp>
      <p:pic>
        <p:nvPicPr>
          <p:cNvPr id="8196" name="Picture 2" descr="D:\akss\aks 459.jpg"/>
          <p:cNvPicPr>
            <a:picLocks noGrp="1" noChangeAspect="1" noChangeArrowheads="1"/>
          </p:cNvPicPr>
          <p:nvPr>
            <p:ph sz="half" idx="1"/>
          </p:nvPr>
        </p:nvPicPr>
        <p:blipFill>
          <a:blip r:embed="rId2"/>
          <a:srcRect t="14285" b="10001"/>
          <a:stretch>
            <a:fillRect/>
          </a:stretch>
        </p:blipFill>
        <p:spPr>
          <a:xfrm>
            <a:off x="457200" y="714375"/>
            <a:ext cx="4059238" cy="5429250"/>
          </a:xfrm>
          <a:noFill/>
        </p:spPr>
      </p:pic>
      <p:sp>
        <p:nvSpPr>
          <p:cNvPr id="5" name="Footer Placeholder 4"/>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flipV="1">
            <a:off x="2163763" y="571500"/>
            <a:ext cx="50800" cy="214313"/>
          </a:xfrm>
        </p:spPr>
        <p:txBody>
          <a:bodyPr>
            <a:normAutofit fontScale="90000"/>
          </a:bodyPr>
          <a:lstStyle/>
          <a:p>
            <a:pPr>
              <a:defRPr/>
            </a:pPr>
            <a:endParaRPr lang="fa-IR" dirty="0"/>
          </a:p>
        </p:txBody>
      </p:sp>
      <p:sp>
        <p:nvSpPr>
          <p:cNvPr id="6148" name="Content Placeholder 3"/>
          <p:cNvSpPr>
            <a:spLocks noGrp="1"/>
          </p:cNvSpPr>
          <p:nvPr>
            <p:ph sz="half" idx="2"/>
          </p:nvPr>
        </p:nvSpPr>
        <p:spPr>
          <a:xfrm>
            <a:off x="4648200" y="428625"/>
            <a:ext cx="4059238" cy="6000750"/>
          </a:xfrm>
        </p:spPr>
        <p:txBody>
          <a:bodyPr/>
          <a:lstStyle/>
          <a:p>
            <a:pPr marL="609600" indent="-609600" eaLnBrk="1" hangingPunct="1">
              <a:lnSpc>
                <a:spcPct val="90000"/>
              </a:lnSpc>
              <a:buFontTx/>
              <a:buNone/>
              <a:defRPr/>
            </a:pPr>
            <a:r>
              <a:rPr lang="fa-IR" sz="1800" b="1" dirty="0" smtClean="0">
                <a:solidFill>
                  <a:schemeClr val="bg1"/>
                </a:solidFill>
                <a:cs typeface="B Nazanin" pitchFamily="2" charset="-78"/>
              </a:rPr>
              <a:t>تومور</a:t>
            </a:r>
            <a:r>
              <a:rPr lang="fa-IR" sz="1800" b="1" dirty="0" smtClean="0">
                <a:cs typeface="B Nazanin" pitchFamily="2" charset="-78"/>
              </a:rPr>
              <a:t>:</a:t>
            </a:r>
            <a:r>
              <a:rPr lang="fa-IR" sz="1600" b="1" dirty="0" smtClean="0">
                <a:cs typeface="B Nazanin" pitchFamily="2" charset="-78"/>
              </a:rPr>
              <a:t>توده ی سلولهای غیر عادی که دائما در حال تقسیم هستند.</a:t>
            </a:r>
          </a:p>
          <a:p>
            <a:pPr marL="609600" indent="-609600" eaLnBrk="1" hangingPunct="1">
              <a:lnSpc>
                <a:spcPct val="90000"/>
              </a:lnSpc>
              <a:buFontTx/>
              <a:buNone/>
              <a:defRPr/>
            </a:pPr>
            <a:r>
              <a:rPr lang="fa-IR" sz="1800" b="1" dirty="0" smtClean="0">
                <a:solidFill>
                  <a:srgbClr val="FFC000"/>
                </a:solidFill>
                <a:cs typeface="B Nazanin" pitchFamily="2" charset="-78"/>
              </a:rPr>
              <a:t>علت ایجاد تومور</a:t>
            </a:r>
            <a:r>
              <a:rPr lang="fa-IR" sz="1800" b="1" dirty="0" smtClean="0">
                <a:solidFill>
                  <a:srgbClr val="FF0000"/>
                </a:solidFill>
                <a:cs typeface="B Nazanin" pitchFamily="2" charset="-78"/>
              </a:rPr>
              <a:t> </a:t>
            </a:r>
            <a:r>
              <a:rPr lang="fa-IR" sz="1800" b="1" dirty="0" smtClean="0">
                <a:cs typeface="B Nazanin" pitchFamily="2" charset="-78"/>
              </a:rPr>
              <a:t>:</a:t>
            </a:r>
            <a:r>
              <a:rPr lang="fa-IR" sz="1600" b="1" dirty="0" smtClean="0">
                <a:cs typeface="B Nazanin" pitchFamily="2" charset="-78"/>
              </a:rPr>
              <a:t>از کار افتادن فرایند های کنترل کننده ی تقسیم سلولی ودر نتیجه تجمع تعداد زیادی سلول در یک نقطه.</a:t>
            </a:r>
          </a:p>
          <a:p>
            <a:pPr marL="609600" indent="-609600" eaLnBrk="1" hangingPunct="1">
              <a:lnSpc>
                <a:spcPct val="90000"/>
              </a:lnSpc>
              <a:buFontTx/>
              <a:buNone/>
              <a:defRPr/>
            </a:pPr>
            <a:r>
              <a:rPr lang="fa-IR" sz="1800" b="1" dirty="0" smtClean="0">
                <a:solidFill>
                  <a:srgbClr val="002060"/>
                </a:solidFill>
                <a:cs typeface="B Nazanin" pitchFamily="2" charset="-78"/>
              </a:rPr>
              <a:t>انواع تومور:</a:t>
            </a:r>
          </a:p>
          <a:p>
            <a:pPr marL="609600" indent="-609600" eaLnBrk="1" hangingPunct="1">
              <a:lnSpc>
                <a:spcPct val="90000"/>
              </a:lnSpc>
              <a:buFontTx/>
              <a:buAutoNum type="arabicPeriod"/>
              <a:defRPr/>
            </a:pPr>
            <a:r>
              <a:rPr lang="fa-IR" sz="1800" b="1" dirty="0" smtClean="0">
                <a:cs typeface="B Nazanin" pitchFamily="2" charset="-78"/>
              </a:rPr>
              <a:t>خوش خیم: </a:t>
            </a:r>
            <a:r>
              <a:rPr lang="fa-IR" sz="1600" b="1" dirty="0" smtClean="0">
                <a:cs typeface="B Nazanin" pitchFamily="2" charset="-78"/>
              </a:rPr>
              <a:t>این سلولها اگر به آنها فشاری وارد نشودسر جای خود باقی می مانند ، جابجا نمی شوندودر نتیجه به بافتهای مجاور آسیب نمی رسانند.</a:t>
            </a:r>
          </a:p>
          <a:p>
            <a:pPr marL="609600" indent="-609600" eaLnBrk="1" hangingPunct="1">
              <a:lnSpc>
                <a:spcPct val="90000"/>
              </a:lnSpc>
              <a:buFontTx/>
              <a:buAutoNum type="arabicPeriod"/>
              <a:defRPr/>
            </a:pPr>
            <a:r>
              <a:rPr lang="fa-IR" sz="1800" b="1" dirty="0" smtClean="0">
                <a:cs typeface="B Nazanin" pitchFamily="2" charset="-78"/>
              </a:rPr>
              <a:t>بدخیم: </a:t>
            </a:r>
            <a:r>
              <a:rPr lang="fa-IR" sz="1600" b="1" dirty="0" smtClean="0">
                <a:cs typeface="B Nazanin" pitchFamily="2" charset="-78"/>
              </a:rPr>
              <a:t>این سلولهاپس از مدتی که چسبده باقی می مانند، از جای خود کنده شده وهمراه خون وسایر مایعات بدن به بافتهای دیگر برده شده وهر کدام از این سلولها ، در محل جدید خود ، به تقسیم ادامه داده وتوده ای  بدخیم ایجاد کرده وباعث مرگ می شوند.</a:t>
            </a:r>
          </a:p>
          <a:p>
            <a:pPr marL="609600" indent="-609600" eaLnBrk="1" hangingPunct="1">
              <a:lnSpc>
                <a:spcPct val="90000"/>
              </a:lnSpc>
              <a:buFontTx/>
              <a:buNone/>
              <a:defRPr/>
            </a:pPr>
            <a:r>
              <a:rPr lang="fa-IR" sz="1800" b="1" dirty="0" smtClean="0">
                <a:solidFill>
                  <a:srgbClr val="FF0000"/>
                </a:solidFill>
                <a:cs typeface="B Nazanin" pitchFamily="2" charset="-78"/>
              </a:rPr>
              <a:t>عوامل موثر در ایجاد سرطان</a:t>
            </a:r>
            <a:r>
              <a:rPr lang="fa-IR" sz="1800" b="1" dirty="0" smtClean="0">
                <a:cs typeface="B Nazanin" pitchFamily="2" charset="-78"/>
              </a:rPr>
              <a:t>:</a:t>
            </a:r>
          </a:p>
          <a:p>
            <a:pPr marL="609600" indent="-609600" eaLnBrk="1" hangingPunct="1">
              <a:lnSpc>
                <a:spcPct val="90000"/>
              </a:lnSpc>
              <a:buFontTx/>
              <a:buAutoNum type="arabicPeriod"/>
              <a:defRPr/>
            </a:pPr>
            <a:r>
              <a:rPr lang="fa-IR" sz="1600" b="1" dirty="0" smtClean="0">
                <a:cs typeface="B Nazanin" pitchFamily="2" charset="-78"/>
              </a:rPr>
              <a:t>عوامل ارثی</a:t>
            </a:r>
          </a:p>
          <a:p>
            <a:pPr marL="609600" indent="-609600" eaLnBrk="1" hangingPunct="1">
              <a:lnSpc>
                <a:spcPct val="90000"/>
              </a:lnSpc>
              <a:buFontTx/>
              <a:buAutoNum type="arabicPeriod"/>
              <a:defRPr/>
            </a:pPr>
            <a:r>
              <a:rPr lang="fa-IR" sz="1600" b="1" dirty="0" smtClean="0">
                <a:cs typeface="B Nazanin" pitchFamily="2" charset="-78"/>
              </a:rPr>
              <a:t>بعضی مواد شیمیایی در غذا یا هوا</a:t>
            </a:r>
          </a:p>
          <a:p>
            <a:pPr marL="609600" indent="-609600" eaLnBrk="1" hangingPunct="1">
              <a:lnSpc>
                <a:spcPct val="90000"/>
              </a:lnSpc>
              <a:buFontTx/>
              <a:buAutoNum type="arabicPeriod"/>
              <a:defRPr/>
            </a:pPr>
            <a:r>
              <a:rPr lang="fa-IR" sz="1600" b="1" dirty="0" smtClean="0">
                <a:cs typeface="B Nazanin" pitchFamily="2" charset="-78"/>
              </a:rPr>
              <a:t>سیگار کشیدن</a:t>
            </a:r>
          </a:p>
          <a:p>
            <a:pPr marL="609600" indent="-609600" eaLnBrk="1" hangingPunct="1">
              <a:lnSpc>
                <a:spcPct val="90000"/>
              </a:lnSpc>
              <a:buFontTx/>
              <a:buAutoNum type="arabicPeriod"/>
              <a:defRPr/>
            </a:pPr>
            <a:r>
              <a:rPr lang="fa-IR" sz="1600" b="1" dirty="0" smtClean="0">
                <a:cs typeface="B Nazanin" pitchFamily="2" charset="-78"/>
              </a:rPr>
              <a:t>مصرف الکل</a:t>
            </a:r>
          </a:p>
          <a:p>
            <a:pPr marL="609600" indent="-609600" eaLnBrk="1" hangingPunct="1">
              <a:lnSpc>
                <a:spcPct val="90000"/>
              </a:lnSpc>
              <a:buFontTx/>
              <a:buAutoNum type="arabicPeriod"/>
              <a:defRPr/>
            </a:pPr>
            <a:r>
              <a:rPr lang="fa-IR" sz="1600" b="1" dirty="0" smtClean="0">
                <a:cs typeface="B Nazanin" pitchFamily="2" charset="-78"/>
              </a:rPr>
              <a:t>اشعه ی ماوراء بنفش</a:t>
            </a:r>
            <a:endParaRPr lang="en-US" sz="1600" b="1" dirty="0" smtClean="0">
              <a:cs typeface="B Nazanin" pitchFamily="2" charset="-78"/>
            </a:endParaRPr>
          </a:p>
          <a:p>
            <a:pPr>
              <a:defRPr/>
            </a:pPr>
            <a:endParaRPr lang="fa-IR" sz="1600" dirty="0" smtClean="0">
              <a:cs typeface="B Nazanin" pitchFamily="2" charset="-78"/>
            </a:endParaRPr>
          </a:p>
        </p:txBody>
      </p:sp>
      <p:pic>
        <p:nvPicPr>
          <p:cNvPr id="9221" name="Picture 4" descr="Picture 048"/>
          <p:cNvPicPr>
            <a:picLocks noGrp="1" noChangeAspect="1" noChangeArrowheads="1"/>
          </p:cNvPicPr>
          <p:nvPr>
            <p:ph sz="half" idx="1"/>
          </p:nvPr>
        </p:nvPicPr>
        <p:blipFill>
          <a:blip r:embed="rId2"/>
          <a:srcRect l="13145" t="11169" r="11565"/>
          <a:stretch>
            <a:fillRect/>
          </a:stretch>
        </p:blipFill>
        <p:spPr>
          <a:xfrm>
            <a:off x="428625" y="1214438"/>
            <a:ext cx="4059238" cy="5286375"/>
          </a:xfrm>
          <a:noFill/>
        </p:spPr>
      </p:pic>
      <p:sp>
        <p:nvSpPr>
          <p:cNvPr id="5" name="Footer Placeholder 4"/>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yoosdownload.persiangig.com/image/1.bmp"/>
          <p:cNvPicPr>
            <a:picLocks noChangeAspect="1" noChangeArrowheads="1"/>
          </p:cNvPicPr>
          <p:nvPr/>
        </p:nvPicPr>
        <p:blipFill>
          <a:blip r:embed="rId2"/>
          <a:srcRect/>
          <a:stretch>
            <a:fillRect/>
          </a:stretch>
        </p:blipFill>
        <p:spPr bwMode="auto">
          <a:xfrm>
            <a:off x="571500" y="500063"/>
            <a:ext cx="8072438" cy="5357812"/>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F:\نمودارمواد بدن.jpg"/>
          <p:cNvPicPr>
            <a:picLocks noChangeAspect="1" noChangeArrowheads="1"/>
          </p:cNvPicPr>
          <p:nvPr/>
        </p:nvPicPr>
        <p:blipFill>
          <a:blip r:embed="rId2"/>
          <a:srcRect/>
          <a:stretch>
            <a:fillRect/>
          </a:stretch>
        </p:blipFill>
        <p:spPr bwMode="auto">
          <a:xfrm>
            <a:off x="571500" y="642938"/>
            <a:ext cx="7715250" cy="5357812"/>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idx="1"/>
          </p:nvPr>
        </p:nvSpPr>
        <p:spPr>
          <a:xfrm>
            <a:off x="457200" y="260350"/>
            <a:ext cx="8229600" cy="5865813"/>
          </a:xfrm>
        </p:spPr>
        <p:txBody>
          <a:bodyPr/>
          <a:lstStyle/>
          <a:p>
            <a:pPr marL="609600" indent="-609600" eaLnBrk="1" hangingPunct="1">
              <a:buFontTx/>
              <a:buNone/>
              <a:defRPr/>
            </a:pPr>
            <a:r>
              <a:rPr lang="fa-IR" sz="2400" b="1" dirty="0" smtClean="0">
                <a:cs typeface="B Nazanin" pitchFamily="2" charset="-78"/>
              </a:rPr>
              <a:t>دو گروه عمده ی مواد موجود در بدن موجودات زنده</a:t>
            </a:r>
          </a:p>
          <a:p>
            <a:pPr marL="609600" indent="-609600" eaLnBrk="1" hangingPunct="1">
              <a:buFontTx/>
              <a:buAutoNum type="arabicPeriod"/>
              <a:defRPr/>
            </a:pPr>
            <a:r>
              <a:rPr lang="fa-IR" sz="2400" b="1" dirty="0" smtClean="0">
                <a:solidFill>
                  <a:schemeClr val="accent5">
                    <a:lumMod val="60000"/>
                    <a:lumOff val="40000"/>
                  </a:schemeClr>
                </a:solidFill>
                <a:cs typeface="B Nazanin" pitchFamily="2" charset="-78"/>
              </a:rPr>
              <a:t>مواد معدنی</a:t>
            </a:r>
            <a:r>
              <a:rPr lang="fa-IR" sz="2400" b="1" dirty="0" smtClean="0">
                <a:cs typeface="B Nazanin" pitchFamily="2" charset="-78"/>
              </a:rPr>
              <a:t>:</a:t>
            </a:r>
            <a:r>
              <a:rPr lang="fa-IR" sz="2000" b="1" dirty="0" smtClean="0">
                <a:cs typeface="B Nazanin" pitchFamily="2" charset="-78"/>
              </a:rPr>
              <a:t>مواد موجودات غیر زنده+ موجودات زنده</a:t>
            </a:r>
          </a:p>
          <a:p>
            <a:pPr marL="609600" indent="-609600" eaLnBrk="1" hangingPunct="1">
              <a:buFontTx/>
              <a:buAutoNum type="arabicPeriod"/>
              <a:defRPr/>
            </a:pPr>
            <a:r>
              <a:rPr lang="fa-IR" sz="2400" b="1" dirty="0" smtClean="0">
                <a:solidFill>
                  <a:schemeClr val="accent4">
                    <a:lumMod val="50000"/>
                  </a:schemeClr>
                </a:solidFill>
                <a:cs typeface="B Nazanin" pitchFamily="2" charset="-78"/>
              </a:rPr>
              <a:t>مواد آلی</a:t>
            </a:r>
            <a:r>
              <a:rPr lang="fa-IR" sz="2400" b="1" dirty="0" smtClean="0">
                <a:cs typeface="B Nazanin" pitchFamily="2" charset="-78"/>
              </a:rPr>
              <a:t>:</a:t>
            </a:r>
            <a:r>
              <a:rPr lang="fa-IR" sz="2000" b="1" dirty="0" smtClean="0">
                <a:cs typeface="B Nazanin" pitchFamily="2" charset="-78"/>
              </a:rPr>
              <a:t>موادی که بوسیله ی موجودات زنده ساخته شده وعنصر اصلی آنها کربن است.</a:t>
            </a:r>
          </a:p>
          <a:p>
            <a:pPr marL="609600" indent="-609600" eaLnBrk="1" hangingPunct="1">
              <a:buFontTx/>
              <a:buNone/>
              <a:defRPr/>
            </a:pPr>
            <a:r>
              <a:rPr lang="fa-IR" sz="2400" b="1" dirty="0" smtClean="0">
                <a:solidFill>
                  <a:schemeClr val="accent5">
                    <a:lumMod val="60000"/>
                    <a:lumOff val="40000"/>
                  </a:schemeClr>
                </a:solidFill>
                <a:cs typeface="B Nazanin" pitchFamily="2" charset="-78"/>
              </a:rPr>
              <a:t>مواد معدنی</a:t>
            </a:r>
            <a:r>
              <a:rPr lang="fa-IR" sz="2400" b="1" dirty="0" smtClean="0">
                <a:cs typeface="B Nazanin" pitchFamily="2" charset="-78"/>
              </a:rPr>
              <a:t>:</a:t>
            </a:r>
          </a:p>
          <a:p>
            <a:pPr marL="609600" indent="-609600" eaLnBrk="1" hangingPunct="1">
              <a:buFontTx/>
              <a:buNone/>
              <a:defRPr/>
            </a:pPr>
            <a:r>
              <a:rPr lang="fa-IR" sz="2000" b="1" dirty="0" smtClean="0">
                <a:cs typeface="B Nazanin" pitchFamily="2" charset="-78"/>
              </a:rPr>
              <a:t>مثال:آب(65تا95درصدوزن بدن موجودات زنده)،اکسیژن ، دی اکسید کربن ، کلریدها ، کربناتها ، فسفاتها.</a:t>
            </a:r>
          </a:p>
          <a:p>
            <a:pPr marL="609600" indent="-609600" eaLnBrk="1" hangingPunct="1">
              <a:buFontTx/>
              <a:buNone/>
              <a:defRPr/>
            </a:pPr>
            <a:r>
              <a:rPr lang="fa-IR" sz="2000" b="1" dirty="0" smtClean="0">
                <a:cs typeface="B Nazanin" pitchFamily="2" charset="-78"/>
              </a:rPr>
              <a:t>نقش : 1. در ساختار بعضی بخش های بدن موجودات زنده بکار می رودمثل آهن در خون.</a:t>
            </a:r>
          </a:p>
          <a:p>
            <a:pPr marL="609600" indent="-609600" eaLnBrk="1" hangingPunct="1">
              <a:buFontTx/>
              <a:buNone/>
              <a:defRPr/>
            </a:pPr>
            <a:r>
              <a:rPr lang="fa-IR" sz="2000" b="1" dirty="0" smtClean="0">
                <a:cs typeface="B Nazanin" pitchFamily="2" charset="-78"/>
              </a:rPr>
              <a:t>          2. به انجام بسیاری از واکنش های زیستی بدن کمک می کندمثل کمک کلسیم به لخته شدن خون در هنگام خونریزی</a:t>
            </a:r>
          </a:p>
          <a:p>
            <a:pPr marL="609600" indent="-609600" eaLnBrk="1" hangingPunct="1">
              <a:buFontTx/>
              <a:buNone/>
              <a:defRPr/>
            </a:pPr>
            <a:r>
              <a:rPr lang="fa-IR" sz="2400" b="1" dirty="0" smtClean="0">
                <a:cs typeface="B Nazanin" pitchFamily="2" charset="-78"/>
              </a:rPr>
              <a:t>مهمترین گروه ترکیبات </a:t>
            </a:r>
            <a:r>
              <a:rPr lang="fa-IR" sz="2400" b="1" dirty="0" smtClean="0">
                <a:solidFill>
                  <a:schemeClr val="accent4">
                    <a:lumMod val="50000"/>
                  </a:schemeClr>
                </a:solidFill>
                <a:cs typeface="B Nazanin" pitchFamily="2" charset="-78"/>
              </a:rPr>
              <a:t>آلی</a:t>
            </a:r>
            <a:r>
              <a:rPr lang="fa-IR" sz="2400" b="1" dirty="0" smtClean="0">
                <a:cs typeface="B Nazanin" pitchFamily="2" charset="-78"/>
              </a:rPr>
              <a:t>:</a:t>
            </a:r>
          </a:p>
          <a:p>
            <a:pPr marL="609600" indent="-609600" eaLnBrk="1" hangingPunct="1">
              <a:buFontTx/>
              <a:buAutoNum type="arabicPeriod"/>
              <a:defRPr/>
            </a:pPr>
            <a:r>
              <a:rPr lang="fa-IR" sz="2000" b="1" dirty="0" smtClean="0">
                <a:cs typeface="B Nazanin" pitchFamily="2" charset="-78"/>
              </a:rPr>
              <a:t>هیدرات کربن</a:t>
            </a:r>
          </a:p>
          <a:p>
            <a:pPr marL="609600" indent="-609600" eaLnBrk="1" hangingPunct="1">
              <a:buFontTx/>
              <a:buAutoNum type="arabicPeriod"/>
              <a:defRPr/>
            </a:pPr>
            <a:r>
              <a:rPr lang="fa-IR" sz="2000" b="1" dirty="0" smtClean="0">
                <a:cs typeface="B Nazanin" pitchFamily="2" charset="-78"/>
              </a:rPr>
              <a:t>لیپیدها</a:t>
            </a:r>
          </a:p>
          <a:p>
            <a:pPr marL="609600" indent="-609600" eaLnBrk="1" hangingPunct="1">
              <a:buFontTx/>
              <a:buAutoNum type="arabicPeriod"/>
              <a:defRPr/>
            </a:pPr>
            <a:r>
              <a:rPr lang="fa-IR" sz="2000" b="1" dirty="0" smtClean="0">
                <a:cs typeface="B Nazanin" pitchFamily="2" charset="-78"/>
              </a:rPr>
              <a:t>پروتئین ها</a:t>
            </a:r>
          </a:p>
          <a:p>
            <a:pPr marL="609600" indent="-609600" eaLnBrk="1" hangingPunct="1">
              <a:buFontTx/>
              <a:buAutoNum type="arabicPeriod"/>
              <a:defRPr/>
            </a:pPr>
            <a:r>
              <a:rPr lang="fa-IR" sz="2000" b="1" dirty="0" smtClean="0">
                <a:cs typeface="B Nazanin" pitchFamily="2" charset="-78"/>
              </a:rPr>
              <a:t>اسیدهای نوکلئیک</a:t>
            </a:r>
            <a:endParaRPr lang="en-US" sz="2000" b="1" dirty="0" smtClean="0">
              <a:cs typeface="B Nazanin" pitchFamily="2" charset="-78"/>
            </a:endParaRPr>
          </a:p>
        </p:txBody>
      </p:sp>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428625"/>
            <a:ext cx="4059238" cy="5667375"/>
          </a:xfrm>
        </p:spPr>
        <p:txBody>
          <a:bodyPr/>
          <a:lstStyle/>
          <a:p>
            <a:pPr marL="609600" indent="-609600" eaLnBrk="1" hangingPunct="1">
              <a:buFontTx/>
              <a:buNone/>
              <a:defRPr/>
            </a:pPr>
            <a:r>
              <a:rPr lang="fa-IR" sz="1600" b="1" dirty="0" smtClean="0">
                <a:cs typeface="B Nazanin" pitchFamily="2" charset="-78"/>
              </a:rPr>
              <a:t>هیدرات کربن:</a:t>
            </a:r>
          </a:p>
          <a:p>
            <a:pPr marL="609600" indent="-609600" eaLnBrk="1" hangingPunct="1">
              <a:buFontTx/>
              <a:buNone/>
              <a:defRPr/>
            </a:pPr>
            <a:r>
              <a:rPr lang="fa-IR" sz="1600" b="1" dirty="0" smtClean="0">
                <a:cs typeface="B Nazanin" pitchFamily="2" charset="-78"/>
              </a:rPr>
              <a:t>عناصر سازنده: کربن ، هیدروژن ، اکسیژن</a:t>
            </a:r>
          </a:p>
          <a:p>
            <a:pPr marL="609600" indent="-609600" eaLnBrk="1" hangingPunct="1">
              <a:buFontTx/>
              <a:buNone/>
              <a:defRPr/>
            </a:pPr>
            <a:endParaRPr lang="fa-IR" sz="1600" b="1" dirty="0" smtClean="0">
              <a:cs typeface="B Nazanin" pitchFamily="2" charset="-78"/>
            </a:endParaRPr>
          </a:p>
          <a:p>
            <a:pPr marL="609600" indent="-609600" eaLnBrk="1" hangingPunct="1">
              <a:buFontTx/>
              <a:buNone/>
              <a:defRPr/>
            </a:pPr>
            <a:r>
              <a:rPr lang="fa-IR" sz="1600" b="1" dirty="0" smtClean="0">
                <a:cs typeface="B Nazanin" pitchFamily="2" charset="-78"/>
              </a:rPr>
              <a:t>انواع:                            </a:t>
            </a:r>
            <a:r>
              <a:rPr lang="fa-IR" sz="1600" b="1" dirty="0" smtClean="0">
                <a:solidFill>
                  <a:schemeClr val="accent4"/>
                </a:solidFill>
                <a:cs typeface="B Nazanin" pitchFamily="2" charset="-78"/>
              </a:rPr>
              <a:t>گلوکز</a:t>
            </a:r>
            <a:r>
              <a:rPr lang="fa-IR" sz="1600" b="1" dirty="0" smtClean="0">
                <a:cs typeface="B Nazanin" pitchFamily="2" charset="-78"/>
              </a:rPr>
              <a:t>        سوخت سلولها برای      </a:t>
            </a:r>
          </a:p>
          <a:p>
            <a:pPr marL="609600" indent="-609600" eaLnBrk="1" hangingPunct="1">
              <a:buFontTx/>
              <a:buNone/>
              <a:defRPr/>
            </a:pPr>
            <a:r>
              <a:rPr lang="fa-IR" sz="1600" b="1" dirty="0" smtClean="0">
                <a:cs typeface="B Nazanin" pitchFamily="2" charset="-78"/>
              </a:rPr>
              <a:t>                                           انجام فعالیت های زیستی</a:t>
            </a:r>
          </a:p>
          <a:p>
            <a:pPr marL="609600" indent="-609600" eaLnBrk="1" hangingPunct="1">
              <a:buFontTx/>
              <a:buAutoNum type="arabicPeriod"/>
              <a:defRPr/>
            </a:pPr>
            <a:r>
              <a:rPr lang="fa-IR" sz="1600" b="1" dirty="0" smtClean="0">
                <a:cs typeface="B Nazanin" pitchFamily="2" charset="-78"/>
              </a:rPr>
              <a:t>مونوساکارید</a:t>
            </a:r>
          </a:p>
          <a:p>
            <a:pPr marL="609600" indent="-609600" eaLnBrk="1" hangingPunct="1">
              <a:buFontTx/>
              <a:buNone/>
              <a:defRPr/>
            </a:pPr>
            <a:r>
              <a:rPr lang="fa-IR" sz="1600" b="1" dirty="0" smtClean="0">
                <a:cs typeface="B Nazanin" pitchFamily="2" charset="-78"/>
              </a:rPr>
              <a:t>                                    </a:t>
            </a:r>
            <a:r>
              <a:rPr lang="fa-IR" sz="1600" b="1" dirty="0" smtClean="0">
                <a:solidFill>
                  <a:schemeClr val="accent4"/>
                </a:solidFill>
                <a:cs typeface="B Nazanin" pitchFamily="2" charset="-78"/>
              </a:rPr>
              <a:t>فروکتوز</a:t>
            </a:r>
            <a:r>
              <a:rPr lang="fa-IR" sz="1600" b="1" dirty="0" smtClean="0">
                <a:cs typeface="B Nazanin" pitchFamily="2" charset="-78"/>
              </a:rPr>
              <a:t>(قند موجود در میوه ها)</a:t>
            </a:r>
          </a:p>
          <a:p>
            <a:pPr marL="609600" indent="-609600" eaLnBrk="1" hangingPunct="1">
              <a:buFontTx/>
              <a:buNone/>
              <a:defRPr/>
            </a:pPr>
            <a:r>
              <a:rPr lang="fa-IR" sz="1600" b="1" dirty="0" smtClean="0">
                <a:cs typeface="B Nazanin" pitchFamily="2" charset="-78"/>
              </a:rPr>
              <a:t>                    </a:t>
            </a:r>
          </a:p>
          <a:p>
            <a:pPr marL="609600" indent="-609600" eaLnBrk="1" hangingPunct="1">
              <a:buFontTx/>
              <a:buNone/>
              <a:defRPr/>
            </a:pPr>
            <a:r>
              <a:rPr lang="fa-IR" sz="1600" b="1" dirty="0" smtClean="0">
                <a:cs typeface="B Nazanin" pitchFamily="2" charset="-78"/>
              </a:rPr>
              <a:t>                                      </a:t>
            </a:r>
            <a:r>
              <a:rPr lang="fa-IR" sz="1600" b="1" dirty="0" smtClean="0">
                <a:solidFill>
                  <a:schemeClr val="tx2">
                    <a:lumMod val="75000"/>
                  </a:schemeClr>
                </a:solidFill>
                <a:cs typeface="B Nazanin" pitchFamily="2" charset="-78"/>
              </a:rPr>
              <a:t>ساکارز(</a:t>
            </a:r>
            <a:r>
              <a:rPr lang="fa-IR" sz="1600" b="1" dirty="0" smtClean="0">
                <a:cs typeface="B Nazanin" pitchFamily="2" charset="-78"/>
              </a:rPr>
              <a:t>قند چغندر ونیشکر)</a:t>
            </a:r>
          </a:p>
          <a:p>
            <a:pPr marL="609600" indent="-609600" eaLnBrk="1" hangingPunct="1">
              <a:buFontTx/>
              <a:buAutoNum type="arabicPeriod" startAt="2"/>
              <a:defRPr/>
            </a:pPr>
            <a:r>
              <a:rPr lang="fa-IR" sz="1600" b="1" dirty="0" smtClean="0">
                <a:cs typeface="B Nazanin" pitchFamily="2" charset="-78"/>
              </a:rPr>
              <a:t>دی ساکارید</a:t>
            </a:r>
          </a:p>
          <a:p>
            <a:pPr marL="609600" indent="-609600" eaLnBrk="1" hangingPunct="1">
              <a:buFontTx/>
              <a:buNone/>
              <a:defRPr/>
            </a:pPr>
            <a:r>
              <a:rPr lang="fa-IR" sz="1600" b="1" dirty="0" smtClean="0">
                <a:solidFill>
                  <a:schemeClr val="tx2">
                    <a:lumMod val="75000"/>
                  </a:schemeClr>
                </a:solidFill>
                <a:cs typeface="B Nazanin" pitchFamily="2" charset="-78"/>
              </a:rPr>
              <a:t>                                       لاکتوز </a:t>
            </a:r>
            <a:r>
              <a:rPr lang="fa-IR" sz="1600" b="1" dirty="0" smtClean="0">
                <a:cs typeface="B Nazanin" pitchFamily="2" charset="-78"/>
              </a:rPr>
              <a:t>(قند شیر)</a:t>
            </a:r>
          </a:p>
          <a:p>
            <a:pPr marL="609600" indent="-609600" eaLnBrk="1" hangingPunct="1">
              <a:buFontTx/>
              <a:buNone/>
              <a:defRPr/>
            </a:pPr>
            <a:endParaRPr lang="fa-IR" sz="1600" b="1" dirty="0" smtClean="0">
              <a:cs typeface="B Nazanin" pitchFamily="2" charset="-78"/>
            </a:endParaRPr>
          </a:p>
          <a:p>
            <a:pPr marL="609600" indent="-609600" eaLnBrk="1" hangingPunct="1">
              <a:buFontTx/>
              <a:buNone/>
              <a:defRPr/>
            </a:pPr>
            <a:r>
              <a:rPr lang="fa-IR" sz="1600" b="1" dirty="0" smtClean="0">
                <a:solidFill>
                  <a:srgbClr val="7030A0"/>
                </a:solidFill>
                <a:cs typeface="B Nazanin" pitchFamily="2" charset="-78"/>
              </a:rPr>
              <a:t>                                     1. نشاسته</a:t>
            </a:r>
            <a:r>
              <a:rPr lang="fa-IR" sz="1600" b="1" dirty="0" smtClean="0">
                <a:cs typeface="B Nazanin" pitchFamily="2" charset="-78"/>
              </a:rPr>
              <a:t>           گلوکز ذخیره      </a:t>
            </a:r>
          </a:p>
          <a:p>
            <a:pPr marL="609600" indent="-609600" eaLnBrk="1" hangingPunct="1">
              <a:buFontTx/>
              <a:buNone/>
              <a:defRPr/>
            </a:pPr>
            <a:r>
              <a:rPr lang="fa-IR" sz="1600" b="1" dirty="0" smtClean="0">
                <a:cs typeface="B Nazanin" pitchFamily="2" charset="-78"/>
              </a:rPr>
              <a:t>                                                               شده در گیاهان</a:t>
            </a:r>
          </a:p>
          <a:p>
            <a:pPr marL="609600" indent="-609600" eaLnBrk="1" hangingPunct="1">
              <a:buFontTx/>
              <a:buAutoNum type="arabicPeriod" startAt="3"/>
              <a:defRPr/>
            </a:pPr>
            <a:r>
              <a:rPr lang="fa-IR" sz="1600" b="1" dirty="0" smtClean="0">
                <a:cs typeface="B Nazanin" pitchFamily="2" charset="-78"/>
              </a:rPr>
              <a:t>پلی ساکارید     </a:t>
            </a:r>
            <a:r>
              <a:rPr lang="fa-IR" sz="1600" b="1" dirty="0" smtClean="0">
                <a:solidFill>
                  <a:srgbClr val="7030A0"/>
                </a:solidFill>
                <a:cs typeface="B Nazanin" pitchFamily="2" charset="-78"/>
              </a:rPr>
              <a:t>2.سلولز</a:t>
            </a:r>
            <a:r>
              <a:rPr lang="fa-IR" sz="1600" b="1" dirty="0" smtClean="0">
                <a:cs typeface="B Nazanin" pitchFamily="2" charset="-78"/>
              </a:rPr>
              <a:t>      بخش اصلی  دیواره          </a:t>
            </a:r>
          </a:p>
          <a:p>
            <a:pPr marL="609600" indent="-609600" eaLnBrk="1" hangingPunct="1">
              <a:buFont typeface="Wingdings 2" pitchFamily="18" charset="2"/>
              <a:buNone/>
              <a:defRPr/>
            </a:pPr>
            <a:r>
              <a:rPr lang="fa-IR" sz="1600" b="1" dirty="0" smtClean="0">
                <a:cs typeface="B Nazanin" pitchFamily="2" charset="-78"/>
              </a:rPr>
              <a:t>                                                         سلول گیاهی  </a:t>
            </a:r>
          </a:p>
          <a:p>
            <a:pPr marL="609600" indent="-609600" eaLnBrk="1" hangingPunct="1">
              <a:buFontTx/>
              <a:buNone/>
              <a:defRPr/>
            </a:pPr>
            <a:r>
              <a:rPr lang="fa-IR" sz="1600" b="1" dirty="0" smtClean="0">
                <a:solidFill>
                  <a:srgbClr val="7030A0"/>
                </a:solidFill>
                <a:cs typeface="B Nazanin" pitchFamily="2" charset="-78"/>
              </a:rPr>
              <a:t>                                     3. گلیکوژن</a:t>
            </a:r>
            <a:r>
              <a:rPr lang="fa-IR" sz="1600" b="1" dirty="0" smtClean="0">
                <a:cs typeface="B Nazanin" pitchFamily="2" charset="-78"/>
              </a:rPr>
              <a:t>       گلوکز ذخیره      </a:t>
            </a:r>
          </a:p>
          <a:p>
            <a:pPr marL="609600" indent="-609600" eaLnBrk="1" hangingPunct="1">
              <a:buFontTx/>
              <a:buNone/>
              <a:defRPr/>
            </a:pPr>
            <a:r>
              <a:rPr lang="fa-IR" sz="1600" b="1" dirty="0" smtClean="0">
                <a:cs typeface="B Nazanin" pitchFamily="2" charset="-78"/>
              </a:rPr>
              <a:t>                    شده  در قارچها وجانوران(در کبد وماهیچه)    </a:t>
            </a:r>
          </a:p>
          <a:p>
            <a:pPr marL="609600" indent="-609600" eaLnBrk="1" hangingPunct="1">
              <a:buFontTx/>
              <a:buNone/>
              <a:defRPr/>
            </a:pPr>
            <a:r>
              <a:rPr lang="fa-IR" sz="1600" b="1" dirty="0" smtClean="0">
                <a:cs typeface="B Nazanin" pitchFamily="2" charset="-78"/>
              </a:rPr>
              <a:t>                     </a:t>
            </a:r>
            <a:endParaRPr lang="en-US" sz="1600" b="1" dirty="0" smtClean="0">
              <a:cs typeface="B Nazanin" pitchFamily="2" charset="-78"/>
            </a:endParaRPr>
          </a:p>
          <a:p>
            <a:pPr>
              <a:defRPr/>
            </a:pPr>
            <a:endParaRPr lang="fa-IR" sz="1600" dirty="0">
              <a:cs typeface="B Nazanin" pitchFamily="2" charset="-78"/>
            </a:endParaRPr>
          </a:p>
        </p:txBody>
      </p:sp>
      <p:sp>
        <p:nvSpPr>
          <p:cNvPr id="10" name="Right Brace 9"/>
          <p:cNvSpPr/>
          <p:nvPr/>
        </p:nvSpPr>
        <p:spPr>
          <a:xfrm>
            <a:off x="7072313" y="1571625"/>
            <a:ext cx="46037" cy="1000125"/>
          </a:xfrm>
          <a:prstGeom prst="rightBrace">
            <a:avLst/>
          </a:prstGeom>
        </p:spPr>
        <p:style>
          <a:lnRef idx="1">
            <a:schemeClr val="dk1"/>
          </a:lnRef>
          <a:fillRef idx="0">
            <a:schemeClr val="dk1"/>
          </a:fillRef>
          <a:effectRef idx="0">
            <a:schemeClr val="dk1"/>
          </a:effectRef>
          <a:fontRef idx="minor">
            <a:schemeClr val="tx1"/>
          </a:fontRef>
        </p:style>
        <p:txBody>
          <a:bodyPr rtlCol="1" anchor="ctr"/>
          <a:lstStyle/>
          <a:p>
            <a:pPr algn="ctr">
              <a:defRPr/>
            </a:pPr>
            <a:endParaRPr lang="fa-IR"/>
          </a:p>
        </p:txBody>
      </p:sp>
      <p:sp>
        <p:nvSpPr>
          <p:cNvPr id="11" name="Right Brace 10"/>
          <p:cNvSpPr/>
          <p:nvPr/>
        </p:nvSpPr>
        <p:spPr>
          <a:xfrm>
            <a:off x="7072313" y="3143250"/>
            <a:ext cx="71437" cy="642938"/>
          </a:xfrm>
          <a:prstGeom prst="rightBrace">
            <a:avLst/>
          </a:prstGeom>
        </p:spPr>
        <p:style>
          <a:lnRef idx="1">
            <a:schemeClr val="dk1"/>
          </a:lnRef>
          <a:fillRef idx="0">
            <a:schemeClr val="dk1"/>
          </a:fillRef>
          <a:effectRef idx="0">
            <a:schemeClr val="dk1"/>
          </a:effectRef>
          <a:fontRef idx="minor">
            <a:schemeClr val="tx1"/>
          </a:fontRef>
        </p:style>
        <p:txBody>
          <a:bodyPr rtlCol="1" anchor="ctr"/>
          <a:lstStyle/>
          <a:p>
            <a:pPr algn="ctr">
              <a:defRPr/>
            </a:pPr>
            <a:endParaRPr lang="fa-IR"/>
          </a:p>
        </p:txBody>
      </p:sp>
      <p:sp>
        <p:nvSpPr>
          <p:cNvPr id="12" name="Right Brace 11"/>
          <p:cNvSpPr/>
          <p:nvPr/>
        </p:nvSpPr>
        <p:spPr>
          <a:xfrm>
            <a:off x="7072313" y="4429125"/>
            <a:ext cx="46037" cy="1285875"/>
          </a:xfrm>
          <a:prstGeom prst="rightBrace">
            <a:avLst/>
          </a:prstGeom>
        </p:spPr>
        <p:style>
          <a:lnRef idx="1">
            <a:schemeClr val="dk1"/>
          </a:lnRef>
          <a:fillRef idx="0">
            <a:schemeClr val="dk1"/>
          </a:fillRef>
          <a:effectRef idx="0">
            <a:schemeClr val="dk1"/>
          </a:effectRef>
          <a:fontRef idx="minor">
            <a:schemeClr val="tx1"/>
          </a:fontRef>
        </p:style>
        <p:txBody>
          <a:bodyPr rtlCol="1" anchor="ctr"/>
          <a:lstStyle/>
          <a:p>
            <a:pPr algn="ctr">
              <a:defRPr/>
            </a:pPr>
            <a:endParaRPr lang="fa-IR"/>
          </a:p>
        </p:txBody>
      </p:sp>
      <p:cxnSp>
        <p:nvCxnSpPr>
          <p:cNvPr id="14" name="Straight Arrow Connector 13"/>
          <p:cNvCxnSpPr/>
          <p:nvPr/>
        </p:nvCxnSpPr>
        <p:spPr>
          <a:xfrm rot="10800000">
            <a:off x="6286500" y="1571625"/>
            <a:ext cx="285750" cy="15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rot="10800000">
            <a:off x="5857875" y="4429125"/>
            <a:ext cx="357188" cy="15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8" name="Straight Arrow Connector 17"/>
          <p:cNvCxnSpPr/>
          <p:nvPr/>
        </p:nvCxnSpPr>
        <p:spPr>
          <a:xfrm rot="10800000">
            <a:off x="6143625" y="5072063"/>
            <a:ext cx="214313" cy="158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rot="10800000">
            <a:off x="5857875" y="5786438"/>
            <a:ext cx="285750" cy="158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pic>
        <p:nvPicPr>
          <p:cNvPr id="50186" name="Picture 11"/>
          <p:cNvPicPr>
            <a:picLocks noGrp="1" noChangeAspect="1" noChangeArrowheads="1"/>
          </p:cNvPicPr>
          <p:nvPr>
            <p:ph sz="half" idx="1"/>
          </p:nvPr>
        </p:nvPicPr>
        <p:blipFill>
          <a:blip r:embed="rId2"/>
          <a:srcRect/>
          <a:stretch>
            <a:fillRect/>
          </a:stretch>
        </p:blipFill>
        <p:spPr>
          <a:xfrm>
            <a:off x="457200" y="428625"/>
            <a:ext cx="4059238" cy="3571875"/>
          </a:xfrm>
          <a:noFill/>
        </p:spPr>
      </p:pic>
      <p:sp>
        <p:nvSpPr>
          <p:cNvPr id="50187" name="Rectangle 12"/>
          <p:cNvSpPr>
            <a:spLocks noChangeArrowheads="1"/>
          </p:cNvSpPr>
          <p:nvPr/>
        </p:nvSpPr>
        <p:spPr bwMode="auto">
          <a:xfrm>
            <a:off x="285750" y="4270375"/>
            <a:ext cx="4357688" cy="1587500"/>
          </a:xfrm>
          <a:prstGeom prst="rect">
            <a:avLst/>
          </a:prstGeom>
          <a:noFill/>
          <a:ln w="9525">
            <a:noFill/>
            <a:miter lim="800000"/>
            <a:headEnd/>
            <a:tailEnd/>
          </a:ln>
        </p:spPr>
        <p:txBody>
          <a:bodyPr>
            <a:spAutoFit/>
          </a:bodyPr>
          <a:lstStyle/>
          <a:p>
            <a:pPr marL="609600" indent="-609600">
              <a:lnSpc>
                <a:spcPct val="90000"/>
              </a:lnSpc>
            </a:pPr>
            <a:r>
              <a:rPr lang="fa-IR" b="1">
                <a:solidFill>
                  <a:srgbClr val="00B0F0"/>
                </a:solidFill>
                <a:cs typeface="B Nazanin" pitchFamily="2" charset="-78"/>
              </a:rPr>
              <a:t>انواع دی ساکاریدها:</a:t>
            </a:r>
          </a:p>
          <a:p>
            <a:pPr marL="609600" indent="-609600">
              <a:lnSpc>
                <a:spcPct val="90000"/>
              </a:lnSpc>
              <a:buFontTx/>
              <a:buAutoNum type="arabicPeriod"/>
            </a:pPr>
            <a:r>
              <a:rPr lang="fa-IR" b="1">
                <a:cs typeface="B Nazanin" pitchFamily="2" charset="-78"/>
              </a:rPr>
              <a:t>ساکارز+آب                   فروکتوز+گلوکز</a:t>
            </a:r>
          </a:p>
          <a:p>
            <a:pPr marL="609600" indent="-609600">
              <a:lnSpc>
                <a:spcPct val="90000"/>
              </a:lnSpc>
              <a:buFontTx/>
              <a:buAutoNum type="arabicPeriod"/>
            </a:pPr>
            <a:endParaRPr lang="fa-IR" b="1">
              <a:cs typeface="B Nazanin" pitchFamily="2" charset="-78"/>
            </a:endParaRPr>
          </a:p>
          <a:p>
            <a:pPr marL="609600" indent="-609600">
              <a:lnSpc>
                <a:spcPct val="90000"/>
              </a:lnSpc>
              <a:buFontTx/>
              <a:buAutoNum type="arabicPeriod"/>
            </a:pPr>
            <a:r>
              <a:rPr lang="fa-IR" b="1">
                <a:cs typeface="B Nazanin" pitchFamily="2" charset="-78"/>
              </a:rPr>
              <a:t>مالتوز+آب                      گلوکز+گلوکز</a:t>
            </a:r>
          </a:p>
          <a:p>
            <a:pPr marL="609600" indent="-609600">
              <a:lnSpc>
                <a:spcPct val="90000"/>
              </a:lnSpc>
              <a:buFontTx/>
              <a:buAutoNum type="arabicPeriod"/>
            </a:pPr>
            <a:endParaRPr lang="fa-IR" b="1">
              <a:cs typeface="B Nazanin" pitchFamily="2" charset="-78"/>
            </a:endParaRPr>
          </a:p>
          <a:p>
            <a:pPr marL="609600" indent="-609600">
              <a:lnSpc>
                <a:spcPct val="90000"/>
              </a:lnSpc>
              <a:buFontTx/>
              <a:buAutoNum type="arabicPeriod"/>
            </a:pPr>
            <a:r>
              <a:rPr lang="fa-IR" b="1">
                <a:cs typeface="B Nazanin" pitchFamily="2" charset="-78"/>
              </a:rPr>
              <a:t>لاکتوز+آب                      گالاکتوز+گلوکز</a:t>
            </a:r>
          </a:p>
        </p:txBody>
      </p:sp>
      <p:cxnSp>
        <p:nvCxnSpPr>
          <p:cNvPr id="17" name="Straight Arrow Connector 16"/>
          <p:cNvCxnSpPr/>
          <p:nvPr/>
        </p:nvCxnSpPr>
        <p:spPr>
          <a:xfrm>
            <a:off x="2214563" y="4641850"/>
            <a:ext cx="642937" cy="15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3" name="Straight Arrow Connector 22"/>
          <p:cNvCxnSpPr/>
          <p:nvPr/>
        </p:nvCxnSpPr>
        <p:spPr>
          <a:xfrm>
            <a:off x="2143125" y="5141913"/>
            <a:ext cx="714375" cy="158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p:nvPr/>
        </p:nvCxnSpPr>
        <p:spPr>
          <a:xfrm>
            <a:off x="2143125" y="5641975"/>
            <a:ext cx="642938" cy="15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5" name="Footer Placeholder 14"/>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idx="1"/>
          </p:nvPr>
        </p:nvSpPr>
        <p:spPr>
          <a:xfrm>
            <a:off x="4786313" y="0"/>
            <a:ext cx="3900487" cy="6126163"/>
          </a:xfrm>
        </p:spPr>
        <p:txBody>
          <a:bodyPr/>
          <a:lstStyle/>
          <a:p>
            <a:pPr marL="609600" indent="-609600" eaLnBrk="1" hangingPunct="1">
              <a:buFontTx/>
              <a:buNone/>
            </a:pPr>
            <a:endParaRPr lang="fa-IR" sz="1800" b="1" dirty="0" smtClean="0">
              <a:cs typeface="B Nazanin" pitchFamily="2" charset="-78"/>
            </a:endParaRPr>
          </a:p>
          <a:p>
            <a:pPr marL="609600" indent="-609600" eaLnBrk="1" hangingPunct="1">
              <a:buFontTx/>
              <a:buNone/>
            </a:pPr>
            <a:r>
              <a:rPr lang="fa-IR" sz="1800" b="1" dirty="0" smtClean="0">
                <a:solidFill>
                  <a:schemeClr val="tx2">
                    <a:lumMod val="50000"/>
                  </a:schemeClr>
                </a:solidFill>
                <a:cs typeface="B Nazanin" pitchFamily="2" charset="-78"/>
              </a:rPr>
              <a:t>روش علمی: </a:t>
            </a:r>
            <a:r>
              <a:rPr lang="fa-IR" sz="1800" b="1" dirty="0" smtClean="0">
                <a:cs typeface="B Nazanin" pitchFamily="2" charset="-78"/>
              </a:rPr>
              <a:t>روش منطقی که از مراحل پشت سر هم تشکیل شده است ومحقان برای حل مسایل ویافتن پاسخ برای پرسش های خود بکار می برند.</a:t>
            </a:r>
          </a:p>
          <a:p>
            <a:pPr marL="609600" indent="-609600" eaLnBrk="1" hangingPunct="1">
              <a:buFontTx/>
              <a:buNone/>
            </a:pPr>
            <a:endParaRPr lang="fa-IR" sz="2000" b="1" dirty="0" smtClean="0">
              <a:solidFill>
                <a:schemeClr val="tx2">
                  <a:lumMod val="50000"/>
                </a:schemeClr>
              </a:solidFill>
              <a:cs typeface="B Nazanin" pitchFamily="2" charset="-78"/>
            </a:endParaRPr>
          </a:p>
          <a:p>
            <a:pPr marL="609600" indent="-609600" eaLnBrk="1" hangingPunct="1">
              <a:buFontTx/>
              <a:buNone/>
            </a:pPr>
            <a:r>
              <a:rPr lang="fa-IR" sz="2000" b="1" dirty="0" smtClean="0">
                <a:solidFill>
                  <a:schemeClr val="tx2">
                    <a:lumMod val="50000"/>
                  </a:schemeClr>
                </a:solidFill>
                <a:cs typeface="B Nazanin" pitchFamily="2" charset="-78"/>
              </a:rPr>
              <a:t>مراحل اصلی روش علمی</a:t>
            </a:r>
          </a:p>
          <a:p>
            <a:pPr marL="609600" indent="-609600" eaLnBrk="1" hangingPunct="1">
              <a:buFontTx/>
              <a:buAutoNum type="arabicPeriod"/>
            </a:pPr>
            <a:r>
              <a:rPr lang="fa-IR" sz="2000" b="1" dirty="0" smtClean="0">
                <a:cs typeface="B Nazanin" pitchFamily="2" charset="-78"/>
              </a:rPr>
              <a:t>مشاهده</a:t>
            </a:r>
          </a:p>
          <a:p>
            <a:pPr marL="609600" indent="-609600" eaLnBrk="1" hangingPunct="1">
              <a:buFontTx/>
              <a:buAutoNum type="arabicPeriod"/>
            </a:pPr>
            <a:r>
              <a:rPr lang="fa-IR" sz="2000" b="1" dirty="0" smtClean="0">
                <a:cs typeface="B Nazanin" pitchFamily="2" charset="-78"/>
              </a:rPr>
              <a:t>فرضیه سازی</a:t>
            </a:r>
          </a:p>
          <a:p>
            <a:pPr marL="609600" indent="-609600" eaLnBrk="1" hangingPunct="1">
              <a:buFontTx/>
              <a:buAutoNum type="arabicPeriod"/>
            </a:pPr>
            <a:r>
              <a:rPr lang="fa-IR" sz="2000" b="1" dirty="0" smtClean="0">
                <a:cs typeface="B Nazanin" pitchFamily="2" charset="-78"/>
              </a:rPr>
              <a:t>آزمون فرضیه</a:t>
            </a:r>
          </a:p>
          <a:p>
            <a:pPr marL="609600" indent="-609600" eaLnBrk="1" hangingPunct="1">
              <a:buFontTx/>
              <a:buAutoNum type="arabicPeriod"/>
            </a:pPr>
            <a:r>
              <a:rPr lang="fa-IR" sz="2000" b="1" dirty="0" smtClean="0">
                <a:cs typeface="B Nazanin" pitchFamily="2" charset="-78"/>
              </a:rPr>
              <a:t>تجزیه وتحلیل ونتیجه گیری</a:t>
            </a:r>
          </a:p>
          <a:p>
            <a:pPr marL="609600" indent="-609600" eaLnBrk="1" hangingPunct="1">
              <a:buFontTx/>
              <a:buAutoNum type="arabicPeriod"/>
            </a:pPr>
            <a:endParaRPr lang="fa-IR" sz="2000" b="1" dirty="0" smtClean="0">
              <a:cs typeface="B Nazanin" pitchFamily="2" charset="-78"/>
            </a:endParaRPr>
          </a:p>
        </p:txBody>
      </p:sp>
      <p:pic>
        <p:nvPicPr>
          <p:cNvPr id="23555" name="Picture 5" descr="تصحیح شکل کتاب علوم زیستی"/>
          <p:cNvPicPr>
            <a:picLocks noChangeAspect="1" noChangeArrowheads="1"/>
          </p:cNvPicPr>
          <p:nvPr/>
        </p:nvPicPr>
        <p:blipFill>
          <a:blip r:embed="rId2"/>
          <a:srcRect l="28661" t="28493" r="35065"/>
          <a:stretch>
            <a:fillRect/>
          </a:stretch>
        </p:blipFill>
        <p:spPr bwMode="auto">
          <a:xfrm>
            <a:off x="500063" y="500063"/>
            <a:ext cx="4214812" cy="5000625"/>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88" y="214313"/>
            <a:ext cx="4000500" cy="2500312"/>
          </a:xfrm>
        </p:spPr>
        <p:txBody>
          <a:bodyPr/>
          <a:lstStyle/>
          <a:p>
            <a:pPr>
              <a:defRPr/>
            </a:pPr>
            <a:endParaRPr lang="fa-IR"/>
          </a:p>
        </p:txBody>
      </p:sp>
      <p:sp>
        <p:nvSpPr>
          <p:cNvPr id="4" name="Content Placeholder 3"/>
          <p:cNvSpPr>
            <a:spLocks noGrp="1"/>
          </p:cNvSpPr>
          <p:nvPr>
            <p:ph sz="half" idx="2"/>
          </p:nvPr>
        </p:nvSpPr>
        <p:spPr>
          <a:xfrm>
            <a:off x="4648200" y="285750"/>
            <a:ext cx="4059238" cy="6215063"/>
          </a:xfrm>
        </p:spPr>
        <p:txBody>
          <a:bodyPr/>
          <a:lstStyle/>
          <a:p>
            <a:pPr marL="609600" indent="-609600" eaLnBrk="1" hangingPunct="1">
              <a:buFontTx/>
              <a:buNone/>
              <a:defRPr/>
            </a:pPr>
            <a:r>
              <a:rPr lang="fa-IR" sz="1800" b="1" dirty="0" smtClean="0">
                <a:cs typeface="B Nazanin" pitchFamily="2" charset="-78"/>
              </a:rPr>
              <a:t>لیپیدها:</a:t>
            </a:r>
          </a:p>
          <a:p>
            <a:pPr marL="609600" indent="-609600" eaLnBrk="1" hangingPunct="1">
              <a:buFontTx/>
              <a:buNone/>
              <a:defRPr/>
            </a:pPr>
            <a:r>
              <a:rPr lang="fa-IR" sz="1800" b="1" dirty="0" smtClean="0">
                <a:solidFill>
                  <a:schemeClr val="bg1"/>
                </a:solidFill>
                <a:cs typeface="B Nazanin" pitchFamily="2" charset="-78"/>
              </a:rPr>
              <a:t>عناصر سازنده </a:t>
            </a:r>
            <a:r>
              <a:rPr lang="fa-IR" sz="1800" b="1" dirty="0" smtClean="0">
                <a:cs typeface="B Nazanin" pitchFamily="2" charset="-78"/>
              </a:rPr>
              <a:t>: کربن ، اکسیژن ، هیدروژن</a:t>
            </a:r>
          </a:p>
          <a:p>
            <a:pPr marL="609600" indent="-609600" eaLnBrk="1" hangingPunct="1">
              <a:buFontTx/>
              <a:buNone/>
              <a:defRPr/>
            </a:pPr>
            <a:r>
              <a:rPr lang="fa-IR" sz="1800" b="1" dirty="0" smtClean="0">
                <a:solidFill>
                  <a:srgbClr val="FFFF00"/>
                </a:solidFill>
                <a:cs typeface="B Nazanin" pitchFamily="2" charset="-78"/>
              </a:rPr>
              <a:t>نقش:</a:t>
            </a:r>
          </a:p>
          <a:p>
            <a:pPr marL="609600" indent="-609600" eaLnBrk="1" hangingPunct="1">
              <a:buFontTx/>
              <a:buAutoNum type="arabicPeriod"/>
              <a:defRPr/>
            </a:pPr>
            <a:r>
              <a:rPr lang="fa-IR" sz="1800" b="1" dirty="0" smtClean="0">
                <a:cs typeface="B Nazanin" pitchFamily="2" charset="-78"/>
              </a:rPr>
              <a:t>سازنده ی بخش مهمی از غشای سلولی</a:t>
            </a:r>
          </a:p>
          <a:p>
            <a:pPr marL="609600" indent="-609600" eaLnBrk="1" hangingPunct="1">
              <a:buFontTx/>
              <a:buAutoNum type="arabicPeriod"/>
              <a:defRPr/>
            </a:pPr>
            <a:r>
              <a:rPr lang="fa-IR" sz="1800" b="1" dirty="0" smtClean="0">
                <a:cs typeface="B Nazanin" pitchFamily="2" charset="-78"/>
              </a:rPr>
              <a:t>تولید انرژی از سلول</a:t>
            </a:r>
          </a:p>
          <a:p>
            <a:pPr marL="609600" indent="-609600" eaLnBrk="1" hangingPunct="1">
              <a:buFontTx/>
              <a:buNone/>
              <a:defRPr/>
            </a:pPr>
            <a:r>
              <a:rPr lang="fa-IR" sz="1800" b="1" dirty="0" smtClean="0">
                <a:solidFill>
                  <a:srgbClr val="FF0000"/>
                </a:solidFill>
                <a:cs typeface="B Nazanin" pitchFamily="2" charset="-78"/>
              </a:rPr>
              <a:t>ویژگی</a:t>
            </a:r>
            <a:r>
              <a:rPr lang="fa-IR" sz="1800" b="1" dirty="0" smtClean="0">
                <a:cs typeface="B Nazanin" pitchFamily="2" charset="-78"/>
              </a:rPr>
              <a:t>: در آب حل نمی شوند.</a:t>
            </a:r>
          </a:p>
          <a:p>
            <a:pPr marL="609600" indent="-609600" eaLnBrk="1" hangingPunct="1">
              <a:buFont typeface="Wingdings 2" pitchFamily="18" charset="2"/>
              <a:buNone/>
              <a:defRPr/>
            </a:pPr>
            <a:endParaRPr lang="fa-IR" sz="1800" b="1" dirty="0" smtClean="0">
              <a:cs typeface="B Nazanin" pitchFamily="2" charset="-78"/>
            </a:endParaRPr>
          </a:p>
          <a:p>
            <a:pPr marL="609600" indent="-609600" eaLnBrk="1" hangingPunct="1">
              <a:buFontTx/>
              <a:buNone/>
              <a:defRPr/>
            </a:pPr>
            <a:r>
              <a:rPr lang="fa-IR" sz="1800" b="1" dirty="0" smtClean="0">
                <a:solidFill>
                  <a:srgbClr val="7030A0"/>
                </a:solidFill>
                <a:cs typeface="B Nazanin" pitchFamily="2" charset="-78"/>
              </a:rPr>
              <a:t>انواع :</a:t>
            </a:r>
          </a:p>
          <a:p>
            <a:pPr marL="609600" indent="-609600" eaLnBrk="1" hangingPunct="1">
              <a:buFont typeface="Wingdings 2" pitchFamily="18" charset="2"/>
              <a:buNone/>
              <a:defRPr/>
            </a:pPr>
            <a:r>
              <a:rPr lang="fa-IR" sz="1800" b="1" dirty="0" smtClean="0">
                <a:cs typeface="B Nazanin" pitchFamily="2" charset="-78"/>
              </a:rPr>
              <a:t>1.  موم       در کوتیکول روی برگ ومیوه ها                         </a:t>
            </a:r>
          </a:p>
          <a:p>
            <a:pPr marL="609600" indent="-609600" eaLnBrk="1" hangingPunct="1">
              <a:buFont typeface="Wingdings 2" pitchFamily="18" charset="2"/>
              <a:buNone/>
              <a:defRPr/>
            </a:pPr>
            <a:r>
              <a:rPr lang="fa-IR" sz="1800" b="1" dirty="0" smtClean="0">
                <a:cs typeface="B Nazanin" pitchFamily="2" charset="-78"/>
              </a:rPr>
              <a:t>                  وبخش های جوان گیاه</a:t>
            </a:r>
          </a:p>
          <a:p>
            <a:pPr marL="609600" indent="-609600" eaLnBrk="1" hangingPunct="1">
              <a:buFontTx/>
              <a:buAutoNum type="arabicPeriod"/>
              <a:defRPr/>
            </a:pPr>
            <a:endParaRPr lang="fa-IR" sz="1800" b="1" dirty="0" smtClean="0">
              <a:cs typeface="B Nazanin" pitchFamily="2" charset="-78"/>
            </a:endParaRPr>
          </a:p>
          <a:p>
            <a:pPr marL="609600" indent="-609600" eaLnBrk="1" hangingPunct="1">
              <a:buFont typeface="Wingdings 2" pitchFamily="18" charset="2"/>
              <a:buNone/>
              <a:defRPr/>
            </a:pPr>
            <a:r>
              <a:rPr lang="fa-IR" sz="1800" b="1" dirty="0" smtClean="0">
                <a:cs typeface="B Nazanin" pitchFamily="2" charset="-78"/>
              </a:rPr>
              <a:t>2 . کلسترول      مخصوص غشای سلول جانوری                    </a:t>
            </a:r>
          </a:p>
          <a:p>
            <a:pPr marL="609600" indent="-609600" eaLnBrk="1" hangingPunct="1">
              <a:buFont typeface="Wingdings 2" pitchFamily="18" charset="2"/>
              <a:buNone/>
              <a:defRPr/>
            </a:pPr>
            <a:r>
              <a:rPr lang="fa-IR" sz="1800" b="1" dirty="0" smtClean="0">
                <a:cs typeface="B Nazanin" pitchFamily="2" charset="-78"/>
              </a:rPr>
              <a:t>                     </a:t>
            </a:r>
          </a:p>
          <a:p>
            <a:pPr marL="609600" indent="-609600" eaLnBrk="1" hangingPunct="1">
              <a:buFont typeface="Wingdings 2" pitchFamily="18" charset="2"/>
              <a:buNone/>
              <a:defRPr/>
            </a:pPr>
            <a:r>
              <a:rPr lang="fa-IR" sz="1800" b="1" dirty="0" smtClean="0">
                <a:cs typeface="B Nazanin" pitchFamily="2" charset="-78"/>
              </a:rPr>
              <a:t>                                               </a:t>
            </a:r>
            <a:r>
              <a:rPr lang="fa-IR" sz="1600" b="1" dirty="0" smtClean="0">
                <a:cs typeface="B Nazanin" pitchFamily="2" charset="-78"/>
              </a:rPr>
              <a:t>یک مولکول گلیسرول</a:t>
            </a:r>
          </a:p>
          <a:p>
            <a:pPr marL="609600" indent="-609600" eaLnBrk="1" hangingPunct="1">
              <a:buFont typeface="Wingdings 2" pitchFamily="18" charset="2"/>
              <a:buNone/>
              <a:defRPr/>
            </a:pPr>
            <a:r>
              <a:rPr lang="fa-IR" sz="1800" b="1" dirty="0" smtClean="0">
                <a:cs typeface="B Nazanin" pitchFamily="2" charset="-78"/>
              </a:rPr>
              <a:t>3 . تری گلیسیرید(چربی)</a:t>
            </a:r>
          </a:p>
          <a:p>
            <a:pPr marL="609600" indent="-609600" eaLnBrk="1" hangingPunct="1">
              <a:buFontTx/>
              <a:buNone/>
              <a:defRPr/>
            </a:pPr>
            <a:r>
              <a:rPr lang="fa-IR" sz="1600" b="1" dirty="0" smtClean="0">
                <a:cs typeface="B Nazanin" pitchFamily="2" charset="-78"/>
              </a:rPr>
              <a:t>                                                   سه مولکول اسید چرب</a:t>
            </a:r>
          </a:p>
          <a:p>
            <a:pPr marL="609600" indent="-609600" eaLnBrk="1" hangingPunct="1">
              <a:buFontTx/>
              <a:buNone/>
              <a:defRPr/>
            </a:pPr>
            <a:r>
              <a:rPr lang="fa-IR" sz="1600" b="1" dirty="0" smtClean="0">
                <a:cs typeface="B Nazanin" pitchFamily="2" charset="-78"/>
              </a:rPr>
              <a:t>4. فسفولیپید      در غشای سلول بکار می رود</a:t>
            </a:r>
            <a:endParaRPr lang="en-US" sz="1600" b="1" dirty="0" smtClean="0">
              <a:cs typeface="B Nazanin" pitchFamily="2" charset="-78"/>
            </a:endParaRPr>
          </a:p>
          <a:p>
            <a:pPr>
              <a:defRPr/>
            </a:pPr>
            <a:endParaRPr lang="fa-IR" sz="1800" dirty="0">
              <a:cs typeface="B Nazanin" pitchFamily="2" charset="-78"/>
            </a:endParaRPr>
          </a:p>
        </p:txBody>
      </p:sp>
      <p:pic>
        <p:nvPicPr>
          <p:cNvPr id="10246" name="Picture 4" descr="IMG_1913"/>
          <p:cNvPicPr>
            <a:picLocks noGrp="1" noChangeAspect="1" noChangeArrowheads="1"/>
          </p:cNvPicPr>
          <p:nvPr>
            <p:ph sz="half" idx="1"/>
          </p:nvPr>
        </p:nvPicPr>
        <p:blipFill>
          <a:blip r:embed="rId3"/>
          <a:srcRect l="5286" t="14064"/>
          <a:stretch>
            <a:fillRect/>
          </a:stretch>
        </p:blipFill>
        <p:spPr>
          <a:xfrm>
            <a:off x="357188" y="2919413"/>
            <a:ext cx="4159250" cy="2081212"/>
          </a:xfrm>
          <a:noFill/>
        </p:spPr>
      </p:pic>
      <p:cxnSp>
        <p:nvCxnSpPr>
          <p:cNvPr id="8" name="Straight Arrow Connector 7"/>
          <p:cNvCxnSpPr/>
          <p:nvPr/>
        </p:nvCxnSpPr>
        <p:spPr>
          <a:xfrm rot="10800000">
            <a:off x="7786688" y="3286125"/>
            <a:ext cx="285750" cy="15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p:nvPr/>
        </p:nvCxnSpPr>
        <p:spPr>
          <a:xfrm rot="10800000">
            <a:off x="7358063" y="4357688"/>
            <a:ext cx="214312" cy="158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10242" name="Object 10"/>
          <p:cNvGraphicFramePr>
            <a:graphicFrameLocks noChangeAspect="1"/>
          </p:cNvGraphicFramePr>
          <p:nvPr/>
        </p:nvGraphicFramePr>
        <p:xfrm>
          <a:off x="3714750" y="285750"/>
          <a:ext cx="676275" cy="342900"/>
        </p:xfrm>
        <a:graphic>
          <a:graphicData uri="http://schemas.openxmlformats.org/presentationml/2006/ole">
            <mc:AlternateContent xmlns:mc="http://schemas.openxmlformats.org/markup-compatibility/2006">
              <mc:Choice xmlns:v="urn:schemas-microsoft-com:vml" Requires="v">
                <p:oleObj spid="_x0000_s10243" name="Package" r:id="rId4" imgW="676440" imgH="485640" progId="Package">
                  <p:embed/>
                </p:oleObj>
              </mc:Choice>
              <mc:Fallback>
                <p:oleObj name="Package" r:id="rId4" imgW="676440" imgH="485640" progId="Package">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750" y="285750"/>
                        <a:ext cx="6762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49" name="Picture 14" descr="http://ts2.mm.bing.net/images/thumbnail.aspx?q=4786509811941473&amp;id=f7d2486ec1cbc4aa94da10d849950429"/>
          <p:cNvPicPr>
            <a:picLocks noChangeAspect="1" noChangeArrowheads="1"/>
          </p:cNvPicPr>
          <p:nvPr/>
        </p:nvPicPr>
        <p:blipFill>
          <a:blip r:embed="rId6"/>
          <a:srcRect/>
          <a:stretch>
            <a:fillRect/>
          </a:stretch>
        </p:blipFill>
        <p:spPr bwMode="auto">
          <a:xfrm>
            <a:off x="642938" y="5143500"/>
            <a:ext cx="3786187" cy="1357313"/>
          </a:xfrm>
          <a:prstGeom prst="rect">
            <a:avLst/>
          </a:prstGeom>
          <a:noFill/>
          <a:ln w="9525">
            <a:noFill/>
            <a:miter lim="800000"/>
            <a:headEnd/>
            <a:tailEnd/>
          </a:ln>
        </p:spPr>
      </p:pic>
      <p:pic>
        <p:nvPicPr>
          <p:cNvPr id="10250" name="Picture 12"/>
          <p:cNvPicPr>
            <a:picLocks noChangeAspect="1" noChangeArrowheads="1"/>
          </p:cNvPicPr>
          <p:nvPr/>
        </p:nvPicPr>
        <p:blipFill>
          <a:blip r:embed="rId7"/>
          <a:srcRect/>
          <a:stretch>
            <a:fillRect/>
          </a:stretch>
        </p:blipFill>
        <p:spPr bwMode="auto">
          <a:xfrm>
            <a:off x="357188" y="214313"/>
            <a:ext cx="4143375" cy="2500312"/>
          </a:xfrm>
          <a:prstGeom prst="rect">
            <a:avLst/>
          </a:prstGeom>
          <a:noFill/>
          <a:ln w="9525">
            <a:noFill/>
            <a:miter lim="800000"/>
            <a:headEnd/>
            <a:tailEnd/>
          </a:ln>
        </p:spPr>
      </p:pic>
      <p:sp>
        <p:nvSpPr>
          <p:cNvPr id="14" name="Right Brace 13"/>
          <p:cNvSpPr/>
          <p:nvPr/>
        </p:nvSpPr>
        <p:spPr>
          <a:xfrm>
            <a:off x="6429375" y="5072063"/>
            <a:ext cx="142875" cy="642937"/>
          </a:xfrm>
          <a:prstGeom prst="rightBrace">
            <a:avLst/>
          </a:prstGeom>
        </p:spPr>
        <p:style>
          <a:lnRef idx="1">
            <a:schemeClr val="accent2"/>
          </a:lnRef>
          <a:fillRef idx="0">
            <a:schemeClr val="accent2"/>
          </a:fillRef>
          <a:effectRef idx="0">
            <a:schemeClr val="accent2"/>
          </a:effectRef>
          <a:fontRef idx="minor">
            <a:schemeClr val="tx1"/>
          </a:fontRef>
        </p:style>
        <p:txBody>
          <a:bodyPr rtlCol="1" anchor="ctr"/>
          <a:lstStyle/>
          <a:p>
            <a:pPr algn="ctr">
              <a:defRPr/>
            </a:pPr>
            <a:endParaRPr lang="fa-IR"/>
          </a:p>
        </p:txBody>
      </p:sp>
      <p:cxnSp>
        <p:nvCxnSpPr>
          <p:cNvPr id="16" name="Straight Arrow Connector 15"/>
          <p:cNvCxnSpPr/>
          <p:nvPr/>
        </p:nvCxnSpPr>
        <p:spPr>
          <a:xfrm rot="10800000">
            <a:off x="7429500" y="6072188"/>
            <a:ext cx="214313" cy="158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3" name="Footer Placeholder 1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3"/>
          <p:cNvSpPr>
            <a:spLocks noGrp="1"/>
          </p:cNvSpPr>
          <p:nvPr>
            <p:ph sz="half" idx="2"/>
          </p:nvPr>
        </p:nvSpPr>
        <p:spPr>
          <a:xfrm>
            <a:off x="4648200" y="214313"/>
            <a:ext cx="4059238" cy="5881687"/>
          </a:xfrm>
        </p:spPr>
        <p:txBody>
          <a:bodyPr/>
          <a:lstStyle/>
          <a:p>
            <a:pPr marL="609600" indent="-609600" eaLnBrk="1" hangingPunct="1">
              <a:buFontTx/>
              <a:buNone/>
              <a:defRPr/>
            </a:pPr>
            <a:r>
              <a:rPr lang="fa-IR" sz="2000" b="1" dirty="0" smtClean="0">
                <a:cs typeface="B Nazanin" pitchFamily="2" charset="-78"/>
              </a:rPr>
              <a:t>پروتئین ها:</a:t>
            </a:r>
          </a:p>
          <a:p>
            <a:pPr marL="609600" indent="-609600" eaLnBrk="1" hangingPunct="1">
              <a:buFontTx/>
              <a:buNone/>
              <a:defRPr/>
            </a:pPr>
            <a:r>
              <a:rPr lang="fa-IR" sz="1800" b="1" dirty="0" smtClean="0">
                <a:solidFill>
                  <a:srgbClr val="002060"/>
                </a:solidFill>
                <a:cs typeface="B Nazanin" pitchFamily="2" charset="-78"/>
              </a:rPr>
              <a:t>عناصر سازنده </a:t>
            </a:r>
            <a:r>
              <a:rPr lang="fa-IR" sz="1600" b="1" dirty="0" smtClean="0">
                <a:cs typeface="B Nazanin" pitchFamily="2" charset="-78"/>
              </a:rPr>
              <a:t>: کربن ، هیدروزن ، اکسیژن ،نیتروژن ودر بعضی از آنها گوگرد</a:t>
            </a:r>
          </a:p>
          <a:p>
            <a:pPr marL="609600" indent="-609600" eaLnBrk="1" hangingPunct="1">
              <a:buFontTx/>
              <a:buNone/>
              <a:defRPr/>
            </a:pPr>
            <a:r>
              <a:rPr lang="fa-IR" sz="1800" b="1" dirty="0" smtClean="0">
                <a:solidFill>
                  <a:schemeClr val="accent4">
                    <a:lumMod val="50000"/>
                  </a:schemeClr>
                </a:solidFill>
                <a:cs typeface="B Nazanin" pitchFamily="2" charset="-78"/>
              </a:rPr>
              <a:t>واحد سازنده:</a:t>
            </a:r>
            <a:r>
              <a:rPr lang="fa-IR" sz="1800" b="1" dirty="0" smtClean="0">
                <a:cs typeface="B Nazanin" pitchFamily="2" charset="-78"/>
              </a:rPr>
              <a:t> </a:t>
            </a:r>
            <a:r>
              <a:rPr lang="fa-IR" sz="1600" b="1" dirty="0" smtClean="0">
                <a:cs typeface="B Nazanin" pitchFamily="2" charset="-78"/>
              </a:rPr>
              <a:t>آمینواسید</a:t>
            </a:r>
          </a:p>
          <a:p>
            <a:pPr marL="609600" indent="-609600" eaLnBrk="1" hangingPunct="1">
              <a:buFontTx/>
              <a:buNone/>
              <a:defRPr/>
            </a:pPr>
            <a:r>
              <a:rPr lang="fa-IR" sz="1800" b="1" dirty="0" smtClean="0">
                <a:solidFill>
                  <a:schemeClr val="bg1"/>
                </a:solidFill>
                <a:cs typeface="B Nazanin" pitchFamily="2" charset="-78"/>
              </a:rPr>
              <a:t>ویژگی:</a:t>
            </a:r>
          </a:p>
          <a:p>
            <a:pPr marL="609600" indent="-609600" eaLnBrk="1" hangingPunct="1">
              <a:buFontTx/>
              <a:buNone/>
              <a:defRPr/>
            </a:pPr>
            <a:r>
              <a:rPr lang="fa-IR" sz="1600" b="1" dirty="0" smtClean="0">
                <a:cs typeface="B Nazanin" pitchFamily="2" charset="-78"/>
              </a:rPr>
              <a:t>دمای بالا وتغیرات اسیدی باعث تغییر مولکولهای پروتئینی  می شود.</a:t>
            </a:r>
          </a:p>
          <a:p>
            <a:pPr marL="609600" indent="-609600" eaLnBrk="1" hangingPunct="1">
              <a:buFontTx/>
              <a:buNone/>
              <a:defRPr/>
            </a:pPr>
            <a:endParaRPr lang="fa-IR" sz="1800" b="1" dirty="0" smtClean="0">
              <a:cs typeface="B Nazanin" pitchFamily="2" charset="-78"/>
            </a:endParaRPr>
          </a:p>
          <a:p>
            <a:pPr marL="609600" indent="-609600" eaLnBrk="1" hangingPunct="1">
              <a:buFontTx/>
              <a:buNone/>
              <a:defRPr/>
            </a:pPr>
            <a:r>
              <a:rPr lang="fa-IR" sz="1800" b="1" dirty="0" smtClean="0">
                <a:solidFill>
                  <a:schemeClr val="tx2">
                    <a:lumMod val="75000"/>
                  </a:schemeClr>
                </a:solidFill>
                <a:cs typeface="B Nazanin" pitchFamily="2" charset="-78"/>
              </a:rPr>
              <a:t>نقش:</a:t>
            </a:r>
          </a:p>
          <a:p>
            <a:pPr marL="609600" indent="-609600" eaLnBrk="1" hangingPunct="1">
              <a:buFontTx/>
              <a:buAutoNum type="arabicPeriod"/>
              <a:defRPr/>
            </a:pPr>
            <a:r>
              <a:rPr lang="fa-IR" sz="1600" b="1" dirty="0" smtClean="0">
                <a:cs typeface="B Nazanin" pitchFamily="2" charset="-78"/>
              </a:rPr>
              <a:t>انتقال گازهای تنفسی توسط پروتئین همو گلوبین</a:t>
            </a:r>
          </a:p>
          <a:p>
            <a:pPr marL="609600" indent="-609600" eaLnBrk="1" hangingPunct="1">
              <a:buFontTx/>
              <a:buAutoNum type="arabicPeriod"/>
              <a:defRPr/>
            </a:pPr>
            <a:r>
              <a:rPr lang="fa-IR" sz="1600" b="1" dirty="0" smtClean="0">
                <a:cs typeface="B Nazanin" pitchFamily="2" charset="-78"/>
              </a:rPr>
              <a:t>کشش وانقباض ماهیچه ای توسط پروتئین های ماهیچه ای (اکتین، میوزین)</a:t>
            </a:r>
          </a:p>
          <a:p>
            <a:pPr marL="609600" indent="-609600" eaLnBrk="1" hangingPunct="1">
              <a:buFontTx/>
              <a:buAutoNum type="arabicPeriod"/>
              <a:defRPr/>
            </a:pPr>
            <a:r>
              <a:rPr lang="fa-IR" sz="1600" b="1" dirty="0" smtClean="0">
                <a:cs typeface="B Nazanin" pitchFamily="2" charset="-78"/>
              </a:rPr>
              <a:t>نقش آنزیمی (مهم ترین نقش)مثل لیزوزیم ،آمیلاز ،پروتئازو لیپاز</a:t>
            </a:r>
          </a:p>
          <a:p>
            <a:pPr marL="609600" indent="-609600" eaLnBrk="1" hangingPunct="1">
              <a:buFontTx/>
              <a:buAutoNum type="arabicPeriod"/>
              <a:defRPr/>
            </a:pPr>
            <a:r>
              <a:rPr lang="fa-IR" sz="1600" b="1" dirty="0" smtClean="0">
                <a:cs typeface="B Nazanin" pitchFamily="2" charset="-78"/>
              </a:rPr>
              <a:t>نقش دفاعی مثل اینترفرون</a:t>
            </a:r>
          </a:p>
          <a:p>
            <a:pPr marL="609600" indent="-609600" eaLnBrk="1" hangingPunct="1">
              <a:buFontTx/>
              <a:buAutoNum type="arabicPeriod"/>
              <a:defRPr/>
            </a:pPr>
            <a:r>
              <a:rPr lang="fa-IR" sz="1600" b="1" dirty="0" smtClean="0">
                <a:cs typeface="B Nazanin" pitchFamily="2" charset="-78"/>
              </a:rPr>
              <a:t>نقش ذخیره ای مثل سفیده ی تخم مرغ (آلبومین)</a:t>
            </a:r>
          </a:p>
          <a:p>
            <a:pPr marL="609600" indent="-609600" eaLnBrk="1" hangingPunct="1">
              <a:buFontTx/>
              <a:buAutoNum type="arabicPeriod"/>
              <a:defRPr/>
            </a:pPr>
            <a:r>
              <a:rPr lang="fa-IR" sz="1600" b="1" dirty="0" smtClean="0">
                <a:cs typeface="B Nazanin" pitchFamily="2" charset="-78"/>
              </a:rPr>
              <a:t>سازنده ی هورمون هامثل انسولین</a:t>
            </a:r>
          </a:p>
          <a:p>
            <a:pPr marL="609600" indent="-609600" eaLnBrk="1" hangingPunct="1">
              <a:buFontTx/>
              <a:buAutoNum type="arabicPeriod"/>
              <a:defRPr/>
            </a:pPr>
            <a:endParaRPr lang="fa-IR" sz="1800" b="1" dirty="0" smtClean="0">
              <a:cs typeface="B Nazanin" pitchFamily="2" charset="-78"/>
            </a:endParaRPr>
          </a:p>
          <a:p>
            <a:pPr>
              <a:defRPr/>
            </a:pPr>
            <a:endParaRPr lang="fa-IR" sz="1800" dirty="0" smtClean="0">
              <a:cs typeface="B Nazanin" pitchFamily="2" charset="-78"/>
            </a:endParaRPr>
          </a:p>
        </p:txBody>
      </p:sp>
      <p:pic>
        <p:nvPicPr>
          <p:cNvPr id="11268" name="Picture 5"/>
          <p:cNvPicPr>
            <a:picLocks noChangeAspect="1" noChangeArrowheads="1"/>
          </p:cNvPicPr>
          <p:nvPr/>
        </p:nvPicPr>
        <p:blipFill>
          <a:blip r:embed="rId2"/>
          <a:srcRect/>
          <a:stretch>
            <a:fillRect/>
          </a:stretch>
        </p:blipFill>
        <p:spPr bwMode="auto">
          <a:xfrm>
            <a:off x="357188" y="571500"/>
            <a:ext cx="4357687" cy="2500313"/>
          </a:xfrm>
          <a:prstGeom prst="rect">
            <a:avLst/>
          </a:prstGeom>
          <a:noFill/>
          <a:ln w="9525">
            <a:noFill/>
            <a:miter lim="800000"/>
            <a:headEnd/>
            <a:tailEnd/>
          </a:ln>
        </p:spPr>
      </p:pic>
      <p:pic>
        <p:nvPicPr>
          <p:cNvPr id="11269" name="Picture 5" descr="http://www.olympiadelmi.ir/Sub-file/zist/2/f10/p5.jpg"/>
          <p:cNvPicPr>
            <a:picLocks noChangeAspect="1" noChangeArrowheads="1"/>
          </p:cNvPicPr>
          <p:nvPr/>
        </p:nvPicPr>
        <p:blipFill>
          <a:blip r:embed="rId3"/>
          <a:srcRect/>
          <a:stretch>
            <a:fillRect/>
          </a:stretch>
        </p:blipFill>
        <p:spPr bwMode="auto">
          <a:xfrm>
            <a:off x="357188" y="3429000"/>
            <a:ext cx="4143375" cy="2500313"/>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3"/>
          <p:cNvSpPr>
            <a:spLocks noGrp="1"/>
          </p:cNvSpPr>
          <p:nvPr>
            <p:ph sz="half" idx="2"/>
          </p:nvPr>
        </p:nvSpPr>
        <p:spPr>
          <a:xfrm>
            <a:off x="4648200" y="500063"/>
            <a:ext cx="4059238" cy="5595937"/>
          </a:xfrm>
        </p:spPr>
        <p:txBody>
          <a:bodyPr/>
          <a:lstStyle/>
          <a:p>
            <a:r>
              <a:rPr lang="fa-IR" sz="1800" b="1" smtClean="0">
                <a:solidFill>
                  <a:srgbClr val="FFFF00"/>
                </a:solidFill>
                <a:cs typeface="B Nazanin" pitchFamily="2" charset="-78"/>
              </a:rPr>
              <a:t>انواع ساختار پروتئنی:</a:t>
            </a:r>
          </a:p>
          <a:p>
            <a:pPr>
              <a:buFont typeface="Wingdings 2" pitchFamily="18" charset="2"/>
              <a:buNone/>
            </a:pPr>
            <a:r>
              <a:rPr lang="fa-IR" sz="1800" b="1" smtClean="0">
                <a:solidFill>
                  <a:srgbClr val="FFFF00"/>
                </a:solidFill>
                <a:cs typeface="B Nazanin" pitchFamily="2" charset="-78"/>
              </a:rPr>
              <a:t>1. ساختار اول</a:t>
            </a:r>
            <a:r>
              <a:rPr lang="fa-IR" sz="1800" b="1" smtClean="0">
                <a:cs typeface="B Nazanin" pitchFamily="2" charset="-78"/>
              </a:rPr>
              <a:t>: نحوه ی اتصال آمینواسید ها به یکدیگر بوسیله ی پیوند پپتیدی</a:t>
            </a:r>
          </a:p>
          <a:p>
            <a:pPr>
              <a:buFont typeface="Wingdings 2" pitchFamily="18" charset="2"/>
              <a:buNone/>
            </a:pPr>
            <a:r>
              <a:rPr lang="fa-IR" sz="1800" b="1" smtClean="0">
                <a:solidFill>
                  <a:srgbClr val="FFFF00"/>
                </a:solidFill>
                <a:cs typeface="B Nazanin" pitchFamily="2" charset="-78"/>
              </a:rPr>
              <a:t>2. ساختار دوم</a:t>
            </a:r>
            <a:r>
              <a:rPr lang="fa-IR" sz="1800" b="1" smtClean="0">
                <a:cs typeface="B Nazanin" pitchFamily="2" charset="-78"/>
              </a:rPr>
              <a:t>: تاشدگی رشته ی پروتئینی که به دو صورت الفا(مارپیچی) وبتا (چین خورده) وجود دارد.</a:t>
            </a:r>
          </a:p>
          <a:p>
            <a:pPr>
              <a:buFont typeface="Wingdings 2" pitchFamily="18" charset="2"/>
              <a:buNone/>
            </a:pPr>
            <a:r>
              <a:rPr lang="fa-IR" sz="1800" b="1" smtClean="0">
                <a:solidFill>
                  <a:srgbClr val="FFFF00"/>
                </a:solidFill>
                <a:cs typeface="B Nazanin" pitchFamily="2" charset="-78"/>
              </a:rPr>
              <a:t>3 ساختار سوم: </a:t>
            </a:r>
            <a:r>
              <a:rPr lang="fa-IR" sz="1800" b="1" smtClean="0">
                <a:cs typeface="B Nazanin" pitchFamily="2" charset="-78"/>
              </a:rPr>
              <a:t>زنجیره ی پلی پپتیدی  بر روی خود پیچ وتاب خورده وساختار کروی پیدا می کند.</a:t>
            </a:r>
          </a:p>
          <a:p>
            <a:pPr>
              <a:buFont typeface="Wingdings 2" pitchFamily="18" charset="2"/>
              <a:buNone/>
            </a:pPr>
            <a:r>
              <a:rPr lang="fa-IR" sz="1800" b="1" smtClean="0">
                <a:solidFill>
                  <a:srgbClr val="FFFF00"/>
                </a:solidFill>
                <a:cs typeface="B Nazanin" pitchFamily="2" charset="-78"/>
              </a:rPr>
              <a:t>4. ساختار چهارم: </a:t>
            </a:r>
            <a:r>
              <a:rPr lang="fa-IR" sz="1800" b="1" smtClean="0">
                <a:cs typeface="B Nazanin" pitchFamily="2" charset="-78"/>
              </a:rPr>
              <a:t>چند زنجیره ی پلی پپتیدی با ایجاد پیوند های ضعیف  طوری پیچ وتاب می خورند که شکل فضایی خاصی پیدا می کنند.</a:t>
            </a:r>
          </a:p>
        </p:txBody>
      </p:sp>
      <p:pic>
        <p:nvPicPr>
          <p:cNvPr id="12292" name="Picture 2" descr="http://sph.bu.edu/otlt/MPH-Modules/PH/PH709_A_Cellular_World/ProteinStructure.jpg"/>
          <p:cNvPicPr>
            <a:picLocks noChangeAspect="1" noChangeArrowheads="1"/>
          </p:cNvPicPr>
          <p:nvPr/>
        </p:nvPicPr>
        <p:blipFill>
          <a:blip r:embed="rId2"/>
          <a:srcRect/>
          <a:stretch>
            <a:fillRect/>
          </a:stretch>
        </p:blipFill>
        <p:spPr bwMode="auto">
          <a:xfrm>
            <a:off x="357188" y="285750"/>
            <a:ext cx="4071937" cy="5210175"/>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3"/>
          <p:cNvSpPr>
            <a:spLocks noGrp="1"/>
          </p:cNvSpPr>
          <p:nvPr>
            <p:ph sz="half" idx="2"/>
          </p:nvPr>
        </p:nvSpPr>
        <p:spPr>
          <a:xfrm>
            <a:off x="4714876" y="642918"/>
            <a:ext cx="4059237" cy="5167312"/>
          </a:xfrm>
        </p:spPr>
        <p:txBody>
          <a:bodyPr/>
          <a:lstStyle/>
          <a:p>
            <a:pPr>
              <a:defRPr/>
            </a:pPr>
            <a:r>
              <a:rPr lang="fa-IR" sz="2000" b="1" dirty="0" smtClean="0">
                <a:solidFill>
                  <a:srgbClr val="00B0F0"/>
                </a:solidFill>
                <a:cs typeface="B Nazanin" pitchFamily="2" charset="-78"/>
              </a:rPr>
              <a:t>آنزیم</a:t>
            </a:r>
            <a:r>
              <a:rPr lang="fa-IR" sz="2000" b="1" dirty="0" smtClean="0">
                <a:cs typeface="B Nazanin" pitchFamily="2" charset="-78"/>
              </a:rPr>
              <a:t>:</a:t>
            </a:r>
            <a:r>
              <a:rPr lang="fa-IR" sz="1600" b="1" dirty="0" smtClean="0">
                <a:cs typeface="B Nazanin" pitchFamily="2" charset="-78"/>
              </a:rPr>
              <a:t>موادی هستند </a:t>
            </a:r>
            <a:r>
              <a:rPr lang="fa-IR" sz="1600" b="1" dirty="0" smtClean="0">
                <a:solidFill>
                  <a:schemeClr val="accent2">
                    <a:lumMod val="75000"/>
                  </a:schemeClr>
                </a:solidFill>
                <a:cs typeface="B Nazanin" pitchFamily="2" charset="-78"/>
              </a:rPr>
              <a:t>اغلب پروتئینی </a:t>
            </a:r>
            <a:r>
              <a:rPr lang="fa-IR" sz="1600" b="1" dirty="0" smtClean="0">
                <a:cs typeface="B Nazanin" pitchFamily="2" charset="-78"/>
              </a:rPr>
              <a:t>، که سرعت واکنش های شیمیایی بدن را زیاد کرده ولی مصرف نشده وتغییر نمی کنند.</a:t>
            </a:r>
          </a:p>
          <a:p>
            <a:pPr>
              <a:buFont typeface="Wingdings 2" pitchFamily="18" charset="2"/>
              <a:buNone/>
              <a:defRPr/>
            </a:pPr>
            <a:endParaRPr lang="fa-IR" sz="1600" b="1" dirty="0" smtClean="0">
              <a:cs typeface="B Nazanin" pitchFamily="2" charset="-78"/>
            </a:endParaRPr>
          </a:p>
          <a:p>
            <a:pPr>
              <a:buFont typeface="Wingdings 2" pitchFamily="18" charset="2"/>
              <a:buNone/>
              <a:defRPr/>
            </a:pPr>
            <a:r>
              <a:rPr lang="fa-IR" sz="1600" b="1" dirty="0" smtClean="0">
                <a:solidFill>
                  <a:srgbClr val="FFC000"/>
                </a:solidFill>
                <a:cs typeface="B Nazanin" pitchFamily="2" charset="-78"/>
              </a:rPr>
              <a:t>جایگاه فعال آنزیم: </a:t>
            </a:r>
            <a:r>
              <a:rPr lang="fa-IR" sz="1600" b="1" dirty="0" smtClean="0">
                <a:cs typeface="B Nazanin" pitchFamily="2" charset="-78"/>
              </a:rPr>
              <a:t>محلی از آنزیم که پیش ماده به آن می چسبد.</a:t>
            </a:r>
          </a:p>
          <a:p>
            <a:pPr>
              <a:buFont typeface="Wingdings 2" pitchFamily="18" charset="2"/>
              <a:buNone/>
              <a:defRPr/>
            </a:pPr>
            <a:endParaRPr lang="fa-IR" sz="1600" b="1" dirty="0" smtClean="0">
              <a:cs typeface="B Nazanin" pitchFamily="2" charset="-78"/>
            </a:endParaRPr>
          </a:p>
          <a:p>
            <a:pPr>
              <a:buFont typeface="Wingdings 2" pitchFamily="18" charset="2"/>
              <a:buNone/>
              <a:defRPr/>
            </a:pPr>
            <a:r>
              <a:rPr lang="fa-IR" sz="1600" b="1" dirty="0" smtClean="0">
                <a:solidFill>
                  <a:schemeClr val="bg2"/>
                </a:solidFill>
                <a:cs typeface="B Nazanin" pitchFamily="2" charset="-78"/>
              </a:rPr>
              <a:t>عوامل موثر بر فعالیت آنزیم:</a:t>
            </a:r>
          </a:p>
          <a:p>
            <a:pPr>
              <a:buFont typeface="Wingdings 2" pitchFamily="18" charset="2"/>
              <a:buNone/>
              <a:defRPr/>
            </a:pPr>
            <a:r>
              <a:rPr lang="fa-IR" sz="1600" b="1" dirty="0" smtClean="0">
                <a:solidFill>
                  <a:srgbClr val="002060"/>
                </a:solidFill>
                <a:cs typeface="B Nazanin" pitchFamily="2" charset="-78"/>
              </a:rPr>
              <a:t>1.گرمای زیاد و</a:t>
            </a:r>
            <a:r>
              <a:rPr lang="en-US" sz="1600" b="1" dirty="0" smtClean="0">
                <a:solidFill>
                  <a:srgbClr val="002060"/>
                </a:solidFill>
                <a:cs typeface="B Nazanin" pitchFamily="2" charset="-78"/>
              </a:rPr>
              <a:t>PH</a:t>
            </a:r>
            <a:r>
              <a:rPr lang="fa-IR" sz="1600" b="1" dirty="0" smtClean="0">
                <a:solidFill>
                  <a:srgbClr val="002060"/>
                </a:solidFill>
                <a:cs typeface="B Nazanin" pitchFamily="2" charset="-78"/>
              </a:rPr>
              <a:t>اسیدی:</a:t>
            </a:r>
            <a:r>
              <a:rPr lang="fa-IR" sz="1600" b="1" dirty="0" smtClean="0">
                <a:cs typeface="B Nazanin" pitchFamily="2" charset="-78"/>
              </a:rPr>
              <a:t>با تغییر جایگاه فعال آنزیم،از فعالیت آن جلوگیری می کند.</a:t>
            </a:r>
          </a:p>
          <a:p>
            <a:pPr>
              <a:buFont typeface="Wingdings 2" pitchFamily="18" charset="2"/>
              <a:buNone/>
              <a:defRPr/>
            </a:pPr>
            <a:r>
              <a:rPr lang="fa-IR" sz="1600" b="1" dirty="0" smtClean="0">
                <a:solidFill>
                  <a:srgbClr val="002060"/>
                </a:solidFill>
                <a:cs typeface="B Nazanin" pitchFamily="2" charset="-78"/>
              </a:rPr>
              <a:t>2.سم ها وحشره کش ها:</a:t>
            </a:r>
            <a:r>
              <a:rPr lang="fa-IR" sz="1600" b="1" dirty="0" smtClean="0">
                <a:cs typeface="B Nazanin" pitchFamily="2" charset="-78"/>
              </a:rPr>
              <a:t>با اشغال جایگاه فعال آنزیم فعالیت آن را کاهش می دهد.</a:t>
            </a:r>
          </a:p>
          <a:p>
            <a:pPr>
              <a:buFont typeface="Wingdings 2" pitchFamily="18" charset="2"/>
              <a:buNone/>
              <a:defRPr/>
            </a:pPr>
            <a:r>
              <a:rPr lang="fa-IR" sz="1600" b="1" dirty="0" smtClean="0">
                <a:solidFill>
                  <a:srgbClr val="002060"/>
                </a:solidFill>
                <a:cs typeface="B Nazanin" pitchFamily="2" charset="-78"/>
              </a:rPr>
              <a:t>3. بعضی ویتامین ها ومواد معدنی:</a:t>
            </a:r>
            <a:r>
              <a:rPr lang="fa-IR" sz="1600" b="1" dirty="0" smtClean="0">
                <a:cs typeface="B Nazanin" pitchFamily="2" charset="-78"/>
              </a:rPr>
              <a:t>اتصال پیش ماده را به جایگاه آسان کرده وفعالیت آن را زیاد می کند.</a:t>
            </a:r>
          </a:p>
          <a:p>
            <a:pPr>
              <a:buFont typeface="Wingdings 2" pitchFamily="18" charset="2"/>
              <a:buNone/>
              <a:defRPr/>
            </a:pPr>
            <a:r>
              <a:rPr lang="fa-IR" sz="1600" b="1" dirty="0" smtClean="0">
                <a:solidFill>
                  <a:srgbClr val="002060"/>
                </a:solidFill>
                <a:cs typeface="B Nazanin" pitchFamily="2" charset="-78"/>
              </a:rPr>
              <a:t>4. افزایش دما:</a:t>
            </a:r>
            <a:r>
              <a:rPr lang="fa-IR" sz="1600" b="1" dirty="0" smtClean="0">
                <a:cs typeface="B Nazanin" pitchFamily="2" charset="-78"/>
              </a:rPr>
              <a:t> با افزایش دما احتمال برخورد یش</a:t>
            </a:r>
            <a:r>
              <a:rPr lang="en-US" sz="1600" b="1" dirty="0" smtClean="0">
                <a:cs typeface="B Nazanin" pitchFamily="2" charset="-78"/>
              </a:rPr>
              <a:t> </a:t>
            </a:r>
            <a:r>
              <a:rPr lang="fa-IR" sz="1600" b="1" dirty="0" smtClean="0">
                <a:cs typeface="B Nazanin" pitchFamily="2" charset="-78"/>
              </a:rPr>
              <a:t>ماده با جایگاه فعال آنزیم را زیاد می کند.</a:t>
            </a:r>
            <a:endParaRPr lang="fa-IR" sz="1600" b="1" dirty="0" smtClean="0">
              <a:solidFill>
                <a:srgbClr val="002060"/>
              </a:solidFill>
              <a:cs typeface="B Nazanin" pitchFamily="2" charset="-78"/>
            </a:endParaRPr>
          </a:p>
          <a:p>
            <a:pPr>
              <a:buFont typeface="Wingdings 2" pitchFamily="18" charset="2"/>
              <a:buNone/>
              <a:defRPr/>
            </a:pPr>
            <a:endParaRPr lang="fa-IR" sz="1600" b="1" dirty="0" smtClean="0">
              <a:solidFill>
                <a:schemeClr val="accent1">
                  <a:lumMod val="50000"/>
                </a:schemeClr>
              </a:solidFill>
              <a:cs typeface="B Nazanin" pitchFamily="2" charset="-78"/>
            </a:endParaRPr>
          </a:p>
          <a:p>
            <a:pPr>
              <a:buFont typeface="Wingdings 2" pitchFamily="18" charset="2"/>
              <a:buNone/>
              <a:defRPr/>
            </a:pPr>
            <a:endParaRPr lang="fa-IR" sz="1600" b="1" dirty="0" smtClean="0">
              <a:cs typeface="B Nazanin" pitchFamily="2" charset="-78"/>
            </a:endParaRPr>
          </a:p>
          <a:p>
            <a:pPr>
              <a:buFont typeface="Wingdings 2" pitchFamily="18" charset="2"/>
              <a:buNone/>
              <a:defRPr/>
            </a:pPr>
            <a:endParaRPr lang="fa-IR" sz="1600" b="1" dirty="0" smtClean="0">
              <a:cs typeface="B Nazanin" pitchFamily="2" charset="-78"/>
            </a:endParaRPr>
          </a:p>
          <a:p>
            <a:pPr>
              <a:buFont typeface="Wingdings 2" pitchFamily="18" charset="2"/>
              <a:buNone/>
              <a:defRPr/>
            </a:pPr>
            <a:endParaRPr lang="en-US" sz="1600" b="1" dirty="0" smtClean="0">
              <a:cs typeface="B Nazanin" pitchFamily="2" charset="-78"/>
            </a:endParaRPr>
          </a:p>
          <a:p>
            <a:pPr>
              <a:defRPr/>
            </a:pPr>
            <a:endParaRPr lang="fa-IR" sz="1800" dirty="0" smtClean="0">
              <a:cs typeface="B Nazanin" pitchFamily="2" charset="-78"/>
            </a:endParaRPr>
          </a:p>
          <a:p>
            <a:pPr>
              <a:buFont typeface="Wingdings 2" pitchFamily="18" charset="2"/>
              <a:buNone/>
              <a:defRPr/>
            </a:pPr>
            <a:endParaRPr lang="fa-IR" sz="1800" dirty="0" smtClean="0">
              <a:cs typeface="B Nazanin" pitchFamily="2" charset="-78"/>
            </a:endParaRPr>
          </a:p>
        </p:txBody>
      </p:sp>
      <p:pic>
        <p:nvPicPr>
          <p:cNvPr id="13318" name="Picture 4" descr="IMG_1917"/>
          <p:cNvPicPr>
            <a:picLocks noGrp="1" noChangeAspect="1" noChangeArrowheads="1"/>
          </p:cNvPicPr>
          <p:nvPr>
            <p:ph sz="half" idx="1"/>
          </p:nvPr>
        </p:nvPicPr>
        <p:blipFill>
          <a:blip r:embed="rId2"/>
          <a:srcRect l="10783" r="3197"/>
          <a:stretch>
            <a:fillRect/>
          </a:stretch>
        </p:blipFill>
        <p:spPr>
          <a:xfrm>
            <a:off x="428625" y="142875"/>
            <a:ext cx="3786188" cy="2071688"/>
          </a:xfrm>
          <a:noFill/>
        </p:spPr>
      </p:pic>
      <p:pic>
        <p:nvPicPr>
          <p:cNvPr id="13319" name="Picture 7" descr="F:\binding.gif"/>
          <p:cNvPicPr>
            <a:picLocks noChangeAspect="1" noChangeArrowheads="1" noCrop="1"/>
          </p:cNvPicPr>
          <p:nvPr/>
        </p:nvPicPr>
        <p:blipFill>
          <a:blip r:embed="rId3"/>
          <a:srcRect/>
          <a:stretch>
            <a:fillRect/>
          </a:stretch>
        </p:blipFill>
        <p:spPr bwMode="auto">
          <a:xfrm>
            <a:off x="428625" y="2286000"/>
            <a:ext cx="3714750" cy="2000250"/>
          </a:xfrm>
          <a:prstGeom prst="rect">
            <a:avLst/>
          </a:prstGeom>
          <a:noFill/>
          <a:ln w="9525">
            <a:noFill/>
            <a:miter lim="800000"/>
            <a:headEnd/>
            <a:tailEnd/>
          </a:ln>
        </p:spPr>
      </p:pic>
      <p:pic>
        <p:nvPicPr>
          <p:cNvPr id="13320" name="Picture 8" descr="F:\نمودار آنزیم ش.gif"/>
          <p:cNvPicPr>
            <a:picLocks noChangeAspect="1" noChangeArrowheads="1"/>
          </p:cNvPicPr>
          <p:nvPr/>
        </p:nvPicPr>
        <p:blipFill>
          <a:blip r:embed="rId4"/>
          <a:srcRect/>
          <a:stretch>
            <a:fillRect/>
          </a:stretch>
        </p:blipFill>
        <p:spPr bwMode="auto">
          <a:xfrm>
            <a:off x="357188" y="4071938"/>
            <a:ext cx="3352800" cy="2419350"/>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idx="1"/>
          </p:nvPr>
        </p:nvSpPr>
        <p:spPr>
          <a:xfrm>
            <a:off x="457200" y="836613"/>
            <a:ext cx="8229600" cy="5289550"/>
          </a:xfrm>
        </p:spPr>
        <p:txBody>
          <a:bodyPr/>
          <a:lstStyle/>
          <a:p>
            <a:pPr eaLnBrk="1" hangingPunct="1">
              <a:buFontTx/>
              <a:buNone/>
              <a:defRPr/>
            </a:pPr>
            <a:r>
              <a:rPr lang="fa-IR" sz="2400" b="1" dirty="0" smtClean="0">
                <a:solidFill>
                  <a:srgbClr val="00B050"/>
                </a:solidFill>
                <a:cs typeface="B Nazanin" pitchFamily="2" charset="-78"/>
              </a:rPr>
              <a:t>فتوسنتز</a:t>
            </a:r>
            <a:r>
              <a:rPr lang="fa-IR" sz="2400" b="1" dirty="0" smtClean="0">
                <a:cs typeface="B Nazanin" pitchFamily="2" charset="-78"/>
              </a:rPr>
              <a:t>:</a:t>
            </a:r>
            <a:r>
              <a:rPr lang="fa-IR" sz="2000" b="1" dirty="0" smtClean="0">
                <a:cs typeface="B Nazanin" pitchFamily="2" charset="-78"/>
              </a:rPr>
              <a:t>عملی که در آن توسط گیاهان انرژی نورانی به انرژی شیمیایی تبدیل می شود.</a:t>
            </a:r>
          </a:p>
          <a:p>
            <a:pPr eaLnBrk="1" hangingPunct="1">
              <a:buFontTx/>
              <a:buNone/>
              <a:defRPr/>
            </a:pPr>
            <a:r>
              <a:rPr lang="fa-IR" sz="2000" b="1" dirty="0" smtClean="0">
                <a:cs typeface="B Nazanin" pitchFamily="2" charset="-78"/>
              </a:rPr>
              <a:t>            اکسیژن+ هیدرات کربن                   دی اکسید کربن+آب</a:t>
            </a:r>
          </a:p>
          <a:p>
            <a:pPr eaLnBrk="1" hangingPunct="1">
              <a:buFontTx/>
              <a:buNone/>
              <a:defRPr/>
            </a:pPr>
            <a:endParaRPr lang="fa-IR" sz="2000" b="1" dirty="0" smtClean="0">
              <a:cs typeface="B Nazanin" pitchFamily="2" charset="-78"/>
            </a:endParaRPr>
          </a:p>
          <a:p>
            <a:pPr eaLnBrk="1" hangingPunct="1">
              <a:buFontTx/>
              <a:buNone/>
              <a:defRPr/>
            </a:pPr>
            <a:r>
              <a:rPr lang="fa-IR" sz="2400" b="1" dirty="0" smtClean="0">
                <a:solidFill>
                  <a:schemeClr val="accent2">
                    <a:lumMod val="60000"/>
                    <a:lumOff val="40000"/>
                  </a:schemeClr>
                </a:solidFill>
                <a:cs typeface="B Nazanin" pitchFamily="2" charset="-78"/>
              </a:rPr>
              <a:t>مواد خامی که در فتوسنتز مصرف می شود</a:t>
            </a:r>
            <a:r>
              <a:rPr lang="fa-IR" sz="2400" b="1" dirty="0" smtClean="0">
                <a:cs typeface="B Nazanin" pitchFamily="2" charset="-78"/>
              </a:rPr>
              <a:t>:</a:t>
            </a:r>
            <a:r>
              <a:rPr lang="fa-IR" sz="2000" b="1" dirty="0" smtClean="0">
                <a:cs typeface="B Nazanin" pitchFamily="2" charset="-78"/>
              </a:rPr>
              <a:t> آب ودی اکسید کربن</a:t>
            </a:r>
          </a:p>
          <a:p>
            <a:pPr eaLnBrk="1" hangingPunct="1">
              <a:buFontTx/>
              <a:buNone/>
              <a:defRPr/>
            </a:pPr>
            <a:r>
              <a:rPr lang="fa-IR" sz="2400" b="1" dirty="0" smtClean="0">
                <a:solidFill>
                  <a:schemeClr val="accent4">
                    <a:lumMod val="50000"/>
                  </a:schemeClr>
                </a:solidFill>
                <a:cs typeface="B Nazanin" pitchFamily="2" charset="-78"/>
              </a:rPr>
              <a:t>موادی که در فتوسنتز حاصل می آید</a:t>
            </a:r>
            <a:r>
              <a:rPr lang="fa-IR" sz="2400" b="1" dirty="0" smtClean="0">
                <a:cs typeface="B Nazanin" pitchFamily="2" charset="-78"/>
              </a:rPr>
              <a:t>:</a:t>
            </a:r>
            <a:r>
              <a:rPr lang="fa-IR" sz="2000" b="1" dirty="0" smtClean="0">
                <a:cs typeface="B Nazanin" pitchFamily="2" charset="-78"/>
              </a:rPr>
              <a:t> اکسیژن وهیدرات کربن(خصوصا گلوکز)</a:t>
            </a:r>
          </a:p>
          <a:p>
            <a:pPr eaLnBrk="1" hangingPunct="1">
              <a:buFontTx/>
              <a:buNone/>
              <a:defRPr/>
            </a:pPr>
            <a:endParaRPr lang="fa-IR" sz="2000" b="1" dirty="0" smtClean="0">
              <a:cs typeface="B Nazanin" pitchFamily="2" charset="-78"/>
            </a:endParaRPr>
          </a:p>
          <a:p>
            <a:pPr eaLnBrk="1" hangingPunct="1">
              <a:buFontTx/>
              <a:buNone/>
              <a:defRPr/>
            </a:pPr>
            <a:r>
              <a:rPr lang="fa-IR" sz="2400" b="1" dirty="0" smtClean="0">
                <a:cs typeface="B Nazanin" pitchFamily="2" charset="-78"/>
              </a:rPr>
              <a:t>گیاهان بیشتر موادمورد نیاز خود را از خاک دریافت می کنند یا از هوا؟</a:t>
            </a:r>
          </a:p>
          <a:p>
            <a:pPr eaLnBrk="1" hangingPunct="1">
              <a:buFontTx/>
              <a:buNone/>
              <a:defRPr/>
            </a:pPr>
            <a:r>
              <a:rPr lang="fa-IR" sz="2400" b="1" dirty="0" smtClean="0">
                <a:cs typeface="B Nazanin" pitchFamily="2" charset="-78"/>
              </a:rPr>
              <a:t>آزمایش ون هلمونت                                          </a:t>
            </a:r>
            <a:r>
              <a:rPr lang="en-US" sz="2400" b="1" dirty="0" smtClean="0">
                <a:cs typeface="B Nazanin" pitchFamily="2" charset="-78"/>
              </a:rPr>
              <a:t>g</a:t>
            </a:r>
            <a:r>
              <a:rPr lang="fa-IR" sz="2400" b="1" dirty="0" smtClean="0">
                <a:cs typeface="B Nazanin" pitchFamily="2" charset="-78"/>
              </a:rPr>
              <a:t>2/25</a:t>
            </a:r>
          </a:p>
          <a:p>
            <a:pPr eaLnBrk="1" hangingPunct="1">
              <a:buFontTx/>
              <a:buNone/>
              <a:defRPr/>
            </a:pPr>
            <a:r>
              <a:rPr lang="fa-IR" sz="2400" b="1" dirty="0" smtClean="0">
                <a:cs typeface="B Nazanin" pitchFamily="2" charset="-78"/>
              </a:rPr>
              <a:t>          </a:t>
            </a:r>
          </a:p>
        </p:txBody>
      </p:sp>
      <p:sp>
        <p:nvSpPr>
          <p:cNvPr id="29698" name="Rectangle 2"/>
          <p:cNvSpPr>
            <a:spLocks noGrp="1" noChangeArrowheads="1"/>
          </p:cNvSpPr>
          <p:nvPr>
            <p:ph type="title"/>
          </p:nvPr>
        </p:nvSpPr>
        <p:spPr>
          <a:xfrm>
            <a:off x="457200" y="292101"/>
            <a:ext cx="8229600" cy="565132"/>
          </a:xfrm>
        </p:spPr>
        <p:txBody>
          <a:bodyPr/>
          <a:lstStyle/>
          <a:p>
            <a:pPr algn="ctr" eaLnBrk="1" fontAlgn="auto" hangingPunct="1">
              <a:spcAft>
                <a:spcPts val="0"/>
              </a:spcAft>
              <a:defRPr/>
            </a:pPr>
            <a:r>
              <a:rPr lang="fa-IR" sz="2400" b="1" smtClean="0">
                <a:solidFill>
                  <a:schemeClr val="bg1"/>
                </a:solidFill>
                <a:cs typeface="B Nazanin" pitchFamily="2" charset="-78"/>
              </a:rPr>
              <a:t>تولید کنندگی</a:t>
            </a:r>
            <a:endParaRPr sz="2400" b="1" smtClean="0">
              <a:solidFill>
                <a:schemeClr val="bg1"/>
              </a:solidFill>
              <a:cs typeface="B Nazanin" pitchFamily="2" charset="-78"/>
            </a:endParaRPr>
          </a:p>
        </p:txBody>
      </p:sp>
      <p:sp>
        <p:nvSpPr>
          <p:cNvPr id="51204" name="Line 4"/>
          <p:cNvSpPr>
            <a:spLocks noChangeShapeType="1"/>
          </p:cNvSpPr>
          <p:nvPr/>
        </p:nvSpPr>
        <p:spPr bwMode="auto">
          <a:xfrm>
            <a:off x="5072066" y="1500174"/>
            <a:ext cx="719138" cy="0"/>
          </a:xfrm>
          <a:prstGeom prst="line">
            <a:avLst/>
          </a:prstGeom>
          <a:noFill/>
          <a:ln w="9525">
            <a:solidFill>
              <a:schemeClr val="tx1"/>
            </a:solidFill>
            <a:round/>
            <a:headEnd/>
            <a:tailEnd type="triangle" w="med" len="med"/>
          </a:ln>
        </p:spPr>
        <p:txBody>
          <a:bodyPr/>
          <a:lstStyle/>
          <a:p>
            <a:endParaRPr lang="fa-IR"/>
          </a:p>
        </p:txBody>
      </p:sp>
      <p:sp>
        <p:nvSpPr>
          <p:cNvPr id="51205" name="AutoShape 5"/>
          <p:cNvSpPr>
            <a:spLocks noChangeArrowheads="1"/>
          </p:cNvSpPr>
          <p:nvPr/>
        </p:nvSpPr>
        <p:spPr bwMode="auto">
          <a:xfrm>
            <a:off x="1403350" y="4941888"/>
            <a:ext cx="1512888" cy="1008062"/>
          </a:xfrm>
          <a:prstGeom prst="can">
            <a:avLst>
              <a:gd name="adj" fmla="val 25000"/>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a:r>
              <a:rPr lang="en-US" sz="2400" dirty="0">
                <a:latin typeface="Arial" pitchFamily="34" charset="0"/>
                <a:cs typeface="B Nazanin" pitchFamily="2" charset="-78"/>
              </a:rPr>
              <a:t>kg</a:t>
            </a:r>
            <a:r>
              <a:rPr lang="fa-IR" sz="2400" dirty="0">
                <a:latin typeface="Arial" pitchFamily="34" charset="0"/>
                <a:cs typeface="B Nazanin" pitchFamily="2" charset="-78"/>
              </a:rPr>
              <a:t>90</a:t>
            </a:r>
            <a:endParaRPr lang="en-US" sz="2400" dirty="0">
              <a:latin typeface="Arial" pitchFamily="34" charset="0"/>
              <a:cs typeface="B Nazanin" pitchFamily="2" charset="-78"/>
            </a:endParaRPr>
          </a:p>
        </p:txBody>
      </p:sp>
      <p:sp>
        <p:nvSpPr>
          <p:cNvPr id="51206" name="AutoShape 6"/>
          <p:cNvSpPr>
            <a:spLocks noChangeArrowheads="1"/>
          </p:cNvSpPr>
          <p:nvPr/>
        </p:nvSpPr>
        <p:spPr bwMode="auto">
          <a:xfrm>
            <a:off x="2051050" y="4508500"/>
            <a:ext cx="215900" cy="503238"/>
          </a:xfrm>
          <a:prstGeom prst="wedgeEllipseCallout">
            <a:avLst>
              <a:gd name="adj1" fmla="val -43750"/>
              <a:gd name="adj2" fmla="val 70000"/>
            </a:avLst>
          </a:prstGeom>
          <a:ln>
            <a:headEnd/>
            <a:tailEnd/>
          </a:ln>
        </p:spPr>
        <p:style>
          <a:lnRef idx="0">
            <a:schemeClr val="accent1"/>
          </a:lnRef>
          <a:fillRef idx="3">
            <a:schemeClr val="accent1"/>
          </a:fillRef>
          <a:effectRef idx="3">
            <a:schemeClr val="accent1"/>
          </a:effectRef>
          <a:fontRef idx="minor">
            <a:schemeClr val="lt1"/>
          </a:fontRef>
        </p:style>
        <p:txBody>
          <a:bodyPr/>
          <a:lstStyle/>
          <a:p>
            <a:pPr algn="ctr"/>
            <a:endParaRPr lang="en-US" sz="2400">
              <a:latin typeface="Arial" pitchFamily="34" charset="0"/>
              <a:cs typeface="B Nazanin" pitchFamily="2" charset="-78"/>
            </a:endParaRPr>
          </a:p>
        </p:txBody>
      </p:sp>
      <p:sp>
        <p:nvSpPr>
          <p:cNvPr id="51207" name="Line 7"/>
          <p:cNvSpPr>
            <a:spLocks noChangeShapeType="1"/>
          </p:cNvSpPr>
          <p:nvPr/>
        </p:nvSpPr>
        <p:spPr bwMode="auto">
          <a:xfrm flipH="1">
            <a:off x="2357422" y="4143380"/>
            <a:ext cx="647700" cy="431800"/>
          </a:xfrm>
          <a:prstGeom prst="line">
            <a:avLst/>
          </a:prstGeom>
          <a:noFill/>
          <a:ln w="9525">
            <a:solidFill>
              <a:schemeClr val="tx1"/>
            </a:solidFill>
            <a:round/>
            <a:headEnd/>
            <a:tailEnd type="triangle" w="med" len="med"/>
          </a:ln>
        </p:spPr>
        <p:txBody>
          <a:bodyPr/>
          <a:lstStyle/>
          <a:p>
            <a:endParaRPr lang="fa-IR"/>
          </a:p>
        </p:txBody>
      </p:sp>
      <p:sp>
        <p:nvSpPr>
          <p:cNvPr id="51208" name="Line 8"/>
          <p:cNvSpPr>
            <a:spLocks noChangeShapeType="1"/>
          </p:cNvSpPr>
          <p:nvPr/>
        </p:nvSpPr>
        <p:spPr bwMode="auto">
          <a:xfrm>
            <a:off x="3286116" y="5572140"/>
            <a:ext cx="1500198" cy="214314"/>
          </a:xfrm>
          <a:prstGeom prst="line">
            <a:avLst/>
          </a:prstGeom>
          <a:noFill/>
          <a:ln w="9525">
            <a:solidFill>
              <a:schemeClr val="tx1"/>
            </a:solidFill>
            <a:round/>
            <a:headEnd/>
            <a:tailEnd type="triangle" w="med" len="med"/>
          </a:ln>
        </p:spPr>
        <p:txBody>
          <a:bodyPr/>
          <a:lstStyle/>
          <a:p>
            <a:endParaRPr lang="fa-IR"/>
          </a:p>
        </p:txBody>
      </p:sp>
      <p:sp>
        <p:nvSpPr>
          <p:cNvPr id="51209" name="AutoShape 9"/>
          <p:cNvSpPr>
            <a:spLocks noChangeArrowheads="1"/>
          </p:cNvSpPr>
          <p:nvPr/>
        </p:nvSpPr>
        <p:spPr bwMode="auto">
          <a:xfrm>
            <a:off x="5292725" y="5229225"/>
            <a:ext cx="1439863" cy="1008063"/>
          </a:xfrm>
          <a:prstGeom prst="can">
            <a:avLst>
              <a:gd name="adj" fmla="val 25000"/>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a:r>
              <a:rPr lang="en-US" sz="2400">
                <a:latin typeface="Arial" pitchFamily="34" charset="0"/>
                <a:cs typeface="B Nazanin" pitchFamily="2" charset="-78"/>
              </a:rPr>
              <a:t>Kg</a:t>
            </a:r>
            <a:r>
              <a:rPr lang="fa-IR" sz="2400">
                <a:latin typeface="Arial" pitchFamily="34" charset="0"/>
                <a:cs typeface="B Nazanin" pitchFamily="2" charset="-78"/>
              </a:rPr>
              <a:t>89/44</a:t>
            </a:r>
            <a:endParaRPr lang="en-US" sz="2400">
              <a:latin typeface="Arial" pitchFamily="34" charset="0"/>
              <a:cs typeface="B Nazanin" pitchFamily="2" charset="-78"/>
            </a:endParaRPr>
          </a:p>
        </p:txBody>
      </p:sp>
      <p:sp>
        <p:nvSpPr>
          <p:cNvPr id="51210" name="AutoShape 10"/>
          <p:cNvSpPr>
            <a:spLocks noChangeArrowheads="1"/>
          </p:cNvSpPr>
          <p:nvPr/>
        </p:nvSpPr>
        <p:spPr bwMode="auto">
          <a:xfrm>
            <a:off x="5715000" y="4005263"/>
            <a:ext cx="944563" cy="1223962"/>
          </a:xfrm>
          <a:prstGeom prst="wedgeEllipseCallout">
            <a:avLst>
              <a:gd name="adj1" fmla="val -43750"/>
              <a:gd name="adj2" fmla="val 70000"/>
            </a:avLst>
          </a:prstGeom>
          <a:ln>
            <a:headEnd/>
            <a:tailEnd/>
          </a:ln>
        </p:spPr>
        <p:style>
          <a:lnRef idx="0">
            <a:schemeClr val="accent1"/>
          </a:lnRef>
          <a:fillRef idx="3">
            <a:schemeClr val="accent1"/>
          </a:fillRef>
          <a:effectRef idx="3">
            <a:schemeClr val="accent1"/>
          </a:effectRef>
          <a:fontRef idx="minor">
            <a:schemeClr val="lt1"/>
          </a:fontRef>
        </p:style>
        <p:txBody>
          <a:bodyPr/>
          <a:lstStyle/>
          <a:p>
            <a:pPr algn="ctr"/>
            <a:r>
              <a:rPr lang="fa-IR" sz="1600">
                <a:latin typeface="Arial" pitchFamily="34" charset="0"/>
                <a:cs typeface="B Nazanin" pitchFamily="2" charset="-78"/>
              </a:rPr>
              <a:t>90/76</a:t>
            </a:r>
            <a:r>
              <a:rPr lang="en-US" sz="1600">
                <a:latin typeface="Arial" pitchFamily="34" charset="0"/>
                <a:cs typeface="B Nazanin" pitchFamily="2" charset="-78"/>
              </a:rPr>
              <a:t>kg</a:t>
            </a:r>
          </a:p>
        </p:txBody>
      </p:sp>
      <p:sp>
        <p:nvSpPr>
          <p:cNvPr id="11" name="Footer Placeholder 10"/>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152400"/>
            <a:ext cx="4114800" cy="5919806"/>
          </a:xfrm>
        </p:spPr>
        <p:txBody>
          <a:bodyPr>
            <a:normAutofit fontScale="90000"/>
          </a:bodyPr>
          <a:lstStyle/>
          <a:p>
            <a:pPr algn="r">
              <a:buFont typeface="Arial" pitchFamily="34" charset="0"/>
              <a:buChar char="•"/>
              <a:defRPr/>
            </a:pPr>
            <a:r>
              <a:rPr lang="fa-IR" sz="2400" b="1" smtClean="0">
                <a:solidFill>
                  <a:schemeClr val="accent4">
                    <a:lumMod val="75000"/>
                  </a:schemeClr>
                </a:solidFill>
                <a:cs typeface="B Nazanin" pitchFamily="2" charset="-78"/>
              </a:rPr>
              <a:t>عوامل موثر بر فتوسنتز</a:t>
            </a:r>
            <a:br>
              <a:rPr lang="fa-IR" sz="2400" b="1" smtClean="0">
                <a:solidFill>
                  <a:schemeClr val="accent4">
                    <a:lumMod val="75000"/>
                  </a:schemeClr>
                </a:solidFill>
                <a:cs typeface="B Nazanin" pitchFamily="2" charset="-78"/>
              </a:rPr>
            </a:br>
            <a:r>
              <a:rPr lang="fa-IR" sz="2000" b="1" smtClean="0">
                <a:solidFill>
                  <a:schemeClr val="tx1"/>
                </a:solidFill>
                <a:cs typeface="B Nazanin" pitchFamily="2" charset="-78"/>
              </a:rPr>
              <a:t/>
            </a:r>
            <a:br>
              <a:rPr lang="fa-IR" sz="2000" b="1" smtClean="0">
                <a:solidFill>
                  <a:schemeClr val="tx1"/>
                </a:solidFill>
                <a:cs typeface="B Nazanin" pitchFamily="2" charset="-78"/>
              </a:rPr>
            </a:br>
            <a:r>
              <a:rPr lang="fa-IR" sz="2000" b="1" smtClean="0">
                <a:solidFill>
                  <a:schemeClr val="tx1"/>
                </a:solidFill>
                <a:cs typeface="B Nazanin" pitchFamily="2" charset="-78"/>
              </a:rPr>
              <a:t>1. دما</a:t>
            </a:r>
            <a:br>
              <a:rPr lang="fa-IR" sz="2000" b="1" smtClean="0">
                <a:solidFill>
                  <a:schemeClr val="tx1"/>
                </a:solidFill>
                <a:cs typeface="B Nazanin" pitchFamily="2" charset="-78"/>
              </a:rPr>
            </a:br>
            <a:r>
              <a:rPr lang="fa-IR" sz="2000" b="1" smtClean="0">
                <a:solidFill>
                  <a:schemeClr val="tx1"/>
                </a:solidFill>
                <a:cs typeface="B Nazanin" pitchFamily="2" charset="-78"/>
              </a:rPr>
              <a:t/>
            </a:r>
            <a:br>
              <a:rPr lang="fa-IR" sz="2000" b="1" smtClean="0">
                <a:solidFill>
                  <a:schemeClr val="tx1"/>
                </a:solidFill>
                <a:cs typeface="B Nazanin" pitchFamily="2" charset="-78"/>
              </a:rPr>
            </a:br>
            <a:r>
              <a:rPr lang="fa-IR" sz="2000" b="1" smtClean="0">
                <a:solidFill>
                  <a:schemeClr val="tx1"/>
                </a:solidFill>
                <a:cs typeface="B Nazanin" pitchFamily="2" charset="-78"/>
              </a:rPr>
              <a:t>2. میزان  دی اکسید کربن</a:t>
            </a:r>
            <a:br>
              <a:rPr lang="fa-IR" sz="2000" b="1" smtClean="0">
                <a:solidFill>
                  <a:schemeClr val="tx1"/>
                </a:solidFill>
                <a:cs typeface="B Nazanin" pitchFamily="2" charset="-78"/>
              </a:rPr>
            </a:br>
            <a:r>
              <a:rPr lang="fa-IR" sz="2000" b="1" smtClean="0">
                <a:solidFill>
                  <a:schemeClr val="tx1"/>
                </a:solidFill>
                <a:cs typeface="B Nazanin" pitchFamily="2" charset="-78"/>
              </a:rPr>
              <a:t/>
            </a:r>
            <a:br>
              <a:rPr lang="fa-IR" sz="2000" b="1" smtClean="0">
                <a:solidFill>
                  <a:schemeClr val="tx1"/>
                </a:solidFill>
                <a:cs typeface="B Nazanin" pitchFamily="2" charset="-78"/>
              </a:rPr>
            </a:br>
            <a:r>
              <a:rPr lang="fa-IR" sz="2000" b="1" smtClean="0">
                <a:solidFill>
                  <a:schemeClr val="tx1"/>
                </a:solidFill>
                <a:cs typeface="B Nazanin" pitchFamily="2" charset="-78"/>
              </a:rPr>
              <a:t>3 میزان شدت نور </a:t>
            </a:r>
            <a:br>
              <a:rPr lang="fa-IR" sz="2000" b="1" smtClean="0">
                <a:solidFill>
                  <a:schemeClr val="tx1"/>
                </a:solidFill>
                <a:cs typeface="B Nazanin" pitchFamily="2" charset="-78"/>
              </a:rPr>
            </a:br>
            <a:r>
              <a:rPr lang="fa-IR" sz="2000" b="1" smtClean="0">
                <a:solidFill>
                  <a:schemeClr val="tx1"/>
                </a:solidFill>
                <a:cs typeface="B Nazanin" pitchFamily="2" charset="-78"/>
              </a:rPr>
              <a:t/>
            </a:r>
            <a:br>
              <a:rPr lang="fa-IR" sz="2000" b="1" smtClean="0">
                <a:solidFill>
                  <a:schemeClr val="tx1"/>
                </a:solidFill>
                <a:cs typeface="B Nazanin" pitchFamily="2" charset="-78"/>
              </a:rPr>
            </a:br>
            <a:r>
              <a:rPr lang="fa-IR" sz="2000" b="1" smtClean="0">
                <a:solidFill>
                  <a:schemeClr val="tx1"/>
                </a:solidFill>
                <a:cs typeface="B Nazanin" pitchFamily="2" charset="-78"/>
              </a:rPr>
              <a:t/>
            </a:r>
            <a:br>
              <a:rPr lang="fa-IR" sz="2000" b="1" smtClean="0">
                <a:solidFill>
                  <a:schemeClr val="tx1"/>
                </a:solidFill>
                <a:cs typeface="B Nazanin" pitchFamily="2" charset="-78"/>
              </a:rPr>
            </a:br>
            <a:r>
              <a:rPr lang="fa-IR" sz="2200" b="1" smtClean="0">
                <a:solidFill>
                  <a:srgbClr val="92D050"/>
                </a:solidFill>
                <a:cs typeface="B Nazanin" pitchFamily="2" charset="-78"/>
              </a:rPr>
              <a:t>میزان فتوسنتز در گیاهان را از روی میزان اکسیژن تولید شده یا دی اکسید کربن مصرف شده اندازه می گیرند</a:t>
            </a:r>
            <a:br>
              <a:rPr lang="fa-IR" sz="2200" b="1" smtClean="0">
                <a:solidFill>
                  <a:srgbClr val="92D050"/>
                </a:solidFill>
                <a:cs typeface="B Nazanin" pitchFamily="2" charset="-78"/>
              </a:rPr>
            </a:br>
            <a:r>
              <a:rPr lang="fa-IR" sz="2200" b="1" smtClean="0">
                <a:solidFill>
                  <a:schemeClr val="tx1"/>
                </a:solidFill>
                <a:cs typeface="B Nazanin" pitchFamily="2" charset="-78"/>
              </a:rPr>
              <a:t/>
            </a:r>
            <a:br>
              <a:rPr lang="fa-IR" sz="2200" b="1" smtClean="0">
                <a:solidFill>
                  <a:schemeClr val="tx1"/>
                </a:solidFill>
                <a:cs typeface="B Nazanin" pitchFamily="2" charset="-78"/>
              </a:rPr>
            </a:br>
            <a:r>
              <a:rPr lang="fa-IR" sz="2000" b="1" smtClean="0">
                <a:solidFill>
                  <a:schemeClr val="tx1"/>
                </a:solidFill>
                <a:cs typeface="B Nazanin" pitchFamily="2" charset="-78"/>
              </a:rPr>
              <a:t/>
            </a:r>
            <a:br>
              <a:rPr lang="fa-IR" sz="2000" b="1" smtClean="0">
                <a:solidFill>
                  <a:schemeClr val="tx1"/>
                </a:solidFill>
                <a:cs typeface="B Nazanin" pitchFamily="2" charset="-78"/>
              </a:rPr>
            </a:br>
            <a:r>
              <a:rPr lang="fa-IR" sz="2000" b="1" smtClean="0">
                <a:solidFill>
                  <a:schemeClr val="tx1"/>
                </a:solidFill>
                <a:cs typeface="B Nazanin" pitchFamily="2" charset="-78"/>
              </a:rPr>
              <a:t/>
            </a:r>
            <a:br>
              <a:rPr lang="fa-IR" sz="2000" b="1" smtClean="0">
                <a:solidFill>
                  <a:schemeClr val="tx1"/>
                </a:solidFill>
                <a:cs typeface="B Nazanin" pitchFamily="2" charset="-78"/>
              </a:rPr>
            </a:br>
            <a:r>
              <a:rPr lang="fa-IR" sz="2000" b="1" smtClean="0">
                <a:solidFill>
                  <a:schemeClr val="tx1"/>
                </a:solidFill>
                <a:cs typeface="B Nazanin" pitchFamily="2" charset="-78"/>
              </a:rPr>
              <a:t/>
            </a:r>
            <a:br>
              <a:rPr lang="fa-IR" sz="2000" b="1" smtClean="0">
                <a:solidFill>
                  <a:schemeClr val="tx1"/>
                </a:solidFill>
                <a:cs typeface="B Nazanin" pitchFamily="2" charset="-78"/>
              </a:rPr>
            </a:br>
            <a:r>
              <a:rPr lang="fa-IR" sz="2000" b="1" smtClean="0">
                <a:solidFill>
                  <a:schemeClr val="tx1"/>
                </a:solidFill>
                <a:cs typeface="B Nazanin" pitchFamily="2" charset="-78"/>
              </a:rPr>
              <a:t/>
            </a:r>
            <a:br>
              <a:rPr lang="fa-IR" sz="2000" b="1" smtClean="0">
                <a:solidFill>
                  <a:schemeClr val="tx1"/>
                </a:solidFill>
                <a:cs typeface="B Nazanin" pitchFamily="2" charset="-78"/>
              </a:rPr>
            </a:br>
            <a:r>
              <a:rPr lang="fa-IR" sz="2000" b="1" smtClean="0">
                <a:solidFill>
                  <a:schemeClr val="tx1"/>
                </a:solidFill>
                <a:cs typeface="B Nazanin" pitchFamily="2" charset="-78"/>
              </a:rPr>
              <a:t/>
            </a:r>
            <a:br>
              <a:rPr lang="fa-IR" sz="2000" b="1" smtClean="0">
                <a:solidFill>
                  <a:schemeClr val="tx1"/>
                </a:solidFill>
                <a:cs typeface="B Nazanin" pitchFamily="2" charset="-78"/>
              </a:rPr>
            </a:br>
            <a:r>
              <a:rPr lang="fa-IR" sz="2000" b="1" smtClean="0">
                <a:solidFill>
                  <a:schemeClr val="tx1"/>
                </a:solidFill>
                <a:cs typeface="B Nazanin" pitchFamily="2" charset="-78"/>
              </a:rPr>
              <a:t/>
            </a:r>
            <a:br>
              <a:rPr lang="fa-IR" sz="2000" b="1" smtClean="0">
                <a:solidFill>
                  <a:schemeClr val="tx1"/>
                </a:solidFill>
                <a:cs typeface="B Nazanin" pitchFamily="2" charset="-78"/>
              </a:rPr>
            </a:br>
            <a:endParaRPr lang="fa-IR" sz="2000" b="1">
              <a:solidFill>
                <a:schemeClr val="tx1"/>
              </a:solidFill>
              <a:cs typeface="B Nazanin" pitchFamily="2" charset="-78"/>
            </a:endParaRPr>
          </a:p>
        </p:txBody>
      </p:sp>
      <p:pic>
        <p:nvPicPr>
          <p:cNvPr id="52227" name="Picture 4"/>
          <p:cNvPicPr>
            <a:picLocks noChangeAspect="1" noChangeArrowheads="1"/>
          </p:cNvPicPr>
          <p:nvPr/>
        </p:nvPicPr>
        <p:blipFill>
          <a:blip r:embed="rId2"/>
          <a:srcRect/>
          <a:stretch>
            <a:fillRect/>
          </a:stretch>
        </p:blipFill>
        <p:spPr bwMode="auto">
          <a:xfrm>
            <a:off x="428625" y="357188"/>
            <a:ext cx="4071938" cy="6019800"/>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3"/>
          <p:cNvSpPr>
            <a:spLocks noGrp="1"/>
          </p:cNvSpPr>
          <p:nvPr>
            <p:ph sz="half" idx="2"/>
          </p:nvPr>
        </p:nvSpPr>
        <p:spPr>
          <a:xfrm>
            <a:off x="4648200" y="571500"/>
            <a:ext cx="4059238" cy="5524500"/>
          </a:xfrm>
        </p:spPr>
        <p:txBody>
          <a:bodyPr/>
          <a:lstStyle/>
          <a:p>
            <a:r>
              <a:rPr lang="fa-IR" sz="2000" b="1" smtClean="0">
                <a:solidFill>
                  <a:schemeClr val="accent2"/>
                </a:solidFill>
                <a:cs typeface="B Nazanin" pitchFamily="2" charset="-78"/>
              </a:rPr>
              <a:t>دما</a:t>
            </a:r>
            <a:r>
              <a:rPr lang="fa-IR" sz="2000" b="1" smtClean="0">
                <a:cs typeface="B Nazanin" pitchFamily="2" charset="-78"/>
              </a:rPr>
              <a:t>:</a:t>
            </a:r>
            <a:r>
              <a:rPr lang="fa-IR" sz="1800" b="1" smtClean="0">
                <a:cs typeface="B Nazanin" pitchFamily="2" charset="-78"/>
              </a:rPr>
              <a:t> با افزایش دما تاحدی که آنزیم های موثر در فتوسنتز آسیب نبینندشدت فتوسنتز افزایش پیدا می کند ولی افزایش بیش از حد دما با آسیب رساندن به آنزیم ها شدت فتوسنتز راکاهش پیدا می دهد.</a:t>
            </a:r>
          </a:p>
          <a:p>
            <a:endParaRPr lang="fa-IR" sz="1800" b="1" smtClean="0">
              <a:cs typeface="B Nazanin" pitchFamily="2" charset="-78"/>
            </a:endParaRPr>
          </a:p>
          <a:p>
            <a:r>
              <a:rPr lang="fa-IR" sz="1800" b="1" smtClean="0">
                <a:cs typeface="B Nazanin" pitchFamily="2" charset="-78"/>
              </a:rPr>
              <a:t>بیشترین شدت فتوسنتز در چه دمایی صورت گرفته؟</a:t>
            </a:r>
          </a:p>
          <a:p>
            <a:r>
              <a:rPr lang="fa-IR" sz="1800" b="1" smtClean="0">
                <a:cs typeface="B Nazanin" pitchFamily="2" charset="-78"/>
              </a:rPr>
              <a:t>کمترین شدت فتوسنتز در چه دمایی صورت گرفته؟</a:t>
            </a:r>
          </a:p>
          <a:p>
            <a:r>
              <a:rPr lang="fa-IR" sz="1800" b="1" smtClean="0">
                <a:cs typeface="B Nazanin" pitchFamily="2" charset="-78"/>
              </a:rPr>
              <a:t>در چه دمایی شدت فتوسنتز برابر با 6 است؟</a:t>
            </a:r>
          </a:p>
          <a:p>
            <a:r>
              <a:rPr lang="fa-IR" sz="1800" b="1" smtClean="0">
                <a:cs typeface="B Nazanin" pitchFamily="2" charset="-78"/>
              </a:rPr>
              <a:t>آیا شدت دمابرای عمل فتوسنتز درتما م گیاهان مشابه است؟</a:t>
            </a:r>
          </a:p>
          <a:p>
            <a:r>
              <a:rPr lang="fa-IR" sz="1800" b="1" smtClean="0">
                <a:cs typeface="B Nazanin" pitchFamily="2" charset="-78"/>
              </a:rPr>
              <a:t>چراشدت فتوسنتز درگیاهان مناطق سردسیر در فصل زمستان به شدت کاهش می یابد؟</a:t>
            </a:r>
          </a:p>
          <a:p>
            <a:endParaRPr lang="fa-IR" sz="1800" b="1" smtClean="0">
              <a:cs typeface="B Nazanin" pitchFamily="2" charset="-78"/>
            </a:endParaRPr>
          </a:p>
          <a:p>
            <a:endParaRPr lang="fa-IR" sz="1800" smtClean="0">
              <a:cs typeface="B Nazanin" pitchFamily="2" charset="-78"/>
            </a:endParaRPr>
          </a:p>
        </p:txBody>
      </p:sp>
      <p:pic>
        <p:nvPicPr>
          <p:cNvPr id="53251" name="Picture 5"/>
          <p:cNvPicPr>
            <a:picLocks noChangeAspect="1" noChangeArrowheads="1"/>
          </p:cNvPicPr>
          <p:nvPr/>
        </p:nvPicPr>
        <p:blipFill>
          <a:blip r:embed="rId2"/>
          <a:srcRect/>
          <a:stretch>
            <a:fillRect/>
          </a:stretch>
        </p:blipFill>
        <p:spPr bwMode="auto">
          <a:xfrm>
            <a:off x="500063" y="500063"/>
            <a:ext cx="4071937" cy="5143500"/>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idx="1"/>
          </p:nvPr>
        </p:nvSpPr>
        <p:spPr>
          <a:xfrm>
            <a:off x="457200" y="333375"/>
            <a:ext cx="8229600" cy="5792788"/>
          </a:xfrm>
        </p:spPr>
        <p:txBody>
          <a:bodyPr>
            <a:normAutofit fontScale="55000" lnSpcReduction="20000"/>
          </a:bodyPr>
          <a:lstStyle/>
          <a:p>
            <a:pPr marL="609600" indent="-609600" eaLnBrk="1" fontAlgn="auto" hangingPunct="1">
              <a:spcAft>
                <a:spcPts val="0"/>
              </a:spcAft>
              <a:buFont typeface="Wingdings 2" pitchFamily="18" charset="2"/>
              <a:buNone/>
              <a:defRPr/>
            </a:pPr>
            <a:r>
              <a:rPr lang="fa-IR" sz="4400" b="1" dirty="0" smtClean="0">
                <a:solidFill>
                  <a:schemeClr val="accent2"/>
                </a:solidFill>
                <a:cs typeface="B Nazanin" pitchFamily="2" charset="-78"/>
              </a:rPr>
              <a:t>میزان دی اکسید کربن </a:t>
            </a:r>
            <a:r>
              <a:rPr lang="fa-IR" sz="4400" b="1" dirty="0" smtClean="0">
                <a:cs typeface="B Nazanin" pitchFamily="2" charset="-78"/>
              </a:rPr>
              <a:t>:با افزایش میزان دی اکسید کربن محیط تا حدی که سلولها توان جذب دی اکسید کربن را داشتنه باشند میزان فتوسنتز زیاد می شود ولی افزایش بیش از حد آن تاثیری برفتوسنتز ندارد.</a:t>
            </a:r>
          </a:p>
          <a:p>
            <a:pPr marL="609600" indent="-609600" eaLnBrk="1" fontAlgn="auto" hangingPunct="1">
              <a:spcAft>
                <a:spcPts val="0"/>
              </a:spcAft>
              <a:buFontTx/>
              <a:buNone/>
              <a:defRPr/>
            </a:pPr>
            <a:r>
              <a:rPr lang="fa-IR" sz="4400" b="1" dirty="0" smtClean="0">
                <a:cs typeface="B Nazanin" pitchFamily="2" charset="-78"/>
              </a:rPr>
              <a:t>                                      </a:t>
            </a:r>
          </a:p>
          <a:p>
            <a:pPr marL="609600" indent="-609600" eaLnBrk="1" fontAlgn="auto" hangingPunct="1">
              <a:spcAft>
                <a:spcPts val="0"/>
              </a:spcAft>
              <a:buFontTx/>
              <a:buNone/>
              <a:defRPr/>
            </a:pPr>
            <a:endParaRPr lang="fa-IR" sz="2400" b="1" dirty="0" smtClean="0">
              <a:cs typeface="B Nazanin" pitchFamily="2" charset="-78"/>
            </a:endParaRPr>
          </a:p>
          <a:p>
            <a:pPr marL="609600" indent="-609600" eaLnBrk="1" fontAlgn="auto" hangingPunct="1">
              <a:spcAft>
                <a:spcPts val="0"/>
              </a:spcAft>
              <a:buFontTx/>
              <a:buNone/>
              <a:defRPr/>
            </a:pPr>
            <a:endParaRPr lang="fa-IR" sz="2400" b="1" dirty="0" smtClean="0">
              <a:cs typeface="B Nazanin" pitchFamily="2" charset="-78"/>
            </a:endParaRPr>
          </a:p>
          <a:p>
            <a:pPr marL="609600" indent="-609600" eaLnBrk="1" fontAlgn="auto" hangingPunct="1">
              <a:spcAft>
                <a:spcPts val="0"/>
              </a:spcAft>
              <a:buFontTx/>
              <a:buNone/>
              <a:defRPr/>
            </a:pPr>
            <a:r>
              <a:rPr lang="fa-IR" sz="2400" b="1" dirty="0" smtClean="0">
                <a:cs typeface="B Nazanin" pitchFamily="2" charset="-78"/>
              </a:rPr>
              <a:t>                                                                                                                    میزان فتوسنتز(میزان اکسیژن آزاد شده یا دی اکسیدکربن مصرف شده)</a:t>
            </a:r>
            <a:r>
              <a:rPr lang="fa-IR" sz="3200" b="1" dirty="0" smtClean="0">
                <a:cs typeface="B Nazanin" pitchFamily="2" charset="-78"/>
              </a:rPr>
              <a:t> </a:t>
            </a:r>
            <a:endParaRPr lang="fa-IR" sz="2400" b="1" dirty="0" smtClean="0">
              <a:cs typeface="B Nazanin" pitchFamily="2" charset="-78"/>
            </a:endParaRPr>
          </a:p>
          <a:p>
            <a:pPr marL="609600" indent="-609600" eaLnBrk="1" fontAlgn="auto" hangingPunct="1">
              <a:spcAft>
                <a:spcPts val="0"/>
              </a:spcAft>
              <a:buFontTx/>
              <a:buNone/>
              <a:defRPr/>
            </a:pPr>
            <a:endParaRPr lang="fa-IR" sz="2400" b="1" dirty="0" smtClean="0">
              <a:cs typeface="B Nazanin" pitchFamily="2" charset="-78"/>
            </a:endParaRPr>
          </a:p>
          <a:p>
            <a:pPr marL="609600" indent="-609600" eaLnBrk="1" fontAlgn="auto" hangingPunct="1">
              <a:spcAft>
                <a:spcPts val="0"/>
              </a:spcAft>
              <a:buFontTx/>
              <a:buNone/>
              <a:defRPr/>
            </a:pPr>
            <a:endParaRPr lang="fa-IR" sz="2400" b="1" dirty="0" smtClean="0">
              <a:cs typeface="B Nazanin" pitchFamily="2" charset="-78"/>
            </a:endParaRPr>
          </a:p>
          <a:p>
            <a:pPr marL="609600" indent="-609600" eaLnBrk="1" fontAlgn="auto" hangingPunct="1">
              <a:spcAft>
                <a:spcPts val="0"/>
              </a:spcAft>
              <a:buFontTx/>
              <a:buNone/>
              <a:defRPr/>
            </a:pPr>
            <a:r>
              <a:rPr lang="fa-IR" sz="2400" b="1" dirty="0" smtClean="0">
                <a:cs typeface="B Nazanin" pitchFamily="2" charset="-78"/>
              </a:rPr>
              <a:t>                                                  </a:t>
            </a:r>
            <a:r>
              <a:rPr lang="fa-IR" sz="1800" b="1" dirty="0" smtClean="0">
                <a:cs typeface="B Nazanin" pitchFamily="2" charset="-78"/>
              </a:rPr>
              <a:t>   </a:t>
            </a:r>
          </a:p>
          <a:p>
            <a:pPr marL="609600" indent="-609600" eaLnBrk="1" fontAlgn="auto" hangingPunct="1">
              <a:spcAft>
                <a:spcPts val="0"/>
              </a:spcAft>
              <a:buFontTx/>
              <a:buNone/>
              <a:defRPr/>
            </a:pPr>
            <a:endParaRPr lang="fa-IR" sz="1800" b="1" dirty="0" smtClean="0">
              <a:cs typeface="B Nazanin" pitchFamily="2" charset="-78"/>
            </a:endParaRPr>
          </a:p>
          <a:p>
            <a:pPr marL="609600" indent="-609600" eaLnBrk="1" fontAlgn="auto" hangingPunct="1">
              <a:spcAft>
                <a:spcPts val="0"/>
              </a:spcAft>
              <a:buFontTx/>
              <a:buNone/>
              <a:defRPr/>
            </a:pPr>
            <a:endParaRPr lang="fa-IR" sz="1800" b="1" dirty="0" smtClean="0">
              <a:cs typeface="B Nazanin" pitchFamily="2" charset="-78"/>
            </a:endParaRPr>
          </a:p>
          <a:p>
            <a:pPr marL="609600" indent="-609600" eaLnBrk="1" fontAlgn="auto" hangingPunct="1">
              <a:spcAft>
                <a:spcPts val="0"/>
              </a:spcAft>
              <a:buFontTx/>
              <a:buNone/>
              <a:defRPr/>
            </a:pPr>
            <a:r>
              <a:rPr lang="fa-IR" sz="1800" b="1" dirty="0" smtClean="0">
                <a:cs typeface="B Nazanin" pitchFamily="2" charset="-78"/>
              </a:rPr>
              <a:t>                                                           </a:t>
            </a:r>
          </a:p>
          <a:p>
            <a:pPr marL="609600" indent="-609600" eaLnBrk="1" fontAlgn="auto" hangingPunct="1">
              <a:spcAft>
                <a:spcPts val="0"/>
              </a:spcAft>
              <a:buFontTx/>
              <a:buNone/>
              <a:defRPr/>
            </a:pPr>
            <a:r>
              <a:rPr lang="fa-IR" sz="1800" b="1" dirty="0" smtClean="0">
                <a:cs typeface="B Nazanin" pitchFamily="2" charset="-78"/>
              </a:rPr>
              <a:t>                                                       </a:t>
            </a:r>
          </a:p>
          <a:p>
            <a:pPr marL="609600" indent="-609600" eaLnBrk="1" fontAlgn="auto" hangingPunct="1">
              <a:spcAft>
                <a:spcPts val="0"/>
              </a:spcAft>
              <a:buFontTx/>
              <a:buNone/>
              <a:defRPr/>
            </a:pPr>
            <a:r>
              <a:rPr lang="fa-IR" sz="1800" b="1" dirty="0" smtClean="0">
                <a:cs typeface="B Nazanin" pitchFamily="2" charset="-78"/>
              </a:rPr>
              <a:t>                  </a:t>
            </a:r>
          </a:p>
          <a:p>
            <a:pPr marL="609600" indent="-609600" eaLnBrk="1" fontAlgn="auto" hangingPunct="1">
              <a:spcAft>
                <a:spcPts val="0"/>
              </a:spcAft>
              <a:buFontTx/>
              <a:buNone/>
              <a:defRPr/>
            </a:pPr>
            <a:r>
              <a:rPr lang="fa-IR" sz="1800" b="1" dirty="0" smtClean="0">
                <a:cs typeface="B Nazanin" pitchFamily="2" charset="-78"/>
              </a:rPr>
              <a:t>                                                           </a:t>
            </a:r>
          </a:p>
          <a:p>
            <a:pPr marL="609600" indent="-609600" eaLnBrk="1" fontAlgn="auto" hangingPunct="1">
              <a:spcAft>
                <a:spcPts val="0"/>
              </a:spcAft>
              <a:buFontTx/>
              <a:buNone/>
              <a:defRPr/>
            </a:pPr>
            <a:endParaRPr lang="fa-IR" sz="1800" b="1" dirty="0" smtClean="0">
              <a:cs typeface="B Nazanin" pitchFamily="2" charset="-78"/>
            </a:endParaRPr>
          </a:p>
          <a:p>
            <a:pPr marL="609600" indent="-609600" eaLnBrk="1" fontAlgn="auto" hangingPunct="1">
              <a:spcAft>
                <a:spcPts val="0"/>
              </a:spcAft>
              <a:buFontTx/>
              <a:buNone/>
              <a:defRPr/>
            </a:pPr>
            <a:r>
              <a:rPr lang="fa-IR" sz="1800" b="1" dirty="0" smtClean="0">
                <a:cs typeface="B Nazanin" pitchFamily="2" charset="-78"/>
              </a:rPr>
              <a:t>                                                                                                                    </a:t>
            </a:r>
            <a:r>
              <a:rPr lang="en-US" sz="1800" b="1" dirty="0" smtClean="0">
                <a:cs typeface="B Nazanin" pitchFamily="2" charset="-78"/>
              </a:rPr>
              <a:t>                </a:t>
            </a:r>
            <a:r>
              <a:rPr lang="fa-IR" sz="1800" b="1" dirty="0" smtClean="0">
                <a:cs typeface="B Nazanin" pitchFamily="2" charset="-78"/>
              </a:rPr>
              <a:t>  میزان دی اکسید کربن</a:t>
            </a:r>
          </a:p>
          <a:p>
            <a:pPr marL="609600" indent="-609600" eaLnBrk="1" fontAlgn="auto" hangingPunct="1">
              <a:spcAft>
                <a:spcPts val="0"/>
              </a:spcAft>
              <a:buFontTx/>
              <a:buNone/>
              <a:defRPr/>
            </a:pPr>
            <a:endParaRPr lang="fa-IR" sz="3300" b="1" dirty="0" smtClean="0">
              <a:solidFill>
                <a:schemeClr val="tx2">
                  <a:lumMod val="50000"/>
                </a:schemeClr>
              </a:solidFill>
              <a:cs typeface="B Nazanin" pitchFamily="2" charset="-78"/>
            </a:endParaRPr>
          </a:p>
          <a:p>
            <a:pPr marL="609600" indent="-609600" eaLnBrk="1" fontAlgn="auto" hangingPunct="1">
              <a:spcAft>
                <a:spcPts val="0"/>
              </a:spcAft>
              <a:buFontTx/>
              <a:buNone/>
              <a:defRPr/>
            </a:pPr>
            <a:r>
              <a:rPr lang="fa-IR" sz="3300" b="1" dirty="0" smtClean="0">
                <a:solidFill>
                  <a:schemeClr val="tx2">
                    <a:lumMod val="50000"/>
                  </a:schemeClr>
                </a:solidFill>
                <a:cs typeface="B Nazanin" pitchFamily="2" charset="-78"/>
              </a:rPr>
              <a:t>میزان نور  : </a:t>
            </a:r>
            <a:r>
              <a:rPr lang="fa-IR" sz="3300" b="1" dirty="0" smtClean="0">
                <a:cs typeface="B Nazanin" pitchFamily="2" charset="-78"/>
              </a:rPr>
              <a:t>با افزایش میزان نور تا حدی که رنگیزه ها بتوانند نور را جذب کنند فتوسنتز زیاد می شود ولی بیش از آن تاثیری ندارد.</a:t>
            </a:r>
            <a:r>
              <a:rPr lang="fa-IR" sz="3300" b="1" dirty="0" smtClean="0">
                <a:solidFill>
                  <a:schemeClr val="tx2">
                    <a:lumMod val="50000"/>
                  </a:schemeClr>
                </a:solidFill>
                <a:cs typeface="B Nazanin" pitchFamily="2" charset="-78"/>
              </a:rPr>
              <a:t>                        </a:t>
            </a:r>
          </a:p>
        </p:txBody>
      </p:sp>
      <p:sp>
        <p:nvSpPr>
          <p:cNvPr id="54275" name="Line 4"/>
          <p:cNvSpPr>
            <a:spLocks noChangeShapeType="1"/>
          </p:cNvSpPr>
          <p:nvPr/>
        </p:nvSpPr>
        <p:spPr bwMode="auto">
          <a:xfrm>
            <a:off x="1187450" y="2708275"/>
            <a:ext cx="0" cy="2160588"/>
          </a:xfrm>
          <a:prstGeom prst="line">
            <a:avLst/>
          </a:prstGeom>
          <a:noFill/>
          <a:ln w="9525">
            <a:solidFill>
              <a:schemeClr val="tx1"/>
            </a:solidFill>
            <a:round/>
            <a:headEnd/>
            <a:tailEnd/>
          </a:ln>
        </p:spPr>
        <p:txBody>
          <a:bodyPr/>
          <a:lstStyle/>
          <a:p>
            <a:endParaRPr lang="fa-IR"/>
          </a:p>
        </p:txBody>
      </p:sp>
      <p:sp>
        <p:nvSpPr>
          <p:cNvPr id="54276" name="Line 5"/>
          <p:cNvSpPr>
            <a:spLocks noChangeShapeType="1"/>
          </p:cNvSpPr>
          <p:nvPr/>
        </p:nvSpPr>
        <p:spPr bwMode="auto">
          <a:xfrm>
            <a:off x="1187450" y="4868863"/>
            <a:ext cx="3529013" cy="0"/>
          </a:xfrm>
          <a:prstGeom prst="line">
            <a:avLst/>
          </a:prstGeom>
          <a:noFill/>
          <a:ln w="9525">
            <a:solidFill>
              <a:schemeClr val="tx1"/>
            </a:solidFill>
            <a:round/>
            <a:headEnd/>
            <a:tailEnd/>
          </a:ln>
        </p:spPr>
        <p:txBody>
          <a:bodyPr/>
          <a:lstStyle/>
          <a:p>
            <a:endParaRPr lang="fa-IR"/>
          </a:p>
        </p:txBody>
      </p:sp>
      <p:sp>
        <p:nvSpPr>
          <p:cNvPr id="54277" name="Line 12"/>
          <p:cNvSpPr>
            <a:spLocks noChangeShapeType="1"/>
          </p:cNvSpPr>
          <p:nvPr/>
        </p:nvSpPr>
        <p:spPr bwMode="auto">
          <a:xfrm flipV="1">
            <a:off x="1187450" y="3213100"/>
            <a:ext cx="1223963" cy="1655763"/>
          </a:xfrm>
          <a:prstGeom prst="line">
            <a:avLst/>
          </a:prstGeom>
          <a:noFill/>
          <a:ln w="9525">
            <a:solidFill>
              <a:schemeClr val="tx1"/>
            </a:solidFill>
            <a:round/>
            <a:headEnd/>
            <a:tailEnd/>
          </a:ln>
        </p:spPr>
        <p:txBody>
          <a:bodyPr/>
          <a:lstStyle/>
          <a:p>
            <a:endParaRPr lang="fa-IR"/>
          </a:p>
        </p:txBody>
      </p:sp>
      <p:sp>
        <p:nvSpPr>
          <p:cNvPr id="54278" name="Line 13"/>
          <p:cNvSpPr>
            <a:spLocks noChangeShapeType="1"/>
          </p:cNvSpPr>
          <p:nvPr/>
        </p:nvSpPr>
        <p:spPr bwMode="auto">
          <a:xfrm>
            <a:off x="2411413" y="3213100"/>
            <a:ext cx="2089150" cy="0"/>
          </a:xfrm>
          <a:prstGeom prst="line">
            <a:avLst/>
          </a:prstGeom>
          <a:noFill/>
          <a:ln w="9525">
            <a:solidFill>
              <a:schemeClr val="tx1"/>
            </a:solidFill>
            <a:round/>
            <a:headEnd/>
            <a:tailEnd/>
          </a:ln>
        </p:spPr>
        <p:txBody>
          <a:bodyPr/>
          <a:lstStyle/>
          <a:p>
            <a:endParaRPr lang="fa-IR"/>
          </a:p>
        </p:txBody>
      </p:sp>
      <p:sp>
        <p:nvSpPr>
          <p:cNvPr id="7" name="Footer Placeholder 6"/>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srcRect/>
          <a:stretch>
            <a:fillRect/>
          </a:stretch>
        </p:blipFill>
        <p:spPr bwMode="auto">
          <a:xfrm>
            <a:off x="1143000" y="285750"/>
            <a:ext cx="7215188" cy="6019800"/>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4000500" cy="2286000"/>
          </a:xfrm>
        </p:spPr>
        <p:txBody>
          <a:bodyPr/>
          <a:lstStyle/>
          <a:p>
            <a:pPr>
              <a:defRPr/>
            </a:pPr>
            <a:endParaRPr lang="fa-IR"/>
          </a:p>
        </p:txBody>
      </p:sp>
      <p:sp>
        <p:nvSpPr>
          <p:cNvPr id="4" name="Content Placeholder 3"/>
          <p:cNvSpPr>
            <a:spLocks noGrp="1"/>
          </p:cNvSpPr>
          <p:nvPr>
            <p:ph sz="half" idx="2"/>
          </p:nvPr>
        </p:nvSpPr>
        <p:spPr>
          <a:xfrm>
            <a:off x="4500563" y="285750"/>
            <a:ext cx="4059237" cy="5810250"/>
          </a:xfrm>
        </p:spPr>
        <p:txBody>
          <a:bodyPr/>
          <a:lstStyle/>
          <a:p>
            <a:pPr marL="609600" indent="-609600" eaLnBrk="1" hangingPunct="1">
              <a:buFontTx/>
              <a:buNone/>
              <a:defRPr/>
            </a:pPr>
            <a:r>
              <a:rPr lang="fa-IR" sz="2000" b="1" dirty="0" smtClean="0">
                <a:solidFill>
                  <a:srgbClr val="92D050"/>
                </a:solidFill>
                <a:cs typeface="B Nazanin" pitchFamily="2" charset="-78"/>
              </a:rPr>
              <a:t>کلروفیل(سبزینه)</a:t>
            </a:r>
            <a:r>
              <a:rPr lang="fa-IR" sz="2000" b="1" dirty="0" smtClean="0">
                <a:cs typeface="B Nazanin" pitchFamily="2" charset="-78"/>
              </a:rPr>
              <a:t>:</a:t>
            </a:r>
          </a:p>
          <a:p>
            <a:pPr marL="609600" indent="-609600" eaLnBrk="1" hangingPunct="1">
              <a:buFontTx/>
              <a:buNone/>
              <a:defRPr/>
            </a:pPr>
            <a:r>
              <a:rPr lang="fa-IR" sz="2000" b="1" dirty="0" smtClean="0">
                <a:solidFill>
                  <a:srgbClr val="002060"/>
                </a:solidFill>
                <a:cs typeface="B Nazanin" pitchFamily="2" charset="-78"/>
              </a:rPr>
              <a:t>محل</a:t>
            </a:r>
            <a:r>
              <a:rPr lang="fa-IR" sz="2000" b="1" dirty="0" smtClean="0">
                <a:cs typeface="B Nazanin" pitchFamily="2" charset="-78"/>
              </a:rPr>
              <a:t>:</a:t>
            </a:r>
            <a:r>
              <a:rPr lang="fa-IR" sz="1800" b="1" dirty="0" smtClean="0">
                <a:cs typeface="B Nazanin" pitchFamily="2" charset="-78"/>
              </a:rPr>
              <a:t>در کلروپلاست بخش های سبز گیاه</a:t>
            </a:r>
          </a:p>
          <a:p>
            <a:pPr marL="609600" indent="-609600" eaLnBrk="1" hangingPunct="1">
              <a:buFontTx/>
              <a:buNone/>
              <a:defRPr/>
            </a:pPr>
            <a:r>
              <a:rPr lang="fa-IR" sz="2000" b="1" dirty="0" smtClean="0">
                <a:solidFill>
                  <a:srgbClr val="FFFF00"/>
                </a:solidFill>
                <a:cs typeface="B Nazanin" pitchFamily="2" charset="-78"/>
              </a:rPr>
              <a:t>نقش</a:t>
            </a:r>
            <a:r>
              <a:rPr lang="fa-IR" sz="2000" b="1" dirty="0" smtClean="0">
                <a:cs typeface="B Nazanin" pitchFamily="2" charset="-78"/>
              </a:rPr>
              <a:t>:</a:t>
            </a:r>
            <a:r>
              <a:rPr lang="fa-IR" sz="1800" b="1" dirty="0" smtClean="0">
                <a:cs typeface="B Nazanin" pitchFamily="2" charset="-78"/>
              </a:rPr>
              <a:t> آغاز واکنش های فتوسنتزی</a:t>
            </a:r>
          </a:p>
          <a:p>
            <a:pPr marL="609600" indent="-609600" eaLnBrk="1" hangingPunct="1">
              <a:buFontTx/>
              <a:buNone/>
              <a:defRPr/>
            </a:pPr>
            <a:r>
              <a:rPr lang="fa-IR" sz="2000" b="1" dirty="0" smtClean="0">
                <a:cs typeface="B Nazanin" pitchFamily="2" charset="-78"/>
              </a:rPr>
              <a:t>اندام اصلی فتوسنتز کننده در گیاهان:</a:t>
            </a:r>
            <a:r>
              <a:rPr lang="fa-IR" sz="2000" b="1" dirty="0" smtClean="0">
                <a:solidFill>
                  <a:srgbClr val="92D050"/>
                </a:solidFill>
                <a:cs typeface="B Nazanin" pitchFamily="2" charset="-78"/>
              </a:rPr>
              <a:t> </a:t>
            </a:r>
            <a:r>
              <a:rPr lang="fa-IR" sz="1800" b="1" dirty="0" smtClean="0">
                <a:solidFill>
                  <a:srgbClr val="92D050"/>
                </a:solidFill>
                <a:cs typeface="B Nazanin" pitchFamily="2" charset="-78"/>
              </a:rPr>
              <a:t>برگ</a:t>
            </a:r>
          </a:p>
          <a:p>
            <a:pPr marL="609600" indent="-609600" eaLnBrk="1" hangingPunct="1">
              <a:buFontTx/>
              <a:buNone/>
              <a:defRPr/>
            </a:pPr>
            <a:r>
              <a:rPr lang="fa-IR" sz="2000" b="1" dirty="0" smtClean="0">
                <a:solidFill>
                  <a:srgbClr val="7030A0"/>
                </a:solidFill>
                <a:cs typeface="B Nazanin" pitchFamily="2" charset="-78"/>
              </a:rPr>
              <a:t>ویژگی برگهابرای انجام فتوسنتز بهتر:</a:t>
            </a:r>
          </a:p>
          <a:p>
            <a:pPr marL="609600" indent="-609600" eaLnBrk="1" hangingPunct="1">
              <a:buFontTx/>
              <a:buAutoNum type="arabicPeriod"/>
              <a:defRPr/>
            </a:pPr>
            <a:r>
              <a:rPr lang="fa-IR" sz="1800" b="1" dirty="0" smtClean="0">
                <a:cs typeface="B Nazanin" pitchFamily="2" charset="-78"/>
              </a:rPr>
              <a:t>سلولهای آن بیشترین کلروپلاست رادارند.</a:t>
            </a:r>
          </a:p>
          <a:p>
            <a:pPr marL="609600" indent="-609600" eaLnBrk="1" hangingPunct="1">
              <a:buFontTx/>
              <a:buAutoNum type="arabicPeriod"/>
              <a:defRPr/>
            </a:pPr>
            <a:r>
              <a:rPr lang="fa-IR" sz="1800" b="1" dirty="0" smtClean="0">
                <a:cs typeface="B Nazanin" pitchFamily="2" charset="-78"/>
              </a:rPr>
              <a:t>پهن ونازک بودن برگ در بسیاری از گیاهان</a:t>
            </a:r>
          </a:p>
          <a:p>
            <a:pPr marL="609600" indent="-609600" eaLnBrk="1" hangingPunct="1">
              <a:buFontTx/>
              <a:buNone/>
              <a:defRPr/>
            </a:pPr>
            <a:r>
              <a:rPr lang="fa-IR" sz="2000" b="1" dirty="0" smtClean="0">
                <a:solidFill>
                  <a:srgbClr val="FFC000"/>
                </a:solidFill>
                <a:cs typeface="B Nazanin" pitchFamily="2" charset="-78"/>
              </a:rPr>
              <a:t>لایه های برگ :</a:t>
            </a:r>
          </a:p>
          <a:p>
            <a:pPr marL="609600" indent="-609600" eaLnBrk="1" hangingPunct="1">
              <a:buFontTx/>
              <a:buAutoNum type="arabicPeriod"/>
              <a:defRPr/>
            </a:pPr>
            <a:r>
              <a:rPr lang="fa-IR" sz="1800" b="1" dirty="0" smtClean="0">
                <a:cs typeface="B Nazanin" pitchFamily="2" charset="-78"/>
              </a:rPr>
              <a:t>روپوست (اپیدرم)بالایی</a:t>
            </a:r>
          </a:p>
          <a:p>
            <a:pPr marL="609600" indent="-609600" eaLnBrk="1" hangingPunct="1">
              <a:buFontTx/>
              <a:buAutoNum type="arabicPeriod"/>
              <a:defRPr/>
            </a:pPr>
            <a:r>
              <a:rPr lang="fa-IR" sz="1800" b="1" dirty="0" smtClean="0">
                <a:cs typeface="B Nazanin" pitchFamily="2" charset="-78"/>
              </a:rPr>
              <a:t>میانبرگ</a:t>
            </a:r>
          </a:p>
          <a:p>
            <a:pPr marL="609600" indent="-609600" eaLnBrk="1" hangingPunct="1">
              <a:buFontTx/>
              <a:buAutoNum type="arabicPeriod"/>
              <a:defRPr/>
            </a:pPr>
            <a:r>
              <a:rPr lang="fa-IR" sz="1800" b="1" dirty="0" smtClean="0">
                <a:cs typeface="B Nazanin" pitchFamily="2" charset="-78"/>
              </a:rPr>
              <a:t>روپوست (اپیدرم)پائینی</a:t>
            </a:r>
          </a:p>
          <a:p>
            <a:pPr marL="609600" indent="-609600" eaLnBrk="1" hangingPunct="1">
              <a:buFontTx/>
              <a:buAutoNum type="arabicPeriod"/>
              <a:defRPr/>
            </a:pPr>
            <a:endParaRPr lang="fa-IR" sz="1800" b="1" dirty="0" smtClean="0">
              <a:cs typeface="B Nazanin" pitchFamily="2" charset="-78"/>
            </a:endParaRPr>
          </a:p>
          <a:p>
            <a:pPr marL="609600" indent="-609600" eaLnBrk="1" hangingPunct="1">
              <a:buFontTx/>
              <a:buNone/>
              <a:defRPr/>
            </a:pPr>
            <a:r>
              <a:rPr lang="fa-IR" sz="2000" b="1" dirty="0" smtClean="0">
                <a:solidFill>
                  <a:schemeClr val="accent6">
                    <a:lumMod val="50000"/>
                  </a:schemeClr>
                </a:solidFill>
                <a:cs typeface="B Nazanin" pitchFamily="2" charset="-78"/>
              </a:rPr>
              <a:t>روپوست:</a:t>
            </a:r>
            <a:r>
              <a:rPr lang="fa-IR" sz="1800" b="1" dirty="0" smtClean="0">
                <a:cs typeface="B Nazanin" pitchFamily="2" charset="-78"/>
              </a:rPr>
              <a:t>دو</a:t>
            </a:r>
            <a:r>
              <a:rPr lang="fa-IR" sz="2000" b="1" dirty="0" smtClean="0">
                <a:cs typeface="B Nazanin" pitchFamily="2" charset="-78"/>
              </a:rPr>
              <a:t> </a:t>
            </a:r>
            <a:r>
              <a:rPr lang="fa-IR" sz="1800" b="1" dirty="0" smtClean="0">
                <a:cs typeface="B Nazanin" pitchFamily="2" charset="-78"/>
              </a:rPr>
              <a:t>لایه ی سلولی که سطح بالا وپائین برگ را می پوشاند.</a:t>
            </a:r>
            <a:endParaRPr lang="en-US" sz="1800" b="1" dirty="0" smtClean="0">
              <a:cs typeface="B Nazanin" pitchFamily="2" charset="-78"/>
            </a:endParaRPr>
          </a:p>
          <a:p>
            <a:pPr>
              <a:defRPr/>
            </a:pPr>
            <a:endParaRPr lang="fa-IR" sz="1800" dirty="0">
              <a:cs typeface="B Nazanin" pitchFamily="2" charset="-78"/>
            </a:endParaRPr>
          </a:p>
        </p:txBody>
      </p:sp>
      <p:pic>
        <p:nvPicPr>
          <p:cNvPr id="14341" name="Content Placeholder 4" descr="leafstru"/>
          <p:cNvPicPr>
            <a:picLocks noGrp="1" noChangeAspect="1" noChangeArrowheads="1"/>
          </p:cNvPicPr>
          <p:nvPr>
            <p:ph sz="half" idx="1"/>
          </p:nvPr>
        </p:nvPicPr>
        <p:blipFill>
          <a:blip r:embed="rId2"/>
          <a:srcRect/>
          <a:stretch>
            <a:fillRect/>
          </a:stretch>
        </p:blipFill>
        <p:spPr>
          <a:xfrm>
            <a:off x="457200" y="2714625"/>
            <a:ext cx="4059238" cy="3357563"/>
          </a:xfrm>
          <a:noFill/>
        </p:spPr>
      </p:pic>
      <p:pic>
        <p:nvPicPr>
          <p:cNvPr id="14342" name="Picture 2" descr="F:\برگ.JPG"/>
          <p:cNvPicPr>
            <a:picLocks noChangeAspect="1" noChangeArrowheads="1"/>
          </p:cNvPicPr>
          <p:nvPr/>
        </p:nvPicPr>
        <p:blipFill>
          <a:blip r:embed="rId3"/>
          <a:srcRect/>
          <a:stretch>
            <a:fillRect/>
          </a:stretch>
        </p:blipFill>
        <p:spPr bwMode="auto">
          <a:xfrm>
            <a:off x="357188" y="214313"/>
            <a:ext cx="4143375" cy="2286000"/>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705492"/>
          </a:xfrm>
        </p:spPr>
        <p:txBody>
          <a:bodyPr/>
          <a:lstStyle/>
          <a:p>
            <a:pPr algn="r">
              <a:buFont typeface="Wingdings" pitchFamily="2" charset="2"/>
              <a:buChar char="§"/>
              <a:defRPr/>
            </a:pPr>
            <a:r>
              <a:rPr lang="fa-IR" sz="2000" b="1" smtClean="0">
                <a:solidFill>
                  <a:srgbClr val="7030A0"/>
                </a:solidFill>
                <a:cs typeface="B Nazanin" pitchFamily="2" charset="-78"/>
              </a:rPr>
              <a:t>فرضیه:</a:t>
            </a:r>
            <a:r>
              <a:rPr lang="fa-IR" sz="2000" b="1" smtClean="0">
                <a:solidFill>
                  <a:schemeClr val="tx1"/>
                </a:solidFill>
                <a:cs typeface="B Nazanin" pitchFamily="2" charset="-78"/>
              </a:rPr>
              <a:t>حدس هوشمندانه ومنطقی که پژوهشگر برای توضیح علت یک پدیده ارائه می دهد.</a:t>
            </a:r>
            <a:br>
              <a:rPr lang="fa-IR" sz="2000" b="1" smtClean="0">
                <a:solidFill>
                  <a:schemeClr val="tx1"/>
                </a:solidFill>
                <a:cs typeface="B Nazanin" pitchFamily="2" charset="-78"/>
              </a:rPr>
            </a:br>
            <a:r>
              <a:rPr lang="fa-IR" sz="2000" b="1" smtClean="0">
                <a:solidFill>
                  <a:schemeClr val="tx1"/>
                </a:solidFill>
                <a:cs typeface="B Nazanin" pitchFamily="2" charset="-78"/>
              </a:rPr>
              <a:t/>
            </a:r>
            <a:br>
              <a:rPr lang="fa-IR" sz="2000" b="1" smtClean="0">
                <a:solidFill>
                  <a:schemeClr val="tx1"/>
                </a:solidFill>
                <a:cs typeface="B Nazanin" pitchFamily="2" charset="-78"/>
              </a:rPr>
            </a:br>
            <a:r>
              <a:rPr lang="fa-IR" sz="2000" b="1" smtClean="0">
                <a:solidFill>
                  <a:srgbClr val="7030A0"/>
                </a:solidFill>
                <a:cs typeface="B Nazanin" pitchFamily="2" charset="-78"/>
              </a:rPr>
              <a:t>ویژگی مهم فرضیه: </a:t>
            </a:r>
            <a:r>
              <a:rPr lang="fa-IR" sz="2000" b="1" smtClean="0">
                <a:solidFill>
                  <a:schemeClr val="tx1"/>
                </a:solidFill>
                <a:cs typeface="B Nazanin" pitchFamily="2" charset="-78"/>
              </a:rPr>
              <a:t>توانایی آزمودن آن است</a:t>
            </a:r>
            <a:br>
              <a:rPr lang="fa-IR" sz="2000" b="1" smtClean="0">
                <a:solidFill>
                  <a:schemeClr val="tx1"/>
                </a:solidFill>
                <a:cs typeface="B Nazanin" pitchFamily="2" charset="-78"/>
              </a:rPr>
            </a:br>
            <a:r>
              <a:rPr lang="fa-IR" sz="2000" b="1" smtClean="0">
                <a:solidFill>
                  <a:schemeClr val="tx1"/>
                </a:solidFill>
                <a:cs typeface="B Nazanin" pitchFamily="2" charset="-78"/>
              </a:rPr>
              <a:t/>
            </a:r>
            <a:br>
              <a:rPr lang="fa-IR" sz="2000" b="1" smtClean="0">
                <a:solidFill>
                  <a:schemeClr val="tx1"/>
                </a:solidFill>
                <a:cs typeface="B Nazanin" pitchFamily="2" charset="-78"/>
              </a:rPr>
            </a:br>
            <a:r>
              <a:rPr lang="fa-IR" sz="2000" b="1" smtClean="0">
                <a:solidFill>
                  <a:srgbClr val="7030A0"/>
                </a:solidFill>
                <a:cs typeface="B Nazanin" pitchFamily="2" charset="-78"/>
              </a:rPr>
              <a:t>دلیل توانایی آزمودن فرضیه:</a:t>
            </a:r>
            <a:r>
              <a:rPr lang="fa-IR" sz="2000" b="1" smtClean="0">
                <a:solidFill>
                  <a:schemeClr val="tx1"/>
                </a:solidFill>
                <a:cs typeface="B Nazanin" pitchFamily="2" charset="-78"/>
              </a:rPr>
              <a:t> چون یک پیش بینی را مطرح می کند که با طراحی واجرای یک آزمایش می توان درستس یا نادرستی آن را آزمود.</a:t>
            </a:r>
            <a:br>
              <a:rPr lang="fa-IR" sz="2000" b="1" smtClean="0">
                <a:solidFill>
                  <a:schemeClr val="tx1"/>
                </a:solidFill>
                <a:cs typeface="B Nazanin" pitchFamily="2" charset="-78"/>
              </a:rPr>
            </a:br>
            <a:r>
              <a:rPr lang="fa-IR" sz="2000" b="1" smtClean="0">
                <a:solidFill>
                  <a:schemeClr val="tx1"/>
                </a:solidFill>
                <a:cs typeface="B Nazanin" pitchFamily="2" charset="-78"/>
              </a:rPr>
              <a:t/>
            </a:r>
            <a:br>
              <a:rPr lang="fa-IR" sz="2000" b="1" smtClean="0">
                <a:solidFill>
                  <a:schemeClr val="tx1"/>
                </a:solidFill>
                <a:cs typeface="B Nazanin" pitchFamily="2" charset="-78"/>
              </a:rPr>
            </a:br>
            <a:r>
              <a:rPr lang="fa-IR" sz="2000" b="1" smtClean="0">
                <a:solidFill>
                  <a:schemeClr val="tx1"/>
                </a:solidFill>
                <a:cs typeface="B Nazanin" pitchFamily="2" charset="-78"/>
              </a:rPr>
              <a:t>فرضیه های تایید شده به ایجاد ویا تکمیل  یک </a:t>
            </a:r>
            <a:r>
              <a:rPr lang="fa-IR" sz="2000" b="1" smtClean="0">
                <a:solidFill>
                  <a:srgbClr val="FFFF00"/>
                </a:solidFill>
                <a:cs typeface="B Nazanin" pitchFamily="2" charset="-78"/>
              </a:rPr>
              <a:t>نظریه</a:t>
            </a:r>
            <a:r>
              <a:rPr lang="fa-IR" sz="2000" b="1" smtClean="0">
                <a:solidFill>
                  <a:schemeClr val="tx1"/>
                </a:solidFill>
                <a:cs typeface="B Nazanin" pitchFamily="2" charset="-78"/>
              </a:rPr>
              <a:t> منتهی می شود.مثل </a:t>
            </a:r>
            <a:r>
              <a:rPr lang="fa-IR" sz="2000" b="1" smtClean="0">
                <a:solidFill>
                  <a:srgbClr val="FF0000"/>
                </a:solidFill>
                <a:cs typeface="B Nazanin" pitchFamily="2" charset="-78"/>
              </a:rPr>
              <a:t>نظریه ی  سلولی</a:t>
            </a:r>
            <a:r>
              <a:rPr lang="fa-IR" sz="2000" b="1" smtClean="0">
                <a:solidFill>
                  <a:schemeClr val="tx1"/>
                </a:solidFill>
                <a:cs typeface="B Nazanin" pitchFamily="2" charset="-78"/>
              </a:rPr>
              <a:t/>
            </a:r>
            <a:br>
              <a:rPr lang="fa-IR" sz="2000" b="1" smtClean="0">
                <a:solidFill>
                  <a:schemeClr val="tx1"/>
                </a:solidFill>
                <a:cs typeface="B Nazanin" pitchFamily="2" charset="-78"/>
              </a:rPr>
            </a:br>
            <a:r>
              <a:rPr lang="fa-IR" sz="2000" b="1" smtClean="0">
                <a:solidFill>
                  <a:schemeClr val="tx1"/>
                </a:solidFill>
                <a:cs typeface="B Nazanin" pitchFamily="2" charset="-78"/>
              </a:rPr>
              <a:t/>
            </a:r>
            <a:br>
              <a:rPr lang="fa-IR" sz="2000" b="1" smtClean="0">
                <a:solidFill>
                  <a:schemeClr val="tx1"/>
                </a:solidFill>
                <a:cs typeface="B Nazanin" pitchFamily="2" charset="-78"/>
              </a:rPr>
            </a:br>
            <a:r>
              <a:rPr lang="fa-IR" sz="2000" b="1" smtClean="0">
                <a:solidFill>
                  <a:schemeClr val="tx1"/>
                </a:solidFill>
                <a:cs typeface="B Nazanin" pitchFamily="2" charset="-78"/>
              </a:rPr>
              <a:t/>
            </a:r>
            <a:br>
              <a:rPr lang="fa-IR" sz="2000" b="1" smtClean="0">
                <a:solidFill>
                  <a:schemeClr val="tx1"/>
                </a:solidFill>
                <a:cs typeface="B Nazanin" pitchFamily="2" charset="-78"/>
              </a:rPr>
            </a:br>
            <a:r>
              <a:rPr lang="fa-IR" sz="2000" b="1" smtClean="0">
                <a:solidFill>
                  <a:srgbClr val="FF0000"/>
                </a:solidFill>
                <a:cs typeface="B Nazanin" pitchFamily="2" charset="-78"/>
              </a:rPr>
              <a:t>نظریه ی سلولی:</a:t>
            </a:r>
            <a:r>
              <a:rPr lang="fa-IR" sz="2000" b="1" smtClean="0">
                <a:solidFill>
                  <a:schemeClr val="tx1"/>
                </a:solidFill>
                <a:cs typeface="B Nazanin" pitchFamily="2" charset="-78"/>
              </a:rPr>
              <a:t/>
            </a:r>
            <a:br>
              <a:rPr lang="fa-IR" sz="2000" b="1" smtClean="0">
                <a:solidFill>
                  <a:schemeClr val="tx1"/>
                </a:solidFill>
                <a:cs typeface="B Nazanin" pitchFamily="2" charset="-78"/>
              </a:rPr>
            </a:br>
            <a:r>
              <a:rPr lang="fa-IR" sz="2000" b="1" smtClean="0">
                <a:solidFill>
                  <a:schemeClr val="tx1"/>
                </a:solidFill>
                <a:cs typeface="B Nazanin" pitchFamily="2" charset="-78"/>
              </a:rPr>
              <a:t>1. سلول کوچکترین واحد سازنده پیکر همه ی جانداران است که واکنش های شیمیایی اساسی در آن صورت می گیرد.</a:t>
            </a:r>
            <a:br>
              <a:rPr lang="fa-IR" sz="2000" b="1" smtClean="0">
                <a:solidFill>
                  <a:schemeClr val="tx1"/>
                </a:solidFill>
                <a:cs typeface="B Nazanin" pitchFamily="2" charset="-78"/>
              </a:rPr>
            </a:br>
            <a:r>
              <a:rPr lang="fa-IR" sz="2000" b="1" smtClean="0">
                <a:solidFill>
                  <a:schemeClr val="tx1"/>
                </a:solidFill>
                <a:cs typeface="B Nazanin" pitchFamily="2" charset="-78"/>
              </a:rPr>
              <a:t>2. هر سلول از سلولهای دیگر بوجود می آید.</a:t>
            </a:r>
            <a:br>
              <a:rPr lang="fa-IR" sz="2000" b="1" smtClean="0">
                <a:solidFill>
                  <a:schemeClr val="tx1"/>
                </a:solidFill>
                <a:cs typeface="B Nazanin" pitchFamily="2" charset="-78"/>
              </a:rPr>
            </a:br>
            <a:r>
              <a:rPr lang="fa-IR" sz="2000" b="1" smtClean="0">
                <a:solidFill>
                  <a:srgbClr val="7030A0"/>
                </a:solidFill>
                <a:cs typeface="B Nazanin" pitchFamily="2" charset="-78"/>
              </a:rPr>
              <a:t/>
            </a:r>
            <a:br>
              <a:rPr lang="fa-IR" sz="2000" b="1" smtClean="0">
                <a:solidFill>
                  <a:srgbClr val="7030A0"/>
                </a:solidFill>
                <a:cs typeface="B Nazanin" pitchFamily="2" charset="-78"/>
              </a:rPr>
            </a:br>
            <a:endParaRPr lang="fa-IR" sz="2000" b="1">
              <a:solidFill>
                <a:srgbClr val="7030A0"/>
              </a:solidFill>
              <a:cs typeface="B Nazanin" pitchFamily="2" charset="-78"/>
            </a:endParaRPr>
          </a:p>
        </p:txBody>
      </p:sp>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285750"/>
            <a:ext cx="4059238" cy="5810250"/>
          </a:xfrm>
        </p:spPr>
        <p:txBody>
          <a:bodyPr/>
          <a:lstStyle/>
          <a:p>
            <a:pPr marL="609600" indent="-609600" eaLnBrk="1" hangingPunct="1">
              <a:buFontTx/>
              <a:buNone/>
              <a:defRPr/>
            </a:pPr>
            <a:r>
              <a:rPr lang="fa-IR" sz="1800" b="1" dirty="0" smtClean="0">
                <a:solidFill>
                  <a:srgbClr val="FFFF00"/>
                </a:solidFill>
                <a:cs typeface="B Nazanin" pitchFamily="2" charset="-78"/>
              </a:rPr>
              <a:t>انواع سلولهای روپوست:</a:t>
            </a:r>
          </a:p>
          <a:p>
            <a:pPr marL="609600" indent="-609600" eaLnBrk="1" hangingPunct="1">
              <a:buFontTx/>
              <a:buAutoNum type="arabicPeriod"/>
              <a:defRPr/>
            </a:pPr>
            <a:r>
              <a:rPr lang="fa-IR" sz="1600" b="1" dirty="0" smtClean="0">
                <a:cs typeface="B Nazanin" pitchFamily="2" charset="-78"/>
              </a:rPr>
              <a:t>سلولهای نگهبان روزنه</a:t>
            </a:r>
          </a:p>
          <a:p>
            <a:pPr marL="609600" indent="-609600" eaLnBrk="1" hangingPunct="1">
              <a:buFontTx/>
              <a:buAutoNum type="arabicPeriod"/>
              <a:defRPr/>
            </a:pPr>
            <a:r>
              <a:rPr lang="fa-IR" sz="1600" b="1" dirty="0" smtClean="0">
                <a:cs typeface="B Nazanin" pitchFamily="2" charset="-78"/>
              </a:rPr>
              <a:t>سلولهای چند وجهی</a:t>
            </a:r>
          </a:p>
          <a:p>
            <a:pPr marL="609600" indent="-609600" eaLnBrk="1" hangingPunct="1">
              <a:buFontTx/>
              <a:buNone/>
              <a:defRPr/>
            </a:pPr>
            <a:endParaRPr lang="fa-IR" sz="1600" b="1" dirty="0" smtClean="0">
              <a:cs typeface="B Nazanin" pitchFamily="2" charset="-78"/>
            </a:endParaRPr>
          </a:p>
          <a:p>
            <a:pPr marL="609600" indent="-609600" eaLnBrk="1" hangingPunct="1">
              <a:buFontTx/>
              <a:buNone/>
              <a:defRPr/>
            </a:pPr>
            <a:r>
              <a:rPr lang="fa-IR" sz="1800" b="1" dirty="0" smtClean="0">
                <a:cs typeface="B Nazanin" pitchFamily="2" charset="-78"/>
              </a:rPr>
              <a:t>سلولهای نگهبان روزنه:</a:t>
            </a:r>
          </a:p>
          <a:p>
            <a:pPr marL="609600" indent="-609600" eaLnBrk="1" hangingPunct="1">
              <a:buFontTx/>
              <a:buNone/>
              <a:defRPr/>
            </a:pPr>
            <a:r>
              <a:rPr lang="fa-IR" sz="1800" b="1" dirty="0" smtClean="0">
                <a:solidFill>
                  <a:schemeClr val="bg2"/>
                </a:solidFill>
                <a:cs typeface="B Nazanin" pitchFamily="2" charset="-78"/>
              </a:rPr>
              <a:t>نقش</a:t>
            </a:r>
            <a:r>
              <a:rPr lang="fa-IR" sz="1800" b="1" dirty="0" smtClean="0">
                <a:cs typeface="B Nazanin" pitchFamily="2" charset="-78"/>
              </a:rPr>
              <a:t>:</a:t>
            </a:r>
            <a:r>
              <a:rPr lang="fa-IR" sz="1600" b="1" dirty="0" smtClean="0">
                <a:cs typeface="B Nazanin" pitchFamily="2" charset="-78"/>
              </a:rPr>
              <a:t>باز وبسته کردن روزنه</a:t>
            </a:r>
          </a:p>
          <a:p>
            <a:pPr marL="609600" indent="-609600" eaLnBrk="1" hangingPunct="1">
              <a:buFontTx/>
              <a:buNone/>
              <a:defRPr/>
            </a:pPr>
            <a:r>
              <a:rPr lang="fa-IR" sz="1800" b="1" dirty="0" smtClean="0">
                <a:solidFill>
                  <a:srgbClr val="FFC000"/>
                </a:solidFill>
                <a:cs typeface="B Nazanin" pitchFamily="2" charset="-78"/>
              </a:rPr>
              <a:t>ویژگی</a:t>
            </a:r>
            <a:r>
              <a:rPr lang="fa-IR" sz="1600" b="1" dirty="0" smtClean="0">
                <a:solidFill>
                  <a:srgbClr val="FFC000"/>
                </a:solidFill>
                <a:cs typeface="B Nazanin" pitchFamily="2" charset="-78"/>
              </a:rPr>
              <a:t>:</a:t>
            </a:r>
            <a:r>
              <a:rPr lang="fa-IR" sz="1600" b="1" dirty="0" smtClean="0">
                <a:cs typeface="B Nazanin" pitchFamily="2" charset="-78"/>
              </a:rPr>
              <a:t>بر خلاف سایر سلولهای روپوست کلروپلاست دارند.</a:t>
            </a:r>
          </a:p>
          <a:p>
            <a:pPr marL="609600" indent="-609600" eaLnBrk="1" hangingPunct="1">
              <a:buFontTx/>
              <a:buNone/>
              <a:defRPr/>
            </a:pPr>
            <a:r>
              <a:rPr lang="fa-IR" sz="1600" b="1" dirty="0" smtClean="0">
                <a:cs typeface="B Nazanin" pitchFamily="2" charset="-78"/>
              </a:rPr>
              <a:t>علت باز وبسته شدن: جذب یونها  وآب از سلولهای مجاور ودفع یونها وآب به سلولهای مجاور</a:t>
            </a:r>
          </a:p>
          <a:p>
            <a:pPr marL="609600" indent="-609600" eaLnBrk="1" hangingPunct="1">
              <a:buFontTx/>
              <a:buNone/>
              <a:defRPr/>
            </a:pPr>
            <a:endParaRPr lang="fa-IR" sz="1600" b="1" dirty="0" smtClean="0">
              <a:cs typeface="B Nazanin" pitchFamily="2" charset="-78"/>
            </a:endParaRPr>
          </a:p>
          <a:p>
            <a:pPr marL="609600" indent="-609600" eaLnBrk="1" hangingPunct="1">
              <a:buFontTx/>
              <a:buNone/>
              <a:defRPr/>
            </a:pPr>
            <a:r>
              <a:rPr lang="fa-IR" sz="1800" b="1" dirty="0" smtClean="0">
                <a:solidFill>
                  <a:srgbClr val="7030A0"/>
                </a:solidFill>
                <a:cs typeface="B Nazanin" pitchFamily="2" charset="-78"/>
              </a:rPr>
              <a:t>کوتیکول( پوستک)</a:t>
            </a:r>
            <a:r>
              <a:rPr lang="fa-IR" sz="1800" b="1" dirty="0" smtClean="0">
                <a:cs typeface="B Nazanin" pitchFamily="2" charset="-78"/>
              </a:rPr>
              <a:t>:</a:t>
            </a:r>
            <a:r>
              <a:rPr lang="fa-IR" sz="1600" b="1" dirty="0" smtClean="0">
                <a:cs typeface="B Nazanin" pitchFamily="2" charset="-78"/>
              </a:rPr>
              <a:t>لایه ی کوتینی(موم) روی روپوست را کوتیکول می گویند.</a:t>
            </a:r>
          </a:p>
          <a:p>
            <a:pPr marL="609600" indent="-609600" eaLnBrk="1" hangingPunct="1">
              <a:buFontTx/>
              <a:buNone/>
              <a:defRPr/>
            </a:pPr>
            <a:r>
              <a:rPr lang="fa-IR" sz="1800" b="1" dirty="0" smtClean="0">
                <a:solidFill>
                  <a:schemeClr val="bg1">
                    <a:lumMod val="85000"/>
                    <a:lumOff val="15000"/>
                  </a:schemeClr>
                </a:solidFill>
                <a:cs typeface="B Nazanin" pitchFamily="2" charset="-78"/>
              </a:rPr>
              <a:t>نقش</a:t>
            </a:r>
            <a:r>
              <a:rPr lang="fa-IR" sz="1800" b="1" dirty="0" smtClean="0">
                <a:cs typeface="B Nazanin" pitchFamily="2" charset="-78"/>
              </a:rPr>
              <a:t> :</a:t>
            </a:r>
            <a:r>
              <a:rPr lang="fa-IR" sz="1600" b="1" dirty="0" smtClean="0">
                <a:cs typeface="B Nazanin" pitchFamily="2" charset="-78"/>
              </a:rPr>
              <a:t>محافظت از سلولهای زیرین خود در برابر سرما،نفوذ میکروبهاوتبخیر آب</a:t>
            </a:r>
          </a:p>
          <a:p>
            <a:pPr marL="609600" indent="-609600" eaLnBrk="1" hangingPunct="1">
              <a:buFontTx/>
              <a:buNone/>
              <a:defRPr/>
            </a:pPr>
            <a:endParaRPr lang="fa-IR" sz="1600" b="1" dirty="0" smtClean="0">
              <a:cs typeface="B Nazanin" pitchFamily="2" charset="-78"/>
            </a:endParaRPr>
          </a:p>
          <a:p>
            <a:pPr marL="609600" indent="-609600" eaLnBrk="1" hangingPunct="1">
              <a:buFontTx/>
              <a:buNone/>
              <a:defRPr/>
            </a:pPr>
            <a:r>
              <a:rPr lang="fa-IR" sz="1600" b="1" dirty="0" smtClean="0">
                <a:solidFill>
                  <a:schemeClr val="tx2">
                    <a:lumMod val="75000"/>
                  </a:schemeClr>
                </a:solidFill>
                <a:cs typeface="B Nazanin" pitchFamily="2" charset="-78"/>
              </a:rPr>
              <a:t>محل تولید: </a:t>
            </a:r>
            <a:r>
              <a:rPr lang="fa-IR" sz="1600" b="1" dirty="0" smtClean="0">
                <a:cs typeface="B Nazanin" pitchFamily="2" charset="-78"/>
              </a:rPr>
              <a:t>سلولهای اپیدرم</a:t>
            </a:r>
          </a:p>
          <a:p>
            <a:pPr marL="609600" indent="-609600" eaLnBrk="1" hangingPunct="1">
              <a:buFontTx/>
              <a:buNone/>
              <a:defRPr/>
            </a:pPr>
            <a:endParaRPr lang="fa-IR" sz="1600" b="1" dirty="0" smtClean="0">
              <a:cs typeface="B Nazanin" pitchFamily="2" charset="-78"/>
            </a:endParaRPr>
          </a:p>
          <a:p>
            <a:pPr>
              <a:defRPr/>
            </a:pPr>
            <a:endParaRPr lang="fa-IR" sz="1600" dirty="0">
              <a:cs typeface="B Nazanin" pitchFamily="2" charset="-78"/>
            </a:endParaRPr>
          </a:p>
        </p:txBody>
      </p:sp>
      <p:pic>
        <p:nvPicPr>
          <p:cNvPr id="15364" name="Picture 3" descr="F:\سلول نگهبان روزنه.JPG"/>
          <p:cNvPicPr>
            <a:picLocks noGrp="1" noChangeAspect="1" noChangeArrowheads="1"/>
          </p:cNvPicPr>
          <p:nvPr>
            <p:ph sz="half" idx="1"/>
          </p:nvPr>
        </p:nvPicPr>
        <p:blipFill>
          <a:blip r:embed="rId2"/>
          <a:srcRect/>
          <a:stretch>
            <a:fillRect/>
          </a:stretch>
        </p:blipFill>
        <p:spPr>
          <a:xfrm>
            <a:off x="457200" y="1500188"/>
            <a:ext cx="4059238" cy="4500562"/>
          </a:xfrm>
          <a:noFill/>
        </p:spPr>
      </p:pic>
      <p:sp>
        <p:nvSpPr>
          <p:cNvPr id="5" name="Footer Placeholder 4"/>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43375" y="285750"/>
            <a:ext cx="4564063" cy="5810250"/>
          </a:xfrm>
        </p:spPr>
        <p:txBody>
          <a:bodyPr/>
          <a:lstStyle/>
          <a:p>
            <a:pPr>
              <a:defRPr/>
            </a:pPr>
            <a:r>
              <a:rPr lang="fa-IR" sz="2000" b="1" dirty="0" smtClean="0">
                <a:solidFill>
                  <a:srgbClr val="92D050"/>
                </a:solidFill>
                <a:cs typeface="B Nazanin" pitchFamily="2" charset="-78"/>
              </a:rPr>
              <a:t>میانبرگ(مزوفیل)</a:t>
            </a:r>
            <a:r>
              <a:rPr lang="fa-IR" sz="2000" b="1" dirty="0" smtClean="0">
                <a:cs typeface="B Nazanin" pitchFamily="2" charset="-78"/>
              </a:rPr>
              <a:t>: </a:t>
            </a:r>
            <a:r>
              <a:rPr lang="fa-IR" sz="1800" b="1" dirty="0" smtClean="0">
                <a:cs typeface="B Nazanin" pitchFamily="2" charset="-78"/>
              </a:rPr>
              <a:t>دو یا چند لایه ی سلولی کلروپلاست دار که بین روپوست بالایی وپائینی وجود دارد.</a:t>
            </a:r>
            <a:endParaRPr lang="en-US" sz="2000" b="1" dirty="0" smtClean="0">
              <a:cs typeface="B Nazanin" pitchFamily="2" charset="-78"/>
            </a:endParaRPr>
          </a:p>
          <a:p>
            <a:pPr>
              <a:defRPr/>
            </a:pPr>
            <a:r>
              <a:rPr lang="fa-IR" sz="1800" b="1" dirty="0" smtClean="0">
                <a:solidFill>
                  <a:srgbClr val="92D050"/>
                </a:solidFill>
                <a:cs typeface="B Nazanin" pitchFamily="2" charset="-78"/>
              </a:rPr>
              <a:t>انواع سلولهای میانبرگ(مزوفیل):</a:t>
            </a:r>
          </a:p>
          <a:p>
            <a:pPr>
              <a:defRPr/>
            </a:pPr>
            <a:endParaRPr lang="fa-IR" sz="1800" b="1" dirty="0" smtClean="0">
              <a:cs typeface="B Nazanin" pitchFamily="2" charset="-78"/>
            </a:endParaRPr>
          </a:p>
          <a:p>
            <a:pPr marL="342900" indent="-342900">
              <a:buFont typeface="Wingdings 2" pitchFamily="18" charset="2"/>
              <a:buAutoNum type="arabicPeriod"/>
              <a:defRPr/>
            </a:pPr>
            <a:r>
              <a:rPr lang="fa-IR" sz="1800" b="1" dirty="0" smtClean="0">
                <a:cs typeface="B Nazanin" pitchFamily="2" charset="-78"/>
              </a:rPr>
              <a:t>مزوفیل نرده ای : در بخش بالایی میانبرگ قرار داردوتبخیر آب  را کاهش می دهد.</a:t>
            </a:r>
          </a:p>
          <a:p>
            <a:pPr marL="342900" indent="-342900">
              <a:buFont typeface="Wingdings 2" pitchFamily="18" charset="2"/>
              <a:buAutoNum type="arabicPeriod"/>
              <a:defRPr/>
            </a:pPr>
            <a:r>
              <a:rPr lang="fa-IR" sz="1800" b="1" dirty="0" smtClean="0">
                <a:cs typeface="B Nazanin" pitchFamily="2" charset="-78"/>
              </a:rPr>
              <a:t>مزوفیل اسفنجی: در بخش پائینی میانبرگ قرار دارد وبین آن فضای زیادی وجود دارد. </a:t>
            </a:r>
          </a:p>
          <a:p>
            <a:pPr>
              <a:defRPr/>
            </a:pPr>
            <a:endParaRPr lang="fa-IR" sz="1800" dirty="0" smtClean="0">
              <a:cs typeface="B Nazanin" pitchFamily="2" charset="-78"/>
            </a:endParaRPr>
          </a:p>
          <a:p>
            <a:pPr>
              <a:buFont typeface="Wingdings 2" pitchFamily="18" charset="2"/>
              <a:buNone/>
              <a:defRPr/>
            </a:pPr>
            <a:endParaRPr lang="fa-IR" sz="1800" dirty="0">
              <a:cs typeface="B Nazanin" pitchFamily="2" charset="-78"/>
            </a:endParaRPr>
          </a:p>
        </p:txBody>
      </p:sp>
      <p:pic>
        <p:nvPicPr>
          <p:cNvPr id="56323" name="Content Placeholder 4" descr="leafstru"/>
          <p:cNvPicPr>
            <a:picLocks noGrp="1" noChangeAspect="1" noChangeArrowheads="1"/>
          </p:cNvPicPr>
          <p:nvPr>
            <p:ph sz="half" idx="1"/>
          </p:nvPr>
        </p:nvPicPr>
        <p:blipFill>
          <a:blip r:embed="rId2"/>
          <a:srcRect/>
          <a:stretch>
            <a:fillRect/>
          </a:stretch>
        </p:blipFill>
        <p:spPr>
          <a:xfrm>
            <a:off x="457200" y="1143000"/>
            <a:ext cx="3543300" cy="4929188"/>
          </a:xfrm>
          <a:noFill/>
        </p:spPr>
      </p:pic>
      <p:sp>
        <p:nvSpPr>
          <p:cNvPr id="5" name="Footer Placeholder 4"/>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14313"/>
            <a:ext cx="4143375" cy="2000250"/>
          </a:xfrm>
        </p:spPr>
        <p:txBody>
          <a:bodyPr/>
          <a:lstStyle/>
          <a:p>
            <a:pPr>
              <a:defRPr/>
            </a:pPr>
            <a:endParaRPr lang="fa-IR"/>
          </a:p>
        </p:txBody>
      </p:sp>
      <p:sp>
        <p:nvSpPr>
          <p:cNvPr id="4" name="Content Placeholder 3"/>
          <p:cNvSpPr>
            <a:spLocks noGrp="1"/>
          </p:cNvSpPr>
          <p:nvPr>
            <p:ph sz="half" idx="2"/>
          </p:nvPr>
        </p:nvSpPr>
        <p:spPr>
          <a:xfrm>
            <a:off x="4648200" y="214313"/>
            <a:ext cx="4059238" cy="5881687"/>
          </a:xfrm>
        </p:spPr>
        <p:txBody>
          <a:bodyPr/>
          <a:lstStyle/>
          <a:p>
            <a:pPr marL="609600" indent="-609600" eaLnBrk="1" hangingPunct="1">
              <a:buFontTx/>
              <a:buNone/>
              <a:defRPr/>
            </a:pPr>
            <a:r>
              <a:rPr lang="fa-IR" sz="1600" b="1" dirty="0" smtClean="0">
                <a:solidFill>
                  <a:schemeClr val="accent2">
                    <a:lumMod val="60000"/>
                    <a:lumOff val="40000"/>
                  </a:schemeClr>
                </a:solidFill>
                <a:cs typeface="B Nazanin" pitchFamily="2" charset="-78"/>
              </a:rPr>
              <a:t>رگبرگها:</a:t>
            </a:r>
          </a:p>
          <a:p>
            <a:pPr marL="609600" indent="-609600" eaLnBrk="1" hangingPunct="1">
              <a:buFontTx/>
              <a:buNone/>
              <a:defRPr/>
            </a:pPr>
            <a:r>
              <a:rPr lang="fa-IR" sz="1600" b="1" dirty="0" smtClean="0">
                <a:solidFill>
                  <a:schemeClr val="accent5">
                    <a:lumMod val="50000"/>
                  </a:schemeClr>
                </a:solidFill>
                <a:cs typeface="B Nazanin" pitchFamily="2" charset="-78"/>
              </a:rPr>
              <a:t>محل</a:t>
            </a:r>
            <a:r>
              <a:rPr lang="fa-IR" sz="1600" b="1" dirty="0" smtClean="0">
                <a:cs typeface="B Nazanin" pitchFamily="2" charset="-78"/>
              </a:rPr>
              <a:t>: در میانبرگ</a:t>
            </a:r>
          </a:p>
          <a:p>
            <a:pPr marL="609600" indent="-609600" eaLnBrk="1" hangingPunct="1">
              <a:buFontTx/>
              <a:buNone/>
              <a:defRPr/>
            </a:pPr>
            <a:r>
              <a:rPr lang="fa-IR" sz="1600" b="1" dirty="0" smtClean="0">
                <a:solidFill>
                  <a:schemeClr val="tx2">
                    <a:lumMod val="75000"/>
                  </a:schemeClr>
                </a:solidFill>
                <a:cs typeface="B Nazanin" pitchFamily="2" charset="-78"/>
              </a:rPr>
              <a:t>نقش:</a:t>
            </a:r>
            <a:r>
              <a:rPr lang="fa-IR" sz="1600" b="1" dirty="0" smtClean="0">
                <a:cs typeface="B Nazanin" pitchFamily="2" charset="-78"/>
              </a:rPr>
              <a:t> 1. انتقال مواد 2. استحکام برگها</a:t>
            </a:r>
            <a:endParaRPr lang="fa-IR" sz="1600" dirty="0" smtClean="0">
              <a:cs typeface="B Nazanin" pitchFamily="2" charset="-78"/>
            </a:endParaRPr>
          </a:p>
          <a:p>
            <a:pPr marL="609600" indent="-609600" eaLnBrk="1" hangingPunct="1">
              <a:buFontTx/>
              <a:buNone/>
              <a:defRPr/>
            </a:pPr>
            <a:r>
              <a:rPr lang="fa-IR" sz="1600" b="1" dirty="0" smtClean="0">
                <a:solidFill>
                  <a:srgbClr val="FFC000"/>
                </a:solidFill>
                <a:cs typeface="B Nazanin" pitchFamily="2" charset="-78"/>
              </a:rPr>
              <a:t>انواع آوند رگبرگها:</a:t>
            </a:r>
          </a:p>
          <a:p>
            <a:pPr marL="609600" indent="-609600" eaLnBrk="1" hangingPunct="1">
              <a:buFontTx/>
              <a:buAutoNum type="arabicPeriod"/>
              <a:defRPr/>
            </a:pPr>
            <a:r>
              <a:rPr lang="fa-IR" sz="1600" b="1" dirty="0" smtClean="0">
                <a:cs typeface="B Nazanin" pitchFamily="2" charset="-78"/>
              </a:rPr>
              <a:t>آوند چوبی: انتقال آب ومواد معدنی از ریشه به برگها</a:t>
            </a:r>
          </a:p>
          <a:p>
            <a:pPr marL="609600" indent="-609600" eaLnBrk="1" hangingPunct="1">
              <a:buFontTx/>
              <a:buAutoNum type="arabicPeriod"/>
              <a:defRPr/>
            </a:pPr>
            <a:r>
              <a:rPr lang="fa-IR" sz="1600" b="1" dirty="0" smtClean="0">
                <a:cs typeface="B Nazanin" pitchFamily="2" charset="-78"/>
              </a:rPr>
              <a:t>آوند آبکش: انتقال محصولات فتوسنتزی از برگها به نقاط مختلف گیاه</a:t>
            </a:r>
          </a:p>
          <a:p>
            <a:pPr marL="609600" indent="-609600" eaLnBrk="1" hangingPunct="1">
              <a:buFontTx/>
              <a:buNone/>
              <a:defRPr/>
            </a:pPr>
            <a:endParaRPr lang="fa-IR" sz="1600" b="1" dirty="0" smtClean="0">
              <a:cs typeface="B Nazanin" pitchFamily="2" charset="-78"/>
            </a:endParaRPr>
          </a:p>
          <a:p>
            <a:pPr marL="609600" indent="-609600" eaLnBrk="1" hangingPunct="1">
              <a:buFontTx/>
              <a:buNone/>
              <a:defRPr/>
            </a:pPr>
            <a:r>
              <a:rPr lang="fa-IR" sz="1600" b="1" dirty="0" smtClean="0">
                <a:solidFill>
                  <a:srgbClr val="FFC000"/>
                </a:solidFill>
                <a:cs typeface="B Nazanin" pitchFamily="2" charset="-78"/>
              </a:rPr>
              <a:t>محصولاتی که از گلوکز در گیاهان حاصل می آید:</a:t>
            </a:r>
          </a:p>
          <a:p>
            <a:pPr marL="609600" indent="-609600" eaLnBrk="1" hangingPunct="1">
              <a:buFontTx/>
              <a:buAutoNum type="arabicPeriod"/>
              <a:defRPr/>
            </a:pPr>
            <a:r>
              <a:rPr lang="fa-IR" sz="1600" b="1" dirty="0" smtClean="0">
                <a:cs typeface="B Nazanin" pitchFamily="2" charset="-78"/>
              </a:rPr>
              <a:t>نشاسته : در کلروپلاست ذخیره می شود</a:t>
            </a:r>
          </a:p>
          <a:p>
            <a:pPr marL="609600" indent="-609600" eaLnBrk="1" hangingPunct="1">
              <a:buFontTx/>
              <a:buAutoNum type="arabicPeriod"/>
              <a:defRPr/>
            </a:pPr>
            <a:r>
              <a:rPr lang="fa-IR" sz="1600" b="1" dirty="0" smtClean="0">
                <a:cs typeface="B Nazanin" pitchFamily="2" charset="-78"/>
              </a:rPr>
              <a:t>چربی</a:t>
            </a:r>
          </a:p>
          <a:p>
            <a:pPr marL="609600" indent="-609600" eaLnBrk="1" hangingPunct="1">
              <a:buFontTx/>
              <a:buAutoNum type="arabicPeriod"/>
              <a:defRPr/>
            </a:pPr>
            <a:r>
              <a:rPr lang="fa-IR" sz="1600" b="1" dirty="0" smtClean="0">
                <a:cs typeface="B Nazanin" pitchFamily="2" charset="-78"/>
              </a:rPr>
              <a:t>پروتئین</a:t>
            </a:r>
          </a:p>
          <a:p>
            <a:pPr marL="609600" indent="-609600" eaLnBrk="1" hangingPunct="1">
              <a:defRPr/>
            </a:pPr>
            <a:r>
              <a:rPr lang="fa-IR" sz="1600" b="1" dirty="0" smtClean="0">
                <a:cs typeface="B Nazanin" pitchFamily="2" charset="-78"/>
              </a:rPr>
              <a:t>گیاهان برای ساختن پروتئین از گلوکز نیاز به نیتروژن دارند چون در گلوکز عنصر نیتروژن وجود ندارد.</a:t>
            </a:r>
          </a:p>
          <a:p>
            <a:pPr marL="609600" indent="-609600" eaLnBrk="1" hangingPunct="1">
              <a:defRPr/>
            </a:pPr>
            <a:r>
              <a:rPr lang="fa-IR" sz="1600" b="1" dirty="0" smtClean="0">
                <a:cs typeface="B Nazanin" pitchFamily="2" charset="-78"/>
              </a:rPr>
              <a:t>گیاهان نیتروژن مورد نیاز خود را از ترکیبات نیتروژن دار (نیترات) موجود در خاک که در آب حل شده از طریق ریشه دریافت می کنند.</a:t>
            </a:r>
          </a:p>
          <a:p>
            <a:pPr marL="609600" indent="-609600" eaLnBrk="1" hangingPunct="1">
              <a:buFontTx/>
              <a:buAutoNum type="arabicPeriod"/>
              <a:defRPr/>
            </a:pPr>
            <a:endParaRPr lang="en-US" sz="1600" b="1" dirty="0" smtClean="0">
              <a:cs typeface="B Nazanin" pitchFamily="2" charset="-78"/>
            </a:endParaRPr>
          </a:p>
          <a:p>
            <a:pPr>
              <a:defRPr/>
            </a:pPr>
            <a:endParaRPr lang="fa-IR" sz="1600" dirty="0">
              <a:cs typeface="B Nazanin" pitchFamily="2" charset="-78"/>
            </a:endParaRPr>
          </a:p>
        </p:txBody>
      </p:sp>
      <p:pic>
        <p:nvPicPr>
          <p:cNvPr id="16389" name="Picture 2" descr="F:\لایه برگ.jpg"/>
          <p:cNvPicPr>
            <a:picLocks noGrp="1" noChangeAspect="1" noChangeArrowheads="1"/>
          </p:cNvPicPr>
          <p:nvPr>
            <p:ph sz="half" idx="1"/>
          </p:nvPr>
        </p:nvPicPr>
        <p:blipFill>
          <a:blip r:embed="rId2"/>
          <a:srcRect/>
          <a:stretch>
            <a:fillRect/>
          </a:stretch>
        </p:blipFill>
        <p:spPr>
          <a:xfrm>
            <a:off x="428625" y="2357438"/>
            <a:ext cx="4059238" cy="3786187"/>
          </a:xfrm>
          <a:noFill/>
        </p:spPr>
      </p:pic>
      <p:pic>
        <p:nvPicPr>
          <p:cNvPr id="16390" name="Picture 4" descr="F:\رگبرگ.jpeg"/>
          <p:cNvPicPr>
            <a:picLocks noChangeAspect="1" noChangeArrowheads="1"/>
          </p:cNvPicPr>
          <p:nvPr/>
        </p:nvPicPr>
        <p:blipFill>
          <a:blip r:embed="rId3"/>
          <a:srcRect/>
          <a:stretch>
            <a:fillRect/>
          </a:stretch>
        </p:blipFill>
        <p:spPr bwMode="auto">
          <a:xfrm>
            <a:off x="357188" y="214313"/>
            <a:ext cx="4214812" cy="2071687"/>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idx="1"/>
          </p:nvPr>
        </p:nvSpPr>
        <p:spPr>
          <a:xfrm>
            <a:off x="4643438" y="692150"/>
            <a:ext cx="4043362" cy="5434013"/>
          </a:xfrm>
        </p:spPr>
        <p:txBody>
          <a:bodyPr/>
          <a:lstStyle/>
          <a:p>
            <a:pPr marL="609600" indent="-609600" eaLnBrk="1" hangingPunct="1">
              <a:buFontTx/>
              <a:buNone/>
            </a:pPr>
            <a:r>
              <a:rPr lang="fa-IR" sz="2400" b="1" dirty="0" smtClean="0">
                <a:solidFill>
                  <a:schemeClr val="tx2">
                    <a:lumMod val="75000"/>
                  </a:schemeClr>
                </a:solidFill>
                <a:cs typeface="B Nazanin" pitchFamily="2" charset="-78"/>
              </a:rPr>
              <a:t>کودهای شیمیایی نیتروژن دار:</a:t>
            </a:r>
          </a:p>
          <a:p>
            <a:pPr marL="609600" indent="-609600" eaLnBrk="1" hangingPunct="1">
              <a:buFontTx/>
              <a:buNone/>
            </a:pPr>
            <a:r>
              <a:rPr lang="fa-IR" sz="2400" b="1" dirty="0" smtClean="0">
                <a:cs typeface="B Nazanin" pitchFamily="2" charset="-78"/>
              </a:rPr>
              <a:t>مزیت: </a:t>
            </a:r>
            <a:r>
              <a:rPr lang="fa-IR" sz="2000" b="1" dirty="0" smtClean="0">
                <a:cs typeface="B Nazanin" pitchFamily="2" charset="-78"/>
              </a:rPr>
              <a:t>افزایش محصولات کشاورزی</a:t>
            </a:r>
          </a:p>
          <a:p>
            <a:pPr marL="609600" indent="-609600" eaLnBrk="1" hangingPunct="1">
              <a:buFontTx/>
              <a:buNone/>
            </a:pPr>
            <a:r>
              <a:rPr lang="fa-IR" sz="2400" b="1" dirty="0" smtClean="0">
                <a:cs typeface="B Nazanin" pitchFamily="2" charset="-78"/>
              </a:rPr>
              <a:t>معایب:</a:t>
            </a:r>
          </a:p>
          <a:p>
            <a:pPr marL="609600" indent="-609600" eaLnBrk="1" hangingPunct="1">
              <a:buFontTx/>
              <a:buAutoNum type="arabicPeriod"/>
            </a:pPr>
            <a:r>
              <a:rPr lang="fa-IR" sz="2000" b="1" dirty="0" smtClean="0">
                <a:cs typeface="B Nazanin" pitchFamily="2" charset="-78"/>
              </a:rPr>
              <a:t>آلوده کردن محیط زیست</a:t>
            </a:r>
          </a:p>
          <a:p>
            <a:pPr marL="609600" indent="-609600" eaLnBrk="1" hangingPunct="1">
              <a:buFontTx/>
              <a:buAutoNum type="arabicPeriod"/>
            </a:pPr>
            <a:r>
              <a:rPr lang="fa-IR" sz="2000" b="1" dirty="0" smtClean="0">
                <a:cs typeface="B Nazanin" pitchFamily="2" charset="-78"/>
              </a:rPr>
              <a:t>باعث بیماری انسان وجانوران می شود.</a:t>
            </a:r>
            <a:endParaRPr lang="en-US" sz="2000" b="1" dirty="0" smtClean="0">
              <a:cs typeface="B Nazanin" pitchFamily="2" charset="-78"/>
            </a:endParaRPr>
          </a:p>
        </p:txBody>
      </p:sp>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srcRect/>
          <a:stretch>
            <a:fillRect/>
          </a:stretch>
        </p:blipFill>
        <p:spPr bwMode="auto">
          <a:xfrm>
            <a:off x="500063" y="285750"/>
            <a:ext cx="8143875" cy="6215063"/>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yoosdownload.persiangig.com/image/%D9%81%D8%B5%D9%84%20%D9%BE%D9%86%D8%AC%D9%85/1.JPG"/>
          <p:cNvPicPr>
            <a:picLocks noChangeAspect="1" noChangeArrowheads="1"/>
          </p:cNvPicPr>
          <p:nvPr/>
        </p:nvPicPr>
        <p:blipFill>
          <a:blip r:embed="rId2"/>
          <a:srcRect/>
          <a:stretch>
            <a:fillRect/>
          </a:stretch>
        </p:blipFill>
        <p:spPr bwMode="auto">
          <a:xfrm>
            <a:off x="500063" y="571500"/>
            <a:ext cx="8001000" cy="5357813"/>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idx="1"/>
          </p:nvPr>
        </p:nvSpPr>
        <p:spPr>
          <a:xfrm>
            <a:off x="457200" y="981075"/>
            <a:ext cx="8229600" cy="5145088"/>
          </a:xfrm>
        </p:spPr>
        <p:txBody>
          <a:bodyPr/>
          <a:lstStyle/>
          <a:p>
            <a:pPr marL="609600" indent="-609600" eaLnBrk="1" hangingPunct="1">
              <a:buFontTx/>
              <a:buNone/>
              <a:defRPr/>
            </a:pPr>
            <a:r>
              <a:rPr lang="fa-IR" sz="2400" b="1" dirty="0" smtClean="0">
                <a:solidFill>
                  <a:schemeClr val="accent4"/>
                </a:solidFill>
                <a:cs typeface="B Nazanin" pitchFamily="2" charset="-78"/>
              </a:rPr>
              <a:t>هدف از تغذیه:</a:t>
            </a:r>
          </a:p>
          <a:p>
            <a:pPr marL="609600" indent="-609600" eaLnBrk="1" hangingPunct="1">
              <a:buFontTx/>
              <a:buAutoNum type="arabicPeriod"/>
              <a:defRPr/>
            </a:pPr>
            <a:r>
              <a:rPr lang="fa-IR" sz="2400" b="1" dirty="0" smtClean="0">
                <a:cs typeface="B Nazanin" pitchFamily="2" charset="-78"/>
              </a:rPr>
              <a:t>تامین ماده:</a:t>
            </a:r>
            <a:r>
              <a:rPr lang="fa-IR" sz="2000" b="1" dirty="0" smtClean="0">
                <a:cs typeface="B Nazanin" pitchFamily="2" charset="-78"/>
              </a:rPr>
              <a:t> برای رشد کردن وترمیم بافتهای درحال تجزیه وآسیب دیده</a:t>
            </a:r>
          </a:p>
          <a:p>
            <a:pPr marL="609600" indent="-609600" eaLnBrk="1" hangingPunct="1">
              <a:buFontTx/>
              <a:buAutoNum type="arabicPeriod"/>
              <a:defRPr/>
            </a:pPr>
            <a:r>
              <a:rPr lang="fa-IR" sz="2400" b="1" dirty="0" smtClean="0">
                <a:cs typeface="B Nazanin" pitchFamily="2" charset="-78"/>
              </a:rPr>
              <a:t>تامین انرژی:</a:t>
            </a:r>
            <a:r>
              <a:rPr lang="fa-IR" sz="2000" b="1" dirty="0" smtClean="0">
                <a:cs typeface="B Nazanin" pitchFamily="2" charset="-78"/>
              </a:rPr>
              <a:t>برای انجام کارهای زیستی</a:t>
            </a:r>
          </a:p>
          <a:p>
            <a:pPr marL="609600" indent="-609600" eaLnBrk="1" hangingPunct="1">
              <a:buFontTx/>
              <a:buNone/>
              <a:defRPr/>
            </a:pPr>
            <a:r>
              <a:rPr lang="fa-IR" sz="2400" b="1" dirty="0" smtClean="0">
                <a:solidFill>
                  <a:schemeClr val="accent5">
                    <a:lumMod val="75000"/>
                  </a:schemeClr>
                </a:solidFill>
                <a:cs typeface="B Nazanin" pitchFamily="2" charset="-78"/>
              </a:rPr>
              <a:t>غذاهایی که می خوریم شامل</a:t>
            </a:r>
            <a:r>
              <a:rPr lang="fa-IR" sz="2400" b="1" dirty="0" smtClean="0">
                <a:cs typeface="B Nazanin" pitchFamily="2" charset="-78"/>
              </a:rPr>
              <a:t>:</a:t>
            </a:r>
          </a:p>
          <a:p>
            <a:pPr marL="609600" indent="-609600" eaLnBrk="1" hangingPunct="1">
              <a:buFontTx/>
              <a:buAutoNum type="arabicPeriod"/>
              <a:defRPr/>
            </a:pPr>
            <a:r>
              <a:rPr lang="fa-IR" sz="2400" b="1" dirty="0" smtClean="0">
                <a:cs typeface="B Nazanin" pitchFamily="2" charset="-78"/>
              </a:rPr>
              <a:t>کربو هیدراتها:</a:t>
            </a:r>
            <a:r>
              <a:rPr lang="fa-IR" sz="2000" b="1" dirty="0" smtClean="0">
                <a:cs typeface="B Nazanin" pitchFamily="2" charset="-78"/>
              </a:rPr>
              <a:t>مثل قندهای گلوکز، فروکتوز ، لاکتوز ، ساکارز ونشاسته ، سلولز</a:t>
            </a:r>
          </a:p>
          <a:p>
            <a:pPr marL="609600" indent="-609600" eaLnBrk="1" hangingPunct="1">
              <a:buFontTx/>
              <a:buAutoNum type="arabicPeriod"/>
              <a:defRPr/>
            </a:pPr>
            <a:r>
              <a:rPr lang="fa-IR" sz="2400" b="1" dirty="0" smtClean="0">
                <a:cs typeface="B Nazanin" pitchFamily="2" charset="-78"/>
              </a:rPr>
              <a:t>پروتئین</a:t>
            </a:r>
          </a:p>
          <a:p>
            <a:pPr marL="609600" indent="-609600" eaLnBrk="1" hangingPunct="1">
              <a:buFontTx/>
              <a:buAutoNum type="arabicPeriod"/>
              <a:defRPr/>
            </a:pPr>
            <a:r>
              <a:rPr lang="fa-IR" sz="2400" b="1" dirty="0" smtClean="0">
                <a:cs typeface="B Nazanin" pitchFamily="2" charset="-78"/>
              </a:rPr>
              <a:t>چربی ها(حیوانی وگیاهی) </a:t>
            </a:r>
            <a:r>
              <a:rPr lang="fa-IR" sz="2000" b="1" dirty="0" smtClean="0">
                <a:cs typeface="B Nazanin" pitchFamily="2" charset="-78"/>
              </a:rPr>
              <a:t>مثل روغن(تری گلیسیرید) ،کلسترول</a:t>
            </a:r>
            <a:endParaRPr lang="fa-IR" sz="2400" b="1" dirty="0" smtClean="0">
              <a:cs typeface="B Nazanin" pitchFamily="2" charset="-78"/>
            </a:endParaRPr>
          </a:p>
          <a:p>
            <a:pPr marL="609600" indent="-609600" eaLnBrk="1" hangingPunct="1">
              <a:buFontTx/>
              <a:buAutoNum type="arabicPeriod"/>
              <a:defRPr/>
            </a:pPr>
            <a:r>
              <a:rPr lang="fa-IR" sz="2400" b="1" dirty="0" smtClean="0">
                <a:cs typeface="B Nazanin" pitchFamily="2" charset="-78"/>
              </a:rPr>
              <a:t>مواد معدنی </a:t>
            </a:r>
            <a:r>
              <a:rPr lang="fa-IR" sz="2000" b="1" dirty="0" smtClean="0">
                <a:cs typeface="B Nazanin" pitchFamily="2" charset="-78"/>
              </a:rPr>
              <a:t>مثل:سدیم ،کلسیم ،آهن،ید،فسفر ،منیزیوم،پتاسیم و...</a:t>
            </a:r>
          </a:p>
          <a:p>
            <a:pPr marL="609600" indent="-609600" eaLnBrk="1" hangingPunct="1">
              <a:buFontTx/>
              <a:buAutoNum type="arabicPeriod"/>
              <a:defRPr/>
            </a:pPr>
            <a:r>
              <a:rPr lang="fa-IR" sz="2400" b="1" dirty="0" smtClean="0">
                <a:cs typeface="B Nazanin" pitchFamily="2" charset="-78"/>
              </a:rPr>
              <a:t>ویتامین ها </a:t>
            </a:r>
            <a:r>
              <a:rPr lang="fa-IR" sz="2000" b="1" dirty="0" smtClean="0">
                <a:cs typeface="B Nazanin" pitchFamily="2" charset="-78"/>
              </a:rPr>
              <a:t>مثل </a:t>
            </a:r>
            <a:r>
              <a:rPr lang="en-US" sz="2000" b="1" dirty="0" smtClean="0">
                <a:cs typeface="B Nazanin" pitchFamily="2" charset="-78"/>
              </a:rPr>
              <a:t>A</a:t>
            </a:r>
            <a:r>
              <a:rPr lang="fa-IR" sz="2000" b="1" dirty="0" smtClean="0">
                <a:cs typeface="B Nazanin" pitchFamily="2" charset="-78"/>
              </a:rPr>
              <a:t>،</a:t>
            </a:r>
            <a:r>
              <a:rPr lang="en-US" sz="2000" b="1" dirty="0" smtClean="0">
                <a:cs typeface="B Nazanin" pitchFamily="2" charset="-78"/>
              </a:rPr>
              <a:t>B</a:t>
            </a:r>
            <a:r>
              <a:rPr lang="fa-IR" sz="2000" b="1" dirty="0" smtClean="0">
                <a:cs typeface="B Nazanin" pitchFamily="2" charset="-78"/>
              </a:rPr>
              <a:t>،</a:t>
            </a:r>
            <a:r>
              <a:rPr lang="en-US" sz="2000" b="1" dirty="0" smtClean="0">
                <a:cs typeface="B Nazanin" pitchFamily="2" charset="-78"/>
              </a:rPr>
              <a:t>C</a:t>
            </a:r>
            <a:r>
              <a:rPr lang="fa-IR" sz="2000" b="1" dirty="0" smtClean="0">
                <a:cs typeface="B Nazanin" pitchFamily="2" charset="-78"/>
              </a:rPr>
              <a:t>،ِ</a:t>
            </a:r>
            <a:r>
              <a:rPr lang="en-US" sz="2000" b="1" dirty="0" smtClean="0">
                <a:cs typeface="B Nazanin" pitchFamily="2" charset="-78"/>
              </a:rPr>
              <a:t>D</a:t>
            </a:r>
            <a:endParaRPr lang="en-US" sz="2400" b="1" dirty="0" smtClean="0">
              <a:cs typeface="B Nazanin" pitchFamily="2" charset="-78"/>
            </a:endParaRPr>
          </a:p>
        </p:txBody>
      </p:sp>
      <p:sp>
        <p:nvSpPr>
          <p:cNvPr id="35842" name="Rectangle 2"/>
          <p:cNvSpPr>
            <a:spLocks noGrp="1" noChangeArrowheads="1"/>
          </p:cNvSpPr>
          <p:nvPr>
            <p:ph type="title"/>
          </p:nvPr>
        </p:nvSpPr>
        <p:spPr>
          <a:xfrm>
            <a:off x="500034" y="357167"/>
            <a:ext cx="8229600" cy="714380"/>
          </a:xfrm>
        </p:spPr>
        <p:txBody>
          <a:bodyPr/>
          <a:lstStyle/>
          <a:p>
            <a:pPr algn="ctr" eaLnBrk="1" fontAlgn="auto" hangingPunct="1">
              <a:spcAft>
                <a:spcPts val="0"/>
              </a:spcAft>
              <a:defRPr/>
            </a:pPr>
            <a:r>
              <a:rPr lang="fa-IR" sz="2400" b="1" smtClean="0">
                <a:cs typeface="B Nazanin" pitchFamily="2" charset="-78"/>
              </a:rPr>
              <a:t>درس 5(تغذیه)</a:t>
            </a:r>
            <a:endParaRPr sz="2400" b="1" smtClean="0">
              <a:cs typeface="B Nazanin" pitchFamily="2" charset="-78"/>
            </a:endParaRPr>
          </a:p>
        </p:txBody>
      </p:sp>
      <p:sp>
        <p:nvSpPr>
          <p:cNvPr id="4" name="Footer Placeholder 3"/>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500063"/>
            <a:ext cx="4059238" cy="5595937"/>
          </a:xfrm>
        </p:spPr>
        <p:txBody>
          <a:bodyPr/>
          <a:lstStyle/>
          <a:p>
            <a:pPr>
              <a:defRPr/>
            </a:pPr>
            <a:r>
              <a:rPr lang="fa-IR" sz="1600" b="1" dirty="0" smtClean="0">
                <a:solidFill>
                  <a:schemeClr val="accent4">
                    <a:lumMod val="60000"/>
                    <a:lumOff val="40000"/>
                  </a:schemeClr>
                </a:solidFill>
                <a:cs typeface="B Nazanin" pitchFamily="2" charset="-78"/>
              </a:rPr>
              <a:t>انواع فیبرهای گیاهی:</a:t>
            </a:r>
          </a:p>
          <a:p>
            <a:pPr>
              <a:buFont typeface="Wingdings 2" pitchFamily="18" charset="2"/>
              <a:buNone/>
              <a:defRPr/>
            </a:pPr>
            <a:r>
              <a:rPr lang="fa-IR" sz="1600" b="1" dirty="0" smtClean="0">
                <a:cs typeface="B Nazanin" pitchFamily="2" charset="-78"/>
              </a:rPr>
              <a:t>1 .</a:t>
            </a:r>
            <a:r>
              <a:rPr lang="fa-IR" sz="1600" b="1" dirty="0" smtClean="0">
                <a:solidFill>
                  <a:srgbClr val="92D050"/>
                </a:solidFill>
                <a:cs typeface="B Nazanin" pitchFamily="2" charset="-78"/>
              </a:rPr>
              <a:t>فیبرهای محلول در آب </a:t>
            </a:r>
            <a:r>
              <a:rPr lang="fa-IR" sz="1600" b="1" dirty="0" smtClean="0">
                <a:cs typeface="B Nazanin" pitchFamily="2" charset="-78"/>
              </a:rPr>
              <a:t>:در دانه های جو وحبوبات ،لوبیا ونخود سبز ومیوه هایی مانند سیب وموز</a:t>
            </a:r>
          </a:p>
          <a:p>
            <a:pPr>
              <a:buFont typeface="Wingdings 2" pitchFamily="18" charset="2"/>
              <a:buNone/>
              <a:defRPr/>
            </a:pPr>
            <a:endParaRPr lang="fa-IR" sz="1600" b="1" dirty="0" smtClean="0">
              <a:cs typeface="B Nazanin" pitchFamily="2" charset="-78"/>
            </a:endParaRPr>
          </a:p>
          <a:p>
            <a:pPr>
              <a:buFont typeface="Wingdings 2" pitchFamily="18" charset="2"/>
              <a:buNone/>
              <a:defRPr/>
            </a:pPr>
            <a:r>
              <a:rPr lang="fa-IR" sz="1600" b="1" dirty="0" smtClean="0">
                <a:cs typeface="B Nazanin" pitchFamily="2" charset="-78"/>
              </a:rPr>
              <a:t>2</a:t>
            </a:r>
            <a:r>
              <a:rPr lang="fa-IR" sz="1600" b="1" dirty="0" smtClean="0">
                <a:solidFill>
                  <a:schemeClr val="accent3">
                    <a:lumMod val="60000"/>
                    <a:lumOff val="40000"/>
                  </a:schemeClr>
                </a:solidFill>
                <a:cs typeface="B Nazanin" pitchFamily="2" charset="-78"/>
              </a:rPr>
              <a:t>. فیبرهای نامحلول در آب(</a:t>
            </a:r>
            <a:r>
              <a:rPr lang="fa-IR" sz="1600" b="1" dirty="0" smtClean="0">
                <a:cs typeface="B Nazanin" pitchFamily="2" charset="-78"/>
              </a:rPr>
              <a:t>رشته های سلولزی یا الیاف):</a:t>
            </a:r>
          </a:p>
          <a:p>
            <a:pPr>
              <a:buFont typeface="Wingdings 2" pitchFamily="18" charset="2"/>
              <a:buNone/>
              <a:defRPr/>
            </a:pPr>
            <a:r>
              <a:rPr lang="fa-IR" sz="1600" b="1" dirty="0" smtClean="0">
                <a:cs typeface="B Nazanin" pitchFamily="2" charset="-78"/>
              </a:rPr>
              <a:t>در انواع سبزیجات وسبوس گندم وجو، ،لوبیا ونخود سبز</a:t>
            </a:r>
          </a:p>
          <a:p>
            <a:pPr>
              <a:buFont typeface="Wingdings 2" pitchFamily="18" charset="2"/>
              <a:buNone/>
              <a:defRPr/>
            </a:pPr>
            <a:endParaRPr lang="fa-IR" sz="1600" b="1" dirty="0" smtClean="0">
              <a:cs typeface="B Nazanin" pitchFamily="2" charset="-78"/>
            </a:endParaRPr>
          </a:p>
          <a:p>
            <a:pPr>
              <a:buFont typeface="Wingdings 2" pitchFamily="18" charset="2"/>
              <a:buNone/>
              <a:defRPr/>
            </a:pPr>
            <a:r>
              <a:rPr lang="fa-IR" sz="1600" b="1" dirty="0" smtClean="0">
                <a:solidFill>
                  <a:srgbClr val="92D050"/>
                </a:solidFill>
                <a:cs typeface="B Nazanin" pitchFamily="2" charset="-78"/>
              </a:rPr>
              <a:t>اهمیت فیبرهای محلول در آب</a:t>
            </a:r>
            <a:r>
              <a:rPr lang="fa-IR" sz="1600" b="1" dirty="0" smtClean="0">
                <a:cs typeface="B Nazanin" pitchFamily="2" charset="-78"/>
              </a:rPr>
              <a:t>: به کلسترول در روده چسبیده وجذب آنها را کاهش می دهند.</a:t>
            </a:r>
          </a:p>
          <a:p>
            <a:pPr>
              <a:buFont typeface="Wingdings 2" pitchFamily="18" charset="2"/>
              <a:buNone/>
              <a:defRPr/>
            </a:pPr>
            <a:endParaRPr lang="fa-IR" sz="1600" b="1" dirty="0" smtClean="0">
              <a:cs typeface="B Nazanin" pitchFamily="2" charset="-78"/>
            </a:endParaRPr>
          </a:p>
          <a:p>
            <a:pPr>
              <a:buFont typeface="Wingdings 2" pitchFamily="18" charset="2"/>
              <a:buNone/>
              <a:defRPr/>
            </a:pPr>
            <a:r>
              <a:rPr lang="fa-IR" sz="1600" b="1" dirty="0" smtClean="0">
                <a:solidFill>
                  <a:schemeClr val="accent3">
                    <a:lumMod val="60000"/>
                    <a:lumOff val="40000"/>
                  </a:schemeClr>
                </a:solidFill>
                <a:cs typeface="B Nazanin" pitchFamily="2" charset="-78"/>
              </a:rPr>
              <a:t>اهمیت فیبرهای نامحلول در آب(الیاف)</a:t>
            </a:r>
          </a:p>
          <a:p>
            <a:pPr marL="342900" indent="-342900">
              <a:buFont typeface="Wingdings 2" pitchFamily="18" charset="2"/>
              <a:buAutoNum type="arabicPeriod"/>
              <a:defRPr/>
            </a:pPr>
            <a:r>
              <a:rPr lang="fa-IR" sz="1600" b="1" dirty="0" smtClean="0">
                <a:cs typeface="B Nazanin" pitchFamily="2" charset="-78"/>
              </a:rPr>
              <a:t>به دلیل جذب آب عمل دفع را آسان می کند</a:t>
            </a:r>
          </a:p>
          <a:p>
            <a:pPr marL="342900" indent="-342900">
              <a:buFont typeface="Wingdings 2" pitchFamily="18" charset="2"/>
              <a:buAutoNum type="arabicPeriod"/>
              <a:defRPr/>
            </a:pPr>
            <a:r>
              <a:rPr lang="fa-IR" sz="1600" b="1" dirty="0" smtClean="0">
                <a:cs typeface="B Nazanin" pitchFamily="2" charset="-78"/>
              </a:rPr>
              <a:t>جلوگیری از بیماری یبوست وسرطان روده ی بزرگ </a:t>
            </a:r>
          </a:p>
          <a:p>
            <a:pPr>
              <a:buFont typeface="Wingdings 2" pitchFamily="18" charset="2"/>
              <a:buNone/>
              <a:defRPr/>
            </a:pPr>
            <a:endParaRPr lang="fa-IR" sz="1600" b="1" dirty="0" smtClean="0">
              <a:cs typeface="B Nazanin" pitchFamily="2" charset="-78"/>
            </a:endParaRPr>
          </a:p>
          <a:p>
            <a:pPr marL="609600" indent="-609600" eaLnBrk="1" hangingPunct="1">
              <a:buFontTx/>
              <a:buNone/>
              <a:defRPr/>
            </a:pPr>
            <a:r>
              <a:rPr lang="fa-IR" sz="1600" b="1" dirty="0" smtClean="0">
                <a:solidFill>
                  <a:schemeClr val="accent3">
                    <a:lumMod val="60000"/>
                    <a:lumOff val="40000"/>
                  </a:schemeClr>
                </a:solidFill>
                <a:cs typeface="B Nazanin" pitchFamily="2" charset="-78"/>
              </a:rPr>
              <a:t>سلولزهای مواد غذایی در بدن ما تجزیه وجذب نمی شوند؟ چرا </a:t>
            </a:r>
          </a:p>
          <a:p>
            <a:pPr marL="609600" indent="-609600" eaLnBrk="1" hangingPunct="1">
              <a:buFontTx/>
              <a:buNone/>
              <a:defRPr/>
            </a:pPr>
            <a:r>
              <a:rPr lang="fa-IR" sz="1600" b="1" dirty="0" smtClean="0">
                <a:cs typeface="B Nazanin" pitchFamily="2" charset="-78"/>
              </a:rPr>
              <a:t>چون آنزیم لازم برای تجزیه ی آنها در بدن ما وجود ندارد</a:t>
            </a:r>
            <a:r>
              <a:rPr lang="fa-IR" sz="1400" b="1" dirty="0" smtClean="0">
                <a:cs typeface="B Nazanin" pitchFamily="2" charset="-78"/>
              </a:rPr>
              <a:t>.</a:t>
            </a:r>
          </a:p>
          <a:p>
            <a:pPr>
              <a:buFont typeface="Wingdings 2" pitchFamily="18" charset="2"/>
              <a:buNone/>
              <a:defRPr/>
            </a:pPr>
            <a:endParaRPr lang="fa-IR" sz="1600" b="1" dirty="0" smtClean="0">
              <a:cs typeface="B Nazanin" pitchFamily="2" charset="-78"/>
            </a:endParaRPr>
          </a:p>
          <a:p>
            <a:pPr>
              <a:buFont typeface="Wingdings 2" pitchFamily="18" charset="2"/>
              <a:buNone/>
              <a:defRPr/>
            </a:pPr>
            <a:endParaRPr lang="fa-IR" sz="1600" b="1" dirty="0">
              <a:cs typeface="B Nazanin" pitchFamily="2" charset="-78"/>
            </a:endParaRPr>
          </a:p>
        </p:txBody>
      </p:sp>
      <p:pic>
        <p:nvPicPr>
          <p:cNvPr id="61443" name="Picture 4" descr="http://tebyan-ardebil.ir/images/2979756b-24ef-47ef-83d2-cb7b7cb93b40.jpg"/>
          <p:cNvPicPr>
            <a:picLocks noChangeAspect="1" noChangeArrowheads="1"/>
          </p:cNvPicPr>
          <p:nvPr/>
        </p:nvPicPr>
        <p:blipFill>
          <a:blip r:embed="rId2"/>
          <a:srcRect/>
          <a:stretch>
            <a:fillRect/>
          </a:stretch>
        </p:blipFill>
        <p:spPr bwMode="auto">
          <a:xfrm>
            <a:off x="285750" y="357188"/>
            <a:ext cx="3929063" cy="3857625"/>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idx="1"/>
          </p:nvPr>
        </p:nvSpPr>
        <p:spPr>
          <a:xfrm>
            <a:off x="3357555" y="0"/>
            <a:ext cx="5500696" cy="6597650"/>
          </a:xfrm>
        </p:spPr>
        <p:txBody>
          <a:bodyPr/>
          <a:lstStyle/>
          <a:p>
            <a:pPr marL="609600" indent="-609600" eaLnBrk="1" hangingPunct="1">
              <a:buFontTx/>
              <a:buNone/>
              <a:defRPr/>
            </a:pPr>
            <a:endParaRPr lang="fa-IR" sz="1800" b="1" dirty="0" smtClean="0">
              <a:cs typeface="B Nazanin" pitchFamily="2" charset="-78"/>
            </a:endParaRPr>
          </a:p>
          <a:p>
            <a:pPr marL="609600" indent="-609600" eaLnBrk="1" hangingPunct="1">
              <a:buFontTx/>
              <a:buNone/>
              <a:defRPr/>
            </a:pPr>
            <a:r>
              <a:rPr lang="fa-IR" sz="1800" b="1" dirty="0" smtClean="0">
                <a:cs typeface="B Nazanin" pitchFamily="2" charset="-78"/>
              </a:rPr>
              <a:t>انواع غذاهای حاوی نشاسته:</a:t>
            </a:r>
            <a:r>
              <a:rPr lang="fa-IR" sz="1600" b="1" dirty="0" smtClean="0">
                <a:cs typeface="B Nazanin" pitchFamily="2" charset="-78"/>
              </a:rPr>
              <a:t> نان،برنج، سیب زمینی</a:t>
            </a:r>
          </a:p>
          <a:p>
            <a:pPr marL="609600" indent="-609600" eaLnBrk="1" hangingPunct="1">
              <a:buFontTx/>
              <a:buNone/>
              <a:defRPr/>
            </a:pPr>
            <a:endParaRPr lang="fa-IR" sz="1600" b="1" dirty="0" smtClean="0">
              <a:cs typeface="B Nazanin" pitchFamily="2" charset="-78"/>
            </a:endParaRPr>
          </a:p>
          <a:p>
            <a:pPr marL="609600" indent="-609600" eaLnBrk="1" hangingPunct="1">
              <a:buFontTx/>
              <a:buNone/>
              <a:defRPr/>
            </a:pPr>
            <a:r>
              <a:rPr lang="fa-IR" sz="1800" b="1" dirty="0" smtClean="0">
                <a:solidFill>
                  <a:schemeClr val="accent3">
                    <a:lumMod val="60000"/>
                    <a:lumOff val="40000"/>
                  </a:schemeClr>
                </a:solidFill>
                <a:cs typeface="B Nazanin" pitchFamily="2" charset="-78"/>
              </a:rPr>
              <a:t>علت آنکه پختن نشاسته به هضم آن کمک می کند</a:t>
            </a:r>
          </a:p>
          <a:p>
            <a:pPr marL="609600" indent="-609600" eaLnBrk="1" hangingPunct="1">
              <a:buFontTx/>
              <a:buNone/>
              <a:defRPr/>
            </a:pPr>
            <a:r>
              <a:rPr lang="fa-IR" sz="1600" b="1" dirty="0" smtClean="0">
                <a:cs typeface="B Nazanin" pitchFamily="2" charset="-78"/>
              </a:rPr>
              <a:t>دانه های نشاسته را پوششی احاطه می کند که در هنگام پخته شدن پاره می شود.</a:t>
            </a:r>
          </a:p>
          <a:p>
            <a:pPr marL="609600" indent="-609600" eaLnBrk="1" hangingPunct="1">
              <a:buFontTx/>
              <a:buNone/>
              <a:defRPr/>
            </a:pPr>
            <a:endParaRPr lang="fa-IR" sz="1600" b="1" dirty="0" smtClean="0">
              <a:cs typeface="B Nazanin" pitchFamily="2" charset="-78"/>
            </a:endParaRPr>
          </a:p>
          <a:p>
            <a:pPr marL="609600" indent="-609600" eaLnBrk="1" hangingPunct="1">
              <a:buFontTx/>
              <a:buNone/>
              <a:defRPr/>
            </a:pPr>
            <a:r>
              <a:rPr lang="fa-IR" sz="1600" b="1" dirty="0" smtClean="0">
                <a:cs typeface="B Nazanin" pitchFamily="2" charset="-78"/>
              </a:rPr>
              <a:t>نشاسته      </a:t>
            </a:r>
            <a:r>
              <a:rPr lang="en-US" sz="1600" b="1" dirty="0" smtClean="0">
                <a:cs typeface="B Nazanin" pitchFamily="2" charset="-78"/>
              </a:rPr>
              <a:t>       </a:t>
            </a:r>
            <a:r>
              <a:rPr lang="fa-IR" sz="1600" b="1" dirty="0" smtClean="0">
                <a:cs typeface="B Nazanin" pitchFamily="2" charset="-78"/>
              </a:rPr>
              <a:t>تجزیه در لوله ی گوارش وتبدیل به گلوکز(</a:t>
            </a:r>
            <a:r>
              <a:rPr lang="fa-IR" sz="1200" b="1" dirty="0" smtClean="0">
                <a:cs typeface="B Nazanin" pitchFamily="2" charset="-78"/>
              </a:rPr>
              <a:t>آنزیم آمیلاز)</a:t>
            </a:r>
          </a:p>
          <a:p>
            <a:pPr marL="609600" indent="-609600" eaLnBrk="1" hangingPunct="1">
              <a:buFontTx/>
              <a:buNone/>
              <a:defRPr/>
            </a:pPr>
            <a:endParaRPr lang="fa-IR" sz="1200" b="1" dirty="0" smtClean="0">
              <a:cs typeface="B Nazanin" pitchFamily="2" charset="-78"/>
            </a:endParaRPr>
          </a:p>
          <a:p>
            <a:pPr marL="609600" indent="-609600" eaLnBrk="1" hangingPunct="1">
              <a:buFontTx/>
              <a:buNone/>
              <a:defRPr/>
            </a:pPr>
            <a:endParaRPr lang="fa-IR" sz="1200" b="1" dirty="0" smtClean="0">
              <a:cs typeface="B Nazanin" pitchFamily="2" charset="-78"/>
            </a:endParaRPr>
          </a:p>
          <a:p>
            <a:pPr marL="609600" indent="-609600" eaLnBrk="1" hangingPunct="1">
              <a:buFontTx/>
              <a:buNone/>
              <a:defRPr/>
            </a:pPr>
            <a:r>
              <a:rPr lang="fa-IR" sz="1600" b="1" dirty="0" smtClean="0">
                <a:cs typeface="B Nazanin" pitchFamily="2" charset="-78"/>
              </a:rPr>
              <a:t>تبدیل به گلیکوژن در کبد وماهیچه    </a:t>
            </a:r>
            <a:r>
              <a:rPr lang="en-US" sz="1600" b="1" dirty="0" smtClean="0">
                <a:cs typeface="B Nazanin" pitchFamily="2" charset="-78"/>
              </a:rPr>
              <a:t>      </a:t>
            </a:r>
            <a:r>
              <a:rPr lang="fa-IR" sz="1600" b="1" dirty="0" smtClean="0">
                <a:cs typeface="B Nazanin" pitchFamily="2" charset="-78"/>
              </a:rPr>
              <a:t>تبدیل به چربی زیر پوست</a:t>
            </a:r>
          </a:p>
          <a:p>
            <a:pPr marL="609600" indent="-609600" eaLnBrk="1" hangingPunct="1">
              <a:buFontTx/>
              <a:buNone/>
              <a:defRPr/>
            </a:pPr>
            <a:endParaRPr lang="fa-IR" sz="1600" b="1" dirty="0" smtClean="0">
              <a:cs typeface="B Nazanin" pitchFamily="2" charset="-78"/>
            </a:endParaRPr>
          </a:p>
        </p:txBody>
      </p:sp>
      <p:cxnSp>
        <p:nvCxnSpPr>
          <p:cNvPr id="4" name="Straight Arrow Connector 3"/>
          <p:cNvCxnSpPr/>
          <p:nvPr/>
        </p:nvCxnSpPr>
        <p:spPr>
          <a:xfrm rot="10800000">
            <a:off x="7786710" y="2428868"/>
            <a:ext cx="285750" cy="158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 name="Straight Arrow Connector 5"/>
          <p:cNvCxnSpPr/>
          <p:nvPr/>
        </p:nvCxnSpPr>
        <p:spPr>
          <a:xfrm>
            <a:off x="6072198" y="2643182"/>
            <a:ext cx="1428760" cy="42862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8" name="Straight Arrow Connector 7"/>
          <p:cNvCxnSpPr/>
          <p:nvPr/>
        </p:nvCxnSpPr>
        <p:spPr>
          <a:xfrm rot="5400000">
            <a:off x="5001424" y="2856700"/>
            <a:ext cx="571500" cy="15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7" name="Footer Placeholder 6"/>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idx="1"/>
          </p:nvPr>
        </p:nvSpPr>
        <p:spPr>
          <a:xfrm>
            <a:off x="2786063" y="333375"/>
            <a:ext cx="5900737" cy="5792788"/>
          </a:xfrm>
        </p:spPr>
        <p:txBody>
          <a:bodyPr/>
          <a:lstStyle/>
          <a:p>
            <a:pPr marL="609600" indent="-609600" eaLnBrk="1" hangingPunct="1">
              <a:buFontTx/>
              <a:buNone/>
            </a:pPr>
            <a:r>
              <a:rPr lang="fa-IR" sz="1800" b="1" dirty="0" smtClean="0">
                <a:solidFill>
                  <a:srgbClr val="FFFF00"/>
                </a:solidFill>
                <a:cs typeface="B Nazanin" pitchFamily="2" charset="-78"/>
              </a:rPr>
              <a:t>چربی ها:</a:t>
            </a:r>
          </a:p>
          <a:p>
            <a:pPr marL="609600" indent="-609600" eaLnBrk="1" hangingPunct="1">
              <a:buFontTx/>
              <a:buNone/>
            </a:pPr>
            <a:r>
              <a:rPr lang="fa-IR" sz="1800" b="1" dirty="0" smtClean="0">
                <a:solidFill>
                  <a:schemeClr val="tx2">
                    <a:lumMod val="75000"/>
                  </a:schemeClr>
                </a:solidFill>
                <a:cs typeface="B Nazanin" pitchFamily="2" charset="-78"/>
              </a:rPr>
              <a:t>ان</a:t>
            </a:r>
            <a:r>
              <a:rPr lang="fa-IR" sz="1800" b="1" dirty="0" smtClean="0">
                <a:solidFill>
                  <a:srgbClr val="FFFF00"/>
                </a:solidFill>
                <a:cs typeface="B Nazanin" pitchFamily="2" charset="-78"/>
              </a:rPr>
              <a:t>واع</a:t>
            </a:r>
            <a:r>
              <a:rPr lang="fa-IR" sz="1800" b="1" dirty="0" smtClean="0">
                <a:cs typeface="B Nazanin" pitchFamily="2" charset="-78"/>
              </a:rPr>
              <a:t>: 1. چربی گیاهی 2. چربی حیوانی</a:t>
            </a:r>
          </a:p>
          <a:p>
            <a:pPr marL="609600" indent="-609600" eaLnBrk="1" hangingPunct="1">
              <a:buFontTx/>
              <a:buNone/>
            </a:pPr>
            <a:r>
              <a:rPr lang="fa-IR" sz="1800" b="1" dirty="0" smtClean="0">
                <a:solidFill>
                  <a:srgbClr val="FFFF00"/>
                </a:solidFill>
                <a:cs typeface="B Nazanin" pitchFamily="2" charset="-78"/>
              </a:rPr>
              <a:t>نقش</a:t>
            </a:r>
            <a:r>
              <a:rPr lang="fa-IR" sz="1800" b="1" dirty="0" smtClean="0">
                <a:cs typeface="B Nazanin" pitchFamily="2" charset="-78"/>
              </a:rPr>
              <a:t>: 1.تولید انرژی 2.گرم نگه کردن بدن 3. در ساختار سلول بکار می رود</a:t>
            </a:r>
          </a:p>
          <a:p>
            <a:pPr marL="609600" indent="-609600" eaLnBrk="1" hangingPunct="1">
              <a:buFontTx/>
              <a:buNone/>
            </a:pPr>
            <a:r>
              <a:rPr lang="fa-IR" sz="1800" b="1" dirty="0" smtClean="0">
                <a:solidFill>
                  <a:srgbClr val="FFFF00"/>
                </a:solidFill>
                <a:cs typeface="B Nazanin" pitchFamily="2" charset="-78"/>
              </a:rPr>
              <a:t>محل:</a:t>
            </a:r>
            <a:r>
              <a:rPr lang="fa-IR" sz="1800" b="1" dirty="0" smtClean="0">
                <a:cs typeface="B Nazanin" pitchFamily="2" charset="-78"/>
              </a:rPr>
              <a:t>زیر پوست</a:t>
            </a:r>
          </a:p>
          <a:p>
            <a:pPr marL="609600" indent="-609600" eaLnBrk="1" hangingPunct="1">
              <a:buFontTx/>
              <a:buNone/>
            </a:pPr>
            <a:r>
              <a:rPr lang="fa-IR" sz="1800" b="1" dirty="0" smtClean="0">
                <a:solidFill>
                  <a:srgbClr val="FFFF00"/>
                </a:solidFill>
                <a:cs typeface="B Nazanin" pitchFamily="2" charset="-78"/>
              </a:rPr>
              <a:t>مزیت چربی گیاهی برحیوانی:</a:t>
            </a:r>
          </a:p>
          <a:p>
            <a:pPr marL="609600" indent="-609600" eaLnBrk="1" hangingPunct="1">
              <a:buFontTx/>
              <a:buAutoNum type="arabicPeriod"/>
            </a:pPr>
            <a:r>
              <a:rPr lang="fa-IR" sz="1800" b="1" dirty="0" smtClean="0">
                <a:cs typeface="B Nazanin" pitchFamily="2" charset="-78"/>
              </a:rPr>
              <a:t>هضم چربی گیاهی به دلیل مایع بودن آسانتر از چربی های حیوانی است.</a:t>
            </a:r>
          </a:p>
          <a:p>
            <a:pPr marL="609600" indent="-609600" eaLnBrk="1" hangingPunct="1">
              <a:buFontTx/>
              <a:buAutoNum type="arabicPeriod"/>
            </a:pPr>
            <a:r>
              <a:rPr lang="fa-IR" sz="1800" b="1" dirty="0" smtClean="0">
                <a:cs typeface="B Nazanin" pitchFamily="2" charset="-78"/>
              </a:rPr>
              <a:t>مقدار کلسترول چربی گیاهی بسیار کمتراز چربی حیوانی است.</a:t>
            </a:r>
          </a:p>
          <a:p>
            <a:pPr marL="609600" indent="-609600" eaLnBrk="1" hangingPunct="1"/>
            <a:r>
              <a:rPr lang="fa-IR" sz="1800" b="1" dirty="0" smtClean="0">
                <a:solidFill>
                  <a:srgbClr val="FFC000"/>
                </a:solidFill>
                <a:cs typeface="B Nazanin" pitchFamily="2" charset="-78"/>
              </a:rPr>
              <a:t>آیا کلسترول اساسا ماده ی مضری است؟</a:t>
            </a:r>
          </a:p>
          <a:p>
            <a:pPr marL="609600" indent="-609600" eaLnBrk="1" hangingPunct="1">
              <a:buFontTx/>
              <a:buNone/>
            </a:pPr>
            <a:r>
              <a:rPr lang="fa-IR" sz="1800" b="1" dirty="0" smtClean="0">
                <a:cs typeface="B Nazanin" pitchFamily="2" charset="-78"/>
              </a:rPr>
              <a:t>خیر چون بصورت طبیعی در بدن وجود دارد ووظایفی نیز انجام می دهد.</a:t>
            </a:r>
          </a:p>
          <a:p>
            <a:pPr marL="609600" indent="-609600" eaLnBrk="1" hangingPunct="1">
              <a:buFontTx/>
              <a:buNone/>
            </a:pPr>
            <a:r>
              <a:rPr lang="fa-IR" sz="1800" b="1" dirty="0" smtClean="0">
                <a:cs typeface="B Nazanin" pitchFamily="2" charset="-78"/>
              </a:rPr>
              <a:t>بیماری های ناشی از افزایش کلسترول در بدن:بیماری های قلب ورگها</a:t>
            </a:r>
          </a:p>
          <a:p>
            <a:pPr marL="609600" indent="-609600" eaLnBrk="1" hangingPunct="1">
              <a:buFontTx/>
              <a:buNone/>
            </a:pPr>
            <a:r>
              <a:rPr lang="fa-IR" sz="1800" b="1" dirty="0" smtClean="0">
                <a:solidFill>
                  <a:srgbClr val="FFC000"/>
                </a:solidFill>
                <a:cs typeface="B Nazanin" pitchFamily="2" charset="-78"/>
              </a:rPr>
              <a:t>وظایف کلسترول:</a:t>
            </a:r>
          </a:p>
          <a:p>
            <a:pPr marL="609600" indent="-609600" eaLnBrk="1" hangingPunct="1">
              <a:buFontTx/>
              <a:buNone/>
            </a:pPr>
            <a:r>
              <a:rPr lang="fa-IR" sz="1800" b="1" dirty="0" smtClean="0">
                <a:cs typeface="B Nazanin" pitchFamily="2" charset="-78"/>
              </a:rPr>
              <a:t>1.در غشای پلاسمایی سلول جانوران بکار می رود</a:t>
            </a:r>
          </a:p>
          <a:p>
            <a:pPr marL="609600" indent="-609600" eaLnBrk="1" hangingPunct="1">
              <a:buFontTx/>
              <a:buNone/>
            </a:pPr>
            <a:r>
              <a:rPr lang="fa-IR" sz="1800" b="1" dirty="0" smtClean="0">
                <a:cs typeface="B Nazanin" pitchFamily="2" charset="-78"/>
              </a:rPr>
              <a:t>2.هورمون جنسی زنان(استروژن وپروژسترون) ومردان(تستوسترون) را می سازد</a:t>
            </a:r>
          </a:p>
          <a:p>
            <a:pPr marL="609600" indent="-609600" eaLnBrk="1" hangingPunct="1">
              <a:buFontTx/>
              <a:buNone/>
            </a:pPr>
            <a:r>
              <a:rPr lang="fa-IR" sz="1800" b="1" dirty="0" smtClean="0">
                <a:cs typeface="B Nazanin" pitchFamily="2" charset="-78"/>
              </a:rPr>
              <a:t>3.ویتامین </a:t>
            </a:r>
            <a:r>
              <a:rPr lang="en-US" sz="1800" b="1" dirty="0" smtClean="0">
                <a:cs typeface="B Nazanin" pitchFamily="2" charset="-78"/>
              </a:rPr>
              <a:t>D</a:t>
            </a:r>
            <a:r>
              <a:rPr lang="fa-IR" sz="1800" b="1" dirty="0" smtClean="0">
                <a:cs typeface="B Nazanin" pitchFamily="2" charset="-78"/>
              </a:rPr>
              <a:t>در پوست را می سازد</a:t>
            </a:r>
          </a:p>
          <a:p>
            <a:pPr marL="609600" indent="-609600" eaLnBrk="1" hangingPunct="1">
              <a:buFontTx/>
              <a:buNone/>
            </a:pPr>
            <a:endParaRPr lang="fa-IR" sz="1800" b="1" dirty="0" smtClean="0">
              <a:cs typeface="B Nazanin" pitchFamily="2" charset="-78"/>
            </a:endParaRPr>
          </a:p>
          <a:p>
            <a:pPr marL="609600" indent="-609600" eaLnBrk="1" hangingPunct="1">
              <a:buFontTx/>
              <a:buNone/>
            </a:pPr>
            <a:endParaRPr lang="fa-IR" sz="2400" b="1" dirty="0" smtClean="0">
              <a:cs typeface="B Nazanin" pitchFamily="2" charset="-78"/>
            </a:endParaRPr>
          </a:p>
          <a:p>
            <a:pPr marL="609600" indent="-609600" eaLnBrk="1" hangingPunct="1">
              <a:buFontTx/>
              <a:buNone/>
            </a:pPr>
            <a:endParaRPr lang="fa-IR" sz="2400" b="1" dirty="0" smtClean="0">
              <a:cs typeface="B Nazanin" pitchFamily="2" charset="-78"/>
            </a:endParaRPr>
          </a:p>
          <a:p>
            <a:pPr marL="609600" indent="-609600" eaLnBrk="1" hangingPunct="1">
              <a:buFontTx/>
              <a:buNone/>
            </a:pPr>
            <a:endParaRPr lang="fa-IR" sz="2000" b="1" dirty="0" smtClean="0">
              <a:cs typeface="B Nazanin" pitchFamily="2" charset="-78"/>
            </a:endParaRPr>
          </a:p>
          <a:p>
            <a:pPr marL="609600" indent="-609600" eaLnBrk="1" hangingPunct="1">
              <a:buFontTx/>
              <a:buNone/>
            </a:pPr>
            <a:endParaRPr lang="fa-IR" sz="2000" b="1" dirty="0" smtClean="0">
              <a:cs typeface="B Nazanin" pitchFamily="2" charset="-78"/>
            </a:endParaRPr>
          </a:p>
          <a:p>
            <a:pPr marL="609600" indent="-609600" eaLnBrk="1" hangingPunct="1">
              <a:buFontTx/>
              <a:buNone/>
            </a:pPr>
            <a:endParaRPr lang="en-US" sz="2000" b="1" dirty="0" smtClean="0">
              <a:cs typeface="B Nazanin" pitchFamily="2" charset="-78"/>
            </a:endParaRPr>
          </a:p>
        </p:txBody>
      </p:sp>
      <p:pic>
        <p:nvPicPr>
          <p:cNvPr id="63491" name="Picture 4" descr="F:\گرفتگی عروق2.jpg"/>
          <p:cNvPicPr>
            <a:picLocks noChangeAspect="1" noChangeArrowheads="1"/>
          </p:cNvPicPr>
          <p:nvPr/>
        </p:nvPicPr>
        <p:blipFill>
          <a:blip r:embed="rId2"/>
          <a:srcRect/>
          <a:stretch>
            <a:fillRect/>
          </a:stretch>
        </p:blipFill>
        <p:spPr bwMode="auto">
          <a:xfrm>
            <a:off x="285750" y="785813"/>
            <a:ext cx="2381250" cy="4643437"/>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idx="1"/>
          </p:nvPr>
        </p:nvSpPr>
        <p:spPr>
          <a:xfrm>
            <a:off x="457200" y="836613"/>
            <a:ext cx="8229600" cy="5289550"/>
          </a:xfrm>
        </p:spPr>
        <p:txBody>
          <a:bodyPr/>
          <a:lstStyle/>
          <a:p>
            <a:pPr eaLnBrk="1" hangingPunct="1">
              <a:buFontTx/>
              <a:buNone/>
            </a:pPr>
            <a:r>
              <a:rPr lang="fa-IR" sz="2400" b="1" smtClean="0">
                <a:solidFill>
                  <a:srgbClr val="FF0000"/>
                </a:solidFill>
                <a:cs typeface="B Nazanin" pitchFamily="2" charset="-78"/>
              </a:rPr>
              <a:t>نظریه ی خلق الساعه</a:t>
            </a:r>
            <a:r>
              <a:rPr lang="fa-IR" sz="2400" b="1" smtClean="0">
                <a:cs typeface="B Nazanin" pitchFamily="2" charset="-78"/>
              </a:rPr>
              <a:t>:</a:t>
            </a:r>
            <a:r>
              <a:rPr lang="fa-IR" sz="2000" b="1" smtClean="0">
                <a:cs typeface="B Nazanin" pitchFamily="2" charset="-78"/>
              </a:rPr>
              <a:t>پیدایش خودبخودی موجود زنده از غیر زنده</a:t>
            </a:r>
          </a:p>
          <a:p>
            <a:pPr eaLnBrk="1" hangingPunct="1">
              <a:buFontTx/>
              <a:buNone/>
            </a:pPr>
            <a:r>
              <a:rPr lang="fa-IR" sz="2400" b="1" smtClean="0">
                <a:solidFill>
                  <a:srgbClr val="FF0000"/>
                </a:solidFill>
                <a:cs typeface="B Nazanin" pitchFamily="2" charset="-78"/>
              </a:rPr>
              <a:t>مثال</a:t>
            </a:r>
            <a:r>
              <a:rPr lang="fa-IR" sz="2400" b="1" smtClean="0">
                <a:cs typeface="B Nazanin" pitchFamily="2" charset="-78"/>
              </a:rPr>
              <a:t>:</a:t>
            </a:r>
            <a:r>
              <a:rPr lang="fa-IR" sz="2000" b="1" smtClean="0">
                <a:cs typeface="B Nazanin" pitchFamily="2" charset="-78"/>
              </a:rPr>
              <a:t>پیدایش ماهی از گل ولای جوی ها وآبگیرها،پیدایش موش  از گندم وپارچه ی کهنه، پیدایش مگس از گوشت گندیده</a:t>
            </a:r>
          </a:p>
          <a:p>
            <a:pPr eaLnBrk="1" hangingPunct="1">
              <a:buFontTx/>
              <a:buNone/>
            </a:pPr>
            <a:r>
              <a:rPr lang="fa-IR" sz="2400" b="1" smtClean="0">
                <a:solidFill>
                  <a:srgbClr val="FF0000"/>
                </a:solidFill>
                <a:cs typeface="B Nazanin" pitchFamily="2" charset="-78"/>
              </a:rPr>
              <a:t>آزمایش ون هلمونت</a:t>
            </a:r>
            <a:r>
              <a:rPr lang="fa-IR" sz="2400" b="1" smtClean="0">
                <a:cs typeface="B Nazanin" pitchFamily="2" charset="-78"/>
              </a:rPr>
              <a:t>:</a:t>
            </a:r>
            <a:r>
              <a:rPr lang="fa-IR" sz="2000" b="1" smtClean="0">
                <a:cs typeface="B Nazanin" pitchFamily="2" charset="-78"/>
              </a:rPr>
              <a:t>او یک پیراهن کثیف را با چند دانه ی گندم در گوشه ای قرار داد پس از 21روز تعدادی موش در آن اطراف مشاهده کرد وبه این نتیجه رسید که موش ها خودبخود از پیراهن کثیف  ودانه های گندم پدید آمده اند.</a:t>
            </a:r>
          </a:p>
          <a:p>
            <a:pPr eaLnBrk="1" hangingPunct="1">
              <a:buFontTx/>
              <a:buNone/>
            </a:pPr>
            <a:r>
              <a:rPr lang="fa-IR" sz="2400" b="1" smtClean="0">
                <a:solidFill>
                  <a:srgbClr val="FF0000"/>
                </a:solidFill>
                <a:cs typeface="B Nazanin" pitchFamily="2" charset="-78"/>
              </a:rPr>
              <a:t>نقص آزمایش ون هلمونت</a:t>
            </a:r>
            <a:r>
              <a:rPr lang="fa-IR" sz="2000" b="1" smtClean="0">
                <a:solidFill>
                  <a:srgbClr val="FF0000"/>
                </a:solidFill>
                <a:cs typeface="B Nazanin" pitchFamily="2" charset="-78"/>
              </a:rPr>
              <a:t>:</a:t>
            </a:r>
            <a:r>
              <a:rPr lang="fa-IR" sz="2000" b="1" smtClean="0">
                <a:cs typeface="B Nazanin" pitchFamily="2" charset="-78"/>
              </a:rPr>
              <a:t>آزمایش خود را کنترل نکرد.</a:t>
            </a:r>
          </a:p>
          <a:p>
            <a:pPr eaLnBrk="1" hangingPunct="1">
              <a:buFontTx/>
              <a:buNone/>
            </a:pPr>
            <a:r>
              <a:rPr lang="fa-IR" sz="2400" b="1" smtClean="0">
                <a:solidFill>
                  <a:srgbClr val="FF0000"/>
                </a:solidFill>
                <a:cs typeface="B Nazanin" pitchFamily="2" charset="-78"/>
              </a:rPr>
              <a:t>اهمیت آزمایش ون هلمونت</a:t>
            </a:r>
            <a:r>
              <a:rPr lang="fa-IR" sz="2400" b="1" smtClean="0">
                <a:cs typeface="B Nazanin" pitchFamily="2" charset="-78"/>
              </a:rPr>
              <a:t>: </a:t>
            </a:r>
            <a:r>
              <a:rPr lang="fa-IR" sz="2000" b="1" smtClean="0">
                <a:cs typeface="B Nazanin" pitchFamily="2" charset="-78"/>
              </a:rPr>
              <a:t>دارای اندیشه ی علمی ارزشمند بود که بر مبنای کار دانشمندان دیگر بود.</a:t>
            </a:r>
          </a:p>
          <a:p>
            <a:pPr eaLnBrk="1" hangingPunct="1">
              <a:buFontTx/>
              <a:buNone/>
            </a:pPr>
            <a:r>
              <a:rPr lang="fa-IR" sz="2400" b="1" smtClean="0">
                <a:solidFill>
                  <a:srgbClr val="FFC000"/>
                </a:solidFill>
                <a:cs typeface="B Nazanin" pitchFamily="2" charset="-78"/>
              </a:rPr>
              <a:t>آزمایش کنترل شده</a:t>
            </a:r>
            <a:r>
              <a:rPr lang="fa-IR" sz="2400" b="1" smtClean="0">
                <a:cs typeface="B Nazanin" pitchFamily="2" charset="-78"/>
              </a:rPr>
              <a:t>:</a:t>
            </a:r>
            <a:r>
              <a:rPr lang="fa-IR" sz="2000" b="1" smtClean="0">
                <a:cs typeface="B Nazanin" pitchFamily="2" charset="-78"/>
              </a:rPr>
              <a:t>آزمایش که در آن دو آزمایش یکسان بطور همزمان انجام می شود وهمه ی عواملی که برنتیجه ی آزمایش موثرندبجز </a:t>
            </a:r>
            <a:r>
              <a:rPr lang="fa-IR" sz="2000" b="1" u="sng" smtClean="0">
                <a:cs typeface="B Nazanin" pitchFamily="2" charset="-78"/>
              </a:rPr>
              <a:t>یکی از آنها که مورد تحقیق قرار می</a:t>
            </a:r>
            <a:r>
              <a:rPr lang="fa-IR" sz="2000" b="1" smtClean="0">
                <a:cs typeface="B Nazanin" pitchFamily="2" charset="-78"/>
              </a:rPr>
              <a:t> </a:t>
            </a:r>
            <a:r>
              <a:rPr lang="fa-IR" sz="2000" smtClean="0">
                <a:cs typeface="B Nazanin" pitchFamily="2" charset="-78"/>
              </a:rPr>
              <a:t>گیرد</a:t>
            </a:r>
            <a:r>
              <a:rPr lang="fa-IR" sz="2000" b="1" smtClean="0">
                <a:cs typeface="B Nazanin" pitchFamily="2" charset="-78"/>
              </a:rPr>
              <a:t> یکسان است.</a:t>
            </a:r>
            <a:endParaRPr lang="en-US" sz="2000" b="1" smtClean="0">
              <a:cs typeface="B Nazanin" pitchFamily="2" charset="-78"/>
            </a:endParaRPr>
          </a:p>
        </p:txBody>
      </p:sp>
      <p:sp>
        <p:nvSpPr>
          <p:cNvPr id="4098" name="Rectangle 2"/>
          <p:cNvSpPr>
            <a:spLocks noGrp="1" noChangeArrowheads="1"/>
          </p:cNvSpPr>
          <p:nvPr>
            <p:ph type="title"/>
          </p:nvPr>
        </p:nvSpPr>
        <p:spPr>
          <a:xfrm>
            <a:off x="500063" y="285750"/>
            <a:ext cx="8229600" cy="681038"/>
          </a:xfrm>
        </p:spPr>
        <p:txBody>
          <a:bodyPr/>
          <a:lstStyle/>
          <a:p>
            <a:pPr algn="ctr" eaLnBrk="1" fontAlgn="auto" hangingPunct="1">
              <a:spcAft>
                <a:spcPts val="0"/>
              </a:spcAft>
              <a:defRPr/>
            </a:pPr>
            <a:r>
              <a:rPr lang="fa-IR" sz="2400" b="1" smtClean="0">
                <a:cs typeface="B Nazanin" pitchFamily="2" charset="-78"/>
              </a:rPr>
              <a:t>کاربرد روش علمی</a:t>
            </a:r>
            <a:endParaRPr sz="2400" b="1" smtClean="0">
              <a:cs typeface="B Nazanin" pitchFamily="2" charset="-78"/>
            </a:endParaRPr>
          </a:p>
        </p:txBody>
      </p:sp>
      <p:sp>
        <p:nvSpPr>
          <p:cNvPr id="4" name="Footer Placeholder 3"/>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4043363" cy="2276475"/>
          </a:xfrm>
        </p:spPr>
        <p:txBody>
          <a:bodyPr/>
          <a:lstStyle/>
          <a:p>
            <a:pPr>
              <a:defRPr/>
            </a:pPr>
            <a:endParaRPr lang="fa-IR" sz="1600">
              <a:cs typeface="B Nazanin" pitchFamily="2" charset="-78"/>
            </a:endParaRPr>
          </a:p>
        </p:txBody>
      </p:sp>
      <p:sp>
        <p:nvSpPr>
          <p:cNvPr id="4" name="Content Placeholder 3"/>
          <p:cNvSpPr>
            <a:spLocks noGrp="1"/>
          </p:cNvSpPr>
          <p:nvPr>
            <p:ph sz="half" idx="2"/>
          </p:nvPr>
        </p:nvSpPr>
        <p:spPr>
          <a:xfrm>
            <a:off x="4648200" y="214313"/>
            <a:ext cx="4059238" cy="5881687"/>
          </a:xfrm>
        </p:spPr>
        <p:txBody>
          <a:bodyPr/>
          <a:lstStyle/>
          <a:p>
            <a:pPr marL="609600" indent="-609600" eaLnBrk="1" hangingPunct="1">
              <a:buFontTx/>
              <a:buNone/>
              <a:defRPr/>
            </a:pPr>
            <a:r>
              <a:rPr lang="fa-IR" sz="1800" b="1" dirty="0" smtClean="0">
                <a:solidFill>
                  <a:srgbClr val="002060"/>
                </a:solidFill>
                <a:cs typeface="B Nazanin" pitchFamily="2" charset="-78"/>
              </a:rPr>
              <a:t>انواع پروتئین ها:</a:t>
            </a:r>
          </a:p>
          <a:p>
            <a:pPr marL="609600" indent="-609600" eaLnBrk="1" hangingPunct="1">
              <a:buFontTx/>
              <a:buAutoNum type="arabicPeriod"/>
              <a:defRPr/>
            </a:pPr>
            <a:r>
              <a:rPr lang="fa-IR" sz="1600" b="1" dirty="0" smtClean="0">
                <a:cs typeface="B Nazanin" pitchFamily="2" charset="-78"/>
              </a:rPr>
              <a:t>محلول مانند پروتئین شیر وتخم مرغ</a:t>
            </a:r>
          </a:p>
          <a:p>
            <a:pPr marL="609600" indent="-609600" eaLnBrk="1" hangingPunct="1">
              <a:buFontTx/>
              <a:buAutoNum type="arabicPeriod"/>
              <a:defRPr/>
            </a:pPr>
            <a:r>
              <a:rPr lang="fa-IR" sz="1600" b="1" dirty="0" smtClean="0">
                <a:cs typeface="B Nazanin" pitchFamily="2" charset="-78"/>
              </a:rPr>
              <a:t>غیر محلول مانندپروتئین گوشت</a:t>
            </a:r>
          </a:p>
          <a:p>
            <a:pPr marL="609600" indent="-609600" eaLnBrk="1" hangingPunct="1">
              <a:buFontTx/>
              <a:buNone/>
              <a:defRPr/>
            </a:pPr>
            <a:endParaRPr lang="fa-IR" sz="1600" b="1" dirty="0" smtClean="0">
              <a:cs typeface="B Nazanin" pitchFamily="2" charset="-78"/>
            </a:endParaRPr>
          </a:p>
          <a:p>
            <a:pPr marL="609600" indent="-609600" eaLnBrk="1" hangingPunct="1">
              <a:buFontTx/>
              <a:buNone/>
              <a:defRPr/>
            </a:pPr>
            <a:r>
              <a:rPr lang="fa-IR" sz="1800" b="1" dirty="0" smtClean="0">
                <a:solidFill>
                  <a:srgbClr val="FFC000"/>
                </a:solidFill>
                <a:cs typeface="B Nazanin" pitchFamily="2" charset="-78"/>
              </a:rPr>
              <a:t>اسید آمینه ی اساسی</a:t>
            </a:r>
            <a:r>
              <a:rPr lang="fa-IR" sz="1800" b="1" dirty="0" smtClean="0">
                <a:cs typeface="B Nazanin" pitchFamily="2" charset="-78"/>
              </a:rPr>
              <a:t>: </a:t>
            </a:r>
            <a:r>
              <a:rPr lang="fa-IR" sz="1600" b="1" dirty="0" smtClean="0">
                <a:cs typeface="B Nazanin" pitchFamily="2" charset="-78"/>
              </a:rPr>
              <a:t>اسید آمینه ای که بدن ما نمی تواند آن را بسازد.</a:t>
            </a:r>
          </a:p>
          <a:p>
            <a:pPr marL="609600" indent="-609600" eaLnBrk="1" hangingPunct="1">
              <a:buFontTx/>
              <a:buNone/>
              <a:defRPr/>
            </a:pPr>
            <a:r>
              <a:rPr lang="fa-IR" sz="1600" b="1" dirty="0" smtClean="0">
                <a:solidFill>
                  <a:schemeClr val="bg2"/>
                </a:solidFill>
                <a:cs typeface="B Nazanin" pitchFamily="2" charset="-78"/>
              </a:rPr>
              <a:t>اسیدآمینه ی غیر اساسی</a:t>
            </a:r>
            <a:r>
              <a:rPr lang="fa-IR" sz="1600" b="1" dirty="0" smtClean="0">
                <a:cs typeface="B Nazanin" pitchFamily="2" charset="-78"/>
              </a:rPr>
              <a:t>:اسیدآمینه ای که بدن ما می تواند بسازد</a:t>
            </a:r>
          </a:p>
          <a:p>
            <a:pPr marL="609600" indent="-609600" eaLnBrk="1" hangingPunct="1">
              <a:buFontTx/>
              <a:buNone/>
              <a:defRPr/>
            </a:pPr>
            <a:r>
              <a:rPr lang="fa-IR" sz="1600" b="1" dirty="0" smtClean="0">
                <a:cs typeface="B Nazanin" pitchFamily="2" charset="-78"/>
              </a:rPr>
              <a:t> </a:t>
            </a:r>
          </a:p>
          <a:p>
            <a:pPr marL="609600" indent="-609600" eaLnBrk="1" hangingPunct="1">
              <a:buFontTx/>
              <a:buNone/>
              <a:defRPr/>
            </a:pPr>
            <a:r>
              <a:rPr lang="fa-IR" sz="1800" b="1" dirty="0" smtClean="0">
                <a:solidFill>
                  <a:schemeClr val="accent4">
                    <a:lumMod val="50000"/>
                  </a:schemeClr>
                </a:solidFill>
                <a:cs typeface="B Nazanin" pitchFamily="2" charset="-78"/>
              </a:rPr>
              <a:t>بیماری کمبود پروتئین(کواشیور کور)</a:t>
            </a:r>
            <a:r>
              <a:rPr lang="fa-IR" sz="1600" b="1" dirty="0" smtClean="0">
                <a:solidFill>
                  <a:schemeClr val="accent4">
                    <a:lumMod val="50000"/>
                  </a:schemeClr>
                </a:solidFill>
                <a:cs typeface="B Nazanin" pitchFamily="2" charset="-78"/>
              </a:rPr>
              <a:t>: </a:t>
            </a:r>
            <a:r>
              <a:rPr lang="fa-IR" sz="1600" b="1" dirty="0" smtClean="0">
                <a:cs typeface="B Nazanin" pitchFamily="2" charset="-78"/>
              </a:rPr>
              <a:t>بیماری که در اثر کمبود پروتئین در کودکان در حال رشد بوجود می آید.</a:t>
            </a:r>
          </a:p>
          <a:p>
            <a:pPr marL="609600" indent="-609600" eaLnBrk="1" hangingPunct="1">
              <a:buFontTx/>
              <a:buNone/>
              <a:defRPr/>
            </a:pPr>
            <a:r>
              <a:rPr lang="fa-IR" sz="1800" b="1" dirty="0" smtClean="0">
                <a:solidFill>
                  <a:schemeClr val="bg2">
                    <a:lumMod val="75000"/>
                  </a:schemeClr>
                </a:solidFill>
                <a:cs typeface="B Nazanin" pitchFamily="2" charset="-78"/>
              </a:rPr>
              <a:t>عوارض بیماری کواشیور کور</a:t>
            </a:r>
            <a:r>
              <a:rPr lang="fa-IR" sz="1600" b="1" dirty="0" smtClean="0">
                <a:solidFill>
                  <a:schemeClr val="bg2">
                    <a:lumMod val="75000"/>
                  </a:schemeClr>
                </a:solidFill>
                <a:cs typeface="B Nazanin" pitchFamily="2" charset="-78"/>
              </a:rPr>
              <a:t>:</a:t>
            </a:r>
          </a:p>
          <a:p>
            <a:pPr marL="609600" indent="-609600" eaLnBrk="1" hangingPunct="1">
              <a:buFontTx/>
              <a:buNone/>
              <a:defRPr/>
            </a:pPr>
            <a:r>
              <a:rPr lang="fa-IR" sz="1600" b="1" dirty="0" smtClean="0">
                <a:cs typeface="B Nazanin" pitchFamily="2" charset="-78"/>
              </a:rPr>
              <a:t>ماهیچه ها وشکم آنها متورم است(به دلیل نفوذ آب به درون بافتهای بدن او) وفرد ضعیف وبی حال است</a:t>
            </a:r>
            <a:endParaRPr lang="en-US" sz="1800" b="1" dirty="0" smtClean="0">
              <a:cs typeface="B Nazanin" pitchFamily="2" charset="-78"/>
            </a:endParaRPr>
          </a:p>
          <a:p>
            <a:pPr>
              <a:defRPr/>
            </a:pPr>
            <a:endParaRPr lang="fa-IR" sz="1600" dirty="0" smtClean="0">
              <a:cs typeface="B Nazanin" pitchFamily="2" charset="-78"/>
            </a:endParaRPr>
          </a:p>
          <a:p>
            <a:pPr>
              <a:defRPr/>
            </a:pPr>
            <a:endParaRPr lang="fa-IR" sz="1600" dirty="0"/>
          </a:p>
        </p:txBody>
      </p:sp>
      <p:pic>
        <p:nvPicPr>
          <p:cNvPr id="64516" name="Picture 4" descr="Picture 059"/>
          <p:cNvPicPr>
            <a:picLocks noChangeAspect="1" noChangeArrowheads="1"/>
          </p:cNvPicPr>
          <p:nvPr/>
        </p:nvPicPr>
        <p:blipFill>
          <a:blip r:embed="rId2"/>
          <a:srcRect l="6090" t="14592" r="3862"/>
          <a:stretch>
            <a:fillRect/>
          </a:stretch>
        </p:blipFill>
        <p:spPr bwMode="auto">
          <a:xfrm>
            <a:off x="428625" y="0"/>
            <a:ext cx="4143375" cy="2500313"/>
          </a:xfrm>
          <a:prstGeom prst="rect">
            <a:avLst/>
          </a:prstGeom>
          <a:noFill/>
          <a:ln w="9525">
            <a:noFill/>
            <a:miter lim="800000"/>
            <a:headEnd/>
            <a:tailEnd/>
          </a:ln>
        </p:spPr>
      </p:pic>
      <p:pic>
        <p:nvPicPr>
          <p:cNvPr id="64517" name="Picture 6"/>
          <p:cNvPicPr>
            <a:picLocks noGrp="1" noChangeAspect="1" noChangeArrowheads="1"/>
          </p:cNvPicPr>
          <p:nvPr>
            <p:ph sz="half" idx="1"/>
          </p:nvPr>
        </p:nvPicPr>
        <p:blipFill>
          <a:blip r:embed="rId3"/>
          <a:srcRect/>
          <a:stretch>
            <a:fillRect/>
          </a:stretch>
        </p:blipFill>
        <p:spPr>
          <a:xfrm>
            <a:off x="500063" y="2500313"/>
            <a:ext cx="3714750" cy="4143375"/>
          </a:xfrm>
          <a:noFill/>
        </p:spPr>
      </p:pic>
      <p:sp>
        <p:nvSpPr>
          <p:cNvPr id="6" name="Footer Placeholder 5"/>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srcRect/>
          <a:stretch>
            <a:fillRect/>
          </a:stretch>
        </p:blipFill>
        <p:spPr bwMode="auto">
          <a:xfrm>
            <a:off x="500063" y="357188"/>
            <a:ext cx="8143875" cy="5929312"/>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68" name="Rectangle 32"/>
          <p:cNvSpPr>
            <a:spLocks noGrp="1" noChangeArrowheads="1"/>
          </p:cNvSpPr>
          <p:nvPr>
            <p:ph type="title"/>
          </p:nvPr>
        </p:nvSpPr>
        <p:spPr>
          <a:xfrm>
            <a:off x="357158" y="214290"/>
            <a:ext cx="8229600" cy="500066"/>
          </a:xfrm>
        </p:spPr>
        <p:txBody>
          <a:bodyPr/>
          <a:lstStyle/>
          <a:p>
            <a:pPr algn="ctr" eaLnBrk="1" fontAlgn="auto" hangingPunct="1">
              <a:spcAft>
                <a:spcPts val="0"/>
              </a:spcAft>
              <a:defRPr/>
            </a:pPr>
            <a:r>
              <a:rPr lang="fa-IR" sz="2000" b="1" smtClean="0">
                <a:solidFill>
                  <a:schemeClr val="bg1"/>
                </a:solidFill>
                <a:cs typeface="B Nazanin" pitchFamily="2" charset="-78"/>
              </a:rPr>
              <a:t>انواع مواد معدنی مورد نیاز بدن</a:t>
            </a:r>
            <a:endParaRPr sz="2000" b="1" smtClean="0">
              <a:solidFill>
                <a:schemeClr val="bg1"/>
              </a:solidFill>
              <a:cs typeface="B Nazanin" pitchFamily="2" charset="-78"/>
            </a:endParaRPr>
          </a:p>
        </p:txBody>
      </p:sp>
      <p:graphicFrame>
        <p:nvGraphicFramePr>
          <p:cNvPr id="39986" name="Group 50"/>
          <p:cNvGraphicFramePr>
            <a:graphicFrameLocks noGrp="1"/>
          </p:cNvGraphicFramePr>
          <p:nvPr>
            <p:ph type="tbl" idx="1"/>
          </p:nvPr>
        </p:nvGraphicFramePr>
        <p:xfrm>
          <a:off x="357188" y="928688"/>
          <a:ext cx="8229600" cy="5084763"/>
        </p:xfrm>
        <a:graphic>
          <a:graphicData uri="http://schemas.openxmlformats.org/drawingml/2006/table">
            <a:tbl>
              <a:tblPr rtl="1"/>
              <a:tblGrid>
                <a:gridCol w="2057400"/>
                <a:gridCol w="2994025"/>
                <a:gridCol w="1295400"/>
                <a:gridCol w="1882775"/>
              </a:tblGrid>
              <a:tr h="512763">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rgbClr val="7030A0"/>
                          </a:solidFill>
                          <a:effectLst>
                            <a:outerShdw blurRad="38100" dist="38100" dir="2700000" algn="tl">
                              <a:srgbClr val="000000"/>
                            </a:outerShdw>
                          </a:effectLst>
                          <a:latin typeface="Tahoma" pitchFamily="34" charset="0"/>
                          <a:cs typeface="B Nazanin" pitchFamily="2" charset="-78"/>
                        </a:rPr>
                        <a:t>نوع ماده ی معدنی</a:t>
                      </a:r>
                      <a:endParaRPr kumimoji="0" lang="en-US" sz="2000" b="1" i="0" u="none" strike="noStrike" cap="none" normalizeH="0" baseline="0" dirty="0" smtClean="0">
                        <a:ln>
                          <a:noFill/>
                        </a:ln>
                        <a:solidFill>
                          <a:srgbClr val="7030A0"/>
                        </a:solidFill>
                        <a:effectLst>
                          <a:outerShdw blurRad="38100" dist="38100" dir="2700000" algn="tl">
                            <a:srgbClr val="000000"/>
                          </a:outerShdw>
                        </a:effectLst>
                        <a:latin typeface="Tahoma" pitchFamily="34" charset="0"/>
                        <a:cs typeface="B Nazanin"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tx2">
                              <a:lumMod val="75000"/>
                            </a:schemeClr>
                          </a:solidFill>
                          <a:effectLst>
                            <a:outerShdw blurRad="38100" dist="38100" dir="2700000" algn="tl">
                              <a:srgbClr val="000000"/>
                            </a:outerShdw>
                          </a:effectLst>
                          <a:latin typeface="Tahoma" pitchFamily="34" charset="0"/>
                          <a:cs typeface="B Nazanin" pitchFamily="2" charset="-78"/>
                        </a:rPr>
                        <a:t>نقش</a:t>
                      </a:r>
                      <a:endParaRPr kumimoji="0" lang="en-US" sz="2000" b="1" i="0" u="none" strike="noStrike" cap="none" normalizeH="0" baseline="0" dirty="0" smtClean="0">
                        <a:ln>
                          <a:noFill/>
                        </a:ln>
                        <a:solidFill>
                          <a:schemeClr val="tx2">
                            <a:lumMod val="75000"/>
                          </a:schemeClr>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bg2">
                              <a:lumMod val="60000"/>
                              <a:lumOff val="40000"/>
                            </a:schemeClr>
                          </a:solidFill>
                          <a:effectLst>
                            <a:outerShdw blurRad="38100" dist="38100" dir="2700000" algn="tl">
                              <a:srgbClr val="000000"/>
                            </a:outerShdw>
                          </a:effectLst>
                          <a:latin typeface="Tahoma" pitchFamily="34" charset="0"/>
                          <a:cs typeface="B Nazanin" pitchFamily="2" charset="-78"/>
                        </a:rPr>
                        <a:t>منابع</a:t>
                      </a:r>
                      <a:endParaRPr kumimoji="0" lang="en-US" sz="2000" b="1" i="0" u="none" strike="noStrike" cap="none" normalizeH="0" baseline="0" dirty="0" smtClean="0">
                        <a:ln>
                          <a:noFill/>
                        </a:ln>
                        <a:solidFill>
                          <a:schemeClr val="bg2">
                            <a:lumMod val="60000"/>
                            <a:lumOff val="40000"/>
                          </a:schemeClr>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rgbClr val="C00000"/>
                          </a:solidFill>
                          <a:effectLst>
                            <a:outerShdw blurRad="38100" dist="38100" dir="2700000" algn="tl">
                              <a:srgbClr val="000000"/>
                            </a:outerShdw>
                          </a:effectLst>
                          <a:latin typeface="Tahoma" pitchFamily="34" charset="0"/>
                          <a:cs typeface="B Nazanin" pitchFamily="2" charset="-78"/>
                        </a:rPr>
                        <a:t>بیماری های کمبود</a:t>
                      </a:r>
                      <a:endParaRPr kumimoji="0" lang="en-US" sz="2000" b="1" i="0" u="none" strike="noStrike" cap="none" normalizeH="0" baseline="0" dirty="0" smtClean="0">
                        <a:ln>
                          <a:noFill/>
                        </a:ln>
                        <a:solidFill>
                          <a:srgbClr val="C00000"/>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58850">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سدیم</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rPr>
                        <a:t>1.کمک به انتقال پیام عصبی 2.کمک به انقباض ماهیچه ها</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نمک طعام</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گرفتگی ماهیچه ها</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5525">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کلسیم</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1.کمک به سخت شدن استخوانها 2.کمک به لخته شدن خون</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3.کمک به انقباض ماهیچه ها</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شیر </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 پنیر</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 ماهی</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نرمی استخوان                      ( راشیتیسم)</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74750">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آهن</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rPr>
                        <a:t>در ساختار هموگلوبین خون بکار می رود</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کلیه، کبد، گوشت  ، میوه ، آب</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آنمی (کم خونی)</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74750">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ید</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rPr>
                        <a:t>1برای ساختن هورمونهای تیروئیدی(</a:t>
                      </a: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rPr>
                        <a:t>T3</a:t>
                      </a:r>
                      <a:r>
                        <a:rPr kumimoji="0" lang="fa-IR"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rPr>
                        <a:t>و</a:t>
                      </a: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rPr>
                        <a:t>T4</a:t>
                      </a:r>
                      <a:r>
                        <a:rPr kumimoji="0" lang="fa-IR"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rPr>
                        <a:t>) بکار می رود2.برای رشد ونمو مغز لازم است</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آب، غذاهای دریایی</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rPr>
                        <a:t>گواتر</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rPr>
                        <a:t>کرتینیسم</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Footer Placeholder 3"/>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yoosdownload.persiangig.com/image/%D9%81%D8%B5%D9%84%20%D9%BE%D9%86%D8%AC%D9%85/3.JPG"/>
          <p:cNvPicPr>
            <a:picLocks noChangeAspect="1" noChangeArrowheads="1"/>
          </p:cNvPicPr>
          <p:nvPr/>
        </p:nvPicPr>
        <p:blipFill>
          <a:blip r:embed="rId2"/>
          <a:srcRect/>
          <a:stretch>
            <a:fillRect/>
          </a:stretch>
        </p:blipFill>
        <p:spPr bwMode="auto">
          <a:xfrm>
            <a:off x="928688" y="500063"/>
            <a:ext cx="6929437" cy="5286375"/>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srcRect/>
          <a:stretch>
            <a:fillRect/>
          </a:stretch>
        </p:blipFill>
        <p:spPr bwMode="auto">
          <a:xfrm>
            <a:off x="285750" y="357188"/>
            <a:ext cx="8358188" cy="6215062"/>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428625"/>
            <a:ext cx="4059238" cy="5667375"/>
          </a:xfrm>
        </p:spPr>
        <p:txBody>
          <a:bodyPr/>
          <a:lstStyle/>
          <a:p>
            <a:pPr>
              <a:defRPr/>
            </a:pPr>
            <a:r>
              <a:rPr lang="fa-IR" sz="2000" b="1" dirty="0" smtClean="0">
                <a:solidFill>
                  <a:schemeClr val="accent4">
                    <a:lumMod val="60000"/>
                    <a:lumOff val="40000"/>
                  </a:schemeClr>
                </a:solidFill>
                <a:cs typeface="B Nazanin" pitchFamily="2" charset="-78"/>
              </a:rPr>
              <a:t>بیماری راشیتیسم:</a:t>
            </a:r>
            <a:r>
              <a:rPr lang="fa-IR" sz="2000" b="1" dirty="0" smtClean="0">
                <a:cs typeface="B Nazanin" pitchFamily="2" charset="-78"/>
              </a:rPr>
              <a:t>اگر مقادیر کافی کلسیم به بدن کودک نرسد استخوانهای او نرم باقی می ماندوشکل خود از دست می دهد به این بیماری راشیتیسم می گویند.</a:t>
            </a:r>
          </a:p>
          <a:p>
            <a:pPr>
              <a:buFont typeface="Wingdings 2" pitchFamily="18" charset="2"/>
              <a:buNone/>
              <a:defRPr/>
            </a:pPr>
            <a:endParaRPr lang="fa-IR" sz="2000" b="1" dirty="0" smtClean="0">
              <a:cs typeface="B Nazanin" pitchFamily="2" charset="-78"/>
            </a:endParaRPr>
          </a:p>
          <a:p>
            <a:pPr>
              <a:buFont typeface="Wingdings 2" pitchFamily="18" charset="2"/>
              <a:buNone/>
              <a:defRPr/>
            </a:pPr>
            <a:r>
              <a:rPr lang="fa-IR" sz="2000" b="1" dirty="0" smtClean="0">
                <a:cs typeface="B Nazanin" pitchFamily="2" charset="-78"/>
              </a:rPr>
              <a:t>علت بیماری راشیتیسم:</a:t>
            </a:r>
          </a:p>
          <a:p>
            <a:pPr marL="457200" indent="-457200">
              <a:buFont typeface="Wingdings 2" pitchFamily="18" charset="2"/>
              <a:buAutoNum type="arabicPeriod"/>
              <a:defRPr/>
            </a:pPr>
            <a:r>
              <a:rPr lang="fa-IR" sz="2000" b="1" dirty="0" smtClean="0">
                <a:cs typeface="B Nazanin" pitchFamily="2" charset="-78"/>
              </a:rPr>
              <a:t>کمبود کلسیم</a:t>
            </a:r>
          </a:p>
          <a:p>
            <a:pPr marL="457200" indent="-457200">
              <a:buFont typeface="Wingdings 2" pitchFamily="18" charset="2"/>
              <a:buAutoNum type="arabicPeriod"/>
              <a:defRPr/>
            </a:pPr>
            <a:r>
              <a:rPr lang="fa-IR" sz="2000" b="1" dirty="0" smtClean="0">
                <a:cs typeface="B Nazanin" pitchFamily="2" charset="-78"/>
              </a:rPr>
              <a:t>کمبود ویتامین </a:t>
            </a:r>
            <a:r>
              <a:rPr lang="en-US" sz="2000" b="1" dirty="0" smtClean="0">
                <a:cs typeface="B Nazanin" pitchFamily="2" charset="-78"/>
              </a:rPr>
              <a:t>D</a:t>
            </a:r>
            <a:endParaRPr lang="fa-IR" sz="2000" b="1" dirty="0" smtClean="0">
              <a:cs typeface="B Nazanin" pitchFamily="2" charset="-78"/>
            </a:endParaRPr>
          </a:p>
          <a:p>
            <a:pPr>
              <a:defRPr/>
            </a:pPr>
            <a:endParaRPr lang="fa-IR" sz="2000" dirty="0"/>
          </a:p>
        </p:txBody>
      </p:sp>
      <p:pic>
        <p:nvPicPr>
          <p:cNvPr id="69635" name="Picture 5"/>
          <p:cNvPicPr>
            <a:picLocks noGrp="1" noChangeAspect="1" noChangeArrowheads="1"/>
          </p:cNvPicPr>
          <p:nvPr>
            <p:ph sz="half" idx="1"/>
          </p:nvPr>
        </p:nvPicPr>
        <p:blipFill>
          <a:blip r:embed="rId2"/>
          <a:srcRect/>
          <a:stretch>
            <a:fillRect/>
          </a:stretch>
        </p:blipFill>
        <p:spPr>
          <a:xfrm>
            <a:off x="428625" y="500063"/>
            <a:ext cx="3857625" cy="5595937"/>
          </a:xfrm>
          <a:noFill/>
        </p:spPr>
      </p:pic>
      <p:sp>
        <p:nvSpPr>
          <p:cNvPr id="5" name="Footer Placeholder 4"/>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idx="1"/>
          </p:nvPr>
        </p:nvSpPr>
        <p:spPr>
          <a:xfrm>
            <a:off x="468313" y="0"/>
            <a:ext cx="8229600" cy="6858000"/>
          </a:xfrm>
        </p:spPr>
        <p:txBody>
          <a:bodyPr/>
          <a:lstStyle/>
          <a:p>
            <a:pPr eaLnBrk="1" hangingPunct="1">
              <a:buFontTx/>
              <a:buNone/>
              <a:defRPr/>
            </a:pPr>
            <a:endParaRPr lang="fa-IR" sz="2000" b="1" dirty="0" smtClean="0">
              <a:solidFill>
                <a:schemeClr val="tx2">
                  <a:lumMod val="50000"/>
                </a:schemeClr>
              </a:solidFill>
              <a:cs typeface="B Nazanin" pitchFamily="2" charset="-78"/>
            </a:endParaRPr>
          </a:p>
          <a:p>
            <a:pPr eaLnBrk="1" hangingPunct="1">
              <a:buFontTx/>
              <a:buNone/>
              <a:defRPr/>
            </a:pPr>
            <a:r>
              <a:rPr lang="fa-IR" sz="2000" b="1" dirty="0" smtClean="0">
                <a:solidFill>
                  <a:schemeClr val="tx2">
                    <a:lumMod val="50000"/>
                  </a:schemeClr>
                </a:solidFill>
                <a:cs typeface="B Nazanin" pitchFamily="2" charset="-78"/>
              </a:rPr>
              <a:t>بیماری های ناشی از مصرف بیش از حدنمک</a:t>
            </a:r>
            <a:r>
              <a:rPr lang="fa-IR" sz="2400" b="1" dirty="0" smtClean="0">
                <a:cs typeface="B Nazanin" pitchFamily="2" charset="-78"/>
              </a:rPr>
              <a:t>:</a:t>
            </a:r>
          </a:p>
          <a:p>
            <a:pPr eaLnBrk="1" hangingPunct="1">
              <a:buFontTx/>
              <a:buNone/>
              <a:defRPr/>
            </a:pPr>
            <a:r>
              <a:rPr lang="fa-IR" sz="2000" b="1" dirty="0" smtClean="0">
                <a:cs typeface="B Nazanin" pitchFamily="2" charset="-78"/>
              </a:rPr>
              <a:t>1. افزایش فشار خون 2.بیماری های قلبی</a:t>
            </a:r>
          </a:p>
          <a:p>
            <a:pPr eaLnBrk="1" hangingPunct="1">
              <a:buFontTx/>
              <a:buNone/>
              <a:defRPr/>
            </a:pPr>
            <a:endParaRPr lang="fa-IR" sz="2400" b="1" dirty="0" smtClean="0">
              <a:cs typeface="B Nazanin" pitchFamily="2" charset="-78"/>
            </a:endParaRPr>
          </a:p>
          <a:p>
            <a:pPr eaLnBrk="1" hangingPunct="1">
              <a:buFontTx/>
              <a:buNone/>
              <a:defRPr/>
            </a:pPr>
            <a:r>
              <a:rPr lang="fa-IR" sz="2000" b="1" dirty="0" smtClean="0">
                <a:solidFill>
                  <a:srgbClr val="C00000"/>
                </a:solidFill>
                <a:cs typeface="B Nazanin" pitchFamily="2" charset="-78"/>
              </a:rPr>
              <a:t>انواع کم خونی:</a:t>
            </a:r>
          </a:p>
          <a:p>
            <a:pPr marL="457200" indent="-457200" eaLnBrk="1" hangingPunct="1">
              <a:buFontTx/>
              <a:buAutoNum type="arabicPeriod"/>
              <a:defRPr/>
            </a:pPr>
            <a:r>
              <a:rPr lang="fa-IR" sz="2000" b="1" dirty="0" smtClean="0">
                <a:cs typeface="B Nazanin" pitchFamily="2" charset="-78"/>
              </a:rPr>
              <a:t>ژنتیکی: مانند تالاسمی ،فاویسم،گلبول قرمز داسی شکل</a:t>
            </a:r>
          </a:p>
          <a:p>
            <a:pPr marL="457200" indent="-457200" eaLnBrk="1" hangingPunct="1">
              <a:buFontTx/>
              <a:buAutoNum type="arabicPeriod"/>
              <a:defRPr/>
            </a:pPr>
            <a:r>
              <a:rPr lang="fa-IR" sz="2000" b="1" dirty="0" smtClean="0">
                <a:cs typeface="B Nazanin" pitchFamily="2" charset="-78"/>
              </a:rPr>
              <a:t>کمبود آهن:آنمی</a:t>
            </a:r>
          </a:p>
          <a:p>
            <a:pPr marL="457200" indent="-457200" eaLnBrk="1" hangingPunct="1">
              <a:buFont typeface="Wingdings 2" pitchFamily="18" charset="2"/>
              <a:buNone/>
              <a:defRPr/>
            </a:pPr>
            <a:endParaRPr lang="fa-IR" sz="2000" b="1" dirty="0" smtClean="0">
              <a:cs typeface="B Nazanin" pitchFamily="2" charset="-78"/>
            </a:endParaRPr>
          </a:p>
          <a:p>
            <a:pPr eaLnBrk="1" hangingPunct="1">
              <a:buFontTx/>
              <a:buNone/>
              <a:defRPr/>
            </a:pPr>
            <a:r>
              <a:rPr lang="fa-IR" sz="2400" b="1" dirty="0" smtClean="0">
                <a:solidFill>
                  <a:schemeClr val="accent5">
                    <a:lumMod val="75000"/>
                  </a:schemeClr>
                </a:solidFill>
                <a:cs typeface="B Nazanin" pitchFamily="2" charset="-78"/>
              </a:rPr>
              <a:t>بیماری آنمی</a:t>
            </a:r>
            <a:r>
              <a:rPr lang="fa-IR" sz="2400" b="1" dirty="0" smtClean="0">
                <a:cs typeface="B Nazanin" pitchFamily="2" charset="-78"/>
              </a:rPr>
              <a:t>:</a:t>
            </a:r>
            <a:r>
              <a:rPr lang="fa-IR" sz="2000" b="1" dirty="0" smtClean="0">
                <a:cs typeface="B Nazanin" pitchFamily="2" charset="-78"/>
              </a:rPr>
              <a:t> کمبود آهن باعث می شود مقدار هموگلوبین خون کاهش یابد در این صورت فرد به بیناری آنمی دچار شده است.</a:t>
            </a:r>
          </a:p>
          <a:p>
            <a:pPr eaLnBrk="1" hangingPunct="1">
              <a:buFontTx/>
              <a:buNone/>
              <a:defRPr/>
            </a:pPr>
            <a:r>
              <a:rPr lang="fa-IR" sz="2400" b="1" dirty="0" smtClean="0">
                <a:solidFill>
                  <a:schemeClr val="accent4">
                    <a:lumMod val="50000"/>
                  </a:schemeClr>
                </a:solidFill>
                <a:cs typeface="B Nazanin" pitchFamily="2" charset="-78"/>
              </a:rPr>
              <a:t>علائم آنمی: </a:t>
            </a:r>
            <a:r>
              <a:rPr lang="fa-IR" sz="2000" b="1" dirty="0" smtClean="0">
                <a:cs typeface="B Nazanin" pitchFamily="2" charset="-78"/>
              </a:rPr>
              <a:t>توانایی حمل اکسیژن در بدن کم شده وفرد دچار ضعف وخستگی می شود.</a:t>
            </a:r>
          </a:p>
          <a:p>
            <a:pPr marL="457200" indent="-457200" eaLnBrk="1" hangingPunct="1">
              <a:buFont typeface="Wingdings 2" pitchFamily="18" charset="2"/>
              <a:buNone/>
              <a:defRPr/>
            </a:pPr>
            <a:endParaRPr lang="fa-IR" sz="2000" b="1" dirty="0" smtClean="0">
              <a:cs typeface="B Nazanin" pitchFamily="2" charset="-78"/>
            </a:endParaRPr>
          </a:p>
          <a:p>
            <a:pPr eaLnBrk="1" hangingPunct="1">
              <a:buFontTx/>
              <a:buNone/>
              <a:defRPr/>
            </a:pPr>
            <a:endParaRPr lang="fa-IR" sz="2000" b="1" dirty="0" smtClean="0">
              <a:cs typeface="B Nazanin" pitchFamily="2" charset="-78"/>
            </a:endParaRPr>
          </a:p>
          <a:p>
            <a:pPr eaLnBrk="1" hangingPunct="1">
              <a:buFontTx/>
              <a:buNone/>
              <a:defRPr/>
            </a:pPr>
            <a:r>
              <a:rPr lang="fa-IR" sz="2400" b="1" dirty="0" smtClean="0">
                <a:solidFill>
                  <a:schemeClr val="accent4">
                    <a:lumMod val="60000"/>
                    <a:lumOff val="40000"/>
                  </a:schemeClr>
                </a:solidFill>
                <a:cs typeface="B Nazanin" pitchFamily="2" charset="-78"/>
              </a:rPr>
              <a:t>عناصر کم مصرف:</a:t>
            </a:r>
            <a:r>
              <a:rPr lang="fa-IR" sz="2000" b="1" dirty="0" smtClean="0">
                <a:cs typeface="B Nazanin" pitchFamily="2" charset="-78"/>
              </a:rPr>
              <a:t>عناصری که بدن ما به مقدار کم به آنها نیاز دارد.مانند ید و ویتامین ها</a:t>
            </a:r>
          </a:p>
          <a:p>
            <a:pPr eaLnBrk="1" hangingPunct="1">
              <a:buFontTx/>
              <a:buNone/>
              <a:defRPr/>
            </a:pPr>
            <a:endParaRPr lang="fa-IR" sz="2000" b="1" dirty="0" smtClean="0">
              <a:cs typeface="B Nazanin" pitchFamily="2" charset="-78"/>
            </a:endParaRPr>
          </a:p>
          <a:p>
            <a:pPr eaLnBrk="1" hangingPunct="1">
              <a:buFontTx/>
              <a:buNone/>
              <a:defRPr/>
            </a:pPr>
            <a:endParaRPr lang="fa-IR" sz="2000" b="1" dirty="0" smtClean="0">
              <a:cs typeface="B Nazanin" pitchFamily="2" charset="-78"/>
            </a:endParaRPr>
          </a:p>
        </p:txBody>
      </p:sp>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38" y="285750"/>
            <a:ext cx="2214562" cy="1857375"/>
          </a:xfrm>
        </p:spPr>
        <p:txBody>
          <a:bodyPr/>
          <a:lstStyle/>
          <a:p>
            <a:pPr>
              <a:defRPr/>
            </a:pPr>
            <a:endParaRPr lang="fa-IR"/>
          </a:p>
        </p:txBody>
      </p:sp>
      <p:sp>
        <p:nvSpPr>
          <p:cNvPr id="71683" name="Content Placeholder 3"/>
          <p:cNvSpPr>
            <a:spLocks noGrp="1"/>
          </p:cNvSpPr>
          <p:nvPr>
            <p:ph sz="half" idx="2"/>
          </p:nvPr>
        </p:nvSpPr>
        <p:spPr>
          <a:xfrm>
            <a:off x="4648200" y="500063"/>
            <a:ext cx="4059238" cy="5595937"/>
          </a:xfrm>
        </p:spPr>
        <p:txBody>
          <a:bodyPr/>
          <a:lstStyle/>
          <a:p>
            <a:pPr eaLnBrk="1" hangingPunct="1">
              <a:buFontTx/>
              <a:buNone/>
            </a:pPr>
            <a:r>
              <a:rPr lang="fa-IR" sz="2000" b="1" smtClean="0">
                <a:solidFill>
                  <a:srgbClr val="FFC000"/>
                </a:solidFill>
                <a:cs typeface="B Nazanin" pitchFamily="2" charset="-78"/>
              </a:rPr>
              <a:t>گواتر:</a:t>
            </a:r>
            <a:r>
              <a:rPr lang="fa-IR" sz="2000" b="1" smtClean="0">
                <a:cs typeface="B Nazanin" pitchFamily="2" charset="-78"/>
              </a:rPr>
              <a:t> </a:t>
            </a:r>
            <a:r>
              <a:rPr lang="fa-IR" sz="1800" b="1" smtClean="0">
                <a:cs typeface="B Nazanin" pitchFamily="2" charset="-78"/>
              </a:rPr>
              <a:t>اگر به انداز ه ی کافی ید مصرف نکنیم ، غده ی تیروئید ما قادر به تولید هورمون تیروکسین نخواهد بود در نتیجه غده ی تیروئید بزرگ ومتورم شده که به این حالت گواتر می گویند.</a:t>
            </a:r>
          </a:p>
          <a:p>
            <a:pPr eaLnBrk="1" hangingPunct="1">
              <a:buFontTx/>
              <a:buNone/>
            </a:pPr>
            <a:r>
              <a:rPr lang="fa-IR" sz="2000" b="1" smtClean="0">
                <a:solidFill>
                  <a:srgbClr val="92D050"/>
                </a:solidFill>
                <a:cs typeface="B Nazanin" pitchFamily="2" charset="-78"/>
              </a:rPr>
              <a:t>هورمون تیروکسین:</a:t>
            </a:r>
          </a:p>
          <a:p>
            <a:pPr eaLnBrk="1" hangingPunct="1">
              <a:buFontTx/>
              <a:buNone/>
            </a:pPr>
            <a:r>
              <a:rPr lang="fa-IR" sz="2000" b="1" smtClean="0">
                <a:solidFill>
                  <a:srgbClr val="92D050"/>
                </a:solidFill>
                <a:cs typeface="B Nazanin" pitchFamily="2" charset="-78"/>
              </a:rPr>
              <a:t>نقش</a:t>
            </a:r>
            <a:r>
              <a:rPr lang="fa-IR" sz="2000" b="1" smtClean="0">
                <a:cs typeface="B Nazanin" pitchFamily="2" charset="-78"/>
              </a:rPr>
              <a:t>:</a:t>
            </a:r>
            <a:r>
              <a:rPr lang="fa-IR" sz="1800" b="1" smtClean="0">
                <a:cs typeface="B Nazanin" pitchFamily="2" charset="-78"/>
              </a:rPr>
              <a:t>موجب بالا رفتن سرعت واکنش های شیمیایی بدن وافزایش فعالیت های بدن می شود.</a:t>
            </a:r>
          </a:p>
          <a:p>
            <a:pPr eaLnBrk="1" hangingPunct="1">
              <a:buFontTx/>
              <a:buNone/>
            </a:pPr>
            <a:r>
              <a:rPr lang="fa-IR" sz="2000" b="1" smtClean="0">
                <a:solidFill>
                  <a:srgbClr val="92D050"/>
                </a:solidFill>
                <a:cs typeface="B Nazanin" pitchFamily="2" charset="-78"/>
              </a:rPr>
              <a:t>محل ترشح:</a:t>
            </a:r>
            <a:r>
              <a:rPr lang="fa-IR" sz="1800" b="1" smtClean="0">
                <a:cs typeface="B Nazanin" pitchFamily="2" charset="-78"/>
              </a:rPr>
              <a:t>غده ی تیروئید(در جلو گردن)</a:t>
            </a:r>
          </a:p>
          <a:p>
            <a:pPr eaLnBrk="1" hangingPunct="1">
              <a:buFontTx/>
              <a:buNone/>
            </a:pPr>
            <a:r>
              <a:rPr lang="fa-IR" sz="2000" b="1" smtClean="0">
                <a:solidFill>
                  <a:srgbClr val="FF0000"/>
                </a:solidFill>
                <a:cs typeface="B Nazanin" pitchFamily="2" charset="-78"/>
              </a:rPr>
              <a:t>کرتینیسم</a:t>
            </a:r>
            <a:r>
              <a:rPr lang="fa-IR" sz="2000" b="1" smtClean="0">
                <a:cs typeface="B Nazanin" pitchFamily="2" charset="-78"/>
              </a:rPr>
              <a:t>:</a:t>
            </a:r>
            <a:r>
              <a:rPr lang="fa-IR" sz="1800" b="1" smtClean="0">
                <a:cs typeface="B Nazanin" pitchFamily="2" charset="-78"/>
              </a:rPr>
              <a:t>اگر در غذای مادر به اندازه ی کافی ید وجودنداشته باشد کودکی که در رحم اودر حال رشد ونمو است به نوعی عقب ماندگی ذهنی وجسمی دچار می شود که کرتینیسم می گویند.</a:t>
            </a:r>
            <a:endParaRPr lang="en-US" sz="2000" b="1" smtClean="0">
              <a:cs typeface="B Nazanin" pitchFamily="2" charset="-78"/>
            </a:endParaRPr>
          </a:p>
          <a:p>
            <a:endParaRPr lang="fa-IR" sz="1800" smtClean="0">
              <a:cs typeface="B Nazanin" pitchFamily="2" charset="-78"/>
            </a:endParaRPr>
          </a:p>
        </p:txBody>
      </p:sp>
      <p:pic>
        <p:nvPicPr>
          <p:cNvPr id="71684" name="Picture 2" descr="F:\گواتر.jpg"/>
          <p:cNvPicPr>
            <a:picLocks noChangeAspect="1" noChangeArrowheads="1"/>
          </p:cNvPicPr>
          <p:nvPr/>
        </p:nvPicPr>
        <p:blipFill>
          <a:blip r:embed="rId2"/>
          <a:srcRect/>
          <a:stretch>
            <a:fillRect/>
          </a:stretch>
        </p:blipFill>
        <p:spPr bwMode="auto">
          <a:xfrm>
            <a:off x="785813" y="214313"/>
            <a:ext cx="2714625" cy="2143125"/>
          </a:xfrm>
          <a:prstGeom prst="rect">
            <a:avLst/>
          </a:prstGeom>
          <a:noFill/>
          <a:ln w="9525">
            <a:noFill/>
            <a:miter lim="800000"/>
            <a:headEnd/>
            <a:tailEnd/>
          </a:ln>
        </p:spPr>
      </p:pic>
      <p:pic>
        <p:nvPicPr>
          <p:cNvPr id="71685" name="Picture 6"/>
          <p:cNvPicPr>
            <a:picLocks noGrp="1" noChangeAspect="1" noChangeArrowheads="1"/>
          </p:cNvPicPr>
          <p:nvPr>
            <p:ph sz="half" idx="1"/>
          </p:nvPr>
        </p:nvPicPr>
        <p:blipFill>
          <a:blip r:embed="rId3"/>
          <a:srcRect/>
          <a:stretch>
            <a:fillRect/>
          </a:stretch>
        </p:blipFill>
        <p:spPr>
          <a:xfrm>
            <a:off x="500063" y="2714625"/>
            <a:ext cx="4130675" cy="3571875"/>
          </a:xfrm>
          <a:noFill/>
        </p:spPr>
      </p:pic>
      <p:sp>
        <p:nvSpPr>
          <p:cNvPr id="6" name="Footer Placeholder 5"/>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3"/>
          <p:cNvSpPr>
            <a:spLocks noGrp="1"/>
          </p:cNvSpPr>
          <p:nvPr>
            <p:ph sz="half" idx="2"/>
          </p:nvPr>
        </p:nvSpPr>
        <p:spPr>
          <a:xfrm>
            <a:off x="4648200" y="285750"/>
            <a:ext cx="4059238" cy="5810250"/>
          </a:xfrm>
        </p:spPr>
        <p:txBody>
          <a:bodyPr/>
          <a:lstStyle/>
          <a:p>
            <a:pPr>
              <a:buFont typeface="Wingdings 2" pitchFamily="18" charset="2"/>
              <a:buNone/>
            </a:pPr>
            <a:r>
              <a:rPr lang="fa-IR" sz="2000" smtClean="0">
                <a:solidFill>
                  <a:srgbClr val="002060"/>
                </a:solidFill>
                <a:cs typeface="B Nazanin" pitchFamily="2" charset="-78"/>
              </a:rPr>
              <a:t>کرتینیسم:</a:t>
            </a:r>
          </a:p>
          <a:p>
            <a:pPr>
              <a:buFont typeface="Wingdings 2" pitchFamily="18" charset="2"/>
              <a:buNone/>
            </a:pPr>
            <a:r>
              <a:rPr lang="fa-IR" sz="2000" smtClean="0">
                <a:solidFill>
                  <a:srgbClr val="002060"/>
                </a:solidFill>
                <a:cs typeface="B Nazanin" pitchFamily="2" charset="-78"/>
              </a:rPr>
              <a:t>علت:</a:t>
            </a:r>
            <a:r>
              <a:rPr lang="fa-IR" sz="2000" smtClean="0">
                <a:cs typeface="B Nazanin" pitchFamily="2" charset="-78"/>
              </a:rPr>
              <a:t> کمبود یددر غذای مادر باردار</a:t>
            </a:r>
          </a:p>
          <a:p>
            <a:pPr>
              <a:buFont typeface="Wingdings 2" pitchFamily="18" charset="2"/>
              <a:buNone/>
            </a:pPr>
            <a:r>
              <a:rPr lang="fa-IR" sz="2000" smtClean="0">
                <a:solidFill>
                  <a:srgbClr val="002060"/>
                </a:solidFill>
                <a:cs typeface="B Nazanin" pitchFamily="2" charset="-78"/>
              </a:rPr>
              <a:t>علائم:</a:t>
            </a:r>
            <a:r>
              <a:rPr lang="fa-IR" sz="2000" smtClean="0">
                <a:cs typeface="B Nazanin" pitchFamily="2" charset="-78"/>
              </a:rPr>
              <a:t>عقب افتادگی ذهنی وجسمی</a:t>
            </a:r>
          </a:p>
          <a:p>
            <a:pPr>
              <a:buFont typeface="Wingdings 2" pitchFamily="18" charset="2"/>
              <a:buNone/>
            </a:pPr>
            <a:endParaRPr lang="fa-IR" sz="2000" smtClean="0">
              <a:cs typeface="B Nazanin" pitchFamily="2" charset="-78"/>
            </a:endParaRPr>
          </a:p>
          <a:p>
            <a:pPr>
              <a:buFont typeface="Wingdings 2" pitchFamily="18" charset="2"/>
              <a:buNone/>
            </a:pPr>
            <a:endParaRPr lang="fa-IR" sz="2000" smtClean="0">
              <a:cs typeface="B Nazanin" pitchFamily="2" charset="-78"/>
            </a:endParaRPr>
          </a:p>
          <a:p>
            <a:pPr>
              <a:buFont typeface="Wingdings 2" pitchFamily="18" charset="2"/>
              <a:buNone/>
            </a:pPr>
            <a:r>
              <a:rPr lang="fa-IR" sz="2000" smtClean="0">
                <a:solidFill>
                  <a:srgbClr val="7030A0"/>
                </a:solidFill>
                <a:cs typeface="B Nazanin" pitchFamily="2" charset="-78"/>
              </a:rPr>
              <a:t>علت عقب ماندگی ذهنی در اثر کمبود ید:</a:t>
            </a:r>
          </a:p>
          <a:p>
            <a:pPr>
              <a:buFont typeface="Wingdings 2" pitchFamily="18" charset="2"/>
              <a:buNone/>
            </a:pPr>
            <a:r>
              <a:rPr lang="fa-IR" sz="2000" smtClean="0">
                <a:cs typeface="B Nazanin" pitchFamily="2" charset="-78"/>
              </a:rPr>
              <a:t>چون برای رشد ونمو مغز جنین ید لازم است</a:t>
            </a:r>
          </a:p>
          <a:p>
            <a:pPr>
              <a:buFont typeface="Wingdings 2" pitchFamily="18" charset="2"/>
              <a:buNone/>
            </a:pPr>
            <a:endParaRPr lang="fa-IR" sz="2000" smtClean="0">
              <a:solidFill>
                <a:srgbClr val="002060"/>
              </a:solidFill>
              <a:cs typeface="B Nazanin" pitchFamily="2" charset="-78"/>
            </a:endParaRPr>
          </a:p>
        </p:txBody>
      </p:sp>
      <p:pic>
        <p:nvPicPr>
          <p:cNvPr id="72707" name="Picture 2" descr="F:\کرتینیسم2.jpg"/>
          <p:cNvPicPr>
            <a:picLocks noGrp="1" noChangeAspect="1" noChangeArrowheads="1"/>
          </p:cNvPicPr>
          <p:nvPr>
            <p:ph sz="half" idx="1"/>
          </p:nvPr>
        </p:nvPicPr>
        <p:blipFill>
          <a:blip r:embed="rId2"/>
          <a:srcRect/>
          <a:stretch>
            <a:fillRect/>
          </a:stretch>
        </p:blipFill>
        <p:spPr>
          <a:xfrm>
            <a:off x="1084263" y="1144588"/>
            <a:ext cx="2805112" cy="4378325"/>
          </a:xfrm>
          <a:noFill/>
        </p:spPr>
      </p:pic>
      <p:sp>
        <p:nvSpPr>
          <p:cNvPr id="4" name="Footer Placeholder 3"/>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idx="1"/>
          </p:nvPr>
        </p:nvSpPr>
        <p:spPr>
          <a:xfrm>
            <a:off x="457200" y="260350"/>
            <a:ext cx="8229600" cy="5865813"/>
          </a:xfrm>
        </p:spPr>
        <p:txBody>
          <a:bodyPr/>
          <a:lstStyle/>
          <a:p>
            <a:pPr marL="609600" indent="-609600" eaLnBrk="1" hangingPunct="1">
              <a:lnSpc>
                <a:spcPct val="90000"/>
              </a:lnSpc>
              <a:buFontTx/>
              <a:buNone/>
              <a:defRPr/>
            </a:pPr>
            <a:r>
              <a:rPr lang="fa-IR" sz="2400" b="1" dirty="0" smtClean="0">
                <a:cs typeface="B Nazanin" pitchFamily="2" charset="-78"/>
              </a:rPr>
              <a:t>آزمایش فردریک گولاند هاپکینز:</a:t>
            </a:r>
          </a:p>
          <a:p>
            <a:pPr marL="609600" indent="-609600" eaLnBrk="1" hangingPunct="1">
              <a:lnSpc>
                <a:spcPct val="90000"/>
              </a:lnSpc>
              <a:buFontTx/>
              <a:buNone/>
              <a:defRPr/>
            </a:pPr>
            <a:r>
              <a:rPr lang="fa-IR" sz="2000" b="1" dirty="0" smtClean="0">
                <a:cs typeface="B Nazanin" pitchFamily="2" charset="-78"/>
              </a:rPr>
              <a:t>به موش های</a:t>
            </a:r>
            <a:r>
              <a:rPr lang="fa-IR" sz="2000" b="1" dirty="0" smtClean="0">
                <a:solidFill>
                  <a:schemeClr val="accent5">
                    <a:lumMod val="50000"/>
                  </a:schemeClr>
                </a:solidFill>
                <a:cs typeface="B Nazanin" pitchFamily="2" charset="-78"/>
              </a:rPr>
              <a:t> گروه1 </a:t>
            </a:r>
            <a:r>
              <a:rPr lang="fa-IR" sz="2000" b="1" dirty="0" smtClean="0">
                <a:solidFill>
                  <a:schemeClr val="tx2">
                    <a:lumMod val="50000"/>
                  </a:schemeClr>
                </a:solidFill>
                <a:cs typeface="B Nazanin" pitchFamily="2" charset="-78"/>
              </a:rPr>
              <a:t>مخلوطی از موادغذایی مختلف(انواع هیدرات کربن،چربی ها، پروتئین ها نمک ها) </a:t>
            </a:r>
            <a:r>
              <a:rPr lang="fa-IR" sz="2000" b="1" dirty="0" smtClean="0">
                <a:cs typeface="B Nazanin" pitchFamily="2" charset="-78"/>
              </a:rPr>
              <a:t>را خورانید                تمام موش ها پس از مدتی </a:t>
            </a:r>
            <a:r>
              <a:rPr lang="fa-IR" sz="2000" b="1" dirty="0" smtClean="0">
                <a:solidFill>
                  <a:schemeClr val="bg1"/>
                </a:solidFill>
                <a:cs typeface="B Nazanin" pitchFamily="2" charset="-78"/>
              </a:rPr>
              <a:t>مردند</a:t>
            </a:r>
            <a:r>
              <a:rPr lang="fa-IR" sz="2000" b="1" dirty="0" smtClean="0">
                <a:cs typeface="B Nazanin" pitchFamily="2" charset="-78"/>
              </a:rPr>
              <a:t>.</a:t>
            </a:r>
          </a:p>
          <a:p>
            <a:pPr marL="609600" indent="-609600" eaLnBrk="1" hangingPunct="1">
              <a:lnSpc>
                <a:spcPct val="90000"/>
              </a:lnSpc>
              <a:buFontTx/>
              <a:buNone/>
              <a:defRPr/>
            </a:pPr>
            <a:endParaRPr lang="fa-IR" sz="2000" b="1" dirty="0" smtClean="0">
              <a:cs typeface="B Nazanin" pitchFamily="2" charset="-78"/>
            </a:endParaRPr>
          </a:p>
          <a:p>
            <a:pPr marL="609600" indent="-609600" eaLnBrk="1" hangingPunct="1">
              <a:lnSpc>
                <a:spcPct val="90000"/>
              </a:lnSpc>
              <a:buFontTx/>
              <a:buNone/>
              <a:defRPr/>
            </a:pPr>
            <a:r>
              <a:rPr lang="fa-IR" sz="2000" b="1" dirty="0" smtClean="0">
                <a:cs typeface="B Nazanin" pitchFamily="2" charset="-78"/>
              </a:rPr>
              <a:t>به موش های </a:t>
            </a:r>
            <a:r>
              <a:rPr lang="fa-IR" sz="2000" b="1" dirty="0" smtClean="0">
                <a:solidFill>
                  <a:srgbClr val="0070C0"/>
                </a:solidFill>
                <a:cs typeface="B Nazanin" pitchFamily="2" charset="-78"/>
              </a:rPr>
              <a:t>گروه2</a:t>
            </a:r>
            <a:r>
              <a:rPr lang="fa-IR" sz="2000" b="1" dirty="0" smtClean="0">
                <a:solidFill>
                  <a:schemeClr val="tx2">
                    <a:lumMod val="50000"/>
                  </a:schemeClr>
                </a:solidFill>
                <a:cs typeface="B Nazanin" pitchFamily="2" charset="-78"/>
              </a:rPr>
              <a:t>مخلوطی از موادغذایی مختلف</a:t>
            </a:r>
            <a:r>
              <a:rPr lang="fa-IR" sz="2000" b="1" dirty="0" smtClean="0">
                <a:solidFill>
                  <a:schemeClr val="accent4">
                    <a:lumMod val="50000"/>
                  </a:schemeClr>
                </a:solidFill>
                <a:cs typeface="B Nazanin" pitchFamily="2" charset="-78"/>
              </a:rPr>
              <a:t>+شیر</a:t>
            </a:r>
            <a:r>
              <a:rPr lang="fa-IR" sz="2000" b="1" dirty="0" smtClean="0">
                <a:solidFill>
                  <a:schemeClr val="tx2">
                    <a:lumMod val="50000"/>
                  </a:schemeClr>
                </a:solidFill>
                <a:cs typeface="B Nazanin" pitchFamily="2" charset="-78"/>
              </a:rPr>
              <a:t> </a:t>
            </a:r>
            <a:r>
              <a:rPr lang="fa-IR" sz="2000" b="1" dirty="0" smtClean="0">
                <a:cs typeface="B Nazanin" pitchFamily="2" charset="-78"/>
              </a:rPr>
              <a:t>را خورانید                  موش ها </a:t>
            </a:r>
            <a:r>
              <a:rPr lang="fa-IR" sz="2000" b="1" dirty="0" smtClean="0">
                <a:solidFill>
                  <a:srgbClr val="92D050"/>
                </a:solidFill>
                <a:cs typeface="B Nazanin" pitchFamily="2" charset="-78"/>
              </a:rPr>
              <a:t>زنده </a:t>
            </a:r>
            <a:r>
              <a:rPr lang="fa-IR" sz="2000" b="1" dirty="0" smtClean="0">
                <a:cs typeface="B Nazanin" pitchFamily="2" charset="-78"/>
              </a:rPr>
              <a:t>ماندند</a:t>
            </a:r>
          </a:p>
          <a:p>
            <a:pPr marL="609600" indent="-609600" eaLnBrk="1" hangingPunct="1">
              <a:lnSpc>
                <a:spcPct val="90000"/>
              </a:lnSpc>
              <a:buFontTx/>
              <a:buNone/>
              <a:defRPr/>
            </a:pPr>
            <a:endParaRPr lang="fa-IR" sz="2000" b="1" dirty="0" smtClean="0">
              <a:cs typeface="B Nazanin" pitchFamily="2" charset="-78"/>
            </a:endParaRPr>
          </a:p>
          <a:p>
            <a:pPr marL="609600" indent="-609600" eaLnBrk="1" hangingPunct="1">
              <a:lnSpc>
                <a:spcPct val="90000"/>
              </a:lnSpc>
              <a:buFontTx/>
              <a:buNone/>
              <a:defRPr/>
            </a:pPr>
            <a:endParaRPr lang="fa-IR" sz="2000" b="1" dirty="0" smtClean="0">
              <a:cs typeface="B Nazanin" pitchFamily="2" charset="-78"/>
            </a:endParaRPr>
          </a:p>
          <a:p>
            <a:pPr marL="609600" indent="-609600" eaLnBrk="1" hangingPunct="1">
              <a:lnSpc>
                <a:spcPct val="90000"/>
              </a:lnSpc>
              <a:buFontTx/>
              <a:buNone/>
              <a:defRPr/>
            </a:pPr>
            <a:endParaRPr lang="fa-IR" sz="2000" b="1" dirty="0" smtClean="0">
              <a:cs typeface="B Nazanin" pitchFamily="2" charset="-78"/>
            </a:endParaRPr>
          </a:p>
          <a:p>
            <a:pPr marL="609600" indent="-609600" eaLnBrk="1" hangingPunct="1">
              <a:lnSpc>
                <a:spcPct val="90000"/>
              </a:lnSpc>
              <a:buFontTx/>
              <a:buNone/>
              <a:defRPr/>
            </a:pPr>
            <a:r>
              <a:rPr lang="fa-IR" sz="2000" b="1" dirty="0" smtClean="0">
                <a:cs typeface="B Nazanin" pitchFamily="2" charset="-78"/>
              </a:rPr>
              <a:t>موادی درشیروجود دارد که برای زنده ماندن ورشد موش ها لازم است یعنی ویتامین ها</a:t>
            </a:r>
          </a:p>
          <a:p>
            <a:pPr marL="609600" indent="-609600" eaLnBrk="1" hangingPunct="1">
              <a:lnSpc>
                <a:spcPct val="90000"/>
              </a:lnSpc>
              <a:buFontTx/>
              <a:buNone/>
              <a:defRPr/>
            </a:pPr>
            <a:endParaRPr lang="fa-IR" sz="2000" b="1" dirty="0" smtClean="0">
              <a:cs typeface="B Nazanin" pitchFamily="2" charset="-78"/>
            </a:endParaRPr>
          </a:p>
          <a:p>
            <a:pPr marL="609600" indent="-609600" eaLnBrk="1" hangingPunct="1">
              <a:lnSpc>
                <a:spcPct val="90000"/>
              </a:lnSpc>
              <a:buFontTx/>
              <a:buNone/>
              <a:defRPr/>
            </a:pPr>
            <a:r>
              <a:rPr lang="fa-IR" sz="2400" b="1" dirty="0" smtClean="0">
                <a:cs typeface="B Nazanin" pitchFamily="2" charset="-78"/>
              </a:rPr>
              <a:t>علت نامگذاری ویتامین ها با حروف</a:t>
            </a:r>
            <a:r>
              <a:rPr lang="en-US" sz="2400" b="1" dirty="0" smtClean="0">
                <a:cs typeface="B Nazanin" pitchFamily="2" charset="-78"/>
              </a:rPr>
              <a:t>A</a:t>
            </a:r>
            <a:r>
              <a:rPr lang="fa-IR" sz="2400" b="1" dirty="0" smtClean="0">
                <a:cs typeface="B Nazanin" pitchFamily="2" charset="-78"/>
              </a:rPr>
              <a:t>،</a:t>
            </a:r>
            <a:r>
              <a:rPr lang="en-US" sz="2400" b="1" dirty="0" smtClean="0">
                <a:cs typeface="B Nazanin" pitchFamily="2" charset="-78"/>
              </a:rPr>
              <a:t>B</a:t>
            </a:r>
            <a:r>
              <a:rPr lang="fa-IR" sz="2400" b="1" dirty="0" smtClean="0">
                <a:cs typeface="B Nazanin" pitchFamily="2" charset="-78"/>
              </a:rPr>
              <a:t>و</a:t>
            </a:r>
            <a:r>
              <a:rPr lang="en-US" sz="2400" b="1" dirty="0" smtClean="0">
                <a:cs typeface="B Nazanin" pitchFamily="2" charset="-78"/>
              </a:rPr>
              <a:t>C</a:t>
            </a:r>
            <a:r>
              <a:rPr lang="fa-IR" sz="2400" b="1" dirty="0" smtClean="0">
                <a:cs typeface="B Nazanin" pitchFamily="2" charset="-78"/>
              </a:rPr>
              <a:t>:</a:t>
            </a:r>
            <a:r>
              <a:rPr lang="fa-IR" sz="2000" b="1" dirty="0" smtClean="0">
                <a:cs typeface="B Nazanin" pitchFamily="2" charset="-78"/>
              </a:rPr>
              <a:t>چون قبلا ساختار شیمیایی آنها شناخته نشده بود.</a:t>
            </a:r>
          </a:p>
          <a:p>
            <a:pPr marL="609600" indent="-609600" eaLnBrk="1" hangingPunct="1">
              <a:lnSpc>
                <a:spcPct val="90000"/>
              </a:lnSpc>
              <a:buFontTx/>
              <a:buNone/>
              <a:defRPr/>
            </a:pPr>
            <a:r>
              <a:rPr lang="fa-IR" sz="2400" b="1" dirty="0" smtClean="0">
                <a:solidFill>
                  <a:schemeClr val="accent6">
                    <a:lumMod val="50000"/>
                  </a:schemeClr>
                </a:solidFill>
                <a:cs typeface="B Nazanin" pitchFamily="2" charset="-78"/>
              </a:rPr>
              <a:t>انواع ویتامین ها:</a:t>
            </a:r>
          </a:p>
          <a:p>
            <a:pPr marL="609600" indent="-609600" eaLnBrk="1" hangingPunct="1">
              <a:lnSpc>
                <a:spcPct val="90000"/>
              </a:lnSpc>
              <a:buFontTx/>
              <a:buAutoNum type="arabicPeriod"/>
              <a:defRPr/>
            </a:pPr>
            <a:r>
              <a:rPr lang="fa-IR" sz="2000" b="1" dirty="0" smtClean="0">
                <a:solidFill>
                  <a:schemeClr val="accent6">
                    <a:lumMod val="75000"/>
                  </a:schemeClr>
                </a:solidFill>
                <a:cs typeface="B Nazanin" pitchFamily="2" charset="-78"/>
              </a:rPr>
              <a:t>محلول در آب </a:t>
            </a:r>
            <a:r>
              <a:rPr lang="fa-IR" sz="2000" b="1" dirty="0" smtClean="0">
                <a:cs typeface="B Nazanin" pitchFamily="2" charset="-78"/>
              </a:rPr>
              <a:t>: ویتامین </a:t>
            </a:r>
            <a:r>
              <a:rPr lang="en-US" sz="2000" b="1" dirty="0" smtClean="0">
                <a:cs typeface="B Nazanin" pitchFamily="2" charset="-78"/>
              </a:rPr>
              <a:t>C</a:t>
            </a:r>
            <a:r>
              <a:rPr lang="fa-IR" sz="2000" b="1" dirty="0" smtClean="0">
                <a:cs typeface="B Nazanin" pitchFamily="2" charset="-78"/>
              </a:rPr>
              <a:t>و ویتامین های گروه </a:t>
            </a:r>
            <a:r>
              <a:rPr lang="en-US" sz="2000" b="1" dirty="0" smtClean="0">
                <a:cs typeface="B Nazanin" pitchFamily="2" charset="-78"/>
              </a:rPr>
              <a:t>B</a:t>
            </a:r>
            <a:endParaRPr lang="fa-IR" sz="2000" b="1" dirty="0" smtClean="0">
              <a:cs typeface="B Nazanin" pitchFamily="2" charset="-78"/>
            </a:endParaRPr>
          </a:p>
          <a:p>
            <a:pPr marL="609600" indent="-609600" eaLnBrk="1" hangingPunct="1">
              <a:lnSpc>
                <a:spcPct val="90000"/>
              </a:lnSpc>
              <a:buFontTx/>
              <a:buAutoNum type="arabicPeriod"/>
              <a:defRPr/>
            </a:pPr>
            <a:r>
              <a:rPr lang="fa-IR" sz="2000" b="1" dirty="0" smtClean="0">
                <a:solidFill>
                  <a:schemeClr val="tx2">
                    <a:lumMod val="90000"/>
                  </a:schemeClr>
                </a:solidFill>
                <a:cs typeface="B Nazanin" pitchFamily="2" charset="-78"/>
              </a:rPr>
              <a:t>محلول در چربی </a:t>
            </a:r>
            <a:r>
              <a:rPr lang="fa-IR" sz="2000" b="1" dirty="0" smtClean="0">
                <a:cs typeface="B Nazanin" pitchFamily="2" charset="-78"/>
              </a:rPr>
              <a:t>: ویتامین های</a:t>
            </a:r>
            <a:r>
              <a:rPr lang="en-US" sz="2000" b="1" dirty="0" smtClean="0">
                <a:cs typeface="B Nazanin" pitchFamily="2" charset="-78"/>
              </a:rPr>
              <a:t>A</a:t>
            </a:r>
            <a:r>
              <a:rPr lang="fa-IR" sz="2000" b="1" dirty="0" smtClean="0">
                <a:cs typeface="B Nazanin" pitchFamily="2" charset="-78"/>
              </a:rPr>
              <a:t>،</a:t>
            </a:r>
            <a:r>
              <a:rPr lang="en-US" sz="2000" b="1" dirty="0" smtClean="0">
                <a:cs typeface="B Nazanin" pitchFamily="2" charset="-78"/>
              </a:rPr>
              <a:t>D</a:t>
            </a:r>
            <a:r>
              <a:rPr lang="fa-IR" sz="2000" b="1" dirty="0" smtClean="0">
                <a:cs typeface="B Nazanin" pitchFamily="2" charset="-78"/>
              </a:rPr>
              <a:t>،</a:t>
            </a:r>
            <a:r>
              <a:rPr lang="en-US" sz="2000" b="1" dirty="0" smtClean="0">
                <a:cs typeface="B Nazanin" pitchFamily="2" charset="-78"/>
              </a:rPr>
              <a:t>E</a:t>
            </a:r>
            <a:r>
              <a:rPr lang="fa-IR" sz="2000" b="1" dirty="0" smtClean="0">
                <a:cs typeface="B Nazanin" pitchFamily="2" charset="-78"/>
              </a:rPr>
              <a:t>و</a:t>
            </a:r>
            <a:r>
              <a:rPr lang="en-US" sz="2000" b="1" dirty="0" smtClean="0">
                <a:cs typeface="B Nazanin" pitchFamily="2" charset="-78"/>
              </a:rPr>
              <a:t>K</a:t>
            </a:r>
          </a:p>
        </p:txBody>
      </p:sp>
      <p:sp>
        <p:nvSpPr>
          <p:cNvPr id="73731" name="AutoShape 5"/>
          <p:cNvSpPr>
            <a:spLocks noChangeArrowheads="1"/>
          </p:cNvSpPr>
          <p:nvPr/>
        </p:nvSpPr>
        <p:spPr bwMode="auto">
          <a:xfrm>
            <a:off x="5580063" y="981075"/>
            <a:ext cx="647700" cy="215900"/>
          </a:xfrm>
          <a:prstGeom prst="leftArrow">
            <a:avLst>
              <a:gd name="adj1" fmla="val 50000"/>
              <a:gd name="adj2" fmla="val 75000"/>
            </a:avLst>
          </a:prstGeom>
          <a:solidFill>
            <a:schemeClr val="accent1"/>
          </a:solidFill>
          <a:ln w="9525">
            <a:solidFill>
              <a:schemeClr val="tx1"/>
            </a:solidFill>
            <a:miter lim="800000"/>
            <a:headEnd/>
            <a:tailEnd/>
          </a:ln>
        </p:spPr>
        <p:txBody>
          <a:bodyPr wrap="none" anchor="ctr"/>
          <a:lstStyle/>
          <a:p>
            <a:endParaRPr lang="fa-IR"/>
          </a:p>
        </p:txBody>
      </p:sp>
      <p:sp>
        <p:nvSpPr>
          <p:cNvPr id="73732" name="AutoShape 6"/>
          <p:cNvSpPr>
            <a:spLocks noChangeArrowheads="1"/>
          </p:cNvSpPr>
          <p:nvPr/>
        </p:nvSpPr>
        <p:spPr bwMode="auto">
          <a:xfrm>
            <a:off x="2195513" y="1700213"/>
            <a:ext cx="647700" cy="287337"/>
          </a:xfrm>
          <a:prstGeom prst="leftArrow">
            <a:avLst>
              <a:gd name="adj1" fmla="val 50000"/>
              <a:gd name="adj2" fmla="val 56354"/>
            </a:avLst>
          </a:prstGeom>
          <a:solidFill>
            <a:schemeClr val="accent1"/>
          </a:solidFill>
          <a:ln w="9525">
            <a:solidFill>
              <a:schemeClr val="tx1"/>
            </a:solidFill>
            <a:miter lim="800000"/>
            <a:headEnd/>
            <a:tailEnd/>
          </a:ln>
        </p:spPr>
        <p:txBody>
          <a:bodyPr wrap="none" anchor="ctr"/>
          <a:lstStyle/>
          <a:p>
            <a:endParaRPr lang="fa-IR"/>
          </a:p>
        </p:txBody>
      </p:sp>
      <p:sp>
        <p:nvSpPr>
          <p:cNvPr id="73733" name="AutoShape 7"/>
          <p:cNvSpPr>
            <a:spLocks noChangeArrowheads="1"/>
          </p:cNvSpPr>
          <p:nvPr/>
        </p:nvSpPr>
        <p:spPr bwMode="auto">
          <a:xfrm>
            <a:off x="4140200" y="2492375"/>
            <a:ext cx="431800" cy="576263"/>
          </a:xfrm>
          <a:prstGeom prst="downArrow">
            <a:avLst>
              <a:gd name="adj1" fmla="val 50000"/>
              <a:gd name="adj2" fmla="val 33364"/>
            </a:avLst>
          </a:prstGeom>
          <a:solidFill>
            <a:schemeClr val="accent1"/>
          </a:solidFill>
          <a:ln w="9525">
            <a:solidFill>
              <a:schemeClr val="tx1"/>
            </a:solidFill>
            <a:miter lim="800000"/>
            <a:headEnd/>
            <a:tailEnd/>
          </a:ln>
        </p:spPr>
        <p:txBody>
          <a:bodyPr wrap="none" anchor="ctr"/>
          <a:lstStyle/>
          <a:p>
            <a:endParaRPr lang="fa-IR"/>
          </a:p>
        </p:txBody>
      </p:sp>
      <p:sp>
        <p:nvSpPr>
          <p:cNvPr id="6" name="Footer Placeholder 5"/>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idx="1"/>
          </p:nvPr>
        </p:nvSpPr>
        <p:spPr>
          <a:xfrm>
            <a:off x="357188" y="285750"/>
            <a:ext cx="8229600" cy="5792788"/>
          </a:xfrm>
        </p:spPr>
        <p:txBody>
          <a:bodyPr/>
          <a:lstStyle/>
          <a:p>
            <a:pPr eaLnBrk="1" hangingPunct="1">
              <a:lnSpc>
                <a:spcPct val="90000"/>
              </a:lnSpc>
              <a:buFontTx/>
              <a:buNone/>
              <a:defRPr/>
            </a:pPr>
            <a:r>
              <a:rPr lang="fa-IR" sz="2400" b="1" dirty="0" smtClean="0">
                <a:cs typeface="B Nazanin" pitchFamily="2" charset="-78"/>
              </a:rPr>
              <a:t>آزمایش فرانچسکو ردی:</a:t>
            </a:r>
          </a:p>
          <a:p>
            <a:pPr eaLnBrk="1" hangingPunct="1">
              <a:lnSpc>
                <a:spcPct val="90000"/>
              </a:lnSpc>
              <a:buFontTx/>
              <a:buNone/>
              <a:defRPr/>
            </a:pPr>
            <a:r>
              <a:rPr lang="fa-IR" sz="2400" b="1" u="sng" dirty="0" smtClean="0">
                <a:solidFill>
                  <a:schemeClr val="accent2">
                    <a:lumMod val="75000"/>
                  </a:schemeClr>
                </a:solidFill>
                <a:cs typeface="B Nazanin" pitchFamily="2" charset="-78"/>
              </a:rPr>
              <a:t>مشاهده:</a:t>
            </a:r>
            <a:r>
              <a:rPr lang="fa-IR" sz="2000" b="1" u="sng" dirty="0" smtClean="0">
                <a:cs typeface="B Nazanin" pitchFamily="2" charset="-78"/>
              </a:rPr>
              <a:t>او</a:t>
            </a:r>
            <a:r>
              <a:rPr lang="fa-IR" sz="2000" b="1" dirty="0" smtClean="0">
                <a:cs typeface="B Nazanin" pitchFamily="2" charset="-78"/>
              </a:rPr>
              <a:t> نخست مقداری گوشت را در هوای آزاد گذاشت. چند روز بعد جانورانی کرمی شکل در گوشت گندیده پیدا شدند این جانوران چند روز بعد به پیله وسپس به مگس تبدیل شدند.او متوجه شدکه پیله هایی که شکل آنها متفاوت بود مگس های متفاوتی خارج می شود.</a:t>
            </a:r>
          </a:p>
          <a:p>
            <a:pPr eaLnBrk="1" hangingPunct="1">
              <a:lnSpc>
                <a:spcPct val="90000"/>
              </a:lnSpc>
              <a:buFontTx/>
              <a:buNone/>
              <a:defRPr/>
            </a:pPr>
            <a:r>
              <a:rPr lang="fa-IR" sz="2400" b="1" u="sng" dirty="0" smtClean="0">
                <a:solidFill>
                  <a:schemeClr val="accent2">
                    <a:lumMod val="75000"/>
                  </a:schemeClr>
                </a:solidFill>
                <a:cs typeface="B Nazanin" pitchFamily="2" charset="-78"/>
              </a:rPr>
              <a:t>فرضیه ی ردی</a:t>
            </a:r>
            <a:r>
              <a:rPr lang="fa-IR" sz="2400" b="1" dirty="0" smtClean="0">
                <a:cs typeface="B Nazanin" pitchFamily="2" charset="-78"/>
              </a:rPr>
              <a:t>: </a:t>
            </a:r>
            <a:r>
              <a:rPr lang="fa-IR" sz="2000" b="1" dirty="0" smtClean="0">
                <a:cs typeface="B Nazanin" pitchFamily="2" charset="-78"/>
              </a:rPr>
              <a:t>نوزادان کرمی شکل از ذرات ریزی که مگس ها بر روی گوشت فاسد برجای می گذارند، بوجود می آیند.</a:t>
            </a:r>
          </a:p>
          <a:p>
            <a:pPr eaLnBrk="1" hangingPunct="1">
              <a:lnSpc>
                <a:spcPct val="90000"/>
              </a:lnSpc>
              <a:buFontTx/>
              <a:buNone/>
              <a:defRPr/>
            </a:pPr>
            <a:r>
              <a:rPr lang="fa-IR" sz="2400" b="1" u="sng" dirty="0" smtClean="0">
                <a:solidFill>
                  <a:schemeClr val="accent2">
                    <a:lumMod val="75000"/>
                  </a:schemeClr>
                </a:solidFill>
                <a:cs typeface="B Nazanin" pitchFamily="2" charset="-78"/>
              </a:rPr>
              <a:t>آزمایش ردی:</a:t>
            </a:r>
            <a:r>
              <a:rPr lang="fa-IR" sz="2000" b="1" dirty="0" smtClean="0">
                <a:cs typeface="B Nazanin" pitchFamily="2" charset="-78"/>
              </a:rPr>
              <a:t>او مقداری گوشت را به قطعاتی تقسیم کرد آنها را درون چند ظرف شیشه  ای انداخت .روی بعضی از این ظرفها را با پارچه ای پوشاند، اما دهانه ی بعضی را باز گذاشت. چندروز مشاهده کرد روی گوشتی که در ظرف های شیشه ای روباز بود نوزادان مگس ظاهر شدند در حالیکه درون ظرف های در بسته ، نوزاد ومگسی پیدا نمی شد.</a:t>
            </a:r>
          </a:p>
          <a:p>
            <a:pPr eaLnBrk="1" hangingPunct="1">
              <a:lnSpc>
                <a:spcPct val="90000"/>
              </a:lnSpc>
              <a:buFontTx/>
              <a:buNone/>
              <a:defRPr/>
            </a:pPr>
            <a:r>
              <a:rPr lang="fa-IR" sz="2400" b="1" u="sng" dirty="0" smtClean="0">
                <a:solidFill>
                  <a:schemeClr val="accent2">
                    <a:lumMod val="75000"/>
                  </a:schemeClr>
                </a:solidFill>
                <a:cs typeface="B Nazanin" pitchFamily="2" charset="-78"/>
              </a:rPr>
              <a:t>نتیجه گیری آزمایش ردی</a:t>
            </a:r>
            <a:r>
              <a:rPr lang="fa-IR" sz="2400" b="1" u="sng" dirty="0" smtClean="0">
                <a:cs typeface="B Nazanin" pitchFamily="2" charset="-78"/>
              </a:rPr>
              <a:t>:</a:t>
            </a:r>
            <a:r>
              <a:rPr lang="fa-IR" sz="2000" b="1" dirty="0" smtClean="0">
                <a:cs typeface="B Nazanin" pitchFamily="2" charset="-78"/>
              </a:rPr>
              <a:t>مگس خودبخود از گوشت گندیده بوجود نمی آید،بلکه هر مگس حاصل تخم گذاری مگس دیگر است.</a:t>
            </a:r>
          </a:p>
          <a:p>
            <a:pPr eaLnBrk="1" hangingPunct="1">
              <a:lnSpc>
                <a:spcPct val="90000"/>
              </a:lnSpc>
              <a:buFontTx/>
              <a:buNone/>
              <a:defRPr/>
            </a:pPr>
            <a:endParaRPr lang="fa-IR" sz="2000" b="1" dirty="0" smtClean="0">
              <a:cs typeface="B Nazanin" pitchFamily="2" charset="-78"/>
            </a:endParaRPr>
          </a:p>
          <a:p>
            <a:pPr eaLnBrk="1" hangingPunct="1">
              <a:lnSpc>
                <a:spcPct val="90000"/>
              </a:lnSpc>
              <a:buFontTx/>
              <a:buNone/>
              <a:defRPr/>
            </a:pPr>
            <a:r>
              <a:rPr lang="fa-IR" sz="2000" b="1" dirty="0" smtClean="0">
                <a:solidFill>
                  <a:srgbClr val="00B0F0"/>
                </a:solidFill>
                <a:cs typeface="B Nazanin" pitchFamily="2" charset="-78"/>
              </a:rPr>
              <a:t>تکرار آزمایش ردی: </a:t>
            </a:r>
            <a:r>
              <a:rPr lang="fa-IR" sz="2000" b="1" dirty="0" smtClean="0">
                <a:solidFill>
                  <a:schemeClr val="tx1">
                    <a:lumMod val="95000"/>
                  </a:schemeClr>
                </a:solidFill>
                <a:cs typeface="B Nazanin" pitchFamily="2" charset="-78"/>
              </a:rPr>
              <a:t>پنهان کردن گوشت زیر خاک</a:t>
            </a:r>
          </a:p>
          <a:p>
            <a:pPr eaLnBrk="1" hangingPunct="1">
              <a:lnSpc>
                <a:spcPct val="90000"/>
              </a:lnSpc>
              <a:buFontTx/>
              <a:buNone/>
              <a:defRPr/>
            </a:pPr>
            <a:endParaRPr lang="en-US" sz="2400" b="1" dirty="0" smtClean="0">
              <a:cs typeface="B Nazanin" pitchFamily="2" charset="-78"/>
            </a:endParaRPr>
          </a:p>
        </p:txBody>
      </p:sp>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92100"/>
            <a:ext cx="8229600" cy="565132"/>
          </a:xfrm>
        </p:spPr>
        <p:txBody>
          <a:bodyPr/>
          <a:lstStyle/>
          <a:p>
            <a:pPr algn="ctr" eaLnBrk="1" fontAlgn="auto" hangingPunct="1">
              <a:spcAft>
                <a:spcPts val="0"/>
              </a:spcAft>
              <a:defRPr/>
            </a:pPr>
            <a:r>
              <a:rPr lang="fa-IR" sz="2000" b="1" smtClean="0">
                <a:solidFill>
                  <a:schemeClr val="tx2"/>
                </a:solidFill>
                <a:cs typeface="B Nazanin" pitchFamily="2" charset="-78"/>
              </a:rPr>
              <a:t>ویتامین های محلول در چربی</a:t>
            </a:r>
            <a:endParaRPr sz="2000" b="1" smtClean="0">
              <a:solidFill>
                <a:schemeClr val="tx2"/>
              </a:solidFill>
              <a:cs typeface="B Nazanin" pitchFamily="2" charset="-78"/>
            </a:endParaRPr>
          </a:p>
        </p:txBody>
      </p:sp>
      <p:graphicFrame>
        <p:nvGraphicFramePr>
          <p:cNvPr id="44069" name="Group 37"/>
          <p:cNvGraphicFramePr>
            <a:graphicFrameLocks noGrp="1"/>
          </p:cNvGraphicFramePr>
          <p:nvPr>
            <p:ph type="tbl" idx="1"/>
          </p:nvPr>
        </p:nvGraphicFramePr>
        <p:xfrm>
          <a:off x="428625" y="1143000"/>
          <a:ext cx="8229600" cy="4706430"/>
        </p:xfrm>
        <a:graphic>
          <a:graphicData uri="http://schemas.openxmlformats.org/drawingml/2006/table">
            <a:tbl>
              <a:tblPr rtl="1"/>
              <a:tblGrid>
                <a:gridCol w="1377950"/>
                <a:gridCol w="2881312"/>
                <a:gridCol w="1912938"/>
                <a:gridCol w="2057400"/>
              </a:tblGrid>
              <a:tr h="967151">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accent6">
                              <a:lumMod val="75000"/>
                            </a:schemeClr>
                          </a:solidFill>
                          <a:effectLst>
                            <a:outerShdw blurRad="38100" dist="38100" dir="2700000" algn="tl">
                              <a:srgbClr val="000000"/>
                            </a:outerShdw>
                          </a:effectLst>
                          <a:latin typeface="Tahoma" pitchFamily="34" charset="0"/>
                          <a:cs typeface="B Nazanin" pitchFamily="2" charset="-78"/>
                        </a:rPr>
                        <a:t>نوع ویتامین</a:t>
                      </a:r>
                      <a:endParaRPr kumimoji="0" lang="en-US" sz="2000" b="1" i="0" u="none" strike="noStrike" cap="none" normalizeH="0" baseline="0" dirty="0" smtClean="0">
                        <a:ln>
                          <a:noFill/>
                        </a:ln>
                        <a:solidFill>
                          <a:schemeClr val="accent6">
                            <a:lumMod val="75000"/>
                          </a:schemeClr>
                        </a:solidFill>
                        <a:effectLst>
                          <a:outerShdw blurRad="38100" dist="38100" dir="2700000" algn="tl">
                            <a:srgbClr val="000000"/>
                          </a:outerShdw>
                        </a:effectLst>
                        <a:latin typeface="Tahoma" pitchFamily="34" charset="0"/>
                        <a:cs typeface="B Nazanin"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accent5">
                              <a:lumMod val="75000"/>
                            </a:schemeClr>
                          </a:solidFill>
                          <a:effectLst>
                            <a:outerShdw blurRad="38100" dist="38100" dir="2700000" algn="tl">
                              <a:srgbClr val="000000"/>
                            </a:outerShdw>
                          </a:effectLst>
                          <a:latin typeface="Tahoma" pitchFamily="34" charset="0"/>
                          <a:cs typeface="B Nazanin" pitchFamily="2" charset="-78"/>
                        </a:rPr>
                        <a:t>نقش</a:t>
                      </a:r>
                      <a:endParaRPr kumimoji="0" lang="en-US" sz="2000" b="1" i="0" u="none" strike="noStrike" cap="none" normalizeH="0" baseline="0" dirty="0" smtClean="0">
                        <a:ln>
                          <a:noFill/>
                        </a:ln>
                        <a:solidFill>
                          <a:schemeClr val="accent5">
                            <a:lumMod val="75000"/>
                          </a:schemeClr>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accent4">
                              <a:lumMod val="75000"/>
                            </a:schemeClr>
                          </a:solidFill>
                          <a:effectLst>
                            <a:outerShdw blurRad="38100" dist="38100" dir="2700000" algn="tl">
                              <a:srgbClr val="000000"/>
                            </a:outerShdw>
                          </a:effectLst>
                          <a:latin typeface="Tahoma" pitchFamily="34" charset="0"/>
                          <a:cs typeface="B Nazanin" pitchFamily="2" charset="-78"/>
                        </a:rPr>
                        <a:t>منابع</a:t>
                      </a:r>
                      <a:endParaRPr kumimoji="0" lang="en-US" sz="2000" b="1" i="0" u="none" strike="noStrike" cap="none" normalizeH="0" baseline="0" dirty="0" smtClean="0">
                        <a:ln>
                          <a:noFill/>
                        </a:ln>
                        <a:solidFill>
                          <a:schemeClr val="accent4">
                            <a:lumMod val="75000"/>
                          </a:schemeClr>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bg2">
                              <a:lumMod val="60000"/>
                              <a:lumOff val="40000"/>
                            </a:schemeClr>
                          </a:solidFill>
                          <a:effectLst>
                            <a:outerShdw blurRad="38100" dist="38100" dir="2700000" algn="tl">
                              <a:srgbClr val="000000"/>
                            </a:outerShdw>
                          </a:effectLst>
                          <a:latin typeface="Tahoma" pitchFamily="34" charset="0"/>
                          <a:cs typeface="B Nazanin" pitchFamily="2" charset="-78"/>
                        </a:rPr>
                        <a:t>بیماری کمبود</a:t>
                      </a:r>
                      <a:endParaRPr kumimoji="0" lang="en-US" sz="2000" b="1" i="0" u="none" strike="noStrike" cap="none" normalizeH="0" baseline="0" dirty="0" smtClean="0">
                        <a:ln>
                          <a:noFill/>
                        </a:ln>
                        <a:solidFill>
                          <a:schemeClr val="bg2">
                            <a:lumMod val="60000"/>
                            <a:lumOff val="40000"/>
                          </a:schemeClr>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76039">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accent3">
                              <a:lumMod val="75000"/>
                            </a:schemeClr>
                          </a:solidFill>
                          <a:effectLst>
                            <a:outerShdw blurRad="38100" dist="38100" dir="2700000" algn="tl">
                              <a:srgbClr val="000000"/>
                            </a:outerShdw>
                          </a:effectLst>
                          <a:latin typeface="Tahoma" pitchFamily="34" charset="0"/>
                          <a:cs typeface="B Nazanin" pitchFamily="2" charset="-78"/>
                        </a:rPr>
                        <a:t>ویتامین</a:t>
                      </a:r>
                      <a:r>
                        <a:rPr kumimoji="0" lang="en-US" sz="2000" b="1" i="0" u="none" strike="noStrike" cap="none" normalizeH="0" baseline="0" dirty="0" smtClean="0">
                          <a:ln>
                            <a:noFill/>
                          </a:ln>
                          <a:solidFill>
                            <a:schemeClr val="accent3">
                              <a:lumMod val="75000"/>
                            </a:schemeClr>
                          </a:solidFill>
                          <a:effectLst>
                            <a:outerShdw blurRad="38100" dist="38100" dir="2700000" algn="tl">
                              <a:srgbClr val="000000"/>
                            </a:outerShdw>
                          </a:effectLst>
                          <a:latin typeface="Tahoma" pitchFamily="34" charset="0"/>
                          <a:cs typeface="B Nazanin" pitchFamily="2" charset="-78"/>
                        </a:rPr>
                        <a:t>A</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accent3">
                              <a:lumMod val="75000"/>
                            </a:schemeClr>
                          </a:solidFill>
                          <a:effectLst>
                            <a:outerShdw blurRad="38100" dist="38100" dir="2700000" algn="tl">
                              <a:srgbClr val="000000"/>
                            </a:outerShdw>
                          </a:effectLst>
                          <a:latin typeface="Tahoma" pitchFamily="34" charset="0"/>
                          <a:cs typeface="B Nazanin" pitchFamily="2" charset="-78"/>
                        </a:rPr>
                        <a:t>(رتینول)</a:t>
                      </a:r>
                      <a:endParaRPr kumimoji="0" lang="en-US" sz="2000" b="1" i="0" u="none" strike="noStrike" cap="none" normalizeH="0" baseline="0" dirty="0" smtClean="0">
                        <a:ln>
                          <a:noFill/>
                        </a:ln>
                        <a:solidFill>
                          <a:schemeClr val="accent3">
                            <a:lumMod val="75000"/>
                          </a:schemeClr>
                        </a:solidFill>
                        <a:effectLst>
                          <a:outerShdw blurRad="38100" dist="38100" dir="2700000" algn="tl">
                            <a:srgbClr val="000000"/>
                          </a:outerShdw>
                        </a:effectLst>
                        <a:latin typeface="Tahoma" pitchFamily="34" charset="0"/>
                        <a:cs typeface="B Nazanin"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1. برای حفظ وسلامتی  سطح چشم 2.دیدن اشیاء در نور کم 3.رشد بدن 4. سلامتی پوست 5. دفاع بدن</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روغن جگر ماهی</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هویج</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شب کوری</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گزروفتالمی</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63240">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tx2">
                              <a:lumMod val="75000"/>
                            </a:schemeClr>
                          </a:solidFill>
                          <a:effectLst>
                            <a:outerShdw blurRad="38100" dist="38100" dir="2700000" algn="tl">
                              <a:srgbClr val="000000"/>
                            </a:outerShdw>
                          </a:effectLst>
                          <a:latin typeface="Tahoma" pitchFamily="34" charset="0"/>
                          <a:cs typeface="B Nazanin" pitchFamily="2" charset="-78"/>
                        </a:rPr>
                        <a:t>ویتامین </a:t>
                      </a:r>
                      <a:r>
                        <a:rPr kumimoji="0" lang="en-US" sz="2000" b="1" i="0" u="none" strike="noStrike" cap="none" normalizeH="0" baseline="0" dirty="0" smtClean="0">
                          <a:ln>
                            <a:noFill/>
                          </a:ln>
                          <a:solidFill>
                            <a:schemeClr val="tx2">
                              <a:lumMod val="75000"/>
                            </a:schemeClr>
                          </a:solidFill>
                          <a:effectLst>
                            <a:outerShdw blurRad="38100" dist="38100" dir="2700000" algn="tl">
                              <a:srgbClr val="000000"/>
                            </a:outerShdw>
                          </a:effectLst>
                          <a:latin typeface="Tahoma" pitchFamily="34" charset="0"/>
                          <a:cs typeface="B Nazanin" pitchFamily="2" charset="-78"/>
                        </a:rPr>
                        <a:t>D</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tx2">
                              <a:lumMod val="75000"/>
                            </a:schemeClr>
                          </a:solidFill>
                          <a:effectLst>
                            <a:outerShdw blurRad="38100" dist="38100" dir="2700000" algn="tl">
                              <a:srgbClr val="000000"/>
                            </a:outerShdw>
                          </a:effectLst>
                          <a:latin typeface="Tahoma" pitchFamily="34" charset="0"/>
                          <a:cs typeface="B Nazanin" pitchFamily="2" charset="-78"/>
                        </a:rPr>
                        <a:t>(کلسیفرول)</a:t>
                      </a:r>
                      <a:endParaRPr kumimoji="0" lang="en-US" sz="2000" b="1" i="0" u="none" strike="noStrike" cap="none" normalizeH="0" baseline="0" dirty="0" smtClean="0">
                        <a:ln>
                          <a:noFill/>
                        </a:ln>
                        <a:solidFill>
                          <a:schemeClr val="tx2">
                            <a:lumMod val="75000"/>
                          </a:schemeClr>
                        </a:solidFill>
                        <a:effectLst>
                          <a:outerShdw blurRad="38100" dist="38100" dir="2700000" algn="tl">
                            <a:srgbClr val="000000"/>
                          </a:outerShdw>
                        </a:effectLst>
                        <a:latin typeface="Tahoma" pitchFamily="34" charset="0"/>
                        <a:cs typeface="B Nazanin"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rPr>
                        <a:t>کمک به جذب کلسیم در روده برای سخت شدن استخوانها</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33400" marR="0" lvl="0" indent="-533400" algn="r" defTabSz="914400" rtl="1" eaLnBrk="1" fontAlgn="base" latinLnBrk="0" hangingPunct="1">
                        <a:lnSpc>
                          <a:spcPct val="100000"/>
                        </a:lnSpc>
                        <a:spcBef>
                          <a:spcPct val="20000"/>
                        </a:spcBef>
                        <a:spcAft>
                          <a:spcPct val="0"/>
                        </a:spcAft>
                        <a:buClr>
                          <a:schemeClr val="hlink"/>
                        </a:buClr>
                        <a:buSzPct val="120000"/>
                        <a:buFontTx/>
                        <a:buAutoNum type="arabicPeriod"/>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برخورد نور خورشید به پوست</a:t>
                      </a:r>
                    </a:p>
                    <a:p>
                      <a:pPr marL="533400" marR="0" lvl="0" indent="-533400" algn="r" defTabSz="914400" rtl="1" eaLnBrk="1" fontAlgn="base" latinLnBrk="0" hangingPunct="1">
                        <a:lnSpc>
                          <a:spcPct val="100000"/>
                        </a:lnSpc>
                        <a:spcBef>
                          <a:spcPct val="20000"/>
                        </a:spcBef>
                        <a:spcAft>
                          <a:spcPct val="0"/>
                        </a:spcAft>
                        <a:buClr>
                          <a:schemeClr val="hlink"/>
                        </a:buClr>
                        <a:buSzPct val="120000"/>
                        <a:buFontTx/>
                        <a:buAutoNum type="arabicPeriod"/>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روغن جگر ماهی</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rPr>
                        <a:t> راشیتیسم</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Footer Placeholder 3"/>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214313"/>
            <a:ext cx="4059238" cy="5881687"/>
          </a:xfrm>
        </p:spPr>
        <p:txBody>
          <a:bodyPr/>
          <a:lstStyle/>
          <a:p>
            <a:pPr>
              <a:buFont typeface="Wingdings 2" pitchFamily="18" charset="2"/>
              <a:buNone/>
              <a:defRPr/>
            </a:pPr>
            <a:r>
              <a:rPr lang="fa-IR" sz="2000" b="1" dirty="0" smtClean="0">
                <a:solidFill>
                  <a:schemeClr val="bg2">
                    <a:lumMod val="75000"/>
                  </a:schemeClr>
                </a:solidFill>
                <a:cs typeface="B Nazanin" pitchFamily="2" charset="-78"/>
              </a:rPr>
              <a:t>بیماری ها ناشی از کمبود ویتامین </a:t>
            </a:r>
            <a:r>
              <a:rPr lang="en-US" sz="2000" b="1" dirty="0" smtClean="0">
                <a:solidFill>
                  <a:schemeClr val="bg2">
                    <a:lumMod val="75000"/>
                  </a:schemeClr>
                </a:solidFill>
                <a:cs typeface="B Nazanin" pitchFamily="2" charset="-78"/>
              </a:rPr>
              <a:t>A</a:t>
            </a:r>
            <a:endParaRPr lang="fa-IR" sz="2000" b="1" dirty="0" smtClean="0">
              <a:solidFill>
                <a:schemeClr val="bg2">
                  <a:lumMod val="75000"/>
                </a:schemeClr>
              </a:solidFill>
              <a:cs typeface="B Nazanin" pitchFamily="2" charset="-78"/>
            </a:endParaRPr>
          </a:p>
          <a:p>
            <a:pPr>
              <a:buFont typeface="Wingdings 2" pitchFamily="18" charset="2"/>
              <a:buNone/>
              <a:defRPr/>
            </a:pPr>
            <a:r>
              <a:rPr lang="fa-IR" sz="2000" b="1" dirty="0" smtClean="0">
                <a:solidFill>
                  <a:schemeClr val="accent3">
                    <a:lumMod val="60000"/>
                    <a:lumOff val="40000"/>
                  </a:schemeClr>
                </a:solidFill>
                <a:cs typeface="B Nazanin" pitchFamily="2" charset="-78"/>
              </a:rPr>
              <a:t>الف)گزروفتالمی:</a:t>
            </a:r>
          </a:p>
          <a:p>
            <a:pPr>
              <a:buFont typeface="Wingdings 2" pitchFamily="18" charset="2"/>
              <a:buNone/>
              <a:defRPr/>
            </a:pPr>
            <a:r>
              <a:rPr lang="fa-IR" sz="2000" b="1" dirty="0" smtClean="0">
                <a:cs typeface="B Nazanin" pitchFamily="2" charset="-78"/>
              </a:rPr>
              <a:t>علت</a:t>
            </a:r>
            <a:r>
              <a:rPr lang="fa-IR" sz="2000" b="1" dirty="0" smtClean="0">
                <a:solidFill>
                  <a:schemeClr val="accent3">
                    <a:lumMod val="60000"/>
                    <a:lumOff val="40000"/>
                  </a:schemeClr>
                </a:solidFill>
                <a:cs typeface="B Nazanin" pitchFamily="2" charset="-78"/>
              </a:rPr>
              <a:t>:کمبود شدید ویتامین </a:t>
            </a:r>
            <a:r>
              <a:rPr lang="en-US" sz="2000" b="1" dirty="0" smtClean="0">
                <a:solidFill>
                  <a:schemeClr val="accent3">
                    <a:lumMod val="60000"/>
                    <a:lumOff val="40000"/>
                  </a:schemeClr>
                </a:solidFill>
                <a:cs typeface="B Nazanin" pitchFamily="2" charset="-78"/>
              </a:rPr>
              <a:t>A</a:t>
            </a:r>
          </a:p>
          <a:p>
            <a:pPr>
              <a:buFont typeface="Wingdings 2" pitchFamily="18" charset="2"/>
              <a:buNone/>
              <a:defRPr/>
            </a:pPr>
            <a:r>
              <a:rPr lang="fa-IR" sz="2000" b="1" dirty="0" smtClean="0">
                <a:cs typeface="B Nazanin" pitchFamily="2" charset="-78"/>
              </a:rPr>
              <a:t>علائم:</a:t>
            </a:r>
          </a:p>
          <a:p>
            <a:pPr>
              <a:buFont typeface="Wingdings 2" pitchFamily="18" charset="2"/>
              <a:buNone/>
              <a:defRPr/>
            </a:pPr>
            <a:r>
              <a:rPr lang="fa-IR" sz="2000" b="1" dirty="0" smtClean="0">
                <a:solidFill>
                  <a:schemeClr val="tx2">
                    <a:lumMod val="75000"/>
                  </a:schemeClr>
                </a:solidFill>
                <a:cs typeface="B Nazanin" pitchFamily="2" charset="-78"/>
              </a:rPr>
              <a:t>1.حساسیت بیش از حد چشم به نور</a:t>
            </a:r>
          </a:p>
          <a:p>
            <a:pPr>
              <a:buFont typeface="Wingdings 2" pitchFamily="18" charset="2"/>
              <a:buNone/>
              <a:defRPr/>
            </a:pPr>
            <a:r>
              <a:rPr lang="fa-IR" sz="2000" b="1" dirty="0" smtClean="0">
                <a:solidFill>
                  <a:schemeClr val="tx2">
                    <a:lumMod val="75000"/>
                  </a:schemeClr>
                </a:solidFill>
                <a:cs typeface="B Nazanin" pitchFamily="2" charset="-78"/>
              </a:rPr>
              <a:t>2.کاهش تولید اشک</a:t>
            </a:r>
          </a:p>
          <a:p>
            <a:pPr>
              <a:buFont typeface="Wingdings 2" pitchFamily="18" charset="2"/>
              <a:buNone/>
              <a:defRPr/>
            </a:pPr>
            <a:r>
              <a:rPr lang="fa-IR" sz="2000" b="1" dirty="0" smtClean="0">
                <a:solidFill>
                  <a:schemeClr val="tx2">
                    <a:lumMod val="75000"/>
                  </a:schemeClr>
                </a:solidFill>
                <a:cs typeface="B Nazanin" pitchFamily="2" charset="-78"/>
              </a:rPr>
              <a:t>3.از دست رفتن رطوبت ولغزندگی چشم ود نتیجه ایجتد زخم وعفونت چشم ها</a:t>
            </a:r>
          </a:p>
          <a:p>
            <a:pPr>
              <a:buFont typeface="Wingdings 2" pitchFamily="18" charset="2"/>
              <a:buNone/>
              <a:defRPr/>
            </a:pPr>
            <a:r>
              <a:rPr lang="fa-IR" sz="2000" b="1" dirty="0" smtClean="0">
                <a:solidFill>
                  <a:schemeClr val="accent4">
                    <a:lumMod val="60000"/>
                    <a:lumOff val="40000"/>
                  </a:schemeClr>
                </a:solidFill>
                <a:cs typeface="B Nazanin" pitchFamily="2" charset="-78"/>
              </a:rPr>
              <a:t>ب)شب کوری:</a:t>
            </a:r>
          </a:p>
          <a:p>
            <a:pPr>
              <a:buFont typeface="Wingdings 2" pitchFamily="18" charset="2"/>
              <a:buNone/>
              <a:defRPr/>
            </a:pPr>
            <a:r>
              <a:rPr lang="fa-IR" sz="2000" b="1" dirty="0" smtClean="0">
                <a:cs typeface="B Nazanin" pitchFamily="2" charset="-78"/>
              </a:rPr>
              <a:t>علت:</a:t>
            </a:r>
            <a:r>
              <a:rPr lang="fa-IR" sz="2000" b="1" dirty="0" smtClean="0">
                <a:solidFill>
                  <a:schemeClr val="accent4">
                    <a:lumMod val="60000"/>
                    <a:lumOff val="40000"/>
                  </a:schemeClr>
                </a:solidFill>
                <a:cs typeface="B Nazanin" pitchFamily="2" charset="-78"/>
              </a:rPr>
              <a:t>کمبود رنگدانه ارغوانی سلولهای استوانه ای شبکیه ی چشم به دلیل کمبود ویتامین </a:t>
            </a:r>
            <a:r>
              <a:rPr lang="en-US" sz="2000" b="1" dirty="0" smtClean="0">
                <a:solidFill>
                  <a:schemeClr val="accent4">
                    <a:lumMod val="60000"/>
                    <a:lumOff val="40000"/>
                  </a:schemeClr>
                </a:solidFill>
                <a:cs typeface="B Nazanin" pitchFamily="2" charset="-78"/>
              </a:rPr>
              <a:t>A</a:t>
            </a:r>
            <a:r>
              <a:rPr lang="fa-IR" sz="2000" b="1" dirty="0" smtClean="0">
                <a:solidFill>
                  <a:schemeClr val="accent4">
                    <a:lumMod val="60000"/>
                    <a:lumOff val="40000"/>
                  </a:schemeClr>
                </a:solidFill>
                <a:cs typeface="B Nazanin" pitchFamily="2" charset="-78"/>
              </a:rPr>
              <a:t> یا قرار گرفتن در نور شدید والتهاب شبکیه</a:t>
            </a:r>
          </a:p>
          <a:p>
            <a:pPr>
              <a:buFont typeface="Wingdings 2" pitchFamily="18" charset="2"/>
              <a:buNone/>
              <a:defRPr/>
            </a:pPr>
            <a:r>
              <a:rPr lang="fa-IR" sz="2000" b="1" dirty="0" smtClean="0">
                <a:cs typeface="B Nazanin" pitchFamily="2" charset="-78"/>
              </a:rPr>
              <a:t>علائم:کاهش دید در نور کم مخصوصا شب ها</a:t>
            </a:r>
          </a:p>
          <a:p>
            <a:pPr>
              <a:buFont typeface="Wingdings 2" pitchFamily="18" charset="2"/>
              <a:buNone/>
              <a:defRPr/>
            </a:pPr>
            <a:endParaRPr lang="fa-IR" sz="2000" b="1" dirty="0" smtClean="0">
              <a:solidFill>
                <a:schemeClr val="accent4">
                  <a:lumMod val="60000"/>
                  <a:lumOff val="40000"/>
                </a:schemeClr>
              </a:solidFill>
              <a:cs typeface="B Nazanin" pitchFamily="2" charset="-78"/>
            </a:endParaRPr>
          </a:p>
          <a:p>
            <a:pPr>
              <a:buFont typeface="Wingdings 2" pitchFamily="18" charset="2"/>
              <a:buNone/>
              <a:defRPr/>
            </a:pPr>
            <a:endParaRPr lang="fa-IR" sz="2000" b="1" dirty="0" smtClean="0">
              <a:cs typeface="B Nazanin" pitchFamily="2" charset="-78"/>
            </a:endParaRPr>
          </a:p>
          <a:p>
            <a:pPr>
              <a:buFont typeface="Wingdings 2" pitchFamily="18" charset="2"/>
              <a:buNone/>
              <a:defRPr/>
            </a:pPr>
            <a:endParaRPr lang="fa-IR" sz="2000" b="1" dirty="0" smtClean="0">
              <a:solidFill>
                <a:schemeClr val="tx2">
                  <a:lumMod val="75000"/>
                </a:schemeClr>
              </a:solidFill>
              <a:cs typeface="B Nazanin" pitchFamily="2" charset="-78"/>
            </a:endParaRPr>
          </a:p>
        </p:txBody>
      </p:sp>
      <p:pic>
        <p:nvPicPr>
          <p:cNvPr id="75779" name="Picture 2" descr="F:\گزروفتالمی.jpg"/>
          <p:cNvPicPr>
            <a:picLocks noGrp="1" noChangeAspect="1" noChangeArrowheads="1"/>
          </p:cNvPicPr>
          <p:nvPr>
            <p:ph sz="half" idx="1"/>
          </p:nvPr>
        </p:nvPicPr>
        <p:blipFill>
          <a:blip r:embed="rId2"/>
          <a:srcRect/>
          <a:stretch>
            <a:fillRect/>
          </a:stretch>
        </p:blipFill>
        <p:spPr>
          <a:xfrm>
            <a:off x="500063" y="2000250"/>
            <a:ext cx="3929062" cy="2143125"/>
          </a:xfrm>
          <a:noFill/>
        </p:spPr>
      </p:pic>
      <p:pic>
        <p:nvPicPr>
          <p:cNvPr id="75780" name="Picture 3" descr="F:\شبکیه.jpeg"/>
          <p:cNvPicPr>
            <a:picLocks noChangeAspect="1" noChangeArrowheads="1"/>
          </p:cNvPicPr>
          <p:nvPr/>
        </p:nvPicPr>
        <p:blipFill>
          <a:blip r:embed="rId3"/>
          <a:srcRect/>
          <a:stretch>
            <a:fillRect/>
          </a:stretch>
        </p:blipFill>
        <p:spPr bwMode="auto">
          <a:xfrm>
            <a:off x="500063" y="357188"/>
            <a:ext cx="3929062" cy="1500187"/>
          </a:xfrm>
          <a:prstGeom prst="rect">
            <a:avLst/>
          </a:prstGeom>
          <a:noFill/>
          <a:ln w="9525">
            <a:noFill/>
            <a:miter lim="800000"/>
            <a:headEnd/>
            <a:tailEnd/>
          </a:ln>
        </p:spPr>
      </p:pic>
      <p:pic>
        <p:nvPicPr>
          <p:cNvPr id="75781" name="Picture 6"/>
          <p:cNvPicPr>
            <a:picLocks noChangeAspect="1" noChangeArrowheads="1"/>
          </p:cNvPicPr>
          <p:nvPr/>
        </p:nvPicPr>
        <p:blipFill>
          <a:blip r:embed="rId4"/>
          <a:srcRect/>
          <a:stretch>
            <a:fillRect/>
          </a:stretch>
        </p:blipFill>
        <p:spPr bwMode="auto">
          <a:xfrm>
            <a:off x="571500" y="4429125"/>
            <a:ext cx="3929063" cy="2000250"/>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92100"/>
            <a:ext cx="8229600" cy="636588"/>
          </a:xfrm>
        </p:spPr>
        <p:txBody>
          <a:bodyPr/>
          <a:lstStyle/>
          <a:p>
            <a:pPr algn="ctr" eaLnBrk="1" fontAlgn="auto" hangingPunct="1">
              <a:spcAft>
                <a:spcPts val="0"/>
              </a:spcAft>
              <a:defRPr/>
            </a:pPr>
            <a:r>
              <a:rPr lang="fa-IR" sz="2000" b="1" smtClean="0">
                <a:cs typeface="B Nazanin" pitchFamily="2" charset="-78"/>
              </a:rPr>
              <a:t>ویتامین های محلول در آب</a:t>
            </a:r>
            <a:endParaRPr sz="2000" b="1" smtClean="0">
              <a:cs typeface="B Nazanin" pitchFamily="2" charset="-78"/>
            </a:endParaRPr>
          </a:p>
        </p:txBody>
      </p:sp>
      <p:graphicFrame>
        <p:nvGraphicFramePr>
          <p:cNvPr id="46162" name="Group 82"/>
          <p:cNvGraphicFramePr>
            <a:graphicFrameLocks noGrp="1"/>
          </p:cNvGraphicFramePr>
          <p:nvPr>
            <p:ph type="tbl" idx="1"/>
          </p:nvPr>
        </p:nvGraphicFramePr>
        <p:xfrm>
          <a:off x="571500" y="1000125"/>
          <a:ext cx="8229600" cy="5359402"/>
        </p:xfrm>
        <a:graphic>
          <a:graphicData uri="http://schemas.openxmlformats.org/drawingml/2006/table">
            <a:tbl>
              <a:tblPr rtl="1"/>
              <a:tblGrid>
                <a:gridCol w="1809750"/>
                <a:gridCol w="2352552"/>
                <a:gridCol w="2009898"/>
                <a:gridCol w="2057400"/>
              </a:tblGrid>
              <a:tr h="658813">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rPr>
                        <a:t>نوع ویتامین</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rPr>
                        <a:t>نقش</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منابع</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بیماری کمبود</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12863">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ویتامین</a:t>
                      </a:r>
                      <a:r>
                        <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C</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(اسید آسکوربیک)</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حفظ ونگهداری پوشش حفره ی دهان وسایر سطوح بدن</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rPr>
                        <a:t>سبزی هایی مثل اسفناج ومیوه هایی مثل لیمو ولیموترش ،پرتقال، گوجه فرنگی</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اسکوروی</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0250">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نیاسین(3</a:t>
                      </a:r>
                      <a:r>
                        <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B</a:t>
                      </a: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(اسیدنیکوتینیک)</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کبد ، گوشت وماهی</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پلاگر</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12863">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تیامین(1</a:t>
                      </a:r>
                      <a:r>
                        <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B</a:t>
                      </a: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مخمر وغلات وسبوس آنها</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بری بری</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12863">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ریبو فلاوین(2</a:t>
                      </a:r>
                      <a:r>
                        <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B</a:t>
                      </a:r>
                      <a:r>
                        <a:rPr kumimoji="0" lang="fa-I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rPr>
                        <a:t>)</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rPr>
                        <a:t>برگ سبزیجات ، تخم مرغ وماهی</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fa-IR"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rPr>
                        <a:t>1.ایجاد زخم در اطراف دهان 2.کاهش رشد</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Footer Placeholder 3"/>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428625"/>
            <a:ext cx="4059238" cy="5667375"/>
          </a:xfrm>
        </p:spPr>
        <p:txBody>
          <a:bodyPr/>
          <a:lstStyle/>
          <a:p>
            <a:pPr>
              <a:defRPr/>
            </a:pPr>
            <a:r>
              <a:rPr lang="fa-IR" sz="2400" dirty="0" smtClean="0">
                <a:cs typeface="B Nazanin" pitchFamily="2" charset="-78"/>
              </a:rPr>
              <a:t>بری بری</a:t>
            </a:r>
          </a:p>
          <a:p>
            <a:pPr>
              <a:buFont typeface="Wingdings 2" pitchFamily="18" charset="2"/>
              <a:buNone/>
              <a:defRPr/>
            </a:pPr>
            <a:r>
              <a:rPr lang="fa-IR" sz="2400" dirty="0" smtClean="0">
                <a:solidFill>
                  <a:schemeClr val="tx1">
                    <a:lumMod val="95000"/>
                  </a:schemeClr>
                </a:solidFill>
                <a:cs typeface="B Nazanin" pitchFamily="2" charset="-78"/>
              </a:rPr>
              <a:t>علت</a:t>
            </a:r>
            <a:r>
              <a:rPr lang="fa-IR" sz="2400" dirty="0" smtClean="0">
                <a:solidFill>
                  <a:schemeClr val="accent5">
                    <a:lumMod val="60000"/>
                    <a:lumOff val="40000"/>
                  </a:schemeClr>
                </a:solidFill>
                <a:cs typeface="B Nazanin" pitchFamily="2" charset="-78"/>
              </a:rPr>
              <a:t>:کمبود ویتامین تیامین(1</a:t>
            </a:r>
            <a:r>
              <a:rPr lang="en-US" sz="2400" dirty="0" smtClean="0">
                <a:solidFill>
                  <a:schemeClr val="accent5">
                    <a:lumMod val="60000"/>
                    <a:lumOff val="40000"/>
                  </a:schemeClr>
                </a:solidFill>
                <a:cs typeface="B Nazanin" pitchFamily="2" charset="-78"/>
              </a:rPr>
              <a:t>B</a:t>
            </a:r>
            <a:r>
              <a:rPr lang="fa-IR" sz="2400" dirty="0" smtClean="0">
                <a:solidFill>
                  <a:schemeClr val="accent5">
                    <a:lumMod val="60000"/>
                    <a:lumOff val="40000"/>
                  </a:schemeClr>
                </a:solidFill>
                <a:cs typeface="B Nazanin" pitchFamily="2" charset="-78"/>
              </a:rPr>
              <a:t>)</a:t>
            </a:r>
          </a:p>
          <a:p>
            <a:pPr>
              <a:buFont typeface="Wingdings 2" pitchFamily="18" charset="2"/>
              <a:buNone/>
              <a:defRPr/>
            </a:pPr>
            <a:endParaRPr lang="fa-IR" sz="2400" dirty="0" smtClean="0">
              <a:solidFill>
                <a:schemeClr val="accent5">
                  <a:lumMod val="60000"/>
                  <a:lumOff val="40000"/>
                </a:schemeClr>
              </a:solidFill>
              <a:cs typeface="B Nazanin" pitchFamily="2" charset="-78"/>
            </a:endParaRPr>
          </a:p>
          <a:p>
            <a:pPr>
              <a:buFont typeface="Wingdings 2" pitchFamily="18" charset="2"/>
              <a:buNone/>
              <a:defRPr/>
            </a:pPr>
            <a:r>
              <a:rPr lang="fa-IR" sz="2400" dirty="0" smtClean="0">
                <a:cs typeface="B Nazanin" pitchFamily="2" charset="-78"/>
              </a:rPr>
              <a:t>علائم: </a:t>
            </a:r>
          </a:p>
          <a:p>
            <a:pPr>
              <a:buFont typeface="Wingdings 2" pitchFamily="18" charset="2"/>
              <a:buNone/>
              <a:defRPr/>
            </a:pPr>
            <a:r>
              <a:rPr lang="fa-IR" sz="2400" dirty="0" smtClean="0">
                <a:solidFill>
                  <a:schemeClr val="accent4">
                    <a:lumMod val="60000"/>
                    <a:lumOff val="40000"/>
                  </a:schemeClr>
                </a:solidFill>
                <a:cs typeface="B Nazanin" pitchFamily="2" charset="-78"/>
              </a:rPr>
              <a:t>ضعیف شدن پاها ولرزش آنها</a:t>
            </a:r>
          </a:p>
          <a:p>
            <a:pPr>
              <a:buFont typeface="Wingdings 2" pitchFamily="18" charset="2"/>
              <a:buNone/>
              <a:defRPr/>
            </a:pPr>
            <a:r>
              <a:rPr lang="fa-IR" sz="2400" dirty="0" smtClean="0">
                <a:solidFill>
                  <a:schemeClr val="accent4">
                    <a:lumMod val="60000"/>
                    <a:lumOff val="40000"/>
                  </a:schemeClr>
                </a:solidFill>
                <a:cs typeface="B Nazanin" pitchFamily="2" charset="-78"/>
              </a:rPr>
              <a:t>از دست دادن هماهنگی عضلات</a:t>
            </a:r>
          </a:p>
          <a:p>
            <a:pPr>
              <a:buFont typeface="Wingdings 2" pitchFamily="18" charset="2"/>
              <a:buNone/>
              <a:defRPr/>
            </a:pPr>
            <a:r>
              <a:rPr lang="fa-IR" sz="2400" dirty="0" smtClean="0">
                <a:solidFill>
                  <a:schemeClr val="accent4">
                    <a:lumMod val="60000"/>
                    <a:lumOff val="40000"/>
                  </a:schemeClr>
                </a:solidFill>
                <a:cs typeface="B Nazanin" pitchFamily="2" charset="-78"/>
              </a:rPr>
              <a:t>حرکات غیر طبیعی چشم ها</a:t>
            </a:r>
          </a:p>
          <a:p>
            <a:pPr>
              <a:buFont typeface="Wingdings 2" pitchFamily="18" charset="2"/>
              <a:buNone/>
              <a:defRPr/>
            </a:pPr>
            <a:endParaRPr lang="fa-IR" sz="2400" dirty="0" smtClean="0">
              <a:solidFill>
                <a:schemeClr val="accent4">
                  <a:lumMod val="60000"/>
                  <a:lumOff val="40000"/>
                </a:schemeClr>
              </a:solidFill>
              <a:cs typeface="B Nazanin" pitchFamily="2" charset="-78"/>
            </a:endParaRPr>
          </a:p>
          <a:p>
            <a:pPr>
              <a:buFont typeface="Wingdings 2" pitchFamily="18" charset="2"/>
              <a:buNone/>
              <a:defRPr/>
            </a:pPr>
            <a:r>
              <a:rPr lang="fa-IR" sz="2400" dirty="0" smtClean="0">
                <a:cs typeface="B Nazanin" pitchFamily="2" charset="-78"/>
              </a:rPr>
              <a:t>نقش تیامین:</a:t>
            </a:r>
          </a:p>
          <a:p>
            <a:pPr>
              <a:buFont typeface="Wingdings 2" pitchFamily="18" charset="2"/>
              <a:buNone/>
              <a:defRPr/>
            </a:pPr>
            <a:r>
              <a:rPr lang="fa-IR" sz="2400" dirty="0" smtClean="0">
                <a:solidFill>
                  <a:schemeClr val="accent4">
                    <a:lumMod val="60000"/>
                    <a:lumOff val="40000"/>
                  </a:schemeClr>
                </a:solidFill>
                <a:cs typeface="B Nazanin" pitchFamily="2" charset="-78"/>
              </a:rPr>
              <a:t>کمک به مغز برای بدست آوردن انرژی از گلوکز </a:t>
            </a:r>
          </a:p>
          <a:p>
            <a:pPr>
              <a:buFont typeface="Wingdings 2" pitchFamily="18" charset="2"/>
              <a:buNone/>
              <a:defRPr/>
            </a:pPr>
            <a:endParaRPr lang="fa-IR" sz="2400" dirty="0">
              <a:solidFill>
                <a:schemeClr val="accent4">
                  <a:lumMod val="60000"/>
                  <a:lumOff val="40000"/>
                </a:schemeClr>
              </a:solidFill>
              <a:cs typeface="B Nazanin" pitchFamily="2" charset="-78"/>
            </a:endParaRPr>
          </a:p>
        </p:txBody>
      </p:sp>
      <p:pic>
        <p:nvPicPr>
          <p:cNvPr id="77827" name="Picture 3" descr="F:\بری بری.jpg"/>
          <p:cNvPicPr>
            <a:picLocks noGrp="1" noChangeAspect="1" noChangeArrowheads="1"/>
          </p:cNvPicPr>
          <p:nvPr>
            <p:ph sz="half" idx="1"/>
          </p:nvPr>
        </p:nvPicPr>
        <p:blipFill>
          <a:blip r:embed="rId2"/>
          <a:srcRect/>
          <a:stretch>
            <a:fillRect/>
          </a:stretch>
        </p:blipFill>
        <p:spPr>
          <a:xfrm>
            <a:off x="555625" y="620713"/>
            <a:ext cx="3802063" cy="4951412"/>
          </a:xfrm>
          <a:noFill/>
        </p:spPr>
      </p:pic>
      <p:sp>
        <p:nvSpPr>
          <p:cNvPr id="5" name="Footer Placeholder 4"/>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428625"/>
            <a:ext cx="4059238" cy="5667375"/>
          </a:xfrm>
        </p:spPr>
        <p:txBody>
          <a:bodyPr/>
          <a:lstStyle/>
          <a:p>
            <a:pPr>
              <a:buFont typeface="Wingdings 2" pitchFamily="18" charset="2"/>
              <a:buNone/>
              <a:defRPr/>
            </a:pPr>
            <a:r>
              <a:rPr lang="fa-IR" sz="2400" dirty="0" smtClean="0">
                <a:solidFill>
                  <a:schemeClr val="accent2"/>
                </a:solidFill>
                <a:cs typeface="B Nazanin" pitchFamily="2" charset="-78"/>
              </a:rPr>
              <a:t>پلاگر:</a:t>
            </a:r>
          </a:p>
          <a:p>
            <a:pPr>
              <a:buFont typeface="Wingdings 2" pitchFamily="18" charset="2"/>
              <a:buNone/>
              <a:defRPr/>
            </a:pPr>
            <a:r>
              <a:rPr lang="fa-IR" sz="2400" dirty="0" smtClean="0">
                <a:cs typeface="B Nazanin" pitchFamily="2" charset="-78"/>
              </a:rPr>
              <a:t>علت: </a:t>
            </a:r>
            <a:r>
              <a:rPr lang="fa-IR" sz="2400" dirty="0" smtClean="0">
                <a:solidFill>
                  <a:schemeClr val="accent2"/>
                </a:solidFill>
                <a:cs typeface="B Nazanin" pitchFamily="2" charset="-78"/>
              </a:rPr>
              <a:t>کمبود ویتامین (3</a:t>
            </a:r>
            <a:r>
              <a:rPr lang="en-US" sz="2400" dirty="0" smtClean="0">
                <a:solidFill>
                  <a:schemeClr val="accent2"/>
                </a:solidFill>
                <a:cs typeface="B Nazanin" pitchFamily="2" charset="-78"/>
              </a:rPr>
              <a:t>B</a:t>
            </a:r>
            <a:r>
              <a:rPr lang="fa-IR" sz="2400" dirty="0" smtClean="0">
                <a:solidFill>
                  <a:schemeClr val="accent2"/>
                </a:solidFill>
                <a:cs typeface="B Nazanin" pitchFamily="2" charset="-78"/>
              </a:rPr>
              <a:t>) یا نیاسین</a:t>
            </a:r>
          </a:p>
          <a:p>
            <a:pPr>
              <a:buFont typeface="Wingdings 2" pitchFamily="18" charset="2"/>
              <a:buNone/>
              <a:defRPr/>
            </a:pPr>
            <a:endParaRPr lang="fa-IR" sz="2400" dirty="0" smtClean="0">
              <a:solidFill>
                <a:schemeClr val="accent2"/>
              </a:solidFill>
              <a:cs typeface="B Nazanin" pitchFamily="2" charset="-78"/>
            </a:endParaRPr>
          </a:p>
          <a:p>
            <a:pPr>
              <a:buFont typeface="Wingdings 2" pitchFamily="18" charset="2"/>
              <a:buNone/>
              <a:defRPr/>
            </a:pPr>
            <a:r>
              <a:rPr lang="fa-IR" sz="2400" dirty="0" smtClean="0">
                <a:cs typeface="B Nazanin" pitchFamily="2" charset="-78"/>
              </a:rPr>
              <a:t>علائم:</a:t>
            </a:r>
          </a:p>
          <a:p>
            <a:pPr>
              <a:buFont typeface="Wingdings 2" pitchFamily="18" charset="2"/>
              <a:buNone/>
              <a:defRPr/>
            </a:pPr>
            <a:r>
              <a:rPr lang="fa-IR" sz="2400" dirty="0" smtClean="0">
                <a:solidFill>
                  <a:schemeClr val="accent2">
                    <a:lumMod val="60000"/>
                    <a:lumOff val="40000"/>
                  </a:schemeClr>
                </a:solidFill>
                <a:cs typeface="B Nazanin" pitchFamily="2" charset="-78"/>
              </a:rPr>
              <a:t>زحمهای دردناک</a:t>
            </a:r>
          </a:p>
          <a:p>
            <a:pPr>
              <a:buFont typeface="Wingdings 2" pitchFamily="18" charset="2"/>
              <a:buNone/>
              <a:defRPr/>
            </a:pPr>
            <a:r>
              <a:rPr lang="fa-IR" sz="2400" dirty="0" smtClean="0">
                <a:solidFill>
                  <a:schemeClr val="accent2">
                    <a:lumMod val="60000"/>
                    <a:lumOff val="40000"/>
                  </a:schemeClr>
                </a:solidFill>
                <a:cs typeface="B Nazanin" pitchFamily="2" charset="-78"/>
              </a:rPr>
              <a:t>اسهال</a:t>
            </a:r>
          </a:p>
          <a:p>
            <a:pPr>
              <a:buFont typeface="Wingdings 2" pitchFamily="18" charset="2"/>
              <a:buNone/>
              <a:defRPr/>
            </a:pPr>
            <a:r>
              <a:rPr lang="fa-IR" sz="2400" dirty="0" smtClean="0">
                <a:solidFill>
                  <a:schemeClr val="accent2">
                    <a:lumMod val="60000"/>
                    <a:lumOff val="40000"/>
                  </a:schemeClr>
                </a:solidFill>
                <a:cs typeface="B Nazanin" pitchFamily="2" charset="-78"/>
              </a:rPr>
              <a:t>سرگیچه</a:t>
            </a:r>
          </a:p>
          <a:p>
            <a:pPr>
              <a:buFont typeface="Wingdings 2" pitchFamily="18" charset="2"/>
              <a:buNone/>
              <a:defRPr/>
            </a:pPr>
            <a:r>
              <a:rPr lang="fa-IR" sz="2400" dirty="0" smtClean="0">
                <a:solidFill>
                  <a:schemeClr val="accent2">
                    <a:lumMod val="60000"/>
                    <a:lumOff val="40000"/>
                  </a:schemeClr>
                </a:solidFill>
                <a:cs typeface="B Nazanin" pitchFamily="2" charset="-78"/>
              </a:rPr>
              <a:t>تنفس بدبو</a:t>
            </a:r>
          </a:p>
          <a:p>
            <a:pPr>
              <a:buFont typeface="Wingdings 2" pitchFamily="18" charset="2"/>
              <a:buNone/>
              <a:defRPr/>
            </a:pPr>
            <a:r>
              <a:rPr lang="fa-IR" sz="2400" dirty="0" smtClean="0">
                <a:solidFill>
                  <a:schemeClr val="accent2">
                    <a:lumMod val="60000"/>
                    <a:lumOff val="40000"/>
                  </a:schemeClr>
                </a:solidFill>
                <a:cs typeface="B Nazanin" pitchFamily="2" charset="-78"/>
              </a:rPr>
              <a:t>شکسته شدن وآماس پوست</a:t>
            </a:r>
            <a:endParaRPr lang="fa-IR" sz="2400" dirty="0">
              <a:solidFill>
                <a:schemeClr val="accent2">
                  <a:lumMod val="60000"/>
                  <a:lumOff val="40000"/>
                </a:schemeClr>
              </a:solidFill>
              <a:cs typeface="B Nazanin" pitchFamily="2" charset="-78"/>
            </a:endParaRPr>
          </a:p>
        </p:txBody>
      </p:sp>
      <p:pic>
        <p:nvPicPr>
          <p:cNvPr id="78851" name="Content Placeholder 4" descr="Picture 066"/>
          <p:cNvPicPr>
            <a:picLocks noGrp="1" noChangeAspect="1" noChangeArrowheads="1"/>
          </p:cNvPicPr>
          <p:nvPr>
            <p:ph sz="half" idx="1"/>
          </p:nvPr>
        </p:nvPicPr>
        <p:blipFill>
          <a:blip r:embed="rId2"/>
          <a:srcRect l="21663" t="5777" r="34947" b="5608"/>
          <a:stretch>
            <a:fillRect/>
          </a:stretch>
        </p:blipFill>
        <p:spPr>
          <a:xfrm>
            <a:off x="542925" y="498475"/>
            <a:ext cx="3887788" cy="5456238"/>
          </a:xfrm>
          <a:noFill/>
        </p:spPr>
      </p:pic>
      <p:sp>
        <p:nvSpPr>
          <p:cNvPr id="5" name="Footer Placeholder 4"/>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928688"/>
            <a:ext cx="4059238" cy="5167312"/>
          </a:xfrm>
        </p:spPr>
        <p:txBody>
          <a:bodyPr/>
          <a:lstStyle/>
          <a:p>
            <a:pPr>
              <a:buFont typeface="Wingdings 2" pitchFamily="18" charset="2"/>
              <a:buNone/>
              <a:defRPr/>
            </a:pPr>
            <a:r>
              <a:rPr lang="fa-IR" sz="2400" dirty="0" smtClean="0">
                <a:cs typeface="B Nazanin" pitchFamily="2" charset="-78"/>
              </a:rPr>
              <a:t>اسکوروی:</a:t>
            </a:r>
            <a:endParaRPr lang="fa-IR" sz="2000" dirty="0" smtClean="0">
              <a:cs typeface="B Nazanin" pitchFamily="2" charset="-78"/>
            </a:endParaRPr>
          </a:p>
          <a:p>
            <a:pPr>
              <a:buFont typeface="Wingdings 2" pitchFamily="18" charset="2"/>
              <a:buNone/>
              <a:defRPr/>
            </a:pPr>
            <a:r>
              <a:rPr lang="fa-IR" sz="2000" dirty="0" smtClean="0">
                <a:cs typeface="B Nazanin" pitchFamily="2" charset="-78"/>
              </a:rPr>
              <a:t>علت:</a:t>
            </a:r>
            <a:r>
              <a:rPr lang="fa-IR" sz="2000" dirty="0" smtClean="0">
                <a:solidFill>
                  <a:schemeClr val="tx2">
                    <a:lumMod val="75000"/>
                  </a:schemeClr>
                </a:solidFill>
                <a:cs typeface="B Nazanin" pitchFamily="2" charset="-78"/>
              </a:rPr>
              <a:t>کمبود ویتامین</a:t>
            </a:r>
            <a:r>
              <a:rPr lang="en-US" sz="2000" dirty="0" smtClean="0">
                <a:solidFill>
                  <a:schemeClr val="tx2">
                    <a:lumMod val="75000"/>
                  </a:schemeClr>
                </a:solidFill>
                <a:cs typeface="B Nazanin" pitchFamily="2" charset="-78"/>
              </a:rPr>
              <a:t>C</a:t>
            </a:r>
            <a:endParaRPr lang="fa-IR" sz="2000" dirty="0" smtClean="0">
              <a:solidFill>
                <a:schemeClr val="tx2">
                  <a:lumMod val="75000"/>
                </a:schemeClr>
              </a:solidFill>
              <a:cs typeface="B Nazanin" pitchFamily="2" charset="-78"/>
            </a:endParaRPr>
          </a:p>
          <a:p>
            <a:pPr>
              <a:buFont typeface="Wingdings 2" pitchFamily="18" charset="2"/>
              <a:buNone/>
              <a:defRPr/>
            </a:pPr>
            <a:endParaRPr lang="fa-IR" sz="2000" dirty="0" smtClean="0">
              <a:solidFill>
                <a:schemeClr val="tx2">
                  <a:lumMod val="75000"/>
                </a:schemeClr>
              </a:solidFill>
              <a:cs typeface="B Nazanin" pitchFamily="2" charset="-78"/>
            </a:endParaRPr>
          </a:p>
          <a:p>
            <a:pPr>
              <a:buFont typeface="Wingdings 2" pitchFamily="18" charset="2"/>
              <a:buNone/>
              <a:defRPr/>
            </a:pPr>
            <a:r>
              <a:rPr lang="fa-IR" sz="2000" dirty="0" smtClean="0">
                <a:cs typeface="B Nazanin" pitchFamily="2" charset="-78"/>
              </a:rPr>
              <a:t>علائم: </a:t>
            </a:r>
            <a:r>
              <a:rPr lang="fa-IR" sz="2000" dirty="0" smtClean="0">
                <a:solidFill>
                  <a:schemeClr val="tx2">
                    <a:lumMod val="75000"/>
                  </a:schemeClr>
                </a:solidFill>
                <a:cs typeface="B Nazanin" pitchFamily="2" charset="-78"/>
              </a:rPr>
              <a:t>اختلال در سنتز کلاژن </a:t>
            </a:r>
            <a:r>
              <a:rPr lang="fa-IR" sz="1800" b="1" dirty="0" smtClean="0">
                <a:solidFill>
                  <a:schemeClr val="tx2">
                    <a:lumMod val="75000"/>
                  </a:schemeClr>
                </a:solidFill>
                <a:cs typeface="B Nazanin" pitchFamily="2" charset="-78"/>
              </a:rPr>
              <a:t>ودر نتیجه</a:t>
            </a:r>
            <a:r>
              <a:rPr lang="fa-IR" sz="1800" b="1" dirty="0" smtClean="0">
                <a:cs typeface="B Nazanin" pitchFamily="2" charset="-78"/>
              </a:rPr>
              <a:t> </a:t>
            </a:r>
            <a:r>
              <a:rPr lang="fa-IR" sz="1800" b="1" dirty="0" smtClean="0">
                <a:solidFill>
                  <a:schemeClr val="tx2">
                    <a:lumMod val="75000"/>
                  </a:schemeClr>
                </a:solidFill>
                <a:cs typeface="B Nazanin" pitchFamily="2" charset="-78"/>
              </a:rPr>
              <a:t>خونریزی دربخش های مختلف بدن مخصوصا لثه ها</a:t>
            </a:r>
            <a:endParaRPr lang="en-US" sz="1800" b="1" dirty="0" smtClean="0">
              <a:solidFill>
                <a:schemeClr val="tx2">
                  <a:lumMod val="75000"/>
                </a:schemeClr>
              </a:solidFill>
              <a:cs typeface="B Nazanin" pitchFamily="2" charset="-78"/>
            </a:endParaRPr>
          </a:p>
          <a:p>
            <a:pPr>
              <a:buFont typeface="Wingdings 2" pitchFamily="18" charset="2"/>
              <a:buNone/>
              <a:defRPr/>
            </a:pPr>
            <a:endParaRPr lang="fa-IR" sz="1800" b="1" dirty="0">
              <a:solidFill>
                <a:schemeClr val="tx2">
                  <a:lumMod val="75000"/>
                </a:schemeClr>
              </a:solidFill>
              <a:cs typeface="B Nazanin" pitchFamily="2" charset="-78"/>
            </a:endParaRPr>
          </a:p>
        </p:txBody>
      </p:sp>
      <p:pic>
        <p:nvPicPr>
          <p:cNvPr id="79875" name="Picture 2" descr="F:\اسکوروی.jpg"/>
          <p:cNvPicPr>
            <a:picLocks noGrp="1" noChangeAspect="1" noChangeArrowheads="1"/>
          </p:cNvPicPr>
          <p:nvPr>
            <p:ph sz="half" idx="1"/>
          </p:nvPr>
        </p:nvPicPr>
        <p:blipFill>
          <a:blip r:embed="rId2"/>
          <a:srcRect/>
          <a:stretch>
            <a:fillRect/>
          </a:stretch>
        </p:blipFill>
        <p:spPr>
          <a:xfrm>
            <a:off x="428625" y="1357313"/>
            <a:ext cx="3571875" cy="3786187"/>
          </a:xfrm>
          <a:noFill/>
        </p:spPr>
      </p:pic>
      <p:sp>
        <p:nvSpPr>
          <p:cNvPr id="5" name="Footer Placeholder 4"/>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idx="1"/>
          </p:nvPr>
        </p:nvSpPr>
        <p:spPr>
          <a:xfrm>
            <a:off x="457200" y="260350"/>
            <a:ext cx="8229600" cy="5865813"/>
          </a:xfrm>
        </p:spPr>
        <p:txBody>
          <a:bodyPr/>
          <a:lstStyle/>
          <a:p>
            <a:pPr eaLnBrk="1" hangingPunct="1">
              <a:buFontTx/>
              <a:buNone/>
              <a:defRPr/>
            </a:pPr>
            <a:r>
              <a:rPr lang="fa-IR" sz="2400" b="1" dirty="0" smtClean="0">
                <a:solidFill>
                  <a:schemeClr val="accent2"/>
                </a:solidFill>
                <a:cs typeface="B Nazanin" pitchFamily="2" charset="-78"/>
              </a:rPr>
              <a:t>کاروتن</a:t>
            </a:r>
            <a:r>
              <a:rPr lang="fa-IR" sz="2400" b="1" dirty="0" smtClean="0">
                <a:cs typeface="B Nazanin" pitchFamily="2" charset="-78"/>
              </a:rPr>
              <a:t>:</a:t>
            </a:r>
            <a:r>
              <a:rPr lang="fa-IR" sz="2000" b="1" dirty="0" smtClean="0">
                <a:cs typeface="B Nazanin" pitchFamily="2" charset="-78"/>
              </a:rPr>
              <a:t>ترکیب نارنجی موجود در هویج که در بدن به ویتامین </a:t>
            </a:r>
            <a:r>
              <a:rPr lang="en-US" sz="2000" b="1" dirty="0" smtClean="0">
                <a:cs typeface="B Nazanin" pitchFamily="2" charset="-78"/>
              </a:rPr>
              <a:t>A</a:t>
            </a:r>
            <a:r>
              <a:rPr lang="fa-IR" sz="2000" b="1" dirty="0" smtClean="0">
                <a:cs typeface="B Nazanin" pitchFamily="2" charset="-78"/>
              </a:rPr>
              <a:t>تبدیل می شود.</a:t>
            </a:r>
          </a:p>
          <a:p>
            <a:pPr eaLnBrk="1" hangingPunct="1">
              <a:buFontTx/>
              <a:buNone/>
              <a:defRPr/>
            </a:pPr>
            <a:endParaRPr lang="fa-IR" sz="2000" b="1" dirty="0" smtClean="0">
              <a:cs typeface="B Nazanin" pitchFamily="2" charset="-78"/>
            </a:endParaRPr>
          </a:p>
          <a:p>
            <a:pPr eaLnBrk="1" hangingPunct="1">
              <a:buFontTx/>
              <a:buNone/>
              <a:defRPr/>
            </a:pPr>
            <a:r>
              <a:rPr lang="fa-IR" sz="2400" b="1" dirty="0" smtClean="0">
                <a:solidFill>
                  <a:schemeClr val="bg1"/>
                </a:solidFill>
                <a:cs typeface="B Nazanin" pitchFamily="2" charset="-78"/>
              </a:rPr>
              <a:t>شب کوری</a:t>
            </a:r>
            <a:r>
              <a:rPr lang="fa-IR" sz="2400" b="1" dirty="0" smtClean="0">
                <a:cs typeface="B Nazanin" pitchFamily="2" charset="-78"/>
              </a:rPr>
              <a:t>:</a:t>
            </a:r>
            <a:r>
              <a:rPr lang="fa-IR" sz="2000" b="1" dirty="0" smtClean="0">
                <a:cs typeface="B Nazanin" pitchFamily="2" charset="-78"/>
              </a:rPr>
              <a:t>کاهش دید در نور کم به دلیل کمبود ویتامین</a:t>
            </a:r>
            <a:r>
              <a:rPr lang="en-US" sz="2000" b="1" dirty="0" smtClean="0">
                <a:cs typeface="B Nazanin" pitchFamily="2" charset="-78"/>
              </a:rPr>
              <a:t>A</a:t>
            </a:r>
            <a:endParaRPr lang="fa-IR" sz="2000" b="1" dirty="0" smtClean="0">
              <a:cs typeface="B Nazanin" pitchFamily="2" charset="-78"/>
            </a:endParaRPr>
          </a:p>
          <a:p>
            <a:pPr eaLnBrk="1" hangingPunct="1">
              <a:buFontTx/>
              <a:buNone/>
              <a:defRPr/>
            </a:pPr>
            <a:endParaRPr lang="fa-IR" sz="2000" b="1" dirty="0" smtClean="0">
              <a:cs typeface="B Nazanin" pitchFamily="2" charset="-78"/>
            </a:endParaRPr>
          </a:p>
          <a:p>
            <a:pPr eaLnBrk="1" hangingPunct="1">
              <a:buFontTx/>
              <a:buNone/>
              <a:defRPr/>
            </a:pPr>
            <a:r>
              <a:rPr lang="fa-IR" sz="2400" b="1" dirty="0" smtClean="0">
                <a:solidFill>
                  <a:schemeClr val="tx2"/>
                </a:solidFill>
                <a:cs typeface="B Nazanin" pitchFamily="2" charset="-78"/>
              </a:rPr>
              <a:t>گزروفتالمی</a:t>
            </a:r>
            <a:r>
              <a:rPr lang="fa-IR" sz="2400" b="1" dirty="0" smtClean="0">
                <a:cs typeface="B Nazanin" pitchFamily="2" charset="-78"/>
              </a:rPr>
              <a:t>:</a:t>
            </a:r>
            <a:r>
              <a:rPr lang="fa-IR" sz="2000" b="1" dirty="0" smtClean="0">
                <a:cs typeface="B Nazanin" pitchFamily="2" charset="-78"/>
              </a:rPr>
              <a:t>کمبود شدید ویتامین </a:t>
            </a:r>
            <a:r>
              <a:rPr lang="en-US" sz="2000" b="1" dirty="0" smtClean="0">
                <a:cs typeface="B Nazanin" pitchFamily="2" charset="-78"/>
              </a:rPr>
              <a:t>A</a:t>
            </a:r>
            <a:r>
              <a:rPr lang="fa-IR" sz="2000" b="1" dirty="0" smtClean="0">
                <a:cs typeface="B Nazanin" pitchFamily="2" charset="-78"/>
              </a:rPr>
              <a:t>که باعث می شود قرنیه ی فرد ضخیم وخشک شود ودرصورت ادامه ی کمبود شخص نابینا می شود.</a:t>
            </a:r>
          </a:p>
          <a:p>
            <a:pPr eaLnBrk="1" hangingPunct="1">
              <a:buFontTx/>
              <a:buNone/>
              <a:defRPr/>
            </a:pPr>
            <a:r>
              <a:rPr lang="fa-IR" sz="2400" b="1" dirty="0" smtClean="0">
                <a:solidFill>
                  <a:schemeClr val="accent5">
                    <a:lumMod val="50000"/>
                  </a:schemeClr>
                </a:solidFill>
                <a:cs typeface="B Nazanin" pitchFamily="2" charset="-78"/>
              </a:rPr>
              <a:t>نقش ویتامین های گروه</a:t>
            </a:r>
            <a:r>
              <a:rPr lang="en-US" sz="2400" b="1" dirty="0" smtClean="0">
                <a:solidFill>
                  <a:schemeClr val="accent5">
                    <a:lumMod val="50000"/>
                  </a:schemeClr>
                </a:solidFill>
                <a:cs typeface="B Nazanin" pitchFamily="2" charset="-78"/>
              </a:rPr>
              <a:t>B</a:t>
            </a:r>
            <a:r>
              <a:rPr lang="fa-IR" sz="2400" b="1" dirty="0" smtClean="0">
                <a:cs typeface="B Nazanin" pitchFamily="2" charset="-78"/>
              </a:rPr>
              <a:t>:</a:t>
            </a:r>
            <a:r>
              <a:rPr lang="fa-IR" sz="2000" b="1" dirty="0" smtClean="0">
                <a:cs typeface="B Nazanin" pitchFamily="2" charset="-78"/>
              </a:rPr>
              <a:t>آزاد سازی انرژی در فرایند تنفس</a:t>
            </a:r>
          </a:p>
          <a:p>
            <a:pPr eaLnBrk="1" hangingPunct="1">
              <a:buFontTx/>
              <a:buNone/>
              <a:defRPr/>
            </a:pPr>
            <a:r>
              <a:rPr lang="fa-IR" sz="2000" b="1" dirty="0" smtClean="0">
                <a:cs typeface="B Nazanin" pitchFamily="2" charset="-78"/>
              </a:rPr>
              <a:t> </a:t>
            </a:r>
            <a:r>
              <a:rPr lang="fa-IR" sz="2400" b="1" dirty="0" smtClean="0">
                <a:solidFill>
                  <a:schemeClr val="tx2">
                    <a:lumMod val="75000"/>
                  </a:schemeClr>
                </a:solidFill>
                <a:cs typeface="B Nazanin" pitchFamily="2" charset="-78"/>
              </a:rPr>
              <a:t>علائم بیماری بری بری:</a:t>
            </a:r>
            <a:r>
              <a:rPr lang="fa-IR" sz="2000" b="1" dirty="0" smtClean="0">
                <a:cs typeface="B Nazanin" pitchFamily="2" charset="-78"/>
              </a:rPr>
              <a:t>در این بیماری  ماهیچه های فرد مبتلا ضعیف شده ودر نهایت به فلج شدن ومرگ او می انجامد.</a:t>
            </a:r>
          </a:p>
          <a:p>
            <a:pPr eaLnBrk="1" hangingPunct="1">
              <a:buFontTx/>
              <a:buNone/>
              <a:defRPr/>
            </a:pPr>
            <a:r>
              <a:rPr lang="fa-IR" sz="2400" b="1" dirty="0" smtClean="0">
                <a:solidFill>
                  <a:schemeClr val="accent2">
                    <a:lumMod val="75000"/>
                  </a:schemeClr>
                </a:solidFill>
                <a:cs typeface="B Nazanin" pitchFamily="2" charset="-78"/>
              </a:rPr>
              <a:t>علائم بیماری اسکوری</a:t>
            </a:r>
            <a:r>
              <a:rPr lang="fa-IR" sz="2400" b="1" dirty="0" smtClean="0">
                <a:cs typeface="B Nazanin" pitchFamily="2" charset="-78"/>
              </a:rPr>
              <a:t>: </a:t>
            </a:r>
            <a:r>
              <a:rPr lang="fa-IR" sz="2000" b="1" dirty="0" smtClean="0">
                <a:cs typeface="B Nazanin" pitchFamily="2" charset="-78"/>
              </a:rPr>
              <a:t>خونریزی دربخش های مختلف بدن مخصوصا لثه ها</a:t>
            </a:r>
          </a:p>
          <a:p>
            <a:pPr eaLnBrk="1" hangingPunct="1">
              <a:buFontTx/>
              <a:buNone/>
              <a:defRPr/>
            </a:pPr>
            <a:r>
              <a:rPr lang="fa-IR" sz="2400" b="1" dirty="0" smtClean="0">
                <a:solidFill>
                  <a:schemeClr val="accent1">
                    <a:lumMod val="50000"/>
                  </a:schemeClr>
                </a:solidFill>
                <a:cs typeface="B Nazanin" pitchFamily="2" charset="-78"/>
              </a:rPr>
              <a:t>مشکل ویتامین </a:t>
            </a:r>
            <a:r>
              <a:rPr lang="en-US" sz="2400" b="1" dirty="0" smtClean="0">
                <a:solidFill>
                  <a:schemeClr val="accent1">
                    <a:lumMod val="50000"/>
                  </a:schemeClr>
                </a:solidFill>
                <a:cs typeface="B Nazanin" pitchFamily="2" charset="-78"/>
              </a:rPr>
              <a:t>C</a:t>
            </a:r>
            <a:r>
              <a:rPr lang="fa-IR" sz="2400" b="1" dirty="0" smtClean="0">
                <a:cs typeface="B Nazanin" pitchFamily="2" charset="-78"/>
              </a:rPr>
              <a:t>:</a:t>
            </a:r>
            <a:r>
              <a:rPr lang="fa-IR" sz="2000" b="1" dirty="0" smtClean="0">
                <a:cs typeface="B Nazanin" pitchFamily="2" charset="-78"/>
              </a:rPr>
              <a:t>گرما آن را از بین می برد</a:t>
            </a:r>
          </a:p>
          <a:p>
            <a:pPr eaLnBrk="1" hangingPunct="1">
              <a:buFontTx/>
              <a:buNone/>
              <a:defRPr/>
            </a:pPr>
            <a:r>
              <a:rPr lang="fa-IR" sz="2400" b="1" dirty="0" smtClean="0">
                <a:solidFill>
                  <a:schemeClr val="accent2"/>
                </a:solidFill>
                <a:cs typeface="B Nazanin" pitchFamily="2" charset="-78"/>
              </a:rPr>
              <a:t>مشکلات مصرف بیش از حد ویتامین </a:t>
            </a:r>
            <a:r>
              <a:rPr lang="en-US" sz="2400" b="1" dirty="0" smtClean="0">
                <a:solidFill>
                  <a:schemeClr val="accent2"/>
                </a:solidFill>
                <a:cs typeface="B Nazanin" pitchFamily="2" charset="-78"/>
              </a:rPr>
              <a:t>D</a:t>
            </a:r>
            <a:r>
              <a:rPr lang="fa-IR" sz="2400" b="1" dirty="0" smtClean="0">
                <a:solidFill>
                  <a:schemeClr val="accent2"/>
                </a:solidFill>
                <a:cs typeface="B Nazanin" pitchFamily="2" charset="-78"/>
              </a:rPr>
              <a:t>:</a:t>
            </a:r>
          </a:p>
          <a:p>
            <a:pPr eaLnBrk="1" hangingPunct="1">
              <a:buFontTx/>
              <a:buNone/>
              <a:defRPr/>
            </a:pPr>
            <a:r>
              <a:rPr lang="fa-IR" sz="2000" b="1" dirty="0" smtClean="0">
                <a:cs typeface="B Nazanin" pitchFamily="2" charset="-78"/>
              </a:rPr>
              <a:t>باعث می شود کلسیم به جز در استخوانها در سایر بافت هامثل جگررسوب کند.</a:t>
            </a:r>
            <a:endParaRPr lang="en-US" sz="2000" b="1" dirty="0" smtClean="0">
              <a:cs typeface="B Nazanin" pitchFamily="2" charset="-78"/>
            </a:endParaRPr>
          </a:p>
        </p:txBody>
      </p:sp>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3438" y="500042"/>
            <a:ext cx="3943320" cy="3500462"/>
          </a:xfrm>
        </p:spPr>
        <p:txBody>
          <a:bodyPr/>
          <a:lstStyle/>
          <a:p>
            <a:pPr algn="r">
              <a:defRPr/>
            </a:pPr>
            <a:r>
              <a:rPr lang="fa-IR" sz="2000" b="1" smtClean="0">
                <a:solidFill>
                  <a:schemeClr val="bg1"/>
                </a:solidFill>
                <a:cs typeface="B Nazanin" pitchFamily="2" charset="-78"/>
              </a:rPr>
              <a:t>بیماری های مصرف غذاهای پرچرب:</a:t>
            </a:r>
            <a:r>
              <a:rPr lang="fa-IR" sz="2000" b="1" smtClean="0">
                <a:solidFill>
                  <a:schemeClr val="tx1">
                    <a:lumMod val="95000"/>
                  </a:schemeClr>
                </a:solidFill>
                <a:cs typeface="B Nazanin" pitchFamily="2" charset="-78"/>
              </a:rPr>
              <a:t/>
            </a:r>
            <a:br>
              <a:rPr lang="fa-IR" sz="2000" b="1" smtClean="0">
                <a:solidFill>
                  <a:schemeClr val="tx1">
                    <a:lumMod val="95000"/>
                  </a:schemeClr>
                </a:solidFill>
                <a:cs typeface="B Nazanin" pitchFamily="2" charset="-78"/>
              </a:rPr>
            </a:br>
            <a:r>
              <a:rPr lang="fa-IR" sz="2000" b="1" smtClean="0">
                <a:solidFill>
                  <a:schemeClr val="tx1">
                    <a:lumMod val="95000"/>
                  </a:schemeClr>
                </a:solidFill>
                <a:cs typeface="B Nazanin" pitchFamily="2" charset="-78"/>
              </a:rPr>
              <a:t/>
            </a:r>
            <a:br>
              <a:rPr lang="fa-IR" sz="2000" b="1" smtClean="0">
                <a:solidFill>
                  <a:schemeClr val="tx1">
                    <a:lumMod val="95000"/>
                  </a:schemeClr>
                </a:solidFill>
                <a:cs typeface="B Nazanin" pitchFamily="2" charset="-78"/>
              </a:rPr>
            </a:br>
            <a:r>
              <a:rPr lang="fa-IR" sz="2000" b="1" smtClean="0">
                <a:solidFill>
                  <a:schemeClr val="tx1">
                    <a:lumMod val="95000"/>
                  </a:schemeClr>
                </a:solidFill>
                <a:cs typeface="B Nazanin" pitchFamily="2" charset="-78"/>
              </a:rPr>
              <a:t>1. گرفتگی رگها</a:t>
            </a:r>
            <a:br>
              <a:rPr lang="fa-IR" sz="2000" b="1" smtClean="0">
                <a:solidFill>
                  <a:schemeClr val="tx1">
                    <a:lumMod val="95000"/>
                  </a:schemeClr>
                </a:solidFill>
                <a:cs typeface="B Nazanin" pitchFamily="2" charset="-78"/>
              </a:rPr>
            </a:br>
            <a:r>
              <a:rPr lang="fa-IR" sz="2000" b="1" smtClean="0">
                <a:solidFill>
                  <a:schemeClr val="tx1">
                    <a:lumMod val="95000"/>
                  </a:schemeClr>
                </a:solidFill>
                <a:cs typeface="B Nazanin" pitchFamily="2" charset="-78"/>
              </a:rPr>
              <a:t>2. کبد چرب</a:t>
            </a:r>
            <a:br>
              <a:rPr lang="fa-IR" sz="2000" b="1" smtClean="0">
                <a:solidFill>
                  <a:schemeClr val="tx1">
                    <a:lumMod val="95000"/>
                  </a:schemeClr>
                </a:solidFill>
                <a:cs typeface="B Nazanin" pitchFamily="2" charset="-78"/>
              </a:rPr>
            </a:br>
            <a:r>
              <a:rPr lang="fa-IR" sz="2000" b="1" smtClean="0">
                <a:solidFill>
                  <a:schemeClr val="tx1">
                    <a:lumMod val="95000"/>
                  </a:schemeClr>
                </a:solidFill>
                <a:cs typeface="B Nazanin" pitchFamily="2" charset="-78"/>
              </a:rPr>
              <a:t/>
            </a:r>
            <a:br>
              <a:rPr lang="fa-IR" sz="2000" b="1" smtClean="0">
                <a:solidFill>
                  <a:schemeClr val="tx1">
                    <a:lumMod val="95000"/>
                  </a:schemeClr>
                </a:solidFill>
                <a:cs typeface="B Nazanin" pitchFamily="2" charset="-78"/>
              </a:rPr>
            </a:br>
            <a:r>
              <a:rPr lang="fa-IR" sz="2000" b="1" smtClean="0">
                <a:solidFill>
                  <a:schemeClr val="tx1">
                    <a:lumMod val="95000"/>
                  </a:schemeClr>
                </a:solidFill>
                <a:cs typeface="B Nazanin" pitchFamily="2" charset="-78"/>
              </a:rPr>
              <a:t/>
            </a:r>
            <a:br>
              <a:rPr lang="fa-IR" sz="2000" b="1" smtClean="0">
                <a:solidFill>
                  <a:schemeClr val="tx1">
                    <a:lumMod val="95000"/>
                  </a:schemeClr>
                </a:solidFill>
                <a:cs typeface="B Nazanin" pitchFamily="2" charset="-78"/>
              </a:rPr>
            </a:br>
            <a:r>
              <a:rPr lang="fa-IR" sz="2000" b="1" smtClean="0">
                <a:solidFill>
                  <a:schemeClr val="tx1">
                    <a:lumMod val="95000"/>
                  </a:schemeClr>
                </a:solidFill>
                <a:cs typeface="B Nazanin" pitchFamily="2" charset="-78"/>
              </a:rPr>
              <a:t/>
            </a:r>
            <a:br>
              <a:rPr lang="fa-IR" sz="2000" b="1" smtClean="0">
                <a:solidFill>
                  <a:schemeClr val="tx1">
                    <a:lumMod val="95000"/>
                  </a:schemeClr>
                </a:solidFill>
                <a:cs typeface="B Nazanin" pitchFamily="2" charset="-78"/>
              </a:rPr>
            </a:br>
            <a:r>
              <a:rPr lang="fa-IR" sz="2000" b="1" smtClean="0">
                <a:solidFill>
                  <a:schemeClr val="tx1">
                    <a:lumMod val="95000"/>
                  </a:schemeClr>
                </a:solidFill>
                <a:cs typeface="B Nazanin" pitchFamily="2" charset="-78"/>
              </a:rPr>
              <a:t/>
            </a:r>
            <a:br>
              <a:rPr lang="fa-IR" sz="2000" b="1" smtClean="0">
                <a:solidFill>
                  <a:schemeClr val="tx1">
                    <a:lumMod val="95000"/>
                  </a:schemeClr>
                </a:solidFill>
                <a:cs typeface="B Nazanin" pitchFamily="2" charset="-78"/>
              </a:rPr>
            </a:br>
            <a:r>
              <a:rPr lang="fa-IR" sz="2000" b="1" smtClean="0">
                <a:solidFill>
                  <a:schemeClr val="tx1">
                    <a:lumMod val="95000"/>
                  </a:schemeClr>
                </a:solidFill>
                <a:cs typeface="B Nazanin" pitchFamily="2" charset="-78"/>
              </a:rPr>
              <a:t/>
            </a:r>
            <a:br>
              <a:rPr lang="fa-IR" sz="2000" b="1" smtClean="0">
                <a:solidFill>
                  <a:schemeClr val="tx1">
                    <a:lumMod val="95000"/>
                  </a:schemeClr>
                </a:solidFill>
                <a:cs typeface="B Nazanin" pitchFamily="2" charset="-78"/>
              </a:rPr>
            </a:br>
            <a:r>
              <a:rPr lang="fa-IR" sz="2000" b="1" smtClean="0">
                <a:solidFill>
                  <a:schemeClr val="tx1">
                    <a:lumMod val="95000"/>
                  </a:schemeClr>
                </a:solidFill>
                <a:cs typeface="B Nazanin" pitchFamily="2" charset="-78"/>
              </a:rPr>
              <a:t/>
            </a:r>
            <a:br>
              <a:rPr lang="fa-IR" sz="2000" b="1" smtClean="0">
                <a:solidFill>
                  <a:schemeClr val="tx1">
                    <a:lumMod val="95000"/>
                  </a:schemeClr>
                </a:solidFill>
                <a:cs typeface="B Nazanin" pitchFamily="2" charset="-78"/>
              </a:rPr>
            </a:br>
            <a:endParaRPr lang="fa-IR" sz="2000" b="1">
              <a:solidFill>
                <a:schemeClr val="tx1">
                  <a:lumMod val="95000"/>
                </a:schemeClr>
              </a:solidFill>
              <a:cs typeface="B Nazanin" pitchFamily="2" charset="-78"/>
            </a:endParaRPr>
          </a:p>
        </p:txBody>
      </p:sp>
      <p:pic>
        <p:nvPicPr>
          <p:cNvPr id="81923" name="Picture 2"/>
          <p:cNvPicPr>
            <a:picLocks noChangeAspect="1" noChangeArrowheads="1"/>
          </p:cNvPicPr>
          <p:nvPr/>
        </p:nvPicPr>
        <p:blipFill>
          <a:blip r:embed="rId2"/>
          <a:srcRect/>
          <a:stretch>
            <a:fillRect/>
          </a:stretch>
        </p:blipFill>
        <p:spPr bwMode="auto">
          <a:xfrm>
            <a:off x="214313" y="357188"/>
            <a:ext cx="4071937" cy="5357812"/>
          </a:xfrm>
          <a:prstGeom prst="rect">
            <a:avLst/>
          </a:prstGeom>
          <a:noFill/>
          <a:ln w="9525">
            <a:noFill/>
            <a:miter lim="800000"/>
            <a:headEnd/>
            <a:tailEnd/>
          </a:ln>
        </p:spPr>
      </p:pic>
      <p:pic>
        <p:nvPicPr>
          <p:cNvPr id="81924" name="Picture 3"/>
          <p:cNvPicPr>
            <a:picLocks noChangeAspect="1" noChangeArrowheads="1"/>
          </p:cNvPicPr>
          <p:nvPr/>
        </p:nvPicPr>
        <p:blipFill>
          <a:blip r:embed="rId3"/>
          <a:srcRect/>
          <a:stretch>
            <a:fillRect/>
          </a:stretch>
        </p:blipFill>
        <p:spPr bwMode="auto">
          <a:xfrm>
            <a:off x="5214938" y="2071688"/>
            <a:ext cx="3214687" cy="1000125"/>
          </a:xfrm>
          <a:prstGeom prst="rect">
            <a:avLst/>
          </a:prstGeom>
          <a:noFill/>
          <a:ln w="9525">
            <a:noFill/>
            <a:miter lim="800000"/>
            <a:headEnd/>
            <a:tailEnd/>
          </a:ln>
        </p:spPr>
      </p:pic>
      <p:pic>
        <p:nvPicPr>
          <p:cNvPr id="81925" name="Picture 4"/>
          <p:cNvPicPr>
            <a:picLocks noChangeAspect="1" noChangeArrowheads="1"/>
          </p:cNvPicPr>
          <p:nvPr/>
        </p:nvPicPr>
        <p:blipFill>
          <a:blip r:embed="rId4"/>
          <a:srcRect/>
          <a:stretch>
            <a:fillRect/>
          </a:stretch>
        </p:blipFill>
        <p:spPr bwMode="auto">
          <a:xfrm>
            <a:off x="5214938" y="3214688"/>
            <a:ext cx="3214687" cy="1085850"/>
          </a:xfrm>
          <a:prstGeom prst="rect">
            <a:avLst/>
          </a:prstGeom>
          <a:noFill/>
          <a:ln w="9525">
            <a:noFill/>
            <a:miter lim="800000"/>
            <a:headEnd/>
            <a:tailEnd/>
          </a:ln>
        </p:spPr>
      </p:pic>
      <p:pic>
        <p:nvPicPr>
          <p:cNvPr id="81926" name="Picture 5"/>
          <p:cNvPicPr>
            <a:picLocks noChangeAspect="1" noChangeArrowheads="1"/>
          </p:cNvPicPr>
          <p:nvPr/>
        </p:nvPicPr>
        <p:blipFill>
          <a:blip r:embed="rId5"/>
          <a:srcRect/>
          <a:stretch>
            <a:fillRect/>
          </a:stretch>
        </p:blipFill>
        <p:spPr bwMode="auto">
          <a:xfrm>
            <a:off x="5214938" y="4429125"/>
            <a:ext cx="3214687" cy="714375"/>
          </a:xfrm>
          <a:prstGeom prst="rect">
            <a:avLst/>
          </a:prstGeom>
          <a:noFill/>
          <a:ln w="9525">
            <a:noFill/>
            <a:miter lim="800000"/>
            <a:headEnd/>
            <a:tailEnd/>
          </a:ln>
        </p:spPr>
      </p:pic>
      <p:pic>
        <p:nvPicPr>
          <p:cNvPr id="81927" name="Picture 6"/>
          <p:cNvPicPr>
            <a:picLocks noChangeAspect="1" noChangeArrowheads="1"/>
          </p:cNvPicPr>
          <p:nvPr/>
        </p:nvPicPr>
        <p:blipFill>
          <a:blip r:embed="rId6"/>
          <a:srcRect/>
          <a:stretch>
            <a:fillRect/>
          </a:stretch>
        </p:blipFill>
        <p:spPr bwMode="auto">
          <a:xfrm>
            <a:off x="7572375" y="5214938"/>
            <a:ext cx="857250" cy="428625"/>
          </a:xfrm>
          <a:prstGeom prst="rect">
            <a:avLst/>
          </a:prstGeom>
          <a:noFill/>
          <a:ln w="9525">
            <a:noFill/>
            <a:miter lim="800000"/>
            <a:headEnd/>
            <a:tailEnd/>
          </a:ln>
        </p:spPr>
      </p:pic>
      <p:pic>
        <p:nvPicPr>
          <p:cNvPr id="81928" name="Picture 7"/>
          <p:cNvPicPr>
            <a:picLocks noChangeAspect="1" noChangeArrowheads="1"/>
          </p:cNvPicPr>
          <p:nvPr/>
        </p:nvPicPr>
        <p:blipFill>
          <a:blip r:embed="rId7"/>
          <a:srcRect/>
          <a:stretch>
            <a:fillRect/>
          </a:stretch>
        </p:blipFill>
        <p:spPr bwMode="auto">
          <a:xfrm>
            <a:off x="5214938" y="5214938"/>
            <a:ext cx="2386012" cy="428625"/>
          </a:xfrm>
          <a:prstGeom prst="rect">
            <a:avLst/>
          </a:prstGeom>
          <a:noFill/>
          <a:ln w="9525">
            <a:noFill/>
            <a:miter lim="800000"/>
            <a:headEnd/>
            <a:tailEnd/>
          </a:ln>
        </p:spPr>
      </p:pic>
      <p:pic>
        <p:nvPicPr>
          <p:cNvPr id="81929" name="Picture 8"/>
          <p:cNvPicPr>
            <a:picLocks noChangeAspect="1" noChangeArrowheads="1"/>
          </p:cNvPicPr>
          <p:nvPr/>
        </p:nvPicPr>
        <p:blipFill>
          <a:blip r:embed="rId8"/>
          <a:srcRect/>
          <a:stretch>
            <a:fillRect/>
          </a:stretch>
        </p:blipFill>
        <p:spPr bwMode="auto">
          <a:xfrm>
            <a:off x="5191125" y="5734050"/>
            <a:ext cx="3238500" cy="695325"/>
          </a:xfrm>
          <a:prstGeom prst="rect">
            <a:avLst/>
          </a:prstGeom>
          <a:noFill/>
          <a:ln w="9525">
            <a:noFill/>
            <a:miter lim="800000"/>
            <a:headEnd/>
            <a:tailEnd/>
          </a:ln>
        </p:spPr>
      </p:pic>
      <p:sp>
        <p:nvSpPr>
          <p:cNvPr id="10" name="Footer Placeholder 9"/>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idx="1"/>
          </p:nvPr>
        </p:nvSpPr>
        <p:spPr>
          <a:xfrm>
            <a:off x="357158" y="357166"/>
            <a:ext cx="8229600" cy="6126163"/>
          </a:xfrm>
        </p:spPr>
        <p:txBody>
          <a:bodyPr/>
          <a:lstStyle/>
          <a:p>
            <a:pPr marL="609600" indent="-609600" eaLnBrk="1" hangingPunct="1">
              <a:buFontTx/>
              <a:buNone/>
              <a:defRPr/>
            </a:pPr>
            <a:r>
              <a:rPr lang="fa-IR" sz="2400" b="1" dirty="0" smtClean="0">
                <a:solidFill>
                  <a:schemeClr val="accent1"/>
                </a:solidFill>
                <a:cs typeface="B Nazanin" pitchFamily="2" charset="-78"/>
              </a:rPr>
              <a:t>انواع افزودنی های غذایی:</a:t>
            </a:r>
          </a:p>
          <a:p>
            <a:pPr marL="609600" indent="-609600" eaLnBrk="1" hangingPunct="1">
              <a:buFontTx/>
              <a:buAutoNum type="arabicPeriod"/>
              <a:defRPr/>
            </a:pPr>
            <a:r>
              <a:rPr lang="fa-IR" sz="2000" b="1" dirty="0" smtClean="0">
                <a:cs typeface="B Nazanin" pitchFamily="2" charset="-78"/>
              </a:rPr>
              <a:t>شیرین کننده</a:t>
            </a:r>
          </a:p>
          <a:p>
            <a:pPr marL="609600" indent="-609600" eaLnBrk="1" hangingPunct="1">
              <a:buFontTx/>
              <a:buAutoNum type="arabicPeriod"/>
              <a:defRPr/>
            </a:pPr>
            <a:r>
              <a:rPr lang="fa-IR" sz="2000" b="1" dirty="0" smtClean="0">
                <a:cs typeface="B Nazanin" pitchFamily="2" charset="-78"/>
              </a:rPr>
              <a:t>چاشنی ها</a:t>
            </a:r>
          </a:p>
          <a:p>
            <a:pPr marL="609600" indent="-609600" eaLnBrk="1" hangingPunct="1">
              <a:buFontTx/>
              <a:buAutoNum type="arabicPeriod"/>
              <a:defRPr/>
            </a:pPr>
            <a:r>
              <a:rPr lang="fa-IR" sz="2000" b="1" dirty="0" smtClean="0">
                <a:cs typeface="B Nazanin" pitchFamily="2" charset="-78"/>
              </a:rPr>
              <a:t>رنگ ها</a:t>
            </a:r>
          </a:p>
          <a:p>
            <a:pPr marL="609600" indent="-609600" eaLnBrk="1" hangingPunct="1">
              <a:buFontTx/>
              <a:buNone/>
              <a:defRPr/>
            </a:pPr>
            <a:r>
              <a:rPr lang="fa-IR" sz="2400" b="1" dirty="0" smtClean="0">
                <a:solidFill>
                  <a:schemeClr val="bg1"/>
                </a:solidFill>
                <a:cs typeface="B Nazanin" pitchFamily="2" charset="-78"/>
              </a:rPr>
              <a:t>نقش افزودنی ها:</a:t>
            </a:r>
          </a:p>
          <a:p>
            <a:pPr marL="609600" indent="-609600" eaLnBrk="1" hangingPunct="1">
              <a:buFontTx/>
              <a:buAutoNum type="arabicPeriod"/>
              <a:defRPr/>
            </a:pPr>
            <a:r>
              <a:rPr lang="fa-IR" sz="2000" b="1" dirty="0" smtClean="0">
                <a:solidFill>
                  <a:schemeClr val="tx2">
                    <a:lumMod val="75000"/>
                  </a:schemeClr>
                </a:solidFill>
                <a:cs typeface="B Nazanin" pitchFamily="2" charset="-78"/>
              </a:rPr>
              <a:t>محافظت کننده ها </a:t>
            </a:r>
            <a:r>
              <a:rPr lang="fa-IR" sz="2000" b="1" dirty="0" smtClean="0">
                <a:cs typeface="B Nazanin" pitchFamily="2" charset="-78"/>
              </a:rPr>
              <a:t>با مهار رشد میکروبها، نیمه عمر مواد غذایی را افزایش می دهند.</a:t>
            </a:r>
          </a:p>
          <a:p>
            <a:pPr marL="609600" indent="-609600" eaLnBrk="1" hangingPunct="1">
              <a:buFontTx/>
              <a:buAutoNum type="arabicPeriod"/>
              <a:defRPr/>
            </a:pPr>
            <a:r>
              <a:rPr lang="fa-IR" sz="2000" b="1" dirty="0" smtClean="0">
                <a:solidFill>
                  <a:schemeClr val="tx2">
                    <a:lumMod val="75000"/>
                  </a:schemeClr>
                </a:solidFill>
                <a:cs typeface="B Nazanin" pitchFamily="2" charset="-78"/>
              </a:rPr>
              <a:t>امولسیون کننده ها و پایدار کنندها،</a:t>
            </a:r>
            <a:r>
              <a:rPr lang="fa-IR" sz="2000" b="1" dirty="0" smtClean="0">
                <a:cs typeface="B Nazanin" pitchFamily="2" charset="-78"/>
              </a:rPr>
              <a:t>آنها را به ژله تبدیل کرده واز این طریق موجب انسجام ویایداری مواد غذایی می شوند.</a:t>
            </a:r>
          </a:p>
          <a:p>
            <a:pPr marL="609600" indent="-609600" eaLnBrk="1" hangingPunct="1">
              <a:buFontTx/>
              <a:buAutoNum type="arabicPeriod"/>
              <a:defRPr/>
            </a:pPr>
            <a:r>
              <a:rPr lang="fa-IR" sz="2000" b="1" dirty="0" smtClean="0">
                <a:solidFill>
                  <a:schemeClr val="tx2">
                    <a:lumMod val="75000"/>
                  </a:schemeClr>
                </a:solidFill>
                <a:cs typeface="B Nazanin" pitchFamily="2" charset="-78"/>
              </a:rPr>
              <a:t>ترکیبات ضد اکسید شدن </a:t>
            </a:r>
            <a:r>
              <a:rPr lang="fa-IR" sz="2000" b="1" dirty="0" smtClean="0">
                <a:cs typeface="B Nazanin" pitchFamily="2" charset="-78"/>
              </a:rPr>
              <a:t>از اکسید شدن مواد غذایی که در معرض هوا قرار می گیرند جلوگیری می کنند.</a:t>
            </a:r>
          </a:p>
          <a:p>
            <a:pPr marL="609600" indent="-609600" eaLnBrk="1" hangingPunct="1">
              <a:defRPr/>
            </a:pPr>
            <a:r>
              <a:rPr lang="fa-IR" sz="2400" b="1" dirty="0" smtClean="0">
                <a:solidFill>
                  <a:srgbClr val="92D050"/>
                </a:solidFill>
                <a:cs typeface="B Nazanin" pitchFamily="2" charset="-78"/>
              </a:rPr>
              <a:t>علت تغییر رنگ میوه هایی مثل سیب وموز پس از بریده شدن:</a:t>
            </a:r>
          </a:p>
          <a:p>
            <a:pPr marL="609600" indent="-609600" eaLnBrk="1" hangingPunct="1">
              <a:buFontTx/>
              <a:buNone/>
              <a:defRPr/>
            </a:pPr>
            <a:r>
              <a:rPr lang="fa-IR" sz="2000" b="1" dirty="0" smtClean="0">
                <a:cs typeface="B Nazanin" pitchFamily="2" charset="-78"/>
              </a:rPr>
              <a:t>اکسید شدن مواد آلی آنها</a:t>
            </a:r>
          </a:p>
        </p:txBody>
      </p:sp>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Content Placeholder 3"/>
          <p:cNvSpPr>
            <a:spLocks noGrp="1"/>
          </p:cNvSpPr>
          <p:nvPr>
            <p:ph sz="half" idx="2"/>
          </p:nvPr>
        </p:nvSpPr>
        <p:spPr>
          <a:xfrm>
            <a:off x="4648200" y="1524000"/>
            <a:ext cx="4059238" cy="4572000"/>
          </a:xfrm>
        </p:spPr>
        <p:txBody>
          <a:bodyPr/>
          <a:lstStyle/>
          <a:p>
            <a:r>
              <a:rPr lang="fa-IR" sz="2000" b="1" u="sng" smtClean="0">
                <a:solidFill>
                  <a:srgbClr val="FF0000"/>
                </a:solidFill>
                <a:cs typeface="B Nazanin" pitchFamily="2" charset="-78"/>
              </a:rPr>
              <a:t>آزمایش ردی</a:t>
            </a:r>
            <a:r>
              <a:rPr lang="fa-IR" sz="2000" b="1" u="sng" smtClean="0">
                <a:cs typeface="B Nazanin" pitchFamily="2" charset="-78"/>
              </a:rPr>
              <a:t>:</a:t>
            </a:r>
            <a:r>
              <a:rPr lang="fa-IR" sz="2000" b="1" smtClean="0">
                <a:cs typeface="B Nazanin" pitchFamily="2" charset="-78"/>
              </a:rPr>
              <a:t>او مقداری گوشت را به قطعاتی تقسیم کرد آنها را درون چند ظرف شیشه  ای انداخت .روی بعضی از این ظرفها را با پارچه ای پوشاند، اما دهانه ی بعضی را باز گذاشت. چندروز مشاهده کرد روی گوشتی که در ظرف های شیشه ای روباز بود نوزادان مگس ظاهر شدند در حالیکه درون ظرف های در بسته ، نوزاد ومگسی پیدا نمی شد.</a:t>
            </a:r>
          </a:p>
          <a:p>
            <a:endParaRPr lang="fa-IR" sz="2000" smtClean="0"/>
          </a:p>
        </p:txBody>
      </p:sp>
      <p:pic>
        <p:nvPicPr>
          <p:cNvPr id="1028" name="Content Placeholder 4" descr="Picture 036"/>
          <p:cNvPicPr>
            <a:picLocks noGrp="1" noChangeAspect="1" noChangeArrowheads="1"/>
          </p:cNvPicPr>
          <p:nvPr>
            <p:ph sz="half" idx="1"/>
          </p:nvPr>
        </p:nvPicPr>
        <p:blipFill>
          <a:blip r:embed="rId2"/>
          <a:srcRect l="24385" t="3751" r="8066" b="4936"/>
          <a:stretch>
            <a:fillRect/>
          </a:stretch>
        </p:blipFill>
        <p:spPr>
          <a:xfrm>
            <a:off x="457200" y="857250"/>
            <a:ext cx="4059238" cy="5072063"/>
          </a:xfrm>
          <a:noFill/>
        </p:spPr>
      </p:pic>
      <p:sp>
        <p:nvSpPr>
          <p:cNvPr id="4" name="Footer Placeholder 3"/>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idx="1"/>
          </p:nvPr>
        </p:nvSpPr>
        <p:spPr>
          <a:xfrm>
            <a:off x="428596" y="285728"/>
            <a:ext cx="8229600" cy="6126163"/>
          </a:xfrm>
        </p:spPr>
        <p:txBody>
          <a:bodyPr/>
          <a:lstStyle/>
          <a:p>
            <a:pPr marL="609600" indent="-609600" eaLnBrk="1" hangingPunct="1">
              <a:buFontTx/>
              <a:buNone/>
              <a:defRPr/>
            </a:pPr>
            <a:r>
              <a:rPr lang="fa-IR" sz="2400" b="1" dirty="0" smtClean="0">
                <a:solidFill>
                  <a:srgbClr val="FFFF00"/>
                </a:solidFill>
                <a:cs typeface="B Nazanin" pitchFamily="2" charset="-78"/>
              </a:rPr>
              <a:t>علوم زیستی</a:t>
            </a:r>
            <a:r>
              <a:rPr lang="fa-IR" sz="2400" b="1" dirty="0" smtClean="0">
                <a:cs typeface="B Nazanin" pitchFamily="2" charset="-78"/>
              </a:rPr>
              <a:t>: </a:t>
            </a:r>
            <a:r>
              <a:rPr lang="fa-IR" sz="2000" b="1" dirty="0" smtClean="0">
                <a:cs typeface="B Nazanin" pitchFamily="2" charset="-78"/>
              </a:rPr>
              <a:t>مجموعه ی علومی که منجر به شناخت علمی موجودات زنده وعوامل موثر بر آنها می شوند.</a:t>
            </a:r>
          </a:p>
          <a:p>
            <a:pPr marL="609600" indent="-609600" eaLnBrk="1" hangingPunct="1">
              <a:buFontTx/>
              <a:buNone/>
              <a:defRPr/>
            </a:pPr>
            <a:r>
              <a:rPr lang="fa-IR" sz="2400" b="1" dirty="0" smtClean="0">
                <a:solidFill>
                  <a:srgbClr val="FFC000"/>
                </a:solidFill>
                <a:cs typeface="B Nazanin" pitchFamily="2" charset="-78"/>
              </a:rPr>
              <a:t>دانش علوم زیستی</a:t>
            </a:r>
            <a:r>
              <a:rPr lang="fa-IR" sz="2400" b="1" dirty="0" smtClean="0">
                <a:cs typeface="B Nazanin" pitchFamily="2" charset="-78"/>
              </a:rPr>
              <a:t>:</a:t>
            </a:r>
            <a:r>
              <a:rPr lang="fa-IR" sz="2000" b="1" dirty="0" smtClean="0">
                <a:cs typeface="B Nazanin" pitchFamily="2" charset="-78"/>
              </a:rPr>
              <a:t>مجموع آگاهی هایی که پژوهشگران</a:t>
            </a:r>
            <a:r>
              <a:rPr lang="fa-IR" sz="2400" b="1" dirty="0" smtClean="0">
                <a:cs typeface="B Nazanin" pitchFamily="2" charset="-78"/>
              </a:rPr>
              <a:t> </a:t>
            </a:r>
            <a:r>
              <a:rPr lang="fa-IR" sz="2000" b="1" dirty="0" smtClean="0">
                <a:cs typeface="B Nazanin" pitchFamily="2" charset="-78"/>
              </a:rPr>
              <a:t>علوم زیستی با استفاده از روش علمی ، در آزمایشگاه یامحیط زیست طبیعی موجودات زنده بدست می آورند.</a:t>
            </a:r>
          </a:p>
          <a:p>
            <a:pPr marL="609600" indent="-609600" eaLnBrk="1" hangingPunct="1">
              <a:buFontTx/>
              <a:buNone/>
              <a:defRPr/>
            </a:pPr>
            <a:r>
              <a:rPr lang="fa-IR" sz="2400" b="1" dirty="0" smtClean="0">
                <a:solidFill>
                  <a:schemeClr val="accent4">
                    <a:lumMod val="60000"/>
                    <a:lumOff val="40000"/>
                  </a:schemeClr>
                </a:solidFill>
                <a:cs typeface="B Nazanin" pitchFamily="2" charset="-78"/>
              </a:rPr>
              <a:t>دو گروه مهم شاخه های علوم زیستی:</a:t>
            </a:r>
          </a:p>
          <a:p>
            <a:pPr marL="609600" indent="-609600" eaLnBrk="1" hangingPunct="1">
              <a:buFontTx/>
              <a:buAutoNum type="arabicPeriod"/>
              <a:defRPr/>
            </a:pPr>
            <a:r>
              <a:rPr lang="fa-IR" sz="2400" b="1" dirty="0" smtClean="0">
                <a:solidFill>
                  <a:schemeClr val="accent4">
                    <a:lumMod val="60000"/>
                    <a:lumOff val="40000"/>
                  </a:schemeClr>
                </a:solidFill>
                <a:cs typeface="B Nazanin" pitchFamily="2" charset="-78"/>
              </a:rPr>
              <a:t>علوم زیستی پایه ای</a:t>
            </a:r>
            <a:r>
              <a:rPr lang="fa-IR" sz="2400" b="1" dirty="0" smtClean="0">
                <a:cs typeface="B Nazanin" pitchFamily="2" charset="-78"/>
              </a:rPr>
              <a:t>: </a:t>
            </a:r>
            <a:r>
              <a:rPr lang="fa-IR" sz="2000" b="1" dirty="0" smtClean="0">
                <a:cs typeface="B Nazanin" pitchFamily="2" charset="-78"/>
              </a:rPr>
              <a:t>به منظورشناخت قوانین حاکم بر پدیده های زیستی صورت می گیرد.</a:t>
            </a:r>
          </a:p>
          <a:p>
            <a:pPr marL="609600" indent="-609600" eaLnBrk="1" hangingPunct="1">
              <a:buFontTx/>
              <a:buNone/>
              <a:defRPr/>
            </a:pPr>
            <a:r>
              <a:rPr lang="fa-IR" sz="2000" b="1" dirty="0" smtClean="0">
                <a:cs typeface="B Nazanin" pitchFamily="2" charset="-78"/>
              </a:rPr>
              <a:t>            </a:t>
            </a:r>
            <a:r>
              <a:rPr lang="fa-IR" sz="2000" b="1" dirty="0" smtClean="0">
                <a:solidFill>
                  <a:srgbClr val="FFC000"/>
                </a:solidFill>
                <a:cs typeface="B Nazanin" pitchFamily="2" charset="-78"/>
              </a:rPr>
              <a:t>مثال</a:t>
            </a:r>
            <a:r>
              <a:rPr lang="fa-IR" sz="2000" b="1" dirty="0" smtClean="0">
                <a:cs typeface="B Nazanin" pitchFamily="2" charset="-78"/>
              </a:rPr>
              <a:t>:چگونگی به ارث رسیدن صفات از والدین به فرزندان ،بدون در نظر گرفتن کاربرد آنها.</a:t>
            </a:r>
          </a:p>
          <a:p>
            <a:pPr marL="609600" indent="-609600" eaLnBrk="1" hangingPunct="1">
              <a:buFontTx/>
              <a:buNone/>
              <a:defRPr/>
            </a:pPr>
            <a:r>
              <a:rPr lang="fa-IR" sz="2400" b="1" dirty="0" smtClean="0">
                <a:cs typeface="B Nazanin" pitchFamily="2" charset="-78"/>
              </a:rPr>
              <a:t>2.      </a:t>
            </a:r>
            <a:r>
              <a:rPr lang="fa-IR" sz="2400" b="1" dirty="0" smtClean="0">
                <a:solidFill>
                  <a:schemeClr val="accent4">
                    <a:lumMod val="60000"/>
                    <a:lumOff val="40000"/>
                  </a:schemeClr>
                </a:solidFill>
                <a:cs typeface="B Nazanin" pitchFamily="2" charset="-78"/>
              </a:rPr>
              <a:t>علوم زیستی کاربردی: </a:t>
            </a:r>
            <a:r>
              <a:rPr lang="fa-IR" sz="2000" b="1" dirty="0" smtClean="0">
                <a:cs typeface="B Nazanin" pitchFamily="2" charset="-78"/>
              </a:rPr>
              <a:t>به منظور استفاده ی انسان از پدیده های زیستی برای زندگی بهتر صورت می گیرد.</a:t>
            </a:r>
            <a:endParaRPr lang="fa-IR" sz="2400" b="1" dirty="0" smtClean="0">
              <a:cs typeface="B Nazanin" pitchFamily="2" charset="-78"/>
            </a:endParaRPr>
          </a:p>
          <a:p>
            <a:pPr marL="609600" indent="-609600" eaLnBrk="1" hangingPunct="1">
              <a:buFontTx/>
              <a:buNone/>
              <a:defRPr/>
            </a:pPr>
            <a:r>
              <a:rPr lang="fa-IR" sz="2400" b="1" dirty="0" smtClean="0">
                <a:cs typeface="B Nazanin" pitchFamily="2" charset="-78"/>
              </a:rPr>
              <a:t>         </a:t>
            </a:r>
            <a:r>
              <a:rPr lang="fa-IR" sz="2000" b="1" dirty="0" smtClean="0">
                <a:solidFill>
                  <a:srgbClr val="FFC000"/>
                </a:solidFill>
                <a:cs typeface="B Nazanin" pitchFamily="2" charset="-78"/>
              </a:rPr>
              <a:t>مثال:</a:t>
            </a:r>
            <a:r>
              <a:rPr lang="fa-IR" sz="2000" b="1" dirty="0" smtClean="0">
                <a:cs typeface="B Nazanin" pitchFamily="2" charset="-78"/>
              </a:rPr>
              <a:t>چگونگی استفاده از قوانین  وراثت برای بدست آوردن گیاهان یا جانورانی که مشخصات مطلوب دارند</a:t>
            </a:r>
          </a:p>
          <a:p>
            <a:pPr marL="609600" indent="-609600" eaLnBrk="1" hangingPunct="1">
              <a:buFontTx/>
              <a:buNone/>
              <a:defRPr/>
            </a:pPr>
            <a:r>
              <a:rPr lang="fa-IR" sz="2400" b="1" dirty="0" smtClean="0">
                <a:solidFill>
                  <a:schemeClr val="accent2">
                    <a:lumMod val="75000"/>
                  </a:schemeClr>
                </a:solidFill>
                <a:cs typeface="B Nazanin" pitchFamily="2" charset="-78"/>
              </a:rPr>
              <a:t>کاربرد روش علمی</a:t>
            </a:r>
            <a:r>
              <a:rPr lang="fa-IR" sz="2400" b="1" dirty="0" smtClean="0">
                <a:cs typeface="B Nazanin" pitchFamily="2" charset="-78"/>
              </a:rPr>
              <a:t>:</a:t>
            </a:r>
            <a:r>
              <a:rPr lang="fa-IR" sz="2000" b="1" dirty="0" smtClean="0">
                <a:cs typeface="B Nazanin" pitchFamily="2" charset="-78"/>
              </a:rPr>
              <a:t>روش علمی برای موضوعاتی کاربرد دارد که بتوان آنها  را در آزمایشگاه یا طبیعت مشاهده ،اندازه گیری یا آزمایش کرد.</a:t>
            </a:r>
            <a:endParaRPr lang="fa-IR" sz="2400" b="1" dirty="0" smtClean="0">
              <a:cs typeface="B Nazanin" pitchFamily="2" charset="-78"/>
            </a:endParaRPr>
          </a:p>
          <a:p>
            <a:pPr marL="609600" indent="-609600" eaLnBrk="1" hangingPunct="1">
              <a:buFontTx/>
              <a:buNone/>
              <a:defRPr/>
            </a:pPr>
            <a:endParaRPr lang="en-US" sz="2400" b="1" dirty="0" smtClean="0">
              <a:cs typeface="B Nazanin" pitchFamily="2" charset="-78"/>
            </a:endParaRPr>
          </a:p>
        </p:txBody>
      </p:sp>
      <p:sp>
        <p:nvSpPr>
          <p:cNvPr id="3" name="Footer Placeholder 2"/>
          <p:cNvSpPr>
            <a:spLocks noGrp="1"/>
          </p:cNvSpPr>
          <p:nvPr>
            <p:ph type="ftr" sz="quarter" idx="11"/>
          </p:nvPr>
        </p:nvSpPr>
        <p:spPr/>
        <p:txBody>
          <a:bodyPr/>
          <a:lstStyle/>
          <a:p>
            <a:pPr>
              <a:defRPr/>
            </a:pPr>
            <a:r>
              <a:rPr lang="fa-IR" smtClean="0"/>
              <a:t>حبیب زاهری</a:t>
            </a:r>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علوم زیستی-نیمسال اول آقای زاهری">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پاورپوینت آموزش زیست شناسی اول دبیرستان</Template>
  <TotalTime>0</TotalTime>
  <Words>5350</Words>
  <Application>Microsoft Office PowerPoint</Application>
  <PresentationFormat>On-screen Show (4:3)</PresentationFormat>
  <Paragraphs>773</Paragraphs>
  <Slides>78</Slides>
  <Notes>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90" baseType="lpstr">
      <vt:lpstr>2  Aseman</vt:lpstr>
      <vt:lpstr>Arial</vt:lpstr>
      <vt:lpstr>B Nazanin</vt:lpstr>
      <vt:lpstr>Calibri</vt:lpstr>
      <vt:lpstr>Constantia</vt:lpstr>
      <vt:lpstr>Mitra</vt:lpstr>
      <vt:lpstr>Tahoma</vt:lpstr>
      <vt:lpstr>Times New Roman</vt:lpstr>
      <vt:lpstr>Wingdings</vt:lpstr>
      <vt:lpstr>Wingdings 2</vt:lpstr>
      <vt:lpstr>علوم زیستی-نیمسال اول آقای زاهری</vt:lpstr>
      <vt:lpstr>Package</vt:lpstr>
      <vt:lpstr>علوم زيستی و بهداشت</vt:lpstr>
      <vt:lpstr>بسم الله الرحمن الرحیم   این مجموعه که در دوقسمت (نیمسال اول ودوم)تهیه شده به دبیران محترم زیست شناسی استان هرمزگان تقدیم می شودامید است مورد رضایت حق تعالی وشما دبیران محترم قرار گیرد.                                                                               حبیب زاهری(دبیر دبیرستانهای ناحیه یک و دو بندر عباس)           </vt:lpstr>
      <vt:lpstr>PowerPoint Presentation</vt:lpstr>
      <vt:lpstr>PowerPoint Presentation</vt:lpstr>
      <vt:lpstr>فرضیه:حدس هوشمندانه ومنطقی که پژوهشگر برای توضیح علت یک پدیده ارائه می دهد.  ویژگی مهم فرضیه: توانایی آزمودن آن است  دلیل توانایی آزمودن فرضیه: چون یک پیش بینی را مطرح می کند که با طراحی واجرای یک آزمایش می توان درستس یا نادرستی آن را آزمود.  فرضیه های تایید شده به ایجاد ویا تکمیل  یک نظریه منتهی می شود.مثل نظریه ی  سلولی   نظریه ی سلولی: 1. سلول کوچکترین واحد سازنده پیکر همه ی جانداران است که واکنش های شیمیایی اساسی در آن صورت می گیرد. 2. هر سلول از سلولهای دیگر بوجود می آید.  </vt:lpstr>
      <vt:lpstr>کاربرد روش علمی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تولید کنندگی</vt:lpstr>
      <vt:lpstr>عوامل موثر بر فتوسنتز  1. دما  2. میزان  دی اکسید کربن  3 میزان شدت نور    میزان فتوسنتز در گیاهان را از روی میزان اکسیژن تولید شده یا دی اکسید کربن مصرف شده اندازه می گیرند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درس 5(تغذیه)</vt:lpstr>
      <vt:lpstr>PowerPoint Presentation</vt:lpstr>
      <vt:lpstr>PowerPoint Presentation</vt:lpstr>
      <vt:lpstr>PowerPoint Presentation</vt:lpstr>
      <vt:lpstr>PowerPoint Presentation</vt:lpstr>
      <vt:lpstr>PowerPoint Presentation</vt:lpstr>
      <vt:lpstr>انواع مواد معدنی مورد نیاز بدن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ویتامین های محلول در چربی</vt:lpstr>
      <vt:lpstr>PowerPoint Presentation</vt:lpstr>
      <vt:lpstr>ویتامین های محلول در آب</vt:lpstr>
      <vt:lpstr>PowerPoint Presentation</vt:lpstr>
      <vt:lpstr>PowerPoint Presentation</vt:lpstr>
      <vt:lpstr>PowerPoint Presentation</vt:lpstr>
      <vt:lpstr>PowerPoint Presentation</vt:lpstr>
      <vt:lpstr>بیماری های مصرف غذاهای پرچرب:  1. گرفتگی رگها 2. کبد چرب       </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علوم زيستی و بهداشت</dc:title>
  <dc:creator>omid arzi</dc:creator>
  <cp:lastModifiedBy>omid arzi</cp:lastModifiedBy>
  <cp:revision>1</cp:revision>
  <dcterms:created xsi:type="dcterms:W3CDTF">2022-01-23T08:58:07Z</dcterms:created>
  <dcterms:modified xsi:type="dcterms:W3CDTF">2022-01-23T08:58:22Z</dcterms:modified>
</cp:coreProperties>
</file>