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56" r:id="rId1"/>
    <p:sldMasterId id="2147484212" r:id="rId2"/>
  </p:sldMasterIdLst>
  <p:notesMasterIdLst>
    <p:notesMasterId r:id="rId61"/>
  </p:notesMasterIdLst>
  <p:sldIdLst>
    <p:sldId id="256" r:id="rId3"/>
    <p:sldId id="356" r:id="rId4"/>
    <p:sldId id="357" r:id="rId5"/>
    <p:sldId id="358" r:id="rId6"/>
    <p:sldId id="359" r:id="rId7"/>
    <p:sldId id="360" r:id="rId8"/>
    <p:sldId id="290" r:id="rId9"/>
    <p:sldId id="291" r:id="rId10"/>
    <p:sldId id="292" r:id="rId11"/>
    <p:sldId id="293" r:id="rId12"/>
    <p:sldId id="294" r:id="rId13"/>
    <p:sldId id="295" r:id="rId14"/>
    <p:sldId id="296" r:id="rId15"/>
    <p:sldId id="297" r:id="rId16"/>
    <p:sldId id="298" r:id="rId17"/>
    <p:sldId id="299" r:id="rId18"/>
    <p:sldId id="300" r:id="rId19"/>
    <p:sldId id="307" r:id="rId20"/>
    <p:sldId id="308" r:id="rId21"/>
    <p:sldId id="309" r:id="rId22"/>
    <p:sldId id="310" r:id="rId23"/>
    <p:sldId id="311" r:id="rId24"/>
    <p:sldId id="312" r:id="rId25"/>
    <p:sldId id="313" r:id="rId26"/>
    <p:sldId id="314" r:id="rId27"/>
    <p:sldId id="315"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CC00CC"/>
    <a:srgbClr val="0000CC"/>
    <a:srgbClr val="000099"/>
    <a:srgbClr val="990000"/>
    <a:srgbClr val="0000FF"/>
    <a:srgbClr val="FF99FF"/>
    <a:srgbClr val="2323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38" autoAdjust="0"/>
  </p:normalViewPr>
  <p:slideViewPr>
    <p:cSldViewPr>
      <p:cViewPr>
        <p:scale>
          <a:sx n="77" d="100"/>
          <a:sy n="77" d="100"/>
        </p:scale>
        <p:origin x="-95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1EEB7-DCC7-4BE3-B02E-9A55EFE55AA5}"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023400-A341-4EF3-9CA6-7BF1E7BD7CC8}" type="slidenum">
              <a:rPr lang="en-US" smtClean="0"/>
              <a:pPr/>
              <a:t>‹#›</a:t>
            </a:fld>
            <a:endParaRPr lang="en-US"/>
          </a:p>
        </p:txBody>
      </p:sp>
    </p:spTree>
    <p:extLst>
      <p:ext uri="{BB962C8B-B14F-4D97-AF65-F5344CB8AC3E}">
        <p14:creationId xmlns:p14="http://schemas.microsoft.com/office/powerpoint/2010/main" xmlns="" val="354229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23400-A341-4EF3-9CA6-7BF1E7BD7CC8}" type="slidenum">
              <a:rPr lang="en-US" smtClean="0"/>
              <a:pPr/>
              <a:t>24</a:t>
            </a:fld>
            <a:endParaRPr lang="en-US"/>
          </a:p>
        </p:txBody>
      </p:sp>
    </p:spTree>
    <p:extLst>
      <p:ext uri="{BB962C8B-B14F-4D97-AF65-F5344CB8AC3E}">
        <p14:creationId xmlns:p14="http://schemas.microsoft.com/office/powerpoint/2010/main" xmlns="" val="2178506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1443038" y="2971800"/>
            <a:ext cx="7313612" cy="990600"/>
          </a:xfrm>
        </p:spPr>
        <p:txBody>
          <a:bodyPr/>
          <a:lstStyle>
            <a:lvl1pPr>
              <a:defRPr/>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1443038" y="4191000"/>
            <a:ext cx="7313612" cy="1447800"/>
          </a:xfrm>
        </p:spPr>
        <p:txBody>
          <a:bodyPr/>
          <a:lstStyle>
            <a:lvl1pPr marL="0" indent="0">
              <a:buFontTx/>
              <a:buNone/>
              <a:defRPr/>
            </a:lvl1pPr>
          </a:lstStyle>
          <a:p>
            <a:pPr lvl="0"/>
            <a:r>
              <a:rPr lang="en-US" noProof="0" smtClean="0"/>
              <a:t>Click to edit Master subtitle style</a:t>
            </a:r>
          </a:p>
        </p:txBody>
      </p:sp>
      <p:sp>
        <p:nvSpPr>
          <p:cNvPr id="3080" name="Rectangle 8"/>
          <p:cNvSpPr>
            <a:spLocks noGrp="1" noChangeArrowheads="1"/>
          </p:cNvSpPr>
          <p:nvPr>
            <p:ph type="dt" sz="half" idx="2"/>
          </p:nvPr>
        </p:nvSpPr>
        <p:spPr/>
        <p:txBody>
          <a:bodyPr/>
          <a:lstStyle>
            <a:lvl1pPr>
              <a:defRPr/>
            </a:lvl1pPr>
          </a:lstStyle>
          <a:p>
            <a:fld id="{FEB9B3A3-35FF-4465-AAFB-A433F21C30B7}" type="datetimeFigureOut">
              <a:rPr lang="en-US" smtClean="0"/>
              <a:pPr/>
              <a:t>12/7/2016</a:t>
            </a:fld>
            <a:endParaRPr lang="en-US"/>
          </a:p>
        </p:txBody>
      </p:sp>
      <p:sp>
        <p:nvSpPr>
          <p:cNvPr id="3081" name="Rectangle 9"/>
          <p:cNvSpPr>
            <a:spLocks noGrp="1" noChangeArrowheads="1"/>
          </p:cNvSpPr>
          <p:nvPr>
            <p:ph type="ftr" sz="quarter" idx="3"/>
          </p:nvPr>
        </p:nvSpPr>
        <p:spPr/>
        <p:txBody>
          <a:bodyPr/>
          <a:lstStyle>
            <a:lvl1pPr>
              <a:defRPr/>
            </a:lvl1pPr>
          </a:lstStyle>
          <a:p>
            <a:endParaRPr lang="en-US"/>
          </a:p>
        </p:txBody>
      </p:sp>
      <p:sp>
        <p:nvSpPr>
          <p:cNvPr id="3082" name="Rectangle 10"/>
          <p:cNvSpPr>
            <a:spLocks noGrp="1" noChangeArrowheads="1"/>
          </p:cNvSpPr>
          <p:nvPr>
            <p:ph type="sldNum" sz="quarter" idx="4"/>
          </p:nvPr>
        </p:nvSpPr>
        <p:spPr/>
        <p:txBody>
          <a:bodyPr/>
          <a:lstStyle>
            <a:lvl1pPr>
              <a:defRPr/>
            </a:lvl1pPr>
          </a:lstStyle>
          <a:p>
            <a:fld id="{F0EDCBB8-0104-4094-8B82-08BED2F53F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B9B3A3-35FF-4465-AAFB-A433F21C30B7}" type="datetimeFigureOut">
              <a:rPr lang="en-US" smtClean="0"/>
              <a:pPr/>
              <a:t>12/7/2016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EDCBB8-0104-4094-8B82-08BED2F53F34}" type="slidenum">
              <a:rPr lang="en-US" smtClean="0"/>
              <a:pPr/>
              <a:t>‹#›</a:t>
            </a:fld>
            <a:endParaRPr lang="en-US"/>
          </a:p>
        </p:txBody>
      </p:sp>
    </p:spTree>
    <p:extLst>
      <p:ext uri="{BB962C8B-B14F-4D97-AF65-F5344CB8AC3E}">
        <p14:creationId xmlns:p14="http://schemas.microsoft.com/office/powerpoint/2010/main" xmlns="" val="414150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B9B3A3-35FF-4465-AAFB-A433F21C30B7}" type="datetimeFigureOut">
              <a:rPr lang="en-US" smtClean="0"/>
              <a:pPr/>
              <a:t>12/7/2016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EDCBB8-0104-4094-8B82-08BED2F53F34}" type="slidenum">
              <a:rPr lang="en-US" smtClean="0"/>
              <a:pPr/>
              <a:t>‹#›</a:t>
            </a:fld>
            <a:endParaRPr lang="en-US"/>
          </a:p>
        </p:txBody>
      </p:sp>
    </p:spTree>
    <p:extLst>
      <p:ext uri="{BB962C8B-B14F-4D97-AF65-F5344CB8AC3E}">
        <p14:creationId xmlns:p14="http://schemas.microsoft.com/office/powerpoint/2010/main" xmlns="" val="252843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EB9B3A3-35FF-4465-AAFB-A433F21C30B7}" type="datetimeFigureOut">
              <a:rPr lang="en-US" smtClean="0"/>
              <a:pPr/>
              <a:t>12/7/2016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0EDCBB8-0104-4094-8B82-08BED2F53F3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9B3A3-35FF-4465-AAFB-A433F21C30B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DCBB8-0104-4094-8B82-08BED2F53F3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B9B3A3-35FF-4465-AAFB-A433F21C30B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DCBB8-0104-4094-8B82-08BED2F53F3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EB9B3A3-35FF-4465-AAFB-A433F21C30B7}"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DCBB8-0104-4094-8B82-08BED2F53F34}"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EB9B3A3-35FF-4465-AAFB-A433F21C30B7}"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DCBB8-0104-4094-8B82-08BED2F53F34}"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B9B3A3-35FF-4465-AAFB-A433F21C30B7}"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DCBB8-0104-4094-8B82-08BED2F53F3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9B3A3-35FF-4465-AAFB-A433F21C30B7}"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EDCBB8-0104-4094-8B82-08BED2F53F3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EB9B3A3-35FF-4465-AAFB-A433F21C30B7}" type="datetimeFigureOut">
              <a:rPr lang="en-US" smtClean="0"/>
              <a:pPr/>
              <a:t>12/7/2016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0EDCBB8-0104-4094-8B82-08BED2F53F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B9B3A3-35FF-4465-AAFB-A433F21C30B7}" type="datetimeFigureOut">
              <a:rPr lang="en-US" smtClean="0"/>
              <a:pPr/>
              <a:t>12/7/2016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EDCBB8-0104-4094-8B82-08BED2F53F34}" type="slidenum">
              <a:rPr lang="en-US" smtClean="0"/>
              <a:pPr/>
              <a:t>‹#›</a:t>
            </a:fld>
            <a:endParaRPr lang="en-US"/>
          </a:p>
        </p:txBody>
      </p:sp>
    </p:spTree>
    <p:extLst>
      <p:ext uri="{BB962C8B-B14F-4D97-AF65-F5344CB8AC3E}">
        <p14:creationId xmlns:p14="http://schemas.microsoft.com/office/powerpoint/2010/main" xmlns="" val="624314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EB9B3A3-35FF-4465-AAFB-A433F21C30B7}" type="datetimeFigureOut">
              <a:rPr lang="en-US" smtClean="0"/>
              <a:pPr/>
              <a:t>12/7/2016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0EDCBB8-0104-4094-8B82-08BED2F53F3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9B3A3-35FF-4465-AAFB-A433F21C30B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DCBB8-0104-4094-8B82-08BED2F53F3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9B3A3-35FF-4465-AAFB-A433F21C30B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DCBB8-0104-4094-8B82-08BED2F53F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EB9B3A3-35FF-4465-AAFB-A433F21C30B7}" type="datetimeFigureOut">
              <a:rPr lang="en-US" smtClean="0"/>
              <a:pPr/>
              <a:t>12/7/2016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EDCBB8-0104-4094-8B82-08BED2F53F34}" type="slidenum">
              <a:rPr lang="en-US" smtClean="0"/>
              <a:pPr/>
              <a:t>‹#›</a:t>
            </a:fld>
            <a:endParaRPr lang="en-US"/>
          </a:p>
        </p:txBody>
      </p:sp>
    </p:spTree>
    <p:extLst>
      <p:ext uri="{BB962C8B-B14F-4D97-AF65-F5344CB8AC3E}">
        <p14:creationId xmlns:p14="http://schemas.microsoft.com/office/powerpoint/2010/main" xmlns="" val="86238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EB9B3A3-35FF-4465-AAFB-A433F21C30B7}" type="datetimeFigureOut">
              <a:rPr lang="en-US" smtClean="0"/>
              <a:pPr/>
              <a:t>12/7/2016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EDCBB8-0104-4094-8B82-08BED2F53F34}" type="slidenum">
              <a:rPr lang="en-US" smtClean="0"/>
              <a:pPr/>
              <a:t>‹#›</a:t>
            </a:fld>
            <a:endParaRPr lang="en-US"/>
          </a:p>
        </p:txBody>
      </p:sp>
    </p:spTree>
    <p:extLst>
      <p:ext uri="{BB962C8B-B14F-4D97-AF65-F5344CB8AC3E}">
        <p14:creationId xmlns:p14="http://schemas.microsoft.com/office/powerpoint/2010/main" xmlns="" val="378313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EB9B3A3-35FF-4465-AAFB-A433F21C30B7}" type="datetimeFigureOut">
              <a:rPr lang="en-US" smtClean="0"/>
              <a:pPr/>
              <a:t>12/7/2016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0EDCBB8-0104-4094-8B82-08BED2F53F34}" type="slidenum">
              <a:rPr lang="en-US" smtClean="0"/>
              <a:pPr/>
              <a:t>‹#›</a:t>
            </a:fld>
            <a:endParaRPr lang="en-US"/>
          </a:p>
        </p:txBody>
      </p:sp>
    </p:spTree>
    <p:extLst>
      <p:ext uri="{BB962C8B-B14F-4D97-AF65-F5344CB8AC3E}">
        <p14:creationId xmlns:p14="http://schemas.microsoft.com/office/powerpoint/2010/main" xmlns="" val="227647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EB9B3A3-35FF-4465-AAFB-A433F21C30B7}" type="datetimeFigureOut">
              <a:rPr lang="en-US" smtClean="0"/>
              <a:pPr/>
              <a:t>12/7/2016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0EDCBB8-0104-4094-8B82-08BED2F53F34}" type="slidenum">
              <a:rPr lang="en-US" smtClean="0"/>
              <a:pPr/>
              <a:t>‹#›</a:t>
            </a:fld>
            <a:endParaRPr lang="en-US"/>
          </a:p>
        </p:txBody>
      </p:sp>
    </p:spTree>
    <p:extLst>
      <p:ext uri="{BB962C8B-B14F-4D97-AF65-F5344CB8AC3E}">
        <p14:creationId xmlns:p14="http://schemas.microsoft.com/office/powerpoint/2010/main" xmlns="" val="341012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EB9B3A3-35FF-4465-AAFB-A433F21C30B7}" type="datetimeFigureOut">
              <a:rPr lang="en-US" smtClean="0"/>
              <a:pPr/>
              <a:t>12/7/2016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EDCBB8-0104-4094-8B82-08BED2F53F34}" type="slidenum">
              <a:rPr lang="en-US" smtClean="0"/>
              <a:pPr/>
              <a:t>‹#›</a:t>
            </a:fld>
            <a:endParaRPr lang="en-US"/>
          </a:p>
        </p:txBody>
      </p:sp>
    </p:spTree>
    <p:extLst>
      <p:ext uri="{BB962C8B-B14F-4D97-AF65-F5344CB8AC3E}">
        <p14:creationId xmlns:p14="http://schemas.microsoft.com/office/powerpoint/2010/main" xmlns="" val="394540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EB9B3A3-35FF-4465-AAFB-A433F21C30B7}" type="datetimeFigureOut">
              <a:rPr lang="en-US" smtClean="0"/>
              <a:pPr/>
              <a:t>12/7/2016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EDCBB8-0104-4094-8B82-08BED2F53F34}" type="slidenum">
              <a:rPr lang="en-US" smtClean="0"/>
              <a:pPr/>
              <a:t>‹#›</a:t>
            </a:fld>
            <a:endParaRPr lang="en-US"/>
          </a:p>
        </p:txBody>
      </p:sp>
    </p:spTree>
    <p:extLst>
      <p:ext uri="{BB962C8B-B14F-4D97-AF65-F5344CB8AC3E}">
        <p14:creationId xmlns:p14="http://schemas.microsoft.com/office/powerpoint/2010/main" xmlns="" val="153504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EB9B3A3-35FF-4465-AAFB-A433F21C30B7}" type="datetimeFigureOut">
              <a:rPr lang="en-US" smtClean="0"/>
              <a:pPr/>
              <a:t>12/7/2016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EDCBB8-0104-4094-8B82-08BED2F53F34}" type="slidenum">
              <a:rPr lang="en-US" smtClean="0"/>
              <a:pPr/>
              <a:t>‹#›</a:t>
            </a:fld>
            <a:endParaRPr lang="en-US"/>
          </a:p>
        </p:txBody>
      </p:sp>
    </p:spTree>
    <p:extLst>
      <p:ext uri="{BB962C8B-B14F-4D97-AF65-F5344CB8AC3E}">
        <p14:creationId xmlns:p14="http://schemas.microsoft.com/office/powerpoint/2010/main" xmlns="" val="331991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1"/>
          <p:cNvSpPr>
            <a:spLocks noGrp="1" noChangeArrowheads="1"/>
          </p:cNvSpPr>
          <p:nvPr>
            <p:ph type="dt" sz="half" idx="2"/>
          </p:nvPr>
        </p:nvSpPr>
        <p:spPr bwMode="auto">
          <a:xfrm>
            <a:off x="1443038" y="6524625"/>
            <a:ext cx="2133600" cy="33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fld id="{FEB9B3A3-35FF-4465-AAFB-A433F21C30B7}" type="datetimeFigureOut">
              <a:rPr lang="en-US" smtClean="0"/>
              <a:pPr/>
              <a:t>12/7/2016</a:t>
            </a:fld>
            <a:endParaRPr lang="en-US"/>
          </a:p>
        </p:txBody>
      </p:sp>
      <p:sp>
        <p:nvSpPr>
          <p:cNvPr id="1036" name="Rectangle 12"/>
          <p:cNvSpPr>
            <a:spLocks noGrp="1" noChangeArrowheads="1"/>
          </p:cNvSpPr>
          <p:nvPr>
            <p:ph type="ftr" sz="quarter" idx="3"/>
          </p:nvPr>
        </p:nvSpPr>
        <p:spPr bwMode="auto">
          <a:xfrm>
            <a:off x="3733800" y="6524625"/>
            <a:ext cx="2895600" cy="33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en-US"/>
          </a:p>
        </p:txBody>
      </p:sp>
      <p:sp>
        <p:nvSpPr>
          <p:cNvPr id="1037" name="Rectangle 13"/>
          <p:cNvSpPr>
            <a:spLocks noGrp="1" noChangeArrowheads="1"/>
          </p:cNvSpPr>
          <p:nvPr>
            <p:ph type="sldNum" sz="quarter" idx="4"/>
          </p:nvPr>
        </p:nvSpPr>
        <p:spPr bwMode="auto">
          <a:xfrm>
            <a:off x="6781800" y="6524625"/>
            <a:ext cx="2133600" cy="33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F0EDCBB8-0104-4094-8B82-08BED2F53F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EB9B3A3-35FF-4465-AAFB-A433F21C30B7}" type="datetimeFigureOut">
              <a:rPr lang="en-US" smtClean="0"/>
              <a:pPr/>
              <a:t>12/7/2016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0EDCBB8-0104-4094-8B82-08BED2F53F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بسمه الرحمن الرحيم\04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990600"/>
            <a:ext cx="6334384" cy="465638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5023" y="817583"/>
            <a:ext cx="6965245" cy="782618"/>
          </a:xfrm>
        </p:spPr>
        <p:txBody>
          <a:bodyPr/>
          <a:lstStyle/>
          <a:p>
            <a:r>
              <a:rPr lang="fa-IR" b="1" dirty="0">
                <a:solidFill>
                  <a:srgbClr val="FF0000"/>
                </a:solidFill>
              </a:rPr>
              <a:t>همه گیرشناسی </a:t>
            </a:r>
            <a:endParaRPr lang="en-US" b="1" dirty="0">
              <a:solidFill>
                <a:srgbClr val="FF0000"/>
              </a:solidFill>
            </a:endParaRPr>
          </a:p>
        </p:txBody>
      </p:sp>
      <p:sp>
        <p:nvSpPr>
          <p:cNvPr id="8" name="Content Placeholder 7"/>
          <p:cNvSpPr>
            <a:spLocks noGrp="1"/>
          </p:cNvSpPr>
          <p:nvPr>
            <p:ph idx="1"/>
          </p:nvPr>
        </p:nvSpPr>
        <p:spPr>
          <a:xfrm>
            <a:off x="990600" y="1828800"/>
            <a:ext cx="7239000" cy="3894269"/>
          </a:xfrm>
        </p:spPr>
        <p:txBody>
          <a:bodyPr/>
          <a:lstStyle/>
          <a:p>
            <a:pPr marL="0" indent="0" algn="justLow" rtl="1">
              <a:lnSpc>
                <a:spcPct val="200000"/>
              </a:lnSpc>
              <a:buNone/>
            </a:pPr>
            <a:r>
              <a:rPr lang="fa-IR" dirty="0"/>
              <a:t>موسسه ملی سوء مصرف دارو </a:t>
            </a:r>
            <a:r>
              <a:rPr lang="en-US" dirty="0"/>
              <a:t>(NIDA)</a:t>
            </a:r>
            <a:r>
              <a:rPr lang="fa-IR" dirty="0"/>
              <a:t> و سایر موسسات نظیر موسسه ملی پیمایش مصرف مواد وسلامت </a:t>
            </a:r>
            <a:r>
              <a:rPr lang="en-US" dirty="0"/>
              <a:t>(NSDUH)</a:t>
            </a:r>
            <a:r>
              <a:rPr lang="fa-IR" dirty="0"/>
              <a:t> به صورت دوره های پیمایش هایی در مورد مصرف داروهای غیر قانونی در ایالات متحده به عمل می آورد </a:t>
            </a:r>
            <a:endParaRPr lang="en-US" dirty="0"/>
          </a:p>
        </p:txBody>
      </p:sp>
    </p:spTree>
    <p:extLst>
      <p:ext uri="{BB962C8B-B14F-4D97-AF65-F5344CB8AC3E}">
        <p14:creationId xmlns:p14="http://schemas.microsoft.com/office/powerpoint/2010/main" xmlns="" val="4283342267"/>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400" y="914400"/>
            <a:ext cx="7239000" cy="3894269"/>
          </a:xfrm>
        </p:spPr>
        <p:txBody>
          <a:bodyPr/>
          <a:lstStyle/>
          <a:p>
            <a:pPr marL="0" indent="0" algn="justLow" rtl="1">
              <a:lnSpc>
                <a:spcPct val="200000"/>
              </a:lnSpc>
              <a:buNone/>
            </a:pPr>
            <a:r>
              <a:rPr lang="fa-IR" dirty="0"/>
              <a:t>از نظر سن نخستین مصرف مواد ، در افرادی که مصرف مواد را در سن پایین تری شروع کرده بودند (14 سال یا پایین تر ) احتمال اعتیاد ریشتر از افرادی بود که مصرف مواد را در سن بالاتری آغاز کرده بودند.این قضیه در مورد تمام مواد مورد سوء مصرف ( و بیش از همه در مورد الکل ) صدق می کرد</a:t>
            </a:r>
            <a:endParaRPr lang="en-US" dirty="0"/>
          </a:p>
        </p:txBody>
      </p:sp>
    </p:spTree>
    <p:extLst>
      <p:ext uri="{BB962C8B-B14F-4D97-AF65-F5344CB8AC3E}">
        <p14:creationId xmlns:p14="http://schemas.microsoft.com/office/powerpoint/2010/main" xmlns="" val="428334226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90600" y="1066800"/>
            <a:ext cx="7239000" cy="4656269"/>
          </a:xfrm>
        </p:spPr>
        <p:txBody>
          <a:bodyPr/>
          <a:lstStyle/>
          <a:p>
            <a:pPr marL="0" indent="0" algn="justLow" rtl="1">
              <a:lnSpc>
                <a:spcPct val="150000"/>
              </a:lnSpc>
              <a:buNone/>
            </a:pPr>
            <a:r>
              <a:rPr lang="fa-IR" dirty="0"/>
              <a:t>از میان بزرگسالان 21 سال به بالایی که در سن 14 سالگی یا پایین تر مصرف الکل را شورع کرده بودند، 15% الکلی محسوب می شدند که این میزان در مورد بزرگسالانی که نخستین مصرف الال آنها در سن 21 سالگی که نخستین مصرف الکل آنها در سن 21 سالگی یا بالاتر بود 3% گزارش شد.</a:t>
            </a:r>
            <a:endParaRPr lang="en-US" dirty="0"/>
          </a:p>
          <a:p>
            <a:pPr marL="0" indent="0" algn="justLow" rtl="1">
              <a:lnSpc>
                <a:spcPct val="150000"/>
              </a:lnSpc>
              <a:buNone/>
            </a:pPr>
            <a:r>
              <a:rPr lang="fa-IR" dirty="0"/>
              <a:t>افرادی که تحصیلات در حد کالج دارند بیش از افرادی که تحصیلات کمتر دارند مواد مصرف می کنند و میزان مصرف مواد در میان افراد بیکار بیشتر از افرادی کار نمیه وقت یا تمام وقت دارند است.</a:t>
            </a:r>
            <a:endParaRPr lang="en-US" dirty="0"/>
          </a:p>
          <a:p>
            <a:pPr marL="0" indent="0" algn="justLow" rtl="1">
              <a:lnSpc>
                <a:spcPct val="150000"/>
              </a:lnSpc>
              <a:buNone/>
            </a:pPr>
            <a:endParaRPr lang="en-US" dirty="0"/>
          </a:p>
        </p:txBody>
      </p:sp>
    </p:spTree>
    <p:extLst>
      <p:ext uri="{BB962C8B-B14F-4D97-AF65-F5344CB8AC3E}">
        <p14:creationId xmlns:p14="http://schemas.microsoft.com/office/powerpoint/2010/main" xmlns="" val="428334226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990600"/>
            <a:ext cx="6965245" cy="782618"/>
          </a:xfrm>
        </p:spPr>
        <p:txBody>
          <a:bodyPr>
            <a:noAutofit/>
          </a:bodyPr>
          <a:lstStyle/>
          <a:p>
            <a:pPr algn="r" rtl="1">
              <a:lnSpc>
                <a:spcPct val="150000"/>
              </a:lnSpc>
            </a:pPr>
            <a:r>
              <a:rPr lang="fa-IR" sz="2000" b="1" dirty="0">
                <a:solidFill>
                  <a:srgbClr val="FF0000"/>
                </a:solidFill>
              </a:rPr>
              <a:t>اصطلاحاتی که در زمینه اختلالات مرتبط با مواد به کار می روند.</a:t>
            </a:r>
            <a:r>
              <a:rPr lang="en-US" sz="2000" b="1" dirty="0">
                <a:solidFill>
                  <a:srgbClr val="FF0000"/>
                </a:solidFill>
              </a:rPr>
              <a:t/>
            </a:r>
            <a:br>
              <a:rPr lang="en-US" sz="2000" b="1" dirty="0">
                <a:solidFill>
                  <a:srgbClr val="FF0000"/>
                </a:solidFill>
              </a:rPr>
            </a:br>
            <a:endParaRPr lang="en-US" sz="2000" b="1" dirty="0">
              <a:solidFill>
                <a:srgbClr val="FF0000"/>
              </a:solidFill>
            </a:endParaRPr>
          </a:p>
        </p:txBody>
      </p:sp>
      <p:sp>
        <p:nvSpPr>
          <p:cNvPr id="8" name="Content Placeholder 7"/>
          <p:cNvSpPr>
            <a:spLocks noGrp="1"/>
          </p:cNvSpPr>
          <p:nvPr>
            <p:ph idx="1"/>
          </p:nvPr>
        </p:nvSpPr>
        <p:spPr>
          <a:xfrm>
            <a:off x="990600" y="1828800"/>
            <a:ext cx="7239000" cy="3894269"/>
          </a:xfrm>
        </p:spPr>
        <p:txBody>
          <a:bodyPr>
            <a:normAutofit lnSpcReduction="10000"/>
          </a:bodyPr>
          <a:lstStyle/>
          <a:p>
            <a:pPr marL="0" indent="0" algn="r" rtl="1">
              <a:buNone/>
            </a:pPr>
            <a:r>
              <a:rPr lang="fa-IR" dirty="0">
                <a:solidFill>
                  <a:schemeClr val="accent6">
                    <a:lumMod val="50000"/>
                  </a:schemeClr>
                </a:solidFill>
              </a:rPr>
              <a:t>1-وابستگی</a:t>
            </a:r>
            <a:endParaRPr lang="en-US" dirty="0">
              <a:solidFill>
                <a:schemeClr val="accent6">
                  <a:lumMod val="50000"/>
                </a:schemeClr>
              </a:solidFill>
            </a:endParaRPr>
          </a:p>
          <a:p>
            <a:pPr marL="0" indent="0" algn="r" rtl="1">
              <a:buNone/>
            </a:pPr>
            <a:r>
              <a:rPr lang="fa-IR" dirty="0">
                <a:solidFill>
                  <a:schemeClr val="accent6">
                    <a:lumMod val="50000"/>
                  </a:schemeClr>
                </a:solidFill>
              </a:rPr>
              <a:t>2-سوء مصرف </a:t>
            </a:r>
            <a:r>
              <a:rPr lang="en-US" dirty="0">
                <a:solidFill>
                  <a:schemeClr val="accent6">
                    <a:lumMod val="50000"/>
                  </a:schemeClr>
                </a:solidFill>
              </a:rPr>
              <a:t>(abuse)</a:t>
            </a:r>
          </a:p>
          <a:p>
            <a:pPr marL="0" indent="0" algn="r" rtl="1">
              <a:buNone/>
            </a:pPr>
            <a:r>
              <a:rPr lang="fa-IR" dirty="0">
                <a:solidFill>
                  <a:schemeClr val="accent6">
                    <a:lumMod val="50000"/>
                  </a:schemeClr>
                </a:solidFill>
              </a:rPr>
              <a:t>3-اعتیاد</a:t>
            </a:r>
            <a:r>
              <a:rPr lang="en-US" dirty="0">
                <a:solidFill>
                  <a:schemeClr val="accent6">
                    <a:lumMod val="50000"/>
                  </a:schemeClr>
                </a:solidFill>
              </a:rPr>
              <a:t>(addiction)</a:t>
            </a:r>
          </a:p>
          <a:p>
            <a:pPr marL="0" indent="0" algn="r" rtl="1">
              <a:buNone/>
            </a:pPr>
            <a:r>
              <a:rPr lang="fa-IR" dirty="0">
                <a:solidFill>
                  <a:schemeClr val="accent6">
                    <a:lumMod val="50000"/>
                  </a:schemeClr>
                </a:solidFill>
              </a:rPr>
              <a:t>4-مسمومیت</a:t>
            </a:r>
            <a:r>
              <a:rPr lang="en-US" dirty="0">
                <a:solidFill>
                  <a:schemeClr val="accent6">
                    <a:lumMod val="50000"/>
                  </a:schemeClr>
                </a:solidFill>
              </a:rPr>
              <a:t>(Intoxication)</a:t>
            </a:r>
          </a:p>
          <a:p>
            <a:pPr marL="0" indent="0" algn="r" rtl="1">
              <a:buNone/>
            </a:pPr>
            <a:r>
              <a:rPr lang="fa-IR" dirty="0">
                <a:solidFill>
                  <a:schemeClr val="accent6">
                    <a:lumMod val="50000"/>
                  </a:schemeClr>
                </a:solidFill>
              </a:rPr>
              <a:t>5-محرومیت </a:t>
            </a:r>
            <a:r>
              <a:rPr lang="en-US" dirty="0">
                <a:solidFill>
                  <a:schemeClr val="accent6">
                    <a:lumMod val="50000"/>
                  </a:schemeClr>
                </a:solidFill>
              </a:rPr>
              <a:t>(Withdrawal)</a:t>
            </a:r>
          </a:p>
          <a:p>
            <a:pPr marL="0" indent="0" algn="r" rtl="1">
              <a:buNone/>
            </a:pPr>
            <a:r>
              <a:rPr lang="fa-IR" dirty="0">
                <a:solidFill>
                  <a:schemeClr val="accent6">
                    <a:lumMod val="50000"/>
                  </a:schemeClr>
                </a:solidFill>
              </a:rPr>
              <a:t>6-تحمل </a:t>
            </a:r>
            <a:r>
              <a:rPr lang="en-US" dirty="0">
                <a:solidFill>
                  <a:schemeClr val="accent6">
                    <a:lumMod val="50000"/>
                  </a:schemeClr>
                </a:solidFill>
              </a:rPr>
              <a:t>(Tolerance)</a:t>
            </a:r>
          </a:p>
          <a:p>
            <a:pPr marL="0" indent="0" algn="r" rtl="1">
              <a:buNone/>
            </a:pPr>
            <a:r>
              <a:rPr lang="fa-IR" dirty="0">
                <a:solidFill>
                  <a:schemeClr val="accent6">
                    <a:lumMod val="50000"/>
                  </a:schemeClr>
                </a:solidFill>
              </a:rPr>
              <a:t>7-تحمل متقاطع</a:t>
            </a:r>
            <a:r>
              <a:rPr lang="en-US" dirty="0">
                <a:solidFill>
                  <a:schemeClr val="accent6">
                    <a:lumMod val="50000"/>
                  </a:schemeClr>
                </a:solidFill>
              </a:rPr>
              <a:t>(cross-tolerance)</a:t>
            </a:r>
          </a:p>
          <a:p>
            <a:pPr marL="0" indent="0" algn="r" rtl="1">
              <a:buNone/>
            </a:pPr>
            <a:r>
              <a:rPr lang="fa-IR" dirty="0">
                <a:solidFill>
                  <a:schemeClr val="accent6">
                    <a:lumMod val="50000"/>
                  </a:schemeClr>
                </a:solidFill>
              </a:rPr>
              <a:t>8-انطباق عصبی</a:t>
            </a:r>
            <a:r>
              <a:rPr lang="en-US" dirty="0">
                <a:solidFill>
                  <a:schemeClr val="accent6">
                    <a:lumMod val="50000"/>
                  </a:schemeClr>
                </a:solidFill>
              </a:rPr>
              <a:t>(</a:t>
            </a:r>
            <a:r>
              <a:rPr lang="en-US" dirty="0" err="1">
                <a:solidFill>
                  <a:schemeClr val="accent6">
                    <a:lumMod val="50000"/>
                  </a:schemeClr>
                </a:solidFill>
              </a:rPr>
              <a:t>Neuroadaptation</a:t>
            </a:r>
            <a:r>
              <a:rPr lang="en-US" dirty="0">
                <a:solidFill>
                  <a:schemeClr val="accent6">
                    <a:lumMod val="50000"/>
                  </a:schemeClr>
                </a:solidFill>
              </a:rPr>
              <a:t>)</a:t>
            </a:r>
          </a:p>
          <a:p>
            <a:pPr marL="0" indent="0" algn="r" rtl="1">
              <a:buNone/>
            </a:pPr>
            <a:r>
              <a:rPr lang="fa-IR" dirty="0">
                <a:solidFill>
                  <a:schemeClr val="accent6">
                    <a:lumMod val="50000"/>
                  </a:schemeClr>
                </a:solidFill>
              </a:rPr>
              <a:t>9-هم وابستگی (وابستگی مشترک)</a:t>
            </a:r>
            <a:r>
              <a:rPr lang="en-US" dirty="0">
                <a:solidFill>
                  <a:schemeClr val="accent6">
                    <a:lumMod val="50000"/>
                  </a:schemeClr>
                </a:solidFill>
              </a:rPr>
              <a:t>(Codependence) </a:t>
            </a:r>
          </a:p>
          <a:p>
            <a:pPr marL="0" indent="0" algn="r" rtl="1">
              <a:lnSpc>
                <a:spcPct val="200000"/>
              </a:lnSpc>
              <a:buNone/>
            </a:pPr>
            <a:endParaRPr lang="en-US" dirty="0">
              <a:solidFill>
                <a:schemeClr val="accent6">
                  <a:lumMod val="50000"/>
                </a:schemeClr>
              </a:solidFill>
            </a:endParaRPr>
          </a:p>
        </p:txBody>
      </p:sp>
    </p:spTree>
    <p:extLst>
      <p:ext uri="{BB962C8B-B14F-4D97-AF65-F5344CB8AC3E}">
        <p14:creationId xmlns:p14="http://schemas.microsoft.com/office/powerpoint/2010/main" xmlns="" val="19638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anim calcmode="lin" valueType="num">
                                      <p:cBhvr>
                                        <p:cTn id="1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1000"/>
                                        <p:tgtEl>
                                          <p:spTgt spid="8">
                                            <p:txEl>
                                              <p:pRg st="2" end="2"/>
                                            </p:txEl>
                                          </p:spTgt>
                                        </p:tgtEl>
                                      </p:cBhvr>
                                    </p:animEffect>
                                    <p:anim calcmode="lin" valueType="num">
                                      <p:cBhvr>
                                        <p:cTn id="2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1000"/>
                                        <p:tgtEl>
                                          <p:spTgt spid="8">
                                            <p:txEl>
                                              <p:pRg st="3" end="3"/>
                                            </p:txEl>
                                          </p:spTgt>
                                        </p:tgtEl>
                                      </p:cBhvr>
                                    </p:animEffect>
                                    <p:anim calcmode="lin" valueType="num">
                                      <p:cBhvr>
                                        <p:cTn id="3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grpId="0" nodeType="after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fade">
                                      <p:cBhvr>
                                        <p:cTn id="41" dur="1000"/>
                                        <p:tgtEl>
                                          <p:spTgt spid="8">
                                            <p:txEl>
                                              <p:pRg st="5" end="5"/>
                                            </p:txEl>
                                          </p:spTgt>
                                        </p:tgtEl>
                                      </p:cBhvr>
                                    </p:animEffect>
                                    <p:anim calcmode="lin" valueType="num">
                                      <p:cBhvr>
                                        <p:cTn id="4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2" presetClass="entr" presetSubtype="0" fill="hold" grpId="0" nodeType="after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1000"/>
                                        <p:tgtEl>
                                          <p:spTgt spid="8">
                                            <p:txEl>
                                              <p:pRg st="6" end="6"/>
                                            </p:txEl>
                                          </p:spTgt>
                                        </p:tgtEl>
                                      </p:cBhvr>
                                    </p:animEffect>
                                    <p:anim calcmode="lin" valueType="num">
                                      <p:cBhvr>
                                        <p:cTn id="4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Effect transition="in" filter="fade">
                                      <p:cBhvr>
                                        <p:cTn id="53" dur="1000"/>
                                        <p:tgtEl>
                                          <p:spTgt spid="8">
                                            <p:txEl>
                                              <p:pRg st="7" end="7"/>
                                            </p:txEl>
                                          </p:spTgt>
                                        </p:tgtEl>
                                      </p:cBhvr>
                                    </p:animEffect>
                                    <p:anim calcmode="lin" valueType="num">
                                      <p:cBhvr>
                                        <p:cTn id="5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42" presetClass="entr" presetSubtype="0" fill="hold" grpId="0" nodeType="afterEffect">
                                  <p:stCondLst>
                                    <p:cond delay="0"/>
                                  </p:stCondLst>
                                  <p:childTnLst>
                                    <p:set>
                                      <p:cBhvr>
                                        <p:cTn id="58" dur="1" fill="hold">
                                          <p:stCondLst>
                                            <p:cond delay="0"/>
                                          </p:stCondLst>
                                        </p:cTn>
                                        <p:tgtEl>
                                          <p:spTgt spid="8">
                                            <p:txEl>
                                              <p:pRg st="8" end="8"/>
                                            </p:txEl>
                                          </p:spTgt>
                                        </p:tgtEl>
                                        <p:attrNameLst>
                                          <p:attrName>style.visibility</p:attrName>
                                        </p:attrNameLst>
                                      </p:cBhvr>
                                      <p:to>
                                        <p:strVal val="visible"/>
                                      </p:to>
                                    </p:set>
                                    <p:animEffect transition="in" filter="fade">
                                      <p:cBhvr>
                                        <p:cTn id="59" dur="1000"/>
                                        <p:tgtEl>
                                          <p:spTgt spid="8">
                                            <p:txEl>
                                              <p:pRg st="8" end="8"/>
                                            </p:txEl>
                                          </p:spTgt>
                                        </p:tgtEl>
                                      </p:cBhvr>
                                    </p:animEffect>
                                    <p:anim calcmode="lin" valueType="num">
                                      <p:cBhvr>
                                        <p:cTn id="6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5023" y="817583"/>
            <a:ext cx="6965245" cy="782618"/>
          </a:xfrm>
        </p:spPr>
        <p:txBody>
          <a:bodyPr/>
          <a:lstStyle/>
          <a:p>
            <a:r>
              <a:rPr lang="fa-IR" b="1" dirty="0">
                <a:solidFill>
                  <a:srgbClr val="FF0000"/>
                </a:solidFill>
              </a:rPr>
              <a:t>سبب شناسی </a:t>
            </a:r>
            <a:endParaRPr lang="en-US" b="1" dirty="0">
              <a:solidFill>
                <a:srgbClr val="FF0000"/>
              </a:solidFill>
            </a:endParaRPr>
          </a:p>
        </p:txBody>
      </p:sp>
      <p:sp>
        <p:nvSpPr>
          <p:cNvPr id="8" name="Content Placeholder 7"/>
          <p:cNvSpPr>
            <a:spLocks noGrp="1"/>
          </p:cNvSpPr>
          <p:nvPr>
            <p:ph idx="1"/>
          </p:nvPr>
        </p:nvSpPr>
        <p:spPr>
          <a:xfrm>
            <a:off x="990600" y="1828800"/>
            <a:ext cx="7239000" cy="3894269"/>
          </a:xfrm>
        </p:spPr>
        <p:txBody>
          <a:bodyPr>
            <a:normAutofit fontScale="92500" lnSpcReduction="20000"/>
          </a:bodyPr>
          <a:lstStyle/>
          <a:p>
            <a:pPr marL="0" indent="0" algn="justLow" rtl="1">
              <a:lnSpc>
                <a:spcPct val="200000"/>
              </a:lnSpc>
              <a:buNone/>
            </a:pPr>
            <a:r>
              <a:rPr lang="fa-IR" dirty="0"/>
              <a:t>مدل اختلالات مصرف مواد، نتیجه فرآیندی است که در آن عوامل متعددی که روی هم تاثیر متقابل دارند ، بر رفتار مصرف مود و از دست دادن قضاوت در تصمیم گیری برای مصرف یک ماده معین تاثیر دارند. هر چند اثرات هر داروی مشخص در این فرآیند اهمیت زیادی دارد اما همه افراد که به یک ماده وابسته می شوند اثرات آن را به صورت یکسان تجربه نمی کنند و عوامل انگیزشی در افراد مختلف متفاوت است</a:t>
            </a:r>
            <a:endParaRPr lang="en-US" dirty="0"/>
          </a:p>
        </p:txBody>
      </p:sp>
    </p:spTree>
    <p:extLst>
      <p:ext uri="{BB962C8B-B14F-4D97-AF65-F5344CB8AC3E}">
        <p14:creationId xmlns:p14="http://schemas.microsoft.com/office/powerpoint/2010/main" xmlns="" val="196387707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90600" y="838200"/>
            <a:ext cx="7239000" cy="4884869"/>
          </a:xfrm>
        </p:spPr>
        <p:txBody>
          <a:bodyPr>
            <a:normAutofit lnSpcReduction="10000"/>
          </a:bodyPr>
          <a:lstStyle/>
          <a:p>
            <a:pPr marL="0" indent="0" algn="justLow" rtl="1">
              <a:lnSpc>
                <a:spcPct val="150000"/>
              </a:lnSpc>
              <a:buNone/>
            </a:pPr>
            <a:r>
              <a:rPr lang="fa-IR" dirty="0"/>
              <a:t>بنابراین دسترسی به مواد ، مقبولیت اجتماعی و فشار همسالان در نخستین مصرف مواد تاثیر دارند اما عوامل دیگری نظیر شخصیت و خصوصات زیستی فرد احتمالا در نحوه ادراک اثرات دارو و میزان ایجاد تغییرات در </a:t>
            </a:r>
            <a:r>
              <a:rPr lang="en-US" dirty="0"/>
              <a:t>CNS</a:t>
            </a:r>
            <a:r>
              <a:rPr lang="fa-IR" dirty="0"/>
              <a:t> بر اثر مثرف مکرر آن اهمیت بیشتری دارند .</a:t>
            </a:r>
            <a:endParaRPr lang="en-US" dirty="0"/>
          </a:p>
          <a:p>
            <a:pPr marL="0" indent="0" algn="justLow" rtl="1">
              <a:lnSpc>
                <a:spcPct val="150000"/>
              </a:lnSpc>
              <a:buNone/>
            </a:pPr>
            <a:r>
              <a:rPr lang="fa-IR" dirty="0"/>
              <a:t>گفته می شود که اعتیاد «بیماری مغز» است یعنی فرآیند حیاتی که رفتار اختیاری مصرف مواد را به مصرف جبری مواد تبدیل می کند ریشه در تغییراتی در ساختمان و شیمی اعصاب مغز مصرف کننده دارد امروزه شواهد کافی وجود دارد که این تغییرات در مناطق مرتبطی از مغز روی می دهد.</a:t>
            </a:r>
            <a:endParaRPr lang="en-US" dirty="0"/>
          </a:p>
          <a:p>
            <a:pPr marL="0" indent="0" algn="justLow" rtl="1">
              <a:lnSpc>
                <a:spcPct val="150000"/>
              </a:lnSpc>
              <a:buNone/>
            </a:pPr>
            <a:endParaRPr lang="en-US" dirty="0"/>
          </a:p>
        </p:txBody>
      </p:sp>
    </p:spTree>
    <p:extLst>
      <p:ext uri="{BB962C8B-B14F-4D97-AF65-F5344CB8AC3E}">
        <p14:creationId xmlns:p14="http://schemas.microsoft.com/office/powerpoint/2010/main" xmlns="" val="19638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1066800"/>
            <a:ext cx="6965245" cy="782618"/>
          </a:xfrm>
        </p:spPr>
        <p:txBody>
          <a:bodyPr>
            <a:noAutofit/>
          </a:bodyPr>
          <a:lstStyle/>
          <a:p>
            <a:r>
              <a:rPr lang="fa-IR" sz="2800" b="1" dirty="0">
                <a:solidFill>
                  <a:srgbClr val="FF0000"/>
                </a:solidFill>
              </a:rPr>
              <a:t>عوامل سایکودینامیک (روان پویشی) </a:t>
            </a:r>
            <a:r>
              <a:rPr lang="en-US" sz="2800" b="1" dirty="0">
                <a:solidFill>
                  <a:srgbClr val="FF0000"/>
                </a:solidFill>
              </a:rPr>
              <a:t/>
            </a:r>
            <a:br>
              <a:rPr lang="en-US" sz="2800" b="1" dirty="0">
                <a:solidFill>
                  <a:srgbClr val="FF0000"/>
                </a:solidFill>
              </a:rPr>
            </a:br>
            <a:endParaRPr lang="en-US" sz="2800" b="1" dirty="0">
              <a:solidFill>
                <a:srgbClr val="FF0000"/>
              </a:solidFill>
            </a:endParaRPr>
          </a:p>
        </p:txBody>
      </p:sp>
      <p:sp>
        <p:nvSpPr>
          <p:cNvPr id="8" name="Content Placeholder 7"/>
          <p:cNvSpPr>
            <a:spLocks noGrp="1"/>
          </p:cNvSpPr>
          <p:nvPr>
            <p:ph idx="1"/>
          </p:nvPr>
        </p:nvSpPr>
        <p:spPr>
          <a:xfrm>
            <a:off x="1143000" y="3962400"/>
            <a:ext cx="7239000" cy="3810000"/>
          </a:xfrm>
        </p:spPr>
        <p:txBody>
          <a:bodyPr>
            <a:normAutofit/>
          </a:bodyPr>
          <a:lstStyle/>
          <a:p>
            <a:pPr marL="0" indent="0" algn="r" rtl="1">
              <a:lnSpc>
                <a:spcPct val="150000"/>
              </a:lnSpc>
              <a:buNone/>
            </a:pPr>
            <a:r>
              <a:rPr lang="fa-IR" b="1" dirty="0" smtClean="0">
                <a:solidFill>
                  <a:srgbClr val="0000CC"/>
                </a:solidFill>
              </a:rPr>
              <a:t>شواهد </a:t>
            </a:r>
            <a:r>
              <a:rPr lang="fa-IR" b="1" dirty="0">
                <a:solidFill>
                  <a:srgbClr val="0000CC"/>
                </a:solidFill>
              </a:rPr>
              <a:t>محکم به دست آمده از مطالعه بر روی دوقلوها ، فرزند خوانده ها و خواهر و برادرهایی که جدا از هم بزرگ شده نشان می دهد که در سبب شناسی سوء مصرف الکل یک جزء ژنتیک وجود دارد.</a:t>
            </a:r>
            <a:endParaRPr lang="en-US" b="1" dirty="0">
              <a:solidFill>
                <a:srgbClr val="0000CC"/>
              </a:solidFill>
            </a:endParaRPr>
          </a:p>
          <a:p>
            <a:pPr marL="0" indent="0" algn="r" rtl="1">
              <a:lnSpc>
                <a:spcPct val="150000"/>
              </a:lnSpc>
              <a:buNone/>
            </a:pPr>
            <a:endParaRPr lang="en-US" b="1" dirty="0">
              <a:solidFill>
                <a:srgbClr val="0000CC"/>
              </a:solidFill>
            </a:endParaRPr>
          </a:p>
        </p:txBody>
      </p:sp>
      <p:sp>
        <p:nvSpPr>
          <p:cNvPr id="2" name="Rectangle 1"/>
          <p:cNvSpPr/>
          <p:nvPr/>
        </p:nvSpPr>
        <p:spPr>
          <a:xfrm>
            <a:off x="1371600" y="1524000"/>
            <a:ext cx="6781800" cy="959109"/>
          </a:xfrm>
          <a:prstGeom prst="rect">
            <a:avLst/>
          </a:prstGeom>
        </p:spPr>
        <p:txBody>
          <a:bodyPr wrap="square">
            <a:spAutoFit/>
          </a:bodyPr>
          <a:lstStyle/>
          <a:p>
            <a:pPr algn="r" rtl="1">
              <a:lnSpc>
                <a:spcPct val="150000"/>
              </a:lnSpc>
            </a:pPr>
            <a:r>
              <a:rPr lang="fa-IR" sz="2000" b="1" dirty="0">
                <a:solidFill>
                  <a:srgbClr val="0000CC"/>
                </a:solidFill>
              </a:rPr>
              <a:t>طیف نظریات سایکودینامیک در مورد سوء مصرف مواد بازتاب نظریه های مختلفی است که هر کدام دوره ای در طول 100 سال گذشته رواج داشته اند</a:t>
            </a:r>
            <a:r>
              <a:rPr lang="en-US" sz="2000" b="1" dirty="0">
                <a:solidFill>
                  <a:srgbClr val="0000CC"/>
                </a:solidFill>
              </a:rPr>
              <a:t>.</a:t>
            </a:r>
          </a:p>
        </p:txBody>
      </p:sp>
      <p:sp>
        <p:nvSpPr>
          <p:cNvPr id="3" name="Rectangle 2"/>
          <p:cNvSpPr/>
          <p:nvPr/>
        </p:nvSpPr>
        <p:spPr>
          <a:xfrm>
            <a:off x="4031673" y="3019168"/>
            <a:ext cx="1734770" cy="578492"/>
          </a:xfrm>
          <a:prstGeom prst="rect">
            <a:avLst/>
          </a:prstGeom>
        </p:spPr>
        <p:txBody>
          <a:bodyPr wrap="none">
            <a:spAutoFit/>
          </a:bodyPr>
          <a:lstStyle/>
          <a:p>
            <a:pPr algn="r" rtl="1">
              <a:lnSpc>
                <a:spcPct val="150000"/>
              </a:lnSpc>
            </a:pPr>
            <a:r>
              <a:rPr lang="fa-IR" sz="2400" b="1" dirty="0">
                <a:solidFill>
                  <a:srgbClr val="FF0000"/>
                </a:solidFill>
              </a:rPr>
              <a:t>عوامل ژنتیک </a:t>
            </a:r>
            <a:r>
              <a:rPr lang="fa-IR" sz="2400" dirty="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xmlns="" val="19638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1" presetClass="entr" presetSubtype="1"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90600" y="1828800"/>
            <a:ext cx="7239000" cy="3894269"/>
          </a:xfrm>
        </p:spPr>
        <p:txBody>
          <a:bodyPr/>
          <a:lstStyle/>
          <a:p>
            <a:pPr marL="0" indent="0" algn="justLow" rtl="1">
              <a:lnSpc>
                <a:spcPct val="200000"/>
              </a:lnSpc>
              <a:buNone/>
            </a:pPr>
            <a:r>
              <a:rPr lang="fa-IR" dirty="0"/>
              <a:t>مواد فیونی بر گیرنده های مواد افیونی اثر می کنند بنابراین در کسی که فعالیت افیونی درونزا بسیار کم است (مثلا غلظت آندروفین ها در بدنش کم است یا فعالیت آنتاگونیستی افیونی درونزا خیلی بالا است ممکن است در معرض خطر ابتلا به وابستگی به مواد افیونی قرار داشته باشد</a:t>
            </a:r>
            <a:endParaRPr lang="en-US" dirty="0"/>
          </a:p>
        </p:txBody>
      </p:sp>
      <p:sp>
        <p:nvSpPr>
          <p:cNvPr id="2" name="Title 1"/>
          <p:cNvSpPr>
            <a:spLocks noGrp="1"/>
          </p:cNvSpPr>
          <p:nvPr>
            <p:ph type="title"/>
          </p:nvPr>
        </p:nvSpPr>
        <p:spPr/>
        <p:txBody>
          <a:bodyPr/>
          <a:lstStyle/>
          <a:p>
            <a:r>
              <a:rPr lang="fa-IR" b="1" dirty="0">
                <a:solidFill>
                  <a:srgbClr val="FF0000"/>
                </a:solidFill>
              </a:rPr>
              <a:t>عوامل عصبی </a:t>
            </a:r>
            <a:endParaRPr lang="en-US" b="1" dirty="0">
              <a:solidFill>
                <a:srgbClr val="FF0000"/>
              </a:solidFill>
            </a:endParaRPr>
          </a:p>
        </p:txBody>
      </p:sp>
    </p:spTree>
    <p:extLst>
      <p:ext uri="{BB962C8B-B14F-4D97-AF65-F5344CB8AC3E}">
        <p14:creationId xmlns:p14="http://schemas.microsoft.com/office/powerpoint/2010/main" xmlns="" val="1963877079"/>
      </p:ext>
    </p:extLst>
  </p:cSld>
  <p:clrMapOvr>
    <a:masterClrMapping/>
  </p:clrMapOvr>
  <mc:AlternateContent xmlns:mc="http://schemas.openxmlformats.org/markup-compatibility/2006">
    <mc:Choice xmlns:p14="http://schemas.microsoft.com/office/powerpoint/2010/main" xmlns="" Requires="p14">
      <p:transition spd="slow" p14:dur="2500">
        <p:checker dir="vert"/>
      </p:transition>
    </mc:Choice>
    <mc:Fallback>
      <p:transition spd="slow">
        <p:checker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7134577" cy="1202485"/>
          </a:xfrm>
        </p:spPr>
        <p:txBody>
          <a:bodyPr>
            <a:normAutofit/>
          </a:bodyPr>
          <a:lstStyle/>
          <a:p>
            <a:pPr rtl="1"/>
            <a:r>
              <a:rPr lang="fa-IR" sz="3200" b="1" dirty="0">
                <a:solidFill>
                  <a:srgbClr val="FF0000"/>
                </a:solidFill>
              </a:rPr>
              <a:t>راه های عصبی و نورترانسمیترها </a:t>
            </a:r>
            <a:endParaRPr lang="en-US" sz="3200" b="1" dirty="0">
              <a:solidFill>
                <a:srgbClr val="FF0000"/>
              </a:solidFill>
            </a:endParaRPr>
          </a:p>
        </p:txBody>
      </p:sp>
      <p:sp>
        <p:nvSpPr>
          <p:cNvPr id="3" name="Content Placeholder 2"/>
          <p:cNvSpPr>
            <a:spLocks noGrp="1"/>
          </p:cNvSpPr>
          <p:nvPr>
            <p:ph idx="1"/>
          </p:nvPr>
        </p:nvSpPr>
        <p:spPr>
          <a:xfrm>
            <a:off x="1219200" y="1828800"/>
            <a:ext cx="7010400" cy="3894269"/>
          </a:xfrm>
        </p:spPr>
        <p:txBody>
          <a:bodyPr>
            <a:normAutofit/>
          </a:bodyPr>
          <a:lstStyle/>
          <a:p>
            <a:pPr marL="0" indent="0" algn="r" rtl="1">
              <a:lnSpc>
                <a:spcPct val="150000"/>
              </a:lnSpc>
              <a:buNone/>
            </a:pPr>
            <a:r>
              <a:rPr lang="fa-IR" sz="2000" dirty="0"/>
              <a:t>(عصب – رسانه ها) </a:t>
            </a:r>
            <a:endParaRPr lang="en-US" sz="2000" dirty="0"/>
          </a:p>
          <a:p>
            <a:pPr marL="0" indent="0" algn="r" rtl="1">
              <a:lnSpc>
                <a:spcPct val="150000"/>
              </a:lnSpc>
              <a:buNone/>
            </a:pPr>
            <a:r>
              <a:rPr lang="fa-IR" sz="2000" dirty="0"/>
              <a:t>عصب رسانه های اصلی که ممکن است در پیدایش سوء مصرف مواد وابستگی دخیل باشند عبارت اند از سیستم های افیونی ، کاتکولامین (بخصوص دوپامین) و گاما آمینوبوتیریک اسید</a:t>
            </a:r>
            <a:r>
              <a:rPr lang="en-US" sz="2000" dirty="0"/>
              <a:t>(GABA)</a:t>
            </a:r>
            <a:r>
              <a:rPr lang="fa-IR" sz="2000" dirty="0"/>
              <a:t> نورون های دوپامینرژیک ناحیه تگمنتال شکمی</a:t>
            </a:r>
            <a:r>
              <a:rPr lang="en-US" sz="2000" dirty="0"/>
              <a:t>(VTA)</a:t>
            </a:r>
            <a:r>
              <a:rPr lang="fa-IR" sz="2000" dirty="0"/>
              <a:t> در این زمینه اهمیت خاصی دارند این نورونها به نواحی قشری و لیمبیک و بخصوص هسته اکومبنس کشیده می شوند این مسیر خاص احتمالا در احساس پاداش دخالت دارد و ممکن است میانجی اصلی اثرات موادی نظیر آمفتامین ها و کوکائین باشد</a:t>
            </a:r>
            <a:endParaRPr lang="en-US" sz="2000" dirty="0"/>
          </a:p>
        </p:txBody>
      </p:sp>
    </p:spTree>
    <p:extLst>
      <p:ext uri="{BB962C8B-B14F-4D97-AF65-F5344CB8AC3E}">
        <p14:creationId xmlns:p14="http://schemas.microsoft.com/office/powerpoint/2010/main" xmlns="" val="62061592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1202485"/>
          </a:xfrm>
        </p:spPr>
        <p:txBody>
          <a:bodyPr/>
          <a:lstStyle/>
          <a:p>
            <a:r>
              <a:rPr lang="fa-IR" b="1" dirty="0">
                <a:solidFill>
                  <a:srgbClr val="FF0000"/>
                </a:solidFill>
              </a:rPr>
              <a:t>هم ابتلایی</a:t>
            </a:r>
            <a:endParaRPr lang="en-US" b="1" dirty="0">
              <a:solidFill>
                <a:srgbClr val="FF0000"/>
              </a:solidFill>
            </a:endParaRPr>
          </a:p>
        </p:txBody>
      </p:sp>
      <p:sp>
        <p:nvSpPr>
          <p:cNvPr id="3" name="Content Placeholder 2"/>
          <p:cNvSpPr>
            <a:spLocks noGrp="1"/>
          </p:cNvSpPr>
          <p:nvPr>
            <p:ph idx="1"/>
          </p:nvPr>
        </p:nvSpPr>
        <p:spPr>
          <a:xfrm>
            <a:off x="838200" y="1828800"/>
            <a:ext cx="7239000" cy="3894269"/>
          </a:xfrm>
        </p:spPr>
        <p:txBody>
          <a:bodyPr>
            <a:normAutofit/>
          </a:bodyPr>
          <a:lstStyle/>
          <a:p>
            <a:pPr marL="0" indent="0" algn="r" rtl="1">
              <a:lnSpc>
                <a:spcPct val="200000"/>
              </a:lnSpc>
              <a:buNone/>
            </a:pPr>
            <a:r>
              <a:rPr lang="fa-IR" dirty="0"/>
              <a:t>هم ابتلایی </a:t>
            </a:r>
            <a:r>
              <a:rPr lang="en-US" dirty="0"/>
              <a:t>(Comorbidity)</a:t>
            </a:r>
            <a:r>
              <a:rPr lang="fa-IR" dirty="0"/>
              <a:t> به بروز همزمان دو یا چند اختلال روانی در یک فرد اطلاق می شود در بین افرادی که برای درمان وابستگی به کوکائین الکل یا مواد افیونی مراجعه می کنند سایر اختلالات روانی شیوع بالایی دارند و در برخی مطالعات میزان اختلالات روان پزشکی همزمان را در بین معتادین 50 درصد گزارش شده است </a:t>
            </a:r>
            <a:endParaRPr lang="en-US" dirty="0"/>
          </a:p>
        </p:txBody>
      </p:sp>
    </p:spTree>
    <p:extLst>
      <p:ext uri="{BB962C8B-B14F-4D97-AF65-F5344CB8AC3E}">
        <p14:creationId xmlns:p14="http://schemas.microsoft.com/office/powerpoint/2010/main" xmlns="" val="1946844259"/>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8818"/>
          </a:xfrm>
        </p:spPr>
        <p:txBody>
          <a:bodyPr>
            <a:normAutofit/>
          </a:bodyPr>
          <a:lstStyle/>
          <a:p>
            <a:r>
              <a:rPr lang="fa-IR" dirty="0" smtClean="0">
                <a:solidFill>
                  <a:srgbClr val="FF0000"/>
                </a:solidFill>
              </a:rPr>
              <a:t>مصاحبه انگیزشی</a:t>
            </a:r>
            <a:endParaRPr lang="fa-IR" dirty="0">
              <a:solidFill>
                <a:srgbClr val="FF0000"/>
              </a:solidFill>
            </a:endParaRPr>
          </a:p>
        </p:txBody>
      </p:sp>
      <p:sp>
        <p:nvSpPr>
          <p:cNvPr id="3" name="Rectangle 2"/>
          <p:cNvSpPr/>
          <p:nvPr/>
        </p:nvSpPr>
        <p:spPr>
          <a:xfrm>
            <a:off x="1600200" y="1905000"/>
            <a:ext cx="5867400" cy="2862322"/>
          </a:xfrm>
          <a:prstGeom prst="rect">
            <a:avLst/>
          </a:prstGeom>
        </p:spPr>
        <p:txBody>
          <a:bodyPr wrap="square">
            <a:spAutoFit/>
          </a:bodyPr>
          <a:lstStyle/>
          <a:p>
            <a:pPr algn="r">
              <a:lnSpc>
                <a:spcPct val="200000"/>
              </a:lnSpc>
            </a:pPr>
            <a:r>
              <a:rPr lang="fa-IR" dirty="0" smtClean="0"/>
              <a:t>رویکرد انگیزشی سبکی غیر مقابله ای است و شامل عناصری ازهمدلی، احترام، و باور به قدرت انگیزش خود می باشد.</a:t>
            </a:r>
          </a:p>
          <a:p>
            <a:pPr algn="r">
              <a:lnSpc>
                <a:spcPct val="200000"/>
              </a:lnSpc>
            </a:pPr>
            <a:r>
              <a:rPr lang="fa-IR" dirty="0" smtClean="0"/>
              <a:t>برخلاف رویکردهای سنتی درمان که اغلب مقاومت را برمی انگیزند هدف رویکرد انگیزشی این است که مقاومت را کاهش دهد و مراجع را برای تغییر آماده کند.</a:t>
            </a:r>
            <a:endParaRPr lang="fa-IR"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FF0000"/>
                </a:solidFill>
              </a:rPr>
              <a:t>افسردگی و خودکشی </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990600" y="1905000"/>
            <a:ext cx="7239000" cy="3970469"/>
          </a:xfrm>
        </p:spPr>
        <p:txBody>
          <a:bodyPr>
            <a:normAutofit/>
          </a:bodyPr>
          <a:lstStyle/>
          <a:p>
            <a:pPr marL="0" indent="0" algn="r" rtl="1">
              <a:lnSpc>
                <a:spcPct val="150000"/>
              </a:lnSpc>
              <a:buNone/>
            </a:pPr>
            <a:r>
              <a:rPr lang="fa-IR" sz="2800" dirty="0"/>
              <a:t>علایم افسردگی در افراد مبتلا به سوء مصرف مواد یا وابستگی به مواد شایع است. حدود یک سوم تا نیمی از کسانی که سوء مصرف مواد افیونی دارند یا به آن وابستگی دارند و حدود 40 درصد کسانی که سوء مصرف یا وابستگی الکل دارند زمانی در طول عمر خود واجد  ملاک های تشخیصی اختلال افسردگی اساسی بوده اند </a:t>
            </a:r>
            <a:r>
              <a:rPr lang="en-US" sz="2800" dirty="0" smtClean="0"/>
              <a:t>.</a:t>
            </a:r>
            <a:endParaRPr lang="en-US" sz="2800" dirty="0"/>
          </a:p>
        </p:txBody>
      </p:sp>
    </p:spTree>
    <p:extLst>
      <p:ext uri="{BB962C8B-B14F-4D97-AF65-F5344CB8AC3E}">
        <p14:creationId xmlns:p14="http://schemas.microsoft.com/office/powerpoint/2010/main" xmlns="" val="194684425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b="1" dirty="0">
                <a:solidFill>
                  <a:srgbClr val="FF0000"/>
                </a:solidFill>
              </a:rPr>
              <a:t>طبقه بندی تشخیص </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219200" y="1676400"/>
            <a:ext cx="6806005" cy="4038600"/>
          </a:xfrm>
        </p:spPr>
        <p:txBody>
          <a:bodyPr>
            <a:normAutofit/>
          </a:bodyPr>
          <a:lstStyle/>
          <a:p>
            <a:pPr marL="0" indent="0" algn="r" rtl="1">
              <a:lnSpc>
                <a:spcPct val="200000"/>
              </a:lnSpc>
              <a:buNone/>
            </a:pPr>
            <a:r>
              <a:rPr lang="fa-IR" sz="2800" b="1" dirty="0">
                <a:solidFill>
                  <a:srgbClr val="CC00CC"/>
                </a:solidFill>
              </a:rPr>
              <a:t>1-اختلال مصرف مواد </a:t>
            </a:r>
            <a:endParaRPr lang="en-US" sz="2800" b="1" dirty="0">
              <a:solidFill>
                <a:srgbClr val="CC00CC"/>
              </a:solidFill>
            </a:endParaRPr>
          </a:p>
          <a:p>
            <a:pPr marL="0" indent="0" algn="r" rtl="1">
              <a:lnSpc>
                <a:spcPct val="200000"/>
              </a:lnSpc>
              <a:buNone/>
            </a:pPr>
            <a:r>
              <a:rPr lang="fa-IR" sz="2800" b="1" dirty="0">
                <a:solidFill>
                  <a:srgbClr val="CC00CC"/>
                </a:solidFill>
              </a:rPr>
              <a:t>2-مسمومیت مواد </a:t>
            </a:r>
            <a:endParaRPr lang="en-US" sz="2800" b="1" dirty="0">
              <a:solidFill>
                <a:srgbClr val="CC00CC"/>
              </a:solidFill>
            </a:endParaRPr>
          </a:p>
          <a:p>
            <a:pPr marL="0" indent="0" algn="r" rtl="1">
              <a:lnSpc>
                <a:spcPct val="200000"/>
              </a:lnSpc>
              <a:buNone/>
            </a:pPr>
            <a:r>
              <a:rPr lang="fa-IR" sz="2800" b="1" dirty="0">
                <a:solidFill>
                  <a:srgbClr val="CC00CC"/>
                </a:solidFill>
              </a:rPr>
              <a:t>3-محرومیت مواد </a:t>
            </a:r>
            <a:endParaRPr lang="en-US" sz="2800" b="1" dirty="0">
              <a:solidFill>
                <a:srgbClr val="CC00CC"/>
              </a:solidFill>
            </a:endParaRPr>
          </a:p>
          <a:p>
            <a:pPr marL="0" indent="0" algn="r" rtl="1">
              <a:lnSpc>
                <a:spcPct val="200000"/>
              </a:lnSpc>
              <a:buNone/>
            </a:pPr>
            <a:r>
              <a:rPr lang="fa-IR" sz="2800" b="1" dirty="0">
                <a:solidFill>
                  <a:srgbClr val="CC00CC"/>
                </a:solidFill>
              </a:rPr>
              <a:t>4-اختلال روانی ناشی از مواد </a:t>
            </a:r>
            <a:endParaRPr lang="en-US" sz="2800" b="1" dirty="0">
              <a:solidFill>
                <a:srgbClr val="CC00CC"/>
              </a:solidFill>
            </a:endParaRPr>
          </a:p>
          <a:p>
            <a:pPr marL="0" indent="0" algn="r">
              <a:lnSpc>
                <a:spcPct val="200000"/>
              </a:lnSpc>
              <a:buNone/>
            </a:pPr>
            <a:endParaRPr lang="en-US" sz="2800" b="1" dirty="0">
              <a:solidFill>
                <a:srgbClr val="CC00CC"/>
              </a:solidFill>
            </a:endParaRPr>
          </a:p>
        </p:txBody>
      </p:sp>
    </p:spTree>
    <p:extLst>
      <p:ext uri="{BB962C8B-B14F-4D97-AF65-F5344CB8AC3E}">
        <p14:creationId xmlns:p14="http://schemas.microsoft.com/office/powerpoint/2010/main" xmlns="" val="19468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FF0000"/>
                </a:solidFill>
              </a:rPr>
              <a:t>درمان و بازپروری </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990600" y="1524000"/>
            <a:ext cx="7010400" cy="4495800"/>
          </a:xfrm>
        </p:spPr>
        <p:txBody>
          <a:bodyPr>
            <a:noAutofit/>
          </a:bodyPr>
          <a:lstStyle/>
          <a:p>
            <a:pPr marL="0" indent="0" algn="r" rtl="1">
              <a:lnSpc>
                <a:spcPct val="170000"/>
              </a:lnSpc>
              <a:buNone/>
            </a:pPr>
            <a:r>
              <a:rPr lang="fa-IR" sz="1800" dirty="0"/>
              <a:t>برخی از افرادی که مشکلات مرتبط با مواد دانرد بدون درمان بهبود می یابند به خصوص وقتی به سن بالا می رسند برای بیمارانی که به اختلالات خفیف تری نظیر اعتیاد به نیکوتین مبتلا هستند مداخلات نسبتا کوتاه مدت ه اندازه درمان های عمیق تر موثراند .از آنجا که مداخلات کوتاه مدت روی محیط اطراف و تغییرات مغزی ناشی از دارو تاثیری ندارند و مهارت های جدیدی ارائه نمی کنند احتمال بهترین توضیح تاثر آنها بر روی رفتار مصرف دارو ، تغییر انگیزه بیمار (تغییر شناختی ) است در افرادی که به این نوع درمان پاسخ نمی دهند و یا وابستگی آنها شدیدتر است انواعی از مداخلات دیگر به کار می رود .</a:t>
            </a:r>
            <a:endParaRPr lang="en-US" sz="1800" dirty="0"/>
          </a:p>
          <a:p>
            <a:pPr marL="0" indent="0" algn="r" rtl="1">
              <a:lnSpc>
                <a:spcPct val="170000"/>
              </a:lnSpc>
              <a:buNone/>
            </a:pPr>
            <a:r>
              <a:rPr lang="fa-IR" sz="1800" dirty="0"/>
              <a:t>تفکیک اقدامات یا فنون اختصاصی (نظیر درمان انفرادی ، خانواده درمانی ، گروه درمانی ، پیشگیری از عود درمان دارویی ) و برنامه های درمانی مفید است .</a:t>
            </a:r>
            <a:endParaRPr lang="en-US" sz="1800" dirty="0"/>
          </a:p>
          <a:p>
            <a:pPr marL="0" indent="0" algn="r">
              <a:lnSpc>
                <a:spcPct val="170000"/>
              </a:lnSpc>
              <a:buNone/>
            </a:pPr>
            <a:endParaRPr lang="en-US" sz="1800" dirty="0"/>
          </a:p>
        </p:txBody>
      </p:sp>
    </p:spTree>
    <p:extLst>
      <p:ext uri="{BB962C8B-B14F-4D97-AF65-F5344CB8AC3E}">
        <p14:creationId xmlns:p14="http://schemas.microsoft.com/office/powerpoint/2010/main" xmlns="" val="194684425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965245" cy="1202485"/>
          </a:xfrm>
        </p:spPr>
        <p:txBody>
          <a:bodyPr/>
          <a:lstStyle/>
          <a:p>
            <a:r>
              <a:rPr lang="fa-IR" b="1" dirty="0">
                <a:solidFill>
                  <a:srgbClr val="FF0000"/>
                </a:solidFill>
              </a:rPr>
              <a:t>انتخاب درمان </a:t>
            </a:r>
            <a:endParaRPr lang="en-US" b="1" dirty="0">
              <a:solidFill>
                <a:srgbClr val="FF0000"/>
              </a:solidFill>
            </a:endParaRPr>
          </a:p>
        </p:txBody>
      </p:sp>
      <p:sp>
        <p:nvSpPr>
          <p:cNvPr id="3" name="Content Placeholder 2"/>
          <p:cNvSpPr>
            <a:spLocks noGrp="1"/>
          </p:cNvSpPr>
          <p:nvPr>
            <p:ph idx="1"/>
          </p:nvPr>
        </p:nvSpPr>
        <p:spPr>
          <a:xfrm>
            <a:off x="914400" y="1371600"/>
            <a:ext cx="7391400" cy="4724400"/>
          </a:xfrm>
        </p:spPr>
        <p:txBody>
          <a:bodyPr>
            <a:noAutofit/>
          </a:bodyPr>
          <a:lstStyle/>
          <a:p>
            <a:pPr marL="0" indent="0" algn="r" rtl="1">
              <a:lnSpc>
                <a:spcPct val="170000"/>
              </a:lnSpc>
              <a:buNone/>
            </a:pPr>
            <a:r>
              <a:rPr lang="fa-IR" sz="1600" b="1" dirty="0"/>
              <a:t>همه مداخلات را نمی توان در مورد تمامی انواع وابتسگی یا مصرف مواد به کار برد و برخی مداخلات قهری که در مورد داروهای غیرمجاز به کار می روند قابل تعمیم به مواد قانونی نظیر توتون نیست رفتارهای اعتیادی به طور ناگهانی تغییر نمی کنند بلکه تغییر آنها طی یک رشته از مراحل مختلف صورت می گیرد در این فرایند تدریجی پنج مرحله مطرح شده است مرحله پیش از تامل ، مرحله تامل ، آمادگی ، عمل ، و نگهداری در برخی انواع اعتیاد وقتی رویکرد درمانی متناسب با میزان آمادگی فرد برای تغییرطراحی می شود اتحاد درمانی تقویت می گردد در برخی اختلالات مصرف مواد ممکن است برخی داروهای اختصاصی به عنوان یک مولفه درمانی مهم تجویز شوند.</a:t>
            </a:r>
            <a:endParaRPr lang="en-US" sz="1600" b="1" dirty="0"/>
          </a:p>
          <a:p>
            <a:pPr marL="0" indent="0" algn="r">
              <a:lnSpc>
                <a:spcPct val="170000"/>
              </a:lnSpc>
              <a:buNone/>
            </a:pPr>
            <a:r>
              <a:rPr lang="fa-IR" sz="1600" b="1" dirty="0"/>
              <a:t>به طور کلی مداخلات کوتاه مدت (مانند چند هفته سم زدایی به صورت سرپایی یا بستری ) که در وابستگی های شدید به مواد افیونی غیر مجاز به کار می روند بر روی فرجام اختلال در چند ماه بعد اثرات محدودی دارند</a:t>
            </a:r>
            <a:endParaRPr lang="en-US" sz="1600" b="1" dirty="0"/>
          </a:p>
        </p:txBody>
      </p:sp>
    </p:spTree>
    <p:extLst>
      <p:ext uri="{BB962C8B-B14F-4D97-AF65-F5344CB8AC3E}">
        <p14:creationId xmlns:p14="http://schemas.microsoft.com/office/powerpoint/2010/main" xmlns="" val="194684425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2514600"/>
            <a:ext cx="7543800" cy="5029200"/>
          </a:xfrm>
        </p:spPr>
        <p:txBody>
          <a:bodyPr>
            <a:normAutofit/>
          </a:bodyPr>
          <a:lstStyle/>
          <a:p>
            <a:pPr marL="0" indent="0" algn="justLow" rtl="1">
              <a:buNone/>
            </a:pPr>
            <a:endParaRPr lang="en-US" dirty="0"/>
          </a:p>
          <a:p>
            <a:pPr marL="0" indent="0" algn="ctr" rtl="1">
              <a:buNone/>
            </a:pPr>
            <a:r>
              <a:rPr lang="fa-IR" b="1" dirty="0">
                <a:solidFill>
                  <a:srgbClr val="FF0000"/>
                </a:solidFill>
              </a:rPr>
              <a:t>خدمات موجود و فرجام نهایی </a:t>
            </a:r>
            <a:endParaRPr lang="en-US" b="1" dirty="0">
              <a:solidFill>
                <a:srgbClr val="FF0000"/>
              </a:solidFill>
            </a:endParaRPr>
          </a:p>
          <a:p>
            <a:pPr marL="0" indent="0" algn="justLow" rtl="1">
              <a:buNone/>
            </a:pPr>
            <a:r>
              <a:rPr lang="fa-IR" dirty="0"/>
              <a:t>گسترش مراقبت حساب شده به بخش عمومی سبب کاهش قابل ملاحظه ای در سم زدایی در بیمارستان شده و عملا منجر به از بین رفتن برنامه ها بازپروری اقامتی برای افراد الکلی شده است. متاسفانه سازمان های مراقبت حساب شده فرض را بر این می گذارند که دوره های نسبتا کوتاه مشاوره سرپایی که در بیماران الکلی بخش خصوصی موثر هستند در مورد بیماران وابسته به داروها غیر مجاز و کسانی که از حمایت اجتماعی ناچیزی برخورداند نیز مفید واقع می شوند.</a:t>
            </a:r>
            <a:endParaRPr lang="en-US" dirty="0"/>
          </a:p>
        </p:txBody>
      </p:sp>
      <p:sp>
        <p:nvSpPr>
          <p:cNvPr id="4" name="Rectangle 3"/>
          <p:cNvSpPr/>
          <p:nvPr/>
        </p:nvSpPr>
        <p:spPr>
          <a:xfrm>
            <a:off x="1066800" y="685800"/>
            <a:ext cx="7162800" cy="1569660"/>
          </a:xfrm>
          <a:prstGeom prst="rect">
            <a:avLst/>
          </a:prstGeom>
        </p:spPr>
        <p:txBody>
          <a:bodyPr wrap="square">
            <a:spAutoFit/>
          </a:bodyPr>
          <a:lstStyle/>
          <a:p>
            <a:pPr algn="ctr" rtl="1"/>
            <a:r>
              <a:rPr lang="fa-IR" sz="2400" b="1" dirty="0">
                <a:solidFill>
                  <a:srgbClr val="FF0000"/>
                </a:solidFill>
              </a:rPr>
              <a:t>درمان هم ابتلایی </a:t>
            </a:r>
            <a:endParaRPr lang="en-US" sz="2400" b="1" dirty="0">
              <a:solidFill>
                <a:srgbClr val="FF0000"/>
              </a:solidFill>
            </a:endParaRPr>
          </a:p>
          <a:p>
            <a:pPr algn="justLow" rtl="1"/>
            <a:r>
              <a:rPr lang="fa-IR" sz="2400" dirty="0"/>
              <a:t>درمان افراد دچار بیماری روانی شدید (عمدتا مبتلایان به اختلال اسکیزوفرنی و اسکیزوافکتیو) که در عین حال دچار وابستگی به مواد نیز هستند هم چنان برای بالینگران مشکلات خاصی را ایجاد می کنند.</a:t>
            </a:r>
            <a:endParaRPr lang="en-US" sz="2400" dirty="0"/>
          </a:p>
        </p:txBody>
      </p:sp>
    </p:spTree>
    <p:extLst>
      <p:ext uri="{BB962C8B-B14F-4D97-AF65-F5344CB8AC3E}">
        <p14:creationId xmlns:p14="http://schemas.microsoft.com/office/powerpoint/2010/main" xmlns="" val="19468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اختلالات مرتبط با الکل </a:t>
            </a:r>
            <a:endParaRPr lang="en-US" b="1" dirty="0">
              <a:solidFill>
                <a:srgbClr val="FF0000"/>
              </a:solidFill>
            </a:endParaRPr>
          </a:p>
        </p:txBody>
      </p:sp>
      <p:sp>
        <p:nvSpPr>
          <p:cNvPr id="3" name="Content Placeholder 2"/>
          <p:cNvSpPr>
            <a:spLocks noGrp="1"/>
          </p:cNvSpPr>
          <p:nvPr>
            <p:ph idx="1"/>
          </p:nvPr>
        </p:nvSpPr>
        <p:spPr>
          <a:xfrm>
            <a:off x="914400" y="2119256"/>
            <a:ext cx="7239000" cy="3824343"/>
          </a:xfrm>
        </p:spPr>
        <p:txBody>
          <a:bodyPr>
            <a:noAutofit/>
          </a:bodyPr>
          <a:lstStyle/>
          <a:p>
            <a:pPr marL="0" indent="0" algn="r" rtl="1">
              <a:lnSpc>
                <a:spcPct val="150000"/>
              </a:lnSpc>
              <a:buNone/>
            </a:pPr>
            <a:r>
              <a:rPr lang="fa-IR" dirty="0"/>
              <a:t>الکلیسم جزو شایع ترین اختلالات روان پزشکی در جهان غرب است مشکلات مرتبط با الکل در ایالات متخده سالیانه در 2 میلیون جراحت و از جمله 000/22 مرگ نقش دارند. در سال های اخیر تحقیقات بالینی در مورد سوء مصرف الکل و وابتسگی به آن ( ازجمله اطلاعات مربوط به عوامل اختصاصی سیر بالینی این اختلالات و پیدایش درمان های جدید و مفید گسترش یافته است </a:t>
            </a:r>
            <a:endParaRPr lang="en-US" dirty="0"/>
          </a:p>
        </p:txBody>
      </p:sp>
    </p:spTree>
    <p:extLst>
      <p:ext uri="{BB962C8B-B14F-4D97-AF65-F5344CB8AC3E}">
        <p14:creationId xmlns:p14="http://schemas.microsoft.com/office/powerpoint/2010/main" xmlns="" val="156964559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09800"/>
            <a:ext cx="7162800" cy="4648200"/>
          </a:xfrm>
        </p:spPr>
        <p:txBody>
          <a:bodyPr>
            <a:normAutofit/>
          </a:bodyPr>
          <a:lstStyle/>
          <a:p>
            <a:pPr marL="0" indent="0" algn="r" rtl="1">
              <a:lnSpc>
                <a:spcPct val="170000"/>
              </a:lnSpc>
              <a:buNone/>
            </a:pPr>
            <a:endParaRPr lang="en-US" dirty="0"/>
          </a:p>
          <a:p>
            <a:pPr marL="0" indent="0" algn="ctr" rtl="1">
              <a:lnSpc>
                <a:spcPct val="170000"/>
              </a:lnSpc>
              <a:buNone/>
            </a:pPr>
            <a:r>
              <a:rPr lang="fa-IR" b="1" dirty="0">
                <a:solidFill>
                  <a:srgbClr val="FF0000"/>
                </a:solidFill>
              </a:rPr>
              <a:t>هم ابتلایی </a:t>
            </a:r>
            <a:endParaRPr lang="en-US" b="1" dirty="0">
              <a:solidFill>
                <a:srgbClr val="FF0000"/>
              </a:solidFill>
            </a:endParaRPr>
          </a:p>
          <a:p>
            <a:pPr marL="0" indent="0" algn="r" rtl="1">
              <a:lnSpc>
                <a:spcPct val="170000"/>
              </a:lnSpc>
              <a:buNone/>
            </a:pPr>
            <a:r>
              <a:rPr lang="fa-IR" dirty="0"/>
              <a:t>تشخیص های روان پزشکی که اغلب همراه با ختلالات مرتبط با الکل دیده می شوند عبارت انداز سایر اختلالات مرتبط با مواد اختللال شخصیت ضد اجتماعی، اختلالات </a:t>
            </a:r>
            <a:r>
              <a:rPr lang="fa-IR" dirty="0" smtClean="0"/>
              <a:t>خ</a:t>
            </a:r>
            <a:r>
              <a:rPr lang="en-US" dirty="0" smtClean="0"/>
              <a:t>  </a:t>
            </a:r>
            <a:r>
              <a:rPr lang="fa-IR" dirty="0" smtClean="0"/>
              <a:t>لقی </a:t>
            </a:r>
            <a:r>
              <a:rPr lang="fa-IR" dirty="0"/>
              <a:t>و اختلالات اضطرابی هر چند در مورد یافته ها اختلاف نظر وجود دارد.</a:t>
            </a:r>
            <a:endParaRPr lang="en-US" dirty="0"/>
          </a:p>
        </p:txBody>
      </p:sp>
      <p:sp>
        <p:nvSpPr>
          <p:cNvPr id="4" name="Rectangle 3"/>
          <p:cNvSpPr/>
          <p:nvPr/>
        </p:nvSpPr>
        <p:spPr>
          <a:xfrm>
            <a:off x="914400" y="609600"/>
            <a:ext cx="6934200" cy="2636491"/>
          </a:xfrm>
          <a:prstGeom prst="rect">
            <a:avLst/>
          </a:prstGeom>
        </p:spPr>
        <p:txBody>
          <a:bodyPr wrap="square">
            <a:spAutoFit/>
          </a:bodyPr>
          <a:lstStyle/>
          <a:p>
            <a:pPr algn="ctr" rtl="1">
              <a:lnSpc>
                <a:spcPct val="170000"/>
              </a:lnSpc>
            </a:pPr>
            <a:r>
              <a:rPr lang="fa-IR" sz="2000" b="1" dirty="0">
                <a:solidFill>
                  <a:srgbClr val="FF0000"/>
                </a:solidFill>
              </a:rPr>
              <a:t>همه گیرشناسی </a:t>
            </a:r>
            <a:endParaRPr lang="en-US" sz="2000" b="1" dirty="0">
              <a:solidFill>
                <a:srgbClr val="FF0000"/>
              </a:solidFill>
            </a:endParaRPr>
          </a:p>
          <a:p>
            <a:pPr algn="r" rtl="1">
              <a:lnSpc>
                <a:spcPct val="170000"/>
              </a:lnSpc>
            </a:pPr>
            <a:r>
              <a:rPr lang="fa-IR" sz="2000" dirty="0"/>
              <a:t>روان پزشکان باید به الکلیسم توجه کافی نشان دهند چون الکلیسم اختلال شایعی است مسمومیت و محرومیت الکل بسیاری از اختلالات روان پزشکی عمده را تقلید می کنند فرد الکلی معمول در قالب کلیشه رایج نمی گنجد (مشروب خور درب و داغان و نامطبوع ) </a:t>
            </a:r>
            <a:endParaRPr lang="en-US" sz="2000" dirty="0"/>
          </a:p>
        </p:txBody>
      </p:sp>
    </p:spTree>
    <p:extLst>
      <p:ext uri="{BB962C8B-B14F-4D97-AF65-F5344CB8AC3E}">
        <p14:creationId xmlns:p14="http://schemas.microsoft.com/office/powerpoint/2010/main" xmlns="" val="1569645599"/>
      </p:ext>
    </p:extLst>
  </p:cSld>
  <p:clrMapOvr>
    <a:masterClrMapping/>
  </p:clrMapOvr>
  <mc:AlternateContent xmlns:mc="http://schemas.openxmlformats.org/markup-compatibility/2006">
    <mc:Choice xmlns:p14="http://schemas.microsoft.com/office/powerpoint/2010/main" xmlns="" Requires="p14">
      <p:transition spd="slow" p14:dur="2500">
        <p:checker dir="vert"/>
      </p:transition>
    </mc:Choice>
    <mc:Fallback>
      <p:transition spd="slow">
        <p:checker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اختلالات مرتبط با کافئین</a:t>
            </a:r>
            <a:endParaRPr lang="fa-IR" dirty="0">
              <a:solidFill>
                <a:srgbClr val="FF0000"/>
              </a:solidFill>
            </a:endParaRPr>
          </a:p>
        </p:txBody>
      </p:sp>
      <p:sp>
        <p:nvSpPr>
          <p:cNvPr id="3" name="Rectangle 2"/>
          <p:cNvSpPr/>
          <p:nvPr/>
        </p:nvSpPr>
        <p:spPr>
          <a:xfrm>
            <a:off x="1981200" y="2209800"/>
            <a:ext cx="5943600" cy="2554545"/>
          </a:xfrm>
          <a:prstGeom prst="rect">
            <a:avLst/>
          </a:prstGeom>
        </p:spPr>
        <p:txBody>
          <a:bodyPr wrap="square">
            <a:spAutoFit/>
          </a:bodyPr>
          <a:lstStyle/>
          <a:p>
            <a:pPr algn="r"/>
            <a:r>
              <a:rPr lang="fa-IR" sz="2000" dirty="0" smtClean="0"/>
              <a:t>کافئین رایج ترین ماده ی روان گردان مصرفی در سراسر جهان است. کافئین در بیش از 60 گونه ی گیاهی یافت می شود که متعلق به خانواده ی متیل گزانتین آلکالوئیدهاست که علاوه بر آن شامل تئوبرومین( موجود در شکلات) و تئوفیلین( مورد استفاده در درمان آسم) است.</a:t>
            </a:r>
          </a:p>
          <a:p>
            <a:pPr algn="r"/>
            <a:r>
              <a:rPr lang="fa-IR" sz="2000" dirty="0" smtClean="0"/>
              <a:t>مصرف کافئین با 5 اختلال همراه است: اختلال مصرف کافئین، مسمومیت کافئین، محرومیت کافئین، اختلال اضطرابی ناشی از کافئین، اختلال خواب ناشی از کافئین</a:t>
            </a:r>
            <a:endParaRPr lang="fa-IR" sz="2000"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همه گیرشناسی</a:t>
            </a:r>
            <a:endParaRPr lang="fa-IR" dirty="0"/>
          </a:p>
        </p:txBody>
      </p:sp>
      <p:sp>
        <p:nvSpPr>
          <p:cNvPr id="3" name="Rectangle 2"/>
          <p:cNvSpPr/>
          <p:nvPr/>
        </p:nvSpPr>
        <p:spPr>
          <a:xfrm>
            <a:off x="1981200" y="2362200"/>
            <a:ext cx="5715000" cy="2308324"/>
          </a:xfrm>
          <a:prstGeom prst="rect">
            <a:avLst/>
          </a:prstGeom>
        </p:spPr>
        <p:txBody>
          <a:bodyPr wrap="square">
            <a:spAutoFit/>
          </a:bodyPr>
          <a:lstStyle/>
          <a:p>
            <a:pPr algn="r"/>
            <a:r>
              <a:rPr lang="fa-IR" sz="2400" dirty="0" smtClean="0"/>
              <a:t>مصرف کافئین در گروهای سنی مختلف متفاوت است.</a:t>
            </a:r>
          </a:p>
          <a:p>
            <a:pPr algn="r"/>
            <a:r>
              <a:rPr lang="fa-IR" sz="2400" dirty="0" smtClean="0"/>
              <a:t>در ایالات متحده متوسط مصرف روزانه کافئین در مصرف کنندگان این ماده در همه ی سنین 2/79 میلی گرم به ازای هر کیلوگرم وزن بدن است.</a:t>
            </a:r>
          </a:p>
          <a:p>
            <a:pPr algn="r"/>
            <a:r>
              <a:rPr lang="fa-IR" sz="2400" dirty="0" smtClean="0">
                <a:solidFill>
                  <a:srgbClr val="C00000"/>
                </a:solidFill>
              </a:rPr>
              <a:t>متوسط مصرف سرانه کافئین در جهان حدود 70 میلی گرم در روز است.</a:t>
            </a:r>
            <a:endParaRPr lang="fa-IR" sz="24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rPr>
              <a:t>هم ابتلایی</a:t>
            </a:r>
            <a:endParaRPr lang="fa-IR" dirty="0">
              <a:solidFill>
                <a:srgbClr val="C00000"/>
              </a:solidFill>
            </a:endParaRPr>
          </a:p>
        </p:txBody>
      </p:sp>
      <p:sp>
        <p:nvSpPr>
          <p:cNvPr id="3" name="Rectangle 2"/>
          <p:cNvSpPr/>
          <p:nvPr/>
        </p:nvSpPr>
        <p:spPr>
          <a:xfrm>
            <a:off x="2133600" y="2667000"/>
            <a:ext cx="5562600" cy="1569660"/>
          </a:xfrm>
          <a:prstGeom prst="rect">
            <a:avLst/>
          </a:prstGeom>
        </p:spPr>
        <p:txBody>
          <a:bodyPr wrap="square">
            <a:spAutoFit/>
          </a:bodyPr>
          <a:lstStyle/>
          <a:p>
            <a:pPr algn="r"/>
            <a:r>
              <a:rPr lang="fa-IR" sz="3200" dirty="0" smtClean="0"/>
              <a:t>در افراد دچار اختلالات مرتبط با کافئین احتمال ابتلا به سایر اختلالات مرتبط با مواد بیش از سایر افراد است.</a:t>
            </a:r>
            <a:endParaRPr lang="fa-IR" sz="32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35018"/>
          </a:xfrm>
        </p:spPr>
        <p:txBody>
          <a:bodyPr/>
          <a:lstStyle/>
          <a:p>
            <a:r>
              <a:rPr lang="fa-IR" dirty="0" smtClean="0">
                <a:solidFill>
                  <a:srgbClr val="C00000"/>
                </a:solidFill>
              </a:rPr>
              <a:t>اصول مصاحبه انگیزشی </a:t>
            </a:r>
            <a:endParaRPr lang="fa-IR" dirty="0">
              <a:solidFill>
                <a:srgbClr val="C00000"/>
              </a:solidFill>
            </a:endParaRPr>
          </a:p>
        </p:txBody>
      </p:sp>
      <p:sp>
        <p:nvSpPr>
          <p:cNvPr id="3" name="Rectangle 2"/>
          <p:cNvSpPr/>
          <p:nvPr/>
        </p:nvSpPr>
        <p:spPr>
          <a:xfrm>
            <a:off x="1676400" y="2209800"/>
            <a:ext cx="5638800" cy="2246769"/>
          </a:xfrm>
          <a:prstGeom prst="rect">
            <a:avLst/>
          </a:prstGeom>
        </p:spPr>
        <p:txBody>
          <a:bodyPr wrap="square">
            <a:spAutoFit/>
          </a:bodyPr>
          <a:lstStyle/>
          <a:p>
            <a:pPr algn="r"/>
            <a:r>
              <a:rPr lang="fa-IR" sz="2800" dirty="0" smtClean="0"/>
              <a:t>1- بیان کردن همدلی</a:t>
            </a:r>
          </a:p>
          <a:p>
            <a:pPr algn="r"/>
            <a:r>
              <a:rPr lang="fa-IR" sz="2800" dirty="0" smtClean="0"/>
              <a:t>2- ایجاد تضاد</a:t>
            </a:r>
          </a:p>
          <a:p>
            <a:pPr algn="r"/>
            <a:r>
              <a:rPr lang="fa-IR" sz="2800" dirty="0" smtClean="0"/>
              <a:t>3- اجتناب از مشاجره</a:t>
            </a:r>
          </a:p>
          <a:p>
            <a:pPr algn="r"/>
            <a:r>
              <a:rPr lang="fa-IR" sz="2800" dirty="0" smtClean="0"/>
              <a:t>4- کنارآمدن با مقاومت</a:t>
            </a:r>
          </a:p>
          <a:p>
            <a:pPr algn="r"/>
            <a:r>
              <a:rPr lang="fa-IR" sz="2800" dirty="0" smtClean="0"/>
              <a:t>5-حمایت از کفایت شخصی</a:t>
            </a:r>
            <a:endParaRPr lang="fa-IR" sz="2800"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rPr>
              <a:t>سبب شناسی</a:t>
            </a:r>
            <a:endParaRPr lang="fa-IR" dirty="0">
              <a:solidFill>
                <a:srgbClr val="C00000"/>
              </a:solidFill>
            </a:endParaRPr>
          </a:p>
        </p:txBody>
      </p:sp>
      <p:sp>
        <p:nvSpPr>
          <p:cNvPr id="3" name="Rectangle 2"/>
          <p:cNvSpPr/>
          <p:nvPr/>
        </p:nvSpPr>
        <p:spPr>
          <a:xfrm>
            <a:off x="1905000" y="1981200"/>
            <a:ext cx="6096000" cy="4031873"/>
          </a:xfrm>
          <a:prstGeom prst="rect">
            <a:avLst/>
          </a:prstGeom>
        </p:spPr>
        <p:txBody>
          <a:bodyPr wrap="square">
            <a:spAutoFit/>
          </a:bodyPr>
          <a:lstStyle/>
          <a:p>
            <a:pPr algn="r"/>
            <a:r>
              <a:rPr lang="fa-IR" sz="3200" dirty="0" smtClean="0"/>
              <a:t>- نوروفارماکولوژی</a:t>
            </a:r>
          </a:p>
          <a:p>
            <a:pPr algn="r"/>
            <a:r>
              <a:rPr lang="fa-IR" sz="3200" dirty="0" smtClean="0"/>
              <a:t>- تقویت و اثرات ذهنی</a:t>
            </a:r>
          </a:p>
          <a:p>
            <a:pPr algn="r"/>
            <a:r>
              <a:rPr lang="fa-IR" sz="3200" dirty="0" smtClean="0"/>
              <a:t>- ژنتیک و مصرف کافئین</a:t>
            </a:r>
          </a:p>
          <a:p>
            <a:pPr algn="r"/>
            <a:r>
              <a:rPr lang="fa-IR" sz="3200" dirty="0" smtClean="0"/>
              <a:t>- سن، جنس و نژاد</a:t>
            </a:r>
          </a:p>
          <a:p>
            <a:pPr algn="r"/>
            <a:r>
              <a:rPr lang="fa-IR" sz="3200" dirty="0" smtClean="0"/>
              <a:t>- گروههای خاص</a:t>
            </a:r>
          </a:p>
          <a:p>
            <a:pPr algn="r"/>
            <a:r>
              <a:rPr lang="fa-IR" sz="3200" dirty="0" smtClean="0"/>
              <a:t>- شخصیت</a:t>
            </a:r>
          </a:p>
          <a:p>
            <a:pPr algn="r"/>
            <a:r>
              <a:rPr lang="fa-IR" sz="3200" dirty="0" smtClean="0"/>
              <a:t>- تاثیر بر جریان خون مغز</a:t>
            </a:r>
          </a:p>
          <a:p>
            <a:pPr algn="r">
              <a:buNone/>
            </a:pPr>
            <a:endParaRPr lang="fa-IR" sz="3200" dirty="0" smtClean="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خصوصیات بالینی</a:t>
            </a:r>
            <a:endParaRPr lang="fa-IR" dirty="0">
              <a:solidFill>
                <a:srgbClr val="FF0000"/>
              </a:solidFill>
            </a:endParaRPr>
          </a:p>
        </p:txBody>
      </p:sp>
      <p:sp>
        <p:nvSpPr>
          <p:cNvPr id="3" name="Rectangle 2"/>
          <p:cNvSpPr/>
          <p:nvPr/>
        </p:nvSpPr>
        <p:spPr>
          <a:xfrm>
            <a:off x="2286000" y="2362200"/>
            <a:ext cx="5867400" cy="3046988"/>
          </a:xfrm>
          <a:prstGeom prst="rect">
            <a:avLst/>
          </a:prstGeom>
        </p:spPr>
        <p:txBody>
          <a:bodyPr wrap="square">
            <a:spAutoFit/>
          </a:bodyPr>
          <a:lstStyle/>
          <a:p>
            <a:pPr algn="r"/>
            <a:r>
              <a:rPr lang="fa-IR" sz="2400" dirty="0" smtClean="0"/>
              <a:t>پس از مصرف 50 تا 100 میلی گرم کافئین علایم معمول عبارتند از:</a:t>
            </a:r>
          </a:p>
          <a:p>
            <a:pPr algn="r"/>
            <a:r>
              <a:rPr lang="fa-IR" sz="2400" dirty="0" smtClean="0"/>
              <a:t>- افزایش گوش به زنگی</a:t>
            </a:r>
          </a:p>
          <a:p>
            <a:pPr algn="r"/>
            <a:r>
              <a:rPr lang="fa-IR" sz="2400" dirty="0" smtClean="0"/>
              <a:t>- احساس راحتی خفیف و احساس بهبود عملکرد کلامی و حرکتی</a:t>
            </a:r>
          </a:p>
          <a:p>
            <a:pPr algn="r"/>
            <a:r>
              <a:rPr lang="fa-IR" sz="2400" dirty="0" smtClean="0"/>
              <a:t>مصرف کافئین همچنین با افزایش ادرار، تحریک عضله قلبی، افزایش حرکات دودی روده، افزایش ترشح اسید معده و معمولا افزایش خفیف فشارخون همراه است.</a:t>
            </a:r>
            <a:endParaRPr lang="fa-IR" sz="2400"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درمان</a:t>
            </a:r>
            <a:endParaRPr lang="fa-IR" dirty="0">
              <a:solidFill>
                <a:srgbClr val="FF0000"/>
              </a:solidFill>
            </a:endParaRPr>
          </a:p>
        </p:txBody>
      </p:sp>
      <p:sp>
        <p:nvSpPr>
          <p:cNvPr id="3" name="Rectangle 2"/>
          <p:cNvSpPr/>
          <p:nvPr/>
        </p:nvSpPr>
        <p:spPr>
          <a:xfrm>
            <a:off x="1981200" y="2514600"/>
            <a:ext cx="6019800" cy="1938992"/>
          </a:xfrm>
          <a:prstGeom prst="rect">
            <a:avLst/>
          </a:prstGeom>
        </p:spPr>
        <p:txBody>
          <a:bodyPr wrap="square">
            <a:spAutoFit/>
          </a:bodyPr>
          <a:lstStyle/>
          <a:p>
            <a:pPr algn="r"/>
            <a:r>
              <a:rPr lang="fa-IR" sz="2400" dirty="0" smtClean="0"/>
              <a:t>داروهای ضد درد نظیر آسپرین تقریبا همواره برای کنترل سردرد و دردهای عضلانی همراه با محرومیت کافئین کفایت میکنند.</a:t>
            </a:r>
          </a:p>
          <a:p>
            <a:pPr algn="r"/>
            <a:r>
              <a:rPr lang="fa-IR" sz="2400" dirty="0" smtClean="0"/>
              <a:t>نخستین مرحله ی کاهش یا حذف کافئین این است که بیمار میزان مصرف روزانه ی کافئین را مشخص کند.</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اختلالات مرتبط با کانابیس</a:t>
            </a:r>
            <a:endParaRPr lang="fa-IR" dirty="0">
              <a:solidFill>
                <a:srgbClr val="FF0000"/>
              </a:solidFill>
            </a:endParaRPr>
          </a:p>
        </p:txBody>
      </p:sp>
      <p:sp>
        <p:nvSpPr>
          <p:cNvPr id="3" name="Rectangle 2"/>
          <p:cNvSpPr/>
          <p:nvPr/>
        </p:nvSpPr>
        <p:spPr>
          <a:xfrm>
            <a:off x="1600200" y="2514600"/>
            <a:ext cx="6324600" cy="1938992"/>
          </a:xfrm>
          <a:prstGeom prst="rect">
            <a:avLst/>
          </a:prstGeom>
        </p:spPr>
        <p:txBody>
          <a:bodyPr wrap="square">
            <a:spAutoFit/>
          </a:bodyPr>
          <a:lstStyle/>
          <a:p>
            <a:pPr algn="r"/>
            <a:r>
              <a:rPr lang="fa-IR" sz="2400" dirty="0" smtClean="0"/>
              <a:t>کانابیس(حشیش) رایج ترین ماده غیرقانونی مورد مصرف در جهان است و تخمین زده می شود در سال 2012 حدود 19 میلیون نفر مصرف کننده آن بوده اند.</a:t>
            </a:r>
          </a:p>
          <a:p>
            <a:pPr algn="r"/>
            <a:r>
              <a:rPr lang="fa-IR" sz="2400" dirty="0" smtClean="0"/>
              <a:t>درطول 30 سال گذشته کانابیس به بخش رایج فرهنگ نوجوانان در اکثر جوامع توسعه یافته تبدیل شده است.</a:t>
            </a:r>
            <a:endParaRPr lang="fa-IR" sz="2400" dirty="0"/>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فرآورده های کانابیس</a:t>
            </a:r>
            <a:endParaRPr lang="fa-IR" dirty="0">
              <a:solidFill>
                <a:srgbClr val="FF0000"/>
              </a:solidFill>
            </a:endParaRPr>
          </a:p>
        </p:txBody>
      </p:sp>
      <p:sp>
        <p:nvSpPr>
          <p:cNvPr id="3" name="Rectangle 2"/>
          <p:cNvSpPr/>
          <p:nvPr/>
        </p:nvSpPr>
        <p:spPr>
          <a:xfrm>
            <a:off x="1905000" y="2362200"/>
            <a:ext cx="5638800" cy="2308324"/>
          </a:xfrm>
          <a:prstGeom prst="rect">
            <a:avLst/>
          </a:prstGeom>
        </p:spPr>
        <p:txBody>
          <a:bodyPr wrap="square">
            <a:spAutoFit/>
          </a:bodyPr>
          <a:lstStyle/>
          <a:p>
            <a:pPr algn="r"/>
            <a:r>
              <a:rPr lang="fa-IR" sz="2400" dirty="0" smtClean="0"/>
              <a:t> فرآورده های کانابیس از گیاه </a:t>
            </a:r>
            <a:r>
              <a:rPr lang="en-US" sz="2400" dirty="0" smtClean="0"/>
              <a:t>cannabis </a:t>
            </a:r>
            <a:r>
              <a:rPr lang="en-US" sz="2400" dirty="0" err="1" smtClean="0"/>
              <a:t>Sative</a:t>
            </a:r>
            <a:r>
              <a:rPr lang="fa-IR" sz="2400" dirty="0" smtClean="0"/>
              <a:t> گرفته می شوند که تقریبا از 8000 هزار سال پیش در چین، هند و خاورمیانه عمدتا برای الیاف آن و در درجه دوم برای خواص طبی اش مصرف شده است.</a:t>
            </a:r>
          </a:p>
          <a:p>
            <a:pPr algn="r"/>
            <a:r>
              <a:rPr lang="fa-IR" sz="2400" dirty="0" smtClean="0"/>
              <a:t>اسامی رایج کانابیس عبارتند از: ماری جوانا، جام، علف، جام، علف هرز، چای و مری جین.</a:t>
            </a:r>
            <a:endParaRPr lang="fa-IR" sz="2400"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همه گیرشناسی</a:t>
            </a:r>
            <a:endParaRPr lang="fa-IR" dirty="0">
              <a:solidFill>
                <a:srgbClr val="FF0000"/>
              </a:solidFill>
            </a:endParaRPr>
          </a:p>
        </p:txBody>
      </p:sp>
      <p:sp>
        <p:nvSpPr>
          <p:cNvPr id="3" name="Rectangle 2"/>
          <p:cNvSpPr/>
          <p:nvPr/>
        </p:nvSpPr>
        <p:spPr>
          <a:xfrm>
            <a:off x="1676400" y="2667000"/>
            <a:ext cx="6400800" cy="1569660"/>
          </a:xfrm>
          <a:prstGeom prst="rect">
            <a:avLst/>
          </a:prstGeom>
        </p:spPr>
        <p:txBody>
          <a:bodyPr wrap="square">
            <a:spAutoFit/>
          </a:bodyPr>
          <a:lstStyle/>
          <a:p>
            <a:pPr algn="r"/>
            <a:r>
              <a:rPr lang="fa-IR" sz="2400" dirty="0" smtClean="0"/>
              <a:t>براساس پیمایش ملی مصرف مواد و سلامتی که درسال 2012 انجام شد حدود 19 میلیون بزرگسال 12ساله و بالاتر در طول ماه گذشته ماری جوانا مصرف کرده اند.</a:t>
            </a:r>
          </a:p>
          <a:p>
            <a:pPr algn="r"/>
            <a:r>
              <a:rPr lang="fa-IR" sz="2400" dirty="0" smtClean="0">
                <a:solidFill>
                  <a:srgbClr val="C00000"/>
                </a:solidFill>
              </a:rPr>
              <a:t>متوسط سن شروع مصرف 17 سال گزارش شده است.</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تشخیص و خصوصیات بالینی</a:t>
            </a:r>
            <a:endParaRPr lang="fa-IR" dirty="0">
              <a:solidFill>
                <a:srgbClr val="FF0000"/>
              </a:solidFill>
            </a:endParaRPr>
          </a:p>
        </p:txBody>
      </p:sp>
      <p:sp>
        <p:nvSpPr>
          <p:cNvPr id="3" name="Rectangle 2"/>
          <p:cNvSpPr/>
          <p:nvPr/>
        </p:nvSpPr>
        <p:spPr>
          <a:xfrm>
            <a:off x="1828800" y="2590800"/>
            <a:ext cx="6019800" cy="2308324"/>
          </a:xfrm>
          <a:prstGeom prst="rect">
            <a:avLst/>
          </a:prstGeom>
        </p:spPr>
        <p:txBody>
          <a:bodyPr wrap="square">
            <a:spAutoFit/>
          </a:bodyPr>
          <a:lstStyle/>
          <a:p>
            <a:pPr algn="r"/>
            <a:r>
              <a:rPr lang="fa-IR" sz="2400" dirty="0" smtClean="0"/>
              <a:t>شایع ترین اثرات جسمانی کانابیس:</a:t>
            </a:r>
          </a:p>
          <a:p>
            <a:pPr algn="r"/>
            <a:r>
              <a:rPr lang="fa-IR" sz="2400" dirty="0" smtClean="0"/>
              <a:t>- اتساع عروق خونی ملتحمه ی چشم(قرمزی چشم) و     تاکی کاردی خفیف است. در دوزهای بالا افت فشارخون وضعیتی ممکن است بروز کند.</a:t>
            </a:r>
          </a:p>
          <a:p>
            <a:pPr algn="r"/>
            <a:r>
              <a:rPr lang="fa-IR" sz="2400" dirty="0" smtClean="0"/>
              <a:t>افزایش اشتها و خشکی دهان اثرات شایع مسمومیت با کانابیس هستند.</a:t>
            </a:r>
            <a:endParaRPr lang="fa-IR" sz="2400"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طبقه بندی تشخیصی</a:t>
            </a:r>
            <a:endParaRPr lang="fa-IR" dirty="0">
              <a:solidFill>
                <a:srgbClr val="FF0000"/>
              </a:solidFill>
            </a:endParaRPr>
          </a:p>
        </p:txBody>
      </p:sp>
      <p:sp>
        <p:nvSpPr>
          <p:cNvPr id="3" name="Rectangle 2"/>
          <p:cNvSpPr/>
          <p:nvPr/>
        </p:nvSpPr>
        <p:spPr>
          <a:xfrm>
            <a:off x="2057400" y="2209800"/>
            <a:ext cx="5791200" cy="2677656"/>
          </a:xfrm>
          <a:prstGeom prst="rect">
            <a:avLst/>
          </a:prstGeom>
        </p:spPr>
        <p:txBody>
          <a:bodyPr wrap="square">
            <a:spAutoFit/>
          </a:bodyPr>
          <a:lstStyle/>
          <a:p>
            <a:pPr algn="r"/>
            <a:r>
              <a:rPr lang="fa-IR" sz="2400" dirty="0" smtClean="0"/>
              <a:t>- اختلال مصرف کانابیس</a:t>
            </a:r>
          </a:p>
          <a:p>
            <a:pPr algn="r"/>
            <a:r>
              <a:rPr lang="fa-IR" sz="2400" dirty="0" smtClean="0"/>
              <a:t>- مسمومیت با کانابیس</a:t>
            </a:r>
          </a:p>
          <a:p>
            <a:pPr algn="r"/>
            <a:r>
              <a:rPr lang="fa-IR" sz="2400" dirty="0" smtClean="0"/>
              <a:t>- مسمومیت با کانابیس</a:t>
            </a:r>
          </a:p>
          <a:p>
            <a:pPr algn="r"/>
            <a:r>
              <a:rPr lang="fa-IR" sz="2400" dirty="0" smtClean="0"/>
              <a:t>- دلیریوم مسمومیت با کانابیس</a:t>
            </a:r>
          </a:p>
          <a:p>
            <a:pPr algn="r"/>
            <a:r>
              <a:rPr lang="fa-IR" sz="2400" dirty="0" smtClean="0"/>
              <a:t>- محرومیت کانابیس</a:t>
            </a:r>
          </a:p>
          <a:p>
            <a:pPr algn="r"/>
            <a:r>
              <a:rPr lang="fa-IR" sz="2400" dirty="0" smtClean="0"/>
              <a:t>- اختلال روان پریشی ناشی از کانابیس</a:t>
            </a:r>
          </a:p>
          <a:p>
            <a:pPr algn="r"/>
            <a:r>
              <a:rPr lang="fa-IR" sz="2400" dirty="0" smtClean="0"/>
              <a:t>- اختلال اضطرابی ناشی از مصرف کانابیس</a:t>
            </a:r>
            <a:endParaRPr lang="fa-IR" sz="2400"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اختلالات نامعین مرتبط با کانابیس</a:t>
            </a:r>
            <a:endParaRPr lang="fa-IR" dirty="0">
              <a:solidFill>
                <a:srgbClr val="FF0000"/>
              </a:solidFill>
            </a:endParaRPr>
          </a:p>
        </p:txBody>
      </p:sp>
      <p:sp>
        <p:nvSpPr>
          <p:cNvPr id="3" name="Rectangle 2"/>
          <p:cNvSpPr/>
          <p:nvPr/>
        </p:nvSpPr>
        <p:spPr>
          <a:xfrm>
            <a:off x="1981200" y="2362200"/>
            <a:ext cx="5943600" cy="2554545"/>
          </a:xfrm>
          <a:prstGeom prst="rect">
            <a:avLst/>
          </a:prstGeom>
        </p:spPr>
        <p:txBody>
          <a:bodyPr wrap="square">
            <a:spAutoFit/>
          </a:bodyPr>
          <a:lstStyle/>
          <a:p>
            <a:pPr algn="r"/>
            <a:r>
              <a:rPr lang="fa-IR" sz="3200" dirty="0" smtClean="0"/>
              <a:t>- جهش به گذشته</a:t>
            </a:r>
          </a:p>
          <a:p>
            <a:pPr algn="r"/>
            <a:endParaRPr lang="fa-IR" sz="3200" dirty="0" smtClean="0"/>
          </a:p>
          <a:p>
            <a:pPr algn="r"/>
            <a:r>
              <a:rPr lang="fa-IR" sz="3200" dirty="0" smtClean="0"/>
              <a:t>- تخریب شناختی</a:t>
            </a:r>
          </a:p>
          <a:p>
            <a:pPr algn="r"/>
            <a:endParaRPr lang="fa-IR" sz="3200" dirty="0" smtClean="0"/>
          </a:p>
          <a:p>
            <a:pPr algn="r"/>
            <a:r>
              <a:rPr lang="fa-IR" sz="3200" dirty="0" smtClean="0"/>
              <a:t>-سندرم فقدان انگیزش</a:t>
            </a:r>
            <a:endParaRPr lang="fa-IR" sz="3200" dirty="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درمان و بازتوانی</a:t>
            </a:r>
            <a:endParaRPr lang="fa-IR" dirty="0">
              <a:solidFill>
                <a:srgbClr val="FF0000"/>
              </a:solidFill>
            </a:endParaRPr>
          </a:p>
        </p:txBody>
      </p:sp>
      <p:sp>
        <p:nvSpPr>
          <p:cNvPr id="3" name="Rectangle 2"/>
          <p:cNvSpPr/>
          <p:nvPr/>
        </p:nvSpPr>
        <p:spPr>
          <a:xfrm>
            <a:off x="1905000" y="2274838"/>
            <a:ext cx="6324600" cy="3046988"/>
          </a:xfrm>
          <a:prstGeom prst="rect">
            <a:avLst/>
          </a:prstGeom>
        </p:spPr>
        <p:txBody>
          <a:bodyPr wrap="square">
            <a:spAutoFit/>
          </a:bodyPr>
          <a:lstStyle/>
          <a:p>
            <a:pPr algn="r"/>
            <a:r>
              <a:rPr lang="fa-IR" sz="2400" dirty="0" smtClean="0"/>
              <a:t>درمان مصرف کانابیس مبتنی بر همان اصول درمانی سایر مواد مورد سوء مصرف یعنی پرهیز و حمایت است.</a:t>
            </a:r>
          </a:p>
          <a:p>
            <a:pPr algn="r"/>
            <a:r>
              <a:rPr lang="fa-IR" sz="2400" dirty="0" smtClean="0"/>
              <a:t>- پرهیز از طریق مداخله ی مستقیم نظیر بستری کردن یا کنترل دقیق با استفاده از غربالگری ادراری</a:t>
            </a:r>
          </a:p>
          <a:p>
            <a:pPr algn="r"/>
            <a:r>
              <a:rPr lang="fa-IR" sz="2400" dirty="0" smtClean="0"/>
              <a:t>- حمایت از طریق روان درمانی فردی، خانوادگی و گروه درمانی</a:t>
            </a:r>
          </a:p>
          <a:p>
            <a:pPr algn="r"/>
            <a:r>
              <a:rPr lang="fa-IR" sz="2400" dirty="0" smtClean="0"/>
              <a:t>- تجویز داروهای ضداضطراب برای رفع کوتاه مدت علایم محرومیت</a:t>
            </a:r>
            <a:endParaRPr lang="fa-IR" sz="24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rPr>
              <a:t>راهبردهای انگیزشی</a:t>
            </a:r>
            <a:endParaRPr lang="fa-IR" dirty="0">
              <a:solidFill>
                <a:srgbClr val="C00000"/>
              </a:solidFill>
            </a:endParaRPr>
          </a:p>
        </p:txBody>
      </p:sp>
      <p:sp>
        <p:nvSpPr>
          <p:cNvPr id="3" name="Rectangle 2"/>
          <p:cNvSpPr/>
          <p:nvPr/>
        </p:nvSpPr>
        <p:spPr>
          <a:xfrm>
            <a:off x="2133600" y="2590800"/>
            <a:ext cx="5257800" cy="2554545"/>
          </a:xfrm>
          <a:prstGeom prst="rect">
            <a:avLst/>
          </a:prstGeom>
        </p:spPr>
        <p:txBody>
          <a:bodyPr wrap="square">
            <a:spAutoFit/>
          </a:bodyPr>
          <a:lstStyle/>
          <a:p>
            <a:pPr algn="r"/>
            <a:r>
              <a:rPr lang="fa-IR" sz="3200" dirty="0" smtClean="0"/>
              <a:t>1- سوالات باز بپرسید.</a:t>
            </a:r>
          </a:p>
          <a:p>
            <a:pPr algn="r"/>
            <a:r>
              <a:rPr lang="fa-IR" sz="3200" dirty="0" smtClean="0"/>
              <a:t>2- فکورانه گوش کنید.</a:t>
            </a:r>
          </a:p>
          <a:p>
            <a:pPr algn="r"/>
            <a:r>
              <a:rPr lang="fa-IR" sz="3200" dirty="0" smtClean="0"/>
              <a:t>3- تایید کنید.</a:t>
            </a:r>
          </a:p>
          <a:p>
            <a:pPr algn="r"/>
            <a:r>
              <a:rPr lang="fa-IR" sz="3200" dirty="0" smtClean="0"/>
              <a:t>4- خلاصه کنید.</a:t>
            </a:r>
          </a:p>
          <a:p>
            <a:pPr algn="r"/>
            <a:endParaRPr lang="fa-IR" sz="3200"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اختلالات مرتبط با مواد توهم زا</a:t>
            </a:r>
            <a:endParaRPr lang="fa-IR" dirty="0">
              <a:solidFill>
                <a:srgbClr val="FF0000"/>
              </a:solidFill>
            </a:endParaRPr>
          </a:p>
        </p:txBody>
      </p:sp>
      <p:sp>
        <p:nvSpPr>
          <p:cNvPr id="3" name="Rectangle 2"/>
          <p:cNvSpPr/>
          <p:nvPr/>
        </p:nvSpPr>
        <p:spPr>
          <a:xfrm>
            <a:off x="1828800" y="2209800"/>
            <a:ext cx="6248400" cy="3477875"/>
          </a:xfrm>
          <a:prstGeom prst="rect">
            <a:avLst/>
          </a:prstGeom>
        </p:spPr>
        <p:txBody>
          <a:bodyPr wrap="square">
            <a:spAutoFit/>
          </a:bodyPr>
          <a:lstStyle/>
          <a:p>
            <a:pPr algn="r"/>
            <a:r>
              <a:rPr lang="fa-IR" sz="2000" dirty="0" smtClean="0"/>
              <a:t>داروهای توهم زا موادی طبیعی و مصنوعی هستند که داروهای روان پزیشی زا یا مقلد روان پریشی نیز نامیده می شوند، چون علاوه بر ایجاد توهمات موجب قطع تماس با واقعیت و بسط و گسترش هوشیاری می شوند.</a:t>
            </a:r>
          </a:p>
          <a:p>
            <a:pPr algn="r"/>
            <a:r>
              <a:rPr lang="fa-IR" sz="2000" dirty="0" smtClean="0"/>
              <a:t>توهم زاهای طبیعی کلاسیک عبارتند از:</a:t>
            </a:r>
          </a:p>
          <a:p>
            <a:pPr algn="r"/>
            <a:r>
              <a:rPr lang="fa-IR" sz="2000" dirty="0" smtClean="0"/>
              <a:t>پسیلوسیبین(که از بعضی قارچ ها به دست می آید)</a:t>
            </a:r>
          </a:p>
          <a:p>
            <a:pPr algn="r"/>
            <a:r>
              <a:rPr lang="fa-IR" sz="2000" dirty="0" smtClean="0"/>
              <a:t>مسکالین( که از کاکتوس پیوت استخراج می شود)</a:t>
            </a:r>
          </a:p>
          <a:p>
            <a:pPr algn="r"/>
            <a:r>
              <a:rPr lang="fa-IR" sz="2000" dirty="0" smtClean="0"/>
              <a:t>سایر: هارمین، هارمالین،ایبوگائین، دی متیل تریپتامین.</a:t>
            </a:r>
          </a:p>
          <a:p>
            <a:pPr algn="r"/>
            <a:r>
              <a:rPr lang="fa-IR" sz="2000" dirty="0" smtClean="0"/>
              <a:t>توهم زای کلاسیک مصنوعی: </a:t>
            </a:r>
            <a:r>
              <a:rPr lang="en-US" sz="2000" dirty="0" smtClean="0"/>
              <a:t>LSD</a:t>
            </a:r>
            <a:r>
              <a:rPr lang="fa-IR" sz="2000" dirty="0" smtClean="0"/>
              <a:t> است.</a:t>
            </a:r>
          </a:p>
          <a:p>
            <a:pPr algn="r"/>
            <a:r>
              <a:rPr lang="fa-IR" sz="2000" dirty="0" smtClean="0"/>
              <a:t>فن سیکلیدین</a:t>
            </a:r>
          </a:p>
          <a:p>
            <a:pPr algn="r"/>
            <a:endParaRPr lang="fa-IR" sz="2000" dirty="0" smtClean="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همه گیرشناسی</a:t>
            </a:r>
            <a:endParaRPr lang="fa-IR" dirty="0">
              <a:solidFill>
                <a:srgbClr val="FF0000"/>
              </a:solidFill>
            </a:endParaRPr>
          </a:p>
        </p:txBody>
      </p:sp>
      <p:sp>
        <p:nvSpPr>
          <p:cNvPr id="3" name="Rectangle 2"/>
          <p:cNvSpPr/>
          <p:nvPr/>
        </p:nvSpPr>
        <p:spPr>
          <a:xfrm>
            <a:off x="1905000" y="2133599"/>
            <a:ext cx="6096000" cy="2862322"/>
          </a:xfrm>
          <a:prstGeom prst="rect">
            <a:avLst/>
          </a:prstGeom>
        </p:spPr>
        <p:txBody>
          <a:bodyPr wrap="square">
            <a:spAutoFit/>
          </a:bodyPr>
          <a:lstStyle/>
          <a:p>
            <a:pPr algn="r"/>
            <a:r>
              <a:rPr lang="fa-IR" sz="2000" dirty="0" smtClean="0"/>
              <a:t>میزان مصرف توهم زاها در دو دوره افزایش محسوسی نشان داده است. بین سالهای 1965و1969 تعداد سالیانه افرادی که مصرف این مواد را شروع می کردند ده برابر شد. این افزایش عمدتا مربوط به مصرف </a:t>
            </a:r>
            <a:r>
              <a:rPr lang="en-US" sz="2000" dirty="0" smtClean="0"/>
              <a:t>LSD</a:t>
            </a:r>
            <a:r>
              <a:rPr lang="fa-IR" sz="2000" dirty="0" smtClean="0"/>
              <a:t> بود.</a:t>
            </a:r>
          </a:p>
          <a:p>
            <a:pPr algn="r"/>
            <a:r>
              <a:rPr lang="fa-IR" sz="2000" dirty="0" smtClean="0"/>
              <a:t>طبق پیمایش ملی مصرف مواد و سلامتی حدود 10 درصد افرد 12 ساله و بزرگ تر در ایالات متحده حداقل یک بار ماده ای توهم زا استفاده کرده اند.</a:t>
            </a:r>
          </a:p>
          <a:p>
            <a:pPr algn="r"/>
            <a:r>
              <a:rPr lang="fa-IR" sz="2000" dirty="0" smtClean="0"/>
              <a:t>در طول سال گذشته حدود 331 هزارنفر افراد 12 ساله و مسن تر دچار سوء مصرف یا وابستگی به مواد توهم زا بودند.</a:t>
            </a:r>
            <a:endParaRPr lang="fa-IR" sz="2000"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تشخیص</a:t>
            </a:r>
            <a:endParaRPr lang="fa-IR" dirty="0">
              <a:solidFill>
                <a:srgbClr val="FF0000"/>
              </a:solidFill>
            </a:endParaRPr>
          </a:p>
        </p:txBody>
      </p:sp>
      <p:sp>
        <p:nvSpPr>
          <p:cNvPr id="3" name="Rectangle 2"/>
          <p:cNvSpPr/>
          <p:nvPr/>
        </p:nvSpPr>
        <p:spPr>
          <a:xfrm>
            <a:off x="2057400" y="2362200"/>
            <a:ext cx="5715000" cy="2554545"/>
          </a:xfrm>
          <a:prstGeom prst="rect">
            <a:avLst/>
          </a:prstGeom>
        </p:spPr>
        <p:txBody>
          <a:bodyPr wrap="square">
            <a:spAutoFit/>
          </a:bodyPr>
          <a:lstStyle/>
          <a:p>
            <a:pPr algn="r"/>
            <a:r>
              <a:rPr lang="fa-IR" sz="2000" dirty="0" smtClean="0"/>
              <a:t>تغییرات فیزیولوژیک ناشی از توهم زاها با مواد توهم زا:</a:t>
            </a:r>
          </a:p>
          <a:p>
            <a:pPr algn="r"/>
            <a:r>
              <a:rPr lang="fa-IR" sz="2000" dirty="0" smtClean="0"/>
              <a:t>1- گشادی مردمک</a:t>
            </a:r>
          </a:p>
          <a:p>
            <a:pPr algn="r"/>
            <a:r>
              <a:rPr lang="fa-IR" sz="2000" dirty="0" smtClean="0"/>
              <a:t>2- تاکی کاردی</a:t>
            </a:r>
          </a:p>
          <a:p>
            <a:pPr algn="r"/>
            <a:r>
              <a:rPr lang="fa-IR" sz="2000" dirty="0" smtClean="0"/>
              <a:t>3- تعریق</a:t>
            </a:r>
          </a:p>
          <a:p>
            <a:pPr algn="r"/>
            <a:r>
              <a:rPr lang="fa-IR" sz="2000" dirty="0" smtClean="0"/>
              <a:t>4- تپش قلب</a:t>
            </a:r>
          </a:p>
          <a:p>
            <a:pPr algn="r"/>
            <a:r>
              <a:rPr lang="fa-IR" sz="2000" dirty="0" smtClean="0"/>
              <a:t>5- تاری دید</a:t>
            </a:r>
          </a:p>
          <a:p>
            <a:pPr algn="r"/>
            <a:r>
              <a:rPr lang="fa-IR" sz="2000" dirty="0" smtClean="0"/>
              <a:t>6- لرزش</a:t>
            </a:r>
          </a:p>
          <a:p>
            <a:pPr algn="r"/>
            <a:r>
              <a:rPr lang="fa-IR" sz="2000" dirty="0" smtClean="0"/>
              <a:t>7- ناهماهنگی حرکتی</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طبقه بندی تشخیصی</a:t>
            </a:r>
            <a:endParaRPr lang="fa-IR" dirty="0">
              <a:solidFill>
                <a:srgbClr val="FF0000"/>
              </a:solidFill>
            </a:endParaRPr>
          </a:p>
        </p:txBody>
      </p:sp>
      <p:sp>
        <p:nvSpPr>
          <p:cNvPr id="3" name="Rectangle 2"/>
          <p:cNvSpPr/>
          <p:nvPr/>
        </p:nvSpPr>
        <p:spPr>
          <a:xfrm>
            <a:off x="1676400" y="2274838"/>
            <a:ext cx="6324600" cy="2554545"/>
          </a:xfrm>
          <a:prstGeom prst="rect">
            <a:avLst/>
          </a:prstGeom>
        </p:spPr>
        <p:txBody>
          <a:bodyPr wrap="square">
            <a:spAutoFit/>
          </a:bodyPr>
          <a:lstStyle/>
          <a:p>
            <a:pPr algn="r"/>
            <a:r>
              <a:rPr lang="fa-IR" sz="2000" dirty="0" smtClean="0"/>
              <a:t>- اختلال مصرف توهم زاها</a:t>
            </a:r>
          </a:p>
          <a:p>
            <a:pPr algn="r"/>
            <a:r>
              <a:rPr lang="fa-IR" sz="2000" dirty="0" smtClean="0"/>
              <a:t>- مسمومیت با مواد توهم زا</a:t>
            </a:r>
          </a:p>
          <a:p>
            <a:pPr algn="r"/>
            <a:r>
              <a:rPr lang="fa-IR" sz="2000" dirty="0" smtClean="0"/>
              <a:t>- اختلال ادراکی پایدار توهم زاها</a:t>
            </a:r>
          </a:p>
          <a:p>
            <a:pPr algn="r"/>
            <a:r>
              <a:rPr lang="fa-IR" sz="2000" dirty="0" smtClean="0"/>
              <a:t>- دلیریوم مسمومیت با توهم زاها</a:t>
            </a:r>
          </a:p>
          <a:p>
            <a:pPr algn="r"/>
            <a:r>
              <a:rPr lang="fa-IR" sz="2000" dirty="0" smtClean="0"/>
              <a:t>- اختلالات سایکوتیک ناشی از مواد توهم زا</a:t>
            </a:r>
          </a:p>
          <a:p>
            <a:pPr algn="r"/>
            <a:r>
              <a:rPr lang="fa-IR" sz="2000" dirty="0" smtClean="0"/>
              <a:t>- اختلال خلقی ناشی از مواد توهم زا</a:t>
            </a:r>
          </a:p>
          <a:p>
            <a:pPr algn="r"/>
            <a:r>
              <a:rPr lang="fa-IR" sz="2000" dirty="0" smtClean="0"/>
              <a:t>- اختلال اضطرابی ناشی از مواد توهم زا</a:t>
            </a:r>
          </a:p>
          <a:p>
            <a:pPr algn="r"/>
            <a:r>
              <a:rPr lang="fa-IR" sz="2000" dirty="0" smtClean="0"/>
              <a:t>-اختلال نامعین مرتبط با مواد توهم زا</a:t>
            </a:r>
            <a:endParaRPr lang="fa-IR" sz="2000" dirty="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انواع</a:t>
            </a:r>
            <a:endParaRPr lang="fa-IR" dirty="0">
              <a:solidFill>
                <a:srgbClr val="FF0000"/>
              </a:solidFill>
            </a:endParaRPr>
          </a:p>
        </p:txBody>
      </p:sp>
      <p:sp>
        <p:nvSpPr>
          <p:cNvPr id="3" name="Rectangle 2"/>
          <p:cNvSpPr/>
          <p:nvPr/>
        </p:nvSpPr>
        <p:spPr>
          <a:xfrm>
            <a:off x="1828800" y="2413338"/>
            <a:ext cx="6019800" cy="2677656"/>
          </a:xfrm>
          <a:prstGeom prst="rect">
            <a:avLst/>
          </a:prstGeom>
        </p:spPr>
        <p:txBody>
          <a:bodyPr wrap="square">
            <a:spAutoFit/>
          </a:bodyPr>
          <a:lstStyle/>
          <a:p>
            <a:pPr algn="r"/>
            <a:r>
              <a:rPr lang="fa-IR" sz="2400" dirty="0" smtClean="0"/>
              <a:t>لیسرژیک اسید دی اتیلامید</a:t>
            </a:r>
            <a:r>
              <a:rPr lang="en-US" sz="2400" dirty="0" smtClean="0"/>
              <a:t> (LSD) - </a:t>
            </a:r>
          </a:p>
          <a:p>
            <a:pPr algn="r"/>
            <a:r>
              <a:rPr lang="fa-IR" sz="2400" dirty="0" smtClean="0"/>
              <a:t>- فن اتیلامین ها</a:t>
            </a:r>
          </a:p>
          <a:p>
            <a:pPr algn="r"/>
            <a:r>
              <a:rPr lang="fa-IR" sz="2400" dirty="0" smtClean="0"/>
              <a:t>- مسکالین</a:t>
            </a:r>
          </a:p>
          <a:p>
            <a:pPr algn="r"/>
            <a:r>
              <a:rPr lang="fa-IR" sz="2400" dirty="0" smtClean="0"/>
              <a:t>- مواد مشابه پسیلوسیبین</a:t>
            </a:r>
          </a:p>
          <a:p>
            <a:pPr algn="r"/>
            <a:r>
              <a:rPr lang="fa-IR" sz="2400" dirty="0" smtClean="0"/>
              <a:t>- فن سیکلیدین</a:t>
            </a:r>
          </a:p>
          <a:p>
            <a:pPr algn="r"/>
            <a:r>
              <a:rPr lang="fa-IR" sz="2400" dirty="0" smtClean="0"/>
              <a:t>- کتامین</a:t>
            </a:r>
          </a:p>
          <a:p>
            <a:pPr algn="r"/>
            <a:endParaRPr lang="fa-IR" sz="2400" dirty="0" smtClean="0"/>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درمان</a:t>
            </a:r>
            <a:endParaRPr lang="fa-IR" dirty="0">
              <a:solidFill>
                <a:srgbClr val="FF0000"/>
              </a:solidFill>
            </a:endParaRPr>
          </a:p>
        </p:txBody>
      </p:sp>
      <p:sp>
        <p:nvSpPr>
          <p:cNvPr id="3" name="Rectangle 2"/>
          <p:cNvSpPr/>
          <p:nvPr/>
        </p:nvSpPr>
        <p:spPr>
          <a:xfrm>
            <a:off x="1905000" y="2590800"/>
            <a:ext cx="6248400" cy="1631216"/>
          </a:xfrm>
          <a:prstGeom prst="rect">
            <a:avLst/>
          </a:prstGeom>
        </p:spPr>
        <p:txBody>
          <a:bodyPr wrap="square">
            <a:spAutoFit/>
          </a:bodyPr>
          <a:lstStyle/>
          <a:p>
            <a:pPr algn="r"/>
            <a:r>
              <a:rPr lang="fa-IR" sz="2000" dirty="0" smtClean="0"/>
              <a:t>اصل پایه در درمان، ارایه ی اطمینان بخشی و مراقبت حمایتی است.</a:t>
            </a:r>
          </a:p>
          <a:p>
            <a:pPr algn="r"/>
            <a:r>
              <a:rPr lang="fa-IR" sz="2000" dirty="0" smtClean="0"/>
              <a:t>در بیماران دچار مسمومیت شدید و ناخوشایند توهم زاها فراهم کردن محیطی آرام، اطمینان بخشی کلامی و گذشت زمان کمک کننده است.</a:t>
            </a:r>
          </a:p>
          <a:p>
            <a:pPr algn="r"/>
            <a:r>
              <a:rPr lang="fa-IR" sz="2000" dirty="0" smtClean="0"/>
              <a:t>تسکین سریع تر اضطراب با تجویز 20 میلی گرم دیازپام</a:t>
            </a:r>
          </a:p>
          <a:p>
            <a:pPr algn="r"/>
            <a:r>
              <a:rPr lang="fa-IR" sz="2000" dirty="0" smtClean="0"/>
              <a:t>تخفیف علایم با روش های حمایتی، محیطی و روان شناختی</a:t>
            </a:r>
            <a:endParaRPr lang="fa-IR" sz="2000"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ادامه درمان</a:t>
            </a:r>
            <a:endParaRPr lang="fa-IR" dirty="0">
              <a:solidFill>
                <a:srgbClr val="FF0000"/>
              </a:solidFill>
            </a:endParaRPr>
          </a:p>
        </p:txBody>
      </p:sp>
      <p:sp>
        <p:nvSpPr>
          <p:cNvPr id="3" name="Rectangle 2"/>
          <p:cNvSpPr/>
          <p:nvPr/>
        </p:nvSpPr>
        <p:spPr>
          <a:xfrm>
            <a:off x="2286000" y="2362200"/>
            <a:ext cx="5562600" cy="2554545"/>
          </a:xfrm>
          <a:prstGeom prst="rect">
            <a:avLst/>
          </a:prstGeom>
        </p:spPr>
        <p:txBody>
          <a:bodyPr wrap="square">
            <a:spAutoFit/>
          </a:bodyPr>
          <a:lstStyle/>
          <a:p>
            <a:pPr algn="r"/>
            <a:r>
              <a:rPr lang="fa-IR" sz="2000" dirty="0" smtClean="0"/>
              <a:t>اختلال پایدار ناشی از مواد توهم زا: در درمان اختلال ادراکی پایدار ناشی از مواد توهم زا از نوع تسکینی است.</a:t>
            </a:r>
          </a:p>
          <a:p>
            <a:pPr algn="r"/>
            <a:endParaRPr lang="fa-IR" sz="2000" dirty="0" smtClean="0"/>
          </a:p>
          <a:p>
            <a:pPr algn="r"/>
            <a:r>
              <a:rPr lang="fa-IR" sz="2000" dirty="0" smtClean="0"/>
              <a:t>روان پریشی ناشی از مواد توهم زا: داروهای آنتی سایکوتیک</a:t>
            </a:r>
          </a:p>
          <a:p>
            <a:pPr algn="r"/>
            <a:endParaRPr lang="fa-IR" sz="2000" dirty="0" smtClean="0"/>
          </a:p>
          <a:p>
            <a:pPr algn="r"/>
            <a:r>
              <a:rPr lang="fa-IR" sz="2000" dirty="0" smtClean="0"/>
              <a:t>فن سیکلیدین: هدف از درمان مسمومیت با </a:t>
            </a:r>
            <a:r>
              <a:rPr lang="en-US" sz="2000" dirty="0" smtClean="0"/>
              <a:t>PCP</a:t>
            </a:r>
            <a:r>
              <a:rPr lang="fa-IR" sz="2000" dirty="0" smtClean="0"/>
              <a:t> کاهش سطح سیستمیک </a:t>
            </a:r>
            <a:r>
              <a:rPr lang="en-US" sz="2000" dirty="0" smtClean="0"/>
              <a:t>PCP</a:t>
            </a:r>
            <a:r>
              <a:rPr lang="fa-IR" sz="2000" dirty="0" smtClean="0"/>
              <a:t> و پرداختن به مساِئل طبی، رفتاری و روان پزشکی است.</a:t>
            </a:r>
            <a:endParaRPr lang="fa-IR" sz="2000" dirty="0"/>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FF0000"/>
                </a:solidFill>
              </a:rPr>
              <a:t>اختلالات مرتبط با مواد افیونی(اپیوئیدها)</a:t>
            </a:r>
            <a:endParaRPr lang="fa-IR" dirty="0">
              <a:solidFill>
                <a:srgbClr val="FF0000"/>
              </a:solidFill>
            </a:endParaRPr>
          </a:p>
        </p:txBody>
      </p:sp>
      <p:sp>
        <p:nvSpPr>
          <p:cNvPr id="3" name="Rectangle 2"/>
          <p:cNvSpPr/>
          <p:nvPr/>
        </p:nvSpPr>
        <p:spPr>
          <a:xfrm>
            <a:off x="1371600" y="2667000"/>
            <a:ext cx="6781800" cy="1938992"/>
          </a:xfrm>
          <a:prstGeom prst="rect">
            <a:avLst/>
          </a:prstGeom>
        </p:spPr>
        <p:txBody>
          <a:bodyPr wrap="square">
            <a:spAutoFit/>
          </a:bodyPr>
          <a:lstStyle/>
          <a:p>
            <a:pPr algn="r"/>
            <a:r>
              <a:rPr lang="fa-IR" sz="2000" dirty="0" smtClean="0"/>
              <a:t>مواد افیونی از هزاران سال پیش به منظور تسکین درد و سایر اهداف پزشکی به کاررفته اند. اما در عین حال سابقه ای طولانی از مصرف نابجای این مواد به دلیل اثرات روان گردانشان وجود دارد.</a:t>
            </a:r>
          </a:p>
          <a:p>
            <a:pPr algn="r"/>
            <a:r>
              <a:rPr lang="fa-IR" sz="2000" dirty="0" smtClean="0"/>
              <a:t>مصرف نابجای مواد افیونی می تواند به سندرم های سوء مصرف مواد و وابستگی بیانجامد و اختلالاتی در خلق، شناخت و رفتار ایجاد کند که نمای بالینی سایر اختلالات روانپزشکی را تقلید می کنند.</a:t>
            </a:r>
            <a:endParaRPr lang="fa-IR" sz="2000" dirty="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تعاریف</a:t>
            </a:r>
            <a:endParaRPr lang="fa-IR" dirty="0"/>
          </a:p>
        </p:txBody>
      </p:sp>
      <p:sp>
        <p:nvSpPr>
          <p:cNvPr id="3" name="Rectangle 2"/>
          <p:cNvSpPr/>
          <p:nvPr/>
        </p:nvSpPr>
        <p:spPr>
          <a:xfrm>
            <a:off x="2286000" y="2362199"/>
            <a:ext cx="5715000" cy="2862322"/>
          </a:xfrm>
          <a:prstGeom prst="rect">
            <a:avLst/>
          </a:prstGeom>
        </p:spPr>
        <p:txBody>
          <a:bodyPr wrap="square">
            <a:spAutoFit/>
          </a:bodyPr>
          <a:lstStyle/>
          <a:p>
            <a:pPr algn="r"/>
            <a:r>
              <a:rPr lang="fa-IR" sz="2000" dirty="0" smtClean="0">
                <a:solidFill>
                  <a:srgbClr val="C00000"/>
                </a:solidFill>
              </a:rPr>
              <a:t>- وابستگی به مواد افیونی </a:t>
            </a:r>
            <a:r>
              <a:rPr lang="fa-IR" sz="2000" dirty="0" smtClean="0"/>
              <a:t>به مجموعه ای از علایم فیزیولوژیک، رفتاری و شناختی اعمال می شود که رو هم رفته نشان دهنده ی تداوم مصرف داروهای افیونی با وجود مشکلات شدید ناشی از مصرف آنهاست.</a:t>
            </a:r>
          </a:p>
          <a:p>
            <a:pPr algn="r"/>
            <a:r>
              <a:rPr lang="fa-IR" sz="2000" dirty="0" smtClean="0">
                <a:solidFill>
                  <a:srgbClr val="C00000"/>
                </a:solidFill>
              </a:rPr>
              <a:t>-اصطلاح سوء مصرف موادافیونی </a:t>
            </a:r>
            <a:r>
              <a:rPr lang="fa-IR" sz="2000" dirty="0" smtClean="0"/>
              <a:t>به الگویی از مصرف غیرانطباقی یک ماده ی افیونی گفته می شود که طی یک دوره ی 12 ماهه بروز کرده و از لحاظ بالینی منجر به تخریب یا ناراحتی قابل توجهی می شوند اما واجد ملاک های وابستگی به مواد افیونی نیستند.</a:t>
            </a:r>
            <a:endParaRPr lang="fa-IR" sz="2000" dirty="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همه گیرشناسی</a:t>
            </a:r>
            <a:endParaRPr lang="fa-IR" dirty="0">
              <a:solidFill>
                <a:srgbClr val="FF0000"/>
              </a:solidFill>
            </a:endParaRPr>
          </a:p>
        </p:txBody>
      </p:sp>
      <p:sp>
        <p:nvSpPr>
          <p:cNvPr id="3" name="Rectangle 2"/>
          <p:cNvSpPr/>
          <p:nvPr/>
        </p:nvSpPr>
        <p:spPr>
          <a:xfrm>
            <a:off x="2057400" y="2514600"/>
            <a:ext cx="5791200" cy="1631216"/>
          </a:xfrm>
          <a:prstGeom prst="rect">
            <a:avLst/>
          </a:prstGeom>
        </p:spPr>
        <p:txBody>
          <a:bodyPr wrap="square">
            <a:spAutoFit/>
          </a:bodyPr>
          <a:lstStyle/>
          <a:p>
            <a:pPr algn="r"/>
            <a:r>
              <a:rPr lang="fa-IR" sz="2000" dirty="0" smtClean="0"/>
              <a:t>میزان های وابستگی و مصرف که از پیمایش های ملی گرفته شده اند به درستی معرف نوسانات مصرف مواد افیونی در بین جمعیت افراد وابسته به این مواد و کسانی که قبلا وابستگی به مواد افیونی داشته اند نیست.</a:t>
            </a:r>
          </a:p>
          <a:p>
            <a:pPr algn="r"/>
            <a:r>
              <a:rPr lang="fa-IR" sz="2000" dirty="0" smtClean="0"/>
              <a:t>(مصرف کنندگان در طول عمر) حدود 3 میلیون نفر است.</a:t>
            </a:r>
            <a:endParaRPr lang="fa-IR" sz="20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تکنیک ها</a:t>
            </a:r>
            <a:endParaRPr lang="fa-IR" dirty="0">
              <a:solidFill>
                <a:srgbClr val="FF0000"/>
              </a:solidFill>
            </a:endParaRPr>
          </a:p>
        </p:txBody>
      </p:sp>
      <p:sp>
        <p:nvSpPr>
          <p:cNvPr id="3" name="Rectangle 2"/>
          <p:cNvSpPr/>
          <p:nvPr/>
        </p:nvSpPr>
        <p:spPr>
          <a:xfrm>
            <a:off x="2057400" y="2133600"/>
            <a:ext cx="5638800" cy="3539430"/>
          </a:xfrm>
          <a:prstGeom prst="rect">
            <a:avLst/>
          </a:prstGeom>
        </p:spPr>
        <p:txBody>
          <a:bodyPr wrap="square">
            <a:spAutoFit/>
          </a:bodyPr>
          <a:lstStyle/>
          <a:p>
            <a:pPr algn="r"/>
            <a:r>
              <a:rPr lang="fa-IR" sz="3200" dirty="0" smtClean="0"/>
              <a:t>- روانی- آموزشی</a:t>
            </a:r>
          </a:p>
          <a:p>
            <a:pPr algn="r"/>
            <a:r>
              <a:rPr lang="fa-IR" sz="3200" dirty="0" smtClean="0"/>
              <a:t>- تصریح ارزشها</a:t>
            </a:r>
          </a:p>
          <a:p>
            <a:pPr algn="r"/>
            <a:r>
              <a:rPr lang="fa-IR" sz="3200" dirty="0" smtClean="0"/>
              <a:t>- حل مساله</a:t>
            </a:r>
          </a:p>
          <a:p>
            <a:pPr algn="r"/>
            <a:r>
              <a:rPr lang="fa-IR" sz="3200" dirty="0" smtClean="0"/>
              <a:t>- هدف گزینی</a:t>
            </a:r>
          </a:p>
          <a:p>
            <a:pPr algn="r"/>
            <a:r>
              <a:rPr lang="fa-IR" sz="3200" dirty="0" smtClean="0"/>
              <a:t>- طرح ریزی پیشگیری از عود</a:t>
            </a:r>
          </a:p>
          <a:p>
            <a:pPr algn="r"/>
            <a:r>
              <a:rPr lang="fa-IR" sz="3200" dirty="0" smtClean="0"/>
              <a:t>- تکنیک های آرامش عضلانی</a:t>
            </a:r>
          </a:p>
          <a:p>
            <a:pPr algn="r"/>
            <a:r>
              <a:rPr lang="fa-IR" sz="3200" dirty="0" smtClean="0"/>
              <a:t>- نقش بازی کردن</a:t>
            </a:r>
            <a:endParaRPr lang="fa-IR" sz="3200" dirty="0"/>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نوروفارماکولوژی</a:t>
            </a:r>
            <a:endParaRPr lang="fa-IR" dirty="0">
              <a:solidFill>
                <a:srgbClr val="FF0000"/>
              </a:solidFill>
            </a:endParaRPr>
          </a:p>
        </p:txBody>
      </p:sp>
      <p:sp>
        <p:nvSpPr>
          <p:cNvPr id="3" name="Rectangle 2"/>
          <p:cNvSpPr/>
          <p:nvPr/>
        </p:nvSpPr>
        <p:spPr>
          <a:xfrm>
            <a:off x="1828800" y="2438400"/>
            <a:ext cx="5943600" cy="2554545"/>
          </a:xfrm>
          <a:prstGeom prst="rect">
            <a:avLst/>
          </a:prstGeom>
        </p:spPr>
        <p:txBody>
          <a:bodyPr wrap="square">
            <a:spAutoFit/>
          </a:bodyPr>
          <a:lstStyle/>
          <a:p>
            <a:pPr algn="r"/>
            <a:r>
              <a:rPr lang="fa-IR" sz="2000" dirty="0" smtClean="0"/>
              <a:t>اثرات اصلی مواد افیونی از طریق گیرنده های مواد افیونی اعمال می شود.</a:t>
            </a:r>
          </a:p>
          <a:p>
            <a:pPr algn="r"/>
            <a:r>
              <a:rPr lang="fa-IR" sz="2000" dirty="0" smtClean="0"/>
              <a:t>سه طبقه ازمواد افیونی درونزاد در مغز:</a:t>
            </a:r>
          </a:p>
          <a:p>
            <a:pPr algn="r"/>
            <a:r>
              <a:rPr lang="fa-IR" sz="2000" dirty="0" smtClean="0"/>
              <a:t>- آندروفین ها</a:t>
            </a:r>
          </a:p>
          <a:p>
            <a:pPr algn="r"/>
            <a:r>
              <a:rPr lang="fa-IR" sz="2000" dirty="0" smtClean="0"/>
              <a:t>- دینورفین ها</a:t>
            </a:r>
          </a:p>
          <a:p>
            <a:pPr algn="r"/>
            <a:r>
              <a:rPr lang="fa-IR" sz="2000" dirty="0" smtClean="0"/>
              <a:t>- آنکفالین ها</a:t>
            </a:r>
          </a:p>
          <a:p>
            <a:pPr algn="r"/>
            <a:r>
              <a:rPr lang="fa-IR" sz="2000" dirty="0" smtClean="0"/>
              <a:t>اثرات مواد افیونی بر روی سیستم های ناقل عصبی دوپامینرژیک و نورآدرنرژیک</a:t>
            </a:r>
            <a:endParaRPr lang="fa-IR" sz="2000" dirty="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تحمل و وابستگی</a:t>
            </a:r>
            <a:endParaRPr lang="fa-IR" dirty="0"/>
          </a:p>
        </p:txBody>
      </p:sp>
      <p:sp>
        <p:nvSpPr>
          <p:cNvPr id="3" name="Rectangle 2"/>
          <p:cNvSpPr/>
          <p:nvPr/>
        </p:nvSpPr>
        <p:spPr>
          <a:xfrm>
            <a:off x="1905000" y="2133600"/>
            <a:ext cx="6019800" cy="3170099"/>
          </a:xfrm>
          <a:prstGeom prst="rect">
            <a:avLst/>
          </a:prstGeom>
        </p:spPr>
        <p:txBody>
          <a:bodyPr wrap="square">
            <a:spAutoFit/>
          </a:bodyPr>
          <a:lstStyle/>
          <a:p>
            <a:pPr algn="r"/>
            <a:r>
              <a:rPr lang="fa-IR" sz="2000" dirty="0" smtClean="0"/>
              <a:t>تحمل در تمام اثرات مواد افیونی به طور یکسان و یکدستی ایجاد نمی شود.</a:t>
            </a:r>
          </a:p>
          <a:p>
            <a:pPr algn="r"/>
            <a:r>
              <a:rPr lang="fa-IR" sz="2000" dirty="0" smtClean="0"/>
              <a:t>تحمل نسبت به برخی اثرات این مواد ممکن است آنقدر شدید باشد که برای دستیابی به اثرات اولیه، افزایش دوز تا صدبرابر دوز اولیه ضرورت یابد.</a:t>
            </a:r>
          </a:p>
          <a:p>
            <a:pPr algn="r"/>
            <a:r>
              <a:rPr lang="fa-IR" sz="2000" dirty="0" smtClean="0"/>
              <a:t>علایم محرومیت مواد افیونی زمانی بروز می کند که شخص این ترکیبات را به مدت طولانی مصرف کرده باشد یا قطع مصرف بسیار سریع بوده است.</a:t>
            </a:r>
          </a:p>
          <a:p>
            <a:pPr algn="r"/>
            <a:r>
              <a:rPr lang="fa-IR" sz="2000" dirty="0" smtClean="0">
                <a:solidFill>
                  <a:srgbClr val="C00000"/>
                </a:solidFill>
              </a:rPr>
              <a:t>اثرات مواد افیونی بر نورون های نورآدرنرژیک احتمالا عامل اصلی علایم محرومیت این مواد است.</a:t>
            </a:r>
            <a:endParaRPr lang="fa-IR" sz="20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هم ابتلایی</a:t>
            </a:r>
            <a:endParaRPr lang="fa-IR" dirty="0"/>
          </a:p>
        </p:txBody>
      </p:sp>
      <p:sp>
        <p:nvSpPr>
          <p:cNvPr id="3" name="Rectangle 2"/>
          <p:cNvSpPr/>
          <p:nvPr/>
        </p:nvSpPr>
        <p:spPr>
          <a:xfrm>
            <a:off x="1828800" y="2362200"/>
            <a:ext cx="6096000" cy="2862322"/>
          </a:xfrm>
          <a:prstGeom prst="rect">
            <a:avLst/>
          </a:prstGeom>
        </p:spPr>
        <p:txBody>
          <a:bodyPr wrap="square">
            <a:spAutoFit/>
          </a:bodyPr>
          <a:lstStyle/>
          <a:p>
            <a:pPr algn="r"/>
            <a:r>
              <a:rPr lang="fa-IR" sz="2000" dirty="0" smtClean="0"/>
              <a:t>حدود 90 درصد افراد مبتلا به وابستگی به مواد افیونی یک تشخیص روانپزشکی دیگر هم دارند.</a:t>
            </a:r>
          </a:p>
          <a:p>
            <a:pPr algn="r"/>
            <a:r>
              <a:rPr lang="fa-IR" sz="2000" dirty="0" smtClean="0"/>
              <a:t>شایع ترین تشخیص های روان پزشکی توام عبارتند از:</a:t>
            </a:r>
          </a:p>
          <a:p>
            <a:pPr algn="r"/>
            <a:r>
              <a:rPr lang="fa-IR" sz="2000" dirty="0" smtClean="0"/>
              <a:t>- اختلال افسردگی اساسی</a:t>
            </a:r>
          </a:p>
          <a:p>
            <a:pPr algn="r"/>
            <a:r>
              <a:rPr lang="fa-IR" sz="2000" dirty="0" smtClean="0"/>
              <a:t>- اختلالات مصرف الکل</a:t>
            </a:r>
          </a:p>
          <a:p>
            <a:pPr algn="r"/>
            <a:r>
              <a:rPr lang="fa-IR" sz="2000" dirty="0" smtClean="0"/>
              <a:t>- اختلال شخصیت ضداجتماعی</a:t>
            </a:r>
          </a:p>
          <a:p>
            <a:pPr algn="r"/>
            <a:r>
              <a:rPr lang="fa-IR" sz="2000" dirty="0" smtClean="0"/>
              <a:t>- اختلالات اضطرابی</a:t>
            </a:r>
          </a:p>
          <a:p>
            <a:pPr algn="r"/>
            <a:r>
              <a:rPr lang="fa-IR" sz="2000" dirty="0" smtClean="0">
                <a:solidFill>
                  <a:srgbClr val="C00000"/>
                </a:solidFill>
              </a:rPr>
              <a:t>15 درصد افراد دچار وابستگی به مواد افیونی حداقل یکبار مرتک خودکشی می شوند.</a:t>
            </a:r>
            <a:endParaRPr lang="fa-IR" sz="20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سبب شناسی</a:t>
            </a:r>
            <a:endParaRPr lang="fa-IR" dirty="0">
              <a:solidFill>
                <a:srgbClr val="FF0000"/>
              </a:solidFill>
            </a:endParaRPr>
          </a:p>
        </p:txBody>
      </p:sp>
      <p:sp>
        <p:nvSpPr>
          <p:cNvPr id="3" name="Rectangle 2"/>
          <p:cNvSpPr/>
          <p:nvPr/>
        </p:nvSpPr>
        <p:spPr>
          <a:xfrm>
            <a:off x="1981200" y="2438400"/>
            <a:ext cx="6096000" cy="2308324"/>
          </a:xfrm>
          <a:prstGeom prst="rect">
            <a:avLst/>
          </a:prstGeom>
        </p:spPr>
        <p:txBody>
          <a:bodyPr wrap="square">
            <a:spAutoFit/>
          </a:bodyPr>
          <a:lstStyle/>
          <a:p>
            <a:pPr algn="r"/>
            <a:r>
              <a:rPr lang="fa-IR" sz="2400" dirty="0" smtClean="0"/>
              <a:t>عوامل روانی- اجتماعی</a:t>
            </a:r>
          </a:p>
          <a:p>
            <a:pPr algn="r"/>
            <a:endParaRPr lang="fa-IR" sz="2400" dirty="0" smtClean="0"/>
          </a:p>
          <a:p>
            <a:pPr algn="r"/>
            <a:r>
              <a:rPr lang="fa-IR" sz="2400" dirty="0" smtClean="0"/>
              <a:t>عوامل ژنتیک و زیستی</a:t>
            </a:r>
          </a:p>
          <a:p>
            <a:pPr algn="r"/>
            <a:endParaRPr lang="fa-IR" sz="2400" dirty="0" smtClean="0"/>
          </a:p>
          <a:p>
            <a:pPr algn="r"/>
            <a:r>
              <a:rPr lang="fa-IR" sz="2400" dirty="0" smtClean="0"/>
              <a:t>نظریه روان پویشی</a:t>
            </a:r>
          </a:p>
          <a:p>
            <a:pPr algn="r"/>
            <a:endParaRPr lang="fa-IR" sz="2400" dirty="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تشخیص</a:t>
            </a:r>
            <a:endParaRPr lang="fa-IR" dirty="0">
              <a:solidFill>
                <a:srgbClr val="FF0000"/>
              </a:solidFill>
            </a:endParaRPr>
          </a:p>
        </p:txBody>
      </p:sp>
      <p:sp>
        <p:nvSpPr>
          <p:cNvPr id="3" name="Rectangle 2"/>
          <p:cNvSpPr/>
          <p:nvPr/>
        </p:nvSpPr>
        <p:spPr>
          <a:xfrm>
            <a:off x="2286000" y="2209800"/>
            <a:ext cx="5791200" cy="3170099"/>
          </a:xfrm>
          <a:prstGeom prst="rect">
            <a:avLst/>
          </a:prstGeom>
        </p:spPr>
        <p:txBody>
          <a:bodyPr wrap="square">
            <a:spAutoFit/>
          </a:bodyPr>
          <a:lstStyle/>
          <a:p>
            <a:pPr algn="r"/>
            <a:r>
              <a:rPr lang="fa-IR" sz="2000" dirty="0" smtClean="0"/>
              <a:t>اختلال مصرف مواد افیونی</a:t>
            </a:r>
          </a:p>
          <a:p>
            <a:pPr algn="r"/>
            <a:r>
              <a:rPr lang="fa-IR" sz="2000" dirty="0" smtClean="0"/>
              <a:t>مسمومیت با مواد افیونی</a:t>
            </a:r>
          </a:p>
          <a:p>
            <a:pPr algn="r"/>
            <a:r>
              <a:rPr lang="fa-IR" sz="2000" dirty="0" smtClean="0"/>
              <a:t>محرومیت مواد افیونی:</a:t>
            </a:r>
          </a:p>
          <a:p>
            <a:pPr algn="r"/>
            <a:r>
              <a:rPr lang="fa-IR" sz="2000" dirty="0" smtClean="0"/>
              <a:t>- مورفین و هروئین</a:t>
            </a:r>
          </a:p>
          <a:p>
            <a:pPr algn="r"/>
            <a:r>
              <a:rPr lang="fa-IR" sz="2000" dirty="0" smtClean="0"/>
              <a:t>-مپریدین</a:t>
            </a:r>
          </a:p>
          <a:p>
            <a:pPr algn="r"/>
            <a:r>
              <a:rPr lang="fa-IR" sz="2000" dirty="0" smtClean="0"/>
              <a:t>- متادون</a:t>
            </a:r>
          </a:p>
          <a:p>
            <a:pPr algn="r"/>
            <a:r>
              <a:rPr lang="fa-IR" sz="2000" dirty="0" smtClean="0"/>
              <a:t>علایم: گرفتگی های شدید عضلانی، اسهال شدید، کرامپ های شکمی، آبریزش ازبینی، اشک ریزش، سیخ شدن موها، خمیازه کشیدن، تب، اتساع مردمک، افزایش فشار خون و...</a:t>
            </a:r>
          </a:p>
          <a:p>
            <a:pPr algn="r"/>
            <a:endParaRPr lang="fa-IR" sz="2000" dirty="0"/>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ادامه</a:t>
            </a:r>
            <a:endParaRPr lang="fa-IR" dirty="0">
              <a:solidFill>
                <a:srgbClr val="FF0000"/>
              </a:solidFill>
            </a:endParaRPr>
          </a:p>
        </p:txBody>
      </p:sp>
      <p:sp>
        <p:nvSpPr>
          <p:cNvPr id="3" name="Rectangle 2"/>
          <p:cNvSpPr/>
          <p:nvPr/>
        </p:nvSpPr>
        <p:spPr>
          <a:xfrm>
            <a:off x="2057400" y="2362200"/>
            <a:ext cx="6019800" cy="2308324"/>
          </a:xfrm>
          <a:prstGeom prst="rect">
            <a:avLst/>
          </a:prstGeom>
        </p:spPr>
        <p:txBody>
          <a:bodyPr wrap="square">
            <a:spAutoFit/>
          </a:bodyPr>
          <a:lstStyle/>
          <a:p>
            <a:pPr algn="r"/>
            <a:r>
              <a:rPr lang="fa-IR" sz="2400" dirty="0" smtClean="0"/>
              <a:t>دلیریوم مسمومیت با مواد افیونی</a:t>
            </a:r>
          </a:p>
          <a:p>
            <a:pPr algn="r"/>
            <a:r>
              <a:rPr lang="fa-IR" sz="2400" dirty="0" smtClean="0"/>
              <a:t>اختلال روانپریشی ناشی از مواد افیونی</a:t>
            </a:r>
          </a:p>
          <a:p>
            <a:pPr algn="r"/>
            <a:r>
              <a:rPr lang="fa-IR" sz="2400" dirty="0" smtClean="0"/>
              <a:t>اختلال خلقی ناشی از مواد افیونی</a:t>
            </a:r>
          </a:p>
          <a:p>
            <a:pPr algn="r"/>
            <a:r>
              <a:rPr lang="fa-IR" sz="2400" dirty="0" smtClean="0"/>
              <a:t>اختلال خواب ناشی از مواد افیونی</a:t>
            </a:r>
          </a:p>
          <a:p>
            <a:pPr algn="r"/>
            <a:r>
              <a:rPr lang="fa-IR" sz="2400" dirty="0" smtClean="0"/>
              <a:t>کژکاری جنسی ناشی از مواد افیونی</a:t>
            </a:r>
          </a:p>
          <a:p>
            <a:pPr algn="r"/>
            <a:r>
              <a:rPr lang="fa-IR" sz="2400" dirty="0" smtClean="0"/>
              <a:t>اختلال نامعین مرتبط با مواد افیونی</a:t>
            </a:r>
            <a:endParaRPr lang="fa-IR" sz="2400" dirty="0"/>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درمان و بازپروری</a:t>
            </a:r>
            <a:endParaRPr lang="fa-IR" dirty="0">
              <a:solidFill>
                <a:srgbClr val="FF0000"/>
              </a:solidFill>
            </a:endParaRPr>
          </a:p>
        </p:txBody>
      </p:sp>
      <p:sp>
        <p:nvSpPr>
          <p:cNvPr id="3" name="Rectangle 2"/>
          <p:cNvSpPr/>
          <p:nvPr/>
        </p:nvSpPr>
        <p:spPr>
          <a:xfrm>
            <a:off x="2286000" y="2274838"/>
            <a:ext cx="5715000" cy="3046988"/>
          </a:xfrm>
          <a:prstGeom prst="rect">
            <a:avLst/>
          </a:prstGeom>
        </p:spPr>
        <p:txBody>
          <a:bodyPr wrap="square">
            <a:spAutoFit/>
          </a:bodyPr>
          <a:lstStyle/>
          <a:p>
            <a:pPr algn="r"/>
            <a:r>
              <a:rPr lang="fa-IR" sz="2400" dirty="0" smtClean="0"/>
              <a:t>- محرومیت نظارت شده و سم زدایی:</a:t>
            </a:r>
          </a:p>
          <a:p>
            <a:pPr algn="r"/>
            <a:r>
              <a:rPr lang="fa-IR" sz="2400" dirty="0" smtClean="0"/>
              <a:t>- متادون</a:t>
            </a:r>
          </a:p>
          <a:p>
            <a:pPr algn="r"/>
            <a:endParaRPr lang="fa-IR" sz="2400" dirty="0" smtClean="0"/>
          </a:p>
          <a:p>
            <a:pPr algn="r"/>
            <a:r>
              <a:rPr lang="fa-IR" sz="2400" dirty="0" smtClean="0"/>
              <a:t>- سایر جانشین های مواد افیونی: لوومتادیل</a:t>
            </a:r>
          </a:p>
          <a:p>
            <a:pPr algn="r"/>
            <a:endParaRPr lang="fa-IR" sz="2400" dirty="0" smtClean="0"/>
          </a:p>
          <a:p>
            <a:pPr algn="r"/>
            <a:r>
              <a:rPr lang="fa-IR" sz="2400" dirty="0" smtClean="0"/>
              <a:t>- بوپرونورفین</a:t>
            </a:r>
          </a:p>
          <a:p>
            <a:pPr algn="r"/>
            <a:endParaRPr lang="fa-IR" sz="2400" dirty="0" smtClean="0"/>
          </a:p>
          <a:p>
            <a:pPr algn="r"/>
            <a:r>
              <a:rPr lang="fa-IR" sz="2400" dirty="0" smtClean="0"/>
              <a:t>- آنتاگونیست های مواد افیونی</a:t>
            </a:r>
            <a:endParaRPr lang="fa-IR" sz="2400" dirty="0"/>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ادامه</a:t>
            </a:r>
            <a:endParaRPr lang="fa-IR" dirty="0">
              <a:solidFill>
                <a:srgbClr val="FF0000"/>
              </a:solidFill>
            </a:endParaRPr>
          </a:p>
        </p:txBody>
      </p:sp>
      <p:sp>
        <p:nvSpPr>
          <p:cNvPr id="3" name="Rectangle 2"/>
          <p:cNvSpPr/>
          <p:nvPr/>
        </p:nvSpPr>
        <p:spPr>
          <a:xfrm>
            <a:off x="2286000" y="2690336"/>
            <a:ext cx="5638800" cy="1938992"/>
          </a:xfrm>
          <a:prstGeom prst="rect">
            <a:avLst/>
          </a:prstGeom>
        </p:spPr>
        <p:txBody>
          <a:bodyPr wrap="square">
            <a:spAutoFit/>
          </a:bodyPr>
          <a:lstStyle/>
          <a:p>
            <a:pPr algn="r"/>
            <a:r>
              <a:rPr lang="fa-IR" sz="2400" dirty="0" smtClean="0"/>
              <a:t>- روان درمانی</a:t>
            </a:r>
          </a:p>
          <a:p>
            <a:pPr algn="r"/>
            <a:endParaRPr lang="fa-IR" sz="2400" dirty="0" smtClean="0"/>
          </a:p>
          <a:p>
            <a:pPr algn="r"/>
            <a:r>
              <a:rPr lang="fa-IR" sz="2400" dirty="0" smtClean="0"/>
              <a:t>- جوامع درمانی</a:t>
            </a:r>
          </a:p>
          <a:p>
            <a:pPr algn="r"/>
            <a:endParaRPr lang="fa-IR" sz="2400" dirty="0" smtClean="0"/>
          </a:p>
          <a:p>
            <a:pPr algn="r"/>
            <a:r>
              <a:rPr lang="fa-IR" sz="2400" dirty="0" smtClean="0"/>
              <a:t>معتادان گمنام</a:t>
            </a:r>
            <a:endParaRPr lang="fa-IR" sz="2400" dirty="0"/>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077200" cy="548640"/>
          </a:xfrm>
        </p:spPr>
        <p:txBody>
          <a:bodyPr>
            <a:noAutofit/>
          </a:bodyPr>
          <a:lstStyle/>
          <a:p>
            <a:pPr algn="ctr" rtl="1"/>
            <a:r>
              <a:rPr lang="fa-IR" dirty="0" smtClean="0">
                <a:solidFill>
                  <a:srgbClr val="C00000"/>
                </a:solidFill>
                <a:effectLst>
                  <a:outerShdw blurRad="31750" dist="25400" dir="5400000" algn="tl" rotWithShape="0">
                    <a:srgbClr val="000000">
                      <a:alpha val="25000"/>
                    </a:srgbClr>
                  </a:outerShdw>
                </a:effectLst>
                <a:latin typeface="Arabic Typesetting" pitchFamily="66" charset="-78"/>
                <a:cs typeface="B Titr" pitchFamily="2" charset="-78"/>
              </a:rPr>
              <a:t> با تشكر و قدردانی </a:t>
            </a:r>
            <a:r>
              <a:rPr lang="fa-IR" b="1" dirty="0" smtClean="0">
                <a:solidFill>
                  <a:srgbClr val="C00000"/>
                </a:solidFill>
                <a:effectLst>
                  <a:outerShdw blurRad="31750" dist="25400" dir="5400000" algn="tl" rotWithShape="0">
                    <a:srgbClr val="000000">
                      <a:alpha val="25000"/>
                    </a:srgbClr>
                  </a:outerShdw>
                </a:effectLst>
                <a:latin typeface="Arabic Typesetting" pitchFamily="66" charset="-78"/>
                <a:cs typeface="B Titr" pitchFamily="2" charset="-78"/>
              </a:rPr>
              <a:t>از توجه شما</a:t>
            </a:r>
            <a:endParaRPr lang="en-US" b="1" dirty="0">
              <a:solidFill>
                <a:srgbClr val="C00000"/>
              </a:solidFill>
              <a:latin typeface="Arabic Typesetting" pitchFamily="66" charset="-78"/>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ادامه</a:t>
            </a:r>
            <a:endParaRPr lang="fa-IR" dirty="0">
              <a:solidFill>
                <a:srgbClr val="FF0000"/>
              </a:solidFill>
            </a:endParaRPr>
          </a:p>
        </p:txBody>
      </p:sp>
      <p:sp>
        <p:nvSpPr>
          <p:cNvPr id="3" name="Rectangle 2"/>
          <p:cNvSpPr/>
          <p:nvPr/>
        </p:nvSpPr>
        <p:spPr>
          <a:xfrm>
            <a:off x="2286000" y="2057400"/>
            <a:ext cx="5486400" cy="3539430"/>
          </a:xfrm>
          <a:prstGeom prst="rect">
            <a:avLst/>
          </a:prstGeom>
        </p:spPr>
        <p:txBody>
          <a:bodyPr wrap="square">
            <a:spAutoFit/>
          </a:bodyPr>
          <a:lstStyle/>
          <a:p>
            <a:pPr algn="r"/>
            <a:r>
              <a:rPr lang="fa-IR" sz="2800" dirty="0" smtClean="0"/>
              <a:t>- تکنیک های شناختی</a:t>
            </a:r>
          </a:p>
          <a:p>
            <a:pPr algn="r"/>
            <a:r>
              <a:rPr lang="fa-IR" sz="2800" dirty="0" smtClean="0"/>
              <a:t>- بازسازی محیطی</a:t>
            </a:r>
          </a:p>
          <a:p>
            <a:pPr algn="r"/>
            <a:r>
              <a:rPr lang="fa-IR" sz="2800" dirty="0" smtClean="0"/>
              <a:t>- تصریح ارزش ها</a:t>
            </a:r>
          </a:p>
          <a:p>
            <a:pPr algn="r"/>
            <a:r>
              <a:rPr lang="fa-IR" sz="2800" dirty="0" smtClean="0"/>
              <a:t>تقویت</a:t>
            </a:r>
          </a:p>
          <a:p>
            <a:pPr algn="r"/>
            <a:r>
              <a:rPr lang="fa-IR" sz="2800" dirty="0" smtClean="0"/>
              <a:t>- بهبود مهارت های اجتماعی و مهارت های ارتباطی</a:t>
            </a:r>
          </a:p>
          <a:p>
            <a:pPr algn="r"/>
            <a:r>
              <a:rPr lang="fa-IR" sz="2800" dirty="0" smtClean="0"/>
              <a:t>- تصریح نیازها</a:t>
            </a:r>
          </a:p>
          <a:p>
            <a:pPr algn="r"/>
            <a:r>
              <a:rPr lang="fa-IR" sz="2800" dirty="0" smtClean="0"/>
              <a:t>- ارزیابی و بازخورد </a:t>
            </a:r>
            <a:endParaRPr lang="fa-IR" sz="2800"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5023" y="817583"/>
            <a:ext cx="6965245" cy="782618"/>
          </a:xfrm>
        </p:spPr>
        <p:txBody>
          <a:bodyPr/>
          <a:lstStyle/>
          <a:p>
            <a:r>
              <a:rPr lang="fa-IR" b="1" dirty="0">
                <a:solidFill>
                  <a:srgbClr val="FF0000"/>
                </a:solidFill>
              </a:rPr>
              <a:t>مقدمه و نگاه کلی </a:t>
            </a:r>
            <a:endParaRPr lang="en-US" b="1" dirty="0">
              <a:solidFill>
                <a:srgbClr val="FF0000"/>
              </a:solidFill>
            </a:endParaRPr>
          </a:p>
        </p:txBody>
      </p:sp>
      <p:sp>
        <p:nvSpPr>
          <p:cNvPr id="8" name="Content Placeholder 7"/>
          <p:cNvSpPr>
            <a:spLocks noGrp="1"/>
          </p:cNvSpPr>
          <p:nvPr>
            <p:ph idx="1"/>
          </p:nvPr>
        </p:nvSpPr>
        <p:spPr>
          <a:xfrm>
            <a:off x="990600" y="1828800"/>
            <a:ext cx="7239000" cy="3894269"/>
          </a:xfrm>
        </p:spPr>
        <p:txBody>
          <a:bodyPr>
            <a:normAutofit fontScale="92500"/>
          </a:bodyPr>
          <a:lstStyle/>
          <a:p>
            <a:pPr marL="0" indent="0" algn="justLow" rtl="1">
              <a:lnSpc>
                <a:spcPct val="200000"/>
              </a:lnSpc>
              <a:buNone/>
            </a:pPr>
            <a:r>
              <a:rPr lang="fa-IR" dirty="0"/>
              <a:t>رایج ترین مواد مورد مصرف از هزاران سال پیش بخشی از زندگی بشر بوده اند. برای مثال تریاک دست کم برای 3500 سال در جهت مقاصد پزشکی مصرف شده است و اشاره به کانابیس (ماری جوانا) به عنوان دارو را می توان در طب گیاهی چین باستان یاتف و در انجیل بارها به شراب اشاره شده و بومیان نیمکره غربی توتون را دود می کردند و برگ های کوکا را می جویدند. </a:t>
            </a:r>
            <a:endParaRPr lang="en-US" dirty="0"/>
          </a:p>
        </p:txBody>
      </p:sp>
    </p:spTree>
    <p:extLst>
      <p:ext uri="{BB962C8B-B14F-4D97-AF65-F5344CB8AC3E}">
        <p14:creationId xmlns:p14="http://schemas.microsoft.com/office/powerpoint/2010/main" xmlns="" val="392837633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90600" y="1219200"/>
            <a:ext cx="7239000" cy="3894269"/>
          </a:xfrm>
        </p:spPr>
        <p:txBody>
          <a:bodyPr/>
          <a:lstStyle/>
          <a:p>
            <a:pPr marL="0" indent="0" algn="justLow" rtl="1">
              <a:lnSpc>
                <a:spcPct val="200000"/>
              </a:lnSpc>
              <a:buNone/>
            </a:pPr>
            <a:r>
              <a:rPr lang="fa-IR" dirty="0"/>
              <a:t>با کشف مواد جدید و شیوه های جدید مصرف ، مشکلات جدیدی در مورد مصرف این مواد ظهور کرد اختلالات مصرف مواد اختلالات روان پزشکی پیچیده ای هستند و شبیه سایر اختلالات روان پزشکی ، هم عوامل زیستی و هم عوامل محیطی در پیدایش آنها اهمیت دارند.</a:t>
            </a:r>
            <a:endParaRPr lang="en-US" dirty="0"/>
          </a:p>
          <a:p>
            <a:pPr marL="0" indent="0" algn="justLow" rtl="1">
              <a:lnSpc>
                <a:spcPct val="200000"/>
              </a:lnSpc>
              <a:buNone/>
            </a:pPr>
            <a:endParaRPr lang="en-US" dirty="0"/>
          </a:p>
        </p:txBody>
      </p:sp>
    </p:spTree>
    <p:extLst>
      <p:ext uri="{BB962C8B-B14F-4D97-AF65-F5344CB8AC3E}">
        <p14:creationId xmlns:p14="http://schemas.microsoft.com/office/powerpoint/2010/main" xmlns="" val="428334226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5023" y="817583"/>
            <a:ext cx="6965245" cy="782618"/>
          </a:xfrm>
        </p:spPr>
        <p:txBody>
          <a:bodyPr>
            <a:normAutofit fontScale="90000"/>
          </a:bodyPr>
          <a:lstStyle/>
          <a:p>
            <a:r>
              <a:rPr lang="fa-IR" b="1" dirty="0">
                <a:solidFill>
                  <a:srgbClr val="FF0000"/>
                </a:solidFill>
              </a:rPr>
              <a:t>اصطلاح شناسی </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8" name="Content Placeholder 7"/>
          <p:cNvSpPr>
            <a:spLocks noGrp="1"/>
          </p:cNvSpPr>
          <p:nvPr>
            <p:ph idx="1"/>
          </p:nvPr>
        </p:nvSpPr>
        <p:spPr>
          <a:xfrm>
            <a:off x="990600" y="1828800"/>
            <a:ext cx="7239000" cy="3894269"/>
          </a:xfrm>
        </p:spPr>
        <p:txBody>
          <a:bodyPr/>
          <a:lstStyle/>
          <a:p>
            <a:pPr marL="0" indent="0" algn="justLow" rtl="1">
              <a:lnSpc>
                <a:spcPct val="200000"/>
              </a:lnSpc>
              <a:buNone/>
            </a:pPr>
            <a:r>
              <a:rPr lang="fa-IR" dirty="0"/>
              <a:t>در طول سالیان متمادی برای اشاه به سوء مصرف مواد از اصطلاحات مختلفی استفاده شده است .برای مثال اصطلاح وابستگی در مباحث اختلالات مصرف مواد به یکی از دو مفهوم زیر به کار می رود در وابستگی رفتاری ، فعالیت های مواد جویی و شواهد مربوط به الگوهای مصرف بیمارگون مورد تاکید قرار می گیرد.</a:t>
            </a:r>
            <a:endParaRPr lang="en-US" dirty="0"/>
          </a:p>
        </p:txBody>
      </p:sp>
    </p:spTree>
    <p:extLst>
      <p:ext uri="{BB962C8B-B14F-4D97-AF65-F5344CB8AC3E}">
        <p14:creationId xmlns:p14="http://schemas.microsoft.com/office/powerpoint/2010/main" xmlns="" val="428334226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6461</TotalTime>
  <Words>3349</Words>
  <Application>Microsoft Office PowerPoint</Application>
  <PresentationFormat>On-screen Show (4:3)</PresentationFormat>
  <Paragraphs>262</Paragraphs>
  <Slides>58</Slides>
  <Notes>1</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WritingDesignTemplate</vt:lpstr>
      <vt:lpstr>Pushpin</vt:lpstr>
      <vt:lpstr>Slide 1</vt:lpstr>
      <vt:lpstr>مصاحبه انگیزشی</vt:lpstr>
      <vt:lpstr>اصول مصاحبه انگیزشی </vt:lpstr>
      <vt:lpstr>راهبردهای انگیزشی</vt:lpstr>
      <vt:lpstr>تکنیک ها</vt:lpstr>
      <vt:lpstr>ادامه</vt:lpstr>
      <vt:lpstr>مقدمه و نگاه کلی </vt:lpstr>
      <vt:lpstr>Slide 8</vt:lpstr>
      <vt:lpstr>اصطلاح شناسی  </vt:lpstr>
      <vt:lpstr>همه گیرشناسی </vt:lpstr>
      <vt:lpstr>Slide 11</vt:lpstr>
      <vt:lpstr>Slide 12</vt:lpstr>
      <vt:lpstr>اصطلاحاتی که در زمینه اختلالات مرتبط با مواد به کار می روند. </vt:lpstr>
      <vt:lpstr>سبب شناسی </vt:lpstr>
      <vt:lpstr>Slide 15</vt:lpstr>
      <vt:lpstr>عوامل سایکودینامیک (روان پویشی)  </vt:lpstr>
      <vt:lpstr>عوامل عصبی </vt:lpstr>
      <vt:lpstr>راه های عصبی و نورترانسمیترها </vt:lpstr>
      <vt:lpstr>هم ابتلایی</vt:lpstr>
      <vt:lpstr>افسردگی و خودکشی  </vt:lpstr>
      <vt:lpstr>طبقه بندی تشخیص  </vt:lpstr>
      <vt:lpstr>درمان و بازپروری  </vt:lpstr>
      <vt:lpstr>انتخاب درمان </vt:lpstr>
      <vt:lpstr>Slide 24</vt:lpstr>
      <vt:lpstr>اختلالات مرتبط با الکل </vt:lpstr>
      <vt:lpstr>Slide 26</vt:lpstr>
      <vt:lpstr>اختلالات مرتبط با کافئین</vt:lpstr>
      <vt:lpstr>همه گیرشناسی</vt:lpstr>
      <vt:lpstr>هم ابتلایی</vt:lpstr>
      <vt:lpstr>سبب شناسی</vt:lpstr>
      <vt:lpstr>خصوصیات بالینی</vt:lpstr>
      <vt:lpstr>درمان</vt:lpstr>
      <vt:lpstr>اختلالات مرتبط با کانابیس</vt:lpstr>
      <vt:lpstr>فرآورده های کانابیس</vt:lpstr>
      <vt:lpstr>همه گیرشناسی</vt:lpstr>
      <vt:lpstr>تشخیص و خصوصیات بالینی</vt:lpstr>
      <vt:lpstr>طبقه بندی تشخیصی</vt:lpstr>
      <vt:lpstr>اختلالات نامعین مرتبط با کانابیس</vt:lpstr>
      <vt:lpstr>درمان و بازتوانی</vt:lpstr>
      <vt:lpstr>اختلالات مرتبط با مواد توهم زا</vt:lpstr>
      <vt:lpstr>همه گیرشناسی</vt:lpstr>
      <vt:lpstr>تشخیص</vt:lpstr>
      <vt:lpstr>طبقه بندی تشخیصی</vt:lpstr>
      <vt:lpstr>انواع</vt:lpstr>
      <vt:lpstr>درمان</vt:lpstr>
      <vt:lpstr>ادامه درمان</vt:lpstr>
      <vt:lpstr>اختلالات مرتبط با مواد افیونی(اپیوئیدها)</vt:lpstr>
      <vt:lpstr>تعاریف</vt:lpstr>
      <vt:lpstr>همه گیرشناسی</vt:lpstr>
      <vt:lpstr>نوروفارماکولوژی</vt:lpstr>
      <vt:lpstr>تحمل و وابستگی</vt:lpstr>
      <vt:lpstr>هم ابتلایی</vt:lpstr>
      <vt:lpstr>سبب شناسی</vt:lpstr>
      <vt:lpstr>تشخیص</vt:lpstr>
      <vt:lpstr>ادامه</vt:lpstr>
      <vt:lpstr>درمان و بازپروری</vt:lpstr>
      <vt:lpstr>ادامه</vt:lpstr>
      <vt:lpstr> با تشكر و قدردانی از توجه شما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Atbin</dc:creator>
  <cp:lastModifiedBy>mohsen</cp:lastModifiedBy>
  <cp:revision>730</cp:revision>
  <dcterms:created xsi:type="dcterms:W3CDTF">2013-05-05T07:54:46Z</dcterms:created>
  <dcterms:modified xsi:type="dcterms:W3CDTF">2016-12-07T18:33:25Z</dcterms:modified>
</cp:coreProperties>
</file>