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26"/>
  </p:notesMasterIdLst>
  <p:sldIdLst>
    <p:sldId id="256" r:id="rId2"/>
    <p:sldId id="257" r:id="rId3"/>
    <p:sldId id="258" r:id="rId4"/>
    <p:sldId id="259" r:id="rId5"/>
    <p:sldId id="260" r:id="rId6"/>
    <p:sldId id="261" r:id="rId7"/>
    <p:sldId id="262" r:id="rId8"/>
    <p:sldId id="263" r:id="rId9"/>
    <p:sldId id="277" r:id="rId10"/>
    <p:sldId id="264" r:id="rId11"/>
    <p:sldId id="278" r:id="rId12"/>
    <p:sldId id="279" r:id="rId13"/>
    <p:sldId id="265" r:id="rId14"/>
    <p:sldId id="266" r:id="rId15"/>
    <p:sldId id="280" r:id="rId16"/>
    <p:sldId id="267" r:id="rId17"/>
    <p:sldId id="281" r:id="rId18"/>
    <p:sldId id="268" r:id="rId19"/>
    <p:sldId id="269" r:id="rId20"/>
    <p:sldId id="270" r:id="rId21"/>
    <p:sldId id="282" r:id="rId22"/>
    <p:sldId id="271" r:id="rId23"/>
    <p:sldId id="283" r:id="rId24"/>
    <p:sldId id="276" r:id="rId2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71" autoAdjust="0"/>
  </p:normalViewPr>
  <p:slideViewPr>
    <p:cSldViewPr>
      <p:cViewPr>
        <p:scale>
          <a:sx n="60" d="100"/>
          <a:sy n="60" d="100"/>
        </p:scale>
        <p:origin x="-1638" y="-294"/>
      </p:cViewPr>
      <p:guideLst>
        <p:guide orient="horz" pos="2160"/>
        <p:guide pos="2880"/>
      </p:guideLst>
    </p:cSldViewPr>
  </p:slideViewPr>
  <p:outlineViewPr>
    <p:cViewPr>
      <p:scale>
        <a:sx n="33" d="100"/>
        <a:sy n="33" d="100"/>
      </p:scale>
      <p:origin x="0" y="312"/>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EDC251-196C-4629-85AD-9DF9838C3E62}" type="datetimeFigureOut">
              <a:rPr lang="fa-IR" smtClean="0"/>
              <a:t>04/09/1434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5289135-2ADE-45FA-8413-FD8F719CE7FB}" type="slidenum">
              <a:rPr lang="fa-IR" smtClean="0"/>
              <a:t>‹#›</a:t>
            </a:fld>
            <a:endParaRPr lang="fa-IR"/>
          </a:p>
        </p:txBody>
      </p:sp>
    </p:spTree>
    <p:extLst>
      <p:ext uri="{BB962C8B-B14F-4D97-AF65-F5344CB8AC3E}">
        <p14:creationId xmlns:p14="http://schemas.microsoft.com/office/powerpoint/2010/main" val="32848154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3"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7FE06E9F-5F85-43BC-BE0E-88717CAD201A}" type="datetimeFigureOut">
              <a:rPr lang="fa-IR" smtClean="0"/>
              <a:t>04/09/1434</a:t>
            </a:fld>
            <a:endParaRPr lang="fa-IR"/>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7"/>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7"/>
            <a:ext cx="643667" cy="365125"/>
          </a:xfrm>
        </p:spPr>
        <p:txBody>
          <a:bodyPr/>
          <a:lstStyle>
            <a:lvl1pPr>
              <a:defRPr>
                <a:solidFill>
                  <a:schemeClr val="accent1"/>
                </a:solidFill>
              </a:defRPr>
            </a:lvl1pPr>
          </a:lstStyle>
          <a:p>
            <a:fld id="{523FC249-4C52-480B-B594-56553C33BFD0}" type="slidenum">
              <a:rPr lang="fa-IR" smtClean="0"/>
              <a:t>‹#›</a:t>
            </a:fld>
            <a:endParaRPr lang="fa-IR"/>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06E9F-5F85-43BC-BE0E-88717CAD201A}" type="datetimeFigureOut">
              <a:rPr lang="fa-IR" smtClean="0"/>
              <a:t>04/09/1434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06E9F-5F85-43BC-BE0E-88717CAD201A}" type="datetimeFigureOut">
              <a:rPr lang="fa-IR" smtClean="0"/>
              <a:t>04/09/1434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06E9F-5F85-43BC-BE0E-88717CAD201A}" type="datetimeFigureOut">
              <a:rPr lang="fa-IR" smtClean="0"/>
              <a:t>04/09/1434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06E9F-5F85-43BC-BE0E-88717CAD201A}" type="datetimeFigureOut">
              <a:rPr lang="fa-IR" smtClean="0"/>
              <a:t>04/09/1434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E06E9F-5F85-43BC-BE0E-88717CAD201A}" type="datetimeFigureOut">
              <a:rPr lang="fa-IR" smtClean="0"/>
              <a:t>04/09/1434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3FC249-4C52-480B-B594-56553C33BFD0}"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06E9F-5F85-43BC-BE0E-88717CAD201A}" type="datetimeFigureOut">
              <a:rPr lang="fa-IR" smtClean="0"/>
              <a:t>04/09/1434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06E9F-5F85-43BC-BE0E-88717CAD201A}" type="datetimeFigureOut">
              <a:rPr lang="fa-IR" smtClean="0"/>
              <a:t>04/09/1434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06E9F-5F85-43BC-BE0E-88717CAD201A}" type="datetimeFigureOut">
              <a:rPr lang="fa-IR" smtClean="0"/>
              <a:t>04/09/1434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FE06E9F-5F85-43BC-BE0E-88717CAD201A}" type="datetimeFigureOut">
              <a:rPr lang="fa-IR" smtClean="0"/>
              <a:t>04/09/1434</a:t>
            </a:fld>
            <a:endParaRPr lang="fa-IR"/>
          </a:p>
        </p:txBody>
      </p:sp>
      <p:sp>
        <p:nvSpPr>
          <p:cNvPr id="7" name="Slide Number Placeholder 6"/>
          <p:cNvSpPr>
            <a:spLocks noGrp="1"/>
          </p:cNvSpPr>
          <p:nvPr>
            <p:ph type="sldNum" sz="quarter" idx="12"/>
          </p:nvPr>
        </p:nvSpPr>
        <p:spPr/>
        <p:txBody>
          <a:bodyPr/>
          <a:lstStyle/>
          <a:p>
            <a:fld id="{523FC249-4C52-480B-B594-56553C33BFD0}" type="slidenum">
              <a:rPr lang="fa-IR" smtClean="0"/>
              <a:t>‹#›</a:t>
            </a:fld>
            <a:endParaRPr lang="fa-IR"/>
          </a:p>
        </p:txBody>
      </p:sp>
      <p:sp>
        <p:nvSpPr>
          <p:cNvPr id="58" name="Rectangle 57"/>
          <p:cNvSpPr/>
          <p:nvPr/>
        </p:nvSpPr>
        <p:spPr>
          <a:xfrm>
            <a:off x="905573"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fa-IR"/>
          </a:p>
        </p:txBody>
      </p:sp>
      <p:sp>
        <p:nvSpPr>
          <p:cNvPr id="2" name="Title 1"/>
          <p:cNvSpPr>
            <a:spLocks noGrp="1"/>
          </p:cNvSpPr>
          <p:nvPr>
            <p:ph type="title"/>
          </p:nvPr>
        </p:nvSpPr>
        <p:spPr>
          <a:xfrm>
            <a:off x="4739834" y="2657435"/>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06E9F-5F85-43BC-BE0E-88717CAD201A}" type="datetimeFigureOut">
              <a:rPr lang="fa-IR" smtClean="0"/>
              <a:t>04/09/1434</a:t>
            </a:fld>
            <a:endParaRPr lang="fa-IR"/>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523FC249-4C52-480B-B594-56553C33BFD0}"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9"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8"/>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7FE06E9F-5F85-43BC-BE0E-88717CAD201A}" type="datetimeFigureOut">
              <a:rPr lang="fa-IR" smtClean="0"/>
              <a:t>04/09/1434</a:t>
            </a:fld>
            <a:endParaRPr lang="fa-IR"/>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7"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523FC249-4C52-480B-B594-56553C33BFD0}"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8637" y="2564906"/>
            <a:ext cx="1416995"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0" cap="none" spc="0" dirty="0" smtClean="0">
                <a:ln/>
                <a:solidFill>
                  <a:srgbClr val="FF0000"/>
                </a:solidFill>
                <a:effectLst>
                  <a:outerShdw blurRad="38100" dist="38100" dir="2700000" algn="tl">
                    <a:srgbClr val="000000">
                      <a:alpha val="43137"/>
                    </a:srgbClr>
                  </a:outerShdw>
                </a:effectLst>
                <a:latin typeface="Far.Symbol1"/>
                <a:ea typeface="Calibri"/>
                <a:cs typeface="Arial Unicode MS"/>
              </a:rPr>
              <a:t>4</a:t>
            </a:r>
            <a:endParaRPr lang="fa-IR" sz="20000" cap="none" spc="0" dirty="0">
              <a:ln/>
              <a:solidFill>
                <a:srgbClr val="FF0000"/>
              </a:solidFill>
              <a:effectLst>
                <a:outerShdw blurRad="38100" dist="38100" dir="2700000" algn="tl">
                  <a:srgbClr val="000000">
                    <a:alpha val="43137"/>
                  </a:srgbClr>
                </a:outerShdw>
              </a:effectLst>
            </a:endParaRPr>
          </a:p>
        </p:txBody>
      </p:sp>
      <p:pic>
        <p:nvPicPr>
          <p:cNvPr id="1026" name="Picture 2" descr="D:\Program\All Pictures\Pictures (2)\بسم الل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5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28801"/>
            <a:ext cx="7632848" cy="3508977"/>
          </a:xfrm>
        </p:spPr>
        <p:txBody>
          <a:bodyPr>
            <a:normAutofit/>
          </a:bodyPr>
          <a:lstStyle/>
          <a:p>
            <a:pPr marL="68580" indent="0">
              <a:buNone/>
            </a:pPr>
            <a:r>
              <a:rPr lang="fa-IR" sz="3200" dirty="0">
                <a:latin typeface="IranNastaliq" pitchFamily="18" charset="0"/>
                <a:cs typeface="IranNastaliq" pitchFamily="18" charset="0"/>
              </a:rPr>
              <a:t>این ضمایر از نظر ترکیب غالباً مفعولٌ به هستند و چون مفعولٌ به همیشه منصوب  (   ﹷ ) است به </a:t>
            </a:r>
            <a:r>
              <a:rPr lang="fa-IR" sz="3200" dirty="0" smtClean="0">
                <a:latin typeface="IranNastaliq" pitchFamily="18" charset="0"/>
                <a:cs typeface="IranNastaliq" pitchFamily="18" charset="0"/>
              </a:rPr>
              <a:t>آنها     </a:t>
            </a:r>
            <a:r>
              <a:rPr lang="fa-IR" sz="3200" dirty="0">
                <a:latin typeface="IranNastaliq" pitchFamily="18" charset="0"/>
                <a:cs typeface="IranNastaliq" pitchFamily="18" charset="0"/>
              </a:rPr>
              <a:t>ضمایر منفصل منصوب گفته می شود . این ضمایر اغلب قبل از فعل می آیند . بدین خاطر در ترجمه ی آن از قید «فقط» یا «تنها» استفاده می شود این ضمایر عبارت اند از:</a:t>
            </a:r>
          </a:p>
          <a:p>
            <a:pPr marL="68580" indent="0">
              <a:buNone/>
            </a:pPr>
            <a:endParaRPr lang="fa-IR" dirty="0">
              <a:latin typeface="IranNastaliq" pitchFamily="18" charset="0"/>
              <a:cs typeface="IranNastaliq"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31" y="620689"/>
            <a:ext cx="69072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282189601"/>
              </p:ext>
            </p:extLst>
          </p:nvPr>
        </p:nvGraphicFramePr>
        <p:xfrm>
          <a:off x="1173375" y="3933057"/>
          <a:ext cx="6879569" cy="504055"/>
        </p:xfrm>
        <a:graphic>
          <a:graphicData uri="http://schemas.openxmlformats.org/drawingml/2006/table">
            <a:tbl>
              <a:tblPr rtl="1" firstRow="1" bandRow="1">
                <a:tableStyleId>{F5AB1C69-6EDB-4FF4-983F-18BD219EF322}</a:tableStyleId>
              </a:tblPr>
              <a:tblGrid>
                <a:gridCol w="959247"/>
                <a:gridCol w="1278443"/>
                <a:gridCol w="1140002"/>
                <a:gridCol w="931233"/>
                <a:gridCol w="1287791"/>
                <a:gridCol w="1282853"/>
              </a:tblGrid>
              <a:tr h="504055">
                <a:tc>
                  <a:txBody>
                    <a:bodyPr/>
                    <a:lstStyle/>
                    <a:p>
                      <a:pPr algn="ctr" rtl="1"/>
                      <a:r>
                        <a:rPr lang="fa-IR" sz="2400" dirty="0" smtClean="0">
                          <a:cs typeface="B Titr" pitchFamily="2" charset="-78"/>
                        </a:rPr>
                        <a:t>لِلغَائبِ</a:t>
                      </a:r>
                      <a:endParaRPr lang="fa-IR" sz="24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لِلغَائبَینِ</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لِلغَائبَینَ</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لِلغَائبةِ</a:t>
                      </a:r>
                      <a:endParaRPr lang="fa-IR" sz="24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لِلغَائبَتَینِ</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لِلغَائبات</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92729929"/>
              </p:ext>
            </p:extLst>
          </p:nvPr>
        </p:nvGraphicFramePr>
        <p:xfrm>
          <a:off x="1145729" y="4653136"/>
          <a:ext cx="6907214" cy="504056"/>
        </p:xfrm>
        <a:graphic>
          <a:graphicData uri="http://schemas.openxmlformats.org/drawingml/2006/table">
            <a:tbl>
              <a:tblPr rtl="1" firstRow="1" bandRow="1">
                <a:tableStyleId>{F5AB1C69-6EDB-4FF4-983F-18BD219EF322}</a:tableStyleId>
              </a:tblPr>
              <a:tblGrid>
                <a:gridCol w="961428"/>
                <a:gridCol w="1287052"/>
                <a:gridCol w="1158115"/>
                <a:gridCol w="939748"/>
                <a:gridCol w="1277175"/>
                <a:gridCol w="1283696"/>
              </a:tblGrid>
              <a:tr h="504056">
                <a:tc>
                  <a:txBody>
                    <a:bodyPr/>
                    <a:lstStyle/>
                    <a:p>
                      <a:pPr algn="ctr" rtl="1"/>
                      <a:r>
                        <a:rPr lang="fa-IR" sz="2400" dirty="0" smtClean="0">
                          <a:cs typeface="B Titr" pitchFamily="2" charset="-78"/>
                        </a:rPr>
                        <a:t>إیّاهُ</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إیّاهُما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إیّاهُم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إیّاها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إیّاهُما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إیّاهُنَّ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68215486"/>
              </p:ext>
            </p:extLst>
          </p:nvPr>
        </p:nvGraphicFramePr>
        <p:xfrm>
          <a:off x="1144486" y="5373216"/>
          <a:ext cx="6900240" cy="720080"/>
        </p:xfrm>
        <a:graphic>
          <a:graphicData uri="http://schemas.openxmlformats.org/drawingml/2006/table">
            <a:tbl>
              <a:tblPr rtl="1" firstRow="1" bandRow="1">
                <a:tableStyleId>{F5AB1C69-6EDB-4FF4-983F-18BD219EF322}</a:tableStyleId>
              </a:tblPr>
              <a:tblGrid>
                <a:gridCol w="941291"/>
                <a:gridCol w="1296406"/>
                <a:gridCol w="1167520"/>
                <a:gridCol w="929495"/>
                <a:gridCol w="1259246"/>
                <a:gridCol w="1306282"/>
              </a:tblGrid>
              <a:tr h="720080">
                <a:tc>
                  <a:txBody>
                    <a:bodyPr/>
                    <a:lstStyle/>
                    <a:p>
                      <a:pPr algn="ctr" rtl="1"/>
                      <a:r>
                        <a:rPr lang="fa-IR" sz="1800" dirty="0" smtClean="0">
                          <a:cs typeface="B Titr" pitchFamily="2" charset="-78"/>
                        </a:rPr>
                        <a:t>او را</a:t>
                      </a:r>
                    </a:p>
                    <a:p>
                      <a:pPr algn="ctr" rtl="1"/>
                      <a:r>
                        <a:rPr lang="fa-IR" sz="1800" dirty="0" smtClean="0">
                          <a:cs typeface="B Titr" pitchFamily="2" charset="-78"/>
                        </a:rPr>
                        <a:t>( مذکر)</a:t>
                      </a:r>
                      <a:endParaRPr lang="fa-IR" sz="18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آن دو را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 مذکر)</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آن ها را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 مذکر)</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او را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آن دو را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آن ها را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sp>
        <p:nvSpPr>
          <p:cNvPr id="14" name="Rectangle 13"/>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5" name="Rectangle 14"/>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20357593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036213"/>
              </p:ext>
            </p:extLst>
          </p:nvPr>
        </p:nvGraphicFramePr>
        <p:xfrm>
          <a:off x="899593" y="1124744"/>
          <a:ext cx="7416824" cy="432048"/>
        </p:xfrm>
        <a:graphic>
          <a:graphicData uri="http://schemas.openxmlformats.org/drawingml/2006/table">
            <a:tbl>
              <a:tblPr rtl="1" firstRow="1" bandRow="1">
                <a:tableStyleId>{F5AB1C69-6EDB-4FF4-983F-18BD219EF322}</a:tableStyleId>
              </a:tblPr>
              <a:tblGrid>
                <a:gridCol w="1201023"/>
                <a:gridCol w="1166545"/>
                <a:gridCol w="1247643"/>
                <a:gridCol w="1193579"/>
                <a:gridCol w="1321276"/>
                <a:gridCol w="1286758"/>
              </a:tblGrid>
              <a:tr h="432048">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لِلمخاطبة</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لِلمخاطبتینَ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لِلمخاطبات</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6225566"/>
              </p:ext>
            </p:extLst>
          </p:nvPr>
        </p:nvGraphicFramePr>
        <p:xfrm>
          <a:off x="899592" y="1700808"/>
          <a:ext cx="7409794" cy="504056"/>
        </p:xfrm>
        <a:graphic>
          <a:graphicData uri="http://schemas.openxmlformats.org/drawingml/2006/table">
            <a:tbl>
              <a:tblPr rtl="1" firstRow="1" bandRow="1">
                <a:tableStyleId>{F5AB1C69-6EDB-4FF4-983F-18BD219EF322}</a:tableStyleId>
              </a:tblPr>
              <a:tblGrid>
                <a:gridCol w="1190116"/>
                <a:gridCol w="1172222"/>
                <a:gridCol w="1235284"/>
                <a:gridCol w="1203754"/>
                <a:gridCol w="1352464"/>
                <a:gridCol w="1255954"/>
              </a:tblGrid>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إیّاکُنَّ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6025195"/>
              </p:ext>
            </p:extLst>
          </p:nvPr>
        </p:nvGraphicFramePr>
        <p:xfrm>
          <a:off x="899590" y="2348880"/>
          <a:ext cx="7416826" cy="792088"/>
        </p:xfrm>
        <a:graphic>
          <a:graphicData uri="http://schemas.openxmlformats.org/drawingml/2006/table">
            <a:tbl>
              <a:tblPr rtl="1" firstRow="1" bandRow="1">
                <a:tableStyleId>{F5AB1C69-6EDB-4FF4-983F-18BD219EF322}</a:tableStyleId>
              </a:tblPr>
              <a:tblGrid>
                <a:gridCol w="1188200"/>
                <a:gridCol w="1158582"/>
                <a:gridCol w="1248937"/>
                <a:gridCol w="1232461"/>
                <a:gridCol w="1334107"/>
                <a:gridCol w="1254539"/>
              </a:tblGrid>
              <a:tr h="792088">
                <a:tc>
                  <a:txBody>
                    <a:bodyPr/>
                    <a:lstStyle/>
                    <a:p>
                      <a:pPr algn="ctr" rtl="1"/>
                      <a:r>
                        <a:rPr lang="fa-IR" sz="1800" dirty="0" smtClean="0">
                          <a:cs typeface="B Titr" pitchFamily="2" charset="-78"/>
                        </a:rPr>
                        <a:t>تو را (مذکر)</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1800" dirty="0" smtClean="0">
                          <a:cs typeface="B Titr" pitchFamily="2" charset="-78"/>
                        </a:rPr>
                        <a:t>شما دو (مذکر)</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1800" dirty="0" smtClean="0">
                          <a:cs typeface="B Titr" pitchFamily="2" charset="-78"/>
                        </a:rPr>
                        <a:t>شما</a:t>
                      </a:r>
                    </a:p>
                    <a:p>
                      <a:pPr algn="ctr" rtl="1"/>
                      <a:r>
                        <a:rPr lang="fa-IR" sz="1800" dirty="0" smtClean="0">
                          <a:cs typeface="B Titr" pitchFamily="2" charset="-78"/>
                        </a:rPr>
                        <a:t>را(مذکر)</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تو را (مؤنث)</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شما دو را(مؤنث)</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1800" dirty="0" smtClean="0">
                          <a:cs typeface="B Titr" pitchFamily="2" charset="-78"/>
                        </a:rPr>
                        <a:t>شما</a:t>
                      </a:r>
                      <a:r>
                        <a:rPr lang="fa-IR" sz="1800" baseline="0" dirty="0" smtClean="0">
                          <a:cs typeface="B Titr" pitchFamily="2" charset="-78"/>
                        </a:rPr>
                        <a:t> را(مؤنث)</a:t>
                      </a:r>
                      <a:endParaRPr lang="fa-IR" sz="1800" dirty="0">
                        <a:cs typeface="B Titr" pitchFamily="2" charset="-78"/>
                      </a:endParaRPr>
                    </a:p>
                  </a:txBody>
                  <a:tcPr anchor="ct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52639157"/>
              </p:ext>
            </p:extLst>
          </p:nvPr>
        </p:nvGraphicFramePr>
        <p:xfrm>
          <a:off x="1763688" y="3501008"/>
          <a:ext cx="5904656" cy="504056"/>
        </p:xfrm>
        <a:graphic>
          <a:graphicData uri="http://schemas.openxmlformats.org/drawingml/2006/table">
            <a:tbl>
              <a:tblPr rtl="1" firstRow="1" bandRow="1">
                <a:tableStyleId>{F5AB1C69-6EDB-4FF4-983F-18BD219EF322}</a:tableStyleId>
              </a:tblPr>
              <a:tblGrid>
                <a:gridCol w="2933996"/>
                <a:gridCol w="2970660"/>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وَحدَة</a:t>
                      </a: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مَعَ الغیرِ</a:t>
                      </a:r>
                      <a:endParaRPr kumimoji="0" lang="fa-IR" sz="2400" b="1" i="0" u="none" strike="noStrike" kern="1200" cap="none" spc="0" normalizeH="0" baseline="0" noProof="0" dirty="0" smtClean="0">
                        <a:ln>
                          <a:noFill/>
                        </a:ln>
                        <a:solidFill>
                          <a:prstClr val="white"/>
                        </a:solidFill>
                        <a:effectLst/>
                        <a:uLnTx/>
                        <a:uFillTx/>
                        <a:latin typeface="+mn-lt"/>
                        <a:ea typeface="+mn-ea"/>
                        <a:cs typeface="+mn-cs"/>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57668587"/>
              </p:ext>
            </p:extLst>
          </p:nvPr>
        </p:nvGraphicFramePr>
        <p:xfrm>
          <a:off x="1763688" y="4725144"/>
          <a:ext cx="5904656" cy="457200"/>
        </p:xfrm>
        <a:graphic>
          <a:graphicData uri="http://schemas.openxmlformats.org/drawingml/2006/table">
            <a:tbl>
              <a:tblPr rtl="1" firstRow="1" bandRow="1">
                <a:tableStyleId>{F5AB1C69-6EDB-4FF4-983F-18BD219EF322}</a:tableStyleId>
              </a:tblPr>
              <a:tblGrid>
                <a:gridCol w="2909930"/>
                <a:gridCol w="2994726"/>
              </a:tblGrid>
              <a:tr h="432048">
                <a:tc>
                  <a:txBody>
                    <a:bodyPr/>
                    <a:lstStyle/>
                    <a:p>
                      <a:pPr algn="ctr" rtl="1"/>
                      <a:r>
                        <a:rPr lang="fa-IR" sz="2400" dirty="0" smtClean="0">
                          <a:cs typeface="B Titr" pitchFamily="2" charset="-78"/>
                        </a:rPr>
                        <a:t>مرا</a:t>
                      </a: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(مذکر ومؤنث)</a:t>
                      </a:r>
                      <a:endParaRPr lang="fa-IR" sz="24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ما را(مذکر ومؤنث)</a:t>
                      </a:r>
                      <a:endParaRPr lang="fa-IR" sz="2400" dirty="0">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86543166"/>
              </p:ext>
            </p:extLst>
          </p:nvPr>
        </p:nvGraphicFramePr>
        <p:xfrm>
          <a:off x="1763688" y="4149080"/>
          <a:ext cx="5904656" cy="457200"/>
        </p:xfrm>
        <a:graphic>
          <a:graphicData uri="http://schemas.openxmlformats.org/drawingml/2006/table">
            <a:tbl>
              <a:tblPr rtl="1" firstRow="1" bandRow="1">
                <a:tableStyleId>{F5AB1C69-6EDB-4FF4-983F-18BD219EF322}</a:tableStyleId>
              </a:tblPr>
              <a:tblGrid>
                <a:gridCol w="2925050"/>
                <a:gridCol w="2979606"/>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إیّایَ</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إیّانا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tcPr>
                </a:tc>
              </a:tr>
            </a:tbl>
          </a:graphicData>
        </a:graphic>
      </p:graphicFrame>
      <p:sp>
        <p:nvSpPr>
          <p:cNvPr id="13" name="Rectangle 12"/>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5" name="Rectangle 14"/>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3461830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41" y="476672"/>
            <a:ext cx="7024744" cy="1143000"/>
          </a:xfrm>
        </p:spPr>
        <p:txBody>
          <a:bodyPr>
            <a:normAutofit/>
          </a:bodyPr>
          <a:lstStyle/>
          <a:p>
            <a:pPr algn="r"/>
            <a:r>
              <a:rPr lang="fa-IR" sz="4400" dirty="0" smtClean="0">
                <a:solidFill>
                  <a:schemeClr val="tx1"/>
                </a:solidFill>
                <a:latin typeface="IranNastaliq" pitchFamily="18" charset="0"/>
                <a:cs typeface="IranNastaliq" pitchFamily="18" charset="0"/>
              </a:rPr>
              <a:t>مثال:</a:t>
            </a:r>
            <a:endParaRPr lang="fa-IR" sz="4400" dirty="0">
              <a:solidFill>
                <a:schemeClr val="tx1"/>
              </a:solidFill>
              <a:latin typeface="IranNastaliq" pitchFamily="18" charset="0"/>
              <a:cs typeface="IranNastaliq" pitchFamily="18" charset="0"/>
            </a:endParaRPr>
          </a:p>
        </p:txBody>
      </p:sp>
      <p:sp>
        <p:nvSpPr>
          <p:cNvPr id="3" name="Content Placeholder 2"/>
          <p:cNvSpPr>
            <a:spLocks noGrp="1"/>
          </p:cNvSpPr>
          <p:nvPr>
            <p:ph idx="1"/>
          </p:nvPr>
        </p:nvSpPr>
        <p:spPr>
          <a:xfrm>
            <a:off x="1115616" y="1700809"/>
            <a:ext cx="6777317" cy="3508977"/>
          </a:xfrm>
        </p:spPr>
        <p:txBody>
          <a:bodyPr>
            <a:normAutofit/>
          </a:bodyPr>
          <a:lstStyle/>
          <a:p>
            <a:pPr marL="68580" indent="0">
              <a:buNone/>
            </a:pPr>
            <a:r>
              <a:rPr lang="fa-IR" sz="3200" dirty="0" smtClean="0">
                <a:cs typeface="B Compset" pitchFamily="2" charset="-78"/>
              </a:rPr>
              <a:t>     اِیّاکَ نَعبُدُ و اِیّاکَ نَستَعینُ:</a:t>
            </a:r>
            <a:r>
              <a:rPr lang="fa-IR" sz="3200" dirty="0" smtClean="0">
                <a:cs typeface="B Traffic" pitchFamily="2" charset="-78"/>
              </a:rPr>
              <a:t>در این مثال «</a:t>
            </a:r>
            <a:r>
              <a:rPr lang="fa-IR" sz="3200" dirty="0" smtClean="0">
                <a:cs typeface="B Compset" pitchFamily="2" charset="-78"/>
              </a:rPr>
              <a:t>اِیّاکَ»</a:t>
            </a:r>
          </a:p>
          <a:p>
            <a:pPr marL="68580" indent="0">
              <a:buNone/>
            </a:pPr>
            <a:r>
              <a:rPr lang="fa-IR" sz="3200" dirty="0" smtClean="0">
                <a:cs typeface="B Traffic" pitchFamily="2" charset="-78"/>
              </a:rPr>
              <a:t>آمده است که معنی جمله را به «فقط تورا می پرستیم وفقط ازتو یاری می جوییم» عوض کرده است.</a:t>
            </a:r>
            <a:r>
              <a:rPr lang="fa-IR" sz="3200" dirty="0">
                <a:cs typeface="B Traffic" pitchFamily="2" charset="-78"/>
              </a:rPr>
              <a:t> </a:t>
            </a:r>
            <a:r>
              <a:rPr lang="fa-IR" sz="3200" dirty="0" smtClean="0">
                <a:cs typeface="B Traffic" pitchFamily="2" charset="-78"/>
              </a:rPr>
              <a:t>وکلمه« فقط» که به منظور تاکید آمده است</a:t>
            </a:r>
          </a:p>
          <a:p>
            <a:pPr marL="68580" indent="0">
              <a:buNone/>
            </a:pPr>
            <a:endParaRPr lang="fa-IR" sz="3200" dirty="0" smtClean="0">
              <a:cs typeface="B Traffic" pitchFamily="2" charset="-78"/>
            </a:endParaRPr>
          </a:p>
        </p:txBody>
      </p:sp>
      <p:sp>
        <p:nvSpPr>
          <p:cNvPr id="4" name="Rectangle 3"/>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5" name="Rectangle 4"/>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249385947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988840"/>
            <a:ext cx="6777317" cy="3508977"/>
          </a:xfrm>
        </p:spPr>
        <p:txBody>
          <a:bodyPr/>
          <a:lstStyle/>
          <a:p>
            <a:pPr marL="68580" indent="0">
              <a:buNone/>
            </a:pPr>
            <a:r>
              <a:rPr lang="fa-IR" sz="4400" dirty="0">
                <a:latin typeface="IranNastaliq" pitchFamily="18" charset="0"/>
                <a:cs typeface="IranNastaliq" pitchFamily="18" charset="0"/>
              </a:rPr>
              <a:t>ضمایری هستند که متصل و چسبیده به کار می روند و به دودسته تقسیم می شوند:</a:t>
            </a:r>
          </a:p>
          <a:p>
            <a:pPr marL="68580" indent="0">
              <a:buNone/>
            </a:pPr>
            <a:endParaRPr lang="fa-IR" dirty="0" smtClean="0"/>
          </a:p>
          <a:p>
            <a:pPr marL="68580" indent="0">
              <a:buNone/>
            </a:pPr>
            <a:r>
              <a:rPr lang="fa-IR" sz="2600" dirty="0">
                <a:cs typeface="B Yekan" pitchFamily="2" charset="-78"/>
              </a:rPr>
              <a:t> </a:t>
            </a:r>
            <a:r>
              <a:rPr lang="fa-IR" sz="2600" dirty="0" smtClean="0">
                <a:cs typeface="B Yekan" pitchFamily="2" charset="-78"/>
              </a:rPr>
              <a:t>   الف</a:t>
            </a:r>
            <a:r>
              <a:rPr lang="fa-IR" sz="2600" dirty="0">
                <a:cs typeface="B Yekan" pitchFamily="2" charset="-78"/>
              </a:rPr>
              <a:t>) ضمایر متصل مرفوع</a:t>
            </a:r>
          </a:p>
          <a:p>
            <a:pPr marL="68580" indent="0">
              <a:buNone/>
            </a:pPr>
            <a:endParaRPr lang="fa-IR" dirty="0" smtClean="0"/>
          </a:p>
          <a:p>
            <a:pPr marL="68580" indent="0">
              <a:buNone/>
            </a:pPr>
            <a:r>
              <a:rPr lang="fa-IR" sz="2600" dirty="0" smtClean="0">
                <a:cs typeface="B Traffic" pitchFamily="2" charset="-78"/>
              </a:rPr>
              <a:t>     </a:t>
            </a:r>
            <a:r>
              <a:rPr lang="fa-IR" sz="2600" dirty="0" smtClean="0">
                <a:cs typeface="B Yekan" pitchFamily="2" charset="-78"/>
              </a:rPr>
              <a:t>ب</a:t>
            </a:r>
            <a:r>
              <a:rPr lang="fa-IR" sz="2600" dirty="0">
                <a:cs typeface="B Yekan" pitchFamily="2" charset="-78"/>
              </a:rPr>
              <a:t>) ضمایر متصل منصوب یا مجرور</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288183"/>
            <a:ext cx="432048" cy="119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9738" y="836712"/>
            <a:ext cx="4471096" cy="923330"/>
          </a:xfrm>
          <a:prstGeom prst="rect">
            <a:avLst/>
          </a:prstGeom>
          <a:noFill/>
        </p:spPr>
        <p:txBody>
          <a:bodyPr wrap="none" lIns="91440" tIns="45720" rIns="91440" bIns="45720">
            <a:spAutoFit/>
          </a:bodyPr>
          <a:lstStyle/>
          <a:p>
            <a:pPr algn="ctr"/>
            <a:r>
              <a:rPr lang="fa-IR" sz="5400" b="1" cap="none" spc="0" dirty="0" smtClean="0">
                <a:ln w="12700">
                  <a:solidFill>
                    <a:schemeClr val="tx2">
                      <a:satMod val="155000"/>
                    </a:schemeClr>
                  </a:solidFill>
                  <a:prstDash val="solid"/>
                </a:ln>
                <a:gradFill flip="none" rotWithShape="1">
                  <a:gsLst>
                    <a:gs pos="0">
                      <a:schemeClr val="bg2">
                        <a:tint val="85000"/>
                        <a:satMod val="155000"/>
                        <a:shade val="30000"/>
                        <a:satMod val="115000"/>
                      </a:schemeClr>
                    </a:gs>
                    <a:gs pos="50000">
                      <a:schemeClr val="bg2">
                        <a:tint val="85000"/>
                        <a:satMod val="155000"/>
                        <a:shade val="67500"/>
                        <a:satMod val="115000"/>
                      </a:schemeClr>
                    </a:gs>
                    <a:gs pos="100000">
                      <a:schemeClr val="bg2">
                        <a:tint val="85000"/>
                        <a:satMod val="155000"/>
                        <a:shade val="100000"/>
                        <a:satMod val="115000"/>
                      </a:schemeClr>
                    </a:gs>
                  </a:gsLst>
                  <a:path path="circle">
                    <a:fillToRect l="50000" t="50000" r="50000" b="50000"/>
                  </a:path>
                  <a:tileRect/>
                </a:gradFill>
                <a:effectLst>
                  <a:outerShdw blurRad="41275" dist="20320" dir="1800000" algn="tl" rotWithShape="0">
                    <a:srgbClr val="000000">
                      <a:alpha val="40000"/>
                    </a:srgbClr>
                  </a:outerShdw>
                </a:effectLst>
                <a:cs typeface="B Traffic" pitchFamily="2" charset="-78"/>
              </a:rPr>
              <a:t>2- ضمایر متصل</a:t>
            </a:r>
            <a:endParaRPr lang="fa-IR" sz="5400" b="1" cap="none" spc="0" dirty="0">
              <a:ln w="12700">
                <a:solidFill>
                  <a:schemeClr val="tx2">
                    <a:satMod val="155000"/>
                  </a:schemeClr>
                </a:solidFill>
                <a:prstDash val="solid"/>
              </a:ln>
              <a:gradFill flip="none" rotWithShape="1">
                <a:gsLst>
                  <a:gs pos="0">
                    <a:schemeClr val="bg2">
                      <a:tint val="85000"/>
                      <a:satMod val="155000"/>
                      <a:shade val="30000"/>
                      <a:satMod val="115000"/>
                    </a:schemeClr>
                  </a:gs>
                  <a:gs pos="50000">
                    <a:schemeClr val="bg2">
                      <a:tint val="85000"/>
                      <a:satMod val="155000"/>
                      <a:shade val="67500"/>
                      <a:satMod val="115000"/>
                    </a:schemeClr>
                  </a:gs>
                  <a:gs pos="100000">
                    <a:schemeClr val="bg2">
                      <a:tint val="85000"/>
                      <a:satMod val="155000"/>
                      <a:shade val="100000"/>
                      <a:satMod val="115000"/>
                    </a:schemeClr>
                  </a:gs>
                </a:gsLst>
                <a:path path="circle">
                  <a:fillToRect l="50000" t="50000" r="50000" b="50000"/>
                </a:path>
                <a:tileRect/>
              </a:gradFill>
              <a:effectLst>
                <a:outerShdw blurRad="41275" dist="20320" dir="1800000" algn="tl" rotWithShape="0">
                  <a:srgbClr val="000000">
                    <a:alpha val="40000"/>
                  </a:srgbClr>
                </a:outerShdw>
              </a:effectLst>
              <a:cs typeface="B Traffic" pitchFamily="2" charset="-78"/>
            </a:endParaRPr>
          </a:p>
        </p:txBody>
      </p:sp>
      <p:sp>
        <p:nvSpPr>
          <p:cNvPr id="9" name="Rectangle 8"/>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0" name="Rectangle 9"/>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3092178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 calcmode="lin" valueType="num">
                                      <p:cBhvr additive="base">
                                        <p:cTn id="32" dur="500" fill="hold"/>
                                        <p:tgtEl>
                                          <p:spTgt spid="3076"/>
                                        </p:tgtEl>
                                        <p:attrNameLst>
                                          <p:attrName>ppt_x</p:attrName>
                                        </p:attrNameLst>
                                      </p:cBhvr>
                                      <p:tavLst>
                                        <p:tav tm="0">
                                          <p:val>
                                            <p:strVal val="1+#ppt_w/2"/>
                                          </p:val>
                                        </p:tav>
                                        <p:tav tm="100000">
                                          <p:val>
                                            <p:strVal val="#ppt_x"/>
                                          </p:val>
                                        </p:tav>
                                      </p:tavLst>
                                    </p:anim>
                                    <p:anim calcmode="lin" valueType="num">
                                      <p:cBhvr additive="base">
                                        <p:cTn id="3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9"/>
            <a:ext cx="7920880" cy="3508977"/>
          </a:xfrm>
        </p:spPr>
        <p:txBody>
          <a:bodyPr>
            <a:normAutofit/>
          </a:bodyPr>
          <a:lstStyle/>
          <a:p>
            <a:pPr marL="68580" indent="0">
              <a:buNone/>
            </a:pPr>
            <a:r>
              <a:rPr lang="fa-IR" sz="3200" dirty="0">
                <a:latin typeface="IranNastaliq" pitchFamily="18" charset="0"/>
                <a:cs typeface="IranNastaliq" pitchFamily="18" charset="0"/>
              </a:rPr>
              <a:t>این ضمایر همیشه متصل به فعل به کار می روند وجزئی از فعل به حساب می آیند و بیشتر صیغه های ماضی ، مضارع و امر ، دارای ضمایر متصل هستند و به این ضمایر ، بارز نیز می </a:t>
            </a:r>
            <a:r>
              <a:rPr lang="fa-IR" sz="3200" dirty="0" smtClean="0">
                <a:latin typeface="IranNastaliq" pitchFamily="18" charset="0"/>
                <a:cs typeface="IranNastaliq" pitchFamily="18" charset="0"/>
              </a:rPr>
              <a:t>گویند.این </a:t>
            </a:r>
            <a:r>
              <a:rPr lang="fa-IR" sz="3200" dirty="0">
                <a:latin typeface="IranNastaliq" pitchFamily="18" charset="0"/>
                <a:cs typeface="IranNastaliq" pitchFamily="18" charset="0"/>
              </a:rPr>
              <a:t>ضمایر چنانچه متصل به فعل باشند از نظر ترکیب غالباً فاعل همان فعل هستند.</a:t>
            </a:r>
          </a:p>
          <a:p>
            <a:pPr marL="68580" indent="0">
              <a:buNone/>
            </a:pPr>
            <a:r>
              <a:rPr lang="fa-IR" sz="3200" dirty="0">
                <a:latin typeface="IranNastaliq" pitchFamily="18" charset="0"/>
                <a:cs typeface="IranNastaliq" pitchFamily="18" charset="0"/>
              </a:rPr>
              <a:t>ضمایر متصل مرفوع  در افعال ماضی عبارت اند از:</a:t>
            </a:r>
          </a:p>
          <a:p>
            <a:endParaRPr lang="fa-IR" sz="1600" dirty="0"/>
          </a:p>
        </p:txBody>
      </p:sp>
      <p:sp>
        <p:nvSpPr>
          <p:cNvPr id="5" name="Rectangle 4"/>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6" name="Rectangle 5"/>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4" name="Rectangle 3"/>
          <p:cNvSpPr/>
          <p:nvPr/>
        </p:nvSpPr>
        <p:spPr>
          <a:xfrm>
            <a:off x="1483931" y="980729"/>
            <a:ext cx="6126998"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800" b="1" cap="all" dirty="0" smtClean="0">
                <a:ln w="0"/>
                <a:solidFill>
                  <a:srgbClr val="7030A0"/>
                </a:solidFill>
                <a:effectLst>
                  <a:outerShdw blurRad="60007" dist="310007" dir="7680000" sy="30000" kx="1300200" algn="ctr" rotWithShape="0">
                    <a:prstClr val="black">
                      <a:alpha val="32000"/>
                    </a:prstClr>
                  </a:outerShdw>
                </a:effectLst>
                <a:cs typeface="B Traffic" pitchFamily="2" charset="-78"/>
              </a:rPr>
              <a:t>الف) ضمایر متصل مرفوع</a:t>
            </a:r>
            <a:endParaRPr lang="fa-IR" sz="4800" b="1" cap="all" dirty="0">
              <a:ln w="0"/>
              <a:solidFill>
                <a:srgbClr val="7030A0"/>
              </a:solidFill>
              <a:effectLst>
                <a:outerShdw blurRad="60007" dist="310007" dir="7680000" sy="30000" kx="1300200" algn="ctr" rotWithShape="0">
                  <a:prstClr val="black">
                    <a:alpha val="32000"/>
                  </a:prstClr>
                </a:outerShdw>
              </a:effectLst>
              <a:cs typeface="B Traffic"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4064688212"/>
              </p:ext>
            </p:extLst>
          </p:nvPr>
        </p:nvGraphicFramePr>
        <p:xfrm>
          <a:off x="983035" y="4725144"/>
          <a:ext cx="7155055" cy="504056"/>
        </p:xfrm>
        <a:graphic>
          <a:graphicData uri="http://schemas.openxmlformats.org/drawingml/2006/table">
            <a:tbl>
              <a:tblPr rtl="1" firstRow="1" bandRow="1">
                <a:tableStyleId>{3C2FFA5D-87B4-456A-9821-1D502468CF0F}</a:tableStyleId>
              </a:tblPr>
              <a:tblGrid>
                <a:gridCol w="1212698"/>
                <a:gridCol w="1172224"/>
                <a:gridCol w="1181168"/>
                <a:gridCol w="1149638"/>
                <a:gridCol w="1261474"/>
                <a:gridCol w="1177853"/>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لِلغَائبةِ</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لِلغَائبَتَینِ</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لِلغَائبات</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1163810"/>
              </p:ext>
            </p:extLst>
          </p:nvPr>
        </p:nvGraphicFramePr>
        <p:xfrm>
          <a:off x="972438" y="5373216"/>
          <a:ext cx="7149983" cy="457200"/>
        </p:xfrm>
        <a:graphic>
          <a:graphicData uri="http://schemas.openxmlformats.org/drawingml/2006/table">
            <a:tbl>
              <a:tblPr rtl="1" firstRow="1" bandRow="1">
                <a:tableStyleId>{5C22544A-7EE6-4342-B048-85BDC9FD1C3A}</a:tableStyleId>
              </a:tblPr>
              <a:tblGrid>
                <a:gridCol w="1225797"/>
                <a:gridCol w="1167992"/>
                <a:gridCol w="1187748"/>
                <a:gridCol w="1150052"/>
                <a:gridCol w="1213227"/>
                <a:gridCol w="1205167"/>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و</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140979958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out)">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72218004"/>
              </p:ext>
            </p:extLst>
          </p:nvPr>
        </p:nvGraphicFramePr>
        <p:xfrm>
          <a:off x="2222898" y="2420888"/>
          <a:ext cx="4824534" cy="504056"/>
        </p:xfrm>
        <a:graphic>
          <a:graphicData uri="http://schemas.openxmlformats.org/drawingml/2006/table">
            <a:tbl>
              <a:tblPr rtl="1" firstRow="1" bandRow="1">
                <a:tableStyleId>{5C22544A-7EE6-4342-B048-85BDC9FD1C3A}</a:tableStyleId>
              </a:tblPr>
              <a:tblGrid>
                <a:gridCol w="2377639"/>
                <a:gridCol w="2446895"/>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وَحدَة</a:t>
                      </a: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مَعَ الغیرِ</a:t>
                      </a:r>
                      <a:endParaRPr kumimoji="0" lang="fa-IR" sz="2400" b="1" i="0" u="none" strike="noStrike" kern="1200" cap="none" spc="0" normalizeH="0" baseline="0" noProof="0" dirty="0" smtClean="0">
                        <a:ln>
                          <a:noFill/>
                        </a:ln>
                        <a:solidFill>
                          <a:prstClr val="white"/>
                        </a:solidFill>
                        <a:effectLst/>
                        <a:uLnTx/>
                        <a:uFillTx/>
                        <a:latin typeface="+mn-lt"/>
                        <a:ea typeface="+mn-ea"/>
                        <a:cs typeface="+mn-cs"/>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03644644"/>
              </p:ext>
            </p:extLst>
          </p:nvPr>
        </p:nvGraphicFramePr>
        <p:xfrm>
          <a:off x="962757" y="908720"/>
          <a:ext cx="7416824" cy="504056"/>
        </p:xfrm>
        <a:graphic>
          <a:graphicData uri="http://schemas.openxmlformats.org/drawingml/2006/table">
            <a:tbl>
              <a:tblPr rtl="1" firstRow="1" bandRow="1">
                <a:tableStyleId>{5C22544A-7EE6-4342-B048-85BDC9FD1C3A}</a:tableStyleId>
              </a:tblPr>
              <a:tblGrid>
                <a:gridCol w="1271544"/>
                <a:gridCol w="1211583"/>
                <a:gridCol w="1232076"/>
                <a:gridCol w="1211583"/>
                <a:gridCol w="1239895"/>
                <a:gridCol w="1250143"/>
              </a:tblGrid>
              <a:tr h="504056">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لِلمخاطبة</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لِلمخاطبتینَ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لِلمخاطبات</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1601913"/>
              </p:ext>
            </p:extLst>
          </p:nvPr>
        </p:nvGraphicFramePr>
        <p:xfrm>
          <a:off x="971602" y="1628800"/>
          <a:ext cx="7416822" cy="457200"/>
        </p:xfrm>
        <a:graphic>
          <a:graphicData uri="http://schemas.openxmlformats.org/drawingml/2006/table">
            <a:tbl>
              <a:tblPr rtl="1" firstRow="1" bandRow="1">
                <a:tableStyleId>{5C22544A-7EE6-4342-B048-85BDC9FD1C3A}</a:tableStyleId>
              </a:tblPr>
              <a:tblGrid>
                <a:gridCol w="1291738"/>
                <a:gridCol w="1129109"/>
                <a:gridCol w="1260998"/>
                <a:gridCol w="1198314"/>
                <a:gridCol w="1260998"/>
                <a:gridCol w="1275665"/>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algn="ct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a:t>
                      </a:r>
                      <a:endParaRPr lang="fa-IR" sz="2400" dirty="0"/>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0433485"/>
              </p:ext>
            </p:extLst>
          </p:nvPr>
        </p:nvGraphicFramePr>
        <p:xfrm>
          <a:off x="2222897" y="3068960"/>
          <a:ext cx="4824536" cy="457200"/>
        </p:xfrm>
        <a:graphic>
          <a:graphicData uri="http://schemas.openxmlformats.org/drawingml/2006/table">
            <a:tbl>
              <a:tblPr rtl="1" firstRow="1" bandRow="1">
                <a:tableStyleId>{5C22544A-7EE6-4342-B048-85BDC9FD1C3A}</a:tableStyleId>
              </a:tblPr>
              <a:tblGrid>
                <a:gridCol w="2384770"/>
                <a:gridCol w="2439766"/>
              </a:tblGrid>
              <a:tr h="457200">
                <a:tc>
                  <a:txBody>
                    <a:bodyPr/>
                    <a:lstStyle/>
                    <a:p>
                      <a:pPr algn="ct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تُ</a:t>
                      </a:r>
                      <a:endParaRPr lang="fa-IR" sz="1800" dirty="0">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tcPr>
                </a:tc>
              </a:tr>
            </a:tbl>
          </a:graphicData>
        </a:graphic>
      </p:graphicFrame>
      <p:sp>
        <p:nvSpPr>
          <p:cNvPr id="9" name="TextBox 8"/>
          <p:cNvSpPr txBox="1"/>
          <p:nvPr/>
        </p:nvSpPr>
        <p:spPr>
          <a:xfrm>
            <a:off x="962757" y="3645025"/>
            <a:ext cx="7344816" cy="769441"/>
          </a:xfrm>
          <a:prstGeom prst="rect">
            <a:avLst/>
          </a:prstGeom>
          <a:noFill/>
        </p:spPr>
        <p:txBody>
          <a:bodyPr wrap="square" rtlCol="1">
            <a:spAutoFit/>
          </a:bodyPr>
          <a:lstStyle/>
          <a:p>
            <a:pPr marL="68580" lvl="0">
              <a:spcBef>
                <a:spcPct val="20000"/>
              </a:spcBef>
              <a:buClr>
                <a:srgbClr val="94C600"/>
              </a:buClr>
              <a:buSzPct val="76000"/>
            </a:pPr>
            <a:r>
              <a:rPr lang="fa-IR" sz="4400" dirty="0">
                <a:solidFill>
                  <a:srgbClr val="3E3D2D"/>
                </a:solidFill>
                <a:latin typeface="IranNastaliq" pitchFamily="18" charset="0"/>
                <a:cs typeface="IranNastaliq" pitchFamily="18" charset="0"/>
              </a:rPr>
              <a:t>ضمایر متصل مرفوع در مضارع( ا- و - ن – ی ) عبارت اند از:</a:t>
            </a:r>
          </a:p>
        </p:txBody>
      </p:sp>
      <p:graphicFrame>
        <p:nvGraphicFramePr>
          <p:cNvPr id="10" name="Table 9"/>
          <p:cNvGraphicFramePr>
            <a:graphicFrameLocks noGrp="1"/>
          </p:cNvGraphicFramePr>
          <p:nvPr>
            <p:extLst>
              <p:ext uri="{D42A27DB-BD31-4B8C-83A1-F6EECF244321}">
                <p14:modId xmlns:p14="http://schemas.microsoft.com/office/powerpoint/2010/main" val="2144373941"/>
              </p:ext>
            </p:extLst>
          </p:nvPr>
        </p:nvGraphicFramePr>
        <p:xfrm>
          <a:off x="983324" y="4437112"/>
          <a:ext cx="7091704" cy="504056"/>
        </p:xfrm>
        <a:graphic>
          <a:graphicData uri="http://schemas.openxmlformats.org/drawingml/2006/table">
            <a:tbl>
              <a:tblPr rtl="1" firstRow="1" bandRow="1">
                <a:tableStyleId>{3C2FFA5D-87B4-456A-9821-1D502468CF0F}</a:tableStyleId>
              </a:tblPr>
              <a:tblGrid>
                <a:gridCol w="1149636"/>
                <a:gridCol w="1172224"/>
                <a:gridCol w="1236574"/>
                <a:gridCol w="1177853"/>
                <a:gridCol w="1177853"/>
                <a:gridCol w="1177564"/>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لِلغَائبةِ</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لِلغَائبَتَینِ</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لِلغَائبات</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71682917"/>
              </p:ext>
            </p:extLst>
          </p:nvPr>
        </p:nvGraphicFramePr>
        <p:xfrm>
          <a:off x="962757" y="5157192"/>
          <a:ext cx="7128792" cy="457200"/>
        </p:xfrm>
        <a:graphic>
          <a:graphicData uri="http://schemas.openxmlformats.org/drawingml/2006/table">
            <a:tbl>
              <a:tblPr rtl="1" firstRow="1" bandRow="1">
                <a:tableStyleId>{3C2FFA5D-87B4-456A-9821-1D502468CF0F}</a:tableStyleId>
              </a:tblPr>
              <a:tblGrid>
                <a:gridCol w="1188132"/>
                <a:gridCol w="1159195"/>
                <a:gridCol w="1217069"/>
                <a:gridCol w="1188132"/>
                <a:gridCol w="1188132"/>
                <a:gridCol w="1188132"/>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و</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gn="ctr"/>
                      <a:r>
                        <a:rPr lang="fa-IR" sz="2400" dirty="0" smtClean="0">
                          <a:cs typeface="B Titr" pitchFamily="2" charset="-78"/>
                        </a:rPr>
                        <a:t>ن</a:t>
                      </a:r>
                      <a:endParaRPr lang="fa-IR" sz="2400" dirty="0">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sp>
        <p:nvSpPr>
          <p:cNvPr id="12" name="Rectangle 11"/>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3" name="Rectangle 12"/>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25279120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10229760"/>
              </p:ext>
            </p:extLst>
          </p:nvPr>
        </p:nvGraphicFramePr>
        <p:xfrm>
          <a:off x="1331641" y="2996952"/>
          <a:ext cx="6044572" cy="457200"/>
        </p:xfrm>
        <a:graphic>
          <a:graphicData uri="http://schemas.openxmlformats.org/drawingml/2006/table">
            <a:tbl>
              <a:tblPr rtl="1" firstRow="1" bandRow="1">
                <a:tableStyleId>{5C22544A-7EE6-4342-B048-85BDC9FD1C3A}</a:tableStyleId>
              </a:tblPr>
              <a:tblGrid>
                <a:gridCol w="2984232"/>
                <a:gridCol w="3060340"/>
              </a:tblGrid>
              <a:tr h="457200">
                <a:tc>
                  <a:txBody>
                    <a:bodyPr/>
                    <a:lstStyle/>
                    <a:p>
                      <a:pPr algn="ctr" rtl="1"/>
                      <a:r>
                        <a:rPr lang="fa-IR" sz="2400" dirty="0" smtClean="0">
                          <a:cs typeface="B Titr" pitchFamily="2" charset="-78"/>
                        </a:rPr>
                        <a:t>-</a:t>
                      </a:r>
                      <a:endParaRPr lang="fa-IR" sz="2400" dirty="0">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gn="ctr" rtl="1"/>
                      <a:r>
                        <a:rPr lang="fa-IR" sz="2400" dirty="0" smtClean="0">
                          <a:cs typeface="B Titr" pitchFamily="2" charset="-78"/>
                        </a:rPr>
                        <a:t>-</a:t>
                      </a:r>
                      <a:endParaRPr lang="fa-IR" sz="2400" dirty="0">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sp>
        <p:nvSpPr>
          <p:cNvPr id="4" name="Rectangle 3"/>
          <p:cNvSpPr/>
          <p:nvPr/>
        </p:nvSpPr>
        <p:spPr>
          <a:xfrm>
            <a:off x="4644009" y="3607297"/>
            <a:ext cx="3759660" cy="769441"/>
          </a:xfrm>
          <a:prstGeom prst="rect">
            <a:avLst/>
          </a:prstGeom>
        </p:spPr>
        <p:txBody>
          <a:bodyPr wrap="square">
            <a:spAutoFit/>
          </a:bodyPr>
          <a:lstStyle/>
          <a:p>
            <a:r>
              <a:rPr lang="fa-IR" sz="4400" dirty="0">
                <a:latin typeface="IranNastaliq" pitchFamily="18" charset="0"/>
                <a:cs typeface="IranNastaliq" pitchFamily="18" charset="0"/>
              </a:rPr>
              <a:t>ضمایر متصل مرفوع درامر عبارت اند از:</a:t>
            </a:r>
          </a:p>
        </p:txBody>
      </p:sp>
      <p:sp>
        <p:nvSpPr>
          <p:cNvPr id="11" name="Rectangle 10"/>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2" name="Rectangle 11"/>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312979545"/>
              </p:ext>
            </p:extLst>
          </p:nvPr>
        </p:nvGraphicFramePr>
        <p:xfrm>
          <a:off x="827585" y="908720"/>
          <a:ext cx="7416824" cy="432048"/>
        </p:xfrm>
        <a:graphic>
          <a:graphicData uri="http://schemas.openxmlformats.org/drawingml/2006/table">
            <a:tbl>
              <a:tblPr rtl="1" firstRow="1" bandRow="1">
                <a:tableStyleId>{5C22544A-7EE6-4342-B048-85BDC9FD1C3A}</a:tableStyleId>
              </a:tblPr>
              <a:tblGrid>
                <a:gridCol w="1271544"/>
                <a:gridCol w="1211583"/>
                <a:gridCol w="1232076"/>
                <a:gridCol w="1211583"/>
                <a:gridCol w="1239895"/>
                <a:gridCol w="1250143"/>
              </a:tblGrid>
              <a:tr h="432048">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لِلمخاطبة</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لِلمخاطبتینَ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لِلمخاطبات</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10297534"/>
              </p:ext>
            </p:extLst>
          </p:nvPr>
        </p:nvGraphicFramePr>
        <p:xfrm>
          <a:off x="827584" y="1556792"/>
          <a:ext cx="7438013" cy="457200"/>
        </p:xfrm>
        <a:graphic>
          <a:graphicData uri="http://schemas.openxmlformats.org/drawingml/2006/table">
            <a:tbl>
              <a:tblPr rtl="1" firstRow="1" bandRow="1">
                <a:tableStyleId>{5C22544A-7EE6-4342-B048-85BDC9FD1C3A}</a:tableStyleId>
              </a:tblPr>
              <a:tblGrid>
                <a:gridCol w="1275177"/>
                <a:gridCol w="1215044"/>
                <a:gridCol w="1266438"/>
                <a:gridCol w="1184202"/>
                <a:gridCol w="1243437"/>
                <a:gridCol w="1253715"/>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و</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ینَ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algn="ct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a:t>
                      </a:r>
                      <a:endParaRPr lang="fa-IR" sz="2400" dirty="0"/>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16703810"/>
              </p:ext>
            </p:extLst>
          </p:nvPr>
        </p:nvGraphicFramePr>
        <p:xfrm>
          <a:off x="1331640" y="2276872"/>
          <a:ext cx="6048672" cy="504056"/>
        </p:xfrm>
        <a:graphic>
          <a:graphicData uri="http://schemas.openxmlformats.org/drawingml/2006/table">
            <a:tbl>
              <a:tblPr rtl="1" firstRow="1" bandRow="1">
                <a:tableStyleId>{5C22544A-7EE6-4342-B048-85BDC9FD1C3A}</a:tableStyleId>
              </a:tblPr>
              <a:tblGrid>
                <a:gridCol w="2970660"/>
                <a:gridCol w="3078012"/>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وَحدَة</a:t>
                      </a: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مَعَ الغیرِ</a:t>
                      </a:r>
                      <a:endParaRPr kumimoji="0" lang="fa-IR" sz="2400" b="1" i="0" u="none" strike="noStrike" kern="1200" cap="none" spc="0" normalizeH="0" baseline="0" noProof="0" dirty="0" smtClean="0">
                        <a:ln>
                          <a:noFill/>
                        </a:ln>
                        <a:solidFill>
                          <a:prstClr val="white"/>
                        </a:solidFill>
                        <a:effectLst/>
                        <a:uLnTx/>
                        <a:uFillTx/>
                        <a:latin typeface="+mn-lt"/>
                        <a:ea typeface="+mn-ea"/>
                        <a:cs typeface="+mn-cs"/>
                      </a:endParaRPr>
                    </a:p>
                  </a:txBody>
                  <a:tcPr>
                    <a:cell3D prstMaterial="dkEdge">
                      <a:bevel/>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61470370"/>
              </p:ext>
            </p:extLst>
          </p:nvPr>
        </p:nvGraphicFramePr>
        <p:xfrm>
          <a:off x="755574" y="4449488"/>
          <a:ext cx="7488834" cy="419672"/>
        </p:xfrm>
        <a:graphic>
          <a:graphicData uri="http://schemas.openxmlformats.org/drawingml/2006/table">
            <a:tbl>
              <a:tblPr rtl="1" firstRow="1" bandRow="1">
                <a:tableStyleId>{5C22544A-7EE6-4342-B048-85BDC9FD1C3A}</a:tableStyleId>
              </a:tblPr>
              <a:tblGrid>
                <a:gridCol w="1248139"/>
                <a:gridCol w="1248139"/>
                <a:gridCol w="1248139"/>
                <a:gridCol w="1248139"/>
                <a:gridCol w="1248139"/>
                <a:gridCol w="1248139"/>
              </a:tblGrid>
              <a:tr h="419672">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لِلمخاطبة</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لِلمخاطبتینَ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لِلمخاطبات</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255270555"/>
              </p:ext>
            </p:extLst>
          </p:nvPr>
        </p:nvGraphicFramePr>
        <p:xfrm>
          <a:off x="755576" y="5085184"/>
          <a:ext cx="7488834" cy="457200"/>
        </p:xfrm>
        <a:graphic>
          <a:graphicData uri="http://schemas.openxmlformats.org/drawingml/2006/table">
            <a:tbl>
              <a:tblPr rtl="1" firstRow="1" bandRow="1">
                <a:tableStyleId>{5C22544A-7EE6-4342-B048-85BDC9FD1C3A}</a:tableStyleId>
              </a:tblPr>
              <a:tblGrid>
                <a:gridCol w="1248139"/>
                <a:gridCol w="1248139"/>
                <a:gridCol w="1248139"/>
                <a:gridCol w="1248139"/>
                <a:gridCol w="1248139"/>
                <a:gridCol w="1248139"/>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و</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algn="ctr"/>
                      <a:r>
                        <a:rPr lang="fa-IR" sz="2400" dirty="0" smtClean="0">
                          <a:cs typeface="B Titr" pitchFamily="2" charset="-78"/>
                        </a:rPr>
                        <a:t>ی</a:t>
                      </a:r>
                      <a:endParaRPr lang="fa-IR" sz="2400" dirty="0">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264193713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8"/>
            <a:ext cx="7024744" cy="1143000"/>
          </a:xfrm>
        </p:spPr>
        <p:txBody>
          <a:bodyPr>
            <a:normAutofit/>
          </a:bodyPr>
          <a:lstStyle/>
          <a:p>
            <a:pPr algn="r"/>
            <a:r>
              <a:rPr lang="fa-IR" sz="4800" dirty="0" smtClean="0">
                <a:solidFill>
                  <a:schemeClr val="tx1"/>
                </a:solidFill>
                <a:latin typeface="IranNastaliq" pitchFamily="18" charset="0"/>
                <a:cs typeface="IranNastaliq" pitchFamily="18" charset="0"/>
              </a:rPr>
              <a:t>مثال:</a:t>
            </a:r>
            <a:endParaRPr lang="fa-IR" sz="4800" dirty="0">
              <a:solidFill>
                <a:schemeClr val="tx1"/>
              </a:solidFill>
              <a:latin typeface="IranNastaliq" pitchFamily="18" charset="0"/>
              <a:cs typeface="IranNastaliq" pitchFamily="18" charset="0"/>
            </a:endParaRPr>
          </a:p>
        </p:txBody>
      </p:sp>
      <p:sp>
        <p:nvSpPr>
          <p:cNvPr id="3" name="Content Placeholder 2"/>
          <p:cNvSpPr>
            <a:spLocks noGrp="1"/>
          </p:cNvSpPr>
          <p:nvPr>
            <p:ph idx="1"/>
          </p:nvPr>
        </p:nvSpPr>
        <p:spPr>
          <a:xfrm>
            <a:off x="539552" y="2060849"/>
            <a:ext cx="7776864" cy="3508977"/>
          </a:xfrm>
        </p:spPr>
        <p:txBody>
          <a:bodyPr>
            <a:normAutofit/>
          </a:bodyPr>
          <a:lstStyle/>
          <a:p>
            <a:pPr marL="68580" indent="0">
              <a:buNone/>
            </a:pPr>
            <a:r>
              <a:rPr lang="fa-IR" sz="2800" dirty="0" smtClean="0">
                <a:cs typeface="B Yekan" pitchFamily="2" charset="-78"/>
              </a:rPr>
              <a:t>1-</a:t>
            </a:r>
            <a:r>
              <a:rPr lang="fa-IR" sz="2800" dirty="0" smtClean="0">
                <a:cs typeface="B Compset" pitchFamily="2" charset="-78"/>
              </a:rPr>
              <a:t> اُنظُروا</a:t>
            </a:r>
            <a:r>
              <a:rPr lang="fa-IR" sz="2800" dirty="0" smtClean="0">
                <a:cs typeface="B Yekan" pitchFamily="2" charset="-78"/>
              </a:rPr>
              <a:t>: در این مثل </a:t>
            </a:r>
            <a:r>
              <a:rPr lang="fa-IR" sz="2800" dirty="0" smtClean="0">
                <a:cs typeface="B Compset" pitchFamily="2" charset="-78"/>
              </a:rPr>
              <a:t>«</a:t>
            </a:r>
            <a:r>
              <a:rPr lang="fa-IR" sz="2800" dirty="0" smtClean="0">
                <a:solidFill>
                  <a:srgbClr val="3E3D2D"/>
                </a:solidFill>
                <a:cs typeface="B Compset" pitchFamily="2" charset="-78"/>
              </a:rPr>
              <a:t>اُنظُروا» </a:t>
            </a:r>
            <a:r>
              <a:rPr lang="fa-IR" sz="2800" dirty="0" smtClean="0">
                <a:solidFill>
                  <a:srgbClr val="3E3D2D"/>
                </a:solidFill>
                <a:cs typeface="B Yekan" pitchFamily="2" charset="-78"/>
              </a:rPr>
              <a:t>فعل امر است و صیغه </a:t>
            </a:r>
            <a:r>
              <a:rPr lang="fa-IR" sz="2800" dirty="0">
                <a:solidFill>
                  <a:srgbClr val="3E3D2D"/>
                </a:solidFill>
                <a:cs typeface="B Yekan" pitchFamily="2" charset="-78"/>
              </a:rPr>
              <a:t>آن </a:t>
            </a:r>
            <a:r>
              <a:rPr lang="fa-IR" sz="2800" dirty="0" smtClean="0">
                <a:solidFill>
                  <a:srgbClr val="3E3D2D"/>
                </a:solidFill>
                <a:cs typeface="B Yekan" pitchFamily="2" charset="-78"/>
              </a:rPr>
              <a:t>لِلمخاطبینَ است. ضمیر آن از نوع متصل است.حرف «و» ضمیر آن محسوب می شود.</a:t>
            </a:r>
            <a:endParaRPr lang="fa-IR" sz="2800" dirty="0">
              <a:solidFill>
                <a:srgbClr val="3E3D2D"/>
              </a:solidFill>
              <a:cs typeface="B Yekan" pitchFamily="2" charset="-78"/>
            </a:endParaRPr>
          </a:p>
          <a:p>
            <a:pPr marL="68580" indent="0">
              <a:buNone/>
            </a:pPr>
            <a:r>
              <a:rPr lang="fa-IR" sz="2800" dirty="0" smtClean="0">
                <a:cs typeface="B Yekan" pitchFamily="2" charset="-78"/>
              </a:rPr>
              <a:t>2- </a:t>
            </a:r>
            <a:r>
              <a:rPr lang="fa-IR" sz="2800" dirty="0" smtClean="0">
                <a:cs typeface="B Compset" pitchFamily="2" charset="-78"/>
              </a:rPr>
              <a:t>أسلَمتُ: </a:t>
            </a:r>
            <a:r>
              <a:rPr lang="fa-IR" sz="2800" dirty="0" smtClean="0">
                <a:cs typeface="B Yekan" pitchFamily="2" charset="-78"/>
              </a:rPr>
              <a:t>در این مثال </a:t>
            </a:r>
            <a:r>
              <a:rPr lang="fa-IR" sz="2800" dirty="0" smtClean="0">
                <a:cs typeface="B Compset" pitchFamily="2" charset="-78"/>
              </a:rPr>
              <a:t>«</a:t>
            </a:r>
            <a:r>
              <a:rPr lang="fa-IR" sz="2800" dirty="0" smtClean="0">
                <a:solidFill>
                  <a:srgbClr val="3E3D2D"/>
                </a:solidFill>
                <a:cs typeface="B Compset" pitchFamily="2" charset="-78"/>
              </a:rPr>
              <a:t>أسلَمتُ» </a:t>
            </a:r>
            <a:r>
              <a:rPr lang="fa-IR" sz="2800" dirty="0" smtClean="0">
                <a:solidFill>
                  <a:srgbClr val="3E3D2D"/>
                </a:solidFill>
                <a:cs typeface="B Yekan" pitchFamily="2" charset="-78"/>
              </a:rPr>
              <a:t>فعل ماضی است و </a:t>
            </a:r>
            <a:r>
              <a:rPr lang="fa-IR" sz="2800" dirty="0">
                <a:solidFill>
                  <a:srgbClr val="3E3D2D"/>
                </a:solidFill>
                <a:cs typeface="B Yekan" pitchFamily="2" charset="-78"/>
              </a:rPr>
              <a:t>صیغه </a:t>
            </a:r>
            <a:r>
              <a:rPr lang="fa-IR" sz="2800" dirty="0" smtClean="0">
                <a:solidFill>
                  <a:srgbClr val="3E3D2D"/>
                </a:solidFill>
                <a:cs typeface="B Yekan" pitchFamily="2" charset="-78"/>
              </a:rPr>
              <a:t>آن لِلمُتَکَلِّم وَحدَة است. ضمیر آن از نوع متصل است حرف « تُ » ضمیر آن محصوب می شود .</a:t>
            </a:r>
            <a:endParaRPr lang="fa-IR" sz="2800" dirty="0">
              <a:solidFill>
                <a:srgbClr val="3E3D2D"/>
              </a:solidFill>
              <a:cs typeface="B Yekan" pitchFamily="2" charset="-78"/>
            </a:endParaRPr>
          </a:p>
          <a:p>
            <a:pPr marL="68580" indent="0">
              <a:buNone/>
            </a:pPr>
            <a:endParaRPr lang="fa-IR" sz="2800" dirty="0">
              <a:cs typeface="B Yekan" pitchFamily="2" charset="-78"/>
            </a:endParaRPr>
          </a:p>
        </p:txBody>
      </p:sp>
      <p:sp>
        <p:nvSpPr>
          <p:cNvPr id="4" name="Rectangle 3"/>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5" name="Rectangle 4"/>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Tree>
    <p:extLst>
      <p:ext uri="{BB962C8B-B14F-4D97-AF65-F5344CB8AC3E}">
        <p14:creationId xmlns:p14="http://schemas.microsoft.com/office/powerpoint/2010/main" val="84913456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
            </a:r>
            <a:br>
              <a:rPr lang="fa-IR" dirty="0"/>
            </a:br>
            <a:endParaRPr lang="fa-IR" dirty="0"/>
          </a:p>
        </p:txBody>
      </p:sp>
      <p:sp>
        <p:nvSpPr>
          <p:cNvPr id="3" name="Content Placeholder 2"/>
          <p:cNvSpPr>
            <a:spLocks noGrp="1"/>
          </p:cNvSpPr>
          <p:nvPr>
            <p:ph idx="1"/>
          </p:nvPr>
        </p:nvSpPr>
        <p:spPr>
          <a:xfrm>
            <a:off x="539552" y="2323652"/>
            <a:ext cx="7762669" cy="3508977"/>
          </a:xfrm>
        </p:spPr>
        <p:txBody>
          <a:bodyPr>
            <a:normAutofit/>
          </a:bodyPr>
          <a:lstStyle/>
          <a:p>
            <a:pPr marL="68580" indent="0">
              <a:buNone/>
            </a:pPr>
            <a:r>
              <a:rPr lang="fa-IR" sz="4400" dirty="0" smtClean="0">
                <a:latin typeface="IranNastaliq" pitchFamily="18" charset="0"/>
                <a:cs typeface="IranNastaliq" pitchFamily="18" charset="0"/>
              </a:rPr>
              <a:t>1-«</a:t>
            </a:r>
            <a:r>
              <a:rPr lang="fa-IR" sz="4400" dirty="0" smtClean="0">
                <a:latin typeface="IranNastaliq" pitchFamily="18" charset="0"/>
                <a:cs typeface="B Compset" pitchFamily="2" charset="-78"/>
              </a:rPr>
              <a:t>نَ</a:t>
            </a:r>
            <a:r>
              <a:rPr lang="fa-IR" sz="4400" dirty="0" smtClean="0">
                <a:latin typeface="IranNastaliq" pitchFamily="18" charset="0"/>
                <a:cs typeface="IranNastaliq" pitchFamily="18" charset="0"/>
              </a:rPr>
              <a:t>»در </a:t>
            </a:r>
            <a:r>
              <a:rPr lang="fa-IR" sz="4400" dirty="0">
                <a:latin typeface="IranNastaliq" pitchFamily="18" charset="0"/>
                <a:cs typeface="IranNastaliq" pitchFamily="18" charset="0"/>
              </a:rPr>
              <a:t>جمع مونث ضمیر می باشد. </a:t>
            </a:r>
          </a:p>
          <a:p>
            <a:pPr marL="68580" indent="0">
              <a:buNone/>
            </a:pPr>
            <a:r>
              <a:rPr lang="fa-IR" sz="4400" dirty="0" smtClean="0">
                <a:latin typeface="IranNastaliq" pitchFamily="18" charset="0"/>
                <a:cs typeface="IranNastaliq" pitchFamily="18" charset="0"/>
              </a:rPr>
              <a:t>2-درافعال </a:t>
            </a:r>
            <a:r>
              <a:rPr lang="fa-IR" sz="4400" dirty="0">
                <a:latin typeface="IranNastaliq" pitchFamily="18" charset="0"/>
                <a:cs typeface="IranNastaliq" pitchFamily="18" charset="0"/>
              </a:rPr>
              <a:t>ماضی درصیغه للغائبۀ (مفرد مؤنث غائب)«ت» ضمیرمتصل مرفوع نمی باشد بلکه نشانه جنسیت است.</a:t>
            </a:r>
          </a:p>
          <a:p>
            <a:endParaRPr lang="fa-IR" sz="4000" dirty="0">
              <a:latin typeface="IranNastaliq" pitchFamily="18" charset="0"/>
              <a:cs typeface="IranNastaliq" pitchFamily="18" charset="0"/>
            </a:endParaRPr>
          </a:p>
        </p:txBody>
      </p:sp>
      <p:sp>
        <p:nvSpPr>
          <p:cNvPr id="5" name="Rectangle 4"/>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6" name="Rectangle 5"/>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8" name="Cloud Callout 7"/>
          <p:cNvSpPr/>
          <p:nvPr/>
        </p:nvSpPr>
        <p:spPr>
          <a:xfrm>
            <a:off x="5925957" y="908720"/>
            <a:ext cx="2376264" cy="1080120"/>
          </a:xfrm>
          <a:prstGeom prst="cloudCallout">
            <a:avLst>
              <a:gd name="adj1" fmla="val -29448"/>
              <a:gd name="adj2" fmla="val 80189"/>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solidFill>
                  <a:schemeClr val="bg1"/>
                </a:solidFill>
                <a:cs typeface="B Titr" pitchFamily="2" charset="-78"/>
              </a:rPr>
              <a:t>نکات:</a:t>
            </a:r>
          </a:p>
        </p:txBody>
      </p:sp>
    </p:spTree>
    <p:extLst>
      <p:ext uri="{BB962C8B-B14F-4D97-AF65-F5344CB8AC3E}">
        <p14:creationId xmlns:p14="http://schemas.microsoft.com/office/powerpoint/2010/main" val="3981198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7969587" cy="3508977"/>
          </a:xfrm>
        </p:spPr>
        <p:txBody>
          <a:bodyPr>
            <a:noAutofit/>
          </a:bodyPr>
          <a:lstStyle/>
          <a:p>
            <a:pPr marL="68580" indent="0">
              <a:buNone/>
            </a:pPr>
            <a:r>
              <a:rPr lang="fa-IR" sz="3600" dirty="0">
                <a:latin typeface="IranNastaliq" pitchFamily="18" charset="0"/>
                <a:cs typeface="IranNastaliq" pitchFamily="18" charset="0"/>
              </a:rPr>
              <a:t>این ضمایر به هر سه قسم کلمه(یعنی متصل به اسم، فعل، حرف) متصل می شوند .  در صورتی که این ضمایر به فعل متصل شوند از نظر ترکیب مفعول هستند </a:t>
            </a:r>
            <a:r>
              <a:rPr lang="fa-IR" sz="3600" dirty="0" smtClean="0">
                <a:latin typeface="IranNastaliq" pitchFamily="18" charset="0"/>
                <a:cs typeface="IranNastaliq" pitchFamily="18" charset="0"/>
              </a:rPr>
              <a:t>.</a:t>
            </a:r>
            <a:endParaRPr lang="fa-IR" sz="3600" dirty="0">
              <a:latin typeface="IranNastaliq" pitchFamily="18" charset="0"/>
              <a:cs typeface="IranNastaliq" pitchFamily="18" charset="0"/>
            </a:endParaRPr>
          </a:p>
          <a:p>
            <a:pPr marL="68580" indent="0">
              <a:buNone/>
            </a:pPr>
            <a:r>
              <a:rPr lang="fa-IR" sz="3600" dirty="0">
                <a:latin typeface="IranNastaliq" pitchFamily="18" charset="0"/>
                <a:cs typeface="IranNastaliq" pitchFamily="18" charset="0"/>
              </a:rPr>
              <a:t>و اگر به اسم متصل شوند مضاف الیه می باشدند بنابراین اسمی که به ضمایر متصل منصوب و مجرور وصل شود در این صورت اسم «ال» و تنوین قبول نمی کند . </a:t>
            </a:r>
          </a:p>
          <a:p>
            <a:pPr marL="68580" indent="0">
              <a:buNone/>
            </a:pPr>
            <a:r>
              <a:rPr lang="fa-IR" sz="3600" dirty="0">
                <a:latin typeface="IranNastaliq" pitchFamily="18" charset="0"/>
                <a:cs typeface="IranNastaliq" pitchFamily="18" charset="0"/>
              </a:rPr>
              <a:t>و چناچه به حروف جرّ متصل شوند مجرور به حرف جرّ هستند .</a:t>
            </a:r>
          </a:p>
        </p:txBody>
      </p:sp>
      <p:sp>
        <p:nvSpPr>
          <p:cNvPr id="4" name="Rectangle 3"/>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6" name="Rectangle 5"/>
          <p:cNvSpPr/>
          <p:nvPr/>
        </p:nvSpPr>
        <p:spPr>
          <a:xfrm>
            <a:off x="1338001" y="859787"/>
            <a:ext cx="6471643" cy="70788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fa-IR" sz="4000" b="1" dirty="0" smtClean="0">
                <a:ln w="12700">
                  <a:solidFill>
                    <a:srgbClr val="FF0000"/>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glow rad="101600">
                    <a:schemeClr val="accent3">
                      <a:satMod val="175000"/>
                      <a:alpha val="40000"/>
                    </a:schemeClr>
                  </a:glow>
                  <a:outerShdw blurRad="60007" dist="310007" dir="7680000" sy="30000" kx="1300200" algn="ctr" rotWithShape="0">
                    <a:prstClr val="black">
                      <a:alpha val="32000"/>
                    </a:prstClr>
                  </a:outerShdw>
                </a:effectLst>
                <a:cs typeface="B Traffic" pitchFamily="2" charset="-78"/>
              </a:rPr>
              <a:t>ب)ضمایر متصل منصوب مجرور</a:t>
            </a:r>
            <a:endParaRPr lang="fa-IR" sz="4000" b="1" dirty="0">
              <a:ln w="12700">
                <a:solidFill>
                  <a:srgbClr val="FF0000"/>
                </a:solidFill>
                <a:prstDash val="solid"/>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effectLst>
                <a:glow rad="101600">
                  <a:schemeClr val="accent3">
                    <a:satMod val="175000"/>
                    <a:alpha val="40000"/>
                  </a:schemeClr>
                </a:glow>
                <a:outerShdw blurRad="60007" dist="310007" dir="7680000" sy="30000" kx="1300200" algn="ctr" rotWithShape="0">
                  <a:prstClr val="black">
                    <a:alpha val="32000"/>
                  </a:prstClr>
                </a:outerShdw>
              </a:effectLst>
            </a:endParaRPr>
          </a:p>
        </p:txBody>
      </p:sp>
      <p:sp>
        <p:nvSpPr>
          <p:cNvPr id="10" name="Rectangle 9"/>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34765448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0032" y="1196752"/>
            <a:ext cx="2042546" cy="163121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10000" b="1" cap="all" spc="0" dirty="0" smtClean="0">
                <a:ln w="0"/>
                <a:solidFill>
                  <a:srgbClr val="FF0000"/>
                </a:solidFill>
                <a:effectLst>
                  <a:reflection blurRad="12700" stA="50000" endPos="50000" dist="5000" dir="5400000" sy="-100000" rotWithShape="0"/>
                </a:effectLst>
                <a:cs typeface="B Tabassom" pitchFamily="2" charset="-78"/>
              </a:rPr>
              <a:t>عربی</a:t>
            </a:r>
            <a:endParaRPr lang="fa-IR" sz="10000" b="1" cap="all" spc="0" dirty="0">
              <a:ln w="0"/>
              <a:solidFill>
                <a:srgbClr val="FF0000"/>
              </a:solidFill>
              <a:effectLst>
                <a:reflection blurRad="12700" stA="50000" endPos="50000" dist="5000" dir="5400000" sy="-100000" rotWithShape="0"/>
              </a:effectLst>
              <a:cs typeface="B Tabassom" pitchFamily="2" charset="-78"/>
            </a:endParaRPr>
          </a:p>
        </p:txBody>
      </p:sp>
      <p:sp>
        <p:nvSpPr>
          <p:cNvPr id="5" name="Rectangle 4"/>
          <p:cNvSpPr/>
          <p:nvPr/>
        </p:nvSpPr>
        <p:spPr>
          <a:xfrm>
            <a:off x="2483772" y="3159595"/>
            <a:ext cx="4533613" cy="923330"/>
          </a:xfrm>
          <a:prstGeom prst="rect">
            <a:avLst/>
          </a:prstGeom>
          <a:noFill/>
        </p:spPr>
        <p:txBody>
          <a:bodyPr wrap="none" lIns="91440" tIns="45720" rIns="91440" bIns="45720">
            <a:spAutoFit/>
          </a:bodyPr>
          <a:lstStyle/>
          <a:p>
            <a:pPr algn="ctr"/>
            <a:r>
              <a:rPr lang="fa-I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اول دبیرستان</a:t>
            </a:r>
            <a:endParaRPr lang="fa-I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Content Placeholder 9" descr="Stream-of-Light-Fullscreen.jpg"/>
          <p:cNvPicPr>
            <a:picLocks noGrp="1" noChangeAspect="1"/>
          </p:cNvPicPr>
          <p:nvPr>
            <p:ph idx="1"/>
          </p:nvPr>
        </p:nvPicPr>
        <p:blipFill>
          <a:blip r:embed="rId2"/>
          <a:stretch>
            <a:fillRect/>
          </a:stretch>
        </p:blipFill>
        <p:spPr>
          <a:xfrm>
            <a:off x="0" y="0"/>
            <a:ext cx="9144000" cy="6858000"/>
          </a:xfrm>
        </p:spPr>
      </p:pic>
      <p:sp>
        <p:nvSpPr>
          <p:cNvPr id="8" name="WordArt 5" descr="Paper bag"/>
          <p:cNvSpPr>
            <a:spLocks noChangeArrowheads="1" noChangeShapeType="1" noTextEdit="1"/>
          </p:cNvSpPr>
          <p:nvPr/>
        </p:nvSpPr>
        <p:spPr bwMode="auto">
          <a:xfrm>
            <a:off x="3428994" y="1142985"/>
            <a:ext cx="2428892" cy="1214446"/>
          </a:xfrm>
          <a:prstGeom prst="rect">
            <a:avLst/>
          </a:prstGeom>
        </p:spPr>
        <p:txBody>
          <a:bodyPr wrap="none" fromWordArt="1">
            <a:prstTxWarp prst="textPlain">
              <a:avLst>
                <a:gd name="adj" fmla="val 48923"/>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6600" b="1" i="0" u="none" strike="noStrike" kern="10" cap="none" spc="0" normalizeH="0" baseline="0" noProof="0" dirty="0" smtClean="0">
                <a:ln w="11430"/>
                <a:gradFill>
                  <a:gsLst>
                    <a:gs pos="0">
                      <a:srgbClr val="7598D9">
                        <a:tint val="70000"/>
                        <a:satMod val="245000"/>
                      </a:srgbClr>
                    </a:gs>
                    <a:gs pos="75000">
                      <a:srgbClr val="7598D9">
                        <a:tint val="90000"/>
                        <a:shade val="60000"/>
                        <a:satMod val="240000"/>
                      </a:srgbClr>
                    </a:gs>
                    <a:gs pos="100000">
                      <a:srgbClr val="7598D9">
                        <a:tint val="100000"/>
                        <a:shade val="50000"/>
                        <a:satMod val="240000"/>
                      </a:srgbClr>
                    </a:gs>
                  </a:gsLst>
                  <a:lin ang="5400000"/>
                </a:gradFill>
                <a:effectLst>
                  <a:outerShdw blurRad="50800" dist="39000" dir="5460000" algn="tl">
                    <a:srgbClr val="000000">
                      <a:alpha val="38000"/>
                    </a:srgbClr>
                  </a:outerShdw>
                </a:effectLst>
                <a:uLnTx/>
                <a:uFillTx/>
                <a:latin typeface="Times New Roman"/>
                <a:cs typeface="B Kamran" pitchFamily="2" charset="-78"/>
              </a:rPr>
              <a:t>عربی</a:t>
            </a:r>
            <a:endParaRPr kumimoji="0" lang="en-US" sz="6600" b="1" i="0" u="none" strike="noStrike" kern="10" cap="none" spc="0" normalizeH="0" baseline="0" noProof="0" dirty="0">
              <a:ln w="11430"/>
              <a:gradFill>
                <a:gsLst>
                  <a:gs pos="0">
                    <a:srgbClr val="7598D9">
                      <a:tint val="70000"/>
                      <a:satMod val="245000"/>
                    </a:srgbClr>
                  </a:gs>
                  <a:gs pos="75000">
                    <a:srgbClr val="7598D9">
                      <a:tint val="90000"/>
                      <a:shade val="60000"/>
                      <a:satMod val="240000"/>
                    </a:srgbClr>
                  </a:gs>
                  <a:gs pos="100000">
                    <a:srgbClr val="7598D9">
                      <a:tint val="100000"/>
                      <a:shade val="50000"/>
                      <a:satMod val="240000"/>
                    </a:srgbClr>
                  </a:gs>
                </a:gsLst>
                <a:lin ang="5400000"/>
              </a:gradFill>
              <a:effectLst>
                <a:outerShdw blurRad="50800" dist="39000" dir="5460000" algn="tl">
                  <a:srgbClr val="000000">
                    <a:alpha val="38000"/>
                  </a:srgbClr>
                </a:outerShdw>
              </a:effectLst>
              <a:uLnTx/>
              <a:uFillTx/>
              <a:latin typeface="Times New Roman"/>
              <a:cs typeface="B Kamran" pitchFamily="2" charset="-78"/>
            </a:endParaRPr>
          </a:p>
        </p:txBody>
      </p:sp>
      <p:sp>
        <p:nvSpPr>
          <p:cNvPr id="9" name="Rectangle 8"/>
          <p:cNvSpPr/>
          <p:nvPr/>
        </p:nvSpPr>
        <p:spPr>
          <a:xfrm>
            <a:off x="2357423" y="4071944"/>
            <a:ext cx="4143404"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8000" b="1" i="0" u="none" strike="noStrike" kern="10" cap="all" spc="0" normalizeH="0" baseline="0" noProof="0" dirty="0"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glow rad="101600">
                    <a:schemeClr val="accent3">
                      <a:satMod val="175000"/>
                      <a:alpha val="40000"/>
                    </a:schemeClr>
                  </a:glow>
                </a:effectLst>
                <a:uLnTx/>
                <a:uFillTx/>
                <a:cs typeface="B Tabassom"/>
              </a:rPr>
              <a:t>اول دبيرستان</a:t>
            </a:r>
            <a:endParaRPr kumimoji="0" lang="en-US" sz="8000" b="1" i="0" u="none" strike="noStrike" kern="0" cap="all" spc="0" normalizeH="0" baseline="0" noProof="0"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glow rad="101600">
                  <a:schemeClr val="accent3">
                    <a:satMod val="175000"/>
                    <a:alpha val="40000"/>
                  </a:schemeClr>
                </a:glow>
              </a:effectLst>
              <a:uLnTx/>
              <a:uFillTx/>
            </a:endParaRPr>
          </a:p>
        </p:txBody>
      </p:sp>
    </p:spTree>
    <p:extLst>
      <p:ext uri="{BB962C8B-B14F-4D97-AF65-F5344CB8AC3E}">
        <p14:creationId xmlns:p14="http://schemas.microsoft.com/office/powerpoint/2010/main" val="287674226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81665" y="1129308"/>
            <a:ext cx="7024744" cy="1143000"/>
          </a:xfrm>
        </p:spPr>
        <p:txBody>
          <a:bodyPr>
            <a:normAutofit fontScale="90000"/>
          </a:bodyPr>
          <a:lstStyle/>
          <a:p>
            <a:pPr lvl="0" algn="r" rtl="0">
              <a:spcBef>
                <a:spcPts val="0"/>
              </a:spcBef>
            </a:pPr>
            <a:r>
              <a:rPr lang="fa-IR" sz="5300" dirty="0">
                <a:solidFill>
                  <a:prstClr val="black"/>
                </a:solidFill>
                <a:latin typeface="IranNastaliq" pitchFamily="18" charset="0"/>
                <a:ea typeface="+mn-ea"/>
                <a:cs typeface="IranNastaliq" pitchFamily="18" charset="0"/>
              </a:rPr>
              <a:t>ضمایر متصل منصوب و مجرور عبارت اند از:</a:t>
            </a:r>
            <a:r>
              <a:rPr lang="en-US" sz="2400" dirty="0">
                <a:solidFill>
                  <a:prstClr val="black"/>
                </a:solidFill>
                <a:latin typeface="Century Schoolbook"/>
                <a:ea typeface="+mn-ea"/>
                <a:cs typeface="B Titr" pitchFamily="2" charset="-78"/>
              </a:rPr>
              <a:t/>
            </a:r>
            <a:br>
              <a:rPr lang="en-US" sz="2400" dirty="0">
                <a:solidFill>
                  <a:prstClr val="black"/>
                </a:solidFill>
                <a:latin typeface="Century Schoolbook"/>
                <a:ea typeface="+mn-ea"/>
                <a:cs typeface="B Titr" pitchFamily="2" charset="-78"/>
              </a:rPr>
            </a:br>
            <a:endParaRPr lang="fa-IR" dirty="0"/>
          </a:p>
        </p:txBody>
      </p:sp>
      <p:sp>
        <p:nvSpPr>
          <p:cNvPr id="11" name="Rectangle 10"/>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12" name="Rectangle 11"/>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309522215"/>
              </p:ext>
            </p:extLst>
          </p:nvPr>
        </p:nvGraphicFramePr>
        <p:xfrm>
          <a:off x="827585" y="1844824"/>
          <a:ext cx="7416822" cy="504056"/>
        </p:xfrm>
        <a:graphic>
          <a:graphicData uri="http://schemas.openxmlformats.org/drawingml/2006/table">
            <a:tbl>
              <a:tblPr rtl="1" firstRow="1" bandRow="1">
                <a:tableStyleId>{5C22544A-7EE6-4342-B048-85BDC9FD1C3A}</a:tableStyleId>
              </a:tblPr>
              <a:tblGrid>
                <a:gridCol w="1236137"/>
                <a:gridCol w="1236137"/>
                <a:gridCol w="1236137"/>
                <a:gridCol w="1236137"/>
                <a:gridCol w="1236137"/>
                <a:gridCol w="1236137"/>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لِلغَائبَینَ</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لِلغَائبةِ</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لِلغَائبَتَینِ</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لِلغَائبات</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86338320"/>
              </p:ext>
            </p:extLst>
          </p:nvPr>
        </p:nvGraphicFramePr>
        <p:xfrm>
          <a:off x="827583" y="2492896"/>
          <a:ext cx="7416826" cy="457200"/>
        </p:xfrm>
        <a:graphic>
          <a:graphicData uri="http://schemas.openxmlformats.org/drawingml/2006/table">
            <a:tbl>
              <a:tblPr rtl="1" firstRow="1" bandRow="1">
                <a:tableStyleId>{5C22544A-7EE6-4342-B048-85BDC9FD1C3A}</a:tableStyleId>
              </a:tblPr>
              <a:tblGrid>
                <a:gridCol w="1234783"/>
                <a:gridCol w="1205164"/>
                <a:gridCol w="1259759"/>
                <a:gridCol w="1215044"/>
                <a:gridCol w="1249879"/>
                <a:gridCol w="1252197"/>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algn="ct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هُنّ</a:t>
                      </a:r>
                      <a:endParaRPr lang="fa-IR" sz="1800" dirty="0">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40064720"/>
              </p:ext>
            </p:extLst>
          </p:nvPr>
        </p:nvGraphicFramePr>
        <p:xfrm>
          <a:off x="827586" y="3140968"/>
          <a:ext cx="7416822" cy="432048"/>
        </p:xfrm>
        <a:graphic>
          <a:graphicData uri="http://schemas.openxmlformats.org/drawingml/2006/table">
            <a:tbl>
              <a:tblPr rtl="1" firstRow="1" bandRow="1">
                <a:tableStyleId>{5C22544A-7EE6-4342-B048-85BDC9FD1C3A}</a:tableStyleId>
              </a:tblPr>
              <a:tblGrid>
                <a:gridCol w="1236137"/>
                <a:gridCol w="1236137"/>
                <a:gridCol w="1236137"/>
                <a:gridCol w="1236137"/>
                <a:gridCol w="1236137"/>
                <a:gridCol w="1236137"/>
              </a:tblGrid>
              <a:tr h="432048">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لِلمخاطبة</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لِلمخاطبتینَ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Titr" pitchFamily="2" charset="-78"/>
                        </a:rPr>
                        <a:t>لِلمخاطبات</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39224391"/>
              </p:ext>
            </p:extLst>
          </p:nvPr>
        </p:nvGraphicFramePr>
        <p:xfrm>
          <a:off x="827582" y="3717032"/>
          <a:ext cx="7416826" cy="457200"/>
        </p:xfrm>
        <a:graphic>
          <a:graphicData uri="http://schemas.openxmlformats.org/drawingml/2006/table">
            <a:tbl>
              <a:tblPr rtl="1" firstRow="1" bandRow="1">
                <a:tableStyleId>{5C22544A-7EE6-4342-B048-85BDC9FD1C3A}</a:tableStyleId>
              </a:tblPr>
              <a:tblGrid>
                <a:gridCol w="1238195"/>
                <a:gridCol w="1256344"/>
                <a:gridCol w="1220044"/>
                <a:gridCol w="1190288"/>
                <a:gridCol w="1286100"/>
                <a:gridCol w="1225855"/>
              </a:tblGrid>
              <a:tr h="457200">
                <a:tc>
                  <a:txBody>
                    <a:bodyPr/>
                    <a:lstStyle/>
                    <a:p>
                      <a:pPr algn="ctr"/>
                      <a:r>
                        <a:rPr lang="fa-IR" sz="2400" dirty="0" smtClean="0">
                          <a:cs typeface="B Titr" pitchFamily="2" charset="-78"/>
                        </a:rPr>
                        <a:t>کَ</a:t>
                      </a:r>
                      <a:endParaRPr lang="en-US" sz="2400" dirty="0">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کُما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کُم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algn="ctr"/>
                      <a:r>
                        <a:rPr lang="fa-IR" sz="2400" dirty="0" smtClean="0">
                          <a:cs typeface="B Titr" pitchFamily="2" charset="-78"/>
                        </a:rPr>
                        <a:t>کِ</a:t>
                      </a:r>
                      <a:endParaRPr lang="en-US" sz="2400" dirty="0">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کُما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algn="ct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کُنّ</a:t>
                      </a:r>
                      <a:endParaRPr lang="en-US" sz="2400" dirty="0">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9139191"/>
              </p:ext>
            </p:extLst>
          </p:nvPr>
        </p:nvGraphicFramePr>
        <p:xfrm>
          <a:off x="1635306" y="4437112"/>
          <a:ext cx="6074548" cy="504056"/>
        </p:xfrm>
        <a:graphic>
          <a:graphicData uri="http://schemas.openxmlformats.org/drawingml/2006/table">
            <a:tbl>
              <a:tblPr rtl="1" firstRow="1" bandRow="1">
                <a:tableStyleId>{5C22544A-7EE6-4342-B048-85BDC9FD1C3A}</a:tableStyleId>
              </a:tblPr>
              <a:tblGrid>
                <a:gridCol w="3058029"/>
                <a:gridCol w="3016519"/>
              </a:tblGrid>
              <a:tr h="5040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وَحدَة</a:t>
                      </a: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مَعَ الغیرِ</a:t>
                      </a:r>
                      <a:endParaRPr kumimoji="0" lang="fa-IR" sz="2400" b="1" i="0" u="none" strike="noStrike" kern="1200" cap="none" spc="0" normalizeH="0" baseline="0" noProof="0" dirty="0" smtClean="0">
                        <a:ln>
                          <a:noFill/>
                        </a:ln>
                        <a:solidFill>
                          <a:prstClr val="white"/>
                        </a:solidFill>
                        <a:effectLst/>
                        <a:uLnTx/>
                        <a:uFillTx/>
                        <a:latin typeface="+mn-lt"/>
                        <a:ea typeface="+mn-ea"/>
                        <a:cs typeface="+mn-cs"/>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20593809"/>
              </p:ext>
            </p:extLst>
          </p:nvPr>
        </p:nvGraphicFramePr>
        <p:xfrm>
          <a:off x="1619672" y="5085184"/>
          <a:ext cx="6096000" cy="457200"/>
        </p:xfrm>
        <a:graphic>
          <a:graphicData uri="http://schemas.openxmlformats.org/drawingml/2006/table">
            <a:tbl>
              <a:tblPr rtl="1" firstRow="1" bandRow="1">
                <a:tableStyleId>{5C22544A-7EE6-4342-B048-85BDC9FD1C3A}</a:tableStyleId>
              </a:tblPr>
              <a:tblGrid>
                <a:gridCol w="3048000"/>
                <a:gridCol w="3048000"/>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ی</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8537706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8" y="476672"/>
            <a:ext cx="7024744" cy="1143000"/>
          </a:xfrm>
        </p:spPr>
        <p:txBody>
          <a:bodyPr>
            <a:normAutofit/>
          </a:bodyPr>
          <a:lstStyle/>
          <a:p>
            <a:pPr algn="r"/>
            <a:r>
              <a:rPr lang="fa-IR" sz="4800" dirty="0" smtClean="0">
                <a:solidFill>
                  <a:schemeClr val="tx1"/>
                </a:solidFill>
                <a:latin typeface="IranNastaliq" pitchFamily="18" charset="0"/>
                <a:cs typeface="IranNastaliq" pitchFamily="18" charset="0"/>
              </a:rPr>
              <a:t>مثال:</a:t>
            </a:r>
            <a:endParaRPr lang="fa-IR" sz="4800" dirty="0">
              <a:solidFill>
                <a:schemeClr val="tx1"/>
              </a:solidFill>
              <a:latin typeface="IranNastaliq" pitchFamily="18" charset="0"/>
              <a:cs typeface="IranNastaliq" pitchFamily="18" charset="0"/>
            </a:endParaRPr>
          </a:p>
        </p:txBody>
      </p:sp>
      <p:sp>
        <p:nvSpPr>
          <p:cNvPr id="3" name="Content Placeholder 2"/>
          <p:cNvSpPr>
            <a:spLocks noGrp="1"/>
          </p:cNvSpPr>
          <p:nvPr>
            <p:ph idx="1"/>
          </p:nvPr>
        </p:nvSpPr>
        <p:spPr>
          <a:xfrm>
            <a:off x="683568" y="1484784"/>
            <a:ext cx="7488832" cy="3888432"/>
          </a:xfrm>
        </p:spPr>
        <p:txBody>
          <a:bodyPr>
            <a:noAutofit/>
          </a:bodyPr>
          <a:lstStyle/>
          <a:p>
            <a:pPr marL="68580" indent="0">
              <a:buNone/>
            </a:pPr>
            <a:r>
              <a:rPr lang="fa-IR" sz="2600" dirty="0" smtClean="0">
                <a:cs typeface="B Yekan" pitchFamily="2" charset="-78"/>
              </a:rPr>
              <a:t>1- </a:t>
            </a:r>
            <a:r>
              <a:rPr lang="fa-IR" sz="2600" b="1" dirty="0" smtClean="0">
                <a:cs typeface="B Compset" pitchFamily="2" charset="-78"/>
              </a:rPr>
              <a:t>فإلیکَ</a:t>
            </a:r>
            <a:r>
              <a:rPr lang="fa-IR" sz="2600" dirty="0" smtClean="0">
                <a:cs typeface="B Compset" pitchFamily="2" charset="-78"/>
              </a:rPr>
              <a:t> :</a:t>
            </a:r>
            <a:r>
              <a:rPr lang="fa-IR" sz="2600" dirty="0">
                <a:cs typeface="B Yekan" pitchFamily="2" charset="-78"/>
              </a:rPr>
              <a:t> </a:t>
            </a:r>
            <a:r>
              <a:rPr lang="fa-IR" sz="2600" dirty="0" smtClean="0">
                <a:cs typeface="B Yekan" pitchFamily="2" charset="-78"/>
              </a:rPr>
              <a:t>«کَ» در این مثال ضمیر محسوب میشود </a:t>
            </a:r>
            <a:r>
              <a:rPr lang="fa-IR" sz="2600" smtClean="0">
                <a:cs typeface="B Yekan" pitchFamily="2" charset="-78"/>
              </a:rPr>
              <a:t>وچون این ضمیر </a:t>
            </a:r>
            <a:r>
              <a:rPr lang="fa-IR" sz="2600" dirty="0" smtClean="0">
                <a:cs typeface="B Yekan" pitchFamily="2" charset="-78"/>
              </a:rPr>
              <a:t>به حرف جر وصل شده است پس در ترکیب مجرور به حرف جر شناخته می شود.</a:t>
            </a:r>
          </a:p>
          <a:p>
            <a:pPr marL="68580" indent="0">
              <a:buNone/>
            </a:pPr>
            <a:r>
              <a:rPr lang="fa-IR" sz="2600" dirty="0" smtClean="0">
                <a:cs typeface="B Yekan" pitchFamily="2" charset="-78"/>
              </a:rPr>
              <a:t>2- </a:t>
            </a:r>
            <a:r>
              <a:rPr lang="fa-IR" sz="2600" b="1" dirty="0" smtClean="0">
                <a:cs typeface="B Compset" pitchFamily="2" charset="-78"/>
              </a:rPr>
              <a:t>سأخبِرُکُم: </a:t>
            </a:r>
            <a:r>
              <a:rPr lang="fa-IR" sz="2600" dirty="0" smtClean="0">
                <a:cs typeface="B Yekan" pitchFamily="2" charset="-78"/>
              </a:rPr>
              <a:t>« کُمُ » در این مثال ضمیر محسوب می شود و چون این ضمیر به فعل متصل شده است پس در ترکیب به عنوان فاعل شناخته می شود.</a:t>
            </a:r>
          </a:p>
          <a:p>
            <a:pPr marL="68580" indent="0">
              <a:buNone/>
            </a:pPr>
            <a:r>
              <a:rPr lang="fa-IR" sz="2600" dirty="0" smtClean="0">
                <a:cs typeface="B Yekan" pitchFamily="2" charset="-78"/>
              </a:rPr>
              <a:t>3- </a:t>
            </a:r>
            <a:r>
              <a:rPr lang="fa-IR" sz="2600" b="1" dirty="0" smtClean="0">
                <a:cs typeface="B Compset" pitchFamily="2" charset="-78"/>
              </a:rPr>
              <a:t>إلَهی: </a:t>
            </a:r>
            <a:r>
              <a:rPr lang="fa-IR" sz="2600" dirty="0" smtClean="0">
                <a:cs typeface="B Yekan" pitchFamily="2" charset="-78"/>
              </a:rPr>
              <a:t>«ی » در این مثال ضمیر محسوب میشود و چون به اسم وصل شده است پس در ترکیب مضاف الیه شناخته می شود.</a:t>
            </a:r>
            <a:endParaRPr lang="fa-IR" sz="2600" dirty="0">
              <a:cs typeface="B Yekan" pitchFamily="2" charset="-78"/>
            </a:endParaRPr>
          </a:p>
        </p:txBody>
      </p:sp>
      <p:sp>
        <p:nvSpPr>
          <p:cNvPr id="4" name="Rectangle 3"/>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5" name="Rectangle 4"/>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5456256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97152"/>
            <a:ext cx="8136904" cy="3508977"/>
          </a:xfrm>
        </p:spPr>
        <p:txBody>
          <a:bodyPr>
            <a:normAutofit/>
          </a:bodyPr>
          <a:lstStyle/>
          <a:p>
            <a:pPr marL="68580" indent="0">
              <a:buNone/>
            </a:pPr>
            <a:r>
              <a:rPr lang="fa-IR" sz="4000" dirty="0" smtClean="0">
                <a:latin typeface="IranNastaliq" pitchFamily="18" charset="0"/>
                <a:cs typeface="IranNastaliq" pitchFamily="18" charset="0"/>
              </a:rPr>
              <a:t>2- </a:t>
            </a:r>
            <a:r>
              <a:rPr lang="fa-IR" sz="4000" dirty="0">
                <a:latin typeface="IranNastaliq" pitchFamily="18" charset="0"/>
                <a:cs typeface="IranNastaliq" pitchFamily="18" charset="0"/>
              </a:rPr>
              <a:t>ضمیر </a:t>
            </a:r>
            <a:r>
              <a:rPr lang="fa-IR" sz="4000" dirty="0" smtClean="0">
                <a:latin typeface="IranNastaliq" pitchFamily="18" charset="0"/>
                <a:cs typeface="IranNastaliq" pitchFamily="18" charset="0"/>
              </a:rPr>
              <a:t>«</a:t>
            </a:r>
            <a:r>
              <a:rPr lang="fa-IR" sz="4000" dirty="0">
                <a:latin typeface="IranNastaliq" pitchFamily="18" charset="0"/>
                <a:cs typeface="IranNastaliq" pitchFamily="18" charset="0"/>
              </a:rPr>
              <a:t>نا» در هر شرایط به فعل مضارع و امر متصل شود در کلیه صیغه ها نقش </a:t>
            </a:r>
            <a:r>
              <a:rPr lang="fa-IR" sz="4000" dirty="0" smtClean="0">
                <a:latin typeface="IranNastaliq" pitchFamily="18" charset="0"/>
                <a:cs typeface="IranNastaliq" pitchFamily="18" charset="0"/>
              </a:rPr>
              <a:t>مفعول   به </a:t>
            </a:r>
            <a:r>
              <a:rPr lang="fa-IR" sz="4000" dirty="0">
                <a:latin typeface="IranNastaliq" pitchFamily="18" charset="0"/>
                <a:cs typeface="IranNastaliq" pitchFamily="18" charset="0"/>
              </a:rPr>
              <a:t>و نوع </a:t>
            </a:r>
            <a:r>
              <a:rPr lang="fa-IR" sz="4000" dirty="0" smtClean="0">
                <a:latin typeface="IranNastaliq" pitchFamily="18" charset="0"/>
                <a:cs typeface="IranNastaliq" pitchFamily="18" charset="0"/>
              </a:rPr>
              <a:t>آن متصل </a:t>
            </a:r>
            <a:r>
              <a:rPr lang="fa-IR" sz="4000" dirty="0">
                <a:latin typeface="IranNastaliq" pitchFamily="18" charset="0"/>
                <a:cs typeface="IranNastaliq" pitchFamily="18" charset="0"/>
              </a:rPr>
              <a:t>منصوب </a:t>
            </a:r>
            <a:r>
              <a:rPr lang="fa-IR" sz="4000" dirty="0" smtClean="0">
                <a:latin typeface="IranNastaliq" pitchFamily="18" charset="0"/>
                <a:cs typeface="IranNastaliq" pitchFamily="18" charset="0"/>
              </a:rPr>
              <a:t>و جرور </a:t>
            </a:r>
            <a:r>
              <a:rPr lang="fa-IR" sz="4000" dirty="0">
                <a:latin typeface="IranNastaliq" pitchFamily="18" charset="0"/>
                <a:cs typeface="IranNastaliq" pitchFamily="18" charset="0"/>
              </a:rPr>
              <a:t>خواهد </a:t>
            </a:r>
            <a:r>
              <a:rPr lang="fa-IR" sz="4000" dirty="0" smtClean="0">
                <a:latin typeface="IranNastaliq" pitchFamily="18" charset="0"/>
                <a:cs typeface="IranNastaliq" pitchFamily="18" charset="0"/>
              </a:rPr>
              <a:t>بود.</a:t>
            </a:r>
            <a:endParaRPr lang="fa-IR" sz="4000" dirty="0">
              <a:latin typeface="IranNastaliq" pitchFamily="18" charset="0"/>
              <a:cs typeface="IranNastaliq" pitchFamily="18" charset="0"/>
            </a:endParaRPr>
          </a:p>
          <a:p>
            <a:pPr marL="68580" indent="0">
              <a:buNone/>
            </a:pPr>
            <a:endParaRPr lang="fa-IR" sz="1600" dirty="0">
              <a:cs typeface="B Traffic" pitchFamily="2" charset="-78"/>
            </a:endParaRPr>
          </a:p>
        </p:txBody>
      </p:sp>
      <p:sp>
        <p:nvSpPr>
          <p:cNvPr id="5" name="Rectangle 4"/>
          <p:cNvSpPr/>
          <p:nvPr/>
        </p:nvSpPr>
        <p:spPr>
          <a:xfrm>
            <a:off x="7622809" y="2514927"/>
            <a:ext cx="1102728" cy="1077218"/>
          </a:xfrm>
          <a:prstGeom prst="rect">
            <a:avLst/>
          </a:prstGeom>
        </p:spPr>
        <p:txBody>
          <a:bodyPr wrap="square">
            <a:spAutoFit/>
          </a:bodyPr>
          <a:lstStyle/>
          <a:p>
            <a:r>
              <a:rPr lang="fa-IR" sz="3200" dirty="0" smtClean="0">
                <a:latin typeface="IranNastaliq" pitchFamily="18" charset="0"/>
                <a:cs typeface="IranNastaliq" pitchFamily="18" charset="0"/>
              </a:rPr>
              <a:t>1-در </a:t>
            </a:r>
            <a:r>
              <a:rPr lang="fa-IR" sz="3200" dirty="0">
                <a:latin typeface="IranNastaliq" pitchFamily="18" charset="0"/>
                <a:cs typeface="IranNastaliq" pitchFamily="18" charset="0"/>
              </a:rPr>
              <a:t>صورت متصل به ماضی</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709" y="1524195"/>
            <a:ext cx="414337" cy="305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64580" y="747999"/>
            <a:ext cx="6030416" cy="584775"/>
          </a:xfrm>
          <a:prstGeom prst="rect">
            <a:avLst/>
          </a:prstGeom>
        </p:spPr>
        <p:txBody>
          <a:bodyPr wrap="square">
            <a:spAutoFit/>
          </a:bodyPr>
          <a:lstStyle/>
          <a:p>
            <a:r>
              <a:rPr lang="fa-IR" sz="3200" dirty="0" smtClean="0">
                <a:latin typeface="IranNastaliq" pitchFamily="18" charset="0"/>
                <a:cs typeface="IranNastaliq" pitchFamily="18" charset="0"/>
              </a:rPr>
              <a:t>نکاتی </a:t>
            </a:r>
            <a:r>
              <a:rPr lang="fa-IR" sz="3200" dirty="0">
                <a:latin typeface="IranNastaliq" pitchFamily="18" charset="0"/>
                <a:cs typeface="IranNastaliq" pitchFamily="18" charset="0"/>
              </a:rPr>
              <a:t>در موردحالت های مختلف ضمیر «نا» عبارت اند از:</a:t>
            </a:r>
          </a:p>
        </p:txBody>
      </p:sp>
      <p:sp>
        <p:nvSpPr>
          <p:cNvPr id="8" name="Rectangle 7"/>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9" name="Rectangle 8"/>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11" name="TextBox 10"/>
          <p:cNvSpPr txBox="1"/>
          <p:nvPr/>
        </p:nvSpPr>
        <p:spPr>
          <a:xfrm>
            <a:off x="395537" y="2060848"/>
            <a:ext cx="7019012" cy="2308324"/>
          </a:xfrm>
          <a:prstGeom prst="rect">
            <a:avLst/>
          </a:prstGeom>
          <a:noFill/>
        </p:spPr>
        <p:txBody>
          <a:bodyPr wrap="square" rtlCol="1">
            <a:spAutoFit/>
          </a:bodyPr>
          <a:lstStyle/>
          <a:p>
            <a:r>
              <a:rPr lang="fa-IR" sz="2400" dirty="0">
                <a:solidFill>
                  <a:prstClr val="black"/>
                </a:solidFill>
                <a:latin typeface="IranNastaliq" pitchFamily="18" charset="0"/>
                <a:cs typeface="+mj-cs"/>
              </a:rPr>
              <a:t>الف) اگر ضمیر «نا» به فعل متصل شود و قبل از آن ساکن باشد در این </a:t>
            </a:r>
            <a:r>
              <a:rPr lang="fa-IR" sz="2400" dirty="0" smtClean="0">
                <a:solidFill>
                  <a:prstClr val="black"/>
                </a:solidFill>
                <a:latin typeface="IranNastaliq" pitchFamily="18" charset="0"/>
                <a:cs typeface="+mj-cs"/>
              </a:rPr>
              <a:t>حالت </a:t>
            </a:r>
            <a:r>
              <a:rPr lang="fa-IR" sz="2400" dirty="0">
                <a:solidFill>
                  <a:prstClr val="black"/>
                </a:solidFill>
                <a:latin typeface="IranNastaliq" pitchFamily="18" charset="0"/>
                <a:cs typeface="+mj-cs"/>
              </a:rPr>
              <a:t>نقش </a:t>
            </a:r>
            <a:r>
              <a:rPr lang="fa-IR" sz="2400" dirty="0" smtClean="0">
                <a:solidFill>
                  <a:prstClr val="black"/>
                </a:solidFill>
                <a:latin typeface="IranNastaliq" pitchFamily="18" charset="0"/>
                <a:cs typeface="+mj-cs"/>
              </a:rPr>
              <a:t>ضمیرفاعل و </a:t>
            </a:r>
            <a:r>
              <a:rPr lang="fa-IR" sz="2400" dirty="0">
                <a:solidFill>
                  <a:prstClr val="black"/>
                </a:solidFill>
                <a:latin typeface="IranNastaliq" pitchFamily="18" charset="0"/>
                <a:cs typeface="+mj-cs"/>
              </a:rPr>
              <a:t>نوع آن متصل مرفوع خواهد بود. </a:t>
            </a:r>
            <a:r>
              <a:rPr lang="fa-IR" sz="2400" dirty="0" smtClean="0">
                <a:solidFill>
                  <a:prstClr val="black"/>
                </a:solidFill>
                <a:latin typeface="IranNastaliq" pitchFamily="18" charset="0"/>
                <a:cs typeface="+mj-cs"/>
              </a:rPr>
              <a:t>مثال</a:t>
            </a:r>
            <a:r>
              <a:rPr lang="fa-IR" sz="2400" dirty="0">
                <a:solidFill>
                  <a:prstClr val="black"/>
                </a:solidFill>
                <a:latin typeface="IranNastaliq" pitchFamily="18" charset="0"/>
                <a:cs typeface="+mj-cs"/>
              </a:rPr>
              <a:t>: </a:t>
            </a:r>
            <a:r>
              <a:rPr lang="fa-IR" sz="2400" dirty="0" smtClean="0">
                <a:solidFill>
                  <a:prstClr val="black"/>
                </a:solidFill>
                <a:latin typeface="IranNastaliq" pitchFamily="18" charset="0"/>
                <a:cs typeface="+mj-cs"/>
              </a:rPr>
              <a:t>ضَرَبنا(مازدیم)</a:t>
            </a:r>
            <a:r>
              <a:rPr lang="en-US" sz="2400" dirty="0">
                <a:solidFill>
                  <a:prstClr val="black"/>
                </a:solidFill>
                <a:latin typeface="IranNastaliq" pitchFamily="18" charset="0"/>
                <a:cs typeface="+mj-cs"/>
              </a:rPr>
              <a:t/>
            </a:r>
            <a:br>
              <a:rPr lang="en-US" sz="2400" dirty="0">
                <a:solidFill>
                  <a:prstClr val="black"/>
                </a:solidFill>
                <a:latin typeface="IranNastaliq" pitchFamily="18" charset="0"/>
                <a:cs typeface="+mj-cs"/>
              </a:rPr>
            </a:br>
            <a:r>
              <a:rPr lang="fa-IR" sz="2400" dirty="0">
                <a:solidFill>
                  <a:prstClr val="black"/>
                </a:solidFill>
                <a:latin typeface="IranNastaliq" pitchFamily="18" charset="0"/>
                <a:cs typeface="+mj-cs"/>
              </a:rPr>
              <a:t>ب) اگر ضمیر «نا» به فعل ماضی متصل شود وقبل از آن ساکن </a:t>
            </a:r>
            <a:r>
              <a:rPr lang="fa-IR" sz="2400" dirty="0" smtClean="0">
                <a:solidFill>
                  <a:prstClr val="black"/>
                </a:solidFill>
                <a:latin typeface="IranNastaliq" pitchFamily="18" charset="0"/>
                <a:cs typeface="+mj-cs"/>
              </a:rPr>
              <a:t>نباشددر </a:t>
            </a:r>
            <a:r>
              <a:rPr lang="fa-IR" sz="2400" dirty="0">
                <a:solidFill>
                  <a:prstClr val="black"/>
                </a:solidFill>
                <a:latin typeface="IranNastaliq" pitchFamily="18" charset="0"/>
                <a:cs typeface="+mj-cs"/>
              </a:rPr>
              <a:t>این صورت نقش </a:t>
            </a:r>
            <a:r>
              <a:rPr lang="fa-IR" sz="2400" dirty="0" smtClean="0">
                <a:solidFill>
                  <a:prstClr val="black"/>
                </a:solidFill>
                <a:latin typeface="IranNastaliq" pitchFamily="18" charset="0"/>
                <a:cs typeface="+mj-cs"/>
              </a:rPr>
              <a:t>ضمیر </a:t>
            </a:r>
            <a:r>
              <a:rPr lang="fa-IR" sz="2400" dirty="0">
                <a:solidFill>
                  <a:prstClr val="black"/>
                </a:solidFill>
                <a:latin typeface="IranNastaliq" pitchFamily="18" charset="0"/>
                <a:cs typeface="+mj-cs"/>
              </a:rPr>
              <a:t>مفعول ونوع آن متصل منصوب خواهد </a:t>
            </a:r>
            <a:r>
              <a:rPr lang="fa-IR" sz="2400" dirty="0" smtClean="0">
                <a:solidFill>
                  <a:prstClr val="black"/>
                </a:solidFill>
                <a:latin typeface="IranNastaliq" pitchFamily="18" charset="0"/>
                <a:cs typeface="+mj-cs"/>
              </a:rPr>
              <a:t>بودمثال</a:t>
            </a:r>
            <a:r>
              <a:rPr lang="fa-IR" sz="2400" dirty="0">
                <a:solidFill>
                  <a:prstClr val="black"/>
                </a:solidFill>
                <a:latin typeface="IranNastaliq" pitchFamily="18" charset="0"/>
                <a:cs typeface="+mj-cs"/>
              </a:rPr>
              <a:t>: </a:t>
            </a:r>
            <a:r>
              <a:rPr lang="fa-IR" sz="2400" dirty="0" smtClean="0">
                <a:solidFill>
                  <a:prstClr val="black"/>
                </a:solidFill>
                <a:latin typeface="IranNastaliq" pitchFamily="18" charset="0"/>
                <a:cs typeface="+mj-cs"/>
              </a:rPr>
              <a:t>ضَرَبَنا (مارا </a:t>
            </a:r>
            <a:r>
              <a:rPr lang="fa-IR" sz="2400" dirty="0">
                <a:solidFill>
                  <a:prstClr val="black"/>
                </a:solidFill>
                <a:latin typeface="IranNastaliq" pitchFamily="18" charset="0"/>
                <a:cs typeface="+mj-cs"/>
              </a:rPr>
              <a:t>زد)</a:t>
            </a:r>
            <a:endParaRPr lang="fa-IR" sz="2400" dirty="0">
              <a:latin typeface="IranNastaliq" pitchFamily="18" charset="0"/>
              <a:cs typeface="+mj-cs"/>
            </a:endParaRPr>
          </a:p>
        </p:txBody>
      </p:sp>
    </p:spTree>
    <p:extLst>
      <p:ext uri="{BB962C8B-B14F-4D97-AF65-F5344CB8AC3E}">
        <p14:creationId xmlns:p14="http://schemas.microsoft.com/office/powerpoint/2010/main" val="2146992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8145" y="-36831"/>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5" name="Rectangle 4"/>
          <p:cNvSpPr/>
          <p:nvPr/>
        </p:nvSpPr>
        <p:spPr>
          <a:xfrm>
            <a:off x="4788025" y="-17533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9" name="Rectangle 8"/>
          <p:cNvSpPr/>
          <p:nvPr/>
        </p:nvSpPr>
        <p:spPr>
          <a:xfrm>
            <a:off x="3543042" y="747998"/>
            <a:ext cx="2481769"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r>
              <a:rPr lang="fa-IR" sz="5400" b="1" cap="all" spc="0" dirty="0" smtClean="0">
                <a:ln>
                  <a:solidFill>
                    <a:srgbClr val="00B0F0"/>
                  </a:solidFill>
                </a:ln>
                <a:solidFill>
                  <a:srgbClr val="00B0F0"/>
                </a:solidFill>
                <a:effectLst>
                  <a:outerShdw blurRad="60007" dist="310007" dir="7680000" sy="30000" kx="1300200" algn="ctr" rotWithShape="0">
                    <a:prstClr val="black">
                      <a:alpha val="32000"/>
                    </a:prstClr>
                  </a:outerShdw>
                </a:effectLst>
                <a:cs typeface="B Titr" pitchFamily="2" charset="-78"/>
              </a:rPr>
              <a:t>نون وقایه</a:t>
            </a:r>
            <a:endParaRPr lang="fa-IR" sz="5400" b="1" cap="all" spc="0" dirty="0">
              <a:ln>
                <a:solidFill>
                  <a:srgbClr val="00B0F0"/>
                </a:solidFill>
              </a:ln>
              <a:solidFill>
                <a:srgbClr val="00B0F0"/>
              </a:solidFill>
              <a:effectLst>
                <a:outerShdw blurRad="60007" dist="310007" dir="7680000" sy="30000" kx="1300200" algn="ctr" rotWithShape="0">
                  <a:prstClr val="black">
                    <a:alpha val="32000"/>
                  </a:prstClr>
                </a:outerShdw>
              </a:effectLst>
              <a:cs typeface="B Titr" pitchFamily="2" charset="-78"/>
            </a:endParaRPr>
          </a:p>
        </p:txBody>
      </p:sp>
      <p:sp>
        <p:nvSpPr>
          <p:cNvPr id="10" name="Content Placeholder 9"/>
          <p:cNvSpPr>
            <a:spLocks noGrp="1"/>
          </p:cNvSpPr>
          <p:nvPr>
            <p:ph idx="1"/>
          </p:nvPr>
        </p:nvSpPr>
        <p:spPr>
          <a:xfrm>
            <a:off x="755576" y="1772816"/>
            <a:ext cx="7497397" cy="4104456"/>
          </a:xfrm>
        </p:spPr>
        <p:txBody>
          <a:bodyPr>
            <a:normAutofit/>
          </a:bodyPr>
          <a:lstStyle/>
          <a:p>
            <a:pPr marL="68580" indent="0">
              <a:buNone/>
            </a:pPr>
            <a:r>
              <a:rPr lang="fa-IR" sz="2800" dirty="0">
                <a:latin typeface="IranNastaliq" pitchFamily="18" charset="0"/>
                <a:cs typeface="IranNastaliq" pitchFamily="18" charset="0"/>
              </a:rPr>
              <a:t>وقایه در عربی به معنی «پیشگیری کردن » است. زمانی از «نون »وقایه استفاده می کنیم که بخواهیم ضمیر متّصل «ی» که در نقش مفعول است را به فعل متّصل کنیم «نون» وقایه باعث می شود تا در تشخیص ضمیر متصل فاعلی «ی» از ضمیر متصل منصوبی«ی» دچار اشتباه نشویم .</a:t>
            </a:r>
            <a:br>
              <a:rPr lang="fa-IR" sz="2800" dirty="0">
                <a:latin typeface="IranNastaliq" pitchFamily="18" charset="0"/>
                <a:cs typeface="IranNastaliq" pitchFamily="18" charset="0"/>
              </a:rPr>
            </a:br>
            <a:r>
              <a:rPr lang="fa-IR" sz="2800" dirty="0">
                <a:latin typeface="IranNastaliq" pitchFamily="18" charset="0"/>
                <a:cs typeface="IranNastaliq" pitchFamily="18" charset="0"/>
              </a:rPr>
              <a:t>«نون »وقایه  به اسم و حرف متّصل نمی شود.</a:t>
            </a:r>
            <a:r>
              <a:rPr lang="fa-IR" sz="1600" dirty="0"/>
              <a:t> </a:t>
            </a:r>
          </a:p>
        </p:txBody>
      </p:sp>
      <p:sp>
        <p:nvSpPr>
          <p:cNvPr id="11" name="TextBox 10"/>
          <p:cNvSpPr txBox="1"/>
          <p:nvPr/>
        </p:nvSpPr>
        <p:spPr>
          <a:xfrm>
            <a:off x="1785456" y="4248548"/>
            <a:ext cx="6264696" cy="923330"/>
          </a:xfrm>
          <a:prstGeom prst="rect">
            <a:avLst/>
          </a:prstGeom>
          <a:noFill/>
        </p:spPr>
        <p:txBody>
          <a:bodyPr wrap="square" rtlCol="1">
            <a:spAutoFit/>
          </a:bodyPr>
          <a:lstStyle/>
          <a:p>
            <a:r>
              <a:rPr lang="fa-IR" sz="5400" dirty="0" smtClean="0">
                <a:latin typeface="IranNastaliq" pitchFamily="18" charset="0"/>
                <a:cs typeface="IranNastaliq" pitchFamily="18" charset="0"/>
              </a:rPr>
              <a:t>مثال:</a:t>
            </a:r>
            <a:endParaRPr lang="fa-IR" sz="5400" dirty="0">
              <a:latin typeface="IranNastaliq" pitchFamily="18" charset="0"/>
              <a:cs typeface="IranNastaliq" pitchFamily="18" charset="0"/>
            </a:endParaRPr>
          </a:p>
        </p:txBody>
      </p:sp>
      <p:sp>
        <p:nvSpPr>
          <p:cNvPr id="12" name="TextBox 11"/>
          <p:cNvSpPr txBox="1"/>
          <p:nvPr/>
        </p:nvSpPr>
        <p:spPr>
          <a:xfrm>
            <a:off x="-540568" y="5171879"/>
            <a:ext cx="7272808" cy="769441"/>
          </a:xfrm>
          <a:prstGeom prst="rect">
            <a:avLst/>
          </a:prstGeom>
          <a:noFill/>
        </p:spPr>
        <p:txBody>
          <a:bodyPr wrap="square" rtlCol="1">
            <a:spAutoFit/>
          </a:bodyPr>
          <a:lstStyle/>
          <a:p>
            <a:r>
              <a:rPr lang="fa-IR" sz="4400" dirty="0" smtClean="0">
                <a:latin typeface="IranNastaliq" pitchFamily="18" charset="0"/>
                <a:cs typeface="B Compset" pitchFamily="2" charset="-78"/>
              </a:rPr>
              <a:t>عَلَّمَ+ن+ی</a:t>
            </a:r>
            <a:endParaRPr lang="fa-IR" sz="4400" dirty="0">
              <a:latin typeface="IranNastaliq" pitchFamily="18" charset="0"/>
              <a:cs typeface="B Compset" pitchFamily="2" charset="-78"/>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872" y="5339905"/>
            <a:ext cx="12747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67744" y="5171878"/>
            <a:ext cx="1656184" cy="769441"/>
          </a:xfrm>
          <a:prstGeom prst="rect">
            <a:avLst/>
          </a:prstGeom>
          <a:noFill/>
        </p:spPr>
        <p:txBody>
          <a:bodyPr wrap="square" rtlCol="1">
            <a:spAutoFit/>
          </a:bodyPr>
          <a:lstStyle/>
          <a:p>
            <a:r>
              <a:rPr lang="fa-IR" sz="4400" dirty="0">
                <a:cs typeface="B Compset" pitchFamily="2" charset="-78"/>
              </a:rPr>
              <a:t>عَلَّمَنی</a:t>
            </a:r>
            <a:endParaRPr lang="fa-IR" sz="4000" dirty="0">
              <a:cs typeface="B Compset" pitchFamily="2" charset="-78"/>
            </a:endParaRPr>
          </a:p>
        </p:txBody>
      </p:sp>
    </p:spTree>
    <p:extLst>
      <p:ext uri="{BB962C8B-B14F-4D97-AF65-F5344CB8AC3E}">
        <p14:creationId xmlns:p14="http://schemas.microsoft.com/office/powerpoint/2010/main" val="623014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SALAM%28wWw.Juyom.2ir.ir%29[1].gif"/>
          <p:cNvPicPr>
            <a:picLocks noGrp="1" noChangeAspect="1"/>
          </p:cNvPicPr>
          <p:nvPr>
            <p:ph idx="1"/>
          </p:nvPr>
        </p:nvPicPr>
        <p:blipFill>
          <a:blip r:embed="rId2"/>
          <a:stretch>
            <a:fillRect/>
          </a:stretch>
        </p:blipFill>
        <p:spPr>
          <a:xfrm>
            <a:off x="1763688" y="1628800"/>
            <a:ext cx="5734051" cy="3390900"/>
          </a:xfrm>
          <a:prstGeom prst="rect">
            <a:avLst/>
          </a:prstGeom>
          <a:ln>
            <a:solidFill>
              <a:schemeClr val="bg1"/>
            </a:solidFill>
          </a:ln>
        </p:spPr>
      </p:pic>
    </p:spTree>
    <p:extLst>
      <p:ext uri="{BB962C8B-B14F-4D97-AF65-F5344CB8AC3E}">
        <p14:creationId xmlns:p14="http://schemas.microsoft.com/office/powerpoint/2010/main" val="344228553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98592" y="2636912"/>
            <a:ext cx="2842445" cy="193899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fa-IR" sz="12000" b="1" dirty="0" smtClean="0">
                <a:ln/>
                <a:solidFill>
                  <a:srgbClr val="FF0000"/>
                </a:solidFill>
                <a:effectLst>
                  <a:glow rad="63500">
                    <a:schemeClr val="accent1">
                      <a:satMod val="175000"/>
                      <a:alpha val="40000"/>
                    </a:schemeClr>
                  </a:glow>
                </a:effectLst>
                <a:cs typeface="B Compset" pitchFamily="2" charset="-78"/>
              </a:rPr>
              <a:t>ضمیر</a:t>
            </a:r>
            <a:endParaRPr lang="fa-IR" sz="12000" b="1" dirty="0">
              <a:ln/>
              <a:solidFill>
                <a:srgbClr val="FF0000"/>
              </a:solidFill>
              <a:effectLst>
                <a:glow rad="63500">
                  <a:schemeClr val="accent1">
                    <a:satMod val="175000"/>
                    <a:alpha val="40000"/>
                  </a:schemeClr>
                </a:glow>
              </a:effectLst>
              <a:cs typeface="B Compset" pitchFamily="2" charset="-78"/>
            </a:endParaRPr>
          </a:p>
        </p:txBody>
      </p:sp>
      <p:sp>
        <p:nvSpPr>
          <p:cNvPr id="4" name="Rectangle 3"/>
          <p:cNvSpPr/>
          <p:nvPr/>
        </p:nvSpPr>
        <p:spPr>
          <a:xfrm>
            <a:off x="2668611" y="1375901"/>
            <a:ext cx="410240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fa-IR" sz="5400" b="1" spc="50" dirty="0" smtClean="0">
                <a:ln w="13500">
                  <a:solidFill>
                    <a:schemeClr val="accent1">
                      <a:shade val="2500"/>
                      <a:alpha val="6500"/>
                    </a:schemeClr>
                  </a:solidFill>
                  <a:prstDash val="solid"/>
                </a:ln>
                <a:solidFill>
                  <a:schemeClr val="bg2">
                    <a:lumMod val="75000"/>
                  </a:schemeClr>
                </a:solidFill>
                <a:effectLst>
                  <a:outerShdw blurRad="50800" dist="38100" dir="2700000" algn="tl" rotWithShape="0">
                    <a:prstClr val="black">
                      <a:alpha val="40000"/>
                    </a:prstClr>
                  </a:outerShdw>
                </a:effectLst>
                <a:cs typeface="B Titr" pitchFamily="2" charset="-78"/>
              </a:rPr>
              <a:t>اَلدّرسُ السِّادِسُ</a:t>
            </a:r>
            <a:endParaRPr lang="fa-IR" sz="5400" b="1" spc="50" dirty="0">
              <a:ln w="13500">
                <a:solidFill>
                  <a:schemeClr val="accent1">
                    <a:shade val="2500"/>
                    <a:alpha val="6500"/>
                  </a:schemeClr>
                </a:solidFill>
                <a:prstDash val="solid"/>
              </a:ln>
              <a:solidFill>
                <a:schemeClr val="bg2">
                  <a:lumMod val="75000"/>
                </a:schemeClr>
              </a:solidFill>
              <a:effectLst>
                <a:outerShdw blurRad="50800" dist="38100" dir="2700000" algn="tl" rotWithShape="0">
                  <a:prstClr val="black">
                    <a:alpha val="40000"/>
                  </a:prstClr>
                </a:outerShdw>
              </a:effectLst>
              <a:cs typeface="B Titr" pitchFamily="2" charset="-78"/>
            </a:endParaRPr>
          </a:p>
        </p:txBody>
      </p:sp>
    </p:spTree>
    <p:extLst>
      <p:ext uri="{BB962C8B-B14F-4D97-AF65-F5344CB8AC3E}">
        <p14:creationId xmlns:p14="http://schemas.microsoft.com/office/powerpoint/2010/main" val="12613217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solidFill>
                  <a:srgbClr val="FF0000"/>
                </a:solidFill>
                <a:latin typeface="IranNastaliq" pitchFamily="18" charset="0"/>
                <a:cs typeface="IranNastaliq" pitchFamily="18" charset="0"/>
              </a:rPr>
              <a:t>تعریف: </a:t>
            </a:r>
            <a:r>
              <a:rPr lang="fa-IR" dirty="0">
                <a:solidFill>
                  <a:schemeClr val="tx1"/>
                </a:solidFill>
                <a:latin typeface="IranNastaliq" pitchFamily="18" charset="0"/>
                <a:cs typeface="IranNastaliq" pitchFamily="18" charset="0"/>
              </a:rPr>
              <a:t>ضمایر ، نوعی ازاسم هستند که جانشین یک اسم </a:t>
            </a:r>
            <a:r>
              <a:rPr lang="fa-IR" dirty="0" smtClean="0">
                <a:solidFill>
                  <a:schemeClr val="tx1"/>
                </a:solidFill>
                <a:latin typeface="IranNastaliq" pitchFamily="18" charset="0"/>
                <a:cs typeface="IranNastaliq" pitchFamily="18" charset="0"/>
              </a:rPr>
              <a:t>دیگر </a:t>
            </a:r>
            <a:r>
              <a:rPr lang="fa-IR" dirty="0">
                <a:solidFill>
                  <a:schemeClr val="tx1"/>
                </a:solidFill>
                <a:latin typeface="IranNastaliq" pitchFamily="18" charset="0"/>
                <a:cs typeface="IranNastaliq" pitchFamily="18" charset="0"/>
              </a:rPr>
              <a:t>شده اند</a:t>
            </a:r>
            <a:r>
              <a:rPr lang="fa-IR" dirty="0" smtClean="0">
                <a:solidFill>
                  <a:schemeClr val="tx1"/>
                </a:solidFill>
                <a:latin typeface="IranNastaliq" pitchFamily="18" charset="0"/>
                <a:cs typeface="IranNastaliq" pitchFamily="18" charset="0"/>
              </a:rPr>
              <a:t>. مثال:</a:t>
            </a:r>
            <a:endParaRPr lang="fa-IR" dirty="0">
              <a:solidFill>
                <a:schemeClr val="tx1"/>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pPr marL="525780" indent="-457200">
              <a:buClr>
                <a:schemeClr val="tx1"/>
              </a:buClr>
              <a:buFont typeface="+mj-lt"/>
              <a:buAutoNum type="arabicPeriod"/>
            </a:pPr>
            <a:r>
              <a:rPr lang="fa-IR" dirty="0">
                <a:cs typeface="B Yekan" pitchFamily="2" charset="-78"/>
              </a:rPr>
              <a:t>مَنْ هُوَ الطّارِقُ : در این مثال «هُوَ» بجای کسی است که در را زده است</a:t>
            </a:r>
            <a:r>
              <a:rPr lang="fa-IR" dirty="0" smtClean="0">
                <a:cs typeface="B Yekan" pitchFamily="2" charset="-78"/>
              </a:rPr>
              <a:t>.</a:t>
            </a:r>
          </a:p>
          <a:p>
            <a:pPr marL="525780" indent="-457200">
              <a:buClr>
                <a:schemeClr val="tx1"/>
              </a:buClr>
              <a:buFont typeface="+mj-lt"/>
              <a:buAutoNum type="arabicPeriod"/>
            </a:pPr>
            <a:r>
              <a:rPr lang="fa-IR" dirty="0">
                <a:cs typeface="B Yekan" pitchFamily="2" charset="-78"/>
              </a:rPr>
              <a:t>اَناَ مُسافِرْ: در این </a:t>
            </a:r>
            <a:r>
              <a:rPr lang="fa-IR" dirty="0" smtClean="0">
                <a:cs typeface="B Yekan" pitchFamily="2" charset="-78"/>
              </a:rPr>
              <a:t>مثال «</a:t>
            </a:r>
            <a:r>
              <a:rPr lang="fa-IR" dirty="0">
                <a:cs typeface="B Yekan" pitchFamily="2" charset="-78"/>
              </a:rPr>
              <a:t>اَناَ» بجای مخاطب یعنی شخص مسافر قرار گرفته است. </a:t>
            </a:r>
            <a:endParaRPr lang="fa-IR" dirty="0" smtClean="0">
              <a:cs typeface="B Yekan" pitchFamily="2" charset="-78"/>
            </a:endParaRPr>
          </a:p>
          <a:p>
            <a:pPr marL="525780" indent="-457200">
              <a:buClr>
                <a:schemeClr val="tx1"/>
              </a:buClr>
              <a:buFont typeface="+mj-lt"/>
              <a:buAutoNum type="arabicPeriod"/>
            </a:pPr>
            <a:r>
              <a:rPr lang="fa-IR" dirty="0">
                <a:cs typeface="B Yekan" pitchFamily="2" charset="-78"/>
              </a:rPr>
              <a:t>اَنْتَ عالِمْ : در این </a:t>
            </a:r>
            <a:r>
              <a:rPr lang="fa-IR" dirty="0" smtClean="0">
                <a:cs typeface="B Yekan" pitchFamily="2" charset="-78"/>
              </a:rPr>
              <a:t>مثال «اَنْتَ</a:t>
            </a:r>
            <a:r>
              <a:rPr lang="fa-IR" dirty="0">
                <a:cs typeface="B Yekan" pitchFamily="2" charset="-78"/>
              </a:rPr>
              <a:t>» دلالت بوجود کسی می کند که مورد خطاب است و عالم می باشد.</a:t>
            </a:r>
          </a:p>
          <a:p>
            <a:pPr marL="525780" indent="-457200">
              <a:buClr>
                <a:schemeClr val="tx1"/>
              </a:buClr>
              <a:buFont typeface="+mj-lt"/>
              <a:buAutoNum type="arabicPeriod"/>
            </a:pPr>
            <a:endParaRPr lang="fa-IR" dirty="0"/>
          </a:p>
          <a:p>
            <a:pPr marL="525780" indent="-457200">
              <a:buClr>
                <a:schemeClr val="tx1"/>
              </a:buClr>
              <a:buFont typeface="+mj-lt"/>
              <a:buAutoNum type="arabicPeriod"/>
            </a:pPr>
            <a:endParaRPr lang="fa-IR" dirty="0"/>
          </a:p>
          <a:p>
            <a:pPr marL="525780" indent="-457200">
              <a:buClr>
                <a:schemeClr val="tx1"/>
              </a:buClr>
              <a:buFont typeface="+mj-lt"/>
              <a:buAutoNum type="arabicPeriod"/>
            </a:pPr>
            <a:endParaRPr lang="fa-IR" dirty="0"/>
          </a:p>
        </p:txBody>
      </p:sp>
      <p:sp>
        <p:nvSpPr>
          <p:cNvPr id="5" name="Rectangle 4"/>
          <p:cNvSpPr/>
          <p:nvPr/>
        </p:nvSpPr>
        <p:spPr>
          <a:xfrm>
            <a:off x="4710032" y="-192002"/>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
        <p:nvSpPr>
          <p:cNvPr id="7" name="Rectangle 6"/>
          <p:cNvSpPr/>
          <p:nvPr/>
        </p:nvSpPr>
        <p:spPr>
          <a:xfrm>
            <a:off x="5857910" y="-53035"/>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r>
              <a:rPr lang="fa-IR" sz="3600" b="1" cap="none" spc="150" dirty="0" smtClean="0">
                <a:ln w="11430"/>
                <a:solidFill>
                  <a:schemeClr val="bg1"/>
                </a:solidFill>
                <a:effectLst>
                  <a:outerShdw blurRad="25400" algn="tl" rotWithShape="0">
                    <a:srgbClr val="000000">
                      <a:alpha val="43000"/>
                    </a:srgbClr>
                  </a:outerShdw>
                </a:effectLst>
                <a:cs typeface="B Titr" pitchFamily="2" charset="-78"/>
              </a:rPr>
              <a:t>:</a:t>
            </a:r>
            <a:endParaRPr lang="fa-IR" sz="3600" b="1" cap="none" spc="150" dirty="0">
              <a:ln w="11430"/>
              <a:solidFill>
                <a:schemeClr val="bg1"/>
              </a:solidFill>
              <a:effectLst>
                <a:outerShdw blurRad="25400" algn="tl" rotWithShape="0">
                  <a:srgbClr val="000000">
                    <a:alpha val="43000"/>
                  </a:srgbClr>
                </a:outerShdw>
              </a:effectLst>
              <a:cs typeface="B Titr" pitchFamily="2" charset="-78"/>
            </a:endParaRPr>
          </a:p>
        </p:txBody>
      </p:sp>
    </p:spTree>
    <p:extLst>
      <p:ext uri="{BB962C8B-B14F-4D97-AF65-F5344CB8AC3E}">
        <p14:creationId xmlns:p14="http://schemas.microsoft.com/office/powerpoint/2010/main" val="41071369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456" y="2060849"/>
            <a:ext cx="6777317" cy="3508977"/>
          </a:xfrm>
        </p:spPr>
        <p:txBody>
          <a:bodyPr/>
          <a:lstStyle/>
          <a:p>
            <a:pPr marL="68580" indent="0">
              <a:buNone/>
            </a:pPr>
            <a:r>
              <a:rPr lang="fa-IR" sz="4800" dirty="0">
                <a:latin typeface="IranNastaliq" pitchFamily="18" charset="0"/>
                <a:cs typeface="IranNastaliq" pitchFamily="18" charset="0"/>
              </a:rPr>
              <a:t>ضمایر بر دوقسم است:</a:t>
            </a:r>
          </a:p>
          <a:p>
            <a:pPr marL="0" lvl="0" indent="0" rtl="0">
              <a:spcBef>
                <a:spcPts val="0"/>
              </a:spcBef>
              <a:buClrTx/>
              <a:buSzTx/>
              <a:buNone/>
            </a:pPr>
            <a:r>
              <a:rPr lang="fa-IR" sz="3600" dirty="0">
                <a:solidFill>
                  <a:prstClr val="white"/>
                </a:solidFill>
                <a:latin typeface="Century Schoolbook"/>
              </a:rPr>
              <a:t>1- ضمیر منفصل</a:t>
            </a:r>
            <a:endParaRPr lang="en-US" sz="3600" dirty="0">
              <a:solidFill>
                <a:prstClr val="white"/>
              </a:solidFill>
              <a:latin typeface="Century Schoolbook"/>
            </a:endParaRPr>
          </a:p>
          <a:p>
            <a:pPr marL="68580" indent="0">
              <a:buNone/>
            </a:pPr>
            <a:r>
              <a:rPr lang="fa-IR" sz="4000" dirty="0" smtClean="0">
                <a:cs typeface="B Traffic" pitchFamily="2" charset="-78"/>
              </a:rPr>
              <a:t>1</a:t>
            </a:r>
            <a:r>
              <a:rPr lang="fa-IR" sz="3600" dirty="0" smtClean="0">
                <a:cs typeface="B Traffic" pitchFamily="2" charset="-78"/>
              </a:rPr>
              <a:t>- </a:t>
            </a:r>
            <a:r>
              <a:rPr lang="fa-IR" sz="3600" dirty="0">
                <a:cs typeface="B Traffic" pitchFamily="2" charset="-78"/>
              </a:rPr>
              <a:t>ضمیر منفصل</a:t>
            </a:r>
          </a:p>
          <a:p>
            <a:pPr marL="68580" indent="0">
              <a:buNone/>
            </a:pPr>
            <a:endParaRPr lang="fa-IR" dirty="0"/>
          </a:p>
          <a:p>
            <a:pPr marL="68580" indent="0">
              <a:buNone/>
            </a:pPr>
            <a:r>
              <a:rPr lang="fa-IR" sz="3600" dirty="0" smtClean="0">
                <a:cs typeface="B Traffic" pitchFamily="2" charset="-78"/>
              </a:rPr>
              <a:t>2- </a:t>
            </a:r>
            <a:r>
              <a:rPr lang="fa-IR" sz="3600" dirty="0">
                <a:cs typeface="B Traffic" pitchFamily="2" charset="-78"/>
              </a:rPr>
              <a:t>ضمیر متصل</a:t>
            </a:r>
          </a:p>
          <a:p>
            <a:pPr marL="68580" indent="0">
              <a:buNone/>
            </a:pP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699" y="620687"/>
            <a:ext cx="39878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7837839" y="3763326"/>
            <a:ext cx="357191" cy="1105834"/>
          </a:xfrm>
          <a:prstGeom prst="rightBrace">
            <a:avLst/>
          </a:prstGeom>
          <a:noFill/>
          <a:ln w="34925" cap="flat" cmpd="sng" algn="ctr">
            <a:solidFill>
              <a:srgbClr val="DD5B13"/>
            </a:solidFill>
            <a:prstDash val="solid"/>
          </a:ln>
          <a:effectLst>
            <a:outerShdw blurRad="50800" dist="20000" dir="5400000" rotWithShape="0">
              <a:srgbClr val="000000">
                <a:alpha val="42000"/>
              </a:srgb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sp>
        <p:nvSpPr>
          <p:cNvPr id="8" name="Rectangle 7"/>
          <p:cNvSpPr/>
          <p:nvPr/>
        </p:nvSpPr>
        <p:spPr>
          <a:xfrm>
            <a:off x="5909480" y="-25644"/>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a:ln w="11430"/>
                <a:solidFill>
                  <a:srgbClr val="F8F8F8"/>
                </a:solidFill>
                <a:effectLst>
                  <a:outerShdw blurRad="25400" algn="tl" rotWithShape="0">
                    <a:srgbClr val="000000">
                      <a:alpha val="43000"/>
                    </a:srgbClr>
                  </a:outerShdw>
                </a:effectLst>
                <a:cs typeface="B Titr" pitchFamily="2" charset="-78"/>
              </a:rPr>
              <a:t>درس ششم:</a:t>
            </a:r>
          </a:p>
        </p:txBody>
      </p:sp>
      <p:sp>
        <p:nvSpPr>
          <p:cNvPr id="10" name="Rectangle 9"/>
          <p:cNvSpPr/>
          <p:nvPr/>
        </p:nvSpPr>
        <p:spPr>
          <a:xfrm>
            <a:off x="4788025" y="-164145"/>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19405442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0">
              <a:spcBef>
                <a:spcPts val="0"/>
              </a:spcBef>
            </a:pPr>
            <a:r>
              <a:rPr lang="fa-IR" sz="5400" b="1" cap="all" dirty="0">
                <a:ln w="9000" cmpd="sng">
                  <a:solidFill>
                    <a:srgbClr val="F5CD2D">
                      <a:shade val="50000"/>
                      <a:satMod val="120000"/>
                    </a:srgbClr>
                  </a:solidFill>
                  <a:prstDash val="solid"/>
                </a:ln>
                <a:gradFill>
                  <a:gsLst>
                    <a:gs pos="0">
                      <a:srgbClr val="F5CD2D">
                        <a:shade val="20000"/>
                        <a:satMod val="245000"/>
                      </a:srgbClr>
                    </a:gs>
                    <a:gs pos="43000">
                      <a:srgbClr val="F5CD2D">
                        <a:satMod val="255000"/>
                      </a:srgbClr>
                    </a:gs>
                    <a:gs pos="48000">
                      <a:srgbClr val="F5CD2D">
                        <a:shade val="85000"/>
                        <a:satMod val="255000"/>
                      </a:srgbClr>
                    </a:gs>
                    <a:gs pos="100000">
                      <a:srgbClr val="F5CD2D">
                        <a:shade val="20000"/>
                        <a:satMod val="245000"/>
                      </a:srgbClr>
                    </a:gs>
                  </a:gsLst>
                  <a:lin ang="5400000"/>
                </a:gradFill>
                <a:effectLst>
                  <a:glow rad="63500">
                    <a:srgbClr val="F5CD2D">
                      <a:satMod val="175000"/>
                      <a:alpha val="40000"/>
                    </a:srgbClr>
                  </a:glow>
                  <a:reflection blurRad="12700" stA="28000" endPos="45000" dist="1000" dir="5400000" sy="-100000" algn="bl" rotWithShape="0"/>
                </a:effectLst>
                <a:latin typeface="Century Schoolbook"/>
                <a:ea typeface="+mn-ea"/>
                <a:cs typeface="B Homa" pitchFamily="2" charset="-78"/>
              </a:rPr>
              <a:t>1-</a:t>
            </a:r>
            <a:r>
              <a:rPr lang="fa-IR" sz="5400" b="1" cap="all" dirty="0">
                <a:ln/>
                <a:solidFill>
                  <a:srgbClr val="FE8637"/>
                </a:solidFill>
                <a:effectLst>
                  <a:glow rad="63500">
                    <a:srgbClr val="F5CD2D">
                      <a:satMod val="175000"/>
                      <a:alpha val="40000"/>
                    </a:srgbClr>
                  </a:glow>
                  <a:outerShdw blurRad="19685" dist="12700" dir="5400000" algn="tl" rotWithShape="0">
                    <a:srgbClr val="FE8637">
                      <a:satMod val="130000"/>
                      <a:alpha val="60000"/>
                    </a:srgbClr>
                  </a:outerShdw>
                  <a:reflection blurRad="10000" stA="55000" endPos="48000" dist="500" dir="5400000" sy="-100000" algn="bl" rotWithShape="0"/>
                </a:effectLst>
                <a:latin typeface="Century Schoolbook"/>
                <a:ea typeface="+mn-ea"/>
                <a:cs typeface="B Homa" pitchFamily="2" charset="-78"/>
              </a:rPr>
              <a:t> </a:t>
            </a:r>
            <a:r>
              <a:rPr lang="fa-IR" sz="5400" b="1" cap="all" dirty="0">
                <a:ln w="9000" cmpd="sng">
                  <a:solidFill>
                    <a:srgbClr val="F5CD2D">
                      <a:shade val="50000"/>
                      <a:satMod val="120000"/>
                    </a:srgbClr>
                  </a:solidFill>
                  <a:prstDash val="solid"/>
                </a:ln>
                <a:gradFill>
                  <a:gsLst>
                    <a:gs pos="0">
                      <a:srgbClr val="F5CD2D">
                        <a:shade val="20000"/>
                        <a:satMod val="245000"/>
                      </a:srgbClr>
                    </a:gs>
                    <a:gs pos="43000">
                      <a:srgbClr val="F5CD2D">
                        <a:satMod val="255000"/>
                      </a:srgbClr>
                    </a:gs>
                    <a:gs pos="48000">
                      <a:srgbClr val="F5CD2D">
                        <a:shade val="85000"/>
                        <a:satMod val="255000"/>
                      </a:srgbClr>
                    </a:gs>
                    <a:gs pos="100000">
                      <a:srgbClr val="F5CD2D">
                        <a:shade val="20000"/>
                        <a:satMod val="245000"/>
                      </a:srgbClr>
                    </a:gs>
                  </a:gsLst>
                  <a:lin ang="5400000"/>
                </a:gradFill>
                <a:effectLst>
                  <a:glow rad="63500">
                    <a:srgbClr val="F5CD2D">
                      <a:satMod val="175000"/>
                      <a:alpha val="40000"/>
                    </a:srgbClr>
                  </a:glow>
                  <a:reflection blurRad="12700" stA="28000" endPos="45000" dist="1000" dir="5400000" sy="-100000" algn="bl" rotWithShape="0"/>
                </a:effectLst>
                <a:latin typeface="Century Schoolbook"/>
                <a:ea typeface="+mn-ea"/>
                <a:cs typeface="B Homa" pitchFamily="2" charset="-78"/>
              </a:rPr>
              <a:t>ضمایر</a:t>
            </a:r>
            <a:r>
              <a:rPr lang="fa-IR" sz="5400" b="1" cap="all" dirty="0">
                <a:ln/>
                <a:solidFill>
                  <a:srgbClr val="FE8637"/>
                </a:solidFill>
                <a:effectLst>
                  <a:glow rad="63500">
                    <a:srgbClr val="F5CD2D">
                      <a:satMod val="175000"/>
                      <a:alpha val="40000"/>
                    </a:srgbClr>
                  </a:glow>
                  <a:outerShdw blurRad="19685" dist="12700" dir="5400000" algn="tl" rotWithShape="0">
                    <a:srgbClr val="FE8637">
                      <a:satMod val="130000"/>
                      <a:alpha val="60000"/>
                    </a:srgbClr>
                  </a:outerShdw>
                  <a:reflection blurRad="10000" stA="55000" endPos="48000" dist="500" dir="5400000" sy="-100000" algn="bl" rotWithShape="0"/>
                </a:effectLst>
                <a:latin typeface="Century Schoolbook"/>
                <a:ea typeface="+mn-ea"/>
                <a:cs typeface="B Homa" pitchFamily="2" charset="-78"/>
              </a:rPr>
              <a:t> </a:t>
            </a:r>
            <a:r>
              <a:rPr lang="fa-IR" sz="5400" b="1" cap="all" dirty="0">
                <a:ln w="9000" cmpd="sng">
                  <a:solidFill>
                    <a:srgbClr val="F5CD2D">
                      <a:shade val="50000"/>
                      <a:satMod val="120000"/>
                    </a:srgbClr>
                  </a:solidFill>
                  <a:prstDash val="solid"/>
                </a:ln>
                <a:gradFill>
                  <a:gsLst>
                    <a:gs pos="0">
                      <a:srgbClr val="F5CD2D">
                        <a:shade val="20000"/>
                        <a:satMod val="245000"/>
                      </a:srgbClr>
                    </a:gs>
                    <a:gs pos="43000">
                      <a:srgbClr val="F5CD2D">
                        <a:satMod val="255000"/>
                      </a:srgbClr>
                    </a:gs>
                    <a:gs pos="48000">
                      <a:srgbClr val="F5CD2D">
                        <a:shade val="85000"/>
                        <a:satMod val="255000"/>
                      </a:srgbClr>
                    </a:gs>
                    <a:gs pos="100000">
                      <a:srgbClr val="F5CD2D">
                        <a:shade val="20000"/>
                        <a:satMod val="245000"/>
                      </a:srgbClr>
                    </a:gs>
                  </a:gsLst>
                  <a:lin ang="5400000"/>
                </a:gradFill>
                <a:effectLst>
                  <a:glow rad="63500">
                    <a:srgbClr val="F5CD2D">
                      <a:satMod val="175000"/>
                      <a:alpha val="40000"/>
                    </a:srgbClr>
                  </a:glow>
                  <a:reflection blurRad="12700" stA="28000" endPos="45000" dist="1000" dir="5400000" sy="-100000" algn="bl" rotWithShape="0"/>
                </a:effectLst>
                <a:latin typeface="Century Schoolbook"/>
                <a:ea typeface="+mn-ea"/>
                <a:cs typeface="B Homa" pitchFamily="2" charset="-78"/>
              </a:rPr>
              <a:t>منفصل</a:t>
            </a:r>
            <a:r>
              <a:rPr lang="en-US" sz="5400" b="1" cap="all" dirty="0">
                <a:ln/>
                <a:solidFill>
                  <a:srgbClr val="FE8637"/>
                </a:solidFill>
                <a:effectLst>
                  <a:glow rad="63500">
                    <a:srgbClr val="F5CD2D">
                      <a:satMod val="175000"/>
                      <a:alpha val="40000"/>
                    </a:srgbClr>
                  </a:glow>
                  <a:reflection blurRad="12700" stA="28000" endPos="45000" dist="1000" dir="5400000" sy="-100000" algn="bl" rotWithShape="0"/>
                </a:effectLst>
                <a:latin typeface="Century Schoolbook"/>
                <a:ea typeface="+mn-ea"/>
                <a:cs typeface="+mn-cs"/>
              </a:rPr>
              <a:t/>
            </a:r>
            <a:br>
              <a:rPr lang="en-US" sz="5400" b="1" cap="all" dirty="0">
                <a:ln/>
                <a:solidFill>
                  <a:srgbClr val="FE8637"/>
                </a:solidFill>
                <a:effectLst>
                  <a:glow rad="63500">
                    <a:srgbClr val="F5CD2D">
                      <a:satMod val="175000"/>
                      <a:alpha val="40000"/>
                    </a:srgbClr>
                  </a:glow>
                  <a:reflection blurRad="12700" stA="28000" endPos="45000" dist="1000" dir="5400000" sy="-100000" algn="bl" rotWithShape="0"/>
                </a:effectLst>
                <a:latin typeface="Century Schoolbook"/>
                <a:ea typeface="+mn-ea"/>
                <a:cs typeface="+mn-cs"/>
              </a:rPr>
            </a:br>
            <a:endParaRPr lang="fa-IR" dirty="0"/>
          </a:p>
        </p:txBody>
      </p:sp>
      <p:sp>
        <p:nvSpPr>
          <p:cNvPr id="3" name="Content Placeholder 2"/>
          <p:cNvSpPr>
            <a:spLocks noGrp="1"/>
          </p:cNvSpPr>
          <p:nvPr>
            <p:ph idx="1"/>
          </p:nvPr>
        </p:nvSpPr>
        <p:spPr>
          <a:xfrm>
            <a:off x="1132284" y="1988840"/>
            <a:ext cx="6777317" cy="3508977"/>
          </a:xfrm>
        </p:spPr>
        <p:txBody>
          <a:bodyPr>
            <a:normAutofit fontScale="92500" lnSpcReduction="10000"/>
          </a:bodyPr>
          <a:lstStyle/>
          <a:p>
            <a:pPr marL="0" lvl="0" indent="0" rtl="0">
              <a:spcBef>
                <a:spcPts val="0"/>
              </a:spcBef>
              <a:buClrTx/>
              <a:buSzTx/>
              <a:buNone/>
            </a:pPr>
            <a:r>
              <a:rPr lang="fa-IR" sz="4400" dirty="0">
                <a:solidFill>
                  <a:schemeClr val="tx1"/>
                </a:solidFill>
                <a:latin typeface="IranNastaliq" pitchFamily="18" charset="0"/>
                <a:cs typeface="IranNastaliq" pitchFamily="18" charset="0"/>
              </a:rPr>
              <a:t>ضمایری منفصل ضمایری هستند که مستقل و جدا از سایر کلمات به کار می روند و خود به دو دسته تقسیم می شوند.</a:t>
            </a:r>
            <a:endParaRPr lang="en-US" sz="4400" dirty="0">
              <a:solidFill>
                <a:schemeClr val="tx1"/>
              </a:solidFill>
              <a:latin typeface="IranNastaliq" pitchFamily="18" charset="0"/>
              <a:cs typeface="IranNastaliq" pitchFamily="18" charset="0"/>
            </a:endParaRPr>
          </a:p>
          <a:p>
            <a:pPr marL="0" lvl="0" indent="0" rtl="0">
              <a:spcBef>
                <a:spcPts val="0"/>
              </a:spcBef>
              <a:buClrTx/>
              <a:buSzTx/>
              <a:buNone/>
            </a:pPr>
            <a:r>
              <a:rPr lang="fa-IR" sz="3600" dirty="0">
                <a:solidFill>
                  <a:schemeClr val="tx1"/>
                </a:solidFill>
                <a:latin typeface="Century Schoolbook"/>
                <a:cs typeface="B Titr" pitchFamily="2" charset="-78"/>
              </a:rPr>
              <a:t> </a:t>
            </a:r>
            <a:r>
              <a:rPr lang="fa-IR" sz="3600" dirty="0" smtClean="0">
                <a:solidFill>
                  <a:schemeClr val="tx1"/>
                </a:solidFill>
                <a:latin typeface="Century Schoolbook"/>
                <a:cs typeface="B Titr" pitchFamily="2" charset="-78"/>
              </a:rPr>
              <a:t>   </a:t>
            </a:r>
          </a:p>
          <a:p>
            <a:pPr marL="0" lvl="0" indent="0" rtl="0">
              <a:spcBef>
                <a:spcPts val="0"/>
              </a:spcBef>
              <a:buClrTx/>
              <a:buSzTx/>
              <a:buNone/>
            </a:pPr>
            <a:r>
              <a:rPr lang="fa-IR" sz="3600" dirty="0" smtClean="0">
                <a:solidFill>
                  <a:schemeClr val="tx1"/>
                </a:solidFill>
                <a:latin typeface="Century Schoolbook"/>
                <a:cs typeface="B Titr" pitchFamily="2" charset="-78"/>
              </a:rPr>
              <a:t>    </a:t>
            </a:r>
            <a:r>
              <a:rPr lang="fa-IR" sz="3600" dirty="0" smtClean="0">
                <a:solidFill>
                  <a:schemeClr val="tx1"/>
                </a:solidFill>
                <a:latin typeface="Century Schoolbook"/>
                <a:cs typeface="B Yekan" pitchFamily="2" charset="-78"/>
              </a:rPr>
              <a:t> الف</a:t>
            </a:r>
            <a:r>
              <a:rPr lang="fa-IR" sz="3600" dirty="0">
                <a:solidFill>
                  <a:schemeClr val="tx1"/>
                </a:solidFill>
                <a:latin typeface="Century Schoolbook"/>
                <a:cs typeface="B Yekan" pitchFamily="2" charset="-78"/>
              </a:rPr>
              <a:t>) ضمایرمنفصل مر فوع</a:t>
            </a:r>
            <a:endParaRPr lang="en-US" sz="3600" dirty="0">
              <a:solidFill>
                <a:schemeClr val="tx1"/>
              </a:solidFill>
              <a:latin typeface="Century Schoolbook"/>
              <a:cs typeface="B Yekan" pitchFamily="2" charset="-78"/>
            </a:endParaRPr>
          </a:p>
          <a:p>
            <a:pPr marL="68580" indent="0">
              <a:buNone/>
            </a:pPr>
            <a:endParaRPr lang="fa-IR" sz="3600" dirty="0" smtClean="0">
              <a:solidFill>
                <a:schemeClr val="tx1"/>
              </a:solidFill>
              <a:latin typeface="Century Schoolbook"/>
              <a:cs typeface="B Titr" pitchFamily="2" charset="-78"/>
            </a:endParaRPr>
          </a:p>
          <a:p>
            <a:pPr marL="68580" indent="0">
              <a:buNone/>
            </a:pPr>
            <a:r>
              <a:rPr lang="fa-IR" sz="3600" dirty="0" smtClean="0">
                <a:solidFill>
                  <a:schemeClr val="tx1"/>
                </a:solidFill>
                <a:latin typeface="Century Schoolbook"/>
                <a:cs typeface="B Titr" pitchFamily="2" charset="-78"/>
              </a:rPr>
              <a:t>     </a:t>
            </a:r>
            <a:r>
              <a:rPr lang="fa-IR" sz="3600" dirty="0" smtClean="0">
                <a:solidFill>
                  <a:schemeClr val="tx1"/>
                </a:solidFill>
                <a:latin typeface="Century Schoolbook"/>
                <a:cs typeface="B Yekan" pitchFamily="2" charset="-78"/>
              </a:rPr>
              <a:t>ب</a:t>
            </a:r>
            <a:r>
              <a:rPr lang="fa-IR" sz="3600" dirty="0">
                <a:solidFill>
                  <a:schemeClr val="tx1"/>
                </a:solidFill>
                <a:latin typeface="Century Schoolbook"/>
                <a:cs typeface="B Yekan" pitchFamily="2" charset="-78"/>
              </a:rPr>
              <a:t>) ضمایرمنفصل منصوب</a:t>
            </a:r>
            <a:endParaRPr lang="fa-IR" dirty="0">
              <a:solidFill>
                <a:schemeClr val="tx1"/>
              </a:solidFill>
              <a:cs typeface="B Yekan" pitchFamily="2" charset="-78"/>
            </a:endParaRPr>
          </a:p>
        </p:txBody>
      </p:sp>
      <p:sp>
        <p:nvSpPr>
          <p:cNvPr id="4" name="Right Brace 3"/>
          <p:cNvSpPr/>
          <p:nvPr/>
        </p:nvSpPr>
        <p:spPr>
          <a:xfrm>
            <a:off x="7484469" y="3933057"/>
            <a:ext cx="428628" cy="1368152"/>
          </a:xfrm>
          <a:prstGeom prst="rightBrace">
            <a:avLst/>
          </a:prstGeom>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entury Schoolbook"/>
              <a:ea typeface="+mn-ea"/>
              <a:cs typeface="+mn-cs"/>
            </a:endParaRPr>
          </a:p>
        </p:txBody>
      </p:sp>
      <p:sp>
        <p:nvSpPr>
          <p:cNvPr id="6" name="Rectangle 5"/>
          <p:cNvSpPr/>
          <p:nvPr/>
        </p:nvSpPr>
        <p:spPr>
          <a:xfrm>
            <a:off x="5965626" y="-30498"/>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8" name="Rectangle 7"/>
          <p:cNvSpPr/>
          <p:nvPr/>
        </p:nvSpPr>
        <p:spPr>
          <a:xfrm>
            <a:off x="4758244" y="-224430"/>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11302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340" y="1647202"/>
            <a:ext cx="6777317" cy="3508977"/>
          </a:xfrm>
        </p:spPr>
        <p:txBody>
          <a:bodyPr>
            <a:normAutofit/>
          </a:bodyPr>
          <a:lstStyle/>
          <a:p>
            <a:pPr marL="68580" indent="0">
              <a:buNone/>
            </a:pPr>
            <a:r>
              <a:rPr lang="fa-IR" sz="4200" dirty="0">
                <a:latin typeface="IranNastaliq" pitchFamily="18" charset="0"/>
                <a:cs typeface="IranNastaliq" pitchFamily="18" charset="0"/>
              </a:rPr>
              <a:t>این ضمایر غالباً در ابتدای جملات به کار می روند و از  نظر نقش معمولاً مبتدا هستند و 14 صیغه دارند. در به کار بردن ضمایر باید توجه شود که با اسم و فعل هایی که در ارتباط هستند از نظر صیغه مطابقت داشته باشند این ضمایر عبارت اند از:</a:t>
            </a:r>
          </a:p>
          <a:p>
            <a:pPr marL="68580" indent="0">
              <a:buNone/>
            </a:pPr>
            <a:endParaRPr lang="fa-IR" sz="3600" dirty="0">
              <a:latin typeface="IranNastaliq" pitchFamily="18" charset="0"/>
              <a:cs typeface="IranNastaliq" pitchFamily="18" charset="0"/>
            </a:endParaRPr>
          </a:p>
        </p:txBody>
      </p:sp>
      <p:sp>
        <p:nvSpPr>
          <p:cNvPr id="5" name="Rectangle 4"/>
          <p:cNvSpPr/>
          <p:nvPr/>
        </p:nvSpPr>
        <p:spPr>
          <a:xfrm>
            <a:off x="1377055" y="785427"/>
            <a:ext cx="6389890" cy="830997"/>
          </a:xfrm>
          <a:prstGeom prst="rect">
            <a:avLst/>
          </a:prstGeom>
          <a:noFill/>
        </p:spPr>
        <p:txBody>
          <a:bodyPr wrap="none" lIns="91440" tIns="45720" rIns="91440" bIns="45720">
            <a:spAutoFit/>
          </a:bodyPr>
          <a:lstStyle/>
          <a:p>
            <a:pPr algn="ctr"/>
            <a:r>
              <a:rPr lang="fa-IR"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raffic" pitchFamily="2" charset="-78"/>
              </a:rPr>
              <a:t>الف) ضمایر منفصل مرفوع</a:t>
            </a:r>
            <a:endParaRPr lang="fa-IR"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raffic" pitchFamily="2" charset="-78"/>
            </a:endParaRPr>
          </a:p>
        </p:txBody>
      </p:sp>
      <p:sp>
        <p:nvSpPr>
          <p:cNvPr id="9" name="Rectangle 8"/>
          <p:cNvSpPr/>
          <p:nvPr/>
        </p:nvSpPr>
        <p:spPr>
          <a:xfrm>
            <a:off x="5840063" y="-30146"/>
            <a:ext cx="2286000" cy="646331"/>
          </a:xfrm>
          <a:prstGeom prst="rect">
            <a:avLst/>
          </a:prstGeom>
        </p:spPr>
        <p:txBody>
          <a:bodyPr>
            <a:spAutoFit/>
          </a:bodyPr>
          <a:lstStyle/>
          <a:p>
            <a:pPr lvl="0" algn="ctr"/>
            <a:r>
              <a:rPr lang="fa-IR" sz="3600" b="1" spc="150" dirty="0">
                <a:ln w="11430"/>
                <a:solidFill>
                  <a:srgbClr val="F8F8F8"/>
                </a:solidFill>
                <a:effectLst>
                  <a:outerShdw blurRad="25400" algn="tl" rotWithShape="0">
                    <a:srgbClr val="000000">
                      <a:alpha val="43000"/>
                    </a:srgbClr>
                  </a:outerShdw>
                </a:effectLst>
                <a:cs typeface="B Titr" pitchFamily="2" charset="-78"/>
              </a:rPr>
              <a:t>درس ششم:</a:t>
            </a:r>
          </a:p>
        </p:txBody>
      </p:sp>
      <p:sp>
        <p:nvSpPr>
          <p:cNvPr id="11" name="Rectangle 10"/>
          <p:cNvSpPr/>
          <p:nvPr/>
        </p:nvSpPr>
        <p:spPr>
          <a:xfrm>
            <a:off x="4693650" y="-214464"/>
            <a:ext cx="1207382" cy="923330"/>
          </a:xfrm>
          <a:prstGeom prst="rect">
            <a:avLst/>
          </a:prstGeom>
        </p:spPr>
        <p:txBody>
          <a:bodyPr wrap="none">
            <a:spAutoFit/>
          </a:bodyPr>
          <a:lstStyle/>
          <a:p>
            <a:pPr lvl="0" algn="ctr"/>
            <a:r>
              <a:rPr lang="fa-IR" sz="5400" b="1" spc="150" dirty="0">
                <a:ln w="11430"/>
                <a:solidFill>
                  <a:srgbClr val="F8F8F8"/>
                </a:solidFill>
                <a:effectLst>
                  <a:outerShdw blurRad="25400" algn="tl" rotWithShape="0">
                    <a:srgbClr val="000000">
                      <a:alpha val="43000"/>
                    </a:srgbClr>
                  </a:outerShdw>
                </a:effectLst>
                <a:cs typeface="B Kamran" pitchFamily="2" charset="-78"/>
              </a:rPr>
              <a:t>ضمیر</a:t>
            </a:r>
            <a:endParaRPr lang="fa-IR" sz="5400" b="1" spc="150" dirty="0">
              <a:ln w="11430"/>
              <a:solidFill>
                <a:srgbClr val="F8F8F8"/>
              </a:solidFill>
              <a:effectLst>
                <a:outerShdw blurRad="25400" algn="tl" rotWithShape="0">
                  <a:srgbClr val="000000">
                    <a:alpha val="43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936360412"/>
              </p:ext>
            </p:extLst>
          </p:nvPr>
        </p:nvGraphicFramePr>
        <p:xfrm>
          <a:off x="919336" y="3789040"/>
          <a:ext cx="7325072" cy="576064"/>
        </p:xfrm>
        <a:graphic>
          <a:graphicData uri="http://schemas.openxmlformats.org/drawingml/2006/table">
            <a:tbl>
              <a:tblPr rtl="1" firstRow="1" bandRow="1">
                <a:tableStyleId>{5C22544A-7EE6-4342-B048-85BDC9FD1C3A}</a:tableStyleId>
              </a:tblPr>
              <a:tblGrid>
                <a:gridCol w="1016820"/>
                <a:gridCol w="1355173"/>
                <a:gridCol w="1208425"/>
                <a:gridCol w="987124"/>
                <a:gridCol w="1365080"/>
                <a:gridCol w="1392450"/>
              </a:tblGrid>
              <a:tr h="576064">
                <a:tc>
                  <a:txBody>
                    <a:bodyPr/>
                    <a:lstStyle/>
                    <a:p>
                      <a:pPr algn="ctr" rtl="1"/>
                      <a:r>
                        <a:rPr lang="fa-IR" sz="2400" dirty="0" smtClean="0">
                          <a:cs typeface="B Titr" pitchFamily="2" charset="-78"/>
                        </a:rPr>
                        <a:t>لِلغَائبِ</a:t>
                      </a:r>
                      <a:endParaRPr lang="fa-IR" sz="2400" dirty="0">
                        <a:cs typeface="B Titr" pitchFamily="2" charset="-78"/>
                      </a:endParaRP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لِلغَائبَینِ</a:t>
                      </a: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لِلغَائبَینَ</a:t>
                      </a: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لِلغَائبةِ</a:t>
                      </a:r>
                      <a:endParaRPr lang="fa-IR" sz="2400" dirty="0">
                        <a:cs typeface="B Titr" pitchFamily="2" charset="-78"/>
                      </a:endParaRP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لِلغَائبَتَینِ</a:t>
                      </a: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لِلغَائبات</a:t>
                      </a:r>
                    </a:p>
                  </a:txBody>
                  <a:tcPr>
                    <a:cell3D prstMaterial="dkEdge">
                      <a:bevel/>
                      <a:lightRig rig="flood" dir="t"/>
                    </a:cell3D>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50000" t="50000" r="50000" b="50000"/>
                      </a:path>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28608544"/>
              </p:ext>
            </p:extLst>
          </p:nvPr>
        </p:nvGraphicFramePr>
        <p:xfrm>
          <a:off x="935594" y="4581128"/>
          <a:ext cx="7308814" cy="504056"/>
        </p:xfrm>
        <a:graphic>
          <a:graphicData uri="http://schemas.openxmlformats.org/drawingml/2006/table">
            <a:tbl>
              <a:tblPr rtl="1" firstRow="1" bandRow="1">
                <a:tableStyleId>{5C22544A-7EE6-4342-B048-85BDC9FD1C3A}</a:tableStyleId>
              </a:tblPr>
              <a:tblGrid>
                <a:gridCol w="976428"/>
                <a:gridCol w="1410811"/>
                <a:gridCol w="1204516"/>
                <a:gridCol w="986022"/>
                <a:gridCol w="1368139"/>
                <a:gridCol w="1362898"/>
              </a:tblGrid>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هُو</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هِی</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هُما</a:t>
                      </a:r>
                      <a:endParaRPr lang="fa-IR" sz="1800" dirty="0"/>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هُنَّ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374686"/>
              </p:ext>
            </p:extLst>
          </p:nvPr>
        </p:nvGraphicFramePr>
        <p:xfrm>
          <a:off x="935597" y="5301208"/>
          <a:ext cx="7308811" cy="720080"/>
        </p:xfrm>
        <a:graphic>
          <a:graphicData uri="http://schemas.openxmlformats.org/drawingml/2006/table">
            <a:tbl>
              <a:tblPr rtl="1" firstRow="1" bandRow="1">
                <a:tableStyleId>{5C22544A-7EE6-4342-B048-85BDC9FD1C3A}</a:tableStyleId>
              </a:tblPr>
              <a:tblGrid>
                <a:gridCol w="974411"/>
                <a:gridCol w="1400068"/>
                <a:gridCol w="1171783"/>
                <a:gridCol w="1040803"/>
                <a:gridCol w="1362343"/>
                <a:gridCol w="1359403"/>
              </a:tblGrid>
              <a:tr h="720080">
                <a:tc>
                  <a:txBody>
                    <a:bodyPr/>
                    <a:lstStyle/>
                    <a:p>
                      <a:pPr algn="ctr" rtl="1"/>
                      <a:r>
                        <a:rPr lang="fa-IR" sz="1800" dirty="0" smtClean="0">
                          <a:cs typeface="B Titr" pitchFamily="2" charset="-78"/>
                        </a:rPr>
                        <a:t>او(مذکر)</a:t>
                      </a:r>
                      <a:endParaRPr lang="fa-IR" sz="18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1800" dirty="0" smtClean="0">
                          <a:cs typeface="B Titr" pitchFamily="2" charset="-78"/>
                        </a:rPr>
                        <a:t>آن دو</a:t>
                      </a:r>
                    </a:p>
                    <a:p>
                      <a:pPr algn="ctr" rtl="1"/>
                      <a:r>
                        <a:rPr lang="fa-IR" sz="1800" dirty="0" smtClean="0">
                          <a:cs typeface="B Titr" pitchFamily="2" charset="-78"/>
                        </a:rPr>
                        <a:t> (مذکر)</a:t>
                      </a:r>
                      <a:endParaRPr lang="fa-IR" sz="18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آنها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(مذکر)</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1800" dirty="0" smtClean="0">
                          <a:cs typeface="B Titr" pitchFamily="2" charset="-78"/>
                        </a:rPr>
                        <a:t>او(مؤنث)</a:t>
                      </a:r>
                      <a:endParaRPr lang="fa-IR" sz="18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آن دو</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smtClean="0">
                          <a:cs typeface="B Titr" pitchFamily="2" charset="-78"/>
                        </a:rPr>
                        <a:t>آنها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314787692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out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5691746"/>
              </p:ext>
            </p:extLst>
          </p:nvPr>
        </p:nvGraphicFramePr>
        <p:xfrm>
          <a:off x="2267744" y="3284984"/>
          <a:ext cx="4680342" cy="504056"/>
        </p:xfrm>
        <a:graphic>
          <a:graphicData uri="http://schemas.openxmlformats.org/drawingml/2006/table">
            <a:tbl>
              <a:tblPr rtl="1" firstRow="1" bandRow="1">
                <a:tableStyleId>{5C22544A-7EE6-4342-B048-85BDC9FD1C3A}</a:tableStyleId>
              </a:tblPr>
              <a:tblGrid>
                <a:gridCol w="2299384"/>
                <a:gridCol w="2380958"/>
              </a:tblGrid>
              <a:tr h="504056">
                <a:tc>
                  <a:txBody>
                    <a:bodyPr/>
                    <a:lstStyle/>
                    <a:p>
                      <a:pPr algn="ctr" rtl="1"/>
                      <a:r>
                        <a:rPr lang="fa-IR" sz="2400" dirty="0" smtClean="0">
                          <a:cs typeface="B Titr" pitchFamily="2" charset="-78"/>
                        </a:rPr>
                        <a:t>لِلمُتَکَلِّم وَحدَة</a:t>
                      </a:r>
                      <a:endParaRPr lang="fa-IR" sz="2400" dirty="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kumimoji="0" lang="fa-IR" sz="2400" b="1" i="0" u="none" strike="noStrike" kern="1200" cap="none" spc="0" normalizeH="0" baseline="0" noProof="0" dirty="0" smtClean="0">
                          <a:ln>
                            <a:noFill/>
                          </a:ln>
                          <a:solidFill>
                            <a:prstClr val="white"/>
                          </a:solidFill>
                          <a:effectLst/>
                          <a:uLnTx/>
                          <a:uFillTx/>
                          <a:latin typeface="+mn-lt"/>
                          <a:ea typeface="+mn-ea"/>
                          <a:cs typeface="B Titr" pitchFamily="2" charset="-78"/>
                        </a:rPr>
                        <a:t>لِلمُتَکَلِّم مَعَ الغیرِ</a:t>
                      </a:r>
                      <a:endParaRPr lang="fa-IR" sz="2400" dirty="0"/>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2674520"/>
              </p:ext>
            </p:extLst>
          </p:nvPr>
        </p:nvGraphicFramePr>
        <p:xfrm>
          <a:off x="2267744" y="4005064"/>
          <a:ext cx="4705053" cy="457200"/>
        </p:xfrm>
        <a:graphic>
          <a:graphicData uri="http://schemas.openxmlformats.org/drawingml/2006/table">
            <a:tbl>
              <a:tblPr rtl="1" firstRow="1" bandRow="1">
                <a:tableStyleId>{5C22544A-7EE6-4342-B048-85BDC9FD1C3A}</a:tableStyleId>
              </a:tblPr>
              <a:tblGrid>
                <a:gridCol w="2288721"/>
                <a:gridCol w="2416332"/>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أنا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نحنُ</a:t>
                      </a:r>
                      <a:endParaRPr lang="fa-IR" sz="1800" dirty="0"/>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
        <p:nvSpPr>
          <p:cNvPr id="8" name="Rectangle 7"/>
          <p:cNvSpPr/>
          <p:nvPr/>
        </p:nvSpPr>
        <p:spPr>
          <a:xfrm>
            <a:off x="5881793" y="-65415"/>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9" name="Rectangle 8"/>
          <p:cNvSpPr/>
          <p:nvPr/>
        </p:nvSpPr>
        <p:spPr>
          <a:xfrm>
            <a:off x="4788025" y="-203916"/>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graphicFrame>
        <p:nvGraphicFramePr>
          <p:cNvPr id="20" name="Table 19"/>
          <p:cNvGraphicFramePr>
            <a:graphicFrameLocks noGrp="1"/>
          </p:cNvGraphicFramePr>
          <p:nvPr>
            <p:extLst>
              <p:ext uri="{D42A27DB-BD31-4B8C-83A1-F6EECF244321}">
                <p14:modId xmlns:p14="http://schemas.microsoft.com/office/powerpoint/2010/main" val="3855332752"/>
              </p:ext>
            </p:extLst>
          </p:nvPr>
        </p:nvGraphicFramePr>
        <p:xfrm>
          <a:off x="843560" y="2276872"/>
          <a:ext cx="7328840" cy="720080"/>
        </p:xfrm>
        <a:graphic>
          <a:graphicData uri="http://schemas.openxmlformats.org/drawingml/2006/table">
            <a:tbl>
              <a:tblPr rtl="1" firstRow="1" bandRow="1">
                <a:tableStyleId>{5C22544A-7EE6-4342-B048-85BDC9FD1C3A}</a:tableStyleId>
              </a:tblPr>
              <a:tblGrid>
                <a:gridCol w="1138776"/>
                <a:gridCol w="1362732"/>
                <a:gridCol w="1144880"/>
                <a:gridCol w="1189296"/>
                <a:gridCol w="1357407"/>
                <a:gridCol w="1135749"/>
              </a:tblGrid>
              <a:tr h="720080">
                <a:tc>
                  <a:txBody>
                    <a:bodyPr/>
                    <a:lstStyle/>
                    <a:p>
                      <a:pPr algn="ctr" rtl="1"/>
                      <a:r>
                        <a:rPr lang="fa-IR" sz="2000" dirty="0" smtClean="0">
                          <a:cs typeface="B Titr" pitchFamily="2" charset="-78"/>
                        </a:rPr>
                        <a:t>تو(مذکر)</a:t>
                      </a:r>
                      <a:endParaRPr lang="fa-IR" sz="20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2000" dirty="0" smtClean="0">
                          <a:cs typeface="B Titr" pitchFamily="2" charset="-78"/>
                        </a:rPr>
                        <a:t>شما دو (مذکر)</a:t>
                      </a:r>
                      <a:endParaRPr lang="fa-IR" sz="20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B Titr" pitchFamily="2" charset="-78"/>
                        </a:rPr>
                        <a:t>شما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(مذکر)</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2000" dirty="0" smtClean="0">
                          <a:cs typeface="B Titr" pitchFamily="2" charset="-78"/>
                        </a:rPr>
                        <a:t>تو(مؤنث)</a:t>
                      </a:r>
                      <a:endParaRPr lang="fa-IR" sz="2000" dirty="0">
                        <a:cs typeface="B Titr" pitchFamily="2" charset="-78"/>
                      </a:endParaRP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2000" dirty="0" smtClean="0">
                          <a:cs typeface="B Titr" pitchFamily="2" charset="-78"/>
                        </a:rPr>
                        <a:t>شما دو </a:t>
                      </a: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cs typeface="B Titr" pitchFamily="2" charset="-78"/>
                        </a:rPr>
                        <a:t>شما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(مؤنث)</a:t>
                      </a:r>
                    </a:p>
                  </a:txBody>
                  <a:tcPr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43863821"/>
              </p:ext>
            </p:extLst>
          </p:nvPr>
        </p:nvGraphicFramePr>
        <p:xfrm>
          <a:off x="2267744" y="4653136"/>
          <a:ext cx="4705053" cy="504056"/>
        </p:xfrm>
        <a:graphic>
          <a:graphicData uri="http://schemas.openxmlformats.org/drawingml/2006/table">
            <a:tbl>
              <a:tblPr rtl="1" firstRow="1" bandRow="1">
                <a:tableStyleId>{5C22544A-7EE6-4342-B048-85BDC9FD1C3A}</a:tableStyleId>
              </a:tblPr>
              <a:tblGrid>
                <a:gridCol w="2288442"/>
                <a:gridCol w="2416611"/>
              </a:tblGrid>
              <a:tr h="504056">
                <a:tc>
                  <a:txBody>
                    <a:bodyPr/>
                    <a:lstStyle/>
                    <a:p>
                      <a:pPr algn="ctr" rtl="1"/>
                      <a:r>
                        <a:rPr lang="fa-IR" sz="2400" dirty="0" smtClean="0">
                          <a:cs typeface="B Titr" pitchFamily="2" charset="-78"/>
                        </a:rPr>
                        <a:t>من (مذکر ومؤنث)</a:t>
                      </a:r>
                      <a:endParaRPr lang="fa-IR" sz="2400" dirty="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rtl="1"/>
                      <a:r>
                        <a:rPr lang="fa-IR" sz="2400" dirty="0" smtClean="0">
                          <a:cs typeface="B Titr" pitchFamily="2" charset="-78"/>
                        </a:rPr>
                        <a:t>ما (مذکر و مؤنث)</a:t>
                      </a:r>
                      <a:endParaRPr lang="fa-IR" sz="2400" dirty="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658128576"/>
              </p:ext>
            </p:extLst>
          </p:nvPr>
        </p:nvGraphicFramePr>
        <p:xfrm>
          <a:off x="827584" y="908720"/>
          <a:ext cx="7333091" cy="504056"/>
        </p:xfrm>
        <a:graphic>
          <a:graphicData uri="http://schemas.openxmlformats.org/drawingml/2006/table">
            <a:tbl>
              <a:tblPr rtl="1" firstRow="1" bandRow="1">
                <a:tableStyleId>{5C22544A-7EE6-4342-B048-85BDC9FD1C3A}</a:tableStyleId>
              </a:tblPr>
              <a:tblGrid>
                <a:gridCol w="1130392"/>
                <a:gridCol w="1380622"/>
                <a:gridCol w="1159883"/>
                <a:gridCol w="1172341"/>
                <a:gridCol w="1317749"/>
                <a:gridCol w="1172104"/>
              </a:tblGrid>
              <a:tr h="504056">
                <a:tc>
                  <a:txBody>
                    <a:bodyPr/>
                    <a:lstStyle/>
                    <a:p>
                      <a:pPr algn="ctr" rtl="1"/>
                      <a:r>
                        <a:rPr lang="fa-IR" sz="2000" dirty="0" smtClean="0">
                          <a:cs typeface="B Titr" pitchFamily="2" charset="-78"/>
                        </a:rPr>
                        <a:t>لِلمخاطب</a:t>
                      </a:r>
                      <a:endParaRPr lang="fa-IR" sz="2000" dirty="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لِلمخاطب</a:t>
                      </a:r>
                      <a:r>
                        <a:rPr kumimoji="0" lang="fa-IR" sz="2000" b="1" i="0" u="none" strike="noStrike" kern="1200" cap="none" spc="0" normalizeH="0" baseline="0" noProof="0" dirty="0" smtClean="0">
                          <a:ln>
                            <a:noFill/>
                          </a:ln>
                          <a:solidFill>
                            <a:schemeClr val="lt1"/>
                          </a:solidFill>
                          <a:effectLst/>
                          <a:uLnTx/>
                          <a:uFillTx/>
                          <a:latin typeface="+mn-lt"/>
                          <a:ea typeface="+mn-ea"/>
                          <a:cs typeface="B Titr" pitchFamily="2" charset="-78"/>
                        </a:rPr>
                        <a:t>ینِ</a:t>
                      </a:r>
                      <a:endPar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للمخاطبینَ</a:t>
                      </a: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لِلمخاطبة</a:t>
                      </a: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لِلمخاطبتینَ</a:t>
                      </a: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mn-lt"/>
                          <a:ea typeface="+mn-ea"/>
                          <a:cs typeface="B Titr" pitchFamily="2" charset="-78"/>
                        </a:rPr>
                        <a:t>لِلمخاطبات</a:t>
                      </a: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83093957"/>
              </p:ext>
            </p:extLst>
          </p:nvPr>
        </p:nvGraphicFramePr>
        <p:xfrm>
          <a:off x="827584" y="1628800"/>
          <a:ext cx="7344819" cy="457200"/>
        </p:xfrm>
        <a:graphic>
          <a:graphicData uri="http://schemas.openxmlformats.org/drawingml/2006/table">
            <a:tbl>
              <a:tblPr rtl="1" firstRow="1" bandRow="1">
                <a:tableStyleId>{5C22544A-7EE6-4342-B048-85BDC9FD1C3A}</a:tableStyleId>
              </a:tblPr>
              <a:tblGrid>
                <a:gridCol w="1161365"/>
                <a:gridCol w="1343516"/>
                <a:gridCol w="1149638"/>
                <a:gridCol w="1181168"/>
                <a:gridCol w="1343518"/>
                <a:gridCol w="1165614"/>
              </a:tblGrid>
              <a:tr h="4572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smtClean="0">
                          <a:cs typeface="B Titr" pitchFamily="2" charset="-78"/>
                        </a:rPr>
                        <a:t>أنتَ</a:t>
                      </a:r>
                      <a:endParaRPr lang="en-US" sz="2400" dirty="0" smtClean="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smtClean="0">
                          <a:cs typeface="B Titr" pitchFamily="2" charset="-78"/>
                        </a:rPr>
                        <a:t>أنتما</a:t>
                      </a:r>
                      <a:endParaRPr lang="en-US" sz="2400" dirty="0" smtClean="0">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أنتم</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أنتِ</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أنتما</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rPr>
                        <a:t>أنتنَّ</a:t>
                      </a:r>
                      <a:endParaRPr kumimoji="0" lang="en-US" sz="2400" b="1" i="0" u="none" strike="noStrike" kern="1200" cap="none" spc="0" normalizeH="0" baseline="0" noProof="0" dirty="0" smtClean="0">
                        <a:ln>
                          <a:noFill/>
                        </a:ln>
                        <a:solidFill>
                          <a:prstClr val="white"/>
                        </a:solidFill>
                        <a:effectLst/>
                        <a:uLnTx/>
                        <a:uFillTx/>
                        <a:latin typeface="Century Schoolbook"/>
                        <a:ea typeface="+mn-ea"/>
                        <a:cs typeface="B Titr" pitchFamily="2" charset="-78"/>
                      </a:endParaRPr>
                    </a:p>
                  </a:txBody>
                  <a:tcP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15768184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6"/>
            <a:ext cx="67611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1988841"/>
            <a:ext cx="6552728" cy="3046988"/>
          </a:xfrm>
          <a:prstGeom prst="rect">
            <a:avLst/>
          </a:prstGeom>
          <a:noFill/>
        </p:spPr>
        <p:txBody>
          <a:bodyPr wrap="square" rtlCol="1">
            <a:spAutoFit/>
          </a:bodyPr>
          <a:lstStyle/>
          <a:p>
            <a:r>
              <a:rPr lang="fa-IR" sz="2400" dirty="0" smtClean="0">
                <a:cs typeface="B Yekan" pitchFamily="2" charset="-78"/>
              </a:rPr>
              <a:t>1- أنتم صامِتونَ : در این مثال«أنتم»به جای اسم آمده است. که به معنی «شما» به کار رفته است</a:t>
            </a:r>
          </a:p>
          <a:p>
            <a:r>
              <a:rPr lang="fa-IR" sz="2400" dirty="0" smtClean="0">
                <a:cs typeface="B Yekan" pitchFamily="2" charset="-78"/>
              </a:rPr>
              <a:t>2- هُو تلمیذٌ : در این </a:t>
            </a:r>
            <a:r>
              <a:rPr lang="fa-IR" sz="2400" dirty="0">
                <a:cs typeface="B Yekan" pitchFamily="2" charset="-78"/>
              </a:rPr>
              <a:t>مثال </a:t>
            </a:r>
            <a:r>
              <a:rPr lang="fa-IR" sz="2400" dirty="0" smtClean="0">
                <a:cs typeface="B Yekan" pitchFamily="2" charset="-78"/>
              </a:rPr>
              <a:t>«هُو» به جای اسم آمده است . که به معنی «او» به کار رفته است.</a:t>
            </a:r>
          </a:p>
          <a:p>
            <a:r>
              <a:rPr lang="fa-IR" sz="2400" dirty="0" smtClean="0">
                <a:cs typeface="B Yekan" pitchFamily="2" charset="-78"/>
              </a:rPr>
              <a:t>3- نَحنُ اِجتمَعَنا : در این </a:t>
            </a:r>
            <a:r>
              <a:rPr lang="fa-IR" sz="2400" dirty="0">
                <a:cs typeface="B Yekan" pitchFamily="2" charset="-78"/>
              </a:rPr>
              <a:t>مثال «</a:t>
            </a:r>
            <a:r>
              <a:rPr lang="fa-IR" sz="2400" dirty="0" smtClean="0">
                <a:cs typeface="B Yekan" pitchFamily="2" charset="-78"/>
              </a:rPr>
              <a:t>نَحنُ» به جای اسم آمده است که به معنی «ما» به کار رفته است.</a:t>
            </a:r>
          </a:p>
          <a:p>
            <a:r>
              <a:rPr lang="fa-IR" sz="2400" dirty="0" smtClean="0">
                <a:cs typeface="B Yekan" pitchFamily="2" charset="-78"/>
              </a:rPr>
              <a:t>4- أنا أفَکِّرُ فی هذا الأمرِ: در این </a:t>
            </a:r>
            <a:r>
              <a:rPr lang="fa-IR" sz="2400" dirty="0">
                <a:cs typeface="B Yekan" pitchFamily="2" charset="-78"/>
              </a:rPr>
              <a:t>مثال </a:t>
            </a:r>
            <a:r>
              <a:rPr lang="fa-IR" sz="2400" dirty="0" smtClean="0">
                <a:cs typeface="B Yekan" pitchFamily="2" charset="-78"/>
              </a:rPr>
              <a:t>« </a:t>
            </a:r>
            <a:r>
              <a:rPr lang="fa-IR" sz="2400" dirty="0">
                <a:cs typeface="B Yekan" pitchFamily="2" charset="-78"/>
              </a:rPr>
              <a:t>أنا </a:t>
            </a:r>
            <a:r>
              <a:rPr lang="fa-IR" sz="2400" dirty="0" smtClean="0">
                <a:cs typeface="B Yekan" pitchFamily="2" charset="-78"/>
              </a:rPr>
              <a:t>» به جای اسم آمده است. که به معنی « من » به کلر رفته است.</a:t>
            </a:r>
            <a:endParaRPr lang="fa-IR" sz="2400" dirty="0">
              <a:cs typeface="B Yekan" pitchFamily="2" charset="-78"/>
            </a:endParaRPr>
          </a:p>
        </p:txBody>
      </p:sp>
      <p:sp>
        <p:nvSpPr>
          <p:cNvPr id="8" name="Rectangle 7"/>
          <p:cNvSpPr/>
          <p:nvPr/>
        </p:nvSpPr>
        <p:spPr>
          <a:xfrm>
            <a:off x="5966424" y="-21525"/>
            <a:ext cx="2182008"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3600" b="1" cap="none" spc="150" dirty="0" smtClean="0">
                <a:ln w="11430"/>
                <a:solidFill>
                  <a:srgbClr val="F8F8F8"/>
                </a:solidFill>
                <a:effectLst>
                  <a:outerShdw blurRad="25400" algn="tl" rotWithShape="0">
                    <a:srgbClr val="000000">
                      <a:alpha val="43000"/>
                    </a:srgbClr>
                  </a:outerShdw>
                </a:effectLst>
                <a:cs typeface="B Titr" pitchFamily="2" charset="-78"/>
              </a:rPr>
              <a:t>درس ششم:</a:t>
            </a:r>
            <a:endParaRPr lang="fa-IR" sz="3600" b="1" cap="none" spc="150" dirty="0">
              <a:ln w="11430"/>
              <a:solidFill>
                <a:srgbClr val="F8F8F8"/>
              </a:solidFill>
              <a:effectLst>
                <a:outerShdw blurRad="25400" algn="tl" rotWithShape="0">
                  <a:srgbClr val="000000">
                    <a:alpha val="43000"/>
                  </a:srgbClr>
                </a:outerShdw>
              </a:effectLst>
              <a:cs typeface="B Titr" pitchFamily="2" charset="-78"/>
            </a:endParaRPr>
          </a:p>
        </p:txBody>
      </p:sp>
      <p:sp>
        <p:nvSpPr>
          <p:cNvPr id="9" name="Rectangle 8"/>
          <p:cNvSpPr/>
          <p:nvPr/>
        </p:nvSpPr>
        <p:spPr>
          <a:xfrm>
            <a:off x="4932041" y="-160026"/>
            <a:ext cx="12073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a-IR" sz="5400" b="1" cap="none" spc="150" dirty="0" smtClean="0">
                <a:ln w="11430"/>
                <a:solidFill>
                  <a:srgbClr val="F8F8F8"/>
                </a:solidFill>
                <a:effectLst>
                  <a:outerShdw blurRad="25400" algn="tl" rotWithShape="0">
                    <a:srgbClr val="000000">
                      <a:alpha val="43000"/>
                    </a:srgbClr>
                  </a:outerShdw>
                </a:effectLst>
                <a:cs typeface="B Kamran" pitchFamily="2" charset="-78"/>
              </a:rPr>
              <a:t>ضمیر</a:t>
            </a:r>
            <a:endParaRPr lang="fa-IR" sz="5400" b="1" cap="none" spc="150" dirty="0">
              <a:ln w="11430"/>
              <a:solidFill>
                <a:srgbClr val="F8F8F8"/>
              </a:solidFill>
              <a:effectLst>
                <a:outerShdw blurRad="25400" algn="tl" rotWithShape="0">
                  <a:srgbClr val="000000">
                    <a:alpha val="43000"/>
                  </a:srgbClr>
                </a:outerShdw>
              </a:effectLst>
              <a:cs typeface="B Kamran" pitchFamily="2" charset="-78"/>
            </a:endParaRPr>
          </a:p>
        </p:txBody>
      </p:sp>
    </p:spTree>
    <p:extLst>
      <p:ext uri="{BB962C8B-B14F-4D97-AF65-F5344CB8AC3E}">
        <p14:creationId xmlns:p14="http://schemas.microsoft.com/office/powerpoint/2010/main" val="186604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799</TotalTime>
  <Words>1347</Words>
  <Application>Microsoft Office PowerPoint</Application>
  <PresentationFormat>On-screen Show (4:3)</PresentationFormat>
  <Paragraphs>302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PowerPoint Presentation</vt:lpstr>
      <vt:lpstr>PowerPoint Presentation</vt:lpstr>
      <vt:lpstr>PowerPoint Presentation</vt:lpstr>
      <vt:lpstr>تعریف: ضمایر ، نوعی ازاسم هستند که جانشین یک اسم دیگر شده اند. مثال:</vt:lpstr>
      <vt:lpstr>PowerPoint Presentation</vt:lpstr>
      <vt:lpstr>1- ضمایر منفصل </vt:lpstr>
      <vt:lpstr>PowerPoint Presentation</vt:lpstr>
      <vt:lpstr>PowerPoint Presentation</vt:lpstr>
      <vt:lpstr>PowerPoint Presentation</vt:lpstr>
      <vt:lpstr>PowerPoint Presentation</vt:lpstr>
      <vt:lpstr>PowerPoint Presentation</vt:lpstr>
      <vt:lpstr>مثال:</vt:lpstr>
      <vt:lpstr>PowerPoint Presentation</vt:lpstr>
      <vt:lpstr>PowerPoint Presentation</vt:lpstr>
      <vt:lpstr>PowerPoint Presentation</vt:lpstr>
      <vt:lpstr>PowerPoint Presentation</vt:lpstr>
      <vt:lpstr>مثال:</vt:lpstr>
      <vt:lpstr> </vt:lpstr>
      <vt:lpstr>PowerPoint Presentation</vt:lpstr>
      <vt:lpstr>ضمایر متصل منصوب و مجرور عبارت اند از: </vt:lpstr>
      <vt:lpstr>مثال:</vt:lpstr>
      <vt:lpstr>PowerPoint Presentation</vt:lpstr>
      <vt:lpstr>PowerPoint Presentation</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Novin Pendar</dc:creator>
  <cp:lastModifiedBy>Windows User</cp:lastModifiedBy>
  <cp:revision>212</cp:revision>
  <dcterms:created xsi:type="dcterms:W3CDTF">2012-06-14T12:06:47Z</dcterms:created>
  <dcterms:modified xsi:type="dcterms:W3CDTF">2013-07-11T12:27:38Z</dcterms:modified>
</cp:coreProperties>
</file>