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83" r:id="rId8"/>
    <p:sldId id="284" r:id="rId9"/>
    <p:sldId id="285" r:id="rId10"/>
    <p:sldId id="286" r:id="rId11"/>
    <p:sldId id="287" r:id="rId12"/>
    <p:sldId id="28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971" autoAdjust="0"/>
    <p:restoredTop sz="94660"/>
  </p:normalViewPr>
  <p:slideViewPr>
    <p:cSldViewPr snapToGrid="0">
      <p:cViewPr varScale="1">
        <p:scale>
          <a:sx n="85" d="100"/>
          <a:sy n="85" d="100"/>
        </p:scale>
        <p:origin x="-562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333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343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326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226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091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975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173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285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009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484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309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09256-BB9D-4EE1-978B-903609A03B5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985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72186" y="1202727"/>
            <a:ext cx="11701454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5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فارسی نهم 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درس : </a:t>
            </a:r>
            <a:r>
              <a:rPr lang="fa-IR" sz="5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س</a:t>
            </a:r>
            <a:r>
              <a:rPr lang="fa-IR" sz="5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وم </a:t>
            </a:r>
            <a:endParaRPr lang="fa-IR" sz="5400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مدرس : علی شیبانی </a:t>
            </a:r>
          </a:p>
        </p:txBody>
      </p:sp>
    </p:spTree>
    <p:extLst>
      <p:ext uri="{BB962C8B-B14F-4D97-AF65-F5344CB8AC3E}">
        <p14:creationId xmlns:p14="http://schemas.microsoft.com/office/powerpoint/2010/main" xmlns="" val="340747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r" rtl="1">
              <a:lnSpc>
                <a:spcPct val="150000"/>
              </a:lnSpc>
              <a:buNone/>
            </a:pPr>
            <a:r>
              <a:rPr lang="fa-IR" b="1" dirty="0" smtClean="0">
                <a:solidFill>
                  <a:srgbClr val="FF0000"/>
                </a:solidFill>
                <a:cs typeface="B Nazanin" pitchFamily="2" charset="-78"/>
              </a:rPr>
              <a:t>تاریخ ادبیات  : </a:t>
            </a:r>
            <a:endParaRPr lang="en-US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fa-IR" b="1" dirty="0" smtClean="0">
                <a:cs typeface="B Nazanin" pitchFamily="2" charset="-78"/>
              </a:rPr>
              <a:t>*نظامی گنجه ای</a:t>
            </a:r>
            <a:endParaRPr lang="en-US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fa-IR" b="1" dirty="0" smtClean="0">
                <a:cs typeface="B Nazanin" pitchFamily="2" charset="-78"/>
              </a:rPr>
              <a:t>شاعر و داستان پرداز قرن ششم. در سال 535  در شهر گنجه متولد شده است. آثار او عبارتند از : مخزن الاسرار ، لیلی و مجنون ، خسرو و شیرین ، هفت پیکر ، اسکندرنامه</a:t>
            </a:r>
            <a:endParaRPr lang="en-US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fa-IR" b="1" dirty="0" smtClean="0">
                <a:cs typeface="B Nazanin" pitchFamily="2" charset="-78"/>
              </a:rPr>
              <a:t>*پروین اعتصامی		</a:t>
            </a:r>
            <a:endParaRPr lang="en-US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fa-IR" b="1" dirty="0" smtClean="0">
                <a:cs typeface="B Nazanin" pitchFamily="2" charset="-78"/>
              </a:rPr>
              <a:t>شاعر پرآوازه ی فارسی زبان . در سال 1285 در تبریز متولد شد و در سال 1320 درگذشت. آرامگاه او در قم در کنار صحن حضرت معصومه (س) قرار دارد. </a:t>
            </a:r>
            <a:endParaRPr lang="en-US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fa-IR" b="1" dirty="0" smtClean="0">
                <a:cs typeface="B Nazanin" pitchFamily="2" charset="-78"/>
              </a:rPr>
              <a:t>شعر های او در زمینه های اجتماعی ، اخلاقی و انتقادی است و حالتی اندرز گونه دارد</a:t>
            </a:r>
            <a:endParaRPr lang="en-US" b="1" dirty="0" smtClean="0">
              <a:cs typeface="B Nazanin" pitchFamily="2" charset="-78"/>
            </a:endParaRPr>
          </a:p>
          <a:p>
            <a:pPr algn="r">
              <a:lnSpc>
                <a:spcPct val="150000"/>
              </a:lnSpc>
              <a:buNone/>
            </a:pPr>
            <a:endParaRPr lang="en-US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>
              <a:lnSpc>
                <a:spcPct val="150000"/>
              </a:lnSpc>
              <a:buNone/>
            </a:pPr>
            <a:r>
              <a:rPr lang="fa-IR" b="1" dirty="0" smtClean="0">
                <a:cs typeface="B Nazanin" pitchFamily="2" charset="-78"/>
              </a:rPr>
              <a:t>*سعد الدین وراوینی		</a:t>
            </a:r>
            <a:endParaRPr lang="en-US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fa-IR" b="1" dirty="0" smtClean="0">
                <a:cs typeface="B Nazanin" pitchFamily="2" charset="-78"/>
              </a:rPr>
              <a:t>یکی از دانشمندان اهل وراوین در نزدیکی اهر  که در قرن ششم می زیست</a:t>
            </a:r>
            <a:endParaRPr lang="en-US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fa-IR" b="1" dirty="0" smtClean="0">
                <a:cs typeface="B Nazanin" pitchFamily="2" charset="-78"/>
              </a:rPr>
              <a:t>*مرزبان نامه</a:t>
            </a:r>
            <a:endParaRPr lang="en-US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fa-IR" b="1" dirty="0" smtClean="0">
                <a:cs typeface="B Nazanin" pitchFamily="2" charset="-78"/>
              </a:rPr>
              <a:t>کتابی است به شیوه ی کلیله و دمنه</a:t>
            </a:r>
            <a:endParaRPr lang="en-US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fa-IR" b="1" dirty="0" smtClean="0">
                <a:cs typeface="B Nazanin" pitchFamily="2" charset="-78"/>
              </a:rPr>
              <a:t>نویسنده ی مرزبان نامه به زبان طبری ( مازندرانی کهن )  : مرزبان بن رستم شَروین ،  یکی از اسپهبدان مازندران</a:t>
            </a:r>
            <a:endParaRPr lang="en-US" b="1" dirty="0" smtClean="0">
              <a:cs typeface="B Nazanin" pitchFamily="2" charset="-78"/>
            </a:endParaRPr>
          </a:p>
          <a:p>
            <a:pPr algn="r">
              <a:lnSpc>
                <a:spcPct val="150000"/>
              </a:lnSpc>
              <a:buNone/>
            </a:pPr>
            <a:r>
              <a:rPr lang="fa-IR" b="1" dirty="0" smtClean="0">
                <a:cs typeface="B Nazanin" pitchFamily="2" charset="-78"/>
              </a:rPr>
              <a:t>مترجم مرزبان نامه از زبان طبری به زبان فارسی :   سعد الدین وراوینی </a:t>
            </a:r>
            <a:endParaRPr lang="en-US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257" y="1650963"/>
            <a:ext cx="11701454" cy="3012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13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پایان</a:t>
            </a:r>
          </a:p>
        </p:txBody>
      </p:sp>
    </p:spTree>
    <p:extLst>
      <p:ext uri="{BB962C8B-B14F-4D97-AF65-F5344CB8AC3E}">
        <p14:creationId xmlns:p14="http://schemas.microsoft.com/office/powerpoint/2010/main" xmlns="" val="15159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03575" y="1552351"/>
            <a:ext cx="582524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لغات و اصطلاحات :</a:t>
            </a:r>
            <a:endParaRPr lang="en-US" sz="24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اندرز  :  پند ، نصیحت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زنهار  :  بر حذر باش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نقد  :  بررسی کردن و آشکار ساختن خوبی ها و زشتی های چیزی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پندار  :  گمان ، خودپسندی ، فکر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متاع   :  کالای باارزش ، چیز گران </a:t>
            </a:r>
            <a:r>
              <a:rPr lang="fa-IR" sz="2400" b="1" dirty="0" smtClean="0">
                <a:cs typeface="B Nazanin" pitchFamily="2" charset="-78"/>
              </a:rPr>
              <a:t>بها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غنیمت شمردن :  سود بردن از چیزی ، استفاده کردن از چیزی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endParaRPr lang="en-US" sz="2400" b="1" dirty="0" smtClean="0">
              <a:cs typeface="B Nazanin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7552" y="1550885"/>
            <a:ext cx="56836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عار  </a:t>
            </a:r>
            <a:r>
              <a:rPr lang="fa-IR" sz="2400" b="1" dirty="0" smtClean="0">
                <a:cs typeface="B Nazanin" pitchFamily="2" charset="-78"/>
              </a:rPr>
              <a:t>: عیب و ننگ ، باعث سرافکندگی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بصیرت   </a:t>
            </a:r>
            <a:r>
              <a:rPr lang="fa-IR" sz="2400" b="1" dirty="0" smtClean="0">
                <a:cs typeface="B Nazanin" pitchFamily="2" charset="-78"/>
              </a:rPr>
              <a:t>:  زیرکی ، روشن بینی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زنگار  :  آلودگی و غبار ، زنگ فلزات و آیینه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خروار  :  خربار ، مقدار بار یک خر  ،  معادل 300 کیلوگرم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ایّام  :  روزها  ( جمع یوم )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پند   :  نصیحت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دریغا  :  افسوس</a:t>
            </a:r>
            <a:endParaRPr lang="en-US" sz="24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59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04329" y="1650963"/>
            <a:ext cx="636312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Nazanin" pitchFamily="2" charset="-78"/>
              </a:rPr>
              <a:t>خسرو  : پادشاه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Nazanin" pitchFamily="2" charset="-78"/>
              </a:rPr>
              <a:t>موسم  :  هنگام  ،  زمان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Nazanin" pitchFamily="2" charset="-78"/>
              </a:rPr>
              <a:t>فرتوت  :  پیر  ،  سالخورده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Nazanin" pitchFamily="2" charset="-78"/>
              </a:rPr>
              <a:t>حرص: طمع  ،   آرزو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Nazanin" pitchFamily="2" charset="-78"/>
              </a:rPr>
              <a:t>هوس   :  آرزو  ،  خواسته ی نفس</a:t>
            </a:r>
            <a:endParaRPr lang="en-US" sz="2400" b="1" dirty="0" smtClean="0">
              <a:cs typeface="B Nazanin" pitchFamily="2" charset="-78"/>
            </a:endParaRPr>
          </a:p>
          <a:p>
            <a:pPr algn="r">
              <a:lnSpc>
                <a:spcPct val="200000"/>
              </a:lnSpc>
            </a:pPr>
            <a:r>
              <a:rPr lang="fa-IR" sz="2400" b="1" dirty="0" smtClean="0">
                <a:cs typeface="B Nazanin" pitchFamily="2" charset="-78"/>
              </a:rPr>
              <a:t>باطل  :  بیهوده  ،  بی فایده</a:t>
            </a:r>
            <a:endParaRPr lang="en-US" sz="2400" b="1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59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3930" y="1534421"/>
            <a:ext cx="9653169" cy="4547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solidFill>
                  <a:srgbClr val="FF0000"/>
                </a:solidFill>
                <a:cs typeface="B Nazanin" pitchFamily="2" charset="-78"/>
              </a:rPr>
              <a:t>دانش ادبی :</a:t>
            </a:r>
            <a:endParaRPr lang="en-US" sz="28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متن های تعلیمی  : 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هدف از این نوشته ها آموزش و اندرز است</a:t>
            </a:r>
            <a:endParaRPr lang="en-US" sz="2800" b="1" dirty="0" smtClean="0">
              <a:cs typeface="B Nazanin" pitchFamily="2" charset="-78"/>
            </a:endParaRPr>
          </a:p>
          <a:p>
            <a:pPr algn="r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در لحن این نوشته ها علاوه بر اینکه روحیه ی نیک اندیشی و خیرخواهی وجود دارد ، نرمی و ملایمت در گفتار نیز هست. که این آرامش  و نرم گفتاری باعث افزایش تأثیر کلام اندرزی می شود. البته گاهی اندرز با زنهار و پرهیز همراه است که نباید آن را با لحن دستوری و فرمان یکی دانست. </a:t>
            </a:r>
            <a:endParaRPr lang="en-US" sz="2800" b="1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59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609" y="2172391"/>
            <a:ext cx="11701454" cy="3254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solidFill>
                  <a:srgbClr val="FF0000"/>
                </a:solidFill>
                <a:cs typeface="B Nazanin" pitchFamily="2" charset="-78"/>
              </a:rPr>
              <a:t>آرایه های ادبی : </a:t>
            </a:r>
            <a:endParaRPr lang="en-US" sz="28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پرسش انکاری ( استفهام انکاری )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هرگاه نویسنده و شاعر پرسشی را مطرح کند که هدف از آن گرفتن پاسخ نیست. یعنی پاسخ آن کاملاً واضح و آشکار است و فقط به دلیل تأکید کردن روی اهمیت موضوع و حتمی بودن مطلب ، آن را به صورت پرسشی مطرح می کند</a:t>
            </a:r>
            <a:endParaRPr lang="en-US" sz="28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59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0964" y="2009552"/>
            <a:ext cx="11168205" cy="4562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مثال : </a:t>
            </a:r>
            <a:endParaRPr lang="en-US" sz="2800" b="1" dirty="0" smtClean="0">
              <a:cs typeface="B Nazanin" pitchFamily="2" charset="-78"/>
            </a:endParaRPr>
          </a:p>
          <a:p>
            <a:pPr lvl="0"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چو بفروختی از که خواهی خرید ؟   /   متاع جوانی به بازار نیست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شاعر می پرسد : کالای جوانی را از چه کسی می خواهی بخری ؟ پاسخ این سؤال واضح است. شاعر قصد تأکید روی این مطلب را دارد که « جوانی به هیچ وجه قابل خریدن و دوباره به دست آوردن نیست  »</a:t>
            </a:r>
            <a:endParaRPr lang="en-US" sz="2800" b="1" dirty="0" smtClean="0">
              <a:cs typeface="B Nazanin" pitchFamily="2" charset="-78"/>
            </a:endParaRPr>
          </a:p>
          <a:p>
            <a:pPr lvl="0"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که تواند  که دهد میوه ی الوان از چوب   /   یا که داند که برآرد گل صد برگ از خار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منظور این است که جز خدا هیچ کس نمی تواند میوه ها و سبزه ها را بیافریند.</a:t>
            </a:r>
            <a:endParaRPr lang="en-US" sz="28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59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259" y="1565649"/>
            <a:ext cx="10515600" cy="4351338"/>
          </a:xfrm>
        </p:spPr>
        <p:txBody>
          <a:bodyPr>
            <a:noAutofit/>
          </a:bodyPr>
          <a:lstStyle/>
          <a:p>
            <a:pPr algn="r" rtl="1">
              <a:lnSpc>
                <a:spcPct val="200000"/>
              </a:lnSpc>
              <a:buNone/>
            </a:pPr>
            <a:r>
              <a:rPr lang="fa-IR" b="1" dirty="0" smtClean="0">
                <a:solidFill>
                  <a:srgbClr val="FF0000"/>
                </a:solidFill>
                <a:cs typeface="B Nazanin" pitchFamily="2" charset="-78"/>
              </a:rPr>
              <a:t>کلمات هم خانواده : </a:t>
            </a:r>
            <a:endParaRPr lang="en-US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200000"/>
              </a:lnSpc>
              <a:buNone/>
            </a:pPr>
            <a:r>
              <a:rPr lang="fa-IR" b="1" dirty="0" smtClean="0">
                <a:cs typeface="B Nazanin" pitchFamily="2" charset="-78"/>
              </a:rPr>
              <a:t>غنی ، اغنیا     -    احتیاج  ،  حاجت    -    یوم ،  ایّام    -     مغتنم ، غنیمت    -    مبصر  ،  بصیرت    -     صبور  ،   صبر     </a:t>
            </a:r>
            <a:endParaRPr lang="en-US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  <a:buNone/>
            </a:pPr>
            <a:r>
              <a:rPr lang="fa-IR" b="1" dirty="0" smtClean="0">
                <a:cs typeface="B Nazanin" pitchFamily="2" charset="-78"/>
              </a:rPr>
              <a:t>دوام   ،    دائم    -     مساعی    ،   سعی     -   سعید  ،  سعادت</a:t>
            </a:r>
            <a:endParaRPr lang="en-US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>
              <a:lnSpc>
                <a:spcPct val="150000"/>
              </a:lnSpc>
              <a:buNone/>
            </a:pPr>
            <a:r>
              <a:rPr lang="fa-IR" b="1" dirty="0" smtClean="0">
                <a:solidFill>
                  <a:srgbClr val="FF0000"/>
                </a:solidFill>
                <a:cs typeface="B Nazanin" pitchFamily="2" charset="-78"/>
              </a:rPr>
              <a:t>خود آزمایی ها و نکات تکمیلی :</a:t>
            </a:r>
            <a:endParaRPr lang="en-US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lvl="0" algn="r" rtl="1">
              <a:lnSpc>
                <a:spcPct val="150000"/>
              </a:lnSpc>
              <a:buNone/>
            </a:pPr>
            <a:r>
              <a:rPr lang="fa-IR" b="1" dirty="0" smtClean="0">
                <a:cs typeface="B Nazanin" pitchFamily="2" charset="-78"/>
              </a:rPr>
              <a:t>ویژگی مشترک آیینه و دوست : هر دوی اینها می توانند عیب ها و نقص های انسان را به او نشان دهند. هنگامی که انسان از عیوب خود مطلع می شود باید در جهت اصلاح آنها تلاش کند. نه اینکه ناراحت و عصبانی شود.</a:t>
            </a:r>
            <a:endParaRPr lang="en-US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fa-IR" b="1" dirty="0" smtClean="0">
                <a:cs typeface="B Nazanin" pitchFamily="2" charset="-78"/>
              </a:rPr>
              <a:t>قرابت معنایی با حدیث :  المؤمن مرآت المؤمن  ( مؤمن آیینه ی مؤمن  است )</a:t>
            </a:r>
            <a:endParaRPr lang="en-US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fa-IR" b="1" dirty="0" smtClean="0">
                <a:cs typeface="B Nazanin" pitchFamily="2" charset="-78"/>
              </a:rPr>
              <a:t>قرابت معنایی با شعر نظامی :  آینه چون شکل تو بنمود راست   /    خود شکن آیینه شکستن خطاست</a:t>
            </a:r>
            <a:endParaRPr lang="en-US" b="1" dirty="0" smtClean="0">
              <a:cs typeface="B Nazanin" pitchFamily="2" charset="-78"/>
            </a:endParaRPr>
          </a:p>
          <a:p>
            <a:pPr algn="r">
              <a:lnSpc>
                <a:spcPct val="150000"/>
              </a:lnSpc>
              <a:buNone/>
            </a:pPr>
            <a:endParaRPr lang="en-US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r" rtl="1">
              <a:lnSpc>
                <a:spcPct val="160000"/>
              </a:lnSpc>
              <a:buNone/>
            </a:pPr>
            <a:r>
              <a:rPr lang="fa-IR" b="1" dirty="0" smtClean="0">
                <a:cs typeface="B Nazanin" pitchFamily="2" charset="-78"/>
              </a:rPr>
              <a:t>هر کاری به مرور زمان به نتیجه می رسد . باید صبر داشته باشیم و از عجله کردن پرهیز کنیم</a:t>
            </a:r>
            <a:endParaRPr lang="en-US" b="1" dirty="0" smtClean="0">
              <a:cs typeface="B Nazanin" pitchFamily="2" charset="-78"/>
            </a:endParaRPr>
          </a:p>
          <a:p>
            <a:pPr algn="r" rtl="1">
              <a:lnSpc>
                <a:spcPct val="160000"/>
              </a:lnSpc>
              <a:buNone/>
            </a:pPr>
            <a:r>
              <a:rPr lang="fa-IR" b="1" dirty="0" smtClean="0">
                <a:cs typeface="B Nazanin" pitchFamily="2" charset="-78"/>
              </a:rPr>
              <a:t>همی دانه و خوشه خروار شد    /    ز آغاز هر خوشه خروار نیست</a:t>
            </a:r>
            <a:endParaRPr lang="en-US" b="1" dirty="0" smtClean="0">
              <a:cs typeface="B Nazanin" pitchFamily="2" charset="-78"/>
            </a:endParaRPr>
          </a:p>
          <a:p>
            <a:pPr algn="r" rtl="1">
              <a:lnSpc>
                <a:spcPct val="160000"/>
              </a:lnSpc>
              <a:buNone/>
            </a:pPr>
            <a:r>
              <a:rPr lang="fa-IR" b="1" dirty="0" smtClean="0">
                <a:cs typeface="B Nazanin" pitchFamily="2" charset="-78"/>
              </a:rPr>
              <a:t>قرابت معنایی با ضرب المثل :  اندک اندک جمع گردد وانگهی دریا شود</a:t>
            </a:r>
            <a:endParaRPr lang="en-US" b="1" dirty="0" smtClean="0">
              <a:cs typeface="B Nazanin" pitchFamily="2" charset="-78"/>
            </a:endParaRPr>
          </a:p>
          <a:p>
            <a:pPr lvl="0" algn="r" rtl="1">
              <a:lnSpc>
                <a:spcPct val="160000"/>
              </a:lnSpc>
              <a:buNone/>
            </a:pPr>
            <a:r>
              <a:rPr lang="fa-IR" b="1" dirty="0" smtClean="0">
                <a:cs typeface="B Nazanin" pitchFamily="2" charset="-78"/>
              </a:rPr>
              <a:t>کنایه  :</a:t>
            </a:r>
            <a:endParaRPr lang="en-US" b="1" dirty="0" smtClean="0">
              <a:cs typeface="B Nazanin" pitchFamily="2" charset="-78"/>
            </a:endParaRPr>
          </a:p>
          <a:p>
            <a:pPr lvl="0" algn="r" rtl="1">
              <a:lnSpc>
                <a:spcPct val="160000"/>
              </a:lnSpc>
              <a:buNone/>
            </a:pPr>
            <a:r>
              <a:rPr lang="fa-IR" b="1" dirty="0" smtClean="0">
                <a:cs typeface="B Nazanin" pitchFamily="2" charset="-78"/>
              </a:rPr>
              <a:t>مپیچ از ره راست  بر راه کج  :   کنایه از این است که از راه راست و روش درست زندگی منحرف نشو. کار های خلاف و نادرست انجام نده</a:t>
            </a:r>
            <a:endParaRPr lang="en-US" b="1" dirty="0" smtClean="0">
              <a:cs typeface="B Nazanin" pitchFamily="2" charset="-78"/>
            </a:endParaRPr>
          </a:p>
          <a:p>
            <a:pPr lvl="0" algn="r" rtl="1">
              <a:lnSpc>
                <a:spcPct val="160000"/>
              </a:lnSpc>
              <a:buNone/>
            </a:pPr>
            <a:r>
              <a:rPr lang="fa-IR" b="1" dirty="0" smtClean="0">
                <a:cs typeface="B Nazanin" pitchFamily="2" charset="-78"/>
              </a:rPr>
              <a:t>چو در هست حاجت به دیوار نیست   : کنایه از این است که  هر کاری را از مسیر اصلی و روش درست آن انجام بده و به دنبال را ه های میان بر و روش های ساده ای که یک شبه راه صد ساله را بروی نباش</a:t>
            </a:r>
            <a:endParaRPr lang="en-US" b="1" dirty="0" smtClean="0">
              <a:cs typeface="B Nazanin" pitchFamily="2" charset="-78"/>
            </a:endParaRPr>
          </a:p>
          <a:p>
            <a:pPr algn="r">
              <a:lnSpc>
                <a:spcPct val="160000"/>
              </a:lnSpc>
              <a:buNone/>
            </a:pPr>
            <a:endParaRPr lang="en-US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2209</TotalTime>
  <Words>673</Words>
  <Application>Microsoft Office PowerPoint</Application>
  <PresentationFormat>Custom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Alireza Golestan</dc:creator>
  <cp:lastModifiedBy>Alireza Golestan</cp:lastModifiedBy>
  <cp:revision>185</cp:revision>
  <dcterms:created xsi:type="dcterms:W3CDTF">2015-07-06T05:06:21Z</dcterms:created>
  <dcterms:modified xsi:type="dcterms:W3CDTF">2015-10-15T13:40:50Z</dcterms:modified>
</cp:coreProperties>
</file>