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>
  <p:sldMasterIdLst>
    <p:sldMasterId id="2147483648" r:id="rId1"/>
  </p:sldMasterIdLst>
  <p:notesMasterIdLst>
    <p:notesMasterId r:id="rId12"/>
  </p:notesMasterIdLst>
  <p:sldIdLst>
    <p:sldId id="319" r:id="rId2"/>
    <p:sldId id="320" r:id="rId3"/>
    <p:sldId id="321" r:id="rId4"/>
    <p:sldId id="664" r:id="rId5"/>
    <p:sldId id="658" r:id="rId6"/>
    <p:sldId id="659" r:id="rId7"/>
    <p:sldId id="660" r:id="rId8"/>
    <p:sldId id="662" r:id="rId9"/>
    <p:sldId id="661" r:id="rId10"/>
    <p:sldId id="324" r:id="rId11"/>
  </p:sldIdLst>
  <p:sldSz cx="9144000" cy="6858000" type="screen4x3"/>
  <p:notesSz cx="6858000" cy="9144000"/>
  <p:embeddedFontLst>
    <p:embeddedFont>
      <p:font typeface="Titr" panose="020B0604020202020204" charset="-78"/>
      <p:bold r:id="rId13"/>
    </p:embeddedFont>
    <p:embeddedFont>
      <p:font typeface="Zar" panose="020B0604020202020204" charset="-78"/>
      <p:regular r:id="rId14"/>
      <p:bold r:id="rId15"/>
    </p:embeddedFont>
    <p:embeddedFont>
      <p:font typeface="Jadid" panose="020B0604020202020204" charset="-78"/>
      <p:bold r:id="rId16"/>
    </p:embeddedFont>
    <p:embeddedFont>
      <p:font typeface="2  Jadid" panose="020B0604020202020204" charset="-78"/>
      <p:bold r:id="rId17"/>
    </p:embeddedFont>
  </p:embeddedFontLst>
  <p:defaultTextStyle>
    <a:defPPr>
      <a:defRPr lang="en-US"/>
    </a:defPPr>
    <a:lvl1pPr algn="r" rtl="1" eaLnBrk="0" fontAlgn="base" hangingPunct="0">
      <a:spcBef>
        <a:spcPct val="0"/>
      </a:spcBef>
      <a:spcAft>
        <a:spcPct val="0"/>
      </a:spcAft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1pPr>
    <a:lvl2pPr marL="457200" algn="r" rtl="1" eaLnBrk="0" fontAlgn="base" hangingPunct="0">
      <a:spcBef>
        <a:spcPct val="0"/>
      </a:spcBef>
      <a:spcAft>
        <a:spcPct val="0"/>
      </a:spcAft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2pPr>
    <a:lvl3pPr marL="914400" algn="r" rtl="1" eaLnBrk="0" fontAlgn="base" hangingPunct="0">
      <a:spcBef>
        <a:spcPct val="0"/>
      </a:spcBef>
      <a:spcAft>
        <a:spcPct val="0"/>
      </a:spcAft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3pPr>
    <a:lvl4pPr marL="1371600" algn="r" rtl="1" eaLnBrk="0" fontAlgn="base" hangingPunct="0">
      <a:spcBef>
        <a:spcPct val="0"/>
      </a:spcBef>
      <a:spcAft>
        <a:spcPct val="0"/>
      </a:spcAft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4pPr>
    <a:lvl5pPr marL="1828800" algn="r" rtl="1" eaLnBrk="0" fontAlgn="base" hangingPunct="0">
      <a:spcBef>
        <a:spcPct val="0"/>
      </a:spcBef>
      <a:spcAft>
        <a:spcPct val="0"/>
      </a:spcAft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5pPr>
    <a:lvl6pPr marL="2286000" algn="r" defTabSz="914400" rtl="1" eaLnBrk="1" latinLnBrk="0" hangingPunct="1"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6pPr>
    <a:lvl7pPr marL="2743200" algn="r" defTabSz="914400" rtl="1" eaLnBrk="1" latinLnBrk="0" hangingPunct="1"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7pPr>
    <a:lvl8pPr marL="3200400" algn="r" defTabSz="914400" rtl="1" eaLnBrk="1" latinLnBrk="0" hangingPunct="1"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8pPr>
    <a:lvl9pPr marL="3657600" algn="r" defTabSz="914400" rtl="1" eaLnBrk="1" latinLnBrk="0" hangingPunct="1"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FF00"/>
    <a:srgbClr val="00FF00"/>
    <a:srgbClr val="A50021"/>
    <a:srgbClr val="808000"/>
    <a:srgbClr val="66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108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cs typeface="Times New Roman" pitchFamily="18" charset="0"/>
              </a:defRPr>
            </a:lvl1pPr>
          </a:lstStyle>
          <a:p>
            <a:fld id="{006CE636-06A2-480F-A119-63297D026A5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40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782CEC-DFAB-458C-A8FB-558AA4439FB1}" type="slidenum">
              <a:rPr lang="ar-SA"/>
              <a:pPr/>
              <a:t>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298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47FD7-C124-477B-A021-00A9B773CB9C}" type="slidenum">
              <a:rPr lang="ar-SA"/>
              <a:pPr/>
              <a:t>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656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50904-B3AC-46B1-9ECF-92B38FA7D88C}" type="slidenum">
              <a:rPr lang="ar-SA"/>
              <a:pPr/>
              <a:t>3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28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9D51A-C8E4-426D-9404-E704C1534766}" type="slidenum">
              <a:rPr lang="ar-SA"/>
              <a:pPr/>
              <a:t>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704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BD21A-A5D3-48D6-ACAB-AE47728BC9C8}" type="slidenum">
              <a:rPr lang="ar-SA"/>
              <a:pPr/>
              <a:t>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743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6932A-8D57-4E9A-86D4-C5A745E18815}" type="slidenum">
              <a:rPr lang="ar-SA"/>
              <a:pPr/>
              <a:t>7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4440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91CF0-2B85-49E7-8F95-70D1A31CA7FE}" type="slidenum">
              <a:rPr lang="ar-SA"/>
              <a:pPr/>
              <a:t>8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7211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B0989-52E9-4AD4-BA10-2F644093ADDE}" type="slidenum">
              <a:rPr lang="ar-SA"/>
              <a:pPr/>
              <a:t>9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97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F8AA9-4BDC-4986-BCA9-FE1944C2F829}" type="slidenum">
              <a:rPr lang="ar-SA"/>
              <a:pPr/>
              <a:t>10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908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1BD93-767B-405E-8248-869BBFF9147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5C9BB-1EFB-45CD-BD40-91894B54119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C8C5D-DEEF-448D-8AB4-B30588F9F6F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C7CA-54D8-49E2-B2C8-47A7DB436D1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FCE2B-333B-49E7-ACE7-542084CD878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90DC6-0A06-43C7-8D0C-8236E2F3DC3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BA1F3-FFA7-4E9B-9168-8CF7F5B85C7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F4BB4-D9F7-40B5-A233-4243E37A90C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B5F76-24AF-4E4C-9BFD-87805EA8C3D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8D29F-6200-41E5-9D1B-C61EBE9CDA6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A999C-E3C6-407B-A777-7C5C03DC31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effectLst/>
                <a:cs typeface="Times New Roman" pitchFamily="18" charset="0"/>
              </a:defRPr>
            </a:lvl1pPr>
          </a:lstStyle>
          <a:p>
            <a:fld id="{8D6847BB-0F92-4BFB-809A-6F21920C4A3A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../media/audio3.wav"/><Relationship Id="rId3" Type="http://schemas.openxmlformats.org/officeDocument/2006/relationships/audio" Target="../media/audio4.wav"/><Relationship Id="rId7" Type="http://schemas.openxmlformats.org/officeDocument/2006/relationships/image" Target="../media/image6.png"/><Relationship Id="rId12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11" Type="http://schemas.openxmlformats.org/officeDocument/2006/relationships/audio" Target="../media/audio1.wav"/><Relationship Id="rId5" Type="http://schemas.openxmlformats.org/officeDocument/2006/relationships/audio" Target="../media/audio2.wav"/><Relationship Id="rId10" Type="http://schemas.openxmlformats.org/officeDocument/2006/relationships/slide" Target="slide9.xml"/><Relationship Id="rId4" Type="http://schemas.openxmlformats.org/officeDocument/2006/relationships/audio" Target="../media/audio10.wav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audio" Target="../media/audio7.wav"/><Relationship Id="rId9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5.xml"/><Relationship Id="rId4" Type="http://schemas.openxmlformats.org/officeDocument/2006/relationships/audio" Target="../media/audio3.wav"/><Relationship Id="rId9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image" Target="../media/image3.wmf"/><Relationship Id="rId3" Type="http://schemas.openxmlformats.org/officeDocument/2006/relationships/notesSlide" Target="../notesSlides/notesSlide4.xml"/><Relationship Id="rId7" Type="http://schemas.openxmlformats.org/officeDocument/2006/relationships/audio" Target="../media/audio9.wav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1201.AVI" TargetMode="External"/><Relationship Id="rId6" Type="http://schemas.openxmlformats.org/officeDocument/2006/relationships/audio" Target="../media/audio8.wav"/><Relationship Id="rId11" Type="http://schemas.openxmlformats.org/officeDocument/2006/relationships/slide" Target="slide4.xml"/><Relationship Id="rId5" Type="http://schemas.openxmlformats.org/officeDocument/2006/relationships/audio" Target="../media/audio6.wav"/><Relationship Id="rId15" Type="http://schemas.openxmlformats.org/officeDocument/2006/relationships/image" Target="../media/image4.png"/><Relationship Id="rId10" Type="http://schemas.openxmlformats.org/officeDocument/2006/relationships/image" Target="../media/image2.jpeg"/><Relationship Id="rId4" Type="http://schemas.openxmlformats.org/officeDocument/2006/relationships/audio" Target="../media/audio2.wav"/><Relationship Id="rId9" Type="http://schemas.openxmlformats.org/officeDocument/2006/relationships/audio" Target="../media/audio3.wav"/><Relationship Id="rId1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4.xml"/><Relationship Id="rId4" Type="http://schemas.openxmlformats.org/officeDocument/2006/relationships/audio" Target="../media/audio5.wav"/><Relationship Id="rId9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audio" Target="../media/audio11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hlinkClick r:id="rId3" action="ppaction://hlinksldjump" highlightClick="1">
              <a:snd r:embed="rId4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درس دوم :  شكل گيري گروه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9220" name="Oval 4">
            <a:hlinkClick r:id="rId5" action="ppaction://hlinksldjump" highlightClick="1">
              <a:snd r:embed="rId6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2057400" y="1981200"/>
            <a:ext cx="5029200" cy="838200"/>
          </a:xfrm>
          <a:prstGeom prst="ellipse">
            <a:avLst/>
          </a:prstGeom>
          <a:gradFill rotWithShape="0">
            <a:gsLst>
              <a:gs pos="0">
                <a:srgbClr val="000066"/>
              </a:gs>
              <a:gs pos="100000">
                <a:srgbClr val="6188D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اجتماعي بودن انسان</a:t>
            </a:r>
            <a:endParaRPr lang="en-US" sz="24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9221" name="Oval 5">
            <a:hlinkClick r:id="rId7" action="ppaction://hlinksldjump" highlightClick="1">
              <a:snd r:embed="rId6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2057400" y="3505200"/>
            <a:ext cx="5029200" cy="838200"/>
          </a:xfrm>
          <a:prstGeom prst="ellipse">
            <a:avLst/>
          </a:prstGeom>
          <a:gradFill rotWithShape="0">
            <a:gsLst>
              <a:gs pos="0">
                <a:srgbClr val="000066"/>
              </a:gs>
              <a:gs pos="100000">
                <a:srgbClr val="6188D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تعامل اجتماعي</a:t>
            </a:r>
            <a:endParaRPr lang="en-US" sz="24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371600" y="5715000"/>
            <a:ext cx="6324600" cy="6858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جهت ورود به مبحث درسي روي عنوان مبحث كليك كنيد.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9223" name="AutoShape 7" descr="Cork">
            <a:hlinkClick r:id="rId8" action="ppaction://hlinksldjump" highlightClick="1">
              <a:snd r:embed="rId9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6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16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8" name="AutoShape 4">
            <a:hlinkClick r:id="rId10" action="ppaction://hlinksldjump" highlightClick="1">
              <a:snd r:embed="rId11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>
                  <a:alpha val="84000"/>
                </a:srgbClr>
              </a:gs>
              <a:gs pos="100000">
                <a:srgbClr val="03D4A8">
                  <a:gamma/>
                  <a:shade val="46275"/>
                  <a:invGamma/>
                  <a:alpha val="42999"/>
                </a:srgb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           درس دوم :  شكل گيري گروه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5715000" y="2057400"/>
            <a:ext cx="1471613" cy="798513"/>
          </a:xfrm>
          <a:prstGeom prst="ellipse">
            <a:avLst/>
          </a:prstGeom>
          <a:gradFill rotWithShape="0">
            <a:gsLst>
              <a:gs pos="0">
                <a:srgbClr val="009900">
                  <a:alpha val="84000"/>
                </a:srgbClr>
              </a:gs>
              <a:gs pos="100000">
                <a:srgbClr val="009900">
                  <a:gamma/>
                  <a:shade val="46275"/>
                  <a:invGamma/>
                  <a:alpha val="42999"/>
                </a:srgbClr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ويژگي ها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228600" y="808038"/>
            <a:ext cx="4954588" cy="598487"/>
          </a:xfrm>
          <a:prstGeom prst="ellipse">
            <a:avLst/>
          </a:prstGeom>
          <a:gradFill rotWithShape="0">
            <a:gsLst>
              <a:gs pos="0">
                <a:srgbClr val="FF3D3D">
                  <a:alpha val="84000"/>
                </a:srgbClr>
              </a:gs>
              <a:gs pos="100000">
                <a:srgbClr val="FF3D3D">
                  <a:gamma/>
                  <a:shade val="46275"/>
                  <a:invGamma/>
                  <a:alpha val="42999"/>
                </a:srgbClr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1)تعدادي از افراد ( حداقل دو نفر )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28600" y="1739900"/>
            <a:ext cx="4954588" cy="649288"/>
          </a:xfrm>
          <a:prstGeom prst="ellipse">
            <a:avLst/>
          </a:prstGeom>
          <a:gradFill rotWithShape="0">
            <a:gsLst>
              <a:gs pos="0">
                <a:srgbClr val="FF3D3D">
                  <a:alpha val="84000"/>
                </a:srgbClr>
              </a:gs>
              <a:gs pos="100000">
                <a:srgbClr val="FF3D3D">
                  <a:gamma/>
                  <a:shade val="46275"/>
                  <a:invGamma/>
                  <a:alpha val="42999"/>
                </a:srgbClr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2) وجود احساس« ما» بين افراد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228600" y="2654300"/>
            <a:ext cx="4954588" cy="649288"/>
          </a:xfrm>
          <a:prstGeom prst="ellipse">
            <a:avLst/>
          </a:prstGeom>
          <a:gradFill rotWithShape="0">
            <a:gsLst>
              <a:gs pos="0">
                <a:srgbClr val="FF3D3D">
                  <a:alpha val="84000"/>
                </a:srgbClr>
              </a:gs>
              <a:gs pos="100000">
                <a:srgbClr val="FF3D3D">
                  <a:gamma/>
                  <a:shade val="46275"/>
                  <a:invGamma/>
                  <a:alpha val="42999"/>
                </a:srgbClr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3) تعامل اجتماعي نسبتاًَ پايدار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228600" y="3568700"/>
            <a:ext cx="4954588" cy="649288"/>
          </a:xfrm>
          <a:prstGeom prst="ellipse">
            <a:avLst/>
          </a:prstGeom>
          <a:gradFill rotWithShape="0">
            <a:gsLst>
              <a:gs pos="0">
                <a:srgbClr val="FF3D3D">
                  <a:alpha val="84000"/>
                </a:srgbClr>
              </a:gs>
              <a:gs pos="100000">
                <a:srgbClr val="FF3D3D">
                  <a:gamma/>
                  <a:shade val="46275"/>
                  <a:invGamma/>
                  <a:alpha val="42999"/>
                </a:srgbClr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4) تعامل اجتماعي منظم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5807075" y="5119688"/>
            <a:ext cx="1471613" cy="798512"/>
          </a:xfrm>
          <a:prstGeom prst="ellipse">
            <a:avLst/>
          </a:prstGeom>
          <a:gradFill rotWithShape="0">
            <a:gsLst>
              <a:gs pos="0">
                <a:srgbClr val="009900">
                  <a:alpha val="84000"/>
                </a:srgbClr>
              </a:gs>
              <a:gs pos="100000">
                <a:srgbClr val="009900">
                  <a:gamma/>
                  <a:shade val="46275"/>
                  <a:invGamma/>
                  <a:alpha val="42999"/>
                </a:srgbClr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تعريف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336550" y="4416425"/>
            <a:ext cx="5022850" cy="2212975"/>
          </a:xfrm>
          <a:prstGeom prst="ellipse">
            <a:avLst/>
          </a:prstGeom>
          <a:gradFill rotWithShape="0">
            <a:gsLst>
              <a:gs pos="0">
                <a:srgbClr val="FBE4AE">
                  <a:alpha val="84000"/>
                </a:srgbClr>
              </a:gs>
              <a:gs pos="100000">
                <a:srgbClr val="FBE4AE">
                  <a:gamma/>
                  <a:shade val="46275"/>
                  <a:invGamma/>
                  <a:alpha val="42999"/>
                </a:srgbClr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SA" sz="2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تعدادافرادي</a:t>
            </a:r>
          </a:p>
          <a:p>
            <a:pPr algn="ctr"/>
            <a:r>
              <a:rPr lang="ar-SA" sz="2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كه خود را ما تلقّي مي كنند</a:t>
            </a:r>
          </a:p>
          <a:p>
            <a:pPr algn="ctr"/>
            <a:r>
              <a:rPr lang="ar-SA" sz="260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و به صورت نسبتاًَ پايدار </a:t>
            </a:r>
          </a:p>
          <a:p>
            <a:pPr algn="ctr"/>
            <a:r>
              <a:rPr lang="ar-SA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ومنظم</a:t>
            </a:r>
          </a:p>
          <a:p>
            <a:pPr algn="ctr"/>
            <a:r>
              <a:rPr lang="ar-SA" sz="2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با يك ديگر تعامل دارند.</a:t>
            </a:r>
            <a:endParaRPr lang="en-US" sz="26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6572250" y="3225800"/>
            <a:ext cx="2352675" cy="1276350"/>
          </a:xfrm>
          <a:prstGeom prst="ellipse">
            <a:avLst/>
          </a:prstGeom>
          <a:gradFill rotWithShape="0">
            <a:gsLst>
              <a:gs pos="0">
                <a:srgbClr val="FFFF00">
                  <a:alpha val="84000"/>
                </a:srgbClr>
              </a:gs>
              <a:gs pos="100000">
                <a:srgbClr val="FFFF00">
                  <a:gamma/>
                  <a:shade val="46275"/>
                  <a:invGamma/>
                  <a:alpha val="42999"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گروه</a:t>
            </a:r>
            <a:endParaRPr lang="en-US" sz="32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cxnSp>
        <p:nvCxnSpPr>
          <p:cNvPr id="26638" name="AutoShape 14"/>
          <p:cNvCxnSpPr>
            <a:cxnSpLocks noChangeShapeType="1"/>
            <a:stCxn id="26637" idx="0"/>
            <a:endCxn id="26630" idx="6"/>
          </p:cNvCxnSpPr>
          <p:nvPr/>
        </p:nvCxnSpPr>
        <p:spPr bwMode="auto">
          <a:xfrm rot="5400000" flipH="1">
            <a:off x="7097712" y="2560638"/>
            <a:ext cx="754063" cy="547688"/>
          </a:xfrm>
          <a:prstGeom prst="curvedConnector2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39" name="AutoShape 15"/>
          <p:cNvCxnSpPr>
            <a:cxnSpLocks noChangeShapeType="1"/>
            <a:stCxn id="26637" idx="4"/>
            <a:endCxn id="26635" idx="6"/>
          </p:cNvCxnSpPr>
          <p:nvPr/>
        </p:nvCxnSpPr>
        <p:spPr bwMode="auto">
          <a:xfrm rot="5400000">
            <a:off x="7019132" y="4790281"/>
            <a:ext cx="1003300" cy="455613"/>
          </a:xfrm>
          <a:prstGeom prst="curvedConnector2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40" name="AutoShape 16"/>
          <p:cNvCxnSpPr>
            <a:cxnSpLocks noChangeShapeType="1"/>
            <a:stCxn id="26630" idx="2"/>
            <a:endCxn id="26631" idx="6"/>
          </p:cNvCxnSpPr>
          <p:nvPr/>
        </p:nvCxnSpPr>
        <p:spPr bwMode="auto">
          <a:xfrm rot="10800000">
            <a:off x="5197475" y="1108075"/>
            <a:ext cx="503238" cy="1349375"/>
          </a:xfrm>
          <a:prstGeom prst="curvedConnector3">
            <a:avLst>
              <a:gd name="adj1" fmla="val 49843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41" name="AutoShape 17"/>
          <p:cNvCxnSpPr>
            <a:cxnSpLocks noChangeShapeType="1"/>
            <a:stCxn id="26630" idx="2"/>
            <a:endCxn id="26632" idx="6"/>
          </p:cNvCxnSpPr>
          <p:nvPr/>
        </p:nvCxnSpPr>
        <p:spPr bwMode="auto">
          <a:xfrm rot="10800000">
            <a:off x="5197475" y="2065338"/>
            <a:ext cx="503238" cy="392112"/>
          </a:xfrm>
          <a:prstGeom prst="curvedConnector3">
            <a:avLst>
              <a:gd name="adj1" fmla="val 49843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42" name="AutoShape 18"/>
          <p:cNvCxnSpPr>
            <a:cxnSpLocks noChangeShapeType="1"/>
            <a:stCxn id="26630" idx="2"/>
            <a:endCxn id="26633" idx="6"/>
          </p:cNvCxnSpPr>
          <p:nvPr/>
        </p:nvCxnSpPr>
        <p:spPr bwMode="auto">
          <a:xfrm rot="10800000" flipV="1">
            <a:off x="5197475" y="2457450"/>
            <a:ext cx="503238" cy="522288"/>
          </a:xfrm>
          <a:prstGeom prst="curvedConnector3">
            <a:avLst>
              <a:gd name="adj1" fmla="val 49843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43" name="AutoShape 19"/>
          <p:cNvCxnSpPr>
            <a:cxnSpLocks noChangeShapeType="1"/>
            <a:stCxn id="26630" idx="2"/>
            <a:endCxn id="26634" idx="6"/>
          </p:cNvCxnSpPr>
          <p:nvPr/>
        </p:nvCxnSpPr>
        <p:spPr bwMode="auto">
          <a:xfrm rot="10800000" flipV="1">
            <a:off x="5197475" y="2457450"/>
            <a:ext cx="503238" cy="1436688"/>
          </a:xfrm>
          <a:prstGeom prst="curvedConnector3">
            <a:avLst>
              <a:gd name="adj1" fmla="val 49843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44" name="AutoShape 20"/>
          <p:cNvCxnSpPr>
            <a:cxnSpLocks noChangeShapeType="1"/>
            <a:stCxn id="26635" idx="2"/>
            <a:endCxn id="26636" idx="6"/>
          </p:cNvCxnSpPr>
          <p:nvPr/>
        </p:nvCxnSpPr>
        <p:spPr bwMode="auto">
          <a:xfrm rot="10800000" flipV="1">
            <a:off x="5373688" y="5519738"/>
            <a:ext cx="419100" cy="317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26645" name="AutoShape 21" descr="Cork">
            <a:hlinkClick r:id="rId12" action="ppaction://hlinksldjump" highlightClick="1">
              <a:snd r:embed="rId13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1000"/>
                                        <p:tgtEl>
                                          <p:spTgt spid="266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1000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0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6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1000"/>
                                        <p:tgtEl>
                                          <p:spTgt spid="26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100"/>
                            </p:stCondLst>
                            <p:childTnLst>
                              <p:par>
                                <p:cTn id="9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1000"/>
                                        <p:tgtEl>
                                          <p:spTgt spid="26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100"/>
                            </p:stCondLst>
                            <p:childTnLst>
                              <p:par>
                                <p:cTn id="9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1000"/>
                                        <p:tgtEl>
                                          <p:spTgt spid="26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 autoUpdateAnimBg="0"/>
      <p:bldP spid="26631" grpId="0" animBg="1" autoUpdateAnimBg="0"/>
      <p:bldP spid="26632" grpId="0" animBg="1" autoUpdateAnimBg="0"/>
      <p:bldP spid="26633" grpId="0" animBg="1" autoUpdateAnimBg="0"/>
      <p:bldP spid="26634" grpId="0" animBg="1" autoUpdateAnimBg="0"/>
      <p:bldP spid="26635" grpId="0" animBg="1" autoUpdateAnimBg="0"/>
      <p:bldP spid="26636" grpId="0" build="p" animBg="1" autoUpdateAnimBg="0" advAuto="1000"/>
      <p:bldP spid="2663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hlinkClick r:id="rId7" action="ppaction://hlinksldjump" highlightClick="1">
              <a:snd r:embed="rId6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    درس دوم :  شكل گيري گروه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737350" y="903288"/>
            <a:ext cx="2222500" cy="3095625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rtl="0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عوامل</a:t>
            </a:r>
          </a:p>
          <a:p>
            <a:pPr algn="ctr" rtl="0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برقراري</a:t>
            </a:r>
          </a:p>
          <a:p>
            <a:pPr algn="ctr" rtl="0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روابط اجتماعي</a:t>
            </a:r>
          </a:p>
          <a:p>
            <a:pPr algn="ctr" rtl="0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انسانها با </a:t>
            </a:r>
          </a:p>
          <a:p>
            <a:pPr algn="ctr" rtl="0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يك ديگر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133850" y="914400"/>
            <a:ext cx="2024063" cy="1122363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tint val="43922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rtl="0"/>
            <a:r>
              <a:rPr lang="ar-SA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ميل طبيعي</a:t>
            </a:r>
          </a:p>
          <a:p>
            <a:pPr marL="457200" indent="-457200" algn="ctr" rtl="0"/>
            <a:r>
              <a:rPr lang="ar-SA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انسان به </a:t>
            </a:r>
          </a:p>
          <a:p>
            <a:pPr marL="457200" indent="-457200" algn="ctr" rtl="0"/>
            <a:r>
              <a:rPr lang="ar-SA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اجتماعي زيستن</a:t>
            </a:r>
            <a:endParaRPr lang="en-US" sz="20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073525" y="2754313"/>
            <a:ext cx="2054225" cy="1122362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tint val="43922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rtl="0"/>
            <a:r>
              <a:rPr lang="ar-SA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تامين نيازهاي</a:t>
            </a:r>
          </a:p>
          <a:p>
            <a:pPr algn="ctr" rtl="0"/>
            <a:r>
              <a:rPr lang="ar-SA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مادي </a:t>
            </a:r>
          </a:p>
          <a:p>
            <a:pPr algn="ctr" rtl="0"/>
            <a:r>
              <a:rPr lang="ar-SA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 غير مادي</a:t>
            </a:r>
            <a:endParaRPr lang="en-US" sz="20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005013" y="3779838"/>
            <a:ext cx="1198562" cy="533400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rtl="0"/>
            <a:endParaRPr lang="ar-SA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rtl="0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ما نند</a:t>
            </a:r>
          </a:p>
          <a:p>
            <a:pPr algn="ctr" rtl="0"/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286500" y="5270500"/>
            <a:ext cx="2670175" cy="1027113"/>
          </a:xfrm>
          <a:prstGeom prst="rect">
            <a:avLst/>
          </a:prstGeom>
          <a:gradFill rotWithShape="0">
            <a:gsLst>
              <a:gs pos="0">
                <a:srgbClr val="CC9900">
                  <a:gamma/>
                  <a:tint val="33725"/>
                  <a:invGamma/>
                </a:srgbClr>
              </a:gs>
              <a:gs pos="100000">
                <a:srgbClr val="CC99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rtl="0"/>
            <a:r>
              <a:rPr lang="ar-SA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هم كلام شدن</a:t>
            </a: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rtl="0"/>
            <a:r>
              <a:rPr lang="ar-SA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دو همكلا سي</a:t>
            </a: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249613" y="5294313"/>
            <a:ext cx="2728912" cy="1027112"/>
          </a:xfrm>
          <a:prstGeom prst="rect">
            <a:avLst/>
          </a:prstGeom>
          <a:gradFill rotWithShape="0">
            <a:gsLst>
              <a:gs pos="0">
                <a:srgbClr val="CC9900">
                  <a:gamma/>
                  <a:tint val="33725"/>
                  <a:invGamma/>
                </a:srgbClr>
              </a:gs>
              <a:gs pos="100000">
                <a:srgbClr val="CC99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rtl="0"/>
            <a:r>
              <a:rPr lang="ar-SA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پرسيدن آدرسي</a:t>
            </a: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rtl="0"/>
            <a:r>
              <a:rPr lang="ar-SA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در خيابان</a:t>
            </a: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27013" y="5308600"/>
            <a:ext cx="2728912" cy="1027113"/>
          </a:xfrm>
          <a:prstGeom prst="rect">
            <a:avLst/>
          </a:prstGeom>
          <a:gradFill rotWithShape="0">
            <a:gsLst>
              <a:gs pos="0">
                <a:srgbClr val="CC9900">
                  <a:gamma/>
                  <a:tint val="33725"/>
                  <a:invGamma/>
                </a:srgbClr>
              </a:gs>
              <a:gs pos="100000">
                <a:srgbClr val="CC99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rtl="0"/>
            <a:r>
              <a:rPr lang="ar-SA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 ظهار محبت به ديگران </a:t>
            </a:r>
          </a:p>
          <a:p>
            <a:pPr algn="ctr" rtl="0"/>
            <a:r>
              <a:rPr lang="ar-SA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 همدلي با آن ها</a:t>
            </a: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76225" y="930275"/>
            <a:ext cx="2906713" cy="1641475"/>
          </a:xfrm>
          <a:prstGeom prst="rect">
            <a:avLst/>
          </a:prstGeom>
          <a:gradFill rotWithShape="0">
            <a:gsLst>
              <a:gs pos="0">
                <a:srgbClr val="8B8B37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rtl="0"/>
            <a:r>
              <a:rPr lang="en-US" sz="2400" dirty="0">
                <a:solidFill>
                  <a:srgbClr val="0000CC"/>
                </a:solidFill>
                <a:effectLst/>
              </a:rPr>
              <a:t>   </a:t>
            </a:r>
            <a:r>
              <a:rPr lang="ar-SA" sz="2400" dirty="0">
                <a:solidFill>
                  <a:srgbClr val="0000CC"/>
                </a:solidFill>
                <a:effectLst/>
              </a:rPr>
              <a:t>مفهوم</a:t>
            </a:r>
          </a:p>
          <a:p>
            <a:pPr algn="ctr" rtl="0"/>
            <a:r>
              <a:rPr lang="ar-SA" sz="2400" dirty="0">
                <a:solidFill>
                  <a:srgbClr val="0000CC"/>
                </a:solidFill>
                <a:effectLst/>
              </a:rPr>
              <a:t> بالطبع </a:t>
            </a:r>
            <a:r>
              <a:rPr lang="en-US" sz="2400" smtClean="0">
                <a:solidFill>
                  <a:srgbClr val="0000CC"/>
                </a:solidFill>
                <a:effectLst/>
              </a:rPr>
              <a:t> </a:t>
            </a:r>
            <a:r>
              <a:rPr lang="ar-SA" sz="2400" smtClean="0">
                <a:solidFill>
                  <a:srgbClr val="0000CC"/>
                </a:solidFill>
                <a:effectLst/>
              </a:rPr>
              <a:t>اجتماعي </a:t>
            </a:r>
            <a:r>
              <a:rPr lang="ar-SA" sz="2400">
                <a:solidFill>
                  <a:srgbClr val="0000CC"/>
                </a:solidFill>
                <a:effectLst/>
              </a:rPr>
              <a:t>بودن </a:t>
            </a:r>
          </a:p>
          <a:p>
            <a:pPr algn="ctr" rtl="0"/>
            <a:r>
              <a:rPr lang="ar-SA" sz="2400" dirty="0">
                <a:solidFill>
                  <a:srgbClr val="0000CC"/>
                </a:solidFill>
                <a:effectLst/>
              </a:rPr>
              <a:t>انسان</a:t>
            </a:r>
            <a:endParaRPr lang="en-US" sz="2400" dirty="0">
              <a:solidFill>
                <a:srgbClr val="0000CC"/>
              </a:solidFill>
              <a:effectLst/>
            </a:endParaRP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 flipV="1">
            <a:off x="6142038" y="1389063"/>
            <a:ext cx="617537" cy="4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6129338" y="3286125"/>
            <a:ext cx="630237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>
            <a:off x="3605213" y="1182688"/>
            <a:ext cx="522287" cy="5953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3606800" y="1781175"/>
            <a:ext cx="454025" cy="154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 flipV="1">
            <a:off x="3168650" y="1779588"/>
            <a:ext cx="460375" cy="79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rot="17171169" flipH="1" flipV="1">
            <a:off x="1289844" y="4329906"/>
            <a:ext cx="1271588" cy="968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rot="6180000" flipV="1">
            <a:off x="3199607" y="3837781"/>
            <a:ext cx="490538" cy="1958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6180000" flipH="1" flipV="1">
            <a:off x="4879181" y="2294732"/>
            <a:ext cx="261937" cy="497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2549525" y="2581275"/>
            <a:ext cx="1588" cy="1198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1285" name="AutoShape 21">
            <a:hlinkClick r:id="rId8" action="ppaction://hlinksldjump" highlightClick="1">
              <a:snd r:embed="rId6" name="Utopia Asterisk.wav"/>
            </a:hlinkClick>
          </p:cNvPr>
          <p:cNvSpPr>
            <a:spLocks noChangeArrowheads="1"/>
          </p:cNvSpPr>
          <p:nvPr/>
        </p:nvSpPr>
        <p:spPr bwMode="auto">
          <a:xfrm flipH="1">
            <a:off x="401638" y="2060575"/>
            <a:ext cx="506412" cy="388938"/>
          </a:xfrm>
          <a:prstGeom prst="actionButtonHelp">
            <a:avLst/>
          </a:prstGeom>
          <a:solidFill>
            <a:srgbClr val="008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fa-IR" sz="18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86" name="AutoShape 22" descr="Cork">
            <a:hlinkClick r:id="rId7" action="ppaction://hlinksldjump" highlightClick="1">
              <a:snd r:embed="rId9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topia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topia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topia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 autoUpdateAnimBg="0"/>
      <p:bldP spid="11269" grpId="0" animBg="1" autoUpdateAnimBg="0"/>
      <p:bldP spid="11270" grpId="0" animBg="1" autoUpdateAnimBg="0"/>
      <p:bldP spid="11271" grpId="0" animBg="1" autoUpdateAnimBg="0"/>
      <p:bldP spid="11272" grpId="0" animBg="1" autoUpdateAnimBg="0"/>
      <p:bldP spid="11273" grpId="0" animBg="1" autoUpdateAnimBg="0"/>
      <p:bldP spid="11274" grpId="0" animBg="1" autoUpdateAnimBg="0"/>
      <p:bldP spid="11275" grpId="0" animBg="1" autoUpdateAnimBg="0"/>
      <p:bldP spid="11276" grpId="0" animBg="1"/>
      <p:bldP spid="11277" grpId="0" animBg="1"/>
      <p:bldP spid="11278" grpId="0" animBg="1"/>
      <p:bldP spid="11279" grpId="0" animBg="1"/>
      <p:bldP spid="11280" grpId="0" animBg="1"/>
      <p:bldP spid="11281" grpId="0" animBg="1"/>
      <p:bldP spid="11282" grpId="0" animBg="1"/>
      <p:bldP spid="11283" grpId="0" animBg="1"/>
      <p:bldP spid="11284" grpId="0" animBg="1"/>
      <p:bldP spid="1128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hlinkClick r:id="rId5" action="ppaction://hlinksldjump" highlightClick="1">
              <a:snd r:embed="rId6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   درس دوم :  شكل گيري گروه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801688" y="911225"/>
            <a:ext cx="7131050" cy="1374775"/>
          </a:xfrm>
          <a:prstGeom prst="ellipseRibbon">
            <a:avLst>
              <a:gd name="adj1" fmla="val 22727"/>
              <a:gd name="adj2" fmla="val 60954"/>
              <a:gd name="adj3" fmla="val 12500"/>
            </a:avLst>
          </a:prstGeom>
          <a:gradFill rotWithShape="0">
            <a:gsLst>
              <a:gs pos="0">
                <a:srgbClr val="008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تعريف مفهوم بالطبع اجتماعي بودن</a:t>
            </a: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13317" name="AutoShape 5" descr="Woven mat"/>
          <p:cNvSpPr>
            <a:spLocks noChangeArrowheads="1"/>
          </p:cNvSpPr>
          <p:nvPr/>
        </p:nvSpPr>
        <p:spPr bwMode="auto">
          <a:xfrm>
            <a:off x="1066800" y="2595563"/>
            <a:ext cx="7086600" cy="3573462"/>
          </a:xfrm>
          <a:prstGeom prst="star32">
            <a:avLst>
              <a:gd name="adj" fmla="val 46796"/>
            </a:avLst>
          </a:prstGeom>
          <a:blipFill dpi="0" rotWithShape="0">
            <a:blip r:embed="rId7"/>
            <a:srcRect/>
            <a:tile tx="0" ty="0" sx="100000" sy="100000" flip="none" algn="tl"/>
          </a:blipFill>
          <a:ln w="28575">
            <a:pattFill prst="wdUpDiag">
              <a:fgClr>
                <a:srgbClr val="FF0000"/>
              </a:fgClr>
              <a:bgClr>
                <a:srgbClr val="008000"/>
              </a:bgClr>
            </a:patt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3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ميل طبيعي انسان</a:t>
            </a:r>
          </a:p>
          <a:p>
            <a:pPr algn="ctr"/>
            <a:r>
              <a:rPr lang="ar-SA" sz="36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</a:t>
            </a:r>
            <a:r>
              <a:rPr lang="ar-SA" sz="3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Jadid" pitchFamily="2" charset="-78"/>
              </a:rPr>
              <a:t>به</a:t>
            </a:r>
            <a:r>
              <a:rPr lang="ar-SA" sz="36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</a:t>
            </a:r>
            <a:r>
              <a:rPr lang="ar-SA" sz="36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اجتماعي زندگي كردن </a:t>
            </a:r>
            <a:r>
              <a:rPr lang="ar-SA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</a:t>
            </a:r>
            <a:r>
              <a:rPr lang="ar-SA" sz="3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Jadid" pitchFamily="2" charset="-78"/>
              </a:rPr>
              <a:t>و</a:t>
            </a:r>
            <a:r>
              <a:rPr lang="ar-SA" sz="36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</a:t>
            </a:r>
          </a:p>
          <a:p>
            <a:pPr algn="ctr"/>
            <a:r>
              <a:rPr lang="ar-SA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تامين نيازهاي انساني</a:t>
            </a:r>
            <a:r>
              <a:rPr lang="fa-IR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.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3318" name="AutoShape 6" descr="Cork">
            <a:hlinkClick r:id="rId8" action="ppaction://hlinksldjump" highlightClick="1">
              <a:snd r:embed="rId9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300"/>
                                        <p:tgtEl>
                                          <p:spTgt spid="133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3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3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3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 autoUpdateAnimBg="0"/>
      <p:bldP spid="13317" grpId="0" build="p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Jadid" pitchFamily="2" charset="-78"/>
              </a:rPr>
              <a:t> فصل اوّل: شكل گيري نظام اجتماعي          </a:t>
            </a:r>
            <a:r>
              <a:rPr lang="fa-IR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Jadid" pitchFamily="2" charset="-78"/>
              </a:rPr>
              <a:t>                </a:t>
            </a:r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Jadid" pitchFamily="2" charset="-78"/>
              </a:rPr>
              <a:t>   درس </a:t>
            </a:r>
            <a:r>
              <a:rPr lang="fa-IR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Jadid" pitchFamily="2" charset="-78"/>
              </a:rPr>
              <a:t>دوم</a:t>
            </a:r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Jadid" pitchFamily="2" charset="-78"/>
              </a:rPr>
              <a:t> : </a:t>
            </a:r>
            <a:r>
              <a:rPr lang="fa-IR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Jadid" pitchFamily="2" charset="-78"/>
              </a:rPr>
              <a:t>شكل گيري گروه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Jadid" pitchFamily="2" charset="-78"/>
            </a:endParaRPr>
          </a:p>
        </p:txBody>
      </p:sp>
      <p:sp>
        <p:nvSpPr>
          <p:cNvPr id="15363" name="AutoShape 3">
            <a:hlinkClick r:id="rId2" action="ppaction://hlinksldjump" highlightClick="1">
              <a:snd r:embed="rId3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5364" name="AutoShape 4" descr="Cork">
            <a:hlinkClick r:id="rId2" action="ppaction://hlinksldjump" highlightClick="1">
              <a:snd r:embed="rId4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a-IR" b="0" u="sng"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365" name="AutoShape 5">
            <a:hlinkClick r:id="rId5" action="ppaction://hlinksldjump" highlightClick="1">
              <a:snd r:embed="rId6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990600" y="1066800"/>
            <a:ext cx="7010400" cy="838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FF"/>
              </a:gs>
              <a:gs pos="100000">
                <a:srgbClr val="CC00FF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a-IR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تعريف تعامل اجتماعي</a:t>
            </a:r>
            <a:endParaRPr lang="en-US" sz="28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366" name="AutoShape 6">
            <a:hlinkClick r:id="rId7" action="ppaction://hlinksldjump" highlightClick="1">
              <a:snd r:embed="rId6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990600" y="2057400"/>
            <a:ext cx="7010400" cy="838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FF"/>
              </a:gs>
              <a:gs pos="100000">
                <a:srgbClr val="CC00FF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a-IR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انواع تعامل اجتماعي</a:t>
            </a:r>
            <a:endParaRPr lang="en-US" sz="28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367" name="AutoShape 7">
            <a:hlinkClick r:id="rId8" action="ppaction://hlinksldjump" highlightClick="1">
              <a:snd r:embed="rId6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990600" y="3048000"/>
            <a:ext cx="7010400" cy="838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FF"/>
              </a:gs>
              <a:gs pos="100000">
                <a:srgbClr val="CC00FF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a-IR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چگونگي شكل گيري احساس « ما »</a:t>
            </a:r>
            <a:endParaRPr lang="en-US" sz="28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368" name="AutoShape 8">
            <a:hlinkClick r:id="rId9" action="ppaction://hlinksldjump" highlightClick="1">
              <a:snd r:embed="rId6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990600" y="4038600"/>
            <a:ext cx="7010400" cy="838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FF"/>
              </a:gs>
              <a:gs pos="100000">
                <a:srgbClr val="CC00FF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a-IR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چگونگي شكل گيري گروه</a:t>
            </a:r>
            <a:endParaRPr lang="en-US" sz="28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533400" y="5638800"/>
            <a:ext cx="80772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a-I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جهت ورود به مبحث درسي روي عنوان مبحث كليك كنيد.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hlinkClick r:id="rId11" action="ppaction://hlinksldjump" highlightClick="1">
              <a:snd r:embed="rId12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48000" y="928688"/>
            <a:ext cx="3200400" cy="487362"/>
          </a:xfrm>
          <a:prstGeom prst="rect">
            <a:avLst/>
          </a:prstGeom>
          <a:gradFill rotWithShape="0">
            <a:gsLst>
              <a:gs pos="0">
                <a:srgbClr val="DDEBCF">
                  <a:alpha val="57001"/>
                </a:srgbClr>
              </a:gs>
              <a:gs pos="50000">
                <a:srgbClr val="9CB86E">
                  <a:alpha val="47000"/>
                </a:srgbClr>
              </a:gs>
              <a:gs pos="100000">
                <a:srgbClr val="156B13">
                  <a:alpha val="37000"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ar-SA" sz="2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تعريف تعامل اجتماعي</a:t>
            </a:r>
          </a:p>
          <a:p>
            <a:pPr algn="ctr"/>
            <a:endParaRPr lang="en-US" sz="2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95313" y="1600200"/>
            <a:ext cx="7962900" cy="4248150"/>
          </a:xfrm>
          <a:prstGeom prst="rect">
            <a:avLst/>
          </a:prstGeom>
          <a:gradFill rotWithShape="0">
            <a:gsLst>
              <a:gs pos="0">
                <a:srgbClr val="DDEBCF">
                  <a:alpha val="57001"/>
                </a:srgbClr>
              </a:gs>
              <a:gs pos="50000">
                <a:srgbClr val="9CB86E">
                  <a:alpha val="47000"/>
                </a:srgbClr>
              </a:gs>
              <a:gs pos="100000">
                <a:srgbClr val="156B13">
                  <a:alpha val="37000"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/>
            <a:r>
              <a:rPr lang="ar-SA" sz="4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رابطه اي اجتماعي</a:t>
            </a:r>
            <a:r>
              <a:rPr lang="ar-SA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</a:t>
            </a:r>
          </a:p>
          <a:p>
            <a:pPr algn="ctr"/>
            <a:r>
              <a:rPr lang="ar-SA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است كه </a:t>
            </a:r>
          </a:p>
          <a:p>
            <a:pPr algn="ctr"/>
            <a:r>
              <a:rPr lang="ar-SA" sz="4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در اثر پاسخ يك طرف</a:t>
            </a:r>
            <a:r>
              <a:rPr lang="ar-SA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</a:t>
            </a:r>
          </a:p>
          <a:p>
            <a:pPr algn="ctr"/>
            <a:r>
              <a:rPr lang="ar-SA" sz="4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به خواسته طرف مقابل </a:t>
            </a:r>
          </a:p>
          <a:p>
            <a:pPr algn="ctr"/>
            <a:r>
              <a:rPr lang="ar-SA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ايجاد مي شود</a:t>
            </a:r>
            <a:r>
              <a:rPr lang="fa-IR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.</a:t>
            </a:r>
            <a:endParaRPr lang="en-US" sz="4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pic>
        <p:nvPicPr>
          <p:cNvPr id="16389" name="Picture 5" descr="en00500_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1538" y="4838700"/>
            <a:ext cx="690562" cy="652463"/>
          </a:xfrm>
          <a:prstGeom prst="rect">
            <a:avLst/>
          </a:prstGeom>
          <a:noFill/>
        </p:spPr>
      </p:pic>
      <p:sp>
        <p:nvSpPr>
          <p:cNvPr id="16390" name="AutoShape 6" descr="Cork">
            <a:hlinkClick r:id="rId14" action="ppaction://hlinksldjump" highlightClick="1">
              <a:snd r:embed="rId9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784225" y="4756150"/>
            <a:ext cx="7529513" cy="852488"/>
          </a:xfrm>
          <a:prstGeom prst="bevel">
            <a:avLst>
              <a:gd name="adj" fmla="val 4509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a-IR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رابطه اي كه به منظور احوال پرسي بين دو دانش آموز برقرار شود </a:t>
            </a:r>
          </a:p>
          <a:p>
            <a:pPr algn="ctr" eaLnBrk="1" hangingPunct="1"/>
            <a:r>
              <a:rPr lang="fa-IR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مي تواند يك تعامل اجتماعي محسوب شود.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>
                  <a:alpha val="60001"/>
                </a:srgbClr>
              </a:gs>
              <a:gs pos="25000">
                <a:srgbClr val="21D6E0">
                  <a:alpha val="60001"/>
                </a:srgbClr>
              </a:gs>
              <a:gs pos="75000">
                <a:srgbClr val="0087E6">
                  <a:alpha val="60001"/>
                </a:srgbClr>
              </a:gs>
              <a:gs pos="100000">
                <a:srgbClr val="005CBF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           درس دوم :  شكل گيري گروه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pic>
        <p:nvPicPr>
          <p:cNvPr id="16393" name="F120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87350" y="879475"/>
            <a:ext cx="8326438" cy="5057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5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1639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500"/>
                            </p:stCondLst>
                            <p:childTnLst>
                              <p:par>
                                <p:cTn id="51" presetID="20" presetClass="exit" presetSubtype="0" fill="hold" nodeType="afterEffect">
                                  <p:stCondLst>
                                    <p:cond delay="21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ows XP Logoff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55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93"/>
                </p:tgtEl>
              </p:cMediaNode>
            </p:video>
          </p:childTnLst>
        </p:cTn>
      </p:par>
    </p:tnLst>
    <p:bldLst>
      <p:bldP spid="16387" grpId="0" animBg="1" autoUpdateAnimBg="0"/>
      <p:bldP spid="16388" grpId="0" build="p" animBg="1" autoUpdateAnimBg="0" advAuto="1500"/>
      <p:bldP spid="163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hlinkClick r:id="rId5" action="ppaction://hlinksldjump" highlightClick="1">
              <a:snd r:embed="rId6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775450" y="2838450"/>
            <a:ext cx="2178050" cy="81915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انواع تعامل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413250" y="1219200"/>
            <a:ext cx="2057400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سطحي ومحدود</a:t>
            </a:r>
            <a:endParaRPr lang="en-US" sz="2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413250" y="4495800"/>
            <a:ext cx="2057400" cy="6858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عميق وبادوام</a:t>
            </a:r>
            <a:endParaRPr lang="en-US" sz="2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19088" y="928688"/>
            <a:ext cx="3429000" cy="2063750"/>
          </a:xfrm>
          <a:prstGeom prst="rect">
            <a:avLst/>
          </a:pr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پرس وجوي عابري</a:t>
            </a:r>
          </a:p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در خيابان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در مورد يك آدرس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9" name="Rectangle 7" descr="P108"/>
          <p:cNvSpPr>
            <a:spLocks noChangeArrowheads="1"/>
          </p:cNvSpPr>
          <p:nvPr/>
        </p:nvSpPr>
        <p:spPr bwMode="auto">
          <a:xfrm>
            <a:off x="319088" y="3711575"/>
            <a:ext cx="3429000" cy="2354263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رابطه ي صميمانه بين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مادر وفرزند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 flipV="1">
            <a:off x="6470650" y="1600200"/>
            <a:ext cx="1384300" cy="1238250"/>
          </a:xfrm>
          <a:prstGeom prst="line">
            <a:avLst/>
          </a:prstGeom>
          <a:noFill/>
          <a:ln w="28575">
            <a:solidFill>
              <a:srgbClr val="FFFF0F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6470650" y="3657600"/>
            <a:ext cx="1384300" cy="1143000"/>
          </a:xfrm>
          <a:prstGeom prst="line">
            <a:avLst/>
          </a:prstGeom>
          <a:noFill/>
          <a:ln w="28575">
            <a:solidFill>
              <a:srgbClr val="FFFF0F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3733800" y="1600200"/>
            <a:ext cx="679450" cy="0"/>
          </a:xfrm>
          <a:prstGeom prst="line">
            <a:avLst/>
          </a:prstGeom>
          <a:noFill/>
          <a:ln w="28575">
            <a:solidFill>
              <a:srgbClr val="FFFF0F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3733800" y="4800600"/>
            <a:ext cx="679450" cy="0"/>
          </a:xfrm>
          <a:prstGeom prst="line">
            <a:avLst/>
          </a:prstGeom>
          <a:noFill/>
          <a:ln w="28575">
            <a:solidFill>
              <a:srgbClr val="FFFF0F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8444" name="AutoShape 12" descr="Cork">
            <a:hlinkClick r:id="rId8" action="ppaction://hlinksldjump" highlightClick="1">
              <a:snd r:embed="rId9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           درس دوم :  شكل گيري گروه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84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84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  <p:bldP spid="18436" grpId="0" animBg="1" autoUpdateAnimBg="0"/>
      <p:bldP spid="18437" grpId="0" animBg="1" autoUpdateAnimBg="0"/>
      <p:bldP spid="18438" grpId="0" build="p" animBg="1" autoUpdateAnimBg="0" advAuto="1000"/>
      <p:bldP spid="18439" grpId="0" build="p" animBg="1" autoUpdateAnimBg="0" advAuto="1000"/>
      <p:bldP spid="18440" grpId="0" animBg="1"/>
      <p:bldP spid="18441" grpId="0" animBg="1"/>
      <p:bldP spid="18442" grpId="0" animBg="1"/>
      <p:bldP spid="184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hlinkClick r:id="rId6" action="ppaction://hlinksldjump" highlightClick="1">
              <a:snd r:embed="rId7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19238" y="973138"/>
            <a:ext cx="6376987" cy="781050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چگونگي شكل گيري احساس « ما »</a:t>
            </a:r>
            <a:endParaRPr lang="en-US" sz="24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19238" y="2133600"/>
            <a:ext cx="6389687" cy="781050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برقراري رابطه بين دو نفر</a:t>
            </a:r>
            <a:endParaRPr lang="en-US" sz="24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38288" y="3397250"/>
            <a:ext cx="6369050" cy="781050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وجود مشابهت بين دو نفر</a:t>
            </a:r>
            <a:endParaRPr lang="en-US" sz="24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39875" y="4630738"/>
            <a:ext cx="6373813" cy="781050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شكل گيري احساس ” ما“</a:t>
            </a:r>
            <a:endParaRPr lang="en-US" sz="24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524000" y="5878513"/>
            <a:ext cx="6392863" cy="781050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تعامل</a:t>
            </a:r>
            <a:endParaRPr lang="en-US" sz="24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4560888" y="1760538"/>
            <a:ext cx="0" cy="3730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4548188" y="4184650"/>
            <a:ext cx="0" cy="4635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4546600" y="5413375"/>
            <a:ext cx="1588" cy="436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560888" y="2914650"/>
            <a:ext cx="0" cy="4762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20492" name="AutoShape 12">
            <a:hlinkClick r:id="rId8" action="ppaction://hlinksldjump" highlightClick="1">
              <a:snd r:embed="rId7" name="Utopia Asterisk.wav"/>
            </a:hlinkClick>
          </p:cNvPr>
          <p:cNvSpPr>
            <a:spLocks noChangeArrowheads="1"/>
          </p:cNvSpPr>
          <p:nvPr/>
        </p:nvSpPr>
        <p:spPr bwMode="auto">
          <a:xfrm flipH="1">
            <a:off x="2560638" y="4722813"/>
            <a:ext cx="598487" cy="587375"/>
          </a:xfrm>
          <a:prstGeom prst="actionButtonHelp">
            <a:avLst/>
          </a:prstGeom>
          <a:solidFill>
            <a:srgbClr val="008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a-IR"/>
          </a:p>
        </p:txBody>
      </p:sp>
      <p:sp>
        <p:nvSpPr>
          <p:cNvPr id="20493" name="AutoShape 13" descr="Cork">
            <a:hlinkClick r:id="rId9" action="ppaction://hlinksldjump" highlightClick="1">
              <a:snd r:embed="rId10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           درس دوم :  شكل گيري گروه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20484" grpId="0" animBg="1" autoUpdateAnimBg="0"/>
      <p:bldP spid="20485" grpId="0" animBg="1" autoUpdateAnimBg="0"/>
      <p:bldP spid="20486" grpId="0" animBg="1" autoUpdateAnimBg="0"/>
      <p:bldP spid="20487" grpId="0" animBg="1" autoUpdateAnimBg="0"/>
      <p:bldP spid="20488" grpId="0" animBg="1"/>
      <p:bldP spid="20489" grpId="0" animBg="1"/>
      <p:bldP spid="20490" grpId="0" animBg="1"/>
      <p:bldP spid="20491" grpId="0" animBg="1"/>
      <p:bldP spid="204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hlinkClick r:id="rId6" action="ppaction://hlinksldjump" highlightClick="1">
              <a:snd r:embed="rId4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           درس دوم :  شكل گيري گروه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278688" y="2900363"/>
            <a:ext cx="1600200" cy="1114425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tint val="3451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مفهوم </a:t>
            </a: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ar-SA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احساس ” ما ”</a:t>
            </a: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42913" y="1066800"/>
            <a:ext cx="6011862" cy="1182688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tint val="3451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ايجاد نوعي ”حس مشترك ”</a:t>
            </a:r>
            <a:r>
              <a:rPr lang="ar-SA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ar-SA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بين حداقل دو نفر </a:t>
            </a:r>
          </a:p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بدليل وجود نكات مشابه ومشترك بين آنها </a:t>
            </a:r>
          </a:p>
          <a:p>
            <a:pPr algn="ctr"/>
            <a:r>
              <a:rPr lang="ar-SA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ar-SA" sz="240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مانند: هم شهري بودن _هم كلاسي بودن</a:t>
            </a:r>
            <a:endParaRPr lang="en-US" sz="240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57200" y="2389188"/>
            <a:ext cx="6011863" cy="1219200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tint val="3451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تبديل</a:t>
            </a:r>
            <a:r>
              <a:rPr lang="ar-SA" sz="24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”حس من“ </a:t>
            </a:r>
          </a:p>
          <a:p>
            <a:pPr algn="ctr"/>
            <a:r>
              <a:rPr lang="ar-SA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در افراد به </a:t>
            </a:r>
            <a:r>
              <a:rPr lang="ar-SA" sz="2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حس مشترك ما</a:t>
            </a:r>
            <a:r>
              <a:rPr lang="ar-SA" sz="2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 </a:t>
            </a:r>
          </a:p>
          <a:p>
            <a:pPr algn="ctr"/>
            <a:r>
              <a:rPr lang="ar-SA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ar-SA" sz="240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وشكل گيري مجموعه اي واحد</a:t>
            </a:r>
            <a:endParaRPr lang="en-US" sz="240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42913" y="3759200"/>
            <a:ext cx="6011862" cy="1093788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tint val="3451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مثال </a:t>
            </a:r>
          </a:p>
          <a:p>
            <a:pPr algn="ctr"/>
            <a:r>
              <a:rPr lang="ar-SA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ar-SA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احساس شادي ما از شاد شدن دوستان</a:t>
            </a:r>
          </a:p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يا ناراحتي مان از ناراحت بودن آنها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11163" y="4978400"/>
            <a:ext cx="6011862" cy="1255713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tint val="3451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ضرب المثل </a:t>
            </a:r>
          </a:p>
          <a:p>
            <a:pPr algn="ctr"/>
            <a:r>
              <a:rPr lang="ar-SA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ar-SA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شريك بودن در غم وشادي يكديگر</a:t>
            </a:r>
          </a:p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يك روح در دو بدن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7" name="AutoShape 9"/>
          <p:cNvSpPr>
            <a:spLocks/>
          </p:cNvSpPr>
          <p:nvPr/>
        </p:nvSpPr>
        <p:spPr bwMode="auto">
          <a:xfrm>
            <a:off x="6781800" y="914400"/>
            <a:ext cx="457200" cy="5448300"/>
          </a:xfrm>
          <a:prstGeom prst="rightBrace">
            <a:avLst>
              <a:gd name="adj1" fmla="val 99306"/>
              <a:gd name="adj2" fmla="val 45894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a-IR"/>
          </a:p>
        </p:txBody>
      </p:sp>
      <p:sp>
        <p:nvSpPr>
          <p:cNvPr id="22538" name="AutoShape 10" descr="Cork">
            <a:hlinkClick r:id="rId7" action="ppaction://hlinksldjump" highlightClick="1">
              <a:snd r:embed="rId8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 autoUpdateAnimBg="0"/>
      <p:bldP spid="22533" grpId="0" animBg="1"/>
      <p:bldP spid="22534" grpId="0" animBg="1"/>
      <p:bldP spid="22535" grpId="0" animBg="1"/>
      <p:bldP spid="22536" grpId="0" animBg="1"/>
      <p:bldP spid="225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hlinkClick r:id="rId6" action="ppaction://hlinksldjump" highlightClick="1">
              <a:snd r:embed="rId7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85800" y="914400"/>
            <a:ext cx="7467600" cy="762000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چگونگي شكل گيري گروه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52463" y="2170113"/>
            <a:ext cx="7515225" cy="762000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شكل گيري احساس « ما »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715963" y="3389313"/>
            <a:ext cx="7464425" cy="762000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افزايش مشا بهت ها ومشتركات بين دو طرف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85800" y="4549775"/>
            <a:ext cx="7467600" cy="762000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تعامل عميق وبادوام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700088" y="5675313"/>
            <a:ext cx="7464425" cy="781050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شكل گيري  گروه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4456113" y="1704975"/>
            <a:ext cx="0" cy="4794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4451350" y="2927350"/>
            <a:ext cx="0" cy="4762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4446588" y="4175125"/>
            <a:ext cx="0" cy="3889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4430713" y="5340350"/>
            <a:ext cx="0" cy="3635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24588" name="AutoShape 12">
            <a:hlinkClick r:id="rId8" action="ppaction://hlinksldjump" highlightClick="1">
              <a:snd r:embed="rId7" name="Utopia Asterisk.wav"/>
            </a:hlinkClick>
          </p:cNvPr>
          <p:cNvSpPr>
            <a:spLocks noChangeArrowheads="1"/>
          </p:cNvSpPr>
          <p:nvPr/>
        </p:nvSpPr>
        <p:spPr bwMode="auto">
          <a:xfrm flipH="1">
            <a:off x="2655888" y="5816600"/>
            <a:ext cx="447675" cy="473075"/>
          </a:xfrm>
          <a:prstGeom prst="actionButtonHelp">
            <a:avLst/>
          </a:prstGeom>
          <a:solidFill>
            <a:srgbClr val="008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a-IR"/>
          </a:p>
        </p:txBody>
      </p:sp>
      <p:sp>
        <p:nvSpPr>
          <p:cNvPr id="24589" name="AutoShape 13" descr="Cork">
            <a:hlinkClick r:id="rId9" action="ppaction://hlinksldjump" highlightClick="1">
              <a:snd r:embed="rId10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                  درس دوم :  شكل گيري گروه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 autoUpdateAnimBg="0"/>
      <p:bldP spid="24580" grpId="0" animBg="1" autoUpdateAnimBg="0"/>
      <p:bldP spid="24581" grpId="0" animBg="1" autoUpdateAnimBg="0"/>
      <p:bldP spid="24582" grpId="0" animBg="1" autoUpdateAnimBg="0"/>
      <p:bldP spid="24583" grpId="0" animBg="1" autoUpdateAnimBg="0"/>
      <p:bldP spid="24584" grpId="0" animBg="1"/>
      <p:bldP spid="24585" grpId="0" animBg="1"/>
      <p:bldP spid="24586" grpId="0" animBg="1"/>
      <p:bldP spid="24587" grpId="0" animBg="1"/>
      <p:bldP spid="24588" grpId="0" animBg="1"/>
    </p:bldLst>
  </p:timing>
</p:sld>
</file>

<file path=ppt/theme/theme1.xml><?xml version="1.0" encoding="utf-8"?>
<a:theme xmlns:a="http://schemas.openxmlformats.org/drawingml/2006/main" name="درس دوم فصل اول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Zar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Zar" pitchFamily="2" charset="-7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آموزشی درس 2 مطالعات اجتماعی سال اول دبیرستان</Template>
  <TotalTime>0</TotalTime>
  <Words>518</Words>
  <Application>Microsoft Office PowerPoint</Application>
  <PresentationFormat>On-screen Show (4:3)</PresentationFormat>
  <Paragraphs>106</Paragraphs>
  <Slides>10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Times New Roman</vt:lpstr>
      <vt:lpstr>Titr</vt:lpstr>
      <vt:lpstr>Zar</vt:lpstr>
      <vt:lpstr>Jadid</vt:lpstr>
      <vt:lpstr>2  Jadid</vt:lpstr>
      <vt:lpstr>درس دوم فصل اول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درس دوم از فصل اول</dc:subject>
  <dc:creator>omid arzi</dc:creator>
  <cp:lastModifiedBy>omid arzi</cp:lastModifiedBy>
  <cp:revision>1</cp:revision>
  <dcterms:created xsi:type="dcterms:W3CDTF">2022-01-23T09:20:29Z</dcterms:created>
  <dcterms:modified xsi:type="dcterms:W3CDTF">2022-01-23T09:20:44Z</dcterms:modified>
</cp:coreProperties>
</file>