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311" r:id="rId2"/>
    <p:sldId id="312" r:id="rId3"/>
    <p:sldId id="314" r:id="rId4"/>
    <p:sldId id="315" r:id="rId5"/>
    <p:sldId id="258" r:id="rId6"/>
    <p:sldId id="257" r:id="rId7"/>
    <p:sldId id="259" r:id="rId8"/>
    <p:sldId id="260" r:id="rId9"/>
    <p:sldId id="261" r:id="rId10"/>
    <p:sldId id="262" r:id="rId11"/>
    <p:sldId id="263" r:id="rId12"/>
    <p:sldId id="264" r:id="rId13"/>
    <p:sldId id="265" r:id="rId14"/>
    <p:sldId id="266" r:id="rId15"/>
    <p:sldId id="316" r:id="rId16"/>
    <p:sldId id="267" r:id="rId17"/>
    <p:sldId id="268" r:id="rId18"/>
    <p:sldId id="269" r:id="rId19"/>
    <p:sldId id="270" r:id="rId20"/>
    <p:sldId id="317" r:id="rId21"/>
    <p:sldId id="318" r:id="rId22"/>
    <p:sldId id="319" r:id="rId23"/>
    <p:sldId id="320" r:id="rId24"/>
    <p:sldId id="321"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7" d="100"/>
          <a:sy n="57"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B713E38-9D46-4803-AE32-8FA293EC75C3}" type="datetimeFigureOut">
              <a:rPr lang="fa-IR" smtClean="0"/>
              <a:pPr/>
              <a:t>23/02/1439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D47BB5C-1BFE-4F29-8244-BC27AD4AB0ED}" type="slidenum">
              <a:rPr lang="fa-IR" smtClean="0"/>
              <a:pPr/>
              <a:t>‹#›</a:t>
            </a:fld>
            <a:endParaRPr lang="fa-IR"/>
          </a:p>
        </p:txBody>
      </p:sp>
    </p:spTree>
    <p:extLst>
      <p:ext uri="{BB962C8B-B14F-4D97-AF65-F5344CB8AC3E}">
        <p14:creationId xmlns:p14="http://schemas.microsoft.com/office/powerpoint/2010/main" xmlns="" val="35407458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C9D93-5F5A-4118-9D03-B4EAD4B6CE1D}" type="datetimeFigureOut">
              <a:rPr lang="fa-IR" smtClean="0"/>
              <a:pPr/>
              <a:t>23/02/1439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AD3F56D-3CF4-4E4B-B07C-574F2F065827}"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7000"/>
            <a:lum/>
          </a:blip>
          <a:srcRect/>
          <a:stretch>
            <a:fillRect l="-47000" r="-4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6C9D93-5F5A-4118-9D03-B4EAD4B6CE1D}" type="datetimeFigureOut">
              <a:rPr lang="fa-IR" smtClean="0"/>
              <a:pPr/>
              <a:t>23/02/1439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D3F56D-3CF4-4E4B-B07C-574F2F06582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quickiwiki.com/fa/%D9%86%D9%88%D8%BA%D8%A7%D9%86" TargetMode="External"/><Relationship Id="rId2" Type="http://schemas.openxmlformats.org/officeDocument/2006/relationships/hyperlink" Target="http://www.quickiwiki.com/fa/%D8%B9%D9%84%DB%8C_%D8%A8%D9%86_%D9%85%D9%88%D8%B3%DB%8C_%D8%A7%D9%84%D8%B1%D8%B6%D8%A7" TargetMode="External"/><Relationship Id="rId1" Type="http://schemas.openxmlformats.org/officeDocument/2006/relationships/slideLayout" Target="../slideLayouts/slideLayout7.xml"/><Relationship Id="rId4" Type="http://schemas.openxmlformats.org/officeDocument/2006/relationships/hyperlink" Target="http://www.quickiwiki.com/fa/%D8%AD%D9%85%DB%8C%D8%AF_%D8%A8%D9%86_%D9%82%D8%AD%D8%B7%D8%A8%D9%87_%D8%B7%D8%A7%DB%8C%DB%8C"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4842254_STBGYaFjg3r9h3zDGN3Awxaif2slQz09_4IY8Is_KY4.jpg"/>
          <p:cNvPicPr>
            <a:picLocks noChangeAspect="1"/>
          </p:cNvPicPr>
          <p:nvPr/>
        </p:nvPicPr>
        <p:blipFill>
          <a:blip r:embed="rId2" cstate="print">
            <a:lum bright="30000"/>
          </a:blip>
          <a:stretch>
            <a:fillRect/>
          </a:stretch>
        </p:blipFill>
        <p:spPr>
          <a:xfrm>
            <a:off x="1" y="0"/>
            <a:ext cx="9144000" cy="6858000"/>
          </a:xfrm>
          <a:prstGeom prst="rect">
            <a:avLst/>
          </a:prstGeom>
        </p:spPr>
      </p:pic>
      <p:sp>
        <p:nvSpPr>
          <p:cNvPr id="3" name="Rectangle 2"/>
          <p:cNvSpPr/>
          <p:nvPr/>
        </p:nvSpPr>
        <p:spPr>
          <a:xfrm>
            <a:off x="928662" y="428604"/>
            <a:ext cx="6929486" cy="2431435"/>
          </a:xfrm>
          <a:prstGeom prst="rect">
            <a:avLst/>
          </a:prstGeom>
        </p:spPr>
        <p:txBody>
          <a:bodyPr wrap="square">
            <a:spAutoFit/>
          </a:bodyPr>
          <a:lstStyle/>
          <a:p>
            <a:pPr algn="ctr"/>
            <a:r>
              <a:rPr lang="fa-IR" sz="4800" dirty="0" smtClean="0">
                <a:cs typeface="0 Kamand Bold" pitchFamily="2" charset="-78"/>
              </a:rPr>
              <a:t>به نام خداوند بخشنده ی مهربان</a:t>
            </a:r>
          </a:p>
          <a:p>
            <a:pPr algn="ctr"/>
            <a:endParaRPr lang="fa-IR" sz="4800" dirty="0"/>
          </a:p>
          <a:p>
            <a:pPr algn="ctr"/>
            <a:r>
              <a:rPr lang="fa-IR" sz="2800" dirty="0" smtClean="0">
                <a:cs typeface="0 Farnaz" pitchFamily="2" charset="-78"/>
              </a:rPr>
              <a:t>عنوان پروژه:تحلیل ایستگاه قطار مشهد</a:t>
            </a:r>
          </a:p>
          <a:p>
            <a:pPr algn="ctr"/>
            <a:endParaRPr lang="fa-IR" sz="2800" dirty="0" smtClean="0">
              <a:cs typeface="0 Farnaz"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_big.jpg"/>
          <p:cNvPicPr>
            <a:picLocks noChangeAspect="1"/>
          </p:cNvPicPr>
          <p:nvPr/>
        </p:nvPicPr>
        <p:blipFill>
          <a:blip r:embed="rId2" cstate="print">
            <a:duotone>
              <a:prstClr val="black"/>
              <a:schemeClr val="accent3">
                <a:tint val="45000"/>
                <a:satMod val="400000"/>
              </a:schemeClr>
            </a:duotone>
            <a:lum bright="30000"/>
          </a:blip>
          <a:stretch>
            <a:fillRect/>
          </a:stretch>
        </p:blipFill>
        <p:spPr>
          <a:xfrm>
            <a:off x="0" y="0"/>
            <a:ext cx="9144000" cy="6857999"/>
          </a:xfrm>
          <a:prstGeom prst="rect">
            <a:avLst/>
          </a:prstGeom>
        </p:spPr>
      </p:pic>
      <p:sp>
        <p:nvSpPr>
          <p:cNvPr id="3" name="Rectangle 2"/>
          <p:cNvSpPr/>
          <p:nvPr/>
        </p:nvSpPr>
        <p:spPr>
          <a:xfrm>
            <a:off x="1187624" y="500042"/>
            <a:ext cx="7027682" cy="400110"/>
          </a:xfrm>
          <a:prstGeom prst="rect">
            <a:avLst/>
          </a:prstGeom>
        </p:spPr>
        <p:txBody>
          <a:bodyPr wrap="square">
            <a:spAutoFit/>
          </a:bodyPr>
          <a:lstStyle/>
          <a:p>
            <a:r>
              <a:rPr lang="fa-IR" sz="2000" dirty="0">
                <a:cs typeface="0 Bardiya Bold" pitchFamily="2" charset="-78"/>
              </a:rPr>
              <a:t>ایستگاه راه‌آهن مشهد شاخص‌ترین ساختمان متعلق به جریانهای معماری معاصر در مشهد بوده است</a:t>
            </a:r>
            <a:r>
              <a:rPr lang="fa-IR" dirty="0" smtClean="0"/>
              <a:t>.</a:t>
            </a:r>
            <a:endParaRPr lang="fa-IR" dirty="0"/>
          </a:p>
        </p:txBody>
      </p:sp>
      <p:pic>
        <p:nvPicPr>
          <p:cNvPr id="5" name="Picture 4" descr="28 (3).jpg"/>
          <p:cNvPicPr>
            <a:picLocks noChangeAspect="1"/>
          </p:cNvPicPr>
          <p:nvPr/>
        </p:nvPicPr>
        <p:blipFill>
          <a:blip r:embed="rId3" cstate="print"/>
          <a:stretch>
            <a:fillRect/>
          </a:stretch>
        </p:blipFill>
        <p:spPr>
          <a:xfrm>
            <a:off x="571472" y="1404924"/>
            <a:ext cx="7786742" cy="51911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_big.jpg"/>
          <p:cNvPicPr>
            <a:picLocks noChangeAspect="1"/>
          </p:cNvPicPr>
          <p:nvPr/>
        </p:nvPicPr>
        <p:blipFill>
          <a:blip r:embed="rId2" cstate="print">
            <a:duotone>
              <a:prstClr val="black"/>
              <a:schemeClr val="accent3">
                <a:tint val="45000"/>
                <a:satMod val="400000"/>
              </a:schemeClr>
            </a:duotone>
            <a:lum bright="30000"/>
          </a:blip>
          <a:stretch>
            <a:fillRect/>
          </a:stretch>
        </p:blipFill>
        <p:spPr>
          <a:xfrm>
            <a:off x="0" y="0"/>
            <a:ext cx="9144000" cy="6857999"/>
          </a:xfrm>
          <a:prstGeom prst="rect">
            <a:avLst/>
          </a:prstGeom>
        </p:spPr>
      </p:pic>
      <p:sp>
        <p:nvSpPr>
          <p:cNvPr id="3" name="Rectangle 2"/>
          <p:cNvSpPr/>
          <p:nvPr/>
        </p:nvSpPr>
        <p:spPr>
          <a:xfrm>
            <a:off x="285736" y="357166"/>
            <a:ext cx="8572528" cy="461665"/>
          </a:xfrm>
          <a:prstGeom prst="rect">
            <a:avLst/>
          </a:prstGeom>
        </p:spPr>
        <p:txBody>
          <a:bodyPr wrap="square">
            <a:spAutoFit/>
          </a:bodyPr>
          <a:lstStyle/>
          <a:p>
            <a:r>
              <a:rPr lang="fa-IR" sz="2400" dirty="0">
                <a:cs typeface="0 Bardiya Bold" pitchFamily="2" charset="-78"/>
              </a:rPr>
              <a:t>ساختار مستطیلی پلان، نمای کلاسیک با ستونهای منظم و سقف منحنی، مجموعه زیبایی را پدید آورده است</a:t>
            </a:r>
          </a:p>
        </p:txBody>
      </p:sp>
      <p:pic>
        <p:nvPicPr>
          <p:cNvPr id="4" name="Picture 3" descr="28 (4).jpg"/>
          <p:cNvPicPr>
            <a:picLocks noChangeAspect="1"/>
          </p:cNvPicPr>
          <p:nvPr/>
        </p:nvPicPr>
        <p:blipFill>
          <a:blip r:embed="rId3" cstate="print"/>
          <a:stretch>
            <a:fillRect/>
          </a:stretch>
        </p:blipFill>
        <p:spPr>
          <a:xfrm>
            <a:off x="571472" y="1095332"/>
            <a:ext cx="7929618" cy="52864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_big.jpg"/>
          <p:cNvPicPr>
            <a:picLocks noChangeAspect="1"/>
          </p:cNvPicPr>
          <p:nvPr/>
        </p:nvPicPr>
        <p:blipFill>
          <a:blip r:embed="rId2" cstate="print">
            <a:duotone>
              <a:prstClr val="black"/>
              <a:schemeClr val="accent3">
                <a:tint val="45000"/>
                <a:satMod val="400000"/>
              </a:schemeClr>
            </a:duotone>
            <a:lum bright="30000"/>
          </a:blip>
          <a:stretch>
            <a:fillRect/>
          </a:stretch>
        </p:blipFill>
        <p:spPr>
          <a:xfrm>
            <a:off x="0" y="0"/>
            <a:ext cx="9144000" cy="6857999"/>
          </a:xfrm>
          <a:prstGeom prst="rect">
            <a:avLst/>
          </a:prstGeom>
        </p:spPr>
      </p:pic>
      <p:sp>
        <p:nvSpPr>
          <p:cNvPr id="3" name="Rectangle 2"/>
          <p:cNvSpPr/>
          <p:nvPr/>
        </p:nvSpPr>
        <p:spPr>
          <a:xfrm>
            <a:off x="539552" y="285728"/>
            <a:ext cx="7318564" cy="830997"/>
          </a:xfrm>
          <a:prstGeom prst="rect">
            <a:avLst/>
          </a:prstGeom>
        </p:spPr>
        <p:txBody>
          <a:bodyPr wrap="square">
            <a:spAutoFit/>
          </a:bodyPr>
          <a:lstStyle/>
          <a:p>
            <a:pPr algn="ctr"/>
            <a:r>
              <a:rPr lang="fa-IR" sz="2400" dirty="0">
                <a:cs typeface="0 Bardiya Bold" pitchFamily="2" charset="-78"/>
              </a:rPr>
              <a:t>حجم یادمانی بیرون، در درون، سالنی با شکوه می‌سازد که با اجزایی متناسب در خدمت مضمونی کاربردی قرار می‌گیرند.</a:t>
            </a:r>
          </a:p>
        </p:txBody>
      </p:sp>
      <p:pic>
        <p:nvPicPr>
          <p:cNvPr id="5" name="Picture 4" descr="28 (5).jpg"/>
          <p:cNvPicPr>
            <a:picLocks noChangeAspect="1"/>
          </p:cNvPicPr>
          <p:nvPr/>
        </p:nvPicPr>
        <p:blipFill>
          <a:blip r:embed="rId3" cstate="print"/>
          <a:stretch>
            <a:fillRect/>
          </a:stretch>
        </p:blipFill>
        <p:spPr>
          <a:xfrm>
            <a:off x="285720" y="1500174"/>
            <a:ext cx="8631699" cy="48625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_big.jpg"/>
          <p:cNvPicPr>
            <a:picLocks noChangeAspect="1"/>
          </p:cNvPicPr>
          <p:nvPr/>
        </p:nvPicPr>
        <p:blipFill>
          <a:blip r:embed="rId2" cstate="print">
            <a:duotone>
              <a:prstClr val="black"/>
              <a:schemeClr val="accent3">
                <a:tint val="45000"/>
                <a:satMod val="400000"/>
              </a:schemeClr>
            </a:duotone>
            <a:lum bright="30000"/>
          </a:blip>
          <a:stretch>
            <a:fillRect/>
          </a:stretch>
        </p:blipFill>
        <p:spPr>
          <a:xfrm>
            <a:off x="0" y="0"/>
            <a:ext cx="9144000" cy="6857999"/>
          </a:xfrm>
          <a:prstGeom prst="rect">
            <a:avLst/>
          </a:prstGeom>
        </p:spPr>
      </p:pic>
      <p:sp>
        <p:nvSpPr>
          <p:cNvPr id="3" name="Rectangle 2"/>
          <p:cNvSpPr/>
          <p:nvPr/>
        </p:nvSpPr>
        <p:spPr>
          <a:xfrm>
            <a:off x="1714480" y="285728"/>
            <a:ext cx="6429388" cy="830997"/>
          </a:xfrm>
          <a:prstGeom prst="rect">
            <a:avLst/>
          </a:prstGeom>
        </p:spPr>
        <p:txBody>
          <a:bodyPr wrap="square">
            <a:spAutoFit/>
          </a:bodyPr>
          <a:lstStyle/>
          <a:p>
            <a:pPr algn="ctr"/>
            <a:r>
              <a:rPr lang="fa-IR" sz="2400" dirty="0">
                <a:cs typeface="0 Bardiya Bold" pitchFamily="2" charset="-78"/>
              </a:rPr>
              <a:t>توالی ستونهای سفیدپوش سنگی در نمای اصلی و ریتم یکسان، سایه روشن مطبوعی را زیر منحنی تیره سقف پدید می‌آور</a:t>
            </a:r>
          </a:p>
        </p:txBody>
      </p:sp>
      <p:pic>
        <p:nvPicPr>
          <p:cNvPr id="4" name="Picture 3" descr="28 (6).jpg"/>
          <p:cNvPicPr>
            <a:picLocks noChangeAspect="1"/>
          </p:cNvPicPr>
          <p:nvPr/>
        </p:nvPicPr>
        <p:blipFill>
          <a:blip r:embed="rId3" cstate="print"/>
          <a:stretch>
            <a:fillRect/>
          </a:stretch>
        </p:blipFill>
        <p:spPr>
          <a:xfrm>
            <a:off x="928662" y="1428736"/>
            <a:ext cx="7429500" cy="4953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428604"/>
            <a:ext cx="5786446" cy="830997"/>
          </a:xfrm>
          <a:prstGeom prst="rect">
            <a:avLst/>
          </a:prstGeom>
        </p:spPr>
        <p:txBody>
          <a:bodyPr wrap="square">
            <a:spAutoFit/>
          </a:bodyPr>
          <a:lstStyle/>
          <a:p>
            <a:pPr algn="ctr"/>
            <a:r>
              <a:rPr lang="fa-IR" sz="2400" dirty="0">
                <a:cs typeface="0 Bardiya Bold" pitchFamily="2" charset="-78"/>
              </a:rPr>
              <a:t>ترکیب کلی فضا یادآور آثار برجسته دوران بعد از جنگ دوم جهانی در اروپا است.</a:t>
            </a:r>
          </a:p>
        </p:txBody>
      </p:sp>
      <p:pic>
        <p:nvPicPr>
          <p:cNvPr id="3" name="Picture 2" descr="28 (7) (1).jpg"/>
          <p:cNvPicPr>
            <a:picLocks noChangeAspect="1"/>
          </p:cNvPicPr>
          <p:nvPr/>
        </p:nvPicPr>
        <p:blipFill>
          <a:blip r:embed="rId2" cstate="print"/>
          <a:stretch>
            <a:fillRect/>
          </a:stretch>
        </p:blipFill>
        <p:spPr>
          <a:xfrm>
            <a:off x="214282" y="1785926"/>
            <a:ext cx="8709076" cy="42529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548680"/>
            <a:ext cx="914400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طراحي فضايي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50000"/>
              </a:lnSpc>
              <a:spcBef>
                <a:spcPct val="0"/>
              </a:spcBef>
              <a:spcAft>
                <a:spcPct val="0"/>
              </a:spcAft>
              <a:buClrTx/>
              <a:buSzTx/>
              <a:buFontTx/>
              <a:buNone/>
              <a:tabLst/>
            </a:pPr>
            <a:r>
              <a:rPr lang="fa-IR" sz="2400" dirty="0">
                <a:cs typeface="0 Bardiya Bold" pitchFamily="2" charset="-78"/>
              </a:rPr>
              <a:t>ايستگاهها بايستي فضاي مناسبي براي جابجايي آزاد و ايمن تمام افرادي كه داخل ايستگاه هستند را فراهم آورد. ]3,4,5[.</a:t>
            </a:r>
            <a:endParaRPr lang="en-US" sz="2400" dirty="0">
              <a:cs typeface="0 Bardiya Bold"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lang="fa-IR" sz="2400" dirty="0">
                <a:cs typeface="0 Bardiya Bold" pitchFamily="2" charset="-78"/>
              </a:rPr>
              <a:t>3-1-1- نواحي عمومي ايستگاه بايد امكان حركت آزاد مسافرين را ايجاد نمايد و همچنين كارآمدي لازم در شرايط بروز مشكلات، سوانح و حوادث غيرمترقبه را داشته باشد.</a:t>
            </a:r>
            <a:endParaRPr lang="en-US" sz="2400" dirty="0">
              <a:cs typeface="0 Bardiya Bold"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lang="fa-IR" sz="2400" dirty="0">
                <a:cs typeface="0 Bardiya Bold" pitchFamily="2" charset="-78"/>
              </a:rPr>
              <a:t>3-1-2  لازمست در طراحي ايستگاه تمهيدات ضروري در مورد هجوم مسافرين از راه رسيده، هنگام پياده شدن از قطار، حضور و جابجايي مسافريني كه حامل وسايل و بار هستند، مسافريني كه همراهي كودك دارند و نهايتا افراد معلول در نظرگرفته شود.</a:t>
            </a:r>
            <a:endParaRPr lang="en-US" sz="2400" dirty="0">
              <a:cs typeface="0 Bardiya Bold"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lang="fa-IR" sz="2400" dirty="0">
                <a:cs typeface="0 Bardiya Bold" pitchFamily="2" charset="-78"/>
              </a:rPr>
              <a:t>3-1-3  وسايل نقليه و ماشين آلات بايد از نواحي عبور و مرور مسافري تا حد امكان جدا و دور باشد.</a:t>
            </a:r>
            <a:endParaRPr lang="en-US" sz="2400" dirty="0">
              <a:cs typeface="0 Bardiya Bold"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lang="fa-IR" sz="2400" dirty="0">
                <a:cs typeface="0 Bardiya Bold" pitchFamily="2" charset="-78"/>
              </a:rPr>
              <a:t>3-1-4  هرگونه انسداد و سد معبر در نواحي عمومي مانند ستونها، صندوق هاي پست، صندلي ها و... بايد كاملا" قابل مشاهده باشد .</a:t>
            </a:r>
            <a:endParaRPr lang="en-US" sz="2400" dirty="0">
              <a:cs typeface="0 Bardiya Bold"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lang="fa-IR" sz="2400" dirty="0">
                <a:cs typeface="0 Bardiya Bold" pitchFamily="2" charset="-78"/>
              </a:rPr>
              <a:t>3-1-5  حفاظ ها و نرده هاي لبه نواحي روگذري كه از زير آنها مسافرين و ساير افراد عبور مي كنند، نبايد كمتر از 1800 ميليمتر ارتفاع داشته باشد.</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183512"/>
            <a:ext cx="91440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وضعيت و کمبودهاي ايستگاه مشهد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sz="2400" dirty="0">
                <a:cs typeface="0 Bardiya Bold" pitchFamily="2" charset="-78"/>
              </a:rPr>
              <a:t>5-4-1- در طرح ايستگاه مشهد تمهيدات ضروري در مورد هجوم مسافرين از راه رسيده، هنگام پياده شدن از قطار، حضور و جابجايي مسافريني كه حامل وسايل و بار هستند، و نهايتا افراد معلول بطور خاص در نظرگرفته نشده است.</a:t>
            </a:r>
            <a:endParaRPr lang="en-US" sz="2400" dirty="0">
              <a:cs typeface="0 Bardiya Bold"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sz="2400" dirty="0">
                <a:cs typeface="0 Bardiya Bold" pitchFamily="2" charset="-78"/>
              </a:rPr>
              <a:t>5-4-2  در محوطه جلويي ايستگاه در تمام مناطقي كه در معرض محيط و هواي بيرون هستند به منظور جلوگيري از جمع شدن آب روي سطوح از وسايل و تجهيزات لازم براي زهكشي و جمع آوري آب استفاده نشده است.</a:t>
            </a:r>
            <a:endParaRPr lang="en-US" sz="2400" dirty="0">
              <a:cs typeface="0 Bardiya Bold"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sz="2400" dirty="0">
                <a:cs typeface="0 Bardiya Bold" pitchFamily="2" charset="-78"/>
              </a:rPr>
              <a:t>5-4-3   محوطه هاي جلويي و مسيرهاي ورود به داخل ايستگاه از نقايص زير برخوردار مي باشد: </a:t>
            </a:r>
            <a:endParaRPr lang="en-US" sz="2400" dirty="0">
              <a:cs typeface="0 Bardiya Bold"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sz="2400" dirty="0">
                <a:cs typeface="0 Bardiya Bold" pitchFamily="2" charset="-78"/>
              </a:rPr>
              <a:t>-  به دليل قطع خط سواره رو دستيابي ايمن به ايستگاه براي افراد فراهم نشده است.</a:t>
            </a:r>
            <a:endParaRPr lang="en-US" sz="2400" dirty="0">
              <a:cs typeface="0 Bardiya Bold"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sz="2400" dirty="0">
                <a:cs typeface="0 Bardiya Bold" pitchFamily="2" charset="-78"/>
              </a:rPr>
              <a:t>-  به منظور کمک رساني سريع نيروهاي امداد امکان دسترسي سريع بايد فراهم گردد.</a:t>
            </a:r>
            <a:endParaRPr lang="en-US" sz="2400" dirty="0">
              <a:cs typeface="0 Bardiya Bold"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sz="2400" dirty="0">
                <a:cs typeface="0 Bardiya Bold" pitchFamily="2" charset="-78"/>
              </a:rPr>
              <a:t>-  محل منحصر به فرد براي پياده و سوار شدن مسافرين خودروهاي جاده اي در ايستگاه وجود ندارد.</a:t>
            </a:r>
            <a:endParaRPr lang="en-US" sz="2400" dirty="0">
              <a:cs typeface="0 Bardiya Bold"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sz="2400" dirty="0">
                <a:cs typeface="0 Bardiya Bold" pitchFamily="2" charset="-78"/>
              </a:rPr>
              <a:t>5-4-4 وروديهاي عادي كاملا" تابلوگذاري نشده و بعنوان خروجي اضطراري مشخص نگرديده اند. پيوستگي راه هاي فرار و امكان تخليه سريع و ايمن ايستگاه در شرايط اضطراري مهيا نگرديده است.. اين مسيرها در ايستگاه راه آهن مشهد کاملا مشخص نيست  و حتي مسير خروجي ممکن است در برابر آتش و دود، ايمن و محافظت شده نباشد.</a:t>
            </a:r>
            <a:endParaRPr lang="en-US" sz="2400" dirty="0">
              <a:cs typeface="0 Bardiya Bold"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sz="2400" dirty="0">
                <a:cs typeface="0 Bardiya Bold" pitchFamily="2" charset="-78"/>
              </a:rPr>
              <a:t>5-4-5  باجه هاي کنترل بليط در شرايط غيرعادي پاسخگوي هجوم مسافرين نيست. </a:t>
            </a:r>
            <a:endParaRPr lang="en-US" sz="2400" dirty="0">
              <a:cs typeface="0 Bardiya Bold"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sz="2400" dirty="0">
                <a:cs typeface="0 Bardiya Bold" pitchFamily="2" charset="-78"/>
              </a:rPr>
              <a:t>5-4-6   نواحي و مناطق قابل دسترس توسط مسافران از جمله زيرگذرها، راهروها، پلكان، راه پله ها نيز در تمام ساعات تاريكي تمام مدت از نور مناسب برخوردار نيست. </a:t>
            </a:r>
          </a:p>
          <a:p>
            <a:pPr marL="0" marR="0" lvl="0" indent="0" algn="ctr" defTabSz="914400" rtl="0" eaLnBrk="0" fontAlgn="base" latinLnBrk="0" hangingPunct="0">
              <a:lnSpc>
                <a:spcPct val="100000"/>
              </a:lnSpc>
              <a:spcBef>
                <a:spcPct val="0"/>
              </a:spcBef>
              <a:spcAft>
                <a:spcPct val="0"/>
              </a:spcAft>
              <a:buClrTx/>
              <a:buSzTx/>
              <a:buFontTx/>
              <a:buNone/>
              <a:tabLst/>
            </a:pPr>
            <a:r>
              <a:rPr lang="fa-IR" sz="2400" dirty="0">
                <a:cs typeface="0 Bardiya Bold" pitchFamily="2" charset="-78"/>
              </a:rPr>
              <a:t>5-4-7  سطوح شيبدار ويژه عبور مسافر به گونه اي مناسب طراحي نشده است كه در اين مورد (به دليل وضعيت نامناسب، افراد معلول فقط در شيب هاي 1 به 12 مي توانند حركت كنند)با مشکل مواجه هستند</a:t>
            </a:r>
            <a:r>
              <a:rPr kumimoji="0" lang="fa-I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302359"/>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وضعيت پارکينگ ها و راه دسترسي ايستگاه راه آهن مشهد</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algn="ctr" rtl="1" eaLnBrk="0" fontAlgn="base" hangingPunct="0">
              <a:lnSpc>
                <a:spcPct val="150000"/>
              </a:lnSpc>
              <a:spcBef>
                <a:spcPct val="0"/>
              </a:spcBef>
              <a:spcAft>
                <a:spcPct val="0"/>
              </a:spcAft>
            </a:pPr>
            <a:r>
              <a:rPr lang="fa-IR" sz="2400" dirty="0">
                <a:cs typeface="0 Bardiya Bold" pitchFamily="2" charset="-78"/>
              </a:rPr>
              <a:t>مي‌توان به اين صورت پيش‌بيني كرد كه اعضاي يك خانوداه 4 نفره از يك وسيله نقليه به طور متوسط جهت انتقال به ايستگاه راه‌آهن استفاده مي نمايند.براساس آمار صورت پذيرفته  با احتساب 25% از كل مسافرين كه از وسيله نقليه عمومي بهره مي‌برند مي‌توان تعداد كل وسايل نقليه در ساعات مختلف شبانه‌روز كه در محل ايستگاه راه‌آهن، آمد و شد مي‌نمايند را با دارا بودن حجم ترافيكي كه توسط سيستم ريلي جابجا مي‌شود، مورد محاسبه قرار داد. براساس اطلاعات و ارقام منتشره از سازمان تاکسيراني]11[ تعداد کل تاکسي های فعال در تمام خطوط تاکسيراني که در محل ايستگاه راه آهن حضور دارند برای سال 1384، برابر با 160 دستگاه خودرو مي باشد. پس فقط در سال 84 نياز به وجود يک پارکينگ براي تاکسي به ظرفيت 160 خودرو مي باشد. در حاليکه پارکينگ فعلي فقط پاسخگوي 150 دستگاه وسيله نقليه سواري اعم از تاکسي و شخصي مي باشد]12[. با رشد محاسبه شده در قسمت هاي قبل اين مقاله، و با احتساب اينكه هر وسيله نقليه به طور متوسط نياز به 12 متر مربع فضاي خالي براي پارك دارد، مشخص است که  فضاي پارکينگ فعلي بسيار کوچک بوده و حتي پاسخگوي نيازهاي فعلي نمي باشد.</a:t>
            </a:r>
            <a:endParaRPr lang="en-US" sz="2400" dirty="0">
              <a:cs typeface="0 Bardiya Bold" pitchFamily="2" charset="-78"/>
            </a:endParaRPr>
          </a:p>
          <a:p>
            <a:pPr algn="ctr" rtl="1" eaLnBrk="0" fontAlgn="base" hangingPunct="0">
              <a:lnSpc>
                <a:spcPct val="150000"/>
              </a:lnSpc>
              <a:spcBef>
                <a:spcPct val="0"/>
              </a:spcBef>
              <a:spcAft>
                <a:spcPct val="0"/>
              </a:spcAft>
            </a:pPr>
            <a:r>
              <a:rPr lang="fa-IR" sz="2400" dirty="0">
                <a:cs typeface="0 Bardiya Bold" pitchFamily="2" charset="-78"/>
              </a:rPr>
              <a:t>گردد</a:t>
            </a:r>
            <a:r>
              <a:rPr kumimoji="0" lang="fa-IR"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9029" y="1619654"/>
            <a:ext cx="9144000" cy="2262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lang="fa-IR" sz="2400" dirty="0" smtClean="0">
                <a:cs typeface="0 Bardiya Bold" pitchFamily="2" charset="-78"/>
              </a:rPr>
              <a:t>ايستگاه </a:t>
            </a:r>
            <a:r>
              <a:rPr lang="fa-IR" sz="2400" dirty="0">
                <a:cs typeface="0 Bardiya Bold" pitchFamily="2" charset="-78"/>
              </a:rPr>
              <a:t>بايد در نزديكي محل سكونت مردم ساخته شود. يكي از مكانهاي مناسب كه به مركز شهر و بخصوص به مرقد امام هشتم(ع) نزديك است، تقاطع خيابان طبرسي با خط راه آهن مي‌باشد. بعلت وجود يك فضاي مناسب در اطراف اين تقاطع و امكان احداث يك پياده رو با عرض خوب بهترين و مقرون به صرفه ترين راه اين است كه ايستگاه را در انتهاي خيابان طبرسي قرار دهيم(كنار تقاطع آن با خط راه آهن)</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476672"/>
            <a:ext cx="5700713" cy="639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 (10).jpg"/>
          <p:cNvPicPr>
            <a:picLocks noChangeAspect="1"/>
          </p:cNvPicPr>
          <p:nvPr/>
        </p:nvPicPr>
        <p:blipFill>
          <a:blip r:embed="rId2" cstate="print"/>
          <a:stretch>
            <a:fillRect/>
          </a:stretch>
        </p:blipFill>
        <p:spPr>
          <a:xfrm>
            <a:off x="1619672" y="2281797"/>
            <a:ext cx="6120680" cy="4417090"/>
          </a:xfrm>
          <a:prstGeom prst="rect">
            <a:avLst/>
          </a:prstGeom>
          <a:ln>
            <a:noFill/>
          </a:ln>
          <a:effectLst>
            <a:softEdge rad="112500"/>
          </a:effectLst>
        </p:spPr>
      </p:pic>
      <p:sp>
        <p:nvSpPr>
          <p:cNvPr id="3" name="TextBox 2"/>
          <p:cNvSpPr txBox="1"/>
          <p:nvPr/>
        </p:nvSpPr>
        <p:spPr>
          <a:xfrm>
            <a:off x="899592" y="550370"/>
            <a:ext cx="7560840" cy="954107"/>
          </a:xfrm>
          <a:prstGeom prst="rect">
            <a:avLst/>
          </a:prstGeom>
          <a:noFill/>
        </p:spPr>
        <p:txBody>
          <a:bodyPr wrap="square" rtlCol="1">
            <a:spAutoFit/>
          </a:bodyPr>
          <a:lstStyle/>
          <a:p>
            <a:pPr algn="ctr"/>
            <a:r>
              <a:rPr lang="fa-IR" sz="2800" dirty="0" smtClean="0">
                <a:cs typeface="B Farnaz" panose="00000400000000000000" pitchFamily="2" charset="-78"/>
              </a:rPr>
              <a:t>سازه طراحی شده در ایستگاه قطار مشهد سازه فضا کار می باشد</a:t>
            </a:r>
            <a:endParaRPr lang="fa-IR" sz="2800" dirty="0">
              <a:cs typeface="B Farnaz"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357166"/>
            <a:ext cx="5573962" cy="523220"/>
          </a:xfrm>
          <a:prstGeom prst="rect">
            <a:avLst/>
          </a:prstGeom>
        </p:spPr>
        <p:txBody>
          <a:bodyPr wrap="none">
            <a:spAutoFit/>
          </a:bodyPr>
          <a:lstStyle/>
          <a:p>
            <a:r>
              <a:rPr lang="fa-IR" sz="2800" dirty="0">
                <a:cs typeface="0 Farnaz" pitchFamily="2" charset="-78"/>
              </a:rPr>
              <a:t>آشنایی با تاریخچه احداث راه آهن در ایران</a:t>
            </a:r>
          </a:p>
        </p:txBody>
      </p:sp>
      <p:sp>
        <p:nvSpPr>
          <p:cNvPr id="3" name="Rectangle 2"/>
          <p:cNvSpPr/>
          <p:nvPr/>
        </p:nvSpPr>
        <p:spPr>
          <a:xfrm>
            <a:off x="500034" y="1071546"/>
            <a:ext cx="8001056" cy="5032147"/>
          </a:xfrm>
          <a:prstGeom prst="rect">
            <a:avLst/>
          </a:prstGeom>
        </p:spPr>
        <p:txBody>
          <a:bodyPr wrap="square">
            <a:spAutoFit/>
          </a:bodyPr>
          <a:lstStyle/>
          <a:p>
            <a:pPr algn="ctr">
              <a:lnSpc>
                <a:spcPct val="150000"/>
              </a:lnSpc>
            </a:pPr>
            <a:r>
              <a:rPr lang="fa-IR" sz="2400" b="1" dirty="0">
                <a:cs typeface="0 Kamran" pitchFamily="2" charset="-78"/>
              </a:rPr>
              <a:t>پیشینه احداث و بهره‌برداری موفق اولین راه‌آهن در ایران به سال 1886 میلادی با احداث خط راه آهن محمود آباد (سواحل جنوبی دریای مازندران) به آمل برمی‌گردد. این طرح اگرچه در نظر بود تا تهران ادامه یابد، ولی با کارشکنی‌های پیمانکارهای بلژیکی به شکست انجامید و خطوط آن، برچیده و برای احداث تلگراف استفاده شد. در سال 1882 میلادی و ۱۲۶۱ شمسی خط تراموایی بین تهران و  شاه عبدالعظیم به طول ۸۷۰۰ متر کشیده شد. عرض این راه آهن یک متر بود و به وسیله مسیو بواتال فرانسوی اجرا شد و بعدها به یک بلژیکی واگذار شد.</a:t>
            </a:r>
            <a:endParaRPr lang="fa-IR" sz="2400" dirty="0">
              <a:cs typeface="0 Kamran" pitchFamily="2" charset="-78"/>
            </a:endParaRPr>
          </a:p>
          <a:p>
            <a:pPr algn="ctr">
              <a:lnSpc>
                <a:spcPct val="150000"/>
              </a:lnSpc>
            </a:pPr>
            <a:r>
              <a:rPr lang="fa-IR" sz="2400" b="1" dirty="0">
                <a:cs typeface="0 Kamran" pitchFamily="2" charset="-78"/>
              </a:rPr>
              <a:t>در 9 نوامبر 1890 ناصرالدین شاه قاجار  پیمان‌نامه‌ای با روسیه ی تزاری امضا کرد که ایران را از ساخت راه آهن تا ده سال باز می‌داشت. این محدودیت در دسامبر 1889 برابر با شروط وام ۶۰٬۰۰۰٬۰۰۰ فرانکی روسیه با دست‌خط مظفرالدین شاه برای ده سال دیگر تمدید شد.</a:t>
            </a:r>
            <a:endParaRPr lang="fa-IR" sz="2400" dirty="0">
              <a:cs typeface="0 Kamra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28037"/>
            <a:ext cx="8352928" cy="1754326"/>
          </a:xfrm>
          <a:prstGeom prst="rect">
            <a:avLst/>
          </a:prstGeom>
        </p:spPr>
        <p:txBody>
          <a:bodyPr wrap="square">
            <a:spAutoFit/>
          </a:bodyPr>
          <a:lstStyle/>
          <a:p>
            <a:pPr algn="ctr">
              <a:lnSpc>
                <a:spcPct val="150000"/>
              </a:lnSpc>
            </a:pPr>
            <a:r>
              <a:rPr lang="fa-IR" sz="2400" b="1" dirty="0">
                <a:cs typeface="B Davat" panose="00000400000000000000" pitchFamily="2" charset="-78"/>
              </a:rPr>
              <a:t>سازه هایی فضایی با سازه فضاکار شکلهای هندسی منظمی هستند که در کنار یکدیگر تکرار شده و با اتصال مکرر اجزا سازه فضایی،شبکه ای مستحکم و یکپارچه با ساختاری سه بعدی به وجود می آورند</a:t>
            </a:r>
            <a:r>
              <a:rPr lang="fa-IR" dirty="0"/>
              <a:t>.</a:t>
            </a:r>
          </a:p>
        </p:txBody>
      </p:sp>
      <p:sp>
        <p:nvSpPr>
          <p:cNvPr id="3" name="TextBox 2"/>
          <p:cNvSpPr txBox="1"/>
          <p:nvPr/>
        </p:nvSpPr>
        <p:spPr>
          <a:xfrm>
            <a:off x="3242108" y="836712"/>
            <a:ext cx="3026791" cy="523220"/>
          </a:xfrm>
          <a:prstGeom prst="rect">
            <a:avLst/>
          </a:prstGeom>
          <a:noFill/>
        </p:spPr>
        <p:txBody>
          <a:bodyPr wrap="none" rtlCol="1">
            <a:spAutoFit/>
          </a:bodyPr>
          <a:lstStyle/>
          <a:p>
            <a:pPr algn="ctr"/>
            <a:r>
              <a:rPr lang="fa-IR" sz="2800" dirty="0">
                <a:cs typeface="B Farnaz" panose="00000400000000000000" pitchFamily="2" charset="-78"/>
              </a:rPr>
              <a:t>سازه فضا کار چیست؟</a:t>
            </a:r>
          </a:p>
        </p:txBody>
      </p:sp>
    </p:spTree>
    <p:extLst>
      <p:ext uri="{BB962C8B-B14F-4D97-AF65-F5344CB8AC3E}">
        <p14:creationId xmlns:p14="http://schemas.microsoft.com/office/powerpoint/2010/main" xmlns="" val="1760785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628800"/>
            <a:ext cx="8208912" cy="2862322"/>
          </a:xfrm>
          <a:prstGeom prst="rect">
            <a:avLst/>
          </a:prstGeom>
        </p:spPr>
        <p:txBody>
          <a:bodyPr wrap="square">
            <a:spAutoFit/>
          </a:bodyPr>
          <a:lstStyle/>
          <a:p>
            <a:pPr algn="ctr">
              <a:lnSpc>
                <a:spcPct val="150000"/>
              </a:lnSpc>
            </a:pPr>
            <a:r>
              <a:rPr lang="fa-IR" sz="2400" b="1" dirty="0">
                <a:cs typeface="B Davat" panose="00000400000000000000" pitchFamily="2" charset="-78"/>
              </a:rPr>
              <a:t>از مهمترین مزیت های سازه فضاکار رفتار لرزه ای خوب به جهت سبک وزنی آنها می باشد و درجه نامعینی زیادی دارند</a:t>
            </a:r>
          </a:p>
          <a:p>
            <a:pPr algn="ctr">
              <a:lnSpc>
                <a:spcPct val="150000"/>
              </a:lnSpc>
            </a:pPr>
            <a:r>
              <a:rPr lang="fa-IR" sz="2400" b="1" dirty="0">
                <a:cs typeface="B Davat" panose="00000400000000000000" pitchFamily="2" charset="-78"/>
              </a:rPr>
              <a:t>از دیگر مزیت هایی برای پوشش دهانه های زیاد بدون نیاز به ستون و نیز جنبه معماری از دیگر مزیت های اینگونه سازه ها می باشد که باعث می شود از اینگونه سقف ها برای مکان هایی همچون سالن های صنعتی،آشیانه هواپیما،نمایشگاه ها و... استفاده گردد</a:t>
            </a:r>
          </a:p>
        </p:txBody>
      </p:sp>
      <p:sp>
        <p:nvSpPr>
          <p:cNvPr id="3" name="TextBox 2"/>
          <p:cNvSpPr txBox="1"/>
          <p:nvPr/>
        </p:nvSpPr>
        <p:spPr>
          <a:xfrm>
            <a:off x="2870643" y="548680"/>
            <a:ext cx="2751074" cy="523220"/>
          </a:xfrm>
          <a:prstGeom prst="rect">
            <a:avLst/>
          </a:prstGeom>
          <a:noFill/>
        </p:spPr>
        <p:txBody>
          <a:bodyPr wrap="none" rtlCol="1">
            <a:spAutoFit/>
          </a:bodyPr>
          <a:lstStyle/>
          <a:p>
            <a:pPr algn="ctr"/>
            <a:r>
              <a:rPr lang="fa-IR" sz="2800" dirty="0">
                <a:cs typeface="B Farnaz" panose="00000400000000000000" pitchFamily="2" charset="-78"/>
              </a:rPr>
              <a:t>مزایای سازه فضاکار</a:t>
            </a:r>
          </a:p>
        </p:txBody>
      </p:sp>
    </p:spTree>
    <p:extLst>
      <p:ext uri="{BB962C8B-B14F-4D97-AF65-F5344CB8AC3E}">
        <p14:creationId xmlns:p14="http://schemas.microsoft.com/office/powerpoint/2010/main" xmlns="" val="186918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6096" y="399534"/>
            <a:ext cx="3190297" cy="523220"/>
          </a:xfrm>
          <a:prstGeom prst="rect">
            <a:avLst/>
          </a:prstGeom>
        </p:spPr>
        <p:txBody>
          <a:bodyPr wrap="none">
            <a:spAutoFit/>
          </a:bodyPr>
          <a:lstStyle/>
          <a:p>
            <a:pPr lvl="0">
              <a:spcBef>
                <a:spcPct val="0"/>
              </a:spcBef>
              <a:defRPr/>
            </a:pPr>
            <a:r>
              <a:rPr lang="fa-IR" dirty="0">
                <a:cs typeface="B Nazanin" pitchFamily="2" charset="-78"/>
              </a:rPr>
              <a:t>ا</a:t>
            </a:r>
            <a:r>
              <a:rPr lang="fa-IR" sz="2800" dirty="0">
                <a:cs typeface="B Farnaz" panose="00000400000000000000" pitchFamily="2" charset="-78"/>
              </a:rPr>
              <a:t>نواع سازه های فضا کار</a:t>
            </a:r>
            <a:endParaRPr lang="en-US" sz="2800" dirty="0">
              <a:cs typeface="B Farnaz" panose="00000400000000000000" pitchFamily="2" charset="-78"/>
            </a:endParaRPr>
          </a:p>
        </p:txBody>
      </p:sp>
      <p:sp>
        <p:nvSpPr>
          <p:cNvPr id="3" name="Rectangle 2"/>
          <p:cNvSpPr/>
          <p:nvPr/>
        </p:nvSpPr>
        <p:spPr>
          <a:xfrm>
            <a:off x="467544" y="1027837"/>
            <a:ext cx="8496944" cy="2308324"/>
          </a:xfrm>
          <a:prstGeom prst="rect">
            <a:avLst/>
          </a:prstGeom>
        </p:spPr>
        <p:txBody>
          <a:bodyPr wrap="square">
            <a:spAutoFit/>
          </a:bodyPr>
          <a:lstStyle/>
          <a:p>
            <a:pPr>
              <a:lnSpc>
                <a:spcPct val="150000"/>
              </a:lnSpc>
            </a:pPr>
            <a:r>
              <a:rPr lang="fa-IR" sz="2400" b="1" dirty="0">
                <a:cs typeface="B Davat" panose="00000400000000000000" pitchFamily="2" charset="-78"/>
              </a:rPr>
              <a:t>سازه های فضایی با سازه فضاکار به انواع زیر تقسیم می گردد:</a:t>
            </a:r>
          </a:p>
          <a:p>
            <a:pPr>
              <a:lnSpc>
                <a:spcPct val="150000"/>
              </a:lnSpc>
            </a:pPr>
            <a:r>
              <a:rPr lang="fa-IR" sz="2400" b="1" dirty="0">
                <a:cs typeface="B Davat" panose="00000400000000000000" pitchFamily="2" charset="-78"/>
              </a:rPr>
              <a:t>شبکه های تخت</a:t>
            </a:r>
          </a:p>
          <a:p>
            <a:pPr>
              <a:lnSpc>
                <a:spcPct val="150000"/>
              </a:lnSpc>
            </a:pPr>
            <a:r>
              <a:rPr lang="fa-IR" sz="2400" b="1" dirty="0">
                <a:cs typeface="B Davat" panose="00000400000000000000" pitchFamily="2" charset="-78"/>
              </a:rPr>
              <a:t>چیلک </a:t>
            </a:r>
          </a:p>
          <a:p>
            <a:pPr>
              <a:lnSpc>
                <a:spcPct val="150000"/>
              </a:lnSpc>
            </a:pPr>
            <a:r>
              <a:rPr lang="fa-IR" sz="2400" b="1" dirty="0">
                <a:cs typeface="B Davat" panose="00000400000000000000" pitchFamily="2" charset="-78"/>
              </a:rPr>
              <a:t>گنبدی شکل</a:t>
            </a:r>
            <a:endParaRPr lang="en-US" sz="2400" b="1" dirty="0">
              <a:cs typeface="B Davat" panose="00000400000000000000" pitchFamily="2" charset="-78"/>
            </a:endParaRPr>
          </a:p>
        </p:txBody>
      </p:sp>
      <p:sp>
        <p:nvSpPr>
          <p:cNvPr id="4" name="Rectangle 3"/>
          <p:cNvSpPr/>
          <p:nvPr/>
        </p:nvSpPr>
        <p:spPr>
          <a:xfrm>
            <a:off x="2885143" y="3374963"/>
            <a:ext cx="5928226" cy="523220"/>
          </a:xfrm>
          <a:prstGeom prst="rect">
            <a:avLst/>
          </a:prstGeom>
        </p:spPr>
        <p:txBody>
          <a:bodyPr wrap="none">
            <a:spAutoFit/>
          </a:bodyPr>
          <a:lstStyle/>
          <a:p>
            <a:pPr lvl="0" algn="ctr" rtl="0">
              <a:spcBef>
                <a:spcPct val="0"/>
              </a:spcBef>
              <a:defRPr/>
            </a:pPr>
            <a:r>
              <a:rPr lang="fa-IR" sz="2800" dirty="0">
                <a:cs typeface="B Farnaz" panose="00000400000000000000" pitchFamily="2" charset="-78"/>
              </a:rPr>
              <a:t>دسته بندی سازه فضایی بر اساس نوع و شکل</a:t>
            </a:r>
            <a:endParaRPr lang="en-US" sz="2800" dirty="0">
              <a:cs typeface="B Farnaz" panose="00000400000000000000" pitchFamily="2" charset="-78"/>
            </a:endParaRPr>
          </a:p>
        </p:txBody>
      </p:sp>
      <p:sp>
        <p:nvSpPr>
          <p:cNvPr id="5" name="Rectangle 4"/>
          <p:cNvSpPr/>
          <p:nvPr/>
        </p:nvSpPr>
        <p:spPr>
          <a:xfrm>
            <a:off x="179512" y="4476820"/>
            <a:ext cx="8550830" cy="1154162"/>
          </a:xfrm>
          <a:prstGeom prst="rect">
            <a:avLst/>
          </a:prstGeom>
        </p:spPr>
        <p:txBody>
          <a:bodyPr wrap="square">
            <a:spAutoFit/>
          </a:bodyPr>
          <a:lstStyle/>
          <a:p>
            <a:pPr>
              <a:lnSpc>
                <a:spcPct val="150000"/>
              </a:lnSpc>
            </a:pPr>
            <a:r>
              <a:rPr lang="fa-IR" sz="2400" b="1" dirty="0">
                <a:cs typeface="B Davat" panose="00000400000000000000" pitchFamily="2" charset="-78"/>
              </a:rPr>
              <a:t>شبکه های تخت تک لایه</a:t>
            </a:r>
            <a:endParaRPr lang="en-US" sz="2400" b="1" dirty="0">
              <a:cs typeface="B Davat" panose="00000400000000000000" pitchFamily="2" charset="-78"/>
            </a:endParaRPr>
          </a:p>
          <a:p>
            <a:pPr>
              <a:lnSpc>
                <a:spcPct val="150000"/>
              </a:lnSpc>
            </a:pPr>
            <a:r>
              <a:rPr lang="fa-IR" sz="2400" b="1" dirty="0">
                <a:cs typeface="B Davat" panose="00000400000000000000" pitchFamily="2" charset="-78"/>
              </a:rPr>
              <a:t>شبکه ها </a:t>
            </a:r>
            <a:r>
              <a:rPr lang="fa-IR" sz="2400" b="1" dirty="0" smtClean="0">
                <a:cs typeface="B Davat" panose="00000400000000000000" pitchFamily="2" charset="-78"/>
              </a:rPr>
              <a:t>ی تخت </a:t>
            </a:r>
            <a:r>
              <a:rPr lang="fa-IR" sz="2400" b="1" dirty="0">
                <a:cs typeface="B Davat" panose="00000400000000000000" pitchFamily="2" charset="-78"/>
              </a:rPr>
              <a:t>دو یا چند لایه</a:t>
            </a:r>
            <a:endParaRPr lang="en-US" sz="2400" b="1" dirty="0">
              <a:cs typeface="B Davat" panose="00000400000000000000" pitchFamily="2" charset="-78"/>
            </a:endParaRPr>
          </a:p>
        </p:txBody>
      </p:sp>
    </p:spTree>
    <p:extLst>
      <p:ext uri="{BB962C8B-B14F-4D97-AF65-F5344CB8AC3E}">
        <p14:creationId xmlns:p14="http://schemas.microsoft.com/office/powerpoint/2010/main" xmlns="" val="3015777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84" y="188640"/>
            <a:ext cx="8640960" cy="523220"/>
          </a:xfrm>
          <a:prstGeom prst="rect">
            <a:avLst/>
          </a:prstGeom>
        </p:spPr>
        <p:txBody>
          <a:bodyPr wrap="square">
            <a:spAutoFit/>
          </a:bodyPr>
          <a:lstStyle/>
          <a:p>
            <a:pPr algn="ctr"/>
            <a:r>
              <a:rPr lang="fa-IR" sz="2800" dirty="0">
                <a:cs typeface="B Farnaz" panose="00000400000000000000" pitchFamily="2" charset="-78"/>
              </a:rPr>
              <a:t>سازه های فضاکار دارای ویژگیهای خاصی می باشد</a:t>
            </a:r>
          </a:p>
        </p:txBody>
      </p:sp>
      <p:sp>
        <p:nvSpPr>
          <p:cNvPr id="3" name="Rectangle 2"/>
          <p:cNvSpPr/>
          <p:nvPr/>
        </p:nvSpPr>
        <p:spPr>
          <a:xfrm>
            <a:off x="2281493" y="948690"/>
            <a:ext cx="4572000" cy="5909310"/>
          </a:xfrm>
          <a:prstGeom prst="rect">
            <a:avLst/>
          </a:prstGeom>
        </p:spPr>
        <p:txBody>
          <a:bodyPr>
            <a:spAutoFit/>
          </a:bodyPr>
          <a:lstStyle/>
          <a:p>
            <a:pPr algn="ctr">
              <a:lnSpc>
                <a:spcPct val="200000"/>
              </a:lnSpc>
            </a:pPr>
            <a:r>
              <a:rPr lang="fa-IR" sz="2400" b="1" dirty="0">
                <a:cs typeface="B Davat" panose="00000400000000000000" pitchFamily="2" charset="-78"/>
              </a:rPr>
              <a:t>دهانه</a:t>
            </a:r>
          </a:p>
          <a:p>
            <a:pPr algn="ctr">
              <a:lnSpc>
                <a:spcPct val="200000"/>
              </a:lnSpc>
            </a:pPr>
            <a:r>
              <a:rPr lang="fa-IR" sz="2400" b="1" dirty="0">
                <a:cs typeface="B Davat" panose="00000400000000000000" pitchFamily="2" charset="-78"/>
              </a:rPr>
              <a:t>سرعت نصب</a:t>
            </a:r>
          </a:p>
          <a:p>
            <a:pPr algn="ctr">
              <a:lnSpc>
                <a:spcPct val="200000"/>
              </a:lnSpc>
            </a:pPr>
            <a:r>
              <a:rPr lang="fa-IR" sz="2400" b="1" dirty="0">
                <a:cs typeface="B Davat" panose="00000400000000000000" pitchFamily="2" charset="-78"/>
              </a:rPr>
              <a:t>وزن کم و قابلیت جابجایی</a:t>
            </a:r>
          </a:p>
          <a:p>
            <a:pPr algn="ctr">
              <a:lnSpc>
                <a:spcPct val="200000"/>
              </a:lnSpc>
            </a:pPr>
            <a:r>
              <a:rPr lang="fa-IR" sz="2400" b="1" dirty="0">
                <a:cs typeface="B Davat" panose="00000400000000000000" pitchFamily="2" charset="-78"/>
              </a:rPr>
              <a:t>انعطاف پذیری در طراحی</a:t>
            </a:r>
          </a:p>
          <a:p>
            <a:pPr algn="ctr">
              <a:lnSpc>
                <a:spcPct val="200000"/>
              </a:lnSpc>
            </a:pPr>
            <a:r>
              <a:rPr lang="fa-IR" sz="2400" b="1" dirty="0">
                <a:cs typeface="B Davat" panose="00000400000000000000" pitchFamily="2" charset="-78"/>
              </a:rPr>
              <a:t>مقاومت در برابر نیروهای دینامیکی</a:t>
            </a:r>
          </a:p>
          <a:p>
            <a:pPr algn="ctr">
              <a:lnSpc>
                <a:spcPct val="200000"/>
              </a:lnSpc>
            </a:pPr>
            <a:r>
              <a:rPr lang="fa-IR" sz="2400" b="1" dirty="0">
                <a:cs typeface="B Davat" panose="00000400000000000000" pitchFamily="2" charset="-78"/>
              </a:rPr>
              <a:t>عبور تاسیسات</a:t>
            </a:r>
          </a:p>
          <a:p>
            <a:pPr algn="ctr">
              <a:lnSpc>
                <a:spcPct val="200000"/>
              </a:lnSpc>
            </a:pPr>
            <a:r>
              <a:rPr lang="fa-IR" sz="2400" b="1" dirty="0">
                <a:cs typeface="B Davat" panose="00000400000000000000" pitchFamily="2" charset="-78"/>
              </a:rPr>
              <a:t>ظاهر زیبا</a:t>
            </a:r>
          </a:p>
          <a:p>
            <a:pPr algn="ctr">
              <a:lnSpc>
                <a:spcPct val="200000"/>
              </a:lnSpc>
            </a:pPr>
            <a:r>
              <a:rPr lang="fa-IR" sz="2400" b="1" dirty="0">
                <a:cs typeface="B Davat" panose="00000400000000000000" pitchFamily="2" charset="-78"/>
              </a:rPr>
              <a:t>ایمنی سازه</a:t>
            </a:r>
          </a:p>
        </p:txBody>
      </p:sp>
    </p:spTree>
    <p:extLst>
      <p:ext uri="{BB962C8B-B14F-4D97-AF65-F5344CB8AC3E}">
        <p14:creationId xmlns:p14="http://schemas.microsoft.com/office/powerpoint/2010/main" xmlns="" val="1183363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User\Desktop\marziyeh\2013-03-23_231028.png"/>
          <p:cNvPicPr>
            <a:picLocks noChangeAspect="1" noChangeArrowheads="1"/>
          </p:cNvPicPr>
          <p:nvPr/>
        </p:nvPicPr>
        <p:blipFill>
          <a:blip r:embed="rId2" cstate="print"/>
          <a:srcRect/>
          <a:stretch>
            <a:fillRect/>
          </a:stretch>
        </p:blipFill>
        <p:spPr bwMode="auto">
          <a:xfrm>
            <a:off x="304800" y="609600"/>
            <a:ext cx="7999751" cy="5562600"/>
          </a:xfrm>
          <a:prstGeom prst="rect">
            <a:avLst/>
          </a:prstGeom>
          <a:noFill/>
        </p:spPr>
      </p:pic>
      <p:pic>
        <p:nvPicPr>
          <p:cNvPr id="3" name="Picture 10" descr="C:\Users\User\Desktop\marziyeh\2013-03-23_231016.png"/>
          <p:cNvPicPr>
            <a:picLocks noChangeAspect="1" noChangeArrowheads="1"/>
          </p:cNvPicPr>
          <p:nvPr/>
        </p:nvPicPr>
        <p:blipFill>
          <a:blip r:embed="rId3" cstate="print"/>
          <a:srcRect/>
          <a:stretch>
            <a:fillRect/>
          </a:stretch>
        </p:blipFill>
        <p:spPr bwMode="auto">
          <a:xfrm>
            <a:off x="228600" y="533401"/>
            <a:ext cx="8153400" cy="6060832"/>
          </a:xfrm>
          <a:prstGeom prst="rect">
            <a:avLst/>
          </a:prstGeom>
          <a:noFill/>
        </p:spPr>
      </p:pic>
    </p:spTree>
    <p:extLst>
      <p:ext uri="{BB962C8B-B14F-4D97-AF65-F5344CB8AC3E}">
        <p14:creationId xmlns:p14="http://schemas.microsoft.com/office/powerpoint/2010/main" xmlns="" val="28595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5px-Rail_(3).jpg"/>
          <p:cNvPicPr>
            <a:picLocks noChangeAspect="1"/>
          </p:cNvPicPr>
          <p:nvPr/>
        </p:nvPicPr>
        <p:blipFill>
          <a:blip r:embed="rId2" cstate="print"/>
          <a:stretch>
            <a:fillRect/>
          </a:stretch>
        </p:blipFill>
        <p:spPr>
          <a:xfrm>
            <a:off x="0" y="2759337"/>
            <a:ext cx="4283968" cy="3636148"/>
          </a:xfrm>
          <a:prstGeom prst="rect">
            <a:avLst/>
          </a:prstGeom>
        </p:spPr>
      </p:pic>
      <p:pic>
        <p:nvPicPr>
          <p:cNvPr id="3" name="Picture 2" descr="205px-Rail_(1).jpg"/>
          <p:cNvPicPr>
            <a:picLocks noChangeAspect="1"/>
          </p:cNvPicPr>
          <p:nvPr/>
        </p:nvPicPr>
        <p:blipFill>
          <a:blip r:embed="rId3" cstate="print"/>
          <a:stretch>
            <a:fillRect/>
          </a:stretch>
        </p:blipFill>
        <p:spPr>
          <a:xfrm>
            <a:off x="5004048" y="3383887"/>
            <a:ext cx="4032448" cy="3304640"/>
          </a:xfrm>
          <a:prstGeom prst="rect">
            <a:avLst/>
          </a:prstGeom>
        </p:spPr>
      </p:pic>
      <p:pic>
        <p:nvPicPr>
          <p:cNvPr id="4" name="Picture 3" descr="540px-Mashhadplan.jpg"/>
          <p:cNvPicPr>
            <a:picLocks noChangeAspect="1"/>
          </p:cNvPicPr>
          <p:nvPr/>
        </p:nvPicPr>
        <p:blipFill>
          <a:blip r:embed="rId4" cstate="print"/>
          <a:stretch>
            <a:fillRect/>
          </a:stretch>
        </p:blipFill>
        <p:spPr>
          <a:xfrm>
            <a:off x="3744416" y="0"/>
            <a:ext cx="5292080" cy="32928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773" y="194703"/>
            <a:ext cx="8568372" cy="584775"/>
          </a:xfrm>
          <a:prstGeom prst="rect">
            <a:avLst/>
          </a:prstGeom>
          <a:noFill/>
        </p:spPr>
        <p:txBody>
          <a:bodyPr wrap="none" rtlCol="1">
            <a:spAutoFit/>
          </a:bodyPr>
          <a:lstStyle/>
          <a:p>
            <a:r>
              <a:rPr lang="fa-IR" sz="3200" b="1" dirty="0" smtClean="0">
                <a:cs typeface="B Davat" panose="00000400000000000000" pitchFamily="2" charset="-78"/>
              </a:rPr>
              <a:t>بررسی ایستگاه قطار مشهد با میدان راه آهن و عملکرد آن دو نسبت به هم</a:t>
            </a:r>
            <a:endParaRPr lang="fa-IR" sz="3200" b="1" dirty="0">
              <a:cs typeface="B Davat" panose="00000400000000000000" pitchFamily="2" charset="-78"/>
            </a:endParaRPr>
          </a:p>
        </p:txBody>
      </p:sp>
      <p:sp>
        <p:nvSpPr>
          <p:cNvPr id="3" name="TextBox 2"/>
          <p:cNvSpPr txBox="1"/>
          <p:nvPr/>
        </p:nvSpPr>
        <p:spPr>
          <a:xfrm>
            <a:off x="2720242" y="6165304"/>
            <a:ext cx="4052713" cy="461665"/>
          </a:xfrm>
          <a:prstGeom prst="rect">
            <a:avLst/>
          </a:prstGeom>
          <a:noFill/>
        </p:spPr>
        <p:txBody>
          <a:bodyPr wrap="none" rtlCol="1">
            <a:spAutoFit/>
          </a:bodyPr>
          <a:lstStyle/>
          <a:p>
            <a:r>
              <a:rPr lang="fa-IR" sz="2400" b="1" dirty="0">
                <a:cs typeface="B Davat" panose="00000400000000000000" pitchFamily="2" charset="-78"/>
              </a:rPr>
              <a:t>دو روش متمایز برای کاهش آنتروپی فضایی</a:t>
            </a:r>
          </a:p>
        </p:txBody>
      </p:sp>
      <p:pic>
        <p:nvPicPr>
          <p:cNvPr id="1026" name="Picture 2" descr="C:\Users\ziep\Desktop\25\1\Untitl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8017" y="794484"/>
            <a:ext cx="5037162" cy="53708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6101452"/>
            <a:ext cx="3417923" cy="461665"/>
          </a:xfrm>
          <a:prstGeom prst="rect">
            <a:avLst/>
          </a:prstGeom>
          <a:noFill/>
        </p:spPr>
        <p:txBody>
          <a:bodyPr wrap="none" rtlCol="1">
            <a:spAutoFit/>
          </a:bodyPr>
          <a:lstStyle/>
          <a:p>
            <a:r>
              <a:rPr lang="fa-IR" sz="2400" b="1" dirty="0">
                <a:cs typeface="B Davat" panose="00000400000000000000" pitchFamily="2" charset="-78"/>
              </a:rPr>
              <a:t>مقایسه تقسیمات متناوب سلسله مراتبی</a:t>
            </a:r>
          </a:p>
        </p:txBody>
      </p:sp>
      <p:pic>
        <p:nvPicPr>
          <p:cNvPr id="2050" name="Picture 2" descr="C:\Users\ziep\Desktop\25\1\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8010" y="267009"/>
            <a:ext cx="5361565" cy="58096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81" y="6166309"/>
            <a:ext cx="3664786" cy="461665"/>
          </a:xfrm>
          <a:prstGeom prst="rect">
            <a:avLst/>
          </a:prstGeom>
          <a:noFill/>
        </p:spPr>
        <p:txBody>
          <a:bodyPr wrap="none" rtlCol="1">
            <a:spAutoFit/>
          </a:bodyPr>
          <a:lstStyle/>
          <a:p>
            <a:r>
              <a:rPr lang="fa-IR" sz="2400" b="1" dirty="0">
                <a:cs typeface="B Davat" panose="00000400000000000000" pitchFamily="2" charset="-78"/>
              </a:rPr>
              <a:t>میدان جلوخان راه آهن قبل از سال 1381</a:t>
            </a:r>
          </a:p>
        </p:txBody>
      </p:sp>
      <p:pic>
        <p:nvPicPr>
          <p:cNvPr id="3074" name="Picture 2" descr="C:\Users\ziep\Desktop\25\1\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9827" y="75787"/>
            <a:ext cx="6658914" cy="597435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0881" y="6203617"/>
            <a:ext cx="3599062" cy="461665"/>
          </a:xfrm>
          <a:prstGeom prst="rect">
            <a:avLst/>
          </a:prstGeom>
          <a:noFill/>
        </p:spPr>
        <p:txBody>
          <a:bodyPr wrap="none" rtlCol="1">
            <a:spAutoFit/>
          </a:bodyPr>
          <a:lstStyle/>
          <a:p>
            <a:r>
              <a:rPr lang="fa-IR" sz="2400" b="1" dirty="0">
                <a:cs typeface="B Davat" panose="00000400000000000000" pitchFamily="2" charset="-78"/>
              </a:rPr>
              <a:t>میدان جلوخان راه اهن بعد از سال 1381</a:t>
            </a:r>
          </a:p>
        </p:txBody>
      </p:sp>
      <p:pic>
        <p:nvPicPr>
          <p:cNvPr id="4098" name="Picture 2" descr="C:\Users\ziep\Desktop\25\1\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2088" y="106613"/>
            <a:ext cx="6709069" cy="60293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4678" y="334012"/>
            <a:ext cx="2928958" cy="523220"/>
          </a:xfrm>
          <a:prstGeom prst="rect">
            <a:avLst/>
          </a:prstGeom>
        </p:spPr>
        <p:txBody>
          <a:bodyPr wrap="square">
            <a:spAutoFit/>
          </a:bodyPr>
          <a:lstStyle/>
          <a:p>
            <a:pPr algn="ctr"/>
            <a:r>
              <a:rPr lang="fa-IR" sz="2800" dirty="0" smtClean="0">
                <a:cs typeface="0 Farnaz" pitchFamily="2" charset="-78"/>
              </a:rPr>
              <a:t>پیشینه شهر مشهد</a:t>
            </a:r>
            <a:endParaRPr lang="fa-IR" sz="2800" dirty="0">
              <a:cs typeface="0 Farnaz" pitchFamily="2" charset="-78"/>
            </a:endParaRPr>
          </a:p>
        </p:txBody>
      </p:sp>
      <p:sp>
        <p:nvSpPr>
          <p:cNvPr id="3" name="Rectangle 2"/>
          <p:cNvSpPr/>
          <p:nvPr/>
        </p:nvSpPr>
        <p:spPr>
          <a:xfrm>
            <a:off x="500034" y="1214422"/>
            <a:ext cx="8429684" cy="5262979"/>
          </a:xfrm>
          <a:prstGeom prst="rect">
            <a:avLst/>
          </a:prstGeom>
        </p:spPr>
        <p:txBody>
          <a:bodyPr wrap="square">
            <a:spAutoFit/>
          </a:bodyPr>
          <a:lstStyle/>
          <a:p>
            <a:pPr algn="ctr">
              <a:lnSpc>
                <a:spcPct val="200000"/>
              </a:lnSpc>
            </a:pPr>
            <a:r>
              <a:rPr lang="fa-IR" sz="2400" b="1" dirty="0">
                <a:cs typeface="0 Kamran" pitchFamily="2" charset="-78"/>
              </a:rPr>
              <a:t>نام «مشهد»، از ابتدای سدهٔ سوم ه. ق. پس از قتل </a:t>
            </a:r>
            <a:r>
              <a:rPr lang="fa-IR" sz="2400" b="1" dirty="0">
                <a:cs typeface="0 Kamran" pitchFamily="2" charset="-78"/>
                <a:hlinkClick r:id="rId2" tooltip="علی بن موسی الرضا"/>
              </a:rPr>
              <a:t>علی بن موسی الرضا</a:t>
            </a:r>
            <a:r>
              <a:rPr lang="fa-IR" sz="2400" b="1" dirty="0">
                <a:cs typeface="0 Kamran" pitchFamily="2" charset="-78"/>
              </a:rPr>
              <a:t> پدیدار شد. پیش از آن، در مجاورت مشهد شهر مهم </a:t>
            </a:r>
            <a:r>
              <a:rPr lang="fa-IR" sz="2400" b="1" dirty="0">
                <a:cs typeface="0 Kamran" pitchFamily="2" charset="-78"/>
                <a:hlinkClick r:id="rId3" tooltip="نوغان"/>
              </a:rPr>
              <a:t>نوغان</a:t>
            </a:r>
            <a:r>
              <a:rPr lang="fa-IR" sz="2400" b="1" dirty="0">
                <a:cs typeface="0 Kamran" pitchFamily="2" charset="-78"/>
              </a:rPr>
              <a:t>قرار داشت که یکی از چهار شهر ولایت توس و بعد از شهر تابران قرار داشت که بزرگ‌ترین شهر و حتی در سده‌های اولیهٔ اسلامی بزرگ‌تر و مهم‌تر از تابران بود. پیش از قتل علی بن موسی الرضا در ۲۰۳ ه. ق، و دفن او در کاخ</a:t>
            </a:r>
            <a:r>
              <a:rPr lang="fa-IR" sz="2400" b="1" dirty="0">
                <a:cs typeface="0 Kamran" pitchFamily="2" charset="-78"/>
                <a:hlinkClick r:id="rId2" tooltip="علی بن موسی الرضا"/>
              </a:rPr>
              <a:t> </a:t>
            </a:r>
            <a:r>
              <a:rPr lang="fa-IR" sz="2400" b="1" dirty="0">
                <a:cs typeface="0 Kamran" pitchFamily="2" charset="-78"/>
                <a:hlinkClick r:id="rId4" tooltip="حمید بن قحطبه طایی"/>
              </a:rPr>
              <a:t>حُمَید بن قَحطَبه</a:t>
            </a:r>
            <a:r>
              <a:rPr lang="fa-IR" sz="2400" b="1" dirty="0">
                <a:cs typeface="0 Kamran" pitchFamily="2" charset="-78"/>
              </a:rPr>
              <a:t> در سناباد نوغان، خبری از مشهد نبود. حتی نام نوغان توس از سده‌های اولیهٔ اسلامی به بعد در متون راه یافته و پیش از آن تقریباً هیچ خبری از نوغان نیست، بلکه تنها از ولایت توس یا شهر توس اخباری در اساطیر و آثار حماسی بعد به چشم می‌خورد. در نتیجه، تاریخچهٔ مشهد از ابتدا تا پیدایش اسلام در تاریخ توس، و در دو سدهٔ اسلامی در تاریخ نوغان مستتر است</a:t>
            </a:r>
            <a:r>
              <a:rPr lang="fa-IR" dirty="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6165304"/>
            <a:ext cx="4560864" cy="461665"/>
          </a:xfrm>
          <a:prstGeom prst="rect">
            <a:avLst/>
          </a:prstGeom>
          <a:noFill/>
        </p:spPr>
        <p:txBody>
          <a:bodyPr wrap="none" rtlCol="1">
            <a:spAutoFit/>
          </a:bodyPr>
          <a:lstStyle/>
          <a:p>
            <a:r>
              <a:rPr lang="fa-IR" sz="2400" b="1" dirty="0">
                <a:cs typeface="B Davat" panose="00000400000000000000" pitchFamily="2" charset="-78"/>
              </a:rPr>
              <a:t>ابعاد و اندازه فضای جلوخان و گونه گسترده میدان</a:t>
            </a:r>
          </a:p>
        </p:txBody>
      </p:sp>
      <p:pic>
        <p:nvPicPr>
          <p:cNvPr id="5122" name="Picture 2" descr="C:\Users\ziep\Desktop\25\1\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3760" y="0"/>
            <a:ext cx="7488832" cy="616901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632" y="6145560"/>
            <a:ext cx="7691529" cy="461665"/>
          </a:xfrm>
          <a:prstGeom prst="rect">
            <a:avLst/>
          </a:prstGeom>
          <a:noFill/>
        </p:spPr>
        <p:txBody>
          <a:bodyPr wrap="none" rtlCol="1">
            <a:spAutoFit/>
          </a:bodyPr>
          <a:lstStyle/>
          <a:p>
            <a:r>
              <a:rPr lang="fa-IR" sz="2400" b="1" dirty="0">
                <a:cs typeface="B Davat" panose="00000400000000000000" pitchFamily="2" charset="-78"/>
              </a:rPr>
              <a:t>خرده فضاهای موجود راه آهن و آشفتگی فعالیتی و فضایی در وضع موجود خرده فضاها</a:t>
            </a:r>
          </a:p>
        </p:txBody>
      </p:sp>
      <p:pic>
        <p:nvPicPr>
          <p:cNvPr id="6146" name="Picture 2" descr="C:\Users\ziep\Desktop\25\1\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682" y="116632"/>
            <a:ext cx="8115427" cy="600253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4234" y="6278443"/>
            <a:ext cx="4408579" cy="461665"/>
          </a:xfrm>
          <a:prstGeom prst="rect">
            <a:avLst/>
          </a:prstGeom>
          <a:noFill/>
        </p:spPr>
        <p:txBody>
          <a:bodyPr wrap="none" rtlCol="1">
            <a:spAutoFit/>
          </a:bodyPr>
          <a:lstStyle/>
          <a:p>
            <a:r>
              <a:rPr lang="fa-IR" sz="2400" b="1" dirty="0">
                <a:cs typeface="B Davat" panose="00000400000000000000" pitchFamily="2" charset="-78"/>
              </a:rPr>
              <a:t>دید ناظر از قسمت غربی به بدنه ایستگاه راه آهن</a:t>
            </a:r>
          </a:p>
        </p:txBody>
      </p:sp>
      <p:pic>
        <p:nvPicPr>
          <p:cNvPr id="7170" name="Picture 2" descr="C:\Users\ziep\Desktop\25\1\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214" y="957349"/>
            <a:ext cx="7682617" cy="520075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6237312"/>
            <a:ext cx="4806124" cy="461665"/>
          </a:xfrm>
          <a:prstGeom prst="rect">
            <a:avLst/>
          </a:prstGeom>
          <a:noFill/>
        </p:spPr>
        <p:txBody>
          <a:bodyPr wrap="none" rtlCol="1">
            <a:spAutoFit/>
          </a:bodyPr>
          <a:lstStyle/>
          <a:p>
            <a:r>
              <a:rPr lang="fa-IR" sz="2400" b="1" dirty="0">
                <a:cs typeface="B Davat" panose="00000400000000000000" pitchFamily="2" charset="-78"/>
              </a:rPr>
              <a:t>ازدحام جمعیتی در فضای جلوی درب خروجی ایستگاه</a:t>
            </a:r>
          </a:p>
        </p:txBody>
      </p:sp>
      <p:pic>
        <p:nvPicPr>
          <p:cNvPr id="8194" name="Picture 2" descr="C:\Users\ziep\Desktop\25\1\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2389" y="33221"/>
            <a:ext cx="8032818" cy="62143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7390" y="6205871"/>
            <a:ext cx="2895344" cy="461665"/>
          </a:xfrm>
          <a:prstGeom prst="rect">
            <a:avLst/>
          </a:prstGeom>
          <a:noFill/>
        </p:spPr>
        <p:txBody>
          <a:bodyPr wrap="none" rtlCol="1">
            <a:spAutoFit/>
          </a:bodyPr>
          <a:lstStyle/>
          <a:p>
            <a:r>
              <a:rPr lang="fa-IR" sz="2400" b="1" dirty="0">
                <a:cs typeface="B Davat" panose="00000400000000000000" pitchFamily="2" charset="-78"/>
              </a:rPr>
              <a:t>نقشه الگوهای رفتاری در میدان</a:t>
            </a:r>
          </a:p>
        </p:txBody>
      </p:sp>
      <p:pic>
        <p:nvPicPr>
          <p:cNvPr id="9218" name="Picture 2" descr="C:\Users\ziep\Desktop\25\1\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6539" y="270601"/>
            <a:ext cx="8357046" cy="591112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6304" y="6282386"/>
            <a:ext cx="2071401" cy="461665"/>
          </a:xfrm>
          <a:prstGeom prst="rect">
            <a:avLst/>
          </a:prstGeom>
          <a:noFill/>
        </p:spPr>
        <p:txBody>
          <a:bodyPr wrap="none" rtlCol="1">
            <a:spAutoFit/>
          </a:bodyPr>
          <a:lstStyle/>
          <a:p>
            <a:r>
              <a:rPr lang="fa-IR" sz="2400" b="1" dirty="0">
                <a:cs typeface="B Davat" panose="00000400000000000000" pitchFamily="2" charset="-78"/>
              </a:rPr>
              <a:t>الگوهای رفتاری پیاده</a:t>
            </a:r>
          </a:p>
        </p:txBody>
      </p:sp>
      <p:pic>
        <p:nvPicPr>
          <p:cNvPr id="10242" name="Picture 2" descr="C:\Users\ziep\Desktop\25\1\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580" y="54352"/>
            <a:ext cx="7816860" cy="622803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1885" y="6277879"/>
            <a:ext cx="3986989" cy="461665"/>
          </a:xfrm>
          <a:prstGeom prst="rect">
            <a:avLst/>
          </a:prstGeom>
          <a:noFill/>
        </p:spPr>
        <p:txBody>
          <a:bodyPr wrap="none" rtlCol="1">
            <a:spAutoFit/>
          </a:bodyPr>
          <a:lstStyle/>
          <a:p>
            <a:r>
              <a:rPr lang="fa-IR" sz="2400" b="1" dirty="0">
                <a:cs typeface="B Davat" panose="00000400000000000000" pitchFamily="2" charset="-78"/>
              </a:rPr>
              <a:t>توقف . پارک تاکسی ها در بدنه شمالی میدان</a:t>
            </a:r>
          </a:p>
        </p:txBody>
      </p:sp>
      <p:pic>
        <p:nvPicPr>
          <p:cNvPr id="11266" name="Picture 2" descr="C:\Users\ziep\Desktop\25\1\1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7487"/>
            <a:ext cx="7970647" cy="62514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6237312"/>
            <a:ext cx="3509294" cy="461665"/>
          </a:xfrm>
          <a:prstGeom prst="rect">
            <a:avLst/>
          </a:prstGeom>
          <a:noFill/>
        </p:spPr>
        <p:txBody>
          <a:bodyPr wrap="none" rtlCol="1">
            <a:spAutoFit/>
          </a:bodyPr>
          <a:lstStyle/>
          <a:p>
            <a:r>
              <a:rPr lang="fa-IR" sz="2400" b="1" dirty="0">
                <a:cs typeface="B Davat" panose="00000400000000000000" pitchFamily="2" charset="-78"/>
              </a:rPr>
              <a:t>طراحی شکل و زمینه جلوخان راه آهن</a:t>
            </a:r>
          </a:p>
        </p:txBody>
      </p:sp>
      <p:pic>
        <p:nvPicPr>
          <p:cNvPr id="12290" name="Picture 2" descr="C:\Users\ziep\Desktop\25\1\1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60649"/>
            <a:ext cx="8811896" cy="595252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6093296"/>
            <a:ext cx="3034806" cy="461665"/>
          </a:xfrm>
          <a:prstGeom prst="rect">
            <a:avLst/>
          </a:prstGeom>
          <a:noFill/>
        </p:spPr>
        <p:txBody>
          <a:bodyPr wrap="none" rtlCol="1">
            <a:spAutoFit/>
          </a:bodyPr>
          <a:lstStyle/>
          <a:p>
            <a:r>
              <a:rPr lang="fa-IR" sz="2400" b="1" dirty="0">
                <a:cs typeface="B Davat" panose="00000400000000000000" pitchFamily="2" charset="-78"/>
              </a:rPr>
              <a:t>طرح پیشنهادی سواره تراز شهر</a:t>
            </a:r>
          </a:p>
        </p:txBody>
      </p:sp>
      <p:pic>
        <p:nvPicPr>
          <p:cNvPr id="13314" name="Picture 2" descr="C:\Users\ziep\Desktop\25\1\1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802" y="48064"/>
            <a:ext cx="7849574" cy="602334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6175713"/>
            <a:ext cx="3685625" cy="461665"/>
          </a:xfrm>
          <a:prstGeom prst="rect">
            <a:avLst/>
          </a:prstGeom>
          <a:noFill/>
        </p:spPr>
        <p:txBody>
          <a:bodyPr wrap="none" rtlCol="1">
            <a:spAutoFit/>
          </a:bodyPr>
          <a:lstStyle/>
          <a:p>
            <a:r>
              <a:rPr lang="fa-IR" sz="2400" b="1" dirty="0">
                <a:cs typeface="B Davat" panose="00000400000000000000" pitchFamily="2" charset="-78"/>
              </a:rPr>
              <a:t>طرح پیشنهادی سواره تراز زیر سطحی</a:t>
            </a:r>
          </a:p>
        </p:txBody>
      </p:sp>
      <p:pic>
        <p:nvPicPr>
          <p:cNvPr id="14338" name="Picture 2" descr="C:\Users\ziep\Desktop\25\1\5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2164" y="1693"/>
            <a:ext cx="8064896" cy="62206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6" y="285728"/>
            <a:ext cx="3500494" cy="523220"/>
          </a:xfrm>
          <a:prstGeom prst="rect">
            <a:avLst/>
          </a:prstGeom>
          <a:noFill/>
        </p:spPr>
        <p:txBody>
          <a:bodyPr wrap="square" rtlCol="1">
            <a:spAutoFit/>
          </a:bodyPr>
          <a:lstStyle/>
          <a:p>
            <a:pPr algn="ctr"/>
            <a:r>
              <a:rPr lang="fa-IR" sz="2800" dirty="0">
                <a:cs typeface="0 Farnaz" pitchFamily="2" charset="-78"/>
              </a:rPr>
              <a:t>بررسی اقلیمی مشهد</a:t>
            </a:r>
          </a:p>
        </p:txBody>
      </p:sp>
      <p:sp>
        <p:nvSpPr>
          <p:cNvPr id="3" name="TextBox 2"/>
          <p:cNvSpPr txBox="1"/>
          <p:nvPr/>
        </p:nvSpPr>
        <p:spPr>
          <a:xfrm>
            <a:off x="4357686" y="1428736"/>
            <a:ext cx="4484684" cy="3970318"/>
          </a:xfrm>
          <a:prstGeom prst="rect">
            <a:avLst/>
          </a:prstGeom>
          <a:noFill/>
        </p:spPr>
        <p:txBody>
          <a:bodyPr wrap="square" rtlCol="1">
            <a:spAutoFit/>
          </a:bodyPr>
          <a:lstStyle/>
          <a:p>
            <a:pPr lvl="1" algn="ctr">
              <a:lnSpc>
                <a:spcPct val="150000"/>
              </a:lnSpc>
              <a:buFont typeface="Wingdings" pitchFamily="2" charset="2"/>
              <a:buChar char="§"/>
            </a:pPr>
            <a:r>
              <a:rPr lang="fa-IR" sz="2400" b="1" dirty="0">
                <a:solidFill>
                  <a:srgbClr val="FF0000"/>
                </a:solidFill>
                <a:cs typeface="0 Kamran" pitchFamily="2" charset="-78"/>
              </a:rPr>
              <a:t>اقلیم: </a:t>
            </a:r>
            <a:r>
              <a:rPr lang="fa-IR" sz="2400" b="1" dirty="0">
                <a:cs typeface="0 Kamran" pitchFamily="2" charset="-78"/>
              </a:rPr>
              <a:t>بیابانی و نیمه بیابانی</a:t>
            </a:r>
          </a:p>
          <a:p>
            <a:pPr algn="ctr">
              <a:lnSpc>
                <a:spcPct val="150000"/>
              </a:lnSpc>
              <a:buFont typeface="Wingdings" pitchFamily="2" charset="2"/>
              <a:buChar char="§"/>
            </a:pPr>
            <a:r>
              <a:rPr lang="fa-IR" sz="2400" b="1" dirty="0">
                <a:solidFill>
                  <a:srgbClr val="FF0000"/>
                </a:solidFill>
                <a:cs typeface="0 Kamran" pitchFamily="2" charset="-78"/>
              </a:rPr>
              <a:t>ماههای گرم سال: </a:t>
            </a:r>
            <a:r>
              <a:rPr lang="fa-IR" sz="2400" b="1" dirty="0">
                <a:cs typeface="0 Kamran" pitchFamily="2" charset="-78"/>
              </a:rPr>
              <a:t>اردیبهشت –مهر</a:t>
            </a:r>
          </a:p>
          <a:p>
            <a:pPr algn="ctr">
              <a:lnSpc>
                <a:spcPct val="150000"/>
              </a:lnSpc>
              <a:buFont typeface="Wingdings" pitchFamily="2" charset="2"/>
              <a:buChar char="§"/>
            </a:pPr>
            <a:r>
              <a:rPr lang="fa-IR" sz="2400" b="1" dirty="0">
                <a:solidFill>
                  <a:srgbClr val="FF0000"/>
                </a:solidFill>
                <a:cs typeface="0 Kamran" pitchFamily="2" charset="-78"/>
              </a:rPr>
              <a:t>ماههای سرد سال: </a:t>
            </a:r>
            <a:r>
              <a:rPr lang="fa-IR" sz="2400" b="1" dirty="0">
                <a:cs typeface="0 Kamran" pitchFamily="2" charset="-78"/>
              </a:rPr>
              <a:t>آبان – اسفند</a:t>
            </a:r>
          </a:p>
          <a:p>
            <a:pPr algn="ctr">
              <a:lnSpc>
                <a:spcPct val="150000"/>
              </a:lnSpc>
              <a:buFont typeface="Wingdings" pitchFamily="2" charset="2"/>
              <a:buChar char="§"/>
            </a:pPr>
            <a:r>
              <a:rPr lang="fa-IR" sz="2400" b="1" dirty="0">
                <a:solidFill>
                  <a:srgbClr val="FF0000"/>
                </a:solidFill>
                <a:cs typeface="0 Kamran" pitchFamily="2" charset="-78"/>
              </a:rPr>
              <a:t>طول جغرافیایی</a:t>
            </a:r>
            <a:r>
              <a:rPr lang="fa-IR" sz="2400" b="1" dirty="0">
                <a:solidFill>
                  <a:srgbClr val="FF0000"/>
                </a:solidFill>
                <a:cs typeface="0 Kamran" pitchFamily="2" charset="-78"/>
                <a:sym typeface="Wingdings" pitchFamily="2" charset="2"/>
              </a:rPr>
              <a:t>(درجه شرقی):</a:t>
            </a:r>
            <a:r>
              <a:rPr lang="fa-IR" sz="2400" b="1" dirty="0">
                <a:cs typeface="0 Kamran" pitchFamily="2" charset="-78"/>
                <a:sym typeface="Wingdings" pitchFamily="2" charset="2"/>
              </a:rPr>
              <a:t>59-38</a:t>
            </a:r>
          </a:p>
          <a:p>
            <a:pPr algn="ctr">
              <a:lnSpc>
                <a:spcPct val="150000"/>
              </a:lnSpc>
              <a:buFont typeface="Wingdings" pitchFamily="2" charset="2"/>
              <a:buChar char="§"/>
            </a:pPr>
            <a:r>
              <a:rPr lang="fa-IR" sz="2400" b="1" dirty="0">
                <a:solidFill>
                  <a:srgbClr val="FF0000"/>
                </a:solidFill>
                <a:cs typeface="0 Kamran" pitchFamily="2" charset="-78"/>
                <a:sym typeface="Wingdings" pitchFamily="2" charset="2"/>
              </a:rPr>
              <a:t>عرض جغرافیایی(شمال):</a:t>
            </a:r>
            <a:r>
              <a:rPr lang="fa-IR" sz="2400" b="1" dirty="0">
                <a:cs typeface="0 Kamran" pitchFamily="2" charset="-78"/>
                <a:sym typeface="Wingdings" pitchFamily="2" charset="2"/>
              </a:rPr>
              <a:t>36-16</a:t>
            </a:r>
          </a:p>
          <a:p>
            <a:pPr algn="ctr">
              <a:lnSpc>
                <a:spcPct val="150000"/>
              </a:lnSpc>
              <a:buFont typeface="Wingdings" pitchFamily="2" charset="2"/>
              <a:buChar char="§"/>
            </a:pPr>
            <a:r>
              <a:rPr lang="fa-IR" sz="2400" b="1" dirty="0" smtClean="0">
                <a:solidFill>
                  <a:srgbClr val="FF0000"/>
                </a:solidFill>
                <a:cs typeface="0 Kamran" pitchFamily="2" charset="-78"/>
                <a:sym typeface="Wingdings" pitchFamily="2" charset="2"/>
              </a:rPr>
              <a:t>ارتفاع ازسطح </a:t>
            </a:r>
            <a:r>
              <a:rPr lang="fa-IR" sz="2400" b="1" dirty="0">
                <a:solidFill>
                  <a:srgbClr val="FF0000"/>
                </a:solidFill>
                <a:cs typeface="0 Kamran" pitchFamily="2" charset="-78"/>
                <a:sym typeface="Wingdings" pitchFamily="2" charset="2"/>
              </a:rPr>
              <a:t>دریا</a:t>
            </a:r>
            <a:r>
              <a:rPr lang="fa-IR" sz="2400" b="1" dirty="0">
                <a:cs typeface="0 Kamran" pitchFamily="2" charset="-78"/>
                <a:sym typeface="Wingdings" pitchFamily="2" charset="2"/>
              </a:rPr>
              <a:t>:970متر</a:t>
            </a:r>
          </a:p>
          <a:p>
            <a:pPr algn="ctr">
              <a:lnSpc>
                <a:spcPct val="150000"/>
              </a:lnSpc>
              <a:buFont typeface="Wingdings" pitchFamily="2" charset="2"/>
              <a:buChar char="§"/>
            </a:pPr>
            <a:r>
              <a:rPr lang="fa-IR" sz="2400" b="1" dirty="0">
                <a:solidFill>
                  <a:srgbClr val="FF0000"/>
                </a:solidFill>
                <a:cs typeface="0 Kamran" pitchFamily="2" charset="-78"/>
                <a:sym typeface="Wingdings" pitchFamily="2" charset="2"/>
              </a:rPr>
              <a:t>فشارهوای </a:t>
            </a:r>
            <a:r>
              <a:rPr lang="fa-IR" sz="2400" b="1" dirty="0" smtClean="0">
                <a:solidFill>
                  <a:srgbClr val="FF0000"/>
                </a:solidFill>
                <a:cs typeface="0 Kamran" pitchFamily="2" charset="-78"/>
                <a:sym typeface="Wingdings" pitchFamily="2" charset="2"/>
              </a:rPr>
              <a:t>متوسط</a:t>
            </a:r>
            <a:r>
              <a:rPr lang="fa-IR" sz="2400" b="1" dirty="0" smtClean="0">
                <a:cs typeface="0 Kamran" pitchFamily="2" charset="-78"/>
                <a:sym typeface="Wingdings" pitchFamily="2" charset="2"/>
              </a:rPr>
              <a:t>:900میلی لیتر</a:t>
            </a:r>
            <a:endParaRPr lang="fa-IR" sz="2400" b="1" dirty="0">
              <a:cs typeface="0 Kamran" pitchFamily="2" charset="-78"/>
              <a:sym typeface="Wingdings" pitchFamily="2" charset="2"/>
            </a:endParaRPr>
          </a:p>
        </p:txBody>
      </p:sp>
      <p:sp>
        <p:nvSpPr>
          <p:cNvPr id="4" name="Rectangle 3"/>
          <p:cNvSpPr/>
          <p:nvPr/>
        </p:nvSpPr>
        <p:spPr>
          <a:xfrm>
            <a:off x="214282" y="928670"/>
            <a:ext cx="4572000" cy="5586145"/>
          </a:xfrm>
          <a:prstGeom prst="rect">
            <a:avLst/>
          </a:prstGeom>
        </p:spPr>
        <p:txBody>
          <a:bodyPr>
            <a:spAutoFit/>
          </a:bodyPr>
          <a:lstStyle/>
          <a:p>
            <a:pPr algn="ctr">
              <a:lnSpc>
                <a:spcPct val="150000"/>
              </a:lnSpc>
            </a:pPr>
            <a:r>
              <a:rPr lang="fa-IR" sz="2400" b="1" dirty="0" smtClean="0">
                <a:solidFill>
                  <a:srgbClr val="FF0000"/>
                </a:solidFill>
                <a:cs typeface="0 Kamran" pitchFamily="2" charset="-78"/>
                <a:sym typeface="Wingdings" pitchFamily="2" charset="2"/>
              </a:rPr>
              <a:t>فشارهوای حداقل روزانه:</a:t>
            </a:r>
            <a:r>
              <a:rPr lang="fa-IR" sz="2400" b="1" dirty="0" smtClean="0">
                <a:cs typeface="0 Kamran" pitchFamily="2" charset="-78"/>
                <a:sym typeface="Wingdings" pitchFamily="2" charset="2"/>
              </a:rPr>
              <a:t>7درجه</a:t>
            </a:r>
          </a:p>
          <a:p>
            <a:pPr algn="ctr">
              <a:lnSpc>
                <a:spcPct val="150000"/>
              </a:lnSpc>
            </a:pPr>
            <a:r>
              <a:rPr lang="fa-IR" sz="2400" b="1" dirty="0" smtClean="0">
                <a:solidFill>
                  <a:srgbClr val="FF0000"/>
                </a:solidFill>
                <a:cs typeface="0 Kamran" pitchFamily="2" charset="-78"/>
                <a:sym typeface="Wingdings" pitchFamily="2" charset="2"/>
              </a:rPr>
              <a:t>فشار هوای حداکثرروزانه</a:t>
            </a:r>
            <a:r>
              <a:rPr lang="fa-IR" sz="2400" b="1" dirty="0" smtClean="0">
                <a:cs typeface="0 Kamran" pitchFamily="2" charset="-78"/>
                <a:sym typeface="Wingdings" pitchFamily="2" charset="2"/>
              </a:rPr>
              <a:t>:21درجه</a:t>
            </a:r>
          </a:p>
          <a:p>
            <a:pPr algn="ctr">
              <a:lnSpc>
                <a:spcPct val="150000"/>
              </a:lnSpc>
            </a:pPr>
            <a:r>
              <a:rPr lang="fa-IR" sz="2400" b="1" dirty="0" smtClean="0">
                <a:solidFill>
                  <a:srgbClr val="FF0000"/>
                </a:solidFill>
                <a:cs typeface="0 Kamran" pitchFamily="2" charset="-78"/>
                <a:sym typeface="Wingdings" pitchFamily="2" charset="2"/>
              </a:rPr>
              <a:t>حداقل دمای هوا</a:t>
            </a:r>
            <a:r>
              <a:rPr lang="fa-IR" sz="2400" b="1" dirty="0" smtClean="0">
                <a:cs typeface="0 Kamran" pitchFamily="2" charset="-78"/>
                <a:sym typeface="Wingdings" pitchFamily="2" charset="2"/>
              </a:rPr>
              <a:t>:10-درجه</a:t>
            </a:r>
          </a:p>
          <a:p>
            <a:pPr algn="ctr">
              <a:lnSpc>
                <a:spcPct val="150000"/>
              </a:lnSpc>
            </a:pPr>
            <a:r>
              <a:rPr lang="fa-IR" sz="2400" b="1" dirty="0" smtClean="0">
                <a:solidFill>
                  <a:srgbClr val="FF0000"/>
                </a:solidFill>
                <a:cs typeface="0 Kamran" pitchFamily="2" charset="-78"/>
                <a:sym typeface="Wingdings" pitchFamily="2" charset="2"/>
              </a:rPr>
              <a:t>حداکثر دمای هوا</a:t>
            </a:r>
            <a:r>
              <a:rPr lang="fa-IR" sz="2400" b="1" dirty="0" smtClean="0">
                <a:cs typeface="0 Kamran" pitchFamily="2" charset="-78"/>
              </a:rPr>
              <a:t>:37درجه</a:t>
            </a:r>
          </a:p>
          <a:p>
            <a:pPr algn="ctr">
              <a:lnSpc>
                <a:spcPct val="150000"/>
              </a:lnSpc>
            </a:pPr>
            <a:r>
              <a:rPr lang="fa-IR" sz="2400" b="1" dirty="0" smtClean="0">
                <a:solidFill>
                  <a:srgbClr val="FF0000"/>
                </a:solidFill>
                <a:cs typeface="0 Kamran" pitchFamily="2" charset="-78"/>
                <a:sym typeface="Wingdings" pitchFamily="2" charset="2"/>
              </a:rPr>
              <a:t>روزدرجات گرمایش براساس18درجه</a:t>
            </a:r>
            <a:r>
              <a:rPr lang="fa-IR" sz="2400" b="1" dirty="0" smtClean="0">
                <a:cs typeface="0 Kamran" pitchFamily="2" charset="-78"/>
              </a:rPr>
              <a:t>:165</a:t>
            </a:r>
          </a:p>
          <a:p>
            <a:pPr algn="ctr">
              <a:lnSpc>
                <a:spcPct val="150000"/>
              </a:lnSpc>
            </a:pPr>
            <a:r>
              <a:rPr lang="fa-IR" sz="2400" b="1" dirty="0" smtClean="0">
                <a:solidFill>
                  <a:srgbClr val="FF0000"/>
                </a:solidFill>
                <a:cs typeface="0 Kamran" pitchFamily="2" charset="-78"/>
                <a:sym typeface="Wingdings" pitchFamily="2" charset="2"/>
              </a:rPr>
              <a:t>روزدرجات سرمایش براساس21درجه:</a:t>
            </a:r>
            <a:r>
              <a:rPr lang="fa-IR" sz="2400" b="1" dirty="0" smtClean="0">
                <a:cs typeface="0 Kamran" pitchFamily="2" charset="-78"/>
              </a:rPr>
              <a:t>130</a:t>
            </a:r>
          </a:p>
          <a:p>
            <a:pPr algn="ctr">
              <a:lnSpc>
                <a:spcPct val="150000"/>
              </a:lnSpc>
            </a:pPr>
            <a:r>
              <a:rPr lang="fa-IR" sz="2400" b="1" dirty="0" smtClean="0">
                <a:solidFill>
                  <a:srgbClr val="FF0000"/>
                </a:solidFill>
                <a:cs typeface="0 Kamran" pitchFamily="2" charset="-78"/>
                <a:sym typeface="Wingdings" pitchFamily="2" charset="2"/>
              </a:rPr>
              <a:t>متوسط نسبت رطوبت</a:t>
            </a:r>
            <a:r>
              <a:rPr lang="fa-IR" sz="2400" b="1" dirty="0" smtClean="0">
                <a:cs typeface="0 Kamran" pitchFamily="2" charset="-78"/>
              </a:rPr>
              <a:t>:25-50%</a:t>
            </a:r>
          </a:p>
          <a:p>
            <a:pPr algn="ctr">
              <a:lnSpc>
                <a:spcPct val="150000"/>
              </a:lnSpc>
            </a:pPr>
            <a:r>
              <a:rPr lang="fa-IR" sz="2400" b="1" dirty="0" smtClean="0">
                <a:solidFill>
                  <a:srgbClr val="FF0000"/>
                </a:solidFill>
                <a:cs typeface="0 Kamran" pitchFamily="2" charset="-78"/>
                <a:sym typeface="Wingdings" pitchFamily="2" charset="2"/>
              </a:rPr>
              <a:t>متوسط سرعت باد:</a:t>
            </a:r>
            <a:r>
              <a:rPr lang="fa-IR" sz="2400" b="1" dirty="0" smtClean="0">
                <a:cs typeface="0 Kamran" pitchFamily="2" charset="-78"/>
              </a:rPr>
              <a:t>25متر برپانیه</a:t>
            </a:r>
          </a:p>
          <a:p>
            <a:pPr algn="ctr">
              <a:lnSpc>
                <a:spcPct val="150000"/>
              </a:lnSpc>
            </a:pPr>
            <a:r>
              <a:rPr lang="fa-IR" sz="2400" b="1" dirty="0" smtClean="0">
                <a:solidFill>
                  <a:srgbClr val="FF0000"/>
                </a:solidFill>
                <a:cs typeface="0 Kamran" pitchFamily="2" charset="-78"/>
                <a:sym typeface="Wingdings" pitchFamily="2" charset="2"/>
              </a:rPr>
              <a:t>جهت بادغالب:</a:t>
            </a:r>
            <a:r>
              <a:rPr lang="fa-IR" sz="2400" b="1" dirty="0" smtClean="0">
                <a:cs typeface="0 Kamran" pitchFamily="2" charset="-78"/>
              </a:rPr>
              <a:t>غرب به شرق</a:t>
            </a:r>
          </a:p>
          <a:p>
            <a:pPr algn="ctr">
              <a:lnSpc>
                <a:spcPct val="150000"/>
              </a:lnSpc>
            </a:pPr>
            <a:r>
              <a:rPr lang="fa-IR" sz="2400" b="1" dirty="0" smtClean="0">
                <a:solidFill>
                  <a:srgbClr val="FF0000"/>
                </a:solidFill>
                <a:cs typeface="0 Kamran" pitchFamily="2" charset="-78"/>
                <a:sym typeface="Wingdings" pitchFamily="2" charset="2"/>
              </a:rPr>
              <a:t>روزهای آفتابی سال:</a:t>
            </a:r>
            <a:r>
              <a:rPr lang="fa-IR" sz="2400" b="1" dirty="0" smtClean="0">
                <a:cs typeface="0 Kamran" pitchFamily="2" charset="-78"/>
              </a:rPr>
              <a:t>342روز</a:t>
            </a:r>
            <a:endParaRPr lang="fa-IR" sz="2400" b="1" dirty="0">
              <a:cs typeface="0 Kamran"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6237312"/>
            <a:ext cx="4070345" cy="461665"/>
          </a:xfrm>
          <a:prstGeom prst="rect">
            <a:avLst/>
          </a:prstGeom>
          <a:noFill/>
        </p:spPr>
        <p:txBody>
          <a:bodyPr wrap="none" rtlCol="1">
            <a:spAutoFit/>
          </a:bodyPr>
          <a:lstStyle/>
          <a:p>
            <a:r>
              <a:rPr lang="fa-IR" sz="2400" b="1" dirty="0">
                <a:cs typeface="B Davat" panose="00000400000000000000" pitchFamily="2" charset="-78"/>
              </a:rPr>
              <a:t>طراحی ترکیب فضاهای بینابین و ارتباط آنها</a:t>
            </a:r>
          </a:p>
        </p:txBody>
      </p:sp>
      <p:pic>
        <p:nvPicPr>
          <p:cNvPr id="15362" name="Picture 2" descr="C:\Users\ziep\Desktop\25\1\1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16632"/>
            <a:ext cx="8388148" cy="61206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6165304"/>
            <a:ext cx="4267515" cy="461665"/>
          </a:xfrm>
          <a:prstGeom prst="rect">
            <a:avLst/>
          </a:prstGeom>
          <a:noFill/>
        </p:spPr>
        <p:txBody>
          <a:bodyPr wrap="none" rtlCol="1">
            <a:spAutoFit/>
          </a:bodyPr>
          <a:lstStyle/>
          <a:p>
            <a:r>
              <a:rPr lang="fa-IR" sz="2400" b="1" dirty="0">
                <a:cs typeface="B Davat" panose="00000400000000000000" pitchFamily="2" charset="-78"/>
              </a:rPr>
              <a:t>چیدمان خورده فضاهای پیشنهادی میدان راه اهن</a:t>
            </a:r>
          </a:p>
        </p:txBody>
      </p:sp>
      <p:pic>
        <p:nvPicPr>
          <p:cNvPr id="16386" name="Picture 2" descr="C:\Users\ziep\Desktop\25\1\1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62" y="260648"/>
            <a:ext cx="8679510" cy="57991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_1393061110225247.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a:blipFill dpi="0" rotWithShape="1">
            <a:blip r:embed="rId3" cstate="print">
              <a:alphaModFix amt="97000"/>
              <a:duotone>
                <a:prstClr val="black"/>
                <a:schemeClr val="accent6">
                  <a:tint val="45000"/>
                  <a:satMod val="400000"/>
                </a:schemeClr>
              </a:duotone>
            </a:blip>
            <a:srcRect/>
            <a:tile tx="0" ty="0" sx="100000" sy="100000" flip="none" algn="tl"/>
          </a:blipFill>
        </p:spPr>
      </p:pic>
      <p:sp>
        <p:nvSpPr>
          <p:cNvPr id="7" name="Rectangle 6"/>
          <p:cNvSpPr/>
          <p:nvPr/>
        </p:nvSpPr>
        <p:spPr>
          <a:xfrm>
            <a:off x="1714480" y="428604"/>
            <a:ext cx="5808000" cy="523220"/>
          </a:xfrm>
          <a:prstGeom prst="rect">
            <a:avLst/>
          </a:prstGeom>
          <a:noFill/>
        </p:spPr>
        <p:txBody>
          <a:bodyPr wrap="square" lIns="91440" tIns="45720" rIns="91440" bIns="45720">
            <a:spAutoFit/>
          </a:bodyPr>
          <a:lstStyle/>
          <a:p>
            <a:pPr algn="ctr"/>
            <a:r>
              <a:rPr lang="fa-IR" sz="2800" dirty="0">
                <a:solidFill>
                  <a:schemeClr val="accent6">
                    <a:lumMod val="75000"/>
                  </a:schemeClr>
                </a:solidFill>
                <a:cs typeface="0 Farnaz" pitchFamily="2" charset="-78"/>
              </a:rPr>
              <a:t>ایستگاه راه آهن مشهد</a:t>
            </a:r>
          </a:p>
        </p:txBody>
      </p:sp>
      <p:sp>
        <p:nvSpPr>
          <p:cNvPr id="10" name="TextBox 9"/>
          <p:cNvSpPr txBox="1"/>
          <p:nvPr/>
        </p:nvSpPr>
        <p:spPr>
          <a:xfrm>
            <a:off x="2714612" y="1000108"/>
            <a:ext cx="4251484" cy="6124754"/>
          </a:xfrm>
          <a:prstGeom prst="rect">
            <a:avLst/>
          </a:prstGeom>
          <a:noFill/>
        </p:spPr>
        <p:txBody>
          <a:bodyPr wrap="square" rtlCol="1">
            <a:spAutoFit/>
          </a:bodyPr>
          <a:lstStyle/>
          <a:p>
            <a:pPr algn="ctr">
              <a:lnSpc>
                <a:spcPct val="200000"/>
              </a:lnSpc>
            </a:pPr>
            <a:r>
              <a:rPr lang="fa-I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0 Kamran" pitchFamily="2" charset="-78"/>
              </a:rPr>
              <a:t>کشور : ایران</a:t>
            </a:r>
          </a:p>
          <a:p>
            <a:pPr algn="ctr">
              <a:lnSpc>
                <a:spcPct val="200000"/>
              </a:lnSpc>
            </a:pPr>
            <a:r>
              <a:rPr lang="fa-I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0 Kamran" pitchFamily="2" charset="-78"/>
              </a:rPr>
              <a:t>شهر: مشهد</a:t>
            </a:r>
          </a:p>
          <a:p>
            <a:pPr algn="ctr">
              <a:lnSpc>
                <a:spcPct val="200000"/>
              </a:lnSpc>
            </a:pPr>
            <a:r>
              <a:rPr lang="fa-I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0 Kamran" pitchFamily="2" charset="-78"/>
              </a:rPr>
              <a:t>تاریخ ساخت: 25 شهریور 1334</a:t>
            </a:r>
          </a:p>
          <a:p>
            <a:pPr algn="ctr">
              <a:lnSpc>
                <a:spcPct val="200000"/>
              </a:lnSpc>
            </a:pPr>
            <a:r>
              <a:rPr lang="fa-I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0 Kamran" pitchFamily="2" charset="-78"/>
              </a:rPr>
              <a:t>معمار: حیدر </a:t>
            </a:r>
            <a:r>
              <a:rPr lang="fa-I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0 Kamran" pitchFamily="2" charset="-78"/>
              </a:rPr>
              <a:t>قلی خان غیایی شاملو.به سرپرستی مرتضی کباری</a:t>
            </a:r>
            <a:endParaRPr lang="fa-I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0 Kamran" pitchFamily="2" charset="-78"/>
            </a:endParaRPr>
          </a:p>
          <a:p>
            <a:pPr algn="ctr">
              <a:lnSpc>
                <a:spcPct val="200000"/>
              </a:lnSpc>
            </a:pPr>
            <a:r>
              <a:rPr lang="fa-I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0 Kamran" pitchFamily="2" charset="-78"/>
              </a:rPr>
              <a:t>تاریخ بهره برداری: 4 آبان </a:t>
            </a:r>
            <a:r>
              <a:rPr lang="fa-I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0 Kamran" pitchFamily="2" charset="-78"/>
              </a:rPr>
              <a:t>1345</a:t>
            </a:r>
          </a:p>
          <a:p>
            <a:pPr algn="ctr">
              <a:lnSpc>
                <a:spcPct val="200000"/>
              </a:lnSpc>
            </a:pPr>
            <a:r>
              <a:rPr lang="fa-I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0 Kamran" pitchFamily="2" charset="-78"/>
              </a:rPr>
              <a:t>مساحت: 12000متر</a:t>
            </a:r>
            <a:endParaRPr lang="fa-I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0 Kamra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_big.jpg"/>
          <p:cNvPicPr>
            <a:picLocks noChangeAspect="1"/>
          </p:cNvPicPr>
          <p:nvPr/>
        </p:nvPicPr>
        <p:blipFill>
          <a:blip r:embed="rId2" cstate="print">
            <a:duotone>
              <a:prstClr val="black"/>
              <a:schemeClr val="accent3">
                <a:tint val="45000"/>
                <a:satMod val="400000"/>
              </a:schemeClr>
            </a:duotone>
            <a:lum bright="30000"/>
          </a:blip>
          <a:stretch>
            <a:fillRect/>
          </a:stretch>
        </p:blipFill>
        <p:spPr>
          <a:xfrm>
            <a:off x="0" y="0"/>
            <a:ext cx="9144000" cy="6857999"/>
          </a:xfrm>
          <a:prstGeom prst="rect">
            <a:avLst/>
          </a:prstGeom>
        </p:spPr>
      </p:pic>
      <p:sp>
        <p:nvSpPr>
          <p:cNvPr id="3" name="Rectangle 2"/>
          <p:cNvSpPr/>
          <p:nvPr/>
        </p:nvSpPr>
        <p:spPr>
          <a:xfrm>
            <a:off x="9572660" y="500042"/>
            <a:ext cx="2500330" cy="830997"/>
          </a:xfrm>
          <a:prstGeom prst="rect">
            <a:avLst/>
          </a:prstGeom>
        </p:spPr>
        <p:txBody>
          <a:bodyPr wrap="square">
            <a:spAutoFit/>
          </a:bodyPr>
          <a:lstStyle/>
          <a:p>
            <a:endParaRPr lang="fa-IR" sz="4800" dirty="0"/>
          </a:p>
        </p:txBody>
      </p:sp>
      <p:sp>
        <p:nvSpPr>
          <p:cNvPr id="5" name="Rectangle 4"/>
          <p:cNvSpPr/>
          <p:nvPr/>
        </p:nvSpPr>
        <p:spPr>
          <a:xfrm>
            <a:off x="285720" y="1285860"/>
            <a:ext cx="8501122" cy="5016758"/>
          </a:xfrm>
          <a:prstGeom prst="rect">
            <a:avLst/>
          </a:prstGeom>
        </p:spPr>
        <p:txBody>
          <a:bodyPr wrap="square">
            <a:spAutoFit/>
          </a:bodyPr>
          <a:lstStyle/>
          <a:p>
            <a:pPr algn="ctr">
              <a:lnSpc>
                <a:spcPct val="200000"/>
              </a:lnSpc>
            </a:pPr>
            <a:r>
              <a:rPr lang="fa-IR" sz="2000" dirty="0">
                <a:cs typeface="0 Bardiya Bold" pitchFamily="2" charset="-78"/>
              </a:rPr>
              <a:t>ایستگاه راه آهن مشهد، یکی از بیست شاهکار معماری بعد از جنگ جهانی دوم در آسیا و زیباترین و مجهزترین ایستگاه راه آهن ایران است. </a:t>
            </a:r>
            <a:endParaRPr lang="fa-IR" sz="2000" dirty="0" smtClean="0">
              <a:cs typeface="0 Bardiya Bold" pitchFamily="2" charset="-78"/>
            </a:endParaRPr>
          </a:p>
          <a:p>
            <a:pPr algn="ctr">
              <a:lnSpc>
                <a:spcPct val="200000"/>
              </a:lnSpc>
            </a:pPr>
            <a:r>
              <a:rPr lang="fa-IR" sz="2000" dirty="0" smtClean="0">
                <a:cs typeface="0 Bardiya Bold" pitchFamily="2" charset="-78"/>
              </a:rPr>
              <a:t>این </a:t>
            </a:r>
            <a:r>
              <a:rPr lang="fa-IR" sz="2000" dirty="0">
                <a:cs typeface="0 Bardiya Bold" pitchFamily="2" charset="-78"/>
              </a:rPr>
              <a:t>بنا در بدو ورود، با سقفی معلق و عظیم، به مسافران خوش آمد می گوید. سپس با عبور از آرایه ای از ستونها، به سالنی مشابه تاق کاخ کسرا (ایوان مدائن) می رسیم که بلند مرتبگی سقف آن، عظمتی را در ذهن بیننده ایجاد می کند. ساختار مستطیلی پلان ، نمای كلاسیك با ستونهای منظم و سقف منحنی ، مجموعه زیبایی را پدید آورده كه فضایی مطلوب برای انبساط خاطر هر مسافر مضطرب است . حجم یادمانی بیرون ، در درون ، سالنی با شكوه می‌سازد كه با اجزایی متناسب همه در خدمت مضمونی كاربردی سفر قرار می‌گیرند</a:t>
            </a:r>
            <a:r>
              <a:rPr lang="fa-IR" dirty="0"/>
              <a:t>.</a:t>
            </a:r>
          </a:p>
        </p:txBody>
      </p:sp>
      <p:sp>
        <p:nvSpPr>
          <p:cNvPr id="6" name="TextBox 5"/>
          <p:cNvSpPr txBox="1"/>
          <p:nvPr/>
        </p:nvSpPr>
        <p:spPr>
          <a:xfrm>
            <a:off x="3774057" y="357166"/>
            <a:ext cx="1792478" cy="523220"/>
          </a:xfrm>
          <a:prstGeom prst="rect">
            <a:avLst/>
          </a:prstGeom>
          <a:noFill/>
        </p:spPr>
        <p:txBody>
          <a:bodyPr wrap="none" rtlCol="1">
            <a:spAutoFit/>
          </a:bodyPr>
          <a:lstStyle/>
          <a:p>
            <a:r>
              <a:rPr lang="fa-IR" sz="2800" dirty="0" smtClean="0">
                <a:cs typeface="0 Farnaz" pitchFamily="2" charset="-78"/>
              </a:rPr>
              <a:t>معماری  بنا:</a:t>
            </a:r>
            <a:endParaRPr lang="fa-IR" sz="2800" dirty="0">
              <a:cs typeface="0 Farnaz"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4_big.jpg"/>
          <p:cNvPicPr>
            <a:picLocks noChangeAspect="1"/>
          </p:cNvPicPr>
          <p:nvPr/>
        </p:nvPicPr>
        <p:blipFill>
          <a:blip r:embed="rId2" cstate="print">
            <a:duotone>
              <a:prstClr val="black"/>
              <a:schemeClr val="accent3">
                <a:tint val="45000"/>
                <a:satMod val="400000"/>
              </a:schemeClr>
            </a:duotone>
            <a:lum bright="30000"/>
          </a:blip>
          <a:stretch>
            <a:fillRect/>
          </a:stretch>
        </p:blipFill>
        <p:spPr>
          <a:xfrm>
            <a:off x="0" y="0"/>
            <a:ext cx="9144000" cy="6857999"/>
          </a:xfrm>
          <a:prstGeom prst="rect">
            <a:avLst/>
          </a:prstGeom>
        </p:spPr>
      </p:pic>
      <p:sp>
        <p:nvSpPr>
          <p:cNvPr id="5" name="Rectangle 4"/>
          <p:cNvSpPr/>
          <p:nvPr/>
        </p:nvSpPr>
        <p:spPr>
          <a:xfrm>
            <a:off x="642910" y="214291"/>
            <a:ext cx="8286808" cy="2800767"/>
          </a:xfrm>
          <a:prstGeom prst="rect">
            <a:avLst/>
          </a:prstGeom>
        </p:spPr>
        <p:txBody>
          <a:bodyPr wrap="square">
            <a:spAutoFit/>
          </a:bodyPr>
          <a:lstStyle/>
          <a:p>
            <a:pPr>
              <a:lnSpc>
                <a:spcPct val="200000"/>
              </a:lnSpc>
            </a:pPr>
            <a:r>
              <a:rPr lang="fa-IR" sz="2800" dirty="0">
                <a:cs typeface="0 Farnaz" pitchFamily="2" charset="-78"/>
              </a:rPr>
              <a:t>نمای داخلی</a:t>
            </a:r>
            <a:r>
              <a:rPr lang="fa-IR" sz="2400" dirty="0" smtClean="0"/>
              <a:t/>
            </a:r>
            <a:br>
              <a:rPr lang="fa-IR" sz="2400" dirty="0" smtClean="0"/>
            </a:br>
            <a:r>
              <a:rPr lang="fa-IR" sz="2000" dirty="0">
                <a:cs typeface="0 Bardiya Bold" pitchFamily="2" charset="-78"/>
              </a:rPr>
              <a:t>توالی ستونهای سفیدپوش سنگی در نمای اصلی ، ریتم یكسان صدای آشنای قطار را تداعی می‌كند و سایه روشن مطبوعی را زیر منحنی تیره سقف پدید می‌آورد .سازه (المان) مقابل ایستگاه مفهوم فضای ایستگاهی را كامل كرده و نشانه به هم رسیدن و...</a:t>
            </a:r>
          </a:p>
        </p:txBody>
      </p:sp>
      <p:pic>
        <p:nvPicPr>
          <p:cNvPr id="4" name="Picture 3" descr="mashhad-station2.jpg"/>
          <p:cNvPicPr>
            <a:picLocks noChangeAspect="1"/>
          </p:cNvPicPr>
          <p:nvPr/>
        </p:nvPicPr>
        <p:blipFill>
          <a:blip r:embed="rId3" cstate="print"/>
          <a:stretch>
            <a:fillRect/>
          </a:stretch>
        </p:blipFill>
        <p:spPr>
          <a:xfrm>
            <a:off x="1928794" y="2570058"/>
            <a:ext cx="5739550" cy="407508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4_big.jpg"/>
          <p:cNvPicPr>
            <a:picLocks noChangeAspect="1"/>
          </p:cNvPicPr>
          <p:nvPr/>
        </p:nvPicPr>
        <p:blipFill>
          <a:blip r:embed="rId2" cstate="print">
            <a:duotone>
              <a:prstClr val="black"/>
              <a:schemeClr val="accent3">
                <a:tint val="45000"/>
                <a:satMod val="400000"/>
              </a:schemeClr>
            </a:duotone>
            <a:lum bright="30000"/>
          </a:blip>
          <a:stretch>
            <a:fillRect/>
          </a:stretch>
        </p:blipFill>
        <p:spPr>
          <a:xfrm>
            <a:off x="0" y="0"/>
            <a:ext cx="9144000" cy="6857999"/>
          </a:xfrm>
          <a:prstGeom prst="rect">
            <a:avLst/>
          </a:prstGeom>
        </p:spPr>
      </p:pic>
      <p:pic>
        <p:nvPicPr>
          <p:cNvPr id="4" name="Picture 3" descr="station.jpg"/>
          <p:cNvPicPr>
            <a:picLocks noChangeAspect="1"/>
          </p:cNvPicPr>
          <p:nvPr/>
        </p:nvPicPr>
        <p:blipFill>
          <a:blip r:embed="rId3" cstate="print"/>
          <a:stretch>
            <a:fillRect/>
          </a:stretch>
        </p:blipFill>
        <p:spPr>
          <a:xfrm>
            <a:off x="635266" y="423891"/>
            <a:ext cx="7873465" cy="6429420"/>
          </a:xfrm>
          <a:prstGeom prst="rect">
            <a:avLst/>
          </a:prstGeom>
          <a:ln>
            <a:noFill/>
          </a:ln>
          <a:effectLst>
            <a:softEdge rad="112500"/>
          </a:effectLst>
        </p:spPr>
      </p:pic>
      <p:sp>
        <p:nvSpPr>
          <p:cNvPr id="5" name="Rectangle 4"/>
          <p:cNvSpPr/>
          <p:nvPr/>
        </p:nvSpPr>
        <p:spPr>
          <a:xfrm>
            <a:off x="3143240" y="0"/>
            <a:ext cx="2649745" cy="461665"/>
          </a:xfrm>
          <a:prstGeom prst="rect">
            <a:avLst/>
          </a:prstGeom>
        </p:spPr>
        <p:txBody>
          <a:bodyPr wrap="square">
            <a:spAutoFit/>
          </a:bodyPr>
          <a:lstStyle/>
          <a:p>
            <a:r>
              <a:rPr lang="fa-IR" sz="2400" dirty="0" smtClean="0">
                <a:cs typeface="0 Farnaz" pitchFamily="2" charset="-78"/>
              </a:rPr>
              <a:t>پلان ایستگاه راه آهن</a:t>
            </a: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_big.jpg"/>
          <p:cNvPicPr>
            <a:picLocks noChangeAspect="1"/>
          </p:cNvPicPr>
          <p:nvPr/>
        </p:nvPicPr>
        <p:blipFill>
          <a:blip r:embed="rId2" cstate="print">
            <a:duotone>
              <a:prstClr val="black"/>
              <a:schemeClr val="accent3">
                <a:tint val="45000"/>
                <a:satMod val="400000"/>
              </a:schemeClr>
            </a:duotone>
            <a:lum bright="30000"/>
          </a:blip>
          <a:stretch>
            <a:fillRect/>
          </a:stretch>
        </p:blipFill>
        <p:spPr>
          <a:xfrm>
            <a:off x="0" y="0"/>
            <a:ext cx="9144000" cy="6857999"/>
          </a:xfrm>
          <a:prstGeom prst="rect">
            <a:avLst/>
          </a:prstGeom>
        </p:spPr>
      </p:pic>
      <p:sp>
        <p:nvSpPr>
          <p:cNvPr id="3" name="Rectangle 2"/>
          <p:cNvSpPr/>
          <p:nvPr/>
        </p:nvSpPr>
        <p:spPr>
          <a:xfrm>
            <a:off x="857224" y="571480"/>
            <a:ext cx="7929602" cy="707886"/>
          </a:xfrm>
          <a:prstGeom prst="rect">
            <a:avLst/>
          </a:prstGeom>
        </p:spPr>
        <p:txBody>
          <a:bodyPr wrap="square">
            <a:spAutoFit/>
          </a:bodyPr>
          <a:lstStyle/>
          <a:p>
            <a:r>
              <a:rPr lang="fa-IR" sz="2000" dirty="0">
                <a:cs typeface="0 Bardiya Bold" pitchFamily="2" charset="-78"/>
              </a:rPr>
              <a:t>ایستگاه مشهد به دو ایستگاه باری و مسافری تفکیک شده و دارای ۷ خط قبول و اعزام مسافری و خط مربوط به ایستگاه باری و خطوط تخلیه و بارگیری در محوطه گمرک و خطوط تعمیرات می باشد</a:t>
            </a:r>
            <a:r>
              <a:rPr lang="fa-IR" dirty="0" smtClean="0"/>
              <a:t>.</a:t>
            </a:r>
            <a:endParaRPr lang="fa-IR" dirty="0"/>
          </a:p>
        </p:txBody>
      </p:sp>
      <p:pic>
        <p:nvPicPr>
          <p:cNvPr id="4" name="Picture 3" descr="28 (1).jpg"/>
          <p:cNvPicPr>
            <a:picLocks noChangeAspect="1"/>
          </p:cNvPicPr>
          <p:nvPr/>
        </p:nvPicPr>
        <p:blipFill>
          <a:blip r:embed="rId3" cstate="print"/>
          <a:stretch>
            <a:fillRect/>
          </a:stretch>
        </p:blipFill>
        <p:spPr>
          <a:xfrm>
            <a:off x="857224" y="1500174"/>
            <a:ext cx="7715304" cy="51306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948</Words>
  <Application>Microsoft Office PowerPoint</Application>
  <PresentationFormat>On-screen Show (4:3)</PresentationFormat>
  <Paragraphs>106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 Rayaneh</dc:creator>
  <cp:lastModifiedBy>User</cp:lastModifiedBy>
  <cp:revision>42</cp:revision>
  <dcterms:created xsi:type="dcterms:W3CDTF">2015-10-11T12:25:48Z</dcterms:created>
  <dcterms:modified xsi:type="dcterms:W3CDTF">2017-11-11T21:35:38Z</dcterms:modified>
</cp:coreProperties>
</file>