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96337D-DFF4-471A-80EC-AF3E16FF8C64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500390-9217-4771-933E-DA4C1B3DA31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44" y="928670"/>
            <a:ext cx="200888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به نام خدا</a:t>
            </a:r>
            <a:endParaRPr lang="fa-IR" sz="40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4346" y="3429000"/>
            <a:ext cx="781594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روش های تعیین </a:t>
            </a:r>
            <a:r>
              <a:rPr lang="en-US" sz="480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.</a:t>
            </a:r>
            <a:r>
              <a:rPr lang="fa-IR" sz="480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مرکز </a:t>
            </a:r>
            <a:r>
              <a:rPr lang="fa-IR" sz="4800" dirty="0" smtClean="0">
                <a:solidFill>
                  <a:srgbClr val="00B0F0"/>
                </a:solidFill>
                <a:latin typeface="Titr" pitchFamily="2" charset="-78"/>
                <a:cs typeface="Titr" pitchFamily="2" charset="-78"/>
              </a:rPr>
              <a:t>دایره </a:t>
            </a:r>
          </a:p>
        </p:txBody>
      </p:sp>
    </p:spTree>
  </p:cSld>
  <p:clrMapOvr>
    <a:masterClrMapping/>
  </p:clrMapOvr>
  <p:transition spd="slow">
    <p:wedg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9454" y="785794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روش اول :</a:t>
            </a:r>
            <a:endParaRPr lang="fa-IR" sz="2400" dirty="0">
              <a:solidFill>
                <a:srgbClr val="FF0000"/>
              </a:solidFill>
              <a:latin typeface="Titr" pitchFamily="2" charset="-78"/>
              <a:cs typeface="Titr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1472" y="642918"/>
            <a:ext cx="1928826" cy="171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2359239" y="2285992"/>
            <a:ext cx="653255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دایره ی مقابل را که وتر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AB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روی آن مشخص شده است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درنظر بگیرید. عمود منصف این وتر را رسم کنید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این عمود منصف دایره رابه دو قسمت مساوی تقسیم می کند.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6" name="Straight Connector 5"/>
          <p:cNvCxnSpPr>
            <a:stCxn id="3" idx="2"/>
          </p:cNvCxnSpPr>
          <p:nvPr/>
        </p:nvCxnSpPr>
        <p:spPr>
          <a:xfrm rot="10800000" flipH="1" flipV="1">
            <a:off x="571472" y="1500162"/>
            <a:ext cx="1000132" cy="857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148" y="1214422"/>
            <a:ext cx="3802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latin typeface="Titr" pitchFamily="2" charset="-78"/>
                <a:cs typeface="Titr" pitchFamily="2" charset="-78"/>
              </a:rPr>
              <a:t>A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2428868"/>
            <a:ext cx="3802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latin typeface="Titr" pitchFamily="2" charset="-78"/>
                <a:cs typeface="Titr" pitchFamily="2" charset="-78"/>
              </a:rPr>
              <a:t>B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9214" y="4143380"/>
            <a:ext cx="553228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بنابراین قسمتی از این عمود منصف که داخل دایره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است ، قطری از دایره است </a:t>
            </a:r>
            <a:r>
              <a:rPr lang="fa-IR" sz="2400" dirty="0" smtClean="0"/>
              <a:t>.</a:t>
            </a:r>
            <a:endParaRPr lang="fa-IR" sz="2400" dirty="0"/>
          </a:p>
        </p:txBody>
      </p:sp>
      <p:sp>
        <p:nvSpPr>
          <p:cNvPr id="13" name="Oval 12"/>
          <p:cNvSpPr/>
          <p:nvPr/>
        </p:nvSpPr>
        <p:spPr>
          <a:xfrm>
            <a:off x="357158" y="4500570"/>
            <a:ext cx="1928826" cy="171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" name="Straight Connector 13"/>
          <p:cNvCxnSpPr>
            <a:stCxn id="13" idx="2"/>
          </p:cNvCxnSpPr>
          <p:nvPr/>
        </p:nvCxnSpPr>
        <p:spPr>
          <a:xfrm rot="10800000" flipH="1" flipV="1">
            <a:off x="357158" y="5357814"/>
            <a:ext cx="1000132" cy="857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5143512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A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4414" y="6286520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B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357158" y="4357693"/>
            <a:ext cx="2000264" cy="20002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1743" y="428604"/>
            <a:ext cx="7364517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برای رسم قطری دیگر ،عمود منصف وتر دیگری از دایره رارسم کنید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که با وتر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AB</a:t>
            </a:r>
            <a:r>
              <a:rPr lang="en-US" sz="2400" dirty="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موازی نباشد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به این ترتیب ، مرکز دایره که محل برخورد این دو قطر است 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مشخص می شود </a:t>
            </a:r>
            <a:r>
              <a:rPr lang="fa-IR" sz="2400" dirty="0" smtClean="0"/>
              <a:t>.</a:t>
            </a:r>
            <a:endParaRPr lang="fa-IR" sz="2400" dirty="0"/>
          </a:p>
        </p:txBody>
      </p:sp>
      <p:sp>
        <p:nvSpPr>
          <p:cNvPr id="3" name="Oval 2"/>
          <p:cNvSpPr/>
          <p:nvPr/>
        </p:nvSpPr>
        <p:spPr>
          <a:xfrm>
            <a:off x="2357422" y="3000372"/>
            <a:ext cx="1928826" cy="171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" name="Straight Connector 3"/>
          <p:cNvCxnSpPr/>
          <p:nvPr/>
        </p:nvCxnSpPr>
        <p:spPr>
          <a:xfrm rot="10800000" flipV="1">
            <a:off x="2285984" y="2857496"/>
            <a:ext cx="2000264" cy="200026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 flipH="1" flipV="1">
            <a:off x="2357422" y="3857628"/>
            <a:ext cx="1000132" cy="8572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3500438"/>
            <a:ext cx="3802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A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4786322"/>
            <a:ext cx="3802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B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571868" y="3857628"/>
            <a:ext cx="100092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00496" y="4429132"/>
            <a:ext cx="3633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D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3071810"/>
            <a:ext cx="39786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latin typeface="Titr" pitchFamily="2" charset="-78"/>
                <a:cs typeface="Titr" pitchFamily="2" charset="-78"/>
              </a:rPr>
              <a:t>C</a:t>
            </a:r>
            <a:endParaRPr lang="fa-IR" dirty="0">
              <a:latin typeface="Titr" pitchFamily="2" charset="-78"/>
              <a:cs typeface="Titr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14480" y="3786190"/>
            <a:ext cx="3000396" cy="714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dir="in"/>
    <p:sndAc>
      <p:stSnd>
        <p:snd r:embed="rId2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1627" y="500042"/>
            <a:ext cx="7399846" cy="304698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روش دوم :</a:t>
            </a:r>
          </a:p>
          <a:p>
            <a:endParaRPr lang="fa-IR" sz="2400" dirty="0">
              <a:latin typeface="Titr" pitchFamily="2" charset="-78"/>
              <a:cs typeface="Titr" pitchFamily="2" charset="-78"/>
            </a:endParaRP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این روش را ابوالحسن ، یکی از ریاضی دانان مسلمان قرن 13 ابداع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کرده است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روی محیط دایره دو نقطه ی دلخواه بگیرید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به مرکز این نقاط ، دو کمان با شعاع های مساوی رسم کنید تا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یکدیگر رادرون دایره در نقطه ای به نام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C</a:t>
            </a:r>
            <a:r>
              <a:rPr lang="en-US" sz="2400" dirty="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قطع کنند .</a:t>
            </a:r>
            <a:endParaRPr lang="fa-IR" sz="2400" dirty="0">
              <a:latin typeface="Titr" pitchFamily="2" charset="-78"/>
              <a:cs typeface="Titr" pitchFamily="2" charset="-78"/>
            </a:endParaRPr>
          </a:p>
          <a:p>
            <a:endParaRPr lang="fa-IR" sz="2400" dirty="0"/>
          </a:p>
        </p:txBody>
      </p:sp>
      <p:sp>
        <p:nvSpPr>
          <p:cNvPr id="3" name="Flowchart: Connector 2"/>
          <p:cNvSpPr/>
          <p:nvPr/>
        </p:nvSpPr>
        <p:spPr>
          <a:xfrm>
            <a:off x="1285852" y="3643314"/>
            <a:ext cx="2643206" cy="23574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3786182" y="4786322"/>
            <a:ext cx="2400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.</a:t>
            </a:r>
            <a:endParaRPr lang="fa-IR" sz="32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3071802" y="5500702"/>
            <a:ext cx="24003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.</a:t>
            </a:r>
            <a:endParaRPr lang="fa-IR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975623" y="5929330"/>
            <a:ext cx="44595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>
                <a:latin typeface="Titr" pitchFamily="2" charset="-78"/>
                <a:cs typeface="Titr" pitchFamily="2" charset="-78"/>
              </a:rPr>
              <a:t>A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3718" y="5000636"/>
            <a:ext cx="44595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latin typeface="Titr" pitchFamily="2" charset="-78"/>
                <a:cs typeface="Titr" pitchFamily="2" charset="-78"/>
              </a:rPr>
              <a:t>B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Arc 17"/>
          <p:cNvSpPr/>
          <p:nvPr/>
        </p:nvSpPr>
        <p:spPr>
          <a:xfrm>
            <a:off x="2000232" y="4572008"/>
            <a:ext cx="714380" cy="92869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Arc 20"/>
          <p:cNvSpPr/>
          <p:nvPr/>
        </p:nvSpPr>
        <p:spPr>
          <a:xfrm flipV="1">
            <a:off x="1857356" y="4357694"/>
            <a:ext cx="1000132" cy="42862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TextBox 21"/>
          <p:cNvSpPr txBox="1"/>
          <p:nvPr/>
        </p:nvSpPr>
        <p:spPr>
          <a:xfrm>
            <a:off x="2428860" y="4214818"/>
            <a:ext cx="38113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.</a:t>
            </a:r>
            <a:endParaRPr lang="fa-IR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751559" y="4500570"/>
            <a:ext cx="46839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>
                <a:latin typeface="Titr" pitchFamily="2" charset="-78"/>
                <a:cs typeface="Titr" pitchFamily="2" charset="-78"/>
              </a:rPr>
              <a:t>C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wheel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0740" y="357166"/>
            <a:ext cx="7141699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مجددا به مرکز نقاط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A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و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B</a:t>
            </a:r>
            <a:r>
              <a:rPr lang="en-US" sz="2400" dirty="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، دو کمان دیگر به شعاع های مساوی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بزنید تا یکدیگر را در نقطه ی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D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قطع کنند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پاره خطی که از دو نقطه ی 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C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و</a:t>
            </a:r>
            <a:r>
              <a:rPr lang="en-US" sz="2000" dirty="0" smtClean="0">
                <a:latin typeface="Titr" pitchFamily="2" charset="-78"/>
                <a:cs typeface="Titr" pitchFamily="2" charset="-78"/>
              </a:rPr>
              <a:t>D</a:t>
            </a:r>
            <a:r>
              <a:rPr lang="en-US" sz="2400" dirty="0" smtClean="0">
                <a:latin typeface="Titr" pitchFamily="2" charset="-78"/>
                <a:cs typeface="Titr" pitchFamily="2" charset="-78"/>
              </a:rPr>
              <a:t> </a:t>
            </a:r>
            <a:r>
              <a:rPr lang="fa-IR" sz="2400" dirty="0" smtClean="0">
                <a:latin typeface="Titr" pitchFamily="2" charset="-78"/>
                <a:cs typeface="Titr" pitchFamily="2" charset="-78"/>
              </a:rPr>
              <a:t> می گذرد و محدود به دایره 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است ، قطری از دایره و وسط مرکز آن دایره است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البته برای یافتن مرکز دایره می توانید به همین ترتیب قطر دیگری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از دایره را رسم کنید </a:t>
            </a:r>
            <a:r>
              <a:rPr lang="fa-IR" sz="2400" dirty="0" smtClean="0"/>
              <a:t>.</a:t>
            </a:r>
            <a:endParaRPr lang="fa-IR" sz="2400" dirty="0"/>
          </a:p>
        </p:txBody>
      </p:sp>
      <p:sp>
        <p:nvSpPr>
          <p:cNvPr id="3" name="Flowchart: Connector 2"/>
          <p:cNvSpPr/>
          <p:nvPr/>
        </p:nvSpPr>
        <p:spPr>
          <a:xfrm>
            <a:off x="1000100" y="3500438"/>
            <a:ext cx="2643206" cy="23574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3571868" y="4857760"/>
            <a:ext cx="44595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>
                <a:latin typeface="Titr" pitchFamily="2" charset="-78"/>
                <a:cs typeface="Titr" pitchFamily="2" charset="-78"/>
              </a:rPr>
              <a:t>A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5929330"/>
            <a:ext cx="44595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latin typeface="Titr" pitchFamily="2" charset="-78"/>
                <a:cs typeface="Titr" pitchFamily="2" charset="-78"/>
              </a:rPr>
              <a:t>B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4369" y="4572008"/>
            <a:ext cx="46839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latin typeface="Titr" pitchFamily="2" charset="-78"/>
                <a:cs typeface="Titr" pitchFamily="2" charset="-78"/>
              </a:rPr>
              <a:t>C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3714752"/>
            <a:ext cx="21431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latin typeface="Titr" pitchFamily="2" charset="-78"/>
                <a:cs typeface="Titr" pitchFamily="2" charset="-78"/>
              </a:rPr>
              <a:t>D</a:t>
            </a:r>
            <a:endParaRPr lang="fa-IR" sz="2000" dirty="0">
              <a:latin typeface="Titr" pitchFamily="2" charset="-78"/>
              <a:cs typeface="Titr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1736" y="5214950"/>
            <a:ext cx="2710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.</a:t>
            </a:r>
            <a:endParaRPr lang="fa-IR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2143108" y="4000504"/>
            <a:ext cx="2710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dirty="0" smtClean="0"/>
              <a:t>.</a:t>
            </a:r>
            <a:endParaRPr lang="fa-IR" sz="5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28992" y="4500570"/>
            <a:ext cx="2710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dirty="0" smtClean="0"/>
              <a:t>.</a:t>
            </a:r>
            <a:endParaRPr lang="fa-IR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3429000"/>
            <a:ext cx="50006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(</a:t>
            </a:r>
            <a:endParaRPr lang="fa-IR" sz="4000" dirty="0"/>
          </a:p>
        </p:txBody>
      </p:sp>
      <p:sp>
        <p:nvSpPr>
          <p:cNvPr id="25" name="Arc 24"/>
          <p:cNvSpPr/>
          <p:nvPr/>
        </p:nvSpPr>
        <p:spPr>
          <a:xfrm>
            <a:off x="1571604" y="5072074"/>
            <a:ext cx="928694" cy="21431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Arc 25"/>
          <p:cNvSpPr/>
          <p:nvPr/>
        </p:nvSpPr>
        <p:spPr>
          <a:xfrm>
            <a:off x="1571604" y="3786190"/>
            <a:ext cx="928694" cy="21431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TextBox 26"/>
          <p:cNvSpPr txBox="1"/>
          <p:nvPr/>
        </p:nvSpPr>
        <p:spPr>
          <a:xfrm>
            <a:off x="2143108" y="4786322"/>
            <a:ext cx="2857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(</a:t>
            </a:r>
            <a:endParaRPr lang="fa-IR" sz="3600" dirty="0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1106463" y="4679165"/>
            <a:ext cx="2358248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3098" y="285728"/>
            <a:ext cx="7906395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latin typeface="Titr" pitchFamily="2" charset="-78"/>
                <a:cs typeface="Titr" pitchFamily="2" charset="-78"/>
              </a:rPr>
              <a:t>روش سوم :</a:t>
            </a:r>
          </a:p>
          <a:p>
            <a:endParaRPr lang="fa-IR" sz="2400" dirty="0" smtClean="0">
              <a:latin typeface="Titr" pitchFamily="2" charset="-78"/>
              <a:cs typeface="Titr" pitchFamily="2" charset="-78"/>
            </a:endParaRP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تاکنون دو روش برای یافتن مرکز یک دایره آموختید . در این جا روشی 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کاملا ساده را می آموزید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می دانیم که اگر اندازه ی یک زاویه ی محاطی 90 درجه باشد ، آن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زاویه روبه روبه قطر است .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با توجه به این موضوع ، راس قائمه ی یک گونیا یا یک ورق کاغذ را روی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محیط دایره قرار دهید . محل های برخورد اضلاع زاویه ی قائمه با محیط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دایره را به هم وصل کنید تا قطری از دایره معلوم شود </a:t>
            </a:r>
            <a:r>
              <a:rPr lang="fa-IR" sz="2400" dirty="0" smtClean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1500166" y="4071942"/>
            <a:ext cx="2071702" cy="18573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 rot="10800000" flipH="1">
            <a:off x="1500166" y="5000636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</p:cNvCxnSpPr>
          <p:nvPr/>
        </p:nvCxnSpPr>
        <p:spPr>
          <a:xfrm rot="16200000" flipH="1" flipV="1">
            <a:off x="1770239" y="3645279"/>
            <a:ext cx="799564" cy="219690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1538" y="4643446"/>
            <a:ext cx="34977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A</a:t>
            </a:r>
            <a:endParaRPr lang="fa-IR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4786322"/>
            <a:ext cx="3314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B</a:t>
            </a:r>
            <a:endParaRPr lang="fa-IR" sz="2400" dirty="0"/>
          </a:p>
        </p:txBody>
      </p:sp>
      <p:cxnSp>
        <p:nvCxnSpPr>
          <p:cNvPr id="21" name="Straight Connector 20"/>
          <p:cNvCxnSpPr>
            <a:stCxn id="4" idx="7"/>
          </p:cNvCxnSpPr>
          <p:nvPr/>
        </p:nvCxnSpPr>
        <p:spPr>
          <a:xfrm rot="16200000" flipH="1">
            <a:off x="2841795" y="4770629"/>
            <a:ext cx="1656818" cy="8034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43240" y="457200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3072199" y="4500173"/>
            <a:ext cx="142876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93554" y="4000504"/>
            <a:ext cx="420660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به همین نحو ، با رسم قطر دیگری از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دایره و با مشخص کردن محل برخورد</a:t>
            </a:r>
          </a:p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آن هامی توانید مرکز دایره را بیابید </a:t>
            </a:r>
            <a:r>
              <a:rPr lang="fa-IR" sz="2400" dirty="0" smtClean="0"/>
              <a:t>.</a:t>
            </a:r>
            <a:endParaRPr lang="fa-IR" sz="2400" dirty="0"/>
          </a:p>
        </p:txBody>
      </p:sp>
    </p:spTree>
  </p:cSld>
  <p:clrMapOvr>
    <a:masterClrMapping/>
  </p:clrMapOvr>
  <p:transition spd="slow" advTm="6000">
    <p:comb/>
    <p:sndAc>
      <p:stSnd>
        <p:snd r:embed="rId2" name="typ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oa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143512"/>
            <a:ext cx="264687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latin typeface="Titr" pitchFamily="2" charset="-78"/>
                <a:cs typeface="Titr" pitchFamily="2" charset="-78"/>
              </a:rPr>
              <a:t>خواستن توانستن است .</a:t>
            </a:r>
            <a:endParaRPr lang="fa-IR" sz="2400" dirty="0">
              <a:latin typeface="Titr" pitchFamily="2" charset="-78"/>
              <a:cs typeface="Titr" pitchFamily="2" charset="-78"/>
            </a:endParaRPr>
          </a:p>
        </p:txBody>
      </p:sp>
    </p:spTree>
  </p:cSld>
  <p:clrMapOvr>
    <a:masterClrMapping/>
  </p:clrMapOvr>
  <p:transition spd="slow">
    <p:cover dir="ru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روش های تعیین مرکز دایره پایه ششم ابتدایی</Template>
  <TotalTime>0</TotalTime>
  <Words>367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Franklin Gothic Book</vt:lpstr>
      <vt:lpstr>Franklin Gothic Medium</vt:lpstr>
      <vt:lpstr>Tahoma</vt:lpstr>
      <vt:lpstr>Titr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2022-01-31T19:08:27Z</dcterms:created>
  <dcterms:modified xsi:type="dcterms:W3CDTF">2022-01-31T19:08:44Z</dcterms:modified>
</cp:coreProperties>
</file>