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8" r:id="rId3"/>
    <p:sldId id="267" r:id="rId4"/>
    <p:sldId id="269" r:id="rId5"/>
    <p:sldId id="257" r:id="rId6"/>
    <p:sldId id="264" r:id="rId7"/>
    <p:sldId id="258" r:id="rId8"/>
    <p:sldId id="259" r:id="rId9"/>
    <p:sldId id="260" r:id="rId10"/>
    <p:sldId id="265" r:id="rId11"/>
    <p:sldId id="261" r:id="rId12"/>
    <p:sldId id="262" r:id="rId13"/>
    <p:sldId id="263" r:id="rId14"/>
    <p:sldId id="266" r:id="rId15"/>
    <p:sldId id="270"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13C0D3F-61E5-42D5-840F-920DE9FEDEE0}" type="datetimeFigureOut">
              <a:rPr lang="en-US" smtClean="0"/>
              <a:t>1/23/2022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E8C2BCB-8647-44EA-9839-2C8CD972646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3C0D3F-61E5-42D5-840F-920DE9FEDEE0}"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C2BCB-8647-44EA-9839-2C8CD972646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E8C2BCB-8647-44EA-9839-2C8CD972646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3C0D3F-61E5-42D5-840F-920DE9FEDEE0}"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13C0D3F-61E5-42D5-840F-920DE9FEDEE0}"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E8C2BCB-8647-44EA-9839-2C8CD972646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13C0D3F-61E5-42D5-840F-920DE9FEDEE0}" type="datetimeFigureOut">
              <a:rPr lang="en-US" smtClean="0"/>
              <a:t>1/23/2022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E8C2BCB-8647-44EA-9839-2C8CD972646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13C0D3F-61E5-42D5-840F-920DE9FEDEE0}"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C2BCB-8647-44EA-9839-2C8CD972646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13C0D3F-61E5-42D5-840F-920DE9FEDEE0}" type="datetimeFigureOut">
              <a:rPr lang="en-US" smtClean="0"/>
              <a:t>1/23/2022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E8C2BCB-8647-44EA-9839-2C8CD972646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3C0D3F-61E5-42D5-840F-920DE9FEDEE0}"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E8C2BCB-8647-44EA-9839-2C8CD97264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13C0D3F-61E5-42D5-840F-920DE9FEDEE0}"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E8C2BCB-8647-44EA-9839-2C8CD97264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E8C2BCB-8647-44EA-9839-2C8CD972646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13C0D3F-61E5-42D5-840F-920DE9FEDEE0}" type="datetimeFigureOut">
              <a:rPr lang="en-US" smtClean="0"/>
              <a:t>1/23/2022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E8C2BCB-8647-44EA-9839-2C8CD972646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13C0D3F-61E5-42D5-840F-920DE9FEDEE0}" type="datetimeFigureOut">
              <a:rPr lang="en-US" smtClean="0"/>
              <a:t>1/23/2022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13C0D3F-61E5-42D5-840F-920DE9FEDEE0}" type="datetimeFigureOut">
              <a:rPr lang="en-US" smtClean="0"/>
              <a:t>1/23/2022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E8C2BCB-8647-44EA-9839-2C8CD972646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514600"/>
            <a:ext cx="8534400" cy="3810000"/>
          </a:xfrm>
        </p:spPr>
        <p:txBody>
          <a:bodyPr>
            <a:normAutofit/>
          </a:bodyPr>
          <a:lstStyle/>
          <a:p>
            <a:endParaRPr lang="fa-IR" sz="7200" dirty="0" smtClean="0">
              <a:solidFill>
                <a:schemeClr val="tx1"/>
              </a:solidFill>
              <a:cs typeface="B Titr" pitchFamily="2" charset="-78"/>
            </a:endParaRPr>
          </a:p>
          <a:p>
            <a:r>
              <a:rPr lang="fa-IR" sz="7200" smtClean="0">
                <a:solidFill>
                  <a:schemeClr val="accent4">
                    <a:lumMod val="50000"/>
                  </a:schemeClr>
                </a:solidFill>
                <a:cs typeface="B Titr" pitchFamily="2" charset="-78"/>
              </a:rPr>
              <a:t>کلیات </a:t>
            </a:r>
            <a:r>
              <a:rPr lang="fa-IR" sz="7200" smtClean="0">
                <a:solidFill>
                  <a:schemeClr val="accent4">
                    <a:lumMod val="50000"/>
                  </a:schemeClr>
                </a:solidFill>
                <a:cs typeface="B Titr" pitchFamily="2" charset="-78"/>
              </a:rPr>
              <a:t> و </a:t>
            </a:r>
            <a:r>
              <a:rPr lang="fa-IR" sz="7200" dirty="0" smtClean="0">
                <a:solidFill>
                  <a:schemeClr val="accent4">
                    <a:lumMod val="50000"/>
                  </a:schemeClr>
                </a:solidFill>
                <a:cs typeface="B Titr" pitchFamily="2" charset="-78"/>
              </a:rPr>
              <a:t>پسیکوفیزیک</a:t>
            </a:r>
            <a:endParaRPr lang="en-US" sz="7200" dirty="0">
              <a:solidFill>
                <a:schemeClr val="accent4">
                  <a:lumMod val="50000"/>
                </a:schemeClr>
              </a:solidFill>
              <a:cs typeface="B Titr" pitchFamily="2" charset="-78"/>
            </a:endParaRPr>
          </a:p>
        </p:txBody>
      </p:sp>
      <p:sp>
        <p:nvSpPr>
          <p:cNvPr id="2" name="Title 1"/>
          <p:cNvSpPr>
            <a:spLocks noGrp="1"/>
          </p:cNvSpPr>
          <p:nvPr>
            <p:ph type="ctrTitle"/>
          </p:nvPr>
        </p:nvSpPr>
        <p:spPr>
          <a:xfrm>
            <a:off x="228600" y="533400"/>
            <a:ext cx="8610600" cy="1828799"/>
          </a:xfrm>
        </p:spPr>
        <p:txBody>
          <a:bodyPr>
            <a:noAutofit/>
          </a:bodyPr>
          <a:lstStyle/>
          <a:p>
            <a:r>
              <a:rPr lang="fa-IR" sz="6000" i="1" dirty="0">
                <a:solidFill>
                  <a:srgbClr val="002060"/>
                </a:solidFill>
                <a:effectLst>
                  <a:outerShdw blurRad="38100" dist="38100" dir="2700000" algn="tl">
                    <a:srgbClr val="000000">
                      <a:alpha val="43137"/>
                    </a:srgbClr>
                  </a:outerShdw>
                </a:effectLst>
                <a:cs typeface="B Titr" pitchFamily="2" charset="-78"/>
              </a:rPr>
              <a:t>احساس و ادراک</a:t>
            </a:r>
            <a:r>
              <a:rPr lang="fa-IR" sz="6000" dirty="0">
                <a:solidFill>
                  <a:schemeClr val="tx1"/>
                </a:solidFill>
                <a:cs typeface="B Titr" pitchFamily="2" charset="-78"/>
              </a:rPr>
              <a:t/>
            </a:r>
            <a:br>
              <a:rPr lang="fa-IR" sz="6000" dirty="0">
                <a:solidFill>
                  <a:schemeClr val="tx1"/>
                </a:solidFill>
                <a:cs typeface="B Titr" pitchFamily="2" charset="-78"/>
              </a:rPr>
            </a:br>
            <a:endParaRPr lang="en-US" sz="6000" b="1" dirty="0"/>
          </a:p>
        </p:txBody>
      </p:sp>
    </p:spTree>
    <p:extLst>
      <p:ext uri="{BB962C8B-B14F-4D97-AF65-F5344CB8AC3E}">
        <p14:creationId xmlns:p14="http://schemas.microsoft.com/office/powerpoint/2010/main" val="920049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dirty="0">
                <a:cs typeface="B Titr" pitchFamily="2" charset="-78"/>
              </a:rPr>
              <a:t>سنجش </a:t>
            </a:r>
            <a:r>
              <a:rPr lang="fa-IR" sz="4400" dirty="0" smtClean="0">
                <a:cs typeface="B Titr" pitchFamily="2" charset="-78"/>
              </a:rPr>
              <a:t>احساس</a:t>
            </a:r>
            <a:endParaRPr lang="en-US" sz="4400" dirty="0">
              <a:cs typeface="B Titr" pitchFamily="2" charset="-78"/>
            </a:endParaRPr>
          </a:p>
        </p:txBody>
      </p:sp>
      <p:sp>
        <p:nvSpPr>
          <p:cNvPr id="3" name="Content Placeholder 2"/>
          <p:cNvSpPr>
            <a:spLocks noGrp="1"/>
          </p:cNvSpPr>
          <p:nvPr>
            <p:ph sz="quarter" idx="1"/>
          </p:nvPr>
        </p:nvSpPr>
        <p:spPr>
          <a:xfrm>
            <a:off x="457200" y="1143000"/>
            <a:ext cx="8229600" cy="5334000"/>
          </a:xfrm>
        </p:spPr>
        <p:txBody>
          <a:bodyPr>
            <a:normAutofit/>
          </a:bodyPr>
          <a:lstStyle/>
          <a:p>
            <a:pPr marL="0" indent="0" algn="just" rtl="1">
              <a:buNone/>
            </a:pPr>
            <a:endParaRPr lang="en-US" dirty="0" smtClean="0">
              <a:cs typeface="B Lotus" pitchFamily="2" charset="-78"/>
            </a:endParaRPr>
          </a:p>
          <a:p>
            <a:pPr marL="0" indent="0" algn="just" rtl="1">
              <a:buNone/>
            </a:pPr>
            <a:r>
              <a:rPr lang="fa-IR" dirty="0" smtClean="0">
                <a:cs typeface="B Lotus" pitchFamily="2" charset="-78"/>
              </a:rPr>
              <a:t>روشهای </a:t>
            </a:r>
            <a:r>
              <a:rPr lang="fa-IR" dirty="0">
                <a:cs typeface="B Lotus" pitchFamily="2" charset="-78"/>
              </a:rPr>
              <a:t>ساختن مقیاسهای اندازه گیری احساس</a:t>
            </a:r>
            <a:r>
              <a:rPr lang="fa-IR" dirty="0" smtClean="0">
                <a:cs typeface="B Lotus" pitchFamily="2" charset="-78"/>
              </a:rPr>
              <a:t>:</a:t>
            </a:r>
            <a:endParaRPr lang="en-US" dirty="0">
              <a:cs typeface="B Lotus" pitchFamily="2" charset="-78"/>
            </a:endParaRPr>
          </a:p>
          <a:p>
            <a:pPr marL="0" indent="0" algn="just" rtl="1">
              <a:buNone/>
            </a:pPr>
            <a:endParaRPr lang="en-US" dirty="0">
              <a:cs typeface="B Lotus" pitchFamily="2" charset="-78"/>
            </a:endParaRPr>
          </a:p>
          <a:p>
            <a:pPr algn="just" rtl="1"/>
            <a:r>
              <a:rPr lang="fa-IR" i="1" dirty="0">
                <a:cs typeface="B Lotus" pitchFamily="2" charset="-78"/>
              </a:rPr>
              <a:t>روشهای غیرمستقیم: </a:t>
            </a:r>
            <a:r>
              <a:rPr lang="fa-IR" dirty="0">
                <a:cs typeface="B Lotus" pitchFamily="2" charset="-78"/>
              </a:rPr>
              <a:t>از آزمودنی خواسته می شود که دو محرک را مقایسه کند و اعلام کند کدامیک شدیدتر است. (مقیاسهای اختلافی فخنر</a:t>
            </a:r>
            <a:r>
              <a:rPr lang="fa-IR" dirty="0" smtClean="0">
                <a:cs typeface="B Lotus" pitchFamily="2" charset="-78"/>
              </a:rPr>
              <a:t>)</a:t>
            </a:r>
          </a:p>
          <a:p>
            <a:pPr marL="0" indent="0" algn="just" rtl="1">
              <a:buNone/>
            </a:pPr>
            <a:endParaRPr lang="en-US" dirty="0">
              <a:cs typeface="B Lotus" pitchFamily="2" charset="-78"/>
            </a:endParaRPr>
          </a:p>
          <a:p>
            <a:pPr algn="just" rtl="1"/>
            <a:r>
              <a:rPr lang="fa-IR" i="1" dirty="0">
                <a:cs typeface="B Lotus" pitchFamily="2" charset="-78"/>
              </a:rPr>
              <a:t>روشهای مستقیم: </a:t>
            </a:r>
            <a:r>
              <a:rPr lang="fa-IR" dirty="0">
                <a:cs typeface="B Lotus" pitchFamily="2" charset="-78"/>
              </a:rPr>
              <a:t>آزمودنی مستقیما" حدفاصل میان محرکها یا شدت آنها را تخمین میزند. (استیونس)</a:t>
            </a:r>
            <a:endParaRPr lang="en-US"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5302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dirty="0">
                <a:cs typeface="B Titr" pitchFamily="2" charset="-78"/>
              </a:rPr>
              <a:t>قوانین </a:t>
            </a:r>
            <a:r>
              <a:rPr lang="fa-IR" sz="4400" dirty="0" smtClean="0">
                <a:cs typeface="B Titr" pitchFamily="2" charset="-78"/>
              </a:rPr>
              <a:t>پسیکوفیزیک</a:t>
            </a:r>
            <a:endParaRPr lang="en-US" sz="4400" dirty="0">
              <a:cs typeface="B Titr" pitchFamily="2" charset="-78"/>
            </a:endParaRPr>
          </a:p>
        </p:txBody>
      </p:sp>
      <p:sp>
        <p:nvSpPr>
          <p:cNvPr id="3" name="Content Placeholder 2"/>
          <p:cNvSpPr>
            <a:spLocks noGrp="1"/>
          </p:cNvSpPr>
          <p:nvPr>
            <p:ph sz="quarter" idx="1"/>
          </p:nvPr>
        </p:nvSpPr>
        <p:spPr>
          <a:xfrm>
            <a:off x="457200" y="1295400"/>
            <a:ext cx="8229600" cy="4830763"/>
          </a:xfrm>
        </p:spPr>
        <p:txBody>
          <a:bodyPr>
            <a:normAutofit/>
          </a:bodyPr>
          <a:lstStyle/>
          <a:p>
            <a:pPr algn="just" rtl="1">
              <a:buFont typeface="Wingdings" pitchFamily="2" charset="2"/>
              <a:buChar char="v"/>
            </a:pPr>
            <a:endParaRPr lang="fa-IR" b="1" i="1" dirty="0" smtClean="0"/>
          </a:p>
          <a:p>
            <a:pPr algn="just" rtl="1">
              <a:buFont typeface="Wingdings" pitchFamily="2" charset="2"/>
              <a:buChar char="v"/>
            </a:pPr>
            <a:r>
              <a:rPr lang="fa-IR" b="1" i="1" dirty="0" smtClean="0"/>
              <a:t>قانون </a:t>
            </a:r>
            <a:r>
              <a:rPr lang="fa-IR" b="1" i="1" dirty="0"/>
              <a:t>لگاریتمی </a:t>
            </a:r>
            <a:r>
              <a:rPr lang="fa-IR" b="1" i="1" dirty="0" smtClean="0"/>
              <a:t>فخنر</a:t>
            </a:r>
            <a:endParaRPr lang="en-US" b="1" i="1" dirty="0" smtClean="0"/>
          </a:p>
          <a:p>
            <a:pPr marL="0" indent="0" algn="just" rtl="1">
              <a:buNone/>
            </a:pPr>
            <a:endParaRPr lang="en-US" b="1" i="1" dirty="0"/>
          </a:p>
          <a:p>
            <a:pPr marL="0" indent="0" algn="just" rtl="1">
              <a:buNone/>
            </a:pPr>
            <a:r>
              <a:rPr lang="fa-IR" dirty="0"/>
              <a:t>رابطه احساس بر حسب شدت محرک بر مبنای تابعی لگاریتمی تعریف می شود</a:t>
            </a:r>
            <a:r>
              <a:rPr lang="fa-IR" dirty="0" smtClean="0"/>
              <a:t>.</a:t>
            </a:r>
            <a:endParaRPr lang="en-US" dirty="0" smtClean="0"/>
          </a:p>
          <a:p>
            <a:pPr marL="0" indent="0" algn="just" rtl="1">
              <a:buNone/>
            </a:pPr>
            <a:endParaRPr lang="en-US" dirty="0"/>
          </a:p>
          <a:p>
            <a:pPr marL="0" indent="0" algn="r" rtl="1">
              <a:buNone/>
            </a:pPr>
            <a:r>
              <a:rPr lang="fa-IR" dirty="0"/>
              <a:t>احساس </a:t>
            </a:r>
            <a:r>
              <a:rPr lang="en-US" dirty="0"/>
              <a:t>=</a:t>
            </a:r>
            <a:r>
              <a:rPr lang="fa-IR" dirty="0"/>
              <a:t> مقدار ثابت وبر </a:t>
            </a:r>
            <a:r>
              <a:rPr lang="en-US" dirty="0"/>
              <a:t>*</a:t>
            </a:r>
            <a:r>
              <a:rPr lang="fa-IR" dirty="0"/>
              <a:t> لگاریتم شدت محرک </a:t>
            </a:r>
            <a:r>
              <a:rPr lang="en-US" dirty="0"/>
              <a:t>+</a:t>
            </a:r>
            <a:r>
              <a:rPr lang="fa-IR" dirty="0"/>
              <a:t> مقدار آستانه </a:t>
            </a:r>
            <a:r>
              <a:rPr lang="fa-IR" dirty="0" smtClean="0"/>
              <a:t>مطلق</a:t>
            </a:r>
            <a:endParaRPr lang="en-US" dirty="0" smtClean="0"/>
          </a:p>
          <a:p>
            <a:pPr marL="0" indent="0" algn="r" rtl="1">
              <a:buNone/>
            </a:pPr>
            <a:endParaRPr lang="en-US" dirty="0"/>
          </a:p>
          <a:p>
            <a:pPr marL="0" indent="0" algn="just">
              <a:buNone/>
            </a:pPr>
            <a:r>
              <a:rPr lang="en-US" dirty="0"/>
              <a:t>S = K log I </a:t>
            </a:r>
            <a:r>
              <a:rPr lang="en-US" dirty="0" smtClean="0"/>
              <a:t>+ A</a:t>
            </a:r>
            <a:endParaRPr lang="en-US" dirty="0"/>
          </a:p>
        </p:txBody>
      </p:sp>
    </p:spTree>
    <p:extLst>
      <p:ext uri="{BB962C8B-B14F-4D97-AF65-F5344CB8AC3E}">
        <p14:creationId xmlns:p14="http://schemas.microsoft.com/office/powerpoint/2010/main" val="265535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dirty="0">
                <a:cs typeface="B Titr" pitchFamily="2" charset="-78"/>
              </a:rPr>
              <a:t>قوانین </a:t>
            </a:r>
            <a:r>
              <a:rPr lang="fa-IR" sz="4400" dirty="0" smtClean="0">
                <a:cs typeface="B Titr" pitchFamily="2" charset="-78"/>
              </a:rPr>
              <a:t>پسیکوفیزیک</a:t>
            </a:r>
            <a:endParaRPr lang="en-US" sz="4400" dirty="0"/>
          </a:p>
        </p:txBody>
      </p:sp>
      <p:sp>
        <p:nvSpPr>
          <p:cNvPr id="3" name="Content Placeholder 2"/>
          <p:cNvSpPr>
            <a:spLocks noGrp="1"/>
          </p:cNvSpPr>
          <p:nvPr>
            <p:ph sz="quarter" idx="1"/>
          </p:nvPr>
        </p:nvSpPr>
        <p:spPr/>
        <p:txBody>
          <a:bodyPr/>
          <a:lstStyle/>
          <a:p>
            <a:pPr algn="just" rtl="1">
              <a:buFont typeface="Wingdings" pitchFamily="2" charset="2"/>
              <a:buChar char="v"/>
            </a:pPr>
            <a:endParaRPr lang="fa-IR" b="1" i="1" dirty="0" smtClean="0">
              <a:cs typeface="B Lotus" pitchFamily="2" charset="-78"/>
            </a:endParaRPr>
          </a:p>
          <a:p>
            <a:pPr algn="just" rtl="1">
              <a:buFont typeface="Wingdings" pitchFamily="2" charset="2"/>
              <a:buChar char="v"/>
            </a:pPr>
            <a:r>
              <a:rPr lang="fa-IR" b="1" i="1" dirty="0" smtClean="0">
                <a:cs typeface="B Lotus" pitchFamily="2" charset="-78"/>
              </a:rPr>
              <a:t>قانون </a:t>
            </a:r>
            <a:r>
              <a:rPr lang="fa-IR" b="1" i="1" dirty="0">
                <a:cs typeface="B Lotus" pitchFamily="2" charset="-78"/>
              </a:rPr>
              <a:t>توانی </a:t>
            </a:r>
            <a:r>
              <a:rPr lang="fa-IR" b="1" i="1" dirty="0" smtClean="0">
                <a:cs typeface="B Lotus" pitchFamily="2" charset="-78"/>
              </a:rPr>
              <a:t>استیونس</a:t>
            </a:r>
            <a:endParaRPr lang="en-US" b="1" i="1" dirty="0" smtClean="0">
              <a:cs typeface="B Lotus" pitchFamily="2" charset="-78"/>
            </a:endParaRPr>
          </a:p>
          <a:p>
            <a:pPr marL="0" indent="0" algn="just" rtl="1">
              <a:buNone/>
            </a:pPr>
            <a:endParaRPr lang="en-US" b="1" i="1" dirty="0">
              <a:cs typeface="B Lotus" pitchFamily="2" charset="-78"/>
            </a:endParaRPr>
          </a:p>
          <a:p>
            <a:pPr marL="0" indent="0" algn="just" rtl="1">
              <a:buNone/>
            </a:pPr>
            <a:r>
              <a:rPr lang="fa-IR" dirty="0">
                <a:cs typeface="B Lotus" pitchFamily="2" charset="-78"/>
              </a:rPr>
              <a:t>رابطه احساس بر حسب شدت محرک بر مبنای تابعی توانی تعریف می شود</a:t>
            </a:r>
            <a:r>
              <a:rPr lang="fa-IR" dirty="0" smtClean="0">
                <a:cs typeface="B Lotus" pitchFamily="2" charset="-78"/>
              </a:rPr>
              <a:t>.</a:t>
            </a:r>
            <a:endParaRPr lang="en-US" dirty="0" smtClean="0">
              <a:cs typeface="B Lotus" pitchFamily="2" charset="-78"/>
            </a:endParaRPr>
          </a:p>
          <a:p>
            <a:pPr marL="0" indent="0" algn="just" rtl="1">
              <a:buNone/>
            </a:pPr>
            <a:endParaRPr lang="en-US" dirty="0">
              <a:cs typeface="B Lotus" pitchFamily="2" charset="-78"/>
            </a:endParaRPr>
          </a:p>
          <a:p>
            <a:pPr marL="0" indent="0" algn="just" rtl="1">
              <a:buNone/>
            </a:pPr>
            <a:r>
              <a:rPr lang="fa-IR" dirty="0">
                <a:cs typeface="B Lotus" pitchFamily="2" charset="-78"/>
              </a:rPr>
              <a:t>مقدار احساس، شدتی از محرک فیزیکی است که بر مبنای توان خاصی </a:t>
            </a:r>
            <a:r>
              <a:rPr lang="en-US" dirty="0">
                <a:cs typeface="B Lotus" pitchFamily="2" charset="-78"/>
              </a:rPr>
              <a:t>(m)</a:t>
            </a:r>
            <a:r>
              <a:rPr lang="fa-IR" dirty="0">
                <a:cs typeface="B Lotus" pitchFamily="2" charset="-78"/>
              </a:rPr>
              <a:t> به وجود آمده است.</a:t>
            </a:r>
            <a:endParaRPr lang="en-US" dirty="0">
              <a:cs typeface="B Lotus" pitchFamily="2" charset="-78"/>
            </a:endParaRPr>
          </a:p>
          <a:p>
            <a:pPr marL="0" indent="0" algn="just">
              <a:buNone/>
            </a:pPr>
            <a:r>
              <a:rPr lang="en-US" dirty="0">
                <a:cs typeface="B Lotus" pitchFamily="2" charset="-78"/>
              </a:rPr>
              <a:t>S = a * </a:t>
            </a:r>
            <a:r>
              <a:rPr lang="en-US" dirty="0" err="1">
                <a:cs typeface="B Lotus" pitchFamily="2" charset="-78"/>
              </a:rPr>
              <a:t>I</a:t>
            </a:r>
            <a:r>
              <a:rPr lang="en-US" baseline="30000" dirty="0" err="1">
                <a:cs typeface="B Lotus" pitchFamily="2" charset="-78"/>
              </a:rPr>
              <a:t>m</a:t>
            </a:r>
            <a:endParaRPr lang="en-US"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1788475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fa-IR" sz="3600" dirty="0" smtClean="0">
                <a:cs typeface="B Titr" pitchFamily="2" charset="-78"/>
              </a:rPr>
              <a:t>نظریه علامت یابی</a:t>
            </a:r>
            <a:r>
              <a:rPr lang="en-US" sz="3600" dirty="0" smtClean="0">
                <a:cs typeface="B Titr" pitchFamily="2" charset="-78"/>
              </a:rPr>
              <a:t/>
            </a:r>
            <a:br>
              <a:rPr lang="en-US" sz="3600" dirty="0" smtClean="0">
                <a:cs typeface="B Titr" pitchFamily="2" charset="-78"/>
              </a:rPr>
            </a:br>
            <a:r>
              <a:rPr lang="fa-IR" sz="3600" dirty="0" smtClean="0">
                <a:cs typeface="B Titr" pitchFamily="2" charset="-78"/>
              </a:rPr>
              <a:t> (نظریه تشخیص پذیری علامت)</a:t>
            </a:r>
            <a:r>
              <a:rPr lang="en-US" sz="3600" dirty="0" smtClean="0">
                <a:cs typeface="B Titr" pitchFamily="2" charset="-78"/>
              </a:rPr>
              <a:t/>
            </a:r>
            <a:br>
              <a:rPr lang="en-US" sz="3600" dirty="0" smtClean="0">
                <a:cs typeface="B Titr" pitchFamily="2" charset="-78"/>
              </a:rPr>
            </a:br>
            <a:endParaRPr lang="en-US" sz="3600" dirty="0">
              <a:cs typeface="B Titr" pitchFamily="2" charset="-78"/>
            </a:endParaRPr>
          </a:p>
        </p:txBody>
      </p:sp>
      <p:sp>
        <p:nvSpPr>
          <p:cNvPr id="3" name="Content Placeholder 2"/>
          <p:cNvSpPr>
            <a:spLocks noGrp="1"/>
          </p:cNvSpPr>
          <p:nvPr>
            <p:ph sz="quarter" idx="1"/>
          </p:nvPr>
        </p:nvSpPr>
        <p:spPr>
          <a:xfrm>
            <a:off x="457200" y="2209800"/>
            <a:ext cx="8229600" cy="4114800"/>
          </a:xfrm>
        </p:spPr>
        <p:txBody>
          <a:bodyPr>
            <a:normAutofit/>
          </a:bodyPr>
          <a:lstStyle/>
          <a:p>
            <a:pPr algn="just" rtl="1"/>
            <a:r>
              <a:rPr lang="fa-IR" dirty="0" smtClean="0">
                <a:cs typeface="B Lotus" pitchFamily="2" charset="-78"/>
              </a:rPr>
              <a:t>روش </a:t>
            </a:r>
            <a:r>
              <a:rPr lang="fa-IR" dirty="0">
                <a:cs typeface="B Lotus" pitchFamily="2" charset="-78"/>
              </a:rPr>
              <a:t>استاندارد برای فهم و سنجش حساسیت برخی اعضاء حسی و نیز خطاهای ناشی از </a:t>
            </a:r>
            <a:r>
              <a:rPr lang="fa-IR" dirty="0" smtClean="0">
                <a:cs typeface="B Lotus" pitchFamily="2" charset="-78"/>
              </a:rPr>
              <a:t>آن</a:t>
            </a:r>
            <a:endParaRPr lang="en-US" dirty="0" smtClean="0">
              <a:cs typeface="B Lotus" pitchFamily="2" charset="-78"/>
            </a:endParaRPr>
          </a:p>
          <a:p>
            <a:pPr marL="0" indent="0" algn="just" rtl="1">
              <a:buNone/>
            </a:pPr>
            <a:endParaRPr lang="en-US" dirty="0">
              <a:cs typeface="B Lotus" pitchFamily="2" charset="-78"/>
            </a:endParaRPr>
          </a:p>
          <a:p>
            <a:pPr algn="just" rtl="1"/>
            <a:r>
              <a:rPr lang="fa-IR" dirty="0">
                <a:cs typeface="B Lotus" pitchFamily="2" charset="-78"/>
              </a:rPr>
              <a:t>امکان تفکیک سوگیری از حساسیت</a:t>
            </a:r>
            <a:endParaRPr lang="en-US" dirty="0">
              <a:cs typeface="B Lotus" pitchFamily="2" charset="-78"/>
            </a:endParaRPr>
          </a:p>
          <a:p>
            <a:pPr marL="0" indent="0" algn="just" rtl="1">
              <a:buNone/>
            </a:pPr>
            <a:endParaRPr lang="en-US"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259111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fa-IR" sz="4400" dirty="0" smtClean="0">
                <a:cs typeface="B Titr" pitchFamily="2" charset="-78"/>
              </a:rPr>
              <a:t>نظریه سطح سازش (سوگیری)</a:t>
            </a:r>
            <a:r>
              <a:rPr lang="en-US" sz="4400" dirty="0" smtClean="0">
                <a:cs typeface="B Titr" pitchFamily="2" charset="-78"/>
              </a:rPr>
              <a:t/>
            </a:r>
            <a:br>
              <a:rPr lang="en-US" sz="4400" dirty="0" smtClean="0">
                <a:cs typeface="B Titr" pitchFamily="2" charset="-78"/>
              </a:rPr>
            </a:br>
            <a:endParaRPr lang="en-US" sz="4400" dirty="0">
              <a:cs typeface="B Titr" pitchFamily="2" charset="-78"/>
            </a:endParaRPr>
          </a:p>
        </p:txBody>
      </p:sp>
      <p:sp>
        <p:nvSpPr>
          <p:cNvPr id="3" name="Content Placeholder 2"/>
          <p:cNvSpPr>
            <a:spLocks noGrp="1"/>
          </p:cNvSpPr>
          <p:nvPr>
            <p:ph sz="quarter" idx="1"/>
          </p:nvPr>
        </p:nvSpPr>
        <p:spPr>
          <a:xfrm>
            <a:off x="457200" y="2133600"/>
            <a:ext cx="8229600" cy="4191000"/>
          </a:xfrm>
        </p:spPr>
        <p:txBody>
          <a:bodyPr>
            <a:normAutofit/>
          </a:bodyPr>
          <a:lstStyle/>
          <a:p>
            <a:pPr algn="just" rtl="1"/>
            <a:r>
              <a:rPr lang="fa-IR" dirty="0" smtClean="0">
                <a:cs typeface="B Lotus" pitchFamily="2" charset="-78"/>
              </a:rPr>
              <a:t>اساس </a:t>
            </a:r>
            <a:r>
              <a:rPr lang="fa-IR" dirty="0">
                <a:cs typeface="B Lotus" pitchFamily="2" charset="-78"/>
              </a:rPr>
              <a:t>نظریه سطح سازش اثبات این مطلب است که احساس اولیه آزمودنی از شدت محرک، در موقعیتهای زمانی، مکانی و زمینه ای متفاوت کاملا" تغییر می کند</a:t>
            </a:r>
            <a:r>
              <a:rPr lang="fa-IR" dirty="0" smtClean="0">
                <a:cs typeface="B Lotus" pitchFamily="2" charset="-78"/>
              </a:rPr>
              <a:t>.</a:t>
            </a:r>
            <a:endParaRPr lang="en-US" dirty="0" smtClean="0">
              <a:cs typeface="B Lotus" pitchFamily="2" charset="-78"/>
            </a:endParaRPr>
          </a:p>
          <a:p>
            <a:pPr marL="0" indent="0" algn="just" rtl="1">
              <a:buNone/>
            </a:pPr>
            <a:endParaRPr lang="en-US" dirty="0">
              <a:cs typeface="B Lotus" pitchFamily="2" charset="-78"/>
            </a:endParaRPr>
          </a:p>
          <a:p>
            <a:pPr algn="just" rtl="1"/>
            <a:r>
              <a:rPr lang="fa-IR" dirty="0">
                <a:cs typeface="B Lotus" pitchFamily="2" charset="-78"/>
              </a:rPr>
              <a:t>این نظریه جدید، برای مفهوم زمینه در چگونگی داوری پسیکوفیزیک اهمیتی ویژه قائل شده است.</a:t>
            </a:r>
            <a:endParaRPr lang="en-US"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2324792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6200" y="304800"/>
            <a:ext cx="9067800" cy="6409333"/>
          </a:xfrm>
        </p:spPr>
      </p:pic>
    </p:spTree>
    <p:extLst>
      <p:ext uri="{BB962C8B-B14F-4D97-AF65-F5344CB8AC3E}">
        <p14:creationId xmlns:p14="http://schemas.microsoft.com/office/powerpoint/2010/main" val="2417864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48200" y="1447800"/>
            <a:ext cx="4038600" cy="43434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34693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75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800600" y="1066800"/>
            <a:ext cx="4114006" cy="480364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8" y="1066800"/>
            <a:ext cx="43851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783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lgn="just" rtl="1">
              <a:buNone/>
            </a:pPr>
            <a:r>
              <a:rPr lang="ar-SA" sz="2800" dirty="0">
                <a:cs typeface="B Lotus" pitchFamily="2" charset="-78"/>
              </a:rPr>
              <a:t>انسان، ابزارهایی به نام اندام های حسی در اختیار دارد که به کمک آن ها می تواند، اطلاعاتی را درباره تغییرات و دگرگونی های محیط خارج یا داخل دریافت کند و با واکنش در برابر آن ها، هر چه بهتر و سریع تر، رفتار سازگار از خود نشان دهد. همچنین، از طریق حواس قادر به شناخت پدیده های هستی نیز می گردد. به طور کلی، شناخت انسان از جهان اطراف خود، در نتیجه برخورد محرک ها به اندام های حسی و تفسیر اثر آن ها در مغز، حاصل می گردد. این فرآیندی که منجر به شناخت عالم هستی می گردد، احساس و ادراک نامیده می شود. احساس، راه ورودی داده های خام از حواس به سوی مغز و ادراک، تفسیر این داده های حسی خام است</a:t>
            </a:r>
            <a:r>
              <a:rPr lang="fa-IR" sz="2800" dirty="0">
                <a:cs typeface="B Lotus" pitchFamily="2" charset="-78"/>
              </a:rPr>
              <a:t>.</a:t>
            </a:r>
            <a:endParaRPr lang="en-US" sz="2800" dirty="0">
              <a:cs typeface="B Lotus" pitchFamily="2" charset="-78"/>
            </a:endParaRPr>
          </a:p>
          <a:p>
            <a:pPr marL="0" indent="0" algn="just" rtl="1">
              <a:buNone/>
            </a:pPr>
            <a:endParaRPr lang="en-US" sz="2800" dirty="0">
              <a:cs typeface="B Lotus" pitchFamily="2" charset="-78"/>
            </a:endParaRPr>
          </a:p>
        </p:txBody>
      </p:sp>
    </p:spTree>
    <p:extLst>
      <p:ext uri="{BB962C8B-B14F-4D97-AF65-F5344CB8AC3E}">
        <p14:creationId xmlns:p14="http://schemas.microsoft.com/office/powerpoint/2010/main" val="327823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8200"/>
          </a:xfrm>
        </p:spPr>
        <p:txBody>
          <a:bodyPr>
            <a:noAutofit/>
          </a:bodyPr>
          <a:lstStyle/>
          <a:p>
            <a:r>
              <a:rPr lang="en-US" sz="4400" dirty="0" smtClean="0">
                <a:cs typeface="B Titr" pitchFamily="2" charset="-78"/>
              </a:rPr>
              <a:t/>
            </a:r>
            <a:br>
              <a:rPr lang="en-US" sz="4400" dirty="0" smtClean="0">
                <a:cs typeface="B Titr" pitchFamily="2" charset="-78"/>
              </a:rPr>
            </a:br>
            <a:r>
              <a:rPr lang="en-US" sz="4400" dirty="0">
                <a:cs typeface="B Titr" pitchFamily="2" charset="-78"/>
              </a:rPr>
              <a:t/>
            </a:r>
            <a:br>
              <a:rPr lang="en-US" sz="4400" dirty="0">
                <a:cs typeface="B Titr" pitchFamily="2" charset="-78"/>
              </a:rPr>
            </a:br>
            <a:r>
              <a:rPr lang="en-US" sz="4400" dirty="0" smtClean="0">
                <a:cs typeface="B Titr" pitchFamily="2" charset="-78"/>
              </a:rPr>
              <a:t/>
            </a:r>
            <a:br>
              <a:rPr lang="en-US" sz="4400" dirty="0" smtClean="0">
                <a:cs typeface="B Titr" pitchFamily="2" charset="-78"/>
              </a:rPr>
            </a:br>
            <a:r>
              <a:rPr lang="en-US" sz="4400" dirty="0">
                <a:cs typeface="B Titr" pitchFamily="2" charset="-78"/>
              </a:rPr>
              <a:t/>
            </a:r>
            <a:br>
              <a:rPr lang="en-US" sz="4400" dirty="0">
                <a:cs typeface="B Titr" pitchFamily="2" charset="-78"/>
              </a:rPr>
            </a:br>
            <a:r>
              <a:rPr lang="en-US" sz="4400" dirty="0" smtClean="0">
                <a:cs typeface="B Titr" pitchFamily="2" charset="-78"/>
              </a:rPr>
              <a:t/>
            </a:r>
            <a:br>
              <a:rPr lang="en-US" sz="4400" dirty="0" smtClean="0">
                <a:cs typeface="B Titr" pitchFamily="2" charset="-78"/>
              </a:rPr>
            </a:br>
            <a:r>
              <a:rPr lang="en-US" sz="4400" dirty="0">
                <a:cs typeface="B Titr" pitchFamily="2" charset="-78"/>
              </a:rPr>
              <a:t/>
            </a:r>
            <a:br>
              <a:rPr lang="en-US" sz="4400" dirty="0">
                <a:cs typeface="B Titr" pitchFamily="2" charset="-78"/>
              </a:rPr>
            </a:br>
            <a:r>
              <a:rPr lang="fa-IR" sz="4400" dirty="0" smtClean="0">
                <a:cs typeface="B Titr" pitchFamily="2" charset="-78"/>
              </a:rPr>
              <a:t>تعریف احساس</a:t>
            </a:r>
            <a:endParaRPr lang="en-US" sz="4400" dirty="0"/>
          </a:p>
        </p:txBody>
      </p:sp>
      <p:sp>
        <p:nvSpPr>
          <p:cNvPr id="3" name="Content Placeholder 2"/>
          <p:cNvSpPr>
            <a:spLocks noGrp="1"/>
          </p:cNvSpPr>
          <p:nvPr>
            <p:ph sz="quarter" idx="1"/>
          </p:nvPr>
        </p:nvSpPr>
        <p:spPr>
          <a:xfrm>
            <a:off x="301752" y="1905000"/>
            <a:ext cx="8503920" cy="4194048"/>
          </a:xfrm>
        </p:spPr>
        <p:txBody>
          <a:bodyPr>
            <a:noAutofit/>
          </a:bodyPr>
          <a:lstStyle/>
          <a:p>
            <a:pPr marL="0" indent="0" algn="just" rtl="1">
              <a:buNone/>
            </a:pPr>
            <a:r>
              <a:rPr lang="ar-SA" sz="2800" dirty="0" smtClean="0">
                <a:cs typeface="B Lotus" pitchFamily="2" charset="-78"/>
              </a:rPr>
              <a:t>انتقال </a:t>
            </a:r>
            <a:r>
              <a:rPr lang="ar-SA" sz="2800" dirty="0">
                <a:cs typeface="B Lotus" pitchFamily="2" charset="-78"/>
              </a:rPr>
              <a:t>اثر محرک از گیرنده حسی به سیستم عصبی مرکزی، احساس نامیده می </a:t>
            </a:r>
            <a:r>
              <a:rPr lang="ar-SA" sz="2800" dirty="0" smtClean="0">
                <a:cs typeface="B Lotus" pitchFamily="2" charset="-78"/>
              </a:rPr>
              <a:t>شود</a:t>
            </a:r>
            <a:r>
              <a:rPr lang="fa-IR" sz="2800" dirty="0" smtClean="0">
                <a:cs typeface="B Lotus" pitchFamily="2" charset="-78"/>
              </a:rPr>
              <a:t>. </a:t>
            </a:r>
            <a:r>
              <a:rPr lang="ar-SA" sz="2800" dirty="0" smtClean="0">
                <a:cs typeface="B Lotus" pitchFamily="2" charset="-78"/>
              </a:rPr>
              <a:t>به </a:t>
            </a:r>
            <a:r>
              <a:rPr lang="ar-SA" sz="2800" dirty="0">
                <a:cs typeface="B Lotus" pitchFamily="2" charset="-78"/>
              </a:rPr>
              <a:t>عبارت دیگر، به فرآیند دریافت، تبدیل و انتقال اطلاعات جهان </a:t>
            </a:r>
            <a:r>
              <a:rPr lang="ar-SA" sz="2800" dirty="0" smtClean="0">
                <a:cs typeface="B Lotus" pitchFamily="2" charset="-78"/>
              </a:rPr>
              <a:t>بیرون</a:t>
            </a:r>
            <a:r>
              <a:rPr lang="fa-IR" sz="2800" dirty="0" smtClean="0">
                <a:cs typeface="B Lotus" pitchFamily="2" charset="-78"/>
              </a:rPr>
              <a:t>، </a:t>
            </a:r>
            <a:r>
              <a:rPr lang="ar-SA" sz="2800" dirty="0" smtClean="0">
                <a:cs typeface="B Lotus" pitchFamily="2" charset="-78"/>
              </a:rPr>
              <a:t>احساس </a:t>
            </a:r>
            <a:r>
              <a:rPr lang="ar-SA" sz="2800" dirty="0">
                <a:cs typeface="B Lotus" pitchFamily="2" charset="-78"/>
              </a:rPr>
              <a:t>گفته می شود. </a:t>
            </a:r>
            <a:r>
              <a:rPr lang="fa-IR" sz="2800" dirty="0">
                <a:cs typeface="B Lotus" pitchFamily="2" charset="-78"/>
              </a:rPr>
              <a:t>این احساس ارزش شناختی ندارد و به گونه ای منفعل حاصل می گردد و اساسی صددرصد فیزیولوژیک دارد</a:t>
            </a:r>
            <a:r>
              <a:rPr lang="fa-IR" sz="2800" dirty="0" smtClean="0">
                <a:cs typeface="B Lotus" pitchFamily="2" charset="-78"/>
              </a:rPr>
              <a:t>.</a:t>
            </a:r>
            <a:endParaRPr lang="en-US" sz="2800" dirty="0">
              <a:cs typeface="B Lotus" pitchFamily="2" charset="-78"/>
            </a:endParaRPr>
          </a:p>
        </p:txBody>
      </p:sp>
    </p:spTree>
    <p:extLst>
      <p:ext uri="{BB962C8B-B14F-4D97-AF65-F5344CB8AC3E}">
        <p14:creationId xmlns:p14="http://schemas.microsoft.com/office/powerpoint/2010/main" val="323193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8200"/>
          </a:xfrm>
        </p:spPr>
        <p:txBody>
          <a:bodyPr>
            <a:noAutofit/>
          </a:bodyPr>
          <a:lstStyle/>
          <a:p>
            <a:r>
              <a:rPr lang="en-US" sz="4400" dirty="0" smtClean="0">
                <a:cs typeface="B Titr" pitchFamily="2" charset="-78"/>
              </a:rPr>
              <a:t/>
            </a:r>
            <a:br>
              <a:rPr lang="en-US" sz="4400" dirty="0" smtClean="0">
                <a:cs typeface="B Titr" pitchFamily="2" charset="-78"/>
              </a:rPr>
            </a:br>
            <a:r>
              <a:rPr lang="en-US" sz="4400" dirty="0">
                <a:cs typeface="B Titr" pitchFamily="2" charset="-78"/>
              </a:rPr>
              <a:t/>
            </a:r>
            <a:br>
              <a:rPr lang="en-US" sz="4400" dirty="0">
                <a:cs typeface="B Titr" pitchFamily="2" charset="-78"/>
              </a:rPr>
            </a:br>
            <a:r>
              <a:rPr lang="en-US" sz="4400" dirty="0" smtClean="0">
                <a:cs typeface="B Titr" pitchFamily="2" charset="-78"/>
              </a:rPr>
              <a:t/>
            </a:r>
            <a:br>
              <a:rPr lang="en-US" sz="4400" dirty="0" smtClean="0">
                <a:cs typeface="B Titr" pitchFamily="2" charset="-78"/>
              </a:rPr>
            </a:br>
            <a:r>
              <a:rPr lang="en-US" sz="4400" dirty="0">
                <a:cs typeface="B Titr" pitchFamily="2" charset="-78"/>
              </a:rPr>
              <a:t/>
            </a:r>
            <a:br>
              <a:rPr lang="en-US" sz="4400" dirty="0">
                <a:cs typeface="B Titr" pitchFamily="2" charset="-78"/>
              </a:rPr>
            </a:br>
            <a:r>
              <a:rPr lang="en-US" sz="4400" dirty="0" smtClean="0">
                <a:cs typeface="B Titr" pitchFamily="2" charset="-78"/>
              </a:rPr>
              <a:t/>
            </a:r>
            <a:br>
              <a:rPr lang="en-US" sz="4400" dirty="0" smtClean="0">
                <a:cs typeface="B Titr" pitchFamily="2" charset="-78"/>
              </a:rPr>
            </a:br>
            <a:r>
              <a:rPr lang="en-US" sz="4400" dirty="0">
                <a:cs typeface="B Titr" pitchFamily="2" charset="-78"/>
              </a:rPr>
              <a:t/>
            </a:r>
            <a:br>
              <a:rPr lang="en-US" sz="4400" dirty="0">
                <a:cs typeface="B Titr" pitchFamily="2" charset="-78"/>
              </a:rPr>
            </a:br>
            <a:r>
              <a:rPr lang="fa-IR" sz="4400" dirty="0" smtClean="0">
                <a:cs typeface="B Titr" pitchFamily="2" charset="-78"/>
              </a:rPr>
              <a:t>تعریف احساس</a:t>
            </a:r>
            <a:endParaRPr lang="en-US" sz="4400" dirty="0"/>
          </a:p>
        </p:txBody>
      </p:sp>
      <p:sp>
        <p:nvSpPr>
          <p:cNvPr id="3" name="Content Placeholder 2"/>
          <p:cNvSpPr>
            <a:spLocks noGrp="1"/>
          </p:cNvSpPr>
          <p:nvPr>
            <p:ph sz="quarter" idx="1"/>
          </p:nvPr>
        </p:nvSpPr>
        <p:spPr>
          <a:xfrm>
            <a:off x="301752" y="1752600"/>
            <a:ext cx="8503920" cy="4346448"/>
          </a:xfrm>
        </p:spPr>
        <p:txBody>
          <a:bodyPr>
            <a:noAutofit/>
          </a:bodyPr>
          <a:lstStyle/>
          <a:p>
            <a:pPr marL="0" indent="0" algn="just" rtl="1">
              <a:buNone/>
            </a:pPr>
            <a:r>
              <a:rPr lang="ar-SA" sz="2800" dirty="0" smtClean="0">
                <a:cs typeface="B Lotus" pitchFamily="2" charset="-78"/>
              </a:rPr>
              <a:t>هر </a:t>
            </a:r>
            <a:r>
              <a:rPr lang="ar-SA" sz="2800" dirty="0">
                <a:cs typeface="B Lotus" pitchFamily="2" charset="-78"/>
              </a:rPr>
              <a:t>احساس، حداقل با دخالت چهار عامل محرک، اندام های حسی، اعصاب آورنده و مراکز عصبی، به وقوع می پیوندد. اندام های حسی، سلول هایی به نام گیرنده دارند که اطلاعات حسی را از محیط می گیرند. این گیرنده ها در واقع مبدل هایی هستند که اشکال مختلف انرژی موجود در محیط را به پتانسیل های عملی در نورون ها تبدیل می کنند. به این ترتیب، محرک به تکانه های عصبی تبدیل می شود تا به مغز منتقل گردد؛ به عنوان مثال، گیرنده های شنوایی در گوش داخلی، ارتعاش های مکانیکی حاصل از امواج صوتی را به پیام های الکتروشیمیایی تبدیل می کنند</a:t>
            </a:r>
            <a:r>
              <a:rPr lang="fa-IR" sz="2800" dirty="0">
                <a:cs typeface="B Lotus" pitchFamily="2" charset="-78"/>
              </a:rPr>
              <a:t>.</a:t>
            </a:r>
            <a:endParaRPr lang="en-US" sz="2800" dirty="0">
              <a:cs typeface="B Lotus" pitchFamily="2" charset="-78"/>
            </a:endParaRPr>
          </a:p>
        </p:txBody>
      </p:sp>
    </p:spTree>
    <p:extLst>
      <p:ext uri="{BB962C8B-B14F-4D97-AF65-F5344CB8AC3E}">
        <p14:creationId xmlns:p14="http://schemas.microsoft.com/office/powerpoint/2010/main" val="3847172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fa-IR" sz="4400" dirty="0">
                <a:cs typeface="B Titr" pitchFamily="2" charset="-78"/>
              </a:rPr>
              <a:t>تعریف </a:t>
            </a:r>
            <a:r>
              <a:rPr lang="fa-IR" sz="4400" dirty="0" smtClean="0">
                <a:cs typeface="B Titr" pitchFamily="2" charset="-78"/>
              </a:rPr>
              <a:t>ادراک</a:t>
            </a:r>
            <a:endParaRPr lang="en-US" sz="4400" dirty="0">
              <a:cs typeface="B Titr" pitchFamily="2" charset="-78"/>
            </a:endParaRPr>
          </a:p>
        </p:txBody>
      </p:sp>
      <p:sp>
        <p:nvSpPr>
          <p:cNvPr id="3" name="Content Placeholder 2"/>
          <p:cNvSpPr>
            <a:spLocks noGrp="1"/>
          </p:cNvSpPr>
          <p:nvPr>
            <p:ph sz="quarter" idx="1"/>
          </p:nvPr>
        </p:nvSpPr>
        <p:spPr>
          <a:xfrm>
            <a:off x="457200" y="1600200"/>
            <a:ext cx="8229600" cy="4724400"/>
          </a:xfrm>
        </p:spPr>
        <p:txBody>
          <a:bodyPr>
            <a:normAutofit/>
          </a:bodyPr>
          <a:lstStyle/>
          <a:p>
            <a:pPr algn="just" rtl="1"/>
            <a:r>
              <a:rPr lang="fa-IR" dirty="0">
                <a:cs typeface="B Lotus" pitchFamily="2" charset="-78"/>
              </a:rPr>
              <a:t>فرایندی ذهنی است که طی آن تجارب حسی معنی دار می شود</a:t>
            </a:r>
            <a:r>
              <a:rPr lang="fa-IR" dirty="0" smtClean="0">
                <a:cs typeface="B Lotus" pitchFamily="2" charset="-78"/>
              </a:rPr>
              <a:t>.</a:t>
            </a:r>
            <a:endParaRPr lang="en-US" dirty="0" smtClean="0">
              <a:cs typeface="B Lotus" pitchFamily="2" charset="-78"/>
            </a:endParaRPr>
          </a:p>
          <a:p>
            <a:pPr marL="0" indent="0" algn="just" rtl="1">
              <a:buNone/>
            </a:pPr>
            <a:endParaRPr lang="en-US" dirty="0">
              <a:cs typeface="B Lotus" pitchFamily="2" charset="-78"/>
            </a:endParaRPr>
          </a:p>
          <a:p>
            <a:pPr algn="just" rtl="1"/>
            <a:r>
              <a:rPr lang="fa-IR" dirty="0">
                <a:cs typeface="B Lotus" pitchFamily="2" charset="-78"/>
              </a:rPr>
              <a:t>این عمل به اندازه ای سریع در ذهن صورت می گیرد که همزمان با احساس به نظر می رسد</a:t>
            </a:r>
            <a:r>
              <a:rPr lang="fa-IR" dirty="0" smtClean="0">
                <a:cs typeface="B Lotus" pitchFamily="2" charset="-78"/>
              </a:rPr>
              <a:t>.</a:t>
            </a:r>
            <a:endParaRPr lang="en-US" dirty="0" smtClean="0">
              <a:cs typeface="B Lotus" pitchFamily="2" charset="-78"/>
            </a:endParaRPr>
          </a:p>
          <a:p>
            <a:pPr marL="0" indent="0" algn="just" rtl="1">
              <a:buNone/>
            </a:pPr>
            <a:endParaRPr lang="en-US" dirty="0">
              <a:cs typeface="B Lotus" pitchFamily="2" charset="-78"/>
            </a:endParaRPr>
          </a:p>
          <a:p>
            <a:pPr algn="just" rtl="1"/>
            <a:r>
              <a:rPr lang="fa-IR" dirty="0">
                <a:cs typeface="B Lotus" pitchFamily="2" charset="-78"/>
              </a:rPr>
              <a:t>در </a:t>
            </a:r>
            <a:r>
              <a:rPr lang="fa-IR" dirty="0" smtClean="0">
                <a:cs typeface="B Lotus" pitchFamily="2" charset="-78"/>
              </a:rPr>
              <a:t>آن؛ </a:t>
            </a:r>
            <a:r>
              <a:rPr lang="fa-IR" dirty="0">
                <a:cs typeface="B Lotus" pitchFamily="2" charset="-78"/>
              </a:rPr>
              <a:t>تجارب حسی، مفاهیم و تصورات ناشی از آن، انگیزه فرد و موقعیتی که در آن ادراک صورت می گیرد، دخالت می کند.</a:t>
            </a:r>
            <a:endParaRPr lang="en-US"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232401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dirty="0" smtClean="0">
                <a:cs typeface="B Titr" pitchFamily="2" charset="-78"/>
              </a:rPr>
              <a:t>تعریف ادراک</a:t>
            </a:r>
            <a:endParaRPr lang="en-US" sz="4400" dirty="0">
              <a:cs typeface="B Titr" pitchFamily="2" charset="-78"/>
            </a:endParaRPr>
          </a:p>
        </p:txBody>
      </p:sp>
      <p:sp>
        <p:nvSpPr>
          <p:cNvPr id="3" name="Content Placeholder 2"/>
          <p:cNvSpPr>
            <a:spLocks noGrp="1"/>
          </p:cNvSpPr>
          <p:nvPr>
            <p:ph sz="quarter" idx="1"/>
          </p:nvPr>
        </p:nvSpPr>
        <p:spPr>
          <a:xfrm>
            <a:off x="457200" y="1447800"/>
            <a:ext cx="8229600" cy="4876800"/>
          </a:xfrm>
        </p:spPr>
        <p:txBody>
          <a:bodyPr>
            <a:normAutofit/>
          </a:bodyPr>
          <a:lstStyle/>
          <a:p>
            <a:pPr algn="just" rtl="1"/>
            <a:endParaRPr lang="en-US" dirty="0" smtClean="0">
              <a:cs typeface="B Lotus" pitchFamily="2" charset="-78"/>
            </a:endParaRPr>
          </a:p>
          <a:p>
            <a:pPr algn="just" rtl="1"/>
            <a:r>
              <a:rPr lang="fa-IR" dirty="0" smtClean="0">
                <a:cs typeface="B Lotus" pitchFamily="2" charset="-78"/>
              </a:rPr>
              <a:t>انسان </a:t>
            </a:r>
            <a:r>
              <a:rPr lang="fa-IR" dirty="0">
                <a:cs typeface="B Lotus" pitchFamily="2" charset="-78"/>
              </a:rPr>
              <a:t>تحت تأثیر فقط یک محرک قرار نمی گیرد؛ بلکه مجموعه ای از تحریکات مربوط به دریافت کننده های حسی مکانی و زمانی و تعامل آنها در موقعیتی خاص، پدیده ای را در ذهن او شکل می دهند. و ذهن فرد، آنها را به صورت مجموعه ای معنادار و در ارتباط با هم در میابد</a:t>
            </a:r>
            <a:r>
              <a:rPr lang="fa-IR" dirty="0" smtClean="0">
                <a:cs typeface="B Lotus" pitchFamily="2" charset="-78"/>
              </a:rPr>
              <a:t>.</a:t>
            </a:r>
            <a:endParaRPr lang="en-US" dirty="0" smtClean="0">
              <a:cs typeface="B Lotus" pitchFamily="2" charset="-78"/>
            </a:endParaRPr>
          </a:p>
          <a:p>
            <a:pPr marL="0" indent="0" algn="just" rtl="1">
              <a:buNone/>
            </a:pPr>
            <a:endParaRPr lang="en-US" dirty="0">
              <a:cs typeface="B Lotus" pitchFamily="2" charset="-78"/>
            </a:endParaRPr>
          </a:p>
          <a:p>
            <a:pPr algn="just" rtl="1"/>
            <a:r>
              <a:rPr lang="fa-IR" dirty="0">
                <a:cs typeface="B Lotus" pitchFamily="2" charset="-78"/>
              </a:rPr>
              <a:t>در جریان گزینش مجموعه محرک ها</a:t>
            </a:r>
            <a:r>
              <a:rPr lang="fa-IR" dirty="0" smtClean="0">
                <a:cs typeface="B Lotus" pitchFamily="2" charset="-78"/>
              </a:rPr>
              <a:t>؛ </a:t>
            </a:r>
            <a:r>
              <a:rPr lang="fa-IR" dirty="0">
                <a:cs typeface="B Lotus" pitchFamily="2" charset="-78"/>
              </a:rPr>
              <a:t>پیش </a:t>
            </a:r>
            <a:r>
              <a:rPr lang="fa-IR" dirty="0" smtClean="0">
                <a:cs typeface="B Lotus" pitchFamily="2" charset="-78"/>
              </a:rPr>
              <a:t>فرضها</a:t>
            </a:r>
            <a:r>
              <a:rPr lang="fa-IR" dirty="0">
                <a:cs typeface="B Lotus" pitchFamily="2" charset="-78"/>
              </a:rPr>
              <a:t>، تجربیات و یادگیریهای قبلی، انتظارات و حالات انگیزشی متغیر و... نقش تعیین کننده ای در ادراک ایفا می کنند.</a:t>
            </a:r>
            <a:endParaRPr lang="en-US"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1876826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dirty="0" smtClean="0">
                <a:cs typeface="B Titr" pitchFamily="2" charset="-78"/>
              </a:rPr>
              <a:t>پسیکوفیزیک</a:t>
            </a:r>
            <a:endParaRPr lang="en-US" sz="4400" dirty="0">
              <a:cs typeface="B Titr" pitchFamily="2" charset="-78"/>
            </a:endParaRPr>
          </a:p>
        </p:txBody>
      </p:sp>
      <p:sp>
        <p:nvSpPr>
          <p:cNvPr id="3" name="Content Placeholder 2"/>
          <p:cNvSpPr>
            <a:spLocks noGrp="1"/>
          </p:cNvSpPr>
          <p:nvPr>
            <p:ph sz="quarter" idx="1"/>
          </p:nvPr>
        </p:nvSpPr>
        <p:spPr>
          <a:xfrm>
            <a:off x="457200" y="1219200"/>
            <a:ext cx="8229600" cy="5257800"/>
          </a:xfrm>
        </p:spPr>
        <p:txBody>
          <a:bodyPr>
            <a:normAutofit/>
          </a:bodyPr>
          <a:lstStyle/>
          <a:p>
            <a:pPr marL="0" indent="0" algn="just" rtl="1">
              <a:buNone/>
            </a:pPr>
            <a:endParaRPr lang="fa-IR" dirty="0" smtClean="0">
              <a:cs typeface="B Lotus" pitchFamily="2" charset="-78"/>
            </a:endParaRPr>
          </a:p>
          <a:p>
            <a:pPr marL="0" indent="0" algn="just" rtl="1">
              <a:buNone/>
            </a:pPr>
            <a:r>
              <a:rPr lang="fa-IR" dirty="0" smtClean="0">
                <a:cs typeface="B Lotus" pitchFamily="2" charset="-78"/>
              </a:rPr>
              <a:t>رابطه </a:t>
            </a:r>
            <a:r>
              <a:rPr lang="fa-IR" dirty="0">
                <a:cs typeface="B Lotus" pitchFamily="2" charset="-78"/>
              </a:rPr>
              <a:t>بین محرکهای فیزیکی دنیای خارج و احساسی که ما از رویارویی با آنها داریم.</a:t>
            </a:r>
            <a:endParaRPr lang="en-US" dirty="0">
              <a:cs typeface="B Lotus" pitchFamily="2" charset="-78"/>
            </a:endParaRPr>
          </a:p>
          <a:p>
            <a:pPr marL="0" indent="0" algn="just" rtl="1">
              <a:buNone/>
            </a:pPr>
            <a:r>
              <a:rPr lang="fa-IR" dirty="0">
                <a:cs typeface="B Lotus" pitchFamily="2" charset="-78"/>
              </a:rPr>
              <a:t>فخنر فیلسوف و فیزیکدانی بود که توانست مسائل بغرنج و پیچیده جسمی-ذهنی را طوری ارائه دهد که دانشمندان بتوانند روی آن مسائل کار کنند</a:t>
            </a:r>
            <a:r>
              <a:rPr lang="fa-IR" dirty="0" smtClean="0">
                <a:cs typeface="B Lotus" pitchFamily="2" charset="-78"/>
              </a:rPr>
              <a:t>.</a:t>
            </a:r>
          </a:p>
          <a:p>
            <a:pPr marL="0" indent="0" algn="just" rtl="1">
              <a:buNone/>
            </a:pPr>
            <a:endParaRPr lang="en-US" dirty="0">
              <a:cs typeface="B Lotus" pitchFamily="2" charset="-78"/>
            </a:endParaRPr>
          </a:p>
          <a:p>
            <a:pPr marL="0" indent="0" algn="just" rtl="1">
              <a:buNone/>
            </a:pPr>
            <a:r>
              <a:rPr lang="fa-IR" dirty="0">
                <a:cs typeface="B Lotus" pitchFamily="2" charset="-78"/>
              </a:rPr>
              <a:t>او معتقد بود سرنخ مسئله باید حل شود.</a:t>
            </a:r>
            <a:endParaRPr lang="en-US" dirty="0">
              <a:cs typeface="B Lotus" pitchFamily="2" charset="-78"/>
            </a:endParaRPr>
          </a:p>
          <a:p>
            <a:pPr algn="just" rtl="1"/>
            <a:r>
              <a:rPr lang="fa-IR" dirty="0">
                <a:cs typeface="B Lotus" pitchFamily="2" charset="-78"/>
              </a:rPr>
              <a:t>بازیابی: اندازه گیری حداقل شدتی که از محرکها دریافت می کنیم</a:t>
            </a:r>
            <a:endParaRPr lang="en-US" dirty="0">
              <a:cs typeface="B Lotus" pitchFamily="2" charset="-78"/>
            </a:endParaRPr>
          </a:p>
          <a:p>
            <a:pPr algn="just" rtl="1"/>
            <a:r>
              <a:rPr lang="fa-IR" dirty="0">
                <a:cs typeface="B Lotus" pitchFamily="2" charset="-78"/>
              </a:rPr>
              <a:t>تمیز: اندازه گیری محرکهای مختلف</a:t>
            </a:r>
            <a:endParaRPr lang="en-US" dirty="0">
              <a:cs typeface="B Lotus" pitchFamily="2" charset="-78"/>
            </a:endParaRPr>
          </a:p>
          <a:p>
            <a:pPr algn="just" rtl="1"/>
            <a:r>
              <a:rPr lang="fa-IR" dirty="0">
                <a:cs typeface="B Lotus" pitchFamily="2" charset="-78"/>
              </a:rPr>
              <a:t>مقیاس سازی: اندازه گیری شدت احساس (رابطه بین شدت محرکها و شدت احساس ما)</a:t>
            </a:r>
            <a:endParaRPr lang="en-US" dirty="0">
              <a:cs typeface="B Lotus" pitchFamily="2" charset="-78"/>
            </a:endParaRPr>
          </a:p>
          <a:p>
            <a:pPr marL="0" indent="0" algn="just" rtl="1">
              <a:buNone/>
            </a:pPr>
            <a:endParaRPr lang="en-US"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861635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sz="quarter" idx="1"/>
          </p:nvPr>
        </p:nvSpPr>
        <p:spPr>
          <a:xfrm>
            <a:off x="457200" y="533400"/>
            <a:ext cx="8229600" cy="5791200"/>
          </a:xfrm>
        </p:spPr>
        <p:txBody>
          <a:bodyPr>
            <a:normAutofit/>
          </a:bodyPr>
          <a:lstStyle/>
          <a:p>
            <a:pPr marL="0" indent="0" algn="r" rtl="1">
              <a:buNone/>
            </a:pPr>
            <a:endParaRPr lang="fa-IR" dirty="0" smtClean="0">
              <a:cs typeface="B Titr" pitchFamily="2" charset="-78"/>
            </a:endParaRPr>
          </a:p>
          <a:p>
            <a:pPr marL="0" indent="0" algn="r" rtl="1">
              <a:buNone/>
            </a:pPr>
            <a:endParaRPr lang="fa-IR" dirty="0">
              <a:cs typeface="B Titr" pitchFamily="2" charset="-78"/>
            </a:endParaRPr>
          </a:p>
          <a:p>
            <a:pPr marL="0" indent="0" algn="r" rtl="1">
              <a:buNone/>
            </a:pPr>
            <a:r>
              <a:rPr lang="fa-IR" dirty="0" smtClean="0">
                <a:cs typeface="B Titr" pitchFamily="2" charset="-78"/>
              </a:rPr>
              <a:t>آستانه </a:t>
            </a:r>
            <a:r>
              <a:rPr lang="fa-IR" dirty="0">
                <a:cs typeface="B Titr" pitchFamily="2" charset="-78"/>
              </a:rPr>
              <a:t>مطلق (آستانه مطلق احساس، آستانه احساس)</a:t>
            </a:r>
            <a:endParaRPr lang="en-US" dirty="0">
              <a:cs typeface="B Titr" pitchFamily="2" charset="-78"/>
            </a:endParaRPr>
          </a:p>
          <a:p>
            <a:pPr algn="r" rtl="1"/>
            <a:r>
              <a:rPr lang="fa-IR" dirty="0">
                <a:cs typeface="B Lotus" pitchFamily="2" charset="-78"/>
              </a:rPr>
              <a:t>کمترین شدت محرکی که موجب پاسخ ادراکی موجود زنده می شود</a:t>
            </a:r>
            <a:r>
              <a:rPr lang="fa-IR" dirty="0" smtClean="0">
                <a:cs typeface="B Lotus" pitchFamily="2" charset="-78"/>
              </a:rPr>
              <a:t>.</a:t>
            </a:r>
            <a:endParaRPr lang="en-US" dirty="0">
              <a:cs typeface="B Lotus" pitchFamily="2" charset="-78"/>
            </a:endParaRPr>
          </a:p>
          <a:p>
            <a:pPr algn="r" rtl="1"/>
            <a:r>
              <a:rPr lang="fa-IR" dirty="0">
                <a:cs typeface="B Lotus" pitchFamily="2" charset="-78"/>
              </a:rPr>
              <a:t>حداقل شدت محرک لازم که در 50 درصد موارد احساس شود.</a:t>
            </a:r>
            <a:endParaRPr lang="en-US" dirty="0">
              <a:cs typeface="B Lotus" pitchFamily="2" charset="-78"/>
            </a:endParaRPr>
          </a:p>
          <a:p>
            <a:pPr marL="0" indent="0" algn="r" rtl="1">
              <a:buNone/>
            </a:pPr>
            <a:endParaRPr lang="en-US" dirty="0">
              <a:cs typeface="B Lotus" pitchFamily="2" charset="-78"/>
            </a:endParaRPr>
          </a:p>
          <a:p>
            <a:pPr marL="0" indent="0" algn="r" rtl="1">
              <a:buNone/>
            </a:pPr>
            <a:r>
              <a:rPr lang="fa-IR" dirty="0">
                <a:cs typeface="B Titr" pitchFamily="2" charset="-78"/>
              </a:rPr>
              <a:t>آستانه اختلافی </a:t>
            </a:r>
            <a:r>
              <a:rPr lang="fa-IR" dirty="0" smtClean="0">
                <a:cs typeface="B Titr" pitchFamily="2" charset="-78"/>
              </a:rPr>
              <a:t>( حداقل تفاوت محسوس </a:t>
            </a:r>
            <a:r>
              <a:rPr lang="en-US" dirty="0" smtClean="0">
                <a:cs typeface="B Titr" pitchFamily="2" charset="-78"/>
              </a:rPr>
              <a:t>(JND)</a:t>
            </a:r>
            <a:r>
              <a:rPr lang="fa-IR" dirty="0" smtClean="0">
                <a:cs typeface="B Titr" pitchFamily="2" charset="-78"/>
              </a:rPr>
              <a:t> )</a:t>
            </a:r>
            <a:endParaRPr lang="en-US" dirty="0">
              <a:cs typeface="B Titr" pitchFamily="2" charset="-78"/>
            </a:endParaRPr>
          </a:p>
          <a:p>
            <a:pPr algn="r" rtl="1"/>
            <a:r>
              <a:rPr lang="fa-IR" dirty="0">
                <a:cs typeface="B Lotus" pitchFamily="2" charset="-78"/>
              </a:rPr>
              <a:t>کوچک ترین یا کمترین اختلاف قابل درک میان دو محرک از یک نوع</a:t>
            </a:r>
            <a:endParaRPr lang="en-US" dirty="0">
              <a:cs typeface="B Lotus" pitchFamily="2" charset="-78"/>
            </a:endParaRPr>
          </a:p>
          <a:p>
            <a:pPr algn="r" rtl="1"/>
            <a:r>
              <a:rPr lang="fa-IR" dirty="0">
                <a:cs typeface="B Lotus" pitchFamily="2" charset="-78"/>
              </a:rPr>
              <a:t>حداقل شدت لازم میان دو محرک که در 50 درصد موارد تفاوت آن برای آزمودنی قابل تشخیص باشد.</a:t>
            </a:r>
            <a:endParaRPr lang="en-US" dirty="0">
              <a:cs typeface="B Lotus" pitchFamily="2" charset="-78"/>
            </a:endParaRPr>
          </a:p>
          <a:p>
            <a:pPr marL="0" indent="0" algn="r" rtl="1">
              <a:buNone/>
            </a:pPr>
            <a:endParaRPr lang="en-US" dirty="0">
              <a:cs typeface="B Lotus" pitchFamily="2" charset="-78"/>
            </a:endParaRPr>
          </a:p>
          <a:p>
            <a:pPr algn="r"/>
            <a:endParaRPr lang="en-US" dirty="0">
              <a:cs typeface="B Lotus" pitchFamily="2" charset="-78"/>
            </a:endParaRPr>
          </a:p>
        </p:txBody>
      </p:sp>
    </p:spTree>
    <p:extLst>
      <p:ext uri="{BB962C8B-B14F-4D97-AF65-F5344CB8AC3E}">
        <p14:creationId xmlns:p14="http://schemas.microsoft.com/office/powerpoint/2010/main" val="1983537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400" dirty="0">
                <a:cs typeface="B Titr" pitchFamily="2" charset="-78"/>
              </a:rPr>
              <a:t>سنجش </a:t>
            </a:r>
            <a:r>
              <a:rPr lang="fa-IR" sz="4400" dirty="0" smtClean="0">
                <a:cs typeface="B Titr" pitchFamily="2" charset="-78"/>
              </a:rPr>
              <a:t>احساس</a:t>
            </a:r>
            <a:endParaRPr lang="en-US" sz="4400" dirty="0">
              <a:cs typeface="B Titr" pitchFamily="2" charset="-78"/>
            </a:endParaRPr>
          </a:p>
        </p:txBody>
      </p:sp>
      <p:sp>
        <p:nvSpPr>
          <p:cNvPr id="3" name="Content Placeholder 2"/>
          <p:cNvSpPr>
            <a:spLocks noGrp="1"/>
          </p:cNvSpPr>
          <p:nvPr>
            <p:ph sz="quarter" idx="1"/>
          </p:nvPr>
        </p:nvSpPr>
        <p:spPr>
          <a:xfrm>
            <a:off x="457200" y="1447800"/>
            <a:ext cx="8229600" cy="5029200"/>
          </a:xfrm>
        </p:spPr>
        <p:txBody>
          <a:bodyPr>
            <a:normAutofit/>
          </a:bodyPr>
          <a:lstStyle/>
          <a:p>
            <a:pPr algn="just" rtl="1">
              <a:buFont typeface="Wingdings" pitchFamily="2" charset="2"/>
              <a:buChar char="ü"/>
            </a:pPr>
            <a:endParaRPr lang="fa-IR" dirty="0" smtClean="0">
              <a:cs typeface="B Lotus" pitchFamily="2" charset="-78"/>
            </a:endParaRPr>
          </a:p>
          <a:p>
            <a:pPr algn="just" rtl="1">
              <a:buFont typeface="Wingdings" pitchFamily="2" charset="2"/>
              <a:buChar char="ü"/>
            </a:pPr>
            <a:r>
              <a:rPr lang="fa-IR" dirty="0" smtClean="0">
                <a:cs typeface="B Lotus" pitchFamily="2" charset="-78"/>
              </a:rPr>
              <a:t>متغیرهای </a:t>
            </a:r>
            <a:r>
              <a:rPr lang="fa-IR" dirty="0">
                <a:cs typeface="B Lotus" pitchFamily="2" charset="-78"/>
              </a:rPr>
              <a:t>مربوط به محرکها که می توان آنها را با روشهای فیزیکی توصیف و اندازه گیری کرد.</a:t>
            </a:r>
            <a:endParaRPr lang="en-US" dirty="0">
              <a:cs typeface="B Lotus" pitchFamily="2" charset="-78"/>
            </a:endParaRPr>
          </a:p>
          <a:p>
            <a:pPr algn="just" rtl="1">
              <a:buFont typeface="Wingdings" pitchFamily="2" charset="2"/>
              <a:buChar char="ü"/>
            </a:pPr>
            <a:r>
              <a:rPr lang="fa-IR" dirty="0">
                <a:cs typeface="B Lotus" pitchFamily="2" charset="-78"/>
              </a:rPr>
              <a:t>متغیرهای مربوط به تجربیات </a:t>
            </a:r>
            <a:r>
              <a:rPr lang="fa-IR" dirty="0" smtClean="0">
                <a:cs typeface="B Lotus" pitchFamily="2" charset="-78"/>
              </a:rPr>
              <a:t>حسی</a:t>
            </a:r>
            <a:endParaRPr lang="en-US" dirty="0" smtClean="0">
              <a:cs typeface="B Lotus" pitchFamily="2" charset="-78"/>
            </a:endParaRPr>
          </a:p>
          <a:p>
            <a:pPr marL="0" indent="0" algn="just" rtl="1">
              <a:buNone/>
            </a:pPr>
            <a:endParaRPr lang="en-US" dirty="0">
              <a:cs typeface="B Lotus" pitchFamily="2" charset="-78"/>
            </a:endParaRPr>
          </a:p>
          <a:p>
            <a:pPr marL="0" indent="0" algn="just" rtl="1">
              <a:buNone/>
            </a:pPr>
            <a:r>
              <a:rPr lang="fa-IR" dirty="0">
                <a:cs typeface="B Lotus" pitchFamily="2" charset="-78"/>
              </a:rPr>
              <a:t>سنجش در چهارچوب پسیکوفیزیک عبارتست از: </a:t>
            </a:r>
            <a:endParaRPr lang="fa-IR" dirty="0" smtClean="0">
              <a:cs typeface="B Lotus" pitchFamily="2" charset="-78"/>
            </a:endParaRPr>
          </a:p>
          <a:p>
            <a:pPr marL="0" indent="0" algn="just" rtl="1">
              <a:buNone/>
            </a:pPr>
            <a:r>
              <a:rPr lang="fa-IR" b="1" dirty="0" smtClean="0">
                <a:cs typeface="B Lotus" pitchFamily="2" charset="-78"/>
              </a:rPr>
              <a:t>ایجاد </a:t>
            </a:r>
            <a:r>
              <a:rPr lang="fa-IR" b="1" dirty="0">
                <a:cs typeface="B Lotus" pitchFamily="2" charset="-78"/>
              </a:rPr>
              <a:t>رابطه بین خصوصیات فیزیکی محرک و تجربیات حسی به صورت کمّی</a:t>
            </a:r>
            <a:endParaRPr lang="en-US" b="1" dirty="0">
              <a:cs typeface="B Lotus" pitchFamily="2" charset="-78"/>
            </a:endParaRPr>
          </a:p>
          <a:p>
            <a:pPr algn="just"/>
            <a:endParaRPr lang="en-US" dirty="0">
              <a:cs typeface="B Lotus" pitchFamily="2" charset="-78"/>
            </a:endParaRPr>
          </a:p>
        </p:txBody>
      </p:sp>
    </p:spTree>
    <p:extLst>
      <p:ext uri="{BB962C8B-B14F-4D97-AF65-F5344CB8AC3E}">
        <p14:creationId xmlns:p14="http://schemas.microsoft.com/office/powerpoint/2010/main" val="8623806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احساس و ادراک1</Template>
  <TotalTime>0</TotalTime>
  <Words>899</Words>
  <Application>Microsoft Office PowerPoint</Application>
  <PresentationFormat>On-screen Show (4:3)</PresentationFormat>
  <Paragraphs>76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 Lotus</vt:lpstr>
      <vt:lpstr>B Titr</vt:lpstr>
      <vt:lpstr>Georgia</vt:lpstr>
      <vt:lpstr>Times New Roman</vt:lpstr>
      <vt:lpstr>Wingdings</vt:lpstr>
      <vt:lpstr>Wingdings 2</vt:lpstr>
      <vt:lpstr>Civic</vt:lpstr>
      <vt:lpstr>احساس و ادراک </vt:lpstr>
      <vt:lpstr>PowerPoint Presentation</vt:lpstr>
      <vt:lpstr>      تعریف احساس</vt:lpstr>
      <vt:lpstr>      تعریف احساس</vt:lpstr>
      <vt:lpstr>تعریف ادراک</vt:lpstr>
      <vt:lpstr>تعریف ادراک</vt:lpstr>
      <vt:lpstr>پسیکوفیزیک</vt:lpstr>
      <vt:lpstr>PowerPoint Presentation</vt:lpstr>
      <vt:lpstr>سنجش احساس</vt:lpstr>
      <vt:lpstr>سنجش احساس</vt:lpstr>
      <vt:lpstr>قوانین پسیکوفیزیک</vt:lpstr>
      <vt:lpstr>قوانین پسیکوفیزیک</vt:lpstr>
      <vt:lpstr>نظریه علامت یابی  (نظریه تشخیص پذیری علامت) </vt:lpstr>
      <vt:lpstr>نظریه سطح سازش (سوگیری) </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احساس و ادراک </dc:title>
  <dc:creator>omid arzi</dc:creator>
  <cp:lastModifiedBy>omid arzi</cp:lastModifiedBy>
  <cp:revision>1</cp:revision>
  <dcterms:created xsi:type="dcterms:W3CDTF">2022-01-23T15:45:56Z</dcterms:created>
  <dcterms:modified xsi:type="dcterms:W3CDTF">2022-01-23T15:46:08Z</dcterms:modified>
</cp:coreProperties>
</file>