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notesMasterIdLst>
    <p:notesMasterId r:id="rId14"/>
  </p:notesMasterIdLst>
  <p:handoutMasterIdLst>
    <p:handoutMasterId r:id="rId15"/>
  </p:handoutMasterIdLst>
  <p:sldIdLst>
    <p:sldId id="308" r:id="rId2"/>
    <p:sldId id="369" r:id="rId3"/>
    <p:sldId id="407" r:id="rId4"/>
    <p:sldId id="371" r:id="rId5"/>
    <p:sldId id="372" r:id="rId6"/>
    <p:sldId id="379" r:id="rId7"/>
    <p:sldId id="442" r:id="rId8"/>
    <p:sldId id="443" r:id="rId9"/>
    <p:sldId id="444" r:id="rId10"/>
    <p:sldId id="445" r:id="rId11"/>
    <p:sldId id="446" r:id="rId12"/>
    <p:sldId id="35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i="1" kern="1200">
        <a:solidFill>
          <a:srgbClr val="F38A2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i="1" kern="1200">
        <a:solidFill>
          <a:srgbClr val="F38A2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i="1" kern="1200">
        <a:solidFill>
          <a:srgbClr val="F38A2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i="1" kern="1200">
        <a:solidFill>
          <a:srgbClr val="F38A2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i="1" kern="1200">
        <a:solidFill>
          <a:srgbClr val="F38A2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600" i="1" kern="1200">
        <a:solidFill>
          <a:srgbClr val="F38A2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600" i="1" kern="1200">
        <a:solidFill>
          <a:srgbClr val="F38A2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600" i="1" kern="1200">
        <a:solidFill>
          <a:srgbClr val="F38A2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600" i="1" kern="1200">
        <a:solidFill>
          <a:srgbClr val="F38A2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FFBC"/>
    <a:srgbClr val="81FFAB"/>
    <a:srgbClr val="F0FA90"/>
    <a:srgbClr val="66FF33"/>
    <a:srgbClr val="FF00FF"/>
    <a:srgbClr val="66FF99"/>
    <a:srgbClr val="66FF66"/>
    <a:srgbClr val="66FFCC"/>
    <a:srgbClr val="FF99FF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27" autoAdjust="0"/>
    <p:restoredTop sz="86387" autoAdjust="0"/>
  </p:normalViewPr>
  <p:slideViewPr>
    <p:cSldViewPr>
      <p:cViewPr varScale="1">
        <p:scale>
          <a:sx n="74" d="100"/>
          <a:sy n="74" d="100"/>
        </p:scale>
        <p:origin x="151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1694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5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a-IR" smtClean="0"/>
              <a:t>مخابرات آنالوگ و ديجيتال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886EF-65BD-47D8-8D7B-09E5AE96A965}" type="datetimeFigureOut">
              <a:rPr lang="en-US" smtClean="0"/>
              <a:pPr/>
              <a:t>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a-IR" smtClean="0"/>
              <a:t>محمد راوري- گروه مهندسي پزشكي دانشگاه آزاد اسلامي واحد مشهد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E5ABD4-3058-46C0-9593-9CE4FBA708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8699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r>
              <a:rPr lang="fa-IR" smtClean="0"/>
              <a:t>مخابرات آنالوگ و ديجيتال</a:t>
            </a: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r>
              <a:rPr lang="fa-IR" smtClean="0"/>
              <a:t>محمد راوري- گروه مهندسي پزشكي دانشگاه آزاد اسلامي واحد مشهد</a:t>
            </a: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29C990B0-BA9E-47BC-AF9D-DE5B257F708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7903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5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20730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0731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0497C-519E-4F3C-AE3D-7FE9E7F7E11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E3277-1AAD-4E31-ACB5-00296B7AF04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4CDB3-986A-454E-9198-3236FD8BB77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30EE9-CE2F-4921-9090-93A0F0B4C16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9AE43-CB8B-4E17-81BA-5235B6B3145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DDEAD-4294-4170-B5D9-48D5F63D848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570BA-809D-4BAD-8BA8-9B248BCE188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33404-FEB3-4BB3-A0F1-B2A28955139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F5857-0DDE-427C-A923-5087BF81628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F9C69-8095-47D1-BF34-215462358F8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F4CF-2C68-4DDD-9309-F8CD0B5B21F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9E8C9-C013-41D8-9DEB-35BE6D70499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31949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49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49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49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49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49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49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49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49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0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0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0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0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0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0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0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0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0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0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1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1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1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1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1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1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1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1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1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1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2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2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2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 sz="18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952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2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2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2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2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2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2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3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3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3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3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3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3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3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3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3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3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4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4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4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4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4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4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4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4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4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4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5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5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5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5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5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5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5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5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5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5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6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6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6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6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6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6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6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6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6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6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7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7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7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7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7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7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7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7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7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7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8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8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8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8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8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8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8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8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8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8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9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9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9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9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9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9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9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9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9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59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0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0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0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0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0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0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0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0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0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0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1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1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1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1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1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1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1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1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1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1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2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2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2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2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2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2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2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2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2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2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3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3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3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3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3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3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3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3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3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3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4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4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4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4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4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4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4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4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4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4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5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5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5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5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5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5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5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5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5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5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6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6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6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6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6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6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6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6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6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6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7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7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7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7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7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7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7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7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7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7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8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8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8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8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8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8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8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8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8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8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9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9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9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9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9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9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9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9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9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69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70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70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70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70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70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970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19706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DB38A55-C8CC-4B65-A720-51873BFFB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319707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9708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9709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9710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16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  <p:sldLayoutId id="2147483915" r:id="rId12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229600" cy="6126163"/>
          </a:xfrm>
        </p:spPr>
        <p:txBody>
          <a:bodyPr/>
          <a:lstStyle/>
          <a:p>
            <a:pPr eaLnBrk="1" hangingPunct="1">
              <a:defRPr/>
            </a:pPr>
            <a:r>
              <a:rPr lang="fa-IR" sz="5400" dirty="0" smtClean="0">
                <a:cs typeface="B Mitra" pitchFamily="2" charset="-78"/>
              </a:rPr>
              <a:t>  </a:t>
            </a:r>
            <a:br>
              <a:rPr lang="fa-IR" sz="5400" dirty="0" smtClean="0">
                <a:cs typeface="B Mitra" pitchFamily="2" charset="-78"/>
              </a:rPr>
            </a:br>
            <a:r>
              <a:rPr lang="fa-IR" sz="5400" dirty="0" smtClean="0">
                <a:cs typeface="B Mitra" pitchFamily="2" charset="-78"/>
              </a:rPr>
              <a:t>درس </a:t>
            </a:r>
            <a:r>
              <a:rPr lang="fa-IR" sz="5400" dirty="0" smtClean="0">
                <a:solidFill>
                  <a:srgbClr val="FF0000"/>
                </a:solidFill>
                <a:cs typeface="B Mitra" pitchFamily="2" charset="-78"/>
              </a:rPr>
              <a:t>مقدمه اي بر مهندسي پزشكي</a:t>
            </a:r>
            <a:r>
              <a:rPr lang="fa-IR" sz="5400" dirty="0" smtClean="0">
                <a:cs typeface="B Mitra" pitchFamily="2" charset="-78"/>
              </a:rPr>
              <a:t/>
            </a:r>
            <a:br>
              <a:rPr lang="fa-IR" sz="5400" dirty="0" smtClean="0">
                <a:cs typeface="B Mitra" pitchFamily="2" charset="-78"/>
              </a:rPr>
            </a:br>
            <a:r>
              <a:rPr lang="fa-IR" sz="5400" dirty="0" smtClean="0">
                <a:cs typeface="B Mitra" pitchFamily="2" charset="-78"/>
              </a:rPr>
              <a:t/>
            </a:r>
            <a:br>
              <a:rPr lang="fa-IR" sz="5400" dirty="0" smtClean="0">
                <a:cs typeface="B Mitra" pitchFamily="2" charset="-78"/>
              </a:rPr>
            </a:br>
            <a:r>
              <a:rPr lang="fa-IR" sz="5400" dirty="0" smtClean="0">
                <a:cs typeface="B Mitra" pitchFamily="2" charset="-78"/>
              </a:rPr>
              <a:t>بررسي ساختار </a:t>
            </a:r>
            <a:r>
              <a:rPr lang="fa-IR" sz="5400" b="1" dirty="0" smtClean="0">
                <a:solidFill>
                  <a:srgbClr val="FF0000"/>
                </a:solidFill>
                <a:cs typeface="B Mitra" pitchFamily="2" charset="-78"/>
              </a:rPr>
              <a:t>سيستم اخذ داده</a:t>
            </a:r>
            <a:br>
              <a:rPr lang="fa-IR" sz="5400" b="1" dirty="0" smtClean="0">
                <a:solidFill>
                  <a:srgbClr val="FF0000"/>
                </a:solidFill>
                <a:cs typeface="B Mitra" pitchFamily="2" charset="-78"/>
              </a:rPr>
            </a:br>
            <a:r>
              <a:rPr lang="en-US" sz="5400" b="1" dirty="0" smtClean="0">
                <a:solidFill>
                  <a:srgbClr val="FF0000"/>
                </a:solidFill>
                <a:cs typeface="B Mitra" pitchFamily="2" charset="-78"/>
              </a:rPr>
              <a:t>DAQ: </a:t>
            </a:r>
            <a:r>
              <a:rPr lang="en-US" sz="5400" dirty="0" smtClean="0"/>
              <a:t>Data </a:t>
            </a:r>
            <a:r>
              <a:rPr lang="en-US" sz="5400" dirty="0" err="1" smtClean="0"/>
              <a:t>AcQuisition</a:t>
            </a:r>
            <a:r>
              <a:rPr lang="en-US" sz="5400" dirty="0" smtClean="0"/>
              <a:t> </a:t>
            </a:r>
            <a:r>
              <a:rPr lang="en-US" sz="5400" b="1" dirty="0" smtClean="0">
                <a:solidFill>
                  <a:srgbClr val="FF0000"/>
                </a:solidFill>
                <a:cs typeface="B Mitra" pitchFamily="2" charset="-78"/>
              </a:rPr>
              <a:t>System</a:t>
            </a:r>
            <a:r>
              <a:rPr lang="en-US" sz="5400" dirty="0" smtClean="0">
                <a:solidFill>
                  <a:srgbClr val="FF0000"/>
                </a:solidFill>
                <a:cs typeface="B Mitra" pitchFamily="2" charset="-78"/>
              </a:rPr>
              <a:t/>
            </a:r>
            <a:br>
              <a:rPr lang="en-US" sz="5400" dirty="0" smtClean="0">
                <a:solidFill>
                  <a:srgbClr val="FF0000"/>
                </a:solidFill>
                <a:cs typeface="B Mitra" pitchFamily="2" charset="-78"/>
              </a:rPr>
            </a:br>
            <a:r>
              <a:rPr lang="en-US" sz="5400" dirty="0" smtClean="0">
                <a:solidFill>
                  <a:srgbClr val="FF0000"/>
                </a:solidFill>
                <a:cs typeface="B Mitra" pitchFamily="2" charset="-78"/>
              </a:rPr>
              <a:t/>
            </a:r>
            <a:br>
              <a:rPr lang="en-US" sz="5400" dirty="0" smtClean="0">
                <a:solidFill>
                  <a:srgbClr val="FF0000"/>
                </a:solidFill>
                <a:cs typeface="B Mitra" pitchFamily="2" charset="-78"/>
              </a:rPr>
            </a:br>
            <a:endParaRPr lang="en-US" sz="5400" dirty="0" smtClean="0">
              <a:solidFill>
                <a:srgbClr val="FF0000"/>
              </a:solidFill>
              <a:cs typeface="B Mitra" pitchFamily="2" charset="-78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a-IR" sz="4000" b="1" dirty="0" smtClean="0">
                <a:solidFill>
                  <a:srgbClr val="FFFF00"/>
                </a:solidFill>
                <a:cs typeface="B Mitra" pitchFamily="2" charset="-78"/>
              </a:rPr>
              <a:t>مدار انتخابگر ديجيتالي بهره</a:t>
            </a:r>
            <a:br>
              <a:rPr lang="fa-IR" sz="4000" b="1" dirty="0" smtClean="0">
                <a:solidFill>
                  <a:srgbClr val="FFFF00"/>
                </a:solidFill>
                <a:cs typeface="B Mitra" pitchFamily="2" charset="-78"/>
              </a:rPr>
            </a:br>
            <a:r>
              <a:rPr lang="fa-IR" sz="4000" b="1" dirty="0" smtClean="0">
                <a:solidFill>
                  <a:srgbClr val="FFFF00"/>
                </a:solidFill>
                <a:cs typeface="B Mitra" pitchFamily="2" charset="-78"/>
              </a:rPr>
              <a:t>(</a:t>
            </a:r>
            <a:r>
              <a:rPr lang="en-US" sz="4000" b="1" dirty="0" smtClean="0">
                <a:solidFill>
                  <a:srgbClr val="FF0000"/>
                </a:solidFill>
                <a:cs typeface="B Mitra" pitchFamily="2" charset="-78"/>
              </a:rPr>
              <a:t>Digital Gain Selector</a:t>
            </a:r>
            <a:r>
              <a:rPr lang="fa-IR" sz="4000" b="1" dirty="0" smtClean="0">
                <a:solidFill>
                  <a:srgbClr val="FFFF00"/>
                </a:solidFill>
                <a:cs typeface="B Mitra" pitchFamily="2" charset="-78"/>
              </a:rPr>
              <a:t>)</a:t>
            </a:r>
            <a:endParaRPr lang="en-US" sz="4000" b="1" dirty="0">
              <a:solidFill>
                <a:srgbClr val="FFFF00"/>
              </a:solidFill>
              <a:cs typeface="B Mitra" pitchFamily="2" charset="-78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9BFFBC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304800" y="1524000"/>
            <a:ext cx="4610100" cy="31110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FFC0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3581400" y="3048000"/>
            <a:ext cx="5451475" cy="35497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sz="4000" b="1" dirty="0">
              <a:solidFill>
                <a:srgbClr val="FFFF00"/>
              </a:solidFill>
              <a:cs typeface="B Mitra" pitchFamily="2" charset="-78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92D050">
                <a:tint val="45000"/>
                <a:satMod val="400000"/>
              </a:srgbClr>
            </a:duotone>
          </a:blip>
          <a:srcRect r="211"/>
          <a:stretch>
            <a:fillRect/>
          </a:stretch>
        </p:blipFill>
        <p:spPr bwMode="auto">
          <a:xfrm>
            <a:off x="2209800" y="609600"/>
            <a:ext cx="4495800" cy="5524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25" y="1524000"/>
            <a:ext cx="7142163" cy="13620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B0F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457200" y="3021965"/>
            <a:ext cx="3124200" cy="315023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724400"/>
            <a:ext cx="2286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a-IR" dirty="0" smtClean="0">
                <a:cs typeface="B Mitra" pitchFamily="2" charset="-78"/>
              </a:rPr>
              <a:t>پايان</a:t>
            </a:r>
            <a:endParaRPr lang="en-US" dirty="0" smtClean="0">
              <a:cs typeface="B Mitra" pitchFamily="2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229600" cy="6126163"/>
          </a:xfrm>
        </p:spPr>
        <p:txBody>
          <a:bodyPr/>
          <a:lstStyle/>
          <a:p>
            <a:pPr>
              <a:defRPr/>
            </a:pPr>
            <a:r>
              <a:rPr lang="fa-IR" sz="5400" b="1" dirty="0" smtClean="0">
                <a:solidFill>
                  <a:srgbClr val="FF0000"/>
                </a:solidFill>
                <a:cs typeface="B Titr" pitchFamily="2" charset="-78"/>
              </a:rPr>
              <a:t>مقدمه</a:t>
            </a:r>
            <a:endParaRPr lang="en-US" sz="5400" dirty="0" smtClean="0">
              <a:solidFill>
                <a:srgbClr val="FF00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FF00"/>
                </a:solidFill>
                <a:cs typeface="B Mitra" pitchFamily="2" charset="-78"/>
              </a:rPr>
              <a:t>تعريف سيستم اخذ داده</a:t>
            </a:r>
            <a:endParaRPr lang="en-US" b="1" dirty="0">
              <a:solidFill>
                <a:srgbClr val="FFFF00"/>
              </a:solidFill>
              <a:cs typeface="B Mitra" pitchFamily="2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C000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1066800" y="1371600"/>
            <a:ext cx="6989763" cy="50768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a-IR" b="1" dirty="0" smtClean="0">
                <a:solidFill>
                  <a:srgbClr val="FFFF00"/>
                </a:solidFill>
                <a:cs typeface="B Mitra" pitchFamily="2" charset="-78"/>
              </a:rPr>
              <a:t>هدف انجام پروژه:</a:t>
            </a:r>
            <a:endParaRPr lang="en-US" b="1" dirty="0">
              <a:solidFill>
                <a:srgbClr val="FFFF00"/>
              </a:solidFill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92D05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906463" y="1381125"/>
            <a:ext cx="7170737" cy="5095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0" y="1265238"/>
            <a:ext cx="1676400" cy="4221162"/>
          </a:xfrm>
        </p:spPr>
        <p:txBody>
          <a:bodyPr/>
          <a:lstStyle/>
          <a:p>
            <a:pPr>
              <a:defRPr/>
            </a:pPr>
            <a:r>
              <a:rPr lang="en-US" sz="3200" b="1" dirty="0" smtClean="0">
                <a:solidFill>
                  <a:srgbClr val="FFFF00"/>
                </a:solidFill>
                <a:cs typeface="B Mitra" pitchFamily="2" charset="-78"/>
              </a:rPr>
              <a:t/>
            </a:r>
            <a:br>
              <a:rPr lang="en-US" sz="3200" b="1" dirty="0" smtClean="0">
                <a:solidFill>
                  <a:srgbClr val="FFFF00"/>
                </a:solidFill>
                <a:cs typeface="B Mitra" pitchFamily="2" charset="-78"/>
              </a:rPr>
            </a:br>
            <a:r>
              <a:rPr lang="fa-IR" sz="3200" b="1" dirty="0" smtClean="0">
                <a:solidFill>
                  <a:srgbClr val="FFFF00"/>
                </a:solidFill>
                <a:cs typeface="B Mitra" pitchFamily="2" charset="-78"/>
              </a:rPr>
              <a:t>بلاك دياگرام سيستم</a:t>
            </a:r>
            <a:r>
              <a:rPr lang="en-US" sz="3200" b="1" dirty="0" smtClean="0">
                <a:solidFill>
                  <a:srgbClr val="FFFF00"/>
                </a:solidFill>
                <a:cs typeface="B Mitra" pitchFamily="2" charset="-78"/>
              </a:rPr>
              <a:t>DAQ</a:t>
            </a:r>
            <a:br>
              <a:rPr lang="en-US" sz="3200" b="1" dirty="0" smtClean="0">
                <a:solidFill>
                  <a:srgbClr val="FFFF00"/>
                </a:solidFill>
                <a:cs typeface="B Mitra" pitchFamily="2" charset="-78"/>
              </a:rPr>
            </a:br>
            <a:r>
              <a:rPr lang="fa-IR" sz="3200" b="1" dirty="0" smtClean="0">
                <a:solidFill>
                  <a:srgbClr val="FFFF00"/>
                </a:solidFill>
                <a:cs typeface="B Mitra" pitchFamily="2" charset="-78"/>
              </a:rPr>
              <a:t/>
            </a:r>
            <a:br>
              <a:rPr lang="fa-IR" sz="3200" b="1" dirty="0" smtClean="0">
                <a:solidFill>
                  <a:srgbClr val="FFFF00"/>
                </a:solidFill>
                <a:cs typeface="B Mitra" pitchFamily="2" charset="-78"/>
              </a:rPr>
            </a:br>
            <a:r>
              <a:rPr lang="fa-IR" sz="3200" b="1" dirty="0" smtClean="0">
                <a:solidFill>
                  <a:srgbClr val="FFFF00"/>
                </a:solidFill>
                <a:cs typeface="B Mitra" pitchFamily="2" charset="-78"/>
              </a:rPr>
              <a:t>( خطوط كنترلي مشخص نشده است.)</a:t>
            </a:r>
            <a:endParaRPr lang="en-US" sz="3200" b="1" dirty="0">
              <a:solidFill>
                <a:srgbClr val="FFFF00"/>
              </a:solidFill>
              <a:cs typeface="B Mitra" pitchFamily="2" charset="-7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66FF33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228600" y="179687"/>
            <a:ext cx="7237413" cy="63735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a-IR" sz="4000" b="1" dirty="0" smtClean="0">
                <a:solidFill>
                  <a:srgbClr val="FFFF00"/>
                </a:solidFill>
                <a:cs typeface="B Mitra" pitchFamily="2" charset="-78"/>
              </a:rPr>
              <a:t>مدار حفاظت ولتاژ ورودي</a:t>
            </a:r>
            <a:br>
              <a:rPr lang="fa-IR" sz="4000" b="1" dirty="0" smtClean="0">
                <a:solidFill>
                  <a:srgbClr val="FFFF00"/>
                </a:solidFill>
                <a:cs typeface="B Mitra" pitchFamily="2" charset="-78"/>
              </a:rPr>
            </a:br>
            <a:r>
              <a:rPr lang="fa-IR" sz="4000" b="1" dirty="0" smtClean="0">
                <a:solidFill>
                  <a:srgbClr val="FFFF00"/>
                </a:solidFill>
                <a:cs typeface="B Mitra" pitchFamily="2" charset="-78"/>
              </a:rPr>
              <a:t>(</a:t>
            </a:r>
            <a:r>
              <a:rPr lang="en-US" sz="4000" b="1" dirty="0" smtClean="0">
                <a:solidFill>
                  <a:srgbClr val="FF0000"/>
                </a:solidFill>
                <a:cs typeface="B Mitra" pitchFamily="2" charset="-78"/>
              </a:rPr>
              <a:t>V</a:t>
            </a:r>
            <a:r>
              <a:rPr lang="en-US" sz="4000" b="1" dirty="0" smtClean="0">
                <a:solidFill>
                  <a:srgbClr val="FFFF00"/>
                </a:solidFill>
                <a:cs typeface="B Mitra" pitchFamily="2" charset="-78"/>
              </a:rPr>
              <a:t>oltage </a:t>
            </a:r>
            <a:r>
              <a:rPr lang="en-US" sz="4000" b="1" dirty="0" smtClean="0">
                <a:solidFill>
                  <a:srgbClr val="FF0000"/>
                </a:solidFill>
                <a:cs typeface="B Mitra" pitchFamily="2" charset="-78"/>
              </a:rPr>
              <a:t>P</a:t>
            </a:r>
            <a:r>
              <a:rPr lang="en-US" sz="4000" b="1" dirty="0" smtClean="0">
                <a:solidFill>
                  <a:srgbClr val="FFFF00"/>
                </a:solidFill>
                <a:cs typeface="B Mitra" pitchFamily="2" charset="-78"/>
              </a:rPr>
              <a:t>rotected </a:t>
            </a:r>
            <a:r>
              <a:rPr lang="en-US" sz="4000" b="1" dirty="0" err="1" smtClean="0">
                <a:solidFill>
                  <a:srgbClr val="FF0000"/>
                </a:solidFill>
                <a:cs typeface="B Mitra" pitchFamily="2" charset="-78"/>
              </a:rPr>
              <a:t>C</a:t>
            </a:r>
            <a:r>
              <a:rPr lang="en-US" sz="4000" b="1" dirty="0" err="1" smtClean="0">
                <a:solidFill>
                  <a:srgbClr val="FFFF00"/>
                </a:solidFill>
                <a:cs typeface="B Mitra" pitchFamily="2" charset="-78"/>
              </a:rPr>
              <a:t>ircuit:</a:t>
            </a:r>
            <a:r>
              <a:rPr lang="en-US" sz="4000" b="1" dirty="0" err="1" smtClean="0">
                <a:solidFill>
                  <a:srgbClr val="FF0000"/>
                </a:solidFill>
                <a:cs typeface="B Mitra" pitchFamily="2" charset="-78"/>
              </a:rPr>
              <a:t>VPC</a:t>
            </a:r>
            <a:r>
              <a:rPr lang="fa-IR" sz="4000" b="1" dirty="0" smtClean="0">
                <a:solidFill>
                  <a:srgbClr val="FFFF00"/>
                </a:solidFill>
                <a:cs typeface="B Mitra" pitchFamily="2" charset="-78"/>
              </a:rPr>
              <a:t>)</a:t>
            </a:r>
            <a:endParaRPr lang="en-US" sz="4000" b="1" dirty="0">
              <a:solidFill>
                <a:srgbClr val="FFFF00"/>
              </a:solidFill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00B05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3062288" y="1905000"/>
            <a:ext cx="3019425" cy="304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a-IR" sz="4000" b="1" dirty="0" smtClean="0">
                <a:solidFill>
                  <a:srgbClr val="FFFF00"/>
                </a:solidFill>
                <a:cs typeface="B Mitra" pitchFamily="2" charset="-78"/>
              </a:rPr>
              <a:t>بافر ورودي </a:t>
            </a:r>
            <a:br>
              <a:rPr lang="fa-IR" sz="4000" b="1" dirty="0" smtClean="0">
                <a:solidFill>
                  <a:srgbClr val="FFFF00"/>
                </a:solidFill>
                <a:cs typeface="B Mitra" pitchFamily="2" charset="-78"/>
              </a:rPr>
            </a:br>
            <a:r>
              <a:rPr lang="fa-IR" sz="4000" b="1" dirty="0" smtClean="0">
                <a:solidFill>
                  <a:srgbClr val="FFFF00"/>
                </a:solidFill>
                <a:cs typeface="B Mitra" pitchFamily="2" charset="-78"/>
              </a:rPr>
              <a:t>(</a:t>
            </a:r>
            <a:r>
              <a:rPr lang="en-US" sz="4000" b="1" dirty="0" smtClean="0">
                <a:solidFill>
                  <a:srgbClr val="FF0000"/>
                </a:solidFill>
                <a:cs typeface="B Mitra" pitchFamily="2" charset="-78"/>
              </a:rPr>
              <a:t>Input Buffer</a:t>
            </a:r>
            <a:r>
              <a:rPr lang="fa-IR" sz="4000" b="1" dirty="0" smtClean="0">
                <a:solidFill>
                  <a:srgbClr val="FFFF00"/>
                </a:solidFill>
                <a:cs typeface="B Mitra" pitchFamily="2" charset="-78"/>
              </a:rPr>
              <a:t>)</a:t>
            </a:r>
            <a:endParaRPr lang="en-US" sz="4000" b="1" dirty="0">
              <a:solidFill>
                <a:srgbClr val="FFFF00"/>
              </a:solidFill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F0FA9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2376488" y="3838575"/>
            <a:ext cx="4391025" cy="2181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00B0F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1066800" y="1828800"/>
            <a:ext cx="7008813" cy="1533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a-IR" sz="4000" b="1" dirty="0" smtClean="0">
                <a:solidFill>
                  <a:srgbClr val="FFFF00"/>
                </a:solidFill>
                <a:cs typeface="B Mitra" pitchFamily="2" charset="-78"/>
              </a:rPr>
              <a:t>تقويت كننده ابزار دقيق</a:t>
            </a:r>
            <a:br>
              <a:rPr lang="fa-IR" sz="4000" b="1" dirty="0" smtClean="0">
                <a:solidFill>
                  <a:srgbClr val="FFFF00"/>
                </a:solidFill>
                <a:cs typeface="B Mitra" pitchFamily="2" charset="-78"/>
              </a:rPr>
            </a:br>
            <a:r>
              <a:rPr lang="fa-IR" sz="4000" b="1" dirty="0" smtClean="0">
                <a:solidFill>
                  <a:srgbClr val="FFFF00"/>
                </a:solidFill>
                <a:cs typeface="B Mitra" pitchFamily="2" charset="-78"/>
              </a:rPr>
              <a:t>(</a:t>
            </a:r>
            <a:r>
              <a:rPr lang="en-US" sz="4000" b="1" dirty="0" smtClean="0">
                <a:solidFill>
                  <a:srgbClr val="FF0000"/>
                </a:solidFill>
                <a:cs typeface="B Mitra" pitchFamily="2" charset="-78"/>
              </a:rPr>
              <a:t>Instrumentation Amplifier</a:t>
            </a:r>
            <a:r>
              <a:rPr lang="fa-IR" sz="4000" b="1" dirty="0" smtClean="0">
                <a:solidFill>
                  <a:srgbClr val="FFFF00"/>
                </a:solidFill>
                <a:cs typeface="B Mitra" pitchFamily="2" charset="-78"/>
              </a:rPr>
              <a:t>)</a:t>
            </a:r>
            <a:endParaRPr lang="en-US" sz="4000" b="1" dirty="0">
              <a:solidFill>
                <a:srgbClr val="FFFF00"/>
              </a:solidFill>
              <a:cs typeface="B Mitra" pitchFamily="2" charset="-78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81FFAB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1085851" y="1566621"/>
            <a:ext cx="6381750" cy="23195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FFC0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2114550" y="3961154"/>
            <a:ext cx="4591050" cy="28206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a-IR" sz="4000" b="1" dirty="0" smtClean="0">
                <a:solidFill>
                  <a:srgbClr val="FFFF00"/>
                </a:solidFill>
                <a:cs typeface="B Mitra" pitchFamily="2" charset="-78"/>
              </a:rPr>
              <a:t>مالتي پلكسر آنالوگ</a:t>
            </a:r>
            <a:br>
              <a:rPr lang="fa-IR" sz="4000" b="1" dirty="0" smtClean="0">
                <a:solidFill>
                  <a:srgbClr val="FFFF00"/>
                </a:solidFill>
                <a:cs typeface="B Mitra" pitchFamily="2" charset="-78"/>
              </a:rPr>
            </a:br>
            <a:r>
              <a:rPr lang="fa-IR" sz="4000" b="1" dirty="0" smtClean="0">
                <a:solidFill>
                  <a:srgbClr val="FFFF00"/>
                </a:solidFill>
                <a:cs typeface="B Mitra" pitchFamily="2" charset="-78"/>
              </a:rPr>
              <a:t>(</a:t>
            </a:r>
            <a:r>
              <a:rPr lang="en-US" sz="4000" b="1" dirty="0" smtClean="0">
                <a:solidFill>
                  <a:srgbClr val="FF0000"/>
                </a:solidFill>
                <a:cs typeface="B Mitra" pitchFamily="2" charset="-78"/>
              </a:rPr>
              <a:t>Instrumentation Amplifier</a:t>
            </a:r>
            <a:r>
              <a:rPr lang="fa-IR" sz="4000" b="1" dirty="0" smtClean="0">
                <a:solidFill>
                  <a:srgbClr val="FFFF00"/>
                </a:solidFill>
                <a:cs typeface="B Mitra" pitchFamily="2" charset="-78"/>
              </a:rPr>
              <a:t>)</a:t>
            </a:r>
            <a:endParaRPr lang="en-US" sz="4000" b="1" dirty="0">
              <a:solidFill>
                <a:srgbClr val="FFFF00"/>
              </a:solidFill>
              <a:cs typeface="B Mitra" pitchFamily="2" charset="-78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00B0F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2090738" y="1857375"/>
            <a:ext cx="4962525" cy="31432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1" u="none" strike="noStrike" cap="none" normalizeH="0" baseline="0" smtClean="0">
            <a:ln>
              <a:noFill/>
            </a:ln>
            <a:solidFill>
              <a:srgbClr val="F38A2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1" u="none" strike="noStrike" cap="none" normalizeH="0" baseline="0" smtClean="0">
            <a:ln>
              <a:noFill/>
            </a:ln>
            <a:solidFill>
              <a:srgbClr val="F38A2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2468</TotalTime>
  <Words>28</Words>
  <Application>Microsoft Office PowerPoint</Application>
  <PresentationFormat>On-screen Show (4:3)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B Mitra</vt:lpstr>
      <vt:lpstr>B Titr</vt:lpstr>
      <vt:lpstr>Wingdings</vt:lpstr>
      <vt:lpstr>Digital Dots</vt:lpstr>
      <vt:lpstr>   درس مقدمه اي بر مهندسي پزشكي  بررسي ساختار سيستم اخذ داده DAQ: Data AcQuisition System  </vt:lpstr>
      <vt:lpstr>مقدمه</vt:lpstr>
      <vt:lpstr>تعريف سيستم اخذ داده</vt:lpstr>
      <vt:lpstr>هدف انجام پروژه:</vt:lpstr>
      <vt:lpstr> بلاك دياگرام سيستمDAQ  ( خطوط كنترلي مشخص نشده است.)</vt:lpstr>
      <vt:lpstr>مدار حفاظت ولتاژ ورودي (Voltage Protected Circuit:VPC)</vt:lpstr>
      <vt:lpstr>بافر ورودي  (Input Buffer)</vt:lpstr>
      <vt:lpstr>تقويت كننده ابزار دقيق (Instrumentation Amplifier)</vt:lpstr>
      <vt:lpstr>مالتي پلكسر آنالوگ (Instrumentation Amplifier)</vt:lpstr>
      <vt:lpstr>مدار انتخابگر ديجيتالي بهره (Digital Gain Selector)</vt:lpstr>
      <vt:lpstr>PowerPoint Presentation</vt:lpstr>
      <vt:lpstr>پايان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گروه بندی شبکه ها: شبکه ها به سه گروه تقسیم می شوند 1 – شبکه های محلی  2 – شبکه های شهری  3 – شبکه های گسترده</dc:title>
  <dc:creator>morteza</dc:creator>
  <cp:lastModifiedBy>MRT www.Win2Farsi.com</cp:lastModifiedBy>
  <cp:revision>380</cp:revision>
  <dcterms:created xsi:type="dcterms:W3CDTF">2007-08-01T13:53:40Z</dcterms:created>
  <dcterms:modified xsi:type="dcterms:W3CDTF">2017-01-21T20:49:25Z</dcterms:modified>
</cp:coreProperties>
</file>