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notesMasterIdLst>
    <p:notesMasterId r:id="rId15"/>
  </p:notesMasterIdLst>
  <p:sldIdLst>
    <p:sldId id="257" r:id="rId2"/>
    <p:sldId id="258" r:id="rId3"/>
    <p:sldId id="259" r:id="rId4"/>
    <p:sldId id="263" r:id="rId5"/>
    <p:sldId id="264" r:id="rId6"/>
    <p:sldId id="265" r:id="rId7"/>
    <p:sldId id="262" r:id="rId8"/>
    <p:sldId id="260" r:id="rId9"/>
    <p:sldId id="261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16BAB1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B3DEBD-117B-430C-B4BE-F4A0F2276372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EBDA50-340F-4FC2-869A-5CB22B09909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9043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BDA50-340F-4FC2-869A-5CB22B099097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42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29186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8464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9086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2075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6971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02242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100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87581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6964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2502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3605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duotone>
              <a:prstClr val="black"/>
              <a:schemeClr val="tx2">
                <a:tint val="45000"/>
                <a:satMod val="400000"/>
              </a:schemeClr>
            </a:duotone>
            <a:lum bright="19000" contras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688E404-5922-4E60-92C4-2A0CFFC5ABDE}" type="datetimeFigureOut">
              <a:rPr lang="fa-IR" smtClean="0"/>
              <a:pPr/>
              <a:t>08/08/1437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5A32758-B853-4A9C-AF28-A6192F652A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336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42200" y1="41602" x2="42600" y2="56641"/>
                        <a14:foregroundMark x1="82800" y1="55469" x2="82800" y2="55469"/>
                        <a14:foregroundMark x1="49200" y1="53711" x2="49800" y2="54102"/>
                        <a14:foregroundMark x1="33600" y1="36914" x2="36400" y2="36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71" t="31172" r="7546" b="30017"/>
          <a:stretch/>
        </p:blipFill>
        <p:spPr>
          <a:xfrm>
            <a:off x="2912011" y="0"/>
            <a:ext cx="7023559" cy="3084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167" y="2945552"/>
            <a:ext cx="103725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a-IR" sz="7200" b="1" dirty="0" smtClean="0">
                <a:solidFill>
                  <a:srgbClr val="16BAB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  <a:cs typeface="2  Narenj" panose="00000300000000000000" pitchFamily="2" charset="-78"/>
              </a:rPr>
              <a:t>طــراحی ا لـمان شهری</a:t>
            </a:r>
            <a:endParaRPr lang="fa-IR" sz="3200" dirty="0">
              <a:solidFill>
                <a:srgbClr val="16BAB1"/>
              </a:solidFill>
              <a:effectLst/>
              <a:cs typeface="2  Narenj" panose="000003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00620" y="4827031"/>
            <a:ext cx="1269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renj" panose="00000300000000000000" pitchFamily="2" charset="-78"/>
              </a:rPr>
              <a:t>کیانا کیانی</a:t>
            </a:r>
            <a:endParaRPr lang="fa-IR" sz="44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renj" panose="000003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7246" y="4038158"/>
            <a:ext cx="2295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6666"/>
                </a:solidFill>
                <a:effectLst/>
                <a:latin typeface="Tahoma" panose="020B0604030504040204" pitchFamily="34" charset="0"/>
                <a:cs typeface="2  Narenj" panose="00000300000000000000" pitchFamily="2" charset="-78"/>
              </a:rPr>
              <a:t>(طراحی فضای شهری )</a:t>
            </a:r>
            <a:endParaRPr lang="fa-IR" sz="3200" dirty="0">
              <a:solidFill>
                <a:srgbClr val="006666"/>
              </a:solidFill>
              <a:effectLst/>
              <a:cs typeface="2  Narenj" panose="000003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1184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8857397" y="290014"/>
            <a:ext cx="2101756" cy="579203"/>
          </a:xfrm>
          <a:prstGeom prst="wedgeRectCallout">
            <a:avLst>
              <a:gd name="adj1" fmla="val -32637"/>
              <a:gd name="adj2" fmla="val 90587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40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انواع المان</a:t>
            </a:r>
            <a:endParaRPr lang="fa-IR" sz="12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56042" y="2193156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المان نمایشی</a:t>
            </a:r>
            <a:endParaRPr lang="fa-IR" sz="2800" dirty="0">
              <a:solidFill>
                <a:schemeClr val="accent2">
                  <a:lumMod val="7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856" y="1350101"/>
            <a:ext cx="8652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صرفا جنبه 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نمایشی،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هنری و زیبایی دارند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، اغلب هدف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و رسالتی برای القاء مطلبی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یا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انتقال پیامی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به بیننده ندارند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8537" y="183329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بازی با خط و حجم و صفحه با توجه به ویژگی های هندسی و روابط درونی آنها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8961" y="2316489"/>
            <a:ext cx="7765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تنها به لحاظ ویژگی های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زیبایی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شناسانه و تعادل بصری و هنری میتوانند با گروهی خاص از انسانها ارتباط برقرار کنند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672" y="2799683"/>
            <a:ext cx="9356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مخاطببن آن افرادی هستند که درگیر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مسائل هنریند و تعادلها و نظامهای هندسی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و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سبکهای هنری و هنر مفهومی و انتزاعی را میشناسند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5061" y="3282877"/>
            <a:ext cx="801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در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سطح شهر ها کمتر دیده میشوند و مکان استقرار آنها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گالریهای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هنری - نمایشگاههای آثار هنری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است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9814066" y="1555845"/>
            <a:ext cx="141976" cy="1937982"/>
          </a:xfrm>
          <a:prstGeom prst="rightBrace">
            <a:avLst/>
          </a:prstGeom>
          <a:noFill/>
          <a:ln w="28575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856" y="3766071"/>
            <a:ext cx="3158133" cy="210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196619" y="5373385"/>
            <a:ext cx="262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میدان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 </a:t>
            </a:r>
            <a:r>
              <a:rPr lang="en-US" sz="2000" dirty="0" err="1" smtClean="0">
                <a:latin typeface="Stylus BT" panose="020E04020202060203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eyre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 </a:t>
            </a: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در پارک شهر مادرید </a:t>
            </a:r>
            <a:endParaRPr lang="fa-IR" sz="2000" dirty="0">
              <a:cs typeface="Mj_Faraz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6834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4294" y="1901560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المان بیانی </a:t>
            </a:r>
            <a:endParaRPr lang="fa-IR" sz="2800" dirty="0">
              <a:solidFill>
                <a:schemeClr val="accent2">
                  <a:lumMod val="7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2431" y="311242"/>
            <a:ext cx="2218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هدف طراح بیان مطلبی خاص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8361" y="868493"/>
            <a:ext cx="36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طراح اثر رسالتی را در انتقال پیامی خاص دنبال میکند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128" y="3654748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عام گرایی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1761" y="1982995"/>
            <a:ext cx="7777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دقت نظر طراح در خوانایی و شیوایی بیان مطلب در عین انتزاعی بودن فرم ها و استفاده از آرایه های معمارانه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9611" y="2540246"/>
            <a:ext cx="8091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برای برقراری ارتباط بیشتر با مخاطبین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، مکان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قرار گیری این نوع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المانها در سطح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شهر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در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میادین شهری است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5307" y="309749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المان مورد نظر با نام میدان یا منطقه ی شهری مورد نظر ارتباط دارد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2157" y="1414972"/>
            <a:ext cx="780915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fa-IR" sz="2000" dirty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به کار گیری نظامی </a:t>
            </a:r>
            <a:r>
              <a:rPr lang="fa-I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مشترک از هندسه و عنصر </a:t>
            </a:r>
            <a:r>
              <a:rPr lang="fa-IR" sz="2000" dirty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مفهوم و بیان </a:t>
            </a:r>
            <a:r>
              <a:rPr lang="fa-I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موضوع به شکلی متعادل </a:t>
            </a:r>
            <a:r>
              <a:rPr lang="fa-IR" sz="2000" dirty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و </a:t>
            </a:r>
            <a:r>
              <a:rPr lang="fa-I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بصری </a:t>
            </a:r>
            <a:r>
              <a:rPr lang="fa-IR" sz="2000" dirty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اما کاملا </a:t>
            </a:r>
            <a:r>
              <a:rPr lang="fa-I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انتزاعی</a:t>
            </a:r>
            <a:endParaRPr lang="fa-IR" sz="2000" dirty="0">
              <a:cs typeface="Mj_Faraz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876" y="3179837"/>
            <a:ext cx="4082231" cy="268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279980" y="5236909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ea typeface="Times New Roman" panose="02020603050405020304" pitchFamily="18" charset="0"/>
                <a:cs typeface="Mj_Faraz" panose="00000700000000000000" pitchFamily="2" charset="-78"/>
              </a:rPr>
              <a:t>میدان </a:t>
            </a:r>
            <a:r>
              <a:rPr lang="fa-IR" sz="24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ضد مشهد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9709559" y="464024"/>
            <a:ext cx="246483" cy="3398292"/>
          </a:xfrm>
          <a:prstGeom prst="rightBrace">
            <a:avLst/>
          </a:prstGeom>
          <a:noFill/>
          <a:ln w="28575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818012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4386" y="1592814"/>
            <a:ext cx="1375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المان 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عملکردی </a:t>
            </a:r>
            <a:endParaRPr lang="fa-IR" sz="2400" dirty="0">
              <a:solidFill>
                <a:schemeClr val="accent2">
                  <a:lumMod val="7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6740" y="29439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عنصر عملکرد برای ما محدودیتهایی به لحاظ قوانین فرمی ایجاد خواهد نمود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7832" y="749521"/>
            <a:ext cx="3650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خلق فضا با استفاده از همان آرایه ها و عناصر بصری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4501" y="1204136"/>
            <a:ext cx="7683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فضایی که انسان ولو برای مدتی درون آن و یا در اطراف آن استقرار می یابد و از آن عملکرد استفاده مینماید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7574" y="1654369"/>
            <a:ext cx="5090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latin typeface="Stylus BT" panose="020E04020202060203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رعایت اصول </a:t>
            </a:r>
            <a:r>
              <a:rPr lang="fa-IR" sz="2000" dirty="0">
                <a:latin typeface="Stylus BT" panose="020E04020202060203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و قوانین زیستی انسان و استانداردهای طراحی محیط </a:t>
            </a:r>
            <a:r>
              <a:rPr lang="fa-IR" sz="2000" dirty="0" smtClean="0">
                <a:latin typeface="Stylus BT" panose="020E04020202060203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زیست</a:t>
            </a:r>
            <a:endParaRPr lang="fa-IR" sz="2000" dirty="0">
              <a:latin typeface="Stylus BT" panose="020E0402020206020304" pitchFamily="34" charset="0"/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1933" y="2564108"/>
            <a:ext cx="4135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طراحی چنین فضاهایی نیاز به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برنامه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ی فیزیکی مدون دارد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5109" y="3023614"/>
            <a:ext cx="1802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پر تعداد در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سطح شهر ها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907" y="2113875"/>
            <a:ext cx="8939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اگر سازه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ی عملکردی دارای زیبایی و نظام هنری باشد میتواند برای هر شهر به سبک خود طراحی شده و با سایر شهرها متفاوت باشد</a:t>
            </a:r>
            <a:endParaRPr lang="fa-IR" sz="2000" dirty="0">
              <a:cs typeface="Mj_Faraz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907" y="2561849"/>
            <a:ext cx="4797946" cy="341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ight Brace 11"/>
          <p:cNvSpPr/>
          <p:nvPr/>
        </p:nvSpPr>
        <p:spPr>
          <a:xfrm>
            <a:off x="9808190" y="464023"/>
            <a:ext cx="212393" cy="2756849"/>
          </a:xfrm>
          <a:prstGeom prst="rightBrace">
            <a:avLst/>
          </a:prstGeom>
          <a:noFill/>
          <a:ln w="28575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5505525" y="5153435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نمونه ی ایستگاه اتوبوس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  </a:t>
            </a:r>
            <a:r>
              <a:rPr lang="fa-I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- برزیل</a:t>
            </a:r>
            <a:endParaRPr lang="fa-IR" sz="2000" dirty="0">
              <a:cs typeface="Mj_Faraz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1850" y="4018834"/>
            <a:ext cx="2812679" cy="196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6793495" y="4090640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کیوسک تلفن</a:t>
            </a:r>
            <a:r>
              <a:rPr lang="fa-I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- لندن</a:t>
            </a:r>
            <a:endParaRPr lang="fa-IR" sz="2000" dirty="0">
              <a:cs typeface="Mj_Faraz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2983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914" y="2331438"/>
            <a:ext cx="4745818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725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نیاز به طراحی </a:t>
            </a:r>
            <a:r>
              <a:rPr lang="fa-IR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و زیبا سازی فضاهای </a:t>
            </a:r>
            <a:r>
              <a:rPr lang="fa-IR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شهری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j_Faraz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4026" y="1588259"/>
            <a:ext cx="1750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رشد روز افزون جمعیت 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9088681" y="139889"/>
            <a:ext cx="2047891" cy="706271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54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مقدمه</a:t>
            </a:r>
            <a:endParaRPr lang="fa-IR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8535" y="2037434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بالا رفتن سطح آگاهی افراد 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13231" y="2486609"/>
            <a:ext cx="2172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 بالا رفتن سطح نیاز شهروندان 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5379" y="2935783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 لزوم استاندارد سازی زندگی شهری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0286" y="3335893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( بخصوص </a:t>
            </a:r>
            <a:r>
              <a:rPr lang="fa-I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در کلانشهرها </a:t>
            </a:r>
            <a:r>
              <a:rPr lang="fa-I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j_Faraz" panose="00000700000000000000" pitchFamily="2" charset="-78"/>
              </a:rPr>
              <a:t>)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928707" y="2328699"/>
            <a:ext cx="1180530" cy="213581"/>
          </a:xfrm>
          <a:prstGeom prst="leftArrow">
            <a:avLst/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7556476" y="4636406"/>
            <a:ext cx="3429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 افراد استفاده کننده از 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Mj_Faraz" panose="00000700000000000000" pitchFamily="2" charset="-78"/>
              </a:rPr>
              <a:t> </a:t>
            </a:r>
            <a:r>
              <a:rPr lang="fa-I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فضاها ی 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Mj_Faraz" panose="00000700000000000000" pitchFamily="2" charset="-78"/>
              </a:rPr>
              <a:t> </a:t>
            </a:r>
            <a:r>
              <a:rPr lang="fa-I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شهری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359756" y="4749409"/>
            <a:ext cx="1180530" cy="199156"/>
          </a:xfrm>
          <a:prstGeom prst="leftArrow">
            <a:avLst/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1238760" y="4618155"/>
            <a:ext cx="4993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طیف وسیعی از انسانها با سطح نیازها و خواسته های متفاوت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10906272" y="1746564"/>
            <a:ext cx="325835" cy="1392422"/>
          </a:xfrm>
          <a:prstGeom prst="rightBrace">
            <a:avLst/>
          </a:prstGeom>
          <a:noFill/>
          <a:ln w="38100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394953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0480" y="2059282"/>
            <a:ext cx="7165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نیازهای </a:t>
            </a:r>
            <a:r>
              <a:rPr lang="fa-I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کلیدی که در بین تمام افراد مشترک است شناسایی و در طراحی ها لحاظ شود</a:t>
            </a:r>
            <a:r>
              <a:rPr lang="fa-IR" sz="2400" b="1" dirty="0">
                <a:solidFill>
                  <a:srgbClr val="000000"/>
                </a:solidFill>
                <a:ea typeface="Calibri" panose="020F0502020204030204" pitchFamily="34" charset="0"/>
                <a:cs typeface="Mj_Faraz" panose="00000700000000000000" pitchFamily="2" charset="-78"/>
              </a:rPr>
              <a:t> </a:t>
            </a:r>
            <a:endParaRPr lang="fa-IR" sz="2400" b="1" dirty="0">
              <a:cs typeface="Mj_Faraz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4952" y="625001"/>
            <a:ext cx="4596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با توجه به تفاوت شدید در بین سلیقه و نیازهای افراد استفاده کننده </a:t>
            </a:r>
            <a:endParaRPr lang="fa-IR" sz="2000" b="1" dirty="0">
              <a:cs typeface="Mj_Faraz" panose="000007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223379" y="1146412"/>
            <a:ext cx="272955" cy="791569"/>
          </a:xfrm>
          <a:prstGeom prst="downArrow">
            <a:avLst/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9738099" y="3031898"/>
            <a:ext cx="720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ایمنی</a:t>
            </a:r>
            <a:endParaRPr lang="fa-IR" sz="3200" b="1" dirty="0">
              <a:solidFill>
                <a:schemeClr val="accent2">
                  <a:lumMod val="75000"/>
                </a:schemeClr>
              </a:solidFill>
              <a:effectLst/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23484" y="3555118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امنیت</a:t>
            </a:r>
            <a:endParaRPr lang="fa-IR" sz="3200" b="1" dirty="0">
              <a:solidFill>
                <a:schemeClr val="accent2">
                  <a:lumMod val="75000"/>
                </a:schemeClr>
              </a:solidFill>
              <a:effectLst/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9626" y="4066069"/>
            <a:ext cx="78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راحتی</a:t>
            </a:r>
            <a:endParaRPr lang="fa-IR" sz="3200" b="1" dirty="0">
              <a:solidFill>
                <a:schemeClr val="accent2">
                  <a:lumMod val="75000"/>
                </a:schemeClr>
              </a:solidFill>
              <a:effectLst/>
              <a:cs typeface="Mj_Faraz" panose="00000700000000000000" pitchFamily="2" charset="-78"/>
            </a:endParaRPr>
          </a:p>
        </p:txBody>
      </p:sp>
      <p:sp>
        <p:nvSpPr>
          <p:cNvPr id="9" name="Minus 8"/>
          <p:cNvSpPr/>
          <p:nvPr/>
        </p:nvSpPr>
        <p:spPr>
          <a:xfrm>
            <a:off x="10547135" y="3293508"/>
            <a:ext cx="234596" cy="45719"/>
          </a:xfrm>
          <a:prstGeom prst="mathMinus">
            <a:avLst/>
          </a:prstGeom>
          <a:solidFill>
            <a:srgbClr val="006666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10547135" y="3805005"/>
            <a:ext cx="234596" cy="45719"/>
          </a:xfrm>
          <a:prstGeom prst="mathMinus">
            <a:avLst/>
          </a:prstGeom>
          <a:solidFill>
            <a:srgbClr val="006666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10547135" y="4325440"/>
            <a:ext cx="234596" cy="45719"/>
          </a:xfrm>
          <a:prstGeom prst="mathMinus">
            <a:avLst/>
          </a:prstGeom>
          <a:solidFill>
            <a:srgbClr val="006666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050817" y="3717150"/>
            <a:ext cx="1180530" cy="199156"/>
          </a:xfrm>
          <a:prstGeom prst="leftArrow">
            <a:avLst/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4082062" y="3619891"/>
            <a:ext cx="3451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j_Faraz" panose="00000700000000000000" pitchFamily="2" charset="-78"/>
              </a:rPr>
              <a:t>سه اصل طراحی فضاهای شهری</a:t>
            </a:r>
            <a:endParaRPr lang="fa-IR" sz="3200" b="1" dirty="0">
              <a:solidFill>
                <a:schemeClr val="accent2">
                  <a:lumMod val="75000"/>
                </a:schemeClr>
              </a:solidFill>
              <a:effectLst/>
              <a:cs typeface="Mj_Faraz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8400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8052179" y="139889"/>
            <a:ext cx="3084394" cy="706271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44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تعریف المان شهری</a:t>
            </a:r>
            <a:endParaRPr lang="fa-IR" sz="14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311" y="1388239"/>
            <a:ext cx="937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ترکیبی پیکره </a:t>
            </a:r>
            <a:r>
              <a:rPr lang="fa-IR" sz="20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وار که در ساخت </a:t>
            </a:r>
            <a:r>
              <a:rPr lang="fa-IR" sz="20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آن میتوان از هر </a:t>
            </a:r>
            <a:r>
              <a:rPr lang="fa-IR" sz="20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آنچه </a:t>
            </a:r>
            <a:r>
              <a:rPr lang="fa-IR" sz="20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جنبه </a:t>
            </a:r>
            <a:r>
              <a:rPr lang="fa-IR" sz="20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ی تزئینی و ساختمانی </a:t>
            </a:r>
            <a:r>
              <a:rPr lang="fa-IR" sz="20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دارد به </a:t>
            </a:r>
            <a:r>
              <a:rPr lang="fa-IR" sz="20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صورت یک کلیت یکپارچه و تلفیقی </a:t>
            </a:r>
            <a:r>
              <a:rPr lang="fa-IR" sz="20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استفاده کرد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Minus 4"/>
          <p:cNvSpPr/>
          <p:nvPr/>
        </p:nvSpPr>
        <p:spPr>
          <a:xfrm>
            <a:off x="10834225" y="1565434"/>
            <a:ext cx="234596" cy="45719"/>
          </a:xfrm>
          <a:prstGeom prst="mathMinus">
            <a:avLst/>
          </a:prstGeom>
          <a:solidFill>
            <a:srgbClr val="006666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7110" y="416757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به یاد آوری المان به هنگام بردن نام منطقه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6354" y="1999262"/>
            <a:ext cx="1726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دارای </a:t>
            </a:r>
            <a:r>
              <a:rPr lang="fa-IR" sz="24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نظام هندسی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0120" y="2541341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ترکیب و تعادلی پایدار و </a:t>
            </a:r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زیبا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7110" y="308342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خودنمایی المان ، جذب افراد و درگیر کردن فکر عموم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4867" y="3625499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سمبلیک و جزء </a:t>
            </a:r>
            <a:r>
              <a:rPr lang="fa-IR" sz="24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شاخصه های شهری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74837" y="4709657"/>
            <a:ext cx="4458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جلوه ای از شاخصه </a:t>
            </a:r>
            <a:r>
              <a:rPr lang="fa-IR" sz="2400" dirty="0">
                <a:solidFill>
                  <a:srgbClr val="424041"/>
                </a:solidFill>
                <a:latin typeface="tahoma" panose="020B0604030504040204" pitchFamily="34" charset="0"/>
                <a:cs typeface="Mj_Faraz" panose="00000700000000000000" pitchFamily="2" charset="-78"/>
              </a:rPr>
              <a:t>ها و ویژگی های خاص آن منطقه </a:t>
            </a:r>
            <a:endParaRPr lang="fa-IR" sz="2400" dirty="0">
              <a:cs typeface="Mj_Faraz" panose="00000700000000000000" pitchFamily="2" charset="-78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8740794" y="2183928"/>
            <a:ext cx="230670" cy="2794728"/>
          </a:xfrm>
          <a:prstGeom prst="rightBrace">
            <a:avLst/>
          </a:prstGeom>
          <a:noFill/>
          <a:ln w="38100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9018686" y="3314252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effectLst/>
                <a:cs typeface="Mj_Faraz" panose="00000700000000000000" pitchFamily="2" charset="-78"/>
              </a:rPr>
              <a:t>ویژگی های المان </a:t>
            </a:r>
            <a:r>
              <a:rPr lang="fa-IR" sz="2400" b="1" dirty="0">
                <a:effectLst/>
                <a:cs typeface="Mj_Faraz" panose="00000700000000000000" pitchFamily="2" charset="-78"/>
              </a:rPr>
              <a:t>شهری</a:t>
            </a:r>
          </a:p>
        </p:txBody>
      </p:sp>
    </p:spTree>
    <p:extLst>
      <p:ext uri="{BB962C8B-B14F-4D97-AF65-F5344CB8AC3E}">
        <p14:creationId xmlns:p14="http://schemas.microsoft.com/office/powerpoint/2010/main" xmlns="" val="29950897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8952931" y="262719"/>
            <a:ext cx="2183642" cy="706271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44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بنای یادبود</a:t>
            </a:r>
            <a:endParaRPr lang="fa-IR" sz="14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552" y="1702136"/>
            <a:ext cx="10573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424041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 monumental</a:t>
            </a:r>
            <a:r>
              <a:rPr lang="en-US" sz="2000" b="1" dirty="0">
                <a:solidFill>
                  <a:srgbClr val="424041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 </a:t>
            </a:r>
            <a:r>
              <a:rPr lang="en-US" sz="2000" b="1" dirty="0" smtClean="0">
                <a:solidFill>
                  <a:srgbClr val="424041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structures </a:t>
            </a:r>
            <a:r>
              <a:rPr lang="fa-IR" sz="2000" b="1" dirty="0" smtClean="0">
                <a:solidFill>
                  <a:srgbClr val="424041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Mj_Faraz" panose="00000700000000000000" pitchFamily="2" charset="-78"/>
              </a:rPr>
              <a:t>اثری نمادین است که میتواند پس از مدتی به یک بنای تاریخی و ماندگار تبدیل شودو منطقه را به نام خود ماندگار سازد</a:t>
            </a:r>
            <a:endParaRPr lang="fa-IR" sz="2000" b="1" dirty="0">
              <a:latin typeface="Bradley Hand ITC" panose="03070402050302030203" pitchFamily="66" charset="0"/>
              <a:cs typeface="Mj_Faraz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412" y="2376916"/>
            <a:ext cx="5254388" cy="352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2" t="-1402" r="11069" b="11712"/>
          <a:stretch/>
        </p:blipFill>
        <p:spPr>
          <a:xfrm>
            <a:off x="6400800" y="2301353"/>
            <a:ext cx="4544705" cy="360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68155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8952931" y="262719"/>
            <a:ext cx="2183642" cy="706271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44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المان هنری</a:t>
            </a:r>
            <a:endParaRPr lang="fa-IR" sz="14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3086" y="3840286"/>
            <a:ext cx="3669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ایجاد فضایی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زیبا و </a:t>
            </a:r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یک اتمسفر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هنری در سطح شهر ها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1018" y="4342406"/>
            <a:ext cx="3831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جلوگیری ازحالت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یکنواختی و تکراری </a:t>
            </a:r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شدن در سطح شهر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5971" y="4844526"/>
            <a:ext cx="3196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هویت بخشی و خاص شدن هر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بخش از شهر</a:t>
            </a:r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5834" y="5348012"/>
            <a:ext cx="3696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مقیاس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زیستی و </a:t>
            </a:r>
            <a:r>
              <a:rPr lang="fa-IR" sz="2000" dirty="0" smtClean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انسانی بخشیدن </a:t>
            </a:r>
            <a:r>
              <a:rPr lang="fa-IR" sz="2000" dirty="0">
                <a:solidFill>
                  <a:srgbClr val="424041"/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به محیط های شهری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036" y="1354029"/>
            <a:ext cx="9768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در فضایی که با هنر عجین شده انسان راحت تر نفس میکشد </a:t>
            </a:r>
          </a:p>
          <a:p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                                                      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Mj_Faraz" panose="00000700000000000000" pitchFamily="2" charset="-78"/>
              </a:rPr>
              <a:t>هنر در خون هر انسان است و ناخودآگاه جذب عظمت و زیبایی میشود</a:t>
            </a:r>
            <a:endParaRPr lang="fa-IR" sz="2400" b="1" dirty="0">
              <a:solidFill>
                <a:schemeClr val="accent2">
                  <a:lumMod val="75000"/>
                </a:schemeClr>
              </a:solidFill>
              <a:cs typeface="Mj_Faraz" panose="00000700000000000000" pitchFamily="2" charset="-78"/>
            </a:endParaRPr>
          </a:p>
        </p:txBody>
      </p:sp>
      <p:sp>
        <p:nvSpPr>
          <p:cNvPr id="8" name="Line Callout 1 (Accent Bar) 7"/>
          <p:cNvSpPr/>
          <p:nvPr/>
        </p:nvSpPr>
        <p:spPr>
          <a:xfrm flipH="1">
            <a:off x="1393753" y="3839834"/>
            <a:ext cx="3831662" cy="1959524"/>
          </a:xfrm>
          <a:prstGeom prst="accentCallout1">
            <a:avLst>
              <a:gd name="adj1" fmla="val 18750"/>
              <a:gd name="adj2" fmla="val -8333"/>
              <a:gd name="adj3" fmla="val 81778"/>
              <a:gd name="adj4" fmla="val -33401"/>
            </a:avLst>
          </a:prstGeom>
          <a:noFill/>
          <a:ln w="28575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6532707" y="5224902"/>
            <a:ext cx="2831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ویژگی های یک المان هنری</a:t>
            </a:r>
            <a:endParaRPr lang="fa-IR" sz="2800" b="1" dirty="0">
              <a:cs typeface="Mj_Faraz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97" y="1951630"/>
            <a:ext cx="4423485" cy="307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35428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7956646" y="262719"/>
            <a:ext cx="3179928" cy="579203"/>
          </a:xfrm>
          <a:prstGeom prst="wedgeRectCallout">
            <a:avLst>
              <a:gd name="adj1" fmla="val -32637"/>
              <a:gd name="adj2" fmla="val 90587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40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المان با مجسمه تفاوت دارد!</a:t>
            </a:r>
            <a:endParaRPr lang="fa-IR" sz="12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0687" y="1543124"/>
            <a:ext cx="9062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نگاه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انتزاعی و غیر مستقیم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المانها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به یک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موضوع،  نگاهی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که ذهن انسان را بعنوان یک موجود متفکر درگیر خود میکند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2059" y="788022"/>
            <a:ext cx="5057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j_Faraz" panose="00000700000000000000" pitchFamily="2" charset="-78"/>
              </a:rPr>
              <a:t>آنچه موجب درگیری ذهن شود در اذهان باقی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j_Faraz" panose="00000700000000000000" pitchFamily="2" charset="-78"/>
              </a:rPr>
              <a:t>میماند</a:t>
            </a:r>
            <a:endParaRPr lang="fa-IR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j_Faraz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6912" y="3331714"/>
            <a:ext cx="9225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مجسمه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مفهوم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را مستقیما به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فرد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عرضه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میدارد و </a:t>
            </a:r>
            <a:r>
              <a:rPr lang="fa-IR" sz="2000" dirty="0">
                <a:cs typeface="Mj_Faraz" panose="00000700000000000000" pitchFamily="2" charset="-78"/>
              </a:rPr>
              <a:t>در گیری فرد با موضوع به سطح نزول میکند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8293" y="3817540"/>
            <a:ext cx="7574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مجسمه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پیکره ایست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تراشیده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از سنگ یا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از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مصالح خاص....معممولا تنوع خاصی ندارد و کالبدی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یکنواخت دارد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7667" y="2069010"/>
            <a:ext cx="8325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المانها چه به لحاظ فرمها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وآرایه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های به کار رفته و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مصالح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و رنگها و تزئینات معمارانه میتوانند سرشار از تنوع و زیبایی باشند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2442" y="2594896"/>
            <a:ext cx="6960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المان ترکیبی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معمارانه </a:t>
            </a:r>
            <a:r>
              <a:rPr lang="fa-IR" sz="2000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است </a:t>
            </a:r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که در آن از هندسه و ویژگی های درونی اشکال و احجام استفاده میشود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1248" y="4303366"/>
            <a:ext cx="7301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ea typeface="Times New Roman" panose="02020603050405020304" pitchFamily="18" charset="0"/>
                <a:cs typeface="Mj_Faraz" panose="00000700000000000000" pitchFamily="2" charset="-78"/>
              </a:rPr>
              <a:t>هنر پیکره سازی و مجسمه سازی مقوله ی دیگریست که مستقیما در این گروه طبقه بندی نمیشود </a:t>
            </a:r>
            <a:endParaRPr lang="fa-IR" sz="2000" dirty="0">
              <a:cs typeface="Mj_Faraz" panose="00000700000000000000" pitchFamily="2" charset="-78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10972799" y="1704577"/>
            <a:ext cx="163775" cy="1114348"/>
          </a:xfrm>
          <a:prstGeom prst="rightBrace">
            <a:avLst/>
          </a:prstGeom>
          <a:noFill/>
          <a:ln w="38100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ight Brace 12"/>
          <p:cNvSpPr/>
          <p:nvPr/>
        </p:nvSpPr>
        <p:spPr>
          <a:xfrm>
            <a:off x="10972799" y="3503146"/>
            <a:ext cx="163775" cy="1114348"/>
          </a:xfrm>
          <a:prstGeom prst="rightBrace">
            <a:avLst/>
          </a:prstGeom>
          <a:noFill/>
          <a:ln w="38100"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Double Wave 15"/>
          <p:cNvSpPr/>
          <p:nvPr/>
        </p:nvSpPr>
        <p:spPr>
          <a:xfrm>
            <a:off x="1044055" y="4684827"/>
            <a:ext cx="5766178" cy="1274243"/>
          </a:xfrm>
          <a:prstGeom prst="doubleWave">
            <a:avLst/>
          </a:prstGeom>
          <a:solidFill>
            <a:srgbClr val="16BAB1"/>
          </a:solidFill>
          <a:ln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ea typeface="Times New Roman" panose="02020603050405020304" pitchFamily="18" charset="0"/>
                <a:cs typeface="Mj_Faraz" panose="00000700000000000000" pitchFamily="2" charset="-78"/>
              </a:rPr>
              <a:t>گاه باید برای </a:t>
            </a:r>
            <a:r>
              <a:rPr lang="fa-IR" dirty="0">
                <a:ea typeface="Times New Roman" panose="02020603050405020304" pitchFamily="18" charset="0"/>
                <a:cs typeface="Mj_Faraz" panose="00000700000000000000" pitchFamily="2" charset="-78"/>
              </a:rPr>
              <a:t>نشان دادن مکانی خاص از مجسمه استفاده کنیم مثلا مکانهایی که به نام شخصیتی خاص معرفی شده اند و هدف نشان دادن چهره یا پیکره ی شخصیتی خاص میباشد</a:t>
            </a:r>
            <a:endParaRPr lang="fa-IR" dirty="0">
              <a:cs typeface="Mj_Faraz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7281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8825023" y="139890"/>
            <a:ext cx="2311550" cy="636288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36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توجه به فرهنگ</a:t>
            </a:r>
            <a:endParaRPr lang="fa-IR" sz="11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5315" y1="97356" x2="0" y2="98077"/>
                        <a14:foregroundMark x1="50090" y1="18269" x2="49910" y2="32692"/>
                        <a14:foregroundMark x1="57117" y1="5769" x2="57838" y2="37500"/>
                        <a14:backgroundMark x1="94234" y1="17788" x2="74414" y2="56731"/>
                        <a14:backgroundMark x1="46126" y1="19952" x2="47027" y2="36058"/>
                        <a14:backgroundMark x1="38919" y1="29327" x2="39820" y2="41346"/>
                        <a14:backgroundMark x1="51712" y1="18510" x2="51712" y2="30048"/>
                        <a14:backgroundMark x1="17477" y1="31250" x2="6486" y2="62981"/>
                        <a14:backgroundMark x1="19820" y1="66106" x2="1081" y2="68269"/>
                        <a14:backgroundMark x1="16036" y1="80288" x2="3784" y2="85817"/>
                        <a14:backgroundMark x1="7568" y1="75721" x2="4324" y2="89183"/>
                        <a14:backgroundMark x1="26126" y1="74038" x2="26126" y2="74038"/>
                        <a14:backgroundMark x1="53874" y1="55769" x2="53514" y2="72356"/>
                        <a14:backgroundMark x1="47027" y1="68269" x2="46126" y2="77404"/>
                        <a14:backgroundMark x1="38378" y1="61538" x2="38378" y2="76442"/>
                        <a14:backgroundMark x1="27568" y1="74279" x2="24505" y2="84375"/>
                        <a14:backgroundMark x1="62523" y1="69952" x2="62523" y2="83654"/>
                        <a14:backgroundMark x1="54775" y1="82692" x2="52432" y2="71154"/>
                        <a14:backgroundMark x1="40360" y1="80288" x2="38919" y2="77404"/>
                        <a14:backgroundMark x1="65405" y1="89423" x2="60901" y2="87019"/>
                        <a14:backgroundMark x1="61622" y1="85337" x2="61622" y2="77885"/>
                        <a14:backgroundMark x1="55315" y1="67788" x2="55315" y2="83413"/>
                        <a14:backgroundMark x1="53514" y1="90385" x2="52613" y2="78846"/>
                        <a14:backgroundMark x1="52072" y1="80048" x2="52072" y2="69231"/>
                        <a14:backgroundMark x1="38018" y1="44231" x2="38559" y2="40625"/>
                        <a14:backgroundMark x1="27027" y1="57452" x2="27387" y2="57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934" y="1800643"/>
            <a:ext cx="5554639" cy="4163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79"/>
          <a:stretch/>
        </p:blipFill>
        <p:spPr>
          <a:xfrm>
            <a:off x="1172158" y="626052"/>
            <a:ext cx="5097869" cy="472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34372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8825023" y="139890"/>
            <a:ext cx="2311550" cy="636288"/>
          </a:xfrm>
          <a:prstGeom prst="wedgeRectCallout">
            <a:avLst>
              <a:gd name="adj1" fmla="val -33495"/>
              <a:gd name="adj2" fmla="val 88231"/>
            </a:avLst>
          </a:prstGeom>
          <a:solidFill>
            <a:srgbClr val="16BAB1"/>
          </a:solidFill>
          <a:ln>
            <a:solidFill>
              <a:srgbClr val="16BAB1"/>
            </a:solidFill>
          </a:ln>
          <a:effectLst>
            <a:glow rad="101600">
              <a:srgbClr val="006666">
                <a:alpha val="60000"/>
              </a:srgb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3d extrusionH="57150">
              <a:bevelT w="38100" h="38100"/>
            </a:sp3d>
          </a:bodyPr>
          <a:lstStyle/>
          <a:p>
            <a:pPr algn="ctr"/>
            <a:r>
              <a:rPr lang="fa-IR" sz="3600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cs typeface="2  Narenj" panose="00000300000000000000" pitchFamily="2" charset="-78"/>
              </a:rPr>
              <a:t>توجه به اقلیم</a:t>
            </a:r>
            <a:endParaRPr lang="fa-IR" sz="1100" dirty="0">
              <a:ln>
                <a:solidFill>
                  <a:srgbClr val="006666"/>
                </a:solidFill>
              </a:ln>
              <a:solidFill>
                <a:srgbClr val="006666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cs typeface="2  Narenj" panose="000003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395" y="139890"/>
            <a:ext cx="4176719" cy="336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2609" y="1337480"/>
            <a:ext cx="3893964" cy="342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223" y="2715975"/>
            <a:ext cx="3890386" cy="314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84238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2552</TotalTime>
  <Words>738</Words>
  <Application>Microsoft Office PowerPoint</Application>
  <PresentationFormat>Custom</PresentationFormat>
  <Paragraphs>76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View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kiana kiani</dc:creator>
  <cp:lastModifiedBy>Others</cp:lastModifiedBy>
  <cp:revision>42</cp:revision>
  <dcterms:created xsi:type="dcterms:W3CDTF">2014-12-01T11:08:31Z</dcterms:created>
  <dcterms:modified xsi:type="dcterms:W3CDTF">2016-05-15T17:50:58Z</dcterms:modified>
</cp:coreProperties>
</file>