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56" r:id="rId1"/>
  </p:sldMasterIdLst>
  <p:notesMasterIdLst>
    <p:notesMasterId r:id="rId60"/>
  </p:notesMasterIdLst>
  <p:handoutMasterIdLst>
    <p:handoutMasterId r:id="rId61"/>
  </p:handoutMasterIdLst>
  <p:sldIdLst>
    <p:sldId id="364" r:id="rId2"/>
    <p:sldId id="256" r:id="rId3"/>
    <p:sldId id="325" r:id="rId4"/>
    <p:sldId id="326" r:id="rId5"/>
    <p:sldId id="327" r:id="rId6"/>
    <p:sldId id="328" r:id="rId7"/>
    <p:sldId id="263" r:id="rId8"/>
    <p:sldId id="355" r:id="rId9"/>
    <p:sldId id="352" r:id="rId10"/>
    <p:sldId id="329" r:id="rId11"/>
    <p:sldId id="302" r:id="rId12"/>
    <p:sldId id="305" r:id="rId13"/>
    <p:sldId id="332" r:id="rId14"/>
    <p:sldId id="330" r:id="rId15"/>
    <p:sldId id="331" r:id="rId16"/>
    <p:sldId id="363" r:id="rId17"/>
    <p:sldId id="304" r:id="rId18"/>
    <p:sldId id="333" r:id="rId19"/>
    <p:sldId id="334" r:id="rId20"/>
    <p:sldId id="335" r:id="rId21"/>
    <p:sldId id="336" r:id="rId22"/>
    <p:sldId id="337" r:id="rId23"/>
    <p:sldId id="338" r:id="rId24"/>
    <p:sldId id="353" r:id="rId25"/>
    <p:sldId id="339" r:id="rId26"/>
    <p:sldId id="340" r:id="rId27"/>
    <p:sldId id="341" r:id="rId28"/>
    <p:sldId id="342" r:id="rId29"/>
    <p:sldId id="343" r:id="rId30"/>
    <p:sldId id="344" r:id="rId31"/>
    <p:sldId id="345" r:id="rId32"/>
    <p:sldId id="346" r:id="rId33"/>
    <p:sldId id="347" r:id="rId34"/>
    <p:sldId id="313" r:id="rId35"/>
    <p:sldId id="348" r:id="rId36"/>
    <p:sldId id="349" r:id="rId37"/>
    <p:sldId id="314" r:id="rId38"/>
    <p:sldId id="315" r:id="rId39"/>
    <p:sldId id="350" r:id="rId40"/>
    <p:sldId id="316" r:id="rId41"/>
    <p:sldId id="289" r:id="rId42"/>
    <p:sldId id="317" r:id="rId43"/>
    <p:sldId id="318" r:id="rId44"/>
    <p:sldId id="319" r:id="rId45"/>
    <p:sldId id="356" r:id="rId46"/>
    <p:sldId id="354" r:id="rId47"/>
    <p:sldId id="357" r:id="rId48"/>
    <p:sldId id="358" r:id="rId49"/>
    <p:sldId id="359" r:id="rId50"/>
    <p:sldId id="320" r:id="rId51"/>
    <p:sldId id="295" r:id="rId52"/>
    <p:sldId id="321" r:id="rId53"/>
    <p:sldId id="360" r:id="rId54"/>
    <p:sldId id="322" r:id="rId55"/>
    <p:sldId id="361" r:id="rId56"/>
    <p:sldId id="362" r:id="rId57"/>
    <p:sldId id="323" r:id="rId58"/>
    <p:sldId id="324" r:id="rId59"/>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238" autoAdjust="0"/>
    <p:restoredTop sz="94660"/>
  </p:normalViewPr>
  <p:slideViewPr>
    <p:cSldViewPr>
      <p:cViewPr>
        <p:scale>
          <a:sx n="56" d="100"/>
          <a:sy n="56" d="100"/>
        </p:scale>
        <p:origin x="828" y="2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D1C3BC13-EE3F-4438-ACD7-682A69C43DC7}" type="datetime8">
              <a:rPr lang="fa-IR" smtClean="0"/>
              <a:pPr/>
              <a:t>فوريه 6، 21</a:t>
            </a:fld>
            <a:endParaRPr lang="fa-IR"/>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2C10DA2C-7971-4D45-9A28-069032F24402}" type="slidenum">
              <a:rPr lang="fa-IR" smtClean="0"/>
              <a:pPr/>
              <a:t>‹#›</a:t>
            </a:fld>
            <a:endParaRPr lang="fa-IR"/>
          </a:p>
        </p:txBody>
      </p:sp>
    </p:spTree>
    <p:extLst>
      <p:ext uri="{BB962C8B-B14F-4D97-AF65-F5344CB8AC3E}">
        <p14:creationId xmlns:p14="http://schemas.microsoft.com/office/powerpoint/2010/main" val="27893159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1C06905-6192-47C1-8B45-CAD49DCB22D7}" type="datetime8">
              <a:rPr lang="fa-IR" smtClean="0"/>
              <a:pPr/>
              <a:t>فوريه 6، 21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C60E10B-2282-49ED-85ED-CFC39F9C6D16}" type="slidenum">
              <a:rPr lang="fa-IR" smtClean="0"/>
              <a:pPr/>
              <a:t>‹#›</a:t>
            </a:fld>
            <a:endParaRPr lang="fa-IR"/>
          </a:p>
        </p:txBody>
      </p:sp>
    </p:spTree>
    <p:extLst>
      <p:ext uri="{BB962C8B-B14F-4D97-AF65-F5344CB8AC3E}">
        <p14:creationId xmlns:p14="http://schemas.microsoft.com/office/powerpoint/2010/main" val="3539923471"/>
      </p:ext>
    </p:extLst>
  </p:cSld>
  <p:clrMap bg1="lt1" tx1="dk1" bg2="lt2" tx2="dk2" accent1="accent1" accent2="accent2" accent3="accent3" accent4="accent4" accent5="accent5" accent6="accent6" hlink="hlink" folHlink="folHlink"/>
  <p:hf hdr="0" ftr="0"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AC60E10B-2282-49ED-85ED-CFC39F9C6D16}" type="slidenum">
              <a:rPr lang="fa-IR" smtClean="0"/>
              <a:pPr/>
              <a:t>2</a:t>
            </a:fld>
            <a:endParaRPr lang="fa-IR"/>
          </a:p>
        </p:txBody>
      </p:sp>
    </p:spTree>
    <p:extLst>
      <p:ext uri="{BB962C8B-B14F-4D97-AF65-F5344CB8AC3E}">
        <p14:creationId xmlns:p14="http://schemas.microsoft.com/office/powerpoint/2010/main" val="140482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E603FA73-AE4F-4158-8781-286065E588EB}" type="datetime8">
              <a:rPr lang="fa-IR" smtClean="0"/>
              <a:pPr/>
              <a:t>فوريه 6، 21</a:t>
            </a:fld>
            <a:endParaRPr lang="fa-IR"/>
          </a:p>
        </p:txBody>
      </p:sp>
      <p:sp>
        <p:nvSpPr>
          <p:cNvPr id="20" name="Footer Placeholder 19"/>
          <p:cNvSpPr>
            <a:spLocks noGrp="1"/>
          </p:cNvSpPr>
          <p:nvPr>
            <p:ph type="ftr" sz="quarter" idx="11"/>
          </p:nvPr>
        </p:nvSpPr>
        <p:spPr/>
        <p:txBody>
          <a:bodyPr/>
          <a:lstStyle>
            <a:extLst/>
          </a:lstStyle>
          <a:p>
            <a:r>
              <a:rPr lang="fa-IR" smtClean="0"/>
              <a:t>حبیب زاهری</a:t>
            </a:r>
            <a:endParaRPr lang="fa-IR"/>
          </a:p>
        </p:txBody>
      </p:sp>
      <p:sp>
        <p:nvSpPr>
          <p:cNvPr id="10" name="Slide Number Placeholder 9"/>
          <p:cNvSpPr>
            <a:spLocks noGrp="1"/>
          </p:cNvSpPr>
          <p:nvPr>
            <p:ph type="sldNum" sz="quarter" idx="12"/>
          </p:nvPr>
        </p:nvSpPr>
        <p:spPr/>
        <p:txBody>
          <a:bodyPr/>
          <a:lstStyle>
            <a:extLst/>
          </a:lstStyle>
          <a:p>
            <a:fld id="{CD9AE38B-5344-425A-9D10-ACE256D71FB6}" type="slidenum">
              <a:rPr lang="fa-IR" smtClean="0"/>
              <a:pPr/>
              <a:t>‹#›</a:t>
            </a:fld>
            <a:endParaRPr lang="fa-I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spd="med">
    <p:wheel spokes="3"/>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17F698D-D8A8-4CF9-AD2F-8D1C17E9D19B}" type="datetime8">
              <a:rPr lang="fa-IR" smtClean="0"/>
              <a:pPr/>
              <a:t>فوريه 6، 21</a:t>
            </a:fld>
            <a:endParaRPr lang="fa-IR"/>
          </a:p>
        </p:txBody>
      </p:sp>
      <p:sp>
        <p:nvSpPr>
          <p:cNvPr id="5" name="Footer Placeholder 4"/>
          <p:cNvSpPr>
            <a:spLocks noGrp="1"/>
          </p:cNvSpPr>
          <p:nvPr>
            <p:ph type="ftr" sz="quarter" idx="11"/>
          </p:nvPr>
        </p:nvSpPr>
        <p:spPr/>
        <p:txBody>
          <a:bodyPr/>
          <a:lstStyle>
            <a:extLst/>
          </a:lstStyle>
          <a:p>
            <a:r>
              <a:rPr lang="fa-IR" smtClean="0"/>
              <a:t>حبیب زاهری</a:t>
            </a:r>
            <a:endParaRPr lang="fa-IR"/>
          </a:p>
        </p:txBody>
      </p:sp>
      <p:sp>
        <p:nvSpPr>
          <p:cNvPr id="6" name="Slide Number Placeholder 5"/>
          <p:cNvSpPr>
            <a:spLocks noGrp="1"/>
          </p:cNvSpPr>
          <p:nvPr>
            <p:ph type="sldNum" sz="quarter" idx="12"/>
          </p:nvPr>
        </p:nvSpPr>
        <p:spPr/>
        <p:txBody>
          <a:bodyPr/>
          <a:lstStyle>
            <a:extLst/>
          </a:lstStyle>
          <a:p>
            <a:fld id="{CD9AE38B-5344-425A-9D10-ACE256D71FB6}" type="slidenum">
              <a:rPr lang="fa-IR" smtClean="0"/>
              <a:pPr/>
              <a:t>‹#›</a:t>
            </a:fld>
            <a:endParaRPr lang="fa-IR"/>
          </a:p>
        </p:txBody>
      </p:sp>
    </p:spTree>
  </p:cSld>
  <p:clrMapOvr>
    <a:masterClrMapping/>
  </p:clrMapOvr>
  <p:transition spd="med">
    <p:wheel spokes="3"/>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A127326-F7FC-4E2E-BBED-22FB2616A462}" type="datetime8">
              <a:rPr lang="fa-IR" smtClean="0"/>
              <a:pPr/>
              <a:t>فوريه 6، 21</a:t>
            </a:fld>
            <a:endParaRPr lang="fa-IR"/>
          </a:p>
        </p:txBody>
      </p:sp>
      <p:sp>
        <p:nvSpPr>
          <p:cNvPr id="5" name="Footer Placeholder 4"/>
          <p:cNvSpPr>
            <a:spLocks noGrp="1"/>
          </p:cNvSpPr>
          <p:nvPr>
            <p:ph type="ftr" sz="quarter" idx="11"/>
          </p:nvPr>
        </p:nvSpPr>
        <p:spPr/>
        <p:txBody>
          <a:bodyPr/>
          <a:lstStyle>
            <a:extLst/>
          </a:lstStyle>
          <a:p>
            <a:r>
              <a:rPr lang="fa-IR" smtClean="0"/>
              <a:t>حبیب زاهری</a:t>
            </a:r>
            <a:endParaRPr lang="fa-IR"/>
          </a:p>
        </p:txBody>
      </p:sp>
      <p:sp>
        <p:nvSpPr>
          <p:cNvPr id="6" name="Slide Number Placeholder 5"/>
          <p:cNvSpPr>
            <a:spLocks noGrp="1"/>
          </p:cNvSpPr>
          <p:nvPr>
            <p:ph type="sldNum" sz="quarter" idx="12"/>
          </p:nvPr>
        </p:nvSpPr>
        <p:spPr/>
        <p:txBody>
          <a:bodyPr/>
          <a:lstStyle>
            <a:extLst/>
          </a:lstStyle>
          <a:p>
            <a:fld id="{CD9AE38B-5344-425A-9D10-ACE256D71FB6}" type="slidenum">
              <a:rPr lang="fa-IR" smtClean="0"/>
              <a:pPr/>
              <a:t>‹#›</a:t>
            </a:fld>
            <a:endParaRPr lang="fa-IR"/>
          </a:p>
        </p:txBody>
      </p:sp>
    </p:spTree>
  </p:cSld>
  <p:clrMapOvr>
    <a:masterClrMapping/>
  </p:clrMapOvr>
  <p:transition spd="med">
    <p:wheel spokes="3"/>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8396EB-8718-44E5-9198-9A487681D475}" type="datetime8">
              <a:rPr lang="fa-IR" smtClean="0"/>
              <a:pPr/>
              <a:t>فوريه 6، 21</a:t>
            </a:fld>
            <a:endParaRPr lang="fa-IR"/>
          </a:p>
        </p:txBody>
      </p:sp>
      <p:sp>
        <p:nvSpPr>
          <p:cNvPr id="5" name="Footer Placeholder 4"/>
          <p:cNvSpPr>
            <a:spLocks noGrp="1"/>
          </p:cNvSpPr>
          <p:nvPr>
            <p:ph type="ftr" sz="quarter" idx="11"/>
          </p:nvPr>
        </p:nvSpPr>
        <p:spPr/>
        <p:txBody>
          <a:bodyPr/>
          <a:lstStyle>
            <a:extLst/>
          </a:lstStyle>
          <a:p>
            <a:r>
              <a:rPr lang="fa-IR" smtClean="0"/>
              <a:t>حبیب زاهری</a:t>
            </a:r>
            <a:endParaRPr lang="fa-IR"/>
          </a:p>
        </p:txBody>
      </p:sp>
      <p:sp>
        <p:nvSpPr>
          <p:cNvPr id="6" name="Slide Number Placeholder 5"/>
          <p:cNvSpPr>
            <a:spLocks noGrp="1"/>
          </p:cNvSpPr>
          <p:nvPr>
            <p:ph type="sldNum" sz="quarter" idx="12"/>
          </p:nvPr>
        </p:nvSpPr>
        <p:spPr/>
        <p:txBody>
          <a:bodyPr/>
          <a:lstStyle>
            <a:extLst/>
          </a:lstStyle>
          <a:p>
            <a:fld id="{CD9AE38B-5344-425A-9D10-ACE256D71FB6}" type="slidenum">
              <a:rPr lang="fa-IR" smtClean="0"/>
              <a:pPr/>
              <a:t>‹#›</a:t>
            </a:fld>
            <a:endParaRPr lang="fa-IR"/>
          </a:p>
        </p:txBody>
      </p:sp>
    </p:spTree>
  </p:cSld>
  <p:clrMapOvr>
    <a:masterClrMapping/>
  </p:clrMapOvr>
  <p:transition spd="med">
    <p:wheel spokes="3"/>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5099466-5CD4-40C0-BC5E-2A23EDF0FCD8}" type="datetime8">
              <a:rPr lang="fa-IR" smtClean="0"/>
              <a:pPr/>
              <a:t>فوريه 6، 21</a:t>
            </a:fld>
            <a:endParaRPr lang="fa-IR"/>
          </a:p>
        </p:txBody>
      </p:sp>
      <p:sp>
        <p:nvSpPr>
          <p:cNvPr id="5" name="Footer Placeholder 4"/>
          <p:cNvSpPr>
            <a:spLocks noGrp="1"/>
          </p:cNvSpPr>
          <p:nvPr>
            <p:ph type="ftr" sz="quarter" idx="11"/>
          </p:nvPr>
        </p:nvSpPr>
        <p:spPr/>
        <p:txBody>
          <a:bodyPr/>
          <a:lstStyle>
            <a:extLst/>
          </a:lstStyle>
          <a:p>
            <a:r>
              <a:rPr lang="fa-IR" smtClean="0"/>
              <a:t>حبیب زاهری</a:t>
            </a:r>
            <a:endParaRPr lang="fa-IR"/>
          </a:p>
        </p:txBody>
      </p:sp>
      <p:sp>
        <p:nvSpPr>
          <p:cNvPr id="6" name="Slide Number Placeholder 5"/>
          <p:cNvSpPr>
            <a:spLocks noGrp="1"/>
          </p:cNvSpPr>
          <p:nvPr>
            <p:ph type="sldNum" sz="quarter" idx="12"/>
          </p:nvPr>
        </p:nvSpPr>
        <p:spPr/>
        <p:txBody>
          <a:bodyPr/>
          <a:lstStyle>
            <a:extLst/>
          </a:lstStyle>
          <a:p>
            <a:fld id="{CD9AE38B-5344-425A-9D10-ACE256D71FB6}" type="slidenum">
              <a:rPr lang="fa-IR" smtClean="0"/>
              <a:pPr/>
              <a:t>‹#›</a:t>
            </a:fld>
            <a:endParaRPr lang="fa-I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spd="med">
    <p:wheel spokes="3"/>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55DC7B-FC2A-4BEC-B3BC-15EBA1727FB6}" type="datetime8">
              <a:rPr lang="fa-IR" smtClean="0"/>
              <a:pPr/>
              <a:t>فوريه 6، 21</a:t>
            </a:fld>
            <a:endParaRPr lang="fa-IR"/>
          </a:p>
        </p:txBody>
      </p:sp>
      <p:sp>
        <p:nvSpPr>
          <p:cNvPr id="6" name="Footer Placeholder 5"/>
          <p:cNvSpPr>
            <a:spLocks noGrp="1"/>
          </p:cNvSpPr>
          <p:nvPr>
            <p:ph type="ftr" sz="quarter" idx="11"/>
          </p:nvPr>
        </p:nvSpPr>
        <p:spPr/>
        <p:txBody>
          <a:bodyPr/>
          <a:lstStyle>
            <a:extLst/>
          </a:lstStyle>
          <a:p>
            <a:r>
              <a:rPr lang="fa-IR" smtClean="0"/>
              <a:t>حبیب زاهری</a:t>
            </a:r>
            <a:endParaRPr lang="fa-IR"/>
          </a:p>
        </p:txBody>
      </p:sp>
      <p:sp>
        <p:nvSpPr>
          <p:cNvPr id="7" name="Slide Number Placeholder 6"/>
          <p:cNvSpPr>
            <a:spLocks noGrp="1"/>
          </p:cNvSpPr>
          <p:nvPr>
            <p:ph type="sldNum" sz="quarter" idx="12"/>
          </p:nvPr>
        </p:nvSpPr>
        <p:spPr/>
        <p:txBody>
          <a:bodyPr/>
          <a:lstStyle>
            <a:extLst/>
          </a:lstStyle>
          <a:p>
            <a:fld id="{CD9AE38B-5344-425A-9D10-ACE256D71FB6}" type="slidenum">
              <a:rPr lang="fa-IR" smtClean="0"/>
              <a:pPr/>
              <a:t>‹#›</a:t>
            </a:fld>
            <a:endParaRPr lang="fa-IR"/>
          </a:p>
        </p:txBody>
      </p:sp>
    </p:spTree>
  </p:cSld>
  <p:clrMapOvr>
    <a:masterClrMapping/>
  </p:clrMapOvr>
  <p:transition spd="med">
    <p:wheel spokes="3"/>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9D26B1A-3BD9-4B4F-9AA6-F1B626B2320A}" type="datetime8">
              <a:rPr lang="fa-IR" smtClean="0"/>
              <a:pPr/>
              <a:t>فوريه 6، 21</a:t>
            </a:fld>
            <a:endParaRPr lang="fa-IR"/>
          </a:p>
        </p:txBody>
      </p:sp>
      <p:sp>
        <p:nvSpPr>
          <p:cNvPr id="8" name="Footer Placeholder 7"/>
          <p:cNvSpPr>
            <a:spLocks noGrp="1"/>
          </p:cNvSpPr>
          <p:nvPr>
            <p:ph type="ftr" sz="quarter" idx="11"/>
          </p:nvPr>
        </p:nvSpPr>
        <p:spPr/>
        <p:txBody>
          <a:bodyPr/>
          <a:lstStyle>
            <a:extLst/>
          </a:lstStyle>
          <a:p>
            <a:r>
              <a:rPr lang="fa-IR" smtClean="0"/>
              <a:t>حبیب زاهری</a:t>
            </a:r>
            <a:endParaRPr lang="fa-IR"/>
          </a:p>
        </p:txBody>
      </p:sp>
      <p:sp>
        <p:nvSpPr>
          <p:cNvPr id="9" name="Slide Number Placeholder 8"/>
          <p:cNvSpPr>
            <a:spLocks noGrp="1"/>
          </p:cNvSpPr>
          <p:nvPr>
            <p:ph type="sldNum" sz="quarter" idx="12"/>
          </p:nvPr>
        </p:nvSpPr>
        <p:spPr/>
        <p:txBody>
          <a:bodyPr/>
          <a:lstStyle>
            <a:extLst/>
          </a:lstStyle>
          <a:p>
            <a:fld id="{CD9AE38B-5344-425A-9D10-ACE256D71FB6}" type="slidenum">
              <a:rPr lang="fa-IR" smtClean="0"/>
              <a:pPr/>
              <a:t>‹#›</a:t>
            </a:fld>
            <a:endParaRPr lang="fa-IR"/>
          </a:p>
        </p:txBody>
      </p:sp>
    </p:spTree>
  </p:cSld>
  <p:clrMapOvr>
    <a:masterClrMapping/>
  </p:clrMapOvr>
  <p:transition spd="med">
    <p:wheel spokes="3"/>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E8CC838C-473D-495F-B50E-8182716BC587}" type="datetime8">
              <a:rPr lang="fa-IR" smtClean="0"/>
              <a:pPr/>
              <a:t>فوريه 6، 21</a:t>
            </a:fld>
            <a:endParaRPr lang="fa-IR"/>
          </a:p>
        </p:txBody>
      </p:sp>
      <p:sp>
        <p:nvSpPr>
          <p:cNvPr id="4" name="Footer Placeholder 3"/>
          <p:cNvSpPr>
            <a:spLocks noGrp="1"/>
          </p:cNvSpPr>
          <p:nvPr>
            <p:ph type="ftr" sz="quarter" idx="11"/>
          </p:nvPr>
        </p:nvSpPr>
        <p:spPr/>
        <p:txBody>
          <a:bodyPr/>
          <a:lstStyle>
            <a:extLst/>
          </a:lstStyle>
          <a:p>
            <a:r>
              <a:rPr lang="fa-IR" smtClean="0"/>
              <a:t>حبیب زاهری</a:t>
            </a:r>
            <a:endParaRPr lang="fa-IR"/>
          </a:p>
        </p:txBody>
      </p:sp>
      <p:sp>
        <p:nvSpPr>
          <p:cNvPr id="5" name="Slide Number Placeholder 4"/>
          <p:cNvSpPr>
            <a:spLocks noGrp="1"/>
          </p:cNvSpPr>
          <p:nvPr>
            <p:ph type="sldNum" sz="quarter" idx="12"/>
          </p:nvPr>
        </p:nvSpPr>
        <p:spPr/>
        <p:txBody>
          <a:bodyPr/>
          <a:lstStyle>
            <a:extLst/>
          </a:lstStyle>
          <a:p>
            <a:fld id="{CD9AE38B-5344-425A-9D10-ACE256D71FB6}" type="slidenum">
              <a:rPr lang="fa-IR" smtClean="0"/>
              <a:pPr/>
              <a:t>‹#›</a:t>
            </a:fld>
            <a:endParaRPr lang="fa-IR"/>
          </a:p>
        </p:txBody>
      </p:sp>
    </p:spTree>
  </p:cSld>
  <p:clrMapOvr>
    <a:masterClrMapping/>
  </p:clrMapOvr>
  <p:transition spd="med">
    <p:wheel spokes="3"/>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BFD4934E-E042-4368-A45F-7E044EB270F1}" type="datetime8">
              <a:rPr lang="fa-IR" smtClean="0"/>
              <a:pPr/>
              <a:t>فوريه 6، 21</a:t>
            </a:fld>
            <a:endParaRPr lang="fa-IR"/>
          </a:p>
        </p:txBody>
      </p:sp>
      <p:sp>
        <p:nvSpPr>
          <p:cNvPr id="3" name="Footer Placeholder 2"/>
          <p:cNvSpPr>
            <a:spLocks noGrp="1"/>
          </p:cNvSpPr>
          <p:nvPr>
            <p:ph type="ftr" sz="quarter" idx="11"/>
          </p:nvPr>
        </p:nvSpPr>
        <p:spPr/>
        <p:txBody>
          <a:bodyPr/>
          <a:lstStyle>
            <a:extLst/>
          </a:lstStyle>
          <a:p>
            <a:r>
              <a:rPr lang="fa-IR" smtClean="0"/>
              <a:t>حبیب زاهری</a:t>
            </a:r>
            <a:endParaRPr lang="fa-IR"/>
          </a:p>
        </p:txBody>
      </p:sp>
      <p:sp>
        <p:nvSpPr>
          <p:cNvPr id="4" name="Slide Number Placeholder 3"/>
          <p:cNvSpPr>
            <a:spLocks noGrp="1"/>
          </p:cNvSpPr>
          <p:nvPr>
            <p:ph type="sldNum" sz="quarter" idx="12"/>
          </p:nvPr>
        </p:nvSpPr>
        <p:spPr/>
        <p:txBody>
          <a:bodyPr/>
          <a:lstStyle>
            <a:extLst/>
          </a:lstStyle>
          <a:p>
            <a:fld id="{CD9AE38B-5344-425A-9D10-ACE256D71FB6}" type="slidenum">
              <a:rPr lang="fa-IR" smtClean="0"/>
              <a:pPr/>
              <a:t>‹#›</a:t>
            </a:fld>
            <a:endParaRPr lang="fa-I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spd="med">
    <p:wheel spokes="3"/>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B1D18D6-291B-427A-9042-92AABF2B1051}" type="datetime8">
              <a:rPr lang="fa-IR" smtClean="0"/>
              <a:pPr/>
              <a:t>فوريه 6، 21</a:t>
            </a:fld>
            <a:endParaRPr lang="fa-IR"/>
          </a:p>
        </p:txBody>
      </p:sp>
      <p:sp>
        <p:nvSpPr>
          <p:cNvPr id="6" name="Footer Placeholder 5"/>
          <p:cNvSpPr>
            <a:spLocks noGrp="1"/>
          </p:cNvSpPr>
          <p:nvPr>
            <p:ph type="ftr" sz="quarter" idx="11"/>
          </p:nvPr>
        </p:nvSpPr>
        <p:spPr/>
        <p:txBody>
          <a:bodyPr/>
          <a:lstStyle>
            <a:extLst/>
          </a:lstStyle>
          <a:p>
            <a:r>
              <a:rPr lang="fa-IR" smtClean="0"/>
              <a:t>حبیب زاهری</a:t>
            </a:r>
            <a:endParaRPr lang="fa-IR"/>
          </a:p>
        </p:txBody>
      </p:sp>
      <p:sp>
        <p:nvSpPr>
          <p:cNvPr id="7" name="Slide Number Placeholder 6"/>
          <p:cNvSpPr>
            <a:spLocks noGrp="1"/>
          </p:cNvSpPr>
          <p:nvPr>
            <p:ph type="sldNum" sz="quarter" idx="12"/>
          </p:nvPr>
        </p:nvSpPr>
        <p:spPr/>
        <p:txBody>
          <a:bodyPr/>
          <a:lstStyle>
            <a:extLst/>
          </a:lstStyle>
          <a:p>
            <a:fld id="{CD9AE38B-5344-425A-9D10-ACE256D71FB6}" type="slidenum">
              <a:rPr lang="fa-IR" smtClean="0"/>
              <a:pPr/>
              <a:t>‹#›</a:t>
            </a:fld>
            <a:endParaRPr lang="fa-IR"/>
          </a:p>
        </p:txBody>
      </p:sp>
    </p:spTree>
  </p:cSld>
  <p:clrMapOvr>
    <a:masterClrMapping/>
  </p:clrMapOvr>
  <p:transition spd="med">
    <p:wheel spokes="3"/>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DB86FBB6-D3F4-4F8C-9240-CEFA5E47F4F9}" type="datetime8">
              <a:rPr lang="fa-IR" smtClean="0"/>
              <a:pPr/>
              <a:t>فوريه 6، 21</a:t>
            </a:fld>
            <a:endParaRPr lang="fa-IR"/>
          </a:p>
        </p:txBody>
      </p:sp>
      <p:sp>
        <p:nvSpPr>
          <p:cNvPr id="6" name="Footer Placeholder 5"/>
          <p:cNvSpPr>
            <a:spLocks noGrp="1"/>
          </p:cNvSpPr>
          <p:nvPr>
            <p:ph type="ftr" sz="quarter" idx="11"/>
          </p:nvPr>
        </p:nvSpPr>
        <p:spPr/>
        <p:txBody>
          <a:bodyPr/>
          <a:lstStyle>
            <a:extLst/>
          </a:lstStyle>
          <a:p>
            <a:r>
              <a:rPr lang="fa-IR" smtClean="0"/>
              <a:t>حبیب زاهری</a:t>
            </a:r>
            <a:endParaRPr lang="fa-IR"/>
          </a:p>
        </p:txBody>
      </p:sp>
      <p:sp>
        <p:nvSpPr>
          <p:cNvPr id="7" name="Slide Number Placeholder 6"/>
          <p:cNvSpPr>
            <a:spLocks noGrp="1"/>
          </p:cNvSpPr>
          <p:nvPr>
            <p:ph type="sldNum" sz="quarter" idx="12"/>
          </p:nvPr>
        </p:nvSpPr>
        <p:spPr/>
        <p:txBody>
          <a:bodyPr/>
          <a:lstStyle>
            <a:extLst/>
          </a:lstStyle>
          <a:p>
            <a:fld id="{CD9AE38B-5344-425A-9D10-ACE256D71FB6}" type="slidenum">
              <a:rPr lang="fa-IR" smtClean="0"/>
              <a:pPr/>
              <a:t>‹#›</a:t>
            </a:fld>
            <a:endParaRPr lang="fa-I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transition spd="med">
    <p:wheel spokes="3"/>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C9D5D11-670C-4AD2-B906-39647F152125}" type="datetime8">
              <a:rPr lang="fa-IR" smtClean="0"/>
              <a:pPr/>
              <a:t>فوريه 6، 21</a:t>
            </a:fld>
            <a:endParaRPr lang="fa-I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r>
              <a:rPr lang="fa-IR" smtClean="0"/>
              <a:t>حبیب زاهری</a:t>
            </a:r>
            <a:endParaRPr lang="fa-I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CD9AE38B-5344-425A-9D10-ACE256D71FB6}" type="slidenum">
              <a:rPr lang="fa-IR" smtClean="0"/>
              <a:pPr/>
              <a:t>‹#›</a:t>
            </a:fld>
            <a:endParaRPr lang="fa-I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med">
    <p:wheel spokes="3"/>
  </p:transition>
  <p:hf sldNum="0" hdr="0" dt="0"/>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1997532"/>
          </a:xfrm>
        </p:spPr>
        <p:txBody>
          <a:bodyPr>
            <a:noAutofit/>
          </a:bodyPr>
          <a:lstStyle/>
          <a:p>
            <a:r>
              <a:rPr lang="fa-IR" sz="9600" dirty="0" smtClean="0">
                <a:effectLst>
                  <a:outerShdw blurRad="38100" dist="38100" dir="2700000" algn="tl">
                    <a:srgbClr val="000000">
                      <a:alpha val="43137"/>
                    </a:srgbClr>
                  </a:outerShdw>
                </a:effectLst>
                <a:cs typeface="2  Aseman" pitchFamily="2" charset="-78"/>
              </a:rPr>
              <a:t>علوم زيستی و بهداشت</a:t>
            </a:r>
            <a:endParaRPr lang="fa-IR" sz="8800" dirty="0"/>
          </a:p>
        </p:txBody>
      </p:sp>
      <p:sp>
        <p:nvSpPr>
          <p:cNvPr id="3" name="Subtitle 2"/>
          <p:cNvSpPr>
            <a:spLocks noGrp="1"/>
          </p:cNvSpPr>
          <p:nvPr>
            <p:ph type="subTitle" idx="1"/>
          </p:nvPr>
        </p:nvSpPr>
        <p:spPr>
          <a:xfrm>
            <a:off x="1357290" y="2786058"/>
            <a:ext cx="7406640" cy="1752600"/>
          </a:xfrm>
        </p:spPr>
        <p:txBody>
          <a:bodyPr/>
          <a:lstStyle/>
          <a:p>
            <a:pPr algn="ctr"/>
            <a:r>
              <a:rPr lang="fa-IR" dirty="0" smtClean="0">
                <a:cs typeface="B Badr" pitchFamily="2" charset="-78"/>
              </a:rPr>
              <a:t>نیمسال دوم</a:t>
            </a:r>
          </a:p>
          <a:p>
            <a:pPr algn="ctr"/>
            <a:r>
              <a:rPr lang="fa-IR" dirty="0" smtClean="0">
                <a:cs typeface="B Badr" pitchFamily="2" charset="-78"/>
              </a:rPr>
              <a:t>مرکز </a:t>
            </a:r>
            <a:r>
              <a:rPr lang="fa-IR" dirty="0" smtClean="0">
                <a:cs typeface="B Badr" pitchFamily="2" charset="-78"/>
              </a:rPr>
              <a:t>استعدادهای</a:t>
            </a:r>
            <a:r>
              <a:rPr lang="en-US" smtClean="0">
                <a:cs typeface="B Badr" pitchFamily="2" charset="-78"/>
              </a:rPr>
              <a:t>.</a:t>
            </a:r>
            <a:r>
              <a:rPr lang="fa-IR" smtClean="0">
                <a:cs typeface="B Badr" pitchFamily="2" charset="-78"/>
              </a:rPr>
              <a:t> </a:t>
            </a:r>
            <a:r>
              <a:rPr lang="fa-IR" dirty="0" smtClean="0">
                <a:cs typeface="B Badr" pitchFamily="2" charset="-78"/>
              </a:rPr>
              <a:t>درخشان اسدپور بندرعباس</a:t>
            </a:r>
          </a:p>
          <a:p>
            <a:pPr algn="ctr"/>
            <a:r>
              <a:rPr lang="fa-IR" sz="3200" dirty="0" smtClean="0">
                <a:cs typeface="B Farnaz" pitchFamily="2" charset="-78"/>
              </a:rPr>
              <a:t>حبیب زاهری</a:t>
            </a:r>
          </a:p>
        </p:txBody>
      </p:sp>
      <p:sp>
        <p:nvSpPr>
          <p:cNvPr id="4" name="Footer Placeholder 3"/>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285728"/>
            <a:ext cx="3657600" cy="5901712"/>
          </a:xfrm>
        </p:spPr>
        <p:txBody>
          <a:bodyPr>
            <a:normAutofit/>
          </a:bodyPr>
          <a:lstStyle/>
          <a:p>
            <a:r>
              <a:rPr lang="fa-IR" sz="2000" b="1" dirty="0" smtClean="0">
                <a:solidFill>
                  <a:srgbClr val="00B0F0"/>
                </a:solidFill>
                <a:latin typeface="Arial" pitchFamily="34" charset="0"/>
                <a:cs typeface="B Nazanin" pitchFamily="2" charset="-78"/>
              </a:rPr>
              <a:t>تفاوت تقسیم میوز در اندام جنسی نر با ماده:</a:t>
            </a:r>
            <a:r>
              <a:rPr lang="fa-IR" sz="2400" b="1" dirty="0" smtClean="0">
                <a:latin typeface="Arial" pitchFamily="34" charset="0"/>
                <a:cs typeface="B Nazanin" pitchFamily="2" charset="-78"/>
              </a:rPr>
              <a:t/>
            </a:r>
            <a:br>
              <a:rPr lang="fa-IR" sz="2400" b="1" dirty="0" smtClean="0">
                <a:latin typeface="Arial" pitchFamily="34" charset="0"/>
                <a:cs typeface="B Nazanin" pitchFamily="2" charset="-78"/>
              </a:rPr>
            </a:br>
            <a:r>
              <a:rPr lang="fa-IR" sz="1800" b="1" dirty="0" smtClean="0">
                <a:latin typeface="Arial" pitchFamily="34" charset="0"/>
                <a:cs typeface="B Nazanin" pitchFamily="2" charset="-78"/>
              </a:rPr>
              <a:t>تقسیم میوز در ماده منجر به تولید فقط </a:t>
            </a:r>
            <a:r>
              <a:rPr lang="fa-IR" sz="1800" b="1" u="sng" dirty="0" smtClean="0">
                <a:latin typeface="Arial" pitchFamily="34" charset="0"/>
                <a:cs typeface="B Nazanin" pitchFamily="2" charset="-78"/>
              </a:rPr>
              <a:t>1</a:t>
            </a:r>
            <a:r>
              <a:rPr lang="fa-IR" sz="1800" b="1" dirty="0" smtClean="0">
                <a:latin typeface="Arial" pitchFamily="34" charset="0"/>
                <a:cs typeface="B Nazanin" pitchFamily="2" charset="-78"/>
              </a:rPr>
              <a:t> سلول جنسی ماده می شود ولی در نر </a:t>
            </a:r>
            <a:r>
              <a:rPr lang="fa-IR" sz="1800" b="1" u="sng" dirty="0" smtClean="0">
                <a:latin typeface="Arial" pitchFamily="34" charset="0"/>
                <a:cs typeface="B Nazanin" pitchFamily="2" charset="-78"/>
              </a:rPr>
              <a:t>4</a:t>
            </a:r>
            <a:r>
              <a:rPr lang="fa-IR" sz="1800" b="1" dirty="0" smtClean="0">
                <a:latin typeface="Arial" pitchFamily="34" charset="0"/>
                <a:cs typeface="B Nazanin" pitchFamily="2" charset="-78"/>
              </a:rPr>
              <a:t>سلول جنسی نر  بوجود می آید.</a:t>
            </a:r>
            <a:r>
              <a:rPr lang="fa-IR" sz="2400" b="1" dirty="0" smtClean="0">
                <a:latin typeface="Arial" pitchFamily="34" charset="0"/>
                <a:cs typeface="B Nazanin" pitchFamily="2" charset="-78"/>
              </a:rPr>
              <a:t/>
            </a:r>
            <a:br>
              <a:rPr lang="fa-IR" sz="2400" b="1" dirty="0" smtClean="0">
                <a:latin typeface="Arial" pitchFamily="34" charset="0"/>
                <a:cs typeface="B Nazanin" pitchFamily="2" charset="-78"/>
              </a:rPr>
            </a:br>
            <a:endParaRPr lang="fa-IR" sz="2000" dirty="0">
              <a:cs typeface="B Nazanin" pitchFamily="2" charset="-78"/>
            </a:endParaRPr>
          </a:p>
        </p:txBody>
      </p:sp>
      <p:pic>
        <p:nvPicPr>
          <p:cNvPr id="1026" name="Picture 2" descr="F:\میوز4.jpg"/>
          <p:cNvPicPr>
            <a:picLocks noChangeAspect="1" noChangeArrowheads="1"/>
          </p:cNvPicPr>
          <p:nvPr/>
        </p:nvPicPr>
        <p:blipFill>
          <a:blip r:embed="rId2" cstate="print"/>
          <a:srcRect/>
          <a:stretch>
            <a:fillRect/>
          </a:stretch>
        </p:blipFill>
        <p:spPr bwMode="auto">
          <a:xfrm>
            <a:off x="5500694" y="2285992"/>
            <a:ext cx="3071834" cy="3071834"/>
          </a:xfrm>
          <a:prstGeom prst="rect">
            <a:avLst/>
          </a:prstGeom>
          <a:noFill/>
        </p:spPr>
      </p:pic>
      <p:pic>
        <p:nvPicPr>
          <p:cNvPr id="22530" name="Picture 2"/>
          <p:cNvPicPr>
            <a:picLocks noChangeAspect="1" noChangeArrowheads="1"/>
          </p:cNvPicPr>
          <p:nvPr/>
        </p:nvPicPr>
        <p:blipFill>
          <a:blip r:embed="rId3" cstate="print"/>
          <a:srcRect/>
          <a:stretch>
            <a:fillRect/>
          </a:stretch>
        </p:blipFill>
        <p:spPr bwMode="auto">
          <a:xfrm>
            <a:off x="1071538" y="428604"/>
            <a:ext cx="4286280" cy="5929354"/>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357291" y="214290"/>
          <a:ext cx="7286675" cy="3650654"/>
        </p:xfrm>
        <a:graphic>
          <a:graphicData uri="http://schemas.openxmlformats.org/drawingml/2006/table">
            <a:tbl>
              <a:tblPr rtl="1" firstRow="1" bandRow="1">
                <a:tableStyleId>{5C22544A-7EE6-4342-B048-85BDC9FD1C3A}</a:tableStyleId>
              </a:tblPr>
              <a:tblGrid>
                <a:gridCol w="1457335"/>
                <a:gridCol w="1457335"/>
                <a:gridCol w="1457335"/>
                <a:gridCol w="1457335"/>
                <a:gridCol w="1457335"/>
              </a:tblGrid>
              <a:tr h="907108">
                <a:tc>
                  <a:txBody>
                    <a:bodyPr/>
                    <a:lstStyle/>
                    <a:p>
                      <a:pPr rtl="1"/>
                      <a:r>
                        <a:rPr lang="fa-IR" b="1" dirty="0" smtClean="0">
                          <a:cs typeface="B Nazanin" pitchFamily="2" charset="-78"/>
                        </a:rPr>
                        <a:t>نوع تقسیم</a:t>
                      </a:r>
                      <a:endParaRPr lang="fa-IR" b="1" dirty="0">
                        <a:cs typeface="B Nazanin" pitchFamily="2" charset="-78"/>
                      </a:endParaRPr>
                    </a:p>
                  </a:txBody>
                  <a:tcPr/>
                </a:tc>
                <a:tc>
                  <a:txBody>
                    <a:bodyPr/>
                    <a:lstStyle/>
                    <a:p>
                      <a:pPr rtl="1"/>
                      <a:r>
                        <a:rPr lang="fa-IR" b="1" dirty="0" smtClean="0">
                          <a:cs typeface="B Nazanin" pitchFamily="2" charset="-78"/>
                        </a:rPr>
                        <a:t>محل انجام</a:t>
                      </a:r>
                      <a:endParaRPr lang="fa-IR" b="1" dirty="0">
                        <a:cs typeface="B Nazanin" pitchFamily="2" charset="-78"/>
                      </a:endParaRPr>
                    </a:p>
                  </a:txBody>
                  <a:tcPr/>
                </a:tc>
                <a:tc>
                  <a:txBody>
                    <a:bodyPr/>
                    <a:lstStyle/>
                    <a:p>
                      <a:pPr rtl="1"/>
                      <a:r>
                        <a:rPr lang="fa-IR" b="1" dirty="0" smtClean="0">
                          <a:cs typeface="B Nazanin" pitchFamily="2" charset="-78"/>
                        </a:rPr>
                        <a:t>هدف از انجام</a:t>
                      </a:r>
                      <a:endParaRPr lang="fa-IR" b="1" dirty="0">
                        <a:cs typeface="B Nazanin" pitchFamily="2" charset="-78"/>
                      </a:endParaRPr>
                    </a:p>
                  </a:txBody>
                  <a:tcPr/>
                </a:tc>
                <a:tc>
                  <a:txBody>
                    <a:bodyPr/>
                    <a:lstStyle/>
                    <a:p>
                      <a:pPr rtl="1"/>
                      <a:r>
                        <a:rPr lang="fa-IR" b="1" dirty="0" smtClean="0">
                          <a:cs typeface="B Nazanin" pitchFamily="2" charset="-78"/>
                        </a:rPr>
                        <a:t>تعداد سلولها</a:t>
                      </a:r>
                      <a:r>
                        <a:rPr lang="fa-IR" b="1" baseline="0" dirty="0" smtClean="0">
                          <a:cs typeface="B Nazanin" pitchFamily="2" charset="-78"/>
                        </a:rPr>
                        <a:t> ی دختر حاصل از یک سلول</a:t>
                      </a:r>
                      <a:endParaRPr lang="fa-IR" b="1" dirty="0">
                        <a:cs typeface="B Nazanin" pitchFamily="2" charset="-78"/>
                      </a:endParaRPr>
                    </a:p>
                  </a:txBody>
                  <a:tcPr/>
                </a:tc>
                <a:tc>
                  <a:txBody>
                    <a:bodyPr/>
                    <a:lstStyle/>
                    <a:p>
                      <a:pPr rtl="1"/>
                      <a:r>
                        <a:rPr lang="fa-IR" b="1" dirty="0" smtClean="0">
                          <a:cs typeface="B Nazanin" pitchFamily="2" charset="-78"/>
                        </a:rPr>
                        <a:t>وضعیت کروموزومی پس از تقسیم</a:t>
                      </a:r>
                      <a:endParaRPr lang="fa-IR" b="1" dirty="0">
                        <a:cs typeface="B Nazanin" pitchFamily="2" charset="-78"/>
                      </a:endParaRPr>
                    </a:p>
                  </a:txBody>
                  <a:tcPr/>
                </a:tc>
              </a:tr>
              <a:tr h="1364375">
                <a:tc>
                  <a:txBody>
                    <a:bodyPr/>
                    <a:lstStyle/>
                    <a:p>
                      <a:pPr rtl="1"/>
                      <a:r>
                        <a:rPr lang="fa-IR" b="1" dirty="0" smtClean="0">
                          <a:cs typeface="B Nazanin" pitchFamily="2" charset="-78"/>
                        </a:rPr>
                        <a:t>میتوز</a:t>
                      </a:r>
                      <a:endParaRPr lang="fa-IR" b="1" dirty="0">
                        <a:cs typeface="B Nazanin" pitchFamily="2" charset="-78"/>
                      </a:endParaRPr>
                    </a:p>
                  </a:txBody>
                  <a:tcPr/>
                </a:tc>
                <a:tc>
                  <a:txBody>
                    <a:bodyPr/>
                    <a:lstStyle/>
                    <a:p>
                      <a:pPr rtl="1"/>
                      <a:r>
                        <a:rPr lang="fa-IR" b="1" dirty="0" smtClean="0">
                          <a:cs typeface="B Nazanin" pitchFamily="2" charset="-78"/>
                        </a:rPr>
                        <a:t>تمام اندام ها</a:t>
                      </a:r>
                      <a:endParaRPr lang="fa-IR" b="1" dirty="0">
                        <a:cs typeface="B Nazanin" pitchFamily="2" charset="-78"/>
                      </a:endParaRPr>
                    </a:p>
                  </a:txBody>
                  <a:tcPr/>
                </a:tc>
                <a:tc>
                  <a:txBody>
                    <a:bodyPr/>
                    <a:lstStyle/>
                    <a:p>
                      <a:pPr marL="342900" indent="-342900" rtl="1">
                        <a:buAutoNum type="arabicPeriod"/>
                      </a:pPr>
                      <a:r>
                        <a:rPr lang="fa-IR" sz="1800" b="1" dirty="0" smtClean="0">
                          <a:cs typeface="B Nazanin" pitchFamily="2" charset="-78"/>
                        </a:rPr>
                        <a:t>رشد اندامها</a:t>
                      </a:r>
                    </a:p>
                    <a:p>
                      <a:pPr marL="342900" indent="-342900" rtl="1">
                        <a:buNone/>
                      </a:pPr>
                      <a:r>
                        <a:rPr lang="fa-IR" sz="1800" b="1" dirty="0" smtClean="0">
                          <a:cs typeface="B Nazanin" pitchFamily="2" charset="-78"/>
                        </a:rPr>
                        <a:t>2.ترمیم</a:t>
                      </a:r>
                      <a:r>
                        <a:rPr lang="fa-IR" sz="1800" b="1" baseline="0" dirty="0" smtClean="0">
                          <a:cs typeface="B Nazanin" pitchFamily="2" charset="-78"/>
                        </a:rPr>
                        <a:t> بافتهای آسیب دیده وفرسوده</a:t>
                      </a:r>
                      <a:endParaRPr lang="fa-IR" sz="1800" b="1" dirty="0">
                        <a:cs typeface="B Nazanin" pitchFamily="2" charset="-78"/>
                      </a:endParaRPr>
                    </a:p>
                  </a:txBody>
                  <a:tcPr/>
                </a:tc>
                <a:tc>
                  <a:txBody>
                    <a:bodyPr/>
                    <a:lstStyle/>
                    <a:p>
                      <a:pPr rtl="1"/>
                      <a:r>
                        <a:rPr lang="fa-IR" b="1" dirty="0" smtClean="0">
                          <a:cs typeface="B Nazanin" pitchFamily="2" charset="-78"/>
                        </a:rPr>
                        <a:t>2</a:t>
                      </a:r>
                      <a:endParaRPr lang="fa-IR" b="1" dirty="0">
                        <a:cs typeface="B Nazanin" pitchFamily="2" charset="-78"/>
                      </a:endParaRPr>
                    </a:p>
                  </a:txBody>
                  <a:tcPr/>
                </a:tc>
                <a:tc>
                  <a:txBody>
                    <a:bodyPr/>
                    <a:lstStyle/>
                    <a:p>
                      <a:pPr rtl="1"/>
                      <a:r>
                        <a:rPr lang="fa-IR" b="1" dirty="0" smtClean="0">
                          <a:cs typeface="B Nazanin" pitchFamily="2" charset="-78"/>
                        </a:rPr>
                        <a:t>تعداد کروموزومها تغییر پیدا نمی کند</a:t>
                      </a:r>
                      <a:endParaRPr lang="fa-IR" b="1" dirty="0">
                        <a:cs typeface="B Nazanin" pitchFamily="2" charset="-78"/>
                      </a:endParaRPr>
                    </a:p>
                  </a:txBody>
                  <a:tcPr/>
                </a:tc>
              </a:tr>
              <a:tr h="1371879">
                <a:tc>
                  <a:txBody>
                    <a:bodyPr/>
                    <a:lstStyle/>
                    <a:p>
                      <a:pPr rtl="1"/>
                      <a:r>
                        <a:rPr lang="fa-IR" b="1" dirty="0" smtClean="0">
                          <a:cs typeface="B Nazanin" pitchFamily="2" charset="-78"/>
                        </a:rPr>
                        <a:t>میوز</a:t>
                      </a:r>
                      <a:endParaRPr lang="fa-IR" b="1" dirty="0">
                        <a:cs typeface="B Nazanin" pitchFamily="2" charset="-78"/>
                      </a:endParaRPr>
                    </a:p>
                  </a:txBody>
                  <a:tcPr/>
                </a:tc>
                <a:tc>
                  <a:txBody>
                    <a:bodyPr/>
                    <a:lstStyle/>
                    <a:p>
                      <a:pPr rtl="1"/>
                      <a:r>
                        <a:rPr lang="fa-IR" b="1" dirty="0" smtClean="0">
                          <a:cs typeface="B Nazanin" pitchFamily="2" charset="-78"/>
                        </a:rPr>
                        <a:t>اندام</a:t>
                      </a:r>
                      <a:r>
                        <a:rPr lang="fa-IR" b="1" baseline="0" dirty="0" smtClean="0">
                          <a:cs typeface="B Nazanin" pitchFamily="2" charset="-78"/>
                        </a:rPr>
                        <a:t> های جنسی نر وماده</a:t>
                      </a:r>
                      <a:endParaRPr lang="fa-IR" b="1" dirty="0">
                        <a:cs typeface="B Nazanin" pitchFamily="2" charset="-78"/>
                      </a:endParaRPr>
                    </a:p>
                  </a:txBody>
                  <a:tcPr/>
                </a:tc>
                <a:tc>
                  <a:txBody>
                    <a:bodyPr/>
                    <a:lstStyle/>
                    <a:p>
                      <a:pPr rtl="1"/>
                      <a:r>
                        <a:rPr lang="fa-IR" b="1" dirty="0" smtClean="0">
                          <a:cs typeface="B Nazanin" pitchFamily="2" charset="-78"/>
                        </a:rPr>
                        <a:t>تولید سلولهای جنسی</a:t>
                      </a:r>
                      <a:endParaRPr lang="fa-IR" b="1" dirty="0">
                        <a:cs typeface="B Nazanin" pitchFamily="2" charset="-78"/>
                      </a:endParaRPr>
                    </a:p>
                  </a:txBody>
                  <a:tcPr/>
                </a:tc>
                <a:tc>
                  <a:txBody>
                    <a:bodyPr/>
                    <a:lstStyle/>
                    <a:p>
                      <a:pPr rtl="1"/>
                      <a:r>
                        <a:rPr lang="fa-IR" b="1" dirty="0" smtClean="0">
                          <a:cs typeface="B Nazanin" pitchFamily="2" charset="-78"/>
                        </a:rPr>
                        <a:t>4</a:t>
                      </a:r>
                      <a:endParaRPr lang="fa-IR" b="1" dirty="0">
                        <a:cs typeface="B Nazanin" pitchFamily="2" charset="-78"/>
                      </a:endParaRPr>
                    </a:p>
                  </a:txBody>
                  <a:tcPr/>
                </a:tc>
                <a:tc>
                  <a:txBody>
                    <a:bodyPr/>
                    <a:lstStyle/>
                    <a:p>
                      <a:pPr rtl="1"/>
                      <a:r>
                        <a:rPr lang="fa-IR" b="1" dirty="0" smtClean="0">
                          <a:cs typeface="B Nazanin" pitchFamily="2" charset="-78"/>
                        </a:rPr>
                        <a:t>تعداد کروموزومها نصف می شود</a:t>
                      </a:r>
                      <a:endParaRPr lang="fa-IR" b="1" dirty="0">
                        <a:cs typeface="B Nazanin" pitchFamily="2" charset="-78"/>
                      </a:endParaRPr>
                    </a:p>
                  </a:txBody>
                  <a:tcPr/>
                </a:tc>
              </a:tr>
            </a:tbl>
          </a:graphicData>
        </a:graphic>
      </p:graphicFrame>
      <p:pic>
        <p:nvPicPr>
          <p:cNvPr id="126978" name="Picture 2" descr="http://i12.tinypic.com/4gdu8nb.jpg"/>
          <p:cNvPicPr>
            <a:picLocks noChangeAspect="1" noChangeArrowheads="1"/>
          </p:cNvPicPr>
          <p:nvPr/>
        </p:nvPicPr>
        <p:blipFill>
          <a:blip r:embed="rId2" cstate="print"/>
          <a:srcRect/>
          <a:stretch>
            <a:fillRect/>
          </a:stretch>
        </p:blipFill>
        <p:spPr bwMode="auto">
          <a:xfrm>
            <a:off x="2214546" y="4071942"/>
            <a:ext cx="5715040" cy="2500330"/>
          </a:xfrm>
          <a:prstGeom prst="rect">
            <a:avLst/>
          </a:prstGeom>
          <a:noFill/>
        </p:spPr>
      </p:pic>
      <p:sp>
        <p:nvSpPr>
          <p:cNvPr id="4" name="Footer Placeholder 3"/>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214290"/>
            <a:ext cx="7872410" cy="6226196"/>
          </a:xfrm>
        </p:spPr>
        <p:txBody>
          <a:bodyPr>
            <a:normAutofit/>
          </a:bodyPr>
          <a:lstStyle/>
          <a:p>
            <a:pPr algn="r"/>
            <a:r>
              <a:rPr lang="fa-IR" sz="1800" b="1" dirty="0" smtClean="0">
                <a:latin typeface="Arial" pitchFamily="34" charset="0"/>
                <a:cs typeface="2  Nazanin" pitchFamily="2" charset="-78"/>
              </a:rPr>
              <a:t>سوال: اگر در یک سلول سیب زمینی(38کروموزومی) تقسیم میوز رخ دهد:</a:t>
            </a:r>
            <a:br>
              <a:rPr lang="fa-IR" sz="1800" b="1" dirty="0" smtClean="0">
                <a:latin typeface="Arial" pitchFamily="34" charset="0"/>
                <a:cs typeface="2  Nazanin" pitchFamily="2" charset="-78"/>
              </a:rPr>
            </a:br>
            <a:r>
              <a:rPr lang="fa-IR" sz="1800" b="1" dirty="0" smtClean="0">
                <a:latin typeface="Arial" pitchFamily="34" charset="0"/>
                <a:cs typeface="2  Nazanin" pitchFamily="2" charset="-78"/>
              </a:rPr>
              <a:t>الف)چندسلول دختربوجود می آید؟</a:t>
            </a:r>
            <a:br>
              <a:rPr lang="fa-IR" sz="1800" b="1" dirty="0" smtClean="0">
                <a:latin typeface="Arial" pitchFamily="34" charset="0"/>
                <a:cs typeface="2  Nazanin" pitchFamily="2" charset="-78"/>
              </a:rPr>
            </a:br>
            <a:r>
              <a:rPr lang="fa-IR" sz="1800" b="1" dirty="0" smtClean="0">
                <a:latin typeface="Arial" pitchFamily="34" charset="0"/>
                <a:cs typeface="2  Nazanin" pitchFamily="2" charset="-78"/>
              </a:rPr>
              <a:t>ب)هرسلول دختر چند کروموزوم خواهند داشت؟</a:t>
            </a:r>
            <a:br>
              <a:rPr lang="fa-IR" sz="1800" b="1" dirty="0" smtClean="0">
                <a:latin typeface="Arial" pitchFamily="34" charset="0"/>
                <a:cs typeface="2  Nazanin" pitchFamily="2" charset="-78"/>
              </a:rPr>
            </a:br>
            <a:r>
              <a:rPr lang="fa-IR" sz="1800" b="1" dirty="0" smtClean="0">
                <a:latin typeface="Arial" pitchFamily="34" charset="0"/>
                <a:cs typeface="2  Nazanin" pitchFamily="2" charset="-78"/>
              </a:rPr>
              <a:t/>
            </a:r>
            <a:br>
              <a:rPr lang="fa-IR" sz="1800" b="1" dirty="0" smtClean="0">
                <a:latin typeface="Arial" pitchFamily="34" charset="0"/>
                <a:cs typeface="2  Nazanin" pitchFamily="2" charset="-78"/>
              </a:rPr>
            </a:br>
            <a:r>
              <a:rPr lang="fa-IR" sz="1800" b="1" dirty="0" smtClean="0">
                <a:latin typeface="Arial" pitchFamily="34" charset="0"/>
                <a:cs typeface="2  Nazanin" pitchFamily="2" charset="-78"/>
              </a:rPr>
              <a:t>سوال:اگر در یک سلول انسان ابتدا تقسیم میتوز وسپس تقسیم میوز رخ دهد:</a:t>
            </a:r>
            <a:br>
              <a:rPr lang="fa-IR" sz="1800" b="1" dirty="0" smtClean="0">
                <a:latin typeface="Arial" pitchFamily="34" charset="0"/>
                <a:cs typeface="2  Nazanin" pitchFamily="2" charset="-78"/>
              </a:rPr>
            </a:br>
            <a:r>
              <a:rPr lang="fa-IR" sz="1800" b="1" dirty="0" smtClean="0">
                <a:latin typeface="Arial" pitchFamily="34" charset="0"/>
                <a:cs typeface="2  Nazanin" pitchFamily="2" charset="-78"/>
              </a:rPr>
              <a:t> الف)چندسلول دختربوجود می آید؟</a:t>
            </a:r>
            <a:br>
              <a:rPr lang="fa-IR" sz="1800" b="1" dirty="0" smtClean="0">
                <a:latin typeface="Arial" pitchFamily="34" charset="0"/>
                <a:cs typeface="2  Nazanin" pitchFamily="2" charset="-78"/>
              </a:rPr>
            </a:br>
            <a:r>
              <a:rPr lang="fa-IR" sz="1800" b="1" dirty="0" smtClean="0">
                <a:latin typeface="Arial" pitchFamily="34" charset="0"/>
                <a:cs typeface="2  Nazanin" pitchFamily="2" charset="-78"/>
              </a:rPr>
              <a:t>ب)هرسلول دختر چند کروموزوم خواهند داشت؟</a:t>
            </a:r>
            <a:endParaRPr lang="fa-IR" sz="1800" b="1" dirty="0">
              <a:latin typeface="Arial" pitchFamily="34" charset="0"/>
              <a:cs typeface="2  Nazanin" pitchFamily="2" charset="-78"/>
            </a:endParaRPr>
          </a:p>
        </p:txBody>
      </p:sp>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571480"/>
            <a:ext cx="3657600" cy="5615960"/>
          </a:xfrm>
        </p:spPr>
        <p:txBody>
          <a:bodyPr>
            <a:normAutofit/>
          </a:bodyPr>
          <a:lstStyle/>
          <a:p>
            <a:r>
              <a:rPr lang="en-US" sz="2400" b="1" dirty="0" smtClean="0">
                <a:solidFill>
                  <a:schemeClr val="accent5">
                    <a:lumMod val="60000"/>
                    <a:lumOff val="40000"/>
                  </a:schemeClr>
                </a:solidFill>
                <a:latin typeface="Arial" pitchFamily="34" charset="0"/>
                <a:cs typeface="B Nazanin" pitchFamily="2" charset="-78"/>
              </a:rPr>
              <a:t>DNA</a:t>
            </a:r>
            <a:r>
              <a:rPr lang="fa-IR" sz="2000" b="1" dirty="0" smtClean="0">
                <a:solidFill>
                  <a:schemeClr val="accent3">
                    <a:lumMod val="60000"/>
                    <a:lumOff val="40000"/>
                  </a:schemeClr>
                </a:solidFill>
                <a:latin typeface="Arial" pitchFamily="34" charset="0"/>
                <a:cs typeface="B Nazanin" pitchFamily="2" charset="-78"/>
              </a:rPr>
              <a:t>چگونه فعالیت شیمیایی خود را انجام میدهد؟ </a:t>
            </a:r>
            <a:br>
              <a:rPr lang="fa-IR" sz="2000" b="1" dirty="0" smtClean="0">
                <a:solidFill>
                  <a:schemeClr val="accent3">
                    <a:lumMod val="60000"/>
                    <a:lumOff val="40000"/>
                  </a:schemeClr>
                </a:solidFill>
                <a:latin typeface="Arial" pitchFamily="34" charset="0"/>
                <a:cs typeface="B Nazanin" pitchFamily="2" charset="-78"/>
              </a:rPr>
            </a:br>
            <a:r>
              <a:rPr lang="fa-IR" sz="1800" b="1" dirty="0" smtClean="0">
                <a:latin typeface="Arial" pitchFamily="34" charset="0"/>
                <a:cs typeface="B Nazanin" pitchFamily="2" charset="-78"/>
              </a:rPr>
              <a:t>از روی مولکول </a:t>
            </a:r>
            <a:r>
              <a:rPr lang="en-US" sz="1800" b="1" dirty="0" smtClean="0">
                <a:latin typeface="Arial" pitchFamily="34" charset="0"/>
                <a:cs typeface="B Nazanin" pitchFamily="2" charset="-78"/>
              </a:rPr>
              <a:t>DNA</a:t>
            </a:r>
            <a:r>
              <a:rPr lang="fa-IR" sz="1800" b="1" dirty="0" smtClean="0">
                <a:latin typeface="Arial" pitchFamily="34" charset="0"/>
                <a:cs typeface="B Nazanin" pitchFamily="2" charset="-78"/>
              </a:rPr>
              <a:t> مولکول </a:t>
            </a:r>
            <a:r>
              <a:rPr lang="en-US" sz="1800" b="1" dirty="0" smtClean="0">
                <a:latin typeface="Arial" pitchFamily="34" charset="0"/>
                <a:cs typeface="B Nazanin" pitchFamily="2" charset="-78"/>
              </a:rPr>
              <a:t>RNA</a:t>
            </a:r>
            <a:r>
              <a:rPr lang="fa-IR" sz="1800" b="1" dirty="0" smtClean="0">
                <a:latin typeface="Arial" pitchFamily="34" charset="0"/>
                <a:cs typeface="B Nazanin" pitchFamily="2" charset="-78"/>
              </a:rPr>
              <a:t> ساخته شده این مولکول بر روی ریبوزوم قرار گرفته وریبوزوم بر اساس دستورات آن امینواسید ها را کنار هم قرار داده وپروتئین ها را می سازد که بعضی پروتئین ها آنزیم بوده  وآنزیم ها واکنش های سلول ومواد آلیمثل کربوهیدراتها ولیپیدها را می سازند.</a:t>
            </a: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2400" b="1" dirty="0" smtClean="0">
                <a:latin typeface="Arial" pitchFamily="34" charset="0"/>
                <a:cs typeface="B Nazanin" pitchFamily="2" charset="-78"/>
              </a:rPr>
              <a:t>■</a:t>
            </a:r>
            <a:r>
              <a:rPr lang="fa-IR" sz="1800" b="1" dirty="0" smtClean="0">
                <a:solidFill>
                  <a:srgbClr val="FF0000"/>
                </a:solidFill>
                <a:latin typeface="Arial" pitchFamily="34" charset="0"/>
                <a:cs typeface="B Nazanin" pitchFamily="2" charset="-78"/>
              </a:rPr>
              <a:t>چرا گفته می شود </a:t>
            </a:r>
            <a:r>
              <a:rPr lang="en-US" sz="1800" b="1" dirty="0" smtClean="0">
                <a:solidFill>
                  <a:srgbClr val="FF0000"/>
                </a:solidFill>
                <a:latin typeface="Arial" pitchFamily="34" charset="0"/>
                <a:cs typeface="B Nazanin" pitchFamily="2" charset="-78"/>
              </a:rPr>
              <a:t>DNA</a:t>
            </a:r>
            <a:r>
              <a:rPr lang="fa-IR" sz="1800" b="1" dirty="0" smtClean="0">
                <a:solidFill>
                  <a:srgbClr val="FF0000"/>
                </a:solidFill>
                <a:latin typeface="Arial" pitchFamily="34" charset="0"/>
                <a:cs typeface="B Nazanin" pitchFamily="2" charset="-78"/>
              </a:rPr>
              <a:t>دستور ساخته شدن پروتئین ها ونوع آنها را </a:t>
            </a:r>
            <a:r>
              <a:rPr lang="fa-IR" sz="1800" b="1" dirty="0" smtClean="0">
                <a:latin typeface="Arial" pitchFamily="34" charset="0"/>
                <a:cs typeface="B Nazanin" pitchFamily="2" charset="-78"/>
              </a:rPr>
              <a:t>میدهد؟</a:t>
            </a: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2000" b="1" dirty="0" smtClean="0">
                <a:latin typeface="Arial" pitchFamily="34" charset="0"/>
                <a:cs typeface="B Nazanin" pitchFamily="2" charset="-78"/>
              </a:rPr>
              <a:t>چون بیشتر واکنش های شیمیایی سلولها بوسیله ی آنزیم ها صورت میگیرد که ساختار پروتئینی دارند.</a:t>
            </a:r>
            <a:endParaRPr lang="fa-IR" sz="2000" dirty="0">
              <a:cs typeface="B Nazanin" pitchFamily="2" charset="-78"/>
            </a:endParaRPr>
          </a:p>
        </p:txBody>
      </p:sp>
      <p:pic>
        <p:nvPicPr>
          <p:cNvPr id="3074" name="Picture 2" descr="F:\دان ومران.JPG"/>
          <p:cNvPicPr>
            <a:picLocks noChangeAspect="1" noChangeArrowheads="1"/>
          </p:cNvPicPr>
          <p:nvPr/>
        </p:nvPicPr>
        <p:blipFill>
          <a:blip r:embed="rId2" cstate="print"/>
          <a:srcRect/>
          <a:stretch>
            <a:fillRect/>
          </a:stretch>
        </p:blipFill>
        <p:spPr bwMode="auto">
          <a:xfrm>
            <a:off x="1142976" y="857233"/>
            <a:ext cx="4214842" cy="4681556"/>
          </a:xfrm>
          <a:prstGeom prst="rect">
            <a:avLst/>
          </a:prstGeom>
          <a:noFill/>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00628" y="214290"/>
            <a:ext cx="3933060" cy="5973150"/>
          </a:xfrm>
        </p:spPr>
        <p:txBody>
          <a:bodyPr>
            <a:normAutofit/>
          </a:bodyPr>
          <a:lstStyle/>
          <a:p>
            <a:pPr>
              <a:buNone/>
            </a:pPr>
            <a:r>
              <a:rPr lang="fa-IR" sz="1100" b="1" dirty="0" smtClean="0">
                <a:latin typeface="Arial" pitchFamily="34" charset="0"/>
                <a:cs typeface="2  Nazanin" pitchFamily="2" charset="-78"/>
              </a:rPr>
              <a:t>       </a:t>
            </a:r>
          </a:p>
          <a:p>
            <a:pPr>
              <a:buNone/>
            </a:pPr>
            <a:endParaRPr lang="fa-IR" sz="1400" b="1" dirty="0" smtClean="0">
              <a:latin typeface="Arial" pitchFamily="34" charset="0"/>
              <a:cs typeface="B Nazanin" pitchFamily="2" charset="-78"/>
            </a:endParaRPr>
          </a:p>
          <a:p>
            <a:pPr>
              <a:buNone/>
            </a:pPr>
            <a:r>
              <a:rPr lang="fa-IR" sz="1400" b="1" dirty="0" smtClean="0">
                <a:latin typeface="Arial" pitchFamily="34" charset="0"/>
                <a:cs typeface="B Nazanin" pitchFamily="2" charset="-78"/>
              </a:rPr>
              <a:t>                                            1. ترکیب فسفر دار</a:t>
            </a:r>
            <a:br>
              <a:rPr lang="fa-IR" sz="1400" b="1" dirty="0" smtClean="0">
                <a:latin typeface="Arial" pitchFamily="34" charset="0"/>
                <a:cs typeface="B Nazanin" pitchFamily="2" charset="-78"/>
              </a:rPr>
            </a:br>
            <a:r>
              <a:rPr lang="fa-IR" sz="1400" b="1" dirty="0" smtClean="0">
                <a:latin typeface="Arial" pitchFamily="34" charset="0"/>
                <a:cs typeface="B Nazanin" pitchFamily="2" charset="-78"/>
              </a:rPr>
              <a:t>واحد سازنده ی </a:t>
            </a:r>
          </a:p>
          <a:p>
            <a:pPr>
              <a:buNone/>
            </a:pPr>
            <a:r>
              <a:rPr lang="en-US" sz="1400" b="1" dirty="0" smtClean="0">
                <a:latin typeface="Arial" pitchFamily="34" charset="0"/>
                <a:cs typeface="B Nazanin" pitchFamily="2" charset="-78"/>
              </a:rPr>
              <a:t>DNA</a:t>
            </a:r>
            <a:r>
              <a:rPr lang="fa-IR" sz="1400" b="1" dirty="0" smtClean="0">
                <a:latin typeface="Arial" pitchFamily="34" charset="0"/>
                <a:cs typeface="B Nazanin" pitchFamily="2" charset="-78"/>
              </a:rPr>
              <a:t>              نوکلئوتید   2. نوعی قند(دزوکسی ریبوز)</a:t>
            </a:r>
          </a:p>
          <a:p>
            <a:pPr>
              <a:buNone/>
            </a:pPr>
            <a:r>
              <a:rPr lang="fa-IR" sz="1400" b="1" dirty="0" smtClean="0">
                <a:latin typeface="Arial" pitchFamily="34" charset="0"/>
                <a:cs typeface="B Nazanin" pitchFamily="2" charset="-78"/>
              </a:rPr>
              <a:t/>
            </a:r>
            <a:br>
              <a:rPr lang="fa-IR" sz="1400" b="1" dirty="0" smtClean="0">
                <a:latin typeface="Arial" pitchFamily="34" charset="0"/>
                <a:cs typeface="B Nazanin" pitchFamily="2" charset="-78"/>
              </a:rPr>
            </a:br>
            <a:r>
              <a:rPr lang="fa-IR" sz="1400" b="1" dirty="0" smtClean="0">
                <a:latin typeface="Arial" pitchFamily="34" charset="0"/>
                <a:cs typeface="B Nazanin" pitchFamily="2" charset="-78"/>
              </a:rPr>
              <a:t>                                  3. یکی ازبازهای آلی (</a:t>
            </a:r>
            <a:r>
              <a:rPr lang="en-US" sz="1400" b="1" dirty="0" smtClean="0">
                <a:latin typeface="Arial" pitchFamily="34" charset="0"/>
                <a:cs typeface="B Nazanin" pitchFamily="2" charset="-78"/>
              </a:rPr>
              <a:t>A</a:t>
            </a:r>
            <a:r>
              <a:rPr lang="fa-IR" sz="1400" b="1" dirty="0" smtClean="0">
                <a:latin typeface="Arial" pitchFamily="34" charset="0"/>
                <a:cs typeface="B Nazanin" pitchFamily="2" charset="-78"/>
              </a:rPr>
              <a:t>،</a:t>
            </a:r>
            <a:r>
              <a:rPr lang="en-US" sz="1400" b="1" dirty="0" smtClean="0">
                <a:latin typeface="Arial" pitchFamily="34" charset="0"/>
                <a:cs typeface="B Nazanin" pitchFamily="2" charset="-78"/>
              </a:rPr>
              <a:t>T</a:t>
            </a:r>
            <a:r>
              <a:rPr lang="fa-IR" sz="1400" b="1" dirty="0" smtClean="0">
                <a:latin typeface="Arial" pitchFamily="34" charset="0"/>
                <a:cs typeface="B Nazanin" pitchFamily="2" charset="-78"/>
              </a:rPr>
              <a:t>،</a:t>
            </a:r>
            <a:r>
              <a:rPr lang="en-US" sz="1400" b="1" dirty="0" smtClean="0">
                <a:latin typeface="Arial" pitchFamily="34" charset="0"/>
                <a:cs typeface="B Nazanin" pitchFamily="2" charset="-78"/>
              </a:rPr>
              <a:t>C</a:t>
            </a:r>
            <a:r>
              <a:rPr lang="fa-IR" sz="1400" b="1" dirty="0" smtClean="0">
                <a:latin typeface="Arial" pitchFamily="34" charset="0"/>
                <a:cs typeface="B Nazanin" pitchFamily="2" charset="-78"/>
              </a:rPr>
              <a:t>و</a:t>
            </a:r>
            <a:r>
              <a:rPr lang="en-US" sz="1400" b="1" dirty="0" smtClean="0">
                <a:latin typeface="Arial" pitchFamily="34" charset="0"/>
                <a:cs typeface="B Nazanin" pitchFamily="2" charset="-78"/>
              </a:rPr>
              <a:t>G</a:t>
            </a:r>
            <a:r>
              <a:rPr lang="fa-IR" sz="1400" b="1" dirty="0" smtClean="0">
                <a:latin typeface="Arial" pitchFamily="34" charset="0"/>
                <a:cs typeface="B Nazanin" pitchFamily="2" charset="-78"/>
              </a:rPr>
              <a:t>)</a:t>
            </a:r>
          </a:p>
          <a:p>
            <a:pPr>
              <a:buNone/>
            </a:pPr>
            <a:endParaRPr lang="fa-IR" sz="1400" dirty="0" smtClean="0">
              <a:latin typeface="Arial" pitchFamily="34" charset="0"/>
              <a:cs typeface="B Nazanin" pitchFamily="2" charset="-78"/>
            </a:endParaRPr>
          </a:p>
          <a:p>
            <a:pPr>
              <a:buNone/>
            </a:pPr>
            <a:r>
              <a:rPr lang="fa-IR" sz="1400" dirty="0" smtClean="0">
                <a:latin typeface="Arial" pitchFamily="34" charset="0"/>
                <a:cs typeface="B Nazanin" pitchFamily="2" charset="-78"/>
              </a:rPr>
              <a:t>    </a:t>
            </a:r>
            <a:r>
              <a:rPr lang="fa-IR" sz="2000" dirty="0" smtClean="0">
                <a:latin typeface="Arial" pitchFamily="34" charset="0"/>
                <a:cs typeface="B Nazanin" pitchFamily="2" charset="-78"/>
              </a:rPr>
              <a:t>ساختار مولکول  </a:t>
            </a:r>
            <a:r>
              <a:rPr lang="en-US" sz="2000" dirty="0" smtClean="0">
                <a:latin typeface="Arial" pitchFamily="34" charset="0"/>
                <a:cs typeface="B Nazanin" pitchFamily="2" charset="-78"/>
              </a:rPr>
              <a:t>DNA</a:t>
            </a:r>
            <a:r>
              <a:rPr lang="fa-IR" sz="2000" dirty="0" smtClean="0">
                <a:latin typeface="Arial" pitchFamily="34" charset="0"/>
                <a:cs typeface="B Nazanin" pitchFamily="2" charset="-78"/>
              </a:rPr>
              <a:t> :</a:t>
            </a:r>
            <a:r>
              <a:rPr lang="fa-IR" sz="1600" dirty="0" smtClean="0">
                <a:latin typeface="Arial" pitchFamily="34" charset="0"/>
                <a:cs typeface="B Nazanin" pitchFamily="2" charset="-78"/>
              </a:rPr>
              <a:t/>
            </a:r>
            <a:br>
              <a:rPr lang="fa-IR" sz="1600" dirty="0" smtClean="0">
                <a:latin typeface="Arial" pitchFamily="34" charset="0"/>
                <a:cs typeface="B Nazanin" pitchFamily="2" charset="-78"/>
              </a:rPr>
            </a:br>
            <a:r>
              <a:rPr lang="fa-IR" sz="1800" dirty="0" smtClean="0">
                <a:latin typeface="Arial" pitchFamily="34" charset="0"/>
                <a:cs typeface="B Nazanin" pitchFamily="2" charset="-78"/>
              </a:rPr>
              <a:t>مولکول دو رشته ای طویلی است که مانند زیپ به هم متصلند در هر رشته هزاران نوکلئوتید وجود دارد . نوکلئوتیدها طوری روبروی هم قرار می گیرند که همیشه</a:t>
            </a:r>
            <a:r>
              <a:rPr lang="en-US" sz="1800" dirty="0" smtClean="0">
                <a:latin typeface="Arial" pitchFamily="34" charset="0"/>
                <a:cs typeface="B Nazanin" pitchFamily="2" charset="-78"/>
              </a:rPr>
              <a:t>A </a:t>
            </a:r>
            <a:r>
              <a:rPr lang="fa-IR" sz="1800" dirty="0" smtClean="0">
                <a:latin typeface="Arial" pitchFamily="34" charset="0"/>
                <a:cs typeface="B Nazanin" pitchFamily="2" charset="-78"/>
              </a:rPr>
              <a:t> روبروی</a:t>
            </a:r>
            <a:r>
              <a:rPr lang="en-US" sz="1800" dirty="0" smtClean="0">
                <a:latin typeface="Arial" pitchFamily="34" charset="0"/>
                <a:cs typeface="B Nazanin" pitchFamily="2" charset="-78"/>
              </a:rPr>
              <a:t>T </a:t>
            </a:r>
            <a:r>
              <a:rPr lang="fa-IR" sz="1800" dirty="0" smtClean="0">
                <a:latin typeface="Arial" pitchFamily="34" charset="0"/>
                <a:cs typeface="B Nazanin" pitchFamily="2" charset="-78"/>
              </a:rPr>
              <a:t>و </a:t>
            </a:r>
            <a:r>
              <a:rPr lang="en-US" sz="1800" dirty="0" smtClean="0">
                <a:latin typeface="Arial" pitchFamily="34" charset="0"/>
                <a:cs typeface="B Nazanin" pitchFamily="2" charset="-78"/>
              </a:rPr>
              <a:t>C</a:t>
            </a:r>
            <a:r>
              <a:rPr lang="fa-IR" sz="1800" dirty="0" smtClean="0">
                <a:latin typeface="Arial" pitchFamily="34" charset="0"/>
                <a:cs typeface="B Nazanin" pitchFamily="2" charset="-78"/>
              </a:rPr>
              <a:t>روبروی </a:t>
            </a:r>
            <a:r>
              <a:rPr lang="en-US" sz="1800" dirty="0" smtClean="0">
                <a:latin typeface="Arial" pitchFamily="34" charset="0"/>
                <a:cs typeface="B Nazanin" pitchFamily="2" charset="-78"/>
              </a:rPr>
              <a:t>  </a:t>
            </a:r>
            <a:r>
              <a:rPr lang="fa-IR" sz="1800" dirty="0" smtClean="0">
                <a:latin typeface="Arial" pitchFamily="34" charset="0"/>
                <a:cs typeface="B Nazanin" pitchFamily="2" charset="-78"/>
              </a:rPr>
              <a:t> </a:t>
            </a:r>
            <a:r>
              <a:rPr lang="en-US" sz="1800" dirty="0" smtClean="0">
                <a:latin typeface="Arial" pitchFamily="34" charset="0"/>
                <a:cs typeface="B Nazanin" pitchFamily="2" charset="-78"/>
              </a:rPr>
              <a:t> G</a:t>
            </a:r>
            <a:r>
              <a:rPr lang="fa-IR" sz="1800" dirty="0" smtClean="0">
                <a:latin typeface="Arial" pitchFamily="34" charset="0"/>
                <a:cs typeface="B Nazanin" pitchFamily="2" charset="-78"/>
              </a:rPr>
              <a:t>قرارمی گیرد واین دورشته فنر مانند حول محور فرضی تابیده اند.</a:t>
            </a:r>
            <a:br>
              <a:rPr lang="fa-IR" sz="1800" dirty="0" smtClean="0">
                <a:latin typeface="Arial" pitchFamily="34" charset="0"/>
                <a:cs typeface="B Nazanin" pitchFamily="2" charset="-78"/>
              </a:rPr>
            </a:br>
            <a:r>
              <a:rPr lang="fa-IR" sz="1400" dirty="0" smtClean="0">
                <a:latin typeface="Arial" pitchFamily="34" charset="0"/>
                <a:cs typeface="B Nazanin" pitchFamily="2" charset="-78"/>
              </a:rPr>
              <a:t/>
            </a:r>
            <a:br>
              <a:rPr lang="fa-IR" sz="1400" dirty="0" smtClean="0">
                <a:latin typeface="Arial" pitchFamily="34" charset="0"/>
                <a:cs typeface="B Nazanin" pitchFamily="2" charset="-78"/>
              </a:rPr>
            </a:br>
            <a:endParaRPr lang="fa-IR" sz="1400" dirty="0">
              <a:cs typeface="B Nazanin" pitchFamily="2" charset="-78"/>
            </a:endParaRPr>
          </a:p>
        </p:txBody>
      </p:sp>
      <p:cxnSp>
        <p:nvCxnSpPr>
          <p:cNvPr id="6" name="Straight Arrow Connector 5"/>
          <p:cNvCxnSpPr/>
          <p:nvPr/>
        </p:nvCxnSpPr>
        <p:spPr>
          <a:xfrm rot="10800000">
            <a:off x="7929586" y="1428736"/>
            <a:ext cx="428628"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Right Brace 6"/>
          <p:cNvSpPr/>
          <p:nvPr/>
        </p:nvSpPr>
        <p:spPr>
          <a:xfrm>
            <a:off x="7143768" y="857232"/>
            <a:ext cx="71438" cy="1071570"/>
          </a:xfrm>
          <a:prstGeom prst="rightBrace">
            <a:avLst/>
          </a:prstGeom>
        </p:spPr>
        <p:style>
          <a:lnRef idx="3">
            <a:schemeClr val="accent2"/>
          </a:lnRef>
          <a:fillRef idx="0">
            <a:schemeClr val="accent2"/>
          </a:fillRef>
          <a:effectRef idx="2">
            <a:schemeClr val="accent2"/>
          </a:effectRef>
          <a:fontRef idx="minor">
            <a:schemeClr val="tx1"/>
          </a:fontRef>
        </p:style>
        <p:txBody>
          <a:bodyPr rtlCol="1" anchor="ctr"/>
          <a:lstStyle/>
          <a:p>
            <a:pPr algn="ctr"/>
            <a:endParaRPr lang="fa-IR"/>
          </a:p>
        </p:txBody>
      </p:sp>
      <p:pic>
        <p:nvPicPr>
          <p:cNvPr id="1026" name="Picture 2" descr="F:\nucleotide.jpg"/>
          <p:cNvPicPr>
            <a:picLocks noChangeAspect="1" noChangeArrowheads="1"/>
          </p:cNvPicPr>
          <p:nvPr/>
        </p:nvPicPr>
        <p:blipFill>
          <a:blip r:embed="rId2" cstate="print"/>
          <a:srcRect/>
          <a:stretch>
            <a:fillRect/>
          </a:stretch>
        </p:blipFill>
        <p:spPr bwMode="auto">
          <a:xfrm>
            <a:off x="4929190" y="4714884"/>
            <a:ext cx="3500462" cy="1785950"/>
          </a:xfrm>
          <a:prstGeom prst="rect">
            <a:avLst/>
          </a:prstGeom>
          <a:noFill/>
        </p:spPr>
      </p:pic>
      <p:pic>
        <p:nvPicPr>
          <p:cNvPr id="1027" name="Picture 3" descr="F:\د ا ن کتاب.jpg"/>
          <p:cNvPicPr>
            <a:picLocks noChangeAspect="1" noChangeArrowheads="1"/>
          </p:cNvPicPr>
          <p:nvPr/>
        </p:nvPicPr>
        <p:blipFill>
          <a:blip r:embed="rId3" cstate="print"/>
          <a:srcRect/>
          <a:stretch>
            <a:fillRect/>
          </a:stretch>
        </p:blipFill>
        <p:spPr bwMode="auto">
          <a:xfrm>
            <a:off x="1071538" y="0"/>
            <a:ext cx="3810000" cy="2786058"/>
          </a:xfrm>
          <a:prstGeom prst="rect">
            <a:avLst/>
          </a:prstGeom>
          <a:noFill/>
        </p:spPr>
      </p:pic>
      <p:pic>
        <p:nvPicPr>
          <p:cNvPr id="1028" name="Picture 4" descr="F:\dna.gif"/>
          <p:cNvPicPr>
            <a:picLocks noChangeAspect="1" noChangeArrowheads="1"/>
          </p:cNvPicPr>
          <p:nvPr/>
        </p:nvPicPr>
        <p:blipFill>
          <a:blip r:embed="rId4" cstate="print"/>
          <a:srcRect/>
          <a:stretch>
            <a:fillRect/>
          </a:stretch>
        </p:blipFill>
        <p:spPr bwMode="auto">
          <a:xfrm>
            <a:off x="1071538" y="3143248"/>
            <a:ext cx="3786214" cy="3143272"/>
          </a:xfrm>
          <a:prstGeom prst="rect">
            <a:avLst/>
          </a:prstGeom>
          <a:noFill/>
        </p:spPr>
      </p:pic>
      <p:sp>
        <p:nvSpPr>
          <p:cNvPr id="8" name="Footer Placeholder 7"/>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214290"/>
            <a:ext cx="3657600" cy="5973150"/>
          </a:xfrm>
        </p:spPr>
        <p:txBody>
          <a:bodyPr>
            <a:normAutofit/>
          </a:bodyPr>
          <a:lstStyle/>
          <a:p>
            <a:r>
              <a:rPr lang="fa-IR" sz="2000" b="1" dirty="0" smtClean="0">
                <a:solidFill>
                  <a:schemeClr val="tx2">
                    <a:lumMod val="60000"/>
                    <a:lumOff val="40000"/>
                  </a:schemeClr>
                </a:solidFill>
                <a:latin typeface="Arial" pitchFamily="34" charset="0"/>
                <a:cs typeface="B Karim" pitchFamily="2" charset="-78"/>
              </a:rPr>
              <a:t>همانند سازی </a:t>
            </a:r>
            <a:r>
              <a:rPr lang="en-US" sz="2000" dirty="0" smtClean="0">
                <a:solidFill>
                  <a:schemeClr val="tx2">
                    <a:lumMod val="60000"/>
                    <a:lumOff val="40000"/>
                  </a:schemeClr>
                </a:solidFill>
                <a:latin typeface="Arial" pitchFamily="34" charset="0"/>
                <a:cs typeface="B Karim" pitchFamily="2" charset="-78"/>
              </a:rPr>
              <a:t>DNA</a:t>
            </a:r>
            <a:r>
              <a:rPr lang="en-US" sz="2400" b="1" dirty="0" smtClean="0">
                <a:latin typeface="Arial" pitchFamily="34" charset="0"/>
                <a:cs typeface="B Karim" pitchFamily="2" charset="-78"/>
              </a:rPr>
              <a:t/>
            </a:r>
            <a:br>
              <a:rPr lang="en-US" sz="2400" b="1" dirty="0" smtClean="0">
                <a:latin typeface="Arial" pitchFamily="34" charset="0"/>
                <a:cs typeface="B Karim" pitchFamily="2" charset="-78"/>
              </a:rPr>
            </a:br>
            <a:r>
              <a:rPr lang="fa-IR" sz="1800" b="1" dirty="0" smtClean="0">
                <a:latin typeface="Arial" pitchFamily="34" charset="0"/>
                <a:cs typeface="B Karim" pitchFamily="2" charset="-78"/>
              </a:rPr>
              <a:t>یعنی مولکول </a:t>
            </a:r>
            <a:r>
              <a:rPr lang="en-US" sz="1800" b="1" dirty="0" smtClean="0">
                <a:latin typeface="Arial" pitchFamily="34" charset="0"/>
                <a:cs typeface="B Karim" pitchFamily="2" charset="-78"/>
              </a:rPr>
              <a:t>DNA</a:t>
            </a:r>
            <a:r>
              <a:rPr lang="fa-IR" sz="1800" b="1" dirty="0" smtClean="0">
                <a:latin typeface="Arial" pitchFamily="34" charset="0"/>
                <a:cs typeface="B Karim" pitchFamily="2" charset="-78"/>
              </a:rPr>
              <a:t>می تواند مولکولی شبیه خود را بسازد.</a:t>
            </a:r>
          </a:p>
          <a:p>
            <a:r>
              <a:rPr lang="fa-IR" sz="1800" b="1" dirty="0" smtClean="0">
                <a:solidFill>
                  <a:schemeClr val="tx2">
                    <a:lumMod val="60000"/>
                    <a:lumOff val="40000"/>
                  </a:schemeClr>
                </a:solidFill>
                <a:latin typeface="Arial" pitchFamily="34" charset="0"/>
                <a:cs typeface="B Karim" pitchFamily="2" charset="-78"/>
              </a:rPr>
              <a:t>وِیژگی مولکول  </a:t>
            </a:r>
            <a:r>
              <a:rPr lang="en-US" sz="1800" dirty="0" smtClean="0">
                <a:solidFill>
                  <a:schemeClr val="tx2">
                    <a:lumMod val="60000"/>
                    <a:lumOff val="40000"/>
                  </a:schemeClr>
                </a:solidFill>
                <a:latin typeface="Arial" pitchFamily="34" charset="0"/>
                <a:cs typeface="B Karim" pitchFamily="2" charset="-78"/>
              </a:rPr>
              <a:t>DNA</a:t>
            </a:r>
            <a:r>
              <a:rPr lang="fa-IR" sz="1800" dirty="0" smtClean="0">
                <a:solidFill>
                  <a:schemeClr val="tx2">
                    <a:lumMod val="60000"/>
                    <a:lumOff val="40000"/>
                  </a:schemeClr>
                </a:solidFill>
                <a:latin typeface="Arial" pitchFamily="34" charset="0"/>
                <a:cs typeface="B Karim" pitchFamily="2" charset="-78"/>
              </a:rPr>
              <a:t>:</a:t>
            </a:r>
            <a:r>
              <a:rPr lang="fa-IR" sz="1800" b="1" dirty="0" smtClean="0">
                <a:latin typeface="Arial" pitchFamily="34" charset="0"/>
                <a:cs typeface="B Karim" pitchFamily="2" charset="-78"/>
              </a:rPr>
              <a:t/>
            </a:r>
            <a:br>
              <a:rPr lang="fa-IR" sz="1800" b="1" dirty="0" smtClean="0">
                <a:latin typeface="Arial" pitchFamily="34" charset="0"/>
                <a:cs typeface="B Karim" pitchFamily="2" charset="-78"/>
              </a:rPr>
            </a:br>
            <a:r>
              <a:rPr lang="fa-IR" sz="1800" b="1" dirty="0" smtClean="0">
                <a:latin typeface="Arial" pitchFamily="34" charset="0"/>
                <a:cs typeface="B Karim" pitchFamily="2" charset="-78"/>
              </a:rPr>
              <a:t>1. در طول تقسیم سلولی مولکولی نظیر خود را می سازد.</a:t>
            </a:r>
            <a:br>
              <a:rPr lang="fa-IR" sz="1800" b="1" dirty="0" smtClean="0">
                <a:latin typeface="Arial" pitchFamily="34" charset="0"/>
                <a:cs typeface="B Karim" pitchFamily="2" charset="-78"/>
              </a:rPr>
            </a:br>
            <a:r>
              <a:rPr lang="fa-IR" sz="1800" b="1" dirty="0" smtClean="0">
                <a:latin typeface="Arial" pitchFamily="34" charset="0"/>
                <a:cs typeface="B Karim" pitchFamily="2" charset="-78"/>
              </a:rPr>
              <a:t>2. می تواند اطلاعات را منتقل کند.</a:t>
            </a:r>
          </a:p>
          <a:p>
            <a:r>
              <a:rPr lang="fa-IR" sz="1800" b="1" dirty="0" smtClean="0">
                <a:latin typeface="Arial" pitchFamily="34" charset="0"/>
                <a:cs typeface="2  Nazanin" pitchFamily="2" charset="-78"/>
              </a:rPr>
              <a:t/>
            </a:r>
            <a:br>
              <a:rPr lang="fa-IR" sz="1800" b="1" dirty="0" smtClean="0">
                <a:latin typeface="Arial" pitchFamily="34" charset="0"/>
                <a:cs typeface="2  Nazanin" pitchFamily="2" charset="-78"/>
              </a:rPr>
            </a:br>
            <a:endParaRPr lang="fa-IR" sz="1800" dirty="0">
              <a:cs typeface="B Nazanin" pitchFamily="2" charset="-78"/>
            </a:endParaRPr>
          </a:p>
        </p:txBody>
      </p:sp>
      <p:pic>
        <p:nvPicPr>
          <p:cNvPr id="2050" name="Picture 2" descr="F:\dna.jpg"/>
          <p:cNvPicPr>
            <a:picLocks noChangeAspect="1" noChangeArrowheads="1"/>
          </p:cNvPicPr>
          <p:nvPr/>
        </p:nvPicPr>
        <p:blipFill>
          <a:blip r:embed="rId2" cstate="print"/>
          <a:srcRect/>
          <a:stretch>
            <a:fillRect/>
          </a:stretch>
        </p:blipFill>
        <p:spPr bwMode="auto">
          <a:xfrm>
            <a:off x="5572132" y="2357430"/>
            <a:ext cx="2928958" cy="3895725"/>
          </a:xfrm>
          <a:prstGeom prst="rect">
            <a:avLst/>
          </a:prstGeom>
          <a:noFill/>
        </p:spPr>
      </p:pic>
      <p:pic>
        <p:nvPicPr>
          <p:cNvPr id="2051" name="Picture 3" descr="F:\DNA_enzim.jpg"/>
          <p:cNvPicPr>
            <a:picLocks noChangeAspect="1" noChangeArrowheads="1"/>
          </p:cNvPicPr>
          <p:nvPr/>
        </p:nvPicPr>
        <p:blipFill>
          <a:blip r:embed="rId3" cstate="print"/>
          <a:srcRect/>
          <a:stretch>
            <a:fillRect/>
          </a:stretch>
        </p:blipFill>
        <p:spPr bwMode="auto">
          <a:xfrm>
            <a:off x="1428728" y="571480"/>
            <a:ext cx="3786214" cy="5133975"/>
          </a:xfrm>
          <a:prstGeom prst="rect">
            <a:avLst/>
          </a:prstGeom>
          <a:noFill/>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0" y="274320"/>
            <a:ext cx="4004498" cy="4369126"/>
          </a:xfrm>
        </p:spPr>
        <p:txBody>
          <a:bodyPr>
            <a:normAutofit/>
          </a:bodyPr>
          <a:lstStyle/>
          <a:p>
            <a:pPr algn="r"/>
            <a:r>
              <a:rPr lang="fa-IR" sz="1800" b="1" dirty="0" smtClean="0">
                <a:cs typeface="B Nazanin" pitchFamily="2" charset="-78"/>
              </a:rPr>
              <a:t>مراحل همانند سازی</a:t>
            </a:r>
            <a:r>
              <a:rPr lang="en-US" sz="1800" b="1" dirty="0" smtClean="0">
                <a:cs typeface="B Nazanin" pitchFamily="2" charset="-78"/>
              </a:rPr>
              <a:t>DNA </a:t>
            </a:r>
            <a:r>
              <a:rPr lang="fa-IR" sz="1800" b="1" dirty="0" smtClean="0">
                <a:cs typeface="B Nazanin" pitchFamily="2" charset="-78"/>
              </a:rPr>
              <a:t>:</a:t>
            </a:r>
            <a:br>
              <a:rPr lang="fa-IR" sz="18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cs typeface="B Nazanin" pitchFamily="2" charset="-78"/>
              </a:rPr>
              <a:t>1. دو رشته ی</a:t>
            </a:r>
            <a:r>
              <a:rPr lang="en-US" sz="1800" b="1" dirty="0" smtClean="0">
                <a:cs typeface="B Nazanin" pitchFamily="2" charset="-78"/>
              </a:rPr>
              <a:t>DNA </a:t>
            </a:r>
            <a:r>
              <a:rPr lang="fa-IR" sz="1800" b="1" dirty="0" smtClean="0">
                <a:cs typeface="B Nazanin" pitchFamily="2" charset="-78"/>
              </a:rPr>
              <a:t> توسط آنزیم هلیکاز ازهم جدا می شوند.</a:t>
            </a:r>
            <a:br>
              <a:rPr lang="fa-IR" sz="18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cs typeface="B Nazanin" pitchFamily="2" charset="-78"/>
              </a:rPr>
              <a:t>2. از روی هر رشته ی </a:t>
            </a:r>
            <a:r>
              <a:rPr lang="en-US" sz="1800" b="1" dirty="0" smtClean="0">
                <a:cs typeface="B Nazanin" pitchFamily="2" charset="-78"/>
              </a:rPr>
              <a:t>DNA</a:t>
            </a:r>
            <a:r>
              <a:rPr lang="fa-IR" sz="1800" b="1" dirty="0" smtClean="0">
                <a:cs typeface="B Nazanin" pitchFamily="2" charset="-78"/>
              </a:rPr>
              <a:t> توسط آنزیم </a:t>
            </a:r>
            <a:r>
              <a:rPr lang="en-US" sz="1800" b="1" dirty="0" smtClean="0">
                <a:cs typeface="B Nazanin" pitchFamily="2" charset="-78"/>
              </a:rPr>
              <a:t>DNA </a:t>
            </a:r>
            <a:r>
              <a:rPr lang="fa-IR" sz="1800" b="1" dirty="0" smtClean="0">
                <a:cs typeface="B Nazanin" pitchFamily="2" charset="-78"/>
              </a:rPr>
              <a:t>پلیمراز با قرار دادن نوکلئوتید ها در کنار هم  رشته ی جدید ساخته می شود.</a:t>
            </a:r>
            <a:endParaRPr lang="fa-IR" sz="1800" b="1" dirty="0">
              <a:cs typeface="B Nazanin" pitchFamily="2" charset="-78"/>
            </a:endParaRPr>
          </a:p>
        </p:txBody>
      </p:sp>
      <p:pic>
        <p:nvPicPr>
          <p:cNvPr id="133122" name="Picture 2" descr="http://i8.tinypic.com/25728tc.jpg"/>
          <p:cNvPicPr>
            <a:picLocks noChangeAspect="1" noChangeArrowheads="1"/>
          </p:cNvPicPr>
          <p:nvPr/>
        </p:nvPicPr>
        <p:blipFill>
          <a:blip r:embed="rId2" cstate="print"/>
          <a:srcRect/>
          <a:stretch>
            <a:fillRect/>
          </a:stretch>
        </p:blipFill>
        <p:spPr bwMode="auto">
          <a:xfrm>
            <a:off x="1285852" y="1500174"/>
            <a:ext cx="3200400" cy="4200526"/>
          </a:xfrm>
          <a:prstGeom prst="rect">
            <a:avLst/>
          </a:prstGeom>
          <a:noFill/>
        </p:spPr>
      </p:pic>
      <p:sp>
        <p:nvSpPr>
          <p:cNvPr id="4" name="Footer Placeholder 3"/>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357166"/>
            <a:ext cx="7515220" cy="6215106"/>
          </a:xfrm>
        </p:spPr>
        <p:txBody>
          <a:bodyPr>
            <a:normAutofit/>
          </a:bodyPr>
          <a:lstStyle/>
          <a:p>
            <a:pPr algn="r"/>
            <a:r>
              <a:rPr lang="fa-IR" sz="2000" b="1" dirty="0" smtClean="0">
                <a:effectLst>
                  <a:outerShdw blurRad="38100" dist="38100" dir="2700000" algn="tl">
                    <a:srgbClr val="000000">
                      <a:alpha val="43137"/>
                    </a:srgbClr>
                  </a:outerShdw>
                </a:effectLst>
                <a:cs typeface="B Nazanin" pitchFamily="2" charset="-78"/>
              </a:rPr>
              <a:t>عوامل موثر در بروز صفت:</a:t>
            </a:r>
            <a:br>
              <a:rPr lang="fa-IR" sz="2000" b="1" dirty="0" smtClean="0">
                <a:effectLst>
                  <a:outerShdw blurRad="38100" dist="38100" dir="2700000" algn="tl">
                    <a:srgbClr val="000000">
                      <a:alpha val="43137"/>
                    </a:srgbClr>
                  </a:outerShdw>
                </a:effectLst>
                <a:cs typeface="B Nazanin" pitchFamily="2" charset="-78"/>
              </a:rPr>
            </a:br>
            <a:r>
              <a:rPr lang="fa-IR" sz="1800" b="1" dirty="0" smtClean="0">
                <a:effectLst>
                  <a:outerShdw blurRad="38100" dist="38100" dir="2700000" algn="tl">
                    <a:srgbClr val="000000">
                      <a:alpha val="43137"/>
                    </a:srgbClr>
                  </a:outerShdw>
                </a:effectLst>
                <a:cs typeface="B Nazanin" pitchFamily="2" charset="-78"/>
              </a:rPr>
              <a:t>1. عوامل وراثتی</a:t>
            </a:r>
            <a:br>
              <a:rPr lang="fa-IR" sz="1800" b="1" dirty="0" smtClean="0">
                <a:effectLst>
                  <a:outerShdw blurRad="38100" dist="38100" dir="2700000" algn="tl">
                    <a:srgbClr val="000000">
                      <a:alpha val="43137"/>
                    </a:srgbClr>
                  </a:outerShdw>
                </a:effectLst>
                <a:cs typeface="B Nazanin" pitchFamily="2" charset="-78"/>
              </a:rPr>
            </a:br>
            <a:r>
              <a:rPr lang="fa-IR" sz="1800" b="1" dirty="0" smtClean="0">
                <a:effectLst>
                  <a:outerShdw blurRad="38100" dist="38100" dir="2700000" algn="tl">
                    <a:srgbClr val="000000">
                      <a:alpha val="43137"/>
                    </a:srgbClr>
                  </a:outerShdw>
                </a:effectLst>
                <a:cs typeface="B Nazanin" pitchFamily="2" charset="-78"/>
              </a:rPr>
              <a:t>2. عوامل محیطی</a:t>
            </a:r>
            <a:br>
              <a:rPr lang="fa-IR" sz="1800" b="1" dirty="0" smtClean="0">
                <a:effectLst>
                  <a:outerShdw blurRad="38100" dist="38100" dir="2700000" algn="tl">
                    <a:srgbClr val="000000">
                      <a:alpha val="43137"/>
                    </a:srgbClr>
                  </a:outerShdw>
                </a:effectLst>
                <a:cs typeface="B Nazanin" pitchFamily="2" charset="-78"/>
              </a:rPr>
            </a:br>
            <a:r>
              <a:rPr lang="fa-IR" sz="1800" b="1" dirty="0" smtClean="0">
                <a:effectLst>
                  <a:outerShdw blurRad="38100" dist="38100" dir="2700000" algn="tl">
                    <a:srgbClr val="000000">
                      <a:alpha val="43137"/>
                    </a:srgbClr>
                  </a:outerShdw>
                </a:effectLst>
                <a:cs typeface="B Nazanin" pitchFamily="2" charset="-78"/>
              </a:rPr>
              <a:t/>
            </a:r>
            <a:br>
              <a:rPr lang="fa-IR" sz="1800" b="1" dirty="0" smtClean="0">
                <a:effectLst>
                  <a:outerShdw blurRad="38100" dist="38100" dir="2700000" algn="tl">
                    <a:srgbClr val="000000">
                      <a:alpha val="43137"/>
                    </a:srgbClr>
                  </a:outerShdw>
                </a:effectLst>
                <a:cs typeface="B Nazanin" pitchFamily="2" charset="-78"/>
              </a:rPr>
            </a:br>
            <a:r>
              <a:rPr lang="fa-IR" sz="2000" b="1" dirty="0" smtClean="0">
                <a:effectLst>
                  <a:outerShdw blurRad="38100" dist="38100" dir="2700000" algn="tl">
                    <a:srgbClr val="000000">
                      <a:alpha val="43137"/>
                    </a:srgbClr>
                  </a:outerShdw>
                </a:effectLst>
                <a:cs typeface="B Nazanin" pitchFamily="2" charset="-78"/>
              </a:rPr>
              <a:t>مثال های ازتاثیر عوامل محیطی در بروز صفت:</a:t>
            </a:r>
            <a:br>
              <a:rPr lang="fa-IR" sz="2000" b="1" dirty="0" smtClean="0">
                <a:effectLst>
                  <a:outerShdw blurRad="38100" dist="38100" dir="2700000" algn="tl">
                    <a:srgbClr val="000000">
                      <a:alpha val="43137"/>
                    </a:srgbClr>
                  </a:outerShdw>
                </a:effectLst>
                <a:cs typeface="B Nazanin" pitchFamily="2" charset="-78"/>
              </a:rPr>
            </a:br>
            <a:r>
              <a:rPr lang="fa-IR" sz="2000" b="1" dirty="0" smtClean="0">
                <a:effectLst>
                  <a:outerShdw blurRad="38100" dist="38100" dir="2700000" algn="tl">
                    <a:srgbClr val="000000">
                      <a:alpha val="43137"/>
                    </a:srgbClr>
                  </a:outerShdw>
                </a:effectLst>
                <a:latin typeface="Arial"/>
                <a:cs typeface="B Nazanin" pitchFamily="2" charset="-78"/>
              </a:rPr>
              <a:t>●</a:t>
            </a:r>
            <a:r>
              <a:rPr lang="fa-IR" sz="1800" b="1" dirty="0" smtClean="0">
                <a:effectLst>
                  <a:outerShdw blurRad="38100" dist="38100" dir="2700000" algn="tl">
                    <a:srgbClr val="000000">
                      <a:alpha val="43137"/>
                    </a:srgbClr>
                  </a:outerShdw>
                </a:effectLst>
                <a:latin typeface="Arial"/>
                <a:cs typeface="B Nazanin" pitchFamily="2" charset="-78"/>
              </a:rPr>
              <a:t>هسته ی درخت خرما اکر در مناطق جنوبی بکاریم درخت خرما به عمل می آید ولی کاشتن همان هسته ها در آذربایجان بی نتیجه است.</a:t>
            </a:r>
            <a:br>
              <a:rPr lang="fa-IR" sz="1800" b="1" dirty="0" smtClean="0">
                <a:effectLst>
                  <a:outerShdw blurRad="38100" dist="38100" dir="2700000" algn="tl">
                    <a:srgbClr val="000000">
                      <a:alpha val="43137"/>
                    </a:srgbClr>
                  </a:outerShdw>
                </a:effectLst>
                <a:latin typeface="Arial"/>
                <a:cs typeface="B Nazanin" pitchFamily="2" charset="-78"/>
              </a:rPr>
            </a:br>
            <a:r>
              <a:rPr lang="fa-IR" sz="2000" b="1" dirty="0" smtClean="0">
                <a:effectLst>
                  <a:outerShdw blurRad="38100" dist="38100" dir="2700000" algn="tl">
                    <a:srgbClr val="000000">
                      <a:alpha val="43137"/>
                    </a:srgbClr>
                  </a:outerShdw>
                </a:effectLst>
                <a:latin typeface="Arial"/>
                <a:cs typeface="B Nazanin" pitchFamily="2" charset="-78"/>
              </a:rPr>
              <a:t> ●</a:t>
            </a:r>
            <a:r>
              <a:rPr lang="fa-IR" sz="1800" b="1" dirty="0" smtClean="0">
                <a:effectLst>
                  <a:outerShdw blurRad="38100" dist="38100" dir="2700000" algn="tl">
                    <a:srgbClr val="000000">
                      <a:alpha val="43137"/>
                    </a:srgbClr>
                  </a:outerShdw>
                </a:effectLst>
                <a:latin typeface="Arial"/>
                <a:cs typeface="B Nazanin" pitchFamily="2" charset="-78"/>
              </a:rPr>
              <a:t>تاثیر رژیم غذایی بر سلامت موش ها( دو موش مشابه از نظر وراثتی  وحتی محیط زندگی وغذا، اگر تنها در مصرف ویتامین 1</a:t>
            </a:r>
            <a:r>
              <a:rPr lang="en-US" sz="1800" b="1" dirty="0" smtClean="0">
                <a:effectLst>
                  <a:outerShdw blurRad="38100" dist="38100" dir="2700000" algn="tl">
                    <a:srgbClr val="000000">
                      <a:alpha val="43137"/>
                    </a:srgbClr>
                  </a:outerShdw>
                </a:effectLst>
                <a:latin typeface="Arial"/>
                <a:cs typeface="B Nazanin" pitchFamily="2" charset="-78"/>
              </a:rPr>
              <a:t>B</a:t>
            </a:r>
            <a:r>
              <a:rPr lang="fa-IR" sz="1800" b="1" dirty="0" smtClean="0">
                <a:effectLst>
                  <a:outerShdw blurRad="38100" dist="38100" dir="2700000" algn="tl">
                    <a:srgbClr val="000000">
                      <a:alpha val="43137"/>
                    </a:srgbClr>
                  </a:outerShdw>
                </a:effectLst>
                <a:latin typeface="Arial"/>
                <a:cs typeface="B Nazanin" pitchFamily="2" charset="-78"/>
              </a:rPr>
              <a:t>با هم متفاوت باشند از نظر سلامتی با هم تفاوت دارند).</a:t>
            </a:r>
            <a:br>
              <a:rPr lang="fa-IR" sz="1800" b="1" dirty="0" smtClean="0">
                <a:effectLst>
                  <a:outerShdw blurRad="38100" dist="38100" dir="2700000" algn="tl">
                    <a:srgbClr val="000000">
                      <a:alpha val="43137"/>
                    </a:srgbClr>
                  </a:outerShdw>
                </a:effectLst>
                <a:latin typeface="Arial"/>
                <a:cs typeface="B Nazanin" pitchFamily="2" charset="-78"/>
              </a:rPr>
            </a:br>
            <a:r>
              <a:rPr lang="fa-IR" sz="1800" b="1" dirty="0" smtClean="0">
                <a:effectLst>
                  <a:outerShdw blurRad="38100" dist="38100" dir="2700000" algn="tl">
                    <a:srgbClr val="000000">
                      <a:alpha val="43137"/>
                    </a:srgbClr>
                  </a:outerShdw>
                </a:effectLst>
                <a:latin typeface="Arial"/>
                <a:cs typeface="B Nazanin" pitchFamily="2" charset="-78"/>
              </a:rPr>
              <a:t/>
            </a:r>
            <a:br>
              <a:rPr lang="fa-IR" sz="1800" b="1" dirty="0" smtClean="0">
                <a:effectLst>
                  <a:outerShdw blurRad="38100" dist="38100" dir="2700000" algn="tl">
                    <a:srgbClr val="000000">
                      <a:alpha val="43137"/>
                    </a:srgbClr>
                  </a:outerShdw>
                </a:effectLst>
                <a:latin typeface="Arial"/>
                <a:cs typeface="B Nazanin" pitchFamily="2" charset="-78"/>
              </a:rPr>
            </a:br>
            <a:r>
              <a:rPr lang="fa-IR" sz="1800" b="1" dirty="0" smtClean="0">
                <a:effectLst>
                  <a:outerShdw blurRad="38100" dist="38100" dir="2700000" algn="tl">
                    <a:srgbClr val="000000">
                      <a:alpha val="43137"/>
                    </a:srgbClr>
                  </a:outerShdw>
                </a:effectLst>
                <a:latin typeface="Arial"/>
                <a:cs typeface="B Nazanin" pitchFamily="2" charset="-78"/>
              </a:rPr>
              <a:t> ● تاثیر هورمون رشد بر رشد قدانسان</a:t>
            </a:r>
            <a:br>
              <a:rPr lang="fa-IR" sz="1800" b="1" dirty="0" smtClean="0">
                <a:effectLst>
                  <a:outerShdw blurRad="38100" dist="38100" dir="2700000" algn="tl">
                    <a:srgbClr val="000000">
                      <a:alpha val="43137"/>
                    </a:srgbClr>
                  </a:outerShdw>
                </a:effectLst>
                <a:latin typeface="Arial"/>
                <a:cs typeface="B Nazanin" pitchFamily="2" charset="-78"/>
              </a:rPr>
            </a:br>
            <a:r>
              <a:rPr lang="fa-IR" sz="1800" b="1" dirty="0" smtClean="0">
                <a:effectLst>
                  <a:outerShdw blurRad="38100" dist="38100" dir="2700000" algn="tl">
                    <a:srgbClr val="000000">
                      <a:alpha val="43137"/>
                    </a:srgbClr>
                  </a:outerShdw>
                </a:effectLst>
                <a:latin typeface="Arial"/>
                <a:cs typeface="B Nazanin" pitchFamily="2" charset="-78"/>
              </a:rPr>
              <a:t/>
            </a:r>
            <a:br>
              <a:rPr lang="fa-IR" sz="1800" b="1" dirty="0" smtClean="0">
                <a:effectLst>
                  <a:outerShdw blurRad="38100" dist="38100" dir="2700000" algn="tl">
                    <a:srgbClr val="000000">
                      <a:alpha val="43137"/>
                    </a:srgbClr>
                  </a:outerShdw>
                </a:effectLst>
                <a:latin typeface="Arial"/>
                <a:cs typeface="B Nazanin" pitchFamily="2" charset="-78"/>
              </a:rPr>
            </a:br>
            <a:r>
              <a:rPr lang="fa-IR" sz="2000" b="1" dirty="0" smtClean="0">
                <a:effectLst>
                  <a:outerShdw blurRad="38100" dist="38100" dir="2700000" algn="tl">
                    <a:srgbClr val="000000">
                      <a:alpha val="43137"/>
                    </a:srgbClr>
                  </a:outerShdw>
                </a:effectLst>
                <a:latin typeface="Arial"/>
                <a:cs typeface="B Nazanin" pitchFamily="2" charset="-78"/>
              </a:rPr>
              <a:t>هورمون رشد:</a:t>
            </a:r>
            <a:br>
              <a:rPr lang="fa-IR" sz="2000" b="1" dirty="0" smtClean="0">
                <a:effectLst>
                  <a:outerShdw blurRad="38100" dist="38100" dir="2700000" algn="tl">
                    <a:srgbClr val="000000">
                      <a:alpha val="43137"/>
                    </a:srgbClr>
                  </a:outerShdw>
                </a:effectLst>
                <a:latin typeface="Arial"/>
                <a:cs typeface="B Nazanin" pitchFamily="2" charset="-78"/>
              </a:rPr>
            </a:br>
            <a:r>
              <a:rPr lang="fa-IR" sz="1800" b="1" dirty="0" smtClean="0">
                <a:effectLst>
                  <a:outerShdw blurRad="38100" dist="38100" dir="2700000" algn="tl">
                    <a:srgbClr val="000000">
                      <a:alpha val="43137"/>
                    </a:srgbClr>
                  </a:outerShdw>
                </a:effectLst>
                <a:latin typeface="Arial"/>
                <a:cs typeface="B Nazanin" pitchFamily="2" charset="-78"/>
              </a:rPr>
              <a:t>محل ترشح: غده ی هیپوفیز واقع در زیر مغز</a:t>
            </a:r>
            <a:br>
              <a:rPr lang="fa-IR" sz="1800" b="1" dirty="0" smtClean="0">
                <a:effectLst>
                  <a:outerShdw blurRad="38100" dist="38100" dir="2700000" algn="tl">
                    <a:srgbClr val="000000">
                      <a:alpha val="43137"/>
                    </a:srgbClr>
                  </a:outerShdw>
                </a:effectLst>
                <a:latin typeface="Arial"/>
                <a:cs typeface="B Nazanin" pitchFamily="2" charset="-78"/>
              </a:rPr>
            </a:br>
            <a:r>
              <a:rPr lang="fa-IR" sz="1800" b="1" dirty="0" smtClean="0">
                <a:effectLst>
                  <a:outerShdw blurRad="38100" dist="38100" dir="2700000" algn="tl">
                    <a:srgbClr val="000000">
                      <a:alpha val="43137"/>
                    </a:srgbClr>
                  </a:outerShdw>
                </a:effectLst>
                <a:latin typeface="Arial"/>
                <a:cs typeface="B Nazanin" pitchFamily="2" charset="-78"/>
              </a:rPr>
              <a:t>محل اثر : ناحیه ی غضروفی دو سر استخوان</a:t>
            </a:r>
            <a:br>
              <a:rPr lang="fa-IR" sz="1800" b="1" dirty="0" smtClean="0">
                <a:effectLst>
                  <a:outerShdw blurRad="38100" dist="38100" dir="2700000" algn="tl">
                    <a:srgbClr val="000000">
                      <a:alpha val="43137"/>
                    </a:srgbClr>
                  </a:outerShdw>
                </a:effectLst>
                <a:latin typeface="Arial"/>
                <a:cs typeface="B Nazanin" pitchFamily="2" charset="-78"/>
              </a:rPr>
            </a:br>
            <a:r>
              <a:rPr lang="fa-IR" sz="1800" b="1" dirty="0" smtClean="0">
                <a:effectLst>
                  <a:outerShdw blurRad="38100" dist="38100" dir="2700000" algn="tl">
                    <a:srgbClr val="000000">
                      <a:alpha val="43137"/>
                    </a:srgbClr>
                  </a:outerShdw>
                </a:effectLst>
                <a:latin typeface="Arial"/>
                <a:cs typeface="B Nazanin" pitchFamily="2" charset="-78"/>
              </a:rPr>
              <a:t>نقش: با افزایش استخوان سازی بر طول قد می افزاید.</a:t>
            </a:r>
            <a:r>
              <a:rPr lang="fa-IR" sz="1800" b="1" dirty="0" smtClean="0">
                <a:effectLst>
                  <a:outerShdw blurRad="38100" dist="38100" dir="2700000" algn="tl">
                    <a:srgbClr val="000000">
                      <a:alpha val="43137"/>
                    </a:srgbClr>
                  </a:outerShdw>
                </a:effectLst>
                <a:cs typeface="B Nazanin" pitchFamily="2" charset="-78"/>
              </a:rPr>
              <a:t/>
            </a:r>
            <a:br>
              <a:rPr lang="fa-IR" sz="1800" b="1" dirty="0" smtClean="0">
                <a:effectLst>
                  <a:outerShdw blurRad="38100" dist="38100" dir="2700000" algn="tl">
                    <a:srgbClr val="000000">
                      <a:alpha val="43137"/>
                    </a:srgbClr>
                  </a:outerShdw>
                </a:effectLst>
                <a:cs typeface="B Nazanin" pitchFamily="2" charset="-78"/>
              </a:rPr>
            </a:br>
            <a:endParaRPr lang="fa-IR" sz="1800" b="1" dirty="0">
              <a:effectLst>
                <a:outerShdw blurRad="38100" dist="38100" dir="2700000" algn="tl">
                  <a:srgbClr val="000000">
                    <a:alpha val="43137"/>
                  </a:srgbClr>
                </a:outerShdw>
              </a:effectLst>
              <a:cs typeface="B Nazanin" pitchFamily="2" charset="-78"/>
            </a:endParaRPr>
          </a:p>
        </p:txBody>
      </p:sp>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357166"/>
            <a:ext cx="3657600" cy="5830274"/>
          </a:xfrm>
        </p:spPr>
        <p:txBody>
          <a:bodyPr>
            <a:normAutofit/>
          </a:bodyPr>
          <a:lstStyle/>
          <a:p>
            <a:r>
              <a:rPr lang="fa-IR" sz="2000" b="1" dirty="0" smtClean="0">
                <a:solidFill>
                  <a:schemeClr val="accent5">
                    <a:lumMod val="60000"/>
                    <a:lumOff val="40000"/>
                  </a:schemeClr>
                </a:solidFill>
                <a:cs typeface="B Nazanin" pitchFamily="2" charset="-78"/>
              </a:rPr>
              <a:t>عوامل موثر در بروز صفت:</a:t>
            </a:r>
            <a:br>
              <a:rPr lang="fa-IR" sz="2000" b="1" dirty="0" smtClean="0">
                <a:solidFill>
                  <a:schemeClr val="accent5">
                    <a:lumMod val="60000"/>
                    <a:lumOff val="40000"/>
                  </a:schemeClr>
                </a:solidFill>
                <a:cs typeface="B Nazanin" pitchFamily="2" charset="-78"/>
              </a:rPr>
            </a:br>
            <a:r>
              <a:rPr lang="fa-IR" sz="2000" b="1" dirty="0" smtClean="0">
                <a:cs typeface="B Nazanin" pitchFamily="2" charset="-78"/>
              </a:rPr>
              <a:t>1. عوامل وراثتی</a:t>
            </a:r>
            <a:br>
              <a:rPr lang="fa-IR" sz="2000" b="1" dirty="0" smtClean="0">
                <a:cs typeface="B Nazanin" pitchFamily="2" charset="-78"/>
              </a:rPr>
            </a:br>
            <a:r>
              <a:rPr lang="fa-IR" sz="2000" b="1" dirty="0" smtClean="0">
                <a:cs typeface="B Nazanin" pitchFamily="2" charset="-78"/>
              </a:rPr>
              <a:t>2. عوامل محیطی</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solidFill>
                  <a:schemeClr val="tx2">
                    <a:lumMod val="60000"/>
                    <a:lumOff val="40000"/>
                  </a:schemeClr>
                </a:solidFill>
                <a:cs typeface="B Nazanin" pitchFamily="2" charset="-78"/>
              </a:rPr>
              <a:t>مثال های ازتاثیر عوامل محیطی در بروز صفت:</a:t>
            </a:r>
            <a:r>
              <a:rPr lang="fa-IR" sz="2400" b="1" dirty="0" smtClean="0">
                <a:cs typeface="B Nazanin" pitchFamily="2" charset="-78"/>
              </a:rPr>
              <a:t/>
            </a:r>
            <a:br>
              <a:rPr lang="fa-IR" sz="2400" b="1" dirty="0" smtClean="0">
                <a:cs typeface="B Nazanin" pitchFamily="2" charset="-78"/>
              </a:rPr>
            </a:br>
            <a:r>
              <a:rPr lang="fa-IR" sz="2400" b="1" dirty="0" smtClean="0">
                <a:latin typeface="Arial"/>
                <a:cs typeface="B Nazanin" pitchFamily="2" charset="-78"/>
              </a:rPr>
              <a:t>●</a:t>
            </a:r>
            <a:r>
              <a:rPr lang="fa-IR" sz="1800" b="1" dirty="0" smtClean="0">
                <a:latin typeface="Arial"/>
                <a:cs typeface="B Nazanin" pitchFamily="2" charset="-78"/>
              </a:rPr>
              <a:t>هسته ی درخت خرما اکر در مناطق جنوبی بکاریم درخت خرما به عمل می آید ولی کاشتن همان هسته ها در آذربایجان بی نتیجه است.</a:t>
            </a:r>
            <a:r>
              <a:rPr lang="fa-IR" sz="2000" b="1" dirty="0" smtClean="0">
                <a:latin typeface="Arial"/>
                <a:cs typeface="B Nazanin" pitchFamily="2" charset="-78"/>
              </a:rPr>
              <a:t/>
            </a:r>
            <a:br>
              <a:rPr lang="fa-IR" sz="2000" b="1" dirty="0" smtClean="0">
                <a:latin typeface="Arial"/>
                <a:cs typeface="B Nazanin" pitchFamily="2" charset="-78"/>
              </a:rPr>
            </a:br>
            <a:r>
              <a:rPr lang="fa-IR" sz="2400" b="1" dirty="0" smtClean="0">
                <a:latin typeface="Arial"/>
                <a:cs typeface="B Nazanin" pitchFamily="2" charset="-78"/>
              </a:rPr>
              <a:t> ●</a:t>
            </a:r>
            <a:r>
              <a:rPr lang="fa-IR" sz="1800" b="1" dirty="0" smtClean="0">
                <a:latin typeface="Arial"/>
                <a:cs typeface="B Nazanin" pitchFamily="2" charset="-78"/>
              </a:rPr>
              <a:t>تاثیر رژیم غذایی بر سلامت موش ها( دو موش مشابه از نظر وراثتی  وحتی محیط زندگی وغذا، اگر تنها در مصرف ویتامین 1</a:t>
            </a:r>
            <a:r>
              <a:rPr lang="en-US" sz="1800" b="1" dirty="0" smtClean="0">
                <a:latin typeface="Arial"/>
                <a:cs typeface="B Nazanin" pitchFamily="2" charset="-78"/>
              </a:rPr>
              <a:t>B</a:t>
            </a:r>
            <a:r>
              <a:rPr lang="fa-IR" sz="1800" b="1" dirty="0" smtClean="0">
                <a:latin typeface="Arial"/>
                <a:cs typeface="B Nazanin" pitchFamily="2" charset="-78"/>
              </a:rPr>
              <a:t>با هم متفاوت باشند از نظر سلامتی با هم تفاوت دارند).</a:t>
            </a:r>
            <a:r>
              <a:rPr lang="fa-IR" sz="2000" b="1" dirty="0" smtClean="0">
                <a:latin typeface="Arial"/>
                <a:cs typeface="B Nazanin" pitchFamily="2" charset="-78"/>
              </a:rPr>
              <a:t/>
            </a:r>
            <a:br>
              <a:rPr lang="fa-IR" sz="2000" b="1" dirty="0" smtClean="0">
                <a:latin typeface="Arial"/>
                <a:cs typeface="B Nazanin" pitchFamily="2" charset="-78"/>
              </a:rPr>
            </a:br>
            <a:r>
              <a:rPr lang="fa-IR" sz="2000" b="1" dirty="0" smtClean="0">
                <a:latin typeface="Arial"/>
                <a:cs typeface="B Nazanin" pitchFamily="2" charset="-78"/>
              </a:rPr>
              <a:t/>
            </a:r>
            <a:br>
              <a:rPr lang="fa-IR" sz="2000" b="1" dirty="0" smtClean="0">
                <a:latin typeface="Arial"/>
                <a:cs typeface="B Nazanin" pitchFamily="2" charset="-78"/>
              </a:rPr>
            </a:br>
            <a:r>
              <a:rPr lang="fa-IR" sz="2000" b="1" dirty="0" smtClean="0">
                <a:latin typeface="Arial"/>
                <a:cs typeface="B Nazanin" pitchFamily="2" charset="-78"/>
              </a:rPr>
              <a:t> ● </a:t>
            </a:r>
            <a:r>
              <a:rPr lang="fa-IR" sz="1800" b="1" dirty="0" smtClean="0">
                <a:latin typeface="Arial"/>
                <a:cs typeface="B Nazanin" pitchFamily="2" charset="-78"/>
              </a:rPr>
              <a:t>تاثیر هورمون رشد بر رشد قدانسان</a:t>
            </a:r>
            <a:endParaRPr lang="fa-IR" sz="1800" dirty="0">
              <a:cs typeface="B Nazanin" pitchFamily="2" charset="-78"/>
            </a:endParaRPr>
          </a:p>
        </p:txBody>
      </p:sp>
      <p:pic>
        <p:nvPicPr>
          <p:cNvPr id="6" name="Picture 5" descr="aks 494.jpg"/>
          <p:cNvPicPr>
            <a:picLocks noChangeAspect="1"/>
          </p:cNvPicPr>
          <p:nvPr/>
        </p:nvPicPr>
        <p:blipFill>
          <a:blip r:embed="rId2" cstate="print"/>
          <a:srcRect l="19531" t="4166" r="12500" b="11458"/>
          <a:stretch>
            <a:fillRect/>
          </a:stretch>
        </p:blipFill>
        <p:spPr>
          <a:xfrm>
            <a:off x="1214414" y="3357562"/>
            <a:ext cx="3929090" cy="3214686"/>
          </a:xfrm>
          <a:prstGeom prst="rect">
            <a:avLst/>
          </a:prstGeom>
        </p:spPr>
      </p:pic>
      <p:pic>
        <p:nvPicPr>
          <p:cNvPr id="23554" name="Picture 2"/>
          <p:cNvPicPr>
            <a:picLocks noChangeAspect="1" noChangeArrowheads="1"/>
          </p:cNvPicPr>
          <p:nvPr/>
        </p:nvPicPr>
        <p:blipFill>
          <a:blip r:embed="rId3" cstate="print"/>
          <a:srcRect/>
          <a:stretch>
            <a:fillRect/>
          </a:stretch>
        </p:blipFill>
        <p:spPr bwMode="auto">
          <a:xfrm>
            <a:off x="1357290" y="214290"/>
            <a:ext cx="3714776" cy="2857496"/>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571480"/>
            <a:ext cx="3657600" cy="5615960"/>
          </a:xfrm>
        </p:spPr>
        <p:txBody>
          <a:bodyPr/>
          <a:lstStyle/>
          <a:p>
            <a:r>
              <a:rPr lang="fa-IR" sz="2000" b="1" dirty="0" smtClean="0">
                <a:solidFill>
                  <a:srgbClr val="00B0F0"/>
                </a:solidFill>
                <a:latin typeface="Arial"/>
                <a:cs typeface="B Nazanin" pitchFamily="2" charset="-78"/>
              </a:rPr>
              <a:t>هورمون رشد:</a:t>
            </a:r>
            <a:r>
              <a:rPr lang="fa-IR" sz="3200" b="1" dirty="0" smtClean="0">
                <a:latin typeface="Arial"/>
                <a:cs typeface="B Nazanin" pitchFamily="2" charset="-78"/>
              </a:rPr>
              <a:t/>
            </a:r>
            <a:br>
              <a:rPr lang="fa-IR" sz="3200" b="1" dirty="0" smtClean="0">
                <a:latin typeface="Arial"/>
                <a:cs typeface="B Nazanin" pitchFamily="2" charset="-78"/>
              </a:rPr>
            </a:br>
            <a:r>
              <a:rPr lang="fa-IR" sz="2000" b="1" dirty="0" smtClean="0">
                <a:solidFill>
                  <a:schemeClr val="accent5">
                    <a:lumMod val="60000"/>
                    <a:lumOff val="40000"/>
                  </a:schemeClr>
                </a:solidFill>
                <a:latin typeface="Arial"/>
                <a:cs typeface="B Nazanin" pitchFamily="2" charset="-78"/>
              </a:rPr>
              <a:t>محل ترشح</a:t>
            </a:r>
            <a:r>
              <a:rPr lang="fa-IR" b="1" dirty="0" smtClean="0">
                <a:latin typeface="Arial"/>
                <a:cs typeface="B Nazanin" pitchFamily="2" charset="-78"/>
              </a:rPr>
              <a:t>: </a:t>
            </a:r>
            <a:r>
              <a:rPr lang="fa-IR" sz="1800" b="1" dirty="0" smtClean="0">
                <a:latin typeface="Arial"/>
                <a:cs typeface="B Nazanin" pitchFamily="2" charset="-78"/>
              </a:rPr>
              <a:t>غده ی هیپوفیز واقع در زیر مغز</a:t>
            </a:r>
            <a:r>
              <a:rPr lang="fa-IR" b="1" dirty="0" smtClean="0">
                <a:latin typeface="Arial"/>
                <a:cs typeface="B Nazanin" pitchFamily="2" charset="-78"/>
              </a:rPr>
              <a:t/>
            </a:r>
            <a:br>
              <a:rPr lang="fa-IR" b="1" dirty="0" smtClean="0">
                <a:latin typeface="Arial"/>
                <a:cs typeface="B Nazanin" pitchFamily="2" charset="-78"/>
              </a:rPr>
            </a:br>
            <a:r>
              <a:rPr lang="fa-IR" sz="1800" b="1" dirty="0" smtClean="0">
                <a:solidFill>
                  <a:schemeClr val="tx2">
                    <a:lumMod val="60000"/>
                    <a:lumOff val="40000"/>
                  </a:schemeClr>
                </a:solidFill>
                <a:latin typeface="Arial"/>
                <a:cs typeface="B Nazanin" pitchFamily="2" charset="-78"/>
              </a:rPr>
              <a:t>محل اثر </a:t>
            </a:r>
            <a:r>
              <a:rPr lang="fa-IR" b="1" dirty="0" smtClean="0">
                <a:latin typeface="Arial"/>
                <a:cs typeface="B Nazanin" pitchFamily="2" charset="-78"/>
              </a:rPr>
              <a:t>: </a:t>
            </a:r>
            <a:r>
              <a:rPr lang="fa-IR" sz="1800" b="1" dirty="0" smtClean="0">
                <a:latin typeface="Arial"/>
                <a:cs typeface="B Nazanin" pitchFamily="2" charset="-78"/>
              </a:rPr>
              <a:t>ناحیه ی غضروفی دو سر استخوان</a:t>
            </a:r>
            <a:r>
              <a:rPr lang="fa-IR" b="1" dirty="0" smtClean="0">
                <a:latin typeface="Arial"/>
                <a:cs typeface="B Nazanin" pitchFamily="2" charset="-78"/>
              </a:rPr>
              <a:t/>
            </a:r>
            <a:br>
              <a:rPr lang="fa-IR" b="1" dirty="0" smtClean="0">
                <a:latin typeface="Arial"/>
                <a:cs typeface="B Nazanin" pitchFamily="2" charset="-78"/>
              </a:rPr>
            </a:br>
            <a:r>
              <a:rPr lang="fa-IR" sz="2000" b="1" dirty="0" smtClean="0">
                <a:solidFill>
                  <a:schemeClr val="tx2">
                    <a:lumMod val="60000"/>
                    <a:lumOff val="40000"/>
                  </a:schemeClr>
                </a:solidFill>
                <a:latin typeface="Arial"/>
                <a:cs typeface="B Nazanin" pitchFamily="2" charset="-78"/>
              </a:rPr>
              <a:t>نقش</a:t>
            </a:r>
            <a:r>
              <a:rPr lang="fa-IR" b="1" dirty="0" smtClean="0">
                <a:latin typeface="Arial"/>
                <a:cs typeface="B Nazanin" pitchFamily="2" charset="-78"/>
              </a:rPr>
              <a:t>: </a:t>
            </a:r>
            <a:r>
              <a:rPr lang="fa-IR" sz="1800" b="1" dirty="0" smtClean="0">
                <a:latin typeface="Arial"/>
                <a:cs typeface="B Nazanin" pitchFamily="2" charset="-78"/>
              </a:rPr>
              <a:t>با افزایش استخوان سازی بر طول قد می افزاید.</a:t>
            </a:r>
            <a:r>
              <a:rPr lang="fa-IR" sz="1800" b="1" dirty="0" smtClean="0">
                <a:cs typeface="B Nazanin" pitchFamily="2" charset="-78"/>
              </a:rPr>
              <a:t/>
            </a:r>
            <a:br>
              <a:rPr lang="fa-IR" sz="1800" b="1" dirty="0" smtClean="0">
                <a:cs typeface="B Nazanin" pitchFamily="2" charset="-78"/>
              </a:rPr>
            </a:br>
            <a:endParaRPr lang="fa-IR" sz="1800" dirty="0">
              <a:cs typeface="B Nazanin" pitchFamily="2" charset="-78"/>
            </a:endParaRPr>
          </a:p>
        </p:txBody>
      </p:sp>
      <p:pic>
        <p:nvPicPr>
          <p:cNvPr id="5" name="Picture 4" descr="aks 495.jpg"/>
          <p:cNvPicPr>
            <a:picLocks noChangeAspect="1"/>
          </p:cNvPicPr>
          <p:nvPr/>
        </p:nvPicPr>
        <p:blipFill>
          <a:blip r:embed="rId2" cstate="print"/>
          <a:srcRect l="13281" t="10416" r="34375"/>
          <a:stretch>
            <a:fillRect/>
          </a:stretch>
        </p:blipFill>
        <p:spPr>
          <a:xfrm>
            <a:off x="1071538" y="285728"/>
            <a:ext cx="4071966" cy="2857496"/>
          </a:xfrm>
          <a:prstGeom prst="rect">
            <a:avLst/>
          </a:prstGeom>
        </p:spPr>
      </p:pic>
      <p:pic>
        <p:nvPicPr>
          <p:cNvPr id="6" name="Picture 5" descr="aks 496.jpg"/>
          <p:cNvPicPr>
            <a:picLocks noChangeAspect="1"/>
          </p:cNvPicPr>
          <p:nvPr/>
        </p:nvPicPr>
        <p:blipFill>
          <a:blip r:embed="rId3" cstate="print"/>
          <a:srcRect t="9375" r="20312"/>
          <a:stretch>
            <a:fillRect/>
          </a:stretch>
        </p:blipFill>
        <p:spPr>
          <a:xfrm>
            <a:off x="1071538" y="3286124"/>
            <a:ext cx="4000528" cy="3071810"/>
          </a:xfrm>
          <a:prstGeom prst="rect">
            <a:avLst/>
          </a:prstGeom>
        </p:spPr>
      </p:pic>
      <p:sp>
        <p:nvSpPr>
          <p:cNvPr id="7" name="Footer Placeholder 6"/>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14290"/>
            <a:ext cx="9144000" cy="6643710"/>
          </a:xfrm>
        </p:spPr>
        <p:txBody>
          <a:bodyPr>
            <a:normAutofit/>
          </a:bodyPr>
          <a:lstStyle/>
          <a:p>
            <a:pPr algn="ctr"/>
            <a:r>
              <a:rPr lang="fa-IR" sz="2000" dirty="0" smtClean="0">
                <a:latin typeface="Arial" pitchFamily="34" charset="0"/>
                <a:cs typeface="B Nazanin" pitchFamily="2" charset="-78"/>
              </a:rPr>
              <a:t>نیمسال دوم - حبیب زاهری</a:t>
            </a:r>
          </a:p>
          <a:p>
            <a:pPr algn="ctr"/>
            <a:r>
              <a:rPr lang="fa-IR" sz="2000" dirty="0" smtClean="0">
                <a:latin typeface="Arial" pitchFamily="34" charset="0"/>
                <a:cs typeface="B Nazanin" pitchFamily="2" charset="-78"/>
              </a:rPr>
              <a:t>فصل پنجم، تولید مثل ووراثت </a:t>
            </a:r>
          </a:p>
          <a:p>
            <a:pPr algn="ctr"/>
            <a:r>
              <a:rPr lang="fa-IR" sz="2000" dirty="0" smtClean="0">
                <a:latin typeface="Arial" pitchFamily="34" charset="0"/>
                <a:cs typeface="B Nazanin" pitchFamily="2" charset="-78"/>
              </a:rPr>
              <a:t>شباهت ها وتفاوت های انسانها :</a:t>
            </a:r>
          </a:p>
          <a:p>
            <a:pPr algn="r"/>
            <a:r>
              <a:rPr lang="fa-IR" sz="2000" dirty="0" smtClean="0">
                <a:latin typeface="Arial" pitchFamily="34" charset="0"/>
                <a:cs typeface="B Nazanin" pitchFamily="2" charset="-78"/>
              </a:rPr>
              <a:t>1</a:t>
            </a:r>
            <a:r>
              <a:rPr lang="fa-IR" sz="2000" b="1" dirty="0" smtClean="0">
                <a:latin typeface="Arial" pitchFamily="34" charset="0"/>
                <a:cs typeface="B Nazanin" pitchFamily="2" charset="-78"/>
              </a:rPr>
              <a:t>.گروهای خونی:</a:t>
            </a:r>
            <a:r>
              <a:rPr lang="en-US" sz="2000" b="1" dirty="0" smtClean="0">
                <a:latin typeface="Arial" pitchFamily="34" charset="0"/>
                <a:cs typeface="B Nazanin" pitchFamily="2" charset="-78"/>
              </a:rPr>
              <a:t> </a:t>
            </a:r>
            <a:r>
              <a:rPr lang="en-US" sz="1800" b="1" dirty="0" smtClean="0">
                <a:latin typeface="Adobe Fangsong Std R" pitchFamily="18" charset="-128"/>
                <a:ea typeface="Adobe Fangsong Std R" pitchFamily="18" charset="-128"/>
                <a:cs typeface="B Nazanin" pitchFamily="2" charset="-78"/>
              </a:rPr>
              <a:t>A </a:t>
            </a:r>
            <a:r>
              <a:rPr lang="fa-IR" sz="1800" b="1" dirty="0" smtClean="0">
                <a:latin typeface="Adobe Fangsong Std R" pitchFamily="18" charset="-128"/>
                <a:ea typeface="Adobe Fangsong Std R" pitchFamily="18" charset="-128"/>
                <a:cs typeface="B Nazanin" pitchFamily="2" charset="-78"/>
              </a:rPr>
              <a:t>،</a:t>
            </a:r>
            <a:r>
              <a:rPr lang="en-US" sz="1800" b="1" dirty="0" smtClean="0">
                <a:latin typeface="Adobe Fangsong Std R" pitchFamily="18" charset="-128"/>
                <a:ea typeface="Adobe Fangsong Std R" pitchFamily="18" charset="-128"/>
                <a:cs typeface="B Nazanin" pitchFamily="2" charset="-78"/>
              </a:rPr>
              <a:t>B </a:t>
            </a:r>
            <a:r>
              <a:rPr lang="fa-IR" sz="1800" b="1" dirty="0" smtClean="0">
                <a:latin typeface="Adobe Fangsong Std R" pitchFamily="18" charset="-128"/>
                <a:ea typeface="Adobe Fangsong Std R" pitchFamily="18" charset="-128"/>
                <a:cs typeface="B Nazanin" pitchFamily="2" charset="-78"/>
              </a:rPr>
              <a:t> ،</a:t>
            </a:r>
            <a:r>
              <a:rPr lang="en-US" sz="1800" b="1" dirty="0" smtClean="0">
                <a:latin typeface="Adobe Fangsong Std R" pitchFamily="18" charset="-128"/>
                <a:ea typeface="Adobe Fangsong Std R" pitchFamily="18" charset="-128"/>
                <a:cs typeface="B Nazanin" pitchFamily="2" charset="-78"/>
              </a:rPr>
              <a:t>AB </a:t>
            </a:r>
            <a:r>
              <a:rPr lang="fa-IR" sz="1800" b="1" dirty="0" smtClean="0">
                <a:latin typeface="Adobe Fangsong Std R" pitchFamily="18" charset="-128"/>
                <a:ea typeface="Adobe Fangsong Std R" pitchFamily="18" charset="-128"/>
                <a:cs typeface="B Nazanin" pitchFamily="2" charset="-78"/>
              </a:rPr>
              <a:t> و</a:t>
            </a:r>
            <a:r>
              <a:rPr lang="en-US" sz="1800" b="1" dirty="0" smtClean="0">
                <a:latin typeface="Adobe Fangsong Std R" pitchFamily="18" charset="-128"/>
                <a:ea typeface="Adobe Fangsong Std R" pitchFamily="18" charset="-128"/>
                <a:cs typeface="B Nazanin" pitchFamily="2" charset="-78"/>
              </a:rPr>
              <a:t>O </a:t>
            </a:r>
          </a:p>
          <a:p>
            <a:pPr algn="r"/>
            <a:r>
              <a:rPr lang="fa-IR" sz="2000" b="1" dirty="0" smtClean="0">
                <a:latin typeface="Arial" pitchFamily="34" charset="0"/>
                <a:cs typeface="B Nazanin" pitchFamily="2" charset="-78"/>
              </a:rPr>
              <a:t>اساس تقسیم بندی گروه های خونی: </a:t>
            </a:r>
            <a:r>
              <a:rPr lang="fa-IR" sz="1800" b="1" dirty="0" smtClean="0">
                <a:latin typeface="Arial" pitchFamily="34" charset="0"/>
                <a:cs typeface="B Nazanin" pitchFamily="2" charset="-78"/>
              </a:rPr>
              <a:t>وجود یا نبودن مواد </a:t>
            </a:r>
            <a:r>
              <a:rPr lang="en-US" sz="1800" b="1" dirty="0" smtClean="0">
                <a:latin typeface="Adobe Fangsong Std R" pitchFamily="18" charset="-128"/>
                <a:ea typeface="Adobe Fangsong Std R" pitchFamily="18" charset="-128"/>
                <a:cs typeface="B Nazanin" pitchFamily="2" charset="-78"/>
              </a:rPr>
              <a:t> A</a:t>
            </a:r>
            <a:r>
              <a:rPr lang="fa-IR" sz="1800" b="1" dirty="0" smtClean="0">
                <a:latin typeface="Adobe Fangsong Std R" pitchFamily="18" charset="-128"/>
                <a:ea typeface="Adobe Fangsong Std R" pitchFamily="18" charset="-128"/>
                <a:cs typeface="B Nazanin" pitchFamily="2" charset="-78"/>
              </a:rPr>
              <a:t>یا</a:t>
            </a:r>
            <a:r>
              <a:rPr lang="en-US" sz="1800" b="1" dirty="0" smtClean="0">
                <a:latin typeface="Adobe Fangsong Std R" pitchFamily="18" charset="-128"/>
                <a:ea typeface="Adobe Fangsong Std R" pitchFamily="18" charset="-128"/>
                <a:cs typeface="B Nazanin" pitchFamily="2" charset="-78"/>
              </a:rPr>
              <a:t>B</a:t>
            </a:r>
            <a:r>
              <a:rPr lang="en-US" sz="1800" b="1" dirty="0" smtClean="0">
                <a:latin typeface="Arial" pitchFamily="34" charset="0"/>
                <a:cs typeface="B Nazanin" pitchFamily="2" charset="-78"/>
              </a:rPr>
              <a:t> </a:t>
            </a:r>
            <a:r>
              <a:rPr lang="fa-IR" sz="1800" b="1" dirty="0" smtClean="0">
                <a:latin typeface="Arial" pitchFamily="34" charset="0"/>
                <a:cs typeface="B Nazanin" pitchFamily="2" charset="-78"/>
              </a:rPr>
              <a:t> روی گلبولهای قرمز</a:t>
            </a:r>
          </a:p>
          <a:p>
            <a:pPr algn="r"/>
            <a:r>
              <a:rPr lang="fa-IR" sz="2000" b="1" dirty="0" smtClean="0">
                <a:latin typeface="Arial" pitchFamily="34" charset="0"/>
                <a:cs typeface="B Nazanin" pitchFamily="2" charset="-78"/>
              </a:rPr>
              <a:t>تشخیص گروه های خونی بوسیله ی : </a:t>
            </a:r>
            <a:r>
              <a:rPr lang="fa-IR" sz="1800" b="1" dirty="0" smtClean="0">
                <a:latin typeface="Arial" pitchFamily="34" charset="0"/>
                <a:cs typeface="B Nazanin" pitchFamily="2" charset="-78"/>
              </a:rPr>
              <a:t>لندشتاینر</a:t>
            </a:r>
          </a:p>
          <a:p>
            <a:pPr algn="r"/>
            <a:endParaRPr lang="fa-IR" sz="2000" b="1" dirty="0">
              <a:latin typeface="Arial" pitchFamily="34" charset="0"/>
              <a:cs typeface="B Nazanin" pitchFamily="2" charset="-78"/>
            </a:endParaRPr>
          </a:p>
          <a:p>
            <a:pPr algn="r"/>
            <a:r>
              <a:rPr lang="fa-IR" sz="2000" b="1" dirty="0" smtClean="0">
                <a:latin typeface="Arial" pitchFamily="34" charset="0"/>
                <a:cs typeface="B Nazanin" pitchFamily="2" charset="-78"/>
              </a:rPr>
              <a:t>2. اثر انگشت </a:t>
            </a:r>
          </a:p>
          <a:p>
            <a:pPr algn="r"/>
            <a:r>
              <a:rPr lang="fa-IR" sz="2000" b="1" dirty="0" smtClean="0">
                <a:latin typeface="Arial" pitchFamily="34" charset="0"/>
                <a:cs typeface="B Nazanin" pitchFamily="2" charset="-78"/>
              </a:rPr>
              <a:t>ویژگی:</a:t>
            </a:r>
          </a:p>
          <a:p>
            <a:pPr algn="r"/>
            <a:r>
              <a:rPr lang="fa-IR" sz="2000" b="1" dirty="0" smtClean="0">
                <a:latin typeface="Arial" pitchFamily="34" charset="0"/>
                <a:cs typeface="B Nazanin" pitchFamily="2" charset="-78"/>
              </a:rPr>
              <a:t>1.</a:t>
            </a:r>
            <a:r>
              <a:rPr lang="fa-IR" sz="1800" b="1" dirty="0" smtClean="0">
                <a:latin typeface="Arial" pitchFamily="34" charset="0"/>
                <a:cs typeface="B Nazanin" pitchFamily="2" charset="-78"/>
              </a:rPr>
              <a:t>اثر انگشت هر فرد مخصوص خود اوست.</a:t>
            </a:r>
          </a:p>
          <a:p>
            <a:pPr algn="r"/>
            <a:r>
              <a:rPr lang="fa-IR" sz="1800" b="1" dirty="0" smtClean="0">
                <a:latin typeface="Arial" pitchFamily="34" charset="0"/>
                <a:cs typeface="B Nazanin" pitchFamily="2" charset="-78"/>
              </a:rPr>
              <a:t>2. اثر انگشت در تمام طول عمر تغییر پیدا نمی کند.</a:t>
            </a:r>
          </a:p>
          <a:p>
            <a:pPr algn="r"/>
            <a:endParaRPr lang="fa-IR" sz="1800" b="1" dirty="0">
              <a:latin typeface="Arial" pitchFamily="34" charset="0"/>
              <a:cs typeface="B Nazanin" pitchFamily="2" charset="-78"/>
            </a:endParaRPr>
          </a:p>
          <a:p>
            <a:pPr algn="r"/>
            <a:r>
              <a:rPr lang="fa-IR" sz="1800" b="1" dirty="0" smtClean="0">
                <a:latin typeface="Arial" pitchFamily="34" charset="0"/>
                <a:cs typeface="B Nazanin" pitchFamily="2" charset="-78"/>
              </a:rPr>
              <a:t>علت شباهها ی والدین وفرزندان: به ارث بردن </a:t>
            </a:r>
            <a:r>
              <a:rPr lang="fa-IR" sz="1800" b="1" u="sng" dirty="0" smtClean="0">
                <a:latin typeface="Arial" pitchFamily="34" charset="0"/>
                <a:cs typeface="B Nazanin" pitchFamily="2" charset="-78"/>
              </a:rPr>
              <a:t>ژنهای</a:t>
            </a:r>
            <a:r>
              <a:rPr lang="fa-IR" sz="1800" b="1" dirty="0" smtClean="0">
                <a:latin typeface="Arial" pitchFamily="34" charset="0"/>
                <a:cs typeface="B Nazanin" pitchFamily="2" charset="-78"/>
              </a:rPr>
              <a:t> مربوط به صفات از طریق سلولهای جنسی</a:t>
            </a:r>
          </a:p>
          <a:p>
            <a:pPr algn="r">
              <a:buFont typeface="Arial" pitchFamily="34" charset="0"/>
              <a:buChar char="•"/>
            </a:pPr>
            <a:endParaRPr lang="fa-IR" sz="1800" b="1" dirty="0">
              <a:latin typeface="Arial" pitchFamily="34" charset="0"/>
              <a:cs typeface="B Nazanin" pitchFamily="2" charset="-78"/>
            </a:endParaRPr>
          </a:p>
          <a:p>
            <a:pPr algn="r">
              <a:buFont typeface="Arial" pitchFamily="34" charset="0"/>
              <a:buChar char="•"/>
            </a:pPr>
            <a:r>
              <a:rPr lang="fa-IR" sz="1800" b="1" dirty="0" smtClean="0">
                <a:latin typeface="Arial" pitchFamily="34" charset="0"/>
                <a:cs typeface="B Nazanin" pitchFamily="2" charset="-78"/>
              </a:rPr>
              <a:t>ارتباط میان یک نسل با نسل بعدی از طریق سلولهای جنسی برقرار می شود.</a:t>
            </a:r>
          </a:p>
          <a:p>
            <a:pPr algn="r"/>
            <a:endParaRPr lang="fa-IR" sz="1800" b="1" dirty="0">
              <a:latin typeface="Arial" pitchFamily="34" charset="0"/>
              <a:cs typeface="B Nazanin" pitchFamily="2" charset="-78"/>
            </a:endParaRPr>
          </a:p>
          <a:p>
            <a:pPr algn="r"/>
            <a:r>
              <a:rPr lang="fa-IR" sz="2000" b="1" dirty="0" smtClean="0">
                <a:latin typeface="Arial" pitchFamily="34" charset="0"/>
                <a:cs typeface="B Nazanin" pitchFamily="2" charset="-78"/>
              </a:rPr>
              <a:t>لقاح</a:t>
            </a:r>
            <a:r>
              <a:rPr lang="fa-IR" sz="1800" b="1" dirty="0" smtClean="0">
                <a:latin typeface="Arial" pitchFamily="34" charset="0"/>
                <a:cs typeface="B Nazanin" pitchFamily="2" charset="-78"/>
              </a:rPr>
              <a:t>: ترکیب سلول جنسی نر با ماده</a:t>
            </a:r>
            <a:endParaRPr lang="fa-IR" sz="2000" b="1" dirty="0" smtClean="0">
              <a:latin typeface="Arial" pitchFamily="34" charset="0"/>
              <a:cs typeface="B Nazanin" pitchFamily="2" charset="-78"/>
            </a:endParaRPr>
          </a:p>
          <a:p>
            <a:pPr algn="r"/>
            <a:endParaRPr lang="fa-IR" sz="2000" dirty="0">
              <a:latin typeface="Arial" pitchFamily="34" charset="0"/>
              <a:cs typeface="B Nazanin" pitchFamily="2" charset="-78"/>
            </a:endParaRPr>
          </a:p>
        </p:txBody>
      </p:sp>
      <p:pic>
        <p:nvPicPr>
          <p:cNvPr id="9218" name="Picture 2" descr="http://daneshnameh.roshd.ir/mavara/img/daneshnameh_up/d/dc/gene_to_protein.jpg"/>
          <p:cNvPicPr>
            <a:picLocks noChangeAspect="1" noChangeArrowheads="1"/>
          </p:cNvPicPr>
          <p:nvPr/>
        </p:nvPicPr>
        <p:blipFill>
          <a:blip r:embed="rId3" cstate="print"/>
          <a:srcRect/>
          <a:stretch>
            <a:fillRect/>
          </a:stretch>
        </p:blipFill>
        <p:spPr bwMode="auto">
          <a:xfrm>
            <a:off x="1357290" y="2214554"/>
            <a:ext cx="2705100" cy="2295519"/>
          </a:xfrm>
          <a:prstGeom prst="rect">
            <a:avLst/>
          </a:prstGeom>
          <a:noFill/>
        </p:spPr>
      </p:pic>
      <p:sp>
        <p:nvSpPr>
          <p:cNvPr id="4" name="Footer Placeholder 3"/>
          <p:cNvSpPr>
            <a:spLocks noGrp="1"/>
          </p:cNvSpPr>
          <p:nvPr>
            <p:ph type="ftr" sz="quarter" idx="11"/>
          </p:nvPr>
        </p:nvSpPr>
        <p:spPr/>
        <p:txBody>
          <a:bodyPr/>
          <a:lstStyle/>
          <a:p>
            <a:r>
              <a:rPr lang="fa-IR" dirty="0" smtClean="0"/>
              <a:t>حبیب زاهری</a:t>
            </a:r>
            <a:endParaRPr lang="fa-IR" dirty="0"/>
          </a:p>
        </p:txBody>
      </p:sp>
    </p:spTree>
  </p:cSld>
  <p:clrMapOvr>
    <a:masterClrMapping/>
  </p:clrMapOvr>
  <p:transition spd="med">
    <p:wheel spokes="3"/>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68130" y="285728"/>
            <a:ext cx="3575870" cy="5901712"/>
          </a:xfrm>
        </p:spPr>
        <p:txBody>
          <a:bodyPr>
            <a:normAutofit/>
          </a:bodyPr>
          <a:lstStyle/>
          <a:p>
            <a:pPr>
              <a:buNone/>
            </a:pPr>
            <a:r>
              <a:rPr lang="fa-IR" sz="1600" b="1" dirty="0" smtClean="0">
                <a:latin typeface="Arial" pitchFamily="34" charset="0"/>
                <a:cs typeface="B Nazanin" pitchFamily="2" charset="-78"/>
              </a:rPr>
              <a:t>فصل7(بوم شناسی)</a:t>
            </a: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2000" dirty="0" smtClean="0">
                <a:latin typeface="Arial" pitchFamily="34" charset="0"/>
                <a:cs typeface="B Nazanin" pitchFamily="2" charset="-78"/>
              </a:rPr>
              <a:t/>
            </a:r>
            <a:br>
              <a:rPr lang="fa-IR" sz="2000" dirty="0" smtClean="0">
                <a:latin typeface="Arial" pitchFamily="34" charset="0"/>
                <a:cs typeface="B Nazanin" pitchFamily="2" charset="-78"/>
              </a:rPr>
            </a:br>
            <a:r>
              <a:rPr lang="fa-IR" sz="2000" b="1" dirty="0" smtClean="0">
                <a:solidFill>
                  <a:srgbClr val="00B050"/>
                </a:solidFill>
                <a:latin typeface="Arial" pitchFamily="34" charset="0"/>
                <a:cs typeface="B Nazanin" pitchFamily="2" charset="-78"/>
              </a:rPr>
              <a:t>بوم شناسی(اکولوژی):</a:t>
            </a:r>
            <a:r>
              <a:rPr lang="fa-IR" sz="1800" b="1" dirty="0" smtClean="0">
                <a:latin typeface="Arial" pitchFamily="34" charset="0"/>
                <a:cs typeface="B Nazanin" pitchFamily="2" charset="-78"/>
              </a:rPr>
              <a:t>تحقیق درباره  روابط بین موجودات زنده با یکدیگر وبا محیط زندگی آنها</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2000" b="1" dirty="0" smtClean="0">
                <a:solidFill>
                  <a:srgbClr val="7030A0"/>
                </a:solidFill>
                <a:latin typeface="Arial" pitchFamily="34" charset="0"/>
                <a:cs typeface="B Nazanin" pitchFamily="2" charset="-78"/>
              </a:rPr>
              <a:t>اکوسیستم:</a:t>
            </a:r>
            <a:r>
              <a:rPr lang="fa-IR" sz="1800" b="1" dirty="0" smtClean="0">
                <a:solidFill>
                  <a:srgbClr val="7030A0"/>
                </a:solidFill>
                <a:latin typeface="Arial" pitchFamily="34" charset="0"/>
                <a:cs typeface="B Nazanin" pitchFamily="2" charset="-78"/>
              </a:rPr>
              <a:t>ب</a:t>
            </a:r>
            <a:r>
              <a:rPr lang="fa-IR" sz="1800" b="1" dirty="0" smtClean="0">
                <a:latin typeface="Arial" pitchFamily="34" charset="0"/>
                <a:cs typeface="B Nazanin" pitchFamily="2" charset="-78"/>
              </a:rPr>
              <a:t>ه مجموعه ی موجودات زنده وغیر زنده یک محیط که باهم در ارتباطند.</a:t>
            </a:r>
            <a:r>
              <a:rPr lang="fa-IR" sz="1800" b="1" dirty="0" smtClean="0">
                <a:latin typeface="Arial" pitchFamily="34" charset="0"/>
                <a:cs typeface="2  Nazanin" pitchFamily="2" charset="-78"/>
              </a:rPr>
              <a:t/>
            </a:r>
            <a:br>
              <a:rPr lang="fa-IR" sz="1800" b="1" dirty="0" smtClean="0">
                <a:latin typeface="Arial" pitchFamily="34" charset="0"/>
                <a:cs typeface="2  Nazanin" pitchFamily="2" charset="-78"/>
              </a:rPr>
            </a:br>
            <a:r>
              <a:rPr lang="fa-IR" sz="1800" b="1" dirty="0" smtClean="0">
                <a:latin typeface="Arial" pitchFamily="34" charset="0"/>
                <a:cs typeface="2  Nazanin" pitchFamily="2" charset="-78"/>
              </a:rPr>
              <a:t/>
            </a:r>
            <a:br>
              <a:rPr lang="fa-IR" sz="1800" b="1" dirty="0" smtClean="0">
                <a:latin typeface="Arial" pitchFamily="34" charset="0"/>
                <a:cs typeface="2  Nazanin" pitchFamily="2" charset="-78"/>
              </a:rPr>
            </a:br>
            <a:endParaRPr lang="fa-IR" sz="1800" dirty="0">
              <a:cs typeface="B Nazanin" pitchFamily="2" charset="-78"/>
            </a:endParaRPr>
          </a:p>
        </p:txBody>
      </p:sp>
      <p:pic>
        <p:nvPicPr>
          <p:cNvPr id="4098" name="Picture 2" descr="F:\اکوسیستم.jpg"/>
          <p:cNvPicPr>
            <a:picLocks noChangeAspect="1" noChangeArrowheads="1"/>
          </p:cNvPicPr>
          <p:nvPr/>
        </p:nvPicPr>
        <p:blipFill>
          <a:blip r:embed="rId2" cstate="print"/>
          <a:srcRect/>
          <a:stretch>
            <a:fillRect/>
          </a:stretch>
        </p:blipFill>
        <p:spPr bwMode="auto">
          <a:xfrm>
            <a:off x="1142976" y="571480"/>
            <a:ext cx="4286280" cy="5445139"/>
          </a:xfrm>
          <a:prstGeom prst="rect">
            <a:avLst/>
          </a:prstGeom>
          <a:noFill/>
        </p:spPr>
      </p:pic>
      <p:pic>
        <p:nvPicPr>
          <p:cNvPr id="6" name="Picture 5" descr="aks 499.jpg"/>
          <p:cNvPicPr>
            <a:picLocks noChangeAspect="1"/>
          </p:cNvPicPr>
          <p:nvPr/>
        </p:nvPicPr>
        <p:blipFill>
          <a:blip r:embed="rId3" cstate="print"/>
          <a:srcRect t="4166" b="14583"/>
          <a:stretch>
            <a:fillRect/>
          </a:stretch>
        </p:blipFill>
        <p:spPr>
          <a:xfrm>
            <a:off x="5572132" y="3143248"/>
            <a:ext cx="3071802" cy="2857496"/>
          </a:xfrm>
          <a:prstGeom prst="rect">
            <a:avLst/>
          </a:prstGeom>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428604"/>
            <a:ext cx="3657600" cy="5758836"/>
          </a:xfrm>
        </p:spPr>
        <p:txBody>
          <a:bodyPr>
            <a:normAutofit/>
          </a:bodyPr>
          <a:lstStyle/>
          <a:p>
            <a:r>
              <a:rPr lang="fa-IR" sz="2000" b="1" dirty="0" smtClean="0">
                <a:solidFill>
                  <a:schemeClr val="tx2">
                    <a:lumMod val="60000"/>
                    <a:lumOff val="40000"/>
                  </a:schemeClr>
                </a:solidFill>
                <a:latin typeface="Arial" pitchFamily="34" charset="0"/>
                <a:cs typeface="B Nazanin" pitchFamily="2" charset="-78"/>
              </a:rPr>
              <a:t>زنجیره ی </a:t>
            </a:r>
            <a:r>
              <a:rPr lang="fa-IR" sz="1800" b="1" dirty="0" smtClean="0">
                <a:solidFill>
                  <a:schemeClr val="tx2">
                    <a:lumMod val="60000"/>
                    <a:lumOff val="40000"/>
                  </a:schemeClr>
                </a:solidFill>
                <a:latin typeface="Arial" pitchFamily="34" charset="0"/>
                <a:cs typeface="B Nazanin" pitchFamily="2" charset="-78"/>
              </a:rPr>
              <a:t>غذایی</a:t>
            </a:r>
            <a:r>
              <a:rPr lang="fa-IR" sz="1800" b="1" dirty="0" smtClean="0">
                <a:latin typeface="Arial" pitchFamily="34" charset="0"/>
                <a:cs typeface="B Nazanin" pitchFamily="2" charset="-78"/>
              </a:rPr>
              <a:t>:ارتباط غذایی بین موجودات زنده</a:t>
            </a:r>
            <a:br>
              <a:rPr lang="fa-IR" sz="1800" b="1" dirty="0" smtClean="0">
                <a:latin typeface="Arial" pitchFamily="34" charset="0"/>
                <a:cs typeface="B Nazanin" pitchFamily="2" charset="-78"/>
              </a:rPr>
            </a:b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2400" b="1" dirty="0" smtClean="0">
                <a:solidFill>
                  <a:srgbClr val="FF0000"/>
                </a:solidFill>
                <a:latin typeface="Arial" pitchFamily="34" charset="0"/>
                <a:cs typeface="B Nazanin" pitchFamily="2" charset="-78"/>
              </a:rPr>
              <a:t>شبکه ی </a:t>
            </a:r>
            <a:r>
              <a:rPr lang="fa-IR" sz="2000" b="1" dirty="0" smtClean="0">
                <a:solidFill>
                  <a:srgbClr val="FF0000"/>
                </a:solidFill>
                <a:latin typeface="Arial" pitchFamily="34" charset="0"/>
                <a:cs typeface="B Nazanin" pitchFamily="2" charset="-78"/>
              </a:rPr>
              <a:t>غذایی</a:t>
            </a:r>
            <a:r>
              <a:rPr lang="fa-IR" sz="1800" b="1" dirty="0" smtClean="0">
                <a:solidFill>
                  <a:srgbClr val="FF0000"/>
                </a:solidFill>
                <a:latin typeface="Arial" pitchFamily="34" charset="0"/>
                <a:cs typeface="B Nazanin" pitchFamily="2" charset="-78"/>
              </a:rPr>
              <a:t>:</a:t>
            </a:r>
            <a:r>
              <a:rPr lang="fa-IR" sz="1800" b="1" dirty="0" smtClean="0">
                <a:latin typeface="Arial" pitchFamily="34" charset="0"/>
                <a:cs typeface="B Nazanin" pitchFamily="2" charset="-78"/>
              </a:rPr>
              <a:t>از</a:t>
            </a:r>
            <a:r>
              <a:rPr lang="fa-IR" sz="1800" b="1" dirty="0" smtClean="0">
                <a:solidFill>
                  <a:srgbClr val="FF0000"/>
                </a:solidFill>
                <a:latin typeface="Arial" pitchFamily="34" charset="0"/>
                <a:cs typeface="B Nazanin" pitchFamily="2" charset="-78"/>
              </a:rPr>
              <a:t> </a:t>
            </a:r>
            <a:r>
              <a:rPr lang="fa-IR" sz="1800" b="1" dirty="0" smtClean="0">
                <a:latin typeface="Arial" pitchFamily="34" charset="0"/>
                <a:cs typeface="B Nazanin" pitchFamily="2" charset="-78"/>
              </a:rPr>
              <a:t>ارتباط چند زنجیره ی غذایی شبکه ی غذایی بوجود می آید.</a:t>
            </a:r>
            <a:br>
              <a:rPr lang="fa-IR" sz="1800" b="1" dirty="0" smtClean="0">
                <a:latin typeface="Arial" pitchFamily="34" charset="0"/>
                <a:cs typeface="B Nazanin" pitchFamily="2" charset="-78"/>
              </a:rPr>
            </a:br>
            <a:endParaRPr lang="fa-IR" sz="1800" dirty="0">
              <a:cs typeface="B Nazanin" pitchFamily="2" charset="-78"/>
            </a:endParaRPr>
          </a:p>
        </p:txBody>
      </p:sp>
      <p:pic>
        <p:nvPicPr>
          <p:cNvPr id="5122" name="Picture 2" descr="F:\شبک ه غ.gif"/>
          <p:cNvPicPr>
            <a:picLocks noChangeAspect="1" noChangeArrowheads="1"/>
          </p:cNvPicPr>
          <p:nvPr/>
        </p:nvPicPr>
        <p:blipFill>
          <a:blip r:embed="rId2" cstate="print"/>
          <a:srcRect/>
          <a:stretch>
            <a:fillRect/>
          </a:stretch>
        </p:blipFill>
        <p:spPr bwMode="auto">
          <a:xfrm>
            <a:off x="5857884" y="2500306"/>
            <a:ext cx="3000366" cy="3571900"/>
          </a:xfrm>
          <a:prstGeom prst="rect">
            <a:avLst/>
          </a:prstGeom>
          <a:noFill/>
        </p:spPr>
      </p:pic>
      <p:pic>
        <p:nvPicPr>
          <p:cNvPr id="5123" name="Picture 3" descr="F:\ز غذایی.jpg"/>
          <p:cNvPicPr>
            <a:picLocks noChangeAspect="1" noChangeArrowheads="1"/>
          </p:cNvPicPr>
          <p:nvPr/>
        </p:nvPicPr>
        <p:blipFill>
          <a:blip r:embed="rId3" cstate="print"/>
          <a:srcRect/>
          <a:stretch>
            <a:fillRect/>
          </a:stretch>
        </p:blipFill>
        <p:spPr bwMode="auto">
          <a:xfrm>
            <a:off x="1428728" y="2000240"/>
            <a:ext cx="3714776" cy="845375"/>
          </a:xfrm>
          <a:prstGeom prst="rect">
            <a:avLst/>
          </a:prstGeom>
          <a:noFill/>
        </p:spPr>
      </p:pic>
      <p:pic>
        <p:nvPicPr>
          <p:cNvPr id="24578" name="Picture 2"/>
          <p:cNvPicPr>
            <a:picLocks noChangeAspect="1" noChangeArrowheads="1"/>
          </p:cNvPicPr>
          <p:nvPr/>
        </p:nvPicPr>
        <p:blipFill>
          <a:blip r:embed="rId4" cstate="print"/>
          <a:srcRect/>
          <a:stretch>
            <a:fillRect/>
          </a:stretch>
        </p:blipFill>
        <p:spPr bwMode="auto">
          <a:xfrm>
            <a:off x="1285852" y="285728"/>
            <a:ext cx="3571900" cy="1500198"/>
          </a:xfrm>
          <a:prstGeom prst="rect">
            <a:avLst/>
          </a:prstGeom>
          <a:noFill/>
          <a:ln w="9525">
            <a:noFill/>
            <a:miter lim="800000"/>
            <a:headEnd/>
            <a:tailEnd/>
          </a:ln>
          <a:effectLst/>
        </p:spPr>
      </p:pic>
      <p:pic>
        <p:nvPicPr>
          <p:cNvPr id="24579" name="Picture 3"/>
          <p:cNvPicPr>
            <a:picLocks noChangeAspect="1" noChangeArrowheads="1"/>
          </p:cNvPicPr>
          <p:nvPr/>
        </p:nvPicPr>
        <p:blipFill>
          <a:blip r:embed="rId5" cstate="print"/>
          <a:srcRect/>
          <a:stretch>
            <a:fillRect/>
          </a:stretch>
        </p:blipFill>
        <p:spPr bwMode="auto">
          <a:xfrm>
            <a:off x="1285852" y="3071810"/>
            <a:ext cx="3852858" cy="3214711"/>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357166"/>
            <a:ext cx="3657600" cy="5830274"/>
          </a:xfrm>
        </p:spPr>
        <p:txBody>
          <a:bodyPr>
            <a:normAutofit/>
          </a:bodyPr>
          <a:lstStyle/>
          <a:p>
            <a:r>
              <a:rPr lang="fa-IR" sz="2400" b="1" dirty="0" smtClean="0">
                <a:solidFill>
                  <a:srgbClr val="FFC000"/>
                </a:solidFill>
                <a:latin typeface="Arial" pitchFamily="34" charset="0"/>
                <a:cs typeface="B Nazanin" pitchFamily="2" charset="-78"/>
              </a:rPr>
              <a:t>هرم </a:t>
            </a:r>
            <a:r>
              <a:rPr lang="fa-IR" sz="1800" b="1" dirty="0" smtClean="0">
                <a:solidFill>
                  <a:srgbClr val="FFC000"/>
                </a:solidFill>
                <a:latin typeface="Arial" pitchFamily="34" charset="0"/>
                <a:cs typeface="B Nazanin" pitchFamily="2" charset="-78"/>
              </a:rPr>
              <a:t>انرژی</a:t>
            </a:r>
            <a:r>
              <a:rPr lang="fa-IR" sz="1800" b="1" dirty="0" smtClean="0">
                <a:latin typeface="Arial" pitchFamily="34" charset="0"/>
                <a:cs typeface="B Nazanin" pitchFamily="2" charset="-78"/>
              </a:rPr>
              <a:t>:کاهش تدریجی مقدار انرژی از تولید کننده ها به مصرف کننده ها ی یک زنجیره ی غذایی به صورت هرمی بنام هرم انرژی نشان می دهند.</a:t>
            </a: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1800" b="1" dirty="0" smtClean="0">
                <a:solidFill>
                  <a:schemeClr val="tx2">
                    <a:lumMod val="60000"/>
                    <a:lumOff val="40000"/>
                  </a:schemeClr>
                </a:solidFill>
                <a:latin typeface="Arial" pitchFamily="34" charset="0"/>
                <a:cs typeface="B Nazanin" pitchFamily="2" charset="-78"/>
              </a:rPr>
              <a:t>روش های به هدر رفتن انرژی در زنجیره ی غذایی:</a:t>
            </a: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1600" b="1" dirty="0" smtClean="0">
                <a:latin typeface="Arial" pitchFamily="34" charset="0"/>
                <a:cs typeface="B Nazanin" pitchFamily="2" charset="-78"/>
              </a:rPr>
              <a:t>1. مقداری صرف فعالیت زیستی جاندار می شود.</a:t>
            </a:r>
            <a:br>
              <a:rPr lang="fa-IR" sz="1600" b="1" dirty="0" smtClean="0">
                <a:latin typeface="Arial" pitchFamily="34" charset="0"/>
                <a:cs typeface="B Nazanin" pitchFamily="2" charset="-78"/>
              </a:rPr>
            </a:br>
            <a:r>
              <a:rPr lang="fa-IR" sz="1600" b="1" dirty="0" smtClean="0">
                <a:latin typeface="Arial" pitchFamily="34" charset="0"/>
                <a:cs typeface="B Nazanin" pitchFamily="2" charset="-78"/>
              </a:rPr>
              <a:t>2. مقداری از طریق ادرار ومدفوع تلف می شود .</a:t>
            </a:r>
            <a:br>
              <a:rPr lang="fa-IR" sz="1600" b="1" dirty="0" smtClean="0">
                <a:latin typeface="Arial" pitchFamily="34" charset="0"/>
                <a:cs typeface="B Nazanin" pitchFamily="2" charset="-78"/>
              </a:rPr>
            </a:br>
            <a:r>
              <a:rPr lang="fa-IR" sz="1600" b="1" dirty="0" smtClean="0">
                <a:latin typeface="Arial" pitchFamily="34" charset="0"/>
                <a:cs typeface="B Nazanin" pitchFamily="2" charset="-78"/>
              </a:rPr>
              <a:t>3. مقداری بوسیله ی تجزیه کنندگان مصرف می شود.</a:t>
            </a:r>
          </a:p>
          <a:p>
            <a:endParaRPr lang="fa-IR" sz="1600" b="1" dirty="0" smtClean="0">
              <a:latin typeface="Arial" pitchFamily="34" charset="0"/>
              <a:cs typeface="B Nazanin" pitchFamily="2" charset="-78"/>
            </a:endParaRPr>
          </a:p>
          <a:p>
            <a:r>
              <a:rPr lang="fa-IR" sz="1800" b="1" dirty="0" smtClean="0">
                <a:solidFill>
                  <a:schemeClr val="tx2">
                    <a:lumMod val="60000"/>
                    <a:lumOff val="40000"/>
                  </a:schemeClr>
                </a:solidFill>
                <a:latin typeface="Arial"/>
                <a:cs typeface="B Nazanin" pitchFamily="2" charset="-78"/>
              </a:rPr>
              <a:t>هرم انرژی ،هرم ماده نیز به شمار می رود.چرا؟</a:t>
            </a:r>
            <a:r>
              <a:rPr lang="fa-IR" sz="1600" b="1" dirty="0" smtClean="0">
                <a:latin typeface="Arial"/>
                <a:cs typeface="B Nazanin" pitchFamily="2" charset="-78"/>
              </a:rPr>
              <a:t/>
            </a:r>
            <a:br>
              <a:rPr lang="fa-IR" sz="1600" b="1" dirty="0" smtClean="0">
                <a:latin typeface="Arial"/>
                <a:cs typeface="B Nazanin" pitchFamily="2" charset="-78"/>
              </a:rPr>
            </a:br>
            <a:r>
              <a:rPr lang="fa-IR" sz="1600" b="1" dirty="0" smtClean="0">
                <a:latin typeface="Arial"/>
                <a:cs typeface="B Nazanin" pitchFamily="2" charset="-78"/>
              </a:rPr>
              <a:t>زیرا موجودات زنده برای بدست آوردن </a:t>
            </a:r>
          </a:p>
          <a:p>
            <a:r>
              <a:rPr lang="fa-IR" sz="1600" b="1" dirty="0" smtClean="0">
                <a:latin typeface="Arial"/>
                <a:cs typeface="B Nazanin" pitchFamily="2" charset="-78"/>
              </a:rPr>
              <a:t>انرژی، ماده(غذا) مصرف می کنند.</a:t>
            </a:r>
            <a:endParaRPr lang="fa-IR" sz="1600" dirty="0">
              <a:cs typeface="B Nazanin" pitchFamily="2" charset="-78"/>
            </a:endParaRPr>
          </a:p>
        </p:txBody>
      </p:sp>
      <p:pic>
        <p:nvPicPr>
          <p:cNvPr id="1026" name="Picture 2" descr="F:\هرم.gif"/>
          <p:cNvPicPr>
            <a:picLocks noChangeAspect="1" noChangeArrowheads="1"/>
          </p:cNvPicPr>
          <p:nvPr/>
        </p:nvPicPr>
        <p:blipFill>
          <a:blip r:embed="rId2" cstate="print"/>
          <a:srcRect/>
          <a:stretch>
            <a:fillRect/>
          </a:stretch>
        </p:blipFill>
        <p:spPr bwMode="auto">
          <a:xfrm>
            <a:off x="1071538" y="3286124"/>
            <a:ext cx="4476750" cy="3429000"/>
          </a:xfrm>
          <a:prstGeom prst="rect">
            <a:avLst/>
          </a:prstGeom>
          <a:noFill/>
        </p:spPr>
      </p:pic>
      <p:pic>
        <p:nvPicPr>
          <p:cNvPr id="25602" name="Picture 2"/>
          <p:cNvPicPr>
            <a:picLocks noChangeAspect="1" noChangeArrowheads="1"/>
          </p:cNvPicPr>
          <p:nvPr/>
        </p:nvPicPr>
        <p:blipFill>
          <a:blip r:embed="rId3" cstate="print"/>
          <a:srcRect/>
          <a:stretch>
            <a:fillRect/>
          </a:stretch>
        </p:blipFill>
        <p:spPr bwMode="auto">
          <a:xfrm>
            <a:off x="1214414" y="214290"/>
            <a:ext cx="4143404" cy="3000371"/>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500042"/>
            <a:ext cx="3657600" cy="5687398"/>
          </a:xfrm>
        </p:spPr>
        <p:txBody>
          <a:bodyPr>
            <a:normAutofit/>
          </a:bodyPr>
          <a:lstStyle/>
          <a:p>
            <a:r>
              <a:rPr lang="fa-IR" sz="2000" b="1" dirty="0" smtClean="0">
                <a:solidFill>
                  <a:srgbClr val="00B0F0"/>
                </a:solidFill>
                <a:latin typeface="Arial"/>
                <a:cs typeface="B Nazanin" pitchFamily="2" charset="-78"/>
              </a:rPr>
              <a:t>هرم تعداد</a:t>
            </a:r>
            <a:r>
              <a:rPr lang="fa-IR" sz="1800" b="1" dirty="0" smtClean="0">
                <a:solidFill>
                  <a:srgbClr val="00B0F0"/>
                </a:solidFill>
                <a:latin typeface="Arial"/>
                <a:cs typeface="B Nazanin" pitchFamily="2" charset="-78"/>
              </a:rPr>
              <a:t>: </a:t>
            </a:r>
            <a:r>
              <a:rPr lang="fa-IR" sz="1800" b="1" dirty="0" smtClean="0">
                <a:latin typeface="Arial"/>
                <a:cs typeface="B Nazanin" pitchFamily="2" charset="-78"/>
              </a:rPr>
              <a:t>هرمی که در آن افراد مصرف کننده به تدریج بزرگتر،اما از تعداد آنها کاسته می شود.</a:t>
            </a:r>
            <a:endParaRPr lang="fa-IR" sz="1800" dirty="0">
              <a:cs typeface="B Nazanin" pitchFamily="2" charset="-78"/>
            </a:endParaRPr>
          </a:p>
        </p:txBody>
      </p:sp>
      <p:pic>
        <p:nvPicPr>
          <p:cNvPr id="2050" name="Picture 2" descr="C:\Documents and Settings\Keyhan\Desktop\My Pictures\Food-BMI-BMR.jpg"/>
          <p:cNvPicPr>
            <a:picLocks noChangeAspect="1" noChangeArrowheads="1"/>
          </p:cNvPicPr>
          <p:nvPr/>
        </p:nvPicPr>
        <p:blipFill>
          <a:blip r:embed="rId2" cstate="print"/>
          <a:srcRect/>
          <a:stretch>
            <a:fillRect/>
          </a:stretch>
        </p:blipFill>
        <p:spPr bwMode="auto">
          <a:xfrm>
            <a:off x="5600661" y="2857496"/>
            <a:ext cx="3543339" cy="3686175"/>
          </a:xfrm>
          <a:prstGeom prst="rect">
            <a:avLst/>
          </a:prstGeom>
          <a:noFill/>
        </p:spPr>
      </p:pic>
      <p:pic>
        <p:nvPicPr>
          <p:cNvPr id="26626" name="Picture 2"/>
          <p:cNvPicPr>
            <a:picLocks noChangeAspect="1" noChangeArrowheads="1"/>
          </p:cNvPicPr>
          <p:nvPr/>
        </p:nvPicPr>
        <p:blipFill>
          <a:blip r:embed="rId3" cstate="print"/>
          <a:srcRect/>
          <a:stretch>
            <a:fillRect/>
          </a:stretch>
        </p:blipFill>
        <p:spPr bwMode="auto">
          <a:xfrm>
            <a:off x="1357290" y="285728"/>
            <a:ext cx="3714744" cy="6143668"/>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yoosdownload.persiangig.com/1.JPG"/>
          <p:cNvPicPr>
            <a:picLocks noChangeAspect="1" noChangeArrowheads="1"/>
          </p:cNvPicPr>
          <p:nvPr/>
        </p:nvPicPr>
        <p:blipFill>
          <a:blip r:embed="rId2" cstate="print"/>
          <a:srcRect/>
          <a:stretch>
            <a:fillRect/>
          </a:stretch>
        </p:blipFill>
        <p:spPr bwMode="auto">
          <a:xfrm>
            <a:off x="1428728" y="785794"/>
            <a:ext cx="7286676" cy="5500726"/>
          </a:xfrm>
          <a:prstGeom prst="rect">
            <a:avLst/>
          </a:prstGeom>
          <a:noFill/>
        </p:spPr>
      </p:pic>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00628" y="285728"/>
            <a:ext cx="3933060" cy="5901712"/>
          </a:xfrm>
        </p:spPr>
        <p:txBody>
          <a:bodyPr>
            <a:normAutofit/>
          </a:bodyPr>
          <a:lstStyle/>
          <a:p>
            <a:pPr>
              <a:buNone/>
            </a:pPr>
            <a:r>
              <a:rPr lang="fa-IR" sz="1800" b="1" dirty="0" smtClean="0">
                <a:latin typeface="Arial"/>
                <a:cs typeface="B Nazanin" pitchFamily="2" charset="-78"/>
              </a:rPr>
              <a:t>      </a:t>
            </a:r>
            <a:r>
              <a:rPr lang="fa-IR" sz="1800" b="1" dirty="0" smtClean="0">
                <a:solidFill>
                  <a:schemeClr val="bg1">
                    <a:lumMod val="65000"/>
                  </a:schemeClr>
                </a:solidFill>
                <a:latin typeface="Arial"/>
                <a:cs typeface="B Nazanin" pitchFamily="2" charset="-78"/>
              </a:rPr>
              <a:t>پوسیدگی</a:t>
            </a:r>
            <a:r>
              <a:rPr lang="fa-IR" sz="1800" b="1" dirty="0" smtClean="0">
                <a:latin typeface="Arial"/>
                <a:cs typeface="B Nazanin" pitchFamily="2" charset="-78"/>
              </a:rPr>
              <a:t>:عملی که در آن مواد آلی بدن جانداران به مواد معدنی مرده تبدیل می شود.</a:t>
            </a:r>
            <a:r>
              <a:rPr lang="fa-IR" sz="2000" b="1" dirty="0" smtClean="0">
                <a:latin typeface="Arial"/>
                <a:cs typeface="B Nazanin" pitchFamily="2" charset="-78"/>
              </a:rPr>
              <a:t/>
            </a:r>
            <a:br>
              <a:rPr lang="fa-IR" sz="2000" b="1" dirty="0" smtClean="0">
                <a:latin typeface="Arial"/>
                <a:cs typeface="B Nazanin" pitchFamily="2" charset="-78"/>
              </a:rPr>
            </a:br>
            <a:r>
              <a:rPr lang="fa-IR" sz="2000" b="1" dirty="0" smtClean="0">
                <a:latin typeface="Arial"/>
                <a:cs typeface="B Nazanin" pitchFamily="2" charset="-78"/>
              </a:rPr>
              <a:t> </a:t>
            </a:r>
            <a:br>
              <a:rPr lang="fa-IR" sz="2000" b="1" dirty="0" smtClean="0">
                <a:latin typeface="Arial"/>
                <a:cs typeface="B Nazanin" pitchFamily="2" charset="-78"/>
              </a:rPr>
            </a:br>
            <a:r>
              <a:rPr lang="fa-IR" sz="2000" b="1" dirty="0" smtClean="0">
                <a:latin typeface="Arial"/>
                <a:cs typeface="B Nazanin" pitchFamily="2" charset="-78"/>
              </a:rPr>
              <a:t>● </a:t>
            </a:r>
            <a:r>
              <a:rPr lang="fa-IR" sz="1800" b="1" u="sng" dirty="0" smtClean="0">
                <a:solidFill>
                  <a:schemeClr val="bg2">
                    <a:lumMod val="75000"/>
                  </a:schemeClr>
                </a:solidFill>
                <a:latin typeface="Arial"/>
                <a:cs typeface="B Nazanin" pitchFamily="2" charset="-78"/>
              </a:rPr>
              <a:t>عوامل</a:t>
            </a:r>
            <a:r>
              <a:rPr lang="fa-IR" sz="1800" b="1" dirty="0" smtClean="0">
                <a:solidFill>
                  <a:schemeClr val="bg2">
                    <a:lumMod val="75000"/>
                  </a:schemeClr>
                </a:solidFill>
                <a:latin typeface="Arial"/>
                <a:cs typeface="B Nazanin" pitchFamily="2" charset="-78"/>
              </a:rPr>
              <a:t> موثر در پوسیدگی:</a:t>
            </a:r>
            <a:r>
              <a:rPr lang="fa-IR" sz="2000" b="1" dirty="0" smtClean="0">
                <a:latin typeface="Arial"/>
                <a:cs typeface="B Nazanin" pitchFamily="2" charset="-78"/>
              </a:rPr>
              <a:t/>
            </a:r>
            <a:br>
              <a:rPr lang="fa-IR" sz="2000" b="1" dirty="0" smtClean="0">
                <a:latin typeface="Arial"/>
                <a:cs typeface="B Nazanin" pitchFamily="2" charset="-78"/>
              </a:rPr>
            </a:br>
            <a:r>
              <a:rPr lang="fa-IR" sz="2000" b="1" dirty="0" smtClean="0">
                <a:latin typeface="Arial"/>
                <a:cs typeface="B Nazanin" pitchFamily="2" charset="-78"/>
              </a:rPr>
              <a:t/>
            </a:r>
            <a:br>
              <a:rPr lang="fa-IR" sz="2000" b="1" dirty="0" smtClean="0">
                <a:latin typeface="Arial"/>
                <a:cs typeface="B Nazanin" pitchFamily="2" charset="-78"/>
              </a:rPr>
            </a:br>
            <a:r>
              <a:rPr lang="fa-IR" sz="1800" b="1" dirty="0" smtClean="0">
                <a:latin typeface="Arial"/>
                <a:cs typeface="B Nazanin" pitchFamily="2" charset="-78"/>
              </a:rPr>
              <a:t>1. </a:t>
            </a:r>
            <a:r>
              <a:rPr lang="fa-IR" sz="1800" b="1" dirty="0" smtClean="0">
                <a:solidFill>
                  <a:schemeClr val="bg2">
                    <a:lumMod val="75000"/>
                  </a:schemeClr>
                </a:solidFill>
                <a:latin typeface="Arial"/>
                <a:cs typeface="B Nazanin" pitchFamily="2" charset="-78"/>
              </a:rPr>
              <a:t>آنزیم های موجود در سلولهای جانداران:</a:t>
            </a:r>
            <a:r>
              <a:rPr lang="fa-IR" sz="2000" b="1" dirty="0" smtClean="0">
                <a:solidFill>
                  <a:schemeClr val="bg2">
                    <a:lumMod val="75000"/>
                  </a:schemeClr>
                </a:solidFill>
                <a:latin typeface="Arial"/>
                <a:cs typeface="B Nazanin" pitchFamily="2" charset="-78"/>
              </a:rPr>
              <a:t> </a:t>
            </a:r>
            <a:r>
              <a:rPr lang="fa-IR" sz="1800" b="1" dirty="0" smtClean="0">
                <a:latin typeface="Arial"/>
                <a:cs typeface="B Nazanin" pitchFamily="2" charset="-78"/>
              </a:rPr>
              <a:t>این آنزیمها بعد از مرگ ،شروع به تجزیه ی سلولها وبافتهای خودی می کند.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solidFill>
                  <a:schemeClr val="bg2">
                    <a:lumMod val="75000"/>
                  </a:schemeClr>
                </a:solidFill>
                <a:latin typeface="Arial"/>
                <a:cs typeface="B Nazanin" pitchFamily="2" charset="-78"/>
              </a:rPr>
              <a:t>2.جانوران مردار خوار(لاشخورها وکرم ها): </a:t>
            </a:r>
            <a:r>
              <a:rPr lang="fa-IR" sz="1800" b="1" dirty="0" smtClean="0">
                <a:latin typeface="Arial"/>
                <a:cs typeface="B Nazanin" pitchFamily="2" charset="-78"/>
              </a:rPr>
              <a:t>با نوک زدن یا سوراخ کردن جسد باعث از هم گسیختگی بافتهای  بدن می شود.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solidFill>
                  <a:schemeClr val="bg2">
                    <a:lumMod val="75000"/>
                  </a:schemeClr>
                </a:solidFill>
                <a:latin typeface="Arial"/>
                <a:cs typeface="B Nazanin" pitchFamily="2" charset="-78"/>
              </a:rPr>
              <a:t>3.میکروبها(بویژه باکتری ها وقارچها):</a:t>
            </a:r>
            <a:r>
              <a:rPr lang="fa-IR" sz="1800" b="1" dirty="0" smtClean="0">
                <a:latin typeface="Arial"/>
                <a:cs typeface="B Nazanin" pitchFamily="2" charset="-78"/>
              </a:rPr>
              <a:t>نقش اصلی در پوسیدگی دارند.</a:t>
            </a:r>
          </a:p>
          <a:p>
            <a:pPr>
              <a:buNone/>
            </a:pPr>
            <a:endParaRPr lang="fa-IR" sz="1800" b="1" dirty="0" smtClean="0">
              <a:latin typeface="Arial"/>
              <a:cs typeface="B Nazanin" pitchFamily="2" charset="-78"/>
            </a:endParaRPr>
          </a:p>
          <a:p>
            <a:pPr>
              <a:buNone/>
            </a:pPr>
            <a:r>
              <a:rPr lang="fa-IR" sz="2000" b="1" dirty="0" smtClean="0">
                <a:solidFill>
                  <a:schemeClr val="tx2">
                    <a:lumMod val="60000"/>
                    <a:lumOff val="40000"/>
                  </a:schemeClr>
                </a:solidFill>
                <a:latin typeface="Arial"/>
                <a:cs typeface="B Nazanin" pitchFamily="2" charset="-78"/>
              </a:rPr>
              <a:t>تجزیه کننده:</a:t>
            </a:r>
            <a:r>
              <a:rPr lang="fa-IR" sz="1800" b="1" dirty="0" smtClean="0">
                <a:latin typeface="Arial"/>
                <a:cs typeface="B Nazanin" pitchFamily="2" charset="-78"/>
              </a:rPr>
              <a:t>جاندارانی که مواد آلی را تجزیه می کنند.</a:t>
            </a:r>
            <a:r>
              <a:rPr lang="fa-IR" sz="2000" b="1" dirty="0" smtClean="0">
                <a:latin typeface="Arial"/>
                <a:cs typeface="B Nazanin" pitchFamily="2" charset="-78"/>
              </a:rPr>
              <a:t/>
            </a:r>
            <a:br>
              <a:rPr lang="fa-IR" sz="2000" b="1" dirty="0" smtClean="0">
                <a:latin typeface="Arial"/>
                <a:cs typeface="B Nazanin" pitchFamily="2" charset="-78"/>
              </a:rPr>
            </a:br>
            <a:r>
              <a:rPr lang="fa-IR" sz="1800" b="1" dirty="0" smtClean="0">
                <a:latin typeface="Arial"/>
                <a:cs typeface="2  Nazanin" pitchFamily="2" charset="-78"/>
              </a:rPr>
              <a:t/>
            </a:r>
            <a:br>
              <a:rPr lang="fa-IR" sz="1800" b="1" dirty="0" smtClean="0">
                <a:latin typeface="Arial"/>
                <a:cs typeface="2  Nazanin" pitchFamily="2" charset="-78"/>
              </a:rPr>
            </a:br>
            <a:endParaRPr lang="fa-IR" sz="2000" dirty="0">
              <a:cs typeface="B Nazanin" pitchFamily="2" charset="-78"/>
            </a:endParaRPr>
          </a:p>
        </p:txBody>
      </p:sp>
      <p:pic>
        <p:nvPicPr>
          <p:cNvPr id="3074" name="Picture 2" descr="F:\لاشخور2.jpg"/>
          <p:cNvPicPr>
            <a:picLocks noChangeAspect="1" noChangeArrowheads="1"/>
          </p:cNvPicPr>
          <p:nvPr/>
        </p:nvPicPr>
        <p:blipFill>
          <a:blip r:embed="rId2" cstate="print"/>
          <a:srcRect/>
          <a:stretch>
            <a:fillRect/>
          </a:stretch>
        </p:blipFill>
        <p:spPr bwMode="auto">
          <a:xfrm>
            <a:off x="1142976" y="214291"/>
            <a:ext cx="3857652" cy="3571900"/>
          </a:xfrm>
          <a:prstGeom prst="rect">
            <a:avLst/>
          </a:prstGeom>
          <a:noFill/>
        </p:spPr>
      </p:pic>
      <p:pic>
        <p:nvPicPr>
          <p:cNvPr id="6" name="Content Placeholder 4" descr="IMG_1938"/>
          <p:cNvPicPr>
            <a:picLocks noGrp="1" noChangeAspect="1" noChangeArrowheads="1"/>
          </p:cNvPicPr>
          <p:nvPr>
            <p:ph sz="half" idx="1"/>
          </p:nvPr>
        </p:nvPicPr>
        <p:blipFill>
          <a:blip r:embed="rId3" cstate="print"/>
          <a:srcRect l="7478" t="3336" r="8963"/>
          <a:stretch>
            <a:fillRect/>
          </a:stretch>
        </p:blipFill>
        <p:spPr>
          <a:xfrm>
            <a:off x="1142976" y="4000504"/>
            <a:ext cx="3857652" cy="2605088"/>
          </a:xfrm>
          <a:noFill/>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72066" y="428604"/>
            <a:ext cx="3861622" cy="5758836"/>
          </a:xfrm>
        </p:spPr>
        <p:txBody>
          <a:bodyPr>
            <a:normAutofit/>
          </a:bodyPr>
          <a:lstStyle/>
          <a:p>
            <a:r>
              <a:rPr lang="fa-IR" sz="2000" b="1" dirty="0" smtClean="0">
                <a:solidFill>
                  <a:schemeClr val="bg1">
                    <a:lumMod val="50000"/>
                  </a:schemeClr>
                </a:solidFill>
                <a:latin typeface="Arial" pitchFamily="34" charset="0"/>
                <a:cs typeface="B Karim" pitchFamily="2" charset="-78"/>
              </a:rPr>
              <a:t>نحوه ی عمل تجزیه کنندگان در پوسیدگی:</a:t>
            </a:r>
            <a:r>
              <a:rPr lang="fa-IR" sz="2000" b="1" dirty="0" smtClean="0">
                <a:latin typeface="Arial" pitchFamily="34" charset="0"/>
                <a:cs typeface="B Karim" pitchFamily="2" charset="-78"/>
              </a:rPr>
              <a:t/>
            </a:r>
            <a:br>
              <a:rPr lang="fa-IR" sz="2000" b="1" dirty="0" smtClean="0">
                <a:latin typeface="Arial" pitchFamily="34" charset="0"/>
                <a:cs typeface="B Karim" pitchFamily="2" charset="-78"/>
              </a:rPr>
            </a:br>
            <a:r>
              <a:rPr lang="fa-IR" sz="1800" b="1" dirty="0" smtClean="0">
                <a:latin typeface="Arial" pitchFamily="34" charset="0"/>
                <a:cs typeface="B Karim" pitchFamily="2" charset="-78"/>
              </a:rPr>
              <a:t>1. قرار گرفتن تعدادی هاگ باکتریها وقارچها روی جسد کمی پس از مرگ جاندار</a:t>
            </a:r>
            <a:br>
              <a:rPr lang="fa-IR" sz="1800" b="1" dirty="0" smtClean="0">
                <a:latin typeface="Arial" pitchFamily="34" charset="0"/>
                <a:cs typeface="B Karim" pitchFamily="2" charset="-78"/>
              </a:rPr>
            </a:br>
            <a:r>
              <a:rPr lang="fa-IR" sz="1800" b="1" dirty="0" smtClean="0">
                <a:latin typeface="Arial" pitchFamily="34" charset="0"/>
                <a:cs typeface="B Karim" pitchFamily="2" charset="-78"/>
              </a:rPr>
              <a:t>2. تولید مثل باکتریهاوقارچها</a:t>
            </a:r>
            <a:br>
              <a:rPr lang="fa-IR" sz="1800" b="1" dirty="0" smtClean="0">
                <a:latin typeface="Arial" pitchFamily="34" charset="0"/>
                <a:cs typeface="B Karim" pitchFamily="2" charset="-78"/>
              </a:rPr>
            </a:br>
            <a:r>
              <a:rPr lang="fa-IR" sz="1800" b="1" dirty="0" smtClean="0">
                <a:latin typeface="Arial" pitchFamily="34" charset="0"/>
                <a:cs typeface="B Karim" pitchFamily="2" charset="-78"/>
              </a:rPr>
              <a:t>3. نفوذ آنها در بخش های مختلف جسد</a:t>
            </a:r>
            <a:br>
              <a:rPr lang="fa-IR" sz="1800" b="1" dirty="0" smtClean="0">
                <a:latin typeface="Arial" pitchFamily="34" charset="0"/>
                <a:cs typeface="B Karim" pitchFamily="2" charset="-78"/>
              </a:rPr>
            </a:br>
            <a:r>
              <a:rPr lang="fa-IR" sz="1800" b="1" dirty="0" smtClean="0">
                <a:latin typeface="Arial" pitchFamily="34" charset="0"/>
                <a:cs typeface="B Karim" pitchFamily="2" charset="-78"/>
              </a:rPr>
              <a:t>4. ترشح آنزیم های گوارشی توسط آنها</a:t>
            </a:r>
            <a:br>
              <a:rPr lang="fa-IR" sz="1800" b="1" dirty="0" smtClean="0">
                <a:latin typeface="Arial" pitchFamily="34" charset="0"/>
                <a:cs typeface="B Karim" pitchFamily="2" charset="-78"/>
              </a:rPr>
            </a:br>
            <a:r>
              <a:rPr lang="fa-IR" sz="1800" b="1" dirty="0" smtClean="0">
                <a:latin typeface="Arial" pitchFamily="34" charset="0"/>
                <a:cs typeface="B Karim" pitchFamily="2" charset="-78"/>
              </a:rPr>
              <a:t>5. تجزیه ی بافتهای جسد توسط آنزیم ها به مواد محلول</a:t>
            </a:r>
            <a:br>
              <a:rPr lang="fa-IR" sz="1800" b="1" dirty="0" smtClean="0">
                <a:latin typeface="Arial" pitchFamily="34" charset="0"/>
                <a:cs typeface="B Karim" pitchFamily="2" charset="-78"/>
              </a:rPr>
            </a:br>
            <a:r>
              <a:rPr lang="fa-IR" sz="1800" b="1" dirty="0" smtClean="0">
                <a:latin typeface="Arial" pitchFamily="34" charset="0"/>
                <a:cs typeface="B Karim" pitchFamily="2" charset="-78"/>
              </a:rPr>
              <a:t>6.جذب مواد تجزیه شده توسط میکروبها</a:t>
            </a:r>
            <a:br>
              <a:rPr lang="fa-IR" sz="1800" b="1" dirty="0" smtClean="0">
                <a:latin typeface="Arial" pitchFamily="34" charset="0"/>
                <a:cs typeface="B Karim" pitchFamily="2" charset="-78"/>
              </a:rPr>
            </a:br>
            <a:r>
              <a:rPr lang="fa-IR" sz="2000" b="1" dirty="0" smtClean="0">
                <a:latin typeface="Arial" pitchFamily="34" charset="0"/>
                <a:cs typeface="B Karim" pitchFamily="2" charset="-78"/>
              </a:rPr>
              <a:t/>
            </a:r>
            <a:br>
              <a:rPr lang="fa-IR" sz="2000" b="1" dirty="0" smtClean="0">
                <a:latin typeface="Arial" pitchFamily="34" charset="0"/>
                <a:cs typeface="B Karim" pitchFamily="2" charset="-78"/>
              </a:rPr>
            </a:br>
            <a:r>
              <a:rPr lang="fa-IR" sz="2000" b="1" dirty="0" smtClean="0">
                <a:latin typeface="Arial"/>
                <a:cs typeface="B Karim" pitchFamily="2" charset="-78"/>
              </a:rPr>
              <a:t> ●</a:t>
            </a:r>
            <a:r>
              <a:rPr lang="fa-IR" sz="2000" b="1" dirty="0" smtClean="0">
                <a:solidFill>
                  <a:schemeClr val="accent3"/>
                </a:solidFill>
                <a:latin typeface="Arial"/>
                <a:cs typeface="B Karim" pitchFamily="2" charset="-78"/>
              </a:rPr>
              <a:t>پوسیدگی با تولید گرما همراه است چرا؟</a:t>
            </a:r>
            <a:r>
              <a:rPr lang="fa-IR" sz="2000" b="1" dirty="0" smtClean="0">
                <a:latin typeface="Arial"/>
                <a:cs typeface="B Karim" pitchFamily="2" charset="-78"/>
              </a:rPr>
              <a:t/>
            </a:r>
            <a:br>
              <a:rPr lang="fa-IR" sz="2000" b="1" dirty="0" smtClean="0">
                <a:latin typeface="Arial"/>
                <a:cs typeface="B Karim" pitchFamily="2" charset="-78"/>
              </a:rPr>
            </a:br>
            <a:r>
              <a:rPr lang="fa-IR" sz="1800" b="1" dirty="0" smtClean="0">
                <a:latin typeface="Arial"/>
                <a:cs typeface="B Karim" pitchFamily="2" charset="-78"/>
              </a:rPr>
              <a:t>میلیونها میکروب که در حال تجزیه هستند گرما تولید می کنند.</a:t>
            </a:r>
            <a:br>
              <a:rPr lang="fa-IR" sz="1800" b="1" dirty="0" smtClean="0">
                <a:latin typeface="Arial"/>
                <a:cs typeface="B Karim" pitchFamily="2" charset="-78"/>
              </a:rPr>
            </a:br>
            <a:r>
              <a:rPr lang="fa-IR" sz="1800" b="1" dirty="0" smtClean="0">
                <a:latin typeface="Arial"/>
                <a:cs typeface="B Karim" pitchFamily="2" charset="-78"/>
              </a:rPr>
              <a:t/>
            </a:r>
            <a:br>
              <a:rPr lang="fa-IR" sz="1800" b="1" dirty="0" smtClean="0">
                <a:latin typeface="Arial"/>
                <a:cs typeface="B Karim" pitchFamily="2" charset="-78"/>
              </a:rPr>
            </a:br>
            <a:r>
              <a:rPr lang="fa-IR" sz="2000" b="1" dirty="0" smtClean="0">
                <a:solidFill>
                  <a:schemeClr val="accent3">
                    <a:lumMod val="75000"/>
                  </a:schemeClr>
                </a:solidFill>
                <a:latin typeface="Arial"/>
                <a:cs typeface="B Karim" pitchFamily="2" charset="-78"/>
              </a:rPr>
              <a:t>علت بوی بد حاصل از تجزیه ی بدن جانداران:</a:t>
            </a:r>
            <a:r>
              <a:rPr lang="fa-IR" sz="1800" b="1" dirty="0" smtClean="0">
                <a:latin typeface="Arial"/>
                <a:cs typeface="B Karim" pitchFamily="2" charset="-78"/>
              </a:rPr>
              <a:t/>
            </a:r>
            <a:br>
              <a:rPr lang="fa-IR" sz="1800" b="1" dirty="0" smtClean="0">
                <a:latin typeface="Arial"/>
                <a:cs typeface="B Karim" pitchFamily="2" charset="-78"/>
              </a:rPr>
            </a:br>
            <a:r>
              <a:rPr lang="fa-IR" sz="1800" b="1" dirty="0" smtClean="0">
                <a:latin typeface="Arial"/>
                <a:cs typeface="B Karim" pitchFamily="2" charset="-78"/>
              </a:rPr>
              <a:t>به علت آنکه میکروبهای بی هوازی در حال تجزیه ی بدن جانداران گازهای بد بو تولید می کنند.</a:t>
            </a:r>
            <a:r>
              <a:rPr lang="fa-IR" sz="1800" b="1" dirty="0" smtClean="0">
                <a:latin typeface="Arial"/>
                <a:cs typeface="2  Nazanin" pitchFamily="2" charset="-78"/>
              </a:rPr>
              <a:t/>
            </a:r>
            <a:br>
              <a:rPr lang="fa-IR" sz="1800" b="1" dirty="0" smtClean="0">
                <a:latin typeface="Arial"/>
                <a:cs typeface="2  Nazanin" pitchFamily="2" charset="-78"/>
              </a:rPr>
            </a:br>
            <a:r>
              <a:rPr lang="fa-IR" sz="1800" b="1" dirty="0" smtClean="0">
                <a:latin typeface="Arial"/>
                <a:cs typeface="2  Nazanin" pitchFamily="2" charset="-78"/>
              </a:rPr>
              <a:t/>
            </a:r>
            <a:br>
              <a:rPr lang="fa-IR" sz="1800" b="1" dirty="0" smtClean="0">
                <a:latin typeface="Arial"/>
                <a:cs typeface="2  Nazanin" pitchFamily="2" charset="-78"/>
              </a:rPr>
            </a:br>
            <a:endParaRPr lang="fa-IR" sz="1800" dirty="0">
              <a:cs typeface="B Nazanin" pitchFamily="2" charset="-78"/>
            </a:endParaRPr>
          </a:p>
        </p:txBody>
      </p:sp>
      <p:pic>
        <p:nvPicPr>
          <p:cNvPr id="5" name="Picture 4" descr="aks 502.jpg"/>
          <p:cNvPicPr>
            <a:picLocks noChangeAspect="1"/>
          </p:cNvPicPr>
          <p:nvPr/>
        </p:nvPicPr>
        <p:blipFill>
          <a:blip r:embed="rId2" cstate="print"/>
          <a:srcRect l="16406" t="7292" r="18750"/>
          <a:stretch>
            <a:fillRect/>
          </a:stretch>
        </p:blipFill>
        <p:spPr>
          <a:xfrm>
            <a:off x="1142976" y="357166"/>
            <a:ext cx="3857652" cy="3357562"/>
          </a:xfrm>
          <a:prstGeom prst="rect">
            <a:avLst/>
          </a:prstGeom>
        </p:spPr>
      </p:pic>
      <p:pic>
        <p:nvPicPr>
          <p:cNvPr id="27650" name="Picture 2"/>
          <p:cNvPicPr>
            <a:picLocks noChangeAspect="1" noChangeArrowheads="1"/>
          </p:cNvPicPr>
          <p:nvPr/>
        </p:nvPicPr>
        <p:blipFill>
          <a:blip r:embed="rId3" cstate="print"/>
          <a:srcRect/>
          <a:stretch>
            <a:fillRect/>
          </a:stretch>
        </p:blipFill>
        <p:spPr bwMode="auto">
          <a:xfrm>
            <a:off x="1214414" y="3714752"/>
            <a:ext cx="3786182" cy="2714620"/>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29190" y="285728"/>
            <a:ext cx="4004498" cy="5901712"/>
          </a:xfrm>
        </p:spPr>
        <p:txBody>
          <a:bodyPr>
            <a:normAutofit fontScale="92500" lnSpcReduction="10000"/>
          </a:bodyPr>
          <a:lstStyle/>
          <a:p>
            <a:r>
              <a:rPr lang="fa-IR" sz="2200" b="1" u="sng" dirty="0" smtClean="0">
                <a:solidFill>
                  <a:schemeClr val="tx2">
                    <a:lumMod val="60000"/>
                    <a:lumOff val="40000"/>
                  </a:schemeClr>
                </a:solidFill>
                <a:latin typeface="Arial" pitchFamily="34" charset="0"/>
                <a:cs typeface="B Nazanin" pitchFamily="2" charset="-78"/>
              </a:rPr>
              <a:t>شرایط</a:t>
            </a:r>
            <a:r>
              <a:rPr lang="fa-IR" sz="2200" b="1" dirty="0" smtClean="0">
                <a:solidFill>
                  <a:schemeClr val="tx2">
                    <a:lumMod val="60000"/>
                    <a:lumOff val="40000"/>
                  </a:schemeClr>
                </a:solidFill>
                <a:latin typeface="Arial" pitchFamily="34" charset="0"/>
                <a:cs typeface="B Nazanin" pitchFamily="2" charset="-78"/>
              </a:rPr>
              <a:t> لازم برای پوسیدگی</a:t>
            </a:r>
            <a:r>
              <a:rPr lang="fa-IR" sz="2200" dirty="0" smtClean="0">
                <a:solidFill>
                  <a:schemeClr val="tx2">
                    <a:lumMod val="60000"/>
                    <a:lumOff val="40000"/>
                  </a:schemeClr>
                </a:solidFill>
                <a:latin typeface="Arial" pitchFamily="34" charset="0"/>
                <a:cs typeface="B Nazanin" pitchFamily="2" charset="-78"/>
              </a:rPr>
              <a:t>:</a:t>
            </a:r>
            <a:r>
              <a:rPr lang="fa-IR" sz="2400" dirty="0" smtClean="0">
                <a:latin typeface="Arial" pitchFamily="34" charset="0"/>
                <a:cs typeface="B Nazanin" pitchFamily="2" charset="-78"/>
              </a:rPr>
              <a:t/>
            </a:r>
            <a:br>
              <a:rPr lang="fa-IR" sz="2400" dirty="0" smtClean="0">
                <a:latin typeface="Arial" pitchFamily="34" charset="0"/>
                <a:cs typeface="B Nazanin" pitchFamily="2" charset="-78"/>
              </a:rPr>
            </a:br>
            <a:r>
              <a:rPr lang="fa-IR" sz="1700" dirty="0" smtClean="0">
                <a:latin typeface="Arial" pitchFamily="34" charset="0"/>
                <a:cs typeface="B Nazanin" pitchFamily="2" charset="-78"/>
              </a:rPr>
              <a:t>1</a:t>
            </a:r>
            <a:r>
              <a:rPr lang="fa-IR" sz="1900" b="1" dirty="0" smtClean="0">
                <a:latin typeface="Arial" pitchFamily="34" charset="0"/>
                <a:cs typeface="B Nazanin" pitchFamily="2" charset="-78"/>
              </a:rPr>
              <a:t>. </a:t>
            </a:r>
            <a:r>
              <a:rPr lang="fa-IR" sz="1900" b="1" dirty="0" smtClean="0">
                <a:solidFill>
                  <a:schemeClr val="accent5">
                    <a:lumMod val="60000"/>
                    <a:lumOff val="40000"/>
                  </a:schemeClr>
                </a:solidFill>
                <a:latin typeface="Arial" pitchFamily="34" charset="0"/>
                <a:cs typeface="B Nazanin" pitchFamily="2" charset="-78"/>
              </a:rPr>
              <a:t>رطوبت کافی</a:t>
            </a:r>
            <a:r>
              <a:rPr lang="fa-IR" sz="1700" b="1" dirty="0" smtClean="0">
                <a:solidFill>
                  <a:schemeClr val="accent5">
                    <a:lumMod val="60000"/>
                    <a:lumOff val="40000"/>
                  </a:schemeClr>
                </a:solidFill>
                <a:latin typeface="Arial" pitchFamily="34" charset="0"/>
                <a:cs typeface="B Nazanin" pitchFamily="2" charset="-78"/>
              </a:rPr>
              <a:t>:</a:t>
            </a:r>
            <a:r>
              <a:rPr lang="fa-IR" sz="1700" b="1" dirty="0" smtClean="0">
                <a:latin typeface="Arial" pitchFamily="34" charset="0"/>
                <a:cs typeface="B Nazanin" pitchFamily="2" charset="-78"/>
              </a:rPr>
              <a:t>برای رویش هاگها ورشد وتکثیر میکروبها ضروری است.</a:t>
            </a: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2000" b="1" dirty="0" smtClean="0">
                <a:latin typeface="Arial" pitchFamily="34" charset="0"/>
                <a:cs typeface="B Nazanin" pitchFamily="2" charset="-78"/>
              </a:rPr>
              <a:t>2. </a:t>
            </a:r>
            <a:r>
              <a:rPr lang="fa-IR" sz="2000" b="1" dirty="0" smtClean="0">
                <a:solidFill>
                  <a:schemeClr val="accent5">
                    <a:lumMod val="60000"/>
                    <a:lumOff val="40000"/>
                  </a:schemeClr>
                </a:solidFill>
                <a:latin typeface="Arial" pitchFamily="34" charset="0"/>
                <a:cs typeface="B Nazanin" pitchFamily="2" charset="-78"/>
              </a:rPr>
              <a:t>گرمای کافی:</a:t>
            </a:r>
            <a:r>
              <a:rPr lang="fa-IR" sz="1800" b="1" dirty="0" smtClean="0">
                <a:latin typeface="Arial" pitchFamily="34" charset="0"/>
                <a:cs typeface="B Nazanin" pitchFamily="2" charset="-78"/>
              </a:rPr>
              <a:t>برای رشد وتکثیر میکروبها لازم است .</a:t>
            </a:r>
            <a:br>
              <a:rPr lang="fa-IR" sz="1800" b="1" dirty="0" smtClean="0">
                <a:latin typeface="Arial" pitchFamily="34" charset="0"/>
                <a:cs typeface="B Nazanin" pitchFamily="2" charset="-78"/>
              </a:rPr>
            </a:br>
            <a:r>
              <a:rPr lang="fa-IR" sz="2000" b="1" dirty="0" smtClean="0">
                <a:latin typeface="Arial" pitchFamily="34" charset="0"/>
                <a:cs typeface="B Nazanin" pitchFamily="2" charset="-78"/>
              </a:rPr>
              <a:t>3</a:t>
            </a:r>
            <a:r>
              <a:rPr lang="fa-IR" sz="2000" b="1" dirty="0" smtClean="0">
                <a:solidFill>
                  <a:schemeClr val="accent5">
                    <a:lumMod val="60000"/>
                    <a:lumOff val="40000"/>
                  </a:schemeClr>
                </a:solidFill>
                <a:latin typeface="Arial" pitchFamily="34" charset="0"/>
                <a:cs typeface="B Nazanin" pitchFamily="2" charset="-78"/>
              </a:rPr>
              <a:t>.اکسیژن:</a:t>
            </a:r>
            <a:r>
              <a:rPr lang="fa-IR" sz="1800" b="1" dirty="0" smtClean="0">
                <a:latin typeface="Arial" pitchFamily="34" charset="0"/>
                <a:cs typeface="B Nazanin" pitchFamily="2" charset="-78"/>
              </a:rPr>
              <a:t>برای فعالیت میکروبهای هوازی لازم است.</a:t>
            </a:r>
            <a:br>
              <a:rPr lang="fa-IR" sz="1800" b="1" dirty="0" smtClean="0">
                <a:latin typeface="Arial" pitchFamily="34" charset="0"/>
                <a:cs typeface="B Nazanin" pitchFamily="2" charset="-78"/>
              </a:rPr>
            </a:br>
            <a:r>
              <a:rPr lang="fa-IR" sz="2000" b="1" dirty="0" smtClean="0">
                <a:latin typeface="Arial" pitchFamily="34" charset="0"/>
                <a:cs typeface="B Nazanin" pitchFamily="2" charset="-78"/>
              </a:rPr>
              <a:t>4 .</a:t>
            </a:r>
            <a:r>
              <a:rPr lang="fa-IR" sz="2000" b="1" dirty="0" smtClean="0">
                <a:solidFill>
                  <a:schemeClr val="accent5">
                    <a:lumMod val="60000"/>
                    <a:lumOff val="40000"/>
                  </a:schemeClr>
                </a:solidFill>
                <a:latin typeface="Arial" pitchFamily="34" charset="0"/>
                <a:cs typeface="B Nazanin" pitchFamily="2" charset="-78"/>
              </a:rPr>
              <a:t>نبودن ترکیبات شیمیایی(مثل الکل ،قیر ومایعات روغنی) که باعث مرگ تجزیه کنندگان می شود.</a:t>
            </a: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1900" b="1" dirty="0" smtClean="0">
                <a:solidFill>
                  <a:srgbClr val="0070C0"/>
                </a:solidFill>
                <a:latin typeface="Arial" pitchFamily="34" charset="0"/>
                <a:cs typeface="B Nazanin" pitchFamily="2" charset="-78"/>
              </a:rPr>
              <a:t>مومیایی شدن</a:t>
            </a:r>
            <a:r>
              <a:rPr lang="fa-IR" sz="1900" b="1" dirty="0" smtClean="0">
                <a:latin typeface="Arial" pitchFamily="34" charset="0"/>
                <a:cs typeface="B Nazanin" pitchFamily="2" charset="-78"/>
              </a:rPr>
              <a:t>:روشی که در آن جسد موجود خشک باقی می ماند ، پوست آن چروکیده می شود وپوسیدگی در آن رخ </a:t>
            </a:r>
          </a:p>
          <a:p>
            <a:r>
              <a:rPr lang="fa-IR" sz="1900" b="1" dirty="0" smtClean="0">
                <a:latin typeface="Arial" pitchFamily="34" charset="0"/>
                <a:cs typeface="B Nazanin" pitchFamily="2" charset="-78"/>
              </a:rPr>
              <a:t>نمی دهد.</a:t>
            </a: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2000" b="1" dirty="0" smtClean="0">
                <a:latin typeface="Arial"/>
                <a:cs typeface="B Nazanin" pitchFamily="2" charset="-78"/>
              </a:rPr>
              <a:t> ● </a:t>
            </a:r>
            <a:r>
              <a:rPr lang="fa-IR" sz="2000" b="1" dirty="0" smtClean="0">
                <a:solidFill>
                  <a:schemeClr val="bg2">
                    <a:lumMod val="50000"/>
                  </a:schemeClr>
                </a:solidFill>
                <a:latin typeface="Arial" pitchFamily="34" charset="0"/>
                <a:cs typeface="B Nazanin" pitchFamily="2" charset="-78"/>
              </a:rPr>
              <a:t>علت پوسیده نشدن ماموتها در سیبری پس از هزاران سال:</a:t>
            </a: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1800" b="1" dirty="0" smtClean="0">
                <a:latin typeface="Arial" pitchFamily="34" charset="0"/>
                <a:cs typeface="B Nazanin" pitchFamily="2" charset="-78"/>
              </a:rPr>
              <a:t>چون سرما پوسیدگی را کاهش می هد بطوری که در دماهای زیر صفر پوسیدگی صورت نمی گیرد.</a:t>
            </a:r>
            <a:br>
              <a:rPr lang="fa-IR" sz="1800" b="1" dirty="0" smtClean="0">
                <a:latin typeface="Arial" pitchFamily="34" charset="0"/>
                <a:cs typeface="B Nazanin" pitchFamily="2" charset="-78"/>
              </a:rPr>
            </a:br>
            <a:endParaRPr lang="fa-IR" sz="2000" dirty="0">
              <a:cs typeface="B Nazanin" pitchFamily="2" charset="-78"/>
            </a:endParaRPr>
          </a:p>
        </p:txBody>
      </p:sp>
      <p:pic>
        <p:nvPicPr>
          <p:cNvPr id="1026" name="Picture 2" descr="http://ts2.mm.bing.net/images/thumbnail.aspx?q=4638148742022797&amp;id=cfe2cd5261bce914c3df10316302962f"/>
          <p:cNvPicPr>
            <a:picLocks noChangeAspect="1" noChangeArrowheads="1"/>
          </p:cNvPicPr>
          <p:nvPr/>
        </p:nvPicPr>
        <p:blipFill>
          <a:blip r:embed="rId2" cstate="print"/>
          <a:srcRect/>
          <a:stretch>
            <a:fillRect/>
          </a:stretch>
        </p:blipFill>
        <p:spPr bwMode="auto">
          <a:xfrm>
            <a:off x="1214414" y="3214686"/>
            <a:ext cx="3429024" cy="3286148"/>
          </a:xfrm>
          <a:prstGeom prst="rect">
            <a:avLst/>
          </a:prstGeom>
          <a:noFill/>
        </p:spPr>
      </p:pic>
      <p:pic>
        <p:nvPicPr>
          <p:cNvPr id="28674" name="Picture 2"/>
          <p:cNvPicPr>
            <a:picLocks noChangeAspect="1" noChangeArrowheads="1"/>
          </p:cNvPicPr>
          <p:nvPr/>
        </p:nvPicPr>
        <p:blipFill>
          <a:blip r:embed="rId3" cstate="print"/>
          <a:srcRect/>
          <a:stretch>
            <a:fillRect/>
          </a:stretch>
        </p:blipFill>
        <p:spPr bwMode="auto">
          <a:xfrm>
            <a:off x="1214414" y="214290"/>
            <a:ext cx="3643306" cy="2928958"/>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00628" y="357166"/>
            <a:ext cx="3933060" cy="5830274"/>
          </a:xfrm>
        </p:spPr>
        <p:txBody>
          <a:bodyPr>
            <a:normAutofit/>
          </a:bodyPr>
          <a:lstStyle/>
          <a:p>
            <a:r>
              <a:rPr lang="fa-IR" sz="1800" b="1" dirty="0" smtClean="0">
                <a:solidFill>
                  <a:schemeClr val="accent1">
                    <a:lumMod val="60000"/>
                    <a:lumOff val="40000"/>
                  </a:schemeClr>
                </a:solidFill>
                <a:latin typeface="Arial" pitchFamily="34" charset="0"/>
                <a:cs typeface="B Nazanin" pitchFamily="2" charset="-78"/>
              </a:rPr>
              <a:t>تنفس بی هوازی</a:t>
            </a:r>
            <a:r>
              <a:rPr lang="fa-IR" sz="1800" b="1" dirty="0" smtClean="0">
                <a:latin typeface="Arial" pitchFamily="34" charset="0"/>
                <a:cs typeface="B Nazanin" pitchFamily="2" charset="-78"/>
              </a:rPr>
              <a:t>:تنفس بدون اکسیژن</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solidFill>
                  <a:schemeClr val="accent4">
                    <a:lumMod val="60000"/>
                    <a:lumOff val="40000"/>
                  </a:schemeClr>
                </a:solidFill>
                <a:latin typeface="Arial" pitchFamily="34" charset="0"/>
                <a:cs typeface="B Nazanin" pitchFamily="2" charset="-78"/>
              </a:rPr>
              <a:t>دلیل آنکه در غیاب اکسیژن پوسیدگی بطور کامل انجام نمی شود(علت تشکیل تورب)</a:t>
            </a: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چون تنفس بی هوازی ،اسید تولید کرده واسید از تجزیه وپوسیدگی جلوگیری می کند.</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solidFill>
                  <a:schemeClr val="bg2">
                    <a:lumMod val="50000"/>
                  </a:schemeClr>
                </a:solidFill>
                <a:latin typeface="Arial" pitchFamily="34" charset="0"/>
                <a:cs typeface="B Nazanin" pitchFamily="2" charset="-78"/>
              </a:rPr>
              <a:t>کود برگ</a:t>
            </a:r>
            <a:r>
              <a:rPr lang="fa-IR" sz="1800" b="1" dirty="0" smtClean="0">
                <a:latin typeface="Arial" pitchFamily="34" charset="0"/>
                <a:cs typeface="B Nazanin" pitchFamily="2" charset="-78"/>
              </a:rPr>
              <a:t>: شاخ وبرگ گیاهان در حال فساد وپوسیدگی</a:t>
            </a:r>
            <a:endParaRPr lang="fa-IR" sz="1800" dirty="0">
              <a:cs typeface="B Nazanin" pitchFamily="2" charset="-78"/>
            </a:endParaRPr>
          </a:p>
        </p:txBody>
      </p:sp>
      <p:pic>
        <p:nvPicPr>
          <p:cNvPr id="73730" name="Picture 2" descr="http://ts2.mm.bing.net/images/thumbnail.aspx?q=4618825698904429&amp;id=cf36981748666fcbe337611b4a7c2999"/>
          <p:cNvPicPr>
            <a:picLocks noChangeAspect="1" noChangeArrowheads="1"/>
          </p:cNvPicPr>
          <p:nvPr/>
        </p:nvPicPr>
        <p:blipFill>
          <a:blip r:embed="rId2" cstate="print"/>
          <a:srcRect/>
          <a:stretch>
            <a:fillRect/>
          </a:stretch>
        </p:blipFill>
        <p:spPr bwMode="auto">
          <a:xfrm>
            <a:off x="5357818" y="3429000"/>
            <a:ext cx="3143272" cy="2786082"/>
          </a:xfrm>
          <a:prstGeom prst="rect">
            <a:avLst/>
          </a:prstGeom>
          <a:noFill/>
        </p:spPr>
      </p:pic>
      <p:pic>
        <p:nvPicPr>
          <p:cNvPr id="73732" name="Picture 4" descr="http://ts2.mm.bing.net/images/thumbnail.aspx?q=4566324019921313&amp;id=18a25e89a62378903662f963558bcb7f"/>
          <p:cNvPicPr>
            <a:picLocks noChangeAspect="1" noChangeArrowheads="1"/>
          </p:cNvPicPr>
          <p:nvPr/>
        </p:nvPicPr>
        <p:blipFill>
          <a:blip r:embed="rId3" cstate="print"/>
          <a:srcRect/>
          <a:stretch>
            <a:fillRect/>
          </a:stretch>
        </p:blipFill>
        <p:spPr bwMode="auto">
          <a:xfrm>
            <a:off x="1357290" y="857232"/>
            <a:ext cx="2857520" cy="3929090"/>
          </a:xfrm>
          <a:prstGeom prst="rect">
            <a:avLst/>
          </a:prstGeom>
          <a:noFill/>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57752" y="500042"/>
            <a:ext cx="4075936" cy="5687398"/>
          </a:xfrm>
        </p:spPr>
        <p:txBody>
          <a:bodyPr>
            <a:normAutofit lnSpcReduction="10000"/>
          </a:bodyPr>
          <a:lstStyle/>
          <a:p>
            <a:r>
              <a:rPr lang="fa-IR" sz="1800" b="1" dirty="0" smtClean="0">
                <a:solidFill>
                  <a:schemeClr val="bg2">
                    <a:lumMod val="50000"/>
                  </a:schemeClr>
                </a:solidFill>
                <a:latin typeface="Arial" pitchFamily="34" charset="0"/>
                <a:cs typeface="B Nazanin" pitchFamily="2" charset="-78"/>
              </a:rPr>
              <a:t>اهمیت پوسیدگی:</a:t>
            </a: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1. جلوگیری از باقیماندن اجساد وبقایای جانداران</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2.کامل کردن چرخه ی مواد</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3. از بین بردن فاضلاب ها وزباله ها</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4.تهیه ی کود برگ</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a:cs typeface="B Nazanin" pitchFamily="2" charset="-78"/>
              </a:rPr>
              <a:t> ● </a:t>
            </a:r>
            <a:r>
              <a:rPr lang="fa-IR" sz="1800" b="1" dirty="0" smtClean="0">
                <a:solidFill>
                  <a:schemeClr val="accent2">
                    <a:lumMod val="75000"/>
                  </a:schemeClr>
                </a:solidFill>
                <a:latin typeface="Arial" pitchFamily="34" charset="0"/>
                <a:cs typeface="B Nazanin" pitchFamily="2" charset="-78"/>
              </a:rPr>
              <a:t>دلیل تجزیه ناپذیربودن بعضی موادمثل پلاستیک ها وشیشه</a:t>
            </a: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چون از موادی ساخته شده که میکروبها آنزیم های لازم برای تجزیه ی آنها را ندارد.</a:t>
            </a:r>
          </a:p>
          <a:p>
            <a:endParaRPr lang="fa-IR" sz="1800" b="1" dirty="0" smtClean="0">
              <a:latin typeface="Arial" pitchFamily="34" charset="0"/>
              <a:cs typeface="B Nazanin" pitchFamily="2" charset="-78"/>
            </a:endParaRPr>
          </a:p>
          <a:p>
            <a:r>
              <a:rPr lang="fa-IR" sz="1800" b="1" dirty="0" smtClean="0">
                <a:solidFill>
                  <a:schemeClr val="accent2">
                    <a:lumMod val="75000"/>
                  </a:schemeClr>
                </a:solidFill>
                <a:latin typeface="Arial" pitchFamily="34" charset="0"/>
                <a:cs typeface="B Nazanin" pitchFamily="2" charset="-78"/>
              </a:rPr>
              <a:t>مشکلات پوسیدگی:  </a:t>
            </a:r>
            <a:r>
              <a:rPr lang="fa-IR" sz="1800" b="1" dirty="0" smtClean="0">
                <a:latin typeface="Arial" pitchFamily="34" charset="0"/>
                <a:cs typeface="B Nazanin" pitchFamily="2" charset="-78"/>
              </a:rPr>
              <a:t>آسیب به مواد غذایی</a:t>
            </a:r>
          </a:p>
          <a:p>
            <a:endParaRPr lang="fa-IR" sz="1800" b="1" dirty="0" smtClean="0">
              <a:latin typeface="Arial" pitchFamily="34" charset="0"/>
              <a:cs typeface="B Nazanin" pitchFamily="2" charset="-78"/>
            </a:endParaRPr>
          </a:p>
          <a:p>
            <a:r>
              <a:rPr lang="fa-IR" sz="1800" b="1" dirty="0" smtClean="0">
                <a:latin typeface="Arial"/>
                <a:cs typeface="B Nazanin" pitchFamily="2" charset="-78"/>
              </a:rPr>
              <a:t>● </a:t>
            </a:r>
            <a:r>
              <a:rPr lang="fa-IR" sz="1800" b="1" dirty="0" smtClean="0">
                <a:latin typeface="Arial" pitchFamily="34" charset="0"/>
                <a:cs typeface="B Nazanin" pitchFamily="2" charset="-78"/>
              </a:rPr>
              <a:t>نگهداری مواد غذایی برای </a:t>
            </a:r>
            <a:r>
              <a:rPr lang="fa-IR" sz="1800" b="1" u="sng" dirty="0" smtClean="0">
                <a:latin typeface="Arial" pitchFamily="34" charset="0"/>
                <a:cs typeface="B Nazanin" pitchFamily="2" charset="-78"/>
              </a:rPr>
              <a:t>جلوگیری از فساد وپوسیدگی </a:t>
            </a:r>
            <a:r>
              <a:rPr lang="fa-IR" sz="1800" b="1" dirty="0" smtClean="0">
                <a:latin typeface="Arial" pitchFamily="34" charset="0"/>
                <a:cs typeface="B Nazanin" pitchFamily="2" charset="-78"/>
              </a:rPr>
              <a:t>آنها صورت می گیرد</a:t>
            </a:r>
            <a:r>
              <a:rPr lang="fa-IR" sz="1600" b="1" dirty="0" smtClean="0">
                <a:latin typeface="Arial"/>
                <a:cs typeface="B Nazanin" pitchFamily="2" charset="-78"/>
              </a:rPr>
              <a:t> .</a:t>
            </a:r>
            <a:br>
              <a:rPr lang="fa-IR" sz="1600" b="1" dirty="0" smtClean="0">
                <a:latin typeface="Arial"/>
                <a:cs typeface="B Nazanin" pitchFamily="2" charset="-78"/>
              </a:rPr>
            </a:br>
            <a:r>
              <a:rPr lang="fa-IR" sz="1600" b="1" dirty="0" smtClean="0">
                <a:latin typeface="Arial"/>
                <a:cs typeface="B Nazanin" pitchFamily="2" charset="-78"/>
              </a:rPr>
              <a:t/>
            </a:r>
            <a:br>
              <a:rPr lang="fa-IR" sz="1600" b="1" dirty="0" smtClean="0">
                <a:latin typeface="Arial"/>
                <a:cs typeface="B Nazanin" pitchFamily="2" charset="-78"/>
              </a:rPr>
            </a:br>
            <a:r>
              <a:rPr lang="fa-IR" sz="1600" b="1" dirty="0" smtClean="0">
                <a:latin typeface="Arial"/>
                <a:cs typeface="B Nazanin" pitchFamily="2" charset="-78"/>
              </a:rPr>
              <a:t> ● </a:t>
            </a:r>
            <a:r>
              <a:rPr lang="fa-IR" sz="1800" b="1" dirty="0" smtClean="0">
                <a:latin typeface="Arial"/>
                <a:cs typeface="B Nazanin" pitchFamily="2" charset="-78"/>
              </a:rPr>
              <a:t>به دلیل </a:t>
            </a:r>
            <a:r>
              <a:rPr lang="fa-IR" sz="1800" b="1" u="sng" dirty="0" smtClean="0">
                <a:latin typeface="Arial"/>
                <a:cs typeface="B Nazanin" pitchFamily="2" charset="-78"/>
              </a:rPr>
              <a:t>سمی شدن مواد غذایی </a:t>
            </a:r>
            <a:r>
              <a:rPr lang="fa-IR" sz="1800" b="1" dirty="0" smtClean="0">
                <a:latin typeface="Arial"/>
                <a:cs typeface="B Nazanin" pitchFamily="2" charset="-78"/>
              </a:rPr>
              <a:t>بوسیله ی باکتری هایی مثل سالمونلا کشتن آنها ضروری است. </a:t>
            </a: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endParaRPr lang="fa-IR" sz="2000" dirty="0">
              <a:cs typeface="B Nazanin" pitchFamily="2" charset="-78"/>
            </a:endParaRPr>
          </a:p>
        </p:txBody>
      </p:sp>
      <p:pic>
        <p:nvPicPr>
          <p:cNvPr id="74754" name="Picture 2" descr="http://ts2.mm.bing.net/images/thumbnail.aspx?q=4837353627910689&amp;id=8d7f29229f7c19c13a382915aaf2eff0"/>
          <p:cNvPicPr>
            <a:picLocks noChangeAspect="1" noChangeArrowheads="1"/>
          </p:cNvPicPr>
          <p:nvPr/>
        </p:nvPicPr>
        <p:blipFill>
          <a:blip r:embed="rId2" cstate="print"/>
          <a:srcRect/>
          <a:stretch>
            <a:fillRect/>
          </a:stretch>
        </p:blipFill>
        <p:spPr bwMode="auto">
          <a:xfrm>
            <a:off x="1285852" y="428604"/>
            <a:ext cx="3500462" cy="3143272"/>
          </a:xfrm>
          <a:prstGeom prst="rect">
            <a:avLst/>
          </a:prstGeom>
          <a:noFill/>
        </p:spPr>
      </p:pic>
      <p:pic>
        <p:nvPicPr>
          <p:cNvPr id="74756" name="Picture 4" descr="http://ts2.mm.bing.net/images/thumbnail.aspx?q=4650213309939729&amp;id=feded8511d33629546df820deae105c5"/>
          <p:cNvPicPr>
            <a:picLocks noChangeAspect="1" noChangeArrowheads="1"/>
          </p:cNvPicPr>
          <p:nvPr/>
        </p:nvPicPr>
        <p:blipFill>
          <a:blip r:embed="rId3" cstate="print"/>
          <a:srcRect/>
          <a:stretch>
            <a:fillRect/>
          </a:stretch>
        </p:blipFill>
        <p:spPr bwMode="auto">
          <a:xfrm>
            <a:off x="1428728" y="3857628"/>
            <a:ext cx="3143272" cy="2643206"/>
          </a:xfrm>
          <a:prstGeom prst="rect">
            <a:avLst/>
          </a:prstGeom>
          <a:noFill/>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357166"/>
            <a:ext cx="3657600" cy="5830274"/>
          </a:xfrm>
        </p:spPr>
        <p:txBody>
          <a:bodyPr>
            <a:normAutofit/>
          </a:bodyPr>
          <a:lstStyle/>
          <a:p>
            <a:pPr>
              <a:buNone/>
            </a:pPr>
            <a:r>
              <a:rPr lang="fa-IR" sz="2000" b="1" dirty="0" smtClean="0">
                <a:solidFill>
                  <a:schemeClr val="accent3"/>
                </a:solidFill>
                <a:cs typeface="B Nazanin" pitchFamily="2" charset="-78"/>
              </a:rPr>
              <a:t>انواع گروه های خونی</a:t>
            </a:r>
            <a:r>
              <a:rPr lang="fa-IR" sz="2000" b="1" dirty="0" smtClean="0">
                <a:cs typeface="B Nazanin" pitchFamily="2" charset="-78"/>
              </a:rPr>
              <a:t>:</a:t>
            </a:r>
          </a:p>
          <a:p>
            <a:pPr>
              <a:buNone/>
            </a:pPr>
            <a:r>
              <a:rPr lang="en-US" sz="2000" b="1" dirty="0" smtClean="0">
                <a:latin typeface="Adobe Fangsong Std R" pitchFamily="18" charset="-128"/>
                <a:ea typeface="Adobe Fangsong Std R" pitchFamily="18" charset="-128"/>
                <a:cs typeface="2  Nazanin" pitchFamily="2" charset="-78"/>
              </a:rPr>
              <a:t> A</a:t>
            </a:r>
            <a:r>
              <a:rPr lang="fa-IR" sz="2000" b="1" dirty="0" smtClean="0">
                <a:latin typeface="Adobe Fangsong Std R" pitchFamily="18" charset="-128"/>
                <a:ea typeface="Adobe Fangsong Std R" pitchFamily="18" charset="-128"/>
                <a:cs typeface="2  Nazanin" pitchFamily="2" charset="-78"/>
              </a:rPr>
              <a:t>،</a:t>
            </a:r>
            <a:r>
              <a:rPr lang="en-US" sz="2000" b="1" dirty="0" smtClean="0">
                <a:latin typeface="Adobe Fangsong Std R" pitchFamily="18" charset="-128"/>
                <a:ea typeface="Adobe Fangsong Std R" pitchFamily="18" charset="-128"/>
                <a:cs typeface="2  Nazanin" pitchFamily="2" charset="-78"/>
              </a:rPr>
              <a:t>B </a:t>
            </a:r>
            <a:r>
              <a:rPr lang="fa-IR" sz="2000" b="1" dirty="0" smtClean="0">
                <a:latin typeface="Adobe Fangsong Std R" pitchFamily="18" charset="-128"/>
                <a:ea typeface="Adobe Fangsong Std R" pitchFamily="18" charset="-128"/>
                <a:cs typeface="2  Nazanin" pitchFamily="2" charset="-78"/>
              </a:rPr>
              <a:t>،</a:t>
            </a:r>
            <a:r>
              <a:rPr lang="en-US" sz="2000" b="1" dirty="0" smtClean="0">
                <a:latin typeface="Adobe Fangsong Std R" pitchFamily="18" charset="-128"/>
                <a:ea typeface="Adobe Fangsong Std R" pitchFamily="18" charset="-128"/>
                <a:cs typeface="2  Nazanin" pitchFamily="2" charset="-78"/>
              </a:rPr>
              <a:t>AB </a:t>
            </a:r>
            <a:r>
              <a:rPr lang="fa-IR" sz="2000" b="1" dirty="0" smtClean="0">
                <a:latin typeface="Adobe Fangsong Std R" pitchFamily="18" charset="-128"/>
                <a:ea typeface="Adobe Fangsong Std R" pitchFamily="18" charset="-128"/>
                <a:cs typeface="2  Nazanin" pitchFamily="2" charset="-78"/>
              </a:rPr>
              <a:t> و</a:t>
            </a:r>
            <a:r>
              <a:rPr lang="en-US" sz="2000" b="1" dirty="0" smtClean="0">
                <a:latin typeface="Adobe Fangsong Std R" pitchFamily="18" charset="-128"/>
                <a:ea typeface="Adobe Fangsong Std R" pitchFamily="18" charset="-128"/>
                <a:cs typeface="2  Nazanin" pitchFamily="2" charset="-78"/>
              </a:rPr>
              <a:t>O </a:t>
            </a:r>
            <a:endParaRPr lang="fa-IR" sz="2000" b="1" dirty="0" smtClean="0">
              <a:latin typeface="Adobe Fangsong Std R" pitchFamily="18" charset="-128"/>
              <a:ea typeface="Adobe Fangsong Std R" pitchFamily="18" charset="-128"/>
              <a:cs typeface="2  Nazanin" pitchFamily="2" charset="-78"/>
            </a:endParaRPr>
          </a:p>
          <a:p>
            <a:pPr>
              <a:buNone/>
            </a:pPr>
            <a:r>
              <a:rPr lang="fa-IR" sz="2000" b="1" dirty="0" smtClean="0">
                <a:solidFill>
                  <a:schemeClr val="accent3">
                    <a:lumMod val="75000"/>
                  </a:schemeClr>
                </a:solidFill>
                <a:latin typeface="Arial" pitchFamily="34" charset="0"/>
                <a:cs typeface="B Nazanin" pitchFamily="2" charset="-78"/>
              </a:rPr>
              <a:t>اساس تقسیم بندی گروه های خونی: </a:t>
            </a:r>
            <a:r>
              <a:rPr lang="fa-IR" sz="1600" b="1" dirty="0" smtClean="0">
                <a:latin typeface="Arial" pitchFamily="34" charset="0"/>
                <a:cs typeface="B Nazanin" pitchFamily="2" charset="-78"/>
              </a:rPr>
              <a:t>وجود یا نبودن مواد </a:t>
            </a:r>
            <a:r>
              <a:rPr lang="en-US" sz="1600" b="1" dirty="0" smtClean="0">
                <a:latin typeface="Arial" pitchFamily="34" charset="0"/>
                <a:cs typeface="B Nazanin" pitchFamily="2" charset="-78"/>
              </a:rPr>
              <a:t> A</a:t>
            </a:r>
            <a:r>
              <a:rPr lang="fa-IR" sz="1600" b="1" dirty="0" smtClean="0">
                <a:latin typeface="Arial" pitchFamily="34" charset="0"/>
                <a:cs typeface="B Nazanin" pitchFamily="2" charset="-78"/>
              </a:rPr>
              <a:t>یا</a:t>
            </a:r>
            <a:r>
              <a:rPr lang="en-US" sz="1600" b="1" dirty="0" smtClean="0">
                <a:latin typeface="Arial" pitchFamily="34" charset="0"/>
                <a:cs typeface="B Nazanin" pitchFamily="2" charset="-78"/>
              </a:rPr>
              <a:t>B </a:t>
            </a:r>
            <a:r>
              <a:rPr lang="fa-IR" sz="1600" b="1" dirty="0" smtClean="0">
                <a:latin typeface="Arial" pitchFamily="34" charset="0"/>
                <a:cs typeface="B Nazanin" pitchFamily="2" charset="-78"/>
              </a:rPr>
              <a:t>روی گلبولهای قرمز</a:t>
            </a:r>
          </a:p>
          <a:p>
            <a:pPr>
              <a:buNone/>
            </a:pPr>
            <a:endParaRPr lang="fa-IR" sz="1600" b="1" dirty="0" smtClean="0">
              <a:latin typeface="Arial" pitchFamily="34" charset="0"/>
              <a:cs typeface="2  Nazanin" pitchFamily="2" charset="-78"/>
            </a:endParaRPr>
          </a:p>
          <a:p>
            <a:pPr>
              <a:buNone/>
            </a:pPr>
            <a:r>
              <a:rPr lang="fa-IR" sz="1600" b="1" dirty="0" smtClean="0">
                <a:solidFill>
                  <a:schemeClr val="accent2"/>
                </a:solidFill>
                <a:latin typeface="Arial" pitchFamily="34" charset="0"/>
                <a:cs typeface="B Nazanin" pitchFamily="2" charset="-78"/>
              </a:rPr>
              <a:t>تشخیص گروه های خونی بوسیله ی : </a:t>
            </a:r>
            <a:r>
              <a:rPr lang="fa-IR" sz="1600" b="1" dirty="0" smtClean="0">
                <a:latin typeface="Arial" pitchFamily="34" charset="0"/>
                <a:cs typeface="B Nazanin" pitchFamily="2" charset="-78"/>
              </a:rPr>
              <a:t>لندلشتاینر</a:t>
            </a:r>
            <a:endParaRPr lang="fa-IR" sz="1400" b="1" dirty="0" smtClean="0">
              <a:latin typeface="Arial" pitchFamily="34" charset="0"/>
              <a:cs typeface="B Nazanin" pitchFamily="2" charset="-78"/>
            </a:endParaRPr>
          </a:p>
          <a:p>
            <a:pPr>
              <a:buNone/>
            </a:pPr>
            <a:endParaRPr lang="fa-IR" sz="1800" b="1" dirty="0" smtClean="0">
              <a:latin typeface="Arial" pitchFamily="34" charset="0"/>
              <a:cs typeface="2  Nazanin" pitchFamily="2" charset="-78"/>
            </a:endParaRPr>
          </a:p>
          <a:p>
            <a:pPr>
              <a:buNone/>
            </a:pPr>
            <a:endParaRPr lang="fa-IR" sz="2000" b="1" dirty="0" smtClean="0">
              <a:latin typeface="Arial" pitchFamily="34" charset="0"/>
              <a:cs typeface="2  Nazanin" pitchFamily="2" charset="-78"/>
            </a:endParaRPr>
          </a:p>
          <a:p>
            <a:pPr>
              <a:buNone/>
            </a:pPr>
            <a:endParaRPr lang="fa-IR" sz="2000" b="1" dirty="0" smtClean="0">
              <a:latin typeface="Arial" pitchFamily="34" charset="0"/>
              <a:cs typeface="2  Nazanin" pitchFamily="2" charset="-78"/>
            </a:endParaRPr>
          </a:p>
          <a:p>
            <a:pPr>
              <a:buNone/>
            </a:pPr>
            <a:endParaRPr lang="fa-IR" sz="2000" b="1" dirty="0" smtClean="0">
              <a:cs typeface="B Nazanin" pitchFamily="2" charset="-78"/>
            </a:endParaRPr>
          </a:p>
          <a:p>
            <a:pPr>
              <a:buNone/>
            </a:pPr>
            <a:endParaRPr lang="fa-IR" sz="2000" b="1" dirty="0">
              <a:cs typeface="B Nazanin" pitchFamily="2" charset="-78"/>
            </a:endParaRPr>
          </a:p>
        </p:txBody>
      </p:sp>
      <p:pic>
        <p:nvPicPr>
          <p:cNvPr id="2050" name="Picture 2" descr="F:\گروه خونی3.bmp"/>
          <p:cNvPicPr>
            <a:picLocks noChangeAspect="1" noChangeArrowheads="1"/>
          </p:cNvPicPr>
          <p:nvPr/>
        </p:nvPicPr>
        <p:blipFill>
          <a:blip r:embed="rId2" cstate="print"/>
          <a:srcRect/>
          <a:stretch>
            <a:fillRect/>
          </a:stretch>
        </p:blipFill>
        <p:spPr bwMode="auto">
          <a:xfrm>
            <a:off x="5429256" y="2857496"/>
            <a:ext cx="3500462" cy="3357586"/>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1142976" y="428604"/>
            <a:ext cx="4071966" cy="27146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1071538" y="3786190"/>
            <a:ext cx="4286280" cy="2776540"/>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29190" y="285728"/>
            <a:ext cx="4004498" cy="5901712"/>
          </a:xfrm>
        </p:spPr>
        <p:txBody>
          <a:bodyPr>
            <a:normAutofit/>
          </a:bodyPr>
          <a:lstStyle/>
          <a:p>
            <a:r>
              <a:rPr lang="fa-IR" sz="1600" b="1" dirty="0" smtClean="0">
                <a:solidFill>
                  <a:srgbClr val="00B050"/>
                </a:solidFill>
                <a:latin typeface="Arial"/>
                <a:cs typeface="B Nazanin" pitchFamily="2" charset="-78"/>
              </a:rPr>
              <a:t>روش های نگهداری مواد غذایی :</a:t>
            </a:r>
            <a:r>
              <a:rPr lang="fa-IR" sz="2000" b="1" dirty="0" smtClean="0">
                <a:latin typeface="Arial"/>
                <a:cs typeface="B Nazanin" pitchFamily="2" charset="-78"/>
              </a:rPr>
              <a:t/>
            </a:r>
            <a:br>
              <a:rPr lang="fa-IR" sz="2000" b="1" dirty="0" smtClean="0">
                <a:latin typeface="Arial"/>
                <a:cs typeface="B Nazanin" pitchFamily="2" charset="-78"/>
              </a:rPr>
            </a:br>
            <a:r>
              <a:rPr lang="fa-IR" sz="2000" b="1" dirty="0" smtClean="0">
                <a:solidFill>
                  <a:srgbClr val="00B050"/>
                </a:solidFill>
                <a:latin typeface="Arial"/>
                <a:cs typeface="B Nazanin" pitchFamily="2" charset="-78"/>
              </a:rPr>
              <a:t>1.</a:t>
            </a:r>
            <a:r>
              <a:rPr lang="fa-IR" sz="1800" b="1" dirty="0" smtClean="0">
                <a:solidFill>
                  <a:srgbClr val="00B050"/>
                </a:solidFill>
                <a:latin typeface="Arial"/>
                <a:cs typeface="B Nazanin" pitchFamily="2" charset="-78"/>
              </a:rPr>
              <a:t>حرارت دادن:</a:t>
            </a:r>
            <a:r>
              <a:rPr lang="fa-IR" sz="1600" b="1" dirty="0" smtClean="0">
                <a:latin typeface="Arial"/>
                <a:cs typeface="B Nazanin" pitchFamily="2" charset="-78"/>
              </a:rPr>
              <a:t>در صنایع کنسرو سازی ویا پاستوریزه کردن شیر با دمای بالا میکروبها را </a:t>
            </a:r>
            <a:r>
              <a:rPr lang="fa-IR" sz="1600" b="1" u="sng" dirty="0" smtClean="0">
                <a:latin typeface="Arial"/>
                <a:cs typeface="B Nazanin" pitchFamily="2" charset="-78"/>
              </a:rPr>
              <a:t>می کشند</a:t>
            </a:r>
            <a:br>
              <a:rPr lang="fa-IR" sz="1600" b="1" u="sng" dirty="0" smtClean="0">
                <a:latin typeface="Arial"/>
                <a:cs typeface="B Nazanin" pitchFamily="2" charset="-78"/>
              </a:rPr>
            </a:br>
            <a:r>
              <a:rPr lang="fa-IR" sz="1800" b="1" dirty="0" smtClean="0">
                <a:latin typeface="Arial"/>
                <a:cs typeface="B Nazanin" pitchFamily="2" charset="-78"/>
              </a:rPr>
              <a:t>2</a:t>
            </a:r>
            <a:r>
              <a:rPr lang="fa-IR" sz="1800" b="1" dirty="0" smtClean="0">
                <a:solidFill>
                  <a:srgbClr val="00B050"/>
                </a:solidFill>
                <a:latin typeface="Arial"/>
                <a:cs typeface="B Nazanin" pitchFamily="2" charset="-78"/>
              </a:rPr>
              <a:t>. انجماد:</a:t>
            </a:r>
            <a:r>
              <a:rPr lang="fa-IR" sz="1600" b="1" dirty="0" smtClean="0">
                <a:latin typeface="Arial"/>
                <a:cs typeface="B Nazanin" pitchFamily="2" charset="-78"/>
              </a:rPr>
              <a:t>میکروبها را </a:t>
            </a:r>
            <a:r>
              <a:rPr lang="fa-IR" sz="1600" b="1" u="sng" dirty="0" smtClean="0">
                <a:latin typeface="Arial"/>
                <a:cs typeface="B Nazanin" pitchFamily="2" charset="-78"/>
              </a:rPr>
              <a:t>نمی کشد </a:t>
            </a:r>
            <a:r>
              <a:rPr lang="fa-IR" sz="1600" b="1" dirty="0" smtClean="0">
                <a:latin typeface="Arial"/>
                <a:cs typeface="B Nazanin" pitchFamily="2" charset="-78"/>
              </a:rPr>
              <a:t>ولی سرعت رشد آنها را کم واز تکثیرآنها جلوکیری می کند. </a:t>
            </a:r>
            <a:br>
              <a:rPr lang="fa-IR" sz="1600" b="1" dirty="0" smtClean="0">
                <a:latin typeface="Arial"/>
                <a:cs typeface="B Nazanin" pitchFamily="2" charset="-78"/>
              </a:rPr>
            </a:br>
            <a:r>
              <a:rPr lang="fa-IR" sz="1800" b="1" dirty="0" smtClean="0">
                <a:solidFill>
                  <a:srgbClr val="00B050"/>
                </a:solidFill>
                <a:latin typeface="Arial"/>
                <a:cs typeface="B Nazanin" pitchFamily="2" charset="-78"/>
              </a:rPr>
              <a:t>3.خشک کردن</a:t>
            </a:r>
            <a:r>
              <a:rPr lang="fa-IR" sz="1800" b="1" dirty="0" smtClean="0">
                <a:latin typeface="Arial"/>
                <a:cs typeface="B Nazanin" pitchFamily="2" charset="-78"/>
              </a:rPr>
              <a:t>:</a:t>
            </a:r>
            <a:r>
              <a:rPr lang="fa-IR" sz="1600" b="1" dirty="0" smtClean="0">
                <a:latin typeface="Arial"/>
                <a:cs typeface="B Nazanin" pitchFamily="2" charset="-78"/>
              </a:rPr>
              <a:t>با گرفتن رطوبت مواد غذایی میکروبها غیر فعال شده واز تکثیر آنها جلوگیری می شودواز رویش هاگهابر روی مواد غذایی جلوگیری می کند.</a:t>
            </a:r>
            <a:br>
              <a:rPr lang="fa-IR" sz="1600" b="1" dirty="0" smtClean="0">
                <a:latin typeface="Arial"/>
                <a:cs typeface="B Nazanin" pitchFamily="2" charset="-78"/>
              </a:rPr>
            </a:br>
            <a:r>
              <a:rPr lang="fa-IR" sz="1800" b="1" dirty="0" smtClean="0">
                <a:solidFill>
                  <a:srgbClr val="00B050"/>
                </a:solidFill>
                <a:latin typeface="Arial"/>
                <a:cs typeface="B Nazanin" pitchFamily="2" charset="-78"/>
              </a:rPr>
              <a:t>4</a:t>
            </a:r>
            <a:r>
              <a:rPr lang="fa-IR" sz="1600" b="1" dirty="0" smtClean="0">
                <a:solidFill>
                  <a:srgbClr val="00B050"/>
                </a:solidFill>
                <a:latin typeface="Arial"/>
                <a:cs typeface="B Nazanin" pitchFamily="2" charset="-78"/>
              </a:rPr>
              <a:t>.</a:t>
            </a:r>
            <a:r>
              <a:rPr lang="fa-IR" sz="1800" b="1" dirty="0" smtClean="0">
                <a:solidFill>
                  <a:srgbClr val="00B050"/>
                </a:solidFill>
                <a:latin typeface="Arial"/>
                <a:cs typeface="B Nazanin" pitchFamily="2" charset="-78"/>
              </a:rPr>
              <a:t>ترکیبات شیمیایی</a:t>
            </a:r>
            <a:r>
              <a:rPr lang="fa-IR" sz="1800" b="1" dirty="0" smtClean="0">
                <a:latin typeface="Arial"/>
                <a:cs typeface="B Nazanin" pitchFamily="2" charset="-78"/>
              </a:rPr>
              <a:t>: </a:t>
            </a:r>
            <a:r>
              <a:rPr lang="fa-IR" sz="1600" b="1" dirty="0" smtClean="0">
                <a:latin typeface="Arial"/>
                <a:cs typeface="B Nazanin" pitchFamily="2" charset="-78"/>
              </a:rPr>
              <a:t>مواد شیمیایی مثل ترکیبات دود ،اسید ونمک باعث </a:t>
            </a:r>
            <a:r>
              <a:rPr lang="fa-IR" sz="1600" b="1" u="sng" dirty="0" smtClean="0">
                <a:latin typeface="Arial"/>
                <a:cs typeface="B Nazanin" pitchFamily="2" charset="-78"/>
              </a:rPr>
              <a:t>مرگ </a:t>
            </a:r>
            <a:r>
              <a:rPr lang="fa-IR" sz="1600" b="1" dirty="0" smtClean="0">
                <a:latin typeface="Arial"/>
                <a:cs typeface="B Nazanin" pitchFamily="2" charset="-78"/>
              </a:rPr>
              <a:t>میکروبها می شود.</a:t>
            </a:r>
            <a:br>
              <a:rPr lang="fa-IR" sz="1600" b="1" dirty="0" smtClean="0">
                <a:latin typeface="Arial"/>
                <a:cs typeface="B Nazanin" pitchFamily="2" charset="-78"/>
              </a:rPr>
            </a:br>
            <a:r>
              <a:rPr lang="fa-IR" sz="1800" b="1" dirty="0" smtClean="0">
                <a:solidFill>
                  <a:srgbClr val="00B050"/>
                </a:solidFill>
                <a:latin typeface="Arial"/>
                <a:cs typeface="B Nazanin" pitchFamily="2" charset="-78"/>
              </a:rPr>
              <a:t>5 پرتودهی:</a:t>
            </a:r>
            <a:r>
              <a:rPr lang="fa-IR" sz="1600" b="1" dirty="0" smtClean="0">
                <a:solidFill>
                  <a:srgbClr val="00B050"/>
                </a:solidFill>
                <a:latin typeface="Arial"/>
                <a:cs typeface="B Nazanin" pitchFamily="2" charset="-78"/>
              </a:rPr>
              <a:t>ب</a:t>
            </a:r>
            <a:r>
              <a:rPr lang="fa-IR" sz="1600" b="1" dirty="0" smtClean="0">
                <a:latin typeface="Arial"/>
                <a:cs typeface="B Nazanin" pitchFamily="2" charset="-78"/>
              </a:rPr>
              <a:t>ا استفاده ازپرتوهایی مثل اشعه گاما میکروبها را </a:t>
            </a:r>
            <a:r>
              <a:rPr lang="fa-IR" sz="1600" b="1" u="sng" dirty="0" smtClean="0">
                <a:latin typeface="Arial"/>
                <a:cs typeface="B Nazanin" pitchFamily="2" charset="-78"/>
              </a:rPr>
              <a:t>می کشند.</a:t>
            </a:r>
            <a:r>
              <a:rPr lang="fa-IR" sz="1600" b="1" dirty="0" smtClean="0">
                <a:latin typeface="Arial" pitchFamily="34" charset="0"/>
                <a:cs typeface="B Nazanin" pitchFamily="2" charset="-78"/>
              </a:rPr>
              <a:t/>
            </a:r>
            <a:br>
              <a:rPr lang="fa-IR" sz="1600" b="1" dirty="0" smtClean="0">
                <a:latin typeface="Arial" pitchFamily="34" charset="0"/>
                <a:cs typeface="B Nazanin" pitchFamily="2" charset="-78"/>
              </a:rPr>
            </a:br>
            <a:r>
              <a:rPr lang="fa-IR" sz="2000" b="1" dirty="0" smtClean="0">
                <a:latin typeface="Arial" pitchFamily="34" charset="0"/>
                <a:cs typeface="2  Nazanin" pitchFamily="2" charset="-78"/>
              </a:rPr>
              <a:t/>
            </a:r>
            <a:br>
              <a:rPr lang="fa-IR" sz="2000" b="1" dirty="0" smtClean="0">
                <a:latin typeface="Arial" pitchFamily="34" charset="0"/>
                <a:cs typeface="2  Nazanin" pitchFamily="2" charset="-78"/>
              </a:rPr>
            </a:br>
            <a:endParaRPr lang="fa-IR" sz="1800" dirty="0">
              <a:cs typeface="B Nazanin" pitchFamily="2" charset="-78"/>
            </a:endParaRPr>
          </a:p>
        </p:txBody>
      </p:sp>
      <p:pic>
        <p:nvPicPr>
          <p:cNvPr id="75778" name="Picture 2" descr="F:\نمک سود.jpg"/>
          <p:cNvPicPr>
            <a:picLocks noChangeAspect="1" noChangeArrowheads="1"/>
          </p:cNvPicPr>
          <p:nvPr/>
        </p:nvPicPr>
        <p:blipFill>
          <a:blip r:embed="rId2" cstate="print"/>
          <a:srcRect/>
          <a:stretch>
            <a:fillRect/>
          </a:stretch>
        </p:blipFill>
        <p:spPr bwMode="auto">
          <a:xfrm>
            <a:off x="4857752" y="5072074"/>
            <a:ext cx="3714776" cy="1500246"/>
          </a:xfrm>
          <a:prstGeom prst="rect">
            <a:avLst/>
          </a:prstGeom>
          <a:noFill/>
        </p:spPr>
      </p:pic>
      <p:pic>
        <p:nvPicPr>
          <p:cNvPr id="75779" name="Picture 3" descr="F:\خشک کردن غذا.jpg"/>
          <p:cNvPicPr>
            <a:picLocks noChangeAspect="1" noChangeArrowheads="1"/>
          </p:cNvPicPr>
          <p:nvPr/>
        </p:nvPicPr>
        <p:blipFill>
          <a:blip r:embed="rId3" cstate="print"/>
          <a:srcRect/>
          <a:stretch>
            <a:fillRect/>
          </a:stretch>
        </p:blipFill>
        <p:spPr bwMode="auto">
          <a:xfrm>
            <a:off x="1357290" y="4143380"/>
            <a:ext cx="2857500" cy="2047881"/>
          </a:xfrm>
          <a:prstGeom prst="rect">
            <a:avLst/>
          </a:prstGeom>
          <a:noFill/>
        </p:spPr>
      </p:pic>
      <p:pic>
        <p:nvPicPr>
          <p:cNvPr id="75780" name="Picture 4" descr="F:\انجماد.jpg"/>
          <p:cNvPicPr>
            <a:picLocks noChangeAspect="1" noChangeArrowheads="1"/>
          </p:cNvPicPr>
          <p:nvPr/>
        </p:nvPicPr>
        <p:blipFill>
          <a:blip r:embed="rId4" cstate="print"/>
          <a:srcRect/>
          <a:stretch>
            <a:fillRect/>
          </a:stretch>
        </p:blipFill>
        <p:spPr bwMode="auto">
          <a:xfrm>
            <a:off x="1357290" y="1857364"/>
            <a:ext cx="3143272" cy="1771650"/>
          </a:xfrm>
          <a:prstGeom prst="rect">
            <a:avLst/>
          </a:prstGeom>
          <a:noFill/>
        </p:spPr>
      </p:pic>
      <p:pic>
        <p:nvPicPr>
          <p:cNvPr id="75784" name="Picture 8" descr="http://ts2.mm.bing.net/images/thumbnail.aspx?q=4551510686303413&amp;id=c3ab4a95a318dbd335b3bc12c6fa08dd"/>
          <p:cNvPicPr>
            <a:picLocks noChangeAspect="1" noChangeArrowheads="1"/>
          </p:cNvPicPr>
          <p:nvPr/>
        </p:nvPicPr>
        <p:blipFill>
          <a:blip r:embed="rId5" cstate="print"/>
          <a:srcRect/>
          <a:stretch>
            <a:fillRect/>
          </a:stretch>
        </p:blipFill>
        <p:spPr bwMode="auto">
          <a:xfrm>
            <a:off x="1142976" y="214290"/>
            <a:ext cx="3500462" cy="1357322"/>
          </a:xfrm>
          <a:prstGeom prst="rect">
            <a:avLst/>
          </a:prstGeom>
          <a:noFill/>
        </p:spPr>
      </p:pic>
      <p:sp>
        <p:nvSpPr>
          <p:cNvPr id="7" name="Footer Placeholder 6"/>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14876" y="357166"/>
            <a:ext cx="4218812" cy="5830274"/>
          </a:xfrm>
        </p:spPr>
        <p:txBody>
          <a:bodyPr>
            <a:normAutofit fontScale="92500" lnSpcReduction="10000"/>
          </a:bodyPr>
          <a:lstStyle/>
          <a:p>
            <a:r>
              <a:rPr lang="fa-IR" sz="2000" b="1" dirty="0" smtClean="0">
                <a:solidFill>
                  <a:schemeClr val="tx2">
                    <a:lumMod val="60000"/>
                    <a:lumOff val="40000"/>
                  </a:schemeClr>
                </a:solidFill>
                <a:latin typeface="Arial" pitchFamily="34" charset="0"/>
                <a:cs typeface="B Nazanin" pitchFamily="2" charset="-78"/>
              </a:rPr>
              <a:t>روش های استفاده از ترکیبات شیمیایی برای نگهداری مواد غذایی:</a:t>
            </a:r>
            <a:r>
              <a:rPr lang="fa-IR" sz="2000" b="1" dirty="0" smtClean="0">
                <a:latin typeface="Arial" pitchFamily="34" charset="0"/>
                <a:cs typeface="B Nazanin" pitchFamily="2" charset="-78"/>
              </a:rPr>
              <a:t/>
            </a:r>
            <a:br>
              <a:rPr lang="fa-IR" sz="2000" b="1" dirty="0" smtClean="0">
                <a:latin typeface="Arial" pitchFamily="34" charset="0"/>
                <a:cs typeface="B Nazanin" pitchFamily="2" charset="-78"/>
              </a:rPr>
            </a:br>
            <a:r>
              <a:rPr lang="fa-IR" sz="1800" b="1" dirty="0" smtClean="0">
                <a:latin typeface="Arial" pitchFamily="34" charset="0"/>
                <a:cs typeface="B Nazanin" pitchFamily="2" charset="-78"/>
              </a:rPr>
              <a:t>1. ترشی انداختن</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2.دودی کردن(ترکیبات دود میکروبها را می کشد)</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3. شور کردن(نمک سود کردن آب میکروبها را به روش اسمز می گیرد وباعث مرگ میکروبها می شود)</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2400" b="1" dirty="0" smtClean="0">
                <a:solidFill>
                  <a:schemeClr val="accent3">
                    <a:lumMod val="75000"/>
                  </a:schemeClr>
                </a:solidFill>
                <a:latin typeface="Arial" pitchFamily="34" charset="0"/>
                <a:cs typeface="B Nazanin" pitchFamily="2" charset="-78"/>
              </a:rPr>
              <a:t>روش های استریلیزه کردن شیر</a:t>
            </a:r>
            <a:r>
              <a:rPr lang="fa-IR" sz="2400" b="1" dirty="0" smtClean="0">
                <a:latin typeface="Arial" pitchFamily="34" charset="0"/>
                <a:cs typeface="B Nazanin" pitchFamily="2" charset="-78"/>
              </a:rPr>
              <a:t>:</a:t>
            </a:r>
            <a:br>
              <a:rPr lang="fa-IR" sz="2400" b="1" dirty="0" smtClean="0">
                <a:latin typeface="Arial" pitchFamily="34" charset="0"/>
                <a:cs typeface="B Nazanin" pitchFamily="2" charset="-78"/>
              </a:rPr>
            </a:br>
            <a:r>
              <a:rPr lang="fa-IR" sz="2000" b="1" dirty="0" smtClean="0">
                <a:solidFill>
                  <a:srgbClr val="7030A0"/>
                </a:solidFill>
                <a:latin typeface="Arial" pitchFamily="34" charset="0"/>
                <a:cs typeface="B Nazanin" pitchFamily="2" charset="-78"/>
              </a:rPr>
              <a:t>1.دمای بالا</a:t>
            </a:r>
            <a:r>
              <a:rPr lang="fa-IR" sz="2000" b="1" dirty="0" smtClean="0">
                <a:latin typeface="Arial" pitchFamily="34" charset="0"/>
                <a:cs typeface="B Nazanin" pitchFamily="2" charset="-78"/>
              </a:rPr>
              <a:t>: </a:t>
            </a:r>
            <a:r>
              <a:rPr lang="fa-IR" sz="1800" b="1" dirty="0" smtClean="0">
                <a:latin typeface="Arial" pitchFamily="34" charset="0"/>
                <a:cs typeface="B Nazanin" pitchFamily="2" charset="-78"/>
              </a:rPr>
              <a:t>شیر راتا دمای 150درجه ی سانتیگراد به مدت چند ثانیه گرم وسپس در بسته هایی بسته بندی می کنند.</a:t>
            </a:r>
            <a:br>
              <a:rPr lang="fa-IR" sz="1800" b="1" dirty="0" smtClean="0">
                <a:latin typeface="Arial" pitchFamily="34" charset="0"/>
                <a:cs typeface="B Nazanin" pitchFamily="2" charset="-78"/>
              </a:rPr>
            </a:br>
            <a:r>
              <a:rPr lang="fa-IR" sz="2000" b="1" dirty="0" smtClean="0">
                <a:latin typeface="Arial" pitchFamily="34" charset="0"/>
                <a:cs typeface="B Nazanin" pitchFamily="2" charset="-78"/>
              </a:rPr>
              <a:t>2</a:t>
            </a:r>
            <a:r>
              <a:rPr lang="fa-IR" sz="2000" b="1" dirty="0" smtClean="0">
                <a:solidFill>
                  <a:srgbClr val="7030A0"/>
                </a:solidFill>
                <a:latin typeface="Arial" pitchFamily="34" charset="0"/>
                <a:cs typeface="B Nazanin" pitchFamily="2" charset="-78"/>
              </a:rPr>
              <a:t>. پاستوریزه کردن شیر</a:t>
            </a:r>
            <a:r>
              <a:rPr lang="fa-IR" sz="2000" b="1" dirty="0" smtClean="0">
                <a:latin typeface="Arial" pitchFamily="34" charset="0"/>
                <a:cs typeface="B Nazanin" pitchFamily="2" charset="-78"/>
              </a:rPr>
              <a:t>:</a:t>
            </a:r>
            <a:r>
              <a:rPr lang="fa-IR" sz="1800" b="1" dirty="0" smtClean="0">
                <a:latin typeface="Arial" pitchFamily="34" charset="0"/>
                <a:cs typeface="B Nazanin" pitchFamily="2" charset="-78"/>
              </a:rPr>
              <a:t>شیر را در دمای 70 درجه ی سانتیگراد به مدت 15ثانیه گرم می کنند.</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a:cs typeface="B Nazanin" pitchFamily="2" charset="-78"/>
              </a:rPr>
              <a:t> ● </a:t>
            </a:r>
            <a:r>
              <a:rPr lang="fa-IR" sz="2000" b="1" dirty="0" smtClean="0">
                <a:latin typeface="Arial"/>
                <a:cs typeface="B Nazanin" pitchFamily="2" charset="-78"/>
              </a:rPr>
              <a:t>در روش دمای بالا تمام میکروبها(مفید ومضر)از بین می روندوطعم شیر تاحدی تغییر می کند.</a:t>
            </a:r>
            <a:br>
              <a:rPr lang="fa-IR" sz="2000" b="1" dirty="0" smtClean="0">
                <a:latin typeface="Arial"/>
                <a:cs typeface="B Nazanin" pitchFamily="2" charset="-78"/>
              </a:rPr>
            </a:br>
            <a:r>
              <a:rPr lang="fa-IR" sz="2000" b="1" dirty="0" smtClean="0">
                <a:latin typeface="Arial"/>
                <a:cs typeface="B Nazanin" pitchFamily="2" charset="-78"/>
              </a:rPr>
              <a:t/>
            </a:r>
            <a:br>
              <a:rPr lang="fa-IR" sz="2000" b="1" dirty="0" smtClean="0">
                <a:latin typeface="Arial"/>
                <a:cs typeface="B Nazanin" pitchFamily="2" charset="-78"/>
              </a:rPr>
            </a:br>
            <a:r>
              <a:rPr lang="fa-IR" sz="1800" b="1" dirty="0" smtClean="0">
                <a:latin typeface="Arial"/>
                <a:cs typeface="B Nazanin" pitchFamily="2" charset="-78"/>
              </a:rPr>
              <a:t> ● </a:t>
            </a:r>
            <a:r>
              <a:rPr lang="fa-IR" sz="2000" b="1" dirty="0" smtClean="0">
                <a:latin typeface="Arial"/>
                <a:cs typeface="B Nazanin" pitchFamily="2" charset="-78"/>
              </a:rPr>
              <a:t>در روش پاستوریزه کردن میکروبهای مضر از بین می روند ولی بعضی میکروبها باقی می مانند ولی طعم شیر تغییر نمی کند.</a:t>
            </a:r>
            <a:br>
              <a:rPr lang="fa-IR" sz="2000" b="1" dirty="0" smtClean="0">
                <a:latin typeface="Arial"/>
                <a:cs typeface="B Nazanin" pitchFamily="2" charset="-78"/>
              </a:rPr>
            </a:br>
            <a:endParaRPr lang="fa-IR" sz="1800" dirty="0">
              <a:cs typeface="B Nazanin" pitchFamily="2" charset="-78"/>
            </a:endParaRPr>
          </a:p>
        </p:txBody>
      </p:sp>
      <p:pic>
        <p:nvPicPr>
          <p:cNvPr id="76802" name="Picture 2" descr="http://ts2.mm.bing.net/images/thumbnail.aspx?q=4951273323168745&amp;id=02c99174ad740038f28146fe0c3ebd32"/>
          <p:cNvPicPr>
            <a:picLocks noChangeAspect="1" noChangeArrowheads="1"/>
          </p:cNvPicPr>
          <p:nvPr/>
        </p:nvPicPr>
        <p:blipFill>
          <a:blip r:embed="rId2" cstate="print"/>
          <a:srcRect/>
          <a:stretch>
            <a:fillRect/>
          </a:stretch>
        </p:blipFill>
        <p:spPr bwMode="auto">
          <a:xfrm>
            <a:off x="1214414" y="214290"/>
            <a:ext cx="3143272" cy="1785950"/>
          </a:xfrm>
          <a:prstGeom prst="rect">
            <a:avLst/>
          </a:prstGeom>
          <a:noFill/>
        </p:spPr>
      </p:pic>
      <p:pic>
        <p:nvPicPr>
          <p:cNvPr id="76806" name="Picture 6" descr="http://ts2.mm.bing.net/images/thumbnail.aspx?q=4828183872143865&amp;id=8cc1f92b8cd911badb3197d2be8aad60"/>
          <p:cNvPicPr>
            <a:picLocks noChangeAspect="1" noChangeArrowheads="1"/>
          </p:cNvPicPr>
          <p:nvPr/>
        </p:nvPicPr>
        <p:blipFill>
          <a:blip r:embed="rId3" cstate="print"/>
          <a:srcRect/>
          <a:stretch>
            <a:fillRect/>
          </a:stretch>
        </p:blipFill>
        <p:spPr bwMode="auto">
          <a:xfrm>
            <a:off x="1357290" y="4929198"/>
            <a:ext cx="3143272" cy="1643074"/>
          </a:xfrm>
          <a:prstGeom prst="rect">
            <a:avLst/>
          </a:prstGeom>
          <a:noFill/>
        </p:spPr>
      </p:pic>
      <p:pic>
        <p:nvPicPr>
          <p:cNvPr id="76808" name="Picture 8" descr="http://ts2.mm.bing.net/images/thumbnail.aspx?q=4770695750025309&amp;id=18d5d7f9dcc54e2d44caf9328a49d23c"/>
          <p:cNvPicPr>
            <a:picLocks noChangeAspect="1" noChangeArrowheads="1"/>
          </p:cNvPicPr>
          <p:nvPr/>
        </p:nvPicPr>
        <p:blipFill>
          <a:blip r:embed="rId4" cstate="print"/>
          <a:srcRect/>
          <a:stretch>
            <a:fillRect/>
          </a:stretch>
        </p:blipFill>
        <p:spPr bwMode="auto">
          <a:xfrm>
            <a:off x="1357290" y="2214554"/>
            <a:ext cx="3000396" cy="2214578"/>
          </a:xfrm>
          <a:prstGeom prst="rect">
            <a:avLst/>
          </a:prstGeom>
          <a:noFill/>
        </p:spPr>
      </p:pic>
      <p:sp>
        <p:nvSpPr>
          <p:cNvPr id="6" name="Footer Placeholder 5"/>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486400" y="214290"/>
            <a:ext cx="3657600" cy="5901712"/>
          </a:xfrm>
        </p:spPr>
        <p:txBody>
          <a:bodyPr>
            <a:normAutofit/>
          </a:bodyPr>
          <a:lstStyle/>
          <a:p>
            <a:r>
              <a:rPr lang="fa-IR" sz="2000" b="1" dirty="0" smtClean="0">
                <a:solidFill>
                  <a:schemeClr val="accent3">
                    <a:lumMod val="75000"/>
                  </a:schemeClr>
                </a:solidFill>
                <a:latin typeface="Arial"/>
                <a:cs typeface="B Nazanin" pitchFamily="2" charset="-78"/>
              </a:rPr>
              <a:t>چرخه ی مواد</a:t>
            </a:r>
            <a:r>
              <a:rPr lang="fa-IR" sz="2000" b="1" dirty="0" smtClean="0">
                <a:latin typeface="Arial"/>
                <a:cs typeface="B Nazanin" pitchFamily="2" charset="-78"/>
              </a:rPr>
              <a:t>:</a:t>
            </a:r>
            <a:r>
              <a:rPr lang="fa-IR" sz="1800" b="1" dirty="0" smtClean="0">
                <a:latin typeface="Arial"/>
                <a:cs typeface="B Nazanin" pitchFamily="2" charset="-78"/>
              </a:rPr>
              <a:t>تکرا</a:t>
            </a:r>
            <a:r>
              <a:rPr lang="fa-IR" sz="2000" b="1" dirty="0" smtClean="0">
                <a:latin typeface="Arial"/>
                <a:cs typeface="B Nazanin" pitchFamily="2" charset="-78"/>
              </a:rPr>
              <a:t>ر</a:t>
            </a:r>
            <a:r>
              <a:rPr lang="fa-IR" sz="1800" b="1" dirty="0" smtClean="0">
                <a:latin typeface="Arial"/>
                <a:cs typeface="B Nazanin" pitchFamily="2" charset="-78"/>
              </a:rPr>
              <a:t>حرکت عناصر ومواد مختلف از محیط به بدن جاندار وخروج دوباره ی آن از بدن جاندار به محیط</a:t>
            </a:r>
          </a:p>
          <a:p>
            <a:endParaRPr lang="fa-IR" sz="1800" b="1" dirty="0" smtClean="0">
              <a:latin typeface="Arial"/>
              <a:cs typeface="B Nazanin" pitchFamily="2" charset="-78"/>
            </a:endParaRPr>
          </a:p>
          <a:p>
            <a:pPr>
              <a:buNone/>
            </a:pPr>
            <a:r>
              <a:rPr lang="fa-IR" sz="1800" b="1" dirty="0" smtClean="0">
                <a:latin typeface="Arial"/>
                <a:cs typeface="B Nazanin" pitchFamily="2" charset="-78"/>
              </a:rPr>
              <a:t>                موجودات زنده</a:t>
            </a:r>
          </a:p>
          <a:p>
            <a:pPr>
              <a:buNone/>
            </a:pPr>
            <a:endParaRPr lang="fa-IR" sz="1800" b="1" dirty="0" smtClean="0">
              <a:latin typeface="Arial"/>
              <a:cs typeface="2  Nazanin" pitchFamily="2" charset="-78"/>
            </a:endParaRPr>
          </a:p>
          <a:p>
            <a:pPr>
              <a:buNone/>
            </a:pPr>
            <a:r>
              <a:rPr lang="fa-IR" sz="1800" b="1" dirty="0" smtClean="0">
                <a:latin typeface="Arial"/>
                <a:cs typeface="2  Nazanin" pitchFamily="2" charset="-78"/>
              </a:rPr>
              <a:t>                            محیط</a:t>
            </a:r>
          </a:p>
          <a:p>
            <a:pPr>
              <a:buNone/>
            </a:pPr>
            <a:r>
              <a:rPr lang="fa-IR" sz="1800" b="1" dirty="0" smtClean="0">
                <a:latin typeface="Arial"/>
                <a:cs typeface="2  Nazanin" pitchFamily="2" charset="-78"/>
              </a:rPr>
              <a:t/>
            </a:r>
            <a:br>
              <a:rPr lang="fa-IR" sz="1800" b="1" dirty="0" smtClean="0">
                <a:latin typeface="Arial"/>
                <a:cs typeface="2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2000" b="1" dirty="0" smtClean="0">
                <a:solidFill>
                  <a:schemeClr val="tx1">
                    <a:lumMod val="50000"/>
                    <a:lumOff val="50000"/>
                  </a:schemeClr>
                </a:solidFill>
                <a:latin typeface="Arial"/>
                <a:cs typeface="B Nazanin" pitchFamily="2" charset="-78"/>
              </a:rPr>
              <a:t>چرخه ی کربن</a:t>
            </a:r>
            <a:r>
              <a:rPr lang="fa-IR" sz="2000" b="1" dirty="0" smtClean="0">
                <a:latin typeface="Arial"/>
                <a:cs typeface="B Nazanin" pitchFamily="2" charset="-78"/>
              </a:rPr>
              <a:t>:</a:t>
            </a:r>
            <a:r>
              <a:rPr lang="fa-IR" sz="1800" b="1" dirty="0" smtClean="0">
                <a:latin typeface="Arial"/>
                <a:cs typeface="B Nazanin" pitchFamily="2" charset="-78"/>
              </a:rPr>
              <a:t>تبادل دی اکسید کربن بین جانداران ومحیط</a:t>
            </a:r>
          </a:p>
          <a:p>
            <a:pPr>
              <a:buNone/>
            </a:pPr>
            <a:endParaRPr lang="fa-IR" sz="1800" b="1" dirty="0" smtClean="0">
              <a:latin typeface="Arial"/>
              <a:cs typeface="B Nazanin" pitchFamily="2" charset="-78"/>
            </a:endParaRPr>
          </a:p>
          <a:p>
            <a:pPr>
              <a:buNone/>
            </a:pPr>
            <a:r>
              <a:rPr lang="fa-IR" sz="1600" b="1" dirty="0" smtClean="0">
                <a:solidFill>
                  <a:schemeClr val="tx1">
                    <a:lumMod val="50000"/>
                    <a:lumOff val="50000"/>
                  </a:schemeClr>
                </a:solidFill>
                <a:latin typeface="Arial"/>
                <a:cs typeface="B Nazanin" pitchFamily="2" charset="-78"/>
              </a:rPr>
              <a:t>عوامل افزاینده ی دی اکسید کربن هوا:</a:t>
            </a:r>
            <a:r>
              <a:rPr lang="fa-IR" sz="1600" b="1" dirty="0" smtClean="0">
                <a:latin typeface="Arial"/>
                <a:cs typeface="B Nazanin" pitchFamily="2" charset="-78"/>
              </a:rPr>
              <a:t/>
            </a:r>
            <a:br>
              <a:rPr lang="fa-IR" sz="1600" b="1" dirty="0" smtClean="0">
                <a:latin typeface="Arial"/>
                <a:cs typeface="B Nazanin" pitchFamily="2" charset="-78"/>
              </a:rPr>
            </a:br>
            <a:r>
              <a:rPr lang="fa-IR" sz="1600" b="1" dirty="0" smtClean="0">
                <a:latin typeface="Arial"/>
                <a:cs typeface="B Nazanin" pitchFamily="2" charset="-78"/>
              </a:rPr>
              <a:t>1.سوختن مواد</a:t>
            </a:r>
            <a:br>
              <a:rPr lang="fa-IR" sz="1600" b="1" dirty="0" smtClean="0">
                <a:latin typeface="Arial"/>
                <a:cs typeface="B Nazanin" pitchFamily="2" charset="-78"/>
              </a:rPr>
            </a:br>
            <a:r>
              <a:rPr lang="fa-IR" sz="1600" b="1" dirty="0" smtClean="0">
                <a:latin typeface="Arial"/>
                <a:cs typeface="B Nazanin" pitchFamily="2" charset="-78"/>
              </a:rPr>
              <a:t>2.تنفس </a:t>
            </a:r>
            <a:r>
              <a:rPr lang="fa-IR" sz="1600" b="1" dirty="0" smtClean="0">
                <a:latin typeface="Arial" pitchFamily="34" charset="0"/>
                <a:cs typeface="B Nazanin" pitchFamily="2" charset="-78"/>
              </a:rPr>
              <a:t/>
            </a:r>
            <a:br>
              <a:rPr lang="fa-IR" sz="1600" b="1" dirty="0" smtClean="0">
                <a:latin typeface="Arial" pitchFamily="34" charset="0"/>
                <a:cs typeface="B Nazanin" pitchFamily="2" charset="-78"/>
              </a:rPr>
            </a:br>
            <a:endParaRPr lang="fa-IR" sz="1800" b="1" dirty="0">
              <a:cs typeface="B Nazanin" pitchFamily="2" charset="-78"/>
            </a:endParaRPr>
          </a:p>
        </p:txBody>
      </p:sp>
      <p:sp>
        <p:nvSpPr>
          <p:cNvPr id="13" name="Curved Right Arrow 12"/>
          <p:cNvSpPr/>
          <p:nvPr/>
        </p:nvSpPr>
        <p:spPr>
          <a:xfrm flipV="1">
            <a:off x="6429388" y="1857364"/>
            <a:ext cx="642942" cy="92869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4" name="Curved Left Arrow 13"/>
          <p:cNvSpPr/>
          <p:nvPr/>
        </p:nvSpPr>
        <p:spPr>
          <a:xfrm>
            <a:off x="8358214" y="1928802"/>
            <a:ext cx="428628" cy="8572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pic>
        <p:nvPicPr>
          <p:cNvPr id="29698" name="Picture 2"/>
          <p:cNvPicPr>
            <a:picLocks noChangeAspect="1" noChangeArrowheads="1"/>
          </p:cNvPicPr>
          <p:nvPr/>
        </p:nvPicPr>
        <p:blipFill>
          <a:blip r:embed="rId2" cstate="print"/>
          <a:srcRect/>
          <a:stretch>
            <a:fillRect/>
          </a:stretch>
        </p:blipFill>
        <p:spPr bwMode="auto">
          <a:xfrm>
            <a:off x="1142977" y="1"/>
            <a:ext cx="4643470" cy="3286123"/>
          </a:xfrm>
          <a:prstGeom prst="rect">
            <a:avLst/>
          </a:prstGeom>
          <a:noFill/>
          <a:ln w="9525">
            <a:noFill/>
            <a:miter lim="800000"/>
            <a:headEnd/>
            <a:tailEnd/>
          </a:ln>
          <a:effectLst/>
        </p:spPr>
      </p:pic>
      <p:pic>
        <p:nvPicPr>
          <p:cNvPr id="29699" name="Picture 3"/>
          <p:cNvPicPr>
            <a:picLocks noChangeAspect="1" noChangeArrowheads="1"/>
          </p:cNvPicPr>
          <p:nvPr/>
        </p:nvPicPr>
        <p:blipFill>
          <a:blip r:embed="rId3" cstate="print"/>
          <a:srcRect/>
          <a:stretch>
            <a:fillRect/>
          </a:stretch>
        </p:blipFill>
        <p:spPr bwMode="auto">
          <a:xfrm>
            <a:off x="1071538" y="3429000"/>
            <a:ext cx="4429156" cy="3071810"/>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29190" y="214290"/>
            <a:ext cx="4004498" cy="6643710"/>
          </a:xfrm>
        </p:spPr>
        <p:txBody>
          <a:bodyPr>
            <a:normAutofit fontScale="92500" lnSpcReduction="20000"/>
          </a:bodyPr>
          <a:lstStyle/>
          <a:p>
            <a:pPr>
              <a:buNone/>
            </a:pPr>
            <a:r>
              <a:rPr lang="fa-IR" sz="1900" b="1" dirty="0" smtClean="0">
                <a:solidFill>
                  <a:schemeClr val="tx2">
                    <a:lumMod val="60000"/>
                    <a:lumOff val="40000"/>
                  </a:schemeClr>
                </a:solidFill>
                <a:latin typeface="Arial" pitchFamily="34" charset="0"/>
                <a:cs typeface="B Nazanin" pitchFamily="2" charset="-78"/>
              </a:rPr>
              <a:t>چرخه ی نیتروژن</a:t>
            </a:r>
            <a:r>
              <a:rPr lang="fa-IR" sz="1700" b="1" dirty="0" smtClean="0">
                <a:latin typeface="Arial" pitchFamily="34" charset="0"/>
                <a:cs typeface="B Nazanin" pitchFamily="2" charset="-78"/>
              </a:rPr>
              <a:t>:تبادل نیتروژن بین جانداران ومحیط</a:t>
            </a:r>
            <a:br>
              <a:rPr lang="fa-IR" sz="1700" b="1" dirty="0" smtClean="0">
                <a:latin typeface="Arial" pitchFamily="34" charset="0"/>
                <a:cs typeface="B Nazanin" pitchFamily="2" charset="-78"/>
              </a:rPr>
            </a:br>
            <a:r>
              <a:rPr lang="fa-IR" sz="1700" b="1" dirty="0" smtClean="0">
                <a:latin typeface="Arial" pitchFamily="34" charset="0"/>
                <a:cs typeface="B Nazanin" pitchFamily="2" charset="-78"/>
              </a:rPr>
              <a:t/>
            </a:r>
            <a:br>
              <a:rPr lang="fa-IR" sz="1700" b="1" dirty="0" smtClean="0">
                <a:latin typeface="Arial" pitchFamily="34" charset="0"/>
                <a:cs typeface="B Nazanin" pitchFamily="2" charset="-78"/>
              </a:rPr>
            </a:br>
            <a:r>
              <a:rPr lang="fa-IR" sz="1700" b="1" dirty="0" smtClean="0">
                <a:latin typeface="Arial" pitchFamily="34" charset="0"/>
                <a:cs typeface="B Nazanin" pitchFamily="2" charset="-78"/>
              </a:rPr>
              <a:t>ترکیب نیتروژن دار غیر آلی(نیترات)  </a:t>
            </a:r>
          </a:p>
          <a:p>
            <a:pPr>
              <a:buNone/>
            </a:pPr>
            <a:r>
              <a:rPr lang="fa-IR" sz="1700" b="1" dirty="0" smtClean="0">
                <a:latin typeface="Arial" pitchFamily="34" charset="0"/>
                <a:cs typeface="B Nazanin" pitchFamily="2" charset="-78"/>
              </a:rPr>
              <a:t>  </a:t>
            </a:r>
          </a:p>
          <a:p>
            <a:pPr>
              <a:buNone/>
            </a:pPr>
            <a:r>
              <a:rPr lang="fa-IR" sz="1700" b="1" dirty="0" smtClean="0">
                <a:latin typeface="Arial" pitchFamily="34" charset="0"/>
                <a:cs typeface="B Nazanin" pitchFamily="2" charset="-78"/>
              </a:rPr>
              <a:t>     حل شدن نیترات در آب وجذب ریشه   </a:t>
            </a:r>
          </a:p>
          <a:p>
            <a:pPr>
              <a:buNone/>
            </a:pPr>
            <a:endParaRPr lang="fa-IR" sz="1700" b="1" dirty="0" smtClean="0">
              <a:latin typeface="Arial" pitchFamily="34" charset="0"/>
              <a:cs typeface="B Nazanin" pitchFamily="2" charset="-78"/>
            </a:endParaRPr>
          </a:p>
          <a:p>
            <a:pPr>
              <a:buNone/>
            </a:pPr>
            <a:r>
              <a:rPr lang="fa-IR" sz="1700" b="1" dirty="0" smtClean="0">
                <a:latin typeface="Arial" pitchFamily="34" charset="0"/>
                <a:cs typeface="B Nazanin" pitchFamily="2" charset="-78"/>
              </a:rPr>
              <a:t>     تبدیل نیترات به اسید آمینه                 </a:t>
            </a:r>
          </a:p>
          <a:p>
            <a:pPr>
              <a:buNone/>
            </a:pPr>
            <a:r>
              <a:rPr lang="fa-IR" sz="1700" b="1" dirty="0" smtClean="0">
                <a:latin typeface="Arial" pitchFamily="34" charset="0"/>
                <a:cs typeface="B Nazanin" pitchFamily="2" charset="-78"/>
              </a:rPr>
              <a:t>   </a:t>
            </a:r>
          </a:p>
          <a:p>
            <a:pPr>
              <a:buNone/>
            </a:pPr>
            <a:r>
              <a:rPr lang="fa-IR" sz="1700" b="1" dirty="0" smtClean="0">
                <a:latin typeface="Arial" pitchFamily="34" charset="0"/>
                <a:cs typeface="B Nazanin" pitchFamily="2" charset="-78"/>
              </a:rPr>
              <a:t>     تولید پروتئین در گیاه</a:t>
            </a:r>
            <a:br>
              <a:rPr lang="fa-IR" sz="1700" b="1" dirty="0" smtClean="0">
                <a:latin typeface="Arial" pitchFamily="34" charset="0"/>
                <a:cs typeface="B Nazanin" pitchFamily="2" charset="-78"/>
              </a:rPr>
            </a:br>
            <a:r>
              <a:rPr lang="fa-IR" sz="1800" b="1" dirty="0" smtClean="0">
                <a:solidFill>
                  <a:srgbClr val="0070C0"/>
                </a:solidFill>
                <a:latin typeface="Arial" pitchFamily="34" charset="0"/>
                <a:cs typeface="B Nazanin" pitchFamily="2" charset="-78"/>
              </a:rPr>
              <a:t/>
            </a:r>
            <a:br>
              <a:rPr lang="fa-IR" sz="1800" b="1" dirty="0" smtClean="0">
                <a:solidFill>
                  <a:srgbClr val="0070C0"/>
                </a:solidFill>
                <a:latin typeface="Arial" pitchFamily="34" charset="0"/>
                <a:cs typeface="B Nazanin" pitchFamily="2" charset="-78"/>
              </a:rPr>
            </a:br>
            <a:r>
              <a:rPr lang="fa-IR" sz="1800" b="1" dirty="0" smtClean="0">
                <a:solidFill>
                  <a:srgbClr val="0070C0"/>
                </a:solidFill>
                <a:latin typeface="Arial" pitchFamily="34" charset="0"/>
                <a:cs typeface="B Nazanin" pitchFamily="2" charset="-78"/>
              </a:rPr>
              <a:t>گیاهان مفیددر چرخه ی نیتروژن:</a:t>
            </a: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solidFill>
                  <a:schemeClr val="accent3">
                    <a:lumMod val="60000"/>
                    <a:lumOff val="40000"/>
                  </a:schemeClr>
                </a:solidFill>
                <a:latin typeface="Arial" pitchFamily="34" charset="0"/>
                <a:cs typeface="B Nazanin" pitchFamily="2" charset="-78"/>
              </a:rPr>
              <a:t>1. شوره گذار(هوازی)</a:t>
            </a:r>
            <a:r>
              <a:rPr lang="fa-IR" sz="1800" b="1" dirty="0" smtClean="0">
                <a:latin typeface="Arial" pitchFamily="34" charset="0"/>
                <a:cs typeface="B Nazanin" pitchFamily="2" charset="-78"/>
              </a:rPr>
              <a:t> : تبدیل آمونیاک به نیترات وافزایش نیترات خاک</a:t>
            </a:r>
            <a:br>
              <a:rPr lang="fa-IR" sz="1800" b="1" dirty="0" smtClean="0">
                <a:latin typeface="Arial" pitchFamily="34" charset="0"/>
                <a:cs typeface="B Nazanin" pitchFamily="2" charset="-78"/>
              </a:rPr>
            </a:br>
            <a:r>
              <a:rPr lang="fa-IR" sz="1800" b="1" dirty="0" smtClean="0">
                <a:solidFill>
                  <a:schemeClr val="accent3">
                    <a:lumMod val="60000"/>
                    <a:lumOff val="40000"/>
                  </a:schemeClr>
                </a:solidFill>
                <a:latin typeface="Arial" pitchFamily="34" charset="0"/>
                <a:cs typeface="B Nazanin" pitchFamily="2" charset="-78"/>
              </a:rPr>
              <a:t>2.تثبیت کننده ی نیتروژن(هوازی)</a:t>
            </a:r>
            <a:r>
              <a:rPr lang="fa-IR" sz="1800" b="1" dirty="0" smtClean="0">
                <a:latin typeface="Arial" pitchFamily="34" charset="0"/>
                <a:cs typeface="B Nazanin" pitchFamily="2" charset="-78"/>
              </a:rPr>
              <a:t>:تبدیل نیتروژن هوا به پروتئین یا نیترات</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solidFill>
                  <a:srgbClr val="7030A0"/>
                </a:solidFill>
                <a:latin typeface="Arial" pitchFamily="34" charset="0"/>
                <a:cs typeface="B Nazanin" pitchFamily="2" charset="-78"/>
              </a:rPr>
              <a:t>باکتری های مضر:</a:t>
            </a: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solidFill>
                  <a:srgbClr val="FF0000"/>
                </a:solidFill>
                <a:latin typeface="Arial" pitchFamily="34" charset="0"/>
                <a:cs typeface="B Nazanin" pitchFamily="2" charset="-78"/>
              </a:rPr>
              <a:t>باکتری های شوره زدا(بی هوازی):</a:t>
            </a:r>
            <a:r>
              <a:rPr lang="fa-IR" sz="1800" b="1" dirty="0" smtClean="0">
                <a:latin typeface="Arial" pitchFamily="34" charset="0"/>
                <a:cs typeface="B Nazanin" pitchFamily="2" charset="-78"/>
              </a:rPr>
              <a:t>نیترات را به آمونیاک یا نیتروژن هوا تبدیل می کنندونیترات خاک را کاهش می دهند.</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a:cs typeface="B Nazanin" pitchFamily="2" charset="-78"/>
              </a:rPr>
              <a:t> ●باکتری های تثبیت کننده ی نیتروژن هوا در ریشه ی خانواده ی نخود(نخود ،لوبیا،شبدر ، یونجه)بطور همزیست زندگی می کنند.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endParaRPr lang="fa-IR" sz="1800" b="1" dirty="0">
              <a:cs typeface="B Nazanin" pitchFamily="2" charset="-78"/>
            </a:endParaRPr>
          </a:p>
        </p:txBody>
      </p:sp>
      <p:sp>
        <p:nvSpPr>
          <p:cNvPr id="6" name="Down Arrow 5"/>
          <p:cNvSpPr/>
          <p:nvPr/>
        </p:nvSpPr>
        <p:spPr>
          <a:xfrm>
            <a:off x="7215206" y="1142984"/>
            <a:ext cx="71438"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Down Arrow 6"/>
          <p:cNvSpPr/>
          <p:nvPr/>
        </p:nvSpPr>
        <p:spPr>
          <a:xfrm>
            <a:off x="7215206" y="1643050"/>
            <a:ext cx="45719"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Down Arrow 7"/>
          <p:cNvSpPr/>
          <p:nvPr/>
        </p:nvSpPr>
        <p:spPr>
          <a:xfrm>
            <a:off x="7215206" y="2143116"/>
            <a:ext cx="45719"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0722" name="Picture 2"/>
          <p:cNvPicPr>
            <a:picLocks noChangeAspect="1" noChangeArrowheads="1"/>
          </p:cNvPicPr>
          <p:nvPr/>
        </p:nvPicPr>
        <p:blipFill>
          <a:blip r:embed="rId2" cstate="print"/>
          <a:srcRect/>
          <a:stretch>
            <a:fillRect/>
          </a:stretch>
        </p:blipFill>
        <p:spPr bwMode="auto">
          <a:xfrm>
            <a:off x="1000100" y="357166"/>
            <a:ext cx="4000528" cy="5786478"/>
          </a:xfrm>
          <a:prstGeom prst="rect">
            <a:avLst/>
          </a:prstGeom>
          <a:noFill/>
          <a:ln w="9525">
            <a:noFill/>
            <a:miter lim="800000"/>
            <a:headEnd/>
            <a:tailEnd/>
          </a:ln>
          <a:effectLst/>
        </p:spPr>
      </p:pic>
      <p:sp>
        <p:nvSpPr>
          <p:cNvPr id="9" name="Footer Placeholder 8"/>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0"/>
            <a:ext cx="7686700" cy="7012014"/>
          </a:xfrm>
        </p:spPr>
        <p:txBody>
          <a:bodyPr>
            <a:normAutofit/>
          </a:bodyPr>
          <a:lstStyle/>
          <a:p>
            <a:pPr algn="r"/>
            <a:r>
              <a:rPr lang="fa-IR" sz="1600" b="1" dirty="0" smtClean="0">
                <a:latin typeface="Arial"/>
                <a:cs typeface="B Nazanin" pitchFamily="2" charset="-78"/>
              </a:rPr>
              <a:t/>
            </a:r>
            <a:br>
              <a:rPr lang="fa-IR" sz="1600" b="1" dirty="0" smtClean="0">
                <a:latin typeface="Arial"/>
                <a:cs typeface="B Nazanin" pitchFamily="2" charset="-78"/>
              </a:rPr>
            </a:br>
            <a:r>
              <a:rPr lang="fa-IR" sz="1600" b="1" dirty="0" smtClean="0">
                <a:latin typeface="Arial"/>
                <a:cs typeface="B Nazanin" pitchFamily="2" charset="-78"/>
              </a:rPr>
              <a:t> </a:t>
            </a:r>
            <a:r>
              <a:rPr lang="fa-IR" sz="1800" b="1" dirty="0" smtClean="0">
                <a:latin typeface="Arial"/>
                <a:cs typeface="B Nazanin" pitchFamily="2" charset="-78"/>
              </a:rPr>
              <a:t>سوال: با توجه به دوزنجیره ی غذایی زیر انسان در کدام زنجیره انرژی بیشتری دریافت می کند(مقدار انرژی گندم در دو زنجیره برابر است)چرا؟</a:t>
            </a:r>
            <a:br>
              <a:rPr lang="fa-IR" sz="1800" b="1" dirty="0" smtClean="0">
                <a:latin typeface="Arial"/>
                <a:cs typeface="B Nazanin" pitchFamily="2" charset="-78"/>
              </a:rPr>
            </a:br>
            <a:r>
              <a:rPr lang="fa-IR" sz="1800" b="1" dirty="0" smtClean="0">
                <a:latin typeface="Arial"/>
                <a:cs typeface="B Nazanin" pitchFamily="2" charset="-78"/>
              </a:rPr>
              <a:t>        انسان           گاو           گندم (الف</a:t>
            </a:r>
            <a:br>
              <a:rPr lang="fa-IR" sz="1800" b="1" dirty="0" smtClean="0">
                <a:latin typeface="Arial"/>
                <a:cs typeface="B Nazanin" pitchFamily="2" charset="-78"/>
              </a:rPr>
            </a:br>
            <a:r>
              <a:rPr lang="fa-IR" sz="1800" b="1" dirty="0" smtClean="0">
                <a:latin typeface="Arial"/>
                <a:cs typeface="B Nazanin" pitchFamily="2" charset="-78"/>
              </a:rPr>
              <a:t>                             انسان       گندم (ب</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مثالی از ذخیره ی مواد مفید در زنجیره ی غذایی: ویتامین</a:t>
            </a:r>
            <a:r>
              <a:rPr lang="en-US" sz="1800" b="1" dirty="0" smtClean="0">
                <a:latin typeface="Arial"/>
                <a:cs typeface="B Nazanin" pitchFamily="2" charset="-78"/>
              </a:rPr>
              <a:t>D</a:t>
            </a:r>
            <a:r>
              <a:rPr lang="fa-IR" sz="1800" b="1" dirty="0" smtClean="0">
                <a:latin typeface="Arial"/>
                <a:cs typeface="B Nazanin" pitchFamily="2" charset="-78"/>
              </a:rPr>
              <a:t>                           نور خورشید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انسان         ماهی ها(ذخیره در جگر)           جانوران کوچک دریا          جانداران فتوسنتز کننده ی دریا</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مثالی از ذخیره ی مواد زیان آور در زنجیره ی غذایی(ماده ی حشره کش </a:t>
            </a:r>
            <a:r>
              <a:rPr lang="en-US" sz="1800" b="1" dirty="0" smtClean="0">
                <a:latin typeface="Arial"/>
                <a:cs typeface="B Nazanin" pitchFamily="2" charset="-78"/>
              </a:rPr>
              <a:t>DDT</a:t>
            </a:r>
            <a:r>
              <a:rPr lang="fa-IR" sz="1800" b="1" dirty="0" smtClean="0">
                <a:latin typeface="Arial"/>
                <a:cs typeface="B Nazanin" pitchFamily="2" charset="-78"/>
              </a:rPr>
              <a:t> وترکیبات جیوه)</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                                         ترکیبات جیوه ی کارخانجات</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انسان                 ماهی ها           جلبک ها</a:t>
            </a: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endParaRPr lang="fa-IR" sz="2000" b="1" dirty="0">
              <a:latin typeface="Arial" pitchFamily="34" charset="0"/>
              <a:cs typeface="B Nazanin" pitchFamily="2" charset="-78"/>
            </a:endParaRPr>
          </a:p>
        </p:txBody>
      </p:sp>
      <p:cxnSp>
        <p:nvCxnSpPr>
          <p:cNvPr id="4" name="Straight Arrow Connector 3"/>
          <p:cNvCxnSpPr/>
          <p:nvPr/>
        </p:nvCxnSpPr>
        <p:spPr>
          <a:xfrm>
            <a:off x="6572264" y="1857364"/>
            <a:ext cx="4286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358082" y="1855776"/>
            <a:ext cx="4286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500826" y="2141528"/>
            <a:ext cx="21431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2179621" y="3106735"/>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357554" y="3500438"/>
            <a:ext cx="4286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429256" y="3498850"/>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858148" y="3500438"/>
            <a:ext cx="3571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5893603" y="5036356"/>
            <a:ext cx="28575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286512" y="5427676"/>
            <a:ext cx="4286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429520" y="5429264"/>
            <a:ext cx="71438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Footer Placeholder 1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29190" y="285728"/>
            <a:ext cx="4004498" cy="5901712"/>
          </a:xfrm>
        </p:spPr>
        <p:txBody>
          <a:bodyPr>
            <a:normAutofit/>
          </a:bodyPr>
          <a:lstStyle/>
          <a:p>
            <a:r>
              <a:rPr lang="fa-IR" sz="1800" b="1" dirty="0" smtClean="0">
                <a:solidFill>
                  <a:srgbClr val="FF0000"/>
                </a:solidFill>
                <a:latin typeface="Arial" pitchFamily="34" charset="0"/>
                <a:cs typeface="B Nazanin" pitchFamily="2" charset="-78"/>
              </a:rPr>
              <a:t>بازده تبدیل انرژی</a:t>
            </a:r>
            <a:r>
              <a:rPr lang="fa-IR" sz="1800" b="1" dirty="0" smtClean="0">
                <a:solidFill>
                  <a:srgbClr val="FFFF00"/>
                </a:solidFill>
                <a:latin typeface="Arial" pitchFamily="34" charset="0"/>
                <a:cs typeface="B Nazanin" pitchFamily="2" charset="-78"/>
              </a:rPr>
              <a:t>:</a:t>
            </a:r>
            <a:r>
              <a:rPr lang="fa-IR" sz="1800" b="1" dirty="0" smtClean="0">
                <a:latin typeface="Arial" pitchFamily="34" charset="0"/>
                <a:cs typeface="B Nazanin" pitchFamily="2" charset="-78"/>
              </a:rPr>
              <a:t>آن مقدار انرژی نور که در گیاهان به صورت مواد آلی ذخیره می شود.</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t>
            </a:r>
            <a:r>
              <a:rPr lang="fa-IR" sz="1800" b="1" dirty="0" smtClean="0">
                <a:latin typeface="Arial"/>
                <a:cs typeface="B Nazanin" pitchFamily="2" charset="-78"/>
              </a:rPr>
              <a:t>● بازده تبدیل انرژی در گیاهان به ندرت به به 5%می رسد(در گندم در بهترین شرایط 1%ونیشکر به 2/5%می رسد.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 ● </a:t>
            </a:r>
            <a:r>
              <a:rPr lang="fa-IR" sz="1800" b="1" dirty="0" smtClean="0">
                <a:solidFill>
                  <a:srgbClr val="00B050"/>
                </a:solidFill>
                <a:latin typeface="Arial"/>
                <a:cs typeface="B Nazanin" pitchFamily="2" charset="-78"/>
              </a:rPr>
              <a:t>از نظر اقتصاد محیط زیست خوردن غذاهای گیاهی باصرفه تر است.چرا؟</a:t>
            </a: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چون در اینصورت مقدار انرژیی که در زنجیره ها به هدر می رود کاهش می یابد.</a:t>
            </a:r>
            <a:br>
              <a:rPr lang="fa-IR" sz="1800" b="1" dirty="0" smtClean="0">
                <a:latin typeface="Arial"/>
                <a:cs typeface="B Nazanin" pitchFamily="2" charset="-78"/>
              </a:rPr>
            </a:br>
            <a:endParaRPr lang="fa-IR" sz="1800" dirty="0">
              <a:cs typeface="B Nazanin" pitchFamily="2" charset="-78"/>
            </a:endParaRPr>
          </a:p>
        </p:txBody>
      </p:sp>
      <p:pic>
        <p:nvPicPr>
          <p:cNvPr id="31746" name="Picture 2"/>
          <p:cNvPicPr>
            <a:picLocks noChangeAspect="1" noChangeArrowheads="1"/>
          </p:cNvPicPr>
          <p:nvPr/>
        </p:nvPicPr>
        <p:blipFill>
          <a:blip r:embed="rId2" cstate="print"/>
          <a:srcRect/>
          <a:stretch>
            <a:fillRect/>
          </a:stretch>
        </p:blipFill>
        <p:spPr bwMode="auto">
          <a:xfrm>
            <a:off x="1071538" y="214290"/>
            <a:ext cx="3929090" cy="3000372"/>
          </a:xfrm>
          <a:prstGeom prst="rect">
            <a:avLst/>
          </a:prstGeom>
          <a:noFill/>
          <a:ln w="9525">
            <a:noFill/>
            <a:miter lim="800000"/>
            <a:headEnd/>
            <a:tailEnd/>
          </a:ln>
          <a:effectLst/>
        </p:spPr>
      </p:pic>
      <p:pic>
        <p:nvPicPr>
          <p:cNvPr id="31747" name="Picture 3"/>
          <p:cNvPicPr>
            <a:picLocks noChangeAspect="1" noChangeArrowheads="1"/>
          </p:cNvPicPr>
          <p:nvPr/>
        </p:nvPicPr>
        <p:blipFill>
          <a:blip r:embed="rId3" cstate="print"/>
          <a:srcRect/>
          <a:stretch>
            <a:fillRect/>
          </a:stretch>
        </p:blipFill>
        <p:spPr bwMode="auto">
          <a:xfrm>
            <a:off x="1428728" y="3857628"/>
            <a:ext cx="7000924" cy="2452669"/>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3438" y="214290"/>
            <a:ext cx="4290250" cy="5973150"/>
          </a:xfrm>
        </p:spPr>
        <p:txBody>
          <a:bodyPr>
            <a:noAutofit/>
          </a:bodyPr>
          <a:lstStyle/>
          <a:p>
            <a:r>
              <a:rPr lang="fa-IR" sz="1800" b="1" dirty="0" smtClean="0">
                <a:solidFill>
                  <a:srgbClr val="00B050"/>
                </a:solidFill>
                <a:latin typeface="Arial" pitchFamily="34" charset="0"/>
                <a:cs typeface="B Nazanin" pitchFamily="2" charset="-78"/>
              </a:rPr>
              <a:t>زیستگاه:</a:t>
            </a:r>
            <a:r>
              <a:rPr lang="fa-IR" sz="1800" b="1" dirty="0" smtClean="0">
                <a:latin typeface="Arial" pitchFamily="34" charset="0"/>
                <a:cs typeface="B Nazanin" pitchFamily="2" charset="-78"/>
              </a:rPr>
              <a:t>محلی که هر موجود به طور طبیعی در آنجا زندگی می کندمثل آبگیر،صخره ای در کنار آب،زمین چمن،دریا درخت </a:t>
            </a:r>
            <a:br>
              <a:rPr lang="fa-IR" sz="1800" b="1" dirty="0" smtClean="0">
                <a:latin typeface="Arial" pitchFamily="34" charset="0"/>
                <a:cs typeface="B Nazanin" pitchFamily="2" charset="-78"/>
              </a:rPr>
            </a:br>
            <a:r>
              <a:rPr lang="fa-IR" sz="1800" b="1" dirty="0" smtClean="0">
                <a:latin typeface="Arial"/>
                <a:cs typeface="B Nazanin" pitchFamily="2" charset="-78"/>
              </a:rPr>
              <a:t> ●جانداران در محیط هایی که با آن سازش دارند زندگی می کنند.مثلا خزه ها در محیط های مرطوب ولی گیاهان گلدار در بسیاری از مناطق یافت می شوند،کرم خاکی در خاکهای مرطوب ودارای مواد آلی.</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solidFill>
                  <a:srgbClr val="FF0000"/>
                </a:solidFill>
                <a:latin typeface="Arial"/>
                <a:cs typeface="B Nazanin" pitchFamily="2" charset="-78"/>
              </a:rPr>
              <a:t>گونه ی شاخص:</a:t>
            </a:r>
            <a:r>
              <a:rPr lang="fa-IR" sz="1800" b="1" dirty="0" smtClean="0">
                <a:latin typeface="Arial"/>
                <a:cs typeface="B Nazanin" pitchFamily="2" charset="-78"/>
              </a:rPr>
              <a:t>مشخص ترین گونه ای که در هراکوسیستم یافت می شود.مثل گونه ی شاخص شهر انسان است ویا گونه ی شاخص یک جنگل کاج درخت کاج است.</a:t>
            </a:r>
            <a:br>
              <a:rPr lang="fa-IR" sz="1800" b="1" dirty="0" smtClean="0">
                <a:latin typeface="Arial"/>
                <a:cs typeface="B Nazanin" pitchFamily="2" charset="-78"/>
              </a:rPr>
            </a:br>
            <a:r>
              <a:rPr lang="fa-IR" sz="1800" b="1" dirty="0" smtClean="0">
                <a:solidFill>
                  <a:schemeClr val="accent2">
                    <a:lumMod val="75000"/>
                  </a:schemeClr>
                </a:solidFill>
                <a:latin typeface="Arial"/>
                <a:cs typeface="B Nazanin" pitchFamily="2" charset="-78"/>
              </a:rPr>
              <a:t>انواع جانداران یک اکوسیستم:</a:t>
            </a: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 ●تولید کننده</a:t>
            </a:r>
            <a:br>
              <a:rPr lang="fa-IR" sz="1800" b="1" dirty="0" smtClean="0">
                <a:latin typeface="Arial"/>
                <a:cs typeface="B Nazanin" pitchFamily="2" charset="-78"/>
              </a:rPr>
            </a:br>
            <a:r>
              <a:rPr lang="fa-IR" sz="1800" b="1" dirty="0" smtClean="0">
                <a:latin typeface="Arial"/>
                <a:cs typeface="B Nazanin" pitchFamily="2" charset="-78"/>
              </a:rPr>
              <a:t> ●مصرف </a:t>
            </a:r>
            <a:r>
              <a:rPr lang="fa-IR" sz="1600" b="1" dirty="0" smtClean="0">
                <a:latin typeface="Arial"/>
                <a:cs typeface="B Nazanin" pitchFamily="2" charset="-78"/>
              </a:rPr>
              <a:t>کننده   </a:t>
            </a:r>
            <a:r>
              <a:rPr lang="fa-IR" sz="900" b="1" dirty="0" smtClean="0">
                <a:latin typeface="Arial"/>
                <a:cs typeface="B Nazanin" pitchFamily="2" charset="-78"/>
              </a:rPr>
              <a:t>     </a:t>
            </a:r>
            <a:r>
              <a:rPr lang="fa-IR" sz="1200" b="1" dirty="0" smtClean="0">
                <a:latin typeface="Arial"/>
                <a:cs typeface="B Nazanin" pitchFamily="2" charset="-78"/>
              </a:rPr>
              <a:t>از بین رفتن آنها کمترین آسیب به محیط زیست می رساند.</a:t>
            </a: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 ●تجزیه کننده</a:t>
            </a:r>
          </a:p>
          <a:p>
            <a:r>
              <a:rPr lang="fa-IR" sz="2000" b="1" dirty="0" smtClean="0">
                <a:solidFill>
                  <a:srgbClr val="00B0F0"/>
                </a:solidFill>
                <a:latin typeface="Arial"/>
                <a:cs typeface="B Nazanin" pitchFamily="2" charset="-78"/>
              </a:rPr>
              <a:t>کنام</a:t>
            </a:r>
            <a:r>
              <a:rPr lang="fa-IR" sz="2000" b="1" dirty="0" smtClean="0">
                <a:latin typeface="Arial"/>
                <a:cs typeface="B Nazanin" pitchFamily="2" charset="-78"/>
              </a:rPr>
              <a:t> :</a:t>
            </a:r>
            <a:r>
              <a:rPr lang="fa-IR" sz="1800" b="1" dirty="0" smtClean="0">
                <a:latin typeface="Arial"/>
                <a:cs typeface="B Nazanin" pitchFamily="2" charset="-78"/>
              </a:rPr>
              <a:t>جایگاه خاصی که هر موجود در زنجیره ی غذایی دارد.</a:t>
            </a:r>
          </a:p>
          <a:p>
            <a:r>
              <a:rPr lang="fa-IR" sz="1800" b="1" dirty="0" smtClean="0">
                <a:latin typeface="Arial"/>
                <a:cs typeface="B Nazanin" pitchFamily="2" charset="-78"/>
              </a:rPr>
              <a:t>●زیستگاه ها با تغییرات فصول ،حتی تغییرات شبانه روزی تغییر پیدا می کنند.</a:t>
            </a:r>
            <a:br>
              <a:rPr lang="fa-IR" sz="1800" b="1" dirty="0" smtClean="0">
                <a:latin typeface="Arial"/>
                <a:cs typeface="B Nazanin" pitchFamily="2" charset="-78"/>
              </a:rPr>
            </a:br>
            <a:endParaRPr lang="fa-IR" sz="1800" dirty="0">
              <a:cs typeface="B Nazanin" pitchFamily="2" charset="-78"/>
            </a:endParaRPr>
          </a:p>
        </p:txBody>
      </p:sp>
      <p:cxnSp>
        <p:nvCxnSpPr>
          <p:cNvPr id="6" name="Straight Arrow Connector 5"/>
          <p:cNvCxnSpPr/>
          <p:nvPr/>
        </p:nvCxnSpPr>
        <p:spPr>
          <a:xfrm rot="10800000">
            <a:off x="7072330" y="4572008"/>
            <a:ext cx="214314"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32770" name="Picture 2"/>
          <p:cNvPicPr>
            <a:picLocks noChangeAspect="1" noChangeArrowheads="1"/>
          </p:cNvPicPr>
          <p:nvPr/>
        </p:nvPicPr>
        <p:blipFill>
          <a:blip r:embed="rId2" cstate="print"/>
          <a:srcRect/>
          <a:stretch>
            <a:fillRect/>
          </a:stretch>
        </p:blipFill>
        <p:spPr bwMode="auto">
          <a:xfrm>
            <a:off x="1071538" y="857232"/>
            <a:ext cx="3571900" cy="4357718"/>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0"/>
            <a:ext cx="7686700" cy="7083452"/>
          </a:xfrm>
        </p:spPr>
        <p:txBody>
          <a:bodyPr>
            <a:normAutofit/>
          </a:bodyPr>
          <a:lstStyle/>
          <a:p>
            <a:pPr algn="r"/>
            <a:r>
              <a:rPr lang="fa-IR" sz="2000" b="1" dirty="0" smtClean="0">
                <a:latin typeface="Arial" pitchFamily="34" charset="0"/>
                <a:cs typeface="B Nazanin" pitchFamily="2" charset="-78"/>
              </a:rPr>
              <a:t>زیستگاه:</a:t>
            </a:r>
            <a:r>
              <a:rPr lang="fa-IR" sz="1800" b="1" dirty="0" smtClean="0">
                <a:latin typeface="Arial" pitchFamily="34" charset="0"/>
                <a:cs typeface="B Nazanin" pitchFamily="2" charset="-78"/>
              </a:rPr>
              <a:t>محلی که هر موجود به طور طبیعی در آنجا زندگی می کندمثل آبگیر،صخره ای در کنار آب،زمین چمن،دریا درخت </a:t>
            </a:r>
            <a:br>
              <a:rPr lang="fa-IR" sz="1800" b="1" dirty="0" smtClean="0">
                <a:latin typeface="Arial" pitchFamily="34" charset="0"/>
                <a:cs typeface="B Nazanin" pitchFamily="2" charset="-78"/>
              </a:rPr>
            </a:br>
            <a:r>
              <a:rPr lang="fa-IR" sz="2000" b="1" dirty="0" smtClean="0">
                <a:latin typeface="Arial"/>
                <a:cs typeface="B Nazanin" pitchFamily="2" charset="-78"/>
              </a:rPr>
              <a:t> ●</a:t>
            </a:r>
            <a:r>
              <a:rPr lang="fa-IR" sz="1800" b="1" dirty="0" smtClean="0">
                <a:latin typeface="Arial"/>
                <a:cs typeface="B Nazanin" pitchFamily="2" charset="-78"/>
              </a:rPr>
              <a:t>جانداران در محیط هایی که با آن سازش دارند زندگی می کنند.مثلا خزه ها در محیط های مرطوب ولی گیاهان گلدار در بسیاری از مناطق یافت می شوند،کرم خاکی در خاکهای مرطوب ودارای مواد آلی.</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2000" b="1" dirty="0" smtClean="0">
                <a:latin typeface="Arial"/>
                <a:cs typeface="B Nazanin" pitchFamily="2" charset="-78"/>
              </a:rPr>
              <a:t>گونه ی شاخص:</a:t>
            </a:r>
            <a:r>
              <a:rPr lang="fa-IR" sz="1800" b="1" dirty="0" smtClean="0">
                <a:latin typeface="Arial"/>
                <a:cs typeface="B Nazanin" pitchFamily="2" charset="-78"/>
              </a:rPr>
              <a:t>مشخص ترین گونه ای که در هراکوسیستم یافت می شود.مثل گونه ی شاخص شهر انسان است ویا گونه ی شاخص یک جنگل کاج درخت کاج است.</a:t>
            </a:r>
            <a:br>
              <a:rPr lang="fa-IR" sz="1800" b="1" dirty="0" smtClean="0">
                <a:latin typeface="Arial"/>
                <a:cs typeface="B Nazanin" pitchFamily="2" charset="-78"/>
              </a:rPr>
            </a:br>
            <a:r>
              <a:rPr lang="fa-IR" sz="2000" b="1" dirty="0" smtClean="0">
                <a:latin typeface="Arial"/>
                <a:cs typeface="B Nazanin" pitchFamily="2" charset="-78"/>
              </a:rPr>
              <a:t>انواع جانداران یک اکوسیستم</a:t>
            </a:r>
            <a:r>
              <a:rPr lang="fa-IR" sz="1800" b="1" dirty="0" smtClean="0">
                <a:latin typeface="Arial"/>
                <a:cs typeface="B Nazanin" pitchFamily="2" charset="-78"/>
              </a:rPr>
              <a:t>:</a:t>
            </a:r>
            <a:br>
              <a:rPr lang="fa-IR" sz="1800" b="1" dirty="0" smtClean="0">
                <a:latin typeface="Arial"/>
                <a:cs typeface="B Nazanin" pitchFamily="2" charset="-78"/>
              </a:rPr>
            </a:br>
            <a:r>
              <a:rPr lang="fa-IR" sz="1800" b="1" dirty="0" smtClean="0">
                <a:latin typeface="Arial"/>
                <a:cs typeface="B Nazanin" pitchFamily="2" charset="-78"/>
              </a:rPr>
              <a:t> ●تولید کننده</a:t>
            </a:r>
            <a:br>
              <a:rPr lang="fa-IR" sz="1800" b="1" dirty="0" smtClean="0">
                <a:latin typeface="Arial"/>
                <a:cs typeface="B Nazanin" pitchFamily="2" charset="-78"/>
              </a:rPr>
            </a:br>
            <a:r>
              <a:rPr lang="fa-IR" sz="1800" b="1" dirty="0" smtClean="0">
                <a:latin typeface="Arial"/>
                <a:cs typeface="B Nazanin" pitchFamily="2" charset="-78"/>
              </a:rPr>
              <a:t> ●مصرف کننده        از بین رفتن آنها کمترین آسیب به محیط زیست می رساند.</a:t>
            </a:r>
            <a:br>
              <a:rPr lang="fa-IR" sz="1800" b="1" dirty="0" smtClean="0">
                <a:latin typeface="Arial"/>
                <a:cs typeface="B Nazanin" pitchFamily="2" charset="-78"/>
              </a:rPr>
            </a:br>
            <a:r>
              <a:rPr lang="fa-IR" sz="1800" b="1" dirty="0" smtClean="0">
                <a:latin typeface="Arial"/>
                <a:cs typeface="B Nazanin" pitchFamily="2" charset="-78"/>
              </a:rPr>
              <a:t> ●تجزیه کننده</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2000" b="1" dirty="0" smtClean="0">
                <a:latin typeface="Arial"/>
                <a:cs typeface="B Nazanin" pitchFamily="2" charset="-78"/>
              </a:rPr>
              <a:t>کنام :</a:t>
            </a:r>
            <a:r>
              <a:rPr lang="fa-IR" sz="1800" b="1" dirty="0" smtClean="0">
                <a:latin typeface="Arial"/>
                <a:cs typeface="B Nazanin" pitchFamily="2" charset="-78"/>
              </a:rPr>
              <a:t>جایگاه خاصی که هر موجود در زنجیره ی غذایی دارد.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 ●زیستگاه ها با تغییرات فصول ،حتی تغییرات شبانه روزی تغییر پیدا می کنند.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2000" b="1" dirty="0" smtClean="0">
                <a:latin typeface="Arial"/>
                <a:cs typeface="B Nazanin" pitchFamily="2" charset="-78"/>
              </a:rPr>
              <a:t>جایگزینی:</a:t>
            </a:r>
            <a:r>
              <a:rPr lang="fa-IR" sz="1800" b="1" dirty="0" smtClean="0">
                <a:latin typeface="Arial"/>
                <a:cs typeface="B Nazanin" pitchFamily="2" charset="-78"/>
              </a:rPr>
              <a:t>استقرار جانداران برای اولین بار دریک محیط جدید.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2000" b="1" dirty="0" smtClean="0">
                <a:latin typeface="Arial"/>
                <a:cs typeface="B Nazanin" pitchFamily="2" charset="-78"/>
              </a:rPr>
              <a:t>توالی:</a:t>
            </a:r>
            <a:r>
              <a:rPr lang="fa-IR" sz="1800" b="1" dirty="0" smtClean="0">
                <a:latin typeface="Arial"/>
                <a:cs typeface="B Nazanin" pitchFamily="2" charset="-78"/>
              </a:rPr>
              <a:t>تغییرات تدریجی در یک اکوسیستم وتبدیل شدن به اکوسیستم های دیگر</a:t>
            </a:r>
            <a:br>
              <a:rPr lang="fa-IR" sz="1800" b="1" dirty="0" smtClean="0">
                <a:latin typeface="Arial"/>
                <a:cs typeface="B Nazanin" pitchFamily="2" charset="-78"/>
              </a:rPr>
            </a:br>
            <a:r>
              <a:rPr lang="fa-IR" sz="1800" b="1" dirty="0" smtClean="0">
                <a:latin typeface="Arial"/>
                <a:cs typeface="B Nazanin" pitchFamily="2" charset="-78"/>
              </a:rPr>
              <a:t>مثال:جنگل         علف زار          بوته زار</a:t>
            </a:r>
            <a:br>
              <a:rPr lang="fa-IR" sz="1800" b="1" dirty="0" smtClean="0">
                <a:latin typeface="Arial"/>
                <a:cs typeface="B Nazanin" pitchFamily="2" charset="-78"/>
              </a:rPr>
            </a:br>
            <a:r>
              <a:rPr lang="fa-IR" sz="1800" b="1" dirty="0" smtClean="0">
                <a:latin typeface="Arial"/>
                <a:cs typeface="B Nazanin" pitchFamily="2" charset="-78"/>
              </a:rPr>
              <a:t> ● در طی توالی رقابت بین جانداران زیاد شده ووعده ای پیروز می شوند.</a:t>
            </a:r>
            <a:r>
              <a:rPr lang="fa-IR" sz="1800" b="1" dirty="0" smtClean="0">
                <a:latin typeface="Arial"/>
                <a:cs typeface="2  Nazanin" pitchFamily="2" charset="-78"/>
              </a:rPr>
              <a:t/>
            </a:r>
            <a:br>
              <a:rPr lang="fa-IR" sz="1800" b="1" dirty="0" smtClean="0">
                <a:latin typeface="Arial"/>
                <a:cs typeface="2  Nazanin" pitchFamily="2" charset="-78"/>
              </a:rPr>
            </a:br>
            <a:endParaRPr lang="fa-IR" sz="2000" b="1" dirty="0">
              <a:latin typeface="Arial" pitchFamily="34" charset="0"/>
              <a:cs typeface="2  Nazanin" pitchFamily="2" charset="-78"/>
            </a:endParaRPr>
          </a:p>
        </p:txBody>
      </p:sp>
      <p:cxnSp>
        <p:nvCxnSpPr>
          <p:cNvPr id="6" name="Straight Arrow Connector 5"/>
          <p:cNvCxnSpPr/>
          <p:nvPr/>
        </p:nvCxnSpPr>
        <p:spPr>
          <a:xfrm>
            <a:off x="6215074" y="614364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358082" y="6143644"/>
            <a:ext cx="3571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7072330" y="3570288"/>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274638"/>
            <a:ext cx="7543824" cy="6369072"/>
          </a:xfrm>
        </p:spPr>
        <p:txBody>
          <a:bodyPr>
            <a:normAutofit/>
          </a:bodyPr>
          <a:lstStyle/>
          <a:p>
            <a:pPr algn="r"/>
            <a:r>
              <a:rPr lang="fa-IR" sz="1800" b="1" dirty="0" smtClean="0">
                <a:latin typeface="Arial"/>
                <a:cs typeface="B Nazanin" pitchFamily="2" charset="-78"/>
              </a:rPr>
              <a:t>●پس از جایگزینی درختان بزرگ، اکوسیستم به اوج می رسد.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ویژگی های حالت اوج(تعادل)در اکوسیستم:</a:t>
            </a:r>
            <a:br>
              <a:rPr lang="fa-IR" sz="1800" b="1" dirty="0" smtClean="0">
                <a:latin typeface="Arial"/>
                <a:cs typeface="B Nazanin" pitchFamily="2" charset="-78"/>
              </a:rPr>
            </a:br>
            <a:r>
              <a:rPr lang="fa-IR" sz="1800" b="1" dirty="0" smtClean="0">
                <a:latin typeface="Arial"/>
                <a:cs typeface="B Nazanin" pitchFamily="2" charset="-78"/>
              </a:rPr>
              <a:t>1. جایگزینی درختان بزرگ</a:t>
            </a:r>
            <a:br>
              <a:rPr lang="fa-IR" sz="1800" b="1" dirty="0" smtClean="0">
                <a:latin typeface="Arial"/>
                <a:cs typeface="B Nazanin" pitchFamily="2" charset="-78"/>
              </a:rPr>
            </a:br>
            <a:r>
              <a:rPr lang="fa-IR" sz="1800" b="1" dirty="0" smtClean="0">
                <a:latin typeface="Arial"/>
                <a:cs typeface="B Nazanin" pitchFamily="2" charset="-78"/>
              </a:rPr>
              <a:t>2. نداشتن تغییر </a:t>
            </a:r>
            <a:br>
              <a:rPr lang="fa-IR" sz="1800" b="1" dirty="0" smtClean="0">
                <a:latin typeface="Arial"/>
                <a:cs typeface="B Nazanin" pitchFamily="2" charset="-78"/>
              </a:rPr>
            </a:br>
            <a:r>
              <a:rPr lang="fa-IR" sz="1800" b="1" dirty="0" smtClean="0">
                <a:latin typeface="Arial"/>
                <a:cs typeface="B Nazanin" pitchFamily="2" charset="-78"/>
              </a:rPr>
              <a:t>3.تساوی درصد مرگ بادرصد تولد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 ●تغییرات ناگهانی مانند آتش سوزی،دخالت انسان وقطع جنگل ها وجانوران علف خوار مانند خرگوش وگوسفند از جایگزینی بوته ها جلوگیری کرده وآنها را در مرحله ی علفزار نگه می دارد.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2000" b="1" dirty="0" smtClean="0">
                <a:latin typeface="Arial"/>
                <a:cs typeface="B Nazanin" pitchFamily="2" charset="-78"/>
              </a:rPr>
              <a:t>راه های بررسی پراکندگی جانداران در محیط</a:t>
            </a:r>
            <a:br>
              <a:rPr lang="fa-IR" sz="2000" b="1" dirty="0" smtClean="0">
                <a:latin typeface="Arial"/>
                <a:cs typeface="B Nazanin" pitchFamily="2" charset="-78"/>
              </a:rPr>
            </a:br>
            <a:r>
              <a:rPr lang="fa-IR" sz="2000" b="1" dirty="0" smtClean="0">
                <a:latin typeface="Arial"/>
                <a:cs typeface="B Nazanin" pitchFamily="2" charset="-78"/>
              </a:rPr>
              <a:t>1.</a:t>
            </a:r>
            <a:r>
              <a:rPr lang="fa-IR" sz="1800" b="1" dirty="0" smtClean="0">
                <a:latin typeface="Arial"/>
                <a:cs typeface="B Nazanin" pitchFamily="2" charset="-78"/>
              </a:rPr>
              <a:t>تخمین تراکم جانداران با استفاده ازاصطلاحات</a:t>
            </a:r>
            <a:br>
              <a:rPr lang="fa-IR" sz="1800" b="1" dirty="0" smtClean="0">
                <a:latin typeface="Arial"/>
                <a:cs typeface="B Nazanin" pitchFamily="2" charset="-78"/>
              </a:rPr>
            </a:br>
            <a:r>
              <a:rPr lang="fa-IR" sz="1800" b="1" dirty="0" smtClean="0">
                <a:latin typeface="Arial"/>
                <a:cs typeface="B Nazanin" pitchFamily="2" charset="-78"/>
              </a:rPr>
              <a:t> ● گونه ی غالب:</a:t>
            </a:r>
            <a:r>
              <a:rPr lang="fa-IR" sz="1600" b="1" dirty="0" smtClean="0">
                <a:latin typeface="Arial"/>
                <a:cs typeface="B Nazanin" pitchFamily="2" charset="-78"/>
              </a:rPr>
              <a:t>گونه ای که بیشترین اثر براکوسیستم داردمثل انسان در شهر</a:t>
            </a:r>
            <a:br>
              <a:rPr lang="fa-IR" sz="1600" b="1" dirty="0" smtClean="0">
                <a:latin typeface="Arial"/>
                <a:cs typeface="B Nazanin" pitchFamily="2" charset="-78"/>
              </a:rPr>
            </a:br>
            <a:r>
              <a:rPr lang="fa-IR" sz="1800" b="1" dirty="0" smtClean="0">
                <a:latin typeface="Arial"/>
                <a:cs typeface="B Nazanin" pitchFamily="2" charset="-78"/>
              </a:rPr>
              <a:t> ● گونه ی فراوان:</a:t>
            </a:r>
            <a:r>
              <a:rPr lang="fa-IR" sz="1600" b="1" dirty="0" smtClean="0">
                <a:latin typeface="Arial"/>
                <a:cs typeface="B Nazanin" pitchFamily="2" charset="-78"/>
              </a:rPr>
              <a:t>گونه ای که در همه جا حضور دارد مثل گیاهان خانواده ی گندم</a:t>
            </a:r>
            <a:br>
              <a:rPr lang="fa-IR" sz="1600" b="1" dirty="0" smtClean="0">
                <a:latin typeface="Arial"/>
                <a:cs typeface="B Nazanin" pitchFamily="2" charset="-78"/>
              </a:rPr>
            </a:br>
            <a:r>
              <a:rPr lang="fa-IR" sz="1800" b="1" dirty="0" smtClean="0">
                <a:latin typeface="Arial"/>
                <a:cs typeface="B Nazanin" pitchFamily="2" charset="-78"/>
              </a:rPr>
              <a:t> ● گونه ی کمیاب:</a:t>
            </a:r>
            <a:r>
              <a:rPr lang="fa-IR" sz="1600" b="1" dirty="0" smtClean="0">
                <a:latin typeface="Arial"/>
                <a:cs typeface="B Nazanin" pitchFamily="2" charset="-78"/>
              </a:rPr>
              <a:t>گونه ای که به ندرت یافت می شود.</a:t>
            </a:r>
            <a:br>
              <a:rPr lang="fa-IR" sz="1600" b="1" dirty="0" smtClean="0">
                <a:latin typeface="Arial"/>
                <a:cs typeface="B Nazanin" pitchFamily="2" charset="-78"/>
              </a:rPr>
            </a:br>
            <a:r>
              <a:rPr lang="fa-IR" sz="1800" b="1" dirty="0" smtClean="0">
                <a:latin typeface="Arial"/>
                <a:cs typeface="B Nazanin" pitchFamily="2" charset="-78"/>
              </a:rPr>
              <a:t>2. نمونه برداری</a:t>
            </a:r>
            <a:br>
              <a:rPr lang="fa-IR" sz="1800" b="1" dirty="0" smtClean="0">
                <a:latin typeface="Arial"/>
                <a:cs typeface="B Nazanin" pitchFamily="2" charset="-78"/>
              </a:rPr>
            </a:br>
            <a:r>
              <a:rPr lang="fa-IR" sz="1800" b="1" dirty="0" smtClean="0">
                <a:latin typeface="Arial"/>
                <a:cs typeface="B Nazanin" pitchFamily="2" charset="-78"/>
              </a:rPr>
              <a:t> ● شمارش در بخشی از آن وتخمین کل با توجه به مساحت مثل شمارش سلولهای خون</a:t>
            </a:r>
            <a:br>
              <a:rPr lang="fa-IR" sz="1800" b="1" dirty="0" smtClean="0">
                <a:latin typeface="Arial"/>
                <a:cs typeface="B Nazanin" pitchFamily="2" charset="-78"/>
              </a:rPr>
            </a:br>
            <a:r>
              <a:rPr lang="fa-IR" sz="1800" b="1" dirty="0" smtClean="0">
                <a:latin typeface="Arial"/>
                <a:cs typeface="B Nazanin" pitchFamily="2" charset="-78"/>
              </a:rPr>
              <a:t> ● استفاده از چارچوب(قاب فلزی یا چوبی) وقرار دارن در بخش هایی از زمین  وشمارش گیاهان وسپس تخمین تراکم در کل.</a:t>
            </a:r>
            <a:br>
              <a:rPr lang="fa-IR" sz="1800" b="1" dirty="0" smtClean="0">
                <a:latin typeface="Arial"/>
                <a:cs typeface="B Nazanin" pitchFamily="2" charset="-78"/>
              </a:rPr>
            </a:br>
            <a:r>
              <a:rPr lang="fa-IR" sz="2000" b="1" dirty="0" smtClean="0">
                <a:latin typeface="Arial"/>
                <a:cs typeface="B Nazanin" pitchFamily="2" charset="-78"/>
              </a:rPr>
              <a:t/>
            </a:r>
            <a:br>
              <a:rPr lang="fa-IR" sz="2000" b="1" dirty="0" smtClean="0">
                <a:latin typeface="Arial"/>
                <a:cs typeface="B Nazanin" pitchFamily="2" charset="-78"/>
              </a:rPr>
            </a:br>
            <a:endParaRPr lang="fa-IR" sz="2000" dirty="0">
              <a:latin typeface="Arial" pitchFamily="34" charset="0"/>
              <a:cs typeface="B Nazanin" pitchFamily="2" charset="-78"/>
            </a:endParaRPr>
          </a:p>
        </p:txBody>
      </p:sp>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43504" y="285728"/>
            <a:ext cx="4000496" cy="5901712"/>
          </a:xfrm>
        </p:spPr>
        <p:txBody>
          <a:bodyPr>
            <a:normAutofit/>
          </a:bodyPr>
          <a:lstStyle/>
          <a:p>
            <a:r>
              <a:rPr lang="fa-IR" sz="2000" b="1" dirty="0" smtClean="0">
                <a:solidFill>
                  <a:schemeClr val="tx2">
                    <a:lumMod val="60000"/>
                    <a:lumOff val="40000"/>
                  </a:schemeClr>
                </a:solidFill>
                <a:latin typeface="Arial"/>
                <a:cs typeface="B Nazanin" pitchFamily="2" charset="-78"/>
              </a:rPr>
              <a:t>جایگزینی:</a:t>
            </a:r>
            <a:r>
              <a:rPr lang="fa-IR" sz="1800" b="1" dirty="0" smtClean="0">
                <a:latin typeface="Arial"/>
                <a:cs typeface="B Nazanin" pitchFamily="2" charset="-78"/>
              </a:rPr>
              <a:t>استقرار جانداران برای اولین بار دریک محیط جدید.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2000" b="1" dirty="0" smtClean="0">
                <a:solidFill>
                  <a:schemeClr val="accent5">
                    <a:lumMod val="60000"/>
                    <a:lumOff val="40000"/>
                  </a:schemeClr>
                </a:solidFill>
                <a:latin typeface="Arial"/>
                <a:cs typeface="B Nazanin" pitchFamily="2" charset="-78"/>
              </a:rPr>
              <a:t>توالی:</a:t>
            </a:r>
            <a:r>
              <a:rPr lang="fa-IR" sz="1800" b="1" dirty="0" smtClean="0">
                <a:latin typeface="Arial"/>
                <a:cs typeface="B Nazanin" pitchFamily="2" charset="-78"/>
              </a:rPr>
              <a:t>تغییرات تدریجی در یک اکوسیستم وتبدیل شدن به اکوسیستم های دیگر</a:t>
            </a:r>
          </a:p>
          <a:p>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مثال: جنگل         بوته زار      علف زار</a:t>
            </a:r>
          </a:p>
          <a:p>
            <a:pPr>
              <a:buNone/>
            </a:pPr>
            <a:endParaRPr lang="fa-IR" sz="1800" b="1" dirty="0" smtClean="0">
              <a:latin typeface="Arial"/>
              <a:cs typeface="B Nazanin" pitchFamily="2" charset="-78"/>
            </a:endParaRPr>
          </a:p>
          <a:p>
            <a:pPr>
              <a:buNone/>
            </a:pP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 ● در طی توالی رقابت بین جانداران زیاد شده ووعده ای پیروز می شوند</a:t>
            </a:r>
            <a:endParaRPr lang="fa-IR" sz="1800" dirty="0">
              <a:cs typeface="B Nazanin" pitchFamily="2" charset="-78"/>
            </a:endParaRPr>
          </a:p>
        </p:txBody>
      </p:sp>
      <p:cxnSp>
        <p:nvCxnSpPr>
          <p:cNvPr id="7" name="Straight Arrow Connector 6"/>
          <p:cNvCxnSpPr/>
          <p:nvPr/>
        </p:nvCxnSpPr>
        <p:spPr>
          <a:xfrm>
            <a:off x="6500826" y="2214554"/>
            <a:ext cx="214314"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9" name="Straight Arrow Connector 8"/>
          <p:cNvCxnSpPr/>
          <p:nvPr/>
        </p:nvCxnSpPr>
        <p:spPr>
          <a:xfrm>
            <a:off x="7358082" y="2285992"/>
            <a:ext cx="357190"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33794" name="Picture 2"/>
          <p:cNvPicPr>
            <a:picLocks noChangeAspect="1" noChangeArrowheads="1"/>
          </p:cNvPicPr>
          <p:nvPr/>
        </p:nvPicPr>
        <p:blipFill>
          <a:blip r:embed="rId2" cstate="print"/>
          <a:srcRect/>
          <a:stretch>
            <a:fillRect/>
          </a:stretch>
        </p:blipFill>
        <p:spPr bwMode="auto">
          <a:xfrm>
            <a:off x="1071538" y="571480"/>
            <a:ext cx="4143404" cy="5072098"/>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3707896" cy="2654614"/>
          </a:xfrm>
        </p:spPr>
        <p:txBody>
          <a:bodyPr/>
          <a:lstStyle/>
          <a:p>
            <a:endParaRPr lang="fa-IR" dirty="0"/>
          </a:p>
        </p:txBody>
      </p:sp>
      <p:sp>
        <p:nvSpPr>
          <p:cNvPr id="4" name="Content Placeholder 3"/>
          <p:cNvSpPr>
            <a:spLocks noGrp="1"/>
          </p:cNvSpPr>
          <p:nvPr>
            <p:ph sz="half" idx="2"/>
          </p:nvPr>
        </p:nvSpPr>
        <p:spPr>
          <a:xfrm>
            <a:off x="5276088" y="285728"/>
            <a:ext cx="3657600" cy="5901712"/>
          </a:xfrm>
        </p:spPr>
        <p:txBody>
          <a:bodyPr>
            <a:normAutofit/>
          </a:bodyPr>
          <a:lstStyle/>
          <a:p>
            <a:pPr>
              <a:buNone/>
            </a:pPr>
            <a:r>
              <a:rPr lang="fa-IR" sz="2400" b="1" dirty="0" smtClean="0">
                <a:solidFill>
                  <a:srgbClr val="00B050"/>
                </a:solidFill>
                <a:latin typeface="Arial" pitchFamily="34" charset="0"/>
                <a:cs typeface="B Nazanin" pitchFamily="2" charset="-78"/>
              </a:rPr>
              <a:t>اثر انگشت </a:t>
            </a:r>
          </a:p>
          <a:p>
            <a:r>
              <a:rPr lang="fa-IR" sz="2400" b="1" dirty="0" smtClean="0">
                <a:solidFill>
                  <a:schemeClr val="accent5">
                    <a:lumMod val="40000"/>
                    <a:lumOff val="60000"/>
                  </a:schemeClr>
                </a:solidFill>
                <a:latin typeface="Arial" pitchFamily="34" charset="0"/>
                <a:cs typeface="B Nazanin" pitchFamily="2" charset="-78"/>
              </a:rPr>
              <a:t>ویژگی:</a:t>
            </a:r>
          </a:p>
          <a:p>
            <a:pPr>
              <a:buNone/>
            </a:pPr>
            <a:r>
              <a:rPr lang="fa-IR" sz="2400" b="1" dirty="0" smtClean="0">
                <a:latin typeface="Arial" pitchFamily="34" charset="0"/>
                <a:cs typeface="B Nazanin" pitchFamily="2" charset="-78"/>
              </a:rPr>
              <a:t>1.</a:t>
            </a:r>
            <a:r>
              <a:rPr lang="fa-IR" sz="2000" b="1" dirty="0" smtClean="0">
                <a:latin typeface="Arial" pitchFamily="34" charset="0"/>
                <a:cs typeface="B Nazanin" pitchFamily="2" charset="-78"/>
              </a:rPr>
              <a:t>اثر انگشت هر فرد مخصوص خود اوست.</a:t>
            </a:r>
          </a:p>
          <a:p>
            <a:pPr>
              <a:buNone/>
            </a:pPr>
            <a:r>
              <a:rPr lang="fa-IR" sz="2000" b="1" dirty="0" smtClean="0">
                <a:latin typeface="Arial" pitchFamily="34" charset="0"/>
                <a:cs typeface="B Nazanin" pitchFamily="2" charset="-78"/>
              </a:rPr>
              <a:t>2. اثر انگشت در تمام طول عمر تغییر پیدا نمی کند.</a:t>
            </a:r>
          </a:p>
          <a:p>
            <a:pPr>
              <a:buNone/>
            </a:pPr>
            <a:endParaRPr lang="fa-IR" sz="2000" dirty="0">
              <a:cs typeface="B Nazanin" pitchFamily="2" charset="-78"/>
            </a:endParaRPr>
          </a:p>
        </p:txBody>
      </p:sp>
      <p:pic>
        <p:nvPicPr>
          <p:cNvPr id="5" name="Picture 4" descr="aks 482.jpg"/>
          <p:cNvPicPr>
            <a:picLocks noChangeAspect="1"/>
          </p:cNvPicPr>
          <p:nvPr/>
        </p:nvPicPr>
        <p:blipFill>
          <a:blip r:embed="rId2" cstate="print"/>
          <a:srcRect l="17187" t="20833" r="43347" b="25130"/>
          <a:stretch>
            <a:fillRect/>
          </a:stretch>
        </p:blipFill>
        <p:spPr>
          <a:xfrm>
            <a:off x="1285852" y="142852"/>
            <a:ext cx="3929090" cy="2857496"/>
          </a:xfrm>
          <a:prstGeom prst="rect">
            <a:avLst/>
          </a:prstGeom>
        </p:spPr>
      </p:pic>
      <p:pic>
        <p:nvPicPr>
          <p:cNvPr id="6" name="Content Placeholder 5" descr="aks 484.jpg"/>
          <p:cNvPicPr>
            <a:picLocks noGrp="1" noChangeAspect="1"/>
          </p:cNvPicPr>
          <p:nvPr>
            <p:ph sz="half" idx="1"/>
          </p:nvPr>
        </p:nvPicPr>
        <p:blipFill>
          <a:blip r:embed="rId3" cstate="print"/>
          <a:srcRect l="1562" t="56576" r="3125" b="2832"/>
          <a:stretch>
            <a:fillRect/>
          </a:stretch>
        </p:blipFill>
        <p:spPr>
          <a:xfrm>
            <a:off x="1214414" y="3286124"/>
            <a:ext cx="3929090" cy="2928958"/>
          </a:xfrm>
          <a:prstGeom prst="rect">
            <a:avLst/>
          </a:prstGeom>
        </p:spPr>
      </p:pic>
      <p:pic>
        <p:nvPicPr>
          <p:cNvPr id="7172" name="Picture 4" descr="http://daneshnameh.roshd.ir/mavara/img/daneshnameh_up/9/97/mbio0085c.jpg"/>
          <p:cNvPicPr>
            <a:picLocks noChangeAspect="1" noChangeArrowheads="1"/>
          </p:cNvPicPr>
          <p:nvPr/>
        </p:nvPicPr>
        <p:blipFill>
          <a:blip r:embed="rId4" cstate="print"/>
          <a:srcRect/>
          <a:stretch>
            <a:fillRect/>
          </a:stretch>
        </p:blipFill>
        <p:spPr bwMode="auto">
          <a:xfrm>
            <a:off x="5572132" y="2928934"/>
            <a:ext cx="3257550" cy="3295651"/>
          </a:xfrm>
          <a:prstGeom prst="rect">
            <a:avLst/>
          </a:prstGeom>
          <a:noFill/>
        </p:spPr>
      </p:pic>
      <p:sp>
        <p:nvSpPr>
          <p:cNvPr id="7" name="Footer Placeholder 6"/>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274638"/>
            <a:ext cx="7686700" cy="6297634"/>
          </a:xfrm>
        </p:spPr>
        <p:txBody>
          <a:bodyPr>
            <a:normAutofit/>
          </a:bodyPr>
          <a:lstStyle/>
          <a:p>
            <a:pPr algn="r"/>
            <a:r>
              <a:rPr lang="fa-IR" sz="2000" b="1" dirty="0" smtClean="0">
                <a:latin typeface="Arial" pitchFamily="34" charset="0"/>
                <a:cs typeface="B Nazanin" pitchFamily="2" charset="-78"/>
              </a:rPr>
              <a:t>جمعیت:</a:t>
            </a:r>
            <a:r>
              <a:rPr lang="fa-IR" sz="1800" b="1" dirty="0" smtClean="0">
                <a:latin typeface="Arial" pitchFamily="34" charset="0"/>
                <a:cs typeface="B Nazanin" pitchFamily="2" charset="-78"/>
              </a:rPr>
              <a:t> به مجموعه افرادی که به </a:t>
            </a:r>
            <a:r>
              <a:rPr lang="fa-IR" sz="1800" b="1" u="sng" dirty="0" smtClean="0">
                <a:latin typeface="Arial" pitchFamily="34" charset="0"/>
                <a:cs typeface="B Nazanin" pitchFamily="2" charset="-78"/>
              </a:rPr>
              <a:t>یک گونه </a:t>
            </a:r>
            <a:r>
              <a:rPr lang="fa-IR" sz="1800" b="1" dirty="0" smtClean="0">
                <a:latin typeface="Arial" pitchFamily="34" charset="0"/>
                <a:cs typeface="B Nazanin" pitchFamily="2" charset="-78"/>
              </a:rPr>
              <a:t>تعلق دارندودر </a:t>
            </a:r>
            <a:r>
              <a:rPr lang="fa-IR" sz="1800" b="1" u="sng" dirty="0" smtClean="0">
                <a:latin typeface="Arial" pitchFamily="34" charset="0"/>
                <a:cs typeface="B Nazanin" pitchFamily="2" charset="-78"/>
              </a:rPr>
              <a:t>مکان مشخصی </a:t>
            </a:r>
            <a:r>
              <a:rPr lang="fa-IR" sz="1800" b="1" dirty="0" smtClean="0">
                <a:latin typeface="Arial" pitchFamily="34" charset="0"/>
                <a:cs typeface="B Nazanin" pitchFamily="2" charset="-78"/>
              </a:rPr>
              <a:t>زندگی می کنند. مثل قورباغه هایی که در یک برکه زندگی میکنند.</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2000" b="1" dirty="0" smtClean="0">
                <a:latin typeface="Arial" pitchFamily="34" charset="0"/>
                <a:cs typeface="B Nazanin" pitchFamily="2" charset="-78"/>
              </a:rPr>
              <a:t>گونه:</a:t>
            </a:r>
            <a:r>
              <a:rPr lang="fa-IR" sz="1800" b="1" dirty="0" smtClean="0">
                <a:latin typeface="Arial" pitchFamily="34" charset="0"/>
                <a:cs typeface="B Nazanin" pitchFamily="2" charset="-78"/>
              </a:rPr>
              <a:t>به مجموعه افرادی گفته می شود که بسیار به هم شبیه اند ومی توانند با هم زاد وولد کنند.مثل گونه ی اسب ،گونه ی گل سرخ ،گونه ی انسان وگونه ی مولد بیماری حصبه</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عوامل موثر بر تغییرات تعداد افراد جمعیت:</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1. تولد: افزاینده ی جمعیت</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2. مرگ: کاهنده ی جمعیت</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3. مهاجرت:کاهنده یا افزاینده ی جمعیت</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a:cs typeface="B Nazanin" pitchFamily="2" charset="-78"/>
              </a:rPr>
              <a:t> ●بهترین روش برای جلوگیری از رشد سریع جمعیت </a:t>
            </a:r>
            <a:r>
              <a:rPr lang="fa-IR" sz="1800" b="1" u="sng" dirty="0" smtClean="0">
                <a:latin typeface="Arial"/>
                <a:cs typeface="B Nazanin" pitchFamily="2" charset="-78"/>
              </a:rPr>
              <a:t>کنترل تولد </a:t>
            </a:r>
            <a:r>
              <a:rPr lang="fa-IR" sz="1800" b="1" dirty="0" smtClean="0">
                <a:latin typeface="Arial"/>
                <a:cs typeface="B Nazanin" pitchFamily="2" charset="-78"/>
              </a:rPr>
              <a:t>است.</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2000" b="1" dirty="0" smtClean="0">
                <a:latin typeface="Arial"/>
                <a:cs typeface="B Nazanin" pitchFamily="2" charset="-78"/>
              </a:rPr>
              <a:t>تراکم جمعیت:</a:t>
            </a:r>
            <a:r>
              <a:rPr lang="fa-IR" sz="1800" b="1" dirty="0" smtClean="0">
                <a:latin typeface="Arial"/>
                <a:cs typeface="B Nazanin" pitchFamily="2" charset="-78"/>
              </a:rPr>
              <a:t>تعداد افرادی که در </a:t>
            </a:r>
            <a:r>
              <a:rPr lang="fa-IR" sz="1800" b="1" u="sng" dirty="0" smtClean="0">
                <a:latin typeface="Arial"/>
                <a:cs typeface="B Nazanin" pitchFamily="2" charset="-78"/>
              </a:rPr>
              <a:t>زمان خاصی </a:t>
            </a:r>
            <a:r>
              <a:rPr lang="fa-IR" sz="1800" b="1" dirty="0" smtClean="0">
                <a:latin typeface="Arial"/>
                <a:cs typeface="B Nazanin" pitchFamily="2" charset="-78"/>
              </a:rPr>
              <a:t>در </a:t>
            </a:r>
            <a:r>
              <a:rPr lang="fa-IR" sz="1800" b="1" u="sng" dirty="0" smtClean="0">
                <a:latin typeface="Arial"/>
                <a:cs typeface="B Nazanin" pitchFamily="2" charset="-78"/>
              </a:rPr>
              <a:t>واحد خاصی </a:t>
            </a:r>
            <a:r>
              <a:rPr lang="fa-IR" sz="1800" b="1" dirty="0" smtClean="0">
                <a:latin typeface="Arial"/>
                <a:cs typeface="B Nazanin" pitchFamily="2" charset="-78"/>
              </a:rPr>
              <a:t>از سطح(مثلا کیلومتر مربع)زندگی می کنند.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en-US" sz="1800" b="1" dirty="0" smtClean="0">
                <a:latin typeface="Arial"/>
                <a:cs typeface="B Nazanin" pitchFamily="2" charset="-78"/>
              </a:rPr>
              <a:t>N               </a:t>
            </a:r>
            <a:br>
              <a:rPr lang="en-US" sz="1800" b="1" dirty="0" smtClean="0">
                <a:latin typeface="Arial"/>
                <a:cs typeface="B Nazanin" pitchFamily="2" charset="-78"/>
              </a:rPr>
            </a:br>
            <a:r>
              <a:rPr lang="en-US" sz="1800" b="1" dirty="0" smtClean="0">
                <a:latin typeface="Arial"/>
                <a:cs typeface="B Nazanin" pitchFamily="2" charset="-78"/>
              </a:rPr>
              <a:t>       </a:t>
            </a:r>
            <a:r>
              <a:rPr lang="fa-IR" sz="1800" b="1" dirty="0" smtClean="0">
                <a:latin typeface="Arial"/>
                <a:cs typeface="B Nazanin" pitchFamily="2" charset="-78"/>
              </a:rPr>
              <a:t>                  </a:t>
            </a:r>
            <a:r>
              <a:rPr lang="en-US" sz="1800" b="1" dirty="0" smtClean="0">
                <a:latin typeface="Arial"/>
                <a:cs typeface="B Nazanin" pitchFamily="2" charset="-78"/>
              </a:rPr>
              <a:t>=</a:t>
            </a:r>
            <a:r>
              <a:rPr lang="fa-IR" sz="1800" b="1" dirty="0" smtClean="0">
                <a:latin typeface="Arial"/>
                <a:cs typeface="B Nazanin" pitchFamily="2" charset="-78"/>
              </a:rPr>
              <a:t> </a:t>
            </a:r>
            <a:r>
              <a:rPr lang="en-US" sz="1800" b="1" dirty="0" smtClean="0">
                <a:latin typeface="Arial"/>
                <a:cs typeface="B Nazanin" pitchFamily="2" charset="-78"/>
              </a:rPr>
              <a:t>D</a:t>
            </a:r>
            <a:r>
              <a:rPr lang="fa-IR" sz="1800" b="1" dirty="0" smtClean="0">
                <a:latin typeface="Arial"/>
                <a:cs typeface="B Nazanin" pitchFamily="2" charset="-78"/>
              </a:rPr>
              <a:t>    </a:t>
            </a:r>
            <a:r>
              <a:rPr lang="en-US" sz="1800" b="1" dirty="0" smtClean="0">
                <a:latin typeface="Arial"/>
                <a:cs typeface="B Nazanin" pitchFamily="2" charset="-78"/>
              </a:rPr>
              <a:t>N    </a:t>
            </a:r>
            <a:r>
              <a:rPr lang="fa-IR" sz="1800" b="1" dirty="0" smtClean="0">
                <a:latin typeface="Arial"/>
                <a:cs typeface="B Nazanin" pitchFamily="2" charset="-78"/>
              </a:rPr>
              <a:t>           تعداد     </a:t>
            </a:r>
            <a:r>
              <a:rPr lang="en-US" sz="1800" b="1" dirty="0" smtClean="0">
                <a:latin typeface="Arial"/>
                <a:cs typeface="B Nazanin" pitchFamily="2" charset="-78"/>
              </a:rPr>
              <a:t>D   </a:t>
            </a:r>
            <a:r>
              <a:rPr lang="fa-IR" sz="1800" b="1" dirty="0" smtClean="0">
                <a:latin typeface="Arial"/>
                <a:cs typeface="B Nazanin" pitchFamily="2" charset="-78"/>
              </a:rPr>
              <a:t>       تراکم       </a:t>
            </a:r>
            <a:r>
              <a:rPr lang="en-US" sz="1800" b="1" dirty="0" smtClean="0">
                <a:latin typeface="Arial"/>
                <a:cs typeface="B Nazanin" pitchFamily="2" charset="-78"/>
              </a:rPr>
              <a:t>S</a:t>
            </a:r>
            <a:r>
              <a:rPr lang="fa-IR" sz="1800" b="1" dirty="0" smtClean="0">
                <a:latin typeface="Arial"/>
                <a:cs typeface="B Nazanin" pitchFamily="2" charset="-78"/>
              </a:rPr>
              <a:t>        مساحت</a:t>
            </a:r>
            <a:r>
              <a:rPr lang="en-US" sz="1800" b="1" dirty="0" smtClean="0">
                <a:latin typeface="Arial"/>
                <a:cs typeface="B Nazanin" pitchFamily="2" charset="-78"/>
              </a:rPr>
              <a:t/>
            </a:r>
            <a:br>
              <a:rPr lang="en-US" sz="1800" b="1" dirty="0" smtClean="0">
                <a:latin typeface="Arial"/>
                <a:cs typeface="B Nazanin" pitchFamily="2" charset="-78"/>
              </a:rPr>
            </a:br>
            <a:r>
              <a:rPr lang="fa-IR" sz="1800" b="1" dirty="0" smtClean="0">
                <a:latin typeface="Arial"/>
                <a:cs typeface="B Nazanin" pitchFamily="2" charset="-78"/>
              </a:rPr>
              <a:t>                     </a:t>
            </a:r>
            <a:r>
              <a:rPr lang="en-US" sz="1800" b="1" dirty="0" smtClean="0">
                <a:latin typeface="Arial"/>
                <a:cs typeface="B Nazanin" pitchFamily="2" charset="-78"/>
              </a:rPr>
              <a:t>S</a:t>
            </a:r>
            <a:br>
              <a:rPr lang="en-US" sz="1800" b="1" dirty="0" smtClean="0">
                <a:latin typeface="Arial"/>
                <a:cs typeface="B Nazanin" pitchFamily="2" charset="-78"/>
              </a:rPr>
            </a:br>
            <a:r>
              <a:rPr lang="en-US" sz="1800" b="1" dirty="0" smtClean="0">
                <a:latin typeface="Arial"/>
                <a:cs typeface="B Nazanin" pitchFamily="2" charset="-78"/>
              </a:rPr>
              <a:t/>
            </a:r>
            <a:br>
              <a:rPr lang="en-US" sz="1800" b="1" dirty="0" smtClean="0">
                <a:latin typeface="Arial"/>
                <a:cs typeface="B Nazanin" pitchFamily="2" charset="-78"/>
              </a:rPr>
            </a:br>
            <a:r>
              <a:rPr lang="fa-IR" sz="1800" b="1" dirty="0" smtClean="0">
                <a:latin typeface="Arial"/>
                <a:cs typeface="B Nazanin" pitchFamily="2" charset="-78"/>
              </a:rPr>
              <a:t>سوال:اگر در یک منطقه ای به مساحت2000هکتار تراکم جمعیت نوعی پرنده برابر با 3/. باشد چند پرنده در این منطقه زندگی می کند.</a:t>
            </a:r>
            <a:endParaRPr lang="fa-IR" sz="1800" b="1" dirty="0">
              <a:latin typeface="Arial" pitchFamily="34" charset="0"/>
              <a:cs typeface="B Nazanin" pitchFamily="2" charset="-78"/>
            </a:endParaRPr>
          </a:p>
        </p:txBody>
      </p:sp>
      <p:cxnSp>
        <p:nvCxnSpPr>
          <p:cNvPr id="4" name="Straight Connector 3"/>
          <p:cNvCxnSpPr/>
          <p:nvPr/>
        </p:nvCxnSpPr>
        <p:spPr>
          <a:xfrm rot="10800000">
            <a:off x="7429520" y="5213361"/>
            <a:ext cx="28575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a:off x="5786446" y="5286388"/>
            <a:ext cx="4286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4429124" y="5286388"/>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3143240" y="5286388"/>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ks 514.jpg"/>
          <p:cNvPicPr>
            <a:picLocks noChangeAspect="1"/>
          </p:cNvPicPr>
          <p:nvPr/>
        </p:nvPicPr>
        <p:blipFill>
          <a:blip r:embed="rId2" cstate="print"/>
          <a:srcRect l="24219" t="12500" r="11718" b="7291"/>
          <a:stretch>
            <a:fillRect/>
          </a:stretch>
        </p:blipFill>
        <p:spPr>
          <a:xfrm>
            <a:off x="0" y="0"/>
            <a:ext cx="9144000" cy="6858000"/>
          </a:xfrm>
          <a:prstGeom prst="rect">
            <a:avLst/>
          </a:prstGeom>
        </p:spPr>
      </p:pic>
      <p:sp>
        <p:nvSpPr>
          <p:cNvPr id="4" name="Footer Placeholder 3"/>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274638"/>
            <a:ext cx="7786742" cy="6083320"/>
          </a:xfrm>
        </p:spPr>
        <p:txBody>
          <a:bodyPr>
            <a:normAutofit/>
          </a:bodyPr>
          <a:lstStyle/>
          <a:p>
            <a:pPr algn="r"/>
            <a:r>
              <a:rPr lang="fa-IR" sz="2000" b="1" dirty="0" smtClean="0">
                <a:latin typeface="Arial" pitchFamily="34" charset="0"/>
                <a:cs typeface="B Nazanin" pitchFamily="2" charset="-78"/>
              </a:rPr>
              <a:t>منبع طبیعی</a:t>
            </a:r>
            <a:r>
              <a:rPr lang="fa-IR" sz="1800" b="1" dirty="0" smtClean="0">
                <a:latin typeface="Arial" pitchFamily="34" charset="0"/>
                <a:cs typeface="B Nazanin" pitchFamily="2" charset="-78"/>
              </a:rPr>
              <a:t>: آنچه در طبیعت وجود دارد وانسان از آن استفاده می کند مثل معادن،آب،خاک وجنگل ها واکسیژن</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a:cs typeface="B Nazanin" pitchFamily="2" charset="-78"/>
              </a:rPr>
              <a:t> ●هر اکوسیستم توانایی رفع نیاز تعدادی معین از جانداران را دارد. </a:t>
            </a:r>
            <a:r>
              <a:rPr lang="fa-IR" sz="1800" b="1" u="sng" dirty="0" smtClean="0">
                <a:latin typeface="Arial"/>
                <a:cs typeface="B Nazanin" pitchFamily="2" charset="-78"/>
              </a:rPr>
              <a:t>دو عا مل محدود کننده ی </a:t>
            </a:r>
            <a:r>
              <a:rPr lang="fa-IR" sz="1800" b="1" dirty="0" smtClean="0">
                <a:latin typeface="Arial"/>
                <a:cs typeface="B Nazanin" pitchFamily="2" charset="-78"/>
              </a:rPr>
              <a:t>این توانایی عبارتند از:</a:t>
            </a:r>
            <a:br>
              <a:rPr lang="fa-IR" sz="1800" b="1" dirty="0" smtClean="0">
                <a:latin typeface="Arial"/>
                <a:cs typeface="B Nazanin" pitchFamily="2" charset="-78"/>
              </a:rPr>
            </a:br>
            <a:r>
              <a:rPr lang="fa-IR" sz="1800" b="1" dirty="0" smtClean="0">
                <a:latin typeface="Arial"/>
                <a:cs typeface="B Nazanin" pitchFamily="2" charset="-78"/>
              </a:rPr>
              <a:t>1. میزان غذا ومنابع طبیعی در هر اکوسیستم محدود است.</a:t>
            </a:r>
            <a:br>
              <a:rPr lang="fa-IR" sz="1800" b="1" dirty="0" smtClean="0">
                <a:latin typeface="Arial"/>
                <a:cs typeface="B Nazanin" pitchFamily="2" charset="-78"/>
              </a:rPr>
            </a:br>
            <a:r>
              <a:rPr lang="fa-IR" sz="1800" b="1" dirty="0" smtClean="0">
                <a:latin typeface="Arial"/>
                <a:cs typeface="B Nazanin" pitchFamily="2" charset="-78"/>
              </a:rPr>
              <a:t>2. توانایی خنثی کردن آلودگی ها نیز محدود است.</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2000" b="1" dirty="0" smtClean="0">
                <a:latin typeface="Arial"/>
                <a:cs typeface="B Nazanin" pitchFamily="2" charset="-78"/>
              </a:rPr>
              <a:t>دخالت انسان به چه صورت باعث افزایش آلودگی ها می شود؟</a:t>
            </a:r>
            <a:br>
              <a:rPr lang="fa-IR" sz="2000" b="1" dirty="0" smtClean="0">
                <a:latin typeface="Arial"/>
                <a:cs typeface="B Nazanin" pitchFamily="2" charset="-78"/>
              </a:rPr>
            </a:br>
            <a:r>
              <a:rPr lang="fa-IR" sz="1800" b="1" dirty="0" smtClean="0">
                <a:latin typeface="Arial"/>
                <a:cs typeface="B Nazanin" pitchFamily="2" charset="-78"/>
              </a:rPr>
              <a:t>1. وارد کردن ترکیبات شیمیایی فسفر دار ونیتروژن دار(کود شیمیایی)به آب </a:t>
            </a:r>
            <a:r>
              <a:rPr lang="fa-IR" sz="1800" b="1" u="sng" dirty="0" smtClean="0">
                <a:latin typeface="Arial"/>
                <a:cs typeface="B Nazanin" pitchFamily="2" charset="-78"/>
              </a:rPr>
              <a:t>باعث افزایش رشد جلبک هاوگیاهان آبزی شده که سطح آب را می پوشانند واز ورود اکسیژن به آب جلوگیری کرده وباعث ماهی ها می شوند.</a:t>
            </a:r>
            <a:br>
              <a:rPr lang="fa-IR" sz="1800" b="1" u="sng" dirty="0" smtClean="0">
                <a:latin typeface="Arial"/>
                <a:cs typeface="B Nazanin" pitchFamily="2" charset="-78"/>
              </a:rPr>
            </a:br>
            <a:r>
              <a:rPr lang="fa-IR" sz="1800" b="1" dirty="0" smtClean="0">
                <a:latin typeface="Arial"/>
                <a:cs typeface="B Nazanin" pitchFamily="2" charset="-78"/>
              </a:rPr>
              <a:t>2. وارد کردن مواد تجزیه ناپذیرتوسط باکتری ها وقارچها مثل پلاستیک،سموم وکودهای شیمیایی باعث شده برای سالها بدون تغییر باقی بمانندو همچنین برخی مثل مواد آفت کش وارد بدن جانداران شده وآنها را مسموم می کند.</a:t>
            </a:r>
            <a:r>
              <a:rPr lang="fa-IR" sz="1800" b="1" dirty="0" smtClean="0">
                <a:latin typeface="Arial"/>
                <a:cs typeface="2  Nazanin" pitchFamily="2" charset="-78"/>
              </a:rPr>
              <a:t/>
            </a:r>
            <a:br>
              <a:rPr lang="fa-IR" sz="1800" b="1" dirty="0" smtClean="0">
                <a:latin typeface="Arial"/>
                <a:cs typeface="2  Nazanin" pitchFamily="2" charset="-78"/>
              </a:rPr>
            </a:br>
            <a:r>
              <a:rPr lang="fa-IR" sz="2000" b="1" u="sng" dirty="0" smtClean="0">
                <a:latin typeface="Arial"/>
                <a:cs typeface="2  Koodak" pitchFamily="2" charset="-78"/>
              </a:rPr>
              <a:t/>
            </a:r>
            <a:br>
              <a:rPr lang="fa-IR" sz="2000" b="1" u="sng" dirty="0" smtClean="0">
                <a:latin typeface="Arial"/>
                <a:cs typeface="2  Koodak" pitchFamily="2" charset="-78"/>
              </a:rPr>
            </a:br>
            <a:endParaRPr lang="fa-IR" sz="2000" b="1" u="sng" dirty="0">
              <a:latin typeface="Arial" pitchFamily="34" charset="0"/>
              <a:cs typeface="2  Koodak" pitchFamily="2" charset="-78"/>
            </a:endParaRPr>
          </a:p>
        </p:txBody>
      </p:sp>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274638"/>
            <a:ext cx="7686700" cy="6297634"/>
          </a:xfrm>
        </p:spPr>
        <p:txBody>
          <a:bodyPr>
            <a:normAutofit/>
          </a:bodyPr>
          <a:lstStyle/>
          <a:p>
            <a:pPr algn="r"/>
            <a:r>
              <a:rPr lang="fa-IR" sz="2000" b="1" dirty="0" smtClean="0">
                <a:latin typeface="Arial" pitchFamily="34" charset="0"/>
                <a:cs typeface="B Nazanin" pitchFamily="2" charset="-78"/>
              </a:rPr>
              <a:t>دلایل فرسایش خاک:</a:t>
            </a:r>
            <a:r>
              <a:rPr lang="fa-IR" sz="1800" b="1" dirty="0" smtClean="0">
                <a:latin typeface="Arial" pitchFamily="34" charset="0"/>
                <a:cs typeface="B Nazanin" pitchFamily="2" charset="-78"/>
              </a:rPr>
              <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1. استفاده ی بیش از حد از خاک</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2.از بین رفتن پوشش گیاهی در اثر چرای بیش از حد دام ها وکمبود بارندگی </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3. وزش باد</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4. جاری شدن آب</a:t>
            </a:r>
            <a:br>
              <a:rPr lang="fa-IR" sz="1800" b="1" dirty="0" smtClean="0">
                <a:latin typeface="Arial" pitchFamily="34" charset="0"/>
                <a:cs typeface="B Nazanin" pitchFamily="2" charset="-78"/>
              </a:rPr>
            </a:br>
            <a:r>
              <a:rPr lang="fa-IR" sz="2000" b="1" dirty="0" smtClean="0">
                <a:latin typeface="Arial" pitchFamily="34" charset="0"/>
                <a:cs typeface="B Nazanin" pitchFamily="2" charset="-78"/>
              </a:rPr>
              <a:t>بحران های ناشی از افزایش جمعیت آدمی:</a:t>
            </a:r>
            <a:br>
              <a:rPr lang="fa-IR" sz="2000" b="1" dirty="0" smtClean="0">
                <a:latin typeface="Arial" pitchFamily="34" charset="0"/>
                <a:cs typeface="B Nazanin" pitchFamily="2" charset="-78"/>
              </a:rPr>
            </a:br>
            <a:r>
              <a:rPr lang="fa-IR" sz="1800" b="1" dirty="0" smtClean="0">
                <a:latin typeface="Arial" pitchFamily="34" charset="0"/>
                <a:cs typeface="B Nazanin" pitchFamily="2" charset="-78"/>
              </a:rPr>
              <a:t>1.کاهش منابع طبیعی</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2. فرسایش خاک</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3. پایان یافتن نفت</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4. گرم شدن هوا به دلیل زیاد شدن دی اکسید کربن هوا</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5. ایجاد فاضلابها ومواد مضر شیمیایی وصنعتی</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6. کمبود آب شیرین </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7. نازک شدن لایه ی اوزون</a:t>
            </a:r>
            <a:br>
              <a:rPr lang="fa-IR" sz="1800" b="1" dirty="0" smtClean="0">
                <a:latin typeface="Arial" pitchFamily="34" charset="0"/>
                <a:cs typeface="B Nazanin" pitchFamily="2" charset="-78"/>
              </a:rPr>
            </a:br>
            <a:r>
              <a:rPr lang="fa-IR" sz="1800" b="1" dirty="0" smtClean="0">
                <a:latin typeface="Arial" pitchFamily="34" charset="0"/>
                <a:cs typeface="B Nazanin" pitchFamily="2" charset="-78"/>
              </a:rPr>
              <a:t>8.افزایش آلودگی های محیط</a:t>
            </a:r>
            <a:endParaRPr lang="fa-IR" sz="2000" b="1" dirty="0">
              <a:latin typeface="Arial" pitchFamily="34" charset="0"/>
              <a:cs typeface="B Nazanin" pitchFamily="2" charset="-78"/>
            </a:endParaRPr>
          </a:p>
        </p:txBody>
      </p:sp>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274638"/>
            <a:ext cx="7615262" cy="6297634"/>
          </a:xfrm>
        </p:spPr>
        <p:txBody>
          <a:bodyPr>
            <a:normAutofit/>
          </a:bodyPr>
          <a:lstStyle/>
          <a:p>
            <a:pPr algn="r"/>
            <a:r>
              <a:rPr lang="fa-IR" sz="1800" b="1" dirty="0" smtClean="0">
                <a:cs typeface="B Nazanin" pitchFamily="2" charset="-78"/>
              </a:rPr>
              <a:t>میکروب:</a:t>
            </a:r>
            <a:r>
              <a:rPr lang="fa-IR" sz="1600" b="1" dirty="0" smtClean="0">
                <a:cs typeface="B Nazanin" pitchFamily="2" charset="-78"/>
              </a:rPr>
              <a:t>جاندارانی که فقط با میکروسکوپ دیده می شوند مثل:باکتری ها ،قارچهای میکروسکوپی.</a:t>
            </a:r>
            <a:br>
              <a:rPr lang="fa-IR" sz="1600" b="1" dirty="0" smtClean="0">
                <a:cs typeface="B Nazanin" pitchFamily="2" charset="-78"/>
              </a:rPr>
            </a:br>
            <a:r>
              <a:rPr lang="fa-IR" sz="1600" b="1" dirty="0" smtClean="0">
                <a:cs typeface="B Nazanin" pitchFamily="2" charset="-78"/>
              </a:rPr>
              <a:t/>
            </a:r>
            <a:br>
              <a:rPr lang="fa-IR" sz="1600" b="1" dirty="0" smtClean="0">
                <a:cs typeface="B Nazanin" pitchFamily="2" charset="-78"/>
              </a:rPr>
            </a:br>
            <a:r>
              <a:rPr lang="fa-IR" sz="1800" b="1" dirty="0" smtClean="0">
                <a:cs typeface="B Nazanin" pitchFamily="2" charset="-78"/>
              </a:rPr>
              <a:t>عوامل بیماری زاشامل</a:t>
            </a:r>
            <a:r>
              <a:rPr lang="fa-IR" sz="1600" b="1" dirty="0" smtClean="0">
                <a:cs typeface="B Nazanin" pitchFamily="2" charset="-78"/>
              </a:rPr>
              <a:t>:ویروس ها وباکتری ها</a:t>
            </a:r>
            <a:br>
              <a:rPr lang="fa-IR" sz="1600" b="1" dirty="0" smtClean="0">
                <a:cs typeface="B Nazanin" pitchFamily="2" charset="-78"/>
              </a:rPr>
            </a:br>
            <a:r>
              <a:rPr lang="fa-IR" sz="1600" b="1" dirty="0" smtClean="0">
                <a:cs typeface="B Nazanin" pitchFamily="2" charset="-78"/>
              </a:rPr>
              <a:t/>
            </a:r>
            <a:br>
              <a:rPr lang="fa-IR" sz="1600" b="1" dirty="0" smtClean="0">
                <a:cs typeface="B Nazanin" pitchFamily="2" charset="-78"/>
              </a:rPr>
            </a:br>
            <a:r>
              <a:rPr lang="fa-IR" sz="1800" b="1" dirty="0" smtClean="0">
                <a:cs typeface="B Nazanin" pitchFamily="2" charset="-78"/>
              </a:rPr>
              <a:t>ویژگی ویروس ها:</a:t>
            </a:r>
            <a:r>
              <a:rPr lang="fa-IR" sz="1600" b="1" dirty="0" smtClean="0">
                <a:cs typeface="B Nazanin" pitchFamily="2" charset="-78"/>
              </a:rPr>
              <a:t/>
            </a:r>
            <a:br>
              <a:rPr lang="fa-IR" sz="1600" b="1" dirty="0" smtClean="0">
                <a:cs typeface="B Nazanin" pitchFamily="2" charset="-78"/>
              </a:rPr>
            </a:br>
            <a:r>
              <a:rPr lang="fa-IR" sz="1600" b="1" dirty="0" smtClean="0">
                <a:cs typeface="B Nazanin" pitchFamily="2" charset="-78"/>
              </a:rPr>
              <a:t>1.ساختار سلولی ندارندوپیکر هر ویروس از یک بخش اسید نوکلئیک(</a:t>
            </a:r>
            <a:r>
              <a:rPr lang="en-US" sz="1600" b="1" dirty="0" smtClean="0">
                <a:cs typeface="B Nazanin" pitchFamily="2" charset="-78"/>
              </a:rPr>
              <a:t>DNA</a:t>
            </a:r>
            <a:r>
              <a:rPr lang="fa-IR" sz="1600" b="1" dirty="0" smtClean="0">
                <a:cs typeface="B Nazanin" pitchFamily="2" charset="-78"/>
              </a:rPr>
              <a:t>یا</a:t>
            </a:r>
            <a:r>
              <a:rPr lang="en-US" sz="1600" b="1" dirty="0" smtClean="0">
                <a:cs typeface="B Nazanin" pitchFamily="2" charset="-78"/>
              </a:rPr>
              <a:t>RNA</a:t>
            </a:r>
            <a:r>
              <a:rPr lang="fa-IR" sz="1600" b="1" dirty="0" smtClean="0">
                <a:cs typeface="B Nazanin" pitchFamily="2" charset="-78"/>
              </a:rPr>
              <a:t>)  ویوشش های(پروتئینی ولیپدی)درست شده است.</a:t>
            </a:r>
            <a:br>
              <a:rPr lang="fa-IR" sz="1600" b="1" dirty="0" smtClean="0">
                <a:cs typeface="B Nazanin" pitchFamily="2" charset="-78"/>
              </a:rPr>
            </a:br>
            <a:r>
              <a:rPr lang="fa-IR" sz="1600" b="1" dirty="0" smtClean="0">
                <a:cs typeface="B Nazanin" pitchFamily="2" charset="-78"/>
              </a:rPr>
              <a:t/>
            </a:r>
            <a:br>
              <a:rPr lang="fa-IR" sz="1600" b="1" dirty="0" smtClean="0">
                <a:cs typeface="B Nazanin" pitchFamily="2" charset="-78"/>
              </a:rPr>
            </a:br>
            <a:r>
              <a:rPr lang="fa-IR" sz="1600" b="1" dirty="0" smtClean="0">
                <a:cs typeface="B Nazanin" pitchFamily="2" charset="-78"/>
              </a:rPr>
              <a:t>2.همه ی آنها برای تولید مثل حتما باید وارد سلول زنده شوند(چون بسیار کوچک بوده وساختار لازم برای تولید مثل ندارند وباید از مواد موجود در  سلول استفاده کنند)</a:t>
            </a:r>
            <a:br>
              <a:rPr lang="fa-IR" sz="1600" b="1" dirty="0" smtClean="0">
                <a:cs typeface="B Nazanin" pitchFamily="2" charset="-78"/>
              </a:rPr>
            </a:br>
            <a:r>
              <a:rPr lang="fa-IR" sz="1600" b="1" dirty="0" smtClean="0">
                <a:cs typeface="B Nazanin" pitchFamily="2" charset="-78"/>
              </a:rPr>
              <a:t/>
            </a:r>
            <a:br>
              <a:rPr lang="fa-IR" sz="1600" b="1" dirty="0" smtClean="0">
                <a:cs typeface="B Nazanin" pitchFamily="2" charset="-78"/>
              </a:rPr>
            </a:br>
            <a:r>
              <a:rPr lang="fa-IR" sz="1600" b="1" dirty="0" smtClean="0">
                <a:cs typeface="B Nazanin" pitchFamily="2" charset="-78"/>
              </a:rPr>
              <a:t>3.میزبان اختصاصی دارند(یعنی هر ویروس فقط به یک نوع سلول زنده حمله می کند)</a:t>
            </a:r>
            <a:br>
              <a:rPr lang="fa-IR" sz="1600" b="1" dirty="0" smtClean="0">
                <a:cs typeface="B Nazanin" pitchFamily="2" charset="-78"/>
              </a:rPr>
            </a:br>
            <a:r>
              <a:rPr lang="fa-IR" sz="1600" b="1" dirty="0" smtClean="0">
                <a:cs typeface="B Nazanin" pitchFamily="2" charset="-78"/>
              </a:rPr>
              <a:t/>
            </a:r>
            <a:br>
              <a:rPr lang="fa-IR" sz="1600" b="1" dirty="0" smtClean="0">
                <a:cs typeface="B Nazanin" pitchFamily="2" charset="-78"/>
              </a:rPr>
            </a:br>
            <a:r>
              <a:rPr lang="fa-IR" sz="1600" b="1" dirty="0" smtClean="0">
                <a:cs typeface="B Nazanin" pitchFamily="2" charset="-78"/>
              </a:rPr>
              <a:t>4.به اندازه ای کوچک بوده که با میکروسکوپ نوری دیده نشده وبرای دیدن آنها از میکروسکوپ الکترونی استفاده می شود.</a:t>
            </a:r>
            <a:endParaRPr lang="fa-IR" sz="1600" b="1" dirty="0">
              <a:cs typeface="B Nazanin" pitchFamily="2" charset="-78"/>
            </a:endParaRPr>
          </a:p>
        </p:txBody>
      </p:sp>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8" y="274320"/>
            <a:ext cx="3575870" cy="6012200"/>
          </a:xfrm>
        </p:spPr>
        <p:txBody>
          <a:bodyPr>
            <a:normAutofit/>
          </a:bodyPr>
          <a:lstStyle/>
          <a:p>
            <a:pPr algn="r"/>
            <a:r>
              <a:rPr lang="fa-IR" sz="1800" b="1" dirty="0" smtClean="0">
                <a:cs typeface="B Nazanin" pitchFamily="2" charset="-78"/>
              </a:rPr>
              <a:t>میکروب:جاندارانی که فقط با میکروسکوپ دیده می شوند مثل:باکتری ها ،قارچهای میکروسکوپی.</a:t>
            </a:r>
            <a:br>
              <a:rPr lang="fa-IR" sz="18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cs typeface="B Nazanin" pitchFamily="2" charset="-78"/>
              </a:rPr>
              <a:t>عوامل بیماری زاشامل:ویروس ها وباکتری ها</a:t>
            </a:r>
            <a:endParaRPr lang="fa-IR" sz="1800" dirty="0">
              <a:cs typeface="B Nazanin" pitchFamily="2" charset="-78"/>
            </a:endParaRPr>
          </a:p>
        </p:txBody>
      </p:sp>
      <p:pic>
        <p:nvPicPr>
          <p:cNvPr id="22530" name="Picture 2" descr="http://www.eghballab.vastblog.com/show_pics/598*/eghballab_Posts_1300516164.jpg"/>
          <p:cNvPicPr>
            <a:picLocks noChangeAspect="1" noChangeArrowheads="1"/>
          </p:cNvPicPr>
          <p:nvPr/>
        </p:nvPicPr>
        <p:blipFill>
          <a:blip r:embed="rId2" cstate="print"/>
          <a:srcRect/>
          <a:stretch>
            <a:fillRect/>
          </a:stretch>
        </p:blipFill>
        <p:spPr bwMode="auto">
          <a:xfrm>
            <a:off x="1285852" y="357166"/>
            <a:ext cx="3929090" cy="4000528"/>
          </a:xfrm>
          <a:prstGeom prst="rect">
            <a:avLst/>
          </a:prstGeom>
          <a:noFill/>
        </p:spPr>
      </p:pic>
      <p:sp>
        <p:nvSpPr>
          <p:cNvPr id="4" name="Footer Placeholder 3"/>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yoosdownload.persiangig.com/image/%D9%81%D8%B5%D9%84%20%D9%87%D8%B4%D8%AA%D9%85/1.JPG"/>
          <p:cNvPicPr>
            <a:picLocks noChangeAspect="1" noChangeArrowheads="1"/>
          </p:cNvPicPr>
          <p:nvPr/>
        </p:nvPicPr>
        <p:blipFill>
          <a:blip r:embed="rId2" cstate="print"/>
          <a:srcRect/>
          <a:stretch>
            <a:fillRect/>
          </a:stretch>
        </p:blipFill>
        <p:spPr bwMode="auto">
          <a:xfrm>
            <a:off x="1357290" y="571480"/>
            <a:ext cx="7215238" cy="5786478"/>
          </a:xfrm>
          <a:prstGeom prst="rect">
            <a:avLst/>
          </a:prstGeom>
          <a:noFill/>
        </p:spPr>
      </p:pic>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6" y="274320"/>
            <a:ext cx="3504432" cy="6226514"/>
          </a:xfrm>
        </p:spPr>
        <p:txBody>
          <a:bodyPr>
            <a:normAutofit/>
          </a:bodyPr>
          <a:lstStyle/>
          <a:p>
            <a:pPr algn="r"/>
            <a:r>
              <a:rPr lang="fa-IR" sz="2000" b="1" dirty="0" smtClean="0">
                <a:solidFill>
                  <a:srgbClr val="FFC000"/>
                </a:solidFill>
                <a:cs typeface="B Nazanin" pitchFamily="2" charset="-78"/>
              </a:rPr>
              <a:t>ویژگی ویروس ها:</a:t>
            </a:r>
            <a:r>
              <a:rPr lang="fa-IR" sz="1800" b="1" dirty="0" smtClean="0">
                <a:solidFill>
                  <a:srgbClr val="FFC000"/>
                </a:solidFill>
                <a:cs typeface="B Nazanin" pitchFamily="2" charset="-78"/>
              </a:rPr>
              <a:t/>
            </a:r>
            <a:br>
              <a:rPr lang="fa-IR" sz="1800" b="1" dirty="0" smtClean="0">
                <a:solidFill>
                  <a:srgbClr val="FFC000"/>
                </a:solidFill>
                <a:cs typeface="B Nazanin" pitchFamily="2" charset="-78"/>
              </a:rPr>
            </a:br>
            <a:r>
              <a:rPr lang="fa-IR" sz="1800" b="1" dirty="0" smtClean="0">
                <a:cs typeface="B Nazanin" pitchFamily="2" charset="-78"/>
              </a:rPr>
              <a:t>1.ساختار سلولی ندارندوپیکر هر ویروس از یک بخش اسید نوکلئیک(</a:t>
            </a:r>
            <a:r>
              <a:rPr lang="en-US" sz="1800" b="1" dirty="0" smtClean="0">
                <a:cs typeface="B Nazanin" pitchFamily="2" charset="-78"/>
              </a:rPr>
              <a:t>DNA</a:t>
            </a:r>
            <a:r>
              <a:rPr lang="fa-IR" sz="1800" b="1" dirty="0" smtClean="0">
                <a:cs typeface="B Nazanin" pitchFamily="2" charset="-78"/>
              </a:rPr>
              <a:t>یا</a:t>
            </a:r>
            <a:r>
              <a:rPr lang="en-US" sz="1800" b="1" dirty="0" smtClean="0">
                <a:cs typeface="B Nazanin" pitchFamily="2" charset="-78"/>
              </a:rPr>
              <a:t>RNA</a:t>
            </a:r>
            <a:r>
              <a:rPr lang="fa-IR" sz="1800" b="1" dirty="0" smtClean="0">
                <a:cs typeface="B Nazanin" pitchFamily="2" charset="-78"/>
              </a:rPr>
              <a:t>)  ویوشش های(پروتئینی ولیپدی)درست شده است.</a:t>
            </a:r>
            <a:br>
              <a:rPr lang="fa-IR" sz="18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cs typeface="B Nazanin" pitchFamily="2" charset="-78"/>
              </a:rPr>
              <a:t>2.همه ی آنها برای تولید مثل حتما باید وارد سلول زنده شوند(چون بسیار کوچک بوده وساختار لازم برای تولید مثل ندارند وباید از مواد موجود در  سلول استفاده کنند)</a:t>
            </a:r>
            <a:br>
              <a:rPr lang="fa-IR" sz="18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cs typeface="B Nazanin" pitchFamily="2" charset="-78"/>
              </a:rPr>
              <a:t>3.میزبان اختصاصی دارند(یعنی هر ویروس فقط به یک نوع سلول زنده حمله می کند)</a:t>
            </a:r>
            <a:br>
              <a:rPr lang="fa-IR" sz="18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cs typeface="B Nazanin" pitchFamily="2" charset="-78"/>
              </a:rPr>
              <a:t>4.به اندازه ای کوچک بوده که با میکروسکوپ نوری دیده نشده وبرای دیدن آنها از میکروسکوپ الکترونی استفاده می شود.</a:t>
            </a:r>
            <a:endParaRPr lang="fa-IR" sz="1800" dirty="0">
              <a:cs typeface="B Nazanin" pitchFamily="2" charset="-78"/>
            </a:endParaRPr>
          </a:p>
        </p:txBody>
      </p:sp>
      <p:pic>
        <p:nvPicPr>
          <p:cNvPr id="77826" name="Picture 2"/>
          <p:cNvPicPr>
            <a:picLocks noChangeAspect="1" noChangeArrowheads="1"/>
          </p:cNvPicPr>
          <p:nvPr/>
        </p:nvPicPr>
        <p:blipFill>
          <a:blip r:embed="rId2" cstate="print"/>
          <a:srcRect/>
          <a:stretch>
            <a:fillRect/>
          </a:stretch>
        </p:blipFill>
        <p:spPr bwMode="auto">
          <a:xfrm>
            <a:off x="1000100" y="0"/>
            <a:ext cx="2143140" cy="3214685"/>
          </a:xfrm>
          <a:prstGeom prst="rect">
            <a:avLst/>
          </a:prstGeom>
          <a:noFill/>
          <a:ln w="9525">
            <a:noFill/>
            <a:miter lim="800000"/>
            <a:headEnd/>
            <a:tailEnd/>
          </a:ln>
          <a:effectLst/>
        </p:spPr>
      </p:pic>
      <p:pic>
        <p:nvPicPr>
          <p:cNvPr id="77828" name="Picture 4"/>
          <p:cNvPicPr>
            <a:picLocks noChangeAspect="1" noChangeArrowheads="1"/>
          </p:cNvPicPr>
          <p:nvPr/>
        </p:nvPicPr>
        <p:blipFill>
          <a:blip r:embed="rId3" cstate="print"/>
          <a:srcRect/>
          <a:stretch>
            <a:fillRect/>
          </a:stretch>
        </p:blipFill>
        <p:spPr bwMode="auto">
          <a:xfrm>
            <a:off x="1214414" y="3643289"/>
            <a:ext cx="4286280" cy="3214711"/>
          </a:xfrm>
          <a:prstGeom prst="rect">
            <a:avLst/>
          </a:prstGeom>
          <a:noFill/>
          <a:ln w="9525">
            <a:noFill/>
            <a:miter lim="800000"/>
            <a:headEnd/>
            <a:tailEnd/>
          </a:ln>
          <a:effectLst/>
        </p:spPr>
      </p:pic>
      <p:pic>
        <p:nvPicPr>
          <p:cNvPr id="6" name="Picture 5" descr="aks 519.jpg"/>
          <p:cNvPicPr>
            <a:picLocks noChangeAspect="1"/>
          </p:cNvPicPr>
          <p:nvPr/>
        </p:nvPicPr>
        <p:blipFill>
          <a:blip r:embed="rId4" cstate="print"/>
          <a:srcRect t="18750" b="5468"/>
          <a:stretch>
            <a:fillRect/>
          </a:stretch>
        </p:blipFill>
        <p:spPr>
          <a:xfrm rot="5400000">
            <a:off x="2714613" y="785793"/>
            <a:ext cx="3214708" cy="2071702"/>
          </a:xfrm>
          <a:prstGeom prst="rect">
            <a:avLst/>
          </a:prstGeom>
        </p:spPr>
      </p:pic>
      <p:sp>
        <p:nvSpPr>
          <p:cNvPr id="7" name="Footer Placeholder 6"/>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570" y="274320"/>
            <a:ext cx="3290118" cy="5940762"/>
          </a:xfrm>
        </p:spPr>
        <p:txBody>
          <a:bodyPr>
            <a:normAutofit/>
          </a:bodyPr>
          <a:lstStyle/>
          <a:p>
            <a:pPr algn="r"/>
            <a:r>
              <a:rPr lang="fa-IR" sz="2000" b="1" dirty="0" smtClean="0">
                <a:cs typeface="B Nazanin" pitchFamily="2" charset="-78"/>
              </a:rPr>
              <a:t>دفاع در برابرویروس ها</a:t>
            </a:r>
            <a:br>
              <a:rPr lang="fa-IR" sz="2000" b="1" dirty="0" smtClean="0">
                <a:cs typeface="B Nazanin" pitchFamily="2" charset="-78"/>
              </a:rPr>
            </a:br>
            <a:r>
              <a:rPr lang="fa-IR" sz="2000" b="1" dirty="0" smtClean="0">
                <a:cs typeface="B Nazanin" pitchFamily="2" charset="-78"/>
              </a:rPr>
              <a:t/>
            </a:r>
            <a:br>
              <a:rPr lang="fa-IR" sz="2000" b="1" dirty="0" smtClean="0">
                <a:cs typeface="B Nazanin" pitchFamily="2" charset="-78"/>
              </a:rPr>
            </a:br>
            <a:r>
              <a:rPr lang="fa-IR" sz="2000" b="1" dirty="0" smtClean="0">
                <a:latin typeface="Arial" pitchFamily="34" charset="0"/>
                <a:cs typeface="B Nazanin" pitchFamily="2" charset="-78"/>
              </a:rPr>
              <a:t>■</a:t>
            </a:r>
            <a:r>
              <a:rPr lang="fa-IR" sz="2000" b="1" dirty="0" smtClean="0">
                <a:cs typeface="B Nazanin" pitchFamily="2" charset="-78"/>
              </a:rPr>
              <a:t>اینترفرون</a:t>
            </a:r>
            <a:br>
              <a:rPr lang="fa-IR" sz="2000" b="1" dirty="0" smtClean="0">
                <a:cs typeface="B Nazanin" pitchFamily="2" charset="-78"/>
              </a:rPr>
            </a:br>
            <a:r>
              <a:rPr lang="fa-IR" sz="2000" b="1" dirty="0" smtClean="0">
                <a:cs typeface="B Nazanin" pitchFamily="2" charset="-78"/>
              </a:rPr>
              <a:t>محل تولید:</a:t>
            </a:r>
            <a:r>
              <a:rPr lang="fa-IR" sz="1800" b="1" dirty="0" smtClean="0">
                <a:cs typeface="B Nazanin" pitchFamily="2" charset="-78"/>
              </a:rPr>
              <a:t>سلولهای آلوده به ویروس</a:t>
            </a:r>
            <a:br>
              <a:rPr lang="fa-IR" sz="1800" b="1" dirty="0" smtClean="0">
                <a:cs typeface="B Nazanin" pitchFamily="2" charset="-78"/>
              </a:rPr>
            </a:br>
            <a:r>
              <a:rPr lang="fa-IR" sz="2000" b="1" dirty="0" smtClean="0">
                <a:cs typeface="B Nazanin" pitchFamily="2" charset="-78"/>
              </a:rPr>
              <a:t>نقش:</a:t>
            </a:r>
            <a:r>
              <a:rPr lang="fa-IR" sz="1800" b="1" dirty="0" smtClean="0">
                <a:cs typeface="B Nazanin" pitchFamily="2" charset="-78"/>
              </a:rPr>
              <a:t>سلولهای سالم را نسبت به ویروس ها مقاوم می کند.</a:t>
            </a:r>
            <a:br>
              <a:rPr lang="fa-IR" sz="1800" b="1" dirty="0" smtClean="0">
                <a:cs typeface="B Nazanin" pitchFamily="2" charset="-78"/>
              </a:rPr>
            </a:br>
            <a:endParaRPr lang="fa-IR" sz="1800" dirty="0">
              <a:cs typeface="B Nazanin" pitchFamily="2" charset="-78"/>
            </a:endParaRPr>
          </a:p>
        </p:txBody>
      </p:sp>
      <p:pic>
        <p:nvPicPr>
          <p:cNvPr id="3" name="Picture 3"/>
          <p:cNvPicPr>
            <a:picLocks noChangeAspect="1" noChangeArrowheads="1"/>
          </p:cNvPicPr>
          <p:nvPr/>
        </p:nvPicPr>
        <p:blipFill>
          <a:blip r:embed="rId2" cstate="print"/>
          <a:srcRect/>
          <a:stretch>
            <a:fillRect/>
          </a:stretch>
        </p:blipFill>
        <p:spPr bwMode="auto">
          <a:xfrm>
            <a:off x="1214446" y="0"/>
            <a:ext cx="4071934" cy="2805110"/>
          </a:xfrm>
          <a:prstGeom prst="rect">
            <a:avLst/>
          </a:prstGeom>
          <a:noFill/>
          <a:ln w="9525">
            <a:noFill/>
            <a:miter lim="800000"/>
            <a:headEnd/>
            <a:tailEnd/>
          </a:ln>
          <a:effectLst/>
        </p:spPr>
      </p:pic>
      <p:pic>
        <p:nvPicPr>
          <p:cNvPr id="78850" name="Picture 2" descr="http://www.nature.com/ng/journal/v38/n8/images/ng0806-866-F1.jpg"/>
          <p:cNvPicPr>
            <a:picLocks noChangeAspect="1" noChangeArrowheads="1"/>
          </p:cNvPicPr>
          <p:nvPr/>
        </p:nvPicPr>
        <p:blipFill>
          <a:blip r:embed="rId3" cstate="print"/>
          <a:srcRect/>
          <a:stretch>
            <a:fillRect/>
          </a:stretch>
        </p:blipFill>
        <p:spPr bwMode="auto">
          <a:xfrm>
            <a:off x="1357290" y="3071810"/>
            <a:ext cx="3714776" cy="2976553"/>
          </a:xfrm>
          <a:prstGeom prst="rect">
            <a:avLst/>
          </a:prstGeom>
          <a:noFill/>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0" y="274320"/>
            <a:ext cx="3647308" cy="5797886"/>
          </a:xfrm>
        </p:spPr>
        <p:txBody>
          <a:bodyPr>
            <a:normAutofit/>
          </a:bodyPr>
          <a:lstStyle/>
          <a:p>
            <a:pPr algn="r"/>
            <a:r>
              <a:rPr lang="fa-IR" sz="1800" b="1" dirty="0" smtClean="0">
                <a:latin typeface="Arial" pitchFamily="34" charset="0"/>
                <a:cs typeface="B Nazanin" pitchFamily="2" charset="-78"/>
              </a:rPr>
              <a:t>■</a:t>
            </a:r>
            <a:r>
              <a:rPr lang="fa-IR" sz="1800" b="1" dirty="0" smtClean="0">
                <a:cs typeface="B Nazanin" pitchFamily="2" charset="-78"/>
              </a:rPr>
              <a:t>باکتری ها</a:t>
            </a:r>
            <a:br>
              <a:rPr lang="fa-IR" sz="18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cs typeface="B Nazanin" pitchFamily="2" charset="-78"/>
              </a:rPr>
              <a:t>اجزای باکتری از بیرون به داخل:</a:t>
            </a:r>
            <a:br>
              <a:rPr lang="fa-IR" sz="1800" b="1" dirty="0" smtClean="0">
                <a:cs typeface="B Nazanin" pitchFamily="2" charset="-78"/>
              </a:rPr>
            </a:br>
            <a:r>
              <a:rPr lang="fa-IR" sz="1800" b="1" dirty="0" smtClean="0">
                <a:cs typeface="B Nazanin" pitchFamily="2" charset="-78"/>
              </a:rPr>
              <a:t>1.کپسول</a:t>
            </a:r>
            <a:br>
              <a:rPr lang="fa-IR" sz="1800" b="1" dirty="0" smtClean="0">
                <a:cs typeface="B Nazanin" pitchFamily="2" charset="-78"/>
              </a:rPr>
            </a:br>
            <a:r>
              <a:rPr lang="fa-IR" sz="1800" b="1" dirty="0" smtClean="0">
                <a:cs typeface="B Nazanin" pitchFamily="2" charset="-78"/>
              </a:rPr>
              <a:t>2.دیواره ی سلولی</a:t>
            </a:r>
            <a:br>
              <a:rPr lang="fa-IR" sz="1800" b="1" dirty="0" smtClean="0">
                <a:cs typeface="B Nazanin" pitchFamily="2" charset="-78"/>
              </a:rPr>
            </a:br>
            <a:r>
              <a:rPr lang="fa-IR" sz="1800" b="1" dirty="0" smtClean="0">
                <a:cs typeface="B Nazanin" pitchFamily="2" charset="-78"/>
              </a:rPr>
              <a:t>3.غشا</a:t>
            </a:r>
            <a:br>
              <a:rPr lang="fa-IR" sz="1800" b="1" dirty="0" smtClean="0">
                <a:cs typeface="B Nazanin" pitchFamily="2" charset="-78"/>
              </a:rPr>
            </a:br>
            <a:r>
              <a:rPr lang="fa-IR" sz="1800" b="1" dirty="0" smtClean="0">
                <a:cs typeface="B Nazanin" pitchFamily="2" charset="-78"/>
              </a:rPr>
              <a:t>4.سیتوپلاسم(فقط دارای اندامک ریبوزوم است)</a:t>
            </a:r>
            <a:br>
              <a:rPr lang="fa-IR" sz="1800" b="1" dirty="0" smtClean="0">
                <a:cs typeface="B Nazanin" pitchFamily="2" charset="-78"/>
              </a:rPr>
            </a:br>
            <a:r>
              <a:rPr lang="fa-IR" sz="1800" b="1" dirty="0" smtClean="0">
                <a:cs typeface="B Nazanin" pitchFamily="2" charset="-78"/>
              </a:rPr>
              <a:t>5 تاژک</a:t>
            </a:r>
            <a:br>
              <a:rPr lang="fa-IR" sz="1800" b="1" dirty="0" smtClean="0">
                <a:cs typeface="B Nazanin" pitchFamily="2" charset="-78"/>
              </a:rPr>
            </a:br>
            <a:r>
              <a:rPr lang="fa-IR" sz="1800" b="1" dirty="0" smtClean="0">
                <a:cs typeface="B Nazanin" pitchFamily="2" charset="-78"/>
              </a:rPr>
              <a:t>6. اسید نوکلئیک(داخل غشای هسته قرار نداردودر سیتوپلاسم می باشد)</a:t>
            </a:r>
            <a:br>
              <a:rPr lang="fa-IR" sz="18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latin typeface="Arial"/>
                <a:cs typeface="B Nazanin" pitchFamily="2" charset="-78"/>
              </a:rPr>
              <a:t>♦در بسیاری از باکتری ها تاژک وکپسول ندارند.</a:t>
            </a:r>
            <a:r>
              <a:rPr lang="fa-IR" sz="1800" b="1" dirty="0" smtClean="0">
                <a:latin typeface="Arial"/>
                <a:cs typeface="2  Nazanin" pitchFamily="2" charset="-78"/>
              </a:rPr>
              <a:t/>
            </a:r>
            <a:br>
              <a:rPr lang="fa-IR" sz="1800" b="1" dirty="0" smtClean="0">
                <a:latin typeface="Arial"/>
                <a:cs typeface="2  Nazanin" pitchFamily="2" charset="-78"/>
              </a:rPr>
            </a:br>
            <a:endParaRPr lang="fa-IR" sz="1800" dirty="0">
              <a:cs typeface="B Nazanin" pitchFamily="2" charset="-78"/>
            </a:endParaRPr>
          </a:p>
        </p:txBody>
      </p:sp>
      <p:pic>
        <p:nvPicPr>
          <p:cNvPr id="79874" name="Picture 2"/>
          <p:cNvPicPr>
            <a:picLocks noChangeAspect="1" noChangeArrowheads="1"/>
          </p:cNvPicPr>
          <p:nvPr/>
        </p:nvPicPr>
        <p:blipFill>
          <a:blip r:embed="rId2" cstate="print"/>
          <a:srcRect/>
          <a:stretch>
            <a:fillRect/>
          </a:stretch>
        </p:blipFill>
        <p:spPr bwMode="auto">
          <a:xfrm>
            <a:off x="1214414" y="928670"/>
            <a:ext cx="4357718" cy="4219553"/>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357166"/>
            <a:ext cx="3657600" cy="5830274"/>
          </a:xfrm>
        </p:spPr>
        <p:txBody>
          <a:bodyPr>
            <a:noAutofit/>
          </a:bodyPr>
          <a:lstStyle/>
          <a:p>
            <a:r>
              <a:rPr lang="fa-IR" sz="2400" b="1" dirty="0" smtClean="0">
                <a:solidFill>
                  <a:schemeClr val="bg2">
                    <a:lumMod val="75000"/>
                  </a:schemeClr>
                </a:solidFill>
                <a:latin typeface="Arial" pitchFamily="34" charset="0"/>
                <a:cs typeface="B Karim" pitchFamily="2" charset="-78"/>
              </a:rPr>
              <a:t>علت شباهها ی والدین وفرزندان: </a:t>
            </a:r>
          </a:p>
          <a:p>
            <a:pPr>
              <a:buNone/>
            </a:pPr>
            <a:r>
              <a:rPr lang="fa-IR" sz="2000" b="1" dirty="0" smtClean="0">
                <a:latin typeface="Arial" pitchFamily="34" charset="0"/>
                <a:cs typeface="B Karim" pitchFamily="2" charset="-78"/>
              </a:rPr>
              <a:t>به ارث بردن </a:t>
            </a:r>
            <a:r>
              <a:rPr lang="fa-IR" sz="2000" b="1" u="sng" dirty="0" smtClean="0">
                <a:latin typeface="Arial" pitchFamily="34" charset="0"/>
                <a:cs typeface="B Karim" pitchFamily="2" charset="-78"/>
              </a:rPr>
              <a:t>ژنهای</a:t>
            </a:r>
            <a:r>
              <a:rPr lang="fa-IR" sz="2000" b="1" dirty="0" smtClean="0">
                <a:latin typeface="Arial" pitchFamily="34" charset="0"/>
                <a:cs typeface="B Karim" pitchFamily="2" charset="-78"/>
              </a:rPr>
              <a:t> مربوط به صفات از طریق سلولهای جنسی</a:t>
            </a:r>
          </a:p>
          <a:p>
            <a:pPr>
              <a:buFont typeface="Arial" pitchFamily="34" charset="0"/>
              <a:buChar char="•"/>
            </a:pPr>
            <a:endParaRPr lang="fa-IR" sz="2400" b="1" dirty="0" smtClean="0">
              <a:latin typeface="Arial" pitchFamily="34" charset="0"/>
              <a:cs typeface="B Karim" pitchFamily="2" charset="-78"/>
            </a:endParaRPr>
          </a:p>
          <a:p>
            <a:pPr>
              <a:buFont typeface="Arial" pitchFamily="34" charset="0"/>
              <a:buChar char="•"/>
            </a:pPr>
            <a:r>
              <a:rPr lang="fa-IR" sz="2000" b="1" dirty="0" smtClean="0">
                <a:latin typeface="Arial" pitchFamily="34" charset="0"/>
                <a:cs typeface="B Karim" pitchFamily="2" charset="-78"/>
              </a:rPr>
              <a:t>ارتباط میان یک نسل با نسل بعدی از طریق </a:t>
            </a:r>
            <a:r>
              <a:rPr lang="fa-IR" sz="2000" b="1" dirty="0" smtClean="0">
                <a:solidFill>
                  <a:schemeClr val="accent5">
                    <a:lumMod val="60000"/>
                    <a:lumOff val="40000"/>
                  </a:schemeClr>
                </a:solidFill>
                <a:latin typeface="Arial" pitchFamily="34" charset="0"/>
                <a:cs typeface="B Karim" pitchFamily="2" charset="-78"/>
              </a:rPr>
              <a:t>سلولهای جنسی</a:t>
            </a:r>
            <a:r>
              <a:rPr lang="fa-IR" sz="2000" b="1" dirty="0" smtClean="0">
                <a:latin typeface="Arial" pitchFamily="34" charset="0"/>
                <a:cs typeface="B Karim" pitchFamily="2" charset="-78"/>
              </a:rPr>
              <a:t> برقرار می شود.</a:t>
            </a:r>
          </a:p>
          <a:p>
            <a:endParaRPr lang="fa-IR" sz="2400" b="1" dirty="0" smtClean="0">
              <a:latin typeface="Arial" pitchFamily="34" charset="0"/>
              <a:cs typeface="B Karim" pitchFamily="2" charset="-78"/>
            </a:endParaRPr>
          </a:p>
          <a:p>
            <a:r>
              <a:rPr lang="fa-IR" b="1" dirty="0" smtClean="0">
                <a:solidFill>
                  <a:schemeClr val="tx2">
                    <a:lumMod val="60000"/>
                    <a:lumOff val="40000"/>
                  </a:schemeClr>
                </a:solidFill>
                <a:latin typeface="Arial" pitchFamily="34" charset="0"/>
                <a:cs typeface="B Karim" pitchFamily="2" charset="-78"/>
              </a:rPr>
              <a:t>لقاح</a:t>
            </a:r>
            <a:r>
              <a:rPr lang="fa-IR" sz="2400" b="1" dirty="0" smtClean="0">
                <a:latin typeface="Arial" pitchFamily="34" charset="0"/>
                <a:cs typeface="B Karim" pitchFamily="2" charset="-78"/>
              </a:rPr>
              <a:t>: </a:t>
            </a:r>
            <a:r>
              <a:rPr lang="fa-IR" sz="2000" b="1" dirty="0" smtClean="0">
                <a:latin typeface="Arial" pitchFamily="34" charset="0"/>
                <a:cs typeface="B Karim" pitchFamily="2" charset="-78"/>
              </a:rPr>
              <a:t>ترکیب سلول جنسی نر با ماده</a:t>
            </a:r>
          </a:p>
          <a:p>
            <a:endParaRPr lang="fa-IR" sz="2000" b="1" dirty="0" smtClean="0">
              <a:latin typeface="Arial" pitchFamily="34" charset="0"/>
              <a:cs typeface="B Karim" pitchFamily="2" charset="-78"/>
            </a:endParaRPr>
          </a:p>
          <a:p>
            <a:r>
              <a:rPr lang="fa-IR" sz="2000" b="1" dirty="0" smtClean="0">
                <a:solidFill>
                  <a:schemeClr val="accent1">
                    <a:lumMod val="60000"/>
                    <a:lumOff val="40000"/>
                  </a:schemeClr>
                </a:solidFill>
                <a:latin typeface="Arial" pitchFamily="34" charset="0"/>
                <a:cs typeface="B Karim" pitchFamily="2" charset="-78"/>
              </a:rPr>
              <a:t>استدلال اینکه ماده ی وراثتی در هسته ی سلول جنسی  قرار دارد:</a:t>
            </a:r>
            <a:r>
              <a:rPr lang="fa-IR" sz="2400" b="1" dirty="0" smtClean="0">
                <a:latin typeface="Arial" pitchFamily="34" charset="0"/>
                <a:cs typeface="B Karim" pitchFamily="2" charset="-78"/>
              </a:rPr>
              <a:t/>
            </a:r>
            <a:br>
              <a:rPr lang="fa-IR" sz="2400" b="1" dirty="0" smtClean="0">
                <a:latin typeface="Arial" pitchFamily="34" charset="0"/>
                <a:cs typeface="B Karim" pitchFamily="2" charset="-78"/>
              </a:rPr>
            </a:br>
            <a:r>
              <a:rPr lang="fa-IR" sz="1800" b="1" dirty="0" smtClean="0">
                <a:latin typeface="Arial" pitchFamily="34" charset="0"/>
                <a:cs typeface="B Karim" pitchFamily="2" charset="-78"/>
              </a:rPr>
              <a:t>سلولهای جنسی هم مانند سلولهای دیگر،سیتوپلاسم وهسته دارند. در سلول جنسی ماده مقدار سیتوپلاسم زیاد است ،اما بیشتر حجم سلول جنسی نر،هسته است ومقدار سیتوپلاسم این سلول بسیار کم است بنابراین ماده ی وراثتی در هسته ی سلول قرار دارد.</a:t>
            </a:r>
            <a:endParaRPr lang="fa-IR" sz="1800" dirty="0">
              <a:cs typeface="B Karim" pitchFamily="2" charset="-78"/>
            </a:endParaRPr>
          </a:p>
        </p:txBody>
      </p:sp>
      <p:pic>
        <p:nvPicPr>
          <p:cNvPr id="2050" name="Picture 2"/>
          <p:cNvPicPr>
            <a:picLocks noChangeAspect="1" noChangeArrowheads="1"/>
          </p:cNvPicPr>
          <p:nvPr/>
        </p:nvPicPr>
        <p:blipFill>
          <a:blip r:embed="rId2" cstate="print"/>
          <a:srcRect/>
          <a:stretch>
            <a:fillRect/>
          </a:stretch>
        </p:blipFill>
        <p:spPr bwMode="auto">
          <a:xfrm>
            <a:off x="1214414" y="642917"/>
            <a:ext cx="4000528" cy="4857785"/>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6" y="214290"/>
            <a:ext cx="3686172" cy="6154758"/>
          </a:xfrm>
        </p:spPr>
        <p:txBody>
          <a:bodyPr>
            <a:normAutofit/>
          </a:bodyPr>
          <a:lstStyle/>
          <a:p>
            <a:pPr algn="r"/>
            <a:r>
              <a:rPr lang="fa-IR" sz="1600" b="1" dirty="0" smtClean="0">
                <a:cs typeface="2  Nazanin" pitchFamily="2" charset="-78"/>
              </a:rPr>
              <a:t/>
            </a:r>
            <a:br>
              <a:rPr lang="fa-IR" sz="1600" b="1" dirty="0" smtClean="0">
                <a:cs typeface="2  Nazanin" pitchFamily="2" charset="-78"/>
              </a:rPr>
            </a:br>
            <a:r>
              <a:rPr lang="fa-IR" sz="1600" b="1" dirty="0" smtClean="0">
                <a:cs typeface="2  Nazanin" pitchFamily="2" charset="-78"/>
              </a:rPr>
              <a:t/>
            </a:r>
            <a:br>
              <a:rPr lang="fa-IR" sz="1600" b="1" dirty="0" smtClean="0">
                <a:cs typeface="2  Nazanin" pitchFamily="2" charset="-78"/>
              </a:rPr>
            </a:br>
            <a:r>
              <a:rPr lang="fa-IR" sz="1800" b="1" dirty="0" smtClean="0">
                <a:latin typeface="Arial"/>
                <a:cs typeface="2  Nazanin" pitchFamily="2" charset="-78"/>
              </a:rPr>
              <a:t/>
            </a:r>
            <a:br>
              <a:rPr lang="fa-IR" sz="1800" b="1" dirty="0" smtClean="0">
                <a:latin typeface="Arial"/>
                <a:cs typeface="2  Nazanin" pitchFamily="2" charset="-78"/>
              </a:rPr>
            </a:br>
            <a:r>
              <a:rPr lang="fa-IR" sz="1800" b="1" dirty="0" smtClean="0">
                <a:latin typeface="Arial"/>
                <a:cs typeface="2  Nazanin" pitchFamily="2" charset="-78"/>
              </a:rPr>
              <a:t/>
            </a:r>
            <a:br>
              <a:rPr lang="fa-IR" sz="1800" b="1" dirty="0" smtClean="0">
                <a:latin typeface="Arial"/>
                <a:cs typeface="2  Nazanin" pitchFamily="2" charset="-78"/>
              </a:rPr>
            </a:br>
            <a:r>
              <a:rPr lang="fa-IR" sz="1800" b="1" dirty="0" smtClean="0">
                <a:latin typeface="Arial"/>
                <a:cs typeface="2  Nazanin" pitchFamily="2" charset="-78"/>
              </a:rPr>
              <a:t/>
            </a:r>
            <a:br>
              <a:rPr lang="fa-IR" sz="1800" b="1" dirty="0" smtClean="0">
                <a:latin typeface="Arial"/>
                <a:cs typeface="2  Nazanin" pitchFamily="2" charset="-78"/>
              </a:rPr>
            </a:br>
            <a:r>
              <a:rPr lang="fa-IR" sz="1800" b="1" dirty="0" smtClean="0">
                <a:latin typeface="Arial"/>
                <a:cs typeface="2  Nazanin" pitchFamily="2" charset="-78"/>
              </a:rPr>
              <a:t/>
            </a:r>
            <a:br>
              <a:rPr lang="fa-IR" sz="1800" b="1" dirty="0" smtClean="0">
                <a:latin typeface="Arial"/>
                <a:cs typeface="2  Nazanin" pitchFamily="2" charset="-78"/>
              </a:rPr>
            </a:br>
            <a:r>
              <a:rPr lang="fa-IR" sz="1800" b="1" dirty="0" smtClean="0">
                <a:latin typeface="Arial"/>
                <a:cs typeface="2  Nazanin" pitchFamily="2" charset="-78"/>
              </a:rPr>
              <a:t/>
            </a:r>
            <a:br>
              <a:rPr lang="fa-IR" sz="1800" b="1" dirty="0" smtClean="0">
                <a:latin typeface="Arial"/>
                <a:cs typeface="2  Nazanin" pitchFamily="2" charset="-78"/>
              </a:rPr>
            </a:br>
            <a:r>
              <a:rPr lang="fa-IR" sz="1800" b="1" dirty="0" smtClean="0">
                <a:latin typeface="Arial"/>
                <a:cs typeface="2  Nazanin" pitchFamily="2" charset="-78"/>
              </a:rPr>
              <a:t/>
            </a:r>
            <a:br>
              <a:rPr lang="fa-IR" sz="1800" b="1" dirty="0" smtClean="0">
                <a:latin typeface="Arial"/>
                <a:cs typeface="2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 بیشتر باکتری ها درصورت فراهم بودن شرایط لازم در فاصله ی 20دقیقه به حد اثر رشد رسیده وتقسیم می شوند.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solidFill>
                  <a:srgbClr val="FFC000"/>
                </a:solidFill>
                <a:cs typeface="B Nazanin" pitchFamily="2" charset="-78"/>
              </a:rPr>
              <a:t>شرایط لازم برای زنده ماندن باکتری:</a:t>
            </a:r>
            <a:r>
              <a:rPr lang="fa-IR" sz="1600" b="1" dirty="0" smtClean="0">
                <a:cs typeface="B Nazanin" pitchFamily="2" charset="-78"/>
              </a:rPr>
              <a:t/>
            </a:r>
            <a:br>
              <a:rPr lang="fa-IR" sz="1600" b="1" dirty="0" smtClean="0">
                <a:cs typeface="B Nazanin" pitchFamily="2" charset="-78"/>
              </a:rPr>
            </a:br>
            <a:r>
              <a:rPr lang="fa-IR" sz="1600" b="1" dirty="0" smtClean="0">
                <a:cs typeface="B Nazanin" pitchFamily="2" charset="-78"/>
              </a:rPr>
              <a:t>1. غذا  2.گرمای کافی  3.رطوبت</a:t>
            </a:r>
            <a:br>
              <a:rPr lang="fa-IR" sz="16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cs typeface="B Nazanin" pitchFamily="2" charset="-78"/>
              </a:rPr>
              <a:t>تعداد باکتری=</a:t>
            </a:r>
            <a:r>
              <a:rPr lang="en-US" sz="1800" b="1" baseline="30000" dirty="0" smtClean="0">
                <a:cs typeface="B Nazanin" pitchFamily="2" charset="-78"/>
              </a:rPr>
              <a:t>n</a:t>
            </a:r>
            <a:r>
              <a:rPr lang="fa-IR" sz="1800" b="1" dirty="0" smtClean="0">
                <a:cs typeface="B Nazanin" pitchFamily="2" charset="-78"/>
              </a:rPr>
              <a:t>2     </a:t>
            </a:r>
            <a:r>
              <a:rPr lang="en-US" sz="1800" b="1" dirty="0" smtClean="0">
                <a:cs typeface="B Nazanin" pitchFamily="2" charset="-78"/>
              </a:rPr>
              <a:t>n</a:t>
            </a:r>
            <a:r>
              <a:rPr lang="fa-IR" sz="1800" b="1" dirty="0" smtClean="0">
                <a:cs typeface="B Nazanin" pitchFamily="2" charset="-78"/>
              </a:rPr>
              <a:t>=تعداد دفعات تقسیم</a:t>
            </a:r>
            <a:br>
              <a:rPr lang="fa-IR" sz="18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cs typeface="B Nazanin" pitchFamily="2" charset="-78"/>
              </a:rPr>
              <a:t>در صورت فراهم بودن شرایط بعد از2ساعت از یک باکتری چند باکتری حاصل می آید؟</a:t>
            </a:r>
            <a:endParaRPr lang="fa-IR" sz="1800" b="1" dirty="0">
              <a:cs typeface="B Nazanin" pitchFamily="2" charset="-78"/>
            </a:endParaRPr>
          </a:p>
        </p:txBody>
      </p:sp>
      <p:pic>
        <p:nvPicPr>
          <p:cNvPr id="33793" name="Picture 1"/>
          <p:cNvPicPr>
            <a:picLocks noChangeAspect="1" noChangeArrowheads="1"/>
          </p:cNvPicPr>
          <p:nvPr/>
        </p:nvPicPr>
        <p:blipFill>
          <a:blip r:embed="rId2" cstate="print"/>
          <a:srcRect/>
          <a:stretch>
            <a:fillRect/>
          </a:stretch>
        </p:blipFill>
        <p:spPr bwMode="auto">
          <a:xfrm>
            <a:off x="1500166" y="0"/>
            <a:ext cx="2857520" cy="3714752"/>
          </a:xfrm>
          <a:prstGeom prst="rect">
            <a:avLst/>
          </a:prstGeom>
          <a:noFill/>
          <a:ln w="9525">
            <a:noFill/>
            <a:miter lim="800000"/>
            <a:headEnd/>
            <a:tailEnd/>
          </a:ln>
          <a:effectLst/>
        </p:spPr>
      </p:pic>
      <p:pic>
        <p:nvPicPr>
          <p:cNvPr id="33794" name="Picture 2"/>
          <p:cNvPicPr>
            <a:picLocks noChangeAspect="1" noChangeArrowheads="1"/>
          </p:cNvPicPr>
          <p:nvPr/>
        </p:nvPicPr>
        <p:blipFill>
          <a:blip r:embed="rId3" cstate="print"/>
          <a:srcRect/>
          <a:stretch>
            <a:fillRect/>
          </a:stretch>
        </p:blipFill>
        <p:spPr bwMode="auto">
          <a:xfrm>
            <a:off x="1357290" y="4071942"/>
            <a:ext cx="3357586" cy="2786058"/>
          </a:xfrm>
          <a:prstGeom prst="rect">
            <a:avLst/>
          </a:prstGeom>
          <a:noFill/>
          <a:ln w="9525">
            <a:noFill/>
            <a:miter lim="800000"/>
            <a:headEnd/>
            <a:tailEnd/>
          </a:ln>
          <a:effectLst/>
        </p:spPr>
      </p:pic>
      <p:pic>
        <p:nvPicPr>
          <p:cNvPr id="5" name="Picture 4" descr="aks 522.jpg"/>
          <p:cNvPicPr>
            <a:picLocks noChangeAspect="1"/>
          </p:cNvPicPr>
          <p:nvPr/>
        </p:nvPicPr>
        <p:blipFill>
          <a:blip r:embed="rId4" cstate="print"/>
          <a:srcRect t="17708"/>
          <a:stretch>
            <a:fillRect/>
          </a:stretch>
        </p:blipFill>
        <p:spPr>
          <a:xfrm rot="5400000">
            <a:off x="5464976" y="-107180"/>
            <a:ext cx="2714644" cy="3357587"/>
          </a:xfrm>
          <a:prstGeom prst="rect">
            <a:avLst/>
          </a:prstGeom>
        </p:spPr>
      </p:pic>
      <p:sp>
        <p:nvSpPr>
          <p:cNvPr id="6" name="Footer Placeholder 5"/>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57686" y="214290"/>
            <a:ext cx="4572000" cy="1538883"/>
          </a:xfrm>
          <a:prstGeom prst="rect">
            <a:avLst/>
          </a:prstGeom>
        </p:spPr>
        <p:txBody>
          <a:bodyPr wrap="square">
            <a:spAutoFit/>
          </a:bodyPr>
          <a:lstStyle/>
          <a:p>
            <a:r>
              <a:rPr lang="fa-IR" sz="2000" b="1" dirty="0" smtClean="0">
                <a:cs typeface="B Nazanin" pitchFamily="2" charset="-78"/>
              </a:rPr>
              <a:t>هاگ درونی</a:t>
            </a:r>
            <a:r>
              <a:rPr lang="fa-IR" b="1" dirty="0" smtClean="0">
                <a:cs typeface="B Nazanin" pitchFamily="2" charset="-78"/>
              </a:rPr>
              <a:t>: پو.سته ای سخت که در داخل دیواره ی باکتری تشکیل می شود.</a:t>
            </a:r>
            <a:br>
              <a:rPr lang="fa-IR" b="1" dirty="0" smtClean="0">
                <a:cs typeface="B Nazanin" pitchFamily="2" charset="-78"/>
              </a:rPr>
            </a:br>
            <a:r>
              <a:rPr lang="fa-IR" sz="2000" b="1" dirty="0" smtClean="0">
                <a:cs typeface="B Nazanin" pitchFamily="2" charset="-78"/>
              </a:rPr>
              <a:t>نقش:</a:t>
            </a:r>
            <a:r>
              <a:rPr lang="fa-IR" b="1" dirty="0" smtClean="0">
                <a:cs typeface="B Nazanin" pitchFamily="2" charset="-78"/>
              </a:rPr>
              <a:t>مواد سلولی باکتری در داخل این پوسته در برابر گرما،خشکی هوا وانجماد محفوظ می مانند.</a:t>
            </a:r>
            <a:br>
              <a:rPr lang="fa-IR" b="1" dirty="0" smtClean="0">
                <a:cs typeface="B Nazanin" pitchFamily="2" charset="-78"/>
              </a:rPr>
            </a:br>
            <a:endParaRPr lang="fa-IR" dirty="0">
              <a:cs typeface="B Nazanin" pitchFamily="2" charset="-78"/>
            </a:endParaRPr>
          </a:p>
        </p:txBody>
      </p:sp>
      <p:pic>
        <p:nvPicPr>
          <p:cNvPr id="31746" name="Picture 2" descr="http://yoosdownload.persiangig.com/image/%D9%81%D8%B5%D9%84%20%D9%87%D8%B4%D8%AA%D9%85/13.JPG"/>
          <p:cNvPicPr>
            <a:picLocks noChangeAspect="1" noChangeArrowheads="1"/>
          </p:cNvPicPr>
          <p:nvPr/>
        </p:nvPicPr>
        <p:blipFill>
          <a:blip r:embed="rId2" cstate="print"/>
          <a:srcRect/>
          <a:stretch>
            <a:fillRect/>
          </a:stretch>
        </p:blipFill>
        <p:spPr bwMode="auto">
          <a:xfrm>
            <a:off x="1714480" y="1857364"/>
            <a:ext cx="4733925" cy="3133726"/>
          </a:xfrm>
          <a:prstGeom prst="rect">
            <a:avLst/>
          </a:prstGeom>
          <a:noFill/>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6" y="274638"/>
            <a:ext cx="3971924" cy="6369072"/>
          </a:xfrm>
        </p:spPr>
        <p:txBody>
          <a:bodyPr>
            <a:normAutofit/>
          </a:bodyPr>
          <a:lstStyle/>
          <a:p>
            <a:pPr algn="r"/>
            <a:r>
              <a:rPr lang="fa-IR" sz="1600" b="1" dirty="0" smtClean="0">
                <a:cs typeface="B Nazanin" pitchFamily="2" charset="-78"/>
              </a:rPr>
              <a:t/>
            </a:r>
            <a:br>
              <a:rPr lang="fa-IR" sz="1600" b="1" dirty="0" smtClean="0">
                <a:cs typeface="B Nazanin" pitchFamily="2" charset="-78"/>
              </a:rPr>
            </a:br>
            <a:r>
              <a:rPr lang="fa-IR" sz="1600" b="1" dirty="0" smtClean="0">
                <a:cs typeface="B Nazanin" pitchFamily="2" charset="-78"/>
              </a:rPr>
              <a:t/>
            </a:r>
            <a:br>
              <a:rPr lang="fa-IR" sz="1600" b="1" dirty="0" smtClean="0">
                <a:cs typeface="B Nazanin" pitchFamily="2" charset="-78"/>
              </a:rPr>
            </a:br>
            <a:r>
              <a:rPr lang="fa-IR" sz="1800" b="1" dirty="0" smtClean="0">
                <a:cs typeface="B Nazanin" pitchFamily="2" charset="-78"/>
              </a:rPr>
              <a:t>باکتری ها از نظر تغذیه:</a:t>
            </a:r>
            <a:br>
              <a:rPr lang="fa-IR" sz="1800" b="1" dirty="0" smtClean="0">
                <a:cs typeface="B Nazanin" pitchFamily="2" charset="-78"/>
              </a:rPr>
            </a:br>
            <a:r>
              <a:rPr lang="fa-IR" sz="1800" b="1" dirty="0" smtClean="0">
                <a:cs typeface="B Nazanin" pitchFamily="2" charset="-78"/>
              </a:rPr>
              <a:t>1.ساپروفیت:</a:t>
            </a:r>
            <a:r>
              <a:rPr lang="fa-IR" sz="1600" b="1" dirty="0" smtClean="0">
                <a:cs typeface="B Nazanin" pitchFamily="2" charset="-78"/>
              </a:rPr>
              <a:t>باکتر ی هایی که مواد غذایی خود رااز مواد بی جانی مانند گوشت ،شیر، موادقندی ووسایر فراورده های غذایی ونیز از اجساد جانداران بدست می آورند .</a:t>
            </a:r>
            <a:br>
              <a:rPr lang="fa-IR" sz="1600" b="1" dirty="0" smtClean="0">
                <a:cs typeface="B Nazanin" pitchFamily="2" charset="-78"/>
              </a:rPr>
            </a:br>
            <a:r>
              <a:rPr lang="fa-IR" sz="1600" b="1" dirty="0" smtClean="0">
                <a:cs typeface="B Nazanin" pitchFamily="2" charset="-78"/>
              </a:rPr>
              <a:t/>
            </a:r>
            <a:br>
              <a:rPr lang="fa-IR" sz="1600" b="1" dirty="0" smtClean="0">
                <a:cs typeface="B Nazanin" pitchFamily="2" charset="-78"/>
              </a:rPr>
            </a:br>
            <a:r>
              <a:rPr lang="fa-IR" sz="1600" b="1" dirty="0" smtClean="0">
                <a:cs typeface="B Nazanin" pitchFamily="2" charset="-78"/>
              </a:rPr>
              <a:t>2</a:t>
            </a:r>
            <a:r>
              <a:rPr lang="fa-IR" sz="1800" b="1" dirty="0" smtClean="0">
                <a:cs typeface="B Nazanin" pitchFamily="2" charset="-78"/>
              </a:rPr>
              <a:t>. انگل:</a:t>
            </a:r>
            <a:r>
              <a:rPr lang="fa-IR" sz="1600" b="1" dirty="0" smtClean="0">
                <a:cs typeface="B Nazanin" pitchFamily="2" charset="-78"/>
              </a:rPr>
              <a:t>باکتری هایی غذای خود را از بدن گیاه یا جانور زنده تامین می کنندمانند عامل مولد سل،وبا ،کزاز</a:t>
            </a:r>
            <a:br>
              <a:rPr lang="fa-IR" sz="1600" b="1" dirty="0" smtClean="0">
                <a:cs typeface="B Nazanin" pitchFamily="2" charset="-78"/>
              </a:rPr>
            </a:br>
            <a:r>
              <a:rPr lang="fa-IR" sz="1800" b="1" dirty="0" smtClean="0">
                <a:cs typeface="B Nazanin" pitchFamily="2" charset="-78"/>
              </a:rPr>
              <a:t/>
            </a:r>
            <a:br>
              <a:rPr lang="fa-IR" sz="1800" b="1" dirty="0" smtClean="0">
                <a:cs typeface="B Nazanin" pitchFamily="2" charset="-78"/>
              </a:rPr>
            </a:br>
            <a:r>
              <a:rPr lang="fa-IR" sz="1800" b="1" dirty="0" smtClean="0">
                <a:latin typeface="Arial"/>
                <a:cs typeface="B Nazanin" pitchFamily="2" charset="-78"/>
              </a:rPr>
              <a:t> ♦باکتری ها با آنزیم های پر قدرتی که خود تولید می کنندمی توانند مواد غذایی مورد نیاز خود را تجزیه کنند.</a:t>
            </a:r>
            <a:endParaRPr lang="fa-IR" sz="1800" b="1" dirty="0">
              <a:cs typeface="B Nazanin" pitchFamily="2" charset="-78"/>
            </a:endParaRPr>
          </a:p>
        </p:txBody>
      </p:sp>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6" y="274320"/>
            <a:ext cx="3861622" cy="6583680"/>
          </a:xfrm>
        </p:spPr>
        <p:txBody>
          <a:bodyPr>
            <a:normAutofit/>
          </a:bodyPr>
          <a:lstStyle/>
          <a:p>
            <a:pPr algn="r"/>
            <a:r>
              <a:rPr lang="fa-IR" sz="1800" b="1" dirty="0" smtClean="0">
                <a:cs typeface="B Nazanin" pitchFamily="2" charset="-78"/>
              </a:rPr>
              <a:t>سه خط مهم دفاعی بدن:</a:t>
            </a:r>
            <a:br>
              <a:rPr lang="fa-IR" sz="1800" b="1" dirty="0" smtClean="0">
                <a:cs typeface="B Nazanin" pitchFamily="2" charset="-78"/>
              </a:rPr>
            </a:br>
            <a:r>
              <a:rPr lang="fa-IR" sz="1800" b="1" dirty="0" smtClean="0">
                <a:cs typeface="B Nazanin" pitchFamily="2" charset="-78"/>
              </a:rPr>
              <a:t>1.پوست </a:t>
            </a:r>
            <a:br>
              <a:rPr lang="fa-IR" sz="1800" b="1" dirty="0" smtClean="0">
                <a:cs typeface="B Nazanin" pitchFamily="2" charset="-78"/>
              </a:rPr>
            </a:br>
            <a:r>
              <a:rPr lang="fa-IR" sz="1800" b="1" dirty="0" smtClean="0">
                <a:cs typeface="B Nazanin" pitchFamily="2" charset="-78"/>
              </a:rPr>
              <a:t>2.لایه ی مخاطی</a:t>
            </a:r>
            <a:r>
              <a:rPr lang="fa-IR" sz="1400" b="1" dirty="0" smtClean="0">
                <a:cs typeface="B Nazanin" pitchFamily="2" charset="-78"/>
              </a:rPr>
              <a:t>:</a:t>
            </a:r>
            <a:br>
              <a:rPr lang="fa-IR" sz="1400" b="1" dirty="0" smtClean="0">
                <a:cs typeface="B Nazanin" pitchFamily="2" charset="-78"/>
              </a:rPr>
            </a:br>
            <a:r>
              <a:rPr lang="fa-IR" sz="1400" b="1" dirty="0" smtClean="0">
                <a:cs typeface="B Nazanin" pitchFamily="2" charset="-78"/>
              </a:rPr>
              <a:t/>
            </a:r>
            <a:br>
              <a:rPr lang="fa-IR" sz="1400" b="1" dirty="0" smtClean="0">
                <a:cs typeface="B Nazanin" pitchFamily="2" charset="-78"/>
              </a:rPr>
            </a:br>
            <a:r>
              <a:rPr lang="fa-IR" sz="1800" b="1" dirty="0" smtClean="0">
                <a:cs typeface="B Nazanin" pitchFamily="2" charset="-78"/>
              </a:rPr>
              <a:t>3 گلبولهای سفید</a:t>
            </a:r>
            <a:br>
              <a:rPr lang="fa-IR" sz="1800" b="1" dirty="0" smtClean="0">
                <a:cs typeface="B Nazanin" pitchFamily="2" charset="-78"/>
              </a:rPr>
            </a:br>
            <a:endParaRPr lang="fa-IR" sz="1800" dirty="0">
              <a:cs typeface="B Nazanin" pitchFamily="2" charset="-78"/>
            </a:endParaRPr>
          </a:p>
        </p:txBody>
      </p:sp>
      <p:pic>
        <p:nvPicPr>
          <p:cNvPr id="80898" name="Picture 2" descr="http://images.hamshahrionline.ir/images/upload/news/pose/07-85/skinlayers-am1.jpg"/>
          <p:cNvPicPr>
            <a:picLocks noChangeAspect="1" noChangeArrowheads="1"/>
          </p:cNvPicPr>
          <p:nvPr/>
        </p:nvPicPr>
        <p:blipFill>
          <a:blip r:embed="rId2" cstate="print"/>
          <a:srcRect/>
          <a:stretch>
            <a:fillRect/>
          </a:stretch>
        </p:blipFill>
        <p:spPr bwMode="auto">
          <a:xfrm>
            <a:off x="1285852" y="428604"/>
            <a:ext cx="4000528" cy="2714644"/>
          </a:xfrm>
          <a:prstGeom prst="rect">
            <a:avLst/>
          </a:prstGeom>
          <a:noFill/>
        </p:spPr>
      </p:pic>
      <p:pic>
        <p:nvPicPr>
          <p:cNvPr id="80899" name="Picture 3"/>
          <p:cNvPicPr>
            <a:picLocks noChangeAspect="1" noChangeArrowheads="1"/>
          </p:cNvPicPr>
          <p:nvPr/>
        </p:nvPicPr>
        <p:blipFill>
          <a:blip r:embed="rId3" cstate="print"/>
          <a:srcRect/>
          <a:stretch>
            <a:fillRect/>
          </a:stretch>
        </p:blipFill>
        <p:spPr bwMode="auto">
          <a:xfrm>
            <a:off x="1500166" y="3143248"/>
            <a:ext cx="4433899" cy="2590806"/>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274638"/>
            <a:ext cx="7686700" cy="6297634"/>
          </a:xfrm>
        </p:spPr>
        <p:txBody>
          <a:bodyPr>
            <a:normAutofit/>
          </a:bodyPr>
          <a:lstStyle/>
          <a:p>
            <a:pPr algn="r"/>
            <a:r>
              <a:rPr lang="fa-IR" sz="1800" b="1" dirty="0" smtClean="0">
                <a:cs typeface="B Nazanin" pitchFamily="2" charset="-78"/>
              </a:rPr>
              <a:t>سه خط مهم دفاعی بدن:</a:t>
            </a:r>
            <a:br>
              <a:rPr lang="fa-IR" sz="1800" b="1" dirty="0" smtClean="0">
                <a:cs typeface="B Nazanin" pitchFamily="2" charset="-78"/>
              </a:rPr>
            </a:br>
            <a:r>
              <a:rPr lang="fa-IR" sz="2000" b="1" u="sng" dirty="0" smtClean="0">
                <a:cs typeface="B Nazanin" pitchFamily="2" charset="-78"/>
              </a:rPr>
              <a:t>1.پوست و2.لایه ی مخاطی</a:t>
            </a:r>
            <a:r>
              <a:rPr lang="fa-IR" sz="1600" b="1" dirty="0" smtClean="0">
                <a:cs typeface="B Nazanin" pitchFamily="2" charset="-78"/>
              </a:rPr>
              <a:t>: از ورود عوامل بیماری زا به بدن جلوگیری می کند.</a:t>
            </a:r>
            <a:br>
              <a:rPr lang="fa-IR" sz="1600" b="1" dirty="0" smtClean="0">
                <a:cs typeface="B Nazanin" pitchFamily="2" charset="-78"/>
              </a:rPr>
            </a:br>
            <a:r>
              <a:rPr lang="fa-IR" sz="1600" b="1" dirty="0" smtClean="0">
                <a:cs typeface="B Nazanin" pitchFamily="2" charset="-78"/>
              </a:rPr>
              <a:t/>
            </a:r>
            <a:br>
              <a:rPr lang="fa-IR" sz="1600" b="1" dirty="0" smtClean="0">
                <a:cs typeface="B Nazanin" pitchFamily="2" charset="-78"/>
              </a:rPr>
            </a:br>
            <a:r>
              <a:rPr lang="fa-IR" sz="1600" b="1" dirty="0" smtClean="0">
                <a:latin typeface="Arial"/>
                <a:cs typeface="B Nazanin" pitchFamily="2" charset="-78"/>
              </a:rPr>
              <a:t>●</a:t>
            </a:r>
            <a:r>
              <a:rPr lang="fa-IR" sz="1800" b="1" dirty="0" smtClean="0">
                <a:latin typeface="Arial"/>
                <a:cs typeface="B Nazanin" pitchFamily="2" charset="-78"/>
              </a:rPr>
              <a:t>در صورت بریده ویا خراشیده شدن پوست با ایجاد لخته معمولا از ورود میکروبها به بدن جلوگیری می شود.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800" b="1" dirty="0" smtClean="0">
                <a:latin typeface="Arial"/>
                <a:cs typeface="B Nazanin" pitchFamily="2" charset="-78"/>
              </a:rPr>
              <a:t>♣معمولا بریدگی های عمیق خطرناکتر از زخم های وسیع اما سطحی اند(</a:t>
            </a:r>
            <a:r>
              <a:rPr lang="fa-IR" sz="1600" b="1" dirty="0" smtClean="0">
                <a:latin typeface="Arial"/>
                <a:cs typeface="B Nazanin" pitchFamily="2" charset="-78"/>
              </a:rPr>
              <a:t>زیرا میکروبها از این راه بهتر به اعماق پوست می رسند)</a:t>
            </a:r>
            <a:br>
              <a:rPr lang="fa-IR" sz="1600" b="1" dirty="0" smtClean="0">
                <a:latin typeface="Arial"/>
                <a:cs typeface="B Nazanin" pitchFamily="2" charset="-78"/>
              </a:rPr>
            </a:br>
            <a:r>
              <a:rPr lang="fa-IR" sz="1600" b="1" dirty="0" smtClean="0">
                <a:latin typeface="Arial"/>
                <a:cs typeface="B Nazanin" pitchFamily="2" charset="-78"/>
              </a:rPr>
              <a:t/>
            </a:r>
            <a:br>
              <a:rPr lang="fa-IR" sz="1600" b="1" dirty="0" smtClean="0">
                <a:latin typeface="Arial"/>
                <a:cs typeface="B Nazanin" pitchFamily="2" charset="-78"/>
              </a:rPr>
            </a:br>
            <a:r>
              <a:rPr lang="fa-IR" sz="1800" b="1" dirty="0" smtClean="0">
                <a:latin typeface="Arial"/>
                <a:cs typeface="B Nazanin" pitchFamily="2" charset="-78"/>
              </a:rPr>
              <a:t> ♣عامل مولد کزاز به دلیل بی هوازی بودن در اعماق زخم بهتر رشد می کند.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1600" b="1" dirty="0" smtClean="0">
                <a:latin typeface="Arial"/>
                <a:cs typeface="B Nazanin" pitchFamily="2" charset="-78"/>
              </a:rPr>
              <a:t/>
            </a:r>
            <a:br>
              <a:rPr lang="fa-IR" sz="1600" b="1" dirty="0" smtClean="0">
                <a:latin typeface="Arial"/>
                <a:cs typeface="B Nazanin" pitchFamily="2" charset="-78"/>
              </a:rPr>
            </a:br>
            <a:r>
              <a:rPr lang="fa-IR" sz="1600" b="1" dirty="0" smtClean="0">
                <a:latin typeface="Arial"/>
                <a:cs typeface="B Nazanin" pitchFamily="2" charset="-78"/>
              </a:rPr>
              <a:t> ♣پادتن ها اختصاصی عمل می کنند(چون انواع مختلفی دارند وهر کدام بر روی ماده ی ویژه ای تاثیر می گذارند)</a:t>
            </a:r>
            <a:br>
              <a:rPr lang="fa-IR" sz="1600" b="1" dirty="0" smtClean="0">
                <a:latin typeface="Arial"/>
                <a:cs typeface="B Nazanin" pitchFamily="2" charset="-78"/>
              </a:rPr>
            </a:br>
            <a:r>
              <a:rPr lang="fa-IR" sz="1600" b="1" dirty="0" smtClean="0">
                <a:latin typeface="Arial"/>
                <a:cs typeface="B Nazanin" pitchFamily="2" charset="-78"/>
              </a:rPr>
              <a:t/>
            </a:r>
            <a:br>
              <a:rPr lang="fa-IR" sz="1600" b="1" dirty="0" smtClean="0">
                <a:latin typeface="Arial"/>
                <a:cs typeface="B Nazanin" pitchFamily="2" charset="-78"/>
              </a:rPr>
            </a:br>
            <a:r>
              <a:rPr lang="fa-IR" sz="1600" b="1" dirty="0" smtClean="0">
                <a:latin typeface="Arial"/>
                <a:cs typeface="B Nazanin" pitchFamily="2" charset="-78"/>
              </a:rPr>
              <a:t> ♣پادتن ها در صورتی بر روی ماده ی بیگانه اثر می گذارند </a:t>
            </a:r>
            <a:r>
              <a:rPr lang="fa-IR" sz="1600" b="1" u="sng" dirty="0" smtClean="0">
                <a:latin typeface="Arial"/>
                <a:cs typeface="B Nazanin" pitchFamily="2" charset="-78"/>
              </a:rPr>
              <a:t>شکل وساختار </a:t>
            </a:r>
            <a:r>
              <a:rPr lang="fa-IR" sz="1600" b="1" dirty="0" smtClean="0">
                <a:latin typeface="Arial"/>
                <a:cs typeface="B Nazanin" pitchFamily="2" charset="-78"/>
              </a:rPr>
              <a:t>آنها با هم هماهنگ باشد.</a:t>
            </a:r>
            <a:endParaRPr lang="fa-IR" sz="1600" b="1" dirty="0">
              <a:cs typeface="B Nazanin" pitchFamily="2" charset="-78"/>
            </a:endParaRPr>
          </a:p>
        </p:txBody>
      </p:sp>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0" y="274320"/>
            <a:ext cx="4004498" cy="5940762"/>
          </a:xfrm>
        </p:spPr>
        <p:txBody>
          <a:bodyPr>
            <a:normAutofit/>
          </a:bodyPr>
          <a:lstStyle/>
          <a:p>
            <a:pPr algn="r"/>
            <a:r>
              <a:rPr lang="fa-IR" sz="2000" b="1" dirty="0" smtClean="0">
                <a:latin typeface="Arial"/>
                <a:cs typeface="B Nazanin" pitchFamily="2" charset="-78"/>
              </a:rPr>
              <a:t>3.</a:t>
            </a:r>
            <a:r>
              <a:rPr lang="fa-IR" sz="2400" b="1" u="sng" dirty="0" smtClean="0">
                <a:latin typeface="Arial"/>
                <a:cs typeface="B Nazanin" pitchFamily="2" charset="-78"/>
              </a:rPr>
              <a:t>گلبولهای سفید:</a:t>
            </a:r>
            <a:r>
              <a:rPr lang="fa-IR" sz="1800" b="1" dirty="0" smtClean="0">
                <a:latin typeface="Arial"/>
                <a:cs typeface="B Nazanin" pitchFamily="2" charset="-78"/>
              </a:rPr>
              <a:t>هنگامی فعال می شوند که عامل بیماری زا وارد بدن شوند.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2000" b="1" dirty="0" smtClean="0">
                <a:latin typeface="Arial"/>
                <a:cs typeface="B Nazanin" pitchFamily="2" charset="-78"/>
              </a:rPr>
              <a:t>دو گروه مهم گلبولهای سفید:</a:t>
            </a:r>
            <a:br>
              <a:rPr lang="fa-IR" sz="2000" b="1" dirty="0" smtClean="0">
                <a:latin typeface="Arial"/>
                <a:cs typeface="B Nazanin" pitchFamily="2" charset="-78"/>
              </a:rPr>
            </a:br>
            <a:r>
              <a:rPr lang="fa-IR" sz="2000" b="1" dirty="0" smtClean="0">
                <a:latin typeface="Arial"/>
                <a:cs typeface="B Nazanin" pitchFamily="2" charset="-78"/>
              </a:rPr>
              <a:t>الف)لنفوسیت ها( </a:t>
            </a:r>
            <a:r>
              <a:rPr lang="en-US" sz="2000" b="1" dirty="0" smtClean="0">
                <a:latin typeface="Arial"/>
                <a:cs typeface="B Nazanin" pitchFamily="2" charset="-78"/>
              </a:rPr>
              <a:t>B</a:t>
            </a:r>
            <a:r>
              <a:rPr lang="fa-IR" sz="2000" b="1" dirty="0" smtClean="0">
                <a:latin typeface="Arial"/>
                <a:cs typeface="B Nazanin" pitchFamily="2" charset="-78"/>
              </a:rPr>
              <a:t>و</a:t>
            </a:r>
            <a:r>
              <a:rPr lang="en-US" sz="2000" b="1" dirty="0" smtClean="0">
                <a:latin typeface="Arial"/>
                <a:cs typeface="B Nazanin" pitchFamily="2" charset="-78"/>
              </a:rPr>
              <a:t>T</a:t>
            </a:r>
            <a:r>
              <a:rPr lang="fa-IR" sz="2000" b="1" dirty="0" smtClean="0">
                <a:latin typeface="Arial"/>
                <a:cs typeface="B Nazanin" pitchFamily="2" charset="-78"/>
              </a:rPr>
              <a:t>):</a:t>
            </a:r>
            <a:r>
              <a:rPr lang="fa-IR" sz="1800" b="1" dirty="0" smtClean="0">
                <a:latin typeface="Arial"/>
                <a:cs typeface="B Nazanin" pitchFamily="2" charset="-78"/>
              </a:rPr>
              <a:t>پادتن ترشح می کنند.</a:t>
            </a:r>
            <a:br>
              <a:rPr lang="fa-IR" sz="1800" b="1" dirty="0" smtClean="0">
                <a:latin typeface="Arial"/>
                <a:cs typeface="B Nazanin" pitchFamily="2" charset="-78"/>
              </a:rPr>
            </a:br>
            <a:r>
              <a:rPr lang="fa-IR" sz="1800" b="1" dirty="0" smtClean="0">
                <a:latin typeface="Arial"/>
                <a:cs typeface="B Nazanin" pitchFamily="2" charset="-78"/>
              </a:rPr>
              <a:t/>
            </a:r>
            <a:br>
              <a:rPr lang="fa-IR" sz="1800" b="1" dirty="0" smtClean="0">
                <a:latin typeface="Arial"/>
                <a:cs typeface="B Nazanin" pitchFamily="2" charset="-78"/>
              </a:rPr>
            </a:br>
            <a:r>
              <a:rPr lang="fa-IR" sz="2000" b="1" dirty="0" smtClean="0">
                <a:latin typeface="Arial"/>
                <a:cs typeface="B Nazanin" pitchFamily="2" charset="-78"/>
              </a:rPr>
              <a:t>ب)فاگوسیت ها(نوتروفیل ها، مونوسیت ها ،بازوفیل ها  وائوزینوفیل ها): </a:t>
            </a:r>
            <a:r>
              <a:rPr lang="fa-IR" sz="1800" b="1" dirty="0" smtClean="0">
                <a:latin typeface="Arial"/>
                <a:cs typeface="B Nazanin" pitchFamily="2" charset="-78"/>
              </a:rPr>
              <a:t>عوامل بیگانه را می بلعند.</a:t>
            </a:r>
            <a:br>
              <a:rPr lang="fa-IR" sz="1800" b="1" dirty="0" smtClean="0">
                <a:latin typeface="Arial"/>
                <a:cs typeface="B Nazanin" pitchFamily="2" charset="-78"/>
              </a:rPr>
            </a:br>
            <a:endParaRPr lang="fa-IR" sz="1800" dirty="0">
              <a:cs typeface="B Nazanin" pitchFamily="2" charset="-78"/>
            </a:endParaRPr>
          </a:p>
        </p:txBody>
      </p:sp>
      <p:pic>
        <p:nvPicPr>
          <p:cNvPr id="81922" name="Picture 2" descr="http://img.tebyan.net/big/1387/11/155220882259223411119010220092128814812081.jpg"/>
          <p:cNvPicPr>
            <a:picLocks noChangeAspect="1" noChangeArrowheads="1"/>
          </p:cNvPicPr>
          <p:nvPr/>
        </p:nvPicPr>
        <p:blipFill>
          <a:blip r:embed="rId2" cstate="print"/>
          <a:srcRect/>
          <a:stretch>
            <a:fillRect/>
          </a:stretch>
        </p:blipFill>
        <p:spPr bwMode="auto">
          <a:xfrm>
            <a:off x="1500166" y="214290"/>
            <a:ext cx="3429024" cy="3929090"/>
          </a:xfrm>
          <a:prstGeom prst="rect">
            <a:avLst/>
          </a:prstGeom>
          <a:noFill/>
        </p:spPr>
      </p:pic>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1071537" y="285728"/>
            <a:ext cx="7715305" cy="5500726"/>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kss\7.jpg"/>
          <p:cNvPicPr>
            <a:picLocks noChangeAspect="1" noChangeArrowheads="1"/>
          </p:cNvPicPr>
          <p:nvPr/>
        </p:nvPicPr>
        <p:blipFill>
          <a:blip r:embed="rId2" cstate="print"/>
          <a:srcRect/>
          <a:stretch>
            <a:fillRect/>
          </a:stretch>
        </p:blipFill>
        <p:spPr bwMode="auto">
          <a:xfrm>
            <a:off x="1785918" y="1428736"/>
            <a:ext cx="2428892" cy="2928958"/>
          </a:xfrm>
          <a:prstGeom prst="rect">
            <a:avLst/>
          </a:prstGeom>
          <a:noFill/>
        </p:spPr>
      </p:pic>
      <p:sp>
        <p:nvSpPr>
          <p:cNvPr id="4" name="Rectangle 3"/>
          <p:cNvSpPr/>
          <p:nvPr/>
        </p:nvSpPr>
        <p:spPr>
          <a:xfrm>
            <a:off x="4357686" y="1142984"/>
            <a:ext cx="4572000" cy="1477328"/>
          </a:xfrm>
          <a:prstGeom prst="rect">
            <a:avLst/>
          </a:prstGeom>
        </p:spPr>
        <p:txBody>
          <a:bodyPr>
            <a:spAutoFit/>
          </a:bodyPr>
          <a:lstStyle/>
          <a:p>
            <a:r>
              <a:rPr lang="fa-IR" b="1" dirty="0" smtClean="0">
                <a:latin typeface="Arial"/>
                <a:cs typeface="2  Nazanin" pitchFamily="2" charset="-78"/>
              </a:rPr>
              <a:t>♣</a:t>
            </a:r>
            <a:r>
              <a:rPr lang="fa-IR" b="1" dirty="0" smtClean="0">
                <a:latin typeface="Arial"/>
                <a:cs typeface="B Nazanin" pitchFamily="2" charset="-78"/>
              </a:rPr>
              <a:t>پادتن ها اختصاصی عمل می کنند(چون انواع مختلفی دارند وهر کدام بر روی ماده ی ویژه ای تاثیر می گذارند)</a:t>
            </a:r>
            <a:br>
              <a:rPr lang="fa-IR" b="1" dirty="0" smtClean="0">
                <a:latin typeface="Arial"/>
                <a:cs typeface="B Nazanin" pitchFamily="2" charset="-78"/>
              </a:rPr>
            </a:br>
            <a:r>
              <a:rPr lang="fa-IR" b="1" dirty="0" smtClean="0">
                <a:latin typeface="Arial"/>
                <a:cs typeface="B Nazanin" pitchFamily="2" charset="-78"/>
              </a:rPr>
              <a:t/>
            </a:r>
            <a:br>
              <a:rPr lang="fa-IR" b="1" dirty="0" smtClean="0">
                <a:latin typeface="Arial"/>
                <a:cs typeface="B Nazanin" pitchFamily="2" charset="-78"/>
              </a:rPr>
            </a:br>
            <a:r>
              <a:rPr lang="fa-IR" b="1" dirty="0" smtClean="0">
                <a:latin typeface="Arial"/>
                <a:cs typeface="B Nazanin" pitchFamily="2" charset="-78"/>
              </a:rPr>
              <a:t> ♣پادتن ها در صورتی بر روی ماده ی بیگانه اثر می گذارند </a:t>
            </a:r>
            <a:r>
              <a:rPr lang="fa-IR" b="1" u="sng" dirty="0" smtClean="0">
                <a:latin typeface="Arial"/>
                <a:cs typeface="B Nazanin" pitchFamily="2" charset="-78"/>
              </a:rPr>
              <a:t>شکل وساختار </a:t>
            </a:r>
            <a:r>
              <a:rPr lang="fa-IR" b="1" dirty="0" smtClean="0">
                <a:latin typeface="Arial"/>
                <a:cs typeface="B Nazanin" pitchFamily="2" charset="-78"/>
              </a:rPr>
              <a:t>آنها با هم هماهنگ باشد.</a:t>
            </a:r>
            <a:endParaRPr lang="fa-IR" dirty="0">
              <a:cs typeface="B Nazanin" pitchFamily="2" charset="-78"/>
            </a:endParaRPr>
          </a:p>
        </p:txBody>
      </p:sp>
      <p:sp>
        <p:nvSpPr>
          <p:cNvPr id="5" name="Footer Placeholder 4"/>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274638"/>
            <a:ext cx="7686700" cy="6226196"/>
          </a:xfrm>
        </p:spPr>
        <p:txBody>
          <a:bodyPr>
            <a:normAutofit/>
          </a:bodyPr>
          <a:lstStyle/>
          <a:p>
            <a:pPr algn="r"/>
            <a:r>
              <a:rPr lang="fa-IR" sz="1800" b="1" dirty="0" smtClean="0">
                <a:cs typeface="B Nazanin" pitchFamily="2" charset="-78"/>
              </a:rPr>
              <a:t>روش های درمان بیماری :</a:t>
            </a:r>
            <a:br>
              <a:rPr lang="fa-IR" sz="1800" b="1" dirty="0" smtClean="0">
                <a:cs typeface="B Nazanin" pitchFamily="2" charset="-78"/>
              </a:rPr>
            </a:br>
            <a:r>
              <a:rPr lang="fa-IR" sz="1800" b="1" dirty="0" smtClean="0">
                <a:cs typeface="B Nazanin" pitchFamily="2" charset="-78"/>
              </a:rPr>
              <a:t>1. شیمی درمانی:</a:t>
            </a:r>
            <a:r>
              <a:rPr lang="fa-IR" sz="1600" b="1" dirty="0" smtClean="0">
                <a:cs typeface="B Nazanin" pitchFamily="2" charset="-78"/>
              </a:rPr>
              <a:t>استفاده از ترکیبات شیمیایی ویژه به منظور کشتن میکروبها</a:t>
            </a:r>
            <a:br>
              <a:rPr lang="fa-IR" sz="1600" b="1" dirty="0" smtClean="0">
                <a:cs typeface="B Nazanin" pitchFamily="2" charset="-78"/>
              </a:rPr>
            </a:br>
            <a:r>
              <a:rPr lang="fa-IR" sz="1600" b="1" dirty="0" smtClean="0">
                <a:cs typeface="B Nazanin" pitchFamily="2" charset="-78"/>
              </a:rPr>
              <a:t/>
            </a:r>
            <a:br>
              <a:rPr lang="fa-IR" sz="1600" b="1" dirty="0" smtClean="0">
                <a:cs typeface="B Nazanin" pitchFamily="2" charset="-78"/>
              </a:rPr>
            </a:br>
            <a:r>
              <a:rPr lang="fa-IR" sz="1600" b="1" dirty="0" smtClean="0">
                <a:cs typeface="B Nazanin" pitchFamily="2" charset="-78"/>
              </a:rPr>
              <a:t>2.</a:t>
            </a:r>
            <a:r>
              <a:rPr lang="fa-IR" sz="1800" b="1" dirty="0" smtClean="0">
                <a:cs typeface="B Nazanin" pitchFamily="2" charset="-78"/>
              </a:rPr>
              <a:t>آنتی بیوتیک:</a:t>
            </a:r>
            <a:r>
              <a:rPr lang="fa-IR" sz="1600" b="1" dirty="0" smtClean="0">
                <a:cs typeface="B Nazanin" pitchFamily="2" charset="-78"/>
              </a:rPr>
              <a:t>داردهایی که توسط جاندارانی مانند باکتری ها وقارچها تولید می شوند.</a:t>
            </a:r>
            <a:br>
              <a:rPr lang="fa-IR" sz="1600" b="1" dirty="0" smtClean="0">
                <a:cs typeface="B Nazanin" pitchFamily="2" charset="-78"/>
              </a:rPr>
            </a:br>
            <a:r>
              <a:rPr lang="fa-IR" sz="1600" b="1" dirty="0" smtClean="0">
                <a:cs typeface="B Nazanin" pitchFamily="2" charset="-78"/>
              </a:rPr>
              <a:t/>
            </a:r>
            <a:br>
              <a:rPr lang="fa-IR" sz="1600" b="1" dirty="0" smtClean="0">
                <a:cs typeface="B Nazanin" pitchFamily="2" charset="-78"/>
              </a:rPr>
            </a:br>
            <a:r>
              <a:rPr lang="fa-IR" sz="1600" b="1" dirty="0" smtClean="0">
                <a:cs typeface="B Nazanin" pitchFamily="2" charset="-78"/>
              </a:rPr>
              <a:t>3</a:t>
            </a:r>
            <a:r>
              <a:rPr lang="fa-IR" sz="1800" b="1" dirty="0" smtClean="0">
                <a:cs typeface="B Nazanin" pitchFamily="2" charset="-78"/>
              </a:rPr>
              <a:t>پرتودرمانی:</a:t>
            </a:r>
            <a:r>
              <a:rPr lang="fa-IR" sz="1600" b="1" dirty="0" smtClean="0">
                <a:cs typeface="B Nazanin" pitchFamily="2" charset="-78"/>
              </a:rPr>
              <a:t>استفاده از پرتوها برای برخی از بیماری ها مثل سرطان</a:t>
            </a:r>
            <a:endParaRPr lang="fa-IR" sz="1800" b="1" dirty="0">
              <a:cs typeface="B Nazanin" pitchFamily="2" charset="-78"/>
            </a:endParaRPr>
          </a:p>
        </p:txBody>
      </p:sp>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642918"/>
            <a:ext cx="3657600" cy="5544522"/>
          </a:xfrm>
        </p:spPr>
        <p:txBody>
          <a:bodyPr>
            <a:normAutofit/>
          </a:bodyPr>
          <a:lstStyle/>
          <a:p>
            <a:pPr>
              <a:buNone/>
            </a:pPr>
            <a:r>
              <a:rPr lang="fa-IR" sz="2000" b="1" dirty="0" smtClean="0">
                <a:solidFill>
                  <a:schemeClr val="accent6">
                    <a:lumMod val="60000"/>
                    <a:lumOff val="40000"/>
                  </a:schemeClr>
                </a:solidFill>
                <a:latin typeface="Arial" pitchFamily="34" charset="0"/>
                <a:cs typeface="B Karim" pitchFamily="2" charset="-78"/>
              </a:rPr>
              <a:t>تفاوت سلول جنسی نر با ماده:</a:t>
            </a:r>
            <a:r>
              <a:rPr lang="fa-IR" sz="2000" b="1" dirty="0" smtClean="0">
                <a:latin typeface="Arial" pitchFamily="34" charset="0"/>
                <a:cs typeface="B Karim" pitchFamily="2" charset="-78"/>
              </a:rPr>
              <a:t/>
            </a:r>
            <a:br>
              <a:rPr lang="fa-IR" sz="2000" b="1" dirty="0" smtClean="0">
                <a:latin typeface="Arial" pitchFamily="34" charset="0"/>
                <a:cs typeface="B Karim" pitchFamily="2" charset="-78"/>
              </a:rPr>
            </a:br>
            <a:r>
              <a:rPr lang="fa-IR" sz="1800" b="1" dirty="0" smtClean="0">
                <a:latin typeface="Arial" pitchFamily="34" charset="0"/>
                <a:cs typeface="B Karim" pitchFamily="2" charset="-78"/>
              </a:rPr>
              <a:t>1.سلول جنسی ماده دارای سیتوپلاسم بیشتری بوده وبزرگتر می باشد.</a:t>
            </a:r>
          </a:p>
          <a:p>
            <a:pPr>
              <a:buNone/>
            </a:pPr>
            <a:r>
              <a:rPr lang="fa-IR" sz="1800" b="1" dirty="0" smtClean="0">
                <a:latin typeface="Arial" pitchFamily="34" charset="0"/>
                <a:cs typeface="B Karim" pitchFamily="2" charset="-78"/>
              </a:rPr>
              <a:t>      2.سلول جنسی نر دارای دم بوده ومتحرک است.</a:t>
            </a:r>
            <a:br>
              <a:rPr lang="fa-IR" sz="1800" b="1" dirty="0" smtClean="0">
                <a:latin typeface="Arial" pitchFamily="34" charset="0"/>
                <a:cs typeface="B Karim" pitchFamily="2" charset="-78"/>
              </a:rPr>
            </a:br>
            <a:endParaRPr lang="fa-IR" sz="1800" dirty="0">
              <a:cs typeface="B Karim" pitchFamily="2" charset="-78"/>
            </a:endParaRPr>
          </a:p>
        </p:txBody>
      </p:sp>
      <p:pic>
        <p:nvPicPr>
          <p:cNvPr id="5" name="Content Placeholder 4" descr="aks 486.jpg"/>
          <p:cNvPicPr>
            <a:picLocks noGrp="1" noChangeAspect="1"/>
          </p:cNvPicPr>
          <p:nvPr>
            <p:ph sz="half" idx="1"/>
          </p:nvPr>
        </p:nvPicPr>
        <p:blipFill>
          <a:blip r:embed="rId2" cstate="print"/>
          <a:srcRect l="9375" t="8333" r="13281"/>
          <a:stretch>
            <a:fillRect/>
          </a:stretch>
        </p:blipFill>
        <p:spPr>
          <a:xfrm>
            <a:off x="1071538" y="642918"/>
            <a:ext cx="4092600" cy="5429288"/>
          </a:xfrm>
          <a:prstGeom prst="rect">
            <a:avLst/>
          </a:prstGeom>
        </p:spPr>
      </p:pic>
      <p:sp>
        <p:nvSpPr>
          <p:cNvPr id="6" name="Footer Placeholder 5"/>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srcRect b="6032"/>
          <a:stretch>
            <a:fillRect/>
          </a:stretch>
        </p:blipFill>
        <p:spPr bwMode="auto">
          <a:xfrm>
            <a:off x="1285852" y="1662113"/>
            <a:ext cx="7643866" cy="3338523"/>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yoosdownload.persiangig.com/image/%D9%81%D8%B5%D9%84%20%D8%B4%D8%B4%D9%85/1.JPG"/>
          <p:cNvPicPr>
            <a:picLocks noChangeAspect="1" noChangeArrowheads="1"/>
          </p:cNvPicPr>
          <p:nvPr/>
        </p:nvPicPr>
        <p:blipFill>
          <a:blip r:embed="rId2" cstate="print"/>
          <a:srcRect/>
          <a:stretch>
            <a:fillRect/>
          </a:stretch>
        </p:blipFill>
        <p:spPr bwMode="auto">
          <a:xfrm>
            <a:off x="1428728" y="285728"/>
            <a:ext cx="7215238" cy="5929354"/>
          </a:xfrm>
          <a:prstGeom prst="rect">
            <a:avLst/>
          </a:prstGeom>
          <a:noFill/>
        </p:spPr>
      </p:pic>
      <p:sp>
        <p:nvSpPr>
          <p:cNvPr id="3" name="Footer Placeholder 2"/>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76088" y="357166"/>
            <a:ext cx="3657600" cy="5830274"/>
          </a:xfrm>
        </p:spPr>
        <p:txBody>
          <a:bodyPr>
            <a:normAutofit/>
          </a:bodyPr>
          <a:lstStyle/>
          <a:p>
            <a:pPr>
              <a:buFont typeface="Wingdings 2" pitchFamily="18" charset="2"/>
              <a:buNone/>
            </a:pPr>
            <a:r>
              <a:rPr lang="fa-IR" sz="2400" b="1" dirty="0" smtClean="0">
                <a:solidFill>
                  <a:schemeClr val="accent2"/>
                </a:solidFill>
                <a:cs typeface="B Nazanin" pitchFamily="2" charset="-78"/>
              </a:rPr>
              <a:t>مراحل تقسیم میتوز:</a:t>
            </a:r>
          </a:p>
          <a:p>
            <a:pPr>
              <a:buFont typeface="Wingdings 2" pitchFamily="18" charset="2"/>
              <a:buNone/>
            </a:pPr>
            <a:r>
              <a:rPr lang="fa-IR" sz="2000" b="1" dirty="0" smtClean="0">
                <a:solidFill>
                  <a:srgbClr val="92D050"/>
                </a:solidFill>
                <a:cs typeface="B Nazanin" pitchFamily="2" charset="-78"/>
              </a:rPr>
              <a:t>1 پروفاز:</a:t>
            </a:r>
            <a:r>
              <a:rPr lang="fa-IR" sz="1800" b="1" dirty="0" smtClean="0">
                <a:cs typeface="B Nazanin" pitchFamily="2" charset="-78"/>
              </a:rPr>
              <a:t>کروماتین ها به کروموزوم تبدیل شده وغشای هسته از بین می رود ودوک تشکیل می شود</a:t>
            </a:r>
          </a:p>
          <a:p>
            <a:pPr>
              <a:buFont typeface="Wingdings 2" pitchFamily="18" charset="2"/>
              <a:buNone/>
            </a:pPr>
            <a:endParaRPr lang="fa-IR" sz="1800" b="1" dirty="0" smtClean="0">
              <a:cs typeface="B Nazanin" pitchFamily="2" charset="-78"/>
            </a:endParaRPr>
          </a:p>
          <a:p>
            <a:pPr>
              <a:buFont typeface="Wingdings 2" pitchFamily="18" charset="2"/>
              <a:buNone/>
            </a:pPr>
            <a:r>
              <a:rPr lang="fa-IR" sz="2000" b="1" dirty="0" smtClean="0">
                <a:solidFill>
                  <a:srgbClr val="92D050"/>
                </a:solidFill>
                <a:cs typeface="B Nazanin" pitchFamily="2" charset="-78"/>
              </a:rPr>
              <a:t>2. متافاز:</a:t>
            </a:r>
            <a:r>
              <a:rPr lang="fa-IR" sz="1800" b="1" dirty="0" smtClean="0">
                <a:cs typeface="B Nazanin" pitchFamily="2" charset="-78"/>
              </a:rPr>
              <a:t>کروموزوم ها بوسیله ی  رشته های دوک در خط استواتی سلول قرار می گیرند.</a:t>
            </a:r>
          </a:p>
          <a:p>
            <a:pPr>
              <a:buFont typeface="Wingdings 2" pitchFamily="18" charset="2"/>
              <a:buNone/>
            </a:pPr>
            <a:endParaRPr lang="fa-IR" sz="1800" b="1" dirty="0" smtClean="0">
              <a:solidFill>
                <a:srgbClr val="92D050"/>
              </a:solidFill>
              <a:cs typeface="B Nazanin" pitchFamily="2" charset="-78"/>
            </a:endParaRPr>
          </a:p>
          <a:p>
            <a:pPr>
              <a:buFont typeface="Wingdings 2" pitchFamily="18" charset="2"/>
              <a:buNone/>
            </a:pPr>
            <a:r>
              <a:rPr lang="fa-IR" sz="2000" b="1" dirty="0" smtClean="0">
                <a:solidFill>
                  <a:srgbClr val="92D050"/>
                </a:solidFill>
                <a:cs typeface="B Nazanin" pitchFamily="2" charset="-78"/>
              </a:rPr>
              <a:t>3.آنافاز:</a:t>
            </a:r>
            <a:r>
              <a:rPr lang="fa-IR" sz="1800" b="1" dirty="0" smtClean="0">
                <a:cs typeface="B Nazanin" pitchFamily="2" charset="-78"/>
              </a:rPr>
              <a:t>کروماتیدهای کروموزوم ها از محل سانترومر جدا شده وبه دوقطب سلول می روند.</a:t>
            </a:r>
          </a:p>
          <a:p>
            <a:pPr>
              <a:buFont typeface="Wingdings 2" pitchFamily="18" charset="2"/>
              <a:buNone/>
            </a:pPr>
            <a:endParaRPr lang="fa-IR" sz="1800" b="1" dirty="0" smtClean="0">
              <a:solidFill>
                <a:srgbClr val="92D050"/>
              </a:solidFill>
              <a:cs typeface="B Nazanin" pitchFamily="2" charset="-78"/>
            </a:endParaRPr>
          </a:p>
          <a:p>
            <a:pPr>
              <a:buFont typeface="Wingdings 2" pitchFamily="18" charset="2"/>
              <a:buNone/>
            </a:pPr>
            <a:r>
              <a:rPr lang="fa-IR" sz="1800" b="1" dirty="0" smtClean="0">
                <a:solidFill>
                  <a:srgbClr val="92D050"/>
                </a:solidFill>
                <a:cs typeface="B Nazanin" pitchFamily="2" charset="-78"/>
              </a:rPr>
              <a:t>4</a:t>
            </a:r>
            <a:r>
              <a:rPr lang="fa-IR" sz="2000" b="1" dirty="0" smtClean="0">
                <a:solidFill>
                  <a:srgbClr val="92D050"/>
                </a:solidFill>
                <a:cs typeface="B Nazanin" pitchFamily="2" charset="-78"/>
              </a:rPr>
              <a:t>.تلوفاز:</a:t>
            </a:r>
            <a:r>
              <a:rPr lang="fa-IR" sz="1800" b="1" dirty="0" smtClean="0">
                <a:cs typeface="B Nazanin" pitchFamily="2" charset="-78"/>
              </a:rPr>
              <a:t>کروموزوم ها به کروماتین تبدیل شده،غشای هسته تشکیل شده،ودوک از بین می رود.</a:t>
            </a:r>
            <a:endParaRPr lang="fa-IR" sz="1800" dirty="0">
              <a:cs typeface="B Nazanin" pitchFamily="2" charset="-78"/>
            </a:endParaRPr>
          </a:p>
        </p:txBody>
      </p:sp>
      <p:pic>
        <p:nvPicPr>
          <p:cNvPr id="5" name="Content Placeholder 4" descr="Picture 047"/>
          <p:cNvPicPr>
            <a:picLocks noGrp="1" noChangeAspect="1" noChangeArrowheads="1"/>
          </p:cNvPicPr>
          <p:nvPr>
            <p:ph sz="half" idx="1"/>
          </p:nvPr>
        </p:nvPicPr>
        <p:blipFill>
          <a:blip r:embed="rId2" cstate="print"/>
          <a:srcRect l="4736" t="13942" b="10031"/>
          <a:stretch>
            <a:fillRect/>
          </a:stretch>
        </p:blipFill>
        <p:spPr>
          <a:xfrm>
            <a:off x="1142976" y="1571612"/>
            <a:ext cx="4286250" cy="4881564"/>
          </a:xfrm>
          <a:noFill/>
        </p:spPr>
      </p:pic>
      <p:sp>
        <p:nvSpPr>
          <p:cNvPr id="8" name="Footer Placeholder 7"/>
          <p:cNvSpPr>
            <a:spLocks noGrp="1"/>
          </p:cNvSpPr>
          <p:nvPr>
            <p:ph type="ftr" sz="quarter" idx="11"/>
          </p:nvPr>
        </p:nvSpPr>
        <p:spPr/>
        <p:txBody>
          <a:bodyPr/>
          <a:lstStyle/>
          <a:p>
            <a:r>
              <a:rPr lang="fa-IR" smtClean="0"/>
              <a:t>حبیب زاهری</a:t>
            </a:r>
            <a:endParaRPr lang="fa-IR"/>
          </a:p>
        </p:txBody>
      </p:sp>
    </p:spTree>
  </p:cSld>
  <p:clrMapOvr>
    <a:masterClrMapping/>
  </p:clrMapOvr>
  <p:transition spd="med">
    <p:wheel spokes="3"/>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علوم زیستی-نیمسال دوم آقای زاهری">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پاورپوینت زیست شناسی اول دبیرستان فصل پبنجم تولید مثل ووراثت</Template>
  <TotalTime>0</TotalTime>
  <Words>934</Words>
  <Application>Microsoft Office PowerPoint</Application>
  <PresentationFormat>On-screen Show (4:3)</PresentationFormat>
  <Paragraphs>206</Paragraphs>
  <Slides>58</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58</vt:i4>
      </vt:variant>
    </vt:vector>
  </HeadingPairs>
  <TitlesOfParts>
    <vt:vector size="73" baseType="lpstr">
      <vt:lpstr>2  Aseman</vt:lpstr>
      <vt:lpstr>2  Koodak</vt:lpstr>
      <vt:lpstr>2  Nazanin</vt:lpstr>
      <vt:lpstr>Adobe Fangsong Std R</vt:lpstr>
      <vt:lpstr>Arial</vt:lpstr>
      <vt:lpstr>B Badr</vt:lpstr>
      <vt:lpstr>B Farnaz</vt:lpstr>
      <vt:lpstr>B Karim</vt:lpstr>
      <vt:lpstr>B Nazanin</vt:lpstr>
      <vt:lpstr>Calibri</vt:lpstr>
      <vt:lpstr>Gill Sans MT</vt:lpstr>
      <vt:lpstr>Majalla UI</vt:lpstr>
      <vt:lpstr>Verdana</vt:lpstr>
      <vt:lpstr>Wingdings 2</vt:lpstr>
      <vt:lpstr>علوم زیستی-نیمسال دوم آقای زاهری</vt:lpstr>
      <vt:lpstr>علوم زيستی و بهداشت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سوال: اگر در یک سلول سیب زمینی(38کروموزومی) تقسیم میوز رخ دهد: الف)چندسلول دختربوجود می آید؟ ب)هرسلول دختر چند کروموزوم خواهند داشت؟  سوال:اگر در یک سلول انسان ابتدا تقسیم میتوز وسپس تقسیم میوز رخ دهد:  الف)چندسلول دختربوجود می آید؟ ب)هرسلول دختر چند کروموزوم خواهند داشت؟</vt:lpstr>
      <vt:lpstr>PowerPoint Presentation</vt:lpstr>
      <vt:lpstr>PowerPoint Presentation</vt:lpstr>
      <vt:lpstr>PowerPoint Presentation</vt:lpstr>
      <vt:lpstr>مراحل همانند سازیDNA :  1. دو رشته یDNA  توسط آنزیم هلیکاز ازهم جدا می شوند.  2. از روی هر رشته ی DNA توسط آنزیم DNA پلیمراز با قرار دادن نوکلئوتید ها در کنار هم  رشته ی جدید ساخته می شود.</vt:lpstr>
      <vt:lpstr>عوامل موثر در بروز صفت: 1. عوامل وراثتی 2. عوامل محیطی  مثال های ازتاثیر عوامل محیطی در بروز صفت: ●هسته ی درخت خرما اکر در مناطق جنوبی بکاریم درخت خرما به عمل می آید ولی کاشتن همان هسته ها در آذربایجان بی نتیجه است.  ●تاثیر رژیم غذایی بر سلامت موش ها( دو موش مشابه از نظر وراثتی  وحتی محیط زندگی وغذا، اگر تنها در مصرف ویتامین 1Bبا هم متفاوت باشند از نظر سلامتی با هم تفاوت دارند).   ● تاثیر هورمون رشد بر رشد قدانسان  هورمون رشد: محل ترشح: غده ی هیپوفیز واقع در زیر مغز محل اثر : ناحیه ی غضروفی دو سر استخوان نقش: با افزایش استخوان سازی بر طول قد می افزاید.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سوال: با توجه به دوزنجیره ی غذایی زیر انسان در کدام زنجیره انرژی بیشتری دریافت می کند(مقدار انرژی گندم در دو زنجیره برابر است)چرا؟         انسان           گاو           گندم (الف                              انسان       گندم (ب  مثالی از ذخیره ی مواد مفید در زنجیره ی غذایی: ویتامینD                           نور خورشید   انسان         ماهی ها(ذخیره در جگر)           جانوران کوچک دریا          جانداران فتوسنتز کننده ی دریا  مثالی از ذخیره ی مواد زیان آور در زنجیره ی غذایی(ماده ی حشره کش DDT وترکیبات جیوه)                                           ترکیبات جیوه ی کارخانجات  انسان                 ماهی ها           جلبک ها  </vt:lpstr>
      <vt:lpstr>PowerPoint Presentation</vt:lpstr>
      <vt:lpstr>PowerPoint Presentation</vt:lpstr>
      <vt:lpstr>زیستگاه:محلی که هر موجود به طور طبیعی در آنجا زندگی می کندمثل آبگیر،صخره ای در کنار آب،زمین چمن،دریا درخت   ●جانداران در محیط هایی که با آن سازش دارند زندگی می کنند.مثلا خزه ها در محیط های مرطوب ولی گیاهان گلدار در بسیاری از مناطق یافت می شوند،کرم خاکی در خاکهای مرطوب ودارای مواد آلی.  گونه ی شاخص:مشخص ترین گونه ای که در هراکوسیستم یافت می شود.مثل گونه ی شاخص شهر انسان است ویا گونه ی شاخص یک جنگل کاج درخت کاج است. انواع جانداران یک اکوسیستم:  ●تولید کننده  ●مصرف کننده        از بین رفتن آنها کمترین آسیب به محیط زیست می رساند.  ●تجزیه کننده  کنام :جایگاه خاصی که هر موجود در زنجیره ی غذایی دارد.   ●زیستگاه ها با تغییرات فصول ،حتی تغییرات شبانه روزی تغییر پیدا می کنند.  جایگزینی:استقرار جانداران برای اولین بار دریک محیط جدید.  توالی:تغییرات تدریجی در یک اکوسیستم وتبدیل شدن به اکوسیستم های دیگر مثال:جنگل         علف زار          بوته زار  ● در طی توالی رقابت بین جانداران زیاد شده ووعده ای پیروز می شوند. </vt:lpstr>
      <vt:lpstr>●پس از جایگزینی درختان بزرگ، اکوسیستم به اوج می رسد.  ویژگی های حالت اوج(تعادل)در اکوسیستم: 1. جایگزینی درختان بزرگ 2. نداشتن تغییر  3.تساوی درصد مرگ بادرصد تولد   ●تغییرات ناگهانی مانند آتش سوزی،دخالت انسان وقطع جنگل ها وجانوران علف خوار مانند خرگوش وگوسفند از جایگزینی بوته ها جلوگیری کرده وآنها را در مرحله ی علفزار نگه می دارد.  راه های بررسی پراکندگی جانداران در محیط 1.تخمین تراکم جانداران با استفاده ازاصطلاحات  ● گونه ی غالب:گونه ای که بیشترین اثر براکوسیستم داردمثل انسان در شهر  ● گونه ی فراوان:گونه ای که در همه جا حضور دارد مثل گیاهان خانواده ی گندم  ● گونه ی کمیاب:گونه ای که به ندرت یافت می شود. 2. نمونه برداری  ● شمارش در بخشی از آن وتخمین کل با توجه به مساحت مثل شمارش سلولهای خون  ● استفاده از چارچوب(قاب فلزی یا چوبی) وقرار دارن در بخش هایی از زمین  وشمارش گیاهان وسپس تخمین تراکم در کل.  </vt:lpstr>
      <vt:lpstr>PowerPoint Presentation</vt:lpstr>
      <vt:lpstr>جمعیت: به مجموعه افرادی که به یک گونه تعلق دارندودر مکان مشخصی زندگی می کنند. مثل قورباغه هایی که در یک برکه زندگی میکنند.  گونه:به مجموعه افرادی گفته می شود که بسیار به هم شبیه اند ومی توانند با هم زاد وولد کنند.مثل گونه ی اسب ،گونه ی گل سرخ ،گونه ی انسان وگونه ی مولد بیماری حصبه  عوامل موثر بر تغییرات تعداد افراد جمعیت: 1. تولد: افزاینده ی جمعیت 2. مرگ: کاهنده ی جمعیت 3. مهاجرت:کاهنده یا افزاینده ی جمعیت   ●بهترین روش برای جلوگیری از رشد سریع جمعیت کنترل تولد است.  تراکم جمعیت:تعداد افرادی که در زمان خاصی در واحد خاصی از سطح(مثلا کیلومتر مربع)زندگی می کنند.  N                                         = D    N               تعداد     D          تراکم       S        مساحت                      S  سوال:اگر در یک منطقه ای به مساحت2000هکتار تراکم جمعیت نوعی پرنده برابر با 3/. باشد چند پرنده در این منطقه زندگی می کند.</vt:lpstr>
      <vt:lpstr>PowerPoint Presentation</vt:lpstr>
      <vt:lpstr>منبع طبیعی: آنچه در طبیعت وجود دارد وانسان از آن استفاده می کند مثل معادن،آب،خاک وجنگل ها واکسیژن   ●هر اکوسیستم توانایی رفع نیاز تعدادی معین از جانداران را دارد. دو عا مل محدود کننده ی این توانایی عبارتند از: 1. میزان غذا ومنابع طبیعی در هر اکوسیستم محدود است. 2. توانایی خنثی کردن آلودگی ها نیز محدود است.  دخالت انسان به چه صورت باعث افزایش آلودگی ها می شود؟ 1. وارد کردن ترکیبات شیمیایی فسفر دار ونیتروژن دار(کود شیمیایی)به آب باعث افزایش رشد جلبک هاوگیاهان آبزی شده که سطح آب را می پوشانند واز ورود اکسیژن به آب جلوگیری کرده وباعث ماهی ها می شوند. 2. وارد کردن مواد تجزیه ناپذیرتوسط باکتری ها وقارچها مثل پلاستیک،سموم وکودهای شیمیایی باعث شده برای سالها بدون تغییر باقی بمانندو همچنین برخی مثل مواد آفت کش وارد بدن جانداران شده وآنها را مسموم می کند.  </vt:lpstr>
      <vt:lpstr>دلایل فرسایش خاک: 1. استفاده ی بیش از حد از خاک 2.از بین رفتن پوشش گیاهی در اثر چرای بیش از حد دام ها وکمبود بارندگی  3. وزش باد 4. جاری شدن آب بحران های ناشی از افزایش جمعیت آدمی: 1.کاهش منابع طبیعی 2. فرسایش خاک 3. پایان یافتن نفت 4. گرم شدن هوا به دلیل زیاد شدن دی اکسید کربن هوا 5. ایجاد فاضلابها ومواد مضر شیمیایی وصنعتی 6. کمبود آب شیرین  7. نازک شدن لایه ی اوزون 8.افزایش آلودگی های محیط</vt:lpstr>
      <vt:lpstr>میکروب:جاندارانی که فقط با میکروسکوپ دیده می شوند مثل:باکتری ها ،قارچهای میکروسکوپی.  عوامل بیماری زاشامل:ویروس ها وباکتری ها  ویژگی ویروس ها: 1.ساختار سلولی ندارندوپیکر هر ویروس از یک بخش اسید نوکلئیک(DNAیاRNA)  ویوشش های(پروتئینی ولیپدی)درست شده است.  2.همه ی آنها برای تولید مثل حتما باید وارد سلول زنده شوند(چون بسیار کوچک بوده وساختار لازم برای تولید مثل ندارند وباید از مواد موجود در  سلول استفاده کنند)  3.میزبان اختصاصی دارند(یعنی هر ویروس فقط به یک نوع سلول زنده حمله می کند)  4.به اندازه ای کوچک بوده که با میکروسکوپ نوری دیده نشده وبرای دیدن آنها از میکروسکوپ الکترونی استفاده می شود.</vt:lpstr>
      <vt:lpstr>میکروب:جاندارانی که فقط با میکروسکوپ دیده می شوند مثل:باکتری ها ،قارچهای میکروسکوپی.  عوامل بیماری زاشامل:ویروس ها وباکتری ها</vt:lpstr>
      <vt:lpstr>PowerPoint Presentation</vt:lpstr>
      <vt:lpstr>ویژگی ویروس ها: 1.ساختار سلولی ندارندوپیکر هر ویروس از یک بخش اسید نوکلئیک(DNAیاRNA)  ویوشش های(پروتئینی ولیپدی)درست شده است.  2.همه ی آنها برای تولید مثل حتما باید وارد سلول زنده شوند(چون بسیار کوچک بوده وساختار لازم برای تولید مثل ندارند وباید از مواد موجود در  سلول استفاده کنند)  3.میزبان اختصاصی دارند(یعنی هر ویروس فقط به یک نوع سلول زنده حمله می کند)  4.به اندازه ای کوچک بوده که با میکروسکوپ نوری دیده نشده وبرای دیدن آنها از میکروسکوپ الکترونی استفاده می شود.</vt:lpstr>
      <vt:lpstr>دفاع در برابرویروس ها  ■اینترفرون محل تولید:سلولهای آلوده به ویروس نقش:سلولهای سالم را نسبت به ویروس ها مقاوم می کند. </vt:lpstr>
      <vt:lpstr>■باکتری ها  اجزای باکتری از بیرون به داخل: 1.کپسول 2.دیواره ی سلولی 3.غشا 4.سیتوپلاسم(فقط دارای اندامک ریبوزوم است) 5 تاژک 6. اسید نوکلئیک(داخل غشای هسته قرار نداردودر سیتوپلاسم می باشد)  ♦در بسیاری از باکتری ها تاژک وکپسول ندارند. </vt:lpstr>
      <vt:lpstr>          ♦ بیشتر باکتری ها درصورت فراهم بودن شرایط لازم در فاصله ی 20دقیقه به حد اثر رشد رسیده وتقسیم می شوند.  شرایط لازم برای زنده ماندن باکتری: 1. غذا  2.گرمای کافی  3.رطوبت  تعداد باکتری=n2     n=تعداد دفعات تقسیم   در صورت فراهم بودن شرایط بعد از2ساعت از یک باکتری چند باکتری حاصل می آید؟</vt:lpstr>
      <vt:lpstr>PowerPoint Presentation</vt:lpstr>
      <vt:lpstr>  باکتری ها از نظر تغذیه: 1.ساپروفیت:باکتر ی هایی که مواد غذایی خود رااز مواد بی جانی مانند گوشت ،شیر، موادقندی ووسایر فراورده های غذایی ونیز از اجساد جانداران بدست می آورند .  2. انگل:باکتری هایی غذای خود را از بدن گیاه یا جانور زنده تامین می کنندمانند عامل مولد سل،وبا ،کزاز   ♦باکتری ها با آنزیم های پر قدرتی که خود تولید می کنندمی توانند مواد غذایی مورد نیاز خود را تجزیه کنند.</vt:lpstr>
      <vt:lpstr>سه خط مهم دفاعی بدن: 1.پوست  2.لایه ی مخاطی:  3 گلبولهای سفید </vt:lpstr>
      <vt:lpstr>سه خط مهم دفاعی بدن: 1.پوست و2.لایه ی مخاطی: از ورود عوامل بیماری زا به بدن جلوگیری می کند.  ●در صورت بریده ویا خراشیده شدن پوست با ایجاد لخته معمولا از ورود میکروبها به بدن جلوگیری می شود.  ♣معمولا بریدگی های عمیق خطرناکتر از زخم های وسیع اما سطحی اند(زیرا میکروبها از این راه بهتر به اعماق پوست می رسند)   ♣عامل مولد کزاز به دلیل بی هوازی بودن در اعماق زخم بهتر رشد می کند.    ♣پادتن ها اختصاصی عمل می کنند(چون انواع مختلفی دارند وهر کدام بر روی ماده ی ویژه ای تاثیر می گذارند)   ♣پادتن ها در صورتی بر روی ماده ی بیگانه اثر می گذارند شکل وساختار آنها با هم هماهنگ باشد.</vt:lpstr>
      <vt:lpstr>3.گلبولهای سفید:هنگامی فعال می شوند که عامل بیماری زا وارد بدن شوند.  دو گروه مهم گلبولهای سفید: الف)لنفوسیت ها( BوT):پادتن ترشح می کنند.  ب)فاگوسیت ها(نوتروفیل ها، مونوسیت ها ،بازوفیل ها  وائوزینوفیل ها): عوامل بیگانه را می بلعند. </vt:lpstr>
      <vt:lpstr>PowerPoint Presentation</vt:lpstr>
      <vt:lpstr>PowerPoint Presentation</vt:lpstr>
      <vt:lpstr>روش های درمان بیماری : 1. شیمی درمانی:استفاده از ترکیبات شیمیایی ویژه به منظور کشتن میکروبها  2.آنتی بیوتیک:داردهایی که توسط جاندارانی مانند باکتری ها وقارچها تولید می شوند.  3پرتودرمانی:استفاده از پرتوها برای برخی از بیماری ها مثل سرطان</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زيستی و بهداشت</dc:title>
  <dc:creator>omid</dc:creator>
  <cp:lastModifiedBy>omid</cp:lastModifiedBy>
  <cp:revision>1</cp:revision>
  <dcterms:created xsi:type="dcterms:W3CDTF">2021-02-06T19:27:25Z</dcterms:created>
  <dcterms:modified xsi:type="dcterms:W3CDTF">2021-02-06T19:28:05Z</dcterms:modified>
</cp:coreProperties>
</file>