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4" r:id="rId6"/>
    <p:sldId id="27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838656"/>
            <a:ext cx="4495800" cy="1470025"/>
          </a:xfrm>
        </p:spPr>
        <p:txBody>
          <a:bodyPr>
            <a:normAutofit/>
          </a:bodyPr>
          <a:lstStyle/>
          <a:p>
            <a:pPr algn="ctr"/>
            <a:r>
              <a:rPr lang="fa-IR" sz="7200" dirty="0" smtClean="0">
                <a:solidFill>
                  <a:schemeClr val="tx1"/>
                </a:solidFill>
                <a:cs typeface="B Titr" panose="00000700000000000000" pitchFamily="2" charset="-78"/>
              </a:rPr>
              <a:t>اتیسم</a:t>
            </a:r>
            <a:endParaRPr lang="en-US" sz="7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5105400"/>
            <a:ext cx="3810000" cy="1752600"/>
          </a:xfrm>
        </p:spPr>
        <p:txBody>
          <a:bodyPr>
            <a:normAutofit/>
          </a:bodyPr>
          <a:lstStyle/>
          <a:p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روح الله طالبی </a:t>
            </a:r>
          </a:p>
          <a:p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دکتری رفتار حرکتی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3733800" cy="514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t="25844" r="28894" b="4762"/>
          <a:stretch/>
        </p:blipFill>
        <p:spPr bwMode="auto">
          <a:xfrm>
            <a:off x="914400" y="64366"/>
            <a:ext cx="76962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16667" r="33180" b="22672"/>
          <a:stretch/>
        </p:blipFill>
        <p:spPr bwMode="auto">
          <a:xfrm>
            <a:off x="2590800" y="124174"/>
            <a:ext cx="6284686" cy="625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5" t="24242" r="18343" b="11707"/>
          <a:stretch/>
        </p:blipFill>
        <p:spPr bwMode="auto">
          <a:xfrm>
            <a:off x="-20782" y="457200"/>
            <a:ext cx="9144000" cy="505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5" t="31250" r="18901" b="23810"/>
          <a:stretch/>
        </p:blipFill>
        <p:spPr bwMode="auto">
          <a:xfrm>
            <a:off x="-86736" y="1676400"/>
            <a:ext cx="9229067" cy="35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13826" r="19459" b="33000"/>
          <a:stretch/>
        </p:blipFill>
        <p:spPr bwMode="auto">
          <a:xfrm>
            <a:off x="-253211" y="838200"/>
            <a:ext cx="9397211" cy="432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2" t="17613" r="24145" b="8135"/>
          <a:stretch/>
        </p:blipFill>
        <p:spPr bwMode="auto">
          <a:xfrm>
            <a:off x="381000" y="152400"/>
            <a:ext cx="8458200" cy="652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t="14385" r="26208" b="49054"/>
          <a:stretch/>
        </p:blipFill>
        <p:spPr bwMode="auto">
          <a:xfrm>
            <a:off x="0" y="1524000"/>
            <a:ext cx="9167300" cy="371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5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48413" r="26933" b="6250"/>
          <a:stretch/>
        </p:blipFill>
        <p:spPr bwMode="auto">
          <a:xfrm>
            <a:off x="152400" y="1524000"/>
            <a:ext cx="8977578" cy="445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2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2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اختلالات </a:t>
            </a:r>
            <a:r>
              <a:rPr lang="fa-IR" sz="2800" dirty="0">
                <a:cs typeface="B Nazanin" panose="00000400000000000000" pitchFamily="2" charset="-78"/>
              </a:rPr>
              <a:t>طيف اوتيسم يک عارضه پيچيده است که بر روی رشد عادی مغز تأثير گذاشته و روابط اجتماعی، برقراری ارتباطات، علائق و رفتار شخص را تحت   </a:t>
            </a:r>
            <a:r>
              <a:rPr lang="fa-IR" sz="2800" dirty="0" smtClean="0">
                <a:cs typeface="B Nazanin" panose="00000400000000000000" pitchFamily="2" charset="-78"/>
              </a:rPr>
              <a:t>تأثير </a:t>
            </a:r>
            <a:r>
              <a:rPr lang="fa-IR" sz="2800" dirty="0">
                <a:cs typeface="B Nazanin" panose="00000400000000000000" pitchFamily="2" charset="-78"/>
              </a:rPr>
              <a:t>قرار می دهد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  </a:t>
            </a:r>
            <a:r>
              <a:rPr lang="fa-IR" sz="2800" dirty="0">
                <a:cs typeface="B Nazanin" panose="00000400000000000000" pitchFamily="2" charset="-78"/>
              </a:rPr>
              <a:t>پژوهش ها نشان می دهند </a:t>
            </a:r>
            <a:r>
              <a:rPr lang="fa-IR" sz="2800" dirty="0" smtClean="0">
                <a:cs typeface="B Nazanin" panose="00000400000000000000" pitchFamily="2" charset="-78"/>
              </a:rPr>
              <a:t>که</a:t>
            </a:r>
            <a:r>
              <a:rPr lang="en-US" sz="2800" dirty="0">
                <a:cs typeface="B Nazanin" panose="00000400000000000000" pitchFamily="2" charset="-78"/>
              </a:rPr>
              <a:t>ASD </a:t>
            </a:r>
            <a:r>
              <a:rPr lang="fa-IR" sz="2800" dirty="0" smtClean="0">
                <a:cs typeface="B Nazanin" panose="00000400000000000000" pitchFamily="2" charset="-78"/>
              </a:rPr>
              <a:t> بر </a:t>
            </a:r>
            <a:r>
              <a:rPr lang="fa-IR" sz="2800" dirty="0">
                <a:cs typeface="B Nazanin" panose="00000400000000000000" pitchFamily="2" charset="-78"/>
              </a:rPr>
              <a:t>روی يک </a:t>
            </a:r>
            <a:r>
              <a:rPr lang="fa-IR" sz="2800" dirty="0" smtClean="0">
                <a:cs typeface="B Nazanin" panose="00000400000000000000" pitchFamily="2" charset="-78"/>
              </a:rPr>
              <a:t>کودک از  150کودک </a:t>
            </a:r>
            <a:r>
              <a:rPr lang="fa-IR" sz="2800" dirty="0">
                <a:cs typeface="B Nazanin" panose="00000400000000000000" pitchFamily="2" charset="-78"/>
              </a:rPr>
              <a:t>تأثير می گذارد. </a:t>
            </a:r>
            <a:r>
              <a:rPr lang="en-US" sz="2800" dirty="0" smtClean="0">
                <a:cs typeface="B Nazanin" panose="00000400000000000000" pitchFamily="2" charset="-78"/>
              </a:rPr>
              <a:t>ASD </a:t>
            </a:r>
            <a:r>
              <a:rPr lang="fa-IR" sz="2800" dirty="0" smtClean="0">
                <a:cs typeface="B Nazanin" panose="00000400000000000000" pitchFamily="2" charset="-78"/>
              </a:rPr>
              <a:t>  </a:t>
            </a:r>
            <a:r>
              <a:rPr lang="fa-IR" sz="2800" dirty="0">
                <a:cs typeface="B Nazanin" panose="00000400000000000000" pitchFamily="2" charset="-78"/>
              </a:rPr>
              <a:t>در اوايل زندگی و اغلب قبل </a:t>
            </a:r>
            <a:r>
              <a:rPr lang="fa-IR" sz="2800" dirty="0" smtClean="0">
                <a:cs typeface="B Nazanin" panose="00000400000000000000" pitchFamily="2" charset="-78"/>
              </a:rPr>
              <a:t>از سن سه سالگی </a:t>
            </a:r>
            <a:r>
              <a:rPr lang="fa-IR" sz="2800" dirty="0">
                <a:cs typeface="B Nazanin" panose="00000400000000000000" pitchFamily="2" charset="-78"/>
              </a:rPr>
              <a:t>بروز کرده  و </a:t>
            </a:r>
            <a:r>
              <a:rPr lang="fa-IR" sz="2800" dirty="0" smtClean="0">
                <a:cs typeface="B Nazanin" panose="00000400000000000000" pitchFamily="2" charset="-78"/>
              </a:rPr>
              <a:t>معمول در </a:t>
            </a:r>
            <a:r>
              <a:rPr lang="fa-IR" sz="2800" dirty="0">
                <a:cs typeface="B Nazanin" panose="00000400000000000000" pitchFamily="2" charset="-78"/>
              </a:rPr>
              <a:t>پسران چهار تا پنج برابر بيشتر از دختران معمول است. 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اختلالات طيف اوتيسم چيست؟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4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اختلالات </a:t>
            </a:r>
            <a:r>
              <a:rPr lang="fa-IR" dirty="0">
                <a:cs typeface="B Nazanin" panose="00000400000000000000" pitchFamily="2" charset="-78"/>
              </a:rPr>
              <a:t>آسپرگر 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اختلالات </a:t>
            </a:r>
            <a:r>
              <a:rPr lang="fa-IR" dirty="0">
                <a:cs typeface="B Nazanin" panose="00000400000000000000" pitchFamily="2" charset="-78"/>
              </a:rPr>
              <a:t>فراگستر در رشد و بالندگی 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اختلالات </a:t>
            </a:r>
            <a:r>
              <a:rPr lang="fa-IR" dirty="0">
                <a:cs typeface="B Nazanin" panose="00000400000000000000" pitchFamily="2" charset="-78"/>
              </a:rPr>
              <a:t>رت 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غيرقابل </a:t>
            </a:r>
            <a:r>
              <a:rPr lang="fa-IR" dirty="0">
                <a:cs typeface="B Nazanin" panose="00000400000000000000" pitchFamily="2" charset="-78"/>
              </a:rPr>
              <a:t>تعريف 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اختلالات </a:t>
            </a:r>
            <a:r>
              <a:rPr lang="fa-IR" dirty="0">
                <a:cs typeface="B Nazanin" panose="00000400000000000000" pitchFamily="2" charset="-78"/>
              </a:rPr>
              <a:t>فروپاشنده کودکی 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هريک </a:t>
            </a:r>
            <a:r>
              <a:rPr lang="fa-IR" dirty="0">
                <a:cs typeface="B Nazanin" panose="00000400000000000000" pitchFamily="2" charset="-78"/>
              </a:rPr>
              <a:t>از اين اختلالات، روابط اجتماعی به بيشترين وجه تحت تأثير قرار می گيرد.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اختلالات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اوتيسم</a:t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21032" r="28271" b="6250"/>
          <a:stretch/>
        </p:blipFill>
        <p:spPr bwMode="auto">
          <a:xfrm>
            <a:off x="609600" y="102439"/>
            <a:ext cx="7924800" cy="673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26586" r="22248" b="27371"/>
          <a:stretch/>
        </p:blipFill>
        <p:spPr bwMode="auto">
          <a:xfrm>
            <a:off x="-83480" y="1295400"/>
            <a:ext cx="9227480" cy="39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42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ﻣﻌﻨﺎﯼ اﻳﻦ واژﮔﺎن و ﻋﺒﺎرات ﭼﻴﺴﺖ؟ 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اﻳﻦ واژﮔﺎن و ﻋﺒﺎرات اﻏﻠﺐ ﺑﺮاﯼ ﺗﻮﺻﻴﻒ اوﺗﻴﺴﻢ و ﺣﺎﻻت و وﺿﻌﻴﺘﻬﺎﯼ </a:t>
            </a:r>
            <a:r>
              <a:rPr lang="fa-IR" dirty="0" smtClean="0">
                <a:cs typeface="B Nazanin" panose="00000400000000000000" pitchFamily="2" charset="-78"/>
              </a:rPr>
              <a:t>ﻣﺮﺑﻮط </a:t>
            </a:r>
            <a:r>
              <a:rPr lang="fa-IR" dirty="0">
                <a:cs typeface="B Nazanin" panose="00000400000000000000" pitchFamily="2" charset="-78"/>
              </a:rPr>
              <a:t>ﺑﻪ ﺁن اﺳﺘﻔﺎدﻩ </a:t>
            </a:r>
            <a:r>
              <a:rPr lang="fa-IR" dirty="0" smtClean="0">
                <a:cs typeface="B Nazanin" panose="00000400000000000000" pitchFamily="2" charset="-78"/>
              </a:rPr>
              <a:t>ﻣﯽ</a:t>
            </a:r>
            <a:r>
              <a:rPr lang="fa-IR" dirty="0">
                <a:cs typeface="B Nazanin" panose="00000400000000000000" pitchFamily="2" charset="-78"/>
              </a:rPr>
              <a:t>ﺷﻮﻧﺪ </a:t>
            </a:r>
          </a:p>
          <a:p>
            <a:pPr marL="0" indent="0"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اوﺗﻴﺴﻢ </a:t>
            </a:r>
            <a:r>
              <a:rPr lang="fa-IR" dirty="0">
                <a:cs typeface="B Nazanin" panose="00000400000000000000" pitchFamily="2" charset="-78"/>
              </a:rPr>
              <a:t>ﻳﮏ ﻧﻮع ﻧﻘﺺ </a:t>
            </a:r>
            <a:r>
              <a:rPr lang="fa-IR" dirty="0" smtClean="0">
                <a:cs typeface="B Nazanin" panose="00000400000000000000" pitchFamily="2" charset="-78"/>
              </a:rPr>
              <a:t>ﻣﺎدام اﻟﻌﻤﺮاﺳﺖ. </a:t>
            </a:r>
            <a:r>
              <a:rPr lang="fa-IR" dirty="0">
                <a:cs typeface="B Nazanin" panose="00000400000000000000" pitchFamily="2" charset="-78"/>
              </a:rPr>
              <a:t>همه </a:t>
            </a:r>
            <a:r>
              <a:rPr lang="fa-IR" dirty="0" smtClean="0">
                <a:cs typeface="B Nazanin" panose="00000400000000000000" pitchFamily="2" charset="-78"/>
              </a:rPr>
              <a:t>اﻓﺮادﯼ ﮐﻪ </a:t>
            </a:r>
            <a:r>
              <a:rPr lang="fa-IR" dirty="0">
                <a:cs typeface="B Nazanin" panose="00000400000000000000" pitchFamily="2" charset="-78"/>
              </a:rPr>
              <a:t>اوﺗﻴﺴﻢ </a:t>
            </a:r>
            <a:r>
              <a:rPr lang="fa-IR" dirty="0" smtClean="0">
                <a:cs typeface="B Nazanin" panose="00000400000000000000" pitchFamily="2" charset="-78"/>
              </a:rPr>
              <a:t>دارﻧﺪ </a:t>
            </a:r>
            <a:r>
              <a:rPr lang="fa-IR" dirty="0">
                <a:cs typeface="B Nazanin" panose="00000400000000000000" pitchFamily="2" charset="-78"/>
              </a:rPr>
              <a:t>در ﺳﻪ ﻣﺸﮑﻞ ﺑﺎ </a:t>
            </a:r>
            <a:r>
              <a:rPr lang="fa-IR" dirty="0" smtClean="0">
                <a:cs typeface="B Nazanin" panose="00000400000000000000" pitchFamily="2" charset="-78"/>
              </a:rPr>
              <a:t>هم اﺷﺘﺮاﮎ  </a:t>
            </a:r>
            <a:r>
              <a:rPr lang="fa-IR" dirty="0">
                <a:cs typeface="B Nazanin" panose="00000400000000000000" pitchFamily="2" charset="-78"/>
              </a:rPr>
              <a:t>دارﻧﺪ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ﮐﻪ، ﻧﻘﺎﻳﺺ ﺳﻪ </a:t>
            </a:r>
            <a:r>
              <a:rPr lang="fa-IR" dirty="0" smtClean="0">
                <a:cs typeface="B Nazanin" panose="00000400000000000000" pitchFamily="2" charset="-78"/>
              </a:rPr>
              <a:t>ﮔﺎﻧﻪ ﻧﺎﻣﻴﺪﻩ ﻣﯽﺷﻮﻧﺪ    </a:t>
            </a:r>
          </a:p>
          <a:p>
            <a:pPr marL="0" indent="0"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اﻳﻦ </a:t>
            </a:r>
            <a:r>
              <a:rPr lang="fa-IR" dirty="0">
                <a:cs typeface="B Nazanin" panose="00000400000000000000" pitchFamily="2" charset="-78"/>
              </a:rPr>
              <a:t>ﺳﻪﻣﺸﮑﻞ از ﻋﺒﺎرﺗﻨﺪ  : 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ﻣﺸﮑﻞ </a:t>
            </a:r>
            <a:r>
              <a:rPr lang="fa-IR" dirty="0">
                <a:cs typeface="B Nazanin" panose="00000400000000000000" pitchFamily="2" charset="-78"/>
              </a:rPr>
              <a:t>در ﻓﻬﻢ و اﺳﺘﻔﺎدﻩ از زﺑﺎن ﺑﺮاﯼ ارﺗﺒﺎط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ﻣﺸﮑﻞ </a:t>
            </a:r>
            <a:r>
              <a:rPr lang="fa-IR" dirty="0">
                <a:cs typeface="B Nazanin" panose="00000400000000000000" pitchFamily="2" charset="-78"/>
              </a:rPr>
              <a:t>در ﺗﻌﺎﻣﻞ اﺟﺘﻤﺎﻋﯽ و ارﺗﺒﺎط ﺑﺎ ﻣﺮدم 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ﻣﺸﮑﻞ </a:t>
            </a:r>
            <a:r>
              <a:rPr lang="fa-IR" dirty="0">
                <a:cs typeface="B Nazanin" panose="00000400000000000000" pitchFamily="2" charset="-78"/>
              </a:rPr>
              <a:t>در " ﺗﺨﻴﻞاﺟﺘﻤﺎﻋﯽ " </a:t>
            </a:r>
          </a:p>
          <a:p>
            <a:pPr marL="0" indent="0" algn="just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ديگران ندارد   صحبت نمی کند ويا از واژه های بسيار کمی استفاده می </a:t>
            </a:r>
            <a:r>
              <a:rPr lang="fa-IR" sz="2400" dirty="0" smtClean="0">
                <a:cs typeface="B Nazanin" panose="00000400000000000000" pitchFamily="2" charset="-78"/>
              </a:rPr>
              <a:t>کند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به نظر می رسد که ادراک بسيار کمی </a:t>
            </a:r>
            <a:r>
              <a:rPr lang="fa-IR" sz="2400" dirty="0" smtClean="0">
                <a:cs typeface="B Nazanin" panose="00000400000000000000" pitchFamily="2" charset="-78"/>
              </a:rPr>
              <a:t>دارد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ممکن </a:t>
            </a:r>
            <a:r>
              <a:rPr lang="fa-IR" sz="2400" dirty="0">
                <a:cs typeface="B Nazanin" panose="00000400000000000000" pitchFamily="2" charset="-78"/>
              </a:rPr>
              <a:t>است به نظر ناشنوا بيايد ويا هنگاميکه او را </a:t>
            </a:r>
            <a:r>
              <a:rPr lang="fa-IR" sz="2400" dirty="0" smtClean="0">
                <a:cs typeface="B Nazanin" panose="00000400000000000000" pitchFamily="2" charset="-78"/>
              </a:rPr>
              <a:t>صد </a:t>
            </a:r>
            <a:r>
              <a:rPr lang="fa-IR" sz="2400" dirty="0">
                <a:cs typeface="B Nazanin" panose="00000400000000000000" pitchFamily="2" charset="-78"/>
              </a:rPr>
              <a:t>می کنيد، واکنشی نشان نمی دهد 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حساسيت غيرعادی به نور ويا صدا؛ برای مثال </a:t>
            </a:r>
            <a:r>
              <a:rPr lang="fa-IR" sz="2400" dirty="0" smtClean="0">
                <a:cs typeface="B Nazanin" panose="00000400000000000000" pitchFamily="2" charset="-78"/>
              </a:rPr>
              <a:t>نورهای </a:t>
            </a:r>
            <a:r>
              <a:rPr lang="fa-IR" sz="2400" dirty="0">
                <a:cs typeface="B Nazanin" panose="00000400000000000000" pitchFamily="2" charset="-78"/>
              </a:rPr>
              <a:t>لرزان ويا جاروی برقی ممکن است موجب فرياد 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غيرقابل کنترل شود  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ممکن </a:t>
            </a:r>
            <a:r>
              <a:rPr lang="fa-IR" sz="2400" dirty="0">
                <a:cs typeface="B Nazanin" panose="00000400000000000000" pitchFamily="2" charset="-78"/>
              </a:rPr>
              <a:t>است بر روی پنجه های پا راه </a:t>
            </a:r>
            <a:r>
              <a:rPr lang="fa-IR" sz="2400" dirty="0" smtClean="0">
                <a:cs typeface="B Nazanin" panose="00000400000000000000" pitchFamily="2" charset="-78"/>
              </a:rPr>
              <a:t>برود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هنگاميکه </a:t>
            </a:r>
            <a:r>
              <a:rPr lang="fa-IR" sz="2400" dirty="0">
                <a:cs typeface="B Nazanin" panose="00000400000000000000" pitchFamily="2" charset="-78"/>
              </a:rPr>
              <a:t>هيجان زده می شود، ممکن است با </a:t>
            </a:r>
            <a:r>
              <a:rPr lang="fa-IR" sz="2400" dirty="0" smtClean="0">
                <a:cs typeface="B Nazanin" panose="00000400000000000000" pitchFamily="2" charset="-78"/>
              </a:rPr>
              <a:t>دست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هايش  </a:t>
            </a:r>
            <a:r>
              <a:rPr lang="fa-IR" sz="2400" dirty="0">
                <a:cs typeface="B Nazanin" panose="00000400000000000000" pitchFamily="2" charset="-78"/>
              </a:rPr>
              <a:t>بال بزند 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Nazanin" panose="00000400000000000000" pitchFamily="2" charset="-78"/>
              </a:rPr>
              <a:t>ممکن </a:t>
            </a:r>
            <a:r>
              <a:rPr lang="fa-IR" sz="2200" dirty="0">
                <a:cs typeface="B Nazanin" panose="00000400000000000000" pitchFamily="2" charset="-78"/>
              </a:rPr>
              <a:t>است همانند کودکان ديگر </a:t>
            </a:r>
            <a:r>
              <a:rPr lang="fa-IR" sz="2200" dirty="0" smtClean="0">
                <a:cs typeface="B Nazanin" panose="00000400000000000000" pitchFamily="2" charset="-78"/>
              </a:rPr>
              <a:t>تماس </a:t>
            </a:r>
            <a:r>
              <a:rPr lang="fa-IR" sz="2200" dirty="0">
                <a:cs typeface="B Nazanin" panose="00000400000000000000" pitchFamily="2" charset="-78"/>
              </a:rPr>
              <a:t>چشمی برقرار </a:t>
            </a:r>
            <a:r>
              <a:rPr lang="fa-IR" sz="2200" dirty="0" smtClean="0">
                <a:cs typeface="B Nazanin" panose="00000400000000000000" pitchFamily="2" charset="-78"/>
              </a:rPr>
              <a:t>نکند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ممکن </a:t>
            </a:r>
            <a:r>
              <a:rPr lang="fa-IR" sz="2400" dirty="0">
                <a:cs typeface="B Nazanin" panose="00000400000000000000" pitchFamily="2" charset="-78"/>
              </a:rPr>
              <a:t>است در مقابل در آغوش گرفتن و بغل </a:t>
            </a:r>
            <a:r>
              <a:rPr lang="fa-IR" sz="2400" dirty="0" smtClean="0">
                <a:cs typeface="B Nazanin" panose="00000400000000000000" pitchFamily="2" charset="-78"/>
              </a:rPr>
              <a:t>کردن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مقاومت کند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fa-IR" dirty="0"/>
              <a:t>نشانه های اوليه اختلالات طيف اوتيسم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t="34280" r="51140" b="28075"/>
          <a:stretch/>
        </p:blipFill>
        <p:spPr bwMode="auto">
          <a:xfrm>
            <a:off x="-1" y="3657600"/>
            <a:ext cx="3234117" cy="316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2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 بدخلقی های مداوم هنگاميکه لازم است کار جديدی را  انجام  دهد ويا بدون اخطار قبلی از وی خواسته شود که اعمالش را تغيير دهد 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  برای نشان دادن چيزهای جالب به شما از اشاره کردن استفاده  نمی کند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   در بازی های تخيلی شرکت نمی کند  ممکن است اسباب بازی ها را قطار کند و به اشياء عجيب علاقه مفرط نشان دهد  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 اشياء را به ديگران نشان نمی دهد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 به جهتی که اشاره می کنيد نگاه نمی کند 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 دوست دارد که کارها هميشه به يک صورت انجام شوند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  در بازی های جمعی ويا مهارت های زبانی کمبود نشان  می دهد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850" y="1593273"/>
            <a:ext cx="6248400" cy="422116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علل </a:t>
            </a:r>
            <a:r>
              <a:rPr lang="fa-IR" dirty="0">
                <a:cs typeface="B Nazanin" panose="00000400000000000000" pitchFamily="2" charset="-78"/>
              </a:rPr>
              <a:t>بيماری اوتيسم هنوز به طور کلی شناسايی نشده است.  چيزی که می دانيم اينستکه علت اين بيماری </a:t>
            </a:r>
            <a:r>
              <a:rPr lang="fa-IR" dirty="0" smtClean="0">
                <a:cs typeface="B Nazanin" panose="00000400000000000000" pitchFamily="2" charset="-78"/>
              </a:rPr>
              <a:t>ًوالدين </a:t>
            </a:r>
            <a:r>
              <a:rPr lang="fa-IR" dirty="0">
                <a:cs typeface="B Nazanin" panose="00000400000000000000" pitchFamily="2" charset="-78"/>
              </a:rPr>
              <a:t>ويا نحوه بزرگ کردن کودک نيست و احتمالا يک دليل واحد وجود ندارد.  پژوهش هايی در دست انجام است تا علل احتمالی اين بيماری بررسی شود که شامل عوامل ژنتيک و محيط زيستی می شود.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چه چيزی موجب اختلالات طيف اوتيسم می شود؟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9" t="24432" r="51698" b="9921"/>
          <a:stretch/>
        </p:blipFill>
        <p:spPr bwMode="auto">
          <a:xfrm>
            <a:off x="173182" y="990600"/>
            <a:ext cx="2183741" cy="48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708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</TotalTime>
  <Words>486</Words>
  <Application>Microsoft Office PowerPoint</Application>
  <PresentationFormat>On-screen Show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اتیسم</vt:lpstr>
      <vt:lpstr>اختلالات طيف اوتيسم چيست؟ </vt:lpstr>
      <vt:lpstr>اختلالات اوتيسم </vt:lpstr>
      <vt:lpstr>PowerPoint Presentation</vt:lpstr>
      <vt:lpstr>PowerPoint Presentation</vt:lpstr>
      <vt:lpstr>PowerPoint Presentation</vt:lpstr>
      <vt:lpstr>نشانه های اوليه اختلالات طيف اوتيسم </vt:lpstr>
      <vt:lpstr>PowerPoint Presentation</vt:lpstr>
      <vt:lpstr>چه چيزی موجب اختلالات طيف اوتيسم می شود؟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rohollah.talebi</dc:creator>
  <cp:lastModifiedBy>rohollah.talebi</cp:lastModifiedBy>
  <cp:revision>7</cp:revision>
  <dcterms:created xsi:type="dcterms:W3CDTF">2006-08-16T00:00:00Z</dcterms:created>
  <dcterms:modified xsi:type="dcterms:W3CDTF">2016-02-20T04:52:11Z</dcterms:modified>
</cp:coreProperties>
</file>