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2"/>
  </p:notesMasterIdLst>
  <p:handoutMasterIdLst>
    <p:handoutMasterId r:id="rId153"/>
  </p:handoutMasterIdLst>
  <p:sldIdLst>
    <p:sldId id="275" r:id="rId2"/>
    <p:sldId id="277" r:id="rId3"/>
    <p:sldId id="360" r:id="rId4"/>
    <p:sldId id="361" r:id="rId5"/>
    <p:sldId id="362" r:id="rId6"/>
    <p:sldId id="363" r:id="rId7"/>
    <p:sldId id="364" r:id="rId8"/>
    <p:sldId id="512" r:id="rId9"/>
    <p:sldId id="365" r:id="rId10"/>
    <p:sldId id="366" r:id="rId11"/>
    <p:sldId id="367" r:id="rId12"/>
    <p:sldId id="623" r:id="rId13"/>
    <p:sldId id="368" r:id="rId14"/>
    <p:sldId id="637" r:id="rId15"/>
    <p:sldId id="638" r:id="rId16"/>
    <p:sldId id="369" r:id="rId17"/>
    <p:sldId id="370" r:id="rId18"/>
    <p:sldId id="371" r:id="rId19"/>
    <p:sldId id="372" r:id="rId20"/>
    <p:sldId id="373" r:id="rId21"/>
    <p:sldId id="374" r:id="rId22"/>
    <p:sldId id="377" r:id="rId23"/>
    <p:sldId id="378" r:id="rId24"/>
    <p:sldId id="379" r:id="rId25"/>
    <p:sldId id="380" r:id="rId26"/>
    <p:sldId id="382" r:id="rId27"/>
    <p:sldId id="389" r:id="rId28"/>
    <p:sldId id="390" r:id="rId29"/>
    <p:sldId id="391" r:id="rId30"/>
    <p:sldId id="392" r:id="rId31"/>
    <p:sldId id="643" r:id="rId32"/>
    <p:sldId id="393" r:id="rId33"/>
    <p:sldId id="395" r:id="rId34"/>
    <p:sldId id="396" r:id="rId35"/>
    <p:sldId id="400" r:id="rId36"/>
    <p:sldId id="401" r:id="rId37"/>
    <p:sldId id="402" r:id="rId38"/>
    <p:sldId id="404" r:id="rId39"/>
    <p:sldId id="405" r:id="rId40"/>
    <p:sldId id="535" r:id="rId41"/>
    <p:sldId id="578" r:id="rId42"/>
    <p:sldId id="482" r:id="rId43"/>
    <p:sldId id="406" r:id="rId44"/>
    <p:sldId id="492" r:id="rId45"/>
    <p:sldId id="407" r:id="rId46"/>
    <p:sldId id="408" r:id="rId47"/>
    <p:sldId id="525" r:id="rId48"/>
    <p:sldId id="384" r:id="rId49"/>
    <p:sldId id="385" r:id="rId50"/>
    <p:sldId id="394" r:id="rId51"/>
    <p:sldId id="375" r:id="rId52"/>
    <p:sldId id="452" r:id="rId53"/>
    <p:sldId id="376" r:id="rId54"/>
    <p:sldId id="412" r:id="rId55"/>
    <p:sldId id="413" r:id="rId56"/>
    <p:sldId id="414" r:id="rId57"/>
    <p:sldId id="616" r:id="rId58"/>
    <p:sldId id="381" r:id="rId59"/>
    <p:sldId id="383" r:id="rId60"/>
    <p:sldId id="386" r:id="rId61"/>
    <p:sldId id="510" r:id="rId62"/>
    <p:sldId id="415" r:id="rId63"/>
    <p:sldId id="416" r:id="rId64"/>
    <p:sldId id="387" r:id="rId65"/>
    <p:sldId id="513" r:id="rId66"/>
    <p:sldId id="397" r:id="rId67"/>
    <p:sldId id="398" r:id="rId68"/>
    <p:sldId id="388" r:id="rId69"/>
    <p:sldId id="399" r:id="rId70"/>
    <p:sldId id="403" r:id="rId71"/>
    <p:sldId id="409" r:id="rId72"/>
    <p:sldId id="410" r:id="rId73"/>
    <p:sldId id="411" r:id="rId74"/>
    <p:sldId id="639" r:id="rId75"/>
    <p:sldId id="640" r:id="rId76"/>
    <p:sldId id="641" r:id="rId77"/>
    <p:sldId id="642" r:id="rId78"/>
    <p:sldId id="644" r:id="rId79"/>
    <p:sldId id="418" r:id="rId80"/>
    <p:sldId id="677" r:id="rId81"/>
    <p:sldId id="678" r:id="rId82"/>
    <p:sldId id="681" r:id="rId83"/>
    <p:sldId id="419" r:id="rId84"/>
    <p:sldId id="420" r:id="rId85"/>
    <p:sldId id="421" r:id="rId86"/>
    <p:sldId id="422" r:id="rId87"/>
    <p:sldId id="423" r:id="rId88"/>
    <p:sldId id="424" r:id="rId89"/>
    <p:sldId id="511" r:id="rId90"/>
    <p:sldId id="425" r:id="rId91"/>
    <p:sldId id="426" r:id="rId92"/>
    <p:sldId id="427" r:id="rId93"/>
    <p:sldId id="673" r:id="rId94"/>
    <p:sldId id="674" r:id="rId95"/>
    <p:sldId id="657" r:id="rId96"/>
    <p:sldId id="658" r:id="rId97"/>
    <p:sldId id="659" r:id="rId98"/>
    <p:sldId id="660" r:id="rId99"/>
    <p:sldId id="668" r:id="rId100"/>
    <p:sldId id="663" r:id="rId101"/>
    <p:sldId id="664" r:id="rId102"/>
    <p:sldId id="665" r:id="rId103"/>
    <p:sldId id="667" r:id="rId104"/>
    <p:sldId id="670" r:id="rId105"/>
    <p:sldId id="671" r:id="rId106"/>
    <p:sldId id="675" r:id="rId107"/>
    <p:sldId id="687" r:id="rId108"/>
    <p:sldId id="688" r:id="rId109"/>
    <p:sldId id="689" r:id="rId110"/>
    <p:sldId id="690" r:id="rId111"/>
    <p:sldId id="676" r:id="rId112"/>
    <p:sldId id="429" r:id="rId113"/>
    <p:sldId id="430" r:id="rId114"/>
    <p:sldId id="693" r:id="rId115"/>
    <p:sldId id="694" r:id="rId116"/>
    <p:sldId id="695" r:id="rId117"/>
    <p:sldId id="696" r:id="rId118"/>
    <p:sldId id="697" r:id="rId119"/>
    <p:sldId id="698" r:id="rId120"/>
    <p:sldId id="699" r:id="rId121"/>
    <p:sldId id="700" r:id="rId122"/>
    <p:sldId id="714" r:id="rId123"/>
    <p:sldId id="702" r:id="rId124"/>
    <p:sldId id="701" r:id="rId125"/>
    <p:sldId id="703" r:id="rId126"/>
    <p:sldId id="704" r:id="rId127"/>
    <p:sldId id="707" r:id="rId128"/>
    <p:sldId id="708" r:id="rId129"/>
    <p:sldId id="709" r:id="rId130"/>
    <p:sldId id="710" r:id="rId131"/>
    <p:sldId id="711" r:id="rId132"/>
    <p:sldId id="718" r:id="rId133"/>
    <p:sldId id="719" r:id="rId134"/>
    <p:sldId id="712" r:id="rId135"/>
    <p:sldId id="713" r:id="rId136"/>
    <p:sldId id="715" r:id="rId137"/>
    <p:sldId id="716" r:id="rId138"/>
    <p:sldId id="431" r:id="rId139"/>
    <p:sldId id="432" r:id="rId140"/>
    <p:sldId id="433" r:id="rId141"/>
    <p:sldId id="434" r:id="rId142"/>
    <p:sldId id="720" r:id="rId143"/>
    <p:sldId id="721" r:id="rId144"/>
    <p:sldId id="435" r:id="rId145"/>
    <p:sldId id="436" r:id="rId146"/>
    <p:sldId id="437" r:id="rId147"/>
    <p:sldId id="438" r:id="rId148"/>
    <p:sldId id="440" r:id="rId149"/>
    <p:sldId id="439" r:id="rId150"/>
    <p:sldId id="441" r:id="rId15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FFFF"/>
    <a:srgbClr val="FFFF00"/>
    <a:srgbClr val="0099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91" autoAdjust="0"/>
    <p:restoredTop sz="99770" autoAdjust="0"/>
  </p:normalViewPr>
  <p:slideViewPr>
    <p:cSldViewPr>
      <p:cViewPr varScale="1">
        <p:scale>
          <a:sx n="55" d="100"/>
          <a:sy n="55" d="100"/>
        </p:scale>
        <p:origin x="78" y="504"/>
      </p:cViewPr>
      <p:guideLst>
        <p:guide orient="horz" pos="2160"/>
        <p:guide pos="2880"/>
      </p:guideLst>
    </p:cSldViewPr>
  </p:slideViewPr>
  <p:outlineViewPr>
    <p:cViewPr>
      <p:scale>
        <a:sx n="33" d="100"/>
        <a:sy n="33" d="100"/>
      </p:scale>
      <p:origin x="0" y="35820"/>
    </p:cViewPr>
  </p:outlineViewPr>
  <p:notesTextViewPr>
    <p:cViewPr>
      <p:scale>
        <a:sx n="100" d="100"/>
        <a:sy n="100" d="100"/>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C9F4EEE1-D523-4BD6-8746-5BB6A292C47A}" type="datetimeFigureOut">
              <a:rPr lang="en-US"/>
              <a:pPr>
                <a:defRPr/>
              </a:pPr>
              <a:t>6/2/2018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01B0749-8DFF-4E70-8BF0-B18AFF1D4E1F}" type="slidenum">
              <a:rPr lang="en-US" altLang="en-US"/>
              <a:pPr>
                <a:defRPr/>
              </a:pPr>
              <a:t>‹#›</a:t>
            </a:fld>
            <a:endParaRPr lang="en-US" altLang="en-US"/>
          </a:p>
        </p:txBody>
      </p:sp>
    </p:spTree>
    <p:extLst>
      <p:ext uri="{BB962C8B-B14F-4D97-AF65-F5344CB8AC3E}">
        <p14:creationId xmlns:p14="http://schemas.microsoft.com/office/powerpoint/2010/main" val="2705274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cs typeface="Arial" charset="0"/>
              </a:defRPr>
            </a:lvl1pPr>
          </a:lstStyle>
          <a:p>
            <a:pPr>
              <a:defRPr/>
            </a:pPr>
            <a:endParaRPr lang="en-US"/>
          </a:p>
        </p:txBody>
      </p:sp>
      <p:sp>
        <p:nvSpPr>
          <p:cNvPr id="3174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4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cs typeface="Arial" charset="0"/>
              </a:defRPr>
            </a:lvl1pPr>
          </a:lstStyle>
          <a:p>
            <a:pPr>
              <a:defRPr/>
            </a:pPr>
            <a:endParaRPr lang="en-US"/>
          </a:p>
        </p:txBody>
      </p:sp>
      <p:sp>
        <p:nvSpPr>
          <p:cNvPr id="3174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A1BBF03-1E59-4B7D-B661-272A1ECC0728}" type="slidenum">
              <a:rPr lang="en-US" altLang="en-US"/>
              <a:pPr>
                <a:defRPr/>
              </a:pPr>
              <a:t>‹#›</a:t>
            </a:fld>
            <a:endParaRPr lang="en-US" altLang="en-US"/>
          </a:p>
        </p:txBody>
      </p:sp>
    </p:spTree>
    <p:extLst>
      <p:ext uri="{BB962C8B-B14F-4D97-AF65-F5344CB8AC3E}">
        <p14:creationId xmlns:p14="http://schemas.microsoft.com/office/powerpoint/2010/main" val="28120377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69B586-423C-4EDA-8883-56FFEEE5EE83}" type="slidenum">
              <a:rPr lang="en-US" altLang="en-US"/>
              <a:pPr>
                <a:spcBef>
                  <a:spcPct val="0"/>
                </a:spcBef>
              </a:pPr>
              <a:t>1</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6386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82B85B8-6AE0-4EC2-8263-FFDA52296940}" type="slidenum">
              <a:rPr lang="en-US" altLang="en-US"/>
              <a:pPr>
                <a:spcBef>
                  <a:spcPct val="0"/>
                </a:spcBef>
              </a:pPr>
              <a:t>10</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97756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6C6A0B3-EC34-4A69-B17C-1353AC0922D9}" type="slidenum">
              <a:rPr lang="en-US" altLang="en-US"/>
              <a:pPr>
                <a:spcBef>
                  <a:spcPct val="0"/>
                </a:spcBef>
              </a:pPr>
              <a:t>125</a:t>
            </a:fld>
            <a:endParaRPr lang="en-US" altLang="en-US"/>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65087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2B3C072-E359-4F13-BDA8-A63DB9A04420}" type="slidenum">
              <a:rPr lang="en-US" altLang="en-US"/>
              <a:pPr>
                <a:spcBef>
                  <a:spcPct val="0"/>
                </a:spcBef>
              </a:pPr>
              <a:t>126</a:t>
            </a:fld>
            <a:endParaRPr lang="en-US" altLang="en-US"/>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522326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2A4EC26-CB82-43BA-BBD0-87194FD21D35}" type="slidenum">
              <a:rPr lang="en-US" altLang="en-US"/>
              <a:pPr>
                <a:spcBef>
                  <a:spcPct val="0"/>
                </a:spcBef>
              </a:pPr>
              <a:t>127</a:t>
            </a:fld>
            <a:endParaRPr lang="en-US" altLang="en-US"/>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353594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70B8869-4DF9-4E1F-A3B7-739EAED8DD55}" type="slidenum">
              <a:rPr lang="en-US" altLang="en-US"/>
              <a:pPr>
                <a:spcBef>
                  <a:spcPct val="0"/>
                </a:spcBef>
              </a:pPr>
              <a:t>128</a:t>
            </a:fld>
            <a:endParaRPr lang="en-US" altLang="en-US"/>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057431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8C90F39-6633-4506-9900-5F5F8E5F0C97}" type="slidenum">
              <a:rPr lang="en-US" altLang="en-US"/>
              <a:pPr>
                <a:spcBef>
                  <a:spcPct val="0"/>
                </a:spcBef>
              </a:pPr>
              <a:t>129</a:t>
            </a:fld>
            <a:endParaRPr lang="en-US" altLang="en-US"/>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383317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058B12F-ADB7-46BD-8AAC-9C0F417A8846}" type="slidenum">
              <a:rPr lang="en-US" altLang="en-US"/>
              <a:pPr>
                <a:spcBef>
                  <a:spcPct val="0"/>
                </a:spcBef>
              </a:pPr>
              <a:t>130</a:t>
            </a:fld>
            <a:endParaRPr lang="en-US" altLang="en-US"/>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472346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BEB4D99-A1B2-436D-BA0A-98DE4454E429}" type="slidenum">
              <a:rPr lang="en-US" altLang="en-US"/>
              <a:pPr>
                <a:spcBef>
                  <a:spcPct val="0"/>
                </a:spcBef>
              </a:pPr>
              <a:t>131</a:t>
            </a:fld>
            <a:endParaRPr lang="en-US" altLang="en-US"/>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566569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9FC771C-2D63-458F-BC4E-07C52C49B727}" type="slidenum">
              <a:rPr lang="en-US" altLang="en-US"/>
              <a:pPr>
                <a:spcBef>
                  <a:spcPct val="0"/>
                </a:spcBef>
              </a:pPr>
              <a:t>132</a:t>
            </a:fld>
            <a:endParaRPr lang="en-US" altLang="en-US"/>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56403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1CFA9A2-52EC-4549-BD4A-D3FD2DAC1B22}" type="slidenum">
              <a:rPr lang="en-US" altLang="en-US"/>
              <a:pPr>
                <a:spcBef>
                  <a:spcPct val="0"/>
                </a:spcBef>
              </a:pPr>
              <a:t>133</a:t>
            </a:fld>
            <a:endParaRPr lang="en-US" altLang="en-US"/>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353901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17347DF-6EB3-4FE4-B9C6-393A6786D44F}" type="slidenum">
              <a:rPr lang="en-US" altLang="en-US"/>
              <a:pPr>
                <a:spcBef>
                  <a:spcPct val="0"/>
                </a:spcBef>
              </a:pPr>
              <a:t>134</a:t>
            </a:fld>
            <a:endParaRPr lang="en-US" altLang="en-US"/>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8880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03D0003-A596-42F4-A923-1AA06E53BEFC}" type="slidenum">
              <a:rPr lang="en-US" altLang="en-US"/>
              <a:pPr>
                <a:spcBef>
                  <a:spcPct val="0"/>
                </a:spcBef>
              </a:pPr>
              <a:t>11</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81231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1EA53A4-6AEF-475D-9EFC-B57A0B5C60B2}" type="slidenum">
              <a:rPr lang="en-US" altLang="en-US"/>
              <a:pPr>
                <a:spcBef>
                  <a:spcPct val="0"/>
                </a:spcBef>
              </a:pPr>
              <a:t>135</a:t>
            </a:fld>
            <a:endParaRPr lang="en-US" altLang="en-US"/>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476365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DBC9F84-9371-4D54-85D2-1DF98816CF27}" type="slidenum">
              <a:rPr lang="en-US" altLang="en-US"/>
              <a:pPr>
                <a:spcBef>
                  <a:spcPct val="0"/>
                </a:spcBef>
              </a:pPr>
              <a:t>136</a:t>
            </a:fld>
            <a:endParaRPr lang="en-US" altLang="en-US"/>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682102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0FFEB4F-8C0B-4D1F-BCAC-0EAE5A8D56A3}" type="slidenum">
              <a:rPr lang="en-US" altLang="en-US"/>
              <a:pPr>
                <a:spcBef>
                  <a:spcPct val="0"/>
                </a:spcBef>
              </a:pPr>
              <a:t>137</a:t>
            </a:fld>
            <a:endParaRPr lang="en-US" altLang="en-US"/>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517449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0F54017-5EB6-4C61-99E9-478DC58FA858}" type="slidenum">
              <a:rPr lang="en-US" altLang="en-US"/>
              <a:pPr>
                <a:spcBef>
                  <a:spcPct val="0"/>
                </a:spcBef>
              </a:pPr>
              <a:t>138</a:t>
            </a:fld>
            <a:endParaRPr lang="en-US" altLang="en-US"/>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332001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E3505E0-304A-4ADF-881B-90B74FF4FABB}" type="slidenum">
              <a:rPr lang="en-US" altLang="en-US"/>
              <a:pPr>
                <a:spcBef>
                  <a:spcPct val="0"/>
                </a:spcBef>
              </a:pPr>
              <a:t>139</a:t>
            </a:fld>
            <a:endParaRPr lang="en-US" altLang="en-US"/>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023643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71FDEC6-0E52-40C5-84C5-BADB8E64228C}" type="slidenum">
              <a:rPr lang="en-US" altLang="en-US"/>
              <a:pPr>
                <a:spcBef>
                  <a:spcPct val="0"/>
                </a:spcBef>
              </a:pPr>
              <a:t>140</a:t>
            </a:fld>
            <a:endParaRPr lang="en-US" altLang="en-US"/>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03538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6E2E87D-75D7-4CFE-B6B7-89C6F19E9930}" type="slidenum">
              <a:rPr lang="en-US" altLang="en-US"/>
              <a:pPr>
                <a:spcBef>
                  <a:spcPct val="0"/>
                </a:spcBef>
              </a:pPr>
              <a:t>141</a:t>
            </a:fld>
            <a:endParaRPr lang="en-US" altLang="en-US"/>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486529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F10E788A-9D8D-4A0B-9B8E-9C61C55B2365}" type="slidenum">
              <a:rPr lang="ar-SA" altLang="en-US"/>
              <a:pPr algn="r" eaLnBrk="1" hangingPunct="1">
                <a:spcBef>
                  <a:spcPct val="0"/>
                </a:spcBef>
              </a:pPr>
              <a:t>142</a:t>
            </a:fld>
            <a:endParaRPr lang="en-US" altLang="en-US"/>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380047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FED0B023-5426-4812-8335-EFE456D53272}" type="slidenum">
              <a:rPr lang="ar-SA" altLang="en-US"/>
              <a:pPr algn="r" eaLnBrk="1" hangingPunct="1">
                <a:spcBef>
                  <a:spcPct val="0"/>
                </a:spcBef>
              </a:pPr>
              <a:t>143</a:t>
            </a:fld>
            <a:endParaRPr lang="en-US" altLang="en-US"/>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848675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337DF53-CFCB-4F93-96A8-EA0652D14A29}" type="slidenum">
              <a:rPr lang="ar-SA" altLang="en-US"/>
              <a:pPr>
                <a:spcBef>
                  <a:spcPct val="0"/>
                </a:spcBef>
              </a:pPr>
              <a:t>144</a:t>
            </a:fld>
            <a:endParaRPr lang="en-US" altLang="en-US"/>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5658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93D02BF-C586-4B81-9797-EC3738128F29}" type="slidenum">
              <a:rPr lang="en-US" altLang="en-US"/>
              <a:pPr>
                <a:spcBef>
                  <a:spcPct val="0"/>
                </a:spcBef>
              </a:pPr>
              <a:t>12</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583569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6F19AC3-F6C6-446D-AFE8-A0AA5FC50EC7}" type="slidenum">
              <a:rPr lang="ar-SA" altLang="en-US"/>
              <a:pPr>
                <a:spcBef>
                  <a:spcPct val="0"/>
                </a:spcBef>
              </a:pPr>
              <a:t>145</a:t>
            </a:fld>
            <a:endParaRPr lang="en-US" altLang="en-US"/>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981055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78D0E6E-FB9D-4734-9C93-027A5D47D423}" type="slidenum">
              <a:rPr lang="ar-SA" altLang="en-US"/>
              <a:pPr>
                <a:spcBef>
                  <a:spcPct val="0"/>
                </a:spcBef>
              </a:pPr>
              <a:t>146</a:t>
            </a:fld>
            <a:endParaRPr lang="en-US" altLang="en-US"/>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732496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B673215-4071-4BEB-A4B2-DA58A9514E6F}" type="slidenum">
              <a:rPr lang="ar-SA" altLang="en-US"/>
              <a:pPr>
                <a:spcBef>
                  <a:spcPct val="0"/>
                </a:spcBef>
              </a:pPr>
              <a:t>147</a:t>
            </a:fld>
            <a:endParaRPr lang="en-US" altLang="en-US"/>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336712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16C7A3F-3A61-462A-95B3-7140623EB006}" type="slidenum">
              <a:rPr lang="ar-SA" altLang="en-US"/>
              <a:pPr>
                <a:spcBef>
                  <a:spcPct val="0"/>
                </a:spcBef>
              </a:pPr>
              <a:t>148</a:t>
            </a:fld>
            <a:endParaRPr lang="en-US" altLang="en-US"/>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992090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60B1F7F-589A-4E3B-9DAC-CC8FF9FD3051}" type="slidenum">
              <a:rPr lang="ar-SA" altLang="en-US"/>
              <a:pPr>
                <a:spcBef>
                  <a:spcPct val="0"/>
                </a:spcBef>
              </a:pPr>
              <a:t>149</a:t>
            </a:fld>
            <a:endParaRPr lang="en-US" altLang="en-US"/>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549046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F9A6E43-6E24-4331-A3C3-B672D3D7876B}" type="slidenum">
              <a:rPr lang="ar-SA" altLang="en-US"/>
              <a:pPr>
                <a:spcBef>
                  <a:spcPct val="0"/>
                </a:spcBef>
              </a:pPr>
              <a:t>150</a:t>
            </a:fld>
            <a:endParaRPr lang="en-US" altLang="en-US"/>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2711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BC5EE79-0AF0-409D-9A04-AE460F9E5E69}" type="slidenum">
              <a:rPr lang="en-US" altLang="en-US"/>
              <a:pPr>
                <a:spcBef>
                  <a:spcPct val="0"/>
                </a:spcBef>
              </a:pPr>
              <a:t>13</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2907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22135AB-E72F-4B17-A862-9F49834E9EE2}" type="slidenum">
              <a:rPr lang="en-US" altLang="en-US"/>
              <a:pPr>
                <a:spcBef>
                  <a:spcPct val="0"/>
                </a:spcBef>
              </a:pPr>
              <a:t>14</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1233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B766CDC-3A01-438A-9463-FA536A4534B7}" type="slidenum">
              <a:rPr lang="en-US" altLang="en-US"/>
              <a:pPr>
                <a:spcBef>
                  <a:spcPct val="0"/>
                </a:spcBef>
              </a:pPr>
              <a:t>15</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9166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20E3F77-E173-4BFC-9405-BAF959EBAB95}" type="slidenum">
              <a:rPr lang="en-US" altLang="en-US"/>
              <a:pPr>
                <a:spcBef>
                  <a:spcPct val="0"/>
                </a:spcBef>
              </a:pPr>
              <a:t>16</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381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6E05C6C-6614-48AC-8619-87F78A408260}" type="slidenum">
              <a:rPr lang="en-US" altLang="en-US"/>
              <a:pPr>
                <a:spcBef>
                  <a:spcPct val="0"/>
                </a:spcBef>
              </a:pPr>
              <a:t>17</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2951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61B21CB-DFD6-406D-BCD2-24439430213B}" type="slidenum">
              <a:rPr lang="en-US" altLang="en-US"/>
              <a:pPr>
                <a:spcBef>
                  <a:spcPct val="0"/>
                </a:spcBef>
              </a:pPr>
              <a:t>18</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3034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6AD2161-C718-4CF7-89B8-10E44D2F5E81}" type="slidenum">
              <a:rPr lang="en-US" altLang="en-US"/>
              <a:pPr>
                <a:spcBef>
                  <a:spcPct val="0"/>
                </a:spcBef>
              </a:pPr>
              <a:t>19</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4681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56EF326-5018-4048-92B2-53A4ADBFED52}" type="slidenum">
              <a:rPr lang="en-US" altLang="en-US"/>
              <a:pPr>
                <a:spcBef>
                  <a:spcPct val="0"/>
                </a:spcBef>
              </a:pPr>
              <a:t>2</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8957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CB8ADF1-EF4D-41C3-A603-4D3428EA0B75}" type="slidenum">
              <a:rPr lang="en-US" altLang="en-US"/>
              <a:pPr>
                <a:spcBef>
                  <a:spcPct val="0"/>
                </a:spcBef>
              </a:pPr>
              <a:t>20</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9835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8455AD2-594F-49D8-A261-5258D331C584}" type="slidenum">
              <a:rPr lang="en-US" altLang="en-US"/>
              <a:pPr>
                <a:spcBef>
                  <a:spcPct val="0"/>
                </a:spcBef>
              </a:pPr>
              <a:t>21</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9968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4D2C301-785C-4A0F-91C2-F9E9AA84D164}" type="slidenum">
              <a:rPr lang="en-US" altLang="en-US"/>
              <a:pPr>
                <a:spcBef>
                  <a:spcPct val="0"/>
                </a:spcBef>
              </a:pPr>
              <a:t>22</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0411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60A35ED-F7FC-494A-98FA-DE4B38B3C46B}" type="slidenum">
              <a:rPr lang="en-US" altLang="en-US"/>
              <a:pPr>
                <a:spcBef>
                  <a:spcPct val="0"/>
                </a:spcBef>
              </a:pPr>
              <a:t>23</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982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EB5D5EF-EEE9-4CCE-9544-D680C972AFB3}" type="slidenum">
              <a:rPr lang="en-US" altLang="en-US"/>
              <a:pPr>
                <a:spcBef>
                  <a:spcPct val="0"/>
                </a:spcBef>
              </a:pPr>
              <a:t>24</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8116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E264724-914E-44C3-907D-13C96E7F1B05}" type="slidenum">
              <a:rPr lang="en-US" altLang="en-US"/>
              <a:pPr>
                <a:spcBef>
                  <a:spcPct val="0"/>
                </a:spcBef>
              </a:pPr>
              <a:t>25</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1340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AF4D40C-F681-4AC3-A2AD-B1DC94CB02F7}" type="slidenum">
              <a:rPr lang="en-US" altLang="en-US"/>
              <a:pPr>
                <a:spcBef>
                  <a:spcPct val="0"/>
                </a:spcBef>
              </a:pPr>
              <a:t>26</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9696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C898995-5AE8-4B59-A1A5-B14582746DCA}" type="slidenum">
              <a:rPr lang="en-US" altLang="en-US"/>
              <a:pPr>
                <a:spcBef>
                  <a:spcPct val="0"/>
                </a:spcBef>
              </a:pPr>
              <a:t>27</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9574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55D611B-E1CA-4FF0-9267-730BF5318D76}" type="slidenum">
              <a:rPr lang="en-US" altLang="en-US"/>
              <a:pPr>
                <a:spcBef>
                  <a:spcPct val="0"/>
                </a:spcBef>
              </a:pPr>
              <a:t>28</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427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9F184C7-5672-42A2-92CA-C47F699080F2}" type="slidenum">
              <a:rPr lang="en-US" altLang="en-US"/>
              <a:pPr>
                <a:spcBef>
                  <a:spcPct val="0"/>
                </a:spcBef>
              </a:pPr>
              <a:t>29</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7758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2E03E8B-72E1-4686-819D-A632B28F987B}" type="slidenum">
              <a:rPr lang="en-US" altLang="en-US"/>
              <a:pPr>
                <a:spcBef>
                  <a:spcPct val="0"/>
                </a:spcBef>
              </a:pPr>
              <a:t>3</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8811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AFC6D9D-EA76-4E97-8C6A-7A6E1636E935}" type="slidenum">
              <a:rPr lang="en-US" altLang="en-US"/>
              <a:pPr>
                <a:spcBef>
                  <a:spcPct val="0"/>
                </a:spcBef>
              </a:pPr>
              <a:t>30</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13314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9AFE48E-9DD6-40B3-B082-8C6B652BBE06}" type="slidenum">
              <a:rPr lang="en-US" altLang="en-US"/>
              <a:pPr>
                <a:spcBef>
                  <a:spcPct val="0"/>
                </a:spcBef>
              </a:pPr>
              <a:t>32</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40832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D1A2B27-F0F7-4D29-A4EA-A0B1899FF8F2}" type="slidenum">
              <a:rPr lang="en-US" altLang="en-US"/>
              <a:pPr>
                <a:spcBef>
                  <a:spcPct val="0"/>
                </a:spcBef>
              </a:pPr>
              <a:t>33</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3444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DF27574-B2CC-4C78-A7EA-40BAD596046D}" type="slidenum">
              <a:rPr lang="en-US" altLang="en-US"/>
              <a:pPr>
                <a:spcBef>
                  <a:spcPct val="0"/>
                </a:spcBef>
              </a:pPr>
              <a:t>34</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49210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56E040C-CB26-49FB-9D01-A5F84ED56390}" type="slidenum">
              <a:rPr lang="en-US" altLang="en-US"/>
              <a:pPr>
                <a:spcBef>
                  <a:spcPct val="0"/>
                </a:spcBef>
              </a:pPr>
              <a:t>35</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7628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025F9BC-939F-4C50-80E0-BC36B5A41524}" type="slidenum">
              <a:rPr lang="en-US" altLang="en-US"/>
              <a:pPr>
                <a:spcBef>
                  <a:spcPct val="0"/>
                </a:spcBef>
              </a:pPr>
              <a:t>36</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13401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85CA9C6-CE41-45C1-AFD1-C6DAB95E4382}" type="slidenum">
              <a:rPr lang="en-US" altLang="en-US"/>
              <a:pPr>
                <a:spcBef>
                  <a:spcPct val="0"/>
                </a:spcBef>
              </a:pPr>
              <a:t>37</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8833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CEBF620-A178-4C7C-AF0A-D1AD4382892F}" type="slidenum">
              <a:rPr lang="en-US" altLang="en-US"/>
              <a:pPr>
                <a:spcBef>
                  <a:spcPct val="0"/>
                </a:spcBef>
              </a:pPr>
              <a:t>38</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76045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7E5797B-8B8D-4243-8619-9614D5BB05BA}" type="slidenum">
              <a:rPr lang="en-US" altLang="en-US"/>
              <a:pPr>
                <a:spcBef>
                  <a:spcPct val="0"/>
                </a:spcBef>
              </a:pPr>
              <a:t>39</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95789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F13D789-9F71-4499-A520-84AF9E4C82EB}" type="slidenum">
              <a:rPr lang="en-US" altLang="en-US"/>
              <a:pPr>
                <a:spcBef>
                  <a:spcPct val="0"/>
                </a:spcBef>
              </a:pPr>
              <a:t>40</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7355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9ED76A3-46DA-443C-81D7-0C7E5DEA6AB5}" type="slidenum">
              <a:rPr lang="en-US" altLang="en-US"/>
              <a:pPr>
                <a:spcBef>
                  <a:spcPct val="0"/>
                </a:spcBef>
              </a:pPr>
              <a:t>4</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73825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3EC9E21-036D-4188-B7B9-79669894F993}" type="slidenum">
              <a:rPr lang="en-US" altLang="en-US"/>
              <a:pPr>
                <a:spcBef>
                  <a:spcPct val="0"/>
                </a:spcBef>
              </a:pPr>
              <a:t>41</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61533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B39C189-1A48-4D79-8B32-D49BD41F1E30}" type="slidenum">
              <a:rPr lang="en-US" altLang="en-US"/>
              <a:pPr>
                <a:spcBef>
                  <a:spcPct val="0"/>
                </a:spcBef>
              </a:pPr>
              <a:t>42</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53674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FB4E640-D3C8-4857-ADD6-DA6C3BB7A4A2}" type="slidenum">
              <a:rPr lang="en-US" altLang="en-US"/>
              <a:pPr>
                <a:spcBef>
                  <a:spcPct val="0"/>
                </a:spcBef>
              </a:pPr>
              <a:t>43</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11909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21FD2DF-E325-4B6A-9EC2-39DABBA7AEB7}" type="slidenum">
              <a:rPr lang="en-US" altLang="en-US"/>
              <a:pPr>
                <a:spcBef>
                  <a:spcPct val="0"/>
                </a:spcBef>
              </a:pPr>
              <a:t>44</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6703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F5B313D-B119-4D12-B87C-E35766D222EF}" type="slidenum">
              <a:rPr lang="en-US" altLang="en-US"/>
              <a:pPr>
                <a:spcBef>
                  <a:spcPct val="0"/>
                </a:spcBef>
              </a:pPr>
              <a:t>45</a:t>
            </a:fld>
            <a:endParaRPr lang="en-US"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7120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F3F7FF5-9B99-48DD-91CB-FF41862D7E9B}" type="slidenum">
              <a:rPr lang="en-US" altLang="en-US"/>
              <a:pPr>
                <a:spcBef>
                  <a:spcPct val="0"/>
                </a:spcBef>
              </a:pPr>
              <a:t>46</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20369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CC4BCB7-9832-4727-BC82-87228E43CEFC}" type="slidenum">
              <a:rPr lang="en-US" altLang="en-US"/>
              <a:pPr>
                <a:spcBef>
                  <a:spcPct val="0"/>
                </a:spcBef>
              </a:pPr>
              <a:t>47</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01002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83A1F25-7078-4A74-ACB6-C90F66A3DE83}" type="slidenum">
              <a:rPr lang="en-US" altLang="en-US"/>
              <a:pPr>
                <a:spcBef>
                  <a:spcPct val="0"/>
                </a:spcBef>
              </a:pPr>
              <a:t>48</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2874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BDC0052-47E1-4C85-8462-BD9D17EDAB4C}" type="slidenum">
              <a:rPr lang="en-US" altLang="en-US"/>
              <a:pPr>
                <a:spcBef>
                  <a:spcPct val="0"/>
                </a:spcBef>
              </a:pPr>
              <a:t>49</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69029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13F5308-637B-4A97-ADD1-5983029F6B6D}" type="slidenum">
              <a:rPr lang="en-US" altLang="en-US"/>
              <a:pPr>
                <a:spcBef>
                  <a:spcPct val="0"/>
                </a:spcBef>
              </a:pPr>
              <a:t>50</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0642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A9E24D0-0D10-46A4-9B95-628827463D97}" type="slidenum">
              <a:rPr lang="en-US" altLang="en-US"/>
              <a:pPr>
                <a:spcBef>
                  <a:spcPct val="0"/>
                </a:spcBef>
              </a:pPr>
              <a:t>5</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21864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AE3ABE5-E26B-4C31-A09F-1F670B389955}" type="slidenum">
              <a:rPr lang="en-US" altLang="en-US"/>
              <a:pPr>
                <a:spcBef>
                  <a:spcPct val="0"/>
                </a:spcBef>
              </a:pPr>
              <a:t>51</a:t>
            </a:fld>
            <a:endParaRPr lang="en-US" alt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44815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53B4942-23D0-43FD-99E1-BCA26D843589}" type="slidenum">
              <a:rPr lang="en-US" altLang="en-US"/>
              <a:pPr>
                <a:spcBef>
                  <a:spcPct val="0"/>
                </a:spcBef>
              </a:pPr>
              <a:t>52</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900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0877CE4-E9D8-4FDD-95D7-9D3921CDEF11}" type="slidenum">
              <a:rPr lang="en-US" altLang="en-US"/>
              <a:pPr>
                <a:spcBef>
                  <a:spcPct val="0"/>
                </a:spcBef>
              </a:pPr>
              <a:t>53</a:t>
            </a:fld>
            <a:endParaRPr lang="en-US" alt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82845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7A732BB-17C7-4CDC-9A56-C717DF74B504}" type="slidenum">
              <a:rPr lang="en-US" altLang="en-US"/>
              <a:pPr>
                <a:spcBef>
                  <a:spcPct val="0"/>
                </a:spcBef>
              </a:pPr>
              <a:t>54</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03738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523243E-CBE9-46EC-B3C8-540BF7580163}" type="slidenum">
              <a:rPr lang="en-US" altLang="en-US"/>
              <a:pPr>
                <a:spcBef>
                  <a:spcPct val="0"/>
                </a:spcBef>
              </a:pPr>
              <a:t>55</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6469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5781B6B-2A05-481C-A926-DB9931F990E8}" type="slidenum">
              <a:rPr lang="en-US" altLang="en-US"/>
              <a:pPr>
                <a:spcBef>
                  <a:spcPct val="0"/>
                </a:spcBef>
              </a:pPr>
              <a:t>56</a:t>
            </a:fld>
            <a:endParaRPr lang="en-US" alt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54703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DDFDBDD-71A0-40A0-959A-A430C6EB58C3}" type="slidenum">
              <a:rPr lang="en-US" altLang="en-US"/>
              <a:pPr>
                <a:spcBef>
                  <a:spcPct val="0"/>
                </a:spcBef>
              </a:pPr>
              <a:t>58</a:t>
            </a:fld>
            <a:endParaRPr lang="en-US" alt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68906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2E80BC0-A853-41AE-95F9-4EA488A94DF6}" type="slidenum">
              <a:rPr lang="en-US" altLang="en-US"/>
              <a:pPr>
                <a:spcBef>
                  <a:spcPct val="0"/>
                </a:spcBef>
              </a:pPr>
              <a:t>59</a:t>
            </a:fld>
            <a:endParaRPr lang="en-US" alt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19358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BB0C622-615E-4433-8C3E-C7FF3CA8898A}" type="slidenum">
              <a:rPr lang="en-US" altLang="en-US"/>
              <a:pPr>
                <a:spcBef>
                  <a:spcPct val="0"/>
                </a:spcBef>
              </a:pPr>
              <a:t>60</a:t>
            </a:fld>
            <a:endParaRPr lang="en-US" alt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1153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6B6CDE4-48C0-4769-8F0A-CDA20A3C1885}" type="slidenum">
              <a:rPr lang="en-US" altLang="en-US"/>
              <a:pPr>
                <a:spcBef>
                  <a:spcPct val="0"/>
                </a:spcBef>
              </a:pPr>
              <a:t>61</a:t>
            </a:fld>
            <a:endParaRPr lang="en-US" alt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3874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50BCA26-9242-45C7-B4A2-68DD8529E747}" type="slidenum">
              <a:rPr lang="en-US" altLang="en-US"/>
              <a:pPr>
                <a:spcBef>
                  <a:spcPct val="0"/>
                </a:spcBef>
              </a:pPr>
              <a:t>6</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39804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70C2D2E-75F4-4CCC-B4C4-F208053A7B95}" type="slidenum">
              <a:rPr lang="en-US" altLang="en-US"/>
              <a:pPr>
                <a:spcBef>
                  <a:spcPct val="0"/>
                </a:spcBef>
              </a:pPr>
              <a:t>62</a:t>
            </a:fld>
            <a:endParaRPr lang="en-US" alt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88713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CA3F18E-3CF1-4CF8-952A-D8EE3907B1EB}" type="slidenum">
              <a:rPr lang="en-US" altLang="en-US"/>
              <a:pPr>
                <a:spcBef>
                  <a:spcPct val="0"/>
                </a:spcBef>
              </a:pPr>
              <a:t>63</a:t>
            </a:fld>
            <a:endParaRPr lang="en-US" alt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42554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C7FDEC2-EA1D-471C-9A03-83D8A753ED20}" type="slidenum">
              <a:rPr lang="en-US" altLang="en-US"/>
              <a:pPr>
                <a:spcBef>
                  <a:spcPct val="0"/>
                </a:spcBef>
              </a:pPr>
              <a:t>64</a:t>
            </a:fld>
            <a:endParaRPr lang="en-US" alt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171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EA8171C-F0B2-4E59-BA7E-94E8A0A5A10A}" type="slidenum">
              <a:rPr lang="en-US" altLang="en-US"/>
              <a:pPr>
                <a:spcBef>
                  <a:spcPct val="0"/>
                </a:spcBef>
              </a:pPr>
              <a:t>65</a:t>
            </a:fld>
            <a:endParaRPr lang="en-US" alt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89979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C8339D-291D-44F0-B833-4AF92BEB1C6B}" type="slidenum">
              <a:rPr lang="en-US" altLang="en-US"/>
              <a:pPr>
                <a:spcBef>
                  <a:spcPct val="0"/>
                </a:spcBef>
              </a:pPr>
              <a:t>66</a:t>
            </a:fld>
            <a:endParaRPr lang="en-US" alt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49120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D245395-CA5F-4BD6-A186-B8A99E9B51F0}" type="slidenum">
              <a:rPr lang="en-US" altLang="en-US"/>
              <a:pPr>
                <a:spcBef>
                  <a:spcPct val="0"/>
                </a:spcBef>
              </a:pPr>
              <a:t>67</a:t>
            </a:fld>
            <a:endParaRPr lang="en-US" alt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95171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95BF85B-B321-483C-9CD8-A81151369B8B}" type="slidenum">
              <a:rPr lang="en-US" altLang="en-US"/>
              <a:pPr>
                <a:spcBef>
                  <a:spcPct val="0"/>
                </a:spcBef>
              </a:pPr>
              <a:t>68</a:t>
            </a:fld>
            <a:endParaRPr lang="en-US" alt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854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C30409B-56EF-435C-9327-57BC3B194FF6}" type="slidenum">
              <a:rPr lang="en-US" altLang="en-US"/>
              <a:pPr>
                <a:spcBef>
                  <a:spcPct val="0"/>
                </a:spcBef>
              </a:pPr>
              <a:t>69</a:t>
            </a:fld>
            <a:endParaRPr lang="en-US" altLang="en-US"/>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2943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F55D246-EE11-48EC-90A2-E2185BE346B2}" type="slidenum">
              <a:rPr lang="en-US" altLang="en-US"/>
              <a:pPr>
                <a:spcBef>
                  <a:spcPct val="0"/>
                </a:spcBef>
              </a:pPr>
              <a:t>70</a:t>
            </a:fld>
            <a:endParaRPr lang="en-US" alt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34545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14A70D5-0CF9-499E-9562-8690F7A21A00}" type="slidenum">
              <a:rPr lang="en-US" altLang="en-US"/>
              <a:pPr>
                <a:spcBef>
                  <a:spcPct val="0"/>
                </a:spcBef>
              </a:pPr>
              <a:t>71</a:t>
            </a:fld>
            <a:endParaRPr lang="en-US" alt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3067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3320E06-9AB0-4BD9-BA02-6BD97BFACF39}" type="slidenum">
              <a:rPr lang="en-US" altLang="en-US"/>
              <a:pPr>
                <a:spcBef>
                  <a:spcPct val="0"/>
                </a:spcBef>
              </a:pPr>
              <a:t>7</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02126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0FE9665-576E-482A-BF17-D0C3666D65F6}" type="slidenum">
              <a:rPr lang="en-US" altLang="en-US"/>
              <a:pPr>
                <a:spcBef>
                  <a:spcPct val="0"/>
                </a:spcBef>
              </a:pPr>
              <a:t>72</a:t>
            </a:fld>
            <a:endParaRPr lang="en-US" alt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07400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4E06DF1-6A83-4DBE-A075-9B708FCF180D}" type="slidenum">
              <a:rPr lang="en-US" altLang="en-US"/>
              <a:pPr>
                <a:spcBef>
                  <a:spcPct val="0"/>
                </a:spcBef>
              </a:pPr>
              <a:t>73</a:t>
            </a:fld>
            <a:endParaRPr lang="en-US" alt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08315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DAC1C5E-EF6B-4BB7-A9BE-AE6300E076A6}" type="slidenum">
              <a:rPr lang="en-US" altLang="en-US"/>
              <a:pPr>
                <a:spcBef>
                  <a:spcPct val="0"/>
                </a:spcBef>
              </a:pPr>
              <a:t>74</a:t>
            </a:fld>
            <a:endParaRPr lang="en-US" alt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2179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91B2686-833E-4849-BA8F-1B4414A8F3C0}" type="slidenum">
              <a:rPr lang="en-US" altLang="en-US"/>
              <a:pPr>
                <a:spcBef>
                  <a:spcPct val="0"/>
                </a:spcBef>
              </a:pPr>
              <a:t>75</a:t>
            </a:fld>
            <a:endParaRPr lang="en-US" alt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48577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F40ABE7-3807-4F93-91F7-7FCF09A2372C}" type="slidenum">
              <a:rPr lang="en-US" altLang="en-US"/>
              <a:pPr>
                <a:spcBef>
                  <a:spcPct val="0"/>
                </a:spcBef>
              </a:pPr>
              <a:t>76</a:t>
            </a:fld>
            <a:endParaRPr lang="en-US" alt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36511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28E337C-C573-4080-AD85-8499023DCA12}" type="slidenum">
              <a:rPr lang="en-US" altLang="en-US"/>
              <a:pPr>
                <a:spcBef>
                  <a:spcPct val="0"/>
                </a:spcBef>
              </a:pPr>
              <a:t>77</a:t>
            </a:fld>
            <a:endParaRPr lang="en-US" alt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4842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A3E9586-0422-48EF-AEA9-AE38231407F9}" type="slidenum">
              <a:rPr lang="en-US" altLang="en-US"/>
              <a:pPr>
                <a:spcBef>
                  <a:spcPct val="0"/>
                </a:spcBef>
              </a:pPr>
              <a:t>79</a:t>
            </a:fld>
            <a:endParaRPr lang="en-US" altLang="en-US"/>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7734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1EB763D-4B75-4D20-B2FF-0FC678684CD6}" type="slidenum">
              <a:rPr lang="en-US" altLang="en-US"/>
              <a:pPr>
                <a:spcBef>
                  <a:spcPct val="0"/>
                </a:spcBef>
              </a:pPr>
              <a:t>83</a:t>
            </a:fld>
            <a:endParaRPr lang="en-US" alt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845966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10D7FD-7B8B-4019-BE82-062E55F6001F}" type="slidenum">
              <a:rPr lang="en-US" altLang="en-US"/>
              <a:pPr>
                <a:spcBef>
                  <a:spcPct val="0"/>
                </a:spcBef>
              </a:pPr>
              <a:t>84</a:t>
            </a:fld>
            <a:endParaRPr lang="en-US" altLang="en-US"/>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87426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6C80CE5-1601-4225-B5C4-0082F2FBA6AC}" type="slidenum">
              <a:rPr lang="en-US" altLang="en-US"/>
              <a:pPr>
                <a:spcBef>
                  <a:spcPct val="0"/>
                </a:spcBef>
              </a:pPr>
              <a:t>85</a:t>
            </a:fld>
            <a:endParaRPr lang="en-US" altLang="en-US"/>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1771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0F9ABB1-EDAF-411D-9846-D142BE9FC0C3}" type="slidenum">
              <a:rPr lang="en-US" altLang="en-US"/>
              <a:pPr>
                <a:spcBef>
                  <a:spcPct val="0"/>
                </a:spcBef>
              </a:pPr>
              <a:t>8</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667305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377CFF2-8FF6-4209-AE78-4AD538BF152B}" type="slidenum">
              <a:rPr lang="en-US" altLang="en-US"/>
              <a:pPr>
                <a:spcBef>
                  <a:spcPct val="0"/>
                </a:spcBef>
              </a:pPr>
              <a:t>86</a:t>
            </a:fld>
            <a:endParaRPr lang="en-US" alt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044190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B3B05AD-56F9-4A4D-8BB1-D1A4A55A8855}" type="slidenum">
              <a:rPr lang="en-US" altLang="en-US"/>
              <a:pPr>
                <a:spcBef>
                  <a:spcPct val="0"/>
                </a:spcBef>
              </a:pPr>
              <a:t>87</a:t>
            </a:fld>
            <a:endParaRPr lang="en-US" altLang="en-US"/>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69732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092AE83-AAE9-4F78-A769-BA4E6B4C7190}" type="slidenum">
              <a:rPr lang="en-US" altLang="en-US"/>
              <a:pPr>
                <a:spcBef>
                  <a:spcPct val="0"/>
                </a:spcBef>
              </a:pPr>
              <a:t>88</a:t>
            </a:fld>
            <a:endParaRPr lang="en-US" altLang="en-US"/>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352405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EA59BBC-3BAE-4AFF-BE2A-5119E265F056}" type="slidenum">
              <a:rPr lang="en-US" altLang="en-US"/>
              <a:pPr>
                <a:spcBef>
                  <a:spcPct val="0"/>
                </a:spcBef>
              </a:pPr>
              <a:t>89</a:t>
            </a:fld>
            <a:endParaRPr lang="en-US" altLang="en-US"/>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1529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0BC9455-5463-4C46-B7CF-0E03F2EC02ED}" type="slidenum">
              <a:rPr lang="en-US" altLang="en-US"/>
              <a:pPr>
                <a:spcBef>
                  <a:spcPct val="0"/>
                </a:spcBef>
              </a:pPr>
              <a:t>90</a:t>
            </a:fld>
            <a:endParaRPr lang="en-US" altLang="en-US"/>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462519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D6DE912-55CB-4B9E-AE9C-1CB18854DB1F}" type="slidenum">
              <a:rPr lang="en-US" altLang="en-US"/>
              <a:pPr>
                <a:spcBef>
                  <a:spcPct val="0"/>
                </a:spcBef>
              </a:pPr>
              <a:t>91</a:t>
            </a:fld>
            <a:endParaRPr lang="en-US" altLang="en-US"/>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75166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F94F0A2-9DF9-4A7C-B76B-4DBB26D21E2A}" type="slidenum">
              <a:rPr lang="en-US" altLang="en-US"/>
              <a:pPr>
                <a:spcBef>
                  <a:spcPct val="0"/>
                </a:spcBef>
              </a:pPr>
              <a:t>92</a:t>
            </a:fld>
            <a:endParaRPr lang="en-US" altLang="en-US"/>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00661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39DE534-57D1-4428-ABC2-BAC155AE4824}" type="slidenum">
              <a:rPr lang="en-US" altLang="en-US"/>
              <a:pPr>
                <a:spcBef>
                  <a:spcPct val="0"/>
                </a:spcBef>
              </a:pPr>
              <a:t>112</a:t>
            </a:fld>
            <a:endParaRPr lang="en-US" altLang="en-US"/>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527303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2EA3EDF-C48E-47C7-8F86-1320FB4A7E51}" type="slidenum">
              <a:rPr lang="en-US" altLang="en-US"/>
              <a:pPr>
                <a:spcBef>
                  <a:spcPct val="0"/>
                </a:spcBef>
              </a:pPr>
              <a:t>113</a:t>
            </a:fld>
            <a:endParaRPr lang="en-US" altLang="en-US"/>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407370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B748379-5C5B-46A5-83AE-A2043169073C}" type="slidenum">
              <a:rPr lang="en-US" altLang="en-US"/>
              <a:pPr>
                <a:spcBef>
                  <a:spcPct val="0"/>
                </a:spcBef>
              </a:pPr>
              <a:t>114</a:t>
            </a:fld>
            <a:endParaRPr lang="en-US" altLang="en-US"/>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2780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0FC0ECD-16E9-4E1B-9EA2-77AEB405D96C}" type="slidenum">
              <a:rPr lang="en-US" altLang="en-US"/>
              <a:pPr>
                <a:spcBef>
                  <a:spcPct val="0"/>
                </a:spcBef>
              </a:pPr>
              <a:t>9</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866356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C8DF5E8-A967-4E1F-946D-D27E9184A28E}" type="slidenum">
              <a:rPr lang="en-US" altLang="en-US"/>
              <a:pPr>
                <a:spcBef>
                  <a:spcPct val="0"/>
                </a:spcBef>
              </a:pPr>
              <a:t>115</a:t>
            </a:fld>
            <a:endParaRPr lang="en-US" altLang="en-US"/>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714470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03F83DA-21A2-4503-A004-95FF3471F54E}" type="slidenum">
              <a:rPr lang="en-US" altLang="en-US"/>
              <a:pPr>
                <a:spcBef>
                  <a:spcPct val="0"/>
                </a:spcBef>
              </a:pPr>
              <a:t>116</a:t>
            </a:fld>
            <a:endParaRPr lang="en-US" altLang="en-US"/>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440268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AD2C46B-B868-49E3-A31B-E50E87973AA7}" type="slidenum">
              <a:rPr lang="en-US" altLang="en-US"/>
              <a:pPr>
                <a:spcBef>
                  <a:spcPct val="0"/>
                </a:spcBef>
              </a:pPr>
              <a:t>117</a:t>
            </a:fld>
            <a:endParaRPr lang="en-US" altLang="en-US"/>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637090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37CE1D9-EAF5-4411-9976-8BE4226AAB6E}" type="slidenum">
              <a:rPr lang="en-US" altLang="en-US"/>
              <a:pPr>
                <a:spcBef>
                  <a:spcPct val="0"/>
                </a:spcBef>
              </a:pPr>
              <a:t>118</a:t>
            </a:fld>
            <a:endParaRPr lang="en-US" altLang="en-US"/>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359062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1E512A3-8FDF-4761-A3AB-2E948F79D607}" type="slidenum">
              <a:rPr lang="en-US" altLang="en-US"/>
              <a:pPr>
                <a:spcBef>
                  <a:spcPct val="0"/>
                </a:spcBef>
              </a:pPr>
              <a:t>119</a:t>
            </a:fld>
            <a:endParaRPr lang="en-US" altLang="en-US"/>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814287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46497CD-7E4A-4824-B546-F7E249ED47ED}" type="slidenum">
              <a:rPr lang="en-US" altLang="en-US"/>
              <a:pPr>
                <a:spcBef>
                  <a:spcPct val="0"/>
                </a:spcBef>
              </a:pPr>
              <a:t>120</a:t>
            </a:fld>
            <a:endParaRPr lang="en-US" altLang="en-US"/>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877626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9C7414E-7EC0-4BCB-8770-11BBD02F85F6}" type="slidenum">
              <a:rPr lang="en-US" altLang="en-US"/>
              <a:pPr>
                <a:spcBef>
                  <a:spcPct val="0"/>
                </a:spcBef>
              </a:pPr>
              <a:t>121</a:t>
            </a:fld>
            <a:endParaRPr lang="en-US" altLang="en-US"/>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411344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1CC0A0F-916F-406E-A21B-0126745940B2}" type="slidenum">
              <a:rPr lang="en-US" altLang="en-US"/>
              <a:pPr>
                <a:spcBef>
                  <a:spcPct val="0"/>
                </a:spcBef>
              </a:pPr>
              <a:t>122</a:t>
            </a:fld>
            <a:endParaRPr lang="en-US" altLang="en-US"/>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850371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F064F7C-D69C-49BE-BCCC-436D69630687}" type="slidenum">
              <a:rPr lang="en-US" altLang="en-US"/>
              <a:pPr>
                <a:spcBef>
                  <a:spcPct val="0"/>
                </a:spcBef>
              </a:pPr>
              <a:t>123</a:t>
            </a:fld>
            <a:endParaRPr lang="en-US" altLang="en-US"/>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611055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CD20B75-DFFF-4A14-85F7-E5465A31029B}" type="slidenum">
              <a:rPr lang="en-US" altLang="en-US"/>
              <a:pPr>
                <a:spcBef>
                  <a:spcPct val="0"/>
                </a:spcBef>
              </a:pPr>
              <a:t>124</a:t>
            </a:fld>
            <a:endParaRPr lang="en-US" altLang="en-US"/>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0725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EDC23B-A7FE-4442-9CB7-F25861ED0858}" type="slidenum">
              <a:rPr lang="ar-SA" altLang="en-US"/>
              <a:pPr>
                <a:defRPr/>
              </a:pPr>
              <a:t>‹#›</a:t>
            </a:fld>
            <a:endParaRPr lang="en-US" altLang="en-US"/>
          </a:p>
        </p:txBody>
      </p:sp>
    </p:spTree>
    <p:extLst>
      <p:ext uri="{BB962C8B-B14F-4D97-AF65-F5344CB8AC3E}">
        <p14:creationId xmlns:p14="http://schemas.microsoft.com/office/powerpoint/2010/main" val="3847500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0252FE-567A-4DE2-BC7F-E5C5B15F8044}" type="slidenum">
              <a:rPr lang="ar-SA" altLang="en-US"/>
              <a:pPr>
                <a:defRPr/>
              </a:pPr>
              <a:t>‹#›</a:t>
            </a:fld>
            <a:endParaRPr lang="en-US" altLang="en-US"/>
          </a:p>
        </p:txBody>
      </p:sp>
    </p:spTree>
    <p:extLst>
      <p:ext uri="{BB962C8B-B14F-4D97-AF65-F5344CB8AC3E}">
        <p14:creationId xmlns:p14="http://schemas.microsoft.com/office/powerpoint/2010/main" val="22284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0E423F-7BAC-4A9F-8D93-46AF6D5A76AF}" type="slidenum">
              <a:rPr lang="ar-SA" altLang="en-US"/>
              <a:pPr>
                <a:defRPr/>
              </a:pPr>
              <a:t>‹#›</a:t>
            </a:fld>
            <a:endParaRPr lang="en-US" altLang="en-US"/>
          </a:p>
        </p:txBody>
      </p:sp>
    </p:spTree>
    <p:extLst>
      <p:ext uri="{BB962C8B-B14F-4D97-AF65-F5344CB8AC3E}">
        <p14:creationId xmlns:p14="http://schemas.microsoft.com/office/powerpoint/2010/main" val="528925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05C1241-86DC-4507-A880-08D953F99CB4}" type="slidenum">
              <a:rPr lang="ar-SA" altLang="en-US"/>
              <a:pPr>
                <a:defRPr/>
              </a:pPr>
              <a:t>‹#›</a:t>
            </a:fld>
            <a:endParaRPr lang="en-US" altLang="en-US"/>
          </a:p>
        </p:txBody>
      </p:sp>
    </p:spTree>
    <p:extLst>
      <p:ext uri="{BB962C8B-B14F-4D97-AF65-F5344CB8AC3E}">
        <p14:creationId xmlns:p14="http://schemas.microsoft.com/office/powerpoint/2010/main" val="2824891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FA8FCB-8508-4FC8-BE60-4F6B760CDBEB}" type="slidenum">
              <a:rPr lang="ar-SA" altLang="en-US"/>
              <a:pPr>
                <a:defRPr/>
              </a:pPr>
              <a:t>‹#›</a:t>
            </a:fld>
            <a:endParaRPr lang="en-US" altLang="en-US"/>
          </a:p>
        </p:txBody>
      </p:sp>
    </p:spTree>
    <p:extLst>
      <p:ext uri="{BB962C8B-B14F-4D97-AF65-F5344CB8AC3E}">
        <p14:creationId xmlns:p14="http://schemas.microsoft.com/office/powerpoint/2010/main" val="306867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0EBAB-4A7E-4031-832F-5A287D0D3495}" type="slidenum">
              <a:rPr lang="ar-SA" altLang="en-US"/>
              <a:pPr>
                <a:defRPr/>
              </a:pPr>
              <a:t>‹#›</a:t>
            </a:fld>
            <a:endParaRPr lang="en-US" altLang="en-US"/>
          </a:p>
        </p:txBody>
      </p:sp>
    </p:spTree>
    <p:extLst>
      <p:ext uri="{BB962C8B-B14F-4D97-AF65-F5344CB8AC3E}">
        <p14:creationId xmlns:p14="http://schemas.microsoft.com/office/powerpoint/2010/main" val="1890476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78284B-34E6-40E9-A878-FAD509B2519B}" type="slidenum">
              <a:rPr lang="ar-SA" altLang="en-US"/>
              <a:pPr>
                <a:defRPr/>
              </a:pPr>
              <a:t>‹#›</a:t>
            </a:fld>
            <a:endParaRPr lang="en-US" altLang="en-US"/>
          </a:p>
        </p:txBody>
      </p:sp>
    </p:spTree>
    <p:extLst>
      <p:ext uri="{BB962C8B-B14F-4D97-AF65-F5344CB8AC3E}">
        <p14:creationId xmlns:p14="http://schemas.microsoft.com/office/powerpoint/2010/main" val="3101295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902889-009D-4B8D-A87C-F27884E55290}" type="slidenum">
              <a:rPr lang="ar-SA" altLang="en-US"/>
              <a:pPr>
                <a:defRPr/>
              </a:pPr>
              <a:t>‹#›</a:t>
            </a:fld>
            <a:endParaRPr lang="en-US" altLang="en-US"/>
          </a:p>
        </p:txBody>
      </p:sp>
    </p:spTree>
    <p:extLst>
      <p:ext uri="{BB962C8B-B14F-4D97-AF65-F5344CB8AC3E}">
        <p14:creationId xmlns:p14="http://schemas.microsoft.com/office/powerpoint/2010/main" val="376172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E77D939-61C1-4ACD-B235-DEE4F9B23D74}" type="slidenum">
              <a:rPr lang="ar-SA" altLang="en-US"/>
              <a:pPr>
                <a:defRPr/>
              </a:pPr>
              <a:t>‹#›</a:t>
            </a:fld>
            <a:endParaRPr lang="en-US" altLang="en-US"/>
          </a:p>
        </p:txBody>
      </p:sp>
    </p:spTree>
    <p:extLst>
      <p:ext uri="{BB962C8B-B14F-4D97-AF65-F5344CB8AC3E}">
        <p14:creationId xmlns:p14="http://schemas.microsoft.com/office/powerpoint/2010/main" val="227075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E47438E-CA2E-4A46-A23C-CBD84F940015}" type="slidenum">
              <a:rPr lang="ar-SA" altLang="en-US"/>
              <a:pPr>
                <a:defRPr/>
              </a:pPr>
              <a:t>‹#›</a:t>
            </a:fld>
            <a:endParaRPr lang="en-US" altLang="en-US"/>
          </a:p>
        </p:txBody>
      </p:sp>
    </p:spTree>
    <p:extLst>
      <p:ext uri="{BB962C8B-B14F-4D97-AF65-F5344CB8AC3E}">
        <p14:creationId xmlns:p14="http://schemas.microsoft.com/office/powerpoint/2010/main" val="4007378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113CCA-E117-4899-B318-DD6F6D38884F}" type="slidenum">
              <a:rPr lang="ar-SA" altLang="en-US"/>
              <a:pPr>
                <a:defRPr/>
              </a:pPr>
              <a:t>‹#›</a:t>
            </a:fld>
            <a:endParaRPr lang="en-US" altLang="en-US"/>
          </a:p>
        </p:txBody>
      </p:sp>
    </p:spTree>
    <p:extLst>
      <p:ext uri="{BB962C8B-B14F-4D97-AF65-F5344CB8AC3E}">
        <p14:creationId xmlns:p14="http://schemas.microsoft.com/office/powerpoint/2010/main" val="184492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73B094-FA08-4F24-AC8D-298E1B9464B1}" type="slidenum">
              <a:rPr lang="ar-SA" altLang="en-US"/>
              <a:pPr>
                <a:defRPr/>
              </a:pPr>
              <a:t>‹#›</a:t>
            </a:fld>
            <a:endParaRPr lang="en-US" altLang="en-US"/>
          </a:p>
        </p:txBody>
      </p:sp>
    </p:spTree>
    <p:extLst>
      <p:ext uri="{BB962C8B-B14F-4D97-AF65-F5344CB8AC3E}">
        <p14:creationId xmlns:p14="http://schemas.microsoft.com/office/powerpoint/2010/main" val="66781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rgbClr val="181847"/>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29380134-C73E-4931-8647-3F7098FE1EDE}" type="slidenum">
              <a:rPr lang="ar-SA" altLang="en-US"/>
              <a:pPr>
                <a:defRPr/>
              </a:pPr>
              <a:t>‹#›</a:t>
            </a:fld>
            <a:endParaRPr lang="en-US" altLang="en-US"/>
          </a:p>
        </p:txBody>
      </p:sp>
      <p:sp>
        <p:nvSpPr>
          <p:cNvPr id="7" name="Rectangle 6"/>
          <p:cNvSpPr/>
          <p:nvPr userDrawn="1"/>
        </p:nvSpPr>
        <p:spPr>
          <a:xfrm>
            <a:off x="-228600" y="-76200"/>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755650" y="1808163"/>
            <a:ext cx="7632700" cy="2700337"/>
          </a:xfrm>
          <a:prstGeom prst="rect">
            <a:avLst/>
          </a:prstGeom>
          <a:noFill/>
          <a:ln>
            <a:noFill/>
          </a:ln>
          <a:effectLst>
            <a:outerShdw dist="35921" dir="2700000" algn="ctr" rotWithShape="0">
              <a:schemeClr val="fo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a:solidFill>
                  <a:schemeClr val="tx1"/>
                </a:solidFill>
                <a:latin typeface="Arial" panose="020B0604020202020204" pitchFamily="34" charset="0"/>
                <a:cs typeface="Arial" panose="020B0604020202020204" pitchFamily="34" charset="0"/>
              </a:defRPr>
            </a:lvl1pPr>
            <a:lvl2pPr marL="742950" indent="-285750" algn="r">
              <a:defRPr>
                <a:solidFill>
                  <a:schemeClr val="tx1"/>
                </a:solidFill>
                <a:latin typeface="Arial" panose="020B0604020202020204" pitchFamily="34" charset="0"/>
                <a:cs typeface="Arial" panose="020B0604020202020204" pitchFamily="34" charset="0"/>
              </a:defRPr>
            </a:lvl2pPr>
            <a:lvl3pPr marL="1143000" indent="-228600" algn="r">
              <a:defRPr>
                <a:solidFill>
                  <a:schemeClr val="tx1"/>
                </a:solidFill>
                <a:latin typeface="Arial" panose="020B0604020202020204" pitchFamily="34" charset="0"/>
                <a:cs typeface="Arial" panose="020B0604020202020204" pitchFamily="34" charset="0"/>
              </a:defRPr>
            </a:lvl3pPr>
            <a:lvl4pPr marL="1600200" indent="-228600" algn="r">
              <a:defRPr>
                <a:solidFill>
                  <a:schemeClr val="tx1"/>
                </a:solidFill>
                <a:latin typeface="Arial" panose="020B0604020202020204" pitchFamily="34" charset="0"/>
                <a:cs typeface="Arial" panose="020B0604020202020204" pitchFamily="34" charset="0"/>
              </a:defRPr>
            </a:lvl4pPr>
            <a:lvl5pPr marL="2057400" indent="-228600" algn="r">
              <a:defRPr>
                <a:solidFill>
                  <a:schemeClr val="tx1"/>
                </a:solidFill>
                <a:latin typeface="Arial" panose="020B0604020202020204" pitchFamily="34" charset="0"/>
                <a:cs typeface="Arial" panose="020B0604020202020204" pitchFamily="34" charset="0"/>
              </a:defRPr>
            </a:lvl5pPr>
            <a:lvl6pPr marL="2514600" indent="-228600"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lnSpc>
                <a:spcPct val="150000"/>
              </a:lnSpc>
              <a:spcBef>
                <a:spcPct val="50000"/>
              </a:spcBef>
            </a:pPr>
            <a:r>
              <a:rPr lang="fa-IR" sz="6600" dirty="0">
                <a:solidFill>
                  <a:srgbClr val="FFFFFF"/>
                </a:solidFill>
                <a:latin typeface="Roya" panose="00000400000000000000" pitchFamily="2" charset="-78"/>
              </a:rPr>
              <a:t> </a:t>
            </a:r>
            <a:r>
              <a:rPr lang="ar-SA" sz="6600" b="1" dirty="0">
                <a:solidFill>
                  <a:srgbClr val="FFFFFF"/>
                </a:solidFill>
                <a:latin typeface="Roya" panose="00000400000000000000" pitchFamily="2" charset="-78"/>
              </a:rPr>
              <a:t>هنر در تمدن اسلامى</a:t>
            </a:r>
            <a:endParaRPr lang="fa-IR" sz="8000" b="1" dirty="0">
              <a:latin typeface="Roya" panose="00000400000000000000" pitchFamily="2" charset="-78"/>
            </a:endParaRPr>
          </a:p>
          <a:p>
            <a:pPr algn="ctr" eaLnBrk="1" hangingPunct="1">
              <a:spcBef>
                <a:spcPct val="50000"/>
              </a:spcBef>
            </a:pPr>
            <a:r>
              <a:rPr lang="fa-IR" sz="4800" b="1" dirty="0">
                <a:solidFill>
                  <a:srgbClr val="FFFF00"/>
                </a:solidFill>
                <a:latin typeface="Roya" panose="00000400000000000000" pitchFamily="2" charset="-78"/>
              </a:rPr>
              <a:t>دكتر علی اكبر ولايتی</a:t>
            </a:r>
            <a:endParaRPr lang="en-US" sz="4800" b="1" dirty="0">
              <a:solidFill>
                <a:srgbClr val="FFFF00"/>
              </a:solidFill>
              <a:latin typeface="Roya" panose="00000400000000000000" pitchFamily="2" charset="-78"/>
            </a:endParaRPr>
          </a:p>
        </p:txBody>
      </p:sp>
      <p:sp>
        <p:nvSpPr>
          <p:cNvPr id="6147" name="AutoShape 10"/>
          <p:cNvSpPr>
            <a:spLocks noChangeArrowheads="1"/>
          </p:cNvSpPr>
          <p:nvPr>
            <p:custDataLst>
              <p:tags r:id="rId1"/>
            </p:custDataLst>
          </p:nvPr>
        </p:nvSpPr>
        <p:spPr bwMode="auto">
          <a:xfrm>
            <a:off x="2514600" y="4800600"/>
            <a:ext cx="685800" cy="457200"/>
          </a:xfrm>
          <a:prstGeom prst="downArrow">
            <a:avLst>
              <a:gd name="adj1" fmla="val 0"/>
              <a:gd name="adj2" fmla="val 2777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endParaRPr lang="fa-IR" altLang="en-US" sz="1800"/>
          </a:p>
        </p:txBody>
      </p:sp>
      <p:sp>
        <p:nvSpPr>
          <p:cNvPr id="6148" name="AutoShape 11"/>
          <p:cNvSpPr>
            <a:spLocks noChangeArrowheads="1"/>
          </p:cNvSpPr>
          <p:nvPr>
            <p:custDataLst>
              <p:tags r:id="rId2"/>
            </p:custDataLst>
          </p:nvPr>
        </p:nvSpPr>
        <p:spPr bwMode="auto">
          <a:xfrm>
            <a:off x="1905000" y="3657600"/>
            <a:ext cx="304800" cy="1524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fa-I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15888"/>
            <a:ext cx="8229600" cy="1143000"/>
          </a:xfrm>
        </p:spPr>
        <p:txBody>
          <a:bodyPr/>
          <a:lstStyle/>
          <a:p>
            <a:pPr eaLnBrk="1" hangingPunct="1"/>
            <a:r>
              <a:rPr lang="ar-SA" altLang="en-US" sz="5400" b="1" smtClean="0">
                <a:solidFill>
                  <a:srgbClr val="FFFF00"/>
                </a:solidFill>
              </a:rPr>
              <a:t>معمارى</a:t>
            </a:r>
            <a:endParaRPr lang="en-US" altLang="en-US" sz="5400" b="1" smtClean="0">
              <a:solidFill>
                <a:srgbClr val="FFFF00"/>
              </a:solidFill>
            </a:endParaRPr>
          </a:p>
        </p:txBody>
      </p:sp>
      <p:sp>
        <p:nvSpPr>
          <p:cNvPr id="25603" name="Rectangle 3"/>
          <p:cNvSpPr>
            <a:spLocks noGrp="1" noChangeArrowheads="1"/>
          </p:cNvSpPr>
          <p:nvPr>
            <p:ph type="body" idx="1"/>
          </p:nvPr>
        </p:nvSpPr>
        <p:spPr>
          <a:xfrm>
            <a:off x="142875" y="1384300"/>
            <a:ext cx="8893175" cy="3197225"/>
          </a:xfrm>
        </p:spPr>
        <p:txBody>
          <a:bodyPr/>
          <a:lstStyle/>
          <a:p>
            <a:pPr marL="284163" indent="-284163" algn="just" rtl="1" eaLnBrk="1" hangingPunct="1">
              <a:lnSpc>
                <a:spcPct val="120000"/>
              </a:lnSpc>
            </a:pPr>
            <a:r>
              <a:rPr lang="ar-SA" altLang="en-US" sz="3000" b="1" smtClean="0">
                <a:solidFill>
                  <a:schemeClr val="bg1"/>
                </a:solidFill>
              </a:rPr>
              <a:t>بغداد به</a:t>
            </a:r>
            <a:r>
              <a:rPr lang="fa-IR" altLang="en-US" sz="3000" b="1" smtClean="0">
                <a:solidFill>
                  <a:schemeClr val="bg1"/>
                </a:solidFill>
              </a:rPr>
              <a:t> </a:t>
            </a:r>
            <a:r>
              <a:rPr lang="ar-SA" altLang="en-US" sz="3000" b="1" smtClean="0">
                <a:solidFill>
                  <a:schemeClr val="bg1"/>
                </a:solidFill>
              </a:rPr>
              <a:t>شكل دايره اى ساخته شد و مركز شهر را حصارى درميان گرفته بود كه درون آن حصار، كاخهاى</a:t>
            </a:r>
            <a:r>
              <a:rPr lang="fa-IR" altLang="en-US" sz="3000" b="1" smtClean="0">
                <a:solidFill>
                  <a:schemeClr val="bg1"/>
                </a:solidFill>
              </a:rPr>
              <a:t> </a:t>
            </a:r>
            <a:r>
              <a:rPr lang="ar-SA" altLang="en-US" sz="3000" b="1" smtClean="0">
                <a:solidFill>
                  <a:schemeClr val="bg1"/>
                </a:solidFill>
              </a:rPr>
              <a:t>سبز گنبد خلفا همچون كاخهاى شاهنشاهان ايران برافراشته گرديد</a:t>
            </a:r>
            <a:r>
              <a:rPr lang="fa-IR" altLang="en-US" sz="3000" b="1" smtClean="0">
                <a:solidFill>
                  <a:schemeClr val="bg1"/>
                </a:solidFill>
              </a:rPr>
              <a:t>.</a:t>
            </a:r>
          </a:p>
          <a:p>
            <a:pPr marL="284163" indent="-284163" algn="just" rtl="1" eaLnBrk="1" hangingPunct="1">
              <a:lnSpc>
                <a:spcPct val="120000"/>
              </a:lnSpc>
            </a:pPr>
            <a:r>
              <a:rPr lang="ar-SA" altLang="en-US" sz="3000" b="1" smtClean="0">
                <a:solidFill>
                  <a:schemeClr val="bg1"/>
                </a:solidFill>
              </a:rPr>
              <a:t>ايرانيان در ساختن اين شهر و</a:t>
            </a:r>
            <a:r>
              <a:rPr lang="fa-IR" altLang="en-US" sz="3000" b="1" smtClean="0">
                <a:solidFill>
                  <a:schemeClr val="bg1"/>
                </a:solidFill>
              </a:rPr>
              <a:t> </a:t>
            </a:r>
            <a:r>
              <a:rPr lang="ar-SA" altLang="en-US" sz="3000" b="1" smtClean="0">
                <a:solidFill>
                  <a:schemeClr val="bg1"/>
                </a:solidFill>
              </a:rPr>
              <a:t>فراهم آوردن اسباب و اثاثيه زيباى آن، نقش عمده داشتند</a:t>
            </a:r>
            <a:r>
              <a:rPr lang="fa-IR" altLang="en-US" sz="3000" b="1" smtClean="0">
                <a:solidFill>
                  <a:schemeClr val="bg1"/>
                </a:solidFill>
              </a:rPr>
              <a:t>.</a:t>
            </a:r>
          </a:p>
          <a:p>
            <a:pPr marL="284163" indent="-284163" algn="just" rtl="1" eaLnBrk="1" hangingPunct="1">
              <a:lnSpc>
                <a:spcPct val="120000"/>
              </a:lnSpc>
            </a:pPr>
            <a:r>
              <a:rPr lang="ar-SA" altLang="en-US" sz="3000" b="1" smtClean="0">
                <a:solidFill>
                  <a:schemeClr val="bg1"/>
                </a:solidFill>
              </a:rPr>
              <a:t>زيگموند و لنتفرد، فرستادگان</a:t>
            </a:r>
            <a:r>
              <a:rPr lang="fa-IR" altLang="en-US" sz="3000" b="1" smtClean="0">
                <a:solidFill>
                  <a:schemeClr val="bg1"/>
                </a:solidFill>
              </a:rPr>
              <a:t> </a:t>
            </a:r>
            <a:r>
              <a:rPr lang="ar-SA" altLang="en-US" sz="3000" b="1" smtClean="0">
                <a:solidFill>
                  <a:schemeClr val="bg1"/>
                </a:solidFill>
              </a:rPr>
              <a:t>شارلمانى، بغداد عهد هارون الرشيد را زيبا و ديدنى، و خليفه و بزرگان دربار را مردمى با فرهنگ</a:t>
            </a:r>
            <a:r>
              <a:rPr lang="fa-IR" altLang="en-US" sz="3000" b="1" smtClean="0">
                <a:solidFill>
                  <a:schemeClr val="bg1"/>
                </a:solidFill>
              </a:rPr>
              <a:t> </a:t>
            </a:r>
            <a:r>
              <a:rPr lang="ar-SA" altLang="en-US" sz="3000" b="1" smtClean="0">
                <a:solidFill>
                  <a:schemeClr val="bg1"/>
                </a:solidFill>
              </a:rPr>
              <a:t>و كاخ خليفه را جايگاه فراهم آمدن دانش پژوهان و دانشمندان سرزمينهاى مختلف </a:t>
            </a:r>
            <a:r>
              <a:rPr lang="fa-IR" altLang="en-US" sz="3000" b="1" smtClean="0">
                <a:solidFill>
                  <a:schemeClr val="bg1"/>
                </a:solidFill>
              </a:rPr>
              <a:t>دانسته اند.</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Title 1"/>
          <p:cNvSpPr>
            <a:spLocks noGrp="1"/>
          </p:cNvSpPr>
          <p:nvPr>
            <p:ph type="title"/>
          </p:nvPr>
        </p:nvSpPr>
        <p:spPr>
          <a:xfrm>
            <a:off x="457200" y="142875"/>
            <a:ext cx="8229600" cy="1143000"/>
          </a:xfrm>
        </p:spPr>
        <p:txBody>
          <a:bodyPr/>
          <a:lstStyle/>
          <a:p>
            <a:r>
              <a:rPr lang="fa-IR" altLang="en-US" sz="5400" smtClean="0">
                <a:solidFill>
                  <a:srgbClr val="FFFF00"/>
                </a:solidFill>
                <a:latin typeface="Times New Roman" panose="02020603050405020304" pitchFamily="18" charset="0"/>
                <a:ea typeface="Times New Roman" panose="02020603050405020304" pitchFamily="18" charset="0"/>
                <a:cs typeface="B Titr" panose="00000700000000000000" pitchFamily="2" charset="-78"/>
              </a:rPr>
              <a:t>عبدالقادر مراغي</a:t>
            </a:r>
            <a:endParaRPr lang="en-US" altLang="en-US" sz="5400" smtClean="0">
              <a:solidFill>
                <a:srgbClr val="FFFF00"/>
              </a:solidFill>
              <a:ea typeface="Times New Roman" panose="02020603050405020304" pitchFamily="18" charset="0"/>
              <a:cs typeface="B Titr" panose="00000700000000000000" pitchFamily="2" charset="-78"/>
            </a:endParaRPr>
          </a:p>
        </p:txBody>
      </p:sp>
      <p:sp>
        <p:nvSpPr>
          <p:cNvPr id="196611" name="Content Placeholder 2"/>
          <p:cNvSpPr>
            <a:spLocks noGrp="1"/>
          </p:cNvSpPr>
          <p:nvPr>
            <p:ph idx="1"/>
          </p:nvPr>
        </p:nvSpPr>
        <p:spPr>
          <a:xfrm>
            <a:off x="285750" y="1143000"/>
            <a:ext cx="8572500" cy="4525963"/>
          </a:xfrm>
        </p:spPr>
        <p:txBody>
          <a:bodyPr/>
          <a:lstStyle/>
          <a:p>
            <a:pPr algn="r" rtl="1">
              <a:lnSpc>
                <a:spcPct val="200000"/>
              </a:lnSpc>
            </a:pPr>
            <a:r>
              <a:rPr lang="fa-IR" altLang="en-US" sz="3400" smtClean="0">
                <a:solidFill>
                  <a:schemeClr val="bg1"/>
                </a:solidFill>
              </a:rPr>
              <a:t>آنچه عظمت هنری عبدالقادر را دو چندان می سازد، این است که از یک قرن پیش تا عصر حاضر، موسیقی دانان بسیاری که آثار، طرح ها و یافته های بزرگان تاریخ موسیقی ایران نظیر فارابی، ابن سینا و صفی الدین ارموی را سرمشق قرار داده اند، از عبدالقادر متأثر بوده اند (عقیقی بخشایشی، ج5، ص2660).</a:t>
            </a:r>
            <a:endParaRPr lang="en-US" altLang="en-US" sz="3400" b="1" smtClean="0">
              <a:solidFill>
                <a:schemeClr val="bg1"/>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4" name="Title 1"/>
          <p:cNvSpPr>
            <a:spLocks noGrp="1"/>
          </p:cNvSpPr>
          <p:nvPr>
            <p:ph type="title"/>
          </p:nvPr>
        </p:nvSpPr>
        <p:spPr>
          <a:xfrm>
            <a:off x="457200" y="142875"/>
            <a:ext cx="8229600" cy="1143000"/>
          </a:xfrm>
        </p:spPr>
        <p:txBody>
          <a:bodyPr/>
          <a:lstStyle/>
          <a:p>
            <a:r>
              <a:rPr lang="fa-IR" altLang="en-US" sz="5400" smtClean="0">
                <a:solidFill>
                  <a:srgbClr val="FFFF00"/>
                </a:solidFill>
                <a:latin typeface="Times New Roman" panose="02020603050405020304" pitchFamily="18" charset="0"/>
                <a:ea typeface="Times New Roman" panose="02020603050405020304" pitchFamily="18" charset="0"/>
                <a:cs typeface="B Titr" panose="00000700000000000000" pitchFamily="2" charset="-78"/>
              </a:rPr>
              <a:t>آثار عبدالقادر مراغي</a:t>
            </a:r>
            <a:endParaRPr lang="en-US" altLang="en-US" sz="5400" smtClean="0">
              <a:solidFill>
                <a:srgbClr val="FFFF00"/>
              </a:solidFill>
              <a:ea typeface="Times New Roman" panose="02020603050405020304" pitchFamily="18" charset="0"/>
              <a:cs typeface="B Titr" panose="00000700000000000000" pitchFamily="2" charset="-78"/>
            </a:endParaRPr>
          </a:p>
        </p:txBody>
      </p:sp>
      <p:sp>
        <p:nvSpPr>
          <p:cNvPr id="197635" name="Content Placeholder 2"/>
          <p:cNvSpPr>
            <a:spLocks noGrp="1"/>
          </p:cNvSpPr>
          <p:nvPr>
            <p:ph idx="1"/>
          </p:nvPr>
        </p:nvSpPr>
        <p:spPr>
          <a:xfrm>
            <a:off x="214313" y="1500188"/>
            <a:ext cx="8572500" cy="4525962"/>
          </a:xfrm>
        </p:spPr>
        <p:txBody>
          <a:bodyPr/>
          <a:lstStyle/>
          <a:p>
            <a:pPr algn="r" rtl="1">
              <a:lnSpc>
                <a:spcPct val="150000"/>
              </a:lnSpc>
            </a:pPr>
            <a:r>
              <a:rPr lang="fa-IR" altLang="en-US" sz="3600" b="1" smtClean="0">
                <a:solidFill>
                  <a:schemeClr val="bg1"/>
                </a:solidFill>
              </a:rPr>
              <a:t>کنزالالحان، جامع الالحان، مقاصدالالحان، </a:t>
            </a:r>
          </a:p>
          <a:p>
            <a:pPr algn="r" rtl="1">
              <a:lnSpc>
                <a:spcPct val="150000"/>
              </a:lnSpc>
              <a:buFontTx/>
              <a:buNone/>
            </a:pPr>
            <a:r>
              <a:rPr lang="fa-IR" altLang="en-US" sz="3600" b="1" smtClean="0">
                <a:solidFill>
                  <a:schemeClr val="bg1"/>
                </a:solidFill>
              </a:rPr>
              <a:t>	شرح الادوار(زبده الادوار)</a:t>
            </a:r>
            <a:endParaRPr lang="en-US" altLang="en-US" sz="3600" smtClean="0">
              <a:solidFill>
                <a:schemeClr val="bg1"/>
              </a:solidFill>
            </a:endParaRPr>
          </a:p>
          <a:p>
            <a:pPr algn="r" rtl="1">
              <a:lnSpc>
                <a:spcPct val="150000"/>
              </a:lnSpc>
            </a:pPr>
            <a:r>
              <a:rPr lang="fa-IR" altLang="en-US" sz="3600" smtClean="0">
                <a:solidFill>
                  <a:schemeClr val="bg1"/>
                </a:solidFill>
              </a:rPr>
              <a:t>آثار منسوب به وی عبارتند از: </a:t>
            </a:r>
          </a:p>
          <a:p>
            <a:pPr algn="r" rtl="1">
              <a:lnSpc>
                <a:spcPct val="150000"/>
              </a:lnSpc>
              <a:buFontTx/>
              <a:buNone/>
            </a:pPr>
            <a:r>
              <a:rPr lang="fa-IR" altLang="en-US" sz="3600" b="1" smtClean="0">
                <a:solidFill>
                  <a:schemeClr val="bg1"/>
                </a:solidFill>
              </a:rPr>
              <a:t>	فوائد عشره و لحنیه، صحبت نامه، رساله کوکبی</a:t>
            </a:r>
            <a:endParaRPr lang="en-US" altLang="en-US" sz="3600" smtClean="0">
              <a:solidFill>
                <a:schemeClr val="bg1"/>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8658" name="Title 1"/>
          <p:cNvSpPr>
            <a:spLocks noGrp="1"/>
          </p:cNvSpPr>
          <p:nvPr>
            <p:ph type="title"/>
          </p:nvPr>
        </p:nvSpPr>
        <p:spPr>
          <a:xfrm>
            <a:off x="457200" y="142875"/>
            <a:ext cx="8229600" cy="1143000"/>
          </a:xfrm>
        </p:spPr>
        <p:txBody>
          <a:bodyPr/>
          <a:lstStyle/>
          <a:p>
            <a:r>
              <a:rPr lang="fa-IR" altLang="en-US" sz="4800" smtClean="0">
                <a:solidFill>
                  <a:srgbClr val="FFFF00"/>
                </a:solidFill>
                <a:latin typeface="Times New Roman" panose="02020603050405020304" pitchFamily="18" charset="0"/>
                <a:ea typeface="Times New Roman" panose="02020603050405020304" pitchFamily="18" charset="0"/>
                <a:cs typeface="B Titr" panose="00000700000000000000" pitchFamily="2" charset="-78"/>
              </a:rPr>
              <a:t>آثار عبدالقادر مراغي: كنزالالحان</a:t>
            </a:r>
            <a:endParaRPr lang="en-US" altLang="en-US" sz="4800" smtClean="0">
              <a:solidFill>
                <a:srgbClr val="FFFF00"/>
              </a:solidFill>
              <a:ea typeface="Times New Roman" panose="02020603050405020304" pitchFamily="18" charset="0"/>
              <a:cs typeface="B Titr" panose="00000700000000000000" pitchFamily="2" charset="-78"/>
            </a:endParaRPr>
          </a:p>
        </p:txBody>
      </p:sp>
      <p:sp>
        <p:nvSpPr>
          <p:cNvPr id="198659" name="Content Placeholder 2"/>
          <p:cNvSpPr>
            <a:spLocks noGrp="1"/>
          </p:cNvSpPr>
          <p:nvPr>
            <p:ph idx="1"/>
          </p:nvPr>
        </p:nvSpPr>
        <p:spPr>
          <a:xfrm>
            <a:off x="285750" y="1214438"/>
            <a:ext cx="8572500" cy="4525962"/>
          </a:xfrm>
        </p:spPr>
        <p:txBody>
          <a:bodyPr/>
          <a:lstStyle/>
          <a:p>
            <a:pPr algn="r" rtl="1">
              <a:lnSpc>
                <a:spcPct val="200000"/>
              </a:lnSpc>
            </a:pPr>
            <a:r>
              <a:rPr lang="fa-IR" altLang="en-US" sz="2800" b="1" smtClean="0">
                <a:solidFill>
                  <a:schemeClr val="bg1"/>
                </a:solidFill>
              </a:rPr>
              <a:t>نخستین اثر عبدالقادر مراغی است که مجموعه آهنگ های موسیقی و نمونه کامل ساخته های او به شمار می رود.</a:t>
            </a:r>
          </a:p>
          <a:p>
            <a:pPr algn="r" rtl="1">
              <a:lnSpc>
                <a:spcPct val="200000"/>
              </a:lnSpc>
            </a:pPr>
            <a:r>
              <a:rPr lang="fa-IR" altLang="en-US" sz="2800" b="1" smtClean="0">
                <a:solidFill>
                  <a:schemeClr val="bg1"/>
                </a:solidFill>
              </a:rPr>
              <a:t>از این کتاب نفیس، که در آن عبدالقادر تصنیف های خود را به خط مخصوصی نوشته بوده، نسخه ای در دست نیست و نمی توان درباره خط موسیقی او که در واقع کار «نت» امروز را می کرده است، اظهار نظر کرد. </a:t>
            </a:r>
            <a:endParaRPr lang="fa-IR" altLang="en-US" sz="3600" b="1" smtClean="0">
              <a:solidFill>
                <a:schemeClr val="bg1"/>
              </a:solidFill>
            </a:endParaRPr>
          </a:p>
          <a:p>
            <a:pPr algn="r" rtl="1">
              <a:lnSpc>
                <a:spcPct val="150000"/>
              </a:lnSpc>
            </a:pPr>
            <a:endParaRPr lang="en-US" altLang="en-US" sz="3600" smtClean="0">
              <a:solidFill>
                <a:schemeClr val="bg1"/>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682" name="Title 1"/>
          <p:cNvSpPr>
            <a:spLocks noGrp="1"/>
          </p:cNvSpPr>
          <p:nvPr>
            <p:ph type="title"/>
          </p:nvPr>
        </p:nvSpPr>
        <p:spPr>
          <a:xfrm>
            <a:off x="457200" y="142875"/>
            <a:ext cx="8229600" cy="1143000"/>
          </a:xfrm>
        </p:spPr>
        <p:txBody>
          <a:bodyPr/>
          <a:lstStyle/>
          <a:p>
            <a:r>
              <a:rPr lang="fa-IR" altLang="en-US" sz="4800" smtClean="0">
                <a:solidFill>
                  <a:srgbClr val="FFFF00"/>
                </a:solidFill>
                <a:latin typeface="Times New Roman" panose="02020603050405020304" pitchFamily="18" charset="0"/>
                <a:ea typeface="Times New Roman" panose="02020603050405020304" pitchFamily="18" charset="0"/>
                <a:cs typeface="B Titr" panose="00000700000000000000" pitchFamily="2" charset="-78"/>
              </a:rPr>
              <a:t>آثار عبدالقادر مراغي: جامع الالحان</a:t>
            </a:r>
            <a:endParaRPr lang="en-US" altLang="en-US" sz="4800" smtClean="0">
              <a:solidFill>
                <a:srgbClr val="FFFF00"/>
              </a:solidFill>
              <a:ea typeface="Times New Roman" panose="02020603050405020304" pitchFamily="18" charset="0"/>
              <a:cs typeface="B Titr" panose="00000700000000000000" pitchFamily="2" charset="-78"/>
            </a:endParaRPr>
          </a:p>
        </p:txBody>
      </p:sp>
      <p:sp>
        <p:nvSpPr>
          <p:cNvPr id="199683" name="Content Placeholder 2"/>
          <p:cNvSpPr>
            <a:spLocks noGrp="1"/>
          </p:cNvSpPr>
          <p:nvPr>
            <p:ph idx="1"/>
          </p:nvPr>
        </p:nvSpPr>
        <p:spPr>
          <a:xfrm>
            <a:off x="285750" y="1143000"/>
            <a:ext cx="8572500" cy="4525963"/>
          </a:xfrm>
        </p:spPr>
        <p:txBody>
          <a:bodyPr/>
          <a:lstStyle/>
          <a:p>
            <a:pPr algn="r" rtl="1">
              <a:lnSpc>
                <a:spcPct val="150000"/>
              </a:lnSpc>
            </a:pPr>
            <a:r>
              <a:rPr lang="fa-IR" altLang="en-US" sz="3900" b="1" smtClean="0">
                <a:solidFill>
                  <a:schemeClr val="bg1"/>
                </a:solidFill>
              </a:rPr>
              <a:t>دربردارنده همه قواعد موسیقی و مهمترین اثر فارسی عبدالقادر است و برای تعلیم دو فرزندش «عبدالرحیم» و «عبدالرحمان» بوده است.</a:t>
            </a:r>
          </a:p>
          <a:p>
            <a:pPr algn="r" rtl="1">
              <a:lnSpc>
                <a:spcPct val="150000"/>
              </a:lnSpc>
            </a:pPr>
            <a:r>
              <a:rPr lang="fa-IR" altLang="en-US" sz="3900" b="1" smtClean="0">
                <a:solidFill>
                  <a:schemeClr val="bg1"/>
                </a:solidFill>
              </a:rPr>
              <a:t>  شامل دیباچه و دوازده بخش وپی گفتار بوده و دیباچه و پی گفتار و هر یک از بخش ها دارای چند فصل است. </a:t>
            </a:r>
            <a:endParaRPr lang="en-US" altLang="en-US" sz="3900" b="1" smtClean="0">
              <a:solidFill>
                <a:schemeClr val="bg1"/>
              </a:solidFill>
            </a:endParaRPr>
          </a:p>
          <a:p>
            <a:pPr algn="r" rtl="1">
              <a:lnSpc>
                <a:spcPct val="150000"/>
              </a:lnSpc>
            </a:pPr>
            <a:endParaRPr lang="en-US" altLang="en-US" sz="4800" b="1" smtClean="0">
              <a:solidFill>
                <a:schemeClr val="bg1"/>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0706" name="Title 1"/>
          <p:cNvSpPr>
            <a:spLocks noGrp="1"/>
          </p:cNvSpPr>
          <p:nvPr>
            <p:ph type="title"/>
          </p:nvPr>
        </p:nvSpPr>
        <p:spPr>
          <a:xfrm>
            <a:off x="457200" y="142875"/>
            <a:ext cx="8229600" cy="1143000"/>
          </a:xfrm>
        </p:spPr>
        <p:txBody>
          <a:bodyPr/>
          <a:lstStyle/>
          <a:p>
            <a:r>
              <a:rPr lang="fa-IR" altLang="en-US" sz="4800" smtClean="0">
                <a:solidFill>
                  <a:srgbClr val="FFFF00"/>
                </a:solidFill>
                <a:latin typeface="Times New Roman" panose="02020603050405020304" pitchFamily="18" charset="0"/>
                <a:ea typeface="Times New Roman" panose="02020603050405020304" pitchFamily="18" charset="0"/>
                <a:cs typeface="B Titr" panose="00000700000000000000" pitchFamily="2" charset="-78"/>
              </a:rPr>
              <a:t>آثار عبدالقادر مراغي: جامع الالحان</a:t>
            </a:r>
            <a:endParaRPr lang="en-US" altLang="en-US" sz="4800" smtClean="0">
              <a:solidFill>
                <a:srgbClr val="FFFF00"/>
              </a:solidFill>
              <a:ea typeface="Times New Roman" panose="02020603050405020304" pitchFamily="18" charset="0"/>
              <a:cs typeface="B Titr" panose="00000700000000000000" pitchFamily="2" charset="-78"/>
            </a:endParaRPr>
          </a:p>
        </p:txBody>
      </p:sp>
      <p:sp>
        <p:nvSpPr>
          <p:cNvPr id="200707" name="Content Placeholder 2"/>
          <p:cNvSpPr>
            <a:spLocks noGrp="1"/>
          </p:cNvSpPr>
          <p:nvPr>
            <p:ph idx="1"/>
          </p:nvPr>
        </p:nvSpPr>
        <p:spPr>
          <a:xfrm>
            <a:off x="285750" y="1403350"/>
            <a:ext cx="8572500" cy="4525963"/>
          </a:xfrm>
        </p:spPr>
        <p:txBody>
          <a:bodyPr/>
          <a:lstStyle/>
          <a:p>
            <a:pPr algn="r" rtl="1">
              <a:lnSpc>
                <a:spcPct val="150000"/>
              </a:lnSpc>
            </a:pPr>
            <a:r>
              <a:rPr lang="fa-IR" altLang="en-US" sz="3600" b="1" smtClean="0">
                <a:solidFill>
                  <a:schemeClr val="bg1"/>
                </a:solidFill>
              </a:rPr>
              <a:t>بر خلاف اخوان الصفا و دیگر رسایل فلسفی که بنیان های نظری موسیقی را نیز شرح می دهند، یا نقدی که فارابی در مقدمه موسیقی کبیر بر آرای فیثاغورس دارد عبدالقادر به مباحث نظری و فلسفی موسیقی توجهی نداشته و فقط ازوجه فنی موسیقی سخن گفته است.</a:t>
            </a:r>
            <a:endParaRPr lang="en-US" altLang="en-US" sz="3600" b="1" smtClean="0">
              <a:solidFill>
                <a:schemeClr val="bg1"/>
              </a:solidFill>
            </a:endParaRPr>
          </a:p>
          <a:p>
            <a:pPr algn="r" rtl="1">
              <a:lnSpc>
                <a:spcPct val="150000"/>
              </a:lnSpc>
            </a:pPr>
            <a:endParaRPr lang="en-US" altLang="en-US" sz="3600" smtClean="0">
              <a:solidFill>
                <a:schemeClr val="bg1"/>
              </a:solidFil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30" name="Title 1"/>
          <p:cNvSpPr>
            <a:spLocks noGrp="1"/>
          </p:cNvSpPr>
          <p:nvPr>
            <p:ph type="title"/>
          </p:nvPr>
        </p:nvSpPr>
        <p:spPr>
          <a:xfrm>
            <a:off x="457200" y="142875"/>
            <a:ext cx="8229600" cy="1143000"/>
          </a:xfrm>
        </p:spPr>
        <p:txBody>
          <a:bodyPr/>
          <a:lstStyle/>
          <a:p>
            <a:r>
              <a:rPr lang="fa-IR" altLang="en-US" sz="4800" smtClean="0">
                <a:solidFill>
                  <a:srgbClr val="FFFF00"/>
                </a:solidFill>
                <a:latin typeface="Times New Roman" panose="02020603050405020304" pitchFamily="18" charset="0"/>
                <a:ea typeface="Times New Roman" panose="02020603050405020304" pitchFamily="18" charset="0"/>
                <a:cs typeface="B Titr" panose="00000700000000000000" pitchFamily="2" charset="-78"/>
              </a:rPr>
              <a:t>آثار عبدالقادر مراغي: جامع الالحان</a:t>
            </a:r>
            <a:endParaRPr lang="en-US" altLang="en-US" sz="4800" smtClean="0">
              <a:solidFill>
                <a:srgbClr val="FFFF00"/>
              </a:solidFill>
              <a:ea typeface="Times New Roman" panose="02020603050405020304" pitchFamily="18" charset="0"/>
              <a:cs typeface="B Titr" panose="00000700000000000000" pitchFamily="2" charset="-78"/>
            </a:endParaRPr>
          </a:p>
        </p:txBody>
      </p:sp>
      <p:sp>
        <p:nvSpPr>
          <p:cNvPr id="201731" name="Content Placeholder 2"/>
          <p:cNvSpPr>
            <a:spLocks noGrp="1"/>
          </p:cNvSpPr>
          <p:nvPr>
            <p:ph idx="1"/>
          </p:nvPr>
        </p:nvSpPr>
        <p:spPr>
          <a:xfrm>
            <a:off x="285750" y="1403350"/>
            <a:ext cx="8715375" cy="4525963"/>
          </a:xfrm>
        </p:spPr>
        <p:txBody>
          <a:bodyPr/>
          <a:lstStyle/>
          <a:p>
            <a:pPr algn="r" rtl="1">
              <a:lnSpc>
                <a:spcPct val="150000"/>
              </a:lnSpc>
            </a:pPr>
            <a:r>
              <a:rPr lang="fa-IR" altLang="en-US" sz="3600" b="1" smtClean="0">
                <a:solidFill>
                  <a:schemeClr val="bg1"/>
                </a:solidFill>
              </a:rPr>
              <a:t>مباحثی در مقدمه جامع الالحان در باب نقش موسیقی در فراگیری قرآن و زیبا خواندن آن و نیز کاربرد آن در پزشکی مطرح شده است. </a:t>
            </a:r>
          </a:p>
          <a:p>
            <a:pPr algn="r" rtl="1">
              <a:lnSpc>
                <a:spcPct val="150000"/>
              </a:lnSpc>
            </a:pPr>
            <a:r>
              <a:rPr lang="fa-IR" altLang="en-US" sz="3600" b="1" smtClean="0">
                <a:solidFill>
                  <a:schemeClr val="bg1"/>
                </a:solidFill>
              </a:rPr>
              <a:t>تلاش عبدالقادر در تبیین لزوم کاربرد ریاضیات در علم موسیقی، رجوع به همان تقسیم مألوف در فلسفه اسلامی است.</a:t>
            </a:r>
            <a:endParaRPr lang="en-US" altLang="en-US" sz="3600" b="1" smtClean="0">
              <a:solidFill>
                <a:schemeClr val="bg1"/>
              </a:solidFill>
            </a:endParaRPr>
          </a:p>
          <a:p>
            <a:pPr algn="r" rtl="1">
              <a:lnSpc>
                <a:spcPct val="150000"/>
              </a:lnSpc>
            </a:pPr>
            <a:endParaRPr lang="en-US" altLang="en-US" sz="3600" smtClean="0">
              <a:solidFill>
                <a:schemeClr val="bg1"/>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2754" name="Title 1"/>
          <p:cNvSpPr>
            <a:spLocks noGrp="1"/>
          </p:cNvSpPr>
          <p:nvPr>
            <p:ph type="title"/>
          </p:nvPr>
        </p:nvSpPr>
        <p:spPr>
          <a:xfrm>
            <a:off x="457200" y="142875"/>
            <a:ext cx="8229600" cy="1143000"/>
          </a:xfrm>
        </p:spPr>
        <p:txBody>
          <a:bodyPr/>
          <a:lstStyle/>
          <a:p>
            <a:r>
              <a:rPr lang="fa-IR" altLang="en-US" sz="4800" smtClean="0">
                <a:solidFill>
                  <a:srgbClr val="FFFF00"/>
                </a:solidFill>
                <a:latin typeface="Times New Roman" panose="02020603050405020304" pitchFamily="18" charset="0"/>
                <a:ea typeface="Times New Roman" panose="02020603050405020304" pitchFamily="18" charset="0"/>
                <a:cs typeface="B Titr" panose="00000700000000000000" pitchFamily="2" charset="-78"/>
              </a:rPr>
              <a:t>آثار عبدالقادر مراغي: جامع الالحان</a:t>
            </a:r>
            <a:endParaRPr lang="en-US" altLang="en-US" sz="4800" smtClean="0">
              <a:solidFill>
                <a:srgbClr val="FFFF00"/>
              </a:solidFill>
              <a:ea typeface="Times New Roman" panose="02020603050405020304" pitchFamily="18" charset="0"/>
              <a:cs typeface="B Titr" panose="00000700000000000000" pitchFamily="2" charset="-78"/>
            </a:endParaRPr>
          </a:p>
        </p:txBody>
      </p:sp>
      <p:sp>
        <p:nvSpPr>
          <p:cNvPr id="202755" name="Content Placeholder 2"/>
          <p:cNvSpPr>
            <a:spLocks noGrp="1"/>
          </p:cNvSpPr>
          <p:nvPr>
            <p:ph idx="1"/>
          </p:nvPr>
        </p:nvSpPr>
        <p:spPr>
          <a:xfrm>
            <a:off x="142875" y="1357313"/>
            <a:ext cx="8715375" cy="4525962"/>
          </a:xfrm>
        </p:spPr>
        <p:txBody>
          <a:bodyPr/>
          <a:lstStyle/>
          <a:p>
            <a:pPr algn="r" rtl="1">
              <a:lnSpc>
                <a:spcPct val="150000"/>
              </a:lnSpc>
            </a:pPr>
            <a:r>
              <a:rPr lang="fa-IR" altLang="en-US" sz="3600" b="1" smtClean="0">
                <a:solidFill>
                  <a:schemeClr val="bg1"/>
                </a:solidFill>
              </a:rPr>
              <a:t>از نظر مراغی، نوازندگان و هنرمندان موسیقی باید دارای کردار واخلاق پسندیده باشند. </a:t>
            </a:r>
          </a:p>
          <a:p>
            <a:pPr algn="r" rtl="1">
              <a:lnSpc>
                <a:spcPct val="150000"/>
              </a:lnSpc>
            </a:pPr>
            <a:r>
              <a:rPr lang="fa-IR" altLang="en-US" sz="3600" b="1" smtClean="0">
                <a:solidFill>
                  <a:schemeClr val="bg1"/>
                </a:solidFill>
              </a:rPr>
              <a:t>او در خاتمه کتاب جامع الالحان در حدود بیست و پنج سطر آداب اخلاقی مباشران موسیقی را، موجز و مختصر، بیان کرده و دوازده صفت پسندیده را برای آنان ذکر کرده است.</a:t>
            </a:r>
            <a:endParaRPr lang="en-US" altLang="en-US" sz="3600" b="1" smtClean="0">
              <a:solidFill>
                <a:schemeClr val="bg1"/>
              </a:solidFill>
            </a:endParaRPr>
          </a:p>
          <a:p>
            <a:pPr algn="r" rtl="1">
              <a:lnSpc>
                <a:spcPct val="150000"/>
              </a:lnSpc>
            </a:pPr>
            <a:endParaRPr lang="en-US" altLang="en-US" sz="3600" b="1" smtClean="0">
              <a:solidFill>
                <a:schemeClr val="bg1"/>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78" name="Title 1"/>
          <p:cNvSpPr>
            <a:spLocks noGrp="1"/>
          </p:cNvSpPr>
          <p:nvPr>
            <p:ph type="title"/>
          </p:nvPr>
        </p:nvSpPr>
        <p:spPr>
          <a:xfrm>
            <a:off x="457200" y="142875"/>
            <a:ext cx="8229600" cy="1143000"/>
          </a:xfrm>
        </p:spPr>
        <p:txBody>
          <a:bodyPr/>
          <a:lstStyle/>
          <a:p>
            <a:r>
              <a:rPr lang="fa-IR" altLang="en-US" sz="4800" smtClean="0">
                <a:solidFill>
                  <a:srgbClr val="FFFF00"/>
                </a:solidFill>
                <a:latin typeface="Times New Roman" panose="02020603050405020304" pitchFamily="18" charset="0"/>
                <a:ea typeface="Times New Roman" panose="02020603050405020304" pitchFamily="18" charset="0"/>
                <a:cs typeface="B Titr" panose="00000700000000000000" pitchFamily="2" charset="-78"/>
              </a:rPr>
              <a:t>آثار عبدالقادر مراغي: جامع الالحان</a:t>
            </a:r>
            <a:endParaRPr lang="en-US" altLang="en-US" sz="4800" smtClean="0">
              <a:solidFill>
                <a:srgbClr val="FFFF00"/>
              </a:solidFill>
              <a:ea typeface="Times New Roman" panose="02020603050405020304" pitchFamily="18" charset="0"/>
              <a:cs typeface="B Titr" panose="00000700000000000000" pitchFamily="2" charset="-78"/>
            </a:endParaRPr>
          </a:p>
        </p:txBody>
      </p:sp>
      <p:sp>
        <p:nvSpPr>
          <p:cNvPr id="203779" name="Content Placeholder 2"/>
          <p:cNvSpPr>
            <a:spLocks noGrp="1"/>
          </p:cNvSpPr>
          <p:nvPr>
            <p:ph idx="1"/>
          </p:nvPr>
        </p:nvSpPr>
        <p:spPr>
          <a:xfrm>
            <a:off x="142875" y="1260475"/>
            <a:ext cx="8715375" cy="4525963"/>
          </a:xfrm>
        </p:spPr>
        <p:txBody>
          <a:bodyPr/>
          <a:lstStyle/>
          <a:p>
            <a:pPr algn="r" rtl="1">
              <a:lnSpc>
                <a:spcPct val="150000"/>
              </a:lnSpc>
            </a:pPr>
            <a:r>
              <a:rPr lang="fa-IR" altLang="en-US" b="1" smtClean="0">
                <a:solidFill>
                  <a:schemeClr val="bg1"/>
                </a:solidFill>
              </a:rPr>
              <a:t>در بخش خاتمه (فصل سادس) جامع الالحان پس از توضیح مختصری درباره تأثیر نغمات در مزاج ها، با ذکر شواهدی از نغمات و آهنگهایی که می تواند حالات گوناگونی نظیر حزن، خواب، گریه یا رقت پدید آورد به هنر نمایی خود، یعنی خواندن و نواختن عود در مجالس، اشاره کرده که منجر به گریستن و در خواب شدن اهل مجلس شده (تکرار داستان فارابی در وفیات الاعیان ابن خلکان).</a:t>
            </a:r>
            <a:endParaRPr lang="en-US" altLang="en-US" smtClean="0">
              <a:solidFill>
                <a:schemeClr val="bg1"/>
              </a:solidFill>
            </a:endParaRPr>
          </a:p>
          <a:p>
            <a:pPr algn="r" rtl="1">
              <a:lnSpc>
                <a:spcPct val="150000"/>
              </a:lnSpc>
              <a:buFontTx/>
              <a:buNone/>
            </a:pPr>
            <a:endParaRPr lang="en-US" altLang="en-US" sz="3600" b="1" smtClean="0">
              <a:solidFill>
                <a:schemeClr val="bg1"/>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02" name="Title 1"/>
          <p:cNvSpPr>
            <a:spLocks noGrp="1"/>
          </p:cNvSpPr>
          <p:nvPr>
            <p:ph type="title"/>
          </p:nvPr>
        </p:nvSpPr>
        <p:spPr>
          <a:xfrm>
            <a:off x="457200" y="285750"/>
            <a:ext cx="8229600" cy="1143000"/>
          </a:xfrm>
        </p:spPr>
        <p:txBody>
          <a:bodyPr/>
          <a:lstStyle/>
          <a:p>
            <a:r>
              <a:rPr lang="fa-IR" altLang="en-US" sz="4800" smtClean="0">
                <a:solidFill>
                  <a:srgbClr val="FFFF00"/>
                </a:solidFill>
                <a:latin typeface="Times New Roman" panose="02020603050405020304" pitchFamily="18" charset="0"/>
                <a:ea typeface="Times New Roman" panose="02020603050405020304" pitchFamily="18" charset="0"/>
                <a:cs typeface="B Titr" panose="00000700000000000000" pitchFamily="2" charset="-78"/>
              </a:rPr>
              <a:t>آثار عبدالقادر مراغي: مقاصد الالحان</a:t>
            </a:r>
            <a:endParaRPr lang="en-US" altLang="en-US" sz="4800" smtClean="0">
              <a:solidFill>
                <a:srgbClr val="FFFF00"/>
              </a:solidFill>
              <a:ea typeface="Times New Roman" panose="02020603050405020304" pitchFamily="18" charset="0"/>
              <a:cs typeface="B Titr" panose="00000700000000000000" pitchFamily="2" charset="-78"/>
            </a:endParaRPr>
          </a:p>
        </p:txBody>
      </p:sp>
      <p:sp>
        <p:nvSpPr>
          <p:cNvPr id="204803" name="Content Placeholder 2"/>
          <p:cNvSpPr>
            <a:spLocks noGrp="1"/>
          </p:cNvSpPr>
          <p:nvPr>
            <p:ph idx="1"/>
          </p:nvPr>
        </p:nvSpPr>
        <p:spPr>
          <a:xfrm>
            <a:off x="214313" y="1760538"/>
            <a:ext cx="8715375" cy="4525962"/>
          </a:xfrm>
        </p:spPr>
        <p:txBody>
          <a:bodyPr/>
          <a:lstStyle/>
          <a:p>
            <a:pPr algn="r" rtl="1">
              <a:lnSpc>
                <a:spcPct val="150000"/>
              </a:lnSpc>
            </a:pPr>
            <a:r>
              <a:rPr lang="fa-IR" altLang="en-US" sz="4000" b="1" smtClean="0">
                <a:solidFill>
                  <a:schemeClr val="bg1"/>
                </a:solidFill>
              </a:rPr>
              <a:t>مقاصد الالحان خلاصه جامع الالحان و دومین </a:t>
            </a:r>
          </a:p>
          <a:p>
            <a:pPr algn="r" rtl="1">
              <a:lnSpc>
                <a:spcPct val="150000"/>
              </a:lnSpc>
              <a:buFontTx/>
              <a:buNone/>
            </a:pPr>
            <a:r>
              <a:rPr lang="fa-IR" altLang="en-US" sz="4000" b="1" smtClean="0">
                <a:solidFill>
                  <a:schemeClr val="bg1"/>
                </a:solidFill>
              </a:rPr>
              <a:t>	اثر عبدالقادر مراغی است که در بر دارنده نام تصنیف ها و آهنگهای اوست.</a:t>
            </a:r>
            <a:endParaRPr lang="en-US" altLang="en-US" sz="4000" b="1" smtClean="0">
              <a:solidFill>
                <a:schemeClr val="bg1"/>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Title 1"/>
          <p:cNvSpPr>
            <a:spLocks noGrp="1"/>
          </p:cNvSpPr>
          <p:nvPr>
            <p:ph type="title"/>
          </p:nvPr>
        </p:nvSpPr>
        <p:spPr>
          <a:xfrm>
            <a:off x="457200" y="285750"/>
            <a:ext cx="8229600" cy="1143000"/>
          </a:xfrm>
        </p:spPr>
        <p:txBody>
          <a:bodyPr/>
          <a:lstStyle/>
          <a:p>
            <a:r>
              <a:rPr lang="fa-IR" altLang="en-US" sz="4800" smtClean="0">
                <a:solidFill>
                  <a:srgbClr val="FFFF00"/>
                </a:solidFill>
                <a:latin typeface="Times New Roman" panose="02020603050405020304" pitchFamily="18" charset="0"/>
                <a:ea typeface="Times New Roman" panose="02020603050405020304" pitchFamily="18" charset="0"/>
                <a:cs typeface="B Titr" panose="00000700000000000000" pitchFamily="2" charset="-78"/>
              </a:rPr>
              <a:t>آثار عبدالقادر مراغي: </a:t>
            </a:r>
            <a:r>
              <a:rPr lang="fa-IR" altLang="en-US" sz="4800" b="1" smtClean="0">
                <a:solidFill>
                  <a:srgbClr val="FFFF00"/>
                </a:solidFill>
                <a:ea typeface="Times New Roman" panose="02020603050405020304" pitchFamily="18" charset="0"/>
                <a:cs typeface="B Titr" panose="00000700000000000000" pitchFamily="2" charset="-78"/>
              </a:rPr>
              <a:t>شرح الادوار</a:t>
            </a:r>
            <a:endParaRPr lang="en-US" altLang="en-US" sz="4800" smtClean="0">
              <a:solidFill>
                <a:srgbClr val="FFFF00"/>
              </a:solidFill>
              <a:ea typeface="Times New Roman" panose="02020603050405020304" pitchFamily="18" charset="0"/>
              <a:cs typeface="B Titr" panose="00000700000000000000" pitchFamily="2" charset="-78"/>
            </a:endParaRPr>
          </a:p>
        </p:txBody>
      </p:sp>
      <p:sp>
        <p:nvSpPr>
          <p:cNvPr id="205827" name="Content Placeholder 2"/>
          <p:cNvSpPr>
            <a:spLocks noGrp="1"/>
          </p:cNvSpPr>
          <p:nvPr>
            <p:ph idx="1"/>
          </p:nvPr>
        </p:nvSpPr>
        <p:spPr>
          <a:xfrm>
            <a:off x="214313" y="1643063"/>
            <a:ext cx="8715375" cy="4525962"/>
          </a:xfrm>
        </p:spPr>
        <p:txBody>
          <a:bodyPr/>
          <a:lstStyle/>
          <a:p>
            <a:pPr algn="r" rtl="1">
              <a:lnSpc>
                <a:spcPct val="150000"/>
              </a:lnSpc>
            </a:pPr>
            <a:r>
              <a:rPr lang="fa-IR" altLang="en-US" b="1" smtClean="0">
                <a:solidFill>
                  <a:schemeClr val="bg1"/>
                </a:solidFill>
              </a:rPr>
              <a:t>در تفسیر کتاب الادوار تالیف صفی الدین ارموی است.</a:t>
            </a:r>
          </a:p>
          <a:p>
            <a:pPr algn="r" rtl="1">
              <a:lnSpc>
                <a:spcPct val="150000"/>
              </a:lnSpc>
            </a:pPr>
            <a:r>
              <a:rPr lang="fa-IR" altLang="en-US" b="1" smtClean="0">
                <a:solidFill>
                  <a:schemeClr val="bg1"/>
                </a:solidFill>
              </a:rPr>
              <a:t>از لحاظ نثر فارسی و سبک شناسی نیز یکی از نمونه های </a:t>
            </a:r>
          </a:p>
          <a:p>
            <a:pPr algn="r" rtl="1">
              <a:lnSpc>
                <a:spcPct val="150000"/>
              </a:lnSpc>
              <a:buFontTx/>
              <a:buNone/>
            </a:pPr>
            <a:r>
              <a:rPr lang="fa-IR" altLang="en-US" b="1" smtClean="0">
                <a:solidFill>
                  <a:schemeClr val="bg1"/>
                </a:solidFill>
              </a:rPr>
              <a:t>	کم نظیر فنی به شمار می رود که در تدوین فرهنگ فارسی موسیقی مورد توجه بسیاری قرار گرفته است هر چند از جنبه تاریخی به اشارات زود گذری محدود می شود، بیان کننده برخی حوادث تاریخی آن دوران است.</a:t>
            </a:r>
            <a:endParaRPr lang="en-US" altLang="en-US" b="1" smtClean="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61925"/>
            <a:ext cx="8229600" cy="1143000"/>
          </a:xfrm>
        </p:spPr>
        <p:txBody>
          <a:bodyPr/>
          <a:lstStyle/>
          <a:p>
            <a:pPr eaLnBrk="1" hangingPunct="1"/>
            <a:r>
              <a:rPr lang="ar-SA" altLang="en-US" sz="5400" b="1" smtClean="0">
                <a:solidFill>
                  <a:srgbClr val="FFFF00"/>
                </a:solidFill>
              </a:rPr>
              <a:t>معمارى</a:t>
            </a:r>
            <a:endParaRPr lang="en-US" altLang="en-US" sz="5400" b="1" smtClean="0">
              <a:solidFill>
                <a:srgbClr val="FFFF00"/>
              </a:solidFill>
            </a:endParaRPr>
          </a:p>
        </p:txBody>
      </p:sp>
      <p:sp>
        <p:nvSpPr>
          <p:cNvPr id="27651" name="Rectangle 3"/>
          <p:cNvSpPr>
            <a:spLocks noGrp="1" noChangeArrowheads="1"/>
          </p:cNvSpPr>
          <p:nvPr>
            <p:ph type="body" idx="1"/>
          </p:nvPr>
        </p:nvSpPr>
        <p:spPr>
          <a:xfrm>
            <a:off x="250825" y="404813"/>
            <a:ext cx="8785225" cy="3197225"/>
          </a:xfrm>
        </p:spPr>
        <p:txBody>
          <a:bodyPr/>
          <a:lstStyle/>
          <a:p>
            <a:pPr marL="284163" indent="-284163" algn="just" rtl="1" eaLnBrk="1" hangingPunct="1">
              <a:lnSpc>
                <a:spcPct val="120000"/>
              </a:lnSpc>
            </a:pPr>
            <a:r>
              <a:rPr lang="fa-IR" altLang="en-US" b="1" smtClean="0">
                <a:solidFill>
                  <a:schemeClr val="bg1"/>
                </a:solidFill>
              </a:rPr>
              <a:t>مسجد جامع سامرا:</a:t>
            </a:r>
          </a:p>
          <a:p>
            <a:pPr marL="284163" indent="-284163" algn="just" rtl="1" eaLnBrk="1" hangingPunct="1">
              <a:lnSpc>
                <a:spcPct val="120000"/>
              </a:lnSpc>
              <a:buClr>
                <a:srgbClr val="00FFFF"/>
              </a:buClr>
              <a:buFont typeface="Wingdings" panose="05000000000000000000" pitchFamily="2" charset="2"/>
              <a:buChar char="§"/>
            </a:pPr>
            <a:r>
              <a:rPr lang="fa-IR" altLang="en-US" b="1" smtClean="0">
                <a:solidFill>
                  <a:schemeClr val="bg1"/>
                </a:solidFill>
              </a:rPr>
              <a:t> بزرگترین مسجد جهان اسلام از نظر مساحت بوده و در طی سالهای852-848 میلادی (235-231ق) به دستور المعتصم و المتوکل عباسی ساخته شد.</a:t>
            </a:r>
          </a:p>
          <a:p>
            <a:pPr marL="284163" indent="-284163" algn="just" rtl="1" eaLnBrk="1" hangingPunct="1">
              <a:lnSpc>
                <a:spcPct val="120000"/>
              </a:lnSpc>
              <a:buClr>
                <a:srgbClr val="00FFFF"/>
              </a:buClr>
              <a:buFont typeface="Wingdings" panose="05000000000000000000" pitchFamily="2" charset="2"/>
              <a:buChar char="§"/>
            </a:pPr>
            <a:r>
              <a:rPr lang="fa-IR" altLang="en-US" b="1" smtClean="0">
                <a:solidFill>
                  <a:schemeClr val="bg1"/>
                </a:solidFill>
              </a:rPr>
              <a:t>این مسجد به دلیل داشتن مناره حلزونی که پیچ حلزون آن    بر خلاف چرخش عقربه های ساعت به بالا می رود، منحصر به فرد است و بعضی ساختار این مناره را الهام گرفته از        برج بابل می دانند.</a:t>
            </a:r>
          </a:p>
          <a:p>
            <a:pPr marL="284163" indent="-284163" algn="just" rtl="1" eaLnBrk="1" hangingPunct="1">
              <a:lnSpc>
                <a:spcPct val="120000"/>
              </a:lnSpc>
              <a:buClr>
                <a:srgbClr val="00FFFF"/>
              </a:buClr>
              <a:buFont typeface="Wingdings" panose="05000000000000000000" pitchFamily="2" charset="2"/>
              <a:buChar char="§"/>
            </a:pPr>
            <a:r>
              <a:rPr lang="fa-IR" altLang="en-US" b="1" smtClean="0">
                <a:solidFill>
                  <a:schemeClr val="bg1"/>
                </a:solidFill>
              </a:rPr>
              <a:t>ارتفاع مناره 52 متر و مساحت کل مسجد 38000 متر مربع می باشد و گنجایش حدود 8000 نمازگزار را دارد.</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6850" name="Title 1"/>
          <p:cNvSpPr>
            <a:spLocks noGrp="1"/>
          </p:cNvSpPr>
          <p:nvPr>
            <p:ph type="title"/>
          </p:nvPr>
        </p:nvSpPr>
        <p:spPr>
          <a:xfrm>
            <a:off x="457200" y="285750"/>
            <a:ext cx="8229600" cy="1143000"/>
          </a:xfrm>
        </p:spPr>
        <p:txBody>
          <a:bodyPr/>
          <a:lstStyle/>
          <a:p>
            <a:r>
              <a:rPr lang="fa-IR" altLang="en-US" sz="4800" smtClean="0">
                <a:solidFill>
                  <a:srgbClr val="FFFF00"/>
                </a:solidFill>
                <a:latin typeface="Times New Roman" panose="02020603050405020304" pitchFamily="18" charset="0"/>
                <a:ea typeface="Times New Roman" panose="02020603050405020304" pitchFamily="18" charset="0"/>
                <a:cs typeface="B Titr" panose="00000700000000000000" pitchFamily="2" charset="-78"/>
              </a:rPr>
              <a:t>آثار عبدالقادر مراغي: </a:t>
            </a:r>
            <a:r>
              <a:rPr lang="fa-IR" altLang="en-US" sz="4800" b="1" smtClean="0">
                <a:solidFill>
                  <a:srgbClr val="FFFF00"/>
                </a:solidFill>
                <a:ea typeface="Times New Roman" panose="02020603050405020304" pitchFamily="18" charset="0"/>
                <a:cs typeface="B Titr" panose="00000700000000000000" pitchFamily="2" charset="-78"/>
              </a:rPr>
              <a:t>شرح الادوار</a:t>
            </a:r>
            <a:endParaRPr lang="en-US" altLang="en-US" sz="4800" smtClean="0">
              <a:solidFill>
                <a:srgbClr val="FFFF00"/>
              </a:solidFill>
              <a:ea typeface="Times New Roman" panose="02020603050405020304" pitchFamily="18" charset="0"/>
              <a:cs typeface="B Titr" panose="00000700000000000000" pitchFamily="2" charset="-78"/>
            </a:endParaRPr>
          </a:p>
        </p:txBody>
      </p:sp>
      <p:sp>
        <p:nvSpPr>
          <p:cNvPr id="206851" name="Content Placeholder 2"/>
          <p:cNvSpPr>
            <a:spLocks noGrp="1"/>
          </p:cNvSpPr>
          <p:nvPr>
            <p:ph idx="1"/>
          </p:nvPr>
        </p:nvSpPr>
        <p:spPr>
          <a:xfrm>
            <a:off x="214313" y="1760538"/>
            <a:ext cx="8715375" cy="4525962"/>
          </a:xfrm>
        </p:spPr>
        <p:txBody>
          <a:bodyPr/>
          <a:lstStyle/>
          <a:p>
            <a:pPr algn="r" rtl="1">
              <a:lnSpc>
                <a:spcPct val="150000"/>
              </a:lnSpc>
            </a:pPr>
            <a:r>
              <a:rPr lang="fa-IR" altLang="en-US" sz="4000" b="1" smtClean="0">
                <a:solidFill>
                  <a:schemeClr val="bg1"/>
                </a:solidFill>
              </a:rPr>
              <a:t>به علت داشتن ترکیبات ولغات گوناگون، به ویژه معادل های فارسی اصطلاحات موسیقی، دارای اهمیت است ودر تدوین فرهنگ فارسی موسیقی سودمند واقع می شود.</a:t>
            </a:r>
            <a:endParaRPr lang="en-US" altLang="en-US" sz="4000" b="1" smtClean="0">
              <a:solidFill>
                <a:schemeClr val="bg1"/>
              </a:solidFil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874" name="Title 1"/>
          <p:cNvSpPr>
            <a:spLocks noGrp="1"/>
          </p:cNvSpPr>
          <p:nvPr>
            <p:ph type="title"/>
          </p:nvPr>
        </p:nvSpPr>
        <p:spPr>
          <a:xfrm>
            <a:off x="457200" y="142875"/>
            <a:ext cx="8229600" cy="1143000"/>
          </a:xfrm>
        </p:spPr>
        <p:txBody>
          <a:bodyPr/>
          <a:lstStyle/>
          <a:p>
            <a:r>
              <a:rPr lang="fa-IR" altLang="en-US" sz="4800" smtClean="0">
                <a:solidFill>
                  <a:srgbClr val="FFFF00"/>
                </a:solidFill>
                <a:latin typeface="Times New Roman" panose="02020603050405020304" pitchFamily="18" charset="0"/>
                <a:ea typeface="Times New Roman" panose="02020603050405020304" pitchFamily="18" charset="0"/>
                <a:cs typeface="B Titr" panose="00000700000000000000" pitchFamily="2" charset="-78"/>
              </a:rPr>
              <a:t>آثار عبدالقادر مراغي</a:t>
            </a:r>
            <a:endParaRPr lang="en-US" altLang="en-US" sz="4800" smtClean="0">
              <a:solidFill>
                <a:srgbClr val="FFFF00"/>
              </a:solidFill>
              <a:ea typeface="Times New Roman" panose="02020603050405020304" pitchFamily="18" charset="0"/>
              <a:cs typeface="B Titr" panose="00000700000000000000" pitchFamily="2" charset="-78"/>
            </a:endParaRPr>
          </a:p>
        </p:txBody>
      </p:sp>
      <p:sp>
        <p:nvSpPr>
          <p:cNvPr id="207875" name="Content Placeholder 2"/>
          <p:cNvSpPr>
            <a:spLocks noGrp="1"/>
          </p:cNvSpPr>
          <p:nvPr>
            <p:ph idx="1"/>
          </p:nvPr>
        </p:nvSpPr>
        <p:spPr>
          <a:xfrm>
            <a:off x="0" y="1357313"/>
            <a:ext cx="9144000" cy="4525962"/>
          </a:xfrm>
        </p:spPr>
        <p:txBody>
          <a:bodyPr/>
          <a:lstStyle/>
          <a:p>
            <a:pPr algn="r" rtl="1">
              <a:lnSpc>
                <a:spcPct val="150000"/>
              </a:lnSpc>
            </a:pPr>
            <a:r>
              <a:rPr lang="fa-IR" altLang="en-US" sz="3500" b="1" smtClean="0">
                <a:solidFill>
                  <a:schemeClr val="bg1"/>
                </a:solidFill>
              </a:rPr>
              <a:t>تسلّط مراغی در نوازندگی بربط (عود)، مورد تحسین قرار گرفته و آهنگ‌هایش گرچه هنوز به طور کامل به دست نیامده، ولی اندکی از آن‌ها تا حدّ موجود، توسّط بعضی از موسیقی‌دان‌ها به اجرا درآمده است.</a:t>
            </a:r>
          </a:p>
          <a:p>
            <a:pPr algn="ctr" rtl="1">
              <a:lnSpc>
                <a:spcPct val="150000"/>
              </a:lnSpc>
              <a:buFontTx/>
              <a:buNone/>
            </a:pPr>
            <a:r>
              <a:rPr lang="fa-IR" altLang="en-US" sz="3500" b="1" smtClean="0">
                <a:solidFill>
                  <a:schemeClr val="bg1"/>
                </a:solidFill>
              </a:rPr>
              <a:t>(آهنگِ سریال امام علی(ع) توسّط استاد فرهاد فخرالدّینی)</a:t>
            </a:r>
            <a:endParaRPr lang="en-US" altLang="en-US" sz="3500" b="1" smtClean="0">
              <a:solidFill>
                <a:schemeClr val="bg1"/>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395288" y="198438"/>
            <a:ext cx="8229600" cy="1143000"/>
          </a:xfrm>
        </p:spPr>
        <p:txBody>
          <a:bodyPr/>
          <a:lstStyle/>
          <a:p>
            <a:pPr eaLnBrk="1" hangingPunct="1"/>
            <a:r>
              <a:rPr lang="fa-IR" altLang="en-US" sz="5400" b="1" smtClean="0">
                <a:solidFill>
                  <a:srgbClr val="FFFF00"/>
                </a:solidFill>
              </a:rPr>
              <a:t>علم موسیقی</a:t>
            </a:r>
            <a:endParaRPr lang="en-US" altLang="en-US" sz="5400" b="1" smtClean="0">
              <a:solidFill>
                <a:srgbClr val="FFFF00"/>
              </a:solidFill>
            </a:endParaRPr>
          </a:p>
        </p:txBody>
      </p:sp>
      <p:sp>
        <p:nvSpPr>
          <p:cNvPr id="208899" name="Rectangle 3"/>
          <p:cNvSpPr>
            <a:spLocks noGrp="1" noChangeArrowheads="1"/>
          </p:cNvSpPr>
          <p:nvPr>
            <p:ph type="body" idx="1"/>
          </p:nvPr>
        </p:nvSpPr>
        <p:spPr>
          <a:xfrm>
            <a:off x="539750" y="1527175"/>
            <a:ext cx="8208963" cy="3197225"/>
          </a:xfrm>
        </p:spPr>
        <p:txBody>
          <a:bodyPr/>
          <a:lstStyle/>
          <a:p>
            <a:pPr marL="284163" indent="-284163" algn="just" rtl="1" eaLnBrk="1" hangingPunct="1">
              <a:lnSpc>
                <a:spcPct val="120000"/>
              </a:lnSpc>
            </a:pPr>
            <a:r>
              <a:rPr lang="ar-SA" altLang="en-US" sz="3400" b="1" smtClean="0">
                <a:solidFill>
                  <a:schemeClr val="bg1"/>
                </a:solidFill>
              </a:rPr>
              <a:t>پس از سده نهم هجرى ديگر در ايران موسيقى دانى بزرگ به وجود نيامد.</a:t>
            </a:r>
            <a:endParaRPr lang="fa-IR" altLang="en-US" sz="3400" b="1" smtClean="0">
              <a:solidFill>
                <a:schemeClr val="bg1"/>
              </a:solidFill>
            </a:endParaRPr>
          </a:p>
          <a:p>
            <a:pPr marL="284163" indent="-284163" algn="just" rtl="1" eaLnBrk="1" hangingPunct="1">
              <a:lnSpc>
                <a:spcPct val="120000"/>
              </a:lnSpc>
            </a:pPr>
            <a:r>
              <a:rPr lang="ar-SA" altLang="en-US" sz="3400" b="1" smtClean="0">
                <a:solidFill>
                  <a:schemeClr val="bg1"/>
                </a:solidFill>
              </a:rPr>
              <a:t>گاه به گاه چهره هايى</a:t>
            </a:r>
            <a:r>
              <a:rPr lang="fa-IR" altLang="en-US" sz="3400" b="1" smtClean="0">
                <a:solidFill>
                  <a:schemeClr val="bg1"/>
                </a:solidFill>
              </a:rPr>
              <a:t> </a:t>
            </a:r>
            <a:r>
              <a:rPr lang="ar-SA" altLang="en-US" sz="3400" b="1" smtClean="0">
                <a:solidFill>
                  <a:schemeClr val="bg1"/>
                </a:solidFill>
              </a:rPr>
              <a:t>پيدا مى شدند، ولى هيچ كدام نوآورى نداشتند.</a:t>
            </a:r>
            <a:endParaRPr lang="fa-IR" altLang="en-US" sz="3400" b="1" smtClean="0">
              <a:solidFill>
                <a:schemeClr val="bg1"/>
              </a:solidFill>
            </a:endParaRPr>
          </a:p>
          <a:p>
            <a:pPr marL="284163" indent="-284163" algn="just" rtl="1" eaLnBrk="1" hangingPunct="1">
              <a:lnSpc>
                <a:spcPct val="120000"/>
              </a:lnSpc>
            </a:pPr>
            <a:r>
              <a:rPr lang="ar-SA" altLang="en-US" sz="3400" b="1" i="1" smtClean="0">
                <a:solidFill>
                  <a:schemeClr val="bg1"/>
                </a:solidFill>
              </a:rPr>
              <a:t>بهجة الرواح</a:t>
            </a:r>
            <a:r>
              <a:rPr lang="ar-SA" altLang="en-US" sz="3400" b="1" smtClean="0">
                <a:solidFill>
                  <a:schemeClr val="bg1"/>
                </a:solidFill>
              </a:rPr>
              <a:t> رساله اى است در موسيقى كه</a:t>
            </a:r>
            <a:r>
              <a:rPr lang="fa-IR" altLang="en-US" sz="3400" b="1" smtClean="0">
                <a:solidFill>
                  <a:schemeClr val="bg1"/>
                </a:solidFill>
              </a:rPr>
              <a:t> </a:t>
            </a:r>
            <a:r>
              <a:rPr lang="ar-SA" altLang="en-US" sz="3400" b="1" smtClean="0">
                <a:solidFill>
                  <a:schemeClr val="bg1"/>
                </a:solidFill>
              </a:rPr>
              <a:t>توسط عبدالمؤمن بلخى در سده</a:t>
            </a:r>
            <a:r>
              <a:rPr lang="fa-IR" altLang="en-US" sz="3400" b="1" smtClean="0">
                <a:solidFill>
                  <a:schemeClr val="bg1"/>
                </a:solidFill>
              </a:rPr>
              <a:t> </a:t>
            </a:r>
            <a:r>
              <a:rPr lang="ar-SA" altLang="en-US" sz="3400" b="1" smtClean="0">
                <a:solidFill>
                  <a:schemeClr val="bg1"/>
                </a:solidFill>
              </a:rPr>
              <a:t>يازدهم به فارسى نوشته شده، و بيشتر ناظر به جنبه هاى عملى اين فن</a:t>
            </a:r>
            <a:r>
              <a:rPr lang="fa-IR" altLang="en-US" sz="3400" b="1" smtClean="0">
                <a:solidFill>
                  <a:schemeClr val="bg1"/>
                </a:solidFill>
              </a:rPr>
              <a:t> </a:t>
            </a:r>
            <a:r>
              <a:rPr lang="ar-SA" altLang="en-US" sz="3400" b="1" smtClean="0">
                <a:solidFill>
                  <a:schemeClr val="bg1"/>
                </a:solidFill>
              </a:rPr>
              <a:t>است.</a:t>
            </a:r>
            <a:endParaRPr lang="fa-IR" altLang="en-US" sz="3400" b="1" smtClean="0">
              <a:solidFill>
                <a:schemeClr val="bg1"/>
              </a:solidFil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395288" y="44450"/>
            <a:ext cx="8229600" cy="1143000"/>
          </a:xfrm>
        </p:spPr>
        <p:txBody>
          <a:bodyPr/>
          <a:lstStyle/>
          <a:p>
            <a:pPr eaLnBrk="1" hangingPunct="1"/>
            <a:r>
              <a:rPr lang="fa-IR" altLang="en-US" sz="5400" b="1" smtClean="0">
                <a:solidFill>
                  <a:srgbClr val="FFFF00"/>
                </a:solidFill>
              </a:rPr>
              <a:t>علم موسیقی</a:t>
            </a:r>
            <a:endParaRPr lang="en-US" altLang="en-US" sz="5400" b="1" smtClean="0">
              <a:solidFill>
                <a:srgbClr val="FFFF00"/>
              </a:solidFill>
            </a:endParaRPr>
          </a:p>
        </p:txBody>
      </p:sp>
      <p:sp>
        <p:nvSpPr>
          <p:cNvPr id="210947" name="Rectangle 3"/>
          <p:cNvSpPr>
            <a:spLocks noGrp="1" noChangeArrowheads="1"/>
          </p:cNvSpPr>
          <p:nvPr>
            <p:ph type="body" idx="1"/>
          </p:nvPr>
        </p:nvSpPr>
        <p:spPr>
          <a:xfrm>
            <a:off x="395288" y="981075"/>
            <a:ext cx="8497887" cy="3197225"/>
          </a:xfrm>
        </p:spPr>
        <p:txBody>
          <a:bodyPr/>
          <a:lstStyle/>
          <a:p>
            <a:pPr marL="284163" indent="-284163" algn="just" rtl="1" eaLnBrk="1" hangingPunct="1">
              <a:lnSpc>
                <a:spcPct val="120000"/>
              </a:lnSpc>
            </a:pPr>
            <a:r>
              <a:rPr lang="ar-SA" altLang="en-US" sz="3400" b="1" smtClean="0">
                <a:solidFill>
                  <a:schemeClr val="bg1"/>
                </a:solidFill>
              </a:rPr>
              <a:t>دو سده پس از اين نفوذ موسيقى ايران در كشورهاى عربى نمايان بود و گواه اين گفته</a:t>
            </a:r>
            <a:r>
              <a:rPr lang="fa-IR" altLang="en-US" sz="3400" b="1" smtClean="0">
                <a:solidFill>
                  <a:schemeClr val="bg1"/>
                </a:solidFill>
              </a:rPr>
              <a:t> </a:t>
            </a:r>
            <a:r>
              <a:rPr lang="ar-SA" altLang="en-US" sz="3400" b="1" smtClean="0">
                <a:solidFill>
                  <a:schemeClr val="bg1"/>
                </a:solidFill>
              </a:rPr>
              <a:t>كتاب </a:t>
            </a:r>
            <a:r>
              <a:rPr lang="ar-SA" altLang="en-US" sz="3400" b="1" i="1" smtClean="0">
                <a:solidFill>
                  <a:schemeClr val="bg1"/>
                </a:solidFill>
              </a:rPr>
              <a:t>النقى فى فن الموسيقى</a:t>
            </a:r>
            <a:r>
              <a:rPr lang="ar-SA" altLang="en-US" sz="3400" b="1" smtClean="0">
                <a:solidFill>
                  <a:schemeClr val="bg1"/>
                </a:solidFill>
              </a:rPr>
              <a:t> است كه احمد</a:t>
            </a:r>
            <a:r>
              <a:rPr lang="fa-IR" altLang="en-US" sz="3400" b="1" smtClean="0">
                <a:solidFill>
                  <a:schemeClr val="bg1"/>
                </a:solidFill>
              </a:rPr>
              <a:t> </a:t>
            </a:r>
            <a:r>
              <a:rPr lang="ar-SA" altLang="en-US" sz="3400" b="1" smtClean="0">
                <a:solidFill>
                  <a:schemeClr val="bg1"/>
                </a:solidFill>
              </a:rPr>
              <a:t>المسلم الموصلى در حدود ١١٥٠ق تدوين كرده و</a:t>
            </a:r>
            <a:r>
              <a:rPr lang="fa-IR" altLang="en-US" sz="3400" b="1" smtClean="0">
                <a:solidFill>
                  <a:schemeClr val="bg1"/>
                </a:solidFill>
              </a:rPr>
              <a:t> </a:t>
            </a:r>
            <a:r>
              <a:rPr lang="ar-SA" altLang="en-US" sz="3400" b="1" smtClean="0">
                <a:solidFill>
                  <a:schemeClr val="bg1"/>
                </a:solidFill>
              </a:rPr>
              <a:t>اساس آن اقتباس از كتاب </a:t>
            </a:r>
            <a:r>
              <a:rPr lang="ar-SA" altLang="en-US" sz="3400" b="1" i="1" smtClean="0">
                <a:solidFill>
                  <a:schemeClr val="bg1"/>
                </a:solidFill>
              </a:rPr>
              <a:t>بهجة</a:t>
            </a:r>
            <a:r>
              <a:rPr lang="fa-IR" altLang="en-US" sz="3400" b="1" i="1" smtClean="0">
                <a:solidFill>
                  <a:schemeClr val="bg1"/>
                </a:solidFill>
              </a:rPr>
              <a:t> </a:t>
            </a:r>
            <a:r>
              <a:rPr lang="ar-SA" altLang="en-US" sz="3400" b="1" i="1" smtClean="0">
                <a:solidFill>
                  <a:schemeClr val="bg1"/>
                </a:solidFill>
              </a:rPr>
              <a:t>الرواح</a:t>
            </a:r>
            <a:r>
              <a:rPr lang="ar-SA" altLang="en-US" sz="3400" b="1" smtClean="0">
                <a:solidFill>
                  <a:schemeClr val="bg1"/>
                </a:solidFill>
              </a:rPr>
              <a:t> عبدالمؤمن بلخى است.</a:t>
            </a:r>
            <a:endParaRPr lang="fa-IR" altLang="en-US" sz="3400" b="1" smtClean="0">
              <a:solidFill>
                <a:schemeClr val="bg1"/>
              </a:solidFill>
            </a:endParaRPr>
          </a:p>
          <a:p>
            <a:pPr marL="284163" indent="-284163" algn="just" rtl="1" eaLnBrk="1" hangingPunct="1">
              <a:lnSpc>
                <a:spcPct val="120000"/>
              </a:lnSpc>
            </a:pPr>
            <a:r>
              <a:rPr lang="ar-SA" altLang="en-US" sz="3400" b="1" smtClean="0">
                <a:solidFill>
                  <a:schemeClr val="bg1"/>
                </a:solidFill>
              </a:rPr>
              <a:t>نفوذ و تأثير موسيقى ايران بر</a:t>
            </a:r>
            <a:r>
              <a:rPr lang="fa-IR" altLang="en-US" sz="3400" b="1" smtClean="0">
                <a:solidFill>
                  <a:schemeClr val="bg1"/>
                </a:solidFill>
              </a:rPr>
              <a:t> </a:t>
            </a:r>
            <a:r>
              <a:rPr lang="ar-SA" altLang="en-US" sz="3400" b="1" smtClean="0">
                <a:solidFill>
                  <a:schemeClr val="bg1"/>
                </a:solidFill>
              </a:rPr>
              <a:t>موسيقى ترك و شبه قاره و كشورهاى عربى و خاورميانه و حتى خاور دور امرى مسلم و از</a:t>
            </a:r>
            <a:r>
              <a:rPr lang="fa-IR" altLang="en-US" sz="3400" b="1" smtClean="0">
                <a:solidFill>
                  <a:schemeClr val="bg1"/>
                </a:solidFill>
              </a:rPr>
              <a:t> </a:t>
            </a:r>
            <a:r>
              <a:rPr lang="ar-SA" altLang="en-US" sz="3400" b="1" smtClean="0">
                <a:solidFill>
                  <a:schemeClr val="bg1"/>
                </a:solidFill>
              </a:rPr>
              <a:t>اصطلاحات موسيقى فارسى، كه به زبان و فرهنگ آن بلاد راه يافته، به روشنى آشكار است.</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395288" y="44450"/>
            <a:ext cx="8229600" cy="1143000"/>
          </a:xfrm>
        </p:spPr>
        <p:txBody>
          <a:bodyPr/>
          <a:lstStyle/>
          <a:p>
            <a:pPr eaLnBrk="1" hangingPunct="1"/>
            <a:r>
              <a:rPr lang="ar-SA" altLang="en-US" sz="4800" b="1" smtClean="0">
                <a:solidFill>
                  <a:srgbClr val="FFFF00"/>
                </a:solidFill>
              </a:rPr>
              <a:t>تأثير موسيقى اسلامى در موسيقى غرب</a:t>
            </a:r>
            <a:r>
              <a:rPr lang="ar-SA" altLang="en-US" sz="5400" b="1" smtClean="0"/>
              <a:t> </a:t>
            </a:r>
            <a:endParaRPr lang="en-US" altLang="en-US" sz="5400" b="1" smtClean="0">
              <a:solidFill>
                <a:srgbClr val="FFFF00"/>
              </a:solidFill>
            </a:endParaRPr>
          </a:p>
        </p:txBody>
      </p:sp>
      <p:sp>
        <p:nvSpPr>
          <p:cNvPr id="212995" name="Rectangle 3"/>
          <p:cNvSpPr>
            <a:spLocks noGrp="1" noChangeArrowheads="1"/>
          </p:cNvSpPr>
          <p:nvPr>
            <p:ph type="body" idx="1"/>
          </p:nvPr>
        </p:nvSpPr>
        <p:spPr>
          <a:xfrm>
            <a:off x="395288" y="1571625"/>
            <a:ext cx="8497887" cy="3197225"/>
          </a:xfrm>
        </p:spPr>
        <p:txBody>
          <a:bodyPr/>
          <a:lstStyle/>
          <a:p>
            <a:pPr marL="284163" indent="-284163" algn="just" rtl="1" eaLnBrk="1" hangingPunct="1">
              <a:lnSpc>
                <a:spcPct val="120000"/>
              </a:lnSpc>
            </a:pPr>
            <a:r>
              <a:rPr lang="ar-SA" altLang="en-US" sz="3600" smtClean="0">
                <a:solidFill>
                  <a:schemeClr val="bg1"/>
                </a:solidFill>
              </a:rPr>
              <a:t>هنگامى كه اختلاف موسيقى شرقى و اروپايى اندك بود، دوره‌اى بوده است كه هر دو مكتب مقياس فيثاغورس را به‌كار مى‌بستند و از سبك يونان و سوريه استفاده مى‌كردند. نكته‌ى جالب توجه اين است كه موسيقى اسلامى وزن و گام مشخصى داشت كه همين روند در موسيقى مغرب تأثير گذاشت. </a:t>
            </a:r>
            <a:endParaRPr lang="en-US" altLang="en-US" sz="3600" smtClean="0">
              <a:solidFill>
                <a:schemeClr val="bg1"/>
              </a:solidFill>
            </a:endParaRPr>
          </a:p>
          <a:p>
            <a:pPr marL="284163" indent="-284163" algn="just" rtl="1" eaLnBrk="1" hangingPunct="1">
              <a:lnSpc>
                <a:spcPct val="120000"/>
              </a:lnSpc>
            </a:pPr>
            <a:endParaRPr lang="ar-SA" altLang="en-US" sz="3400" b="1" smtClean="0">
              <a:solidFill>
                <a:schemeClr val="bg1"/>
              </a:solidFill>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395288" y="44450"/>
            <a:ext cx="8229600" cy="1143000"/>
          </a:xfrm>
        </p:spPr>
        <p:txBody>
          <a:bodyPr/>
          <a:lstStyle/>
          <a:p>
            <a:pPr eaLnBrk="1" hangingPunct="1"/>
            <a:r>
              <a:rPr lang="ar-SA" altLang="en-US" sz="4800" b="1" smtClean="0">
                <a:solidFill>
                  <a:srgbClr val="FFFF00"/>
                </a:solidFill>
              </a:rPr>
              <a:t>تأثير موسيقى اسلامى در موسيقى غرب</a:t>
            </a:r>
            <a:r>
              <a:rPr lang="ar-SA" altLang="en-US" sz="5400" b="1" smtClean="0"/>
              <a:t> </a:t>
            </a:r>
            <a:endParaRPr lang="en-US" altLang="en-US" sz="5400" b="1" smtClean="0">
              <a:solidFill>
                <a:srgbClr val="FFFF00"/>
              </a:solidFill>
            </a:endParaRPr>
          </a:p>
        </p:txBody>
      </p:sp>
      <p:sp>
        <p:nvSpPr>
          <p:cNvPr id="215043" name="Rectangle 3"/>
          <p:cNvSpPr>
            <a:spLocks noGrp="1" noChangeArrowheads="1"/>
          </p:cNvSpPr>
          <p:nvPr>
            <p:ph type="body" idx="1"/>
          </p:nvPr>
        </p:nvSpPr>
        <p:spPr>
          <a:xfrm>
            <a:off x="395288" y="1571625"/>
            <a:ext cx="8497887" cy="3197225"/>
          </a:xfrm>
        </p:spPr>
        <p:txBody>
          <a:bodyPr/>
          <a:lstStyle/>
          <a:p>
            <a:pPr marL="284163" indent="-284163" algn="just" rtl="1" eaLnBrk="1" hangingPunct="1">
              <a:lnSpc>
                <a:spcPct val="120000"/>
              </a:lnSpc>
            </a:pPr>
            <a:r>
              <a:rPr lang="ar-SA" altLang="en-US" sz="3600" smtClean="0">
                <a:solidFill>
                  <a:schemeClr val="bg1"/>
                </a:solidFill>
              </a:rPr>
              <a:t>پيش از ظهور اسلام موسيقى اعراب تحت تأثير موسيقى ايران و روم شرقى قرار داشت كه هر دو مقياس فيثاغورس را به كار مى‌بردند. </a:t>
            </a:r>
            <a:endParaRPr lang="en-US" altLang="en-US" sz="3600" smtClean="0">
              <a:solidFill>
                <a:schemeClr val="bg1"/>
              </a:solidFill>
            </a:endParaRPr>
          </a:p>
          <a:p>
            <a:pPr marL="284163" indent="-284163" algn="just" rtl="1" eaLnBrk="1" hangingPunct="1">
              <a:lnSpc>
                <a:spcPct val="120000"/>
              </a:lnSpc>
            </a:pPr>
            <a:r>
              <a:rPr lang="ar-SA" altLang="en-US" sz="3600" smtClean="0">
                <a:solidFill>
                  <a:schemeClr val="bg1"/>
                </a:solidFill>
              </a:rPr>
              <a:t>حجاز در آغاز ظهور اسلام به علت موقعيت سياسى موسيقى خاصى داشت. بعدها اعراب روش جديدى را كه متأثر از موسيقى ايران و روم بود به آن اضافه كردند.</a:t>
            </a:r>
            <a:endParaRPr lang="ar-SA" altLang="en-US" sz="3400" b="1" smtClean="0">
              <a:solidFill>
                <a:schemeClr val="bg1"/>
              </a:solidFil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395288" y="44450"/>
            <a:ext cx="8229600" cy="1143000"/>
          </a:xfrm>
        </p:spPr>
        <p:txBody>
          <a:bodyPr/>
          <a:lstStyle/>
          <a:p>
            <a:pPr eaLnBrk="1" hangingPunct="1"/>
            <a:r>
              <a:rPr lang="ar-SA" altLang="en-US" sz="4800" b="1" smtClean="0">
                <a:solidFill>
                  <a:srgbClr val="FFFF00"/>
                </a:solidFill>
              </a:rPr>
              <a:t>تأثير موسيقى اسلامى در موسيقى غرب</a:t>
            </a:r>
            <a:r>
              <a:rPr lang="ar-SA" altLang="en-US" sz="5400" b="1" smtClean="0"/>
              <a:t> </a:t>
            </a:r>
            <a:endParaRPr lang="en-US" altLang="en-US" sz="5400" b="1" smtClean="0">
              <a:solidFill>
                <a:srgbClr val="FFFF00"/>
              </a:solidFill>
            </a:endParaRPr>
          </a:p>
        </p:txBody>
      </p:sp>
      <p:sp>
        <p:nvSpPr>
          <p:cNvPr id="217091" name="Rectangle 3"/>
          <p:cNvSpPr>
            <a:spLocks noGrp="1" noChangeArrowheads="1"/>
          </p:cNvSpPr>
          <p:nvPr>
            <p:ph type="body" idx="1"/>
          </p:nvPr>
        </p:nvSpPr>
        <p:spPr>
          <a:xfrm>
            <a:off x="395288" y="1357313"/>
            <a:ext cx="8497887" cy="3197225"/>
          </a:xfrm>
        </p:spPr>
        <p:txBody>
          <a:bodyPr/>
          <a:lstStyle/>
          <a:p>
            <a:pPr marL="284163" indent="-284163" algn="just" rtl="1" eaLnBrk="1" hangingPunct="1">
              <a:lnSpc>
                <a:spcPct val="120000"/>
              </a:lnSpc>
            </a:pPr>
            <a:r>
              <a:rPr lang="ar-SA" altLang="en-US" sz="4000" smtClean="0">
                <a:solidFill>
                  <a:schemeClr val="bg1"/>
                </a:solidFill>
              </a:rPr>
              <a:t>اسحاق موصلى، گامهاى فيثاغورس را دوباره متداول كرد. </a:t>
            </a:r>
            <a:endParaRPr lang="en-US" altLang="en-US" sz="4000" smtClean="0">
              <a:solidFill>
                <a:schemeClr val="bg1"/>
              </a:solidFill>
            </a:endParaRPr>
          </a:p>
          <a:p>
            <a:pPr marL="284163" indent="-284163" algn="just" rtl="1" eaLnBrk="1" hangingPunct="1">
              <a:lnSpc>
                <a:spcPct val="120000"/>
              </a:lnSpc>
            </a:pPr>
            <a:r>
              <a:rPr lang="ar-SA" altLang="en-US" sz="4000" smtClean="0">
                <a:solidFill>
                  <a:schemeClr val="bg1"/>
                </a:solidFill>
              </a:rPr>
              <a:t>اين روش تا زمان اصفهانى ادامه يافت و آثار ارسطو، اقليدس و بطلميوس ترجمه شد</a:t>
            </a:r>
            <a:r>
              <a:rPr lang="en-US" altLang="en-US" sz="4000" smtClean="0">
                <a:solidFill>
                  <a:schemeClr val="bg1"/>
                </a:solidFill>
              </a:rPr>
              <a:t> </a:t>
            </a:r>
            <a:r>
              <a:rPr lang="ar-SA" altLang="en-US" sz="4000" smtClean="0">
                <a:solidFill>
                  <a:schemeClr val="bg1"/>
                </a:solidFill>
              </a:rPr>
              <a:t>‌كه از كتابهاى اصفهانى، كندى و اخوان‌الصفا برمى‌آيد سبك موسيقى ايران، عرب و روم با يكديگر اختلاف داشته است. </a:t>
            </a:r>
            <a:endParaRPr lang="en-US" altLang="en-US" sz="4000" smtClean="0">
              <a:solidFill>
                <a:schemeClr val="bg1"/>
              </a:solidFill>
            </a:endParaRPr>
          </a:p>
          <a:p>
            <a:pPr marL="284163" indent="-284163" algn="just" rtl="1" eaLnBrk="1" hangingPunct="1">
              <a:lnSpc>
                <a:spcPct val="120000"/>
              </a:lnSpc>
            </a:pPr>
            <a:endParaRPr lang="ar-SA" altLang="en-US" sz="3600" b="1" smtClean="0">
              <a:solidFill>
                <a:schemeClr val="bg1"/>
              </a:solidFill>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395288" y="44450"/>
            <a:ext cx="8229600" cy="1143000"/>
          </a:xfrm>
        </p:spPr>
        <p:txBody>
          <a:bodyPr/>
          <a:lstStyle/>
          <a:p>
            <a:pPr eaLnBrk="1" hangingPunct="1"/>
            <a:r>
              <a:rPr lang="ar-SA" altLang="en-US" sz="4800" b="1" smtClean="0">
                <a:solidFill>
                  <a:srgbClr val="FFFF00"/>
                </a:solidFill>
              </a:rPr>
              <a:t>تأثير موسيقى اسلامى در موسيقى غرب</a:t>
            </a:r>
            <a:r>
              <a:rPr lang="ar-SA" altLang="en-US" sz="5400" b="1" smtClean="0"/>
              <a:t> </a:t>
            </a:r>
            <a:endParaRPr lang="en-US" altLang="en-US" sz="5400" b="1" smtClean="0">
              <a:solidFill>
                <a:srgbClr val="FFFF00"/>
              </a:solidFill>
            </a:endParaRPr>
          </a:p>
        </p:txBody>
      </p:sp>
      <p:sp>
        <p:nvSpPr>
          <p:cNvPr id="219139" name="Rectangle 3"/>
          <p:cNvSpPr>
            <a:spLocks noGrp="1" noChangeArrowheads="1"/>
          </p:cNvSpPr>
          <p:nvPr>
            <p:ph type="body" idx="1"/>
          </p:nvPr>
        </p:nvSpPr>
        <p:spPr>
          <a:xfrm>
            <a:off x="285750" y="1214438"/>
            <a:ext cx="8497888" cy="3197225"/>
          </a:xfrm>
        </p:spPr>
        <p:txBody>
          <a:bodyPr/>
          <a:lstStyle/>
          <a:p>
            <a:pPr marL="284163" indent="-284163" algn="just" rtl="1" eaLnBrk="1" hangingPunct="1">
              <a:lnSpc>
                <a:spcPct val="120000"/>
              </a:lnSpc>
            </a:pPr>
            <a:r>
              <a:rPr lang="ar-SA" altLang="en-US" sz="4400" b="1" smtClean="0">
                <a:solidFill>
                  <a:schemeClr val="bg1"/>
                </a:solidFill>
              </a:rPr>
              <a:t>اسحاق موصلى</a:t>
            </a:r>
            <a:r>
              <a:rPr lang="ar-SA" altLang="en-US" sz="4400" smtClean="0">
                <a:solidFill>
                  <a:schemeClr val="bg1"/>
                </a:solidFill>
              </a:rPr>
              <a:t>، آوازخوان مشهور دوره‌ى عباسى، افزون بر موسيقى، از علم فقه و صرف و نحو و لغت نيز آگاهى داشت</a:t>
            </a:r>
            <a:r>
              <a:rPr lang="en-US" altLang="en-US" sz="4400" smtClean="0">
                <a:solidFill>
                  <a:schemeClr val="bg1"/>
                </a:solidFill>
              </a:rPr>
              <a:t>.</a:t>
            </a:r>
          </a:p>
          <a:p>
            <a:pPr marL="284163" indent="-284163" algn="just" rtl="1" eaLnBrk="1" hangingPunct="1">
              <a:lnSpc>
                <a:spcPct val="120000"/>
              </a:lnSpc>
            </a:pPr>
            <a:r>
              <a:rPr lang="ar-SA" altLang="en-US" sz="4400" b="1" smtClean="0">
                <a:solidFill>
                  <a:schemeClr val="bg1"/>
                </a:solidFill>
              </a:rPr>
              <a:t>زرياب </a:t>
            </a:r>
            <a:r>
              <a:rPr lang="ar-SA" altLang="en-US" sz="4400" smtClean="0">
                <a:solidFill>
                  <a:schemeClr val="bg1"/>
                </a:solidFill>
              </a:rPr>
              <a:t>از علم هيئت اطلاع كامل داشت.</a:t>
            </a:r>
            <a:endParaRPr lang="en-US" altLang="en-US" sz="4400" smtClean="0">
              <a:solidFill>
                <a:schemeClr val="bg1"/>
              </a:solidFill>
            </a:endParaRPr>
          </a:p>
          <a:p>
            <a:pPr marL="284163" indent="-284163" algn="just" rtl="1" eaLnBrk="1" hangingPunct="1">
              <a:lnSpc>
                <a:spcPct val="120000"/>
              </a:lnSpc>
            </a:pPr>
            <a:r>
              <a:rPr lang="ar-SA" altLang="en-US" sz="4400" smtClean="0">
                <a:solidFill>
                  <a:schemeClr val="bg1"/>
                </a:solidFill>
              </a:rPr>
              <a:t> موسيقى‌دانان، افزون بر امتيازاتى از قبيل صله و انعام و تيول، حقوق ماهانه داشتند</a:t>
            </a:r>
            <a:r>
              <a:rPr lang="en-US" altLang="en-US" sz="3600" smtClean="0">
                <a:solidFill>
                  <a:schemeClr val="bg1"/>
                </a:solidFill>
              </a:rPr>
              <a:t>.</a:t>
            </a:r>
            <a:endParaRPr lang="ar-SA" altLang="en-US" sz="3600" b="1" smtClean="0">
              <a:solidFill>
                <a:schemeClr val="bg1"/>
              </a:solidFill>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395288" y="44450"/>
            <a:ext cx="8229600" cy="1143000"/>
          </a:xfrm>
        </p:spPr>
        <p:txBody>
          <a:bodyPr/>
          <a:lstStyle/>
          <a:p>
            <a:pPr eaLnBrk="1" hangingPunct="1"/>
            <a:r>
              <a:rPr lang="ar-SA" altLang="en-US" sz="4800" b="1" smtClean="0">
                <a:solidFill>
                  <a:srgbClr val="FFFF00"/>
                </a:solidFill>
              </a:rPr>
              <a:t>تأثير موسيقى اسلامى در موسيقى غرب</a:t>
            </a:r>
            <a:r>
              <a:rPr lang="ar-SA" altLang="en-US" sz="5400" b="1" smtClean="0"/>
              <a:t> </a:t>
            </a:r>
            <a:endParaRPr lang="en-US" altLang="en-US" sz="5400" b="1" smtClean="0">
              <a:solidFill>
                <a:srgbClr val="FFFF00"/>
              </a:solidFill>
            </a:endParaRPr>
          </a:p>
        </p:txBody>
      </p:sp>
      <p:sp>
        <p:nvSpPr>
          <p:cNvPr id="221187" name="Rectangle 3"/>
          <p:cNvSpPr>
            <a:spLocks noGrp="1" noChangeArrowheads="1"/>
          </p:cNvSpPr>
          <p:nvPr>
            <p:ph type="body" idx="1"/>
          </p:nvPr>
        </p:nvSpPr>
        <p:spPr>
          <a:xfrm>
            <a:off x="285750" y="1214438"/>
            <a:ext cx="8497888" cy="3197225"/>
          </a:xfrm>
        </p:spPr>
        <p:txBody>
          <a:bodyPr/>
          <a:lstStyle/>
          <a:p>
            <a:pPr marL="284163" indent="-284163" algn="just" rtl="1" eaLnBrk="1" hangingPunct="1">
              <a:lnSpc>
                <a:spcPct val="120000"/>
              </a:lnSpc>
            </a:pPr>
            <a:r>
              <a:rPr lang="ar-SA" altLang="en-US" sz="4400" smtClean="0">
                <a:solidFill>
                  <a:schemeClr val="bg1"/>
                </a:solidFill>
              </a:rPr>
              <a:t>صفى‌الدين عبدالمؤمن ارموى بحر و مقياس جديدى را ايجاد كرد و در اواخر قرون وسطا، وزن تازه‌اى مورد توجه قرار گرفت كه هنوز هم ميان مسلمانان مشرق متداول است. </a:t>
            </a:r>
            <a:endParaRPr lang="en-US" altLang="en-US" sz="4400" smtClean="0">
              <a:solidFill>
                <a:schemeClr val="bg1"/>
              </a:solidFill>
            </a:endParaRPr>
          </a:p>
          <a:p>
            <a:pPr marL="284163" indent="-284163" algn="just" rtl="1" eaLnBrk="1" hangingPunct="1">
              <a:lnSpc>
                <a:spcPct val="120000"/>
              </a:lnSpc>
            </a:pPr>
            <a:r>
              <a:rPr lang="ar-SA" altLang="en-US" sz="4400" smtClean="0">
                <a:solidFill>
                  <a:schemeClr val="bg1"/>
                </a:solidFill>
              </a:rPr>
              <a:t>در سده‌ى نهم هجرى سبك موسيقى خراسانى و فارسى متداول شد. </a:t>
            </a:r>
            <a:endParaRPr lang="en-US" altLang="en-US" sz="4400" smtClean="0">
              <a:solidFill>
                <a:schemeClr val="bg1"/>
              </a:solidFill>
            </a:endParaRPr>
          </a:p>
          <a:p>
            <a:pPr marL="284163" indent="-284163" algn="just" rtl="1" eaLnBrk="1" hangingPunct="1">
              <a:lnSpc>
                <a:spcPct val="120000"/>
              </a:lnSpc>
            </a:pPr>
            <a:endParaRPr lang="ar-SA" altLang="en-US" sz="4400" b="1" smtClean="0">
              <a:solidFill>
                <a:schemeClr val="bg1"/>
              </a:solidFill>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395288" y="44450"/>
            <a:ext cx="8229600" cy="1143000"/>
          </a:xfrm>
        </p:spPr>
        <p:txBody>
          <a:bodyPr/>
          <a:lstStyle/>
          <a:p>
            <a:pPr eaLnBrk="1" hangingPunct="1"/>
            <a:r>
              <a:rPr lang="ar-SA" altLang="en-US" sz="4800" b="1" smtClean="0">
                <a:solidFill>
                  <a:srgbClr val="FFFF00"/>
                </a:solidFill>
              </a:rPr>
              <a:t>تأثير موسيقى اسلامى در موسيقى غرب</a:t>
            </a:r>
            <a:r>
              <a:rPr lang="ar-SA" altLang="en-US" sz="5400" b="1" smtClean="0"/>
              <a:t> </a:t>
            </a:r>
            <a:endParaRPr lang="en-US" altLang="en-US" sz="5400" b="1" smtClean="0">
              <a:solidFill>
                <a:srgbClr val="FFFF00"/>
              </a:solidFill>
            </a:endParaRPr>
          </a:p>
        </p:txBody>
      </p:sp>
      <p:sp>
        <p:nvSpPr>
          <p:cNvPr id="223235" name="Rectangle 3"/>
          <p:cNvSpPr>
            <a:spLocks noGrp="1" noChangeArrowheads="1"/>
          </p:cNvSpPr>
          <p:nvPr>
            <p:ph type="body" idx="1"/>
          </p:nvPr>
        </p:nvSpPr>
        <p:spPr>
          <a:xfrm>
            <a:off x="285750" y="1214438"/>
            <a:ext cx="8497888" cy="3197225"/>
          </a:xfrm>
        </p:spPr>
        <p:txBody>
          <a:bodyPr/>
          <a:lstStyle/>
          <a:p>
            <a:pPr marL="284163" indent="-284163" algn="just" rtl="1" eaLnBrk="1" hangingPunct="1">
              <a:lnSpc>
                <a:spcPct val="120000"/>
              </a:lnSpc>
            </a:pPr>
            <a:r>
              <a:rPr lang="ar-SA" altLang="en-US" sz="4000" smtClean="0">
                <a:solidFill>
                  <a:schemeClr val="bg1"/>
                </a:solidFill>
              </a:rPr>
              <a:t>كتاب الف ليل و ليله به خوبى نشان مى‌دهد كه موسيقى نزد مسلمانان و ايرانيان چه اهميتى داشته است و براى هر موضوع خانوادگى، اخلاقى، عاطفى و اجتماعى، موسيقى مخصوصى وجود داشته است.</a:t>
            </a:r>
            <a:endParaRPr lang="en-US" altLang="en-US" sz="4000" smtClean="0">
              <a:solidFill>
                <a:schemeClr val="bg1"/>
              </a:solidFill>
            </a:endParaRPr>
          </a:p>
          <a:p>
            <a:pPr marL="284163" indent="-284163" algn="just" rtl="1" eaLnBrk="1" hangingPunct="1">
              <a:lnSpc>
                <a:spcPct val="120000"/>
              </a:lnSpc>
            </a:pPr>
            <a:r>
              <a:rPr lang="ar-SA" altLang="en-US" sz="4000" smtClean="0">
                <a:solidFill>
                  <a:schemeClr val="bg1"/>
                </a:solidFill>
              </a:rPr>
              <a:t> مسلمانان همواره به آواز، بيش از اصوات آلات موسيقى، اهميت مى‌دادند، زيرا عده‌اى معتقد بودند كه اسلام موسيقى را منع كرده است. </a:t>
            </a:r>
            <a:endParaRPr lang="ar-SA" altLang="en-US" sz="4000" b="1" smtClean="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61925"/>
            <a:ext cx="8229600" cy="1143000"/>
          </a:xfrm>
        </p:spPr>
        <p:txBody>
          <a:bodyPr/>
          <a:lstStyle/>
          <a:p>
            <a:pPr eaLnBrk="1" hangingPunct="1"/>
            <a:r>
              <a:rPr lang="ar-SA" altLang="en-US" sz="5400" b="1" smtClean="0">
                <a:solidFill>
                  <a:srgbClr val="FFFF00"/>
                </a:solidFill>
              </a:rPr>
              <a:t>معمارى</a:t>
            </a:r>
            <a:endParaRPr lang="en-US" altLang="en-US" sz="5400" b="1" smtClean="0">
              <a:solidFill>
                <a:srgbClr val="FFFF00"/>
              </a:solidFill>
            </a:endParaRPr>
          </a:p>
        </p:txBody>
      </p:sp>
      <p:sp>
        <p:nvSpPr>
          <p:cNvPr id="29699" name="Rectangle 3"/>
          <p:cNvSpPr>
            <a:spLocks noGrp="1" noChangeArrowheads="1"/>
          </p:cNvSpPr>
          <p:nvPr>
            <p:ph type="body" idx="1"/>
          </p:nvPr>
        </p:nvSpPr>
        <p:spPr>
          <a:xfrm>
            <a:off x="142875" y="765175"/>
            <a:ext cx="8893175" cy="3197225"/>
          </a:xfrm>
        </p:spPr>
        <p:txBody>
          <a:bodyPr/>
          <a:lstStyle/>
          <a:p>
            <a:pPr marL="284163" indent="-284163" algn="just" rtl="1" eaLnBrk="1" hangingPunct="1">
              <a:lnSpc>
                <a:spcPct val="120000"/>
              </a:lnSpc>
            </a:pPr>
            <a:r>
              <a:rPr lang="ar-SA" altLang="en-US" sz="2800" b="1" smtClean="0">
                <a:solidFill>
                  <a:schemeClr val="bg1"/>
                </a:solidFill>
              </a:rPr>
              <a:t>مسلم</a:t>
            </a:r>
            <a:r>
              <a:rPr lang="fa-IR" altLang="en-US" sz="2800" b="1" smtClean="0">
                <a:solidFill>
                  <a:schemeClr val="bg1"/>
                </a:solidFill>
              </a:rPr>
              <a:t>ـ</a:t>
            </a:r>
            <a:r>
              <a:rPr lang="ar-SA" altLang="en-US" sz="2800" b="1" smtClean="0">
                <a:solidFill>
                  <a:schemeClr val="bg1"/>
                </a:solidFill>
              </a:rPr>
              <a:t>ان</a:t>
            </a:r>
            <a:r>
              <a:rPr lang="fa-IR" altLang="en-US" sz="2800" b="1" smtClean="0">
                <a:solidFill>
                  <a:schemeClr val="bg1"/>
                </a:solidFill>
              </a:rPr>
              <a:t>ـ</a:t>
            </a:r>
            <a:r>
              <a:rPr lang="ar-SA" altLang="en-US" sz="2800" b="1" smtClean="0">
                <a:solidFill>
                  <a:schemeClr val="bg1"/>
                </a:solidFill>
              </a:rPr>
              <a:t>ان اس</a:t>
            </a:r>
            <a:r>
              <a:rPr lang="fa-IR" altLang="en-US" sz="2800" b="1" smtClean="0">
                <a:solidFill>
                  <a:schemeClr val="bg1"/>
                </a:solidFill>
              </a:rPr>
              <a:t>ــ</a:t>
            </a:r>
            <a:r>
              <a:rPr lang="ar-SA" altLang="en-US" sz="2800" b="1" smtClean="0">
                <a:solidFill>
                  <a:schemeClr val="bg1"/>
                </a:solidFill>
              </a:rPr>
              <a:t>پان</a:t>
            </a:r>
            <a:r>
              <a:rPr lang="fa-IR" altLang="en-US" sz="2800" b="1" smtClean="0">
                <a:solidFill>
                  <a:schemeClr val="bg1"/>
                </a:solidFill>
              </a:rPr>
              <a:t>ــ</a:t>
            </a:r>
            <a:r>
              <a:rPr lang="ar-SA" altLang="en-US" sz="2800" b="1" smtClean="0">
                <a:solidFill>
                  <a:schemeClr val="bg1"/>
                </a:solidFill>
              </a:rPr>
              <a:t>يا مى ك</a:t>
            </a:r>
            <a:r>
              <a:rPr lang="fa-IR" altLang="en-US" sz="2800" b="1" smtClean="0">
                <a:solidFill>
                  <a:schemeClr val="bg1"/>
                </a:solidFill>
              </a:rPr>
              <a:t>ـ</a:t>
            </a:r>
            <a:r>
              <a:rPr lang="ar-SA" altLang="en-US" sz="2800" b="1" smtClean="0">
                <a:solidFill>
                  <a:schemeClr val="bg1"/>
                </a:solidFill>
              </a:rPr>
              <a:t>وش</a:t>
            </a:r>
            <a:r>
              <a:rPr lang="fa-IR" altLang="en-US" sz="2800" b="1" smtClean="0">
                <a:solidFill>
                  <a:schemeClr val="bg1"/>
                </a:solidFill>
              </a:rPr>
              <a:t>ـ</a:t>
            </a:r>
            <a:r>
              <a:rPr lang="ar-SA" altLang="en-US" sz="2800" b="1" smtClean="0">
                <a:solidFill>
                  <a:schemeClr val="bg1"/>
                </a:solidFill>
              </a:rPr>
              <a:t>يدند تا پايتختشان</a:t>
            </a:r>
            <a:r>
              <a:rPr lang="fa-IR" altLang="en-US" sz="2800" b="1" smtClean="0">
                <a:solidFill>
                  <a:schemeClr val="bg1"/>
                </a:solidFill>
              </a:rPr>
              <a:t>، </a:t>
            </a:r>
            <a:r>
              <a:rPr lang="ar-SA" altLang="en-US" sz="2800" b="1" smtClean="0">
                <a:solidFill>
                  <a:schemeClr val="bg1"/>
                </a:solidFill>
              </a:rPr>
              <a:t>ق</a:t>
            </a:r>
            <a:r>
              <a:rPr lang="fa-IR" altLang="en-US" sz="2800" b="1" smtClean="0">
                <a:solidFill>
                  <a:schemeClr val="bg1"/>
                </a:solidFill>
              </a:rPr>
              <a:t>ــ</a:t>
            </a:r>
            <a:r>
              <a:rPr lang="ar-SA" altLang="en-US" sz="2800" b="1" smtClean="0">
                <a:solidFill>
                  <a:schemeClr val="bg1"/>
                </a:solidFill>
              </a:rPr>
              <a:t>رط</a:t>
            </a:r>
            <a:r>
              <a:rPr lang="fa-IR" altLang="en-US" sz="2800" b="1" smtClean="0">
                <a:solidFill>
                  <a:schemeClr val="bg1"/>
                </a:solidFill>
              </a:rPr>
              <a:t>ـ</a:t>
            </a:r>
            <a:r>
              <a:rPr lang="ar-SA" altLang="en-US" sz="2800" b="1" smtClean="0">
                <a:solidFill>
                  <a:schemeClr val="bg1"/>
                </a:solidFill>
              </a:rPr>
              <a:t>به</a:t>
            </a:r>
            <a:r>
              <a:rPr lang="fa-IR" altLang="en-US" sz="2800" b="1" smtClean="0">
                <a:solidFill>
                  <a:schemeClr val="bg1"/>
                </a:solidFill>
              </a:rPr>
              <a:t> </a:t>
            </a:r>
            <a:r>
              <a:rPr lang="en-US" altLang="en-US" sz="2800" b="1" smtClean="0">
                <a:solidFill>
                  <a:schemeClr val="bg1"/>
                </a:solidFill>
              </a:rPr>
              <a:t>(Cordoba)</a:t>
            </a:r>
            <a:r>
              <a:rPr lang="ar-SA" altLang="en-US" sz="2800" b="1" smtClean="0">
                <a:solidFill>
                  <a:schemeClr val="bg1"/>
                </a:solidFill>
              </a:rPr>
              <a:t> از نظر ثروت، شكوه، دانش و</a:t>
            </a:r>
            <a:r>
              <a:rPr lang="fa-IR" altLang="en-US" sz="2800" b="1" smtClean="0">
                <a:solidFill>
                  <a:schemeClr val="bg1"/>
                </a:solidFill>
              </a:rPr>
              <a:t> </a:t>
            </a:r>
            <a:r>
              <a:rPr lang="ar-SA" altLang="en-US" sz="2800" b="1" smtClean="0">
                <a:solidFill>
                  <a:schemeClr val="bg1"/>
                </a:solidFill>
              </a:rPr>
              <a:t>هنر با بغداد برابرى كند.</a:t>
            </a:r>
            <a:endParaRPr lang="fa-IR" altLang="en-US" sz="2800" b="1" smtClean="0">
              <a:solidFill>
                <a:schemeClr val="bg1"/>
              </a:solidFill>
            </a:endParaRPr>
          </a:p>
          <a:p>
            <a:pPr marL="284163" indent="-284163" algn="just" rtl="1" eaLnBrk="1" hangingPunct="1">
              <a:lnSpc>
                <a:spcPct val="120000"/>
              </a:lnSpc>
            </a:pPr>
            <a:r>
              <a:rPr lang="ar-SA" altLang="en-US" sz="2800" b="1" smtClean="0">
                <a:solidFill>
                  <a:schemeClr val="bg1"/>
                </a:solidFill>
              </a:rPr>
              <a:t>قرطبه عهد خلافت عبدالرحمان</a:t>
            </a:r>
            <a:r>
              <a:rPr lang="fa-IR" altLang="en-US" sz="2800" b="1" smtClean="0">
                <a:solidFill>
                  <a:schemeClr val="bg1"/>
                </a:solidFill>
              </a:rPr>
              <a:t> </a:t>
            </a:r>
            <a:r>
              <a:rPr lang="ar-SA" altLang="en-US" sz="2800" b="1" smtClean="0">
                <a:solidFill>
                  <a:schemeClr val="bg1"/>
                </a:solidFill>
              </a:rPr>
              <a:t>سوم (سده چهارم هجرى) به اوج مجد و عظمت رس</a:t>
            </a:r>
            <a:r>
              <a:rPr lang="fa-IR" altLang="en-US" sz="2800" b="1" smtClean="0">
                <a:solidFill>
                  <a:schemeClr val="bg1"/>
                </a:solidFill>
              </a:rPr>
              <a:t>ی</a:t>
            </a:r>
            <a:r>
              <a:rPr lang="ar-SA" altLang="en-US" sz="2800" b="1" smtClean="0">
                <a:solidFill>
                  <a:schemeClr val="bg1"/>
                </a:solidFill>
              </a:rPr>
              <a:t>د و سوداگران و </a:t>
            </a:r>
            <a:r>
              <a:rPr lang="fa-IR" altLang="en-US" sz="2800" b="1" smtClean="0">
                <a:solidFill>
                  <a:schemeClr val="bg1"/>
                </a:solidFill>
              </a:rPr>
              <a:t>جهانگردان </a:t>
            </a:r>
            <a:r>
              <a:rPr lang="ar-SA" altLang="en-US" sz="2800" b="1" smtClean="0">
                <a:solidFill>
                  <a:schemeClr val="bg1"/>
                </a:solidFill>
              </a:rPr>
              <a:t>و هنرمندان اسلامى از</a:t>
            </a:r>
            <a:r>
              <a:rPr lang="fa-IR" altLang="en-US" sz="2800" b="1" smtClean="0">
                <a:solidFill>
                  <a:schemeClr val="bg1"/>
                </a:solidFill>
              </a:rPr>
              <a:t> </a:t>
            </a:r>
            <a:r>
              <a:rPr lang="ar-SA" altLang="en-US" sz="2800" b="1" smtClean="0">
                <a:solidFill>
                  <a:schemeClr val="bg1"/>
                </a:solidFill>
              </a:rPr>
              <a:t>هر سو بدان</a:t>
            </a:r>
            <a:r>
              <a:rPr lang="en-US" altLang="en-US" sz="2800" b="1" smtClean="0">
                <a:solidFill>
                  <a:schemeClr val="bg1"/>
                </a:solidFill>
              </a:rPr>
              <a:t> </a:t>
            </a:r>
            <a:r>
              <a:rPr lang="ar-SA" altLang="en-US" sz="2800" b="1" smtClean="0">
                <a:solidFill>
                  <a:schemeClr val="bg1"/>
                </a:solidFill>
              </a:rPr>
              <a:t>جا روى</a:t>
            </a:r>
            <a:r>
              <a:rPr lang="fa-IR" altLang="en-US" sz="2800" b="1" smtClean="0">
                <a:solidFill>
                  <a:schemeClr val="bg1"/>
                </a:solidFill>
              </a:rPr>
              <a:t> می آوردند</a:t>
            </a:r>
            <a:r>
              <a:rPr lang="ar-SA" altLang="en-US" sz="2800" b="1" smtClean="0">
                <a:solidFill>
                  <a:schemeClr val="bg1"/>
                </a:solidFill>
              </a:rPr>
              <a:t>.</a:t>
            </a:r>
          </a:p>
          <a:p>
            <a:pPr marL="284163" indent="-284163" algn="just" rtl="1" eaLnBrk="1" hangingPunct="1">
              <a:lnSpc>
                <a:spcPct val="120000"/>
              </a:lnSpc>
            </a:pPr>
            <a:r>
              <a:rPr lang="ar-SA" altLang="en-US" sz="2800" b="1" smtClean="0">
                <a:solidFill>
                  <a:schemeClr val="bg1"/>
                </a:solidFill>
              </a:rPr>
              <a:t>مسجد جامع قرطبه با مناره هاى بلندش و ستونهاى متعددش يكى از نمونه هاى زيباى هنر اسلامى</a:t>
            </a:r>
            <a:r>
              <a:rPr lang="fa-IR" altLang="en-US" sz="2800" b="1" smtClean="0">
                <a:solidFill>
                  <a:schemeClr val="bg1"/>
                </a:solidFill>
              </a:rPr>
              <a:t> </a:t>
            </a:r>
            <a:r>
              <a:rPr lang="ar-SA" altLang="en-US" sz="2800" b="1" smtClean="0">
                <a:solidFill>
                  <a:schemeClr val="bg1"/>
                </a:solidFill>
              </a:rPr>
              <a:t>در اسپانيا و در جهان اسلام است.</a:t>
            </a:r>
            <a:endParaRPr lang="fa-IR" altLang="en-US" sz="2800" b="1" smtClean="0">
              <a:solidFill>
                <a:schemeClr val="bg1"/>
              </a:solidFill>
            </a:endParaRPr>
          </a:p>
          <a:p>
            <a:pPr marL="284163" indent="-284163" algn="just" rtl="1" eaLnBrk="1" hangingPunct="1">
              <a:lnSpc>
                <a:spcPct val="120000"/>
              </a:lnSpc>
            </a:pPr>
            <a:r>
              <a:rPr lang="ar-SA" altLang="en-US" sz="2800" b="1" smtClean="0">
                <a:solidFill>
                  <a:schemeClr val="bg1"/>
                </a:solidFill>
              </a:rPr>
              <a:t>اين مسجد در عهد عبدالرحمان اول بنا شد و عبدالرحمان دوم و</a:t>
            </a:r>
            <a:r>
              <a:rPr lang="fa-IR" altLang="en-US" sz="2800" b="1" smtClean="0">
                <a:solidFill>
                  <a:schemeClr val="bg1"/>
                </a:solidFill>
              </a:rPr>
              <a:t> </a:t>
            </a:r>
            <a:r>
              <a:rPr lang="ar-SA" altLang="en-US" sz="2800" b="1" smtClean="0">
                <a:solidFill>
                  <a:schemeClr val="bg1"/>
                </a:solidFill>
              </a:rPr>
              <a:t>حكم دوم و منصور هر كدام بخشهايى بر آن افزودند.</a:t>
            </a:r>
            <a:endParaRPr lang="fa-IR" altLang="en-US" sz="2800" b="1" smtClean="0">
              <a:solidFill>
                <a:schemeClr val="bg1"/>
              </a:solidFill>
            </a:endParaRPr>
          </a:p>
          <a:p>
            <a:pPr marL="284163" indent="-284163" algn="just" rtl="1" eaLnBrk="1" hangingPunct="1">
              <a:lnSpc>
                <a:spcPct val="120000"/>
              </a:lnSpc>
            </a:pPr>
            <a:r>
              <a:rPr lang="ar-SA" altLang="en-US" sz="2800" b="1" smtClean="0">
                <a:solidFill>
                  <a:schemeClr val="bg1"/>
                </a:solidFill>
              </a:rPr>
              <a:t>با آن كه </a:t>
            </a:r>
            <a:r>
              <a:rPr lang="fa-IR" altLang="en-US" sz="2800" b="1" smtClean="0">
                <a:solidFill>
                  <a:schemeClr val="bg1"/>
                </a:solidFill>
              </a:rPr>
              <a:t>این مسجد </a:t>
            </a:r>
            <a:r>
              <a:rPr lang="ar-SA" altLang="en-US" sz="2800" b="1" smtClean="0">
                <a:solidFill>
                  <a:schemeClr val="bg1"/>
                </a:solidFill>
              </a:rPr>
              <a:t>امروز</a:t>
            </a:r>
            <a:r>
              <a:rPr lang="fa-IR" altLang="en-US" sz="2800" b="1" smtClean="0">
                <a:solidFill>
                  <a:schemeClr val="bg1"/>
                </a:solidFill>
              </a:rPr>
              <a:t>ه</a:t>
            </a:r>
            <a:r>
              <a:rPr lang="ar-SA" altLang="en-US" sz="2800" b="1" smtClean="0">
                <a:solidFill>
                  <a:schemeClr val="bg1"/>
                </a:solidFill>
              </a:rPr>
              <a:t> به يك كليسا بدل گشته</a:t>
            </a:r>
            <a:r>
              <a:rPr lang="fa-IR" altLang="en-US" sz="2800" b="1" smtClean="0">
                <a:solidFill>
                  <a:schemeClr val="bg1"/>
                </a:solidFill>
              </a:rPr>
              <a:t> </a:t>
            </a:r>
            <a:r>
              <a:rPr lang="ar-SA" altLang="en-US" sz="2800" b="1" smtClean="0">
                <a:solidFill>
                  <a:schemeClr val="bg1"/>
                </a:solidFill>
              </a:rPr>
              <a:t>است، اما هنوز قداست اسلامى اش بر نزهت مسيحى اش مى چربد.</a:t>
            </a:r>
            <a:endParaRPr lang="fa-IR" altLang="en-US" sz="2800" b="1" smtClean="0">
              <a:solidFill>
                <a:schemeClr val="bg1"/>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395288" y="44450"/>
            <a:ext cx="8229600" cy="1143000"/>
          </a:xfrm>
        </p:spPr>
        <p:txBody>
          <a:bodyPr/>
          <a:lstStyle/>
          <a:p>
            <a:pPr eaLnBrk="1" hangingPunct="1"/>
            <a:r>
              <a:rPr lang="ar-SA" altLang="en-US" sz="4800" b="1" smtClean="0">
                <a:solidFill>
                  <a:srgbClr val="FFFF00"/>
                </a:solidFill>
              </a:rPr>
              <a:t>تأثير موسيقى اسلامى در موسيقى غرب</a:t>
            </a:r>
            <a:r>
              <a:rPr lang="ar-SA" altLang="en-US" sz="5400" b="1" smtClean="0"/>
              <a:t> </a:t>
            </a:r>
            <a:endParaRPr lang="en-US" altLang="en-US" sz="5400" b="1" smtClean="0">
              <a:solidFill>
                <a:srgbClr val="FFFF00"/>
              </a:solidFill>
            </a:endParaRPr>
          </a:p>
        </p:txBody>
      </p:sp>
      <p:sp>
        <p:nvSpPr>
          <p:cNvPr id="225283" name="Rectangle 3"/>
          <p:cNvSpPr>
            <a:spLocks noGrp="1" noChangeArrowheads="1"/>
          </p:cNvSpPr>
          <p:nvPr>
            <p:ph type="body" idx="1"/>
          </p:nvPr>
        </p:nvSpPr>
        <p:spPr>
          <a:xfrm>
            <a:off x="285750" y="1446213"/>
            <a:ext cx="8497888" cy="3197225"/>
          </a:xfrm>
        </p:spPr>
        <p:txBody>
          <a:bodyPr/>
          <a:lstStyle/>
          <a:p>
            <a:pPr marL="284163" indent="-284163" algn="just" rtl="1" eaLnBrk="1" hangingPunct="1">
              <a:lnSpc>
                <a:spcPct val="120000"/>
              </a:lnSpc>
            </a:pPr>
            <a:r>
              <a:rPr lang="ar-SA" altLang="en-US" sz="4000" smtClean="0">
                <a:solidFill>
                  <a:schemeClr val="bg1"/>
                </a:solidFill>
              </a:rPr>
              <a:t>غزالى معتقد بود كه گوش‌دادن به موسيقى بسيار سودمند است و در رساله‌ى مربوط به موسيقى خود، هفت دليل آورده كه خواندن قرآن با آواز تأثيرش بى‌اندازه نيرومند است. </a:t>
            </a:r>
            <a:endParaRPr lang="en-US" altLang="en-US" sz="4000" smtClean="0">
              <a:solidFill>
                <a:schemeClr val="bg1"/>
              </a:solidFill>
            </a:endParaRPr>
          </a:p>
          <a:p>
            <a:pPr marL="284163" indent="-284163" algn="just" rtl="1" eaLnBrk="1" hangingPunct="1">
              <a:lnSpc>
                <a:spcPct val="120000"/>
              </a:lnSpc>
            </a:pPr>
            <a:r>
              <a:rPr lang="ar-SA" altLang="en-US" sz="4000" smtClean="0">
                <a:solidFill>
                  <a:schemeClr val="bg1"/>
                </a:solidFill>
              </a:rPr>
              <a:t>در جايى از كتاب آمده كه موسيقى براى عده‌اى غذا و براى عده‌اى ديگر دواست. </a:t>
            </a:r>
            <a:endParaRPr lang="en-US" altLang="en-US" sz="4000" smtClean="0">
              <a:solidFill>
                <a:schemeClr val="bg1"/>
              </a:solidFill>
            </a:endParaRPr>
          </a:p>
          <a:p>
            <a:pPr marL="284163" indent="-284163" algn="just" rtl="1" eaLnBrk="1" hangingPunct="1">
              <a:lnSpc>
                <a:spcPct val="120000"/>
              </a:lnSpc>
            </a:pPr>
            <a:endParaRPr lang="ar-SA" altLang="en-US" sz="4800" b="1" smtClean="0">
              <a:solidFill>
                <a:schemeClr val="bg1"/>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395288" y="44450"/>
            <a:ext cx="8229600" cy="1143000"/>
          </a:xfrm>
        </p:spPr>
        <p:txBody>
          <a:bodyPr/>
          <a:lstStyle/>
          <a:p>
            <a:pPr eaLnBrk="1" hangingPunct="1"/>
            <a:r>
              <a:rPr lang="ar-SA" altLang="en-US" sz="4800" b="1" smtClean="0">
                <a:solidFill>
                  <a:srgbClr val="FFFF00"/>
                </a:solidFill>
              </a:rPr>
              <a:t>تأثير موسيقى اسلامى در موسيقى غرب</a:t>
            </a:r>
            <a:r>
              <a:rPr lang="ar-SA" altLang="en-US" sz="5400" b="1" smtClean="0"/>
              <a:t> </a:t>
            </a:r>
            <a:endParaRPr lang="en-US" altLang="en-US" sz="5400" b="1" smtClean="0">
              <a:solidFill>
                <a:srgbClr val="FFFF00"/>
              </a:solidFill>
            </a:endParaRPr>
          </a:p>
        </p:txBody>
      </p:sp>
      <p:sp>
        <p:nvSpPr>
          <p:cNvPr id="227331" name="Rectangle 3"/>
          <p:cNvSpPr>
            <a:spLocks noGrp="1" noChangeArrowheads="1"/>
          </p:cNvSpPr>
          <p:nvPr>
            <p:ph type="body" idx="1"/>
          </p:nvPr>
        </p:nvSpPr>
        <p:spPr>
          <a:xfrm>
            <a:off x="285750" y="1446213"/>
            <a:ext cx="8497888" cy="3197225"/>
          </a:xfrm>
        </p:spPr>
        <p:txBody>
          <a:bodyPr/>
          <a:lstStyle/>
          <a:p>
            <a:pPr marL="284163" indent="-284163" algn="just" rtl="1" eaLnBrk="1" hangingPunct="1">
              <a:lnSpc>
                <a:spcPct val="120000"/>
              </a:lnSpc>
            </a:pPr>
            <a:r>
              <a:rPr lang="ar-SA" altLang="en-US" sz="4000" smtClean="0">
                <a:solidFill>
                  <a:schemeClr val="bg1"/>
                </a:solidFill>
              </a:rPr>
              <a:t>ملل اسلامى بر اين باور بودند كه موسيقى در معالجه‌ى امراض نيز مؤثر است و حتى برخى از حيوانات تحت تأثير آهنگهاى موسيقى قرار مى‌گيرند و عرفا را عقيده بر آن بود كه پيوستگى تأثير روحانى موسيقى بر روح، امرى ازلى است و هنگام استماع موسيقى، بار ديگر كلام حق را مى‌شنوند. </a:t>
            </a:r>
            <a:endParaRPr lang="en-US" altLang="en-US" sz="4000" smtClean="0">
              <a:solidFill>
                <a:schemeClr val="bg1"/>
              </a:solidFill>
            </a:endParaRPr>
          </a:p>
          <a:p>
            <a:pPr marL="284163" indent="-284163" algn="just" rtl="1" eaLnBrk="1" hangingPunct="1">
              <a:lnSpc>
                <a:spcPct val="120000"/>
              </a:lnSpc>
            </a:pPr>
            <a:endParaRPr lang="ar-SA" altLang="en-US" sz="4000" b="1" smtClean="0">
              <a:solidFill>
                <a:schemeClr val="bg1"/>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414338" y="214313"/>
            <a:ext cx="8229600" cy="1143000"/>
          </a:xfrm>
        </p:spPr>
        <p:txBody>
          <a:bodyPr/>
          <a:lstStyle/>
          <a:p>
            <a:pPr eaLnBrk="1" hangingPunct="1"/>
            <a:r>
              <a:rPr lang="ar-SA" altLang="en-US" sz="4800" b="1" smtClean="0">
                <a:solidFill>
                  <a:srgbClr val="FFFF00"/>
                </a:solidFill>
              </a:rPr>
              <a:t>تأثير موسيقى اسلامى در موسيقى غرب</a:t>
            </a:r>
            <a:r>
              <a:rPr lang="ar-SA" altLang="en-US" sz="5400" b="1" smtClean="0"/>
              <a:t> </a:t>
            </a:r>
            <a:endParaRPr lang="en-US" altLang="en-US" sz="5400" b="1" smtClean="0">
              <a:solidFill>
                <a:srgbClr val="FFFF00"/>
              </a:solidFill>
            </a:endParaRPr>
          </a:p>
        </p:txBody>
      </p:sp>
      <p:sp>
        <p:nvSpPr>
          <p:cNvPr id="229379" name="Rectangle 3"/>
          <p:cNvSpPr>
            <a:spLocks noGrp="1" noChangeArrowheads="1"/>
          </p:cNvSpPr>
          <p:nvPr>
            <p:ph type="body" idx="1"/>
          </p:nvPr>
        </p:nvSpPr>
        <p:spPr>
          <a:xfrm>
            <a:off x="285750" y="1357313"/>
            <a:ext cx="8497888" cy="3197225"/>
          </a:xfrm>
        </p:spPr>
        <p:txBody>
          <a:bodyPr/>
          <a:lstStyle/>
          <a:p>
            <a:pPr marL="284163" indent="-284163" algn="just" rtl="1" eaLnBrk="1" hangingPunct="1">
              <a:lnSpc>
                <a:spcPct val="150000"/>
              </a:lnSpc>
            </a:pPr>
            <a:r>
              <a:rPr lang="ar-SA" altLang="en-US" sz="4400" smtClean="0">
                <a:solidFill>
                  <a:schemeClr val="bg1"/>
                </a:solidFill>
              </a:rPr>
              <a:t>در سده‌ى سوم هجرى هم برخى موسيقى‌دانان غربى مانند سنت‌سن، فاى سين ديويد و روبيستن اقدامهايى در زمينه </a:t>
            </a:r>
            <a:r>
              <a:rPr lang="fa-IR" altLang="en-US" sz="4400" smtClean="0">
                <a:solidFill>
                  <a:schemeClr val="bg1"/>
                </a:solidFill>
              </a:rPr>
              <a:t>نُت نويسي و ابداع سازها </a:t>
            </a:r>
            <a:r>
              <a:rPr lang="ar-SA" altLang="en-US" sz="4400" smtClean="0">
                <a:solidFill>
                  <a:schemeClr val="bg1"/>
                </a:solidFill>
              </a:rPr>
              <a:t>كردند. اما مسلماً خدمات مسلمانان را در پيشرفت هنرهاى زيبا نمى‌توان ناديده گرفت. </a:t>
            </a:r>
            <a:endParaRPr lang="ar-SA" altLang="en-US" sz="4400" b="1" smtClean="0">
              <a:solidFill>
                <a:schemeClr val="bg1"/>
              </a:solidFill>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395288" y="44450"/>
            <a:ext cx="8229600" cy="1143000"/>
          </a:xfrm>
        </p:spPr>
        <p:txBody>
          <a:bodyPr/>
          <a:lstStyle/>
          <a:p>
            <a:pPr eaLnBrk="1" hangingPunct="1"/>
            <a:r>
              <a:rPr lang="ar-SA" altLang="en-US" sz="4800" b="1" smtClean="0">
                <a:solidFill>
                  <a:srgbClr val="FFFF00"/>
                </a:solidFill>
              </a:rPr>
              <a:t>تأثير موسيقى اسلامى در موسيقى غرب</a:t>
            </a:r>
            <a:r>
              <a:rPr lang="ar-SA" altLang="en-US" sz="5400" b="1" smtClean="0"/>
              <a:t> </a:t>
            </a:r>
            <a:endParaRPr lang="en-US" altLang="en-US" sz="5400" b="1" smtClean="0">
              <a:solidFill>
                <a:srgbClr val="FFFF00"/>
              </a:solidFill>
            </a:endParaRPr>
          </a:p>
        </p:txBody>
      </p:sp>
      <p:sp>
        <p:nvSpPr>
          <p:cNvPr id="231427" name="Rectangle 3"/>
          <p:cNvSpPr>
            <a:spLocks noGrp="1" noChangeArrowheads="1"/>
          </p:cNvSpPr>
          <p:nvPr>
            <p:ph type="body" idx="1"/>
          </p:nvPr>
        </p:nvSpPr>
        <p:spPr>
          <a:xfrm>
            <a:off x="285750" y="1446213"/>
            <a:ext cx="8497888" cy="3197225"/>
          </a:xfrm>
        </p:spPr>
        <p:txBody>
          <a:bodyPr/>
          <a:lstStyle/>
          <a:p>
            <a:pPr marL="284163" indent="-284163" algn="just" rtl="1" eaLnBrk="1" hangingPunct="1">
              <a:lnSpc>
                <a:spcPct val="120000"/>
              </a:lnSpc>
            </a:pPr>
            <a:r>
              <a:rPr lang="ar-SA" altLang="en-US" sz="4000" smtClean="0">
                <a:solidFill>
                  <a:schemeClr val="bg1"/>
                </a:solidFill>
              </a:rPr>
              <a:t>با وجود اينكه نُتهاى موسيقى از اوايل سده‌ى سوم هجرى وجود داشته، عده‌اى آموختن موسيقى را از راه شنيدن ياد مى‌گرفتند. </a:t>
            </a:r>
            <a:endParaRPr lang="en-US" altLang="en-US" sz="4000" smtClean="0">
              <a:solidFill>
                <a:schemeClr val="bg1"/>
              </a:solidFill>
            </a:endParaRPr>
          </a:p>
          <a:p>
            <a:pPr marL="284163" indent="-284163" algn="just" rtl="1" eaLnBrk="1" hangingPunct="1">
              <a:lnSpc>
                <a:spcPct val="120000"/>
              </a:lnSpc>
            </a:pPr>
            <a:r>
              <a:rPr lang="ar-SA" altLang="en-US" sz="4000" smtClean="0">
                <a:solidFill>
                  <a:schemeClr val="bg1"/>
                </a:solidFill>
              </a:rPr>
              <a:t>معمولا لباس و شكل نوازندگان جالب بود و در قرون وسطا آوازخوانهاى اروپايى مانند موسيقى‌دانان مسلمان لباس مى‌پوشيدند. </a:t>
            </a:r>
            <a:endParaRPr lang="en-US" altLang="en-US" sz="4000" smtClean="0">
              <a:solidFill>
                <a:schemeClr val="bg1"/>
              </a:solidFill>
            </a:endParaRPr>
          </a:p>
          <a:p>
            <a:pPr marL="284163" indent="-284163" algn="just" rtl="1" eaLnBrk="1" hangingPunct="1">
              <a:lnSpc>
                <a:spcPct val="120000"/>
              </a:lnSpc>
            </a:pPr>
            <a:endParaRPr lang="ar-SA" altLang="en-US" sz="4000" b="1" smtClean="0">
              <a:solidFill>
                <a:schemeClr val="bg1"/>
              </a:solidFill>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395288" y="44450"/>
            <a:ext cx="8229600" cy="1143000"/>
          </a:xfrm>
        </p:spPr>
        <p:txBody>
          <a:bodyPr/>
          <a:lstStyle/>
          <a:p>
            <a:pPr eaLnBrk="1" hangingPunct="1"/>
            <a:r>
              <a:rPr lang="ar-SA" altLang="en-US" sz="4800" b="1" smtClean="0">
                <a:solidFill>
                  <a:srgbClr val="FFFF00"/>
                </a:solidFill>
              </a:rPr>
              <a:t>تأثير موسيقى اسلامى در موسيقى غرب</a:t>
            </a:r>
            <a:r>
              <a:rPr lang="ar-SA" altLang="en-US" sz="5400" b="1" smtClean="0"/>
              <a:t> </a:t>
            </a:r>
            <a:endParaRPr lang="en-US" altLang="en-US" sz="5400" b="1" smtClean="0">
              <a:solidFill>
                <a:srgbClr val="FFFF00"/>
              </a:solidFill>
            </a:endParaRPr>
          </a:p>
        </p:txBody>
      </p:sp>
      <p:sp>
        <p:nvSpPr>
          <p:cNvPr id="233475" name="Rectangle 3"/>
          <p:cNvSpPr>
            <a:spLocks noGrp="1" noChangeArrowheads="1"/>
          </p:cNvSpPr>
          <p:nvPr>
            <p:ph type="body" idx="1"/>
          </p:nvPr>
        </p:nvSpPr>
        <p:spPr>
          <a:xfrm>
            <a:off x="285750" y="1285875"/>
            <a:ext cx="8497888" cy="3197225"/>
          </a:xfrm>
        </p:spPr>
        <p:txBody>
          <a:bodyPr/>
          <a:lstStyle/>
          <a:p>
            <a:pPr marL="284163" indent="-284163" algn="just" rtl="1" eaLnBrk="1" hangingPunct="1">
              <a:lnSpc>
                <a:spcPct val="120000"/>
              </a:lnSpc>
            </a:pPr>
            <a:r>
              <a:rPr lang="ar-SA" altLang="en-US" sz="3800" smtClean="0">
                <a:solidFill>
                  <a:schemeClr val="bg1"/>
                </a:solidFill>
              </a:rPr>
              <a:t>ايرانيان و اعراب مخترع و كامل‌كننده‌ى ادوات موسيقى بوده‌اند؛ چنان‌كه فارابى مخترع رباب و قانون بوده است. </a:t>
            </a:r>
            <a:endParaRPr lang="en-US" altLang="en-US" sz="3800" smtClean="0">
              <a:solidFill>
                <a:schemeClr val="bg1"/>
              </a:solidFill>
            </a:endParaRPr>
          </a:p>
          <a:p>
            <a:pPr marL="284163" indent="-284163" algn="just" rtl="1" eaLnBrk="1" hangingPunct="1">
              <a:lnSpc>
                <a:spcPct val="120000"/>
              </a:lnSpc>
            </a:pPr>
            <a:r>
              <a:rPr lang="ar-SA" altLang="en-US" sz="3800" smtClean="0">
                <a:solidFill>
                  <a:schemeClr val="bg1"/>
                </a:solidFill>
              </a:rPr>
              <a:t>در آغاز سده‌ى سوم هجرى مسلمانان نى را اختراع كردند. </a:t>
            </a:r>
            <a:endParaRPr lang="en-US" altLang="en-US" sz="3800" smtClean="0">
              <a:solidFill>
                <a:schemeClr val="bg1"/>
              </a:solidFill>
            </a:endParaRPr>
          </a:p>
          <a:p>
            <a:pPr marL="284163" indent="-284163" algn="just" rtl="1" eaLnBrk="1" hangingPunct="1">
              <a:lnSpc>
                <a:spcPct val="120000"/>
              </a:lnSpc>
            </a:pPr>
            <a:r>
              <a:rPr lang="ar-SA" altLang="en-US" sz="3800" smtClean="0">
                <a:solidFill>
                  <a:schemeClr val="bg1"/>
                </a:solidFill>
              </a:rPr>
              <a:t>البياض و ابوالمجد در سده‌ى پنجم هجرى، ارغنون را ساختند و صفى‌الدين عبدالمؤمن ارموى سنتور چهارگوش را اختراع كرد. </a:t>
            </a:r>
            <a:endParaRPr lang="en-US" altLang="en-US" sz="3800" smtClean="0">
              <a:solidFill>
                <a:schemeClr val="bg1"/>
              </a:solidFill>
            </a:endParaRPr>
          </a:p>
          <a:p>
            <a:pPr marL="284163" indent="-284163" algn="just" rtl="1" eaLnBrk="1" hangingPunct="1">
              <a:lnSpc>
                <a:spcPct val="120000"/>
              </a:lnSpc>
            </a:pPr>
            <a:endParaRPr lang="ar-SA" altLang="en-US" sz="4000" b="1" smtClean="0">
              <a:solidFill>
                <a:schemeClr val="bg1"/>
              </a:solidFill>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395288" y="44450"/>
            <a:ext cx="8229600" cy="1143000"/>
          </a:xfrm>
        </p:spPr>
        <p:txBody>
          <a:bodyPr/>
          <a:lstStyle/>
          <a:p>
            <a:pPr eaLnBrk="1" hangingPunct="1"/>
            <a:r>
              <a:rPr lang="ar-SA" altLang="en-US" sz="4800" b="1" smtClean="0">
                <a:solidFill>
                  <a:srgbClr val="FFFF00"/>
                </a:solidFill>
              </a:rPr>
              <a:t>تأثير موسيقى اسلامى در موسيقى غرب</a:t>
            </a:r>
            <a:r>
              <a:rPr lang="ar-SA" altLang="en-US" sz="5400" b="1" smtClean="0"/>
              <a:t> </a:t>
            </a:r>
            <a:endParaRPr lang="en-US" altLang="en-US" sz="5400" b="1" smtClean="0">
              <a:solidFill>
                <a:srgbClr val="FFFF00"/>
              </a:solidFill>
            </a:endParaRPr>
          </a:p>
        </p:txBody>
      </p:sp>
      <p:sp>
        <p:nvSpPr>
          <p:cNvPr id="235523" name="Rectangle 3"/>
          <p:cNvSpPr>
            <a:spLocks noGrp="1" noChangeArrowheads="1"/>
          </p:cNvSpPr>
          <p:nvPr>
            <p:ph type="body" idx="1"/>
          </p:nvPr>
        </p:nvSpPr>
        <p:spPr>
          <a:xfrm>
            <a:off x="285750" y="1143000"/>
            <a:ext cx="8497888" cy="3197225"/>
          </a:xfrm>
        </p:spPr>
        <p:txBody>
          <a:bodyPr/>
          <a:lstStyle/>
          <a:p>
            <a:pPr marL="284163" indent="-284163" algn="just" rtl="1" eaLnBrk="1" hangingPunct="1">
              <a:lnSpc>
                <a:spcPct val="120000"/>
              </a:lnSpc>
            </a:pPr>
            <a:r>
              <a:rPr lang="ar-SA" altLang="en-US" sz="4000" smtClean="0">
                <a:solidFill>
                  <a:schemeClr val="bg1"/>
                </a:solidFill>
              </a:rPr>
              <a:t>ثابت بن قرّه، كتاب مقدمه‌ى حساب نيكوماخوس را كه در آن درباره‌ى موسيقى هم ذكرى شده ترجمه كرد و كتب ديگرى هم از بطلميوس و ارشميدس به عربى ترجمه شد. </a:t>
            </a:r>
            <a:endParaRPr lang="en-US" altLang="en-US" sz="4000" smtClean="0">
              <a:solidFill>
                <a:schemeClr val="bg1"/>
              </a:solidFill>
            </a:endParaRPr>
          </a:p>
          <a:p>
            <a:pPr marL="284163" indent="-284163" algn="just" rtl="1" eaLnBrk="1" hangingPunct="1">
              <a:lnSpc>
                <a:spcPct val="120000"/>
              </a:lnSpc>
            </a:pPr>
            <a:r>
              <a:rPr lang="ar-SA" altLang="en-US" sz="4000" smtClean="0">
                <a:solidFill>
                  <a:schemeClr val="bg1"/>
                </a:solidFill>
              </a:rPr>
              <a:t>قديم‌ترين آثارى كه نفوذ يونان را نشان مى‌دهد، رسائل كندى است. وى هفت رساله در موسيقى نوشته كه سه جلد آنها باقى مانده است.</a:t>
            </a:r>
            <a:endParaRPr lang="en-US" altLang="en-US" sz="4000" smtClean="0">
              <a:solidFill>
                <a:schemeClr val="bg1"/>
              </a:solidFill>
            </a:endParaRPr>
          </a:p>
          <a:p>
            <a:pPr marL="284163" indent="-284163" algn="just" rtl="1" eaLnBrk="1" hangingPunct="1">
              <a:lnSpc>
                <a:spcPct val="120000"/>
              </a:lnSpc>
            </a:pPr>
            <a:endParaRPr lang="ar-SA" altLang="en-US" sz="4000" b="1" smtClean="0">
              <a:solidFill>
                <a:schemeClr val="bg1"/>
              </a:solidFill>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395288" y="44450"/>
            <a:ext cx="8229600" cy="1143000"/>
          </a:xfrm>
        </p:spPr>
        <p:txBody>
          <a:bodyPr/>
          <a:lstStyle/>
          <a:p>
            <a:pPr eaLnBrk="1" hangingPunct="1"/>
            <a:r>
              <a:rPr lang="ar-SA" altLang="en-US" sz="4800" b="1" smtClean="0">
                <a:solidFill>
                  <a:srgbClr val="FFFF00"/>
                </a:solidFill>
              </a:rPr>
              <a:t>تأثير موسيقى اسلامى در موسيقى غرب</a:t>
            </a:r>
            <a:r>
              <a:rPr lang="ar-SA" altLang="en-US" sz="5400" b="1" smtClean="0"/>
              <a:t> </a:t>
            </a:r>
            <a:endParaRPr lang="en-US" altLang="en-US" sz="5400" b="1" smtClean="0">
              <a:solidFill>
                <a:srgbClr val="FFFF00"/>
              </a:solidFill>
            </a:endParaRPr>
          </a:p>
        </p:txBody>
      </p:sp>
      <p:sp>
        <p:nvSpPr>
          <p:cNvPr id="237571" name="Rectangle 3"/>
          <p:cNvSpPr>
            <a:spLocks noGrp="1" noChangeArrowheads="1"/>
          </p:cNvSpPr>
          <p:nvPr>
            <p:ph type="body" idx="1"/>
          </p:nvPr>
        </p:nvSpPr>
        <p:spPr>
          <a:xfrm>
            <a:off x="285750" y="1071563"/>
            <a:ext cx="8497888" cy="3197225"/>
          </a:xfrm>
        </p:spPr>
        <p:txBody>
          <a:bodyPr/>
          <a:lstStyle/>
          <a:p>
            <a:pPr marL="284163" indent="-284163" algn="just" rtl="1" eaLnBrk="1" hangingPunct="1">
              <a:lnSpc>
                <a:spcPct val="120000"/>
              </a:lnSpc>
            </a:pPr>
            <a:r>
              <a:rPr lang="ar-SA" altLang="en-US" sz="3600" smtClean="0">
                <a:solidFill>
                  <a:schemeClr val="bg1"/>
                </a:solidFill>
              </a:rPr>
              <a:t>از بزرگ‌ترين نويسندگان موسيقى فارابى است كه كتابهاى چندى در موسيقى نوشته است. </a:t>
            </a:r>
            <a:endParaRPr lang="en-US" altLang="en-US" sz="3600" smtClean="0">
              <a:solidFill>
                <a:schemeClr val="bg1"/>
              </a:solidFill>
            </a:endParaRPr>
          </a:p>
          <a:p>
            <a:pPr marL="284163" indent="-284163" algn="just" rtl="1" eaLnBrk="1" hangingPunct="1">
              <a:lnSpc>
                <a:spcPct val="120000"/>
              </a:lnSpc>
            </a:pPr>
            <a:r>
              <a:rPr lang="ar-SA" altLang="en-US" sz="3600" smtClean="0">
                <a:solidFill>
                  <a:schemeClr val="bg1"/>
                </a:solidFill>
              </a:rPr>
              <a:t>محمدبن احمد خوارزمى نيز در اين دوره كتابى به نام مفاتيح العلوم تأليف كرد كه در آن برخى از مسائل موسيقى را حل كرده است. </a:t>
            </a:r>
            <a:endParaRPr lang="en-US" altLang="en-US" sz="3600" smtClean="0">
              <a:solidFill>
                <a:schemeClr val="bg1"/>
              </a:solidFill>
            </a:endParaRPr>
          </a:p>
          <a:p>
            <a:pPr marL="284163" indent="-284163" algn="just" rtl="1" eaLnBrk="1" hangingPunct="1">
              <a:lnSpc>
                <a:spcPct val="120000"/>
              </a:lnSpc>
            </a:pPr>
            <a:r>
              <a:rPr lang="ar-SA" altLang="en-US" sz="3600" smtClean="0">
                <a:solidFill>
                  <a:schemeClr val="bg1"/>
                </a:solidFill>
              </a:rPr>
              <a:t>پس از </a:t>
            </a:r>
            <a:r>
              <a:rPr lang="ar-SA" altLang="en-US" sz="3600" b="1" smtClean="0">
                <a:solidFill>
                  <a:schemeClr val="bg1"/>
                </a:solidFill>
              </a:rPr>
              <a:t>فارابى</a:t>
            </a:r>
            <a:r>
              <a:rPr lang="ar-SA" altLang="en-US" sz="3600" smtClean="0">
                <a:solidFill>
                  <a:schemeClr val="bg1"/>
                </a:solidFill>
              </a:rPr>
              <a:t>، </a:t>
            </a:r>
            <a:r>
              <a:rPr lang="ar-SA" altLang="en-US" sz="3600" b="1" smtClean="0">
                <a:solidFill>
                  <a:schemeClr val="bg1"/>
                </a:solidFill>
              </a:rPr>
              <a:t>ابن سينا</a:t>
            </a:r>
            <a:r>
              <a:rPr lang="ar-SA" altLang="en-US" sz="3600" smtClean="0">
                <a:solidFill>
                  <a:schemeClr val="bg1"/>
                </a:solidFill>
              </a:rPr>
              <a:t> و </a:t>
            </a:r>
            <a:r>
              <a:rPr lang="ar-SA" altLang="en-US" sz="3600" b="1" smtClean="0">
                <a:solidFill>
                  <a:schemeClr val="bg1"/>
                </a:solidFill>
              </a:rPr>
              <a:t>حسن بن هيثم </a:t>
            </a:r>
            <a:r>
              <a:rPr lang="ar-SA" altLang="en-US" sz="3600" smtClean="0">
                <a:solidFill>
                  <a:schemeClr val="bg1"/>
                </a:solidFill>
              </a:rPr>
              <a:t>در زمينه‌ى موسيقى مشهورند. با اين ملاحظات سده‌ى ششم هجرى دوره‌ى فراوانى نويسندگان موسيقى به شمار مى‌رود. </a:t>
            </a:r>
            <a:endParaRPr lang="en-US" altLang="en-US" sz="3600" smtClean="0">
              <a:solidFill>
                <a:schemeClr val="bg1"/>
              </a:solidFill>
            </a:endParaRPr>
          </a:p>
          <a:p>
            <a:pPr marL="284163" indent="-284163" algn="just" rtl="1" eaLnBrk="1" hangingPunct="1">
              <a:lnSpc>
                <a:spcPct val="120000"/>
              </a:lnSpc>
            </a:pPr>
            <a:endParaRPr lang="ar-SA" altLang="en-US" sz="4000" b="1" smtClean="0">
              <a:solidFill>
                <a:schemeClr val="bg1"/>
              </a:solidFill>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414338" y="214313"/>
            <a:ext cx="8229600" cy="1143000"/>
          </a:xfrm>
        </p:spPr>
        <p:txBody>
          <a:bodyPr/>
          <a:lstStyle/>
          <a:p>
            <a:pPr eaLnBrk="1" hangingPunct="1"/>
            <a:r>
              <a:rPr lang="ar-SA" altLang="en-US" sz="4800" b="1" smtClean="0">
                <a:solidFill>
                  <a:srgbClr val="FFFF00"/>
                </a:solidFill>
              </a:rPr>
              <a:t>تأثير موسيقى اسلامى در موسيقى غرب</a:t>
            </a:r>
            <a:r>
              <a:rPr lang="ar-SA" altLang="en-US" sz="5400" b="1" smtClean="0"/>
              <a:t> </a:t>
            </a:r>
            <a:endParaRPr lang="en-US" altLang="en-US" sz="5400" b="1" smtClean="0">
              <a:solidFill>
                <a:srgbClr val="FFFF00"/>
              </a:solidFill>
            </a:endParaRPr>
          </a:p>
        </p:txBody>
      </p:sp>
      <p:sp>
        <p:nvSpPr>
          <p:cNvPr id="239619" name="Rectangle 3"/>
          <p:cNvSpPr>
            <a:spLocks noGrp="1" noChangeArrowheads="1"/>
          </p:cNvSpPr>
          <p:nvPr>
            <p:ph type="body" idx="1"/>
          </p:nvPr>
        </p:nvSpPr>
        <p:spPr>
          <a:xfrm>
            <a:off x="285750" y="1357313"/>
            <a:ext cx="8497888" cy="3197225"/>
          </a:xfrm>
        </p:spPr>
        <p:txBody>
          <a:bodyPr/>
          <a:lstStyle/>
          <a:p>
            <a:pPr marL="284163" indent="-284163" algn="just" rtl="1" eaLnBrk="1" hangingPunct="1">
              <a:lnSpc>
                <a:spcPct val="120000"/>
              </a:lnSpc>
            </a:pPr>
            <a:r>
              <a:rPr lang="ar-SA" altLang="en-US" sz="4000" smtClean="0">
                <a:solidFill>
                  <a:schemeClr val="bg1"/>
                </a:solidFill>
              </a:rPr>
              <a:t>نفوذ موسيقى اسلامى در آسيا تا هندوستان هم گسترش يافت</a:t>
            </a:r>
            <a:r>
              <a:rPr lang="fa-IR" altLang="en-US" sz="4000" smtClean="0">
                <a:solidFill>
                  <a:schemeClr val="bg1"/>
                </a:solidFill>
              </a:rPr>
              <a:t>.</a:t>
            </a:r>
            <a:r>
              <a:rPr lang="ar-SA" altLang="en-US" sz="4000" smtClean="0">
                <a:solidFill>
                  <a:schemeClr val="bg1"/>
                </a:solidFill>
              </a:rPr>
              <a:t> </a:t>
            </a:r>
            <a:endParaRPr lang="fa-IR" altLang="en-US" sz="4000" smtClean="0">
              <a:solidFill>
                <a:schemeClr val="bg1"/>
              </a:solidFill>
            </a:endParaRPr>
          </a:p>
          <a:p>
            <a:pPr marL="284163" indent="-284163" algn="just" rtl="1" eaLnBrk="1" hangingPunct="1">
              <a:lnSpc>
                <a:spcPct val="120000"/>
              </a:lnSpc>
            </a:pPr>
            <a:r>
              <a:rPr lang="ar-SA" altLang="en-US" sz="4000" smtClean="0">
                <a:solidFill>
                  <a:schemeClr val="bg1"/>
                </a:solidFill>
              </a:rPr>
              <a:t>نفوذ موسيقى اسلامى در اروپا از دو راه انجام گرفت؛ يكى بر اثر تماسهاى سياسى كه سبب انتقال علوم و صنايع شد و ديگرى حضور دانشجويان مسلمان كه در مدارس اسلامى اسپانيا و ديگر نقاط قلمرو اسلامى تحصيل مى‌كردند.</a:t>
            </a:r>
            <a:endParaRPr lang="en-US" altLang="en-US" sz="4000" smtClean="0">
              <a:solidFill>
                <a:schemeClr val="bg1"/>
              </a:solidFill>
            </a:endParaRPr>
          </a:p>
          <a:p>
            <a:pPr marL="284163" indent="-284163" algn="just" rtl="1" eaLnBrk="1" hangingPunct="1">
              <a:lnSpc>
                <a:spcPct val="120000"/>
              </a:lnSpc>
            </a:pPr>
            <a:endParaRPr lang="ar-SA" altLang="en-US" sz="5400" b="1" smtClean="0">
              <a:solidFill>
                <a:schemeClr val="bg1"/>
              </a:solidFill>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414338" y="214313"/>
            <a:ext cx="8229600" cy="1143000"/>
          </a:xfrm>
        </p:spPr>
        <p:txBody>
          <a:bodyPr/>
          <a:lstStyle/>
          <a:p>
            <a:pPr eaLnBrk="1" hangingPunct="1"/>
            <a:r>
              <a:rPr lang="ar-SA" altLang="en-US" sz="4800" b="1" smtClean="0">
                <a:solidFill>
                  <a:srgbClr val="FFFF00"/>
                </a:solidFill>
              </a:rPr>
              <a:t>تأثير موسيقى اسلامى در موسيقى غرب</a:t>
            </a:r>
            <a:r>
              <a:rPr lang="ar-SA" altLang="en-US" sz="5400" b="1" smtClean="0"/>
              <a:t> </a:t>
            </a:r>
            <a:endParaRPr lang="en-US" altLang="en-US" sz="5400" b="1" smtClean="0">
              <a:solidFill>
                <a:srgbClr val="FFFF00"/>
              </a:solidFill>
            </a:endParaRPr>
          </a:p>
        </p:txBody>
      </p:sp>
      <p:sp>
        <p:nvSpPr>
          <p:cNvPr id="241667" name="Rectangle 3"/>
          <p:cNvSpPr>
            <a:spLocks noGrp="1" noChangeArrowheads="1"/>
          </p:cNvSpPr>
          <p:nvPr>
            <p:ph type="body" idx="1"/>
          </p:nvPr>
        </p:nvSpPr>
        <p:spPr>
          <a:xfrm>
            <a:off x="285750" y="1357313"/>
            <a:ext cx="8497888" cy="3197225"/>
          </a:xfrm>
        </p:spPr>
        <p:txBody>
          <a:bodyPr/>
          <a:lstStyle/>
          <a:p>
            <a:pPr marL="284163" indent="-284163" algn="just" rtl="1" eaLnBrk="1" hangingPunct="1">
              <a:lnSpc>
                <a:spcPct val="120000"/>
              </a:lnSpc>
            </a:pPr>
            <a:r>
              <a:rPr lang="ar-SA" altLang="en-US" sz="4000" smtClean="0">
                <a:solidFill>
                  <a:schemeClr val="bg1"/>
                </a:solidFill>
              </a:rPr>
              <a:t>در قرون وسطا مسلمانان كتابهاى فراوانى در موسيقى نوشتند و برخى از آنها به لاتينى ترجمه شد</a:t>
            </a:r>
            <a:r>
              <a:rPr lang="fa-IR" altLang="en-US" sz="4000" smtClean="0">
                <a:solidFill>
                  <a:schemeClr val="bg1"/>
                </a:solidFill>
              </a:rPr>
              <a:t>.</a:t>
            </a:r>
          </a:p>
          <a:p>
            <a:pPr marL="284163" indent="-284163" algn="just" rtl="1" eaLnBrk="1" hangingPunct="1">
              <a:lnSpc>
                <a:spcPct val="120000"/>
              </a:lnSpc>
            </a:pPr>
            <a:r>
              <a:rPr lang="ar-SA" altLang="en-US" sz="4000" smtClean="0">
                <a:solidFill>
                  <a:schemeClr val="bg1"/>
                </a:solidFill>
              </a:rPr>
              <a:t> به‌جز ترجمه‌ى لاتينى كتابهاى </a:t>
            </a:r>
            <a:r>
              <a:rPr lang="ar-SA" altLang="en-US" sz="4000" b="1" smtClean="0">
                <a:solidFill>
                  <a:schemeClr val="bg1"/>
                </a:solidFill>
              </a:rPr>
              <a:t>فارابى </a:t>
            </a:r>
            <a:r>
              <a:rPr lang="ar-SA" altLang="en-US" sz="4000" smtClean="0">
                <a:solidFill>
                  <a:schemeClr val="bg1"/>
                </a:solidFill>
              </a:rPr>
              <a:t>كه يوهانس هيسپالنسيس و جرارد انجام دادند و كتابهاى </a:t>
            </a:r>
            <a:r>
              <a:rPr lang="ar-SA" altLang="en-US" sz="4000" b="1" smtClean="0">
                <a:solidFill>
                  <a:schemeClr val="bg1"/>
                </a:solidFill>
              </a:rPr>
              <a:t>ابن سينا</a:t>
            </a:r>
            <a:r>
              <a:rPr lang="ar-SA" altLang="en-US" sz="4000" smtClean="0">
                <a:solidFill>
                  <a:schemeClr val="bg1"/>
                </a:solidFill>
              </a:rPr>
              <a:t>، به قلم يوهانس و اندرياس الياكوس</a:t>
            </a:r>
            <a:r>
              <a:rPr lang="fa-IR" altLang="en-US" sz="4000" smtClean="0">
                <a:solidFill>
                  <a:schemeClr val="bg1"/>
                </a:solidFill>
              </a:rPr>
              <a:t> </a:t>
            </a:r>
            <a:r>
              <a:rPr lang="ar-SA" altLang="en-US" sz="4000" smtClean="0">
                <a:solidFill>
                  <a:schemeClr val="bg1"/>
                </a:solidFill>
              </a:rPr>
              <a:t>‌و ترجمه‌ى لاتينى كتاب </a:t>
            </a:r>
            <a:r>
              <a:rPr lang="ar-SA" altLang="en-US" sz="4000" b="1" smtClean="0">
                <a:solidFill>
                  <a:schemeClr val="bg1"/>
                </a:solidFill>
              </a:rPr>
              <a:t>ابن رشد </a:t>
            </a:r>
            <a:r>
              <a:rPr lang="ar-SA" altLang="en-US" sz="4000" smtClean="0">
                <a:solidFill>
                  <a:schemeClr val="bg1"/>
                </a:solidFill>
              </a:rPr>
              <a:t>به قلم ميكائيل اسكات</a:t>
            </a:r>
            <a:r>
              <a:rPr lang="fa-IR" altLang="en-US" sz="4000" smtClean="0">
                <a:solidFill>
                  <a:schemeClr val="bg1"/>
                </a:solidFill>
              </a:rPr>
              <a:t> منابع ديگري باقي نمانده است</a:t>
            </a:r>
            <a:r>
              <a:rPr lang="ar-SA" altLang="en-US" sz="4000" smtClean="0">
                <a:solidFill>
                  <a:schemeClr val="bg1"/>
                </a:solidFill>
              </a:rPr>
              <a:t>. </a:t>
            </a:r>
            <a:endParaRPr lang="ar-SA" altLang="en-US" sz="6600" b="1" smtClean="0">
              <a:solidFill>
                <a:schemeClr val="bg1"/>
              </a:solidFill>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414338" y="214313"/>
            <a:ext cx="8229600" cy="1143000"/>
          </a:xfrm>
        </p:spPr>
        <p:txBody>
          <a:bodyPr/>
          <a:lstStyle/>
          <a:p>
            <a:pPr eaLnBrk="1" hangingPunct="1"/>
            <a:r>
              <a:rPr lang="ar-SA" altLang="en-US" sz="4800" b="1" smtClean="0">
                <a:solidFill>
                  <a:srgbClr val="FFFF00"/>
                </a:solidFill>
              </a:rPr>
              <a:t>تأثير موسيقى اسلامى در موسيقى غرب</a:t>
            </a:r>
            <a:r>
              <a:rPr lang="ar-SA" altLang="en-US" sz="5400" b="1" smtClean="0"/>
              <a:t> </a:t>
            </a:r>
            <a:endParaRPr lang="en-US" altLang="en-US" sz="5400" b="1" smtClean="0">
              <a:solidFill>
                <a:srgbClr val="FFFF00"/>
              </a:solidFill>
            </a:endParaRPr>
          </a:p>
        </p:txBody>
      </p:sp>
      <p:sp>
        <p:nvSpPr>
          <p:cNvPr id="243715" name="Rectangle 3"/>
          <p:cNvSpPr>
            <a:spLocks noGrp="1" noChangeArrowheads="1"/>
          </p:cNvSpPr>
          <p:nvPr>
            <p:ph type="body" idx="1"/>
          </p:nvPr>
        </p:nvSpPr>
        <p:spPr>
          <a:xfrm>
            <a:off x="285750" y="1660525"/>
            <a:ext cx="8497888" cy="3197225"/>
          </a:xfrm>
        </p:spPr>
        <p:txBody>
          <a:bodyPr/>
          <a:lstStyle/>
          <a:p>
            <a:pPr marL="284163" indent="-284163" algn="just" rtl="1" eaLnBrk="1" hangingPunct="1">
              <a:lnSpc>
                <a:spcPct val="120000"/>
              </a:lnSpc>
            </a:pPr>
            <a:r>
              <a:rPr lang="ar-SA" altLang="en-US" sz="5400" smtClean="0">
                <a:solidFill>
                  <a:schemeClr val="bg1"/>
                </a:solidFill>
              </a:rPr>
              <a:t>ترجمه‌هاى قديمى كنستانتين افريقايى از عربى به لاتينى، به‌خوبى نفوذ موسيقى اسلامى را در اروپا نشان مى‌دهد.</a:t>
            </a:r>
            <a:endParaRPr lang="en-US" altLang="en-US" sz="5400" smtClean="0">
              <a:solidFill>
                <a:schemeClr val="bg1"/>
              </a:solidFill>
            </a:endParaRPr>
          </a:p>
          <a:p>
            <a:pPr marL="284163" indent="-284163" algn="just" rtl="1" eaLnBrk="1" hangingPunct="1">
              <a:lnSpc>
                <a:spcPct val="120000"/>
              </a:lnSpc>
            </a:pPr>
            <a:endParaRPr lang="ar-SA" altLang="en-US" sz="5400" b="1"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7463"/>
            <a:ext cx="8229600" cy="1143001"/>
          </a:xfrm>
        </p:spPr>
        <p:txBody>
          <a:bodyPr/>
          <a:lstStyle/>
          <a:p>
            <a:pPr eaLnBrk="1" hangingPunct="1"/>
            <a:r>
              <a:rPr lang="ar-SA" altLang="en-US" sz="5400" b="1" smtClean="0">
                <a:solidFill>
                  <a:srgbClr val="FFFF00"/>
                </a:solidFill>
              </a:rPr>
              <a:t>معمارى</a:t>
            </a:r>
            <a:endParaRPr lang="en-US" altLang="en-US" sz="5400" b="1" smtClean="0">
              <a:solidFill>
                <a:srgbClr val="FFFF00"/>
              </a:solidFill>
            </a:endParaRPr>
          </a:p>
        </p:txBody>
      </p:sp>
      <p:sp>
        <p:nvSpPr>
          <p:cNvPr id="31747" name="Rectangle 3"/>
          <p:cNvSpPr>
            <a:spLocks noGrp="1" noChangeArrowheads="1"/>
          </p:cNvSpPr>
          <p:nvPr>
            <p:ph type="body" idx="1"/>
          </p:nvPr>
        </p:nvSpPr>
        <p:spPr>
          <a:xfrm>
            <a:off x="142875" y="908050"/>
            <a:ext cx="8893175" cy="3197225"/>
          </a:xfrm>
        </p:spPr>
        <p:txBody>
          <a:bodyPr/>
          <a:lstStyle/>
          <a:p>
            <a:pPr marL="284163" indent="-284163" algn="just" rtl="1" eaLnBrk="1" hangingPunct="1">
              <a:lnSpc>
                <a:spcPct val="120000"/>
              </a:lnSpc>
            </a:pPr>
            <a:r>
              <a:rPr lang="ar-SA" altLang="en-US" sz="3000" b="1" smtClean="0">
                <a:solidFill>
                  <a:schemeClr val="bg1"/>
                </a:solidFill>
              </a:rPr>
              <a:t>براى عبدالرحمان سوم در چهار ميلى قرطبه به مدت سيزده سال كاخى برافراشته گشت كه</a:t>
            </a:r>
            <a:r>
              <a:rPr lang="fa-IR" altLang="en-US" sz="3000" b="1" smtClean="0">
                <a:solidFill>
                  <a:schemeClr val="bg1"/>
                </a:solidFill>
              </a:rPr>
              <a:t> «مدینه الزهرا» </a:t>
            </a:r>
            <a:r>
              <a:rPr lang="ar-SA" altLang="en-US" sz="3000" b="1" smtClean="0">
                <a:solidFill>
                  <a:schemeClr val="bg1"/>
                </a:solidFill>
              </a:rPr>
              <a:t>خوانده شد و يكى از نمونه هاى بارز هنر اسلامى عهد خلفاى اموى در آن</a:t>
            </a:r>
            <a:r>
              <a:rPr lang="fa-IR" altLang="en-US" sz="3000" b="1" smtClean="0">
                <a:solidFill>
                  <a:schemeClr val="bg1"/>
                </a:solidFill>
              </a:rPr>
              <a:t>دلس </a:t>
            </a:r>
            <a:r>
              <a:rPr lang="ar-SA" altLang="en-US" sz="3000" b="1" smtClean="0">
                <a:solidFill>
                  <a:schemeClr val="bg1"/>
                </a:solidFill>
              </a:rPr>
              <a:t>است و اگرچه رو به ويرانى گذاشته، اما بخشهايى از آن مرمّت شده و نگهدارى مى شود.</a:t>
            </a:r>
            <a:endParaRPr lang="fa-IR" altLang="en-US" sz="3000" b="1" smtClean="0">
              <a:solidFill>
                <a:schemeClr val="bg1"/>
              </a:solidFill>
            </a:endParaRPr>
          </a:p>
          <a:p>
            <a:pPr marL="284163" indent="-284163" algn="just" rtl="1" eaLnBrk="1" hangingPunct="1">
              <a:lnSpc>
                <a:spcPct val="120000"/>
              </a:lnSpc>
            </a:pPr>
            <a:r>
              <a:rPr lang="ar-SA" altLang="en-US" sz="3000" b="1" smtClean="0">
                <a:solidFill>
                  <a:schemeClr val="bg1"/>
                </a:solidFill>
              </a:rPr>
              <a:t>قاهره يكى ديگر از كانونهاى تجلى هنر اسلامى به شمار مى آيد.</a:t>
            </a:r>
            <a:endParaRPr lang="fa-IR" altLang="en-US" sz="3000" b="1" smtClean="0">
              <a:solidFill>
                <a:schemeClr val="bg1"/>
              </a:solidFill>
            </a:endParaRPr>
          </a:p>
          <a:p>
            <a:pPr marL="284163" indent="-284163" algn="just" rtl="1" eaLnBrk="1" hangingPunct="1">
              <a:lnSpc>
                <a:spcPct val="120000"/>
              </a:lnSpc>
            </a:pPr>
            <a:r>
              <a:rPr lang="ar-SA" altLang="en-US" sz="3000" b="1" smtClean="0">
                <a:solidFill>
                  <a:schemeClr val="bg1"/>
                </a:solidFill>
              </a:rPr>
              <a:t>فاطميان مصر، به ويژه</a:t>
            </a:r>
            <a:r>
              <a:rPr lang="fa-IR" altLang="en-US" sz="3000" b="1" smtClean="0">
                <a:solidFill>
                  <a:schemeClr val="bg1"/>
                </a:solidFill>
              </a:rPr>
              <a:t> </a:t>
            </a:r>
            <a:r>
              <a:rPr lang="ar-SA" altLang="en-US" sz="3000" b="1" smtClean="0">
                <a:solidFill>
                  <a:schemeClr val="bg1"/>
                </a:solidFill>
              </a:rPr>
              <a:t>المستنصر، كه توانگرترين آنان بود، در آنجا كتابخانه اى برپا داشتند كه صدها قرآن نفيس و</a:t>
            </a:r>
            <a:r>
              <a:rPr lang="fa-IR" altLang="en-US" sz="3000" b="1" smtClean="0">
                <a:solidFill>
                  <a:schemeClr val="bg1"/>
                </a:solidFill>
              </a:rPr>
              <a:t> </a:t>
            </a:r>
            <a:r>
              <a:rPr lang="ar-SA" altLang="en-US" sz="3000" b="1" smtClean="0">
                <a:solidFill>
                  <a:schemeClr val="bg1"/>
                </a:solidFill>
              </a:rPr>
              <a:t>آراسته داشت.</a:t>
            </a:r>
            <a:endParaRPr lang="fa-IR" altLang="en-US" sz="3000" b="1" smtClean="0">
              <a:solidFill>
                <a:schemeClr val="bg1"/>
              </a:solidFill>
            </a:endParaRPr>
          </a:p>
          <a:p>
            <a:pPr marL="284163" indent="-284163" algn="just" rtl="1" eaLnBrk="1" hangingPunct="1">
              <a:lnSpc>
                <a:spcPct val="120000"/>
              </a:lnSpc>
            </a:pPr>
            <a:r>
              <a:rPr lang="ar-SA" altLang="en-US" sz="3000" b="1" smtClean="0">
                <a:solidFill>
                  <a:schemeClr val="bg1"/>
                </a:solidFill>
              </a:rPr>
              <a:t>شهر فسطاط، پايتخت پيشين مصر هم كه بر كنار رود نيل قرار داشت، همچنان</a:t>
            </a:r>
            <a:r>
              <a:rPr lang="fa-IR" altLang="en-US" sz="3000" b="1" smtClean="0">
                <a:solidFill>
                  <a:schemeClr val="bg1"/>
                </a:solidFill>
              </a:rPr>
              <a:t> </a:t>
            </a:r>
            <a:r>
              <a:rPr lang="ar-SA" altLang="en-US" sz="3000" b="1" smtClean="0">
                <a:solidFill>
                  <a:schemeClr val="bg1"/>
                </a:solidFill>
              </a:rPr>
              <a:t>مركز بازرگانى صنايع مصر بود.</a:t>
            </a:r>
            <a:endParaRPr lang="fa-IR" altLang="en-US" sz="3000" b="1" smtClean="0">
              <a:solidFill>
                <a:schemeClr val="bg1"/>
              </a:solidFil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414338" y="214313"/>
            <a:ext cx="8229600" cy="1143000"/>
          </a:xfrm>
        </p:spPr>
        <p:txBody>
          <a:bodyPr/>
          <a:lstStyle/>
          <a:p>
            <a:pPr eaLnBrk="1" hangingPunct="1"/>
            <a:r>
              <a:rPr lang="ar-SA" altLang="en-US" sz="4800" b="1" smtClean="0">
                <a:solidFill>
                  <a:srgbClr val="FFFF00"/>
                </a:solidFill>
              </a:rPr>
              <a:t>تأثير موسيقى اسلامى در موسيقى غرب</a:t>
            </a:r>
            <a:r>
              <a:rPr lang="ar-SA" altLang="en-US" sz="5400" b="1" smtClean="0"/>
              <a:t> </a:t>
            </a:r>
            <a:endParaRPr lang="en-US" altLang="en-US" sz="5400" b="1" smtClean="0">
              <a:solidFill>
                <a:srgbClr val="FFFF00"/>
              </a:solidFill>
            </a:endParaRPr>
          </a:p>
        </p:txBody>
      </p:sp>
      <p:sp>
        <p:nvSpPr>
          <p:cNvPr id="245763" name="Rectangle 3"/>
          <p:cNvSpPr>
            <a:spLocks noGrp="1" noChangeArrowheads="1"/>
          </p:cNvSpPr>
          <p:nvPr>
            <p:ph type="body" idx="1"/>
          </p:nvPr>
        </p:nvSpPr>
        <p:spPr>
          <a:xfrm>
            <a:off x="285750" y="1357313"/>
            <a:ext cx="8497888" cy="3197225"/>
          </a:xfrm>
        </p:spPr>
        <p:txBody>
          <a:bodyPr/>
          <a:lstStyle/>
          <a:p>
            <a:pPr marL="284163" indent="-284163" algn="just" rtl="1" eaLnBrk="1" hangingPunct="1">
              <a:lnSpc>
                <a:spcPct val="150000"/>
              </a:lnSpc>
            </a:pPr>
            <a:r>
              <a:rPr lang="ar-SA" altLang="en-US" sz="4400" smtClean="0">
                <a:solidFill>
                  <a:schemeClr val="bg1"/>
                </a:solidFill>
              </a:rPr>
              <a:t>مأخذ بسيارى از كتب غربى درباره‌ى علم موسيقى، كتابهاى فارابى بوده است. </a:t>
            </a:r>
            <a:endParaRPr lang="fa-IR" altLang="en-US" sz="4400" smtClean="0">
              <a:solidFill>
                <a:schemeClr val="bg1"/>
              </a:solidFill>
            </a:endParaRPr>
          </a:p>
          <a:p>
            <a:pPr marL="284163" indent="-284163" algn="just" rtl="1" eaLnBrk="1" hangingPunct="1">
              <a:lnSpc>
                <a:spcPct val="150000"/>
              </a:lnSpc>
            </a:pPr>
            <a:r>
              <a:rPr lang="ar-SA" altLang="en-US" sz="4400" smtClean="0">
                <a:solidFill>
                  <a:schemeClr val="bg1"/>
                </a:solidFill>
              </a:rPr>
              <a:t>چنان‌كه رابرت كيلو اردنى و روموند ولول، سيمون تونستد و آدام دو فلدا، عقايد فارابى را در كتابهاى خود آورده‌اند.</a:t>
            </a:r>
            <a:endParaRPr lang="en-US" altLang="en-US" sz="4400" smtClean="0">
              <a:solidFill>
                <a:schemeClr val="bg1"/>
              </a:solidFill>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14338" y="214313"/>
            <a:ext cx="8229600" cy="1143000"/>
          </a:xfrm>
        </p:spPr>
        <p:txBody>
          <a:bodyPr/>
          <a:lstStyle/>
          <a:p>
            <a:pPr eaLnBrk="1" hangingPunct="1"/>
            <a:r>
              <a:rPr lang="ar-SA" altLang="en-US" sz="4800" b="1" smtClean="0">
                <a:solidFill>
                  <a:srgbClr val="FFFF00"/>
                </a:solidFill>
              </a:rPr>
              <a:t>تأثير موسيقى اسلامى در موسيقى غرب</a:t>
            </a:r>
            <a:r>
              <a:rPr lang="ar-SA" altLang="en-US" sz="5400" b="1" smtClean="0"/>
              <a:t> </a:t>
            </a:r>
            <a:endParaRPr lang="en-US" altLang="en-US" sz="5400" b="1" smtClean="0">
              <a:solidFill>
                <a:srgbClr val="FFFF00"/>
              </a:solidFill>
            </a:endParaRPr>
          </a:p>
        </p:txBody>
      </p:sp>
      <p:sp>
        <p:nvSpPr>
          <p:cNvPr id="247811" name="Rectangle 3"/>
          <p:cNvSpPr>
            <a:spLocks noGrp="1" noChangeArrowheads="1"/>
          </p:cNvSpPr>
          <p:nvPr>
            <p:ph type="body" idx="1"/>
          </p:nvPr>
        </p:nvSpPr>
        <p:spPr>
          <a:xfrm>
            <a:off x="285750" y="1500188"/>
            <a:ext cx="8497888" cy="3197225"/>
          </a:xfrm>
        </p:spPr>
        <p:txBody>
          <a:bodyPr/>
          <a:lstStyle/>
          <a:p>
            <a:pPr marL="284163" indent="-284163" algn="just" rtl="1" eaLnBrk="1" hangingPunct="1">
              <a:lnSpc>
                <a:spcPct val="120000"/>
              </a:lnSpc>
            </a:pPr>
            <a:r>
              <a:rPr lang="ar-SA" altLang="en-US" sz="4000" smtClean="0">
                <a:solidFill>
                  <a:schemeClr val="bg1"/>
                </a:solidFill>
              </a:rPr>
              <a:t>راجر بيكن، در بخشى از كتاب خود درباره‌ى موسيقى، نام فارابى را با بطلميوس و اقليدس ذكر مى‌كند و هنگامى كه درباره‌ى معالجه‌ى بيماريها با موسيقى سخن مى‌گويد از ابن سينا نام مى‌برد. </a:t>
            </a:r>
            <a:endParaRPr lang="fa-IR" altLang="en-US" sz="4000" smtClean="0">
              <a:solidFill>
                <a:schemeClr val="bg1"/>
              </a:solidFill>
            </a:endParaRPr>
          </a:p>
          <a:p>
            <a:pPr marL="284163" indent="-284163" algn="just" rtl="1" eaLnBrk="1" hangingPunct="1">
              <a:lnSpc>
                <a:spcPct val="120000"/>
              </a:lnSpc>
            </a:pPr>
            <a:r>
              <a:rPr lang="ar-SA" altLang="en-US" sz="4000" smtClean="0">
                <a:solidFill>
                  <a:schemeClr val="bg1"/>
                </a:solidFill>
              </a:rPr>
              <a:t>والتر ادينگتن و انگلبرت نيز، در كتاب موسيقى خود، بخشهايى از كتاب ابن سينا را نقل مى‌كنند.</a:t>
            </a:r>
            <a:endParaRPr lang="en-US" altLang="en-US" sz="4000" smtClean="0">
              <a:solidFill>
                <a:schemeClr val="bg1"/>
              </a:solidFill>
            </a:endParaRPr>
          </a:p>
          <a:p>
            <a:pPr marL="284163" indent="-284163" algn="just" rtl="1" eaLnBrk="1" hangingPunct="1">
              <a:lnSpc>
                <a:spcPct val="120000"/>
              </a:lnSpc>
            </a:pPr>
            <a:endParaRPr lang="ar-SA" altLang="en-US" sz="4000" b="1" smtClean="0">
              <a:solidFill>
                <a:schemeClr val="bg1"/>
              </a:solidFill>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395288" y="44450"/>
            <a:ext cx="8229600" cy="1143000"/>
          </a:xfrm>
        </p:spPr>
        <p:txBody>
          <a:bodyPr/>
          <a:lstStyle/>
          <a:p>
            <a:pPr eaLnBrk="1" hangingPunct="1"/>
            <a:r>
              <a:rPr lang="ar-SA" altLang="en-US" sz="4800" b="1" smtClean="0">
                <a:solidFill>
                  <a:srgbClr val="FFFF00"/>
                </a:solidFill>
              </a:rPr>
              <a:t>تأثير موسيقى اسلامى در موسيقى غرب</a:t>
            </a:r>
            <a:r>
              <a:rPr lang="ar-SA" altLang="en-US" sz="5400" b="1" smtClean="0"/>
              <a:t> </a:t>
            </a:r>
            <a:endParaRPr lang="en-US" altLang="en-US" sz="5400" b="1" smtClean="0">
              <a:solidFill>
                <a:srgbClr val="FFFF00"/>
              </a:solidFill>
            </a:endParaRPr>
          </a:p>
        </p:txBody>
      </p:sp>
      <p:sp>
        <p:nvSpPr>
          <p:cNvPr id="249859" name="Rectangle 3"/>
          <p:cNvSpPr>
            <a:spLocks noGrp="1" noChangeArrowheads="1"/>
          </p:cNvSpPr>
          <p:nvPr>
            <p:ph type="body" idx="1"/>
          </p:nvPr>
        </p:nvSpPr>
        <p:spPr>
          <a:xfrm>
            <a:off x="285750" y="1374775"/>
            <a:ext cx="8497888" cy="3197225"/>
          </a:xfrm>
        </p:spPr>
        <p:txBody>
          <a:bodyPr/>
          <a:lstStyle/>
          <a:p>
            <a:pPr marL="284163" indent="-284163" algn="just" rtl="1" eaLnBrk="1" hangingPunct="1">
              <a:lnSpc>
                <a:spcPct val="120000"/>
              </a:lnSpc>
            </a:pPr>
            <a:r>
              <a:rPr lang="ar-SA" altLang="en-US" sz="3600" smtClean="0">
                <a:solidFill>
                  <a:schemeClr val="bg1"/>
                </a:solidFill>
              </a:rPr>
              <a:t>در سده‌ى هفتم هجرى نيز نويسندگان نامدارى باليدند </a:t>
            </a:r>
            <a:r>
              <a:rPr lang="fa-IR" altLang="en-US" sz="3600" smtClean="0">
                <a:solidFill>
                  <a:schemeClr val="bg1"/>
                </a:solidFill>
              </a:rPr>
              <a:t>مانند</a:t>
            </a:r>
            <a:r>
              <a:rPr lang="ar-SA" altLang="en-US" sz="3600" smtClean="0">
                <a:solidFill>
                  <a:schemeClr val="bg1"/>
                </a:solidFill>
              </a:rPr>
              <a:t> </a:t>
            </a:r>
            <a:r>
              <a:rPr lang="ar-SA" altLang="en-US" sz="3600" b="1" smtClean="0">
                <a:solidFill>
                  <a:schemeClr val="bg1"/>
                </a:solidFill>
              </a:rPr>
              <a:t>اعلام‌الدين قيصر</a:t>
            </a:r>
            <a:r>
              <a:rPr lang="ar-SA" altLang="en-US" sz="3600" smtClean="0">
                <a:solidFill>
                  <a:schemeClr val="bg1"/>
                </a:solidFill>
              </a:rPr>
              <a:t>، رياضى‌دان مصرى </a:t>
            </a:r>
            <a:endParaRPr lang="en-US" altLang="en-US" sz="3600" smtClean="0">
              <a:solidFill>
                <a:schemeClr val="bg1"/>
              </a:solidFill>
            </a:endParaRPr>
          </a:p>
          <a:p>
            <a:pPr marL="284163" indent="-284163" algn="just" rtl="1" eaLnBrk="1" hangingPunct="1">
              <a:lnSpc>
                <a:spcPct val="120000"/>
              </a:lnSpc>
            </a:pPr>
            <a:r>
              <a:rPr lang="ar-SA" altLang="en-US" sz="3600" smtClean="0">
                <a:solidFill>
                  <a:schemeClr val="bg1"/>
                </a:solidFill>
              </a:rPr>
              <a:t>در اسپانيا، پس از </a:t>
            </a:r>
            <a:r>
              <a:rPr lang="ar-SA" altLang="en-US" sz="3600" b="1" smtClean="0">
                <a:solidFill>
                  <a:schemeClr val="bg1"/>
                </a:solidFill>
              </a:rPr>
              <a:t>ابن فرناس</a:t>
            </a:r>
            <a:r>
              <a:rPr lang="ar-SA" altLang="en-US" sz="3600" smtClean="0">
                <a:solidFill>
                  <a:schemeClr val="bg1"/>
                </a:solidFill>
              </a:rPr>
              <a:t>، </a:t>
            </a:r>
            <a:r>
              <a:rPr lang="ar-SA" altLang="en-US" sz="3600" b="1" smtClean="0">
                <a:solidFill>
                  <a:schemeClr val="bg1"/>
                </a:solidFill>
              </a:rPr>
              <a:t>كرمانى</a:t>
            </a:r>
            <a:r>
              <a:rPr lang="fa-IR" altLang="en-US" sz="3600" b="1" smtClean="0">
                <a:solidFill>
                  <a:schemeClr val="bg1"/>
                </a:solidFill>
              </a:rPr>
              <a:t> و</a:t>
            </a:r>
            <a:r>
              <a:rPr lang="ar-SA" altLang="en-US" sz="3600" smtClean="0">
                <a:solidFill>
                  <a:schemeClr val="bg1"/>
                </a:solidFill>
              </a:rPr>
              <a:t> </a:t>
            </a:r>
            <a:r>
              <a:rPr lang="ar-SA" altLang="en-US" sz="3600" b="1" smtClean="0">
                <a:solidFill>
                  <a:schemeClr val="bg1"/>
                </a:solidFill>
              </a:rPr>
              <a:t>محمدبن حداد</a:t>
            </a:r>
            <a:r>
              <a:rPr lang="ar-SA" altLang="en-US" sz="3600" smtClean="0">
                <a:solidFill>
                  <a:schemeClr val="bg1"/>
                </a:solidFill>
              </a:rPr>
              <a:t>، در موسيقى و صوت نامدارند. </a:t>
            </a:r>
            <a:endParaRPr lang="en-US" altLang="en-US" sz="3600" smtClean="0">
              <a:solidFill>
                <a:schemeClr val="bg1"/>
              </a:solidFill>
            </a:endParaRPr>
          </a:p>
          <a:p>
            <a:pPr marL="284163" indent="-284163" algn="just" rtl="1" eaLnBrk="1" hangingPunct="1">
              <a:lnSpc>
                <a:spcPct val="120000"/>
              </a:lnSpc>
            </a:pPr>
            <a:r>
              <a:rPr lang="ar-SA" altLang="en-US" sz="3600" smtClean="0">
                <a:solidFill>
                  <a:schemeClr val="bg1"/>
                </a:solidFill>
              </a:rPr>
              <a:t>در اين سده </a:t>
            </a:r>
            <a:r>
              <a:rPr lang="ar-SA" altLang="en-US" sz="3600" b="1" smtClean="0">
                <a:solidFill>
                  <a:schemeClr val="bg1"/>
                </a:solidFill>
              </a:rPr>
              <a:t>صفى‌الدين عبدالمؤمن ارموى</a:t>
            </a:r>
            <a:r>
              <a:rPr lang="ar-SA" altLang="en-US" sz="3600" smtClean="0">
                <a:solidFill>
                  <a:schemeClr val="bg1"/>
                </a:solidFill>
              </a:rPr>
              <a:t> و شاگردان او، </a:t>
            </a:r>
            <a:r>
              <a:rPr lang="ar-SA" altLang="en-US" sz="3600" b="1" smtClean="0">
                <a:solidFill>
                  <a:schemeClr val="bg1"/>
                </a:solidFill>
              </a:rPr>
              <a:t>شمس‌الدين محمد</a:t>
            </a:r>
            <a:r>
              <a:rPr lang="ar-SA" altLang="en-US" sz="3600" smtClean="0">
                <a:solidFill>
                  <a:schemeClr val="bg1"/>
                </a:solidFill>
              </a:rPr>
              <a:t> و </a:t>
            </a:r>
            <a:r>
              <a:rPr lang="ar-SA" altLang="en-US" sz="3600" b="1" smtClean="0">
                <a:solidFill>
                  <a:schemeClr val="bg1"/>
                </a:solidFill>
              </a:rPr>
              <a:t>محمدبن عيسى بن قره</a:t>
            </a:r>
            <a:r>
              <a:rPr lang="ar-SA" altLang="en-US" sz="3600" smtClean="0">
                <a:solidFill>
                  <a:schemeClr val="bg1"/>
                </a:solidFill>
              </a:rPr>
              <a:t>، رسالاتى درموسيقى نوشتند</a:t>
            </a:r>
            <a:r>
              <a:rPr lang="en-US" altLang="en-US" sz="3600" smtClean="0">
                <a:solidFill>
                  <a:schemeClr val="bg1"/>
                </a:solidFill>
              </a:rPr>
              <a:t>.</a:t>
            </a:r>
            <a:endParaRPr lang="ar-SA" altLang="en-US" sz="5400" b="1" smtClean="0">
              <a:solidFill>
                <a:schemeClr val="bg1"/>
              </a:solidFill>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414338" y="214313"/>
            <a:ext cx="8229600" cy="1143000"/>
          </a:xfrm>
        </p:spPr>
        <p:txBody>
          <a:bodyPr/>
          <a:lstStyle/>
          <a:p>
            <a:pPr eaLnBrk="1" hangingPunct="1"/>
            <a:r>
              <a:rPr lang="ar-SA" altLang="en-US" sz="4800" b="1" smtClean="0">
                <a:solidFill>
                  <a:srgbClr val="FFFF00"/>
                </a:solidFill>
              </a:rPr>
              <a:t>تأثير موسيقى اسلامى در موسيقى غرب</a:t>
            </a:r>
            <a:r>
              <a:rPr lang="ar-SA" altLang="en-US" sz="5400" b="1" smtClean="0"/>
              <a:t> </a:t>
            </a:r>
            <a:endParaRPr lang="en-US" altLang="en-US" sz="5400" b="1" smtClean="0">
              <a:solidFill>
                <a:srgbClr val="FFFF00"/>
              </a:solidFill>
            </a:endParaRPr>
          </a:p>
        </p:txBody>
      </p:sp>
      <p:sp>
        <p:nvSpPr>
          <p:cNvPr id="251907" name="Rectangle 3"/>
          <p:cNvSpPr>
            <a:spLocks noGrp="1" noChangeArrowheads="1"/>
          </p:cNvSpPr>
          <p:nvPr>
            <p:ph type="body" idx="1"/>
          </p:nvPr>
        </p:nvSpPr>
        <p:spPr>
          <a:xfrm>
            <a:off x="285750" y="1428750"/>
            <a:ext cx="8497888" cy="3197225"/>
          </a:xfrm>
        </p:spPr>
        <p:txBody>
          <a:bodyPr/>
          <a:lstStyle/>
          <a:p>
            <a:pPr marL="284163" indent="-284163" algn="just" rtl="1" eaLnBrk="1" hangingPunct="1">
              <a:lnSpc>
                <a:spcPct val="120000"/>
              </a:lnSpc>
            </a:pPr>
            <a:r>
              <a:rPr lang="ar-SA" altLang="en-US" sz="3600" b="1" smtClean="0">
                <a:solidFill>
                  <a:schemeClr val="bg1"/>
                </a:solidFill>
              </a:rPr>
              <a:t>مولانا مبارك شاه</a:t>
            </a:r>
            <a:r>
              <a:rPr lang="ar-SA" altLang="en-US" sz="3600" smtClean="0">
                <a:solidFill>
                  <a:schemeClr val="bg1"/>
                </a:solidFill>
              </a:rPr>
              <a:t>، تفسيرى بر كتاب صفى‌الدين نگاشت و آن را به شاه شجاع هديه كرد</a:t>
            </a:r>
            <a:r>
              <a:rPr lang="en-US" altLang="en-US" sz="3600" smtClean="0">
                <a:solidFill>
                  <a:schemeClr val="bg1"/>
                </a:solidFill>
              </a:rPr>
              <a:t>.</a:t>
            </a:r>
            <a:endParaRPr lang="ar-SA" altLang="en-US" sz="5400" b="1" smtClean="0">
              <a:solidFill>
                <a:schemeClr val="bg1"/>
              </a:solidFill>
            </a:endParaRPr>
          </a:p>
          <a:p>
            <a:pPr marL="284163" indent="-284163" algn="just" rtl="1" eaLnBrk="1" hangingPunct="1">
              <a:lnSpc>
                <a:spcPct val="120000"/>
              </a:lnSpc>
            </a:pPr>
            <a:r>
              <a:rPr lang="fa-IR" altLang="en-US" sz="3600" b="1" smtClean="0">
                <a:solidFill>
                  <a:schemeClr val="bg1"/>
                </a:solidFill>
              </a:rPr>
              <a:t>علي (مير سيد شريف) </a:t>
            </a:r>
            <a:r>
              <a:rPr lang="ar-SA" altLang="en-US" sz="3600" b="1" smtClean="0">
                <a:solidFill>
                  <a:schemeClr val="bg1"/>
                </a:solidFill>
              </a:rPr>
              <a:t>جرجانى</a:t>
            </a:r>
            <a:r>
              <a:rPr lang="fa-IR" altLang="en-US" sz="3600" b="1" smtClean="0">
                <a:solidFill>
                  <a:schemeClr val="bg1"/>
                </a:solidFill>
              </a:rPr>
              <a:t>، </a:t>
            </a:r>
            <a:r>
              <a:rPr lang="ar-SA" altLang="en-US" sz="3600" smtClean="0">
                <a:solidFill>
                  <a:schemeClr val="bg1"/>
                </a:solidFill>
              </a:rPr>
              <a:t>داير</a:t>
            </a:r>
            <a:r>
              <a:rPr lang="fa-IR" altLang="en-US" sz="3600" smtClean="0">
                <a:solidFill>
                  <a:schemeClr val="bg1"/>
                </a:solidFill>
              </a:rPr>
              <a:t>ه</a:t>
            </a:r>
            <a:r>
              <a:rPr lang="ar-SA" altLang="en-US" sz="3600" smtClean="0">
                <a:solidFill>
                  <a:schemeClr val="bg1"/>
                </a:solidFill>
              </a:rPr>
              <a:t>‌المعارفى</a:t>
            </a:r>
            <a:r>
              <a:rPr lang="fa-IR" altLang="en-US" sz="3600" smtClean="0">
                <a:solidFill>
                  <a:schemeClr val="bg1"/>
                </a:solidFill>
              </a:rPr>
              <a:t> </a:t>
            </a:r>
            <a:r>
              <a:rPr lang="fa-IR" altLang="en-US" sz="3600" b="1" smtClean="0">
                <a:solidFill>
                  <a:schemeClr val="bg1"/>
                </a:solidFill>
              </a:rPr>
              <a:t>به نام مقاليدالعلوم،</a:t>
            </a:r>
            <a:r>
              <a:rPr lang="ar-SA" altLang="en-US" sz="3600" b="1" smtClean="0">
                <a:solidFill>
                  <a:schemeClr val="bg1"/>
                </a:solidFill>
              </a:rPr>
              <a:t> </a:t>
            </a:r>
            <a:r>
              <a:rPr lang="ar-SA" altLang="en-US" sz="3600" smtClean="0">
                <a:solidFill>
                  <a:schemeClr val="bg1"/>
                </a:solidFill>
              </a:rPr>
              <a:t>نوشته </a:t>
            </a:r>
            <a:r>
              <a:rPr lang="fa-IR" altLang="en-US" sz="3600" smtClean="0">
                <a:solidFill>
                  <a:schemeClr val="bg1"/>
                </a:solidFill>
              </a:rPr>
              <a:t>كه فصلي از آن به </a:t>
            </a:r>
            <a:r>
              <a:rPr lang="ar-SA" altLang="en-US" sz="3600" smtClean="0">
                <a:solidFill>
                  <a:schemeClr val="bg1"/>
                </a:solidFill>
              </a:rPr>
              <a:t>موسيقى </a:t>
            </a:r>
            <a:r>
              <a:rPr lang="fa-IR" altLang="en-US" sz="3600" smtClean="0">
                <a:solidFill>
                  <a:schemeClr val="bg1"/>
                </a:solidFill>
              </a:rPr>
              <a:t>اختصاص داشته </a:t>
            </a:r>
            <a:r>
              <a:rPr lang="ar-SA" altLang="en-US" sz="3600" smtClean="0">
                <a:solidFill>
                  <a:schemeClr val="bg1"/>
                </a:solidFill>
              </a:rPr>
              <a:t>و آن را به شاه شجاع اهدا كرده است. </a:t>
            </a:r>
            <a:endParaRPr lang="en-US" altLang="en-US" sz="3600" smtClean="0">
              <a:solidFill>
                <a:schemeClr val="bg1"/>
              </a:solidFill>
            </a:endParaRPr>
          </a:p>
          <a:p>
            <a:pPr marL="284163" indent="-284163" algn="just" rtl="1" eaLnBrk="1" hangingPunct="1">
              <a:lnSpc>
                <a:spcPct val="120000"/>
              </a:lnSpc>
            </a:pPr>
            <a:r>
              <a:rPr lang="ar-SA" altLang="en-US" sz="3600" smtClean="0">
                <a:solidFill>
                  <a:schemeClr val="bg1"/>
                </a:solidFill>
              </a:rPr>
              <a:t>آخرين رساله در اين‌باره از شخصى به نام، </a:t>
            </a:r>
            <a:r>
              <a:rPr lang="ar-SA" altLang="en-US" sz="3600" b="1" smtClean="0">
                <a:solidFill>
                  <a:schemeClr val="bg1"/>
                </a:solidFill>
              </a:rPr>
              <a:t>محمد مراد </a:t>
            </a:r>
            <a:r>
              <a:rPr lang="ar-SA" altLang="en-US" sz="3600" smtClean="0">
                <a:solidFill>
                  <a:schemeClr val="bg1"/>
                </a:solidFill>
              </a:rPr>
              <a:t>است كه در گنجينه‌ى بريتانيا قرار دارد</a:t>
            </a:r>
            <a:r>
              <a:rPr lang="en-US" altLang="en-US" sz="5400" smtClean="0">
                <a:solidFill>
                  <a:schemeClr val="bg1"/>
                </a:solidFill>
              </a:rPr>
              <a:t>.</a:t>
            </a:r>
          </a:p>
          <a:p>
            <a:pPr marL="284163" indent="-284163" algn="just" rtl="1" eaLnBrk="1" hangingPunct="1">
              <a:lnSpc>
                <a:spcPct val="120000"/>
              </a:lnSpc>
            </a:pPr>
            <a:endParaRPr lang="ar-SA" altLang="en-US" sz="5400" b="1" smtClean="0">
              <a:solidFill>
                <a:schemeClr val="bg1"/>
              </a:solidFill>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414338" y="214313"/>
            <a:ext cx="8229600" cy="1143000"/>
          </a:xfrm>
        </p:spPr>
        <p:txBody>
          <a:bodyPr/>
          <a:lstStyle/>
          <a:p>
            <a:pPr eaLnBrk="1" hangingPunct="1"/>
            <a:r>
              <a:rPr lang="ar-SA" altLang="en-US" sz="4800" b="1" smtClean="0">
                <a:solidFill>
                  <a:srgbClr val="FFFF00"/>
                </a:solidFill>
              </a:rPr>
              <a:t>تأثير موسيقى اسلامى در موسيقى غرب</a:t>
            </a:r>
            <a:r>
              <a:rPr lang="ar-SA" altLang="en-US" sz="5400" b="1" smtClean="0"/>
              <a:t> </a:t>
            </a:r>
            <a:endParaRPr lang="en-US" altLang="en-US" sz="5400" b="1" smtClean="0">
              <a:solidFill>
                <a:srgbClr val="FFFF00"/>
              </a:solidFill>
            </a:endParaRPr>
          </a:p>
        </p:txBody>
      </p:sp>
      <p:sp>
        <p:nvSpPr>
          <p:cNvPr id="253955" name="Rectangle 3"/>
          <p:cNvSpPr>
            <a:spLocks noGrp="1" noChangeArrowheads="1"/>
          </p:cNvSpPr>
          <p:nvPr>
            <p:ph type="body" idx="1"/>
          </p:nvPr>
        </p:nvSpPr>
        <p:spPr>
          <a:xfrm>
            <a:off x="285750" y="1500188"/>
            <a:ext cx="8497888" cy="3197225"/>
          </a:xfrm>
        </p:spPr>
        <p:txBody>
          <a:bodyPr/>
          <a:lstStyle/>
          <a:p>
            <a:pPr marL="284163" indent="-284163" algn="just" rtl="1" eaLnBrk="1" hangingPunct="1">
              <a:lnSpc>
                <a:spcPct val="120000"/>
              </a:lnSpc>
            </a:pPr>
            <a:r>
              <a:rPr lang="ar-SA" altLang="en-US" sz="3600" smtClean="0">
                <a:solidFill>
                  <a:schemeClr val="bg1"/>
                </a:solidFill>
              </a:rPr>
              <a:t>از سده‌ى هشتم تا يازدهم ميلادى قرطبه دارالعلم جهان آن روز به شمار مى‌آمد و دانشجويانى از نقاط گوناگون اروپا براى يادگيرى علوم دنياى اسلامى به آن شهر مى‌آمدند و علم موسيقى را، كه يكى از علوم چهارگانه (حساب، هندسه، نجوم، موسيقى) بود، مى‌آموختند و استادان، دانشجويان را به فراگيرى دانشهاى اسلامى توصيه مى‌كردند. </a:t>
            </a:r>
            <a:endParaRPr lang="en-US" altLang="en-US" sz="3600" smtClean="0">
              <a:solidFill>
                <a:schemeClr val="bg1"/>
              </a:solidFill>
            </a:endParaRPr>
          </a:p>
          <a:p>
            <a:pPr marL="284163" indent="-284163" algn="just" rtl="1" eaLnBrk="1" hangingPunct="1">
              <a:lnSpc>
                <a:spcPct val="120000"/>
              </a:lnSpc>
            </a:pPr>
            <a:endParaRPr lang="ar-SA" altLang="en-US" sz="4800" b="1" smtClean="0">
              <a:solidFill>
                <a:schemeClr val="bg1"/>
              </a:solidFill>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414338" y="142875"/>
            <a:ext cx="8229600" cy="1143000"/>
          </a:xfrm>
        </p:spPr>
        <p:txBody>
          <a:bodyPr/>
          <a:lstStyle/>
          <a:p>
            <a:pPr eaLnBrk="1" hangingPunct="1"/>
            <a:r>
              <a:rPr lang="ar-SA" altLang="en-US" sz="4800" b="1" smtClean="0">
                <a:solidFill>
                  <a:srgbClr val="FFFF00"/>
                </a:solidFill>
              </a:rPr>
              <a:t>تأثير موسيقى اسلامى در موسيقى غرب</a:t>
            </a:r>
            <a:r>
              <a:rPr lang="ar-SA" altLang="en-US" sz="5400" b="1" smtClean="0"/>
              <a:t> </a:t>
            </a:r>
            <a:endParaRPr lang="en-US" altLang="en-US" sz="5400" b="1" smtClean="0">
              <a:solidFill>
                <a:srgbClr val="FFFF00"/>
              </a:solidFill>
            </a:endParaRPr>
          </a:p>
        </p:txBody>
      </p:sp>
      <p:sp>
        <p:nvSpPr>
          <p:cNvPr id="256003" name="Rectangle 3"/>
          <p:cNvSpPr>
            <a:spLocks noGrp="1" noChangeArrowheads="1"/>
          </p:cNvSpPr>
          <p:nvPr>
            <p:ph type="body" idx="1"/>
          </p:nvPr>
        </p:nvSpPr>
        <p:spPr>
          <a:xfrm>
            <a:off x="285750" y="1517650"/>
            <a:ext cx="8497888" cy="3197225"/>
          </a:xfrm>
        </p:spPr>
        <p:txBody>
          <a:bodyPr/>
          <a:lstStyle/>
          <a:p>
            <a:pPr marL="284163" indent="-284163" algn="just" rtl="1" eaLnBrk="1" hangingPunct="1">
              <a:lnSpc>
                <a:spcPct val="150000"/>
              </a:lnSpc>
            </a:pPr>
            <a:r>
              <a:rPr lang="ar-SA" altLang="en-US" sz="4000" smtClean="0">
                <a:solidFill>
                  <a:schemeClr val="bg1"/>
                </a:solidFill>
              </a:rPr>
              <a:t>بيشتر آلات و ادوات موسيقى را مسلمانان به اروپا وارد كردند و به همين مناسبت نامهاى آنها امروزه در زبانهاى اروپايى به كار مى‌رود</a:t>
            </a:r>
            <a:r>
              <a:rPr lang="fa-IR" altLang="en-US" sz="4000" smtClean="0">
                <a:solidFill>
                  <a:schemeClr val="bg1"/>
                </a:solidFill>
              </a:rPr>
              <a:t> مانند:</a:t>
            </a:r>
          </a:p>
          <a:p>
            <a:pPr marL="284163" indent="-284163" algn="ctr" rtl="1" eaLnBrk="1" hangingPunct="1">
              <a:lnSpc>
                <a:spcPct val="150000"/>
              </a:lnSpc>
              <a:buFontTx/>
              <a:buNone/>
            </a:pPr>
            <a:r>
              <a:rPr lang="fa-IR" altLang="en-US" sz="4000" smtClean="0">
                <a:solidFill>
                  <a:schemeClr val="bg1"/>
                </a:solidFill>
              </a:rPr>
              <a:t>عود: </a:t>
            </a:r>
            <a:r>
              <a:rPr lang="en-US" altLang="en-US" sz="4000" smtClean="0">
                <a:solidFill>
                  <a:schemeClr val="bg1"/>
                </a:solidFill>
              </a:rPr>
              <a:t>Luth</a:t>
            </a:r>
            <a:r>
              <a:rPr lang="ar-SA" altLang="en-US" sz="4000" smtClean="0">
                <a:solidFill>
                  <a:schemeClr val="bg1"/>
                </a:solidFill>
              </a:rPr>
              <a:t> </a:t>
            </a:r>
            <a:r>
              <a:rPr lang="fa-IR" altLang="en-US" sz="4000" smtClean="0">
                <a:solidFill>
                  <a:schemeClr val="bg1"/>
                </a:solidFill>
              </a:rPr>
              <a:t>و يا رباب: </a:t>
            </a:r>
            <a:r>
              <a:rPr lang="en-US" altLang="en-US" sz="4000" smtClean="0">
                <a:solidFill>
                  <a:schemeClr val="bg1"/>
                </a:solidFill>
              </a:rPr>
              <a:t>rebec</a:t>
            </a:r>
          </a:p>
          <a:p>
            <a:pPr marL="284163" indent="-284163" algn="just" rtl="1" eaLnBrk="1" hangingPunct="1">
              <a:lnSpc>
                <a:spcPct val="150000"/>
              </a:lnSpc>
              <a:buFontTx/>
              <a:buNone/>
            </a:pPr>
            <a:endParaRPr lang="fa-IR" altLang="en-US" sz="4000" smtClean="0">
              <a:solidFill>
                <a:schemeClr val="bg1"/>
              </a:solidFill>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414338" y="142875"/>
            <a:ext cx="8229600" cy="1143000"/>
          </a:xfrm>
        </p:spPr>
        <p:txBody>
          <a:bodyPr/>
          <a:lstStyle/>
          <a:p>
            <a:pPr eaLnBrk="1" hangingPunct="1"/>
            <a:r>
              <a:rPr lang="ar-SA" altLang="en-US" sz="4800" b="1" smtClean="0">
                <a:solidFill>
                  <a:srgbClr val="FFFF00"/>
                </a:solidFill>
              </a:rPr>
              <a:t>تأثير موسيقى اسلامى در موسيقى غرب</a:t>
            </a:r>
            <a:r>
              <a:rPr lang="ar-SA" altLang="en-US" sz="5400" b="1" smtClean="0"/>
              <a:t> </a:t>
            </a:r>
            <a:endParaRPr lang="en-US" altLang="en-US" sz="5400" b="1" smtClean="0">
              <a:solidFill>
                <a:srgbClr val="FFFF00"/>
              </a:solidFill>
            </a:endParaRPr>
          </a:p>
        </p:txBody>
      </p:sp>
      <p:sp>
        <p:nvSpPr>
          <p:cNvPr id="258051" name="Rectangle 3"/>
          <p:cNvSpPr>
            <a:spLocks noGrp="1" noChangeArrowheads="1"/>
          </p:cNvSpPr>
          <p:nvPr>
            <p:ph type="body" idx="1"/>
          </p:nvPr>
        </p:nvSpPr>
        <p:spPr>
          <a:xfrm>
            <a:off x="285750" y="1143000"/>
            <a:ext cx="8497888" cy="3197225"/>
          </a:xfrm>
        </p:spPr>
        <p:txBody>
          <a:bodyPr/>
          <a:lstStyle/>
          <a:p>
            <a:pPr marL="284163" indent="-284163" algn="just" rtl="1" eaLnBrk="1" hangingPunct="1">
              <a:lnSpc>
                <a:spcPct val="150000"/>
              </a:lnSpc>
            </a:pPr>
            <a:r>
              <a:rPr lang="ar-SA" altLang="en-US" sz="3800" smtClean="0">
                <a:solidFill>
                  <a:schemeClr val="bg1"/>
                </a:solidFill>
              </a:rPr>
              <a:t>ويل دورانت درباره‌ى تأثير هنر اسلامى در اروپا مى‌نويسد: </a:t>
            </a:r>
            <a:endParaRPr lang="en-US" altLang="en-US" sz="3800" smtClean="0">
              <a:solidFill>
                <a:schemeClr val="bg1"/>
              </a:solidFill>
            </a:endParaRPr>
          </a:p>
          <a:p>
            <a:pPr marL="284163" indent="-284163" algn="just" rtl="1" eaLnBrk="1" hangingPunct="1">
              <a:lnSpc>
                <a:spcPct val="150000"/>
              </a:lnSpc>
              <a:buFontTx/>
              <a:buNone/>
            </a:pPr>
            <a:r>
              <a:rPr lang="en-US" altLang="en-US" sz="3800" smtClean="0">
                <a:solidFill>
                  <a:schemeClr val="bg1"/>
                </a:solidFill>
              </a:rPr>
              <a:t>	</a:t>
            </a:r>
            <a:r>
              <a:rPr lang="ar-SA" altLang="en-US" sz="3800" smtClean="0">
                <a:solidFill>
                  <a:schemeClr val="bg1"/>
                </a:solidFill>
              </a:rPr>
              <a:t>«برجهاى بلند كليساهاى مسيحى و برجهاى ناقوس به نسبت زياد، مديون مناره‌هاى مساجد است. ظاهراً تزئين پنجره‌هاى گوتى كه از سنگ ساخته مى‌شد، از بالكنچه‌هاى طاق‌دار برج گرالدا، الهام گرفته است… </a:t>
            </a:r>
            <a:endParaRPr lang="fa-IR" altLang="en-US" sz="3800" smtClean="0">
              <a:solidFill>
                <a:schemeClr val="bg1"/>
              </a:solidFill>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414338" y="142875"/>
            <a:ext cx="8229600" cy="1143000"/>
          </a:xfrm>
        </p:spPr>
        <p:txBody>
          <a:bodyPr/>
          <a:lstStyle/>
          <a:p>
            <a:pPr eaLnBrk="1" hangingPunct="1"/>
            <a:r>
              <a:rPr lang="ar-SA" altLang="en-US" sz="4800" b="1" smtClean="0">
                <a:solidFill>
                  <a:srgbClr val="FFFF00"/>
                </a:solidFill>
              </a:rPr>
              <a:t>تأثير موسيقى اسلامى در موسيقى غرب</a:t>
            </a:r>
            <a:r>
              <a:rPr lang="ar-SA" altLang="en-US" sz="5400" b="1" smtClean="0"/>
              <a:t> </a:t>
            </a:r>
            <a:endParaRPr lang="en-US" altLang="en-US" sz="5400" b="1" smtClean="0">
              <a:solidFill>
                <a:srgbClr val="FFFF00"/>
              </a:solidFill>
            </a:endParaRPr>
          </a:p>
        </p:txBody>
      </p:sp>
      <p:sp>
        <p:nvSpPr>
          <p:cNvPr id="260099" name="Rectangle 3"/>
          <p:cNvSpPr>
            <a:spLocks noGrp="1" noChangeArrowheads="1"/>
          </p:cNvSpPr>
          <p:nvPr>
            <p:ph type="body" idx="1"/>
          </p:nvPr>
        </p:nvSpPr>
        <p:spPr>
          <a:xfrm>
            <a:off x="285750" y="1214438"/>
            <a:ext cx="8497888" cy="3197225"/>
          </a:xfrm>
        </p:spPr>
        <p:txBody>
          <a:bodyPr/>
          <a:lstStyle/>
          <a:p>
            <a:pPr marL="284163" indent="-284163" algn="just" rtl="1" eaLnBrk="1" hangingPunct="1">
              <a:lnSpc>
                <a:spcPct val="150000"/>
              </a:lnSpc>
              <a:buFontTx/>
              <a:buNone/>
            </a:pPr>
            <a:r>
              <a:rPr lang="en-US" altLang="en-US" sz="2400" smtClean="0">
                <a:solidFill>
                  <a:schemeClr val="bg1"/>
                </a:solidFill>
              </a:rPr>
              <a:t>  	</a:t>
            </a:r>
            <a:r>
              <a:rPr lang="fa-IR" altLang="en-US" smtClean="0">
                <a:solidFill>
                  <a:schemeClr val="bg1"/>
                </a:solidFill>
              </a:rPr>
              <a:t>... ت</a:t>
            </a:r>
            <a:r>
              <a:rPr lang="ar-SA" altLang="en-US" smtClean="0">
                <a:solidFill>
                  <a:schemeClr val="bg1"/>
                </a:solidFill>
              </a:rPr>
              <a:t>جديد رونق سفالكارى هنرى در ايتاليا و فرانسه، نتيجه‌ى انتقال سفالگران مسلمان به اين دو كشور و سفر سفالگران ايتاليا به اندلس اسلامى بود. آهنگران و شيشه‌گران </a:t>
            </a:r>
            <a:r>
              <a:rPr lang="fa-IR" altLang="en-US" smtClean="0">
                <a:solidFill>
                  <a:schemeClr val="bg1"/>
                </a:solidFill>
              </a:rPr>
              <a:t>”</a:t>
            </a:r>
            <a:r>
              <a:rPr lang="ar-SA" altLang="en-US" smtClean="0">
                <a:solidFill>
                  <a:schemeClr val="bg1"/>
                </a:solidFill>
              </a:rPr>
              <a:t>ونيز</a:t>
            </a:r>
            <a:r>
              <a:rPr lang="fa-IR" altLang="en-US" smtClean="0">
                <a:solidFill>
                  <a:schemeClr val="bg1"/>
                </a:solidFill>
              </a:rPr>
              <a:t>“</a:t>
            </a:r>
            <a:r>
              <a:rPr lang="ar-SA" altLang="en-US" smtClean="0">
                <a:solidFill>
                  <a:schemeClr val="bg1"/>
                </a:solidFill>
              </a:rPr>
              <a:t> و جلدسازان ايتاليا و زره‌بافان و اسلحه‌سازان اسپانيا، همه هنر خود را از صنعتگران مسلمان فرا گرفته بودند. تقريباً در همه‌ى مناطق اروپا، بافندگان به ديار اسلام توجه داشتند كه از آنجا نمونه و نقشه بگيرند، حتى باغها به نسبت زياد از باغهاى ايرانى نشان داشت». </a:t>
            </a:r>
            <a:endParaRPr lang="en-US" altLang="en-US" smtClean="0">
              <a:solidFill>
                <a:schemeClr val="bg1"/>
              </a:solidFill>
            </a:endParaRPr>
          </a:p>
          <a:p>
            <a:pPr marL="284163" indent="-284163" algn="just" rtl="1" eaLnBrk="1" hangingPunct="1">
              <a:lnSpc>
                <a:spcPct val="150000"/>
              </a:lnSpc>
            </a:pPr>
            <a:endParaRPr lang="fa-IR" altLang="en-US" sz="4800" smtClean="0">
              <a:solidFill>
                <a:schemeClr val="bg1"/>
              </a:solidFill>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446088" y="198438"/>
            <a:ext cx="8229600" cy="1143000"/>
          </a:xfrm>
        </p:spPr>
        <p:txBody>
          <a:bodyPr/>
          <a:lstStyle/>
          <a:p>
            <a:pPr eaLnBrk="1" hangingPunct="1"/>
            <a:r>
              <a:rPr lang="ar-SA" altLang="en-US" sz="4800" b="1" smtClean="0">
                <a:solidFill>
                  <a:srgbClr val="FFFF00"/>
                </a:solidFill>
              </a:rPr>
              <a:t>پيوند مقامات با صوت و لحن قرآن كريم</a:t>
            </a:r>
            <a:endParaRPr lang="en-US" altLang="en-US" sz="4800" b="1" smtClean="0">
              <a:solidFill>
                <a:srgbClr val="FFFF00"/>
              </a:solidFill>
            </a:endParaRPr>
          </a:p>
        </p:txBody>
      </p:sp>
      <p:sp>
        <p:nvSpPr>
          <p:cNvPr id="262147" name="Rectangle 3"/>
          <p:cNvSpPr>
            <a:spLocks noGrp="1" noChangeArrowheads="1"/>
          </p:cNvSpPr>
          <p:nvPr>
            <p:ph type="body" idx="1"/>
          </p:nvPr>
        </p:nvSpPr>
        <p:spPr>
          <a:xfrm>
            <a:off x="323850" y="1484313"/>
            <a:ext cx="8604250" cy="3197225"/>
          </a:xfrm>
        </p:spPr>
        <p:txBody>
          <a:bodyPr/>
          <a:lstStyle/>
          <a:p>
            <a:pPr marL="284163" indent="-284163" algn="just" rtl="1" eaLnBrk="1" hangingPunct="1">
              <a:lnSpc>
                <a:spcPct val="120000"/>
              </a:lnSpc>
            </a:pPr>
            <a:r>
              <a:rPr lang="ar-SA" altLang="en-US" sz="3400" b="1" smtClean="0">
                <a:solidFill>
                  <a:schemeClr val="bg1"/>
                </a:solidFill>
              </a:rPr>
              <a:t>يكى از علومى كه از علوم تجويد و تلاوت قرآن منشعب </a:t>
            </a:r>
            <a:r>
              <a:rPr lang="fa-IR" altLang="en-US" sz="3400" b="1" smtClean="0">
                <a:solidFill>
                  <a:schemeClr val="bg1"/>
                </a:solidFill>
              </a:rPr>
              <a:t>     </a:t>
            </a:r>
            <a:r>
              <a:rPr lang="ar-SA" altLang="en-US" sz="3400" b="1" smtClean="0">
                <a:solidFill>
                  <a:schemeClr val="bg1"/>
                </a:solidFill>
              </a:rPr>
              <a:t>مى شود</a:t>
            </a:r>
            <a:r>
              <a:rPr lang="fa-IR" altLang="en-US" sz="3400" b="1" smtClean="0">
                <a:solidFill>
                  <a:schemeClr val="bg1"/>
                </a:solidFill>
              </a:rPr>
              <a:t>، «صوت و لحن» نام دارد.</a:t>
            </a:r>
          </a:p>
          <a:p>
            <a:pPr marL="284163" indent="-284163" algn="just" rtl="1" eaLnBrk="1" hangingPunct="1">
              <a:lnSpc>
                <a:spcPct val="120000"/>
              </a:lnSpc>
            </a:pPr>
            <a:r>
              <a:rPr lang="fa-IR" altLang="en-US" sz="3400" b="1" smtClean="0">
                <a:solidFill>
                  <a:schemeClr val="bg1"/>
                </a:solidFill>
              </a:rPr>
              <a:t>این </a:t>
            </a:r>
            <a:r>
              <a:rPr lang="ar-SA" altLang="en-US" sz="3400" b="1" smtClean="0">
                <a:solidFill>
                  <a:schemeClr val="bg1"/>
                </a:solidFill>
              </a:rPr>
              <a:t>علم بيشتر به صورت حضورى آموزش داده مى شود و آن را علم</a:t>
            </a:r>
            <a:r>
              <a:rPr lang="fa-IR" altLang="en-US" sz="3400" b="1" smtClean="0">
                <a:solidFill>
                  <a:schemeClr val="bg1"/>
                </a:solidFill>
              </a:rPr>
              <a:t> </a:t>
            </a:r>
            <a:r>
              <a:rPr lang="ar-SA" altLang="en-US" sz="3400" b="1" smtClean="0">
                <a:solidFill>
                  <a:schemeClr val="bg1"/>
                </a:solidFill>
              </a:rPr>
              <a:t>«تنعيم»</a:t>
            </a:r>
            <a:r>
              <a:rPr lang="fa-IR" altLang="en-US" sz="3400" b="1" smtClean="0">
                <a:solidFill>
                  <a:schemeClr val="bg1"/>
                </a:solidFill>
              </a:rPr>
              <a:t> </a:t>
            </a:r>
            <a:r>
              <a:rPr lang="ar-SA" altLang="en-US" sz="3400" b="1" smtClean="0">
                <a:solidFill>
                  <a:schemeClr val="bg1"/>
                </a:solidFill>
              </a:rPr>
              <a:t>يا</a:t>
            </a:r>
            <a:r>
              <a:rPr lang="fa-IR" altLang="en-US" sz="3400" b="1" smtClean="0">
                <a:solidFill>
                  <a:schemeClr val="bg1"/>
                </a:solidFill>
              </a:rPr>
              <a:t> «</a:t>
            </a:r>
            <a:r>
              <a:rPr lang="ar-SA" altLang="en-US" sz="3400" b="1" smtClean="0">
                <a:solidFill>
                  <a:schemeClr val="bg1"/>
                </a:solidFill>
              </a:rPr>
              <a:t>نغم</a:t>
            </a:r>
            <a:r>
              <a:rPr lang="fa-IR" altLang="en-US" sz="3400" b="1" smtClean="0">
                <a:solidFill>
                  <a:schemeClr val="bg1"/>
                </a:solidFill>
              </a:rPr>
              <a:t>ه </a:t>
            </a:r>
            <a:r>
              <a:rPr lang="ar-SA" altLang="en-US" sz="3400" b="1" smtClean="0">
                <a:solidFill>
                  <a:schemeClr val="bg1"/>
                </a:solidFill>
              </a:rPr>
              <a:t>شناسى» </a:t>
            </a:r>
            <a:r>
              <a:rPr lang="fa-IR" altLang="en-US" sz="3400" b="1" smtClean="0">
                <a:solidFill>
                  <a:schemeClr val="bg1"/>
                </a:solidFill>
              </a:rPr>
              <a:t>نیز </a:t>
            </a:r>
            <a:r>
              <a:rPr lang="ar-SA" altLang="en-US" sz="3400" b="1" smtClean="0">
                <a:solidFill>
                  <a:schemeClr val="bg1"/>
                </a:solidFill>
              </a:rPr>
              <a:t>مى</a:t>
            </a:r>
            <a:r>
              <a:rPr lang="fa-IR" altLang="en-US" sz="3400" b="1" smtClean="0">
                <a:solidFill>
                  <a:schemeClr val="bg1"/>
                </a:solidFill>
              </a:rPr>
              <a:t> </a:t>
            </a:r>
            <a:r>
              <a:rPr lang="ar-SA" altLang="en-US" sz="3400" b="1" smtClean="0">
                <a:solidFill>
                  <a:schemeClr val="bg1"/>
                </a:solidFill>
              </a:rPr>
              <a:t>گويند.</a:t>
            </a:r>
            <a:endParaRPr lang="fa-IR" altLang="en-US" sz="3400" b="1" smtClean="0">
              <a:solidFill>
                <a:schemeClr val="bg1"/>
              </a:solidFill>
            </a:endParaRPr>
          </a:p>
          <a:p>
            <a:pPr marL="284163" indent="-284163" algn="just" rtl="1" eaLnBrk="1" hangingPunct="1">
              <a:lnSpc>
                <a:spcPct val="120000"/>
              </a:lnSpc>
            </a:pPr>
            <a:r>
              <a:rPr lang="ar-SA" altLang="en-US" sz="3400" b="1" smtClean="0">
                <a:solidFill>
                  <a:schemeClr val="bg1"/>
                </a:solidFill>
              </a:rPr>
              <a:t>علم تنعيم را خواندن قرآن كريم به آواز موزون و نيكو دانسته</a:t>
            </a:r>
            <a:r>
              <a:rPr lang="fa-IR" altLang="en-US" sz="3400" b="1" smtClean="0">
                <a:solidFill>
                  <a:schemeClr val="bg1"/>
                </a:solidFill>
              </a:rPr>
              <a:t> </a:t>
            </a:r>
            <a:r>
              <a:rPr lang="ar-SA" altLang="en-US" sz="3400" b="1" smtClean="0">
                <a:solidFill>
                  <a:schemeClr val="bg1"/>
                </a:solidFill>
              </a:rPr>
              <a:t>اند كه به تناسب استفاده</a:t>
            </a:r>
            <a:r>
              <a:rPr lang="fa-IR" altLang="en-US" sz="3400" b="1" smtClean="0">
                <a:solidFill>
                  <a:schemeClr val="bg1"/>
                </a:solidFill>
              </a:rPr>
              <a:t> </a:t>
            </a:r>
            <a:r>
              <a:rPr lang="ar-SA" altLang="en-US" sz="3400" b="1" smtClean="0">
                <a:solidFill>
                  <a:schemeClr val="bg1"/>
                </a:solidFill>
              </a:rPr>
              <a:t>از الحان و نغمات مختلف، حالات</a:t>
            </a:r>
            <a:r>
              <a:rPr lang="fa-IR" altLang="en-US" sz="3400" b="1" smtClean="0">
                <a:solidFill>
                  <a:schemeClr val="bg1"/>
                </a:solidFill>
              </a:rPr>
              <a:t>ی </a:t>
            </a:r>
            <a:r>
              <a:rPr lang="ar-SA" altLang="en-US" sz="3400" b="1" smtClean="0">
                <a:solidFill>
                  <a:schemeClr val="bg1"/>
                </a:solidFill>
              </a:rPr>
              <a:t>متفاوت مانند اندوه و سرور را در مخاطب به وجود مى</a:t>
            </a:r>
            <a:r>
              <a:rPr lang="fa-IR" altLang="en-US" sz="3400" b="1" smtClean="0">
                <a:solidFill>
                  <a:schemeClr val="bg1"/>
                </a:solidFill>
              </a:rPr>
              <a:t> </a:t>
            </a:r>
            <a:r>
              <a:rPr lang="ar-SA" altLang="en-US" sz="3400" b="1" smtClean="0">
                <a:solidFill>
                  <a:schemeClr val="bg1"/>
                </a:solidFill>
              </a:rPr>
              <a:t>آورد.</a:t>
            </a:r>
            <a:endParaRPr lang="fa-IR" altLang="en-US" sz="3400" b="1" smtClean="0">
              <a:solidFill>
                <a:schemeClr val="bg1"/>
              </a:solidFill>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446088" y="198438"/>
            <a:ext cx="8229600" cy="1143000"/>
          </a:xfrm>
        </p:spPr>
        <p:txBody>
          <a:bodyPr/>
          <a:lstStyle/>
          <a:p>
            <a:pPr eaLnBrk="1" hangingPunct="1"/>
            <a:r>
              <a:rPr lang="ar-SA" altLang="en-US" sz="4800" b="1" smtClean="0">
                <a:solidFill>
                  <a:srgbClr val="FFFF00"/>
                </a:solidFill>
              </a:rPr>
              <a:t>پيوند مقامات با صوت و لحن قرآن كريم</a:t>
            </a:r>
            <a:endParaRPr lang="en-US" altLang="en-US" sz="4800" b="1" smtClean="0">
              <a:solidFill>
                <a:srgbClr val="FFFF00"/>
              </a:solidFill>
            </a:endParaRPr>
          </a:p>
        </p:txBody>
      </p:sp>
      <p:sp>
        <p:nvSpPr>
          <p:cNvPr id="264195" name="Rectangle 3"/>
          <p:cNvSpPr>
            <a:spLocks noGrp="1" noChangeArrowheads="1"/>
          </p:cNvSpPr>
          <p:nvPr>
            <p:ph type="body" idx="1"/>
          </p:nvPr>
        </p:nvSpPr>
        <p:spPr>
          <a:xfrm>
            <a:off x="323850" y="1671638"/>
            <a:ext cx="8532813" cy="3197225"/>
          </a:xfrm>
        </p:spPr>
        <p:txBody>
          <a:bodyPr/>
          <a:lstStyle/>
          <a:p>
            <a:pPr marL="284163" indent="-284163" algn="just" rtl="1" eaLnBrk="1" hangingPunct="1">
              <a:lnSpc>
                <a:spcPct val="120000"/>
              </a:lnSpc>
            </a:pPr>
            <a:r>
              <a:rPr lang="ar-SA" altLang="en-US" sz="3400" b="1" smtClean="0">
                <a:solidFill>
                  <a:schemeClr val="bg1"/>
                </a:solidFill>
              </a:rPr>
              <a:t>تنعيم داراى دو مبحث صوت و لحن است.</a:t>
            </a:r>
            <a:endParaRPr lang="fa-IR" altLang="en-US" sz="3400" b="1" smtClean="0">
              <a:solidFill>
                <a:schemeClr val="bg1"/>
              </a:solidFill>
            </a:endParaRPr>
          </a:p>
          <a:p>
            <a:pPr marL="284163" indent="-284163" algn="just" rtl="1" eaLnBrk="1" hangingPunct="1">
              <a:lnSpc>
                <a:spcPct val="120000"/>
              </a:lnSpc>
            </a:pPr>
            <a:r>
              <a:rPr lang="ar-SA" altLang="en-US" sz="3400" b="1" smtClean="0">
                <a:solidFill>
                  <a:schemeClr val="bg1"/>
                </a:solidFill>
              </a:rPr>
              <a:t>صوت از ارتعاش دو تيغه نازك به نام</a:t>
            </a:r>
            <a:r>
              <a:rPr lang="fa-IR" altLang="en-US" sz="3400" b="1" smtClean="0">
                <a:solidFill>
                  <a:schemeClr val="bg1"/>
                </a:solidFill>
              </a:rPr>
              <a:t> «تارهای </a:t>
            </a:r>
            <a:r>
              <a:rPr lang="ar-SA" altLang="en-US" sz="3400" b="1" smtClean="0">
                <a:solidFill>
                  <a:schemeClr val="bg1"/>
                </a:solidFill>
              </a:rPr>
              <a:t>صوتى</a:t>
            </a:r>
            <a:r>
              <a:rPr lang="fa-IR" altLang="en-US" sz="3400" b="1" smtClean="0">
                <a:solidFill>
                  <a:schemeClr val="bg1"/>
                </a:solidFill>
              </a:rPr>
              <a:t>» </a:t>
            </a:r>
            <a:r>
              <a:rPr lang="ar-SA" altLang="en-US" sz="3400" b="1" smtClean="0">
                <a:solidFill>
                  <a:schemeClr val="bg1"/>
                </a:solidFill>
              </a:rPr>
              <a:t>از حنجره انسان خارج مى شود و لحن همان آهنگ و آواز را گويند.</a:t>
            </a:r>
            <a:endParaRPr lang="fa-IR" altLang="en-US" sz="3400" b="1" smtClean="0">
              <a:solidFill>
                <a:schemeClr val="bg1"/>
              </a:solidFill>
            </a:endParaRPr>
          </a:p>
          <a:p>
            <a:pPr marL="284163" indent="-284163" algn="just" rtl="1" eaLnBrk="1" hangingPunct="1">
              <a:lnSpc>
                <a:spcPct val="120000"/>
              </a:lnSpc>
            </a:pPr>
            <a:r>
              <a:rPr lang="ar-SA" altLang="en-US" sz="3400" b="1" smtClean="0">
                <a:solidFill>
                  <a:schemeClr val="bg1"/>
                </a:solidFill>
              </a:rPr>
              <a:t>منظور از لحن در</a:t>
            </a:r>
            <a:r>
              <a:rPr lang="fa-IR" altLang="en-US" sz="3400" b="1" smtClean="0">
                <a:solidFill>
                  <a:schemeClr val="bg1"/>
                </a:solidFill>
              </a:rPr>
              <a:t> </a:t>
            </a:r>
            <a:r>
              <a:rPr lang="ar-SA" altLang="en-US" sz="3400" b="1" smtClean="0">
                <a:solidFill>
                  <a:schemeClr val="bg1"/>
                </a:solidFill>
              </a:rPr>
              <a:t>هنر قرائت، آهنگ صوت است</a:t>
            </a:r>
            <a:r>
              <a:rPr lang="fa-IR" altLang="en-US" sz="3400" b="1" smtClean="0">
                <a:solidFill>
                  <a:schemeClr val="bg1"/>
                </a:solidFill>
              </a:rPr>
              <a:t>، </a:t>
            </a:r>
            <a:r>
              <a:rPr lang="ar-SA" altLang="en-US" sz="3400" b="1" smtClean="0">
                <a:solidFill>
                  <a:schemeClr val="bg1"/>
                </a:solidFill>
              </a:rPr>
              <a:t>يعنى صوت مقامات و نغمات موسيقى قرآن كه همراه با صوت از</a:t>
            </a:r>
            <a:r>
              <a:rPr lang="fa-IR" altLang="en-US" sz="3400" b="1" smtClean="0">
                <a:solidFill>
                  <a:schemeClr val="bg1"/>
                </a:solidFill>
              </a:rPr>
              <a:t> </a:t>
            </a:r>
            <a:r>
              <a:rPr lang="ar-SA" altLang="en-US" sz="3400" b="1" smtClean="0">
                <a:solidFill>
                  <a:schemeClr val="bg1"/>
                </a:solidFill>
              </a:rPr>
              <a:t>دستگاه تكلم خارج شده و به گوش مى</a:t>
            </a:r>
            <a:r>
              <a:rPr lang="fa-IR" altLang="en-US" sz="3400" b="1" smtClean="0">
                <a:solidFill>
                  <a:schemeClr val="bg1"/>
                </a:solidFill>
              </a:rPr>
              <a:t> </a:t>
            </a:r>
            <a:r>
              <a:rPr lang="ar-SA" altLang="en-US" sz="3400" b="1" smtClean="0">
                <a:solidFill>
                  <a:schemeClr val="bg1"/>
                </a:solidFill>
              </a:rPr>
              <a:t>رسد.</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 descr="casa_yafar-Madinat al-Zah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p:cNvSpPr txBox="1">
            <a:spLocks noChangeArrowheads="1"/>
          </p:cNvSpPr>
          <p:nvPr/>
        </p:nvSpPr>
        <p:spPr bwMode="auto">
          <a:xfrm>
            <a:off x="2138363" y="5516563"/>
            <a:ext cx="48101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fa-IR" altLang="en-US" sz="2600" b="1">
                <a:solidFill>
                  <a:schemeClr val="tx2"/>
                </a:solidFill>
              </a:rPr>
              <a:t>مدینة الزهرا در کوردوبا</a:t>
            </a:r>
          </a:p>
          <a:p>
            <a:pPr algn="ctr" rtl="1" eaLnBrk="1" hangingPunct="1">
              <a:spcBef>
                <a:spcPct val="0"/>
              </a:spcBef>
              <a:buFontTx/>
              <a:buNone/>
            </a:pPr>
            <a:r>
              <a:rPr lang="fa-IR" altLang="en-US" sz="2600" b="1">
                <a:solidFill>
                  <a:schemeClr val="tx2"/>
                </a:solidFill>
              </a:rPr>
              <a:t>که به فرمان حکم دوم تکمیل شد.</a:t>
            </a:r>
            <a:endParaRPr lang="en-US" altLang="en-US" sz="2600" b="1">
              <a:solidFill>
                <a:schemeClr val="tx2"/>
              </a:solidFill>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446088" y="-100013"/>
            <a:ext cx="8229600" cy="1143001"/>
          </a:xfrm>
        </p:spPr>
        <p:txBody>
          <a:bodyPr/>
          <a:lstStyle/>
          <a:p>
            <a:pPr eaLnBrk="1" hangingPunct="1"/>
            <a:r>
              <a:rPr lang="ar-SA" altLang="en-US" sz="4800" b="1" smtClean="0">
                <a:solidFill>
                  <a:srgbClr val="FFFF00"/>
                </a:solidFill>
              </a:rPr>
              <a:t>پيوند مقامات با صوت و لحن قرآن كريم</a:t>
            </a:r>
            <a:endParaRPr lang="en-US" altLang="en-US" sz="4800" b="1" smtClean="0">
              <a:solidFill>
                <a:srgbClr val="FFFF00"/>
              </a:solidFill>
            </a:endParaRPr>
          </a:p>
        </p:txBody>
      </p:sp>
      <p:sp>
        <p:nvSpPr>
          <p:cNvPr id="266243" name="Rectangle 3"/>
          <p:cNvSpPr>
            <a:spLocks noGrp="1" noChangeArrowheads="1"/>
          </p:cNvSpPr>
          <p:nvPr>
            <p:ph type="body" idx="1"/>
          </p:nvPr>
        </p:nvSpPr>
        <p:spPr>
          <a:xfrm>
            <a:off x="179388" y="981075"/>
            <a:ext cx="8893175" cy="3197225"/>
          </a:xfrm>
        </p:spPr>
        <p:txBody>
          <a:bodyPr/>
          <a:lstStyle/>
          <a:p>
            <a:pPr marL="284163" indent="-284163" algn="just" rtl="1" eaLnBrk="1" hangingPunct="1">
              <a:lnSpc>
                <a:spcPct val="120000"/>
              </a:lnSpc>
            </a:pPr>
            <a:r>
              <a:rPr lang="ar-SA" altLang="en-US" sz="3000" b="1" smtClean="0">
                <a:solidFill>
                  <a:schemeClr val="bg1"/>
                </a:solidFill>
              </a:rPr>
              <a:t>در موسيقى قرائت قرآن هفت مقام (نغمه) وجود دارد، كه عبارتند از: </a:t>
            </a:r>
            <a:endParaRPr lang="fa-IR" altLang="en-US" sz="3000" b="1" smtClean="0">
              <a:solidFill>
                <a:schemeClr val="bg1"/>
              </a:solidFill>
            </a:endParaRPr>
          </a:p>
          <a:p>
            <a:pPr marL="284163" indent="-284163" algn="just" rtl="1" eaLnBrk="1" hangingPunct="1">
              <a:lnSpc>
                <a:spcPct val="120000"/>
              </a:lnSpc>
              <a:buFontTx/>
              <a:buChar char="-"/>
            </a:pPr>
            <a:r>
              <a:rPr lang="ar-SA" altLang="en-US" sz="3000" b="1" smtClean="0">
                <a:solidFill>
                  <a:schemeClr val="bg1"/>
                </a:solidFill>
              </a:rPr>
              <a:t>بيات</a:t>
            </a:r>
            <a:endParaRPr lang="fa-IR" altLang="en-US" sz="3000" b="1" smtClean="0">
              <a:solidFill>
                <a:schemeClr val="bg1"/>
              </a:solidFill>
            </a:endParaRPr>
          </a:p>
          <a:p>
            <a:pPr marL="284163" indent="-284163" algn="just" rtl="1" eaLnBrk="1" hangingPunct="1">
              <a:lnSpc>
                <a:spcPct val="120000"/>
              </a:lnSpc>
              <a:buFontTx/>
              <a:buChar char="-"/>
            </a:pPr>
            <a:r>
              <a:rPr lang="ar-SA" altLang="en-US" sz="3000" b="1" smtClean="0">
                <a:solidFill>
                  <a:schemeClr val="bg1"/>
                </a:solidFill>
              </a:rPr>
              <a:t>رست</a:t>
            </a:r>
            <a:endParaRPr lang="fa-IR" altLang="en-US" sz="3000" b="1" smtClean="0">
              <a:solidFill>
                <a:schemeClr val="bg1"/>
              </a:solidFill>
            </a:endParaRPr>
          </a:p>
          <a:p>
            <a:pPr marL="284163" indent="-284163" algn="just" rtl="1" eaLnBrk="1" hangingPunct="1">
              <a:lnSpc>
                <a:spcPct val="120000"/>
              </a:lnSpc>
              <a:buFontTx/>
              <a:buChar char="-"/>
            </a:pPr>
            <a:r>
              <a:rPr lang="ar-SA" altLang="en-US" sz="3000" b="1" smtClean="0">
                <a:solidFill>
                  <a:schemeClr val="bg1"/>
                </a:solidFill>
              </a:rPr>
              <a:t>سگاه</a:t>
            </a:r>
            <a:r>
              <a:rPr lang="fa-IR" altLang="en-US" sz="3000" b="1" smtClean="0">
                <a:solidFill>
                  <a:schemeClr val="bg1"/>
                </a:solidFill>
              </a:rPr>
              <a:t> </a:t>
            </a:r>
            <a:r>
              <a:rPr lang="ar-SA" altLang="en-US" sz="3000" b="1" smtClean="0">
                <a:solidFill>
                  <a:schemeClr val="bg1"/>
                </a:solidFill>
              </a:rPr>
              <a:t>(سيكاه)</a:t>
            </a:r>
            <a:endParaRPr lang="fa-IR" altLang="en-US" sz="3000" b="1" smtClean="0">
              <a:solidFill>
                <a:schemeClr val="bg1"/>
              </a:solidFill>
            </a:endParaRPr>
          </a:p>
          <a:p>
            <a:pPr marL="284163" indent="-284163" algn="just" rtl="1" eaLnBrk="1" hangingPunct="1">
              <a:lnSpc>
                <a:spcPct val="120000"/>
              </a:lnSpc>
              <a:buFontTx/>
              <a:buChar char="-"/>
            </a:pPr>
            <a:r>
              <a:rPr lang="ar-SA" altLang="en-US" sz="3000" b="1" smtClean="0">
                <a:solidFill>
                  <a:schemeClr val="bg1"/>
                </a:solidFill>
              </a:rPr>
              <a:t>حجاز</a:t>
            </a:r>
            <a:endParaRPr lang="fa-IR" altLang="en-US" sz="3000" b="1" smtClean="0">
              <a:solidFill>
                <a:schemeClr val="bg1"/>
              </a:solidFill>
            </a:endParaRPr>
          </a:p>
          <a:p>
            <a:pPr marL="284163" indent="-284163" algn="just" rtl="1" eaLnBrk="1" hangingPunct="1">
              <a:lnSpc>
                <a:spcPct val="120000"/>
              </a:lnSpc>
              <a:buFontTx/>
              <a:buChar char="-"/>
            </a:pPr>
            <a:r>
              <a:rPr lang="ar-SA" altLang="en-US" sz="3000" b="1" smtClean="0">
                <a:solidFill>
                  <a:schemeClr val="bg1"/>
                </a:solidFill>
              </a:rPr>
              <a:t>صبا</a:t>
            </a:r>
            <a:endParaRPr lang="fa-IR" altLang="en-US" sz="3000" b="1" smtClean="0">
              <a:solidFill>
                <a:schemeClr val="bg1"/>
              </a:solidFill>
            </a:endParaRPr>
          </a:p>
          <a:p>
            <a:pPr marL="284163" indent="-284163" algn="just" rtl="1" eaLnBrk="1" hangingPunct="1">
              <a:lnSpc>
                <a:spcPct val="120000"/>
              </a:lnSpc>
              <a:buFontTx/>
              <a:buChar char="-"/>
            </a:pPr>
            <a:r>
              <a:rPr lang="ar-SA" altLang="en-US" sz="3000" b="1" smtClean="0">
                <a:solidFill>
                  <a:schemeClr val="bg1"/>
                </a:solidFill>
              </a:rPr>
              <a:t>چهارگاه (جهار</a:t>
            </a:r>
            <a:r>
              <a:rPr lang="fa-IR" altLang="en-US" sz="3000" b="1" smtClean="0">
                <a:solidFill>
                  <a:schemeClr val="bg1"/>
                </a:solidFill>
              </a:rPr>
              <a:t> </a:t>
            </a:r>
            <a:r>
              <a:rPr lang="ar-SA" altLang="en-US" sz="3000" b="1" smtClean="0">
                <a:solidFill>
                  <a:schemeClr val="bg1"/>
                </a:solidFill>
              </a:rPr>
              <a:t>كاه)</a:t>
            </a:r>
            <a:endParaRPr lang="fa-IR" altLang="en-US" sz="3000" b="1" smtClean="0">
              <a:solidFill>
                <a:schemeClr val="bg1"/>
              </a:solidFill>
            </a:endParaRPr>
          </a:p>
          <a:p>
            <a:pPr marL="284163" indent="-284163" algn="just" rtl="1" eaLnBrk="1" hangingPunct="1">
              <a:lnSpc>
                <a:spcPct val="120000"/>
              </a:lnSpc>
              <a:buFontTx/>
              <a:buChar char="-"/>
            </a:pPr>
            <a:r>
              <a:rPr lang="ar-SA" altLang="en-US" sz="3000" b="1" smtClean="0">
                <a:solidFill>
                  <a:schemeClr val="bg1"/>
                </a:solidFill>
              </a:rPr>
              <a:t>نهاوند (نهوند)</a:t>
            </a:r>
            <a:endParaRPr lang="fa-IR" altLang="en-US" sz="3000" b="1" smtClean="0">
              <a:solidFill>
                <a:schemeClr val="bg1"/>
              </a:solidFill>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446088" y="-100013"/>
            <a:ext cx="8229600" cy="1143001"/>
          </a:xfrm>
        </p:spPr>
        <p:txBody>
          <a:bodyPr/>
          <a:lstStyle/>
          <a:p>
            <a:pPr eaLnBrk="1" hangingPunct="1"/>
            <a:r>
              <a:rPr lang="ar-SA" altLang="en-US" sz="4800" b="1" smtClean="0">
                <a:solidFill>
                  <a:srgbClr val="FFFF00"/>
                </a:solidFill>
              </a:rPr>
              <a:t>پيوند مقامات با صوت و لحن قرآن كريم</a:t>
            </a:r>
            <a:endParaRPr lang="en-US" altLang="en-US" sz="4800" b="1" smtClean="0">
              <a:solidFill>
                <a:srgbClr val="FFFF00"/>
              </a:solidFill>
            </a:endParaRPr>
          </a:p>
        </p:txBody>
      </p:sp>
      <p:sp>
        <p:nvSpPr>
          <p:cNvPr id="268291" name="Rectangle 3"/>
          <p:cNvSpPr>
            <a:spLocks noGrp="1" noChangeArrowheads="1"/>
          </p:cNvSpPr>
          <p:nvPr>
            <p:ph type="body" idx="1"/>
          </p:nvPr>
        </p:nvSpPr>
        <p:spPr>
          <a:xfrm>
            <a:off x="179388" y="765175"/>
            <a:ext cx="8893175" cy="3197225"/>
          </a:xfrm>
        </p:spPr>
        <p:txBody>
          <a:bodyPr/>
          <a:lstStyle/>
          <a:p>
            <a:pPr marL="284163" indent="-284163" algn="just" rtl="1" eaLnBrk="1" hangingPunct="1">
              <a:lnSpc>
                <a:spcPct val="120000"/>
              </a:lnSpc>
            </a:pPr>
            <a:r>
              <a:rPr lang="ar-SA" altLang="en-US" sz="3000" b="1" smtClean="0">
                <a:solidFill>
                  <a:schemeClr val="bg1"/>
                </a:solidFill>
              </a:rPr>
              <a:t>هر يك از مقامات، سه گام (مرحله)</a:t>
            </a:r>
            <a:r>
              <a:rPr lang="fa-IR" altLang="en-US" sz="3000" b="1" smtClean="0">
                <a:solidFill>
                  <a:schemeClr val="bg1"/>
                </a:solidFill>
              </a:rPr>
              <a:t> </a:t>
            </a:r>
            <a:r>
              <a:rPr lang="ar-SA" altLang="en-US" sz="3000" b="1" smtClean="0">
                <a:solidFill>
                  <a:schemeClr val="bg1"/>
                </a:solidFill>
              </a:rPr>
              <a:t>مختلف دارد كه عبارتند از:</a:t>
            </a:r>
            <a:endParaRPr lang="fa-IR" altLang="en-US" sz="3000" b="1" smtClean="0">
              <a:solidFill>
                <a:schemeClr val="bg1"/>
              </a:solidFill>
            </a:endParaRPr>
          </a:p>
          <a:p>
            <a:pPr marL="284163" indent="-284163" algn="just" rtl="1" eaLnBrk="1" hangingPunct="1">
              <a:lnSpc>
                <a:spcPct val="120000"/>
              </a:lnSpc>
              <a:buFontTx/>
              <a:buChar char="-"/>
            </a:pPr>
            <a:r>
              <a:rPr lang="ar-SA" altLang="en-US" sz="3000" b="1" smtClean="0">
                <a:solidFill>
                  <a:schemeClr val="bg1"/>
                </a:solidFill>
              </a:rPr>
              <a:t>قرار</a:t>
            </a:r>
            <a:r>
              <a:rPr lang="fa-IR" altLang="en-US" sz="3000" b="1" smtClean="0">
                <a:solidFill>
                  <a:schemeClr val="bg1"/>
                </a:solidFill>
              </a:rPr>
              <a:t>: </a:t>
            </a:r>
            <a:r>
              <a:rPr lang="ar-SA" altLang="en-US" sz="3000" b="1" smtClean="0">
                <a:solidFill>
                  <a:schemeClr val="bg1"/>
                </a:solidFill>
              </a:rPr>
              <a:t>آهنگ اول هر مقام </a:t>
            </a:r>
            <a:endParaRPr lang="fa-IR" altLang="en-US" sz="3000" b="1" smtClean="0">
              <a:solidFill>
                <a:schemeClr val="bg1"/>
              </a:solidFill>
            </a:endParaRPr>
          </a:p>
          <a:p>
            <a:pPr marL="284163" indent="-284163" algn="just" rtl="1" eaLnBrk="1" hangingPunct="1">
              <a:lnSpc>
                <a:spcPct val="120000"/>
              </a:lnSpc>
              <a:buFontTx/>
              <a:buChar char="-"/>
            </a:pPr>
            <a:r>
              <a:rPr lang="ar-SA" altLang="en-US" sz="3000" b="1" smtClean="0">
                <a:solidFill>
                  <a:schemeClr val="bg1"/>
                </a:solidFill>
              </a:rPr>
              <a:t>جواب</a:t>
            </a:r>
            <a:r>
              <a:rPr lang="fa-IR" altLang="en-US" sz="3000" b="1" smtClean="0">
                <a:solidFill>
                  <a:schemeClr val="bg1"/>
                </a:solidFill>
              </a:rPr>
              <a:t>: </a:t>
            </a:r>
            <a:r>
              <a:rPr lang="ar-SA" altLang="en-US" sz="3000" b="1" smtClean="0">
                <a:solidFill>
                  <a:schemeClr val="bg1"/>
                </a:solidFill>
              </a:rPr>
              <a:t>آهنگ دوم</a:t>
            </a:r>
            <a:endParaRPr lang="fa-IR" altLang="en-US" sz="3000" b="1" smtClean="0">
              <a:solidFill>
                <a:schemeClr val="bg1"/>
              </a:solidFill>
            </a:endParaRPr>
          </a:p>
          <a:p>
            <a:pPr marL="284163" indent="-284163" algn="just" rtl="1" eaLnBrk="1" hangingPunct="1">
              <a:lnSpc>
                <a:spcPct val="120000"/>
              </a:lnSpc>
              <a:buFontTx/>
              <a:buChar char="-"/>
            </a:pPr>
            <a:r>
              <a:rPr lang="ar-SA" altLang="en-US" sz="3000" b="1" smtClean="0">
                <a:solidFill>
                  <a:schemeClr val="bg1"/>
                </a:solidFill>
              </a:rPr>
              <a:t>جواب الجواب</a:t>
            </a:r>
            <a:r>
              <a:rPr lang="fa-IR" altLang="en-US" sz="3000" b="1" smtClean="0">
                <a:solidFill>
                  <a:schemeClr val="bg1"/>
                </a:solidFill>
              </a:rPr>
              <a:t>: </a:t>
            </a:r>
            <a:r>
              <a:rPr lang="ar-SA" altLang="en-US" sz="3000" b="1" smtClean="0">
                <a:solidFill>
                  <a:schemeClr val="bg1"/>
                </a:solidFill>
              </a:rPr>
              <a:t>آهنگ سوم</a:t>
            </a:r>
          </a:p>
          <a:p>
            <a:pPr marL="284163" indent="-284163" algn="just" rtl="1" eaLnBrk="1" hangingPunct="1">
              <a:lnSpc>
                <a:spcPct val="120000"/>
              </a:lnSpc>
            </a:pPr>
            <a:r>
              <a:rPr lang="ar-SA" altLang="en-US" sz="3000" b="1" smtClean="0">
                <a:solidFill>
                  <a:schemeClr val="bg1"/>
                </a:solidFill>
              </a:rPr>
              <a:t>براى يادگيرى هر مقام بايد آن را مرتبا</a:t>
            </a:r>
            <a:r>
              <a:rPr lang="fa-IR" altLang="en-US" sz="3000" b="1" smtClean="0">
                <a:solidFill>
                  <a:schemeClr val="bg1"/>
                </a:solidFill>
              </a:rPr>
              <a:t>ً</a:t>
            </a:r>
            <a:r>
              <a:rPr lang="ar-SA" altLang="en-US" sz="3000" b="1" smtClean="0">
                <a:solidFill>
                  <a:schemeClr val="bg1"/>
                </a:solidFill>
              </a:rPr>
              <a:t> خواند و تكرار كرد، تا در حافظه ثبت ش</a:t>
            </a:r>
            <a:r>
              <a:rPr lang="fa-IR" altLang="en-US" sz="3000" b="1" smtClean="0">
                <a:solidFill>
                  <a:schemeClr val="bg1"/>
                </a:solidFill>
              </a:rPr>
              <a:t>و</a:t>
            </a:r>
            <a:r>
              <a:rPr lang="ar-SA" altLang="en-US" sz="3000" b="1" smtClean="0">
                <a:solidFill>
                  <a:schemeClr val="bg1"/>
                </a:solidFill>
              </a:rPr>
              <a:t>د و بتوان در</a:t>
            </a:r>
            <a:r>
              <a:rPr lang="fa-IR" altLang="en-US" sz="3000" b="1" smtClean="0">
                <a:solidFill>
                  <a:schemeClr val="bg1"/>
                </a:solidFill>
              </a:rPr>
              <a:t> </a:t>
            </a:r>
            <a:r>
              <a:rPr lang="ar-SA" altLang="en-US" sz="3000" b="1" smtClean="0">
                <a:solidFill>
                  <a:schemeClr val="bg1"/>
                </a:solidFill>
              </a:rPr>
              <a:t>تلاوت از آن استفاده كرد.</a:t>
            </a:r>
            <a:endParaRPr lang="fa-IR" altLang="en-US" sz="3000" b="1" smtClean="0">
              <a:solidFill>
                <a:schemeClr val="bg1"/>
              </a:solidFill>
            </a:endParaRPr>
          </a:p>
          <a:p>
            <a:pPr marL="284163" indent="-284163" algn="just" rtl="1" eaLnBrk="1" hangingPunct="1">
              <a:lnSpc>
                <a:spcPct val="120000"/>
              </a:lnSpc>
            </a:pPr>
            <a:r>
              <a:rPr lang="ar-SA" altLang="en-US" sz="3000" b="1" smtClean="0">
                <a:solidFill>
                  <a:schemeClr val="bg1"/>
                </a:solidFill>
              </a:rPr>
              <a:t>در واقع اين معرفها مانند</a:t>
            </a:r>
            <a:r>
              <a:rPr lang="fa-IR" altLang="en-US" sz="3000" b="1" smtClean="0">
                <a:solidFill>
                  <a:schemeClr val="bg1"/>
                </a:solidFill>
              </a:rPr>
              <a:t> </a:t>
            </a:r>
            <a:r>
              <a:rPr lang="ar-SA" altLang="en-US" sz="3000" b="1" smtClean="0">
                <a:solidFill>
                  <a:schemeClr val="bg1"/>
                </a:solidFill>
              </a:rPr>
              <a:t>نتهاى موسيقى</a:t>
            </a:r>
            <a:r>
              <a:rPr lang="fa-IR" altLang="en-US" sz="3000" b="1" smtClean="0">
                <a:solidFill>
                  <a:schemeClr val="bg1"/>
                </a:solidFill>
              </a:rPr>
              <a:t> </a:t>
            </a:r>
            <a:r>
              <a:rPr lang="ar-SA" altLang="en-US" sz="3000" b="1" smtClean="0">
                <a:solidFill>
                  <a:schemeClr val="bg1"/>
                </a:solidFill>
              </a:rPr>
              <a:t>هستند و همان طور كه يك موسيقى دان با نواخته شدن آهنگى ب</a:t>
            </a:r>
            <a:r>
              <a:rPr lang="fa-IR" altLang="en-US" sz="3000" b="1" smtClean="0">
                <a:solidFill>
                  <a:schemeClr val="bg1"/>
                </a:solidFill>
              </a:rPr>
              <a:t>ی درنگ </a:t>
            </a:r>
            <a:r>
              <a:rPr lang="ar-SA" altLang="en-US" sz="3000" b="1" smtClean="0">
                <a:solidFill>
                  <a:schemeClr val="bg1"/>
                </a:solidFill>
              </a:rPr>
              <a:t>نت آن در ذهنش نقش مى بندد، قارى قرآن نيز با</a:t>
            </a:r>
            <a:r>
              <a:rPr lang="fa-IR" altLang="en-US" sz="3000" b="1" smtClean="0">
                <a:solidFill>
                  <a:schemeClr val="bg1"/>
                </a:solidFill>
              </a:rPr>
              <a:t> </a:t>
            </a:r>
            <a:r>
              <a:rPr lang="ar-SA" altLang="en-US" sz="3000" b="1" smtClean="0">
                <a:solidFill>
                  <a:schemeClr val="bg1"/>
                </a:solidFill>
              </a:rPr>
              <a:t>شنيدن آيات شريفه قرآن، معرف مقامات آنها در دستگاه حافظه اش نقش خواهد بست.</a:t>
            </a:r>
            <a:endParaRPr lang="fa-IR" altLang="en-US" sz="3000" b="1" smtClean="0">
              <a:solidFill>
                <a:schemeClr val="bg1"/>
              </a:solidFill>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0338" name="Rectangle 2"/>
          <p:cNvSpPr>
            <a:spLocks noGrp="1" noChangeArrowheads="1"/>
          </p:cNvSpPr>
          <p:nvPr>
            <p:ph type="title" idx="4294967295"/>
          </p:nvPr>
        </p:nvSpPr>
        <p:spPr>
          <a:xfrm>
            <a:off x="446088" y="-100013"/>
            <a:ext cx="8229600" cy="1143001"/>
          </a:xfrm>
        </p:spPr>
        <p:txBody>
          <a:bodyPr/>
          <a:lstStyle/>
          <a:p>
            <a:pPr eaLnBrk="1" hangingPunct="1"/>
            <a:r>
              <a:rPr lang="ar-SA" altLang="en-US" b="1" smtClean="0">
                <a:solidFill>
                  <a:srgbClr val="FFFF00"/>
                </a:solidFill>
              </a:rPr>
              <a:t>نُت مقامات موسيقى قرائت قرآن</a:t>
            </a:r>
            <a:endParaRPr lang="en-US" altLang="en-US" b="1" smtClean="0">
              <a:solidFill>
                <a:srgbClr val="FFFF00"/>
              </a:solidFill>
            </a:endParaRPr>
          </a:p>
        </p:txBody>
      </p:sp>
      <p:graphicFrame>
        <p:nvGraphicFramePr>
          <p:cNvPr id="607235" name="Group 3"/>
          <p:cNvGraphicFramePr>
            <a:graphicFrameLocks noGrp="1"/>
          </p:cNvGraphicFramePr>
          <p:nvPr/>
        </p:nvGraphicFramePr>
        <p:xfrm>
          <a:off x="250825" y="836613"/>
          <a:ext cx="8569325" cy="5926137"/>
        </p:xfrm>
        <a:graphic>
          <a:graphicData uri="http://schemas.openxmlformats.org/drawingml/2006/table">
            <a:tbl>
              <a:tblPr/>
              <a:tblGrid>
                <a:gridCol w="2143125"/>
                <a:gridCol w="2143125"/>
                <a:gridCol w="2139950"/>
                <a:gridCol w="2143125"/>
              </a:tblGrid>
              <a:tr h="7874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SA" sz="2300" b="1" i="0" u="none" strike="noStrike" cap="none" normalizeH="0" baseline="0" smtClean="0">
                          <a:ln>
                            <a:noFill/>
                          </a:ln>
                          <a:solidFill>
                            <a:srgbClr val="FFFF00"/>
                          </a:solidFill>
                          <a:effectLst/>
                          <a:latin typeface="Arial" panose="020B0604020202020204" pitchFamily="34" charset="0"/>
                          <a:cs typeface="Arial" panose="020B0604020202020204" pitchFamily="34" charset="0"/>
                        </a:rPr>
                        <a:t>جواب الجواب</a:t>
                      </a:r>
                      <a:r>
                        <a:rPr kumimoji="0" lang="en-US" sz="2300" b="0" i="0" u="none" strike="noStrike" cap="none" normalizeH="0" baseline="0" smtClean="0">
                          <a:ln>
                            <a:noFill/>
                          </a:ln>
                          <a:solidFill>
                            <a:srgbClr val="FFFF00"/>
                          </a:solidFill>
                          <a:effectLst/>
                          <a:latin typeface="Arial" panose="020B0604020202020204" pitchFamily="34" charset="0"/>
                          <a:cs typeface="Arial" panose="020B0604020202020204" pitchFamily="34" charset="0"/>
                        </a:rPr>
                        <a:t> </a:t>
                      </a:r>
                    </a:p>
                  </a:txBody>
                  <a:tcPr marT="38086" marB="380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SA" sz="2300" b="1" i="0" u="none" strike="noStrike" cap="none" normalizeH="0" baseline="0" smtClean="0">
                          <a:ln>
                            <a:noFill/>
                          </a:ln>
                          <a:solidFill>
                            <a:srgbClr val="FFFF00"/>
                          </a:solidFill>
                          <a:effectLst/>
                          <a:latin typeface="Arial" panose="020B0604020202020204" pitchFamily="34" charset="0"/>
                          <a:cs typeface="Arial" panose="020B0604020202020204" pitchFamily="34" charset="0"/>
                        </a:rPr>
                        <a:t>جواب</a:t>
                      </a:r>
                      <a:r>
                        <a:rPr kumimoji="0" lang="en-US" sz="2300" b="0" i="0" u="none" strike="noStrike" cap="none" normalizeH="0" baseline="0" smtClean="0">
                          <a:ln>
                            <a:noFill/>
                          </a:ln>
                          <a:solidFill>
                            <a:srgbClr val="FFFF00"/>
                          </a:solidFill>
                          <a:effectLst/>
                          <a:latin typeface="Arial" panose="020B0604020202020204" pitchFamily="34" charset="0"/>
                          <a:cs typeface="Arial" panose="020B0604020202020204" pitchFamily="34" charset="0"/>
                        </a:rPr>
                        <a:t> </a:t>
                      </a:r>
                    </a:p>
                  </a:txBody>
                  <a:tcPr marT="38086" marB="380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SA" sz="2300" b="1" i="0" u="none" strike="noStrike" cap="none" normalizeH="0" baseline="0" smtClean="0">
                          <a:ln>
                            <a:noFill/>
                          </a:ln>
                          <a:solidFill>
                            <a:srgbClr val="FFFF00"/>
                          </a:solidFill>
                          <a:effectLst/>
                          <a:latin typeface="Arial" panose="020B0604020202020204" pitchFamily="34" charset="0"/>
                          <a:cs typeface="Arial" panose="020B0604020202020204" pitchFamily="34" charset="0"/>
                        </a:rPr>
                        <a:t>قرار</a:t>
                      </a:r>
                      <a:r>
                        <a:rPr kumimoji="0" lang="en-US" sz="2300" b="0" i="0" u="none" strike="noStrike" cap="none" normalizeH="0" baseline="0" smtClean="0">
                          <a:ln>
                            <a:noFill/>
                          </a:ln>
                          <a:solidFill>
                            <a:srgbClr val="FFFF00"/>
                          </a:solidFill>
                          <a:effectLst/>
                          <a:latin typeface="Arial" panose="020B0604020202020204" pitchFamily="34" charset="0"/>
                          <a:cs typeface="Arial" panose="020B0604020202020204" pitchFamily="34" charset="0"/>
                        </a:rPr>
                        <a:t> </a:t>
                      </a:r>
                    </a:p>
                  </a:txBody>
                  <a:tcPr marT="38086" marB="380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SA" sz="2300" b="1" i="0" u="none" strike="noStrike" cap="none" normalizeH="0" baseline="0" smtClean="0">
                          <a:ln>
                            <a:noFill/>
                          </a:ln>
                          <a:solidFill>
                            <a:srgbClr val="FFFF00"/>
                          </a:solidFill>
                          <a:effectLst/>
                          <a:latin typeface="Arial" panose="020B0604020202020204" pitchFamily="34" charset="0"/>
                          <a:cs typeface="Arial" panose="020B0604020202020204" pitchFamily="34" charset="0"/>
                        </a:rPr>
                        <a:t>مقامات</a:t>
                      </a:r>
                      <a:r>
                        <a:rPr kumimoji="0" lang="en-US" sz="2300" b="0" i="0" u="none" strike="noStrike" cap="none" normalizeH="0" baseline="0" smtClean="0">
                          <a:ln>
                            <a:noFill/>
                          </a:ln>
                          <a:solidFill>
                            <a:srgbClr val="FFFF00"/>
                          </a:solidFill>
                          <a:effectLst/>
                          <a:latin typeface="Arial" panose="020B0604020202020204" pitchFamily="34" charset="0"/>
                          <a:cs typeface="Arial" panose="020B0604020202020204" pitchFamily="34" charset="0"/>
                        </a:rPr>
                        <a:t> </a:t>
                      </a:r>
                    </a:p>
                  </a:txBody>
                  <a:tcPr marT="38086" marB="380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2144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ar-SA"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مفاعيل، </a:t>
                      </a:r>
                      <a:endParaRPr kumimoji="0" lang="fa-IR"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ar-SA"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مفاعيل، فعولن</a:t>
                      </a:r>
                      <a:r>
                        <a:rPr kumimoji="0" lang="en-US" sz="23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 </a:t>
                      </a:r>
                    </a:p>
                  </a:txBody>
                  <a:tcPr marT="38086" marB="380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SA"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مفاعيلن، مفاعلتن، فعولن</a:t>
                      </a:r>
                      <a:r>
                        <a:rPr kumimoji="0" lang="ar-SA" sz="23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 </a:t>
                      </a:r>
                      <a:endParaRPr kumimoji="0" lang="en-US" sz="2300" b="0" i="0" u="none" strike="noStrike" cap="none" normalizeH="0" baseline="0" smtClean="0">
                        <a:ln>
                          <a:noFill/>
                        </a:ln>
                        <a:solidFill>
                          <a:schemeClr val="bg1"/>
                        </a:solidFill>
                        <a:effectLst/>
                        <a:latin typeface="Arial" panose="020B0604020202020204" pitchFamily="34" charset="0"/>
                        <a:cs typeface="Arial" panose="020B0604020202020204" pitchFamily="34" charset="0"/>
                      </a:endParaRPr>
                    </a:p>
                  </a:txBody>
                  <a:tcPr marT="38086" marB="380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ar-SA"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مفاعيلن، مفاعيلن، فعولن</a:t>
                      </a:r>
                      <a:r>
                        <a:rPr kumimoji="0" lang="en-US" sz="2300"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 </a:t>
                      </a:r>
                    </a:p>
                  </a:txBody>
                  <a:tcPr marT="38086" marB="380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ar-SA" sz="3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بيات</a:t>
                      </a:r>
                      <a:r>
                        <a:rPr kumimoji="0" lang="en-US" sz="33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marT="38086" marB="380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2144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ar-SA"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فاعلاتن، </a:t>
                      </a:r>
                      <a:endParaRPr kumimoji="0" lang="fa-IR"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ar-SA"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فعلن، فعلاتن</a:t>
                      </a:r>
                      <a:r>
                        <a:rPr kumimoji="0" lang="en-US"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 </a:t>
                      </a:r>
                    </a:p>
                  </a:txBody>
                  <a:tcPr marT="38086" marB="380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ar-SA"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فاعلتن، </a:t>
                      </a:r>
                      <a:endParaRPr kumimoji="0" lang="fa-IR"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ar-SA"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فاعلن، فاعلان</a:t>
                      </a:r>
                      <a:r>
                        <a:rPr kumimoji="0" lang="en-US"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 </a:t>
                      </a:r>
                    </a:p>
                  </a:txBody>
                  <a:tcPr marT="38086" marB="380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SA"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فاعلاتن، </a:t>
                      </a:r>
                      <a:endParaRPr kumimoji="0" lang="fa-IR"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endParaRPr>
                    </a:p>
                    <a:p>
                      <a:pPr marL="0" marR="0" lvl="0" indent="0" algn="ctr" defTabSz="914400" rtl="1" eaLnBrk="0" fontAlgn="base" latinLnBrk="0" hangingPunct="0">
                        <a:lnSpc>
                          <a:spcPct val="100000"/>
                        </a:lnSpc>
                        <a:spcBef>
                          <a:spcPct val="20000"/>
                        </a:spcBef>
                        <a:spcAft>
                          <a:spcPct val="0"/>
                        </a:spcAft>
                        <a:buClrTx/>
                        <a:buSzTx/>
                        <a:buFontTx/>
                        <a:buNone/>
                        <a:tabLst/>
                      </a:pPr>
                      <a:r>
                        <a:rPr kumimoji="0" lang="ar-SA"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فاعلن، فاعلاتن </a:t>
                      </a:r>
                      <a:endParaRPr kumimoji="0" lang="en-US"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endParaRPr>
                    </a:p>
                  </a:txBody>
                  <a:tcPr marT="38086" marB="380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ar-SA" sz="3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رست</a:t>
                      </a:r>
                      <a:r>
                        <a:rPr kumimoji="0" lang="en-US" sz="3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 </a:t>
                      </a:r>
                    </a:p>
                  </a:txBody>
                  <a:tcPr marT="38086" marB="380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2144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ar-SA"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متفاعلن، متفاعلن، فعلاتن</a:t>
                      </a:r>
                      <a:r>
                        <a:rPr kumimoji="0" lang="en-US"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 </a:t>
                      </a:r>
                    </a:p>
                  </a:txBody>
                  <a:tcPr marT="38086" marB="380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ar-SA"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متفاعلن، متفاعلن،</a:t>
                      </a:r>
                      <a:r>
                        <a:rPr kumimoji="0" lang="fa-IR"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 </a:t>
                      </a:r>
                      <a:r>
                        <a:rPr kumimoji="0" lang="ar-SA"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متفاعلن</a:t>
                      </a:r>
                      <a:r>
                        <a:rPr kumimoji="0" lang="en-US"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 </a:t>
                      </a:r>
                    </a:p>
                  </a:txBody>
                  <a:tcPr marT="38086" marB="380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ar-SA"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مفاعلن، </a:t>
                      </a:r>
                      <a:endParaRPr kumimoji="0" lang="fa-IR"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ar-SA"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مفتعلن، مفاعلن</a:t>
                      </a:r>
                      <a:r>
                        <a:rPr kumimoji="0" lang="en-US"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 </a:t>
                      </a:r>
                    </a:p>
                  </a:txBody>
                  <a:tcPr marT="38086" marB="380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ar-SA" sz="3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سه‌گاه</a:t>
                      </a:r>
                      <a:r>
                        <a:rPr kumimoji="0" lang="en-US" sz="3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 </a:t>
                      </a:r>
                    </a:p>
                  </a:txBody>
                  <a:tcPr marT="38086" marB="380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498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ar-SA"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مستفعلن، فعلن، مستفعلن، فعلن</a:t>
                      </a:r>
                      <a:r>
                        <a:rPr kumimoji="0" lang="en-US"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 </a:t>
                      </a:r>
                    </a:p>
                  </a:txBody>
                  <a:tcPr marT="38086" marB="380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ar-SA"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مستفعلن، </a:t>
                      </a:r>
                      <a:endParaRPr kumimoji="0" lang="fa-IR"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ar-SA"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فاعلن، مستفعلن</a:t>
                      </a:r>
                      <a:r>
                        <a:rPr kumimoji="0" lang="en-US"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 </a:t>
                      </a:r>
                    </a:p>
                  </a:txBody>
                  <a:tcPr marT="38086" marB="380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ar-SA"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مستفعلن، متفاعلن، مستفعلن</a:t>
                      </a:r>
                      <a:r>
                        <a:rPr kumimoji="0" lang="en-US" sz="2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 </a:t>
                      </a:r>
                    </a:p>
                  </a:txBody>
                  <a:tcPr marT="38086" marB="380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ar-SA" sz="3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چهارگاه</a:t>
                      </a:r>
                      <a:r>
                        <a:rPr kumimoji="0" lang="en-US" sz="33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 </a:t>
                      </a:r>
                    </a:p>
                  </a:txBody>
                  <a:tcPr marT="38086" marB="3808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2386" name="Rectangle 2"/>
          <p:cNvSpPr>
            <a:spLocks noGrp="1" noChangeArrowheads="1"/>
          </p:cNvSpPr>
          <p:nvPr>
            <p:ph type="title" idx="4294967295"/>
          </p:nvPr>
        </p:nvSpPr>
        <p:spPr>
          <a:xfrm>
            <a:off x="446088" y="198438"/>
            <a:ext cx="8229600" cy="1143000"/>
          </a:xfrm>
        </p:spPr>
        <p:txBody>
          <a:bodyPr/>
          <a:lstStyle/>
          <a:p>
            <a:pPr eaLnBrk="1" hangingPunct="1"/>
            <a:r>
              <a:rPr lang="ar-SA" altLang="en-US" b="1" smtClean="0">
                <a:solidFill>
                  <a:srgbClr val="FFFF00"/>
                </a:solidFill>
              </a:rPr>
              <a:t>نُت مقامات موسيقى قرائت قرآن</a:t>
            </a:r>
            <a:endParaRPr lang="en-US" altLang="en-US" b="1" smtClean="0">
              <a:solidFill>
                <a:srgbClr val="FFFF00"/>
              </a:solidFill>
            </a:endParaRPr>
          </a:p>
        </p:txBody>
      </p:sp>
      <p:graphicFrame>
        <p:nvGraphicFramePr>
          <p:cNvPr id="609311" name="Group 31"/>
          <p:cNvGraphicFramePr>
            <a:graphicFrameLocks noGrp="1"/>
          </p:cNvGraphicFramePr>
          <p:nvPr/>
        </p:nvGraphicFramePr>
        <p:xfrm>
          <a:off x="250825" y="1557338"/>
          <a:ext cx="8642350" cy="4464050"/>
        </p:xfrm>
        <a:graphic>
          <a:graphicData uri="http://schemas.openxmlformats.org/drawingml/2006/table">
            <a:tbl>
              <a:tblPr/>
              <a:tblGrid>
                <a:gridCol w="2162175"/>
                <a:gridCol w="2160588"/>
                <a:gridCol w="2157412"/>
                <a:gridCol w="2162175"/>
              </a:tblGrid>
              <a:tr h="7032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SA" sz="2100" b="1" i="0" u="none" strike="noStrike" cap="none" normalizeH="0" baseline="0" smtClean="0">
                          <a:ln>
                            <a:noFill/>
                          </a:ln>
                          <a:solidFill>
                            <a:srgbClr val="FFFF00"/>
                          </a:solidFill>
                          <a:effectLst/>
                          <a:latin typeface="Arial" panose="020B0604020202020204" pitchFamily="34" charset="0"/>
                          <a:cs typeface="Arial" panose="020B0604020202020204" pitchFamily="34" charset="0"/>
                        </a:rPr>
                        <a:t>جواب الجواب</a:t>
                      </a:r>
                      <a:r>
                        <a:rPr kumimoji="0" lang="en-US" sz="2100" b="0" i="0" u="none" strike="noStrike" cap="none" normalizeH="0" baseline="0" smtClean="0">
                          <a:ln>
                            <a:noFill/>
                          </a:ln>
                          <a:solidFill>
                            <a:srgbClr val="FFFF00"/>
                          </a:solidFill>
                          <a:effectLst/>
                          <a:latin typeface="Arial" panose="020B0604020202020204" pitchFamily="34" charset="0"/>
                          <a:cs typeface="Arial" panose="020B0604020202020204" pitchFamily="34" charset="0"/>
                        </a:rPr>
                        <a:t> </a:t>
                      </a:r>
                    </a:p>
                  </a:txBody>
                  <a:tcPr marT="34025" marB="340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SA" sz="2100" b="1" i="0" u="none" strike="noStrike" cap="none" normalizeH="0" baseline="0" smtClean="0">
                          <a:ln>
                            <a:noFill/>
                          </a:ln>
                          <a:solidFill>
                            <a:srgbClr val="FFFF00"/>
                          </a:solidFill>
                          <a:effectLst/>
                          <a:latin typeface="Arial" panose="020B0604020202020204" pitchFamily="34" charset="0"/>
                          <a:cs typeface="Arial" panose="020B0604020202020204" pitchFamily="34" charset="0"/>
                        </a:rPr>
                        <a:t>جواب</a:t>
                      </a:r>
                      <a:r>
                        <a:rPr kumimoji="0" lang="en-US" sz="2100" b="0" i="0" u="none" strike="noStrike" cap="none" normalizeH="0" baseline="0" smtClean="0">
                          <a:ln>
                            <a:noFill/>
                          </a:ln>
                          <a:solidFill>
                            <a:srgbClr val="FFFF00"/>
                          </a:solidFill>
                          <a:effectLst/>
                          <a:latin typeface="Arial" panose="020B0604020202020204" pitchFamily="34" charset="0"/>
                          <a:cs typeface="Arial" panose="020B0604020202020204" pitchFamily="34" charset="0"/>
                        </a:rPr>
                        <a:t> </a:t>
                      </a:r>
                    </a:p>
                  </a:txBody>
                  <a:tcPr marT="34025" marB="340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SA" sz="2100" b="1" i="0" u="none" strike="noStrike" cap="none" normalizeH="0" baseline="0" smtClean="0">
                          <a:ln>
                            <a:noFill/>
                          </a:ln>
                          <a:solidFill>
                            <a:srgbClr val="FFFF00"/>
                          </a:solidFill>
                          <a:effectLst/>
                          <a:latin typeface="Arial" panose="020B0604020202020204" pitchFamily="34" charset="0"/>
                          <a:cs typeface="Arial" panose="020B0604020202020204" pitchFamily="34" charset="0"/>
                        </a:rPr>
                        <a:t>قرار</a:t>
                      </a:r>
                      <a:r>
                        <a:rPr kumimoji="0" lang="en-US" sz="2100" b="0" i="0" u="none" strike="noStrike" cap="none" normalizeH="0" baseline="0" smtClean="0">
                          <a:ln>
                            <a:noFill/>
                          </a:ln>
                          <a:solidFill>
                            <a:srgbClr val="FFFF00"/>
                          </a:solidFill>
                          <a:effectLst/>
                          <a:latin typeface="Arial" panose="020B0604020202020204" pitchFamily="34" charset="0"/>
                          <a:cs typeface="Arial" panose="020B0604020202020204" pitchFamily="34" charset="0"/>
                        </a:rPr>
                        <a:t> </a:t>
                      </a:r>
                    </a:p>
                  </a:txBody>
                  <a:tcPr marT="34025" marB="340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SA" sz="2100" b="1" i="0" u="none" strike="noStrike" cap="none" normalizeH="0" baseline="0" smtClean="0">
                          <a:ln>
                            <a:noFill/>
                          </a:ln>
                          <a:solidFill>
                            <a:srgbClr val="FFFF00"/>
                          </a:solidFill>
                          <a:effectLst/>
                          <a:latin typeface="Arial" panose="020B0604020202020204" pitchFamily="34" charset="0"/>
                          <a:cs typeface="Arial" panose="020B0604020202020204" pitchFamily="34" charset="0"/>
                        </a:rPr>
                        <a:t>مقامات</a:t>
                      </a:r>
                      <a:r>
                        <a:rPr kumimoji="0" lang="en-US" sz="2100" b="0" i="0" u="none" strike="noStrike" cap="none" normalizeH="0" baseline="0" smtClean="0">
                          <a:ln>
                            <a:noFill/>
                          </a:ln>
                          <a:solidFill>
                            <a:srgbClr val="FFFF00"/>
                          </a:solidFill>
                          <a:effectLst/>
                          <a:latin typeface="Arial" panose="020B0604020202020204" pitchFamily="34" charset="0"/>
                          <a:cs typeface="Arial" panose="020B0604020202020204" pitchFamily="34" charset="0"/>
                        </a:rPr>
                        <a:t> </a:t>
                      </a:r>
                    </a:p>
                  </a:txBody>
                  <a:tcPr marT="34025" marB="340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3382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ar-SA" sz="21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مفتعلن، مفتعلن، مفتعلن، مفتعلن</a:t>
                      </a:r>
                      <a:r>
                        <a:rPr kumimoji="0" lang="en-US" sz="21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 </a:t>
                      </a:r>
                    </a:p>
                  </a:txBody>
                  <a:tcPr marT="34025" marB="340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SA" sz="21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مفاعلتن، مفاعلتن، فعول </a:t>
                      </a:r>
                      <a:endParaRPr kumimoji="0" lang="en-US" sz="2100" b="1" i="0" u="none" strike="noStrike" cap="none" normalizeH="0" baseline="0" smtClean="0">
                        <a:ln>
                          <a:noFill/>
                        </a:ln>
                        <a:solidFill>
                          <a:schemeClr val="bg1"/>
                        </a:solidFill>
                        <a:effectLst/>
                        <a:latin typeface="Arial" panose="020B0604020202020204" pitchFamily="34" charset="0"/>
                        <a:cs typeface="Arial" panose="020B0604020202020204" pitchFamily="34" charset="0"/>
                      </a:endParaRPr>
                    </a:p>
                  </a:txBody>
                  <a:tcPr marT="34025" marB="340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ar-SA" sz="21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مفتعلن، مفتعلن، مفتعلن، مفتعل</a:t>
                      </a:r>
                      <a:r>
                        <a:rPr kumimoji="0" lang="en-US" sz="21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 </a:t>
                      </a:r>
                    </a:p>
                  </a:txBody>
                  <a:tcPr marT="34025" marB="340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ar-SA" sz="30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صبا</a:t>
                      </a:r>
                      <a:r>
                        <a:rPr kumimoji="0" lang="en-US" sz="30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 </a:t>
                      </a:r>
                    </a:p>
                  </a:txBody>
                  <a:tcPr marT="34025" marB="340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3382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ar-SA" sz="21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فعول، مفاعيلن، فعولن، مفاعيلن</a:t>
                      </a:r>
                      <a:r>
                        <a:rPr kumimoji="0" lang="en-US" sz="21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 </a:t>
                      </a:r>
                    </a:p>
                  </a:txBody>
                  <a:tcPr marT="34025" marB="340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ar-SA" sz="21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فعول، مفاعيل، فعولن، مفاعلن</a:t>
                      </a:r>
                      <a:r>
                        <a:rPr kumimoji="0" lang="en-US" sz="21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 </a:t>
                      </a:r>
                    </a:p>
                  </a:txBody>
                  <a:tcPr marT="34025" marB="340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SA" sz="21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فعول، مفاعيلن، فعولن، فعولن </a:t>
                      </a:r>
                      <a:endParaRPr kumimoji="0" lang="en-US" sz="2100" b="1" i="0" u="none" strike="noStrike" cap="none" normalizeH="0" baseline="0" smtClean="0">
                        <a:ln>
                          <a:noFill/>
                        </a:ln>
                        <a:solidFill>
                          <a:schemeClr val="bg1"/>
                        </a:solidFill>
                        <a:effectLst/>
                        <a:latin typeface="Arial" panose="020B0604020202020204" pitchFamily="34" charset="0"/>
                        <a:cs typeface="Arial" panose="020B0604020202020204" pitchFamily="34" charset="0"/>
                      </a:endParaRPr>
                    </a:p>
                  </a:txBody>
                  <a:tcPr marT="34025" marB="340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ar-SA" sz="30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حجاز</a:t>
                      </a:r>
                      <a:r>
                        <a:rPr kumimoji="0" lang="en-US" sz="30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 </a:t>
                      </a:r>
                    </a:p>
                  </a:txBody>
                  <a:tcPr marT="34025" marB="340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0842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ar-SA" sz="21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فعلاتن، </a:t>
                      </a:r>
                      <a:endParaRPr kumimoji="0" lang="en-US" sz="2100" b="1" i="0" u="none" strike="noStrike" cap="none" normalizeH="0" baseline="0" smtClean="0">
                        <a:ln>
                          <a:noFill/>
                        </a:ln>
                        <a:solidFill>
                          <a:schemeClr val="bg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ar-SA" sz="21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فاعلن، فعلان</a:t>
                      </a:r>
                      <a:r>
                        <a:rPr kumimoji="0" lang="en-US" sz="21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 </a:t>
                      </a:r>
                    </a:p>
                  </a:txBody>
                  <a:tcPr marT="34025" marB="340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ar-SA" sz="21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فاعلاتن، </a:t>
                      </a:r>
                      <a:endParaRPr kumimoji="0" lang="en-US" sz="2100" b="1" i="0" u="none" strike="noStrike" cap="none" normalizeH="0" baseline="0" smtClean="0">
                        <a:ln>
                          <a:noFill/>
                        </a:ln>
                        <a:solidFill>
                          <a:schemeClr val="bg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ar-SA" sz="21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فاعلن، فعلان</a:t>
                      </a:r>
                      <a:r>
                        <a:rPr kumimoji="0" lang="en-US" sz="21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 </a:t>
                      </a:r>
                    </a:p>
                  </a:txBody>
                  <a:tcPr marT="34025" marB="340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ar-SA" sz="21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متفاعلن، فعلاتن</a:t>
                      </a:r>
                      <a:r>
                        <a:rPr kumimoji="0" lang="en-US" sz="21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 </a:t>
                      </a:r>
                    </a:p>
                  </a:txBody>
                  <a:tcPr marT="34025" marB="340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ar-SA" sz="30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نهاوند</a:t>
                      </a:r>
                      <a:r>
                        <a:rPr kumimoji="0" lang="en-US" sz="3000" b="1" i="0" u="none" strike="noStrike" cap="none" normalizeH="0" baseline="0" smtClean="0">
                          <a:ln>
                            <a:noFill/>
                          </a:ln>
                          <a:solidFill>
                            <a:schemeClr val="bg1"/>
                          </a:solidFill>
                          <a:effectLst/>
                          <a:latin typeface="Arial" panose="020B0604020202020204" pitchFamily="34" charset="0"/>
                          <a:cs typeface="Arial" panose="020B0604020202020204" pitchFamily="34" charset="0"/>
                        </a:rPr>
                        <a:t> </a:t>
                      </a:r>
                    </a:p>
                  </a:txBody>
                  <a:tcPr marT="34025" marB="340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395288" y="414338"/>
            <a:ext cx="8229600" cy="1143000"/>
          </a:xfrm>
        </p:spPr>
        <p:txBody>
          <a:bodyPr/>
          <a:lstStyle/>
          <a:p>
            <a:pPr eaLnBrk="1" hangingPunct="1"/>
            <a:r>
              <a:rPr lang="ar-SA" altLang="en-US" sz="4800" b="1" smtClean="0">
                <a:solidFill>
                  <a:srgbClr val="FFFF00"/>
                </a:solidFill>
              </a:rPr>
              <a:t>پيوند مقامات با صوت و لحن قرآن كريم</a:t>
            </a:r>
            <a:endParaRPr lang="en-US" altLang="en-US" sz="4800" b="1" smtClean="0">
              <a:solidFill>
                <a:srgbClr val="FFFF00"/>
              </a:solidFill>
            </a:endParaRPr>
          </a:p>
        </p:txBody>
      </p:sp>
      <p:sp>
        <p:nvSpPr>
          <p:cNvPr id="274435" name="Rectangle 3"/>
          <p:cNvSpPr>
            <a:spLocks noGrp="1" noChangeArrowheads="1"/>
          </p:cNvSpPr>
          <p:nvPr>
            <p:ph type="body" idx="1"/>
          </p:nvPr>
        </p:nvSpPr>
        <p:spPr>
          <a:xfrm>
            <a:off x="539750" y="1887538"/>
            <a:ext cx="8208963" cy="3197225"/>
          </a:xfrm>
        </p:spPr>
        <p:txBody>
          <a:bodyPr/>
          <a:lstStyle/>
          <a:p>
            <a:pPr marL="284163" indent="-284163" algn="just" rtl="1" eaLnBrk="1" hangingPunct="1">
              <a:lnSpc>
                <a:spcPct val="120000"/>
              </a:lnSpc>
            </a:pPr>
            <a:r>
              <a:rPr lang="fa-IR" altLang="en-US" sz="3800" b="1" smtClean="0">
                <a:solidFill>
                  <a:schemeClr val="bg1"/>
                </a:solidFill>
              </a:rPr>
              <a:t>پس </a:t>
            </a:r>
            <a:r>
              <a:rPr lang="ar-SA" altLang="en-US" sz="3800" b="1" smtClean="0">
                <a:solidFill>
                  <a:schemeClr val="bg1"/>
                </a:solidFill>
              </a:rPr>
              <a:t>از شناخت مقامات موسيقى قرآن، بايد تناسب آنها را با يكديگر شناخت تا هر مقامى در</a:t>
            </a:r>
            <a:r>
              <a:rPr lang="fa-IR" altLang="en-US" sz="3800" b="1" smtClean="0">
                <a:solidFill>
                  <a:schemeClr val="bg1"/>
                </a:solidFill>
              </a:rPr>
              <a:t> </a:t>
            </a:r>
            <a:r>
              <a:rPr lang="ar-SA" altLang="en-US" sz="3800" b="1" smtClean="0">
                <a:solidFill>
                  <a:schemeClr val="bg1"/>
                </a:solidFill>
              </a:rPr>
              <a:t>جايگاه مناسب خود قرار گيرد و قرائت قرآن از نظر فّنى، رديف زيبا و دلنشينى پيدا كند.</a:t>
            </a:r>
            <a:endParaRPr lang="fa-IR" altLang="en-US" sz="3800" b="1" smtClean="0">
              <a:solidFill>
                <a:schemeClr val="bg1"/>
              </a:solidFill>
            </a:endParaRPr>
          </a:p>
          <a:p>
            <a:pPr marL="284163" indent="-284163" algn="just" rtl="1" eaLnBrk="1" hangingPunct="1">
              <a:lnSpc>
                <a:spcPct val="120000"/>
              </a:lnSpc>
            </a:pPr>
            <a:r>
              <a:rPr lang="ar-SA" altLang="en-US" sz="3800" b="1" smtClean="0">
                <a:solidFill>
                  <a:schemeClr val="bg1"/>
                </a:solidFill>
              </a:rPr>
              <a:t>براى اين</a:t>
            </a:r>
            <a:r>
              <a:rPr lang="fa-IR" altLang="en-US" sz="3800" b="1" smtClean="0">
                <a:solidFill>
                  <a:schemeClr val="bg1"/>
                </a:solidFill>
              </a:rPr>
              <a:t> </a:t>
            </a:r>
            <a:r>
              <a:rPr lang="ar-SA" altLang="en-US" sz="3800" b="1" smtClean="0">
                <a:solidFill>
                  <a:schemeClr val="bg1"/>
                </a:solidFill>
              </a:rPr>
              <a:t>كار، هر يك از مقامات و تناسبش با ديگرى سنجيده</a:t>
            </a:r>
            <a:r>
              <a:rPr lang="fa-IR" altLang="en-US" sz="3800" b="1" smtClean="0">
                <a:solidFill>
                  <a:schemeClr val="bg1"/>
                </a:solidFill>
              </a:rPr>
              <a:t> </a:t>
            </a:r>
            <a:r>
              <a:rPr lang="ar-SA" altLang="en-US" sz="3800" b="1" smtClean="0">
                <a:solidFill>
                  <a:schemeClr val="bg1"/>
                </a:solidFill>
              </a:rPr>
              <a:t>مى</a:t>
            </a:r>
            <a:r>
              <a:rPr lang="fa-IR" altLang="en-US" sz="3800" b="1" smtClean="0">
                <a:solidFill>
                  <a:schemeClr val="bg1"/>
                </a:solidFill>
              </a:rPr>
              <a:t> </a:t>
            </a:r>
            <a:r>
              <a:rPr lang="ar-SA" altLang="en-US" sz="3800" b="1" smtClean="0">
                <a:solidFill>
                  <a:schemeClr val="bg1"/>
                </a:solidFill>
              </a:rPr>
              <a:t>شود.</a:t>
            </a:r>
            <a:endParaRPr lang="fa-IR" altLang="en-US" sz="3800" b="1" smtClean="0">
              <a:solidFill>
                <a:schemeClr val="bg1"/>
              </a:solidFill>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446088" y="125413"/>
            <a:ext cx="8229600" cy="1143000"/>
          </a:xfrm>
        </p:spPr>
        <p:txBody>
          <a:bodyPr/>
          <a:lstStyle/>
          <a:p>
            <a:pPr eaLnBrk="1" hangingPunct="1"/>
            <a:r>
              <a:rPr lang="ar-SA" altLang="en-US" sz="4800" b="1" smtClean="0">
                <a:solidFill>
                  <a:srgbClr val="FFFF00"/>
                </a:solidFill>
              </a:rPr>
              <a:t>پيوند مقامات با صوت و لحن قرآن كريم</a:t>
            </a:r>
            <a:endParaRPr lang="en-US" altLang="en-US" sz="4800" b="1" smtClean="0">
              <a:solidFill>
                <a:srgbClr val="FFFF00"/>
              </a:solidFill>
            </a:endParaRPr>
          </a:p>
        </p:txBody>
      </p:sp>
      <p:sp>
        <p:nvSpPr>
          <p:cNvPr id="276483" name="Rectangle 3"/>
          <p:cNvSpPr>
            <a:spLocks noGrp="1" noChangeArrowheads="1"/>
          </p:cNvSpPr>
          <p:nvPr>
            <p:ph type="body" idx="1"/>
          </p:nvPr>
        </p:nvSpPr>
        <p:spPr>
          <a:xfrm>
            <a:off x="395288" y="1341438"/>
            <a:ext cx="8280400" cy="3197225"/>
          </a:xfrm>
        </p:spPr>
        <p:txBody>
          <a:bodyPr/>
          <a:lstStyle/>
          <a:p>
            <a:pPr marL="284163" indent="-284163" algn="just" rtl="1" eaLnBrk="1" hangingPunct="1">
              <a:lnSpc>
                <a:spcPct val="120000"/>
              </a:lnSpc>
            </a:pPr>
            <a:r>
              <a:rPr lang="ar-SA" altLang="en-US" sz="3400" b="1" smtClean="0">
                <a:solidFill>
                  <a:schemeClr val="bg1"/>
                </a:solidFill>
              </a:rPr>
              <a:t>براى آن كه هدف اصلى قرائت، كه همان القاء درست و شايسته معانى قرآن است تحقق يابد،</a:t>
            </a:r>
            <a:r>
              <a:rPr lang="fa-IR" altLang="en-US" sz="3400" b="1" smtClean="0">
                <a:solidFill>
                  <a:schemeClr val="bg1"/>
                </a:solidFill>
              </a:rPr>
              <a:t> </a:t>
            </a:r>
            <a:r>
              <a:rPr lang="ar-SA" altLang="en-US" sz="3400" b="1" smtClean="0">
                <a:solidFill>
                  <a:schemeClr val="bg1"/>
                </a:solidFill>
              </a:rPr>
              <a:t>رعايت دو اصل مهم ضرورت دارد:</a:t>
            </a:r>
          </a:p>
          <a:p>
            <a:pPr marL="284163" indent="-284163" algn="just" rtl="1" eaLnBrk="1" hangingPunct="1">
              <a:lnSpc>
                <a:spcPct val="120000"/>
              </a:lnSpc>
            </a:pPr>
            <a:r>
              <a:rPr lang="ar-SA" altLang="en-US" sz="3400" b="1" smtClean="0">
                <a:solidFill>
                  <a:schemeClr val="bg1"/>
                </a:solidFill>
              </a:rPr>
              <a:t>اصل اول: درك احساس خاص از هر مقام؛ در اين باره نمى توان احساس كلى را بيان كرد و</a:t>
            </a:r>
            <a:r>
              <a:rPr lang="fa-IR" altLang="en-US" sz="3400" b="1" smtClean="0">
                <a:solidFill>
                  <a:schemeClr val="bg1"/>
                </a:solidFill>
              </a:rPr>
              <a:t> </a:t>
            </a:r>
            <a:r>
              <a:rPr lang="ar-SA" altLang="en-US" sz="3400" b="1" smtClean="0">
                <a:solidFill>
                  <a:schemeClr val="bg1"/>
                </a:solidFill>
              </a:rPr>
              <a:t>توقع داشت كه همه، اين احساس را نسبت به مقامات داشته باشند؛ زيرا نفوس انسانها مختلف است</a:t>
            </a:r>
            <a:r>
              <a:rPr lang="fa-IR" altLang="en-US" sz="3400" b="1" smtClean="0">
                <a:solidFill>
                  <a:schemeClr val="bg1"/>
                </a:solidFill>
              </a:rPr>
              <a:t> </a:t>
            </a:r>
            <a:r>
              <a:rPr lang="ar-SA" altLang="en-US" sz="3400" b="1" smtClean="0">
                <a:solidFill>
                  <a:schemeClr val="bg1"/>
                </a:solidFill>
              </a:rPr>
              <a:t>و هر كسى </a:t>
            </a:r>
            <a:r>
              <a:rPr lang="fa-IR" altLang="en-US" sz="3400" b="1" smtClean="0">
                <a:solidFill>
                  <a:schemeClr val="bg1"/>
                </a:solidFill>
              </a:rPr>
              <a:t>نسبت به </a:t>
            </a:r>
            <a:r>
              <a:rPr lang="ar-SA" altLang="en-US" sz="3400" b="1" smtClean="0">
                <a:solidFill>
                  <a:schemeClr val="bg1"/>
                </a:solidFill>
              </a:rPr>
              <a:t>آنچه كه در پيرامونش مى گذرد، احساس خاصى دارد.</a:t>
            </a:r>
            <a:endParaRPr lang="fa-IR" altLang="en-US" sz="3400" b="1" smtClean="0">
              <a:solidFill>
                <a:schemeClr val="bg1"/>
              </a:solidFill>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446088" y="125413"/>
            <a:ext cx="8229600" cy="1143000"/>
          </a:xfrm>
        </p:spPr>
        <p:txBody>
          <a:bodyPr/>
          <a:lstStyle/>
          <a:p>
            <a:pPr eaLnBrk="1" hangingPunct="1"/>
            <a:r>
              <a:rPr lang="ar-SA" altLang="en-US" sz="4800" b="1" smtClean="0">
                <a:solidFill>
                  <a:srgbClr val="FFFF00"/>
                </a:solidFill>
              </a:rPr>
              <a:t>پيوند مقامات با صوت و لحن قرآن كريم</a:t>
            </a:r>
            <a:endParaRPr lang="en-US" altLang="en-US" sz="4800" b="1" smtClean="0">
              <a:solidFill>
                <a:srgbClr val="FFFF00"/>
              </a:solidFill>
            </a:endParaRPr>
          </a:p>
        </p:txBody>
      </p:sp>
      <p:sp>
        <p:nvSpPr>
          <p:cNvPr id="278531" name="Rectangle 3"/>
          <p:cNvSpPr>
            <a:spLocks noGrp="1" noChangeArrowheads="1"/>
          </p:cNvSpPr>
          <p:nvPr>
            <p:ph type="body" idx="1"/>
          </p:nvPr>
        </p:nvSpPr>
        <p:spPr>
          <a:xfrm>
            <a:off x="179388" y="1384300"/>
            <a:ext cx="8893175" cy="3197225"/>
          </a:xfrm>
        </p:spPr>
        <p:txBody>
          <a:bodyPr/>
          <a:lstStyle/>
          <a:p>
            <a:pPr marL="284163" indent="-284163" algn="just" rtl="1" eaLnBrk="1" hangingPunct="1">
              <a:lnSpc>
                <a:spcPct val="120000"/>
              </a:lnSpc>
            </a:pPr>
            <a:r>
              <a:rPr lang="ar-SA" altLang="en-US" sz="3000" b="1" smtClean="0">
                <a:solidFill>
                  <a:schemeClr val="bg1"/>
                </a:solidFill>
              </a:rPr>
              <a:t>مقام بيات: ب</a:t>
            </a:r>
            <a:r>
              <a:rPr lang="fa-IR" altLang="en-US" sz="3000" b="1" smtClean="0">
                <a:solidFill>
                  <a:schemeClr val="bg1"/>
                </a:solidFill>
              </a:rPr>
              <a:t>ی </a:t>
            </a:r>
            <a:r>
              <a:rPr lang="ar-SA" altLang="en-US" sz="3000" b="1" smtClean="0">
                <a:solidFill>
                  <a:schemeClr val="bg1"/>
                </a:solidFill>
              </a:rPr>
              <a:t>اغراق زيباترين مقام قرآنى، بيات است؛ چه از لحاظ لطافت و حزن معنوى و</a:t>
            </a:r>
            <a:r>
              <a:rPr lang="fa-IR" altLang="en-US" sz="3000" b="1" smtClean="0">
                <a:solidFill>
                  <a:schemeClr val="bg1"/>
                </a:solidFill>
              </a:rPr>
              <a:t> </a:t>
            </a:r>
            <a:r>
              <a:rPr lang="ar-SA" altLang="en-US" sz="3000" b="1" smtClean="0">
                <a:solidFill>
                  <a:schemeClr val="bg1"/>
                </a:solidFill>
              </a:rPr>
              <a:t>چه از نظر وسعت گوشه</a:t>
            </a:r>
            <a:r>
              <a:rPr lang="fa-IR" altLang="en-US" sz="3000" b="1" smtClean="0">
                <a:solidFill>
                  <a:schemeClr val="bg1"/>
                </a:solidFill>
              </a:rPr>
              <a:t> </a:t>
            </a:r>
            <a:r>
              <a:rPr lang="ar-SA" altLang="en-US" sz="3000" b="1" smtClean="0">
                <a:solidFill>
                  <a:schemeClr val="bg1"/>
                </a:solidFill>
              </a:rPr>
              <a:t>ها و گستردگى آنها</a:t>
            </a:r>
            <a:r>
              <a:rPr lang="fa-IR" altLang="en-US" sz="3000" b="1" smtClean="0">
                <a:solidFill>
                  <a:schemeClr val="bg1"/>
                </a:solidFill>
              </a:rPr>
              <a:t>، </a:t>
            </a:r>
            <a:r>
              <a:rPr lang="ar-SA" altLang="en-US" sz="3000" b="1" smtClean="0">
                <a:solidFill>
                  <a:schemeClr val="bg1"/>
                </a:solidFill>
              </a:rPr>
              <a:t>به همين دليل آن را</a:t>
            </a:r>
            <a:r>
              <a:rPr lang="fa-IR" altLang="en-US" sz="3000" b="1" smtClean="0">
                <a:solidFill>
                  <a:schemeClr val="bg1"/>
                </a:solidFill>
              </a:rPr>
              <a:t> </a:t>
            </a:r>
            <a:r>
              <a:rPr lang="ar-SA" altLang="en-US" sz="3000" b="1" smtClean="0">
                <a:solidFill>
                  <a:schemeClr val="bg1"/>
                </a:solidFill>
              </a:rPr>
              <a:t>«امّ النغمات»</a:t>
            </a:r>
            <a:r>
              <a:rPr lang="fa-IR" altLang="en-US" sz="3000" b="1" smtClean="0">
                <a:solidFill>
                  <a:schemeClr val="bg1"/>
                </a:solidFill>
              </a:rPr>
              <a:t> </a:t>
            </a:r>
            <a:r>
              <a:rPr lang="ar-SA" altLang="en-US" sz="3000" b="1" smtClean="0">
                <a:solidFill>
                  <a:schemeClr val="bg1"/>
                </a:solidFill>
              </a:rPr>
              <a:t>مى</a:t>
            </a:r>
            <a:r>
              <a:rPr lang="fa-IR" altLang="en-US" sz="3000" b="1" smtClean="0">
                <a:solidFill>
                  <a:schemeClr val="bg1"/>
                </a:solidFill>
              </a:rPr>
              <a:t> </a:t>
            </a:r>
            <a:r>
              <a:rPr lang="ar-SA" altLang="en-US" sz="3000" b="1" smtClean="0">
                <a:solidFill>
                  <a:schemeClr val="bg1"/>
                </a:solidFill>
              </a:rPr>
              <a:t>گويند.</a:t>
            </a:r>
            <a:endParaRPr lang="fa-IR" altLang="en-US" sz="3000" b="1" smtClean="0">
              <a:solidFill>
                <a:schemeClr val="bg1"/>
              </a:solidFill>
            </a:endParaRPr>
          </a:p>
          <a:p>
            <a:pPr marL="284163" indent="-284163" algn="just" rtl="1" eaLnBrk="1" hangingPunct="1">
              <a:lnSpc>
                <a:spcPct val="120000"/>
              </a:lnSpc>
            </a:pPr>
            <a:r>
              <a:rPr lang="ar-SA" altLang="en-US" sz="3000" b="1" smtClean="0">
                <a:solidFill>
                  <a:schemeClr val="bg1"/>
                </a:solidFill>
              </a:rPr>
              <a:t>مقام رست: مقامى است بسيار زيبا كه حالت وقار، صلابت، متانت و بيانگرى دارد و بدان</a:t>
            </a:r>
            <a:r>
              <a:rPr lang="fa-IR" altLang="en-US" sz="3000" b="1" smtClean="0">
                <a:solidFill>
                  <a:schemeClr val="bg1"/>
                </a:solidFill>
              </a:rPr>
              <a:t> </a:t>
            </a:r>
            <a:r>
              <a:rPr lang="ar-SA" altLang="en-US" sz="3000" b="1" smtClean="0">
                <a:solidFill>
                  <a:schemeClr val="bg1"/>
                </a:solidFill>
              </a:rPr>
              <a:t>«ملك المقامات»</a:t>
            </a:r>
            <a:r>
              <a:rPr lang="fa-IR" altLang="en-US" sz="3000" b="1" smtClean="0">
                <a:solidFill>
                  <a:schemeClr val="bg1"/>
                </a:solidFill>
              </a:rPr>
              <a:t> </a:t>
            </a:r>
            <a:r>
              <a:rPr lang="ar-SA" altLang="en-US" sz="3000" b="1" smtClean="0">
                <a:solidFill>
                  <a:schemeClr val="bg1"/>
                </a:solidFill>
              </a:rPr>
              <a:t>گويند.</a:t>
            </a:r>
            <a:endParaRPr lang="fa-IR" altLang="en-US" sz="3000" b="1" smtClean="0">
              <a:solidFill>
                <a:schemeClr val="bg1"/>
              </a:solidFill>
            </a:endParaRPr>
          </a:p>
          <a:p>
            <a:pPr marL="284163" indent="-284163" algn="just" rtl="1" eaLnBrk="1" hangingPunct="1">
              <a:lnSpc>
                <a:spcPct val="120000"/>
              </a:lnSpc>
            </a:pPr>
            <a:r>
              <a:rPr lang="ar-SA" altLang="en-US" sz="3000" b="1" smtClean="0">
                <a:solidFill>
                  <a:schemeClr val="bg1"/>
                </a:solidFill>
              </a:rPr>
              <a:t>مقام سگاه: اين مقام حالت هيجانى نفسانى در انسان بر</a:t>
            </a:r>
            <a:r>
              <a:rPr lang="fa-IR" altLang="en-US" sz="3000" b="1" smtClean="0">
                <a:solidFill>
                  <a:schemeClr val="bg1"/>
                </a:solidFill>
              </a:rPr>
              <a:t> </a:t>
            </a:r>
            <a:r>
              <a:rPr lang="ar-SA" altLang="en-US" sz="3000" b="1" smtClean="0">
                <a:solidFill>
                  <a:schemeClr val="bg1"/>
                </a:solidFill>
              </a:rPr>
              <a:t>مى انگيزد، برخى از گوشه ها</a:t>
            </a:r>
            <a:r>
              <a:rPr lang="fa-IR" altLang="en-US" sz="3000" b="1" smtClean="0">
                <a:solidFill>
                  <a:schemeClr val="bg1"/>
                </a:solidFill>
              </a:rPr>
              <a:t>ی</a:t>
            </a:r>
            <a:r>
              <a:rPr lang="ar-SA" altLang="en-US" sz="3000" b="1" smtClean="0">
                <a:solidFill>
                  <a:schemeClr val="bg1"/>
                </a:solidFill>
              </a:rPr>
              <a:t> سگاه</a:t>
            </a:r>
            <a:r>
              <a:rPr lang="fa-IR" altLang="en-US" sz="3000" b="1" smtClean="0">
                <a:solidFill>
                  <a:schemeClr val="bg1"/>
                </a:solidFill>
              </a:rPr>
              <a:t> </a:t>
            </a:r>
            <a:r>
              <a:rPr lang="ar-SA" altLang="en-US" sz="3000" b="1" smtClean="0">
                <a:solidFill>
                  <a:schemeClr val="bg1"/>
                </a:solidFill>
              </a:rPr>
              <a:t>حالت اميد، رجاء و شادمانى معنوى در قارى ايجاد مى كند و برخى از گوشه هاى آن، حزنى</a:t>
            </a:r>
            <a:r>
              <a:rPr lang="fa-IR" altLang="en-US" sz="3000" b="1" smtClean="0">
                <a:solidFill>
                  <a:schemeClr val="bg1"/>
                </a:solidFill>
              </a:rPr>
              <a:t> </a:t>
            </a:r>
            <a:r>
              <a:rPr lang="ar-SA" altLang="en-US" sz="3000" b="1" smtClean="0">
                <a:solidFill>
                  <a:schemeClr val="bg1"/>
                </a:solidFill>
              </a:rPr>
              <a:t>معنوى در نفس به وجود مى آورد.</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446088" y="269875"/>
            <a:ext cx="8229600" cy="1143000"/>
          </a:xfrm>
        </p:spPr>
        <p:txBody>
          <a:bodyPr/>
          <a:lstStyle/>
          <a:p>
            <a:pPr eaLnBrk="1" hangingPunct="1"/>
            <a:r>
              <a:rPr lang="ar-SA" altLang="en-US" sz="4800" b="1" smtClean="0">
                <a:solidFill>
                  <a:srgbClr val="FFFF00"/>
                </a:solidFill>
              </a:rPr>
              <a:t>پيوند مقامات با صوت و لحن قرآن كريم</a:t>
            </a:r>
            <a:endParaRPr lang="en-US" altLang="en-US" sz="4800" b="1" smtClean="0">
              <a:solidFill>
                <a:srgbClr val="FFFF00"/>
              </a:solidFill>
            </a:endParaRPr>
          </a:p>
        </p:txBody>
      </p:sp>
      <p:sp>
        <p:nvSpPr>
          <p:cNvPr id="280579" name="Rectangle 3"/>
          <p:cNvSpPr>
            <a:spLocks noGrp="1" noChangeArrowheads="1"/>
          </p:cNvSpPr>
          <p:nvPr>
            <p:ph type="body" idx="1"/>
          </p:nvPr>
        </p:nvSpPr>
        <p:spPr>
          <a:xfrm>
            <a:off x="395288" y="1557338"/>
            <a:ext cx="8280400" cy="3197225"/>
          </a:xfrm>
        </p:spPr>
        <p:txBody>
          <a:bodyPr/>
          <a:lstStyle/>
          <a:p>
            <a:pPr marL="284163" indent="-284163" algn="just" rtl="1" eaLnBrk="1" hangingPunct="1">
              <a:lnSpc>
                <a:spcPct val="120000"/>
              </a:lnSpc>
            </a:pPr>
            <a:r>
              <a:rPr lang="ar-SA" altLang="en-US" sz="3400" b="1" smtClean="0">
                <a:solidFill>
                  <a:schemeClr val="bg1"/>
                </a:solidFill>
              </a:rPr>
              <a:t>مقام حجاز: نغمه جذاب و گسترده اى است.</a:t>
            </a:r>
            <a:r>
              <a:rPr lang="fa-IR" altLang="en-US" sz="3400" b="1" smtClean="0">
                <a:solidFill>
                  <a:schemeClr val="bg1"/>
                </a:solidFill>
              </a:rPr>
              <a:t> </a:t>
            </a:r>
            <a:r>
              <a:rPr lang="ar-SA" altLang="en-US" sz="3400" b="1" smtClean="0">
                <a:solidFill>
                  <a:schemeClr val="bg1"/>
                </a:solidFill>
              </a:rPr>
              <a:t>برخى از گوشه هايش سرور معنوى به ارمغان</a:t>
            </a:r>
            <a:r>
              <a:rPr lang="fa-IR" altLang="en-US" sz="3400" b="1" smtClean="0">
                <a:solidFill>
                  <a:schemeClr val="bg1"/>
                </a:solidFill>
              </a:rPr>
              <a:t> </a:t>
            </a:r>
            <a:r>
              <a:rPr lang="ar-SA" altLang="en-US" sz="3400" b="1" smtClean="0">
                <a:solidFill>
                  <a:schemeClr val="bg1"/>
                </a:solidFill>
              </a:rPr>
              <a:t>مى</a:t>
            </a:r>
            <a:r>
              <a:rPr lang="fa-IR" altLang="en-US" sz="3400" b="1" smtClean="0">
                <a:solidFill>
                  <a:schemeClr val="bg1"/>
                </a:solidFill>
              </a:rPr>
              <a:t> </a:t>
            </a:r>
            <a:r>
              <a:rPr lang="ar-SA" altLang="en-US" sz="3400" b="1" smtClean="0">
                <a:solidFill>
                  <a:schemeClr val="bg1"/>
                </a:solidFill>
              </a:rPr>
              <a:t>آورد و برخى از آنها، حالت بشارت دهنده دارد و عشق و محبت الهى را در انسان زنده مى سازد</a:t>
            </a:r>
            <a:r>
              <a:rPr lang="fa-IR" altLang="en-US" sz="3400" b="1" smtClean="0">
                <a:solidFill>
                  <a:schemeClr val="bg1"/>
                </a:solidFill>
              </a:rPr>
              <a:t>.</a:t>
            </a:r>
          </a:p>
          <a:p>
            <a:pPr marL="284163" indent="-284163" algn="just" rtl="1" eaLnBrk="1" hangingPunct="1">
              <a:lnSpc>
                <a:spcPct val="120000"/>
              </a:lnSpc>
            </a:pPr>
            <a:r>
              <a:rPr lang="ar-SA" altLang="en-US" sz="3400" b="1" smtClean="0">
                <a:solidFill>
                  <a:schemeClr val="bg1"/>
                </a:solidFill>
              </a:rPr>
              <a:t>مقام چهارگاه: مقامى است كه همراه با جذابيت و سادگى اش، حالت يادآورى و خاطره</a:t>
            </a:r>
            <a:r>
              <a:rPr lang="fa-IR" altLang="en-US" sz="3400" b="1" smtClean="0">
                <a:solidFill>
                  <a:schemeClr val="bg1"/>
                </a:solidFill>
              </a:rPr>
              <a:t> </a:t>
            </a:r>
            <a:r>
              <a:rPr lang="ar-SA" altLang="en-US" sz="3400" b="1" smtClean="0">
                <a:solidFill>
                  <a:schemeClr val="bg1"/>
                </a:solidFill>
              </a:rPr>
              <a:t>انگيزى دارد و برخى از گوشه</a:t>
            </a:r>
            <a:r>
              <a:rPr lang="fa-IR" altLang="en-US" sz="3400" b="1" smtClean="0">
                <a:solidFill>
                  <a:schemeClr val="bg1"/>
                </a:solidFill>
              </a:rPr>
              <a:t> </a:t>
            </a:r>
            <a:r>
              <a:rPr lang="ar-SA" altLang="en-US" sz="3400" b="1" smtClean="0">
                <a:solidFill>
                  <a:schemeClr val="bg1"/>
                </a:solidFill>
              </a:rPr>
              <a:t>هايش انسان را متأثر از حزن معنوى مى گرداند.</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446088" y="198438"/>
            <a:ext cx="8229600" cy="1143000"/>
          </a:xfrm>
        </p:spPr>
        <p:txBody>
          <a:bodyPr/>
          <a:lstStyle/>
          <a:p>
            <a:pPr eaLnBrk="1" hangingPunct="1"/>
            <a:r>
              <a:rPr lang="ar-SA" altLang="en-US" sz="4800" b="1" smtClean="0">
                <a:solidFill>
                  <a:srgbClr val="FFFF00"/>
                </a:solidFill>
              </a:rPr>
              <a:t>پيوند مقامات با صوت و لحن قرآن كريم</a:t>
            </a:r>
            <a:endParaRPr lang="en-US" altLang="en-US" sz="4800" b="1" smtClean="0">
              <a:solidFill>
                <a:srgbClr val="FFFF00"/>
              </a:solidFill>
            </a:endParaRPr>
          </a:p>
        </p:txBody>
      </p:sp>
      <p:sp>
        <p:nvSpPr>
          <p:cNvPr id="282627" name="Rectangle 3"/>
          <p:cNvSpPr>
            <a:spLocks noGrp="1" noChangeArrowheads="1"/>
          </p:cNvSpPr>
          <p:nvPr>
            <p:ph type="body" idx="1"/>
          </p:nvPr>
        </p:nvSpPr>
        <p:spPr>
          <a:xfrm>
            <a:off x="323850" y="1384300"/>
            <a:ext cx="8424863" cy="3197225"/>
          </a:xfrm>
        </p:spPr>
        <p:txBody>
          <a:bodyPr/>
          <a:lstStyle/>
          <a:p>
            <a:pPr marL="284163" indent="-284163" algn="just" rtl="1" eaLnBrk="1" hangingPunct="1">
              <a:lnSpc>
                <a:spcPct val="120000"/>
              </a:lnSpc>
            </a:pPr>
            <a:r>
              <a:rPr lang="ar-SA" altLang="en-US" sz="3400" b="1" smtClean="0">
                <a:solidFill>
                  <a:schemeClr val="bg1"/>
                </a:solidFill>
              </a:rPr>
              <a:t>مقام صبا: مقامى است كه حُزن زايد</a:t>
            </a:r>
            <a:r>
              <a:rPr lang="fa-IR" altLang="en-US" sz="3400" b="1" smtClean="0">
                <a:solidFill>
                  <a:schemeClr val="bg1"/>
                </a:solidFill>
              </a:rPr>
              <a:t> </a:t>
            </a:r>
            <a:r>
              <a:rPr lang="ar-SA" altLang="en-US" sz="3400" b="1" smtClean="0">
                <a:solidFill>
                  <a:schemeClr val="bg1"/>
                </a:solidFill>
              </a:rPr>
              <a:t>الوصفى در انسان ايجاد </a:t>
            </a:r>
            <a:r>
              <a:rPr lang="fa-IR" altLang="en-US" sz="3400" b="1" smtClean="0">
                <a:solidFill>
                  <a:schemeClr val="bg1"/>
                </a:solidFill>
              </a:rPr>
              <a:t> </a:t>
            </a:r>
            <a:r>
              <a:rPr lang="ar-SA" altLang="en-US" sz="3400" b="1" smtClean="0">
                <a:solidFill>
                  <a:schemeClr val="bg1"/>
                </a:solidFill>
              </a:rPr>
              <a:t>مى كند و نيز حالت هشدار و بيدارباش دارد.</a:t>
            </a:r>
            <a:endParaRPr lang="fa-IR" altLang="en-US" sz="3400" b="1" smtClean="0">
              <a:solidFill>
                <a:schemeClr val="bg1"/>
              </a:solidFill>
            </a:endParaRPr>
          </a:p>
          <a:p>
            <a:pPr marL="284163" indent="-284163" algn="just" rtl="1" eaLnBrk="1" hangingPunct="1">
              <a:lnSpc>
                <a:spcPct val="120000"/>
              </a:lnSpc>
            </a:pPr>
            <a:r>
              <a:rPr lang="ar-SA" altLang="en-US" sz="3400" b="1" smtClean="0">
                <a:solidFill>
                  <a:schemeClr val="bg1"/>
                </a:solidFill>
              </a:rPr>
              <a:t>بعضى از گوشه هاى آن، حسر</a:t>
            </a:r>
            <a:r>
              <a:rPr lang="fa-IR" altLang="en-US" sz="3400" b="1" smtClean="0">
                <a:solidFill>
                  <a:schemeClr val="bg1"/>
                </a:solidFill>
              </a:rPr>
              <a:t>ت</a:t>
            </a:r>
            <a:r>
              <a:rPr lang="ar-SA" altLang="en-US" sz="3400" b="1" smtClean="0">
                <a:solidFill>
                  <a:schemeClr val="bg1"/>
                </a:solidFill>
              </a:rPr>
              <a:t> و تأثر شديدى در قارى به وجود مى آورد.</a:t>
            </a:r>
            <a:endParaRPr lang="fa-IR" altLang="en-US" sz="3400" b="1" smtClean="0">
              <a:solidFill>
                <a:schemeClr val="bg1"/>
              </a:solidFill>
            </a:endParaRPr>
          </a:p>
          <a:p>
            <a:pPr marL="284163" indent="-284163" algn="just" rtl="1" eaLnBrk="1" hangingPunct="1">
              <a:lnSpc>
                <a:spcPct val="120000"/>
              </a:lnSpc>
            </a:pPr>
            <a:r>
              <a:rPr lang="ar-SA" altLang="en-US" sz="3400" b="1" smtClean="0">
                <a:solidFill>
                  <a:schemeClr val="bg1"/>
                </a:solidFill>
              </a:rPr>
              <a:t>مقام نهاوند: مقامى است كه بعضى از گوشه هاى آن، همچون گلى رنگارنگ و خو ش بو</a:t>
            </a:r>
            <a:r>
              <a:rPr lang="fa-IR" altLang="en-US" sz="3400" b="1" smtClean="0">
                <a:solidFill>
                  <a:schemeClr val="bg1"/>
                </a:solidFill>
              </a:rPr>
              <a:t> </a:t>
            </a:r>
            <a:r>
              <a:rPr lang="ar-SA" altLang="en-US" sz="3400" b="1" smtClean="0">
                <a:solidFill>
                  <a:schemeClr val="bg1"/>
                </a:solidFill>
              </a:rPr>
              <a:t>است و از حيث لطافت، نسيم سحرگاهان را مى ماند</a:t>
            </a:r>
            <a:r>
              <a:rPr lang="fa-IR" altLang="en-US" sz="3400" b="1" smtClean="0">
                <a:solidFill>
                  <a:schemeClr val="bg1"/>
                </a:solidFill>
              </a:rPr>
              <a:t> </a:t>
            </a:r>
            <a:r>
              <a:rPr lang="ar-SA" altLang="en-US" sz="3400" b="1" smtClean="0">
                <a:solidFill>
                  <a:schemeClr val="bg1"/>
                </a:solidFill>
              </a:rPr>
              <a:t>و حالت محبّت، سرور و بهجت در نفس</a:t>
            </a:r>
            <a:r>
              <a:rPr lang="fa-IR" altLang="en-US" sz="3400" b="1" smtClean="0">
                <a:solidFill>
                  <a:schemeClr val="bg1"/>
                </a:solidFill>
              </a:rPr>
              <a:t> </a:t>
            </a:r>
            <a:r>
              <a:rPr lang="ar-SA" altLang="en-US" sz="3400" b="1" smtClean="0">
                <a:solidFill>
                  <a:schemeClr val="bg1"/>
                </a:solidFill>
              </a:rPr>
              <a:t>ايجاد مى</a:t>
            </a:r>
            <a:r>
              <a:rPr lang="fa-IR" altLang="en-US" sz="3400" b="1" smtClean="0">
                <a:solidFill>
                  <a:schemeClr val="bg1"/>
                </a:solidFill>
              </a:rPr>
              <a:t> </a:t>
            </a:r>
            <a:r>
              <a:rPr lang="ar-SA" altLang="en-US" sz="3400" b="1" smtClean="0">
                <a:solidFill>
                  <a:schemeClr val="bg1"/>
                </a:solidFill>
              </a:rPr>
              <a:t>كند.</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446088" y="341313"/>
            <a:ext cx="8229600" cy="1143000"/>
          </a:xfrm>
        </p:spPr>
        <p:txBody>
          <a:bodyPr/>
          <a:lstStyle/>
          <a:p>
            <a:pPr eaLnBrk="1" hangingPunct="1"/>
            <a:r>
              <a:rPr lang="ar-SA" altLang="en-US" sz="4800" b="1" smtClean="0">
                <a:solidFill>
                  <a:srgbClr val="FFFF00"/>
                </a:solidFill>
              </a:rPr>
              <a:t>پيوند مقامات با صوت و لحن قرآن كريم</a:t>
            </a:r>
            <a:endParaRPr lang="en-US" altLang="en-US" sz="4800" b="1" smtClean="0">
              <a:solidFill>
                <a:srgbClr val="FFFF00"/>
              </a:solidFill>
            </a:endParaRPr>
          </a:p>
        </p:txBody>
      </p:sp>
      <p:sp>
        <p:nvSpPr>
          <p:cNvPr id="284675" name="Rectangle 3"/>
          <p:cNvSpPr>
            <a:spLocks noGrp="1" noChangeArrowheads="1"/>
          </p:cNvSpPr>
          <p:nvPr>
            <p:ph type="body" idx="1"/>
          </p:nvPr>
        </p:nvSpPr>
        <p:spPr>
          <a:xfrm>
            <a:off x="107950" y="1428750"/>
            <a:ext cx="8893175" cy="3197225"/>
          </a:xfrm>
        </p:spPr>
        <p:txBody>
          <a:bodyPr/>
          <a:lstStyle/>
          <a:p>
            <a:pPr marL="284163" indent="-284163" algn="just" rtl="1" eaLnBrk="1" hangingPunct="1">
              <a:lnSpc>
                <a:spcPct val="150000"/>
              </a:lnSpc>
            </a:pPr>
            <a:r>
              <a:rPr lang="ar-SA" altLang="en-US" sz="3800" b="1" smtClean="0">
                <a:solidFill>
                  <a:schemeClr val="bg1"/>
                </a:solidFill>
              </a:rPr>
              <a:t>اصل دوم: شناخت موضوعات متنوّع قرآن كريم و درك تناسب آنها با مقامات؛ براى عملى</a:t>
            </a:r>
            <a:r>
              <a:rPr lang="fa-IR" altLang="en-US" sz="3800" b="1" smtClean="0">
                <a:solidFill>
                  <a:schemeClr val="bg1"/>
                </a:solidFill>
              </a:rPr>
              <a:t> </a:t>
            </a:r>
            <a:r>
              <a:rPr lang="ar-SA" altLang="en-US" sz="3800" b="1" smtClean="0">
                <a:solidFill>
                  <a:schemeClr val="bg1"/>
                </a:solidFill>
              </a:rPr>
              <a:t>شدن اين اصل، لازم است موضوعات متنوع قرآن را استخراج و جمع آورى كرده و هر يك از</a:t>
            </a:r>
            <a:r>
              <a:rPr lang="fa-IR" altLang="en-US" sz="3800" b="1" smtClean="0">
                <a:solidFill>
                  <a:schemeClr val="bg1"/>
                </a:solidFill>
              </a:rPr>
              <a:t> </a:t>
            </a:r>
            <a:r>
              <a:rPr lang="ar-SA" altLang="en-US" sz="3800" b="1" smtClean="0">
                <a:solidFill>
                  <a:schemeClr val="bg1"/>
                </a:solidFill>
              </a:rPr>
              <a:t>مقامات را به آنها عرضه </a:t>
            </a:r>
            <a:r>
              <a:rPr lang="fa-IR" altLang="en-US" sz="3800" b="1" smtClean="0">
                <a:solidFill>
                  <a:schemeClr val="bg1"/>
                </a:solidFill>
              </a:rPr>
              <a:t>نموده</a:t>
            </a:r>
            <a:r>
              <a:rPr lang="ar-SA" altLang="en-US" sz="3800" b="1" smtClean="0">
                <a:solidFill>
                  <a:schemeClr val="bg1"/>
                </a:solidFill>
              </a:rPr>
              <a:t>، سپس نسبت مقامات و آيات را تعيين </a:t>
            </a:r>
            <a:r>
              <a:rPr lang="fa-IR" altLang="en-US" sz="3800" b="1" smtClean="0">
                <a:solidFill>
                  <a:schemeClr val="bg1"/>
                </a:solidFill>
              </a:rPr>
              <a:t>کر</a:t>
            </a:r>
            <a:r>
              <a:rPr lang="ar-SA" altLang="en-US" sz="3800" b="1" smtClean="0">
                <a:solidFill>
                  <a:schemeClr val="bg1"/>
                </a:solidFill>
              </a:rPr>
              <a:t>د.</a:t>
            </a:r>
            <a:endParaRPr lang="fa-IR" altLang="en-US" sz="3800" b="1" smtClean="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2" descr="Madinat al-Zahra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3"/>
          <p:cNvSpPr txBox="1">
            <a:spLocks noChangeArrowheads="1"/>
          </p:cNvSpPr>
          <p:nvPr/>
        </p:nvSpPr>
        <p:spPr bwMode="auto">
          <a:xfrm>
            <a:off x="755650" y="188913"/>
            <a:ext cx="48101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fa-IR" altLang="en-US" sz="2600" b="1">
                <a:solidFill>
                  <a:schemeClr val="tx2"/>
                </a:solidFill>
              </a:rPr>
              <a:t>مدینة الزهرا در کوردوبا</a:t>
            </a:r>
          </a:p>
          <a:p>
            <a:pPr algn="ctr" rtl="1" eaLnBrk="1" hangingPunct="1">
              <a:spcBef>
                <a:spcPct val="0"/>
              </a:spcBef>
              <a:buFontTx/>
              <a:buNone/>
            </a:pPr>
            <a:r>
              <a:rPr lang="fa-IR" altLang="en-US" sz="2600" b="1">
                <a:solidFill>
                  <a:schemeClr val="tx2"/>
                </a:solidFill>
              </a:rPr>
              <a:t>که به فرمان حکم دوم تکمیل شد.</a:t>
            </a:r>
            <a:endParaRPr lang="en-US" altLang="en-US" sz="2600" b="1">
              <a:solidFill>
                <a:schemeClr val="tx2"/>
              </a:solidFill>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446088" y="-100013"/>
            <a:ext cx="8229600" cy="1143001"/>
          </a:xfrm>
        </p:spPr>
        <p:txBody>
          <a:bodyPr/>
          <a:lstStyle/>
          <a:p>
            <a:pPr eaLnBrk="1" hangingPunct="1"/>
            <a:r>
              <a:rPr lang="ar-SA" altLang="en-US" sz="4800" b="1" smtClean="0">
                <a:solidFill>
                  <a:srgbClr val="FFFF00"/>
                </a:solidFill>
              </a:rPr>
              <a:t>پيوند مقامات با صوت و لحن قرآن كريم</a:t>
            </a:r>
            <a:endParaRPr lang="en-US" altLang="en-US" sz="4800" b="1" smtClean="0">
              <a:solidFill>
                <a:srgbClr val="FFFF00"/>
              </a:solidFill>
            </a:endParaRPr>
          </a:p>
        </p:txBody>
      </p:sp>
      <p:sp>
        <p:nvSpPr>
          <p:cNvPr id="286723" name="Rectangle 3"/>
          <p:cNvSpPr>
            <a:spLocks noGrp="1" noChangeArrowheads="1"/>
          </p:cNvSpPr>
          <p:nvPr>
            <p:ph type="body" idx="1"/>
          </p:nvPr>
        </p:nvSpPr>
        <p:spPr>
          <a:xfrm>
            <a:off x="395288" y="836613"/>
            <a:ext cx="8207375" cy="3197225"/>
          </a:xfrm>
        </p:spPr>
        <p:txBody>
          <a:bodyPr/>
          <a:lstStyle/>
          <a:p>
            <a:pPr marL="284163" indent="-284163" algn="just" rtl="1" eaLnBrk="1" hangingPunct="1">
              <a:lnSpc>
                <a:spcPct val="120000"/>
              </a:lnSpc>
            </a:pPr>
            <a:r>
              <a:rPr lang="ar-SA" altLang="en-US" sz="2600" b="1" smtClean="0">
                <a:solidFill>
                  <a:schemeClr val="bg1"/>
                </a:solidFill>
              </a:rPr>
              <a:t>توحيد و</a:t>
            </a:r>
            <a:r>
              <a:rPr lang="fa-IR" altLang="en-US" sz="2600" b="1" smtClean="0">
                <a:solidFill>
                  <a:schemeClr val="bg1"/>
                </a:solidFill>
              </a:rPr>
              <a:t> </a:t>
            </a:r>
            <a:r>
              <a:rPr lang="ar-SA" altLang="en-US" sz="2600" b="1" smtClean="0">
                <a:solidFill>
                  <a:schemeClr val="bg1"/>
                </a:solidFill>
              </a:rPr>
              <a:t>اسماء و صفات الهى با مقامات بيات، نهاوند، رست و برخى از گوشه هاى حجاز تناسب دارد</a:t>
            </a:r>
            <a:r>
              <a:rPr lang="fa-IR" altLang="en-US" sz="2600" b="1" smtClean="0">
                <a:solidFill>
                  <a:schemeClr val="bg1"/>
                </a:solidFill>
              </a:rPr>
              <a:t>؛</a:t>
            </a:r>
          </a:p>
          <a:p>
            <a:pPr marL="284163" indent="-284163" algn="just" rtl="1" eaLnBrk="1" hangingPunct="1">
              <a:lnSpc>
                <a:spcPct val="120000"/>
              </a:lnSpc>
            </a:pPr>
            <a:r>
              <a:rPr lang="ar-SA" altLang="en-US" sz="2600" b="1" smtClean="0">
                <a:solidFill>
                  <a:schemeClr val="bg1"/>
                </a:solidFill>
              </a:rPr>
              <a:t>نشانه</a:t>
            </a:r>
            <a:r>
              <a:rPr lang="fa-IR" altLang="en-US" sz="2600" b="1" smtClean="0">
                <a:solidFill>
                  <a:schemeClr val="bg1"/>
                </a:solidFill>
              </a:rPr>
              <a:t> </a:t>
            </a:r>
            <a:r>
              <a:rPr lang="ar-SA" altLang="en-US" sz="2600" b="1" smtClean="0">
                <a:solidFill>
                  <a:schemeClr val="bg1"/>
                </a:solidFill>
              </a:rPr>
              <a:t>هاى الهى با مقامات سگاه، چهارگاه، رست و برخى از</a:t>
            </a:r>
            <a:r>
              <a:rPr lang="fa-IR" altLang="en-US" sz="2600" b="1" smtClean="0">
                <a:solidFill>
                  <a:schemeClr val="bg1"/>
                </a:solidFill>
              </a:rPr>
              <a:t> </a:t>
            </a:r>
            <a:r>
              <a:rPr lang="ar-SA" altLang="en-US" sz="2600" b="1" smtClean="0">
                <a:solidFill>
                  <a:schemeClr val="bg1"/>
                </a:solidFill>
              </a:rPr>
              <a:t>گوشه هاى حجاز؛</a:t>
            </a:r>
            <a:endParaRPr lang="fa-IR" altLang="en-US" sz="2600" b="1" smtClean="0">
              <a:solidFill>
                <a:schemeClr val="bg1"/>
              </a:solidFill>
            </a:endParaRPr>
          </a:p>
          <a:p>
            <a:pPr marL="284163" indent="-284163" algn="just" rtl="1" eaLnBrk="1" hangingPunct="1">
              <a:lnSpc>
                <a:spcPct val="120000"/>
              </a:lnSpc>
            </a:pPr>
            <a:r>
              <a:rPr lang="ar-SA" altLang="en-US" sz="2600" b="1" smtClean="0">
                <a:solidFill>
                  <a:schemeClr val="bg1"/>
                </a:solidFill>
              </a:rPr>
              <a:t>نبوّت عامه با</a:t>
            </a:r>
            <a:r>
              <a:rPr lang="fa-IR" altLang="en-US" sz="2600" b="1" smtClean="0">
                <a:solidFill>
                  <a:schemeClr val="bg1"/>
                </a:solidFill>
              </a:rPr>
              <a:t> </a:t>
            </a:r>
            <a:r>
              <a:rPr lang="ar-SA" altLang="en-US" sz="2600" b="1" smtClean="0">
                <a:solidFill>
                  <a:schemeClr val="bg1"/>
                </a:solidFill>
              </a:rPr>
              <a:t>مقامات بيات و رست</a:t>
            </a:r>
            <a:endParaRPr lang="fa-IR" altLang="en-US" sz="2600" b="1" smtClean="0">
              <a:solidFill>
                <a:schemeClr val="bg1"/>
              </a:solidFill>
            </a:endParaRPr>
          </a:p>
          <a:p>
            <a:pPr marL="284163" indent="-284163" algn="just" rtl="1" eaLnBrk="1" hangingPunct="1">
              <a:lnSpc>
                <a:spcPct val="120000"/>
              </a:lnSpc>
            </a:pPr>
            <a:r>
              <a:rPr lang="ar-SA" altLang="en-US" sz="2600" b="1" smtClean="0">
                <a:solidFill>
                  <a:schemeClr val="bg1"/>
                </a:solidFill>
              </a:rPr>
              <a:t>تاريخ انبياء با مقام چهارگاه؛</a:t>
            </a:r>
            <a:endParaRPr lang="fa-IR" altLang="en-US" sz="2600" b="1" smtClean="0">
              <a:solidFill>
                <a:schemeClr val="bg1"/>
              </a:solidFill>
            </a:endParaRPr>
          </a:p>
          <a:p>
            <a:pPr marL="284163" indent="-284163" algn="just" rtl="1" eaLnBrk="1" hangingPunct="1">
              <a:lnSpc>
                <a:spcPct val="120000"/>
              </a:lnSpc>
            </a:pPr>
            <a:r>
              <a:rPr lang="ar-SA" altLang="en-US" sz="2600" b="1" smtClean="0">
                <a:solidFill>
                  <a:schemeClr val="bg1"/>
                </a:solidFill>
              </a:rPr>
              <a:t>نبوت خاصه با مقامات بيات؛</a:t>
            </a:r>
            <a:endParaRPr lang="fa-IR" altLang="en-US" sz="2600" b="1" smtClean="0">
              <a:solidFill>
                <a:schemeClr val="bg1"/>
              </a:solidFill>
            </a:endParaRPr>
          </a:p>
          <a:p>
            <a:pPr marL="284163" indent="-284163" algn="just" rtl="1" eaLnBrk="1" hangingPunct="1">
              <a:lnSpc>
                <a:spcPct val="120000"/>
              </a:lnSpc>
            </a:pPr>
            <a:r>
              <a:rPr lang="ar-SA" altLang="en-US" sz="2600" b="1" smtClean="0">
                <a:solidFill>
                  <a:schemeClr val="bg1"/>
                </a:solidFill>
              </a:rPr>
              <a:t>اخلاق با</a:t>
            </a:r>
            <a:r>
              <a:rPr lang="fa-IR" altLang="en-US" sz="2600" b="1" smtClean="0">
                <a:solidFill>
                  <a:schemeClr val="bg1"/>
                </a:solidFill>
              </a:rPr>
              <a:t> </a:t>
            </a:r>
            <a:r>
              <a:rPr lang="ar-SA" altLang="en-US" sz="2600" b="1" smtClean="0">
                <a:solidFill>
                  <a:schemeClr val="bg1"/>
                </a:solidFill>
              </a:rPr>
              <a:t>مقامات بيات و نهاوند؛</a:t>
            </a:r>
            <a:endParaRPr lang="fa-IR" altLang="en-US" sz="2600" b="1" smtClean="0">
              <a:solidFill>
                <a:schemeClr val="bg1"/>
              </a:solidFill>
            </a:endParaRPr>
          </a:p>
          <a:p>
            <a:pPr marL="284163" indent="-284163" algn="just" rtl="1" eaLnBrk="1" hangingPunct="1">
              <a:lnSpc>
                <a:spcPct val="120000"/>
              </a:lnSpc>
            </a:pPr>
            <a:r>
              <a:rPr lang="ar-SA" altLang="en-US" sz="2600" b="1" smtClean="0">
                <a:solidFill>
                  <a:schemeClr val="bg1"/>
                </a:solidFill>
              </a:rPr>
              <a:t>معاد با مقامات بيات و صبا؛</a:t>
            </a:r>
            <a:endParaRPr lang="fa-IR" altLang="en-US" sz="2600" b="1" smtClean="0">
              <a:solidFill>
                <a:schemeClr val="bg1"/>
              </a:solidFill>
            </a:endParaRPr>
          </a:p>
          <a:p>
            <a:pPr marL="284163" indent="-284163" algn="just" rtl="1" eaLnBrk="1" hangingPunct="1">
              <a:lnSpc>
                <a:spcPct val="120000"/>
              </a:lnSpc>
            </a:pPr>
            <a:r>
              <a:rPr lang="ar-SA" altLang="en-US" sz="2600" b="1" smtClean="0">
                <a:solidFill>
                  <a:schemeClr val="bg1"/>
                </a:solidFill>
              </a:rPr>
              <a:t>مؤمنين با مقامات بيات، نهاوند، سگاه و حجاز</a:t>
            </a:r>
            <a:r>
              <a:rPr lang="fa-IR" altLang="en-US" sz="2600" b="1" smtClean="0">
                <a:solidFill>
                  <a:schemeClr val="bg1"/>
                </a:solidFill>
              </a:rPr>
              <a:t>؛</a:t>
            </a:r>
          </a:p>
          <a:p>
            <a:pPr marL="284163" indent="-284163" algn="just" rtl="1" eaLnBrk="1" hangingPunct="1">
              <a:lnSpc>
                <a:spcPct val="120000"/>
              </a:lnSpc>
            </a:pPr>
            <a:r>
              <a:rPr lang="ar-SA" altLang="en-US" sz="2600" b="1" smtClean="0">
                <a:solidFill>
                  <a:schemeClr val="bg1"/>
                </a:solidFill>
              </a:rPr>
              <a:t>مشركين و كفار با مقامات چهارگاه و صبا</a:t>
            </a:r>
            <a:r>
              <a:rPr lang="fa-IR" altLang="en-US" sz="2600" b="1" smtClean="0">
                <a:solidFill>
                  <a:schemeClr val="bg1"/>
                </a:solidFill>
              </a:rPr>
              <a:t>؛</a:t>
            </a:r>
            <a:endParaRPr lang="ar-SA" altLang="en-US" sz="2600" b="1" smtClean="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53975"/>
            <a:ext cx="8229600" cy="1143000"/>
          </a:xfrm>
        </p:spPr>
        <p:txBody>
          <a:bodyPr/>
          <a:lstStyle/>
          <a:p>
            <a:pPr eaLnBrk="1" hangingPunct="1"/>
            <a:r>
              <a:rPr lang="ar-SA" altLang="en-US" sz="5400" b="1" smtClean="0">
                <a:solidFill>
                  <a:srgbClr val="FFFF00"/>
                </a:solidFill>
              </a:rPr>
              <a:t>معمارى</a:t>
            </a:r>
            <a:endParaRPr lang="en-US" altLang="en-US" sz="5400" b="1" smtClean="0">
              <a:solidFill>
                <a:srgbClr val="FFFF00"/>
              </a:solidFill>
            </a:endParaRPr>
          </a:p>
        </p:txBody>
      </p:sp>
      <p:sp>
        <p:nvSpPr>
          <p:cNvPr id="37891" name="Rectangle 3"/>
          <p:cNvSpPr>
            <a:spLocks noGrp="1" noChangeArrowheads="1"/>
          </p:cNvSpPr>
          <p:nvPr>
            <p:ph type="body" idx="1"/>
          </p:nvPr>
        </p:nvSpPr>
        <p:spPr>
          <a:xfrm>
            <a:off x="468313" y="1268413"/>
            <a:ext cx="8208962" cy="3197225"/>
          </a:xfrm>
        </p:spPr>
        <p:txBody>
          <a:bodyPr/>
          <a:lstStyle/>
          <a:p>
            <a:pPr marL="284163" indent="-284163" algn="just" rtl="1" eaLnBrk="1" hangingPunct="1">
              <a:lnSpc>
                <a:spcPct val="120000"/>
              </a:lnSpc>
            </a:pPr>
            <a:r>
              <a:rPr lang="ar-SA" altLang="en-US" sz="3100" b="1" smtClean="0">
                <a:solidFill>
                  <a:schemeClr val="bg1"/>
                </a:solidFill>
              </a:rPr>
              <a:t>قاهره كه در يك ميلى كنار نيل بر سر راه كاروانروى قديم به</a:t>
            </a:r>
            <a:r>
              <a:rPr lang="fa-IR" altLang="en-US" sz="3100" b="1" smtClean="0">
                <a:solidFill>
                  <a:schemeClr val="bg1"/>
                </a:solidFill>
              </a:rPr>
              <a:t> </a:t>
            </a:r>
            <a:r>
              <a:rPr lang="ar-SA" altLang="en-US" sz="3100" b="1" smtClean="0">
                <a:solidFill>
                  <a:schemeClr val="bg1"/>
                </a:solidFill>
              </a:rPr>
              <a:t>سوى درياى سرخ براى پايتخت شدن ساخته مى شد، بارويى بلند با هشت دروازه و كاخهايى</a:t>
            </a:r>
            <a:r>
              <a:rPr lang="fa-IR" altLang="en-US" sz="3100" b="1" smtClean="0">
                <a:solidFill>
                  <a:schemeClr val="bg1"/>
                </a:solidFill>
              </a:rPr>
              <a:t> </a:t>
            </a:r>
            <a:r>
              <a:rPr lang="ar-SA" altLang="en-US" sz="3100" b="1" smtClean="0">
                <a:solidFill>
                  <a:schemeClr val="bg1"/>
                </a:solidFill>
              </a:rPr>
              <a:t>باشكوه </a:t>
            </a:r>
            <a:r>
              <a:rPr lang="fa-IR" altLang="en-US" sz="3100" b="1" smtClean="0">
                <a:solidFill>
                  <a:schemeClr val="bg1"/>
                </a:solidFill>
              </a:rPr>
              <a:t>داشت</a:t>
            </a:r>
            <a:r>
              <a:rPr lang="ar-SA" altLang="en-US" sz="3100" b="1" smtClean="0">
                <a:solidFill>
                  <a:schemeClr val="bg1"/>
                </a:solidFill>
              </a:rPr>
              <a:t>.</a:t>
            </a:r>
            <a:endParaRPr lang="fa-IR" altLang="en-US" sz="3100" b="1" smtClean="0">
              <a:solidFill>
                <a:schemeClr val="bg1"/>
              </a:solidFill>
            </a:endParaRPr>
          </a:p>
          <a:p>
            <a:pPr marL="284163" indent="-284163" algn="just" rtl="1" eaLnBrk="1" hangingPunct="1">
              <a:lnSpc>
                <a:spcPct val="120000"/>
              </a:lnSpc>
            </a:pPr>
            <a:r>
              <a:rPr lang="ar-SA" altLang="en-US" sz="3100" b="1" smtClean="0">
                <a:solidFill>
                  <a:schemeClr val="bg1"/>
                </a:solidFill>
              </a:rPr>
              <a:t>از آن ميان، كاخ خليفه فاطمى دوازده تالار داشت كه هريك از ديگرى زيباتر بود.</a:t>
            </a:r>
            <a:endParaRPr lang="fa-IR" altLang="en-US" sz="3100" b="1" smtClean="0">
              <a:solidFill>
                <a:schemeClr val="bg1"/>
              </a:solidFill>
            </a:endParaRPr>
          </a:p>
          <a:p>
            <a:pPr marL="284163" indent="-284163" algn="just" rtl="1" eaLnBrk="1" hangingPunct="1">
              <a:lnSpc>
                <a:spcPct val="120000"/>
              </a:lnSpc>
            </a:pPr>
            <a:r>
              <a:rPr lang="ar-SA" altLang="en-US" sz="3100" b="1" smtClean="0">
                <a:solidFill>
                  <a:schemeClr val="bg1"/>
                </a:solidFill>
              </a:rPr>
              <a:t>ناصرخسرو قباديانى، كه در سياحتش به جانب كعبه از آنجا ديدن كرده بود،</a:t>
            </a:r>
            <a:r>
              <a:rPr lang="fa-IR" altLang="en-US" sz="3100" b="1" smtClean="0">
                <a:solidFill>
                  <a:schemeClr val="bg1"/>
                </a:solidFill>
              </a:rPr>
              <a:t> </a:t>
            </a:r>
            <a:r>
              <a:rPr lang="ar-SA" altLang="en-US" sz="3100" b="1" smtClean="0">
                <a:solidFill>
                  <a:schemeClr val="bg1"/>
                </a:solidFill>
              </a:rPr>
              <a:t>آخرين ايوان كاخ</a:t>
            </a:r>
            <a:r>
              <a:rPr lang="fa-IR" altLang="en-US" sz="3100" b="1" smtClean="0">
                <a:solidFill>
                  <a:schemeClr val="bg1"/>
                </a:solidFill>
              </a:rPr>
              <a:t> </a:t>
            </a:r>
            <a:r>
              <a:rPr lang="ar-SA" altLang="en-US" sz="3100" b="1" smtClean="0">
                <a:solidFill>
                  <a:schemeClr val="bg1"/>
                </a:solidFill>
              </a:rPr>
              <a:t>را مفروش و داراى </a:t>
            </a:r>
            <a:r>
              <a:rPr lang="fa-IR" altLang="en-US" sz="3100" b="1" smtClean="0">
                <a:solidFill>
                  <a:schemeClr val="bg1"/>
                </a:solidFill>
              </a:rPr>
              <a:t>   </a:t>
            </a:r>
            <a:r>
              <a:rPr lang="ar-SA" altLang="en-US" sz="3100" b="1" smtClean="0">
                <a:solidFill>
                  <a:schemeClr val="bg1"/>
                </a:solidFill>
              </a:rPr>
              <a:t>پرده</a:t>
            </a:r>
            <a:r>
              <a:rPr lang="fa-IR" altLang="en-US" sz="3100" b="1" smtClean="0">
                <a:solidFill>
                  <a:schemeClr val="bg1"/>
                </a:solidFill>
              </a:rPr>
              <a:t> </a:t>
            </a:r>
            <a:r>
              <a:rPr lang="ar-SA" altLang="en-US" sz="3100" b="1" smtClean="0">
                <a:solidFill>
                  <a:schemeClr val="bg1"/>
                </a:solidFill>
              </a:rPr>
              <a:t>هاى اطلس سبز و اورنگى بزرگ با نقشهاى شكارگاه وصف كرده است.</a:t>
            </a:r>
            <a:endParaRPr lang="fa-IR" altLang="en-US" sz="3100" b="1" smtClean="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53975"/>
            <a:ext cx="8229600" cy="1143000"/>
          </a:xfrm>
        </p:spPr>
        <p:txBody>
          <a:bodyPr/>
          <a:lstStyle/>
          <a:p>
            <a:pPr eaLnBrk="1" hangingPunct="1"/>
            <a:r>
              <a:rPr lang="ar-SA" altLang="en-US" sz="5400" b="1" smtClean="0">
                <a:solidFill>
                  <a:srgbClr val="FFFF00"/>
                </a:solidFill>
              </a:rPr>
              <a:t>معمارى</a:t>
            </a:r>
            <a:endParaRPr lang="en-US" altLang="en-US" sz="5400" b="1" smtClean="0">
              <a:solidFill>
                <a:srgbClr val="FFFF00"/>
              </a:solidFill>
            </a:endParaRPr>
          </a:p>
        </p:txBody>
      </p:sp>
      <p:sp>
        <p:nvSpPr>
          <p:cNvPr id="39939" name="Rectangle 3"/>
          <p:cNvSpPr>
            <a:spLocks noGrp="1" noChangeArrowheads="1"/>
          </p:cNvSpPr>
          <p:nvPr>
            <p:ph type="body" idx="1"/>
          </p:nvPr>
        </p:nvSpPr>
        <p:spPr>
          <a:xfrm>
            <a:off x="250825" y="1311275"/>
            <a:ext cx="8569325" cy="3197225"/>
          </a:xfrm>
        </p:spPr>
        <p:txBody>
          <a:bodyPr/>
          <a:lstStyle/>
          <a:p>
            <a:pPr marL="284163" indent="-284163" algn="just" rtl="1" eaLnBrk="1" hangingPunct="1">
              <a:lnSpc>
                <a:spcPct val="120000"/>
              </a:lnSpc>
            </a:pPr>
            <a:r>
              <a:rPr lang="ar-SA" altLang="en-US" sz="3100" b="1" smtClean="0">
                <a:solidFill>
                  <a:schemeClr val="bg1"/>
                </a:solidFill>
              </a:rPr>
              <a:t>از آن ك</a:t>
            </a:r>
            <a:r>
              <a:rPr lang="fa-IR" altLang="en-US" sz="3100" b="1" smtClean="0">
                <a:solidFill>
                  <a:schemeClr val="bg1"/>
                </a:solidFill>
              </a:rPr>
              <a:t>ــ</a:t>
            </a:r>
            <a:r>
              <a:rPr lang="ar-SA" altLang="en-US" sz="3100" b="1" smtClean="0">
                <a:solidFill>
                  <a:schemeClr val="bg1"/>
                </a:solidFill>
              </a:rPr>
              <a:t>اخ</a:t>
            </a:r>
            <a:r>
              <a:rPr lang="fa-IR" altLang="en-US" sz="3100" b="1" smtClean="0">
                <a:solidFill>
                  <a:schemeClr val="bg1"/>
                </a:solidFill>
              </a:rPr>
              <a:t>، امروز جز تیـــرهای سقف، </a:t>
            </a:r>
            <a:r>
              <a:rPr lang="ar-SA" altLang="en-US" sz="3100" b="1" smtClean="0">
                <a:solidFill>
                  <a:schemeClr val="bg1"/>
                </a:solidFill>
              </a:rPr>
              <a:t>ك</a:t>
            </a:r>
            <a:r>
              <a:rPr lang="fa-IR" altLang="en-US" sz="3100" b="1" smtClean="0">
                <a:solidFill>
                  <a:schemeClr val="bg1"/>
                </a:solidFill>
              </a:rPr>
              <a:t>ــ</a:t>
            </a:r>
            <a:r>
              <a:rPr lang="ar-SA" altLang="en-US" sz="3100" b="1" smtClean="0">
                <a:solidFill>
                  <a:schemeClr val="bg1"/>
                </a:solidFill>
              </a:rPr>
              <a:t>ه</a:t>
            </a:r>
            <a:r>
              <a:rPr lang="fa-IR" altLang="en-US" sz="3100" b="1" smtClean="0">
                <a:solidFill>
                  <a:schemeClr val="bg1"/>
                </a:solidFill>
              </a:rPr>
              <a:t> بر آن مجـــالسی از زندگی درباری و روستــایی کنده شده و در آن شکـــارگران و بازداران و نوازندگــان عـود پرداخته شده اند، چیز دیگـری بر جای نمانده است.</a:t>
            </a:r>
            <a:r>
              <a:rPr lang="ar-SA" altLang="en-US" sz="3100" b="1" smtClean="0">
                <a:solidFill>
                  <a:schemeClr val="bg1"/>
                </a:solidFill>
              </a:rPr>
              <a:t> </a:t>
            </a:r>
            <a:endParaRPr lang="fa-IR" altLang="en-US" sz="3100" b="1" smtClean="0">
              <a:solidFill>
                <a:schemeClr val="bg1"/>
              </a:solidFill>
            </a:endParaRPr>
          </a:p>
          <a:p>
            <a:pPr marL="284163" indent="-284163" algn="just" rtl="1" eaLnBrk="1" hangingPunct="1">
              <a:lnSpc>
                <a:spcPct val="120000"/>
              </a:lnSpc>
            </a:pPr>
            <a:r>
              <a:rPr lang="fa-IR" altLang="en-US" sz="3100" b="1" smtClean="0">
                <a:solidFill>
                  <a:schemeClr val="bg1"/>
                </a:solidFill>
              </a:rPr>
              <a:t>سخن از هنر اسلامی مصر بدون یادآوری از «سوق القنادیل» یا </a:t>
            </a:r>
            <a:r>
              <a:rPr lang="ar-SA" altLang="en-US" sz="3100" b="1" smtClean="0">
                <a:solidFill>
                  <a:schemeClr val="bg1"/>
                </a:solidFill>
              </a:rPr>
              <a:t>بازار چراغان در فسطاط ناتمام مى ماند.</a:t>
            </a:r>
            <a:endParaRPr lang="fa-IR" altLang="en-US" sz="3100" b="1" smtClean="0">
              <a:solidFill>
                <a:schemeClr val="bg1"/>
              </a:solidFill>
            </a:endParaRPr>
          </a:p>
          <a:p>
            <a:pPr marL="284163" indent="-284163" algn="just" rtl="1" eaLnBrk="1" hangingPunct="1">
              <a:lnSpc>
                <a:spcPct val="120000"/>
              </a:lnSpc>
            </a:pPr>
            <a:r>
              <a:rPr lang="ar-SA" altLang="en-US" sz="3100" b="1" smtClean="0">
                <a:solidFill>
                  <a:schemeClr val="bg1"/>
                </a:solidFill>
              </a:rPr>
              <a:t>سوق</a:t>
            </a:r>
            <a:r>
              <a:rPr lang="fa-IR" altLang="en-US" sz="3100" b="1" smtClean="0">
                <a:solidFill>
                  <a:schemeClr val="bg1"/>
                </a:solidFill>
              </a:rPr>
              <a:t> </a:t>
            </a:r>
            <a:r>
              <a:rPr lang="ar-SA" altLang="en-US" sz="3100" b="1" smtClean="0">
                <a:solidFill>
                  <a:schemeClr val="bg1"/>
                </a:solidFill>
              </a:rPr>
              <a:t>القناديل، يكى از مراكز تجمع داد و ستد اشياء هنرى و صنعتى آن روز جهان اسلام بود.</a:t>
            </a:r>
            <a:endParaRPr lang="fa-IR" altLang="en-US" sz="3100" b="1"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53975"/>
            <a:ext cx="8229600" cy="1143000"/>
          </a:xfrm>
        </p:spPr>
        <p:txBody>
          <a:bodyPr/>
          <a:lstStyle/>
          <a:p>
            <a:pPr eaLnBrk="1" hangingPunct="1"/>
            <a:r>
              <a:rPr lang="ar-SA" altLang="en-US" sz="5400" b="1" smtClean="0">
                <a:solidFill>
                  <a:srgbClr val="FFFF00"/>
                </a:solidFill>
              </a:rPr>
              <a:t>معمارى</a:t>
            </a:r>
            <a:endParaRPr lang="en-US" altLang="en-US" sz="5400" b="1" smtClean="0">
              <a:solidFill>
                <a:srgbClr val="FFFF00"/>
              </a:solidFill>
            </a:endParaRPr>
          </a:p>
        </p:txBody>
      </p:sp>
      <p:sp>
        <p:nvSpPr>
          <p:cNvPr id="41987" name="Rectangle 3"/>
          <p:cNvSpPr>
            <a:spLocks noGrp="1" noChangeArrowheads="1"/>
          </p:cNvSpPr>
          <p:nvPr>
            <p:ph type="body" idx="1"/>
          </p:nvPr>
        </p:nvSpPr>
        <p:spPr>
          <a:xfrm>
            <a:off x="611188" y="1239838"/>
            <a:ext cx="8137525" cy="3197225"/>
          </a:xfrm>
        </p:spPr>
        <p:txBody>
          <a:bodyPr/>
          <a:lstStyle/>
          <a:p>
            <a:pPr marL="284163" indent="-284163" algn="just" rtl="1" eaLnBrk="1" hangingPunct="1">
              <a:lnSpc>
                <a:spcPct val="120000"/>
              </a:lnSpc>
            </a:pPr>
            <a:r>
              <a:rPr lang="ar-SA" altLang="en-US" sz="3100" b="1" smtClean="0">
                <a:solidFill>
                  <a:schemeClr val="bg1"/>
                </a:solidFill>
              </a:rPr>
              <a:t>در گذر زمان، قدرت فاطم</a:t>
            </a:r>
            <a:r>
              <a:rPr lang="fa-IR" altLang="en-US" sz="3100" b="1" smtClean="0">
                <a:solidFill>
                  <a:schemeClr val="bg1"/>
                </a:solidFill>
              </a:rPr>
              <a:t>يان</a:t>
            </a:r>
            <a:r>
              <a:rPr lang="ar-SA" altLang="en-US" sz="3100" b="1" smtClean="0">
                <a:solidFill>
                  <a:schemeClr val="bg1"/>
                </a:solidFill>
              </a:rPr>
              <a:t> هم جاويد نماند و سرانجام با هجوم تركان سلجوقى از</a:t>
            </a:r>
            <a:r>
              <a:rPr lang="fa-IR" altLang="en-US" sz="3100" b="1" smtClean="0">
                <a:solidFill>
                  <a:schemeClr val="bg1"/>
                </a:solidFill>
              </a:rPr>
              <a:t> </a:t>
            </a:r>
            <a:r>
              <a:rPr lang="ar-SA" altLang="en-US" sz="3100" b="1" smtClean="0">
                <a:solidFill>
                  <a:schemeClr val="bg1"/>
                </a:solidFill>
              </a:rPr>
              <a:t>آسياى ميانه، كه از راه ايران و بغداد و بيزانس مى آمدند و به سال </a:t>
            </a:r>
            <a:r>
              <a:rPr lang="fa-IR" altLang="en-US" sz="3100" b="1" smtClean="0">
                <a:solidFill>
                  <a:schemeClr val="bg1"/>
                </a:solidFill>
              </a:rPr>
              <a:t>464</a:t>
            </a:r>
            <a:r>
              <a:rPr lang="ar-SA" altLang="en-US" sz="3100" b="1" smtClean="0">
                <a:solidFill>
                  <a:schemeClr val="bg1"/>
                </a:solidFill>
              </a:rPr>
              <a:t>ق به فلسطين رسيدند، رو به</a:t>
            </a:r>
            <a:r>
              <a:rPr lang="fa-IR" altLang="en-US" sz="3100" b="1" smtClean="0">
                <a:solidFill>
                  <a:schemeClr val="bg1"/>
                </a:solidFill>
              </a:rPr>
              <a:t> </a:t>
            </a:r>
            <a:r>
              <a:rPr lang="ar-SA" altLang="en-US" sz="3100" b="1" smtClean="0">
                <a:solidFill>
                  <a:schemeClr val="bg1"/>
                </a:solidFill>
              </a:rPr>
              <a:t>زوال گذاشت.</a:t>
            </a:r>
            <a:endParaRPr lang="fa-IR" altLang="en-US" sz="3100" b="1" smtClean="0">
              <a:solidFill>
                <a:schemeClr val="bg1"/>
              </a:solidFill>
            </a:endParaRPr>
          </a:p>
          <a:p>
            <a:pPr marL="284163" indent="-284163" algn="just" rtl="1" eaLnBrk="1" hangingPunct="1">
              <a:lnSpc>
                <a:spcPct val="120000"/>
              </a:lnSpc>
            </a:pPr>
            <a:r>
              <a:rPr lang="ar-SA" altLang="en-US" sz="3100" b="1" smtClean="0">
                <a:solidFill>
                  <a:schemeClr val="bg1"/>
                </a:solidFill>
              </a:rPr>
              <a:t>در آن سال سلاجقه، مصريان را از فلسطين راندند و </a:t>
            </a:r>
            <a:r>
              <a:rPr lang="fa-IR" altLang="en-US" sz="3100" b="1" smtClean="0">
                <a:solidFill>
                  <a:schemeClr val="bg1"/>
                </a:solidFill>
              </a:rPr>
              <a:t>       </a:t>
            </a:r>
            <a:r>
              <a:rPr lang="ar-SA" altLang="en-US" sz="3100" b="1" smtClean="0">
                <a:solidFill>
                  <a:schemeClr val="bg1"/>
                </a:solidFill>
              </a:rPr>
              <a:t>بيت المقدس</a:t>
            </a:r>
            <a:r>
              <a:rPr lang="fa-IR" altLang="en-US" sz="3100" b="1" smtClean="0">
                <a:solidFill>
                  <a:schemeClr val="bg1"/>
                </a:solidFill>
              </a:rPr>
              <a:t> </a:t>
            </a:r>
            <a:r>
              <a:rPr lang="ar-SA" altLang="en-US" sz="3100" b="1" smtClean="0">
                <a:solidFill>
                  <a:schemeClr val="bg1"/>
                </a:solidFill>
              </a:rPr>
              <a:t>را</a:t>
            </a:r>
            <a:r>
              <a:rPr lang="fa-IR" altLang="en-US" sz="3100" b="1" smtClean="0">
                <a:solidFill>
                  <a:schemeClr val="bg1"/>
                </a:solidFill>
              </a:rPr>
              <a:t> </a:t>
            </a:r>
            <a:r>
              <a:rPr lang="ar-SA" altLang="en-US" sz="3100" b="1" smtClean="0">
                <a:solidFill>
                  <a:schemeClr val="bg1"/>
                </a:solidFill>
              </a:rPr>
              <a:t>تصرف كردند و اين باعث شد تا صليبيان به قصد تصرف دوباره اورشليم به قلمرو حكومتهاى</a:t>
            </a:r>
            <a:r>
              <a:rPr lang="fa-IR" altLang="en-US" sz="3100" b="1" smtClean="0">
                <a:solidFill>
                  <a:schemeClr val="bg1"/>
                </a:solidFill>
              </a:rPr>
              <a:t> </a:t>
            </a:r>
            <a:r>
              <a:rPr lang="ar-SA" altLang="en-US" sz="3100" b="1" smtClean="0">
                <a:solidFill>
                  <a:schemeClr val="bg1"/>
                </a:solidFill>
              </a:rPr>
              <a:t>اسلامى بتازند و در اين نبردها با بسيارى از شگفت</a:t>
            </a:r>
            <a:r>
              <a:rPr lang="fa-IR" altLang="en-US" sz="3100" b="1" smtClean="0">
                <a:solidFill>
                  <a:schemeClr val="bg1"/>
                </a:solidFill>
              </a:rPr>
              <a:t>ی</a:t>
            </a:r>
            <a:r>
              <a:rPr lang="ar-SA" altLang="en-US" sz="3100" b="1" smtClean="0">
                <a:solidFill>
                  <a:schemeClr val="bg1"/>
                </a:solidFill>
              </a:rPr>
              <a:t>هاى فرهنگ و هنر مشرق زمين آشنا شوند.</a:t>
            </a:r>
            <a:endParaRPr lang="fa-IR" altLang="en-US" sz="3100" b="1" smtClean="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53975"/>
            <a:ext cx="8229600" cy="1143000"/>
          </a:xfrm>
        </p:spPr>
        <p:txBody>
          <a:bodyPr/>
          <a:lstStyle/>
          <a:p>
            <a:pPr eaLnBrk="1" hangingPunct="1"/>
            <a:r>
              <a:rPr lang="ar-SA" altLang="en-US" sz="5400" b="1" smtClean="0">
                <a:solidFill>
                  <a:srgbClr val="FFFF00"/>
                </a:solidFill>
              </a:rPr>
              <a:t>معمارى</a:t>
            </a:r>
            <a:endParaRPr lang="en-US" altLang="en-US" sz="5400" b="1" smtClean="0">
              <a:solidFill>
                <a:srgbClr val="FFFF00"/>
              </a:solidFill>
            </a:endParaRPr>
          </a:p>
        </p:txBody>
      </p:sp>
      <p:sp>
        <p:nvSpPr>
          <p:cNvPr id="44035" name="Rectangle 3"/>
          <p:cNvSpPr>
            <a:spLocks noGrp="1" noChangeArrowheads="1"/>
          </p:cNvSpPr>
          <p:nvPr>
            <p:ph type="body" idx="1"/>
          </p:nvPr>
        </p:nvSpPr>
        <p:spPr>
          <a:xfrm>
            <a:off x="323850" y="1412875"/>
            <a:ext cx="8496300" cy="3197225"/>
          </a:xfrm>
        </p:spPr>
        <p:txBody>
          <a:bodyPr/>
          <a:lstStyle/>
          <a:p>
            <a:pPr marL="284163" indent="-284163" algn="just" rtl="1" eaLnBrk="1" hangingPunct="1">
              <a:lnSpc>
                <a:spcPct val="120000"/>
              </a:lnSpc>
            </a:pPr>
            <a:r>
              <a:rPr lang="ar-SA" altLang="en-US" b="1" smtClean="0">
                <a:solidFill>
                  <a:schemeClr val="bg1"/>
                </a:solidFill>
              </a:rPr>
              <a:t>به سال </a:t>
            </a:r>
            <a:r>
              <a:rPr lang="fa-IR" altLang="en-US" b="1" smtClean="0">
                <a:solidFill>
                  <a:schemeClr val="bg1"/>
                </a:solidFill>
              </a:rPr>
              <a:t>6</a:t>
            </a:r>
            <a:r>
              <a:rPr lang="ar-SA" altLang="en-US" b="1" smtClean="0">
                <a:solidFill>
                  <a:schemeClr val="bg1"/>
                </a:solidFill>
              </a:rPr>
              <a:t>٩ق عبدالملك</a:t>
            </a:r>
            <a:r>
              <a:rPr lang="fa-IR" altLang="en-US" b="1" smtClean="0">
                <a:solidFill>
                  <a:schemeClr val="bg1"/>
                </a:solidFill>
              </a:rPr>
              <a:t> بن مروان</a:t>
            </a:r>
            <a:r>
              <a:rPr lang="ar-SA" altLang="en-US" b="1" smtClean="0">
                <a:solidFill>
                  <a:schemeClr val="bg1"/>
                </a:solidFill>
              </a:rPr>
              <a:t>،</a:t>
            </a:r>
            <a:r>
              <a:rPr lang="fa-IR" altLang="en-US" b="1" smtClean="0">
                <a:solidFill>
                  <a:schemeClr val="bg1"/>
                </a:solidFill>
              </a:rPr>
              <a:t> خلیفه اموی، </a:t>
            </a:r>
            <a:r>
              <a:rPr lang="ar-SA" altLang="en-US" b="1" smtClean="0">
                <a:solidFill>
                  <a:schemeClr val="bg1"/>
                </a:solidFill>
              </a:rPr>
              <a:t>در بخش شمالى مسجدالاقصى و برفراز صخره، گنبدى با شكوه ساخته بود</a:t>
            </a:r>
            <a:r>
              <a:rPr lang="fa-IR" altLang="en-US" b="1" smtClean="0">
                <a:solidFill>
                  <a:schemeClr val="bg1"/>
                </a:solidFill>
              </a:rPr>
              <a:t> </a:t>
            </a:r>
            <a:r>
              <a:rPr lang="ar-SA" altLang="en-US" b="1" smtClean="0">
                <a:solidFill>
                  <a:schemeClr val="bg1"/>
                </a:solidFill>
              </a:rPr>
              <a:t>(قبة</a:t>
            </a:r>
            <a:r>
              <a:rPr lang="en-US" altLang="en-US" b="1" smtClean="0">
                <a:solidFill>
                  <a:schemeClr val="bg1"/>
                </a:solidFill>
              </a:rPr>
              <a:t> </a:t>
            </a:r>
            <a:r>
              <a:rPr lang="ar-SA" altLang="en-US" b="1" smtClean="0">
                <a:solidFill>
                  <a:schemeClr val="bg1"/>
                </a:solidFill>
              </a:rPr>
              <a:t>الصخره) كه با گنبد كليساى مزار عيسى (ع) برابرى مى كرد و صليبيان مهاجم را به حيرت</a:t>
            </a:r>
            <a:r>
              <a:rPr lang="fa-IR" altLang="en-US" b="1" smtClean="0">
                <a:solidFill>
                  <a:schemeClr val="bg1"/>
                </a:solidFill>
              </a:rPr>
              <a:t> </a:t>
            </a:r>
            <a:r>
              <a:rPr lang="ar-SA" altLang="en-US" b="1" smtClean="0">
                <a:solidFill>
                  <a:schemeClr val="bg1"/>
                </a:solidFill>
              </a:rPr>
              <a:t>مى</a:t>
            </a:r>
            <a:r>
              <a:rPr lang="fa-IR" altLang="en-US" b="1" smtClean="0">
                <a:solidFill>
                  <a:schemeClr val="bg1"/>
                </a:solidFill>
              </a:rPr>
              <a:t> </a:t>
            </a:r>
            <a:r>
              <a:rPr lang="ar-SA" altLang="en-US" b="1" smtClean="0">
                <a:solidFill>
                  <a:schemeClr val="bg1"/>
                </a:solidFill>
              </a:rPr>
              <a:t>افكند.</a:t>
            </a:r>
            <a:endParaRPr lang="fa-IR" altLang="en-US" b="1" smtClean="0">
              <a:solidFill>
                <a:schemeClr val="bg1"/>
              </a:solidFill>
            </a:endParaRPr>
          </a:p>
          <a:p>
            <a:pPr marL="284163" indent="-284163" algn="just" rtl="1" eaLnBrk="1" hangingPunct="1">
              <a:lnSpc>
                <a:spcPct val="120000"/>
              </a:lnSpc>
            </a:pPr>
            <a:r>
              <a:rPr lang="ar-SA" altLang="en-US" b="1" smtClean="0">
                <a:solidFill>
                  <a:schemeClr val="bg1"/>
                </a:solidFill>
              </a:rPr>
              <a:t>ديوار هشت گوش آن بنا و گنبد فراز آن، همه با موزائيك پوشانده شده بود</a:t>
            </a:r>
            <a:r>
              <a:rPr lang="fa-IR" altLang="en-US" b="1" smtClean="0">
                <a:solidFill>
                  <a:schemeClr val="bg1"/>
                </a:solidFill>
              </a:rPr>
              <a:t>.</a:t>
            </a:r>
          </a:p>
          <a:p>
            <a:pPr marL="284163" indent="-284163" algn="just" rtl="1" eaLnBrk="1" hangingPunct="1">
              <a:lnSpc>
                <a:spcPct val="120000"/>
              </a:lnSpc>
            </a:pPr>
            <a:r>
              <a:rPr lang="ar-SA" altLang="en-US" b="1" smtClean="0">
                <a:solidFill>
                  <a:schemeClr val="bg1"/>
                </a:solidFill>
              </a:rPr>
              <a:t>در داخل مسجد صخره مقدس قرار</a:t>
            </a:r>
            <a:r>
              <a:rPr lang="fa-IR" altLang="en-US" b="1" smtClean="0">
                <a:solidFill>
                  <a:schemeClr val="bg1"/>
                </a:solidFill>
              </a:rPr>
              <a:t> </a:t>
            </a:r>
            <a:r>
              <a:rPr lang="ar-SA" altLang="en-US" b="1" smtClean="0">
                <a:solidFill>
                  <a:schemeClr val="bg1"/>
                </a:solidFill>
              </a:rPr>
              <a:t>داشت و پيرامون آن را ستونهايى با سرستونهاى زرين فراگرفته بود.</a:t>
            </a:r>
            <a:endParaRPr lang="fa-IR" altLang="en-US" b="1" smtClean="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142875" y="1052513"/>
            <a:ext cx="8893175" cy="3197225"/>
          </a:xfrm>
        </p:spPr>
        <p:txBody>
          <a:bodyPr/>
          <a:lstStyle/>
          <a:p>
            <a:pPr marL="284163" indent="-284163" algn="just" rtl="1" eaLnBrk="1" hangingPunct="1">
              <a:lnSpc>
                <a:spcPct val="120000"/>
              </a:lnSpc>
            </a:pPr>
            <a:r>
              <a:rPr lang="ar-SA" altLang="en-US" sz="3000" b="1" smtClean="0">
                <a:solidFill>
                  <a:schemeClr val="bg1"/>
                </a:solidFill>
              </a:rPr>
              <a:t>اقوام و ملل جهان در آشنايى با هنر و بهره ورى از آن تقدّم و تأخ</a:t>
            </a:r>
            <a:r>
              <a:rPr lang="fa-IR" altLang="en-US" sz="3000" b="1" smtClean="0">
                <a:solidFill>
                  <a:schemeClr val="bg1"/>
                </a:solidFill>
              </a:rPr>
              <a:t>ّ</a:t>
            </a:r>
            <a:r>
              <a:rPr lang="ar-SA" altLang="en-US" sz="3000" b="1" smtClean="0">
                <a:solidFill>
                  <a:schemeClr val="bg1"/>
                </a:solidFill>
              </a:rPr>
              <a:t>ر دارند.</a:t>
            </a:r>
            <a:endParaRPr lang="fa-IR" altLang="en-US" sz="3000" b="1" smtClean="0">
              <a:solidFill>
                <a:schemeClr val="bg1"/>
              </a:solidFill>
            </a:endParaRPr>
          </a:p>
          <a:p>
            <a:pPr marL="284163" indent="-284163" algn="just" rtl="1" eaLnBrk="1" hangingPunct="1">
              <a:lnSpc>
                <a:spcPct val="120000"/>
              </a:lnSpc>
            </a:pPr>
            <a:r>
              <a:rPr lang="ar-SA" altLang="en-US" sz="3000" b="1" smtClean="0">
                <a:solidFill>
                  <a:schemeClr val="bg1"/>
                </a:solidFill>
              </a:rPr>
              <a:t>ايرانيان</a:t>
            </a:r>
            <a:r>
              <a:rPr lang="fa-IR" altLang="en-US" sz="3000" b="1" smtClean="0">
                <a:solidFill>
                  <a:schemeClr val="bg1"/>
                </a:solidFill>
              </a:rPr>
              <a:t> </a:t>
            </a:r>
            <a:r>
              <a:rPr lang="ar-SA" altLang="en-US" sz="3000" b="1" smtClean="0">
                <a:solidFill>
                  <a:schemeClr val="bg1"/>
                </a:solidFill>
              </a:rPr>
              <a:t>و روميان، سده ها پيش از ظهور اسلام با هنر آشنا شده بودند و هر يك از اين دو قوم، همزمان با</a:t>
            </a:r>
            <a:r>
              <a:rPr lang="fa-IR" altLang="en-US" sz="3000" b="1" smtClean="0">
                <a:solidFill>
                  <a:schemeClr val="bg1"/>
                </a:solidFill>
              </a:rPr>
              <a:t> </a:t>
            </a:r>
            <a:r>
              <a:rPr lang="ar-SA" altLang="en-US" sz="3000" b="1" smtClean="0">
                <a:solidFill>
                  <a:schemeClr val="bg1"/>
                </a:solidFill>
              </a:rPr>
              <a:t>ظهور اسلام، سنتهاى هنرى چند صد ساله داشتن</a:t>
            </a:r>
            <a:r>
              <a:rPr lang="fa-IR" altLang="en-US" sz="3000" b="1" smtClean="0">
                <a:solidFill>
                  <a:schemeClr val="bg1"/>
                </a:solidFill>
              </a:rPr>
              <a:t>د</a:t>
            </a:r>
            <a:r>
              <a:rPr lang="ar-SA" altLang="en-US" sz="3000" b="1" smtClean="0">
                <a:solidFill>
                  <a:schemeClr val="bg1"/>
                </a:solidFill>
              </a:rPr>
              <a:t>.</a:t>
            </a:r>
            <a:endParaRPr lang="fa-IR" altLang="en-US" sz="3000" b="1" smtClean="0">
              <a:solidFill>
                <a:schemeClr val="bg1"/>
              </a:solidFill>
            </a:endParaRPr>
          </a:p>
          <a:p>
            <a:pPr marL="284163" indent="-284163" algn="just" rtl="1" eaLnBrk="1" hangingPunct="1">
              <a:lnSpc>
                <a:spcPct val="120000"/>
              </a:lnSpc>
            </a:pPr>
            <a:r>
              <a:rPr lang="ar-SA" altLang="en-US" sz="3000" b="1" smtClean="0">
                <a:solidFill>
                  <a:schemeClr val="bg1"/>
                </a:solidFill>
              </a:rPr>
              <a:t>نخستين عربهاى مسلمان، نگاه خود را بر آثار هنرى جهان هنگامى انداختند</a:t>
            </a:r>
            <a:r>
              <a:rPr lang="fa-IR" altLang="en-US" sz="3000" b="1" smtClean="0">
                <a:solidFill>
                  <a:schemeClr val="bg1"/>
                </a:solidFill>
              </a:rPr>
              <a:t> </a:t>
            </a:r>
            <a:r>
              <a:rPr lang="ar-SA" altLang="en-US" sz="3000" b="1" smtClean="0">
                <a:solidFill>
                  <a:schemeClr val="bg1"/>
                </a:solidFill>
              </a:rPr>
              <a:t>كه يك دسته از سپاهيان آنان در مشرق، كاخ رها شده پادشاه ساسانى را در تيسفون تصاحب كرد</a:t>
            </a:r>
            <a:r>
              <a:rPr lang="fa-IR" altLang="en-US" sz="3000" b="1" smtClean="0">
                <a:solidFill>
                  <a:schemeClr val="bg1"/>
                </a:solidFill>
              </a:rPr>
              <a:t> </a:t>
            </a:r>
            <a:r>
              <a:rPr lang="ar-SA" altLang="en-US" sz="3000" b="1" smtClean="0">
                <a:solidFill>
                  <a:schemeClr val="bg1"/>
                </a:solidFill>
              </a:rPr>
              <a:t>و دسته ديگر در بيزانس پيشروى كرد و صحراى سينا را در نورديد و به سال ١٨ق به مصر رسيد و</a:t>
            </a:r>
            <a:r>
              <a:rPr lang="fa-IR" altLang="en-US" sz="3000" b="1" smtClean="0">
                <a:solidFill>
                  <a:schemeClr val="bg1"/>
                </a:solidFill>
              </a:rPr>
              <a:t> </a:t>
            </a:r>
            <a:r>
              <a:rPr lang="ar-SA" altLang="en-US" sz="3000" b="1" smtClean="0">
                <a:solidFill>
                  <a:schemeClr val="bg1"/>
                </a:solidFill>
              </a:rPr>
              <a:t>شهر اسكندريه را در اختيار گرفت.</a:t>
            </a:r>
            <a:r>
              <a:rPr lang="fa-IR" altLang="en-US" sz="3000" b="1" smtClean="0">
                <a:solidFill>
                  <a:schemeClr val="bg1"/>
                </a:solidFill>
              </a:rPr>
              <a:t> </a:t>
            </a:r>
          </a:p>
        </p:txBody>
      </p:sp>
      <p:sp>
        <p:nvSpPr>
          <p:cNvPr id="9219" name="Rectangle 5"/>
          <p:cNvSpPr>
            <a:spLocks noGrp="1" noChangeArrowheads="1"/>
          </p:cNvSpPr>
          <p:nvPr>
            <p:ph type="title"/>
          </p:nvPr>
        </p:nvSpPr>
        <p:spPr>
          <a:xfrm>
            <a:off x="457200" y="125413"/>
            <a:ext cx="8229600" cy="1143000"/>
          </a:xfrm>
          <a:noFill/>
        </p:spPr>
        <p:txBody>
          <a:bodyPr/>
          <a:lstStyle/>
          <a:p>
            <a:pPr eaLnBrk="1" hangingPunct="1"/>
            <a:r>
              <a:rPr lang="fa-IR" altLang="en-US" b="1" smtClean="0">
                <a:solidFill>
                  <a:srgbClr val="FFFF00"/>
                </a:solidFill>
              </a:rPr>
              <a:t>هنرهای اسلامی</a:t>
            </a:r>
            <a:endParaRPr lang="en-US" altLang="en-US" b="1" smtClean="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53975"/>
            <a:ext cx="8229600" cy="1143000"/>
          </a:xfrm>
        </p:spPr>
        <p:txBody>
          <a:bodyPr/>
          <a:lstStyle/>
          <a:p>
            <a:pPr eaLnBrk="1" hangingPunct="1"/>
            <a:r>
              <a:rPr lang="fa-IR" altLang="en-US" sz="5400" b="1" smtClean="0">
                <a:solidFill>
                  <a:srgbClr val="FFFF00"/>
                </a:solidFill>
              </a:rPr>
              <a:t>هنرهای اسلامی</a:t>
            </a:r>
            <a:endParaRPr lang="en-US" altLang="en-US" sz="5400" b="1" smtClean="0">
              <a:solidFill>
                <a:srgbClr val="FFFF00"/>
              </a:solidFill>
            </a:endParaRPr>
          </a:p>
        </p:txBody>
      </p:sp>
      <p:sp>
        <p:nvSpPr>
          <p:cNvPr id="46083" name="Rectangle 3"/>
          <p:cNvSpPr>
            <a:spLocks noGrp="1" noChangeArrowheads="1"/>
          </p:cNvSpPr>
          <p:nvPr>
            <p:ph type="body" idx="1"/>
          </p:nvPr>
        </p:nvSpPr>
        <p:spPr>
          <a:xfrm>
            <a:off x="179388" y="1196975"/>
            <a:ext cx="8748712" cy="3197225"/>
          </a:xfrm>
        </p:spPr>
        <p:txBody>
          <a:bodyPr/>
          <a:lstStyle/>
          <a:p>
            <a:pPr marL="284163" indent="-284163" algn="just" rtl="1" eaLnBrk="1" hangingPunct="1">
              <a:lnSpc>
                <a:spcPct val="120000"/>
              </a:lnSpc>
            </a:pPr>
            <a:r>
              <a:rPr lang="ar-SA" altLang="en-US" sz="3100" b="1" smtClean="0">
                <a:solidFill>
                  <a:schemeClr val="bg1"/>
                </a:solidFill>
              </a:rPr>
              <a:t>نود سالى از فرمانر</a:t>
            </a:r>
            <a:r>
              <a:rPr lang="fa-IR" altLang="en-US" sz="3100" b="1" smtClean="0">
                <a:solidFill>
                  <a:schemeClr val="bg1"/>
                </a:solidFill>
              </a:rPr>
              <a:t>وایی</a:t>
            </a:r>
            <a:r>
              <a:rPr lang="ar-SA" altLang="en-US" sz="3100" b="1" smtClean="0">
                <a:solidFill>
                  <a:schemeClr val="bg1"/>
                </a:solidFill>
              </a:rPr>
              <a:t> صليبيان بر بيت</a:t>
            </a:r>
            <a:r>
              <a:rPr lang="fa-IR" altLang="en-US" sz="3100" b="1" smtClean="0">
                <a:solidFill>
                  <a:schemeClr val="bg1"/>
                </a:solidFill>
              </a:rPr>
              <a:t> </a:t>
            </a:r>
            <a:r>
              <a:rPr lang="ar-SA" altLang="en-US" sz="3100" b="1" smtClean="0">
                <a:solidFill>
                  <a:schemeClr val="bg1"/>
                </a:solidFill>
              </a:rPr>
              <a:t>المقدس و كشورهاى مسيحى كنار سوريه گذشته بود كه</a:t>
            </a:r>
            <a:r>
              <a:rPr lang="fa-IR" altLang="en-US" sz="3100" b="1" smtClean="0">
                <a:solidFill>
                  <a:schemeClr val="bg1"/>
                </a:solidFill>
              </a:rPr>
              <a:t> </a:t>
            </a:r>
            <a:r>
              <a:rPr lang="ar-SA" altLang="en-US" sz="3100" b="1" smtClean="0">
                <a:solidFill>
                  <a:schemeClr val="bg1"/>
                </a:solidFill>
              </a:rPr>
              <a:t>يك جنگاور</a:t>
            </a:r>
            <a:r>
              <a:rPr lang="fa-IR" altLang="en-US" sz="3100" b="1" smtClean="0">
                <a:solidFill>
                  <a:schemeClr val="bg1"/>
                </a:solidFill>
              </a:rPr>
              <a:t> </a:t>
            </a:r>
            <a:r>
              <a:rPr lang="ar-SA" altLang="en-US" sz="3100" b="1" smtClean="0">
                <a:solidFill>
                  <a:schemeClr val="bg1"/>
                </a:solidFill>
              </a:rPr>
              <a:t>ك</a:t>
            </a:r>
            <a:r>
              <a:rPr lang="fa-IR" altLang="en-US" sz="3100" b="1" smtClean="0">
                <a:solidFill>
                  <a:schemeClr val="bg1"/>
                </a:solidFill>
              </a:rPr>
              <a:t>ُ</a:t>
            </a:r>
            <a:r>
              <a:rPr lang="ar-SA" altLang="en-US" sz="3100" b="1" smtClean="0">
                <a:solidFill>
                  <a:schemeClr val="bg1"/>
                </a:solidFill>
              </a:rPr>
              <a:t>رد، به نام </a:t>
            </a:r>
            <a:r>
              <a:rPr lang="fa-IR" altLang="en-US" sz="3100" b="1" smtClean="0">
                <a:solidFill>
                  <a:schemeClr val="bg1"/>
                </a:solidFill>
              </a:rPr>
              <a:t> </a:t>
            </a:r>
            <a:r>
              <a:rPr lang="ar-SA" altLang="en-US" sz="3100" b="1" smtClean="0">
                <a:solidFill>
                  <a:schemeClr val="bg1"/>
                </a:solidFill>
              </a:rPr>
              <a:t>صلاح الدين ايوبى، از راه رسيد و به برترى آنان پايان بخشيد.</a:t>
            </a:r>
            <a:endParaRPr lang="fa-IR" altLang="en-US" sz="3100" b="1" smtClean="0">
              <a:solidFill>
                <a:schemeClr val="bg1"/>
              </a:solidFill>
            </a:endParaRPr>
          </a:p>
          <a:p>
            <a:pPr marL="284163" indent="-284163" algn="just" rtl="1" eaLnBrk="1" hangingPunct="1">
              <a:lnSpc>
                <a:spcPct val="120000"/>
              </a:lnSpc>
            </a:pPr>
            <a:r>
              <a:rPr lang="ar-SA" altLang="en-US" sz="3100" b="1" smtClean="0">
                <a:solidFill>
                  <a:schemeClr val="bg1"/>
                </a:solidFill>
              </a:rPr>
              <a:t>وى</a:t>
            </a:r>
            <a:r>
              <a:rPr lang="fa-IR" altLang="en-US" sz="3100" b="1" smtClean="0">
                <a:solidFill>
                  <a:schemeClr val="bg1"/>
                </a:solidFill>
              </a:rPr>
              <a:t> که</a:t>
            </a:r>
            <a:r>
              <a:rPr lang="ar-SA" altLang="en-US" sz="3100" b="1" smtClean="0">
                <a:solidFill>
                  <a:schemeClr val="bg1"/>
                </a:solidFill>
              </a:rPr>
              <a:t> به</a:t>
            </a:r>
            <a:r>
              <a:rPr lang="fa-IR" altLang="en-US" sz="3100" b="1" smtClean="0">
                <a:solidFill>
                  <a:schemeClr val="bg1"/>
                </a:solidFill>
              </a:rPr>
              <a:t> </a:t>
            </a:r>
            <a:r>
              <a:rPr lang="ar-SA" altLang="en-US" sz="3100" b="1" smtClean="0">
                <a:solidFill>
                  <a:schemeClr val="bg1"/>
                </a:solidFill>
              </a:rPr>
              <a:t>سال </a:t>
            </a:r>
            <a:r>
              <a:rPr lang="fa-IR" altLang="en-US" sz="3100" b="1" smtClean="0">
                <a:solidFill>
                  <a:schemeClr val="bg1"/>
                </a:solidFill>
              </a:rPr>
              <a:t>5</a:t>
            </a:r>
            <a:r>
              <a:rPr lang="ar-SA" altLang="en-US" sz="3100" b="1" smtClean="0">
                <a:solidFill>
                  <a:schemeClr val="bg1"/>
                </a:solidFill>
              </a:rPr>
              <a:t>٩٧ق، مصر را از آخرين خليفه فاطمى آن سرزمين گرفت و به زير اطاعت خليفگان بغداد</a:t>
            </a:r>
            <a:r>
              <a:rPr lang="fa-IR" altLang="en-US" sz="3100" b="1" smtClean="0">
                <a:solidFill>
                  <a:schemeClr val="bg1"/>
                </a:solidFill>
              </a:rPr>
              <a:t> </a:t>
            </a:r>
            <a:r>
              <a:rPr lang="ar-SA" altLang="en-US" sz="3100" b="1" smtClean="0">
                <a:solidFill>
                  <a:schemeClr val="bg1"/>
                </a:solidFill>
              </a:rPr>
              <a:t>برد، نبرد با صليبيان را آغاز كرد و در </a:t>
            </a:r>
            <a:r>
              <a:rPr lang="fa-IR" altLang="en-US" sz="3100" b="1" smtClean="0">
                <a:solidFill>
                  <a:schemeClr val="bg1"/>
                </a:solidFill>
              </a:rPr>
              <a:t>6</a:t>
            </a:r>
            <a:r>
              <a:rPr lang="ar-SA" altLang="en-US" sz="3100" b="1" smtClean="0">
                <a:solidFill>
                  <a:schemeClr val="bg1"/>
                </a:solidFill>
              </a:rPr>
              <a:t>١</a:t>
            </a:r>
            <a:r>
              <a:rPr lang="fa-IR" altLang="en-US" sz="3100" b="1" smtClean="0">
                <a:solidFill>
                  <a:schemeClr val="bg1"/>
                </a:solidFill>
              </a:rPr>
              <a:t>4</a:t>
            </a:r>
            <a:r>
              <a:rPr lang="ar-SA" altLang="en-US" sz="3100" b="1" smtClean="0">
                <a:solidFill>
                  <a:schemeClr val="bg1"/>
                </a:solidFill>
              </a:rPr>
              <a:t>ق بيت المقدس را آزاد ساخت.</a:t>
            </a:r>
            <a:endParaRPr lang="fa-IR" altLang="en-US" sz="3100" b="1" smtClean="0">
              <a:solidFill>
                <a:schemeClr val="bg1"/>
              </a:solidFill>
            </a:endParaRPr>
          </a:p>
          <a:p>
            <a:pPr marL="284163" indent="-284163" algn="just" rtl="1" eaLnBrk="1" hangingPunct="1">
              <a:lnSpc>
                <a:spcPct val="120000"/>
              </a:lnSpc>
            </a:pPr>
            <a:r>
              <a:rPr lang="ar-SA" altLang="en-US" sz="3100" b="1" smtClean="0">
                <a:solidFill>
                  <a:schemeClr val="bg1"/>
                </a:solidFill>
              </a:rPr>
              <a:t>به روزگار او، بر</a:t>
            </a:r>
            <a:r>
              <a:rPr lang="fa-IR" altLang="en-US" sz="3100" b="1" smtClean="0">
                <a:solidFill>
                  <a:schemeClr val="bg1"/>
                </a:solidFill>
              </a:rPr>
              <a:t> </a:t>
            </a:r>
            <a:r>
              <a:rPr lang="ar-SA" altLang="en-US" sz="3100" b="1" smtClean="0">
                <a:solidFill>
                  <a:schemeClr val="bg1"/>
                </a:solidFill>
              </a:rPr>
              <a:t>تزئينات هنرى مسجدالاقصى افزوده </a:t>
            </a:r>
            <a:r>
              <a:rPr lang="fa-IR" altLang="en-US" sz="3100" b="1" smtClean="0">
                <a:solidFill>
                  <a:schemeClr val="bg1"/>
                </a:solidFill>
              </a:rPr>
              <a:t>شد</a:t>
            </a:r>
            <a:r>
              <a:rPr lang="ar-SA" altLang="en-US" sz="3100" b="1" smtClean="0">
                <a:solidFill>
                  <a:schemeClr val="bg1"/>
                </a:solidFill>
              </a:rPr>
              <a:t>.</a:t>
            </a:r>
            <a:endParaRPr lang="fa-IR" altLang="en-US" sz="3100" b="1" smtClean="0">
              <a:solidFill>
                <a:schemeClr val="bg1"/>
              </a:solidFill>
            </a:endParaRPr>
          </a:p>
          <a:p>
            <a:pPr marL="284163" indent="-284163" algn="just" rtl="1" eaLnBrk="1" hangingPunct="1">
              <a:lnSpc>
                <a:spcPct val="120000"/>
              </a:lnSpc>
            </a:pPr>
            <a:r>
              <a:rPr lang="ar-SA" altLang="en-US" sz="3100" b="1" smtClean="0">
                <a:solidFill>
                  <a:schemeClr val="bg1"/>
                </a:solidFill>
              </a:rPr>
              <a:t>منبرى از چوب سدر، كار حلب آوردند و محرابى</a:t>
            </a:r>
            <a:r>
              <a:rPr lang="fa-IR" altLang="en-US" sz="3100" b="1" smtClean="0">
                <a:solidFill>
                  <a:schemeClr val="bg1"/>
                </a:solidFill>
              </a:rPr>
              <a:t> </a:t>
            </a:r>
            <a:r>
              <a:rPr lang="ar-SA" altLang="en-US" sz="3100" b="1" smtClean="0">
                <a:solidFill>
                  <a:schemeClr val="bg1"/>
                </a:solidFill>
              </a:rPr>
              <a:t>ديگر در مسجد ساخته شد و پوشش زرين گنبد تجديد گشت.</a:t>
            </a:r>
            <a:endParaRPr lang="fa-IR" altLang="en-US" sz="3100" b="1" smtClean="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125413"/>
            <a:ext cx="8229600" cy="1143000"/>
          </a:xfrm>
        </p:spPr>
        <p:txBody>
          <a:bodyPr/>
          <a:lstStyle/>
          <a:p>
            <a:pPr eaLnBrk="1" hangingPunct="1"/>
            <a:r>
              <a:rPr lang="ar-SA" altLang="en-US" sz="5400" b="1" smtClean="0">
                <a:solidFill>
                  <a:srgbClr val="FFFF00"/>
                </a:solidFill>
              </a:rPr>
              <a:t>معمارى</a:t>
            </a:r>
            <a:endParaRPr lang="en-US" altLang="en-US" sz="5400" b="1" smtClean="0">
              <a:solidFill>
                <a:srgbClr val="FFFF00"/>
              </a:solidFill>
            </a:endParaRPr>
          </a:p>
        </p:txBody>
      </p:sp>
      <p:sp>
        <p:nvSpPr>
          <p:cNvPr id="48131" name="Rectangle 3"/>
          <p:cNvSpPr>
            <a:spLocks noGrp="1" noChangeArrowheads="1"/>
          </p:cNvSpPr>
          <p:nvPr>
            <p:ph type="body" idx="1"/>
          </p:nvPr>
        </p:nvSpPr>
        <p:spPr>
          <a:xfrm>
            <a:off x="144463" y="1384300"/>
            <a:ext cx="8964612" cy="3197225"/>
          </a:xfrm>
        </p:spPr>
        <p:txBody>
          <a:bodyPr/>
          <a:lstStyle/>
          <a:p>
            <a:pPr marL="284163" indent="-284163" algn="just" rtl="1" eaLnBrk="1" hangingPunct="1">
              <a:lnSpc>
                <a:spcPct val="135000"/>
              </a:lnSpc>
            </a:pPr>
            <a:r>
              <a:rPr lang="fa-IR" altLang="en-US" sz="2900" b="1" smtClean="0">
                <a:solidFill>
                  <a:schemeClr val="bg1"/>
                </a:solidFill>
              </a:rPr>
              <a:t>از </a:t>
            </a:r>
            <a:r>
              <a:rPr lang="ar-SA" altLang="en-US" sz="2900" b="1" smtClean="0">
                <a:solidFill>
                  <a:schemeClr val="bg1"/>
                </a:solidFill>
              </a:rPr>
              <a:t>سده</a:t>
            </a:r>
            <a:r>
              <a:rPr lang="fa-IR" altLang="en-US" sz="2900" b="1" smtClean="0">
                <a:solidFill>
                  <a:schemeClr val="bg1"/>
                </a:solidFill>
              </a:rPr>
              <a:t> </a:t>
            </a:r>
            <a:r>
              <a:rPr lang="ar-SA" altLang="en-US" sz="2900" b="1" smtClean="0">
                <a:solidFill>
                  <a:schemeClr val="bg1"/>
                </a:solidFill>
              </a:rPr>
              <a:t>چهارم هجرى به بعد، تركان آسياى مركزى به تدريج به سوى </a:t>
            </a:r>
            <a:r>
              <a:rPr lang="fa-IR" altLang="en-US" sz="2900" b="1" smtClean="0">
                <a:solidFill>
                  <a:schemeClr val="bg1"/>
                </a:solidFill>
              </a:rPr>
              <a:t>غرب </a:t>
            </a:r>
            <a:r>
              <a:rPr lang="ar-SA" altLang="en-US" sz="2900" b="1" smtClean="0">
                <a:solidFill>
                  <a:schemeClr val="bg1"/>
                </a:solidFill>
              </a:rPr>
              <a:t>پيشروى كردند و</a:t>
            </a:r>
            <a:r>
              <a:rPr lang="fa-IR" altLang="en-US" sz="2900" b="1" smtClean="0">
                <a:solidFill>
                  <a:schemeClr val="bg1"/>
                </a:solidFill>
              </a:rPr>
              <a:t> </a:t>
            </a:r>
            <a:r>
              <a:rPr lang="ar-SA" altLang="en-US" sz="2900" b="1" smtClean="0">
                <a:solidFill>
                  <a:schemeClr val="bg1"/>
                </a:solidFill>
              </a:rPr>
              <a:t>بخش وسيعى از ايران و بخشهايى از بين النهرين و سوريه و فلسطين را به تصرف درآوردند و</a:t>
            </a:r>
            <a:r>
              <a:rPr lang="fa-IR" altLang="en-US" sz="2900" b="1" smtClean="0">
                <a:solidFill>
                  <a:schemeClr val="bg1"/>
                </a:solidFill>
              </a:rPr>
              <a:t> </a:t>
            </a:r>
            <a:r>
              <a:rPr lang="ar-SA" altLang="en-US" sz="2900" b="1" smtClean="0">
                <a:solidFill>
                  <a:schemeClr val="bg1"/>
                </a:solidFill>
              </a:rPr>
              <a:t>مسلمان شدند.</a:t>
            </a:r>
            <a:endParaRPr lang="fa-IR" altLang="en-US" sz="2900" b="1" smtClean="0">
              <a:solidFill>
                <a:schemeClr val="bg1"/>
              </a:solidFill>
            </a:endParaRPr>
          </a:p>
          <a:p>
            <a:pPr marL="284163" indent="-284163" algn="just" rtl="1" eaLnBrk="1" hangingPunct="1">
              <a:lnSpc>
                <a:spcPct val="135000"/>
              </a:lnSpc>
            </a:pPr>
            <a:r>
              <a:rPr lang="ar-SA" altLang="en-US" sz="2900" b="1" smtClean="0">
                <a:solidFill>
                  <a:schemeClr val="bg1"/>
                </a:solidFill>
              </a:rPr>
              <a:t>حكومت خاندانهاى ترك، از آن زمان تا آغاز سده دهم هجرى كه قيام صفو</a:t>
            </a:r>
            <a:r>
              <a:rPr lang="fa-IR" altLang="en-US" sz="2900" b="1" smtClean="0">
                <a:solidFill>
                  <a:schemeClr val="bg1"/>
                </a:solidFill>
              </a:rPr>
              <a:t>یان</a:t>
            </a:r>
            <a:r>
              <a:rPr lang="ar-SA" altLang="en-US" sz="2900" b="1" smtClean="0">
                <a:solidFill>
                  <a:schemeClr val="bg1"/>
                </a:solidFill>
              </a:rPr>
              <a:t> آغاز شد، ادامه يافت.</a:t>
            </a:r>
            <a:r>
              <a:rPr lang="fa-IR" altLang="en-US" sz="2900" b="1" smtClean="0">
                <a:solidFill>
                  <a:schemeClr val="bg1"/>
                </a:solidFill>
              </a:rPr>
              <a:t> </a:t>
            </a:r>
            <a:r>
              <a:rPr lang="ar-SA" altLang="en-US" sz="2900" b="1" smtClean="0">
                <a:solidFill>
                  <a:schemeClr val="bg1"/>
                </a:solidFill>
              </a:rPr>
              <a:t>در اين دوران ششصد ساله، به ويژه در عهد تركان سلجوقى، ايران</a:t>
            </a:r>
            <a:r>
              <a:rPr lang="fa-IR" altLang="en-US" sz="2900" b="1" smtClean="0">
                <a:solidFill>
                  <a:schemeClr val="bg1"/>
                </a:solidFill>
              </a:rPr>
              <a:t> </a:t>
            </a:r>
            <a:r>
              <a:rPr lang="ar-SA" altLang="en-US" sz="2900" b="1" smtClean="0">
                <a:solidFill>
                  <a:schemeClr val="bg1"/>
                </a:solidFill>
              </a:rPr>
              <a:t>مهد هنر و هنرآفرينى در جهان اسلام بود.</a:t>
            </a:r>
            <a:endParaRPr lang="fa-IR" altLang="en-US" sz="2900" b="1" smtClean="0">
              <a:solidFill>
                <a:schemeClr val="bg1"/>
              </a:solidFill>
            </a:endParaRPr>
          </a:p>
          <a:p>
            <a:pPr marL="284163" indent="-284163" algn="just" rtl="1" eaLnBrk="1" hangingPunct="1">
              <a:lnSpc>
                <a:spcPct val="135000"/>
              </a:lnSpc>
            </a:pPr>
            <a:r>
              <a:rPr lang="ar-SA" altLang="en-US" sz="2900" b="1" smtClean="0">
                <a:solidFill>
                  <a:schemeClr val="bg1"/>
                </a:solidFill>
              </a:rPr>
              <a:t>تشكيل دولت سلجوقى در ايران و</a:t>
            </a:r>
            <a:r>
              <a:rPr lang="fa-IR" altLang="en-US" sz="2900" b="1" smtClean="0">
                <a:solidFill>
                  <a:schemeClr val="bg1"/>
                </a:solidFill>
              </a:rPr>
              <a:t> </a:t>
            </a:r>
            <a:r>
              <a:rPr lang="ar-SA" altLang="en-US" sz="2900" b="1" smtClean="0">
                <a:solidFill>
                  <a:schemeClr val="bg1"/>
                </a:solidFill>
              </a:rPr>
              <a:t>بين</a:t>
            </a:r>
            <a:r>
              <a:rPr lang="fa-IR" altLang="en-US" sz="2900" b="1" smtClean="0">
                <a:solidFill>
                  <a:schemeClr val="bg1"/>
                </a:solidFill>
              </a:rPr>
              <a:t> </a:t>
            </a:r>
            <a:r>
              <a:rPr lang="ar-SA" altLang="en-US" sz="2900" b="1" smtClean="0">
                <a:solidFill>
                  <a:schemeClr val="bg1"/>
                </a:solidFill>
              </a:rPr>
              <a:t>النهرين و آسياى صغير و قفقاز نقطه عطفى در بازگشت دوباره ايرانيان به فعاليتهاى هنرى شد.</a:t>
            </a:r>
            <a:endParaRPr lang="fa-IR" altLang="en-US" sz="2900" b="1" smtClean="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53975"/>
            <a:ext cx="8229600" cy="1143000"/>
          </a:xfrm>
        </p:spPr>
        <p:txBody>
          <a:bodyPr/>
          <a:lstStyle/>
          <a:p>
            <a:pPr rtl="1" eaLnBrk="1" hangingPunct="1"/>
            <a:r>
              <a:rPr lang="ar-SA" altLang="en-US" sz="5400" b="1" smtClean="0">
                <a:solidFill>
                  <a:srgbClr val="FFFF00"/>
                </a:solidFill>
              </a:rPr>
              <a:t>معمارى</a:t>
            </a:r>
            <a:r>
              <a:rPr lang="fa-IR" altLang="en-US" sz="5400" b="1" smtClean="0">
                <a:solidFill>
                  <a:srgbClr val="FFFF00"/>
                </a:solidFill>
              </a:rPr>
              <a:t>: مساجد</a:t>
            </a:r>
            <a:endParaRPr lang="en-US" altLang="en-US" sz="5400" b="1" smtClean="0">
              <a:solidFill>
                <a:srgbClr val="FFFF00"/>
              </a:solidFill>
            </a:endParaRPr>
          </a:p>
        </p:txBody>
      </p:sp>
      <p:sp>
        <p:nvSpPr>
          <p:cNvPr id="50179" name="Rectangle 3"/>
          <p:cNvSpPr>
            <a:spLocks noGrp="1" noChangeArrowheads="1"/>
          </p:cNvSpPr>
          <p:nvPr>
            <p:ph type="body" idx="1"/>
          </p:nvPr>
        </p:nvSpPr>
        <p:spPr>
          <a:xfrm>
            <a:off x="179388" y="1095375"/>
            <a:ext cx="8999537" cy="3197225"/>
          </a:xfrm>
        </p:spPr>
        <p:txBody>
          <a:bodyPr/>
          <a:lstStyle/>
          <a:p>
            <a:pPr marL="284163" indent="-284163" algn="just" rtl="1" eaLnBrk="1" hangingPunct="1">
              <a:lnSpc>
                <a:spcPct val="120000"/>
              </a:lnSpc>
            </a:pPr>
            <a:r>
              <a:rPr lang="ar-SA" altLang="en-US" sz="2800" b="1" smtClean="0">
                <a:solidFill>
                  <a:schemeClr val="bg1"/>
                </a:solidFill>
              </a:rPr>
              <a:t>در مسجدسازى، ايرانيان مسلمان ابتدا از همان شيوه مسجدسازى با ستون - كه در جهان عرب</a:t>
            </a:r>
            <a:r>
              <a:rPr lang="fa-IR" altLang="en-US" sz="2800" b="1" smtClean="0">
                <a:solidFill>
                  <a:schemeClr val="bg1"/>
                </a:solidFill>
              </a:rPr>
              <a:t> </a:t>
            </a:r>
            <a:r>
              <a:rPr lang="ar-SA" altLang="en-US" sz="2800" b="1" smtClean="0">
                <a:solidFill>
                  <a:schemeClr val="bg1"/>
                </a:solidFill>
              </a:rPr>
              <a:t>معمول بود - پيروى كردند؛ اما چندى نگذشت پايه هاى آجرى را جانشين ستونهاى سنگى ساختند</a:t>
            </a:r>
            <a:r>
              <a:rPr lang="fa-IR" altLang="en-US" sz="2800" b="1" smtClean="0">
                <a:solidFill>
                  <a:schemeClr val="bg1"/>
                </a:solidFill>
              </a:rPr>
              <a:t> </a:t>
            </a:r>
            <a:r>
              <a:rPr lang="ar-SA" altLang="en-US" sz="2800" b="1" smtClean="0">
                <a:solidFill>
                  <a:schemeClr val="bg1"/>
                </a:solidFill>
              </a:rPr>
              <a:t>و طاقهاى قوس دار گوناگونى را ابداع كردند كه با آجر بسته مى شد.</a:t>
            </a:r>
            <a:endParaRPr lang="fa-IR" altLang="en-US" sz="2800" b="1" smtClean="0">
              <a:solidFill>
                <a:schemeClr val="bg1"/>
              </a:solidFill>
            </a:endParaRPr>
          </a:p>
          <a:p>
            <a:pPr marL="284163" indent="-284163" algn="just" rtl="1" eaLnBrk="1" hangingPunct="1">
              <a:lnSpc>
                <a:spcPct val="120000"/>
              </a:lnSpc>
            </a:pPr>
            <a:r>
              <a:rPr lang="ar-SA" altLang="en-US" sz="2800" b="1" smtClean="0">
                <a:solidFill>
                  <a:schemeClr val="bg1"/>
                </a:solidFill>
              </a:rPr>
              <a:t>با اين همه ظهور شيوه خاص</a:t>
            </a:r>
            <a:r>
              <a:rPr lang="fa-IR" altLang="en-US" sz="2800" b="1" smtClean="0">
                <a:solidFill>
                  <a:schemeClr val="bg1"/>
                </a:solidFill>
              </a:rPr>
              <a:t> </a:t>
            </a:r>
            <a:r>
              <a:rPr lang="ar-SA" altLang="en-US" sz="2800" b="1" smtClean="0">
                <a:solidFill>
                  <a:schemeClr val="bg1"/>
                </a:solidFill>
              </a:rPr>
              <a:t>مسجدسازى ايرانى با استفاده از ايوان يا رواق - كه يكى از ويژگى هاى آشكار خانه هاى ايرانى،</a:t>
            </a:r>
            <a:r>
              <a:rPr lang="fa-IR" altLang="en-US" sz="2800" b="1" smtClean="0">
                <a:solidFill>
                  <a:schemeClr val="bg1"/>
                </a:solidFill>
              </a:rPr>
              <a:t> </a:t>
            </a:r>
            <a:r>
              <a:rPr lang="ar-SA" altLang="en-US" sz="2800" b="1" smtClean="0">
                <a:solidFill>
                  <a:schemeClr val="bg1"/>
                </a:solidFill>
              </a:rPr>
              <a:t>به</a:t>
            </a:r>
            <a:r>
              <a:rPr lang="fa-IR" altLang="en-US" sz="2800" b="1" smtClean="0">
                <a:solidFill>
                  <a:schemeClr val="bg1"/>
                </a:solidFill>
              </a:rPr>
              <a:t> </a:t>
            </a:r>
            <a:r>
              <a:rPr lang="ar-SA" altLang="en-US" sz="2800" b="1" smtClean="0">
                <a:solidFill>
                  <a:schemeClr val="bg1"/>
                </a:solidFill>
              </a:rPr>
              <a:t>ويژه در نواحى شرقى كشور و در معمارى كاخهاى عهد ساسانى بود</a:t>
            </a:r>
            <a:r>
              <a:rPr lang="fa-IR" altLang="en-US" sz="2800" b="1" smtClean="0">
                <a:solidFill>
                  <a:schemeClr val="bg1"/>
                </a:solidFill>
              </a:rPr>
              <a:t> - </a:t>
            </a:r>
            <a:r>
              <a:rPr lang="ar-SA" altLang="en-US" sz="2800" b="1" smtClean="0">
                <a:solidFill>
                  <a:schemeClr val="bg1"/>
                </a:solidFill>
              </a:rPr>
              <a:t>ميسر </a:t>
            </a:r>
            <a:r>
              <a:rPr lang="fa-IR" altLang="en-US" sz="2800" b="1" smtClean="0">
                <a:solidFill>
                  <a:schemeClr val="bg1"/>
                </a:solidFill>
              </a:rPr>
              <a:t>شد</a:t>
            </a:r>
            <a:r>
              <a:rPr lang="ar-SA" altLang="en-US" sz="2800" b="1" smtClean="0">
                <a:solidFill>
                  <a:schemeClr val="bg1"/>
                </a:solidFill>
              </a:rPr>
              <a:t>.</a:t>
            </a:r>
            <a:endParaRPr lang="fa-IR" altLang="en-US" sz="2800" b="1" smtClean="0">
              <a:solidFill>
                <a:schemeClr val="bg1"/>
              </a:solidFill>
            </a:endParaRPr>
          </a:p>
          <a:p>
            <a:pPr marL="284163" indent="-284163" algn="just" rtl="1" eaLnBrk="1" hangingPunct="1">
              <a:lnSpc>
                <a:spcPct val="120000"/>
              </a:lnSpc>
            </a:pPr>
            <a:r>
              <a:rPr lang="ar-SA" altLang="en-US" sz="2800" b="1" smtClean="0">
                <a:solidFill>
                  <a:schemeClr val="bg1"/>
                </a:solidFill>
              </a:rPr>
              <a:t> پژوهشگران تاريخ هنر به اين پرسش كه ايوان نسبتا</a:t>
            </a:r>
            <a:r>
              <a:rPr lang="fa-IR" altLang="en-US" sz="2800" b="1" smtClean="0">
                <a:solidFill>
                  <a:schemeClr val="bg1"/>
                </a:solidFill>
              </a:rPr>
              <a:t>ً</a:t>
            </a:r>
            <a:r>
              <a:rPr lang="ar-SA" altLang="en-US" sz="2800" b="1" smtClean="0">
                <a:solidFill>
                  <a:schemeClr val="bg1"/>
                </a:solidFill>
              </a:rPr>
              <a:t> كم عمق جلوى</a:t>
            </a:r>
            <a:r>
              <a:rPr lang="fa-IR" altLang="en-US" sz="2800" b="1" smtClean="0">
                <a:solidFill>
                  <a:schemeClr val="bg1"/>
                </a:solidFill>
              </a:rPr>
              <a:t> </a:t>
            </a:r>
            <a:r>
              <a:rPr lang="ar-SA" altLang="en-US" sz="2800" b="1" smtClean="0">
                <a:solidFill>
                  <a:schemeClr val="bg1"/>
                </a:solidFill>
              </a:rPr>
              <a:t>نمازخانه (محراب) - كه مقدس ترين محل مسجد به شمار مى آيد</a:t>
            </a:r>
            <a:r>
              <a:rPr lang="fa-IR" altLang="en-US" sz="2800" b="1" smtClean="0">
                <a:solidFill>
                  <a:schemeClr val="bg1"/>
                </a:solidFill>
              </a:rPr>
              <a:t> - </a:t>
            </a:r>
            <a:r>
              <a:rPr lang="ar-SA" altLang="en-US" sz="2800" b="1" smtClean="0">
                <a:solidFill>
                  <a:schemeClr val="bg1"/>
                </a:solidFill>
              </a:rPr>
              <a:t>چگونه پيدا شد، پاسخهاى گوناگون داده اند.</a:t>
            </a:r>
            <a:endParaRPr lang="fa-IR" altLang="en-US" sz="2800" b="1" smtClean="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44450"/>
            <a:ext cx="8229600" cy="1143000"/>
          </a:xfrm>
        </p:spPr>
        <p:txBody>
          <a:bodyPr/>
          <a:lstStyle/>
          <a:p>
            <a:pPr eaLnBrk="1" hangingPunct="1"/>
            <a:r>
              <a:rPr lang="ar-SA" altLang="en-US" sz="5400" b="1" smtClean="0">
                <a:solidFill>
                  <a:srgbClr val="FFFF00"/>
                </a:solidFill>
              </a:rPr>
              <a:t>معمارى</a:t>
            </a:r>
            <a:r>
              <a:rPr lang="fa-IR" altLang="en-US" sz="5400" b="1" smtClean="0">
                <a:solidFill>
                  <a:srgbClr val="FFFF00"/>
                </a:solidFill>
              </a:rPr>
              <a:t>: مساجد</a:t>
            </a:r>
            <a:endParaRPr lang="en-US" altLang="en-US" sz="5400" b="1" smtClean="0">
              <a:solidFill>
                <a:srgbClr val="FFFF00"/>
              </a:solidFill>
            </a:endParaRPr>
          </a:p>
        </p:txBody>
      </p:sp>
      <p:sp>
        <p:nvSpPr>
          <p:cNvPr id="52227" name="Rectangle 3"/>
          <p:cNvSpPr>
            <a:spLocks noGrp="1" noChangeArrowheads="1"/>
          </p:cNvSpPr>
          <p:nvPr>
            <p:ph type="body" idx="1"/>
          </p:nvPr>
        </p:nvSpPr>
        <p:spPr>
          <a:xfrm>
            <a:off x="395288" y="1052513"/>
            <a:ext cx="8496300" cy="3197225"/>
          </a:xfrm>
        </p:spPr>
        <p:txBody>
          <a:bodyPr/>
          <a:lstStyle/>
          <a:p>
            <a:pPr marL="284163" indent="-284163" algn="just" rtl="1" eaLnBrk="1" hangingPunct="1">
              <a:lnSpc>
                <a:spcPct val="120000"/>
              </a:lnSpc>
            </a:pPr>
            <a:r>
              <a:rPr lang="ar-SA" altLang="en-US" sz="3000" b="1" smtClean="0">
                <a:solidFill>
                  <a:schemeClr val="bg1"/>
                </a:solidFill>
              </a:rPr>
              <a:t>شايد بتوان اساس آن را در شكل</a:t>
            </a:r>
            <a:r>
              <a:rPr lang="fa-IR" altLang="en-US" sz="3000" b="1" smtClean="0">
                <a:solidFill>
                  <a:schemeClr val="bg1"/>
                </a:solidFill>
              </a:rPr>
              <a:t> </a:t>
            </a:r>
            <a:r>
              <a:rPr lang="ar-SA" altLang="en-US" sz="3000" b="1" smtClean="0">
                <a:solidFill>
                  <a:schemeClr val="bg1"/>
                </a:solidFill>
              </a:rPr>
              <a:t>آتشكد ههاى ايرانى در دوره ساسانى جستجو كرد، كه پس از ورود اسلام به ايران در ربع اول سده</a:t>
            </a:r>
            <a:r>
              <a:rPr lang="fa-IR" altLang="en-US" sz="3000" b="1" smtClean="0">
                <a:solidFill>
                  <a:schemeClr val="bg1"/>
                </a:solidFill>
              </a:rPr>
              <a:t> </a:t>
            </a:r>
            <a:r>
              <a:rPr lang="ar-SA" altLang="en-US" sz="3000" b="1" smtClean="0">
                <a:solidFill>
                  <a:schemeClr val="bg1"/>
                </a:solidFill>
              </a:rPr>
              <a:t>اول هجرى، برخى از آنها به جايگاه نيايش مسلمانان مبدل شد.</a:t>
            </a:r>
            <a:endParaRPr lang="fa-IR" altLang="en-US" sz="3000" b="1" smtClean="0">
              <a:solidFill>
                <a:schemeClr val="bg1"/>
              </a:solidFill>
            </a:endParaRPr>
          </a:p>
          <a:p>
            <a:pPr marL="284163" indent="-284163" algn="just" rtl="1" eaLnBrk="1" hangingPunct="1">
              <a:lnSpc>
                <a:spcPct val="120000"/>
              </a:lnSpc>
            </a:pPr>
            <a:r>
              <a:rPr lang="ar-SA" altLang="en-US" sz="3000" b="1" smtClean="0">
                <a:solidFill>
                  <a:schemeClr val="bg1"/>
                </a:solidFill>
              </a:rPr>
              <a:t>مسجد جامع اصفهان و يا مسجدى كه به سال </a:t>
            </a:r>
            <a:r>
              <a:rPr lang="fa-IR" altLang="en-US" sz="3000" b="1" smtClean="0">
                <a:solidFill>
                  <a:schemeClr val="bg1"/>
                </a:solidFill>
              </a:rPr>
              <a:t>5</a:t>
            </a:r>
            <a:r>
              <a:rPr lang="ar-SA" altLang="en-US" sz="3000" b="1" smtClean="0">
                <a:solidFill>
                  <a:schemeClr val="bg1"/>
                </a:solidFill>
              </a:rPr>
              <a:t>٣٠ق در زواره ساخته شد و هنوز بر</a:t>
            </a:r>
            <a:r>
              <a:rPr lang="fa-IR" altLang="en-US" sz="3000" b="1" smtClean="0">
                <a:solidFill>
                  <a:schemeClr val="bg1"/>
                </a:solidFill>
              </a:rPr>
              <a:t> </a:t>
            </a:r>
            <a:r>
              <a:rPr lang="ar-SA" altLang="en-US" sz="3000" b="1" smtClean="0">
                <a:solidFill>
                  <a:schemeClr val="bg1"/>
                </a:solidFill>
              </a:rPr>
              <a:t>جاى مانده، بايد نخستين مسجد </a:t>
            </a:r>
            <a:r>
              <a:rPr lang="fa-IR" altLang="en-US" sz="3000" b="1" smtClean="0">
                <a:solidFill>
                  <a:schemeClr val="bg1"/>
                </a:solidFill>
              </a:rPr>
              <a:t>       </a:t>
            </a:r>
            <a:r>
              <a:rPr lang="ar-SA" altLang="en-US" sz="3000" b="1" smtClean="0">
                <a:solidFill>
                  <a:schemeClr val="bg1"/>
                </a:solidFill>
              </a:rPr>
              <a:t>تاريخ دارى باشد كه در آن، از معمارى چهار ايوانى استفاده شده</a:t>
            </a:r>
            <a:r>
              <a:rPr lang="fa-IR" altLang="en-US" sz="3000" b="1" smtClean="0">
                <a:solidFill>
                  <a:schemeClr val="bg1"/>
                </a:solidFill>
              </a:rPr>
              <a:t> </a:t>
            </a:r>
            <a:r>
              <a:rPr lang="ar-SA" altLang="en-US" sz="3000" b="1" smtClean="0">
                <a:solidFill>
                  <a:schemeClr val="bg1"/>
                </a:solidFill>
              </a:rPr>
              <a:t>است.</a:t>
            </a:r>
            <a:endParaRPr lang="fa-IR" altLang="en-US" sz="3000" b="1" smtClean="0">
              <a:solidFill>
                <a:schemeClr val="bg1"/>
              </a:solidFill>
            </a:endParaRPr>
          </a:p>
          <a:p>
            <a:pPr marL="284163" indent="-284163" algn="just" rtl="1" eaLnBrk="1" hangingPunct="1">
              <a:lnSpc>
                <a:spcPct val="120000"/>
              </a:lnSpc>
            </a:pPr>
            <a:r>
              <a:rPr lang="ar-SA" altLang="en-US" sz="3000" b="1" smtClean="0">
                <a:solidFill>
                  <a:schemeClr val="bg1"/>
                </a:solidFill>
              </a:rPr>
              <a:t>مسجد </a:t>
            </a:r>
            <a:r>
              <a:rPr lang="fa-IR" altLang="en-US" sz="3000" b="1" smtClean="0">
                <a:solidFill>
                  <a:schemeClr val="bg1"/>
                </a:solidFill>
              </a:rPr>
              <a:t>جامع </a:t>
            </a:r>
            <a:r>
              <a:rPr lang="ar-SA" altLang="en-US" sz="3000" b="1" smtClean="0">
                <a:solidFill>
                  <a:schemeClr val="bg1"/>
                </a:solidFill>
              </a:rPr>
              <a:t>اصفهان داراى حياطى پهناور و چهار طاق كمانى بزرگ با ايوانى در چهار سوى</a:t>
            </a:r>
            <a:r>
              <a:rPr lang="fa-IR" altLang="en-US" sz="3000" b="1" smtClean="0">
                <a:solidFill>
                  <a:schemeClr val="bg1"/>
                </a:solidFill>
              </a:rPr>
              <a:t> </a:t>
            </a:r>
            <a:r>
              <a:rPr lang="ar-SA" altLang="en-US" sz="3000" b="1" smtClean="0">
                <a:solidFill>
                  <a:schemeClr val="bg1"/>
                </a:solidFill>
              </a:rPr>
              <a:t>مسجد بود.</a:t>
            </a:r>
            <a:endParaRPr lang="fa-IR" altLang="en-US" sz="3000" b="1" smtClean="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88913"/>
            <a:ext cx="8229600" cy="1143000"/>
          </a:xfrm>
        </p:spPr>
        <p:txBody>
          <a:bodyPr/>
          <a:lstStyle/>
          <a:p>
            <a:pPr eaLnBrk="1" hangingPunct="1"/>
            <a:r>
              <a:rPr lang="ar-SA" altLang="en-US" sz="5400" b="1" smtClean="0">
                <a:solidFill>
                  <a:srgbClr val="FFFF00"/>
                </a:solidFill>
              </a:rPr>
              <a:t>معمارى</a:t>
            </a:r>
            <a:r>
              <a:rPr lang="fa-IR" altLang="en-US" sz="5400" b="1" smtClean="0">
                <a:solidFill>
                  <a:srgbClr val="FFFF00"/>
                </a:solidFill>
              </a:rPr>
              <a:t>: مساجد</a:t>
            </a:r>
            <a:endParaRPr lang="en-US" altLang="en-US" sz="5400" b="1" smtClean="0">
              <a:solidFill>
                <a:srgbClr val="FFFF00"/>
              </a:solidFill>
            </a:endParaRPr>
          </a:p>
        </p:txBody>
      </p:sp>
      <p:sp>
        <p:nvSpPr>
          <p:cNvPr id="54275" name="Rectangle 3"/>
          <p:cNvSpPr>
            <a:spLocks noGrp="1" noChangeArrowheads="1"/>
          </p:cNvSpPr>
          <p:nvPr>
            <p:ph type="body" idx="1"/>
          </p:nvPr>
        </p:nvSpPr>
        <p:spPr>
          <a:xfrm>
            <a:off x="396875" y="1384300"/>
            <a:ext cx="8351838" cy="3197225"/>
          </a:xfrm>
          <a:noFill/>
        </p:spPr>
        <p:txBody>
          <a:bodyPr/>
          <a:lstStyle/>
          <a:p>
            <a:pPr marL="284163" indent="-284163" algn="just" rtl="1" eaLnBrk="1" hangingPunct="1">
              <a:lnSpc>
                <a:spcPct val="120000"/>
              </a:lnSpc>
            </a:pPr>
            <a:r>
              <a:rPr lang="ar-SA" altLang="en-US" sz="3100" b="1" smtClean="0">
                <a:solidFill>
                  <a:schemeClr val="bg1"/>
                </a:solidFill>
              </a:rPr>
              <a:t>آنچه كه از لحاظ هنرى بر اين بناها جذابيت خاص </a:t>
            </a:r>
            <a:r>
              <a:rPr lang="fa-IR" altLang="en-US" sz="3100" b="1" smtClean="0">
                <a:solidFill>
                  <a:schemeClr val="bg1"/>
                </a:solidFill>
              </a:rPr>
              <a:t>می </a:t>
            </a:r>
            <a:r>
              <a:rPr lang="ar-SA" altLang="en-US" sz="3100" b="1" smtClean="0">
                <a:solidFill>
                  <a:schemeClr val="bg1"/>
                </a:solidFill>
              </a:rPr>
              <a:t>بخشد، تزئينات آنها بود كه از سده</a:t>
            </a:r>
            <a:r>
              <a:rPr lang="fa-IR" altLang="en-US" sz="3100" b="1" smtClean="0">
                <a:solidFill>
                  <a:schemeClr val="bg1"/>
                </a:solidFill>
              </a:rPr>
              <a:t> </a:t>
            </a:r>
            <a:r>
              <a:rPr lang="ar-SA" altLang="en-US" sz="3100" b="1" smtClean="0">
                <a:solidFill>
                  <a:schemeClr val="bg1"/>
                </a:solidFill>
              </a:rPr>
              <a:t>چهارم هجرى با جفت كارى آجرها بر جدار خارجى بنا آغاز شد و سپس مانند يك تزئين الحاقى</a:t>
            </a:r>
            <a:r>
              <a:rPr lang="fa-IR" altLang="en-US" sz="3100" b="1" smtClean="0">
                <a:solidFill>
                  <a:schemeClr val="bg1"/>
                </a:solidFill>
              </a:rPr>
              <a:t> </a:t>
            </a:r>
            <a:r>
              <a:rPr lang="ar-SA" altLang="en-US" sz="3100" b="1" smtClean="0">
                <a:solidFill>
                  <a:schemeClr val="bg1"/>
                </a:solidFill>
              </a:rPr>
              <a:t>به نقر</a:t>
            </a:r>
            <a:r>
              <a:rPr lang="fa-IR" altLang="en-US" sz="3100" b="1" smtClean="0">
                <a:solidFill>
                  <a:schemeClr val="bg1"/>
                </a:solidFill>
              </a:rPr>
              <a:t>ه</a:t>
            </a:r>
            <a:r>
              <a:rPr lang="ar-SA" altLang="en-US" sz="3100" b="1" smtClean="0">
                <a:solidFill>
                  <a:schemeClr val="bg1"/>
                </a:solidFill>
              </a:rPr>
              <a:t> و حكاكى نقوش بر سطح باريك ملاط واقع در ميان قسمتهاى آجركارى شده بدل شد و</a:t>
            </a:r>
            <a:r>
              <a:rPr lang="fa-IR" altLang="en-US" sz="3100" b="1" smtClean="0">
                <a:solidFill>
                  <a:schemeClr val="bg1"/>
                </a:solidFill>
              </a:rPr>
              <a:t> </a:t>
            </a:r>
            <a:r>
              <a:rPr lang="ar-SA" altLang="en-US" sz="3100" b="1" smtClean="0">
                <a:solidFill>
                  <a:schemeClr val="bg1"/>
                </a:solidFill>
              </a:rPr>
              <a:t>كم</a:t>
            </a:r>
            <a:r>
              <a:rPr lang="fa-IR" altLang="en-US" sz="3100" b="1" smtClean="0">
                <a:solidFill>
                  <a:schemeClr val="bg1"/>
                </a:solidFill>
              </a:rPr>
              <a:t> </a:t>
            </a:r>
            <a:r>
              <a:rPr lang="ar-SA" altLang="en-US" sz="3100" b="1" smtClean="0">
                <a:solidFill>
                  <a:schemeClr val="bg1"/>
                </a:solidFill>
              </a:rPr>
              <a:t>كم پيوند خود را با بدنه اصلى بنا بريد و به صورت واحدهاى تزئينى در قالبهايى كوچك و</a:t>
            </a:r>
            <a:r>
              <a:rPr lang="fa-IR" altLang="en-US" sz="3100" b="1" smtClean="0">
                <a:solidFill>
                  <a:schemeClr val="bg1"/>
                </a:solidFill>
              </a:rPr>
              <a:t> </a:t>
            </a:r>
            <a:r>
              <a:rPr lang="ar-SA" altLang="en-US" sz="3100" b="1" smtClean="0">
                <a:solidFill>
                  <a:schemeClr val="bg1"/>
                </a:solidFill>
              </a:rPr>
              <a:t>مجزا درآمد و زينت بخش پوسته خارجى بنا شد</a:t>
            </a:r>
            <a:r>
              <a:rPr lang="fa-IR" altLang="en-US" sz="3100" b="1" smtClean="0">
                <a:solidFill>
                  <a:schemeClr val="bg1"/>
                </a:solidFill>
              </a:rPr>
              <a:t>؛   </a:t>
            </a:r>
            <a:r>
              <a:rPr lang="ar-SA" altLang="en-US" sz="3100" b="1" smtClean="0">
                <a:solidFill>
                  <a:schemeClr val="bg1"/>
                </a:solidFill>
              </a:rPr>
              <a:t>بى آن كه از لحاظ فن معمارى ارتباطى با</a:t>
            </a:r>
            <a:r>
              <a:rPr lang="fa-IR" altLang="en-US" sz="3100" b="1" smtClean="0">
                <a:solidFill>
                  <a:schemeClr val="bg1"/>
                </a:solidFill>
              </a:rPr>
              <a:t> </a:t>
            </a:r>
            <a:r>
              <a:rPr lang="ar-SA" altLang="en-US" sz="3100" b="1" smtClean="0">
                <a:solidFill>
                  <a:schemeClr val="bg1"/>
                </a:solidFill>
              </a:rPr>
              <a:t>استخوان</a:t>
            </a:r>
            <a:r>
              <a:rPr lang="fa-IR" altLang="en-US" sz="3100" b="1" smtClean="0">
                <a:solidFill>
                  <a:schemeClr val="bg1"/>
                </a:solidFill>
              </a:rPr>
              <a:t> </a:t>
            </a:r>
            <a:r>
              <a:rPr lang="ar-SA" altLang="en-US" sz="3100" b="1" smtClean="0">
                <a:solidFill>
                  <a:schemeClr val="bg1"/>
                </a:solidFill>
              </a:rPr>
              <a:t>بندى درونى آن داشته باشد.</a:t>
            </a:r>
            <a:endParaRPr lang="fa-IR" altLang="en-US" sz="3100" b="1" smtClean="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90488"/>
            <a:ext cx="8229600" cy="1143001"/>
          </a:xfrm>
        </p:spPr>
        <p:txBody>
          <a:bodyPr/>
          <a:lstStyle/>
          <a:p>
            <a:pPr eaLnBrk="1" hangingPunct="1"/>
            <a:r>
              <a:rPr lang="ar-SA" altLang="en-US" sz="5400" b="1" smtClean="0">
                <a:solidFill>
                  <a:srgbClr val="FFFF00"/>
                </a:solidFill>
              </a:rPr>
              <a:t>معمارى</a:t>
            </a:r>
            <a:r>
              <a:rPr lang="fa-IR" altLang="en-US" sz="5400" b="1" smtClean="0">
                <a:solidFill>
                  <a:srgbClr val="FFFF00"/>
                </a:solidFill>
              </a:rPr>
              <a:t>: مساجد</a:t>
            </a:r>
            <a:endParaRPr lang="en-US" altLang="en-US" sz="5400" b="1" smtClean="0">
              <a:solidFill>
                <a:srgbClr val="FFFF00"/>
              </a:solidFill>
            </a:endParaRPr>
          </a:p>
        </p:txBody>
      </p:sp>
      <p:sp>
        <p:nvSpPr>
          <p:cNvPr id="56323" name="Rectangle 3"/>
          <p:cNvSpPr>
            <a:spLocks noGrp="1" noChangeArrowheads="1"/>
          </p:cNvSpPr>
          <p:nvPr>
            <p:ph type="body" idx="1"/>
          </p:nvPr>
        </p:nvSpPr>
        <p:spPr>
          <a:xfrm>
            <a:off x="539750" y="1023938"/>
            <a:ext cx="8353425" cy="3197225"/>
          </a:xfrm>
        </p:spPr>
        <p:txBody>
          <a:bodyPr/>
          <a:lstStyle/>
          <a:p>
            <a:pPr marL="284163" indent="-284163" algn="just" rtl="1" eaLnBrk="1" hangingPunct="1">
              <a:lnSpc>
                <a:spcPct val="120000"/>
              </a:lnSpc>
            </a:pPr>
            <a:r>
              <a:rPr lang="ar-SA" altLang="en-US" sz="2900" b="1" smtClean="0">
                <a:solidFill>
                  <a:schemeClr val="bg1"/>
                </a:solidFill>
              </a:rPr>
              <a:t>گچ برى از اواخر سده پنجم هجرى متداول شد كه گاهى همان نقشهاى</a:t>
            </a:r>
            <a:r>
              <a:rPr lang="fa-IR" altLang="en-US" sz="2900" b="1" smtClean="0">
                <a:solidFill>
                  <a:schemeClr val="bg1"/>
                </a:solidFill>
              </a:rPr>
              <a:t> </a:t>
            </a:r>
            <a:r>
              <a:rPr lang="ar-SA" altLang="en-US" sz="2900" b="1" smtClean="0">
                <a:solidFill>
                  <a:schemeClr val="bg1"/>
                </a:solidFill>
              </a:rPr>
              <a:t>حاصل از آجركارى تزئينى را تكرار مى كرد و گاهى نقوش گياهى و اسليم</a:t>
            </a:r>
            <a:r>
              <a:rPr lang="fa-IR" altLang="en-US" sz="2900" b="1" smtClean="0">
                <a:solidFill>
                  <a:schemeClr val="bg1"/>
                </a:solidFill>
              </a:rPr>
              <a:t>ی</a:t>
            </a:r>
            <a:r>
              <a:rPr lang="ar-SA" altLang="en-US" sz="2900" b="1" smtClean="0">
                <a:solidFill>
                  <a:schemeClr val="bg1"/>
                </a:solidFill>
              </a:rPr>
              <a:t>هايى به وجود</a:t>
            </a:r>
            <a:r>
              <a:rPr lang="fa-IR" altLang="en-US" sz="2900" b="1" smtClean="0">
                <a:solidFill>
                  <a:schemeClr val="bg1"/>
                </a:solidFill>
              </a:rPr>
              <a:t> </a:t>
            </a:r>
            <a:r>
              <a:rPr lang="ar-SA" altLang="en-US" sz="2900" b="1" smtClean="0">
                <a:solidFill>
                  <a:schemeClr val="bg1"/>
                </a:solidFill>
              </a:rPr>
              <a:t>مى</a:t>
            </a:r>
            <a:r>
              <a:rPr lang="fa-IR" altLang="en-US" sz="2900" b="1" smtClean="0">
                <a:solidFill>
                  <a:schemeClr val="bg1"/>
                </a:solidFill>
              </a:rPr>
              <a:t> </a:t>
            </a:r>
            <a:r>
              <a:rPr lang="ar-SA" altLang="en-US" sz="2900" b="1" smtClean="0">
                <a:solidFill>
                  <a:schemeClr val="bg1"/>
                </a:solidFill>
              </a:rPr>
              <a:t>آورد كه با شكل اصلى بنا پيوندى نداشت.</a:t>
            </a:r>
            <a:endParaRPr lang="fa-IR" altLang="en-US" sz="3000" b="1" smtClean="0">
              <a:solidFill>
                <a:schemeClr val="bg1"/>
              </a:solidFill>
            </a:endParaRPr>
          </a:p>
          <a:p>
            <a:pPr marL="284163" indent="-284163" algn="just" rtl="1" eaLnBrk="1" hangingPunct="1">
              <a:lnSpc>
                <a:spcPct val="120000"/>
              </a:lnSpc>
            </a:pPr>
            <a:r>
              <a:rPr lang="ar-SA" altLang="en-US" sz="3000" b="1" smtClean="0">
                <a:solidFill>
                  <a:schemeClr val="bg1"/>
                </a:solidFill>
              </a:rPr>
              <a:t>يك مرحله تكامل يافته</a:t>
            </a:r>
            <a:r>
              <a:rPr lang="fa-IR" altLang="en-US" sz="3000" b="1" smtClean="0">
                <a:solidFill>
                  <a:schemeClr val="bg1"/>
                </a:solidFill>
              </a:rPr>
              <a:t> </a:t>
            </a:r>
            <a:r>
              <a:rPr lang="ar-SA" altLang="en-US" sz="3000" b="1" smtClean="0">
                <a:solidFill>
                  <a:schemeClr val="bg1"/>
                </a:solidFill>
              </a:rPr>
              <a:t>تر در شيوه زينت كارى كه</a:t>
            </a:r>
            <a:r>
              <a:rPr lang="fa-IR" altLang="en-US" sz="3000" b="1" smtClean="0">
                <a:solidFill>
                  <a:schemeClr val="bg1"/>
                </a:solidFill>
              </a:rPr>
              <a:t> </a:t>
            </a:r>
            <a:r>
              <a:rPr lang="ar-SA" altLang="en-US" sz="3000" b="1" smtClean="0">
                <a:solidFill>
                  <a:schemeClr val="bg1"/>
                </a:solidFill>
              </a:rPr>
              <a:t>آفريده ذوق ايرانى در دوره سلجوقى است و از حوالى سال </a:t>
            </a:r>
            <a:r>
              <a:rPr lang="fa-IR" altLang="en-US" sz="3000" b="1" smtClean="0">
                <a:solidFill>
                  <a:schemeClr val="bg1"/>
                </a:solidFill>
              </a:rPr>
              <a:t>4</a:t>
            </a:r>
            <a:r>
              <a:rPr lang="ar-SA" altLang="en-US" sz="3000" b="1" smtClean="0">
                <a:solidFill>
                  <a:schemeClr val="bg1"/>
                </a:solidFill>
              </a:rPr>
              <a:t>٩</a:t>
            </a:r>
            <a:r>
              <a:rPr lang="fa-IR" altLang="en-US" sz="3000" b="1" smtClean="0">
                <a:solidFill>
                  <a:schemeClr val="bg1"/>
                </a:solidFill>
              </a:rPr>
              <a:t>4</a:t>
            </a:r>
            <a:r>
              <a:rPr lang="ar-SA" altLang="en-US" sz="3000" b="1" smtClean="0">
                <a:solidFill>
                  <a:schemeClr val="bg1"/>
                </a:solidFill>
              </a:rPr>
              <a:t>ق به ظهور رسيد و همواره به</a:t>
            </a:r>
            <a:r>
              <a:rPr lang="fa-IR" altLang="en-US" sz="3000" b="1" smtClean="0">
                <a:solidFill>
                  <a:schemeClr val="bg1"/>
                </a:solidFill>
              </a:rPr>
              <a:t> </a:t>
            </a:r>
            <a:r>
              <a:rPr lang="ar-SA" altLang="en-US" sz="3000" b="1" smtClean="0">
                <a:solidFill>
                  <a:schemeClr val="bg1"/>
                </a:solidFill>
              </a:rPr>
              <a:t>صورت هنر ويژه ايرانيان باقى ماند، بريدن قطعات كوچكى از كاشيهاى لعابى برّاق به رنگها و</a:t>
            </a:r>
            <a:r>
              <a:rPr lang="fa-IR" altLang="en-US" sz="3000" b="1" smtClean="0">
                <a:solidFill>
                  <a:schemeClr val="bg1"/>
                </a:solidFill>
              </a:rPr>
              <a:t> </a:t>
            </a:r>
            <a:r>
              <a:rPr lang="ar-SA" altLang="en-US" sz="3000" b="1" smtClean="0">
                <a:solidFill>
                  <a:schemeClr val="bg1"/>
                </a:solidFill>
              </a:rPr>
              <a:t>شكلهاى گوناگون و چسباندن آنها به يكديگر براى به دست آوردن نقش هاى خاصى بود كه</a:t>
            </a:r>
            <a:r>
              <a:rPr lang="fa-IR" altLang="en-US" sz="3000" b="1" smtClean="0">
                <a:solidFill>
                  <a:schemeClr val="bg1"/>
                </a:solidFill>
              </a:rPr>
              <a:t> کاشی معرّق </a:t>
            </a:r>
            <a:r>
              <a:rPr lang="ar-SA" altLang="en-US" sz="3000" b="1" smtClean="0">
                <a:solidFill>
                  <a:schemeClr val="bg1"/>
                </a:solidFill>
              </a:rPr>
              <a:t>خوانده شده</a:t>
            </a:r>
            <a:r>
              <a:rPr lang="fa-IR" altLang="en-US" sz="3000" b="1" smtClean="0">
                <a:solidFill>
                  <a:schemeClr val="bg1"/>
                </a:solidFill>
              </a:rPr>
              <a:t> است</a:t>
            </a:r>
            <a:r>
              <a:rPr lang="ar-SA" altLang="en-US" sz="3000" b="1" smtClean="0">
                <a:solidFill>
                  <a:schemeClr val="bg1"/>
                </a:solidFill>
              </a:rPr>
              <a:t>.</a:t>
            </a:r>
            <a:endParaRPr lang="fa-IR" altLang="en-US" sz="3000" b="1" smtClean="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125413"/>
            <a:ext cx="8229600" cy="1143000"/>
          </a:xfrm>
        </p:spPr>
        <p:txBody>
          <a:bodyPr/>
          <a:lstStyle/>
          <a:p>
            <a:pPr eaLnBrk="1" hangingPunct="1"/>
            <a:r>
              <a:rPr lang="ar-SA" altLang="en-US" sz="5400" b="1" smtClean="0">
                <a:solidFill>
                  <a:srgbClr val="FFFF00"/>
                </a:solidFill>
              </a:rPr>
              <a:t>معمارى</a:t>
            </a:r>
            <a:endParaRPr lang="en-US" altLang="en-US" sz="5400" b="1" smtClean="0">
              <a:solidFill>
                <a:srgbClr val="FFFF00"/>
              </a:solidFill>
            </a:endParaRPr>
          </a:p>
        </p:txBody>
      </p:sp>
      <p:sp>
        <p:nvSpPr>
          <p:cNvPr id="58371" name="Rectangle 3"/>
          <p:cNvSpPr>
            <a:spLocks noGrp="1" noChangeArrowheads="1"/>
          </p:cNvSpPr>
          <p:nvPr>
            <p:ph type="body" idx="1"/>
          </p:nvPr>
        </p:nvSpPr>
        <p:spPr>
          <a:xfrm>
            <a:off x="323850" y="1600200"/>
            <a:ext cx="8569325" cy="3197225"/>
          </a:xfrm>
        </p:spPr>
        <p:txBody>
          <a:bodyPr/>
          <a:lstStyle/>
          <a:p>
            <a:pPr marL="284163" indent="-284163" algn="just" rtl="1" eaLnBrk="1" hangingPunct="1">
              <a:lnSpc>
                <a:spcPct val="120000"/>
              </a:lnSpc>
            </a:pPr>
            <a:r>
              <a:rPr lang="ar-SA" altLang="en-US" b="1" smtClean="0">
                <a:solidFill>
                  <a:schemeClr val="bg1"/>
                </a:solidFill>
              </a:rPr>
              <a:t>كاشيهاى رنگين ايرانى، كه در حوالى سده ششم هجرى در كاشان و رى ساخته مى شد و با گل و</a:t>
            </a:r>
            <a:r>
              <a:rPr lang="fa-IR" altLang="en-US" b="1" smtClean="0">
                <a:solidFill>
                  <a:schemeClr val="bg1"/>
                </a:solidFill>
              </a:rPr>
              <a:t> </a:t>
            </a:r>
            <a:r>
              <a:rPr lang="ar-SA" altLang="en-US" b="1" smtClean="0">
                <a:solidFill>
                  <a:schemeClr val="bg1"/>
                </a:solidFill>
              </a:rPr>
              <a:t>بت</a:t>
            </a:r>
            <a:r>
              <a:rPr lang="fa-IR" altLang="en-US" b="1" smtClean="0">
                <a:solidFill>
                  <a:schemeClr val="bg1"/>
                </a:solidFill>
              </a:rPr>
              <a:t>ّ</a:t>
            </a:r>
            <a:r>
              <a:rPr lang="ar-SA" altLang="en-US" b="1" smtClean="0">
                <a:solidFill>
                  <a:schemeClr val="bg1"/>
                </a:solidFill>
              </a:rPr>
              <a:t>ه به شيوه اسليمى و آياتى از قرآن كريم زينت مى يافت، براى مساجد و يا كاخهاى پادشاهان</a:t>
            </a:r>
            <a:r>
              <a:rPr lang="fa-IR" altLang="en-US" b="1" smtClean="0">
                <a:solidFill>
                  <a:schemeClr val="bg1"/>
                </a:solidFill>
              </a:rPr>
              <a:t> </a:t>
            </a:r>
            <a:r>
              <a:rPr lang="ar-SA" altLang="en-US" b="1" smtClean="0">
                <a:solidFill>
                  <a:schemeClr val="bg1"/>
                </a:solidFill>
              </a:rPr>
              <a:t>مسلمان</a:t>
            </a:r>
            <a:r>
              <a:rPr lang="fa-IR" altLang="en-US" b="1" smtClean="0">
                <a:solidFill>
                  <a:schemeClr val="bg1"/>
                </a:solidFill>
              </a:rPr>
              <a:t>، </a:t>
            </a:r>
            <a:r>
              <a:rPr lang="ar-SA" altLang="en-US" b="1" smtClean="0">
                <a:solidFill>
                  <a:schemeClr val="bg1"/>
                </a:solidFill>
              </a:rPr>
              <a:t>كه در آن به كار بردن تصويرهاى جانوران و آدميان و حتى درختان را مكروه</a:t>
            </a:r>
            <a:r>
              <a:rPr lang="fa-IR" altLang="en-US" b="1" smtClean="0">
                <a:solidFill>
                  <a:schemeClr val="bg1"/>
                </a:solidFill>
              </a:rPr>
              <a:t> </a:t>
            </a:r>
            <a:r>
              <a:rPr lang="ar-SA" altLang="en-US" b="1" smtClean="0">
                <a:solidFill>
                  <a:schemeClr val="bg1"/>
                </a:solidFill>
              </a:rPr>
              <a:t>مى</a:t>
            </a:r>
            <a:r>
              <a:rPr lang="fa-IR" altLang="en-US" b="1" smtClean="0">
                <a:solidFill>
                  <a:schemeClr val="bg1"/>
                </a:solidFill>
              </a:rPr>
              <a:t> </a:t>
            </a:r>
            <a:r>
              <a:rPr lang="ar-SA" altLang="en-US" b="1" smtClean="0">
                <a:solidFill>
                  <a:schemeClr val="bg1"/>
                </a:solidFill>
              </a:rPr>
              <a:t>شمردند</a:t>
            </a:r>
            <a:r>
              <a:rPr lang="fa-IR" altLang="en-US" b="1" smtClean="0">
                <a:solidFill>
                  <a:schemeClr val="bg1"/>
                </a:solidFill>
              </a:rPr>
              <a:t>، </a:t>
            </a:r>
            <a:r>
              <a:rPr lang="ar-SA" altLang="en-US" b="1" smtClean="0">
                <a:solidFill>
                  <a:schemeClr val="bg1"/>
                </a:solidFill>
              </a:rPr>
              <a:t>زيبايى و شكوه خاصى را به ارمغان مى آورد.</a:t>
            </a:r>
            <a:endParaRPr lang="fa-IR" altLang="en-US" b="1" smtClean="0">
              <a:solidFill>
                <a:schemeClr val="bg1"/>
              </a:solidFill>
            </a:endParaRPr>
          </a:p>
          <a:p>
            <a:pPr marL="284163" indent="-284163" algn="just" rtl="1" eaLnBrk="1" hangingPunct="1">
              <a:lnSpc>
                <a:spcPct val="120000"/>
              </a:lnSpc>
            </a:pPr>
            <a:r>
              <a:rPr lang="ar-SA" altLang="en-US" b="1" smtClean="0">
                <a:solidFill>
                  <a:schemeClr val="bg1"/>
                </a:solidFill>
              </a:rPr>
              <a:t>اين كاشيها بيشتر به شكل ستاره و يا</a:t>
            </a:r>
            <a:r>
              <a:rPr lang="fa-IR" altLang="en-US" b="1" smtClean="0">
                <a:solidFill>
                  <a:schemeClr val="bg1"/>
                </a:solidFill>
              </a:rPr>
              <a:t> </a:t>
            </a:r>
            <a:r>
              <a:rPr lang="ar-SA" altLang="en-US" b="1" smtClean="0">
                <a:solidFill>
                  <a:schemeClr val="bg1"/>
                </a:solidFill>
              </a:rPr>
              <a:t>صليب و با رنگهاى برجسته طراحى مى</a:t>
            </a:r>
            <a:r>
              <a:rPr lang="fa-IR" altLang="en-US" b="1" smtClean="0">
                <a:solidFill>
                  <a:schemeClr val="bg1"/>
                </a:solidFill>
              </a:rPr>
              <a:t> </a:t>
            </a:r>
            <a:r>
              <a:rPr lang="ar-SA" altLang="en-US" b="1" smtClean="0">
                <a:solidFill>
                  <a:schemeClr val="bg1"/>
                </a:solidFill>
              </a:rPr>
              <a:t>شدند.</a:t>
            </a:r>
            <a:endParaRPr lang="fa-IR" altLang="en-US" b="1" smtClean="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95288" y="53975"/>
            <a:ext cx="8229600" cy="1143000"/>
          </a:xfrm>
        </p:spPr>
        <p:txBody>
          <a:bodyPr/>
          <a:lstStyle/>
          <a:p>
            <a:pPr eaLnBrk="1" hangingPunct="1"/>
            <a:r>
              <a:rPr lang="fa-IR" altLang="en-US" sz="5400" b="1" smtClean="0">
                <a:solidFill>
                  <a:srgbClr val="FFFF00"/>
                </a:solidFill>
              </a:rPr>
              <a:t>معماری</a:t>
            </a:r>
            <a:endParaRPr lang="en-US" altLang="en-US" sz="5400" b="1" smtClean="0">
              <a:solidFill>
                <a:srgbClr val="FFFF00"/>
              </a:solidFill>
            </a:endParaRPr>
          </a:p>
        </p:txBody>
      </p:sp>
      <p:sp>
        <p:nvSpPr>
          <p:cNvPr id="60419" name="Rectangle 3"/>
          <p:cNvSpPr>
            <a:spLocks noGrp="1" noChangeArrowheads="1"/>
          </p:cNvSpPr>
          <p:nvPr>
            <p:ph type="body" idx="1"/>
          </p:nvPr>
        </p:nvSpPr>
        <p:spPr>
          <a:xfrm>
            <a:off x="395288" y="1268413"/>
            <a:ext cx="8569325" cy="3197225"/>
          </a:xfrm>
        </p:spPr>
        <p:txBody>
          <a:bodyPr/>
          <a:lstStyle/>
          <a:p>
            <a:pPr marL="284163" indent="-284163" algn="just" rtl="1" eaLnBrk="1" hangingPunct="1">
              <a:lnSpc>
                <a:spcPct val="120000"/>
              </a:lnSpc>
            </a:pPr>
            <a:r>
              <a:rPr lang="ar-SA" altLang="en-US" sz="3300" b="1" smtClean="0">
                <a:solidFill>
                  <a:schemeClr val="bg1"/>
                </a:solidFill>
              </a:rPr>
              <a:t>در سده هشتم هجرى (سده چهاردهم ميلادى) اندلس،</a:t>
            </a:r>
            <a:r>
              <a:rPr lang="fa-IR" altLang="en-US" sz="3300" b="1" smtClean="0">
                <a:solidFill>
                  <a:schemeClr val="bg1"/>
                </a:solidFill>
              </a:rPr>
              <a:t> </a:t>
            </a:r>
            <a:r>
              <a:rPr lang="ar-SA" altLang="en-US" sz="3300" b="1" smtClean="0">
                <a:solidFill>
                  <a:schemeClr val="bg1"/>
                </a:solidFill>
              </a:rPr>
              <a:t>كه بخش كوچكى از جهان اسلام بود از</a:t>
            </a:r>
            <a:r>
              <a:rPr lang="fa-IR" altLang="en-US" sz="3300" b="1" smtClean="0">
                <a:solidFill>
                  <a:schemeClr val="bg1"/>
                </a:solidFill>
              </a:rPr>
              <a:t> </a:t>
            </a:r>
            <a:r>
              <a:rPr lang="ar-SA" altLang="en-US" sz="3300" b="1" smtClean="0">
                <a:solidFill>
                  <a:schemeClr val="bg1"/>
                </a:solidFill>
              </a:rPr>
              <a:t>اندك جاهايى به شمار مى آمد كه از كشتار تيمور بر كنار مانده بود، اما آن نيز در پايان سده</a:t>
            </a:r>
            <a:r>
              <a:rPr lang="fa-IR" altLang="en-US" sz="3300" b="1" smtClean="0">
                <a:solidFill>
                  <a:schemeClr val="bg1"/>
                </a:solidFill>
              </a:rPr>
              <a:t> </a:t>
            </a:r>
            <a:r>
              <a:rPr lang="ar-SA" altLang="en-US" sz="3300" b="1" smtClean="0">
                <a:solidFill>
                  <a:schemeClr val="bg1"/>
                </a:solidFill>
              </a:rPr>
              <a:t>پانزدهم ميلادى از دست مسلمانان خارج شد.</a:t>
            </a:r>
            <a:endParaRPr lang="fa-IR" altLang="en-US" sz="3300" b="1" smtClean="0">
              <a:solidFill>
                <a:schemeClr val="bg1"/>
              </a:solidFill>
            </a:endParaRPr>
          </a:p>
          <a:p>
            <a:pPr marL="284163" indent="-284163" algn="just" rtl="1" eaLnBrk="1" hangingPunct="1">
              <a:lnSpc>
                <a:spcPct val="120000"/>
              </a:lnSpc>
            </a:pPr>
            <a:r>
              <a:rPr lang="ar-SA" altLang="en-US" sz="3300" b="1" smtClean="0">
                <a:solidFill>
                  <a:schemeClr val="bg1"/>
                </a:solidFill>
              </a:rPr>
              <a:t>با اين همه، آن مركز كوچك حكومت اسلامى، در</a:t>
            </a:r>
            <a:r>
              <a:rPr lang="fa-IR" altLang="en-US" sz="3300" b="1" smtClean="0">
                <a:solidFill>
                  <a:schemeClr val="bg1"/>
                </a:solidFill>
              </a:rPr>
              <a:t> </a:t>
            </a:r>
            <a:r>
              <a:rPr lang="ar-SA" altLang="en-US" sz="3300" b="1" smtClean="0">
                <a:solidFill>
                  <a:schemeClr val="bg1"/>
                </a:solidFill>
              </a:rPr>
              <a:t>سالهاى پايانى حياتش به هنرهاى بسيار زيبا آراسته بود.</a:t>
            </a:r>
            <a:endParaRPr lang="fa-IR" altLang="en-US" sz="3300" b="1" smtClean="0">
              <a:solidFill>
                <a:schemeClr val="bg1"/>
              </a:solidFill>
            </a:endParaRPr>
          </a:p>
          <a:p>
            <a:pPr marL="284163" indent="-284163" algn="just" rtl="1" eaLnBrk="1" hangingPunct="1">
              <a:lnSpc>
                <a:spcPct val="120000"/>
              </a:lnSpc>
            </a:pPr>
            <a:r>
              <a:rPr lang="fa-IR" altLang="en-US" sz="3300" b="1" smtClean="0">
                <a:solidFill>
                  <a:schemeClr val="bg1"/>
                </a:solidFill>
              </a:rPr>
              <a:t>«قصر الحمراء» (کاخ سرخ)، که به دودمان بنی نصر تعلق داشت، یکی از بناهای باشکوه آن دوره است.</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95288" y="-161925"/>
            <a:ext cx="8229600" cy="1143000"/>
          </a:xfrm>
        </p:spPr>
        <p:txBody>
          <a:bodyPr/>
          <a:lstStyle/>
          <a:p>
            <a:pPr eaLnBrk="1" hangingPunct="1"/>
            <a:r>
              <a:rPr lang="fa-IR" altLang="en-US" sz="5400" b="1" smtClean="0">
                <a:solidFill>
                  <a:srgbClr val="FFFF00"/>
                </a:solidFill>
              </a:rPr>
              <a:t>معماری</a:t>
            </a:r>
            <a:endParaRPr lang="en-US" altLang="en-US" sz="5400" b="1" smtClean="0">
              <a:solidFill>
                <a:srgbClr val="FFFF00"/>
              </a:solidFill>
            </a:endParaRPr>
          </a:p>
        </p:txBody>
      </p:sp>
      <p:sp>
        <p:nvSpPr>
          <p:cNvPr id="62467" name="Rectangle 3"/>
          <p:cNvSpPr>
            <a:spLocks noGrp="1" noChangeArrowheads="1"/>
          </p:cNvSpPr>
          <p:nvPr>
            <p:ph type="body" idx="1"/>
          </p:nvPr>
        </p:nvSpPr>
        <p:spPr>
          <a:xfrm>
            <a:off x="142875" y="908050"/>
            <a:ext cx="8821738" cy="3197225"/>
          </a:xfrm>
        </p:spPr>
        <p:txBody>
          <a:bodyPr/>
          <a:lstStyle/>
          <a:p>
            <a:pPr marL="284163" indent="-284163" algn="just" rtl="1" eaLnBrk="1" hangingPunct="1">
              <a:lnSpc>
                <a:spcPct val="120000"/>
              </a:lnSpc>
            </a:pPr>
            <a:r>
              <a:rPr lang="fa-IR" altLang="en-US" sz="2800" b="1" smtClean="0">
                <a:solidFill>
                  <a:schemeClr val="bg1"/>
                </a:solidFill>
              </a:rPr>
              <a:t>ه</a:t>
            </a:r>
            <a:r>
              <a:rPr lang="ar-SA" altLang="en-US" sz="2800" b="1" smtClean="0">
                <a:solidFill>
                  <a:schemeClr val="bg1"/>
                </a:solidFill>
              </a:rPr>
              <a:t>نگامى كه</a:t>
            </a:r>
            <a:r>
              <a:rPr lang="fa-IR" altLang="en-US" sz="2800" b="1" smtClean="0">
                <a:solidFill>
                  <a:schemeClr val="bg1"/>
                </a:solidFill>
              </a:rPr>
              <a:t> محمد بن احمر، </a:t>
            </a:r>
            <a:r>
              <a:rPr lang="ar-SA" altLang="en-US" sz="2800" b="1" smtClean="0">
                <a:solidFill>
                  <a:schemeClr val="bg1"/>
                </a:solidFill>
              </a:rPr>
              <a:t>نخستين امير دودمان بنى نصر، به س</a:t>
            </a:r>
            <a:r>
              <a:rPr lang="fa-IR" altLang="en-US" sz="2800" b="1" smtClean="0">
                <a:solidFill>
                  <a:schemeClr val="bg1"/>
                </a:solidFill>
              </a:rPr>
              <a:t>ـ</a:t>
            </a:r>
            <a:r>
              <a:rPr lang="ar-SA" altLang="en-US" sz="2800" b="1" smtClean="0">
                <a:solidFill>
                  <a:schemeClr val="bg1"/>
                </a:solidFill>
              </a:rPr>
              <a:t>ال </a:t>
            </a:r>
            <a:r>
              <a:rPr lang="fa-IR" altLang="en-US" sz="2800" b="1" smtClean="0">
                <a:solidFill>
                  <a:schemeClr val="bg1"/>
                </a:solidFill>
              </a:rPr>
              <a:t>6</a:t>
            </a:r>
            <a:r>
              <a:rPr lang="ar-SA" altLang="en-US" sz="2800" b="1" smtClean="0">
                <a:solidFill>
                  <a:schemeClr val="bg1"/>
                </a:solidFill>
              </a:rPr>
              <a:t>٣۴ ق/١٢٣۶م غرناطه را گشود، كاخ خود را بر</a:t>
            </a:r>
            <a:r>
              <a:rPr lang="fa-IR" altLang="en-US" sz="2800" b="1" smtClean="0">
                <a:solidFill>
                  <a:schemeClr val="bg1"/>
                </a:solidFill>
              </a:rPr>
              <a:t> </a:t>
            </a:r>
            <a:r>
              <a:rPr lang="ar-SA" altLang="en-US" sz="2800" b="1" smtClean="0">
                <a:solidFill>
                  <a:schemeClr val="bg1"/>
                </a:solidFill>
              </a:rPr>
              <a:t>روى بخشى از يك كوه بلند و پر صخره بنا كرد و از آن پس، هريك از اميران آن دودمان</a:t>
            </a:r>
            <a:r>
              <a:rPr lang="fa-IR" altLang="en-US" sz="2800" b="1" smtClean="0">
                <a:solidFill>
                  <a:schemeClr val="bg1"/>
                </a:solidFill>
              </a:rPr>
              <a:t> </a:t>
            </a:r>
            <a:r>
              <a:rPr lang="ar-SA" altLang="en-US" sz="2800" b="1" smtClean="0">
                <a:solidFill>
                  <a:schemeClr val="bg1"/>
                </a:solidFill>
              </a:rPr>
              <a:t>بخشهايى را بر كاخ اصلى افزودند.</a:t>
            </a:r>
            <a:endParaRPr lang="fa-IR" altLang="en-US" sz="2800" b="1" smtClean="0">
              <a:solidFill>
                <a:schemeClr val="bg1"/>
              </a:solidFill>
            </a:endParaRPr>
          </a:p>
          <a:p>
            <a:pPr marL="284163" indent="-284163" algn="just" rtl="1" eaLnBrk="1" hangingPunct="1">
              <a:lnSpc>
                <a:spcPct val="120000"/>
              </a:lnSpc>
            </a:pPr>
            <a:r>
              <a:rPr lang="ar-SA" altLang="en-US" sz="2800" b="1" smtClean="0">
                <a:solidFill>
                  <a:schemeClr val="bg1"/>
                </a:solidFill>
              </a:rPr>
              <a:t>از آن ميان</a:t>
            </a:r>
            <a:r>
              <a:rPr lang="fa-IR" altLang="en-US" sz="2800" b="1" smtClean="0">
                <a:solidFill>
                  <a:schemeClr val="bg1"/>
                </a:solidFill>
              </a:rPr>
              <a:t> «محمد پنجم» در سده هشتم هجری الحمراء را به </a:t>
            </a:r>
            <a:r>
              <a:rPr lang="ar-SA" altLang="en-US" sz="2800" b="1" smtClean="0">
                <a:solidFill>
                  <a:schemeClr val="bg1"/>
                </a:solidFill>
              </a:rPr>
              <a:t>صورت زيبايى درآورد كه امروز برجاى است.</a:t>
            </a:r>
            <a:endParaRPr lang="fa-IR" altLang="en-US" sz="2800" b="1" smtClean="0">
              <a:solidFill>
                <a:schemeClr val="bg1"/>
              </a:solidFill>
            </a:endParaRPr>
          </a:p>
          <a:p>
            <a:pPr marL="284163" indent="-284163" algn="just" rtl="1" eaLnBrk="1" hangingPunct="1">
              <a:lnSpc>
                <a:spcPct val="120000"/>
              </a:lnSpc>
            </a:pPr>
            <a:r>
              <a:rPr lang="ar-SA" altLang="en-US" sz="2800" b="1" smtClean="0">
                <a:solidFill>
                  <a:schemeClr val="bg1"/>
                </a:solidFill>
              </a:rPr>
              <a:t>برجها و باروهاى اطراف الحمراء بر فراز كوه، شهر</a:t>
            </a:r>
            <a:r>
              <a:rPr lang="fa-IR" altLang="en-US" sz="2800" b="1" smtClean="0">
                <a:solidFill>
                  <a:schemeClr val="bg1"/>
                </a:solidFill>
              </a:rPr>
              <a:t> </a:t>
            </a:r>
            <a:r>
              <a:rPr lang="ar-SA" altLang="en-US" sz="2800" b="1" smtClean="0">
                <a:solidFill>
                  <a:schemeClr val="bg1"/>
                </a:solidFill>
              </a:rPr>
              <a:t>«القصبه»</a:t>
            </a:r>
            <a:r>
              <a:rPr lang="fa-IR" altLang="en-US" sz="2800" b="1" smtClean="0">
                <a:solidFill>
                  <a:schemeClr val="bg1"/>
                </a:solidFill>
              </a:rPr>
              <a:t> را در </a:t>
            </a:r>
            <a:r>
              <a:rPr lang="ar-SA" altLang="en-US" sz="2800" b="1" smtClean="0">
                <a:solidFill>
                  <a:schemeClr val="bg1"/>
                </a:solidFill>
              </a:rPr>
              <a:t>ميان مى گرفت.</a:t>
            </a:r>
            <a:endParaRPr lang="fa-IR" altLang="en-US" sz="2800" b="1" smtClean="0">
              <a:solidFill>
                <a:schemeClr val="bg1"/>
              </a:solidFill>
            </a:endParaRPr>
          </a:p>
          <a:p>
            <a:pPr marL="284163" indent="-284163" algn="just" rtl="1" eaLnBrk="1" hangingPunct="1">
              <a:lnSpc>
                <a:spcPct val="120000"/>
              </a:lnSpc>
            </a:pPr>
            <a:r>
              <a:rPr lang="ar-SA" altLang="en-US" sz="2800" b="1" smtClean="0">
                <a:solidFill>
                  <a:schemeClr val="bg1"/>
                </a:solidFill>
              </a:rPr>
              <a:t>رعاياى سلطان براى دادخواهى از</a:t>
            </a:r>
            <a:r>
              <a:rPr lang="fa-IR" altLang="en-US" sz="2800" b="1" smtClean="0">
                <a:solidFill>
                  <a:schemeClr val="bg1"/>
                </a:solidFill>
              </a:rPr>
              <a:t> «باب العدالة» به درون کاخ می رفتند </a:t>
            </a:r>
            <a:r>
              <a:rPr lang="ar-SA" altLang="en-US" sz="2800" b="1" smtClean="0">
                <a:solidFill>
                  <a:schemeClr val="bg1"/>
                </a:solidFill>
              </a:rPr>
              <a:t>و از حياطى، كه مسجدى در آن بود، مى گذشتند و بر تالار شوراى سلطنت وارد</a:t>
            </a:r>
            <a:r>
              <a:rPr lang="fa-IR" altLang="en-US" sz="2800" b="1" smtClean="0">
                <a:solidFill>
                  <a:schemeClr val="bg1"/>
                </a:solidFill>
              </a:rPr>
              <a:t> </a:t>
            </a:r>
            <a:r>
              <a:rPr lang="ar-SA" altLang="en-US" sz="2800" b="1" smtClean="0">
                <a:solidFill>
                  <a:schemeClr val="bg1"/>
                </a:solidFill>
              </a:rPr>
              <a:t>مى</a:t>
            </a:r>
            <a:r>
              <a:rPr lang="fa-IR" altLang="en-US" sz="2800" b="1" smtClean="0">
                <a:solidFill>
                  <a:schemeClr val="bg1"/>
                </a:solidFill>
              </a:rPr>
              <a:t> </a:t>
            </a:r>
            <a:r>
              <a:rPr lang="ar-SA" altLang="en-US" sz="2800" b="1" smtClean="0">
                <a:solidFill>
                  <a:schemeClr val="bg1"/>
                </a:solidFill>
              </a:rPr>
              <a:t>شدند.</a:t>
            </a:r>
            <a:endParaRPr lang="fa-IR" altLang="en-US" sz="2800" b="1" smtClean="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95288" y="53975"/>
            <a:ext cx="8229600" cy="1143000"/>
          </a:xfrm>
        </p:spPr>
        <p:txBody>
          <a:bodyPr/>
          <a:lstStyle/>
          <a:p>
            <a:pPr eaLnBrk="1" hangingPunct="1"/>
            <a:r>
              <a:rPr lang="fa-IR" altLang="en-US" sz="5400" b="1" smtClean="0">
                <a:solidFill>
                  <a:srgbClr val="FFFF00"/>
                </a:solidFill>
              </a:rPr>
              <a:t>معماری</a:t>
            </a:r>
            <a:endParaRPr lang="en-US" altLang="en-US" sz="5400" b="1" smtClean="0">
              <a:solidFill>
                <a:srgbClr val="FFFF00"/>
              </a:solidFill>
            </a:endParaRPr>
          </a:p>
        </p:txBody>
      </p:sp>
      <p:sp>
        <p:nvSpPr>
          <p:cNvPr id="64515" name="Rectangle 3"/>
          <p:cNvSpPr>
            <a:spLocks noGrp="1" noChangeArrowheads="1"/>
          </p:cNvSpPr>
          <p:nvPr>
            <p:ph type="body" idx="1"/>
          </p:nvPr>
        </p:nvSpPr>
        <p:spPr>
          <a:xfrm>
            <a:off x="107950" y="1412875"/>
            <a:ext cx="8964613" cy="3197225"/>
          </a:xfrm>
        </p:spPr>
        <p:txBody>
          <a:bodyPr/>
          <a:lstStyle/>
          <a:p>
            <a:pPr marL="284163" indent="-284163" algn="just" rtl="1" eaLnBrk="1" hangingPunct="1">
              <a:lnSpc>
                <a:spcPct val="120000"/>
              </a:lnSpc>
            </a:pPr>
            <a:r>
              <a:rPr lang="ar-SA" altLang="en-US" sz="3000" b="1" smtClean="0">
                <a:solidFill>
                  <a:schemeClr val="bg1"/>
                </a:solidFill>
              </a:rPr>
              <a:t>اين تالار پرستون امروز نيز باقى است و كاشيهاى رنگى و</a:t>
            </a:r>
            <a:r>
              <a:rPr lang="fa-IR" altLang="en-US" sz="3000" b="1" smtClean="0">
                <a:solidFill>
                  <a:schemeClr val="bg1"/>
                </a:solidFill>
              </a:rPr>
              <a:t>         </a:t>
            </a:r>
            <a:r>
              <a:rPr lang="ar-SA" altLang="en-US" sz="3000" b="1" smtClean="0">
                <a:solidFill>
                  <a:schemeClr val="bg1"/>
                </a:solidFill>
              </a:rPr>
              <a:t>گچ بريهاى آن را، كه آسيب</a:t>
            </a:r>
            <a:r>
              <a:rPr lang="fa-IR" altLang="en-US" sz="3000" b="1" smtClean="0">
                <a:solidFill>
                  <a:schemeClr val="bg1"/>
                </a:solidFill>
              </a:rPr>
              <a:t> </a:t>
            </a:r>
            <a:r>
              <a:rPr lang="ar-SA" altLang="en-US" sz="3000" b="1" smtClean="0">
                <a:solidFill>
                  <a:schemeClr val="bg1"/>
                </a:solidFill>
              </a:rPr>
              <a:t>ديده بود، مرمّت كرده اند.</a:t>
            </a:r>
            <a:endParaRPr lang="fa-IR" altLang="en-US" sz="3000" b="1" smtClean="0">
              <a:solidFill>
                <a:schemeClr val="bg1"/>
              </a:solidFill>
            </a:endParaRPr>
          </a:p>
          <a:p>
            <a:pPr marL="284163" indent="-284163" algn="just" rtl="1" eaLnBrk="1" hangingPunct="1">
              <a:lnSpc>
                <a:spcPct val="120000"/>
              </a:lnSpc>
            </a:pPr>
            <a:r>
              <a:rPr lang="ar-SA" altLang="en-US" sz="3000" b="1" smtClean="0">
                <a:solidFill>
                  <a:schemeClr val="bg1"/>
                </a:solidFill>
              </a:rPr>
              <a:t>سفيران و همراهان ايشان در تالارى ديگر كه پرشكوه تر بود بار</a:t>
            </a:r>
            <a:r>
              <a:rPr lang="fa-IR" altLang="en-US" sz="3000" b="1" smtClean="0">
                <a:solidFill>
                  <a:schemeClr val="bg1"/>
                </a:solidFill>
              </a:rPr>
              <a:t>  </a:t>
            </a:r>
            <a:r>
              <a:rPr lang="ar-SA" altLang="en-US" sz="3000" b="1" smtClean="0">
                <a:solidFill>
                  <a:schemeClr val="bg1"/>
                </a:solidFill>
              </a:rPr>
              <a:t>مى</a:t>
            </a:r>
            <a:r>
              <a:rPr lang="fa-IR" altLang="en-US" sz="3000" b="1" smtClean="0">
                <a:solidFill>
                  <a:schemeClr val="bg1"/>
                </a:solidFill>
              </a:rPr>
              <a:t> </a:t>
            </a:r>
            <a:r>
              <a:rPr lang="ar-SA" altLang="en-US" sz="3000" b="1" smtClean="0">
                <a:solidFill>
                  <a:schemeClr val="bg1"/>
                </a:solidFill>
              </a:rPr>
              <a:t>يافتند</a:t>
            </a:r>
            <a:r>
              <a:rPr lang="en-US" altLang="en-US" sz="3000" b="1" smtClean="0">
                <a:solidFill>
                  <a:schemeClr val="bg1"/>
                </a:solidFill>
              </a:rPr>
              <a:t> </a:t>
            </a:r>
            <a:r>
              <a:rPr lang="fa-IR" altLang="en-US" sz="3000" b="1" smtClean="0">
                <a:solidFill>
                  <a:schemeClr val="bg1"/>
                </a:solidFill>
              </a:rPr>
              <a:t>و </a:t>
            </a:r>
            <a:r>
              <a:rPr lang="ar-SA" altLang="en-US" sz="3000" b="1" smtClean="0">
                <a:solidFill>
                  <a:schemeClr val="bg1"/>
                </a:solidFill>
              </a:rPr>
              <a:t>در جلوى آن استخرى مستطيل شكل و دراز ساخته شده بود كه ستونها و طاقهاى ايوان</a:t>
            </a:r>
            <a:r>
              <a:rPr lang="fa-IR" altLang="en-US" sz="3000" b="1" smtClean="0">
                <a:solidFill>
                  <a:schemeClr val="bg1"/>
                </a:solidFill>
              </a:rPr>
              <a:t> </a:t>
            </a:r>
            <a:r>
              <a:rPr lang="ar-SA" altLang="en-US" sz="3000" b="1" smtClean="0">
                <a:solidFill>
                  <a:schemeClr val="bg1"/>
                </a:solidFill>
              </a:rPr>
              <a:t>تالار را در خود منعكس مى كرد.</a:t>
            </a:r>
            <a:endParaRPr lang="fa-IR" altLang="en-US" sz="3000" b="1" smtClean="0">
              <a:solidFill>
                <a:schemeClr val="bg1"/>
              </a:solidFill>
            </a:endParaRPr>
          </a:p>
          <a:p>
            <a:pPr marL="284163" indent="-284163" algn="just" rtl="1" eaLnBrk="1" hangingPunct="1">
              <a:lnSpc>
                <a:spcPct val="120000"/>
              </a:lnSpc>
            </a:pPr>
            <a:r>
              <a:rPr lang="ar-SA" altLang="en-US" sz="3000" b="1" smtClean="0">
                <a:solidFill>
                  <a:schemeClr val="bg1"/>
                </a:solidFill>
              </a:rPr>
              <a:t>پنجره</a:t>
            </a:r>
            <a:r>
              <a:rPr lang="fa-IR" altLang="en-US" sz="3000" b="1" smtClean="0">
                <a:solidFill>
                  <a:schemeClr val="bg1"/>
                </a:solidFill>
              </a:rPr>
              <a:t> </a:t>
            </a:r>
            <a:r>
              <a:rPr lang="ar-SA" altLang="en-US" sz="3000" b="1" smtClean="0">
                <a:solidFill>
                  <a:schemeClr val="bg1"/>
                </a:solidFill>
              </a:rPr>
              <a:t>هاى تالار با شيشه هاى رنگين پوشيده شده بود و قنديلهاى</a:t>
            </a:r>
            <a:r>
              <a:rPr lang="fa-IR" altLang="en-US" sz="3000" b="1" smtClean="0">
                <a:solidFill>
                  <a:schemeClr val="bg1"/>
                </a:solidFill>
              </a:rPr>
              <a:t> </a:t>
            </a:r>
            <a:r>
              <a:rPr lang="ar-SA" altLang="en-US" sz="3000" b="1" smtClean="0">
                <a:solidFill>
                  <a:schemeClr val="bg1"/>
                </a:solidFill>
              </a:rPr>
              <a:t>بلورين را با زنجير از سقف پرنقش و نگار و گچ برى شده آويخته بودند و كف تالار از فرشهاى</a:t>
            </a:r>
            <a:r>
              <a:rPr lang="fa-IR" altLang="en-US" sz="3000" b="1" smtClean="0">
                <a:solidFill>
                  <a:schemeClr val="bg1"/>
                </a:solidFill>
              </a:rPr>
              <a:t> </a:t>
            </a:r>
            <a:r>
              <a:rPr lang="ar-SA" altLang="en-US" sz="3000" b="1" smtClean="0">
                <a:solidFill>
                  <a:schemeClr val="bg1"/>
                </a:solidFill>
              </a:rPr>
              <a:t>گران</a:t>
            </a:r>
            <a:r>
              <a:rPr lang="fa-IR" altLang="en-US" sz="3000" b="1" smtClean="0">
                <a:solidFill>
                  <a:schemeClr val="bg1"/>
                </a:solidFill>
              </a:rPr>
              <a:t> </a:t>
            </a:r>
            <a:r>
              <a:rPr lang="ar-SA" altLang="en-US" sz="3000" b="1" smtClean="0">
                <a:solidFill>
                  <a:schemeClr val="bg1"/>
                </a:solidFill>
              </a:rPr>
              <a:t>بها و ديوارها از كاش</a:t>
            </a:r>
            <a:r>
              <a:rPr lang="fa-IR" altLang="en-US" sz="3000" b="1" smtClean="0">
                <a:solidFill>
                  <a:schemeClr val="bg1"/>
                </a:solidFill>
              </a:rPr>
              <a:t>ی</a:t>
            </a:r>
            <a:r>
              <a:rPr lang="ar-SA" altLang="en-US" sz="3000" b="1" smtClean="0">
                <a:solidFill>
                  <a:schemeClr val="bg1"/>
                </a:solidFill>
              </a:rPr>
              <a:t>هاى لعابى درخشنده و گچ كاريهاى زرين و سرخ و سبز پوشانده شده</a:t>
            </a:r>
            <a:r>
              <a:rPr lang="fa-IR" altLang="en-US" sz="3000" b="1" smtClean="0">
                <a:solidFill>
                  <a:schemeClr val="bg1"/>
                </a:solidFill>
              </a:rPr>
              <a:t> </a:t>
            </a:r>
            <a:r>
              <a:rPr lang="ar-SA" altLang="en-US" sz="3000" b="1" smtClean="0">
                <a:solidFill>
                  <a:schemeClr val="bg1"/>
                </a:solidFill>
              </a:rPr>
              <a:t>بود.</a:t>
            </a:r>
            <a:endParaRPr lang="fa-IR" altLang="en-US" sz="3000" b="1" smtClean="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142875" y="1239838"/>
            <a:ext cx="8893175" cy="3197225"/>
          </a:xfrm>
        </p:spPr>
        <p:txBody>
          <a:bodyPr/>
          <a:lstStyle/>
          <a:p>
            <a:pPr marL="284163" indent="-284163" algn="just" rtl="1" eaLnBrk="1" hangingPunct="1">
              <a:lnSpc>
                <a:spcPct val="120000"/>
              </a:lnSpc>
            </a:pPr>
            <a:r>
              <a:rPr lang="ar-SA" altLang="en-US" sz="3000" b="1" smtClean="0">
                <a:solidFill>
                  <a:schemeClr val="bg1"/>
                </a:solidFill>
              </a:rPr>
              <a:t>ويژگى منحصر به فرد اسلام و نيز عاملى كه موجب گسترش</a:t>
            </a:r>
            <a:r>
              <a:rPr lang="fa-IR" altLang="en-US" sz="3000" b="1" smtClean="0">
                <a:solidFill>
                  <a:schemeClr val="bg1"/>
                </a:solidFill>
              </a:rPr>
              <a:t> </a:t>
            </a:r>
            <a:r>
              <a:rPr lang="ar-SA" altLang="en-US" sz="3000" b="1" smtClean="0">
                <a:solidFill>
                  <a:schemeClr val="bg1"/>
                </a:solidFill>
              </a:rPr>
              <a:t>جهانى آن شد، آميزشى است كه از عناصر قومى و جهانى در آن </a:t>
            </a:r>
            <a:r>
              <a:rPr lang="fa-IR" altLang="en-US" sz="3000" b="1" smtClean="0">
                <a:solidFill>
                  <a:schemeClr val="bg1"/>
                </a:solidFill>
              </a:rPr>
              <a:t>حضور یافته است.</a:t>
            </a:r>
          </a:p>
          <a:p>
            <a:pPr marL="284163" indent="-284163" algn="just" rtl="1" eaLnBrk="1" hangingPunct="1">
              <a:lnSpc>
                <a:spcPct val="120000"/>
              </a:lnSpc>
            </a:pPr>
            <a:r>
              <a:rPr lang="ar-SA" altLang="en-US" sz="3000" b="1" smtClean="0">
                <a:solidFill>
                  <a:schemeClr val="bg1"/>
                </a:solidFill>
              </a:rPr>
              <a:t>اسلام، آغوش</a:t>
            </a:r>
            <a:r>
              <a:rPr lang="fa-IR" altLang="en-US" sz="3000" b="1" smtClean="0">
                <a:solidFill>
                  <a:schemeClr val="bg1"/>
                </a:solidFill>
              </a:rPr>
              <a:t> </a:t>
            </a:r>
            <a:r>
              <a:rPr lang="ar-SA" altLang="en-US" sz="3000" b="1" smtClean="0">
                <a:solidFill>
                  <a:schemeClr val="bg1"/>
                </a:solidFill>
              </a:rPr>
              <a:t>خود را به سوى همگان باز كرد و برابرى و برادرى عموم مؤمنان را در پيشگاه خداوند، از هر نژاد</a:t>
            </a:r>
            <a:r>
              <a:rPr lang="fa-IR" altLang="en-US" sz="3000" b="1" smtClean="0">
                <a:solidFill>
                  <a:schemeClr val="bg1"/>
                </a:solidFill>
              </a:rPr>
              <a:t> </a:t>
            </a:r>
            <a:r>
              <a:rPr lang="ar-SA" altLang="en-US" sz="3000" b="1" smtClean="0">
                <a:solidFill>
                  <a:schemeClr val="bg1"/>
                </a:solidFill>
              </a:rPr>
              <a:t>و ملتى كه بودند، اعلام </a:t>
            </a:r>
            <a:r>
              <a:rPr lang="fa-IR" altLang="en-US" sz="3000" b="1" smtClean="0">
                <a:solidFill>
                  <a:schemeClr val="bg1"/>
                </a:solidFill>
              </a:rPr>
              <a:t>کرد</a:t>
            </a:r>
            <a:r>
              <a:rPr lang="ar-SA" altLang="en-US" sz="3000" b="1" smtClean="0">
                <a:solidFill>
                  <a:schemeClr val="bg1"/>
                </a:solidFill>
              </a:rPr>
              <a:t>.</a:t>
            </a:r>
            <a:endParaRPr lang="fa-IR" altLang="en-US" sz="3000" b="1" smtClean="0">
              <a:solidFill>
                <a:schemeClr val="bg1"/>
              </a:solidFill>
            </a:endParaRPr>
          </a:p>
          <a:p>
            <a:pPr marL="284163" indent="-284163" algn="just" rtl="1" eaLnBrk="1" hangingPunct="1">
              <a:lnSpc>
                <a:spcPct val="120000"/>
              </a:lnSpc>
            </a:pPr>
            <a:r>
              <a:rPr lang="fa-IR" altLang="en-US" sz="3000" b="1" smtClean="0">
                <a:solidFill>
                  <a:schemeClr val="bg1"/>
                </a:solidFill>
              </a:rPr>
              <a:t>در نتیجه </a:t>
            </a:r>
            <a:r>
              <a:rPr lang="ar-SA" altLang="en-US" sz="3000" b="1" smtClean="0">
                <a:solidFill>
                  <a:schemeClr val="bg1"/>
                </a:solidFill>
              </a:rPr>
              <a:t>اين روش، ميراث هنر اسلامى عبارت بود از شيوه آميخته صدر مسيحيّت و بيزانسى همراه با بازتابهايى از صورتهاى هنرى </a:t>
            </a:r>
            <a:r>
              <a:rPr lang="fa-IR" altLang="en-US" sz="3000" b="1" smtClean="0">
                <a:solidFill>
                  <a:schemeClr val="bg1"/>
                </a:solidFill>
              </a:rPr>
              <a:t>یونانی (</a:t>
            </a:r>
            <a:r>
              <a:rPr lang="ar-SA" altLang="en-US" sz="3000" b="1" smtClean="0">
                <a:solidFill>
                  <a:schemeClr val="bg1"/>
                </a:solidFill>
              </a:rPr>
              <a:t>هلنى</a:t>
            </a:r>
            <a:r>
              <a:rPr lang="fa-IR" altLang="en-US" sz="3000" b="1" smtClean="0">
                <a:solidFill>
                  <a:schemeClr val="bg1"/>
                </a:solidFill>
              </a:rPr>
              <a:t>)</a:t>
            </a:r>
            <a:r>
              <a:rPr lang="ar-SA" altLang="en-US" sz="3000" b="1" smtClean="0">
                <a:solidFill>
                  <a:schemeClr val="bg1"/>
                </a:solidFill>
              </a:rPr>
              <a:t> و رومى و</a:t>
            </a:r>
            <a:r>
              <a:rPr lang="fa-IR" altLang="en-US" sz="3000" b="1" smtClean="0">
                <a:solidFill>
                  <a:schemeClr val="bg1"/>
                </a:solidFill>
              </a:rPr>
              <a:t> </a:t>
            </a:r>
            <a:r>
              <a:rPr lang="ar-SA" altLang="en-US" sz="3000" b="1" smtClean="0">
                <a:solidFill>
                  <a:schemeClr val="bg1"/>
                </a:solidFill>
              </a:rPr>
              <a:t>مجموعه وسيعى از سنتهاى ايرانى.</a:t>
            </a:r>
          </a:p>
        </p:txBody>
      </p:sp>
      <p:sp>
        <p:nvSpPr>
          <p:cNvPr id="11267" name="Rectangle 5"/>
          <p:cNvSpPr>
            <a:spLocks noGrp="1" noChangeArrowheads="1"/>
          </p:cNvSpPr>
          <p:nvPr>
            <p:ph type="title"/>
          </p:nvPr>
        </p:nvSpPr>
        <p:spPr>
          <a:xfrm>
            <a:off x="457200" y="125413"/>
            <a:ext cx="8229600" cy="1143000"/>
          </a:xfrm>
          <a:noFill/>
        </p:spPr>
        <p:txBody>
          <a:bodyPr/>
          <a:lstStyle/>
          <a:p>
            <a:pPr eaLnBrk="1" hangingPunct="1"/>
            <a:r>
              <a:rPr lang="fa-IR" altLang="en-US" b="1" smtClean="0">
                <a:solidFill>
                  <a:srgbClr val="FFFF00"/>
                </a:solidFill>
              </a:rPr>
              <a:t>هنرهای اسلامی</a:t>
            </a:r>
            <a:endParaRPr lang="en-US" altLang="en-US" b="1" smtClean="0">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95288" y="-17463"/>
            <a:ext cx="8229600" cy="1143001"/>
          </a:xfrm>
        </p:spPr>
        <p:txBody>
          <a:bodyPr/>
          <a:lstStyle/>
          <a:p>
            <a:pPr eaLnBrk="1" hangingPunct="1"/>
            <a:r>
              <a:rPr lang="fa-IR" altLang="en-US" sz="5400" b="1" smtClean="0">
                <a:solidFill>
                  <a:srgbClr val="FFFF00"/>
                </a:solidFill>
              </a:rPr>
              <a:t>معماری</a:t>
            </a:r>
            <a:endParaRPr lang="en-US" altLang="en-US" sz="5400" b="1" smtClean="0">
              <a:solidFill>
                <a:srgbClr val="FFFF00"/>
              </a:solidFill>
            </a:endParaRPr>
          </a:p>
        </p:txBody>
      </p:sp>
      <p:sp>
        <p:nvSpPr>
          <p:cNvPr id="66563" name="Rectangle 3"/>
          <p:cNvSpPr>
            <a:spLocks noGrp="1" noChangeArrowheads="1"/>
          </p:cNvSpPr>
          <p:nvPr>
            <p:ph type="body" idx="1"/>
          </p:nvPr>
        </p:nvSpPr>
        <p:spPr>
          <a:xfrm>
            <a:off x="323850" y="1168400"/>
            <a:ext cx="8569325" cy="3197225"/>
          </a:xfrm>
        </p:spPr>
        <p:txBody>
          <a:bodyPr/>
          <a:lstStyle/>
          <a:p>
            <a:pPr marL="284163" indent="-284163" algn="just" rtl="1" eaLnBrk="1" hangingPunct="1">
              <a:lnSpc>
                <a:spcPct val="120000"/>
              </a:lnSpc>
            </a:pPr>
            <a:r>
              <a:rPr lang="ar-SA" altLang="en-US" b="1" smtClean="0">
                <a:solidFill>
                  <a:schemeClr val="bg1"/>
                </a:solidFill>
              </a:rPr>
              <a:t>در بخش ديگر كاخ، كه محل اقامت سلطان و خانواده او بود، يك حياط و اتاقها گرداگرد</a:t>
            </a:r>
            <a:r>
              <a:rPr lang="fa-IR" altLang="en-US" b="1" smtClean="0">
                <a:solidFill>
                  <a:schemeClr val="bg1"/>
                </a:solidFill>
              </a:rPr>
              <a:t> </a:t>
            </a:r>
            <a:r>
              <a:rPr lang="ar-SA" altLang="en-US" b="1" smtClean="0">
                <a:solidFill>
                  <a:schemeClr val="bg1"/>
                </a:solidFill>
              </a:rPr>
              <a:t>آن </a:t>
            </a:r>
            <a:r>
              <a:rPr lang="fa-IR" altLang="en-US" b="1" smtClean="0">
                <a:solidFill>
                  <a:schemeClr val="bg1"/>
                </a:solidFill>
              </a:rPr>
              <a:t>ب</a:t>
            </a:r>
            <a:r>
              <a:rPr lang="ar-SA" altLang="en-US" b="1" smtClean="0">
                <a:solidFill>
                  <a:schemeClr val="bg1"/>
                </a:solidFill>
              </a:rPr>
              <a:t>ود.</a:t>
            </a:r>
            <a:endParaRPr lang="fa-IR" altLang="en-US" b="1" smtClean="0">
              <a:solidFill>
                <a:schemeClr val="bg1"/>
              </a:solidFill>
            </a:endParaRPr>
          </a:p>
          <a:p>
            <a:pPr marL="284163" indent="-284163" algn="just" rtl="1" eaLnBrk="1" hangingPunct="1">
              <a:lnSpc>
                <a:spcPct val="120000"/>
              </a:lnSpc>
            </a:pPr>
            <a:r>
              <a:rPr lang="ar-SA" altLang="en-US" b="1" smtClean="0">
                <a:solidFill>
                  <a:schemeClr val="bg1"/>
                </a:solidFill>
              </a:rPr>
              <a:t>در وسط آن حياط كوچك فواره هايى ب</a:t>
            </a:r>
            <a:r>
              <a:rPr lang="fa-IR" altLang="en-US" b="1" smtClean="0">
                <a:solidFill>
                  <a:schemeClr val="bg1"/>
                </a:solidFill>
              </a:rPr>
              <a:t>ا </a:t>
            </a:r>
            <a:r>
              <a:rPr lang="ar-SA" altLang="en-US" b="1" smtClean="0">
                <a:solidFill>
                  <a:schemeClr val="bg1"/>
                </a:solidFill>
              </a:rPr>
              <a:t>يك حوض سنگى بر پشت دوازده</a:t>
            </a:r>
            <a:r>
              <a:rPr lang="fa-IR" altLang="en-US" b="1" smtClean="0">
                <a:solidFill>
                  <a:schemeClr val="bg1"/>
                </a:solidFill>
              </a:rPr>
              <a:t> </a:t>
            </a:r>
            <a:r>
              <a:rPr lang="ar-SA" altLang="en-US" b="1" smtClean="0">
                <a:solidFill>
                  <a:schemeClr val="bg1"/>
                </a:solidFill>
              </a:rPr>
              <a:t>شير سنگى سوار بود كه از چهار سوى آن چهار نهر به نشانه جو</a:t>
            </a:r>
            <a:r>
              <a:rPr lang="fa-IR" altLang="en-US" b="1" smtClean="0">
                <a:solidFill>
                  <a:schemeClr val="bg1"/>
                </a:solidFill>
              </a:rPr>
              <a:t>ی</a:t>
            </a:r>
            <a:r>
              <a:rPr lang="ar-SA" altLang="en-US" b="1" smtClean="0">
                <a:solidFill>
                  <a:schemeClr val="bg1"/>
                </a:solidFill>
              </a:rPr>
              <a:t>هاى چهارگانه بهشتى (آب و مى</a:t>
            </a:r>
            <a:r>
              <a:rPr lang="fa-IR" altLang="en-US" b="1" smtClean="0">
                <a:solidFill>
                  <a:schemeClr val="bg1"/>
                </a:solidFill>
              </a:rPr>
              <a:t> </a:t>
            </a:r>
            <a:r>
              <a:rPr lang="ar-SA" altLang="en-US" b="1" smtClean="0">
                <a:solidFill>
                  <a:schemeClr val="bg1"/>
                </a:solidFill>
              </a:rPr>
              <a:t>و شير و انگبين) روان مى گشت.</a:t>
            </a:r>
            <a:endParaRPr lang="fa-IR" altLang="en-US" b="1" smtClean="0">
              <a:solidFill>
                <a:schemeClr val="bg1"/>
              </a:solidFill>
            </a:endParaRPr>
          </a:p>
          <a:p>
            <a:pPr marL="284163" indent="-284163" algn="just" rtl="1" eaLnBrk="1" hangingPunct="1">
              <a:lnSpc>
                <a:spcPct val="120000"/>
              </a:lnSpc>
            </a:pPr>
            <a:r>
              <a:rPr lang="ar-SA" altLang="en-US" b="1" smtClean="0">
                <a:solidFill>
                  <a:schemeClr val="bg1"/>
                </a:solidFill>
              </a:rPr>
              <a:t>در</a:t>
            </a:r>
            <a:r>
              <a:rPr lang="fa-IR" altLang="en-US" b="1" smtClean="0">
                <a:solidFill>
                  <a:schemeClr val="bg1"/>
                </a:solidFill>
              </a:rPr>
              <a:t> ا</a:t>
            </a:r>
            <a:r>
              <a:rPr lang="ar-SA" altLang="en-US" b="1" smtClean="0">
                <a:solidFill>
                  <a:schemeClr val="bg1"/>
                </a:solidFill>
              </a:rPr>
              <a:t>ين كاخ، تازه ترين و آخرين نوآوريهاى مقرنس سازى را كه در ايران آغاز شد و از آنجا به</a:t>
            </a:r>
            <a:r>
              <a:rPr lang="fa-IR" altLang="en-US" b="1" smtClean="0">
                <a:solidFill>
                  <a:schemeClr val="bg1"/>
                </a:solidFill>
              </a:rPr>
              <a:t> </a:t>
            </a:r>
            <a:r>
              <a:rPr lang="ar-SA" altLang="en-US" b="1" smtClean="0">
                <a:solidFill>
                  <a:schemeClr val="bg1"/>
                </a:solidFill>
              </a:rPr>
              <a:t>آسياى صغير و مصر رفت</a:t>
            </a:r>
            <a:r>
              <a:rPr lang="fa-IR" altLang="en-US" b="1" smtClean="0">
                <a:solidFill>
                  <a:schemeClr val="bg1"/>
                </a:solidFill>
              </a:rPr>
              <a:t>، </a:t>
            </a:r>
            <a:r>
              <a:rPr lang="ar-SA" altLang="en-US" b="1" smtClean="0">
                <a:solidFill>
                  <a:schemeClr val="bg1"/>
                </a:solidFill>
              </a:rPr>
              <a:t>مى توان ديد</a:t>
            </a:r>
            <a:r>
              <a:rPr lang="fa-IR" altLang="en-US" b="1" smtClean="0">
                <a:solidFill>
                  <a:schemeClr val="bg1"/>
                </a:solidFill>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214313"/>
            <a:ext cx="8229600" cy="1143000"/>
          </a:xfrm>
        </p:spPr>
        <p:txBody>
          <a:bodyPr/>
          <a:lstStyle/>
          <a:p>
            <a:r>
              <a:rPr lang="fa-IR" altLang="en-US" b="1" smtClean="0">
                <a:solidFill>
                  <a:srgbClr val="FFFF00"/>
                </a:solidFill>
              </a:rPr>
              <a:t>سروده ويكتور هوگو درباره الحمراء</a:t>
            </a:r>
          </a:p>
        </p:txBody>
      </p:sp>
      <p:sp>
        <p:nvSpPr>
          <p:cNvPr id="68611" name="Content Placeholder 2"/>
          <p:cNvSpPr>
            <a:spLocks noGrp="1"/>
          </p:cNvSpPr>
          <p:nvPr>
            <p:ph idx="1"/>
          </p:nvPr>
        </p:nvSpPr>
        <p:spPr>
          <a:xfrm>
            <a:off x="457200" y="1428750"/>
            <a:ext cx="8229600" cy="4525963"/>
          </a:xfrm>
        </p:spPr>
        <p:txBody>
          <a:bodyPr/>
          <a:lstStyle/>
          <a:p>
            <a:pPr algn="r" rtl="1">
              <a:buFontTx/>
              <a:buNone/>
            </a:pPr>
            <a:r>
              <a:rPr lang="fa-IR" altLang="en-US" smtClean="0">
                <a:solidFill>
                  <a:schemeClr val="bg1"/>
                </a:solidFill>
              </a:rPr>
              <a:t>	</a:t>
            </a:r>
            <a:r>
              <a:rPr lang="fa-IR" altLang="en-US" b="1" smtClean="0">
                <a:solidFill>
                  <a:schemeClr val="bg1"/>
                </a:solidFill>
              </a:rPr>
              <a:t>اي حمراء،</a:t>
            </a:r>
          </a:p>
          <a:p>
            <a:pPr algn="r" rtl="1">
              <a:buFontTx/>
              <a:buNone/>
            </a:pPr>
            <a:r>
              <a:rPr lang="fa-IR" altLang="en-US" b="1" smtClean="0">
                <a:solidFill>
                  <a:schemeClr val="bg1"/>
                </a:solidFill>
              </a:rPr>
              <a:t>	اي قصري كه فرشتگان تو را چنان كه در خيال آيد تزئين كرده و نشانه اي دل فريب داده اند،</a:t>
            </a:r>
          </a:p>
          <a:p>
            <a:pPr algn="r" rtl="1">
              <a:buFontTx/>
              <a:buNone/>
            </a:pPr>
            <a:r>
              <a:rPr lang="fa-IR" altLang="en-US" b="1" smtClean="0">
                <a:solidFill>
                  <a:schemeClr val="bg1"/>
                </a:solidFill>
              </a:rPr>
              <a:t>	اي قلعه باشكوه كنگره دار كه با گل ها و بوته ها و شاخ و برگ، پرنقش شده اي و اكنون به ويراني مي روي،</a:t>
            </a:r>
          </a:p>
          <a:p>
            <a:pPr algn="r" rtl="1">
              <a:buFontTx/>
              <a:buNone/>
            </a:pPr>
            <a:r>
              <a:rPr lang="fa-IR" altLang="en-US" b="1" smtClean="0">
                <a:solidFill>
                  <a:schemeClr val="bg1"/>
                </a:solidFill>
              </a:rPr>
              <a:t>	شب هنگام كه اشعه نقره فام ماه برتاق نماها و ديوارهاي تو پرده مي افكند،</a:t>
            </a:r>
          </a:p>
          <a:p>
            <a:pPr algn="r" rtl="1">
              <a:buFontTx/>
              <a:buNone/>
            </a:pPr>
            <a:r>
              <a:rPr lang="fa-IR" altLang="en-US" b="1" smtClean="0">
                <a:solidFill>
                  <a:schemeClr val="bg1"/>
                </a:solidFill>
              </a:rPr>
              <a:t>	آواز دلربا و سحرانگيزي از تو به گوش مي رسد</a:t>
            </a:r>
          </a:p>
          <a:p>
            <a:pPr algn="r" rtl="1">
              <a:buFontTx/>
              <a:buNone/>
            </a:pPr>
            <a:r>
              <a:rPr lang="fa-IR" altLang="en-US" smtClean="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95288" y="-17463"/>
            <a:ext cx="8229600" cy="1143001"/>
          </a:xfrm>
        </p:spPr>
        <p:txBody>
          <a:bodyPr/>
          <a:lstStyle/>
          <a:p>
            <a:pPr eaLnBrk="1" hangingPunct="1"/>
            <a:r>
              <a:rPr lang="fa-IR" altLang="en-US" sz="5400" b="1" smtClean="0">
                <a:solidFill>
                  <a:srgbClr val="FFFF00"/>
                </a:solidFill>
              </a:rPr>
              <a:t>معماری</a:t>
            </a:r>
            <a:endParaRPr lang="en-US" altLang="en-US" sz="5400" b="1" smtClean="0">
              <a:solidFill>
                <a:srgbClr val="FFFF00"/>
              </a:solidFill>
            </a:endParaRPr>
          </a:p>
        </p:txBody>
      </p:sp>
      <p:sp>
        <p:nvSpPr>
          <p:cNvPr id="69635" name="Rectangle 3"/>
          <p:cNvSpPr>
            <a:spLocks noGrp="1" noChangeArrowheads="1"/>
          </p:cNvSpPr>
          <p:nvPr>
            <p:ph type="body" idx="1"/>
          </p:nvPr>
        </p:nvSpPr>
        <p:spPr>
          <a:xfrm>
            <a:off x="250825" y="1168400"/>
            <a:ext cx="8748713" cy="3197225"/>
          </a:xfrm>
        </p:spPr>
        <p:txBody>
          <a:bodyPr/>
          <a:lstStyle/>
          <a:p>
            <a:pPr marL="284163" indent="-284163" algn="just" rtl="1" eaLnBrk="1" hangingPunct="1">
              <a:lnSpc>
                <a:spcPct val="120000"/>
              </a:lnSpc>
            </a:pPr>
            <a:r>
              <a:rPr lang="ar-SA" altLang="en-US" sz="2900" b="1" smtClean="0">
                <a:solidFill>
                  <a:schemeClr val="bg1"/>
                </a:solidFill>
              </a:rPr>
              <a:t>مقرنسى كه در آغاز و در ايران بخشى از بنا شمرده</a:t>
            </a:r>
            <a:r>
              <a:rPr lang="fa-IR" altLang="en-US" sz="2900" b="1" smtClean="0">
                <a:solidFill>
                  <a:schemeClr val="bg1"/>
                </a:solidFill>
              </a:rPr>
              <a:t> </a:t>
            </a:r>
            <a:r>
              <a:rPr lang="ar-SA" altLang="en-US" sz="2900" b="1" smtClean="0">
                <a:solidFill>
                  <a:schemeClr val="bg1"/>
                </a:solidFill>
              </a:rPr>
              <a:t>مى</a:t>
            </a:r>
            <a:r>
              <a:rPr lang="fa-IR" altLang="en-US" sz="2900" b="1" smtClean="0">
                <a:solidFill>
                  <a:schemeClr val="bg1"/>
                </a:solidFill>
              </a:rPr>
              <a:t> </a:t>
            </a:r>
            <a:r>
              <a:rPr lang="ar-SA" altLang="en-US" sz="2900" b="1" smtClean="0">
                <a:solidFill>
                  <a:schemeClr val="bg1"/>
                </a:solidFill>
              </a:rPr>
              <a:t>شد و مصالح آن آجر و سنگ بود، در سده ششم هجرى به دست هنرمندان مراكشى در شهر</a:t>
            </a:r>
            <a:r>
              <a:rPr lang="fa-IR" altLang="en-US" sz="2900" b="1" smtClean="0">
                <a:solidFill>
                  <a:schemeClr val="bg1"/>
                </a:solidFill>
              </a:rPr>
              <a:t> </a:t>
            </a:r>
            <a:r>
              <a:rPr lang="ar-SA" altLang="en-US" sz="2900" b="1" smtClean="0">
                <a:solidFill>
                  <a:schemeClr val="bg1"/>
                </a:solidFill>
              </a:rPr>
              <a:t>فاس، و در فرورفتگى گنبد و با گچ ساخته شد؛ يعنى صرفا</a:t>
            </a:r>
            <a:r>
              <a:rPr lang="fa-IR" altLang="en-US" sz="2900" b="1" smtClean="0">
                <a:solidFill>
                  <a:schemeClr val="bg1"/>
                </a:solidFill>
              </a:rPr>
              <a:t>ً</a:t>
            </a:r>
            <a:r>
              <a:rPr lang="ar-SA" altLang="en-US" sz="2900" b="1" smtClean="0">
                <a:solidFill>
                  <a:schemeClr val="bg1"/>
                </a:solidFill>
              </a:rPr>
              <a:t> جنبه تزئينى به خود گرفت و اينك</a:t>
            </a:r>
            <a:r>
              <a:rPr lang="fa-IR" altLang="en-US" sz="2900" b="1" smtClean="0">
                <a:solidFill>
                  <a:schemeClr val="bg1"/>
                </a:solidFill>
              </a:rPr>
              <a:t> </a:t>
            </a:r>
            <a:r>
              <a:rPr lang="ar-SA" altLang="en-US" sz="2900" b="1" smtClean="0">
                <a:solidFill>
                  <a:schemeClr val="bg1"/>
                </a:solidFill>
              </a:rPr>
              <a:t>معماران و هنرمندان كاخ الحمراء جنبه زينتى آن را گرفتند و كامل تر و آراسته تر ساختند</a:t>
            </a:r>
            <a:r>
              <a:rPr lang="fa-IR" altLang="en-US" sz="2900" b="1" smtClean="0">
                <a:solidFill>
                  <a:schemeClr val="bg1"/>
                </a:solidFill>
              </a:rPr>
              <a:t>.</a:t>
            </a:r>
          </a:p>
          <a:p>
            <a:pPr marL="284163" indent="-284163" algn="just" rtl="1" eaLnBrk="1" hangingPunct="1">
              <a:lnSpc>
                <a:spcPct val="120000"/>
              </a:lnSpc>
            </a:pPr>
            <a:r>
              <a:rPr lang="fa-IR" altLang="en-US" sz="2900" b="1" smtClean="0">
                <a:solidFill>
                  <a:schemeClr val="bg1"/>
                </a:solidFill>
              </a:rPr>
              <a:t>به گفته خانم پرایس: «</a:t>
            </a:r>
            <a:r>
              <a:rPr lang="ar-SA" altLang="en-US" sz="2900" b="1" smtClean="0">
                <a:solidFill>
                  <a:schemeClr val="bg1"/>
                </a:solidFill>
              </a:rPr>
              <a:t>گنبد مقرنس ستاره مانند اتاق جنوبى حياط شيران در كاخ الحمراء با</a:t>
            </a:r>
            <a:r>
              <a:rPr lang="fa-IR" altLang="en-US" sz="2900" b="1" smtClean="0">
                <a:solidFill>
                  <a:schemeClr val="bg1"/>
                </a:solidFill>
              </a:rPr>
              <a:t> </a:t>
            </a:r>
            <a:r>
              <a:rPr lang="ar-SA" altLang="en-US" sz="2900" b="1" smtClean="0">
                <a:solidFill>
                  <a:schemeClr val="bg1"/>
                </a:solidFill>
              </a:rPr>
              <a:t>مقرنس ايرانى اين تفاوت را داشت كه تقسيمات كوچك با صدها منشور آويخته در آن، به بيننده</a:t>
            </a:r>
            <a:r>
              <a:rPr lang="fa-IR" altLang="en-US" sz="2900" b="1" smtClean="0">
                <a:solidFill>
                  <a:schemeClr val="bg1"/>
                </a:solidFill>
              </a:rPr>
              <a:t> </a:t>
            </a:r>
            <a:r>
              <a:rPr lang="ar-SA" altLang="en-US" sz="2900" b="1" smtClean="0">
                <a:solidFill>
                  <a:schemeClr val="bg1"/>
                </a:solidFill>
              </a:rPr>
              <a:t>احساس ناايمنى مى بخشيد، درحالى كه مقرنس ايرانى، سادگى و استوارى بنا را موجب مى شد و</a:t>
            </a:r>
            <a:r>
              <a:rPr lang="fa-IR" altLang="en-US" sz="2900" b="1" smtClean="0">
                <a:solidFill>
                  <a:schemeClr val="bg1"/>
                </a:solidFill>
              </a:rPr>
              <a:t> آن را </a:t>
            </a:r>
            <a:r>
              <a:rPr lang="ar-SA" altLang="en-US" sz="2900" b="1" smtClean="0">
                <a:solidFill>
                  <a:schemeClr val="bg1"/>
                </a:solidFill>
              </a:rPr>
              <a:t>به</a:t>
            </a:r>
            <a:r>
              <a:rPr lang="fa-IR" altLang="en-US" sz="2900" b="1" smtClean="0">
                <a:solidFill>
                  <a:schemeClr val="bg1"/>
                </a:solidFill>
              </a:rPr>
              <a:t> بیننده منتقل </a:t>
            </a:r>
            <a:r>
              <a:rPr lang="ar-SA" altLang="en-US" sz="2900" b="1" smtClean="0">
                <a:solidFill>
                  <a:schemeClr val="bg1"/>
                </a:solidFill>
              </a:rPr>
              <a:t>مى</a:t>
            </a:r>
            <a:r>
              <a:rPr lang="fa-IR" altLang="en-US" sz="2900" b="1" smtClean="0">
                <a:solidFill>
                  <a:schemeClr val="bg1"/>
                </a:solidFill>
              </a:rPr>
              <a:t> </a:t>
            </a:r>
            <a:r>
              <a:rPr lang="ar-SA" altLang="en-US" sz="2900" b="1" smtClean="0">
                <a:solidFill>
                  <a:schemeClr val="bg1"/>
                </a:solidFill>
              </a:rPr>
              <a:t>كرد</a:t>
            </a:r>
            <a:r>
              <a:rPr lang="fa-IR" altLang="en-US" sz="2900" b="1" smtClean="0">
                <a:solidFill>
                  <a:schemeClr val="bg1"/>
                </a:solidFill>
              </a:rPr>
              <a:t>».</a:t>
            </a:r>
            <a:endParaRPr lang="ar-SA" altLang="en-US" sz="2900" b="1" smtClean="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95288" y="198438"/>
            <a:ext cx="8229600" cy="1143000"/>
          </a:xfrm>
        </p:spPr>
        <p:txBody>
          <a:bodyPr/>
          <a:lstStyle/>
          <a:p>
            <a:pPr eaLnBrk="1" hangingPunct="1"/>
            <a:r>
              <a:rPr lang="fa-IR" altLang="en-US" sz="5400" b="1" smtClean="0">
                <a:solidFill>
                  <a:srgbClr val="FFFF00"/>
                </a:solidFill>
              </a:rPr>
              <a:t>معماری</a:t>
            </a:r>
            <a:endParaRPr lang="en-US" altLang="en-US" sz="5400" b="1" smtClean="0">
              <a:solidFill>
                <a:srgbClr val="FFFF00"/>
              </a:solidFill>
            </a:endParaRPr>
          </a:p>
        </p:txBody>
      </p:sp>
      <p:sp>
        <p:nvSpPr>
          <p:cNvPr id="71683" name="Rectangle 3"/>
          <p:cNvSpPr>
            <a:spLocks noGrp="1" noChangeArrowheads="1"/>
          </p:cNvSpPr>
          <p:nvPr>
            <p:ph type="body" idx="1"/>
          </p:nvPr>
        </p:nvSpPr>
        <p:spPr>
          <a:xfrm>
            <a:off x="395288" y="1628775"/>
            <a:ext cx="8424862" cy="3197225"/>
          </a:xfrm>
        </p:spPr>
        <p:txBody>
          <a:bodyPr/>
          <a:lstStyle/>
          <a:p>
            <a:pPr marL="284163" indent="-284163" algn="just" rtl="1" eaLnBrk="1" hangingPunct="1">
              <a:lnSpc>
                <a:spcPct val="120000"/>
              </a:lnSpc>
            </a:pPr>
            <a:r>
              <a:rPr lang="fa-IR" altLang="en-US" sz="3800" b="1" smtClean="0">
                <a:solidFill>
                  <a:schemeClr val="bg1"/>
                </a:solidFill>
              </a:rPr>
              <a:t>زیبا</a:t>
            </a:r>
            <a:r>
              <a:rPr lang="ar-SA" altLang="en-US" sz="3800" b="1" smtClean="0">
                <a:solidFill>
                  <a:schemeClr val="bg1"/>
                </a:solidFill>
              </a:rPr>
              <a:t>يى كاخهاى اسلامى در معماران مسيحى اسپانيا اثرى شگرف داشت.</a:t>
            </a:r>
            <a:endParaRPr lang="fa-IR" altLang="en-US" sz="3800" b="1" smtClean="0">
              <a:solidFill>
                <a:schemeClr val="bg1"/>
              </a:solidFill>
            </a:endParaRPr>
          </a:p>
          <a:p>
            <a:pPr marL="284163" indent="-284163" algn="just" rtl="1" eaLnBrk="1" hangingPunct="1">
              <a:lnSpc>
                <a:spcPct val="120000"/>
              </a:lnSpc>
            </a:pPr>
            <a:r>
              <a:rPr lang="ar-SA" altLang="en-US" sz="3800" b="1" smtClean="0">
                <a:solidFill>
                  <a:schemeClr val="bg1"/>
                </a:solidFill>
              </a:rPr>
              <a:t>شاهان مسيحى در</a:t>
            </a:r>
            <a:r>
              <a:rPr lang="fa-IR" altLang="en-US" sz="3800" b="1" smtClean="0">
                <a:solidFill>
                  <a:schemeClr val="bg1"/>
                </a:solidFill>
              </a:rPr>
              <a:t> </a:t>
            </a:r>
            <a:r>
              <a:rPr lang="ar-SA" altLang="en-US" sz="3800" b="1" smtClean="0">
                <a:solidFill>
                  <a:schemeClr val="bg1"/>
                </a:solidFill>
              </a:rPr>
              <a:t>شهرهاى گشوده شده اسپانيا صنعتگران مسلمان را به ساختن بنا به شيوه اسلامى مى گماشتند و چون</a:t>
            </a:r>
            <a:r>
              <a:rPr lang="fa-IR" altLang="en-US" sz="3800" b="1" smtClean="0">
                <a:solidFill>
                  <a:schemeClr val="bg1"/>
                </a:solidFill>
              </a:rPr>
              <a:t> </a:t>
            </a:r>
            <a:r>
              <a:rPr lang="ar-SA" altLang="en-US" sz="3800" b="1" smtClean="0">
                <a:solidFill>
                  <a:schemeClr val="bg1"/>
                </a:solidFill>
              </a:rPr>
              <a:t>با خانه</a:t>
            </a:r>
            <a:r>
              <a:rPr lang="fa-IR" altLang="en-US" sz="3800" b="1" smtClean="0">
                <a:solidFill>
                  <a:schemeClr val="bg1"/>
                </a:solidFill>
              </a:rPr>
              <a:t> </a:t>
            </a:r>
            <a:r>
              <a:rPr lang="ar-SA" altLang="en-US" sz="3800" b="1" smtClean="0">
                <a:solidFill>
                  <a:schemeClr val="bg1"/>
                </a:solidFill>
              </a:rPr>
              <a:t>هاى حياط</a:t>
            </a:r>
            <a:r>
              <a:rPr lang="fa-IR" altLang="en-US" sz="3800" b="1" smtClean="0">
                <a:solidFill>
                  <a:schemeClr val="bg1"/>
                </a:solidFill>
              </a:rPr>
              <a:t> </a:t>
            </a:r>
            <a:r>
              <a:rPr lang="ar-SA" altLang="en-US" sz="3800" b="1" smtClean="0">
                <a:solidFill>
                  <a:schemeClr val="bg1"/>
                </a:solidFill>
              </a:rPr>
              <a:t>دار مسلمانان خو گرفتند، اين شيوه را به امريكا بردند.</a:t>
            </a:r>
            <a:endParaRPr lang="fa-IR" altLang="en-US" sz="3800" b="1" smtClean="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46088" y="-17463"/>
            <a:ext cx="8229600" cy="1143001"/>
          </a:xfrm>
        </p:spPr>
        <p:txBody>
          <a:bodyPr/>
          <a:lstStyle/>
          <a:p>
            <a:pPr eaLnBrk="1" hangingPunct="1"/>
            <a:r>
              <a:rPr lang="fa-IR" altLang="en-US" sz="5400" b="1" smtClean="0">
                <a:solidFill>
                  <a:srgbClr val="FFFF00"/>
                </a:solidFill>
              </a:rPr>
              <a:t>معماری</a:t>
            </a:r>
            <a:endParaRPr lang="en-US" altLang="en-US" sz="5400" b="1" smtClean="0">
              <a:solidFill>
                <a:srgbClr val="FFFF00"/>
              </a:solidFill>
            </a:endParaRPr>
          </a:p>
        </p:txBody>
      </p:sp>
      <p:sp>
        <p:nvSpPr>
          <p:cNvPr id="73731" name="Rectangle 3"/>
          <p:cNvSpPr>
            <a:spLocks noGrp="1" noChangeArrowheads="1"/>
          </p:cNvSpPr>
          <p:nvPr>
            <p:ph type="body" idx="1"/>
          </p:nvPr>
        </p:nvSpPr>
        <p:spPr>
          <a:xfrm>
            <a:off x="107950" y="1095375"/>
            <a:ext cx="8964613" cy="3197225"/>
          </a:xfrm>
        </p:spPr>
        <p:txBody>
          <a:bodyPr/>
          <a:lstStyle/>
          <a:p>
            <a:pPr marL="284163" indent="-284163" algn="just" rtl="1" eaLnBrk="1" hangingPunct="1">
              <a:lnSpc>
                <a:spcPct val="120000"/>
              </a:lnSpc>
            </a:pPr>
            <a:r>
              <a:rPr lang="ar-SA" altLang="en-US" b="1" smtClean="0">
                <a:solidFill>
                  <a:schemeClr val="bg1"/>
                </a:solidFill>
              </a:rPr>
              <a:t>فرزند تيمور، شاهرخ، پايتخت را از سمرقند به هرات برد و به ترميم ويرانيهايى كه به دست</a:t>
            </a:r>
            <a:r>
              <a:rPr lang="fa-IR" altLang="en-US" b="1" smtClean="0">
                <a:solidFill>
                  <a:schemeClr val="bg1"/>
                </a:solidFill>
              </a:rPr>
              <a:t> </a:t>
            </a:r>
            <a:r>
              <a:rPr lang="ar-SA" altLang="en-US" b="1" smtClean="0">
                <a:solidFill>
                  <a:schemeClr val="bg1"/>
                </a:solidFill>
              </a:rPr>
              <a:t>پدرش پديد آمده بود، پرداخت.</a:t>
            </a:r>
            <a:endParaRPr lang="fa-IR" altLang="en-US" b="1" smtClean="0">
              <a:solidFill>
                <a:schemeClr val="bg1"/>
              </a:solidFill>
            </a:endParaRPr>
          </a:p>
          <a:p>
            <a:pPr marL="284163" indent="-284163" algn="just" rtl="1" eaLnBrk="1" hangingPunct="1">
              <a:lnSpc>
                <a:spcPct val="120000"/>
              </a:lnSpc>
            </a:pPr>
            <a:r>
              <a:rPr lang="ar-SA" altLang="en-US" b="1" smtClean="0">
                <a:solidFill>
                  <a:schemeClr val="bg1"/>
                </a:solidFill>
              </a:rPr>
              <a:t>همسر شاهرخ، گوهرشاد، در كنار آرامگاه امام رضا (ع)،</a:t>
            </a:r>
            <a:r>
              <a:rPr lang="fa-IR" altLang="en-US" b="1" smtClean="0">
                <a:solidFill>
                  <a:schemeClr val="bg1"/>
                </a:solidFill>
              </a:rPr>
              <a:t> </a:t>
            </a:r>
            <a:r>
              <a:rPr lang="ar-SA" altLang="en-US" b="1" smtClean="0">
                <a:solidFill>
                  <a:schemeClr val="bg1"/>
                </a:solidFill>
              </a:rPr>
              <a:t>مسجدى به نام خودش بنا كرد كه گنبد فيروزه اى آن بر بالاى ديوارهاى بلند صحن همچون نگينى</a:t>
            </a:r>
            <a:r>
              <a:rPr lang="fa-IR" altLang="en-US" b="1" smtClean="0">
                <a:solidFill>
                  <a:schemeClr val="bg1"/>
                </a:solidFill>
              </a:rPr>
              <a:t> </a:t>
            </a:r>
            <a:r>
              <a:rPr lang="ar-SA" altLang="en-US" b="1" smtClean="0">
                <a:solidFill>
                  <a:schemeClr val="bg1"/>
                </a:solidFill>
              </a:rPr>
              <a:t>بر تارك هنر آن عصر </a:t>
            </a:r>
            <a:r>
              <a:rPr lang="fa-IR" altLang="en-US" b="1" smtClean="0">
                <a:solidFill>
                  <a:schemeClr val="bg1"/>
                </a:solidFill>
              </a:rPr>
              <a:t>     </a:t>
            </a:r>
            <a:r>
              <a:rPr lang="ar-SA" altLang="en-US" b="1" smtClean="0">
                <a:solidFill>
                  <a:schemeClr val="bg1"/>
                </a:solidFill>
              </a:rPr>
              <a:t>مى درخشد.</a:t>
            </a:r>
            <a:endParaRPr lang="fa-IR" altLang="en-US" b="1" smtClean="0">
              <a:solidFill>
                <a:schemeClr val="bg1"/>
              </a:solidFill>
            </a:endParaRPr>
          </a:p>
          <a:p>
            <a:pPr marL="284163" indent="-284163" algn="just" rtl="1" eaLnBrk="1" hangingPunct="1">
              <a:lnSpc>
                <a:spcPct val="120000"/>
              </a:lnSpc>
            </a:pPr>
            <a:r>
              <a:rPr lang="ar-SA" altLang="en-US" b="1" smtClean="0">
                <a:solidFill>
                  <a:schemeClr val="bg1"/>
                </a:solidFill>
              </a:rPr>
              <a:t>در روزگار فرمانروايى شاهرخ و ديگر شاهان پس از او، هنر</a:t>
            </a:r>
            <a:r>
              <a:rPr lang="fa-IR" altLang="en-US" b="1" smtClean="0">
                <a:solidFill>
                  <a:schemeClr val="bg1"/>
                </a:solidFill>
              </a:rPr>
              <a:t> </a:t>
            </a:r>
            <a:r>
              <a:rPr lang="ar-SA" altLang="en-US" b="1" smtClean="0">
                <a:solidFill>
                  <a:schemeClr val="bg1"/>
                </a:solidFill>
              </a:rPr>
              <a:t>موزاييك</a:t>
            </a:r>
            <a:r>
              <a:rPr lang="fa-IR" altLang="en-US" b="1" smtClean="0">
                <a:solidFill>
                  <a:schemeClr val="bg1"/>
                </a:solidFill>
              </a:rPr>
              <a:t> </a:t>
            </a:r>
            <a:r>
              <a:rPr lang="ar-SA" altLang="en-US" b="1" smtClean="0">
                <a:solidFill>
                  <a:schemeClr val="bg1"/>
                </a:solidFill>
              </a:rPr>
              <a:t>سازى با كاشيهاى ريز لعابى رنگين در بناهايى كه در مشهد و اصفهان ساخته شد، به اوج</a:t>
            </a:r>
            <a:r>
              <a:rPr lang="fa-IR" altLang="en-US" b="1" smtClean="0">
                <a:solidFill>
                  <a:schemeClr val="bg1"/>
                </a:solidFill>
              </a:rPr>
              <a:t> </a:t>
            </a:r>
            <a:r>
              <a:rPr lang="ar-SA" altLang="en-US" b="1" smtClean="0">
                <a:solidFill>
                  <a:schemeClr val="bg1"/>
                </a:solidFill>
              </a:rPr>
              <a:t>خود رسيد.</a:t>
            </a:r>
            <a:endParaRPr lang="fa-IR" altLang="en-US" b="1" smtClean="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46088" y="-90488"/>
            <a:ext cx="8229600" cy="1143001"/>
          </a:xfrm>
        </p:spPr>
        <p:txBody>
          <a:bodyPr/>
          <a:lstStyle/>
          <a:p>
            <a:pPr eaLnBrk="1" hangingPunct="1"/>
            <a:r>
              <a:rPr lang="fa-IR" altLang="en-US" sz="5400" b="1" smtClean="0">
                <a:solidFill>
                  <a:srgbClr val="FFFF00"/>
                </a:solidFill>
              </a:rPr>
              <a:t>معماری</a:t>
            </a:r>
            <a:endParaRPr lang="en-US" altLang="en-US" sz="5400" b="1" smtClean="0">
              <a:solidFill>
                <a:srgbClr val="FFFF00"/>
              </a:solidFill>
            </a:endParaRPr>
          </a:p>
        </p:txBody>
      </p:sp>
      <p:sp>
        <p:nvSpPr>
          <p:cNvPr id="75779" name="Rectangle 3"/>
          <p:cNvSpPr>
            <a:spLocks noGrp="1" noChangeArrowheads="1"/>
          </p:cNvSpPr>
          <p:nvPr>
            <p:ph type="body" idx="1"/>
          </p:nvPr>
        </p:nvSpPr>
        <p:spPr>
          <a:xfrm>
            <a:off x="107950" y="1023938"/>
            <a:ext cx="8964613" cy="3197225"/>
          </a:xfrm>
        </p:spPr>
        <p:txBody>
          <a:bodyPr/>
          <a:lstStyle/>
          <a:p>
            <a:pPr marL="284163" indent="-284163" algn="just" rtl="1" eaLnBrk="1" hangingPunct="1">
              <a:lnSpc>
                <a:spcPct val="120000"/>
              </a:lnSpc>
            </a:pPr>
            <a:r>
              <a:rPr lang="ar-SA" altLang="en-US" sz="3000" b="1" smtClean="0">
                <a:solidFill>
                  <a:schemeClr val="bg1"/>
                </a:solidFill>
              </a:rPr>
              <a:t>قلمرو فرمانروايى تركان عثمانى در آسياى صغير نيز يكى ديگر از مظاهر بروز هنرهاى اسلامى</a:t>
            </a:r>
            <a:r>
              <a:rPr lang="fa-IR" altLang="en-US" sz="3000" b="1" smtClean="0">
                <a:solidFill>
                  <a:schemeClr val="bg1"/>
                </a:solidFill>
              </a:rPr>
              <a:t> </a:t>
            </a:r>
            <a:r>
              <a:rPr lang="ar-SA" altLang="en-US" sz="3000" b="1" smtClean="0">
                <a:solidFill>
                  <a:schemeClr val="bg1"/>
                </a:solidFill>
              </a:rPr>
              <a:t>بود.</a:t>
            </a:r>
            <a:endParaRPr lang="fa-IR" altLang="en-US" sz="3000" b="1" smtClean="0">
              <a:solidFill>
                <a:schemeClr val="bg1"/>
              </a:solidFill>
            </a:endParaRPr>
          </a:p>
          <a:p>
            <a:pPr marL="284163" indent="-284163" algn="just" rtl="1" eaLnBrk="1" hangingPunct="1">
              <a:lnSpc>
                <a:spcPct val="120000"/>
              </a:lnSpc>
            </a:pPr>
            <a:r>
              <a:rPr lang="ar-SA" altLang="en-US" sz="3000" b="1" smtClean="0">
                <a:solidFill>
                  <a:schemeClr val="bg1"/>
                </a:solidFill>
              </a:rPr>
              <a:t>آنان پس از استقرار در خاك آسياى صغير به ساختن گونه اى ديگر از مساجد پرداختند كه در</a:t>
            </a:r>
            <a:r>
              <a:rPr lang="fa-IR" altLang="en-US" sz="3000" b="1" smtClean="0">
                <a:solidFill>
                  <a:schemeClr val="bg1"/>
                </a:solidFill>
              </a:rPr>
              <a:t> </a:t>
            </a:r>
            <a:r>
              <a:rPr lang="ar-SA" altLang="en-US" sz="3000" b="1" smtClean="0">
                <a:solidFill>
                  <a:schemeClr val="bg1"/>
                </a:solidFill>
              </a:rPr>
              <a:t>واقع آميزه اى بود از شكل مدرسه سلجوقى و كليساى گنبددار بيزانسى.</a:t>
            </a:r>
            <a:endParaRPr lang="fa-IR" altLang="en-US" sz="3000" b="1" smtClean="0">
              <a:solidFill>
                <a:schemeClr val="bg1"/>
              </a:solidFill>
            </a:endParaRPr>
          </a:p>
          <a:p>
            <a:pPr marL="284163" indent="-284163" algn="just" rtl="1" eaLnBrk="1" hangingPunct="1">
              <a:lnSpc>
                <a:spcPct val="120000"/>
              </a:lnSpc>
            </a:pPr>
            <a:r>
              <a:rPr lang="ar-SA" altLang="en-US" sz="3000" b="1" smtClean="0">
                <a:solidFill>
                  <a:schemeClr val="bg1"/>
                </a:solidFill>
              </a:rPr>
              <a:t>در حقيقت تأثير</a:t>
            </a:r>
            <a:r>
              <a:rPr lang="fa-IR" altLang="en-US" sz="3000" b="1" smtClean="0">
                <a:solidFill>
                  <a:schemeClr val="bg1"/>
                </a:solidFill>
              </a:rPr>
              <a:t> «ایاصوفیه» - </a:t>
            </a:r>
            <a:r>
              <a:rPr lang="ar-SA" altLang="en-US" sz="3000" b="1" smtClean="0">
                <a:solidFill>
                  <a:schemeClr val="bg1"/>
                </a:solidFill>
              </a:rPr>
              <a:t>كه در آغاز كليسا بود و سپس مسجد ش</a:t>
            </a:r>
            <a:r>
              <a:rPr lang="fa-IR" altLang="en-US" sz="3000" b="1" smtClean="0">
                <a:solidFill>
                  <a:schemeClr val="bg1"/>
                </a:solidFill>
              </a:rPr>
              <a:t>د - </a:t>
            </a:r>
            <a:r>
              <a:rPr lang="ar-SA" altLang="en-US" sz="3000" b="1" smtClean="0">
                <a:solidFill>
                  <a:schemeClr val="bg1"/>
                </a:solidFill>
              </a:rPr>
              <a:t>در روحيه آنان به درجه اى بود كه بازتابهايى از</a:t>
            </a:r>
            <a:r>
              <a:rPr lang="fa-IR" altLang="en-US" sz="3000" b="1" smtClean="0">
                <a:solidFill>
                  <a:schemeClr val="bg1"/>
                </a:solidFill>
              </a:rPr>
              <a:t> </a:t>
            </a:r>
            <a:r>
              <a:rPr lang="ar-SA" altLang="en-US" sz="3000" b="1" smtClean="0">
                <a:solidFill>
                  <a:schemeClr val="bg1"/>
                </a:solidFill>
              </a:rPr>
              <a:t>معمارى آن در بسيارى از مسجدهاى ساخته شده از پايان سده نهم هجرى به بعد در شهر قسطنطنيه</a:t>
            </a:r>
            <a:r>
              <a:rPr lang="fa-IR" altLang="en-US" sz="3000" b="1" smtClean="0">
                <a:solidFill>
                  <a:schemeClr val="bg1"/>
                </a:solidFill>
              </a:rPr>
              <a:t> </a:t>
            </a:r>
            <a:r>
              <a:rPr lang="ar-SA" altLang="en-US" sz="3000" b="1" smtClean="0">
                <a:solidFill>
                  <a:schemeClr val="bg1"/>
                </a:solidFill>
              </a:rPr>
              <a:t>يا ديگر نقاط امپراتورى عثمانى باقى و مشهود ماند.</a:t>
            </a:r>
            <a:endParaRPr lang="fa-IR" altLang="en-US" sz="3000" b="1" smtClean="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95288" y="-161925"/>
            <a:ext cx="8229600" cy="1143000"/>
          </a:xfrm>
        </p:spPr>
        <p:txBody>
          <a:bodyPr/>
          <a:lstStyle/>
          <a:p>
            <a:pPr eaLnBrk="1" hangingPunct="1"/>
            <a:r>
              <a:rPr lang="fa-IR" altLang="en-US" sz="5400" b="1" smtClean="0">
                <a:solidFill>
                  <a:srgbClr val="FFFF00"/>
                </a:solidFill>
              </a:rPr>
              <a:t>معماری</a:t>
            </a:r>
            <a:endParaRPr lang="en-US" altLang="en-US" sz="5400" b="1" smtClean="0">
              <a:solidFill>
                <a:srgbClr val="FFFF00"/>
              </a:solidFill>
            </a:endParaRPr>
          </a:p>
        </p:txBody>
      </p:sp>
      <p:sp>
        <p:nvSpPr>
          <p:cNvPr id="77827" name="Rectangle 3"/>
          <p:cNvSpPr>
            <a:spLocks noGrp="1" noChangeArrowheads="1"/>
          </p:cNvSpPr>
          <p:nvPr>
            <p:ph type="body" idx="1"/>
          </p:nvPr>
        </p:nvSpPr>
        <p:spPr>
          <a:xfrm>
            <a:off x="107950" y="879475"/>
            <a:ext cx="8964613" cy="3197225"/>
          </a:xfrm>
        </p:spPr>
        <p:txBody>
          <a:bodyPr/>
          <a:lstStyle/>
          <a:p>
            <a:pPr marL="284163" indent="-284163" algn="just" rtl="1" eaLnBrk="1" hangingPunct="1">
              <a:lnSpc>
                <a:spcPct val="120000"/>
              </a:lnSpc>
            </a:pPr>
            <a:r>
              <a:rPr lang="ar-SA" altLang="en-US" sz="2900" b="1" smtClean="0">
                <a:solidFill>
                  <a:schemeClr val="bg1"/>
                </a:solidFill>
              </a:rPr>
              <a:t>يكى از بزرگترين و با عظمت ترين آنها،</a:t>
            </a:r>
            <a:r>
              <a:rPr lang="fa-IR" altLang="en-US" sz="2900" b="1" smtClean="0">
                <a:solidFill>
                  <a:schemeClr val="bg1"/>
                </a:solidFill>
              </a:rPr>
              <a:t> </a:t>
            </a:r>
            <a:r>
              <a:rPr lang="ar-SA" altLang="en-US" sz="2900" b="1" smtClean="0">
                <a:solidFill>
                  <a:schemeClr val="bg1"/>
                </a:solidFill>
              </a:rPr>
              <a:t>«مسجد سلطان احمد اول»</a:t>
            </a:r>
            <a:r>
              <a:rPr lang="fa-IR" altLang="en-US" sz="2900" b="1" smtClean="0">
                <a:solidFill>
                  <a:schemeClr val="bg1"/>
                </a:solidFill>
              </a:rPr>
              <a:t>  یا «مسجد آبی» </a:t>
            </a:r>
            <a:r>
              <a:rPr lang="ar-SA" altLang="en-US" sz="2900" b="1" smtClean="0">
                <a:solidFill>
                  <a:schemeClr val="bg1"/>
                </a:solidFill>
              </a:rPr>
              <a:t>است، كه به سال ١</a:t>
            </a:r>
            <a:r>
              <a:rPr lang="fa-IR" altLang="en-US" sz="2900" b="1" smtClean="0">
                <a:solidFill>
                  <a:schemeClr val="bg1"/>
                </a:solidFill>
              </a:rPr>
              <a:t>6</a:t>
            </a:r>
            <a:r>
              <a:rPr lang="ar-SA" altLang="en-US" sz="2900" b="1" smtClean="0">
                <a:solidFill>
                  <a:schemeClr val="bg1"/>
                </a:solidFill>
              </a:rPr>
              <a:t>٠٩ تا ١</a:t>
            </a:r>
            <a:r>
              <a:rPr lang="fa-IR" altLang="en-US" sz="2900" b="1" smtClean="0">
                <a:solidFill>
                  <a:schemeClr val="bg1"/>
                </a:solidFill>
              </a:rPr>
              <a:t>6</a:t>
            </a:r>
            <a:r>
              <a:rPr lang="ar-SA" altLang="en-US" sz="2900" b="1" smtClean="0">
                <a:solidFill>
                  <a:schemeClr val="bg1"/>
                </a:solidFill>
              </a:rPr>
              <a:t>١</a:t>
            </a:r>
            <a:r>
              <a:rPr lang="fa-IR" altLang="en-US" sz="2900" b="1" smtClean="0">
                <a:solidFill>
                  <a:schemeClr val="bg1"/>
                </a:solidFill>
              </a:rPr>
              <a:t>6</a:t>
            </a:r>
            <a:r>
              <a:rPr lang="ar-SA" altLang="en-US" sz="2900" b="1" smtClean="0">
                <a:solidFill>
                  <a:schemeClr val="bg1"/>
                </a:solidFill>
              </a:rPr>
              <a:t>م ساخته شد، و گويى نقشه آن همان نقشه اياصوفيه را مفصل تر و منظم تر ساخته و به صورت چهارگوش كامل درآورده است.</a:t>
            </a:r>
            <a:endParaRPr lang="fa-IR" altLang="en-US" sz="2900" b="1" smtClean="0">
              <a:solidFill>
                <a:schemeClr val="bg1"/>
              </a:solidFill>
            </a:endParaRPr>
          </a:p>
          <a:p>
            <a:pPr marL="284163" indent="-284163" algn="just" rtl="1" eaLnBrk="1" hangingPunct="1">
              <a:lnSpc>
                <a:spcPct val="120000"/>
              </a:lnSpc>
            </a:pPr>
            <a:r>
              <a:rPr lang="ar-SA" altLang="en-US" sz="2900" b="1" smtClean="0">
                <a:solidFill>
                  <a:schemeClr val="bg1"/>
                </a:solidFill>
              </a:rPr>
              <a:t>اين</a:t>
            </a:r>
            <a:r>
              <a:rPr lang="fa-IR" altLang="en-US" sz="2900" b="1" smtClean="0">
                <a:solidFill>
                  <a:schemeClr val="bg1"/>
                </a:solidFill>
              </a:rPr>
              <a:t> </a:t>
            </a:r>
            <a:r>
              <a:rPr lang="ar-SA" altLang="en-US" sz="2900" b="1" smtClean="0">
                <a:solidFill>
                  <a:schemeClr val="bg1"/>
                </a:solidFill>
              </a:rPr>
              <a:t>مسجد يك گنبد اصلى دارد كه چهار نيم گنبد آن را در ميان گرفته است و در چهار گوشه آن نيز</a:t>
            </a:r>
            <a:r>
              <a:rPr lang="fa-IR" altLang="en-US" sz="2900" b="1" smtClean="0">
                <a:solidFill>
                  <a:schemeClr val="bg1"/>
                </a:solidFill>
              </a:rPr>
              <a:t> </a:t>
            </a:r>
            <a:r>
              <a:rPr lang="ar-SA" altLang="en-US" sz="2900" b="1" smtClean="0">
                <a:solidFill>
                  <a:schemeClr val="bg1"/>
                </a:solidFill>
              </a:rPr>
              <a:t>چهار گنبد كوچك تر بر كنار مناره</a:t>
            </a:r>
            <a:r>
              <a:rPr lang="fa-IR" altLang="en-US" sz="2900" b="1" smtClean="0">
                <a:solidFill>
                  <a:schemeClr val="bg1"/>
                </a:solidFill>
              </a:rPr>
              <a:t> </a:t>
            </a:r>
            <a:r>
              <a:rPr lang="ar-SA" altLang="en-US" sz="2900" b="1" smtClean="0">
                <a:solidFill>
                  <a:schemeClr val="bg1"/>
                </a:solidFill>
              </a:rPr>
              <a:t>هاى جانبى افزوده شده است و سقف گنبدى شكل بنا كه از</a:t>
            </a:r>
            <a:r>
              <a:rPr lang="fa-IR" altLang="en-US" sz="2900" b="1" smtClean="0">
                <a:solidFill>
                  <a:schemeClr val="bg1"/>
                </a:solidFill>
              </a:rPr>
              <a:t> </a:t>
            </a:r>
            <a:r>
              <a:rPr lang="ar-SA" altLang="en-US" sz="2900" b="1" smtClean="0">
                <a:solidFill>
                  <a:schemeClr val="bg1"/>
                </a:solidFill>
              </a:rPr>
              <a:t>گنبدها و </a:t>
            </a:r>
            <a:r>
              <a:rPr lang="fa-IR" altLang="en-US" sz="2900" b="1" smtClean="0">
                <a:solidFill>
                  <a:schemeClr val="bg1"/>
                </a:solidFill>
              </a:rPr>
              <a:t>        </a:t>
            </a:r>
            <a:r>
              <a:rPr lang="ar-SA" altLang="en-US" sz="2900" b="1" smtClean="0">
                <a:solidFill>
                  <a:schemeClr val="bg1"/>
                </a:solidFill>
              </a:rPr>
              <a:t>نيم گنبدهاى كوچك و بزرگ تشكيل شده، </a:t>
            </a:r>
            <a:r>
              <a:rPr lang="fa-IR" altLang="en-US" sz="2900" b="1" smtClean="0">
                <a:solidFill>
                  <a:schemeClr val="bg1"/>
                </a:solidFill>
              </a:rPr>
              <a:t>چند </a:t>
            </a:r>
            <a:r>
              <a:rPr lang="ar-SA" altLang="en-US" sz="2900" b="1" smtClean="0">
                <a:solidFill>
                  <a:schemeClr val="bg1"/>
                </a:solidFill>
              </a:rPr>
              <a:t>طبقه مى نمايد و صعود</a:t>
            </a:r>
            <a:r>
              <a:rPr lang="fa-IR" altLang="en-US" sz="2900" b="1" smtClean="0">
                <a:solidFill>
                  <a:schemeClr val="bg1"/>
                </a:solidFill>
              </a:rPr>
              <a:t> </a:t>
            </a:r>
            <a:r>
              <a:rPr lang="ar-SA" altLang="en-US" sz="2900" b="1" smtClean="0">
                <a:solidFill>
                  <a:schemeClr val="bg1"/>
                </a:solidFill>
              </a:rPr>
              <a:t>تدريجى و متوالى گنبدها از يك منطق رياضى و دقت هندسى برخوردار است و نماى خارجى</a:t>
            </a:r>
            <a:r>
              <a:rPr lang="fa-IR" altLang="en-US" sz="2900" b="1" smtClean="0">
                <a:solidFill>
                  <a:schemeClr val="bg1"/>
                </a:solidFill>
              </a:rPr>
              <a:t> </a:t>
            </a:r>
            <a:r>
              <a:rPr lang="ar-SA" altLang="en-US" sz="2900" b="1" smtClean="0">
                <a:solidFill>
                  <a:schemeClr val="bg1"/>
                </a:solidFill>
              </a:rPr>
              <a:t>آن را به مراتب از اياصوفيه هماهنگ تر</a:t>
            </a:r>
            <a:r>
              <a:rPr lang="fa-IR" altLang="en-US" sz="2900" b="1" smtClean="0">
                <a:solidFill>
                  <a:schemeClr val="bg1"/>
                </a:solidFill>
              </a:rPr>
              <a:t> </a:t>
            </a:r>
            <a:r>
              <a:rPr lang="ar-SA" altLang="en-US" sz="2900" b="1" smtClean="0">
                <a:solidFill>
                  <a:schemeClr val="bg1"/>
                </a:solidFill>
              </a:rPr>
              <a:t>و </a:t>
            </a:r>
            <a:r>
              <a:rPr lang="fa-IR" altLang="en-US" sz="2900" b="1" smtClean="0">
                <a:solidFill>
                  <a:schemeClr val="bg1"/>
                </a:solidFill>
              </a:rPr>
              <a:t>  </a:t>
            </a:r>
            <a:r>
              <a:rPr lang="ar-SA" altLang="en-US" sz="2900" b="1" smtClean="0">
                <a:solidFill>
                  <a:schemeClr val="bg1"/>
                </a:solidFill>
              </a:rPr>
              <a:t>جالب تر ساخته است.</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95288" y="-161925"/>
            <a:ext cx="8229600" cy="1143000"/>
          </a:xfrm>
        </p:spPr>
        <p:txBody>
          <a:bodyPr/>
          <a:lstStyle/>
          <a:p>
            <a:pPr eaLnBrk="1" hangingPunct="1"/>
            <a:r>
              <a:rPr lang="fa-IR" altLang="en-US" sz="5400" b="1" smtClean="0">
                <a:solidFill>
                  <a:srgbClr val="FFFF00"/>
                </a:solidFill>
              </a:rPr>
              <a:t>معماری</a:t>
            </a:r>
            <a:endParaRPr lang="en-US" altLang="en-US" sz="5400" b="1" smtClean="0">
              <a:solidFill>
                <a:srgbClr val="FFFF00"/>
              </a:solidFill>
            </a:endParaRPr>
          </a:p>
        </p:txBody>
      </p:sp>
      <p:sp>
        <p:nvSpPr>
          <p:cNvPr id="79875" name="Rectangle 3"/>
          <p:cNvSpPr>
            <a:spLocks noGrp="1" noChangeArrowheads="1"/>
          </p:cNvSpPr>
          <p:nvPr>
            <p:ph type="body" idx="1"/>
          </p:nvPr>
        </p:nvSpPr>
        <p:spPr>
          <a:xfrm>
            <a:off x="107950" y="1023938"/>
            <a:ext cx="8964613" cy="3197225"/>
          </a:xfrm>
        </p:spPr>
        <p:txBody>
          <a:bodyPr/>
          <a:lstStyle/>
          <a:p>
            <a:pPr marL="284163" indent="-284163" algn="just" rtl="1" eaLnBrk="1" hangingPunct="1">
              <a:lnSpc>
                <a:spcPct val="120000"/>
              </a:lnSpc>
            </a:pPr>
            <a:r>
              <a:rPr lang="fa-IR" altLang="en-US" sz="3000" b="1" smtClean="0">
                <a:solidFill>
                  <a:schemeClr val="bg1"/>
                </a:solidFill>
              </a:rPr>
              <a:t>«مسجد سلیمانیه» که به فرمان </a:t>
            </a:r>
            <a:r>
              <a:rPr lang="ar-SA" altLang="en-US" sz="3000" b="1" smtClean="0">
                <a:solidFill>
                  <a:schemeClr val="bg1"/>
                </a:solidFill>
              </a:rPr>
              <a:t>«سلطان سليمان قانونى»</a:t>
            </a:r>
            <a:r>
              <a:rPr lang="fa-IR" altLang="en-US" sz="3000" b="1" smtClean="0">
                <a:solidFill>
                  <a:schemeClr val="bg1"/>
                </a:solidFill>
              </a:rPr>
              <a:t> و با معماری و طراحی </a:t>
            </a:r>
            <a:r>
              <a:rPr lang="ar-SA" altLang="en-US" sz="3000" b="1" smtClean="0">
                <a:solidFill>
                  <a:schemeClr val="bg1"/>
                </a:solidFill>
              </a:rPr>
              <a:t>«سنان پاشا»</a:t>
            </a:r>
            <a:r>
              <a:rPr lang="fa-IR" altLang="en-US" sz="3000" b="1" smtClean="0">
                <a:solidFill>
                  <a:schemeClr val="bg1"/>
                </a:solidFill>
              </a:rPr>
              <a:t> </a:t>
            </a:r>
            <a:r>
              <a:rPr lang="ar-SA" altLang="en-US" sz="3000" b="1" smtClean="0">
                <a:solidFill>
                  <a:schemeClr val="bg1"/>
                </a:solidFill>
              </a:rPr>
              <a:t>ساخته شد، يكى ديگر از نمونه هاى معمارى اسلامى است.</a:t>
            </a:r>
            <a:endParaRPr lang="fa-IR" altLang="en-US" sz="3000" b="1" smtClean="0">
              <a:solidFill>
                <a:schemeClr val="bg1"/>
              </a:solidFill>
            </a:endParaRPr>
          </a:p>
          <a:p>
            <a:pPr marL="284163" indent="-284163" algn="just" rtl="1" eaLnBrk="1" hangingPunct="1">
              <a:lnSpc>
                <a:spcPct val="120000"/>
              </a:lnSpc>
            </a:pPr>
            <a:r>
              <a:rPr lang="ar-SA" altLang="en-US" sz="3000" b="1" smtClean="0">
                <a:solidFill>
                  <a:schemeClr val="bg1"/>
                </a:solidFill>
              </a:rPr>
              <a:t>شبستان آن در زير گنبدى بزرگ و برافراشته قرار دارد كه </a:t>
            </a:r>
            <a:r>
              <a:rPr lang="fa-IR" altLang="en-US" sz="3000" b="1" smtClean="0">
                <a:solidFill>
                  <a:schemeClr val="bg1"/>
                </a:solidFill>
              </a:rPr>
              <a:t>      </a:t>
            </a:r>
            <a:r>
              <a:rPr lang="ar-SA" altLang="en-US" sz="3000" b="1" smtClean="0">
                <a:solidFill>
                  <a:schemeClr val="bg1"/>
                </a:solidFill>
              </a:rPr>
              <a:t>مناره هاى</a:t>
            </a:r>
            <a:r>
              <a:rPr lang="fa-IR" altLang="en-US" sz="3000" b="1" smtClean="0">
                <a:solidFill>
                  <a:schemeClr val="bg1"/>
                </a:solidFill>
              </a:rPr>
              <a:t> </a:t>
            </a:r>
            <a:r>
              <a:rPr lang="ar-SA" altLang="en-US" sz="3000" b="1" smtClean="0">
                <a:solidFill>
                  <a:schemeClr val="bg1"/>
                </a:solidFill>
              </a:rPr>
              <a:t>كوچك</a:t>
            </a:r>
            <a:r>
              <a:rPr lang="fa-IR" altLang="en-US" sz="3000" b="1" smtClean="0">
                <a:solidFill>
                  <a:schemeClr val="bg1"/>
                </a:solidFill>
              </a:rPr>
              <a:t> </a:t>
            </a:r>
            <a:r>
              <a:rPr lang="ar-SA" altLang="en-US" sz="3000" b="1" smtClean="0">
                <a:solidFill>
                  <a:schemeClr val="bg1"/>
                </a:solidFill>
              </a:rPr>
              <a:t>تر آن را در ميان گرفته اند و در واقع سنان پاشا در آن بنا سنت عثمانيان را در معمارى با</a:t>
            </a:r>
            <a:r>
              <a:rPr lang="fa-IR" altLang="en-US" sz="3000" b="1" smtClean="0">
                <a:solidFill>
                  <a:schemeClr val="bg1"/>
                </a:solidFill>
              </a:rPr>
              <a:t> </a:t>
            </a:r>
            <a:r>
              <a:rPr lang="ar-SA" altLang="en-US" sz="3000" b="1" smtClean="0">
                <a:solidFill>
                  <a:schemeClr val="bg1"/>
                </a:solidFill>
              </a:rPr>
              <a:t>رسوم سلجوقيان درهم آميخته است.</a:t>
            </a:r>
            <a:endParaRPr lang="fa-IR" altLang="en-US" sz="3000" b="1" smtClean="0">
              <a:solidFill>
                <a:schemeClr val="bg1"/>
              </a:solidFill>
            </a:endParaRPr>
          </a:p>
          <a:p>
            <a:pPr marL="284163" indent="-284163" algn="just" rtl="1" eaLnBrk="1" hangingPunct="1">
              <a:lnSpc>
                <a:spcPct val="120000"/>
              </a:lnSpc>
            </a:pPr>
            <a:r>
              <a:rPr lang="ar-SA" altLang="en-US" sz="3000" b="1" smtClean="0">
                <a:solidFill>
                  <a:schemeClr val="bg1"/>
                </a:solidFill>
              </a:rPr>
              <a:t>بلندى فضاى زير</a:t>
            </a:r>
            <a:r>
              <a:rPr lang="fa-IR" altLang="en-US" sz="3000" b="1" smtClean="0">
                <a:solidFill>
                  <a:schemeClr val="bg1"/>
                </a:solidFill>
              </a:rPr>
              <a:t> </a:t>
            </a:r>
            <a:r>
              <a:rPr lang="ar-SA" altLang="en-US" sz="3000" b="1" smtClean="0">
                <a:solidFill>
                  <a:schemeClr val="bg1"/>
                </a:solidFill>
              </a:rPr>
              <a:t>گنبد آن، از فضاى زير گنبد اياصوفيه بيشتر</a:t>
            </a:r>
            <a:r>
              <a:rPr lang="fa-IR" altLang="en-US" sz="3000" b="1" smtClean="0">
                <a:solidFill>
                  <a:schemeClr val="bg1"/>
                </a:solidFill>
              </a:rPr>
              <a:t> </a:t>
            </a:r>
            <a:r>
              <a:rPr lang="ar-SA" altLang="en-US" sz="3000" b="1" smtClean="0">
                <a:solidFill>
                  <a:schemeClr val="bg1"/>
                </a:solidFill>
              </a:rPr>
              <a:t>است و شيشه هاى رنگين پنجره هاى اطراف گنبد هيچ گوشه و زاويه اى را تاريك نگذاشته است.</a:t>
            </a:r>
            <a:endParaRPr lang="fa-IR" altLang="en-US" sz="3000" b="1" smtClean="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95288" y="198438"/>
            <a:ext cx="8229600" cy="1143000"/>
          </a:xfrm>
        </p:spPr>
        <p:txBody>
          <a:bodyPr/>
          <a:lstStyle/>
          <a:p>
            <a:pPr eaLnBrk="1" hangingPunct="1"/>
            <a:r>
              <a:rPr lang="fa-IR" altLang="en-US" sz="5400" b="1" smtClean="0">
                <a:solidFill>
                  <a:srgbClr val="FFFF00"/>
                </a:solidFill>
              </a:rPr>
              <a:t>معماری</a:t>
            </a:r>
            <a:endParaRPr lang="en-US" altLang="en-US" sz="5400" b="1" smtClean="0">
              <a:solidFill>
                <a:srgbClr val="FFFF00"/>
              </a:solidFill>
            </a:endParaRPr>
          </a:p>
        </p:txBody>
      </p:sp>
      <p:sp>
        <p:nvSpPr>
          <p:cNvPr id="81923" name="Rectangle 3"/>
          <p:cNvSpPr>
            <a:spLocks noGrp="1" noChangeArrowheads="1"/>
          </p:cNvSpPr>
          <p:nvPr>
            <p:ph type="body" idx="1"/>
          </p:nvPr>
        </p:nvSpPr>
        <p:spPr>
          <a:xfrm>
            <a:off x="468313" y="1600200"/>
            <a:ext cx="8424862" cy="3197225"/>
          </a:xfrm>
        </p:spPr>
        <p:txBody>
          <a:bodyPr/>
          <a:lstStyle/>
          <a:p>
            <a:pPr marL="284163" indent="-284163" algn="just" rtl="1" eaLnBrk="1" hangingPunct="1">
              <a:lnSpc>
                <a:spcPct val="120000"/>
              </a:lnSpc>
            </a:pPr>
            <a:r>
              <a:rPr lang="ar-SA" altLang="en-US" sz="3100" b="1" smtClean="0">
                <a:solidFill>
                  <a:schemeClr val="bg1"/>
                </a:solidFill>
              </a:rPr>
              <a:t>در ميان شاهان صفوى شاه عباس بزرگ از ديگران ممتاز بود.</a:t>
            </a:r>
            <a:endParaRPr lang="fa-IR" altLang="en-US" sz="3100" b="1" smtClean="0">
              <a:solidFill>
                <a:schemeClr val="bg1"/>
              </a:solidFill>
            </a:endParaRPr>
          </a:p>
          <a:p>
            <a:pPr marL="284163" indent="-284163" algn="just" rtl="1" eaLnBrk="1" hangingPunct="1">
              <a:lnSpc>
                <a:spcPct val="120000"/>
              </a:lnSpc>
            </a:pPr>
            <a:r>
              <a:rPr lang="ar-SA" altLang="en-US" sz="3100" b="1" smtClean="0">
                <a:solidFill>
                  <a:schemeClr val="bg1"/>
                </a:solidFill>
              </a:rPr>
              <a:t>او كه پادشاهىِ صفوى را به اوج</a:t>
            </a:r>
            <a:r>
              <a:rPr lang="fa-IR" altLang="en-US" sz="3100" b="1" smtClean="0">
                <a:solidFill>
                  <a:schemeClr val="bg1"/>
                </a:solidFill>
              </a:rPr>
              <a:t> </a:t>
            </a:r>
            <a:r>
              <a:rPr lang="ar-SA" altLang="en-US" sz="3100" b="1" smtClean="0">
                <a:solidFill>
                  <a:schemeClr val="bg1"/>
                </a:solidFill>
              </a:rPr>
              <a:t>درخشش خود رسانيد، همراه با شجاعت و دليرى كم نظيرش، هنر دوست </a:t>
            </a:r>
            <a:r>
              <a:rPr lang="fa-IR" altLang="en-US" sz="3100" b="1" smtClean="0">
                <a:solidFill>
                  <a:schemeClr val="bg1"/>
                </a:solidFill>
              </a:rPr>
              <a:t>و </a:t>
            </a:r>
            <a:r>
              <a:rPr lang="ar-SA" altLang="en-US" sz="3100" b="1" smtClean="0">
                <a:solidFill>
                  <a:schemeClr val="bg1"/>
                </a:solidFill>
              </a:rPr>
              <a:t>هنرپرور نيز بود و در</a:t>
            </a:r>
            <a:r>
              <a:rPr lang="fa-IR" altLang="en-US" sz="3100" b="1" smtClean="0">
                <a:solidFill>
                  <a:schemeClr val="bg1"/>
                </a:solidFill>
              </a:rPr>
              <a:t> </a:t>
            </a:r>
            <a:r>
              <a:rPr lang="ar-SA" altLang="en-US" sz="3100" b="1" smtClean="0">
                <a:solidFill>
                  <a:schemeClr val="bg1"/>
                </a:solidFill>
              </a:rPr>
              <a:t>حقيقت، اصفهان ساخته و پرداخته اوست.</a:t>
            </a:r>
            <a:endParaRPr lang="fa-IR" altLang="en-US" sz="3100" b="1" smtClean="0">
              <a:solidFill>
                <a:schemeClr val="bg1"/>
              </a:solidFill>
            </a:endParaRPr>
          </a:p>
          <a:p>
            <a:pPr marL="284163" indent="-284163" algn="just" rtl="1" eaLnBrk="1" hangingPunct="1">
              <a:lnSpc>
                <a:spcPct val="120000"/>
              </a:lnSpc>
            </a:pPr>
            <a:r>
              <a:rPr lang="ar-SA" altLang="en-US" sz="3100" b="1" smtClean="0">
                <a:solidFill>
                  <a:schemeClr val="bg1"/>
                </a:solidFill>
              </a:rPr>
              <a:t>ميدانها، مسجدها، كاخها، بازارها و باغهايى كه او در</a:t>
            </a:r>
            <a:r>
              <a:rPr lang="fa-IR" altLang="en-US" sz="3100" b="1" smtClean="0">
                <a:solidFill>
                  <a:schemeClr val="bg1"/>
                </a:solidFill>
              </a:rPr>
              <a:t> </a:t>
            </a:r>
            <a:r>
              <a:rPr lang="ar-SA" altLang="en-US" sz="3100" b="1" smtClean="0">
                <a:solidFill>
                  <a:schemeClr val="bg1"/>
                </a:solidFill>
              </a:rPr>
              <a:t>اصفهانِ نو (در جنوب غربى اصفهان كهنه) برپا داشت، از اصف</a:t>
            </a:r>
            <a:r>
              <a:rPr lang="fa-IR" altLang="en-US" sz="3100" b="1" smtClean="0">
                <a:solidFill>
                  <a:schemeClr val="bg1"/>
                </a:solidFill>
              </a:rPr>
              <a:t>هان </a:t>
            </a:r>
            <a:r>
              <a:rPr lang="ar-SA" altLang="en-US" sz="3100" b="1" smtClean="0">
                <a:solidFill>
                  <a:schemeClr val="bg1"/>
                </a:solidFill>
              </a:rPr>
              <a:t>«نصف جهان»</a:t>
            </a:r>
            <a:r>
              <a:rPr lang="fa-IR" altLang="en-US" sz="3100" b="1" smtClean="0">
                <a:solidFill>
                  <a:schemeClr val="bg1"/>
                </a:solidFill>
              </a:rPr>
              <a:t> </a:t>
            </a:r>
            <a:r>
              <a:rPr lang="ar-SA" altLang="en-US" sz="3100" b="1" smtClean="0">
                <a:solidFill>
                  <a:schemeClr val="bg1"/>
                </a:solidFill>
              </a:rPr>
              <a:t>ساخت.</a:t>
            </a:r>
            <a:endParaRPr lang="fa-IR" altLang="en-US" sz="3100" b="1" smtClean="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288" y="-161925"/>
            <a:ext cx="8229600" cy="1143000"/>
          </a:xfrm>
        </p:spPr>
        <p:txBody>
          <a:bodyPr/>
          <a:lstStyle/>
          <a:p>
            <a:pPr eaLnBrk="1" hangingPunct="1"/>
            <a:r>
              <a:rPr lang="fa-IR" altLang="en-US" sz="5400" b="1" smtClean="0">
                <a:solidFill>
                  <a:srgbClr val="FFFF00"/>
                </a:solidFill>
              </a:rPr>
              <a:t>معماری</a:t>
            </a:r>
            <a:endParaRPr lang="en-US" altLang="en-US" sz="5400" b="1" smtClean="0">
              <a:solidFill>
                <a:srgbClr val="FFFF00"/>
              </a:solidFill>
            </a:endParaRPr>
          </a:p>
        </p:txBody>
      </p:sp>
      <p:sp>
        <p:nvSpPr>
          <p:cNvPr id="83971" name="Rectangle 3"/>
          <p:cNvSpPr>
            <a:spLocks noGrp="1" noChangeArrowheads="1"/>
          </p:cNvSpPr>
          <p:nvPr>
            <p:ph type="body" idx="1"/>
          </p:nvPr>
        </p:nvSpPr>
        <p:spPr>
          <a:xfrm>
            <a:off x="323850" y="836613"/>
            <a:ext cx="8569325" cy="3197225"/>
          </a:xfrm>
        </p:spPr>
        <p:txBody>
          <a:bodyPr/>
          <a:lstStyle/>
          <a:p>
            <a:pPr marL="284163" indent="-284163" algn="just" rtl="1" eaLnBrk="1" hangingPunct="1">
              <a:lnSpc>
                <a:spcPct val="120000"/>
              </a:lnSpc>
            </a:pPr>
            <a:r>
              <a:rPr lang="ar-SA" altLang="en-US" sz="2700" b="1" smtClean="0">
                <a:solidFill>
                  <a:schemeClr val="bg1"/>
                </a:solidFill>
              </a:rPr>
              <a:t>در زمان شاه عباس براى اين گونه معمارى شهرى و عمومى، نقشه منطقى تهيه شد</a:t>
            </a:r>
            <a:r>
              <a:rPr lang="fa-IR" altLang="en-US" sz="2700" b="1" smtClean="0">
                <a:solidFill>
                  <a:schemeClr val="bg1"/>
                </a:solidFill>
              </a:rPr>
              <a:t>، </a:t>
            </a:r>
            <a:r>
              <a:rPr lang="ar-SA" altLang="en-US" sz="2700" b="1" smtClean="0">
                <a:solidFill>
                  <a:schemeClr val="bg1"/>
                </a:solidFill>
              </a:rPr>
              <a:t>بدين</a:t>
            </a:r>
            <a:r>
              <a:rPr lang="fa-IR" altLang="en-US" sz="2700" b="1" smtClean="0">
                <a:solidFill>
                  <a:schemeClr val="bg1"/>
                </a:solidFill>
              </a:rPr>
              <a:t> </a:t>
            </a:r>
            <a:r>
              <a:rPr lang="ar-SA" altLang="en-US" sz="2700" b="1" smtClean="0">
                <a:solidFill>
                  <a:schemeClr val="bg1"/>
                </a:solidFill>
              </a:rPr>
              <a:t>گونه كه ميدان بزرگى به نام</a:t>
            </a:r>
            <a:r>
              <a:rPr lang="fa-IR" altLang="en-US" sz="2700" b="1" smtClean="0">
                <a:solidFill>
                  <a:schemeClr val="bg1"/>
                </a:solidFill>
              </a:rPr>
              <a:t> میدان «نقش جهان» ایجاد شد و سپس در وسط هر یک از چهار </a:t>
            </a:r>
            <a:r>
              <a:rPr lang="ar-SA" altLang="en-US" sz="2700" b="1" smtClean="0">
                <a:solidFill>
                  <a:schemeClr val="bg1"/>
                </a:solidFill>
              </a:rPr>
              <a:t>ضلع آن، بنايى بزرگ برپا گرديد؛ به گونه</a:t>
            </a:r>
            <a:r>
              <a:rPr lang="fa-IR" altLang="en-US" sz="2700" b="1" smtClean="0">
                <a:solidFill>
                  <a:schemeClr val="bg1"/>
                </a:solidFill>
              </a:rPr>
              <a:t> </a:t>
            </a:r>
            <a:r>
              <a:rPr lang="ar-SA" altLang="en-US" sz="2700" b="1" smtClean="0">
                <a:solidFill>
                  <a:schemeClr val="bg1"/>
                </a:solidFill>
              </a:rPr>
              <a:t>اى كه طرح كلى آن بازتابى از يك ساختمان چهار</a:t>
            </a:r>
            <a:r>
              <a:rPr lang="fa-IR" altLang="en-US" sz="2700" b="1" smtClean="0">
                <a:solidFill>
                  <a:schemeClr val="bg1"/>
                </a:solidFill>
              </a:rPr>
              <a:t> </a:t>
            </a:r>
            <a:r>
              <a:rPr lang="ar-SA" altLang="en-US" sz="2700" b="1" smtClean="0">
                <a:solidFill>
                  <a:schemeClr val="bg1"/>
                </a:solidFill>
              </a:rPr>
              <a:t>ايوانى بسيار بزرگ بود كه در معمارى ايرانى از دوره باستان به اين سو سابقه داشت.</a:t>
            </a:r>
            <a:endParaRPr lang="fa-IR" altLang="en-US" sz="2700" b="1" smtClean="0">
              <a:solidFill>
                <a:schemeClr val="bg1"/>
              </a:solidFill>
            </a:endParaRPr>
          </a:p>
          <a:p>
            <a:pPr marL="284163" indent="-284163" algn="just" rtl="1" eaLnBrk="1" hangingPunct="1">
              <a:lnSpc>
                <a:spcPct val="120000"/>
              </a:lnSpc>
            </a:pPr>
            <a:r>
              <a:rPr lang="ar-SA" altLang="en-US" sz="2700" b="1" smtClean="0">
                <a:solidFill>
                  <a:schemeClr val="bg1"/>
                </a:solidFill>
              </a:rPr>
              <a:t>چهار بناى</a:t>
            </a:r>
            <a:r>
              <a:rPr lang="fa-IR" altLang="en-US" sz="2700" b="1" smtClean="0">
                <a:solidFill>
                  <a:schemeClr val="bg1"/>
                </a:solidFill>
              </a:rPr>
              <a:t> </a:t>
            </a:r>
            <a:r>
              <a:rPr lang="ar-SA" altLang="en-US" sz="2700" b="1" smtClean="0">
                <a:solidFill>
                  <a:schemeClr val="bg1"/>
                </a:solidFill>
              </a:rPr>
              <a:t>عمده آن عبارت بود از</a:t>
            </a:r>
            <a:r>
              <a:rPr lang="fa-IR" altLang="en-US" sz="2700" b="1" smtClean="0">
                <a:solidFill>
                  <a:schemeClr val="bg1"/>
                </a:solidFill>
              </a:rPr>
              <a:t>: </a:t>
            </a:r>
          </a:p>
          <a:p>
            <a:pPr marL="284163" indent="-284163" algn="just" rtl="1" eaLnBrk="1" hangingPunct="1">
              <a:lnSpc>
                <a:spcPct val="120000"/>
              </a:lnSpc>
              <a:buFontTx/>
              <a:buNone/>
            </a:pPr>
            <a:r>
              <a:rPr lang="ar-SA" altLang="en-US" sz="2700" b="1" smtClean="0">
                <a:solidFill>
                  <a:schemeClr val="bg1"/>
                </a:solidFill>
              </a:rPr>
              <a:t>۱</a:t>
            </a:r>
            <a:r>
              <a:rPr lang="fa-IR" altLang="en-US" sz="2700" b="1" smtClean="0">
                <a:solidFill>
                  <a:schemeClr val="bg1"/>
                </a:solidFill>
              </a:rPr>
              <a:t>- </a:t>
            </a:r>
            <a:r>
              <a:rPr lang="ar-SA" altLang="en-US" sz="2700" b="1" smtClean="0">
                <a:solidFill>
                  <a:schemeClr val="bg1"/>
                </a:solidFill>
              </a:rPr>
              <a:t>مسجد شاه</a:t>
            </a:r>
            <a:endParaRPr lang="fa-IR" altLang="en-US" sz="2700" b="1" smtClean="0">
              <a:solidFill>
                <a:schemeClr val="bg1"/>
              </a:solidFill>
            </a:endParaRPr>
          </a:p>
          <a:p>
            <a:pPr marL="284163" indent="-284163" algn="just" rtl="1" eaLnBrk="1" hangingPunct="1">
              <a:lnSpc>
                <a:spcPct val="120000"/>
              </a:lnSpc>
              <a:buFontTx/>
              <a:buNone/>
            </a:pPr>
            <a:r>
              <a:rPr lang="ar-SA" altLang="en-US" sz="2700" b="1" smtClean="0">
                <a:solidFill>
                  <a:schemeClr val="bg1"/>
                </a:solidFill>
              </a:rPr>
              <a:t>۲</a:t>
            </a:r>
            <a:r>
              <a:rPr lang="fa-IR" altLang="en-US" sz="2700" b="1" smtClean="0">
                <a:solidFill>
                  <a:schemeClr val="bg1"/>
                </a:solidFill>
              </a:rPr>
              <a:t>- </a:t>
            </a:r>
            <a:r>
              <a:rPr lang="ar-SA" altLang="en-US" sz="2700" b="1" smtClean="0">
                <a:solidFill>
                  <a:schemeClr val="bg1"/>
                </a:solidFill>
              </a:rPr>
              <a:t>مسجد شيخ لطف الله</a:t>
            </a:r>
            <a:endParaRPr lang="fa-IR" altLang="en-US" sz="2700" b="1" smtClean="0">
              <a:solidFill>
                <a:schemeClr val="bg1"/>
              </a:solidFill>
            </a:endParaRPr>
          </a:p>
          <a:p>
            <a:pPr marL="284163" indent="-284163" algn="just" rtl="1" eaLnBrk="1" hangingPunct="1">
              <a:lnSpc>
                <a:spcPct val="120000"/>
              </a:lnSpc>
              <a:buFontTx/>
              <a:buNone/>
            </a:pPr>
            <a:r>
              <a:rPr lang="ar-SA" altLang="en-US" sz="2700" b="1" smtClean="0">
                <a:solidFill>
                  <a:schemeClr val="bg1"/>
                </a:solidFill>
              </a:rPr>
              <a:t>۳</a:t>
            </a:r>
            <a:r>
              <a:rPr lang="fa-IR" altLang="en-US" sz="2700" b="1" smtClean="0">
                <a:solidFill>
                  <a:schemeClr val="bg1"/>
                </a:solidFill>
              </a:rPr>
              <a:t>- </a:t>
            </a:r>
            <a:r>
              <a:rPr lang="ar-SA" altLang="en-US" sz="2700" b="1" smtClean="0">
                <a:solidFill>
                  <a:schemeClr val="bg1"/>
                </a:solidFill>
              </a:rPr>
              <a:t>سر در بازار قيصريه</a:t>
            </a:r>
            <a:endParaRPr lang="fa-IR" altLang="en-US" sz="2700" b="1" smtClean="0">
              <a:solidFill>
                <a:schemeClr val="bg1"/>
              </a:solidFill>
            </a:endParaRPr>
          </a:p>
          <a:p>
            <a:pPr marL="284163" indent="-284163" algn="just" rtl="1" eaLnBrk="1" hangingPunct="1">
              <a:lnSpc>
                <a:spcPct val="120000"/>
              </a:lnSpc>
              <a:buFontTx/>
              <a:buNone/>
            </a:pPr>
            <a:r>
              <a:rPr lang="ar-SA" altLang="en-US" sz="2700" b="1" smtClean="0">
                <a:solidFill>
                  <a:schemeClr val="bg1"/>
                </a:solidFill>
              </a:rPr>
              <a:t>۴</a:t>
            </a:r>
            <a:r>
              <a:rPr lang="fa-IR" altLang="en-US" sz="2700" b="1" smtClean="0">
                <a:solidFill>
                  <a:schemeClr val="bg1"/>
                </a:solidFill>
              </a:rPr>
              <a:t>- </a:t>
            </a:r>
            <a:r>
              <a:rPr lang="ar-SA" altLang="en-US" sz="2700" b="1" smtClean="0">
                <a:solidFill>
                  <a:schemeClr val="bg1"/>
                </a:solidFill>
              </a:rPr>
              <a:t>عمارت عالى قاپو</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142875" y="908050"/>
            <a:ext cx="8893175" cy="3197225"/>
          </a:xfrm>
        </p:spPr>
        <p:txBody>
          <a:bodyPr/>
          <a:lstStyle/>
          <a:p>
            <a:pPr marL="284163" indent="-284163" algn="just" rtl="1" eaLnBrk="1" hangingPunct="1">
              <a:lnSpc>
                <a:spcPct val="120000"/>
              </a:lnSpc>
            </a:pPr>
            <a:r>
              <a:rPr lang="ar-SA" altLang="en-US" sz="3000" b="1" smtClean="0">
                <a:solidFill>
                  <a:schemeClr val="bg1"/>
                </a:solidFill>
              </a:rPr>
              <a:t>عربستان پيش از اسلام، از نظر هنرى سواى خط عربى كه بالقوّه آمادگى پذيرش زينتهاى</a:t>
            </a:r>
            <a:r>
              <a:rPr lang="fa-IR" altLang="en-US" sz="3000" b="1" smtClean="0">
                <a:solidFill>
                  <a:schemeClr val="bg1"/>
                </a:solidFill>
              </a:rPr>
              <a:t> </a:t>
            </a:r>
            <a:r>
              <a:rPr lang="ar-SA" altLang="en-US" sz="3000" b="1" smtClean="0">
                <a:solidFill>
                  <a:schemeClr val="bg1"/>
                </a:solidFill>
              </a:rPr>
              <a:t>هنرى را داشت، و بعدها، از سده سوم تا نهم هجرى، آن زينتها را يافت، از درون مايگى چندانى</a:t>
            </a:r>
            <a:r>
              <a:rPr lang="fa-IR" altLang="en-US" sz="3000" b="1" smtClean="0">
                <a:solidFill>
                  <a:schemeClr val="bg1"/>
                </a:solidFill>
              </a:rPr>
              <a:t> </a:t>
            </a:r>
            <a:r>
              <a:rPr lang="ar-SA" altLang="en-US" sz="3000" b="1" smtClean="0">
                <a:solidFill>
                  <a:schemeClr val="bg1"/>
                </a:solidFill>
              </a:rPr>
              <a:t>برخوردار نبود.</a:t>
            </a:r>
            <a:endParaRPr lang="fa-IR" altLang="en-US" sz="3000" b="1" smtClean="0">
              <a:solidFill>
                <a:schemeClr val="bg1"/>
              </a:solidFill>
            </a:endParaRPr>
          </a:p>
          <a:p>
            <a:pPr marL="284163" indent="-284163" algn="just" rtl="1" eaLnBrk="1" hangingPunct="1">
              <a:lnSpc>
                <a:spcPct val="120000"/>
              </a:lnSpc>
            </a:pPr>
            <a:r>
              <a:rPr lang="ar-SA" altLang="en-US" sz="3000" b="1" smtClean="0">
                <a:solidFill>
                  <a:schemeClr val="bg1"/>
                </a:solidFill>
              </a:rPr>
              <a:t>شعر و سرود بيشترين هنر عرب بوده است تا آن كه فتوحات مسلمانان آنان را با</a:t>
            </a:r>
            <a:r>
              <a:rPr lang="fa-IR" altLang="en-US" sz="3000" b="1" smtClean="0">
                <a:solidFill>
                  <a:schemeClr val="bg1"/>
                </a:solidFill>
              </a:rPr>
              <a:t> </a:t>
            </a:r>
            <a:r>
              <a:rPr lang="ar-SA" altLang="en-US" sz="3000" b="1" smtClean="0">
                <a:solidFill>
                  <a:schemeClr val="bg1"/>
                </a:solidFill>
              </a:rPr>
              <a:t>ديگر مظاهر هنر آشنا ساخت و موجب شد تا آن چادرنشينان ناگهان ديده بر كاخهاى ايرانيان و</a:t>
            </a:r>
            <a:r>
              <a:rPr lang="fa-IR" altLang="en-US" sz="3000" b="1" smtClean="0">
                <a:solidFill>
                  <a:schemeClr val="bg1"/>
                </a:solidFill>
              </a:rPr>
              <a:t> </a:t>
            </a:r>
            <a:r>
              <a:rPr lang="ar-SA" altLang="en-US" sz="3000" b="1" smtClean="0">
                <a:solidFill>
                  <a:schemeClr val="bg1"/>
                </a:solidFill>
              </a:rPr>
              <a:t>كليساها و پرستشگاههاى يونانيان و روميان با آن همه گوهرهاى درخشان و موزائيكهاى زرين و</a:t>
            </a:r>
            <a:r>
              <a:rPr lang="fa-IR" altLang="en-US" sz="3000" b="1" smtClean="0">
                <a:solidFill>
                  <a:schemeClr val="bg1"/>
                </a:solidFill>
              </a:rPr>
              <a:t> </a:t>
            </a:r>
            <a:r>
              <a:rPr lang="ar-SA" altLang="en-US" sz="3000" b="1" smtClean="0">
                <a:solidFill>
                  <a:schemeClr val="bg1"/>
                </a:solidFill>
              </a:rPr>
              <a:t>ظروف شيشه اى و سفالهاى نقاشى شده و عاجهاى كنده كارى شده و ابريشمهاى بافته شده گشودند.</a:t>
            </a:r>
          </a:p>
        </p:txBody>
      </p:sp>
      <p:sp>
        <p:nvSpPr>
          <p:cNvPr id="13315" name="Rectangle 5"/>
          <p:cNvSpPr>
            <a:spLocks noGrp="1" noChangeArrowheads="1"/>
          </p:cNvSpPr>
          <p:nvPr>
            <p:ph type="title"/>
          </p:nvPr>
        </p:nvSpPr>
        <p:spPr>
          <a:xfrm>
            <a:off x="457200" y="44450"/>
            <a:ext cx="8229600" cy="1143000"/>
          </a:xfrm>
          <a:noFill/>
        </p:spPr>
        <p:txBody>
          <a:bodyPr/>
          <a:lstStyle/>
          <a:p>
            <a:pPr eaLnBrk="1" hangingPunct="1"/>
            <a:r>
              <a:rPr lang="fa-IR" altLang="en-US" b="1" smtClean="0">
                <a:solidFill>
                  <a:srgbClr val="FFFF00"/>
                </a:solidFill>
              </a:rPr>
              <a:t>هنرهای اسلامی</a:t>
            </a:r>
            <a:endParaRPr lang="en-US" altLang="en-US" b="1" smtClean="0">
              <a:solidFill>
                <a:srgbClr val="FFFF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6018" name="Picture 3" descr="Naghsh-e-Jahan_periodically_mar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1771650"/>
            <a:ext cx="9180513"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8066" name="Picture 4" descr="esfahan_1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3363"/>
            <a:ext cx="91440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0114" name="Picture 5" descr="esfahan_25"/>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17463" y="-26988"/>
            <a:ext cx="9161463" cy="687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95288" y="198438"/>
            <a:ext cx="8229600" cy="1143000"/>
          </a:xfrm>
        </p:spPr>
        <p:txBody>
          <a:bodyPr/>
          <a:lstStyle/>
          <a:p>
            <a:pPr eaLnBrk="1" hangingPunct="1"/>
            <a:r>
              <a:rPr lang="fa-IR" altLang="en-US" sz="5400" b="1" smtClean="0">
                <a:solidFill>
                  <a:srgbClr val="FFFF00"/>
                </a:solidFill>
              </a:rPr>
              <a:t>معماری</a:t>
            </a:r>
            <a:endParaRPr lang="en-US" altLang="en-US" sz="5400" b="1" smtClean="0">
              <a:solidFill>
                <a:srgbClr val="FFFF00"/>
              </a:solidFill>
            </a:endParaRPr>
          </a:p>
        </p:txBody>
      </p:sp>
      <p:sp>
        <p:nvSpPr>
          <p:cNvPr id="92163" name="Rectangle 3"/>
          <p:cNvSpPr>
            <a:spLocks noGrp="1" noChangeArrowheads="1"/>
          </p:cNvSpPr>
          <p:nvPr>
            <p:ph type="body" idx="1"/>
          </p:nvPr>
        </p:nvSpPr>
        <p:spPr>
          <a:xfrm>
            <a:off x="107950" y="1816100"/>
            <a:ext cx="8964613" cy="3197225"/>
          </a:xfrm>
        </p:spPr>
        <p:txBody>
          <a:bodyPr/>
          <a:lstStyle/>
          <a:p>
            <a:pPr marL="284163" indent="-284163" algn="just" rtl="1" eaLnBrk="1" hangingPunct="1">
              <a:lnSpc>
                <a:spcPct val="120000"/>
              </a:lnSpc>
            </a:pPr>
            <a:r>
              <a:rPr lang="ar-SA" altLang="en-US" sz="3600" b="1" smtClean="0">
                <a:solidFill>
                  <a:schemeClr val="bg1"/>
                </a:solidFill>
              </a:rPr>
              <a:t>ميدان شاه در قلب شهر به درازى بيش از پانصد متر، هم بازار بود و هم ميدان چوگان بازى و</a:t>
            </a:r>
            <a:r>
              <a:rPr lang="fa-IR" altLang="en-US" sz="3600" b="1" smtClean="0">
                <a:solidFill>
                  <a:schemeClr val="bg1"/>
                </a:solidFill>
              </a:rPr>
              <a:t> </a:t>
            </a:r>
            <a:r>
              <a:rPr lang="ar-SA" altLang="en-US" sz="3600" b="1" smtClean="0">
                <a:solidFill>
                  <a:schemeClr val="bg1"/>
                </a:solidFill>
              </a:rPr>
              <a:t>تيراندازى با كمان.</a:t>
            </a:r>
            <a:endParaRPr lang="fa-IR" altLang="en-US" sz="3600" b="1" smtClean="0">
              <a:solidFill>
                <a:schemeClr val="bg1"/>
              </a:solidFill>
            </a:endParaRPr>
          </a:p>
          <a:p>
            <a:pPr marL="284163" indent="-284163" algn="just" rtl="1" eaLnBrk="1" hangingPunct="1">
              <a:lnSpc>
                <a:spcPct val="120000"/>
              </a:lnSpc>
            </a:pPr>
            <a:r>
              <a:rPr lang="ar-SA" altLang="en-US" sz="3600" b="1" smtClean="0">
                <a:solidFill>
                  <a:schemeClr val="bg1"/>
                </a:solidFill>
              </a:rPr>
              <a:t>اطراف ميدان را يك بناى دو طبقه مى پوشانيد.</a:t>
            </a:r>
            <a:endParaRPr lang="fa-IR" altLang="en-US" sz="3600" b="1" smtClean="0">
              <a:solidFill>
                <a:schemeClr val="bg1"/>
              </a:solidFill>
            </a:endParaRPr>
          </a:p>
          <a:p>
            <a:pPr marL="284163" indent="-284163" algn="just" rtl="1" eaLnBrk="1" hangingPunct="1">
              <a:lnSpc>
                <a:spcPct val="120000"/>
              </a:lnSpc>
            </a:pPr>
            <a:r>
              <a:rPr lang="ar-SA" altLang="en-US" sz="3600" b="1" smtClean="0">
                <a:solidFill>
                  <a:schemeClr val="bg1"/>
                </a:solidFill>
              </a:rPr>
              <a:t>طبقه زيرين آن، دكانهايى بود</a:t>
            </a:r>
            <a:r>
              <a:rPr lang="fa-IR" altLang="en-US" sz="3600" b="1" smtClean="0">
                <a:solidFill>
                  <a:schemeClr val="bg1"/>
                </a:solidFill>
              </a:rPr>
              <a:t> </a:t>
            </a:r>
            <a:r>
              <a:rPr lang="ar-SA" altLang="en-US" sz="3600" b="1" smtClean="0">
                <a:solidFill>
                  <a:schemeClr val="bg1"/>
                </a:solidFill>
              </a:rPr>
              <a:t>كه فلزكاران، كنده كاران و پيشه وران در آن به آفرينشهاى هنرى خود مى پرداختند.</a:t>
            </a:r>
            <a:endParaRPr lang="fa-IR" altLang="en-US" sz="3600" b="1" smtClean="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95288" y="341313"/>
            <a:ext cx="8229600" cy="1143000"/>
          </a:xfrm>
        </p:spPr>
        <p:txBody>
          <a:bodyPr/>
          <a:lstStyle/>
          <a:p>
            <a:pPr eaLnBrk="1" hangingPunct="1"/>
            <a:r>
              <a:rPr lang="fa-IR" altLang="en-US" sz="5400" b="1" smtClean="0">
                <a:solidFill>
                  <a:srgbClr val="FFFF00"/>
                </a:solidFill>
              </a:rPr>
              <a:t>معماری</a:t>
            </a:r>
            <a:endParaRPr lang="en-US" altLang="en-US" sz="5400" b="1" smtClean="0">
              <a:solidFill>
                <a:srgbClr val="FFFF00"/>
              </a:solidFill>
            </a:endParaRPr>
          </a:p>
        </p:txBody>
      </p:sp>
      <p:sp>
        <p:nvSpPr>
          <p:cNvPr id="94211" name="Rectangle 3"/>
          <p:cNvSpPr>
            <a:spLocks noGrp="1" noChangeArrowheads="1"/>
          </p:cNvSpPr>
          <p:nvPr>
            <p:ph type="body" idx="1"/>
          </p:nvPr>
        </p:nvSpPr>
        <p:spPr>
          <a:xfrm>
            <a:off x="107950" y="1628775"/>
            <a:ext cx="9036050" cy="3197225"/>
          </a:xfrm>
        </p:spPr>
        <p:txBody>
          <a:bodyPr/>
          <a:lstStyle/>
          <a:p>
            <a:pPr marL="284163" indent="-284163" algn="just" rtl="1" eaLnBrk="1" hangingPunct="1">
              <a:lnSpc>
                <a:spcPct val="120000"/>
              </a:lnSpc>
            </a:pPr>
            <a:r>
              <a:rPr lang="ar-SA" altLang="en-US" b="1" smtClean="0">
                <a:solidFill>
                  <a:schemeClr val="bg1"/>
                </a:solidFill>
              </a:rPr>
              <a:t>در جانب</a:t>
            </a:r>
            <a:r>
              <a:rPr lang="fa-IR" altLang="en-US" b="1" smtClean="0">
                <a:solidFill>
                  <a:schemeClr val="bg1"/>
                </a:solidFill>
              </a:rPr>
              <a:t> </a:t>
            </a:r>
            <a:r>
              <a:rPr lang="ar-SA" altLang="en-US" b="1" smtClean="0">
                <a:solidFill>
                  <a:schemeClr val="bg1"/>
                </a:solidFill>
              </a:rPr>
              <a:t>شرقى ميدان، مسجد معروف و زيباى شيخ لطف</a:t>
            </a:r>
            <a:r>
              <a:rPr lang="fa-IR" altLang="en-US" b="1" smtClean="0">
                <a:solidFill>
                  <a:schemeClr val="bg1"/>
                </a:solidFill>
              </a:rPr>
              <a:t> </a:t>
            </a:r>
            <a:r>
              <a:rPr lang="ar-SA" altLang="en-US" b="1" smtClean="0">
                <a:solidFill>
                  <a:schemeClr val="bg1"/>
                </a:solidFill>
              </a:rPr>
              <a:t>الله ساخته شد </a:t>
            </a:r>
            <a:r>
              <a:rPr lang="fa-IR" altLang="en-US" b="1" smtClean="0">
                <a:solidFill>
                  <a:schemeClr val="bg1"/>
                </a:solidFill>
              </a:rPr>
              <a:t>( </a:t>
            </a:r>
            <a:r>
              <a:rPr lang="ar-SA" altLang="en-US" b="1" smtClean="0">
                <a:solidFill>
                  <a:schemeClr val="bg1"/>
                </a:solidFill>
              </a:rPr>
              <a:t>١٠١٢ق/١</a:t>
            </a:r>
            <a:r>
              <a:rPr lang="fa-IR" altLang="en-US" b="1" smtClean="0">
                <a:solidFill>
                  <a:schemeClr val="bg1"/>
                </a:solidFill>
              </a:rPr>
              <a:t>6</a:t>
            </a:r>
            <a:r>
              <a:rPr lang="ar-SA" altLang="en-US" b="1" smtClean="0">
                <a:solidFill>
                  <a:schemeClr val="bg1"/>
                </a:solidFill>
              </a:rPr>
              <a:t>٠٣م)، كه گذشته از</a:t>
            </a:r>
            <a:r>
              <a:rPr lang="fa-IR" altLang="en-US" b="1" smtClean="0">
                <a:solidFill>
                  <a:schemeClr val="bg1"/>
                </a:solidFill>
              </a:rPr>
              <a:t> </a:t>
            </a:r>
            <a:r>
              <a:rPr lang="ar-SA" altLang="en-US" b="1" smtClean="0">
                <a:solidFill>
                  <a:schemeClr val="bg1"/>
                </a:solidFill>
              </a:rPr>
              <a:t>معمارى ساده و دلرباى بنا، كاشى كارى شبستان و درون گنبد با كاش</a:t>
            </a:r>
            <a:r>
              <a:rPr lang="fa-IR" altLang="en-US" b="1" smtClean="0">
                <a:solidFill>
                  <a:schemeClr val="bg1"/>
                </a:solidFill>
              </a:rPr>
              <a:t>ی</a:t>
            </a:r>
            <a:r>
              <a:rPr lang="ar-SA" altLang="en-US" b="1" smtClean="0">
                <a:solidFill>
                  <a:schemeClr val="bg1"/>
                </a:solidFill>
              </a:rPr>
              <a:t>هاى لعابى، ديگر بناهاى</a:t>
            </a:r>
            <a:r>
              <a:rPr lang="fa-IR" altLang="en-US" b="1" smtClean="0">
                <a:solidFill>
                  <a:schemeClr val="bg1"/>
                </a:solidFill>
              </a:rPr>
              <a:t> </a:t>
            </a:r>
            <a:r>
              <a:rPr lang="ar-SA" altLang="en-US" b="1" smtClean="0">
                <a:solidFill>
                  <a:schemeClr val="bg1"/>
                </a:solidFill>
              </a:rPr>
              <a:t>مشابه را به رشك وامى دارد.</a:t>
            </a:r>
            <a:endParaRPr lang="fa-IR" altLang="en-US" b="1" smtClean="0">
              <a:solidFill>
                <a:schemeClr val="bg1"/>
              </a:solidFill>
            </a:endParaRPr>
          </a:p>
          <a:p>
            <a:pPr marL="284163" indent="-284163" algn="just" rtl="1" eaLnBrk="1" hangingPunct="1">
              <a:lnSpc>
                <a:spcPct val="120000"/>
              </a:lnSpc>
            </a:pPr>
            <a:r>
              <a:rPr lang="ar-SA" altLang="en-US" b="1" smtClean="0">
                <a:solidFill>
                  <a:schemeClr val="bg1"/>
                </a:solidFill>
              </a:rPr>
              <a:t>نقش بيرونى گنبد از گل و بته و برگ و شاخه، بر روى يك زمينه</a:t>
            </a:r>
            <a:r>
              <a:rPr lang="fa-IR" altLang="en-US" b="1" smtClean="0">
                <a:solidFill>
                  <a:schemeClr val="bg1"/>
                </a:solidFill>
              </a:rPr>
              <a:t> </a:t>
            </a:r>
            <a:r>
              <a:rPr lang="ar-SA" altLang="en-US" b="1" smtClean="0">
                <a:solidFill>
                  <a:schemeClr val="bg1"/>
                </a:solidFill>
              </a:rPr>
              <a:t>نخودى خلق شده و كتيبه هاى گنبد از درون به خط عربى و با رنگ سفيد بر روى زمينه آبى سير</a:t>
            </a:r>
            <a:r>
              <a:rPr lang="fa-IR" altLang="en-US" b="1" smtClean="0">
                <a:solidFill>
                  <a:schemeClr val="bg1"/>
                </a:solidFill>
              </a:rPr>
              <a:t> </a:t>
            </a:r>
            <a:r>
              <a:rPr lang="ar-SA" altLang="en-US" b="1" smtClean="0">
                <a:solidFill>
                  <a:schemeClr val="bg1"/>
                </a:solidFill>
              </a:rPr>
              <a:t>نگاشته شده است.</a:t>
            </a:r>
            <a:endParaRPr lang="fa-IR" altLang="en-US" b="1" smtClean="0">
              <a:solidFill>
                <a:schemeClr val="bg1"/>
              </a:solidFill>
            </a:endParaRPr>
          </a:p>
          <a:p>
            <a:pPr marL="284163" indent="-284163" algn="just" rtl="1" eaLnBrk="1" hangingPunct="1">
              <a:lnSpc>
                <a:spcPct val="120000"/>
              </a:lnSpc>
            </a:pPr>
            <a:endParaRPr lang="fa-IR" altLang="en-US" b="1" smtClean="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95288" y="53975"/>
            <a:ext cx="8229600" cy="1143000"/>
          </a:xfrm>
        </p:spPr>
        <p:txBody>
          <a:bodyPr/>
          <a:lstStyle/>
          <a:p>
            <a:pPr eaLnBrk="1" hangingPunct="1"/>
            <a:r>
              <a:rPr lang="fa-IR" altLang="en-US" sz="5400" b="1" smtClean="0">
                <a:solidFill>
                  <a:srgbClr val="FFFF00"/>
                </a:solidFill>
              </a:rPr>
              <a:t>معماری</a:t>
            </a:r>
            <a:endParaRPr lang="en-US" altLang="en-US" sz="5400" b="1" smtClean="0">
              <a:solidFill>
                <a:srgbClr val="FFFF00"/>
              </a:solidFill>
            </a:endParaRPr>
          </a:p>
        </p:txBody>
      </p:sp>
      <p:sp>
        <p:nvSpPr>
          <p:cNvPr id="96259" name="Rectangle 3"/>
          <p:cNvSpPr>
            <a:spLocks noGrp="1" noChangeArrowheads="1"/>
          </p:cNvSpPr>
          <p:nvPr>
            <p:ph type="body" idx="1"/>
          </p:nvPr>
        </p:nvSpPr>
        <p:spPr>
          <a:xfrm>
            <a:off x="107950" y="1311275"/>
            <a:ext cx="8964613" cy="3197225"/>
          </a:xfrm>
        </p:spPr>
        <p:txBody>
          <a:bodyPr/>
          <a:lstStyle/>
          <a:p>
            <a:pPr marL="284163" indent="-284163" algn="just" rtl="1" eaLnBrk="1" hangingPunct="1">
              <a:lnSpc>
                <a:spcPct val="120000"/>
              </a:lnSpc>
            </a:pPr>
            <a:r>
              <a:rPr lang="ar-SA" altLang="en-US" b="1" smtClean="0">
                <a:solidFill>
                  <a:schemeClr val="bg1"/>
                </a:solidFill>
              </a:rPr>
              <a:t>مسجد شاه اصفهان از مسجد شيخ لطف</a:t>
            </a:r>
            <a:r>
              <a:rPr lang="fa-IR" altLang="en-US" b="1" smtClean="0">
                <a:solidFill>
                  <a:schemeClr val="bg1"/>
                </a:solidFill>
              </a:rPr>
              <a:t> </a:t>
            </a:r>
            <a:r>
              <a:rPr lang="ar-SA" altLang="en-US" b="1" smtClean="0">
                <a:solidFill>
                  <a:schemeClr val="bg1"/>
                </a:solidFill>
              </a:rPr>
              <a:t>الله بزرگتر است و حياطى در وسط</a:t>
            </a:r>
            <a:r>
              <a:rPr lang="fa-IR" altLang="en-US" b="1" smtClean="0">
                <a:solidFill>
                  <a:schemeClr val="bg1"/>
                </a:solidFill>
              </a:rPr>
              <a:t> </a:t>
            </a:r>
            <a:r>
              <a:rPr lang="ar-SA" altLang="en-US" b="1" smtClean="0">
                <a:solidFill>
                  <a:schemeClr val="bg1"/>
                </a:solidFill>
              </a:rPr>
              <a:t>دارد و شكوه آن چشم گير است.</a:t>
            </a:r>
            <a:endParaRPr lang="fa-IR" altLang="en-US" b="1" smtClean="0">
              <a:solidFill>
                <a:schemeClr val="bg1"/>
              </a:solidFill>
            </a:endParaRPr>
          </a:p>
          <a:p>
            <a:pPr marL="284163" indent="-284163" algn="just" rtl="1" eaLnBrk="1" hangingPunct="1">
              <a:lnSpc>
                <a:spcPct val="120000"/>
              </a:lnSpc>
            </a:pPr>
            <a:r>
              <a:rPr lang="ar-SA" altLang="en-US" b="1" smtClean="0">
                <a:solidFill>
                  <a:schemeClr val="bg1"/>
                </a:solidFill>
              </a:rPr>
              <a:t>در جانب غربى ميدان شاه، كاخ عالى قاپو در شش طبقه ساخته</a:t>
            </a:r>
            <a:r>
              <a:rPr lang="fa-IR" altLang="en-US" b="1" smtClean="0">
                <a:solidFill>
                  <a:schemeClr val="bg1"/>
                </a:solidFill>
              </a:rPr>
              <a:t> </a:t>
            </a:r>
            <a:r>
              <a:rPr lang="ar-SA" altLang="en-US" b="1" smtClean="0">
                <a:solidFill>
                  <a:schemeClr val="bg1"/>
                </a:solidFill>
              </a:rPr>
              <a:t>شده و در طبقه چهارم آن يك ايوان پر ستون براى نشستن شاه و ديدن بازيها و جشنها فراهم آمده</a:t>
            </a:r>
            <a:r>
              <a:rPr lang="fa-IR" altLang="en-US" b="1" smtClean="0">
                <a:solidFill>
                  <a:schemeClr val="bg1"/>
                </a:solidFill>
              </a:rPr>
              <a:t> </a:t>
            </a:r>
            <a:r>
              <a:rPr lang="ar-SA" altLang="en-US" b="1" smtClean="0">
                <a:solidFill>
                  <a:schemeClr val="bg1"/>
                </a:solidFill>
              </a:rPr>
              <a:t>است.</a:t>
            </a:r>
            <a:endParaRPr lang="fa-IR" altLang="en-US" b="1" smtClean="0">
              <a:solidFill>
                <a:schemeClr val="bg1"/>
              </a:solidFill>
            </a:endParaRPr>
          </a:p>
          <a:p>
            <a:pPr marL="284163" indent="-284163" algn="just" rtl="1" eaLnBrk="1" hangingPunct="1">
              <a:lnSpc>
                <a:spcPct val="120000"/>
              </a:lnSpc>
            </a:pPr>
            <a:r>
              <a:rPr lang="ar-SA" altLang="en-US" b="1" smtClean="0">
                <a:solidFill>
                  <a:schemeClr val="bg1"/>
                </a:solidFill>
              </a:rPr>
              <a:t>سقف اتاقها داراى گچ برى با نقاشى سرخ و آبى است.</a:t>
            </a:r>
            <a:endParaRPr lang="fa-IR" altLang="en-US" b="1" smtClean="0">
              <a:solidFill>
                <a:schemeClr val="bg1"/>
              </a:solidFill>
            </a:endParaRPr>
          </a:p>
          <a:p>
            <a:pPr marL="284163" indent="-284163" algn="just" rtl="1" eaLnBrk="1" hangingPunct="1">
              <a:lnSpc>
                <a:spcPct val="120000"/>
              </a:lnSpc>
            </a:pPr>
            <a:r>
              <a:rPr lang="ar-SA" altLang="en-US" b="1" smtClean="0">
                <a:solidFill>
                  <a:schemeClr val="bg1"/>
                </a:solidFill>
              </a:rPr>
              <a:t>در پشت عالى قاپو، بناى چهل ستون</a:t>
            </a:r>
            <a:r>
              <a:rPr lang="fa-IR" altLang="en-US" b="1" smtClean="0">
                <a:solidFill>
                  <a:schemeClr val="bg1"/>
                </a:solidFill>
              </a:rPr>
              <a:t> </a:t>
            </a:r>
            <a:r>
              <a:rPr lang="ar-SA" altLang="en-US" b="1" smtClean="0">
                <a:solidFill>
                  <a:schemeClr val="bg1"/>
                </a:solidFill>
              </a:rPr>
              <a:t>واقع شده است كه از زيبايى و عظمت خاص خود برخوردار است</a:t>
            </a:r>
            <a:r>
              <a:rPr lang="fa-IR" altLang="en-US" b="1" smtClean="0">
                <a:solidFill>
                  <a:schemeClr val="bg1"/>
                </a:solidFill>
              </a:rPr>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95288" y="-161925"/>
            <a:ext cx="8229600" cy="1143000"/>
          </a:xfrm>
        </p:spPr>
        <p:txBody>
          <a:bodyPr/>
          <a:lstStyle/>
          <a:p>
            <a:pPr eaLnBrk="1" hangingPunct="1"/>
            <a:r>
              <a:rPr lang="fa-IR" altLang="en-US" sz="5400" b="1" smtClean="0">
                <a:solidFill>
                  <a:srgbClr val="FFFF00"/>
                </a:solidFill>
              </a:rPr>
              <a:t>معماری</a:t>
            </a:r>
            <a:endParaRPr lang="en-US" altLang="en-US" sz="5400" b="1" smtClean="0">
              <a:solidFill>
                <a:srgbClr val="FFFF00"/>
              </a:solidFill>
            </a:endParaRPr>
          </a:p>
        </p:txBody>
      </p:sp>
      <p:sp>
        <p:nvSpPr>
          <p:cNvPr id="98307" name="Rectangle 3"/>
          <p:cNvSpPr>
            <a:spLocks noGrp="1" noChangeArrowheads="1"/>
          </p:cNvSpPr>
          <p:nvPr>
            <p:ph type="body" idx="1"/>
          </p:nvPr>
        </p:nvSpPr>
        <p:spPr>
          <a:xfrm>
            <a:off x="107950" y="836613"/>
            <a:ext cx="8964613" cy="3197225"/>
          </a:xfrm>
        </p:spPr>
        <p:txBody>
          <a:bodyPr/>
          <a:lstStyle/>
          <a:p>
            <a:pPr marL="284163" indent="-284163" algn="just" rtl="1" eaLnBrk="1" hangingPunct="1">
              <a:lnSpc>
                <a:spcPct val="120000"/>
              </a:lnSpc>
            </a:pPr>
            <a:r>
              <a:rPr lang="ar-SA" altLang="en-US" sz="3000" b="1" smtClean="0">
                <a:solidFill>
                  <a:schemeClr val="bg1"/>
                </a:solidFill>
              </a:rPr>
              <a:t>شاه</a:t>
            </a:r>
            <a:r>
              <a:rPr lang="fa-IR" altLang="en-US" sz="3000" b="1" smtClean="0">
                <a:solidFill>
                  <a:schemeClr val="bg1"/>
                </a:solidFill>
              </a:rPr>
              <a:t> </a:t>
            </a:r>
            <a:r>
              <a:rPr lang="ar-SA" altLang="en-US" sz="3000" b="1" smtClean="0">
                <a:solidFill>
                  <a:schemeClr val="bg1"/>
                </a:solidFill>
              </a:rPr>
              <a:t>عباس در مركز شهر</a:t>
            </a:r>
            <a:r>
              <a:rPr lang="fa-IR" altLang="en-US" sz="3000" b="1" smtClean="0">
                <a:solidFill>
                  <a:schemeClr val="bg1"/>
                </a:solidFill>
              </a:rPr>
              <a:t> </a:t>
            </a:r>
            <a:r>
              <a:rPr lang="ar-SA" altLang="en-US" sz="3000" b="1" smtClean="0">
                <a:solidFill>
                  <a:schemeClr val="bg1"/>
                </a:solidFill>
              </a:rPr>
              <a:t>خيابانى عريض و دلگشا به نام چهارباغ </a:t>
            </a:r>
            <a:r>
              <a:rPr lang="fa-IR" altLang="en-US" sz="3000" b="1" smtClean="0">
                <a:solidFill>
                  <a:schemeClr val="bg1"/>
                </a:solidFill>
              </a:rPr>
              <a:t>  </a:t>
            </a:r>
            <a:r>
              <a:rPr lang="ar-SA" altLang="en-US" sz="3000" b="1" smtClean="0">
                <a:solidFill>
                  <a:schemeClr val="bg1"/>
                </a:solidFill>
              </a:rPr>
              <a:t>با چندين رده درخت چنار احداث كرد كه پايان آن به سى</a:t>
            </a:r>
            <a:r>
              <a:rPr lang="fa-IR" altLang="en-US" sz="3000" b="1" smtClean="0">
                <a:solidFill>
                  <a:schemeClr val="bg1"/>
                </a:solidFill>
              </a:rPr>
              <a:t> </a:t>
            </a:r>
            <a:r>
              <a:rPr lang="ar-SA" altLang="en-US" sz="3000" b="1" smtClean="0">
                <a:solidFill>
                  <a:schemeClr val="bg1"/>
                </a:solidFill>
              </a:rPr>
              <a:t>و سه پل </a:t>
            </a:r>
            <a:r>
              <a:rPr lang="fa-IR" altLang="en-US" sz="3000" b="1" smtClean="0">
                <a:solidFill>
                  <a:schemeClr val="bg1"/>
                </a:solidFill>
              </a:rPr>
              <a:t>  </a:t>
            </a:r>
            <a:r>
              <a:rPr lang="ar-SA" altLang="en-US" sz="3000" b="1" smtClean="0">
                <a:solidFill>
                  <a:schemeClr val="bg1"/>
                </a:solidFill>
              </a:rPr>
              <a:t>يا پل الله</a:t>
            </a:r>
            <a:r>
              <a:rPr lang="fa-IR" altLang="en-US" sz="3000" b="1" smtClean="0">
                <a:solidFill>
                  <a:schemeClr val="bg1"/>
                </a:solidFill>
              </a:rPr>
              <a:t> </a:t>
            </a:r>
            <a:r>
              <a:rPr lang="ar-SA" altLang="en-US" sz="3000" b="1" smtClean="0">
                <a:solidFill>
                  <a:schemeClr val="bg1"/>
                </a:solidFill>
              </a:rPr>
              <a:t>ورديخان مى</a:t>
            </a:r>
            <a:r>
              <a:rPr lang="fa-IR" altLang="en-US" sz="3000" b="1" smtClean="0">
                <a:solidFill>
                  <a:schemeClr val="bg1"/>
                </a:solidFill>
              </a:rPr>
              <a:t> </a:t>
            </a:r>
            <a:r>
              <a:rPr lang="ar-SA" altLang="en-US" sz="3000" b="1" smtClean="0">
                <a:solidFill>
                  <a:schemeClr val="bg1"/>
                </a:solidFill>
              </a:rPr>
              <a:t>پيوست.</a:t>
            </a:r>
          </a:p>
          <a:p>
            <a:pPr marL="284163" indent="-284163" algn="just" rtl="1" eaLnBrk="1" hangingPunct="1">
              <a:lnSpc>
                <a:spcPct val="120000"/>
              </a:lnSpc>
            </a:pPr>
            <a:r>
              <a:rPr lang="ar-SA" altLang="en-US" sz="3000" b="1" smtClean="0">
                <a:solidFill>
                  <a:schemeClr val="bg1"/>
                </a:solidFill>
              </a:rPr>
              <a:t>شايد ج</a:t>
            </a:r>
            <a:r>
              <a:rPr lang="fa-IR" altLang="en-US" sz="3000" b="1" smtClean="0">
                <a:solidFill>
                  <a:schemeClr val="bg1"/>
                </a:solidFill>
              </a:rPr>
              <a:t>َ</a:t>
            </a:r>
            <a:r>
              <a:rPr lang="ar-SA" altLang="en-US" sz="3000" b="1" smtClean="0">
                <a:solidFill>
                  <a:schemeClr val="bg1"/>
                </a:solidFill>
              </a:rPr>
              <a:t>نسِن حق دارد كه اوايل سده يازدهم هجرى/نيمه اول سده هفدهم ميلادى را آخرين</a:t>
            </a:r>
            <a:r>
              <a:rPr lang="fa-IR" altLang="en-US" sz="3000" b="1" smtClean="0">
                <a:solidFill>
                  <a:schemeClr val="bg1"/>
                </a:solidFill>
              </a:rPr>
              <a:t> </a:t>
            </a:r>
            <a:r>
              <a:rPr lang="ar-SA" altLang="en-US" sz="3000" b="1" smtClean="0">
                <a:solidFill>
                  <a:schemeClr val="bg1"/>
                </a:solidFill>
              </a:rPr>
              <a:t>مرحله شكوفايى نبوغ اسلامى در جهان معمارى به شمار آورده است؛ زيرا در آن برهه از زمان بود</a:t>
            </a:r>
            <a:r>
              <a:rPr lang="fa-IR" altLang="en-US" sz="3000" b="1" smtClean="0">
                <a:solidFill>
                  <a:schemeClr val="bg1"/>
                </a:solidFill>
              </a:rPr>
              <a:t> </a:t>
            </a:r>
            <a:r>
              <a:rPr lang="ar-SA" altLang="en-US" sz="3000" b="1" smtClean="0">
                <a:solidFill>
                  <a:schemeClr val="bg1"/>
                </a:solidFill>
              </a:rPr>
              <a:t>كه سه شاهكار هنرى در سه گوشه جهان اسلام رخ نمود:</a:t>
            </a:r>
            <a:endParaRPr lang="fa-IR" altLang="en-US" sz="3000" b="1" smtClean="0">
              <a:solidFill>
                <a:schemeClr val="bg1"/>
              </a:solidFill>
            </a:endParaRPr>
          </a:p>
          <a:p>
            <a:pPr marL="284163" indent="-284163" algn="just" rtl="1" eaLnBrk="1" hangingPunct="1">
              <a:lnSpc>
                <a:spcPct val="120000"/>
              </a:lnSpc>
              <a:buFontTx/>
              <a:buNone/>
            </a:pPr>
            <a:r>
              <a:rPr lang="ar-SA" altLang="en-US" sz="3000" b="1" smtClean="0">
                <a:solidFill>
                  <a:schemeClr val="bg1"/>
                </a:solidFill>
              </a:rPr>
              <a:t>۱</a:t>
            </a:r>
            <a:r>
              <a:rPr lang="en-US" altLang="en-US" sz="3000" b="1" smtClean="0">
                <a:solidFill>
                  <a:schemeClr val="bg1"/>
                </a:solidFill>
              </a:rPr>
              <a:t>-</a:t>
            </a:r>
            <a:r>
              <a:rPr lang="fa-IR" altLang="en-US" sz="3000" b="1" smtClean="0">
                <a:solidFill>
                  <a:schemeClr val="bg1"/>
                </a:solidFill>
              </a:rPr>
              <a:t> </a:t>
            </a:r>
            <a:r>
              <a:rPr lang="ar-SA" altLang="en-US" sz="3000" b="1" smtClean="0">
                <a:solidFill>
                  <a:schemeClr val="bg1"/>
                </a:solidFill>
              </a:rPr>
              <a:t>مجموعه بناهاى ميدان شاه اصفهان در</a:t>
            </a:r>
            <a:r>
              <a:rPr lang="fa-IR" altLang="en-US" sz="3000" b="1" smtClean="0">
                <a:solidFill>
                  <a:schemeClr val="bg1"/>
                </a:solidFill>
              </a:rPr>
              <a:t> ایران</a:t>
            </a:r>
          </a:p>
          <a:p>
            <a:pPr marL="284163" indent="-284163" algn="just" rtl="1" eaLnBrk="1" hangingPunct="1">
              <a:lnSpc>
                <a:spcPct val="120000"/>
              </a:lnSpc>
              <a:buFontTx/>
              <a:buNone/>
            </a:pPr>
            <a:r>
              <a:rPr lang="fa-IR" altLang="en-US" sz="3000" b="1" smtClean="0">
                <a:solidFill>
                  <a:schemeClr val="bg1"/>
                </a:solidFill>
              </a:rPr>
              <a:t>۲</a:t>
            </a:r>
            <a:r>
              <a:rPr lang="en-US" altLang="en-US" sz="3000" b="1" smtClean="0">
                <a:solidFill>
                  <a:schemeClr val="bg1"/>
                </a:solidFill>
              </a:rPr>
              <a:t>-</a:t>
            </a:r>
            <a:r>
              <a:rPr lang="fa-IR" altLang="en-US" sz="3000" b="1" smtClean="0">
                <a:solidFill>
                  <a:schemeClr val="bg1"/>
                </a:solidFill>
              </a:rPr>
              <a:t> بنای آرامگاه «ارجمند بانو بیگم» </a:t>
            </a:r>
            <a:r>
              <a:rPr lang="ar-SA" altLang="en-US" sz="3000" b="1" smtClean="0">
                <a:solidFill>
                  <a:schemeClr val="bg1"/>
                </a:solidFill>
              </a:rPr>
              <a:t>يا تاج محل در هند</a:t>
            </a:r>
            <a:endParaRPr lang="fa-IR" altLang="en-US" sz="3000" b="1" smtClean="0">
              <a:solidFill>
                <a:schemeClr val="bg1"/>
              </a:solidFill>
            </a:endParaRPr>
          </a:p>
          <a:p>
            <a:pPr marL="284163" indent="-284163" algn="just" rtl="1" eaLnBrk="1" hangingPunct="1">
              <a:lnSpc>
                <a:spcPct val="120000"/>
              </a:lnSpc>
              <a:buFontTx/>
              <a:buNone/>
            </a:pPr>
            <a:r>
              <a:rPr lang="ar-SA" altLang="en-US" sz="3000" b="1" smtClean="0">
                <a:solidFill>
                  <a:schemeClr val="bg1"/>
                </a:solidFill>
              </a:rPr>
              <a:t>۳</a:t>
            </a:r>
            <a:r>
              <a:rPr lang="en-US" altLang="en-US" sz="3000" b="1" smtClean="0">
                <a:solidFill>
                  <a:schemeClr val="bg1"/>
                </a:solidFill>
              </a:rPr>
              <a:t>-</a:t>
            </a:r>
            <a:r>
              <a:rPr lang="fa-IR" altLang="en-US" sz="3000" b="1" smtClean="0">
                <a:solidFill>
                  <a:schemeClr val="bg1"/>
                </a:solidFill>
              </a:rPr>
              <a:t> </a:t>
            </a:r>
            <a:r>
              <a:rPr lang="ar-SA" altLang="en-US" sz="3000" b="1" smtClean="0">
                <a:solidFill>
                  <a:schemeClr val="bg1"/>
                </a:solidFill>
              </a:rPr>
              <a:t>مسجد سلطان احمد اول در عثمانى</a:t>
            </a:r>
            <a:endParaRPr lang="fa-IR" altLang="en-US" sz="3000" b="1" smtClean="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0354" name="Picture 4" descr="Chaharbagh_street_17th Cent"/>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1212850"/>
            <a:ext cx="91440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395288" y="53975"/>
            <a:ext cx="8229600" cy="1143000"/>
          </a:xfrm>
        </p:spPr>
        <p:txBody>
          <a:bodyPr/>
          <a:lstStyle/>
          <a:p>
            <a:pPr eaLnBrk="1" hangingPunct="1"/>
            <a:r>
              <a:rPr lang="fa-IR" altLang="en-US" sz="5400" b="1" smtClean="0">
                <a:solidFill>
                  <a:srgbClr val="FFFF00"/>
                </a:solidFill>
              </a:rPr>
              <a:t>معماری: مدرسه</a:t>
            </a:r>
            <a:endParaRPr lang="en-US" altLang="en-US" sz="5400" b="1" smtClean="0">
              <a:solidFill>
                <a:srgbClr val="FFFF00"/>
              </a:solidFill>
            </a:endParaRPr>
          </a:p>
        </p:txBody>
      </p:sp>
      <p:sp>
        <p:nvSpPr>
          <p:cNvPr id="102403" name="Rectangle 3"/>
          <p:cNvSpPr>
            <a:spLocks noGrp="1" noChangeArrowheads="1"/>
          </p:cNvSpPr>
          <p:nvPr>
            <p:ph type="body" idx="1"/>
          </p:nvPr>
        </p:nvSpPr>
        <p:spPr>
          <a:xfrm>
            <a:off x="250825" y="1095375"/>
            <a:ext cx="8821738" cy="3197225"/>
          </a:xfrm>
        </p:spPr>
        <p:txBody>
          <a:bodyPr/>
          <a:lstStyle/>
          <a:p>
            <a:pPr marL="284163" indent="-284163" algn="just" rtl="1" eaLnBrk="1" hangingPunct="1">
              <a:lnSpc>
                <a:spcPct val="120000"/>
              </a:lnSpc>
            </a:pPr>
            <a:r>
              <a:rPr lang="ar-SA" altLang="en-US" sz="3600" b="1" smtClean="0">
                <a:solidFill>
                  <a:schemeClr val="bg1"/>
                </a:solidFill>
              </a:rPr>
              <a:t>مغولها، كه در آغاز سده هفتم هجرى با هجوم خود به ايران مانع سير تكاملى هنر زينت كارى</a:t>
            </a:r>
            <a:r>
              <a:rPr lang="fa-IR" altLang="en-US" sz="3600" b="1" smtClean="0">
                <a:solidFill>
                  <a:schemeClr val="bg1"/>
                </a:solidFill>
              </a:rPr>
              <a:t> </a:t>
            </a:r>
            <a:r>
              <a:rPr lang="ar-SA" altLang="en-US" sz="3600" b="1" smtClean="0">
                <a:solidFill>
                  <a:schemeClr val="bg1"/>
                </a:solidFill>
              </a:rPr>
              <a:t>شدند، بى آنكه بخواهند يا بدانند با متوارى ساختن هنرمندان ايرانى به آسياى صغير، باعث راه يافتن</a:t>
            </a:r>
            <a:r>
              <a:rPr lang="fa-IR" altLang="en-US" sz="3600" b="1" smtClean="0">
                <a:solidFill>
                  <a:schemeClr val="bg1"/>
                </a:solidFill>
              </a:rPr>
              <a:t> </a:t>
            </a:r>
            <a:r>
              <a:rPr lang="ar-SA" altLang="en-US" sz="3600" b="1" smtClean="0">
                <a:solidFill>
                  <a:schemeClr val="bg1"/>
                </a:solidFill>
              </a:rPr>
              <a:t>اين سنت هنرى به آن سرزمين گرديدند.</a:t>
            </a:r>
            <a:endParaRPr lang="fa-IR" altLang="en-US" sz="3600" b="1" smtClean="0">
              <a:solidFill>
                <a:schemeClr val="bg1"/>
              </a:solidFill>
            </a:endParaRPr>
          </a:p>
          <a:p>
            <a:pPr marL="284163" indent="-284163" algn="just" rtl="1" eaLnBrk="1" hangingPunct="1">
              <a:lnSpc>
                <a:spcPct val="120000"/>
              </a:lnSpc>
            </a:pPr>
            <a:r>
              <a:rPr lang="ar-SA" altLang="en-US" sz="3600" b="1" smtClean="0">
                <a:solidFill>
                  <a:schemeClr val="bg1"/>
                </a:solidFill>
              </a:rPr>
              <a:t>مدرسه</a:t>
            </a:r>
            <a:r>
              <a:rPr lang="fa-IR" altLang="en-US" sz="3600" b="1" smtClean="0">
                <a:solidFill>
                  <a:schemeClr val="bg1"/>
                </a:solidFill>
              </a:rPr>
              <a:t> «سیرچه لی» نخستین بنایی بود که به سال ۶۴۰ق </a:t>
            </a:r>
            <a:r>
              <a:rPr lang="ar-SA" altLang="en-US" sz="3600" b="1" smtClean="0">
                <a:solidFill>
                  <a:schemeClr val="bg1"/>
                </a:solidFill>
              </a:rPr>
              <a:t>تمامى سطوح ديوارهايش با كاشى كارى معرّق و به دست يك هنرمند گريخته از خراسان زينت</a:t>
            </a:r>
            <a:r>
              <a:rPr lang="fa-IR" altLang="en-US" sz="3600" b="1" smtClean="0">
                <a:solidFill>
                  <a:schemeClr val="bg1"/>
                </a:solidFill>
              </a:rPr>
              <a:t> </a:t>
            </a:r>
            <a:r>
              <a:rPr lang="ar-SA" altLang="en-US" sz="3600" b="1" smtClean="0">
                <a:solidFill>
                  <a:schemeClr val="bg1"/>
                </a:solidFill>
              </a:rPr>
              <a:t>يافت.</a:t>
            </a:r>
            <a:endParaRPr lang="fa-IR" altLang="en-US" sz="3600" b="1" smtClean="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95288" y="-161925"/>
            <a:ext cx="8229600" cy="1143000"/>
          </a:xfrm>
        </p:spPr>
        <p:txBody>
          <a:bodyPr/>
          <a:lstStyle/>
          <a:p>
            <a:pPr eaLnBrk="1" hangingPunct="1"/>
            <a:r>
              <a:rPr lang="fa-IR" altLang="en-US" sz="5400" b="1" smtClean="0">
                <a:solidFill>
                  <a:srgbClr val="FFFF00"/>
                </a:solidFill>
              </a:rPr>
              <a:t>معماری: مدرسه</a:t>
            </a:r>
            <a:endParaRPr lang="en-US" altLang="en-US" sz="5400" b="1" smtClean="0">
              <a:solidFill>
                <a:srgbClr val="FFFF00"/>
              </a:solidFill>
            </a:endParaRPr>
          </a:p>
        </p:txBody>
      </p:sp>
      <p:sp>
        <p:nvSpPr>
          <p:cNvPr id="104451" name="Rectangle 3"/>
          <p:cNvSpPr>
            <a:spLocks noGrp="1" noChangeArrowheads="1"/>
          </p:cNvSpPr>
          <p:nvPr>
            <p:ph type="body" idx="1"/>
          </p:nvPr>
        </p:nvSpPr>
        <p:spPr>
          <a:xfrm>
            <a:off x="107950" y="808038"/>
            <a:ext cx="8964613" cy="3197225"/>
          </a:xfrm>
        </p:spPr>
        <p:txBody>
          <a:bodyPr/>
          <a:lstStyle/>
          <a:p>
            <a:pPr marL="284163" indent="-284163" algn="just" rtl="1" eaLnBrk="1" hangingPunct="1">
              <a:lnSpc>
                <a:spcPct val="120000"/>
              </a:lnSpc>
            </a:pPr>
            <a:r>
              <a:rPr lang="ar-SA" altLang="en-US" sz="2800" b="1" smtClean="0">
                <a:solidFill>
                  <a:schemeClr val="bg1"/>
                </a:solidFill>
              </a:rPr>
              <a:t>طرح ساختمان مدارس دينى و مساجد در سوريه بر پايه نقشه اى، كه صلاح الدين در مصر باب كرده بود، از</a:t>
            </a:r>
            <a:r>
              <a:rPr lang="fa-IR" altLang="en-US" sz="2800" b="1" smtClean="0">
                <a:solidFill>
                  <a:schemeClr val="bg1"/>
                </a:solidFill>
              </a:rPr>
              <a:t> </a:t>
            </a:r>
            <a:r>
              <a:rPr lang="ar-SA" altLang="en-US" sz="2800" b="1" smtClean="0">
                <a:solidFill>
                  <a:schemeClr val="bg1"/>
                </a:solidFill>
              </a:rPr>
              <a:t>روى معمارى سلجوقى تقليد شده بود</a:t>
            </a:r>
            <a:r>
              <a:rPr lang="fa-IR" altLang="en-US" sz="2800" b="1" smtClean="0">
                <a:solidFill>
                  <a:schemeClr val="bg1"/>
                </a:solidFill>
              </a:rPr>
              <a:t>؛</a:t>
            </a:r>
            <a:r>
              <a:rPr lang="ar-SA" altLang="en-US" sz="2800" b="1" smtClean="0">
                <a:solidFill>
                  <a:schemeClr val="bg1"/>
                </a:solidFill>
              </a:rPr>
              <a:t> كه خود ريشه در معمارى ايران، به ويژه</a:t>
            </a:r>
            <a:r>
              <a:rPr lang="fa-IR" altLang="en-US" sz="2800" b="1" smtClean="0">
                <a:solidFill>
                  <a:schemeClr val="bg1"/>
                </a:solidFill>
              </a:rPr>
              <a:t> </a:t>
            </a:r>
            <a:r>
              <a:rPr lang="ar-SA" altLang="en-US" sz="2800" b="1" smtClean="0">
                <a:solidFill>
                  <a:schemeClr val="bg1"/>
                </a:solidFill>
              </a:rPr>
              <a:t>مدارس و مساجد اصفهان داشت.</a:t>
            </a:r>
            <a:endParaRPr lang="fa-IR" altLang="en-US" sz="2800" b="1" smtClean="0">
              <a:solidFill>
                <a:schemeClr val="bg1"/>
              </a:solidFill>
            </a:endParaRPr>
          </a:p>
          <a:p>
            <a:pPr marL="284163" indent="-284163" algn="just" rtl="1" eaLnBrk="1" hangingPunct="1">
              <a:lnSpc>
                <a:spcPct val="120000"/>
              </a:lnSpc>
            </a:pPr>
            <a:r>
              <a:rPr lang="ar-SA" altLang="en-US" sz="2800" b="1" smtClean="0">
                <a:solidFill>
                  <a:schemeClr val="bg1"/>
                </a:solidFill>
              </a:rPr>
              <a:t>تقريبا</a:t>
            </a:r>
            <a:r>
              <a:rPr lang="fa-IR" altLang="en-US" sz="2800" b="1" smtClean="0">
                <a:solidFill>
                  <a:schemeClr val="bg1"/>
                </a:solidFill>
              </a:rPr>
              <a:t>ً</a:t>
            </a:r>
            <a:r>
              <a:rPr lang="ar-SA" altLang="en-US" sz="2800" b="1" smtClean="0">
                <a:solidFill>
                  <a:schemeClr val="bg1"/>
                </a:solidFill>
              </a:rPr>
              <a:t> در همان زمان كه كاخ الحمراء ساخته مى شد، در قاهره</a:t>
            </a:r>
            <a:r>
              <a:rPr lang="fa-IR" altLang="en-US" sz="2800" b="1" smtClean="0">
                <a:solidFill>
                  <a:schemeClr val="bg1"/>
                </a:solidFill>
              </a:rPr>
              <a:t> «مدرسه سلطان حسن» بنا شد</a:t>
            </a:r>
            <a:r>
              <a:rPr lang="ar-SA" altLang="en-US" sz="2800" b="1" smtClean="0">
                <a:solidFill>
                  <a:schemeClr val="bg1"/>
                </a:solidFill>
              </a:rPr>
              <a:t>.</a:t>
            </a:r>
            <a:r>
              <a:rPr lang="fa-IR" altLang="en-US" sz="2800" b="1" smtClean="0">
                <a:solidFill>
                  <a:schemeClr val="bg1"/>
                </a:solidFill>
              </a:rPr>
              <a:t> این </a:t>
            </a:r>
            <a:r>
              <a:rPr lang="ar-SA" altLang="en-US" sz="2800" b="1" smtClean="0">
                <a:solidFill>
                  <a:schemeClr val="bg1"/>
                </a:solidFill>
              </a:rPr>
              <a:t>مدرسه متعلق به دوره سلطان حسن</a:t>
            </a:r>
            <a:r>
              <a:rPr lang="en-US" altLang="en-US" sz="2800" b="1" smtClean="0">
                <a:solidFill>
                  <a:schemeClr val="bg1"/>
                </a:solidFill>
              </a:rPr>
              <a:t> </a:t>
            </a:r>
            <a:r>
              <a:rPr lang="ar-SA" altLang="en-US" sz="2800" b="1" smtClean="0">
                <a:solidFill>
                  <a:schemeClr val="bg1"/>
                </a:solidFill>
              </a:rPr>
              <a:t>(سده هشتم</a:t>
            </a:r>
            <a:r>
              <a:rPr lang="fa-IR" altLang="en-US" sz="2800" b="1" smtClean="0">
                <a:solidFill>
                  <a:schemeClr val="bg1"/>
                </a:solidFill>
              </a:rPr>
              <a:t> </a:t>
            </a:r>
            <a:r>
              <a:rPr lang="ar-SA" altLang="en-US" sz="2800" b="1" smtClean="0">
                <a:solidFill>
                  <a:schemeClr val="bg1"/>
                </a:solidFill>
              </a:rPr>
              <a:t>هجرى) دروازه</a:t>
            </a:r>
            <a:r>
              <a:rPr lang="fa-IR" altLang="en-US" sz="2800" b="1" smtClean="0">
                <a:solidFill>
                  <a:schemeClr val="bg1"/>
                </a:solidFill>
              </a:rPr>
              <a:t> </a:t>
            </a:r>
            <a:r>
              <a:rPr lang="ar-SA" altLang="en-US" sz="2800" b="1" smtClean="0">
                <a:solidFill>
                  <a:schemeClr val="bg1"/>
                </a:solidFill>
              </a:rPr>
              <a:t>هايى بلند دارد كه سقف آن داراى گچ كاريهاى مقرنس است.</a:t>
            </a:r>
            <a:endParaRPr lang="fa-IR" altLang="en-US" sz="2800" b="1" smtClean="0">
              <a:solidFill>
                <a:schemeClr val="bg1"/>
              </a:solidFill>
            </a:endParaRPr>
          </a:p>
          <a:p>
            <a:pPr marL="284163" indent="-284163" algn="just" rtl="1" eaLnBrk="1" hangingPunct="1">
              <a:lnSpc>
                <a:spcPct val="120000"/>
              </a:lnSpc>
            </a:pPr>
            <a:r>
              <a:rPr lang="ar-SA" altLang="en-US" sz="2800" b="1" smtClean="0">
                <a:solidFill>
                  <a:schemeClr val="bg1"/>
                </a:solidFill>
              </a:rPr>
              <a:t>در چهار سوى</a:t>
            </a:r>
            <a:r>
              <a:rPr lang="fa-IR" altLang="en-US" sz="2800" b="1" smtClean="0">
                <a:solidFill>
                  <a:schemeClr val="bg1"/>
                </a:solidFill>
              </a:rPr>
              <a:t> </a:t>
            </a:r>
            <a:r>
              <a:rPr lang="ar-SA" altLang="en-US" sz="2800" b="1" smtClean="0">
                <a:solidFill>
                  <a:schemeClr val="bg1"/>
                </a:solidFill>
              </a:rPr>
              <a:t>حياط ايوانهاى وسيع ساخته شده است.</a:t>
            </a:r>
            <a:r>
              <a:rPr lang="fa-IR" altLang="en-US" sz="2800" b="1" smtClean="0">
                <a:solidFill>
                  <a:schemeClr val="bg1"/>
                </a:solidFill>
              </a:rPr>
              <a:t> </a:t>
            </a:r>
            <a:r>
              <a:rPr lang="ar-SA" altLang="en-US" sz="2800" b="1" smtClean="0">
                <a:solidFill>
                  <a:schemeClr val="bg1"/>
                </a:solidFill>
              </a:rPr>
              <a:t>اتاقهاى تو در توى مخصوص زندگى و درس معلمان، در</a:t>
            </a:r>
            <a:r>
              <a:rPr lang="fa-IR" altLang="en-US" sz="2800" b="1" smtClean="0">
                <a:solidFill>
                  <a:schemeClr val="bg1"/>
                </a:solidFill>
              </a:rPr>
              <a:t> </a:t>
            </a:r>
            <a:r>
              <a:rPr lang="ar-SA" altLang="en-US" sz="2800" b="1" smtClean="0">
                <a:solidFill>
                  <a:schemeClr val="bg1"/>
                </a:solidFill>
              </a:rPr>
              <a:t>چهار بخش جدا از هم و هر كدام خاص يكى از</a:t>
            </a:r>
            <a:r>
              <a:rPr lang="fa-IR" altLang="en-US" sz="2800" b="1" smtClean="0">
                <a:solidFill>
                  <a:schemeClr val="bg1"/>
                </a:solidFill>
              </a:rPr>
              <a:t> </a:t>
            </a:r>
            <a:r>
              <a:rPr lang="ar-SA" altLang="en-US" sz="2800" b="1" smtClean="0">
                <a:solidFill>
                  <a:schemeClr val="bg1"/>
                </a:solidFill>
              </a:rPr>
              <a:t>فرقه</a:t>
            </a:r>
            <a:r>
              <a:rPr lang="fa-IR" altLang="en-US" sz="2800" b="1" smtClean="0">
                <a:solidFill>
                  <a:schemeClr val="bg1"/>
                </a:solidFill>
              </a:rPr>
              <a:t> </a:t>
            </a:r>
            <a:r>
              <a:rPr lang="ar-SA" altLang="en-US" sz="2800" b="1" smtClean="0">
                <a:solidFill>
                  <a:schemeClr val="bg1"/>
                </a:solidFill>
              </a:rPr>
              <a:t>هاى اسلامى است.</a:t>
            </a:r>
            <a:endParaRPr lang="fa-IR" altLang="en-US" sz="2800" b="1" smtClean="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142875" y="1268413"/>
            <a:ext cx="8893175" cy="3197225"/>
          </a:xfrm>
        </p:spPr>
        <p:txBody>
          <a:bodyPr/>
          <a:lstStyle/>
          <a:p>
            <a:pPr marL="284163" indent="-284163" algn="just" rtl="1" eaLnBrk="1" hangingPunct="1">
              <a:lnSpc>
                <a:spcPct val="120000"/>
              </a:lnSpc>
            </a:pPr>
            <a:r>
              <a:rPr lang="ar-SA" altLang="en-US" b="1" smtClean="0">
                <a:solidFill>
                  <a:schemeClr val="bg1"/>
                </a:solidFill>
              </a:rPr>
              <a:t>از پايان سده اول هجرى فرمانروايان مسلمان، در نواحى مسخر شده، ساخت مسجدها و كاخهاى</a:t>
            </a:r>
            <a:r>
              <a:rPr lang="fa-IR" altLang="en-US" b="1" smtClean="0">
                <a:solidFill>
                  <a:schemeClr val="bg1"/>
                </a:solidFill>
              </a:rPr>
              <a:t> </a:t>
            </a:r>
            <a:r>
              <a:rPr lang="ar-SA" altLang="en-US" b="1" smtClean="0">
                <a:solidFill>
                  <a:schemeClr val="bg1"/>
                </a:solidFill>
              </a:rPr>
              <a:t>با شكوه را آغاز كردند و كوشيدند تا آثارى بزرگتر و با شكوه تر از بناهاى دوران پيش از اسلام به</a:t>
            </a:r>
            <a:r>
              <a:rPr lang="fa-IR" altLang="en-US" b="1" smtClean="0">
                <a:solidFill>
                  <a:schemeClr val="bg1"/>
                </a:solidFill>
              </a:rPr>
              <a:t> </a:t>
            </a:r>
            <a:r>
              <a:rPr lang="ar-SA" altLang="en-US" b="1" smtClean="0">
                <a:solidFill>
                  <a:schemeClr val="bg1"/>
                </a:solidFill>
              </a:rPr>
              <a:t>وجود آورند.</a:t>
            </a:r>
            <a:endParaRPr lang="fa-IR" altLang="en-US" b="1" smtClean="0">
              <a:solidFill>
                <a:schemeClr val="bg1"/>
              </a:solidFill>
            </a:endParaRPr>
          </a:p>
          <a:p>
            <a:pPr marL="284163" indent="-284163" algn="just" rtl="1" eaLnBrk="1" hangingPunct="1">
              <a:lnSpc>
                <a:spcPct val="120000"/>
              </a:lnSpc>
            </a:pPr>
            <a:r>
              <a:rPr lang="ar-SA" altLang="en-US" b="1" smtClean="0">
                <a:solidFill>
                  <a:schemeClr val="bg1"/>
                </a:solidFill>
              </a:rPr>
              <a:t>بيشتر نخستين معماريهاى اسلامى در كشاكش روزگار شكل و هيئت اصلى خود را</a:t>
            </a:r>
            <a:r>
              <a:rPr lang="fa-IR" altLang="en-US" b="1" smtClean="0">
                <a:solidFill>
                  <a:schemeClr val="bg1"/>
                </a:solidFill>
              </a:rPr>
              <a:t> </a:t>
            </a:r>
            <a:r>
              <a:rPr lang="ar-SA" altLang="en-US" b="1" smtClean="0">
                <a:solidFill>
                  <a:schemeClr val="bg1"/>
                </a:solidFill>
              </a:rPr>
              <a:t>از دست داده است؛ زيرا سازندگان آنها كه استادكاران ايرانى، مصرى، شامى و رومى بوده</a:t>
            </a:r>
            <a:r>
              <a:rPr lang="en-US" altLang="en-US" b="1" smtClean="0">
                <a:solidFill>
                  <a:schemeClr val="bg1"/>
                </a:solidFill>
              </a:rPr>
              <a:t> </a:t>
            </a:r>
            <a:r>
              <a:rPr lang="ar-SA" altLang="en-US" b="1" smtClean="0">
                <a:solidFill>
                  <a:schemeClr val="bg1"/>
                </a:solidFill>
              </a:rPr>
              <a:t>اند</a:t>
            </a:r>
            <a:r>
              <a:rPr lang="fa-IR" altLang="en-US" b="1" smtClean="0">
                <a:solidFill>
                  <a:schemeClr val="bg1"/>
                </a:solidFill>
              </a:rPr>
              <a:t> </a:t>
            </a:r>
            <a:r>
              <a:rPr lang="ar-SA" altLang="en-US" b="1" smtClean="0">
                <a:solidFill>
                  <a:schemeClr val="bg1"/>
                </a:solidFill>
              </a:rPr>
              <a:t>عادت داشته اند كه ش</a:t>
            </a:r>
            <a:r>
              <a:rPr lang="fa-IR" altLang="en-US" b="1" smtClean="0">
                <a:solidFill>
                  <a:schemeClr val="bg1"/>
                </a:solidFill>
              </a:rPr>
              <a:t>ـ</a:t>
            </a:r>
            <a:r>
              <a:rPr lang="ar-SA" altLang="en-US" b="1" smtClean="0">
                <a:solidFill>
                  <a:schemeClr val="bg1"/>
                </a:solidFill>
              </a:rPr>
              <a:t>يو ه هاى مع</a:t>
            </a:r>
            <a:r>
              <a:rPr lang="fa-IR" altLang="en-US" b="1" smtClean="0">
                <a:solidFill>
                  <a:schemeClr val="bg1"/>
                </a:solidFill>
              </a:rPr>
              <a:t>ـ</a:t>
            </a:r>
            <a:r>
              <a:rPr lang="ar-SA" altLang="en-US" b="1" smtClean="0">
                <a:solidFill>
                  <a:schemeClr val="bg1"/>
                </a:solidFill>
              </a:rPr>
              <a:t>مول خ</a:t>
            </a:r>
            <a:r>
              <a:rPr lang="fa-IR" altLang="en-US" b="1" smtClean="0">
                <a:solidFill>
                  <a:schemeClr val="bg1"/>
                </a:solidFill>
              </a:rPr>
              <a:t>ـ</a:t>
            </a:r>
            <a:r>
              <a:rPr lang="ar-SA" altLang="en-US" b="1" smtClean="0">
                <a:solidFill>
                  <a:schemeClr val="bg1"/>
                </a:solidFill>
              </a:rPr>
              <a:t>ود را در س</a:t>
            </a:r>
            <a:r>
              <a:rPr lang="fa-IR" altLang="en-US" b="1" smtClean="0">
                <a:solidFill>
                  <a:schemeClr val="bg1"/>
                </a:solidFill>
              </a:rPr>
              <a:t>ـ</a:t>
            </a:r>
            <a:r>
              <a:rPr lang="ar-SA" altLang="en-US" b="1" smtClean="0">
                <a:solidFill>
                  <a:schemeClr val="bg1"/>
                </a:solidFill>
              </a:rPr>
              <a:t>اخ</a:t>
            </a:r>
            <a:r>
              <a:rPr lang="fa-IR" altLang="en-US" b="1" smtClean="0">
                <a:solidFill>
                  <a:schemeClr val="bg1"/>
                </a:solidFill>
              </a:rPr>
              <a:t>ـ</a:t>
            </a:r>
            <a:r>
              <a:rPr lang="ar-SA" altLang="en-US" b="1" smtClean="0">
                <a:solidFill>
                  <a:schemeClr val="bg1"/>
                </a:solidFill>
              </a:rPr>
              <a:t>تن آن بن</a:t>
            </a:r>
            <a:r>
              <a:rPr lang="fa-IR" altLang="en-US" b="1" smtClean="0">
                <a:solidFill>
                  <a:schemeClr val="bg1"/>
                </a:solidFill>
              </a:rPr>
              <a:t>ـ</a:t>
            </a:r>
            <a:r>
              <a:rPr lang="ar-SA" altLang="en-US" b="1" smtClean="0">
                <a:solidFill>
                  <a:schemeClr val="bg1"/>
                </a:solidFill>
              </a:rPr>
              <a:t>اه</a:t>
            </a:r>
            <a:r>
              <a:rPr lang="fa-IR" altLang="en-US" b="1" smtClean="0">
                <a:solidFill>
                  <a:schemeClr val="bg1"/>
                </a:solidFill>
              </a:rPr>
              <a:t>ـ</a:t>
            </a:r>
            <a:r>
              <a:rPr lang="ar-SA" altLang="en-US" b="1" smtClean="0">
                <a:solidFill>
                  <a:schemeClr val="bg1"/>
                </a:solidFill>
              </a:rPr>
              <a:t>ا </a:t>
            </a:r>
            <a:r>
              <a:rPr lang="en-US" altLang="en-US" b="1" smtClean="0">
                <a:solidFill>
                  <a:schemeClr val="bg1"/>
                </a:solidFill>
              </a:rPr>
              <a:t>   </a:t>
            </a:r>
            <a:r>
              <a:rPr lang="ar-SA" altLang="en-US" b="1" smtClean="0">
                <a:solidFill>
                  <a:schemeClr val="bg1"/>
                </a:solidFill>
              </a:rPr>
              <a:t>به كار برند.</a:t>
            </a:r>
            <a:endParaRPr lang="fa-IR" altLang="en-US" b="1" smtClean="0">
              <a:solidFill>
                <a:schemeClr val="bg1"/>
              </a:solidFill>
            </a:endParaRPr>
          </a:p>
        </p:txBody>
      </p:sp>
      <p:sp>
        <p:nvSpPr>
          <p:cNvPr id="15363" name="Rectangle 5"/>
          <p:cNvSpPr>
            <a:spLocks noGrp="1" noChangeArrowheads="1"/>
          </p:cNvSpPr>
          <p:nvPr>
            <p:ph type="title"/>
          </p:nvPr>
        </p:nvSpPr>
        <p:spPr>
          <a:xfrm>
            <a:off x="457200" y="125413"/>
            <a:ext cx="8229600" cy="1143000"/>
          </a:xfrm>
          <a:noFill/>
        </p:spPr>
        <p:txBody>
          <a:bodyPr/>
          <a:lstStyle/>
          <a:p>
            <a:pPr eaLnBrk="1" hangingPunct="1"/>
            <a:r>
              <a:rPr lang="fa-IR" altLang="en-US" b="1" smtClean="0">
                <a:solidFill>
                  <a:srgbClr val="FFFF00"/>
                </a:solidFill>
              </a:rPr>
              <a:t>هنرهای اسلامی</a:t>
            </a:r>
            <a:endParaRPr lang="en-US" altLang="en-US" b="1" smtClean="0">
              <a:solidFill>
                <a:srgbClr val="FFFF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53975"/>
            <a:ext cx="8229600" cy="1143000"/>
          </a:xfrm>
        </p:spPr>
        <p:txBody>
          <a:bodyPr/>
          <a:lstStyle/>
          <a:p>
            <a:pPr eaLnBrk="1" hangingPunct="1"/>
            <a:r>
              <a:rPr lang="fa-IR" altLang="en-US" sz="5400" b="1" smtClean="0">
                <a:solidFill>
                  <a:srgbClr val="FFFF00"/>
                </a:solidFill>
              </a:rPr>
              <a:t>معماری: مدرسه</a:t>
            </a:r>
            <a:endParaRPr lang="en-US" altLang="en-US" sz="5400" b="1" smtClean="0">
              <a:solidFill>
                <a:srgbClr val="FFFF00"/>
              </a:solidFill>
            </a:endParaRPr>
          </a:p>
        </p:txBody>
      </p:sp>
      <p:sp>
        <p:nvSpPr>
          <p:cNvPr id="106499" name="Rectangle 3"/>
          <p:cNvSpPr>
            <a:spLocks noGrp="1" noChangeArrowheads="1"/>
          </p:cNvSpPr>
          <p:nvPr>
            <p:ph type="body" idx="1"/>
          </p:nvPr>
        </p:nvSpPr>
        <p:spPr>
          <a:xfrm>
            <a:off x="107950" y="1239838"/>
            <a:ext cx="8964613" cy="3197225"/>
          </a:xfrm>
        </p:spPr>
        <p:txBody>
          <a:bodyPr/>
          <a:lstStyle/>
          <a:p>
            <a:pPr marL="284163" indent="-284163" algn="just" rtl="1" eaLnBrk="1" hangingPunct="1">
              <a:lnSpc>
                <a:spcPct val="120000"/>
              </a:lnSpc>
            </a:pPr>
            <a:r>
              <a:rPr lang="ar-SA" altLang="en-US" sz="3400" b="1" smtClean="0">
                <a:solidFill>
                  <a:schemeClr val="bg1"/>
                </a:solidFill>
              </a:rPr>
              <a:t>آن مدرسه حياطى چهارگوش داشت با حوضچه اى در مركز</a:t>
            </a:r>
            <a:r>
              <a:rPr lang="fa-IR" altLang="en-US" sz="3400" b="1" smtClean="0">
                <a:solidFill>
                  <a:schemeClr val="bg1"/>
                </a:solidFill>
              </a:rPr>
              <a:t> </a:t>
            </a:r>
            <a:r>
              <a:rPr lang="ar-SA" altLang="en-US" sz="3400" b="1" smtClean="0">
                <a:solidFill>
                  <a:schemeClr val="bg1"/>
                </a:solidFill>
              </a:rPr>
              <a:t>آن، و در هر سوى آن تالارى با سقف قوسى بنا شده بود كه با درگاهى بلند و پهن به حياط</a:t>
            </a:r>
            <a:r>
              <a:rPr lang="fa-IR" altLang="en-US" sz="3400" b="1" smtClean="0">
                <a:solidFill>
                  <a:schemeClr val="bg1"/>
                </a:solidFill>
              </a:rPr>
              <a:t> </a:t>
            </a:r>
            <a:r>
              <a:rPr lang="ar-SA" altLang="en-US" sz="3400" b="1" smtClean="0">
                <a:solidFill>
                  <a:schemeClr val="bg1"/>
                </a:solidFill>
              </a:rPr>
              <a:t>مى</a:t>
            </a:r>
            <a:r>
              <a:rPr lang="fa-IR" altLang="en-US" sz="3400" b="1" smtClean="0">
                <a:solidFill>
                  <a:schemeClr val="bg1"/>
                </a:solidFill>
              </a:rPr>
              <a:t> </a:t>
            </a:r>
            <a:r>
              <a:rPr lang="ar-SA" altLang="en-US" sz="3400" b="1" smtClean="0">
                <a:solidFill>
                  <a:schemeClr val="bg1"/>
                </a:solidFill>
              </a:rPr>
              <a:t>پيوست.</a:t>
            </a:r>
            <a:endParaRPr lang="fa-IR" altLang="en-US" sz="3400" b="1" smtClean="0">
              <a:solidFill>
                <a:schemeClr val="bg1"/>
              </a:solidFill>
            </a:endParaRPr>
          </a:p>
          <a:p>
            <a:pPr marL="284163" indent="-284163" algn="just" rtl="1" eaLnBrk="1" hangingPunct="1">
              <a:lnSpc>
                <a:spcPct val="120000"/>
              </a:lnSpc>
            </a:pPr>
            <a:r>
              <a:rPr lang="ar-SA" altLang="en-US" sz="3400" b="1" smtClean="0">
                <a:solidFill>
                  <a:schemeClr val="bg1"/>
                </a:solidFill>
              </a:rPr>
              <a:t>تالار رو به قبله آن، از سه تالار ديگر بزرگتر و در حقيقت نمازخانه اصلى بود.</a:t>
            </a:r>
            <a:endParaRPr lang="fa-IR" altLang="en-US" sz="3400" b="1" smtClean="0">
              <a:solidFill>
                <a:schemeClr val="bg1"/>
              </a:solidFill>
            </a:endParaRPr>
          </a:p>
          <a:p>
            <a:pPr marL="284163" indent="-284163" algn="just" rtl="1" eaLnBrk="1" hangingPunct="1">
              <a:lnSpc>
                <a:spcPct val="120000"/>
              </a:lnSpc>
            </a:pPr>
            <a:r>
              <a:rPr lang="ar-SA" altLang="en-US" sz="3400" b="1" smtClean="0">
                <a:solidFill>
                  <a:schemeClr val="bg1"/>
                </a:solidFill>
              </a:rPr>
              <a:t>برخى از</a:t>
            </a:r>
            <a:r>
              <a:rPr lang="fa-IR" altLang="en-US" sz="3400" b="1" smtClean="0">
                <a:solidFill>
                  <a:schemeClr val="bg1"/>
                </a:solidFill>
              </a:rPr>
              <a:t> </a:t>
            </a:r>
            <a:r>
              <a:rPr lang="ar-SA" altLang="en-US" sz="3400" b="1" smtClean="0">
                <a:solidFill>
                  <a:schemeClr val="bg1"/>
                </a:solidFill>
              </a:rPr>
              <a:t>هنرشناسان برآن</a:t>
            </a:r>
            <a:r>
              <a:rPr lang="fa-IR" altLang="en-US" sz="3400" b="1" smtClean="0">
                <a:solidFill>
                  <a:schemeClr val="bg1"/>
                </a:solidFill>
              </a:rPr>
              <a:t> ا</a:t>
            </a:r>
            <a:r>
              <a:rPr lang="ar-SA" altLang="en-US" sz="3400" b="1" smtClean="0">
                <a:solidFill>
                  <a:schemeClr val="bg1"/>
                </a:solidFill>
              </a:rPr>
              <a:t>ند كه ابعاد بزرگ آن تالار بازتابى از معمارى كاخهاى ساسانى است؛ در حالى كه</a:t>
            </a:r>
            <a:r>
              <a:rPr lang="fa-IR" altLang="en-US" sz="3400" b="1" smtClean="0">
                <a:solidFill>
                  <a:schemeClr val="bg1"/>
                </a:solidFill>
              </a:rPr>
              <a:t> </a:t>
            </a:r>
            <a:r>
              <a:rPr lang="ar-SA" altLang="en-US" sz="3400" b="1" smtClean="0">
                <a:solidFill>
                  <a:schemeClr val="bg1"/>
                </a:solidFill>
              </a:rPr>
              <a:t>طرح هندسى كلى آن، يك ابتكار تركانه است.</a:t>
            </a:r>
            <a:endParaRPr lang="fa-IR" altLang="en-US" sz="3400" b="1" smtClean="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269875"/>
            <a:ext cx="8229600" cy="1143000"/>
          </a:xfrm>
        </p:spPr>
        <p:txBody>
          <a:bodyPr/>
          <a:lstStyle/>
          <a:p>
            <a:pPr eaLnBrk="1" hangingPunct="1"/>
            <a:r>
              <a:rPr lang="ar-SA" altLang="en-US" sz="5400" b="1" smtClean="0">
                <a:solidFill>
                  <a:srgbClr val="FFFF00"/>
                </a:solidFill>
              </a:rPr>
              <a:t>معمارى</a:t>
            </a:r>
            <a:r>
              <a:rPr lang="fa-IR" altLang="en-US" sz="5400" b="1" smtClean="0">
                <a:solidFill>
                  <a:srgbClr val="FFFF00"/>
                </a:solidFill>
              </a:rPr>
              <a:t>: آرامگاه ها</a:t>
            </a:r>
            <a:endParaRPr lang="en-US" altLang="en-US" sz="5400" b="1" smtClean="0">
              <a:solidFill>
                <a:srgbClr val="FFFF00"/>
              </a:solidFill>
            </a:endParaRPr>
          </a:p>
        </p:txBody>
      </p:sp>
      <p:sp>
        <p:nvSpPr>
          <p:cNvPr id="108547" name="Rectangle 3"/>
          <p:cNvSpPr>
            <a:spLocks noGrp="1" noChangeArrowheads="1"/>
          </p:cNvSpPr>
          <p:nvPr>
            <p:ph type="body" idx="1"/>
          </p:nvPr>
        </p:nvSpPr>
        <p:spPr>
          <a:xfrm>
            <a:off x="179388" y="1600200"/>
            <a:ext cx="8928100" cy="3197225"/>
          </a:xfrm>
        </p:spPr>
        <p:txBody>
          <a:bodyPr/>
          <a:lstStyle/>
          <a:p>
            <a:pPr marL="284163" indent="-284163" algn="just" rtl="1" eaLnBrk="1" hangingPunct="1">
              <a:lnSpc>
                <a:spcPct val="120000"/>
              </a:lnSpc>
            </a:pPr>
            <a:r>
              <a:rPr lang="ar-SA" altLang="en-US" sz="3800" b="1" smtClean="0">
                <a:solidFill>
                  <a:schemeClr val="bg1"/>
                </a:solidFill>
              </a:rPr>
              <a:t>بناى آرامگاهها كه در كنار مساجد و مدرسه ها نوع سومى از معمارى</a:t>
            </a:r>
            <a:r>
              <a:rPr lang="fa-IR" altLang="en-US" sz="3800" b="1" smtClean="0">
                <a:solidFill>
                  <a:schemeClr val="bg1"/>
                </a:solidFill>
              </a:rPr>
              <a:t> </a:t>
            </a:r>
            <a:r>
              <a:rPr lang="ar-SA" altLang="en-US" sz="3800" b="1" smtClean="0">
                <a:solidFill>
                  <a:schemeClr val="bg1"/>
                </a:solidFill>
              </a:rPr>
              <a:t>اسلامى به شمار مى رود و از حدود سال ٣٩٠ق تا پايان سده نهم هجرى رواج داشت، معمولا</a:t>
            </a:r>
            <a:r>
              <a:rPr lang="fa-IR" altLang="en-US" sz="3800" b="1" smtClean="0">
                <a:solidFill>
                  <a:schemeClr val="bg1"/>
                </a:solidFill>
              </a:rPr>
              <a:t>ً</a:t>
            </a:r>
            <a:r>
              <a:rPr lang="ar-SA" altLang="en-US" sz="3800" b="1" smtClean="0">
                <a:solidFill>
                  <a:schemeClr val="bg1"/>
                </a:solidFill>
              </a:rPr>
              <a:t> بنايى</a:t>
            </a:r>
            <a:r>
              <a:rPr lang="fa-IR" altLang="en-US" sz="3800" b="1" smtClean="0">
                <a:solidFill>
                  <a:schemeClr val="bg1"/>
                </a:solidFill>
              </a:rPr>
              <a:t> </a:t>
            </a:r>
            <a:r>
              <a:rPr lang="ar-SA" altLang="en-US" sz="3800" b="1" smtClean="0">
                <a:solidFill>
                  <a:schemeClr val="bg1"/>
                </a:solidFill>
              </a:rPr>
              <a:t>بود گرد يا چهارگوش يا چند ضلعى منظم و يا چون برجى به شكل ستاره كه با هرم يا مخروطى</a:t>
            </a:r>
            <a:r>
              <a:rPr lang="fa-IR" altLang="en-US" sz="3800" b="1" smtClean="0">
                <a:solidFill>
                  <a:schemeClr val="bg1"/>
                </a:solidFill>
              </a:rPr>
              <a:t> </a:t>
            </a:r>
            <a:r>
              <a:rPr lang="ar-SA" altLang="en-US" sz="3800" b="1" smtClean="0">
                <a:solidFill>
                  <a:schemeClr val="bg1"/>
                </a:solidFill>
              </a:rPr>
              <a:t>مسق</a:t>
            </a:r>
            <a:r>
              <a:rPr lang="fa-IR" altLang="en-US" sz="3800" b="1" smtClean="0">
                <a:solidFill>
                  <a:schemeClr val="bg1"/>
                </a:solidFill>
              </a:rPr>
              <a:t>ّ</a:t>
            </a:r>
            <a:r>
              <a:rPr lang="ar-SA" altLang="en-US" sz="3800" b="1" smtClean="0">
                <a:solidFill>
                  <a:schemeClr val="bg1"/>
                </a:solidFill>
              </a:rPr>
              <a:t>ف مى شد.</a:t>
            </a:r>
            <a:endParaRPr lang="fa-IR" altLang="en-US" sz="3800" b="1" smtClean="0">
              <a:solidFill>
                <a:schemeClr val="bg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198438"/>
            <a:ext cx="8229600" cy="1143000"/>
          </a:xfrm>
        </p:spPr>
        <p:txBody>
          <a:bodyPr/>
          <a:lstStyle/>
          <a:p>
            <a:pPr eaLnBrk="1" hangingPunct="1"/>
            <a:r>
              <a:rPr lang="ar-SA" altLang="en-US" sz="5400" b="1" smtClean="0">
                <a:solidFill>
                  <a:srgbClr val="FFFF00"/>
                </a:solidFill>
              </a:rPr>
              <a:t>معمارى</a:t>
            </a:r>
            <a:r>
              <a:rPr lang="fa-IR" altLang="en-US" sz="5400" b="1" smtClean="0">
                <a:solidFill>
                  <a:srgbClr val="FFFF00"/>
                </a:solidFill>
              </a:rPr>
              <a:t>: آرامگاه ها</a:t>
            </a:r>
            <a:endParaRPr lang="en-US" altLang="en-US" sz="5400" b="1" smtClean="0">
              <a:solidFill>
                <a:srgbClr val="FFFF00"/>
              </a:solidFill>
            </a:endParaRPr>
          </a:p>
        </p:txBody>
      </p:sp>
      <p:sp>
        <p:nvSpPr>
          <p:cNvPr id="110595" name="Rectangle 3"/>
          <p:cNvSpPr>
            <a:spLocks noGrp="1" noChangeArrowheads="1"/>
          </p:cNvSpPr>
          <p:nvPr>
            <p:ph type="body" idx="1"/>
          </p:nvPr>
        </p:nvSpPr>
        <p:spPr>
          <a:xfrm>
            <a:off x="179388" y="1341438"/>
            <a:ext cx="8999537" cy="3197225"/>
          </a:xfrm>
        </p:spPr>
        <p:txBody>
          <a:bodyPr/>
          <a:lstStyle/>
          <a:p>
            <a:pPr marL="284163" indent="-284163" algn="just" rtl="1" eaLnBrk="1" hangingPunct="1">
              <a:lnSpc>
                <a:spcPct val="120000"/>
              </a:lnSpc>
            </a:pPr>
            <a:r>
              <a:rPr lang="ar-SA" altLang="en-US" sz="2800" b="1" smtClean="0">
                <a:solidFill>
                  <a:schemeClr val="bg1"/>
                </a:solidFill>
              </a:rPr>
              <a:t>بنا</a:t>
            </a:r>
            <a:r>
              <a:rPr lang="fa-IR" altLang="en-US" sz="2800" b="1" smtClean="0">
                <a:solidFill>
                  <a:schemeClr val="bg1"/>
                </a:solidFill>
              </a:rPr>
              <a:t>ی آرامگاهها</a:t>
            </a:r>
            <a:r>
              <a:rPr lang="ar-SA" altLang="en-US" sz="2800" b="1" smtClean="0">
                <a:solidFill>
                  <a:schemeClr val="bg1"/>
                </a:solidFill>
              </a:rPr>
              <a:t> در آغاز بيشتر ساده بود، مانند بناى آرامگاه </a:t>
            </a:r>
            <a:r>
              <a:rPr lang="fa-IR" altLang="en-US" sz="2800" b="1" smtClean="0">
                <a:solidFill>
                  <a:schemeClr val="bg1"/>
                </a:solidFill>
              </a:rPr>
              <a:t>           </a:t>
            </a:r>
            <a:r>
              <a:rPr lang="ar-SA" altLang="en-US" sz="2800" b="1" smtClean="0">
                <a:solidFill>
                  <a:schemeClr val="bg1"/>
                </a:solidFill>
              </a:rPr>
              <a:t>قابوس وشمگير در گ</a:t>
            </a:r>
            <a:r>
              <a:rPr lang="fa-IR" altLang="en-US" sz="2800" b="1" smtClean="0">
                <a:solidFill>
                  <a:schemeClr val="bg1"/>
                </a:solidFill>
              </a:rPr>
              <a:t>نبد در </a:t>
            </a:r>
            <a:r>
              <a:rPr lang="ar-SA" altLang="en-US" sz="2800" b="1" smtClean="0">
                <a:solidFill>
                  <a:schemeClr val="bg1"/>
                </a:solidFill>
              </a:rPr>
              <a:t>سال ٣٩٧ق</a:t>
            </a:r>
            <a:r>
              <a:rPr lang="fa-IR" altLang="en-US" sz="2800" b="1" smtClean="0">
                <a:solidFill>
                  <a:schemeClr val="bg1"/>
                </a:solidFill>
              </a:rPr>
              <a:t>؛ </a:t>
            </a:r>
            <a:r>
              <a:rPr lang="ar-SA" altLang="en-US" sz="2800" b="1" smtClean="0">
                <a:solidFill>
                  <a:schemeClr val="bg1"/>
                </a:solidFill>
              </a:rPr>
              <a:t>بعدها نماى خارجى آنها تزيين يافت، مانند دو آرامگاه متعلق به دوره سلجوقى و</a:t>
            </a:r>
            <a:r>
              <a:rPr lang="fa-IR" altLang="en-US" sz="2800" b="1" smtClean="0">
                <a:solidFill>
                  <a:schemeClr val="bg1"/>
                </a:solidFill>
              </a:rPr>
              <a:t> </a:t>
            </a:r>
            <a:r>
              <a:rPr lang="ar-SA" altLang="en-US" sz="2800" b="1" smtClean="0">
                <a:solidFill>
                  <a:schemeClr val="bg1"/>
                </a:solidFill>
              </a:rPr>
              <a:t>در ناحيه خ</a:t>
            </a:r>
            <a:r>
              <a:rPr lang="fa-IR" altLang="en-US" sz="2800" b="1" smtClean="0">
                <a:solidFill>
                  <a:schemeClr val="bg1"/>
                </a:solidFill>
              </a:rPr>
              <a:t>َ</a:t>
            </a:r>
            <a:r>
              <a:rPr lang="ar-SA" altLang="en-US" sz="2800" b="1" smtClean="0">
                <a:solidFill>
                  <a:schemeClr val="bg1"/>
                </a:solidFill>
              </a:rPr>
              <a:t>ر</a:t>
            </a:r>
            <a:r>
              <a:rPr lang="fa-IR" altLang="en-US" sz="2800" b="1" smtClean="0">
                <a:solidFill>
                  <a:schemeClr val="bg1"/>
                </a:solidFill>
              </a:rPr>
              <a:t>َ</a:t>
            </a:r>
            <a:r>
              <a:rPr lang="ar-SA" altLang="en-US" sz="2800" b="1" smtClean="0">
                <a:solidFill>
                  <a:schemeClr val="bg1"/>
                </a:solidFill>
              </a:rPr>
              <a:t>قان از توابع قزوين كه بدنه آنها با گِل پخته زينت يافته است، و سپس از</a:t>
            </a:r>
            <a:r>
              <a:rPr lang="fa-IR" altLang="en-US" sz="2800" b="1" smtClean="0">
                <a:solidFill>
                  <a:schemeClr val="bg1"/>
                </a:solidFill>
              </a:rPr>
              <a:t> </a:t>
            </a:r>
            <a:r>
              <a:rPr lang="ar-SA" altLang="en-US" sz="2800" b="1" smtClean="0">
                <a:solidFill>
                  <a:schemeClr val="bg1"/>
                </a:solidFill>
              </a:rPr>
              <a:t>گچبرى غنى در اين گونه بناها استفاده شده، مانند بقعه پير بكران در نزديكى اصفهان و نيز بقعه</a:t>
            </a:r>
            <a:r>
              <a:rPr lang="fa-IR" altLang="en-US" sz="2800" b="1" smtClean="0">
                <a:solidFill>
                  <a:schemeClr val="bg1"/>
                </a:solidFill>
              </a:rPr>
              <a:t> </a:t>
            </a:r>
            <a:r>
              <a:rPr lang="ar-SA" altLang="en-US" sz="2800" b="1" smtClean="0">
                <a:solidFill>
                  <a:schemeClr val="bg1"/>
                </a:solidFill>
              </a:rPr>
              <a:t>بايزيد بسطامى هر دو متعلق به آغاز سده هشتم هجرى</a:t>
            </a:r>
            <a:r>
              <a:rPr lang="fa-IR" altLang="en-US" sz="2800" b="1" smtClean="0">
                <a:solidFill>
                  <a:schemeClr val="bg1"/>
                </a:solidFill>
              </a:rPr>
              <a:t>.</a:t>
            </a:r>
          </a:p>
          <a:p>
            <a:pPr marL="284163" indent="-284163" algn="just" rtl="1" eaLnBrk="1" hangingPunct="1">
              <a:lnSpc>
                <a:spcPct val="120000"/>
              </a:lnSpc>
            </a:pPr>
            <a:r>
              <a:rPr lang="ar-SA" altLang="en-US" sz="2800" b="1" smtClean="0">
                <a:solidFill>
                  <a:schemeClr val="bg1"/>
                </a:solidFill>
              </a:rPr>
              <a:t> كم كم آرامگاههايى ايجاد شد كه مزيّن</a:t>
            </a:r>
            <a:r>
              <a:rPr lang="fa-IR" altLang="en-US" sz="2800" b="1" smtClean="0">
                <a:solidFill>
                  <a:schemeClr val="bg1"/>
                </a:solidFill>
              </a:rPr>
              <a:t> </a:t>
            </a:r>
            <a:r>
              <a:rPr lang="ar-SA" altLang="en-US" sz="2800" b="1" smtClean="0">
                <a:solidFill>
                  <a:schemeClr val="bg1"/>
                </a:solidFill>
              </a:rPr>
              <a:t>به نقشهاى مفص</a:t>
            </a:r>
            <a:r>
              <a:rPr lang="fa-IR" altLang="en-US" sz="2800" b="1" smtClean="0">
                <a:solidFill>
                  <a:schemeClr val="bg1"/>
                </a:solidFill>
              </a:rPr>
              <a:t>ّ</a:t>
            </a:r>
            <a:r>
              <a:rPr lang="ar-SA" altLang="en-US" sz="2800" b="1" smtClean="0">
                <a:solidFill>
                  <a:schemeClr val="bg1"/>
                </a:solidFill>
              </a:rPr>
              <a:t>ل كاشى معرّق شد </a:t>
            </a:r>
            <a:r>
              <a:rPr lang="fa-IR" altLang="en-US" sz="2800" b="1" smtClean="0">
                <a:solidFill>
                  <a:schemeClr val="bg1"/>
                </a:solidFill>
              </a:rPr>
              <a:t>که </a:t>
            </a:r>
            <a:r>
              <a:rPr lang="ar-SA" altLang="en-US" sz="2800" b="1" smtClean="0">
                <a:solidFill>
                  <a:schemeClr val="bg1"/>
                </a:solidFill>
              </a:rPr>
              <a:t>بيشتر به دوره تيموريان تعلق دارد، مانند مزار خواجه عبدالله</a:t>
            </a:r>
            <a:r>
              <a:rPr lang="fa-IR" altLang="en-US" sz="2800" b="1" smtClean="0">
                <a:solidFill>
                  <a:schemeClr val="bg1"/>
                </a:solidFill>
              </a:rPr>
              <a:t> </a:t>
            </a:r>
            <a:r>
              <a:rPr lang="ar-SA" altLang="en-US" sz="2800" b="1" smtClean="0">
                <a:solidFill>
                  <a:schemeClr val="bg1"/>
                </a:solidFill>
              </a:rPr>
              <a:t>انصارى در نزديكى هرات كه به سال ٨٣٢ق بنا شده است.</a:t>
            </a:r>
            <a:endParaRPr lang="fa-IR" altLang="en-US" sz="2800" b="1" smtClean="0">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161925"/>
            <a:ext cx="8229600" cy="1143000"/>
          </a:xfrm>
        </p:spPr>
        <p:txBody>
          <a:bodyPr/>
          <a:lstStyle/>
          <a:p>
            <a:pPr eaLnBrk="1" hangingPunct="1"/>
            <a:r>
              <a:rPr lang="ar-SA" altLang="en-US" sz="5400" b="1" smtClean="0">
                <a:solidFill>
                  <a:srgbClr val="FFFF00"/>
                </a:solidFill>
              </a:rPr>
              <a:t>معمارى</a:t>
            </a:r>
            <a:r>
              <a:rPr lang="fa-IR" altLang="en-US" sz="5400" b="1" smtClean="0">
                <a:solidFill>
                  <a:srgbClr val="FFFF00"/>
                </a:solidFill>
              </a:rPr>
              <a:t>: آرامگاه ها</a:t>
            </a:r>
            <a:endParaRPr lang="en-US" altLang="en-US" sz="5400" b="1" smtClean="0">
              <a:solidFill>
                <a:srgbClr val="FFFF00"/>
              </a:solidFill>
            </a:endParaRPr>
          </a:p>
        </p:txBody>
      </p:sp>
      <p:sp>
        <p:nvSpPr>
          <p:cNvPr id="112643" name="Rectangle 3"/>
          <p:cNvSpPr>
            <a:spLocks noGrp="1" noChangeArrowheads="1"/>
          </p:cNvSpPr>
          <p:nvPr>
            <p:ph type="body" idx="1"/>
          </p:nvPr>
        </p:nvSpPr>
        <p:spPr>
          <a:xfrm>
            <a:off x="468313" y="1196975"/>
            <a:ext cx="8424862" cy="3197225"/>
          </a:xfrm>
        </p:spPr>
        <p:txBody>
          <a:bodyPr/>
          <a:lstStyle/>
          <a:p>
            <a:pPr marL="284163" indent="-284163" algn="just" rtl="1" eaLnBrk="1" hangingPunct="1">
              <a:lnSpc>
                <a:spcPct val="120000"/>
              </a:lnSpc>
            </a:pPr>
            <a:r>
              <a:rPr lang="ar-SA" altLang="en-US" sz="3000" b="1" smtClean="0">
                <a:solidFill>
                  <a:schemeClr val="bg1"/>
                </a:solidFill>
              </a:rPr>
              <a:t>بقعه</a:t>
            </a:r>
            <a:r>
              <a:rPr lang="en-US" altLang="en-US" sz="3000" b="1" smtClean="0">
                <a:solidFill>
                  <a:schemeClr val="bg1"/>
                </a:solidFill>
              </a:rPr>
              <a:t> </a:t>
            </a:r>
            <a:r>
              <a:rPr lang="ar-SA" altLang="en-US" sz="3000" b="1" smtClean="0">
                <a:solidFill>
                  <a:schemeClr val="bg1"/>
                </a:solidFill>
              </a:rPr>
              <a:t>ها و آرامگاهها تا زمان سلجوقيا</a:t>
            </a:r>
            <a:r>
              <a:rPr lang="fa-IR" altLang="en-US" sz="3000" b="1" smtClean="0">
                <a:solidFill>
                  <a:schemeClr val="bg1"/>
                </a:solidFill>
              </a:rPr>
              <a:t>ن </a:t>
            </a:r>
            <a:r>
              <a:rPr lang="ar-SA" altLang="en-US" sz="3000" b="1" smtClean="0">
                <a:solidFill>
                  <a:schemeClr val="bg1"/>
                </a:solidFill>
              </a:rPr>
              <a:t>در آسياى صغير به صورت منفرد و مستقل ساخته مى شد، اما در پاره اى موارد از جمله در معمارى</a:t>
            </a:r>
            <a:r>
              <a:rPr lang="fa-IR" altLang="en-US" sz="3000" b="1" smtClean="0">
                <a:solidFill>
                  <a:schemeClr val="bg1"/>
                </a:solidFill>
              </a:rPr>
              <a:t> </a:t>
            </a:r>
            <a:r>
              <a:rPr lang="ar-SA" altLang="en-US" sz="3000" b="1" smtClean="0">
                <a:solidFill>
                  <a:schemeClr val="bg1"/>
                </a:solidFill>
              </a:rPr>
              <a:t>دوره ايّوبيان مصر و سوريه با بناى مسجد يا مدرسه و يا حتى بيمارستان تلفيق مى يافت.</a:t>
            </a:r>
            <a:endParaRPr lang="fa-IR" altLang="en-US" sz="3000" b="1" smtClean="0">
              <a:solidFill>
                <a:schemeClr val="bg1"/>
              </a:solidFill>
            </a:endParaRPr>
          </a:p>
          <a:p>
            <a:pPr marL="284163" indent="-284163" algn="just" rtl="1" eaLnBrk="1" hangingPunct="1">
              <a:lnSpc>
                <a:spcPct val="120000"/>
              </a:lnSpc>
            </a:pPr>
            <a:r>
              <a:rPr lang="ar-SA" altLang="en-US" sz="3000" b="1" smtClean="0">
                <a:solidFill>
                  <a:schemeClr val="bg1"/>
                </a:solidFill>
              </a:rPr>
              <a:t>در معمارى</a:t>
            </a:r>
            <a:r>
              <a:rPr lang="fa-IR" altLang="en-US" sz="3000" b="1" smtClean="0">
                <a:solidFill>
                  <a:schemeClr val="bg1"/>
                </a:solidFill>
              </a:rPr>
              <a:t> </a:t>
            </a:r>
            <a:r>
              <a:rPr lang="ar-SA" altLang="en-US" sz="3000" b="1" smtClean="0">
                <a:solidFill>
                  <a:schemeClr val="bg1"/>
                </a:solidFill>
              </a:rPr>
              <a:t>آرامگاهها و گورها در مصر و سوريه از كنده كارى نقوش ظريف بر سنگ براى تزئين استفاده</a:t>
            </a:r>
            <a:r>
              <a:rPr lang="fa-IR" altLang="en-US" sz="3000" b="1" smtClean="0">
                <a:solidFill>
                  <a:schemeClr val="bg1"/>
                </a:solidFill>
              </a:rPr>
              <a:t> </a:t>
            </a:r>
            <a:r>
              <a:rPr lang="ar-SA" altLang="en-US" sz="3000" b="1" smtClean="0">
                <a:solidFill>
                  <a:schemeClr val="bg1"/>
                </a:solidFill>
              </a:rPr>
              <a:t>مى</a:t>
            </a:r>
            <a:r>
              <a:rPr lang="fa-IR" altLang="en-US" sz="3000" b="1" smtClean="0">
                <a:solidFill>
                  <a:schemeClr val="bg1"/>
                </a:solidFill>
              </a:rPr>
              <a:t> </a:t>
            </a:r>
            <a:r>
              <a:rPr lang="ar-SA" altLang="en-US" sz="3000" b="1" smtClean="0">
                <a:solidFill>
                  <a:schemeClr val="bg1"/>
                </a:solidFill>
              </a:rPr>
              <a:t>شد؛ اما در هيچ جاى جهان اسلام، معماران و زينت كاران از حيث ابتكار و كاميابى، در استفاده</a:t>
            </a:r>
            <a:r>
              <a:rPr lang="fa-IR" altLang="en-US" sz="3000" b="1" smtClean="0">
                <a:solidFill>
                  <a:schemeClr val="bg1"/>
                </a:solidFill>
              </a:rPr>
              <a:t> </a:t>
            </a:r>
            <a:r>
              <a:rPr lang="ar-SA" altLang="en-US" sz="3000" b="1" smtClean="0">
                <a:solidFill>
                  <a:schemeClr val="bg1"/>
                </a:solidFill>
              </a:rPr>
              <a:t>از طرح و رنگ به پاى هنرمندان ايرانى نرسيدند.</a:t>
            </a:r>
            <a:endParaRPr lang="fa-IR" altLang="en-US" sz="3000" b="1" smtClean="0">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95288" y="53975"/>
            <a:ext cx="8229600" cy="1143000"/>
          </a:xfrm>
        </p:spPr>
        <p:txBody>
          <a:bodyPr/>
          <a:lstStyle/>
          <a:p>
            <a:pPr eaLnBrk="1" hangingPunct="1"/>
            <a:r>
              <a:rPr lang="fa-IR" altLang="en-US" sz="5400" b="1" smtClean="0">
                <a:solidFill>
                  <a:srgbClr val="FFFF00"/>
                </a:solidFill>
              </a:rPr>
              <a:t>معماری: آرامگاه</a:t>
            </a:r>
            <a:endParaRPr lang="en-US" altLang="en-US" sz="5400" b="1" smtClean="0">
              <a:solidFill>
                <a:srgbClr val="FFFF00"/>
              </a:solidFill>
            </a:endParaRPr>
          </a:p>
        </p:txBody>
      </p:sp>
      <p:sp>
        <p:nvSpPr>
          <p:cNvPr id="114691" name="Rectangle 3"/>
          <p:cNvSpPr>
            <a:spLocks noGrp="1" noChangeArrowheads="1"/>
          </p:cNvSpPr>
          <p:nvPr>
            <p:ph type="body" idx="1"/>
          </p:nvPr>
        </p:nvSpPr>
        <p:spPr>
          <a:xfrm>
            <a:off x="179388" y="1168400"/>
            <a:ext cx="8748712" cy="3197225"/>
          </a:xfrm>
        </p:spPr>
        <p:txBody>
          <a:bodyPr/>
          <a:lstStyle/>
          <a:p>
            <a:pPr marL="284163" indent="-284163" algn="just" rtl="1" eaLnBrk="1" hangingPunct="1">
              <a:lnSpc>
                <a:spcPct val="120000"/>
              </a:lnSpc>
            </a:pPr>
            <a:r>
              <a:rPr lang="ar-SA" altLang="en-US" sz="3000" b="1" smtClean="0">
                <a:solidFill>
                  <a:schemeClr val="bg1"/>
                </a:solidFill>
              </a:rPr>
              <a:t>اكبر كه بزرگ</a:t>
            </a:r>
            <a:r>
              <a:rPr lang="fa-IR" altLang="en-US" sz="3000" b="1" smtClean="0">
                <a:solidFill>
                  <a:schemeClr val="bg1"/>
                </a:solidFill>
              </a:rPr>
              <a:t> </a:t>
            </a:r>
            <a:r>
              <a:rPr lang="ar-SA" altLang="en-US" sz="3000" b="1" smtClean="0">
                <a:solidFill>
                  <a:schemeClr val="bg1"/>
                </a:solidFill>
              </a:rPr>
              <a:t>ترين پادشاه گوركانى هند است، به معمارى نيز دلبستگى فراوان داشت.</a:t>
            </a:r>
            <a:endParaRPr lang="fa-IR" altLang="en-US" sz="3000" b="1" smtClean="0">
              <a:solidFill>
                <a:schemeClr val="bg1"/>
              </a:solidFill>
            </a:endParaRPr>
          </a:p>
          <a:p>
            <a:pPr marL="284163" indent="-284163" algn="just" rtl="1" eaLnBrk="1" hangingPunct="1">
              <a:lnSpc>
                <a:spcPct val="120000"/>
              </a:lnSpc>
            </a:pPr>
            <a:r>
              <a:rPr lang="ar-SA" altLang="en-US" sz="3000" b="1" smtClean="0">
                <a:solidFill>
                  <a:schemeClr val="bg1"/>
                </a:solidFill>
              </a:rPr>
              <a:t>مجالس</a:t>
            </a:r>
            <a:r>
              <a:rPr lang="fa-IR" altLang="en-US" sz="3000" b="1" smtClean="0">
                <a:solidFill>
                  <a:schemeClr val="bg1"/>
                </a:solidFill>
              </a:rPr>
              <a:t> </a:t>
            </a:r>
            <a:r>
              <a:rPr lang="ar-SA" altLang="en-US" sz="3000" b="1" smtClean="0">
                <a:solidFill>
                  <a:schemeClr val="bg1"/>
                </a:solidFill>
              </a:rPr>
              <a:t>فراوانى كه براى</a:t>
            </a:r>
            <a:r>
              <a:rPr lang="fa-IR" altLang="en-US" sz="3000" b="1" smtClean="0">
                <a:solidFill>
                  <a:schemeClr val="bg1"/>
                </a:solidFill>
              </a:rPr>
              <a:t> </a:t>
            </a:r>
            <a:r>
              <a:rPr lang="ar-SA" altLang="en-US" sz="3000" b="1" smtClean="0">
                <a:solidFill>
                  <a:schemeClr val="bg1"/>
                </a:solidFill>
              </a:rPr>
              <a:t>«اكبرنامه»</a:t>
            </a:r>
            <a:r>
              <a:rPr lang="fa-IR" altLang="en-US" sz="3000" b="1" smtClean="0">
                <a:solidFill>
                  <a:schemeClr val="bg1"/>
                </a:solidFill>
              </a:rPr>
              <a:t> </a:t>
            </a:r>
            <a:r>
              <a:rPr lang="ar-SA" altLang="en-US" sz="3000" b="1" smtClean="0">
                <a:solidFill>
                  <a:schemeClr val="bg1"/>
                </a:solidFill>
              </a:rPr>
              <a:t>پرداخته شده است، برخى از ويژگ</a:t>
            </a:r>
            <a:r>
              <a:rPr lang="fa-IR" altLang="en-US" sz="3000" b="1" smtClean="0">
                <a:solidFill>
                  <a:schemeClr val="bg1"/>
                </a:solidFill>
              </a:rPr>
              <a:t>ی</a:t>
            </a:r>
            <a:r>
              <a:rPr lang="ar-SA" altLang="en-US" sz="3000" b="1" smtClean="0">
                <a:solidFill>
                  <a:schemeClr val="bg1"/>
                </a:solidFill>
              </a:rPr>
              <a:t>هاى اخلاقى او را آشكار مى سازد.</a:t>
            </a:r>
            <a:endParaRPr lang="fa-IR" altLang="en-US" sz="3000" b="1" smtClean="0">
              <a:solidFill>
                <a:schemeClr val="bg1"/>
              </a:solidFill>
            </a:endParaRPr>
          </a:p>
          <a:p>
            <a:pPr marL="284163" indent="-284163" algn="just" rtl="1" eaLnBrk="1" hangingPunct="1">
              <a:lnSpc>
                <a:spcPct val="120000"/>
              </a:lnSpc>
            </a:pPr>
            <a:r>
              <a:rPr lang="ar-SA" altLang="en-US" sz="3000" b="1" smtClean="0">
                <a:solidFill>
                  <a:schemeClr val="bg1"/>
                </a:solidFill>
              </a:rPr>
              <a:t>او در اگر</a:t>
            </a:r>
            <a:r>
              <a:rPr lang="fa-IR" altLang="en-US" sz="3000" b="1" smtClean="0">
                <a:solidFill>
                  <a:schemeClr val="bg1"/>
                </a:solidFill>
              </a:rPr>
              <a:t>ه</a:t>
            </a:r>
            <a:r>
              <a:rPr lang="ar-SA" altLang="en-US" sz="3000" b="1" smtClean="0">
                <a:solidFill>
                  <a:schemeClr val="bg1"/>
                </a:solidFill>
              </a:rPr>
              <a:t> و</a:t>
            </a:r>
            <a:r>
              <a:rPr lang="fa-IR" altLang="en-US" sz="3000" b="1" smtClean="0">
                <a:solidFill>
                  <a:schemeClr val="bg1"/>
                </a:solidFill>
              </a:rPr>
              <a:t> </a:t>
            </a:r>
            <a:r>
              <a:rPr lang="ar-SA" altLang="en-US" sz="3000" b="1" smtClean="0">
                <a:solidFill>
                  <a:schemeClr val="bg1"/>
                </a:solidFill>
              </a:rPr>
              <a:t>«فتحپور سيكرى» گنبدها و قبّه ها و كاخها برآورد.</a:t>
            </a:r>
            <a:endParaRPr lang="fa-IR" altLang="en-US" sz="3000" b="1" smtClean="0">
              <a:solidFill>
                <a:schemeClr val="bg1"/>
              </a:solidFill>
            </a:endParaRPr>
          </a:p>
          <a:p>
            <a:pPr marL="284163" indent="-284163" algn="just" rtl="1" eaLnBrk="1" hangingPunct="1">
              <a:lnSpc>
                <a:spcPct val="120000"/>
              </a:lnSpc>
            </a:pPr>
            <a:r>
              <a:rPr lang="ar-SA" altLang="en-US" sz="3000" b="1" smtClean="0">
                <a:solidFill>
                  <a:schemeClr val="bg1"/>
                </a:solidFill>
              </a:rPr>
              <a:t>مسجد بزرگ فتحپور و ورودى</a:t>
            </a:r>
            <a:r>
              <a:rPr lang="fa-IR" altLang="en-US" sz="3000" b="1" smtClean="0">
                <a:solidFill>
                  <a:schemeClr val="bg1"/>
                </a:solidFill>
              </a:rPr>
              <a:t> </a:t>
            </a:r>
            <a:r>
              <a:rPr lang="ar-SA" altLang="en-US" sz="3000" b="1" smtClean="0">
                <a:solidFill>
                  <a:schemeClr val="bg1"/>
                </a:solidFill>
              </a:rPr>
              <a:t>جنوبى زيباى آن</a:t>
            </a:r>
            <a:r>
              <a:rPr lang="fa-IR" altLang="en-US" sz="3000" b="1" smtClean="0">
                <a:solidFill>
                  <a:schemeClr val="bg1"/>
                </a:solidFill>
              </a:rPr>
              <a:t>، </a:t>
            </a:r>
            <a:r>
              <a:rPr lang="ar-SA" altLang="en-US" sz="3000" b="1" smtClean="0">
                <a:solidFill>
                  <a:schemeClr val="bg1"/>
                </a:solidFill>
              </a:rPr>
              <a:t>كه</a:t>
            </a:r>
            <a:r>
              <a:rPr lang="fa-IR" altLang="en-US" sz="3000" b="1" smtClean="0">
                <a:solidFill>
                  <a:schemeClr val="bg1"/>
                </a:solidFill>
              </a:rPr>
              <a:t>             </a:t>
            </a:r>
            <a:r>
              <a:rPr lang="ar-SA" altLang="en-US" sz="3000" b="1" smtClean="0">
                <a:solidFill>
                  <a:schemeClr val="bg1"/>
                </a:solidFill>
              </a:rPr>
              <a:t>«بلند</a:t>
            </a:r>
            <a:r>
              <a:rPr lang="fa-IR" altLang="en-US" sz="3000" b="1" smtClean="0">
                <a:solidFill>
                  <a:schemeClr val="bg1"/>
                </a:solidFill>
              </a:rPr>
              <a:t> </a:t>
            </a:r>
            <a:r>
              <a:rPr lang="ar-SA" altLang="en-US" sz="3000" b="1" smtClean="0">
                <a:solidFill>
                  <a:schemeClr val="bg1"/>
                </a:solidFill>
              </a:rPr>
              <a:t>دروازه»</a:t>
            </a:r>
            <a:r>
              <a:rPr lang="fa-IR" altLang="en-US" sz="3000" b="1" smtClean="0">
                <a:solidFill>
                  <a:schemeClr val="bg1"/>
                </a:solidFill>
              </a:rPr>
              <a:t> </a:t>
            </a:r>
            <a:r>
              <a:rPr lang="ar-SA" altLang="en-US" sz="3000" b="1" smtClean="0">
                <a:solidFill>
                  <a:schemeClr val="bg1"/>
                </a:solidFill>
              </a:rPr>
              <a:t>خوانده مى شد</a:t>
            </a:r>
            <a:r>
              <a:rPr lang="fa-IR" altLang="en-US" sz="3000" b="1" smtClean="0">
                <a:solidFill>
                  <a:schemeClr val="bg1"/>
                </a:solidFill>
              </a:rPr>
              <a:t>، </a:t>
            </a:r>
            <a:r>
              <a:rPr lang="ar-SA" altLang="en-US" sz="3000" b="1" smtClean="0">
                <a:solidFill>
                  <a:schemeClr val="bg1"/>
                </a:solidFill>
              </a:rPr>
              <a:t>آميخته اى از معمارى ايرانى و هندى بود، اما كاخهاى فتحپور سيكرى از حيث طرح و آرايش بيشتر از شيوه هندى برخوردار گشت.</a:t>
            </a:r>
            <a:endParaRPr lang="fa-IR" altLang="en-US" sz="3000" b="1" smtClean="0">
              <a:solidFill>
                <a:schemeClr val="bg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395288" y="-17463"/>
            <a:ext cx="8229600" cy="1143001"/>
          </a:xfrm>
        </p:spPr>
        <p:txBody>
          <a:bodyPr/>
          <a:lstStyle/>
          <a:p>
            <a:pPr eaLnBrk="1" hangingPunct="1"/>
            <a:r>
              <a:rPr lang="fa-IR" altLang="en-US" sz="5400" b="1" smtClean="0">
                <a:solidFill>
                  <a:srgbClr val="FFFF00"/>
                </a:solidFill>
              </a:rPr>
              <a:t>معماری: آرامگاه</a:t>
            </a:r>
            <a:endParaRPr lang="en-US" altLang="en-US" sz="5400" b="1" smtClean="0">
              <a:solidFill>
                <a:srgbClr val="FFFF00"/>
              </a:solidFill>
            </a:endParaRPr>
          </a:p>
        </p:txBody>
      </p:sp>
      <p:sp>
        <p:nvSpPr>
          <p:cNvPr id="116739" name="Rectangle 3"/>
          <p:cNvSpPr>
            <a:spLocks noGrp="1" noChangeArrowheads="1"/>
          </p:cNvSpPr>
          <p:nvPr>
            <p:ph type="body" idx="1"/>
          </p:nvPr>
        </p:nvSpPr>
        <p:spPr>
          <a:xfrm>
            <a:off x="323850" y="1052513"/>
            <a:ext cx="8569325" cy="3197225"/>
          </a:xfrm>
        </p:spPr>
        <p:txBody>
          <a:bodyPr/>
          <a:lstStyle/>
          <a:p>
            <a:pPr marL="284163" indent="-284163" algn="just" rtl="1" eaLnBrk="1" hangingPunct="1">
              <a:lnSpc>
                <a:spcPct val="120000"/>
              </a:lnSpc>
            </a:pPr>
            <a:r>
              <a:rPr lang="fa-IR" altLang="en-US" b="1" smtClean="0">
                <a:solidFill>
                  <a:schemeClr val="bg1"/>
                </a:solidFill>
              </a:rPr>
              <a:t>در </a:t>
            </a:r>
            <a:r>
              <a:rPr lang="ar-SA" altLang="en-US" b="1" smtClean="0">
                <a:solidFill>
                  <a:schemeClr val="bg1"/>
                </a:solidFill>
              </a:rPr>
              <a:t>١٠٣٨ق</a:t>
            </a:r>
            <a:r>
              <a:rPr lang="fa-IR" altLang="en-US" b="1" smtClean="0">
                <a:solidFill>
                  <a:schemeClr val="bg1"/>
                </a:solidFill>
              </a:rPr>
              <a:t> شهاب الدین فرزند جهانگیر ملقب به شاه جهان </a:t>
            </a:r>
            <a:r>
              <a:rPr lang="ar-SA" altLang="en-US" b="1" smtClean="0">
                <a:solidFill>
                  <a:schemeClr val="bg1"/>
                </a:solidFill>
              </a:rPr>
              <a:t>بر تخت شاهى نشست،</a:t>
            </a:r>
            <a:r>
              <a:rPr lang="fa-IR" altLang="en-US" b="1" smtClean="0">
                <a:solidFill>
                  <a:schemeClr val="bg1"/>
                </a:solidFill>
              </a:rPr>
              <a:t> </a:t>
            </a:r>
            <a:r>
              <a:rPr lang="ar-SA" altLang="en-US" b="1" smtClean="0">
                <a:solidFill>
                  <a:schemeClr val="bg1"/>
                </a:solidFill>
              </a:rPr>
              <a:t>و به معمارى بيشتر گرايش نشان</a:t>
            </a:r>
            <a:r>
              <a:rPr lang="fa-IR" altLang="en-US" b="1" smtClean="0">
                <a:solidFill>
                  <a:schemeClr val="bg1"/>
                </a:solidFill>
              </a:rPr>
              <a:t>  </a:t>
            </a:r>
            <a:r>
              <a:rPr lang="ar-SA" altLang="en-US" b="1" smtClean="0">
                <a:solidFill>
                  <a:schemeClr val="bg1"/>
                </a:solidFill>
              </a:rPr>
              <a:t> مى داد.</a:t>
            </a:r>
            <a:endParaRPr lang="fa-IR" altLang="en-US" b="1" smtClean="0">
              <a:solidFill>
                <a:schemeClr val="bg1"/>
              </a:solidFill>
            </a:endParaRPr>
          </a:p>
          <a:p>
            <a:pPr marL="284163" indent="-284163" algn="just" rtl="1" eaLnBrk="1" hangingPunct="1">
              <a:lnSpc>
                <a:spcPct val="120000"/>
              </a:lnSpc>
            </a:pPr>
            <a:r>
              <a:rPr lang="ar-SA" altLang="en-US" b="1" smtClean="0">
                <a:solidFill>
                  <a:schemeClr val="bg1"/>
                </a:solidFill>
              </a:rPr>
              <a:t>به دستور وى بناى زيبا و مجل</a:t>
            </a:r>
            <a:r>
              <a:rPr lang="fa-IR" altLang="en-US" b="1" smtClean="0">
                <a:solidFill>
                  <a:schemeClr val="bg1"/>
                </a:solidFill>
              </a:rPr>
              <a:t>ّ</a:t>
            </a:r>
            <a:r>
              <a:rPr lang="ar-SA" altLang="en-US" b="1" smtClean="0">
                <a:solidFill>
                  <a:schemeClr val="bg1"/>
                </a:solidFill>
              </a:rPr>
              <a:t>ل تاج</a:t>
            </a:r>
            <a:r>
              <a:rPr lang="fa-IR" altLang="en-US" b="1" smtClean="0">
                <a:solidFill>
                  <a:schemeClr val="bg1"/>
                </a:solidFill>
              </a:rPr>
              <a:t> محل </a:t>
            </a:r>
            <a:r>
              <a:rPr lang="ar-SA" altLang="en-US" b="1" smtClean="0">
                <a:solidFill>
                  <a:schemeClr val="bg1"/>
                </a:solidFill>
              </a:rPr>
              <a:t>به عنوان آرامگاه همسرش</a:t>
            </a:r>
            <a:r>
              <a:rPr lang="fa-IR" altLang="en-US" b="1" smtClean="0">
                <a:solidFill>
                  <a:schemeClr val="bg1"/>
                </a:solidFill>
              </a:rPr>
              <a:t>، </a:t>
            </a:r>
            <a:r>
              <a:rPr lang="ar-SA" altLang="en-US" b="1" smtClean="0">
                <a:solidFill>
                  <a:schemeClr val="bg1"/>
                </a:solidFill>
              </a:rPr>
              <a:t>«ارجمند بانو</a:t>
            </a:r>
            <a:r>
              <a:rPr lang="fa-IR" altLang="en-US" b="1" smtClean="0">
                <a:solidFill>
                  <a:schemeClr val="bg1"/>
                </a:solidFill>
              </a:rPr>
              <a:t> </a:t>
            </a:r>
            <a:r>
              <a:rPr lang="ar-SA" altLang="en-US" b="1" smtClean="0">
                <a:solidFill>
                  <a:schemeClr val="bg1"/>
                </a:solidFill>
              </a:rPr>
              <a:t>بيگم» ساخته شد.</a:t>
            </a:r>
            <a:endParaRPr lang="fa-IR" altLang="en-US" b="1" smtClean="0">
              <a:solidFill>
                <a:schemeClr val="bg1"/>
              </a:solidFill>
            </a:endParaRPr>
          </a:p>
          <a:p>
            <a:pPr marL="284163" indent="-284163" algn="just" rtl="1" eaLnBrk="1" hangingPunct="1">
              <a:lnSpc>
                <a:spcPct val="120000"/>
              </a:lnSpc>
            </a:pPr>
            <a:r>
              <a:rPr lang="ar-SA" altLang="en-US" b="1" smtClean="0">
                <a:solidFill>
                  <a:schemeClr val="bg1"/>
                </a:solidFill>
              </a:rPr>
              <a:t>سبك اين بنا متأّثر ا ز معمارى، ايرانى عهد تيمور است</a:t>
            </a:r>
            <a:r>
              <a:rPr lang="fa-IR" altLang="en-US" b="1" smtClean="0">
                <a:solidFill>
                  <a:schemeClr val="bg1"/>
                </a:solidFill>
              </a:rPr>
              <a:t>.</a:t>
            </a:r>
          </a:p>
          <a:p>
            <a:pPr marL="284163" indent="-284163" algn="just" rtl="1" eaLnBrk="1" hangingPunct="1">
              <a:lnSpc>
                <a:spcPct val="120000"/>
              </a:lnSpc>
            </a:pPr>
            <a:r>
              <a:rPr lang="ar-SA" altLang="en-US" b="1" smtClean="0">
                <a:solidFill>
                  <a:schemeClr val="bg1"/>
                </a:solidFill>
              </a:rPr>
              <a:t>تاج محل كه</a:t>
            </a:r>
            <a:r>
              <a:rPr lang="fa-IR" altLang="en-US" b="1" smtClean="0">
                <a:solidFill>
                  <a:schemeClr val="bg1"/>
                </a:solidFill>
              </a:rPr>
              <a:t> </a:t>
            </a:r>
            <a:r>
              <a:rPr lang="ar-SA" altLang="en-US" b="1" smtClean="0">
                <a:solidFill>
                  <a:schemeClr val="bg1"/>
                </a:solidFill>
              </a:rPr>
              <a:t>يكى از زيباترين آثار هنرى در معمارى جهان به شمار مى آيد، بر كناره رود جمنا در </a:t>
            </a:r>
            <a:r>
              <a:rPr lang="fa-IR" altLang="en-US" b="1" smtClean="0">
                <a:solidFill>
                  <a:schemeClr val="bg1"/>
                </a:solidFill>
              </a:rPr>
              <a:t>آ</a:t>
            </a:r>
            <a:r>
              <a:rPr lang="ar-SA" altLang="en-US" b="1" smtClean="0">
                <a:solidFill>
                  <a:schemeClr val="bg1"/>
                </a:solidFill>
              </a:rPr>
              <a:t>گر</a:t>
            </a:r>
            <a:r>
              <a:rPr lang="fa-IR" altLang="en-US" b="1" smtClean="0">
                <a:solidFill>
                  <a:schemeClr val="bg1"/>
                </a:solidFill>
              </a:rPr>
              <a:t>ه</a:t>
            </a:r>
            <a:r>
              <a:rPr lang="ar-SA" altLang="en-US" b="1" smtClean="0">
                <a:solidFill>
                  <a:schemeClr val="bg1"/>
                </a:solidFill>
              </a:rPr>
              <a:t> از مرمر</a:t>
            </a:r>
            <a:r>
              <a:rPr lang="fa-IR" altLang="en-US" b="1" smtClean="0">
                <a:solidFill>
                  <a:schemeClr val="bg1"/>
                </a:solidFill>
              </a:rPr>
              <a:t> </a:t>
            </a:r>
            <a:r>
              <a:rPr lang="ar-SA" altLang="en-US" b="1" smtClean="0">
                <a:solidFill>
                  <a:schemeClr val="bg1"/>
                </a:solidFill>
              </a:rPr>
              <a:t>سفيد و در باغى به سبك ايرانى </a:t>
            </a:r>
            <a:r>
              <a:rPr lang="fa-IR" altLang="en-US" b="1" smtClean="0">
                <a:solidFill>
                  <a:schemeClr val="bg1"/>
                </a:solidFill>
              </a:rPr>
              <a:t>ساخته </a:t>
            </a:r>
            <a:r>
              <a:rPr lang="ar-SA" altLang="en-US" b="1" smtClean="0">
                <a:solidFill>
                  <a:schemeClr val="bg1"/>
                </a:solidFill>
              </a:rPr>
              <a:t>شد</a:t>
            </a:r>
            <a:r>
              <a:rPr lang="fa-IR" altLang="en-US" b="1" smtClean="0">
                <a:solidFill>
                  <a:schemeClr val="bg1"/>
                </a:solidFill>
              </a:rPr>
              <a: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395288" y="-17463"/>
            <a:ext cx="8229600" cy="1143001"/>
          </a:xfrm>
        </p:spPr>
        <p:txBody>
          <a:bodyPr/>
          <a:lstStyle/>
          <a:p>
            <a:pPr eaLnBrk="1" hangingPunct="1"/>
            <a:r>
              <a:rPr lang="fa-IR" altLang="en-US" sz="5400" b="1" smtClean="0">
                <a:solidFill>
                  <a:srgbClr val="FFFF00"/>
                </a:solidFill>
              </a:rPr>
              <a:t>معماری: آرامگاه</a:t>
            </a:r>
            <a:endParaRPr lang="en-US" altLang="en-US" sz="5400" b="1" smtClean="0">
              <a:solidFill>
                <a:srgbClr val="FFFF00"/>
              </a:solidFill>
            </a:endParaRPr>
          </a:p>
        </p:txBody>
      </p:sp>
      <p:sp>
        <p:nvSpPr>
          <p:cNvPr id="118787" name="Rectangle 3"/>
          <p:cNvSpPr>
            <a:spLocks noGrp="1" noChangeArrowheads="1"/>
          </p:cNvSpPr>
          <p:nvPr>
            <p:ph type="body" idx="1"/>
          </p:nvPr>
        </p:nvSpPr>
        <p:spPr>
          <a:xfrm>
            <a:off x="107950" y="952500"/>
            <a:ext cx="8964613" cy="3197225"/>
          </a:xfrm>
        </p:spPr>
        <p:txBody>
          <a:bodyPr/>
          <a:lstStyle/>
          <a:p>
            <a:pPr marL="284163" indent="-284163" algn="just" rtl="1" eaLnBrk="1" hangingPunct="1">
              <a:lnSpc>
                <a:spcPct val="120000"/>
              </a:lnSpc>
            </a:pPr>
            <a:r>
              <a:rPr lang="ar-SA" altLang="en-US" sz="3000" b="1" smtClean="0">
                <a:solidFill>
                  <a:schemeClr val="bg1"/>
                </a:solidFill>
              </a:rPr>
              <a:t>آرامگاه بر سكويى از مرمر نشسته است كه در چهار</a:t>
            </a:r>
            <a:r>
              <a:rPr lang="fa-IR" altLang="en-US" sz="3000" b="1" smtClean="0">
                <a:solidFill>
                  <a:schemeClr val="bg1"/>
                </a:solidFill>
              </a:rPr>
              <a:t> </a:t>
            </a:r>
            <a:r>
              <a:rPr lang="ar-SA" altLang="en-US" sz="3000" b="1" smtClean="0">
                <a:solidFill>
                  <a:schemeClr val="bg1"/>
                </a:solidFill>
              </a:rPr>
              <a:t>سوى آن، چهار</a:t>
            </a:r>
            <a:r>
              <a:rPr lang="fa-IR" altLang="en-US" sz="3000" b="1" smtClean="0">
                <a:solidFill>
                  <a:schemeClr val="bg1"/>
                </a:solidFill>
              </a:rPr>
              <a:t> </a:t>
            </a:r>
            <a:r>
              <a:rPr lang="ar-SA" altLang="en-US" sz="3000" b="1" smtClean="0">
                <a:solidFill>
                  <a:schemeClr val="bg1"/>
                </a:solidFill>
              </a:rPr>
              <a:t>مناره ساخته اند و هر مناره در بالا به يك قبه ختم مى شود و در چهار</a:t>
            </a:r>
            <a:r>
              <a:rPr lang="fa-IR" altLang="en-US" sz="3000" b="1" smtClean="0">
                <a:solidFill>
                  <a:schemeClr val="bg1"/>
                </a:solidFill>
              </a:rPr>
              <a:t> </a:t>
            </a:r>
            <a:r>
              <a:rPr lang="ar-SA" altLang="en-US" sz="3000" b="1" smtClean="0">
                <a:solidFill>
                  <a:schemeClr val="bg1"/>
                </a:solidFill>
              </a:rPr>
              <a:t>گوشه بام</a:t>
            </a:r>
            <a:r>
              <a:rPr lang="fa-IR" altLang="en-US" sz="3000" b="1" smtClean="0">
                <a:solidFill>
                  <a:schemeClr val="bg1"/>
                </a:solidFill>
              </a:rPr>
              <a:t> </a:t>
            </a:r>
            <a:r>
              <a:rPr lang="ar-SA" altLang="en-US" sz="3000" b="1" smtClean="0">
                <a:solidFill>
                  <a:schemeClr val="bg1"/>
                </a:solidFill>
              </a:rPr>
              <a:t>آرامگاه، چهار گنبد بزرگتر از قبه مناره ها بنا شده و سپس در وسط آنها، گنبد اصلى آرامگاه – كه</a:t>
            </a:r>
            <a:r>
              <a:rPr lang="fa-IR" altLang="en-US" sz="3000" b="1" smtClean="0">
                <a:solidFill>
                  <a:schemeClr val="bg1"/>
                </a:solidFill>
              </a:rPr>
              <a:t> </a:t>
            </a:r>
            <a:r>
              <a:rPr lang="ar-SA" altLang="en-US" sz="3000" b="1" smtClean="0">
                <a:solidFill>
                  <a:schemeClr val="bg1"/>
                </a:solidFill>
              </a:rPr>
              <a:t>از همه بزرگتر است </a:t>
            </a:r>
            <a:r>
              <a:rPr lang="fa-IR" altLang="en-US" sz="3000" b="1" smtClean="0">
                <a:solidFill>
                  <a:schemeClr val="bg1"/>
                </a:solidFill>
              </a:rPr>
              <a:t>- </a:t>
            </a:r>
            <a:r>
              <a:rPr lang="ar-SA" altLang="en-US" sz="3000" b="1" smtClean="0">
                <a:solidFill>
                  <a:schemeClr val="bg1"/>
                </a:solidFill>
              </a:rPr>
              <a:t>قرار گرفته و كاملا</a:t>
            </a:r>
            <a:r>
              <a:rPr lang="fa-IR" altLang="en-US" sz="3000" b="1" smtClean="0">
                <a:solidFill>
                  <a:schemeClr val="bg1"/>
                </a:solidFill>
              </a:rPr>
              <a:t>ً</a:t>
            </a:r>
            <a:r>
              <a:rPr lang="ar-SA" altLang="en-US" sz="3000" b="1" smtClean="0">
                <a:solidFill>
                  <a:schemeClr val="bg1"/>
                </a:solidFill>
              </a:rPr>
              <a:t> شكل و طرح ايرانى دارد</a:t>
            </a:r>
            <a:r>
              <a:rPr lang="fa-IR" altLang="en-US" sz="3000" b="1" smtClean="0">
                <a:solidFill>
                  <a:schemeClr val="bg1"/>
                </a:solidFill>
              </a:rPr>
              <a:t>.</a:t>
            </a:r>
          </a:p>
          <a:p>
            <a:pPr marL="284163" indent="-284163" algn="just" rtl="1" eaLnBrk="1" hangingPunct="1">
              <a:lnSpc>
                <a:spcPct val="120000"/>
              </a:lnSpc>
            </a:pPr>
            <a:r>
              <a:rPr lang="ar-SA" altLang="en-US" sz="3000" b="1" smtClean="0">
                <a:solidFill>
                  <a:schemeClr val="bg1"/>
                </a:solidFill>
              </a:rPr>
              <a:t>در دو سوى اين آرامگاه دو</a:t>
            </a:r>
            <a:r>
              <a:rPr lang="fa-IR" altLang="en-US" sz="3000" b="1" smtClean="0">
                <a:solidFill>
                  <a:schemeClr val="bg1"/>
                </a:solidFill>
              </a:rPr>
              <a:t> </a:t>
            </a:r>
            <a:r>
              <a:rPr lang="ar-SA" altLang="en-US" sz="3000" b="1" smtClean="0">
                <a:solidFill>
                  <a:schemeClr val="bg1"/>
                </a:solidFill>
              </a:rPr>
              <a:t>بناى قرينه ساخته اند كه يكى مسجد است و ديگرى – كه</a:t>
            </a:r>
            <a:r>
              <a:rPr lang="fa-IR" altLang="en-US" sz="3000" b="1" smtClean="0">
                <a:solidFill>
                  <a:schemeClr val="bg1"/>
                </a:solidFill>
              </a:rPr>
              <a:t> «</a:t>
            </a:r>
            <a:r>
              <a:rPr lang="ar-SA" altLang="en-US" sz="3000" b="1" smtClean="0">
                <a:solidFill>
                  <a:schemeClr val="bg1"/>
                </a:solidFill>
              </a:rPr>
              <a:t>پاسخ</a:t>
            </a:r>
            <a:r>
              <a:rPr lang="fa-IR" altLang="en-US" sz="3000" b="1" smtClean="0">
                <a:solidFill>
                  <a:schemeClr val="bg1"/>
                </a:solidFill>
              </a:rPr>
              <a:t>» </a:t>
            </a:r>
            <a:r>
              <a:rPr lang="ar-SA" altLang="en-US" sz="3000" b="1" smtClean="0">
                <a:solidFill>
                  <a:schemeClr val="bg1"/>
                </a:solidFill>
              </a:rPr>
              <a:t>يا</a:t>
            </a:r>
            <a:r>
              <a:rPr lang="fa-IR" altLang="en-US" sz="3000" b="1" smtClean="0">
                <a:solidFill>
                  <a:schemeClr val="bg1"/>
                </a:solidFill>
              </a:rPr>
              <a:t> «</a:t>
            </a:r>
            <a:r>
              <a:rPr lang="ar-SA" altLang="en-US" sz="3000" b="1" smtClean="0">
                <a:solidFill>
                  <a:schemeClr val="bg1"/>
                </a:solidFill>
              </a:rPr>
              <a:t>قرينه</a:t>
            </a:r>
            <a:r>
              <a:rPr lang="fa-IR" altLang="en-US" sz="3000" b="1" smtClean="0">
                <a:solidFill>
                  <a:schemeClr val="bg1"/>
                </a:solidFill>
              </a:rPr>
              <a:t>» </a:t>
            </a:r>
            <a:r>
              <a:rPr lang="ar-SA" altLang="en-US" sz="3000" b="1" smtClean="0">
                <a:solidFill>
                  <a:schemeClr val="bg1"/>
                </a:solidFill>
              </a:rPr>
              <a:t>خوانده مى شود</a:t>
            </a:r>
            <a:r>
              <a:rPr lang="fa-IR" altLang="en-US" sz="3000" b="1" smtClean="0">
                <a:solidFill>
                  <a:schemeClr val="bg1"/>
                </a:solidFill>
              </a:rPr>
              <a:t> - </a:t>
            </a:r>
            <a:r>
              <a:rPr lang="ar-SA" altLang="en-US" sz="3000" b="1" smtClean="0">
                <a:solidFill>
                  <a:schemeClr val="bg1"/>
                </a:solidFill>
              </a:rPr>
              <a:t>جاى پذيرايى از زائران آرامگاه بوده است</a:t>
            </a:r>
            <a:r>
              <a:rPr lang="fa-IR" altLang="en-US" sz="3000" b="1" smtClean="0">
                <a:solidFill>
                  <a:schemeClr val="bg1"/>
                </a:solidFill>
              </a:rPr>
              <a:t>.</a:t>
            </a:r>
          </a:p>
          <a:p>
            <a:pPr marL="284163" indent="-284163" algn="just" rtl="1" eaLnBrk="1" hangingPunct="1">
              <a:lnSpc>
                <a:spcPct val="120000"/>
              </a:lnSpc>
            </a:pPr>
            <a:r>
              <a:rPr lang="ar-SA" altLang="en-US" sz="3000" b="1" smtClean="0">
                <a:solidFill>
                  <a:schemeClr val="bg1"/>
                </a:solidFill>
              </a:rPr>
              <a:t>اين آرامگاه را اگر چه شاه جهان براى همسرش ساخت، اما</a:t>
            </a:r>
            <a:r>
              <a:rPr lang="fa-IR" altLang="en-US" sz="3000" b="1" smtClean="0">
                <a:solidFill>
                  <a:schemeClr val="bg1"/>
                </a:solidFill>
              </a:rPr>
              <a:t> </a:t>
            </a:r>
            <a:r>
              <a:rPr lang="ar-SA" altLang="en-US" sz="3000" b="1" smtClean="0">
                <a:solidFill>
                  <a:schemeClr val="bg1"/>
                </a:solidFill>
              </a:rPr>
              <a:t>خود او نيز در آن جاى گرفت و در كنار همسر خفت</a:t>
            </a:r>
            <a:r>
              <a:rPr lang="fa-IR" altLang="en-US" sz="3000" b="1" smtClean="0">
                <a:solidFill>
                  <a:schemeClr val="bg1"/>
                </a:solidFill>
              </a:rPr>
              <a: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Rectangle 4"/>
          <p:cNvSpPr>
            <a:spLocks noGrp="1" noChangeArrowheads="1"/>
          </p:cNvSpPr>
          <p:nvPr>
            <p:ph type="ctrTitle"/>
          </p:nvPr>
        </p:nvSpPr>
        <p:spPr>
          <a:xfrm>
            <a:off x="684213" y="2205038"/>
            <a:ext cx="7772400" cy="1470025"/>
          </a:xfrm>
        </p:spPr>
        <p:txBody>
          <a:bodyPr/>
          <a:lstStyle/>
          <a:p>
            <a:pPr eaLnBrk="1" hangingPunct="1"/>
            <a:r>
              <a:rPr lang="fa-IR" altLang="en-US" sz="6600" b="1" smtClean="0">
                <a:solidFill>
                  <a:srgbClr val="FFFF00"/>
                </a:solidFill>
              </a:rPr>
              <a:t>معماری مدرن اسلامی</a:t>
            </a:r>
            <a:endParaRPr lang="en-US" altLang="en-US" sz="6600" b="1" smtClean="0">
              <a:solidFill>
                <a:srgbClr val="FFFF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395288" y="125413"/>
            <a:ext cx="8229600" cy="1143000"/>
          </a:xfrm>
        </p:spPr>
        <p:txBody>
          <a:bodyPr/>
          <a:lstStyle/>
          <a:p>
            <a:pPr eaLnBrk="1" hangingPunct="1"/>
            <a:r>
              <a:rPr lang="fa-IR" altLang="en-US" sz="5400" b="1" smtClean="0">
                <a:solidFill>
                  <a:srgbClr val="FFFF00"/>
                </a:solidFill>
              </a:rPr>
              <a:t>خوشنویسی</a:t>
            </a:r>
            <a:endParaRPr lang="en-US" altLang="en-US" sz="5400" b="1" smtClean="0">
              <a:solidFill>
                <a:srgbClr val="FFFF00"/>
              </a:solidFill>
            </a:endParaRPr>
          </a:p>
        </p:txBody>
      </p:sp>
      <p:sp>
        <p:nvSpPr>
          <p:cNvPr id="121859" name="Rectangle 3"/>
          <p:cNvSpPr>
            <a:spLocks noGrp="1" noChangeArrowheads="1"/>
          </p:cNvSpPr>
          <p:nvPr>
            <p:ph type="body" idx="1"/>
          </p:nvPr>
        </p:nvSpPr>
        <p:spPr>
          <a:xfrm>
            <a:off x="107950" y="1384300"/>
            <a:ext cx="8964613" cy="3197225"/>
          </a:xfrm>
        </p:spPr>
        <p:txBody>
          <a:bodyPr/>
          <a:lstStyle/>
          <a:p>
            <a:pPr marL="284163" indent="-284163" algn="just" rtl="1" eaLnBrk="1" hangingPunct="1">
              <a:lnSpc>
                <a:spcPct val="120000"/>
              </a:lnSpc>
            </a:pPr>
            <a:r>
              <a:rPr lang="fa-IR" altLang="en-US" sz="3000" b="1" smtClean="0">
                <a:solidFill>
                  <a:schemeClr val="bg1"/>
                </a:solidFill>
              </a:rPr>
              <a:t>خوشنویسی </a:t>
            </a:r>
            <a:r>
              <a:rPr lang="ar-SA" altLang="en-US" sz="3000" b="1" smtClean="0">
                <a:solidFill>
                  <a:schemeClr val="bg1"/>
                </a:solidFill>
              </a:rPr>
              <a:t>بايد دنباله فن قرآ ن نويسى در صدر اسلام باشد.</a:t>
            </a:r>
            <a:endParaRPr lang="fa-IR" altLang="en-US" sz="3000" b="1" smtClean="0">
              <a:solidFill>
                <a:schemeClr val="bg1"/>
              </a:solidFill>
            </a:endParaRPr>
          </a:p>
          <a:p>
            <a:pPr marL="284163" indent="-284163" algn="just" rtl="1" eaLnBrk="1" hangingPunct="1">
              <a:lnSpc>
                <a:spcPct val="120000"/>
              </a:lnSpc>
            </a:pPr>
            <a:r>
              <a:rPr lang="ar-SA" altLang="en-US" sz="3000" b="1" smtClean="0">
                <a:solidFill>
                  <a:schemeClr val="bg1"/>
                </a:solidFill>
              </a:rPr>
              <a:t>در دست خوشنويس</a:t>
            </a:r>
            <a:r>
              <a:rPr lang="fa-IR" altLang="en-US" sz="3000" b="1" smtClean="0">
                <a:solidFill>
                  <a:schemeClr val="bg1"/>
                </a:solidFill>
              </a:rPr>
              <a:t>ـ</a:t>
            </a:r>
            <a:r>
              <a:rPr lang="ar-SA" altLang="en-US" sz="3000" b="1" smtClean="0">
                <a:solidFill>
                  <a:schemeClr val="bg1"/>
                </a:solidFill>
              </a:rPr>
              <a:t>ان، حروف ع</a:t>
            </a:r>
            <a:r>
              <a:rPr lang="fa-IR" altLang="en-US" sz="3000" b="1" smtClean="0">
                <a:solidFill>
                  <a:schemeClr val="bg1"/>
                </a:solidFill>
              </a:rPr>
              <a:t>ــــ</a:t>
            </a:r>
            <a:r>
              <a:rPr lang="ar-SA" altLang="en-US" sz="3000" b="1" smtClean="0">
                <a:solidFill>
                  <a:schemeClr val="bg1"/>
                </a:solidFill>
              </a:rPr>
              <a:t>ربى به</a:t>
            </a:r>
            <a:r>
              <a:rPr lang="fa-IR" altLang="en-US" sz="3000" b="1" smtClean="0">
                <a:solidFill>
                  <a:schemeClr val="bg1"/>
                </a:solidFill>
              </a:rPr>
              <a:t> </a:t>
            </a:r>
            <a:r>
              <a:rPr lang="ar-SA" altLang="en-US" sz="3000" b="1" smtClean="0">
                <a:solidFill>
                  <a:schemeClr val="bg1"/>
                </a:solidFill>
              </a:rPr>
              <a:t>ص</a:t>
            </a:r>
            <a:r>
              <a:rPr lang="fa-IR" altLang="en-US" sz="3000" b="1" smtClean="0">
                <a:solidFill>
                  <a:schemeClr val="bg1"/>
                </a:solidFill>
              </a:rPr>
              <a:t>ــــ</a:t>
            </a:r>
            <a:r>
              <a:rPr lang="ar-SA" altLang="en-US" sz="3000" b="1" smtClean="0">
                <a:solidFill>
                  <a:schemeClr val="bg1"/>
                </a:solidFill>
              </a:rPr>
              <a:t>ورت مجموع</a:t>
            </a:r>
            <a:r>
              <a:rPr lang="fa-IR" altLang="en-US" sz="3000" b="1" smtClean="0">
                <a:solidFill>
                  <a:schemeClr val="bg1"/>
                </a:solidFill>
              </a:rPr>
              <a:t>ــــ</a:t>
            </a:r>
            <a:r>
              <a:rPr lang="ar-SA" altLang="en-US" sz="3000" b="1" smtClean="0">
                <a:solidFill>
                  <a:schemeClr val="bg1"/>
                </a:solidFill>
              </a:rPr>
              <a:t>ه</a:t>
            </a:r>
            <a:r>
              <a:rPr lang="en-US" altLang="en-US" sz="3000" b="1" smtClean="0">
                <a:solidFill>
                  <a:schemeClr val="bg1"/>
                </a:solidFill>
              </a:rPr>
              <a:t> </a:t>
            </a:r>
            <a:r>
              <a:rPr lang="ar-SA" altLang="en-US" sz="3000" b="1" smtClean="0">
                <a:solidFill>
                  <a:schemeClr val="bg1"/>
                </a:solidFill>
              </a:rPr>
              <a:t>اى </a:t>
            </a:r>
            <a:r>
              <a:rPr lang="en-US" altLang="en-US" sz="3000" b="1" smtClean="0">
                <a:solidFill>
                  <a:schemeClr val="bg1"/>
                </a:solidFill>
              </a:rPr>
              <a:t> </a:t>
            </a:r>
            <a:r>
              <a:rPr lang="ar-SA" altLang="en-US" sz="3000" b="1" smtClean="0">
                <a:solidFill>
                  <a:schemeClr val="bg1"/>
                </a:solidFill>
              </a:rPr>
              <a:t>انعطاف پذير از منحنى هاى درهم پيچيده و اشكال هندسى درآمد و بسيارى از</a:t>
            </a:r>
            <a:r>
              <a:rPr lang="en-US" altLang="en-US" sz="3000" b="1" smtClean="0">
                <a:solidFill>
                  <a:schemeClr val="bg1"/>
                </a:solidFill>
              </a:rPr>
              <a:t> </a:t>
            </a:r>
            <a:r>
              <a:rPr lang="ar-SA" altLang="en-US" sz="3000" b="1" smtClean="0">
                <a:solidFill>
                  <a:schemeClr val="bg1"/>
                </a:solidFill>
              </a:rPr>
              <a:t>برگزيده</a:t>
            </a:r>
            <a:r>
              <a:rPr lang="fa-IR" altLang="en-US" sz="3000" b="1" smtClean="0">
                <a:solidFill>
                  <a:schemeClr val="bg1"/>
                </a:solidFill>
              </a:rPr>
              <a:t> </a:t>
            </a:r>
            <a:r>
              <a:rPr lang="ar-SA" altLang="en-US" sz="3000" b="1" smtClean="0">
                <a:solidFill>
                  <a:schemeClr val="bg1"/>
                </a:solidFill>
              </a:rPr>
              <a:t>ترين آنان </a:t>
            </a:r>
            <a:r>
              <a:rPr lang="fa-IR" altLang="en-US" sz="3000" b="1" smtClean="0">
                <a:solidFill>
                  <a:schemeClr val="bg1"/>
                </a:solidFill>
              </a:rPr>
              <a:t>خوشنویسان </a:t>
            </a:r>
            <a:r>
              <a:rPr lang="ar-SA" altLang="en-US" sz="3000" b="1" smtClean="0">
                <a:solidFill>
                  <a:schemeClr val="bg1"/>
                </a:solidFill>
              </a:rPr>
              <a:t>ايرانى بودند و در ميان انواع شيوه هاى خوشنويسى دو شكل عمده آن، يعنى</a:t>
            </a:r>
            <a:r>
              <a:rPr lang="fa-IR" altLang="en-US" sz="3000" b="1" smtClean="0">
                <a:solidFill>
                  <a:schemeClr val="bg1"/>
                </a:solidFill>
              </a:rPr>
              <a:t> </a:t>
            </a:r>
            <a:r>
              <a:rPr lang="ar-SA" altLang="en-US" sz="3000" b="1" smtClean="0">
                <a:solidFill>
                  <a:schemeClr val="bg1"/>
                </a:solidFill>
              </a:rPr>
              <a:t>نستعليق و شكسته،</a:t>
            </a:r>
            <a:r>
              <a:rPr lang="fa-IR" altLang="en-US" sz="3000" b="1" smtClean="0">
                <a:solidFill>
                  <a:schemeClr val="bg1"/>
                </a:solidFill>
              </a:rPr>
              <a:t> </a:t>
            </a:r>
            <a:r>
              <a:rPr lang="ar-SA" altLang="en-US" sz="3000" b="1" smtClean="0">
                <a:solidFill>
                  <a:schemeClr val="bg1"/>
                </a:solidFill>
              </a:rPr>
              <a:t>از نوآوريهاى ايرانيان بود.</a:t>
            </a:r>
            <a:endParaRPr lang="fa-IR" altLang="en-US" sz="3000" b="1" smtClean="0">
              <a:solidFill>
                <a:schemeClr val="bg1"/>
              </a:solidFill>
            </a:endParaRPr>
          </a:p>
          <a:p>
            <a:pPr marL="284163" indent="-284163" algn="just" rtl="1" eaLnBrk="1" hangingPunct="1">
              <a:lnSpc>
                <a:spcPct val="120000"/>
              </a:lnSpc>
            </a:pPr>
            <a:r>
              <a:rPr lang="ar-SA" altLang="en-US" sz="3000" b="1" smtClean="0">
                <a:solidFill>
                  <a:schemeClr val="bg1"/>
                </a:solidFill>
              </a:rPr>
              <a:t>از سده ششم هجرى در دربار خليفه</a:t>
            </a:r>
            <a:r>
              <a:rPr lang="fa-IR" altLang="en-US" sz="3000" b="1" smtClean="0">
                <a:solidFill>
                  <a:schemeClr val="bg1"/>
                </a:solidFill>
              </a:rPr>
              <a:t> </a:t>
            </a:r>
            <a:r>
              <a:rPr lang="ar-SA" altLang="en-US" sz="3000" b="1" smtClean="0">
                <a:solidFill>
                  <a:schemeClr val="bg1"/>
                </a:solidFill>
              </a:rPr>
              <a:t>بغداد مدرسه هاى تعليم خط و نقاشى داير بوده است.</a:t>
            </a:r>
            <a:endParaRPr lang="fa-IR" altLang="en-US" sz="3000" b="1" smtClean="0">
              <a:solidFill>
                <a:schemeClr val="bg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95288" y="-161925"/>
            <a:ext cx="8229600" cy="1143000"/>
          </a:xfrm>
        </p:spPr>
        <p:txBody>
          <a:bodyPr/>
          <a:lstStyle/>
          <a:p>
            <a:pPr eaLnBrk="1" hangingPunct="1"/>
            <a:r>
              <a:rPr lang="fa-IR" altLang="en-US" sz="5400" b="1" smtClean="0">
                <a:solidFill>
                  <a:srgbClr val="FFFF00"/>
                </a:solidFill>
              </a:rPr>
              <a:t>خوشنویسی</a:t>
            </a:r>
            <a:endParaRPr lang="en-US" altLang="en-US" sz="5400" b="1" smtClean="0">
              <a:solidFill>
                <a:srgbClr val="FFFF00"/>
              </a:solidFill>
            </a:endParaRPr>
          </a:p>
        </p:txBody>
      </p:sp>
      <p:sp>
        <p:nvSpPr>
          <p:cNvPr id="123907" name="Rectangle 3"/>
          <p:cNvSpPr>
            <a:spLocks noGrp="1" noChangeArrowheads="1"/>
          </p:cNvSpPr>
          <p:nvPr>
            <p:ph type="body" idx="1"/>
          </p:nvPr>
        </p:nvSpPr>
        <p:spPr>
          <a:xfrm>
            <a:off x="107950" y="908050"/>
            <a:ext cx="8964613" cy="3197225"/>
          </a:xfrm>
        </p:spPr>
        <p:txBody>
          <a:bodyPr/>
          <a:lstStyle/>
          <a:p>
            <a:pPr marL="284163" indent="-284163" algn="just" rtl="1" eaLnBrk="1" hangingPunct="1">
              <a:lnSpc>
                <a:spcPct val="120000"/>
              </a:lnSpc>
            </a:pPr>
            <a:r>
              <a:rPr lang="ar-SA" altLang="en-US" sz="3000" b="1" smtClean="0">
                <a:solidFill>
                  <a:schemeClr val="bg1"/>
                </a:solidFill>
              </a:rPr>
              <a:t>هنر مصور كردن و تذهيب نسخه هاى خطى در آغاز توسط</a:t>
            </a:r>
            <a:r>
              <a:rPr lang="fa-IR" altLang="en-US" sz="3000" b="1" smtClean="0">
                <a:solidFill>
                  <a:schemeClr val="bg1"/>
                </a:solidFill>
              </a:rPr>
              <a:t> </a:t>
            </a:r>
            <a:r>
              <a:rPr lang="ar-SA" altLang="en-US" sz="3000" b="1" smtClean="0">
                <a:solidFill>
                  <a:schemeClr val="bg1"/>
                </a:solidFill>
              </a:rPr>
              <a:t>كاتبانى، كه در طراحى نيز مهارت داشتند، در جهان اسلام رواج يافت و به </a:t>
            </a:r>
            <a:r>
              <a:rPr lang="fa-IR" altLang="en-US" sz="3000" b="1" smtClean="0">
                <a:solidFill>
                  <a:schemeClr val="bg1"/>
                </a:solidFill>
              </a:rPr>
              <a:t>سرعت </a:t>
            </a:r>
            <a:r>
              <a:rPr lang="ar-SA" altLang="en-US" sz="3000" b="1" smtClean="0">
                <a:solidFill>
                  <a:schemeClr val="bg1"/>
                </a:solidFill>
              </a:rPr>
              <a:t>در كتابهاى</a:t>
            </a:r>
            <a:r>
              <a:rPr lang="fa-IR" altLang="en-US" sz="3000" b="1" smtClean="0">
                <a:solidFill>
                  <a:schemeClr val="bg1"/>
                </a:solidFill>
              </a:rPr>
              <a:t> غ</a:t>
            </a:r>
            <a:r>
              <a:rPr lang="ar-SA" altLang="en-US" sz="3000" b="1" smtClean="0">
                <a:solidFill>
                  <a:schemeClr val="bg1"/>
                </a:solidFill>
              </a:rPr>
              <a:t>يردينى، مانند </a:t>
            </a:r>
            <a:r>
              <a:rPr lang="ar-SA" altLang="en-US" sz="3000" b="1" i="1" smtClean="0">
                <a:solidFill>
                  <a:schemeClr val="bg1"/>
                </a:solidFill>
              </a:rPr>
              <a:t>مقامات حريرى</a:t>
            </a:r>
            <a:r>
              <a:rPr lang="ar-SA" altLang="en-US" sz="3000" b="1" smtClean="0">
                <a:solidFill>
                  <a:schemeClr val="bg1"/>
                </a:solidFill>
              </a:rPr>
              <a:t> به كار رفت.</a:t>
            </a:r>
            <a:endParaRPr lang="fa-IR" altLang="en-US" sz="3000" b="1" smtClean="0">
              <a:solidFill>
                <a:schemeClr val="bg1"/>
              </a:solidFill>
            </a:endParaRPr>
          </a:p>
          <a:p>
            <a:pPr marL="284163" indent="-284163" algn="just" rtl="1" eaLnBrk="1" hangingPunct="1">
              <a:lnSpc>
                <a:spcPct val="120000"/>
              </a:lnSpc>
            </a:pPr>
            <a:r>
              <a:rPr lang="fa-IR" altLang="en-US" sz="3000" b="1" smtClean="0">
                <a:solidFill>
                  <a:schemeClr val="bg1"/>
                </a:solidFill>
              </a:rPr>
              <a:t>دا</a:t>
            </a:r>
            <a:r>
              <a:rPr lang="ar-SA" altLang="en-US" sz="3000" b="1" smtClean="0">
                <a:solidFill>
                  <a:schemeClr val="bg1"/>
                </a:solidFill>
              </a:rPr>
              <a:t>ستانهاى مقامات حريرى، كه در حدود سال ٤٩٣ق</a:t>
            </a:r>
            <a:r>
              <a:rPr lang="fa-IR" altLang="en-US" sz="3000" b="1" smtClean="0">
                <a:solidFill>
                  <a:schemeClr val="bg1"/>
                </a:solidFill>
              </a:rPr>
              <a:t> </a:t>
            </a:r>
            <a:r>
              <a:rPr lang="ar-SA" altLang="en-US" sz="3000" b="1" smtClean="0">
                <a:solidFill>
                  <a:schemeClr val="bg1"/>
                </a:solidFill>
              </a:rPr>
              <a:t>نوشته شد، حدود صد سال بعد مصور گرديد.</a:t>
            </a:r>
            <a:endParaRPr lang="fa-IR" altLang="en-US" sz="3000" b="1" smtClean="0">
              <a:solidFill>
                <a:schemeClr val="bg1"/>
              </a:solidFill>
            </a:endParaRPr>
          </a:p>
          <a:p>
            <a:pPr marL="284163" indent="-284163" algn="just" rtl="1" eaLnBrk="1" hangingPunct="1">
              <a:lnSpc>
                <a:spcPct val="120000"/>
              </a:lnSpc>
            </a:pPr>
            <a:r>
              <a:rPr lang="ar-SA" altLang="en-US" sz="3000" b="1" smtClean="0">
                <a:solidFill>
                  <a:schemeClr val="bg1"/>
                </a:solidFill>
              </a:rPr>
              <a:t>از سده ششم هجرى، كه سلطان علاء الدين كيقباد سلجوقى حكومت خود را در آسياى صغير</a:t>
            </a:r>
            <a:r>
              <a:rPr lang="fa-IR" altLang="en-US" sz="3000" b="1" smtClean="0">
                <a:solidFill>
                  <a:schemeClr val="bg1"/>
                </a:solidFill>
              </a:rPr>
              <a:t> </a:t>
            </a:r>
            <a:r>
              <a:rPr lang="ar-SA" altLang="en-US" sz="3000" b="1" smtClean="0">
                <a:solidFill>
                  <a:schemeClr val="bg1"/>
                </a:solidFill>
              </a:rPr>
              <a:t>استوار ساخت، چون خود او</a:t>
            </a:r>
            <a:r>
              <a:rPr lang="fa-IR" altLang="en-US" sz="3000" b="1" smtClean="0">
                <a:solidFill>
                  <a:schemeClr val="bg1"/>
                </a:solidFill>
              </a:rPr>
              <a:t> </a:t>
            </a:r>
            <a:r>
              <a:rPr lang="ar-SA" altLang="en-US" sz="3000" b="1" smtClean="0">
                <a:solidFill>
                  <a:schemeClr val="bg1"/>
                </a:solidFill>
              </a:rPr>
              <a:t>هم خطاط بود</a:t>
            </a:r>
            <a:r>
              <a:rPr lang="fa-IR" altLang="en-US" sz="3000" b="1" smtClean="0">
                <a:solidFill>
                  <a:schemeClr val="bg1"/>
                </a:solidFill>
              </a:rPr>
              <a:t> </a:t>
            </a:r>
            <a:r>
              <a:rPr lang="ar-SA" altLang="en-US" sz="3000" b="1" smtClean="0">
                <a:solidFill>
                  <a:schemeClr val="bg1"/>
                </a:solidFill>
              </a:rPr>
              <a:t>و هم نقاش و</a:t>
            </a:r>
            <a:r>
              <a:rPr lang="fa-IR" altLang="en-US" sz="3000" b="1" smtClean="0">
                <a:solidFill>
                  <a:schemeClr val="bg1"/>
                </a:solidFill>
              </a:rPr>
              <a:t> </a:t>
            </a:r>
            <a:r>
              <a:rPr lang="ar-SA" altLang="en-US" sz="3000" b="1" smtClean="0">
                <a:solidFill>
                  <a:schemeClr val="bg1"/>
                </a:solidFill>
              </a:rPr>
              <a:t>هم درودگر، پايتخت خود، قونيه را به</a:t>
            </a:r>
            <a:r>
              <a:rPr lang="fa-IR" altLang="en-US" sz="3000" b="1" smtClean="0">
                <a:solidFill>
                  <a:schemeClr val="bg1"/>
                </a:solidFill>
              </a:rPr>
              <a:t> </a:t>
            </a:r>
            <a:r>
              <a:rPr lang="ar-SA" altLang="en-US" sz="3000" b="1" smtClean="0">
                <a:solidFill>
                  <a:schemeClr val="bg1"/>
                </a:solidFill>
              </a:rPr>
              <a:t>كانون هنرمندان و دانشمندان بدل ساخت و در آن</a:t>
            </a:r>
            <a:r>
              <a:rPr lang="fa-IR" altLang="en-US" sz="3000" b="1" smtClean="0">
                <a:solidFill>
                  <a:schemeClr val="bg1"/>
                </a:solidFill>
              </a:rPr>
              <a:t>جا</a:t>
            </a:r>
            <a:r>
              <a:rPr lang="ar-SA" altLang="en-US" sz="3000" b="1" smtClean="0">
                <a:solidFill>
                  <a:schemeClr val="bg1"/>
                </a:solidFill>
              </a:rPr>
              <a:t> مسجدهاى باشكوه، مدرسه هاى زيبا، بازارها،</a:t>
            </a:r>
            <a:r>
              <a:rPr lang="fa-IR" altLang="en-US" sz="3000" b="1" smtClean="0">
                <a:solidFill>
                  <a:schemeClr val="bg1"/>
                </a:solidFill>
              </a:rPr>
              <a:t> </a:t>
            </a:r>
            <a:r>
              <a:rPr lang="ar-SA" altLang="en-US" sz="3000" b="1" smtClean="0">
                <a:solidFill>
                  <a:schemeClr val="bg1"/>
                </a:solidFill>
              </a:rPr>
              <a:t>كاروان سراها و بيمارستانها</a:t>
            </a:r>
            <a:r>
              <a:rPr lang="fa-IR" altLang="en-US" sz="3000" b="1" smtClean="0">
                <a:solidFill>
                  <a:schemeClr val="bg1"/>
                </a:solidFill>
              </a:rPr>
              <a:t>یی</a:t>
            </a:r>
            <a:r>
              <a:rPr lang="ar-SA" altLang="en-US" sz="3000" b="1" smtClean="0">
                <a:solidFill>
                  <a:schemeClr val="bg1"/>
                </a:solidFill>
              </a:rPr>
              <a:t> دلپذير فراهم آورد.</a:t>
            </a:r>
            <a:endParaRPr lang="fa-IR" altLang="en-US" sz="3000" b="1"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69875"/>
            <a:ext cx="8229600" cy="1143000"/>
          </a:xfrm>
        </p:spPr>
        <p:txBody>
          <a:bodyPr/>
          <a:lstStyle/>
          <a:p>
            <a:pPr eaLnBrk="1" hangingPunct="1"/>
            <a:r>
              <a:rPr lang="fa-IR" altLang="en-US" sz="5400" b="1" smtClean="0">
                <a:solidFill>
                  <a:srgbClr val="FFFF00"/>
                </a:solidFill>
              </a:rPr>
              <a:t>هنرهای اسلامی</a:t>
            </a:r>
            <a:endParaRPr lang="en-US" altLang="en-US" sz="5400" b="1" smtClean="0">
              <a:solidFill>
                <a:srgbClr val="FFFF00"/>
              </a:solidFill>
            </a:endParaRPr>
          </a:p>
        </p:txBody>
      </p:sp>
      <p:sp>
        <p:nvSpPr>
          <p:cNvPr id="17411" name="Rectangle 3"/>
          <p:cNvSpPr>
            <a:spLocks noGrp="1" noChangeArrowheads="1"/>
          </p:cNvSpPr>
          <p:nvPr>
            <p:ph type="body" idx="1"/>
          </p:nvPr>
        </p:nvSpPr>
        <p:spPr>
          <a:xfrm>
            <a:off x="827088" y="1671638"/>
            <a:ext cx="7632700" cy="3197225"/>
          </a:xfrm>
        </p:spPr>
        <p:txBody>
          <a:bodyPr/>
          <a:lstStyle/>
          <a:p>
            <a:pPr marL="284163" indent="-284163" algn="just" rtl="1" eaLnBrk="1" hangingPunct="1">
              <a:lnSpc>
                <a:spcPct val="120000"/>
              </a:lnSpc>
            </a:pPr>
            <a:r>
              <a:rPr lang="ar-SA" altLang="en-US" sz="3800" b="1" smtClean="0">
                <a:solidFill>
                  <a:schemeClr val="bg1"/>
                </a:solidFill>
              </a:rPr>
              <a:t>از اوايل سده دوم</a:t>
            </a:r>
            <a:r>
              <a:rPr lang="fa-IR" altLang="en-US" sz="3800" b="1" smtClean="0">
                <a:solidFill>
                  <a:schemeClr val="bg1"/>
                </a:solidFill>
              </a:rPr>
              <a:t> </a:t>
            </a:r>
            <a:r>
              <a:rPr lang="ar-SA" altLang="en-US" sz="3800" b="1" smtClean="0">
                <a:solidFill>
                  <a:schemeClr val="bg1"/>
                </a:solidFill>
              </a:rPr>
              <a:t>هجرى به بعد كه كم كم سنتى معين و مشخص در هنر اسلامى به وجود آمد و رو به كمال</a:t>
            </a:r>
            <a:r>
              <a:rPr lang="fa-IR" altLang="en-US" sz="3800" b="1" smtClean="0">
                <a:solidFill>
                  <a:schemeClr val="bg1"/>
                </a:solidFill>
              </a:rPr>
              <a:t> </a:t>
            </a:r>
            <a:r>
              <a:rPr lang="ar-SA" altLang="en-US" sz="3800" b="1" smtClean="0">
                <a:solidFill>
                  <a:schemeClr val="bg1"/>
                </a:solidFill>
              </a:rPr>
              <a:t>گذارد</a:t>
            </a:r>
            <a:r>
              <a:rPr lang="fa-IR" altLang="en-US" sz="3800" b="1" smtClean="0">
                <a:solidFill>
                  <a:schemeClr val="bg1"/>
                </a:solidFill>
              </a:rPr>
              <a:t>، </a:t>
            </a:r>
            <a:r>
              <a:rPr lang="ar-SA" altLang="en-US" sz="3800" b="1" smtClean="0">
                <a:solidFill>
                  <a:schemeClr val="bg1"/>
                </a:solidFill>
              </a:rPr>
              <a:t>ناگزير، آن ويژگى هاى قومى و مل</a:t>
            </a:r>
            <a:r>
              <a:rPr lang="fa-IR" altLang="en-US" sz="3800" b="1" smtClean="0">
                <a:solidFill>
                  <a:schemeClr val="bg1"/>
                </a:solidFill>
              </a:rPr>
              <a:t>ّ</a:t>
            </a:r>
            <a:r>
              <a:rPr lang="ar-SA" altLang="en-US" sz="3800" b="1" smtClean="0">
                <a:solidFill>
                  <a:schemeClr val="bg1"/>
                </a:solidFill>
              </a:rPr>
              <a:t>ى را از بناهايى كه نياز به تجديد </a:t>
            </a:r>
            <a:r>
              <a:rPr lang="fa-IR" altLang="en-US" sz="3800" b="1" smtClean="0">
                <a:solidFill>
                  <a:schemeClr val="bg1"/>
                </a:solidFill>
              </a:rPr>
              <a:t>داشتند </a:t>
            </a:r>
            <a:r>
              <a:rPr lang="ar-SA" altLang="en-US" sz="3800" b="1" smtClean="0">
                <a:solidFill>
                  <a:schemeClr val="bg1"/>
                </a:solidFill>
              </a:rPr>
              <a:t>مى گرفت و</a:t>
            </a:r>
            <a:r>
              <a:rPr lang="fa-IR" altLang="en-US" sz="3800" b="1" smtClean="0">
                <a:solidFill>
                  <a:schemeClr val="bg1"/>
                </a:solidFill>
              </a:rPr>
              <a:t> </a:t>
            </a:r>
            <a:r>
              <a:rPr lang="ar-SA" altLang="en-US" sz="3800" b="1" smtClean="0">
                <a:solidFill>
                  <a:schemeClr val="bg1"/>
                </a:solidFill>
              </a:rPr>
              <a:t>همه را بر س</a:t>
            </a:r>
            <a:r>
              <a:rPr lang="fa-IR" altLang="en-US" sz="3800" b="1" smtClean="0">
                <a:solidFill>
                  <a:schemeClr val="bg1"/>
                </a:solidFill>
              </a:rPr>
              <a:t>نّ</a:t>
            </a:r>
            <a:r>
              <a:rPr lang="ar-SA" altLang="en-US" sz="3800" b="1" smtClean="0">
                <a:solidFill>
                  <a:schemeClr val="bg1"/>
                </a:solidFill>
              </a:rPr>
              <a:t>ت هنر اسلامى</a:t>
            </a:r>
            <a:r>
              <a:rPr lang="fa-IR" altLang="en-US" sz="3800" b="1" smtClean="0">
                <a:solidFill>
                  <a:schemeClr val="bg1"/>
                </a:solidFill>
              </a:rPr>
              <a:t> </a:t>
            </a:r>
            <a:r>
              <a:rPr lang="ar-SA" altLang="en-US" sz="3800" b="1" smtClean="0">
                <a:solidFill>
                  <a:schemeClr val="bg1"/>
                </a:solidFill>
              </a:rPr>
              <a:t>منطبق مى</a:t>
            </a:r>
            <a:r>
              <a:rPr lang="fa-IR" altLang="en-US" sz="3800" b="1" smtClean="0">
                <a:solidFill>
                  <a:schemeClr val="bg1"/>
                </a:solidFill>
              </a:rPr>
              <a:t> </a:t>
            </a:r>
            <a:r>
              <a:rPr lang="ar-SA" altLang="en-US" sz="3800" b="1" smtClean="0">
                <a:solidFill>
                  <a:schemeClr val="bg1"/>
                </a:solidFill>
              </a:rPr>
              <a:t>ساخت.</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395288" y="-17463"/>
            <a:ext cx="8229600" cy="1143001"/>
          </a:xfrm>
        </p:spPr>
        <p:txBody>
          <a:bodyPr/>
          <a:lstStyle/>
          <a:p>
            <a:pPr eaLnBrk="1" hangingPunct="1"/>
            <a:r>
              <a:rPr lang="fa-IR" altLang="en-US" sz="5400" b="1" smtClean="0">
                <a:solidFill>
                  <a:srgbClr val="FFFF00"/>
                </a:solidFill>
              </a:rPr>
              <a:t>خوشنویسی</a:t>
            </a:r>
            <a:endParaRPr lang="en-US" altLang="en-US" sz="5400" b="1" smtClean="0">
              <a:solidFill>
                <a:srgbClr val="FFFF00"/>
              </a:solidFill>
            </a:endParaRPr>
          </a:p>
        </p:txBody>
      </p:sp>
      <p:sp>
        <p:nvSpPr>
          <p:cNvPr id="125955" name="Rectangle 3"/>
          <p:cNvSpPr>
            <a:spLocks noGrp="1" noChangeArrowheads="1"/>
          </p:cNvSpPr>
          <p:nvPr>
            <p:ph type="body" idx="1"/>
          </p:nvPr>
        </p:nvSpPr>
        <p:spPr>
          <a:xfrm>
            <a:off x="107950" y="1125538"/>
            <a:ext cx="8964613" cy="3197225"/>
          </a:xfrm>
        </p:spPr>
        <p:txBody>
          <a:bodyPr/>
          <a:lstStyle/>
          <a:p>
            <a:pPr marL="284163" indent="-284163" algn="just" rtl="1" eaLnBrk="1" hangingPunct="1">
              <a:lnSpc>
                <a:spcPct val="120000"/>
              </a:lnSpc>
            </a:pPr>
            <a:r>
              <a:rPr lang="ar-SA" altLang="en-US" sz="3000" b="1" smtClean="0">
                <a:solidFill>
                  <a:schemeClr val="bg1"/>
                </a:solidFill>
              </a:rPr>
              <a:t>غازان</a:t>
            </a:r>
            <a:r>
              <a:rPr lang="fa-IR" altLang="en-US" sz="3000" b="1" smtClean="0">
                <a:solidFill>
                  <a:schemeClr val="bg1"/>
                </a:solidFill>
              </a:rPr>
              <a:t> </a:t>
            </a:r>
            <a:r>
              <a:rPr lang="ar-SA" altLang="en-US" sz="3000" b="1" smtClean="0">
                <a:solidFill>
                  <a:schemeClr val="bg1"/>
                </a:solidFill>
              </a:rPr>
              <a:t>خان، هفتمين ايلخان مغول (حك:٧٠</a:t>
            </a:r>
            <a:r>
              <a:rPr lang="fa-IR" altLang="en-US" sz="3000" b="1" smtClean="0">
                <a:solidFill>
                  <a:schemeClr val="bg1"/>
                </a:solidFill>
              </a:rPr>
              <a:t>3-۶٩۴ق) پایتخت خود را به کانون دانش </a:t>
            </a:r>
            <a:r>
              <a:rPr lang="ar-SA" altLang="en-US" sz="3000" b="1" smtClean="0">
                <a:solidFill>
                  <a:schemeClr val="bg1"/>
                </a:solidFill>
              </a:rPr>
              <a:t>و هنر اسلامى مبدل ساخت.</a:t>
            </a:r>
            <a:endParaRPr lang="fa-IR" altLang="en-US" sz="3000" b="1" smtClean="0">
              <a:solidFill>
                <a:schemeClr val="bg1"/>
              </a:solidFill>
            </a:endParaRPr>
          </a:p>
          <a:p>
            <a:pPr marL="284163" indent="-284163" algn="just" rtl="1" eaLnBrk="1" hangingPunct="1">
              <a:lnSpc>
                <a:spcPct val="120000"/>
              </a:lnSpc>
            </a:pPr>
            <a:r>
              <a:rPr lang="ar-SA" altLang="en-US" sz="3000" b="1" smtClean="0">
                <a:solidFill>
                  <a:schemeClr val="bg1"/>
                </a:solidFill>
              </a:rPr>
              <a:t>او كه رسما</a:t>
            </a:r>
            <a:r>
              <a:rPr lang="fa-IR" altLang="en-US" sz="3000" b="1" smtClean="0">
                <a:solidFill>
                  <a:schemeClr val="bg1"/>
                </a:solidFill>
              </a:rPr>
              <a:t>ً</a:t>
            </a:r>
            <a:r>
              <a:rPr lang="ar-SA" altLang="en-US" sz="3000" b="1" smtClean="0">
                <a:solidFill>
                  <a:schemeClr val="bg1"/>
                </a:solidFill>
              </a:rPr>
              <a:t> مسلمان شده بود، در جنوب تبريز شهرى نو بنا كرد و در</a:t>
            </a:r>
            <a:r>
              <a:rPr lang="fa-IR" altLang="en-US" sz="3000" b="1" smtClean="0">
                <a:solidFill>
                  <a:schemeClr val="bg1"/>
                </a:solidFill>
              </a:rPr>
              <a:t> </a:t>
            </a:r>
            <a:r>
              <a:rPr lang="ar-SA" altLang="en-US" sz="3000" b="1" smtClean="0">
                <a:solidFill>
                  <a:schemeClr val="bg1"/>
                </a:solidFill>
              </a:rPr>
              <a:t>آن</a:t>
            </a:r>
            <a:r>
              <a:rPr lang="fa-IR" altLang="en-US" sz="3000" b="1" smtClean="0">
                <a:solidFill>
                  <a:schemeClr val="bg1"/>
                </a:solidFill>
              </a:rPr>
              <a:t>جا</a:t>
            </a:r>
            <a:r>
              <a:rPr lang="ar-SA" altLang="en-US" sz="3000" b="1" smtClean="0">
                <a:solidFill>
                  <a:schemeClr val="bg1"/>
                </a:solidFill>
              </a:rPr>
              <a:t> مدرسه هاى دينى و كتابخانه و بيمارستان و يك كاخ ساخت.</a:t>
            </a:r>
            <a:endParaRPr lang="fa-IR" altLang="en-US" sz="3000" b="1" smtClean="0">
              <a:solidFill>
                <a:schemeClr val="bg1"/>
              </a:solidFill>
            </a:endParaRPr>
          </a:p>
          <a:p>
            <a:pPr marL="284163" indent="-284163" algn="just" rtl="1" eaLnBrk="1" hangingPunct="1">
              <a:lnSpc>
                <a:spcPct val="120000"/>
              </a:lnSpc>
            </a:pPr>
            <a:r>
              <a:rPr lang="ar-SA" altLang="en-US" sz="3000" b="1" smtClean="0">
                <a:solidFill>
                  <a:schemeClr val="bg1"/>
                </a:solidFill>
              </a:rPr>
              <a:t>وزيرش، رشيدالدين فضل الله</a:t>
            </a:r>
            <a:r>
              <a:rPr lang="fa-IR" altLang="en-US" sz="3000" b="1" smtClean="0">
                <a:solidFill>
                  <a:schemeClr val="bg1"/>
                </a:solidFill>
              </a:rPr>
              <a:t> </a:t>
            </a:r>
            <a:r>
              <a:rPr lang="ar-SA" altLang="en-US" sz="3000" b="1" smtClean="0">
                <a:solidFill>
                  <a:schemeClr val="bg1"/>
                </a:solidFill>
              </a:rPr>
              <a:t>همدانى هم كه از فرهيختگان زمان خود بود، در جانب شرقى تبريز مجموعه اى به نام ر</a:t>
            </a:r>
            <a:r>
              <a:rPr lang="fa-IR" altLang="en-US" sz="3000" b="1" smtClean="0">
                <a:solidFill>
                  <a:schemeClr val="bg1"/>
                </a:solidFill>
              </a:rPr>
              <a:t>َ</a:t>
            </a:r>
            <a:r>
              <a:rPr lang="ar-SA" altLang="en-US" sz="3000" b="1" smtClean="0">
                <a:solidFill>
                  <a:schemeClr val="bg1"/>
                </a:solidFill>
              </a:rPr>
              <a:t>بع رشيدى و</a:t>
            </a:r>
            <a:r>
              <a:rPr lang="fa-IR" altLang="en-US" sz="3000" b="1" smtClean="0">
                <a:solidFill>
                  <a:schemeClr val="bg1"/>
                </a:solidFill>
              </a:rPr>
              <a:t> </a:t>
            </a:r>
            <a:r>
              <a:rPr lang="ar-SA" altLang="en-US" sz="3000" b="1" smtClean="0">
                <a:solidFill>
                  <a:schemeClr val="bg1"/>
                </a:solidFill>
              </a:rPr>
              <a:t>مشتمل بر بناهاى فرهنگى و خانه هاى متعدد براى طالبان علوم، نقاشان، خطاطان و مينياتور سازان بنا</a:t>
            </a:r>
            <a:r>
              <a:rPr lang="fa-IR" altLang="en-US" sz="3000" b="1" smtClean="0">
                <a:solidFill>
                  <a:schemeClr val="bg1"/>
                </a:solidFill>
              </a:rPr>
              <a:t> </a:t>
            </a:r>
            <a:r>
              <a:rPr lang="ar-SA" altLang="en-US" sz="3000" b="1" smtClean="0">
                <a:solidFill>
                  <a:schemeClr val="bg1"/>
                </a:solidFill>
              </a:rPr>
              <a:t>كرد و موجب شد تا هنرمندان بين النهرين و ايران رو به سوى تبريز و شهرهاى اطراف آن، چون</a:t>
            </a:r>
            <a:r>
              <a:rPr lang="fa-IR" altLang="en-US" sz="3000" b="1" smtClean="0">
                <a:solidFill>
                  <a:schemeClr val="bg1"/>
                </a:solidFill>
              </a:rPr>
              <a:t> </a:t>
            </a:r>
            <a:r>
              <a:rPr lang="ar-SA" altLang="en-US" sz="3000" b="1" smtClean="0">
                <a:solidFill>
                  <a:schemeClr val="bg1"/>
                </a:solidFill>
              </a:rPr>
              <a:t>مراغه و سلطانيه نهادند.</a:t>
            </a:r>
            <a:endParaRPr lang="fa-IR" altLang="en-US" sz="3000" b="1" smtClean="0">
              <a:solidFill>
                <a:schemeClr val="bg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198438"/>
            <a:ext cx="8229600" cy="1143000"/>
          </a:xfrm>
        </p:spPr>
        <p:txBody>
          <a:bodyPr/>
          <a:lstStyle/>
          <a:p>
            <a:pPr eaLnBrk="1" hangingPunct="1"/>
            <a:r>
              <a:rPr lang="fa-IR" altLang="en-US" sz="5400" b="1" smtClean="0">
                <a:solidFill>
                  <a:srgbClr val="FFFF00"/>
                </a:solidFill>
              </a:rPr>
              <a:t>خوشنویسی</a:t>
            </a:r>
            <a:endParaRPr lang="en-US" altLang="en-US" sz="5400" b="1" smtClean="0">
              <a:solidFill>
                <a:srgbClr val="FFFF00"/>
              </a:solidFill>
            </a:endParaRPr>
          </a:p>
        </p:txBody>
      </p:sp>
      <p:sp>
        <p:nvSpPr>
          <p:cNvPr id="128003" name="Rectangle 3"/>
          <p:cNvSpPr>
            <a:spLocks noGrp="1" noChangeArrowheads="1"/>
          </p:cNvSpPr>
          <p:nvPr>
            <p:ph type="body" idx="1"/>
          </p:nvPr>
        </p:nvSpPr>
        <p:spPr>
          <a:xfrm>
            <a:off x="107950" y="2032000"/>
            <a:ext cx="8964613" cy="3197225"/>
          </a:xfrm>
        </p:spPr>
        <p:txBody>
          <a:bodyPr/>
          <a:lstStyle/>
          <a:p>
            <a:pPr marL="284163" indent="-284163" algn="just" rtl="1" eaLnBrk="1" hangingPunct="1">
              <a:lnSpc>
                <a:spcPct val="120000"/>
              </a:lnSpc>
            </a:pPr>
            <a:r>
              <a:rPr lang="ar-SA" altLang="en-US" sz="3800" b="1" smtClean="0">
                <a:solidFill>
                  <a:schemeClr val="bg1"/>
                </a:solidFill>
              </a:rPr>
              <a:t>عهد تيموريان، به ويژه دوران شاهرخ و بايسنقر، عصر طلايى هنر تهيه كتابهاى</a:t>
            </a:r>
            <a:r>
              <a:rPr lang="fa-IR" altLang="en-US" sz="3800" b="1" smtClean="0">
                <a:solidFill>
                  <a:schemeClr val="bg1"/>
                </a:solidFill>
              </a:rPr>
              <a:t> </a:t>
            </a:r>
            <a:r>
              <a:rPr lang="ar-SA" altLang="en-US" sz="3800" b="1" smtClean="0">
                <a:solidFill>
                  <a:schemeClr val="bg1"/>
                </a:solidFill>
              </a:rPr>
              <a:t>خطى نفيس بود.</a:t>
            </a:r>
            <a:endParaRPr lang="fa-IR" altLang="en-US" sz="3800" b="1" smtClean="0">
              <a:solidFill>
                <a:schemeClr val="bg1"/>
              </a:solidFill>
            </a:endParaRPr>
          </a:p>
          <a:p>
            <a:pPr marL="284163" indent="-284163" algn="just" rtl="1" eaLnBrk="1" hangingPunct="1">
              <a:lnSpc>
                <a:spcPct val="120000"/>
              </a:lnSpc>
            </a:pPr>
            <a:r>
              <a:rPr lang="ar-SA" altLang="en-US" sz="3800" b="1" smtClean="0">
                <a:solidFill>
                  <a:schemeClr val="bg1"/>
                </a:solidFill>
              </a:rPr>
              <a:t>هنر جلدسازى، خطاطى، صحافى و تصويرگرى </a:t>
            </a:r>
            <a:r>
              <a:rPr lang="fa-IR" altLang="en-US" sz="3800" b="1" smtClean="0">
                <a:solidFill>
                  <a:schemeClr val="bg1"/>
                </a:solidFill>
              </a:rPr>
              <a:t>در این </a:t>
            </a:r>
            <a:r>
              <a:rPr lang="ar-SA" altLang="en-US" sz="3800" b="1" smtClean="0">
                <a:solidFill>
                  <a:schemeClr val="bg1"/>
                </a:solidFill>
              </a:rPr>
              <a:t>دوره</a:t>
            </a:r>
            <a:r>
              <a:rPr lang="fa-IR" altLang="en-US" sz="3800" b="1" smtClean="0">
                <a:solidFill>
                  <a:schemeClr val="bg1"/>
                </a:solidFill>
              </a:rPr>
              <a:t> </a:t>
            </a:r>
            <a:r>
              <a:rPr lang="ar-SA" altLang="en-US" sz="3800" b="1" smtClean="0">
                <a:solidFill>
                  <a:schemeClr val="bg1"/>
                </a:solidFill>
              </a:rPr>
              <a:t>هرگز در</a:t>
            </a:r>
            <a:r>
              <a:rPr lang="fa-IR" altLang="en-US" sz="3800" b="1" smtClean="0">
                <a:solidFill>
                  <a:schemeClr val="bg1"/>
                </a:solidFill>
              </a:rPr>
              <a:t> </a:t>
            </a:r>
            <a:r>
              <a:rPr lang="ar-SA" altLang="en-US" sz="3800" b="1" smtClean="0">
                <a:solidFill>
                  <a:schemeClr val="bg1"/>
                </a:solidFill>
              </a:rPr>
              <a:t>دوره</a:t>
            </a:r>
            <a:r>
              <a:rPr lang="fa-IR" altLang="en-US" sz="3800" b="1" smtClean="0">
                <a:solidFill>
                  <a:schemeClr val="bg1"/>
                </a:solidFill>
              </a:rPr>
              <a:t> </a:t>
            </a:r>
            <a:r>
              <a:rPr lang="ar-SA" altLang="en-US" sz="3800" b="1" smtClean="0">
                <a:solidFill>
                  <a:schemeClr val="bg1"/>
                </a:solidFill>
              </a:rPr>
              <a:t>هاى بعد مانندى نيافت.</a:t>
            </a:r>
            <a:endParaRPr lang="fa-IR" altLang="en-US" sz="3800" b="1" smtClean="0">
              <a:solidFill>
                <a:schemeClr val="bg1"/>
              </a:solidFill>
            </a:endParaRPr>
          </a:p>
          <a:p>
            <a:pPr marL="284163" indent="-284163" algn="just" rtl="1" eaLnBrk="1" hangingPunct="1">
              <a:lnSpc>
                <a:spcPct val="120000"/>
              </a:lnSpc>
            </a:pPr>
            <a:endParaRPr lang="fa-IR" altLang="en-US" sz="3800" b="1" smtClean="0">
              <a:solidFill>
                <a:schemeClr val="bg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395288" y="125413"/>
            <a:ext cx="8229600" cy="1143000"/>
          </a:xfrm>
        </p:spPr>
        <p:txBody>
          <a:bodyPr/>
          <a:lstStyle/>
          <a:p>
            <a:pPr eaLnBrk="1" hangingPunct="1"/>
            <a:r>
              <a:rPr lang="fa-IR" altLang="en-US" sz="5400" b="1" smtClean="0">
                <a:solidFill>
                  <a:srgbClr val="FFFF00"/>
                </a:solidFill>
              </a:rPr>
              <a:t>خوشنویسی</a:t>
            </a:r>
            <a:endParaRPr lang="en-US" altLang="en-US" sz="5400" b="1" smtClean="0">
              <a:solidFill>
                <a:srgbClr val="FFFF00"/>
              </a:solidFill>
            </a:endParaRPr>
          </a:p>
        </p:txBody>
      </p:sp>
      <p:sp>
        <p:nvSpPr>
          <p:cNvPr id="130051" name="Rectangle 3"/>
          <p:cNvSpPr>
            <a:spLocks noGrp="1" noChangeArrowheads="1"/>
          </p:cNvSpPr>
          <p:nvPr>
            <p:ph type="body" idx="1"/>
          </p:nvPr>
        </p:nvSpPr>
        <p:spPr>
          <a:xfrm>
            <a:off x="250825" y="1196975"/>
            <a:ext cx="8640763" cy="3197225"/>
          </a:xfrm>
        </p:spPr>
        <p:txBody>
          <a:bodyPr/>
          <a:lstStyle/>
          <a:p>
            <a:pPr marL="284163" indent="-284163" algn="just" rtl="1" eaLnBrk="1" hangingPunct="1">
              <a:lnSpc>
                <a:spcPct val="140000"/>
              </a:lnSpc>
            </a:pPr>
            <a:r>
              <a:rPr lang="ar-SA" altLang="en-US" b="1" smtClean="0">
                <a:solidFill>
                  <a:schemeClr val="bg1"/>
                </a:solidFill>
              </a:rPr>
              <a:t>با ورود صنعت چاپ به استانبول به سال ١١٤٠ق/ ١٧٢٧م دوران رونويسى</a:t>
            </a:r>
            <a:r>
              <a:rPr lang="fa-IR" altLang="en-US" b="1" smtClean="0">
                <a:solidFill>
                  <a:schemeClr val="bg1"/>
                </a:solidFill>
              </a:rPr>
              <a:t> </a:t>
            </a:r>
            <a:r>
              <a:rPr lang="ar-SA" altLang="en-US" b="1" smtClean="0">
                <a:solidFill>
                  <a:schemeClr val="bg1"/>
                </a:solidFill>
              </a:rPr>
              <a:t>كردن و مصور ساختن نسخه ها و كتابها به سر آمد و به همان نسبت كه معمارى عثمانى از پايان</a:t>
            </a:r>
            <a:r>
              <a:rPr lang="fa-IR" altLang="en-US" b="1" smtClean="0">
                <a:solidFill>
                  <a:schemeClr val="bg1"/>
                </a:solidFill>
              </a:rPr>
              <a:t> </a:t>
            </a:r>
            <a:r>
              <a:rPr lang="ar-SA" altLang="en-US" b="1" smtClean="0">
                <a:solidFill>
                  <a:schemeClr val="bg1"/>
                </a:solidFill>
              </a:rPr>
              <a:t>عهد سلطان احمد سوم زير تأثير معمارى اروپا، داراى كلاه فرنگى شد و كاخهاى نيمه اروپايى به</a:t>
            </a:r>
            <a:r>
              <a:rPr lang="fa-IR" altLang="en-US" b="1" smtClean="0">
                <a:solidFill>
                  <a:schemeClr val="bg1"/>
                </a:solidFill>
              </a:rPr>
              <a:t> </a:t>
            </a:r>
            <a:r>
              <a:rPr lang="ar-SA" altLang="en-US" b="1" smtClean="0">
                <a:solidFill>
                  <a:schemeClr val="bg1"/>
                </a:solidFill>
              </a:rPr>
              <a:t>جاى مساجد ساخته شد، نقاشان ترك هم به نقاشى رنگ و روغن روى آوردند و ديگر هنرهاى</a:t>
            </a:r>
            <a:r>
              <a:rPr lang="fa-IR" altLang="en-US" b="1" smtClean="0">
                <a:solidFill>
                  <a:schemeClr val="bg1"/>
                </a:solidFill>
              </a:rPr>
              <a:t> </a:t>
            </a:r>
            <a:r>
              <a:rPr lang="ar-SA" altLang="en-US" b="1" smtClean="0">
                <a:solidFill>
                  <a:schemeClr val="bg1"/>
                </a:solidFill>
              </a:rPr>
              <a:t>اسلامى، مانند سفالگرى و كاشى سازى، آن رونق و رواج سده دهم هجرى خود را از دست داد.</a:t>
            </a:r>
            <a:endParaRPr lang="fa-IR" altLang="en-US" b="1" smtClean="0">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395288" y="125413"/>
            <a:ext cx="8229600" cy="1143000"/>
          </a:xfrm>
        </p:spPr>
        <p:txBody>
          <a:bodyPr/>
          <a:lstStyle/>
          <a:p>
            <a:pPr eaLnBrk="1" hangingPunct="1"/>
            <a:r>
              <a:rPr lang="fa-IR" altLang="en-US" sz="5400" b="1" smtClean="0">
                <a:solidFill>
                  <a:srgbClr val="FFFF00"/>
                </a:solidFill>
              </a:rPr>
              <a:t>خوشنویسی</a:t>
            </a:r>
            <a:endParaRPr lang="en-US" altLang="en-US" sz="5400" b="1" smtClean="0">
              <a:solidFill>
                <a:srgbClr val="FFFF00"/>
              </a:solidFill>
            </a:endParaRPr>
          </a:p>
        </p:txBody>
      </p:sp>
      <p:sp>
        <p:nvSpPr>
          <p:cNvPr id="132099" name="Rectangle 3"/>
          <p:cNvSpPr>
            <a:spLocks noGrp="1" noChangeArrowheads="1"/>
          </p:cNvSpPr>
          <p:nvPr>
            <p:ph type="body" idx="1"/>
          </p:nvPr>
        </p:nvSpPr>
        <p:spPr>
          <a:xfrm>
            <a:off x="468313" y="1455738"/>
            <a:ext cx="8351837" cy="3197225"/>
          </a:xfrm>
        </p:spPr>
        <p:txBody>
          <a:bodyPr/>
          <a:lstStyle/>
          <a:p>
            <a:pPr marL="284163" indent="-284163" algn="just" rtl="1" eaLnBrk="1" hangingPunct="1">
              <a:lnSpc>
                <a:spcPct val="120000"/>
              </a:lnSpc>
            </a:pPr>
            <a:r>
              <a:rPr lang="ar-SA" altLang="en-US" sz="3600" b="1" smtClean="0">
                <a:solidFill>
                  <a:schemeClr val="bg1"/>
                </a:solidFill>
              </a:rPr>
              <a:t>بسيارى از شاخه هاى هنرى دوره</a:t>
            </a:r>
            <a:r>
              <a:rPr lang="fa-IR" altLang="en-US" sz="3600" b="1" smtClean="0">
                <a:solidFill>
                  <a:schemeClr val="bg1"/>
                </a:solidFill>
              </a:rPr>
              <a:t> </a:t>
            </a:r>
            <a:r>
              <a:rPr lang="ar-SA" altLang="en-US" sz="3600" b="1" smtClean="0">
                <a:solidFill>
                  <a:schemeClr val="bg1"/>
                </a:solidFill>
              </a:rPr>
              <a:t>قاجاريه رو به افول گذارد، اما </a:t>
            </a:r>
            <a:r>
              <a:rPr lang="fa-IR" altLang="en-US" sz="3600" b="1" smtClean="0">
                <a:solidFill>
                  <a:schemeClr val="bg1"/>
                </a:solidFill>
              </a:rPr>
              <a:t>هنر خ</a:t>
            </a:r>
            <a:r>
              <a:rPr lang="ar-SA" altLang="en-US" sz="3600" b="1" smtClean="0">
                <a:solidFill>
                  <a:schemeClr val="bg1"/>
                </a:solidFill>
              </a:rPr>
              <a:t>وشنويسى نستعليق، شكسته نستعليق و نسخ، به ويژه سياه</a:t>
            </a:r>
            <a:r>
              <a:rPr lang="fa-IR" altLang="en-US" sz="3600" b="1" smtClean="0">
                <a:solidFill>
                  <a:schemeClr val="bg1"/>
                </a:solidFill>
              </a:rPr>
              <a:t> </a:t>
            </a:r>
            <a:r>
              <a:rPr lang="ar-SA" altLang="en-US" sz="3600" b="1" smtClean="0">
                <a:solidFill>
                  <a:schemeClr val="bg1"/>
                </a:solidFill>
              </a:rPr>
              <a:t>مشق، به اوج خود رسيد.</a:t>
            </a:r>
            <a:endParaRPr lang="fa-IR" altLang="en-US" sz="3600" b="1" smtClean="0">
              <a:solidFill>
                <a:schemeClr val="bg1"/>
              </a:solidFill>
            </a:endParaRPr>
          </a:p>
          <a:p>
            <a:pPr marL="284163" indent="-284163" algn="just" rtl="1" eaLnBrk="1" hangingPunct="1">
              <a:lnSpc>
                <a:spcPct val="120000"/>
              </a:lnSpc>
            </a:pPr>
            <a:r>
              <a:rPr lang="ar-SA" altLang="en-US" sz="3600" b="1" smtClean="0">
                <a:solidFill>
                  <a:schemeClr val="bg1"/>
                </a:solidFill>
              </a:rPr>
              <a:t>گل و مرغ سازى، به ويژه آثار لاكى بسيار پيشرفت كرد و تنها</a:t>
            </a:r>
            <a:r>
              <a:rPr lang="fa-IR" altLang="en-US" sz="3600" b="1" smtClean="0">
                <a:solidFill>
                  <a:schemeClr val="bg1"/>
                </a:solidFill>
              </a:rPr>
              <a:t> </a:t>
            </a:r>
            <a:r>
              <a:rPr lang="ar-SA" altLang="en-US" sz="3600" b="1" smtClean="0">
                <a:solidFill>
                  <a:schemeClr val="bg1"/>
                </a:solidFill>
              </a:rPr>
              <a:t>در اين دوره است كه نقاشى مستقل از كتاب و به صورت مكتبى ايرانى شكل گرفت.</a:t>
            </a:r>
            <a:endParaRPr lang="fa-IR" altLang="en-US" sz="3600" b="1" smtClean="0">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395288" y="188913"/>
            <a:ext cx="8229600" cy="1143000"/>
          </a:xfrm>
        </p:spPr>
        <p:txBody>
          <a:bodyPr/>
          <a:lstStyle/>
          <a:p>
            <a:pPr eaLnBrk="1" hangingPunct="1"/>
            <a:r>
              <a:rPr lang="fa-IR" altLang="en-US" sz="5400" b="1" smtClean="0">
                <a:solidFill>
                  <a:srgbClr val="FFFF00"/>
                </a:solidFill>
              </a:rPr>
              <a:t>نقاشی</a:t>
            </a:r>
            <a:endParaRPr lang="en-US" altLang="en-US" sz="5400" b="1" smtClean="0">
              <a:solidFill>
                <a:srgbClr val="FFFF00"/>
              </a:solidFill>
            </a:endParaRPr>
          </a:p>
        </p:txBody>
      </p:sp>
      <p:sp>
        <p:nvSpPr>
          <p:cNvPr id="134147" name="Rectangle 3"/>
          <p:cNvSpPr>
            <a:spLocks noGrp="1" noChangeArrowheads="1"/>
          </p:cNvSpPr>
          <p:nvPr>
            <p:ph type="body" idx="1"/>
          </p:nvPr>
        </p:nvSpPr>
        <p:spPr>
          <a:xfrm>
            <a:off x="468313" y="1412875"/>
            <a:ext cx="8280400" cy="3197225"/>
          </a:xfrm>
        </p:spPr>
        <p:txBody>
          <a:bodyPr/>
          <a:lstStyle/>
          <a:p>
            <a:pPr marL="284163" indent="-284163" algn="just" rtl="1" eaLnBrk="1" hangingPunct="1">
              <a:lnSpc>
                <a:spcPct val="120000"/>
              </a:lnSpc>
            </a:pPr>
            <a:r>
              <a:rPr lang="ar-SA" altLang="en-US" sz="3400" b="1" smtClean="0">
                <a:solidFill>
                  <a:schemeClr val="bg1"/>
                </a:solidFill>
              </a:rPr>
              <a:t>از كهن ترين مينياتورهاى موجود</a:t>
            </a:r>
            <a:r>
              <a:rPr lang="fa-IR" altLang="en-US" sz="3400" b="1" smtClean="0">
                <a:solidFill>
                  <a:schemeClr val="bg1"/>
                </a:solidFill>
              </a:rPr>
              <a:t> </a:t>
            </a:r>
            <a:r>
              <a:rPr lang="ar-SA" altLang="en-US" sz="3400" b="1" smtClean="0">
                <a:solidFill>
                  <a:schemeClr val="bg1"/>
                </a:solidFill>
              </a:rPr>
              <a:t>ايرانى، تصويرهايى است كه براى كتاب منافع الحيوان ساخته اند و آن كتاب به سال ٦٩٩ق و به</a:t>
            </a:r>
            <a:r>
              <a:rPr lang="fa-IR" altLang="en-US" sz="3400" b="1" smtClean="0">
                <a:solidFill>
                  <a:schemeClr val="bg1"/>
                </a:solidFill>
              </a:rPr>
              <a:t> </a:t>
            </a:r>
            <a:r>
              <a:rPr lang="ar-SA" altLang="en-US" sz="3400" b="1" smtClean="0">
                <a:solidFill>
                  <a:schemeClr val="bg1"/>
                </a:solidFill>
              </a:rPr>
              <a:t>فرمان </a:t>
            </a:r>
            <a:r>
              <a:rPr lang="fa-IR" altLang="en-US" sz="3400" b="1" smtClean="0">
                <a:solidFill>
                  <a:schemeClr val="bg1"/>
                </a:solidFill>
              </a:rPr>
              <a:t>غازان </a:t>
            </a:r>
            <a:r>
              <a:rPr lang="ar-SA" altLang="en-US" sz="3400" b="1" smtClean="0">
                <a:solidFill>
                  <a:schemeClr val="bg1"/>
                </a:solidFill>
              </a:rPr>
              <a:t>خان مغول در مراغه رونويسى شده است.</a:t>
            </a:r>
            <a:endParaRPr lang="fa-IR" altLang="en-US" sz="3400" b="1" smtClean="0">
              <a:solidFill>
                <a:schemeClr val="bg1"/>
              </a:solidFill>
            </a:endParaRPr>
          </a:p>
          <a:p>
            <a:pPr marL="284163" indent="-284163" algn="just" rtl="1" eaLnBrk="1" hangingPunct="1">
              <a:lnSpc>
                <a:spcPct val="120000"/>
              </a:lnSpc>
            </a:pPr>
            <a:r>
              <a:rPr lang="ar-SA" altLang="en-US" sz="3400" b="1" smtClean="0">
                <a:solidFill>
                  <a:schemeClr val="bg1"/>
                </a:solidFill>
              </a:rPr>
              <a:t>در ميان مينياتورهاى اين كتاب و نيز</a:t>
            </a:r>
            <a:r>
              <a:rPr lang="fa-IR" altLang="en-US" sz="3400" b="1" smtClean="0">
                <a:solidFill>
                  <a:schemeClr val="bg1"/>
                </a:solidFill>
              </a:rPr>
              <a:t> </a:t>
            </a:r>
            <a:r>
              <a:rPr lang="ar-SA" altLang="en-US" sz="3400" b="1" smtClean="0">
                <a:solidFill>
                  <a:schemeClr val="bg1"/>
                </a:solidFill>
              </a:rPr>
              <a:t>تصويرهاى يك نسخه نفيس از شاهنامه فردوسى، كه به سال ٧٢٠ق در تبريز نسخه بردارى شده،</a:t>
            </a:r>
            <a:r>
              <a:rPr lang="fa-IR" altLang="en-US" sz="3400" b="1" smtClean="0">
                <a:solidFill>
                  <a:schemeClr val="bg1"/>
                </a:solidFill>
              </a:rPr>
              <a:t> </a:t>
            </a:r>
            <a:r>
              <a:rPr lang="ar-SA" altLang="en-US" sz="3400" b="1" smtClean="0">
                <a:solidFill>
                  <a:schemeClr val="bg1"/>
                </a:solidFill>
              </a:rPr>
              <a:t>تأثير هنر چينى را در نقاشى ايران اسلامى آشكارا مى توان ديد.</a:t>
            </a:r>
            <a:endParaRPr lang="fa-IR" altLang="en-US" sz="3400" b="1" smtClean="0">
              <a:solidFill>
                <a:schemeClr val="bg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395288" y="53975"/>
            <a:ext cx="8229600" cy="1143000"/>
          </a:xfrm>
        </p:spPr>
        <p:txBody>
          <a:bodyPr/>
          <a:lstStyle/>
          <a:p>
            <a:pPr eaLnBrk="1" hangingPunct="1"/>
            <a:r>
              <a:rPr lang="fa-IR" altLang="en-US" sz="5400" b="1" smtClean="0">
                <a:solidFill>
                  <a:srgbClr val="FFFF00"/>
                </a:solidFill>
              </a:rPr>
              <a:t>نقاشی</a:t>
            </a:r>
            <a:endParaRPr lang="en-US" altLang="en-US" sz="5400" b="1" smtClean="0">
              <a:solidFill>
                <a:srgbClr val="FFFF00"/>
              </a:solidFill>
            </a:endParaRPr>
          </a:p>
        </p:txBody>
      </p:sp>
      <p:sp>
        <p:nvSpPr>
          <p:cNvPr id="136195" name="Rectangle 3"/>
          <p:cNvSpPr>
            <a:spLocks noGrp="1" noChangeArrowheads="1"/>
          </p:cNvSpPr>
          <p:nvPr>
            <p:ph type="body" idx="1"/>
          </p:nvPr>
        </p:nvSpPr>
        <p:spPr>
          <a:xfrm>
            <a:off x="179388" y="1311275"/>
            <a:ext cx="8856662" cy="3197225"/>
          </a:xfrm>
        </p:spPr>
        <p:txBody>
          <a:bodyPr/>
          <a:lstStyle/>
          <a:p>
            <a:pPr marL="284163" indent="-284163" algn="just" rtl="1" eaLnBrk="1" hangingPunct="1">
              <a:lnSpc>
                <a:spcPct val="120000"/>
              </a:lnSpc>
            </a:pPr>
            <a:r>
              <a:rPr lang="ar-SA" altLang="en-US" sz="3400" b="1" smtClean="0">
                <a:solidFill>
                  <a:schemeClr val="bg1"/>
                </a:solidFill>
              </a:rPr>
              <a:t>مينياتورهاى سبك بغدادى و شيرازى در سده هشتم و نهم هجرى بيشتر زير تأثير هنر چينى</a:t>
            </a:r>
            <a:r>
              <a:rPr lang="fa-IR" altLang="en-US" sz="3400" b="1" smtClean="0">
                <a:solidFill>
                  <a:schemeClr val="bg1"/>
                </a:solidFill>
              </a:rPr>
              <a:t> </a:t>
            </a:r>
            <a:r>
              <a:rPr lang="ar-SA" altLang="en-US" sz="3400" b="1" smtClean="0">
                <a:solidFill>
                  <a:schemeClr val="bg1"/>
                </a:solidFill>
              </a:rPr>
              <a:t>عهد ايلخانى قرار داشت و به منظره سازى و پرداختن شكل جانوران با توجه به جزئيات طبيعت</a:t>
            </a:r>
            <a:r>
              <a:rPr lang="fa-IR" altLang="en-US" sz="3400" b="1" smtClean="0">
                <a:solidFill>
                  <a:schemeClr val="bg1"/>
                </a:solidFill>
              </a:rPr>
              <a:t> </a:t>
            </a:r>
            <a:r>
              <a:rPr lang="ar-SA" altLang="en-US" sz="3400" b="1" smtClean="0">
                <a:solidFill>
                  <a:schemeClr val="bg1"/>
                </a:solidFill>
              </a:rPr>
              <a:t>معطوف بود.</a:t>
            </a:r>
            <a:endParaRPr lang="fa-IR" altLang="en-US" sz="3400" b="1" smtClean="0">
              <a:solidFill>
                <a:schemeClr val="bg1"/>
              </a:solidFill>
            </a:endParaRPr>
          </a:p>
          <a:p>
            <a:pPr marL="284163" indent="-284163" algn="just" rtl="1" eaLnBrk="1" hangingPunct="1">
              <a:lnSpc>
                <a:spcPct val="120000"/>
              </a:lnSpc>
            </a:pPr>
            <a:r>
              <a:rPr lang="ar-SA" altLang="en-US" sz="3400" b="1" smtClean="0">
                <a:solidFill>
                  <a:schemeClr val="bg1"/>
                </a:solidFill>
              </a:rPr>
              <a:t>اين شيوه نو و پرجاذبه در مجالسى كه هنرمند بغدادى، </a:t>
            </a:r>
            <a:r>
              <a:rPr lang="fa-IR" altLang="en-US" sz="3400" b="1" smtClean="0">
                <a:solidFill>
                  <a:schemeClr val="bg1"/>
                </a:solidFill>
              </a:rPr>
              <a:t>جنید </a:t>
            </a:r>
            <a:r>
              <a:rPr lang="ar-SA" altLang="en-US" sz="3400" b="1" smtClean="0">
                <a:solidFill>
                  <a:schemeClr val="bg1"/>
                </a:solidFill>
              </a:rPr>
              <a:t>به سال ٧٩٩ق براى منظومه</a:t>
            </a:r>
            <a:r>
              <a:rPr lang="fa-IR" altLang="en-US" sz="3400" b="1" smtClean="0">
                <a:solidFill>
                  <a:schemeClr val="bg1"/>
                </a:solidFill>
              </a:rPr>
              <a:t> </a:t>
            </a:r>
            <a:r>
              <a:rPr lang="ar-SA" altLang="en-US" sz="3400" b="1" smtClean="0">
                <a:solidFill>
                  <a:schemeClr val="bg1"/>
                </a:solidFill>
              </a:rPr>
              <a:t>عاشقانه خسرو و شيرين نظامى كشيده است، جلوه گر شد.</a:t>
            </a:r>
            <a:endParaRPr lang="fa-IR" altLang="en-US" sz="3400" b="1" smtClean="0">
              <a:solidFill>
                <a:schemeClr val="bg1"/>
              </a:solidFill>
            </a:endParaRPr>
          </a:p>
          <a:p>
            <a:pPr marL="284163" indent="-284163" algn="just" rtl="1" eaLnBrk="1" hangingPunct="1">
              <a:lnSpc>
                <a:spcPct val="120000"/>
              </a:lnSpc>
            </a:pPr>
            <a:endParaRPr lang="fa-IR" altLang="en-US" sz="3400" b="1" smtClean="0">
              <a:solidFill>
                <a:schemeClr val="bg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95288" y="53975"/>
            <a:ext cx="8229600" cy="1143000"/>
          </a:xfrm>
        </p:spPr>
        <p:txBody>
          <a:bodyPr/>
          <a:lstStyle/>
          <a:p>
            <a:pPr eaLnBrk="1" hangingPunct="1"/>
            <a:r>
              <a:rPr lang="fa-IR" altLang="en-US" sz="5400" b="1" smtClean="0">
                <a:solidFill>
                  <a:srgbClr val="FFFF00"/>
                </a:solidFill>
              </a:rPr>
              <a:t>نقاشی</a:t>
            </a:r>
            <a:endParaRPr lang="en-US" altLang="en-US" sz="5400" b="1" smtClean="0">
              <a:solidFill>
                <a:srgbClr val="FFFF00"/>
              </a:solidFill>
            </a:endParaRPr>
          </a:p>
        </p:txBody>
      </p:sp>
      <p:sp>
        <p:nvSpPr>
          <p:cNvPr id="138243" name="Rectangle 3"/>
          <p:cNvSpPr>
            <a:spLocks noGrp="1" noChangeArrowheads="1"/>
          </p:cNvSpPr>
          <p:nvPr>
            <p:ph type="body" idx="1"/>
          </p:nvPr>
        </p:nvSpPr>
        <p:spPr>
          <a:xfrm>
            <a:off x="107950" y="1455738"/>
            <a:ext cx="8964613" cy="3197225"/>
          </a:xfrm>
        </p:spPr>
        <p:txBody>
          <a:bodyPr/>
          <a:lstStyle/>
          <a:p>
            <a:pPr marL="284163" indent="-284163" algn="just" rtl="1" eaLnBrk="1" hangingPunct="1">
              <a:lnSpc>
                <a:spcPct val="120000"/>
              </a:lnSpc>
            </a:pPr>
            <a:r>
              <a:rPr lang="ar-SA" altLang="en-US" sz="3400" b="1" smtClean="0">
                <a:solidFill>
                  <a:schemeClr val="bg1"/>
                </a:solidFill>
              </a:rPr>
              <a:t>نگارگران در مينياتورسازى شيوه اى را ابداع كردند كه</a:t>
            </a:r>
            <a:r>
              <a:rPr lang="fa-IR" altLang="en-US" sz="3400" b="1" smtClean="0">
                <a:solidFill>
                  <a:schemeClr val="bg1"/>
                </a:solidFill>
              </a:rPr>
              <a:t> «مکتب </a:t>
            </a:r>
            <a:r>
              <a:rPr lang="ar-SA" altLang="en-US" sz="3400" b="1" smtClean="0">
                <a:solidFill>
                  <a:schemeClr val="bg1"/>
                </a:solidFill>
              </a:rPr>
              <a:t>هرات</a:t>
            </a:r>
            <a:r>
              <a:rPr lang="fa-IR" altLang="en-US" sz="3400" b="1" smtClean="0">
                <a:solidFill>
                  <a:schemeClr val="bg1"/>
                </a:solidFill>
              </a:rPr>
              <a:t>» </a:t>
            </a:r>
            <a:r>
              <a:rPr lang="ar-SA" altLang="en-US" sz="3400" b="1" smtClean="0">
                <a:solidFill>
                  <a:schemeClr val="bg1"/>
                </a:solidFill>
              </a:rPr>
              <a:t>خوانده شد و از آن پس، چندين نسل از هنرمندان، آن شيوه را سرمشق خود قرار دادند.</a:t>
            </a:r>
            <a:endParaRPr lang="fa-IR" altLang="en-US" sz="3400" b="1" smtClean="0">
              <a:solidFill>
                <a:schemeClr val="bg1"/>
              </a:solidFill>
            </a:endParaRPr>
          </a:p>
          <a:p>
            <a:pPr marL="284163" indent="-284163" algn="just" rtl="1" eaLnBrk="1" hangingPunct="1">
              <a:lnSpc>
                <a:spcPct val="120000"/>
              </a:lnSpc>
            </a:pPr>
            <a:r>
              <a:rPr lang="fa-IR" altLang="en-US" sz="3400" b="1" smtClean="0">
                <a:solidFill>
                  <a:schemeClr val="bg1"/>
                </a:solidFill>
              </a:rPr>
              <a:t>مینیاتور به سبک و شیوه هرات با آنچه در مکتب بغداد </a:t>
            </a:r>
            <a:r>
              <a:rPr lang="ar-SA" altLang="en-US" sz="3400" b="1" smtClean="0">
                <a:solidFill>
                  <a:schemeClr val="bg1"/>
                </a:solidFill>
              </a:rPr>
              <a:t>پديد مى آمد، كاملا</a:t>
            </a:r>
            <a:r>
              <a:rPr lang="fa-IR" altLang="en-US" sz="3400" b="1" smtClean="0">
                <a:solidFill>
                  <a:schemeClr val="bg1"/>
                </a:solidFill>
              </a:rPr>
              <a:t>ً</a:t>
            </a:r>
            <a:r>
              <a:rPr lang="ar-SA" altLang="en-US" sz="3400" b="1" smtClean="0">
                <a:solidFill>
                  <a:schemeClr val="bg1"/>
                </a:solidFill>
              </a:rPr>
              <a:t> متفاوت</a:t>
            </a:r>
            <a:r>
              <a:rPr lang="fa-IR" altLang="en-US" sz="3400" b="1" smtClean="0">
                <a:solidFill>
                  <a:schemeClr val="bg1"/>
                </a:solidFill>
              </a:rPr>
              <a:t> </a:t>
            </a:r>
            <a:r>
              <a:rPr lang="ar-SA" altLang="en-US" sz="3400" b="1" smtClean="0">
                <a:solidFill>
                  <a:schemeClr val="bg1"/>
                </a:solidFill>
              </a:rPr>
              <a:t>بود.</a:t>
            </a:r>
            <a:endParaRPr lang="fa-IR" altLang="en-US" sz="3400" b="1" smtClean="0">
              <a:solidFill>
                <a:schemeClr val="bg1"/>
              </a:solidFill>
            </a:endParaRPr>
          </a:p>
          <a:p>
            <a:pPr marL="284163" indent="-284163" algn="just" rtl="1" eaLnBrk="1" hangingPunct="1">
              <a:lnSpc>
                <a:spcPct val="120000"/>
              </a:lnSpc>
            </a:pPr>
            <a:r>
              <a:rPr lang="ar-SA" altLang="en-US" sz="3400" b="1" smtClean="0">
                <a:solidFill>
                  <a:schemeClr val="bg1"/>
                </a:solidFill>
              </a:rPr>
              <a:t>در مكتب هرات</a:t>
            </a:r>
            <a:r>
              <a:rPr lang="fa-IR" altLang="en-US" sz="3400" b="1" smtClean="0">
                <a:solidFill>
                  <a:schemeClr val="bg1"/>
                </a:solidFill>
              </a:rPr>
              <a:t> </a:t>
            </a:r>
            <a:r>
              <a:rPr lang="ar-SA" altLang="en-US" sz="3400" b="1" smtClean="0">
                <a:solidFill>
                  <a:schemeClr val="bg1"/>
                </a:solidFill>
              </a:rPr>
              <a:t>برخلاف مكتب بغداد طرحها ريزتر است و مردمان به درشت اندامى و فربهى مكتب بغداد نيستند.</a:t>
            </a:r>
            <a:endParaRPr lang="fa-IR" altLang="en-US" sz="3400" b="1" smtClean="0">
              <a:solidFill>
                <a:schemeClr val="bg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395288" y="198438"/>
            <a:ext cx="8229600" cy="1143000"/>
          </a:xfrm>
        </p:spPr>
        <p:txBody>
          <a:bodyPr/>
          <a:lstStyle/>
          <a:p>
            <a:pPr eaLnBrk="1" hangingPunct="1"/>
            <a:r>
              <a:rPr lang="fa-IR" altLang="en-US" sz="5400" b="1" smtClean="0">
                <a:solidFill>
                  <a:srgbClr val="FFFF00"/>
                </a:solidFill>
              </a:rPr>
              <a:t>نقاشی</a:t>
            </a:r>
            <a:endParaRPr lang="en-US" altLang="en-US" sz="5400" b="1" smtClean="0">
              <a:solidFill>
                <a:srgbClr val="FFFF00"/>
              </a:solidFill>
            </a:endParaRPr>
          </a:p>
        </p:txBody>
      </p:sp>
      <p:sp>
        <p:nvSpPr>
          <p:cNvPr id="140291" name="Rectangle 3"/>
          <p:cNvSpPr>
            <a:spLocks noGrp="1" noChangeArrowheads="1"/>
          </p:cNvSpPr>
          <p:nvPr>
            <p:ph type="body" idx="1"/>
          </p:nvPr>
        </p:nvSpPr>
        <p:spPr>
          <a:xfrm>
            <a:off x="395288" y="1384300"/>
            <a:ext cx="8497887" cy="3197225"/>
          </a:xfrm>
        </p:spPr>
        <p:txBody>
          <a:bodyPr/>
          <a:lstStyle/>
          <a:p>
            <a:pPr marL="284163" indent="-284163" algn="just" rtl="1" eaLnBrk="1" hangingPunct="1">
              <a:lnSpc>
                <a:spcPct val="120000"/>
              </a:lnSpc>
            </a:pPr>
            <a:endParaRPr lang="fa-IR" altLang="en-US" sz="3400" b="1" smtClean="0">
              <a:solidFill>
                <a:schemeClr val="bg1"/>
              </a:solidFill>
            </a:endParaRPr>
          </a:p>
          <a:p>
            <a:pPr marL="284163" indent="-284163" algn="just" rtl="1" eaLnBrk="1" hangingPunct="1">
              <a:lnSpc>
                <a:spcPct val="120000"/>
              </a:lnSpc>
            </a:pPr>
            <a:r>
              <a:rPr lang="ar-SA" altLang="en-US" sz="4200" b="1" smtClean="0">
                <a:solidFill>
                  <a:schemeClr val="bg1"/>
                </a:solidFill>
              </a:rPr>
              <a:t>هنرمندان شيرازى در روزگار فرمانروايى تركمانان</a:t>
            </a:r>
            <a:r>
              <a:rPr lang="fa-IR" altLang="en-US" sz="4200" b="1" smtClean="0">
                <a:solidFill>
                  <a:schemeClr val="bg1"/>
                </a:solidFill>
              </a:rPr>
              <a:t> </a:t>
            </a:r>
            <a:r>
              <a:rPr lang="ar-SA" altLang="en-US" sz="4200" b="1" smtClean="0">
                <a:solidFill>
                  <a:schemeClr val="bg1"/>
                </a:solidFill>
              </a:rPr>
              <a:t>«آق قوينلو» و «قراقوينلو» به شيوه اى نو دست</a:t>
            </a:r>
            <a:r>
              <a:rPr lang="fa-IR" altLang="en-US" sz="4200" b="1" smtClean="0">
                <a:solidFill>
                  <a:schemeClr val="bg1"/>
                </a:solidFill>
              </a:rPr>
              <a:t> </a:t>
            </a:r>
            <a:r>
              <a:rPr lang="ar-SA" altLang="en-US" sz="4200" b="1" smtClean="0">
                <a:solidFill>
                  <a:schemeClr val="bg1"/>
                </a:solidFill>
              </a:rPr>
              <a:t>يافته بودند</a:t>
            </a:r>
            <a:r>
              <a:rPr lang="fa-IR" altLang="en-US" sz="4200" b="1" smtClean="0">
                <a:solidFill>
                  <a:schemeClr val="bg1"/>
                </a:solidFill>
              </a:rPr>
              <a:t> </a:t>
            </a:r>
            <a:r>
              <a:rPr lang="ar-SA" altLang="en-US" sz="4200" b="1" smtClean="0">
                <a:solidFill>
                  <a:schemeClr val="bg1"/>
                </a:solidFill>
              </a:rPr>
              <a:t>كه به شيوه</a:t>
            </a:r>
            <a:r>
              <a:rPr lang="fa-IR" altLang="en-US" sz="4200" b="1" smtClean="0">
                <a:solidFill>
                  <a:schemeClr val="bg1"/>
                </a:solidFill>
              </a:rPr>
              <a:t> </a:t>
            </a:r>
            <a:r>
              <a:rPr lang="ar-SA" altLang="en-US" sz="4200" b="1" smtClean="0">
                <a:solidFill>
                  <a:schemeClr val="bg1"/>
                </a:solidFill>
              </a:rPr>
              <a:t>«تركمان» </a:t>
            </a:r>
            <a:r>
              <a:rPr lang="fa-IR" altLang="en-US" sz="4200" b="1" smtClean="0">
                <a:solidFill>
                  <a:schemeClr val="bg1"/>
                </a:solidFill>
              </a:rPr>
              <a:t>معروف شد.</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395288" y="53975"/>
            <a:ext cx="8229600" cy="1143000"/>
          </a:xfrm>
        </p:spPr>
        <p:txBody>
          <a:bodyPr/>
          <a:lstStyle/>
          <a:p>
            <a:pPr eaLnBrk="1" hangingPunct="1"/>
            <a:r>
              <a:rPr lang="fa-IR" altLang="en-US" sz="5400" b="1" smtClean="0">
                <a:solidFill>
                  <a:srgbClr val="FFFF00"/>
                </a:solidFill>
              </a:rPr>
              <a:t>نقاشی</a:t>
            </a:r>
            <a:endParaRPr lang="en-US" altLang="en-US" sz="5400" b="1" smtClean="0">
              <a:solidFill>
                <a:srgbClr val="FFFF00"/>
              </a:solidFill>
            </a:endParaRPr>
          </a:p>
        </p:txBody>
      </p:sp>
      <p:sp>
        <p:nvSpPr>
          <p:cNvPr id="142339" name="Rectangle 3"/>
          <p:cNvSpPr>
            <a:spLocks noGrp="1" noChangeArrowheads="1"/>
          </p:cNvSpPr>
          <p:nvPr>
            <p:ph type="body" idx="1"/>
          </p:nvPr>
        </p:nvSpPr>
        <p:spPr>
          <a:xfrm>
            <a:off x="395288" y="1268413"/>
            <a:ext cx="8353425" cy="3197225"/>
          </a:xfrm>
        </p:spPr>
        <p:txBody>
          <a:bodyPr/>
          <a:lstStyle/>
          <a:p>
            <a:pPr marL="284163" indent="-284163" algn="just" rtl="1" eaLnBrk="1" hangingPunct="1">
              <a:lnSpc>
                <a:spcPct val="120000"/>
              </a:lnSpc>
            </a:pPr>
            <a:r>
              <a:rPr lang="ar-SA" altLang="en-US" b="1" smtClean="0">
                <a:solidFill>
                  <a:schemeClr val="bg1"/>
                </a:solidFill>
              </a:rPr>
              <a:t>فرزندان و نوادگان</a:t>
            </a:r>
            <a:r>
              <a:rPr lang="fa-IR" altLang="en-US" b="1" smtClean="0">
                <a:solidFill>
                  <a:schemeClr val="bg1"/>
                </a:solidFill>
              </a:rPr>
              <a:t> تیمور</a:t>
            </a:r>
            <a:r>
              <a:rPr lang="ar-SA" altLang="en-US" b="1" smtClean="0">
                <a:solidFill>
                  <a:schemeClr val="bg1"/>
                </a:solidFill>
              </a:rPr>
              <a:t>،</a:t>
            </a:r>
            <a:r>
              <a:rPr lang="fa-IR" altLang="en-US" b="1" smtClean="0">
                <a:solidFill>
                  <a:schemeClr val="bg1"/>
                </a:solidFill>
              </a:rPr>
              <a:t> </a:t>
            </a:r>
            <a:r>
              <a:rPr lang="ar-SA" altLang="en-US" b="1" smtClean="0">
                <a:solidFill>
                  <a:schemeClr val="bg1"/>
                </a:solidFill>
              </a:rPr>
              <a:t>به ويژه شاهرخ و بايسنقر و </a:t>
            </a:r>
            <a:r>
              <a:rPr lang="fa-IR" altLang="en-US" b="1" smtClean="0">
                <a:solidFill>
                  <a:schemeClr val="bg1"/>
                </a:solidFill>
              </a:rPr>
              <a:t> </a:t>
            </a:r>
            <a:r>
              <a:rPr lang="ar-SA" altLang="en-US" b="1" smtClean="0">
                <a:solidFill>
                  <a:schemeClr val="bg1"/>
                </a:solidFill>
              </a:rPr>
              <a:t>الغ بيگ و سلطان حسين بايقرا - كه وارث</a:t>
            </a:r>
            <a:r>
              <a:rPr lang="fa-IR" altLang="en-US" b="1" smtClean="0">
                <a:solidFill>
                  <a:schemeClr val="bg1"/>
                </a:solidFill>
              </a:rPr>
              <a:t> </a:t>
            </a:r>
            <a:r>
              <a:rPr lang="ar-SA" altLang="en-US" b="1" smtClean="0">
                <a:solidFill>
                  <a:schemeClr val="bg1"/>
                </a:solidFill>
              </a:rPr>
              <a:t>شهرهاى ثروتمند و پرجمعيت هرات و سمرقند شده بودند - در قلمرو تيموريان مدرسه ها،</a:t>
            </a:r>
            <a:r>
              <a:rPr lang="fa-IR" altLang="en-US" b="1" smtClean="0">
                <a:solidFill>
                  <a:schemeClr val="bg1"/>
                </a:solidFill>
              </a:rPr>
              <a:t> </a:t>
            </a:r>
            <a:r>
              <a:rPr lang="ar-SA" altLang="en-US" b="1" smtClean="0">
                <a:solidFill>
                  <a:schemeClr val="bg1"/>
                </a:solidFill>
              </a:rPr>
              <a:t>مسجدها، كتابخانه ها و هنركده هاى متعدد برپا داشتند و به ويژه آن تيره از فرزندزادگان تيمور، كه</a:t>
            </a:r>
            <a:r>
              <a:rPr lang="fa-IR" altLang="en-US" b="1" smtClean="0">
                <a:solidFill>
                  <a:schemeClr val="bg1"/>
                </a:solidFill>
              </a:rPr>
              <a:t> </a:t>
            </a:r>
            <a:r>
              <a:rPr lang="ar-SA" altLang="en-US" b="1" smtClean="0">
                <a:solidFill>
                  <a:schemeClr val="bg1"/>
                </a:solidFill>
              </a:rPr>
              <a:t>با نام</a:t>
            </a:r>
            <a:r>
              <a:rPr lang="fa-IR" altLang="en-US" b="1" smtClean="0">
                <a:solidFill>
                  <a:schemeClr val="bg1"/>
                </a:solidFill>
              </a:rPr>
              <a:t> </a:t>
            </a:r>
            <a:r>
              <a:rPr lang="ar-SA" altLang="en-US" b="1" smtClean="0">
                <a:solidFill>
                  <a:schemeClr val="bg1"/>
                </a:solidFill>
              </a:rPr>
              <a:t>«گوركانيان هند»</a:t>
            </a:r>
            <a:r>
              <a:rPr lang="fa-IR" altLang="en-US" b="1" smtClean="0">
                <a:solidFill>
                  <a:schemeClr val="bg1"/>
                </a:solidFill>
              </a:rPr>
              <a:t> </a:t>
            </a:r>
            <a:r>
              <a:rPr lang="ar-SA" altLang="en-US" b="1" smtClean="0">
                <a:solidFill>
                  <a:schemeClr val="bg1"/>
                </a:solidFill>
              </a:rPr>
              <a:t>يا</a:t>
            </a:r>
            <a:r>
              <a:rPr lang="fa-IR" altLang="en-US" b="1" smtClean="0">
                <a:solidFill>
                  <a:schemeClr val="bg1"/>
                </a:solidFill>
              </a:rPr>
              <a:t> </a:t>
            </a:r>
            <a:r>
              <a:rPr lang="ar-SA" altLang="en-US" b="1" smtClean="0">
                <a:solidFill>
                  <a:schemeClr val="bg1"/>
                </a:solidFill>
              </a:rPr>
              <a:t>«حكومت مغولى كبير هند»</a:t>
            </a:r>
            <a:r>
              <a:rPr lang="fa-IR" altLang="en-US" b="1" smtClean="0">
                <a:solidFill>
                  <a:schemeClr val="bg1"/>
                </a:solidFill>
              </a:rPr>
              <a:t> </a:t>
            </a:r>
            <a:r>
              <a:rPr lang="ar-SA" altLang="en-US" b="1" smtClean="0">
                <a:solidFill>
                  <a:schemeClr val="bg1"/>
                </a:solidFill>
              </a:rPr>
              <a:t>معروف شدند، مسبب ايجاد آثار هنرى فراوان</a:t>
            </a:r>
            <a:r>
              <a:rPr lang="fa-IR" altLang="en-US" b="1" smtClean="0">
                <a:solidFill>
                  <a:schemeClr val="bg1"/>
                </a:solidFill>
              </a:rPr>
              <a:t> </a:t>
            </a:r>
            <a:r>
              <a:rPr lang="ar-SA" altLang="en-US" b="1" smtClean="0">
                <a:solidFill>
                  <a:schemeClr val="bg1"/>
                </a:solidFill>
              </a:rPr>
              <a:t>در زمينه هاى معمارى و كاشى سازى و نگارگرى در سنگ مرمر و مينياتورسازى شدند.</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395288" y="-161925"/>
            <a:ext cx="8229600" cy="1143000"/>
          </a:xfrm>
        </p:spPr>
        <p:txBody>
          <a:bodyPr/>
          <a:lstStyle/>
          <a:p>
            <a:pPr eaLnBrk="1" hangingPunct="1"/>
            <a:r>
              <a:rPr lang="fa-IR" altLang="en-US" sz="5400" b="1" smtClean="0">
                <a:solidFill>
                  <a:srgbClr val="FFFF00"/>
                </a:solidFill>
              </a:rPr>
              <a:t>نقاشی</a:t>
            </a:r>
            <a:endParaRPr lang="en-US" altLang="en-US" sz="5400" b="1" smtClean="0">
              <a:solidFill>
                <a:srgbClr val="FFFF00"/>
              </a:solidFill>
            </a:endParaRPr>
          </a:p>
        </p:txBody>
      </p:sp>
      <p:sp>
        <p:nvSpPr>
          <p:cNvPr id="144387" name="Rectangle 3"/>
          <p:cNvSpPr>
            <a:spLocks noGrp="1" noChangeArrowheads="1"/>
          </p:cNvSpPr>
          <p:nvPr>
            <p:ph type="body" idx="1"/>
          </p:nvPr>
        </p:nvSpPr>
        <p:spPr>
          <a:xfrm>
            <a:off x="107950" y="1125538"/>
            <a:ext cx="8964613" cy="3197225"/>
          </a:xfrm>
        </p:spPr>
        <p:txBody>
          <a:bodyPr/>
          <a:lstStyle/>
          <a:p>
            <a:pPr marL="284163" indent="-284163" algn="just" rtl="1" eaLnBrk="1" hangingPunct="1">
              <a:lnSpc>
                <a:spcPct val="120000"/>
              </a:lnSpc>
            </a:pPr>
            <a:r>
              <a:rPr lang="ar-SA" altLang="en-US" sz="2800" b="1" smtClean="0">
                <a:solidFill>
                  <a:schemeClr val="bg1"/>
                </a:solidFill>
              </a:rPr>
              <a:t>در </a:t>
            </a:r>
            <a:r>
              <a:rPr lang="fa-IR" altLang="en-US" sz="2800" b="1" smtClean="0">
                <a:solidFill>
                  <a:schemeClr val="bg1"/>
                </a:solidFill>
              </a:rPr>
              <a:t>اواخر </a:t>
            </a:r>
            <a:r>
              <a:rPr lang="ar-SA" altLang="en-US" sz="2800" b="1" smtClean="0">
                <a:solidFill>
                  <a:schemeClr val="bg1"/>
                </a:solidFill>
              </a:rPr>
              <a:t>س</a:t>
            </a:r>
            <a:r>
              <a:rPr lang="fa-IR" altLang="en-US" sz="2800" b="1" smtClean="0">
                <a:solidFill>
                  <a:schemeClr val="bg1"/>
                </a:solidFill>
              </a:rPr>
              <a:t>ده نهم هجری </a:t>
            </a:r>
            <a:r>
              <a:rPr lang="ar-SA" altLang="en-US" sz="2800" b="1" smtClean="0">
                <a:solidFill>
                  <a:schemeClr val="bg1"/>
                </a:solidFill>
              </a:rPr>
              <a:t>كودكى ديده به جهان گشود كه بهزاد نام گرفت و چون بالنده گشت در دربار</a:t>
            </a:r>
            <a:r>
              <a:rPr lang="fa-IR" altLang="en-US" sz="2800" b="1" smtClean="0">
                <a:solidFill>
                  <a:schemeClr val="bg1"/>
                </a:solidFill>
              </a:rPr>
              <a:t> </a:t>
            </a:r>
            <a:r>
              <a:rPr lang="ar-SA" altLang="en-US" sz="2800" b="1" smtClean="0">
                <a:solidFill>
                  <a:schemeClr val="bg1"/>
                </a:solidFill>
              </a:rPr>
              <a:t>سلطان حسين بايقرا در هرات به كار پرداخت و چيزى نگذشت كه نامش در نقاشى ايرا نى جاودانه</a:t>
            </a:r>
            <a:r>
              <a:rPr lang="fa-IR" altLang="en-US" sz="2800" b="1" smtClean="0">
                <a:solidFill>
                  <a:schemeClr val="bg1"/>
                </a:solidFill>
              </a:rPr>
              <a:t> </a:t>
            </a:r>
            <a:r>
              <a:rPr lang="ar-SA" altLang="en-US" sz="2800" b="1" smtClean="0">
                <a:solidFill>
                  <a:schemeClr val="bg1"/>
                </a:solidFill>
              </a:rPr>
              <a:t>شد.</a:t>
            </a:r>
            <a:endParaRPr lang="fa-IR" altLang="en-US" sz="2800" b="1" smtClean="0">
              <a:solidFill>
                <a:schemeClr val="bg1"/>
              </a:solidFill>
            </a:endParaRPr>
          </a:p>
          <a:p>
            <a:pPr marL="284163" indent="-284163" algn="just" rtl="1" eaLnBrk="1" hangingPunct="1">
              <a:lnSpc>
                <a:spcPct val="120000"/>
              </a:lnSpc>
            </a:pPr>
            <a:r>
              <a:rPr lang="ar-SA" altLang="en-US" sz="2800" b="1" smtClean="0">
                <a:solidFill>
                  <a:schemeClr val="bg1"/>
                </a:solidFill>
              </a:rPr>
              <a:t>كمال</a:t>
            </a:r>
            <a:r>
              <a:rPr lang="fa-IR" altLang="en-US" sz="2800" b="1" smtClean="0">
                <a:solidFill>
                  <a:schemeClr val="bg1"/>
                </a:solidFill>
              </a:rPr>
              <a:t> </a:t>
            </a:r>
            <a:r>
              <a:rPr lang="ar-SA" altLang="en-US" sz="2800" b="1" smtClean="0">
                <a:solidFill>
                  <a:schemeClr val="bg1"/>
                </a:solidFill>
              </a:rPr>
              <a:t>الدين بهزاد، شيوه اى نو در پيش گرفت و در آن به وصف جزئيات واقعى زندگى روزانه</a:t>
            </a:r>
            <a:r>
              <a:rPr lang="fa-IR" altLang="en-US" sz="2800" b="1" smtClean="0">
                <a:solidFill>
                  <a:schemeClr val="bg1"/>
                </a:solidFill>
              </a:rPr>
              <a:t> </a:t>
            </a:r>
            <a:r>
              <a:rPr lang="ar-SA" altLang="en-US" sz="2800" b="1" smtClean="0">
                <a:solidFill>
                  <a:schemeClr val="bg1"/>
                </a:solidFill>
              </a:rPr>
              <a:t>پرداخت و براى نخستين بار مجالسى چون مستى درباريان، كارهاى باغبانان، مراسم تشييع جنازه در</a:t>
            </a:r>
            <a:r>
              <a:rPr lang="fa-IR" altLang="en-US" sz="2800" b="1" smtClean="0">
                <a:solidFill>
                  <a:schemeClr val="bg1"/>
                </a:solidFill>
              </a:rPr>
              <a:t> </a:t>
            </a:r>
            <a:r>
              <a:rPr lang="ar-SA" altLang="en-US" sz="2800" b="1" smtClean="0">
                <a:solidFill>
                  <a:schemeClr val="bg1"/>
                </a:solidFill>
              </a:rPr>
              <a:t>گورستان، تدارك وسايل ضيافت توسط گماشتگان، و مانند آن را بر پرده آورد.</a:t>
            </a:r>
            <a:endParaRPr lang="fa-IR" altLang="en-US" sz="2800" b="1" smtClean="0">
              <a:solidFill>
                <a:schemeClr val="bg1"/>
              </a:solidFill>
            </a:endParaRPr>
          </a:p>
          <a:p>
            <a:pPr marL="284163" indent="-284163" algn="just" rtl="1" eaLnBrk="1" hangingPunct="1">
              <a:lnSpc>
                <a:spcPct val="120000"/>
              </a:lnSpc>
            </a:pPr>
            <a:r>
              <a:rPr lang="ar-SA" altLang="en-US" sz="2800" b="1" smtClean="0">
                <a:solidFill>
                  <a:schemeClr val="bg1"/>
                </a:solidFill>
              </a:rPr>
              <a:t>بهزاد براى خمسه نظامى و به ويژه براى ليلى و مجنون</a:t>
            </a:r>
            <a:r>
              <a:rPr lang="fa-IR" altLang="en-US" sz="2800" b="1" smtClean="0">
                <a:solidFill>
                  <a:schemeClr val="bg1"/>
                </a:solidFill>
              </a:rPr>
              <a:t> </a:t>
            </a:r>
            <a:r>
              <a:rPr lang="ar-SA" altLang="en-US" sz="2800" b="1" smtClean="0">
                <a:solidFill>
                  <a:schemeClr val="bg1"/>
                </a:solidFill>
              </a:rPr>
              <a:t>مجالسى زيبا از مينياتور آفريد و چنان نام آور شد كه هنرمندان ديگر مايل بودند نام او را زير آثار</a:t>
            </a:r>
            <a:r>
              <a:rPr lang="fa-IR" altLang="en-US" sz="2800" b="1" smtClean="0">
                <a:solidFill>
                  <a:schemeClr val="bg1"/>
                </a:solidFill>
              </a:rPr>
              <a:t> </a:t>
            </a:r>
            <a:r>
              <a:rPr lang="ar-SA" altLang="en-US" sz="2800" b="1" smtClean="0">
                <a:solidFill>
                  <a:schemeClr val="bg1"/>
                </a:solidFill>
              </a:rPr>
              <a:t>خود بگذارند </a:t>
            </a:r>
            <a:r>
              <a:rPr lang="fa-IR" altLang="en-US" sz="2800" b="1" smtClean="0">
                <a:solidFill>
                  <a:schemeClr val="bg1"/>
                </a:solidFill>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69875"/>
            <a:ext cx="8229600" cy="1143000"/>
          </a:xfrm>
        </p:spPr>
        <p:txBody>
          <a:bodyPr/>
          <a:lstStyle/>
          <a:p>
            <a:pPr eaLnBrk="1" hangingPunct="1"/>
            <a:r>
              <a:rPr lang="ar-SA" altLang="en-US" sz="5400" b="1" smtClean="0">
                <a:solidFill>
                  <a:srgbClr val="FFFF00"/>
                </a:solidFill>
              </a:rPr>
              <a:t>معمارى</a:t>
            </a:r>
            <a:endParaRPr lang="en-US" altLang="en-US" sz="5400" b="1" smtClean="0">
              <a:solidFill>
                <a:srgbClr val="FFFF00"/>
              </a:solidFill>
            </a:endParaRPr>
          </a:p>
        </p:txBody>
      </p:sp>
      <p:sp>
        <p:nvSpPr>
          <p:cNvPr id="19459" name="Rectangle 3"/>
          <p:cNvSpPr>
            <a:spLocks noGrp="1" noChangeArrowheads="1"/>
          </p:cNvSpPr>
          <p:nvPr>
            <p:ph type="body" idx="1"/>
          </p:nvPr>
        </p:nvSpPr>
        <p:spPr>
          <a:xfrm>
            <a:off x="323850" y="1887538"/>
            <a:ext cx="8567738" cy="3197225"/>
          </a:xfrm>
        </p:spPr>
        <p:txBody>
          <a:bodyPr/>
          <a:lstStyle/>
          <a:p>
            <a:pPr marL="284163" indent="-284163" algn="just" rtl="1" eaLnBrk="1" hangingPunct="1">
              <a:lnSpc>
                <a:spcPct val="120000"/>
              </a:lnSpc>
            </a:pPr>
            <a:r>
              <a:rPr lang="ar-SA" altLang="en-US" sz="3600" b="1" smtClean="0">
                <a:solidFill>
                  <a:schemeClr val="bg1"/>
                </a:solidFill>
              </a:rPr>
              <a:t>معمارى اسلامى در هيئت و شكل سه نوع بناى عمده به ظهور رسيد: </a:t>
            </a:r>
            <a:endParaRPr lang="fa-IR" altLang="en-US" sz="3600" b="1" smtClean="0">
              <a:solidFill>
                <a:schemeClr val="bg1"/>
              </a:solidFill>
            </a:endParaRPr>
          </a:p>
          <a:p>
            <a:pPr marL="284163" indent="-284163" algn="just" rtl="1" eaLnBrk="1" hangingPunct="1">
              <a:lnSpc>
                <a:spcPct val="120000"/>
              </a:lnSpc>
              <a:buFontTx/>
              <a:buNone/>
            </a:pPr>
            <a:r>
              <a:rPr lang="ar-SA" altLang="en-US" sz="3600" b="1" smtClean="0">
                <a:solidFill>
                  <a:schemeClr val="bg1"/>
                </a:solidFill>
              </a:rPr>
              <a:t>۱</a:t>
            </a:r>
            <a:r>
              <a:rPr lang="en-US" altLang="en-US" sz="3600" b="1" smtClean="0">
                <a:solidFill>
                  <a:schemeClr val="bg1"/>
                </a:solidFill>
              </a:rPr>
              <a:t>-</a:t>
            </a:r>
            <a:r>
              <a:rPr lang="fa-IR" altLang="en-US" sz="3600" b="1" smtClean="0">
                <a:solidFill>
                  <a:schemeClr val="bg1"/>
                </a:solidFill>
              </a:rPr>
              <a:t> </a:t>
            </a:r>
            <a:r>
              <a:rPr lang="ar-SA" altLang="en-US" sz="3600" b="1" smtClean="0">
                <a:solidFill>
                  <a:schemeClr val="bg1"/>
                </a:solidFill>
              </a:rPr>
              <a:t>مساجد</a:t>
            </a:r>
            <a:r>
              <a:rPr lang="fa-IR" altLang="en-US" sz="3600" b="1" smtClean="0">
                <a:solidFill>
                  <a:schemeClr val="bg1"/>
                </a:solidFill>
              </a:rPr>
              <a:t>؛</a:t>
            </a:r>
          </a:p>
          <a:p>
            <a:pPr marL="284163" indent="-284163" algn="just" rtl="1" eaLnBrk="1" hangingPunct="1">
              <a:lnSpc>
                <a:spcPct val="120000"/>
              </a:lnSpc>
              <a:buFontTx/>
              <a:buNone/>
            </a:pPr>
            <a:r>
              <a:rPr lang="ar-SA" altLang="en-US" sz="3600" b="1" smtClean="0">
                <a:solidFill>
                  <a:schemeClr val="bg1"/>
                </a:solidFill>
              </a:rPr>
              <a:t>۲</a:t>
            </a:r>
            <a:r>
              <a:rPr lang="en-US" altLang="en-US" sz="3600" b="1" smtClean="0">
                <a:solidFill>
                  <a:schemeClr val="bg1"/>
                </a:solidFill>
              </a:rPr>
              <a:t>-</a:t>
            </a:r>
            <a:r>
              <a:rPr lang="fa-IR" altLang="en-US" sz="3600" b="1" smtClean="0">
                <a:solidFill>
                  <a:schemeClr val="bg1"/>
                </a:solidFill>
              </a:rPr>
              <a:t> </a:t>
            </a:r>
            <a:r>
              <a:rPr lang="ar-SA" altLang="en-US" sz="3600" b="1" smtClean="0">
                <a:solidFill>
                  <a:schemeClr val="bg1"/>
                </a:solidFill>
              </a:rPr>
              <a:t>مدارس</a:t>
            </a:r>
            <a:r>
              <a:rPr lang="fa-IR" altLang="en-US" sz="3600" b="1" smtClean="0">
                <a:solidFill>
                  <a:schemeClr val="bg1"/>
                </a:solidFill>
              </a:rPr>
              <a:t>؛</a:t>
            </a:r>
          </a:p>
          <a:p>
            <a:pPr marL="284163" indent="-284163" algn="just" rtl="1" eaLnBrk="1" hangingPunct="1">
              <a:lnSpc>
                <a:spcPct val="120000"/>
              </a:lnSpc>
              <a:buFontTx/>
              <a:buNone/>
            </a:pPr>
            <a:r>
              <a:rPr lang="ar-SA" altLang="en-US" sz="3600" b="1" smtClean="0">
                <a:solidFill>
                  <a:schemeClr val="bg1"/>
                </a:solidFill>
              </a:rPr>
              <a:t>۳</a:t>
            </a:r>
            <a:r>
              <a:rPr lang="en-US" altLang="en-US" sz="3600" b="1" smtClean="0">
                <a:solidFill>
                  <a:schemeClr val="bg1"/>
                </a:solidFill>
              </a:rPr>
              <a:t>-</a:t>
            </a:r>
            <a:r>
              <a:rPr lang="fa-IR" altLang="en-US" sz="3600" b="1" smtClean="0">
                <a:solidFill>
                  <a:schemeClr val="bg1"/>
                </a:solidFill>
              </a:rPr>
              <a:t> آرامگاه ها</a:t>
            </a:r>
            <a:r>
              <a:rPr lang="ar-SA" altLang="en-US" sz="3600" b="1" smtClean="0">
                <a:solidFill>
                  <a:schemeClr val="bg1"/>
                </a:solidFill>
              </a:rPr>
              <a:t>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46088" y="53975"/>
            <a:ext cx="8229600" cy="1143000"/>
          </a:xfrm>
        </p:spPr>
        <p:txBody>
          <a:bodyPr/>
          <a:lstStyle/>
          <a:p>
            <a:pPr eaLnBrk="1" hangingPunct="1"/>
            <a:r>
              <a:rPr lang="fa-IR" altLang="en-US" sz="5400" b="1" smtClean="0">
                <a:solidFill>
                  <a:srgbClr val="FFFF00"/>
                </a:solidFill>
              </a:rPr>
              <a:t>نقاشی</a:t>
            </a:r>
            <a:endParaRPr lang="en-US" altLang="en-US" sz="5400" b="1" smtClean="0">
              <a:solidFill>
                <a:srgbClr val="FFFF00"/>
              </a:solidFill>
            </a:endParaRPr>
          </a:p>
        </p:txBody>
      </p:sp>
      <p:sp>
        <p:nvSpPr>
          <p:cNvPr id="146435" name="Rectangle 3"/>
          <p:cNvSpPr>
            <a:spLocks noGrp="1" noChangeArrowheads="1"/>
          </p:cNvSpPr>
          <p:nvPr>
            <p:ph type="body" idx="1"/>
          </p:nvPr>
        </p:nvSpPr>
        <p:spPr>
          <a:xfrm>
            <a:off x="395288" y="1311275"/>
            <a:ext cx="8497887" cy="3197225"/>
          </a:xfrm>
        </p:spPr>
        <p:txBody>
          <a:bodyPr/>
          <a:lstStyle/>
          <a:p>
            <a:pPr marL="284163" indent="-284163" algn="just" rtl="1" eaLnBrk="1" hangingPunct="1">
              <a:lnSpc>
                <a:spcPct val="120000"/>
              </a:lnSpc>
            </a:pPr>
            <a:r>
              <a:rPr lang="ar-SA" altLang="en-US" sz="3000" b="1" smtClean="0">
                <a:solidFill>
                  <a:schemeClr val="bg1"/>
                </a:solidFill>
              </a:rPr>
              <a:t>بهزاد، كه در زمان ازبكان از هرات به تبريز آمده بود، در عهد اسماعيل صفوى، رئيس كتابخانه</a:t>
            </a:r>
            <a:r>
              <a:rPr lang="fa-IR" altLang="en-US" sz="3000" b="1" smtClean="0">
                <a:solidFill>
                  <a:schemeClr val="bg1"/>
                </a:solidFill>
              </a:rPr>
              <a:t> </a:t>
            </a:r>
            <a:r>
              <a:rPr lang="ar-SA" altLang="en-US" sz="3000" b="1" smtClean="0">
                <a:solidFill>
                  <a:schemeClr val="bg1"/>
                </a:solidFill>
              </a:rPr>
              <a:t>سلطنتى و سرپرست نقاشان، خطاطان و صحافان شد.</a:t>
            </a:r>
            <a:endParaRPr lang="fa-IR" altLang="en-US" sz="3000" b="1" smtClean="0">
              <a:solidFill>
                <a:schemeClr val="bg1"/>
              </a:solidFill>
            </a:endParaRPr>
          </a:p>
          <a:p>
            <a:pPr marL="284163" indent="-284163" algn="just" rtl="1" eaLnBrk="1" hangingPunct="1">
              <a:lnSpc>
                <a:spcPct val="120000"/>
              </a:lnSpc>
            </a:pPr>
            <a:r>
              <a:rPr lang="ar-SA" altLang="en-US" sz="3000" b="1" smtClean="0">
                <a:solidFill>
                  <a:schemeClr val="bg1"/>
                </a:solidFill>
              </a:rPr>
              <a:t>شاه اسماعيل به تقليد و براى چشم و</a:t>
            </a:r>
            <a:r>
              <a:rPr lang="fa-IR" altLang="en-US" sz="3000" b="1" smtClean="0">
                <a:solidFill>
                  <a:schemeClr val="bg1"/>
                </a:solidFill>
              </a:rPr>
              <a:t> </a:t>
            </a:r>
            <a:r>
              <a:rPr lang="ar-SA" altLang="en-US" sz="3000" b="1" smtClean="0">
                <a:solidFill>
                  <a:schemeClr val="bg1"/>
                </a:solidFill>
              </a:rPr>
              <a:t>همچشمى </a:t>
            </a:r>
            <a:r>
              <a:rPr lang="fa-IR" altLang="en-US" sz="3000" b="1" smtClean="0">
                <a:solidFill>
                  <a:schemeClr val="bg1"/>
                </a:solidFill>
              </a:rPr>
              <a:t>با</a:t>
            </a:r>
            <a:r>
              <a:rPr lang="ar-SA" altLang="en-US" sz="3000" b="1" smtClean="0">
                <a:solidFill>
                  <a:schemeClr val="bg1"/>
                </a:solidFill>
              </a:rPr>
              <a:t> بايسنقر</a:t>
            </a:r>
            <a:r>
              <a:rPr lang="fa-IR" altLang="en-US" sz="3000" b="1" smtClean="0">
                <a:solidFill>
                  <a:schemeClr val="bg1"/>
                </a:solidFill>
              </a:rPr>
              <a:t>،</a:t>
            </a:r>
            <a:r>
              <a:rPr lang="ar-SA" altLang="en-US" sz="3000" b="1" smtClean="0">
                <a:solidFill>
                  <a:schemeClr val="bg1"/>
                </a:solidFill>
              </a:rPr>
              <a:t> كه</a:t>
            </a:r>
            <a:r>
              <a:rPr lang="fa-IR" altLang="en-US" sz="3000" b="1" smtClean="0">
                <a:solidFill>
                  <a:schemeClr val="bg1"/>
                </a:solidFill>
              </a:rPr>
              <a:t> به دستور او </a:t>
            </a:r>
            <a:r>
              <a:rPr lang="ar-SA" altLang="en-US" sz="3000" b="1" smtClean="0">
                <a:solidFill>
                  <a:schemeClr val="bg1"/>
                </a:solidFill>
              </a:rPr>
              <a:t>نسخه نفيسى از شاهنامه با مجالس زيبا ترتيب داده بود</a:t>
            </a:r>
            <a:r>
              <a:rPr lang="fa-IR" altLang="en-US" sz="3000" b="1" smtClean="0">
                <a:solidFill>
                  <a:schemeClr val="bg1"/>
                </a:solidFill>
              </a:rPr>
              <a:t>ند، </a:t>
            </a:r>
            <a:r>
              <a:rPr lang="ar-SA" altLang="en-US" sz="3000" b="1" smtClean="0">
                <a:solidFill>
                  <a:schemeClr val="bg1"/>
                </a:solidFill>
              </a:rPr>
              <a:t>دستو ر داد تا</a:t>
            </a:r>
            <a:r>
              <a:rPr lang="fa-IR" altLang="en-US" sz="3000" b="1" smtClean="0">
                <a:solidFill>
                  <a:schemeClr val="bg1"/>
                </a:solidFill>
              </a:rPr>
              <a:t> </a:t>
            </a:r>
            <a:r>
              <a:rPr lang="ar-SA" altLang="en-US" sz="3000" b="1" smtClean="0">
                <a:solidFill>
                  <a:schemeClr val="bg1"/>
                </a:solidFill>
              </a:rPr>
              <a:t>شاهنامه تهماسبى را با مجالس عالى به وجود آوردند</a:t>
            </a:r>
            <a:r>
              <a:rPr lang="fa-IR" altLang="en-US" sz="3000" b="1" smtClean="0">
                <a:solidFill>
                  <a:schemeClr val="bg1"/>
                </a:solidFill>
              </a:rPr>
              <a:t>.</a:t>
            </a:r>
          </a:p>
          <a:p>
            <a:pPr marL="284163" indent="-284163" algn="just" rtl="1" eaLnBrk="1" hangingPunct="1">
              <a:lnSpc>
                <a:spcPct val="120000"/>
              </a:lnSpc>
            </a:pPr>
            <a:r>
              <a:rPr lang="fa-IR" altLang="en-US" sz="3000" b="1" smtClean="0">
                <a:solidFill>
                  <a:schemeClr val="bg1"/>
                </a:solidFill>
              </a:rPr>
              <a:t>هم چنین</a:t>
            </a:r>
            <a:r>
              <a:rPr lang="ar-SA" altLang="en-US" sz="3000" b="1" smtClean="0">
                <a:solidFill>
                  <a:schemeClr val="bg1"/>
                </a:solidFill>
              </a:rPr>
              <a:t> يك نسخه نفيس از خمسه</a:t>
            </a:r>
            <a:r>
              <a:rPr lang="fa-IR" altLang="en-US" sz="3000" b="1" smtClean="0">
                <a:solidFill>
                  <a:schemeClr val="bg1"/>
                </a:solidFill>
              </a:rPr>
              <a:t> </a:t>
            </a:r>
            <a:r>
              <a:rPr lang="ar-SA" altLang="en-US" sz="3000" b="1" smtClean="0">
                <a:solidFill>
                  <a:schemeClr val="bg1"/>
                </a:solidFill>
              </a:rPr>
              <a:t>نظامى هم براى تهماسب مرتب گشت</a:t>
            </a:r>
            <a:r>
              <a:rPr lang="fa-IR" altLang="en-US" sz="3000" b="1" smtClean="0">
                <a:solidFill>
                  <a:schemeClr val="bg1"/>
                </a:solidFill>
              </a:rPr>
              <a: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395288" y="-161925"/>
            <a:ext cx="8229600" cy="1143000"/>
          </a:xfrm>
        </p:spPr>
        <p:txBody>
          <a:bodyPr/>
          <a:lstStyle/>
          <a:p>
            <a:pPr eaLnBrk="1" hangingPunct="1"/>
            <a:r>
              <a:rPr lang="fa-IR" altLang="en-US" sz="5400" b="1" smtClean="0">
                <a:solidFill>
                  <a:srgbClr val="FFFF00"/>
                </a:solidFill>
              </a:rPr>
              <a:t>نقاشی</a:t>
            </a:r>
            <a:endParaRPr lang="en-US" altLang="en-US" sz="5400" b="1" smtClean="0">
              <a:solidFill>
                <a:srgbClr val="FFFF00"/>
              </a:solidFill>
            </a:endParaRPr>
          </a:p>
        </p:txBody>
      </p:sp>
      <p:sp>
        <p:nvSpPr>
          <p:cNvPr id="148483" name="Rectangle 3"/>
          <p:cNvSpPr>
            <a:spLocks noGrp="1" noChangeArrowheads="1"/>
          </p:cNvSpPr>
          <p:nvPr>
            <p:ph type="body" idx="1"/>
          </p:nvPr>
        </p:nvSpPr>
        <p:spPr>
          <a:xfrm>
            <a:off x="107950" y="765175"/>
            <a:ext cx="8964613" cy="3197225"/>
          </a:xfrm>
        </p:spPr>
        <p:txBody>
          <a:bodyPr/>
          <a:lstStyle/>
          <a:p>
            <a:pPr marL="284163" indent="-284163" algn="just" rtl="1" eaLnBrk="1" hangingPunct="1">
              <a:lnSpc>
                <a:spcPct val="120000"/>
              </a:lnSpc>
            </a:pPr>
            <a:r>
              <a:rPr lang="ar-SA" altLang="en-US" sz="2900" b="1" smtClean="0">
                <a:solidFill>
                  <a:schemeClr val="bg1"/>
                </a:solidFill>
              </a:rPr>
              <a:t>از اواخر عهد تهماسب صفوى، هنرمندان مينياتورساز، به جاى كشيدن مجالس پرتجمّل و</a:t>
            </a:r>
            <a:r>
              <a:rPr lang="fa-IR" altLang="en-US" sz="2900" b="1" smtClean="0">
                <a:solidFill>
                  <a:schemeClr val="bg1"/>
                </a:solidFill>
              </a:rPr>
              <a:t> </a:t>
            </a:r>
            <a:r>
              <a:rPr lang="ar-SA" altLang="en-US" sz="2900" b="1" smtClean="0">
                <a:solidFill>
                  <a:schemeClr val="bg1"/>
                </a:solidFill>
              </a:rPr>
              <a:t>تفصيل و مصور ساختن كتابهاى گران بهاى شاه و دربار، به كشيدن نقاشيهاى كوچك تر و</a:t>
            </a:r>
            <a:r>
              <a:rPr lang="fa-IR" altLang="en-US" sz="2900" b="1" smtClean="0">
                <a:solidFill>
                  <a:schemeClr val="bg1"/>
                </a:solidFill>
              </a:rPr>
              <a:t> </a:t>
            </a:r>
            <a:r>
              <a:rPr lang="ar-SA" altLang="en-US" sz="2900" b="1" smtClean="0">
                <a:solidFill>
                  <a:schemeClr val="bg1"/>
                </a:solidFill>
              </a:rPr>
              <a:t>انفرادى</a:t>
            </a:r>
            <a:r>
              <a:rPr lang="fa-IR" altLang="en-US" sz="2900" b="1" smtClean="0">
                <a:solidFill>
                  <a:schemeClr val="bg1"/>
                </a:solidFill>
              </a:rPr>
              <a:t> </a:t>
            </a:r>
            <a:r>
              <a:rPr lang="ar-SA" altLang="en-US" sz="2900" b="1" smtClean="0">
                <a:solidFill>
                  <a:schemeClr val="bg1"/>
                </a:solidFill>
              </a:rPr>
              <a:t>تر و ساختن مجلسهايى از زندگى روستائيان و شاعران و روحانيان و درباريان دست زدند تا</a:t>
            </a:r>
            <a:r>
              <a:rPr lang="fa-IR" altLang="en-US" sz="2900" b="1" smtClean="0">
                <a:solidFill>
                  <a:schemeClr val="bg1"/>
                </a:solidFill>
              </a:rPr>
              <a:t> </a:t>
            </a:r>
            <a:r>
              <a:rPr lang="ar-SA" altLang="en-US" sz="2900" b="1" smtClean="0">
                <a:solidFill>
                  <a:schemeClr val="bg1"/>
                </a:solidFill>
              </a:rPr>
              <a:t>بتوانند با نمونه هاى خوشنويسى خطاطان بزرگ در يك مجموعه شخصى جاى دهند.</a:t>
            </a:r>
            <a:endParaRPr lang="fa-IR" altLang="en-US" sz="2900" b="1" smtClean="0">
              <a:solidFill>
                <a:schemeClr val="bg1"/>
              </a:solidFill>
            </a:endParaRPr>
          </a:p>
          <a:p>
            <a:pPr marL="284163" indent="-284163" algn="just" rtl="1" eaLnBrk="1" hangingPunct="1">
              <a:lnSpc>
                <a:spcPct val="120000"/>
              </a:lnSpc>
            </a:pPr>
            <a:r>
              <a:rPr lang="ar-SA" altLang="en-US" sz="2900" b="1" smtClean="0">
                <a:solidFill>
                  <a:schemeClr val="bg1"/>
                </a:solidFill>
              </a:rPr>
              <a:t>در اين آثار،</a:t>
            </a:r>
            <a:r>
              <a:rPr lang="fa-IR" altLang="en-US" sz="2900" b="1" smtClean="0">
                <a:solidFill>
                  <a:schemeClr val="bg1"/>
                </a:solidFill>
              </a:rPr>
              <a:t> </a:t>
            </a:r>
            <a:r>
              <a:rPr lang="ar-SA" altLang="en-US" sz="2900" b="1" smtClean="0">
                <a:solidFill>
                  <a:schemeClr val="bg1"/>
                </a:solidFill>
              </a:rPr>
              <a:t>چهره يك يا دو تن را از ميان تركيبهاى بزرگ پيشين اقتباس كردند و پيكر انسانها را درشت تر از</a:t>
            </a:r>
            <a:r>
              <a:rPr lang="fa-IR" altLang="en-US" sz="2900" b="1" smtClean="0">
                <a:solidFill>
                  <a:schemeClr val="bg1"/>
                </a:solidFill>
              </a:rPr>
              <a:t> </a:t>
            </a:r>
            <a:r>
              <a:rPr lang="ar-SA" altLang="en-US" sz="2900" b="1" smtClean="0">
                <a:solidFill>
                  <a:schemeClr val="bg1"/>
                </a:solidFill>
              </a:rPr>
              <a:t>گذشته كشيدند.</a:t>
            </a:r>
            <a:endParaRPr lang="fa-IR" altLang="en-US" sz="2900" b="1" smtClean="0">
              <a:solidFill>
                <a:schemeClr val="bg1"/>
              </a:solidFill>
            </a:endParaRPr>
          </a:p>
          <a:p>
            <a:pPr marL="284163" indent="-284163" algn="just" rtl="1" eaLnBrk="1" hangingPunct="1">
              <a:lnSpc>
                <a:spcPct val="120000"/>
              </a:lnSpc>
            </a:pPr>
            <a:r>
              <a:rPr lang="fa-IR" altLang="en-US" sz="2900" b="1" smtClean="0">
                <a:solidFill>
                  <a:schemeClr val="bg1"/>
                </a:solidFill>
              </a:rPr>
              <a:t>در </a:t>
            </a:r>
            <a:r>
              <a:rPr lang="ar-SA" altLang="en-US" sz="2900" b="1" smtClean="0">
                <a:solidFill>
                  <a:schemeClr val="bg1"/>
                </a:solidFill>
              </a:rPr>
              <a:t>اصفهان عصر شاه عباس، نقاشيهاى يك يا دو تن از نقاشان برجسته رواج</a:t>
            </a:r>
            <a:r>
              <a:rPr lang="fa-IR" altLang="en-US" sz="2900" b="1" smtClean="0">
                <a:solidFill>
                  <a:schemeClr val="bg1"/>
                </a:solidFill>
              </a:rPr>
              <a:t> فراوان داشت </a:t>
            </a:r>
            <a:r>
              <a:rPr lang="ar-SA" altLang="en-US" sz="2900" b="1" smtClean="0">
                <a:solidFill>
                  <a:schemeClr val="bg1"/>
                </a:solidFill>
              </a:rPr>
              <a:t>و مورد پسند عموم قرار گرفت</a:t>
            </a:r>
            <a:r>
              <a:rPr lang="fa-IR" altLang="en-US" sz="2900" b="1" smtClean="0">
                <a:solidFill>
                  <a:schemeClr val="bg1"/>
                </a:solidFill>
              </a:rPr>
              <a:t>؛ </a:t>
            </a:r>
            <a:r>
              <a:rPr lang="ar-SA" altLang="en-US" sz="2900" b="1" smtClean="0">
                <a:solidFill>
                  <a:schemeClr val="bg1"/>
                </a:solidFill>
              </a:rPr>
              <a:t>آقا رضا</a:t>
            </a:r>
            <a:r>
              <a:rPr lang="fa-IR" altLang="en-US" sz="2900" b="1" smtClean="0">
                <a:solidFill>
                  <a:schemeClr val="bg1"/>
                </a:solidFill>
              </a:rPr>
              <a:t> و </a:t>
            </a:r>
            <a:r>
              <a:rPr lang="ar-SA" altLang="en-US" sz="2900" b="1" smtClean="0">
                <a:solidFill>
                  <a:schemeClr val="bg1"/>
                </a:solidFill>
              </a:rPr>
              <a:t>سپس</a:t>
            </a:r>
            <a:r>
              <a:rPr lang="fa-IR" altLang="en-US" sz="2900" b="1" smtClean="0">
                <a:solidFill>
                  <a:schemeClr val="bg1"/>
                </a:solidFill>
              </a:rPr>
              <a:t> </a:t>
            </a:r>
            <a:r>
              <a:rPr lang="ar-SA" altLang="en-US" sz="2900" b="1" smtClean="0">
                <a:solidFill>
                  <a:schemeClr val="bg1"/>
                </a:solidFill>
              </a:rPr>
              <a:t>رضا عباسى</a:t>
            </a:r>
            <a:r>
              <a:rPr lang="fa-IR" altLang="en-US" sz="2900" b="1" smtClean="0">
                <a:solidFill>
                  <a:schemeClr val="bg1"/>
                </a:solidFill>
              </a:rPr>
              <a:t> </a:t>
            </a:r>
            <a:r>
              <a:rPr lang="ar-SA" altLang="en-US" sz="2900" b="1" smtClean="0">
                <a:solidFill>
                  <a:schemeClr val="bg1"/>
                </a:solidFill>
              </a:rPr>
              <a:t>پيشوايان آن شيوه هنرى شناخته شدند.</a:t>
            </a:r>
            <a:endParaRPr lang="fa-IR" altLang="en-US" sz="2900" b="1" smtClean="0">
              <a:solidFill>
                <a:schemeClr val="bg1"/>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395288" y="-161925"/>
            <a:ext cx="8229600" cy="1143000"/>
          </a:xfrm>
        </p:spPr>
        <p:txBody>
          <a:bodyPr/>
          <a:lstStyle/>
          <a:p>
            <a:pPr eaLnBrk="1" hangingPunct="1"/>
            <a:r>
              <a:rPr lang="fa-IR" altLang="en-US" sz="5400" b="1" smtClean="0">
                <a:solidFill>
                  <a:srgbClr val="FFFF00"/>
                </a:solidFill>
              </a:rPr>
              <a:t>نقاشی</a:t>
            </a:r>
            <a:endParaRPr lang="en-US" altLang="en-US" sz="5400" b="1" smtClean="0">
              <a:solidFill>
                <a:srgbClr val="FFFF00"/>
              </a:solidFill>
            </a:endParaRPr>
          </a:p>
        </p:txBody>
      </p:sp>
      <p:sp>
        <p:nvSpPr>
          <p:cNvPr id="150531" name="Rectangle 3"/>
          <p:cNvSpPr>
            <a:spLocks noGrp="1" noChangeArrowheads="1"/>
          </p:cNvSpPr>
          <p:nvPr>
            <p:ph type="body" idx="1"/>
          </p:nvPr>
        </p:nvSpPr>
        <p:spPr>
          <a:xfrm>
            <a:off x="107950" y="908050"/>
            <a:ext cx="8964613" cy="3197225"/>
          </a:xfrm>
        </p:spPr>
        <p:txBody>
          <a:bodyPr/>
          <a:lstStyle/>
          <a:p>
            <a:pPr marL="284163" indent="-284163" algn="just" rtl="1" eaLnBrk="1" hangingPunct="1">
              <a:lnSpc>
                <a:spcPct val="120000"/>
              </a:lnSpc>
            </a:pPr>
            <a:r>
              <a:rPr lang="ar-SA" altLang="en-US" sz="3000" b="1" smtClean="0">
                <a:solidFill>
                  <a:schemeClr val="bg1"/>
                </a:solidFill>
              </a:rPr>
              <a:t>نامدارترين هنرمند اين سبك، رضا عباسى</a:t>
            </a:r>
            <a:r>
              <a:rPr lang="fa-IR" altLang="en-US" sz="3000" b="1" smtClean="0">
                <a:solidFill>
                  <a:schemeClr val="bg1"/>
                </a:solidFill>
              </a:rPr>
              <a:t>، در دربار </a:t>
            </a:r>
            <a:r>
              <a:rPr lang="ar-SA" altLang="en-US" sz="3000" b="1" smtClean="0">
                <a:solidFill>
                  <a:schemeClr val="bg1"/>
                </a:solidFill>
              </a:rPr>
              <a:t>شاه عباس</a:t>
            </a:r>
            <a:r>
              <a:rPr lang="fa-IR" altLang="en-US" sz="3000" b="1" smtClean="0">
                <a:solidFill>
                  <a:schemeClr val="bg1"/>
                </a:solidFill>
              </a:rPr>
              <a:t> بود </a:t>
            </a:r>
            <a:r>
              <a:rPr lang="ar-SA" altLang="en-US" sz="3000" b="1" smtClean="0">
                <a:solidFill>
                  <a:schemeClr val="bg1"/>
                </a:solidFill>
              </a:rPr>
              <a:t>و كارهاى او به </a:t>
            </a:r>
            <a:r>
              <a:rPr lang="fa-IR" altLang="en-US" sz="3000" b="1" smtClean="0">
                <a:solidFill>
                  <a:schemeClr val="bg1"/>
                </a:solidFill>
              </a:rPr>
              <a:t>سرعت </a:t>
            </a:r>
            <a:r>
              <a:rPr lang="ar-SA" altLang="en-US" sz="3000" b="1" smtClean="0">
                <a:solidFill>
                  <a:schemeClr val="bg1"/>
                </a:solidFill>
              </a:rPr>
              <a:t>سرمشق هنرمندان معاصر او و پس از او در نقاشى بر</a:t>
            </a:r>
            <a:r>
              <a:rPr lang="fa-IR" altLang="en-US" sz="3000" b="1" smtClean="0">
                <a:solidFill>
                  <a:schemeClr val="bg1"/>
                </a:solidFill>
              </a:rPr>
              <a:t> </a:t>
            </a:r>
            <a:r>
              <a:rPr lang="ar-SA" altLang="en-US" sz="3000" b="1" smtClean="0">
                <a:solidFill>
                  <a:schemeClr val="bg1"/>
                </a:solidFill>
              </a:rPr>
              <a:t>ديوارها و كاشيها شد و بسيارى از آثار ديوارى پرداخته به كاشى او، بر طاق نماهاى چهارباغ</a:t>
            </a:r>
            <a:r>
              <a:rPr lang="fa-IR" altLang="en-US" sz="3000" b="1" smtClean="0">
                <a:solidFill>
                  <a:schemeClr val="bg1"/>
                </a:solidFill>
              </a:rPr>
              <a:t> </a:t>
            </a:r>
            <a:r>
              <a:rPr lang="ar-SA" altLang="en-US" sz="3000" b="1" smtClean="0">
                <a:solidFill>
                  <a:schemeClr val="bg1"/>
                </a:solidFill>
              </a:rPr>
              <a:t>اصفهان نقش بست.</a:t>
            </a:r>
            <a:endParaRPr lang="fa-IR" altLang="en-US" sz="3000" b="1" smtClean="0">
              <a:solidFill>
                <a:schemeClr val="bg1"/>
              </a:solidFill>
            </a:endParaRPr>
          </a:p>
          <a:p>
            <a:pPr marL="284163" indent="-284163" algn="just" rtl="1" eaLnBrk="1" hangingPunct="1">
              <a:lnSpc>
                <a:spcPct val="120000"/>
              </a:lnSpc>
            </a:pPr>
            <a:r>
              <a:rPr lang="ar-SA" altLang="en-US" sz="3000" b="1" smtClean="0">
                <a:solidFill>
                  <a:schemeClr val="bg1"/>
                </a:solidFill>
              </a:rPr>
              <a:t>يك هنرمند نامى ديگر در ربع اوّل سده يازدهم هجرى</a:t>
            </a:r>
            <a:r>
              <a:rPr lang="fa-IR" altLang="en-US" sz="3000" b="1" smtClean="0">
                <a:solidFill>
                  <a:schemeClr val="bg1"/>
                </a:solidFill>
              </a:rPr>
              <a:t> معین مصوّر بود که </a:t>
            </a:r>
            <a:r>
              <a:rPr lang="ar-SA" altLang="en-US" sz="3000" b="1" smtClean="0">
                <a:solidFill>
                  <a:schemeClr val="bg1"/>
                </a:solidFill>
              </a:rPr>
              <a:t>به ويژه نقاشيهاى او در موضوعهاى افسانه اى و تاريخى شهرتى به هم رسانده بود.</a:t>
            </a:r>
            <a:endParaRPr lang="fa-IR" altLang="en-US" sz="3000" b="1" smtClean="0">
              <a:solidFill>
                <a:schemeClr val="bg1"/>
              </a:solidFill>
            </a:endParaRPr>
          </a:p>
          <a:p>
            <a:pPr marL="284163" indent="-284163" algn="just" rtl="1" eaLnBrk="1" hangingPunct="1">
              <a:lnSpc>
                <a:spcPct val="120000"/>
              </a:lnSpc>
            </a:pPr>
            <a:r>
              <a:rPr lang="ar-SA" altLang="en-US" sz="3000" b="1" smtClean="0">
                <a:solidFill>
                  <a:schemeClr val="bg1"/>
                </a:solidFill>
              </a:rPr>
              <a:t>با اين همه به</a:t>
            </a:r>
            <a:r>
              <a:rPr lang="fa-IR" altLang="en-US" sz="3000" b="1" smtClean="0">
                <a:solidFill>
                  <a:schemeClr val="bg1"/>
                </a:solidFill>
              </a:rPr>
              <a:t> </a:t>
            </a:r>
            <a:r>
              <a:rPr lang="ar-SA" altLang="en-US" sz="3000" b="1" smtClean="0">
                <a:solidFill>
                  <a:schemeClr val="bg1"/>
                </a:solidFill>
              </a:rPr>
              <a:t>گفته شاردن، شاه عباس مُرد و ايران عصر صفوى از پيشرفت باز ايستاد، اما انديشه و هنر ايرانى كه</a:t>
            </a:r>
            <a:r>
              <a:rPr lang="fa-IR" altLang="en-US" sz="3000" b="1" smtClean="0">
                <a:solidFill>
                  <a:schemeClr val="bg1"/>
                </a:solidFill>
              </a:rPr>
              <a:t> </a:t>
            </a:r>
            <a:r>
              <a:rPr lang="ar-SA" altLang="en-US" sz="3000" b="1" smtClean="0">
                <a:solidFill>
                  <a:schemeClr val="bg1"/>
                </a:solidFill>
              </a:rPr>
              <a:t>در سرزمينهاى غرب و شرق ايران پراكنده شده بود به زندگى خود ادامه داد.</a:t>
            </a:r>
            <a:endParaRPr lang="fa-IR" altLang="en-US" sz="3000" b="1" smtClean="0">
              <a:solidFill>
                <a:schemeClr val="bg1"/>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395288" y="-161925"/>
            <a:ext cx="8229600" cy="1143000"/>
          </a:xfrm>
        </p:spPr>
        <p:txBody>
          <a:bodyPr/>
          <a:lstStyle/>
          <a:p>
            <a:pPr eaLnBrk="1" hangingPunct="1"/>
            <a:r>
              <a:rPr lang="fa-IR" altLang="en-US" sz="5400" b="1" smtClean="0">
                <a:solidFill>
                  <a:srgbClr val="FFFF00"/>
                </a:solidFill>
              </a:rPr>
              <a:t>نقاشی</a:t>
            </a:r>
            <a:endParaRPr lang="en-US" altLang="en-US" sz="5400" b="1" smtClean="0">
              <a:solidFill>
                <a:srgbClr val="FFFF00"/>
              </a:solidFill>
            </a:endParaRPr>
          </a:p>
        </p:txBody>
      </p:sp>
      <p:sp>
        <p:nvSpPr>
          <p:cNvPr id="152579" name="Rectangle 3"/>
          <p:cNvSpPr>
            <a:spLocks noGrp="1" noChangeArrowheads="1"/>
          </p:cNvSpPr>
          <p:nvPr>
            <p:ph type="body" idx="1"/>
          </p:nvPr>
        </p:nvSpPr>
        <p:spPr>
          <a:xfrm>
            <a:off x="107950" y="765175"/>
            <a:ext cx="8964613" cy="3197225"/>
          </a:xfrm>
        </p:spPr>
        <p:txBody>
          <a:bodyPr/>
          <a:lstStyle/>
          <a:p>
            <a:pPr marL="284163" indent="-284163" algn="just" rtl="1" eaLnBrk="1" hangingPunct="1">
              <a:lnSpc>
                <a:spcPct val="120000"/>
              </a:lnSpc>
            </a:pPr>
            <a:r>
              <a:rPr lang="ar-SA" altLang="en-US" sz="2900" b="1" smtClean="0">
                <a:solidFill>
                  <a:schemeClr val="bg1"/>
                </a:solidFill>
              </a:rPr>
              <a:t> </a:t>
            </a:r>
            <a:r>
              <a:rPr lang="fa-IR" altLang="en-US" sz="2900" b="1" smtClean="0">
                <a:solidFill>
                  <a:schemeClr val="bg1"/>
                </a:solidFill>
              </a:rPr>
              <a:t>بابر میرزا، زاده تیمور و</a:t>
            </a:r>
            <a:r>
              <a:rPr lang="ar-SA" altLang="en-US" sz="2900" b="1" smtClean="0">
                <a:solidFill>
                  <a:schemeClr val="bg1"/>
                </a:solidFill>
              </a:rPr>
              <a:t> سر دودمان</a:t>
            </a:r>
            <a:r>
              <a:rPr lang="fa-IR" altLang="en-US" sz="2900" b="1" smtClean="0">
                <a:solidFill>
                  <a:schemeClr val="bg1"/>
                </a:solidFill>
              </a:rPr>
              <a:t> </a:t>
            </a:r>
            <a:r>
              <a:rPr lang="ar-SA" altLang="en-US" sz="2900" b="1" smtClean="0">
                <a:solidFill>
                  <a:schemeClr val="bg1"/>
                </a:solidFill>
              </a:rPr>
              <a:t>گوركانيان هند، چندان به هنر </a:t>
            </a:r>
            <a:r>
              <a:rPr lang="fa-IR" altLang="en-US" sz="2900" b="1" smtClean="0">
                <a:solidFill>
                  <a:schemeClr val="bg1"/>
                </a:solidFill>
              </a:rPr>
              <a:t>ن</a:t>
            </a:r>
            <a:r>
              <a:rPr lang="ar-SA" altLang="en-US" sz="2900" b="1" smtClean="0">
                <a:solidFill>
                  <a:schemeClr val="bg1"/>
                </a:solidFill>
              </a:rPr>
              <a:t>پردا</a:t>
            </a:r>
            <a:r>
              <a:rPr lang="fa-IR" altLang="en-US" sz="2900" b="1" smtClean="0">
                <a:solidFill>
                  <a:schemeClr val="bg1"/>
                </a:solidFill>
              </a:rPr>
              <a:t>خت</a:t>
            </a:r>
            <a:r>
              <a:rPr lang="ar-SA" altLang="en-US" sz="2900" b="1" smtClean="0">
                <a:solidFill>
                  <a:schemeClr val="bg1"/>
                </a:solidFill>
              </a:rPr>
              <a:t>، اما برخى از آثار مكتب</a:t>
            </a:r>
            <a:r>
              <a:rPr lang="fa-IR" altLang="en-US" sz="2900" b="1" smtClean="0">
                <a:solidFill>
                  <a:schemeClr val="bg1"/>
                </a:solidFill>
              </a:rPr>
              <a:t> </a:t>
            </a:r>
            <a:r>
              <a:rPr lang="ar-SA" altLang="en-US" sz="2900" b="1" smtClean="0">
                <a:solidFill>
                  <a:schemeClr val="bg1"/>
                </a:solidFill>
              </a:rPr>
              <a:t>هرات، به ويژه كارهاى بهزاد را گرد آورد.</a:t>
            </a:r>
            <a:endParaRPr lang="fa-IR" altLang="en-US" sz="2900" b="1" smtClean="0">
              <a:solidFill>
                <a:schemeClr val="bg1"/>
              </a:solidFill>
            </a:endParaRPr>
          </a:p>
          <a:p>
            <a:pPr marL="284163" indent="-284163" algn="just" rtl="1" eaLnBrk="1" hangingPunct="1">
              <a:lnSpc>
                <a:spcPct val="120000"/>
              </a:lnSpc>
            </a:pPr>
            <a:r>
              <a:rPr lang="ar-SA" altLang="en-US" sz="2900" b="1" smtClean="0">
                <a:solidFill>
                  <a:schemeClr val="bg1"/>
                </a:solidFill>
              </a:rPr>
              <a:t>شيوه مغولى هند در نقاشى از دل آميزه نگارگرى ايرانى و</a:t>
            </a:r>
            <a:r>
              <a:rPr lang="fa-IR" altLang="en-US" sz="2900" b="1" smtClean="0">
                <a:solidFill>
                  <a:schemeClr val="bg1"/>
                </a:solidFill>
              </a:rPr>
              <a:t> </a:t>
            </a:r>
            <a:r>
              <a:rPr lang="ar-SA" altLang="en-US" sz="2900" b="1" smtClean="0">
                <a:solidFill>
                  <a:schemeClr val="bg1"/>
                </a:solidFill>
              </a:rPr>
              <a:t>هندى بيرون آمد</a:t>
            </a:r>
            <a:r>
              <a:rPr lang="fa-IR" altLang="en-US" sz="2900" b="1" smtClean="0">
                <a:solidFill>
                  <a:schemeClr val="bg1"/>
                </a:solidFill>
              </a:rPr>
              <a:t> و </a:t>
            </a:r>
            <a:r>
              <a:rPr lang="ar-SA" altLang="en-US" sz="2900" b="1" smtClean="0">
                <a:solidFill>
                  <a:schemeClr val="bg1"/>
                </a:solidFill>
              </a:rPr>
              <a:t>مير</a:t>
            </a:r>
            <a:r>
              <a:rPr lang="fa-IR" altLang="en-US" sz="2900" b="1" smtClean="0">
                <a:solidFill>
                  <a:schemeClr val="bg1"/>
                </a:solidFill>
              </a:rPr>
              <a:t> </a:t>
            </a:r>
            <a:r>
              <a:rPr lang="ar-SA" altLang="en-US" sz="2900" b="1" smtClean="0">
                <a:solidFill>
                  <a:schemeClr val="bg1"/>
                </a:solidFill>
              </a:rPr>
              <a:t>سيّد</a:t>
            </a:r>
            <a:r>
              <a:rPr lang="fa-IR" altLang="en-US" sz="2900" b="1" smtClean="0">
                <a:solidFill>
                  <a:schemeClr val="bg1"/>
                </a:solidFill>
              </a:rPr>
              <a:t> </a:t>
            </a:r>
            <a:r>
              <a:rPr lang="ar-SA" altLang="en-US" sz="2900" b="1" smtClean="0">
                <a:solidFill>
                  <a:schemeClr val="bg1"/>
                </a:solidFill>
              </a:rPr>
              <a:t>على تبريزى</a:t>
            </a:r>
            <a:r>
              <a:rPr lang="fa-IR" altLang="en-US" sz="2900" b="1" smtClean="0">
                <a:solidFill>
                  <a:schemeClr val="bg1"/>
                </a:solidFill>
              </a:rPr>
              <a:t> و </a:t>
            </a:r>
            <a:r>
              <a:rPr lang="ar-SA" altLang="en-US" sz="2900" b="1" smtClean="0">
                <a:solidFill>
                  <a:schemeClr val="bg1"/>
                </a:solidFill>
              </a:rPr>
              <a:t>عبد</a:t>
            </a:r>
            <a:r>
              <a:rPr lang="fa-IR" altLang="en-US" sz="2900" b="1" smtClean="0">
                <a:solidFill>
                  <a:schemeClr val="bg1"/>
                </a:solidFill>
              </a:rPr>
              <a:t> </a:t>
            </a:r>
            <a:r>
              <a:rPr lang="ar-SA" altLang="en-US" sz="2900" b="1" smtClean="0">
                <a:solidFill>
                  <a:schemeClr val="bg1"/>
                </a:solidFill>
              </a:rPr>
              <a:t>الصمد شيرازى</a:t>
            </a:r>
            <a:r>
              <a:rPr lang="fa-IR" altLang="en-US" sz="2900" b="1" smtClean="0">
                <a:solidFill>
                  <a:schemeClr val="bg1"/>
                </a:solidFill>
              </a:rPr>
              <a:t> </a:t>
            </a:r>
            <a:r>
              <a:rPr lang="ar-SA" altLang="en-US" sz="2900" b="1" smtClean="0">
                <a:solidFill>
                  <a:schemeClr val="bg1"/>
                </a:solidFill>
              </a:rPr>
              <a:t>از صورتگرانى بودند كه با</a:t>
            </a:r>
            <a:r>
              <a:rPr lang="fa-IR" altLang="en-US" sz="2900" b="1" smtClean="0">
                <a:solidFill>
                  <a:schemeClr val="bg1"/>
                </a:solidFill>
              </a:rPr>
              <a:t> </a:t>
            </a:r>
            <a:r>
              <a:rPr lang="ar-SA" altLang="en-US" sz="2900" b="1" smtClean="0">
                <a:solidFill>
                  <a:schemeClr val="bg1"/>
                </a:solidFill>
              </a:rPr>
              <a:t>همكارى نگارگران هندى براى داستان</a:t>
            </a:r>
            <a:r>
              <a:rPr lang="fa-IR" altLang="en-US" sz="2900" b="1" smtClean="0">
                <a:solidFill>
                  <a:schemeClr val="bg1"/>
                </a:solidFill>
              </a:rPr>
              <a:t> </a:t>
            </a:r>
            <a:r>
              <a:rPr lang="ar-SA" altLang="en-US" sz="2900" b="1" smtClean="0">
                <a:solidFill>
                  <a:schemeClr val="bg1"/>
                </a:solidFill>
              </a:rPr>
              <a:t>«امير</a:t>
            </a:r>
            <a:r>
              <a:rPr lang="fa-IR" altLang="en-US" sz="2900" b="1" smtClean="0">
                <a:solidFill>
                  <a:schemeClr val="bg1"/>
                </a:solidFill>
              </a:rPr>
              <a:t> </a:t>
            </a:r>
            <a:r>
              <a:rPr lang="ar-SA" altLang="en-US" sz="2900" b="1" smtClean="0">
                <a:solidFill>
                  <a:schemeClr val="bg1"/>
                </a:solidFill>
              </a:rPr>
              <a:t>حمزه»</a:t>
            </a:r>
            <a:r>
              <a:rPr lang="fa-IR" altLang="en-US" sz="2900" b="1" smtClean="0">
                <a:solidFill>
                  <a:schemeClr val="bg1"/>
                </a:solidFill>
              </a:rPr>
              <a:t> </a:t>
            </a:r>
            <a:r>
              <a:rPr lang="ar-SA" altLang="en-US" sz="2900" b="1" smtClean="0">
                <a:solidFill>
                  <a:schemeClr val="bg1"/>
                </a:solidFill>
              </a:rPr>
              <a:t>مجلسهاى فراوان كشيدند و پايه گذار مكتب</a:t>
            </a:r>
            <a:r>
              <a:rPr lang="fa-IR" altLang="en-US" sz="2900" b="1" smtClean="0">
                <a:solidFill>
                  <a:schemeClr val="bg1"/>
                </a:solidFill>
              </a:rPr>
              <a:t> </a:t>
            </a:r>
            <a:r>
              <a:rPr lang="ar-SA" altLang="en-US" sz="2900" b="1" smtClean="0">
                <a:solidFill>
                  <a:schemeClr val="bg1"/>
                </a:solidFill>
              </a:rPr>
              <a:t>مغولى هند شدند.</a:t>
            </a:r>
            <a:endParaRPr lang="fa-IR" altLang="en-US" sz="2900" b="1" smtClean="0">
              <a:solidFill>
                <a:schemeClr val="bg1"/>
              </a:solidFill>
            </a:endParaRPr>
          </a:p>
          <a:p>
            <a:pPr marL="284163" indent="-284163" algn="just" rtl="1" eaLnBrk="1" hangingPunct="1">
              <a:lnSpc>
                <a:spcPct val="120000"/>
              </a:lnSpc>
            </a:pPr>
            <a:r>
              <a:rPr lang="ar-SA" altLang="en-US" sz="2900" b="1" smtClean="0">
                <a:solidFill>
                  <a:schemeClr val="bg1"/>
                </a:solidFill>
              </a:rPr>
              <a:t>يك رونويس از داستان اميرحمزه كه به يك هزا ر و چهارصد مجلس از كارهاى</a:t>
            </a:r>
            <a:r>
              <a:rPr lang="fa-IR" altLang="en-US" sz="2900" b="1" smtClean="0">
                <a:solidFill>
                  <a:schemeClr val="bg1"/>
                </a:solidFill>
              </a:rPr>
              <a:t> </a:t>
            </a:r>
            <a:r>
              <a:rPr lang="ar-SA" altLang="en-US" sz="2900" b="1" smtClean="0">
                <a:solidFill>
                  <a:schemeClr val="bg1"/>
                </a:solidFill>
              </a:rPr>
              <a:t>مير</a:t>
            </a:r>
            <a:r>
              <a:rPr lang="fa-IR" altLang="en-US" sz="2900" b="1" smtClean="0">
                <a:solidFill>
                  <a:schemeClr val="bg1"/>
                </a:solidFill>
              </a:rPr>
              <a:t> </a:t>
            </a:r>
            <a:r>
              <a:rPr lang="ar-SA" altLang="en-US" sz="2900" b="1" smtClean="0">
                <a:solidFill>
                  <a:schemeClr val="bg1"/>
                </a:solidFill>
              </a:rPr>
              <a:t>سيّد</a:t>
            </a:r>
            <a:r>
              <a:rPr lang="fa-IR" altLang="en-US" sz="2900" b="1" smtClean="0">
                <a:solidFill>
                  <a:schemeClr val="bg1"/>
                </a:solidFill>
              </a:rPr>
              <a:t> </a:t>
            </a:r>
            <a:r>
              <a:rPr lang="ar-SA" altLang="en-US" sz="2900" b="1" smtClean="0">
                <a:solidFill>
                  <a:schemeClr val="bg1"/>
                </a:solidFill>
              </a:rPr>
              <a:t>على و پنجاه هنرمند هندى در</a:t>
            </a:r>
            <a:r>
              <a:rPr lang="fa-IR" altLang="en-US" sz="2900" b="1" smtClean="0">
                <a:solidFill>
                  <a:schemeClr val="bg1"/>
                </a:solidFill>
              </a:rPr>
              <a:t> </a:t>
            </a:r>
            <a:r>
              <a:rPr lang="ar-SA" altLang="en-US" sz="2900" b="1" smtClean="0">
                <a:solidFill>
                  <a:schemeClr val="bg1"/>
                </a:solidFill>
              </a:rPr>
              <a:t>آگر</a:t>
            </a:r>
            <a:r>
              <a:rPr lang="fa-IR" altLang="en-US" sz="2900" b="1" smtClean="0">
                <a:solidFill>
                  <a:schemeClr val="bg1"/>
                </a:solidFill>
              </a:rPr>
              <a:t>ه </a:t>
            </a:r>
            <a:r>
              <a:rPr lang="ar-SA" altLang="en-US" sz="2900" b="1" smtClean="0">
                <a:solidFill>
                  <a:schemeClr val="bg1"/>
                </a:solidFill>
              </a:rPr>
              <a:t>زينت يافته بود، دوازده جلد شد و كار آن تا روزگار</a:t>
            </a:r>
            <a:r>
              <a:rPr lang="fa-IR" altLang="en-US" sz="2900" b="1" smtClean="0">
                <a:solidFill>
                  <a:schemeClr val="bg1"/>
                </a:solidFill>
              </a:rPr>
              <a:t> </a:t>
            </a:r>
            <a:r>
              <a:rPr lang="ar-SA" altLang="en-US" sz="2900" b="1" smtClean="0">
                <a:solidFill>
                  <a:schemeClr val="bg1"/>
                </a:solidFill>
              </a:rPr>
              <a:t>پادشاهى اكبر، فرزند همايون به درازا كشيد.</a:t>
            </a:r>
            <a:endParaRPr lang="fa-IR" altLang="en-US" sz="2900" b="1" smtClean="0">
              <a:solidFill>
                <a:schemeClr val="bg1"/>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36513"/>
            <a:ext cx="8229600" cy="1143000"/>
          </a:xfrm>
        </p:spPr>
        <p:txBody>
          <a:bodyPr/>
          <a:lstStyle/>
          <a:p>
            <a:pPr eaLnBrk="1" hangingPunct="1"/>
            <a:r>
              <a:rPr lang="fa-IR" altLang="en-US" b="1" smtClean="0">
                <a:solidFill>
                  <a:srgbClr val="FFFF00"/>
                </a:solidFill>
              </a:rPr>
              <a:t>هنرهای اسلامی و نفوذ آن در اروپا</a:t>
            </a:r>
            <a:endParaRPr lang="en-US" altLang="en-US" b="1" smtClean="0">
              <a:solidFill>
                <a:srgbClr val="FFFF00"/>
              </a:solidFill>
            </a:endParaRPr>
          </a:p>
        </p:txBody>
      </p:sp>
      <p:sp>
        <p:nvSpPr>
          <p:cNvPr id="154627" name="Rectangle 3"/>
          <p:cNvSpPr>
            <a:spLocks noGrp="1" noChangeArrowheads="1"/>
          </p:cNvSpPr>
          <p:nvPr>
            <p:ph type="body" idx="1"/>
          </p:nvPr>
        </p:nvSpPr>
        <p:spPr>
          <a:xfrm>
            <a:off x="5556250" y="1474788"/>
            <a:ext cx="3460750" cy="4525962"/>
          </a:xfrm>
        </p:spPr>
        <p:txBody>
          <a:bodyPr/>
          <a:lstStyle/>
          <a:p>
            <a:pPr algn="r" rtl="1" eaLnBrk="1" hangingPunct="1">
              <a:lnSpc>
                <a:spcPct val="135000"/>
              </a:lnSpc>
            </a:pPr>
            <a:r>
              <a:rPr lang="fa-IR" altLang="en-US" sz="2400" b="1" smtClean="0">
                <a:solidFill>
                  <a:schemeClr val="bg1"/>
                </a:solidFill>
              </a:rPr>
              <a:t>هنر تزئین سرامیـک و شیشه از قـــرن 9 تا اواسط  قــــرن 14م در جـهــان اســـــلام به اوج شکوفایی خود رسید.</a:t>
            </a:r>
          </a:p>
          <a:p>
            <a:pPr algn="r" rtl="1" eaLnBrk="1" hangingPunct="1">
              <a:lnSpc>
                <a:spcPct val="135000"/>
              </a:lnSpc>
            </a:pPr>
            <a:r>
              <a:rPr lang="fa-IR" altLang="en-US" sz="2400" b="1" smtClean="0">
                <a:solidFill>
                  <a:schemeClr val="bg1"/>
                </a:solidFill>
              </a:rPr>
              <a:t>با شروع قرن 15م و افزایش داد و ستد میان دنیای اســلام و ایتالیا فنــون لعــاب کاری، طلاکاری و رنگرزی شیــشه به ونیز منتقل شد.</a:t>
            </a:r>
            <a:endParaRPr lang="en-US" altLang="en-US" sz="2400" b="1" smtClean="0">
              <a:solidFill>
                <a:schemeClr val="bg1"/>
              </a:solidFill>
            </a:endParaRPr>
          </a:p>
        </p:txBody>
      </p:sp>
      <p:pic>
        <p:nvPicPr>
          <p:cNvPr id="154628" name="Picture 4" descr="Bowl with Kufic Inscri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3" y="1503363"/>
            <a:ext cx="5332412"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9" name="Rectangle 5"/>
          <p:cNvSpPr>
            <a:spLocks noChangeArrowheads="1"/>
          </p:cNvSpPr>
          <p:nvPr/>
        </p:nvSpPr>
        <p:spPr bwMode="auto">
          <a:xfrm>
            <a:off x="114300" y="5983288"/>
            <a:ext cx="55038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sz="2200" b="1">
                <a:solidFill>
                  <a:srgbClr val="FFFF00"/>
                </a:solidFill>
              </a:rPr>
              <a:t>کاسه شیشه ای با خطوط کوفی متعلق به قرن 9 تا 11م، ساخته شده در مصر</a:t>
            </a:r>
            <a:endParaRPr lang="en-US" altLang="en-US" sz="2200" b="1">
              <a:solidFill>
                <a:srgbClr val="FFFF00"/>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57200" y="84138"/>
            <a:ext cx="8229600" cy="1143000"/>
          </a:xfrm>
        </p:spPr>
        <p:txBody>
          <a:bodyPr/>
          <a:lstStyle/>
          <a:p>
            <a:pPr eaLnBrk="1" hangingPunct="1"/>
            <a:r>
              <a:rPr lang="fa-IR" altLang="en-US" b="1" smtClean="0">
                <a:solidFill>
                  <a:srgbClr val="FFFF00"/>
                </a:solidFill>
              </a:rPr>
              <a:t>هنرهای اسلامی و نفوذ آن در اروپا</a:t>
            </a:r>
            <a:endParaRPr lang="en-US" altLang="en-US" b="1" smtClean="0">
              <a:solidFill>
                <a:srgbClr val="FFFF00"/>
              </a:solidFill>
            </a:endParaRPr>
          </a:p>
        </p:txBody>
      </p:sp>
      <p:sp>
        <p:nvSpPr>
          <p:cNvPr id="156675" name="Rectangle 3"/>
          <p:cNvSpPr>
            <a:spLocks noGrp="1" noChangeArrowheads="1"/>
          </p:cNvSpPr>
          <p:nvPr>
            <p:ph type="body" idx="1"/>
          </p:nvPr>
        </p:nvSpPr>
        <p:spPr>
          <a:xfrm>
            <a:off x="4443413" y="1135063"/>
            <a:ext cx="4222750" cy="4525962"/>
          </a:xfrm>
        </p:spPr>
        <p:txBody>
          <a:bodyPr/>
          <a:lstStyle/>
          <a:p>
            <a:pPr algn="r" rtl="1" eaLnBrk="1" hangingPunct="1">
              <a:lnSpc>
                <a:spcPct val="120000"/>
              </a:lnSpc>
            </a:pPr>
            <a:r>
              <a:rPr lang="fa-IR" altLang="en-US" sz="4000" b="1" smtClean="0">
                <a:solidFill>
                  <a:schemeClr val="bg1"/>
                </a:solidFill>
              </a:rPr>
              <a:t> جام شیشه ای متعلّق به قرن 13 و 14م، ساخته شده در مصر یا سوریه که با لعاب چند رنگ و طلا تزئین شده است.</a:t>
            </a:r>
          </a:p>
          <a:p>
            <a:pPr algn="r" rtl="1" eaLnBrk="1" hangingPunct="1">
              <a:lnSpc>
                <a:spcPct val="120000"/>
              </a:lnSpc>
              <a:buFontTx/>
              <a:buNone/>
            </a:pPr>
            <a:r>
              <a:rPr lang="fa-IR" altLang="en-US" sz="2400" b="1" smtClean="0">
                <a:solidFill>
                  <a:srgbClr val="FFFF00"/>
                </a:solidFill>
              </a:rPr>
              <a:t>محل نگهداری:</a:t>
            </a:r>
          </a:p>
          <a:p>
            <a:pPr rtl="1" eaLnBrk="1" hangingPunct="1">
              <a:buFontTx/>
              <a:buNone/>
            </a:pPr>
            <a:r>
              <a:rPr lang="en-US" altLang="en-US" sz="2000" b="1" smtClean="0">
                <a:solidFill>
                  <a:srgbClr val="FFFF00"/>
                </a:solidFill>
              </a:rPr>
              <a:t>The Metropolitan Museum of Art</a:t>
            </a:r>
            <a:endParaRPr lang="en-US" altLang="en-US" sz="4000" b="1" smtClean="0">
              <a:solidFill>
                <a:schemeClr val="bg1"/>
              </a:solidFill>
            </a:endParaRPr>
          </a:p>
        </p:txBody>
      </p:sp>
      <p:pic>
        <p:nvPicPr>
          <p:cNvPr id="156676" name="Picture 4" descr="Glass painted with polychrome enamels and g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1279525"/>
            <a:ext cx="3584575"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36513"/>
            <a:ext cx="8229600" cy="1143000"/>
          </a:xfrm>
        </p:spPr>
        <p:txBody>
          <a:bodyPr/>
          <a:lstStyle/>
          <a:p>
            <a:pPr eaLnBrk="1" hangingPunct="1"/>
            <a:r>
              <a:rPr lang="fa-IR" altLang="en-US" b="1" smtClean="0">
                <a:solidFill>
                  <a:srgbClr val="FFFF00"/>
                </a:solidFill>
              </a:rPr>
              <a:t>هنرهای اسلامی و نفوذ آن در اروپا</a:t>
            </a:r>
            <a:endParaRPr lang="en-US" altLang="en-US" b="1" smtClean="0">
              <a:solidFill>
                <a:srgbClr val="FFFF00"/>
              </a:solidFill>
            </a:endParaRPr>
          </a:p>
        </p:txBody>
      </p:sp>
      <p:sp>
        <p:nvSpPr>
          <p:cNvPr id="158723" name="Rectangle 3"/>
          <p:cNvSpPr>
            <a:spLocks noGrp="1" noChangeArrowheads="1"/>
          </p:cNvSpPr>
          <p:nvPr>
            <p:ph type="body" idx="1"/>
          </p:nvPr>
        </p:nvSpPr>
        <p:spPr>
          <a:xfrm>
            <a:off x="4506913" y="1300163"/>
            <a:ext cx="4557712" cy="4525962"/>
          </a:xfrm>
        </p:spPr>
        <p:txBody>
          <a:bodyPr/>
          <a:lstStyle/>
          <a:p>
            <a:pPr algn="r" rtl="1" eaLnBrk="1" hangingPunct="1">
              <a:lnSpc>
                <a:spcPct val="120000"/>
              </a:lnSpc>
            </a:pPr>
            <a:r>
              <a:rPr lang="fa-IR" altLang="en-US" sz="3600" b="1" smtClean="0">
                <a:solidFill>
                  <a:schemeClr val="bg1"/>
                </a:solidFill>
              </a:rPr>
              <a:t> چراغ روغنی آویز  که در مســاجــد بکــار می رفته، متعلّق به قرن 14میلادی، ساختـه شده در مصــر که   با لعـاب چند رنگ و طــلا تزئین شده است.</a:t>
            </a:r>
          </a:p>
          <a:p>
            <a:pPr algn="r" rtl="1" eaLnBrk="1" hangingPunct="1">
              <a:lnSpc>
                <a:spcPct val="120000"/>
              </a:lnSpc>
              <a:buFontTx/>
              <a:buNone/>
            </a:pPr>
            <a:r>
              <a:rPr lang="fa-IR" altLang="en-US" sz="2400" b="1" smtClean="0">
                <a:solidFill>
                  <a:srgbClr val="FFFF00"/>
                </a:solidFill>
              </a:rPr>
              <a:t>محل نگهداری:</a:t>
            </a:r>
          </a:p>
          <a:p>
            <a:pPr rtl="1" eaLnBrk="1" hangingPunct="1">
              <a:buFontTx/>
              <a:buNone/>
            </a:pPr>
            <a:r>
              <a:rPr lang="en-US" altLang="en-US" sz="1800" b="1" smtClean="0">
                <a:solidFill>
                  <a:srgbClr val="FFFF00"/>
                </a:solidFill>
              </a:rPr>
              <a:t>The Arthur M. Sackler Gallery and</a:t>
            </a:r>
            <a:endParaRPr lang="fa-IR" altLang="en-US" sz="1800" b="1" smtClean="0">
              <a:solidFill>
                <a:srgbClr val="FFFF00"/>
              </a:solidFill>
            </a:endParaRPr>
          </a:p>
          <a:p>
            <a:pPr rtl="1" eaLnBrk="1" hangingPunct="1">
              <a:buFontTx/>
              <a:buNone/>
            </a:pPr>
            <a:r>
              <a:rPr lang="en-US" altLang="en-US" sz="1800" b="1" smtClean="0">
                <a:solidFill>
                  <a:srgbClr val="FFFF00"/>
                </a:solidFill>
              </a:rPr>
              <a:t> the Freer Gallery of Art</a:t>
            </a:r>
          </a:p>
        </p:txBody>
      </p:sp>
      <p:pic>
        <p:nvPicPr>
          <p:cNvPr id="158724" name="Picture 4" descr="Mosque la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1062038"/>
            <a:ext cx="4286250"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57200" y="-90488"/>
            <a:ext cx="8229600" cy="1143001"/>
          </a:xfrm>
        </p:spPr>
        <p:txBody>
          <a:bodyPr/>
          <a:lstStyle/>
          <a:p>
            <a:pPr eaLnBrk="1" hangingPunct="1"/>
            <a:r>
              <a:rPr lang="fa-IR" altLang="en-US" b="1" smtClean="0">
                <a:solidFill>
                  <a:srgbClr val="FFFF00"/>
                </a:solidFill>
              </a:rPr>
              <a:t>هنرهای اسلامی و نفوذ آن در اروپا</a:t>
            </a:r>
            <a:endParaRPr lang="en-US" altLang="en-US" b="1" smtClean="0">
              <a:solidFill>
                <a:srgbClr val="FFFF00"/>
              </a:solidFill>
            </a:endParaRPr>
          </a:p>
        </p:txBody>
      </p:sp>
      <p:sp>
        <p:nvSpPr>
          <p:cNvPr id="160771" name="Rectangle 3"/>
          <p:cNvSpPr>
            <a:spLocks noGrp="1" noChangeArrowheads="1"/>
          </p:cNvSpPr>
          <p:nvPr>
            <p:ph type="body" idx="1"/>
          </p:nvPr>
        </p:nvSpPr>
        <p:spPr>
          <a:xfrm>
            <a:off x="4268788" y="1395413"/>
            <a:ext cx="4557712" cy="4525962"/>
          </a:xfrm>
        </p:spPr>
        <p:txBody>
          <a:bodyPr/>
          <a:lstStyle/>
          <a:p>
            <a:pPr algn="r" rtl="1" eaLnBrk="1" hangingPunct="1">
              <a:lnSpc>
                <a:spcPct val="120000"/>
              </a:lnSpc>
            </a:pPr>
            <a:r>
              <a:rPr lang="fa-IR" altLang="en-US" sz="2800" b="1" smtClean="0">
                <a:solidFill>
                  <a:schemeClr val="bg1"/>
                </a:solidFill>
              </a:rPr>
              <a:t>بطری آب ساخته شده در ایتالیا، متعلق به قرن 15 یا اوایل قرن 16م.</a:t>
            </a:r>
          </a:p>
          <a:p>
            <a:pPr algn="r" rtl="1" eaLnBrk="1" hangingPunct="1">
              <a:lnSpc>
                <a:spcPct val="120000"/>
              </a:lnSpc>
            </a:pPr>
            <a:r>
              <a:rPr lang="fa-IR" altLang="en-US" sz="2800" b="1" smtClean="0">
                <a:solidFill>
                  <a:schemeClr val="bg1"/>
                </a:solidFill>
              </a:rPr>
              <a:t>در این نمونه شیشه که در مقایسه با کار هنرمندان سوری و مصـری بسـیار ابتدایـی است، از تـزئینــات بکار رفتـه توســط مسلمـانـان، در وسـط بطــری، استفاده شده است.  </a:t>
            </a:r>
            <a:endParaRPr lang="en-US" altLang="en-US" sz="2800" b="1" smtClean="0">
              <a:solidFill>
                <a:schemeClr val="bg1"/>
              </a:solidFill>
            </a:endParaRPr>
          </a:p>
        </p:txBody>
      </p:sp>
      <p:pic>
        <p:nvPicPr>
          <p:cNvPr id="160772" name="Picture 4" descr="Free-blown colorless slightly pink glass"/>
          <p:cNvPicPr>
            <a:picLocks noChangeAspect="1" noChangeArrowheads="1"/>
          </p:cNvPicPr>
          <p:nvPr/>
        </p:nvPicPr>
        <p:blipFill>
          <a:blip r:embed="rId3">
            <a:extLst>
              <a:ext uri="{28A0092B-C50C-407E-A947-70E740481C1C}">
                <a14:useLocalDpi xmlns:a14="http://schemas.microsoft.com/office/drawing/2010/main" val="0"/>
              </a:ext>
            </a:extLst>
          </a:blip>
          <a:srcRect l="7143" t="4245" r="5730" b="1772"/>
          <a:stretch>
            <a:fillRect/>
          </a:stretch>
        </p:blipFill>
        <p:spPr bwMode="auto">
          <a:xfrm>
            <a:off x="358775" y="928688"/>
            <a:ext cx="3629025" cy="559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1571625" y="2786063"/>
            <a:ext cx="59293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fa-IR" altLang="en-US" sz="8000" b="1">
                <a:solidFill>
                  <a:srgbClr val="FFFF00"/>
                </a:solidFill>
              </a:rPr>
              <a:t>علم موسیقی</a:t>
            </a:r>
            <a:endParaRPr lang="en-US" altLang="en-US" sz="800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446088" y="-17463"/>
            <a:ext cx="8229600" cy="1143001"/>
          </a:xfrm>
        </p:spPr>
        <p:txBody>
          <a:bodyPr/>
          <a:lstStyle/>
          <a:p>
            <a:pPr eaLnBrk="1" hangingPunct="1"/>
            <a:r>
              <a:rPr lang="fa-IR" altLang="en-US" sz="5400" b="1" smtClean="0">
                <a:solidFill>
                  <a:srgbClr val="FFFF00"/>
                </a:solidFill>
              </a:rPr>
              <a:t>علم موسیقی</a:t>
            </a:r>
            <a:endParaRPr lang="en-US" altLang="en-US" sz="5400" b="1" smtClean="0">
              <a:solidFill>
                <a:srgbClr val="FFFF00"/>
              </a:solidFill>
            </a:endParaRPr>
          </a:p>
        </p:txBody>
      </p:sp>
      <p:sp>
        <p:nvSpPr>
          <p:cNvPr id="163843" name="Rectangle 3"/>
          <p:cNvSpPr>
            <a:spLocks noGrp="1" noChangeArrowheads="1"/>
          </p:cNvSpPr>
          <p:nvPr>
            <p:ph type="body" idx="1"/>
          </p:nvPr>
        </p:nvSpPr>
        <p:spPr>
          <a:xfrm>
            <a:off x="323850" y="1311275"/>
            <a:ext cx="8677275" cy="3197225"/>
          </a:xfrm>
        </p:spPr>
        <p:txBody>
          <a:bodyPr/>
          <a:lstStyle/>
          <a:p>
            <a:pPr marL="284163" indent="-284163" algn="just" rtl="1" eaLnBrk="1" hangingPunct="1">
              <a:lnSpc>
                <a:spcPct val="120000"/>
              </a:lnSpc>
            </a:pPr>
            <a:r>
              <a:rPr lang="ar-SA" altLang="en-US" sz="3000" b="1" smtClean="0">
                <a:solidFill>
                  <a:schemeClr val="bg1"/>
                </a:solidFill>
              </a:rPr>
              <a:t>معروف</a:t>
            </a:r>
            <a:r>
              <a:rPr lang="fa-IR" altLang="en-US" sz="3000" b="1" smtClean="0">
                <a:solidFill>
                  <a:schemeClr val="bg1"/>
                </a:solidFill>
              </a:rPr>
              <a:t> </a:t>
            </a:r>
            <a:r>
              <a:rPr lang="ar-SA" altLang="en-US" sz="3000" b="1" smtClean="0">
                <a:solidFill>
                  <a:schemeClr val="bg1"/>
                </a:solidFill>
              </a:rPr>
              <a:t>ترين دانشمندان</a:t>
            </a:r>
            <a:r>
              <a:rPr lang="fa-IR" altLang="en-US" sz="3000" b="1" smtClean="0">
                <a:solidFill>
                  <a:schemeClr val="bg1"/>
                </a:solidFill>
              </a:rPr>
              <a:t> </a:t>
            </a:r>
            <a:r>
              <a:rPr lang="ar-SA" altLang="en-US" sz="3000" b="1" smtClean="0">
                <a:solidFill>
                  <a:schemeClr val="bg1"/>
                </a:solidFill>
              </a:rPr>
              <a:t>موسيقى در دوره خلافت عباسى</a:t>
            </a:r>
            <a:r>
              <a:rPr lang="fa-IR" altLang="en-US" sz="3000" b="1" smtClean="0">
                <a:solidFill>
                  <a:schemeClr val="bg1"/>
                </a:solidFill>
              </a:rPr>
              <a:t>: </a:t>
            </a:r>
            <a:r>
              <a:rPr lang="ar-SA" altLang="en-US" sz="3000" b="1" smtClean="0">
                <a:solidFill>
                  <a:schemeClr val="bg1"/>
                </a:solidFill>
              </a:rPr>
              <a:t> </a:t>
            </a:r>
          </a:p>
          <a:p>
            <a:pPr marL="284163" indent="-284163" algn="just" rtl="1" eaLnBrk="1" hangingPunct="1">
              <a:lnSpc>
                <a:spcPct val="120000"/>
              </a:lnSpc>
              <a:buFontTx/>
              <a:buChar char="-"/>
            </a:pPr>
            <a:r>
              <a:rPr lang="ar-SA" altLang="en-US" sz="3000" b="1" smtClean="0">
                <a:solidFill>
                  <a:schemeClr val="bg1"/>
                </a:solidFill>
              </a:rPr>
              <a:t>ابراهيم بن ماهان</a:t>
            </a:r>
            <a:r>
              <a:rPr lang="fa-IR" altLang="en-US" sz="3000" b="1" smtClean="0">
                <a:solidFill>
                  <a:schemeClr val="bg1"/>
                </a:solidFill>
              </a:rPr>
              <a:t> </a:t>
            </a:r>
            <a:r>
              <a:rPr lang="ar-SA" altLang="en-US" sz="3000" b="1" smtClean="0">
                <a:solidFill>
                  <a:schemeClr val="bg1"/>
                </a:solidFill>
              </a:rPr>
              <a:t>موصلى</a:t>
            </a:r>
            <a:r>
              <a:rPr lang="fa-IR" altLang="en-US" sz="3000" b="1" smtClean="0">
                <a:solidFill>
                  <a:schemeClr val="bg1"/>
                </a:solidFill>
              </a:rPr>
              <a:t> (۱۸۸</a:t>
            </a:r>
            <a:r>
              <a:rPr lang="en-US" altLang="en-US" sz="3000" b="1" smtClean="0">
                <a:solidFill>
                  <a:schemeClr val="bg1"/>
                </a:solidFill>
              </a:rPr>
              <a:t>-</a:t>
            </a:r>
            <a:r>
              <a:rPr lang="ar-SA" altLang="en-US" sz="3000" b="1" smtClean="0">
                <a:solidFill>
                  <a:schemeClr val="bg1"/>
                </a:solidFill>
              </a:rPr>
              <a:t>۱۲۵</a:t>
            </a:r>
            <a:r>
              <a:rPr lang="fa-IR" altLang="en-US" sz="3000" b="1" smtClean="0">
                <a:solidFill>
                  <a:schemeClr val="bg1"/>
                </a:solidFill>
              </a:rPr>
              <a:t> ق)؛</a:t>
            </a:r>
            <a:r>
              <a:rPr lang="en-US" altLang="en-US" sz="3000" b="1" smtClean="0">
                <a:solidFill>
                  <a:schemeClr val="bg1"/>
                </a:solidFill>
              </a:rPr>
              <a:t> </a:t>
            </a:r>
            <a:r>
              <a:rPr lang="fa-IR" altLang="en-US" sz="3000" b="1" smtClean="0">
                <a:solidFill>
                  <a:schemeClr val="bg1"/>
                </a:solidFill>
              </a:rPr>
              <a:t>اهل فارس</a:t>
            </a:r>
          </a:p>
          <a:p>
            <a:pPr marL="284163" indent="-284163" algn="just" rtl="1" eaLnBrk="1" hangingPunct="1">
              <a:lnSpc>
                <a:spcPct val="120000"/>
              </a:lnSpc>
              <a:buFontTx/>
              <a:buChar char="-"/>
            </a:pPr>
            <a:r>
              <a:rPr lang="ar-SA" altLang="en-US" sz="3000" b="1" smtClean="0">
                <a:solidFill>
                  <a:schemeClr val="bg1"/>
                </a:solidFill>
              </a:rPr>
              <a:t>اسحاق موصلى پسر ابراهيم (۲۳۵-١٥٠</a:t>
            </a:r>
            <a:r>
              <a:rPr lang="fa-IR" altLang="en-US" sz="3000" b="1" smtClean="0">
                <a:solidFill>
                  <a:schemeClr val="bg1"/>
                </a:solidFill>
              </a:rPr>
              <a:t> ق)؛</a:t>
            </a:r>
          </a:p>
          <a:p>
            <a:pPr marL="284163" indent="-284163" algn="just" rtl="1" eaLnBrk="1" hangingPunct="1">
              <a:lnSpc>
                <a:spcPct val="120000"/>
              </a:lnSpc>
              <a:buFontTx/>
              <a:buChar char="-"/>
            </a:pPr>
            <a:r>
              <a:rPr lang="ar-SA" altLang="en-US" sz="3000" b="1" smtClean="0">
                <a:solidFill>
                  <a:schemeClr val="bg1"/>
                </a:solidFill>
              </a:rPr>
              <a:t>ابوالحسن على بن نافع، ملقب به زرياب، معروف به</a:t>
            </a:r>
            <a:r>
              <a:rPr lang="fa-IR" altLang="en-US" sz="3000" b="1" smtClean="0">
                <a:solidFill>
                  <a:schemeClr val="bg1"/>
                </a:solidFill>
              </a:rPr>
              <a:t> </a:t>
            </a:r>
            <a:r>
              <a:rPr lang="ar-SA" altLang="en-US" sz="3000" b="1" smtClean="0">
                <a:solidFill>
                  <a:schemeClr val="bg1"/>
                </a:solidFill>
              </a:rPr>
              <a:t>بصرى</a:t>
            </a:r>
            <a:r>
              <a:rPr lang="fa-IR" altLang="en-US" sz="3000" b="1" smtClean="0">
                <a:solidFill>
                  <a:schemeClr val="bg1"/>
                </a:solidFill>
              </a:rPr>
              <a:t>؛</a:t>
            </a:r>
          </a:p>
          <a:p>
            <a:pPr marL="284163" indent="-284163" algn="just" rtl="1" eaLnBrk="1" hangingPunct="1">
              <a:lnSpc>
                <a:spcPct val="120000"/>
              </a:lnSpc>
              <a:buFontTx/>
              <a:buChar char="-"/>
            </a:pPr>
            <a:r>
              <a:rPr lang="ar-SA" altLang="en-US" sz="3000" b="1" smtClean="0">
                <a:solidFill>
                  <a:schemeClr val="bg1"/>
                </a:solidFill>
              </a:rPr>
              <a:t>منصور زلزل</a:t>
            </a:r>
            <a:r>
              <a:rPr lang="fa-IR" altLang="en-US" sz="3000" b="1" smtClean="0">
                <a:solidFill>
                  <a:schemeClr val="bg1"/>
                </a:solidFill>
              </a:rPr>
              <a:t> (دايي اسحاق موصلي)؛</a:t>
            </a:r>
          </a:p>
          <a:p>
            <a:pPr marL="284163" indent="-284163" algn="just" rtl="1" eaLnBrk="1" hangingPunct="1">
              <a:lnSpc>
                <a:spcPct val="120000"/>
              </a:lnSpc>
              <a:buFontTx/>
              <a:buChar char="-"/>
            </a:pPr>
            <a:r>
              <a:rPr lang="ar-SA" altLang="en-US" sz="3000" b="1" smtClean="0">
                <a:solidFill>
                  <a:schemeClr val="bg1"/>
                </a:solidFill>
              </a:rPr>
              <a:t>فارابى</a:t>
            </a:r>
            <a:r>
              <a:rPr lang="fa-IR" altLang="en-US" sz="3000" b="1" smtClean="0">
                <a:solidFill>
                  <a:schemeClr val="bg1"/>
                </a:solidFill>
              </a:rPr>
              <a:t> ( ۳۳٩</a:t>
            </a:r>
            <a:r>
              <a:rPr lang="en-US" altLang="en-US" sz="3000" b="1" smtClean="0">
                <a:solidFill>
                  <a:schemeClr val="bg1"/>
                </a:solidFill>
              </a:rPr>
              <a:t>-</a:t>
            </a:r>
            <a:r>
              <a:rPr lang="ar-SA" altLang="en-US" sz="3000" b="1" smtClean="0">
                <a:solidFill>
                  <a:schemeClr val="bg1"/>
                </a:solidFill>
              </a:rPr>
              <a:t>۲۵٩</a:t>
            </a:r>
            <a:r>
              <a:rPr lang="fa-IR" altLang="en-US" sz="3000" b="1" smtClean="0">
                <a:solidFill>
                  <a:schemeClr val="bg1"/>
                </a:solidFill>
              </a:rPr>
              <a:t> ق):</a:t>
            </a:r>
            <a:r>
              <a:rPr lang="ar-SA" altLang="en-US" sz="3000" b="1" smtClean="0">
                <a:solidFill>
                  <a:schemeClr val="bg1"/>
                </a:solidFill>
              </a:rPr>
              <a:t> صاحب اثر گرانسنگ در موسيقى به نام الموسيقى</a:t>
            </a:r>
            <a:r>
              <a:rPr lang="fa-IR" altLang="en-US" sz="3000" b="1" smtClean="0">
                <a:solidFill>
                  <a:schemeClr val="bg1"/>
                </a:solidFill>
              </a:rPr>
              <a:t> </a:t>
            </a:r>
            <a:r>
              <a:rPr lang="ar-SA" altLang="en-US" sz="3000" b="1" smtClean="0">
                <a:solidFill>
                  <a:schemeClr val="bg1"/>
                </a:solidFill>
              </a:rPr>
              <a:t>الكبي</a:t>
            </a:r>
            <a:r>
              <a:rPr lang="fa-IR" altLang="en-US" sz="3000" b="1" smtClean="0">
                <a:solidFill>
                  <a:schemeClr val="bg1"/>
                </a:solidFill>
              </a:rPr>
              <a:t>ر؛</a:t>
            </a:r>
          </a:p>
          <a:p>
            <a:pPr marL="284163" indent="-284163" algn="just" rtl="1" eaLnBrk="1" hangingPunct="1">
              <a:lnSpc>
                <a:spcPct val="120000"/>
              </a:lnSpc>
              <a:buFontTx/>
              <a:buChar char="-"/>
            </a:pPr>
            <a:r>
              <a:rPr lang="ar-SA" altLang="en-US" sz="3000" b="1" smtClean="0">
                <a:solidFill>
                  <a:schemeClr val="bg1"/>
                </a:solidFill>
              </a:rPr>
              <a:t>ابوالفرج اصفهانى</a:t>
            </a:r>
            <a:r>
              <a:rPr lang="fa-IR" altLang="en-US" sz="3000" b="1" smtClean="0">
                <a:solidFill>
                  <a:schemeClr val="bg1"/>
                </a:solidFill>
              </a:rPr>
              <a:t>:</a:t>
            </a:r>
            <a:r>
              <a:rPr lang="ar-SA" altLang="en-US" sz="3000" b="1" smtClean="0">
                <a:solidFill>
                  <a:schemeClr val="bg1"/>
                </a:solidFill>
              </a:rPr>
              <a:t> صاحب اثر معروف در موسيقى به نام الأغانى</a:t>
            </a:r>
            <a:r>
              <a:rPr lang="fa-IR" altLang="en-US" sz="3000" b="1" smtClean="0">
                <a:solidFill>
                  <a:schemeClr val="bg1"/>
                </a:solidFill>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98438"/>
            <a:ext cx="8229600" cy="1143000"/>
          </a:xfrm>
        </p:spPr>
        <p:txBody>
          <a:bodyPr/>
          <a:lstStyle/>
          <a:p>
            <a:pPr eaLnBrk="1" hangingPunct="1"/>
            <a:r>
              <a:rPr lang="ar-SA" altLang="en-US" sz="5400" b="1" smtClean="0">
                <a:solidFill>
                  <a:srgbClr val="FFFF00"/>
                </a:solidFill>
              </a:rPr>
              <a:t>معمارى</a:t>
            </a:r>
            <a:endParaRPr lang="en-US" altLang="en-US" sz="5400" b="1" smtClean="0">
              <a:solidFill>
                <a:srgbClr val="FFFF00"/>
              </a:solidFill>
            </a:endParaRPr>
          </a:p>
        </p:txBody>
      </p:sp>
      <p:sp>
        <p:nvSpPr>
          <p:cNvPr id="21507" name="Rectangle 3"/>
          <p:cNvSpPr>
            <a:spLocks noGrp="1" noChangeArrowheads="1"/>
          </p:cNvSpPr>
          <p:nvPr>
            <p:ph type="body" idx="1"/>
          </p:nvPr>
        </p:nvSpPr>
        <p:spPr>
          <a:xfrm>
            <a:off x="142875" y="1527175"/>
            <a:ext cx="8893175" cy="3197225"/>
          </a:xfrm>
        </p:spPr>
        <p:txBody>
          <a:bodyPr/>
          <a:lstStyle/>
          <a:p>
            <a:pPr marL="284163" indent="-284163" algn="just" rtl="1" eaLnBrk="1" hangingPunct="1">
              <a:lnSpc>
                <a:spcPct val="120000"/>
              </a:lnSpc>
            </a:pPr>
            <a:r>
              <a:rPr lang="ar-SA" altLang="en-US" sz="4200" b="1" smtClean="0">
                <a:solidFill>
                  <a:schemeClr val="bg1"/>
                </a:solidFill>
              </a:rPr>
              <a:t>«مسجد جامع دمشق» </a:t>
            </a:r>
            <a:r>
              <a:rPr lang="fa-IR" altLang="en-US" sz="4200" b="1" smtClean="0">
                <a:solidFill>
                  <a:schemeClr val="bg1"/>
                </a:solidFill>
              </a:rPr>
              <a:t> که بین سالهای ۸٧ تا ٩۶ق و روزگار «ولید» بر جای پرستشگاه </a:t>
            </a:r>
            <a:r>
              <a:rPr lang="ar-SA" altLang="en-US" sz="4200" b="1" smtClean="0">
                <a:solidFill>
                  <a:schemeClr val="bg1"/>
                </a:solidFill>
              </a:rPr>
              <a:t>ژوپيتر (خداى خدايان روم) ساخته شد</a:t>
            </a:r>
            <a:r>
              <a:rPr lang="fa-IR" altLang="en-US" sz="4200" b="1" smtClean="0">
                <a:solidFill>
                  <a:schemeClr val="bg1"/>
                </a:solidFill>
              </a:rPr>
              <a:t>، </a:t>
            </a:r>
            <a:r>
              <a:rPr lang="ar-SA" altLang="en-US" sz="4200" b="1" smtClean="0">
                <a:solidFill>
                  <a:schemeClr val="bg1"/>
                </a:solidFill>
              </a:rPr>
              <a:t>و در شمار كهن ترين بناهاى اسلامى است؛ ديوارهايى</a:t>
            </a:r>
            <a:r>
              <a:rPr lang="fa-IR" altLang="en-US" sz="4200" b="1" smtClean="0">
                <a:solidFill>
                  <a:schemeClr val="bg1"/>
                </a:solidFill>
              </a:rPr>
              <a:t> </a:t>
            </a:r>
            <a:r>
              <a:rPr lang="ar-SA" altLang="en-US" sz="4200" b="1" smtClean="0">
                <a:solidFill>
                  <a:schemeClr val="bg1"/>
                </a:solidFill>
              </a:rPr>
              <a:t>پوشيده از موزائيك كارى شيشه اى به روش خاص بيزانس داشت.</a:t>
            </a:r>
            <a:endParaRPr lang="fa-IR" altLang="en-US" sz="4200" b="1" smtClean="0">
              <a:solidFill>
                <a:schemeClr val="bg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0" name="Title 1"/>
          <p:cNvSpPr>
            <a:spLocks noGrp="1"/>
          </p:cNvSpPr>
          <p:nvPr>
            <p:ph type="title"/>
          </p:nvPr>
        </p:nvSpPr>
        <p:spPr>
          <a:xfrm>
            <a:off x="457200" y="214313"/>
            <a:ext cx="8229600" cy="1143000"/>
          </a:xfrm>
        </p:spPr>
        <p:txBody>
          <a:bodyPr/>
          <a:lstStyle/>
          <a:p>
            <a:r>
              <a:rPr lang="ar-SA" altLang="en-US" b="1" smtClean="0">
                <a:solidFill>
                  <a:srgbClr val="FFFF00"/>
                </a:solidFill>
              </a:rPr>
              <a:t>اسحاق موصلى</a:t>
            </a:r>
            <a:endParaRPr lang="en-US" altLang="en-US" smtClean="0">
              <a:solidFill>
                <a:srgbClr val="FFFF00"/>
              </a:solidFill>
            </a:endParaRPr>
          </a:p>
        </p:txBody>
      </p:sp>
      <p:sp>
        <p:nvSpPr>
          <p:cNvPr id="165891" name="Content Placeholder 2"/>
          <p:cNvSpPr>
            <a:spLocks noGrp="1"/>
          </p:cNvSpPr>
          <p:nvPr>
            <p:ph idx="1"/>
          </p:nvPr>
        </p:nvSpPr>
        <p:spPr>
          <a:xfrm>
            <a:off x="214313" y="1357313"/>
            <a:ext cx="8472487" cy="4525962"/>
          </a:xfrm>
        </p:spPr>
        <p:txBody>
          <a:bodyPr/>
          <a:lstStyle/>
          <a:p>
            <a:pPr algn="r" rtl="1"/>
            <a:r>
              <a:rPr lang="ar-SA" altLang="en-US" b="1" smtClean="0">
                <a:solidFill>
                  <a:schemeClr val="bg1"/>
                </a:solidFill>
              </a:rPr>
              <a:t>اسحق در سال </a:t>
            </a:r>
            <a:r>
              <a:rPr lang="fa-IR" altLang="en-US" b="1" smtClean="0">
                <a:solidFill>
                  <a:schemeClr val="bg1"/>
                </a:solidFill>
              </a:rPr>
              <a:t>150 ق </a:t>
            </a:r>
            <a:r>
              <a:rPr lang="ar-SA" altLang="en-US" b="1" smtClean="0">
                <a:solidFill>
                  <a:schemeClr val="bg1"/>
                </a:solidFill>
              </a:rPr>
              <a:t>در شهر ري به دنيا آمد و </a:t>
            </a:r>
            <a:endParaRPr lang="fa-IR" altLang="en-US" b="1" smtClean="0">
              <a:solidFill>
                <a:schemeClr val="bg1"/>
              </a:solidFill>
            </a:endParaRPr>
          </a:p>
          <a:p>
            <a:pPr algn="r" rtl="1">
              <a:buFontTx/>
              <a:buNone/>
            </a:pPr>
            <a:r>
              <a:rPr lang="fa-IR" altLang="en-US" b="1" smtClean="0">
                <a:solidFill>
                  <a:schemeClr val="bg1"/>
                </a:solidFill>
              </a:rPr>
              <a:t>	</a:t>
            </a:r>
            <a:r>
              <a:rPr lang="ar-SA" altLang="en-US" b="1" smtClean="0">
                <a:solidFill>
                  <a:schemeClr val="bg1"/>
                </a:solidFill>
              </a:rPr>
              <a:t>پس از مدتي با پدرش به بغداد عزيمت كرد.</a:t>
            </a:r>
            <a:endParaRPr lang="fa-IR" altLang="en-US" b="1" smtClean="0">
              <a:solidFill>
                <a:schemeClr val="bg1"/>
              </a:solidFill>
            </a:endParaRPr>
          </a:p>
          <a:p>
            <a:pPr algn="r" rtl="1"/>
            <a:r>
              <a:rPr lang="ar-SA" altLang="en-US" b="1" smtClean="0">
                <a:solidFill>
                  <a:schemeClr val="bg1"/>
                </a:solidFill>
              </a:rPr>
              <a:t> از اوان كودكي نزد دائي خود منصور زلزل الضارب</a:t>
            </a:r>
            <a:r>
              <a:rPr lang="fa-IR" altLang="en-US" b="1" smtClean="0">
                <a:solidFill>
                  <a:schemeClr val="bg1"/>
                </a:solidFill>
              </a:rPr>
              <a:t>،</a:t>
            </a:r>
            <a:r>
              <a:rPr lang="ar-SA" altLang="en-US" b="1" smtClean="0">
                <a:solidFill>
                  <a:schemeClr val="bg1"/>
                </a:solidFill>
              </a:rPr>
              <a:t> مقدمات موسيقي را فرا گرفت. اسحق مكرر زلزل</a:t>
            </a:r>
            <a:r>
              <a:rPr lang="fa-IR" altLang="en-US" b="1" smtClean="0">
                <a:solidFill>
                  <a:schemeClr val="bg1"/>
                </a:solidFill>
              </a:rPr>
              <a:t> </a:t>
            </a:r>
            <a:r>
              <a:rPr lang="ar-SA" altLang="en-US" b="1" smtClean="0">
                <a:solidFill>
                  <a:schemeClr val="bg1"/>
                </a:solidFill>
              </a:rPr>
              <a:t> را در نواختن بربط بي بديل معرفي كرده است. </a:t>
            </a:r>
            <a:endParaRPr lang="fa-IR" altLang="en-US" b="1" smtClean="0">
              <a:solidFill>
                <a:schemeClr val="bg1"/>
              </a:solidFill>
            </a:endParaRPr>
          </a:p>
          <a:p>
            <a:pPr algn="r" rtl="1"/>
            <a:r>
              <a:rPr lang="ar-SA" altLang="en-US" b="1" smtClean="0">
                <a:solidFill>
                  <a:schemeClr val="bg1"/>
                </a:solidFill>
              </a:rPr>
              <a:t>زلزل چون ساليان دراز با ابراهيم موصلي مصاحبت و همكاري داشته در موسيقي نظري تبحر كامل يافته چنان</a:t>
            </a:r>
            <a:r>
              <a:rPr lang="fa-IR" altLang="en-US" b="1" smtClean="0">
                <a:solidFill>
                  <a:schemeClr val="bg1"/>
                </a:solidFill>
              </a:rPr>
              <a:t> </a:t>
            </a:r>
            <a:r>
              <a:rPr lang="ar-SA" altLang="en-US" b="1" smtClean="0">
                <a:solidFill>
                  <a:schemeClr val="bg1"/>
                </a:solidFill>
              </a:rPr>
              <a:t>كه فاصله سوم زلزل معادل 27/22 در موسيقي بنام وي معروف است ابتكار بربطي بنام «عودالشبوط» نيز بوي منسوب مي باشد.</a:t>
            </a:r>
            <a:endParaRPr lang="en-US" altLang="en-US" smtClean="0">
              <a:solidFill>
                <a:schemeClr val="bg1"/>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4" name="Title 1"/>
          <p:cNvSpPr>
            <a:spLocks noGrp="1"/>
          </p:cNvSpPr>
          <p:nvPr>
            <p:ph type="title"/>
          </p:nvPr>
        </p:nvSpPr>
        <p:spPr>
          <a:xfrm>
            <a:off x="457200" y="142875"/>
            <a:ext cx="8229600" cy="1143000"/>
          </a:xfrm>
        </p:spPr>
        <p:txBody>
          <a:bodyPr/>
          <a:lstStyle/>
          <a:p>
            <a:r>
              <a:rPr lang="ar-SA" altLang="en-US" b="1" smtClean="0">
                <a:solidFill>
                  <a:srgbClr val="FFFF00"/>
                </a:solidFill>
              </a:rPr>
              <a:t>اسحاق موصلى</a:t>
            </a:r>
            <a:endParaRPr lang="en-US" altLang="en-US" smtClean="0">
              <a:solidFill>
                <a:srgbClr val="FFFF00"/>
              </a:solidFill>
            </a:endParaRPr>
          </a:p>
        </p:txBody>
      </p:sp>
      <p:sp>
        <p:nvSpPr>
          <p:cNvPr id="166915" name="Content Placeholder 2"/>
          <p:cNvSpPr>
            <a:spLocks noGrp="1"/>
          </p:cNvSpPr>
          <p:nvPr>
            <p:ph idx="1"/>
          </p:nvPr>
        </p:nvSpPr>
        <p:spPr>
          <a:xfrm>
            <a:off x="457200" y="1071563"/>
            <a:ext cx="8229600" cy="4525962"/>
          </a:xfrm>
        </p:spPr>
        <p:txBody>
          <a:bodyPr/>
          <a:lstStyle/>
          <a:p>
            <a:pPr algn="r" rtl="1">
              <a:lnSpc>
                <a:spcPct val="150000"/>
              </a:lnSpc>
            </a:pPr>
            <a:r>
              <a:rPr lang="ar-SA" altLang="en-US" sz="2800" b="1" smtClean="0">
                <a:solidFill>
                  <a:schemeClr val="bg1"/>
                </a:solidFill>
              </a:rPr>
              <a:t>اسحق به عنوان شاعر و اديب و عالم به  علم لغت و قضا نيز مورد تكريم و تعظيم همگان بود. </a:t>
            </a:r>
            <a:endParaRPr lang="fa-IR" altLang="en-US" sz="2800" b="1" smtClean="0">
              <a:solidFill>
                <a:schemeClr val="bg1"/>
              </a:solidFill>
            </a:endParaRPr>
          </a:p>
          <a:p>
            <a:pPr algn="r" rtl="1">
              <a:lnSpc>
                <a:spcPct val="150000"/>
              </a:lnSpc>
            </a:pPr>
            <a:r>
              <a:rPr lang="ar-SA" altLang="en-US" sz="2800" b="1" smtClean="0">
                <a:solidFill>
                  <a:schemeClr val="bg1"/>
                </a:solidFill>
              </a:rPr>
              <a:t>مأمون به قسمي مفتون مقام علمي و هنري او بود كه روزي گفت اگر اسحق به عنوان موسيقي دان نزد مردم شهرت نيافته بود من او را قاضي مي ساختم زيرا از كليه كساني كه بدين كار اشتغال دارند شايستگي‌اش بيشتر است و از اين گذشته در رفتار و تقوي و درستي بر همه قضات فضيلت دارد. </a:t>
            </a:r>
            <a:endParaRPr lang="fa-IR" altLang="en-US" sz="2800" b="1" smtClean="0">
              <a:solidFill>
                <a:schemeClr val="bg1"/>
              </a:solidFill>
            </a:endParaRPr>
          </a:p>
          <a:p>
            <a:pPr algn="r" rtl="1">
              <a:lnSpc>
                <a:spcPct val="150000"/>
              </a:lnSpc>
            </a:pPr>
            <a:r>
              <a:rPr lang="ar-SA" altLang="en-US" sz="2800" b="1" smtClean="0">
                <a:solidFill>
                  <a:schemeClr val="bg1"/>
                </a:solidFill>
              </a:rPr>
              <a:t>كتابخانه اسحق يكي از بزرگترين مخازن كتاب شهر بغداد </a:t>
            </a:r>
            <a:r>
              <a:rPr lang="fa-IR" altLang="en-US" sz="2800" b="1" smtClean="0">
                <a:solidFill>
                  <a:schemeClr val="bg1"/>
                </a:solidFill>
              </a:rPr>
              <a:t>بود.</a:t>
            </a:r>
            <a:endParaRPr lang="en-US" altLang="en-US" sz="2800" smtClean="0">
              <a:solidFill>
                <a:schemeClr val="bg1"/>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8" name="Title 1"/>
          <p:cNvSpPr>
            <a:spLocks noGrp="1"/>
          </p:cNvSpPr>
          <p:nvPr>
            <p:ph type="title"/>
          </p:nvPr>
        </p:nvSpPr>
        <p:spPr>
          <a:xfrm>
            <a:off x="457200" y="214313"/>
            <a:ext cx="8229600" cy="1143000"/>
          </a:xfrm>
        </p:spPr>
        <p:txBody>
          <a:bodyPr/>
          <a:lstStyle/>
          <a:p>
            <a:r>
              <a:rPr lang="ar-SA" altLang="en-US" b="1" smtClean="0">
                <a:solidFill>
                  <a:srgbClr val="FFFF00"/>
                </a:solidFill>
              </a:rPr>
              <a:t>اسحاق موصلى</a:t>
            </a:r>
            <a:endParaRPr lang="en-US" altLang="en-US" smtClean="0">
              <a:solidFill>
                <a:srgbClr val="FFFF00"/>
              </a:solidFill>
            </a:endParaRPr>
          </a:p>
        </p:txBody>
      </p:sp>
      <p:sp>
        <p:nvSpPr>
          <p:cNvPr id="167939" name="Content Placeholder 2"/>
          <p:cNvSpPr>
            <a:spLocks noGrp="1"/>
          </p:cNvSpPr>
          <p:nvPr>
            <p:ph idx="1"/>
          </p:nvPr>
        </p:nvSpPr>
        <p:spPr>
          <a:xfrm>
            <a:off x="0" y="1071563"/>
            <a:ext cx="8786813" cy="4525962"/>
          </a:xfrm>
        </p:spPr>
        <p:txBody>
          <a:bodyPr/>
          <a:lstStyle/>
          <a:p>
            <a:pPr algn="r" rtl="1">
              <a:lnSpc>
                <a:spcPct val="150000"/>
              </a:lnSpc>
            </a:pPr>
            <a:r>
              <a:rPr lang="ar-SA" altLang="en-US" sz="3800" b="1" smtClean="0">
                <a:solidFill>
                  <a:schemeClr val="bg1"/>
                </a:solidFill>
              </a:rPr>
              <a:t>اسحق در ماه رمضان سال </a:t>
            </a:r>
            <a:r>
              <a:rPr lang="fa-IR" altLang="en-US" sz="3800" b="1" smtClean="0">
                <a:solidFill>
                  <a:schemeClr val="bg1"/>
                </a:solidFill>
              </a:rPr>
              <a:t>235</a:t>
            </a:r>
            <a:r>
              <a:rPr lang="ar-SA" altLang="en-US" sz="3800" b="1" smtClean="0">
                <a:solidFill>
                  <a:schemeClr val="bg1"/>
                </a:solidFill>
              </a:rPr>
              <a:t> </a:t>
            </a:r>
            <a:r>
              <a:rPr lang="fa-IR" altLang="en-US" sz="3800" b="1" smtClean="0">
                <a:solidFill>
                  <a:schemeClr val="bg1"/>
                </a:solidFill>
              </a:rPr>
              <a:t>قمري</a:t>
            </a:r>
            <a:r>
              <a:rPr lang="ar-SA" altLang="en-US" sz="3800" b="1" smtClean="0">
                <a:solidFill>
                  <a:schemeClr val="bg1"/>
                </a:solidFill>
              </a:rPr>
              <a:t> از جهان رفت. </a:t>
            </a:r>
            <a:endParaRPr lang="fa-IR" altLang="en-US" sz="3800" b="1" smtClean="0">
              <a:solidFill>
                <a:schemeClr val="bg1"/>
              </a:solidFill>
            </a:endParaRPr>
          </a:p>
          <a:p>
            <a:pPr algn="r" rtl="1">
              <a:lnSpc>
                <a:spcPct val="150000"/>
              </a:lnSpc>
            </a:pPr>
            <a:r>
              <a:rPr lang="ar-SA" altLang="en-US" sz="3800" b="1" smtClean="0">
                <a:solidFill>
                  <a:schemeClr val="bg1"/>
                </a:solidFill>
              </a:rPr>
              <a:t>در موسيقي نظري و علمي شايد مقامش به پايه الكندي حكيم مع</a:t>
            </a:r>
            <a:r>
              <a:rPr lang="fa-IR" altLang="en-US" sz="3800" b="1" smtClean="0">
                <a:solidFill>
                  <a:schemeClr val="bg1"/>
                </a:solidFill>
              </a:rPr>
              <a:t>ر</a:t>
            </a:r>
            <a:r>
              <a:rPr lang="ar-SA" altLang="en-US" sz="3800" b="1" smtClean="0">
                <a:solidFill>
                  <a:schemeClr val="bg1"/>
                </a:solidFill>
              </a:rPr>
              <a:t>وف عرب نمي رسيد ولي در فن نوازندگي راه هاي سهل و ساده اي ترتيب داده كه تعليم اين فن را بسيار آسان ساخته است. </a:t>
            </a:r>
            <a:endParaRPr lang="en-US" altLang="en-US" sz="3800" b="1" smtClean="0">
              <a:solidFill>
                <a:schemeClr val="bg1"/>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395288" y="-17463"/>
            <a:ext cx="8229600" cy="1143001"/>
          </a:xfrm>
        </p:spPr>
        <p:txBody>
          <a:bodyPr/>
          <a:lstStyle/>
          <a:p>
            <a:pPr eaLnBrk="1" hangingPunct="1"/>
            <a:r>
              <a:rPr lang="fa-IR" altLang="en-US" sz="5400" b="1" smtClean="0">
                <a:solidFill>
                  <a:srgbClr val="FFFF00"/>
                </a:solidFill>
              </a:rPr>
              <a:t>علم موسیقی</a:t>
            </a:r>
            <a:endParaRPr lang="en-US" altLang="en-US" sz="5400" b="1" smtClean="0">
              <a:solidFill>
                <a:srgbClr val="FFFF00"/>
              </a:solidFill>
            </a:endParaRPr>
          </a:p>
        </p:txBody>
      </p:sp>
      <p:sp>
        <p:nvSpPr>
          <p:cNvPr id="168963" name="Rectangle 3"/>
          <p:cNvSpPr>
            <a:spLocks noGrp="1" noChangeArrowheads="1"/>
          </p:cNvSpPr>
          <p:nvPr>
            <p:ph type="body" idx="1"/>
          </p:nvPr>
        </p:nvSpPr>
        <p:spPr>
          <a:xfrm>
            <a:off x="179388" y="1311275"/>
            <a:ext cx="8893175" cy="3197225"/>
          </a:xfrm>
        </p:spPr>
        <p:txBody>
          <a:bodyPr/>
          <a:lstStyle/>
          <a:p>
            <a:pPr marL="284163" indent="-284163" algn="just" rtl="1" eaLnBrk="1" hangingPunct="1">
              <a:lnSpc>
                <a:spcPct val="120000"/>
              </a:lnSpc>
            </a:pPr>
            <a:r>
              <a:rPr lang="ar-SA" altLang="en-US" sz="3000" b="1" smtClean="0">
                <a:solidFill>
                  <a:schemeClr val="bg1"/>
                </a:solidFill>
              </a:rPr>
              <a:t>ابوالحسن على بن نافع، ملقب به زرياب و معروف به بصرى</a:t>
            </a:r>
            <a:r>
              <a:rPr lang="fa-IR" altLang="en-US" sz="3000" b="1" smtClean="0">
                <a:solidFill>
                  <a:schemeClr val="bg1"/>
                </a:solidFill>
              </a:rPr>
              <a:t>،</a:t>
            </a:r>
            <a:r>
              <a:rPr lang="ar-SA" altLang="en-US" sz="3000" b="1" smtClean="0">
                <a:solidFill>
                  <a:schemeClr val="bg1"/>
                </a:solidFill>
              </a:rPr>
              <a:t> ايرانى الاصل و از شاگردان اسحاق</a:t>
            </a:r>
            <a:r>
              <a:rPr lang="fa-IR" altLang="en-US" sz="3000" b="1" smtClean="0">
                <a:solidFill>
                  <a:schemeClr val="bg1"/>
                </a:solidFill>
              </a:rPr>
              <a:t> </a:t>
            </a:r>
            <a:r>
              <a:rPr lang="ar-SA" altLang="en-US" sz="3000" b="1" smtClean="0">
                <a:solidFill>
                  <a:schemeClr val="bg1"/>
                </a:solidFill>
              </a:rPr>
              <a:t>موصلى بود.</a:t>
            </a:r>
            <a:endParaRPr lang="fa-IR" altLang="en-US" sz="3000" b="1" smtClean="0">
              <a:solidFill>
                <a:schemeClr val="bg1"/>
              </a:solidFill>
            </a:endParaRPr>
          </a:p>
          <a:p>
            <a:pPr marL="284163" indent="-284163" algn="just" rtl="1" eaLnBrk="1" hangingPunct="1">
              <a:lnSpc>
                <a:spcPct val="120000"/>
              </a:lnSpc>
            </a:pPr>
            <a:r>
              <a:rPr lang="ar-SA" altLang="en-US" sz="3000" b="1" smtClean="0">
                <a:solidFill>
                  <a:schemeClr val="bg1"/>
                </a:solidFill>
              </a:rPr>
              <a:t>پيشرفت او در فراگيرى موسيقى تا بدان پايه ر</a:t>
            </a:r>
            <a:r>
              <a:rPr lang="fa-IR" altLang="en-US" sz="3000" b="1" smtClean="0">
                <a:solidFill>
                  <a:schemeClr val="bg1"/>
                </a:solidFill>
              </a:rPr>
              <a:t>س</a:t>
            </a:r>
            <a:r>
              <a:rPr lang="ar-SA" altLang="en-US" sz="3000" b="1" smtClean="0">
                <a:solidFill>
                  <a:schemeClr val="bg1"/>
                </a:solidFill>
              </a:rPr>
              <a:t>ي</a:t>
            </a:r>
            <a:r>
              <a:rPr lang="fa-IR" altLang="en-US" sz="3000" b="1" smtClean="0">
                <a:solidFill>
                  <a:schemeClr val="bg1"/>
                </a:solidFill>
              </a:rPr>
              <a:t>د</a:t>
            </a:r>
            <a:r>
              <a:rPr lang="ar-SA" altLang="en-US" sz="3000" b="1" smtClean="0">
                <a:solidFill>
                  <a:schemeClr val="bg1"/>
                </a:solidFill>
              </a:rPr>
              <a:t> كه در رديف رقباى</a:t>
            </a:r>
            <a:r>
              <a:rPr lang="fa-IR" altLang="en-US" sz="3000" b="1" smtClean="0">
                <a:solidFill>
                  <a:schemeClr val="bg1"/>
                </a:solidFill>
              </a:rPr>
              <a:t> </a:t>
            </a:r>
            <a:r>
              <a:rPr lang="ar-SA" altLang="en-US" sz="3000" b="1" smtClean="0">
                <a:solidFill>
                  <a:schemeClr val="bg1"/>
                </a:solidFill>
              </a:rPr>
              <a:t>اسحاق در دربار هارون الرشيد قرار گرفت.</a:t>
            </a:r>
            <a:endParaRPr lang="fa-IR" altLang="en-US" sz="3000" b="1" smtClean="0">
              <a:solidFill>
                <a:schemeClr val="bg1"/>
              </a:solidFill>
            </a:endParaRPr>
          </a:p>
          <a:p>
            <a:pPr marL="284163" indent="-284163" algn="just" rtl="1" eaLnBrk="1" hangingPunct="1">
              <a:lnSpc>
                <a:spcPct val="120000"/>
              </a:lnSpc>
            </a:pPr>
            <a:r>
              <a:rPr lang="ar-SA" altLang="en-US" sz="3000" b="1" smtClean="0">
                <a:solidFill>
                  <a:schemeClr val="bg1"/>
                </a:solidFill>
              </a:rPr>
              <a:t>او استاد ب</a:t>
            </a:r>
            <a:r>
              <a:rPr lang="fa-IR" altLang="en-US" sz="3000" b="1" smtClean="0">
                <a:solidFill>
                  <a:schemeClr val="bg1"/>
                </a:solidFill>
              </a:rPr>
              <a:t>َ</a:t>
            </a:r>
            <a:r>
              <a:rPr lang="ar-SA" altLang="en-US" sz="3000" b="1" smtClean="0">
                <a:solidFill>
                  <a:schemeClr val="bg1"/>
                </a:solidFill>
              </a:rPr>
              <a:t>رب</a:t>
            </a:r>
            <a:r>
              <a:rPr lang="fa-IR" altLang="en-US" sz="3000" b="1" smtClean="0">
                <a:solidFill>
                  <a:schemeClr val="bg1"/>
                </a:solidFill>
              </a:rPr>
              <a:t>َ</a:t>
            </a:r>
            <a:r>
              <a:rPr lang="ar-SA" altLang="en-US" sz="3000" b="1" smtClean="0">
                <a:solidFill>
                  <a:schemeClr val="bg1"/>
                </a:solidFill>
              </a:rPr>
              <a:t>ط</a:t>
            </a:r>
            <a:r>
              <a:rPr lang="fa-IR" altLang="en-US" sz="3000" b="1" smtClean="0">
                <a:solidFill>
                  <a:schemeClr val="bg1"/>
                </a:solidFill>
              </a:rPr>
              <a:t> (عود)</a:t>
            </a:r>
            <a:r>
              <a:rPr lang="ar-SA" altLang="en-US" sz="3000" b="1" smtClean="0">
                <a:solidFill>
                  <a:schemeClr val="bg1"/>
                </a:solidFill>
              </a:rPr>
              <a:t> و تصنيف و الحان بود.</a:t>
            </a:r>
            <a:r>
              <a:rPr lang="fa-IR" altLang="en-US" sz="3000" b="1" smtClean="0">
                <a:solidFill>
                  <a:schemeClr val="bg1"/>
                </a:solidFill>
              </a:rPr>
              <a:t> </a:t>
            </a:r>
            <a:r>
              <a:rPr lang="ar-SA" altLang="en-US" sz="3000" b="1" smtClean="0">
                <a:solidFill>
                  <a:schemeClr val="bg1"/>
                </a:solidFill>
              </a:rPr>
              <a:t>نوآورى مهم او</a:t>
            </a:r>
            <a:r>
              <a:rPr lang="fa-IR" altLang="en-US" sz="3000" b="1" smtClean="0">
                <a:solidFill>
                  <a:schemeClr val="bg1"/>
                </a:solidFill>
              </a:rPr>
              <a:t> </a:t>
            </a:r>
            <a:r>
              <a:rPr lang="ar-SA" altLang="en-US" sz="3000" b="1" smtClean="0">
                <a:solidFill>
                  <a:schemeClr val="bg1"/>
                </a:solidFill>
              </a:rPr>
              <a:t>در آلت موسيقى ايرانى بربط بود.</a:t>
            </a:r>
            <a:endParaRPr lang="fa-IR" altLang="en-US" sz="3000" b="1" smtClean="0">
              <a:solidFill>
                <a:schemeClr val="bg1"/>
              </a:solidFill>
            </a:endParaRPr>
          </a:p>
          <a:p>
            <a:pPr marL="284163" indent="-284163" algn="just" rtl="1" eaLnBrk="1" hangingPunct="1">
              <a:lnSpc>
                <a:spcPct val="120000"/>
              </a:lnSpc>
            </a:pPr>
            <a:r>
              <a:rPr lang="ar-SA" altLang="en-US" sz="3000" b="1" smtClean="0">
                <a:solidFill>
                  <a:schemeClr val="bg1"/>
                </a:solidFill>
              </a:rPr>
              <a:t>زرياب با افزودن يك تار به چهار تار بربط و استفاده از ناخن</a:t>
            </a:r>
            <a:r>
              <a:rPr lang="fa-IR" altLang="en-US" sz="3000" b="1" smtClean="0">
                <a:solidFill>
                  <a:schemeClr val="bg1"/>
                </a:solidFill>
              </a:rPr>
              <a:t> </a:t>
            </a:r>
            <a:r>
              <a:rPr lang="ar-SA" altLang="en-US" sz="3000" b="1" smtClean="0">
                <a:solidFill>
                  <a:schemeClr val="bg1"/>
                </a:solidFill>
              </a:rPr>
              <a:t>عقاب و روده تابيده در</a:t>
            </a:r>
            <a:r>
              <a:rPr lang="fa-IR" altLang="en-US" sz="3000" b="1" smtClean="0">
                <a:solidFill>
                  <a:schemeClr val="bg1"/>
                </a:solidFill>
              </a:rPr>
              <a:t> </a:t>
            </a:r>
            <a:r>
              <a:rPr lang="ar-SA" altLang="en-US" sz="3000" b="1" smtClean="0">
                <a:solidFill>
                  <a:schemeClr val="bg1"/>
                </a:solidFill>
              </a:rPr>
              <a:t>ساخت بربط جديد، آهنگ حاصل از زخمه بربط را مطبوع تر</a:t>
            </a:r>
            <a:r>
              <a:rPr lang="fa-IR" altLang="en-US" sz="3000" b="1" smtClean="0">
                <a:solidFill>
                  <a:schemeClr val="bg1"/>
                </a:solidFill>
              </a:rPr>
              <a:t> کر</a:t>
            </a:r>
            <a:r>
              <a:rPr lang="ar-SA" altLang="en-US" sz="3000" b="1" smtClean="0">
                <a:solidFill>
                  <a:schemeClr val="bg1"/>
                </a:solidFill>
              </a:rPr>
              <a:t>د.</a:t>
            </a:r>
            <a:endParaRPr lang="fa-IR" altLang="en-US" sz="3000" b="1" smtClean="0">
              <a:solidFill>
                <a:schemeClr val="bg1"/>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395288" y="-71438"/>
            <a:ext cx="8229600" cy="1143001"/>
          </a:xfrm>
        </p:spPr>
        <p:txBody>
          <a:bodyPr/>
          <a:lstStyle/>
          <a:p>
            <a:pPr eaLnBrk="1" hangingPunct="1"/>
            <a:r>
              <a:rPr lang="fa-IR" altLang="en-US" sz="5400" b="1" smtClean="0">
                <a:solidFill>
                  <a:srgbClr val="FFFF00"/>
                </a:solidFill>
              </a:rPr>
              <a:t>علم موسیقی</a:t>
            </a:r>
            <a:endParaRPr lang="en-US" altLang="en-US" sz="5400" b="1" smtClean="0">
              <a:solidFill>
                <a:srgbClr val="FFFF00"/>
              </a:solidFill>
            </a:endParaRPr>
          </a:p>
        </p:txBody>
      </p:sp>
      <p:sp>
        <p:nvSpPr>
          <p:cNvPr id="171011" name="Rectangle 3"/>
          <p:cNvSpPr>
            <a:spLocks noGrp="1" noChangeArrowheads="1"/>
          </p:cNvSpPr>
          <p:nvPr>
            <p:ph type="body" idx="1"/>
          </p:nvPr>
        </p:nvSpPr>
        <p:spPr>
          <a:xfrm>
            <a:off x="142875" y="1000125"/>
            <a:ext cx="8893175" cy="3197225"/>
          </a:xfrm>
        </p:spPr>
        <p:txBody>
          <a:bodyPr/>
          <a:lstStyle/>
          <a:p>
            <a:pPr marL="284163" indent="-284163" algn="just" rtl="1" eaLnBrk="1" hangingPunct="1">
              <a:lnSpc>
                <a:spcPct val="120000"/>
              </a:lnSpc>
            </a:pPr>
            <a:r>
              <a:rPr lang="ar-SA" altLang="en-US" sz="3300" b="1" smtClean="0">
                <a:solidFill>
                  <a:schemeClr val="bg1"/>
                </a:solidFill>
              </a:rPr>
              <a:t>ابونصر محمد بن محمد فارابى</a:t>
            </a:r>
            <a:r>
              <a:rPr lang="fa-IR" altLang="en-US" sz="3300" b="1" smtClean="0">
                <a:solidFill>
                  <a:schemeClr val="bg1"/>
                </a:solidFill>
              </a:rPr>
              <a:t> (۳۳٩</a:t>
            </a:r>
            <a:r>
              <a:rPr lang="en-US" altLang="en-US" sz="3300" b="1" smtClean="0">
                <a:solidFill>
                  <a:schemeClr val="bg1"/>
                </a:solidFill>
              </a:rPr>
              <a:t>-</a:t>
            </a:r>
            <a:r>
              <a:rPr lang="ar-SA" altLang="en-US" sz="3300" b="1" smtClean="0">
                <a:solidFill>
                  <a:schemeClr val="bg1"/>
                </a:solidFill>
              </a:rPr>
              <a:t>۲۵٩</a:t>
            </a:r>
            <a:r>
              <a:rPr lang="fa-IR" altLang="en-US" sz="3300" b="1" smtClean="0">
                <a:solidFill>
                  <a:schemeClr val="bg1"/>
                </a:solidFill>
              </a:rPr>
              <a:t> یا ۲۶۰ق)</a:t>
            </a:r>
            <a:r>
              <a:rPr lang="ar-SA" altLang="en-US" sz="3300" b="1" smtClean="0">
                <a:solidFill>
                  <a:schemeClr val="bg1"/>
                </a:solidFill>
              </a:rPr>
              <a:t> فيلسوف و رياضى دان وموسيقى دان بزرگ</a:t>
            </a:r>
            <a:r>
              <a:rPr lang="fa-IR" altLang="en-US" sz="3300" b="1" smtClean="0">
                <a:solidFill>
                  <a:schemeClr val="bg1"/>
                </a:solidFill>
              </a:rPr>
              <a:t> </a:t>
            </a:r>
            <a:r>
              <a:rPr lang="ar-SA" altLang="en-US" sz="3300" b="1" smtClean="0">
                <a:solidFill>
                  <a:schemeClr val="bg1"/>
                </a:solidFill>
              </a:rPr>
              <a:t>ايرانى است.</a:t>
            </a:r>
            <a:endParaRPr lang="fa-IR" altLang="en-US" sz="3300" b="1" smtClean="0">
              <a:solidFill>
                <a:schemeClr val="bg1"/>
              </a:solidFill>
            </a:endParaRPr>
          </a:p>
          <a:p>
            <a:pPr marL="284163" indent="-284163" algn="just" rtl="1" eaLnBrk="1" hangingPunct="1">
              <a:lnSpc>
                <a:spcPct val="120000"/>
              </a:lnSpc>
            </a:pPr>
            <a:r>
              <a:rPr lang="ar-SA" altLang="en-US" sz="3300" b="1" smtClean="0">
                <a:solidFill>
                  <a:schemeClr val="bg1"/>
                </a:solidFill>
              </a:rPr>
              <a:t>فارابى گرانسنگ ترين كتابها را در موسيقى به نگارش درآورد.</a:t>
            </a:r>
            <a:endParaRPr lang="fa-IR" altLang="en-US" sz="3300" b="1" smtClean="0">
              <a:solidFill>
                <a:schemeClr val="bg1"/>
              </a:solidFill>
            </a:endParaRPr>
          </a:p>
          <a:p>
            <a:pPr marL="284163" indent="-284163" algn="just" rtl="1" eaLnBrk="1" hangingPunct="1">
              <a:lnSpc>
                <a:spcPct val="120000"/>
              </a:lnSpc>
            </a:pPr>
            <a:r>
              <a:rPr lang="ar-SA" altLang="en-US" sz="3300" b="1" smtClean="0">
                <a:solidFill>
                  <a:schemeClr val="bg1"/>
                </a:solidFill>
              </a:rPr>
              <a:t>مهم</a:t>
            </a:r>
            <a:r>
              <a:rPr lang="fa-IR" altLang="en-US" sz="3300" b="1" smtClean="0">
                <a:solidFill>
                  <a:schemeClr val="bg1"/>
                </a:solidFill>
              </a:rPr>
              <a:t> </a:t>
            </a:r>
            <a:r>
              <a:rPr lang="ar-SA" altLang="en-US" sz="3300" b="1" smtClean="0">
                <a:solidFill>
                  <a:schemeClr val="bg1"/>
                </a:solidFill>
              </a:rPr>
              <a:t>ترين</a:t>
            </a:r>
            <a:r>
              <a:rPr lang="fa-IR" altLang="en-US" sz="3300" b="1" smtClean="0">
                <a:solidFill>
                  <a:schemeClr val="bg1"/>
                </a:solidFill>
              </a:rPr>
              <a:t> </a:t>
            </a:r>
            <a:r>
              <a:rPr lang="ar-SA" altLang="en-US" sz="3300" b="1" smtClean="0">
                <a:solidFill>
                  <a:schemeClr val="bg1"/>
                </a:solidFill>
              </a:rPr>
              <a:t>آثار فارابى در موسيقى احصاءالعلوم و الموسيقى الكبير</a:t>
            </a:r>
            <a:r>
              <a:rPr lang="fa-IR" altLang="en-US" sz="3300" b="1" smtClean="0">
                <a:solidFill>
                  <a:schemeClr val="bg1"/>
                </a:solidFill>
              </a:rPr>
              <a:t>(</a:t>
            </a:r>
            <a:r>
              <a:rPr lang="ar-SA" altLang="en-US" sz="3300" b="1" smtClean="0">
                <a:solidFill>
                  <a:schemeClr val="bg1"/>
                </a:solidFill>
              </a:rPr>
              <a:t>در دو</a:t>
            </a:r>
            <a:r>
              <a:rPr lang="fa-IR" altLang="en-US" sz="3300" b="1" smtClean="0">
                <a:solidFill>
                  <a:schemeClr val="bg1"/>
                </a:solidFill>
              </a:rPr>
              <a:t> </a:t>
            </a:r>
            <a:r>
              <a:rPr lang="ar-SA" altLang="en-US" sz="3300" b="1" smtClean="0">
                <a:solidFill>
                  <a:schemeClr val="bg1"/>
                </a:solidFill>
              </a:rPr>
              <a:t>جلد، جلد نخست مفصل و جلد دوم</a:t>
            </a:r>
            <a:r>
              <a:rPr lang="fa-IR" altLang="en-US" sz="3300" b="1" smtClean="0">
                <a:solidFill>
                  <a:schemeClr val="bg1"/>
                </a:solidFill>
              </a:rPr>
              <a:t> </a:t>
            </a:r>
            <a:r>
              <a:rPr lang="ar-SA" altLang="en-US" sz="3300" b="1" smtClean="0">
                <a:solidFill>
                  <a:schemeClr val="bg1"/>
                </a:solidFill>
              </a:rPr>
              <a:t>موجز</a:t>
            </a:r>
            <a:r>
              <a:rPr lang="fa-IR" altLang="en-US" sz="3300" b="1" smtClean="0">
                <a:solidFill>
                  <a:schemeClr val="bg1"/>
                </a:solidFill>
              </a:rPr>
              <a:t>)</a:t>
            </a:r>
            <a:r>
              <a:rPr lang="ar-SA" altLang="en-US" sz="3300" b="1" smtClean="0">
                <a:solidFill>
                  <a:schemeClr val="bg1"/>
                </a:solidFill>
              </a:rPr>
              <a:t> </a:t>
            </a:r>
            <a:r>
              <a:rPr lang="fa-IR" altLang="en-US" sz="3300" b="1" smtClean="0">
                <a:solidFill>
                  <a:schemeClr val="bg1"/>
                </a:solidFill>
              </a:rPr>
              <a:t>است</a:t>
            </a:r>
            <a:r>
              <a:rPr lang="ar-SA" altLang="en-US" sz="3300" b="1" smtClean="0">
                <a:solidFill>
                  <a:schemeClr val="bg1"/>
                </a:solidFill>
              </a:rPr>
              <a:t>.</a:t>
            </a:r>
            <a:endParaRPr lang="fa-IR" altLang="en-US" sz="3300" b="1" smtClean="0">
              <a:solidFill>
                <a:schemeClr val="bg1"/>
              </a:solidFill>
            </a:endParaRPr>
          </a:p>
          <a:p>
            <a:pPr marL="284163" indent="-284163" algn="just" rtl="1" eaLnBrk="1" hangingPunct="1">
              <a:lnSpc>
                <a:spcPct val="120000"/>
              </a:lnSpc>
            </a:pPr>
            <a:r>
              <a:rPr lang="ar-SA" altLang="en-US" sz="3300" b="1" smtClean="0">
                <a:solidFill>
                  <a:schemeClr val="bg1"/>
                </a:solidFill>
              </a:rPr>
              <a:t>در فصل سوم</a:t>
            </a:r>
            <a:r>
              <a:rPr lang="fa-IR" altLang="en-US" sz="3300" b="1" smtClean="0">
                <a:solidFill>
                  <a:schemeClr val="bg1"/>
                </a:solidFill>
              </a:rPr>
              <a:t> کتاب </a:t>
            </a:r>
            <a:r>
              <a:rPr lang="ar-SA" altLang="en-US" sz="3300" b="1" smtClean="0">
                <a:solidFill>
                  <a:schemeClr val="bg1"/>
                </a:solidFill>
              </a:rPr>
              <a:t>احصاءالعلوم، فارابى بحث دقيقى درباره موسيقى دارد.</a:t>
            </a:r>
            <a:endParaRPr lang="fa-IR" altLang="en-US" sz="3300" b="1" smtClean="0">
              <a:solidFill>
                <a:schemeClr val="bg1"/>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395288" y="-17463"/>
            <a:ext cx="8229600" cy="1143001"/>
          </a:xfrm>
        </p:spPr>
        <p:txBody>
          <a:bodyPr/>
          <a:lstStyle/>
          <a:p>
            <a:pPr eaLnBrk="1" hangingPunct="1"/>
            <a:r>
              <a:rPr lang="fa-IR" altLang="en-US" sz="5400" b="1" smtClean="0">
                <a:solidFill>
                  <a:srgbClr val="FFFF00"/>
                </a:solidFill>
              </a:rPr>
              <a:t>علم موسیقی</a:t>
            </a:r>
            <a:endParaRPr lang="en-US" altLang="en-US" sz="5400" b="1" smtClean="0">
              <a:solidFill>
                <a:srgbClr val="FFFF00"/>
              </a:solidFill>
            </a:endParaRPr>
          </a:p>
        </p:txBody>
      </p:sp>
      <p:sp>
        <p:nvSpPr>
          <p:cNvPr id="173059" name="Rectangle 3"/>
          <p:cNvSpPr>
            <a:spLocks noGrp="1" noChangeArrowheads="1"/>
          </p:cNvSpPr>
          <p:nvPr>
            <p:ph type="body" idx="1"/>
          </p:nvPr>
        </p:nvSpPr>
        <p:spPr>
          <a:xfrm>
            <a:off x="179388" y="1239838"/>
            <a:ext cx="8893175" cy="3197225"/>
          </a:xfrm>
        </p:spPr>
        <p:txBody>
          <a:bodyPr/>
          <a:lstStyle/>
          <a:p>
            <a:pPr marL="284163" indent="-284163" algn="just" rtl="1" eaLnBrk="1" hangingPunct="1">
              <a:lnSpc>
                <a:spcPct val="120000"/>
              </a:lnSpc>
            </a:pPr>
            <a:r>
              <a:rPr lang="fa-IR" altLang="en-US" b="1" smtClean="0">
                <a:solidFill>
                  <a:schemeClr val="bg1"/>
                </a:solidFill>
              </a:rPr>
              <a:t>هنري جورج </a:t>
            </a:r>
            <a:r>
              <a:rPr lang="ar-SA" altLang="en-US" b="1" smtClean="0">
                <a:solidFill>
                  <a:schemeClr val="bg1"/>
                </a:solidFill>
              </a:rPr>
              <a:t>فارمر، خاورشناس و</a:t>
            </a:r>
            <a:r>
              <a:rPr lang="fa-IR" altLang="en-US" b="1" smtClean="0">
                <a:solidFill>
                  <a:schemeClr val="bg1"/>
                </a:solidFill>
              </a:rPr>
              <a:t> </a:t>
            </a:r>
            <a:r>
              <a:rPr lang="ar-SA" altLang="en-US" b="1" smtClean="0">
                <a:solidFill>
                  <a:schemeClr val="bg1"/>
                </a:solidFill>
              </a:rPr>
              <a:t>موسيقى</a:t>
            </a:r>
            <a:r>
              <a:rPr lang="fa-IR" altLang="en-US" b="1" smtClean="0">
                <a:solidFill>
                  <a:schemeClr val="bg1"/>
                </a:solidFill>
              </a:rPr>
              <a:t> </a:t>
            </a:r>
            <a:r>
              <a:rPr lang="ar-SA" altLang="en-US" b="1" smtClean="0">
                <a:solidFill>
                  <a:schemeClr val="bg1"/>
                </a:solidFill>
              </a:rPr>
              <a:t>دان انگليسى بر اين باور است كه مدخل يا مقدمه احصاء العلوم اگر از نوشته هاى ارسطو</a:t>
            </a:r>
            <a:r>
              <a:rPr lang="fa-IR" altLang="en-US" b="1" smtClean="0">
                <a:solidFill>
                  <a:schemeClr val="bg1"/>
                </a:solidFill>
              </a:rPr>
              <a:t> </a:t>
            </a:r>
            <a:r>
              <a:rPr lang="ar-SA" altLang="en-US" b="1" smtClean="0">
                <a:solidFill>
                  <a:schemeClr val="bg1"/>
                </a:solidFill>
              </a:rPr>
              <a:t>درباره موسيقى جامع تر و كامل تر نباشد مسلما</a:t>
            </a:r>
            <a:r>
              <a:rPr lang="fa-IR" altLang="en-US" b="1" smtClean="0">
                <a:solidFill>
                  <a:schemeClr val="bg1"/>
                </a:solidFill>
              </a:rPr>
              <a:t>ً</a:t>
            </a:r>
            <a:r>
              <a:rPr lang="ar-SA" altLang="en-US" b="1" smtClean="0">
                <a:solidFill>
                  <a:schemeClr val="bg1"/>
                </a:solidFill>
              </a:rPr>
              <a:t> در رديف آن است.</a:t>
            </a:r>
            <a:endParaRPr lang="fa-IR" altLang="en-US" b="1" smtClean="0">
              <a:solidFill>
                <a:schemeClr val="bg1"/>
              </a:solidFill>
            </a:endParaRPr>
          </a:p>
          <a:p>
            <a:pPr marL="284163" indent="-284163" algn="just" rtl="1" eaLnBrk="1" hangingPunct="1">
              <a:lnSpc>
                <a:spcPct val="120000"/>
              </a:lnSpc>
            </a:pPr>
            <a:r>
              <a:rPr lang="ar-SA" altLang="en-US" b="1" smtClean="0">
                <a:solidFill>
                  <a:schemeClr val="bg1"/>
                </a:solidFill>
              </a:rPr>
              <a:t>از همين رو، فارابى را بزرگترين</a:t>
            </a:r>
            <a:r>
              <a:rPr lang="fa-IR" altLang="en-US" b="1" smtClean="0">
                <a:solidFill>
                  <a:schemeClr val="bg1"/>
                </a:solidFill>
              </a:rPr>
              <a:t> </a:t>
            </a:r>
            <a:r>
              <a:rPr lang="ar-SA" altLang="en-US" b="1" smtClean="0">
                <a:solidFill>
                  <a:schemeClr val="bg1"/>
                </a:solidFill>
              </a:rPr>
              <a:t>نويسنده كتب موسيقى در قرون وسطا مى</a:t>
            </a:r>
            <a:r>
              <a:rPr lang="fa-IR" altLang="en-US" b="1" smtClean="0">
                <a:solidFill>
                  <a:schemeClr val="bg1"/>
                </a:solidFill>
              </a:rPr>
              <a:t> </a:t>
            </a:r>
            <a:r>
              <a:rPr lang="ar-SA" altLang="en-US" b="1" smtClean="0">
                <a:solidFill>
                  <a:schemeClr val="bg1"/>
                </a:solidFill>
              </a:rPr>
              <a:t>دانند</a:t>
            </a:r>
            <a:r>
              <a:rPr lang="fa-IR" altLang="en-US" b="1" smtClean="0">
                <a:solidFill>
                  <a:schemeClr val="bg1"/>
                </a:solidFill>
              </a:rPr>
              <a:t>.</a:t>
            </a:r>
          </a:p>
          <a:p>
            <a:pPr marL="284163" indent="-284163" algn="just" rtl="1" eaLnBrk="1" hangingPunct="1">
              <a:lnSpc>
                <a:spcPct val="120000"/>
              </a:lnSpc>
            </a:pPr>
            <a:r>
              <a:rPr lang="ar-SA" altLang="en-US" b="1" smtClean="0">
                <a:solidFill>
                  <a:schemeClr val="bg1"/>
                </a:solidFill>
              </a:rPr>
              <a:t>الموسيقى الكبير؛ مهم ترين و مفصل ترين كتاب فارابى و </a:t>
            </a:r>
            <a:r>
              <a:rPr lang="fa-IR" altLang="en-US" b="1" smtClean="0">
                <a:solidFill>
                  <a:schemeClr val="bg1"/>
                </a:solidFill>
              </a:rPr>
              <a:t> </a:t>
            </a:r>
            <a:r>
              <a:rPr lang="ar-SA" altLang="en-US" b="1" smtClean="0">
                <a:solidFill>
                  <a:schemeClr val="bg1"/>
                </a:solidFill>
              </a:rPr>
              <a:t>بزرگ</a:t>
            </a:r>
            <a:r>
              <a:rPr lang="fa-IR" altLang="en-US" b="1" smtClean="0">
                <a:solidFill>
                  <a:schemeClr val="bg1"/>
                </a:solidFill>
              </a:rPr>
              <a:t> </a:t>
            </a:r>
            <a:r>
              <a:rPr lang="ar-SA" altLang="en-US" b="1" smtClean="0">
                <a:solidFill>
                  <a:schemeClr val="bg1"/>
                </a:solidFill>
              </a:rPr>
              <a:t>ترين اثرى است كه در موسيقى</a:t>
            </a:r>
            <a:r>
              <a:rPr lang="fa-IR" altLang="en-US" b="1" smtClean="0">
                <a:solidFill>
                  <a:schemeClr val="bg1"/>
                </a:solidFill>
              </a:rPr>
              <a:t> </a:t>
            </a:r>
            <a:r>
              <a:rPr lang="ar-SA" altLang="en-US" b="1" smtClean="0">
                <a:solidFill>
                  <a:schemeClr val="bg1"/>
                </a:solidFill>
              </a:rPr>
              <a:t>مشرق زمين به نگارش درآمده است.</a:t>
            </a:r>
            <a:endParaRPr lang="fa-IR" altLang="en-US" b="1" smtClean="0">
              <a:solidFill>
                <a:schemeClr val="bg1"/>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395288" y="-161925"/>
            <a:ext cx="8229600" cy="1143000"/>
          </a:xfrm>
        </p:spPr>
        <p:txBody>
          <a:bodyPr/>
          <a:lstStyle/>
          <a:p>
            <a:pPr eaLnBrk="1" hangingPunct="1"/>
            <a:r>
              <a:rPr lang="fa-IR" altLang="en-US" sz="5400" b="1" smtClean="0">
                <a:solidFill>
                  <a:srgbClr val="FFFF00"/>
                </a:solidFill>
              </a:rPr>
              <a:t>علم موسیقی</a:t>
            </a:r>
            <a:endParaRPr lang="en-US" altLang="en-US" sz="5400" b="1" smtClean="0">
              <a:solidFill>
                <a:srgbClr val="FFFF00"/>
              </a:solidFill>
            </a:endParaRPr>
          </a:p>
        </p:txBody>
      </p:sp>
      <p:sp>
        <p:nvSpPr>
          <p:cNvPr id="175107" name="Rectangle 3"/>
          <p:cNvSpPr>
            <a:spLocks noGrp="1" noChangeArrowheads="1"/>
          </p:cNvSpPr>
          <p:nvPr>
            <p:ph type="body" idx="1"/>
          </p:nvPr>
        </p:nvSpPr>
        <p:spPr>
          <a:xfrm>
            <a:off x="142875" y="1023938"/>
            <a:ext cx="8893175" cy="3197225"/>
          </a:xfrm>
        </p:spPr>
        <p:txBody>
          <a:bodyPr/>
          <a:lstStyle/>
          <a:p>
            <a:pPr marL="284163" indent="-284163" algn="just" rtl="1" eaLnBrk="1" hangingPunct="1">
              <a:lnSpc>
                <a:spcPct val="120000"/>
              </a:lnSpc>
            </a:pPr>
            <a:r>
              <a:rPr lang="ar-SA" altLang="en-US" sz="2900" b="1" smtClean="0">
                <a:solidFill>
                  <a:schemeClr val="bg1"/>
                </a:solidFill>
              </a:rPr>
              <a:t>اين اثر از منظرى كاملا</a:t>
            </a:r>
            <a:r>
              <a:rPr lang="fa-IR" altLang="en-US" sz="2900" b="1" smtClean="0">
                <a:solidFill>
                  <a:schemeClr val="bg1"/>
                </a:solidFill>
              </a:rPr>
              <a:t>ً</a:t>
            </a:r>
            <a:r>
              <a:rPr lang="ar-SA" altLang="en-US" sz="2900" b="1" smtClean="0">
                <a:solidFill>
                  <a:schemeClr val="bg1"/>
                </a:solidFill>
              </a:rPr>
              <a:t> ع</a:t>
            </a:r>
            <a:r>
              <a:rPr lang="fa-IR" altLang="en-US" sz="2900" b="1" smtClean="0">
                <a:solidFill>
                  <a:schemeClr val="bg1"/>
                </a:solidFill>
              </a:rPr>
              <a:t>لم</a:t>
            </a:r>
            <a:r>
              <a:rPr lang="ar-SA" altLang="en-US" sz="2900" b="1" smtClean="0">
                <a:solidFill>
                  <a:schemeClr val="bg1"/>
                </a:solidFill>
              </a:rPr>
              <a:t>ى به موسيقى و اصول و قواعد فيزيكى ناظر بر</a:t>
            </a:r>
            <a:r>
              <a:rPr lang="fa-IR" altLang="en-US" sz="2900" b="1" smtClean="0">
                <a:solidFill>
                  <a:schemeClr val="bg1"/>
                </a:solidFill>
              </a:rPr>
              <a:t> </a:t>
            </a:r>
            <a:r>
              <a:rPr lang="ar-SA" altLang="en-US" sz="2900" b="1" smtClean="0">
                <a:solidFill>
                  <a:schemeClr val="bg1"/>
                </a:solidFill>
              </a:rPr>
              <a:t>آن، قوانين ضرب و نسبتهاى رياضى اصوات مى پردازد</a:t>
            </a:r>
            <a:r>
              <a:rPr lang="fa-IR" altLang="en-US" sz="2900" b="1" smtClean="0">
                <a:solidFill>
                  <a:schemeClr val="bg1"/>
                </a:solidFill>
              </a:rPr>
              <a:t> و</a:t>
            </a:r>
            <a:r>
              <a:rPr lang="ar-SA" altLang="en-US" sz="2900" b="1" smtClean="0">
                <a:solidFill>
                  <a:schemeClr val="bg1"/>
                </a:solidFill>
              </a:rPr>
              <a:t> در واقع نقدى است بر دانش</a:t>
            </a:r>
            <a:r>
              <a:rPr lang="fa-IR" altLang="en-US" sz="2900" b="1" smtClean="0">
                <a:solidFill>
                  <a:schemeClr val="bg1"/>
                </a:solidFill>
              </a:rPr>
              <a:t> </a:t>
            </a:r>
            <a:r>
              <a:rPr lang="ar-SA" altLang="en-US" sz="2900" b="1" smtClean="0">
                <a:solidFill>
                  <a:schemeClr val="bg1"/>
                </a:solidFill>
              </a:rPr>
              <a:t>موسيقى يونانيان</a:t>
            </a:r>
            <a:r>
              <a:rPr lang="fa-IR" altLang="en-US" sz="2900" b="1" smtClean="0">
                <a:solidFill>
                  <a:schemeClr val="bg1"/>
                </a:solidFill>
              </a:rPr>
              <a:t>.</a:t>
            </a:r>
          </a:p>
          <a:p>
            <a:pPr marL="284163" indent="-284163" algn="just" rtl="1" eaLnBrk="1" hangingPunct="1">
              <a:lnSpc>
                <a:spcPct val="120000"/>
              </a:lnSpc>
            </a:pPr>
            <a:r>
              <a:rPr lang="ar-SA" altLang="en-US" sz="2900" b="1" smtClean="0">
                <a:solidFill>
                  <a:schemeClr val="bg1"/>
                </a:solidFill>
              </a:rPr>
              <a:t>نخستين بار فارابى توافق صداها (هارمونى) را در موسيقى</a:t>
            </a:r>
            <a:r>
              <a:rPr lang="fa-IR" altLang="en-US" sz="2900" b="1" smtClean="0">
                <a:solidFill>
                  <a:schemeClr val="bg1"/>
                </a:solidFill>
              </a:rPr>
              <a:t> </a:t>
            </a:r>
            <a:r>
              <a:rPr lang="ar-SA" altLang="en-US" sz="2900" b="1" smtClean="0">
                <a:solidFill>
                  <a:schemeClr val="bg1"/>
                </a:solidFill>
              </a:rPr>
              <a:t>ايران وارد ساخت و پس از او ابن سينا آن را مورد بحث قرار داد.</a:t>
            </a:r>
            <a:endParaRPr lang="fa-IR" altLang="en-US" sz="2900" b="1" smtClean="0">
              <a:solidFill>
                <a:schemeClr val="bg1"/>
              </a:solidFill>
            </a:endParaRPr>
          </a:p>
          <a:p>
            <a:pPr marL="284163" indent="-284163" algn="just" rtl="1" eaLnBrk="1" hangingPunct="1">
              <a:lnSpc>
                <a:spcPct val="120000"/>
              </a:lnSpc>
            </a:pPr>
            <a:r>
              <a:rPr lang="ar-SA" altLang="en-US" sz="2900" b="1" smtClean="0">
                <a:solidFill>
                  <a:schemeClr val="bg1"/>
                </a:solidFill>
              </a:rPr>
              <a:t>كتاب الموسيقى الكبير فارابى در</a:t>
            </a:r>
            <a:r>
              <a:rPr lang="fa-IR" altLang="en-US" sz="2900" b="1" smtClean="0">
                <a:solidFill>
                  <a:schemeClr val="bg1"/>
                </a:solidFill>
              </a:rPr>
              <a:t> </a:t>
            </a:r>
            <a:r>
              <a:rPr lang="ar-SA" altLang="en-US" sz="2900" b="1" smtClean="0">
                <a:solidFill>
                  <a:schemeClr val="bg1"/>
                </a:solidFill>
              </a:rPr>
              <a:t>سده</a:t>
            </a:r>
            <a:r>
              <a:rPr lang="fa-IR" altLang="en-US" sz="2900" b="1" smtClean="0">
                <a:solidFill>
                  <a:schemeClr val="bg1"/>
                </a:solidFill>
              </a:rPr>
              <a:t> </a:t>
            </a:r>
            <a:r>
              <a:rPr lang="ar-SA" altLang="en-US" sz="2900" b="1" smtClean="0">
                <a:solidFill>
                  <a:schemeClr val="bg1"/>
                </a:solidFill>
              </a:rPr>
              <a:t>هاى بعدى به مهم ترين و </a:t>
            </a:r>
            <a:r>
              <a:rPr lang="fa-IR" altLang="en-US" sz="2900" b="1" smtClean="0">
                <a:solidFill>
                  <a:schemeClr val="bg1"/>
                </a:solidFill>
              </a:rPr>
              <a:t>   </a:t>
            </a:r>
            <a:r>
              <a:rPr lang="ar-SA" altLang="en-US" sz="2900" b="1" smtClean="0">
                <a:solidFill>
                  <a:schemeClr val="bg1"/>
                </a:solidFill>
              </a:rPr>
              <a:t>معتبر</a:t>
            </a:r>
            <a:r>
              <a:rPr lang="fa-IR" altLang="en-US" sz="2900" b="1" smtClean="0">
                <a:solidFill>
                  <a:schemeClr val="bg1"/>
                </a:solidFill>
              </a:rPr>
              <a:t> </a:t>
            </a:r>
            <a:r>
              <a:rPr lang="ar-SA" altLang="en-US" sz="2900" b="1" smtClean="0">
                <a:solidFill>
                  <a:schemeClr val="bg1"/>
                </a:solidFill>
              </a:rPr>
              <a:t>ترين مرجع تحقيق علمى براى دانشمندان و صاحبان فن موسيقى</a:t>
            </a:r>
            <a:r>
              <a:rPr lang="fa-IR" altLang="en-US" sz="2900" b="1" smtClean="0">
                <a:solidFill>
                  <a:schemeClr val="bg1"/>
                </a:solidFill>
              </a:rPr>
              <a:t> </a:t>
            </a:r>
            <a:r>
              <a:rPr lang="ar-SA" altLang="en-US" sz="2900" b="1" smtClean="0">
                <a:solidFill>
                  <a:schemeClr val="bg1"/>
                </a:solidFill>
              </a:rPr>
              <a:t>تبديل شد.</a:t>
            </a:r>
            <a:endParaRPr lang="fa-IR" altLang="en-US" sz="2900" b="1" smtClean="0">
              <a:solidFill>
                <a:schemeClr val="bg1"/>
              </a:solidFill>
            </a:endParaRPr>
          </a:p>
          <a:p>
            <a:pPr marL="284163" indent="-284163" algn="just" rtl="1" eaLnBrk="1" hangingPunct="1">
              <a:lnSpc>
                <a:spcPct val="120000"/>
              </a:lnSpc>
            </a:pPr>
            <a:r>
              <a:rPr lang="ar-SA" altLang="en-US" sz="2900" b="1" smtClean="0">
                <a:solidFill>
                  <a:schemeClr val="bg1"/>
                </a:solidFill>
              </a:rPr>
              <a:t>جايگاه فارابى در دانش موسيقى تا بدان پايه بالاست كه او را به حق، پدر دانش</a:t>
            </a:r>
            <a:r>
              <a:rPr lang="fa-IR" altLang="en-US" sz="2900" b="1" smtClean="0">
                <a:solidFill>
                  <a:schemeClr val="bg1"/>
                </a:solidFill>
              </a:rPr>
              <a:t> </a:t>
            </a:r>
            <a:r>
              <a:rPr lang="ar-SA" altLang="en-US" sz="2900" b="1" smtClean="0">
                <a:solidFill>
                  <a:schemeClr val="bg1"/>
                </a:solidFill>
              </a:rPr>
              <a:t>موسيقى ايران و بلكه جهان اسلام بايد به شمار آورد</a:t>
            </a:r>
            <a:r>
              <a:rPr lang="fa-IR" altLang="en-US" sz="2900" b="1" smtClean="0">
                <a:solidFill>
                  <a:schemeClr val="bg1"/>
                </a:solidFill>
              </a:rPr>
              <a:t>.</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395288" y="53975"/>
            <a:ext cx="8229600" cy="1143000"/>
          </a:xfrm>
        </p:spPr>
        <p:txBody>
          <a:bodyPr/>
          <a:lstStyle/>
          <a:p>
            <a:pPr eaLnBrk="1" hangingPunct="1"/>
            <a:r>
              <a:rPr lang="fa-IR" altLang="en-US" sz="5400" b="1" smtClean="0">
                <a:solidFill>
                  <a:srgbClr val="FFFF00"/>
                </a:solidFill>
              </a:rPr>
              <a:t>علم موسیقی</a:t>
            </a:r>
            <a:endParaRPr lang="en-US" altLang="en-US" sz="5400" b="1" smtClean="0">
              <a:solidFill>
                <a:srgbClr val="FFFF00"/>
              </a:solidFill>
            </a:endParaRPr>
          </a:p>
        </p:txBody>
      </p:sp>
      <p:sp>
        <p:nvSpPr>
          <p:cNvPr id="177155" name="Rectangle 3"/>
          <p:cNvSpPr>
            <a:spLocks noGrp="1" noChangeArrowheads="1"/>
          </p:cNvSpPr>
          <p:nvPr>
            <p:ph type="body" idx="1"/>
          </p:nvPr>
        </p:nvSpPr>
        <p:spPr>
          <a:xfrm>
            <a:off x="395288" y="1384300"/>
            <a:ext cx="8424862" cy="3197225"/>
          </a:xfrm>
        </p:spPr>
        <p:txBody>
          <a:bodyPr/>
          <a:lstStyle/>
          <a:p>
            <a:pPr marL="284163" indent="-284163" algn="just" rtl="1" eaLnBrk="1" hangingPunct="1">
              <a:lnSpc>
                <a:spcPct val="120000"/>
              </a:lnSpc>
            </a:pPr>
            <a:r>
              <a:rPr lang="ar-SA" altLang="en-US" sz="3400" b="1" smtClean="0">
                <a:solidFill>
                  <a:schemeClr val="bg1"/>
                </a:solidFill>
              </a:rPr>
              <a:t>ابن</a:t>
            </a:r>
            <a:r>
              <a:rPr lang="fa-IR" altLang="en-US" sz="3400" b="1" smtClean="0">
                <a:solidFill>
                  <a:schemeClr val="bg1"/>
                </a:solidFill>
              </a:rPr>
              <a:t> </a:t>
            </a:r>
            <a:r>
              <a:rPr lang="ar-SA" altLang="en-US" sz="3400" b="1" smtClean="0">
                <a:solidFill>
                  <a:schemeClr val="bg1"/>
                </a:solidFill>
              </a:rPr>
              <a:t>سينا نخستين كسى است </a:t>
            </a:r>
            <a:r>
              <a:rPr lang="fa-IR" altLang="en-US" sz="3400" b="1" smtClean="0">
                <a:solidFill>
                  <a:schemeClr val="bg1"/>
                </a:solidFill>
              </a:rPr>
              <a:t>كه به زبان فارسي در بخشي از كتاب «</a:t>
            </a:r>
            <a:r>
              <a:rPr lang="ar-SA" altLang="en-US" sz="3400" b="1" smtClean="0">
                <a:solidFill>
                  <a:schemeClr val="bg1"/>
                </a:solidFill>
              </a:rPr>
              <a:t>دانشنامه</a:t>
            </a:r>
            <a:r>
              <a:rPr lang="fa-IR" altLang="en-US" sz="3400" b="1" smtClean="0">
                <a:solidFill>
                  <a:schemeClr val="bg1"/>
                </a:solidFill>
              </a:rPr>
              <a:t> </a:t>
            </a:r>
            <a:r>
              <a:rPr lang="ar-SA" altLang="en-US" sz="3400" b="1" smtClean="0">
                <a:solidFill>
                  <a:schemeClr val="bg1"/>
                </a:solidFill>
              </a:rPr>
              <a:t>علايى</a:t>
            </a:r>
            <a:r>
              <a:rPr lang="fa-IR" altLang="en-US" sz="3400" b="1" smtClean="0">
                <a:solidFill>
                  <a:schemeClr val="bg1"/>
                </a:solidFill>
              </a:rPr>
              <a:t>»</a:t>
            </a:r>
            <a:r>
              <a:rPr lang="ar-SA" altLang="en-US" sz="3400" b="1" smtClean="0">
                <a:solidFill>
                  <a:schemeClr val="bg1"/>
                </a:solidFill>
              </a:rPr>
              <a:t> </a:t>
            </a:r>
            <a:r>
              <a:rPr lang="fa-IR" altLang="en-US" sz="3400" b="1" smtClean="0">
                <a:solidFill>
                  <a:schemeClr val="bg1"/>
                </a:solidFill>
              </a:rPr>
              <a:t>به علم موسيقي پرداخته است.</a:t>
            </a:r>
          </a:p>
          <a:p>
            <a:pPr marL="284163" indent="-284163" algn="just" rtl="1" eaLnBrk="1" hangingPunct="1">
              <a:lnSpc>
                <a:spcPct val="120000"/>
              </a:lnSpc>
            </a:pPr>
            <a:r>
              <a:rPr lang="ar-SA" altLang="en-US" sz="3400" b="1" smtClean="0">
                <a:solidFill>
                  <a:schemeClr val="bg1"/>
                </a:solidFill>
              </a:rPr>
              <a:t>ابن</a:t>
            </a:r>
            <a:r>
              <a:rPr lang="fa-IR" altLang="en-US" sz="3400" b="1" smtClean="0">
                <a:solidFill>
                  <a:schemeClr val="bg1"/>
                </a:solidFill>
              </a:rPr>
              <a:t> </a:t>
            </a:r>
            <a:r>
              <a:rPr lang="ar-SA" altLang="en-US" sz="3400" b="1" smtClean="0">
                <a:solidFill>
                  <a:schemeClr val="bg1"/>
                </a:solidFill>
              </a:rPr>
              <a:t>سينا در دانشنامه علايى از مطالعه بر روى ساز</a:t>
            </a:r>
            <a:r>
              <a:rPr lang="fa-IR" altLang="en-US" sz="3400" b="1" smtClean="0">
                <a:solidFill>
                  <a:schemeClr val="bg1"/>
                </a:solidFill>
              </a:rPr>
              <a:t> </a:t>
            </a:r>
            <a:r>
              <a:rPr lang="ar-SA" altLang="en-US" sz="3400" b="1" smtClean="0">
                <a:solidFill>
                  <a:schemeClr val="bg1"/>
                </a:solidFill>
              </a:rPr>
              <a:t>«رباب»</a:t>
            </a:r>
            <a:r>
              <a:rPr lang="fa-IR" altLang="en-US" sz="3400" b="1" smtClean="0">
                <a:solidFill>
                  <a:schemeClr val="bg1"/>
                </a:solidFill>
              </a:rPr>
              <a:t>، </a:t>
            </a:r>
            <a:r>
              <a:rPr lang="ar-SA" altLang="en-US" sz="3400" b="1" smtClean="0">
                <a:solidFill>
                  <a:schemeClr val="bg1"/>
                </a:solidFill>
              </a:rPr>
              <a:t>فواصلى را كه در</a:t>
            </a:r>
            <a:r>
              <a:rPr lang="fa-IR" altLang="en-US" sz="3400" b="1" smtClean="0">
                <a:solidFill>
                  <a:schemeClr val="bg1"/>
                </a:solidFill>
              </a:rPr>
              <a:t> </a:t>
            </a:r>
            <a:r>
              <a:rPr lang="ar-SA" altLang="en-US" sz="3400" b="1" smtClean="0">
                <a:solidFill>
                  <a:schemeClr val="bg1"/>
                </a:solidFill>
              </a:rPr>
              <a:t>ايران قديم رواج داشته و </a:t>
            </a:r>
            <a:r>
              <a:rPr lang="fa-IR" altLang="en-US" sz="3400" b="1" smtClean="0">
                <a:solidFill>
                  <a:schemeClr val="bg1"/>
                </a:solidFill>
              </a:rPr>
              <a:t> </a:t>
            </a:r>
            <a:r>
              <a:rPr lang="ar-SA" altLang="en-US" sz="3400" b="1" smtClean="0">
                <a:solidFill>
                  <a:schemeClr val="bg1"/>
                </a:solidFill>
              </a:rPr>
              <a:t>به تدريج به فراموشى سپرده شده بود، مورد توجه قرار </a:t>
            </a:r>
            <a:r>
              <a:rPr lang="fa-IR" altLang="en-US" sz="3400" b="1" smtClean="0">
                <a:solidFill>
                  <a:schemeClr val="bg1"/>
                </a:solidFill>
              </a:rPr>
              <a:t>  </a:t>
            </a:r>
            <a:r>
              <a:rPr lang="ar-SA" altLang="en-US" sz="3400" b="1" smtClean="0">
                <a:solidFill>
                  <a:schemeClr val="bg1"/>
                </a:solidFill>
              </a:rPr>
              <a:t>مى دهد</a:t>
            </a:r>
            <a:r>
              <a:rPr lang="fa-IR" altLang="en-US" sz="3400" b="1" smtClean="0">
                <a:solidFill>
                  <a:schemeClr val="bg1"/>
                </a:solidFill>
              </a:rPr>
              <a:t>.</a:t>
            </a:r>
            <a:endParaRPr lang="ar-SA" altLang="en-US" sz="3400" b="1" smtClean="0">
              <a:solidFill>
                <a:schemeClr val="bg1"/>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395288" y="198438"/>
            <a:ext cx="8229600" cy="1143000"/>
          </a:xfrm>
        </p:spPr>
        <p:txBody>
          <a:bodyPr/>
          <a:lstStyle/>
          <a:p>
            <a:pPr eaLnBrk="1" hangingPunct="1"/>
            <a:r>
              <a:rPr lang="fa-IR" altLang="en-US" sz="5400" b="1" smtClean="0">
                <a:solidFill>
                  <a:srgbClr val="FFFF00"/>
                </a:solidFill>
              </a:rPr>
              <a:t>علم موسیقی</a:t>
            </a:r>
            <a:endParaRPr lang="en-US" altLang="en-US" sz="5400" b="1" smtClean="0">
              <a:solidFill>
                <a:srgbClr val="FFFF00"/>
              </a:solidFill>
            </a:endParaRPr>
          </a:p>
        </p:txBody>
      </p:sp>
      <p:sp>
        <p:nvSpPr>
          <p:cNvPr id="179203" name="Rectangle 3"/>
          <p:cNvSpPr>
            <a:spLocks noGrp="1" noChangeArrowheads="1"/>
          </p:cNvSpPr>
          <p:nvPr>
            <p:ph type="body" idx="1"/>
          </p:nvPr>
        </p:nvSpPr>
        <p:spPr>
          <a:xfrm>
            <a:off x="179388" y="1671638"/>
            <a:ext cx="8893175" cy="3197225"/>
          </a:xfrm>
        </p:spPr>
        <p:txBody>
          <a:bodyPr/>
          <a:lstStyle/>
          <a:p>
            <a:pPr marL="284163" indent="-284163" algn="just" rtl="1" eaLnBrk="1" hangingPunct="1">
              <a:lnSpc>
                <a:spcPct val="120000"/>
              </a:lnSpc>
            </a:pPr>
            <a:r>
              <a:rPr lang="ar-SA" altLang="en-US" sz="3300" b="1" smtClean="0">
                <a:solidFill>
                  <a:schemeClr val="bg1"/>
                </a:solidFill>
              </a:rPr>
              <a:t>در رسائل اخوان الصفا</a:t>
            </a:r>
            <a:r>
              <a:rPr lang="fa-IR" altLang="en-US" sz="3300" b="1" smtClean="0">
                <a:solidFill>
                  <a:schemeClr val="bg1"/>
                </a:solidFill>
              </a:rPr>
              <a:t> </a:t>
            </a:r>
            <a:r>
              <a:rPr lang="ar-SA" altLang="en-US" sz="3300" b="1" smtClean="0">
                <a:solidFill>
                  <a:schemeClr val="bg1"/>
                </a:solidFill>
              </a:rPr>
              <a:t>«موسيقى» مطابق طبقه بندى مرسوم در گذشته دور، به عنوان يكى از</a:t>
            </a:r>
            <a:r>
              <a:rPr lang="fa-IR" altLang="en-US" sz="3300" b="1" smtClean="0">
                <a:solidFill>
                  <a:schemeClr val="bg1"/>
                </a:solidFill>
              </a:rPr>
              <a:t> </a:t>
            </a:r>
            <a:r>
              <a:rPr lang="ar-SA" altLang="en-US" sz="3300" b="1" smtClean="0">
                <a:solidFill>
                  <a:schemeClr val="bg1"/>
                </a:solidFill>
              </a:rPr>
              <a:t>شاخه</a:t>
            </a:r>
            <a:r>
              <a:rPr lang="fa-IR" altLang="en-US" sz="3300" b="1" smtClean="0">
                <a:solidFill>
                  <a:schemeClr val="bg1"/>
                </a:solidFill>
              </a:rPr>
              <a:t> </a:t>
            </a:r>
            <a:r>
              <a:rPr lang="ar-SA" altLang="en-US" sz="3300" b="1" smtClean="0">
                <a:solidFill>
                  <a:schemeClr val="bg1"/>
                </a:solidFill>
              </a:rPr>
              <a:t>هاى چهار</a:t>
            </a:r>
            <a:r>
              <a:rPr lang="fa-IR" altLang="en-US" sz="3300" b="1" smtClean="0">
                <a:solidFill>
                  <a:schemeClr val="bg1"/>
                </a:solidFill>
              </a:rPr>
              <a:t> </a:t>
            </a:r>
            <a:r>
              <a:rPr lang="ar-SA" altLang="en-US" sz="3300" b="1" smtClean="0">
                <a:solidFill>
                  <a:schemeClr val="bg1"/>
                </a:solidFill>
              </a:rPr>
              <a:t>گانه رياضيات</a:t>
            </a:r>
            <a:r>
              <a:rPr lang="fa-IR" altLang="en-US" sz="3300" b="1" smtClean="0">
                <a:solidFill>
                  <a:schemeClr val="bg1"/>
                </a:solidFill>
              </a:rPr>
              <a:t> </a:t>
            </a:r>
            <a:r>
              <a:rPr lang="ar-SA" altLang="en-US" sz="3300" b="1" smtClean="0">
                <a:solidFill>
                  <a:schemeClr val="bg1"/>
                </a:solidFill>
              </a:rPr>
              <a:t>(سه شاخه ديگر هيئت، حساب و عدد) مورد بحث قرار گرفته است.</a:t>
            </a:r>
            <a:endParaRPr lang="fa-IR" altLang="en-US" sz="3300" b="1" smtClean="0">
              <a:solidFill>
                <a:schemeClr val="bg1"/>
              </a:solidFill>
            </a:endParaRPr>
          </a:p>
          <a:p>
            <a:pPr marL="284163" indent="-284163" algn="just" rtl="1" eaLnBrk="1" hangingPunct="1">
              <a:lnSpc>
                <a:spcPct val="120000"/>
              </a:lnSpc>
            </a:pPr>
            <a:r>
              <a:rPr lang="fa-IR" altLang="en-US" sz="3300" b="1" smtClean="0">
                <a:solidFill>
                  <a:schemeClr val="bg1"/>
                </a:solidFill>
              </a:rPr>
              <a:t>آشکارترین </a:t>
            </a:r>
            <a:r>
              <a:rPr lang="ar-SA" altLang="en-US" sz="3300" b="1" smtClean="0">
                <a:solidFill>
                  <a:schemeClr val="bg1"/>
                </a:solidFill>
              </a:rPr>
              <a:t>ويژگى رساله موسيقى اخوان الصفاء توجه به ابعاد معنوى موسيقى و نقشى است كه اين</a:t>
            </a:r>
            <a:r>
              <a:rPr lang="fa-IR" altLang="en-US" sz="3300" b="1" smtClean="0">
                <a:solidFill>
                  <a:schemeClr val="bg1"/>
                </a:solidFill>
              </a:rPr>
              <a:t> </a:t>
            </a:r>
            <a:r>
              <a:rPr lang="ar-SA" altLang="en-US" sz="3300" b="1" smtClean="0">
                <a:solidFill>
                  <a:schemeClr val="bg1"/>
                </a:solidFill>
              </a:rPr>
              <a:t>فن مى تواند در برانگيختن حالات روحانى و نشاط معنوى انسان ايفا كند.</a:t>
            </a:r>
            <a:endParaRPr lang="fa-IR" altLang="en-US" sz="3300" b="1" smtClean="0">
              <a:solidFill>
                <a:schemeClr val="bg1"/>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395288" y="198438"/>
            <a:ext cx="8229600" cy="1143000"/>
          </a:xfrm>
        </p:spPr>
        <p:txBody>
          <a:bodyPr/>
          <a:lstStyle/>
          <a:p>
            <a:pPr eaLnBrk="1" hangingPunct="1"/>
            <a:r>
              <a:rPr lang="fa-IR" altLang="en-US" sz="5400" b="1" smtClean="0">
                <a:solidFill>
                  <a:srgbClr val="FFFF00"/>
                </a:solidFill>
              </a:rPr>
              <a:t>علم موسیقی</a:t>
            </a:r>
            <a:endParaRPr lang="en-US" altLang="en-US" sz="5400" b="1" smtClean="0">
              <a:solidFill>
                <a:srgbClr val="FFFF00"/>
              </a:solidFill>
            </a:endParaRPr>
          </a:p>
        </p:txBody>
      </p:sp>
      <p:sp>
        <p:nvSpPr>
          <p:cNvPr id="181251" name="Rectangle 3"/>
          <p:cNvSpPr>
            <a:spLocks noGrp="1" noChangeArrowheads="1"/>
          </p:cNvSpPr>
          <p:nvPr>
            <p:ph type="body" idx="1"/>
          </p:nvPr>
        </p:nvSpPr>
        <p:spPr>
          <a:xfrm>
            <a:off x="179388" y="1600200"/>
            <a:ext cx="8893175" cy="3197225"/>
          </a:xfrm>
        </p:spPr>
        <p:txBody>
          <a:bodyPr/>
          <a:lstStyle/>
          <a:p>
            <a:pPr marL="284163" indent="-284163" algn="just" rtl="1" eaLnBrk="1" hangingPunct="1">
              <a:lnSpc>
                <a:spcPct val="120000"/>
              </a:lnSpc>
            </a:pPr>
            <a:r>
              <a:rPr lang="ar-SA" altLang="en-US" sz="3800" b="1" smtClean="0">
                <a:solidFill>
                  <a:schemeClr val="bg1"/>
                </a:solidFill>
              </a:rPr>
              <a:t>اخوان الصفا در تأييد</a:t>
            </a:r>
            <a:r>
              <a:rPr lang="fa-IR" altLang="en-US" sz="3800" b="1" smtClean="0">
                <a:solidFill>
                  <a:schemeClr val="bg1"/>
                </a:solidFill>
              </a:rPr>
              <a:t> </a:t>
            </a:r>
            <a:r>
              <a:rPr lang="ar-SA" altLang="en-US" sz="3800" b="1" smtClean="0">
                <a:solidFill>
                  <a:schemeClr val="bg1"/>
                </a:solidFill>
              </a:rPr>
              <a:t>صحت مدعاى خود به حكايت فارابى استناد جسته، آن گاه كه وى در مجلس </a:t>
            </a:r>
            <a:r>
              <a:rPr lang="fa-IR" altLang="en-US" sz="3800" b="1" smtClean="0">
                <a:solidFill>
                  <a:schemeClr val="bg1"/>
                </a:solidFill>
              </a:rPr>
              <a:t>   </a:t>
            </a:r>
            <a:r>
              <a:rPr lang="ar-SA" altLang="en-US" sz="3800" b="1" smtClean="0">
                <a:solidFill>
                  <a:schemeClr val="bg1"/>
                </a:solidFill>
              </a:rPr>
              <a:t>سيف الدوله</a:t>
            </a:r>
            <a:r>
              <a:rPr lang="fa-IR" altLang="en-US" sz="3800" b="1" smtClean="0">
                <a:solidFill>
                  <a:schemeClr val="bg1"/>
                </a:solidFill>
              </a:rPr>
              <a:t> </a:t>
            </a:r>
            <a:r>
              <a:rPr lang="ar-SA" altLang="en-US" sz="3800" b="1" smtClean="0">
                <a:solidFill>
                  <a:schemeClr val="bg1"/>
                </a:solidFill>
              </a:rPr>
              <a:t>حمدانى</a:t>
            </a:r>
            <a:r>
              <a:rPr lang="fa-IR" altLang="en-US" sz="3800" b="1" smtClean="0">
                <a:solidFill>
                  <a:schemeClr val="bg1"/>
                </a:solidFill>
              </a:rPr>
              <a:t>، </a:t>
            </a:r>
            <a:r>
              <a:rPr lang="ar-SA" altLang="en-US" sz="3800" b="1" smtClean="0">
                <a:solidFill>
                  <a:schemeClr val="bg1"/>
                </a:solidFill>
              </a:rPr>
              <a:t>فرمانرواى </a:t>
            </a:r>
            <a:r>
              <a:rPr lang="fa-IR" altLang="en-US" sz="3800" b="1" smtClean="0">
                <a:solidFill>
                  <a:schemeClr val="bg1"/>
                </a:solidFill>
              </a:rPr>
              <a:t>شیعی </a:t>
            </a:r>
            <a:r>
              <a:rPr lang="ar-SA" altLang="en-US" sz="3800" b="1" smtClean="0">
                <a:solidFill>
                  <a:schemeClr val="bg1"/>
                </a:solidFill>
              </a:rPr>
              <a:t>حلب</a:t>
            </a:r>
            <a:r>
              <a:rPr lang="fa-IR" altLang="en-US" sz="3800" b="1" smtClean="0">
                <a:solidFill>
                  <a:schemeClr val="bg1"/>
                </a:solidFill>
              </a:rPr>
              <a:t>     </a:t>
            </a:r>
            <a:r>
              <a:rPr lang="ar-SA" altLang="en-US" sz="3800" b="1" smtClean="0">
                <a:solidFill>
                  <a:schemeClr val="bg1"/>
                </a:solidFill>
              </a:rPr>
              <a:t>(٣٥٦</a:t>
            </a:r>
            <a:r>
              <a:rPr lang="fa-IR" altLang="en-US" sz="3800" b="1" smtClean="0">
                <a:solidFill>
                  <a:schemeClr val="bg1"/>
                </a:solidFill>
              </a:rPr>
              <a:t>- </a:t>
            </a:r>
            <a:r>
              <a:rPr lang="ar-SA" altLang="en-US" sz="3800" b="1" smtClean="0">
                <a:solidFill>
                  <a:schemeClr val="bg1"/>
                </a:solidFill>
              </a:rPr>
              <a:t>٣٣٣ق</a:t>
            </a:r>
            <a:r>
              <a:rPr lang="fa-IR" altLang="en-US" sz="3800" b="1" smtClean="0">
                <a:solidFill>
                  <a:schemeClr val="bg1"/>
                </a:solidFill>
              </a:rPr>
              <a:t>) </a:t>
            </a:r>
            <a:r>
              <a:rPr lang="ar-SA" altLang="en-US" sz="3800" b="1" smtClean="0">
                <a:solidFill>
                  <a:schemeClr val="bg1"/>
                </a:solidFill>
              </a:rPr>
              <a:t>با نواختن گونه اى موسيقى اهل مجلس را به خنده وا</a:t>
            </a:r>
            <a:r>
              <a:rPr lang="fa-IR" altLang="en-US" sz="3800" b="1" smtClean="0">
                <a:solidFill>
                  <a:schemeClr val="bg1"/>
                </a:solidFill>
              </a:rPr>
              <a:t> </a:t>
            </a:r>
            <a:r>
              <a:rPr lang="ar-SA" altLang="en-US" sz="3800" b="1" smtClean="0">
                <a:solidFill>
                  <a:schemeClr val="bg1"/>
                </a:solidFill>
              </a:rPr>
              <a:t>مى</a:t>
            </a:r>
            <a:r>
              <a:rPr lang="fa-IR" altLang="en-US" sz="3800" b="1" smtClean="0">
                <a:solidFill>
                  <a:schemeClr val="bg1"/>
                </a:solidFill>
              </a:rPr>
              <a:t> </a:t>
            </a:r>
            <a:r>
              <a:rPr lang="ar-SA" altLang="en-US" sz="3800" b="1" smtClean="0">
                <a:solidFill>
                  <a:schemeClr val="bg1"/>
                </a:solidFill>
              </a:rPr>
              <a:t>دارد و سپس با تغيير آهنگ، همان جمع را به گريه انداخته و سرانجام به خواب فرو مى برد.</a:t>
            </a:r>
            <a:endParaRPr lang="fa-IR" altLang="en-US" sz="3800" b="1"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7463"/>
            <a:ext cx="8229600" cy="1143001"/>
          </a:xfrm>
        </p:spPr>
        <p:txBody>
          <a:bodyPr/>
          <a:lstStyle/>
          <a:p>
            <a:pPr eaLnBrk="1" hangingPunct="1"/>
            <a:r>
              <a:rPr lang="ar-SA" altLang="en-US" sz="5400" b="1" smtClean="0">
                <a:solidFill>
                  <a:srgbClr val="FFFF00"/>
                </a:solidFill>
              </a:rPr>
              <a:t>معمارى</a:t>
            </a:r>
            <a:endParaRPr lang="en-US" altLang="en-US" sz="5400" b="1" smtClean="0">
              <a:solidFill>
                <a:srgbClr val="FFFF00"/>
              </a:solidFill>
            </a:endParaRPr>
          </a:p>
        </p:txBody>
      </p:sp>
      <p:sp>
        <p:nvSpPr>
          <p:cNvPr id="23555" name="Rectangle 3"/>
          <p:cNvSpPr>
            <a:spLocks noGrp="1" noChangeArrowheads="1"/>
          </p:cNvSpPr>
          <p:nvPr>
            <p:ph type="body" idx="1"/>
          </p:nvPr>
        </p:nvSpPr>
        <p:spPr>
          <a:xfrm>
            <a:off x="142875" y="1239838"/>
            <a:ext cx="8893175" cy="3197225"/>
          </a:xfrm>
        </p:spPr>
        <p:txBody>
          <a:bodyPr/>
          <a:lstStyle/>
          <a:p>
            <a:pPr marL="284163" indent="-284163" algn="just" rtl="1" eaLnBrk="1" hangingPunct="1">
              <a:lnSpc>
                <a:spcPct val="120000"/>
              </a:lnSpc>
            </a:pPr>
            <a:r>
              <a:rPr lang="ar-SA" altLang="en-US" sz="2800" b="1" smtClean="0">
                <a:solidFill>
                  <a:schemeClr val="bg1"/>
                </a:solidFill>
              </a:rPr>
              <a:t>يك بناى ديگر آغاز عهد اسلامى، كاخ هشام بن عبدالملك (حك:</a:t>
            </a:r>
            <a:r>
              <a:rPr lang="fa-IR" altLang="en-US" sz="2800" b="1" smtClean="0">
                <a:solidFill>
                  <a:schemeClr val="bg1"/>
                </a:solidFill>
              </a:rPr>
              <a:t> ۱۲۵- ۱۰۵ق) است که (</a:t>
            </a:r>
            <a:r>
              <a:rPr lang="ar-SA" altLang="en-US" sz="2800" b="1" smtClean="0">
                <a:solidFill>
                  <a:schemeClr val="bg1"/>
                </a:solidFill>
              </a:rPr>
              <a:t>سراى زمستانى) خوانده مى شد و در بيابانى خالى از سكنه و سوزان در نزديكى اريحا</a:t>
            </a:r>
            <a:r>
              <a:rPr lang="fa-IR" altLang="en-US" sz="2800" b="1" smtClean="0">
                <a:solidFill>
                  <a:schemeClr val="bg1"/>
                </a:solidFill>
              </a:rPr>
              <a:t> </a:t>
            </a:r>
            <a:r>
              <a:rPr lang="ar-SA" altLang="en-US" sz="2800" b="1" smtClean="0">
                <a:solidFill>
                  <a:schemeClr val="bg1"/>
                </a:solidFill>
              </a:rPr>
              <a:t>برافراشته ش</a:t>
            </a:r>
            <a:r>
              <a:rPr lang="fa-IR" altLang="en-US" sz="2800" b="1" smtClean="0">
                <a:solidFill>
                  <a:schemeClr val="bg1"/>
                </a:solidFill>
              </a:rPr>
              <a:t>د و باغ «خربة المفجر» (جایی که آب برآید) آن را در میان گرفته بود و بیشتر آن، در زلزله سال 131ق ویران شد. بی شک </a:t>
            </a:r>
            <a:r>
              <a:rPr lang="ar-SA" altLang="en-US" sz="2800" b="1" smtClean="0">
                <a:solidFill>
                  <a:schemeClr val="bg1"/>
                </a:solidFill>
              </a:rPr>
              <a:t>بايد ايرانيان كه به داشتن باغها و كاخها پرآوازه بودند، در ساخت خربة</a:t>
            </a:r>
            <a:r>
              <a:rPr lang="fa-IR" altLang="en-US" sz="2800" b="1" smtClean="0">
                <a:solidFill>
                  <a:schemeClr val="bg1"/>
                </a:solidFill>
              </a:rPr>
              <a:t> </a:t>
            </a:r>
            <a:r>
              <a:rPr lang="ar-SA" altLang="en-US" sz="2800" b="1" smtClean="0">
                <a:solidFill>
                  <a:schemeClr val="bg1"/>
                </a:solidFill>
              </a:rPr>
              <a:t>المفجر همكارى كرده</a:t>
            </a:r>
            <a:r>
              <a:rPr lang="fa-IR" altLang="en-US" sz="2800" b="1" smtClean="0">
                <a:solidFill>
                  <a:schemeClr val="bg1"/>
                </a:solidFill>
              </a:rPr>
              <a:t> </a:t>
            </a:r>
            <a:r>
              <a:rPr lang="ar-SA" altLang="en-US" sz="2800" b="1" smtClean="0">
                <a:solidFill>
                  <a:schemeClr val="bg1"/>
                </a:solidFill>
              </a:rPr>
              <a:t>باشند.</a:t>
            </a:r>
            <a:endParaRPr lang="fa-IR" altLang="en-US" sz="2800" b="1" smtClean="0">
              <a:solidFill>
                <a:schemeClr val="bg1"/>
              </a:solidFill>
            </a:endParaRPr>
          </a:p>
          <a:p>
            <a:pPr marL="284163" indent="-284163" algn="just" rtl="1" eaLnBrk="1" hangingPunct="1">
              <a:lnSpc>
                <a:spcPct val="120000"/>
              </a:lnSpc>
            </a:pPr>
            <a:r>
              <a:rPr lang="ar-SA" altLang="en-US" sz="2800" b="1" smtClean="0">
                <a:solidFill>
                  <a:schemeClr val="bg1"/>
                </a:solidFill>
              </a:rPr>
              <a:t>يك سال پس از مرمت گرمابه كاخ خربةالمفجر، خلافت امويان برافتاد و عباسيان كه از پشتيبانى</a:t>
            </a:r>
            <a:r>
              <a:rPr lang="fa-IR" altLang="en-US" sz="2800" b="1" smtClean="0">
                <a:solidFill>
                  <a:schemeClr val="bg1"/>
                </a:solidFill>
              </a:rPr>
              <a:t> </a:t>
            </a:r>
            <a:r>
              <a:rPr lang="ar-SA" altLang="en-US" sz="2800" b="1" smtClean="0">
                <a:solidFill>
                  <a:schemeClr val="bg1"/>
                </a:solidFill>
              </a:rPr>
              <a:t>ايرانيان برخوردار بودند، دارالخلافه را از دمشق به بغداد بردند و براى اين مقصود صد هزار كارگر</a:t>
            </a:r>
            <a:r>
              <a:rPr lang="fa-IR" altLang="en-US" sz="2800" b="1" smtClean="0">
                <a:solidFill>
                  <a:schemeClr val="bg1"/>
                </a:solidFill>
              </a:rPr>
              <a:t> </a:t>
            </a:r>
            <a:r>
              <a:rPr lang="ar-SA" altLang="en-US" sz="2800" b="1" smtClean="0">
                <a:solidFill>
                  <a:schemeClr val="bg1"/>
                </a:solidFill>
              </a:rPr>
              <a:t>در مدت چهار سال كار كردند تا بغداد بتواند شكل يك پايتخت باشكوه را به خود بگيرد.</a:t>
            </a:r>
            <a:endParaRPr lang="fa-IR" altLang="en-US" sz="2800" b="1" smtClean="0">
              <a:solidFill>
                <a:schemeClr val="bg1"/>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395288" y="53975"/>
            <a:ext cx="8229600" cy="1143000"/>
          </a:xfrm>
        </p:spPr>
        <p:txBody>
          <a:bodyPr/>
          <a:lstStyle/>
          <a:p>
            <a:pPr eaLnBrk="1" hangingPunct="1"/>
            <a:r>
              <a:rPr lang="fa-IR" altLang="en-US" sz="5400" b="1" smtClean="0">
                <a:solidFill>
                  <a:srgbClr val="FFFF00"/>
                </a:solidFill>
              </a:rPr>
              <a:t>علم موسیقی</a:t>
            </a:r>
            <a:endParaRPr lang="en-US" altLang="en-US" sz="5400" b="1" smtClean="0">
              <a:solidFill>
                <a:srgbClr val="FFFF00"/>
              </a:solidFill>
            </a:endParaRPr>
          </a:p>
        </p:txBody>
      </p:sp>
      <p:sp>
        <p:nvSpPr>
          <p:cNvPr id="183299" name="Rectangle 3"/>
          <p:cNvSpPr>
            <a:spLocks noGrp="1" noChangeArrowheads="1"/>
          </p:cNvSpPr>
          <p:nvPr>
            <p:ph type="body" idx="1"/>
          </p:nvPr>
        </p:nvSpPr>
        <p:spPr>
          <a:xfrm>
            <a:off x="323850" y="1455738"/>
            <a:ext cx="8569325" cy="3197225"/>
          </a:xfrm>
        </p:spPr>
        <p:txBody>
          <a:bodyPr/>
          <a:lstStyle/>
          <a:p>
            <a:pPr marL="284163" indent="-284163" algn="just" rtl="1" eaLnBrk="1" hangingPunct="1">
              <a:lnSpc>
                <a:spcPct val="120000"/>
              </a:lnSpc>
            </a:pPr>
            <a:r>
              <a:rPr lang="ar-SA" altLang="en-US" sz="3400" b="1" smtClean="0">
                <a:solidFill>
                  <a:schemeClr val="bg1"/>
                </a:solidFill>
              </a:rPr>
              <a:t>اخوان الصفا موسيقى را ابزارى براى بيدار</a:t>
            </a:r>
            <a:r>
              <a:rPr lang="fa-IR" altLang="en-US" sz="3400" b="1" smtClean="0">
                <a:solidFill>
                  <a:schemeClr val="bg1"/>
                </a:solidFill>
              </a:rPr>
              <a:t> </a:t>
            </a:r>
            <a:r>
              <a:rPr lang="ar-SA" altLang="en-US" sz="3400" b="1" smtClean="0">
                <a:solidFill>
                  <a:schemeClr val="bg1"/>
                </a:solidFill>
              </a:rPr>
              <a:t>كردن نفس انسان از خواب غفلت مى داند و اگر در</a:t>
            </a:r>
            <a:r>
              <a:rPr lang="fa-IR" altLang="en-US" sz="3400" b="1" smtClean="0">
                <a:solidFill>
                  <a:schemeClr val="bg1"/>
                </a:solidFill>
              </a:rPr>
              <a:t> </a:t>
            </a:r>
            <a:r>
              <a:rPr lang="ar-SA" altLang="en-US" sz="3400" b="1" smtClean="0">
                <a:solidFill>
                  <a:schemeClr val="bg1"/>
                </a:solidFill>
              </a:rPr>
              <a:t>بعضى از شرايع موسيقى تحريم شده، بدين سبب بوده است كه مردم بر</a:t>
            </a:r>
            <a:r>
              <a:rPr lang="fa-IR" altLang="en-US" sz="3400" b="1" smtClean="0">
                <a:solidFill>
                  <a:schemeClr val="bg1"/>
                </a:solidFill>
              </a:rPr>
              <a:t> </a:t>
            </a:r>
            <a:r>
              <a:rPr lang="ar-SA" altLang="en-US" sz="3400" b="1" smtClean="0">
                <a:solidFill>
                  <a:schemeClr val="bg1"/>
                </a:solidFill>
              </a:rPr>
              <a:t>خلاف نظر حكما آن را</a:t>
            </a:r>
            <a:r>
              <a:rPr lang="fa-IR" altLang="en-US" sz="3400" b="1" smtClean="0">
                <a:solidFill>
                  <a:schemeClr val="bg1"/>
                </a:solidFill>
              </a:rPr>
              <a:t> </a:t>
            </a:r>
            <a:r>
              <a:rPr lang="ar-SA" altLang="en-US" sz="3400" b="1" smtClean="0">
                <a:solidFill>
                  <a:schemeClr val="bg1"/>
                </a:solidFill>
              </a:rPr>
              <a:t>وسيله شاد</a:t>
            </a:r>
            <a:r>
              <a:rPr lang="fa-IR" altLang="en-US" sz="3400" b="1" smtClean="0">
                <a:solidFill>
                  <a:schemeClr val="bg1"/>
                </a:solidFill>
              </a:rPr>
              <a:t> </a:t>
            </a:r>
            <a:r>
              <a:rPr lang="ar-SA" altLang="en-US" sz="3400" b="1" smtClean="0">
                <a:solidFill>
                  <a:schemeClr val="bg1"/>
                </a:solidFill>
              </a:rPr>
              <a:t>خوارى و خوشگذرانى قرار داده و در لهو و</a:t>
            </a:r>
            <a:r>
              <a:rPr lang="fa-IR" altLang="en-US" sz="3400" b="1" smtClean="0">
                <a:solidFill>
                  <a:schemeClr val="bg1"/>
                </a:solidFill>
              </a:rPr>
              <a:t> </a:t>
            </a:r>
            <a:r>
              <a:rPr lang="ar-SA" altLang="en-US" sz="3400" b="1" smtClean="0">
                <a:solidFill>
                  <a:schemeClr val="bg1"/>
                </a:solidFill>
              </a:rPr>
              <a:t>لعب به كار برده</a:t>
            </a:r>
            <a:r>
              <a:rPr lang="fa-IR" altLang="en-US" sz="3400" b="1" smtClean="0">
                <a:solidFill>
                  <a:schemeClr val="bg1"/>
                </a:solidFill>
              </a:rPr>
              <a:t> </a:t>
            </a:r>
            <a:r>
              <a:rPr lang="ar-SA" altLang="en-US" sz="3400" b="1" smtClean="0">
                <a:solidFill>
                  <a:schemeClr val="bg1"/>
                </a:solidFill>
              </a:rPr>
              <a:t>اند.</a:t>
            </a:r>
            <a:endParaRPr lang="fa-IR" altLang="en-US" sz="3400" b="1" smtClean="0">
              <a:solidFill>
                <a:schemeClr val="bg1"/>
              </a:solidFill>
            </a:endParaRPr>
          </a:p>
          <a:p>
            <a:pPr marL="284163" indent="-284163" algn="just" rtl="1" eaLnBrk="1" hangingPunct="1">
              <a:lnSpc>
                <a:spcPct val="120000"/>
              </a:lnSpc>
            </a:pPr>
            <a:r>
              <a:rPr lang="ar-SA" altLang="en-US" sz="3400" b="1" smtClean="0">
                <a:solidFill>
                  <a:schemeClr val="bg1"/>
                </a:solidFill>
              </a:rPr>
              <a:t>از آنجا كه اخوان </a:t>
            </a:r>
            <a:r>
              <a:rPr lang="fa-IR" altLang="en-US" sz="3400" b="1" smtClean="0">
                <a:solidFill>
                  <a:schemeClr val="bg1"/>
                </a:solidFill>
              </a:rPr>
              <a:t>الصفا </a:t>
            </a:r>
            <a:r>
              <a:rPr lang="ar-SA" altLang="en-US" sz="3400" b="1" smtClean="0">
                <a:solidFill>
                  <a:schemeClr val="bg1"/>
                </a:solidFill>
              </a:rPr>
              <a:t>در پى</a:t>
            </a:r>
            <a:r>
              <a:rPr lang="fa-IR" altLang="en-US" sz="3400" b="1" smtClean="0">
                <a:solidFill>
                  <a:schemeClr val="bg1"/>
                </a:solidFill>
              </a:rPr>
              <a:t> </a:t>
            </a:r>
            <a:r>
              <a:rPr lang="ar-SA" altLang="en-US" sz="3400" b="1" smtClean="0">
                <a:solidFill>
                  <a:schemeClr val="bg1"/>
                </a:solidFill>
              </a:rPr>
              <a:t>پيوند دين با فلسفه بوده </a:t>
            </a:r>
            <a:r>
              <a:rPr lang="fa-IR" altLang="en-US" sz="3400" b="1" smtClean="0">
                <a:solidFill>
                  <a:schemeClr val="bg1"/>
                </a:solidFill>
              </a:rPr>
              <a:t>و </a:t>
            </a:r>
            <a:r>
              <a:rPr lang="ar-SA" altLang="en-US" sz="3400" b="1" smtClean="0">
                <a:solidFill>
                  <a:schemeClr val="bg1"/>
                </a:solidFill>
              </a:rPr>
              <a:t>در رسائل خود از هر فرصتى براى رسيدن به اين هدف استفاده</a:t>
            </a:r>
            <a:r>
              <a:rPr lang="fa-IR" altLang="en-US" sz="3400" b="1" smtClean="0">
                <a:solidFill>
                  <a:schemeClr val="bg1"/>
                </a:solidFill>
              </a:rPr>
              <a:t> </a:t>
            </a:r>
            <a:r>
              <a:rPr lang="ar-SA" altLang="en-US" sz="3400" b="1" smtClean="0">
                <a:solidFill>
                  <a:schemeClr val="bg1"/>
                </a:solidFill>
              </a:rPr>
              <a:t>كرده</a:t>
            </a:r>
            <a:r>
              <a:rPr lang="fa-IR" altLang="en-US" sz="3400" b="1" smtClean="0">
                <a:solidFill>
                  <a:schemeClr val="bg1"/>
                </a:solidFill>
              </a:rPr>
              <a:t> </a:t>
            </a:r>
            <a:r>
              <a:rPr lang="ar-SA" altLang="en-US" sz="3400" b="1" smtClean="0">
                <a:solidFill>
                  <a:schemeClr val="bg1"/>
                </a:solidFill>
              </a:rPr>
              <a:t>اند.</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395288" y="198438"/>
            <a:ext cx="8229600" cy="1143000"/>
          </a:xfrm>
        </p:spPr>
        <p:txBody>
          <a:bodyPr/>
          <a:lstStyle/>
          <a:p>
            <a:pPr eaLnBrk="1" hangingPunct="1"/>
            <a:r>
              <a:rPr lang="fa-IR" altLang="en-US" sz="5400" b="1" smtClean="0">
                <a:solidFill>
                  <a:srgbClr val="FFFF00"/>
                </a:solidFill>
              </a:rPr>
              <a:t>علم موسیقی</a:t>
            </a:r>
            <a:endParaRPr lang="en-US" altLang="en-US" sz="5400" b="1" smtClean="0">
              <a:solidFill>
                <a:srgbClr val="FFFF00"/>
              </a:solidFill>
            </a:endParaRPr>
          </a:p>
        </p:txBody>
      </p:sp>
      <p:sp>
        <p:nvSpPr>
          <p:cNvPr id="185347" name="Rectangle 3"/>
          <p:cNvSpPr>
            <a:spLocks noGrp="1" noChangeArrowheads="1"/>
          </p:cNvSpPr>
          <p:nvPr>
            <p:ph type="body" idx="1"/>
          </p:nvPr>
        </p:nvSpPr>
        <p:spPr>
          <a:xfrm>
            <a:off x="323850" y="1700213"/>
            <a:ext cx="8569325" cy="3197225"/>
          </a:xfrm>
        </p:spPr>
        <p:txBody>
          <a:bodyPr/>
          <a:lstStyle/>
          <a:p>
            <a:pPr marL="284163" indent="-284163" algn="just" rtl="1" eaLnBrk="1" hangingPunct="1">
              <a:lnSpc>
                <a:spcPct val="150000"/>
              </a:lnSpc>
            </a:pPr>
            <a:r>
              <a:rPr lang="ar-SA" altLang="en-US" sz="3400" b="1" smtClean="0">
                <a:solidFill>
                  <a:schemeClr val="bg1"/>
                </a:solidFill>
              </a:rPr>
              <a:t>اغانى، نوشته ابوالفرج اصفهانى داراى هفتصد گزارش</a:t>
            </a:r>
            <a:r>
              <a:rPr lang="fa-IR" altLang="en-US" sz="3400" b="1" smtClean="0">
                <a:solidFill>
                  <a:schemeClr val="bg1"/>
                </a:solidFill>
              </a:rPr>
              <a:t> است و</a:t>
            </a:r>
            <a:r>
              <a:rPr lang="ar-SA" altLang="en-US" sz="3400" b="1" smtClean="0">
                <a:solidFill>
                  <a:schemeClr val="bg1"/>
                </a:solidFill>
              </a:rPr>
              <a:t> رواياتى مفصل درباره آهنگسازان، خوانندگان</a:t>
            </a:r>
            <a:r>
              <a:rPr lang="fa-IR" altLang="en-US" sz="3400" b="1" smtClean="0">
                <a:solidFill>
                  <a:schemeClr val="bg1"/>
                </a:solidFill>
              </a:rPr>
              <a:t> و </a:t>
            </a:r>
            <a:r>
              <a:rPr lang="ar-SA" altLang="en-US" sz="3400" b="1" smtClean="0">
                <a:solidFill>
                  <a:schemeClr val="bg1"/>
                </a:solidFill>
              </a:rPr>
              <a:t>شاعرانى كه شعرشان موضوع آهنگ بوده و هر كس كه با اين هنرها رابطه داشته است، نقل كرده</a:t>
            </a:r>
            <a:r>
              <a:rPr lang="fa-IR" altLang="en-US" sz="3400" b="1" smtClean="0">
                <a:solidFill>
                  <a:schemeClr val="bg1"/>
                </a:solidFill>
              </a:rPr>
              <a:t> </a:t>
            </a:r>
            <a:r>
              <a:rPr lang="ar-SA" altLang="en-US" sz="3400" b="1" smtClean="0">
                <a:solidFill>
                  <a:schemeClr val="bg1"/>
                </a:solidFill>
              </a:rPr>
              <a:t>و سرانجام بزرگترين مجموعه ممكن را براى موسيقى و ادب ، از آغاز تا سده</a:t>
            </a:r>
            <a:r>
              <a:rPr lang="fa-IR" altLang="en-US" sz="3400" b="1" smtClean="0">
                <a:solidFill>
                  <a:schemeClr val="bg1"/>
                </a:solidFill>
              </a:rPr>
              <a:t> چهارم هجری </a:t>
            </a:r>
            <a:r>
              <a:rPr lang="ar-SA" altLang="en-US" sz="3400" b="1" smtClean="0">
                <a:solidFill>
                  <a:schemeClr val="bg1"/>
                </a:solidFill>
              </a:rPr>
              <a:t>به دست</a:t>
            </a:r>
            <a:r>
              <a:rPr lang="fa-IR" altLang="en-US" sz="3400" b="1" smtClean="0">
                <a:solidFill>
                  <a:schemeClr val="bg1"/>
                </a:solidFill>
              </a:rPr>
              <a:t> </a:t>
            </a:r>
            <a:r>
              <a:rPr lang="ar-SA" altLang="en-US" sz="3400" b="1" smtClean="0">
                <a:solidFill>
                  <a:schemeClr val="bg1"/>
                </a:solidFill>
              </a:rPr>
              <a:t>داده است.</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395288" y="53975"/>
            <a:ext cx="8229600" cy="1143000"/>
          </a:xfrm>
        </p:spPr>
        <p:txBody>
          <a:bodyPr/>
          <a:lstStyle/>
          <a:p>
            <a:pPr eaLnBrk="1" hangingPunct="1"/>
            <a:r>
              <a:rPr lang="fa-IR" altLang="en-US" sz="5400" b="1" smtClean="0">
                <a:solidFill>
                  <a:srgbClr val="FFFF00"/>
                </a:solidFill>
              </a:rPr>
              <a:t>علم موسیقی</a:t>
            </a:r>
            <a:endParaRPr lang="en-US" altLang="en-US" sz="5400" b="1" smtClean="0">
              <a:solidFill>
                <a:srgbClr val="FFFF00"/>
              </a:solidFill>
            </a:endParaRPr>
          </a:p>
        </p:txBody>
      </p:sp>
      <p:sp>
        <p:nvSpPr>
          <p:cNvPr id="187395" name="Rectangle 3"/>
          <p:cNvSpPr>
            <a:spLocks noGrp="1" noChangeArrowheads="1"/>
          </p:cNvSpPr>
          <p:nvPr>
            <p:ph type="body" idx="1"/>
          </p:nvPr>
        </p:nvSpPr>
        <p:spPr>
          <a:xfrm>
            <a:off x="215900" y="1341438"/>
            <a:ext cx="8893175" cy="3197225"/>
          </a:xfrm>
        </p:spPr>
        <p:txBody>
          <a:bodyPr/>
          <a:lstStyle/>
          <a:p>
            <a:pPr marL="284163" indent="-284163" algn="just" rtl="1" eaLnBrk="1" hangingPunct="1">
              <a:lnSpc>
                <a:spcPct val="120000"/>
              </a:lnSpc>
            </a:pPr>
            <a:r>
              <a:rPr lang="ar-SA" altLang="en-US" sz="3400" b="1" smtClean="0">
                <a:solidFill>
                  <a:schemeClr val="bg1"/>
                </a:solidFill>
              </a:rPr>
              <a:t>صفى</a:t>
            </a:r>
            <a:r>
              <a:rPr lang="fa-IR" altLang="en-US" sz="3400" b="1" smtClean="0">
                <a:solidFill>
                  <a:schemeClr val="bg1"/>
                </a:solidFill>
              </a:rPr>
              <a:t> </a:t>
            </a:r>
            <a:r>
              <a:rPr lang="ar-SA" altLang="en-US" sz="3400" b="1" smtClean="0">
                <a:solidFill>
                  <a:schemeClr val="bg1"/>
                </a:solidFill>
              </a:rPr>
              <a:t>الدين عبد</a:t>
            </a:r>
            <a:r>
              <a:rPr lang="fa-IR" altLang="en-US" sz="3400" b="1" smtClean="0">
                <a:solidFill>
                  <a:schemeClr val="bg1"/>
                </a:solidFill>
              </a:rPr>
              <a:t> </a:t>
            </a:r>
            <a:r>
              <a:rPr lang="ar-SA" altLang="en-US" sz="3400" b="1" smtClean="0">
                <a:solidFill>
                  <a:schemeClr val="bg1"/>
                </a:solidFill>
              </a:rPr>
              <a:t>المؤمن ارموى (</a:t>
            </a:r>
            <a:r>
              <a:rPr lang="fa-IR" altLang="en-US" sz="3400" b="1" smtClean="0">
                <a:solidFill>
                  <a:schemeClr val="bg1"/>
                </a:solidFill>
              </a:rPr>
              <a:t>حدود ۶۱۳ق تا ۶٩۳ق</a:t>
            </a:r>
            <a:r>
              <a:rPr lang="ar-SA" altLang="en-US" sz="3400" b="1" smtClean="0">
                <a:solidFill>
                  <a:schemeClr val="bg1"/>
                </a:solidFill>
              </a:rPr>
              <a:t>) </a:t>
            </a:r>
            <a:r>
              <a:rPr lang="fa-IR" altLang="en-US" sz="3400" b="1" smtClean="0">
                <a:solidFill>
                  <a:schemeClr val="bg1"/>
                </a:solidFill>
              </a:rPr>
              <a:t> </a:t>
            </a:r>
            <a:r>
              <a:rPr lang="ar-SA" altLang="en-US" sz="3400" b="1" smtClean="0">
                <a:solidFill>
                  <a:schemeClr val="bg1"/>
                </a:solidFill>
              </a:rPr>
              <a:t>ستاره</a:t>
            </a:r>
            <a:r>
              <a:rPr lang="fa-IR" altLang="en-US" sz="3400" b="1" smtClean="0">
                <a:solidFill>
                  <a:schemeClr val="bg1"/>
                </a:solidFill>
              </a:rPr>
              <a:t> </a:t>
            </a:r>
            <a:r>
              <a:rPr lang="ar-SA" altLang="en-US" sz="3400" b="1" smtClean="0">
                <a:solidFill>
                  <a:schemeClr val="bg1"/>
                </a:solidFill>
              </a:rPr>
              <a:t>اى درخشنده در آسمان دانش موسيقى ايران در</a:t>
            </a:r>
            <a:r>
              <a:rPr lang="fa-IR" altLang="en-US" sz="3400" b="1" smtClean="0">
                <a:solidFill>
                  <a:schemeClr val="bg1"/>
                </a:solidFill>
              </a:rPr>
              <a:t> </a:t>
            </a:r>
            <a:r>
              <a:rPr lang="ar-SA" altLang="en-US" sz="3400" b="1" smtClean="0">
                <a:solidFill>
                  <a:schemeClr val="bg1"/>
                </a:solidFill>
              </a:rPr>
              <a:t>سده هفتم بود.</a:t>
            </a:r>
            <a:endParaRPr lang="fa-IR" altLang="en-US" sz="3400" b="1" smtClean="0">
              <a:solidFill>
                <a:schemeClr val="bg1"/>
              </a:solidFill>
            </a:endParaRPr>
          </a:p>
          <a:p>
            <a:pPr marL="284163" indent="-284163" algn="just" rtl="1" eaLnBrk="1" hangingPunct="1">
              <a:lnSpc>
                <a:spcPct val="120000"/>
              </a:lnSpc>
            </a:pPr>
            <a:r>
              <a:rPr lang="ar-SA" altLang="en-US" sz="3400" b="1" smtClean="0">
                <a:solidFill>
                  <a:schemeClr val="bg1"/>
                </a:solidFill>
              </a:rPr>
              <a:t>از مطالعه دو كتاب معتبر او، يكى الادوار و ديگرى </a:t>
            </a:r>
            <a:r>
              <a:rPr lang="fa-IR" altLang="en-US" sz="3400" b="1" smtClean="0">
                <a:solidFill>
                  <a:schemeClr val="bg1"/>
                </a:solidFill>
              </a:rPr>
              <a:t>     </a:t>
            </a:r>
            <a:r>
              <a:rPr lang="ar-SA" altLang="en-US" sz="3400" b="1" smtClean="0">
                <a:solidFill>
                  <a:schemeClr val="bg1"/>
                </a:solidFill>
              </a:rPr>
              <a:t>رسالة الشرفية اين واقعيت</a:t>
            </a:r>
            <a:r>
              <a:rPr lang="fa-IR" altLang="en-US" sz="3400" b="1" smtClean="0">
                <a:solidFill>
                  <a:schemeClr val="bg1"/>
                </a:solidFill>
              </a:rPr>
              <a:t> </a:t>
            </a:r>
            <a:r>
              <a:rPr lang="ar-SA" altLang="en-US" sz="3400" b="1" smtClean="0">
                <a:solidFill>
                  <a:schemeClr val="bg1"/>
                </a:solidFill>
              </a:rPr>
              <a:t>آشكار مى شود كه وى پس از فارابى بزرگ</a:t>
            </a:r>
            <a:r>
              <a:rPr lang="fa-IR" altLang="en-US" sz="3400" b="1" smtClean="0">
                <a:solidFill>
                  <a:schemeClr val="bg1"/>
                </a:solidFill>
              </a:rPr>
              <a:t> </a:t>
            </a:r>
            <a:r>
              <a:rPr lang="ar-SA" altLang="en-US" sz="3400" b="1" smtClean="0">
                <a:solidFill>
                  <a:schemeClr val="bg1"/>
                </a:solidFill>
              </a:rPr>
              <a:t>ترين و مهم ترين كسى است كه در اصول فن موسيقى</a:t>
            </a:r>
            <a:r>
              <a:rPr lang="fa-IR" altLang="en-US" sz="3400" b="1" smtClean="0">
                <a:solidFill>
                  <a:schemeClr val="bg1"/>
                </a:solidFill>
              </a:rPr>
              <a:t> </a:t>
            </a:r>
            <a:r>
              <a:rPr lang="ar-SA" altLang="en-US" sz="3400" b="1" smtClean="0">
                <a:solidFill>
                  <a:schemeClr val="bg1"/>
                </a:solidFill>
              </a:rPr>
              <a:t>تحقيق </a:t>
            </a:r>
            <a:r>
              <a:rPr lang="fa-IR" altLang="en-US" sz="3400" b="1" smtClean="0">
                <a:solidFill>
                  <a:schemeClr val="bg1"/>
                </a:solidFill>
              </a:rPr>
              <a:t>کرد</a:t>
            </a:r>
            <a:r>
              <a:rPr lang="ar-SA" altLang="en-US" sz="3400" b="1" smtClean="0">
                <a:solidFill>
                  <a:schemeClr val="bg1"/>
                </a:solidFill>
              </a:rPr>
              <a:t>ه و كهن ترين نت نويسى فارسى و عربى در كتاب الادوار آمده است، كه اكنون در</a:t>
            </a:r>
            <a:r>
              <a:rPr lang="fa-IR" altLang="en-US" sz="3400" b="1" smtClean="0">
                <a:solidFill>
                  <a:schemeClr val="bg1"/>
                </a:solidFill>
              </a:rPr>
              <a:t> </a:t>
            </a:r>
            <a:r>
              <a:rPr lang="ar-SA" altLang="en-US" sz="3400" b="1" smtClean="0">
                <a:solidFill>
                  <a:schemeClr val="bg1"/>
                </a:solidFill>
              </a:rPr>
              <a:t>دست است.</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2" name="Title 1"/>
          <p:cNvSpPr>
            <a:spLocks noGrp="1"/>
          </p:cNvSpPr>
          <p:nvPr>
            <p:ph type="title"/>
          </p:nvPr>
        </p:nvSpPr>
        <p:spPr>
          <a:xfrm>
            <a:off x="457200" y="142875"/>
            <a:ext cx="8229600" cy="1143000"/>
          </a:xfrm>
        </p:spPr>
        <p:txBody>
          <a:bodyPr/>
          <a:lstStyle/>
          <a:p>
            <a:r>
              <a:rPr lang="fa-IR" altLang="en-US" sz="5400" smtClean="0">
                <a:solidFill>
                  <a:srgbClr val="FFFF00"/>
                </a:solidFill>
                <a:latin typeface="Times New Roman" panose="02020603050405020304" pitchFamily="18" charset="0"/>
                <a:ea typeface="Times New Roman" panose="02020603050405020304" pitchFamily="18" charset="0"/>
                <a:cs typeface="B Titr" panose="00000700000000000000" pitchFamily="2" charset="-78"/>
              </a:rPr>
              <a:t>عبدالقادر مراغي</a:t>
            </a:r>
            <a:endParaRPr lang="en-US" altLang="en-US" sz="5400" smtClean="0">
              <a:solidFill>
                <a:srgbClr val="FFFF00"/>
              </a:solidFill>
              <a:ea typeface="Times New Roman" panose="02020603050405020304" pitchFamily="18" charset="0"/>
              <a:cs typeface="B Titr" panose="00000700000000000000" pitchFamily="2" charset="-78"/>
            </a:endParaRPr>
          </a:p>
        </p:txBody>
      </p:sp>
      <p:sp>
        <p:nvSpPr>
          <p:cNvPr id="189443" name="Content Placeholder 2"/>
          <p:cNvSpPr>
            <a:spLocks noGrp="1"/>
          </p:cNvSpPr>
          <p:nvPr>
            <p:ph idx="1"/>
          </p:nvPr>
        </p:nvSpPr>
        <p:spPr>
          <a:xfrm>
            <a:off x="214313" y="1331913"/>
            <a:ext cx="8643937" cy="4525962"/>
          </a:xfrm>
        </p:spPr>
        <p:txBody>
          <a:bodyPr/>
          <a:lstStyle/>
          <a:p>
            <a:pPr algn="r" rtl="1">
              <a:lnSpc>
                <a:spcPct val="150000"/>
              </a:lnSpc>
            </a:pPr>
            <a:r>
              <a:rPr lang="fa-IR" altLang="en-US" sz="4400" b="1" smtClean="0">
                <a:solidFill>
                  <a:schemeClr val="bg1"/>
                </a:solidFill>
              </a:rPr>
              <a:t>در کتاب مراغه (ص477) آمده: </a:t>
            </a:r>
          </a:p>
          <a:p>
            <a:pPr algn="r" rtl="1">
              <a:lnSpc>
                <a:spcPct val="150000"/>
              </a:lnSpc>
              <a:buFontTx/>
              <a:buNone/>
            </a:pPr>
            <a:r>
              <a:rPr lang="fa-IR" altLang="en-US" sz="4400" b="1" smtClean="0">
                <a:solidFill>
                  <a:schemeClr val="bg1"/>
                </a:solidFill>
              </a:rPr>
              <a:t>	در دانش موسیقی مشرق زمین، عبدالقادر به معلّم ثالث، پس از فارابی و ابن سینا مشهور شده است. </a:t>
            </a:r>
          </a:p>
          <a:p>
            <a:pPr algn="r" rtl="1">
              <a:lnSpc>
                <a:spcPct val="150000"/>
              </a:lnSpc>
            </a:pPr>
            <a:endParaRPr lang="en-US" altLang="en-US" sz="4200" b="1" smtClean="0">
              <a:solidFill>
                <a:schemeClr val="bg1"/>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6" name="Title 1"/>
          <p:cNvSpPr>
            <a:spLocks noGrp="1"/>
          </p:cNvSpPr>
          <p:nvPr>
            <p:ph type="title"/>
          </p:nvPr>
        </p:nvSpPr>
        <p:spPr>
          <a:xfrm>
            <a:off x="457200" y="142875"/>
            <a:ext cx="8229600" cy="1143000"/>
          </a:xfrm>
        </p:spPr>
        <p:txBody>
          <a:bodyPr/>
          <a:lstStyle/>
          <a:p>
            <a:r>
              <a:rPr lang="fa-IR" altLang="en-US" sz="5400" smtClean="0">
                <a:solidFill>
                  <a:srgbClr val="FFFF00"/>
                </a:solidFill>
                <a:latin typeface="Times New Roman" panose="02020603050405020304" pitchFamily="18" charset="0"/>
                <a:ea typeface="Times New Roman" panose="02020603050405020304" pitchFamily="18" charset="0"/>
                <a:cs typeface="B Titr" panose="00000700000000000000" pitchFamily="2" charset="-78"/>
              </a:rPr>
              <a:t>عبدالقادر مراغي</a:t>
            </a:r>
            <a:endParaRPr lang="en-US" altLang="en-US" sz="5400" smtClean="0">
              <a:solidFill>
                <a:srgbClr val="FFFF00"/>
              </a:solidFill>
              <a:ea typeface="Times New Roman" panose="02020603050405020304" pitchFamily="18" charset="0"/>
              <a:cs typeface="B Titr" panose="00000700000000000000" pitchFamily="2" charset="-78"/>
            </a:endParaRPr>
          </a:p>
        </p:txBody>
      </p:sp>
      <p:sp>
        <p:nvSpPr>
          <p:cNvPr id="190467" name="Content Placeholder 2"/>
          <p:cNvSpPr>
            <a:spLocks noGrp="1"/>
          </p:cNvSpPr>
          <p:nvPr>
            <p:ph idx="1"/>
          </p:nvPr>
        </p:nvSpPr>
        <p:spPr>
          <a:xfrm>
            <a:off x="214313" y="1617663"/>
            <a:ext cx="8572500" cy="4525962"/>
          </a:xfrm>
        </p:spPr>
        <p:txBody>
          <a:bodyPr/>
          <a:lstStyle/>
          <a:p>
            <a:pPr algn="r" rtl="1">
              <a:lnSpc>
                <a:spcPct val="150000"/>
              </a:lnSpc>
            </a:pPr>
            <a:r>
              <a:rPr lang="fa-IR" altLang="en-US" sz="4400" b="1" smtClean="0">
                <a:solidFill>
                  <a:schemeClr val="bg1"/>
                </a:solidFill>
              </a:rPr>
              <a:t>در اروپا اول بار ر.گ.گینروتر، دانشمندآلمانی، عبدالقادر را نظریه پرداز بزرگ موسیقی و کارهای او را در زمینه موسیقی مشرق زمین پُربها دانسته است.</a:t>
            </a:r>
            <a:endParaRPr lang="en-US" altLang="en-US" sz="4400" b="1" smtClean="0">
              <a:solidFill>
                <a:schemeClr val="bg1"/>
              </a:solidFill>
            </a:endParaRPr>
          </a:p>
          <a:p>
            <a:pPr algn="r" rtl="1">
              <a:lnSpc>
                <a:spcPct val="150000"/>
              </a:lnSpc>
            </a:pPr>
            <a:endParaRPr lang="en-US" altLang="en-US" sz="4400" b="1" smtClean="0">
              <a:solidFill>
                <a:schemeClr val="bg1"/>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r>
              <a:rPr lang="fa-IR" altLang="en-US" sz="5400" smtClean="0">
                <a:solidFill>
                  <a:srgbClr val="FFFF00"/>
                </a:solidFill>
                <a:latin typeface="Times New Roman" panose="02020603050405020304" pitchFamily="18" charset="0"/>
                <a:ea typeface="Times New Roman" panose="02020603050405020304" pitchFamily="18" charset="0"/>
                <a:cs typeface="B Titr" panose="00000700000000000000" pitchFamily="2" charset="-78"/>
              </a:rPr>
              <a:t>عبدالقادر مراغي</a:t>
            </a:r>
            <a:endParaRPr lang="en-US" altLang="en-US" sz="5400" smtClean="0">
              <a:solidFill>
                <a:srgbClr val="FFFF00"/>
              </a:solidFill>
              <a:ea typeface="Times New Roman" panose="02020603050405020304" pitchFamily="18" charset="0"/>
              <a:cs typeface="B Titr" panose="00000700000000000000" pitchFamily="2" charset="-78"/>
            </a:endParaRPr>
          </a:p>
        </p:txBody>
      </p:sp>
      <p:sp>
        <p:nvSpPr>
          <p:cNvPr id="191491" name="Content Placeholder 2"/>
          <p:cNvSpPr>
            <a:spLocks noGrp="1"/>
          </p:cNvSpPr>
          <p:nvPr>
            <p:ph idx="1"/>
          </p:nvPr>
        </p:nvSpPr>
        <p:spPr>
          <a:xfrm>
            <a:off x="457200" y="1428750"/>
            <a:ext cx="8229600" cy="4525963"/>
          </a:xfrm>
        </p:spPr>
        <p:txBody>
          <a:bodyPr/>
          <a:lstStyle/>
          <a:p>
            <a:pPr algn="ctr" rtl="1">
              <a:lnSpc>
                <a:spcPct val="150000"/>
              </a:lnSpc>
            </a:pPr>
            <a:r>
              <a:rPr lang="fa-IR" altLang="en-US" sz="4000" b="1" smtClean="0">
                <a:solidFill>
                  <a:schemeClr val="bg1"/>
                </a:solidFill>
              </a:rPr>
              <a:t>عبدالقادر پسر غیبی حافظ مراغی، ملقب به «حافظ»، موسیقی دان بزرگ ایرانی، در چهار سالگی به مکتب رفت ودر هشت سالگی حافظ تمام قرآن کریم شد وتا ده سالگی صرف ونحو و معانی و بیان را آموخت.</a:t>
            </a:r>
            <a:endParaRPr lang="en-US" altLang="en-US" sz="4000" b="1" smtClean="0">
              <a:solidFill>
                <a:schemeClr val="bg1"/>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r>
              <a:rPr lang="fa-IR" altLang="en-US" sz="5400" smtClean="0">
                <a:solidFill>
                  <a:srgbClr val="FFFF00"/>
                </a:solidFill>
                <a:latin typeface="Times New Roman" panose="02020603050405020304" pitchFamily="18" charset="0"/>
                <a:ea typeface="Times New Roman" panose="02020603050405020304" pitchFamily="18" charset="0"/>
                <a:cs typeface="B Titr" panose="00000700000000000000" pitchFamily="2" charset="-78"/>
              </a:rPr>
              <a:t>عبدالقادر مراغي</a:t>
            </a:r>
            <a:endParaRPr lang="en-US" altLang="en-US" sz="5400" smtClean="0">
              <a:solidFill>
                <a:srgbClr val="FFFF00"/>
              </a:solidFill>
              <a:ea typeface="Times New Roman" panose="02020603050405020304" pitchFamily="18" charset="0"/>
              <a:cs typeface="B Titr" panose="00000700000000000000" pitchFamily="2" charset="-78"/>
            </a:endParaRPr>
          </a:p>
        </p:txBody>
      </p:sp>
      <p:sp>
        <p:nvSpPr>
          <p:cNvPr id="192515" name="Content Placeholder 2"/>
          <p:cNvSpPr>
            <a:spLocks noGrp="1"/>
          </p:cNvSpPr>
          <p:nvPr>
            <p:ph idx="1"/>
          </p:nvPr>
        </p:nvSpPr>
        <p:spPr>
          <a:xfrm>
            <a:off x="457200" y="1428750"/>
            <a:ext cx="8472488" cy="4525963"/>
          </a:xfrm>
        </p:spPr>
        <p:txBody>
          <a:bodyPr/>
          <a:lstStyle/>
          <a:p>
            <a:pPr algn="r" rtl="1">
              <a:lnSpc>
                <a:spcPct val="150000"/>
              </a:lnSpc>
            </a:pPr>
            <a:r>
              <a:rPr lang="fa-IR" altLang="en-US" sz="4000" smtClean="0">
                <a:solidFill>
                  <a:schemeClr val="bg1"/>
                </a:solidFill>
              </a:rPr>
              <a:t>او را عالم به علوم متداول زمان، حافظ و قاری قرآن، دارای طبع شعر، خوش نویس، استاد تصویر گری ومتخصص علوم نظری و عملی موسیقی و از مفاخر تاریخ هنر ایران در نیمه قرن هشتم و نهم هجری و آخرین نظریه پرداز موسیقی ایرانی دانسته اند.</a:t>
            </a:r>
            <a:endParaRPr lang="en-US" altLang="en-US" sz="4000" smtClean="0">
              <a:solidFill>
                <a:schemeClr val="bg1"/>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38" name="Title 1"/>
          <p:cNvSpPr>
            <a:spLocks noGrp="1"/>
          </p:cNvSpPr>
          <p:nvPr>
            <p:ph type="title"/>
          </p:nvPr>
        </p:nvSpPr>
        <p:spPr/>
        <p:txBody>
          <a:bodyPr/>
          <a:lstStyle/>
          <a:p>
            <a:r>
              <a:rPr lang="fa-IR" altLang="en-US" sz="5400" smtClean="0">
                <a:solidFill>
                  <a:srgbClr val="FFFF00"/>
                </a:solidFill>
                <a:latin typeface="Times New Roman" panose="02020603050405020304" pitchFamily="18" charset="0"/>
                <a:ea typeface="Times New Roman" panose="02020603050405020304" pitchFamily="18" charset="0"/>
                <a:cs typeface="B Titr" panose="00000700000000000000" pitchFamily="2" charset="-78"/>
              </a:rPr>
              <a:t>عبدالقادر مراغي</a:t>
            </a:r>
            <a:endParaRPr lang="en-US" altLang="en-US" sz="5400" smtClean="0">
              <a:solidFill>
                <a:srgbClr val="FFFF00"/>
              </a:solidFill>
              <a:ea typeface="Times New Roman" panose="02020603050405020304" pitchFamily="18" charset="0"/>
              <a:cs typeface="B Titr" panose="00000700000000000000" pitchFamily="2" charset="-78"/>
            </a:endParaRPr>
          </a:p>
        </p:txBody>
      </p:sp>
      <p:sp>
        <p:nvSpPr>
          <p:cNvPr id="193539" name="Content Placeholder 2"/>
          <p:cNvSpPr>
            <a:spLocks noGrp="1"/>
          </p:cNvSpPr>
          <p:nvPr>
            <p:ph idx="1"/>
          </p:nvPr>
        </p:nvSpPr>
        <p:spPr>
          <a:xfrm>
            <a:off x="214313" y="1428750"/>
            <a:ext cx="8572500" cy="4525963"/>
          </a:xfrm>
        </p:spPr>
        <p:txBody>
          <a:bodyPr/>
          <a:lstStyle/>
          <a:p>
            <a:pPr algn="r" rtl="1">
              <a:lnSpc>
                <a:spcPct val="150000"/>
              </a:lnSpc>
            </a:pPr>
            <a:r>
              <a:rPr lang="fa-IR" altLang="en-US" sz="4800" b="1" smtClean="0">
                <a:solidFill>
                  <a:schemeClr val="bg1"/>
                </a:solidFill>
              </a:rPr>
              <a:t>قرائت آیه ای از قرآن کریم به آهنگ خوش موجب نجات جان عبدالقادر </a:t>
            </a:r>
          </a:p>
          <a:p>
            <a:pPr algn="r" rtl="1">
              <a:lnSpc>
                <a:spcPct val="150000"/>
              </a:lnSpc>
              <a:buFontTx/>
              <a:buNone/>
            </a:pPr>
            <a:r>
              <a:rPr lang="fa-IR" altLang="en-US" sz="4800" b="1" smtClean="0">
                <a:solidFill>
                  <a:schemeClr val="bg1"/>
                </a:solidFill>
              </a:rPr>
              <a:t>	از مجازات مرگی شد که امیر تیمور گورکانی حکمش را صادر کرده بود.</a:t>
            </a:r>
            <a:endParaRPr lang="en-US" altLang="en-US" sz="4800" b="1" smtClean="0">
              <a:solidFill>
                <a:schemeClr val="bg1"/>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62" name="Title 1"/>
          <p:cNvSpPr>
            <a:spLocks noGrp="1"/>
          </p:cNvSpPr>
          <p:nvPr>
            <p:ph type="title"/>
          </p:nvPr>
        </p:nvSpPr>
        <p:spPr>
          <a:xfrm>
            <a:off x="457200" y="214313"/>
            <a:ext cx="8229600" cy="1143000"/>
          </a:xfrm>
        </p:spPr>
        <p:txBody>
          <a:bodyPr/>
          <a:lstStyle/>
          <a:p>
            <a:r>
              <a:rPr lang="fa-IR" altLang="en-US" sz="5400" smtClean="0">
                <a:solidFill>
                  <a:srgbClr val="FFFF00"/>
                </a:solidFill>
                <a:latin typeface="Times New Roman" panose="02020603050405020304" pitchFamily="18" charset="0"/>
                <a:ea typeface="Times New Roman" panose="02020603050405020304" pitchFamily="18" charset="0"/>
                <a:cs typeface="B Titr" panose="00000700000000000000" pitchFamily="2" charset="-78"/>
              </a:rPr>
              <a:t>عبدالقادر مراغي</a:t>
            </a:r>
            <a:endParaRPr lang="en-US" altLang="en-US" sz="5400" smtClean="0">
              <a:solidFill>
                <a:srgbClr val="FFFF00"/>
              </a:solidFill>
              <a:ea typeface="Times New Roman" panose="02020603050405020304" pitchFamily="18" charset="0"/>
              <a:cs typeface="B Titr" panose="00000700000000000000" pitchFamily="2" charset="-78"/>
            </a:endParaRPr>
          </a:p>
        </p:txBody>
      </p:sp>
      <p:sp>
        <p:nvSpPr>
          <p:cNvPr id="194563" name="Content Placeholder 2"/>
          <p:cNvSpPr>
            <a:spLocks noGrp="1"/>
          </p:cNvSpPr>
          <p:nvPr>
            <p:ph idx="1"/>
          </p:nvPr>
        </p:nvSpPr>
        <p:spPr>
          <a:xfrm>
            <a:off x="214313" y="1357313"/>
            <a:ext cx="8572500" cy="4525962"/>
          </a:xfrm>
        </p:spPr>
        <p:txBody>
          <a:bodyPr/>
          <a:lstStyle/>
          <a:p>
            <a:pPr algn="r" rtl="1">
              <a:lnSpc>
                <a:spcPct val="150000"/>
              </a:lnSpc>
            </a:pPr>
            <a:r>
              <a:rPr lang="fa-IR" altLang="en-US" sz="4200" b="1" smtClean="0">
                <a:solidFill>
                  <a:schemeClr val="bg1"/>
                </a:solidFill>
              </a:rPr>
              <a:t>در باره قرائت قرآن با لحن خوش، احادیثی </a:t>
            </a:r>
          </a:p>
          <a:p>
            <a:pPr algn="r" rtl="1">
              <a:lnSpc>
                <a:spcPct val="150000"/>
              </a:lnSpc>
              <a:buFontTx/>
              <a:buNone/>
            </a:pPr>
            <a:r>
              <a:rPr lang="fa-IR" altLang="en-US" sz="4200" b="1" smtClean="0">
                <a:solidFill>
                  <a:schemeClr val="bg1"/>
                </a:solidFill>
              </a:rPr>
              <a:t>	از رسول اکرم (ص) نقل است که نمونه اش </a:t>
            </a:r>
          </a:p>
          <a:p>
            <a:pPr algn="r" rtl="1">
              <a:lnSpc>
                <a:spcPct val="150000"/>
              </a:lnSpc>
              <a:buFontTx/>
              <a:buNone/>
            </a:pPr>
            <a:r>
              <a:rPr lang="fa-IR" altLang="en-US" sz="4200" b="1" smtClean="0">
                <a:solidFill>
                  <a:schemeClr val="bg1"/>
                </a:solidFill>
              </a:rPr>
              <a:t>	در مقدمه جامع الالحان (ص11) آمده است: </a:t>
            </a:r>
          </a:p>
          <a:p>
            <a:pPr algn="r" rtl="1">
              <a:lnSpc>
                <a:spcPct val="150000"/>
              </a:lnSpc>
              <a:buFontTx/>
              <a:buNone/>
            </a:pPr>
            <a:r>
              <a:rPr lang="fa-IR" altLang="en-US" sz="4200" smtClean="0">
                <a:solidFill>
                  <a:schemeClr val="bg1"/>
                </a:solidFill>
              </a:rPr>
              <a:t>	«زیّنوا القرآن باصواتکم فانّ الصّوت الحسن یزید القرآن حسناً»</a:t>
            </a:r>
            <a:endParaRPr lang="en-US" altLang="en-US" sz="4200" smtClean="0">
              <a:solidFill>
                <a:schemeClr val="bg1"/>
              </a:solidFill>
            </a:endParaRPr>
          </a:p>
          <a:p>
            <a:pPr algn="r" rtl="1">
              <a:lnSpc>
                <a:spcPct val="150000"/>
              </a:lnSpc>
            </a:pPr>
            <a:endParaRPr lang="en-US" altLang="en-US" sz="4200" b="1" smtClean="0">
              <a:solidFill>
                <a:schemeClr val="bg1"/>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Title 1"/>
          <p:cNvSpPr>
            <a:spLocks noGrp="1"/>
          </p:cNvSpPr>
          <p:nvPr>
            <p:ph type="title"/>
          </p:nvPr>
        </p:nvSpPr>
        <p:spPr>
          <a:xfrm>
            <a:off x="457200" y="214313"/>
            <a:ext cx="8229600" cy="1143000"/>
          </a:xfrm>
        </p:spPr>
        <p:txBody>
          <a:bodyPr/>
          <a:lstStyle/>
          <a:p>
            <a:r>
              <a:rPr lang="fa-IR" altLang="en-US" sz="5400" smtClean="0">
                <a:solidFill>
                  <a:srgbClr val="FFFF00"/>
                </a:solidFill>
                <a:latin typeface="Times New Roman" panose="02020603050405020304" pitchFamily="18" charset="0"/>
                <a:ea typeface="Times New Roman" panose="02020603050405020304" pitchFamily="18" charset="0"/>
                <a:cs typeface="B Titr" panose="00000700000000000000" pitchFamily="2" charset="-78"/>
              </a:rPr>
              <a:t>عبدالقادر مراغي</a:t>
            </a:r>
            <a:endParaRPr lang="en-US" altLang="en-US" sz="5400" smtClean="0">
              <a:solidFill>
                <a:srgbClr val="FFFF00"/>
              </a:solidFill>
              <a:ea typeface="Times New Roman" panose="02020603050405020304" pitchFamily="18" charset="0"/>
              <a:cs typeface="B Titr" panose="00000700000000000000" pitchFamily="2" charset="-78"/>
            </a:endParaRPr>
          </a:p>
        </p:txBody>
      </p:sp>
      <p:sp>
        <p:nvSpPr>
          <p:cNvPr id="195587" name="Content Placeholder 2"/>
          <p:cNvSpPr>
            <a:spLocks noGrp="1"/>
          </p:cNvSpPr>
          <p:nvPr>
            <p:ph idx="1"/>
          </p:nvPr>
        </p:nvSpPr>
        <p:spPr>
          <a:xfrm>
            <a:off x="214313" y="1357313"/>
            <a:ext cx="8572500" cy="4525962"/>
          </a:xfrm>
        </p:spPr>
        <p:txBody>
          <a:bodyPr/>
          <a:lstStyle/>
          <a:p>
            <a:pPr algn="r" rtl="1">
              <a:lnSpc>
                <a:spcPct val="150000"/>
              </a:lnSpc>
            </a:pPr>
            <a:r>
              <a:rPr lang="fa-IR" altLang="en-US" sz="3600" smtClean="0">
                <a:solidFill>
                  <a:schemeClr val="bg1"/>
                </a:solidFill>
              </a:rPr>
              <a:t>او در كتاب ارزنده مقاصد‌الالحان درباره پدرش و هدف از يادگيري موسيقي مي‌گويد، «غرض آن حضرت از تعليم بنده در اين فن آن بود كه چون قرآن را حفظ كرده بودم، خواستند كه معرفت نغمات كما ينبغي اين بنده را حاصل شود تا چون به تلاوت كلام‌الله مجيد مشغول شوم، به نغمات طيب‍ّه بدان تر‌ن‍ّم كنم.»</a:t>
            </a:r>
            <a:endParaRPr lang="en-US" altLang="en-US" sz="3600" smtClean="0">
              <a:solidFill>
                <a:schemeClr val="bg1"/>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ERSPECTOR-INSERTEDLIBRARYIMAGETRACKER" val="{88FA2EC1-0265-4E88-8A06-FF6E082B2319}"/>
</p:tagLst>
</file>

<file path=ppt/tags/tag2.xml><?xml version="1.0" encoding="utf-8"?>
<p:tagLst xmlns:a="http://schemas.openxmlformats.org/drawingml/2006/main" xmlns:r="http://schemas.openxmlformats.org/officeDocument/2006/relationships" xmlns:p="http://schemas.openxmlformats.org/presentationml/2006/main">
  <p:tag name="PERSPECTOR-INSERTEDLIBRARYIMAGETRACKER" val="{88FA2EC1-0265-4E88-8A06-FF6E082B2319}"/>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6013</TotalTime>
  <Words>11003</Words>
  <Application>Microsoft Office PowerPoint</Application>
  <PresentationFormat>On-screen Show (4:3)</PresentationFormat>
  <Paragraphs>683</Paragraphs>
  <Slides>150</Slides>
  <Notes>125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150</vt:i4>
      </vt:variant>
    </vt:vector>
  </HeadingPairs>
  <TitlesOfParts>
    <vt:vector size="157" baseType="lpstr">
      <vt:lpstr>Arial</vt:lpstr>
      <vt:lpstr>B Titr</vt:lpstr>
      <vt:lpstr>Roya</vt:lpstr>
      <vt:lpstr>Tahoma</vt:lpstr>
      <vt:lpstr>Times New Roman</vt:lpstr>
      <vt:lpstr>Wingdings</vt:lpstr>
      <vt:lpstr>Default Design</vt:lpstr>
      <vt:lpstr>PowerPoint Presentation</vt:lpstr>
      <vt:lpstr>هنرهای اسلامی</vt:lpstr>
      <vt:lpstr>هنرهای اسلامی</vt:lpstr>
      <vt:lpstr>هنرهای اسلامی</vt:lpstr>
      <vt:lpstr>هنرهای اسلامی</vt:lpstr>
      <vt:lpstr>هنرهای اسلامی</vt:lpstr>
      <vt:lpstr>معمارى</vt:lpstr>
      <vt:lpstr>معمارى</vt:lpstr>
      <vt:lpstr>معمارى</vt:lpstr>
      <vt:lpstr>معمارى</vt:lpstr>
      <vt:lpstr>معمارى</vt:lpstr>
      <vt:lpstr>معمارى</vt:lpstr>
      <vt:lpstr>معمارى</vt:lpstr>
      <vt:lpstr>PowerPoint Presentation</vt:lpstr>
      <vt:lpstr>PowerPoint Presentation</vt:lpstr>
      <vt:lpstr>معمارى</vt:lpstr>
      <vt:lpstr>معمارى</vt:lpstr>
      <vt:lpstr>معمارى</vt:lpstr>
      <vt:lpstr>معمارى</vt:lpstr>
      <vt:lpstr>هنرهای اسلامی</vt:lpstr>
      <vt:lpstr>معمارى</vt:lpstr>
      <vt:lpstr>معمارى: مساجد</vt:lpstr>
      <vt:lpstr>معمارى: مساجد</vt:lpstr>
      <vt:lpstr>معمارى: مساجد</vt:lpstr>
      <vt:lpstr>معمارى: مساجد</vt:lpstr>
      <vt:lpstr>معمارى</vt:lpstr>
      <vt:lpstr>معماری</vt:lpstr>
      <vt:lpstr>معماری</vt:lpstr>
      <vt:lpstr>معماری</vt:lpstr>
      <vt:lpstr>معماری</vt:lpstr>
      <vt:lpstr>سروده ويكتور هوگو درباره الحمراء</vt:lpstr>
      <vt:lpstr>معماری</vt:lpstr>
      <vt:lpstr>معماری</vt:lpstr>
      <vt:lpstr>معماری</vt:lpstr>
      <vt:lpstr>معماری</vt:lpstr>
      <vt:lpstr>معماری</vt:lpstr>
      <vt:lpstr>معماری</vt:lpstr>
      <vt:lpstr>معماری</vt:lpstr>
      <vt:lpstr>معماری</vt:lpstr>
      <vt:lpstr>PowerPoint Presentation</vt:lpstr>
      <vt:lpstr>PowerPoint Presentation</vt:lpstr>
      <vt:lpstr>PowerPoint Presentation</vt:lpstr>
      <vt:lpstr>معماری</vt:lpstr>
      <vt:lpstr>معماری</vt:lpstr>
      <vt:lpstr>معماری</vt:lpstr>
      <vt:lpstr>معماری</vt:lpstr>
      <vt:lpstr>PowerPoint Presentation</vt:lpstr>
      <vt:lpstr>معماری: مدرسه</vt:lpstr>
      <vt:lpstr>معماری: مدرسه</vt:lpstr>
      <vt:lpstr>معماری: مدرسه</vt:lpstr>
      <vt:lpstr>معمارى: آرامگاه ها</vt:lpstr>
      <vt:lpstr>معمارى: آرامگاه ها</vt:lpstr>
      <vt:lpstr>معمارى: آرامگاه ها</vt:lpstr>
      <vt:lpstr>معماری: آرامگاه</vt:lpstr>
      <vt:lpstr>معماری: آرامگاه</vt:lpstr>
      <vt:lpstr>معماری: آرامگاه</vt:lpstr>
      <vt:lpstr>معماری مدرن اسلامی</vt:lpstr>
      <vt:lpstr>خوشنویسی</vt:lpstr>
      <vt:lpstr>خوشنویسی</vt:lpstr>
      <vt:lpstr>خوشنویسی</vt:lpstr>
      <vt:lpstr>خوشنویسی</vt:lpstr>
      <vt:lpstr>خوشنویسی</vt:lpstr>
      <vt:lpstr>خوشنویسی</vt:lpstr>
      <vt:lpstr>نقاشی</vt:lpstr>
      <vt:lpstr>نقاشی</vt:lpstr>
      <vt:lpstr>نقاشی</vt:lpstr>
      <vt:lpstr>نقاشی</vt:lpstr>
      <vt:lpstr>نقاشی</vt:lpstr>
      <vt:lpstr>نقاشی</vt:lpstr>
      <vt:lpstr>نقاشی</vt:lpstr>
      <vt:lpstr>نقاشی</vt:lpstr>
      <vt:lpstr>نقاشی</vt:lpstr>
      <vt:lpstr>نقاشی</vt:lpstr>
      <vt:lpstr>هنرهای اسلامی و نفوذ آن در اروپا</vt:lpstr>
      <vt:lpstr>هنرهای اسلامی و نفوذ آن در اروپا</vt:lpstr>
      <vt:lpstr>هنرهای اسلامی و نفوذ آن در اروپا</vt:lpstr>
      <vt:lpstr>هنرهای اسلامی و نفوذ آن در اروپا</vt:lpstr>
      <vt:lpstr>PowerPoint Presentation</vt:lpstr>
      <vt:lpstr>علم موسیقی</vt:lpstr>
      <vt:lpstr>اسحاق موصلى</vt:lpstr>
      <vt:lpstr>اسحاق موصلى</vt:lpstr>
      <vt:lpstr>اسحاق موصلى</vt:lpstr>
      <vt:lpstr>علم موسیقی</vt:lpstr>
      <vt:lpstr>علم موسیقی</vt:lpstr>
      <vt:lpstr>علم موسیقی</vt:lpstr>
      <vt:lpstr>علم موسیقی</vt:lpstr>
      <vt:lpstr>علم موسیقی</vt:lpstr>
      <vt:lpstr>علم موسیقی</vt:lpstr>
      <vt:lpstr>علم موسیقی</vt:lpstr>
      <vt:lpstr>علم موسیقی</vt:lpstr>
      <vt:lpstr>علم موسیقی</vt:lpstr>
      <vt:lpstr>علم موسیقی</vt:lpstr>
      <vt:lpstr>عبدالقادر مراغي</vt:lpstr>
      <vt:lpstr>عبدالقادر مراغي</vt:lpstr>
      <vt:lpstr>عبدالقادر مراغي</vt:lpstr>
      <vt:lpstr>عبدالقادر مراغي</vt:lpstr>
      <vt:lpstr>عبدالقادر مراغي</vt:lpstr>
      <vt:lpstr>عبدالقادر مراغي</vt:lpstr>
      <vt:lpstr>عبدالقادر مراغي</vt:lpstr>
      <vt:lpstr>عبدالقادر مراغي</vt:lpstr>
      <vt:lpstr>آثار عبدالقادر مراغي</vt:lpstr>
      <vt:lpstr>آثار عبدالقادر مراغي: كنزالالحان</vt:lpstr>
      <vt:lpstr>آثار عبدالقادر مراغي: جامع الالحان</vt:lpstr>
      <vt:lpstr>آثار عبدالقادر مراغي: جامع الالحان</vt:lpstr>
      <vt:lpstr>آثار عبدالقادر مراغي: جامع الالحان</vt:lpstr>
      <vt:lpstr>آثار عبدالقادر مراغي: جامع الالحان</vt:lpstr>
      <vt:lpstr>آثار عبدالقادر مراغي: جامع الالحان</vt:lpstr>
      <vt:lpstr>آثار عبدالقادر مراغي: مقاصد الالحان</vt:lpstr>
      <vt:lpstr>آثار عبدالقادر مراغي: شرح الادوار</vt:lpstr>
      <vt:lpstr>آثار عبدالقادر مراغي: شرح الادوار</vt:lpstr>
      <vt:lpstr>آثار عبدالقادر مراغي</vt:lpstr>
      <vt:lpstr>علم موسیقی</vt:lpstr>
      <vt:lpstr>علم موسیقی</vt:lpstr>
      <vt:lpstr>تأثير موسيقى اسلامى در موسيقى غرب </vt:lpstr>
      <vt:lpstr>تأثير موسيقى اسلامى در موسيقى غرب </vt:lpstr>
      <vt:lpstr>تأثير موسيقى اسلامى در موسيقى غرب </vt:lpstr>
      <vt:lpstr>تأثير موسيقى اسلامى در موسيقى غرب </vt:lpstr>
      <vt:lpstr>تأثير موسيقى اسلامى در موسيقى غرب </vt:lpstr>
      <vt:lpstr>تأثير موسيقى اسلامى در موسيقى غرب </vt:lpstr>
      <vt:lpstr>تأثير موسيقى اسلامى در موسيقى غرب </vt:lpstr>
      <vt:lpstr>تأثير موسيقى اسلامى در موسيقى غرب </vt:lpstr>
      <vt:lpstr>تأثير موسيقى اسلامى در موسيقى غرب </vt:lpstr>
      <vt:lpstr>تأثير موسيقى اسلامى در موسيقى غرب </vt:lpstr>
      <vt:lpstr>تأثير موسيقى اسلامى در موسيقى غرب </vt:lpstr>
      <vt:lpstr>تأثير موسيقى اسلامى در موسيقى غرب </vt:lpstr>
      <vt:lpstr>تأثير موسيقى اسلامى در موسيقى غرب </vt:lpstr>
      <vt:lpstr>تأثير موسيقى اسلامى در موسيقى غرب </vt:lpstr>
      <vt:lpstr>تأثير موسيقى اسلامى در موسيقى غرب </vt:lpstr>
      <vt:lpstr>تأثير موسيقى اسلامى در موسيقى غرب </vt:lpstr>
      <vt:lpstr>تأثير موسيقى اسلامى در موسيقى غرب </vt:lpstr>
      <vt:lpstr>تأثير موسيقى اسلامى در موسيقى غرب </vt:lpstr>
      <vt:lpstr>تأثير موسيقى اسلامى در موسيقى غرب </vt:lpstr>
      <vt:lpstr>تأثير موسيقى اسلامى در موسيقى غرب </vt:lpstr>
      <vt:lpstr>تأثير موسيقى اسلامى در موسيقى غرب </vt:lpstr>
      <vt:lpstr>تأثير موسيقى اسلامى در موسيقى غرب </vt:lpstr>
      <vt:lpstr>تأثير موسيقى اسلامى در موسيقى غرب </vt:lpstr>
      <vt:lpstr>تأثير موسيقى اسلامى در موسيقى غرب </vt:lpstr>
      <vt:lpstr>پيوند مقامات با صوت و لحن قرآن كريم</vt:lpstr>
      <vt:lpstr>پيوند مقامات با صوت و لحن قرآن كريم</vt:lpstr>
      <vt:lpstr>پيوند مقامات با صوت و لحن قرآن كريم</vt:lpstr>
      <vt:lpstr>پيوند مقامات با صوت و لحن قرآن كريم</vt:lpstr>
      <vt:lpstr>نُت مقامات موسيقى قرائت قرآن</vt:lpstr>
      <vt:lpstr>نُت مقامات موسيقى قرائت قرآن</vt:lpstr>
      <vt:lpstr>پيوند مقامات با صوت و لحن قرآن كريم</vt:lpstr>
      <vt:lpstr>پيوند مقامات با صوت و لحن قرآن كريم</vt:lpstr>
      <vt:lpstr>پيوند مقامات با صوت و لحن قرآن كريم</vt:lpstr>
      <vt:lpstr>پيوند مقامات با صوت و لحن قرآن كريم</vt:lpstr>
      <vt:lpstr>پيوند مقامات با صوت و لحن قرآن كريم</vt:lpstr>
      <vt:lpstr>پيوند مقامات با صوت و لحن قرآن كريم</vt:lpstr>
      <vt:lpstr>پيوند مقامات با صوت و لحن قرآن كريم</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Eghbal</dc:creator>
  <cp:lastModifiedBy>omid</cp:lastModifiedBy>
  <cp:revision>432</cp:revision>
  <cp:lastPrinted>2005-09-24T13:00:29Z</cp:lastPrinted>
  <dcterms:created xsi:type="dcterms:W3CDTF">2004-09-20T08:10:35Z</dcterms:created>
  <dcterms:modified xsi:type="dcterms:W3CDTF">2018-06-02T12:12:19Z</dcterms:modified>
</cp:coreProperties>
</file>