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p:cViewPr varScale="1">
        <p:scale>
          <a:sx n="60" d="100"/>
          <a:sy n="60" d="100"/>
        </p:scale>
        <p:origin x="51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D88D0DD-60CF-406D-A7E1-ABB8CC82BB81}" type="datetimeFigureOut">
              <a:rPr lang="en-US" smtClean="0"/>
              <a:t>1/25/2022</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A7358824-D541-4C6F-8FF8-B3A3DD23068B}"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88D0DD-60CF-406D-A7E1-ABB8CC82BB81}" type="datetimeFigureOut">
              <a:rPr lang="en-US" smtClean="0"/>
              <a:t>1/25/2022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358824-D541-4C6F-8FF8-B3A3DD23068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88D0DD-60CF-406D-A7E1-ABB8CC82BB81}" type="datetimeFigureOut">
              <a:rPr lang="en-US" smtClean="0"/>
              <a:t>1/25/2022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358824-D541-4C6F-8FF8-B3A3DD23068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88D0DD-60CF-406D-A7E1-ABB8CC82BB81}" type="datetimeFigureOut">
              <a:rPr lang="en-US" smtClean="0"/>
              <a:t>1/25/2022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358824-D541-4C6F-8FF8-B3A3DD23068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D88D0DD-60CF-406D-A7E1-ABB8CC82BB81}" type="datetimeFigureOut">
              <a:rPr lang="en-US" smtClean="0"/>
              <a:t>1/25/2022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358824-D541-4C6F-8FF8-B3A3DD23068B}"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88D0DD-60CF-406D-A7E1-ABB8CC82BB81}" type="datetimeFigureOut">
              <a:rPr lang="en-US" smtClean="0"/>
              <a:t>1/25/2022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7358824-D541-4C6F-8FF8-B3A3DD23068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D88D0DD-60CF-406D-A7E1-ABB8CC82BB81}" type="datetimeFigureOut">
              <a:rPr lang="en-US" smtClean="0"/>
              <a:t>1/25/2022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7358824-D541-4C6F-8FF8-B3A3DD23068B}"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D88D0DD-60CF-406D-A7E1-ABB8CC82BB81}" type="datetimeFigureOut">
              <a:rPr lang="en-US" smtClean="0"/>
              <a:t>1/25/2022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7358824-D541-4C6F-8FF8-B3A3DD23068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D88D0DD-60CF-406D-A7E1-ABB8CC82BB81}" type="datetimeFigureOut">
              <a:rPr lang="en-US" smtClean="0"/>
              <a:t>1/25/2022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7358824-D541-4C6F-8FF8-B3A3DD23068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88D0DD-60CF-406D-A7E1-ABB8CC82BB81}" type="datetimeFigureOut">
              <a:rPr lang="en-US" smtClean="0"/>
              <a:t>1/25/2022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7358824-D541-4C6F-8FF8-B3A3DD23068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D88D0DD-60CF-406D-A7E1-ABB8CC82BB81}" type="datetimeFigureOut">
              <a:rPr lang="en-US" smtClean="0"/>
              <a:t>1/25/2022</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A7358824-D541-4C6F-8FF8-B3A3DD23068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D88D0DD-60CF-406D-A7E1-ABB8CC82BB81}" type="datetimeFigureOut">
              <a:rPr lang="en-US" smtClean="0"/>
              <a:t>1/25/2022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7358824-D541-4C6F-8FF8-B3A3DD23068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9.jpeg"/><Relationship Id="rId1" Type="http://schemas.openxmlformats.org/officeDocument/2006/relationships/slideLayout" Target="../slideLayouts/slideLayout2.xml"/><Relationship Id="rId5" Type="http://schemas.microsoft.com/office/2007/relationships/hdphoto" Target="../media/hdphoto14.wdp"/><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457200"/>
            <a:ext cx="7772400" cy="1470025"/>
          </a:xfrm>
        </p:spPr>
        <p:txBody>
          <a:bodyPr/>
          <a:lstStyle/>
          <a:p>
            <a:r>
              <a:rPr lang="fa-IR" dirty="0" smtClean="0"/>
              <a:t>در چیست ؟</a:t>
            </a:r>
            <a:endParaRPr lang="en-US" dirty="0"/>
          </a:p>
        </p:txBody>
      </p:sp>
      <p:sp>
        <p:nvSpPr>
          <p:cNvPr id="4" name="Subtitle 3"/>
          <p:cNvSpPr>
            <a:spLocks noGrp="1"/>
          </p:cNvSpPr>
          <p:nvPr>
            <p:ph type="subTitle" idx="1"/>
          </p:nvPr>
        </p:nvSpPr>
        <p:spPr>
          <a:xfrm>
            <a:off x="685800" y="4267200"/>
            <a:ext cx="7162800" cy="1752600"/>
          </a:xfrm>
        </p:spPr>
        <p:txBody>
          <a:bodyPr>
            <a:noAutofit/>
          </a:bodyPr>
          <a:lstStyle/>
          <a:p>
            <a:pPr algn="r"/>
            <a:r>
              <a:rPr lang="fa-IR" sz="3600" dirty="0" smtClean="0">
                <a:solidFill>
                  <a:schemeClr val="tx1"/>
                </a:solidFill>
                <a:effectLst>
                  <a:outerShdw blurRad="38100" dist="38100" dir="2700000" algn="tl">
                    <a:srgbClr val="000000">
                      <a:alpha val="43137"/>
                    </a:srgbClr>
                  </a:outerShdw>
                </a:effectLst>
                <a:latin typeface="Adobe Arabic" pitchFamily="18" charset="-78"/>
                <a:cs typeface="Adobe Arabic" pitchFamily="18" charset="-78"/>
              </a:rPr>
              <a:t>در جزئی از ساختمان گفته می شود که فضاهای مختلف خارجی و داخلی را به یکدیگر مرتبط و یا مجزا می نماید و امکان دسترسی و در بعضی موارد عبور نور و تبادل هوا را ممکن یا ناممکن می نماید ، لذا در را می توان دیوار موقتی خواند که در درگاهی قرار می گیرد و آن را می توان برای ایجاد دسترسی ، باز کرد و برای حفظ حریم خصوصی و ایمنی بست و وظیفه ی اصلی آن ایجاد امکان دسترسی است . </a:t>
            </a:r>
            <a:endParaRPr lang="en-US" sz="3600" dirty="0">
              <a:solidFill>
                <a:schemeClr val="tx1"/>
              </a:solidFill>
              <a:effectLst>
                <a:outerShdw blurRad="38100" dist="38100" dir="2700000" algn="tl">
                  <a:srgbClr val="000000">
                    <a:alpha val="43137"/>
                  </a:srgbClr>
                </a:outerShdw>
              </a:effectLst>
              <a:latin typeface="Adobe Arabic" pitchFamily="18" charset="-78"/>
              <a:cs typeface="Adobe Arabic" pitchFamily="18" charset="-78"/>
            </a:endParaRPr>
          </a:p>
        </p:txBody>
      </p:sp>
    </p:spTree>
    <p:extLst>
      <p:ext uri="{BB962C8B-B14F-4D97-AF65-F5344CB8AC3E}">
        <p14:creationId xmlns:p14="http://schemas.microsoft.com/office/powerpoint/2010/main" val="3214784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304800"/>
            <a:ext cx="4343400" cy="6477000"/>
          </a:xfrm>
        </p:spPr>
        <p:txBody>
          <a:bodyPr>
            <a:normAutofit fontScale="92500"/>
          </a:bodyPr>
          <a:lstStyle/>
          <a:p>
            <a:pPr algn="r" rtl="1"/>
            <a:r>
              <a:rPr lang="fa-IR" dirty="0" smtClean="0"/>
              <a:t>محل قرارگیری و موقعیت در , درها به دو دسته تقسیم می شوند :</a:t>
            </a:r>
          </a:p>
          <a:p>
            <a:pPr marL="0" indent="0" algn="r" rtl="1">
              <a:buNone/>
            </a:pPr>
            <a:r>
              <a:rPr lang="fa-IR" dirty="0"/>
              <a:t> </a:t>
            </a:r>
            <a:r>
              <a:rPr lang="fa-IR" dirty="0" smtClean="0"/>
              <a:t>           </a:t>
            </a:r>
          </a:p>
          <a:p>
            <a:pPr marL="0" indent="0" algn="r" rtl="1">
              <a:buNone/>
            </a:pPr>
            <a:r>
              <a:rPr lang="fa-IR" dirty="0"/>
              <a:t> </a:t>
            </a:r>
            <a:r>
              <a:rPr lang="fa-IR" dirty="0" smtClean="0"/>
              <a:t>درهای خارجی : مانند در ورودي ساختمانها و وظيفه ان تامين مقاومت لازم در براي شرايط جوي و حفاظتي است </a:t>
            </a:r>
          </a:p>
          <a:p>
            <a:pPr marL="0" indent="0" algn="r" rtl="1">
              <a:buNone/>
            </a:pPr>
            <a:endParaRPr lang="fa-IR" dirty="0"/>
          </a:p>
          <a:p>
            <a:pPr marL="0" indent="0" algn="r" rtl="1">
              <a:buNone/>
            </a:pPr>
            <a:r>
              <a:rPr lang="fa-IR" dirty="0" smtClean="0"/>
              <a:t>درهای داخلی : اين نوع درها ارتباط مابين فضاهاي مختلف ساختمان را تامين مي كند .</a:t>
            </a:r>
          </a:p>
          <a:p>
            <a:pPr marL="0" indent="0" algn="r" rtl="1">
              <a:buNone/>
            </a:pPr>
            <a:endParaRPr lang="fa-IR"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
            <a:ext cx="4343400" cy="6096000"/>
          </a:xfrm>
          <a:prstGeom prst="rect">
            <a:avLst/>
          </a:prstGeom>
        </p:spPr>
      </p:pic>
    </p:spTree>
    <p:extLst>
      <p:ext uri="{BB962C8B-B14F-4D97-AF65-F5344CB8AC3E}">
        <p14:creationId xmlns:p14="http://schemas.microsoft.com/office/powerpoint/2010/main" val="3055620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762000"/>
            <a:ext cx="7772400" cy="4572000"/>
          </a:xfrm>
        </p:spPr>
        <p:txBody>
          <a:bodyPr/>
          <a:lstStyle/>
          <a:p>
            <a:pPr algn="r"/>
            <a:r>
              <a:rPr lang="fa-IR" dirty="0" smtClean="0"/>
              <a:t>درها از نظر تعداد لنگه نیز تقسیم می شوند . در شکل زیر در دولنگه ای دیده می شود . لنگه دوم درهاي دو لنگه اي معمولا در مواقعي كه نياز به پهناي بيشتري براي ورود مثلا وارد كردن اثاثيه حجيم و بزرگ باشد مورد استفاده قرار مي گيرد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79" y="3962400"/>
            <a:ext cx="8433021" cy="1877027"/>
          </a:xfrm>
          <a:prstGeom prst="rect">
            <a:avLst/>
          </a:prstGeom>
        </p:spPr>
      </p:pic>
    </p:spTree>
    <p:extLst>
      <p:ext uri="{BB962C8B-B14F-4D97-AF65-F5344CB8AC3E}">
        <p14:creationId xmlns:p14="http://schemas.microsoft.com/office/powerpoint/2010/main" val="1153011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381000"/>
            <a:ext cx="7772400" cy="4572000"/>
          </a:xfrm>
        </p:spPr>
        <p:txBody>
          <a:bodyPr/>
          <a:lstStyle/>
          <a:p>
            <a:pPr algn="r" rtl="1"/>
            <a:r>
              <a:rPr lang="fa-IR" dirty="0" smtClean="0"/>
              <a:t>جهت بازشو : درهای یک لنگه از نظر محل قرارگیری لولا به درهای راست و درهای چپ تقسیم می شوند .</a:t>
            </a:r>
          </a:p>
          <a:p>
            <a:pPr algn="r" rtl="1"/>
            <a:r>
              <a:rPr lang="fa-IR" dirty="0" smtClean="0"/>
              <a:t>درهای راست : با دست راست به خارج باز می شوند .</a:t>
            </a:r>
          </a:p>
          <a:p>
            <a:pPr algn="r" rtl="1"/>
            <a:r>
              <a:rPr lang="fa-IR" dirty="0" smtClean="0"/>
              <a:t>درهای چپ : با دست چپ به خارج باز می شوند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018461"/>
            <a:ext cx="8353605" cy="2229939"/>
          </a:xfrm>
          <a:prstGeom prst="rect">
            <a:avLst/>
          </a:prstGeom>
        </p:spPr>
      </p:pic>
    </p:spTree>
    <p:extLst>
      <p:ext uri="{BB962C8B-B14F-4D97-AF65-F5344CB8AC3E}">
        <p14:creationId xmlns:p14="http://schemas.microsoft.com/office/powerpoint/2010/main" val="1736312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fa-IR" dirty="0" smtClean="0"/>
              <a:t>مصالح مورد استفاده درها</a:t>
            </a:r>
            <a:endParaRPr lang="en-US" dirty="0"/>
          </a:p>
        </p:txBody>
      </p:sp>
      <p:sp>
        <p:nvSpPr>
          <p:cNvPr id="2" name="Content Placeholder 1"/>
          <p:cNvSpPr>
            <a:spLocks noGrp="1"/>
          </p:cNvSpPr>
          <p:nvPr>
            <p:ph idx="1"/>
          </p:nvPr>
        </p:nvSpPr>
        <p:spPr/>
        <p:txBody>
          <a:bodyPr/>
          <a:lstStyle/>
          <a:p>
            <a:pPr algn="r" rtl="1"/>
            <a:r>
              <a:rPr lang="fa-IR" dirty="0" smtClean="0"/>
              <a:t>درها بر حسب محل بکارگیری و استحکام مورد نیاز با مصالح متفاوت زیر ساخته می شوند .</a:t>
            </a:r>
          </a:p>
          <a:p>
            <a:pPr marL="342900" indent="-342900" algn="r" rtl="1">
              <a:buFontTx/>
              <a:buChar char="-"/>
            </a:pPr>
            <a:r>
              <a:rPr lang="fa-IR" dirty="0" smtClean="0"/>
              <a:t>درهای چوبی</a:t>
            </a:r>
          </a:p>
          <a:p>
            <a:pPr marL="342900" indent="-342900" algn="r" rtl="1">
              <a:buFontTx/>
              <a:buChar char="-"/>
            </a:pPr>
            <a:r>
              <a:rPr lang="fa-IR" dirty="0" smtClean="0"/>
              <a:t>درهای فولادی</a:t>
            </a:r>
          </a:p>
          <a:p>
            <a:pPr marL="342900" indent="-342900" algn="r" rtl="1">
              <a:buFontTx/>
              <a:buChar char="-"/>
            </a:pPr>
            <a:r>
              <a:rPr lang="fa-IR" dirty="0" smtClean="0"/>
              <a:t>درهای آلومینیومی</a:t>
            </a:r>
          </a:p>
          <a:p>
            <a:pPr marL="342900" indent="-342900" algn="r" rtl="1">
              <a:buFontTx/>
              <a:buChar char="-"/>
            </a:pPr>
            <a:r>
              <a:rPr lang="fa-IR" dirty="0" smtClean="0"/>
              <a:t>درهای شیشه ای</a:t>
            </a:r>
          </a:p>
          <a:p>
            <a:pPr marL="342900" indent="-342900" algn="r" rtl="1">
              <a:buFontTx/>
              <a:buChar char="-"/>
            </a:pPr>
            <a:r>
              <a:rPr lang="fa-IR" dirty="0" smtClean="0"/>
              <a:t>درهای پلاستیکی</a:t>
            </a:r>
            <a:endParaRPr lang="en-US" dirty="0"/>
          </a:p>
        </p:txBody>
      </p:sp>
    </p:spTree>
    <p:extLst>
      <p:ext uri="{BB962C8B-B14F-4D97-AF65-F5344CB8AC3E}">
        <p14:creationId xmlns:p14="http://schemas.microsoft.com/office/powerpoint/2010/main" val="1802277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fa-IR" dirty="0" smtClean="0"/>
              <a:t>انواع دیگر درها</a:t>
            </a:r>
            <a:endParaRPr lang="en-US" dirty="0"/>
          </a:p>
        </p:txBody>
      </p:sp>
      <p:sp>
        <p:nvSpPr>
          <p:cNvPr id="2" name="Content Placeholder 1"/>
          <p:cNvSpPr>
            <a:spLocks noGrp="1"/>
          </p:cNvSpPr>
          <p:nvPr>
            <p:ph idx="1"/>
          </p:nvPr>
        </p:nvSpPr>
        <p:spPr>
          <a:xfrm>
            <a:off x="4648200" y="1600200"/>
            <a:ext cx="4038600" cy="4755360"/>
          </a:xfrm>
        </p:spPr>
        <p:txBody>
          <a:bodyPr/>
          <a:lstStyle/>
          <a:p>
            <a:pPr marL="342900" indent="-342900" algn="r" rtl="1">
              <a:buFontTx/>
              <a:buChar char="-"/>
            </a:pPr>
            <a:r>
              <a:rPr lang="fa-IR" dirty="0" smtClean="0"/>
              <a:t>درها با لولای کنار</a:t>
            </a:r>
          </a:p>
          <a:p>
            <a:pPr marL="342900" indent="-342900" algn="r" rtl="1">
              <a:buFontTx/>
              <a:buChar char="-"/>
            </a:pPr>
            <a:r>
              <a:rPr lang="fa-IR" dirty="0" smtClean="0"/>
              <a:t>درها با لولای محو</a:t>
            </a:r>
            <a:r>
              <a:rPr lang="fa-IR" b="1" dirty="0" smtClean="0"/>
              <a:t>ر</a:t>
            </a:r>
            <a:r>
              <a:rPr lang="fa-IR" dirty="0" smtClean="0"/>
              <a:t>ی</a:t>
            </a:r>
          </a:p>
          <a:p>
            <a:pPr marL="342900" indent="-342900" algn="r" rtl="1">
              <a:buFontTx/>
              <a:buChar char="-"/>
            </a:pPr>
            <a:r>
              <a:rPr lang="fa-IR" dirty="0" smtClean="0"/>
              <a:t>درها با لولای دو طرفه</a:t>
            </a:r>
          </a:p>
          <a:p>
            <a:pPr marL="342900" indent="-342900" algn="r" rtl="1">
              <a:buFontTx/>
              <a:buChar char="-"/>
            </a:pPr>
            <a:r>
              <a:rPr lang="fa-IR" dirty="0" smtClean="0"/>
              <a:t>درهای کشویی</a:t>
            </a:r>
          </a:p>
          <a:p>
            <a:pPr marL="342900" indent="-342900" algn="r" rtl="1">
              <a:buFontTx/>
              <a:buChar char="-"/>
            </a:pPr>
            <a:r>
              <a:rPr lang="fa-IR" dirty="0" smtClean="0"/>
              <a:t>درهای آکاردئونی</a:t>
            </a:r>
          </a:p>
          <a:p>
            <a:pPr marL="342900" indent="-342900" algn="r" rtl="1">
              <a:buFontTx/>
              <a:buChar char="-"/>
            </a:pPr>
            <a:r>
              <a:rPr lang="fa-IR" dirty="0" smtClean="0"/>
              <a:t>درهای گردان</a:t>
            </a:r>
          </a:p>
          <a:p>
            <a:pPr marL="342900" indent="-342900" algn="r" rtl="1">
              <a:buFontTx/>
              <a:buChar char="-"/>
            </a:pPr>
            <a:endParaRPr lang="fa-IR" dirty="0" smtClean="0"/>
          </a:p>
          <a:p>
            <a:pPr marL="342900" indent="-342900">
              <a:buFontTx/>
              <a:buChar char="-"/>
            </a:pPr>
            <a:endParaRPr lang="en-US" dirty="0"/>
          </a:p>
        </p:txBody>
      </p:sp>
    </p:spTree>
    <p:extLst>
      <p:ext uri="{BB962C8B-B14F-4D97-AF65-F5344CB8AC3E}">
        <p14:creationId xmlns:p14="http://schemas.microsoft.com/office/powerpoint/2010/main" val="1263644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fa-IR" dirty="0" smtClean="0"/>
              <a:t>درهای خودکار</a:t>
            </a:r>
            <a:endParaRPr lang="en-US" dirty="0"/>
          </a:p>
        </p:txBody>
      </p:sp>
      <p:sp>
        <p:nvSpPr>
          <p:cNvPr id="2" name="Content Placeholder 1"/>
          <p:cNvSpPr>
            <a:spLocks noGrp="1"/>
          </p:cNvSpPr>
          <p:nvPr>
            <p:ph idx="1"/>
          </p:nvPr>
        </p:nvSpPr>
        <p:spPr/>
        <p:txBody>
          <a:bodyPr>
            <a:normAutofit lnSpcReduction="10000"/>
          </a:bodyPr>
          <a:lstStyle/>
          <a:p>
            <a:pPr algn="r" rtl="1"/>
            <a:r>
              <a:rPr lang="fa-IR" dirty="0" smtClean="0"/>
              <a:t>درهای خودکار یا اتوماتیک به درهایی گفته می شود که باز و بسته شدن در آنها بصورت خودکار انجام می گیرد و نیازی به دخالت انسان نیست . </a:t>
            </a:r>
          </a:p>
          <a:p>
            <a:pPr algn="r" rtl="1"/>
            <a:r>
              <a:rPr lang="fa-IR" dirty="0" smtClean="0"/>
              <a:t>مزایای استفاده از این درها آسان شدن ورود و خروج افراد می باشد .</a:t>
            </a:r>
          </a:p>
          <a:p>
            <a:pPr algn="r" rtl="1"/>
            <a:r>
              <a:rPr lang="fa-IR" dirty="0" smtClean="0"/>
              <a:t>با استفاده از این درها می توان تا 35 یا 50 درصد در مصرف انرژی صرفه جویی کرد .</a:t>
            </a:r>
          </a:p>
          <a:p>
            <a:pPr algn="r" rtl="1"/>
            <a:r>
              <a:rPr lang="fa-IR" dirty="0" smtClean="0"/>
              <a:t> می توان سرعت باز و بسته آنها را می توان بسته به شرایط تنظیم نمود .</a:t>
            </a:r>
          </a:p>
          <a:p>
            <a:endParaRPr lang="en-US" dirty="0"/>
          </a:p>
        </p:txBody>
      </p:sp>
    </p:spTree>
    <p:extLst>
      <p:ext uri="{BB962C8B-B14F-4D97-AF65-F5344CB8AC3E}">
        <p14:creationId xmlns:p14="http://schemas.microsoft.com/office/powerpoint/2010/main" val="3724379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fa-IR" dirty="0" smtClean="0"/>
              <a:t>در با سبک جدید </a:t>
            </a:r>
            <a:endParaRPr lang="en-US" dirty="0"/>
          </a:p>
        </p:txBody>
      </p:sp>
      <p:sp>
        <p:nvSpPr>
          <p:cNvPr id="2" name="Content Placeholder 1"/>
          <p:cNvSpPr>
            <a:spLocks noGrp="1"/>
          </p:cNvSpPr>
          <p:nvPr>
            <p:ph idx="1"/>
          </p:nvPr>
        </p:nvSpPr>
        <p:spPr/>
        <p:txBody>
          <a:bodyPr>
            <a:normAutofit lnSpcReduction="10000"/>
          </a:bodyPr>
          <a:lstStyle/>
          <a:p>
            <a:pPr marL="342900" indent="-342900" algn="r" rtl="1">
              <a:buFontTx/>
              <a:buChar char="-"/>
            </a:pPr>
            <a:r>
              <a:rPr lang="fa-IR" dirty="0" smtClean="0"/>
              <a:t>برای باز و بسته کردن خودکار درهای سنگین و بزرگ معمولا از درهای هیدولیکی استفاده می شود که در آن از فشار روغن استفاده می کنند .</a:t>
            </a:r>
          </a:p>
          <a:p>
            <a:pPr marL="342900" indent="-342900" algn="r" rtl="1">
              <a:buFontTx/>
              <a:buChar char="-"/>
            </a:pPr>
            <a:r>
              <a:rPr lang="fa-IR" dirty="0" smtClean="0"/>
              <a:t>نوع دیگر از درها پنوماتیکی ( بادی ) هستند که بیشتر در محلهای مرطوب کاربرد دارد .</a:t>
            </a:r>
          </a:p>
          <a:p>
            <a:pPr marL="342900" indent="-342900" algn="r" rtl="1">
              <a:buFontTx/>
              <a:buChar char="-"/>
            </a:pPr>
            <a:r>
              <a:rPr lang="fa-IR" dirty="0" smtClean="0"/>
              <a:t>پرکاربردترین نوع درها ، در گیربکسی است که ممکن است به صورت زیر باشند .</a:t>
            </a:r>
          </a:p>
          <a:p>
            <a:pPr marL="342900" indent="-342900" algn="r" rtl="1">
              <a:buFontTx/>
              <a:buChar char="-"/>
            </a:pPr>
            <a:r>
              <a:rPr lang="fa-IR" dirty="0" smtClean="0"/>
              <a:t>1- ریلی 2- لولایی 3- زیرسقفی چند تکه 4- زیر سقفی یک تکه 5- کرکره ای یا شیشه ای</a:t>
            </a:r>
            <a:endParaRPr lang="en-US" dirty="0"/>
          </a:p>
        </p:txBody>
      </p:sp>
    </p:spTree>
    <p:extLst>
      <p:ext uri="{BB962C8B-B14F-4D97-AF65-F5344CB8AC3E}">
        <p14:creationId xmlns:p14="http://schemas.microsoft.com/office/powerpoint/2010/main" val="1861441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نحوه ساخت و مشخصات ظاهري</a:t>
            </a:r>
            <a:endParaRPr lang="fa-IR" dirty="0"/>
          </a:p>
        </p:txBody>
      </p:sp>
      <p:sp>
        <p:nvSpPr>
          <p:cNvPr id="3" name="Content Placeholder 2"/>
          <p:cNvSpPr>
            <a:spLocks noGrp="1"/>
          </p:cNvSpPr>
          <p:nvPr>
            <p:ph idx="1"/>
          </p:nvPr>
        </p:nvSpPr>
        <p:spPr/>
        <p:txBody>
          <a:bodyPr/>
          <a:lstStyle/>
          <a:p>
            <a:r>
              <a:rPr lang="fa-IR" dirty="0" smtClean="0"/>
              <a:t>مشخصات ظاهري و نحوه ساخت درها نيز آنها را از همديگر متمايز مي نمايد .</a:t>
            </a:r>
          </a:p>
          <a:p>
            <a:r>
              <a:rPr lang="fa-IR" dirty="0" smtClean="0"/>
              <a:t>1- درهاي يك يا چند تنكه اي </a:t>
            </a:r>
          </a:p>
          <a:p>
            <a:r>
              <a:rPr lang="fa-IR" dirty="0" smtClean="0"/>
              <a:t>2- درهاي داراي شيشه خور يادرهاي بدون شيشه خور</a:t>
            </a:r>
          </a:p>
          <a:p>
            <a:r>
              <a:rPr lang="fa-IR" dirty="0" smtClean="0"/>
              <a:t>3- درهاي ابزار خورده يا درهاي ساده</a:t>
            </a:r>
          </a:p>
          <a:p>
            <a:r>
              <a:rPr lang="fa-IR" dirty="0" smtClean="0"/>
              <a:t>4- درهاي چوبي رنگ شده يا داراي نقش چوب</a:t>
            </a:r>
            <a:endParaRPr lang="fa-IR" dirty="0"/>
          </a:p>
        </p:txBody>
      </p:sp>
    </p:spTree>
    <p:extLst>
      <p:ext uri="{BB962C8B-B14F-4D97-AF65-F5344CB8AC3E}">
        <p14:creationId xmlns:p14="http://schemas.microsoft.com/office/powerpoint/2010/main" val="3615526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ابعاد و اندازه درها</a:t>
            </a:r>
            <a:br>
              <a:rPr lang="fa-IR" dirty="0" smtClean="0"/>
            </a:br>
            <a:endParaRPr lang="fa-IR" dirty="0"/>
          </a:p>
        </p:txBody>
      </p:sp>
      <p:sp>
        <p:nvSpPr>
          <p:cNvPr id="3" name="Content Placeholder 2"/>
          <p:cNvSpPr>
            <a:spLocks noGrp="1"/>
          </p:cNvSpPr>
          <p:nvPr>
            <p:ph idx="1"/>
          </p:nvPr>
        </p:nvSpPr>
        <p:spPr>
          <a:xfrm>
            <a:off x="914400" y="1524000"/>
            <a:ext cx="7772400" cy="4831560"/>
          </a:xfrm>
        </p:spPr>
        <p:txBody>
          <a:bodyPr>
            <a:normAutofit fontScale="70000" lnSpcReduction="20000"/>
          </a:bodyPr>
          <a:lstStyle/>
          <a:p>
            <a:r>
              <a:rPr lang="fa-IR" dirty="0" smtClean="0"/>
              <a:t>عرض در بستگي به حجم فضا يا محيطي كه بوسيله آن محدود مي شود و عوامل و تعداد افرادي كه از آن عبور مي كنند دارد .</a:t>
            </a:r>
          </a:p>
          <a:p>
            <a:r>
              <a:rPr lang="fa-IR" dirty="0" smtClean="0"/>
              <a:t>عرض درهاي داخلي ساختمانهاي مسكوني يا اداري معمولا مابين 60 تا 90 سانتي متر انتخاب مي شود . درهاي ورودي ساختمان به علت ورود و خروج اثاثيه يا جمعيت زياد معمولا دولنگه انتخاب مي شود .</a:t>
            </a:r>
          </a:p>
          <a:p>
            <a:r>
              <a:rPr lang="fa-IR" dirty="0" smtClean="0"/>
              <a:t>ارتفاع درها را معمولا 2/10 انتخاب مي نمايند درهاي كارگاهها و كارخانه ها و يا گاراژ ها بر حسب ارتفاع مورد نياز طراحي مي گردد .</a:t>
            </a:r>
          </a:p>
          <a:p>
            <a:r>
              <a:rPr lang="fa-IR" dirty="0" smtClean="0"/>
              <a:t>در صنعت نجاري عرض درها به جهت سهولت ساخت و نصب بصورت استاندارد درآمده است با مطالعه اندازه هاي انسان و عملكرد وي عرض لازم براي عبور مشخص مي شود . لذا عرض آزاد براي عبور يك نفر از 60 سانتي متر كمتر انتخاب نمي شود . و براي يك اتاق خواب متوسط عرض در مابين 75 تا 85 سانتي متر متغير است . </a:t>
            </a:r>
            <a:endParaRPr lang="fa-IR" dirty="0"/>
          </a:p>
          <a:p>
            <a:r>
              <a:rPr lang="fa-IR" dirty="0" smtClean="0"/>
              <a:t>عرض درهاي آشپزخانه و پذيرايي را كمتر از 80 يا 90 سانتيمتر كمتر نيست .</a:t>
            </a:r>
            <a:endParaRPr lang="fa-IR" dirty="0"/>
          </a:p>
        </p:txBody>
      </p:sp>
    </p:spTree>
    <p:extLst>
      <p:ext uri="{BB962C8B-B14F-4D97-AF65-F5344CB8AC3E}">
        <p14:creationId xmlns:p14="http://schemas.microsoft.com/office/powerpoint/2010/main" val="3158600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dirty="0" smtClean="0"/>
              <a:t>درها را مي توان از لحاظ موارد مصرف به انواع زير طبقه بندي كرد</a:t>
            </a:r>
            <a:endParaRPr lang="fa-IR" dirty="0"/>
          </a:p>
        </p:txBody>
      </p:sp>
      <p:sp>
        <p:nvSpPr>
          <p:cNvPr id="3" name="Content Placeholder 2"/>
          <p:cNvSpPr>
            <a:spLocks noGrp="1"/>
          </p:cNvSpPr>
          <p:nvPr>
            <p:ph idx="1"/>
          </p:nvPr>
        </p:nvSpPr>
        <p:spPr/>
        <p:txBody>
          <a:bodyPr/>
          <a:lstStyle/>
          <a:p>
            <a:r>
              <a:rPr lang="fa-IR" dirty="0" smtClean="0"/>
              <a:t>درهاي ضد سرقت</a:t>
            </a:r>
          </a:p>
          <a:p>
            <a:r>
              <a:rPr lang="fa-IR" dirty="0" smtClean="0"/>
              <a:t>درهاي ضد حريق</a:t>
            </a:r>
          </a:p>
          <a:p>
            <a:r>
              <a:rPr lang="fa-IR" dirty="0" smtClean="0"/>
              <a:t>درهاي استيل پلاست</a:t>
            </a:r>
          </a:p>
          <a:p>
            <a:r>
              <a:rPr lang="fa-IR" dirty="0" smtClean="0"/>
              <a:t>درهاي اتوماتيك </a:t>
            </a:r>
          </a:p>
          <a:p>
            <a:pPr marL="68580" indent="0">
              <a:buNone/>
            </a:pP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057400"/>
            <a:ext cx="4233334" cy="4191000"/>
          </a:xfrm>
          <a:prstGeom prst="rect">
            <a:avLst/>
          </a:prstGeom>
        </p:spPr>
      </p:pic>
    </p:spTree>
    <p:extLst>
      <p:ext uri="{BB962C8B-B14F-4D97-AF65-F5344CB8AC3E}">
        <p14:creationId xmlns:p14="http://schemas.microsoft.com/office/powerpoint/2010/main" val="422919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14400" y="5562600"/>
            <a:ext cx="7848600" cy="1295400"/>
          </a:xfrm>
        </p:spPr>
        <p:txBody>
          <a:bodyPr>
            <a:noAutofit/>
          </a:bodyPr>
          <a:lstStyle/>
          <a:p>
            <a:pPr algn="r" rtl="1"/>
            <a:r>
              <a:rPr lang="fa-IR" sz="2400" dirty="0" smtClean="0"/>
              <a:t> </a:t>
            </a:r>
            <a:r>
              <a:rPr lang="fa-IR" sz="2400" b="1" u="sng" dirty="0" smtClean="0">
                <a:solidFill>
                  <a:srgbClr val="FF0000"/>
                </a:solidFill>
              </a:rPr>
              <a:t>مقاومت و پایداری </a:t>
            </a:r>
            <a:r>
              <a:rPr lang="fa-IR" sz="2400" dirty="0" smtClean="0">
                <a:solidFill>
                  <a:srgbClr val="FF0000"/>
                </a:solidFill>
              </a:rPr>
              <a:t>: </a:t>
            </a:r>
            <a:r>
              <a:rPr lang="fa-IR" sz="2400" dirty="0" smtClean="0"/>
              <a:t>در به هر صورتی که باشد باید از مقاومت کافی برای تحمل وزن خود و ذربات و آسیب های ناشی از استفاده نادرست برخوردار باشد و برای باز و بسته شدن آسان و کامل از پایداری کافی شکلی برخوردار باشد .</a:t>
            </a:r>
          </a:p>
          <a:p>
            <a:pPr marL="457200" indent="-457200" algn="r" rtl="1">
              <a:buFontTx/>
              <a:buChar char="-"/>
            </a:pPr>
            <a:r>
              <a:rPr lang="fa-IR" sz="2400" b="1" u="sng" dirty="0">
                <a:solidFill>
                  <a:srgbClr val="FF0000"/>
                </a:solidFill>
              </a:rPr>
              <a:t>حفظ حریم خصوصی و ایمنی </a:t>
            </a:r>
            <a:r>
              <a:rPr lang="fa-IR" sz="2400" dirty="0" smtClean="0"/>
              <a:t>: در باید به اندازه دیوار اطراف خود حریم خصوصی داخلی را تامین نماید و به کمک سایر اجزای خود ( چارچوب . قفل . لولا ) ایمنی لازم را فراهم آورد .</a:t>
            </a:r>
          </a:p>
          <a:p>
            <a:pPr marL="457200" indent="-457200" algn="r" rtl="1">
              <a:buFontTx/>
              <a:buChar char="-"/>
            </a:pPr>
            <a:r>
              <a:rPr lang="fa-IR" sz="2400" b="1" u="sng" dirty="0">
                <a:solidFill>
                  <a:srgbClr val="FF0000"/>
                </a:solidFill>
              </a:rPr>
              <a:t>عایق حرارتی و صوتی </a:t>
            </a:r>
            <a:r>
              <a:rPr lang="fa-IR" sz="2400" b="1" u="sng" dirty="0"/>
              <a:t>: </a:t>
            </a:r>
            <a:r>
              <a:rPr lang="fa-IR" sz="2400" b="1" dirty="0" smtClean="0"/>
              <a:t>میزان عایق بندی در ، در برابر حرارت و صوت بستگی به محل استفاده از ان دارد لیکن باید بتواند آسایش لازم را فراهم نماید .</a:t>
            </a:r>
          </a:p>
          <a:p>
            <a:pPr marL="457200" indent="-457200" algn="r" rtl="1">
              <a:buFontTx/>
              <a:buChar char="-"/>
            </a:pPr>
            <a:r>
              <a:rPr lang="fa-IR" sz="2400" b="1" u="sng" dirty="0">
                <a:solidFill>
                  <a:srgbClr val="FF0000"/>
                </a:solidFill>
              </a:rPr>
              <a:t>حفظ محیط از باد و باران </a:t>
            </a:r>
            <a:r>
              <a:rPr lang="fa-IR" sz="2400" b="1" dirty="0" smtClean="0"/>
              <a:t>: درهایی که به خارج از ساختمان در ارتباط هستند باید بتوانند محیط داخل را از نفوذ باد و باران حفظ نماید .</a:t>
            </a:r>
            <a:endParaRPr lang="fa-IR" sz="2400" b="1" dirty="0"/>
          </a:p>
          <a:p>
            <a:pPr algn="r" rtl="1"/>
            <a:endParaRPr lang="en-US" sz="2400" dirty="0"/>
          </a:p>
        </p:txBody>
      </p:sp>
      <p:sp>
        <p:nvSpPr>
          <p:cNvPr id="2" name="TextBox 1"/>
          <p:cNvSpPr txBox="1"/>
          <p:nvPr/>
        </p:nvSpPr>
        <p:spPr>
          <a:xfrm>
            <a:off x="791308" y="228600"/>
            <a:ext cx="7620000" cy="769441"/>
          </a:xfrm>
          <a:prstGeom prst="rect">
            <a:avLst/>
          </a:prstGeom>
          <a:noFill/>
        </p:spPr>
        <p:txBody>
          <a:bodyPr wrap="square" rtlCol="1">
            <a:spAutoFit/>
          </a:bodyPr>
          <a:lstStyle/>
          <a:p>
            <a:pPr algn="r"/>
            <a:r>
              <a:rPr lang="fa-IR" sz="4400" dirty="0" smtClean="0"/>
              <a:t>خصوصيات در </a:t>
            </a:r>
            <a:endParaRPr lang="fa-IR" sz="4400" dirty="0"/>
          </a:p>
        </p:txBody>
      </p:sp>
    </p:spTree>
    <p:extLst>
      <p:ext uri="{BB962C8B-B14F-4D97-AF65-F5344CB8AC3E}">
        <p14:creationId xmlns:p14="http://schemas.microsoft.com/office/powerpoint/2010/main" val="924464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fa-IR" dirty="0" smtClean="0"/>
              <a:t>جزئيات اجرايي درهاي ساختمانهاي مسكوني </a:t>
            </a:r>
            <a:endParaRPr lang="fa-IR" dirty="0"/>
          </a:p>
        </p:txBody>
      </p:sp>
      <p:sp>
        <p:nvSpPr>
          <p:cNvPr id="3" name="Content Placeholder 2"/>
          <p:cNvSpPr>
            <a:spLocks noGrp="1"/>
          </p:cNvSpPr>
          <p:nvPr>
            <p:ph idx="1"/>
          </p:nvPr>
        </p:nvSpPr>
        <p:spPr>
          <a:xfrm>
            <a:off x="609600" y="1783560"/>
            <a:ext cx="8305800" cy="4572000"/>
          </a:xfrm>
        </p:spPr>
        <p:txBody>
          <a:bodyPr>
            <a:normAutofit fontScale="92500" lnSpcReduction="20000"/>
          </a:bodyPr>
          <a:lstStyle/>
          <a:p>
            <a:r>
              <a:rPr lang="fa-IR" dirty="0" smtClean="0"/>
              <a:t>درها بر اساس كاربرد و شرايط محيطي طراحي مي شود در مصالح آنها نيز در رابطه با نوع و محل استفاده انتخاب مي شود در قديم كليه درها را از نوع چوب مي ساختند و بر حسب مورد تزئيناتي بر روي آنها انجام مي دادند . تحمل چوب در برابر رطوبت كم است به سرعت مي پوسد و مشخصات خود را از دست مي دهد براي مقاومت در برابر رطوبت از درهاي آلومينيومي استفاده مي شود اين درها گر چه زيبايي درهاي چوبي را ندارند ولي زنگ نمي زنند و نمي پوسند . امروزه با مصالح پلاستيكي مانند </a:t>
            </a:r>
            <a:r>
              <a:rPr lang="en-US" dirty="0" err="1" smtClean="0"/>
              <a:t>pvc</a:t>
            </a:r>
            <a:r>
              <a:rPr lang="fa-IR" dirty="0" smtClean="0"/>
              <a:t> نيز درهايي براي استفاده در نقاط بسيار مرطوب ساخته مي شود . پس از انتخاب مصالح درها مي توان در مورد جرئيات اجرايي آن تصميم گيري كرد .</a:t>
            </a:r>
            <a:endParaRPr lang="fa-IR" dirty="0"/>
          </a:p>
        </p:txBody>
      </p:sp>
    </p:spTree>
    <p:extLst>
      <p:ext uri="{BB962C8B-B14F-4D97-AF65-F5344CB8AC3E}">
        <p14:creationId xmlns:p14="http://schemas.microsoft.com/office/powerpoint/2010/main" val="2475112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درهاي چوبي </a:t>
            </a:r>
            <a:endParaRPr lang="fa-IR" dirty="0"/>
          </a:p>
        </p:txBody>
      </p:sp>
      <p:sp>
        <p:nvSpPr>
          <p:cNvPr id="3" name="Content Placeholder 2"/>
          <p:cNvSpPr>
            <a:spLocks noGrp="1"/>
          </p:cNvSpPr>
          <p:nvPr>
            <p:ph idx="1"/>
          </p:nvPr>
        </p:nvSpPr>
        <p:spPr>
          <a:xfrm>
            <a:off x="5898486" y="1371600"/>
            <a:ext cx="2788314" cy="4983960"/>
          </a:xfrm>
        </p:spPr>
        <p:txBody>
          <a:bodyPr>
            <a:normAutofit/>
          </a:bodyPr>
          <a:lstStyle/>
          <a:p>
            <a:r>
              <a:rPr lang="fa-IR" sz="2800" dirty="0" smtClean="0"/>
              <a:t>درهاي صاف</a:t>
            </a:r>
          </a:p>
          <a:p>
            <a:r>
              <a:rPr lang="fa-IR" sz="2800" dirty="0" smtClean="0"/>
              <a:t>درهاي تنكه اي</a:t>
            </a:r>
          </a:p>
          <a:p>
            <a:r>
              <a:rPr lang="fa-IR" sz="2800" dirty="0" smtClean="0"/>
              <a:t>درهاي تخته اي</a:t>
            </a:r>
            <a:endParaRPr lang="fa-IR" sz="2800"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26113" y="304800"/>
            <a:ext cx="5593687" cy="6172200"/>
          </a:xfrm>
          <a:prstGeom prst="rect">
            <a:avLst/>
          </a:prstGeom>
        </p:spPr>
      </p:pic>
    </p:spTree>
    <p:extLst>
      <p:ext uri="{BB962C8B-B14F-4D97-AF65-F5344CB8AC3E}">
        <p14:creationId xmlns:p14="http://schemas.microsoft.com/office/powerpoint/2010/main" val="2914564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درهاي صاف                </a:t>
            </a:r>
            <a:r>
              <a:rPr lang="fa-IR" sz="3200" dirty="0" smtClean="0"/>
              <a:t>درهاي صاف اسكلتي</a:t>
            </a:r>
            <a:br>
              <a:rPr lang="fa-IR" sz="3200" dirty="0" smtClean="0"/>
            </a:br>
            <a:r>
              <a:rPr lang="fa-IR" sz="3200" dirty="0"/>
              <a:t> </a:t>
            </a:r>
            <a:r>
              <a:rPr lang="fa-IR" sz="3200" dirty="0" smtClean="0"/>
              <a:t>                                               شكل ز ير</a:t>
            </a:r>
            <a:endParaRPr lang="fa-IR" sz="3200" dirty="0"/>
          </a:p>
        </p:txBody>
      </p:sp>
      <p:sp>
        <p:nvSpPr>
          <p:cNvPr id="3" name="Content Placeholder 2"/>
          <p:cNvSpPr>
            <a:spLocks noGrp="1"/>
          </p:cNvSpPr>
          <p:nvPr>
            <p:ph sz="half" idx="1"/>
          </p:nvPr>
        </p:nvSpPr>
        <p:spPr>
          <a:xfrm>
            <a:off x="4800600" y="1828800"/>
            <a:ext cx="4038600" cy="4525963"/>
          </a:xfrm>
        </p:spPr>
        <p:txBody>
          <a:bodyPr/>
          <a:lstStyle/>
          <a:p>
            <a:r>
              <a:rPr lang="fa-IR" dirty="0" smtClean="0"/>
              <a:t>در ساختمانهاي جديد از سطوح صاف كه محل تجمع گرد و غبار خواهند شد ، بيشتر استفاده مي شود به همين درهاي صاف رايج ترين نوع مورد مصرف مي باشند .</a:t>
            </a:r>
          </a:p>
          <a:p>
            <a:endParaRPr lang="fa-IR" dirty="0"/>
          </a:p>
        </p:txBody>
      </p:sp>
      <p:pic>
        <p:nvPicPr>
          <p:cNvPr id="5" name="Content Placeholder 4"/>
          <p:cNvPicPr>
            <a:picLocks noGrp="1" noChangeAspect="1"/>
          </p:cNvPicPr>
          <p:nvPr>
            <p:ph sz="half" idx="2"/>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52400" y="2209800"/>
            <a:ext cx="4647420" cy="3962400"/>
          </a:xfrm>
        </p:spPr>
      </p:pic>
    </p:spTree>
    <p:extLst>
      <p:ext uri="{BB962C8B-B14F-4D97-AF65-F5344CB8AC3E}">
        <p14:creationId xmlns:p14="http://schemas.microsoft.com/office/powerpoint/2010/main" val="1524034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درهاي صاف شبكه اي</a:t>
            </a:r>
            <a:endParaRPr lang="fa-IR" dirty="0"/>
          </a:p>
        </p:txBody>
      </p:sp>
      <p:sp>
        <p:nvSpPr>
          <p:cNvPr id="3" name="Content Placeholder 2"/>
          <p:cNvSpPr>
            <a:spLocks noGrp="1"/>
          </p:cNvSpPr>
          <p:nvPr>
            <p:ph idx="1"/>
          </p:nvPr>
        </p:nvSpPr>
        <p:spPr/>
        <p:txBody>
          <a:bodyPr/>
          <a:lstStyle/>
          <a:p>
            <a:r>
              <a:rPr lang="fa-IR" sz="2400" dirty="0"/>
              <a:t>در ساخت اينگونه درها مانند شكل به جاي قرار دادن قيدهاي فرعي از يك شبكه چوبي استفاده مي شود .</a:t>
            </a:r>
          </a:p>
          <a:p>
            <a:endParaRPr lang="fa-IR" dirty="0" smtClean="0">
              <a:cs typeface="Mj_Joude" pitchFamily="2" charset="-78"/>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26123" y="2864696"/>
            <a:ext cx="6172200" cy="3840904"/>
          </a:xfrm>
          <a:prstGeom prst="rect">
            <a:avLst/>
          </a:prstGeom>
        </p:spPr>
      </p:pic>
    </p:spTree>
    <p:extLst>
      <p:ext uri="{BB962C8B-B14F-4D97-AF65-F5344CB8AC3E}">
        <p14:creationId xmlns:p14="http://schemas.microsoft.com/office/powerpoint/2010/main" val="2551557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1524000"/>
            <a:ext cx="3352800" cy="3733800"/>
          </a:xfrm>
        </p:spPr>
        <p:txBody>
          <a:bodyPr/>
          <a:lstStyle/>
          <a:p>
            <a:pPr algn="ctr"/>
            <a:r>
              <a:rPr lang="fa-IR" sz="2400" dirty="0" smtClean="0">
                <a:effectLst>
                  <a:outerShdw blurRad="38100" dist="38100" dir="2700000" algn="tl">
                    <a:srgbClr val="000000">
                      <a:alpha val="43137"/>
                    </a:srgbClr>
                  </a:outerShdw>
                </a:effectLst>
              </a:rPr>
              <a:t>درهاي صاف توپر : روكشهاي تخته چند لولايي و يا نئوپان بر روي درهاي صاف شبكه اي يا اسكلتي هميشه به حالت تخت باقي نمي مانند و موجهاي سطح روكش كاملا نمايان است . از خصوصيات عايق بندي صوتي و حرارتي اين در بهتر از درهاي صاف ، شبكه اي يا اسكلتي است . </a:t>
            </a:r>
            <a:endParaRPr lang="fa-IR" sz="2400" dirty="0">
              <a:effectLst>
                <a:outerShdw blurRad="38100" dist="38100" dir="2700000" algn="tl">
                  <a:srgbClr val="000000">
                    <a:alpha val="43137"/>
                  </a:srgbClr>
                </a:outerShdw>
              </a:effectLst>
            </a:endParaRPr>
          </a:p>
        </p:txBody>
      </p:sp>
      <p:pic>
        <p:nvPicPr>
          <p:cNvPr id="7" name="Content Placeholder 6"/>
          <p:cNvPicPr>
            <a:picLocks noGrp="1" noChangeAspect="1"/>
          </p:cNvPicPr>
          <p:nvPr>
            <p:ph sz="half" idx="1"/>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rot="10800000">
            <a:off x="533400" y="729484"/>
            <a:ext cx="4988052" cy="5061715"/>
          </a:xfrm>
        </p:spPr>
      </p:pic>
    </p:spTree>
    <p:extLst>
      <p:ext uri="{BB962C8B-B14F-4D97-AF65-F5344CB8AC3E}">
        <p14:creationId xmlns:p14="http://schemas.microsoft.com/office/powerpoint/2010/main" val="3725311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درهاي تنكه اي </a:t>
            </a:r>
            <a:endParaRPr lang="fa-IR" dirty="0"/>
          </a:p>
        </p:txBody>
      </p:sp>
      <p:sp>
        <p:nvSpPr>
          <p:cNvPr id="5" name="Content Placeholder 4"/>
          <p:cNvSpPr>
            <a:spLocks noGrp="1"/>
          </p:cNvSpPr>
          <p:nvPr>
            <p:ph idx="1"/>
          </p:nvPr>
        </p:nvSpPr>
        <p:spPr/>
        <p:txBody>
          <a:bodyPr>
            <a:normAutofit lnSpcReduction="10000"/>
          </a:bodyPr>
          <a:lstStyle/>
          <a:p>
            <a:r>
              <a:rPr lang="fa-IR" dirty="0" smtClean="0"/>
              <a:t>به منظور ايجاد تنوع و زيبايي بر روي سطح درها بوسيله بائوها و وادارها قابهايي بوجود مي آورند و داخل آنها را بوسيله تخته هاي چوبي يا شيشه اي پر مي نمايند . اين درها بسيار متنوعند . چون در تنها از يك طرف لولا شده تمايل دارد كه در سمت ديگر خود را بياندازد براي جلوگيري از اين مسئله بايد وادارها و بائوها را كاملا به يكديگر متصل كرد . به اين منظور دو نوع اتصال « كام و زبانه » و استفاده از ( ميخ چوبي ) بكار مي رود .</a:t>
            </a:r>
            <a:endParaRPr lang="fa-IR" dirty="0"/>
          </a:p>
        </p:txBody>
      </p:sp>
    </p:spTree>
    <p:extLst>
      <p:ext uri="{BB962C8B-B14F-4D97-AF65-F5344CB8AC3E}">
        <p14:creationId xmlns:p14="http://schemas.microsoft.com/office/powerpoint/2010/main" val="2663277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rot="21397388">
            <a:off x="622125" y="417484"/>
            <a:ext cx="8265155" cy="5843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60464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effectLst>
                  <a:outerShdw blurRad="38100" dist="38100" dir="2700000" algn="tl">
                    <a:srgbClr val="000000">
                      <a:alpha val="43137"/>
                    </a:srgbClr>
                  </a:outerShdw>
                </a:effectLst>
              </a:rPr>
              <a:t>درهاي فلزي</a:t>
            </a:r>
            <a:endParaRPr lang="fa-IR"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fa-IR" dirty="0" smtClean="0"/>
              <a:t>معمولا درهاي بزرگ ورودي را به كمك پروفيلهاي مناسب فولادي و ورق مي سازند . به طور كلي اجزاي درهاي فلزي به دو قسمت تقسيم مي شود . </a:t>
            </a:r>
          </a:p>
          <a:p>
            <a:r>
              <a:rPr lang="fa-IR" dirty="0" smtClean="0"/>
              <a:t>قاب و وادارها</a:t>
            </a:r>
          </a:p>
          <a:p>
            <a:r>
              <a:rPr lang="fa-IR" dirty="0" smtClean="0"/>
              <a:t>پر كننده ها</a:t>
            </a:r>
            <a:endParaRPr lang="fa-IR" dirty="0"/>
          </a:p>
        </p:txBody>
      </p:sp>
    </p:spTree>
    <p:extLst>
      <p:ext uri="{BB962C8B-B14F-4D97-AF65-F5344CB8AC3E}">
        <p14:creationId xmlns:p14="http://schemas.microsoft.com/office/powerpoint/2010/main" val="3874751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09600" y="228600"/>
            <a:ext cx="8153400" cy="5257799"/>
          </a:xfrm>
        </p:spPr>
      </p:pic>
      <p:sp>
        <p:nvSpPr>
          <p:cNvPr id="6" name="TextBox 5"/>
          <p:cNvSpPr txBox="1"/>
          <p:nvPr/>
        </p:nvSpPr>
        <p:spPr>
          <a:xfrm>
            <a:off x="533400" y="5788297"/>
            <a:ext cx="8001000" cy="523220"/>
          </a:xfrm>
          <a:prstGeom prst="rect">
            <a:avLst/>
          </a:prstGeom>
          <a:noFill/>
        </p:spPr>
        <p:txBody>
          <a:bodyPr wrap="square" rtlCol="1">
            <a:spAutoFit/>
          </a:bodyPr>
          <a:lstStyle/>
          <a:p>
            <a:pPr algn="ctr"/>
            <a:r>
              <a:rPr lang="fa-IR" sz="2800" dirty="0" smtClean="0"/>
              <a:t>در فلزي ورودي ساختمان</a:t>
            </a:r>
            <a:endParaRPr lang="fa-IR" sz="2800" dirty="0"/>
          </a:p>
        </p:txBody>
      </p:sp>
    </p:spTree>
    <p:extLst>
      <p:ext uri="{BB962C8B-B14F-4D97-AF65-F5344CB8AC3E}">
        <p14:creationId xmlns:p14="http://schemas.microsoft.com/office/powerpoint/2010/main" val="2844624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چارچوب در</a:t>
            </a:r>
            <a:endParaRPr lang="fa-IR" dirty="0"/>
          </a:p>
        </p:txBody>
      </p:sp>
      <p:sp>
        <p:nvSpPr>
          <p:cNvPr id="3" name="Content Placeholder 2"/>
          <p:cNvSpPr>
            <a:spLocks noGrp="1"/>
          </p:cNvSpPr>
          <p:nvPr>
            <p:ph idx="1"/>
          </p:nvPr>
        </p:nvSpPr>
        <p:spPr/>
        <p:txBody>
          <a:bodyPr/>
          <a:lstStyle/>
          <a:p>
            <a:r>
              <a:rPr lang="fa-IR" dirty="0" smtClean="0"/>
              <a:t>به قابهايي گفته مي شود كه داخل درگاهي قرار مي گيرد و دربه آن لولا و بر روي آن بسته مي شود چارچوب به خودي خود از مقاومت كافي براي تحمل وزن در بايستي برخوردار باشد چارچوب را مي توان از چوب ، فلز يا انواع پلاستيك ساخت .</a:t>
            </a:r>
            <a:endParaRPr lang="fa-IR" dirty="0"/>
          </a:p>
        </p:txBody>
      </p:sp>
    </p:spTree>
    <p:extLst>
      <p:ext uri="{BB962C8B-B14F-4D97-AF65-F5344CB8AC3E}">
        <p14:creationId xmlns:p14="http://schemas.microsoft.com/office/powerpoint/2010/main" val="3977162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تعاریف و ساختمان در </a:t>
            </a:r>
            <a:endParaRPr lang="en-US" dirty="0"/>
          </a:p>
        </p:txBody>
      </p:sp>
      <p:sp>
        <p:nvSpPr>
          <p:cNvPr id="3" name="Content Placeholder 2"/>
          <p:cNvSpPr>
            <a:spLocks noGrp="1"/>
          </p:cNvSpPr>
          <p:nvPr>
            <p:ph idx="1"/>
          </p:nvPr>
        </p:nvSpPr>
        <p:spPr>
          <a:xfrm>
            <a:off x="5029200" y="1524000"/>
            <a:ext cx="3657600" cy="4831560"/>
          </a:xfrm>
        </p:spPr>
        <p:txBody>
          <a:bodyPr/>
          <a:lstStyle/>
          <a:p>
            <a:pPr algn="r" rtl="1"/>
            <a:r>
              <a:rPr lang="fa-IR" dirty="0" smtClean="0"/>
              <a:t>برای شناسایی در یا پنجره باید اجزاء و قسمتهای مختلف آنرا فرا گرفت .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85799" y="1295400"/>
            <a:ext cx="4142232" cy="5334241"/>
          </a:xfrm>
          <a:prstGeom prst="rect">
            <a:avLst/>
          </a:prstGeom>
        </p:spPr>
      </p:pic>
    </p:spTree>
    <p:extLst>
      <p:ext uri="{BB962C8B-B14F-4D97-AF65-F5344CB8AC3E}">
        <p14:creationId xmlns:p14="http://schemas.microsoft.com/office/powerpoint/2010/main" val="1400714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چارچوب فلزي</a:t>
            </a:r>
            <a:endParaRPr lang="fa-IR" dirty="0"/>
          </a:p>
        </p:txBody>
      </p:sp>
      <p:sp>
        <p:nvSpPr>
          <p:cNvPr id="3" name="Content Placeholder 2"/>
          <p:cNvSpPr>
            <a:spLocks noGrp="1"/>
          </p:cNvSpPr>
          <p:nvPr>
            <p:ph idx="1"/>
          </p:nvPr>
        </p:nvSpPr>
        <p:spPr>
          <a:xfrm>
            <a:off x="4114800" y="2209800"/>
            <a:ext cx="4648200" cy="5441160"/>
          </a:xfrm>
        </p:spPr>
        <p:txBody>
          <a:bodyPr/>
          <a:lstStyle/>
          <a:p>
            <a:r>
              <a:rPr lang="fa-IR" dirty="0" smtClean="0"/>
              <a:t>امروزه چارچوب هاي فلزي به علت سبكي ، ارزاني و سرعت نصب بيشتر مورد استفاده قرار مي گيرد . </a:t>
            </a:r>
          </a:p>
          <a:p>
            <a:endParaRPr lang="fa-IR"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33399" y="152400"/>
            <a:ext cx="3656335" cy="6400800"/>
          </a:xfrm>
          <a:prstGeom prst="rect">
            <a:avLst/>
          </a:prstGeom>
        </p:spPr>
      </p:pic>
    </p:spTree>
    <p:extLst>
      <p:ext uri="{BB962C8B-B14F-4D97-AF65-F5344CB8AC3E}">
        <p14:creationId xmlns:p14="http://schemas.microsoft.com/office/powerpoint/2010/main" val="3547807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2800" dirty="0" smtClean="0"/>
              <a:t>براي نصب چارچوب بايد نكات زير را در نظر داشت .</a:t>
            </a:r>
            <a:endParaRPr lang="fa-IR" sz="2800" dirty="0"/>
          </a:p>
        </p:txBody>
      </p:sp>
      <p:sp>
        <p:nvSpPr>
          <p:cNvPr id="3" name="Content Placeholder 2"/>
          <p:cNvSpPr>
            <a:spLocks noGrp="1"/>
          </p:cNvSpPr>
          <p:nvPr>
            <p:ph idx="1"/>
          </p:nvPr>
        </p:nvSpPr>
        <p:spPr>
          <a:xfrm>
            <a:off x="5638800" y="1371600"/>
            <a:ext cx="3276600" cy="4983960"/>
          </a:xfrm>
        </p:spPr>
        <p:txBody>
          <a:bodyPr>
            <a:normAutofit fontScale="77500" lnSpcReduction="20000"/>
          </a:bodyPr>
          <a:lstStyle/>
          <a:p>
            <a:pPr marL="68580" indent="0">
              <a:buNone/>
            </a:pPr>
            <a:r>
              <a:rPr lang="fa-IR" dirty="0" smtClean="0"/>
              <a:t>- قبل از نصب چارچوب ها بايد از قائم بودن زواياي آنها اطمينان حاصل كرد .</a:t>
            </a:r>
          </a:p>
          <a:p>
            <a:pPr marL="68580" indent="0">
              <a:buNone/>
            </a:pPr>
            <a:r>
              <a:rPr lang="fa-IR" dirty="0" smtClean="0"/>
              <a:t>- به منظور ايجاد استقامت براي تحمل ضربه در چارچوب بايد محكم در ديوار مهارشود . براي ايجاد گيرداري چارچوب در ديوار از شاخ ، پيچ يا جوش استفاده مي شود معمولا در ساختمانها چارچوب در را بوسيله شاخ در ديوار محكم مي نمايند شاخهاي عبارتند از تسمه هاي فلزي .</a:t>
            </a:r>
            <a:endParaRPr lang="fa-IR"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14400" y="1066800"/>
            <a:ext cx="3281460" cy="5500240"/>
          </a:xfrm>
          <a:prstGeom prst="rect">
            <a:avLst/>
          </a:prstGeom>
        </p:spPr>
      </p:pic>
    </p:spTree>
    <p:extLst>
      <p:ext uri="{BB962C8B-B14F-4D97-AF65-F5344CB8AC3E}">
        <p14:creationId xmlns:p14="http://schemas.microsoft.com/office/powerpoint/2010/main" val="2491329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92500"/>
          </a:bodyPr>
          <a:lstStyle/>
          <a:p>
            <a:r>
              <a:rPr lang="fa-IR" dirty="0" smtClean="0"/>
              <a:t>چارچوب در را در محل مورد نظر قرار داده به كمك شاقول ريسمان كشي آن را در محل خود قرا مي دهند و سپس شروع به ديوارچيني مي نمايند و داخل چارچوب فلزي را هم زمان با بالا آوردن ديوار از ملات پر مي نمايند و شاخ ها را در محل قرارگرفتن لولا و دستگيره به صورت قرينه در داخل چارچوب و ملات ديواركشي مي گذارند .</a:t>
            </a:r>
          </a:p>
          <a:p>
            <a:r>
              <a:rPr lang="fa-IR" dirty="0" smtClean="0"/>
              <a:t> سطوحي كه احتياج به رنگ آميزي و محافظت دارد بايد قبل از نصب چارچوب رنگ اميزي گردد . </a:t>
            </a:r>
            <a:endParaRPr lang="fa-IR" dirty="0"/>
          </a:p>
        </p:txBody>
      </p:sp>
    </p:spTree>
    <p:extLst>
      <p:ext uri="{BB962C8B-B14F-4D97-AF65-F5344CB8AC3E}">
        <p14:creationId xmlns:p14="http://schemas.microsoft.com/office/powerpoint/2010/main" val="1680684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چارچوب چوبي</a:t>
            </a:r>
            <a:endParaRPr lang="fa-IR" dirty="0"/>
          </a:p>
        </p:txBody>
      </p:sp>
      <p:sp>
        <p:nvSpPr>
          <p:cNvPr id="3" name="Content Placeholder 2"/>
          <p:cNvSpPr>
            <a:spLocks noGrp="1"/>
          </p:cNvSpPr>
          <p:nvPr>
            <p:ph idx="1"/>
          </p:nvPr>
        </p:nvSpPr>
        <p:spPr/>
        <p:txBody>
          <a:bodyPr/>
          <a:lstStyle/>
          <a:p>
            <a:r>
              <a:rPr lang="fa-IR" dirty="0" smtClean="0"/>
              <a:t>معمولا درهاي تنكه اي را درون چارچوبهايي از جنس چوب قرار مي دهند .</a:t>
            </a:r>
          </a:p>
          <a:p>
            <a:r>
              <a:rPr lang="fa-IR" dirty="0" smtClean="0"/>
              <a:t>در هنگام نصب چارچوبهاي چوبي بايد نكات زير را در نظر گرفت .</a:t>
            </a:r>
          </a:p>
          <a:p>
            <a:pPr marL="68580" indent="0">
              <a:buNone/>
            </a:pPr>
            <a:r>
              <a:rPr lang="fa-IR" dirty="0" smtClean="0"/>
              <a:t>1- وادار فوقاني را به منظور اتصال بهتر با ديوار جانبي مي توان بلندتر ساخت .</a:t>
            </a:r>
          </a:p>
          <a:p>
            <a:pPr marL="68580" indent="0">
              <a:buNone/>
            </a:pPr>
            <a:r>
              <a:rPr lang="fa-IR" dirty="0" smtClean="0"/>
              <a:t>2- از تسمه هايي كه در چارچوب پيچ مي شوند و در داخل ملات ديوار محكم مي گردند ، استفاده مي شود .  </a:t>
            </a:r>
            <a:endParaRPr lang="fa-IR" dirty="0"/>
          </a:p>
        </p:txBody>
      </p:sp>
    </p:spTree>
    <p:extLst>
      <p:ext uri="{BB962C8B-B14F-4D97-AF65-F5344CB8AC3E}">
        <p14:creationId xmlns:p14="http://schemas.microsoft.com/office/powerpoint/2010/main" val="3068221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04800" y="152400"/>
            <a:ext cx="4957218" cy="6450412"/>
          </a:xfrm>
        </p:spPr>
      </p:pic>
      <p:pic>
        <p:nvPicPr>
          <p:cNvPr id="2050" name="Picture 2" descr="C:\Documents and Settings\Administrator\Desktop\irancell\1 014.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953000" y="228600"/>
            <a:ext cx="401902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97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7772400" cy="914400"/>
          </a:xfrm>
        </p:spPr>
        <p:txBody>
          <a:bodyPr/>
          <a:lstStyle/>
          <a:p>
            <a:pPr algn="ctr"/>
            <a:r>
              <a:rPr lang="fa-IR" sz="9600" b="1" dirty="0" smtClean="0">
                <a:effectLst>
                  <a:outerShdw blurRad="38100" dist="38100" dir="2700000" algn="tl">
                    <a:srgbClr val="000000">
                      <a:alpha val="43137"/>
                    </a:srgbClr>
                  </a:outerShdw>
                </a:effectLst>
                <a:cs typeface="Mj_Farah Italic" pitchFamily="2" charset="-78"/>
              </a:rPr>
              <a:t>پايان</a:t>
            </a:r>
            <a:endParaRPr lang="fa-IR" sz="9600" b="1" dirty="0">
              <a:effectLst>
                <a:outerShdw blurRad="38100" dist="38100" dir="2700000" algn="tl">
                  <a:srgbClr val="000000">
                    <a:alpha val="43137"/>
                  </a:srgbClr>
                </a:outerShdw>
              </a:effectLst>
              <a:cs typeface="Mj_Farah Italic" pitchFamily="2" charset="-78"/>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533400"/>
            <a:ext cx="5257800" cy="394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671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اجزای در</a:t>
            </a:r>
            <a:endParaRPr lang="en-US" dirty="0"/>
          </a:p>
        </p:txBody>
      </p:sp>
      <p:sp>
        <p:nvSpPr>
          <p:cNvPr id="3" name="Content Placeholder 2"/>
          <p:cNvSpPr>
            <a:spLocks noGrp="1"/>
          </p:cNvSpPr>
          <p:nvPr>
            <p:ph idx="1"/>
          </p:nvPr>
        </p:nvSpPr>
        <p:spPr>
          <a:xfrm>
            <a:off x="4876800" y="1524000"/>
            <a:ext cx="4191000" cy="5181600"/>
          </a:xfrm>
        </p:spPr>
        <p:txBody>
          <a:bodyPr>
            <a:normAutofit fontScale="77500" lnSpcReduction="20000"/>
          </a:bodyPr>
          <a:lstStyle/>
          <a:p>
            <a:pPr algn="just" rtl="1"/>
            <a:r>
              <a:rPr lang="fa-IR" dirty="0" smtClean="0"/>
              <a:t>لنگه : قسمتی از در است که در چارچوب قرار می گیرد و معمولا متحرک است .</a:t>
            </a:r>
          </a:p>
          <a:p>
            <a:pPr algn="r" rtl="1"/>
            <a:r>
              <a:rPr lang="fa-IR" dirty="0" smtClean="0"/>
              <a:t>قاب : همان چارچوب است و وسیله ای است که لنگه در ؛ در آن قرار درد .</a:t>
            </a:r>
          </a:p>
          <a:p>
            <a:pPr algn="r" rtl="1"/>
            <a:r>
              <a:rPr lang="fa-IR" dirty="0" smtClean="0"/>
              <a:t>آستانه : قسمت پایینی قاب در است . آستانه به ویژه برای درهای ورودی و سرویس ها پیش بینی می شود .</a:t>
            </a:r>
          </a:p>
          <a:p>
            <a:pPr algn="r" rtl="1"/>
            <a:r>
              <a:rPr lang="fa-IR" dirty="0" smtClean="0"/>
              <a:t>کتیبه : قسمتی از در است که در قسمت بالایی در مانند شکل قرار می گیرد و ممکن است بازشو یا ثابت باشد . </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85800" y="762000"/>
            <a:ext cx="4191000" cy="5818755"/>
          </a:xfrm>
          <a:prstGeom prst="rect">
            <a:avLst/>
          </a:prstGeom>
        </p:spPr>
      </p:pic>
    </p:spTree>
    <p:extLst>
      <p:ext uri="{BB962C8B-B14F-4D97-AF65-F5344CB8AC3E}">
        <p14:creationId xmlns:p14="http://schemas.microsoft.com/office/powerpoint/2010/main" val="4179351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prstClr val="black"/>
                </a:solidFill>
              </a:rPr>
              <a:t>اجزای در</a:t>
            </a:r>
            <a:endParaRPr lang="en-US" dirty="0"/>
          </a:p>
        </p:txBody>
      </p:sp>
      <p:sp>
        <p:nvSpPr>
          <p:cNvPr id="3" name="Content Placeholder 2"/>
          <p:cNvSpPr>
            <a:spLocks noGrp="1"/>
          </p:cNvSpPr>
          <p:nvPr>
            <p:ph idx="1"/>
          </p:nvPr>
        </p:nvSpPr>
        <p:spPr/>
        <p:txBody>
          <a:bodyPr/>
          <a:lstStyle/>
          <a:p>
            <a:pPr algn="r" rtl="1"/>
            <a:r>
              <a:rPr lang="fa-IR" dirty="0" smtClean="0"/>
              <a:t>وادار : تقسیم کننده لنگه در به دو قسمت یا چند قسمت را وادار یا قید می گویند و به منظور تقسیم ابعاد در و یا کوچک کردن ابعاد شیشه یا زیبایی پیش بینی شده است .</a:t>
            </a:r>
          </a:p>
          <a:p>
            <a:pPr algn="r" rtl="1"/>
            <a:r>
              <a:rPr lang="fa-IR" dirty="0" smtClean="0"/>
              <a:t>بائو : وادار عمودی طرفین در که قفل و لولا نیز به آن متصل و یا درون آن قرار دارد .</a:t>
            </a:r>
          </a:p>
          <a:p>
            <a:pPr algn="r" rtl="1"/>
            <a:r>
              <a:rPr lang="fa-IR" dirty="0" smtClean="0"/>
              <a:t>قیدهای فوقانی و تحتانی : وادارهای بالا و پایین در را قیدهای فوقانی و تحتانی می نامند . </a:t>
            </a:r>
            <a:endParaRPr lang="en-US" dirty="0"/>
          </a:p>
        </p:txBody>
      </p:sp>
    </p:spTree>
    <p:extLst>
      <p:ext uri="{BB962C8B-B14F-4D97-AF65-F5344CB8AC3E}">
        <p14:creationId xmlns:p14="http://schemas.microsoft.com/office/powerpoint/2010/main" val="3887708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prstClr val="black"/>
                </a:solidFill>
              </a:rPr>
              <a:t>اجزای در</a:t>
            </a:r>
            <a:endParaRPr lang="en-US" dirty="0"/>
          </a:p>
        </p:txBody>
      </p:sp>
      <p:sp>
        <p:nvSpPr>
          <p:cNvPr id="3" name="Content Placeholder 2"/>
          <p:cNvSpPr>
            <a:spLocks noGrp="1"/>
          </p:cNvSpPr>
          <p:nvPr>
            <p:ph idx="1"/>
          </p:nvPr>
        </p:nvSpPr>
        <p:spPr>
          <a:xfrm>
            <a:off x="5867400" y="533400"/>
            <a:ext cx="3200400" cy="4572000"/>
          </a:xfrm>
        </p:spPr>
        <p:txBody>
          <a:bodyPr/>
          <a:lstStyle/>
          <a:p>
            <a:pPr algn="r" rtl="1"/>
            <a:r>
              <a:rPr lang="fa-IR" dirty="0" smtClean="0"/>
              <a:t>تنكه :قسمت صفحه مانندی از در که مابین دو وادار قرار گیرد را گویند .</a:t>
            </a:r>
          </a:p>
          <a:p>
            <a:pPr algn="r" rtl="1"/>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57200" y="304800"/>
            <a:ext cx="5334000" cy="6312502"/>
          </a:xfrm>
          <a:prstGeom prst="rect">
            <a:avLst/>
          </a:prstGeom>
        </p:spPr>
      </p:pic>
    </p:spTree>
    <p:extLst>
      <p:ext uri="{BB962C8B-B14F-4D97-AF65-F5344CB8AC3E}">
        <p14:creationId xmlns:p14="http://schemas.microsoft.com/office/powerpoint/2010/main" val="3452549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اجزای در</a:t>
            </a:r>
            <a:endParaRPr lang="en-US" dirty="0"/>
          </a:p>
        </p:txBody>
      </p:sp>
      <p:sp>
        <p:nvSpPr>
          <p:cNvPr id="3" name="Content Placeholder 2"/>
          <p:cNvSpPr>
            <a:spLocks noGrp="1"/>
          </p:cNvSpPr>
          <p:nvPr>
            <p:ph idx="1"/>
          </p:nvPr>
        </p:nvSpPr>
        <p:spPr>
          <a:xfrm>
            <a:off x="4953000" y="1447800"/>
            <a:ext cx="3733800" cy="4907760"/>
          </a:xfrm>
        </p:spPr>
        <p:txBody>
          <a:bodyPr>
            <a:normAutofit fontScale="77500" lnSpcReduction="20000"/>
          </a:bodyPr>
          <a:lstStyle/>
          <a:p>
            <a:pPr algn="r" rtl="1"/>
            <a:r>
              <a:rPr lang="fa-IR" dirty="0" smtClean="0"/>
              <a:t>پاخور : یال پایینی لنگه در که معمولا پهن تر از یالهای جانبی بوده و به منظور جلوگیری از صدمه دیدن در از ضربه پیش بینی می شود .</a:t>
            </a:r>
          </a:p>
          <a:p>
            <a:pPr algn="r" rtl="1"/>
            <a:r>
              <a:rPr lang="fa-IR" dirty="0" smtClean="0"/>
              <a:t>شیشه خور : قسمتی از یالهای در است که شیشه بر روی آن تکیه می کند .</a:t>
            </a:r>
          </a:p>
          <a:p>
            <a:pPr algn="r" rtl="1"/>
            <a:r>
              <a:rPr lang="fa-IR" dirty="0" smtClean="0"/>
              <a:t>دماغه : قسمتی از لنگه در که روی نمای قاب قرار می گیرد و بالعکس . قسمتی از قاب که در نما روی انگه در قرار می گیرد را دماغه می گویند . </a:t>
            </a:r>
          </a:p>
          <a:p>
            <a:pPr algn="r" rtl="1"/>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45040" y="533400"/>
            <a:ext cx="4050760" cy="5597802"/>
          </a:xfrm>
          <a:prstGeom prst="rect">
            <a:avLst/>
          </a:prstGeom>
        </p:spPr>
      </p:pic>
    </p:spTree>
    <p:extLst>
      <p:ext uri="{BB962C8B-B14F-4D97-AF65-F5344CB8AC3E}">
        <p14:creationId xmlns:p14="http://schemas.microsoft.com/office/powerpoint/2010/main" val="1628251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304800"/>
            <a:ext cx="3962400" cy="5791200"/>
          </a:xfrm>
        </p:spPr>
        <p:txBody>
          <a:bodyPr>
            <a:normAutofit/>
          </a:bodyPr>
          <a:lstStyle/>
          <a:p>
            <a:pPr algn="r" rtl="1"/>
            <a:r>
              <a:rPr lang="fa-IR" dirty="0" smtClean="0"/>
              <a:t>زهوار : قسمتی از در که به منظور زینت یا درزگیری و یا سهولت نصب شیشه همانند شکل بر روی در نصب می شود .</a:t>
            </a:r>
          </a:p>
          <a:p>
            <a:pPr algn="r" rtl="1"/>
            <a:r>
              <a:rPr lang="fa-IR" dirty="0" smtClean="0"/>
              <a:t>یراق : قسمتی از لوازم در است که به منظور باز و بسته شدن و قفل کردن در به کار می رود .</a:t>
            </a:r>
            <a:endParaRPr lang="en-US" dirty="0" smtClean="0"/>
          </a:p>
          <a:p>
            <a:pPr algn="r" rtl="1"/>
            <a:endParaRPr lang="en-US" dirty="0"/>
          </a:p>
        </p:txBody>
      </p:sp>
      <p:pic>
        <p:nvPicPr>
          <p:cNvPr id="1026" name="Picture 2" descr="C:\Documents and Settings\Administrator\Desktop\irancell\1 009.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33400" y="228600"/>
            <a:ext cx="4419599"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637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FF0000"/>
                </a:solidFill>
              </a:rPr>
              <a:t>انواع در</a:t>
            </a:r>
            <a:r>
              <a:rPr lang="fa-IR" dirty="0" smtClean="0">
                <a:solidFill>
                  <a:prstClr val="black"/>
                </a:solidFill>
              </a:rPr>
              <a:t>انواع در </a:t>
            </a:r>
            <a:endParaRPr lang="en-US" dirty="0"/>
          </a:p>
        </p:txBody>
      </p:sp>
      <p:sp>
        <p:nvSpPr>
          <p:cNvPr id="3" name="Content Placeholder 2"/>
          <p:cNvSpPr>
            <a:spLocks noGrp="1"/>
          </p:cNvSpPr>
          <p:nvPr>
            <p:ph idx="1"/>
          </p:nvPr>
        </p:nvSpPr>
        <p:spPr/>
        <p:txBody>
          <a:bodyPr/>
          <a:lstStyle/>
          <a:p>
            <a:pPr algn="r" rtl="1"/>
            <a:r>
              <a:rPr lang="fa-IR" dirty="0" smtClean="0"/>
              <a:t>محل قرارگیری و موقعیت</a:t>
            </a:r>
          </a:p>
          <a:p>
            <a:pPr algn="r" rtl="1"/>
            <a:r>
              <a:rPr lang="fa-IR" dirty="0" smtClean="0"/>
              <a:t>تعداد لنگه</a:t>
            </a:r>
          </a:p>
          <a:p>
            <a:pPr algn="r" rtl="1"/>
            <a:r>
              <a:rPr lang="fa-IR" dirty="0" smtClean="0"/>
              <a:t>جهت بازشو</a:t>
            </a:r>
          </a:p>
          <a:p>
            <a:pPr algn="r" rtl="1"/>
            <a:r>
              <a:rPr lang="fa-IR" dirty="0" smtClean="0"/>
              <a:t>مصالح</a:t>
            </a:r>
          </a:p>
          <a:p>
            <a:pPr algn="r" rtl="1"/>
            <a:r>
              <a:rPr lang="fa-IR" dirty="0" smtClean="0"/>
              <a:t>طریقه باز و بسته  شدن</a:t>
            </a:r>
          </a:p>
          <a:p>
            <a:pPr algn="r" rtl="1"/>
            <a:r>
              <a:rPr lang="fa-IR" dirty="0" smtClean="0"/>
              <a:t>ابعاد و اندازه</a:t>
            </a:r>
          </a:p>
          <a:p>
            <a:pPr algn="r" rtl="1"/>
            <a:r>
              <a:rPr lang="fa-IR" dirty="0" smtClean="0"/>
              <a:t>مشخصات ویژه</a:t>
            </a:r>
            <a:endParaRPr lang="en-US" dirty="0"/>
          </a:p>
        </p:txBody>
      </p:sp>
    </p:spTree>
    <p:extLst>
      <p:ext uri="{BB962C8B-B14F-4D97-AF65-F5344CB8AC3E}">
        <p14:creationId xmlns:p14="http://schemas.microsoft.com/office/powerpoint/2010/main" val="2825195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به نام خداوند بخشنده مهربان</Template>
  <TotalTime>0</TotalTime>
  <Words>1890</Words>
  <Application>Microsoft Office PowerPoint</Application>
  <PresentationFormat>On-screen Show (4:3)</PresentationFormat>
  <Paragraphs>117</Paragraphs>
  <Slides>35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Adobe Arabic</vt:lpstr>
      <vt:lpstr>Consolas</vt:lpstr>
      <vt:lpstr>Corbel</vt:lpstr>
      <vt:lpstr>Mj_Farah Italic</vt:lpstr>
      <vt:lpstr>Mj_Joude</vt:lpstr>
      <vt:lpstr>Tahoma</vt:lpstr>
      <vt:lpstr>Wingdings</vt:lpstr>
      <vt:lpstr>Wingdings 2</vt:lpstr>
      <vt:lpstr>Wingdings 3</vt:lpstr>
      <vt:lpstr>Metro</vt:lpstr>
      <vt:lpstr>در چیست ؟</vt:lpstr>
      <vt:lpstr>PowerPoint Presentation</vt:lpstr>
      <vt:lpstr>تعاریف و ساختمان در </vt:lpstr>
      <vt:lpstr>اجزای در</vt:lpstr>
      <vt:lpstr>اجزای در</vt:lpstr>
      <vt:lpstr>اجزای در</vt:lpstr>
      <vt:lpstr>اجزای در</vt:lpstr>
      <vt:lpstr>PowerPoint Presentation</vt:lpstr>
      <vt:lpstr>انواع درانواع در </vt:lpstr>
      <vt:lpstr>PowerPoint Presentation</vt:lpstr>
      <vt:lpstr>PowerPoint Presentation</vt:lpstr>
      <vt:lpstr>PowerPoint Presentation</vt:lpstr>
      <vt:lpstr>مصالح مورد استفاده درها</vt:lpstr>
      <vt:lpstr>انواع دیگر درها</vt:lpstr>
      <vt:lpstr>درهای خودکار</vt:lpstr>
      <vt:lpstr>در با سبک جدید </vt:lpstr>
      <vt:lpstr>نحوه ساخت و مشخصات ظاهري</vt:lpstr>
      <vt:lpstr>ابعاد و اندازه درها </vt:lpstr>
      <vt:lpstr>درها را مي توان از لحاظ موارد مصرف به انواع زير طبقه بندي كرد</vt:lpstr>
      <vt:lpstr>جزئيات اجرايي درهاي ساختمانهاي مسكوني </vt:lpstr>
      <vt:lpstr>درهاي چوبي </vt:lpstr>
      <vt:lpstr>درهاي صاف                درهاي صاف اسكلتي                                                 شكل ز ير</vt:lpstr>
      <vt:lpstr>درهاي صاف شبكه اي</vt:lpstr>
      <vt:lpstr>درهاي صاف توپر : روكشهاي تخته چند لولايي و يا نئوپان بر روي درهاي صاف شبكه اي يا اسكلتي هميشه به حالت تخت باقي نمي مانند و موجهاي سطح روكش كاملا نمايان است . از خصوصيات عايق بندي صوتي و حرارتي اين در بهتر از درهاي صاف ، شبكه اي يا اسكلتي است . </vt:lpstr>
      <vt:lpstr>درهاي تنكه اي </vt:lpstr>
      <vt:lpstr>PowerPoint Presentation</vt:lpstr>
      <vt:lpstr>درهاي فلزي</vt:lpstr>
      <vt:lpstr>PowerPoint Presentation</vt:lpstr>
      <vt:lpstr>چارچوب در</vt:lpstr>
      <vt:lpstr>چارچوب فلزي</vt:lpstr>
      <vt:lpstr>براي نصب چارچوب بايد نكات زير را در نظر داشت .</vt:lpstr>
      <vt:lpstr>PowerPoint Presentation</vt:lpstr>
      <vt:lpstr>چارچوب چوبي</vt:lpstr>
      <vt:lpstr>PowerPoint Presentation</vt:lpstr>
      <vt:lpstr>پايان</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 چیست ؟</dc:title>
  <dc:creator>omid arzi</dc:creator>
  <cp:lastModifiedBy>omid arzi</cp:lastModifiedBy>
  <cp:revision>1</cp:revision>
  <dcterms:created xsi:type="dcterms:W3CDTF">2022-01-25T18:55:43Z</dcterms:created>
  <dcterms:modified xsi:type="dcterms:W3CDTF">2022-01-25T18:56:22Z</dcterms:modified>
</cp:coreProperties>
</file>