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87" r:id="rId4"/>
    <p:sldId id="270" r:id="rId5"/>
    <p:sldId id="271" r:id="rId6"/>
    <p:sldId id="272" r:id="rId7"/>
    <p:sldId id="273" r:id="rId8"/>
    <p:sldId id="274" r:id="rId9"/>
    <p:sldId id="275" r:id="rId10"/>
    <p:sldId id="279" r:id="rId11"/>
    <p:sldId id="299" r:id="rId12"/>
    <p:sldId id="297" r:id="rId13"/>
    <p:sldId id="298" r:id="rId14"/>
    <p:sldId id="300" r:id="rId15"/>
    <p:sldId id="301" r:id="rId16"/>
    <p:sldId id="302" r:id="rId17"/>
    <p:sldId id="303" r:id="rId18"/>
    <p:sldId id="305" r:id="rId19"/>
    <p:sldId id="306" r:id="rId20"/>
    <p:sldId id="307" r:id="rId21"/>
    <p:sldId id="308" r:id="rId22"/>
    <p:sldId id="309" r:id="rId23"/>
    <p:sldId id="310" r:id="rId24"/>
    <p:sldId id="331" r:id="rId25"/>
    <p:sldId id="311" r:id="rId26"/>
    <p:sldId id="312" r:id="rId27"/>
    <p:sldId id="313" r:id="rId28"/>
    <p:sldId id="314" r:id="rId29"/>
    <p:sldId id="315" r:id="rId30"/>
    <p:sldId id="316" r:id="rId31"/>
    <p:sldId id="318" r:id="rId32"/>
    <p:sldId id="319" r:id="rId33"/>
    <p:sldId id="321" r:id="rId34"/>
    <p:sldId id="322" r:id="rId35"/>
    <p:sldId id="323" r:id="rId36"/>
    <p:sldId id="324" r:id="rId37"/>
    <p:sldId id="325" r:id="rId38"/>
    <p:sldId id="326" r:id="rId39"/>
    <p:sldId id="330" r:id="rId40"/>
    <p:sldId id="327" r:id="rId41"/>
    <p:sldId id="328" r:id="rId42"/>
    <p:sldId id="329" r:id="rId43"/>
    <p:sldId id="280" r:id="rId44"/>
    <p:sldId id="286" r:id="rId45"/>
    <p:sldId id="282" r:id="rId46"/>
    <p:sldId id="283" r:id="rId47"/>
    <p:sldId id="281" r:id="rId48"/>
    <p:sldId id="285" r:id="rId49"/>
    <p:sldId id="332" r:id="rId50"/>
    <p:sldId id="333" r:id="rId51"/>
    <p:sldId id="334" r:id="rId52"/>
    <p:sldId id="335" r:id="rId53"/>
    <p:sldId id="336" r:id="rId54"/>
    <p:sldId id="337" r:id="rId55"/>
    <p:sldId id="338" r:id="rId56"/>
    <p:sldId id="339" r:id="rId57"/>
    <p:sldId id="340" r:id="rId58"/>
    <p:sldId id="341" r:id="rId59"/>
    <p:sldId id="342" r:id="rId60"/>
    <p:sldId id="343" r:id="rId61"/>
    <p:sldId id="344" r:id="rId62"/>
    <p:sldId id="345" r:id="rId63"/>
    <p:sldId id="284" r:id="rId64"/>
    <p:sldId id="260" r:id="rId65"/>
    <p:sldId id="261" r:id="rId66"/>
    <p:sldId id="262" r:id="rId67"/>
    <p:sldId id="263" r:id="rId68"/>
    <p:sldId id="264" r:id="rId69"/>
    <p:sldId id="265" r:id="rId70"/>
    <p:sldId id="266" r:id="rId71"/>
    <p:sldId id="267" r:id="rId72"/>
    <p:sldId id="268" r:id="rId73"/>
    <p:sldId id="276" r:id="rId74"/>
    <p:sldId id="277" r:id="rId75"/>
    <p:sldId id="278" r:id="rId76"/>
    <p:sldId id="257" r:id="rId77"/>
    <p:sldId id="258" r:id="rId78"/>
    <p:sldId id="259" r:id="rId79"/>
    <p:sldId id="295" r:id="rId80"/>
    <p:sldId id="296" r:id="rId81"/>
    <p:sldId id="288" r:id="rId82"/>
    <p:sldId id="289" r:id="rId83"/>
    <p:sldId id="290" r:id="rId84"/>
    <p:sldId id="291" r:id="rId85"/>
    <p:sldId id="292" r:id="rId86"/>
    <p:sldId id="293" r:id="rId87"/>
    <p:sldId id="294" r:id="rId88"/>
    <p:sldId id="346" r:id="rId8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D4"/>
    <a:srgbClr val="CCCCFF"/>
    <a:srgbClr val="FF3300"/>
    <a:srgbClr val="FFCC66"/>
    <a:srgbClr val="E5E5FF"/>
    <a:srgbClr val="3399FF"/>
    <a:srgbClr val="F7F7F7"/>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47" d="100"/>
          <a:sy n="47" d="100"/>
        </p:scale>
        <p:origin x="1194"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5" Type="http://schemas.openxmlformats.org/officeDocument/2006/relationships/image" Target="../media/image48.png"/><Relationship Id="rId4" Type="http://schemas.openxmlformats.org/officeDocument/2006/relationships/image" Target="../media/image47.png"/></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image" Target="../media/image53.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image" Target="../media/image64.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image" Target="../media/image68.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1.png"/></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emf"/><Relationship Id="rId4" Type="http://schemas.openxmlformats.org/officeDocument/2006/relationships/image" Target="../media/image75.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image" Target="../media/image76.png"/></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image" Target="../media/image78.png"/></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image" Target="../media/image81.png"/></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image" Target="../media/image83.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5.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6.png"/></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87.png"/></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88.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89.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90.png"/></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image" Target="../media/image91.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93.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94.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95.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96.png"/></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97.png"/></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98.png"/></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99.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4808DA5-D6AB-4844-8DA3-99A8D5359911}" type="slidenum">
              <a:rPr lang="en-US"/>
              <a:pPr/>
              <a:t>‹#›</a:t>
            </a:fld>
            <a:endParaRPr lang="en-US"/>
          </a:p>
        </p:txBody>
      </p:sp>
    </p:spTree>
    <p:extLst>
      <p:ext uri="{BB962C8B-B14F-4D97-AF65-F5344CB8AC3E}">
        <p14:creationId xmlns:p14="http://schemas.microsoft.com/office/powerpoint/2010/main" val="2234128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93BB23F-51A2-4A14-A060-86DF5F097FCD}" type="slidenum">
              <a:rPr lang="en-US"/>
              <a:pPr/>
              <a:t>‹#›</a:t>
            </a:fld>
            <a:endParaRPr lang="en-US"/>
          </a:p>
        </p:txBody>
      </p:sp>
    </p:spTree>
    <p:extLst>
      <p:ext uri="{BB962C8B-B14F-4D97-AF65-F5344CB8AC3E}">
        <p14:creationId xmlns:p14="http://schemas.microsoft.com/office/powerpoint/2010/main" val="3970104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12ED716-C63A-4F94-85DC-CDE0E3D8F123}" type="slidenum">
              <a:rPr lang="en-US"/>
              <a:pPr/>
              <a:t>‹#›</a:t>
            </a:fld>
            <a:endParaRPr lang="en-US"/>
          </a:p>
        </p:txBody>
      </p:sp>
    </p:spTree>
    <p:extLst>
      <p:ext uri="{BB962C8B-B14F-4D97-AF65-F5344CB8AC3E}">
        <p14:creationId xmlns:p14="http://schemas.microsoft.com/office/powerpoint/2010/main" val="68645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EF9551F-E023-42C3-8029-704ABCC21298}" type="slidenum">
              <a:rPr lang="en-US"/>
              <a:pPr/>
              <a:t>‹#›</a:t>
            </a:fld>
            <a:endParaRPr lang="en-US"/>
          </a:p>
        </p:txBody>
      </p:sp>
    </p:spTree>
    <p:extLst>
      <p:ext uri="{BB962C8B-B14F-4D97-AF65-F5344CB8AC3E}">
        <p14:creationId xmlns:p14="http://schemas.microsoft.com/office/powerpoint/2010/main" val="424476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B1E8584-4CAD-4FA8-964C-1DBA0523952F}" type="slidenum">
              <a:rPr lang="en-US"/>
              <a:pPr/>
              <a:t>‹#›</a:t>
            </a:fld>
            <a:endParaRPr lang="en-US"/>
          </a:p>
        </p:txBody>
      </p:sp>
    </p:spTree>
    <p:extLst>
      <p:ext uri="{BB962C8B-B14F-4D97-AF65-F5344CB8AC3E}">
        <p14:creationId xmlns:p14="http://schemas.microsoft.com/office/powerpoint/2010/main" val="148948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AA2E068-3A24-4920-A730-1F88ED64ECC8}" type="slidenum">
              <a:rPr lang="en-US"/>
              <a:pPr/>
              <a:t>‹#›</a:t>
            </a:fld>
            <a:endParaRPr lang="en-US"/>
          </a:p>
        </p:txBody>
      </p:sp>
    </p:spTree>
    <p:extLst>
      <p:ext uri="{BB962C8B-B14F-4D97-AF65-F5344CB8AC3E}">
        <p14:creationId xmlns:p14="http://schemas.microsoft.com/office/powerpoint/2010/main" val="324888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ECC7A16-2AF9-442E-A555-AB1F0D5E55AD}" type="slidenum">
              <a:rPr lang="en-US"/>
              <a:pPr/>
              <a:t>‹#›</a:t>
            </a:fld>
            <a:endParaRPr lang="en-US"/>
          </a:p>
        </p:txBody>
      </p:sp>
    </p:spTree>
    <p:extLst>
      <p:ext uri="{BB962C8B-B14F-4D97-AF65-F5344CB8AC3E}">
        <p14:creationId xmlns:p14="http://schemas.microsoft.com/office/powerpoint/2010/main" val="224505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18AE9B-9307-4CCC-BA03-CA06D451C97C}" type="slidenum">
              <a:rPr lang="en-US"/>
              <a:pPr/>
              <a:t>‹#›</a:t>
            </a:fld>
            <a:endParaRPr lang="en-US"/>
          </a:p>
        </p:txBody>
      </p:sp>
    </p:spTree>
    <p:extLst>
      <p:ext uri="{BB962C8B-B14F-4D97-AF65-F5344CB8AC3E}">
        <p14:creationId xmlns:p14="http://schemas.microsoft.com/office/powerpoint/2010/main" val="148787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75582B7-ACA0-4459-8805-B20C3D32108F}" type="slidenum">
              <a:rPr lang="en-US"/>
              <a:pPr/>
              <a:t>‹#›</a:t>
            </a:fld>
            <a:endParaRPr lang="en-US"/>
          </a:p>
        </p:txBody>
      </p:sp>
    </p:spTree>
    <p:extLst>
      <p:ext uri="{BB962C8B-B14F-4D97-AF65-F5344CB8AC3E}">
        <p14:creationId xmlns:p14="http://schemas.microsoft.com/office/powerpoint/2010/main" val="1441174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61C5D1D-4E9B-4A51-A303-B3D6E41E34E3}" type="slidenum">
              <a:rPr lang="en-US"/>
              <a:pPr/>
              <a:t>‹#›</a:t>
            </a:fld>
            <a:endParaRPr lang="en-US"/>
          </a:p>
        </p:txBody>
      </p:sp>
    </p:spTree>
    <p:extLst>
      <p:ext uri="{BB962C8B-B14F-4D97-AF65-F5344CB8AC3E}">
        <p14:creationId xmlns:p14="http://schemas.microsoft.com/office/powerpoint/2010/main" val="1008417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BCF3887-C655-48EA-8BB1-5E6D430B2B90}" type="slidenum">
              <a:rPr lang="en-US"/>
              <a:pPr/>
              <a:t>‹#›</a:t>
            </a:fld>
            <a:endParaRPr lang="en-US"/>
          </a:p>
        </p:txBody>
      </p:sp>
    </p:spTree>
    <p:extLst>
      <p:ext uri="{BB962C8B-B14F-4D97-AF65-F5344CB8AC3E}">
        <p14:creationId xmlns:p14="http://schemas.microsoft.com/office/powerpoint/2010/main" val="164406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hyperlink" Target="http://www.augi.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EFED4"/>
            </a:gs>
            <a:gs pos="100000">
              <a:srgbClr val="CCCCFF"/>
            </a:gs>
          </a:gsLst>
          <a:lin ang="5400000" scaled="1"/>
        </a:gradFill>
        <a:effectLst/>
      </p:bgPr>
    </p:bg>
    <p:spTree>
      <p:nvGrpSpPr>
        <p:cNvPr id="1" name=""/>
        <p:cNvGrpSpPr/>
        <p:nvPr/>
      </p:nvGrpSpPr>
      <p:grpSpPr>
        <a:xfrm>
          <a:off x="0" y="0"/>
          <a:ext cx="0" cy="0"/>
          <a:chOff x="0" y="0"/>
          <a:chExt cx="0" cy="0"/>
        </a:xfrm>
      </p:grpSpPr>
      <p:graphicFrame>
        <p:nvGraphicFramePr>
          <p:cNvPr id="1026" name="Object 17"/>
          <p:cNvGraphicFramePr>
            <a:graphicFrameLocks noChangeAspect="1"/>
          </p:cNvGraphicFramePr>
          <p:nvPr userDrawn="1"/>
        </p:nvGraphicFramePr>
        <p:xfrm>
          <a:off x="533400" y="0"/>
          <a:ext cx="8610600" cy="685800"/>
        </p:xfrm>
        <a:graphic>
          <a:graphicData uri="http://schemas.openxmlformats.org/presentationml/2006/ole">
            <mc:AlternateContent xmlns:mc="http://schemas.openxmlformats.org/markup-compatibility/2006">
              <mc:Choice xmlns:v="urn:schemas-microsoft-com:vml" Requires="v">
                <p:oleObj spid="_x0000_s1035" name="Bitmap Image" r:id="rId14" imgW="7268590" imgH="695238" progId="Paint.Picture">
                  <p:embed/>
                </p:oleObj>
              </mc:Choice>
              <mc:Fallback>
                <p:oleObj name="Bitmap Image" r:id="rId14" imgW="7268590" imgH="695238" progId="Paint.Picture">
                  <p:embed/>
                  <p:pic>
                    <p:nvPicPr>
                      <p:cNvPr id="0"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 y="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8A305B5-F191-4E4E-9696-9B4854A4BD21}" type="slidenum">
              <a:rPr lang="en-US"/>
              <a:pPr/>
              <a:t>‹#›</a:t>
            </a:fld>
            <a:endParaRPr lang="en-US"/>
          </a:p>
        </p:txBody>
      </p:sp>
      <p:pic>
        <p:nvPicPr>
          <p:cNvPr id="1031" name="Picture 7" descr="www.augi.com">
            <a:hlinkClick r:id="rId16"/>
          </p:cNvPr>
          <p:cNvPicPr>
            <a:picLocks noChangeAspect="1" noChangeArrowheads="1"/>
          </p:cNvPicPr>
          <p:nvPr userDrawn="1"/>
        </p:nvPicPr>
        <p:blipFill>
          <a:blip r:embed="rId17">
            <a:lum bright="22000"/>
            <a:extLst>
              <a:ext uri="{28A0092B-C50C-407E-A947-70E740481C1C}">
                <a14:useLocalDpi xmlns:a14="http://schemas.microsoft.com/office/drawing/2010/main" val="0"/>
              </a:ext>
            </a:extLst>
          </a:blip>
          <a:srcRect/>
          <a:stretch>
            <a:fillRect/>
          </a:stretch>
        </p:blipFill>
        <p:spPr bwMode="auto">
          <a:xfrm>
            <a:off x="0" y="0"/>
            <a:ext cx="573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j0236210"/>
          <p:cNvPicPr>
            <a:picLocks noChangeAspect="1" noChangeArrowheads="1" noCrop="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991475" y="0"/>
            <a:ext cx="11525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4" descr="www.augi.com">
            <a:hlinkClick r:id="rId16"/>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1066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WordArt 18"/>
          <p:cNvSpPr>
            <a:spLocks noChangeArrowheads="1" noChangeShapeType="1" noTextEdit="1"/>
          </p:cNvSpPr>
          <p:nvPr userDrawn="1"/>
        </p:nvSpPr>
        <p:spPr bwMode="auto">
          <a:xfrm rot="-5400000">
            <a:off x="-1527175" y="3970338"/>
            <a:ext cx="3409950" cy="3619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spc="400">
                <a:gradFill rotWithShape="1">
                  <a:gsLst>
                    <a:gs pos="0">
                      <a:srgbClr val="F7F7F7"/>
                    </a:gs>
                    <a:gs pos="100000">
                      <a:srgbClr val="FF3300"/>
                    </a:gs>
                  </a:gsLst>
                  <a:lin ang="10800000" scaled="1"/>
                </a:gradFill>
                <a:effectLst>
                  <a:outerShdw dist="45791" dir="3378596" algn="ctr" rotWithShape="0">
                    <a:srgbClr val="4D4D4D">
                      <a:alpha val="79999"/>
                    </a:srgbClr>
                  </a:outerShdw>
                </a:effectLst>
                <a:latin typeface="Arial Black" panose="020B0A04020102020204" pitchFamily="34" charset="0"/>
              </a:rPr>
              <a:t>www.iranhydrology.com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1" fontAlgn="base" hangingPunct="1">
        <a:spcBef>
          <a:spcPct val="0"/>
        </a:spcBef>
        <a:spcAft>
          <a:spcPct val="0"/>
        </a:spcAft>
        <a:defRPr sz="2000" b="1">
          <a:solidFill>
            <a:schemeClr val="tx2"/>
          </a:solidFill>
          <a:latin typeface="+mj-lt"/>
          <a:ea typeface="+mj-ea"/>
          <a:cs typeface="+mj-cs"/>
        </a:defRPr>
      </a:lvl1pPr>
      <a:lvl2pPr algn="ctr" rtl="1" eaLnBrk="1" fontAlgn="base" hangingPunct="1">
        <a:spcBef>
          <a:spcPct val="0"/>
        </a:spcBef>
        <a:spcAft>
          <a:spcPct val="0"/>
        </a:spcAft>
        <a:defRPr sz="2000" b="1">
          <a:solidFill>
            <a:schemeClr val="tx2"/>
          </a:solidFill>
          <a:latin typeface="Arial" charset="0"/>
          <a:cs typeface="Zar" pitchFamily="2" charset="-78"/>
        </a:defRPr>
      </a:lvl2pPr>
      <a:lvl3pPr algn="ctr" rtl="1" eaLnBrk="1" fontAlgn="base" hangingPunct="1">
        <a:spcBef>
          <a:spcPct val="0"/>
        </a:spcBef>
        <a:spcAft>
          <a:spcPct val="0"/>
        </a:spcAft>
        <a:defRPr sz="2000" b="1">
          <a:solidFill>
            <a:schemeClr val="tx2"/>
          </a:solidFill>
          <a:latin typeface="Arial" charset="0"/>
          <a:cs typeface="Zar" pitchFamily="2" charset="-78"/>
        </a:defRPr>
      </a:lvl3pPr>
      <a:lvl4pPr algn="ctr" rtl="1" eaLnBrk="1" fontAlgn="base" hangingPunct="1">
        <a:spcBef>
          <a:spcPct val="0"/>
        </a:spcBef>
        <a:spcAft>
          <a:spcPct val="0"/>
        </a:spcAft>
        <a:defRPr sz="2000" b="1">
          <a:solidFill>
            <a:schemeClr val="tx2"/>
          </a:solidFill>
          <a:latin typeface="Arial" charset="0"/>
          <a:cs typeface="Zar" pitchFamily="2" charset="-78"/>
        </a:defRPr>
      </a:lvl4pPr>
      <a:lvl5pPr algn="ctr" rtl="1" eaLnBrk="1" fontAlgn="base" hangingPunct="1">
        <a:spcBef>
          <a:spcPct val="0"/>
        </a:spcBef>
        <a:spcAft>
          <a:spcPct val="0"/>
        </a:spcAft>
        <a:defRPr sz="2000" b="1">
          <a:solidFill>
            <a:schemeClr val="tx2"/>
          </a:solidFill>
          <a:latin typeface="Arial" charset="0"/>
          <a:cs typeface="Zar" pitchFamily="2" charset="-78"/>
        </a:defRPr>
      </a:lvl5pPr>
      <a:lvl6pPr marL="457200" algn="ctr" rtl="1" eaLnBrk="1" fontAlgn="base" hangingPunct="1">
        <a:spcBef>
          <a:spcPct val="0"/>
        </a:spcBef>
        <a:spcAft>
          <a:spcPct val="0"/>
        </a:spcAft>
        <a:defRPr sz="2000" b="1">
          <a:solidFill>
            <a:schemeClr val="tx2"/>
          </a:solidFill>
          <a:latin typeface="Arial" charset="0"/>
          <a:cs typeface="Zar" pitchFamily="2" charset="-78"/>
        </a:defRPr>
      </a:lvl6pPr>
      <a:lvl7pPr marL="914400" algn="ctr" rtl="1" eaLnBrk="1" fontAlgn="base" hangingPunct="1">
        <a:spcBef>
          <a:spcPct val="0"/>
        </a:spcBef>
        <a:spcAft>
          <a:spcPct val="0"/>
        </a:spcAft>
        <a:defRPr sz="2000" b="1">
          <a:solidFill>
            <a:schemeClr val="tx2"/>
          </a:solidFill>
          <a:latin typeface="Arial" charset="0"/>
          <a:cs typeface="Zar" pitchFamily="2" charset="-78"/>
        </a:defRPr>
      </a:lvl7pPr>
      <a:lvl8pPr marL="1371600" algn="ctr" rtl="1" eaLnBrk="1" fontAlgn="base" hangingPunct="1">
        <a:spcBef>
          <a:spcPct val="0"/>
        </a:spcBef>
        <a:spcAft>
          <a:spcPct val="0"/>
        </a:spcAft>
        <a:defRPr sz="2000" b="1">
          <a:solidFill>
            <a:schemeClr val="tx2"/>
          </a:solidFill>
          <a:latin typeface="Arial" charset="0"/>
          <a:cs typeface="Zar" pitchFamily="2" charset="-78"/>
        </a:defRPr>
      </a:lvl8pPr>
      <a:lvl9pPr marL="1828800" algn="ctr" rtl="1" eaLnBrk="1" fontAlgn="base" hangingPunct="1">
        <a:spcBef>
          <a:spcPct val="0"/>
        </a:spcBef>
        <a:spcAft>
          <a:spcPct val="0"/>
        </a:spcAft>
        <a:defRPr sz="2000" b="1">
          <a:solidFill>
            <a:schemeClr val="tx2"/>
          </a:solidFill>
          <a:latin typeface="Arial" charset="0"/>
          <a:cs typeface="Zar" pitchFamily="2" charset="-7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arstraffic.ir/" TargetMode="External"/><Relationship Id="rId2" Type="http://schemas.openxmlformats.org/officeDocument/2006/relationships/hyperlink" Target="http://www.parstraffic.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9.png"/><Relationship Id="rId5" Type="http://schemas.openxmlformats.org/officeDocument/2006/relationships/oleObject" Target="../embeddings/oleObject16.bin"/><Relationship Id="rId10" Type="http://schemas.openxmlformats.org/officeDocument/2006/relationships/hyperlink" Target="http://www.parstraffic.ir/" TargetMode="External"/><Relationship Id="rId4" Type="http://schemas.openxmlformats.org/officeDocument/2006/relationships/image" Target="../media/image18.png"/><Relationship Id="rId9" Type="http://schemas.openxmlformats.org/officeDocument/2006/relationships/hyperlink" Target="http://www.parstraffic.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2.png"/><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oleObject" Target="../embeddings/oleObject21.bin"/><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8.png"/><Relationship Id="rId5" Type="http://schemas.openxmlformats.org/officeDocument/2006/relationships/oleObject" Target="../embeddings/oleObject25.bin"/><Relationship Id="rId10" Type="http://schemas.openxmlformats.org/officeDocument/2006/relationships/hyperlink" Target="http://www.parstraffic.ir/" TargetMode="External"/><Relationship Id="rId4" Type="http://schemas.openxmlformats.org/officeDocument/2006/relationships/image" Target="../media/image27.png"/><Relationship Id="rId9" Type="http://schemas.openxmlformats.org/officeDocument/2006/relationships/hyperlink" Target="http://www.parstraffic.com/" TargetMode="Externa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1.png"/><Relationship Id="rId5" Type="http://schemas.openxmlformats.org/officeDocument/2006/relationships/oleObject" Target="../embeddings/oleObject28.bin"/><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hyperlink" Target="http://www.parstraffic.ir/" TargetMode="External"/><Relationship Id="rId5" Type="http://schemas.openxmlformats.org/officeDocument/2006/relationships/hyperlink" Target="http://www.parstraffic.com/" TargetMode="Externa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4.png"/><Relationship Id="rId5" Type="http://schemas.openxmlformats.org/officeDocument/2006/relationships/oleObject" Target="../embeddings/oleObject31.bin"/><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hyperlink" Target="http://www.parstraffic.ir/" TargetMode="External"/><Relationship Id="rId5" Type="http://schemas.openxmlformats.org/officeDocument/2006/relationships/hyperlink" Target="http://www.parstraffic.com/" TargetMode="Externa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hyperlink" Target="http://www.parstraffic.ir/" TargetMode="External"/><Relationship Id="rId5" Type="http://schemas.openxmlformats.org/officeDocument/2006/relationships/hyperlink" Target="http://www.parstraffic.com/" TargetMode="Externa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hyperlink" Target="http://www.parstraffic.ir/" TargetMode="External"/><Relationship Id="rId3" Type="http://schemas.openxmlformats.org/officeDocument/2006/relationships/oleObject" Target="../embeddings/oleObject37.bin"/><Relationship Id="rId7" Type="http://schemas.openxmlformats.org/officeDocument/2006/relationships/hyperlink" Target="http://www.parstraffic.com/" TargetMode="Externa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42.png"/><Relationship Id="rId5" Type="http://schemas.openxmlformats.org/officeDocument/2006/relationships/oleObject" Target="../embeddings/oleObject38.bin"/><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hyperlink" Target="http://www.parstraffic.ir/" TargetMode="External"/><Relationship Id="rId5" Type="http://schemas.openxmlformats.org/officeDocument/2006/relationships/hyperlink" Target="http://www.parstraffic.com/" TargetMode="Externa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45.png"/><Relationship Id="rId11" Type="http://schemas.openxmlformats.org/officeDocument/2006/relationships/oleObject" Target="../embeddings/oleObject44.bin"/><Relationship Id="rId5" Type="http://schemas.openxmlformats.org/officeDocument/2006/relationships/oleObject" Target="../embeddings/oleObject41.bin"/><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oleObject" Target="../embeddings/oleObject43.bin"/></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50.png"/><Relationship Id="rId5" Type="http://schemas.openxmlformats.org/officeDocument/2006/relationships/oleObject" Target="../embeddings/oleObject46.bin"/><Relationship Id="rId4" Type="http://schemas.openxmlformats.org/officeDocument/2006/relationships/image" Target="../media/image49.png"/><Relationship Id="rId9" Type="http://schemas.openxmlformats.org/officeDocument/2006/relationships/image" Target="../media/image52.png"/></Relationships>
</file>

<file path=ppt/slides/_rels/slide27.xml.rels><?xml version="1.0" encoding="UTF-8" standalone="yes"?>
<Relationships xmlns="http://schemas.openxmlformats.org/package/2006/relationships"><Relationship Id="rId8" Type="http://schemas.openxmlformats.org/officeDocument/2006/relationships/hyperlink" Target="http://www.parstraffic.ir/" TargetMode="External"/><Relationship Id="rId3" Type="http://schemas.openxmlformats.org/officeDocument/2006/relationships/oleObject" Target="../embeddings/oleObject48.bin"/><Relationship Id="rId7" Type="http://schemas.openxmlformats.org/officeDocument/2006/relationships/hyperlink" Target="http://www.parstraffic.com/" TargetMode="External"/><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54.png"/><Relationship Id="rId5" Type="http://schemas.openxmlformats.org/officeDocument/2006/relationships/oleObject" Target="../embeddings/oleObject49.bin"/><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0.bin"/><Relationship Id="rId7" Type="http://schemas.openxmlformats.org/officeDocument/2006/relationships/hyperlink" Target="http://www.parstraffic.ir/" TargetMode="External"/><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hyperlink" Target="http://www.parstraffic.com/" TargetMode="External"/><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hyperlink" Target="http://www.parstraffic.ir/" TargetMode="External"/><Relationship Id="rId5" Type="http://schemas.openxmlformats.org/officeDocument/2006/relationships/hyperlink" Target="http://www.parstraffic.com/" TargetMode="Externa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8" Type="http://schemas.openxmlformats.org/officeDocument/2006/relationships/hyperlink" Target="http://www.parstraffic.ir/" TargetMode="External"/><Relationship Id="rId3" Type="http://schemas.openxmlformats.org/officeDocument/2006/relationships/oleObject" Target="../embeddings/oleObject53.bin"/><Relationship Id="rId7" Type="http://schemas.openxmlformats.org/officeDocument/2006/relationships/hyperlink" Target="http://www.parstraffic.com/" TargetMode="External"/><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60.png"/><Relationship Id="rId5" Type="http://schemas.openxmlformats.org/officeDocument/2006/relationships/oleObject" Target="../embeddings/oleObject54.bin"/><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62.png"/><Relationship Id="rId5" Type="http://schemas.openxmlformats.org/officeDocument/2006/relationships/oleObject" Target="../embeddings/oleObject56.bin"/><Relationship Id="rId10" Type="http://schemas.openxmlformats.org/officeDocument/2006/relationships/hyperlink" Target="http://www.parstraffic.ir/" TargetMode="External"/><Relationship Id="rId4" Type="http://schemas.openxmlformats.org/officeDocument/2006/relationships/image" Target="../media/image61.png"/><Relationship Id="rId9" Type="http://schemas.openxmlformats.org/officeDocument/2006/relationships/hyperlink" Target="http://www.parstraffic.com/"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parstraffic.ir/" TargetMode="External"/><Relationship Id="rId3" Type="http://schemas.openxmlformats.org/officeDocument/2006/relationships/oleObject" Target="../embeddings/oleObject58.bin"/><Relationship Id="rId7" Type="http://schemas.openxmlformats.org/officeDocument/2006/relationships/hyperlink" Target="http://www.parstraffic.com/" TargetMode="External"/><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65.png"/><Relationship Id="rId5" Type="http://schemas.openxmlformats.org/officeDocument/2006/relationships/oleObject" Target="../embeddings/oleObject59.bin"/><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69.png"/><Relationship Id="rId5" Type="http://schemas.openxmlformats.org/officeDocument/2006/relationships/oleObject" Target="../embeddings/oleObject63.bin"/><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73.emf"/><Relationship Id="rId5" Type="http://schemas.openxmlformats.org/officeDocument/2006/relationships/oleObject" Target="../embeddings/oleObject67.bin"/><Relationship Id="rId10" Type="http://schemas.openxmlformats.org/officeDocument/2006/relationships/image" Target="../media/image75.emf"/><Relationship Id="rId4" Type="http://schemas.openxmlformats.org/officeDocument/2006/relationships/image" Target="../media/image72.emf"/><Relationship Id="rId9" Type="http://schemas.openxmlformats.org/officeDocument/2006/relationships/oleObject" Target="../embeddings/oleObject69.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parstraffic.ir/" TargetMode="External"/><Relationship Id="rId3" Type="http://schemas.openxmlformats.org/officeDocument/2006/relationships/oleObject" Target="../embeddings/oleObject70.bin"/><Relationship Id="rId7" Type="http://schemas.openxmlformats.org/officeDocument/2006/relationships/hyperlink" Target="http://www.parstraffic.com/" TargetMode="External"/><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77.png"/><Relationship Id="rId5" Type="http://schemas.openxmlformats.org/officeDocument/2006/relationships/oleObject" Target="../embeddings/oleObject71.bin"/><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oleObject" Target="../embeddings/oleObject72.bin"/><Relationship Id="rId7" Type="http://schemas.openxmlformats.org/officeDocument/2006/relationships/oleObject" Target="../embeddings/oleObject74.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79.png"/><Relationship Id="rId5" Type="http://schemas.openxmlformats.org/officeDocument/2006/relationships/oleObject" Target="../embeddings/oleObject73.bin"/><Relationship Id="rId4" Type="http://schemas.openxmlformats.org/officeDocument/2006/relationships/image" Target="../media/image78.png"/></Relationships>
</file>

<file path=ppt/slides/_rels/slide42.xml.rels><?xml version="1.0" encoding="UTF-8" standalone="yes"?>
<Relationships xmlns="http://schemas.openxmlformats.org/package/2006/relationships"><Relationship Id="rId8" Type="http://schemas.openxmlformats.org/officeDocument/2006/relationships/hyperlink" Target="http://www.parstraffic.ir/" TargetMode="External"/><Relationship Id="rId3" Type="http://schemas.openxmlformats.org/officeDocument/2006/relationships/oleObject" Target="../embeddings/oleObject75.bin"/><Relationship Id="rId7" Type="http://schemas.openxmlformats.org/officeDocument/2006/relationships/hyperlink" Target="http://www.parstraffic.com/" TargetMode="External"/><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82.png"/><Relationship Id="rId5" Type="http://schemas.openxmlformats.org/officeDocument/2006/relationships/oleObject" Target="../embeddings/oleObject76.bin"/><Relationship Id="rId4" Type="http://schemas.openxmlformats.org/officeDocument/2006/relationships/image" Target="../media/image8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parstraffic.ir/" TargetMode="External"/><Relationship Id="rId2" Type="http://schemas.openxmlformats.org/officeDocument/2006/relationships/hyperlink" Target="http://www.parstraffic.com/"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84.png"/><Relationship Id="rId5" Type="http://schemas.openxmlformats.org/officeDocument/2006/relationships/oleObject" Target="../embeddings/oleObject78.bin"/><Relationship Id="rId4" Type="http://schemas.openxmlformats.org/officeDocument/2006/relationships/image" Target="../media/image83.png"/></Relationships>
</file>

<file path=ppt/slides/_rels/slide47.xml.rels><?xml version="1.0" encoding="UTF-8" standalone="yes"?>
<Relationships xmlns="http://schemas.openxmlformats.org/package/2006/relationships"><Relationship Id="rId3" Type="http://schemas.openxmlformats.org/officeDocument/2006/relationships/hyperlink" Target="http://www.parstraffic.ir/" TargetMode="External"/><Relationship Id="rId2" Type="http://schemas.openxmlformats.org/officeDocument/2006/relationships/hyperlink" Target="http://www.parstraffic.com/"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image" Target="../media/image85.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hyperlink" Target="http://www.parstraffic.ir/" TargetMode="External"/><Relationship Id="rId5" Type="http://schemas.openxmlformats.org/officeDocument/2006/relationships/hyperlink" Target="http://www.parstraffic.com/" TargetMode="External"/><Relationship Id="rId4" Type="http://schemas.openxmlformats.org/officeDocument/2006/relationships/image" Target="../media/image86.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oleObject" Target="../embeddings/oleObject3.bin"/><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image" Target="../media/image8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43.vml"/><Relationship Id="rId4" Type="http://schemas.openxmlformats.org/officeDocument/2006/relationships/image" Target="../media/image88.png"/></Relationships>
</file>

<file path=ppt/slides/_rels/slide53.xml.rels><?xml version="1.0" encoding="UTF-8" standalone="yes"?>
<Relationships xmlns="http://schemas.openxmlformats.org/package/2006/relationships"><Relationship Id="rId3" Type="http://schemas.openxmlformats.org/officeDocument/2006/relationships/hyperlink" Target="http://www.parstraffic.ir/" TargetMode="External"/><Relationship Id="rId2" Type="http://schemas.openxmlformats.org/officeDocument/2006/relationships/hyperlink" Target="http://www.parstraffic.com/"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7.xml"/><Relationship Id="rId1" Type="http://schemas.openxmlformats.org/officeDocument/2006/relationships/vmlDrawing" Target="../drawings/vmlDrawing44.vml"/><Relationship Id="rId4" Type="http://schemas.openxmlformats.org/officeDocument/2006/relationships/image" Target="../media/image8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7.xml"/><Relationship Id="rId1" Type="http://schemas.openxmlformats.org/officeDocument/2006/relationships/vmlDrawing" Target="../drawings/vmlDrawing45.vml"/><Relationship Id="rId4" Type="http://schemas.openxmlformats.org/officeDocument/2006/relationships/image" Target="../media/image9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oleObject" Target="../embeddings/oleObject5.bin"/><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image" Target="../media/image92.png"/><Relationship Id="rId5" Type="http://schemas.openxmlformats.org/officeDocument/2006/relationships/oleObject" Target="../embeddings/oleObject86.bin"/><Relationship Id="rId4" Type="http://schemas.openxmlformats.org/officeDocument/2006/relationships/image" Target="../media/image9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www.parstraffic.ir/" TargetMode="External"/><Relationship Id="rId2" Type="http://schemas.openxmlformats.org/officeDocument/2006/relationships/hyperlink" Target="http://www.parstraffic.com/"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www.parstraffic.ir/" TargetMode="External"/><Relationship Id="rId2" Type="http://schemas.openxmlformats.org/officeDocument/2006/relationships/hyperlink" Target="http://www.parstraffic.com/"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www.parstraffic.ir/" TargetMode="External"/><Relationship Id="rId2" Type="http://schemas.openxmlformats.org/officeDocument/2006/relationships/hyperlink" Target="http://www.parstraffic.com/"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www.parstraffic.ir/" TargetMode="External"/><Relationship Id="rId3" Type="http://schemas.openxmlformats.org/officeDocument/2006/relationships/oleObject" Target="../embeddings/oleObject7.bin"/><Relationship Id="rId7" Type="http://schemas.openxmlformats.org/officeDocument/2006/relationships/hyperlink" Target="http://www.parstraffic.com/"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oleObject" Target="../embeddings/oleObject8.bin"/><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hyperlink" Target="http://www.parstraffic.ir/" TargetMode="External"/><Relationship Id="rId2" Type="http://schemas.openxmlformats.org/officeDocument/2006/relationships/hyperlink" Target="http://www.parstraffic.com/"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hyperlink" Target="http://www.parstraffic.ir/" TargetMode="External"/><Relationship Id="rId5" Type="http://schemas.openxmlformats.org/officeDocument/2006/relationships/hyperlink" Target="http://www.parstraffic.com/" TargetMode="External"/><Relationship Id="rId4" Type="http://schemas.openxmlformats.org/officeDocument/2006/relationships/image" Target="../media/image93.png"/></Relationships>
</file>

<file path=ppt/slides/_rels/slide73.xml.rels><?xml version="1.0" encoding="UTF-8" standalone="yes"?>
<Relationships xmlns="http://schemas.openxmlformats.org/package/2006/relationships"><Relationship Id="rId3" Type="http://schemas.openxmlformats.org/officeDocument/2006/relationships/hyperlink" Target="http://www.parstraffic.ir/" TargetMode="External"/><Relationship Id="rId2" Type="http://schemas.openxmlformats.org/officeDocument/2006/relationships/hyperlink" Target="http://www.parstraffic.com/"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parstraffic.ir/" TargetMode="External"/><Relationship Id="rId2" Type="http://schemas.openxmlformats.org/officeDocument/2006/relationships/hyperlink" Target="http://www.parstraffic.com/"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http://www.parstraffic.ir/" TargetMode="External"/><Relationship Id="rId2" Type="http://schemas.openxmlformats.org/officeDocument/2006/relationships/hyperlink" Target="http://www.parstraffic.com/"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image" Target="../media/image9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www.parstraffic.ir/" TargetMode="External"/><Relationship Id="rId3" Type="http://schemas.openxmlformats.org/officeDocument/2006/relationships/oleObject" Target="../embeddings/oleObject9.bin"/><Relationship Id="rId7" Type="http://schemas.openxmlformats.org/officeDocument/2006/relationships/hyperlink" Target="http://www.parstraffic.com/" TargetMode="Externa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3.png"/><Relationship Id="rId5" Type="http://schemas.openxmlformats.org/officeDocument/2006/relationships/oleObject" Target="../embeddings/oleObject10.bin"/><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7.xml"/><Relationship Id="rId1" Type="http://schemas.openxmlformats.org/officeDocument/2006/relationships/vmlDrawing" Target="../drawings/vmlDrawing49.vml"/><Relationship Id="rId4" Type="http://schemas.openxmlformats.org/officeDocument/2006/relationships/image" Target="../media/image95.png"/></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hyperlink" Target="http://www.parstraffic.ir/" TargetMode="External"/><Relationship Id="rId5" Type="http://schemas.openxmlformats.org/officeDocument/2006/relationships/hyperlink" Target="http://www.parstraffic.com/" TargetMode="External"/><Relationship Id="rId4" Type="http://schemas.openxmlformats.org/officeDocument/2006/relationships/image" Target="../media/image96.png"/></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7.xml"/><Relationship Id="rId1" Type="http://schemas.openxmlformats.org/officeDocument/2006/relationships/vmlDrawing" Target="../drawings/vmlDrawing51.vml"/><Relationship Id="rId4" Type="http://schemas.openxmlformats.org/officeDocument/2006/relationships/image" Target="../media/image97.png"/></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7.xml"/><Relationship Id="rId1" Type="http://schemas.openxmlformats.org/officeDocument/2006/relationships/vmlDrawing" Target="../drawings/vmlDrawing52.vml"/><Relationship Id="rId4" Type="http://schemas.openxmlformats.org/officeDocument/2006/relationships/image" Target="../media/image98.png"/></Relationships>
</file>

<file path=ppt/slides/_rels/slide84.xml.rels><?xml version="1.0" encoding="UTF-8" standalone="yes"?>
<Relationships xmlns="http://schemas.openxmlformats.org/package/2006/relationships"><Relationship Id="rId3" Type="http://schemas.openxmlformats.org/officeDocument/2006/relationships/hyperlink" Target="http://www.parstraffic.ir/" TargetMode="External"/><Relationship Id="rId2" Type="http://schemas.openxmlformats.org/officeDocument/2006/relationships/hyperlink" Target="http://www.parstraffic.com/" TargetMode="Externa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image" Target="../media/image9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hyperlink" Target="http://www.parstraffic.ir/" TargetMode="External"/><Relationship Id="rId2" Type="http://schemas.openxmlformats.org/officeDocument/2006/relationships/hyperlink" Target="http://www.parstraffic.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5.png"/><Relationship Id="rId5" Type="http://schemas.openxmlformats.org/officeDocument/2006/relationships/oleObject" Target="../embeddings/oleObject12.bin"/><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ph type="ctrTitle"/>
          </p:nvPr>
        </p:nvSpPr>
        <p:spPr bwMode="auto">
          <a:xfrm>
            <a:off x="2438400" y="685800"/>
            <a:ext cx="4724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fa-IR" sz="5400" smtClean="0">
                <a:cs typeface="Kamran" pitchFamily="2" charset="-78"/>
              </a:rPr>
              <a:t>بنام خداوند جان و خرد</a:t>
            </a:r>
            <a:endParaRPr lang="en-US" sz="5400" smtClean="0">
              <a:cs typeface="Kamran" pitchFamily="2" charset="-78"/>
            </a:endParaRPr>
          </a:p>
        </p:txBody>
      </p:sp>
      <p:sp>
        <p:nvSpPr>
          <p:cNvPr id="2051" name="Rectangle 3"/>
          <p:cNvSpPr>
            <a:spLocks noGrp="1" noChangeArrowheads="1"/>
          </p:cNvSpPr>
          <p:nvPr>
            <p:ph type="subTitle" idx="1"/>
          </p:nvPr>
        </p:nvSpPr>
        <p:spPr bwMode="auto">
          <a:xfrm>
            <a:off x="1752600" y="1676400"/>
            <a:ext cx="6400800" cy="3657600"/>
          </a:xfrm>
          <a:ln>
            <a:miter lim="800000"/>
            <a:headEnd/>
            <a:tailEnd/>
          </a:ln>
          <a:effectLst>
            <a:outerShdw dist="107763" dir="27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eaLnBrk="1" hangingPunct="1">
              <a:defRPr/>
            </a:pPr>
            <a:r>
              <a:rPr lang="fa-IR" sz="9600" b="1" dirty="0" smtClean="0">
                <a:cs typeface="Zar" pitchFamily="2" charset="-78"/>
              </a:rPr>
              <a:t>آموزش</a:t>
            </a:r>
          </a:p>
          <a:p>
            <a:pPr eaLnBrk="1" hangingPunct="1">
              <a:defRPr/>
            </a:pPr>
            <a:r>
              <a:rPr lang="fa-IR" sz="9600" b="1" dirty="0" smtClean="0">
                <a:cs typeface="Zar" pitchFamily="2" charset="-78"/>
              </a:rPr>
              <a:t> اتوكد لند</a:t>
            </a:r>
            <a:endParaRPr lang="en-US" sz="9600" b="1" dirty="0" smtClean="0">
              <a:cs typeface="Zar" pitchFamily="2" charset="-78"/>
            </a:endParaRPr>
          </a:p>
        </p:txBody>
      </p:sp>
      <p:sp>
        <p:nvSpPr>
          <p:cNvPr id="55300" name="Rectangle 13"/>
          <p:cNvSpPr>
            <a:spLocks noChangeArrowheads="1"/>
          </p:cNvSpPr>
          <p:nvPr/>
        </p:nvSpPr>
        <p:spPr bwMode="auto">
          <a:xfrm>
            <a:off x="609600" y="0"/>
            <a:ext cx="8534400" cy="838200"/>
          </a:xfrm>
          <a:prstGeom prst="rect">
            <a:avLst/>
          </a:prstGeom>
          <a:solidFill>
            <a:srgbClr val="FEFED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1905000" y="1676400"/>
            <a:ext cx="617220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sz="6600" b="1">
                <a:solidFill>
                  <a:srgbClr val="FF3300"/>
                </a:solidFill>
                <a:cs typeface="Zar" pitchFamily="2" charset="-78"/>
              </a:rPr>
              <a:t>بخش دوم</a:t>
            </a:r>
          </a:p>
          <a:p>
            <a:pPr algn="ctr" eaLnBrk="1" hangingPunct="1">
              <a:spcBef>
                <a:spcPct val="50000"/>
              </a:spcBef>
            </a:pPr>
            <a:r>
              <a:rPr lang="fa-IR" sz="6600" b="1">
                <a:cs typeface="Zar" pitchFamily="2" charset="-78"/>
              </a:rPr>
              <a:t> فرمانهاي محاسباتي</a:t>
            </a:r>
            <a:endParaRPr lang="en-US" sz="6600" b="1">
              <a:cs typeface="Zar" pitchFamily="2" charset="-78"/>
            </a:endParaRPr>
          </a:p>
        </p:txBody>
      </p:sp>
      <p:sp>
        <p:nvSpPr>
          <p:cNvPr id="59395" name="TextBox 4"/>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2"/>
              </a:rPr>
              <a:t>www.parstraffic.com</a:t>
            </a:r>
            <a:endParaRPr lang="en-US" b="1">
              <a:solidFill>
                <a:srgbClr val="FF0000"/>
              </a:solidFill>
            </a:endParaRPr>
          </a:p>
          <a:p>
            <a:pPr eaLnBrk="1" hangingPunct="1"/>
            <a:r>
              <a:rPr lang="en-US" b="1">
                <a:solidFill>
                  <a:srgbClr val="FF0000"/>
                </a:solidFill>
                <a:hlinkClick r:id="rId3"/>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5"/>
          <p:cNvGraphicFramePr>
            <a:graphicFrameLocks noChangeAspect="1"/>
          </p:cNvGraphicFramePr>
          <p:nvPr/>
        </p:nvGraphicFramePr>
        <p:xfrm>
          <a:off x="1600200" y="990600"/>
          <a:ext cx="6172200" cy="5575300"/>
        </p:xfrm>
        <a:graphic>
          <a:graphicData uri="http://schemas.openxmlformats.org/presentationml/2006/ole">
            <mc:AlternateContent xmlns:mc="http://schemas.openxmlformats.org/markup-compatibility/2006">
              <mc:Choice xmlns:v="urn:schemas-microsoft-com:vml" Requires="v">
                <p:oleObj spid="_x0000_s7171" name="Bitmap Image" r:id="rId3" imgW="3352381" imgH="3029373" progId="Paint.Picture">
                  <p:embed/>
                </p:oleObj>
              </mc:Choice>
              <mc:Fallback>
                <p:oleObj name="Bitmap Image" r:id="rId3" imgW="3352381" imgH="3029373"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990600"/>
                        <a:ext cx="6172200" cy="557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5"/>
          <p:cNvGraphicFramePr>
            <a:graphicFrameLocks noChangeAspect="1"/>
          </p:cNvGraphicFramePr>
          <p:nvPr/>
        </p:nvGraphicFramePr>
        <p:xfrm>
          <a:off x="1524000" y="1524000"/>
          <a:ext cx="4514850" cy="1123950"/>
        </p:xfrm>
        <a:graphic>
          <a:graphicData uri="http://schemas.openxmlformats.org/presentationml/2006/ole">
            <mc:AlternateContent xmlns:mc="http://schemas.openxmlformats.org/markup-compatibility/2006">
              <mc:Choice xmlns:v="urn:schemas-microsoft-com:vml" Requires="v">
                <p:oleObj spid="_x0000_s8202" name="Bitmap Image" r:id="rId3" imgW="4514286" imgH="1123810" progId="Paint.Picture">
                  <p:embed/>
                </p:oleObj>
              </mc:Choice>
              <mc:Fallback>
                <p:oleObj name="Bitmap Image" r:id="rId3" imgW="4514286" imgH="1123810"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24000"/>
                        <a:ext cx="45148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6"/>
          <p:cNvGraphicFramePr>
            <a:graphicFrameLocks noChangeAspect="1"/>
          </p:cNvGraphicFramePr>
          <p:nvPr/>
        </p:nvGraphicFramePr>
        <p:xfrm>
          <a:off x="685800" y="2809875"/>
          <a:ext cx="3933825" cy="4048125"/>
        </p:xfrm>
        <a:graphic>
          <a:graphicData uri="http://schemas.openxmlformats.org/presentationml/2006/ole">
            <mc:AlternateContent xmlns:mc="http://schemas.openxmlformats.org/markup-compatibility/2006">
              <mc:Choice xmlns:v="urn:schemas-microsoft-com:vml" Requires="v">
                <p:oleObj spid="_x0000_s8203" name="Bitmap Image" r:id="rId5" imgW="3933333" imgH="4048690" progId="Paint.Picture">
                  <p:embed/>
                </p:oleObj>
              </mc:Choice>
              <mc:Fallback>
                <p:oleObj name="Bitmap Image" r:id="rId5" imgW="3933333" imgH="4048690" progId="Paint.Pictur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809875"/>
                        <a:ext cx="3933825"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7"/>
          <p:cNvGraphicFramePr>
            <a:graphicFrameLocks noChangeAspect="1"/>
          </p:cNvGraphicFramePr>
          <p:nvPr/>
        </p:nvGraphicFramePr>
        <p:xfrm>
          <a:off x="4752975" y="2895600"/>
          <a:ext cx="4238625" cy="2770188"/>
        </p:xfrm>
        <a:graphic>
          <a:graphicData uri="http://schemas.openxmlformats.org/presentationml/2006/ole">
            <mc:AlternateContent xmlns:mc="http://schemas.openxmlformats.org/markup-compatibility/2006">
              <mc:Choice xmlns:v="urn:schemas-microsoft-com:vml" Requires="v">
                <p:oleObj spid="_x0000_s8204" name="Bitmap Image" r:id="rId7" imgW="4619048" imgH="3019048" progId="Paint.Picture">
                  <p:embed/>
                </p:oleObj>
              </mc:Choice>
              <mc:Fallback>
                <p:oleObj name="Bitmap Image" r:id="rId7" imgW="4619048" imgH="3019048" progId="Paint.Picture">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2975" y="2895600"/>
                        <a:ext cx="4238625" cy="277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AutoShape 8"/>
          <p:cNvSpPr>
            <a:spLocks noChangeArrowheads="1"/>
          </p:cNvSpPr>
          <p:nvPr/>
        </p:nvSpPr>
        <p:spPr bwMode="auto">
          <a:xfrm rot="5400000">
            <a:off x="1409700" y="2552700"/>
            <a:ext cx="1219200" cy="228600"/>
          </a:xfrm>
          <a:custGeom>
            <a:avLst/>
            <a:gdLst>
              <a:gd name="T0" fmla="*/ 914400 w 21600"/>
              <a:gd name="T1" fmla="*/ 0 h 21600"/>
              <a:gd name="T2" fmla="*/ 0 w 21600"/>
              <a:gd name="T3" fmla="*/ 114300 h 21600"/>
              <a:gd name="T4" fmla="*/ 914400 w 21600"/>
              <a:gd name="T5" fmla="*/ 228600 h 21600"/>
              <a:gd name="T6" fmla="*/ 12192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8198" name="AutoShape 9"/>
          <p:cNvSpPr>
            <a:spLocks noChangeArrowheads="1"/>
          </p:cNvSpPr>
          <p:nvPr/>
        </p:nvSpPr>
        <p:spPr bwMode="auto">
          <a:xfrm rot="1257683">
            <a:off x="3124200" y="2286000"/>
            <a:ext cx="2209800" cy="228600"/>
          </a:xfrm>
          <a:custGeom>
            <a:avLst/>
            <a:gdLst>
              <a:gd name="T0" fmla="*/ 1657350 w 21600"/>
              <a:gd name="T1" fmla="*/ 0 h 21600"/>
              <a:gd name="T2" fmla="*/ 0 w 21600"/>
              <a:gd name="T3" fmla="*/ 114300 h 21600"/>
              <a:gd name="T4" fmla="*/ 1657350 w 21600"/>
              <a:gd name="T5" fmla="*/ 228600 h 21600"/>
              <a:gd name="T6" fmla="*/ 2209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8199" name="Text Box 10"/>
          <p:cNvSpPr txBox="1">
            <a:spLocks noChangeArrowheads="1"/>
          </p:cNvSpPr>
          <p:nvPr/>
        </p:nvSpPr>
        <p:spPr bwMode="auto">
          <a:xfrm>
            <a:off x="838200" y="1066800"/>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Hydrology&gt;Settings…</a:t>
            </a:r>
          </a:p>
        </p:txBody>
      </p:sp>
      <p:sp>
        <p:nvSpPr>
          <p:cNvPr id="47116" name="Text Box 12"/>
          <p:cNvSpPr txBox="1">
            <a:spLocks noChangeArrowheads="1"/>
          </p:cNvSpPr>
          <p:nvPr/>
        </p:nvSpPr>
        <p:spPr bwMode="auto">
          <a:xfrm>
            <a:off x="3124200" y="838200"/>
            <a:ext cx="5791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تنظيمات منو هيدرولوژي</a:t>
            </a:r>
            <a:endParaRPr lang="en-US" sz="2400" b="1">
              <a:latin typeface="Arial" charset="0"/>
              <a:cs typeface="Zar" pitchFamily="2" charset="-78"/>
            </a:endParaRPr>
          </a:p>
        </p:txBody>
      </p:sp>
      <p:sp>
        <p:nvSpPr>
          <p:cNvPr id="8201" name="TextBox 10"/>
          <p:cNvSpPr txBox="1">
            <a:spLocks noChangeArrowheads="1"/>
          </p:cNvSpPr>
          <p:nvPr/>
        </p:nvSpPr>
        <p:spPr bwMode="auto">
          <a:xfrm>
            <a:off x="65532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9"/>
              </a:rPr>
              <a:t>www.parstraffic.com</a:t>
            </a:r>
            <a:endParaRPr lang="en-US" b="1">
              <a:solidFill>
                <a:srgbClr val="FF0000"/>
              </a:solidFill>
            </a:endParaRPr>
          </a:p>
          <a:p>
            <a:pPr eaLnBrk="1" hangingPunct="1"/>
            <a:r>
              <a:rPr lang="en-US" b="1">
                <a:solidFill>
                  <a:srgbClr val="FF0000"/>
                </a:solidFill>
                <a:hlinkClick r:id="rId10"/>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AutoShape 5" descr="circpipe"/>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9225" name="AutoShape 7" descr="circpipe"/>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9218" name="Object 8"/>
          <p:cNvGraphicFramePr>
            <a:graphicFrameLocks noChangeAspect="1"/>
          </p:cNvGraphicFramePr>
          <p:nvPr/>
        </p:nvGraphicFramePr>
        <p:xfrm>
          <a:off x="990600" y="2057400"/>
          <a:ext cx="1905000" cy="1160463"/>
        </p:xfrm>
        <a:graphic>
          <a:graphicData uri="http://schemas.openxmlformats.org/presentationml/2006/ole">
            <mc:AlternateContent xmlns:mc="http://schemas.openxmlformats.org/markup-compatibility/2006">
              <mc:Choice xmlns:v="urn:schemas-microsoft-com:vml" Requires="v">
                <p:oleObj spid="_x0000_s9232" name="Bitmap Image" r:id="rId3" imgW="3533333" imgH="2152951" progId="Paint.Picture">
                  <p:embed/>
                </p:oleObj>
              </mc:Choice>
              <mc:Fallback>
                <p:oleObj name="Bitmap Image" r:id="rId3" imgW="3533333" imgH="2152951" progId="Paint.Pictur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057400"/>
                        <a:ext cx="1905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10"/>
          <p:cNvGraphicFramePr>
            <a:graphicFrameLocks noChangeAspect="1"/>
          </p:cNvGraphicFramePr>
          <p:nvPr/>
        </p:nvGraphicFramePr>
        <p:xfrm>
          <a:off x="4800600" y="685800"/>
          <a:ext cx="4343400" cy="3732213"/>
        </p:xfrm>
        <a:graphic>
          <a:graphicData uri="http://schemas.openxmlformats.org/presentationml/2006/ole">
            <mc:AlternateContent xmlns:mc="http://schemas.openxmlformats.org/markup-compatibility/2006">
              <mc:Choice xmlns:v="urn:schemas-microsoft-com:vml" Requires="v">
                <p:oleObj spid="_x0000_s9233" name="Bitmap Image" r:id="rId5" imgW="5020376" imgH="4315427" progId="Paint.Picture">
                  <p:embed/>
                </p:oleObj>
              </mc:Choice>
              <mc:Fallback>
                <p:oleObj name="Bitmap Image" r:id="rId5" imgW="5020376" imgH="4315427" progId="Paint.Picture">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685800"/>
                        <a:ext cx="4343400" cy="373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11"/>
          <p:cNvGraphicFramePr>
            <a:graphicFrameLocks noChangeAspect="1"/>
          </p:cNvGraphicFramePr>
          <p:nvPr/>
        </p:nvGraphicFramePr>
        <p:xfrm>
          <a:off x="685800" y="3276600"/>
          <a:ext cx="3429000" cy="3162300"/>
        </p:xfrm>
        <a:graphic>
          <a:graphicData uri="http://schemas.openxmlformats.org/presentationml/2006/ole">
            <mc:AlternateContent xmlns:mc="http://schemas.openxmlformats.org/markup-compatibility/2006">
              <mc:Choice xmlns:v="urn:schemas-microsoft-com:vml" Requires="v">
                <p:oleObj spid="_x0000_s9234" name="Bitmap Image" r:id="rId7" imgW="2933333" imgH="2704762" progId="Paint.Picture">
                  <p:embed/>
                </p:oleObj>
              </mc:Choice>
              <mc:Fallback>
                <p:oleObj name="Bitmap Image" r:id="rId7" imgW="2933333" imgH="2704762" progId="Paint.Picture">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276600"/>
                        <a:ext cx="34290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12"/>
          <p:cNvGraphicFramePr>
            <a:graphicFrameLocks noChangeAspect="1"/>
          </p:cNvGraphicFramePr>
          <p:nvPr/>
        </p:nvGraphicFramePr>
        <p:xfrm>
          <a:off x="6705600" y="4371975"/>
          <a:ext cx="2198688" cy="2486025"/>
        </p:xfrm>
        <a:graphic>
          <a:graphicData uri="http://schemas.openxmlformats.org/presentationml/2006/ole">
            <mc:AlternateContent xmlns:mc="http://schemas.openxmlformats.org/markup-compatibility/2006">
              <mc:Choice xmlns:v="urn:schemas-microsoft-com:vml" Requires="v">
                <p:oleObj spid="_x0000_s9235" name="Bitmap Image" r:id="rId9" imgW="2914286" imgH="3296110" progId="Paint.Picture">
                  <p:embed/>
                </p:oleObj>
              </mc:Choice>
              <mc:Fallback>
                <p:oleObj name="Bitmap Image" r:id="rId9" imgW="2914286" imgH="3296110" progId="Paint.Picture">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5600" y="4371975"/>
                        <a:ext cx="2198688"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13"/>
          <p:cNvGraphicFramePr>
            <a:graphicFrameLocks noChangeAspect="1"/>
          </p:cNvGraphicFramePr>
          <p:nvPr/>
        </p:nvGraphicFramePr>
        <p:xfrm>
          <a:off x="4267200" y="4648200"/>
          <a:ext cx="2390775" cy="1571625"/>
        </p:xfrm>
        <a:graphic>
          <a:graphicData uri="http://schemas.openxmlformats.org/presentationml/2006/ole">
            <mc:AlternateContent xmlns:mc="http://schemas.openxmlformats.org/markup-compatibility/2006">
              <mc:Choice xmlns:v="urn:schemas-microsoft-com:vml" Requires="v">
                <p:oleObj spid="_x0000_s9236" name="Bitmap Image" r:id="rId11" imgW="2390476" imgH="1571844" progId="Paint.Picture">
                  <p:embed/>
                </p:oleObj>
              </mc:Choice>
              <mc:Fallback>
                <p:oleObj name="Bitmap Image" r:id="rId11" imgW="2390476" imgH="1571844" progId="Paint.Picture">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67200" y="4648200"/>
                        <a:ext cx="239077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6" name="AutoShape 14"/>
          <p:cNvSpPr>
            <a:spLocks noChangeArrowheads="1"/>
          </p:cNvSpPr>
          <p:nvPr/>
        </p:nvSpPr>
        <p:spPr bwMode="auto">
          <a:xfrm rot="8926171">
            <a:off x="5486400" y="4038600"/>
            <a:ext cx="2514600" cy="152400"/>
          </a:xfrm>
          <a:custGeom>
            <a:avLst/>
            <a:gdLst>
              <a:gd name="T0" fmla="*/ 1885950 w 21600"/>
              <a:gd name="T1" fmla="*/ 0 h 21600"/>
              <a:gd name="T2" fmla="*/ 0 w 21600"/>
              <a:gd name="T3" fmla="*/ 76200 h 21600"/>
              <a:gd name="T4" fmla="*/ 1885950 w 21600"/>
              <a:gd name="T5" fmla="*/ 152400 h 21600"/>
              <a:gd name="T6" fmla="*/ 2514600 w 21600"/>
              <a:gd name="T7" fmla="*/ 762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9227" name="AutoShape 16"/>
          <p:cNvSpPr>
            <a:spLocks noChangeArrowheads="1"/>
          </p:cNvSpPr>
          <p:nvPr/>
        </p:nvSpPr>
        <p:spPr bwMode="auto">
          <a:xfrm rot="-1155086">
            <a:off x="4648200" y="5181600"/>
            <a:ext cx="2514600" cy="152400"/>
          </a:xfrm>
          <a:custGeom>
            <a:avLst/>
            <a:gdLst>
              <a:gd name="T0" fmla="*/ 1885950 w 21600"/>
              <a:gd name="T1" fmla="*/ 0 h 21600"/>
              <a:gd name="T2" fmla="*/ 0 w 21600"/>
              <a:gd name="T3" fmla="*/ 76200 h 21600"/>
              <a:gd name="T4" fmla="*/ 1885950 w 21600"/>
              <a:gd name="T5" fmla="*/ 152400 h 21600"/>
              <a:gd name="T6" fmla="*/ 2514600 w 21600"/>
              <a:gd name="T7" fmla="*/ 762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9228" name="AutoShape 17"/>
          <p:cNvSpPr>
            <a:spLocks noChangeArrowheads="1"/>
          </p:cNvSpPr>
          <p:nvPr/>
        </p:nvSpPr>
        <p:spPr bwMode="auto">
          <a:xfrm rot="9885122">
            <a:off x="4040188" y="3554413"/>
            <a:ext cx="3733800" cy="152400"/>
          </a:xfrm>
          <a:custGeom>
            <a:avLst/>
            <a:gdLst>
              <a:gd name="T0" fmla="*/ 2800350 w 21600"/>
              <a:gd name="T1" fmla="*/ 0 h 21600"/>
              <a:gd name="T2" fmla="*/ 0 w 21600"/>
              <a:gd name="T3" fmla="*/ 76200 h 21600"/>
              <a:gd name="T4" fmla="*/ 2800350 w 21600"/>
              <a:gd name="T5" fmla="*/ 152400 h 21600"/>
              <a:gd name="T6" fmla="*/ 3733800 w 21600"/>
              <a:gd name="T7" fmla="*/ 762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9229" name="Text Box 18"/>
          <p:cNvSpPr txBox="1">
            <a:spLocks noChangeArrowheads="1"/>
          </p:cNvSpPr>
          <p:nvPr/>
        </p:nvSpPr>
        <p:spPr bwMode="auto">
          <a:xfrm>
            <a:off x="533400" y="1143000"/>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Hydrology&gt;Pipes&gt;Manning Circular</a:t>
            </a:r>
          </a:p>
        </p:txBody>
      </p:sp>
      <p:sp>
        <p:nvSpPr>
          <p:cNvPr id="9230" name="Text Box 19"/>
          <p:cNvSpPr txBox="1">
            <a:spLocks noChangeArrowheads="1"/>
          </p:cNvSpPr>
          <p:nvPr/>
        </p:nvSpPr>
        <p:spPr bwMode="auto">
          <a:xfrm>
            <a:off x="609600" y="14478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fa-IR">
                <a:solidFill>
                  <a:srgbClr val="FF3300"/>
                </a:solidFill>
                <a:cs typeface="Zar" pitchFamily="2" charset="-78"/>
              </a:rPr>
              <a:t>توجه:</a:t>
            </a:r>
            <a:r>
              <a:rPr lang="fa-IR">
                <a:cs typeface="Zar" pitchFamily="2" charset="-78"/>
              </a:rPr>
              <a:t> مورد سوال خالي گذاشته مي شود.</a:t>
            </a:r>
            <a:endParaRPr lang="en-US">
              <a:cs typeface="Zar" pitchFamily="2" charset="-78"/>
            </a:endParaRPr>
          </a:p>
        </p:txBody>
      </p:sp>
      <p:graphicFrame>
        <p:nvGraphicFramePr>
          <p:cNvPr id="9223" name="Object 20"/>
          <p:cNvGraphicFramePr>
            <a:graphicFrameLocks noChangeAspect="1"/>
          </p:cNvGraphicFramePr>
          <p:nvPr/>
        </p:nvGraphicFramePr>
        <p:xfrm>
          <a:off x="3276600" y="2209800"/>
          <a:ext cx="1247775" cy="476250"/>
        </p:xfrm>
        <a:graphic>
          <a:graphicData uri="http://schemas.openxmlformats.org/presentationml/2006/ole">
            <mc:AlternateContent xmlns:mc="http://schemas.openxmlformats.org/markup-compatibility/2006">
              <mc:Choice xmlns:v="urn:schemas-microsoft-com:vml" Requires="v">
                <p:oleObj spid="_x0000_s9237" name="Bitmap Image" r:id="rId13" imgW="1247619" imgH="476316" progId="Paint.Picture">
                  <p:embed/>
                </p:oleObj>
              </mc:Choice>
              <mc:Fallback>
                <p:oleObj name="Bitmap Image" r:id="rId13" imgW="1247619" imgH="476316" progId="Paint.Picture">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76600" y="2209800"/>
                        <a:ext cx="12477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49" name="Text Box 21"/>
          <p:cNvSpPr txBox="1">
            <a:spLocks noChangeArrowheads="1"/>
          </p:cNvSpPr>
          <p:nvPr/>
        </p:nvSpPr>
        <p:spPr bwMode="auto">
          <a:xfrm>
            <a:off x="685800" y="609600"/>
            <a:ext cx="40386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لوله هاي دايره اي  بروش مانينيگ</a:t>
            </a:r>
            <a:endParaRPr lang="en-US" sz="2400" b="1">
              <a:latin typeface="Arial" charset="0"/>
              <a:cs typeface="Zar"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AutoShape 10" descr="rectpipe"/>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10242" name="Object 11"/>
          <p:cNvGraphicFramePr>
            <a:graphicFrameLocks noChangeAspect="1"/>
          </p:cNvGraphicFramePr>
          <p:nvPr/>
        </p:nvGraphicFramePr>
        <p:xfrm>
          <a:off x="609600" y="4648200"/>
          <a:ext cx="3200400" cy="1809750"/>
        </p:xfrm>
        <a:graphic>
          <a:graphicData uri="http://schemas.openxmlformats.org/presentationml/2006/ole">
            <mc:AlternateContent xmlns:mc="http://schemas.openxmlformats.org/markup-compatibility/2006">
              <mc:Choice xmlns:v="urn:schemas-microsoft-com:vml" Requires="v">
                <p:oleObj spid="_x0000_s10250" name="Bitmap Image" r:id="rId3" imgW="4753639" imgH="2685714" progId="Paint.Picture">
                  <p:embed/>
                </p:oleObj>
              </mc:Choice>
              <mc:Fallback>
                <p:oleObj name="Bitmap Image" r:id="rId3" imgW="4753639" imgH="2685714" progId="Paint.Picture">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648200"/>
                        <a:ext cx="32004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6" name="Text Box 12"/>
          <p:cNvSpPr txBox="1">
            <a:spLocks noChangeArrowheads="1"/>
          </p:cNvSpPr>
          <p:nvPr/>
        </p:nvSpPr>
        <p:spPr bwMode="auto">
          <a:xfrm>
            <a:off x="1219200" y="1447800"/>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Hydrology&gt;Pipes&gt;Rectangular...</a:t>
            </a:r>
          </a:p>
        </p:txBody>
      </p:sp>
      <p:sp>
        <p:nvSpPr>
          <p:cNvPr id="50189" name="Text Box 13"/>
          <p:cNvSpPr txBox="1">
            <a:spLocks noChangeArrowheads="1"/>
          </p:cNvSpPr>
          <p:nvPr/>
        </p:nvSpPr>
        <p:spPr bwMode="auto">
          <a:xfrm>
            <a:off x="3124200" y="762000"/>
            <a:ext cx="5791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حل مسائل لوله هاي مستطيلي  بروش مانينيگ</a:t>
            </a:r>
            <a:endParaRPr lang="en-US" sz="2400" b="1">
              <a:latin typeface="Arial" charset="0"/>
              <a:cs typeface="Zar" pitchFamily="2" charset="-78"/>
            </a:endParaRPr>
          </a:p>
        </p:txBody>
      </p:sp>
      <p:grpSp>
        <p:nvGrpSpPr>
          <p:cNvPr id="10248" name="Group 16"/>
          <p:cNvGrpSpPr>
            <a:grpSpLocks/>
          </p:cNvGrpSpPr>
          <p:nvPr/>
        </p:nvGrpSpPr>
        <p:grpSpPr bwMode="auto">
          <a:xfrm>
            <a:off x="3848100" y="1981200"/>
            <a:ext cx="5295900" cy="4438650"/>
            <a:chOff x="2424" y="1248"/>
            <a:chExt cx="3336" cy="2796"/>
          </a:xfrm>
        </p:grpSpPr>
        <p:graphicFrame>
          <p:nvGraphicFramePr>
            <p:cNvPr id="10243" name="Object 6"/>
            <p:cNvGraphicFramePr>
              <a:graphicFrameLocks noChangeAspect="1"/>
            </p:cNvGraphicFramePr>
            <p:nvPr/>
          </p:nvGraphicFramePr>
          <p:xfrm>
            <a:off x="2424" y="1248"/>
            <a:ext cx="3336" cy="2796"/>
          </p:xfrm>
          <a:graphic>
            <a:graphicData uri="http://schemas.openxmlformats.org/presentationml/2006/ole">
              <mc:AlternateContent xmlns:mc="http://schemas.openxmlformats.org/markup-compatibility/2006">
                <mc:Choice xmlns:v="urn:schemas-microsoft-com:vml" Requires="v">
                  <p:oleObj spid="_x0000_s10251" name="Bitmap Image" r:id="rId5" imgW="5296639" imgH="4439270" progId="Paint.Picture">
                    <p:embed/>
                  </p:oleObj>
                </mc:Choice>
                <mc:Fallback>
                  <p:oleObj name="Bitmap Image" r:id="rId5" imgW="5296639" imgH="4439270" progId="Paint.Pictur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4" y="1248"/>
                          <a:ext cx="3336" cy="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15"/>
            <p:cNvGraphicFramePr>
              <a:graphicFrameLocks noChangeAspect="1"/>
            </p:cNvGraphicFramePr>
            <p:nvPr/>
          </p:nvGraphicFramePr>
          <p:xfrm>
            <a:off x="3648" y="1728"/>
            <a:ext cx="72" cy="72"/>
          </p:xfrm>
          <a:graphic>
            <a:graphicData uri="http://schemas.openxmlformats.org/presentationml/2006/ole">
              <mc:AlternateContent xmlns:mc="http://schemas.openxmlformats.org/markup-compatibility/2006">
                <mc:Choice xmlns:v="urn:schemas-microsoft-com:vml" Requires="v">
                  <p:oleObj spid="_x0000_s10252" name="Bitmap Image" r:id="rId7" imgW="114467" imgH="114467" progId="Paint.Picture">
                    <p:embed/>
                  </p:oleObj>
                </mc:Choice>
                <mc:Fallback>
                  <p:oleObj name="Bitmap Image" r:id="rId7" imgW="114467" imgH="114467" progId="Paint.Picture">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8" y="1728"/>
                          <a:ext cx="72" cy="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249" name="TextBox 10"/>
          <p:cNvSpPr txBox="1">
            <a:spLocks noChangeArrowheads="1"/>
          </p:cNvSpPr>
          <p:nvPr/>
        </p:nvSpPr>
        <p:spPr bwMode="auto">
          <a:xfrm>
            <a:off x="762000" y="2895600"/>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9"/>
              </a:rPr>
              <a:t>www.parstraffic.com</a:t>
            </a:r>
            <a:endParaRPr lang="en-US" b="1">
              <a:solidFill>
                <a:srgbClr val="FF0000"/>
              </a:solidFill>
            </a:endParaRPr>
          </a:p>
          <a:p>
            <a:pPr eaLnBrk="1" hangingPunct="1"/>
            <a:r>
              <a:rPr lang="en-US" b="1">
                <a:solidFill>
                  <a:srgbClr val="FF0000"/>
                </a:solidFill>
                <a:hlinkClick r:id="rId10"/>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4"/>
          <p:cNvGraphicFramePr>
            <a:graphicFrameLocks noChangeAspect="1"/>
          </p:cNvGraphicFramePr>
          <p:nvPr/>
        </p:nvGraphicFramePr>
        <p:xfrm>
          <a:off x="4067175" y="1828800"/>
          <a:ext cx="5076825" cy="4438650"/>
        </p:xfrm>
        <a:graphic>
          <a:graphicData uri="http://schemas.openxmlformats.org/presentationml/2006/ole">
            <mc:AlternateContent xmlns:mc="http://schemas.openxmlformats.org/markup-compatibility/2006">
              <mc:Choice xmlns:v="urn:schemas-microsoft-com:vml" Requires="v">
                <p:oleObj spid="_x0000_s11270" name="Bitmap Image" r:id="rId3" imgW="5076190" imgH="4439270" progId="Paint.Picture">
                  <p:embed/>
                </p:oleObj>
              </mc:Choice>
              <mc:Fallback>
                <p:oleObj name="Bitmap Image" r:id="rId3" imgW="5076190" imgH="443927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828800"/>
                        <a:ext cx="5076825"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Text Box 5"/>
          <p:cNvSpPr txBox="1">
            <a:spLocks noChangeArrowheads="1"/>
          </p:cNvSpPr>
          <p:nvPr/>
        </p:nvSpPr>
        <p:spPr bwMode="auto">
          <a:xfrm>
            <a:off x="2209800" y="1219200"/>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Hydrology&gt;Pipes&gt;Manning Elliptical...</a:t>
            </a:r>
          </a:p>
        </p:txBody>
      </p:sp>
      <p:graphicFrame>
        <p:nvGraphicFramePr>
          <p:cNvPr id="11267" name="Object 6"/>
          <p:cNvGraphicFramePr>
            <a:graphicFrameLocks noChangeAspect="1"/>
          </p:cNvGraphicFramePr>
          <p:nvPr/>
        </p:nvGraphicFramePr>
        <p:xfrm>
          <a:off x="381000" y="4191000"/>
          <a:ext cx="3662363" cy="2070100"/>
        </p:xfrm>
        <a:graphic>
          <a:graphicData uri="http://schemas.openxmlformats.org/presentationml/2006/ole">
            <mc:AlternateContent xmlns:mc="http://schemas.openxmlformats.org/markup-compatibility/2006">
              <mc:Choice xmlns:v="urn:schemas-microsoft-com:vml" Requires="v">
                <p:oleObj spid="_x0000_s11271" name="Bitmap Image" r:id="rId5" imgW="4734586" imgH="2676899" progId="Paint.Picture">
                  <p:embed/>
                </p:oleObj>
              </mc:Choice>
              <mc:Fallback>
                <p:oleObj name="Bitmap Image" r:id="rId5" imgW="4734586" imgH="2676899" progId="Paint.Pictur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191000"/>
                        <a:ext cx="3662363"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7" name="Text Box 7"/>
          <p:cNvSpPr txBox="1">
            <a:spLocks noChangeArrowheads="1"/>
          </p:cNvSpPr>
          <p:nvPr/>
        </p:nvSpPr>
        <p:spPr bwMode="auto">
          <a:xfrm>
            <a:off x="3124200" y="838200"/>
            <a:ext cx="5791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حل مسائل لوله هاي بيضوي  بروش مانينيگ</a:t>
            </a:r>
            <a:endParaRPr lang="en-US" sz="2400" b="1">
              <a:latin typeface="Arial" charset="0"/>
              <a:cs typeface="Zar"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4"/>
          <p:cNvGraphicFramePr>
            <a:graphicFrameLocks noChangeAspect="1"/>
          </p:cNvGraphicFramePr>
          <p:nvPr/>
        </p:nvGraphicFramePr>
        <p:xfrm>
          <a:off x="2971800" y="2286000"/>
          <a:ext cx="3505200" cy="3838575"/>
        </p:xfrm>
        <a:graphic>
          <a:graphicData uri="http://schemas.openxmlformats.org/presentationml/2006/ole">
            <mc:AlternateContent xmlns:mc="http://schemas.openxmlformats.org/markup-compatibility/2006">
              <mc:Choice xmlns:v="urn:schemas-microsoft-com:vml" Requires="v">
                <p:oleObj spid="_x0000_s12294" name="Bitmap Image" r:id="rId3" imgW="3505689" imgH="3839111" progId="Paint.Picture">
                  <p:embed/>
                </p:oleObj>
              </mc:Choice>
              <mc:Fallback>
                <p:oleObj name="Bitmap Image" r:id="rId3" imgW="3505689" imgH="3839111"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286000"/>
                        <a:ext cx="350520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 name="Text Box 6"/>
          <p:cNvSpPr txBox="1">
            <a:spLocks noChangeArrowheads="1"/>
          </p:cNvSpPr>
          <p:nvPr/>
        </p:nvSpPr>
        <p:spPr bwMode="auto">
          <a:xfrm>
            <a:off x="1219200" y="1219200"/>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Hydrology&gt;Pipes&gt;Manning User...</a:t>
            </a:r>
          </a:p>
        </p:txBody>
      </p:sp>
      <p:sp>
        <p:nvSpPr>
          <p:cNvPr id="52231" name="Text Box 7"/>
          <p:cNvSpPr txBox="1">
            <a:spLocks noChangeArrowheads="1"/>
          </p:cNvSpPr>
          <p:nvPr/>
        </p:nvSpPr>
        <p:spPr bwMode="auto">
          <a:xfrm>
            <a:off x="3124200" y="838200"/>
            <a:ext cx="5791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حل مسائل لوله هاي مختلف  بروش مانينيگ</a:t>
            </a:r>
            <a:endParaRPr lang="en-US" sz="2400" b="1">
              <a:latin typeface="Arial" charset="0"/>
              <a:cs typeface="Zar" pitchFamily="2" charset="-78"/>
            </a:endParaRPr>
          </a:p>
        </p:txBody>
      </p:sp>
      <p:sp>
        <p:nvSpPr>
          <p:cNvPr id="12293" name="TextBox 6"/>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5"/>
              </a:rPr>
              <a:t>www.parstraffic.com</a:t>
            </a:r>
            <a:endParaRPr lang="en-US" b="1">
              <a:solidFill>
                <a:srgbClr val="FF0000"/>
              </a:solidFill>
            </a:endParaRPr>
          </a:p>
          <a:p>
            <a:pPr eaLnBrk="1" hangingPunct="1"/>
            <a:r>
              <a:rPr lang="en-US" b="1">
                <a:solidFill>
                  <a:srgbClr val="FF0000"/>
                </a:solidFill>
                <a:hlinkClick r:id="rId6"/>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4"/>
          <p:cNvGraphicFramePr>
            <a:graphicFrameLocks noChangeAspect="1"/>
          </p:cNvGraphicFramePr>
          <p:nvPr/>
        </p:nvGraphicFramePr>
        <p:xfrm>
          <a:off x="3886200" y="1752600"/>
          <a:ext cx="5019675" cy="3686175"/>
        </p:xfrm>
        <a:graphic>
          <a:graphicData uri="http://schemas.openxmlformats.org/presentationml/2006/ole">
            <mc:AlternateContent xmlns:mc="http://schemas.openxmlformats.org/markup-compatibility/2006">
              <mc:Choice xmlns:v="urn:schemas-microsoft-com:vml" Requires="v">
                <p:oleObj spid="_x0000_s13318" name="Bitmap Image" r:id="rId3" imgW="5020376" imgH="3685714" progId="Paint.Picture">
                  <p:embed/>
                </p:oleObj>
              </mc:Choice>
              <mc:Fallback>
                <p:oleObj name="Bitmap Image" r:id="rId3" imgW="5020376" imgH="3685714"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752600"/>
                        <a:ext cx="5019675"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6" name="Text Box 5"/>
          <p:cNvSpPr txBox="1">
            <a:spLocks noChangeArrowheads="1"/>
          </p:cNvSpPr>
          <p:nvPr/>
        </p:nvSpPr>
        <p:spPr bwMode="auto">
          <a:xfrm>
            <a:off x="2209800" y="129540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Hydrology&gt;Pipes&gt;Darcy-Weisbach Circular…</a:t>
            </a:r>
          </a:p>
        </p:txBody>
      </p:sp>
      <p:graphicFrame>
        <p:nvGraphicFramePr>
          <p:cNvPr id="13315" name="Object 7"/>
          <p:cNvGraphicFramePr>
            <a:graphicFrameLocks noChangeAspect="1"/>
          </p:cNvGraphicFramePr>
          <p:nvPr/>
        </p:nvGraphicFramePr>
        <p:xfrm>
          <a:off x="609600" y="5067300"/>
          <a:ext cx="3438525" cy="1790700"/>
        </p:xfrm>
        <a:graphic>
          <a:graphicData uri="http://schemas.openxmlformats.org/presentationml/2006/ole">
            <mc:AlternateContent xmlns:mc="http://schemas.openxmlformats.org/markup-compatibility/2006">
              <mc:Choice xmlns:v="urn:schemas-microsoft-com:vml" Requires="v">
                <p:oleObj spid="_x0000_s13319" name="Bitmap Image" r:id="rId5" imgW="3438095" imgH="1790476" progId="Paint.Picture">
                  <p:embed/>
                </p:oleObj>
              </mc:Choice>
              <mc:Fallback>
                <p:oleObj name="Bitmap Image" r:id="rId5" imgW="3438095" imgH="1790476" progId="Paint.Pictur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067300"/>
                        <a:ext cx="343852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6" name="Text Box 8"/>
          <p:cNvSpPr txBox="1">
            <a:spLocks noChangeArrowheads="1"/>
          </p:cNvSpPr>
          <p:nvPr/>
        </p:nvSpPr>
        <p:spPr bwMode="auto">
          <a:xfrm>
            <a:off x="3124200" y="838200"/>
            <a:ext cx="5791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حل مسائل لوله هاي دايره اي بروش دارسي-ويسباخ</a:t>
            </a:r>
            <a:endParaRPr lang="en-US" sz="2400" b="1">
              <a:latin typeface="Arial" charset="0"/>
              <a:cs typeface="Zar"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4"/>
          <p:cNvGraphicFramePr>
            <a:graphicFrameLocks noChangeAspect="1"/>
          </p:cNvGraphicFramePr>
          <p:nvPr/>
        </p:nvGraphicFramePr>
        <p:xfrm>
          <a:off x="1981200" y="2133600"/>
          <a:ext cx="5267325" cy="3876675"/>
        </p:xfrm>
        <a:graphic>
          <a:graphicData uri="http://schemas.openxmlformats.org/presentationml/2006/ole">
            <mc:AlternateContent xmlns:mc="http://schemas.openxmlformats.org/markup-compatibility/2006">
              <mc:Choice xmlns:v="urn:schemas-microsoft-com:vml" Requires="v">
                <p:oleObj spid="_x0000_s14341" name="Bitmap Image" r:id="rId3" imgW="5266667" imgH="3877216" progId="Paint.Picture">
                  <p:embed/>
                </p:oleObj>
              </mc:Choice>
              <mc:Fallback>
                <p:oleObj name="Bitmap Image" r:id="rId3" imgW="5266667" imgH="3877216"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133600"/>
                        <a:ext cx="526732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9" name="Text Box 6"/>
          <p:cNvSpPr txBox="1">
            <a:spLocks noChangeArrowheads="1"/>
          </p:cNvSpPr>
          <p:nvPr/>
        </p:nvSpPr>
        <p:spPr bwMode="auto">
          <a:xfrm>
            <a:off x="1981200" y="160020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Hydrology&gt;Pipes&gt;Darcy-Weisbach Rectangular…</a:t>
            </a:r>
          </a:p>
        </p:txBody>
      </p:sp>
      <p:sp>
        <p:nvSpPr>
          <p:cNvPr id="55303" name="Text Box 7"/>
          <p:cNvSpPr txBox="1">
            <a:spLocks noChangeArrowheads="1"/>
          </p:cNvSpPr>
          <p:nvPr/>
        </p:nvSpPr>
        <p:spPr bwMode="auto">
          <a:xfrm>
            <a:off x="3124200" y="838200"/>
            <a:ext cx="5791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حل مسائل لوله هاي مستطيلي بروش دارسي-ويسباخ</a:t>
            </a:r>
            <a:endParaRPr lang="en-US" sz="2400" b="1">
              <a:latin typeface="Arial" charset="0"/>
              <a:cs typeface="Zar"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4"/>
          <p:cNvGraphicFramePr>
            <a:graphicFrameLocks noChangeAspect="1"/>
          </p:cNvGraphicFramePr>
          <p:nvPr/>
        </p:nvGraphicFramePr>
        <p:xfrm>
          <a:off x="2057400" y="2057400"/>
          <a:ext cx="5067300" cy="3876675"/>
        </p:xfrm>
        <a:graphic>
          <a:graphicData uri="http://schemas.openxmlformats.org/presentationml/2006/ole">
            <mc:AlternateContent xmlns:mc="http://schemas.openxmlformats.org/markup-compatibility/2006">
              <mc:Choice xmlns:v="urn:schemas-microsoft-com:vml" Requires="v">
                <p:oleObj spid="_x0000_s15366" name="Bitmap Image" r:id="rId3" imgW="5068007" imgH="3877216" progId="Paint.Picture">
                  <p:embed/>
                </p:oleObj>
              </mc:Choice>
              <mc:Fallback>
                <p:oleObj name="Bitmap Image" r:id="rId3" imgW="5068007" imgH="3877216"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057400"/>
                        <a:ext cx="50673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3" name="Text Box 6"/>
          <p:cNvSpPr txBox="1">
            <a:spLocks noChangeArrowheads="1"/>
          </p:cNvSpPr>
          <p:nvPr/>
        </p:nvSpPr>
        <p:spPr bwMode="auto">
          <a:xfrm>
            <a:off x="1981200" y="152400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Hydrology&gt;Pipes&gt;Darcy-Weisbach Elliptical…</a:t>
            </a:r>
          </a:p>
        </p:txBody>
      </p:sp>
      <p:sp>
        <p:nvSpPr>
          <p:cNvPr id="56327" name="Text Box 7"/>
          <p:cNvSpPr txBox="1">
            <a:spLocks noChangeArrowheads="1"/>
          </p:cNvSpPr>
          <p:nvPr/>
        </p:nvSpPr>
        <p:spPr bwMode="auto">
          <a:xfrm>
            <a:off x="3124200" y="838200"/>
            <a:ext cx="5791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حل مسائل لوله هاي بيضوي بروش دارسي-ويسباخ</a:t>
            </a:r>
            <a:endParaRPr lang="en-US" sz="2400" b="1">
              <a:latin typeface="Arial" charset="0"/>
              <a:cs typeface="Zar" pitchFamily="2" charset="-78"/>
            </a:endParaRPr>
          </a:p>
        </p:txBody>
      </p:sp>
      <p:sp>
        <p:nvSpPr>
          <p:cNvPr id="15365" name="TextBox 6"/>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5"/>
              </a:rPr>
              <a:t>www.parstraffic.com</a:t>
            </a:r>
            <a:endParaRPr lang="en-US" b="1">
              <a:solidFill>
                <a:srgbClr val="FF0000"/>
              </a:solidFill>
            </a:endParaRPr>
          </a:p>
          <a:p>
            <a:pPr eaLnBrk="1" hangingPunct="1"/>
            <a:r>
              <a:rPr lang="en-US" b="1">
                <a:solidFill>
                  <a:srgbClr val="FF0000"/>
                </a:solidFill>
                <a:hlinkClick r:id="rId6"/>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1676400" y="914400"/>
            <a:ext cx="746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a:cs typeface="Zar" pitchFamily="2" charset="-78"/>
              </a:rPr>
              <a:t>برخي كاربردهاي </a:t>
            </a:r>
            <a:r>
              <a:rPr lang="en-US" b="1">
                <a:cs typeface="Zar" pitchFamily="2" charset="-78"/>
              </a:rPr>
              <a:t>AutoCad Land</a:t>
            </a:r>
            <a:r>
              <a:rPr lang="fa-IR" b="1">
                <a:cs typeface="Zar" pitchFamily="2" charset="-78"/>
              </a:rPr>
              <a:t> در طراحي سازه هاي مهندسي حفاظت آب و خاك:</a:t>
            </a:r>
            <a:endParaRPr lang="en-US" b="1">
              <a:cs typeface="Zar" pitchFamily="2" charset="-78"/>
            </a:endParaRPr>
          </a:p>
        </p:txBody>
      </p:sp>
      <p:sp>
        <p:nvSpPr>
          <p:cNvPr id="56323" name="Text Box 5"/>
          <p:cNvSpPr txBox="1">
            <a:spLocks noChangeArrowheads="1"/>
          </p:cNvSpPr>
          <p:nvPr/>
        </p:nvSpPr>
        <p:spPr bwMode="auto">
          <a:xfrm>
            <a:off x="3200400" y="1447800"/>
            <a:ext cx="5562600"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Clr>
                <a:srgbClr val="FF3300"/>
              </a:buClr>
              <a:buFont typeface="Wingdings" panose="05000000000000000000" pitchFamily="2" charset="2"/>
              <a:buChar char="ü"/>
            </a:pPr>
            <a:r>
              <a:rPr lang="fa-IR" b="1">
                <a:cs typeface="Zar" pitchFamily="2" charset="-78"/>
              </a:rPr>
              <a:t>ترسيم طرحهاي مهندسي</a:t>
            </a:r>
          </a:p>
          <a:p>
            <a:pPr algn="r" rtl="1" eaLnBrk="1" hangingPunct="1">
              <a:spcBef>
                <a:spcPct val="50000"/>
              </a:spcBef>
              <a:buClr>
                <a:srgbClr val="FF3300"/>
              </a:buClr>
              <a:buFont typeface="Wingdings" panose="05000000000000000000" pitchFamily="2" charset="2"/>
              <a:buChar char="ü"/>
            </a:pPr>
            <a:r>
              <a:rPr lang="fa-IR" b="1">
                <a:cs typeface="Zar" pitchFamily="2" charset="-78"/>
              </a:rPr>
              <a:t> محاسبه حجم رسوب پشت سد</a:t>
            </a:r>
          </a:p>
          <a:p>
            <a:pPr algn="r" rtl="1" eaLnBrk="1" hangingPunct="1">
              <a:spcBef>
                <a:spcPct val="50000"/>
              </a:spcBef>
              <a:buClr>
                <a:srgbClr val="FF3300"/>
              </a:buClr>
              <a:buFont typeface="Wingdings" panose="05000000000000000000" pitchFamily="2" charset="2"/>
              <a:buChar char="ü"/>
            </a:pPr>
            <a:r>
              <a:rPr lang="fa-IR" b="1">
                <a:cs typeface="Zar" pitchFamily="2" charset="-78"/>
              </a:rPr>
              <a:t>محاسبه حجم خاكريزي و حجم خاكبرداري</a:t>
            </a:r>
          </a:p>
          <a:p>
            <a:pPr algn="r" rtl="1" eaLnBrk="1" hangingPunct="1">
              <a:spcBef>
                <a:spcPct val="50000"/>
              </a:spcBef>
              <a:buClr>
                <a:srgbClr val="FF3300"/>
              </a:buClr>
              <a:buFont typeface="Wingdings" panose="05000000000000000000" pitchFamily="2" charset="2"/>
              <a:buChar char="ü"/>
            </a:pPr>
            <a:r>
              <a:rPr lang="fa-IR" b="1">
                <a:cs typeface="Zar" pitchFamily="2" charset="-78"/>
              </a:rPr>
              <a:t>ترسيم و برچسب گذاري خطوط تراز</a:t>
            </a:r>
          </a:p>
          <a:p>
            <a:pPr algn="r" rtl="1" eaLnBrk="1" hangingPunct="1">
              <a:spcBef>
                <a:spcPct val="50000"/>
              </a:spcBef>
              <a:buClr>
                <a:srgbClr val="FF3300"/>
              </a:buClr>
              <a:buFont typeface="Wingdings" panose="05000000000000000000" pitchFamily="2" charset="2"/>
              <a:buChar char="ü"/>
            </a:pPr>
            <a:r>
              <a:rPr lang="fa-IR" b="1">
                <a:cs typeface="Zar" pitchFamily="2" charset="-78"/>
              </a:rPr>
              <a:t>محاسبات هيدرولوژيكي</a:t>
            </a:r>
          </a:p>
          <a:p>
            <a:pPr algn="r" rtl="1" eaLnBrk="1" hangingPunct="1">
              <a:spcBef>
                <a:spcPct val="50000"/>
              </a:spcBef>
              <a:buClr>
                <a:srgbClr val="FF3300"/>
              </a:buClr>
              <a:buFont typeface="Wingdings" panose="05000000000000000000" pitchFamily="2" charset="2"/>
              <a:buChar char="ü"/>
            </a:pPr>
            <a:r>
              <a:rPr lang="fa-IR" b="1">
                <a:cs typeface="Zar" pitchFamily="2" charset="-78"/>
              </a:rPr>
              <a:t>محاسبات هيدروليكي</a:t>
            </a:r>
          </a:p>
          <a:p>
            <a:pPr algn="r" rtl="1" eaLnBrk="1" hangingPunct="1">
              <a:spcBef>
                <a:spcPct val="50000"/>
              </a:spcBef>
              <a:buClr>
                <a:srgbClr val="FF3300"/>
              </a:buClr>
              <a:buFont typeface="Wingdings" panose="05000000000000000000" pitchFamily="2" charset="2"/>
              <a:buChar char="ü"/>
            </a:pPr>
            <a:r>
              <a:rPr lang="fa-IR" b="1">
                <a:cs typeface="Zar" pitchFamily="2" charset="-78"/>
              </a:rPr>
              <a:t>گزارش گيري براي پياده كردن طرح در عرصه</a:t>
            </a:r>
          </a:p>
          <a:p>
            <a:pPr algn="r" rtl="1" eaLnBrk="1" hangingPunct="1">
              <a:spcBef>
                <a:spcPct val="50000"/>
              </a:spcBef>
              <a:buClr>
                <a:srgbClr val="FF3300"/>
              </a:buClr>
              <a:buFont typeface="Wingdings" panose="05000000000000000000" pitchFamily="2" charset="2"/>
              <a:buChar char="ü"/>
            </a:pPr>
            <a:r>
              <a:rPr lang="fa-IR" b="1">
                <a:cs typeface="Zar" pitchFamily="2" charset="-78"/>
              </a:rPr>
              <a:t>طراحي كانالها، دريجچه ها، سرريزهاو...</a:t>
            </a:r>
          </a:p>
          <a:p>
            <a:pPr algn="r" rtl="1" eaLnBrk="1" hangingPunct="1">
              <a:spcBef>
                <a:spcPct val="50000"/>
              </a:spcBef>
              <a:buClr>
                <a:srgbClr val="FF3300"/>
              </a:buClr>
              <a:buFont typeface="Wingdings" panose="05000000000000000000" pitchFamily="2" charset="2"/>
              <a:buChar char="ü"/>
            </a:pPr>
            <a:r>
              <a:rPr lang="fa-IR" b="1">
                <a:cs typeface="Zar" pitchFamily="2" charset="-78"/>
              </a:rPr>
              <a:t>ترسيم برش عرضي و طولي</a:t>
            </a:r>
          </a:p>
          <a:p>
            <a:pPr algn="r" rtl="1" eaLnBrk="1" hangingPunct="1">
              <a:spcBef>
                <a:spcPct val="50000"/>
              </a:spcBef>
              <a:buClr>
                <a:srgbClr val="FF3300"/>
              </a:buClr>
              <a:buFont typeface="Wingdings" panose="05000000000000000000" pitchFamily="2" charset="2"/>
              <a:buChar char="ü"/>
            </a:pPr>
            <a:r>
              <a:rPr lang="fa-IR" b="1">
                <a:cs typeface="Zar" pitchFamily="2" charset="-78"/>
              </a:rPr>
              <a:t>ساخت سطوح شيبدار</a:t>
            </a:r>
          </a:p>
          <a:p>
            <a:pPr algn="r" rtl="1" eaLnBrk="1" hangingPunct="1">
              <a:spcBef>
                <a:spcPct val="50000"/>
              </a:spcBef>
              <a:buClr>
                <a:srgbClr val="FF3300"/>
              </a:buClr>
              <a:buFont typeface="Wingdings" panose="05000000000000000000" pitchFamily="2" charset="2"/>
              <a:buChar char="ü"/>
            </a:pPr>
            <a:r>
              <a:rPr lang="fa-IR" b="1">
                <a:cs typeface="Zar" pitchFamily="2" charset="-78"/>
              </a:rPr>
              <a:t>ترسيم جنس لايه هاي الگوي عرضي</a:t>
            </a:r>
          </a:p>
          <a:p>
            <a:pPr algn="r" rtl="1" eaLnBrk="1" hangingPunct="1">
              <a:spcBef>
                <a:spcPct val="50000"/>
              </a:spcBef>
              <a:buClr>
                <a:srgbClr val="FF3300"/>
              </a:buClr>
              <a:buFont typeface="Wingdings" panose="05000000000000000000" pitchFamily="2" charset="2"/>
              <a:buChar char="ü"/>
            </a:pPr>
            <a:r>
              <a:rPr lang="fa-IR" b="1">
                <a:cs typeface="Zar" pitchFamily="2" charset="-78"/>
              </a:rPr>
              <a:t>تبادل اطلاعات با </a:t>
            </a:r>
            <a:r>
              <a:rPr lang="en-US" b="1">
                <a:cs typeface="Zar" pitchFamily="2" charset="-78"/>
              </a:rPr>
              <a:t>GIS</a:t>
            </a:r>
            <a:endParaRPr lang="fa-IR" b="1">
              <a:cs typeface="Zar" pitchFamily="2" charset="-78"/>
            </a:endParaRPr>
          </a:p>
          <a:p>
            <a:pPr algn="r" rtl="1" eaLnBrk="1" hangingPunct="1">
              <a:spcBef>
                <a:spcPct val="50000"/>
              </a:spcBef>
              <a:buClr>
                <a:srgbClr val="FF3300"/>
              </a:buClr>
              <a:buFont typeface="Wingdings" panose="05000000000000000000" pitchFamily="2" charset="2"/>
              <a:buChar char="ü"/>
            </a:pPr>
            <a:r>
              <a:rPr lang="fa-IR" b="1">
                <a:cs typeface="Zar" pitchFamily="2" charset="-78"/>
              </a:rPr>
              <a:t> و هزاران دستور ترسيمي و محاسباتي ديگر....</a:t>
            </a:r>
            <a:endParaRPr lang="en-US" b="1">
              <a:cs typeface="Zar" pitchFamily="2" charset="-78"/>
            </a:endParaRPr>
          </a:p>
        </p:txBody>
      </p:sp>
      <p:sp>
        <p:nvSpPr>
          <p:cNvPr id="16390" name="WordArt 6"/>
          <p:cNvSpPr>
            <a:spLocks noChangeArrowheads="1" noChangeShapeType="1" noTextEdit="1"/>
          </p:cNvSpPr>
          <p:nvPr/>
        </p:nvSpPr>
        <p:spPr bwMode="auto">
          <a:xfrm rot="-3452421">
            <a:off x="711994" y="2412206"/>
            <a:ext cx="3886200" cy="2414588"/>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rtl="1">
              <a:defRPr/>
            </a:pPr>
            <a:r>
              <a:rPr lang="fa-IR" sz="3600" kern="10">
                <a:ln w="9525">
                  <a:round/>
                  <a:headEnd/>
                  <a:tailEnd/>
                </a:ln>
                <a:solidFill>
                  <a:srgbClr val="FF6600">
                    <a:alpha val="89999"/>
                  </a:srgbClr>
                </a:solidFill>
                <a:latin typeface="Arial Black"/>
                <a:cs typeface="Arial" charset="0"/>
              </a:rPr>
              <a:t>چرا </a:t>
            </a:r>
            <a:r>
              <a:rPr lang="en-US" sz="3600" kern="10">
                <a:ln w="9525">
                  <a:round/>
                  <a:headEnd/>
                  <a:tailEnd/>
                </a:ln>
                <a:solidFill>
                  <a:srgbClr val="FF6600">
                    <a:alpha val="89999"/>
                  </a:srgbClr>
                </a:solidFill>
                <a:latin typeface="Arial Black"/>
                <a:cs typeface="Arial" charset="0"/>
              </a:rPr>
              <a:t>CAdLand؟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4"/>
          <p:cNvGraphicFramePr>
            <a:graphicFrameLocks noChangeAspect="1"/>
          </p:cNvGraphicFramePr>
          <p:nvPr/>
        </p:nvGraphicFramePr>
        <p:xfrm>
          <a:off x="2286000" y="1676400"/>
          <a:ext cx="3486150" cy="3810000"/>
        </p:xfrm>
        <a:graphic>
          <a:graphicData uri="http://schemas.openxmlformats.org/presentationml/2006/ole">
            <mc:AlternateContent xmlns:mc="http://schemas.openxmlformats.org/markup-compatibility/2006">
              <mc:Choice xmlns:v="urn:schemas-microsoft-com:vml" Requires="v">
                <p:oleObj spid="_x0000_s16390" name="Bitmap Image" r:id="rId3" imgW="3486637" imgH="3809524" progId="Paint.Picture">
                  <p:embed/>
                </p:oleObj>
              </mc:Choice>
              <mc:Fallback>
                <p:oleObj name="Bitmap Image" r:id="rId3" imgW="3486637" imgH="3809524"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676400"/>
                        <a:ext cx="34861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7" name="Text Box 7"/>
          <p:cNvSpPr txBox="1">
            <a:spLocks noChangeArrowheads="1"/>
          </p:cNvSpPr>
          <p:nvPr/>
        </p:nvSpPr>
        <p:spPr bwMode="auto">
          <a:xfrm>
            <a:off x="2209800" y="129540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Hydrology&gt;Pipes&gt;Darcy-Weisbach User…</a:t>
            </a:r>
          </a:p>
        </p:txBody>
      </p:sp>
      <p:sp>
        <p:nvSpPr>
          <p:cNvPr id="57352" name="Text Box 8"/>
          <p:cNvSpPr txBox="1">
            <a:spLocks noChangeArrowheads="1"/>
          </p:cNvSpPr>
          <p:nvPr/>
        </p:nvSpPr>
        <p:spPr bwMode="auto">
          <a:xfrm>
            <a:off x="3124200" y="838200"/>
            <a:ext cx="5791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حل مسائل لوله هاي مختلف بروش دارسي-ويسباخ</a:t>
            </a:r>
            <a:endParaRPr lang="en-US" sz="2400" b="1">
              <a:latin typeface="Arial" charset="0"/>
              <a:cs typeface="Zar" pitchFamily="2" charset="-78"/>
            </a:endParaRPr>
          </a:p>
        </p:txBody>
      </p:sp>
      <p:sp>
        <p:nvSpPr>
          <p:cNvPr id="16389" name="TextBox 6"/>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5"/>
              </a:rPr>
              <a:t>www.parstraffic.com</a:t>
            </a:r>
            <a:endParaRPr lang="en-US" b="1">
              <a:solidFill>
                <a:srgbClr val="FF0000"/>
              </a:solidFill>
            </a:endParaRPr>
          </a:p>
          <a:p>
            <a:pPr eaLnBrk="1" hangingPunct="1"/>
            <a:r>
              <a:rPr lang="en-US" b="1">
                <a:solidFill>
                  <a:srgbClr val="FF0000"/>
                </a:solidFill>
                <a:hlinkClick r:id="rId6"/>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2133600" y="1676400"/>
          <a:ext cx="4991100" cy="3771900"/>
        </p:xfrm>
        <a:graphic>
          <a:graphicData uri="http://schemas.openxmlformats.org/presentationml/2006/ole">
            <mc:AlternateContent xmlns:mc="http://schemas.openxmlformats.org/markup-compatibility/2006">
              <mc:Choice xmlns:v="urn:schemas-microsoft-com:vml" Requires="v">
                <p:oleObj spid="_x0000_s17414" name="Bitmap Image" r:id="rId3" imgW="4990476" imgH="3772427" progId="Paint.Picture">
                  <p:embed/>
                </p:oleObj>
              </mc:Choice>
              <mc:Fallback>
                <p:oleObj name="Bitmap Image" r:id="rId3" imgW="4990476" imgH="3772427"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676400"/>
                        <a:ext cx="49911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4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5562600"/>
            <a:ext cx="31337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5"/>
          <p:cNvSpPr txBox="1">
            <a:spLocks noChangeArrowheads="1"/>
          </p:cNvSpPr>
          <p:nvPr/>
        </p:nvSpPr>
        <p:spPr bwMode="auto">
          <a:xfrm>
            <a:off x="1828800" y="129540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Hydrology&gt;Pipes&gt;Hazen-Williams Circular…</a:t>
            </a:r>
          </a:p>
        </p:txBody>
      </p:sp>
      <p:sp>
        <p:nvSpPr>
          <p:cNvPr id="63494" name="Text Box 6"/>
          <p:cNvSpPr txBox="1">
            <a:spLocks noChangeArrowheads="1"/>
          </p:cNvSpPr>
          <p:nvPr/>
        </p:nvSpPr>
        <p:spPr bwMode="auto">
          <a:xfrm>
            <a:off x="3124200" y="838200"/>
            <a:ext cx="5791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حل مسائل لوله هاي دايره اي بروش هيزن-ويليامز</a:t>
            </a:r>
            <a:endParaRPr lang="en-US" sz="2400" b="1">
              <a:latin typeface="Arial" charset="0"/>
              <a:cs typeface="Zar"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3"/>
          <p:cNvGraphicFramePr>
            <a:graphicFrameLocks noChangeAspect="1"/>
          </p:cNvGraphicFramePr>
          <p:nvPr/>
        </p:nvGraphicFramePr>
        <p:xfrm>
          <a:off x="2209800" y="2286000"/>
          <a:ext cx="5267325" cy="3895725"/>
        </p:xfrm>
        <a:graphic>
          <a:graphicData uri="http://schemas.openxmlformats.org/presentationml/2006/ole">
            <mc:AlternateContent xmlns:mc="http://schemas.openxmlformats.org/markup-compatibility/2006">
              <mc:Choice xmlns:v="urn:schemas-microsoft-com:vml" Requires="v">
                <p:oleObj spid="_x0000_s18437" name="Bitmap Image" r:id="rId3" imgW="5266667" imgH="3895238" progId="Paint.Picture">
                  <p:embed/>
                </p:oleObj>
              </mc:Choice>
              <mc:Fallback>
                <p:oleObj name="Bitmap Image" r:id="rId3" imgW="5266667" imgH="3895238"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286000"/>
                        <a:ext cx="526732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5" name="Text Box 6"/>
          <p:cNvSpPr txBox="1">
            <a:spLocks noChangeArrowheads="1"/>
          </p:cNvSpPr>
          <p:nvPr/>
        </p:nvSpPr>
        <p:spPr bwMode="auto">
          <a:xfrm>
            <a:off x="2133600" y="167640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Hydrology&gt;Pipes&gt;Hazen-Williams Rectangular…</a:t>
            </a:r>
          </a:p>
        </p:txBody>
      </p:sp>
      <p:sp>
        <p:nvSpPr>
          <p:cNvPr id="62471" name="Text Box 7"/>
          <p:cNvSpPr txBox="1">
            <a:spLocks noChangeArrowheads="1"/>
          </p:cNvSpPr>
          <p:nvPr/>
        </p:nvSpPr>
        <p:spPr bwMode="auto">
          <a:xfrm>
            <a:off x="3124200" y="838200"/>
            <a:ext cx="5791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حل مسائل لوله هاي مستطيلي بروش هيزن-ويليامز</a:t>
            </a:r>
            <a:endParaRPr lang="en-US" sz="2400" b="1">
              <a:latin typeface="Arial" charset="0"/>
              <a:cs typeface="Zar"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762000" y="1905000"/>
          <a:ext cx="5086350" cy="3905250"/>
        </p:xfrm>
        <a:graphic>
          <a:graphicData uri="http://schemas.openxmlformats.org/presentationml/2006/ole">
            <mc:AlternateContent xmlns:mc="http://schemas.openxmlformats.org/markup-compatibility/2006">
              <mc:Choice xmlns:v="urn:schemas-microsoft-com:vml" Requires="v">
                <p:oleObj spid="_x0000_s19464" name="Bitmap Image" r:id="rId3" imgW="5087060" imgH="3905795" progId="Paint.Picture">
                  <p:embed/>
                </p:oleObj>
              </mc:Choice>
              <mc:Fallback>
                <p:oleObj name="Bitmap Image" r:id="rId3" imgW="5087060" imgH="3905795"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05000"/>
                        <a:ext cx="50863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6180138" y="3886200"/>
          <a:ext cx="2963862" cy="2971800"/>
        </p:xfrm>
        <a:graphic>
          <a:graphicData uri="http://schemas.openxmlformats.org/presentationml/2006/ole">
            <mc:AlternateContent xmlns:mc="http://schemas.openxmlformats.org/markup-compatibility/2006">
              <mc:Choice xmlns:v="urn:schemas-microsoft-com:vml" Requires="v">
                <p:oleObj spid="_x0000_s19465" name="Bitmap Image" r:id="rId5" imgW="3238952" imgH="3247619" progId="Paint.Picture">
                  <p:embed/>
                </p:oleObj>
              </mc:Choice>
              <mc:Fallback>
                <p:oleObj name="Bitmap Image" r:id="rId5" imgW="3238952" imgH="3247619"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0138" y="3886200"/>
                        <a:ext cx="2963862"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0" name="AutoShape 4"/>
          <p:cNvSpPr>
            <a:spLocks noChangeArrowheads="1"/>
          </p:cNvSpPr>
          <p:nvPr/>
        </p:nvSpPr>
        <p:spPr bwMode="auto">
          <a:xfrm rot="-323318">
            <a:off x="5181600" y="4191000"/>
            <a:ext cx="2209800" cy="228600"/>
          </a:xfrm>
          <a:custGeom>
            <a:avLst/>
            <a:gdLst>
              <a:gd name="T0" fmla="*/ 1657350 w 21600"/>
              <a:gd name="T1" fmla="*/ 0 h 21600"/>
              <a:gd name="T2" fmla="*/ 0 w 21600"/>
              <a:gd name="T3" fmla="*/ 114300 h 21600"/>
              <a:gd name="T4" fmla="*/ 1657350 w 21600"/>
              <a:gd name="T5" fmla="*/ 228600 h 21600"/>
              <a:gd name="T6" fmla="*/ 2209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9461" name="Text Box 6"/>
          <p:cNvSpPr txBox="1">
            <a:spLocks noChangeArrowheads="1"/>
          </p:cNvSpPr>
          <p:nvPr/>
        </p:nvSpPr>
        <p:spPr bwMode="auto">
          <a:xfrm>
            <a:off x="838200" y="144780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Hydrology&gt;Pipes&gt;Hazen-Williams Elliptical…</a:t>
            </a:r>
          </a:p>
        </p:txBody>
      </p:sp>
      <p:sp>
        <p:nvSpPr>
          <p:cNvPr id="61447" name="Text Box 7"/>
          <p:cNvSpPr txBox="1">
            <a:spLocks noChangeArrowheads="1"/>
          </p:cNvSpPr>
          <p:nvPr/>
        </p:nvSpPr>
        <p:spPr bwMode="auto">
          <a:xfrm>
            <a:off x="3124200" y="838200"/>
            <a:ext cx="5791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حل مسائل لوله هاي بيضوي بروش هيزن-ويليامز</a:t>
            </a:r>
            <a:endParaRPr lang="en-US" sz="2400" b="1">
              <a:latin typeface="Arial" charset="0"/>
              <a:cs typeface="Zar" pitchFamily="2" charset="-78"/>
            </a:endParaRPr>
          </a:p>
        </p:txBody>
      </p:sp>
      <p:sp>
        <p:nvSpPr>
          <p:cNvPr id="19463" name="TextBox 8"/>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7"/>
              </a:rPr>
              <a:t>www.parstraffic.com</a:t>
            </a:r>
            <a:endParaRPr lang="en-US" b="1">
              <a:solidFill>
                <a:srgbClr val="FF0000"/>
              </a:solidFill>
            </a:endParaRPr>
          </a:p>
          <a:p>
            <a:pPr eaLnBrk="1" hangingPunct="1"/>
            <a:r>
              <a:rPr lang="en-US" b="1">
                <a:solidFill>
                  <a:srgbClr val="FF0000"/>
                </a:solidFill>
                <a:hlinkClick r:id="rId8"/>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4"/>
          <p:cNvGraphicFramePr>
            <a:graphicFrameLocks noChangeAspect="1"/>
          </p:cNvGraphicFramePr>
          <p:nvPr/>
        </p:nvGraphicFramePr>
        <p:xfrm>
          <a:off x="2743200" y="2209800"/>
          <a:ext cx="3505200" cy="3619500"/>
        </p:xfrm>
        <a:graphic>
          <a:graphicData uri="http://schemas.openxmlformats.org/presentationml/2006/ole">
            <mc:AlternateContent xmlns:mc="http://schemas.openxmlformats.org/markup-compatibility/2006">
              <mc:Choice xmlns:v="urn:schemas-microsoft-com:vml" Requires="v">
                <p:oleObj spid="_x0000_s20486" name="Bitmap Image" r:id="rId3" imgW="3505689" imgH="3619048" progId="Paint.Picture">
                  <p:embed/>
                </p:oleObj>
              </mc:Choice>
              <mc:Fallback>
                <p:oleObj name="Bitmap Image" r:id="rId3" imgW="3505689" imgH="3619048"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209800"/>
                        <a:ext cx="35052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3" name="Text Box 5"/>
          <p:cNvSpPr txBox="1">
            <a:spLocks noChangeArrowheads="1"/>
          </p:cNvSpPr>
          <p:nvPr/>
        </p:nvSpPr>
        <p:spPr bwMode="auto">
          <a:xfrm>
            <a:off x="2286000" y="160020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Hydrology&gt;Pipes&gt;Hazen-Williams User…</a:t>
            </a:r>
          </a:p>
        </p:txBody>
      </p:sp>
      <p:sp>
        <p:nvSpPr>
          <p:cNvPr id="81926" name="Text Box 6"/>
          <p:cNvSpPr txBox="1">
            <a:spLocks noChangeArrowheads="1"/>
          </p:cNvSpPr>
          <p:nvPr/>
        </p:nvSpPr>
        <p:spPr bwMode="auto">
          <a:xfrm>
            <a:off x="3124200" y="838200"/>
            <a:ext cx="5791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حل مسائل مختلف لوله ها بروش هيزن-ويليامز</a:t>
            </a:r>
            <a:endParaRPr lang="en-US" sz="2400" b="1">
              <a:latin typeface="Arial" charset="0"/>
              <a:cs typeface="Zar" pitchFamily="2" charset="-78"/>
            </a:endParaRPr>
          </a:p>
        </p:txBody>
      </p:sp>
      <p:sp>
        <p:nvSpPr>
          <p:cNvPr id="20485" name="TextBox 6"/>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5"/>
              </a:rPr>
              <a:t>www.parstraffic.com</a:t>
            </a:r>
            <a:endParaRPr lang="en-US" b="1">
              <a:solidFill>
                <a:srgbClr val="FF0000"/>
              </a:solidFill>
            </a:endParaRPr>
          </a:p>
          <a:p>
            <a:pPr eaLnBrk="1" hangingPunct="1"/>
            <a:r>
              <a:rPr lang="en-US" b="1">
                <a:solidFill>
                  <a:srgbClr val="FF0000"/>
                </a:solidFill>
                <a:hlinkClick r:id="rId6"/>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685800" y="457200"/>
          <a:ext cx="4419600" cy="3794125"/>
        </p:xfrm>
        <a:graphic>
          <a:graphicData uri="http://schemas.openxmlformats.org/presentationml/2006/ole">
            <mc:AlternateContent xmlns:mc="http://schemas.openxmlformats.org/markup-compatibility/2006">
              <mc:Choice xmlns:v="urn:schemas-microsoft-com:vml" Requires="v">
                <p:oleObj spid="_x0000_s21517" name="Bitmap Image" r:id="rId3" imgW="5114286" imgH="4390476" progId="Paint.Picture">
                  <p:embed/>
                </p:oleObj>
              </mc:Choice>
              <mc:Fallback>
                <p:oleObj name="Bitmap Image" r:id="rId3" imgW="5114286" imgH="4390476"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57200"/>
                        <a:ext cx="4419600" cy="379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7" name="Object 3"/>
          <p:cNvGraphicFramePr>
            <a:graphicFrameLocks noChangeAspect="1"/>
          </p:cNvGraphicFramePr>
          <p:nvPr/>
        </p:nvGraphicFramePr>
        <p:xfrm>
          <a:off x="3962400" y="4343400"/>
          <a:ext cx="2003425" cy="2514600"/>
        </p:xfrm>
        <a:graphic>
          <a:graphicData uri="http://schemas.openxmlformats.org/presentationml/2006/ole">
            <mc:AlternateContent xmlns:mc="http://schemas.openxmlformats.org/markup-compatibility/2006">
              <mc:Choice xmlns:v="urn:schemas-microsoft-com:vml" Requires="v">
                <p:oleObj spid="_x0000_s21518" name="Bitmap Image" r:id="rId5" imgW="3057143" imgH="3839111" progId="Paint.Picture">
                  <p:embed/>
                </p:oleObj>
              </mc:Choice>
              <mc:Fallback>
                <p:oleObj name="Bitmap Image" r:id="rId5" imgW="3057143" imgH="3839111"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4343400"/>
                        <a:ext cx="20034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8" name="Object 4"/>
          <p:cNvGraphicFramePr>
            <a:graphicFrameLocks noChangeAspect="1"/>
          </p:cNvGraphicFramePr>
          <p:nvPr/>
        </p:nvGraphicFramePr>
        <p:xfrm>
          <a:off x="838200" y="4532313"/>
          <a:ext cx="2514600" cy="2325687"/>
        </p:xfrm>
        <a:graphic>
          <a:graphicData uri="http://schemas.openxmlformats.org/presentationml/2006/ole">
            <mc:AlternateContent xmlns:mc="http://schemas.openxmlformats.org/markup-compatibility/2006">
              <mc:Choice xmlns:v="urn:schemas-microsoft-com:vml" Requires="v">
                <p:oleObj spid="_x0000_s21519" name="Bitmap Image" r:id="rId7" imgW="2924583" imgH="2704762" progId="Paint.Picture">
                  <p:embed/>
                </p:oleObj>
              </mc:Choice>
              <mc:Fallback>
                <p:oleObj name="Bitmap Image" r:id="rId7" imgW="2924583" imgH="2704762" progId="Paint.Picture">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532313"/>
                        <a:ext cx="2514600" cy="232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1" name="AutoShape 5"/>
          <p:cNvSpPr>
            <a:spLocks noChangeArrowheads="1"/>
          </p:cNvSpPr>
          <p:nvPr/>
        </p:nvSpPr>
        <p:spPr bwMode="auto">
          <a:xfrm rot="1015645">
            <a:off x="3505200" y="3886200"/>
            <a:ext cx="1752600" cy="228600"/>
          </a:xfrm>
          <a:custGeom>
            <a:avLst/>
            <a:gdLst>
              <a:gd name="T0" fmla="*/ 1314450 w 21600"/>
              <a:gd name="T1" fmla="*/ 0 h 21600"/>
              <a:gd name="T2" fmla="*/ 0 w 21600"/>
              <a:gd name="T3" fmla="*/ 114300 h 21600"/>
              <a:gd name="T4" fmla="*/ 1314450 w 21600"/>
              <a:gd name="T5" fmla="*/ 228600 h 21600"/>
              <a:gd name="T6" fmla="*/ 17526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512" name="AutoShape 6"/>
          <p:cNvSpPr>
            <a:spLocks noChangeArrowheads="1"/>
          </p:cNvSpPr>
          <p:nvPr/>
        </p:nvSpPr>
        <p:spPr bwMode="auto">
          <a:xfrm rot="5400000">
            <a:off x="1066800" y="4038600"/>
            <a:ext cx="914400" cy="304800"/>
          </a:xfrm>
          <a:custGeom>
            <a:avLst/>
            <a:gdLst>
              <a:gd name="T0" fmla="*/ 685800 w 21600"/>
              <a:gd name="T1" fmla="*/ 0 h 21600"/>
              <a:gd name="T2" fmla="*/ 0 w 21600"/>
              <a:gd name="T3" fmla="*/ 152400 h 21600"/>
              <a:gd name="T4" fmla="*/ 685800 w 21600"/>
              <a:gd name="T5" fmla="*/ 304800 h 21600"/>
              <a:gd name="T6" fmla="*/ 914400 w 21600"/>
              <a:gd name="T7" fmla="*/ 1524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graphicFrame>
        <p:nvGraphicFramePr>
          <p:cNvPr id="21509" name="Object 7"/>
          <p:cNvGraphicFramePr>
            <a:graphicFrameLocks noChangeAspect="1"/>
          </p:cNvGraphicFramePr>
          <p:nvPr/>
        </p:nvGraphicFramePr>
        <p:xfrm>
          <a:off x="6400800" y="4038600"/>
          <a:ext cx="2473325" cy="2819400"/>
        </p:xfrm>
        <a:graphic>
          <a:graphicData uri="http://schemas.openxmlformats.org/presentationml/2006/ole">
            <mc:AlternateContent xmlns:mc="http://schemas.openxmlformats.org/markup-compatibility/2006">
              <mc:Choice xmlns:v="urn:schemas-microsoft-com:vml" Requires="v">
                <p:oleObj spid="_x0000_s21520" name="Bitmap Image" r:id="rId9" imgW="2914286" imgH="3323810" progId="Paint.Picture">
                  <p:embed/>
                </p:oleObj>
              </mc:Choice>
              <mc:Fallback>
                <p:oleObj name="Bitmap Image" r:id="rId9" imgW="2914286" imgH="3323810" progId="Paint.Picture">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4038600"/>
                        <a:ext cx="24733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3" name="AutoShape 8"/>
          <p:cNvSpPr>
            <a:spLocks noChangeArrowheads="1"/>
          </p:cNvSpPr>
          <p:nvPr/>
        </p:nvSpPr>
        <p:spPr bwMode="auto">
          <a:xfrm rot="1015645">
            <a:off x="4724400" y="3886200"/>
            <a:ext cx="1752600" cy="228600"/>
          </a:xfrm>
          <a:custGeom>
            <a:avLst/>
            <a:gdLst>
              <a:gd name="T0" fmla="*/ 1314450 w 21600"/>
              <a:gd name="T1" fmla="*/ 0 h 21600"/>
              <a:gd name="T2" fmla="*/ 0 w 21600"/>
              <a:gd name="T3" fmla="*/ 114300 h 21600"/>
              <a:gd name="T4" fmla="*/ 1314450 w 21600"/>
              <a:gd name="T5" fmla="*/ 228600 h 21600"/>
              <a:gd name="T6" fmla="*/ 17526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514" name="Text Box 9"/>
          <p:cNvSpPr txBox="1">
            <a:spLocks noChangeArrowheads="1"/>
          </p:cNvSpPr>
          <p:nvPr/>
        </p:nvSpPr>
        <p:spPr bwMode="auto">
          <a:xfrm>
            <a:off x="5029200" y="12954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Hydrology&gt;Channels&gt;Rectangular</a:t>
            </a:r>
          </a:p>
        </p:txBody>
      </p:sp>
      <p:sp>
        <p:nvSpPr>
          <p:cNvPr id="21515" name="AutoShape 11" descr="rectcha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21510" name="Object 12"/>
          <p:cNvGraphicFramePr>
            <a:graphicFrameLocks noChangeAspect="1"/>
          </p:cNvGraphicFramePr>
          <p:nvPr/>
        </p:nvGraphicFramePr>
        <p:xfrm>
          <a:off x="5410200" y="2362200"/>
          <a:ext cx="3462338" cy="1446213"/>
        </p:xfrm>
        <a:graphic>
          <a:graphicData uri="http://schemas.openxmlformats.org/presentationml/2006/ole">
            <mc:AlternateContent xmlns:mc="http://schemas.openxmlformats.org/markup-compatibility/2006">
              <mc:Choice xmlns:v="urn:schemas-microsoft-com:vml" Requires="v">
                <p:oleObj spid="_x0000_s21521" name="Bitmap Image" r:id="rId11" imgW="4791744" imgH="2000000" progId="Paint.Picture">
                  <p:embed/>
                </p:oleObj>
              </mc:Choice>
              <mc:Fallback>
                <p:oleObj name="Bitmap Image" r:id="rId11" imgW="4791744" imgH="2000000" progId="Paint.Picture">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2362200"/>
                        <a:ext cx="3462338"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9" name="Text Box 13"/>
          <p:cNvSpPr txBox="1">
            <a:spLocks noChangeArrowheads="1"/>
          </p:cNvSpPr>
          <p:nvPr/>
        </p:nvSpPr>
        <p:spPr bwMode="auto">
          <a:xfrm>
            <a:off x="4419600" y="838200"/>
            <a:ext cx="4495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كانالهاي مستطيلي</a:t>
            </a:r>
            <a:endParaRPr lang="en-US" sz="2400" b="1">
              <a:latin typeface="Arial" charset="0"/>
              <a:cs typeface="Zar"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3"/>
          <p:cNvGraphicFramePr>
            <a:graphicFrameLocks noChangeAspect="1"/>
          </p:cNvGraphicFramePr>
          <p:nvPr/>
        </p:nvGraphicFramePr>
        <p:xfrm>
          <a:off x="762000" y="685800"/>
          <a:ext cx="3581400" cy="3054350"/>
        </p:xfrm>
        <a:graphic>
          <a:graphicData uri="http://schemas.openxmlformats.org/presentationml/2006/ole">
            <mc:AlternateContent xmlns:mc="http://schemas.openxmlformats.org/markup-compatibility/2006">
              <mc:Choice xmlns:v="urn:schemas-microsoft-com:vml" Requires="v">
                <p:oleObj spid="_x0000_s22537" name="Bitmap Image" r:id="rId3" imgW="5106113" imgH="4352381" progId="Paint.Picture">
                  <p:embed/>
                </p:oleObj>
              </mc:Choice>
              <mc:Fallback>
                <p:oleObj name="Bitmap Image" r:id="rId3" imgW="5106113" imgH="4352381"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685800"/>
                        <a:ext cx="358140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4"/>
          <p:cNvGraphicFramePr>
            <a:graphicFrameLocks noChangeAspect="1"/>
          </p:cNvGraphicFramePr>
          <p:nvPr/>
        </p:nvGraphicFramePr>
        <p:xfrm>
          <a:off x="4648200" y="2057400"/>
          <a:ext cx="2489200" cy="4535488"/>
        </p:xfrm>
        <a:graphic>
          <a:graphicData uri="http://schemas.openxmlformats.org/presentationml/2006/ole">
            <mc:AlternateContent xmlns:mc="http://schemas.openxmlformats.org/markup-compatibility/2006">
              <mc:Choice xmlns:v="urn:schemas-microsoft-com:vml" Requires="v">
                <p:oleObj spid="_x0000_s22538" name="Bitmap Image" r:id="rId5" imgW="3200000" imgH="5830114" progId="Paint.Picture">
                  <p:embed/>
                </p:oleObj>
              </mc:Choice>
              <mc:Fallback>
                <p:oleObj name="Bitmap Image" r:id="rId5" imgW="3200000" imgH="5830114" progId="Paint.Picture">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057400"/>
                        <a:ext cx="2489200" cy="453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6"/>
          <p:cNvGraphicFramePr>
            <a:graphicFrameLocks noChangeAspect="1"/>
          </p:cNvGraphicFramePr>
          <p:nvPr/>
        </p:nvGraphicFramePr>
        <p:xfrm>
          <a:off x="762000" y="3684588"/>
          <a:ext cx="3657600" cy="3128962"/>
        </p:xfrm>
        <a:graphic>
          <a:graphicData uri="http://schemas.openxmlformats.org/presentationml/2006/ole">
            <mc:AlternateContent xmlns:mc="http://schemas.openxmlformats.org/markup-compatibility/2006">
              <mc:Choice xmlns:v="urn:schemas-microsoft-com:vml" Requires="v">
                <p:oleObj spid="_x0000_s22539" name="Bitmap Image" r:id="rId7" imgW="5133333" imgH="4390476" progId="Paint.Picture">
                  <p:embed/>
                </p:oleObj>
              </mc:Choice>
              <mc:Fallback>
                <p:oleObj name="Bitmap Image" r:id="rId7" imgW="5133333" imgH="4390476" progId="Paint.Picture">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684588"/>
                        <a:ext cx="3657600" cy="312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3" name="AutoShape 7"/>
          <p:cNvSpPr>
            <a:spLocks noChangeArrowheads="1"/>
          </p:cNvSpPr>
          <p:nvPr/>
        </p:nvSpPr>
        <p:spPr bwMode="auto">
          <a:xfrm rot="1015645">
            <a:off x="2286000" y="3581400"/>
            <a:ext cx="2454275" cy="127000"/>
          </a:xfrm>
          <a:custGeom>
            <a:avLst/>
            <a:gdLst>
              <a:gd name="T0" fmla="*/ 1840706 w 21600"/>
              <a:gd name="T1" fmla="*/ 0 h 21600"/>
              <a:gd name="T2" fmla="*/ 0 w 21600"/>
              <a:gd name="T3" fmla="*/ 63500 h 21600"/>
              <a:gd name="T4" fmla="*/ 1840706 w 21600"/>
              <a:gd name="T5" fmla="*/ 127000 h 21600"/>
              <a:gd name="T6" fmla="*/ 2454275 w 21600"/>
              <a:gd name="T7" fmla="*/ 63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22534"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7725" y="4984750"/>
            <a:ext cx="44862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10"/>
          <p:cNvSpPr txBox="1">
            <a:spLocks noChangeArrowheads="1"/>
          </p:cNvSpPr>
          <p:nvPr/>
        </p:nvSpPr>
        <p:spPr bwMode="auto">
          <a:xfrm>
            <a:off x="4419600" y="16002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Hydrology&gt;Channels&gt;Trapezoidal</a:t>
            </a:r>
          </a:p>
        </p:txBody>
      </p:sp>
      <p:sp>
        <p:nvSpPr>
          <p:cNvPr id="59403" name="Text Box 11"/>
          <p:cNvSpPr txBox="1">
            <a:spLocks noChangeArrowheads="1"/>
          </p:cNvSpPr>
          <p:nvPr/>
        </p:nvSpPr>
        <p:spPr bwMode="auto">
          <a:xfrm>
            <a:off x="4419600" y="838200"/>
            <a:ext cx="4495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كانالهاي ذوزنقه اي</a:t>
            </a:r>
            <a:endParaRPr lang="en-US" sz="2400" b="1">
              <a:latin typeface="Arial" charset="0"/>
              <a:cs typeface="Zar"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609600" y="1143000"/>
          <a:ext cx="5410200" cy="4662488"/>
        </p:xfrm>
        <a:graphic>
          <a:graphicData uri="http://schemas.openxmlformats.org/presentationml/2006/ole">
            <mc:AlternateContent xmlns:mc="http://schemas.openxmlformats.org/markup-compatibility/2006">
              <mc:Choice xmlns:v="urn:schemas-microsoft-com:vml" Requires="v">
                <p:oleObj spid="_x0000_s23559" name="Bitmap Image" r:id="rId3" imgW="5106113" imgH="4401164" progId="Paint.Picture">
                  <p:embed/>
                </p:oleObj>
              </mc:Choice>
              <mc:Fallback>
                <p:oleObj name="Bitmap Image" r:id="rId3" imgW="5106113" imgH="4401164"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43000"/>
                        <a:ext cx="5410200" cy="466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6" name="Text Box 4"/>
          <p:cNvSpPr txBox="1">
            <a:spLocks noChangeArrowheads="1"/>
          </p:cNvSpPr>
          <p:nvPr/>
        </p:nvSpPr>
        <p:spPr bwMode="auto">
          <a:xfrm>
            <a:off x="1143000" y="6858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Hydrology&gt;Channels&gt;Advanced…</a:t>
            </a:r>
          </a:p>
        </p:txBody>
      </p:sp>
      <p:graphicFrame>
        <p:nvGraphicFramePr>
          <p:cNvPr id="23555" name="Object 5"/>
          <p:cNvGraphicFramePr>
            <a:graphicFrameLocks noChangeAspect="1"/>
          </p:cNvGraphicFramePr>
          <p:nvPr/>
        </p:nvGraphicFramePr>
        <p:xfrm>
          <a:off x="5257800" y="5345113"/>
          <a:ext cx="3886200" cy="1512887"/>
        </p:xfrm>
        <a:graphic>
          <a:graphicData uri="http://schemas.openxmlformats.org/presentationml/2006/ole">
            <mc:AlternateContent xmlns:mc="http://schemas.openxmlformats.org/markup-compatibility/2006">
              <mc:Choice xmlns:v="urn:schemas-microsoft-com:vml" Requires="v">
                <p:oleObj spid="_x0000_s23560" name="Bitmap Image" r:id="rId5" imgW="4772691" imgH="1857143" progId="Paint.Picture">
                  <p:embed/>
                </p:oleObj>
              </mc:Choice>
              <mc:Fallback>
                <p:oleObj name="Bitmap Image" r:id="rId5" imgW="4772691" imgH="1857143"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5345113"/>
                        <a:ext cx="3886200"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4" name="Text Box 6"/>
          <p:cNvSpPr txBox="1">
            <a:spLocks noChangeArrowheads="1"/>
          </p:cNvSpPr>
          <p:nvPr/>
        </p:nvSpPr>
        <p:spPr bwMode="auto">
          <a:xfrm>
            <a:off x="4419600" y="838200"/>
            <a:ext cx="4495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كانالهاي با مقطع ديگر</a:t>
            </a:r>
            <a:endParaRPr lang="en-US" sz="2400" b="1">
              <a:latin typeface="Arial" charset="0"/>
              <a:cs typeface="Zar" pitchFamily="2" charset="-78"/>
            </a:endParaRPr>
          </a:p>
        </p:txBody>
      </p:sp>
      <p:sp>
        <p:nvSpPr>
          <p:cNvPr id="23558" name="TextBox 7"/>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7"/>
              </a:rPr>
              <a:t>www.parstraffic.com</a:t>
            </a:r>
            <a:endParaRPr lang="en-US" b="1">
              <a:solidFill>
                <a:srgbClr val="FF0000"/>
              </a:solidFill>
            </a:endParaRPr>
          </a:p>
          <a:p>
            <a:pPr eaLnBrk="1" hangingPunct="1"/>
            <a:r>
              <a:rPr lang="en-US" b="1">
                <a:solidFill>
                  <a:srgbClr val="FF0000"/>
                </a:solidFill>
                <a:hlinkClick r:id="rId8"/>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4"/>
          <p:cNvGraphicFramePr>
            <a:graphicFrameLocks noChangeAspect="1"/>
          </p:cNvGraphicFramePr>
          <p:nvPr/>
        </p:nvGraphicFramePr>
        <p:xfrm>
          <a:off x="609600" y="1371600"/>
          <a:ext cx="5257800" cy="4479925"/>
        </p:xfrm>
        <a:graphic>
          <a:graphicData uri="http://schemas.openxmlformats.org/presentationml/2006/ole">
            <mc:AlternateContent xmlns:mc="http://schemas.openxmlformats.org/markup-compatibility/2006">
              <mc:Choice xmlns:v="urn:schemas-microsoft-com:vml" Requires="v">
                <p:oleObj spid="_x0000_s24583" name="Bitmap Image" r:id="rId3" imgW="4828571" imgH="4114286" progId="Paint.Picture">
                  <p:embed/>
                </p:oleObj>
              </mc:Choice>
              <mc:Fallback>
                <p:oleObj name="Bitmap Image" r:id="rId3" imgW="4828571" imgH="4114286"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0"/>
                        <a:ext cx="525780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457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981575"/>
            <a:ext cx="36576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11"/>
          <p:cNvSpPr txBox="1">
            <a:spLocks noChangeArrowheads="1"/>
          </p:cNvSpPr>
          <p:nvPr/>
        </p:nvSpPr>
        <p:spPr bwMode="auto">
          <a:xfrm>
            <a:off x="762000" y="9144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Hydrology&gt;Weirs&gt;Cipolleti</a:t>
            </a:r>
          </a:p>
        </p:txBody>
      </p:sp>
      <p:sp>
        <p:nvSpPr>
          <p:cNvPr id="64524" name="Text Box 12"/>
          <p:cNvSpPr txBox="1">
            <a:spLocks noChangeArrowheads="1"/>
          </p:cNvSpPr>
          <p:nvPr/>
        </p:nvSpPr>
        <p:spPr bwMode="auto">
          <a:xfrm>
            <a:off x="4419600" y="838200"/>
            <a:ext cx="4495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سرريزهاي سيپولتي</a:t>
            </a:r>
            <a:endParaRPr lang="en-US" sz="2400" b="1">
              <a:latin typeface="Arial" charset="0"/>
              <a:cs typeface="Zar" pitchFamily="2" charset="-78"/>
            </a:endParaRPr>
          </a:p>
        </p:txBody>
      </p:sp>
      <p:sp>
        <p:nvSpPr>
          <p:cNvPr id="24582" name="TextBox 7"/>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6"/>
              </a:rPr>
              <a:t>www.parstraffic.com</a:t>
            </a:r>
            <a:endParaRPr lang="en-US" b="1">
              <a:solidFill>
                <a:srgbClr val="FF0000"/>
              </a:solidFill>
            </a:endParaRPr>
          </a:p>
          <a:p>
            <a:pPr eaLnBrk="1" hangingPunct="1"/>
            <a:r>
              <a:rPr lang="en-US" b="1">
                <a:solidFill>
                  <a:srgbClr val="FF0000"/>
                </a:solidFill>
                <a:hlinkClick r:id="rId7"/>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4"/>
          <p:cNvGraphicFramePr>
            <a:graphicFrameLocks noChangeAspect="1"/>
          </p:cNvGraphicFramePr>
          <p:nvPr/>
        </p:nvGraphicFramePr>
        <p:xfrm>
          <a:off x="1524000" y="2209800"/>
          <a:ext cx="5486400" cy="4397375"/>
        </p:xfrm>
        <a:graphic>
          <a:graphicData uri="http://schemas.openxmlformats.org/presentationml/2006/ole">
            <mc:AlternateContent xmlns:mc="http://schemas.openxmlformats.org/markup-compatibility/2006">
              <mc:Choice xmlns:v="urn:schemas-microsoft-com:vml" Requires="v">
                <p:oleObj spid="_x0000_s25605" name="Bitmap Image" r:id="rId3" imgW="4847619" imgH="3885714" progId="Paint.Picture">
                  <p:embed/>
                </p:oleObj>
              </mc:Choice>
              <mc:Fallback>
                <p:oleObj name="Bitmap Image" r:id="rId3" imgW="4847619" imgH="3885714"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09800"/>
                        <a:ext cx="5486400" cy="43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3" name="Text Box 7"/>
          <p:cNvSpPr txBox="1">
            <a:spLocks noChangeArrowheads="1"/>
          </p:cNvSpPr>
          <p:nvPr/>
        </p:nvSpPr>
        <p:spPr bwMode="auto">
          <a:xfrm>
            <a:off x="2057400" y="17526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Hydrology&gt;Weirs&gt;Rectangular</a:t>
            </a:r>
          </a:p>
        </p:txBody>
      </p:sp>
      <p:sp>
        <p:nvSpPr>
          <p:cNvPr id="65544" name="Text Box 8"/>
          <p:cNvSpPr txBox="1">
            <a:spLocks noChangeArrowheads="1"/>
          </p:cNvSpPr>
          <p:nvPr/>
        </p:nvSpPr>
        <p:spPr bwMode="auto">
          <a:xfrm>
            <a:off x="4419600" y="838200"/>
            <a:ext cx="4495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سرريزهاي مستطيلي</a:t>
            </a:r>
            <a:endParaRPr lang="en-US" sz="2400" b="1">
              <a:latin typeface="Arial" charset="0"/>
              <a:cs typeface="Zar"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1143000" y="1752600"/>
            <a:ext cx="701040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sz="6600" b="1">
                <a:solidFill>
                  <a:srgbClr val="FF3300"/>
                </a:solidFill>
                <a:cs typeface="Zar" pitchFamily="2" charset="-78"/>
              </a:rPr>
              <a:t>بخش اول</a:t>
            </a:r>
          </a:p>
          <a:p>
            <a:pPr algn="ctr" eaLnBrk="1" hangingPunct="1">
              <a:spcBef>
                <a:spcPct val="50000"/>
              </a:spcBef>
            </a:pPr>
            <a:r>
              <a:rPr lang="fa-IR" sz="6600" b="1">
                <a:cs typeface="Zar" pitchFamily="2" charset="-78"/>
              </a:rPr>
              <a:t> قبل از كار با نرم افزار</a:t>
            </a:r>
            <a:endParaRPr lang="en-US" sz="6600" b="1">
              <a:cs typeface="Zar"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4"/>
          <p:cNvSpPr txBox="1">
            <a:spLocks noChangeArrowheads="1"/>
          </p:cNvSpPr>
          <p:nvPr/>
        </p:nvSpPr>
        <p:spPr bwMode="auto">
          <a:xfrm>
            <a:off x="1524000" y="15240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Hydrology&gt;Weirs&gt;Triangular…</a:t>
            </a:r>
          </a:p>
        </p:txBody>
      </p:sp>
      <p:graphicFrame>
        <p:nvGraphicFramePr>
          <p:cNvPr id="26626" name="Object 5"/>
          <p:cNvGraphicFramePr>
            <a:graphicFrameLocks noChangeAspect="1"/>
          </p:cNvGraphicFramePr>
          <p:nvPr/>
        </p:nvGraphicFramePr>
        <p:xfrm>
          <a:off x="1371600" y="2057400"/>
          <a:ext cx="4829175" cy="3895725"/>
        </p:xfrm>
        <a:graphic>
          <a:graphicData uri="http://schemas.openxmlformats.org/presentationml/2006/ole">
            <mc:AlternateContent xmlns:mc="http://schemas.openxmlformats.org/markup-compatibility/2006">
              <mc:Choice xmlns:v="urn:schemas-microsoft-com:vml" Requires="v">
                <p:oleObj spid="_x0000_s26630" name="Bitmap Image" r:id="rId3" imgW="4828571" imgH="3895238" progId="Paint.Picture">
                  <p:embed/>
                </p:oleObj>
              </mc:Choice>
              <mc:Fallback>
                <p:oleObj name="Bitmap Image" r:id="rId3" imgW="4828571" imgH="3895238"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057400"/>
                        <a:ext cx="482917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10" name="Text Box 6"/>
          <p:cNvSpPr txBox="1">
            <a:spLocks noChangeArrowheads="1"/>
          </p:cNvSpPr>
          <p:nvPr/>
        </p:nvSpPr>
        <p:spPr bwMode="auto">
          <a:xfrm>
            <a:off x="4419600" y="838200"/>
            <a:ext cx="4495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سرريزهاي مثلثي</a:t>
            </a:r>
            <a:endParaRPr lang="en-US" sz="2400" b="1">
              <a:latin typeface="Arial" charset="0"/>
              <a:cs typeface="Zar" pitchFamily="2" charset="-78"/>
            </a:endParaRPr>
          </a:p>
        </p:txBody>
      </p:sp>
      <p:sp>
        <p:nvSpPr>
          <p:cNvPr id="26629" name="TextBox 6"/>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5"/>
              </a:rPr>
              <a:t>www.parstraffic.com</a:t>
            </a:r>
            <a:endParaRPr lang="en-US" b="1">
              <a:solidFill>
                <a:srgbClr val="FF0000"/>
              </a:solidFill>
            </a:endParaRPr>
          </a:p>
          <a:p>
            <a:pPr eaLnBrk="1" hangingPunct="1"/>
            <a:r>
              <a:rPr lang="en-US" b="1">
                <a:solidFill>
                  <a:srgbClr val="FF0000"/>
                </a:solidFill>
                <a:hlinkClick r:id="rId6"/>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838200" y="1143000"/>
          <a:ext cx="5162550" cy="4057650"/>
        </p:xfrm>
        <a:graphic>
          <a:graphicData uri="http://schemas.openxmlformats.org/presentationml/2006/ole">
            <mc:AlternateContent xmlns:mc="http://schemas.openxmlformats.org/markup-compatibility/2006">
              <mc:Choice xmlns:v="urn:schemas-microsoft-com:vml" Requires="v">
                <p:oleObj spid="_x0000_s27656" name="Bitmap Image" r:id="rId3" imgW="5161905" imgH="4057143" progId="Paint.Picture">
                  <p:embed/>
                </p:oleObj>
              </mc:Choice>
              <mc:Fallback>
                <p:oleObj name="Bitmap Image" r:id="rId3" imgW="5161905" imgH="4057143"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143000"/>
                        <a:ext cx="516255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2" name="Text Box 3"/>
          <p:cNvSpPr txBox="1">
            <a:spLocks noChangeArrowheads="1"/>
          </p:cNvSpPr>
          <p:nvPr/>
        </p:nvSpPr>
        <p:spPr bwMode="auto">
          <a:xfrm>
            <a:off x="1219200" y="762000"/>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Hydrology&gt;Culvert Calculator…</a:t>
            </a:r>
          </a:p>
        </p:txBody>
      </p:sp>
      <p:sp>
        <p:nvSpPr>
          <p:cNvPr id="27653" name="AutoShape 5" descr="rise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27651" name="Object 6"/>
          <p:cNvGraphicFramePr>
            <a:graphicFrameLocks noChangeAspect="1"/>
          </p:cNvGraphicFramePr>
          <p:nvPr/>
        </p:nvGraphicFramePr>
        <p:xfrm>
          <a:off x="5386388" y="5003800"/>
          <a:ext cx="3452812" cy="1854200"/>
        </p:xfrm>
        <a:graphic>
          <a:graphicData uri="http://schemas.openxmlformats.org/presentationml/2006/ole">
            <mc:AlternateContent xmlns:mc="http://schemas.openxmlformats.org/markup-compatibility/2006">
              <mc:Choice xmlns:v="urn:schemas-microsoft-com:vml" Requires="v">
                <p:oleObj spid="_x0000_s27657" name="Bitmap Image" r:id="rId5" imgW="4772691" imgH="2561905" progId="Paint.Picture">
                  <p:embed/>
                </p:oleObj>
              </mc:Choice>
              <mc:Fallback>
                <p:oleObj name="Bitmap Image" r:id="rId5" imgW="4772691" imgH="2561905" progId="Paint.Pictur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6388" y="5003800"/>
                        <a:ext cx="3452812"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3" name="Text Box 7"/>
          <p:cNvSpPr txBox="1">
            <a:spLocks noChangeArrowheads="1"/>
          </p:cNvSpPr>
          <p:nvPr/>
        </p:nvSpPr>
        <p:spPr bwMode="auto">
          <a:xfrm>
            <a:off x="4419600" y="838200"/>
            <a:ext cx="4495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محاسبه گر كالورت</a:t>
            </a:r>
            <a:endParaRPr lang="en-US" sz="2400" b="1">
              <a:latin typeface="Arial" charset="0"/>
              <a:cs typeface="Zar" pitchFamily="2" charset="-78"/>
            </a:endParaRPr>
          </a:p>
        </p:txBody>
      </p:sp>
      <p:sp>
        <p:nvSpPr>
          <p:cNvPr id="27655" name="TextBox 8"/>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7"/>
              </a:rPr>
              <a:t>www.parstraffic.com</a:t>
            </a:r>
            <a:endParaRPr lang="en-US" b="1">
              <a:solidFill>
                <a:srgbClr val="FF0000"/>
              </a:solidFill>
            </a:endParaRPr>
          </a:p>
          <a:p>
            <a:pPr eaLnBrk="1" hangingPunct="1"/>
            <a:r>
              <a:rPr lang="en-US" b="1">
                <a:solidFill>
                  <a:srgbClr val="FF0000"/>
                </a:solidFill>
                <a:hlinkClick r:id="rId8"/>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3"/>
          <p:cNvSpPr txBox="1">
            <a:spLocks noChangeArrowheads="1"/>
          </p:cNvSpPr>
          <p:nvPr/>
        </p:nvSpPr>
        <p:spPr bwMode="auto">
          <a:xfrm>
            <a:off x="1219200" y="838200"/>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Hydrology&gt;Orifice Calculator…</a:t>
            </a:r>
          </a:p>
        </p:txBody>
      </p:sp>
      <p:graphicFrame>
        <p:nvGraphicFramePr>
          <p:cNvPr id="28674" name="Object 4"/>
          <p:cNvGraphicFramePr>
            <a:graphicFrameLocks noChangeAspect="1"/>
          </p:cNvGraphicFramePr>
          <p:nvPr/>
        </p:nvGraphicFramePr>
        <p:xfrm>
          <a:off x="4876800" y="4575175"/>
          <a:ext cx="4267200" cy="2282825"/>
        </p:xfrm>
        <a:graphic>
          <a:graphicData uri="http://schemas.openxmlformats.org/presentationml/2006/ole">
            <mc:AlternateContent xmlns:mc="http://schemas.openxmlformats.org/markup-compatibility/2006">
              <mc:Choice xmlns:v="urn:schemas-microsoft-com:vml" Requires="v">
                <p:oleObj spid="_x0000_s28680" name="Bitmap Image" r:id="rId3" imgW="4753639" imgH="2542857" progId="Paint.Picture">
                  <p:embed/>
                </p:oleObj>
              </mc:Choice>
              <mc:Fallback>
                <p:oleObj name="Bitmap Image" r:id="rId3" imgW="4753639" imgH="2542857"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575175"/>
                        <a:ext cx="4267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5"/>
          <p:cNvGraphicFramePr>
            <a:graphicFrameLocks noChangeAspect="1"/>
          </p:cNvGraphicFramePr>
          <p:nvPr/>
        </p:nvGraphicFramePr>
        <p:xfrm>
          <a:off x="6096000" y="3657600"/>
          <a:ext cx="2209800" cy="752475"/>
        </p:xfrm>
        <a:graphic>
          <a:graphicData uri="http://schemas.openxmlformats.org/presentationml/2006/ole">
            <mc:AlternateContent xmlns:mc="http://schemas.openxmlformats.org/markup-compatibility/2006">
              <mc:Choice xmlns:v="urn:schemas-microsoft-com:vml" Requires="v">
                <p:oleObj spid="_x0000_s28681" name="Bitmap Image" r:id="rId5" imgW="1286055" imgH="438095" progId="Paint.Picture">
                  <p:embed/>
                </p:oleObj>
              </mc:Choice>
              <mc:Fallback>
                <p:oleObj name="Bitmap Image" r:id="rId5" imgW="1286055" imgH="438095"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657600"/>
                        <a:ext cx="220980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6" name="Object 6"/>
          <p:cNvGraphicFramePr>
            <a:graphicFrameLocks noChangeAspect="1"/>
          </p:cNvGraphicFramePr>
          <p:nvPr/>
        </p:nvGraphicFramePr>
        <p:xfrm>
          <a:off x="990600" y="1295400"/>
          <a:ext cx="4876800" cy="3200400"/>
        </p:xfrm>
        <a:graphic>
          <a:graphicData uri="http://schemas.openxmlformats.org/presentationml/2006/ole">
            <mc:AlternateContent xmlns:mc="http://schemas.openxmlformats.org/markup-compatibility/2006">
              <mc:Choice xmlns:v="urn:schemas-microsoft-com:vml" Requires="v">
                <p:oleObj spid="_x0000_s28682" name="Bitmap Image" r:id="rId7" imgW="4877481" imgH="3200000" progId="Paint.Picture">
                  <p:embed/>
                </p:oleObj>
              </mc:Choice>
              <mc:Fallback>
                <p:oleObj name="Bitmap Image" r:id="rId7" imgW="4877481" imgH="3200000" progId="Paint.Picture">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1295400"/>
                        <a:ext cx="4876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9" name="Text Box 7"/>
          <p:cNvSpPr txBox="1">
            <a:spLocks noChangeArrowheads="1"/>
          </p:cNvSpPr>
          <p:nvPr/>
        </p:nvSpPr>
        <p:spPr bwMode="auto">
          <a:xfrm>
            <a:off x="4419600" y="838200"/>
            <a:ext cx="4495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محاسبه كننده روزنه ها</a:t>
            </a:r>
            <a:endParaRPr lang="en-US" sz="2400" b="1">
              <a:latin typeface="Arial" charset="0"/>
              <a:cs typeface="Zar" pitchFamily="2" charset="-78"/>
            </a:endParaRPr>
          </a:p>
        </p:txBody>
      </p:sp>
      <p:sp>
        <p:nvSpPr>
          <p:cNvPr id="28679" name="TextBox 8"/>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9"/>
              </a:rPr>
              <a:t>www.parstraffic.com</a:t>
            </a:r>
            <a:endParaRPr lang="en-US" b="1">
              <a:solidFill>
                <a:srgbClr val="FF0000"/>
              </a:solidFill>
            </a:endParaRPr>
          </a:p>
          <a:p>
            <a:pPr eaLnBrk="1" hangingPunct="1"/>
            <a:r>
              <a:rPr lang="en-US" b="1">
                <a:solidFill>
                  <a:srgbClr val="FF0000"/>
                </a:solidFill>
                <a:hlinkClick r:id="rId10"/>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990600" y="838200"/>
          <a:ext cx="3249613" cy="3543300"/>
        </p:xfrm>
        <a:graphic>
          <a:graphicData uri="http://schemas.openxmlformats.org/presentationml/2006/ole">
            <mc:AlternateContent xmlns:mc="http://schemas.openxmlformats.org/markup-compatibility/2006">
              <mc:Choice xmlns:v="urn:schemas-microsoft-com:vml" Requires="v">
                <p:oleObj spid="_x0000_s29704" name="Bitmap Image" r:id="rId3" imgW="3247619" imgH="3543795" progId="Paint.Picture">
                  <p:embed/>
                </p:oleObj>
              </mc:Choice>
              <mc:Fallback>
                <p:oleObj name="Bitmap Image" r:id="rId3" imgW="3247619" imgH="3543795"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838200"/>
                        <a:ext cx="3249613"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4267200" y="4352925"/>
          <a:ext cx="4581525" cy="2505075"/>
        </p:xfrm>
        <a:graphic>
          <a:graphicData uri="http://schemas.openxmlformats.org/presentationml/2006/ole">
            <mc:AlternateContent xmlns:mc="http://schemas.openxmlformats.org/markup-compatibility/2006">
              <mc:Choice xmlns:v="urn:schemas-microsoft-com:vml" Requires="v">
                <p:oleObj spid="_x0000_s29705" name="Bitmap Image" r:id="rId5" imgW="4580952" imgH="2505425" progId="Paint.Picture">
                  <p:embed/>
                </p:oleObj>
              </mc:Choice>
              <mc:Fallback>
                <p:oleObj name="Bitmap Image" r:id="rId5" imgW="4580952" imgH="2505425"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4352925"/>
                        <a:ext cx="458152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0" name="AutoShape 4"/>
          <p:cNvSpPr>
            <a:spLocks noChangeArrowheads="1"/>
          </p:cNvSpPr>
          <p:nvPr/>
        </p:nvSpPr>
        <p:spPr bwMode="auto">
          <a:xfrm rot="1015645">
            <a:off x="1600200" y="4419600"/>
            <a:ext cx="2743200" cy="152400"/>
          </a:xfrm>
          <a:custGeom>
            <a:avLst/>
            <a:gdLst>
              <a:gd name="T0" fmla="*/ 2057400 w 21600"/>
              <a:gd name="T1" fmla="*/ 0 h 21600"/>
              <a:gd name="T2" fmla="*/ 0 w 21600"/>
              <a:gd name="T3" fmla="*/ 76200 h 21600"/>
              <a:gd name="T4" fmla="*/ 2057400 w 21600"/>
              <a:gd name="T5" fmla="*/ 152400 h 21600"/>
              <a:gd name="T6" fmla="*/ 2743200 w 21600"/>
              <a:gd name="T7" fmla="*/ 762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9701" name="Text Box 5"/>
          <p:cNvSpPr txBox="1">
            <a:spLocks noChangeArrowheads="1"/>
          </p:cNvSpPr>
          <p:nvPr/>
        </p:nvSpPr>
        <p:spPr bwMode="auto">
          <a:xfrm>
            <a:off x="4267200" y="1752600"/>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Hydrology&gt;Runoff&gt;Rainfall Frequency</a:t>
            </a:r>
          </a:p>
        </p:txBody>
      </p:sp>
      <p:sp>
        <p:nvSpPr>
          <p:cNvPr id="67590" name="Text Box 6"/>
          <p:cNvSpPr txBox="1">
            <a:spLocks noChangeArrowheads="1"/>
          </p:cNvSpPr>
          <p:nvPr/>
        </p:nvSpPr>
        <p:spPr bwMode="auto">
          <a:xfrm>
            <a:off x="4419600" y="838200"/>
            <a:ext cx="4495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شدت بارندگي در دوره بازگشت مختلف</a:t>
            </a:r>
            <a:endParaRPr lang="en-US" sz="2400" b="1">
              <a:latin typeface="Arial" charset="0"/>
              <a:cs typeface="Zar" pitchFamily="2" charset="-78"/>
            </a:endParaRPr>
          </a:p>
        </p:txBody>
      </p:sp>
      <p:sp>
        <p:nvSpPr>
          <p:cNvPr id="29703" name="TextBox 8"/>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7"/>
              </a:rPr>
              <a:t>www.parstraffic.com</a:t>
            </a:r>
            <a:endParaRPr lang="en-US" b="1">
              <a:solidFill>
                <a:srgbClr val="FF0000"/>
              </a:solidFill>
            </a:endParaRPr>
          </a:p>
          <a:p>
            <a:pPr eaLnBrk="1" hangingPunct="1"/>
            <a:r>
              <a:rPr lang="en-US" b="1">
                <a:solidFill>
                  <a:srgbClr val="FF0000"/>
                </a:solidFill>
                <a:hlinkClick r:id="rId8"/>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nvGraphicFramePr>
        <p:xfrm>
          <a:off x="1143000" y="1981200"/>
          <a:ext cx="7848600" cy="4705350"/>
        </p:xfrm>
        <a:graphic>
          <a:graphicData uri="http://schemas.openxmlformats.org/presentationml/2006/ole">
            <mc:AlternateContent xmlns:mc="http://schemas.openxmlformats.org/markup-compatibility/2006">
              <mc:Choice xmlns:v="urn:schemas-microsoft-com:vml" Requires="v">
                <p:oleObj spid="_x0000_s30725" name="Bitmap Image" r:id="rId3" imgW="4304762" imgH="2580952" progId="Paint.Picture">
                  <p:embed/>
                </p:oleObj>
              </mc:Choice>
              <mc:Fallback>
                <p:oleObj name="Bitmap Image" r:id="rId3" imgW="4304762" imgH="2580952"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981200"/>
                        <a:ext cx="784860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3" name="Text Box 3"/>
          <p:cNvSpPr txBox="1">
            <a:spLocks noChangeArrowheads="1"/>
          </p:cNvSpPr>
          <p:nvPr/>
        </p:nvSpPr>
        <p:spPr bwMode="auto">
          <a:xfrm>
            <a:off x="2209800" y="1524000"/>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Hydrology&gt;Runoff&gt; SCS Curve Number Editor...</a:t>
            </a:r>
          </a:p>
        </p:txBody>
      </p:sp>
      <p:sp>
        <p:nvSpPr>
          <p:cNvPr id="66564" name="Text Box 4"/>
          <p:cNvSpPr txBox="1">
            <a:spLocks noChangeArrowheads="1"/>
          </p:cNvSpPr>
          <p:nvPr/>
        </p:nvSpPr>
        <p:spPr bwMode="auto">
          <a:xfrm>
            <a:off x="4953000" y="838200"/>
            <a:ext cx="39624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ويرايش شماره منحني (</a:t>
            </a:r>
            <a:r>
              <a:rPr lang="en-US" sz="2400" b="1">
                <a:latin typeface="Arial" charset="0"/>
                <a:cs typeface="Zar" pitchFamily="2" charset="-78"/>
              </a:rPr>
              <a:t>CN</a:t>
            </a:r>
            <a:r>
              <a:rPr lang="fa-IR" sz="2400" b="1">
                <a:latin typeface="Arial" charset="0"/>
                <a:cs typeface="Zar" pitchFamily="2" charset="-78"/>
              </a:rPr>
              <a:t>)</a:t>
            </a:r>
            <a:endParaRPr lang="en-US" sz="2400" b="1">
              <a:latin typeface="Arial" charset="0"/>
              <a:cs typeface="Zar"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4"/>
          <p:cNvGraphicFramePr>
            <a:graphicFrameLocks noChangeAspect="1"/>
          </p:cNvGraphicFramePr>
          <p:nvPr/>
        </p:nvGraphicFramePr>
        <p:xfrm>
          <a:off x="2133600" y="1676400"/>
          <a:ext cx="4905375" cy="4953000"/>
        </p:xfrm>
        <a:graphic>
          <a:graphicData uri="http://schemas.openxmlformats.org/presentationml/2006/ole">
            <mc:AlternateContent xmlns:mc="http://schemas.openxmlformats.org/markup-compatibility/2006">
              <mc:Choice xmlns:v="urn:schemas-microsoft-com:vml" Requires="v">
                <p:oleObj spid="_x0000_s31749" name="Bitmap Image" r:id="rId3" imgW="3924848" imgH="3962953" progId="Paint.Picture">
                  <p:embed/>
                </p:oleObj>
              </mc:Choice>
              <mc:Fallback>
                <p:oleObj name="Bitmap Image" r:id="rId3" imgW="3924848" imgH="3962953"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676400"/>
                        <a:ext cx="490537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7" name="Text Box 5"/>
          <p:cNvSpPr txBox="1">
            <a:spLocks noChangeArrowheads="1"/>
          </p:cNvSpPr>
          <p:nvPr/>
        </p:nvSpPr>
        <p:spPr bwMode="auto">
          <a:xfrm>
            <a:off x="1676400" y="1219200"/>
            <a:ext cx="640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Hydrology&gt;Runoff&gt;Composite Runoff Curve Number</a:t>
            </a:r>
          </a:p>
        </p:txBody>
      </p:sp>
      <p:sp>
        <p:nvSpPr>
          <p:cNvPr id="73734" name="Text Box 6"/>
          <p:cNvSpPr txBox="1">
            <a:spLocks noChangeArrowheads="1"/>
          </p:cNvSpPr>
          <p:nvPr/>
        </p:nvSpPr>
        <p:spPr bwMode="auto">
          <a:xfrm>
            <a:off x="4953000" y="838200"/>
            <a:ext cx="39624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شماره منحني تركيبي</a:t>
            </a:r>
            <a:endParaRPr lang="en-US" sz="2400" b="1">
              <a:latin typeface="Arial" charset="0"/>
              <a:cs typeface="Zar"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4"/>
          <p:cNvGraphicFramePr>
            <a:graphicFrameLocks noChangeAspect="1"/>
          </p:cNvGraphicFramePr>
          <p:nvPr/>
        </p:nvGraphicFramePr>
        <p:xfrm>
          <a:off x="1524000" y="1600200"/>
          <a:ext cx="5486400" cy="2333625"/>
        </p:xfrm>
        <a:graphic>
          <a:graphicData uri="http://schemas.openxmlformats.org/presentationml/2006/ole">
            <mc:AlternateContent xmlns:mc="http://schemas.openxmlformats.org/markup-compatibility/2006">
              <mc:Choice xmlns:v="urn:schemas-microsoft-com:vml" Requires="v">
                <p:oleObj spid="_x0000_s32776" name="Bitmap Image" r:id="rId3" imgW="5485714" imgH="2333333" progId="Paint.Picture">
                  <p:embed/>
                </p:oleObj>
              </mc:Choice>
              <mc:Fallback>
                <p:oleObj name="Bitmap Image" r:id="rId3" imgW="5485714" imgH="2333333"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00200"/>
                        <a:ext cx="54864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5"/>
          <p:cNvGraphicFramePr>
            <a:graphicFrameLocks noChangeAspect="1"/>
          </p:cNvGraphicFramePr>
          <p:nvPr/>
        </p:nvGraphicFramePr>
        <p:xfrm>
          <a:off x="1524000" y="4648200"/>
          <a:ext cx="5457825" cy="2019300"/>
        </p:xfrm>
        <a:graphic>
          <a:graphicData uri="http://schemas.openxmlformats.org/presentationml/2006/ole">
            <mc:AlternateContent xmlns:mc="http://schemas.openxmlformats.org/markup-compatibility/2006">
              <mc:Choice xmlns:v="urn:schemas-microsoft-com:vml" Requires="v">
                <p:oleObj spid="_x0000_s32777" name="Bitmap Image" r:id="rId5" imgW="5458587" imgH="2019048" progId="Paint.Picture">
                  <p:embed/>
                </p:oleObj>
              </mc:Choice>
              <mc:Fallback>
                <p:oleObj name="Bitmap Image" r:id="rId5" imgW="5458587" imgH="2019048"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4648200"/>
                        <a:ext cx="5457825"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2" name="Text Box 6"/>
          <p:cNvSpPr txBox="1">
            <a:spLocks noChangeArrowheads="1"/>
          </p:cNvSpPr>
          <p:nvPr/>
        </p:nvSpPr>
        <p:spPr bwMode="auto">
          <a:xfrm>
            <a:off x="1524000" y="114300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Hydrology&gt;Runoff&gt; Time of concentration</a:t>
            </a:r>
          </a:p>
        </p:txBody>
      </p:sp>
      <p:sp>
        <p:nvSpPr>
          <p:cNvPr id="32773" name="Text Box 7"/>
          <p:cNvSpPr txBox="1">
            <a:spLocks noChangeArrowheads="1"/>
          </p:cNvSpPr>
          <p:nvPr/>
        </p:nvSpPr>
        <p:spPr bwMode="auto">
          <a:xfrm>
            <a:off x="1828800" y="4114800"/>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Hydrology&gt;Runoff&gt; Time of Travel</a:t>
            </a:r>
          </a:p>
        </p:txBody>
      </p:sp>
      <p:sp>
        <p:nvSpPr>
          <p:cNvPr id="74760" name="Text Box 8"/>
          <p:cNvSpPr txBox="1">
            <a:spLocks noChangeArrowheads="1"/>
          </p:cNvSpPr>
          <p:nvPr/>
        </p:nvSpPr>
        <p:spPr bwMode="auto">
          <a:xfrm>
            <a:off x="4953000" y="838200"/>
            <a:ext cx="39624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زمان تمركز</a:t>
            </a:r>
            <a:endParaRPr lang="en-US" sz="2400" b="1">
              <a:latin typeface="Arial" charset="0"/>
              <a:cs typeface="Zar" pitchFamily="2" charset="-78"/>
            </a:endParaRPr>
          </a:p>
        </p:txBody>
      </p:sp>
      <p:sp>
        <p:nvSpPr>
          <p:cNvPr id="74761" name="Text Box 9"/>
          <p:cNvSpPr txBox="1">
            <a:spLocks noChangeArrowheads="1"/>
          </p:cNvSpPr>
          <p:nvPr/>
        </p:nvSpPr>
        <p:spPr bwMode="auto">
          <a:xfrm>
            <a:off x="4953000" y="3962400"/>
            <a:ext cx="39624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زمان پيمايش</a:t>
            </a:r>
            <a:endParaRPr lang="en-US" sz="2400" b="1">
              <a:latin typeface="Arial" charset="0"/>
              <a:cs typeface="Zar"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4"/>
          <p:cNvGraphicFramePr>
            <a:graphicFrameLocks noChangeAspect="1"/>
          </p:cNvGraphicFramePr>
          <p:nvPr/>
        </p:nvGraphicFramePr>
        <p:xfrm>
          <a:off x="1447800" y="2362200"/>
          <a:ext cx="6057900" cy="4229100"/>
        </p:xfrm>
        <a:graphic>
          <a:graphicData uri="http://schemas.openxmlformats.org/presentationml/2006/ole">
            <mc:AlternateContent xmlns:mc="http://schemas.openxmlformats.org/markup-compatibility/2006">
              <mc:Choice xmlns:v="urn:schemas-microsoft-com:vml" Requires="v">
                <p:oleObj spid="_x0000_s33797" name="Bitmap Image" r:id="rId3" imgW="5144218" imgH="3591426" progId="Paint.Picture">
                  <p:embed/>
                </p:oleObj>
              </mc:Choice>
              <mc:Fallback>
                <p:oleObj name="Bitmap Image" r:id="rId3" imgW="5144218" imgH="3591426"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362200"/>
                        <a:ext cx="60579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5" name="Text Box 5"/>
          <p:cNvSpPr txBox="1">
            <a:spLocks noChangeArrowheads="1"/>
          </p:cNvSpPr>
          <p:nvPr/>
        </p:nvSpPr>
        <p:spPr bwMode="auto">
          <a:xfrm>
            <a:off x="1981200" y="1828800"/>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Hydrology&gt;Runoff&gt; Rational Method</a:t>
            </a:r>
          </a:p>
        </p:txBody>
      </p:sp>
      <p:sp>
        <p:nvSpPr>
          <p:cNvPr id="75782" name="Text Box 6"/>
          <p:cNvSpPr txBox="1">
            <a:spLocks noChangeArrowheads="1"/>
          </p:cNvSpPr>
          <p:nvPr/>
        </p:nvSpPr>
        <p:spPr bwMode="auto">
          <a:xfrm>
            <a:off x="4953000" y="838200"/>
            <a:ext cx="39624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روش منطقي (استدلالي)</a:t>
            </a:r>
            <a:endParaRPr lang="en-US" sz="2400" b="1">
              <a:latin typeface="Arial" charset="0"/>
              <a:cs typeface="Zar"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4"/>
          <p:cNvGraphicFramePr>
            <a:graphicFrameLocks noChangeAspect="1"/>
          </p:cNvGraphicFramePr>
          <p:nvPr/>
        </p:nvGraphicFramePr>
        <p:xfrm>
          <a:off x="1447800" y="1752600"/>
          <a:ext cx="7162800" cy="4937125"/>
        </p:xfrm>
        <a:graphic>
          <a:graphicData uri="http://schemas.openxmlformats.org/presentationml/2006/ole">
            <mc:AlternateContent xmlns:mc="http://schemas.openxmlformats.org/markup-compatibility/2006">
              <mc:Choice xmlns:v="urn:schemas-microsoft-com:vml" Requires="v">
                <p:oleObj spid="_x0000_s34821" name="Bitmap Image" r:id="rId3" imgW="5361905" imgH="3696216" progId="Paint.Picture">
                  <p:embed/>
                </p:oleObj>
              </mc:Choice>
              <mc:Fallback>
                <p:oleObj name="Bitmap Image" r:id="rId3" imgW="5361905" imgH="3696216"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752600"/>
                        <a:ext cx="71628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19" name="Text Box 6"/>
          <p:cNvSpPr txBox="1">
            <a:spLocks noChangeArrowheads="1"/>
          </p:cNvSpPr>
          <p:nvPr/>
        </p:nvSpPr>
        <p:spPr bwMode="auto">
          <a:xfrm>
            <a:off x="2057400" y="1371600"/>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Hydrology&gt;Runoff&gt; TR-55 Graphical  Method…</a:t>
            </a:r>
          </a:p>
        </p:txBody>
      </p:sp>
      <p:sp>
        <p:nvSpPr>
          <p:cNvPr id="76807" name="Text Box 7"/>
          <p:cNvSpPr txBox="1">
            <a:spLocks noChangeArrowheads="1"/>
          </p:cNvSpPr>
          <p:nvPr/>
        </p:nvSpPr>
        <p:spPr bwMode="auto">
          <a:xfrm>
            <a:off x="3733800" y="838200"/>
            <a:ext cx="51816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روش هيدروگراف گرافيكي </a:t>
            </a:r>
            <a:r>
              <a:rPr lang="en-US" sz="2400" b="1">
                <a:latin typeface="Arial" charset="0"/>
                <a:cs typeface="Zar" pitchFamily="2" charset="-78"/>
              </a:rPr>
              <a:t>TR-55</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7"/>
          <p:cNvGraphicFramePr>
            <a:graphicFrameLocks noChangeAspect="1"/>
          </p:cNvGraphicFramePr>
          <p:nvPr/>
        </p:nvGraphicFramePr>
        <p:xfrm>
          <a:off x="4876800" y="4038600"/>
          <a:ext cx="3962400" cy="2546350"/>
        </p:xfrm>
        <a:graphic>
          <a:graphicData uri="http://schemas.openxmlformats.org/presentationml/2006/ole">
            <mc:AlternateContent xmlns:mc="http://schemas.openxmlformats.org/markup-compatibility/2006">
              <mc:Choice xmlns:v="urn:schemas-microsoft-com:vml" Requires="v">
                <p:oleObj spid="_x0000_s35847" name="Chart" r:id="rId3" imgW="4667354" imgH="2819304" progId="Excel.Chart.8">
                  <p:embed/>
                </p:oleObj>
              </mc:Choice>
              <mc:Fallback>
                <p:oleObj name="Chart" r:id="rId3" imgW="4667354" imgH="2819304" progId="Excel.Chart.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038600"/>
                        <a:ext cx="3962400" cy="25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8"/>
          <p:cNvGraphicFramePr>
            <a:graphicFrameLocks noChangeAspect="1"/>
          </p:cNvGraphicFramePr>
          <p:nvPr/>
        </p:nvGraphicFramePr>
        <p:xfrm>
          <a:off x="685800" y="4038600"/>
          <a:ext cx="4038600" cy="2590800"/>
        </p:xfrm>
        <a:graphic>
          <a:graphicData uri="http://schemas.openxmlformats.org/presentationml/2006/ole">
            <mc:AlternateContent xmlns:mc="http://schemas.openxmlformats.org/markup-compatibility/2006">
              <mc:Choice xmlns:v="urn:schemas-microsoft-com:vml" Requires="v">
                <p:oleObj spid="_x0000_s35848" name="Chart" r:id="rId5" imgW="4667354" imgH="2819304" progId="Excel.Chart.8">
                  <p:embed/>
                </p:oleObj>
              </mc:Choice>
              <mc:Fallback>
                <p:oleObj name="Chart" r:id="rId5" imgW="4667354" imgH="2819304" progId="Excel.Chart.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038600"/>
                        <a:ext cx="4038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9"/>
          <p:cNvGraphicFramePr>
            <a:graphicFrameLocks noChangeAspect="1"/>
          </p:cNvGraphicFramePr>
          <p:nvPr/>
        </p:nvGraphicFramePr>
        <p:xfrm>
          <a:off x="609600" y="1447800"/>
          <a:ext cx="4114800" cy="2486025"/>
        </p:xfrm>
        <a:graphic>
          <a:graphicData uri="http://schemas.openxmlformats.org/presentationml/2006/ole">
            <mc:AlternateContent xmlns:mc="http://schemas.openxmlformats.org/markup-compatibility/2006">
              <mc:Choice xmlns:v="urn:schemas-microsoft-com:vml" Requires="v">
                <p:oleObj spid="_x0000_s35849" name="Chart" r:id="rId7" imgW="4667354" imgH="2819304" progId="Excel.Chart.8">
                  <p:embed/>
                </p:oleObj>
              </mc:Choice>
              <mc:Fallback>
                <p:oleObj name="Chart" r:id="rId7" imgW="4667354" imgH="2819304" progId="Excel.Chart.8">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447800"/>
                        <a:ext cx="41148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5" name="Object 10"/>
          <p:cNvGraphicFramePr>
            <a:graphicFrameLocks noChangeAspect="1"/>
          </p:cNvGraphicFramePr>
          <p:nvPr/>
        </p:nvGraphicFramePr>
        <p:xfrm>
          <a:off x="4800600" y="1447800"/>
          <a:ext cx="4038600" cy="2439988"/>
        </p:xfrm>
        <a:graphic>
          <a:graphicData uri="http://schemas.openxmlformats.org/presentationml/2006/ole">
            <mc:AlternateContent xmlns:mc="http://schemas.openxmlformats.org/markup-compatibility/2006">
              <mc:Choice xmlns:v="urn:schemas-microsoft-com:vml" Requires="v">
                <p:oleObj spid="_x0000_s35850" name="Chart" r:id="rId9" imgW="4667354" imgH="2819304" progId="Excel.Chart.8">
                  <p:embed/>
                </p:oleObj>
              </mc:Choice>
              <mc:Fallback>
                <p:oleObj name="Chart" r:id="rId9" imgW="4667354" imgH="2819304" progId="Excel.Chart.8">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1447800"/>
                        <a:ext cx="4038600" cy="243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6" name="Text Box 11"/>
          <p:cNvSpPr txBox="1">
            <a:spLocks noChangeArrowheads="1"/>
          </p:cNvSpPr>
          <p:nvPr/>
        </p:nvSpPr>
        <p:spPr bwMode="auto">
          <a:xfrm>
            <a:off x="3124200" y="9144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b="1">
                <a:cs typeface="Zar" pitchFamily="2" charset="-78"/>
              </a:rPr>
              <a:t>تيپ رگبارها</a:t>
            </a:r>
            <a:endParaRPr lang="en-US" b="1">
              <a:cs typeface="Zar"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WordArt 4"/>
          <p:cNvSpPr>
            <a:spLocks noChangeArrowheads="1" noChangeShapeType="1" noTextEdit="1"/>
          </p:cNvSpPr>
          <p:nvPr/>
        </p:nvSpPr>
        <p:spPr bwMode="auto">
          <a:xfrm rot="-1061675">
            <a:off x="3505200" y="990600"/>
            <a:ext cx="3021013" cy="865188"/>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rtl="1">
              <a:defRPr/>
            </a:pPr>
            <a:r>
              <a:rPr lang="fa-IR" sz="3600" kern="10">
                <a:ln w="9525">
                  <a:round/>
                  <a:headEnd/>
                  <a:tailEnd/>
                </a:ln>
                <a:solidFill>
                  <a:srgbClr val="FF6600">
                    <a:alpha val="89999"/>
                  </a:srgbClr>
                </a:solidFill>
                <a:latin typeface="Arial Black"/>
                <a:cs typeface="Arial" charset="0"/>
              </a:rPr>
              <a:t>شروع كار با </a:t>
            </a:r>
            <a:r>
              <a:rPr lang="en-US" sz="3600" kern="10">
                <a:ln w="9525">
                  <a:round/>
                  <a:headEnd/>
                  <a:tailEnd/>
                </a:ln>
                <a:solidFill>
                  <a:srgbClr val="FF6600">
                    <a:alpha val="89999"/>
                  </a:srgbClr>
                </a:solidFill>
                <a:latin typeface="Arial Black"/>
                <a:cs typeface="Arial" charset="0"/>
              </a:rPr>
              <a:t>CAdLand</a:t>
            </a:r>
          </a:p>
        </p:txBody>
      </p:sp>
      <p:sp>
        <p:nvSpPr>
          <p:cNvPr id="58371" name="Text Box 6"/>
          <p:cNvSpPr txBox="1">
            <a:spLocks noChangeArrowheads="1"/>
          </p:cNvSpPr>
          <p:nvPr/>
        </p:nvSpPr>
        <p:spPr bwMode="auto">
          <a:xfrm>
            <a:off x="685800" y="2314575"/>
            <a:ext cx="8458200" cy="4543425"/>
          </a:xfrm>
          <a:prstGeom prst="rect">
            <a:avLst/>
          </a:prstGeom>
          <a:noFill/>
          <a:ln w="57150" cmpd="thinThick">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Clr>
                <a:srgbClr val="FF3300"/>
              </a:buClr>
              <a:buFont typeface="Wingdings" panose="05000000000000000000" pitchFamily="2" charset="2"/>
              <a:buChar char="ü"/>
            </a:pPr>
            <a:r>
              <a:rPr lang="fa-IR" sz="3600" b="1">
                <a:cs typeface="Zar" pitchFamily="2" charset="-78"/>
              </a:rPr>
              <a:t>1- نصب اتوكد 2006 تا 2008</a:t>
            </a:r>
          </a:p>
          <a:p>
            <a:pPr algn="r" rtl="1" eaLnBrk="1" hangingPunct="1">
              <a:spcBef>
                <a:spcPct val="50000"/>
              </a:spcBef>
              <a:buClr>
                <a:srgbClr val="FF3300"/>
              </a:buClr>
              <a:buFont typeface="Wingdings" panose="05000000000000000000" pitchFamily="2" charset="2"/>
              <a:buChar char="ü"/>
            </a:pPr>
            <a:r>
              <a:rPr lang="fa-IR" sz="3600" b="1">
                <a:cs typeface="Zar" pitchFamily="2" charset="-78"/>
              </a:rPr>
              <a:t>2-نصب </a:t>
            </a:r>
            <a:r>
              <a:rPr lang="en-US" sz="3600" b="1">
                <a:cs typeface="Zar" pitchFamily="2" charset="-78"/>
              </a:rPr>
              <a:t>Auto Cad Land development</a:t>
            </a:r>
            <a:endParaRPr lang="fa-IR" sz="3600" b="1">
              <a:cs typeface="Zar" pitchFamily="2" charset="-78"/>
            </a:endParaRPr>
          </a:p>
          <a:p>
            <a:pPr algn="r" rtl="1" eaLnBrk="1" hangingPunct="1">
              <a:spcBef>
                <a:spcPct val="50000"/>
              </a:spcBef>
              <a:buClr>
                <a:srgbClr val="FF3300"/>
              </a:buClr>
              <a:buFont typeface="Wingdings" panose="05000000000000000000" pitchFamily="2" charset="2"/>
              <a:buChar char="ü"/>
            </a:pPr>
            <a:r>
              <a:rPr lang="fa-IR" sz="3600" b="1">
                <a:cs typeface="Zar" pitchFamily="2" charset="-78"/>
              </a:rPr>
              <a:t>3-نصب </a:t>
            </a:r>
            <a:r>
              <a:rPr lang="en-US" sz="3600" b="1"/>
              <a:t>Auto Cad Design</a:t>
            </a:r>
            <a:r>
              <a:rPr lang="en-US" sz="3600"/>
              <a:t> </a:t>
            </a:r>
          </a:p>
          <a:p>
            <a:pPr algn="r" rtl="1" eaLnBrk="1" hangingPunct="1">
              <a:spcBef>
                <a:spcPct val="50000"/>
              </a:spcBef>
              <a:buClr>
                <a:srgbClr val="FF3300"/>
              </a:buClr>
              <a:buFont typeface="Wingdings" panose="05000000000000000000" pitchFamily="2" charset="2"/>
              <a:buChar char="ü"/>
            </a:pPr>
            <a:r>
              <a:rPr lang="fa-IR" sz="3600" b="1">
                <a:cs typeface="Zar" pitchFamily="2" charset="-78"/>
              </a:rPr>
              <a:t>4- رفتن به منو </a:t>
            </a:r>
            <a:r>
              <a:rPr lang="en-US" sz="3600" b="1">
                <a:cs typeface="Zar" pitchFamily="2" charset="-78"/>
              </a:rPr>
              <a:t>Projects</a:t>
            </a:r>
            <a:r>
              <a:rPr lang="fa-IR" sz="3600" b="1">
                <a:cs typeface="Zar" pitchFamily="2" charset="-78"/>
              </a:rPr>
              <a:t> و انتخاب گزينه </a:t>
            </a:r>
            <a:r>
              <a:rPr lang="en-US" sz="3600" b="1">
                <a:cs typeface="Zar" pitchFamily="2" charset="-78"/>
              </a:rPr>
              <a:t>Menu pallets</a:t>
            </a:r>
          </a:p>
          <a:p>
            <a:pPr algn="r" rtl="1" eaLnBrk="1" hangingPunct="1">
              <a:spcBef>
                <a:spcPct val="50000"/>
              </a:spcBef>
              <a:buClr>
                <a:srgbClr val="FF3300"/>
              </a:buClr>
              <a:buFont typeface="Wingdings" panose="05000000000000000000" pitchFamily="2" charset="2"/>
              <a:buChar char="ü"/>
            </a:pPr>
            <a:r>
              <a:rPr lang="fa-IR" sz="3600" b="1">
                <a:cs typeface="Zar" pitchFamily="2" charset="-78"/>
              </a:rPr>
              <a:t>5- فعال كردن منوهاي مورد نياز</a:t>
            </a:r>
            <a:endParaRPr lang="en-US" sz="3600" b="1">
              <a:cs typeface="Zar"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4"/>
          <p:cNvGraphicFramePr>
            <a:graphicFrameLocks noChangeAspect="1"/>
          </p:cNvGraphicFramePr>
          <p:nvPr/>
        </p:nvGraphicFramePr>
        <p:xfrm>
          <a:off x="762000" y="1600200"/>
          <a:ext cx="5095875" cy="4076700"/>
        </p:xfrm>
        <a:graphic>
          <a:graphicData uri="http://schemas.openxmlformats.org/presentationml/2006/ole">
            <mc:AlternateContent xmlns:mc="http://schemas.openxmlformats.org/markup-compatibility/2006">
              <mc:Choice xmlns:v="urn:schemas-microsoft-com:vml" Requires="v">
                <p:oleObj spid="_x0000_s36872" name="Bitmap Image" r:id="rId3" imgW="5095238" imgH="4076190" progId="Paint.Picture">
                  <p:embed/>
                </p:oleObj>
              </mc:Choice>
              <mc:Fallback>
                <p:oleObj name="Bitmap Image" r:id="rId3" imgW="5095238" imgH="407619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00200"/>
                        <a:ext cx="5095875"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7" name="Object 5"/>
          <p:cNvGraphicFramePr>
            <a:graphicFrameLocks noChangeAspect="1"/>
          </p:cNvGraphicFramePr>
          <p:nvPr/>
        </p:nvGraphicFramePr>
        <p:xfrm>
          <a:off x="6019800" y="2895600"/>
          <a:ext cx="2943225" cy="3333750"/>
        </p:xfrm>
        <a:graphic>
          <a:graphicData uri="http://schemas.openxmlformats.org/presentationml/2006/ole">
            <mc:AlternateContent xmlns:mc="http://schemas.openxmlformats.org/markup-compatibility/2006">
              <mc:Choice xmlns:v="urn:schemas-microsoft-com:vml" Requires="v">
                <p:oleObj spid="_x0000_s36873" name="Bitmap Image" r:id="rId5" imgW="2943636" imgH="3333333" progId="Paint.Picture">
                  <p:embed/>
                </p:oleObj>
              </mc:Choice>
              <mc:Fallback>
                <p:oleObj name="Bitmap Image" r:id="rId5" imgW="2943636" imgH="3333333"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895600"/>
                        <a:ext cx="294322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8" name="AutoShape 6"/>
          <p:cNvSpPr>
            <a:spLocks noChangeArrowheads="1"/>
          </p:cNvSpPr>
          <p:nvPr/>
        </p:nvSpPr>
        <p:spPr bwMode="auto">
          <a:xfrm>
            <a:off x="5715000" y="4876800"/>
            <a:ext cx="914400" cy="304800"/>
          </a:xfrm>
          <a:custGeom>
            <a:avLst/>
            <a:gdLst>
              <a:gd name="T0" fmla="*/ 685800 w 21600"/>
              <a:gd name="T1" fmla="*/ 0 h 21600"/>
              <a:gd name="T2" fmla="*/ 0 w 21600"/>
              <a:gd name="T3" fmla="*/ 152400 h 21600"/>
              <a:gd name="T4" fmla="*/ 685800 w 21600"/>
              <a:gd name="T5" fmla="*/ 304800 h 21600"/>
              <a:gd name="T6" fmla="*/ 914400 w 21600"/>
              <a:gd name="T7" fmla="*/ 1524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6869" name="Text Box 8"/>
          <p:cNvSpPr txBox="1">
            <a:spLocks noChangeArrowheads="1"/>
          </p:cNvSpPr>
          <p:nvPr/>
        </p:nvSpPr>
        <p:spPr bwMode="auto">
          <a:xfrm>
            <a:off x="838200" y="1066800"/>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Hydrology&gt;Runoff&gt; TR-55 Tabular  Method…</a:t>
            </a:r>
          </a:p>
        </p:txBody>
      </p:sp>
      <p:sp>
        <p:nvSpPr>
          <p:cNvPr id="77833" name="Text Box 9"/>
          <p:cNvSpPr txBox="1">
            <a:spLocks noChangeArrowheads="1"/>
          </p:cNvSpPr>
          <p:nvPr/>
        </p:nvSpPr>
        <p:spPr bwMode="auto">
          <a:xfrm>
            <a:off x="4953000" y="838200"/>
            <a:ext cx="39624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روش هيدروگراف جدولي </a:t>
            </a:r>
            <a:r>
              <a:rPr lang="en-US" sz="2400" b="1">
                <a:latin typeface="Arial" charset="0"/>
                <a:cs typeface="Zar" pitchFamily="2" charset="-78"/>
              </a:rPr>
              <a:t>TR-55</a:t>
            </a:r>
          </a:p>
        </p:txBody>
      </p:sp>
      <p:sp>
        <p:nvSpPr>
          <p:cNvPr id="36871" name="TextBox 8"/>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7"/>
              </a:rPr>
              <a:t>www.parstraffic.com</a:t>
            </a:r>
            <a:endParaRPr lang="en-US" b="1">
              <a:solidFill>
                <a:srgbClr val="FF0000"/>
              </a:solidFill>
            </a:endParaRPr>
          </a:p>
          <a:p>
            <a:pPr eaLnBrk="1" hangingPunct="1"/>
            <a:r>
              <a:rPr lang="en-US" b="1">
                <a:solidFill>
                  <a:srgbClr val="FF0000"/>
                </a:solidFill>
                <a:hlinkClick r:id="rId8"/>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4"/>
          <p:cNvGraphicFramePr>
            <a:graphicFrameLocks noChangeAspect="1"/>
          </p:cNvGraphicFramePr>
          <p:nvPr/>
        </p:nvGraphicFramePr>
        <p:xfrm>
          <a:off x="685800" y="838200"/>
          <a:ext cx="4600575" cy="3829050"/>
        </p:xfrm>
        <a:graphic>
          <a:graphicData uri="http://schemas.openxmlformats.org/presentationml/2006/ole">
            <mc:AlternateContent xmlns:mc="http://schemas.openxmlformats.org/markup-compatibility/2006">
              <mc:Choice xmlns:v="urn:schemas-microsoft-com:vml" Requires="v">
                <p:oleObj spid="_x0000_s37897" name="Bitmap Image" r:id="rId3" imgW="4600000" imgH="3828571" progId="Paint.Picture">
                  <p:embed/>
                </p:oleObj>
              </mc:Choice>
              <mc:Fallback>
                <p:oleObj name="Bitmap Image" r:id="rId3" imgW="4600000" imgH="3828571"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838200"/>
                        <a:ext cx="4600575"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1" name="Object 5"/>
          <p:cNvGraphicFramePr>
            <a:graphicFrameLocks noChangeAspect="1"/>
          </p:cNvGraphicFramePr>
          <p:nvPr/>
        </p:nvGraphicFramePr>
        <p:xfrm>
          <a:off x="5791200" y="3352800"/>
          <a:ext cx="2924175" cy="3295650"/>
        </p:xfrm>
        <a:graphic>
          <a:graphicData uri="http://schemas.openxmlformats.org/presentationml/2006/ole">
            <mc:AlternateContent xmlns:mc="http://schemas.openxmlformats.org/markup-compatibility/2006">
              <mc:Choice xmlns:v="urn:schemas-microsoft-com:vml" Requires="v">
                <p:oleObj spid="_x0000_s37898" name="Bitmap Image" r:id="rId5" imgW="2924583" imgH="3296110" progId="Paint.Picture">
                  <p:embed/>
                </p:oleObj>
              </mc:Choice>
              <mc:Fallback>
                <p:oleObj name="Bitmap Image" r:id="rId5" imgW="2924583" imgH="3296110"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352800"/>
                        <a:ext cx="2924175"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2" name="Object 6"/>
          <p:cNvGraphicFramePr>
            <a:graphicFrameLocks noChangeAspect="1"/>
          </p:cNvGraphicFramePr>
          <p:nvPr/>
        </p:nvGraphicFramePr>
        <p:xfrm>
          <a:off x="1828800" y="4953000"/>
          <a:ext cx="2762250" cy="1762125"/>
        </p:xfrm>
        <a:graphic>
          <a:graphicData uri="http://schemas.openxmlformats.org/presentationml/2006/ole">
            <mc:AlternateContent xmlns:mc="http://schemas.openxmlformats.org/markup-compatibility/2006">
              <mc:Choice xmlns:v="urn:schemas-microsoft-com:vml" Requires="v">
                <p:oleObj spid="_x0000_s37899" name="Bitmap Image" r:id="rId7" imgW="2762636" imgH="1762371" progId="Paint.Picture">
                  <p:embed/>
                </p:oleObj>
              </mc:Choice>
              <mc:Fallback>
                <p:oleObj name="Bitmap Image" r:id="rId7" imgW="2762636" imgH="1762371" progId="Paint.Picture">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4953000"/>
                        <a:ext cx="276225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3" name="AutoShape 7"/>
          <p:cNvSpPr>
            <a:spLocks noChangeArrowheads="1"/>
          </p:cNvSpPr>
          <p:nvPr/>
        </p:nvSpPr>
        <p:spPr bwMode="auto">
          <a:xfrm rot="3517620">
            <a:off x="1447800" y="4495800"/>
            <a:ext cx="914400" cy="304800"/>
          </a:xfrm>
          <a:custGeom>
            <a:avLst/>
            <a:gdLst>
              <a:gd name="T0" fmla="*/ 685800 w 21600"/>
              <a:gd name="T1" fmla="*/ 0 h 21600"/>
              <a:gd name="T2" fmla="*/ 0 w 21600"/>
              <a:gd name="T3" fmla="*/ 152400 h 21600"/>
              <a:gd name="T4" fmla="*/ 685800 w 21600"/>
              <a:gd name="T5" fmla="*/ 304800 h 21600"/>
              <a:gd name="T6" fmla="*/ 914400 w 21600"/>
              <a:gd name="T7" fmla="*/ 1524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7894" name="AutoShape 8"/>
          <p:cNvSpPr>
            <a:spLocks noChangeArrowheads="1"/>
          </p:cNvSpPr>
          <p:nvPr/>
        </p:nvSpPr>
        <p:spPr bwMode="auto">
          <a:xfrm>
            <a:off x="5181600" y="3962400"/>
            <a:ext cx="914400" cy="304800"/>
          </a:xfrm>
          <a:custGeom>
            <a:avLst/>
            <a:gdLst>
              <a:gd name="T0" fmla="*/ 685800 w 21600"/>
              <a:gd name="T1" fmla="*/ 0 h 21600"/>
              <a:gd name="T2" fmla="*/ 0 w 21600"/>
              <a:gd name="T3" fmla="*/ 152400 h 21600"/>
              <a:gd name="T4" fmla="*/ 685800 w 21600"/>
              <a:gd name="T5" fmla="*/ 304800 h 21600"/>
              <a:gd name="T6" fmla="*/ 914400 w 21600"/>
              <a:gd name="T7" fmla="*/ 1524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78857" name="Text Box 9"/>
          <p:cNvSpPr txBox="1">
            <a:spLocks noChangeArrowheads="1"/>
          </p:cNvSpPr>
          <p:nvPr/>
        </p:nvSpPr>
        <p:spPr bwMode="auto">
          <a:xfrm>
            <a:off x="4953000" y="838200"/>
            <a:ext cx="3962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مدل هيدروگراف بي بعد </a:t>
            </a:r>
            <a:r>
              <a:rPr lang="en-US" b="1">
                <a:latin typeface="Arial" charset="0"/>
                <a:cs typeface="Zar" pitchFamily="2" charset="-78"/>
              </a:rPr>
              <a:t>Tr20</a:t>
            </a:r>
          </a:p>
        </p:txBody>
      </p:sp>
      <p:sp>
        <p:nvSpPr>
          <p:cNvPr id="37896" name="Text Box 11"/>
          <p:cNvSpPr txBox="1">
            <a:spLocks noChangeArrowheads="1"/>
          </p:cNvSpPr>
          <p:nvPr/>
        </p:nvSpPr>
        <p:spPr bwMode="auto">
          <a:xfrm>
            <a:off x="5181600" y="1905000"/>
            <a:ext cx="3962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700" b="1">
                <a:solidFill>
                  <a:srgbClr val="FF3300"/>
                </a:solidFill>
                <a:cs typeface="Zar" pitchFamily="2" charset="-78"/>
              </a:rPr>
              <a:t>Hydrology&gt;Runoff&gt; TR-20  Method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4"/>
          <p:cNvGraphicFramePr>
            <a:graphicFrameLocks noChangeAspect="1"/>
          </p:cNvGraphicFramePr>
          <p:nvPr/>
        </p:nvGraphicFramePr>
        <p:xfrm>
          <a:off x="838200" y="1219200"/>
          <a:ext cx="4219575" cy="3857625"/>
        </p:xfrm>
        <a:graphic>
          <a:graphicData uri="http://schemas.openxmlformats.org/presentationml/2006/ole">
            <mc:AlternateContent xmlns:mc="http://schemas.openxmlformats.org/markup-compatibility/2006">
              <mc:Choice xmlns:v="urn:schemas-microsoft-com:vml" Requires="v">
                <p:oleObj spid="_x0000_s38920" name="Bitmap Image" r:id="rId3" imgW="4219048" imgH="3858164" progId="Paint.Picture">
                  <p:embed/>
                </p:oleObj>
              </mc:Choice>
              <mc:Fallback>
                <p:oleObj name="Bitmap Image" r:id="rId3" imgW="4219048" imgH="3858164"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19200"/>
                        <a:ext cx="4219575"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5" name="Object 5"/>
          <p:cNvGraphicFramePr>
            <a:graphicFrameLocks noChangeAspect="1"/>
          </p:cNvGraphicFramePr>
          <p:nvPr/>
        </p:nvGraphicFramePr>
        <p:xfrm>
          <a:off x="5715000" y="3048000"/>
          <a:ext cx="2743200" cy="3305175"/>
        </p:xfrm>
        <a:graphic>
          <a:graphicData uri="http://schemas.openxmlformats.org/presentationml/2006/ole">
            <mc:AlternateContent xmlns:mc="http://schemas.openxmlformats.org/markup-compatibility/2006">
              <mc:Choice xmlns:v="urn:schemas-microsoft-com:vml" Requires="v">
                <p:oleObj spid="_x0000_s38921" name="Bitmap Image" r:id="rId5" imgW="2742857" imgH="3304762" progId="Paint.Picture">
                  <p:embed/>
                </p:oleObj>
              </mc:Choice>
              <mc:Fallback>
                <p:oleObj name="Bitmap Image" r:id="rId5" imgW="2742857" imgH="3304762"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048000"/>
                        <a:ext cx="27432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6" name="AutoShape 6"/>
          <p:cNvSpPr>
            <a:spLocks noChangeArrowheads="1"/>
          </p:cNvSpPr>
          <p:nvPr/>
        </p:nvSpPr>
        <p:spPr bwMode="auto">
          <a:xfrm>
            <a:off x="4953000" y="4267200"/>
            <a:ext cx="914400" cy="304800"/>
          </a:xfrm>
          <a:custGeom>
            <a:avLst/>
            <a:gdLst>
              <a:gd name="T0" fmla="*/ 685800 w 21600"/>
              <a:gd name="T1" fmla="*/ 0 h 21600"/>
              <a:gd name="T2" fmla="*/ 0 w 21600"/>
              <a:gd name="T3" fmla="*/ 152400 h 21600"/>
              <a:gd name="T4" fmla="*/ 685800 w 21600"/>
              <a:gd name="T5" fmla="*/ 304800 h 21600"/>
              <a:gd name="T6" fmla="*/ 914400 w 21600"/>
              <a:gd name="T7" fmla="*/ 1524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8917" name="Text Box 7"/>
          <p:cNvSpPr txBox="1">
            <a:spLocks noChangeArrowheads="1"/>
          </p:cNvSpPr>
          <p:nvPr/>
        </p:nvSpPr>
        <p:spPr bwMode="auto">
          <a:xfrm>
            <a:off x="5334000" y="198120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Hydrology&gt;Runoff&gt; Combine hydrographs</a:t>
            </a:r>
          </a:p>
        </p:txBody>
      </p:sp>
      <p:sp>
        <p:nvSpPr>
          <p:cNvPr id="79880" name="Text Box 8"/>
          <p:cNvSpPr txBox="1">
            <a:spLocks noChangeArrowheads="1"/>
          </p:cNvSpPr>
          <p:nvPr/>
        </p:nvSpPr>
        <p:spPr bwMode="auto">
          <a:xfrm>
            <a:off x="4953000" y="838200"/>
            <a:ext cx="39624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تركيب هيدروگرافها</a:t>
            </a:r>
            <a:endParaRPr lang="en-US" sz="2400" b="1">
              <a:latin typeface="Arial" charset="0"/>
              <a:cs typeface="Zar" pitchFamily="2" charset="-78"/>
            </a:endParaRPr>
          </a:p>
        </p:txBody>
      </p:sp>
      <p:sp>
        <p:nvSpPr>
          <p:cNvPr id="38919" name="TextBox 8"/>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7"/>
              </a:rPr>
              <a:t>www.parstraffic.com</a:t>
            </a:r>
            <a:endParaRPr lang="en-US" b="1">
              <a:solidFill>
                <a:srgbClr val="FF0000"/>
              </a:solidFill>
            </a:endParaRPr>
          </a:p>
          <a:p>
            <a:pPr eaLnBrk="1" hangingPunct="1"/>
            <a:r>
              <a:rPr lang="en-US" b="1">
                <a:solidFill>
                  <a:srgbClr val="FF0000"/>
                </a:solidFill>
                <a:hlinkClick r:id="rId8"/>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ChangeArrowheads="1"/>
          </p:cNvSpPr>
          <p:nvPr/>
        </p:nvSpPr>
        <p:spPr bwMode="auto">
          <a:xfrm>
            <a:off x="2590800" y="990600"/>
            <a:ext cx="6248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sz="3200" b="1">
                <a:solidFill>
                  <a:schemeClr val="tx2"/>
                </a:solidFill>
                <a:cs typeface="Zar" pitchFamily="2" charset="-78"/>
              </a:rPr>
              <a:t>گزارش گيري در كدلند(</a:t>
            </a:r>
            <a:r>
              <a:rPr lang="en-US" sz="3200" b="1">
                <a:solidFill>
                  <a:schemeClr val="tx2"/>
                </a:solidFill>
                <a:cs typeface="Zar" pitchFamily="2" charset="-78"/>
              </a:rPr>
              <a:t>Inquiry</a:t>
            </a:r>
            <a:r>
              <a:rPr lang="fa-IR" sz="3200" b="1">
                <a:solidFill>
                  <a:schemeClr val="tx2"/>
                </a:solidFill>
                <a:cs typeface="Zar" pitchFamily="2" charset="-78"/>
              </a:rPr>
              <a:t>)</a:t>
            </a:r>
            <a:endParaRPr lang="en-US" sz="3200" b="1">
              <a:solidFill>
                <a:schemeClr val="tx2"/>
              </a:solidFill>
              <a:cs typeface="Zar" pitchFamily="2" charset="-78"/>
            </a:endParaRPr>
          </a:p>
        </p:txBody>
      </p:sp>
      <p:sp>
        <p:nvSpPr>
          <p:cNvPr id="27653" name="Text Box 5"/>
          <p:cNvSpPr txBox="1">
            <a:spLocks noChangeArrowheads="1"/>
          </p:cNvSpPr>
          <p:nvPr/>
        </p:nvSpPr>
        <p:spPr bwMode="auto">
          <a:xfrm>
            <a:off x="4800600" y="1676400"/>
            <a:ext cx="3962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1-گرفتن مختصات شمالي يا شرقي</a:t>
            </a:r>
            <a:endParaRPr lang="en-US" b="1">
              <a:latin typeface="Arial" charset="0"/>
              <a:cs typeface="Zar" pitchFamily="2" charset="-78"/>
            </a:endParaRPr>
          </a:p>
        </p:txBody>
      </p:sp>
      <p:sp>
        <p:nvSpPr>
          <p:cNvPr id="60420" name="Text Box 6"/>
          <p:cNvSpPr txBox="1">
            <a:spLocks noChangeArrowheads="1"/>
          </p:cNvSpPr>
          <p:nvPr/>
        </p:nvSpPr>
        <p:spPr bwMode="auto">
          <a:xfrm>
            <a:off x="838200" y="2209800"/>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Inquiry&gt;north/East</a:t>
            </a:r>
          </a:p>
        </p:txBody>
      </p:sp>
      <p:sp>
        <p:nvSpPr>
          <p:cNvPr id="27655" name="Text Box 7"/>
          <p:cNvSpPr txBox="1">
            <a:spLocks noChangeArrowheads="1"/>
          </p:cNvSpPr>
          <p:nvPr/>
        </p:nvSpPr>
        <p:spPr bwMode="auto">
          <a:xfrm>
            <a:off x="3733800" y="2514600"/>
            <a:ext cx="5105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2-اخذ طو و عرض جغرافيائي همراه با فاصله روي گريدها</a:t>
            </a:r>
            <a:endParaRPr lang="en-US" b="1">
              <a:latin typeface="Arial" charset="0"/>
              <a:cs typeface="Zar" pitchFamily="2" charset="-78"/>
            </a:endParaRPr>
          </a:p>
        </p:txBody>
      </p:sp>
      <p:sp>
        <p:nvSpPr>
          <p:cNvPr id="60422" name="Text Box 8"/>
          <p:cNvSpPr txBox="1">
            <a:spLocks noChangeArrowheads="1"/>
          </p:cNvSpPr>
          <p:nvPr/>
        </p:nvSpPr>
        <p:spPr bwMode="auto">
          <a:xfrm>
            <a:off x="838200" y="3048000"/>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Inquiry&gt;Lat/Long</a:t>
            </a:r>
          </a:p>
        </p:txBody>
      </p:sp>
      <p:sp>
        <p:nvSpPr>
          <p:cNvPr id="60423" name="Text Box 9"/>
          <p:cNvSpPr txBox="1">
            <a:spLocks noChangeArrowheads="1"/>
          </p:cNvSpPr>
          <p:nvPr/>
        </p:nvSpPr>
        <p:spPr bwMode="auto">
          <a:xfrm>
            <a:off x="1600200" y="3352800"/>
            <a:ext cx="731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a:solidFill>
                  <a:srgbClr val="FF3300"/>
                </a:solidFill>
                <a:cs typeface="Zar" pitchFamily="2" charset="-78"/>
              </a:rPr>
              <a:t>توجه:</a:t>
            </a:r>
            <a:r>
              <a:rPr lang="fa-IR" b="1">
                <a:cs typeface="Zar" pitchFamily="2" charset="-78"/>
              </a:rPr>
              <a:t> مي بايست </a:t>
            </a:r>
            <a:r>
              <a:rPr lang="en-US" b="1">
                <a:cs typeface="Zar" pitchFamily="2" charset="-78"/>
              </a:rPr>
              <a:t>Zone</a:t>
            </a:r>
            <a:r>
              <a:rPr lang="fa-IR" b="1">
                <a:cs typeface="Zar" pitchFamily="2" charset="-78"/>
              </a:rPr>
              <a:t> را از تنظيم </a:t>
            </a:r>
            <a:r>
              <a:rPr lang="en-US" b="1">
                <a:cs typeface="Zar" pitchFamily="2" charset="-78"/>
              </a:rPr>
              <a:t>Drawing</a:t>
            </a:r>
            <a:r>
              <a:rPr lang="fa-IR" b="1">
                <a:cs typeface="Zar" pitchFamily="2" charset="-78"/>
              </a:rPr>
              <a:t> از منو </a:t>
            </a:r>
            <a:r>
              <a:rPr lang="en-US" b="1">
                <a:cs typeface="Zar" pitchFamily="2" charset="-78"/>
              </a:rPr>
              <a:t>Projects</a:t>
            </a:r>
            <a:r>
              <a:rPr lang="fa-IR" b="1">
                <a:cs typeface="Zar" pitchFamily="2" charset="-78"/>
              </a:rPr>
              <a:t> تنظيم كرده باشيم.</a:t>
            </a:r>
            <a:endParaRPr lang="en-US" b="1">
              <a:cs typeface="Zar" pitchFamily="2" charset="-78"/>
            </a:endParaRPr>
          </a:p>
        </p:txBody>
      </p:sp>
      <p:sp>
        <p:nvSpPr>
          <p:cNvPr id="27658" name="Text Box 10"/>
          <p:cNvSpPr txBox="1">
            <a:spLocks noChangeArrowheads="1"/>
          </p:cNvSpPr>
          <p:nvPr/>
        </p:nvSpPr>
        <p:spPr bwMode="auto">
          <a:xfrm>
            <a:off x="4876800" y="3962400"/>
            <a:ext cx="3962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3-فاصله</a:t>
            </a:r>
            <a:endParaRPr lang="en-US" b="1">
              <a:latin typeface="Arial" charset="0"/>
              <a:cs typeface="Zar" pitchFamily="2" charset="-78"/>
            </a:endParaRPr>
          </a:p>
        </p:txBody>
      </p:sp>
      <p:sp>
        <p:nvSpPr>
          <p:cNvPr id="27659" name="Text Box 11"/>
          <p:cNvSpPr txBox="1">
            <a:spLocks noChangeArrowheads="1"/>
          </p:cNvSpPr>
          <p:nvPr/>
        </p:nvSpPr>
        <p:spPr bwMode="auto">
          <a:xfrm>
            <a:off x="4800600" y="4419600"/>
            <a:ext cx="3962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3-1- فاصله ژئودزي</a:t>
            </a:r>
            <a:endParaRPr lang="en-US" b="1">
              <a:latin typeface="Arial" charset="0"/>
              <a:cs typeface="Zar" pitchFamily="2" charset="-78"/>
            </a:endParaRPr>
          </a:p>
        </p:txBody>
      </p:sp>
      <p:sp>
        <p:nvSpPr>
          <p:cNvPr id="60426" name="Text Box 12"/>
          <p:cNvSpPr txBox="1">
            <a:spLocks noChangeArrowheads="1"/>
          </p:cNvSpPr>
          <p:nvPr/>
        </p:nvSpPr>
        <p:spPr bwMode="auto">
          <a:xfrm>
            <a:off x="1447800" y="5105400"/>
            <a:ext cx="731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i="1">
                <a:solidFill>
                  <a:srgbClr val="3399FF"/>
                </a:solidFill>
                <a:cs typeface="Zar" pitchFamily="2" charset="-78"/>
              </a:rPr>
              <a:t>فاصله دو نقطه را بر روي شبكه ژئودزي برحسب واحدهاي تنظيم شده نشان مي دهد.</a:t>
            </a:r>
            <a:endParaRPr lang="en-US" b="1" i="1">
              <a:solidFill>
                <a:srgbClr val="3399FF"/>
              </a:solidFill>
              <a:cs typeface="Zar" pitchFamily="2" charset="-78"/>
            </a:endParaRPr>
          </a:p>
        </p:txBody>
      </p:sp>
      <p:sp>
        <p:nvSpPr>
          <p:cNvPr id="60427" name="Text Box 13"/>
          <p:cNvSpPr txBox="1">
            <a:spLocks noChangeArrowheads="1"/>
          </p:cNvSpPr>
          <p:nvPr/>
        </p:nvSpPr>
        <p:spPr bwMode="auto">
          <a:xfrm>
            <a:off x="762000" y="4648200"/>
            <a:ext cx="609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Inquiry&gt;Geodetic inverse&gt;</a:t>
            </a:r>
            <a:r>
              <a:rPr lang="fa-IR" b="1">
                <a:solidFill>
                  <a:srgbClr val="FF3300"/>
                </a:solidFill>
                <a:cs typeface="Zar" pitchFamily="2" charset="-78"/>
              </a:rPr>
              <a:t>انتخاب نقطه اول</a:t>
            </a:r>
            <a:r>
              <a:rPr lang="en-US" b="1">
                <a:solidFill>
                  <a:srgbClr val="FF3300"/>
                </a:solidFill>
                <a:cs typeface="Zar" pitchFamily="2" charset="-78"/>
              </a:rPr>
              <a:t>&gt;</a:t>
            </a:r>
            <a:r>
              <a:rPr lang="fa-IR" b="1">
                <a:solidFill>
                  <a:srgbClr val="FF3300"/>
                </a:solidFill>
                <a:cs typeface="Zar" pitchFamily="2" charset="-78"/>
              </a:rPr>
              <a:t>انتخاب نقطه دوم</a:t>
            </a:r>
            <a:endParaRPr lang="en-US" b="1">
              <a:solidFill>
                <a:srgbClr val="FF3300"/>
              </a:solidFill>
              <a:cs typeface="Zar" pitchFamily="2" charset="-78"/>
            </a:endParaRPr>
          </a:p>
        </p:txBody>
      </p:sp>
      <p:sp>
        <p:nvSpPr>
          <p:cNvPr id="27662" name="Text Box 14"/>
          <p:cNvSpPr txBox="1">
            <a:spLocks noChangeArrowheads="1"/>
          </p:cNvSpPr>
          <p:nvPr/>
        </p:nvSpPr>
        <p:spPr bwMode="auto">
          <a:xfrm>
            <a:off x="4876800" y="5562600"/>
            <a:ext cx="3962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3-2- فاصله پيوسته</a:t>
            </a:r>
            <a:endParaRPr lang="en-US" b="1">
              <a:latin typeface="Arial" charset="0"/>
              <a:cs typeface="Zar" pitchFamily="2" charset="-78"/>
            </a:endParaRPr>
          </a:p>
        </p:txBody>
      </p:sp>
      <p:sp>
        <p:nvSpPr>
          <p:cNvPr id="60429" name="Text Box 15"/>
          <p:cNvSpPr txBox="1">
            <a:spLocks noChangeArrowheads="1"/>
          </p:cNvSpPr>
          <p:nvPr/>
        </p:nvSpPr>
        <p:spPr bwMode="auto">
          <a:xfrm>
            <a:off x="838200" y="6096000"/>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Inquiry&gt;Continuous Distance&gt;</a:t>
            </a:r>
            <a:r>
              <a:rPr lang="fa-IR" b="1">
                <a:solidFill>
                  <a:srgbClr val="FF3300"/>
                </a:solidFill>
                <a:cs typeface="Zar" pitchFamily="2" charset="-78"/>
              </a:rPr>
              <a:t>انتخاب نقطه اول</a:t>
            </a:r>
            <a:r>
              <a:rPr lang="en-US" b="1">
                <a:solidFill>
                  <a:srgbClr val="FF3300"/>
                </a:solidFill>
                <a:cs typeface="Zar" pitchFamily="2" charset="-78"/>
              </a:rPr>
              <a:t>&gt;</a:t>
            </a:r>
            <a:r>
              <a:rPr lang="fa-IR" b="1">
                <a:solidFill>
                  <a:srgbClr val="FF3300"/>
                </a:solidFill>
                <a:cs typeface="Zar" pitchFamily="2" charset="-78"/>
              </a:rPr>
              <a:t>انتخاب نقطه دوم</a:t>
            </a:r>
            <a:r>
              <a:rPr lang="en-US" b="1">
                <a:solidFill>
                  <a:srgbClr val="FF3300"/>
                </a:solidFill>
                <a:cs typeface="Zar" pitchFamily="2" charset="-78"/>
              </a:rPr>
              <a:t>&gt;</a:t>
            </a:r>
            <a:r>
              <a:rPr lang="fa-IR" b="1">
                <a:solidFill>
                  <a:srgbClr val="FF3300"/>
                </a:solidFill>
                <a:cs typeface="Zar" pitchFamily="2" charset="-78"/>
              </a:rPr>
              <a:t>نقاط ديگر</a:t>
            </a:r>
            <a:r>
              <a:rPr lang="en-US" b="1">
                <a:sym typeface="Webdings" panose="05030102010509060703" pitchFamily="18" charset="2"/>
              </a:rPr>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724400" y="2362200"/>
            <a:ext cx="42672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3-4- كيلومتراژ و فاصله عمود از محور اشياءكدي</a:t>
            </a:r>
            <a:endParaRPr lang="en-US" b="1">
              <a:latin typeface="Arial" charset="0"/>
              <a:cs typeface="Zar" pitchFamily="2" charset="-78"/>
            </a:endParaRPr>
          </a:p>
        </p:txBody>
      </p:sp>
      <p:sp>
        <p:nvSpPr>
          <p:cNvPr id="29699" name="Text Box 3"/>
          <p:cNvSpPr txBox="1">
            <a:spLocks noChangeArrowheads="1"/>
          </p:cNvSpPr>
          <p:nvPr/>
        </p:nvSpPr>
        <p:spPr bwMode="auto">
          <a:xfrm>
            <a:off x="5029200" y="914400"/>
            <a:ext cx="3962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3-3- كيلومتراژ و فاصله عمود از محور مسير</a:t>
            </a:r>
            <a:endParaRPr lang="en-US" b="1">
              <a:latin typeface="Arial" charset="0"/>
              <a:cs typeface="Zar" pitchFamily="2" charset="-78"/>
            </a:endParaRPr>
          </a:p>
        </p:txBody>
      </p:sp>
      <p:sp>
        <p:nvSpPr>
          <p:cNvPr id="61444" name="Text Box 4"/>
          <p:cNvSpPr txBox="1">
            <a:spLocks noChangeArrowheads="1"/>
          </p:cNvSpPr>
          <p:nvPr/>
        </p:nvSpPr>
        <p:spPr bwMode="auto">
          <a:xfrm>
            <a:off x="685800" y="1295400"/>
            <a:ext cx="8458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Inquiry&gt;Station/offset Alignment&gt;</a:t>
            </a:r>
            <a:r>
              <a:rPr lang="fa-IR" b="1">
                <a:solidFill>
                  <a:srgbClr val="FF3300"/>
                </a:solidFill>
                <a:cs typeface="Zar" pitchFamily="2" charset="-78"/>
              </a:rPr>
              <a:t>انتخاب شيء</a:t>
            </a:r>
            <a:r>
              <a:rPr lang="en-US" b="1">
                <a:solidFill>
                  <a:srgbClr val="FF3300"/>
                </a:solidFill>
                <a:cs typeface="Zar" pitchFamily="2" charset="-78"/>
              </a:rPr>
              <a:t>&gt;</a:t>
            </a:r>
            <a:endParaRPr lang="fa-IR" b="1">
              <a:solidFill>
                <a:srgbClr val="FF3300"/>
              </a:solidFill>
              <a:cs typeface="Zar" pitchFamily="2" charset="-78"/>
            </a:endParaRPr>
          </a:p>
          <a:p>
            <a:pPr eaLnBrk="1" hangingPunct="1">
              <a:spcBef>
                <a:spcPct val="50000"/>
              </a:spcBef>
            </a:pPr>
            <a:r>
              <a:rPr lang="fa-IR" b="1">
                <a:solidFill>
                  <a:srgbClr val="FF3300"/>
                </a:solidFill>
                <a:cs typeface="Zar" pitchFamily="2" charset="-78"/>
              </a:rPr>
              <a:t>ورود كيلومتراژ اوليه يا ايستگاه</a:t>
            </a:r>
            <a:r>
              <a:rPr lang="en-US" b="1">
                <a:solidFill>
                  <a:srgbClr val="FF3300"/>
                </a:solidFill>
                <a:cs typeface="Zar" pitchFamily="2" charset="-78"/>
              </a:rPr>
              <a:t>&gt;</a:t>
            </a:r>
            <a:r>
              <a:rPr lang="fa-IR" b="1">
                <a:solidFill>
                  <a:srgbClr val="FF3300"/>
                </a:solidFill>
                <a:cs typeface="Zar" pitchFamily="2" charset="-78"/>
              </a:rPr>
              <a:t>انتخاب نقطه </a:t>
            </a:r>
            <a:r>
              <a:rPr lang="en-US" b="1">
                <a:sym typeface="Webdings" panose="05030102010509060703" pitchFamily="18" charset="2"/>
              </a:rPr>
              <a:t>┘</a:t>
            </a:r>
          </a:p>
        </p:txBody>
      </p:sp>
      <p:sp>
        <p:nvSpPr>
          <p:cNvPr id="61445" name="Text Box 6"/>
          <p:cNvSpPr txBox="1">
            <a:spLocks noChangeArrowheads="1"/>
          </p:cNvSpPr>
          <p:nvPr/>
        </p:nvSpPr>
        <p:spPr bwMode="auto">
          <a:xfrm>
            <a:off x="685800" y="2819400"/>
            <a:ext cx="8458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Inquiry&gt;Station/offset Object&gt;</a:t>
            </a:r>
            <a:r>
              <a:rPr lang="fa-IR" b="1">
                <a:solidFill>
                  <a:srgbClr val="FF3300"/>
                </a:solidFill>
                <a:cs typeface="Zar" pitchFamily="2" charset="-78"/>
              </a:rPr>
              <a:t>انتخاب شيء</a:t>
            </a:r>
            <a:r>
              <a:rPr lang="en-US" b="1">
                <a:solidFill>
                  <a:srgbClr val="FF3300"/>
                </a:solidFill>
                <a:cs typeface="Zar" pitchFamily="2" charset="-78"/>
              </a:rPr>
              <a:t>&gt;</a:t>
            </a:r>
            <a:endParaRPr lang="fa-IR" b="1">
              <a:solidFill>
                <a:srgbClr val="FF3300"/>
              </a:solidFill>
              <a:cs typeface="Zar" pitchFamily="2" charset="-78"/>
            </a:endParaRPr>
          </a:p>
          <a:p>
            <a:pPr eaLnBrk="1" hangingPunct="1">
              <a:spcBef>
                <a:spcPct val="50000"/>
              </a:spcBef>
            </a:pPr>
            <a:r>
              <a:rPr lang="fa-IR" b="1">
                <a:solidFill>
                  <a:srgbClr val="FF3300"/>
                </a:solidFill>
                <a:cs typeface="Zar" pitchFamily="2" charset="-78"/>
              </a:rPr>
              <a:t>ورود كيلومتراژ اوليه يا ايستگاه</a:t>
            </a:r>
            <a:r>
              <a:rPr lang="en-US" b="1">
                <a:solidFill>
                  <a:srgbClr val="FF3300"/>
                </a:solidFill>
                <a:cs typeface="Zar" pitchFamily="2" charset="-78"/>
              </a:rPr>
              <a:t>&gt;</a:t>
            </a:r>
            <a:r>
              <a:rPr lang="fa-IR" b="1">
                <a:solidFill>
                  <a:srgbClr val="FF3300"/>
                </a:solidFill>
                <a:cs typeface="Zar" pitchFamily="2" charset="-78"/>
              </a:rPr>
              <a:t>انتخاب نقطه </a:t>
            </a:r>
            <a:r>
              <a:rPr lang="en-US" b="1">
                <a:sym typeface="Webdings" panose="05030102010509060703" pitchFamily="18" charset="2"/>
              </a:rPr>
              <a:t>┘</a:t>
            </a:r>
          </a:p>
        </p:txBody>
      </p:sp>
      <p:sp>
        <p:nvSpPr>
          <p:cNvPr id="61446" name="Text Box 7"/>
          <p:cNvSpPr txBox="1">
            <a:spLocks noChangeArrowheads="1"/>
          </p:cNvSpPr>
          <p:nvPr/>
        </p:nvSpPr>
        <p:spPr bwMode="auto">
          <a:xfrm>
            <a:off x="1447800" y="1981200"/>
            <a:ext cx="731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i="1">
                <a:solidFill>
                  <a:srgbClr val="3399FF"/>
                </a:solidFill>
                <a:cs typeface="Zar" pitchFamily="2" charset="-78"/>
              </a:rPr>
              <a:t>فاصله از محور مسير و كيلومتراژ مسير را نشان مي دهد.</a:t>
            </a:r>
            <a:endParaRPr lang="en-US" b="1" i="1">
              <a:solidFill>
                <a:srgbClr val="3399FF"/>
              </a:solidFill>
              <a:cs typeface="Zar" pitchFamily="2" charset="-78"/>
            </a:endParaRPr>
          </a:p>
        </p:txBody>
      </p:sp>
      <p:sp>
        <p:nvSpPr>
          <p:cNvPr id="29704" name="Text Box 8"/>
          <p:cNvSpPr txBox="1">
            <a:spLocks noChangeArrowheads="1"/>
          </p:cNvSpPr>
          <p:nvPr/>
        </p:nvSpPr>
        <p:spPr bwMode="auto">
          <a:xfrm>
            <a:off x="5181600" y="4800600"/>
            <a:ext cx="3962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4-نمايش مشخصات خطوط و منحني ها</a:t>
            </a:r>
            <a:endParaRPr lang="en-US" b="1">
              <a:latin typeface="Arial" charset="0"/>
              <a:cs typeface="Zar" pitchFamily="2" charset="-78"/>
            </a:endParaRPr>
          </a:p>
        </p:txBody>
      </p:sp>
      <p:sp>
        <p:nvSpPr>
          <p:cNvPr id="61448" name="Text Box 9"/>
          <p:cNvSpPr txBox="1">
            <a:spLocks noChangeArrowheads="1"/>
          </p:cNvSpPr>
          <p:nvPr/>
        </p:nvSpPr>
        <p:spPr bwMode="auto">
          <a:xfrm>
            <a:off x="685800" y="51816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Inquiry&gt;Line/Curve/Spiral&gt;</a:t>
            </a:r>
            <a:r>
              <a:rPr lang="fa-IR" b="1">
                <a:solidFill>
                  <a:srgbClr val="FF3300"/>
                </a:solidFill>
                <a:cs typeface="Zar" pitchFamily="2" charset="-78"/>
              </a:rPr>
              <a:t>انتخاب شيء</a:t>
            </a:r>
            <a:r>
              <a:rPr lang="en-US" b="1">
                <a:solidFill>
                  <a:srgbClr val="FF3300"/>
                </a:solidFill>
                <a:cs typeface="Zar" pitchFamily="2" charset="-78"/>
              </a:rPr>
              <a:t>&gt;</a:t>
            </a:r>
            <a:r>
              <a:rPr lang="fa-IR" b="1">
                <a:solidFill>
                  <a:srgbClr val="FF3300"/>
                </a:solidFill>
                <a:cs typeface="Zar" pitchFamily="2" charset="-78"/>
              </a:rPr>
              <a:t> </a:t>
            </a:r>
            <a:r>
              <a:rPr lang="en-US" b="1">
                <a:sym typeface="Webdings" panose="05030102010509060703" pitchFamily="18" charset="2"/>
              </a:rPr>
              <a:t>┘</a:t>
            </a:r>
          </a:p>
        </p:txBody>
      </p:sp>
      <p:sp>
        <p:nvSpPr>
          <p:cNvPr id="29706" name="Text Box 10"/>
          <p:cNvSpPr txBox="1">
            <a:spLocks noChangeArrowheads="1"/>
          </p:cNvSpPr>
          <p:nvPr/>
        </p:nvSpPr>
        <p:spPr bwMode="auto">
          <a:xfrm>
            <a:off x="762000" y="5562600"/>
            <a:ext cx="8382000" cy="779463"/>
          </a:xfrm>
          <a:prstGeom prst="rect">
            <a:avLst/>
          </a:prstGeom>
          <a:noFill/>
          <a:ln w="9525">
            <a:noFill/>
            <a:miter lim="800000"/>
            <a:headEnd/>
            <a:tailEnd/>
          </a:ln>
          <a:effectLst>
            <a:outerShdw dist="107763" dir="2700000" algn="ctr" rotWithShape="0">
              <a:srgbClr val="FF9933">
                <a:alpha val="50000"/>
              </a:srgbClr>
            </a:outerShdw>
          </a:effectLst>
        </p:spPr>
        <p:txBody>
          <a:bodyPr>
            <a:spAutoFit/>
          </a:bodyPr>
          <a:lstStyle/>
          <a:p>
            <a:pPr algn="r" rtl="1">
              <a:spcBef>
                <a:spcPct val="50000"/>
              </a:spcBef>
              <a:defRPr/>
            </a:pPr>
            <a:r>
              <a:rPr lang="fa-IR" b="1" i="1">
                <a:solidFill>
                  <a:srgbClr val="3399FF"/>
                </a:solidFill>
                <a:latin typeface="Arial" charset="0"/>
                <a:cs typeface="Zar" pitchFamily="2" charset="-78"/>
              </a:rPr>
              <a:t>نمايش مشخصاتي از قبيل:</a:t>
            </a:r>
          </a:p>
          <a:p>
            <a:pPr algn="r" rtl="1">
              <a:spcBef>
                <a:spcPct val="50000"/>
              </a:spcBef>
              <a:defRPr/>
            </a:pPr>
            <a:r>
              <a:rPr lang="fa-IR" b="1" i="1">
                <a:solidFill>
                  <a:srgbClr val="3399FF"/>
                </a:solidFill>
                <a:latin typeface="Arial" charset="0"/>
                <a:cs typeface="Zar" pitchFamily="2" charset="-78"/>
              </a:rPr>
              <a:t>نقطه تقاطع (</a:t>
            </a:r>
            <a:r>
              <a:rPr lang="en-US" b="1" i="1">
                <a:solidFill>
                  <a:srgbClr val="3399FF"/>
                </a:solidFill>
                <a:latin typeface="Arial" charset="0"/>
                <a:cs typeface="Zar" pitchFamily="2" charset="-78"/>
              </a:rPr>
              <a:t>PI</a:t>
            </a:r>
            <a:r>
              <a:rPr lang="fa-IR" b="1" i="1">
                <a:solidFill>
                  <a:srgbClr val="3399FF"/>
                </a:solidFill>
                <a:latin typeface="Arial" charset="0"/>
                <a:cs typeface="Zar" pitchFamily="2" charset="-78"/>
              </a:rPr>
              <a:t> يا </a:t>
            </a:r>
            <a:r>
              <a:rPr lang="en-US" b="1" i="1">
                <a:solidFill>
                  <a:srgbClr val="3399FF"/>
                </a:solidFill>
                <a:latin typeface="Arial" charset="0"/>
                <a:cs typeface="Zar" pitchFamily="2" charset="-78"/>
              </a:rPr>
              <a:t>Point of Intersection</a:t>
            </a:r>
            <a:r>
              <a:rPr lang="fa-IR" b="1" i="1">
                <a:solidFill>
                  <a:srgbClr val="3399FF"/>
                </a:solidFill>
                <a:latin typeface="Arial" charset="0"/>
                <a:cs typeface="Zar" pitchFamily="2" charset="-78"/>
              </a:rPr>
              <a:t>)، </a:t>
            </a:r>
            <a:r>
              <a:rPr lang="en-US" b="1" i="1">
                <a:solidFill>
                  <a:srgbClr val="3399FF"/>
                </a:solidFill>
                <a:latin typeface="Arial" charset="0"/>
                <a:cs typeface="Zar" pitchFamily="2" charset="-78"/>
              </a:rPr>
              <a:t>CPI</a:t>
            </a:r>
            <a:r>
              <a:rPr lang="fa-IR" b="1" i="1">
                <a:solidFill>
                  <a:srgbClr val="3399FF"/>
                </a:solidFill>
                <a:latin typeface="Arial" charset="0"/>
                <a:cs typeface="Zar" pitchFamily="2" charset="-78"/>
              </a:rPr>
              <a:t> نقطه سومه، </a:t>
            </a:r>
            <a:r>
              <a:rPr lang="en-US" b="1" i="1">
                <a:solidFill>
                  <a:srgbClr val="3399FF"/>
                </a:solidFill>
                <a:latin typeface="Arial" charset="0"/>
                <a:cs typeface="Zar" pitchFamily="2" charset="-78"/>
              </a:rPr>
              <a:t>PC</a:t>
            </a:r>
            <a:r>
              <a:rPr lang="fa-IR" b="1" i="1">
                <a:solidFill>
                  <a:srgbClr val="3399FF"/>
                </a:solidFill>
                <a:latin typeface="Arial" charset="0"/>
                <a:cs typeface="Zar" pitchFamily="2" charset="-78"/>
              </a:rPr>
              <a:t> نقطه شروع و...</a:t>
            </a:r>
            <a:endParaRPr lang="en-US" b="1" i="1">
              <a:solidFill>
                <a:srgbClr val="3399FF"/>
              </a:solidFill>
              <a:latin typeface="Arial" charset="0"/>
              <a:cs typeface="Zar" pitchFamily="2" charset="-78"/>
            </a:endParaRPr>
          </a:p>
        </p:txBody>
      </p:sp>
      <p:sp>
        <p:nvSpPr>
          <p:cNvPr id="29707" name="Text Box 11"/>
          <p:cNvSpPr txBox="1">
            <a:spLocks noChangeArrowheads="1"/>
          </p:cNvSpPr>
          <p:nvPr/>
        </p:nvSpPr>
        <p:spPr bwMode="auto">
          <a:xfrm>
            <a:off x="4724400" y="3505200"/>
            <a:ext cx="42672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3-5- محاسبه جمع مسافتها</a:t>
            </a:r>
            <a:endParaRPr lang="en-US" b="1">
              <a:latin typeface="Arial" charset="0"/>
              <a:cs typeface="Zar" pitchFamily="2" charset="-78"/>
            </a:endParaRPr>
          </a:p>
        </p:txBody>
      </p:sp>
      <p:sp>
        <p:nvSpPr>
          <p:cNvPr id="61451" name="Text Box 12"/>
          <p:cNvSpPr txBox="1">
            <a:spLocks noChangeArrowheads="1"/>
          </p:cNvSpPr>
          <p:nvPr/>
        </p:nvSpPr>
        <p:spPr bwMode="auto">
          <a:xfrm>
            <a:off x="685800" y="3886200"/>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Inquiry&gt;Add Distance&gt;</a:t>
            </a:r>
            <a:r>
              <a:rPr lang="fa-IR" b="1">
                <a:solidFill>
                  <a:srgbClr val="FF3300"/>
                </a:solidFill>
                <a:cs typeface="Zar" pitchFamily="2" charset="-78"/>
              </a:rPr>
              <a:t>مسافت اول</a:t>
            </a:r>
            <a:r>
              <a:rPr lang="en-US" b="1">
                <a:solidFill>
                  <a:srgbClr val="FF3300"/>
                </a:solidFill>
                <a:cs typeface="Zar" pitchFamily="2" charset="-78"/>
              </a:rPr>
              <a:t>&gt;</a:t>
            </a:r>
            <a:r>
              <a:rPr lang="fa-IR" b="1">
                <a:solidFill>
                  <a:srgbClr val="FF3300"/>
                </a:solidFill>
                <a:cs typeface="Zar" pitchFamily="2" charset="-78"/>
              </a:rPr>
              <a:t>مسافت دوم</a:t>
            </a:r>
            <a:r>
              <a:rPr lang="en-US" b="1">
                <a:solidFill>
                  <a:srgbClr val="FF3300"/>
                </a:solidFill>
                <a:cs typeface="Zar" pitchFamily="2" charset="-78"/>
              </a:rPr>
              <a:t>&gt;</a:t>
            </a:r>
            <a:r>
              <a:rPr lang="fa-IR" b="1">
                <a:solidFill>
                  <a:srgbClr val="FF3300"/>
                </a:solidFill>
                <a:cs typeface="Zar" pitchFamily="2" charset="-78"/>
              </a:rPr>
              <a:t>مسافتهاي ديگر</a:t>
            </a:r>
            <a:r>
              <a:rPr lang="en-US" b="1">
                <a:sym typeface="Webdings" panose="05030102010509060703" pitchFamily="18" charset="2"/>
              </a:rPr>
              <a:t>┘</a:t>
            </a:r>
          </a:p>
        </p:txBody>
      </p:sp>
      <p:sp>
        <p:nvSpPr>
          <p:cNvPr id="61452" name="Text Box 13"/>
          <p:cNvSpPr txBox="1">
            <a:spLocks noChangeArrowheads="1"/>
          </p:cNvSpPr>
          <p:nvPr/>
        </p:nvSpPr>
        <p:spPr bwMode="auto">
          <a:xfrm>
            <a:off x="1447800" y="4343400"/>
            <a:ext cx="731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i="1">
                <a:solidFill>
                  <a:srgbClr val="3399FF"/>
                </a:solidFill>
                <a:cs typeface="Zar" pitchFamily="2" charset="-78"/>
              </a:rPr>
              <a:t>مجموع فاصله ها را نشان مي دهد.</a:t>
            </a:r>
            <a:endParaRPr lang="en-US" b="1" i="1">
              <a:solidFill>
                <a:srgbClr val="3399FF"/>
              </a:solidFill>
              <a:cs typeface="Zar" pitchFamily="2" charset="-78"/>
            </a:endParaRPr>
          </a:p>
        </p:txBody>
      </p:sp>
      <p:sp>
        <p:nvSpPr>
          <p:cNvPr id="61453" name="TextBox 14"/>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hlinkClick r:id="rId2"/>
              </a:rPr>
              <a:t>www.parstraffic.com</a:t>
            </a:r>
            <a:endParaRPr lang="en-US"/>
          </a:p>
          <a:p>
            <a:pPr eaLnBrk="1" hangingPunct="1"/>
            <a:r>
              <a:rPr lang="en-US">
                <a:hlinkClick r:id="rId3"/>
              </a:rPr>
              <a:t>www.parstraffic.ir</a:t>
            </a:r>
            <a:endParaRPr lang="en-US"/>
          </a:p>
          <a:p>
            <a:pPr eaLnBrk="1" hangingPunct="1"/>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4953000" y="990600"/>
            <a:ext cx="3962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5-گرفتن اطلاعات زاويه</a:t>
            </a:r>
            <a:endParaRPr lang="en-US" b="1">
              <a:latin typeface="Arial" charset="0"/>
              <a:cs typeface="Zar" pitchFamily="2" charset="-78"/>
            </a:endParaRPr>
          </a:p>
        </p:txBody>
      </p:sp>
      <p:sp>
        <p:nvSpPr>
          <p:cNvPr id="62467" name="Text Box 3"/>
          <p:cNvSpPr txBox="1">
            <a:spLocks noChangeArrowheads="1"/>
          </p:cNvSpPr>
          <p:nvPr/>
        </p:nvSpPr>
        <p:spPr bwMode="auto">
          <a:xfrm>
            <a:off x="914400" y="15240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Inquiry&gt;Angle&gt;</a:t>
            </a:r>
            <a:r>
              <a:rPr lang="fa-IR" b="1">
                <a:solidFill>
                  <a:srgbClr val="FF3300"/>
                </a:solidFill>
                <a:cs typeface="Zar" pitchFamily="2" charset="-78"/>
              </a:rPr>
              <a:t>انتخاب خط اول</a:t>
            </a:r>
            <a:r>
              <a:rPr lang="en-US" b="1">
                <a:solidFill>
                  <a:srgbClr val="FF3300"/>
                </a:solidFill>
                <a:cs typeface="Zar" pitchFamily="2" charset="-78"/>
              </a:rPr>
              <a:t>&gt;</a:t>
            </a:r>
            <a:r>
              <a:rPr lang="fa-IR" b="1">
                <a:solidFill>
                  <a:srgbClr val="FF3300"/>
                </a:solidFill>
                <a:cs typeface="Zar" pitchFamily="2" charset="-78"/>
              </a:rPr>
              <a:t>دوم</a:t>
            </a:r>
            <a:r>
              <a:rPr lang="en-US" b="1">
                <a:solidFill>
                  <a:srgbClr val="FF3300"/>
                </a:solidFill>
                <a:cs typeface="Zar" pitchFamily="2" charset="-78"/>
              </a:rPr>
              <a:t> </a:t>
            </a:r>
            <a:r>
              <a:rPr lang="fa-IR" b="1">
                <a:solidFill>
                  <a:srgbClr val="FF3300"/>
                </a:solidFill>
              </a:rPr>
              <a:t>انتخاب خط</a:t>
            </a:r>
            <a:r>
              <a:rPr lang="fa-IR" b="1">
                <a:solidFill>
                  <a:srgbClr val="FF3300"/>
                </a:solidFill>
                <a:cs typeface="Zar" pitchFamily="2" charset="-78"/>
              </a:rPr>
              <a:t> </a:t>
            </a:r>
            <a:r>
              <a:rPr lang="en-US" b="1">
                <a:sym typeface="Webdings" panose="05030102010509060703" pitchFamily="18" charset="2"/>
              </a:rPr>
              <a:t>┘</a:t>
            </a:r>
          </a:p>
        </p:txBody>
      </p:sp>
      <p:sp>
        <p:nvSpPr>
          <p:cNvPr id="62468" name="Text Box 4"/>
          <p:cNvSpPr txBox="1">
            <a:spLocks noChangeArrowheads="1"/>
          </p:cNvSpPr>
          <p:nvPr/>
        </p:nvSpPr>
        <p:spPr bwMode="auto">
          <a:xfrm>
            <a:off x="609600" y="1981200"/>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i="1">
                <a:solidFill>
                  <a:srgbClr val="3399FF"/>
                </a:solidFill>
                <a:cs typeface="Zar" pitchFamily="2" charset="-78"/>
              </a:rPr>
              <a:t>نتيجه به صورت نمايش زاويه داخلي يا حاده (</a:t>
            </a:r>
            <a:r>
              <a:rPr lang="en-US" b="1" i="1">
                <a:solidFill>
                  <a:srgbClr val="FF3300"/>
                </a:solidFill>
                <a:cs typeface="Zar" pitchFamily="2" charset="-78"/>
              </a:rPr>
              <a:t>Acute</a:t>
            </a:r>
            <a:r>
              <a:rPr lang="fa-IR" b="1" i="1">
                <a:solidFill>
                  <a:srgbClr val="3399FF"/>
                </a:solidFill>
                <a:cs typeface="Zar" pitchFamily="2" charset="-78"/>
              </a:rPr>
              <a:t>)</a:t>
            </a:r>
            <a:r>
              <a:rPr lang="en-US" b="1" i="1">
                <a:solidFill>
                  <a:srgbClr val="3399FF"/>
                </a:solidFill>
                <a:cs typeface="Zar" pitchFamily="2" charset="-78"/>
              </a:rPr>
              <a:t> </a:t>
            </a:r>
            <a:r>
              <a:rPr lang="fa-IR" b="1" i="1">
                <a:solidFill>
                  <a:srgbClr val="3399FF"/>
                </a:solidFill>
                <a:cs typeface="Zar" pitchFamily="2" charset="-78"/>
              </a:rPr>
              <a:t>و زاويه خارجي يا منفرجه(</a:t>
            </a:r>
            <a:r>
              <a:rPr lang="en-US" b="1" i="1">
                <a:solidFill>
                  <a:srgbClr val="3399FF"/>
                </a:solidFill>
                <a:cs typeface="Zar" pitchFamily="2" charset="-78"/>
              </a:rPr>
              <a:t>Obtuse</a:t>
            </a:r>
            <a:r>
              <a:rPr lang="fa-IR" b="1" i="1">
                <a:solidFill>
                  <a:srgbClr val="3399FF"/>
                </a:solidFill>
                <a:cs typeface="Zar" pitchFamily="2" charset="-78"/>
              </a:rPr>
              <a:t>) ظاهر ميشود.</a:t>
            </a:r>
            <a:endParaRPr lang="en-US" b="1" i="1">
              <a:solidFill>
                <a:srgbClr val="3399FF"/>
              </a:solidFill>
              <a:cs typeface="Zar" pitchFamily="2" charset="-78"/>
            </a:endParaRPr>
          </a:p>
        </p:txBody>
      </p:sp>
      <p:sp>
        <p:nvSpPr>
          <p:cNvPr id="33797" name="Text Box 5"/>
          <p:cNvSpPr txBox="1">
            <a:spLocks noChangeArrowheads="1"/>
          </p:cNvSpPr>
          <p:nvPr/>
        </p:nvSpPr>
        <p:spPr bwMode="auto">
          <a:xfrm>
            <a:off x="4953000" y="2743200"/>
            <a:ext cx="39624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6-مساحت</a:t>
            </a:r>
            <a:endParaRPr lang="en-US" sz="2400" b="1">
              <a:latin typeface="Arial" charset="0"/>
              <a:cs typeface="Zar" pitchFamily="2" charset="-78"/>
            </a:endParaRPr>
          </a:p>
        </p:txBody>
      </p:sp>
      <p:sp>
        <p:nvSpPr>
          <p:cNvPr id="33798" name="Text Box 6"/>
          <p:cNvSpPr txBox="1">
            <a:spLocks noChangeArrowheads="1"/>
          </p:cNvSpPr>
          <p:nvPr/>
        </p:nvSpPr>
        <p:spPr bwMode="auto">
          <a:xfrm>
            <a:off x="4953000" y="3200400"/>
            <a:ext cx="3962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6-1- مساحت محصور بين يك شيء</a:t>
            </a:r>
            <a:endParaRPr lang="en-US" b="1">
              <a:latin typeface="Arial" charset="0"/>
              <a:cs typeface="Zar" pitchFamily="2" charset="-78"/>
            </a:endParaRPr>
          </a:p>
        </p:txBody>
      </p:sp>
      <p:sp>
        <p:nvSpPr>
          <p:cNvPr id="62471" name="Text Box 7"/>
          <p:cNvSpPr txBox="1">
            <a:spLocks noChangeArrowheads="1"/>
          </p:cNvSpPr>
          <p:nvPr/>
        </p:nvSpPr>
        <p:spPr bwMode="auto">
          <a:xfrm>
            <a:off x="685800" y="36576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b="1">
                <a:solidFill>
                  <a:srgbClr val="FF3300"/>
                </a:solidFill>
                <a:cs typeface="Zar" pitchFamily="2" charset="-78"/>
              </a:rPr>
              <a:t>تايپ </a:t>
            </a:r>
            <a:r>
              <a:rPr lang="en-US" b="1">
                <a:solidFill>
                  <a:srgbClr val="FF3300"/>
                </a:solidFill>
                <a:cs typeface="Zar" pitchFamily="2" charset="-78"/>
              </a:rPr>
              <a:t>Area</a:t>
            </a:r>
            <a:r>
              <a:rPr lang="fa-IR" b="1">
                <a:solidFill>
                  <a:srgbClr val="FF3300"/>
                </a:solidFill>
                <a:cs typeface="Zar" pitchFamily="2" charset="-78"/>
              </a:rPr>
              <a:t>در خط فرمان </a:t>
            </a:r>
            <a:r>
              <a:rPr lang="en-US" b="1">
                <a:sym typeface="Webdings" panose="05030102010509060703" pitchFamily="18" charset="2"/>
              </a:rPr>
              <a:t>┘</a:t>
            </a:r>
            <a:r>
              <a:rPr lang="en-US" b="1">
                <a:solidFill>
                  <a:srgbClr val="FF3300"/>
                </a:solidFill>
                <a:sym typeface="Webdings" panose="05030102010509060703" pitchFamily="18" charset="2"/>
              </a:rPr>
              <a:t>&gt;O</a:t>
            </a:r>
            <a:r>
              <a:rPr lang="en-US" b="1">
                <a:sym typeface="Webdings" panose="05030102010509060703" pitchFamily="18" charset="2"/>
              </a:rPr>
              <a:t>┘</a:t>
            </a:r>
            <a:r>
              <a:rPr lang="en-US" b="1">
                <a:solidFill>
                  <a:srgbClr val="FF3300"/>
                </a:solidFill>
                <a:sym typeface="Webdings" panose="05030102010509060703" pitchFamily="18" charset="2"/>
              </a:rPr>
              <a:t>&gt;</a:t>
            </a:r>
            <a:r>
              <a:rPr lang="fa-IR" b="1">
                <a:solidFill>
                  <a:srgbClr val="FF3300"/>
                </a:solidFill>
                <a:cs typeface="Zar" pitchFamily="2" charset="-78"/>
                <a:sym typeface="Webdings" panose="05030102010509060703" pitchFamily="18" charset="2"/>
              </a:rPr>
              <a:t>انتخاب شيء</a:t>
            </a:r>
            <a:r>
              <a:rPr lang="en-US" b="1">
                <a:solidFill>
                  <a:srgbClr val="FF3300"/>
                </a:solidFill>
                <a:cs typeface="Zar" pitchFamily="2" charset="-78"/>
                <a:sym typeface="Webdings" panose="05030102010509060703" pitchFamily="18" charset="2"/>
              </a:rPr>
              <a:t>&gt;</a:t>
            </a:r>
            <a:r>
              <a:rPr lang="fa-IR" b="1">
                <a:solidFill>
                  <a:srgbClr val="FF3300"/>
                </a:solidFill>
                <a:cs typeface="Zar" pitchFamily="2" charset="-78"/>
                <a:sym typeface="Webdings" panose="05030102010509060703" pitchFamily="18" charset="2"/>
              </a:rPr>
              <a:t>نمايش محيط و مساحت</a:t>
            </a:r>
            <a:endParaRPr lang="en-US" b="1">
              <a:solidFill>
                <a:srgbClr val="FF3300"/>
              </a:solidFill>
              <a:cs typeface="Zar" pitchFamily="2" charset="-78"/>
              <a:sym typeface="Webdings" panose="05030102010509060703" pitchFamily="18" charset="2"/>
            </a:endParaRPr>
          </a:p>
        </p:txBody>
      </p:sp>
      <p:sp>
        <p:nvSpPr>
          <p:cNvPr id="33800" name="Text Box 8"/>
          <p:cNvSpPr txBox="1">
            <a:spLocks noChangeArrowheads="1"/>
          </p:cNvSpPr>
          <p:nvPr/>
        </p:nvSpPr>
        <p:spPr bwMode="auto">
          <a:xfrm>
            <a:off x="5181600" y="4114800"/>
            <a:ext cx="3962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6-2- مساحت محصور بين خطوط و منحني ها</a:t>
            </a:r>
            <a:endParaRPr lang="en-US" b="1">
              <a:latin typeface="Arial" charset="0"/>
              <a:cs typeface="Zar" pitchFamily="2" charset="-78"/>
            </a:endParaRPr>
          </a:p>
        </p:txBody>
      </p:sp>
      <p:sp>
        <p:nvSpPr>
          <p:cNvPr id="62473" name="Text Box 9"/>
          <p:cNvSpPr txBox="1">
            <a:spLocks noChangeArrowheads="1"/>
          </p:cNvSpPr>
          <p:nvPr/>
        </p:nvSpPr>
        <p:spPr bwMode="auto">
          <a:xfrm>
            <a:off x="685800" y="46482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Inquiry&gt;Area by lines/Curves&gt;</a:t>
            </a:r>
            <a:r>
              <a:rPr lang="fa-IR" b="1">
                <a:solidFill>
                  <a:srgbClr val="FF3300"/>
                </a:solidFill>
                <a:cs typeface="Zar" pitchFamily="2" charset="-78"/>
                <a:sym typeface="Webdings" panose="05030102010509060703" pitchFamily="18" charset="2"/>
              </a:rPr>
              <a:t>انتخاب ا شياء يا خطوط</a:t>
            </a:r>
            <a:r>
              <a:rPr lang="en-US" b="1">
                <a:solidFill>
                  <a:srgbClr val="FF3300"/>
                </a:solidFill>
                <a:cs typeface="Zar" pitchFamily="2" charset="-78"/>
                <a:sym typeface="Webdings" panose="05030102010509060703" pitchFamily="18" charset="2"/>
              </a:rPr>
              <a:t>&gt;</a:t>
            </a:r>
            <a:r>
              <a:rPr lang="fa-IR" b="1">
                <a:solidFill>
                  <a:srgbClr val="FF3300"/>
                </a:solidFill>
                <a:cs typeface="Zar" pitchFamily="2" charset="-78"/>
                <a:sym typeface="Webdings" panose="05030102010509060703" pitchFamily="18" charset="2"/>
              </a:rPr>
              <a:t>نمايش محيط و مساحت</a:t>
            </a:r>
            <a:endParaRPr lang="en-US" b="1">
              <a:solidFill>
                <a:srgbClr val="FF3300"/>
              </a:solidFill>
              <a:cs typeface="Zar" pitchFamily="2" charset="-78"/>
              <a:sym typeface="Webdings" panose="05030102010509060703" pitchFamily="18" charset="2"/>
            </a:endParaRPr>
          </a:p>
        </p:txBody>
      </p:sp>
      <p:sp>
        <p:nvSpPr>
          <p:cNvPr id="62474" name="Text Box 10"/>
          <p:cNvSpPr txBox="1">
            <a:spLocks noChangeArrowheads="1"/>
          </p:cNvSpPr>
          <p:nvPr/>
        </p:nvSpPr>
        <p:spPr bwMode="auto">
          <a:xfrm>
            <a:off x="762000" y="5029200"/>
            <a:ext cx="838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i="1">
                <a:solidFill>
                  <a:srgbClr val="FF3300"/>
                </a:solidFill>
                <a:cs typeface="Zar" pitchFamily="2" charset="-78"/>
              </a:rPr>
              <a:t>نكته:</a:t>
            </a:r>
            <a:r>
              <a:rPr lang="fa-IR" b="1" i="1">
                <a:solidFill>
                  <a:srgbClr val="3399FF"/>
                </a:solidFill>
                <a:cs typeface="Zar" pitchFamily="2" charset="-78"/>
              </a:rPr>
              <a:t> اگر محدوده مورد نظر بسته نباشد سئوال مي شود آيا مي خواهيد اين محدوده را به اجبار ببنديد</a:t>
            </a:r>
            <a:endParaRPr lang="en-US" b="1" i="1">
              <a:solidFill>
                <a:srgbClr val="3399FF"/>
              </a:solidFill>
              <a:cs typeface="Zar" pitchFamily="2" charset="-78"/>
            </a:endParaRPr>
          </a:p>
        </p:txBody>
      </p:sp>
      <p:sp>
        <p:nvSpPr>
          <p:cNvPr id="33803" name="Text Box 11"/>
          <p:cNvSpPr txBox="1">
            <a:spLocks noChangeArrowheads="1"/>
          </p:cNvSpPr>
          <p:nvPr/>
        </p:nvSpPr>
        <p:spPr bwMode="auto">
          <a:xfrm>
            <a:off x="4495800" y="5486400"/>
            <a:ext cx="46482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6-3- مساحت محصور بين پلي لاين يا چند خطي</a:t>
            </a:r>
            <a:endParaRPr lang="en-US" b="1">
              <a:latin typeface="Arial" charset="0"/>
              <a:cs typeface="Zar" pitchFamily="2" charset="-78"/>
            </a:endParaRPr>
          </a:p>
        </p:txBody>
      </p:sp>
      <p:sp>
        <p:nvSpPr>
          <p:cNvPr id="62476" name="Text Box 12"/>
          <p:cNvSpPr txBox="1">
            <a:spLocks noChangeArrowheads="1"/>
          </p:cNvSpPr>
          <p:nvPr/>
        </p:nvSpPr>
        <p:spPr bwMode="auto">
          <a:xfrm>
            <a:off x="685800" y="60198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Inquiry&gt;Area by Polylines&gt;</a:t>
            </a:r>
            <a:r>
              <a:rPr lang="fa-IR" b="1">
                <a:solidFill>
                  <a:srgbClr val="FF3300"/>
                </a:solidFill>
                <a:cs typeface="Zar" pitchFamily="2" charset="-78"/>
                <a:sym typeface="Webdings" panose="05030102010509060703" pitchFamily="18" charset="2"/>
              </a:rPr>
              <a:t>انتخاب شيء </a:t>
            </a:r>
            <a:r>
              <a:rPr lang="en-US" b="1">
                <a:solidFill>
                  <a:srgbClr val="FF3300"/>
                </a:solidFill>
                <a:cs typeface="Zar" pitchFamily="2" charset="-78"/>
                <a:sym typeface="Webdings" panose="05030102010509060703" pitchFamily="18" charset="2"/>
              </a:rPr>
              <a:t>&gt;</a:t>
            </a:r>
            <a:r>
              <a:rPr lang="fa-IR" b="1">
                <a:solidFill>
                  <a:srgbClr val="FF3300"/>
                </a:solidFill>
                <a:cs typeface="Zar" pitchFamily="2" charset="-78"/>
                <a:sym typeface="Webdings" panose="05030102010509060703" pitchFamily="18" charset="2"/>
              </a:rPr>
              <a:t>نمايش محيط و مساحت</a:t>
            </a:r>
            <a:endParaRPr lang="en-US" b="1">
              <a:solidFill>
                <a:srgbClr val="FF3300"/>
              </a:solidFill>
              <a:cs typeface="Zar" pitchFamily="2" charset="-78"/>
              <a:sym typeface="Webdings" panose="05030102010509060703" pitchFamily="18" charset="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495800" y="914400"/>
            <a:ext cx="46482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6-4- مساحت محصور بين نقاط</a:t>
            </a:r>
            <a:endParaRPr lang="en-US" b="1">
              <a:latin typeface="Arial" charset="0"/>
              <a:cs typeface="Zar" pitchFamily="2" charset="-78"/>
            </a:endParaRPr>
          </a:p>
        </p:txBody>
      </p:sp>
      <p:sp>
        <p:nvSpPr>
          <p:cNvPr id="39941" name="Text Box 3"/>
          <p:cNvSpPr txBox="1">
            <a:spLocks noChangeArrowheads="1"/>
          </p:cNvSpPr>
          <p:nvPr/>
        </p:nvSpPr>
        <p:spPr bwMode="auto">
          <a:xfrm>
            <a:off x="685800" y="12954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Inquiry&gt;Area by Points&gt;</a:t>
            </a:r>
            <a:r>
              <a:rPr lang="fa-IR" b="1">
                <a:solidFill>
                  <a:srgbClr val="FF3300"/>
                </a:solidFill>
                <a:cs typeface="Zar" pitchFamily="2" charset="-78"/>
                <a:sym typeface="Webdings" panose="05030102010509060703" pitchFamily="18" charset="2"/>
              </a:rPr>
              <a:t>انتخاب نقاط </a:t>
            </a:r>
            <a:r>
              <a:rPr lang="en-US" b="1">
                <a:solidFill>
                  <a:srgbClr val="FF3300"/>
                </a:solidFill>
                <a:cs typeface="Zar" pitchFamily="2" charset="-78"/>
                <a:sym typeface="Webdings" panose="05030102010509060703" pitchFamily="18" charset="2"/>
              </a:rPr>
              <a:t>&gt;</a:t>
            </a:r>
            <a:r>
              <a:rPr lang="en-US" b="1">
                <a:sym typeface="Webdings" panose="05030102010509060703" pitchFamily="18" charset="2"/>
              </a:rPr>
              <a:t>┘</a:t>
            </a:r>
            <a:r>
              <a:rPr lang="fa-IR" b="1">
                <a:solidFill>
                  <a:srgbClr val="FF3300"/>
                </a:solidFill>
                <a:cs typeface="Zar" pitchFamily="2" charset="-78"/>
                <a:sym typeface="Webdings" panose="05030102010509060703" pitchFamily="18" charset="2"/>
              </a:rPr>
              <a:t>نمايش محيط و مساحت</a:t>
            </a:r>
            <a:endParaRPr lang="en-US" b="1">
              <a:solidFill>
                <a:srgbClr val="FF3300"/>
              </a:solidFill>
              <a:cs typeface="Zar" pitchFamily="2" charset="-78"/>
              <a:sym typeface="Webdings" panose="05030102010509060703" pitchFamily="18" charset="2"/>
            </a:endParaRPr>
          </a:p>
        </p:txBody>
      </p:sp>
      <p:sp>
        <p:nvSpPr>
          <p:cNvPr id="32772" name="Text Box 4"/>
          <p:cNvSpPr txBox="1">
            <a:spLocks noChangeArrowheads="1"/>
          </p:cNvSpPr>
          <p:nvPr/>
        </p:nvSpPr>
        <p:spPr bwMode="auto">
          <a:xfrm>
            <a:off x="5029200" y="1752600"/>
            <a:ext cx="39624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7-ارتفاع و شيب</a:t>
            </a:r>
            <a:endParaRPr lang="en-US" sz="2400" b="1">
              <a:latin typeface="Arial" charset="0"/>
              <a:cs typeface="Zar" pitchFamily="2" charset="-78"/>
            </a:endParaRPr>
          </a:p>
        </p:txBody>
      </p:sp>
      <p:sp>
        <p:nvSpPr>
          <p:cNvPr id="32773" name="Text Box 5"/>
          <p:cNvSpPr txBox="1">
            <a:spLocks noChangeArrowheads="1"/>
          </p:cNvSpPr>
          <p:nvPr/>
        </p:nvSpPr>
        <p:spPr bwMode="auto">
          <a:xfrm>
            <a:off x="4343400" y="2362200"/>
            <a:ext cx="46482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7-1-ارتفاع خطوط ميزان</a:t>
            </a:r>
            <a:endParaRPr lang="en-US" b="1">
              <a:latin typeface="Arial" charset="0"/>
              <a:cs typeface="Zar" pitchFamily="2" charset="-78"/>
            </a:endParaRPr>
          </a:p>
        </p:txBody>
      </p:sp>
      <p:sp>
        <p:nvSpPr>
          <p:cNvPr id="39944" name="Text Box 6"/>
          <p:cNvSpPr txBox="1">
            <a:spLocks noChangeArrowheads="1"/>
          </p:cNvSpPr>
          <p:nvPr/>
        </p:nvSpPr>
        <p:spPr bwMode="auto">
          <a:xfrm>
            <a:off x="685800" y="28194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Inquiry&gt;Contour Elevation&gt;</a:t>
            </a:r>
            <a:r>
              <a:rPr lang="fa-IR" b="1">
                <a:solidFill>
                  <a:srgbClr val="FF3300"/>
                </a:solidFill>
                <a:cs typeface="Zar" pitchFamily="2" charset="-78"/>
                <a:sym typeface="Webdings" panose="05030102010509060703" pitchFamily="18" charset="2"/>
              </a:rPr>
              <a:t>انتخاب خطوط تراز </a:t>
            </a:r>
            <a:r>
              <a:rPr lang="en-US" b="1">
                <a:solidFill>
                  <a:srgbClr val="FF3300"/>
                </a:solidFill>
                <a:cs typeface="Zar" pitchFamily="2" charset="-78"/>
                <a:sym typeface="Webdings" panose="05030102010509060703" pitchFamily="18" charset="2"/>
              </a:rPr>
              <a:t>&gt;</a:t>
            </a:r>
            <a:r>
              <a:rPr lang="en-US" b="1">
                <a:sym typeface="Webdings" panose="05030102010509060703" pitchFamily="18" charset="2"/>
              </a:rPr>
              <a:t>┘</a:t>
            </a:r>
            <a:r>
              <a:rPr lang="fa-IR" b="1">
                <a:solidFill>
                  <a:srgbClr val="FF3300"/>
                </a:solidFill>
                <a:cs typeface="Zar" pitchFamily="2" charset="-78"/>
                <a:sym typeface="Webdings" panose="05030102010509060703" pitchFamily="18" charset="2"/>
              </a:rPr>
              <a:t>نمايش ارتفاع</a:t>
            </a:r>
            <a:endParaRPr lang="en-US" b="1">
              <a:solidFill>
                <a:srgbClr val="FF3300"/>
              </a:solidFill>
              <a:cs typeface="Zar" pitchFamily="2" charset="-78"/>
              <a:sym typeface="Webdings" panose="05030102010509060703" pitchFamily="18" charset="2"/>
            </a:endParaRPr>
          </a:p>
        </p:txBody>
      </p:sp>
      <p:sp>
        <p:nvSpPr>
          <p:cNvPr id="32775" name="Text Box 7"/>
          <p:cNvSpPr txBox="1">
            <a:spLocks noChangeArrowheads="1"/>
          </p:cNvSpPr>
          <p:nvPr/>
        </p:nvSpPr>
        <p:spPr bwMode="auto">
          <a:xfrm>
            <a:off x="4343400" y="3200400"/>
            <a:ext cx="46482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7-2-ارتفاع مختصات نقطه روي سطح</a:t>
            </a:r>
            <a:endParaRPr lang="en-US" b="1">
              <a:latin typeface="Arial" charset="0"/>
              <a:cs typeface="Zar" pitchFamily="2" charset="-78"/>
            </a:endParaRPr>
          </a:p>
        </p:txBody>
      </p:sp>
      <p:sp>
        <p:nvSpPr>
          <p:cNvPr id="39946" name="Text Box 8"/>
          <p:cNvSpPr txBox="1">
            <a:spLocks noChangeArrowheads="1"/>
          </p:cNvSpPr>
          <p:nvPr/>
        </p:nvSpPr>
        <p:spPr bwMode="auto">
          <a:xfrm>
            <a:off x="762000" y="36576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Inquiry&gt;Surface Elevation&gt;</a:t>
            </a:r>
            <a:r>
              <a:rPr lang="fa-IR" b="1">
                <a:solidFill>
                  <a:srgbClr val="FF3300"/>
                </a:solidFill>
                <a:cs typeface="Zar" pitchFamily="2" charset="-78"/>
                <a:sym typeface="Webdings" panose="05030102010509060703" pitchFamily="18" charset="2"/>
              </a:rPr>
              <a:t>انتخاب نقطه روي سطح </a:t>
            </a:r>
            <a:r>
              <a:rPr lang="en-US" b="1">
                <a:solidFill>
                  <a:srgbClr val="FF3300"/>
                </a:solidFill>
                <a:cs typeface="Zar" pitchFamily="2" charset="-78"/>
                <a:sym typeface="Webdings" panose="05030102010509060703" pitchFamily="18" charset="2"/>
              </a:rPr>
              <a:t>&gt;</a:t>
            </a:r>
            <a:r>
              <a:rPr lang="en-US" b="1">
                <a:sym typeface="Webdings" panose="05030102010509060703" pitchFamily="18" charset="2"/>
              </a:rPr>
              <a:t>┘</a:t>
            </a:r>
            <a:r>
              <a:rPr lang="fa-IR" b="1">
                <a:solidFill>
                  <a:srgbClr val="FF3300"/>
                </a:solidFill>
                <a:cs typeface="Zar" pitchFamily="2" charset="-78"/>
                <a:sym typeface="Webdings" panose="05030102010509060703" pitchFamily="18" charset="2"/>
              </a:rPr>
              <a:t>نمايش ارتفاع</a:t>
            </a:r>
            <a:endParaRPr lang="en-US" b="1">
              <a:solidFill>
                <a:srgbClr val="FF3300"/>
              </a:solidFill>
              <a:cs typeface="Zar" pitchFamily="2" charset="-78"/>
              <a:sym typeface="Webdings" panose="05030102010509060703" pitchFamily="18" charset="2"/>
            </a:endParaRPr>
          </a:p>
        </p:txBody>
      </p:sp>
      <p:sp>
        <p:nvSpPr>
          <p:cNvPr id="32777" name="Text Box 9"/>
          <p:cNvSpPr txBox="1">
            <a:spLocks noChangeArrowheads="1"/>
          </p:cNvSpPr>
          <p:nvPr/>
        </p:nvSpPr>
        <p:spPr bwMode="auto">
          <a:xfrm>
            <a:off x="4267200" y="3962400"/>
            <a:ext cx="46482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7-3-مشخصات شيب و ارتفاع بين دو نقطه</a:t>
            </a:r>
            <a:endParaRPr lang="en-US" b="1">
              <a:latin typeface="Arial" charset="0"/>
              <a:cs typeface="Zar" pitchFamily="2" charset="-78"/>
            </a:endParaRPr>
          </a:p>
        </p:txBody>
      </p:sp>
      <p:sp>
        <p:nvSpPr>
          <p:cNvPr id="39948" name="Text Box 10"/>
          <p:cNvSpPr txBox="1">
            <a:spLocks noChangeArrowheads="1"/>
          </p:cNvSpPr>
          <p:nvPr/>
        </p:nvSpPr>
        <p:spPr bwMode="auto">
          <a:xfrm>
            <a:off x="762000" y="42672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Inquiry&gt;List Slope&gt; </a:t>
            </a:r>
            <a:r>
              <a:rPr lang="fa-IR" b="1">
                <a:solidFill>
                  <a:srgbClr val="FF3300"/>
                </a:solidFill>
              </a:rPr>
              <a:t>انتخاب نقطه اول</a:t>
            </a:r>
            <a:r>
              <a:rPr lang="en-US" b="1">
                <a:solidFill>
                  <a:srgbClr val="FF3300"/>
                </a:solidFill>
              </a:rPr>
              <a:t>&gt;</a:t>
            </a:r>
            <a:r>
              <a:rPr lang="fa-IR" b="1">
                <a:solidFill>
                  <a:srgbClr val="FF3300"/>
                </a:solidFill>
              </a:rPr>
              <a:t>انتخاب نقطه دوم</a:t>
            </a:r>
            <a:r>
              <a:rPr lang="fa-IR">
                <a:sym typeface="Webdings" panose="05030102010509060703" pitchFamily="18" charset="2"/>
              </a:rPr>
              <a:t> </a:t>
            </a:r>
            <a:r>
              <a:rPr lang="en-US" b="1">
                <a:solidFill>
                  <a:srgbClr val="FF3300"/>
                </a:solidFill>
                <a:cs typeface="Zar" pitchFamily="2" charset="-78"/>
                <a:sym typeface="Webdings" panose="05030102010509060703" pitchFamily="18" charset="2"/>
              </a:rPr>
              <a:t>&gt;</a:t>
            </a:r>
            <a:r>
              <a:rPr lang="en-US" b="1">
                <a:sym typeface="Webdings" panose="05030102010509060703" pitchFamily="18" charset="2"/>
              </a:rPr>
              <a:t>┘</a:t>
            </a:r>
            <a:endParaRPr lang="en-US" b="1">
              <a:solidFill>
                <a:srgbClr val="FF3300"/>
              </a:solidFill>
              <a:cs typeface="Zar" pitchFamily="2" charset="-78"/>
              <a:sym typeface="Webdings" panose="05030102010509060703" pitchFamily="18" charset="2"/>
            </a:endParaRPr>
          </a:p>
        </p:txBody>
      </p:sp>
      <p:sp>
        <p:nvSpPr>
          <p:cNvPr id="39949" name="Text Box 11"/>
          <p:cNvSpPr txBox="1">
            <a:spLocks noChangeArrowheads="1"/>
          </p:cNvSpPr>
          <p:nvPr/>
        </p:nvSpPr>
        <p:spPr bwMode="auto">
          <a:xfrm>
            <a:off x="1524000" y="4572000"/>
            <a:ext cx="731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i="1">
                <a:solidFill>
                  <a:srgbClr val="FF3300"/>
                </a:solidFill>
                <a:cs typeface="Zar" pitchFamily="2" charset="-78"/>
              </a:rPr>
              <a:t>نتيجه:</a:t>
            </a:r>
            <a:r>
              <a:rPr lang="fa-IR" b="1" i="1">
                <a:solidFill>
                  <a:srgbClr val="3399FF"/>
                </a:solidFill>
                <a:cs typeface="Zar" pitchFamily="2" charset="-78"/>
              </a:rPr>
              <a:t> ارتفاع نقطه اول، ارتفاع نقطه دوم، اختلاف ارتفاع و شيب نمايش داده مي شود.</a:t>
            </a:r>
            <a:endParaRPr lang="en-US" b="1" i="1">
              <a:solidFill>
                <a:srgbClr val="3399FF"/>
              </a:solidFill>
              <a:cs typeface="Zar" pitchFamily="2" charset="-78"/>
            </a:endParaRPr>
          </a:p>
        </p:txBody>
      </p:sp>
      <p:sp>
        <p:nvSpPr>
          <p:cNvPr id="32780" name="Text Box 12"/>
          <p:cNvSpPr txBox="1">
            <a:spLocks noChangeArrowheads="1"/>
          </p:cNvSpPr>
          <p:nvPr/>
        </p:nvSpPr>
        <p:spPr bwMode="auto">
          <a:xfrm>
            <a:off x="4953000" y="5029200"/>
            <a:ext cx="39624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8-نمايش ديناميك روي صفحه</a:t>
            </a:r>
            <a:endParaRPr lang="en-US" sz="2400" b="1">
              <a:latin typeface="Arial" charset="0"/>
              <a:cs typeface="Zar" pitchFamily="2" charset="-78"/>
            </a:endParaRPr>
          </a:p>
        </p:txBody>
      </p:sp>
      <p:sp>
        <p:nvSpPr>
          <p:cNvPr id="39951" name="Text Box 13"/>
          <p:cNvSpPr txBox="1">
            <a:spLocks noChangeArrowheads="1"/>
          </p:cNvSpPr>
          <p:nvPr/>
        </p:nvSpPr>
        <p:spPr bwMode="auto">
          <a:xfrm>
            <a:off x="685800" y="54864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Inquiry&gt;Track North/East</a:t>
            </a:r>
            <a:endParaRPr lang="en-US" b="1">
              <a:solidFill>
                <a:srgbClr val="FF3300"/>
              </a:solidFill>
              <a:cs typeface="Zar" pitchFamily="2" charset="-78"/>
              <a:sym typeface="Webdings" panose="05030102010509060703" pitchFamily="18" charset="2"/>
            </a:endParaRPr>
          </a:p>
        </p:txBody>
      </p:sp>
      <p:sp>
        <p:nvSpPr>
          <p:cNvPr id="39952" name="Text Box 14"/>
          <p:cNvSpPr txBox="1">
            <a:spLocks noChangeArrowheads="1"/>
          </p:cNvSpPr>
          <p:nvPr/>
        </p:nvSpPr>
        <p:spPr bwMode="auto">
          <a:xfrm>
            <a:off x="685800" y="61722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Inquiry&gt;Track Elevation</a:t>
            </a:r>
            <a:endParaRPr lang="en-US" b="1">
              <a:solidFill>
                <a:srgbClr val="FF3300"/>
              </a:solidFill>
              <a:cs typeface="Zar" pitchFamily="2" charset="-78"/>
              <a:sym typeface="Webdings" panose="05030102010509060703" pitchFamily="18" charset="2"/>
            </a:endParaRPr>
          </a:p>
        </p:txBody>
      </p:sp>
      <p:graphicFrame>
        <p:nvGraphicFramePr>
          <p:cNvPr id="39938" name="Object 15"/>
          <p:cNvGraphicFramePr>
            <a:graphicFrameLocks noChangeAspect="1"/>
          </p:cNvGraphicFramePr>
          <p:nvPr/>
        </p:nvGraphicFramePr>
        <p:xfrm>
          <a:off x="3886200" y="5410200"/>
          <a:ext cx="2228850" cy="542925"/>
        </p:xfrm>
        <a:graphic>
          <a:graphicData uri="http://schemas.openxmlformats.org/presentationml/2006/ole">
            <mc:AlternateContent xmlns:mc="http://schemas.openxmlformats.org/markup-compatibility/2006">
              <mc:Choice xmlns:v="urn:schemas-microsoft-com:vml" Requires="v">
                <p:oleObj spid="_x0000_s39953" name="Bitmap Image" r:id="rId3" imgW="2228571" imgH="542857" progId="Paint.Picture">
                  <p:embed/>
                </p:oleObj>
              </mc:Choice>
              <mc:Fallback>
                <p:oleObj name="Bitmap Image" r:id="rId3" imgW="2228571" imgH="542857" progId="Paint.Picture">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5410200"/>
                        <a:ext cx="22288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9" name="Object 16"/>
          <p:cNvGraphicFramePr>
            <a:graphicFrameLocks noChangeAspect="1"/>
          </p:cNvGraphicFramePr>
          <p:nvPr/>
        </p:nvGraphicFramePr>
        <p:xfrm>
          <a:off x="3886200" y="6172200"/>
          <a:ext cx="1638300" cy="495300"/>
        </p:xfrm>
        <a:graphic>
          <a:graphicData uri="http://schemas.openxmlformats.org/presentationml/2006/ole">
            <mc:AlternateContent xmlns:mc="http://schemas.openxmlformats.org/markup-compatibility/2006">
              <mc:Choice xmlns:v="urn:schemas-microsoft-com:vml" Requires="v">
                <p:oleObj spid="_x0000_s39954" name="Bitmap Image" r:id="rId5" imgW="1638529" imgH="495369" progId="Paint.Picture">
                  <p:embed/>
                </p:oleObj>
              </mc:Choice>
              <mc:Fallback>
                <p:oleObj name="Bitmap Image" r:id="rId5" imgW="1638529" imgH="495369" progId="Paint.Picture">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6172200"/>
                        <a:ext cx="1638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5"/>
          <p:cNvSpPr txBox="1">
            <a:spLocks noChangeArrowheads="1"/>
          </p:cNvSpPr>
          <p:nvPr/>
        </p:nvSpPr>
        <p:spPr bwMode="auto">
          <a:xfrm>
            <a:off x="1905000" y="2743200"/>
            <a:ext cx="6172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fa-IR" sz="6600" b="1">
                <a:cs typeface="Zar" pitchFamily="2" charset="-78"/>
              </a:rPr>
              <a:t>منو </a:t>
            </a:r>
            <a:r>
              <a:rPr lang="en-US" sz="6600" b="1">
                <a:cs typeface="Zar" pitchFamily="2" charset="-78"/>
              </a:rPr>
              <a:t>Terrain</a:t>
            </a:r>
          </a:p>
        </p:txBody>
      </p:sp>
      <p:sp>
        <p:nvSpPr>
          <p:cNvPr id="63491" name="TextBox 4"/>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2"/>
              </a:rPr>
              <a:t>www.parstraffic.com</a:t>
            </a:r>
            <a:endParaRPr lang="en-US" b="1">
              <a:solidFill>
                <a:srgbClr val="FF0000"/>
              </a:solidFill>
            </a:endParaRPr>
          </a:p>
          <a:p>
            <a:pPr eaLnBrk="1" hangingPunct="1"/>
            <a:r>
              <a:rPr lang="en-US" b="1">
                <a:solidFill>
                  <a:srgbClr val="FF0000"/>
                </a:solidFill>
                <a:hlinkClick r:id="rId3"/>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733800" y="838200"/>
            <a:ext cx="5410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1-ايجاد سطح جديد در مرورگر </a:t>
            </a:r>
            <a:r>
              <a:rPr lang="en-US" sz="2400" b="1">
                <a:latin typeface="Arial" charset="0"/>
                <a:cs typeface="Zar" pitchFamily="2" charset="-78"/>
              </a:rPr>
              <a:t>Terrain</a:t>
            </a:r>
          </a:p>
        </p:txBody>
      </p:sp>
      <p:sp>
        <p:nvSpPr>
          <p:cNvPr id="40964" name="Text Box 3"/>
          <p:cNvSpPr txBox="1">
            <a:spLocks noChangeArrowheads="1"/>
          </p:cNvSpPr>
          <p:nvPr/>
        </p:nvSpPr>
        <p:spPr bwMode="auto">
          <a:xfrm>
            <a:off x="685800" y="1295400"/>
            <a:ext cx="8458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Terrain&gt;Terrain Model explorer&gt;</a:t>
            </a:r>
            <a:r>
              <a:rPr lang="fa-IR" b="1">
                <a:solidFill>
                  <a:srgbClr val="FF3300"/>
                </a:solidFill>
                <a:cs typeface="Zar" pitchFamily="2" charset="-78"/>
              </a:rPr>
              <a:t>نمايش پنجره جديد</a:t>
            </a:r>
            <a:r>
              <a:rPr lang="en-US" b="1">
                <a:solidFill>
                  <a:srgbClr val="FF3300"/>
                </a:solidFill>
              </a:rPr>
              <a:t> </a:t>
            </a:r>
            <a:r>
              <a:rPr lang="fa-IR" b="1">
                <a:solidFill>
                  <a:srgbClr val="FF3300"/>
                </a:solidFill>
                <a:cs typeface="Zar" pitchFamily="2" charset="-78"/>
                <a:sym typeface="Webdings" panose="05030102010509060703" pitchFamily="18" charset="2"/>
              </a:rPr>
              <a:t> </a:t>
            </a:r>
            <a:r>
              <a:rPr lang="en-US" b="1">
                <a:solidFill>
                  <a:srgbClr val="FF3300"/>
                </a:solidFill>
                <a:cs typeface="Zar" pitchFamily="2" charset="-78"/>
                <a:sym typeface="Webdings" panose="05030102010509060703" pitchFamily="18" charset="2"/>
              </a:rPr>
              <a:t>&gt; </a:t>
            </a:r>
            <a:r>
              <a:rPr lang="en-US" b="1">
                <a:solidFill>
                  <a:srgbClr val="FF3300"/>
                </a:solidFill>
                <a:sym typeface="Webdings" panose="05030102010509060703" pitchFamily="18" charset="2"/>
              </a:rPr>
              <a:t>Terrain</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راست كليك روي پوشه</a:t>
            </a:r>
            <a:endParaRPr lang="en-US" b="1">
              <a:solidFill>
                <a:srgbClr val="FF3300"/>
              </a:solidFill>
              <a:cs typeface="Zar" pitchFamily="2" charset="-78"/>
              <a:sym typeface="Webdings" panose="05030102010509060703" pitchFamily="18" charset="2"/>
            </a:endParaRPr>
          </a:p>
          <a:p>
            <a:pPr eaLnBrk="1" hangingPunct="1">
              <a:spcBef>
                <a:spcPct val="50000"/>
              </a:spcBef>
            </a:pPr>
            <a:r>
              <a:rPr lang="en-US" b="1">
                <a:solidFill>
                  <a:srgbClr val="FF3300"/>
                </a:solidFill>
                <a:cs typeface="Zar" pitchFamily="2" charset="-78"/>
                <a:sym typeface="Webdings" panose="05030102010509060703" pitchFamily="18" charset="2"/>
              </a:rPr>
              <a:t>&gt;Create New Surface&gt; </a:t>
            </a:r>
            <a:r>
              <a:rPr lang="en-US" b="1">
                <a:solidFill>
                  <a:srgbClr val="FF3300"/>
                </a:solidFill>
                <a:sym typeface="Webdings" panose="05030102010509060703" pitchFamily="18" charset="2"/>
              </a:rPr>
              <a:t>Surface</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راست كليك روي </a:t>
            </a:r>
            <a:r>
              <a:rPr lang="en-US" b="1">
                <a:solidFill>
                  <a:srgbClr val="FF3300"/>
                </a:solidFill>
                <a:cs typeface="Zar" pitchFamily="2" charset="-78"/>
                <a:sym typeface="Webdings" panose="05030102010509060703" pitchFamily="18" charset="2"/>
              </a:rPr>
              <a:t>&gt;Rename&gt;</a:t>
            </a:r>
            <a:r>
              <a:rPr lang="fa-IR" b="1">
                <a:solidFill>
                  <a:srgbClr val="FF3300"/>
                </a:solidFill>
                <a:cs typeface="Zar" pitchFamily="2" charset="-78"/>
                <a:sym typeface="Webdings" panose="05030102010509060703" pitchFamily="18" charset="2"/>
              </a:rPr>
              <a:t>نام جديد </a:t>
            </a:r>
            <a:r>
              <a:rPr lang="en-US" b="1">
                <a:sym typeface="Webdings" panose="05030102010509060703" pitchFamily="18" charset="2"/>
              </a:rPr>
              <a:t>┘</a:t>
            </a:r>
          </a:p>
        </p:txBody>
      </p:sp>
      <p:sp>
        <p:nvSpPr>
          <p:cNvPr id="30725" name="Text Box 5"/>
          <p:cNvSpPr txBox="1">
            <a:spLocks noChangeArrowheads="1"/>
          </p:cNvSpPr>
          <p:nvPr/>
        </p:nvSpPr>
        <p:spPr bwMode="auto">
          <a:xfrm>
            <a:off x="3733800" y="4114800"/>
            <a:ext cx="5410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2-افزودن گروه نقطه به مدل</a:t>
            </a:r>
            <a:endParaRPr lang="en-US" sz="2400" b="1">
              <a:latin typeface="Arial" charset="0"/>
              <a:cs typeface="Zar" pitchFamily="2" charset="-78"/>
            </a:endParaRPr>
          </a:p>
        </p:txBody>
      </p:sp>
      <p:sp>
        <p:nvSpPr>
          <p:cNvPr id="40966" name="Text Box 6"/>
          <p:cNvSpPr txBox="1">
            <a:spLocks noChangeArrowheads="1"/>
          </p:cNvSpPr>
          <p:nvPr/>
        </p:nvSpPr>
        <p:spPr bwMode="auto">
          <a:xfrm>
            <a:off x="685800" y="4648200"/>
            <a:ext cx="8458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Terrain&gt;Terrain Model explorer&gt;</a:t>
            </a:r>
            <a:r>
              <a:rPr lang="en-US" b="1">
                <a:solidFill>
                  <a:srgbClr val="FF3300"/>
                </a:solidFill>
                <a:cs typeface="Zar" pitchFamily="2" charset="-78"/>
                <a:sym typeface="Webdings" panose="05030102010509060703" pitchFamily="18" charset="2"/>
              </a:rPr>
              <a:t> </a:t>
            </a:r>
            <a:r>
              <a:rPr lang="en-US" b="1">
                <a:solidFill>
                  <a:srgbClr val="FF3300"/>
                </a:solidFill>
                <a:sym typeface="Webdings" panose="05030102010509060703" pitchFamily="18" charset="2"/>
              </a:rPr>
              <a:t>Point groups</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راست كليك روي شاخه</a:t>
            </a:r>
            <a:r>
              <a:rPr lang="en-US" b="1">
                <a:solidFill>
                  <a:srgbClr val="FF3300"/>
                </a:solidFill>
                <a:cs typeface="Zar" pitchFamily="2" charset="-78"/>
                <a:sym typeface="Webdings" panose="05030102010509060703" pitchFamily="18" charset="2"/>
              </a:rPr>
              <a:t>&gt;</a:t>
            </a:r>
          </a:p>
          <a:p>
            <a:pPr eaLnBrk="1" hangingPunct="1">
              <a:spcBef>
                <a:spcPct val="50000"/>
              </a:spcBef>
            </a:pPr>
            <a:r>
              <a:rPr lang="en-US" b="1">
                <a:solidFill>
                  <a:srgbClr val="FF3300"/>
                </a:solidFill>
                <a:cs typeface="Zar" pitchFamily="2" charset="-78"/>
                <a:sym typeface="Webdings" panose="05030102010509060703" pitchFamily="18" charset="2"/>
              </a:rPr>
              <a:t>Add Point group&gt;</a:t>
            </a:r>
            <a:r>
              <a:rPr lang="fa-IR" b="1">
                <a:solidFill>
                  <a:srgbClr val="FF3300"/>
                </a:solidFill>
                <a:cs typeface="Zar" pitchFamily="2" charset="-78"/>
                <a:sym typeface="Webdings" panose="05030102010509060703" pitchFamily="18" charset="2"/>
              </a:rPr>
              <a:t>افزودن گروه نقطه مورد نظر</a:t>
            </a:r>
            <a:r>
              <a:rPr lang="en-US" b="1">
                <a:solidFill>
                  <a:srgbClr val="FF3300"/>
                </a:solidFill>
                <a:cs typeface="Zar" pitchFamily="2" charset="-78"/>
                <a:sym typeface="Webdings" panose="05030102010509060703" pitchFamily="18" charset="2"/>
              </a:rPr>
              <a:t>&gt;Ok</a:t>
            </a:r>
            <a:endParaRPr lang="en-US" b="1">
              <a:sym typeface="Webdings" panose="05030102010509060703" pitchFamily="18" charset="2"/>
            </a:endParaRPr>
          </a:p>
        </p:txBody>
      </p:sp>
      <p:sp>
        <p:nvSpPr>
          <p:cNvPr id="30729" name="Text Box 9"/>
          <p:cNvSpPr txBox="1">
            <a:spLocks noChangeArrowheads="1"/>
          </p:cNvSpPr>
          <p:nvPr/>
        </p:nvSpPr>
        <p:spPr bwMode="auto">
          <a:xfrm>
            <a:off x="3733800" y="5410200"/>
            <a:ext cx="5410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3-افزودن فايل نقطه اي به مدل</a:t>
            </a:r>
            <a:endParaRPr lang="en-US" sz="2400" b="1">
              <a:latin typeface="Arial" charset="0"/>
              <a:cs typeface="Zar" pitchFamily="2" charset="-78"/>
            </a:endParaRPr>
          </a:p>
        </p:txBody>
      </p:sp>
      <p:sp>
        <p:nvSpPr>
          <p:cNvPr id="40968" name="Text Box 10"/>
          <p:cNvSpPr txBox="1">
            <a:spLocks noChangeArrowheads="1"/>
          </p:cNvSpPr>
          <p:nvPr/>
        </p:nvSpPr>
        <p:spPr bwMode="auto">
          <a:xfrm>
            <a:off x="685800" y="5867400"/>
            <a:ext cx="8458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Terrain&gt;Terrain Model explorer&gt;</a:t>
            </a:r>
            <a:r>
              <a:rPr lang="en-US" b="1">
                <a:solidFill>
                  <a:srgbClr val="FF3300"/>
                </a:solidFill>
                <a:cs typeface="Zar" pitchFamily="2" charset="-78"/>
                <a:sym typeface="Webdings" panose="05030102010509060703" pitchFamily="18" charset="2"/>
              </a:rPr>
              <a:t> </a:t>
            </a:r>
            <a:r>
              <a:rPr lang="en-US" b="1">
                <a:solidFill>
                  <a:srgbClr val="FF3300"/>
                </a:solidFill>
                <a:sym typeface="Webdings" panose="05030102010509060703" pitchFamily="18" charset="2"/>
              </a:rPr>
              <a:t>Point Files</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راست كليك روي شاخه</a:t>
            </a:r>
            <a:r>
              <a:rPr lang="en-US" b="1">
                <a:solidFill>
                  <a:srgbClr val="FF3300"/>
                </a:solidFill>
                <a:cs typeface="Zar" pitchFamily="2" charset="-78"/>
                <a:sym typeface="Webdings" panose="05030102010509060703" pitchFamily="18" charset="2"/>
              </a:rPr>
              <a:t>&gt;</a:t>
            </a:r>
          </a:p>
          <a:p>
            <a:pPr eaLnBrk="1" hangingPunct="1">
              <a:spcBef>
                <a:spcPct val="50000"/>
              </a:spcBef>
            </a:pPr>
            <a:r>
              <a:rPr lang="en-US" b="1">
                <a:solidFill>
                  <a:srgbClr val="FF3300"/>
                </a:solidFill>
                <a:cs typeface="Zar" pitchFamily="2" charset="-78"/>
                <a:sym typeface="Webdings" panose="05030102010509060703" pitchFamily="18" charset="2"/>
              </a:rPr>
              <a:t>Add Point Files&gt;</a:t>
            </a:r>
            <a:r>
              <a:rPr lang="fa-IR" b="1">
                <a:solidFill>
                  <a:srgbClr val="FF3300"/>
                </a:solidFill>
                <a:cs typeface="Zar" pitchFamily="2" charset="-78"/>
                <a:sym typeface="Webdings" panose="05030102010509060703" pitchFamily="18" charset="2"/>
              </a:rPr>
              <a:t>افزودن فايل نقطه اي مورد نظر</a:t>
            </a:r>
            <a:r>
              <a:rPr lang="en-US" b="1">
                <a:solidFill>
                  <a:srgbClr val="FF3300"/>
                </a:solidFill>
                <a:cs typeface="Zar" pitchFamily="2" charset="-78"/>
                <a:sym typeface="Webdings" panose="05030102010509060703" pitchFamily="18" charset="2"/>
              </a:rPr>
              <a:t>&gt;Ok</a:t>
            </a:r>
            <a:endParaRPr lang="en-US" b="1">
              <a:sym typeface="Webdings" panose="05030102010509060703" pitchFamily="18" charset="2"/>
            </a:endParaRPr>
          </a:p>
        </p:txBody>
      </p:sp>
      <p:graphicFrame>
        <p:nvGraphicFramePr>
          <p:cNvPr id="40962" name="Object 11"/>
          <p:cNvGraphicFramePr>
            <a:graphicFrameLocks noChangeAspect="1"/>
          </p:cNvGraphicFramePr>
          <p:nvPr/>
        </p:nvGraphicFramePr>
        <p:xfrm>
          <a:off x="838200" y="2057400"/>
          <a:ext cx="5105400" cy="2225675"/>
        </p:xfrm>
        <a:graphic>
          <a:graphicData uri="http://schemas.openxmlformats.org/presentationml/2006/ole">
            <mc:AlternateContent xmlns:mc="http://schemas.openxmlformats.org/markup-compatibility/2006">
              <mc:Choice xmlns:v="urn:schemas-microsoft-com:vml" Requires="v">
                <p:oleObj spid="_x0000_s40969" name="Bitmap Image" r:id="rId3" imgW="6028571" imgH="2629267" progId="Paint.Picture">
                  <p:embed/>
                </p:oleObj>
              </mc:Choice>
              <mc:Fallback>
                <p:oleObj name="Bitmap Image" r:id="rId3" imgW="6028571" imgH="2629267" progId="Paint.Picture">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057400"/>
                        <a:ext cx="51054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ext Box 4"/>
          <p:cNvSpPr txBox="1">
            <a:spLocks noChangeArrowheads="1"/>
          </p:cNvSpPr>
          <p:nvPr/>
        </p:nvSpPr>
        <p:spPr bwMode="auto">
          <a:xfrm>
            <a:off x="3733800" y="1981200"/>
            <a:ext cx="5410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5-افزودن و حذف </a:t>
            </a:r>
            <a:r>
              <a:rPr lang="en-US" sz="2400" b="1">
                <a:latin typeface="Arial" charset="0"/>
                <a:cs typeface="Zar" pitchFamily="2" charset="-78"/>
              </a:rPr>
              <a:t>DEM</a:t>
            </a:r>
          </a:p>
        </p:txBody>
      </p:sp>
      <p:sp>
        <p:nvSpPr>
          <p:cNvPr id="41988" name="Text Box 5"/>
          <p:cNvSpPr txBox="1">
            <a:spLocks noChangeArrowheads="1"/>
          </p:cNvSpPr>
          <p:nvPr/>
        </p:nvSpPr>
        <p:spPr bwMode="auto">
          <a:xfrm>
            <a:off x="685800" y="2590800"/>
            <a:ext cx="8458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Terrain&gt;Terrain Model explorer&gt;</a:t>
            </a:r>
            <a:r>
              <a:rPr lang="en-US" b="1">
                <a:solidFill>
                  <a:srgbClr val="FF3300"/>
                </a:solidFill>
                <a:cs typeface="Zar" pitchFamily="2" charset="-78"/>
                <a:sym typeface="Webdings" panose="05030102010509060703" pitchFamily="18" charset="2"/>
              </a:rPr>
              <a:t> </a:t>
            </a:r>
            <a:r>
              <a:rPr lang="en-US" b="1">
                <a:solidFill>
                  <a:srgbClr val="FF3300"/>
                </a:solidFill>
                <a:sym typeface="Webdings" panose="05030102010509060703" pitchFamily="18" charset="2"/>
              </a:rPr>
              <a:t>DEM Files</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راست كليك روي شاخه</a:t>
            </a:r>
            <a:r>
              <a:rPr lang="en-US" b="1">
                <a:solidFill>
                  <a:srgbClr val="FF3300"/>
                </a:solidFill>
                <a:cs typeface="Zar" pitchFamily="2" charset="-78"/>
                <a:sym typeface="Webdings" panose="05030102010509060703" pitchFamily="18" charset="2"/>
              </a:rPr>
              <a:t>&gt;</a:t>
            </a:r>
          </a:p>
          <a:p>
            <a:pPr eaLnBrk="1" hangingPunct="1">
              <a:spcBef>
                <a:spcPct val="50000"/>
              </a:spcBef>
            </a:pPr>
            <a:r>
              <a:rPr lang="en-US" b="1">
                <a:solidFill>
                  <a:srgbClr val="FF3300"/>
                </a:solidFill>
                <a:cs typeface="Zar" pitchFamily="2" charset="-78"/>
                <a:sym typeface="Webdings" panose="05030102010509060703" pitchFamily="18" charset="2"/>
              </a:rPr>
              <a:t>Add Dem Files&gt;</a:t>
            </a:r>
            <a:r>
              <a:rPr lang="en-US" b="1">
                <a:solidFill>
                  <a:srgbClr val="FF3300"/>
                </a:solidFill>
                <a:sym typeface="Webdings" panose="05030102010509060703" pitchFamily="18" charset="2"/>
              </a:rPr>
              <a:t>DEM</a:t>
            </a:r>
            <a:r>
              <a:rPr lang="fa-IR" b="1">
                <a:solidFill>
                  <a:srgbClr val="FF3300"/>
                </a:solidFill>
                <a:cs typeface="Zar" pitchFamily="2" charset="-78"/>
                <a:sym typeface="Webdings" panose="05030102010509060703" pitchFamily="18" charset="2"/>
              </a:rPr>
              <a:t>تعيين مسير </a:t>
            </a:r>
            <a:r>
              <a:rPr lang="en-US" b="1">
                <a:solidFill>
                  <a:srgbClr val="FF3300"/>
                </a:solidFill>
                <a:cs typeface="Zar" pitchFamily="2" charset="-78"/>
                <a:sym typeface="Webdings" panose="05030102010509060703" pitchFamily="18" charset="2"/>
              </a:rPr>
              <a:t>&gt;</a:t>
            </a:r>
            <a:r>
              <a:rPr lang="fa-IR" b="1">
                <a:solidFill>
                  <a:srgbClr val="FF3300"/>
                </a:solidFill>
                <a:cs typeface="Zar" pitchFamily="2" charset="-78"/>
                <a:sym typeface="Webdings" panose="05030102010509060703" pitchFamily="18" charset="2"/>
              </a:rPr>
              <a:t>انتخاب زون</a:t>
            </a:r>
            <a:r>
              <a:rPr lang="en-US">
                <a:sym typeface="Webdings" panose="05030102010509060703" pitchFamily="18" charset="2"/>
              </a:rPr>
              <a:t> </a:t>
            </a:r>
            <a:r>
              <a:rPr lang="en-US" b="1">
                <a:solidFill>
                  <a:srgbClr val="FF3300"/>
                </a:solidFill>
                <a:cs typeface="Zar" pitchFamily="2" charset="-78"/>
                <a:sym typeface="Webdings" panose="05030102010509060703" pitchFamily="18" charset="2"/>
              </a:rPr>
              <a:t>&gt;Ok</a:t>
            </a:r>
          </a:p>
        </p:txBody>
      </p:sp>
      <p:graphicFrame>
        <p:nvGraphicFramePr>
          <p:cNvPr id="41986" name="Object 6"/>
          <p:cNvGraphicFramePr>
            <a:graphicFrameLocks noChangeAspect="1"/>
          </p:cNvGraphicFramePr>
          <p:nvPr/>
        </p:nvGraphicFramePr>
        <p:xfrm>
          <a:off x="6248400" y="3328988"/>
          <a:ext cx="2684463" cy="3529012"/>
        </p:xfrm>
        <a:graphic>
          <a:graphicData uri="http://schemas.openxmlformats.org/presentationml/2006/ole">
            <mc:AlternateContent xmlns:mc="http://schemas.openxmlformats.org/markup-compatibility/2006">
              <mc:Choice xmlns:v="urn:schemas-microsoft-com:vml" Requires="v">
                <p:oleObj spid="_x0000_s41994" name="Bitmap Image" r:id="rId3" imgW="4210638" imgH="5533333" progId="Paint.Picture">
                  <p:embed/>
                </p:oleObj>
              </mc:Choice>
              <mc:Fallback>
                <p:oleObj name="Bitmap Image" r:id="rId3" imgW="4210638" imgH="5533333"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328988"/>
                        <a:ext cx="2684463"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75" name="Text Box 7"/>
          <p:cNvSpPr txBox="1">
            <a:spLocks noChangeArrowheads="1"/>
          </p:cNvSpPr>
          <p:nvPr/>
        </p:nvSpPr>
        <p:spPr bwMode="auto">
          <a:xfrm>
            <a:off x="3733800" y="685800"/>
            <a:ext cx="5410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4-افزودن فايلهاي </a:t>
            </a:r>
            <a:r>
              <a:rPr lang="en-US" sz="2400" b="1">
                <a:latin typeface="Arial" charset="0"/>
                <a:cs typeface="Zar" pitchFamily="2" charset="-78"/>
              </a:rPr>
              <a:t>AutoCad</a:t>
            </a:r>
            <a:r>
              <a:rPr lang="fa-IR" sz="2400" b="1">
                <a:latin typeface="Arial" charset="0"/>
                <a:cs typeface="Zar" pitchFamily="2" charset="-78"/>
              </a:rPr>
              <a:t> به سطح</a:t>
            </a:r>
            <a:endParaRPr lang="en-US" sz="2400" b="1">
              <a:latin typeface="Arial" charset="0"/>
              <a:cs typeface="Zar" pitchFamily="2" charset="-78"/>
            </a:endParaRPr>
          </a:p>
        </p:txBody>
      </p:sp>
      <p:sp>
        <p:nvSpPr>
          <p:cNvPr id="41990" name="Text Box 8"/>
          <p:cNvSpPr txBox="1">
            <a:spLocks noChangeArrowheads="1"/>
          </p:cNvSpPr>
          <p:nvPr/>
        </p:nvSpPr>
        <p:spPr bwMode="auto">
          <a:xfrm>
            <a:off x="685800" y="1066800"/>
            <a:ext cx="8458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Terrain&gt;Terrain Model explorer&gt;</a:t>
            </a:r>
            <a:r>
              <a:rPr lang="en-US" b="1">
                <a:solidFill>
                  <a:srgbClr val="FF3300"/>
                </a:solidFill>
                <a:cs typeface="Zar" pitchFamily="2" charset="-78"/>
                <a:sym typeface="Webdings" panose="05030102010509060703" pitchFamily="18" charset="2"/>
              </a:rPr>
              <a:t> </a:t>
            </a:r>
            <a:r>
              <a:rPr lang="en-US" b="1">
                <a:solidFill>
                  <a:srgbClr val="FF3300"/>
                </a:solidFill>
                <a:sym typeface="Webdings" panose="05030102010509060703" pitchFamily="18" charset="2"/>
              </a:rPr>
              <a:t>Point Files</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راست كليك روي شاخه</a:t>
            </a:r>
            <a:r>
              <a:rPr lang="en-US" b="1">
                <a:solidFill>
                  <a:srgbClr val="FF3300"/>
                </a:solidFill>
                <a:cs typeface="Zar" pitchFamily="2" charset="-78"/>
                <a:sym typeface="Webdings" panose="05030102010509060703" pitchFamily="18" charset="2"/>
              </a:rPr>
              <a:t>&gt;</a:t>
            </a:r>
          </a:p>
          <a:p>
            <a:pPr eaLnBrk="1" hangingPunct="1">
              <a:spcBef>
                <a:spcPct val="50000"/>
              </a:spcBef>
            </a:pPr>
            <a:r>
              <a:rPr lang="en-US" b="1">
                <a:solidFill>
                  <a:srgbClr val="FF3300"/>
                </a:solidFill>
                <a:cs typeface="Zar" pitchFamily="2" charset="-78"/>
                <a:sym typeface="Webdings" panose="05030102010509060703" pitchFamily="18" charset="2"/>
              </a:rPr>
              <a:t>Add Point From AutoCad Object&gt;E </a:t>
            </a:r>
            <a:r>
              <a:rPr lang="en-US" b="1">
                <a:sym typeface="Webdings" panose="05030102010509060703" pitchFamily="18" charset="2"/>
              </a:rPr>
              <a:t>┘</a:t>
            </a:r>
            <a:r>
              <a:rPr lang="en-US">
                <a:sym typeface="Webdings" panose="05030102010509060703" pitchFamily="18" charset="2"/>
              </a:rPr>
              <a:t> </a:t>
            </a:r>
            <a:r>
              <a:rPr lang="en-US" b="1">
                <a:solidFill>
                  <a:srgbClr val="FF3300"/>
                </a:solidFill>
                <a:cs typeface="Zar" pitchFamily="2" charset="-78"/>
                <a:sym typeface="Webdings" panose="05030102010509060703" pitchFamily="18" charset="2"/>
              </a:rPr>
              <a:t>&gt;</a:t>
            </a:r>
            <a:r>
              <a:rPr lang="fa-IR" b="1">
                <a:solidFill>
                  <a:srgbClr val="FF3300"/>
                </a:solidFill>
                <a:cs typeface="Zar" pitchFamily="2" charset="-78"/>
                <a:sym typeface="Webdings" panose="05030102010509060703" pitchFamily="18" charset="2"/>
              </a:rPr>
              <a:t>انتخاب شيء</a:t>
            </a:r>
            <a:r>
              <a:rPr lang="en-US" b="1">
                <a:solidFill>
                  <a:srgbClr val="FF3300"/>
                </a:solidFill>
                <a:cs typeface="Zar" pitchFamily="2" charset="-78"/>
                <a:sym typeface="Webdings" panose="05030102010509060703" pitchFamily="18" charset="2"/>
              </a:rPr>
              <a:t>&gt;Ok</a:t>
            </a:r>
          </a:p>
        </p:txBody>
      </p:sp>
      <p:sp>
        <p:nvSpPr>
          <p:cNvPr id="41991" name="Text Box 9"/>
          <p:cNvSpPr txBox="1">
            <a:spLocks noChangeArrowheads="1"/>
          </p:cNvSpPr>
          <p:nvPr/>
        </p:nvSpPr>
        <p:spPr bwMode="auto">
          <a:xfrm>
            <a:off x="685800" y="4419600"/>
            <a:ext cx="548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Terrain&gt;Terrain Model explorer&gt;</a:t>
            </a:r>
            <a:r>
              <a:rPr lang="en-US" b="1">
                <a:solidFill>
                  <a:srgbClr val="FF3300"/>
                </a:solidFill>
                <a:cs typeface="Zar" pitchFamily="2" charset="-78"/>
                <a:sym typeface="Webdings" panose="05030102010509060703" pitchFamily="18" charset="2"/>
              </a:rPr>
              <a:t> </a:t>
            </a:r>
            <a:r>
              <a:rPr lang="en-US" b="1">
                <a:solidFill>
                  <a:srgbClr val="FF3300"/>
                </a:solidFill>
                <a:sym typeface="Webdings" panose="05030102010509060703" pitchFamily="18" charset="2"/>
              </a:rPr>
              <a:t>DEM Files</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راست كليك روي شاخه</a:t>
            </a:r>
            <a:r>
              <a:rPr lang="en-US" b="1">
                <a:solidFill>
                  <a:srgbClr val="FF3300"/>
                </a:solidFill>
                <a:cs typeface="Zar" pitchFamily="2" charset="-78"/>
                <a:sym typeface="Webdings" panose="05030102010509060703" pitchFamily="18" charset="2"/>
              </a:rPr>
              <a:t>&gt;Delete</a:t>
            </a:r>
          </a:p>
        </p:txBody>
      </p:sp>
      <p:sp>
        <p:nvSpPr>
          <p:cNvPr id="41992" name="Rectangle 10"/>
          <p:cNvSpPr>
            <a:spLocks noChangeArrowheads="1"/>
          </p:cNvSpPr>
          <p:nvPr/>
        </p:nvSpPr>
        <p:spPr bwMode="auto">
          <a:xfrm>
            <a:off x="2438400" y="3810000"/>
            <a:ext cx="3525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b="1">
                <a:cs typeface="Zar" pitchFamily="2" charset="-78"/>
              </a:rPr>
              <a:t>و حذف </a:t>
            </a:r>
            <a:r>
              <a:rPr lang="en-US" b="1">
                <a:cs typeface="Zar" pitchFamily="2" charset="-78"/>
              </a:rPr>
              <a:t>DEM</a:t>
            </a:r>
            <a:r>
              <a:rPr lang="fa-IR" b="1">
                <a:cs typeface="Zar" pitchFamily="2" charset="-78"/>
              </a:rPr>
              <a:t> از مسير زير انجام مي شود:</a:t>
            </a:r>
            <a:endParaRPr lang="en-US" b="1">
              <a:cs typeface="Zar" pitchFamily="2" charset="-78"/>
            </a:endParaRPr>
          </a:p>
        </p:txBody>
      </p:sp>
      <p:sp>
        <p:nvSpPr>
          <p:cNvPr id="41993" name="TextBox 10"/>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5"/>
              </a:rPr>
              <a:t>www.parstraffic.com</a:t>
            </a:r>
            <a:endParaRPr lang="en-US" b="1">
              <a:solidFill>
                <a:srgbClr val="FF0000"/>
              </a:solidFill>
            </a:endParaRPr>
          </a:p>
          <a:p>
            <a:pPr eaLnBrk="1" hangingPunct="1"/>
            <a:r>
              <a:rPr lang="en-US" b="1">
                <a:solidFill>
                  <a:srgbClr val="FF0000"/>
                </a:solidFill>
                <a:hlinkClick r:id="rId6"/>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6934200" y="914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a:cs typeface="Zar" pitchFamily="2" charset="-78"/>
              </a:rPr>
              <a:t>اجراي برنامه</a:t>
            </a:r>
            <a:endParaRPr lang="en-US" b="1">
              <a:cs typeface="Zar" pitchFamily="2" charset="-78"/>
            </a:endParaRPr>
          </a:p>
        </p:txBody>
      </p:sp>
      <p:sp>
        <p:nvSpPr>
          <p:cNvPr id="2053" name="Text Box 5"/>
          <p:cNvSpPr txBox="1">
            <a:spLocks noChangeArrowheads="1"/>
          </p:cNvSpPr>
          <p:nvPr/>
        </p:nvSpPr>
        <p:spPr bwMode="auto">
          <a:xfrm>
            <a:off x="3048000" y="1538288"/>
            <a:ext cx="594360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Clr>
                <a:srgbClr val="FF3300"/>
              </a:buClr>
              <a:buFont typeface="Wingdings" panose="05000000000000000000" pitchFamily="2" charset="2"/>
              <a:buChar char="q"/>
            </a:pPr>
            <a:r>
              <a:rPr lang="fa-IR" b="1">
                <a:cs typeface="Zar" pitchFamily="2" charset="-78"/>
              </a:rPr>
              <a:t>اجراي برنامه از روي آيكون آن در دسك تاپ يا </a:t>
            </a:r>
            <a:r>
              <a:rPr lang="en-US" b="1">
                <a:cs typeface="Zar" pitchFamily="2" charset="-78"/>
              </a:rPr>
              <a:t>All Programs</a:t>
            </a:r>
            <a:endParaRPr lang="fa-IR" b="1">
              <a:cs typeface="Zar" pitchFamily="2" charset="-78"/>
            </a:endParaRPr>
          </a:p>
          <a:p>
            <a:pPr algn="r" rtl="1" eaLnBrk="1" hangingPunct="1">
              <a:spcBef>
                <a:spcPct val="50000"/>
              </a:spcBef>
              <a:buClr>
                <a:srgbClr val="FF3300"/>
              </a:buClr>
              <a:buFont typeface="Wingdings" panose="05000000000000000000" pitchFamily="2" charset="2"/>
              <a:buChar char="q"/>
            </a:pPr>
            <a:r>
              <a:rPr lang="fa-IR" b="1">
                <a:cs typeface="Zar" pitchFamily="2" charset="-78"/>
              </a:rPr>
              <a:t>بپنجره </a:t>
            </a:r>
            <a:r>
              <a:rPr lang="en-US" b="1">
                <a:cs typeface="Zar" pitchFamily="2" charset="-78"/>
              </a:rPr>
              <a:t>AutoCad Today</a:t>
            </a:r>
            <a:r>
              <a:rPr lang="fa-IR" b="1">
                <a:cs typeface="Zar" pitchFamily="2" charset="-78"/>
              </a:rPr>
              <a:t> باز مي شود، آنرا ببنديد.</a:t>
            </a:r>
          </a:p>
          <a:p>
            <a:pPr algn="r" rtl="1" eaLnBrk="1" hangingPunct="1">
              <a:spcBef>
                <a:spcPct val="50000"/>
              </a:spcBef>
              <a:buClr>
                <a:srgbClr val="FF3300"/>
              </a:buClr>
              <a:buFont typeface="Wingdings" panose="05000000000000000000" pitchFamily="2" charset="2"/>
              <a:buChar char="q"/>
            </a:pPr>
            <a:r>
              <a:rPr lang="fa-IR" b="1">
                <a:cs typeface="Zar" pitchFamily="2" charset="-78"/>
              </a:rPr>
              <a:t>از منو فايل گزينه </a:t>
            </a:r>
            <a:r>
              <a:rPr lang="en-US" b="1">
                <a:cs typeface="Zar" pitchFamily="2" charset="-78"/>
              </a:rPr>
              <a:t>New</a:t>
            </a:r>
            <a:r>
              <a:rPr lang="fa-IR" b="1">
                <a:cs typeface="Zar" pitchFamily="2" charset="-78"/>
              </a:rPr>
              <a:t> را انتخاب كنيد.</a:t>
            </a:r>
          </a:p>
          <a:p>
            <a:pPr algn="r" rtl="1" eaLnBrk="1" hangingPunct="1">
              <a:spcBef>
                <a:spcPct val="50000"/>
              </a:spcBef>
              <a:buClr>
                <a:srgbClr val="FF3300"/>
              </a:buClr>
              <a:buFont typeface="Wingdings" panose="05000000000000000000" pitchFamily="2" charset="2"/>
              <a:buChar char="q"/>
            </a:pPr>
            <a:r>
              <a:rPr lang="fa-IR" b="1">
                <a:cs typeface="Zar" pitchFamily="2" charset="-78"/>
              </a:rPr>
              <a:t>پنجره </a:t>
            </a:r>
            <a:r>
              <a:rPr lang="en-US" b="1">
                <a:cs typeface="Zar" pitchFamily="2" charset="-78"/>
              </a:rPr>
              <a:t>New drowing</a:t>
            </a:r>
            <a:r>
              <a:rPr lang="fa-IR" b="1">
                <a:cs typeface="Zar" pitchFamily="2" charset="-78"/>
              </a:rPr>
              <a:t> باز مي شود.</a:t>
            </a:r>
            <a:endParaRPr lang="en-US" b="1">
              <a:cs typeface="Zar" pitchFamily="2" charset="-78"/>
            </a:endParaRPr>
          </a:p>
        </p:txBody>
      </p:sp>
      <p:graphicFrame>
        <p:nvGraphicFramePr>
          <p:cNvPr id="2050" name="Object 6"/>
          <p:cNvGraphicFramePr>
            <a:graphicFrameLocks noChangeAspect="1"/>
          </p:cNvGraphicFramePr>
          <p:nvPr/>
        </p:nvGraphicFramePr>
        <p:xfrm>
          <a:off x="685800" y="3205163"/>
          <a:ext cx="4114800" cy="3652837"/>
        </p:xfrm>
        <a:graphic>
          <a:graphicData uri="http://schemas.openxmlformats.org/presentationml/2006/ole">
            <mc:AlternateContent xmlns:mc="http://schemas.openxmlformats.org/markup-compatibility/2006">
              <mc:Choice xmlns:v="urn:schemas-microsoft-com:vml" Requires="v">
                <p:oleObj spid="_x0000_s2056" name="Bitmap Image" r:id="rId3" imgW="4839375" imgH="4296375" progId="Paint.Picture">
                  <p:embed/>
                </p:oleObj>
              </mc:Choice>
              <mc:Fallback>
                <p:oleObj name="Bitmap Image" r:id="rId3" imgW="4839375" imgH="4296375"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205163"/>
                        <a:ext cx="4114800" cy="365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AutoShape 8"/>
          <p:cNvSpPr>
            <a:spLocks noChangeArrowheads="1"/>
          </p:cNvSpPr>
          <p:nvPr/>
        </p:nvSpPr>
        <p:spPr bwMode="auto">
          <a:xfrm>
            <a:off x="4267200" y="4800600"/>
            <a:ext cx="1143000" cy="152400"/>
          </a:xfrm>
          <a:custGeom>
            <a:avLst/>
            <a:gdLst>
              <a:gd name="T0" fmla="*/ 857250 w 21600"/>
              <a:gd name="T1" fmla="*/ 0 h 21600"/>
              <a:gd name="T2" fmla="*/ 0 w 21600"/>
              <a:gd name="T3" fmla="*/ 76200 h 21600"/>
              <a:gd name="T4" fmla="*/ 857250 w 21600"/>
              <a:gd name="T5" fmla="*/ 152400 h 21600"/>
              <a:gd name="T6" fmla="*/ 1143000 w 21600"/>
              <a:gd name="T7" fmla="*/ 762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graphicFrame>
        <p:nvGraphicFramePr>
          <p:cNvPr id="2051" name="Object 9"/>
          <p:cNvGraphicFramePr>
            <a:graphicFrameLocks noChangeAspect="1"/>
          </p:cNvGraphicFramePr>
          <p:nvPr/>
        </p:nvGraphicFramePr>
        <p:xfrm>
          <a:off x="5410200" y="3276600"/>
          <a:ext cx="3475038" cy="3581400"/>
        </p:xfrm>
        <a:graphic>
          <a:graphicData uri="http://schemas.openxmlformats.org/presentationml/2006/ole">
            <mc:AlternateContent xmlns:mc="http://schemas.openxmlformats.org/markup-compatibility/2006">
              <mc:Choice xmlns:v="urn:schemas-microsoft-com:vml" Requires="v">
                <p:oleObj spid="_x0000_s2057" name="Bitmap Image" r:id="rId5" imgW="4095238" imgH="4219048" progId="Paint.Picture">
                  <p:embed/>
                </p:oleObj>
              </mc:Choice>
              <mc:Fallback>
                <p:oleObj name="Bitmap Image" r:id="rId5" imgW="4095238" imgH="4219048" progId="Paint.Picture">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276600"/>
                        <a:ext cx="34750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AutoShape 12"/>
          <p:cNvSpPr>
            <a:spLocks noChangeArrowheads="1"/>
          </p:cNvSpPr>
          <p:nvPr/>
        </p:nvSpPr>
        <p:spPr bwMode="auto">
          <a:xfrm rot="9184678">
            <a:off x="4859338" y="2901950"/>
            <a:ext cx="762000" cy="457200"/>
          </a:xfrm>
          <a:custGeom>
            <a:avLst/>
            <a:gdLst>
              <a:gd name="T0" fmla="*/ 571500 w 21600"/>
              <a:gd name="T1" fmla="*/ 0 h 21600"/>
              <a:gd name="T2" fmla="*/ 0 w 21600"/>
              <a:gd name="T3" fmla="*/ 228600 h 21600"/>
              <a:gd name="T4" fmla="*/ 571500 w 21600"/>
              <a:gd name="T5" fmla="*/ 457200 h 21600"/>
              <a:gd name="T6" fmla="*/ 762000 w 21600"/>
              <a:gd name="T7" fmla="*/ 228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Box 4"/>
          <p:cNvSpPr txBox="1">
            <a:spLocks noChangeArrowheads="1"/>
          </p:cNvSpPr>
          <p:nvPr/>
        </p:nvSpPr>
        <p:spPr bwMode="auto">
          <a:xfrm>
            <a:off x="685800" y="838200"/>
            <a:ext cx="8458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6-وارد كردن اطلاعات خطوط ميزان قبلي(</a:t>
            </a:r>
            <a:r>
              <a:rPr lang="fa-IR" sz="2000" b="1">
                <a:solidFill>
                  <a:srgbClr val="FF3300"/>
                </a:solidFill>
                <a:latin typeface="Arial" charset="0"/>
                <a:cs typeface="Zar" pitchFamily="2" charset="-78"/>
              </a:rPr>
              <a:t>توجه</a:t>
            </a:r>
            <a:r>
              <a:rPr lang="fa-IR" sz="2400" b="1">
                <a:latin typeface="Arial" charset="0"/>
                <a:cs typeface="Zar" pitchFamily="2" charset="-78"/>
              </a:rPr>
              <a:t> </a:t>
            </a:r>
            <a:r>
              <a:rPr lang="fa-IR" sz="2400" b="1">
                <a:solidFill>
                  <a:srgbClr val="FF3300"/>
                </a:solidFill>
                <a:latin typeface="Arial" charset="0"/>
                <a:cs typeface="Zar" pitchFamily="2" charset="-78"/>
              </a:rPr>
              <a:t>:</a:t>
            </a:r>
            <a:r>
              <a:rPr lang="fa-IR" sz="2400" b="1">
                <a:latin typeface="Arial" charset="0"/>
                <a:cs typeface="Zar" pitchFamily="2" charset="-78"/>
              </a:rPr>
              <a:t> </a:t>
            </a:r>
            <a:r>
              <a:rPr lang="fa-IR" sz="1400" b="1">
                <a:latin typeface="Arial" charset="0"/>
                <a:cs typeface="Zar" pitchFamily="2" charset="-78"/>
              </a:rPr>
              <a:t>اين عمل با توليد خطوط تراز تفاوت دارد</a:t>
            </a:r>
            <a:r>
              <a:rPr lang="fa-IR" sz="2400" b="1">
                <a:latin typeface="Arial" charset="0"/>
                <a:cs typeface="Zar" pitchFamily="2" charset="-78"/>
              </a:rPr>
              <a:t>)</a:t>
            </a:r>
            <a:endParaRPr lang="en-US" sz="2400" b="1">
              <a:latin typeface="Arial" charset="0"/>
              <a:cs typeface="Zar" pitchFamily="2" charset="-78"/>
            </a:endParaRPr>
          </a:p>
        </p:txBody>
      </p:sp>
      <p:sp>
        <p:nvSpPr>
          <p:cNvPr id="43012" name="Text Box 5"/>
          <p:cNvSpPr txBox="1">
            <a:spLocks noChangeArrowheads="1"/>
          </p:cNvSpPr>
          <p:nvPr/>
        </p:nvSpPr>
        <p:spPr bwMode="auto">
          <a:xfrm>
            <a:off x="685800" y="1371600"/>
            <a:ext cx="84582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Terrain&gt;Terrain Model explorer&gt;</a:t>
            </a:r>
            <a:r>
              <a:rPr lang="en-US" b="1">
                <a:solidFill>
                  <a:srgbClr val="FF3300"/>
                </a:solidFill>
                <a:cs typeface="Zar" pitchFamily="2" charset="-78"/>
                <a:sym typeface="Webdings" panose="05030102010509060703" pitchFamily="18" charset="2"/>
              </a:rPr>
              <a:t> </a:t>
            </a:r>
            <a:r>
              <a:rPr lang="en-US" b="1">
                <a:solidFill>
                  <a:srgbClr val="FF3300"/>
                </a:solidFill>
                <a:sym typeface="Webdings" panose="05030102010509060703" pitchFamily="18" charset="2"/>
              </a:rPr>
              <a:t>Contours</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راست كليك روي شاخه</a:t>
            </a:r>
            <a:r>
              <a:rPr lang="en-US" b="1">
                <a:solidFill>
                  <a:srgbClr val="FF3300"/>
                </a:solidFill>
                <a:cs typeface="Zar" pitchFamily="2" charset="-78"/>
                <a:sym typeface="Webdings" panose="05030102010509060703" pitchFamily="18" charset="2"/>
              </a:rPr>
              <a:t>&gt;</a:t>
            </a:r>
          </a:p>
          <a:p>
            <a:pPr eaLnBrk="1" hangingPunct="1">
              <a:spcBef>
                <a:spcPct val="50000"/>
              </a:spcBef>
            </a:pPr>
            <a:r>
              <a:rPr lang="en-US" b="1">
                <a:solidFill>
                  <a:srgbClr val="FF3300"/>
                </a:solidFill>
                <a:cs typeface="Zar" pitchFamily="2" charset="-78"/>
                <a:sym typeface="Webdings" panose="05030102010509060703" pitchFamily="18" charset="2"/>
              </a:rPr>
              <a:t>Add </a:t>
            </a:r>
            <a:r>
              <a:rPr lang="en-US" b="1">
                <a:solidFill>
                  <a:srgbClr val="FF3300"/>
                </a:solidFill>
                <a:sym typeface="Webdings" panose="05030102010509060703" pitchFamily="18" charset="2"/>
              </a:rPr>
              <a:t>Contour Data</a:t>
            </a:r>
            <a:r>
              <a:rPr lang="en-US" b="1">
                <a:solidFill>
                  <a:srgbClr val="FF3300"/>
                </a:solidFill>
                <a:cs typeface="Zar" pitchFamily="2" charset="-78"/>
                <a:sym typeface="Webdings" panose="05030102010509060703" pitchFamily="18" charset="2"/>
              </a:rPr>
              <a:t>&gt;</a:t>
            </a:r>
            <a:r>
              <a:rPr lang="en-US">
                <a:sym typeface="Webdings" panose="05030102010509060703" pitchFamily="18" charset="2"/>
              </a:rPr>
              <a:t> </a:t>
            </a:r>
            <a:r>
              <a:rPr lang="en-US" b="1">
                <a:solidFill>
                  <a:srgbClr val="FF3300"/>
                </a:solidFill>
                <a:cs typeface="Zar" pitchFamily="2" charset="-78"/>
                <a:sym typeface="Webdings" panose="05030102010509060703" pitchFamily="18" charset="2"/>
              </a:rPr>
              <a:t>&gt;</a:t>
            </a:r>
            <a:r>
              <a:rPr lang="en-US" b="1">
                <a:solidFill>
                  <a:srgbClr val="FF3300"/>
                </a:solidFill>
                <a:sym typeface="Webdings" panose="05030102010509060703" pitchFamily="18" charset="2"/>
              </a:rPr>
              <a:t>Contour weeding</a:t>
            </a:r>
            <a:r>
              <a:rPr lang="fa-IR" b="1">
                <a:solidFill>
                  <a:srgbClr val="FF3300"/>
                </a:solidFill>
                <a:cs typeface="Zar" pitchFamily="2" charset="-78"/>
                <a:sym typeface="Webdings" panose="05030102010509060703" pitchFamily="18" charset="2"/>
              </a:rPr>
              <a:t>باز شدن پنجره غربال خطوط تراز يا </a:t>
            </a:r>
            <a:r>
              <a:rPr lang="en-US" b="1">
                <a:solidFill>
                  <a:srgbClr val="FF3300"/>
                </a:solidFill>
                <a:cs typeface="Zar" pitchFamily="2" charset="-78"/>
                <a:sym typeface="Webdings" panose="05030102010509060703" pitchFamily="18" charset="2"/>
              </a:rPr>
              <a:t>&gt;</a:t>
            </a:r>
          </a:p>
          <a:p>
            <a:pPr eaLnBrk="1" hangingPunct="1">
              <a:spcBef>
                <a:spcPct val="50000"/>
              </a:spcBef>
            </a:pPr>
            <a:r>
              <a:rPr lang="fa-IR" b="1">
                <a:solidFill>
                  <a:srgbClr val="FF3300"/>
                </a:solidFill>
                <a:cs typeface="Zar" pitchFamily="2" charset="-78"/>
                <a:sym typeface="Webdings" panose="05030102010509060703" pitchFamily="18" charset="2"/>
              </a:rPr>
              <a:t>تيك زدن چك باكس</a:t>
            </a:r>
            <a:r>
              <a:rPr lang="en-US" b="1">
                <a:solidFill>
                  <a:srgbClr val="FF3300"/>
                </a:solidFill>
                <a:cs typeface="Zar" pitchFamily="2" charset="-78"/>
                <a:sym typeface="Webdings" panose="05030102010509060703" pitchFamily="18" charset="2"/>
              </a:rPr>
              <a:t>&gt; </a:t>
            </a:r>
            <a:r>
              <a:rPr lang="fa-IR" b="1">
                <a:solidFill>
                  <a:srgbClr val="FF3300"/>
                </a:solidFill>
                <a:cs typeface="Zar" pitchFamily="2" charset="-78"/>
                <a:sym typeface="Webdings" panose="05030102010509060703" pitchFamily="18" charset="2"/>
              </a:rPr>
              <a:t>تعيين فاصله و زاويه پاكسازي</a:t>
            </a:r>
            <a:r>
              <a:rPr lang="en-US" b="1">
                <a:solidFill>
                  <a:srgbClr val="FF3300"/>
                </a:solidFill>
                <a:cs typeface="Zar" pitchFamily="2" charset="-78"/>
                <a:sym typeface="Webdings" panose="05030102010509060703" pitchFamily="18" charset="2"/>
              </a:rPr>
              <a:t>&gt;</a:t>
            </a:r>
            <a:r>
              <a:rPr lang="fa-IR" b="1">
                <a:solidFill>
                  <a:srgbClr val="FF3300"/>
                </a:solidFill>
                <a:cs typeface="Zar" pitchFamily="2" charset="-78"/>
                <a:sym typeface="Webdings" panose="05030102010509060703" pitchFamily="18" charset="2"/>
              </a:rPr>
              <a:t>ورود فاصله و زاويه غربال</a:t>
            </a:r>
            <a:r>
              <a:rPr lang="en-US" b="1">
                <a:solidFill>
                  <a:srgbClr val="FF3300"/>
                </a:solidFill>
                <a:cs typeface="Zar" pitchFamily="2" charset="-78"/>
                <a:sym typeface="Webdings" panose="05030102010509060703" pitchFamily="18" charset="2"/>
              </a:rPr>
              <a:t>&gt;</a:t>
            </a:r>
            <a:r>
              <a:rPr lang="fa-IR" b="1">
                <a:solidFill>
                  <a:srgbClr val="FF3300"/>
                </a:solidFill>
                <a:cs typeface="Zar" pitchFamily="2" charset="-78"/>
                <a:sym typeface="Webdings" panose="05030102010509060703" pitchFamily="18" charset="2"/>
              </a:rPr>
              <a:t>ورود فاصله تكميلي</a:t>
            </a:r>
            <a:r>
              <a:rPr lang="en-US" b="1">
                <a:solidFill>
                  <a:srgbClr val="FF3300"/>
                </a:solidFill>
                <a:cs typeface="Zar" pitchFamily="2" charset="-78"/>
                <a:sym typeface="Webdings" panose="05030102010509060703" pitchFamily="18" charset="2"/>
              </a:rPr>
              <a:t>&gt;</a:t>
            </a:r>
          </a:p>
          <a:p>
            <a:pPr eaLnBrk="1" hangingPunct="1">
              <a:spcBef>
                <a:spcPct val="50000"/>
              </a:spcBef>
            </a:pPr>
            <a:r>
              <a:rPr lang="en-US" b="1">
                <a:solidFill>
                  <a:srgbClr val="FF3300"/>
                </a:solidFill>
                <a:cs typeface="Zar" pitchFamily="2" charset="-78"/>
                <a:sym typeface="Webdings" panose="05030102010509060703" pitchFamily="18" charset="2"/>
              </a:rPr>
              <a:t>&gt;E&gt;</a:t>
            </a:r>
            <a:r>
              <a:rPr lang="fa-IR" b="1">
                <a:solidFill>
                  <a:srgbClr val="FF3300"/>
                </a:solidFill>
                <a:cs typeface="Zar" pitchFamily="2" charset="-78"/>
                <a:sym typeface="Webdings" panose="05030102010509060703" pitchFamily="18" charset="2"/>
              </a:rPr>
              <a:t>انتخاب خطوط ميزان</a:t>
            </a:r>
            <a:r>
              <a:rPr lang="en-US" b="1">
                <a:solidFill>
                  <a:srgbClr val="FF3300"/>
                </a:solidFill>
                <a:cs typeface="Zar" pitchFamily="2" charset="-78"/>
                <a:sym typeface="Webdings" panose="05030102010509060703" pitchFamily="18" charset="2"/>
              </a:rPr>
              <a:t>&gt; </a:t>
            </a:r>
            <a:r>
              <a:rPr lang="en-US" b="1">
                <a:sym typeface="Webdings" panose="05030102010509060703" pitchFamily="18" charset="2"/>
              </a:rPr>
              <a:t>┘</a:t>
            </a:r>
          </a:p>
        </p:txBody>
      </p:sp>
      <p:graphicFrame>
        <p:nvGraphicFramePr>
          <p:cNvPr id="43010" name="Object 7"/>
          <p:cNvGraphicFramePr>
            <a:graphicFrameLocks noChangeAspect="1"/>
          </p:cNvGraphicFramePr>
          <p:nvPr/>
        </p:nvGraphicFramePr>
        <p:xfrm>
          <a:off x="1295400" y="4114800"/>
          <a:ext cx="3295650" cy="2295525"/>
        </p:xfrm>
        <a:graphic>
          <a:graphicData uri="http://schemas.openxmlformats.org/presentationml/2006/ole">
            <mc:AlternateContent xmlns:mc="http://schemas.openxmlformats.org/markup-compatibility/2006">
              <mc:Choice xmlns:v="urn:schemas-microsoft-com:vml" Requires="v">
                <p:oleObj spid="_x0000_s43014" name="Bitmap Image" r:id="rId3" imgW="3296110" imgH="2295238" progId="Paint.Picture">
                  <p:embed/>
                </p:oleObj>
              </mc:Choice>
              <mc:Fallback>
                <p:oleObj name="Bitmap Image" r:id="rId3" imgW="3296110" imgH="2295238"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114800"/>
                        <a:ext cx="329565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3" name="Text Box 8"/>
          <p:cNvSpPr txBox="1">
            <a:spLocks noChangeArrowheads="1"/>
          </p:cNvSpPr>
          <p:nvPr/>
        </p:nvSpPr>
        <p:spPr bwMode="auto">
          <a:xfrm>
            <a:off x="838200" y="3276600"/>
            <a:ext cx="8001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i="1">
                <a:solidFill>
                  <a:srgbClr val="3399FF"/>
                </a:solidFill>
                <a:cs typeface="Zar" pitchFamily="2" charset="-78"/>
              </a:rPr>
              <a:t>توضيح:فاكتور هاي غرباي </a:t>
            </a:r>
            <a:r>
              <a:rPr lang="en-US" b="1" i="1">
                <a:solidFill>
                  <a:srgbClr val="3399FF"/>
                </a:solidFill>
                <a:cs typeface="Zar" pitchFamily="2" charset="-78"/>
              </a:rPr>
              <a:t>Weeding  </a:t>
            </a:r>
            <a:r>
              <a:rPr lang="fa-IR" b="1" i="1">
                <a:solidFill>
                  <a:srgbClr val="3399FF"/>
                </a:solidFill>
                <a:cs typeface="Zar" pitchFamily="2" charset="-78"/>
              </a:rPr>
              <a:t> فاصله و زاويه حداقلي هستند كه نقاط با فاصله و زاويه كمتر در نظر گرفته نمي شود. فاصله تكميلي بدان معناست كه اگر در اين فاصله نقطه اي يافت نشد با ميانيابي براي آنجا نقطه اي توليد مي شود</a:t>
            </a:r>
            <a:r>
              <a:rPr lang="fa-IR" b="1" i="1">
                <a:solidFill>
                  <a:srgbClr val="FF3300"/>
                </a:solidFill>
                <a:cs typeface="Zar" pitchFamily="2" charset="-78"/>
              </a:rPr>
              <a:t>.</a:t>
            </a:r>
            <a:endParaRPr lang="en-US" b="1" i="1">
              <a:solidFill>
                <a:srgbClr val="FF3300"/>
              </a:solidFill>
              <a:cs typeface="Zar" pitchFamily="2" charset="-7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3733800" y="914400"/>
            <a:ext cx="5410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7-ايجاد </a:t>
            </a:r>
            <a:r>
              <a:rPr lang="en-US" sz="2400" b="1">
                <a:latin typeface="Arial" charset="0"/>
                <a:cs typeface="Zar" pitchFamily="2" charset="-78"/>
              </a:rPr>
              <a:t>Breakline</a:t>
            </a:r>
            <a:r>
              <a:rPr lang="fa-IR" sz="2400" b="1">
                <a:latin typeface="Arial" charset="0"/>
                <a:cs typeface="Zar" pitchFamily="2" charset="-78"/>
              </a:rPr>
              <a:t>(خط شكست شيب)</a:t>
            </a:r>
            <a:endParaRPr lang="en-US" sz="2400" b="1">
              <a:latin typeface="Arial" charset="0"/>
              <a:cs typeface="Zar" pitchFamily="2" charset="-78"/>
            </a:endParaRPr>
          </a:p>
        </p:txBody>
      </p:sp>
      <p:sp>
        <p:nvSpPr>
          <p:cNvPr id="64515" name="Rectangle 5"/>
          <p:cNvSpPr>
            <a:spLocks noChangeArrowheads="1"/>
          </p:cNvSpPr>
          <p:nvPr/>
        </p:nvSpPr>
        <p:spPr bwMode="auto">
          <a:xfrm>
            <a:off x="685800" y="1447800"/>
            <a:ext cx="7969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spcBef>
                <a:spcPct val="50000"/>
              </a:spcBef>
            </a:pPr>
            <a:r>
              <a:rPr lang="fa-IR" b="1" i="1">
                <a:solidFill>
                  <a:srgbClr val="3399FF"/>
                </a:solidFill>
                <a:cs typeface="Zar" pitchFamily="2" charset="-78"/>
              </a:rPr>
              <a:t>خط شكست شيب يا </a:t>
            </a:r>
            <a:r>
              <a:rPr lang="en-US" b="1"/>
              <a:t>Breakline</a:t>
            </a:r>
            <a:r>
              <a:rPr lang="fa-IR" b="1" i="1">
                <a:solidFill>
                  <a:srgbClr val="3399FF"/>
                </a:solidFill>
                <a:cs typeface="Zar" pitchFamily="2" charset="-78"/>
              </a:rPr>
              <a:t> در واقع مبين خط القعرها و خط الرأسها هستند. ميانيابي طرف چپ و راست شكست شيب مستقل از هم انجام مي شود.</a:t>
            </a:r>
            <a:endParaRPr lang="en-US" b="1" i="1">
              <a:solidFill>
                <a:srgbClr val="3399FF"/>
              </a:solidFill>
              <a:cs typeface="Zar" pitchFamily="2" charset="-78"/>
            </a:endParaRPr>
          </a:p>
        </p:txBody>
      </p:sp>
      <p:sp>
        <p:nvSpPr>
          <p:cNvPr id="86022" name="Text Box 6"/>
          <p:cNvSpPr txBox="1">
            <a:spLocks noChangeArrowheads="1"/>
          </p:cNvSpPr>
          <p:nvPr/>
        </p:nvSpPr>
        <p:spPr bwMode="auto">
          <a:xfrm>
            <a:off x="3505200" y="1981200"/>
            <a:ext cx="5410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7-1-ايجاد </a:t>
            </a:r>
            <a:r>
              <a:rPr lang="en-US" sz="2400" b="1">
                <a:latin typeface="Arial" charset="0"/>
                <a:cs typeface="Zar" pitchFamily="2" charset="-78"/>
              </a:rPr>
              <a:t>Breakline</a:t>
            </a:r>
            <a:r>
              <a:rPr lang="fa-IR" sz="2400" b="1">
                <a:latin typeface="Arial" charset="0"/>
                <a:cs typeface="Zar" pitchFamily="2" charset="-78"/>
              </a:rPr>
              <a:t> از نقاط</a:t>
            </a:r>
            <a:endParaRPr lang="en-US" sz="2400" b="1">
              <a:latin typeface="Arial" charset="0"/>
              <a:cs typeface="Zar" pitchFamily="2" charset="-78"/>
            </a:endParaRPr>
          </a:p>
        </p:txBody>
      </p:sp>
      <p:sp>
        <p:nvSpPr>
          <p:cNvPr id="64517" name="Text Box 7"/>
          <p:cNvSpPr txBox="1">
            <a:spLocks noChangeArrowheads="1"/>
          </p:cNvSpPr>
          <p:nvPr/>
        </p:nvSpPr>
        <p:spPr bwMode="auto">
          <a:xfrm>
            <a:off x="685800" y="251460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Terrain&gt;Terrain Model explorer&gt;</a:t>
            </a:r>
            <a:r>
              <a:rPr lang="en-US" b="1">
                <a:solidFill>
                  <a:srgbClr val="FF3300"/>
                </a:solidFill>
                <a:cs typeface="Zar" pitchFamily="2" charset="-78"/>
                <a:sym typeface="Webdings" panose="05030102010509060703" pitchFamily="18" charset="2"/>
              </a:rPr>
              <a:t> </a:t>
            </a:r>
            <a:r>
              <a:rPr lang="en-US" b="1">
                <a:solidFill>
                  <a:srgbClr val="FF3300"/>
                </a:solidFill>
                <a:sym typeface="Webdings" panose="05030102010509060703" pitchFamily="18" charset="2"/>
              </a:rPr>
              <a:t>Breaklines</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راست كليك روي </a:t>
            </a:r>
            <a:r>
              <a:rPr lang="en-US" b="1">
                <a:solidFill>
                  <a:srgbClr val="FF3300"/>
                </a:solidFill>
                <a:cs typeface="Zar" pitchFamily="2" charset="-78"/>
                <a:sym typeface="Webdings" panose="05030102010509060703" pitchFamily="18" charset="2"/>
              </a:rPr>
              <a:t>&gt; Define By Points &gt;</a:t>
            </a:r>
            <a:r>
              <a:rPr lang="fa-IR" b="1">
                <a:solidFill>
                  <a:srgbClr val="FF3300"/>
                </a:solidFill>
                <a:cs typeface="Zar" pitchFamily="2" charset="-78"/>
                <a:sym typeface="Webdings" panose="05030102010509060703" pitchFamily="18" charset="2"/>
              </a:rPr>
              <a:t>انتخاب نقاط</a:t>
            </a:r>
            <a:r>
              <a:rPr lang="en-US" b="1">
                <a:solidFill>
                  <a:srgbClr val="FF3300"/>
                </a:solidFill>
                <a:cs typeface="Zar" pitchFamily="2" charset="-78"/>
                <a:sym typeface="Webdings" panose="05030102010509060703" pitchFamily="18" charset="2"/>
              </a:rPr>
              <a:t>&gt;</a:t>
            </a:r>
            <a:r>
              <a:rPr lang="fa-IR" b="1">
                <a:solidFill>
                  <a:srgbClr val="FF3300"/>
                </a:solidFill>
                <a:cs typeface="Zar" pitchFamily="2" charset="-78"/>
                <a:sym typeface="Webdings" panose="05030102010509060703" pitchFamily="18" charset="2"/>
              </a:rPr>
              <a:t>ِ </a:t>
            </a:r>
            <a:r>
              <a:rPr lang="en-US" b="1">
                <a:solidFill>
                  <a:srgbClr val="FF3300"/>
                </a:solidFill>
                <a:cs typeface="Zar" pitchFamily="2" charset="-78"/>
                <a:sym typeface="Webdings" panose="05030102010509060703" pitchFamily="18" charset="2"/>
              </a:rPr>
              <a:t>Description &gt;Yes </a:t>
            </a:r>
            <a:r>
              <a:rPr lang="en-US" b="1">
                <a:sym typeface="Webdings" panose="05030102010509060703" pitchFamily="18" charset="2"/>
              </a:rPr>
              <a:t>┘</a:t>
            </a:r>
          </a:p>
        </p:txBody>
      </p:sp>
      <p:sp>
        <p:nvSpPr>
          <p:cNvPr id="86025" name="Text Box 9"/>
          <p:cNvSpPr txBox="1">
            <a:spLocks noChangeArrowheads="1"/>
          </p:cNvSpPr>
          <p:nvPr/>
        </p:nvSpPr>
        <p:spPr bwMode="auto">
          <a:xfrm>
            <a:off x="3733800" y="3048000"/>
            <a:ext cx="5410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7-2-ايجاد </a:t>
            </a:r>
            <a:r>
              <a:rPr lang="en-US" sz="2400" b="1">
                <a:latin typeface="Arial" charset="0"/>
                <a:cs typeface="Zar" pitchFamily="2" charset="-78"/>
              </a:rPr>
              <a:t>Breakline</a:t>
            </a:r>
            <a:r>
              <a:rPr lang="fa-IR" sz="2400" b="1">
                <a:latin typeface="Arial" charset="0"/>
                <a:cs typeface="Zar" pitchFamily="2" charset="-78"/>
              </a:rPr>
              <a:t> از شماره نقاط</a:t>
            </a:r>
            <a:endParaRPr lang="en-US" sz="2400" b="1">
              <a:latin typeface="Arial" charset="0"/>
              <a:cs typeface="Zar" pitchFamily="2" charset="-78"/>
            </a:endParaRPr>
          </a:p>
        </p:txBody>
      </p:sp>
      <p:sp>
        <p:nvSpPr>
          <p:cNvPr id="64519" name="Text Box 10"/>
          <p:cNvSpPr txBox="1">
            <a:spLocks noChangeArrowheads="1"/>
          </p:cNvSpPr>
          <p:nvPr/>
        </p:nvSpPr>
        <p:spPr bwMode="auto">
          <a:xfrm>
            <a:off x="685800" y="365760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Terrain&gt;Terrain Model explorer&gt;</a:t>
            </a:r>
            <a:r>
              <a:rPr lang="en-US" b="1">
                <a:solidFill>
                  <a:srgbClr val="FF3300"/>
                </a:solidFill>
                <a:cs typeface="Zar" pitchFamily="2" charset="-78"/>
                <a:sym typeface="Webdings" panose="05030102010509060703" pitchFamily="18" charset="2"/>
              </a:rPr>
              <a:t> </a:t>
            </a:r>
            <a:r>
              <a:rPr lang="en-US" b="1">
                <a:solidFill>
                  <a:srgbClr val="FF3300"/>
                </a:solidFill>
                <a:sym typeface="Webdings" panose="05030102010509060703" pitchFamily="18" charset="2"/>
              </a:rPr>
              <a:t>Breaklines</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راست كليك روي </a:t>
            </a:r>
            <a:r>
              <a:rPr lang="en-US" b="1">
                <a:solidFill>
                  <a:srgbClr val="FF3300"/>
                </a:solidFill>
                <a:cs typeface="Zar" pitchFamily="2" charset="-78"/>
                <a:sym typeface="Webdings" panose="05030102010509060703" pitchFamily="18" charset="2"/>
              </a:rPr>
              <a:t>&gt; Define By Point Number&gt; </a:t>
            </a:r>
            <a:r>
              <a:rPr lang="fa-IR" b="1">
                <a:solidFill>
                  <a:srgbClr val="FF3300"/>
                </a:solidFill>
                <a:cs typeface="Zar" pitchFamily="2" charset="-78"/>
                <a:sym typeface="Webdings" panose="05030102010509060703" pitchFamily="18" charset="2"/>
              </a:rPr>
              <a:t>وارد كردن دامنه نقاط مثل 15-5</a:t>
            </a:r>
            <a:r>
              <a:rPr lang="en-US" b="1">
                <a:solidFill>
                  <a:srgbClr val="FF3300"/>
                </a:solidFill>
                <a:cs typeface="Zar" pitchFamily="2" charset="-78"/>
                <a:sym typeface="Webdings" panose="05030102010509060703" pitchFamily="18" charset="2"/>
              </a:rPr>
              <a:t>&gt;</a:t>
            </a:r>
            <a:r>
              <a:rPr lang="fa-IR" b="1">
                <a:solidFill>
                  <a:srgbClr val="FF3300"/>
                </a:solidFill>
                <a:cs typeface="Zar" pitchFamily="2" charset="-78"/>
                <a:sym typeface="Webdings" panose="05030102010509060703" pitchFamily="18" charset="2"/>
              </a:rPr>
              <a:t>ِ </a:t>
            </a:r>
            <a:r>
              <a:rPr lang="en-US" b="1">
                <a:solidFill>
                  <a:srgbClr val="FF3300"/>
                </a:solidFill>
                <a:cs typeface="Zar" pitchFamily="2" charset="-78"/>
                <a:sym typeface="Webdings" panose="05030102010509060703" pitchFamily="18" charset="2"/>
              </a:rPr>
              <a:t>Description &gt; </a:t>
            </a:r>
            <a:r>
              <a:rPr lang="en-US" b="1">
                <a:sym typeface="Webdings" panose="05030102010509060703" pitchFamily="18" charset="2"/>
              </a:rPr>
              <a:t>┘</a:t>
            </a:r>
          </a:p>
        </p:txBody>
      </p:sp>
      <p:sp>
        <p:nvSpPr>
          <p:cNvPr id="86027" name="Text Box 11"/>
          <p:cNvSpPr txBox="1">
            <a:spLocks noChangeArrowheads="1"/>
          </p:cNvSpPr>
          <p:nvPr/>
        </p:nvSpPr>
        <p:spPr bwMode="auto">
          <a:xfrm>
            <a:off x="3505200" y="4343400"/>
            <a:ext cx="5410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7-3-ايجاد </a:t>
            </a:r>
            <a:r>
              <a:rPr lang="en-US" sz="2400" b="1">
                <a:latin typeface="Arial" charset="0"/>
                <a:cs typeface="Zar" pitchFamily="2" charset="-78"/>
              </a:rPr>
              <a:t>Breakline</a:t>
            </a:r>
            <a:r>
              <a:rPr lang="fa-IR" sz="2400" b="1">
                <a:latin typeface="Arial" charset="0"/>
                <a:cs typeface="Zar" pitchFamily="2" charset="-78"/>
              </a:rPr>
              <a:t> از پلي لاين دو بعدي</a:t>
            </a:r>
            <a:endParaRPr lang="en-US" sz="2400" b="1">
              <a:latin typeface="Arial" charset="0"/>
              <a:cs typeface="Zar" pitchFamily="2" charset="-78"/>
            </a:endParaRPr>
          </a:p>
        </p:txBody>
      </p:sp>
      <p:sp>
        <p:nvSpPr>
          <p:cNvPr id="64521" name="Text Box 12"/>
          <p:cNvSpPr txBox="1">
            <a:spLocks noChangeArrowheads="1"/>
          </p:cNvSpPr>
          <p:nvPr/>
        </p:nvSpPr>
        <p:spPr bwMode="auto">
          <a:xfrm>
            <a:off x="685800" y="487680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Terrain&gt;Terrain Model explorer&gt;</a:t>
            </a:r>
            <a:r>
              <a:rPr lang="en-US" b="1">
                <a:solidFill>
                  <a:srgbClr val="FF3300"/>
                </a:solidFill>
                <a:cs typeface="Zar" pitchFamily="2" charset="-78"/>
                <a:sym typeface="Webdings" panose="05030102010509060703" pitchFamily="18" charset="2"/>
              </a:rPr>
              <a:t> </a:t>
            </a:r>
            <a:r>
              <a:rPr lang="en-US" b="1">
                <a:solidFill>
                  <a:srgbClr val="FF3300"/>
                </a:solidFill>
                <a:sym typeface="Webdings" panose="05030102010509060703" pitchFamily="18" charset="2"/>
              </a:rPr>
              <a:t>Breaklines</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راست كليك روي </a:t>
            </a:r>
            <a:r>
              <a:rPr lang="en-US" b="1">
                <a:solidFill>
                  <a:srgbClr val="FF3300"/>
                </a:solidFill>
                <a:cs typeface="Zar" pitchFamily="2" charset="-78"/>
                <a:sym typeface="Webdings" panose="05030102010509060703" pitchFamily="18" charset="2"/>
              </a:rPr>
              <a:t>&gt; Define By Polyline &gt;</a:t>
            </a:r>
            <a:r>
              <a:rPr lang="fa-IR" b="1">
                <a:solidFill>
                  <a:srgbClr val="FF3300"/>
                </a:solidFill>
                <a:cs typeface="Zar" pitchFamily="2" charset="-78"/>
                <a:sym typeface="Webdings" panose="05030102010509060703" pitchFamily="18" charset="2"/>
              </a:rPr>
              <a:t>انتخاب پلي لاين</a:t>
            </a:r>
            <a:r>
              <a:rPr lang="en-US" b="1">
                <a:solidFill>
                  <a:srgbClr val="FF3300"/>
                </a:solidFill>
                <a:cs typeface="Zar" pitchFamily="2" charset="-78"/>
                <a:sym typeface="Webdings" panose="05030102010509060703" pitchFamily="18" charset="2"/>
              </a:rPr>
              <a:t>&gt; </a:t>
            </a:r>
            <a:r>
              <a:rPr lang="en-US" b="1">
                <a:sym typeface="Webdings" panose="05030102010509060703" pitchFamily="18" charset="2"/>
              </a:rPr>
              <a:t>┘</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 </a:t>
            </a:r>
            <a:r>
              <a:rPr lang="en-US" b="1">
                <a:solidFill>
                  <a:srgbClr val="FF3300"/>
                </a:solidFill>
                <a:cs typeface="Zar" pitchFamily="2" charset="-78"/>
                <a:sym typeface="Webdings" panose="05030102010509060703" pitchFamily="18" charset="2"/>
              </a:rPr>
              <a:t>Description &gt; </a:t>
            </a:r>
            <a:r>
              <a:rPr lang="en-US" b="1">
                <a:sym typeface="Webdings" panose="05030102010509060703" pitchFamily="18" charset="2"/>
              </a:rPr>
              <a:t>┘</a:t>
            </a:r>
          </a:p>
        </p:txBody>
      </p:sp>
      <p:sp>
        <p:nvSpPr>
          <p:cNvPr id="86029" name="Text Box 13"/>
          <p:cNvSpPr txBox="1">
            <a:spLocks noChangeArrowheads="1"/>
          </p:cNvSpPr>
          <p:nvPr/>
        </p:nvSpPr>
        <p:spPr bwMode="auto">
          <a:xfrm>
            <a:off x="3505200" y="5486400"/>
            <a:ext cx="5410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7-4-ايجاد </a:t>
            </a:r>
            <a:r>
              <a:rPr lang="en-US" sz="2400" b="1">
                <a:latin typeface="Arial" charset="0"/>
                <a:cs typeface="Zar" pitchFamily="2" charset="-78"/>
              </a:rPr>
              <a:t>Breakline</a:t>
            </a:r>
            <a:r>
              <a:rPr lang="fa-IR" sz="2400" b="1">
                <a:latin typeface="Arial" charset="0"/>
                <a:cs typeface="Zar" pitchFamily="2" charset="-78"/>
              </a:rPr>
              <a:t> از خطوط سه بعدي</a:t>
            </a:r>
            <a:endParaRPr lang="en-US" sz="2400" b="1">
              <a:latin typeface="Arial" charset="0"/>
              <a:cs typeface="Zar" pitchFamily="2" charset="-78"/>
            </a:endParaRPr>
          </a:p>
        </p:txBody>
      </p:sp>
      <p:sp>
        <p:nvSpPr>
          <p:cNvPr id="64523" name="Text Box 14"/>
          <p:cNvSpPr txBox="1">
            <a:spLocks noChangeArrowheads="1"/>
          </p:cNvSpPr>
          <p:nvPr/>
        </p:nvSpPr>
        <p:spPr bwMode="auto">
          <a:xfrm>
            <a:off x="685800" y="594360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Terrain&gt;Terrain Model explorer&gt;</a:t>
            </a:r>
            <a:r>
              <a:rPr lang="en-US" b="1">
                <a:solidFill>
                  <a:srgbClr val="FF3300"/>
                </a:solidFill>
                <a:cs typeface="Zar" pitchFamily="2" charset="-78"/>
                <a:sym typeface="Webdings" panose="05030102010509060703" pitchFamily="18" charset="2"/>
              </a:rPr>
              <a:t> </a:t>
            </a:r>
            <a:r>
              <a:rPr lang="en-US" b="1">
                <a:solidFill>
                  <a:srgbClr val="FF3300"/>
                </a:solidFill>
                <a:sym typeface="Webdings" panose="05030102010509060703" pitchFamily="18" charset="2"/>
              </a:rPr>
              <a:t>Breaklines</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راست كليك روي </a:t>
            </a:r>
            <a:r>
              <a:rPr lang="en-US" b="1">
                <a:solidFill>
                  <a:srgbClr val="FF3300"/>
                </a:solidFill>
                <a:cs typeface="Zar" pitchFamily="2" charset="-78"/>
                <a:sym typeface="Webdings" panose="05030102010509060703" pitchFamily="18" charset="2"/>
              </a:rPr>
              <a:t>&gt; Define By 3D Lines &gt;</a:t>
            </a:r>
            <a:r>
              <a:rPr lang="fa-IR" b="1">
                <a:solidFill>
                  <a:srgbClr val="FF3300"/>
                </a:solidFill>
                <a:cs typeface="Zar" pitchFamily="2" charset="-78"/>
                <a:sym typeface="Webdings" panose="05030102010509060703" pitchFamily="18" charset="2"/>
              </a:rPr>
              <a:t>انتخاب خطوط</a:t>
            </a:r>
            <a:r>
              <a:rPr lang="en-US" b="1">
                <a:solidFill>
                  <a:srgbClr val="FF3300"/>
                </a:solidFill>
                <a:cs typeface="Zar" pitchFamily="2" charset="-78"/>
                <a:sym typeface="Webdings" panose="05030102010509060703" pitchFamily="18" charset="2"/>
              </a:rPr>
              <a:t>&gt; </a:t>
            </a:r>
            <a:r>
              <a:rPr lang="en-US" b="1">
                <a:sym typeface="Webdings" panose="05030102010509060703" pitchFamily="18" charset="2"/>
              </a:rPr>
              <a:t>┘</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 </a:t>
            </a:r>
            <a:r>
              <a:rPr lang="en-US" b="1">
                <a:solidFill>
                  <a:srgbClr val="FF3300"/>
                </a:solidFill>
                <a:cs typeface="Zar" pitchFamily="2" charset="-78"/>
                <a:sym typeface="Webdings" panose="05030102010509060703" pitchFamily="18" charset="2"/>
              </a:rPr>
              <a:t>Description &gt; </a:t>
            </a:r>
            <a:r>
              <a:rPr lang="en-US" b="1">
                <a:sym typeface="Webdings" panose="05030102010509060703" pitchFamily="18" charset="2"/>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ext Box 4"/>
          <p:cNvSpPr txBox="1">
            <a:spLocks noChangeArrowheads="1"/>
          </p:cNvSpPr>
          <p:nvPr/>
        </p:nvSpPr>
        <p:spPr bwMode="auto">
          <a:xfrm>
            <a:off x="3581400" y="914400"/>
            <a:ext cx="5410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7-5-ورود </a:t>
            </a:r>
            <a:r>
              <a:rPr lang="en-US" sz="2400" b="1">
                <a:latin typeface="Arial" charset="0"/>
                <a:cs typeface="Zar" pitchFamily="2" charset="-78"/>
              </a:rPr>
              <a:t>Breakline</a:t>
            </a:r>
            <a:r>
              <a:rPr lang="fa-IR" sz="2400" b="1">
                <a:latin typeface="Arial" charset="0"/>
                <a:cs typeface="Zar" pitchFamily="2" charset="-78"/>
              </a:rPr>
              <a:t> از نرم افزارهاي ديگر</a:t>
            </a:r>
            <a:endParaRPr lang="en-US" sz="2400" b="1">
              <a:latin typeface="Arial" charset="0"/>
              <a:cs typeface="Zar" pitchFamily="2" charset="-78"/>
            </a:endParaRPr>
          </a:p>
        </p:txBody>
      </p:sp>
      <p:sp>
        <p:nvSpPr>
          <p:cNvPr id="44036" name="Text Box 5"/>
          <p:cNvSpPr txBox="1">
            <a:spLocks noChangeArrowheads="1"/>
          </p:cNvSpPr>
          <p:nvPr/>
        </p:nvSpPr>
        <p:spPr bwMode="auto">
          <a:xfrm>
            <a:off x="685800" y="144780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Terrain&gt;Terrain Model explorer&gt;</a:t>
            </a:r>
            <a:r>
              <a:rPr lang="en-US" b="1">
                <a:solidFill>
                  <a:srgbClr val="FF3300"/>
                </a:solidFill>
                <a:cs typeface="Zar" pitchFamily="2" charset="-78"/>
                <a:sym typeface="Webdings" panose="05030102010509060703" pitchFamily="18" charset="2"/>
              </a:rPr>
              <a:t> </a:t>
            </a:r>
            <a:r>
              <a:rPr lang="en-US" b="1">
                <a:solidFill>
                  <a:srgbClr val="FF3300"/>
                </a:solidFill>
                <a:sym typeface="Webdings" panose="05030102010509060703" pitchFamily="18" charset="2"/>
              </a:rPr>
              <a:t>Breaklines</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راست كليك روي </a:t>
            </a:r>
            <a:r>
              <a:rPr lang="en-US" b="1">
                <a:solidFill>
                  <a:srgbClr val="FF3300"/>
                </a:solidFill>
                <a:cs typeface="Zar" pitchFamily="2" charset="-78"/>
                <a:sym typeface="Webdings" panose="05030102010509060703" pitchFamily="18" charset="2"/>
              </a:rPr>
              <a:t>&gt; Define from file &gt;Open&gt;</a:t>
            </a:r>
            <a:r>
              <a:rPr lang="fa-IR" b="1">
                <a:solidFill>
                  <a:srgbClr val="FF3300"/>
                </a:solidFill>
                <a:cs typeface="Zar" pitchFamily="2" charset="-78"/>
                <a:sym typeface="Webdings" panose="05030102010509060703" pitchFamily="18" charset="2"/>
              </a:rPr>
              <a:t>انتخاب فايل</a:t>
            </a:r>
            <a:r>
              <a:rPr lang="en-US" b="1">
                <a:solidFill>
                  <a:srgbClr val="FF3300"/>
                </a:solidFill>
                <a:cs typeface="Zar" pitchFamily="2" charset="-78"/>
                <a:sym typeface="Webdings" panose="05030102010509060703" pitchFamily="18" charset="2"/>
              </a:rPr>
              <a:t>&gt;Ok&gt;</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 </a:t>
            </a:r>
            <a:r>
              <a:rPr lang="en-US" b="1">
                <a:solidFill>
                  <a:srgbClr val="FF3300"/>
                </a:solidFill>
                <a:cs typeface="Zar" pitchFamily="2" charset="-78"/>
                <a:sym typeface="Webdings" panose="05030102010509060703" pitchFamily="18" charset="2"/>
              </a:rPr>
              <a:t>Description &gt; </a:t>
            </a:r>
            <a:r>
              <a:rPr lang="en-US" b="1">
                <a:sym typeface="Webdings" panose="05030102010509060703" pitchFamily="18" charset="2"/>
              </a:rPr>
              <a:t>┘</a:t>
            </a:r>
          </a:p>
        </p:txBody>
      </p:sp>
      <p:sp>
        <p:nvSpPr>
          <p:cNvPr id="87046" name="Text Box 6"/>
          <p:cNvSpPr txBox="1">
            <a:spLocks noChangeArrowheads="1"/>
          </p:cNvSpPr>
          <p:nvPr/>
        </p:nvSpPr>
        <p:spPr bwMode="auto">
          <a:xfrm>
            <a:off x="3581400" y="1981200"/>
            <a:ext cx="5410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7-6-تعريف </a:t>
            </a:r>
            <a:r>
              <a:rPr lang="en-US" sz="2400" b="1">
                <a:latin typeface="Arial" charset="0"/>
                <a:cs typeface="Zar" pitchFamily="2" charset="-78"/>
              </a:rPr>
              <a:t>Breakline</a:t>
            </a:r>
            <a:r>
              <a:rPr lang="fa-IR" sz="2400" b="1">
                <a:latin typeface="Arial" charset="0"/>
                <a:cs typeface="Zar" pitchFamily="2" charset="-78"/>
              </a:rPr>
              <a:t> بعنوان ديوار حائل</a:t>
            </a:r>
            <a:endParaRPr lang="en-US" sz="2400" b="1">
              <a:latin typeface="Arial" charset="0"/>
              <a:cs typeface="Zar" pitchFamily="2" charset="-78"/>
            </a:endParaRPr>
          </a:p>
        </p:txBody>
      </p:sp>
      <p:sp>
        <p:nvSpPr>
          <p:cNvPr id="44038" name="Text Box 7"/>
          <p:cNvSpPr txBox="1">
            <a:spLocks noChangeArrowheads="1"/>
          </p:cNvSpPr>
          <p:nvPr/>
        </p:nvSpPr>
        <p:spPr bwMode="auto">
          <a:xfrm>
            <a:off x="685800" y="2438400"/>
            <a:ext cx="8458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Terrain&gt;Terrain Model explorer&gt;</a:t>
            </a:r>
            <a:r>
              <a:rPr lang="en-US" b="1">
                <a:solidFill>
                  <a:srgbClr val="FF3300"/>
                </a:solidFill>
                <a:cs typeface="Zar" pitchFamily="2" charset="-78"/>
                <a:sym typeface="Webdings" panose="05030102010509060703" pitchFamily="18" charset="2"/>
              </a:rPr>
              <a:t> </a:t>
            </a:r>
            <a:r>
              <a:rPr lang="en-US" b="1">
                <a:solidFill>
                  <a:srgbClr val="FF3300"/>
                </a:solidFill>
                <a:sym typeface="Webdings" panose="05030102010509060703" pitchFamily="18" charset="2"/>
              </a:rPr>
              <a:t>Breaklines</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راست كليك روي </a:t>
            </a:r>
            <a:r>
              <a:rPr lang="en-US" b="1">
                <a:solidFill>
                  <a:srgbClr val="FF3300"/>
                </a:solidFill>
                <a:cs typeface="Zar" pitchFamily="2" charset="-78"/>
                <a:sym typeface="Webdings" panose="05030102010509060703" pitchFamily="18" charset="2"/>
              </a:rPr>
              <a:t>&gt; Define wall </a:t>
            </a:r>
            <a:r>
              <a:rPr lang="en-US" b="1">
                <a:solidFill>
                  <a:srgbClr val="FF3300"/>
                </a:solidFill>
                <a:sym typeface="Webdings" panose="05030102010509060703" pitchFamily="18" charset="2"/>
              </a:rPr>
              <a:t>Breaklines &gt;Description&gt; &gt; Offset</a:t>
            </a:r>
            <a:r>
              <a:rPr lang="fa-IR" b="1">
                <a:solidFill>
                  <a:srgbClr val="FF3300"/>
                </a:solidFill>
                <a:cs typeface="Zar" pitchFamily="2" charset="-78"/>
                <a:sym typeface="Webdings" panose="05030102010509060703" pitchFamily="18" charset="2"/>
              </a:rPr>
              <a:t>قرار دادن موس در بالا يا پائين پلي لاين براي تعيين محل </a:t>
            </a:r>
            <a:r>
              <a:rPr lang="en-US" b="1">
                <a:solidFill>
                  <a:srgbClr val="FF3300"/>
                </a:solidFill>
                <a:cs typeface="Zar" pitchFamily="2" charset="-78"/>
                <a:sym typeface="Webdings" panose="05030102010509060703" pitchFamily="18" charset="2"/>
              </a:rPr>
              <a:t>&gt; </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 ورود تراز تاج ديوار</a:t>
            </a:r>
            <a:r>
              <a:rPr lang="en-US" b="1">
                <a:solidFill>
                  <a:srgbClr val="FF3300"/>
                </a:solidFill>
                <a:cs typeface="Zar" pitchFamily="2" charset="-78"/>
                <a:sym typeface="Webdings" panose="05030102010509060703" pitchFamily="18" charset="2"/>
              </a:rPr>
              <a:t> &gt; </a:t>
            </a:r>
            <a:r>
              <a:rPr lang="en-US" b="1">
                <a:sym typeface="Webdings" panose="05030102010509060703" pitchFamily="18" charset="2"/>
              </a:rPr>
              <a:t>┘ </a:t>
            </a:r>
            <a:r>
              <a:rPr lang="fa-IR" b="1">
                <a:solidFill>
                  <a:srgbClr val="FF3300"/>
                </a:solidFill>
                <a:cs typeface="Zar" pitchFamily="2" charset="-78"/>
                <a:sym typeface="Webdings" panose="05030102010509060703" pitchFamily="18" charset="2"/>
              </a:rPr>
              <a:t>ِ ورود تراز كف ديوار</a:t>
            </a:r>
            <a:r>
              <a:rPr lang="en-US" b="1">
                <a:solidFill>
                  <a:srgbClr val="FF3300"/>
                </a:solidFill>
                <a:sym typeface="Webdings" panose="05030102010509060703" pitchFamily="18" charset="2"/>
              </a:rPr>
              <a:t> &gt; </a:t>
            </a:r>
            <a:r>
              <a:rPr lang="en-US" b="1">
                <a:sym typeface="Webdings" panose="05030102010509060703" pitchFamily="18" charset="2"/>
              </a:rPr>
              <a:t>┘</a:t>
            </a:r>
            <a:r>
              <a:rPr lang="fa-IR" b="1">
                <a:cs typeface="Zar" pitchFamily="2" charset="-78"/>
                <a:sym typeface="Webdings" panose="05030102010509060703" pitchFamily="18" charset="2"/>
              </a:rPr>
              <a:t>ادامه روند...</a:t>
            </a:r>
            <a:endParaRPr lang="en-US" b="1">
              <a:cs typeface="Zar" pitchFamily="2" charset="-78"/>
              <a:sym typeface="Webdings" panose="05030102010509060703" pitchFamily="18" charset="2"/>
            </a:endParaRPr>
          </a:p>
        </p:txBody>
      </p:sp>
      <p:sp>
        <p:nvSpPr>
          <p:cNvPr id="44039" name="Text Box 8"/>
          <p:cNvSpPr txBox="1">
            <a:spLocks noChangeArrowheads="1"/>
          </p:cNvSpPr>
          <p:nvPr/>
        </p:nvSpPr>
        <p:spPr bwMode="auto">
          <a:xfrm>
            <a:off x="685800" y="388620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Terrain&gt;Terrain Model explorer&gt;</a:t>
            </a:r>
            <a:r>
              <a:rPr lang="en-US" b="1">
                <a:solidFill>
                  <a:srgbClr val="FF3300"/>
                </a:solidFill>
                <a:cs typeface="Zar" pitchFamily="2" charset="-78"/>
                <a:sym typeface="Webdings" panose="05030102010509060703" pitchFamily="18" charset="2"/>
              </a:rPr>
              <a:t> </a:t>
            </a:r>
            <a:r>
              <a:rPr lang="en-US" b="1">
                <a:solidFill>
                  <a:srgbClr val="FF3300"/>
                </a:solidFill>
                <a:sym typeface="Webdings" panose="05030102010509060703" pitchFamily="18" charset="2"/>
              </a:rPr>
              <a:t>Breaklines</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راست كليك روي </a:t>
            </a:r>
            <a:r>
              <a:rPr lang="en-US" b="1">
                <a:solidFill>
                  <a:srgbClr val="FF3300"/>
                </a:solidFill>
                <a:cs typeface="Zar" pitchFamily="2" charset="-78"/>
                <a:sym typeface="Webdings" panose="05030102010509060703" pitchFamily="18" charset="2"/>
              </a:rPr>
              <a:t>&gt;List </a:t>
            </a:r>
            <a:r>
              <a:rPr lang="en-US" b="1">
                <a:solidFill>
                  <a:srgbClr val="FF3300"/>
                </a:solidFill>
                <a:sym typeface="Webdings" panose="05030102010509060703" pitchFamily="18" charset="2"/>
              </a:rPr>
              <a:t>Breaklines &gt;</a:t>
            </a:r>
            <a:r>
              <a:rPr lang="fa-IR" b="1">
                <a:solidFill>
                  <a:srgbClr val="FF3300"/>
                </a:solidFill>
                <a:cs typeface="Zar" pitchFamily="2" charset="-78"/>
                <a:sym typeface="Webdings" panose="05030102010509060703" pitchFamily="18" charset="2"/>
              </a:rPr>
              <a:t>نمايش</a:t>
            </a:r>
            <a:endParaRPr lang="en-US" b="1">
              <a:cs typeface="Zar" pitchFamily="2" charset="-78"/>
              <a:sym typeface="Webdings" panose="05030102010509060703" pitchFamily="18" charset="2"/>
            </a:endParaRPr>
          </a:p>
        </p:txBody>
      </p:sp>
      <p:sp>
        <p:nvSpPr>
          <p:cNvPr id="87049" name="Text Box 9"/>
          <p:cNvSpPr txBox="1">
            <a:spLocks noChangeArrowheads="1"/>
          </p:cNvSpPr>
          <p:nvPr/>
        </p:nvSpPr>
        <p:spPr bwMode="auto">
          <a:xfrm>
            <a:off x="3733800" y="3352800"/>
            <a:ext cx="5410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7-7-ليست </a:t>
            </a:r>
            <a:r>
              <a:rPr lang="en-US" sz="2400" b="1">
                <a:latin typeface="Arial" charset="0"/>
                <a:cs typeface="Zar" pitchFamily="2" charset="-78"/>
              </a:rPr>
              <a:t>Breakline</a:t>
            </a:r>
            <a:r>
              <a:rPr lang="fa-IR" sz="2400" b="1">
                <a:latin typeface="Arial" charset="0"/>
                <a:cs typeface="Zar" pitchFamily="2" charset="-78"/>
              </a:rPr>
              <a:t> ها</a:t>
            </a:r>
            <a:endParaRPr lang="en-US" sz="2400" b="1">
              <a:latin typeface="Arial" charset="0"/>
              <a:cs typeface="Zar" pitchFamily="2" charset="-78"/>
            </a:endParaRPr>
          </a:p>
        </p:txBody>
      </p:sp>
      <p:graphicFrame>
        <p:nvGraphicFramePr>
          <p:cNvPr id="44034" name="Object 10"/>
          <p:cNvGraphicFramePr>
            <a:graphicFrameLocks noChangeAspect="1"/>
          </p:cNvGraphicFramePr>
          <p:nvPr/>
        </p:nvGraphicFramePr>
        <p:xfrm>
          <a:off x="2133600" y="4343400"/>
          <a:ext cx="2562225" cy="2266950"/>
        </p:xfrm>
        <a:graphic>
          <a:graphicData uri="http://schemas.openxmlformats.org/presentationml/2006/ole">
            <mc:AlternateContent xmlns:mc="http://schemas.openxmlformats.org/markup-compatibility/2006">
              <mc:Choice xmlns:v="urn:schemas-microsoft-com:vml" Requires="v">
                <p:oleObj spid="_x0000_s44041" name="Bitmap Image" r:id="rId3" imgW="2561905" imgH="2266667" progId="Paint.Picture">
                  <p:embed/>
                </p:oleObj>
              </mc:Choice>
              <mc:Fallback>
                <p:oleObj name="Bitmap Image" r:id="rId3" imgW="2561905" imgH="2266667" progId="Paint.Picture">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343400"/>
                        <a:ext cx="256222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ext Box 4"/>
          <p:cNvSpPr txBox="1">
            <a:spLocks noChangeArrowheads="1"/>
          </p:cNvSpPr>
          <p:nvPr/>
        </p:nvSpPr>
        <p:spPr bwMode="auto">
          <a:xfrm>
            <a:off x="2819400" y="762000"/>
            <a:ext cx="6172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7-8-وارد كردن </a:t>
            </a:r>
            <a:r>
              <a:rPr lang="en-US" sz="2400" b="1">
                <a:latin typeface="Arial" charset="0"/>
                <a:cs typeface="Zar" pitchFamily="2" charset="-78"/>
              </a:rPr>
              <a:t>Breakline</a:t>
            </a:r>
            <a:r>
              <a:rPr lang="fa-IR" sz="2400" b="1">
                <a:latin typeface="Arial" charset="0"/>
                <a:cs typeface="Zar" pitchFamily="2" charset="-78"/>
              </a:rPr>
              <a:t> ها از بانك اطلاعاتي</a:t>
            </a:r>
            <a:endParaRPr lang="en-US" sz="2400" b="1">
              <a:latin typeface="Arial" charset="0"/>
              <a:cs typeface="Zar" pitchFamily="2" charset="-78"/>
            </a:endParaRPr>
          </a:p>
        </p:txBody>
      </p:sp>
      <p:sp>
        <p:nvSpPr>
          <p:cNvPr id="65539" name="Text Box 5"/>
          <p:cNvSpPr txBox="1">
            <a:spLocks noChangeArrowheads="1"/>
          </p:cNvSpPr>
          <p:nvPr/>
        </p:nvSpPr>
        <p:spPr bwMode="auto">
          <a:xfrm>
            <a:off x="685800" y="129540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Terrain&gt;Terrain Model explorer&gt;</a:t>
            </a:r>
            <a:r>
              <a:rPr lang="en-US" b="1">
                <a:solidFill>
                  <a:srgbClr val="FF3300"/>
                </a:solidFill>
                <a:cs typeface="Zar" pitchFamily="2" charset="-78"/>
                <a:sym typeface="Webdings" panose="05030102010509060703" pitchFamily="18" charset="2"/>
              </a:rPr>
              <a:t> </a:t>
            </a:r>
            <a:r>
              <a:rPr lang="en-US" b="1">
                <a:solidFill>
                  <a:srgbClr val="FF3300"/>
                </a:solidFill>
                <a:sym typeface="Webdings" panose="05030102010509060703" pitchFamily="18" charset="2"/>
              </a:rPr>
              <a:t>Breaklines</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راست كليك روي </a:t>
            </a:r>
            <a:r>
              <a:rPr lang="en-US" b="1">
                <a:solidFill>
                  <a:srgbClr val="FF3300"/>
                </a:solidFill>
                <a:cs typeface="Zar" pitchFamily="2" charset="-78"/>
                <a:sym typeface="Webdings" panose="05030102010509060703" pitchFamily="18" charset="2"/>
              </a:rPr>
              <a:t>&gt;Import </a:t>
            </a:r>
            <a:r>
              <a:rPr lang="en-US" b="1">
                <a:solidFill>
                  <a:srgbClr val="FF3300"/>
                </a:solidFill>
                <a:sym typeface="Webdings" panose="05030102010509060703" pitchFamily="18" charset="2"/>
              </a:rPr>
              <a:t>Breaklines &gt;</a:t>
            </a:r>
            <a:r>
              <a:rPr lang="fa-IR" b="1">
                <a:solidFill>
                  <a:srgbClr val="FF3300"/>
                </a:solidFill>
                <a:cs typeface="Zar" pitchFamily="2" charset="-78"/>
                <a:sym typeface="Webdings" panose="05030102010509060703" pitchFamily="18" charset="2"/>
              </a:rPr>
              <a:t>نمايش</a:t>
            </a:r>
            <a:r>
              <a:rPr lang="en-US" b="1">
                <a:solidFill>
                  <a:srgbClr val="FF3300"/>
                </a:solidFill>
                <a:cs typeface="Zar" pitchFamily="2" charset="-78"/>
                <a:sym typeface="Webdings" panose="05030102010509060703" pitchFamily="18" charset="2"/>
              </a:rPr>
              <a:t>&gt;</a:t>
            </a:r>
            <a:r>
              <a:rPr lang="fa-IR" b="1">
                <a:solidFill>
                  <a:srgbClr val="FF3300"/>
                </a:solidFill>
                <a:cs typeface="Zar" pitchFamily="2" charset="-78"/>
                <a:sym typeface="Webdings" panose="05030102010509060703" pitchFamily="18" charset="2"/>
              </a:rPr>
              <a:t>انتخاب</a:t>
            </a:r>
            <a:r>
              <a:rPr lang="en-US" b="1">
                <a:solidFill>
                  <a:srgbClr val="FF3300"/>
                </a:solidFill>
                <a:cs typeface="Zar" pitchFamily="2" charset="-78"/>
                <a:sym typeface="Webdings" panose="05030102010509060703" pitchFamily="18" charset="2"/>
              </a:rPr>
              <a:t>&gt;Ok</a:t>
            </a:r>
            <a:endParaRPr lang="en-US" b="1">
              <a:cs typeface="Zar" pitchFamily="2" charset="-78"/>
              <a:sym typeface="Webdings" panose="05030102010509060703" pitchFamily="18" charset="2"/>
            </a:endParaRPr>
          </a:p>
        </p:txBody>
      </p:sp>
      <p:sp>
        <p:nvSpPr>
          <p:cNvPr id="88070" name="Text Box 6"/>
          <p:cNvSpPr txBox="1">
            <a:spLocks noChangeArrowheads="1"/>
          </p:cNvSpPr>
          <p:nvPr/>
        </p:nvSpPr>
        <p:spPr bwMode="auto">
          <a:xfrm>
            <a:off x="2971800" y="1676400"/>
            <a:ext cx="6172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7-9-ويرايش </a:t>
            </a:r>
            <a:r>
              <a:rPr lang="en-US" sz="2400" b="1">
                <a:latin typeface="Arial" charset="0"/>
                <a:cs typeface="Zar" pitchFamily="2" charset="-78"/>
              </a:rPr>
              <a:t>Breakline</a:t>
            </a:r>
            <a:r>
              <a:rPr lang="fa-IR" sz="2400" b="1">
                <a:latin typeface="Arial" charset="0"/>
                <a:cs typeface="Zar" pitchFamily="2" charset="-78"/>
              </a:rPr>
              <a:t> ها</a:t>
            </a:r>
            <a:endParaRPr lang="en-US" sz="2400" b="1">
              <a:latin typeface="Arial" charset="0"/>
              <a:cs typeface="Zar" pitchFamily="2" charset="-78"/>
            </a:endParaRPr>
          </a:p>
        </p:txBody>
      </p:sp>
      <p:sp>
        <p:nvSpPr>
          <p:cNvPr id="65541" name="Text Box 7"/>
          <p:cNvSpPr txBox="1">
            <a:spLocks noChangeArrowheads="1"/>
          </p:cNvSpPr>
          <p:nvPr/>
        </p:nvSpPr>
        <p:spPr bwMode="auto">
          <a:xfrm>
            <a:off x="685800" y="205740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Terrain&gt;Terrain Model explorer&gt;</a:t>
            </a:r>
            <a:r>
              <a:rPr lang="en-US" b="1">
                <a:solidFill>
                  <a:srgbClr val="FF3300"/>
                </a:solidFill>
                <a:cs typeface="Zar" pitchFamily="2" charset="-78"/>
                <a:sym typeface="Webdings" panose="05030102010509060703" pitchFamily="18" charset="2"/>
              </a:rPr>
              <a:t> </a:t>
            </a:r>
            <a:r>
              <a:rPr lang="en-US" b="1">
                <a:solidFill>
                  <a:srgbClr val="FF3300"/>
                </a:solidFill>
                <a:sym typeface="Webdings" panose="05030102010509060703" pitchFamily="18" charset="2"/>
              </a:rPr>
              <a:t>Breaklines</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راست كليك روي </a:t>
            </a:r>
            <a:r>
              <a:rPr lang="en-US" b="1">
                <a:solidFill>
                  <a:srgbClr val="FF3300"/>
                </a:solidFill>
                <a:cs typeface="Zar" pitchFamily="2" charset="-78"/>
                <a:sym typeface="Webdings" panose="05030102010509060703" pitchFamily="18" charset="2"/>
              </a:rPr>
              <a:t>&gt;Edit </a:t>
            </a:r>
            <a:r>
              <a:rPr lang="en-US" b="1">
                <a:solidFill>
                  <a:srgbClr val="FF3300"/>
                </a:solidFill>
                <a:sym typeface="Webdings" panose="05030102010509060703" pitchFamily="18" charset="2"/>
              </a:rPr>
              <a:t>Breaklines &gt;</a:t>
            </a:r>
            <a:r>
              <a:rPr lang="fa-IR" b="1">
                <a:solidFill>
                  <a:srgbClr val="FF3300"/>
                </a:solidFill>
                <a:cs typeface="Zar" pitchFamily="2" charset="-78"/>
                <a:sym typeface="Webdings" panose="05030102010509060703" pitchFamily="18" charset="2"/>
              </a:rPr>
              <a:t>انتخاب</a:t>
            </a:r>
            <a:r>
              <a:rPr lang="en-US" b="1">
                <a:solidFill>
                  <a:srgbClr val="FF3300"/>
                </a:solidFill>
                <a:cs typeface="Zar" pitchFamily="2" charset="-78"/>
                <a:sym typeface="Webdings" panose="05030102010509060703" pitchFamily="18" charset="2"/>
              </a:rPr>
              <a:t>&gt;</a:t>
            </a:r>
            <a:r>
              <a:rPr lang="fa-IR" b="1">
                <a:solidFill>
                  <a:srgbClr val="FF3300"/>
                </a:solidFill>
                <a:cs typeface="Zar" pitchFamily="2" charset="-78"/>
                <a:sym typeface="Webdings" panose="05030102010509060703" pitchFamily="18" charset="2"/>
              </a:rPr>
              <a:t>نوع ويرايش</a:t>
            </a:r>
            <a:r>
              <a:rPr lang="en-US" b="1">
                <a:solidFill>
                  <a:srgbClr val="FF3300"/>
                </a:solidFill>
                <a:cs typeface="Zar" pitchFamily="2" charset="-78"/>
                <a:sym typeface="Webdings" panose="05030102010509060703" pitchFamily="18" charset="2"/>
              </a:rPr>
              <a:t>&gt;</a:t>
            </a:r>
            <a:r>
              <a:rPr lang="fa-IR" b="1">
                <a:solidFill>
                  <a:srgbClr val="FF3300"/>
                </a:solidFill>
                <a:cs typeface="Zar" pitchFamily="2" charset="-78"/>
                <a:sym typeface="Webdings" panose="05030102010509060703" pitchFamily="18" charset="2"/>
              </a:rPr>
              <a:t>انجام ويرايش</a:t>
            </a:r>
            <a:endParaRPr lang="en-US" b="1">
              <a:cs typeface="Zar" pitchFamily="2" charset="-78"/>
              <a:sym typeface="Webdings" panose="05030102010509060703" pitchFamily="18" charset="2"/>
            </a:endParaRPr>
          </a:p>
        </p:txBody>
      </p:sp>
      <p:sp>
        <p:nvSpPr>
          <p:cNvPr id="88072" name="Text Box 8"/>
          <p:cNvSpPr txBox="1">
            <a:spLocks noChangeArrowheads="1"/>
          </p:cNvSpPr>
          <p:nvPr/>
        </p:nvSpPr>
        <p:spPr bwMode="auto">
          <a:xfrm>
            <a:off x="2971800" y="3124200"/>
            <a:ext cx="6172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7-10-ويرايش توضيحات </a:t>
            </a:r>
            <a:r>
              <a:rPr lang="en-US" sz="2400" b="1">
                <a:latin typeface="Arial" charset="0"/>
                <a:cs typeface="Zar" pitchFamily="2" charset="-78"/>
              </a:rPr>
              <a:t>Breakline</a:t>
            </a:r>
            <a:r>
              <a:rPr lang="fa-IR" sz="2400" b="1">
                <a:latin typeface="Arial" charset="0"/>
                <a:cs typeface="Zar" pitchFamily="2" charset="-78"/>
              </a:rPr>
              <a:t> ها</a:t>
            </a:r>
            <a:endParaRPr lang="en-US" sz="2400" b="1">
              <a:latin typeface="Arial" charset="0"/>
              <a:cs typeface="Zar" pitchFamily="2" charset="-78"/>
            </a:endParaRPr>
          </a:p>
        </p:txBody>
      </p:sp>
      <p:sp>
        <p:nvSpPr>
          <p:cNvPr id="65543" name="Text Box 9"/>
          <p:cNvSpPr txBox="1">
            <a:spLocks noChangeArrowheads="1"/>
          </p:cNvSpPr>
          <p:nvPr/>
        </p:nvSpPr>
        <p:spPr bwMode="auto">
          <a:xfrm>
            <a:off x="685800" y="358140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Terrain&gt;Terrain Model explorer&gt;</a:t>
            </a:r>
            <a:r>
              <a:rPr lang="en-US" b="1">
                <a:solidFill>
                  <a:srgbClr val="FF3300"/>
                </a:solidFill>
                <a:cs typeface="Zar" pitchFamily="2" charset="-78"/>
                <a:sym typeface="Webdings" panose="05030102010509060703" pitchFamily="18" charset="2"/>
              </a:rPr>
              <a:t> </a:t>
            </a:r>
            <a:r>
              <a:rPr lang="en-US" b="1">
                <a:solidFill>
                  <a:srgbClr val="FF3300"/>
                </a:solidFill>
                <a:sym typeface="Webdings" panose="05030102010509060703" pitchFamily="18" charset="2"/>
              </a:rPr>
              <a:t>Breaklines</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راست كليك روي </a:t>
            </a:r>
            <a:r>
              <a:rPr lang="en-US" b="1">
                <a:solidFill>
                  <a:srgbClr val="FF3300"/>
                </a:solidFill>
                <a:cs typeface="Zar" pitchFamily="2" charset="-78"/>
                <a:sym typeface="Webdings" panose="05030102010509060703" pitchFamily="18" charset="2"/>
              </a:rPr>
              <a:t>&gt;Edit </a:t>
            </a:r>
            <a:r>
              <a:rPr lang="en-US" b="1">
                <a:solidFill>
                  <a:srgbClr val="FF3300"/>
                </a:solidFill>
                <a:sym typeface="Webdings" panose="05030102010509060703" pitchFamily="18" charset="2"/>
              </a:rPr>
              <a:t>Breaklines Discription&gt;</a:t>
            </a:r>
            <a:r>
              <a:rPr lang="fa-IR" b="1">
                <a:solidFill>
                  <a:srgbClr val="FF3300"/>
                </a:solidFill>
                <a:cs typeface="Zar" pitchFamily="2" charset="-78"/>
                <a:sym typeface="Webdings" panose="05030102010509060703" pitchFamily="18" charset="2"/>
              </a:rPr>
              <a:t>انتخاب</a:t>
            </a:r>
            <a:r>
              <a:rPr lang="en-US" b="1">
                <a:solidFill>
                  <a:srgbClr val="FF3300"/>
                </a:solidFill>
                <a:cs typeface="Zar" pitchFamily="2" charset="-78"/>
                <a:sym typeface="Webdings" panose="05030102010509060703" pitchFamily="18" charset="2"/>
              </a:rPr>
              <a:t>&gt;</a:t>
            </a:r>
            <a:r>
              <a:rPr lang="fa-IR" b="1">
                <a:solidFill>
                  <a:srgbClr val="FF3300"/>
                </a:solidFill>
                <a:cs typeface="Zar" pitchFamily="2" charset="-78"/>
                <a:sym typeface="Webdings" panose="05030102010509060703" pitchFamily="18" charset="2"/>
              </a:rPr>
              <a:t>ويرايش</a:t>
            </a:r>
            <a:endParaRPr lang="en-US" b="1">
              <a:cs typeface="Zar" pitchFamily="2" charset="-78"/>
              <a:sym typeface="Webdings" panose="05030102010509060703" pitchFamily="18" charset="2"/>
            </a:endParaRPr>
          </a:p>
        </p:txBody>
      </p:sp>
      <p:sp>
        <p:nvSpPr>
          <p:cNvPr id="88074" name="Text Box 10"/>
          <p:cNvSpPr txBox="1">
            <a:spLocks noChangeArrowheads="1"/>
          </p:cNvSpPr>
          <p:nvPr/>
        </p:nvSpPr>
        <p:spPr bwMode="auto">
          <a:xfrm>
            <a:off x="2971800" y="4038600"/>
            <a:ext cx="6172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7-11-حذف </a:t>
            </a:r>
            <a:r>
              <a:rPr lang="en-US" sz="2400" b="1">
                <a:latin typeface="Arial" charset="0"/>
                <a:cs typeface="Zar" pitchFamily="2" charset="-78"/>
              </a:rPr>
              <a:t>Breakline</a:t>
            </a:r>
            <a:r>
              <a:rPr lang="fa-IR" sz="2400" b="1">
                <a:latin typeface="Arial" charset="0"/>
                <a:cs typeface="Zar" pitchFamily="2" charset="-78"/>
              </a:rPr>
              <a:t> ها</a:t>
            </a:r>
            <a:endParaRPr lang="en-US" sz="2400" b="1">
              <a:latin typeface="Arial" charset="0"/>
              <a:cs typeface="Zar" pitchFamily="2" charset="-78"/>
            </a:endParaRPr>
          </a:p>
        </p:txBody>
      </p:sp>
      <p:sp>
        <p:nvSpPr>
          <p:cNvPr id="65545" name="Text Box 11"/>
          <p:cNvSpPr txBox="1">
            <a:spLocks noChangeArrowheads="1"/>
          </p:cNvSpPr>
          <p:nvPr/>
        </p:nvSpPr>
        <p:spPr bwMode="auto">
          <a:xfrm>
            <a:off x="685800" y="449580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Terrain&gt;Terrain Model explorer&gt;</a:t>
            </a:r>
            <a:r>
              <a:rPr lang="en-US" b="1">
                <a:solidFill>
                  <a:srgbClr val="FF3300"/>
                </a:solidFill>
                <a:cs typeface="Zar" pitchFamily="2" charset="-78"/>
                <a:sym typeface="Webdings" panose="05030102010509060703" pitchFamily="18" charset="2"/>
              </a:rPr>
              <a:t> </a:t>
            </a:r>
            <a:r>
              <a:rPr lang="en-US" b="1">
                <a:solidFill>
                  <a:srgbClr val="FF3300"/>
                </a:solidFill>
                <a:sym typeface="Webdings" panose="05030102010509060703" pitchFamily="18" charset="2"/>
              </a:rPr>
              <a:t>Breaklines</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راست كليك روي </a:t>
            </a:r>
            <a:r>
              <a:rPr lang="en-US" b="1">
                <a:solidFill>
                  <a:srgbClr val="FF3300"/>
                </a:solidFill>
                <a:cs typeface="Zar" pitchFamily="2" charset="-78"/>
                <a:sym typeface="Webdings" panose="05030102010509060703" pitchFamily="18" charset="2"/>
              </a:rPr>
              <a:t>&gt;Delete </a:t>
            </a:r>
            <a:r>
              <a:rPr lang="en-US" b="1">
                <a:solidFill>
                  <a:srgbClr val="FF3300"/>
                </a:solidFill>
                <a:sym typeface="Webdings" panose="05030102010509060703" pitchFamily="18" charset="2"/>
              </a:rPr>
              <a:t>Breaklines&gt;</a:t>
            </a:r>
            <a:r>
              <a:rPr lang="fa-IR" b="1">
                <a:solidFill>
                  <a:srgbClr val="FF3300"/>
                </a:solidFill>
                <a:cs typeface="Zar" pitchFamily="2" charset="-78"/>
                <a:sym typeface="Webdings" panose="05030102010509060703" pitchFamily="18" charset="2"/>
              </a:rPr>
              <a:t>انتخاب</a:t>
            </a:r>
            <a:r>
              <a:rPr lang="en-US" b="1">
                <a:solidFill>
                  <a:srgbClr val="FF3300"/>
                </a:solidFill>
                <a:cs typeface="Zar" pitchFamily="2" charset="-78"/>
                <a:sym typeface="Webdings" panose="05030102010509060703" pitchFamily="18" charset="2"/>
              </a:rPr>
              <a:t>&gt;Delete from…&gt;Ok</a:t>
            </a:r>
            <a:endParaRPr lang="en-US" b="1">
              <a:cs typeface="Zar" pitchFamily="2" charset="-78"/>
              <a:sym typeface="Webdings" panose="05030102010509060703" pitchFamily="18" charset="2"/>
            </a:endParaRPr>
          </a:p>
        </p:txBody>
      </p:sp>
      <p:sp>
        <p:nvSpPr>
          <p:cNvPr id="65546" name="Text Box 12"/>
          <p:cNvSpPr txBox="1">
            <a:spLocks noChangeArrowheads="1"/>
          </p:cNvSpPr>
          <p:nvPr/>
        </p:nvSpPr>
        <p:spPr bwMode="auto">
          <a:xfrm>
            <a:off x="914400" y="28194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i="1">
                <a:solidFill>
                  <a:srgbClr val="FF3300"/>
                </a:solidFill>
                <a:cs typeface="Zar" pitchFamily="2" charset="-78"/>
              </a:rPr>
              <a:t>نكته: </a:t>
            </a:r>
            <a:r>
              <a:rPr lang="fa-IR" b="1" i="1">
                <a:solidFill>
                  <a:srgbClr val="3399FF"/>
                </a:solidFill>
                <a:cs typeface="Zar" pitchFamily="2" charset="-78"/>
              </a:rPr>
              <a:t>پس از هر ويرايش بايد با استفاده از گزينه </a:t>
            </a:r>
            <a:r>
              <a:rPr lang="en-US" b="1" i="1">
                <a:solidFill>
                  <a:srgbClr val="3399FF"/>
                </a:solidFill>
                <a:cs typeface="Zar" pitchFamily="2" charset="-78"/>
              </a:rPr>
              <a:t>Update Breakline</a:t>
            </a:r>
            <a:r>
              <a:rPr lang="fa-IR" b="1" i="1">
                <a:solidFill>
                  <a:srgbClr val="3399FF"/>
                </a:solidFill>
                <a:cs typeface="Zar" pitchFamily="2" charset="-78"/>
              </a:rPr>
              <a:t> آنها را بروز كرد.</a:t>
            </a:r>
            <a:endParaRPr lang="en-US" b="1" i="1">
              <a:solidFill>
                <a:srgbClr val="3399FF"/>
              </a:solidFill>
              <a:cs typeface="Zar" pitchFamily="2" charset="-78"/>
            </a:endParaRPr>
          </a:p>
        </p:txBody>
      </p:sp>
      <p:sp>
        <p:nvSpPr>
          <p:cNvPr id="88077" name="Text Box 13"/>
          <p:cNvSpPr txBox="1">
            <a:spLocks noChangeArrowheads="1"/>
          </p:cNvSpPr>
          <p:nvPr/>
        </p:nvSpPr>
        <p:spPr bwMode="auto">
          <a:xfrm>
            <a:off x="2667000" y="5105400"/>
            <a:ext cx="6172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7-12-ساختن فايل متني از </a:t>
            </a:r>
            <a:r>
              <a:rPr lang="en-US" sz="2400" b="1">
                <a:latin typeface="Arial" charset="0"/>
                <a:cs typeface="Zar" pitchFamily="2" charset="-78"/>
              </a:rPr>
              <a:t>Breakline</a:t>
            </a:r>
            <a:r>
              <a:rPr lang="fa-IR" sz="2400" b="1">
                <a:latin typeface="Arial" charset="0"/>
                <a:cs typeface="Zar" pitchFamily="2" charset="-78"/>
              </a:rPr>
              <a:t> ها</a:t>
            </a:r>
            <a:endParaRPr lang="en-US" sz="2400" b="1">
              <a:latin typeface="Arial" charset="0"/>
              <a:cs typeface="Zar" pitchFamily="2" charset="-78"/>
            </a:endParaRPr>
          </a:p>
        </p:txBody>
      </p:sp>
      <p:sp>
        <p:nvSpPr>
          <p:cNvPr id="65548" name="Text Box 14"/>
          <p:cNvSpPr txBox="1">
            <a:spLocks noChangeArrowheads="1"/>
          </p:cNvSpPr>
          <p:nvPr/>
        </p:nvSpPr>
        <p:spPr bwMode="auto">
          <a:xfrm>
            <a:off x="685800" y="563880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Terrain&gt;Terrain Model explorer&gt;</a:t>
            </a:r>
            <a:r>
              <a:rPr lang="en-US" b="1">
                <a:solidFill>
                  <a:srgbClr val="FF3300"/>
                </a:solidFill>
                <a:cs typeface="Zar" pitchFamily="2" charset="-78"/>
                <a:sym typeface="Webdings" panose="05030102010509060703" pitchFamily="18" charset="2"/>
              </a:rPr>
              <a:t> </a:t>
            </a:r>
            <a:r>
              <a:rPr lang="en-US" b="1">
                <a:solidFill>
                  <a:srgbClr val="FF3300"/>
                </a:solidFill>
                <a:sym typeface="Webdings" panose="05030102010509060703" pitchFamily="18" charset="2"/>
              </a:rPr>
              <a:t>Breaklines</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راست كليك روي </a:t>
            </a:r>
            <a:r>
              <a:rPr lang="en-US" b="1">
                <a:solidFill>
                  <a:srgbClr val="FF3300"/>
                </a:solidFill>
                <a:cs typeface="Zar" pitchFamily="2" charset="-78"/>
                <a:sym typeface="Webdings" panose="05030102010509060703" pitchFamily="18" charset="2"/>
              </a:rPr>
              <a:t>&gt;Export to file </a:t>
            </a:r>
            <a:r>
              <a:rPr lang="en-US" b="1">
                <a:solidFill>
                  <a:srgbClr val="FF3300"/>
                </a:solidFill>
                <a:sym typeface="Webdings" panose="05030102010509060703" pitchFamily="18" charset="2"/>
              </a:rPr>
              <a:t>&gt; </a:t>
            </a:r>
            <a:r>
              <a:rPr lang="fa-IR" b="1">
                <a:solidFill>
                  <a:srgbClr val="FF3300"/>
                </a:solidFill>
                <a:cs typeface="Zar" pitchFamily="2" charset="-78"/>
                <a:sym typeface="Webdings" panose="05030102010509060703" pitchFamily="18" charset="2"/>
              </a:rPr>
              <a:t>نام فايل</a:t>
            </a:r>
            <a:r>
              <a:rPr lang="en-US" b="1">
                <a:solidFill>
                  <a:srgbClr val="FF3300"/>
                </a:solidFill>
                <a:cs typeface="Zar" pitchFamily="2" charset="-78"/>
                <a:sym typeface="Webdings" panose="05030102010509060703" pitchFamily="18" charset="2"/>
              </a:rPr>
              <a:t>&gt;Ok</a:t>
            </a:r>
            <a:endParaRPr lang="en-US" b="1">
              <a:cs typeface="Zar" pitchFamily="2" charset="-78"/>
              <a:sym typeface="Webdings" panose="05030102010509060703" pitchFamily="18" charset="2"/>
            </a:endParaRPr>
          </a:p>
        </p:txBody>
      </p:sp>
      <p:sp>
        <p:nvSpPr>
          <p:cNvPr id="65549" name="TextBox 14"/>
          <p:cNvSpPr txBox="1">
            <a:spLocks noChangeArrowheads="1"/>
          </p:cNvSpPr>
          <p:nvPr/>
        </p:nvSpPr>
        <p:spPr bwMode="auto">
          <a:xfrm>
            <a:off x="2590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2"/>
              </a:rPr>
              <a:t>www.parstraffic.com</a:t>
            </a:r>
            <a:endParaRPr lang="en-US" b="1">
              <a:solidFill>
                <a:srgbClr val="FF0000"/>
              </a:solidFill>
            </a:endParaRPr>
          </a:p>
          <a:p>
            <a:pPr eaLnBrk="1" hangingPunct="1"/>
            <a:r>
              <a:rPr lang="en-US" b="1">
                <a:solidFill>
                  <a:srgbClr val="FF0000"/>
                </a:solidFill>
                <a:hlinkClick r:id="rId3"/>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ext Box 4"/>
          <p:cNvSpPr txBox="1">
            <a:spLocks noChangeArrowheads="1"/>
          </p:cNvSpPr>
          <p:nvPr/>
        </p:nvSpPr>
        <p:spPr bwMode="auto">
          <a:xfrm>
            <a:off x="2743200" y="914400"/>
            <a:ext cx="6172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8-ايجاد مرز يا </a:t>
            </a:r>
            <a:r>
              <a:rPr lang="en-US" sz="2400" b="1">
                <a:latin typeface="Arial" charset="0"/>
                <a:cs typeface="Zar" pitchFamily="2" charset="-78"/>
              </a:rPr>
              <a:t>Boundaries</a:t>
            </a:r>
          </a:p>
        </p:txBody>
      </p:sp>
      <p:sp>
        <p:nvSpPr>
          <p:cNvPr id="66563" name="Text Box 5"/>
          <p:cNvSpPr txBox="1">
            <a:spLocks noChangeArrowheads="1"/>
          </p:cNvSpPr>
          <p:nvPr/>
        </p:nvSpPr>
        <p:spPr bwMode="auto">
          <a:xfrm>
            <a:off x="685800" y="320040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Terrain&gt;Terrain Model explorer&gt;</a:t>
            </a:r>
            <a:r>
              <a:rPr lang="en-US" b="1">
                <a:solidFill>
                  <a:srgbClr val="FF3300"/>
                </a:solidFill>
                <a:cs typeface="Zar" pitchFamily="2" charset="-78"/>
                <a:sym typeface="Webdings" panose="05030102010509060703" pitchFamily="18" charset="2"/>
              </a:rPr>
              <a:t> </a:t>
            </a:r>
            <a:r>
              <a:rPr lang="en-US" b="1">
                <a:solidFill>
                  <a:srgbClr val="FF3300"/>
                </a:solidFill>
                <a:cs typeface="Zar" pitchFamily="2" charset="-78"/>
              </a:rPr>
              <a:t>Boundaries</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راست كليك روي </a:t>
            </a:r>
            <a:r>
              <a:rPr lang="en-US" b="1">
                <a:solidFill>
                  <a:srgbClr val="FF3300"/>
                </a:solidFill>
                <a:cs typeface="Zar" pitchFamily="2" charset="-78"/>
                <a:sym typeface="Webdings" panose="05030102010509060703" pitchFamily="18" charset="2"/>
              </a:rPr>
              <a:t>&gt;Add Boundry By Definition </a:t>
            </a:r>
            <a:r>
              <a:rPr lang="en-US" b="1">
                <a:solidFill>
                  <a:srgbClr val="FF3300"/>
                </a:solidFill>
                <a:sym typeface="Webdings" panose="05030102010509060703" pitchFamily="18" charset="2"/>
              </a:rPr>
              <a:t>&gt; </a:t>
            </a:r>
            <a:r>
              <a:rPr lang="fa-IR" b="1">
                <a:solidFill>
                  <a:srgbClr val="FF3300"/>
                </a:solidFill>
                <a:cs typeface="Zar" pitchFamily="2" charset="-78"/>
                <a:sym typeface="Webdings" panose="05030102010509060703" pitchFamily="18" charset="2"/>
              </a:rPr>
              <a:t>انتخاب پلي لاين</a:t>
            </a:r>
            <a:r>
              <a:rPr lang="en-US" b="1">
                <a:solidFill>
                  <a:srgbClr val="FF3300"/>
                </a:solidFill>
                <a:cs typeface="Zar" pitchFamily="2" charset="-78"/>
                <a:sym typeface="Webdings" panose="05030102010509060703" pitchFamily="18" charset="2"/>
              </a:rPr>
              <a:t>&gt;</a:t>
            </a:r>
            <a:r>
              <a:rPr lang="fa-IR" b="1">
                <a:solidFill>
                  <a:srgbClr val="FF3300"/>
                </a:solidFill>
                <a:cs typeface="Zar" pitchFamily="2" charset="-78"/>
                <a:sym typeface="Webdings" panose="05030102010509060703" pitchFamily="18" charset="2"/>
              </a:rPr>
              <a:t>نام مرز</a:t>
            </a:r>
            <a:r>
              <a:rPr lang="en-US" b="1">
                <a:solidFill>
                  <a:srgbClr val="FF3300"/>
                </a:solidFill>
                <a:cs typeface="Zar" pitchFamily="2" charset="-78"/>
                <a:sym typeface="Webdings" panose="05030102010509060703" pitchFamily="18" charset="2"/>
              </a:rPr>
              <a:t>&gt;</a:t>
            </a:r>
            <a:r>
              <a:rPr lang="fa-IR" b="1">
                <a:solidFill>
                  <a:srgbClr val="FF3300"/>
                </a:solidFill>
                <a:cs typeface="Zar" pitchFamily="2" charset="-78"/>
                <a:sym typeface="Webdings" panose="05030102010509060703" pitchFamily="18" charset="2"/>
              </a:rPr>
              <a:t>نوع </a:t>
            </a:r>
            <a:r>
              <a:rPr lang="en-US" b="1">
                <a:sym typeface="Webdings" panose="05030102010509060703" pitchFamily="18" charset="2"/>
              </a:rPr>
              <a:t>┘</a:t>
            </a:r>
          </a:p>
        </p:txBody>
      </p:sp>
      <p:sp>
        <p:nvSpPr>
          <p:cNvPr id="66564" name="Text Box 6"/>
          <p:cNvSpPr txBox="1">
            <a:spLocks noChangeArrowheads="1"/>
          </p:cNvSpPr>
          <p:nvPr/>
        </p:nvSpPr>
        <p:spPr bwMode="auto">
          <a:xfrm>
            <a:off x="914400" y="1447800"/>
            <a:ext cx="8001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i="1">
                <a:solidFill>
                  <a:srgbClr val="FF3300"/>
                </a:solidFill>
                <a:cs typeface="Zar" pitchFamily="2" charset="-78"/>
              </a:rPr>
              <a:t>نكته: </a:t>
            </a:r>
            <a:r>
              <a:rPr lang="fa-IR" b="1" i="1">
                <a:solidFill>
                  <a:srgbClr val="3399FF"/>
                </a:solidFill>
                <a:cs typeface="Zar" pitchFamily="2" charset="-78"/>
              </a:rPr>
              <a:t>در اتوكدلند سه نوع مرز وجود دارد:</a:t>
            </a:r>
          </a:p>
          <a:p>
            <a:pPr algn="r" rtl="1" eaLnBrk="1" hangingPunct="1">
              <a:spcBef>
                <a:spcPct val="50000"/>
              </a:spcBef>
              <a:buFontTx/>
              <a:buChar char="•"/>
            </a:pPr>
            <a:r>
              <a:rPr lang="fa-IR" b="1" i="1">
                <a:solidFill>
                  <a:srgbClr val="3399FF"/>
                </a:solidFill>
                <a:cs typeface="Zar" pitchFamily="2" charset="-78"/>
              </a:rPr>
              <a:t>مرز خارجي يا </a:t>
            </a:r>
            <a:r>
              <a:rPr lang="en-US" b="1" i="1">
                <a:solidFill>
                  <a:srgbClr val="3399FF"/>
                </a:solidFill>
                <a:cs typeface="Zar" pitchFamily="2" charset="-78"/>
              </a:rPr>
              <a:t>Outer</a:t>
            </a:r>
          </a:p>
          <a:p>
            <a:pPr algn="r" rtl="1" eaLnBrk="1" hangingPunct="1">
              <a:spcBef>
                <a:spcPct val="50000"/>
              </a:spcBef>
              <a:buFontTx/>
              <a:buChar char="•"/>
            </a:pPr>
            <a:r>
              <a:rPr lang="fa-IR" b="1" i="1">
                <a:solidFill>
                  <a:srgbClr val="3399FF"/>
                </a:solidFill>
                <a:cs typeface="Zar" pitchFamily="2" charset="-78"/>
              </a:rPr>
              <a:t>مرز مخفي يا </a:t>
            </a:r>
            <a:r>
              <a:rPr lang="en-US" b="1" i="1">
                <a:solidFill>
                  <a:srgbClr val="3399FF"/>
                </a:solidFill>
                <a:cs typeface="Zar" pitchFamily="2" charset="-78"/>
              </a:rPr>
              <a:t>Hide</a:t>
            </a:r>
            <a:endParaRPr lang="fa-IR" b="1" i="1">
              <a:solidFill>
                <a:srgbClr val="3399FF"/>
              </a:solidFill>
              <a:cs typeface="Zar" pitchFamily="2" charset="-78"/>
            </a:endParaRPr>
          </a:p>
          <a:p>
            <a:pPr algn="r" rtl="1" eaLnBrk="1" hangingPunct="1">
              <a:spcBef>
                <a:spcPct val="50000"/>
              </a:spcBef>
              <a:buFontTx/>
              <a:buChar char="•"/>
            </a:pPr>
            <a:r>
              <a:rPr lang="fa-IR" b="1" i="1">
                <a:solidFill>
                  <a:srgbClr val="3399FF"/>
                </a:solidFill>
                <a:cs typeface="Zar" pitchFamily="2" charset="-78"/>
              </a:rPr>
              <a:t>مرز بسته يا </a:t>
            </a:r>
            <a:r>
              <a:rPr lang="en-US" b="1" i="1">
                <a:solidFill>
                  <a:srgbClr val="3399FF"/>
                </a:solidFill>
                <a:cs typeface="Zar" pitchFamily="2" charset="-78"/>
              </a:rPr>
              <a:t>Show</a:t>
            </a:r>
          </a:p>
        </p:txBody>
      </p:sp>
      <p:sp>
        <p:nvSpPr>
          <p:cNvPr id="89095" name="Text Box 7"/>
          <p:cNvSpPr txBox="1">
            <a:spLocks noChangeArrowheads="1"/>
          </p:cNvSpPr>
          <p:nvPr/>
        </p:nvSpPr>
        <p:spPr bwMode="auto">
          <a:xfrm>
            <a:off x="2743200" y="3962400"/>
            <a:ext cx="6172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9- ساختن سطح</a:t>
            </a:r>
            <a:endParaRPr lang="en-US" sz="2400" b="1">
              <a:latin typeface="Arial" charset="0"/>
              <a:cs typeface="Zar" pitchFamily="2" charset="-78"/>
            </a:endParaRPr>
          </a:p>
        </p:txBody>
      </p:sp>
      <p:sp>
        <p:nvSpPr>
          <p:cNvPr id="66566" name="Text Box 8"/>
          <p:cNvSpPr txBox="1">
            <a:spLocks noChangeArrowheads="1"/>
          </p:cNvSpPr>
          <p:nvPr/>
        </p:nvSpPr>
        <p:spPr bwMode="auto">
          <a:xfrm>
            <a:off x="685800" y="4800600"/>
            <a:ext cx="8458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Terrain&gt;Terrain Model explorer&gt;</a:t>
            </a:r>
            <a:r>
              <a:rPr lang="en-US" b="1">
                <a:solidFill>
                  <a:srgbClr val="FF3300"/>
                </a:solidFill>
                <a:cs typeface="Zar" pitchFamily="2" charset="-78"/>
                <a:sym typeface="Webdings" panose="05030102010509060703" pitchFamily="18" charset="2"/>
              </a:rPr>
              <a:t> </a:t>
            </a:r>
            <a:r>
              <a:rPr lang="en-US" b="1">
                <a:solidFill>
                  <a:srgbClr val="FF3300"/>
                </a:solidFill>
                <a:cs typeface="Zar" pitchFamily="2" charset="-78"/>
              </a:rPr>
              <a:t>terrain</a:t>
            </a:r>
            <a:r>
              <a:rPr lang="en-US">
                <a:sym typeface="Webdings" panose="05030102010509060703" pitchFamily="18" charset="2"/>
              </a:rPr>
              <a:t> </a:t>
            </a:r>
            <a:r>
              <a:rPr lang="fa-IR" b="1">
                <a:solidFill>
                  <a:srgbClr val="FF3300"/>
                </a:solidFill>
                <a:cs typeface="Zar" pitchFamily="2" charset="-78"/>
                <a:sym typeface="Webdings" panose="05030102010509060703" pitchFamily="18" charset="2"/>
              </a:rPr>
              <a:t>راست كليك روي </a:t>
            </a:r>
            <a:r>
              <a:rPr lang="en-US" b="1">
                <a:solidFill>
                  <a:srgbClr val="FF3300"/>
                </a:solidFill>
                <a:cs typeface="Zar" pitchFamily="2" charset="-78"/>
                <a:sym typeface="Webdings" panose="05030102010509060703" pitchFamily="18" charset="2"/>
              </a:rPr>
              <a:t>&gt;Build</a:t>
            </a:r>
            <a:r>
              <a:rPr lang="en-US" b="1">
                <a:solidFill>
                  <a:srgbClr val="FF3300"/>
                </a:solidFill>
                <a:sym typeface="Webdings" panose="05030102010509060703" pitchFamily="18" charset="2"/>
              </a:rPr>
              <a:t>&gt; </a:t>
            </a:r>
            <a:r>
              <a:rPr lang="fa-IR" b="1">
                <a:solidFill>
                  <a:srgbClr val="FF3300"/>
                </a:solidFill>
                <a:cs typeface="Zar" pitchFamily="2" charset="-78"/>
                <a:sym typeface="Webdings" panose="05030102010509060703" pitchFamily="18" charset="2"/>
              </a:rPr>
              <a:t>نمايش پنجره ساخت</a:t>
            </a:r>
            <a:r>
              <a:rPr lang="en-US" b="1">
                <a:solidFill>
                  <a:srgbClr val="FF3300"/>
                </a:solidFill>
                <a:cs typeface="Zar" pitchFamily="2" charset="-78"/>
                <a:sym typeface="Webdings" panose="05030102010509060703" pitchFamily="18" charset="2"/>
              </a:rPr>
              <a:t>&gt;Build option </a:t>
            </a:r>
            <a:r>
              <a:rPr lang="fa-IR" b="1">
                <a:solidFill>
                  <a:srgbClr val="FF3300"/>
                </a:solidFill>
                <a:cs typeface="Zar" pitchFamily="2" charset="-78"/>
                <a:sym typeface="Webdings" panose="05030102010509060703" pitchFamily="18" charset="2"/>
              </a:rPr>
              <a:t>انتخاب داده هاي مورد استفاده از</a:t>
            </a:r>
            <a:r>
              <a:rPr lang="en-US" b="1">
                <a:solidFill>
                  <a:srgbClr val="FF3300"/>
                </a:solidFill>
                <a:cs typeface="Zar" pitchFamily="2" charset="-78"/>
                <a:sym typeface="Webdings" panose="05030102010509060703" pitchFamily="18" charset="2"/>
              </a:rPr>
              <a:t>&gt; </a:t>
            </a:r>
            <a:r>
              <a:rPr lang="fa-IR" b="1">
                <a:solidFill>
                  <a:srgbClr val="FF3300"/>
                </a:solidFill>
                <a:cs typeface="Zar" pitchFamily="2" charset="-78"/>
                <a:sym typeface="Webdings" panose="05030102010509060703" pitchFamily="18" charset="2"/>
              </a:rPr>
              <a:t>انتخاب حد بالا و پائين ارتفاع</a:t>
            </a:r>
            <a:r>
              <a:rPr lang="en-US" b="1">
                <a:solidFill>
                  <a:srgbClr val="FF3300"/>
                </a:solidFill>
                <a:cs typeface="Zar" pitchFamily="2" charset="-78"/>
                <a:sym typeface="Webdings" panose="05030102010509060703" pitchFamily="18" charset="2"/>
              </a:rPr>
              <a:t>&gt;</a:t>
            </a:r>
            <a:r>
              <a:rPr lang="fa-IR" b="1">
                <a:solidFill>
                  <a:srgbClr val="FF3300"/>
                </a:solidFill>
                <a:cs typeface="Zar" pitchFamily="2" charset="-78"/>
                <a:sym typeface="Webdings" panose="05030102010509060703" pitchFamily="18" charset="2"/>
              </a:rPr>
              <a:t>ورود توصيف</a:t>
            </a:r>
            <a:r>
              <a:rPr lang="en-US" b="1">
                <a:solidFill>
                  <a:srgbClr val="FF3300"/>
                </a:solidFill>
                <a:cs typeface="Zar" pitchFamily="2" charset="-78"/>
                <a:sym typeface="Webdings" panose="05030102010509060703" pitchFamily="18" charset="2"/>
              </a:rPr>
              <a:t>&gt;Ok</a:t>
            </a:r>
            <a:endParaRPr lang="en-US" b="1">
              <a:sym typeface="Webdings" panose="05030102010509060703" pitchFamily="18" charset="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4"/>
          <p:cNvGraphicFramePr>
            <a:graphicFrameLocks noChangeAspect="1"/>
          </p:cNvGraphicFramePr>
          <p:nvPr/>
        </p:nvGraphicFramePr>
        <p:xfrm>
          <a:off x="1219200" y="838200"/>
          <a:ext cx="5867400" cy="5818188"/>
        </p:xfrm>
        <a:graphic>
          <a:graphicData uri="http://schemas.openxmlformats.org/presentationml/2006/ole">
            <mc:AlternateContent xmlns:mc="http://schemas.openxmlformats.org/markup-compatibility/2006">
              <mc:Choice xmlns:v="urn:schemas-microsoft-com:vml" Requires="v">
                <p:oleObj spid="_x0000_s45060" name="Bitmap Image" r:id="rId3" imgW="5590476" imgH="5544324" progId="Paint.Picture">
                  <p:embed/>
                </p:oleObj>
              </mc:Choice>
              <mc:Fallback>
                <p:oleObj name="Bitmap Image" r:id="rId3" imgW="5590476" imgH="5544324"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838200"/>
                        <a:ext cx="5867400" cy="581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59" name="WordArt 5"/>
          <p:cNvSpPr>
            <a:spLocks noChangeArrowheads="1" noChangeShapeType="1" noTextEdit="1"/>
          </p:cNvSpPr>
          <p:nvPr/>
        </p:nvSpPr>
        <p:spPr bwMode="auto">
          <a:xfrm rot="-5400000">
            <a:off x="6705600" y="2895601"/>
            <a:ext cx="1781175" cy="762000"/>
          </a:xfrm>
          <a:prstGeom prst="rect">
            <a:avLst/>
          </a:prstGeom>
        </p:spPr>
        <p:txBody>
          <a:bodyPr wrap="none" fromWordArt="1">
            <a:prstTxWarp prst="textPlain">
              <a:avLst>
                <a:gd name="adj" fmla="val 50000"/>
              </a:avLst>
            </a:prstTxWarp>
          </a:bodyPr>
          <a:lstStyle/>
          <a:p>
            <a:pPr algn="ctr" rtl="1"/>
            <a:r>
              <a:rPr lang="fa-IR" sz="3600" kern="10">
                <a:ln w="9525">
                  <a:solidFill>
                    <a:srgbClr val="000000"/>
                  </a:solidFill>
                  <a:round/>
                  <a:headEnd/>
                  <a:tailEnd/>
                </a:ln>
                <a:solidFill>
                  <a:srgbClr val="FFFFFF"/>
                </a:solidFill>
              </a:rPr>
              <a:t>پنجره ساخت سطح</a:t>
            </a:r>
            <a:endParaRPr lang="en-US" sz="3600" kern="10">
              <a:ln w="9525">
                <a:solidFill>
                  <a:srgbClr val="000000"/>
                </a:solidFill>
                <a:round/>
                <a:headEnd/>
                <a:tailEnd/>
              </a:ln>
              <a:solidFill>
                <a:srgbClr val="FFFFFF"/>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Text Box 4"/>
          <p:cNvSpPr txBox="1">
            <a:spLocks noChangeArrowheads="1"/>
          </p:cNvSpPr>
          <p:nvPr/>
        </p:nvSpPr>
        <p:spPr bwMode="auto">
          <a:xfrm>
            <a:off x="2743200" y="838200"/>
            <a:ext cx="6172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10- جاري كردن سطح</a:t>
            </a:r>
            <a:endParaRPr lang="en-US" sz="2400" b="1">
              <a:latin typeface="Arial" charset="0"/>
              <a:cs typeface="Zar" pitchFamily="2" charset="-78"/>
            </a:endParaRPr>
          </a:p>
        </p:txBody>
      </p:sp>
      <p:sp>
        <p:nvSpPr>
          <p:cNvPr id="67587" name="Text Box 5"/>
          <p:cNvSpPr txBox="1">
            <a:spLocks noChangeArrowheads="1"/>
          </p:cNvSpPr>
          <p:nvPr/>
        </p:nvSpPr>
        <p:spPr bwMode="auto">
          <a:xfrm>
            <a:off x="685800" y="13716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Terrain&gt;set Current Surface&gt;</a:t>
            </a:r>
            <a:r>
              <a:rPr lang="fa-IR" b="1">
                <a:solidFill>
                  <a:srgbClr val="FF3300"/>
                </a:solidFill>
                <a:cs typeface="Zar" pitchFamily="2" charset="-78"/>
              </a:rPr>
              <a:t>انتخاب سطح</a:t>
            </a:r>
            <a:r>
              <a:rPr lang="en-US" b="1">
                <a:solidFill>
                  <a:srgbClr val="FF3300"/>
                </a:solidFill>
                <a:cs typeface="Zar" pitchFamily="2" charset="-78"/>
                <a:sym typeface="Webdings" panose="05030102010509060703" pitchFamily="18" charset="2"/>
              </a:rPr>
              <a:t> </a:t>
            </a:r>
            <a:endParaRPr lang="en-US" b="1">
              <a:cs typeface="Zar" pitchFamily="2" charset="-78"/>
              <a:sym typeface="Webdings" panose="05030102010509060703" pitchFamily="18" charset="2"/>
            </a:endParaRPr>
          </a:p>
        </p:txBody>
      </p:sp>
      <p:sp>
        <p:nvSpPr>
          <p:cNvPr id="91142" name="Text Box 6"/>
          <p:cNvSpPr txBox="1">
            <a:spLocks noChangeArrowheads="1"/>
          </p:cNvSpPr>
          <p:nvPr/>
        </p:nvSpPr>
        <p:spPr bwMode="auto">
          <a:xfrm>
            <a:off x="2743200" y="1676400"/>
            <a:ext cx="61722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11- ذخيره كردن سطح</a:t>
            </a:r>
            <a:endParaRPr lang="en-US" sz="2400" b="1">
              <a:latin typeface="Arial" charset="0"/>
              <a:cs typeface="Zar" pitchFamily="2" charset="-78"/>
            </a:endParaRPr>
          </a:p>
        </p:txBody>
      </p:sp>
      <p:sp>
        <p:nvSpPr>
          <p:cNvPr id="67589" name="Text Box 7"/>
          <p:cNvSpPr txBox="1">
            <a:spLocks noChangeArrowheads="1"/>
          </p:cNvSpPr>
          <p:nvPr/>
        </p:nvSpPr>
        <p:spPr bwMode="auto">
          <a:xfrm>
            <a:off x="685800" y="22860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Terrain&gt;Save Current Surface&gt;</a:t>
            </a:r>
            <a:endParaRPr lang="en-US" b="1">
              <a:cs typeface="Zar" pitchFamily="2" charset="-78"/>
              <a:sym typeface="Webdings" panose="05030102010509060703" pitchFamily="18" charset="2"/>
            </a:endParaRPr>
          </a:p>
        </p:txBody>
      </p:sp>
      <p:sp>
        <p:nvSpPr>
          <p:cNvPr id="91144" name="Text Box 8"/>
          <p:cNvSpPr txBox="1">
            <a:spLocks noChangeArrowheads="1"/>
          </p:cNvSpPr>
          <p:nvPr/>
        </p:nvSpPr>
        <p:spPr bwMode="auto">
          <a:xfrm>
            <a:off x="1295400" y="3276600"/>
            <a:ext cx="76200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12-1- وارد كردن سطح به طرح ترسيم شده بعنوان خط سه بعدي</a:t>
            </a:r>
            <a:endParaRPr lang="en-US" sz="2400" b="1">
              <a:latin typeface="Arial" charset="0"/>
              <a:cs typeface="Zar" pitchFamily="2" charset="-78"/>
            </a:endParaRPr>
          </a:p>
        </p:txBody>
      </p:sp>
      <p:sp>
        <p:nvSpPr>
          <p:cNvPr id="91145" name="Text Box 9"/>
          <p:cNvSpPr txBox="1">
            <a:spLocks noChangeArrowheads="1"/>
          </p:cNvSpPr>
          <p:nvPr/>
        </p:nvSpPr>
        <p:spPr bwMode="auto">
          <a:xfrm>
            <a:off x="1295400" y="2743200"/>
            <a:ext cx="76200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12-ويرايش سطح</a:t>
            </a:r>
            <a:endParaRPr lang="en-US" sz="2400" b="1">
              <a:latin typeface="Arial" charset="0"/>
              <a:cs typeface="Zar" pitchFamily="2" charset="-78"/>
            </a:endParaRPr>
          </a:p>
        </p:txBody>
      </p:sp>
      <p:sp>
        <p:nvSpPr>
          <p:cNvPr id="67592" name="Text Box 10"/>
          <p:cNvSpPr txBox="1">
            <a:spLocks noChangeArrowheads="1"/>
          </p:cNvSpPr>
          <p:nvPr/>
        </p:nvSpPr>
        <p:spPr bwMode="auto">
          <a:xfrm>
            <a:off x="685800" y="37338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Terrain&gt;Edit surface&gt;Import 3d Lines&gt; </a:t>
            </a:r>
            <a:r>
              <a:rPr lang="fa-IR" b="1">
                <a:solidFill>
                  <a:srgbClr val="FF3300"/>
                </a:solidFill>
                <a:cs typeface="Zar" pitchFamily="2" charset="-78"/>
              </a:rPr>
              <a:t>تائيد جايگزيني</a:t>
            </a:r>
            <a:r>
              <a:rPr lang="en-US" b="1">
                <a:solidFill>
                  <a:srgbClr val="FF3300"/>
                </a:solidFill>
                <a:cs typeface="Zar" pitchFamily="2" charset="-78"/>
              </a:rPr>
              <a:t>&gt;</a:t>
            </a:r>
            <a:endParaRPr lang="en-US" b="1">
              <a:cs typeface="Zar" pitchFamily="2" charset="-78"/>
              <a:sym typeface="Webdings" panose="05030102010509060703" pitchFamily="18" charset="2"/>
            </a:endParaRPr>
          </a:p>
        </p:txBody>
      </p:sp>
      <p:sp>
        <p:nvSpPr>
          <p:cNvPr id="91147" name="Text Box 11"/>
          <p:cNvSpPr txBox="1">
            <a:spLocks noChangeArrowheads="1"/>
          </p:cNvSpPr>
          <p:nvPr/>
        </p:nvSpPr>
        <p:spPr bwMode="auto">
          <a:xfrm>
            <a:off x="1219200" y="4038600"/>
            <a:ext cx="76200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12-2-اضافه كردن خط سه بعدي</a:t>
            </a:r>
            <a:endParaRPr lang="en-US" sz="2400" b="1">
              <a:latin typeface="Arial" charset="0"/>
              <a:cs typeface="Zar" pitchFamily="2" charset="-78"/>
            </a:endParaRPr>
          </a:p>
        </p:txBody>
      </p:sp>
      <p:sp>
        <p:nvSpPr>
          <p:cNvPr id="67594" name="Text Box 12"/>
          <p:cNvSpPr txBox="1">
            <a:spLocks noChangeArrowheads="1"/>
          </p:cNvSpPr>
          <p:nvPr/>
        </p:nvSpPr>
        <p:spPr bwMode="auto">
          <a:xfrm>
            <a:off x="685800" y="45720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Terrain&gt;Edit surface&gt;Add line&gt;</a:t>
            </a:r>
            <a:r>
              <a:rPr lang="fa-IR" b="1">
                <a:solidFill>
                  <a:srgbClr val="FF3300"/>
                </a:solidFill>
                <a:cs typeface="Zar" pitchFamily="2" charset="-78"/>
              </a:rPr>
              <a:t>نقطه ابتداي خط</a:t>
            </a:r>
            <a:r>
              <a:rPr lang="en-US" b="1">
                <a:solidFill>
                  <a:srgbClr val="FF3300"/>
                </a:solidFill>
                <a:cs typeface="Zar" pitchFamily="2" charset="-78"/>
              </a:rPr>
              <a:t>&gt;</a:t>
            </a:r>
            <a:r>
              <a:rPr lang="fa-IR" b="1">
                <a:solidFill>
                  <a:srgbClr val="FF3300"/>
                </a:solidFill>
                <a:cs typeface="Zar" pitchFamily="2" charset="-78"/>
              </a:rPr>
              <a:t>نقطه انتهاي خط</a:t>
            </a:r>
            <a:endParaRPr lang="en-US" b="1">
              <a:cs typeface="Zar" pitchFamily="2" charset="-78"/>
              <a:sym typeface="Webdings" panose="05030102010509060703" pitchFamily="18" charset="2"/>
            </a:endParaRPr>
          </a:p>
        </p:txBody>
      </p:sp>
      <p:sp>
        <p:nvSpPr>
          <p:cNvPr id="91149" name="Text Box 13"/>
          <p:cNvSpPr txBox="1">
            <a:spLocks noChangeArrowheads="1"/>
          </p:cNvSpPr>
          <p:nvPr/>
        </p:nvSpPr>
        <p:spPr bwMode="auto">
          <a:xfrm>
            <a:off x="1219200" y="4953000"/>
            <a:ext cx="76200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12-3-حذف كردن خطوط اضافي</a:t>
            </a:r>
            <a:endParaRPr lang="en-US" sz="2400" b="1">
              <a:latin typeface="Arial" charset="0"/>
              <a:cs typeface="Zar" pitchFamily="2" charset="-78"/>
            </a:endParaRPr>
          </a:p>
        </p:txBody>
      </p:sp>
      <p:sp>
        <p:nvSpPr>
          <p:cNvPr id="67596" name="Text Box 14"/>
          <p:cNvSpPr txBox="1">
            <a:spLocks noChangeArrowheads="1"/>
          </p:cNvSpPr>
          <p:nvPr/>
        </p:nvSpPr>
        <p:spPr bwMode="auto">
          <a:xfrm>
            <a:off x="685800" y="54864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Terrain&gt;Edit surface&gt;delete line&gt;</a:t>
            </a:r>
            <a:r>
              <a:rPr lang="fa-IR" b="1">
                <a:solidFill>
                  <a:srgbClr val="FF3300"/>
                </a:solidFill>
                <a:cs typeface="Zar" pitchFamily="2" charset="-78"/>
              </a:rPr>
              <a:t>تعيين خط</a:t>
            </a:r>
            <a:r>
              <a:rPr lang="en-US" b="1">
                <a:solidFill>
                  <a:srgbClr val="FF3300"/>
                </a:solidFill>
                <a:cs typeface="Zar" pitchFamily="2" charset="-78"/>
              </a:rPr>
              <a:t>&gt;</a:t>
            </a:r>
            <a:endParaRPr lang="en-US" b="1">
              <a:cs typeface="Zar" pitchFamily="2" charset="-78"/>
              <a:sym typeface="Webdings" panose="05030102010509060703" pitchFamily="18" charset="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Text Box 4"/>
          <p:cNvSpPr txBox="1">
            <a:spLocks noChangeArrowheads="1"/>
          </p:cNvSpPr>
          <p:nvPr/>
        </p:nvSpPr>
        <p:spPr bwMode="auto">
          <a:xfrm>
            <a:off x="1219200" y="914400"/>
            <a:ext cx="76200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12-4-تغيير قطر چهارضلعي </a:t>
            </a:r>
            <a:endParaRPr lang="en-US" sz="2400" b="1">
              <a:latin typeface="Arial" charset="0"/>
              <a:cs typeface="Zar" pitchFamily="2" charset="-78"/>
            </a:endParaRPr>
          </a:p>
        </p:txBody>
      </p:sp>
      <p:sp>
        <p:nvSpPr>
          <p:cNvPr id="46084" name="Rectangle 5"/>
          <p:cNvSpPr>
            <a:spLocks noChangeArrowheads="1"/>
          </p:cNvSpPr>
          <p:nvPr/>
        </p:nvSpPr>
        <p:spPr bwMode="auto">
          <a:xfrm>
            <a:off x="4343400" y="1524000"/>
            <a:ext cx="441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fa-IR" b="1" i="1">
                <a:solidFill>
                  <a:srgbClr val="3399FF"/>
                </a:solidFill>
                <a:cs typeface="Zar" pitchFamily="2" charset="-78"/>
              </a:rPr>
              <a:t>در صورتي كه نقشه ترسيم شده از حيقت بدور باشد.</a:t>
            </a:r>
            <a:endParaRPr lang="en-US" b="1" i="1">
              <a:solidFill>
                <a:srgbClr val="3399FF"/>
              </a:solidFill>
              <a:cs typeface="Zar" pitchFamily="2" charset="-78"/>
            </a:endParaRPr>
          </a:p>
        </p:txBody>
      </p:sp>
      <p:graphicFrame>
        <p:nvGraphicFramePr>
          <p:cNvPr id="46082" name="Object 6"/>
          <p:cNvGraphicFramePr>
            <a:graphicFrameLocks noChangeAspect="1"/>
          </p:cNvGraphicFramePr>
          <p:nvPr/>
        </p:nvGraphicFramePr>
        <p:xfrm>
          <a:off x="685800" y="914400"/>
          <a:ext cx="1666875" cy="1952625"/>
        </p:xfrm>
        <a:graphic>
          <a:graphicData uri="http://schemas.openxmlformats.org/presentationml/2006/ole">
            <mc:AlternateContent xmlns:mc="http://schemas.openxmlformats.org/markup-compatibility/2006">
              <mc:Choice xmlns:v="urn:schemas-microsoft-com:vml" Requires="v">
                <p:oleObj spid="_x0000_s46094" name="Bitmap Image" r:id="rId3" imgW="1666667" imgH="1952898" progId="Paint.Picture">
                  <p:embed/>
                </p:oleObj>
              </mc:Choice>
              <mc:Fallback>
                <p:oleObj name="Bitmap Image" r:id="rId3" imgW="1666667" imgH="1952898"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14400"/>
                        <a:ext cx="166687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5" name="Text Box 7"/>
          <p:cNvSpPr txBox="1">
            <a:spLocks noChangeArrowheads="1"/>
          </p:cNvSpPr>
          <p:nvPr/>
        </p:nvSpPr>
        <p:spPr bwMode="auto">
          <a:xfrm>
            <a:off x="2438400" y="19812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Terrain&gt;Edit Surface&gt;Flip Face</a:t>
            </a:r>
            <a:endParaRPr lang="en-US" b="1">
              <a:cs typeface="Zar" pitchFamily="2" charset="-78"/>
              <a:sym typeface="Webdings" panose="05030102010509060703" pitchFamily="18" charset="2"/>
            </a:endParaRPr>
          </a:p>
        </p:txBody>
      </p:sp>
      <p:sp>
        <p:nvSpPr>
          <p:cNvPr id="46086" name="Text Box 8"/>
          <p:cNvSpPr txBox="1">
            <a:spLocks noChangeArrowheads="1"/>
          </p:cNvSpPr>
          <p:nvPr/>
        </p:nvSpPr>
        <p:spPr bwMode="auto">
          <a:xfrm>
            <a:off x="762000" y="28956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Terrain&gt;Edit Surface&gt;Add Points</a:t>
            </a:r>
            <a:endParaRPr lang="en-US" b="1">
              <a:cs typeface="Zar" pitchFamily="2" charset="-78"/>
              <a:sym typeface="Webdings" panose="05030102010509060703" pitchFamily="18" charset="2"/>
            </a:endParaRPr>
          </a:p>
        </p:txBody>
      </p:sp>
      <p:sp>
        <p:nvSpPr>
          <p:cNvPr id="92169" name="Text Box 9"/>
          <p:cNvSpPr txBox="1">
            <a:spLocks noChangeArrowheads="1"/>
          </p:cNvSpPr>
          <p:nvPr/>
        </p:nvSpPr>
        <p:spPr bwMode="auto">
          <a:xfrm>
            <a:off x="1295400" y="2438400"/>
            <a:ext cx="76200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12-5- افزودن نقاط به سطح</a:t>
            </a:r>
            <a:endParaRPr lang="en-US" sz="2400" b="1">
              <a:latin typeface="Arial" charset="0"/>
              <a:cs typeface="Zar" pitchFamily="2" charset="-78"/>
            </a:endParaRPr>
          </a:p>
        </p:txBody>
      </p:sp>
      <p:sp>
        <p:nvSpPr>
          <p:cNvPr id="92170" name="Text Box 10"/>
          <p:cNvSpPr txBox="1">
            <a:spLocks noChangeArrowheads="1"/>
          </p:cNvSpPr>
          <p:nvPr/>
        </p:nvSpPr>
        <p:spPr bwMode="auto">
          <a:xfrm>
            <a:off x="1295400" y="3048000"/>
            <a:ext cx="76200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12-6- حذف نقاط از سطح</a:t>
            </a:r>
            <a:endParaRPr lang="en-US" sz="2400" b="1">
              <a:latin typeface="Arial" charset="0"/>
              <a:cs typeface="Zar" pitchFamily="2" charset="-78"/>
            </a:endParaRPr>
          </a:p>
        </p:txBody>
      </p:sp>
      <p:sp>
        <p:nvSpPr>
          <p:cNvPr id="46089" name="Text Box 11"/>
          <p:cNvSpPr txBox="1">
            <a:spLocks noChangeArrowheads="1"/>
          </p:cNvSpPr>
          <p:nvPr/>
        </p:nvSpPr>
        <p:spPr bwMode="auto">
          <a:xfrm>
            <a:off x="838200" y="36576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Terrain&gt;Edit Surface&gt;Delete Points</a:t>
            </a:r>
            <a:endParaRPr lang="en-US" b="1">
              <a:cs typeface="Zar" pitchFamily="2" charset="-78"/>
              <a:sym typeface="Webdings" panose="05030102010509060703" pitchFamily="18" charset="2"/>
            </a:endParaRPr>
          </a:p>
        </p:txBody>
      </p:sp>
      <p:sp>
        <p:nvSpPr>
          <p:cNvPr id="92172" name="Text Box 12"/>
          <p:cNvSpPr txBox="1">
            <a:spLocks noChangeArrowheads="1"/>
          </p:cNvSpPr>
          <p:nvPr/>
        </p:nvSpPr>
        <p:spPr bwMode="auto">
          <a:xfrm>
            <a:off x="1295400" y="4038600"/>
            <a:ext cx="76200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13- ويرايش ارتفاع يك نقطه يا رأس</a:t>
            </a:r>
            <a:endParaRPr lang="en-US" sz="2400" b="1">
              <a:latin typeface="Arial" charset="0"/>
              <a:cs typeface="Zar" pitchFamily="2" charset="-78"/>
            </a:endParaRPr>
          </a:p>
        </p:txBody>
      </p:sp>
      <p:sp>
        <p:nvSpPr>
          <p:cNvPr id="46091" name="Text Box 13"/>
          <p:cNvSpPr txBox="1">
            <a:spLocks noChangeArrowheads="1"/>
          </p:cNvSpPr>
          <p:nvPr/>
        </p:nvSpPr>
        <p:spPr bwMode="auto">
          <a:xfrm>
            <a:off x="762000" y="4495800"/>
            <a:ext cx="777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Terrain&gt;Edit Surface&gt;Edit Points&gt;Single</a:t>
            </a:r>
            <a:r>
              <a:rPr lang="fa-IR" b="1">
                <a:solidFill>
                  <a:srgbClr val="FF3300"/>
                </a:solidFill>
                <a:cs typeface="Zar" pitchFamily="2" charset="-78"/>
              </a:rPr>
              <a:t> يا </a:t>
            </a:r>
            <a:r>
              <a:rPr lang="en-US" b="1">
                <a:solidFill>
                  <a:srgbClr val="FF3300"/>
                </a:solidFill>
                <a:cs typeface="Zar" pitchFamily="2" charset="-78"/>
              </a:rPr>
              <a:t> Multiple&gt;</a:t>
            </a:r>
            <a:r>
              <a:rPr lang="fa-IR" b="1">
                <a:solidFill>
                  <a:srgbClr val="FF3300"/>
                </a:solidFill>
                <a:cs typeface="Zar" pitchFamily="2" charset="-78"/>
              </a:rPr>
              <a:t>انتخاب نقطه</a:t>
            </a:r>
            <a:r>
              <a:rPr lang="en-US" b="1">
                <a:solidFill>
                  <a:srgbClr val="FF3300"/>
                </a:solidFill>
                <a:cs typeface="Zar" pitchFamily="2" charset="-78"/>
              </a:rPr>
              <a:t>&gt;</a:t>
            </a:r>
            <a:r>
              <a:rPr lang="fa-IR" b="1">
                <a:solidFill>
                  <a:srgbClr val="FF3300"/>
                </a:solidFill>
                <a:cs typeface="Zar" pitchFamily="2" charset="-78"/>
              </a:rPr>
              <a:t>ارتفاع</a:t>
            </a:r>
            <a:endParaRPr lang="en-US" b="1">
              <a:cs typeface="Zar" pitchFamily="2" charset="-78"/>
              <a:sym typeface="Webdings" panose="05030102010509060703" pitchFamily="18" charset="2"/>
            </a:endParaRPr>
          </a:p>
        </p:txBody>
      </p:sp>
      <p:sp>
        <p:nvSpPr>
          <p:cNvPr id="92174" name="Text Box 14"/>
          <p:cNvSpPr txBox="1">
            <a:spLocks noChangeArrowheads="1"/>
          </p:cNvSpPr>
          <p:nvPr/>
        </p:nvSpPr>
        <p:spPr bwMode="auto">
          <a:xfrm>
            <a:off x="1295400" y="4800600"/>
            <a:ext cx="76200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14- توليد </a:t>
            </a:r>
            <a:r>
              <a:rPr lang="en-US" sz="2400" b="1">
                <a:latin typeface="Arial" charset="0"/>
                <a:cs typeface="Zar" pitchFamily="2" charset="-78"/>
              </a:rPr>
              <a:t>Breakline</a:t>
            </a:r>
            <a:r>
              <a:rPr lang="fa-IR" sz="2400" b="1">
                <a:latin typeface="Arial" charset="0"/>
                <a:cs typeface="Zar" pitchFamily="2" charset="-78"/>
              </a:rPr>
              <a:t> غير مخرب</a:t>
            </a:r>
            <a:endParaRPr lang="en-US" sz="2400" b="1">
              <a:latin typeface="Arial" charset="0"/>
              <a:cs typeface="Zar" pitchFamily="2" charset="-78"/>
            </a:endParaRPr>
          </a:p>
        </p:txBody>
      </p:sp>
      <p:sp>
        <p:nvSpPr>
          <p:cNvPr id="46093" name="Text Box 15"/>
          <p:cNvSpPr txBox="1">
            <a:spLocks noChangeArrowheads="1"/>
          </p:cNvSpPr>
          <p:nvPr/>
        </p:nvSpPr>
        <p:spPr bwMode="auto">
          <a:xfrm>
            <a:off x="914400" y="54102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Terrain&gt;Edit Surface&gt;Nondestructive Breaklines</a:t>
            </a:r>
            <a:endParaRPr lang="en-US" b="1">
              <a:cs typeface="Zar" pitchFamily="2" charset="-78"/>
              <a:sym typeface="Webdings" panose="05030102010509060703" pitchFamily="18" charset="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Text Box 4"/>
          <p:cNvSpPr txBox="1">
            <a:spLocks noChangeArrowheads="1"/>
          </p:cNvSpPr>
          <p:nvPr/>
        </p:nvSpPr>
        <p:spPr bwMode="auto">
          <a:xfrm>
            <a:off x="1371600" y="838200"/>
            <a:ext cx="76200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15- كاهش مثلثهاي مسطح</a:t>
            </a:r>
            <a:endParaRPr lang="en-US" sz="2400" b="1">
              <a:latin typeface="Arial" charset="0"/>
              <a:cs typeface="Zar" pitchFamily="2" charset="-78"/>
            </a:endParaRPr>
          </a:p>
        </p:txBody>
      </p:sp>
      <p:sp>
        <p:nvSpPr>
          <p:cNvPr id="68611" name="Text Box 5"/>
          <p:cNvSpPr txBox="1">
            <a:spLocks noChangeArrowheads="1"/>
          </p:cNvSpPr>
          <p:nvPr/>
        </p:nvSpPr>
        <p:spPr bwMode="auto">
          <a:xfrm>
            <a:off x="990600" y="13716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Terrain&gt;Edit Surface&gt; Minimize Flat faces</a:t>
            </a:r>
            <a:endParaRPr lang="en-US" b="1">
              <a:cs typeface="Zar" pitchFamily="2" charset="-78"/>
              <a:sym typeface="Webdings" panose="05030102010509060703" pitchFamily="18" charset="2"/>
            </a:endParaRPr>
          </a:p>
        </p:txBody>
      </p:sp>
      <p:sp>
        <p:nvSpPr>
          <p:cNvPr id="93190" name="Text Box 6"/>
          <p:cNvSpPr txBox="1">
            <a:spLocks noChangeArrowheads="1"/>
          </p:cNvSpPr>
          <p:nvPr/>
        </p:nvSpPr>
        <p:spPr bwMode="auto">
          <a:xfrm>
            <a:off x="1371600" y="17526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16- افزايش يك مقدار مثبت يا منفي ثابت به ارتفاع نقاط</a:t>
            </a:r>
            <a:endParaRPr lang="en-US" sz="2400" b="1">
              <a:latin typeface="Arial" charset="0"/>
              <a:cs typeface="Zar" pitchFamily="2" charset="-78"/>
            </a:endParaRPr>
          </a:p>
        </p:txBody>
      </p:sp>
      <p:sp>
        <p:nvSpPr>
          <p:cNvPr id="68613" name="Text Box 7"/>
          <p:cNvSpPr txBox="1">
            <a:spLocks noChangeArrowheads="1"/>
          </p:cNvSpPr>
          <p:nvPr/>
        </p:nvSpPr>
        <p:spPr bwMode="auto">
          <a:xfrm>
            <a:off x="838200" y="22860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Terrain&gt;Edit Surface&gt; Raise/Lower/Surface&gt;</a:t>
            </a:r>
            <a:r>
              <a:rPr lang="fa-IR" b="1">
                <a:solidFill>
                  <a:srgbClr val="FF3300"/>
                </a:solidFill>
                <a:cs typeface="Zar" pitchFamily="2" charset="-78"/>
              </a:rPr>
              <a:t>تائيد جايگزيني</a:t>
            </a:r>
            <a:r>
              <a:rPr lang="en-US" b="1">
                <a:solidFill>
                  <a:srgbClr val="FF3300"/>
                </a:solidFill>
                <a:cs typeface="Zar" pitchFamily="2" charset="-78"/>
              </a:rPr>
              <a:t>&gt;</a:t>
            </a:r>
            <a:r>
              <a:rPr lang="fa-IR" b="1">
                <a:solidFill>
                  <a:srgbClr val="FF3300"/>
                </a:solidFill>
                <a:cs typeface="Zar" pitchFamily="2" charset="-78"/>
              </a:rPr>
              <a:t>نام سطح جديد</a:t>
            </a:r>
            <a:endParaRPr lang="en-US" b="1">
              <a:cs typeface="Zar" pitchFamily="2" charset="-78"/>
              <a:sym typeface="Webdings" panose="05030102010509060703" pitchFamily="18" charset="2"/>
            </a:endParaRPr>
          </a:p>
        </p:txBody>
      </p:sp>
      <p:sp>
        <p:nvSpPr>
          <p:cNvPr id="93193" name="Text Box 9"/>
          <p:cNvSpPr txBox="1">
            <a:spLocks noChangeArrowheads="1"/>
          </p:cNvSpPr>
          <p:nvPr/>
        </p:nvSpPr>
        <p:spPr bwMode="auto">
          <a:xfrm>
            <a:off x="1371600" y="25908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17- چسباندن چند سطح به همديگر</a:t>
            </a:r>
            <a:endParaRPr lang="en-US" sz="2400" b="1">
              <a:latin typeface="Arial" charset="0"/>
              <a:cs typeface="Zar" pitchFamily="2" charset="-78"/>
            </a:endParaRPr>
          </a:p>
        </p:txBody>
      </p:sp>
      <p:sp>
        <p:nvSpPr>
          <p:cNvPr id="68615" name="Text Box 10"/>
          <p:cNvSpPr txBox="1">
            <a:spLocks noChangeArrowheads="1"/>
          </p:cNvSpPr>
          <p:nvPr/>
        </p:nvSpPr>
        <p:spPr bwMode="auto">
          <a:xfrm>
            <a:off x="762000" y="32766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Terrain&gt;Edit Surface&gt; Paste Surface</a:t>
            </a:r>
            <a:endParaRPr lang="en-US" b="1">
              <a:cs typeface="Zar" pitchFamily="2" charset="-78"/>
              <a:sym typeface="Webdings" panose="05030102010509060703" pitchFamily="18" charset="2"/>
            </a:endParaRPr>
          </a:p>
        </p:txBody>
      </p:sp>
      <p:sp>
        <p:nvSpPr>
          <p:cNvPr id="93195" name="Text Box 11"/>
          <p:cNvSpPr txBox="1">
            <a:spLocks noChangeArrowheads="1"/>
          </p:cNvSpPr>
          <p:nvPr/>
        </p:nvSpPr>
        <p:spPr bwMode="auto">
          <a:xfrm>
            <a:off x="1371600" y="36576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18- افزودن يا حذف مرز سطح</a:t>
            </a:r>
            <a:endParaRPr lang="en-US" sz="2400" b="1">
              <a:latin typeface="Arial" charset="0"/>
              <a:cs typeface="Zar" pitchFamily="2" charset="-78"/>
            </a:endParaRPr>
          </a:p>
        </p:txBody>
      </p:sp>
      <p:sp>
        <p:nvSpPr>
          <p:cNvPr id="68617" name="Text Box 12"/>
          <p:cNvSpPr txBox="1">
            <a:spLocks noChangeArrowheads="1"/>
          </p:cNvSpPr>
          <p:nvPr/>
        </p:nvSpPr>
        <p:spPr bwMode="auto">
          <a:xfrm>
            <a:off x="838200" y="41910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Terrain&gt;Edit Surface&gt; Surface Boundaries</a:t>
            </a:r>
            <a:endParaRPr lang="en-US" b="1">
              <a:cs typeface="Zar" pitchFamily="2" charset="-78"/>
              <a:sym typeface="Webdings" panose="05030102010509060703" pitchFamily="18" charset="2"/>
            </a:endParaRPr>
          </a:p>
        </p:txBody>
      </p:sp>
      <p:sp>
        <p:nvSpPr>
          <p:cNvPr id="93197" name="Text Box 13"/>
          <p:cNvSpPr txBox="1">
            <a:spLocks noChangeArrowheads="1"/>
          </p:cNvSpPr>
          <p:nvPr/>
        </p:nvSpPr>
        <p:spPr bwMode="auto">
          <a:xfrm>
            <a:off x="1371600" y="46482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19- نمايش سطح</a:t>
            </a:r>
            <a:endParaRPr lang="en-US" sz="2400" b="1">
              <a:latin typeface="Arial" charset="0"/>
              <a:cs typeface="Zar" pitchFamily="2" charset="-78"/>
            </a:endParaRPr>
          </a:p>
        </p:txBody>
      </p:sp>
      <p:sp>
        <p:nvSpPr>
          <p:cNvPr id="68619" name="Text Box 14"/>
          <p:cNvSpPr txBox="1">
            <a:spLocks noChangeArrowheads="1"/>
          </p:cNvSpPr>
          <p:nvPr/>
        </p:nvSpPr>
        <p:spPr bwMode="auto">
          <a:xfrm>
            <a:off x="762000" y="57912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Terrain&gt;Surface Display&gt; Setting</a:t>
            </a:r>
            <a:endParaRPr lang="en-US" b="1">
              <a:cs typeface="Zar" pitchFamily="2" charset="-78"/>
              <a:sym typeface="Webdings" panose="05030102010509060703" pitchFamily="18" charset="2"/>
            </a:endParaRPr>
          </a:p>
        </p:txBody>
      </p:sp>
      <p:sp>
        <p:nvSpPr>
          <p:cNvPr id="93199" name="Text Box 15"/>
          <p:cNvSpPr txBox="1">
            <a:spLocks noChangeArrowheads="1"/>
          </p:cNvSpPr>
          <p:nvPr/>
        </p:nvSpPr>
        <p:spPr bwMode="auto">
          <a:xfrm>
            <a:off x="1371600" y="52578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19-1-تنظيمات</a:t>
            </a:r>
            <a:endParaRPr lang="en-US" sz="2400" b="1">
              <a:latin typeface="Arial" charset="0"/>
              <a:cs typeface="Zar" pitchFamily="2" charset="-7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Text Box 4"/>
          <p:cNvSpPr txBox="1">
            <a:spLocks noChangeArrowheads="1"/>
          </p:cNvSpPr>
          <p:nvPr/>
        </p:nvSpPr>
        <p:spPr bwMode="auto">
          <a:xfrm>
            <a:off x="1371600" y="8382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19-2-نمايش سريع</a:t>
            </a:r>
            <a:endParaRPr lang="en-US" sz="2400" b="1">
              <a:latin typeface="Arial" charset="0"/>
              <a:cs typeface="Zar" pitchFamily="2" charset="-78"/>
            </a:endParaRPr>
          </a:p>
        </p:txBody>
      </p:sp>
      <p:sp>
        <p:nvSpPr>
          <p:cNvPr id="69635" name="Text Box 5"/>
          <p:cNvSpPr txBox="1">
            <a:spLocks noChangeArrowheads="1"/>
          </p:cNvSpPr>
          <p:nvPr/>
        </p:nvSpPr>
        <p:spPr bwMode="auto">
          <a:xfrm>
            <a:off x="990600" y="11430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Terrain&gt;Surface Display&gt;Quick View</a:t>
            </a:r>
            <a:endParaRPr lang="en-US" b="1">
              <a:cs typeface="Zar" pitchFamily="2" charset="-78"/>
              <a:sym typeface="Webdings" panose="05030102010509060703" pitchFamily="18" charset="2"/>
            </a:endParaRPr>
          </a:p>
        </p:txBody>
      </p:sp>
      <p:sp>
        <p:nvSpPr>
          <p:cNvPr id="94214" name="Text Box 6"/>
          <p:cNvSpPr txBox="1">
            <a:spLocks noChangeArrowheads="1"/>
          </p:cNvSpPr>
          <p:nvPr/>
        </p:nvSpPr>
        <p:spPr bwMode="auto">
          <a:xfrm>
            <a:off x="1371600" y="14478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19-3- نمايش خطوط مثلثي بطور يكپارچه</a:t>
            </a:r>
            <a:endParaRPr lang="en-US" sz="2400" b="1">
              <a:latin typeface="Arial" charset="0"/>
              <a:cs typeface="Zar" pitchFamily="2" charset="-78"/>
            </a:endParaRPr>
          </a:p>
        </p:txBody>
      </p:sp>
      <p:sp>
        <p:nvSpPr>
          <p:cNvPr id="69637" name="Text Box 7"/>
          <p:cNvSpPr txBox="1">
            <a:spLocks noChangeArrowheads="1"/>
          </p:cNvSpPr>
          <p:nvPr/>
        </p:nvSpPr>
        <p:spPr bwMode="auto">
          <a:xfrm>
            <a:off x="990600" y="19812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Terrain&gt;Surface Display&gt;3D Faces</a:t>
            </a:r>
            <a:endParaRPr lang="en-US" b="1">
              <a:cs typeface="Zar" pitchFamily="2" charset="-78"/>
              <a:sym typeface="Webdings" panose="05030102010509060703" pitchFamily="18" charset="2"/>
            </a:endParaRPr>
          </a:p>
        </p:txBody>
      </p:sp>
      <p:sp>
        <p:nvSpPr>
          <p:cNvPr id="94216" name="Text Box 8"/>
          <p:cNvSpPr txBox="1">
            <a:spLocks noChangeArrowheads="1"/>
          </p:cNvSpPr>
          <p:nvPr/>
        </p:nvSpPr>
        <p:spPr bwMode="auto">
          <a:xfrm>
            <a:off x="1371600" y="23622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19-4- نمايش تمام خطوط بطور يكپارچه</a:t>
            </a:r>
            <a:endParaRPr lang="en-US" sz="2400" b="1">
              <a:latin typeface="Arial" charset="0"/>
              <a:cs typeface="Zar" pitchFamily="2" charset="-78"/>
            </a:endParaRPr>
          </a:p>
        </p:txBody>
      </p:sp>
      <p:sp>
        <p:nvSpPr>
          <p:cNvPr id="69639" name="Text Box 9"/>
          <p:cNvSpPr txBox="1">
            <a:spLocks noChangeArrowheads="1"/>
          </p:cNvSpPr>
          <p:nvPr/>
        </p:nvSpPr>
        <p:spPr bwMode="auto">
          <a:xfrm>
            <a:off x="990600" y="27432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Terrain&gt;Surface Display&gt;Polyface Mesh</a:t>
            </a:r>
            <a:endParaRPr lang="en-US" b="1">
              <a:cs typeface="Zar" pitchFamily="2" charset="-78"/>
              <a:sym typeface="Webdings" panose="05030102010509060703" pitchFamily="18" charset="2"/>
            </a:endParaRPr>
          </a:p>
        </p:txBody>
      </p:sp>
      <p:sp>
        <p:nvSpPr>
          <p:cNvPr id="94218" name="Text Box 10"/>
          <p:cNvSpPr txBox="1">
            <a:spLocks noChangeArrowheads="1"/>
          </p:cNvSpPr>
          <p:nvPr/>
        </p:nvSpPr>
        <p:spPr bwMode="auto">
          <a:xfrm>
            <a:off x="1371600" y="29718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19-5- تنظيمات ارتفاعي (سايه)</a:t>
            </a:r>
            <a:endParaRPr lang="en-US" sz="2400" b="1">
              <a:latin typeface="Arial" charset="0"/>
              <a:cs typeface="Zar" pitchFamily="2" charset="-78"/>
            </a:endParaRPr>
          </a:p>
        </p:txBody>
      </p:sp>
      <p:sp>
        <p:nvSpPr>
          <p:cNvPr id="69641" name="Text Box 11"/>
          <p:cNvSpPr txBox="1">
            <a:spLocks noChangeArrowheads="1"/>
          </p:cNvSpPr>
          <p:nvPr/>
        </p:nvSpPr>
        <p:spPr bwMode="auto">
          <a:xfrm>
            <a:off x="1066800" y="35052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Terrain&gt;Surface Display&gt;Elevation setting</a:t>
            </a:r>
            <a:endParaRPr lang="en-US" b="1">
              <a:cs typeface="Zar" pitchFamily="2" charset="-78"/>
              <a:sym typeface="Webdings" panose="05030102010509060703" pitchFamily="18" charset="2"/>
            </a:endParaRPr>
          </a:p>
        </p:txBody>
      </p:sp>
      <p:sp>
        <p:nvSpPr>
          <p:cNvPr id="94220" name="Text Box 12"/>
          <p:cNvSpPr txBox="1">
            <a:spLocks noChangeArrowheads="1"/>
          </p:cNvSpPr>
          <p:nvPr/>
        </p:nvSpPr>
        <p:spPr bwMode="auto">
          <a:xfrm>
            <a:off x="1371600" y="38100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19-6- توليد شبكه با وجوه سه بعدي</a:t>
            </a:r>
            <a:endParaRPr lang="en-US" sz="2400" b="1">
              <a:latin typeface="Arial" charset="0"/>
              <a:cs typeface="Zar" pitchFamily="2" charset="-78"/>
            </a:endParaRPr>
          </a:p>
        </p:txBody>
      </p:sp>
      <p:sp>
        <p:nvSpPr>
          <p:cNvPr id="69643" name="Text Box 13"/>
          <p:cNvSpPr txBox="1">
            <a:spLocks noChangeArrowheads="1"/>
          </p:cNvSpPr>
          <p:nvPr/>
        </p:nvSpPr>
        <p:spPr bwMode="auto">
          <a:xfrm>
            <a:off x="1066800" y="43434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Terrain&gt;Surface Display&gt;Grid of 3D Faces&gt;</a:t>
            </a:r>
            <a:r>
              <a:rPr lang="fa-IR" b="1">
                <a:solidFill>
                  <a:srgbClr val="FF3300"/>
                </a:solidFill>
                <a:cs typeface="Zar" pitchFamily="2" charset="-78"/>
              </a:rPr>
              <a:t> زاويه چرخش</a:t>
            </a:r>
            <a:r>
              <a:rPr lang="en-US" b="1">
                <a:solidFill>
                  <a:srgbClr val="FF3300"/>
                </a:solidFill>
                <a:cs typeface="Zar" pitchFamily="2" charset="-78"/>
              </a:rPr>
              <a:t>&gt;</a:t>
            </a:r>
            <a:r>
              <a:rPr lang="fa-IR" b="1">
                <a:solidFill>
                  <a:srgbClr val="FF3300"/>
                </a:solidFill>
                <a:cs typeface="Zar" pitchFamily="2" charset="-78"/>
              </a:rPr>
              <a:t>ورود نقطه چپ و پائين شبكه</a:t>
            </a:r>
            <a:r>
              <a:rPr lang="en-US" b="1">
                <a:solidFill>
                  <a:srgbClr val="FF3300"/>
                </a:solidFill>
                <a:cs typeface="Zar" pitchFamily="2" charset="-78"/>
              </a:rPr>
              <a:t>&gt; X</a:t>
            </a:r>
            <a:r>
              <a:rPr lang="fa-IR" b="1">
                <a:solidFill>
                  <a:srgbClr val="FF3300"/>
                </a:solidFill>
                <a:cs typeface="Zar" pitchFamily="2" charset="-78"/>
              </a:rPr>
              <a:t> سايز گريد </a:t>
            </a:r>
            <a:r>
              <a:rPr lang="en-US" b="1">
                <a:solidFill>
                  <a:srgbClr val="FF3300"/>
                </a:solidFill>
                <a:cs typeface="Zar" pitchFamily="2" charset="-78"/>
              </a:rPr>
              <a:t>&gt; Y</a:t>
            </a:r>
            <a:r>
              <a:rPr lang="fa-IR" b="1">
                <a:solidFill>
                  <a:srgbClr val="FF3300"/>
                </a:solidFill>
                <a:cs typeface="Zar" pitchFamily="2" charset="-78"/>
              </a:rPr>
              <a:t> سايز گريد </a:t>
            </a:r>
            <a:r>
              <a:rPr lang="en-US" b="1">
                <a:solidFill>
                  <a:srgbClr val="FF3300"/>
                </a:solidFill>
                <a:cs typeface="Zar" pitchFamily="2" charset="-78"/>
              </a:rPr>
              <a:t>&gt;</a:t>
            </a:r>
            <a:r>
              <a:rPr lang="fa-IR" b="1">
                <a:solidFill>
                  <a:srgbClr val="FF3300"/>
                </a:solidFill>
                <a:cs typeface="Zar" pitchFamily="2" charset="-78"/>
              </a:rPr>
              <a:t>نقطه بالا و راست </a:t>
            </a:r>
            <a:r>
              <a:rPr lang="en-US" b="1">
                <a:solidFill>
                  <a:srgbClr val="FF3300"/>
                </a:solidFill>
                <a:cs typeface="Zar" pitchFamily="2" charset="-78"/>
              </a:rPr>
              <a:t>&gt;Y &gt;</a:t>
            </a:r>
            <a:r>
              <a:rPr lang="fa-IR" b="1">
                <a:solidFill>
                  <a:srgbClr val="FF3300"/>
                </a:solidFill>
                <a:cs typeface="Zar" pitchFamily="2" charset="-78"/>
              </a:rPr>
              <a:t>نمايش پنجره سه بعدي</a:t>
            </a:r>
            <a:endParaRPr lang="en-US" b="1">
              <a:solidFill>
                <a:srgbClr val="FF3300"/>
              </a:solidFill>
              <a:cs typeface="Zar" pitchFamily="2" charset="-78"/>
            </a:endParaRPr>
          </a:p>
        </p:txBody>
      </p:sp>
      <p:sp>
        <p:nvSpPr>
          <p:cNvPr id="94222" name="Text Box 14"/>
          <p:cNvSpPr txBox="1">
            <a:spLocks noChangeArrowheads="1"/>
          </p:cNvSpPr>
          <p:nvPr/>
        </p:nvSpPr>
        <p:spPr bwMode="auto">
          <a:xfrm>
            <a:off x="1600200" y="49530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20- فرامين كاربردي سطح</a:t>
            </a:r>
            <a:endParaRPr lang="en-US" sz="2400" b="1">
              <a:latin typeface="Arial" charset="0"/>
              <a:cs typeface="Zar" pitchFamily="2" charset="-78"/>
            </a:endParaRPr>
          </a:p>
        </p:txBody>
      </p:sp>
      <p:sp>
        <p:nvSpPr>
          <p:cNvPr id="69645" name="Text Box 15"/>
          <p:cNvSpPr txBox="1">
            <a:spLocks noChangeArrowheads="1"/>
          </p:cNvSpPr>
          <p:nvPr/>
        </p:nvSpPr>
        <p:spPr bwMode="auto">
          <a:xfrm>
            <a:off x="990600" y="61722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Terrain&gt;Surface</a:t>
            </a:r>
            <a:r>
              <a:rPr lang="fa-IR" b="1">
                <a:solidFill>
                  <a:srgbClr val="FF3300"/>
                </a:solidFill>
                <a:cs typeface="Zar" pitchFamily="2" charset="-78"/>
              </a:rPr>
              <a:t>  </a:t>
            </a:r>
            <a:r>
              <a:rPr lang="en-US" b="1">
                <a:solidFill>
                  <a:srgbClr val="FF3300"/>
                </a:solidFill>
                <a:cs typeface="Zar" pitchFamily="2" charset="-78"/>
              </a:rPr>
              <a:t> Utilities&gt;Water Drop&gt;Ok&gt;</a:t>
            </a:r>
            <a:r>
              <a:rPr lang="fa-IR" b="1">
                <a:solidFill>
                  <a:srgbClr val="FF3300"/>
                </a:solidFill>
                <a:cs typeface="Zar" pitchFamily="2" charset="-78"/>
              </a:rPr>
              <a:t>نقطه شروع</a:t>
            </a:r>
            <a:endParaRPr lang="en-US" b="1">
              <a:solidFill>
                <a:srgbClr val="FF3300"/>
              </a:solidFill>
              <a:cs typeface="Zar" pitchFamily="2" charset="-78"/>
            </a:endParaRPr>
          </a:p>
        </p:txBody>
      </p:sp>
      <p:sp>
        <p:nvSpPr>
          <p:cNvPr id="94224" name="Text Box 16"/>
          <p:cNvSpPr txBox="1">
            <a:spLocks noChangeArrowheads="1"/>
          </p:cNvSpPr>
          <p:nvPr/>
        </p:nvSpPr>
        <p:spPr bwMode="auto">
          <a:xfrm>
            <a:off x="1295400" y="55626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20-1- مسير جاري شدن آب</a:t>
            </a:r>
            <a:endParaRPr lang="en-US" sz="2400" b="1">
              <a:latin typeface="Arial" charset="0"/>
              <a:cs typeface="Zar"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2057400" y="914400"/>
            <a:ext cx="685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a:cs typeface="Zar" pitchFamily="2" charset="-78"/>
              </a:rPr>
              <a:t>با كليك بر روي دكمه </a:t>
            </a:r>
            <a:r>
              <a:rPr lang="en-US" b="1">
                <a:cs typeface="Zar" pitchFamily="2" charset="-78"/>
              </a:rPr>
              <a:t>Ok</a:t>
            </a:r>
            <a:r>
              <a:rPr lang="fa-IR" b="1">
                <a:cs typeface="Zar" pitchFamily="2" charset="-78"/>
              </a:rPr>
              <a:t> پنجره تنظيمات بانك اطلاعاتي باز مي شود.</a:t>
            </a:r>
            <a:endParaRPr lang="en-US" b="1">
              <a:cs typeface="Zar" pitchFamily="2" charset="-78"/>
            </a:endParaRPr>
          </a:p>
        </p:txBody>
      </p:sp>
      <p:graphicFrame>
        <p:nvGraphicFramePr>
          <p:cNvPr id="3074" name="Object 6"/>
          <p:cNvGraphicFramePr>
            <a:graphicFrameLocks noChangeAspect="1"/>
          </p:cNvGraphicFramePr>
          <p:nvPr/>
        </p:nvGraphicFramePr>
        <p:xfrm>
          <a:off x="1524000" y="1371600"/>
          <a:ext cx="4400550" cy="2152650"/>
        </p:xfrm>
        <a:graphic>
          <a:graphicData uri="http://schemas.openxmlformats.org/presentationml/2006/ole">
            <mc:AlternateContent xmlns:mc="http://schemas.openxmlformats.org/markup-compatibility/2006">
              <mc:Choice xmlns:v="urn:schemas-microsoft-com:vml" Requires="v">
                <p:oleObj spid="_x0000_s3081" name="Bitmap Image" r:id="rId3" imgW="4401164" imgH="2152951" progId="Paint.Picture">
                  <p:embed/>
                </p:oleObj>
              </mc:Choice>
              <mc:Fallback>
                <p:oleObj name="Bitmap Image" r:id="rId3" imgW="4401164" imgH="2152951"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71600"/>
                        <a:ext cx="44005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7"/>
          <p:cNvGraphicFramePr>
            <a:graphicFrameLocks noChangeAspect="1"/>
          </p:cNvGraphicFramePr>
          <p:nvPr/>
        </p:nvGraphicFramePr>
        <p:xfrm>
          <a:off x="533400" y="3886200"/>
          <a:ext cx="3962400" cy="2505075"/>
        </p:xfrm>
        <a:graphic>
          <a:graphicData uri="http://schemas.openxmlformats.org/presentationml/2006/ole">
            <mc:AlternateContent xmlns:mc="http://schemas.openxmlformats.org/markup-compatibility/2006">
              <mc:Choice xmlns:v="urn:schemas-microsoft-com:vml" Requires="v">
                <p:oleObj spid="_x0000_s3082" name="Bitmap Image" r:id="rId5" imgW="6477904" imgH="4095238" progId="Paint.Picture">
                  <p:embed/>
                </p:oleObj>
              </mc:Choice>
              <mc:Fallback>
                <p:oleObj name="Bitmap Image" r:id="rId5" imgW="6477904" imgH="4095238" progId="Paint.Pictur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886200"/>
                        <a:ext cx="39624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AutoShape 8"/>
          <p:cNvSpPr>
            <a:spLocks noChangeArrowheads="1"/>
          </p:cNvSpPr>
          <p:nvPr/>
        </p:nvSpPr>
        <p:spPr bwMode="auto">
          <a:xfrm rot="5400000">
            <a:off x="3048000" y="3505200"/>
            <a:ext cx="533400" cy="228600"/>
          </a:xfrm>
          <a:custGeom>
            <a:avLst/>
            <a:gdLst>
              <a:gd name="T0" fmla="*/ 400050 w 21600"/>
              <a:gd name="T1" fmla="*/ 0 h 21600"/>
              <a:gd name="T2" fmla="*/ 0 w 21600"/>
              <a:gd name="T3" fmla="*/ 114300 h 21600"/>
              <a:gd name="T4" fmla="*/ 400050 w 21600"/>
              <a:gd name="T5" fmla="*/ 228600 h 21600"/>
              <a:gd name="T6" fmla="*/ 5334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graphicFrame>
        <p:nvGraphicFramePr>
          <p:cNvPr id="3076" name="Object 9"/>
          <p:cNvGraphicFramePr>
            <a:graphicFrameLocks noChangeAspect="1"/>
          </p:cNvGraphicFramePr>
          <p:nvPr/>
        </p:nvGraphicFramePr>
        <p:xfrm>
          <a:off x="4625975" y="3810000"/>
          <a:ext cx="4518025" cy="2857500"/>
        </p:xfrm>
        <a:graphic>
          <a:graphicData uri="http://schemas.openxmlformats.org/presentationml/2006/ole">
            <mc:AlternateContent xmlns:mc="http://schemas.openxmlformats.org/markup-compatibility/2006">
              <mc:Choice xmlns:v="urn:schemas-microsoft-com:vml" Requires="v">
                <p:oleObj spid="_x0000_s3083" name="Bitmap Image" r:id="rId7" imgW="6447619" imgH="4076190" progId="Paint.Picture">
                  <p:embed/>
                </p:oleObj>
              </mc:Choice>
              <mc:Fallback>
                <p:oleObj name="Bitmap Image" r:id="rId7" imgW="6447619" imgH="4076190" progId="Paint.Picture">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5975" y="3810000"/>
                        <a:ext cx="45180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9" name="AutoShape 10"/>
          <p:cNvSpPr>
            <a:spLocks noChangeArrowheads="1"/>
          </p:cNvSpPr>
          <p:nvPr/>
        </p:nvSpPr>
        <p:spPr bwMode="auto">
          <a:xfrm>
            <a:off x="3886200" y="6248400"/>
            <a:ext cx="1143000" cy="152400"/>
          </a:xfrm>
          <a:custGeom>
            <a:avLst/>
            <a:gdLst>
              <a:gd name="T0" fmla="*/ 857250 w 21600"/>
              <a:gd name="T1" fmla="*/ 0 h 21600"/>
              <a:gd name="T2" fmla="*/ 0 w 21600"/>
              <a:gd name="T3" fmla="*/ 76200 h 21600"/>
              <a:gd name="T4" fmla="*/ 857250 w 21600"/>
              <a:gd name="T5" fmla="*/ 152400 h 21600"/>
              <a:gd name="T6" fmla="*/ 1143000 w 21600"/>
              <a:gd name="T7" fmla="*/ 762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080" name="AutoShape 11"/>
          <p:cNvSpPr>
            <a:spLocks noChangeArrowheads="1"/>
          </p:cNvSpPr>
          <p:nvPr/>
        </p:nvSpPr>
        <p:spPr bwMode="auto">
          <a:xfrm rot="5400000">
            <a:off x="8077200" y="6629400"/>
            <a:ext cx="304800" cy="152400"/>
          </a:xfrm>
          <a:custGeom>
            <a:avLst/>
            <a:gdLst>
              <a:gd name="T0" fmla="*/ 228600 w 21600"/>
              <a:gd name="T1" fmla="*/ 0 h 21600"/>
              <a:gd name="T2" fmla="*/ 0 w 21600"/>
              <a:gd name="T3" fmla="*/ 76200 h 21600"/>
              <a:gd name="T4" fmla="*/ 228600 w 21600"/>
              <a:gd name="T5" fmla="*/ 152400 h 21600"/>
              <a:gd name="T6" fmla="*/ 304800 w 21600"/>
              <a:gd name="T7" fmla="*/ 762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Text Box 4"/>
          <p:cNvSpPr txBox="1">
            <a:spLocks noChangeArrowheads="1"/>
          </p:cNvSpPr>
          <p:nvPr/>
        </p:nvSpPr>
        <p:spPr bwMode="auto">
          <a:xfrm>
            <a:off x="1600200" y="9906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20-2- توليد برچسب ارتفاع روي يك سطح</a:t>
            </a:r>
            <a:endParaRPr lang="en-US" sz="2400" b="1">
              <a:latin typeface="Arial" charset="0"/>
              <a:cs typeface="Zar" pitchFamily="2" charset="-78"/>
            </a:endParaRPr>
          </a:p>
        </p:txBody>
      </p:sp>
      <p:sp>
        <p:nvSpPr>
          <p:cNvPr id="47109" name="Text Box 5"/>
          <p:cNvSpPr txBox="1">
            <a:spLocks noChangeArrowheads="1"/>
          </p:cNvSpPr>
          <p:nvPr/>
        </p:nvSpPr>
        <p:spPr bwMode="auto">
          <a:xfrm>
            <a:off x="762000" y="16002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Terrain&gt;Surface</a:t>
            </a:r>
            <a:r>
              <a:rPr lang="fa-IR" b="1">
                <a:solidFill>
                  <a:srgbClr val="FF3300"/>
                </a:solidFill>
                <a:cs typeface="Zar" pitchFamily="2" charset="-78"/>
              </a:rPr>
              <a:t>  </a:t>
            </a:r>
            <a:r>
              <a:rPr lang="en-US" b="1">
                <a:solidFill>
                  <a:srgbClr val="FF3300"/>
                </a:solidFill>
                <a:cs typeface="Zar" pitchFamily="2" charset="-78"/>
              </a:rPr>
              <a:t> Utilities&gt; Label Spot elevation&gt;</a:t>
            </a:r>
            <a:r>
              <a:rPr lang="fa-IR" b="1">
                <a:solidFill>
                  <a:srgbClr val="FF3300"/>
                </a:solidFill>
                <a:cs typeface="Zar" pitchFamily="2" charset="-78"/>
              </a:rPr>
              <a:t>انتخاب نقطه</a:t>
            </a:r>
            <a:r>
              <a:rPr lang="en-US" b="1">
                <a:solidFill>
                  <a:srgbClr val="FF3300"/>
                </a:solidFill>
                <a:cs typeface="Zar" pitchFamily="2" charset="-78"/>
              </a:rPr>
              <a:t>&gt; </a:t>
            </a:r>
            <a:r>
              <a:rPr lang="fa-IR" b="1">
                <a:solidFill>
                  <a:srgbClr val="FF3300"/>
                </a:solidFill>
                <a:cs typeface="Zar" pitchFamily="2" charset="-78"/>
              </a:rPr>
              <a:t>محل برچسب</a:t>
            </a:r>
            <a:endParaRPr lang="en-US" b="1">
              <a:solidFill>
                <a:srgbClr val="FF3300"/>
              </a:solidFill>
              <a:cs typeface="Zar" pitchFamily="2" charset="-78"/>
            </a:endParaRPr>
          </a:p>
        </p:txBody>
      </p:sp>
      <p:sp>
        <p:nvSpPr>
          <p:cNvPr id="95238" name="Text Box 6"/>
          <p:cNvSpPr txBox="1">
            <a:spLocks noChangeArrowheads="1"/>
          </p:cNvSpPr>
          <p:nvPr/>
        </p:nvSpPr>
        <p:spPr bwMode="auto">
          <a:xfrm>
            <a:off x="1371600" y="20574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20-3- توليد برچسب شيب روي يك سطح</a:t>
            </a:r>
            <a:endParaRPr lang="en-US" sz="2400" b="1">
              <a:latin typeface="Arial" charset="0"/>
              <a:cs typeface="Zar" pitchFamily="2" charset="-78"/>
            </a:endParaRPr>
          </a:p>
        </p:txBody>
      </p:sp>
      <p:sp>
        <p:nvSpPr>
          <p:cNvPr id="47111" name="Text Box 7"/>
          <p:cNvSpPr txBox="1">
            <a:spLocks noChangeArrowheads="1"/>
          </p:cNvSpPr>
          <p:nvPr/>
        </p:nvSpPr>
        <p:spPr bwMode="auto">
          <a:xfrm>
            <a:off x="762000" y="2590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Terrain&gt;Surface</a:t>
            </a:r>
            <a:r>
              <a:rPr lang="fa-IR" b="1">
                <a:solidFill>
                  <a:srgbClr val="FF3300"/>
                </a:solidFill>
                <a:cs typeface="Zar" pitchFamily="2" charset="-78"/>
              </a:rPr>
              <a:t>  </a:t>
            </a:r>
            <a:r>
              <a:rPr lang="en-US" b="1">
                <a:solidFill>
                  <a:srgbClr val="FF3300"/>
                </a:solidFill>
                <a:cs typeface="Zar" pitchFamily="2" charset="-78"/>
              </a:rPr>
              <a:t> Utilities&gt; Label Slope&gt;</a:t>
            </a:r>
            <a:r>
              <a:rPr lang="fa-IR" b="1">
                <a:solidFill>
                  <a:srgbClr val="FF3300"/>
                </a:solidFill>
                <a:cs typeface="Zar" pitchFamily="2" charset="-78"/>
              </a:rPr>
              <a:t>انتخاب دونقطه</a:t>
            </a:r>
            <a:r>
              <a:rPr lang="en-US" b="1">
                <a:solidFill>
                  <a:srgbClr val="FF3300"/>
                </a:solidFill>
                <a:cs typeface="Zar" pitchFamily="2" charset="-78"/>
              </a:rPr>
              <a:t>&gt; </a:t>
            </a:r>
            <a:r>
              <a:rPr lang="fa-IR" b="1">
                <a:solidFill>
                  <a:srgbClr val="FF3300"/>
                </a:solidFill>
                <a:cs typeface="Zar" pitchFamily="2" charset="-78"/>
              </a:rPr>
              <a:t>محل برچسب</a:t>
            </a:r>
            <a:endParaRPr lang="en-US" b="1">
              <a:solidFill>
                <a:srgbClr val="FF3300"/>
              </a:solidFill>
              <a:cs typeface="Zar" pitchFamily="2" charset="-78"/>
            </a:endParaRPr>
          </a:p>
        </p:txBody>
      </p:sp>
      <p:sp>
        <p:nvSpPr>
          <p:cNvPr id="95240" name="Text Box 8"/>
          <p:cNvSpPr txBox="1">
            <a:spLocks noChangeArrowheads="1"/>
          </p:cNvSpPr>
          <p:nvPr/>
        </p:nvSpPr>
        <p:spPr bwMode="auto">
          <a:xfrm>
            <a:off x="1295400" y="29718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21- خطوط تراز</a:t>
            </a:r>
            <a:endParaRPr lang="en-US" sz="2400" b="1">
              <a:latin typeface="Arial" charset="0"/>
              <a:cs typeface="Zar" pitchFamily="2" charset="-78"/>
            </a:endParaRPr>
          </a:p>
        </p:txBody>
      </p:sp>
      <p:sp>
        <p:nvSpPr>
          <p:cNvPr id="47113" name="Text Box 9"/>
          <p:cNvSpPr txBox="1">
            <a:spLocks noChangeArrowheads="1"/>
          </p:cNvSpPr>
          <p:nvPr/>
        </p:nvSpPr>
        <p:spPr bwMode="auto">
          <a:xfrm>
            <a:off x="609600" y="39624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Terrain&gt;Contour Style Manager</a:t>
            </a:r>
          </a:p>
        </p:txBody>
      </p:sp>
      <p:sp>
        <p:nvSpPr>
          <p:cNvPr id="95242" name="Text Box 10"/>
          <p:cNvSpPr txBox="1">
            <a:spLocks noChangeArrowheads="1"/>
          </p:cNvSpPr>
          <p:nvPr/>
        </p:nvSpPr>
        <p:spPr bwMode="auto">
          <a:xfrm>
            <a:off x="1295400" y="34290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21- 1-تنظيمات خطوط تراز</a:t>
            </a:r>
            <a:endParaRPr lang="en-US" sz="2400" b="1">
              <a:latin typeface="Arial" charset="0"/>
              <a:cs typeface="Zar" pitchFamily="2" charset="-78"/>
            </a:endParaRPr>
          </a:p>
        </p:txBody>
      </p:sp>
      <p:graphicFrame>
        <p:nvGraphicFramePr>
          <p:cNvPr id="47106" name="Object 11"/>
          <p:cNvGraphicFramePr>
            <a:graphicFrameLocks noChangeAspect="1"/>
          </p:cNvGraphicFramePr>
          <p:nvPr/>
        </p:nvGraphicFramePr>
        <p:xfrm>
          <a:off x="4419600" y="3962400"/>
          <a:ext cx="4724400" cy="2886075"/>
        </p:xfrm>
        <a:graphic>
          <a:graphicData uri="http://schemas.openxmlformats.org/presentationml/2006/ole">
            <mc:AlternateContent xmlns:mc="http://schemas.openxmlformats.org/markup-compatibility/2006">
              <mc:Choice xmlns:v="urn:schemas-microsoft-com:vml" Requires="v">
                <p:oleObj spid="_x0000_s47116" name="Bitmap Image" r:id="rId3" imgW="5630061" imgH="3438095" progId="Paint.Picture">
                  <p:embed/>
                </p:oleObj>
              </mc:Choice>
              <mc:Fallback>
                <p:oleObj name="Bitmap Image" r:id="rId3" imgW="5630061" imgH="3438095" progId="Paint.Picture">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962400"/>
                        <a:ext cx="472440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7" name="Object 12"/>
          <p:cNvGraphicFramePr>
            <a:graphicFrameLocks noChangeAspect="1"/>
          </p:cNvGraphicFramePr>
          <p:nvPr/>
        </p:nvGraphicFramePr>
        <p:xfrm>
          <a:off x="838200" y="4281488"/>
          <a:ext cx="2414588" cy="2576512"/>
        </p:xfrm>
        <a:graphic>
          <a:graphicData uri="http://schemas.openxmlformats.org/presentationml/2006/ole">
            <mc:AlternateContent xmlns:mc="http://schemas.openxmlformats.org/markup-compatibility/2006">
              <mc:Choice xmlns:v="urn:schemas-microsoft-com:vml" Requires="v">
                <p:oleObj spid="_x0000_s47117" name="Bitmap Image" r:id="rId5" imgW="3258005" imgH="3476190" progId="Paint.Picture">
                  <p:embed/>
                </p:oleObj>
              </mc:Choice>
              <mc:Fallback>
                <p:oleObj name="Bitmap Image" r:id="rId5" imgW="3258005" imgH="3476190" progId="Paint.Picture">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281488"/>
                        <a:ext cx="2414588" cy="257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15" name="Line 13"/>
          <p:cNvSpPr>
            <a:spLocks noChangeShapeType="1"/>
          </p:cNvSpPr>
          <p:nvPr/>
        </p:nvSpPr>
        <p:spPr bwMode="auto">
          <a:xfrm flipH="1">
            <a:off x="3276600" y="4267200"/>
            <a:ext cx="2362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Text Box 5"/>
          <p:cNvSpPr txBox="1">
            <a:spLocks noChangeArrowheads="1"/>
          </p:cNvSpPr>
          <p:nvPr/>
        </p:nvSpPr>
        <p:spPr bwMode="auto">
          <a:xfrm>
            <a:off x="1600200" y="9144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21- 2-ايجاد خطوط تراز</a:t>
            </a:r>
            <a:endParaRPr lang="en-US" sz="2400" b="1">
              <a:latin typeface="Arial" charset="0"/>
              <a:cs typeface="Zar" pitchFamily="2" charset="-78"/>
            </a:endParaRPr>
          </a:p>
        </p:txBody>
      </p:sp>
      <p:sp>
        <p:nvSpPr>
          <p:cNvPr id="70659" name="Text Box 6"/>
          <p:cNvSpPr txBox="1">
            <a:spLocks noChangeArrowheads="1"/>
          </p:cNvSpPr>
          <p:nvPr/>
        </p:nvSpPr>
        <p:spPr bwMode="auto">
          <a:xfrm>
            <a:off x="609600" y="1219200"/>
            <a:ext cx="8001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Terrain&gt;Create Contours&gt;</a:t>
            </a:r>
            <a:r>
              <a:rPr lang="fa-IR" b="1">
                <a:solidFill>
                  <a:srgbClr val="FF3300"/>
                </a:solidFill>
                <a:cs typeface="Zar" pitchFamily="2" charset="-78"/>
              </a:rPr>
              <a:t>انتخاب سطح از پنجره باز شده</a:t>
            </a:r>
            <a:r>
              <a:rPr lang="en-US" b="1">
                <a:solidFill>
                  <a:srgbClr val="FF3300"/>
                </a:solidFill>
                <a:cs typeface="Zar" pitchFamily="2" charset="-78"/>
              </a:rPr>
              <a:t>&gt;</a:t>
            </a:r>
            <a:r>
              <a:rPr lang="fa-IR" b="1">
                <a:solidFill>
                  <a:srgbClr val="FF3300"/>
                </a:solidFill>
                <a:cs typeface="Zar" pitchFamily="2" charset="-78"/>
              </a:rPr>
              <a:t>تعيين حد بالا و پائين ارتفاعي</a:t>
            </a:r>
            <a:endParaRPr lang="en-US" b="1">
              <a:solidFill>
                <a:srgbClr val="FF3300"/>
              </a:solidFill>
              <a:cs typeface="Zar" pitchFamily="2" charset="-78"/>
            </a:endParaRPr>
          </a:p>
          <a:p>
            <a:pPr eaLnBrk="1" hangingPunct="1">
              <a:spcBef>
                <a:spcPct val="50000"/>
              </a:spcBef>
            </a:pPr>
            <a:r>
              <a:rPr lang="en-US" b="1">
                <a:solidFill>
                  <a:srgbClr val="FF3300"/>
                </a:solidFill>
                <a:cs typeface="Zar" pitchFamily="2" charset="-78"/>
              </a:rPr>
              <a:t>&gt;</a:t>
            </a:r>
            <a:r>
              <a:rPr lang="fa-IR" b="1">
                <a:solidFill>
                  <a:srgbClr val="FF3300"/>
                </a:solidFill>
                <a:cs typeface="Zar" pitchFamily="2" charset="-78"/>
              </a:rPr>
              <a:t>تعيين فوصل بين خطوط</a:t>
            </a:r>
            <a:r>
              <a:rPr lang="en-US" b="1">
                <a:solidFill>
                  <a:srgbClr val="FF3300"/>
                </a:solidFill>
                <a:cs typeface="Zar" pitchFamily="2" charset="-78"/>
              </a:rPr>
              <a:t>&gt;</a:t>
            </a:r>
            <a:r>
              <a:rPr lang="fa-IR" b="1">
                <a:solidFill>
                  <a:srgbClr val="FF3300"/>
                </a:solidFill>
                <a:cs typeface="Zar" pitchFamily="2" charset="-78"/>
              </a:rPr>
              <a:t> تعيين خطوط فرعي</a:t>
            </a:r>
            <a:r>
              <a:rPr lang="en-US" b="1">
                <a:solidFill>
                  <a:srgbClr val="FF3300"/>
                </a:solidFill>
                <a:cs typeface="Zar" pitchFamily="2" charset="-78"/>
              </a:rPr>
              <a:t>&gt;</a:t>
            </a:r>
            <a:r>
              <a:rPr lang="fa-IR" b="1">
                <a:solidFill>
                  <a:srgbClr val="FF3300"/>
                </a:solidFill>
                <a:cs typeface="Zar" pitchFamily="2" charset="-78"/>
              </a:rPr>
              <a:t>نام لايه خروجي </a:t>
            </a:r>
            <a:r>
              <a:rPr lang="en-US" b="1">
                <a:sym typeface="Webdings" panose="05030102010509060703" pitchFamily="18" charset="2"/>
              </a:rPr>
              <a:t>┘</a:t>
            </a:r>
          </a:p>
        </p:txBody>
      </p:sp>
      <p:sp>
        <p:nvSpPr>
          <p:cNvPr id="96263" name="Text Box 7"/>
          <p:cNvSpPr txBox="1">
            <a:spLocks noChangeArrowheads="1"/>
          </p:cNvSpPr>
          <p:nvPr/>
        </p:nvSpPr>
        <p:spPr bwMode="auto">
          <a:xfrm>
            <a:off x="1600200" y="19812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21-3-برچسب زدن گروهي خطوط تراز</a:t>
            </a:r>
            <a:endParaRPr lang="en-US" sz="2400" b="1">
              <a:latin typeface="Arial" charset="0"/>
              <a:cs typeface="Zar" pitchFamily="2" charset="-78"/>
            </a:endParaRPr>
          </a:p>
        </p:txBody>
      </p:sp>
      <p:sp>
        <p:nvSpPr>
          <p:cNvPr id="70661" name="Text Box 8"/>
          <p:cNvSpPr txBox="1">
            <a:spLocks noChangeArrowheads="1"/>
          </p:cNvSpPr>
          <p:nvPr/>
        </p:nvSpPr>
        <p:spPr bwMode="auto">
          <a:xfrm>
            <a:off x="609600" y="24384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Terrain&gt;Contours Labels&gt;</a:t>
            </a:r>
            <a:r>
              <a:rPr lang="fa-IR" b="1">
                <a:solidFill>
                  <a:srgbClr val="FF3300"/>
                </a:solidFill>
                <a:cs typeface="Zar" pitchFamily="2" charset="-78"/>
              </a:rPr>
              <a:t>ْ</a:t>
            </a:r>
            <a:r>
              <a:rPr lang="en-US" b="1">
                <a:solidFill>
                  <a:srgbClr val="FF3300"/>
                </a:solidFill>
                <a:cs typeface="Zar" pitchFamily="2" charset="-78"/>
              </a:rPr>
              <a:t>Group Interior&gt;</a:t>
            </a:r>
            <a:r>
              <a:rPr lang="fa-IR" b="1">
                <a:solidFill>
                  <a:srgbClr val="FF3300"/>
                </a:solidFill>
                <a:cs typeface="Zar" pitchFamily="2" charset="-78"/>
              </a:rPr>
              <a:t>تعيين فاصله ارتفاعي </a:t>
            </a:r>
            <a:r>
              <a:rPr lang="en-US" b="1">
                <a:sym typeface="Webdings" panose="05030102010509060703" pitchFamily="18" charset="2"/>
              </a:rPr>
              <a:t>┘</a:t>
            </a:r>
            <a:endParaRPr lang="en-US" b="1">
              <a:solidFill>
                <a:srgbClr val="FF3300"/>
              </a:solidFill>
              <a:cs typeface="Zar" pitchFamily="2" charset="-78"/>
            </a:endParaRPr>
          </a:p>
        </p:txBody>
      </p:sp>
      <p:sp>
        <p:nvSpPr>
          <p:cNvPr id="96265" name="Text Box 9"/>
          <p:cNvSpPr txBox="1">
            <a:spLocks noChangeArrowheads="1"/>
          </p:cNvSpPr>
          <p:nvPr/>
        </p:nvSpPr>
        <p:spPr bwMode="auto">
          <a:xfrm>
            <a:off x="1600200" y="28194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21-4-تنظيم سبك نمايش خطوط تراز</a:t>
            </a:r>
            <a:endParaRPr lang="en-US" sz="2400" b="1">
              <a:latin typeface="Arial" charset="0"/>
              <a:cs typeface="Zar" pitchFamily="2" charset="-78"/>
            </a:endParaRPr>
          </a:p>
        </p:txBody>
      </p:sp>
      <p:sp>
        <p:nvSpPr>
          <p:cNvPr id="70663" name="Text Box 10"/>
          <p:cNvSpPr txBox="1">
            <a:spLocks noChangeArrowheads="1"/>
          </p:cNvSpPr>
          <p:nvPr/>
        </p:nvSpPr>
        <p:spPr bwMode="auto">
          <a:xfrm>
            <a:off x="685800" y="3352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Terrain&gt;Contours Labels&gt;</a:t>
            </a:r>
            <a:r>
              <a:rPr lang="fa-IR" b="1">
                <a:solidFill>
                  <a:srgbClr val="FF3300"/>
                </a:solidFill>
                <a:cs typeface="Zar" pitchFamily="2" charset="-78"/>
              </a:rPr>
              <a:t>ْ</a:t>
            </a:r>
            <a:r>
              <a:rPr lang="en-US" b="1">
                <a:solidFill>
                  <a:srgbClr val="FF3300"/>
                </a:solidFill>
              </a:rPr>
              <a:t>Contour</a:t>
            </a:r>
            <a:r>
              <a:rPr lang="fa-IR" b="1">
                <a:solidFill>
                  <a:srgbClr val="FF3300"/>
                </a:solidFill>
              </a:rPr>
              <a:t> </a:t>
            </a:r>
            <a:r>
              <a:rPr lang="en-US" b="1">
                <a:solidFill>
                  <a:srgbClr val="FF3300"/>
                </a:solidFill>
              </a:rPr>
              <a:t> Style Manager</a:t>
            </a:r>
            <a:r>
              <a:rPr lang="en-US" b="1">
                <a:sym typeface="Webdings" panose="05030102010509060703" pitchFamily="18" charset="2"/>
              </a:rPr>
              <a:t>┘</a:t>
            </a:r>
          </a:p>
        </p:txBody>
      </p:sp>
      <p:sp>
        <p:nvSpPr>
          <p:cNvPr id="96267" name="Text Box 11"/>
          <p:cNvSpPr txBox="1">
            <a:spLocks noChangeArrowheads="1"/>
          </p:cNvSpPr>
          <p:nvPr/>
        </p:nvSpPr>
        <p:spPr bwMode="auto">
          <a:xfrm>
            <a:off x="1600200" y="36576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21-5-برچسب زدن يك خطوط تراز</a:t>
            </a:r>
            <a:endParaRPr lang="en-US" sz="2400" b="1">
              <a:latin typeface="Arial" charset="0"/>
              <a:cs typeface="Zar" pitchFamily="2" charset="-78"/>
            </a:endParaRPr>
          </a:p>
        </p:txBody>
      </p:sp>
      <p:sp>
        <p:nvSpPr>
          <p:cNvPr id="70665" name="Text Box 12"/>
          <p:cNvSpPr txBox="1">
            <a:spLocks noChangeArrowheads="1"/>
          </p:cNvSpPr>
          <p:nvPr/>
        </p:nvSpPr>
        <p:spPr bwMode="auto">
          <a:xfrm>
            <a:off x="685800" y="411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Terrain&gt;Contours Labels&gt;Interior&gt;</a:t>
            </a:r>
            <a:r>
              <a:rPr lang="fa-IR" b="1">
                <a:solidFill>
                  <a:srgbClr val="FF3300"/>
                </a:solidFill>
                <a:cs typeface="Zar" pitchFamily="2" charset="-78"/>
              </a:rPr>
              <a:t>كليك روي خط</a:t>
            </a:r>
            <a:r>
              <a:rPr lang="en-US" b="1">
                <a:sym typeface="Webdings" panose="05030102010509060703" pitchFamily="18" charset="2"/>
              </a:rPr>
              <a:t>┘</a:t>
            </a:r>
          </a:p>
        </p:txBody>
      </p:sp>
      <p:sp>
        <p:nvSpPr>
          <p:cNvPr id="96269" name="Text Box 13"/>
          <p:cNvSpPr txBox="1">
            <a:spLocks noChangeArrowheads="1"/>
          </p:cNvSpPr>
          <p:nvPr/>
        </p:nvSpPr>
        <p:spPr bwMode="auto">
          <a:xfrm>
            <a:off x="1600200" y="44958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21-6-تبديل پلي لاين به خط تراز</a:t>
            </a:r>
            <a:endParaRPr lang="en-US" sz="2400" b="1">
              <a:latin typeface="Arial" charset="0"/>
              <a:cs typeface="Zar" pitchFamily="2" charset="-78"/>
            </a:endParaRPr>
          </a:p>
        </p:txBody>
      </p:sp>
      <p:sp>
        <p:nvSpPr>
          <p:cNvPr id="70667" name="Text Box 14"/>
          <p:cNvSpPr txBox="1">
            <a:spLocks noChangeArrowheads="1"/>
          </p:cNvSpPr>
          <p:nvPr/>
        </p:nvSpPr>
        <p:spPr bwMode="auto">
          <a:xfrm>
            <a:off x="609600" y="50292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Terrain&gt;Contours Utilities&gt;Convert polylines&gt;</a:t>
            </a:r>
            <a:r>
              <a:rPr lang="fa-IR" b="1">
                <a:solidFill>
                  <a:srgbClr val="FF3300"/>
                </a:solidFill>
                <a:cs typeface="Zar" pitchFamily="2" charset="-78"/>
              </a:rPr>
              <a:t>انتخاب پلي لاينها</a:t>
            </a:r>
            <a:r>
              <a:rPr lang="en-US" b="1">
                <a:sym typeface="Webdings" panose="05030102010509060703" pitchFamily="18" charset="2"/>
              </a:rPr>
              <a:t>┘</a:t>
            </a:r>
          </a:p>
        </p:txBody>
      </p:sp>
      <p:sp>
        <p:nvSpPr>
          <p:cNvPr id="96271" name="Text Box 15"/>
          <p:cNvSpPr txBox="1">
            <a:spLocks noChangeArrowheads="1"/>
          </p:cNvSpPr>
          <p:nvPr/>
        </p:nvSpPr>
        <p:spPr bwMode="auto">
          <a:xfrm>
            <a:off x="1600200" y="53340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21-7-رقومي سازي يا ديجيت خطوط تراز</a:t>
            </a:r>
            <a:endParaRPr lang="en-US" sz="2400" b="1">
              <a:latin typeface="Arial" charset="0"/>
              <a:cs typeface="Zar" pitchFamily="2" charset="-78"/>
            </a:endParaRPr>
          </a:p>
        </p:txBody>
      </p:sp>
      <p:sp>
        <p:nvSpPr>
          <p:cNvPr id="70669" name="Text Box 16"/>
          <p:cNvSpPr txBox="1">
            <a:spLocks noChangeArrowheads="1"/>
          </p:cNvSpPr>
          <p:nvPr/>
        </p:nvSpPr>
        <p:spPr bwMode="auto">
          <a:xfrm>
            <a:off x="762000" y="58674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Terrain&gt;Contours Utilities&gt;Digitize Contours&gt;</a:t>
            </a:r>
            <a:r>
              <a:rPr lang="fa-IR" b="1">
                <a:solidFill>
                  <a:srgbClr val="FF3300"/>
                </a:solidFill>
                <a:cs typeface="Zar" pitchFamily="2" charset="-78"/>
              </a:rPr>
              <a:t>ارتفاع شروع</a:t>
            </a:r>
            <a:r>
              <a:rPr lang="en-US" b="1">
                <a:sym typeface="Webdings" panose="05030102010509060703" pitchFamily="18" charset="2"/>
              </a:rPr>
              <a:t>┘</a:t>
            </a:r>
            <a:r>
              <a:rPr lang="en-US" b="1">
                <a:solidFill>
                  <a:srgbClr val="FF3300"/>
                </a:solidFill>
                <a:cs typeface="Zar" pitchFamily="2" charset="-78"/>
                <a:sym typeface="Webdings" panose="05030102010509060703" pitchFamily="18" charset="2"/>
              </a:rPr>
              <a:t>&gt;</a:t>
            </a:r>
            <a:r>
              <a:rPr lang="fa-IR" b="1">
                <a:solidFill>
                  <a:srgbClr val="FF3300"/>
                </a:solidFill>
                <a:cs typeface="Zar" pitchFamily="2" charset="-78"/>
                <a:sym typeface="Webdings" panose="05030102010509060703" pitchFamily="18" charset="2"/>
              </a:rPr>
              <a:t>فواصل</a:t>
            </a:r>
            <a:r>
              <a:rPr lang="en-US" b="1">
                <a:solidFill>
                  <a:srgbClr val="FF3300"/>
                </a:solidFill>
                <a:cs typeface="Zar" pitchFamily="2" charset="-78"/>
                <a:sym typeface="Webdings" panose="05030102010509060703" pitchFamily="18" charset="2"/>
              </a:rPr>
              <a:t>&gt;+- </a:t>
            </a:r>
            <a:r>
              <a:rPr lang="fa-IR" b="1">
                <a:solidFill>
                  <a:srgbClr val="FF3300"/>
                </a:solidFill>
                <a:cs typeface="Zar" pitchFamily="2" charset="-78"/>
                <a:sym typeface="Webdings" panose="05030102010509060703" pitchFamily="18" charset="2"/>
              </a:rPr>
              <a:t>ارتفاع</a:t>
            </a:r>
            <a:endParaRPr lang="en-US" b="1">
              <a:solidFill>
                <a:srgbClr val="FF3300"/>
              </a:solidFill>
              <a:cs typeface="Zar" pitchFamily="2" charset="-78"/>
              <a:sym typeface="Webdings" panose="05030102010509060703" pitchFamily="18" charset="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Text Box 4"/>
          <p:cNvSpPr txBox="1">
            <a:spLocks noChangeArrowheads="1"/>
          </p:cNvSpPr>
          <p:nvPr/>
        </p:nvSpPr>
        <p:spPr bwMode="auto">
          <a:xfrm>
            <a:off x="1447800" y="9906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21-8-تغيير ارتفاع خطوط تراز بر اساس نام لايه</a:t>
            </a:r>
            <a:endParaRPr lang="en-US" sz="2400" b="1">
              <a:latin typeface="Arial" charset="0"/>
              <a:cs typeface="Zar" pitchFamily="2" charset="-78"/>
            </a:endParaRPr>
          </a:p>
        </p:txBody>
      </p:sp>
      <p:sp>
        <p:nvSpPr>
          <p:cNvPr id="71683" name="Text Box 5"/>
          <p:cNvSpPr txBox="1">
            <a:spLocks noChangeArrowheads="1"/>
          </p:cNvSpPr>
          <p:nvPr/>
        </p:nvSpPr>
        <p:spPr bwMode="auto">
          <a:xfrm>
            <a:off x="762000" y="1600200"/>
            <a:ext cx="800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Terrain&gt;Contours Utilities&gt;Edit Elelvation By layer&gt;</a:t>
            </a:r>
            <a:r>
              <a:rPr lang="fa-IR" b="1">
                <a:solidFill>
                  <a:srgbClr val="FF3300"/>
                </a:solidFill>
                <a:cs typeface="Zar" pitchFamily="2" charset="-78"/>
              </a:rPr>
              <a:t>ورود ارتفاع شروع</a:t>
            </a:r>
            <a:r>
              <a:rPr lang="en-US" b="1">
                <a:sym typeface="Webdings" panose="05030102010509060703" pitchFamily="18" charset="2"/>
              </a:rPr>
              <a:t>┘</a:t>
            </a:r>
            <a:r>
              <a:rPr lang="en-US" b="1">
                <a:solidFill>
                  <a:srgbClr val="FF3300"/>
                </a:solidFill>
                <a:cs typeface="Zar" pitchFamily="2" charset="-78"/>
                <a:sym typeface="Webdings" panose="05030102010509060703" pitchFamily="18" charset="2"/>
              </a:rPr>
              <a:t>&gt;</a:t>
            </a:r>
            <a:r>
              <a:rPr lang="fa-IR" b="1">
                <a:solidFill>
                  <a:srgbClr val="FF3300"/>
                </a:solidFill>
                <a:cs typeface="Zar" pitchFamily="2" charset="-78"/>
                <a:sym typeface="Webdings" panose="05030102010509060703" pitchFamily="18" charset="2"/>
              </a:rPr>
              <a:t>فواصل</a:t>
            </a:r>
            <a:r>
              <a:rPr lang="en-US" b="1">
                <a:solidFill>
                  <a:srgbClr val="FF3300"/>
                </a:solidFill>
                <a:cs typeface="Zar" pitchFamily="2" charset="-78"/>
                <a:sym typeface="Webdings" panose="05030102010509060703" pitchFamily="18" charset="2"/>
              </a:rPr>
              <a:t>&gt;+- </a:t>
            </a:r>
            <a:r>
              <a:rPr lang="fa-IR" b="1">
                <a:solidFill>
                  <a:srgbClr val="FF3300"/>
                </a:solidFill>
                <a:cs typeface="Zar" pitchFamily="2" charset="-78"/>
                <a:sym typeface="Webdings" panose="05030102010509060703" pitchFamily="18" charset="2"/>
              </a:rPr>
              <a:t>ارتفاع</a:t>
            </a:r>
            <a:endParaRPr lang="en-US" b="1">
              <a:solidFill>
                <a:srgbClr val="FF3300"/>
              </a:solidFill>
              <a:cs typeface="Zar" pitchFamily="2" charset="-78"/>
              <a:sym typeface="Webdings" panose="05030102010509060703" pitchFamily="18" charset="2"/>
            </a:endParaRPr>
          </a:p>
        </p:txBody>
      </p:sp>
      <p:sp>
        <p:nvSpPr>
          <p:cNvPr id="97286" name="Text Box 6"/>
          <p:cNvSpPr txBox="1">
            <a:spLocks noChangeArrowheads="1"/>
          </p:cNvSpPr>
          <p:nvPr/>
        </p:nvSpPr>
        <p:spPr bwMode="auto">
          <a:xfrm>
            <a:off x="1600200" y="20574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22-توليد مقاطع</a:t>
            </a:r>
            <a:endParaRPr lang="en-US" sz="2400" b="1">
              <a:latin typeface="Arial" charset="0"/>
              <a:cs typeface="Zar" pitchFamily="2" charset="-78"/>
            </a:endParaRPr>
          </a:p>
        </p:txBody>
      </p:sp>
      <p:sp>
        <p:nvSpPr>
          <p:cNvPr id="97287" name="Text Box 7"/>
          <p:cNvSpPr txBox="1">
            <a:spLocks noChangeArrowheads="1"/>
          </p:cNvSpPr>
          <p:nvPr/>
        </p:nvSpPr>
        <p:spPr bwMode="auto">
          <a:xfrm>
            <a:off x="1600200" y="2590800"/>
            <a:ext cx="7543800"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400" b="1">
                <a:latin typeface="Arial" charset="0"/>
                <a:cs typeface="Zar" pitchFamily="2" charset="-78"/>
              </a:rPr>
              <a:t>22-1-تنظيمات</a:t>
            </a:r>
            <a:endParaRPr lang="en-US" sz="2400" b="1">
              <a:latin typeface="Arial" charset="0"/>
              <a:cs typeface="Zar" pitchFamily="2" charset="-78"/>
            </a:endParaRPr>
          </a:p>
        </p:txBody>
      </p:sp>
      <p:sp>
        <p:nvSpPr>
          <p:cNvPr id="71686" name="Text Box 8"/>
          <p:cNvSpPr txBox="1">
            <a:spLocks noChangeArrowheads="1"/>
          </p:cNvSpPr>
          <p:nvPr/>
        </p:nvSpPr>
        <p:spPr bwMode="auto">
          <a:xfrm>
            <a:off x="914400" y="2971800"/>
            <a:ext cx="800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cs typeface="Zar" pitchFamily="2" charset="-78"/>
              </a:rPr>
              <a:t>Terrain&gt;Contours Utilities&gt;Edit Elelvation By layer&gt;</a:t>
            </a:r>
            <a:r>
              <a:rPr lang="fa-IR" b="1">
                <a:solidFill>
                  <a:srgbClr val="FF3300"/>
                </a:solidFill>
                <a:cs typeface="Zar" pitchFamily="2" charset="-78"/>
              </a:rPr>
              <a:t>ورود ارتفاع شروع</a:t>
            </a:r>
            <a:r>
              <a:rPr lang="en-US" b="1">
                <a:sym typeface="Webdings" panose="05030102010509060703" pitchFamily="18" charset="2"/>
              </a:rPr>
              <a:t>┘</a:t>
            </a:r>
            <a:r>
              <a:rPr lang="en-US" b="1">
                <a:solidFill>
                  <a:srgbClr val="FF3300"/>
                </a:solidFill>
                <a:cs typeface="Zar" pitchFamily="2" charset="-78"/>
                <a:sym typeface="Webdings" panose="05030102010509060703" pitchFamily="18" charset="2"/>
              </a:rPr>
              <a:t>&gt;</a:t>
            </a:r>
            <a:r>
              <a:rPr lang="fa-IR" b="1">
                <a:solidFill>
                  <a:srgbClr val="FF3300"/>
                </a:solidFill>
                <a:cs typeface="Zar" pitchFamily="2" charset="-78"/>
                <a:sym typeface="Webdings" panose="05030102010509060703" pitchFamily="18" charset="2"/>
              </a:rPr>
              <a:t>فواصل</a:t>
            </a:r>
            <a:r>
              <a:rPr lang="en-US" b="1">
                <a:solidFill>
                  <a:srgbClr val="FF3300"/>
                </a:solidFill>
                <a:cs typeface="Zar" pitchFamily="2" charset="-78"/>
                <a:sym typeface="Webdings" panose="05030102010509060703" pitchFamily="18" charset="2"/>
              </a:rPr>
              <a:t>&gt;+- </a:t>
            </a:r>
            <a:r>
              <a:rPr lang="fa-IR" b="1">
                <a:solidFill>
                  <a:srgbClr val="FF3300"/>
                </a:solidFill>
                <a:cs typeface="Zar" pitchFamily="2" charset="-78"/>
                <a:sym typeface="Webdings" panose="05030102010509060703" pitchFamily="18" charset="2"/>
              </a:rPr>
              <a:t>ارتفاع</a:t>
            </a:r>
            <a:endParaRPr lang="en-US" b="1">
              <a:solidFill>
                <a:srgbClr val="FF3300"/>
              </a:solidFill>
              <a:cs typeface="Zar" pitchFamily="2" charset="-78"/>
              <a:sym typeface="Webdings" panose="05030102010509060703" pitchFamily="18" charset="2"/>
            </a:endParaRPr>
          </a:p>
        </p:txBody>
      </p:sp>
      <p:sp>
        <p:nvSpPr>
          <p:cNvPr id="71687" name="TextBox 8"/>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2"/>
              </a:rPr>
              <a:t>www.parstraffic.com</a:t>
            </a:r>
            <a:endParaRPr lang="en-US" b="1">
              <a:solidFill>
                <a:srgbClr val="FF0000"/>
              </a:solidFill>
            </a:endParaRPr>
          </a:p>
          <a:p>
            <a:pPr eaLnBrk="1" hangingPunct="1"/>
            <a:r>
              <a:rPr lang="en-US" b="1">
                <a:solidFill>
                  <a:srgbClr val="FF0000"/>
                </a:solidFill>
                <a:hlinkClick r:id="rId3"/>
              </a:rPr>
              <a:t>www.parstraffic.ir</a:t>
            </a:r>
            <a:endParaRPr lang="en-US" b="1">
              <a:solidFill>
                <a:srgbClr val="FF0000"/>
              </a:solidFill>
            </a:endParaRPr>
          </a:p>
          <a:p>
            <a:pPr eaLnBrk="1" hangingPunct="1"/>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905000" y="1676400"/>
            <a:ext cx="617220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sz="6600" b="1">
                <a:solidFill>
                  <a:srgbClr val="FF3300"/>
                </a:solidFill>
                <a:cs typeface="Zar" pitchFamily="2" charset="-78"/>
              </a:rPr>
              <a:t>بخش سوم</a:t>
            </a:r>
          </a:p>
          <a:p>
            <a:pPr algn="ctr" eaLnBrk="1" hangingPunct="1">
              <a:spcBef>
                <a:spcPct val="50000"/>
              </a:spcBef>
            </a:pPr>
            <a:r>
              <a:rPr lang="fa-IR" sz="6600" b="1">
                <a:cs typeface="Zar" pitchFamily="2" charset="-78"/>
              </a:rPr>
              <a:t> فرمانهاي ترسيماتي</a:t>
            </a:r>
            <a:endParaRPr lang="en-US" sz="6600" b="1">
              <a:cs typeface="Zar" pitchFamily="2" charset="-78"/>
            </a:endParaRPr>
          </a:p>
        </p:txBody>
      </p:sp>
      <p:sp>
        <p:nvSpPr>
          <p:cNvPr id="72707" name="TextBox 4"/>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2"/>
              </a:rPr>
              <a:t>www.parstraffic.com</a:t>
            </a:r>
            <a:endParaRPr lang="en-US" b="1">
              <a:solidFill>
                <a:srgbClr val="FF0000"/>
              </a:solidFill>
            </a:endParaRPr>
          </a:p>
          <a:p>
            <a:pPr eaLnBrk="1" hangingPunct="1"/>
            <a:r>
              <a:rPr lang="en-US" b="1">
                <a:solidFill>
                  <a:srgbClr val="FF0000"/>
                </a:solidFill>
                <a:hlinkClick r:id="rId3"/>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ph type="title"/>
          </p:nvPr>
        </p:nvSpPr>
        <p:spPr bwMode="auto">
          <a:xfrm>
            <a:off x="4114800" y="685800"/>
            <a:ext cx="47244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fa-IR" sz="3200" smtClean="0"/>
              <a:t>تنظيمات ترسيم نقاط</a:t>
            </a:r>
            <a:endParaRPr lang="en-US" sz="3200" smtClean="0"/>
          </a:p>
        </p:txBody>
      </p:sp>
      <p:sp>
        <p:nvSpPr>
          <p:cNvPr id="7172" name="Text Box 4"/>
          <p:cNvSpPr txBox="1">
            <a:spLocks noChangeArrowheads="1"/>
          </p:cNvSpPr>
          <p:nvPr/>
        </p:nvSpPr>
        <p:spPr bwMode="auto">
          <a:xfrm>
            <a:off x="838200" y="1295400"/>
            <a:ext cx="4038600" cy="366713"/>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solidFill>
                  <a:srgbClr val="FF3300"/>
                </a:solidFill>
                <a:latin typeface="Arial" charset="0"/>
                <a:cs typeface="Zar" pitchFamily="2" charset="-78"/>
              </a:rPr>
              <a:t>Points&gt;Point Setting&gt; </a:t>
            </a:r>
            <a:r>
              <a:rPr lang="fa-IR" b="1">
                <a:solidFill>
                  <a:srgbClr val="FF3300"/>
                </a:solidFill>
                <a:latin typeface="Arial" charset="0"/>
                <a:cs typeface="Zar" pitchFamily="2" charset="-78"/>
              </a:rPr>
              <a:t>پنجره تنظيمات</a:t>
            </a:r>
            <a:endParaRPr lang="en-US" b="1">
              <a:solidFill>
                <a:srgbClr val="FF3300"/>
              </a:solidFill>
              <a:latin typeface="Arial" charset="0"/>
              <a:cs typeface="Zar" pitchFamily="2" charset="-78"/>
            </a:endParaRPr>
          </a:p>
        </p:txBody>
      </p:sp>
      <p:sp>
        <p:nvSpPr>
          <p:cNvPr id="7173" name="Text Box 5"/>
          <p:cNvSpPr txBox="1">
            <a:spLocks noChangeArrowheads="1"/>
          </p:cNvSpPr>
          <p:nvPr/>
        </p:nvSpPr>
        <p:spPr bwMode="auto">
          <a:xfrm>
            <a:off x="304800" y="2438400"/>
            <a:ext cx="8534400" cy="915988"/>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الف- </a:t>
            </a:r>
            <a:r>
              <a:rPr lang="en-US" b="1">
                <a:solidFill>
                  <a:srgbClr val="FF3300"/>
                </a:solidFill>
                <a:latin typeface="Arial" charset="0"/>
                <a:cs typeface="Zar" pitchFamily="2" charset="-78"/>
              </a:rPr>
              <a:t>Create</a:t>
            </a:r>
            <a:r>
              <a:rPr lang="fa-IR" b="1">
                <a:latin typeface="Arial" charset="0"/>
                <a:cs typeface="Zar" pitchFamily="2" charset="-78"/>
              </a:rPr>
              <a:t>: تنظيمات ايجاد شده در پايگاه داده اي را در بر مي گيرد. در اين تب چگونگي شماره گزاري نقاط بطور دستي يا اتوماتيك، روش ورود ارتفاع (</a:t>
            </a:r>
            <a:r>
              <a:rPr lang="en-US" b="1">
                <a:latin typeface="Arial" charset="0"/>
                <a:cs typeface="Zar" pitchFamily="2" charset="-78"/>
              </a:rPr>
              <a:t>Elevation</a:t>
            </a:r>
            <a:r>
              <a:rPr lang="fa-IR" b="1">
                <a:latin typeface="Arial" charset="0"/>
                <a:cs typeface="Zar" pitchFamily="2" charset="-78"/>
              </a:rPr>
              <a:t>) نقطه و روش ورود دستي يا اتوماتيك يا هيچ كدام  انجام مي شود.</a:t>
            </a:r>
            <a:endParaRPr lang="en-US" b="1">
              <a:latin typeface="Arial" charset="0"/>
              <a:cs typeface="Zar" pitchFamily="2" charset="-78"/>
            </a:endParaRPr>
          </a:p>
        </p:txBody>
      </p:sp>
      <p:sp>
        <p:nvSpPr>
          <p:cNvPr id="7174" name="Text Box 6"/>
          <p:cNvSpPr txBox="1">
            <a:spLocks noChangeArrowheads="1"/>
          </p:cNvSpPr>
          <p:nvPr/>
        </p:nvSpPr>
        <p:spPr bwMode="auto">
          <a:xfrm>
            <a:off x="4800600" y="1981200"/>
            <a:ext cx="3962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در پنجره تنظيمات چند </a:t>
            </a:r>
            <a:r>
              <a:rPr lang="en-US" b="1">
                <a:latin typeface="Arial" charset="0"/>
                <a:cs typeface="Zar" pitchFamily="2" charset="-78"/>
              </a:rPr>
              <a:t>Tab</a:t>
            </a:r>
            <a:r>
              <a:rPr lang="fa-IR" b="1">
                <a:latin typeface="Arial" charset="0"/>
                <a:cs typeface="Zar" pitchFamily="2" charset="-78"/>
              </a:rPr>
              <a:t> وجود دارد:</a:t>
            </a:r>
            <a:endParaRPr lang="en-US" b="1">
              <a:latin typeface="Arial" charset="0"/>
              <a:cs typeface="Zar" pitchFamily="2" charset="-78"/>
            </a:endParaRPr>
          </a:p>
        </p:txBody>
      </p:sp>
      <p:sp>
        <p:nvSpPr>
          <p:cNvPr id="7175" name="Text Box 7"/>
          <p:cNvSpPr txBox="1">
            <a:spLocks noChangeArrowheads="1"/>
          </p:cNvSpPr>
          <p:nvPr/>
        </p:nvSpPr>
        <p:spPr bwMode="auto">
          <a:xfrm>
            <a:off x="381000" y="3505200"/>
            <a:ext cx="8534400" cy="915988"/>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ب- </a:t>
            </a:r>
            <a:r>
              <a:rPr lang="en-US" b="1">
                <a:solidFill>
                  <a:srgbClr val="FF3300"/>
                </a:solidFill>
                <a:latin typeface="Arial" charset="0"/>
                <a:cs typeface="Zar" pitchFamily="2" charset="-78"/>
              </a:rPr>
              <a:t>Insert</a:t>
            </a:r>
            <a:r>
              <a:rPr lang="fa-IR" b="1">
                <a:latin typeface="Arial" charset="0"/>
                <a:cs typeface="Zar" pitchFamily="2" charset="-78"/>
              </a:rPr>
              <a:t>: اين </a:t>
            </a:r>
            <a:r>
              <a:rPr lang="en-US" b="1">
                <a:latin typeface="Arial" charset="0"/>
                <a:cs typeface="Zar" pitchFamily="2" charset="-78"/>
              </a:rPr>
              <a:t>TAB</a:t>
            </a:r>
            <a:r>
              <a:rPr lang="fa-IR" b="1">
                <a:latin typeface="Arial" charset="0"/>
                <a:cs typeface="Zar" pitchFamily="2" charset="-78"/>
              </a:rPr>
              <a:t> تنظيمات درج نقطه را برعهده دارد. در اين تب شيوه نمايش برچسب (</a:t>
            </a:r>
            <a:r>
              <a:rPr lang="en-US" b="1">
                <a:latin typeface="Arial" charset="0"/>
                <a:cs typeface="Zar" pitchFamily="2" charset="-78"/>
              </a:rPr>
              <a:t>Lablinf, Symbol</a:t>
            </a:r>
            <a:r>
              <a:rPr lang="fa-IR" b="1">
                <a:latin typeface="Arial" charset="0"/>
                <a:cs typeface="Zar" pitchFamily="2" charset="-78"/>
              </a:rPr>
              <a:t>) نقطه درج شده، شيوه دريافت ارتفاع (</a:t>
            </a:r>
            <a:r>
              <a:rPr lang="en-US" b="1">
                <a:latin typeface="Arial" charset="0"/>
                <a:cs typeface="Zar" pitchFamily="2" charset="-78"/>
              </a:rPr>
              <a:t>Insertion Elevaton</a:t>
            </a:r>
            <a:r>
              <a:rPr lang="fa-IR" b="1">
                <a:latin typeface="Arial" charset="0"/>
                <a:cs typeface="Zar" pitchFamily="2" charset="-78"/>
              </a:rPr>
              <a:t>) تنظيم مي شود. دريافت ارتفاع مي تواند بصورت دستي، ثابت ( </a:t>
            </a:r>
            <a:r>
              <a:rPr lang="en-US" b="1">
                <a:latin typeface="Arial" charset="0"/>
                <a:cs typeface="Zar" pitchFamily="2" charset="-78"/>
              </a:rPr>
              <a:t>Fixed</a:t>
            </a:r>
            <a:r>
              <a:rPr lang="fa-IR" b="1">
                <a:latin typeface="Arial" charset="0"/>
                <a:cs typeface="Zar" pitchFamily="2" charset="-78"/>
              </a:rPr>
              <a:t> ) و يا اتوماتيك باشد.</a:t>
            </a:r>
            <a:endParaRPr lang="en-US" b="1">
              <a:latin typeface="Arial" charset="0"/>
              <a:cs typeface="Zar" pitchFamily="2" charset="-78"/>
            </a:endParaRPr>
          </a:p>
        </p:txBody>
      </p:sp>
      <p:sp>
        <p:nvSpPr>
          <p:cNvPr id="7176" name="Text Box 8"/>
          <p:cNvSpPr txBox="1">
            <a:spLocks noChangeArrowheads="1"/>
          </p:cNvSpPr>
          <p:nvPr/>
        </p:nvSpPr>
        <p:spPr bwMode="auto">
          <a:xfrm>
            <a:off x="381000" y="4419600"/>
            <a:ext cx="8534400" cy="915988"/>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پ- </a:t>
            </a:r>
            <a:r>
              <a:rPr lang="en-US" b="1">
                <a:solidFill>
                  <a:srgbClr val="FF3300"/>
                </a:solidFill>
                <a:latin typeface="Arial" charset="0"/>
                <a:cs typeface="Zar" pitchFamily="2" charset="-78"/>
              </a:rPr>
              <a:t>Update</a:t>
            </a:r>
            <a:r>
              <a:rPr lang="fa-IR" b="1">
                <a:latin typeface="Arial" charset="0"/>
                <a:cs typeface="Zar" pitchFamily="2" charset="-78"/>
              </a:rPr>
              <a:t>: اين تنظيم مربوط به دستور جابجائي يا </a:t>
            </a:r>
            <a:r>
              <a:rPr lang="en-US" b="1">
                <a:latin typeface="Arial" charset="0"/>
                <a:cs typeface="Zar" pitchFamily="2" charset="-78"/>
              </a:rPr>
              <a:t>Move</a:t>
            </a:r>
            <a:r>
              <a:rPr lang="fa-IR" b="1">
                <a:latin typeface="Arial" charset="0"/>
                <a:cs typeface="Zar" pitchFamily="2" charset="-78"/>
              </a:rPr>
              <a:t> در اتوكد است. اين تب مي توان مشخص كرد كه آيا نقطه مي تواند جابجا شود يا خير. همچنين آيا در صورت جابجا شدن اطلاعات آن در پايگاه اطلاعاتي بروز شود يا نه.</a:t>
            </a:r>
            <a:endParaRPr lang="en-US" b="1">
              <a:latin typeface="Arial" charset="0"/>
              <a:cs typeface="Zar" pitchFamily="2" charset="-78"/>
            </a:endParaRPr>
          </a:p>
        </p:txBody>
      </p:sp>
      <p:sp>
        <p:nvSpPr>
          <p:cNvPr id="7177" name="Text Box 9"/>
          <p:cNvSpPr txBox="1">
            <a:spLocks noChangeArrowheads="1"/>
          </p:cNvSpPr>
          <p:nvPr/>
        </p:nvSpPr>
        <p:spPr bwMode="auto">
          <a:xfrm>
            <a:off x="381000" y="5486400"/>
            <a:ext cx="8534400" cy="1328738"/>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ت- </a:t>
            </a:r>
            <a:r>
              <a:rPr lang="en-US" b="1">
                <a:solidFill>
                  <a:srgbClr val="FF3300"/>
                </a:solidFill>
                <a:latin typeface="Arial" charset="0"/>
                <a:cs typeface="Zar" pitchFamily="2" charset="-78"/>
              </a:rPr>
              <a:t>Coords</a:t>
            </a:r>
            <a:r>
              <a:rPr lang="fa-IR" b="1">
                <a:latin typeface="Arial" charset="0"/>
                <a:cs typeface="Zar" pitchFamily="2" charset="-78"/>
              </a:rPr>
              <a:t>: مربوط به نحوه نمايش مختصات است. (</a:t>
            </a:r>
            <a:r>
              <a:rPr lang="en-US" b="1">
                <a:latin typeface="Arial" charset="0"/>
                <a:cs typeface="Zar" pitchFamily="2" charset="-78"/>
              </a:rPr>
              <a:t>Northing-Easthing</a:t>
            </a:r>
            <a:r>
              <a:rPr lang="fa-IR" b="1">
                <a:latin typeface="Arial" charset="0"/>
                <a:cs typeface="Zar" pitchFamily="2" charset="-78"/>
              </a:rPr>
              <a:t>: شمال-جنوب، </a:t>
            </a:r>
            <a:r>
              <a:rPr lang="en-US" b="1">
                <a:latin typeface="Arial" charset="0"/>
                <a:cs typeface="Zar" pitchFamily="2" charset="-78"/>
              </a:rPr>
              <a:t>X-Y</a:t>
            </a:r>
            <a:r>
              <a:rPr lang="fa-IR" b="1">
                <a:latin typeface="Arial" charset="0"/>
                <a:cs typeface="Zar" pitchFamily="2" charset="-78"/>
              </a:rPr>
              <a:t>،</a:t>
            </a:r>
            <a:r>
              <a:rPr lang="en-US" b="1">
                <a:latin typeface="Arial" charset="0"/>
                <a:cs typeface="Zar" pitchFamily="2" charset="-78"/>
              </a:rPr>
              <a:t> </a:t>
            </a:r>
            <a:r>
              <a:rPr lang="fa-IR" b="1">
                <a:latin typeface="Arial" charset="0"/>
                <a:cs typeface="Zar" pitchFamily="2" charset="-78"/>
              </a:rPr>
              <a:t> </a:t>
            </a:r>
            <a:r>
              <a:rPr lang="en-US" b="1">
                <a:latin typeface="Arial" charset="0"/>
                <a:cs typeface="Zar" pitchFamily="2" charset="-78"/>
              </a:rPr>
              <a:t>Y-X</a:t>
            </a:r>
            <a:r>
              <a:rPr lang="fa-IR" b="1">
                <a:latin typeface="Arial" charset="0"/>
                <a:cs typeface="Zar" pitchFamily="2" charset="-78"/>
              </a:rPr>
              <a:t>،</a:t>
            </a:r>
            <a:r>
              <a:rPr lang="en-US" b="1">
                <a:latin typeface="Arial" charset="0"/>
                <a:cs typeface="Zar" pitchFamily="2" charset="-78"/>
              </a:rPr>
              <a:t>Easthing-Northing</a:t>
            </a:r>
            <a:r>
              <a:rPr lang="fa-IR" b="1">
                <a:latin typeface="Arial" charset="0"/>
                <a:cs typeface="Zar" pitchFamily="2" charset="-78"/>
              </a:rPr>
              <a:t>).</a:t>
            </a:r>
          </a:p>
          <a:p>
            <a:pPr algn="r" rtl="1">
              <a:spcBef>
                <a:spcPct val="50000"/>
              </a:spcBef>
              <a:defRPr/>
            </a:pPr>
            <a:r>
              <a:rPr lang="fa-IR" b="1">
                <a:latin typeface="Arial" charset="0"/>
                <a:cs typeface="Zar" pitchFamily="2" charset="-78"/>
              </a:rPr>
              <a:t>تيك زدن گزينه </a:t>
            </a:r>
            <a:r>
              <a:rPr lang="en-US" b="1">
                <a:latin typeface="Arial" charset="0"/>
                <a:cs typeface="Zar" pitchFamily="2" charset="-78"/>
              </a:rPr>
              <a:t>Echo Coordinates on Command line</a:t>
            </a:r>
            <a:r>
              <a:rPr lang="fa-IR" b="1">
                <a:latin typeface="Arial" charset="0"/>
                <a:cs typeface="Zar" pitchFamily="2" charset="-78"/>
              </a:rPr>
              <a:t> نيز به معني نحوه نمايش در خط فرمان است.</a:t>
            </a:r>
            <a:endParaRPr lang="en-US" b="1">
              <a:latin typeface="Arial" charset="0"/>
              <a:cs typeface="Zar" pitchFamily="2" charset="-7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381000" y="1143000"/>
            <a:ext cx="8534400" cy="64135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ت- </a:t>
            </a:r>
            <a:r>
              <a:rPr lang="en-US" b="1">
                <a:solidFill>
                  <a:srgbClr val="FF3300"/>
                </a:solidFill>
                <a:latin typeface="Arial" charset="0"/>
                <a:cs typeface="Zar" pitchFamily="2" charset="-78"/>
              </a:rPr>
              <a:t>Coords</a:t>
            </a:r>
            <a:r>
              <a:rPr lang="fa-IR" b="1">
                <a:latin typeface="Arial" charset="0"/>
                <a:cs typeface="Zar" pitchFamily="2" charset="-78"/>
              </a:rPr>
              <a:t>: مربوط به نحوه نمايش مختصات است. (</a:t>
            </a:r>
            <a:r>
              <a:rPr lang="en-US" b="1">
                <a:latin typeface="Arial" charset="0"/>
                <a:cs typeface="Zar" pitchFamily="2" charset="-78"/>
              </a:rPr>
              <a:t>Northing-Easthing</a:t>
            </a:r>
            <a:r>
              <a:rPr lang="fa-IR" b="1">
                <a:latin typeface="Arial" charset="0"/>
                <a:cs typeface="Zar" pitchFamily="2" charset="-78"/>
              </a:rPr>
              <a:t>: شمال-جنوب، </a:t>
            </a:r>
            <a:r>
              <a:rPr lang="en-US" b="1">
                <a:latin typeface="Arial" charset="0"/>
                <a:cs typeface="Zar" pitchFamily="2" charset="-78"/>
              </a:rPr>
              <a:t>X-Y</a:t>
            </a:r>
            <a:r>
              <a:rPr lang="fa-IR" b="1">
                <a:latin typeface="Arial" charset="0"/>
                <a:cs typeface="Zar" pitchFamily="2" charset="-78"/>
              </a:rPr>
              <a:t>،</a:t>
            </a:r>
            <a:r>
              <a:rPr lang="en-US" b="1">
                <a:latin typeface="Arial" charset="0"/>
                <a:cs typeface="Zar" pitchFamily="2" charset="-78"/>
              </a:rPr>
              <a:t> </a:t>
            </a:r>
            <a:r>
              <a:rPr lang="fa-IR" b="1">
                <a:latin typeface="Arial" charset="0"/>
                <a:cs typeface="Zar" pitchFamily="2" charset="-78"/>
              </a:rPr>
              <a:t> </a:t>
            </a:r>
            <a:r>
              <a:rPr lang="en-US" b="1">
                <a:latin typeface="Arial" charset="0"/>
                <a:cs typeface="Zar" pitchFamily="2" charset="-78"/>
              </a:rPr>
              <a:t>Y-X</a:t>
            </a:r>
            <a:r>
              <a:rPr lang="fa-IR" b="1">
                <a:latin typeface="Arial" charset="0"/>
                <a:cs typeface="Zar" pitchFamily="2" charset="-78"/>
              </a:rPr>
              <a:t>،</a:t>
            </a:r>
            <a:r>
              <a:rPr lang="en-US" b="1">
                <a:latin typeface="Arial" charset="0"/>
                <a:cs typeface="Zar" pitchFamily="2" charset="-78"/>
              </a:rPr>
              <a:t>Easthing-Northing</a:t>
            </a:r>
            <a:r>
              <a:rPr lang="fa-IR" b="1">
                <a:latin typeface="Arial" charset="0"/>
                <a:cs typeface="Zar" pitchFamily="2" charset="-78"/>
              </a:rPr>
              <a:t>).</a:t>
            </a:r>
            <a:endParaRPr lang="en-US" b="1">
              <a:latin typeface="Arial" charset="0"/>
              <a:cs typeface="Zar" pitchFamily="2" charset="-78"/>
            </a:endParaRPr>
          </a:p>
        </p:txBody>
      </p:sp>
      <p:sp>
        <p:nvSpPr>
          <p:cNvPr id="8197" name="Text Box 5"/>
          <p:cNvSpPr txBox="1">
            <a:spLocks noChangeArrowheads="1"/>
          </p:cNvSpPr>
          <p:nvPr/>
        </p:nvSpPr>
        <p:spPr bwMode="auto">
          <a:xfrm>
            <a:off x="381000" y="2286000"/>
            <a:ext cx="8534400" cy="64135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ث- </a:t>
            </a:r>
            <a:r>
              <a:rPr lang="en-US" b="1">
                <a:solidFill>
                  <a:srgbClr val="FF3300"/>
                </a:solidFill>
                <a:latin typeface="Arial" charset="0"/>
                <a:cs typeface="Zar" pitchFamily="2" charset="-78"/>
              </a:rPr>
              <a:t>Distribution Key</a:t>
            </a:r>
            <a:r>
              <a:rPr lang="fa-IR" b="1">
                <a:latin typeface="Arial" charset="0"/>
                <a:cs typeface="Zar" pitchFamily="2" charset="-78"/>
              </a:rPr>
              <a:t>: تنظيمات توضيحي برچسبها و سبكها در اين بخش كنترل مي شوند. حالت پيش فرض (مرتب شدن صعودي و جستجو در بانك) را بپذيريد.</a:t>
            </a:r>
            <a:endParaRPr lang="en-US" b="1">
              <a:latin typeface="Arial" charset="0"/>
              <a:cs typeface="Zar" pitchFamily="2" charset="-78"/>
            </a:endParaRPr>
          </a:p>
        </p:txBody>
      </p:sp>
      <p:sp>
        <p:nvSpPr>
          <p:cNvPr id="8198" name="Text Box 6"/>
          <p:cNvSpPr txBox="1">
            <a:spLocks noChangeArrowheads="1"/>
          </p:cNvSpPr>
          <p:nvPr/>
        </p:nvSpPr>
        <p:spPr bwMode="auto">
          <a:xfrm>
            <a:off x="381000" y="3352800"/>
            <a:ext cx="8534400" cy="915988"/>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ج- </a:t>
            </a:r>
            <a:r>
              <a:rPr lang="en-US" b="1">
                <a:solidFill>
                  <a:srgbClr val="FF3300"/>
                </a:solidFill>
                <a:latin typeface="Arial" charset="0"/>
                <a:cs typeface="Zar" pitchFamily="2" charset="-78"/>
              </a:rPr>
              <a:t>Marke</a:t>
            </a:r>
            <a:r>
              <a:rPr lang="fa-IR" b="1">
                <a:latin typeface="Arial" charset="0"/>
                <a:cs typeface="Zar" pitchFamily="2" charset="-78"/>
              </a:rPr>
              <a:t>: اين تب براي تنظيمات نشانه يا آيكون نقاط استفاده مي شود. در اين تب همچنين امكان تنظيم اندازه آيكون هم وجود دارد. گزينه </a:t>
            </a:r>
            <a:r>
              <a:rPr lang="en-US" b="1">
                <a:latin typeface="Arial" charset="0"/>
                <a:cs typeface="Zar" pitchFamily="2" charset="-78"/>
              </a:rPr>
              <a:t>Align Marker with text rotation</a:t>
            </a:r>
            <a:r>
              <a:rPr lang="fa-IR" b="1">
                <a:latin typeface="Arial" charset="0"/>
                <a:cs typeface="Zar" pitchFamily="2" charset="-78"/>
              </a:rPr>
              <a:t> براي چرحش نشانه همراه متن استفاده مي شود.</a:t>
            </a:r>
            <a:endParaRPr lang="en-US" b="1">
              <a:latin typeface="Arial" charset="0"/>
              <a:cs typeface="Zar" pitchFamily="2" charset="-78"/>
            </a:endParaRPr>
          </a:p>
        </p:txBody>
      </p:sp>
      <p:sp>
        <p:nvSpPr>
          <p:cNvPr id="8199" name="Text Box 7"/>
          <p:cNvSpPr txBox="1">
            <a:spLocks noChangeArrowheads="1"/>
          </p:cNvSpPr>
          <p:nvPr/>
        </p:nvSpPr>
        <p:spPr bwMode="auto">
          <a:xfrm>
            <a:off x="381000" y="4648200"/>
            <a:ext cx="8534400" cy="64135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د- </a:t>
            </a:r>
            <a:r>
              <a:rPr lang="en-US" b="1">
                <a:solidFill>
                  <a:srgbClr val="FF3300"/>
                </a:solidFill>
                <a:latin typeface="Arial" charset="0"/>
                <a:cs typeface="Zar" pitchFamily="2" charset="-78"/>
              </a:rPr>
              <a:t>Text</a:t>
            </a:r>
            <a:r>
              <a:rPr lang="fa-IR" b="1">
                <a:latin typeface="Arial" charset="0"/>
                <a:cs typeface="Zar" pitchFamily="2" charset="-78"/>
              </a:rPr>
              <a:t>: در اين تب رنگ متون( شامل اعداد، ارتفاع و توضيحات) اندازه، زاويه چرخش و </a:t>
            </a:r>
            <a:r>
              <a:rPr lang="en-US" b="1">
                <a:latin typeface="Arial" charset="0"/>
                <a:cs typeface="Zar" pitchFamily="2" charset="-78"/>
              </a:rPr>
              <a:t>Style</a:t>
            </a:r>
            <a:r>
              <a:rPr lang="fa-IR" b="1">
                <a:latin typeface="Arial" charset="0"/>
                <a:cs typeface="Zar" pitchFamily="2" charset="-78"/>
              </a:rPr>
              <a:t> (سبك متن) قابل تنظيم است.</a:t>
            </a:r>
            <a:endParaRPr lang="en-US" b="1">
              <a:latin typeface="Arial" charset="0"/>
              <a:cs typeface="Zar" pitchFamily="2" charset="-78"/>
            </a:endParaRPr>
          </a:p>
        </p:txBody>
      </p:sp>
      <p:sp>
        <p:nvSpPr>
          <p:cNvPr id="8200" name="Text Box 8"/>
          <p:cNvSpPr txBox="1">
            <a:spLocks noChangeArrowheads="1"/>
          </p:cNvSpPr>
          <p:nvPr/>
        </p:nvSpPr>
        <p:spPr bwMode="auto">
          <a:xfrm>
            <a:off x="381000" y="5562600"/>
            <a:ext cx="8534400" cy="915988"/>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ذ- </a:t>
            </a:r>
            <a:r>
              <a:rPr lang="en-US" b="1">
                <a:solidFill>
                  <a:srgbClr val="FF3300"/>
                </a:solidFill>
                <a:latin typeface="Arial" charset="0"/>
                <a:cs typeface="Zar" pitchFamily="2" charset="-78"/>
              </a:rPr>
              <a:t>Preference</a:t>
            </a:r>
            <a:r>
              <a:rPr lang="fa-IR" b="1">
                <a:latin typeface="Arial" charset="0"/>
                <a:cs typeface="Zar" pitchFamily="2" charset="-78"/>
              </a:rPr>
              <a:t>: اولويت هاي تنظيم شده براي هر كاربر شامل اازه ورود ليست و گروه نقطه از خط فرمان، مرتب كردن پس از حذف و ترسيم دوباره بعد از </a:t>
            </a:r>
            <a:r>
              <a:rPr lang="en-US" b="1">
                <a:latin typeface="Arial" charset="0"/>
                <a:cs typeface="Zar" pitchFamily="2" charset="-78"/>
              </a:rPr>
              <a:t>Zoom</a:t>
            </a:r>
            <a:r>
              <a:rPr lang="fa-IR" b="1">
                <a:latin typeface="Arial" charset="0"/>
                <a:cs typeface="Zar" pitchFamily="2" charset="-78"/>
              </a:rPr>
              <a:t> در اين پنجره انجام مي شود. بهتر است پيش فرضها را قبول كنيد. </a:t>
            </a:r>
            <a:endParaRPr lang="en-US" b="1">
              <a:latin typeface="Arial" charset="0"/>
              <a:cs typeface="Zar" pitchFamily="2" charset="-7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81000" y="762000"/>
            <a:ext cx="8534400" cy="579438"/>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3200" b="1">
                <a:latin typeface="Arial" charset="0"/>
                <a:cs typeface="Zar" pitchFamily="2" charset="-78"/>
              </a:rPr>
              <a:t>2- مديريت نقطه ها</a:t>
            </a:r>
            <a:endParaRPr lang="en-US" sz="3200" b="1">
              <a:latin typeface="Arial" charset="0"/>
              <a:cs typeface="Zar" pitchFamily="2" charset="-78"/>
            </a:endParaRPr>
          </a:p>
        </p:txBody>
      </p:sp>
      <p:sp>
        <p:nvSpPr>
          <p:cNvPr id="11267" name="Text Box 3"/>
          <p:cNvSpPr txBox="1">
            <a:spLocks noChangeArrowheads="1"/>
          </p:cNvSpPr>
          <p:nvPr/>
        </p:nvSpPr>
        <p:spPr bwMode="auto">
          <a:xfrm>
            <a:off x="304800" y="1371600"/>
            <a:ext cx="8534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الف- مديريت نقطه ها در اين نرم افزار شامل مديريت پايگاه داده، مختصات و گروه هاست.</a:t>
            </a:r>
            <a:endParaRPr lang="en-US" b="1">
              <a:latin typeface="Arial" charset="0"/>
              <a:cs typeface="Zar" pitchFamily="2" charset="-78"/>
            </a:endParaRPr>
          </a:p>
        </p:txBody>
      </p:sp>
      <p:sp>
        <p:nvSpPr>
          <p:cNvPr id="11268" name="Text Box 4"/>
          <p:cNvSpPr txBox="1">
            <a:spLocks noChangeArrowheads="1"/>
          </p:cNvSpPr>
          <p:nvPr/>
        </p:nvSpPr>
        <p:spPr bwMode="auto">
          <a:xfrm>
            <a:off x="381000" y="1905000"/>
            <a:ext cx="8534400" cy="64135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2-1- </a:t>
            </a:r>
            <a:r>
              <a:rPr lang="fa-IR" b="1">
                <a:solidFill>
                  <a:srgbClr val="FF3300"/>
                </a:solidFill>
                <a:latin typeface="Arial" charset="0"/>
                <a:cs typeface="Zar" pitchFamily="2" charset="-78"/>
              </a:rPr>
              <a:t>ايجاد گروه نقاط از تعداي نقطه</a:t>
            </a:r>
            <a:r>
              <a:rPr lang="fa-IR" b="1">
                <a:latin typeface="Arial" charset="0"/>
                <a:cs typeface="Zar" pitchFamily="2" charset="-78"/>
              </a:rPr>
              <a:t>: معمولاً در دنياي واقعي صرفاً مي توانيم اطلاعات را بصورت نقطه اي برداشت كنيم. براي تعريف يك گروه نقطه از روش زير استفاده مي شود: </a:t>
            </a:r>
            <a:endParaRPr lang="en-US" b="1">
              <a:latin typeface="Arial" charset="0"/>
              <a:cs typeface="Zar" pitchFamily="2" charset="-78"/>
            </a:endParaRPr>
          </a:p>
        </p:txBody>
      </p:sp>
      <p:sp>
        <p:nvSpPr>
          <p:cNvPr id="11269" name="Text Box 5"/>
          <p:cNvSpPr txBox="1">
            <a:spLocks noChangeArrowheads="1"/>
          </p:cNvSpPr>
          <p:nvPr/>
        </p:nvSpPr>
        <p:spPr bwMode="auto">
          <a:xfrm>
            <a:off x="914400" y="2667000"/>
            <a:ext cx="7848600" cy="641350"/>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solidFill>
                  <a:srgbClr val="FF3300"/>
                </a:solidFill>
                <a:latin typeface="Arial" charset="0"/>
                <a:cs typeface="Zar" pitchFamily="2" charset="-78"/>
              </a:rPr>
              <a:t>Points&gt;Point Management&gt;Point Group Manager&gt; </a:t>
            </a:r>
            <a:r>
              <a:rPr lang="fa-IR" b="1">
                <a:solidFill>
                  <a:srgbClr val="FF3300"/>
                </a:solidFill>
                <a:latin typeface="Arial" charset="0"/>
                <a:cs typeface="Zar" pitchFamily="2" charset="-78"/>
              </a:rPr>
              <a:t>پنجره مديريت گروهي نقاط</a:t>
            </a:r>
            <a:r>
              <a:rPr lang="en-US" b="1">
                <a:solidFill>
                  <a:srgbClr val="FF3300"/>
                </a:solidFill>
                <a:latin typeface="Arial" charset="0"/>
                <a:cs typeface="Zar" pitchFamily="2" charset="-78"/>
              </a:rPr>
              <a:t>&gt;Manager&gt;Create Point Group&gt;</a:t>
            </a:r>
            <a:r>
              <a:rPr lang="fa-IR" b="1">
                <a:solidFill>
                  <a:srgbClr val="FF3300"/>
                </a:solidFill>
                <a:latin typeface="Arial" charset="0"/>
                <a:cs typeface="Zar" pitchFamily="2" charset="-78"/>
              </a:rPr>
              <a:t>ورود نام گروه</a:t>
            </a:r>
            <a:r>
              <a:rPr lang="en-US" b="1">
                <a:solidFill>
                  <a:srgbClr val="FF3300"/>
                </a:solidFill>
                <a:latin typeface="Arial" charset="0"/>
                <a:cs typeface="Zar" pitchFamily="2" charset="-78"/>
              </a:rPr>
              <a:t>&gt;Edit List(</a:t>
            </a:r>
            <a:r>
              <a:rPr lang="fa-IR" b="1">
                <a:solidFill>
                  <a:srgbClr val="FF3300"/>
                </a:solidFill>
                <a:latin typeface="Arial" charset="0"/>
                <a:cs typeface="Zar" pitchFamily="2" charset="-78"/>
              </a:rPr>
              <a:t>انتخاب نقاط</a:t>
            </a:r>
            <a:r>
              <a:rPr lang="en-US" b="1">
                <a:solidFill>
                  <a:srgbClr val="FF3300"/>
                </a:solidFill>
                <a:latin typeface="Arial" charset="0"/>
                <a:cs typeface="Zar" pitchFamily="2" charset="-78"/>
              </a:rPr>
              <a:t>)&gt;Ok</a:t>
            </a:r>
          </a:p>
        </p:txBody>
      </p:sp>
      <p:sp>
        <p:nvSpPr>
          <p:cNvPr id="11270" name="Text Box 6"/>
          <p:cNvSpPr txBox="1">
            <a:spLocks noChangeArrowheads="1"/>
          </p:cNvSpPr>
          <p:nvPr/>
        </p:nvSpPr>
        <p:spPr bwMode="auto">
          <a:xfrm>
            <a:off x="304800" y="3352800"/>
            <a:ext cx="8686800" cy="1190625"/>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solidFill>
                  <a:srgbClr val="FF3300"/>
                </a:solidFill>
                <a:latin typeface="Arial" charset="0"/>
                <a:cs typeface="Zar" pitchFamily="2" charset="-78"/>
              </a:rPr>
              <a:t>توضيح</a:t>
            </a:r>
            <a:r>
              <a:rPr lang="fa-IR" b="1">
                <a:latin typeface="Arial" charset="0"/>
                <a:cs typeface="Zar" pitchFamily="2" charset="-78"/>
              </a:rPr>
              <a:t>: در مرحله انتخاب نقاط (</a:t>
            </a:r>
            <a:r>
              <a:rPr lang="en-US" b="1">
                <a:latin typeface="Arial" charset="0"/>
                <a:cs typeface="Zar" pitchFamily="2" charset="-78"/>
              </a:rPr>
              <a:t>edit list</a:t>
            </a:r>
            <a:r>
              <a:rPr lang="fa-IR" b="1">
                <a:latin typeface="Arial" charset="0"/>
                <a:cs typeface="Zar" pitchFamily="2" charset="-78"/>
              </a:rPr>
              <a:t>) مي توان با كليك كردن روي </a:t>
            </a:r>
            <a:r>
              <a:rPr lang="en-US" b="1">
                <a:latin typeface="Arial" charset="0"/>
                <a:cs typeface="Zar" pitchFamily="2" charset="-78"/>
              </a:rPr>
              <a:t>Drawing Selection</a:t>
            </a:r>
            <a:r>
              <a:rPr lang="fa-IR" b="1">
                <a:latin typeface="Arial" charset="0"/>
                <a:cs typeface="Zar" pitchFamily="2" charset="-78"/>
              </a:rPr>
              <a:t> نقاط را از صفحه نمايش انتخاب نمود. مي توان براي كارهاي انتخاب حرفه اي از گزينه </a:t>
            </a:r>
            <a:r>
              <a:rPr lang="en-US" b="1">
                <a:latin typeface="Arial" charset="0"/>
                <a:cs typeface="Zar" pitchFamily="2" charset="-78"/>
              </a:rPr>
              <a:t>Advanced</a:t>
            </a:r>
            <a:r>
              <a:rPr lang="fa-IR" b="1">
                <a:latin typeface="Arial" charset="0"/>
                <a:cs typeface="Zar" pitchFamily="2" charset="-78"/>
              </a:rPr>
              <a:t> هم بهره گرفت. پس از تشكيل گروه نقاط در پنجره </a:t>
            </a:r>
            <a:r>
              <a:rPr lang="en-US" b="1">
                <a:latin typeface="Arial" charset="0"/>
                <a:cs typeface="Zar" pitchFamily="2" charset="-78"/>
              </a:rPr>
              <a:t>Point Group Manager</a:t>
            </a:r>
            <a:r>
              <a:rPr lang="fa-IR" b="1">
                <a:latin typeface="Arial" charset="0"/>
                <a:cs typeface="Zar" pitchFamily="2" charset="-78"/>
              </a:rPr>
              <a:t> با انتخاب </a:t>
            </a:r>
            <a:r>
              <a:rPr lang="en-US" b="1">
                <a:latin typeface="Arial" charset="0"/>
                <a:cs typeface="Zar" pitchFamily="2" charset="-78"/>
              </a:rPr>
              <a:t>Manager&gt;properties</a:t>
            </a:r>
            <a:r>
              <a:rPr lang="fa-IR" b="1">
                <a:latin typeface="Arial" charset="0"/>
                <a:cs typeface="Zar" pitchFamily="2" charset="-78"/>
              </a:rPr>
              <a:t> ميتوان مشخصات نقطه ايجاد شده را ويرايش نمود.</a:t>
            </a:r>
            <a:endParaRPr lang="en-US" b="1">
              <a:latin typeface="Arial" charset="0"/>
              <a:cs typeface="Zar" pitchFamily="2" charset="-78"/>
            </a:endParaRPr>
          </a:p>
        </p:txBody>
      </p:sp>
      <p:sp>
        <p:nvSpPr>
          <p:cNvPr id="11271" name="Text Box 7"/>
          <p:cNvSpPr txBox="1">
            <a:spLocks noChangeArrowheads="1"/>
          </p:cNvSpPr>
          <p:nvPr/>
        </p:nvSpPr>
        <p:spPr bwMode="auto">
          <a:xfrm>
            <a:off x="381000" y="4648200"/>
            <a:ext cx="8534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2-2- </a:t>
            </a:r>
            <a:r>
              <a:rPr lang="fa-IR" b="1">
                <a:solidFill>
                  <a:srgbClr val="FF3300"/>
                </a:solidFill>
                <a:latin typeface="Arial" charset="0"/>
                <a:cs typeface="Zar" pitchFamily="2" charset="-78"/>
              </a:rPr>
              <a:t>ايجاد فايل توضيحي</a:t>
            </a:r>
            <a:r>
              <a:rPr lang="fa-IR" b="1">
                <a:latin typeface="Arial" charset="0"/>
                <a:cs typeface="Zar" pitchFamily="2" charset="-78"/>
              </a:rPr>
              <a:t>: اين بخش مربوط به ايجاد، ويرايش، حذف و چاپ فايلهاي توصفي است. </a:t>
            </a:r>
            <a:endParaRPr lang="en-US" b="1">
              <a:latin typeface="Arial" charset="0"/>
              <a:cs typeface="Zar" pitchFamily="2" charset="-78"/>
            </a:endParaRPr>
          </a:p>
        </p:txBody>
      </p:sp>
      <p:sp>
        <p:nvSpPr>
          <p:cNvPr id="11272" name="Text Box 8"/>
          <p:cNvSpPr txBox="1">
            <a:spLocks noChangeArrowheads="1"/>
          </p:cNvSpPr>
          <p:nvPr/>
        </p:nvSpPr>
        <p:spPr bwMode="auto">
          <a:xfrm>
            <a:off x="609600" y="5181600"/>
            <a:ext cx="8534400" cy="915988"/>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2-3- </a:t>
            </a:r>
            <a:r>
              <a:rPr lang="fa-IR" b="1">
                <a:solidFill>
                  <a:srgbClr val="FF3300"/>
                </a:solidFill>
                <a:latin typeface="Arial" charset="0"/>
                <a:cs typeface="Zar" pitchFamily="2" charset="-78"/>
              </a:rPr>
              <a:t>ايجاد فايل مرجع خارجي(</a:t>
            </a:r>
            <a:r>
              <a:rPr lang="en-US" b="1">
                <a:solidFill>
                  <a:srgbClr val="FF3300"/>
                </a:solidFill>
                <a:latin typeface="Arial" charset="0"/>
                <a:cs typeface="Zar" pitchFamily="2" charset="-78"/>
              </a:rPr>
              <a:t>XDref</a:t>
            </a:r>
            <a:r>
              <a:rPr lang="fa-IR" b="1">
                <a:solidFill>
                  <a:srgbClr val="FF3300"/>
                </a:solidFill>
                <a:latin typeface="Arial" charset="0"/>
                <a:cs typeface="Zar" pitchFamily="2" charset="-78"/>
              </a:rPr>
              <a:t>): </a:t>
            </a:r>
            <a:r>
              <a:rPr lang="fa-IR" b="1">
                <a:latin typeface="Arial" charset="0"/>
                <a:cs typeface="Zar" pitchFamily="2" charset="-78"/>
              </a:rPr>
              <a:t>اتوكدلند در پروژه فايلي ايجاد مي كند كه نام، مختصات، جهت، توضحات و مشخصات نقاط راا در آن ذخيره مي كند. چانچه بخواهيم از يك مرجع داده اي بيروني استفاده كنيم:</a:t>
            </a:r>
            <a:endParaRPr lang="en-US" b="1">
              <a:latin typeface="Arial" charset="0"/>
              <a:cs typeface="Zar" pitchFamily="2" charset="-78"/>
            </a:endParaRPr>
          </a:p>
        </p:txBody>
      </p:sp>
      <p:sp>
        <p:nvSpPr>
          <p:cNvPr id="11273" name="Text Box 9"/>
          <p:cNvSpPr txBox="1">
            <a:spLocks noChangeArrowheads="1"/>
          </p:cNvSpPr>
          <p:nvPr/>
        </p:nvSpPr>
        <p:spPr bwMode="auto">
          <a:xfrm>
            <a:off x="838200" y="6216650"/>
            <a:ext cx="7848600" cy="641350"/>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solidFill>
                  <a:srgbClr val="FF3300"/>
                </a:solidFill>
                <a:latin typeface="Arial" charset="0"/>
                <a:cs typeface="Zar" pitchFamily="2" charset="-78"/>
              </a:rPr>
              <a:t>Points&gt;XDRef Manager&gt;</a:t>
            </a:r>
            <a:r>
              <a:rPr lang="fa-IR" b="1">
                <a:solidFill>
                  <a:srgbClr val="FF3300"/>
                </a:solidFill>
                <a:latin typeface="Arial" charset="0"/>
                <a:cs typeface="Zar" pitchFamily="2" charset="-78"/>
              </a:rPr>
              <a:t>پنجره </a:t>
            </a:r>
            <a:r>
              <a:rPr lang="en-US" b="1">
                <a:solidFill>
                  <a:srgbClr val="FF3300"/>
                </a:solidFill>
                <a:latin typeface="Arial" charset="0"/>
                <a:cs typeface="Zar" pitchFamily="2" charset="-78"/>
              </a:rPr>
              <a:t>XDref&gt;Manager&gt;Create XDRef&gt; </a:t>
            </a:r>
            <a:r>
              <a:rPr lang="fa-IR" b="1">
                <a:solidFill>
                  <a:srgbClr val="FF3300"/>
                </a:solidFill>
                <a:latin typeface="Arial" charset="0"/>
                <a:cs typeface="Zar" pitchFamily="2" charset="-78"/>
              </a:rPr>
              <a:t>ورود نام و مسير بانك اطلاعاتي</a:t>
            </a:r>
            <a:endParaRPr lang="en-US" b="1">
              <a:solidFill>
                <a:srgbClr val="FF3300"/>
              </a:solidFill>
              <a:latin typeface="Arial" charset="0"/>
              <a:cs typeface="Zar" pitchFamily="2" charset="-7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7200" y="685800"/>
            <a:ext cx="8534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2-4- </a:t>
            </a:r>
            <a:r>
              <a:rPr lang="fa-IR" b="1">
                <a:solidFill>
                  <a:srgbClr val="FF3300"/>
                </a:solidFill>
                <a:latin typeface="Arial" charset="0"/>
                <a:cs typeface="Zar" pitchFamily="2" charset="-78"/>
              </a:rPr>
              <a:t>تنظيمات حالت بانك اطلاعاتي</a:t>
            </a:r>
            <a:endParaRPr lang="en-US" b="1">
              <a:latin typeface="Arial" charset="0"/>
              <a:cs typeface="Zar" pitchFamily="2" charset="-78"/>
            </a:endParaRPr>
          </a:p>
        </p:txBody>
      </p:sp>
      <p:sp>
        <p:nvSpPr>
          <p:cNvPr id="10243" name="Text Box 3"/>
          <p:cNvSpPr txBox="1">
            <a:spLocks noChangeArrowheads="1"/>
          </p:cNvSpPr>
          <p:nvPr/>
        </p:nvSpPr>
        <p:spPr bwMode="auto">
          <a:xfrm>
            <a:off x="457200" y="1447800"/>
            <a:ext cx="5029200" cy="366713"/>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Points&gt;Point database Set</a:t>
            </a:r>
            <a:r>
              <a:rPr lang="fa-IR" b="1">
                <a:latin typeface="Arial" charset="0"/>
                <a:cs typeface="Zar" pitchFamily="2" charset="-78"/>
              </a:rPr>
              <a:t> </a:t>
            </a:r>
            <a:r>
              <a:rPr lang="en-US" b="1">
                <a:latin typeface="Arial" charset="0"/>
                <a:cs typeface="Zar" pitchFamily="2" charset="-78"/>
              </a:rPr>
              <a:t>Up&gt;</a:t>
            </a:r>
            <a:r>
              <a:rPr lang="fa-IR" b="1">
                <a:latin typeface="Arial" charset="0"/>
                <a:cs typeface="Zar" pitchFamily="2" charset="-78"/>
              </a:rPr>
              <a:t>انتخاب حالت</a:t>
            </a:r>
            <a:endParaRPr lang="en-US" b="1">
              <a:latin typeface="Arial" charset="0"/>
              <a:cs typeface="Zar" pitchFamily="2" charset="-78"/>
            </a:endParaRPr>
          </a:p>
        </p:txBody>
      </p:sp>
      <p:sp>
        <p:nvSpPr>
          <p:cNvPr id="76804" name="AutoShape 5"/>
          <p:cNvSpPr>
            <a:spLocks/>
          </p:cNvSpPr>
          <p:nvPr/>
        </p:nvSpPr>
        <p:spPr bwMode="auto">
          <a:xfrm>
            <a:off x="6019800" y="1219200"/>
            <a:ext cx="2209800" cy="419100"/>
          </a:xfrm>
          <a:prstGeom prst="accentBorderCallout2">
            <a:avLst>
              <a:gd name="adj1" fmla="val 27273"/>
              <a:gd name="adj2" fmla="val -3449"/>
              <a:gd name="adj3" fmla="val 27273"/>
              <a:gd name="adj4" fmla="val -21407"/>
              <a:gd name="adj5" fmla="val 92801"/>
              <a:gd name="adj6" fmla="val -40014"/>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cs typeface="Zar" pitchFamily="2" charset="-78"/>
              </a:rPr>
              <a:t>Close</a:t>
            </a:r>
            <a:r>
              <a:rPr lang="fa-IR" b="1">
                <a:cs typeface="Zar" pitchFamily="2" charset="-78"/>
              </a:rPr>
              <a:t> غير فعال</a:t>
            </a:r>
            <a:endParaRPr lang="en-US" b="1">
              <a:cs typeface="Zar" pitchFamily="2" charset="-78"/>
            </a:endParaRPr>
          </a:p>
        </p:txBody>
      </p:sp>
      <p:sp>
        <p:nvSpPr>
          <p:cNvPr id="76805" name="AutoShape 6"/>
          <p:cNvSpPr>
            <a:spLocks/>
          </p:cNvSpPr>
          <p:nvPr/>
        </p:nvSpPr>
        <p:spPr bwMode="auto">
          <a:xfrm>
            <a:off x="6019800" y="1752600"/>
            <a:ext cx="2667000" cy="381000"/>
          </a:xfrm>
          <a:prstGeom prst="accentBorderCallout2">
            <a:avLst>
              <a:gd name="adj1" fmla="val 30000"/>
              <a:gd name="adj2" fmla="val -2856"/>
              <a:gd name="adj3" fmla="val 30000"/>
              <a:gd name="adj4" fmla="val -18333"/>
              <a:gd name="adj5" fmla="val -35000"/>
              <a:gd name="adj6" fmla="val -34523"/>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cs typeface="Zar" pitchFamily="2" charset="-78"/>
              </a:rPr>
              <a:t>Open as single User</a:t>
            </a:r>
            <a:r>
              <a:rPr lang="en-US" b="1">
                <a:solidFill>
                  <a:srgbClr val="FF3300"/>
                </a:solidFill>
              </a:rPr>
              <a:t>◄</a:t>
            </a:r>
          </a:p>
        </p:txBody>
      </p:sp>
      <p:sp>
        <p:nvSpPr>
          <p:cNvPr id="76806" name="AutoShape 7"/>
          <p:cNvSpPr>
            <a:spLocks/>
          </p:cNvSpPr>
          <p:nvPr/>
        </p:nvSpPr>
        <p:spPr bwMode="auto">
          <a:xfrm>
            <a:off x="6019800" y="2286000"/>
            <a:ext cx="2667000" cy="381000"/>
          </a:xfrm>
          <a:prstGeom prst="accentBorderCallout2">
            <a:avLst>
              <a:gd name="adj1" fmla="val 30000"/>
              <a:gd name="adj2" fmla="val -2856"/>
              <a:gd name="adj3" fmla="val 30000"/>
              <a:gd name="adj4" fmla="val -17736"/>
              <a:gd name="adj5" fmla="val -160833"/>
              <a:gd name="adj6" fmla="val -33333"/>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cs typeface="Zar" pitchFamily="2" charset="-78"/>
              </a:rPr>
              <a:t>Open as multi User</a:t>
            </a:r>
            <a:endParaRPr lang="en-US" b="1"/>
          </a:p>
        </p:txBody>
      </p:sp>
      <p:sp>
        <p:nvSpPr>
          <p:cNvPr id="10248" name="Text Box 8"/>
          <p:cNvSpPr txBox="1">
            <a:spLocks noChangeArrowheads="1"/>
          </p:cNvSpPr>
          <p:nvPr/>
        </p:nvSpPr>
        <p:spPr bwMode="auto">
          <a:xfrm>
            <a:off x="457200" y="3124200"/>
            <a:ext cx="8534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solidFill>
                  <a:srgbClr val="FF3300"/>
                </a:solidFill>
                <a:latin typeface="Arial" charset="0"/>
                <a:cs typeface="Zar" pitchFamily="2" charset="-78"/>
              </a:rPr>
              <a:t>قفل كردن تعدادي از نقاط</a:t>
            </a:r>
            <a:endParaRPr lang="en-US" b="1">
              <a:solidFill>
                <a:srgbClr val="FF3300"/>
              </a:solidFill>
              <a:latin typeface="Arial" charset="0"/>
              <a:cs typeface="Zar" pitchFamily="2" charset="-78"/>
            </a:endParaRPr>
          </a:p>
        </p:txBody>
      </p:sp>
      <p:sp>
        <p:nvSpPr>
          <p:cNvPr id="10249" name="Text Box 9"/>
          <p:cNvSpPr txBox="1">
            <a:spLocks noChangeArrowheads="1"/>
          </p:cNvSpPr>
          <p:nvPr/>
        </p:nvSpPr>
        <p:spPr bwMode="auto">
          <a:xfrm>
            <a:off x="533400" y="3657600"/>
            <a:ext cx="5029200" cy="366713"/>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Points&gt;Lock/unlock&gt;Lock Points</a:t>
            </a:r>
          </a:p>
        </p:txBody>
      </p:sp>
      <p:sp>
        <p:nvSpPr>
          <p:cNvPr id="10250" name="Text Box 10"/>
          <p:cNvSpPr txBox="1">
            <a:spLocks noChangeArrowheads="1"/>
          </p:cNvSpPr>
          <p:nvPr/>
        </p:nvSpPr>
        <p:spPr bwMode="auto">
          <a:xfrm>
            <a:off x="609600" y="4267200"/>
            <a:ext cx="8534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از اين فرمان براي قفل كردن نقاط بنچ مارك استفاده كنيد.</a:t>
            </a:r>
            <a:endParaRPr lang="en-US" b="1">
              <a:latin typeface="Arial" charset="0"/>
              <a:cs typeface="Zar" pitchFamily="2" charset="-78"/>
            </a:endParaRPr>
          </a:p>
        </p:txBody>
      </p:sp>
      <p:sp>
        <p:nvSpPr>
          <p:cNvPr id="76810" name="TextBox 11"/>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2"/>
              </a:rPr>
              <a:t>www.parstraffic.com</a:t>
            </a:r>
            <a:endParaRPr lang="en-US" b="1">
              <a:solidFill>
                <a:srgbClr val="FF0000"/>
              </a:solidFill>
            </a:endParaRPr>
          </a:p>
          <a:p>
            <a:pPr eaLnBrk="1" hangingPunct="1"/>
            <a:r>
              <a:rPr lang="en-US" b="1">
                <a:solidFill>
                  <a:srgbClr val="FF0000"/>
                </a:solidFill>
                <a:hlinkClick r:id="rId3"/>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971800" y="685800"/>
            <a:ext cx="4419600" cy="579438"/>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3200" b="1">
                <a:latin typeface="Arial" charset="0"/>
                <a:cs typeface="Zar" pitchFamily="2" charset="-78"/>
              </a:rPr>
              <a:t>روشهاي مختف ترسيم نقطه</a:t>
            </a:r>
            <a:endParaRPr lang="en-US" sz="3200" b="1">
              <a:latin typeface="Arial" charset="0"/>
              <a:cs typeface="Zar" pitchFamily="2" charset="-78"/>
            </a:endParaRPr>
          </a:p>
        </p:txBody>
      </p:sp>
      <p:sp>
        <p:nvSpPr>
          <p:cNvPr id="9220" name="Text Box 4"/>
          <p:cNvSpPr txBox="1">
            <a:spLocks noChangeArrowheads="1"/>
          </p:cNvSpPr>
          <p:nvPr/>
        </p:nvSpPr>
        <p:spPr bwMode="auto">
          <a:xfrm>
            <a:off x="5638800" y="1524000"/>
            <a:ext cx="32766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1- ايجاد نقطه به روش دستي</a:t>
            </a:r>
            <a:endParaRPr lang="en-US" b="1">
              <a:latin typeface="Arial" charset="0"/>
              <a:cs typeface="Zar" pitchFamily="2" charset="-78"/>
            </a:endParaRPr>
          </a:p>
        </p:txBody>
      </p:sp>
      <p:sp>
        <p:nvSpPr>
          <p:cNvPr id="9221" name="Text Box 5"/>
          <p:cNvSpPr txBox="1">
            <a:spLocks noChangeArrowheads="1"/>
          </p:cNvSpPr>
          <p:nvPr/>
        </p:nvSpPr>
        <p:spPr bwMode="auto">
          <a:xfrm>
            <a:off x="533400" y="1600200"/>
            <a:ext cx="5029200" cy="366713"/>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Points&gt;create Points&gt;Manual</a:t>
            </a:r>
          </a:p>
        </p:txBody>
      </p:sp>
      <p:sp>
        <p:nvSpPr>
          <p:cNvPr id="9222" name="Text Box 6"/>
          <p:cNvSpPr txBox="1">
            <a:spLocks noChangeArrowheads="1"/>
          </p:cNvSpPr>
          <p:nvPr/>
        </p:nvSpPr>
        <p:spPr bwMode="auto">
          <a:xfrm>
            <a:off x="304800" y="2057400"/>
            <a:ext cx="8458200" cy="915988"/>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اكنون بوسيله كليك كردن در صفحه مختصات يا تايپ مستقيم مختصات در خط فرمان نقطه وارد مي شود. پس از آن </a:t>
            </a:r>
            <a:r>
              <a:rPr lang="en-US" b="1">
                <a:latin typeface="Arial" charset="0"/>
                <a:cs typeface="Zar" pitchFamily="2" charset="-78"/>
              </a:rPr>
              <a:t>Description</a:t>
            </a:r>
            <a:r>
              <a:rPr lang="fa-IR" b="1">
                <a:latin typeface="Arial" charset="0"/>
                <a:cs typeface="Zar" pitchFamily="2" charset="-78"/>
              </a:rPr>
              <a:t> و </a:t>
            </a:r>
            <a:r>
              <a:rPr lang="en-US" b="1">
                <a:latin typeface="Arial" charset="0"/>
                <a:cs typeface="Zar" pitchFamily="2" charset="-78"/>
              </a:rPr>
              <a:t>Elevation</a:t>
            </a:r>
            <a:r>
              <a:rPr lang="fa-IR" b="1">
                <a:latin typeface="Arial" charset="0"/>
                <a:cs typeface="Zar" pitchFamily="2" charset="-78"/>
              </a:rPr>
              <a:t> (توضيحات و ارتفاع) در خواست مي شود كه با تايپ آن در خط فرمان و زدن كليد اينتر وارد مي شوند.</a:t>
            </a:r>
            <a:endParaRPr lang="en-US" b="1">
              <a:latin typeface="Arial" charset="0"/>
              <a:cs typeface="Zar" pitchFamily="2" charset="-78"/>
            </a:endParaRPr>
          </a:p>
        </p:txBody>
      </p:sp>
      <p:sp>
        <p:nvSpPr>
          <p:cNvPr id="9223" name="Text Box 7"/>
          <p:cNvSpPr txBox="1">
            <a:spLocks noChangeArrowheads="1"/>
          </p:cNvSpPr>
          <p:nvPr/>
        </p:nvSpPr>
        <p:spPr bwMode="auto">
          <a:xfrm>
            <a:off x="5181600" y="3124200"/>
            <a:ext cx="38100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2- ايجاد نقطه بطريقه </a:t>
            </a:r>
            <a:r>
              <a:rPr lang="en-US" b="1">
                <a:latin typeface="Arial" charset="0"/>
                <a:cs typeface="Zar" pitchFamily="2" charset="-78"/>
              </a:rPr>
              <a:t>Northing/Easting</a:t>
            </a:r>
          </a:p>
        </p:txBody>
      </p:sp>
      <p:sp>
        <p:nvSpPr>
          <p:cNvPr id="9224" name="Text Box 8"/>
          <p:cNvSpPr txBox="1">
            <a:spLocks noChangeArrowheads="1"/>
          </p:cNvSpPr>
          <p:nvPr/>
        </p:nvSpPr>
        <p:spPr bwMode="auto">
          <a:xfrm>
            <a:off x="457200" y="3505200"/>
            <a:ext cx="84582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تفاوت اين دو روش در درخواست نكردن </a:t>
            </a:r>
            <a:r>
              <a:rPr lang="en-US" b="1">
                <a:latin typeface="Arial" charset="0"/>
                <a:cs typeface="Zar" pitchFamily="2" charset="-78"/>
              </a:rPr>
              <a:t>Description</a:t>
            </a:r>
            <a:r>
              <a:rPr lang="fa-IR" b="1">
                <a:latin typeface="Arial" charset="0"/>
                <a:cs typeface="Zar" pitchFamily="2" charset="-78"/>
              </a:rPr>
              <a:t> و </a:t>
            </a:r>
            <a:r>
              <a:rPr lang="en-US" b="1">
                <a:latin typeface="Arial" charset="0"/>
                <a:cs typeface="Zar" pitchFamily="2" charset="-78"/>
              </a:rPr>
              <a:t>Elevation</a:t>
            </a:r>
            <a:r>
              <a:rPr lang="fa-IR" b="1">
                <a:latin typeface="Arial" charset="0"/>
                <a:cs typeface="Zar" pitchFamily="2" charset="-78"/>
              </a:rPr>
              <a:t> (توضيحات و ارتفاع) است. </a:t>
            </a:r>
            <a:endParaRPr lang="en-US" b="1">
              <a:latin typeface="Arial" charset="0"/>
              <a:cs typeface="Zar" pitchFamily="2" charset="-78"/>
            </a:endParaRPr>
          </a:p>
        </p:txBody>
      </p:sp>
      <p:sp>
        <p:nvSpPr>
          <p:cNvPr id="77832" name="Line 20"/>
          <p:cNvSpPr>
            <a:spLocks noChangeShapeType="1"/>
          </p:cNvSpPr>
          <p:nvPr/>
        </p:nvSpPr>
        <p:spPr bwMode="auto">
          <a:xfrm>
            <a:off x="6477000" y="56388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3" name="Text Box 27"/>
          <p:cNvSpPr txBox="1">
            <a:spLocks noChangeArrowheads="1"/>
          </p:cNvSpPr>
          <p:nvPr/>
        </p:nvSpPr>
        <p:spPr bwMode="auto">
          <a:xfrm>
            <a:off x="4953000" y="4114800"/>
            <a:ext cx="38100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3- ايجاد نقطه بطريق </a:t>
            </a:r>
            <a:r>
              <a:rPr lang="en-US" b="1">
                <a:latin typeface="Arial" charset="0"/>
                <a:cs typeface="Zar" pitchFamily="2" charset="-78"/>
              </a:rPr>
              <a:t>Resection </a:t>
            </a:r>
            <a:r>
              <a:rPr lang="fa-IR" b="1">
                <a:latin typeface="Arial" charset="0"/>
                <a:cs typeface="Zar" pitchFamily="2" charset="-78"/>
              </a:rPr>
              <a:t>(ترفيع)</a:t>
            </a:r>
            <a:endParaRPr lang="en-US" b="1">
              <a:latin typeface="Arial" charset="0"/>
              <a:cs typeface="Zar" pitchFamily="2" charset="-78"/>
            </a:endParaRPr>
          </a:p>
        </p:txBody>
      </p:sp>
      <p:sp>
        <p:nvSpPr>
          <p:cNvPr id="9244" name="Text Box 28"/>
          <p:cNvSpPr txBox="1">
            <a:spLocks noChangeArrowheads="1"/>
          </p:cNvSpPr>
          <p:nvPr/>
        </p:nvSpPr>
        <p:spPr bwMode="auto">
          <a:xfrm>
            <a:off x="990600" y="5942013"/>
            <a:ext cx="7620000" cy="64135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در اين روش نقطه مجهول دوربين(استقرار دوربين) با معرفي سه نقطه بصورت مختصات و زاويه قرائت نقطه اول با دوم و نقطه اول با سوم بدست مي آيد.</a:t>
            </a:r>
            <a:endParaRPr lang="en-US" b="1">
              <a:latin typeface="Arial" charset="0"/>
              <a:cs typeface="Zar" pitchFamily="2" charset="-78"/>
            </a:endParaRPr>
          </a:p>
        </p:txBody>
      </p:sp>
      <p:sp>
        <p:nvSpPr>
          <p:cNvPr id="9245" name="Text Box 29"/>
          <p:cNvSpPr txBox="1">
            <a:spLocks noChangeArrowheads="1"/>
          </p:cNvSpPr>
          <p:nvPr/>
        </p:nvSpPr>
        <p:spPr bwMode="auto">
          <a:xfrm>
            <a:off x="4343400" y="5029200"/>
            <a:ext cx="4267200" cy="366713"/>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Points&gt;create Points&gt;Resection</a:t>
            </a:r>
          </a:p>
        </p:txBody>
      </p:sp>
      <p:grpSp>
        <p:nvGrpSpPr>
          <p:cNvPr id="77836" name="Group 32"/>
          <p:cNvGrpSpPr>
            <a:grpSpLocks/>
          </p:cNvGrpSpPr>
          <p:nvPr/>
        </p:nvGrpSpPr>
        <p:grpSpPr bwMode="auto">
          <a:xfrm>
            <a:off x="990600" y="4191000"/>
            <a:ext cx="3200400" cy="1524000"/>
            <a:chOff x="96" y="2688"/>
            <a:chExt cx="2016" cy="960"/>
          </a:xfrm>
        </p:grpSpPr>
        <p:grpSp>
          <p:nvGrpSpPr>
            <p:cNvPr id="77837" name="Group 30"/>
            <p:cNvGrpSpPr>
              <a:grpSpLocks/>
            </p:cNvGrpSpPr>
            <p:nvPr/>
          </p:nvGrpSpPr>
          <p:grpSpPr bwMode="auto">
            <a:xfrm>
              <a:off x="768" y="2688"/>
              <a:ext cx="1344" cy="960"/>
              <a:chOff x="768" y="2688"/>
              <a:chExt cx="1344" cy="960"/>
            </a:xfrm>
          </p:grpSpPr>
          <p:sp>
            <p:nvSpPr>
              <p:cNvPr id="9231" name="AutoShape 15"/>
              <p:cNvSpPr>
                <a:spLocks noChangeArrowheads="1"/>
              </p:cNvSpPr>
              <p:nvPr/>
            </p:nvSpPr>
            <p:spPr bwMode="auto">
              <a:xfrm>
                <a:off x="2016" y="3024"/>
                <a:ext cx="96" cy="96"/>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Arial" charset="0"/>
                  <a:cs typeface="Arial" charset="0"/>
                </a:endParaRPr>
              </a:p>
            </p:txBody>
          </p:sp>
          <p:grpSp>
            <p:nvGrpSpPr>
              <p:cNvPr id="77840" name="Group 26"/>
              <p:cNvGrpSpPr>
                <a:grpSpLocks/>
              </p:cNvGrpSpPr>
              <p:nvPr/>
            </p:nvGrpSpPr>
            <p:grpSpPr bwMode="auto">
              <a:xfrm>
                <a:off x="768" y="2688"/>
                <a:ext cx="1248" cy="960"/>
                <a:chOff x="816" y="2592"/>
                <a:chExt cx="1968" cy="1488"/>
              </a:xfrm>
            </p:grpSpPr>
            <p:grpSp>
              <p:nvGrpSpPr>
                <p:cNvPr id="77841" name="Group 23"/>
                <p:cNvGrpSpPr>
                  <a:grpSpLocks/>
                </p:cNvGrpSpPr>
                <p:nvPr/>
              </p:nvGrpSpPr>
              <p:grpSpPr bwMode="auto">
                <a:xfrm>
                  <a:off x="1056" y="2592"/>
                  <a:ext cx="1728" cy="1488"/>
                  <a:chOff x="1056" y="2592"/>
                  <a:chExt cx="1728" cy="1488"/>
                </a:xfrm>
              </p:grpSpPr>
              <p:grpSp>
                <p:nvGrpSpPr>
                  <p:cNvPr id="77844" name="Group 19"/>
                  <p:cNvGrpSpPr>
                    <a:grpSpLocks/>
                  </p:cNvGrpSpPr>
                  <p:nvPr/>
                </p:nvGrpSpPr>
                <p:grpSpPr bwMode="auto">
                  <a:xfrm>
                    <a:off x="1056" y="2592"/>
                    <a:ext cx="1728" cy="1488"/>
                    <a:chOff x="1056" y="2592"/>
                    <a:chExt cx="1728" cy="1488"/>
                  </a:xfrm>
                </p:grpSpPr>
                <p:grpSp>
                  <p:nvGrpSpPr>
                    <p:cNvPr id="77846" name="Group 17"/>
                    <p:cNvGrpSpPr>
                      <a:grpSpLocks/>
                    </p:cNvGrpSpPr>
                    <p:nvPr/>
                  </p:nvGrpSpPr>
                  <p:grpSpPr bwMode="auto">
                    <a:xfrm>
                      <a:off x="1056" y="2592"/>
                      <a:ext cx="1728" cy="1488"/>
                      <a:chOff x="1056" y="2592"/>
                      <a:chExt cx="1728" cy="1488"/>
                    </a:xfrm>
                  </p:grpSpPr>
                  <p:sp>
                    <p:nvSpPr>
                      <p:cNvPr id="77848" name="Line 9"/>
                      <p:cNvSpPr>
                        <a:spLocks noChangeShapeType="1"/>
                      </p:cNvSpPr>
                      <p:nvPr/>
                    </p:nvSpPr>
                    <p:spPr bwMode="auto">
                      <a:xfrm flipV="1">
                        <a:off x="1056" y="2688"/>
                        <a:ext cx="1536"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9" name="Line 10"/>
                      <p:cNvSpPr>
                        <a:spLocks noChangeShapeType="1"/>
                      </p:cNvSpPr>
                      <p:nvPr/>
                    </p:nvSpPr>
                    <p:spPr bwMode="auto">
                      <a:xfrm>
                        <a:off x="1056" y="3120"/>
                        <a:ext cx="172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0" name="Line 11"/>
                      <p:cNvSpPr>
                        <a:spLocks noChangeShapeType="1"/>
                      </p:cNvSpPr>
                      <p:nvPr/>
                    </p:nvSpPr>
                    <p:spPr bwMode="auto">
                      <a:xfrm>
                        <a:off x="1056" y="3120"/>
                        <a:ext cx="1536"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1" name="Arc 12"/>
                      <p:cNvSpPr>
                        <a:spLocks/>
                      </p:cNvSpPr>
                      <p:nvPr/>
                    </p:nvSpPr>
                    <p:spPr bwMode="auto">
                      <a:xfrm>
                        <a:off x="1728" y="2928"/>
                        <a:ext cx="144" cy="192"/>
                      </a:xfrm>
                      <a:custGeom>
                        <a:avLst/>
                        <a:gdLst>
                          <a:gd name="T0" fmla="*/ 0 w 21600"/>
                          <a:gd name="T1" fmla="*/ 0 h 21600"/>
                          <a:gd name="T2" fmla="*/ 144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7852" name="Arc 13"/>
                      <p:cNvSpPr>
                        <a:spLocks/>
                      </p:cNvSpPr>
                      <p:nvPr/>
                    </p:nvSpPr>
                    <p:spPr bwMode="auto">
                      <a:xfrm>
                        <a:off x="1483" y="2978"/>
                        <a:ext cx="149" cy="382"/>
                      </a:xfrm>
                      <a:custGeom>
                        <a:avLst/>
                        <a:gdLst>
                          <a:gd name="T0" fmla="*/ 23 w 22383"/>
                          <a:gd name="T1" fmla="*/ 0 h 43025"/>
                          <a:gd name="T2" fmla="*/ 0 w 22383"/>
                          <a:gd name="T3" fmla="*/ 382 h 43025"/>
                          <a:gd name="T4" fmla="*/ 5 w 22383"/>
                          <a:gd name="T5" fmla="*/ 190 h 43025"/>
                          <a:gd name="T6" fmla="*/ 0 60000 65536"/>
                          <a:gd name="T7" fmla="*/ 0 60000 65536"/>
                          <a:gd name="T8" fmla="*/ 0 60000 65536"/>
                          <a:gd name="T9" fmla="*/ 0 w 22383"/>
                          <a:gd name="T10" fmla="*/ 0 h 43025"/>
                          <a:gd name="T11" fmla="*/ 22383 w 22383"/>
                          <a:gd name="T12" fmla="*/ 43025 h 43025"/>
                        </a:gdLst>
                        <a:ahLst/>
                        <a:cxnLst>
                          <a:cxn ang="T6">
                            <a:pos x="T0" y="T1"/>
                          </a:cxn>
                          <a:cxn ang="T7">
                            <a:pos x="T2" y="T3"/>
                          </a:cxn>
                          <a:cxn ang="T8">
                            <a:pos x="T4" y="T5"/>
                          </a:cxn>
                        </a:cxnLst>
                        <a:rect l="T9" t="T10" r="T11" b="T12"/>
                        <a:pathLst>
                          <a:path w="22383" h="43025" fill="none" extrusionOk="0">
                            <a:moveTo>
                              <a:pt x="3527" y="0"/>
                            </a:moveTo>
                            <a:cubicBezTo>
                              <a:pt x="14307" y="1381"/>
                              <a:pt x="22383" y="10556"/>
                              <a:pt x="22383" y="21425"/>
                            </a:cubicBezTo>
                            <a:cubicBezTo>
                              <a:pt x="22383" y="33354"/>
                              <a:pt x="12712" y="43025"/>
                              <a:pt x="783" y="43025"/>
                            </a:cubicBezTo>
                            <a:cubicBezTo>
                              <a:pt x="521" y="43025"/>
                              <a:pt x="260" y="43020"/>
                              <a:pt x="0" y="43010"/>
                            </a:cubicBezTo>
                          </a:path>
                          <a:path w="22383" h="43025" stroke="0" extrusionOk="0">
                            <a:moveTo>
                              <a:pt x="3527" y="0"/>
                            </a:moveTo>
                            <a:cubicBezTo>
                              <a:pt x="14307" y="1381"/>
                              <a:pt x="22383" y="10556"/>
                              <a:pt x="22383" y="21425"/>
                            </a:cubicBezTo>
                            <a:cubicBezTo>
                              <a:pt x="22383" y="33354"/>
                              <a:pt x="12712" y="43025"/>
                              <a:pt x="783" y="43025"/>
                            </a:cubicBezTo>
                            <a:cubicBezTo>
                              <a:pt x="521" y="43025"/>
                              <a:pt x="260" y="43020"/>
                              <a:pt x="0" y="43010"/>
                            </a:cubicBezTo>
                            <a:lnTo>
                              <a:pt x="783" y="21425"/>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0" name="AutoShape 14"/>
                      <p:cNvSpPr>
                        <a:spLocks noChangeArrowheads="1"/>
                      </p:cNvSpPr>
                      <p:nvPr/>
                    </p:nvSpPr>
                    <p:spPr bwMode="auto">
                      <a:xfrm>
                        <a:off x="2544" y="2592"/>
                        <a:ext cx="144" cy="144"/>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Arial" charset="0"/>
                          <a:cs typeface="Arial" charset="0"/>
                        </a:endParaRPr>
                      </a:p>
                    </p:txBody>
                  </p:sp>
                  <p:sp>
                    <p:nvSpPr>
                      <p:cNvPr id="9232" name="AutoShape 16"/>
                      <p:cNvSpPr>
                        <a:spLocks noChangeArrowheads="1"/>
                      </p:cNvSpPr>
                      <p:nvPr/>
                    </p:nvSpPr>
                    <p:spPr bwMode="auto">
                      <a:xfrm>
                        <a:off x="2544" y="3936"/>
                        <a:ext cx="144" cy="144"/>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Arial" charset="0"/>
                          <a:cs typeface="Arial" charset="0"/>
                        </a:endParaRPr>
                      </a:p>
                    </p:txBody>
                  </p:sp>
                </p:grpSp>
                <p:sp>
                  <p:nvSpPr>
                    <p:cNvPr id="77847" name="Line 18"/>
                    <p:cNvSpPr>
                      <a:spLocks noChangeShapeType="1"/>
                    </p:cNvSpPr>
                    <p:nvPr/>
                  </p:nvSpPr>
                  <p:spPr bwMode="auto">
                    <a:xfrm flipH="1">
                      <a:off x="1824" y="3120"/>
                      <a:ext cx="48" cy="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7845" name="Line 22"/>
                  <p:cNvSpPr>
                    <a:spLocks noChangeShapeType="1"/>
                  </p:cNvSpPr>
                  <p:nvPr/>
                </p:nvSpPr>
                <p:spPr bwMode="auto">
                  <a:xfrm flipH="1">
                    <a:off x="1536" y="3312"/>
                    <a:ext cx="48" cy="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7842" name="AutoShape 24"/>
                <p:cNvSpPr>
                  <a:spLocks noChangeArrowheads="1"/>
                </p:cNvSpPr>
                <p:nvPr/>
              </p:nvSpPr>
              <p:spPr bwMode="auto">
                <a:xfrm>
                  <a:off x="816" y="3024"/>
                  <a:ext cx="192" cy="192"/>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7843" name="AutoShape 25"/>
                <p:cNvSpPr>
                  <a:spLocks noChangeArrowheads="1"/>
                </p:cNvSpPr>
                <p:nvPr/>
              </p:nvSpPr>
              <p:spPr bwMode="auto">
                <a:xfrm>
                  <a:off x="1008" y="3024"/>
                  <a:ext cx="144" cy="192"/>
                </a:xfrm>
                <a:prstGeom prst="flowChartOr">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sp>
          <p:nvSpPr>
            <p:cNvPr id="77838" name="Text Box 31"/>
            <p:cNvSpPr txBox="1">
              <a:spLocks noChangeArrowheads="1"/>
            </p:cNvSpPr>
            <p:nvPr/>
          </p:nvSpPr>
          <p:spPr bwMode="auto">
            <a:xfrm>
              <a:off x="96" y="3120"/>
              <a:ext cx="9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t>Free Station</a:t>
              </a:r>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886200" y="838200"/>
            <a:ext cx="4876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4- ترسيم نقطه با داشتن آزيموت و فاصله با يك نقطه مبناء</a:t>
            </a:r>
            <a:endParaRPr lang="en-US" b="1">
              <a:latin typeface="Arial" charset="0"/>
              <a:cs typeface="Zar" pitchFamily="2" charset="-78"/>
            </a:endParaRPr>
          </a:p>
        </p:txBody>
      </p:sp>
      <p:sp>
        <p:nvSpPr>
          <p:cNvPr id="78851" name="Text Box 7"/>
          <p:cNvSpPr txBox="1">
            <a:spLocks noChangeArrowheads="1"/>
          </p:cNvSpPr>
          <p:nvPr/>
        </p:nvSpPr>
        <p:spPr bwMode="auto">
          <a:xfrm>
            <a:off x="990600" y="8382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t>N</a:t>
            </a:r>
          </a:p>
        </p:txBody>
      </p:sp>
      <p:grpSp>
        <p:nvGrpSpPr>
          <p:cNvPr id="78852" name="Group 13"/>
          <p:cNvGrpSpPr>
            <a:grpSpLocks/>
          </p:cNvGrpSpPr>
          <p:nvPr/>
        </p:nvGrpSpPr>
        <p:grpSpPr bwMode="auto">
          <a:xfrm>
            <a:off x="762000" y="914400"/>
            <a:ext cx="1447800" cy="1814513"/>
            <a:chOff x="720" y="432"/>
            <a:chExt cx="912" cy="1143"/>
          </a:xfrm>
        </p:grpSpPr>
        <p:sp>
          <p:nvSpPr>
            <p:cNvPr id="78874" name="Line 3"/>
            <p:cNvSpPr>
              <a:spLocks noChangeShapeType="1"/>
            </p:cNvSpPr>
            <p:nvPr/>
          </p:nvSpPr>
          <p:spPr bwMode="auto">
            <a:xfrm>
              <a:off x="864" y="480"/>
              <a:ext cx="0" cy="864"/>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78875" name="Line 4"/>
            <p:cNvSpPr>
              <a:spLocks noChangeShapeType="1"/>
            </p:cNvSpPr>
            <p:nvPr/>
          </p:nvSpPr>
          <p:spPr bwMode="auto">
            <a:xfrm flipH="1">
              <a:off x="864" y="528"/>
              <a:ext cx="480" cy="8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6" name="Arc 5"/>
            <p:cNvSpPr>
              <a:spLocks/>
            </p:cNvSpPr>
            <p:nvPr/>
          </p:nvSpPr>
          <p:spPr bwMode="auto">
            <a:xfrm>
              <a:off x="864" y="1008"/>
              <a:ext cx="192" cy="48"/>
            </a:xfrm>
            <a:custGeom>
              <a:avLst/>
              <a:gdLst>
                <a:gd name="T0" fmla="*/ 0 w 16353"/>
                <a:gd name="T1" fmla="*/ 0 h 21600"/>
                <a:gd name="T2" fmla="*/ 192 w 16353"/>
                <a:gd name="T3" fmla="*/ 17 h 21600"/>
                <a:gd name="T4" fmla="*/ 0 w 16353"/>
                <a:gd name="T5" fmla="*/ 48 h 21600"/>
                <a:gd name="T6" fmla="*/ 0 60000 65536"/>
                <a:gd name="T7" fmla="*/ 0 60000 65536"/>
                <a:gd name="T8" fmla="*/ 0 60000 65536"/>
                <a:gd name="T9" fmla="*/ 0 w 16353"/>
                <a:gd name="T10" fmla="*/ 0 h 21600"/>
                <a:gd name="T11" fmla="*/ 16353 w 16353"/>
                <a:gd name="T12" fmla="*/ 21600 h 21600"/>
              </a:gdLst>
              <a:ahLst/>
              <a:cxnLst>
                <a:cxn ang="T6">
                  <a:pos x="T0" y="T1"/>
                </a:cxn>
                <a:cxn ang="T7">
                  <a:pos x="T2" y="T3"/>
                </a:cxn>
                <a:cxn ang="T8">
                  <a:pos x="T4" y="T5"/>
                </a:cxn>
              </a:cxnLst>
              <a:rect l="T9" t="T10" r="T11" b="T12"/>
              <a:pathLst>
                <a:path w="16353" h="21600" fill="none" extrusionOk="0">
                  <a:moveTo>
                    <a:pt x="-1" y="0"/>
                  </a:moveTo>
                  <a:cubicBezTo>
                    <a:pt x="6280" y="0"/>
                    <a:pt x="12249" y="2733"/>
                    <a:pt x="16352" y="7488"/>
                  </a:cubicBezTo>
                </a:path>
                <a:path w="16353" h="21600" stroke="0" extrusionOk="0">
                  <a:moveTo>
                    <a:pt x="-1" y="0"/>
                  </a:moveTo>
                  <a:cubicBezTo>
                    <a:pt x="6280" y="0"/>
                    <a:pt x="12249" y="2733"/>
                    <a:pt x="16352" y="7488"/>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77" name="Text Box 6"/>
            <p:cNvSpPr txBox="1">
              <a:spLocks noChangeArrowheads="1"/>
            </p:cNvSpPr>
            <p:nvPr/>
          </p:nvSpPr>
          <p:spPr bwMode="auto">
            <a:xfrm>
              <a:off x="1104" y="912"/>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t>D</a:t>
              </a:r>
            </a:p>
          </p:txBody>
        </p:sp>
        <p:sp>
          <p:nvSpPr>
            <p:cNvPr id="78878" name="Text Box 8"/>
            <p:cNvSpPr txBox="1">
              <a:spLocks noChangeArrowheads="1"/>
            </p:cNvSpPr>
            <p:nvPr/>
          </p:nvSpPr>
          <p:spPr bwMode="auto">
            <a:xfrm>
              <a:off x="1344" y="480"/>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b="1">
                  <a:cs typeface="Zar" pitchFamily="2" charset="-78"/>
                </a:rPr>
                <a:t>مبنا</a:t>
              </a:r>
              <a:endParaRPr lang="en-US" b="1">
                <a:cs typeface="Zar" pitchFamily="2" charset="-78"/>
              </a:endParaRPr>
            </a:p>
          </p:txBody>
        </p:sp>
        <p:sp>
          <p:nvSpPr>
            <p:cNvPr id="78879" name="Text Box 9"/>
            <p:cNvSpPr txBox="1">
              <a:spLocks noChangeArrowheads="1"/>
            </p:cNvSpPr>
            <p:nvPr/>
          </p:nvSpPr>
          <p:spPr bwMode="auto">
            <a:xfrm>
              <a:off x="720" y="1344"/>
              <a:ext cx="5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b="1">
                  <a:cs typeface="Zar" pitchFamily="2" charset="-78"/>
                </a:rPr>
                <a:t>مجهول</a:t>
              </a:r>
              <a:endParaRPr lang="en-US" b="1">
                <a:cs typeface="Zar" pitchFamily="2" charset="-78"/>
              </a:endParaRPr>
            </a:p>
          </p:txBody>
        </p:sp>
        <p:sp>
          <p:nvSpPr>
            <p:cNvPr id="15371" name="AutoShape 11"/>
            <p:cNvSpPr>
              <a:spLocks noChangeArrowheads="1"/>
            </p:cNvSpPr>
            <p:nvPr/>
          </p:nvSpPr>
          <p:spPr bwMode="auto">
            <a:xfrm>
              <a:off x="1296" y="432"/>
              <a:ext cx="96" cy="96"/>
            </a:xfrm>
            <a:prstGeom prst="star5">
              <a:avLst/>
            </a:prstGeom>
            <a:solidFill>
              <a:srgbClr val="FF0000"/>
            </a:solidFill>
            <a:ln w="9525">
              <a:solidFill>
                <a:schemeClr val="tx1"/>
              </a:solidFill>
              <a:miter lim="800000"/>
              <a:headEnd/>
              <a:tailEnd/>
            </a:ln>
            <a:effectLst/>
          </p:spPr>
          <p:txBody>
            <a:bodyPr wrap="none" anchor="ctr"/>
            <a:lstStyle/>
            <a:p>
              <a:pPr>
                <a:defRPr/>
              </a:pPr>
              <a:endParaRPr lang="en-US">
                <a:latin typeface="Arial" charset="0"/>
                <a:cs typeface="Arial" charset="0"/>
              </a:endParaRPr>
            </a:p>
          </p:txBody>
        </p:sp>
        <p:sp>
          <p:nvSpPr>
            <p:cNvPr id="15372" name="AutoShape 12"/>
            <p:cNvSpPr>
              <a:spLocks noChangeArrowheads="1"/>
            </p:cNvSpPr>
            <p:nvPr/>
          </p:nvSpPr>
          <p:spPr bwMode="auto">
            <a:xfrm>
              <a:off x="816" y="1296"/>
              <a:ext cx="96" cy="96"/>
            </a:xfrm>
            <a:prstGeom prst="star5">
              <a:avLst/>
            </a:prstGeom>
            <a:solidFill>
              <a:srgbClr val="FF0000"/>
            </a:solidFill>
            <a:ln w="9525">
              <a:solidFill>
                <a:schemeClr val="tx1"/>
              </a:solidFill>
              <a:miter lim="800000"/>
              <a:headEnd/>
              <a:tailEnd/>
            </a:ln>
            <a:effectLst/>
          </p:spPr>
          <p:txBody>
            <a:bodyPr wrap="none" anchor="ctr"/>
            <a:lstStyle/>
            <a:p>
              <a:pPr>
                <a:defRPr/>
              </a:pPr>
              <a:endParaRPr lang="en-US">
                <a:latin typeface="Arial" charset="0"/>
                <a:cs typeface="Arial" charset="0"/>
              </a:endParaRPr>
            </a:p>
          </p:txBody>
        </p:sp>
      </p:grpSp>
      <p:sp>
        <p:nvSpPr>
          <p:cNvPr id="15374" name="Text Box 14"/>
          <p:cNvSpPr txBox="1">
            <a:spLocks noChangeArrowheads="1"/>
          </p:cNvSpPr>
          <p:nvPr/>
        </p:nvSpPr>
        <p:spPr bwMode="auto">
          <a:xfrm>
            <a:off x="2438400" y="1295400"/>
            <a:ext cx="6400800" cy="64135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ابتدا بايد مطمئن شويك كه زون را به درستي تنظيم نموده ايم. براي اينگار به مسير زير مراجعه مي شود:</a:t>
            </a:r>
            <a:endParaRPr lang="en-US" b="1">
              <a:latin typeface="Arial" charset="0"/>
              <a:cs typeface="Zar" pitchFamily="2" charset="-78"/>
            </a:endParaRPr>
          </a:p>
        </p:txBody>
      </p:sp>
      <p:sp>
        <p:nvSpPr>
          <p:cNvPr id="15375" name="Text Box 15"/>
          <p:cNvSpPr txBox="1">
            <a:spLocks noChangeArrowheads="1"/>
          </p:cNvSpPr>
          <p:nvPr/>
        </p:nvSpPr>
        <p:spPr bwMode="auto">
          <a:xfrm>
            <a:off x="2057400" y="1828800"/>
            <a:ext cx="4267200" cy="366713"/>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Projects&gt;Drawing&gt;Zone&gt;Iran</a:t>
            </a:r>
          </a:p>
        </p:txBody>
      </p:sp>
      <p:sp>
        <p:nvSpPr>
          <p:cNvPr id="15376" name="Text Box 16"/>
          <p:cNvSpPr txBox="1">
            <a:spLocks noChangeArrowheads="1"/>
          </p:cNvSpPr>
          <p:nvPr/>
        </p:nvSpPr>
        <p:spPr bwMode="auto">
          <a:xfrm>
            <a:off x="1905000" y="2133600"/>
            <a:ext cx="68580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پس از آن براي ترسيم دستورات زير اجرا مي شود:</a:t>
            </a:r>
            <a:endParaRPr lang="en-US" b="1">
              <a:latin typeface="Arial" charset="0"/>
              <a:cs typeface="Zar" pitchFamily="2" charset="-78"/>
            </a:endParaRPr>
          </a:p>
        </p:txBody>
      </p:sp>
      <p:sp>
        <p:nvSpPr>
          <p:cNvPr id="15377" name="Text Box 17"/>
          <p:cNvSpPr txBox="1">
            <a:spLocks noChangeArrowheads="1"/>
          </p:cNvSpPr>
          <p:nvPr/>
        </p:nvSpPr>
        <p:spPr bwMode="auto">
          <a:xfrm>
            <a:off x="1447800" y="2743200"/>
            <a:ext cx="7010400" cy="641350"/>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Points&gt;</a:t>
            </a:r>
            <a:r>
              <a:rPr lang="fa-IR" b="1">
                <a:latin typeface="Arial" charset="0"/>
                <a:cs typeface="Zar" pitchFamily="2" charset="-78"/>
              </a:rPr>
              <a:t>‍</a:t>
            </a:r>
            <a:r>
              <a:rPr lang="en-US" b="1">
                <a:latin typeface="Arial" charset="0"/>
                <a:cs typeface="Zar" pitchFamily="2" charset="-78"/>
              </a:rPr>
              <a:t>Create Points&gt;geodetic Direction&gt; </a:t>
            </a:r>
            <a:r>
              <a:rPr lang="fa-IR" b="1">
                <a:latin typeface="Arial" charset="0"/>
                <a:cs typeface="Zar" pitchFamily="2" charset="-78"/>
              </a:rPr>
              <a:t>ورود نقطه مبداء</a:t>
            </a:r>
            <a:r>
              <a:rPr lang="en-US" b="1">
                <a:latin typeface="Arial" charset="0"/>
                <a:cs typeface="Zar" pitchFamily="2" charset="-78"/>
              </a:rPr>
              <a:t>&gt;</a:t>
            </a:r>
            <a:r>
              <a:rPr lang="fa-IR" b="1">
                <a:latin typeface="Arial" charset="0"/>
                <a:cs typeface="Zar" pitchFamily="2" charset="-78"/>
              </a:rPr>
              <a:t> آزيموت نقطه با نقطه دوم</a:t>
            </a:r>
            <a:r>
              <a:rPr lang="en-US" b="1">
                <a:latin typeface="Arial" charset="0"/>
                <a:cs typeface="Zar" pitchFamily="2" charset="-78"/>
              </a:rPr>
              <a:t>&gt;</a:t>
            </a:r>
            <a:r>
              <a:rPr lang="fa-IR" b="1">
                <a:latin typeface="Arial" charset="0"/>
                <a:cs typeface="Zar" pitchFamily="2" charset="-78"/>
              </a:rPr>
              <a:t>فاصله نقطه مبداء تا مقصد</a:t>
            </a:r>
            <a:r>
              <a:rPr lang="en-US" b="1">
                <a:latin typeface="Arial" charset="0"/>
                <a:cs typeface="Zar" pitchFamily="2" charset="-78"/>
              </a:rPr>
              <a:t>&gt;</a:t>
            </a:r>
            <a:r>
              <a:rPr lang="en-US" b="1" i="1">
                <a:latin typeface="Arial" charset="0"/>
                <a:cs typeface="Zar" pitchFamily="2" charset="-78"/>
              </a:rPr>
              <a:t>Enter</a:t>
            </a:r>
          </a:p>
        </p:txBody>
      </p:sp>
      <p:sp>
        <p:nvSpPr>
          <p:cNvPr id="15378" name="Text Box 18"/>
          <p:cNvSpPr txBox="1">
            <a:spLocks noChangeArrowheads="1"/>
          </p:cNvSpPr>
          <p:nvPr/>
        </p:nvSpPr>
        <p:spPr bwMode="auto">
          <a:xfrm>
            <a:off x="2667000" y="3581400"/>
            <a:ext cx="60960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5- ايجاد نقطه با يك زاويه و يك فاصله معلوم (</a:t>
            </a:r>
            <a:r>
              <a:rPr lang="en-US" b="1">
                <a:latin typeface="Arial" charset="0"/>
                <a:cs typeface="Zar" pitchFamily="2" charset="-78"/>
              </a:rPr>
              <a:t>Turned Angle</a:t>
            </a:r>
            <a:r>
              <a:rPr lang="fa-IR" b="1">
                <a:latin typeface="Arial" charset="0"/>
                <a:cs typeface="Zar" pitchFamily="2" charset="-78"/>
              </a:rPr>
              <a:t>)</a:t>
            </a:r>
            <a:endParaRPr lang="en-US" b="1">
              <a:latin typeface="Arial" charset="0"/>
              <a:cs typeface="Zar" pitchFamily="2" charset="-78"/>
            </a:endParaRPr>
          </a:p>
        </p:txBody>
      </p:sp>
      <p:sp>
        <p:nvSpPr>
          <p:cNvPr id="15379" name="Text Box 19"/>
          <p:cNvSpPr txBox="1">
            <a:spLocks noChangeArrowheads="1"/>
          </p:cNvSpPr>
          <p:nvPr/>
        </p:nvSpPr>
        <p:spPr bwMode="auto">
          <a:xfrm>
            <a:off x="1828800" y="6248400"/>
            <a:ext cx="6400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endParaRPr lang="en-US" b="1">
              <a:latin typeface="Arial" charset="0"/>
              <a:cs typeface="Zar" pitchFamily="2" charset="-78"/>
            </a:endParaRPr>
          </a:p>
        </p:txBody>
      </p:sp>
      <p:grpSp>
        <p:nvGrpSpPr>
          <p:cNvPr id="78859" name="Group 23"/>
          <p:cNvGrpSpPr>
            <a:grpSpLocks/>
          </p:cNvGrpSpPr>
          <p:nvPr/>
        </p:nvGrpSpPr>
        <p:grpSpPr bwMode="auto">
          <a:xfrm>
            <a:off x="1219200" y="4343400"/>
            <a:ext cx="7315200" cy="1066800"/>
            <a:chOff x="768" y="2736"/>
            <a:chExt cx="4608" cy="672"/>
          </a:xfrm>
        </p:grpSpPr>
        <p:sp>
          <p:nvSpPr>
            <p:cNvPr id="15380" name="Text Box 20"/>
            <p:cNvSpPr txBox="1">
              <a:spLocks noChangeArrowheads="1"/>
            </p:cNvSpPr>
            <p:nvPr/>
          </p:nvSpPr>
          <p:spPr bwMode="auto">
            <a:xfrm>
              <a:off x="768" y="2736"/>
              <a:ext cx="4608" cy="404"/>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Points&gt;</a:t>
              </a:r>
              <a:r>
                <a:rPr lang="fa-IR" b="1">
                  <a:latin typeface="Arial" charset="0"/>
                  <a:cs typeface="Zar" pitchFamily="2" charset="-78"/>
                </a:rPr>
                <a:t>‍</a:t>
              </a:r>
              <a:r>
                <a:rPr lang="en-US" b="1">
                  <a:latin typeface="Arial" charset="0"/>
                  <a:cs typeface="Zar" pitchFamily="2" charset="-78"/>
                </a:rPr>
                <a:t>Create Points&gt;turned Angle&gt;</a:t>
              </a:r>
              <a:r>
                <a:rPr lang="fa-IR" b="1">
                  <a:latin typeface="Arial" charset="0"/>
                  <a:cs typeface="Zar" pitchFamily="2" charset="-78"/>
                </a:rPr>
                <a:t>وارد كردن نقطه آغازين امتداد</a:t>
              </a:r>
              <a:r>
                <a:rPr lang="en-US" b="1">
                  <a:latin typeface="Arial" charset="0"/>
                  <a:cs typeface="Zar" pitchFamily="2" charset="-78"/>
                </a:rPr>
                <a:t>&gt;</a:t>
              </a:r>
              <a:r>
                <a:rPr lang="fa-IR" b="1">
                  <a:latin typeface="Arial" charset="0"/>
                  <a:cs typeface="Zar" pitchFamily="2" charset="-78"/>
                </a:rPr>
                <a:t>وارد كردن نقطه ديگر امتداد در خط فرمان</a:t>
              </a:r>
              <a:r>
                <a:rPr lang="en-US" b="1">
                  <a:latin typeface="Arial" charset="0"/>
                  <a:cs typeface="Zar" pitchFamily="2" charset="-78"/>
                </a:rPr>
                <a:t>&gt;</a:t>
              </a:r>
              <a:r>
                <a:rPr lang="fa-IR" b="1">
                  <a:latin typeface="Arial" charset="0"/>
                  <a:cs typeface="Zar" pitchFamily="2" charset="-78"/>
                </a:rPr>
                <a:t>زاويه چرخش  </a:t>
              </a:r>
              <a:r>
                <a:rPr lang="en-US" b="1">
                  <a:latin typeface="Arial" charset="0"/>
                  <a:cs typeface="Zar" pitchFamily="2" charset="-78"/>
                </a:rPr>
                <a:t>&gt;</a:t>
              </a:r>
              <a:r>
                <a:rPr lang="fa-IR" b="1">
                  <a:latin typeface="Arial" charset="0"/>
                  <a:cs typeface="Zar" pitchFamily="2" charset="-78"/>
                </a:rPr>
                <a:t>فاصله</a:t>
              </a:r>
              <a:endParaRPr lang="en-US" b="1">
                <a:latin typeface="Arial" charset="0"/>
                <a:cs typeface="Zar" pitchFamily="2" charset="-78"/>
              </a:endParaRPr>
            </a:p>
          </p:txBody>
        </p:sp>
        <p:sp>
          <p:nvSpPr>
            <p:cNvPr id="78872" name="AutoShape 21"/>
            <p:cNvSpPr>
              <a:spLocks/>
            </p:cNvSpPr>
            <p:nvPr/>
          </p:nvSpPr>
          <p:spPr bwMode="auto">
            <a:xfrm>
              <a:off x="3744" y="3168"/>
              <a:ext cx="1440" cy="240"/>
            </a:xfrm>
            <a:prstGeom prst="borderCallout1">
              <a:avLst>
                <a:gd name="adj1" fmla="val 30000"/>
                <a:gd name="adj2" fmla="val -3333"/>
                <a:gd name="adj3" fmla="val -28750"/>
                <a:gd name="adj4" fmla="val -28472"/>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cs typeface="Zar" pitchFamily="2" charset="-78"/>
                </a:rPr>
                <a:t>زاويه مكمل </a:t>
              </a:r>
              <a:r>
                <a:rPr lang="en-US" b="1">
                  <a:cs typeface="Zar" pitchFamily="2" charset="-78"/>
                </a:rPr>
                <a:t>Deflection</a:t>
              </a:r>
            </a:p>
          </p:txBody>
        </p:sp>
        <p:sp>
          <p:nvSpPr>
            <p:cNvPr id="78873" name="AutoShape 22"/>
            <p:cNvSpPr>
              <a:spLocks/>
            </p:cNvSpPr>
            <p:nvPr/>
          </p:nvSpPr>
          <p:spPr bwMode="auto">
            <a:xfrm>
              <a:off x="1488" y="3216"/>
              <a:ext cx="1392" cy="192"/>
            </a:xfrm>
            <a:prstGeom prst="borderCallout1">
              <a:avLst>
                <a:gd name="adj1" fmla="val 37500"/>
                <a:gd name="adj2" fmla="val 103449"/>
                <a:gd name="adj3" fmla="val -54167"/>
                <a:gd name="adj4" fmla="val 133838"/>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cs typeface="Zar" pitchFamily="2" charset="-78"/>
                </a:rPr>
                <a:t>زاويه معمولي </a:t>
              </a:r>
              <a:r>
                <a:rPr lang="en-US" b="1">
                  <a:cs typeface="Zar" pitchFamily="2" charset="-78"/>
                </a:rPr>
                <a:t>Turned</a:t>
              </a:r>
            </a:p>
            <a:p>
              <a:pPr algn="ctr" eaLnBrk="1" hangingPunct="1"/>
              <a:endParaRPr lang="en-US">
                <a:cs typeface="Zar" pitchFamily="2" charset="-78"/>
              </a:endParaRPr>
            </a:p>
          </p:txBody>
        </p:sp>
      </p:grpSp>
      <p:sp>
        <p:nvSpPr>
          <p:cNvPr id="15384" name="Text Box 24"/>
          <p:cNvSpPr txBox="1">
            <a:spLocks noChangeArrowheads="1"/>
          </p:cNvSpPr>
          <p:nvPr/>
        </p:nvSpPr>
        <p:spPr bwMode="auto">
          <a:xfrm>
            <a:off x="2514600" y="5791200"/>
            <a:ext cx="6096000" cy="64135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اگر نقطه استقرار دوربين يكي از دو سر خط باشد آنگاه مسير در نظر گرفته شده همان امتداد صفر دوربين تلقي مي شود.</a:t>
            </a:r>
            <a:endParaRPr lang="en-US" b="1">
              <a:latin typeface="Arial" charset="0"/>
              <a:cs typeface="Zar" pitchFamily="2" charset="-78"/>
            </a:endParaRPr>
          </a:p>
        </p:txBody>
      </p:sp>
      <p:grpSp>
        <p:nvGrpSpPr>
          <p:cNvPr id="78861" name="Group 35"/>
          <p:cNvGrpSpPr>
            <a:grpSpLocks/>
          </p:cNvGrpSpPr>
          <p:nvPr/>
        </p:nvGrpSpPr>
        <p:grpSpPr bwMode="auto">
          <a:xfrm>
            <a:off x="381000" y="4953000"/>
            <a:ext cx="2133600" cy="1662113"/>
            <a:chOff x="240" y="3120"/>
            <a:chExt cx="1344" cy="1047"/>
          </a:xfrm>
        </p:grpSpPr>
        <p:grpSp>
          <p:nvGrpSpPr>
            <p:cNvPr id="78862" name="Group 34"/>
            <p:cNvGrpSpPr>
              <a:grpSpLocks/>
            </p:cNvGrpSpPr>
            <p:nvPr/>
          </p:nvGrpSpPr>
          <p:grpSpPr bwMode="auto">
            <a:xfrm>
              <a:off x="240" y="3168"/>
              <a:ext cx="1344" cy="999"/>
              <a:chOff x="192" y="3216"/>
              <a:chExt cx="1344" cy="999"/>
            </a:xfrm>
          </p:grpSpPr>
          <p:sp>
            <p:nvSpPr>
              <p:cNvPr id="78865" name="Line 26"/>
              <p:cNvSpPr>
                <a:spLocks noChangeShapeType="1"/>
              </p:cNvSpPr>
              <p:nvPr/>
            </p:nvSpPr>
            <p:spPr bwMode="auto">
              <a:xfrm flipH="1">
                <a:off x="528" y="3264"/>
                <a:ext cx="336"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6" name="Line 27"/>
              <p:cNvSpPr>
                <a:spLocks noChangeShapeType="1"/>
              </p:cNvSpPr>
              <p:nvPr/>
            </p:nvSpPr>
            <p:spPr bwMode="auto">
              <a:xfrm flipH="1">
                <a:off x="528" y="3456"/>
                <a:ext cx="672" cy="48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78867" name="Arc 28"/>
              <p:cNvSpPr>
                <a:spLocks/>
              </p:cNvSpPr>
              <p:nvPr/>
            </p:nvSpPr>
            <p:spPr bwMode="auto">
              <a:xfrm>
                <a:off x="672" y="3648"/>
                <a:ext cx="192" cy="96"/>
              </a:xfrm>
              <a:custGeom>
                <a:avLst/>
                <a:gdLst>
                  <a:gd name="T0" fmla="*/ 0 w 16353"/>
                  <a:gd name="T1" fmla="*/ 0 h 21600"/>
                  <a:gd name="T2" fmla="*/ 192 w 16353"/>
                  <a:gd name="T3" fmla="*/ 33 h 21600"/>
                  <a:gd name="T4" fmla="*/ 0 w 16353"/>
                  <a:gd name="T5" fmla="*/ 96 h 21600"/>
                  <a:gd name="T6" fmla="*/ 0 60000 65536"/>
                  <a:gd name="T7" fmla="*/ 0 60000 65536"/>
                  <a:gd name="T8" fmla="*/ 0 60000 65536"/>
                  <a:gd name="T9" fmla="*/ 0 w 16353"/>
                  <a:gd name="T10" fmla="*/ 0 h 21600"/>
                  <a:gd name="T11" fmla="*/ 16353 w 16353"/>
                  <a:gd name="T12" fmla="*/ 21600 h 21600"/>
                </a:gdLst>
                <a:ahLst/>
                <a:cxnLst>
                  <a:cxn ang="T6">
                    <a:pos x="T0" y="T1"/>
                  </a:cxn>
                  <a:cxn ang="T7">
                    <a:pos x="T2" y="T3"/>
                  </a:cxn>
                  <a:cxn ang="T8">
                    <a:pos x="T4" y="T5"/>
                  </a:cxn>
                </a:cxnLst>
                <a:rect l="T9" t="T10" r="T11" b="T12"/>
                <a:pathLst>
                  <a:path w="16353" h="21600" fill="none" extrusionOk="0">
                    <a:moveTo>
                      <a:pt x="-1" y="0"/>
                    </a:moveTo>
                    <a:cubicBezTo>
                      <a:pt x="6280" y="0"/>
                      <a:pt x="12249" y="2733"/>
                      <a:pt x="16352" y="7488"/>
                    </a:cubicBezTo>
                  </a:path>
                  <a:path w="16353" h="21600" stroke="0" extrusionOk="0">
                    <a:moveTo>
                      <a:pt x="-1" y="0"/>
                    </a:moveTo>
                    <a:cubicBezTo>
                      <a:pt x="6280" y="0"/>
                      <a:pt x="12249" y="2733"/>
                      <a:pt x="16352" y="7488"/>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68" name="Text Box 29"/>
              <p:cNvSpPr txBox="1">
                <a:spLocks noChangeArrowheads="1"/>
              </p:cNvSpPr>
              <p:nvPr/>
            </p:nvSpPr>
            <p:spPr bwMode="auto">
              <a:xfrm>
                <a:off x="528" y="3216"/>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t>D</a:t>
                </a:r>
              </a:p>
            </p:txBody>
          </p:sp>
          <p:sp>
            <p:nvSpPr>
              <p:cNvPr id="78869" name="Text Box 30"/>
              <p:cNvSpPr txBox="1">
                <a:spLocks noChangeArrowheads="1"/>
              </p:cNvSpPr>
              <p:nvPr/>
            </p:nvSpPr>
            <p:spPr bwMode="auto">
              <a:xfrm>
                <a:off x="816" y="3312"/>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b="1">
                    <a:cs typeface="Zar" pitchFamily="2" charset="-78"/>
                  </a:rPr>
                  <a:t>امتداد صفر</a:t>
                </a:r>
                <a:endParaRPr lang="en-US" b="1">
                  <a:cs typeface="Zar" pitchFamily="2" charset="-78"/>
                </a:endParaRPr>
              </a:p>
            </p:txBody>
          </p:sp>
          <p:sp>
            <p:nvSpPr>
              <p:cNvPr id="78870" name="Text Box 31"/>
              <p:cNvSpPr txBox="1">
                <a:spLocks noChangeArrowheads="1"/>
              </p:cNvSpPr>
              <p:nvPr/>
            </p:nvSpPr>
            <p:spPr bwMode="auto">
              <a:xfrm>
                <a:off x="192" y="3984"/>
                <a:ext cx="12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cs typeface="Zar" pitchFamily="2" charset="-78"/>
                  </a:rPr>
                  <a:t>Starting Point</a:t>
                </a:r>
              </a:p>
            </p:txBody>
          </p:sp>
        </p:grpSp>
        <p:sp>
          <p:nvSpPr>
            <p:cNvPr id="15392" name="AutoShape 32"/>
            <p:cNvSpPr>
              <a:spLocks noChangeArrowheads="1"/>
            </p:cNvSpPr>
            <p:nvPr/>
          </p:nvSpPr>
          <p:spPr bwMode="auto">
            <a:xfrm>
              <a:off x="864" y="3120"/>
              <a:ext cx="96" cy="96"/>
            </a:xfrm>
            <a:prstGeom prst="star5">
              <a:avLst/>
            </a:prstGeom>
            <a:solidFill>
              <a:srgbClr val="FF0000"/>
            </a:solidFill>
            <a:ln w="9525">
              <a:solidFill>
                <a:schemeClr val="tx1"/>
              </a:solidFill>
              <a:miter lim="800000"/>
              <a:headEnd/>
              <a:tailEnd/>
            </a:ln>
            <a:effectLst/>
          </p:spPr>
          <p:txBody>
            <a:bodyPr wrap="none" anchor="ctr"/>
            <a:lstStyle/>
            <a:p>
              <a:pPr>
                <a:defRPr/>
              </a:pPr>
              <a:endParaRPr lang="en-US">
                <a:latin typeface="Arial" charset="0"/>
                <a:cs typeface="Arial" charset="0"/>
              </a:endParaRPr>
            </a:p>
          </p:txBody>
        </p:sp>
        <p:sp>
          <p:nvSpPr>
            <p:cNvPr id="15393" name="AutoShape 33"/>
            <p:cNvSpPr>
              <a:spLocks noChangeArrowheads="1"/>
            </p:cNvSpPr>
            <p:nvPr/>
          </p:nvSpPr>
          <p:spPr bwMode="auto">
            <a:xfrm>
              <a:off x="528" y="3840"/>
              <a:ext cx="144" cy="96"/>
            </a:xfrm>
            <a:prstGeom prst="star5">
              <a:avLst/>
            </a:prstGeom>
            <a:solidFill>
              <a:srgbClr val="FF0000"/>
            </a:solidFill>
            <a:ln w="9525">
              <a:solidFill>
                <a:schemeClr val="tx1"/>
              </a:solidFill>
              <a:miter lim="800000"/>
              <a:headEnd/>
              <a:tailEnd/>
            </a:ln>
            <a:effectLst/>
          </p:spPr>
          <p:txBody>
            <a:bodyPr wrap="none" anchor="ctr"/>
            <a:lstStyle/>
            <a:p>
              <a:pPr>
                <a:defRPr/>
              </a:pPr>
              <a:endParaRPr lang="en-US">
                <a:latin typeface="Arial" charset="0"/>
                <a:cs typeface="Arial"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7"/>
          <p:cNvGraphicFramePr>
            <a:graphicFrameLocks noChangeAspect="1"/>
          </p:cNvGraphicFramePr>
          <p:nvPr/>
        </p:nvGraphicFramePr>
        <p:xfrm>
          <a:off x="762000" y="3729038"/>
          <a:ext cx="4953000" cy="3128962"/>
        </p:xfrm>
        <a:graphic>
          <a:graphicData uri="http://schemas.openxmlformats.org/presentationml/2006/ole">
            <mc:AlternateContent xmlns:mc="http://schemas.openxmlformats.org/markup-compatibility/2006">
              <mc:Choice xmlns:v="urn:schemas-microsoft-com:vml" Requires="v">
                <p:oleObj spid="_x0000_s4103" name="Bitmap Image" r:id="rId3" imgW="6485714" imgH="4095238" progId="Paint.Picture">
                  <p:embed/>
                </p:oleObj>
              </mc:Choice>
              <mc:Fallback>
                <p:oleObj name="Bitmap Image" r:id="rId3" imgW="6485714" imgH="4095238"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729038"/>
                        <a:ext cx="4953000" cy="312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5"/>
          <p:cNvGraphicFramePr>
            <a:graphicFrameLocks noChangeAspect="1"/>
          </p:cNvGraphicFramePr>
          <p:nvPr/>
        </p:nvGraphicFramePr>
        <p:xfrm>
          <a:off x="3886200" y="609600"/>
          <a:ext cx="5029200" cy="3201988"/>
        </p:xfrm>
        <a:graphic>
          <a:graphicData uri="http://schemas.openxmlformats.org/presentationml/2006/ole">
            <mc:AlternateContent xmlns:mc="http://schemas.openxmlformats.org/markup-compatibility/2006">
              <mc:Choice xmlns:v="urn:schemas-microsoft-com:vml" Requires="v">
                <p:oleObj spid="_x0000_s4104" name="Bitmap Image" r:id="rId5" imgW="6419048" imgH="4086795" progId="Paint.Picture">
                  <p:embed/>
                </p:oleObj>
              </mc:Choice>
              <mc:Fallback>
                <p:oleObj name="Bitmap Image" r:id="rId5" imgW="6419048" imgH="4086795"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609600"/>
                        <a:ext cx="5029200" cy="320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AutoShape 8"/>
          <p:cNvSpPr>
            <a:spLocks noChangeArrowheads="1"/>
          </p:cNvSpPr>
          <p:nvPr/>
        </p:nvSpPr>
        <p:spPr bwMode="auto">
          <a:xfrm rot="8578176" flipV="1">
            <a:off x="5486400" y="4267200"/>
            <a:ext cx="2362200" cy="304800"/>
          </a:xfrm>
          <a:custGeom>
            <a:avLst/>
            <a:gdLst>
              <a:gd name="T0" fmla="*/ 1771650 w 21600"/>
              <a:gd name="T1" fmla="*/ 0 h 21600"/>
              <a:gd name="T2" fmla="*/ 0 w 21600"/>
              <a:gd name="T3" fmla="*/ 152400 h 21600"/>
              <a:gd name="T4" fmla="*/ 1771650 w 21600"/>
              <a:gd name="T5" fmla="*/ 304800 h 21600"/>
              <a:gd name="T6" fmla="*/ 2362200 w 21600"/>
              <a:gd name="T7" fmla="*/ 1524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101" name="AutoShape 9"/>
          <p:cNvSpPr>
            <a:spLocks noChangeArrowheads="1"/>
          </p:cNvSpPr>
          <p:nvPr/>
        </p:nvSpPr>
        <p:spPr bwMode="auto">
          <a:xfrm rot="5400000">
            <a:off x="4800600" y="6553200"/>
            <a:ext cx="304800" cy="304800"/>
          </a:xfrm>
          <a:custGeom>
            <a:avLst/>
            <a:gdLst>
              <a:gd name="T0" fmla="*/ 228600 w 21600"/>
              <a:gd name="T1" fmla="*/ 0 h 21600"/>
              <a:gd name="T2" fmla="*/ 0 w 21600"/>
              <a:gd name="T3" fmla="*/ 152400 h 21600"/>
              <a:gd name="T4" fmla="*/ 228600 w 21600"/>
              <a:gd name="T5" fmla="*/ 304800 h 21600"/>
              <a:gd name="T6" fmla="*/ 304800 w 21600"/>
              <a:gd name="T7" fmla="*/ 1524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102" name="TextBox 7"/>
          <p:cNvSpPr txBox="1">
            <a:spLocks noChangeArrowheads="1"/>
          </p:cNvSpPr>
          <p:nvPr/>
        </p:nvSpPr>
        <p:spPr bwMode="auto">
          <a:xfrm>
            <a:off x="65532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7"/>
              </a:rPr>
              <a:t>www.parstraffic.com</a:t>
            </a:r>
            <a:endParaRPr lang="en-US" b="1">
              <a:solidFill>
                <a:srgbClr val="FF0000"/>
              </a:solidFill>
            </a:endParaRPr>
          </a:p>
          <a:p>
            <a:pPr eaLnBrk="1" hangingPunct="1"/>
            <a:r>
              <a:rPr lang="en-US" b="1">
                <a:solidFill>
                  <a:srgbClr val="FF0000"/>
                </a:solidFill>
                <a:hlinkClick r:id="rId8"/>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819400" y="990600"/>
            <a:ext cx="60960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6- ايجاد نقطه در اطراف اشياء</a:t>
            </a:r>
            <a:r>
              <a:rPr lang="en-US" b="1">
                <a:latin typeface="Arial" charset="0"/>
                <a:cs typeface="Zar" pitchFamily="2" charset="-78"/>
              </a:rPr>
              <a:t> </a:t>
            </a:r>
            <a:r>
              <a:rPr lang="fa-IR" b="1">
                <a:latin typeface="Arial" charset="0"/>
                <a:cs typeface="Zar" pitchFamily="2" charset="-78"/>
              </a:rPr>
              <a:t> (منحني، خط و قوس)</a:t>
            </a:r>
            <a:endParaRPr lang="en-US" b="1">
              <a:latin typeface="Arial" charset="0"/>
              <a:cs typeface="Zar" pitchFamily="2" charset="-78"/>
            </a:endParaRPr>
          </a:p>
        </p:txBody>
      </p:sp>
      <p:sp>
        <p:nvSpPr>
          <p:cNvPr id="14339" name="Text Box 3"/>
          <p:cNvSpPr txBox="1">
            <a:spLocks noChangeArrowheads="1"/>
          </p:cNvSpPr>
          <p:nvPr/>
        </p:nvSpPr>
        <p:spPr bwMode="auto">
          <a:xfrm>
            <a:off x="685800" y="1447800"/>
            <a:ext cx="8458200" cy="641350"/>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Points&gt;</a:t>
            </a:r>
            <a:r>
              <a:rPr lang="fa-IR" b="1">
                <a:latin typeface="Arial" charset="0"/>
                <a:cs typeface="Zar" pitchFamily="2" charset="-78"/>
              </a:rPr>
              <a:t>‍</a:t>
            </a:r>
            <a:r>
              <a:rPr lang="en-US" b="1">
                <a:latin typeface="Arial" charset="0"/>
                <a:cs typeface="Zar" pitchFamily="2" charset="-78"/>
              </a:rPr>
              <a:t>Create Points&gt;Station/Offset object&gt; </a:t>
            </a:r>
            <a:r>
              <a:rPr lang="fa-IR" b="1">
                <a:latin typeface="Arial" charset="0"/>
                <a:cs typeface="Zar" pitchFamily="2" charset="-78"/>
              </a:rPr>
              <a:t>انتخاب شي و اينتر</a:t>
            </a:r>
            <a:r>
              <a:rPr lang="en-US" b="1">
                <a:latin typeface="Arial" charset="0"/>
                <a:cs typeface="Zar" pitchFamily="2" charset="-78"/>
              </a:rPr>
              <a:t>&gt;</a:t>
            </a:r>
            <a:r>
              <a:rPr lang="fa-IR" b="1">
                <a:latin typeface="Arial" charset="0"/>
                <a:cs typeface="Zar" pitchFamily="2" charset="-78"/>
              </a:rPr>
              <a:t> ورود فاصله از شي در خط فرمان (ايستگاه)</a:t>
            </a:r>
            <a:r>
              <a:rPr lang="en-US" b="1">
                <a:latin typeface="Arial" charset="0"/>
                <a:cs typeface="Zar" pitchFamily="2" charset="-78"/>
              </a:rPr>
              <a:t>&gt;</a:t>
            </a:r>
            <a:r>
              <a:rPr lang="fa-IR" b="1">
                <a:latin typeface="Arial" charset="0"/>
                <a:cs typeface="Zar" pitchFamily="2" charset="-78"/>
              </a:rPr>
              <a:t>ورود ارتفاع نقطه در خط فرمان</a:t>
            </a:r>
            <a:r>
              <a:rPr lang="en-US" b="1">
                <a:latin typeface="Arial" charset="0"/>
                <a:cs typeface="Zar" pitchFamily="2" charset="-78"/>
              </a:rPr>
              <a:t>&gt;</a:t>
            </a:r>
            <a:r>
              <a:rPr lang="fa-IR" b="1" i="1">
                <a:latin typeface="Arial" charset="0"/>
                <a:cs typeface="Zar" pitchFamily="2" charset="-78"/>
              </a:rPr>
              <a:t>ورود توضيحات نقطه</a:t>
            </a:r>
            <a:r>
              <a:rPr lang="en-US" b="1" i="1">
                <a:latin typeface="Arial" charset="0"/>
                <a:cs typeface="Zar" pitchFamily="2" charset="-78"/>
              </a:rPr>
              <a:t>&gt; </a:t>
            </a:r>
            <a:r>
              <a:rPr lang="fa-IR" b="1" i="1">
                <a:latin typeface="Arial" charset="0"/>
                <a:cs typeface="Zar" pitchFamily="2" charset="-78"/>
              </a:rPr>
              <a:t>ادامه روند تا نقطه انتهائي</a:t>
            </a:r>
            <a:endParaRPr lang="en-US" b="1" i="1">
              <a:latin typeface="Arial" charset="0"/>
              <a:cs typeface="Zar" pitchFamily="2" charset="-78"/>
            </a:endParaRPr>
          </a:p>
        </p:txBody>
      </p:sp>
      <p:sp>
        <p:nvSpPr>
          <p:cNvPr id="79876" name="AutoShape 7"/>
          <p:cNvSpPr>
            <a:spLocks noChangeArrowheads="1"/>
          </p:cNvSpPr>
          <p:nvPr/>
        </p:nvSpPr>
        <p:spPr bwMode="auto">
          <a:xfrm>
            <a:off x="609600" y="2895600"/>
            <a:ext cx="152400" cy="152400"/>
          </a:xfrm>
          <a:custGeom>
            <a:avLst/>
            <a:gdLst>
              <a:gd name="T0" fmla="*/ 76200 w 21600"/>
              <a:gd name="T1" fmla="*/ 0 h 21600"/>
              <a:gd name="T2" fmla="*/ 22317 w 21600"/>
              <a:gd name="T3" fmla="*/ 22317 h 21600"/>
              <a:gd name="T4" fmla="*/ 0 w 21600"/>
              <a:gd name="T5" fmla="*/ 76200 h 21600"/>
              <a:gd name="T6" fmla="*/ 22317 w 21600"/>
              <a:gd name="T7" fmla="*/ 130083 h 21600"/>
              <a:gd name="T8" fmla="*/ 76200 w 21600"/>
              <a:gd name="T9" fmla="*/ 152400 h 21600"/>
              <a:gd name="T10" fmla="*/ 130083 w 21600"/>
              <a:gd name="T11" fmla="*/ 130083 h 21600"/>
              <a:gd name="T12" fmla="*/ 152400 w 21600"/>
              <a:gd name="T13" fmla="*/ 76200 h 21600"/>
              <a:gd name="T14" fmla="*/ 130083 w 21600"/>
              <a:gd name="T15" fmla="*/ 2231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79877" name="AutoShape 8"/>
          <p:cNvSpPr>
            <a:spLocks noChangeArrowheads="1"/>
          </p:cNvSpPr>
          <p:nvPr/>
        </p:nvSpPr>
        <p:spPr bwMode="auto">
          <a:xfrm>
            <a:off x="1295400" y="2895600"/>
            <a:ext cx="152400" cy="152400"/>
          </a:xfrm>
          <a:custGeom>
            <a:avLst/>
            <a:gdLst>
              <a:gd name="T0" fmla="*/ 76200 w 21600"/>
              <a:gd name="T1" fmla="*/ 0 h 21600"/>
              <a:gd name="T2" fmla="*/ 22317 w 21600"/>
              <a:gd name="T3" fmla="*/ 22317 h 21600"/>
              <a:gd name="T4" fmla="*/ 0 w 21600"/>
              <a:gd name="T5" fmla="*/ 76200 h 21600"/>
              <a:gd name="T6" fmla="*/ 22317 w 21600"/>
              <a:gd name="T7" fmla="*/ 130083 h 21600"/>
              <a:gd name="T8" fmla="*/ 76200 w 21600"/>
              <a:gd name="T9" fmla="*/ 152400 h 21600"/>
              <a:gd name="T10" fmla="*/ 130083 w 21600"/>
              <a:gd name="T11" fmla="*/ 130083 h 21600"/>
              <a:gd name="T12" fmla="*/ 152400 w 21600"/>
              <a:gd name="T13" fmla="*/ 76200 h 21600"/>
              <a:gd name="T14" fmla="*/ 130083 w 21600"/>
              <a:gd name="T15" fmla="*/ 2231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79878" name="Line 10"/>
          <p:cNvSpPr>
            <a:spLocks noChangeShapeType="1"/>
          </p:cNvSpPr>
          <p:nvPr/>
        </p:nvSpPr>
        <p:spPr bwMode="auto">
          <a:xfrm>
            <a:off x="1143000" y="2667000"/>
            <a:ext cx="228600" cy="3048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79879" name="Text Box 14"/>
          <p:cNvSpPr txBox="1">
            <a:spLocks noChangeArrowheads="1"/>
          </p:cNvSpPr>
          <p:nvPr/>
        </p:nvSpPr>
        <p:spPr bwMode="auto">
          <a:xfrm>
            <a:off x="2057400" y="1981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t>St4</a:t>
            </a:r>
          </a:p>
        </p:txBody>
      </p:sp>
      <p:grpSp>
        <p:nvGrpSpPr>
          <p:cNvPr id="79880" name="Group 16"/>
          <p:cNvGrpSpPr>
            <a:grpSpLocks/>
          </p:cNvGrpSpPr>
          <p:nvPr/>
        </p:nvGrpSpPr>
        <p:grpSpPr bwMode="auto">
          <a:xfrm>
            <a:off x="533400" y="2133600"/>
            <a:ext cx="2590800" cy="1509713"/>
            <a:chOff x="0" y="1056"/>
            <a:chExt cx="1632" cy="951"/>
          </a:xfrm>
        </p:grpSpPr>
        <p:sp>
          <p:nvSpPr>
            <p:cNvPr id="79886" name="Line 4"/>
            <p:cNvSpPr>
              <a:spLocks noChangeShapeType="1"/>
            </p:cNvSpPr>
            <p:nvPr/>
          </p:nvSpPr>
          <p:spPr bwMode="auto">
            <a:xfrm flipH="1">
              <a:off x="432" y="1056"/>
              <a:ext cx="1200" cy="8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7" name="AutoShape 5"/>
            <p:cNvSpPr>
              <a:spLocks noChangeArrowheads="1"/>
            </p:cNvSpPr>
            <p:nvPr/>
          </p:nvSpPr>
          <p:spPr bwMode="auto">
            <a:xfrm>
              <a:off x="1296" y="1200"/>
              <a:ext cx="96" cy="96"/>
            </a:xfrm>
            <a:custGeom>
              <a:avLst/>
              <a:gdLst>
                <a:gd name="T0" fmla="*/ 48 w 21600"/>
                <a:gd name="T1" fmla="*/ 0 h 21600"/>
                <a:gd name="T2" fmla="*/ 14 w 21600"/>
                <a:gd name="T3" fmla="*/ 14 h 21600"/>
                <a:gd name="T4" fmla="*/ 0 w 21600"/>
                <a:gd name="T5" fmla="*/ 48 h 21600"/>
                <a:gd name="T6" fmla="*/ 14 w 21600"/>
                <a:gd name="T7" fmla="*/ 82 h 21600"/>
                <a:gd name="T8" fmla="*/ 48 w 21600"/>
                <a:gd name="T9" fmla="*/ 96 h 21600"/>
                <a:gd name="T10" fmla="*/ 82 w 21600"/>
                <a:gd name="T11" fmla="*/ 82 h 21600"/>
                <a:gd name="T12" fmla="*/ 96 w 21600"/>
                <a:gd name="T13" fmla="*/ 48 h 21600"/>
                <a:gd name="T14" fmla="*/ 82 w 21600"/>
                <a:gd name="T15" fmla="*/ 14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79888" name="AutoShape 6"/>
            <p:cNvSpPr>
              <a:spLocks noChangeArrowheads="1"/>
            </p:cNvSpPr>
            <p:nvPr/>
          </p:nvSpPr>
          <p:spPr bwMode="auto">
            <a:xfrm>
              <a:off x="960" y="1440"/>
              <a:ext cx="96" cy="96"/>
            </a:xfrm>
            <a:custGeom>
              <a:avLst/>
              <a:gdLst>
                <a:gd name="T0" fmla="*/ 48 w 21600"/>
                <a:gd name="T1" fmla="*/ 0 h 21600"/>
                <a:gd name="T2" fmla="*/ 14 w 21600"/>
                <a:gd name="T3" fmla="*/ 14 h 21600"/>
                <a:gd name="T4" fmla="*/ 0 w 21600"/>
                <a:gd name="T5" fmla="*/ 48 h 21600"/>
                <a:gd name="T6" fmla="*/ 14 w 21600"/>
                <a:gd name="T7" fmla="*/ 82 h 21600"/>
                <a:gd name="T8" fmla="*/ 48 w 21600"/>
                <a:gd name="T9" fmla="*/ 96 h 21600"/>
                <a:gd name="T10" fmla="*/ 82 w 21600"/>
                <a:gd name="T11" fmla="*/ 82 h 21600"/>
                <a:gd name="T12" fmla="*/ 96 w 21600"/>
                <a:gd name="T13" fmla="*/ 48 h 21600"/>
                <a:gd name="T14" fmla="*/ 82 w 21600"/>
                <a:gd name="T15" fmla="*/ 14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79889" name="Text Box 11"/>
            <p:cNvSpPr txBox="1">
              <a:spLocks noChangeArrowheads="1"/>
            </p:cNvSpPr>
            <p:nvPr/>
          </p:nvSpPr>
          <p:spPr bwMode="auto">
            <a:xfrm>
              <a:off x="0" y="1728"/>
              <a:ext cx="5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t>St1</a:t>
              </a:r>
            </a:p>
          </p:txBody>
        </p:sp>
        <p:sp>
          <p:nvSpPr>
            <p:cNvPr id="79890" name="Text Box 12"/>
            <p:cNvSpPr txBox="1">
              <a:spLocks noChangeArrowheads="1"/>
            </p:cNvSpPr>
            <p:nvPr/>
          </p:nvSpPr>
          <p:spPr bwMode="auto">
            <a:xfrm>
              <a:off x="864" y="1632"/>
              <a:ext cx="5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t>St2</a:t>
              </a:r>
            </a:p>
          </p:txBody>
        </p:sp>
        <p:sp>
          <p:nvSpPr>
            <p:cNvPr id="79891" name="Text Box 13"/>
            <p:cNvSpPr txBox="1">
              <a:spLocks noChangeArrowheads="1"/>
            </p:cNvSpPr>
            <p:nvPr/>
          </p:nvSpPr>
          <p:spPr bwMode="auto">
            <a:xfrm>
              <a:off x="576" y="1296"/>
              <a:ext cx="5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t>St3</a:t>
              </a:r>
            </a:p>
          </p:txBody>
        </p:sp>
        <p:sp>
          <p:nvSpPr>
            <p:cNvPr id="79892" name="Text Box 15"/>
            <p:cNvSpPr txBox="1">
              <a:spLocks noChangeArrowheads="1"/>
            </p:cNvSpPr>
            <p:nvPr/>
          </p:nvSpPr>
          <p:spPr bwMode="auto">
            <a:xfrm rot="-1964114">
              <a:off x="336" y="1776"/>
              <a:ext cx="5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3300"/>
                  </a:solidFill>
                </a:rPr>
                <a:t>offset</a:t>
              </a:r>
            </a:p>
          </p:txBody>
        </p:sp>
      </p:grpSp>
      <p:sp>
        <p:nvSpPr>
          <p:cNvPr id="14353" name="Text Box 17"/>
          <p:cNvSpPr txBox="1">
            <a:spLocks noChangeArrowheads="1"/>
          </p:cNvSpPr>
          <p:nvPr/>
        </p:nvSpPr>
        <p:spPr bwMode="auto">
          <a:xfrm>
            <a:off x="2819400" y="2590800"/>
            <a:ext cx="6096000" cy="64135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اگر </a:t>
            </a:r>
            <a:r>
              <a:rPr lang="en-US" b="1">
                <a:latin typeface="Arial" charset="0"/>
                <a:cs typeface="Zar" pitchFamily="2" charset="-78"/>
              </a:rPr>
              <a:t>Offset</a:t>
            </a:r>
            <a:r>
              <a:rPr lang="fa-IR" b="1">
                <a:latin typeface="Arial" charset="0"/>
                <a:cs typeface="Zar" pitchFamily="2" charset="-78"/>
              </a:rPr>
              <a:t> منفي باشد از سمت چپ و اگر مثبت باشد از سمت راست اعمال مي شود.</a:t>
            </a:r>
            <a:endParaRPr lang="en-US" b="1">
              <a:latin typeface="Arial" charset="0"/>
              <a:cs typeface="Zar" pitchFamily="2" charset="-78"/>
            </a:endParaRPr>
          </a:p>
        </p:txBody>
      </p:sp>
      <p:sp>
        <p:nvSpPr>
          <p:cNvPr id="14354" name="Text Box 18"/>
          <p:cNvSpPr txBox="1">
            <a:spLocks noChangeArrowheads="1"/>
          </p:cNvSpPr>
          <p:nvPr/>
        </p:nvSpPr>
        <p:spPr bwMode="auto">
          <a:xfrm>
            <a:off x="2819400" y="3886200"/>
            <a:ext cx="60960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7- ايجاد نقطه روي منحني، خط و قوس</a:t>
            </a:r>
            <a:endParaRPr lang="en-US" b="1">
              <a:latin typeface="Arial" charset="0"/>
              <a:cs typeface="Zar" pitchFamily="2" charset="-78"/>
            </a:endParaRPr>
          </a:p>
        </p:txBody>
      </p:sp>
      <p:sp>
        <p:nvSpPr>
          <p:cNvPr id="14362" name="Text Box 26"/>
          <p:cNvSpPr txBox="1">
            <a:spLocks noChangeArrowheads="1"/>
          </p:cNvSpPr>
          <p:nvPr/>
        </p:nvSpPr>
        <p:spPr bwMode="auto">
          <a:xfrm>
            <a:off x="685800" y="4572000"/>
            <a:ext cx="8458200" cy="641350"/>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Points&gt;create Points&gt;Along Line/Curve/Spiral&gt;</a:t>
            </a:r>
            <a:r>
              <a:rPr lang="fa-IR" b="1">
                <a:latin typeface="Arial" charset="0"/>
                <a:cs typeface="Zar" pitchFamily="2" charset="-78"/>
              </a:rPr>
              <a:t> انتخاب شيء(يك سر شي * مي خورد</a:t>
            </a:r>
            <a:r>
              <a:rPr lang="en-US" b="1">
                <a:latin typeface="Arial" charset="0"/>
                <a:cs typeface="Zar" pitchFamily="2" charset="-78"/>
              </a:rPr>
              <a:t>&gt;</a:t>
            </a:r>
            <a:r>
              <a:rPr lang="fa-IR" b="1">
                <a:latin typeface="Arial" charset="0"/>
                <a:cs typeface="Zar" pitchFamily="2" charset="-78"/>
              </a:rPr>
              <a:t>ورود فاصله از نقطه *</a:t>
            </a:r>
            <a:r>
              <a:rPr lang="en-US" b="1">
                <a:latin typeface="Arial" charset="0"/>
                <a:cs typeface="Zar" pitchFamily="2" charset="-78"/>
              </a:rPr>
              <a:t>&gt;</a:t>
            </a:r>
            <a:r>
              <a:rPr lang="fa-IR" b="1">
                <a:latin typeface="Arial" charset="0"/>
                <a:cs typeface="Zar" pitchFamily="2" charset="-78"/>
              </a:rPr>
              <a:t>وارد كردن ارتفاع و توضيحات نقاط</a:t>
            </a:r>
            <a:r>
              <a:rPr lang="en-US" b="1">
                <a:latin typeface="Arial" charset="0"/>
                <a:ea typeface="SimSun" pitchFamily="2" charset="-122"/>
                <a:cs typeface="Arial" charset="0"/>
                <a:sym typeface="Webdings" pitchFamily="18" charset="2"/>
              </a:rPr>
              <a:t>┘</a:t>
            </a:r>
          </a:p>
        </p:txBody>
      </p:sp>
      <p:sp>
        <p:nvSpPr>
          <p:cNvPr id="79884" name="Rectangle 27"/>
          <p:cNvSpPr>
            <a:spLocks noChangeArrowheads="1"/>
          </p:cNvSpPr>
          <p:nvPr/>
        </p:nvSpPr>
        <p:spPr bwMode="auto">
          <a:xfrm>
            <a:off x="4303713" y="3246438"/>
            <a:ext cx="601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ym typeface="Webdings" panose="05030102010509060703" pitchFamily="18" charset="2"/>
              </a:rPr>
              <a:t>√ </a:t>
            </a:r>
          </a:p>
        </p:txBody>
      </p:sp>
      <p:sp>
        <p:nvSpPr>
          <p:cNvPr id="79885" name="TextBox 21"/>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2"/>
              </a:rPr>
              <a:t>www.parstraffic.com</a:t>
            </a:r>
            <a:endParaRPr lang="en-US" b="1">
              <a:solidFill>
                <a:srgbClr val="FF0000"/>
              </a:solidFill>
            </a:endParaRPr>
          </a:p>
          <a:p>
            <a:pPr eaLnBrk="1" hangingPunct="1"/>
            <a:r>
              <a:rPr lang="en-US" b="1">
                <a:solidFill>
                  <a:srgbClr val="FF0000"/>
                </a:solidFill>
                <a:hlinkClick r:id="rId3"/>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Group 2"/>
          <p:cNvGrpSpPr>
            <a:grpSpLocks/>
          </p:cNvGrpSpPr>
          <p:nvPr/>
        </p:nvGrpSpPr>
        <p:grpSpPr bwMode="auto">
          <a:xfrm>
            <a:off x="457200" y="3200400"/>
            <a:ext cx="2568575" cy="1676400"/>
            <a:chOff x="0" y="2832"/>
            <a:chExt cx="1618" cy="1056"/>
          </a:xfrm>
        </p:grpSpPr>
        <p:sp>
          <p:nvSpPr>
            <p:cNvPr id="80905" name="Arc 3"/>
            <p:cNvSpPr>
              <a:spLocks/>
            </p:cNvSpPr>
            <p:nvPr/>
          </p:nvSpPr>
          <p:spPr bwMode="auto">
            <a:xfrm rot="3140644" flipH="1" flipV="1">
              <a:off x="777" y="2814"/>
              <a:ext cx="385" cy="1297"/>
            </a:xfrm>
            <a:custGeom>
              <a:avLst/>
              <a:gdLst>
                <a:gd name="T0" fmla="*/ 0 w 21600"/>
                <a:gd name="T1" fmla="*/ 0 h 43033"/>
                <a:gd name="T2" fmla="*/ 48 w 21600"/>
                <a:gd name="T3" fmla="*/ 1297 h 43033"/>
                <a:gd name="T4" fmla="*/ 0 w 21600"/>
                <a:gd name="T5" fmla="*/ 651 h 43033"/>
                <a:gd name="T6" fmla="*/ 0 60000 65536"/>
                <a:gd name="T7" fmla="*/ 0 60000 65536"/>
                <a:gd name="T8" fmla="*/ 0 60000 65536"/>
                <a:gd name="T9" fmla="*/ 0 w 21600"/>
                <a:gd name="T10" fmla="*/ 0 h 43033"/>
                <a:gd name="T11" fmla="*/ 21600 w 21600"/>
                <a:gd name="T12" fmla="*/ 43033 h 43033"/>
              </a:gdLst>
              <a:ahLst/>
              <a:cxnLst>
                <a:cxn ang="T6">
                  <a:pos x="T0" y="T1"/>
                </a:cxn>
                <a:cxn ang="T7">
                  <a:pos x="T2" y="T3"/>
                </a:cxn>
                <a:cxn ang="T8">
                  <a:pos x="T4" y="T5"/>
                </a:cxn>
              </a:cxnLst>
              <a:rect l="T9" t="T10" r="T11" b="T12"/>
              <a:pathLst>
                <a:path w="21600" h="43033" fill="none" extrusionOk="0">
                  <a:moveTo>
                    <a:pt x="-1" y="0"/>
                  </a:moveTo>
                  <a:cubicBezTo>
                    <a:pt x="11929" y="0"/>
                    <a:pt x="21600" y="9670"/>
                    <a:pt x="21600" y="21600"/>
                  </a:cubicBezTo>
                  <a:cubicBezTo>
                    <a:pt x="21600" y="32491"/>
                    <a:pt x="13491" y="41679"/>
                    <a:pt x="2683" y="43032"/>
                  </a:cubicBezTo>
                </a:path>
                <a:path w="21600" h="43033" stroke="0" extrusionOk="0">
                  <a:moveTo>
                    <a:pt x="-1" y="0"/>
                  </a:moveTo>
                  <a:cubicBezTo>
                    <a:pt x="11929" y="0"/>
                    <a:pt x="21600" y="9670"/>
                    <a:pt x="21600" y="21600"/>
                  </a:cubicBezTo>
                  <a:cubicBezTo>
                    <a:pt x="21600" y="32491"/>
                    <a:pt x="13491" y="41679"/>
                    <a:pt x="2683" y="43032"/>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0906" name="AutoShape 4"/>
            <p:cNvSpPr>
              <a:spLocks noChangeArrowheads="1"/>
            </p:cNvSpPr>
            <p:nvPr/>
          </p:nvSpPr>
          <p:spPr bwMode="auto">
            <a:xfrm>
              <a:off x="528" y="3072"/>
              <a:ext cx="96" cy="96"/>
            </a:xfrm>
            <a:prstGeom prst="flowChartSummingJunction">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80907" name="AutoShape 5"/>
            <p:cNvSpPr>
              <a:spLocks noChangeArrowheads="1"/>
            </p:cNvSpPr>
            <p:nvPr/>
          </p:nvSpPr>
          <p:spPr bwMode="auto">
            <a:xfrm>
              <a:off x="1248" y="3792"/>
              <a:ext cx="96" cy="96"/>
            </a:xfrm>
            <a:prstGeom prst="flowChartSummingJunction">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80908" name="Text Box 6"/>
            <p:cNvSpPr txBox="1">
              <a:spLocks noChangeArrowheads="1"/>
            </p:cNvSpPr>
            <p:nvPr/>
          </p:nvSpPr>
          <p:spPr bwMode="auto">
            <a:xfrm>
              <a:off x="0" y="2832"/>
              <a:ext cx="13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a:cs typeface="Zar" pitchFamily="2" charset="-78"/>
                </a:rPr>
                <a:t>نقطه سومه (</a:t>
              </a:r>
              <a:r>
                <a:rPr lang="en-US" b="1">
                  <a:cs typeface="Zar" pitchFamily="2" charset="-78"/>
                </a:rPr>
                <a:t>PL</a:t>
              </a:r>
              <a:r>
                <a:rPr lang="fa-IR" b="1">
                  <a:cs typeface="Zar" pitchFamily="2" charset="-78"/>
                </a:rPr>
                <a:t>)</a:t>
              </a:r>
              <a:endParaRPr lang="en-US" b="1">
                <a:cs typeface="Zar" pitchFamily="2" charset="-78"/>
              </a:endParaRPr>
            </a:p>
          </p:txBody>
        </p:sp>
        <p:sp>
          <p:nvSpPr>
            <p:cNvPr id="80909" name="Text Box 7"/>
            <p:cNvSpPr txBox="1">
              <a:spLocks noChangeArrowheads="1"/>
            </p:cNvSpPr>
            <p:nvPr/>
          </p:nvSpPr>
          <p:spPr bwMode="auto">
            <a:xfrm>
              <a:off x="1200" y="3552"/>
              <a:ext cx="3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a:cs typeface="Zar" pitchFamily="2" charset="-78"/>
                </a:rPr>
                <a:t>مركز</a:t>
              </a:r>
              <a:endParaRPr lang="en-US" b="1">
                <a:cs typeface="Zar" pitchFamily="2" charset="-78"/>
              </a:endParaRPr>
            </a:p>
          </p:txBody>
        </p:sp>
      </p:grpSp>
      <p:sp>
        <p:nvSpPr>
          <p:cNvPr id="13320" name="Text Box 8"/>
          <p:cNvSpPr txBox="1">
            <a:spLocks noChangeArrowheads="1"/>
          </p:cNvSpPr>
          <p:nvPr/>
        </p:nvSpPr>
        <p:spPr bwMode="auto">
          <a:xfrm>
            <a:off x="2895600" y="838200"/>
            <a:ext cx="60960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8- ايجاد نقطه روي محلهاي اساسي خطوط، منحني ها و قوسها</a:t>
            </a:r>
            <a:endParaRPr lang="en-US" b="1">
              <a:latin typeface="Arial" charset="0"/>
              <a:cs typeface="Zar" pitchFamily="2" charset="-78"/>
            </a:endParaRPr>
          </a:p>
        </p:txBody>
      </p:sp>
      <p:sp>
        <p:nvSpPr>
          <p:cNvPr id="13321" name="Text Box 9"/>
          <p:cNvSpPr txBox="1">
            <a:spLocks noChangeArrowheads="1"/>
          </p:cNvSpPr>
          <p:nvPr/>
        </p:nvSpPr>
        <p:spPr bwMode="auto">
          <a:xfrm>
            <a:off x="3048000" y="1600200"/>
            <a:ext cx="6096000" cy="641350"/>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مراحل شبيه به حالت قبلي است ولي نقاط روي ابتدا، انتها و مركز شعاعي درج مي شوند.</a:t>
            </a:r>
            <a:endParaRPr lang="en-US" b="1">
              <a:latin typeface="Arial" charset="0"/>
              <a:cs typeface="Zar" pitchFamily="2" charset="-78"/>
            </a:endParaRPr>
          </a:p>
        </p:txBody>
      </p:sp>
      <p:sp>
        <p:nvSpPr>
          <p:cNvPr id="13323" name="Text Box 11"/>
          <p:cNvSpPr txBox="1">
            <a:spLocks noChangeArrowheads="1"/>
          </p:cNvSpPr>
          <p:nvPr/>
        </p:nvSpPr>
        <p:spPr bwMode="auto">
          <a:xfrm>
            <a:off x="838200" y="2286000"/>
            <a:ext cx="8305800" cy="641350"/>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Points&gt;create Points&gt;On Line/Curve/Spiral&gt;</a:t>
            </a:r>
            <a:r>
              <a:rPr lang="fa-IR" b="1">
                <a:latin typeface="Arial" charset="0"/>
                <a:cs typeface="Zar" pitchFamily="2" charset="-78"/>
              </a:rPr>
              <a:t> انتخاب شيء-يك سر شي * ميخورد</a:t>
            </a:r>
            <a:r>
              <a:rPr lang="en-US" b="1">
                <a:latin typeface="Arial" charset="0"/>
                <a:cs typeface="Zar" pitchFamily="2" charset="-78"/>
              </a:rPr>
              <a:t>&gt;</a:t>
            </a:r>
            <a:r>
              <a:rPr lang="fa-IR" b="1">
                <a:latin typeface="Arial" charset="0"/>
                <a:cs typeface="Zar" pitchFamily="2" charset="-78"/>
              </a:rPr>
              <a:t>ورود فاصله از نقطه *</a:t>
            </a:r>
            <a:r>
              <a:rPr lang="en-US" b="1">
                <a:latin typeface="Arial" charset="0"/>
                <a:cs typeface="Zar" pitchFamily="2" charset="-78"/>
              </a:rPr>
              <a:t>&gt;</a:t>
            </a:r>
            <a:r>
              <a:rPr lang="fa-IR" b="1">
                <a:latin typeface="Arial" charset="0"/>
                <a:cs typeface="Zar" pitchFamily="2" charset="-78"/>
              </a:rPr>
              <a:t>وارد كردن ارتفاع و توضيحات نقاط</a:t>
            </a:r>
            <a:r>
              <a:rPr lang="en-US" b="1">
                <a:latin typeface="Arial" charset="0"/>
                <a:ea typeface="SimSun" pitchFamily="2" charset="-122"/>
                <a:cs typeface="Arial" charset="0"/>
                <a:sym typeface="Webdings" pitchFamily="18" charset="2"/>
              </a:rPr>
              <a:t>┘</a:t>
            </a:r>
          </a:p>
        </p:txBody>
      </p:sp>
      <p:sp>
        <p:nvSpPr>
          <p:cNvPr id="13324" name="Text Box 12"/>
          <p:cNvSpPr txBox="1">
            <a:spLocks noChangeArrowheads="1"/>
          </p:cNvSpPr>
          <p:nvPr/>
        </p:nvSpPr>
        <p:spPr bwMode="auto">
          <a:xfrm>
            <a:off x="2895600" y="4267200"/>
            <a:ext cx="60960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9- ايجاد نقطه اطراف خطوط، منحني ها و قوسها</a:t>
            </a:r>
            <a:endParaRPr lang="en-US" b="1">
              <a:latin typeface="Arial" charset="0"/>
              <a:cs typeface="Zar" pitchFamily="2" charset="-78"/>
            </a:endParaRPr>
          </a:p>
        </p:txBody>
      </p:sp>
      <p:sp>
        <p:nvSpPr>
          <p:cNvPr id="13325" name="Text Box 13"/>
          <p:cNvSpPr txBox="1">
            <a:spLocks noChangeArrowheads="1"/>
          </p:cNvSpPr>
          <p:nvPr/>
        </p:nvSpPr>
        <p:spPr bwMode="auto">
          <a:xfrm>
            <a:off x="838200" y="5257800"/>
            <a:ext cx="8305800" cy="779463"/>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Points&gt;create Points&gt;Divide object&gt;</a:t>
            </a:r>
            <a:r>
              <a:rPr lang="fa-IR" b="1">
                <a:latin typeface="Arial" charset="0"/>
                <a:cs typeface="Zar" pitchFamily="2" charset="-78"/>
              </a:rPr>
              <a:t>انتخاب شيء </a:t>
            </a:r>
            <a:r>
              <a:rPr lang="en-US" b="1">
                <a:latin typeface="Arial" charset="0"/>
                <a:cs typeface="Zar" pitchFamily="2" charset="-78"/>
              </a:rPr>
              <a:t>&gt;</a:t>
            </a:r>
            <a:r>
              <a:rPr lang="fa-IR" b="1">
                <a:latin typeface="Arial" charset="0"/>
                <a:cs typeface="Zar" pitchFamily="2" charset="-78"/>
              </a:rPr>
              <a:t>وارد كردن تعداد سگمنت</a:t>
            </a:r>
            <a:r>
              <a:rPr lang="en-US" b="1">
                <a:latin typeface="Arial" charset="0"/>
                <a:ea typeface="SimSun" pitchFamily="2" charset="-122"/>
                <a:cs typeface="Arial" charset="0"/>
                <a:sym typeface="Webdings" pitchFamily="18" charset="2"/>
              </a:rPr>
              <a:t>┘&gt;</a:t>
            </a:r>
          </a:p>
          <a:p>
            <a:pPr>
              <a:spcBef>
                <a:spcPct val="50000"/>
              </a:spcBef>
              <a:defRPr/>
            </a:pPr>
            <a:r>
              <a:rPr lang="fa-IR" b="1">
                <a:latin typeface="Arial" charset="0"/>
                <a:ea typeface="SimSun" pitchFamily="2" charset="-122"/>
                <a:cs typeface="Zar" pitchFamily="2" charset="-78"/>
                <a:sym typeface="Webdings" pitchFamily="18" charset="2"/>
              </a:rPr>
              <a:t>ورود فاصله از محور شيء</a:t>
            </a:r>
            <a:r>
              <a:rPr lang="en-US" b="1">
                <a:latin typeface="Arial" charset="0"/>
                <a:cs typeface="Arial" charset="0"/>
              </a:rPr>
              <a:t>&gt;</a:t>
            </a:r>
            <a:r>
              <a:rPr lang="fa-IR" b="1">
                <a:latin typeface="Arial" charset="0"/>
                <a:cs typeface="Zar" pitchFamily="2" charset="-78"/>
              </a:rPr>
              <a:t>وارد كردن ارتفاع و توضيحات نقاط</a:t>
            </a:r>
            <a:r>
              <a:rPr lang="en-US" b="1">
                <a:latin typeface="Arial" charset="0"/>
                <a:cs typeface="Arial" charset="0"/>
                <a:sym typeface="Webdings" pitchFamily="18" charset="2"/>
              </a:rPr>
              <a:t>┘&gt;</a:t>
            </a:r>
            <a:r>
              <a:rPr lang="fa-IR" b="1">
                <a:latin typeface="Arial" charset="0"/>
                <a:cs typeface="Zar" pitchFamily="2" charset="-78"/>
                <a:sym typeface="Webdings" pitchFamily="18" charset="2"/>
              </a:rPr>
              <a:t>ادامه روند</a:t>
            </a:r>
            <a:endParaRPr lang="en-US" b="1">
              <a:latin typeface="Arial" charset="0"/>
              <a:cs typeface="Zar" pitchFamily="2" charset="-78"/>
            </a:endParaRPr>
          </a:p>
        </p:txBody>
      </p:sp>
      <p:sp>
        <p:nvSpPr>
          <p:cNvPr id="13326" name="Text Box 14"/>
          <p:cNvSpPr txBox="1">
            <a:spLocks noChangeArrowheads="1"/>
          </p:cNvSpPr>
          <p:nvPr/>
        </p:nvSpPr>
        <p:spPr bwMode="auto">
          <a:xfrm>
            <a:off x="2438400" y="6172200"/>
            <a:ext cx="60960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نكته: اگر تعداد سگمنتها </a:t>
            </a:r>
            <a:r>
              <a:rPr lang="en-US" b="1">
                <a:latin typeface="Arial" charset="0"/>
                <a:cs typeface="Zar" pitchFamily="2" charset="-78"/>
              </a:rPr>
              <a:t>N</a:t>
            </a:r>
            <a:r>
              <a:rPr lang="fa-IR" b="1">
                <a:latin typeface="Arial" charset="0"/>
                <a:cs typeface="Zar" pitchFamily="2" charset="-78"/>
              </a:rPr>
              <a:t> باشد تعداد نقاط </a:t>
            </a:r>
            <a:r>
              <a:rPr lang="en-US" b="1">
                <a:latin typeface="Arial" charset="0"/>
                <a:cs typeface="Zar" pitchFamily="2" charset="-78"/>
              </a:rPr>
              <a:t>N+1</a:t>
            </a:r>
            <a:r>
              <a:rPr lang="fa-IR" b="1">
                <a:latin typeface="Arial" charset="0"/>
                <a:cs typeface="Zar" pitchFamily="2" charset="-78"/>
              </a:rPr>
              <a:t> خواهد بود.</a:t>
            </a:r>
            <a:endParaRPr lang="en-US" b="1">
              <a:latin typeface="Arial" charset="0"/>
              <a:cs typeface="Zar" pitchFamily="2" charset="-78"/>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048000" y="1219200"/>
            <a:ext cx="60960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10- ايجاد نقطه در ورتكس پلي لاينها يا خطوط تراز</a:t>
            </a:r>
            <a:endParaRPr lang="en-US" b="1">
              <a:latin typeface="Arial" charset="0"/>
              <a:cs typeface="Zar" pitchFamily="2" charset="-78"/>
            </a:endParaRPr>
          </a:p>
        </p:txBody>
      </p:sp>
      <p:grpSp>
        <p:nvGrpSpPr>
          <p:cNvPr id="48132" name="Group 8"/>
          <p:cNvGrpSpPr>
            <a:grpSpLocks/>
          </p:cNvGrpSpPr>
          <p:nvPr/>
        </p:nvGrpSpPr>
        <p:grpSpPr bwMode="auto">
          <a:xfrm>
            <a:off x="914400" y="4191000"/>
            <a:ext cx="4600575" cy="2409825"/>
            <a:chOff x="576" y="2640"/>
            <a:chExt cx="2898" cy="1518"/>
          </a:xfrm>
        </p:grpSpPr>
        <p:graphicFrame>
          <p:nvGraphicFramePr>
            <p:cNvPr id="48130" name="Object 4"/>
            <p:cNvGraphicFramePr>
              <a:graphicFrameLocks noChangeAspect="1"/>
            </p:cNvGraphicFramePr>
            <p:nvPr/>
          </p:nvGraphicFramePr>
          <p:xfrm>
            <a:off x="576" y="2640"/>
            <a:ext cx="2898" cy="1518"/>
          </p:xfrm>
          <a:graphic>
            <a:graphicData uri="http://schemas.openxmlformats.org/presentationml/2006/ole">
              <mc:AlternateContent xmlns:mc="http://schemas.openxmlformats.org/markup-compatibility/2006">
                <mc:Choice xmlns:v="urn:schemas-microsoft-com:vml" Requires="v">
                  <p:oleObj spid="_x0000_s48137" name="Bitmap Image" r:id="rId3" imgW="4600000" imgH="2409524" progId="Paint.Picture">
                    <p:embed/>
                  </p:oleObj>
                </mc:Choice>
                <mc:Fallback>
                  <p:oleObj name="Bitmap Image" r:id="rId3" imgW="4600000" imgH="2409524"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2640"/>
                          <a:ext cx="2898" cy="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5" name="Line 5"/>
            <p:cNvSpPr>
              <a:spLocks noChangeShapeType="1"/>
            </p:cNvSpPr>
            <p:nvPr/>
          </p:nvSpPr>
          <p:spPr bwMode="auto">
            <a:xfrm flipV="1">
              <a:off x="2064" y="3168"/>
              <a:ext cx="384"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6" name="Text Box 6"/>
            <p:cNvSpPr txBox="1">
              <a:spLocks noChangeArrowheads="1"/>
            </p:cNvSpPr>
            <p:nvPr/>
          </p:nvSpPr>
          <p:spPr bwMode="auto">
            <a:xfrm>
              <a:off x="2256" y="2976"/>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t>Vertex</a:t>
              </a:r>
            </a:p>
          </p:txBody>
        </p:sp>
      </p:grpSp>
      <p:sp>
        <p:nvSpPr>
          <p:cNvPr id="12295" name="Text Box 7"/>
          <p:cNvSpPr txBox="1">
            <a:spLocks noChangeArrowheads="1"/>
          </p:cNvSpPr>
          <p:nvPr/>
        </p:nvSpPr>
        <p:spPr bwMode="auto">
          <a:xfrm>
            <a:off x="685800" y="1905000"/>
            <a:ext cx="8305800" cy="641350"/>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Points&gt;create Points&gt;PolyLine/Contour Vertex-Manual&gt;</a:t>
            </a:r>
            <a:r>
              <a:rPr lang="fa-IR" b="1">
                <a:latin typeface="Arial" charset="0"/>
                <a:cs typeface="Zar" pitchFamily="2" charset="-78"/>
              </a:rPr>
              <a:t>انتخاب شيء </a:t>
            </a:r>
            <a:r>
              <a:rPr lang="en-US" b="1">
                <a:latin typeface="Arial" charset="0"/>
                <a:cs typeface="Zar" pitchFamily="2" charset="-78"/>
              </a:rPr>
              <a:t>&gt;</a:t>
            </a:r>
            <a:r>
              <a:rPr lang="fa-IR" b="1">
                <a:latin typeface="Arial" charset="0"/>
                <a:cs typeface="Zar" pitchFamily="2" charset="-78"/>
              </a:rPr>
              <a:t>وارد كردن ارتفاع پيش فرض</a:t>
            </a:r>
            <a:r>
              <a:rPr lang="en-US" b="1">
                <a:latin typeface="Arial" charset="0"/>
                <a:ea typeface="SimSun" pitchFamily="2" charset="-122"/>
                <a:cs typeface="Arial" charset="0"/>
                <a:sym typeface="Webdings" pitchFamily="18" charset="2"/>
              </a:rPr>
              <a:t>┘&gt;</a:t>
            </a:r>
            <a:r>
              <a:rPr lang="fa-IR" b="1">
                <a:latin typeface="Arial" charset="0"/>
                <a:ea typeface="SimSun" pitchFamily="2" charset="-122"/>
                <a:cs typeface="Zar" pitchFamily="2" charset="-78"/>
                <a:sym typeface="Webdings" pitchFamily="18" charset="2"/>
              </a:rPr>
              <a:t>انتخاب شيء</a:t>
            </a:r>
            <a:r>
              <a:rPr lang="en-US" b="1">
                <a:latin typeface="Arial" charset="0"/>
                <a:cs typeface="Arial" charset="0"/>
              </a:rPr>
              <a:t>&gt;</a:t>
            </a:r>
            <a:r>
              <a:rPr lang="fa-IR" b="1">
                <a:latin typeface="Arial" charset="0"/>
                <a:cs typeface="Zar" pitchFamily="2" charset="-78"/>
              </a:rPr>
              <a:t>وارد كردن توضيحات نقاط</a:t>
            </a:r>
            <a:r>
              <a:rPr lang="en-US" b="1">
                <a:latin typeface="Arial" charset="0"/>
                <a:cs typeface="Arial" charset="0"/>
                <a:sym typeface="Webdings" pitchFamily="18" charset="2"/>
              </a:rPr>
              <a:t>┘&gt;</a:t>
            </a:r>
            <a:r>
              <a:rPr lang="fa-IR" b="1">
                <a:latin typeface="Arial" charset="0"/>
                <a:cs typeface="Zar" pitchFamily="2" charset="-78"/>
                <a:sym typeface="Webdings" pitchFamily="18" charset="2"/>
              </a:rPr>
              <a:t>ادامه روند</a:t>
            </a:r>
            <a:endParaRPr lang="en-US" b="1">
              <a:latin typeface="Arial" charset="0"/>
              <a:cs typeface="Zar" pitchFamily="2" charset="-78"/>
            </a:endParaRPr>
          </a:p>
        </p:txBody>
      </p:sp>
      <p:sp>
        <p:nvSpPr>
          <p:cNvPr id="48134" name="TextBox 9"/>
          <p:cNvSpPr txBox="1">
            <a:spLocks noChangeArrowheads="1"/>
          </p:cNvSpPr>
          <p:nvPr/>
        </p:nvSpPr>
        <p:spPr bwMode="auto">
          <a:xfrm>
            <a:off x="6172200" y="5638800"/>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5"/>
              </a:rPr>
              <a:t>www.parstraffic.com</a:t>
            </a:r>
            <a:endParaRPr lang="en-US" b="1">
              <a:solidFill>
                <a:srgbClr val="FF0000"/>
              </a:solidFill>
            </a:endParaRPr>
          </a:p>
          <a:p>
            <a:pPr eaLnBrk="1" hangingPunct="1"/>
            <a:r>
              <a:rPr lang="en-US" b="1">
                <a:solidFill>
                  <a:srgbClr val="FF0000"/>
                </a:solidFill>
                <a:hlinkClick r:id="rId6"/>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3124200" y="1066800"/>
            <a:ext cx="5562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a-IR" sz="1800" smtClean="0"/>
              <a:t>ورود و خروج نقاط</a:t>
            </a:r>
            <a:endParaRPr lang="en-US" sz="1800" smtClean="0"/>
          </a:p>
        </p:txBody>
      </p:sp>
      <p:sp>
        <p:nvSpPr>
          <p:cNvPr id="81923" name="TextBox 4"/>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2"/>
              </a:rPr>
              <a:t>www.parstraffic.com</a:t>
            </a:r>
            <a:endParaRPr lang="en-US" b="1">
              <a:solidFill>
                <a:srgbClr val="FF0000"/>
              </a:solidFill>
            </a:endParaRPr>
          </a:p>
          <a:p>
            <a:pPr eaLnBrk="1" hangingPunct="1"/>
            <a:r>
              <a:rPr lang="en-US" b="1">
                <a:solidFill>
                  <a:srgbClr val="FF0000"/>
                </a:solidFill>
                <a:hlinkClick r:id="rId3"/>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4"/>
          <p:cNvSpPr txBox="1">
            <a:spLocks noChangeArrowheads="1"/>
          </p:cNvSpPr>
          <p:nvPr/>
        </p:nvSpPr>
        <p:spPr bwMode="auto">
          <a:xfrm>
            <a:off x="6629400" y="990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sz="2400" b="1">
                <a:cs typeface="Zar" pitchFamily="2" charset="-78"/>
              </a:rPr>
              <a:t>ميانيابي</a:t>
            </a:r>
            <a:endParaRPr lang="en-US" sz="2400" b="1">
              <a:cs typeface="Zar" pitchFamily="2" charset="-78"/>
            </a:endParaRPr>
          </a:p>
        </p:txBody>
      </p:sp>
      <p:sp>
        <p:nvSpPr>
          <p:cNvPr id="82947" name="TextBox 4"/>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2"/>
              </a:rPr>
              <a:t>www.parstraffic.com</a:t>
            </a:r>
            <a:endParaRPr lang="en-US" b="1">
              <a:solidFill>
                <a:srgbClr val="FF0000"/>
              </a:solidFill>
            </a:endParaRPr>
          </a:p>
          <a:p>
            <a:pPr eaLnBrk="1" hangingPunct="1"/>
            <a:r>
              <a:rPr lang="en-US" b="1">
                <a:solidFill>
                  <a:srgbClr val="FF0000"/>
                </a:solidFill>
                <a:hlinkClick r:id="rId3"/>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7315200" y="762000"/>
            <a:ext cx="1828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a-IR" smtClean="0"/>
              <a:t>ويرايش</a:t>
            </a:r>
            <a:endParaRPr lang="en-US" smtClean="0"/>
          </a:p>
        </p:txBody>
      </p:sp>
      <p:sp>
        <p:nvSpPr>
          <p:cNvPr id="83971" name="TextBox 4"/>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2"/>
              </a:rPr>
              <a:t>www.parstraffic.com</a:t>
            </a:r>
            <a:endParaRPr lang="en-US" b="1">
              <a:solidFill>
                <a:srgbClr val="FF0000"/>
              </a:solidFill>
            </a:endParaRPr>
          </a:p>
          <a:p>
            <a:pPr eaLnBrk="1" hangingPunct="1"/>
            <a:r>
              <a:rPr lang="en-US" b="1">
                <a:solidFill>
                  <a:srgbClr val="FF0000"/>
                </a:solidFill>
                <a:hlinkClick r:id="rId3"/>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5181600" y="762000"/>
            <a:ext cx="32766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ترسيم خطوط، منحني ها و مسيرها</a:t>
            </a:r>
            <a:endParaRPr lang="en-US" b="1">
              <a:latin typeface="Arial" charset="0"/>
              <a:cs typeface="Zar" pitchFamily="2" charset="-78"/>
            </a:endParaRPr>
          </a:p>
        </p:txBody>
      </p:sp>
      <p:sp>
        <p:nvSpPr>
          <p:cNvPr id="4101" name="Text Box 5"/>
          <p:cNvSpPr txBox="1">
            <a:spLocks noChangeArrowheads="1"/>
          </p:cNvSpPr>
          <p:nvPr/>
        </p:nvSpPr>
        <p:spPr bwMode="auto">
          <a:xfrm>
            <a:off x="609600" y="2895600"/>
            <a:ext cx="7696200" cy="366713"/>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Lines/Curves&gt;Line&gt;</a:t>
            </a:r>
            <a:r>
              <a:rPr lang="fa-IR" b="1">
                <a:latin typeface="Arial" charset="0"/>
                <a:cs typeface="Zar" pitchFamily="2" charset="-78"/>
              </a:rPr>
              <a:t>نقطه شروع</a:t>
            </a:r>
            <a:r>
              <a:rPr lang="en-US" b="1">
                <a:latin typeface="Arial" charset="0"/>
                <a:cs typeface="Zar" pitchFamily="2" charset="-78"/>
              </a:rPr>
              <a:t>&gt; </a:t>
            </a:r>
            <a:r>
              <a:rPr lang="fa-IR" b="1">
                <a:latin typeface="Arial" charset="0"/>
                <a:cs typeface="Zar" pitchFamily="2" charset="-78"/>
              </a:rPr>
              <a:t>نقاط بعدي</a:t>
            </a:r>
            <a:endParaRPr lang="en-US" b="1">
              <a:latin typeface="Arial" charset="0"/>
              <a:cs typeface="Zar" pitchFamily="2" charset="-78"/>
            </a:endParaRPr>
          </a:p>
        </p:txBody>
      </p:sp>
      <p:sp>
        <p:nvSpPr>
          <p:cNvPr id="4102" name="Text Box 6"/>
          <p:cNvSpPr txBox="1">
            <a:spLocks noChangeArrowheads="1"/>
          </p:cNvSpPr>
          <p:nvPr/>
        </p:nvSpPr>
        <p:spPr bwMode="auto">
          <a:xfrm>
            <a:off x="5486400" y="1371600"/>
            <a:ext cx="32766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1-ترسيم خطوط از مجموعه نقاط</a:t>
            </a:r>
            <a:endParaRPr lang="en-US" b="1">
              <a:latin typeface="Arial" charset="0"/>
              <a:cs typeface="Zar" pitchFamily="2" charset="-78"/>
            </a:endParaRPr>
          </a:p>
        </p:txBody>
      </p:sp>
      <p:sp>
        <p:nvSpPr>
          <p:cNvPr id="4103" name="Text Box 7"/>
          <p:cNvSpPr txBox="1">
            <a:spLocks noChangeArrowheads="1"/>
          </p:cNvSpPr>
          <p:nvPr/>
        </p:nvSpPr>
        <p:spPr bwMode="auto">
          <a:xfrm>
            <a:off x="5638800" y="3352800"/>
            <a:ext cx="32766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3-ترسيم خط از طريق جهت و فاصله</a:t>
            </a:r>
            <a:endParaRPr lang="en-US" b="1">
              <a:latin typeface="Arial" charset="0"/>
              <a:cs typeface="Zar" pitchFamily="2" charset="-78"/>
            </a:endParaRPr>
          </a:p>
        </p:txBody>
      </p:sp>
      <p:sp>
        <p:nvSpPr>
          <p:cNvPr id="4104" name="Text Box 8"/>
          <p:cNvSpPr txBox="1">
            <a:spLocks noChangeArrowheads="1"/>
          </p:cNvSpPr>
          <p:nvPr/>
        </p:nvSpPr>
        <p:spPr bwMode="auto">
          <a:xfrm>
            <a:off x="609600" y="3810000"/>
            <a:ext cx="7696200" cy="641350"/>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Lines/Curves&gt;Line&gt;By Direction&gt; </a:t>
            </a:r>
            <a:r>
              <a:rPr lang="fa-IR" b="1">
                <a:latin typeface="Arial" charset="0"/>
                <a:cs typeface="Zar" pitchFamily="2" charset="-78"/>
              </a:rPr>
              <a:t>نقطه شروع</a:t>
            </a:r>
            <a:r>
              <a:rPr lang="en-US" b="1">
                <a:latin typeface="Arial" charset="0"/>
                <a:cs typeface="Zar" pitchFamily="2" charset="-78"/>
              </a:rPr>
              <a:t>&gt;A&gt; </a:t>
            </a:r>
            <a:r>
              <a:rPr lang="fa-IR" b="1">
                <a:latin typeface="Arial" charset="0"/>
                <a:cs typeface="Zar" pitchFamily="2" charset="-78"/>
              </a:rPr>
              <a:t>ورود آزيموت در خط فرمان</a:t>
            </a:r>
            <a:r>
              <a:rPr lang="en-US" b="1">
                <a:latin typeface="Arial" charset="0"/>
                <a:cs typeface="Zar" pitchFamily="2" charset="-78"/>
              </a:rPr>
              <a:t>&gt; </a:t>
            </a:r>
            <a:r>
              <a:rPr lang="fa-IR" b="1">
                <a:latin typeface="Arial" charset="0"/>
                <a:cs typeface="Zar" pitchFamily="2" charset="-78"/>
              </a:rPr>
              <a:t>طول خط</a:t>
            </a:r>
            <a:r>
              <a:rPr lang="en-US" b="1">
                <a:latin typeface="Arial" charset="0"/>
                <a:cs typeface="Zar" pitchFamily="2" charset="-78"/>
              </a:rPr>
              <a:t>Distance</a:t>
            </a:r>
          </a:p>
        </p:txBody>
      </p:sp>
      <p:sp>
        <p:nvSpPr>
          <p:cNvPr id="4105" name="Text Box 9"/>
          <p:cNvSpPr txBox="1">
            <a:spLocks noChangeArrowheads="1"/>
          </p:cNvSpPr>
          <p:nvPr/>
        </p:nvSpPr>
        <p:spPr bwMode="auto">
          <a:xfrm>
            <a:off x="685800" y="1905000"/>
            <a:ext cx="7696200" cy="366713"/>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latin typeface="Arial" charset="0"/>
                <a:cs typeface="Arial" charset="0"/>
              </a:rPr>
              <a:t>Lines/Curves&gt;By Point#Range&gt; </a:t>
            </a:r>
            <a:r>
              <a:rPr lang="fa-IR" b="1">
                <a:latin typeface="Arial" charset="0"/>
                <a:cs typeface="Arial" charset="0"/>
              </a:rPr>
              <a:t>دامنه نقاط 12-18</a:t>
            </a:r>
            <a:endParaRPr lang="en-US" b="1">
              <a:latin typeface="Arial" charset="0"/>
              <a:cs typeface="Arial" charset="0"/>
            </a:endParaRPr>
          </a:p>
        </p:txBody>
      </p:sp>
      <p:sp>
        <p:nvSpPr>
          <p:cNvPr id="4106" name="Text Box 10"/>
          <p:cNvSpPr txBox="1">
            <a:spLocks noChangeArrowheads="1"/>
          </p:cNvSpPr>
          <p:nvPr/>
        </p:nvSpPr>
        <p:spPr bwMode="auto">
          <a:xfrm>
            <a:off x="5562600" y="2590800"/>
            <a:ext cx="32766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2-ترسيم خط از طريق دستور خط</a:t>
            </a:r>
            <a:endParaRPr lang="en-US" b="1">
              <a:latin typeface="Arial" charset="0"/>
              <a:cs typeface="Zar" pitchFamily="2" charset="-78"/>
            </a:endParaRPr>
          </a:p>
        </p:txBody>
      </p:sp>
      <p:sp>
        <p:nvSpPr>
          <p:cNvPr id="4107" name="Text Box 11"/>
          <p:cNvSpPr txBox="1">
            <a:spLocks noChangeArrowheads="1"/>
          </p:cNvSpPr>
          <p:nvPr/>
        </p:nvSpPr>
        <p:spPr bwMode="auto">
          <a:xfrm>
            <a:off x="4572000" y="4495800"/>
            <a:ext cx="4343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4-ترسيم از انتهاي خط با زاويه چرخش مشخص</a:t>
            </a:r>
            <a:endParaRPr lang="en-US" b="1">
              <a:latin typeface="Arial" charset="0"/>
              <a:cs typeface="Zar" pitchFamily="2" charset="-78"/>
            </a:endParaRPr>
          </a:p>
        </p:txBody>
      </p:sp>
      <p:sp>
        <p:nvSpPr>
          <p:cNvPr id="4108" name="Text Box 12"/>
          <p:cNvSpPr txBox="1">
            <a:spLocks noChangeArrowheads="1"/>
          </p:cNvSpPr>
          <p:nvPr/>
        </p:nvSpPr>
        <p:spPr bwMode="auto">
          <a:xfrm>
            <a:off x="685800" y="4876800"/>
            <a:ext cx="8229600" cy="366713"/>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Lines/Curves&gt;Line&gt;By Turned Angle&gt; </a:t>
            </a:r>
            <a:r>
              <a:rPr lang="fa-IR" b="1">
                <a:latin typeface="Arial" charset="0"/>
                <a:cs typeface="Zar" pitchFamily="2" charset="-78"/>
              </a:rPr>
              <a:t>زاويه</a:t>
            </a:r>
            <a:r>
              <a:rPr lang="en-US" b="1">
                <a:latin typeface="Arial" charset="0"/>
                <a:cs typeface="Zar" pitchFamily="2" charset="-78"/>
              </a:rPr>
              <a:t>&gt; </a:t>
            </a:r>
            <a:r>
              <a:rPr lang="fa-IR" b="1">
                <a:latin typeface="Arial" charset="0"/>
                <a:cs typeface="Zar" pitchFamily="2" charset="-78"/>
              </a:rPr>
              <a:t>ورود فاصله در فرمان</a:t>
            </a:r>
            <a:endParaRPr lang="en-US" b="1">
              <a:latin typeface="Arial" charset="0"/>
              <a:cs typeface="Zar" pitchFamily="2" charset="-78"/>
            </a:endParaRPr>
          </a:p>
        </p:txBody>
      </p:sp>
      <p:sp>
        <p:nvSpPr>
          <p:cNvPr id="4109" name="Text Box 13"/>
          <p:cNvSpPr txBox="1">
            <a:spLocks noChangeArrowheads="1"/>
          </p:cNvSpPr>
          <p:nvPr/>
        </p:nvSpPr>
        <p:spPr bwMode="auto">
          <a:xfrm>
            <a:off x="4572000" y="5562600"/>
            <a:ext cx="4343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5-تغيير طول</a:t>
            </a:r>
            <a:endParaRPr lang="en-US" b="1">
              <a:latin typeface="Arial" charset="0"/>
              <a:cs typeface="Zar" pitchFamily="2" charset="-78"/>
            </a:endParaRPr>
          </a:p>
        </p:txBody>
      </p:sp>
      <p:sp>
        <p:nvSpPr>
          <p:cNvPr id="4110" name="Text Box 14"/>
          <p:cNvSpPr txBox="1">
            <a:spLocks noChangeArrowheads="1"/>
          </p:cNvSpPr>
          <p:nvPr/>
        </p:nvSpPr>
        <p:spPr bwMode="auto">
          <a:xfrm>
            <a:off x="685800" y="6096000"/>
            <a:ext cx="8229600" cy="366713"/>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Lines/Curves&gt;Line&gt;Line Extention&gt; </a:t>
            </a:r>
            <a:r>
              <a:rPr lang="fa-IR" b="1">
                <a:latin typeface="Arial" charset="0"/>
                <a:cs typeface="Zar" pitchFamily="2" charset="-78"/>
              </a:rPr>
              <a:t>انتخاب خط</a:t>
            </a:r>
            <a:r>
              <a:rPr lang="en-US" b="1">
                <a:latin typeface="Arial" charset="0"/>
                <a:cs typeface="Zar" pitchFamily="2" charset="-78"/>
              </a:rPr>
              <a:t>&gt; + </a:t>
            </a:r>
            <a:r>
              <a:rPr lang="fa-IR" b="1">
                <a:latin typeface="Arial" charset="0"/>
                <a:cs typeface="Zar" pitchFamily="2" charset="-78"/>
              </a:rPr>
              <a:t> يا </a:t>
            </a:r>
            <a:r>
              <a:rPr lang="en-US" b="1">
                <a:latin typeface="Arial" charset="0"/>
                <a:cs typeface="Zar" pitchFamily="2" charset="-78"/>
              </a:rPr>
              <a:t>-</a:t>
            </a:r>
            <a:r>
              <a:rPr lang="fa-IR" b="1">
                <a:latin typeface="Arial" charset="0"/>
                <a:cs typeface="Zar" pitchFamily="2" charset="-78"/>
              </a:rPr>
              <a:t>  تغيير طول</a:t>
            </a:r>
            <a:endParaRPr lang="en-US" b="1">
              <a:latin typeface="Arial" charset="0"/>
              <a:cs typeface="Zar" pitchFamily="2" charset="-78"/>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6324600" y="685800"/>
            <a:ext cx="2590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5-برازش خط</a:t>
            </a:r>
            <a:endParaRPr lang="en-US" b="1">
              <a:latin typeface="Arial" charset="0"/>
              <a:cs typeface="Zar" pitchFamily="2" charset="-78"/>
            </a:endParaRPr>
          </a:p>
        </p:txBody>
      </p:sp>
      <p:sp>
        <p:nvSpPr>
          <p:cNvPr id="5125" name="Text Box 5"/>
          <p:cNvSpPr txBox="1">
            <a:spLocks noChangeArrowheads="1"/>
          </p:cNvSpPr>
          <p:nvPr/>
        </p:nvSpPr>
        <p:spPr bwMode="auto">
          <a:xfrm>
            <a:off x="609600" y="914400"/>
            <a:ext cx="8229600" cy="366713"/>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Lines/Curves&gt;Line&gt;Best Fit Line</a:t>
            </a:r>
          </a:p>
        </p:txBody>
      </p:sp>
      <p:sp>
        <p:nvSpPr>
          <p:cNvPr id="5126" name="Text Box 6"/>
          <p:cNvSpPr txBox="1">
            <a:spLocks noChangeArrowheads="1"/>
          </p:cNvSpPr>
          <p:nvPr/>
        </p:nvSpPr>
        <p:spPr bwMode="auto">
          <a:xfrm>
            <a:off x="6324600" y="1295400"/>
            <a:ext cx="2590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6- رسم خط عمود بر شيء</a:t>
            </a:r>
            <a:endParaRPr lang="en-US" b="1">
              <a:latin typeface="Arial" charset="0"/>
              <a:cs typeface="Zar" pitchFamily="2" charset="-78"/>
            </a:endParaRPr>
          </a:p>
        </p:txBody>
      </p:sp>
      <p:sp>
        <p:nvSpPr>
          <p:cNvPr id="5127" name="Text Box 7"/>
          <p:cNvSpPr txBox="1">
            <a:spLocks noChangeArrowheads="1"/>
          </p:cNvSpPr>
          <p:nvPr/>
        </p:nvSpPr>
        <p:spPr bwMode="auto">
          <a:xfrm>
            <a:off x="533400" y="1981200"/>
            <a:ext cx="8229600" cy="366713"/>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Lines/Curves&gt;Prependicular&gt;</a:t>
            </a:r>
            <a:r>
              <a:rPr lang="fa-IR" b="1">
                <a:latin typeface="Arial" charset="0"/>
                <a:cs typeface="Zar" pitchFamily="2" charset="-78"/>
              </a:rPr>
              <a:t>انتخاب شيء</a:t>
            </a:r>
            <a:r>
              <a:rPr lang="en-US" b="1">
                <a:latin typeface="Arial" charset="0"/>
                <a:cs typeface="Zar" pitchFamily="2" charset="-78"/>
              </a:rPr>
              <a:t>&gt;</a:t>
            </a:r>
            <a:r>
              <a:rPr lang="fa-IR" b="1">
                <a:latin typeface="Arial" charset="0"/>
                <a:cs typeface="Zar" pitchFamily="2" charset="-78"/>
              </a:rPr>
              <a:t>نقطه آغازين</a:t>
            </a:r>
            <a:r>
              <a:rPr lang="en-US" b="1">
                <a:latin typeface="Arial" charset="0"/>
                <a:cs typeface="Zar" pitchFamily="2" charset="-78"/>
              </a:rPr>
              <a:t>&gt;</a:t>
            </a:r>
            <a:r>
              <a:rPr lang="fa-IR" b="1">
                <a:latin typeface="Arial" charset="0"/>
                <a:cs typeface="Zar" pitchFamily="2" charset="-78"/>
              </a:rPr>
              <a:t>نقطه انتهائي</a:t>
            </a:r>
            <a:endParaRPr lang="en-US" b="1">
              <a:latin typeface="Arial" charset="0"/>
              <a:cs typeface="Zar" pitchFamily="2" charset="-78"/>
            </a:endParaRPr>
          </a:p>
        </p:txBody>
      </p:sp>
      <p:sp>
        <p:nvSpPr>
          <p:cNvPr id="5128" name="Text Box 8"/>
          <p:cNvSpPr txBox="1">
            <a:spLocks noChangeArrowheads="1"/>
          </p:cNvSpPr>
          <p:nvPr/>
        </p:nvSpPr>
        <p:spPr bwMode="auto">
          <a:xfrm>
            <a:off x="5562600" y="2514600"/>
            <a:ext cx="3352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6- ترسيم منحني بين دو خط مماس</a:t>
            </a:r>
            <a:endParaRPr lang="en-US" b="1">
              <a:latin typeface="Arial" charset="0"/>
              <a:cs typeface="Zar" pitchFamily="2" charset="-78"/>
            </a:endParaRPr>
          </a:p>
        </p:txBody>
      </p:sp>
      <p:sp>
        <p:nvSpPr>
          <p:cNvPr id="5129" name="Text Box 9"/>
          <p:cNvSpPr txBox="1">
            <a:spLocks noChangeArrowheads="1"/>
          </p:cNvSpPr>
          <p:nvPr/>
        </p:nvSpPr>
        <p:spPr bwMode="auto">
          <a:xfrm>
            <a:off x="685800" y="3048000"/>
            <a:ext cx="8229600" cy="641350"/>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Lines/Curves&gt;Curves Between two lines&gt;</a:t>
            </a:r>
            <a:r>
              <a:rPr lang="fa-IR" b="1">
                <a:latin typeface="Arial" charset="0"/>
                <a:cs typeface="Zar" pitchFamily="2" charset="-78"/>
              </a:rPr>
              <a:t>انتخاب مماس اول</a:t>
            </a:r>
            <a:r>
              <a:rPr lang="en-US" b="1">
                <a:latin typeface="Arial" charset="0"/>
                <a:cs typeface="Zar" pitchFamily="2" charset="-78"/>
              </a:rPr>
              <a:t>&gt;</a:t>
            </a:r>
            <a:r>
              <a:rPr lang="fa-IR" b="1">
                <a:latin typeface="Arial" charset="0"/>
                <a:cs typeface="Zar" pitchFamily="2" charset="-78"/>
              </a:rPr>
              <a:t>انتخاب مماس دوم</a:t>
            </a:r>
            <a:r>
              <a:rPr lang="en-US" b="1">
                <a:latin typeface="Arial" charset="0"/>
                <a:cs typeface="Zar" pitchFamily="2" charset="-78"/>
              </a:rPr>
              <a:t>&gt; L&gt;</a:t>
            </a:r>
            <a:r>
              <a:rPr lang="fa-IR" b="1">
                <a:latin typeface="Arial" charset="0"/>
                <a:cs typeface="Zar" pitchFamily="2" charset="-78"/>
              </a:rPr>
              <a:t>اينتر</a:t>
            </a:r>
            <a:r>
              <a:rPr lang="en-US" b="1">
                <a:latin typeface="Arial" charset="0"/>
                <a:cs typeface="Zar" pitchFamily="2" charset="-78"/>
              </a:rPr>
              <a:t>&gt;</a:t>
            </a:r>
            <a:r>
              <a:rPr lang="fa-IR" b="1">
                <a:latin typeface="Arial" charset="0"/>
                <a:cs typeface="Zar" pitchFamily="2" charset="-78"/>
              </a:rPr>
              <a:t>انتخاب دو نقطه</a:t>
            </a:r>
            <a:endParaRPr lang="en-US" b="1">
              <a:latin typeface="Arial" charset="0"/>
              <a:cs typeface="Zar" pitchFamily="2" charset="-78"/>
            </a:endParaRPr>
          </a:p>
        </p:txBody>
      </p:sp>
      <p:sp>
        <p:nvSpPr>
          <p:cNvPr id="86024" name="Text Box 10"/>
          <p:cNvSpPr txBox="1">
            <a:spLocks noChangeArrowheads="1"/>
          </p:cNvSpPr>
          <p:nvPr/>
        </p:nvSpPr>
        <p:spPr bwMode="auto">
          <a:xfrm>
            <a:off x="914400" y="3810000"/>
            <a:ext cx="74676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a:cs typeface="Zar" pitchFamily="2" charset="-78"/>
              </a:rPr>
              <a:t>نكته:</a:t>
            </a:r>
          </a:p>
          <a:p>
            <a:pPr algn="r" rtl="1" eaLnBrk="1" hangingPunct="1">
              <a:spcBef>
                <a:spcPct val="50000"/>
              </a:spcBef>
            </a:pPr>
            <a:r>
              <a:rPr lang="fa-IR" b="1">
                <a:cs typeface="Zar" pitchFamily="2" charset="-78"/>
              </a:rPr>
              <a:t>اين دستور خطوط را در منطقه كمان حذف ميكند. اگر بخواهيم خطوط باقي بمانند از دستو ر </a:t>
            </a:r>
            <a:r>
              <a:rPr lang="en-US" b="1">
                <a:cs typeface="Zar" pitchFamily="2" charset="-78"/>
              </a:rPr>
              <a:t>Curve on Two Lines</a:t>
            </a:r>
            <a:r>
              <a:rPr lang="fa-IR" b="1">
                <a:cs typeface="Zar" pitchFamily="2" charset="-78"/>
              </a:rPr>
              <a:t> استفاده مي شود.</a:t>
            </a:r>
          </a:p>
          <a:p>
            <a:pPr eaLnBrk="1" hangingPunct="1">
              <a:spcBef>
                <a:spcPct val="50000"/>
              </a:spcBef>
            </a:pPr>
            <a:endParaRPr lang="en-US" b="1">
              <a:cs typeface="Zar" pitchFamily="2" charset="-78"/>
            </a:endParaRPr>
          </a:p>
        </p:txBody>
      </p:sp>
      <p:sp>
        <p:nvSpPr>
          <p:cNvPr id="5131" name="Text Box 11"/>
          <p:cNvSpPr txBox="1">
            <a:spLocks noChangeArrowheads="1"/>
          </p:cNvSpPr>
          <p:nvPr/>
        </p:nvSpPr>
        <p:spPr bwMode="auto">
          <a:xfrm>
            <a:off x="5334000" y="4953000"/>
            <a:ext cx="3352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7- برازش منحني بين چند نقطه</a:t>
            </a:r>
            <a:endParaRPr lang="en-US" b="1">
              <a:latin typeface="Arial" charset="0"/>
              <a:cs typeface="Zar" pitchFamily="2" charset="-78"/>
            </a:endParaRPr>
          </a:p>
        </p:txBody>
      </p:sp>
      <p:sp>
        <p:nvSpPr>
          <p:cNvPr id="5132" name="Text Box 12"/>
          <p:cNvSpPr txBox="1">
            <a:spLocks noChangeArrowheads="1"/>
          </p:cNvSpPr>
          <p:nvPr/>
        </p:nvSpPr>
        <p:spPr bwMode="auto">
          <a:xfrm>
            <a:off x="457200" y="5257800"/>
            <a:ext cx="8229600" cy="366713"/>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Lines/Curves&gt;Best fit Curve</a:t>
            </a:r>
          </a:p>
        </p:txBody>
      </p:sp>
      <p:sp>
        <p:nvSpPr>
          <p:cNvPr id="5133" name="Text Box 13"/>
          <p:cNvSpPr txBox="1">
            <a:spLocks noChangeArrowheads="1"/>
          </p:cNvSpPr>
          <p:nvPr/>
        </p:nvSpPr>
        <p:spPr bwMode="auto">
          <a:xfrm>
            <a:off x="5410200" y="5791200"/>
            <a:ext cx="3352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8- ترسيم خطوط ويژه</a:t>
            </a:r>
            <a:endParaRPr lang="en-US" b="1">
              <a:latin typeface="Arial" charset="0"/>
              <a:cs typeface="Zar" pitchFamily="2" charset="-78"/>
            </a:endParaRPr>
          </a:p>
        </p:txBody>
      </p:sp>
      <p:sp>
        <p:nvSpPr>
          <p:cNvPr id="5134" name="Text Box 14"/>
          <p:cNvSpPr txBox="1">
            <a:spLocks noChangeArrowheads="1"/>
          </p:cNvSpPr>
          <p:nvPr/>
        </p:nvSpPr>
        <p:spPr bwMode="auto">
          <a:xfrm>
            <a:off x="609600" y="6248400"/>
            <a:ext cx="8229600" cy="366713"/>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Lines/Curves&gt;Special Lines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5" name="Group 21"/>
          <p:cNvGrpSpPr>
            <a:grpSpLocks/>
          </p:cNvGrpSpPr>
          <p:nvPr/>
        </p:nvGrpSpPr>
        <p:grpSpPr bwMode="auto">
          <a:xfrm>
            <a:off x="609600" y="762000"/>
            <a:ext cx="8534400" cy="6096000"/>
            <a:chOff x="384" y="480"/>
            <a:chExt cx="5376" cy="3840"/>
          </a:xfrm>
        </p:grpSpPr>
        <p:graphicFrame>
          <p:nvGraphicFramePr>
            <p:cNvPr id="49154" name="Object 6"/>
            <p:cNvGraphicFramePr>
              <a:graphicFrameLocks noChangeAspect="1"/>
            </p:cNvGraphicFramePr>
            <p:nvPr/>
          </p:nvGraphicFramePr>
          <p:xfrm>
            <a:off x="384" y="480"/>
            <a:ext cx="5376" cy="3840"/>
          </p:xfrm>
          <a:graphic>
            <a:graphicData uri="http://schemas.openxmlformats.org/presentationml/2006/ole">
              <mc:AlternateContent xmlns:mc="http://schemas.openxmlformats.org/markup-compatibility/2006">
                <mc:Choice xmlns:v="urn:schemas-microsoft-com:vml" Requires="v">
                  <p:oleObj spid="_x0000_s49169" name="Bitmap Image" r:id="rId3" imgW="5144218" imgH="2876190" progId="Paint.Picture">
                    <p:embed/>
                  </p:oleObj>
                </mc:Choice>
                <mc:Fallback>
                  <p:oleObj name="Bitmap Image" r:id="rId3" imgW="5144218" imgH="2876190"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480"/>
                          <a:ext cx="5376" cy="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7" name="Text Box 7"/>
            <p:cNvSpPr txBox="1">
              <a:spLocks noChangeArrowheads="1"/>
            </p:cNvSpPr>
            <p:nvPr/>
          </p:nvSpPr>
          <p:spPr bwMode="auto">
            <a:xfrm>
              <a:off x="2304" y="816"/>
              <a:ext cx="7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a:solidFill>
                    <a:srgbClr val="FF3300"/>
                  </a:solidFill>
                  <a:cs typeface="Zar" pitchFamily="2" charset="-78"/>
                </a:rPr>
                <a:t>ديوار سنگي</a:t>
              </a:r>
              <a:endParaRPr lang="en-US" b="1">
                <a:solidFill>
                  <a:srgbClr val="FF3300"/>
                </a:solidFill>
                <a:cs typeface="Zar" pitchFamily="2" charset="-78"/>
              </a:endParaRPr>
            </a:p>
          </p:txBody>
        </p:sp>
        <p:sp>
          <p:nvSpPr>
            <p:cNvPr id="49158" name="Text Box 9"/>
            <p:cNvSpPr txBox="1">
              <a:spLocks noChangeArrowheads="1"/>
            </p:cNvSpPr>
            <p:nvPr/>
          </p:nvSpPr>
          <p:spPr bwMode="auto">
            <a:xfrm>
              <a:off x="3216" y="816"/>
              <a:ext cx="7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a:cs typeface="Zar" pitchFamily="2" charset="-78"/>
                </a:rPr>
                <a:t>خط درخت</a:t>
              </a:r>
              <a:endParaRPr lang="en-US" b="1">
                <a:cs typeface="Zar" pitchFamily="2" charset="-78"/>
              </a:endParaRPr>
            </a:p>
          </p:txBody>
        </p:sp>
        <p:sp>
          <p:nvSpPr>
            <p:cNvPr id="49159" name="Text Box 10"/>
            <p:cNvSpPr txBox="1">
              <a:spLocks noChangeArrowheads="1"/>
            </p:cNvSpPr>
            <p:nvPr/>
          </p:nvSpPr>
          <p:spPr bwMode="auto">
            <a:xfrm>
              <a:off x="4128" y="816"/>
              <a:ext cx="7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a:cs typeface="Zar" pitchFamily="2" charset="-78"/>
                </a:rPr>
                <a:t>خط ساحلي</a:t>
              </a:r>
              <a:endParaRPr lang="en-US" b="1">
                <a:cs typeface="Zar" pitchFamily="2" charset="-78"/>
              </a:endParaRPr>
            </a:p>
          </p:txBody>
        </p:sp>
        <p:sp>
          <p:nvSpPr>
            <p:cNvPr id="49160" name="Text Box 11"/>
            <p:cNvSpPr txBox="1">
              <a:spLocks noChangeArrowheads="1"/>
            </p:cNvSpPr>
            <p:nvPr/>
          </p:nvSpPr>
          <p:spPr bwMode="auto">
            <a:xfrm>
              <a:off x="4992" y="816"/>
              <a:ext cx="7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a:cs typeface="Zar" pitchFamily="2" charset="-78"/>
                </a:rPr>
                <a:t>حاشيه</a:t>
              </a:r>
              <a:endParaRPr lang="en-US" b="1">
                <a:cs typeface="Zar" pitchFamily="2" charset="-78"/>
              </a:endParaRPr>
            </a:p>
          </p:txBody>
        </p:sp>
        <p:sp>
          <p:nvSpPr>
            <p:cNvPr id="49161" name="Text Box 12"/>
            <p:cNvSpPr txBox="1">
              <a:spLocks noChangeArrowheads="1"/>
            </p:cNvSpPr>
            <p:nvPr/>
          </p:nvSpPr>
          <p:spPr bwMode="auto">
            <a:xfrm>
              <a:off x="3984" y="1536"/>
              <a:ext cx="7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a:cs typeface="Zar" pitchFamily="2" charset="-78"/>
                </a:rPr>
                <a:t>ديوار حائل</a:t>
              </a:r>
              <a:endParaRPr lang="en-US" b="1">
                <a:cs typeface="Zar" pitchFamily="2" charset="-78"/>
              </a:endParaRPr>
            </a:p>
          </p:txBody>
        </p:sp>
        <p:sp>
          <p:nvSpPr>
            <p:cNvPr id="49162" name="Text Box 14"/>
            <p:cNvSpPr txBox="1">
              <a:spLocks noChangeArrowheads="1"/>
            </p:cNvSpPr>
            <p:nvPr/>
          </p:nvSpPr>
          <p:spPr bwMode="auto">
            <a:xfrm>
              <a:off x="3120" y="1536"/>
              <a:ext cx="7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a:cs typeface="Zar" pitchFamily="2" charset="-78"/>
                </a:rPr>
                <a:t>راه آهن</a:t>
              </a:r>
              <a:endParaRPr lang="en-US" b="1">
                <a:cs typeface="Zar" pitchFamily="2" charset="-78"/>
              </a:endParaRPr>
            </a:p>
          </p:txBody>
        </p:sp>
        <p:sp>
          <p:nvSpPr>
            <p:cNvPr id="49163" name="Text Box 15"/>
            <p:cNvSpPr txBox="1">
              <a:spLocks noChangeArrowheads="1"/>
            </p:cNvSpPr>
            <p:nvPr/>
          </p:nvSpPr>
          <p:spPr bwMode="auto">
            <a:xfrm>
              <a:off x="4848" y="1584"/>
              <a:ext cx="8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sz="1600" b="1">
                  <a:cs typeface="Zar" pitchFamily="2" charset="-78"/>
                </a:rPr>
                <a:t>خط همراه متن</a:t>
              </a:r>
              <a:endParaRPr lang="en-US" sz="1600" b="1">
                <a:cs typeface="Zar" pitchFamily="2" charset="-78"/>
              </a:endParaRPr>
            </a:p>
          </p:txBody>
        </p:sp>
        <p:sp>
          <p:nvSpPr>
            <p:cNvPr id="49164" name="Text Box 16"/>
            <p:cNvSpPr txBox="1">
              <a:spLocks noChangeArrowheads="1"/>
            </p:cNvSpPr>
            <p:nvPr/>
          </p:nvSpPr>
          <p:spPr bwMode="auto">
            <a:xfrm>
              <a:off x="3216" y="2256"/>
              <a:ext cx="7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a:cs typeface="Zar" pitchFamily="2" charset="-78"/>
                </a:rPr>
                <a:t>سيم خاردار</a:t>
              </a:r>
              <a:endParaRPr lang="en-US" b="1">
                <a:cs typeface="Zar" pitchFamily="2" charset="-78"/>
              </a:endParaRPr>
            </a:p>
          </p:txBody>
        </p:sp>
        <p:sp>
          <p:nvSpPr>
            <p:cNvPr id="49165" name="Text Box 17"/>
            <p:cNvSpPr txBox="1">
              <a:spLocks noChangeArrowheads="1"/>
            </p:cNvSpPr>
            <p:nvPr/>
          </p:nvSpPr>
          <p:spPr bwMode="auto">
            <a:xfrm>
              <a:off x="2304" y="2256"/>
              <a:ext cx="8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sz="1600" b="1">
                  <a:cs typeface="Zar" pitchFamily="2" charset="-78"/>
                </a:rPr>
                <a:t>خط با علامت</a:t>
              </a:r>
              <a:endParaRPr lang="en-US" sz="1600" b="1">
                <a:cs typeface="Zar" pitchFamily="2" charset="-78"/>
              </a:endParaRPr>
            </a:p>
          </p:txBody>
        </p:sp>
        <p:sp>
          <p:nvSpPr>
            <p:cNvPr id="49166" name="Text Box 18"/>
            <p:cNvSpPr txBox="1">
              <a:spLocks noChangeArrowheads="1"/>
            </p:cNvSpPr>
            <p:nvPr/>
          </p:nvSpPr>
          <p:spPr bwMode="auto">
            <a:xfrm>
              <a:off x="4176" y="2208"/>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a:cs typeface="Zar" pitchFamily="2" charset="-78"/>
                </a:rPr>
                <a:t>حصار</a:t>
              </a:r>
              <a:endParaRPr lang="en-US" b="1">
                <a:cs typeface="Zar" pitchFamily="2" charset="-78"/>
              </a:endParaRPr>
            </a:p>
          </p:txBody>
        </p:sp>
        <p:sp>
          <p:nvSpPr>
            <p:cNvPr id="49167" name="Text Box 19"/>
            <p:cNvSpPr txBox="1">
              <a:spLocks noChangeArrowheads="1"/>
            </p:cNvSpPr>
            <p:nvPr/>
          </p:nvSpPr>
          <p:spPr bwMode="auto">
            <a:xfrm>
              <a:off x="4896" y="2208"/>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a:cs typeface="Zar" pitchFamily="2" charset="-78"/>
                </a:rPr>
                <a:t>فنس سيمي</a:t>
              </a:r>
              <a:endParaRPr lang="en-US" b="1">
                <a:cs typeface="Zar" pitchFamily="2" charset="-78"/>
              </a:endParaRPr>
            </a:p>
          </p:txBody>
        </p:sp>
        <p:sp>
          <p:nvSpPr>
            <p:cNvPr id="49168" name="Text Box 20"/>
            <p:cNvSpPr txBox="1">
              <a:spLocks noChangeArrowheads="1"/>
            </p:cNvSpPr>
            <p:nvPr/>
          </p:nvSpPr>
          <p:spPr bwMode="auto">
            <a:xfrm>
              <a:off x="2496" y="1536"/>
              <a:ext cx="5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a:cs typeface="Zar" pitchFamily="2" charset="-78"/>
                </a:rPr>
                <a:t>محافظ</a:t>
              </a:r>
              <a:endParaRPr lang="en-US" b="1">
                <a:cs typeface="Zar" pitchFamily="2" charset="-78"/>
              </a:endParaRPr>
            </a:p>
          </p:txBody>
        </p:sp>
      </p:grpSp>
      <p:sp>
        <p:nvSpPr>
          <p:cNvPr id="49156" name="Text Box 22"/>
          <p:cNvSpPr txBox="1">
            <a:spLocks noChangeArrowheads="1"/>
          </p:cNvSpPr>
          <p:nvPr/>
        </p:nvSpPr>
        <p:spPr bwMode="auto">
          <a:xfrm>
            <a:off x="6629400" y="9144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b="1">
                <a:solidFill>
                  <a:schemeClr val="bg1"/>
                </a:solidFill>
                <a:cs typeface="Zar" pitchFamily="2" charset="-78"/>
              </a:rPr>
              <a:t>انواع خطوط ويژه</a:t>
            </a:r>
            <a:endParaRPr lang="en-US" b="1">
              <a:solidFill>
                <a:schemeClr val="bg1"/>
              </a:solidFill>
              <a:cs typeface="Zar" pitchFamily="2" charset="-78"/>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5410200" y="990600"/>
            <a:ext cx="32766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پارسلها</a:t>
            </a:r>
            <a:endParaRPr lang="en-US" b="1">
              <a:latin typeface="Arial" charset="0"/>
              <a:cs typeface="Zar" pitchFamily="2" charset="-78"/>
            </a:endParaRPr>
          </a:p>
        </p:txBody>
      </p:sp>
      <p:sp>
        <p:nvSpPr>
          <p:cNvPr id="45059" name="Text Box 3"/>
          <p:cNvSpPr txBox="1">
            <a:spLocks noChangeArrowheads="1"/>
          </p:cNvSpPr>
          <p:nvPr/>
        </p:nvSpPr>
        <p:spPr bwMode="auto">
          <a:xfrm>
            <a:off x="6324600" y="1600200"/>
            <a:ext cx="2590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1-تنظيمات پارسل</a:t>
            </a:r>
            <a:endParaRPr lang="en-US" b="1">
              <a:latin typeface="Arial" charset="0"/>
              <a:cs typeface="Zar" pitchFamily="2" charset="-78"/>
            </a:endParaRPr>
          </a:p>
        </p:txBody>
      </p:sp>
      <p:sp>
        <p:nvSpPr>
          <p:cNvPr id="45060" name="Text Box 4"/>
          <p:cNvSpPr txBox="1">
            <a:spLocks noChangeArrowheads="1"/>
          </p:cNvSpPr>
          <p:nvPr/>
        </p:nvSpPr>
        <p:spPr bwMode="auto">
          <a:xfrm>
            <a:off x="990600" y="1981200"/>
            <a:ext cx="77724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Parcels&gt;</a:t>
            </a:r>
            <a:r>
              <a:rPr lang="en-US" b="1">
                <a:latin typeface="Arial" charset="0"/>
                <a:cs typeface="Arial" charset="0"/>
              </a:rPr>
              <a:t>Parcel setting…</a:t>
            </a:r>
            <a:r>
              <a:rPr lang="en-US" b="1">
                <a:latin typeface="Arial" charset="0"/>
                <a:cs typeface="Zar" pitchFamily="2" charset="-78"/>
              </a:rPr>
              <a:t>&gt;</a:t>
            </a:r>
            <a:r>
              <a:rPr lang="fa-IR" b="1">
                <a:latin typeface="Arial" charset="0"/>
                <a:cs typeface="Zar" pitchFamily="2" charset="-78"/>
              </a:rPr>
              <a:t>تنظيمات</a:t>
            </a:r>
            <a:endParaRPr lang="en-US" b="1">
              <a:latin typeface="Arial" charset="0"/>
              <a:cs typeface="Zar" pitchFamily="2" charset="-78"/>
            </a:endParaRPr>
          </a:p>
        </p:txBody>
      </p:sp>
      <p:sp>
        <p:nvSpPr>
          <p:cNvPr id="45061" name="Text Box 5"/>
          <p:cNvSpPr txBox="1">
            <a:spLocks noChangeArrowheads="1"/>
          </p:cNvSpPr>
          <p:nvPr/>
        </p:nvSpPr>
        <p:spPr bwMode="auto">
          <a:xfrm>
            <a:off x="5562600" y="2209800"/>
            <a:ext cx="3352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2-تعريف پارسل از خط و منحني</a:t>
            </a:r>
            <a:endParaRPr lang="en-US" b="1">
              <a:latin typeface="Arial" charset="0"/>
              <a:cs typeface="Zar" pitchFamily="2" charset="-78"/>
            </a:endParaRPr>
          </a:p>
        </p:txBody>
      </p:sp>
      <p:sp>
        <p:nvSpPr>
          <p:cNvPr id="45063" name="Text Box 7"/>
          <p:cNvSpPr txBox="1">
            <a:spLocks noChangeArrowheads="1"/>
          </p:cNvSpPr>
          <p:nvPr/>
        </p:nvSpPr>
        <p:spPr bwMode="auto">
          <a:xfrm>
            <a:off x="914400" y="2667000"/>
            <a:ext cx="77724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Parcels&gt;define from Lines/Curves&gt;</a:t>
            </a:r>
            <a:r>
              <a:rPr lang="fa-IR" b="1">
                <a:latin typeface="Arial" charset="0"/>
                <a:cs typeface="Zar" pitchFamily="2" charset="-78"/>
              </a:rPr>
              <a:t>انتخاب شيء</a:t>
            </a:r>
            <a:endParaRPr lang="en-US" b="1">
              <a:latin typeface="Arial" charset="0"/>
              <a:cs typeface="Zar" pitchFamily="2" charset="-78"/>
            </a:endParaRPr>
          </a:p>
        </p:txBody>
      </p:sp>
      <p:sp>
        <p:nvSpPr>
          <p:cNvPr id="45064" name="Text Box 8"/>
          <p:cNvSpPr txBox="1">
            <a:spLocks noChangeArrowheads="1"/>
          </p:cNvSpPr>
          <p:nvPr/>
        </p:nvSpPr>
        <p:spPr bwMode="auto">
          <a:xfrm>
            <a:off x="5562600" y="2971800"/>
            <a:ext cx="3352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3-تعريف پارسل از پلي لاين</a:t>
            </a:r>
            <a:endParaRPr lang="en-US" b="1">
              <a:latin typeface="Arial" charset="0"/>
              <a:cs typeface="Zar" pitchFamily="2" charset="-78"/>
            </a:endParaRPr>
          </a:p>
        </p:txBody>
      </p:sp>
      <p:sp>
        <p:nvSpPr>
          <p:cNvPr id="45065" name="Text Box 9"/>
          <p:cNvSpPr txBox="1">
            <a:spLocks noChangeArrowheads="1"/>
          </p:cNvSpPr>
          <p:nvPr/>
        </p:nvSpPr>
        <p:spPr bwMode="auto">
          <a:xfrm>
            <a:off x="914400" y="3200400"/>
            <a:ext cx="77724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Parcels&gt;define from polyline&gt;</a:t>
            </a:r>
            <a:r>
              <a:rPr lang="fa-IR" b="1">
                <a:latin typeface="Arial" charset="0"/>
                <a:cs typeface="Zar" pitchFamily="2" charset="-78"/>
              </a:rPr>
              <a:t>انتخاب شيء</a:t>
            </a:r>
            <a:endParaRPr lang="en-US" b="1">
              <a:latin typeface="Arial" charset="0"/>
              <a:cs typeface="Zar" pitchFamily="2" charset="-78"/>
            </a:endParaRPr>
          </a:p>
        </p:txBody>
      </p:sp>
      <p:sp>
        <p:nvSpPr>
          <p:cNvPr id="45066" name="Text Box 10"/>
          <p:cNvSpPr txBox="1">
            <a:spLocks noChangeArrowheads="1"/>
          </p:cNvSpPr>
          <p:nvPr/>
        </p:nvSpPr>
        <p:spPr bwMode="auto">
          <a:xfrm>
            <a:off x="5562600" y="3581400"/>
            <a:ext cx="3352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4-تعريف پارسل از نقاط</a:t>
            </a:r>
            <a:endParaRPr lang="en-US" b="1">
              <a:latin typeface="Arial" charset="0"/>
              <a:cs typeface="Zar" pitchFamily="2" charset="-78"/>
            </a:endParaRPr>
          </a:p>
        </p:txBody>
      </p:sp>
      <p:sp>
        <p:nvSpPr>
          <p:cNvPr id="45067" name="Text Box 11"/>
          <p:cNvSpPr txBox="1">
            <a:spLocks noChangeArrowheads="1"/>
          </p:cNvSpPr>
          <p:nvPr/>
        </p:nvSpPr>
        <p:spPr bwMode="auto">
          <a:xfrm>
            <a:off x="990600" y="3810000"/>
            <a:ext cx="77724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Parcels&gt;define from points&gt;</a:t>
            </a:r>
            <a:r>
              <a:rPr lang="fa-IR" b="1">
                <a:latin typeface="Arial" charset="0"/>
                <a:cs typeface="Zar" pitchFamily="2" charset="-78"/>
              </a:rPr>
              <a:t>انتخاب شيء</a:t>
            </a:r>
            <a:endParaRPr lang="en-US" b="1">
              <a:latin typeface="Arial" charset="0"/>
              <a:cs typeface="Zar" pitchFamily="2" charset="-78"/>
            </a:endParaRPr>
          </a:p>
        </p:txBody>
      </p:sp>
      <p:sp>
        <p:nvSpPr>
          <p:cNvPr id="45068" name="Text Box 12"/>
          <p:cNvSpPr txBox="1">
            <a:spLocks noChangeArrowheads="1"/>
          </p:cNvSpPr>
          <p:nvPr/>
        </p:nvSpPr>
        <p:spPr bwMode="auto">
          <a:xfrm>
            <a:off x="4953000" y="4343400"/>
            <a:ext cx="3962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5-تفكيك يك پارسل با يك خط جهت دار</a:t>
            </a:r>
            <a:endParaRPr lang="en-US" b="1">
              <a:latin typeface="Arial" charset="0"/>
              <a:cs typeface="Zar" pitchFamily="2" charset="-78"/>
            </a:endParaRPr>
          </a:p>
        </p:txBody>
      </p:sp>
      <p:sp>
        <p:nvSpPr>
          <p:cNvPr id="45069" name="Text Box 13"/>
          <p:cNvSpPr txBox="1">
            <a:spLocks noChangeArrowheads="1"/>
          </p:cNvSpPr>
          <p:nvPr/>
        </p:nvSpPr>
        <p:spPr bwMode="auto">
          <a:xfrm>
            <a:off x="838200" y="4724400"/>
            <a:ext cx="77724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Parcels&gt;Slide Bearing&gt;</a:t>
            </a:r>
            <a:r>
              <a:rPr lang="fa-IR" b="1">
                <a:latin typeface="Arial" charset="0"/>
                <a:cs typeface="Zar" pitchFamily="2" charset="-78"/>
              </a:rPr>
              <a:t>پاسخ به خط فرمان</a:t>
            </a:r>
            <a:endParaRPr lang="en-US" b="1">
              <a:latin typeface="Arial" charset="0"/>
              <a:cs typeface="Zar" pitchFamily="2" charset="-78"/>
            </a:endParaRPr>
          </a:p>
        </p:txBody>
      </p:sp>
      <p:sp>
        <p:nvSpPr>
          <p:cNvPr id="45070" name="Text Box 14"/>
          <p:cNvSpPr txBox="1">
            <a:spLocks noChangeArrowheads="1"/>
          </p:cNvSpPr>
          <p:nvPr/>
        </p:nvSpPr>
        <p:spPr bwMode="auto">
          <a:xfrm>
            <a:off x="990600" y="5867400"/>
            <a:ext cx="77724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Parcels&gt;radial&gt;</a:t>
            </a:r>
            <a:r>
              <a:rPr lang="fa-IR" b="1">
                <a:latin typeface="Arial" charset="0"/>
                <a:cs typeface="Zar" pitchFamily="2" charset="-78"/>
              </a:rPr>
              <a:t>پاسخ به خط فرمان</a:t>
            </a:r>
            <a:endParaRPr lang="en-US" b="1">
              <a:latin typeface="Arial" charset="0"/>
              <a:cs typeface="Zar" pitchFamily="2" charset="-78"/>
            </a:endParaRPr>
          </a:p>
        </p:txBody>
      </p:sp>
      <p:sp>
        <p:nvSpPr>
          <p:cNvPr id="45071" name="Text Box 15"/>
          <p:cNvSpPr txBox="1">
            <a:spLocks noChangeArrowheads="1"/>
          </p:cNvSpPr>
          <p:nvPr/>
        </p:nvSpPr>
        <p:spPr bwMode="auto">
          <a:xfrm>
            <a:off x="3429000" y="5257800"/>
            <a:ext cx="5486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6-تفكيك يك پارسل با يك امتداد شعاعي و يك ضلع</a:t>
            </a:r>
            <a:endParaRPr lang="en-US" b="1">
              <a:latin typeface="Arial" charset="0"/>
              <a:cs typeface="Zar"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6"/>
          <p:cNvGraphicFramePr>
            <a:graphicFrameLocks noChangeAspect="1"/>
          </p:cNvGraphicFramePr>
          <p:nvPr/>
        </p:nvGraphicFramePr>
        <p:xfrm>
          <a:off x="3768725" y="3455988"/>
          <a:ext cx="5375275" cy="3402012"/>
        </p:xfrm>
        <a:graphic>
          <a:graphicData uri="http://schemas.openxmlformats.org/presentationml/2006/ole">
            <mc:AlternateContent xmlns:mc="http://schemas.openxmlformats.org/markup-compatibility/2006">
              <mc:Choice xmlns:v="urn:schemas-microsoft-com:vml" Requires="v">
                <p:oleObj spid="_x0000_s5126" name="Bitmap Image" r:id="rId3" imgW="6485714" imgH="4105848" progId="Paint.Picture">
                  <p:embed/>
                </p:oleObj>
              </mc:Choice>
              <mc:Fallback>
                <p:oleObj name="Bitmap Image" r:id="rId3" imgW="6485714" imgH="4105848"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8725" y="3455988"/>
                        <a:ext cx="5375275"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4"/>
          <p:cNvGraphicFramePr>
            <a:graphicFrameLocks noChangeAspect="1"/>
          </p:cNvGraphicFramePr>
          <p:nvPr/>
        </p:nvGraphicFramePr>
        <p:xfrm>
          <a:off x="609600" y="685800"/>
          <a:ext cx="4800600" cy="3021013"/>
        </p:xfrm>
        <a:graphic>
          <a:graphicData uri="http://schemas.openxmlformats.org/presentationml/2006/ole">
            <mc:AlternateContent xmlns:mc="http://schemas.openxmlformats.org/markup-compatibility/2006">
              <mc:Choice xmlns:v="urn:schemas-microsoft-com:vml" Requires="v">
                <p:oleObj spid="_x0000_s5127" name="Bitmap Image" r:id="rId5" imgW="6477904" imgH="4076190" progId="Paint.Picture">
                  <p:embed/>
                </p:oleObj>
              </mc:Choice>
              <mc:Fallback>
                <p:oleObj name="Bitmap Image" r:id="rId5" imgW="6477904" imgH="4076190" progId="Paint.Picture">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685800"/>
                        <a:ext cx="480060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AutoShape 5"/>
          <p:cNvSpPr>
            <a:spLocks noChangeArrowheads="1"/>
          </p:cNvSpPr>
          <p:nvPr/>
        </p:nvSpPr>
        <p:spPr bwMode="auto">
          <a:xfrm rot="2430924">
            <a:off x="4648200" y="3657600"/>
            <a:ext cx="533400" cy="228600"/>
          </a:xfrm>
          <a:custGeom>
            <a:avLst/>
            <a:gdLst>
              <a:gd name="T0" fmla="*/ 400050 w 21600"/>
              <a:gd name="T1" fmla="*/ 0 h 21600"/>
              <a:gd name="T2" fmla="*/ 0 w 21600"/>
              <a:gd name="T3" fmla="*/ 114300 h 21600"/>
              <a:gd name="T4" fmla="*/ 400050 w 21600"/>
              <a:gd name="T5" fmla="*/ 228600 h 21600"/>
              <a:gd name="T6" fmla="*/ 5334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5125" name="TextBox 6"/>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7"/>
              </a:rPr>
              <a:t>www.parstraffic.com</a:t>
            </a:r>
            <a:endParaRPr lang="en-US" b="1">
              <a:solidFill>
                <a:srgbClr val="FF0000"/>
              </a:solidFill>
            </a:endParaRPr>
          </a:p>
          <a:p>
            <a:pPr eaLnBrk="1" hangingPunct="1"/>
            <a:r>
              <a:rPr lang="en-US" b="1">
                <a:solidFill>
                  <a:srgbClr val="FF0000"/>
                </a:solidFill>
                <a:hlinkClick r:id="rId8"/>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2"/>
          <p:cNvGraphicFramePr>
            <a:graphicFrameLocks noChangeAspect="1"/>
          </p:cNvGraphicFramePr>
          <p:nvPr/>
        </p:nvGraphicFramePr>
        <p:xfrm>
          <a:off x="1981200" y="2184400"/>
          <a:ext cx="4953000" cy="4673600"/>
        </p:xfrm>
        <a:graphic>
          <a:graphicData uri="http://schemas.openxmlformats.org/presentationml/2006/ole">
            <mc:AlternateContent xmlns:mc="http://schemas.openxmlformats.org/markup-compatibility/2006">
              <mc:Choice xmlns:v="urn:schemas-microsoft-com:vml" Requires="v">
                <p:oleObj spid="_x0000_s50182" name="Bitmap Image" r:id="rId3" imgW="3895238" imgH="3677163" progId="Paint.Picture">
                  <p:embed/>
                </p:oleObj>
              </mc:Choice>
              <mc:Fallback>
                <p:oleObj name="Bitmap Image" r:id="rId3" imgW="3895238" imgH="3677163"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184400"/>
                        <a:ext cx="4953000" cy="46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3" name="Text Box 3"/>
          <p:cNvSpPr txBox="1">
            <a:spLocks noChangeArrowheads="1"/>
          </p:cNvSpPr>
          <p:nvPr/>
        </p:nvSpPr>
        <p:spPr bwMode="auto">
          <a:xfrm>
            <a:off x="5715000" y="914400"/>
            <a:ext cx="32766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مديريت پارسلها</a:t>
            </a:r>
            <a:endParaRPr lang="en-US" b="1">
              <a:latin typeface="Arial" charset="0"/>
              <a:cs typeface="Zar" pitchFamily="2" charset="-78"/>
            </a:endParaRPr>
          </a:p>
        </p:txBody>
      </p:sp>
      <p:sp>
        <p:nvSpPr>
          <p:cNvPr id="46084" name="Text Box 4"/>
          <p:cNvSpPr txBox="1">
            <a:spLocks noChangeArrowheads="1"/>
          </p:cNvSpPr>
          <p:nvPr/>
        </p:nvSpPr>
        <p:spPr bwMode="auto">
          <a:xfrm>
            <a:off x="914400" y="1219200"/>
            <a:ext cx="82296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Parcels&gt;Parcel Manager</a:t>
            </a:r>
          </a:p>
        </p:txBody>
      </p:sp>
      <p:sp>
        <p:nvSpPr>
          <p:cNvPr id="50181" name="Text Box 5"/>
          <p:cNvSpPr txBox="1">
            <a:spLocks noChangeArrowheads="1"/>
          </p:cNvSpPr>
          <p:nvPr/>
        </p:nvSpPr>
        <p:spPr bwMode="auto">
          <a:xfrm>
            <a:off x="1295400" y="1828800"/>
            <a:ext cx="739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b="1">
                <a:cs typeface="Zar" pitchFamily="2" charset="-78"/>
              </a:rPr>
              <a:t>انتخاب پارسل، تنظيمات، محاسبه مساحت، ورود از بانك اطلاعاتي، حذف و تغيير نام</a:t>
            </a:r>
            <a:endParaRPr lang="en-US" b="1">
              <a:cs typeface="Zar" pitchFamily="2" charset="-78"/>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6324600" y="1219200"/>
            <a:ext cx="2590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1-نمايشگر اشياء سه بعدي</a:t>
            </a:r>
            <a:endParaRPr lang="en-US" b="1">
              <a:latin typeface="Arial" charset="0"/>
              <a:cs typeface="Zar" pitchFamily="2" charset="-78"/>
            </a:endParaRPr>
          </a:p>
        </p:txBody>
      </p:sp>
      <p:sp>
        <p:nvSpPr>
          <p:cNvPr id="35845" name="Text Box 5"/>
          <p:cNvSpPr txBox="1">
            <a:spLocks noChangeArrowheads="1"/>
          </p:cNvSpPr>
          <p:nvPr/>
        </p:nvSpPr>
        <p:spPr bwMode="auto">
          <a:xfrm>
            <a:off x="533400" y="1371600"/>
            <a:ext cx="82296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Utilities&gt;Line&gt;Object Viewer</a:t>
            </a:r>
          </a:p>
        </p:txBody>
      </p:sp>
      <p:sp>
        <p:nvSpPr>
          <p:cNvPr id="35846" name="Text Box 6"/>
          <p:cNvSpPr txBox="1">
            <a:spLocks noChangeArrowheads="1"/>
          </p:cNvSpPr>
          <p:nvPr/>
        </p:nvSpPr>
        <p:spPr bwMode="auto">
          <a:xfrm>
            <a:off x="3352800" y="762000"/>
            <a:ext cx="5410200" cy="5191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800" b="1">
                <a:latin typeface="Arial" charset="0"/>
                <a:cs typeface="Zar" pitchFamily="2" charset="-78"/>
              </a:rPr>
              <a:t>منو دستورات كاربردي</a:t>
            </a:r>
            <a:endParaRPr lang="en-US" sz="2800" b="1">
              <a:latin typeface="Arial" charset="0"/>
              <a:cs typeface="Zar" pitchFamily="2" charset="-78"/>
            </a:endParaRPr>
          </a:p>
        </p:txBody>
      </p:sp>
      <p:sp>
        <p:nvSpPr>
          <p:cNvPr id="35847" name="Text Box 7"/>
          <p:cNvSpPr txBox="1">
            <a:spLocks noChangeArrowheads="1"/>
          </p:cNvSpPr>
          <p:nvPr/>
        </p:nvSpPr>
        <p:spPr bwMode="auto">
          <a:xfrm>
            <a:off x="533400" y="2514600"/>
            <a:ext cx="82296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Utilities&gt;Notes…&gt;</a:t>
            </a:r>
            <a:r>
              <a:rPr lang="fa-IR" b="1">
                <a:latin typeface="Arial" charset="0"/>
                <a:cs typeface="Zar" pitchFamily="2" charset="-78"/>
              </a:rPr>
              <a:t>انتخاب شيء</a:t>
            </a:r>
            <a:r>
              <a:rPr lang="en-US" b="1">
                <a:latin typeface="Arial" charset="0"/>
                <a:cs typeface="Zar" pitchFamily="2" charset="-78"/>
              </a:rPr>
              <a:t>&gt;</a:t>
            </a:r>
            <a:r>
              <a:rPr lang="fa-IR" b="1">
                <a:latin typeface="Arial" charset="0"/>
                <a:cs typeface="Zar" pitchFamily="2" charset="-78"/>
              </a:rPr>
              <a:t>نوشتن توضيحات</a:t>
            </a:r>
            <a:endParaRPr lang="en-US" b="1">
              <a:latin typeface="Arial" charset="0"/>
              <a:cs typeface="Zar" pitchFamily="2" charset="-78"/>
            </a:endParaRPr>
          </a:p>
        </p:txBody>
      </p:sp>
      <p:sp>
        <p:nvSpPr>
          <p:cNvPr id="51207" name="Text Box 8"/>
          <p:cNvSpPr txBox="1">
            <a:spLocks noChangeArrowheads="1"/>
          </p:cNvSpPr>
          <p:nvPr/>
        </p:nvSpPr>
        <p:spPr bwMode="auto">
          <a:xfrm>
            <a:off x="1447800" y="1981200"/>
            <a:ext cx="731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i="1">
                <a:solidFill>
                  <a:srgbClr val="3399FF"/>
                </a:solidFill>
                <a:cs typeface="Zar" pitchFamily="2" charset="-78"/>
              </a:rPr>
              <a:t>پنجره اي باز مي شود كه داراي آيكونهاي نمايش سه بعدي، ديد از بالا و ... است.</a:t>
            </a:r>
            <a:endParaRPr lang="en-US" b="1" i="1">
              <a:solidFill>
                <a:srgbClr val="3399FF"/>
              </a:solidFill>
              <a:cs typeface="Zar" pitchFamily="2" charset="-78"/>
            </a:endParaRPr>
          </a:p>
        </p:txBody>
      </p:sp>
      <p:sp>
        <p:nvSpPr>
          <p:cNvPr id="35849" name="Text Box 9"/>
          <p:cNvSpPr txBox="1">
            <a:spLocks noChangeArrowheads="1"/>
          </p:cNvSpPr>
          <p:nvPr/>
        </p:nvSpPr>
        <p:spPr bwMode="auto">
          <a:xfrm>
            <a:off x="6324600" y="2286000"/>
            <a:ext cx="2590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2-درج توضيحات</a:t>
            </a:r>
            <a:endParaRPr lang="en-US" b="1">
              <a:latin typeface="Arial" charset="0"/>
              <a:cs typeface="Zar" pitchFamily="2" charset="-78"/>
            </a:endParaRPr>
          </a:p>
        </p:txBody>
      </p:sp>
      <p:sp>
        <p:nvSpPr>
          <p:cNvPr id="51209" name="Text Box 10"/>
          <p:cNvSpPr txBox="1">
            <a:spLocks noChangeArrowheads="1"/>
          </p:cNvSpPr>
          <p:nvPr/>
        </p:nvSpPr>
        <p:spPr bwMode="auto">
          <a:xfrm>
            <a:off x="1295400" y="281940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i="1">
                <a:solidFill>
                  <a:srgbClr val="3399FF"/>
                </a:solidFill>
                <a:cs typeface="Zar" pitchFamily="2" charset="-78"/>
              </a:rPr>
              <a:t>متون نوشته شده از راست كليك كردن روي شيء و انتخاب گزينه </a:t>
            </a:r>
            <a:r>
              <a:rPr lang="en-US" b="1" i="1">
                <a:solidFill>
                  <a:srgbClr val="3399FF"/>
                </a:solidFill>
                <a:cs typeface="Zar" pitchFamily="2" charset="-78"/>
              </a:rPr>
              <a:t>Note</a:t>
            </a:r>
            <a:r>
              <a:rPr lang="fa-IR" b="1" i="1">
                <a:solidFill>
                  <a:srgbClr val="3399FF"/>
                </a:solidFill>
                <a:cs typeface="Zar" pitchFamily="2" charset="-78"/>
              </a:rPr>
              <a:t> قابل بازيابي است</a:t>
            </a:r>
            <a:endParaRPr lang="en-US" b="1" i="1">
              <a:solidFill>
                <a:srgbClr val="3399FF"/>
              </a:solidFill>
              <a:cs typeface="Zar" pitchFamily="2" charset="-78"/>
            </a:endParaRPr>
          </a:p>
        </p:txBody>
      </p:sp>
      <p:sp>
        <p:nvSpPr>
          <p:cNvPr id="35851" name="Text Box 11"/>
          <p:cNvSpPr txBox="1">
            <a:spLocks noChangeArrowheads="1"/>
          </p:cNvSpPr>
          <p:nvPr/>
        </p:nvSpPr>
        <p:spPr bwMode="auto">
          <a:xfrm>
            <a:off x="6248400" y="3276600"/>
            <a:ext cx="2590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3-مديريت سمبل ها</a:t>
            </a:r>
            <a:endParaRPr lang="en-US" b="1">
              <a:latin typeface="Arial" charset="0"/>
              <a:cs typeface="Zar" pitchFamily="2" charset="-78"/>
            </a:endParaRPr>
          </a:p>
        </p:txBody>
      </p:sp>
      <p:graphicFrame>
        <p:nvGraphicFramePr>
          <p:cNvPr id="51202" name="Object 12"/>
          <p:cNvGraphicFramePr>
            <a:graphicFrameLocks noChangeAspect="1"/>
          </p:cNvGraphicFramePr>
          <p:nvPr/>
        </p:nvGraphicFramePr>
        <p:xfrm>
          <a:off x="1066800" y="3352800"/>
          <a:ext cx="4114800" cy="3362325"/>
        </p:xfrm>
        <a:graphic>
          <a:graphicData uri="http://schemas.openxmlformats.org/presentationml/2006/ole">
            <mc:AlternateContent xmlns:mc="http://schemas.openxmlformats.org/markup-compatibility/2006">
              <mc:Choice xmlns:v="urn:schemas-microsoft-com:vml" Requires="v">
                <p:oleObj spid="_x0000_s51212" name="Bitmap Image" r:id="rId3" imgW="4533333" imgH="3704762" progId="Paint.Picture">
                  <p:embed/>
                </p:oleObj>
              </mc:Choice>
              <mc:Fallback>
                <p:oleObj name="Bitmap Image" r:id="rId3" imgW="4533333" imgH="3704762" progId="Paint.Picture">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352800"/>
                        <a:ext cx="411480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11" name="TextBox 12"/>
          <p:cNvSpPr txBox="1">
            <a:spLocks noChangeArrowheads="1"/>
          </p:cNvSpPr>
          <p:nvPr/>
        </p:nvSpPr>
        <p:spPr bwMode="auto">
          <a:xfrm>
            <a:off x="6019800" y="5715000"/>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5"/>
              </a:rPr>
              <a:t>www.parstraffic.com</a:t>
            </a:r>
            <a:endParaRPr lang="en-US" b="1">
              <a:solidFill>
                <a:srgbClr val="FF0000"/>
              </a:solidFill>
            </a:endParaRPr>
          </a:p>
          <a:p>
            <a:pPr eaLnBrk="1" hangingPunct="1"/>
            <a:r>
              <a:rPr lang="en-US" b="1">
                <a:solidFill>
                  <a:srgbClr val="FF0000"/>
                </a:solidFill>
                <a:hlinkClick r:id="rId6"/>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6553200" y="838200"/>
            <a:ext cx="2590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4-انتخاب سبك متون</a:t>
            </a:r>
            <a:endParaRPr lang="en-US" b="1">
              <a:latin typeface="Arial" charset="0"/>
              <a:cs typeface="Zar" pitchFamily="2" charset="-78"/>
            </a:endParaRPr>
          </a:p>
        </p:txBody>
      </p:sp>
      <p:sp>
        <p:nvSpPr>
          <p:cNvPr id="36869" name="Text Box 5"/>
          <p:cNvSpPr txBox="1">
            <a:spLocks noChangeArrowheads="1"/>
          </p:cNvSpPr>
          <p:nvPr/>
        </p:nvSpPr>
        <p:spPr bwMode="auto">
          <a:xfrm>
            <a:off x="609600" y="1295400"/>
            <a:ext cx="77724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Utilities&gt;Set Text style&gt;</a:t>
            </a:r>
            <a:r>
              <a:rPr lang="fa-IR" b="1">
                <a:latin typeface="Arial" charset="0"/>
                <a:cs typeface="Zar" pitchFamily="2" charset="-78"/>
              </a:rPr>
              <a:t>تنظيمات</a:t>
            </a:r>
            <a:endParaRPr lang="en-US" b="1">
              <a:latin typeface="Arial" charset="0"/>
              <a:cs typeface="Zar" pitchFamily="2" charset="-78"/>
            </a:endParaRPr>
          </a:p>
        </p:txBody>
      </p:sp>
      <p:graphicFrame>
        <p:nvGraphicFramePr>
          <p:cNvPr id="52226" name="Object 7"/>
          <p:cNvGraphicFramePr>
            <a:graphicFrameLocks noChangeAspect="1"/>
          </p:cNvGraphicFramePr>
          <p:nvPr/>
        </p:nvGraphicFramePr>
        <p:xfrm>
          <a:off x="4419600" y="1295400"/>
          <a:ext cx="4543425" cy="2941638"/>
        </p:xfrm>
        <a:graphic>
          <a:graphicData uri="http://schemas.openxmlformats.org/presentationml/2006/ole">
            <mc:AlternateContent xmlns:mc="http://schemas.openxmlformats.org/markup-compatibility/2006">
              <mc:Choice xmlns:v="urn:schemas-microsoft-com:vml" Requires="v">
                <p:oleObj spid="_x0000_s52236" name="Bitmap Image" r:id="rId3" imgW="5001323" imgH="3238952" progId="Paint.Picture">
                  <p:embed/>
                </p:oleObj>
              </mc:Choice>
              <mc:Fallback>
                <p:oleObj name="Bitmap Image" r:id="rId3" imgW="5001323" imgH="3238952"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295400"/>
                        <a:ext cx="4543425" cy="294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72" name="Text Box 8"/>
          <p:cNvSpPr txBox="1">
            <a:spLocks noChangeArrowheads="1"/>
          </p:cNvSpPr>
          <p:nvPr/>
        </p:nvSpPr>
        <p:spPr bwMode="auto">
          <a:xfrm>
            <a:off x="6400800" y="4343400"/>
            <a:ext cx="2590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5-متون چرخشي</a:t>
            </a:r>
            <a:endParaRPr lang="en-US" b="1">
              <a:latin typeface="Arial" charset="0"/>
              <a:cs typeface="Zar" pitchFamily="2" charset="-78"/>
            </a:endParaRPr>
          </a:p>
        </p:txBody>
      </p:sp>
      <p:sp>
        <p:nvSpPr>
          <p:cNvPr id="36873" name="Text Box 9"/>
          <p:cNvSpPr txBox="1">
            <a:spLocks noChangeArrowheads="1"/>
          </p:cNvSpPr>
          <p:nvPr/>
        </p:nvSpPr>
        <p:spPr bwMode="auto">
          <a:xfrm>
            <a:off x="762000" y="4800600"/>
            <a:ext cx="77724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Utilities&gt;curve Text&gt;</a:t>
            </a:r>
            <a:r>
              <a:rPr lang="fa-IR" b="1">
                <a:latin typeface="Arial" charset="0"/>
                <a:cs typeface="Zar" pitchFamily="2" charset="-78"/>
              </a:rPr>
              <a:t>انتخاب شيء</a:t>
            </a:r>
            <a:r>
              <a:rPr lang="en-US" b="1">
                <a:latin typeface="Arial" charset="0"/>
                <a:cs typeface="Zar" pitchFamily="2" charset="-78"/>
              </a:rPr>
              <a:t>&gt;</a:t>
            </a:r>
            <a:r>
              <a:rPr lang="fa-IR" b="1">
                <a:latin typeface="Arial" charset="0"/>
                <a:cs typeface="Zar" pitchFamily="2" charset="-78"/>
              </a:rPr>
              <a:t>متن</a:t>
            </a:r>
            <a:endParaRPr lang="en-US" b="1">
              <a:latin typeface="Arial" charset="0"/>
              <a:cs typeface="Zar" pitchFamily="2" charset="-78"/>
            </a:endParaRPr>
          </a:p>
        </p:txBody>
      </p:sp>
      <p:sp>
        <p:nvSpPr>
          <p:cNvPr id="36874" name="Text Box 10"/>
          <p:cNvSpPr txBox="1">
            <a:spLocks noChangeArrowheads="1"/>
          </p:cNvSpPr>
          <p:nvPr/>
        </p:nvSpPr>
        <p:spPr bwMode="auto">
          <a:xfrm>
            <a:off x="6324600" y="4800600"/>
            <a:ext cx="2590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5-1-درج متون چرخشي</a:t>
            </a:r>
            <a:endParaRPr lang="en-US" b="1">
              <a:latin typeface="Arial" charset="0"/>
              <a:cs typeface="Zar" pitchFamily="2" charset="-78"/>
            </a:endParaRPr>
          </a:p>
        </p:txBody>
      </p:sp>
      <p:sp>
        <p:nvSpPr>
          <p:cNvPr id="36875" name="Text Box 11"/>
          <p:cNvSpPr txBox="1">
            <a:spLocks noChangeArrowheads="1"/>
          </p:cNvSpPr>
          <p:nvPr/>
        </p:nvSpPr>
        <p:spPr bwMode="auto">
          <a:xfrm>
            <a:off x="6324600" y="5257800"/>
            <a:ext cx="2590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5-2-درج متون چرخشي</a:t>
            </a:r>
            <a:endParaRPr lang="en-US" b="1">
              <a:latin typeface="Arial" charset="0"/>
              <a:cs typeface="Zar" pitchFamily="2" charset="-78"/>
            </a:endParaRPr>
          </a:p>
        </p:txBody>
      </p:sp>
      <p:sp>
        <p:nvSpPr>
          <p:cNvPr id="36876" name="Text Box 12"/>
          <p:cNvSpPr txBox="1">
            <a:spLocks noChangeArrowheads="1"/>
          </p:cNvSpPr>
          <p:nvPr/>
        </p:nvSpPr>
        <p:spPr bwMode="auto">
          <a:xfrm>
            <a:off x="762000" y="5257800"/>
            <a:ext cx="54864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Utilities&gt;Edit curve Text&gt;</a:t>
            </a:r>
            <a:r>
              <a:rPr lang="fa-IR" b="1">
                <a:latin typeface="Arial" charset="0"/>
                <a:cs typeface="Zar" pitchFamily="2" charset="-78"/>
              </a:rPr>
              <a:t>انتخاب شيء</a:t>
            </a:r>
            <a:r>
              <a:rPr lang="en-US" b="1">
                <a:latin typeface="Arial" charset="0"/>
                <a:cs typeface="Zar" pitchFamily="2" charset="-78"/>
              </a:rPr>
              <a:t>&gt;</a:t>
            </a:r>
            <a:r>
              <a:rPr lang="fa-IR" b="1">
                <a:latin typeface="Arial" charset="0"/>
                <a:cs typeface="Zar" pitchFamily="2" charset="-78"/>
              </a:rPr>
              <a:t>ويرايش متن</a:t>
            </a:r>
            <a:endParaRPr lang="en-US" b="1">
              <a:latin typeface="Arial" charset="0"/>
              <a:cs typeface="Zar" pitchFamily="2" charset="-78"/>
            </a:endParaRPr>
          </a:p>
        </p:txBody>
      </p:sp>
      <p:sp>
        <p:nvSpPr>
          <p:cNvPr id="36877" name="Text Box 13"/>
          <p:cNvSpPr txBox="1">
            <a:spLocks noChangeArrowheads="1"/>
          </p:cNvSpPr>
          <p:nvPr/>
        </p:nvSpPr>
        <p:spPr bwMode="auto">
          <a:xfrm>
            <a:off x="6324600" y="5791200"/>
            <a:ext cx="2590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5-3-جابجائي متون چرخشي</a:t>
            </a:r>
            <a:endParaRPr lang="en-US" b="1">
              <a:latin typeface="Arial" charset="0"/>
              <a:cs typeface="Zar" pitchFamily="2" charset="-78"/>
            </a:endParaRPr>
          </a:p>
        </p:txBody>
      </p:sp>
      <p:sp>
        <p:nvSpPr>
          <p:cNvPr id="36878" name="Text Box 14"/>
          <p:cNvSpPr txBox="1">
            <a:spLocks noChangeArrowheads="1"/>
          </p:cNvSpPr>
          <p:nvPr/>
        </p:nvSpPr>
        <p:spPr bwMode="auto">
          <a:xfrm>
            <a:off x="762000" y="6172200"/>
            <a:ext cx="77724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Utilities&gt;Move curve Text&gt;</a:t>
            </a:r>
            <a:r>
              <a:rPr lang="fa-IR" b="1">
                <a:latin typeface="Arial" charset="0"/>
                <a:cs typeface="Zar" pitchFamily="2" charset="-78"/>
              </a:rPr>
              <a:t>انتخاب شيء</a:t>
            </a:r>
            <a:r>
              <a:rPr lang="en-US" b="1">
                <a:latin typeface="Arial" charset="0"/>
                <a:cs typeface="Zar" pitchFamily="2" charset="-78"/>
              </a:rPr>
              <a:t>&gt;</a:t>
            </a:r>
            <a:r>
              <a:rPr lang="fa-IR" b="1">
                <a:latin typeface="Arial" charset="0"/>
                <a:cs typeface="Zar" pitchFamily="2" charset="-78"/>
              </a:rPr>
              <a:t>جابجائي</a:t>
            </a:r>
            <a:endParaRPr lang="en-US" b="1">
              <a:latin typeface="Arial" charset="0"/>
              <a:cs typeface="Zar" pitchFamily="2" charset="-78"/>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6400800" y="914400"/>
            <a:ext cx="2590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6-راهنماي جهت دار</a:t>
            </a:r>
            <a:endParaRPr lang="en-US" b="1">
              <a:latin typeface="Arial" charset="0"/>
              <a:cs typeface="Zar" pitchFamily="2" charset="-78"/>
            </a:endParaRPr>
          </a:p>
        </p:txBody>
      </p:sp>
      <p:sp>
        <p:nvSpPr>
          <p:cNvPr id="37893" name="Text Box 5"/>
          <p:cNvSpPr txBox="1">
            <a:spLocks noChangeArrowheads="1"/>
          </p:cNvSpPr>
          <p:nvPr/>
        </p:nvSpPr>
        <p:spPr bwMode="auto">
          <a:xfrm>
            <a:off x="762000" y="1600200"/>
            <a:ext cx="41148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Utilities&gt;Leaders &gt;</a:t>
            </a:r>
            <a:r>
              <a:rPr lang="en-US" b="1">
                <a:latin typeface="Arial" charset="0"/>
                <a:cs typeface="Arial" charset="0"/>
              </a:rPr>
              <a:t>Leader Settings</a:t>
            </a:r>
          </a:p>
        </p:txBody>
      </p:sp>
      <p:sp>
        <p:nvSpPr>
          <p:cNvPr id="37894" name="Text Box 6"/>
          <p:cNvSpPr txBox="1">
            <a:spLocks noChangeArrowheads="1"/>
          </p:cNvSpPr>
          <p:nvPr/>
        </p:nvSpPr>
        <p:spPr bwMode="auto">
          <a:xfrm>
            <a:off x="5486400" y="1447800"/>
            <a:ext cx="34290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6-1- تنظيمات راهنماي جهت دار</a:t>
            </a:r>
            <a:endParaRPr lang="en-US" b="1">
              <a:latin typeface="Arial" charset="0"/>
              <a:cs typeface="Zar" pitchFamily="2" charset="-78"/>
            </a:endParaRPr>
          </a:p>
        </p:txBody>
      </p:sp>
      <p:sp>
        <p:nvSpPr>
          <p:cNvPr id="37895" name="Text Box 7"/>
          <p:cNvSpPr txBox="1">
            <a:spLocks noChangeArrowheads="1"/>
          </p:cNvSpPr>
          <p:nvPr/>
        </p:nvSpPr>
        <p:spPr bwMode="auto">
          <a:xfrm>
            <a:off x="5486400" y="1981200"/>
            <a:ext cx="34290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6-2- درج راهنماي متني</a:t>
            </a:r>
            <a:endParaRPr lang="en-US" b="1">
              <a:latin typeface="Arial" charset="0"/>
              <a:cs typeface="Zar" pitchFamily="2" charset="-78"/>
            </a:endParaRPr>
          </a:p>
        </p:txBody>
      </p:sp>
      <p:sp>
        <p:nvSpPr>
          <p:cNvPr id="37896" name="Text Box 8"/>
          <p:cNvSpPr txBox="1">
            <a:spLocks noChangeArrowheads="1"/>
          </p:cNvSpPr>
          <p:nvPr/>
        </p:nvSpPr>
        <p:spPr bwMode="auto">
          <a:xfrm>
            <a:off x="838200" y="2209800"/>
            <a:ext cx="41148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Utilities&gt;Leaders &gt;</a:t>
            </a:r>
            <a:r>
              <a:rPr lang="en-US" b="1">
                <a:latin typeface="Arial" charset="0"/>
                <a:cs typeface="Arial" charset="0"/>
              </a:rPr>
              <a:t>Leader Text</a:t>
            </a:r>
          </a:p>
        </p:txBody>
      </p:sp>
      <p:sp>
        <p:nvSpPr>
          <p:cNvPr id="37897" name="Text Box 9"/>
          <p:cNvSpPr txBox="1">
            <a:spLocks noChangeArrowheads="1"/>
          </p:cNvSpPr>
          <p:nvPr/>
        </p:nvSpPr>
        <p:spPr bwMode="auto">
          <a:xfrm>
            <a:off x="5486400" y="2590800"/>
            <a:ext cx="34290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6-3- درج راهنماي سمبل</a:t>
            </a:r>
            <a:endParaRPr lang="en-US" b="1">
              <a:latin typeface="Arial" charset="0"/>
              <a:cs typeface="Zar" pitchFamily="2" charset="-78"/>
            </a:endParaRPr>
          </a:p>
        </p:txBody>
      </p:sp>
      <p:sp>
        <p:nvSpPr>
          <p:cNvPr id="37898" name="Text Box 10"/>
          <p:cNvSpPr txBox="1">
            <a:spLocks noChangeArrowheads="1"/>
          </p:cNvSpPr>
          <p:nvPr/>
        </p:nvSpPr>
        <p:spPr bwMode="auto">
          <a:xfrm>
            <a:off x="838200" y="2819400"/>
            <a:ext cx="41148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Utilities&gt;Leaders &gt;</a:t>
            </a:r>
            <a:r>
              <a:rPr lang="en-US" b="1">
                <a:latin typeface="Arial" charset="0"/>
                <a:cs typeface="Arial" charset="0"/>
              </a:rPr>
              <a:t>Leader Symbol</a:t>
            </a:r>
          </a:p>
        </p:txBody>
      </p:sp>
      <p:sp>
        <p:nvSpPr>
          <p:cNvPr id="37899" name="Text Box 11"/>
          <p:cNvSpPr txBox="1">
            <a:spLocks noChangeArrowheads="1"/>
          </p:cNvSpPr>
          <p:nvPr/>
        </p:nvSpPr>
        <p:spPr bwMode="auto">
          <a:xfrm>
            <a:off x="5486400" y="3200400"/>
            <a:ext cx="34290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6-4- درج راهنماي از پيش تعريف شده</a:t>
            </a:r>
            <a:endParaRPr lang="en-US" b="1">
              <a:latin typeface="Arial" charset="0"/>
              <a:cs typeface="Zar" pitchFamily="2" charset="-78"/>
            </a:endParaRPr>
          </a:p>
        </p:txBody>
      </p:sp>
      <p:sp>
        <p:nvSpPr>
          <p:cNvPr id="37900" name="Text Box 12"/>
          <p:cNvSpPr txBox="1">
            <a:spLocks noChangeArrowheads="1"/>
          </p:cNvSpPr>
          <p:nvPr/>
        </p:nvSpPr>
        <p:spPr bwMode="auto">
          <a:xfrm>
            <a:off x="914400" y="3429000"/>
            <a:ext cx="41148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Utilities&gt;Leaders &gt;</a:t>
            </a:r>
            <a:r>
              <a:rPr lang="en-US" b="1">
                <a:latin typeface="Arial" charset="0"/>
                <a:cs typeface="Arial" charset="0"/>
              </a:rPr>
              <a:t>Predefined</a:t>
            </a:r>
          </a:p>
        </p:txBody>
      </p:sp>
      <p:graphicFrame>
        <p:nvGraphicFramePr>
          <p:cNvPr id="53250" name="Object 13"/>
          <p:cNvGraphicFramePr>
            <a:graphicFrameLocks noChangeAspect="1"/>
          </p:cNvGraphicFramePr>
          <p:nvPr/>
        </p:nvGraphicFramePr>
        <p:xfrm>
          <a:off x="4495800" y="3686175"/>
          <a:ext cx="4419600" cy="3171825"/>
        </p:xfrm>
        <a:graphic>
          <a:graphicData uri="http://schemas.openxmlformats.org/presentationml/2006/ole">
            <mc:AlternateContent xmlns:mc="http://schemas.openxmlformats.org/markup-compatibility/2006">
              <mc:Choice xmlns:v="urn:schemas-microsoft-com:vml" Requires="v">
                <p:oleObj spid="_x0000_s53260" name="Bitmap Image" r:id="rId3" imgW="4420217" imgH="3172268" progId="Paint.Picture">
                  <p:embed/>
                </p:oleObj>
              </mc:Choice>
              <mc:Fallback>
                <p:oleObj name="Bitmap Image" r:id="rId3" imgW="4420217" imgH="3172268"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686175"/>
                        <a:ext cx="44196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762000" y="1371600"/>
            <a:ext cx="41148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Utilities&gt;Blocks &gt;</a:t>
            </a:r>
            <a:r>
              <a:rPr lang="en-US" b="1">
                <a:latin typeface="Arial" charset="0"/>
                <a:cs typeface="Arial" charset="0"/>
              </a:rPr>
              <a:t>Replace Blocks</a:t>
            </a:r>
          </a:p>
        </p:txBody>
      </p:sp>
      <p:sp>
        <p:nvSpPr>
          <p:cNvPr id="38917" name="Text Box 5"/>
          <p:cNvSpPr txBox="1">
            <a:spLocks noChangeArrowheads="1"/>
          </p:cNvSpPr>
          <p:nvPr/>
        </p:nvSpPr>
        <p:spPr bwMode="auto">
          <a:xfrm>
            <a:off x="6400800" y="914400"/>
            <a:ext cx="2590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7-مديريت بلوكها</a:t>
            </a:r>
            <a:endParaRPr lang="en-US" b="1">
              <a:latin typeface="Arial" charset="0"/>
              <a:cs typeface="Zar" pitchFamily="2" charset="-78"/>
            </a:endParaRPr>
          </a:p>
        </p:txBody>
      </p:sp>
      <p:sp>
        <p:nvSpPr>
          <p:cNvPr id="38918" name="Text Box 6"/>
          <p:cNvSpPr txBox="1">
            <a:spLocks noChangeArrowheads="1"/>
          </p:cNvSpPr>
          <p:nvPr/>
        </p:nvSpPr>
        <p:spPr bwMode="auto">
          <a:xfrm>
            <a:off x="838200" y="1828800"/>
            <a:ext cx="41148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Utilities&gt;Blocks &gt;</a:t>
            </a:r>
            <a:r>
              <a:rPr lang="en-US" b="1">
                <a:latin typeface="Arial" charset="0"/>
                <a:cs typeface="Arial" charset="0"/>
              </a:rPr>
              <a:t>Count Blocks</a:t>
            </a:r>
          </a:p>
        </p:txBody>
      </p:sp>
      <p:sp>
        <p:nvSpPr>
          <p:cNvPr id="38919" name="Text Box 7"/>
          <p:cNvSpPr txBox="1">
            <a:spLocks noChangeArrowheads="1"/>
          </p:cNvSpPr>
          <p:nvPr/>
        </p:nvSpPr>
        <p:spPr bwMode="auto">
          <a:xfrm>
            <a:off x="914400" y="2438400"/>
            <a:ext cx="41148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Utilities&gt;Blocks &gt;</a:t>
            </a:r>
            <a:r>
              <a:rPr lang="en-US" b="1">
                <a:latin typeface="Arial" charset="0"/>
                <a:cs typeface="Arial" charset="0"/>
              </a:rPr>
              <a:t>label Blocks</a:t>
            </a:r>
          </a:p>
        </p:txBody>
      </p:sp>
      <p:sp>
        <p:nvSpPr>
          <p:cNvPr id="38920" name="Text Box 8"/>
          <p:cNvSpPr txBox="1">
            <a:spLocks noChangeArrowheads="1"/>
          </p:cNvSpPr>
          <p:nvPr/>
        </p:nvSpPr>
        <p:spPr bwMode="auto">
          <a:xfrm>
            <a:off x="838200" y="3276600"/>
            <a:ext cx="57912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Utilities&gt;Blocks &gt;</a:t>
            </a:r>
            <a:r>
              <a:rPr lang="en-US" b="1">
                <a:latin typeface="Arial" charset="0"/>
                <a:cs typeface="Arial" charset="0"/>
              </a:rPr>
              <a:t>Insert Blocks at Drawing Scale</a:t>
            </a:r>
          </a:p>
        </p:txBody>
      </p:sp>
      <p:sp>
        <p:nvSpPr>
          <p:cNvPr id="38921" name="Text Box 9"/>
          <p:cNvSpPr txBox="1">
            <a:spLocks noChangeArrowheads="1"/>
          </p:cNvSpPr>
          <p:nvPr/>
        </p:nvSpPr>
        <p:spPr bwMode="auto">
          <a:xfrm>
            <a:off x="5486400" y="1371600"/>
            <a:ext cx="34290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7-1- جايگزين كردن بلاكها</a:t>
            </a:r>
            <a:endParaRPr lang="en-US" b="1">
              <a:latin typeface="Arial" charset="0"/>
              <a:cs typeface="Zar" pitchFamily="2" charset="-78"/>
            </a:endParaRPr>
          </a:p>
        </p:txBody>
      </p:sp>
      <p:sp>
        <p:nvSpPr>
          <p:cNvPr id="38922" name="Text Box 10"/>
          <p:cNvSpPr txBox="1">
            <a:spLocks noChangeArrowheads="1"/>
          </p:cNvSpPr>
          <p:nvPr/>
        </p:nvSpPr>
        <p:spPr bwMode="auto">
          <a:xfrm>
            <a:off x="5486400" y="1752600"/>
            <a:ext cx="34290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7-2- تعداد بلاكها</a:t>
            </a:r>
            <a:endParaRPr lang="en-US" b="1">
              <a:latin typeface="Arial" charset="0"/>
              <a:cs typeface="Zar" pitchFamily="2" charset="-78"/>
            </a:endParaRPr>
          </a:p>
        </p:txBody>
      </p:sp>
      <p:sp>
        <p:nvSpPr>
          <p:cNvPr id="38923" name="Text Box 11"/>
          <p:cNvSpPr txBox="1">
            <a:spLocks noChangeArrowheads="1"/>
          </p:cNvSpPr>
          <p:nvPr/>
        </p:nvSpPr>
        <p:spPr bwMode="auto">
          <a:xfrm>
            <a:off x="5486400" y="2286000"/>
            <a:ext cx="34290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7-3- درج نام يا مختصات بلاكها</a:t>
            </a:r>
            <a:endParaRPr lang="en-US" b="1">
              <a:latin typeface="Arial" charset="0"/>
              <a:cs typeface="Zar" pitchFamily="2" charset="-78"/>
            </a:endParaRPr>
          </a:p>
        </p:txBody>
      </p:sp>
      <p:sp>
        <p:nvSpPr>
          <p:cNvPr id="38924" name="Text Box 12"/>
          <p:cNvSpPr txBox="1">
            <a:spLocks noChangeArrowheads="1"/>
          </p:cNvSpPr>
          <p:nvPr/>
        </p:nvSpPr>
        <p:spPr bwMode="auto">
          <a:xfrm>
            <a:off x="5486400" y="2895600"/>
            <a:ext cx="34290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7-4- درج بلاك با مقياس ترسيمي</a:t>
            </a:r>
            <a:endParaRPr lang="en-US" b="1">
              <a:latin typeface="Arial" charset="0"/>
              <a:cs typeface="Zar" pitchFamily="2" charset="-78"/>
            </a:endParaRPr>
          </a:p>
        </p:txBody>
      </p:sp>
      <p:sp>
        <p:nvSpPr>
          <p:cNvPr id="38925" name="Text Box 13"/>
          <p:cNvSpPr txBox="1">
            <a:spLocks noChangeArrowheads="1"/>
          </p:cNvSpPr>
          <p:nvPr/>
        </p:nvSpPr>
        <p:spPr bwMode="auto">
          <a:xfrm>
            <a:off x="6248400" y="3657600"/>
            <a:ext cx="2590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8-محاسبه گر منحني</a:t>
            </a:r>
            <a:endParaRPr lang="en-US" b="1">
              <a:latin typeface="Arial" charset="0"/>
              <a:cs typeface="Zar" pitchFamily="2" charset="-78"/>
            </a:endParaRPr>
          </a:p>
        </p:txBody>
      </p:sp>
      <p:sp>
        <p:nvSpPr>
          <p:cNvPr id="38926" name="Text Box 14"/>
          <p:cNvSpPr txBox="1">
            <a:spLocks noChangeArrowheads="1"/>
          </p:cNvSpPr>
          <p:nvPr/>
        </p:nvSpPr>
        <p:spPr bwMode="auto">
          <a:xfrm>
            <a:off x="838200" y="4114800"/>
            <a:ext cx="41148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Utilities&gt;Curve Solver</a:t>
            </a:r>
            <a:endParaRPr lang="en-US" b="1">
              <a:latin typeface="Arial" charset="0"/>
              <a:cs typeface="Arial" charset="0"/>
            </a:endParaRPr>
          </a:p>
        </p:txBody>
      </p:sp>
      <p:sp>
        <p:nvSpPr>
          <p:cNvPr id="88077" name="Text Box 15"/>
          <p:cNvSpPr txBox="1">
            <a:spLocks noChangeArrowheads="1"/>
          </p:cNvSpPr>
          <p:nvPr/>
        </p:nvSpPr>
        <p:spPr bwMode="auto">
          <a:xfrm>
            <a:off x="533400" y="4572000"/>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i="1">
                <a:solidFill>
                  <a:srgbClr val="FF3300"/>
                </a:solidFill>
                <a:cs typeface="Zar" pitchFamily="2" charset="-78"/>
              </a:rPr>
              <a:t>نتيجه:</a:t>
            </a:r>
            <a:r>
              <a:rPr lang="fa-IR" b="1" i="1">
                <a:solidFill>
                  <a:srgbClr val="3399FF"/>
                </a:solidFill>
                <a:cs typeface="Zar" pitchFamily="2" charset="-78"/>
              </a:rPr>
              <a:t> گرفتن حداقل دو پارامتر(مثلاً فاكتور كمان و شعاع) از يك قوس ساده و محاسبه ساير پارامترها.</a:t>
            </a:r>
            <a:endParaRPr lang="en-US" b="1" i="1">
              <a:solidFill>
                <a:srgbClr val="3399FF"/>
              </a:solidFill>
              <a:cs typeface="Zar" pitchFamily="2" charset="-78"/>
            </a:endParaRPr>
          </a:p>
        </p:txBody>
      </p:sp>
      <p:sp>
        <p:nvSpPr>
          <p:cNvPr id="38928" name="Text Box 16"/>
          <p:cNvSpPr txBox="1">
            <a:spLocks noChangeArrowheads="1"/>
          </p:cNvSpPr>
          <p:nvPr/>
        </p:nvSpPr>
        <p:spPr bwMode="auto">
          <a:xfrm>
            <a:off x="762000" y="5257800"/>
            <a:ext cx="41148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Utilities&gt;Edit&gt; </a:t>
            </a:r>
            <a:r>
              <a:rPr lang="en-US" b="1">
                <a:latin typeface="Arial" charset="0"/>
                <a:cs typeface="Arial" charset="0"/>
              </a:rPr>
              <a:t>Edit flatten z values</a:t>
            </a:r>
          </a:p>
        </p:txBody>
      </p:sp>
      <p:sp>
        <p:nvSpPr>
          <p:cNvPr id="38929" name="Text Box 17"/>
          <p:cNvSpPr txBox="1">
            <a:spLocks noChangeArrowheads="1"/>
          </p:cNvSpPr>
          <p:nvPr/>
        </p:nvSpPr>
        <p:spPr bwMode="auto">
          <a:xfrm>
            <a:off x="6248400" y="5029200"/>
            <a:ext cx="2590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9- اصلاح مقادير بدون ارتفاع</a:t>
            </a:r>
            <a:endParaRPr lang="en-US" b="1">
              <a:latin typeface="Arial" charset="0"/>
              <a:cs typeface="Zar" pitchFamily="2" charset="-78"/>
            </a:endParaRPr>
          </a:p>
        </p:txBody>
      </p:sp>
      <p:sp>
        <p:nvSpPr>
          <p:cNvPr id="88080" name="TextBox 17"/>
          <p:cNvSpPr txBox="1">
            <a:spLocks noChangeArrowheads="1"/>
          </p:cNvSpPr>
          <p:nvPr/>
        </p:nvSpPr>
        <p:spPr bwMode="auto">
          <a:xfrm>
            <a:off x="685800" y="59340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2"/>
              </a:rPr>
              <a:t>www.parstraffic.com</a:t>
            </a:r>
            <a:endParaRPr lang="en-US" b="1">
              <a:solidFill>
                <a:srgbClr val="FF0000"/>
              </a:solidFill>
            </a:endParaRPr>
          </a:p>
          <a:p>
            <a:pPr eaLnBrk="1" hangingPunct="1"/>
            <a:r>
              <a:rPr lang="en-US" b="1">
                <a:solidFill>
                  <a:srgbClr val="FF0000"/>
                </a:solidFill>
                <a:hlinkClick r:id="rId3"/>
              </a:rPr>
              <a:t>www.parstraffic.ir</a:t>
            </a:r>
            <a:endParaRPr lang="en-US" b="1">
              <a:solidFill>
                <a:srgbClr val="FF0000"/>
              </a:solidFill>
            </a:endParaRPr>
          </a:p>
          <a:p>
            <a:pPr eaLnBrk="1" hangingPunct="1"/>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4"/>
          <p:cNvGraphicFramePr>
            <a:graphicFrameLocks noChangeAspect="1"/>
          </p:cNvGraphicFramePr>
          <p:nvPr/>
        </p:nvGraphicFramePr>
        <p:xfrm>
          <a:off x="2590800" y="1524000"/>
          <a:ext cx="5715000" cy="5156200"/>
        </p:xfrm>
        <a:graphic>
          <a:graphicData uri="http://schemas.openxmlformats.org/presentationml/2006/ole">
            <mc:AlternateContent xmlns:mc="http://schemas.openxmlformats.org/markup-compatibility/2006">
              <mc:Choice xmlns:v="urn:schemas-microsoft-com:vml" Requires="v">
                <p:oleObj spid="_x0000_s54276" name="Bitmap Image" r:id="rId3" imgW="4382112" imgH="3952381" progId="Paint.Picture">
                  <p:embed/>
                </p:oleObj>
              </mc:Choice>
              <mc:Fallback>
                <p:oleObj name="Bitmap Image" r:id="rId3" imgW="4382112" imgH="3952381"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524000"/>
                        <a:ext cx="5715000"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1" name="Text Box 5"/>
          <p:cNvSpPr txBox="1">
            <a:spLocks noChangeArrowheads="1"/>
          </p:cNvSpPr>
          <p:nvPr/>
        </p:nvSpPr>
        <p:spPr bwMode="auto">
          <a:xfrm>
            <a:off x="4800600" y="1066800"/>
            <a:ext cx="3962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10- جستجوي پيشرفته بر اساس نام، ويژگي و...</a:t>
            </a:r>
            <a:endParaRPr lang="en-US" b="1">
              <a:latin typeface="Arial" charset="0"/>
              <a:cs typeface="Zar" pitchFamily="2" charset="-78"/>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3352800" y="762000"/>
            <a:ext cx="5410200" cy="5191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sz="2800" b="1">
                <a:latin typeface="Arial" charset="0"/>
                <a:cs typeface="Zar" pitchFamily="2" charset="-78"/>
              </a:rPr>
              <a:t>منو برچسبها </a:t>
            </a:r>
            <a:r>
              <a:rPr lang="en-US" sz="2800" b="1">
                <a:latin typeface="Arial" charset="0"/>
                <a:cs typeface="Zar" pitchFamily="2" charset="-78"/>
              </a:rPr>
              <a:t>Labels)</a:t>
            </a:r>
            <a:r>
              <a:rPr lang="fa-IR" sz="2800" b="1">
                <a:latin typeface="Arial" charset="0"/>
                <a:cs typeface="Zar" pitchFamily="2" charset="-78"/>
              </a:rPr>
              <a:t>)</a:t>
            </a:r>
            <a:endParaRPr lang="en-US" sz="2800" b="1">
              <a:latin typeface="Arial" charset="0"/>
              <a:cs typeface="Zar" pitchFamily="2" charset="-78"/>
            </a:endParaRPr>
          </a:p>
        </p:txBody>
      </p:sp>
      <p:sp>
        <p:nvSpPr>
          <p:cNvPr id="40965" name="Text Box 5"/>
          <p:cNvSpPr txBox="1">
            <a:spLocks noChangeArrowheads="1"/>
          </p:cNvSpPr>
          <p:nvPr/>
        </p:nvSpPr>
        <p:spPr bwMode="auto">
          <a:xfrm>
            <a:off x="6248400" y="1371600"/>
            <a:ext cx="2590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1-انجام تنظيمات برچسبها</a:t>
            </a:r>
            <a:endParaRPr lang="en-US" b="1">
              <a:latin typeface="Arial" charset="0"/>
              <a:cs typeface="Zar" pitchFamily="2" charset="-78"/>
            </a:endParaRPr>
          </a:p>
        </p:txBody>
      </p:sp>
      <p:sp>
        <p:nvSpPr>
          <p:cNvPr id="40966" name="Text Box 6"/>
          <p:cNvSpPr txBox="1">
            <a:spLocks noChangeArrowheads="1"/>
          </p:cNvSpPr>
          <p:nvPr/>
        </p:nvSpPr>
        <p:spPr bwMode="auto">
          <a:xfrm>
            <a:off x="1219200" y="1676400"/>
            <a:ext cx="41148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Labels&gt;setting</a:t>
            </a:r>
            <a:endParaRPr lang="en-US" b="1">
              <a:latin typeface="Arial" charset="0"/>
              <a:cs typeface="Arial" charset="0"/>
            </a:endParaRPr>
          </a:p>
        </p:txBody>
      </p:sp>
      <p:sp>
        <p:nvSpPr>
          <p:cNvPr id="40967" name="Text Box 7"/>
          <p:cNvSpPr txBox="1">
            <a:spLocks noChangeArrowheads="1"/>
          </p:cNvSpPr>
          <p:nvPr/>
        </p:nvSpPr>
        <p:spPr bwMode="auto">
          <a:xfrm>
            <a:off x="4876800" y="1905000"/>
            <a:ext cx="3962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2-سبك برچسبها</a:t>
            </a:r>
            <a:endParaRPr lang="en-US" b="1">
              <a:latin typeface="Arial" charset="0"/>
              <a:cs typeface="Zar" pitchFamily="2" charset="-78"/>
            </a:endParaRPr>
          </a:p>
        </p:txBody>
      </p:sp>
      <p:sp>
        <p:nvSpPr>
          <p:cNvPr id="40968" name="Text Box 8"/>
          <p:cNvSpPr txBox="1">
            <a:spLocks noChangeArrowheads="1"/>
          </p:cNvSpPr>
          <p:nvPr/>
        </p:nvSpPr>
        <p:spPr bwMode="auto">
          <a:xfrm>
            <a:off x="1066800" y="2438400"/>
            <a:ext cx="41148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Labels&gt;Edit Label Style</a:t>
            </a:r>
            <a:endParaRPr lang="en-US" b="1">
              <a:latin typeface="Arial" charset="0"/>
              <a:cs typeface="Arial" charset="0"/>
            </a:endParaRPr>
          </a:p>
        </p:txBody>
      </p:sp>
      <p:sp>
        <p:nvSpPr>
          <p:cNvPr id="40970" name="Text Box 10"/>
          <p:cNvSpPr txBox="1">
            <a:spLocks noChangeArrowheads="1"/>
          </p:cNvSpPr>
          <p:nvPr/>
        </p:nvSpPr>
        <p:spPr bwMode="auto">
          <a:xfrm>
            <a:off x="1066800" y="3276600"/>
            <a:ext cx="41148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Labels&gt;Edit tag Style</a:t>
            </a:r>
            <a:endParaRPr lang="en-US" b="1">
              <a:latin typeface="Arial" charset="0"/>
              <a:cs typeface="Arial" charset="0"/>
            </a:endParaRPr>
          </a:p>
        </p:txBody>
      </p:sp>
      <p:sp>
        <p:nvSpPr>
          <p:cNvPr id="40971" name="Text Box 11"/>
          <p:cNvSpPr txBox="1">
            <a:spLocks noChangeArrowheads="1"/>
          </p:cNvSpPr>
          <p:nvPr/>
        </p:nvSpPr>
        <p:spPr bwMode="auto">
          <a:xfrm>
            <a:off x="4953000" y="2819400"/>
            <a:ext cx="3962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3-سبك تگها(مخفف اشياء)</a:t>
            </a:r>
            <a:endParaRPr lang="en-US" b="1">
              <a:latin typeface="Arial" charset="0"/>
              <a:cs typeface="Zar" pitchFamily="2" charset="-78"/>
            </a:endParaRPr>
          </a:p>
        </p:txBody>
      </p:sp>
      <p:sp>
        <p:nvSpPr>
          <p:cNvPr id="40972" name="Text Box 12"/>
          <p:cNvSpPr txBox="1">
            <a:spLocks noChangeArrowheads="1"/>
          </p:cNvSpPr>
          <p:nvPr/>
        </p:nvSpPr>
        <p:spPr bwMode="auto">
          <a:xfrm>
            <a:off x="4800600" y="3657600"/>
            <a:ext cx="39624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4-ايجاد برچسب پويا</a:t>
            </a:r>
            <a:endParaRPr lang="en-US" b="1">
              <a:latin typeface="Arial" charset="0"/>
              <a:cs typeface="Zar" pitchFamily="2" charset="-78"/>
            </a:endParaRPr>
          </a:p>
        </p:txBody>
      </p:sp>
      <p:sp>
        <p:nvSpPr>
          <p:cNvPr id="40973" name="Text Box 13"/>
          <p:cNvSpPr txBox="1">
            <a:spLocks noChangeArrowheads="1"/>
          </p:cNvSpPr>
          <p:nvPr/>
        </p:nvSpPr>
        <p:spPr bwMode="auto">
          <a:xfrm>
            <a:off x="1219200" y="4114800"/>
            <a:ext cx="53340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Labels&gt;Add dynamic labels&gt;</a:t>
            </a:r>
            <a:r>
              <a:rPr lang="fa-IR" b="1">
                <a:latin typeface="Arial" charset="0"/>
                <a:cs typeface="Zar" pitchFamily="2" charset="-78"/>
              </a:rPr>
              <a:t>انتخاب شيء</a:t>
            </a:r>
            <a:endParaRPr lang="en-US" b="1">
              <a:latin typeface="Arial" charset="0"/>
              <a:cs typeface="Arial" charset="0"/>
            </a:endParaRPr>
          </a:p>
        </p:txBody>
      </p:sp>
      <p:sp>
        <p:nvSpPr>
          <p:cNvPr id="89099" name="Text Box 14"/>
          <p:cNvSpPr txBox="1">
            <a:spLocks noChangeArrowheads="1"/>
          </p:cNvSpPr>
          <p:nvPr/>
        </p:nvSpPr>
        <p:spPr bwMode="auto">
          <a:xfrm>
            <a:off x="609600" y="4419600"/>
            <a:ext cx="82296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Clr>
                <a:srgbClr val="FF3300"/>
              </a:buClr>
              <a:buFont typeface="Wingdings" panose="05000000000000000000" pitchFamily="2" charset="2"/>
              <a:buChar char="ü"/>
            </a:pPr>
            <a:r>
              <a:rPr lang="fa-IR" b="1">
                <a:cs typeface="Zar" pitchFamily="2" charset="-78"/>
              </a:rPr>
              <a:t>نكته 1- براي اين برچسبها بايد شي ء انتخاب شود نه برچسبها</a:t>
            </a:r>
          </a:p>
          <a:p>
            <a:pPr algn="r" rtl="1" eaLnBrk="1" hangingPunct="1">
              <a:spcBef>
                <a:spcPct val="50000"/>
              </a:spcBef>
              <a:buClr>
                <a:srgbClr val="FF3300"/>
              </a:buClr>
              <a:buFont typeface="Wingdings" panose="05000000000000000000" pitchFamily="2" charset="2"/>
              <a:buChar char="ü"/>
            </a:pPr>
            <a:r>
              <a:rPr lang="fa-IR" b="1">
                <a:cs typeface="Zar" pitchFamily="2" charset="-78"/>
              </a:rPr>
              <a:t>نكته 2-برچسبها در صورتي به شكل پويا عمل مي كنند كه در پنجره </a:t>
            </a:r>
            <a:r>
              <a:rPr lang="en-US" b="1">
                <a:cs typeface="Zar" pitchFamily="2" charset="-78"/>
              </a:rPr>
              <a:t>Setting</a:t>
            </a:r>
            <a:r>
              <a:rPr lang="fa-IR" b="1">
                <a:cs typeface="Zar" pitchFamily="2" charset="-78"/>
              </a:rPr>
              <a:t>،تب </a:t>
            </a:r>
            <a:r>
              <a:rPr lang="en-US" b="1">
                <a:cs typeface="Zar" pitchFamily="2" charset="-78"/>
              </a:rPr>
              <a:t>General</a:t>
            </a:r>
            <a:r>
              <a:rPr lang="fa-IR" b="1">
                <a:cs typeface="Zar" pitchFamily="2" charset="-78"/>
              </a:rPr>
              <a:t>، گزينه </a:t>
            </a:r>
            <a:r>
              <a:rPr lang="en-US" b="1">
                <a:cs typeface="Zar" pitchFamily="2" charset="-78"/>
              </a:rPr>
              <a:t>Update</a:t>
            </a:r>
            <a:r>
              <a:rPr lang="fa-IR" b="1">
                <a:cs typeface="Zar" pitchFamily="2" charset="-78"/>
              </a:rPr>
              <a:t> فعال باشد. </a:t>
            </a:r>
          </a:p>
          <a:p>
            <a:pPr algn="r" rtl="1" eaLnBrk="1" hangingPunct="1">
              <a:spcBef>
                <a:spcPct val="50000"/>
              </a:spcBef>
              <a:buClr>
                <a:srgbClr val="FF3300"/>
              </a:buClr>
              <a:buFont typeface="Wingdings" panose="05000000000000000000" pitchFamily="2" charset="2"/>
              <a:buChar char="ü"/>
            </a:pPr>
            <a:r>
              <a:rPr lang="fa-IR" b="1">
                <a:cs typeface="Zar" pitchFamily="2" charset="-78"/>
              </a:rPr>
              <a:t>نكته 3- براي تغيير محل برچسبها از دستور </a:t>
            </a:r>
            <a:r>
              <a:rPr lang="en-US" b="1">
                <a:cs typeface="Zar" pitchFamily="2" charset="-78"/>
              </a:rPr>
              <a:t>Swap Label Text</a:t>
            </a:r>
            <a:r>
              <a:rPr lang="fa-IR" b="1">
                <a:cs typeface="Zar" pitchFamily="2" charset="-78"/>
              </a:rPr>
              <a:t> استفاده شود. براي تغيير جهت از دستور </a:t>
            </a:r>
            <a:r>
              <a:rPr lang="en-US" b="1">
                <a:cs typeface="Zar" pitchFamily="2" charset="-78"/>
              </a:rPr>
              <a:t>flip Direction</a:t>
            </a:r>
            <a:r>
              <a:rPr lang="fa-IR" b="1">
                <a:cs typeface="Zar" pitchFamily="2" charset="-78"/>
              </a:rPr>
              <a:t> بهره ببريد. دستور </a:t>
            </a:r>
            <a:r>
              <a:rPr lang="en-US" b="1">
                <a:cs typeface="Zar" pitchFamily="2" charset="-78"/>
              </a:rPr>
              <a:t>delete Labels</a:t>
            </a:r>
            <a:r>
              <a:rPr lang="fa-IR" b="1">
                <a:cs typeface="Zar" pitchFamily="2" charset="-78"/>
              </a:rPr>
              <a:t> براي حذفو دستور </a:t>
            </a:r>
            <a:r>
              <a:rPr lang="en-US" b="1">
                <a:cs typeface="Zar" pitchFamily="2" charset="-78"/>
              </a:rPr>
              <a:t>Disassociate</a:t>
            </a:r>
            <a:r>
              <a:rPr lang="fa-IR" b="1">
                <a:cs typeface="Zar" pitchFamily="2" charset="-78"/>
              </a:rPr>
              <a:t> انتخاب شود.</a:t>
            </a:r>
          </a:p>
          <a:p>
            <a:pPr algn="r" rtl="1" eaLnBrk="1" hangingPunct="1">
              <a:spcBef>
                <a:spcPct val="50000"/>
              </a:spcBef>
              <a:buClr>
                <a:srgbClr val="FF3300"/>
              </a:buClr>
              <a:buFont typeface="Wingdings" panose="05000000000000000000" pitchFamily="2" charset="2"/>
              <a:buChar char="ü"/>
            </a:pPr>
            <a:endParaRPr lang="en-US" b="1">
              <a:cs typeface="Zar" pitchFamily="2" charset="-78"/>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5181600" y="838200"/>
            <a:ext cx="3733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5- ايجاد برچسب استاتيك (ايستا)</a:t>
            </a:r>
            <a:endParaRPr lang="en-US" b="1">
              <a:latin typeface="Arial" charset="0"/>
              <a:cs typeface="Zar" pitchFamily="2" charset="-78"/>
            </a:endParaRPr>
          </a:p>
        </p:txBody>
      </p:sp>
      <p:sp>
        <p:nvSpPr>
          <p:cNvPr id="41989" name="Text Box 5"/>
          <p:cNvSpPr txBox="1">
            <a:spLocks noChangeArrowheads="1"/>
          </p:cNvSpPr>
          <p:nvPr/>
        </p:nvSpPr>
        <p:spPr bwMode="auto">
          <a:xfrm>
            <a:off x="1828800" y="1447800"/>
            <a:ext cx="53340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Labels&gt;Add static labels&gt;</a:t>
            </a:r>
            <a:r>
              <a:rPr lang="fa-IR" b="1">
                <a:latin typeface="Arial" charset="0"/>
                <a:cs typeface="Zar" pitchFamily="2" charset="-78"/>
              </a:rPr>
              <a:t>انتخاب شيء</a:t>
            </a:r>
            <a:endParaRPr lang="en-US" b="1">
              <a:latin typeface="Arial" charset="0"/>
              <a:cs typeface="Arial" charset="0"/>
            </a:endParaRPr>
          </a:p>
        </p:txBody>
      </p:sp>
      <p:sp>
        <p:nvSpPr>
          <p:cNvPr id="41990" name="Text Box 6"/>
          <p:cNvSpPr txBox="1">
            <a:spLocks noChangeArrowheads="1"/>
          </p:cNvSpPr>
          <p:nvPr/>
        </p:nvSpPr>
        <p:spPr bwMode="auto">
          <a:xfrm>
            <a:off x="5181600" y="1828800"/>
            <a:ext cx="3733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6- توليد برچسبهاي </a:t>
            </a:r>
            <a:r>
              <a:rPr lang="en-US" b="1">
                <a:latin typeface="Arial" charset="0"/>
                <a:cs typeface="Zar" pitchFamily="2" charset="-78"/>
              </a:rPr>
              <a:t>Tag</a:t>
            </a:r>
          </a:p>
        </p:txBody>
      </p:sp>
      <p:sp>
        <p:nvSpPr>
          <p:cNvPr id="41991" name="Text Box 7"/>
          <p:cNvSpPr txBox="1">
            <a:spLocks noChangeArrowheads="1"/>
          </p:cNvSpPr>
          <p:nvPr/>
        </p:nvSpPr>
        <p:spPr bwMode="auto">
          <a:xfrm>
            <a:off x="838200" y="2362200"/>
            <a:ext cx="53340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Labels&gt;Add tag labels&gt;</a:t>
            </a:r>
            <a:r>
              <a:rPr lang="fa-IR" b="1">
                <a:latin typeface="Arial" charset="0"/>
                <a:cs typeface="Zar" pitchFamily="2" charset="-78"/>
              </a:rPr>
              <a:t>انتخاب شيء</a:t>
            </a:r>
            <a:endParaRPr lang="en-US" b="1">
              <a:latin typeface="Arial" charset="0"/>
              <a:cs typeface="Arial" charset="0"/>
            </a:endParaRPr>
          </a:p>
        </p:txBody>
      </p:sp>
      <p:sp>
        <p:nvSpPr>
          <p:cNvPr id="90118" name="Text Box 8"/>
          <p:cNvSpPr txBox="1">
            <a:spLocks noChangeArrowheads="1"/>
          </p:cNvSpPr>
          <p:nvPr/>
        </p:nvSpPr>
        <p:spPr bwMode="auto">
          <a:xfrm>
            <a:off x="685800" y="2819400"/>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fa-IR" b="1" i="1">
                <a:solidFill>
                  <a:srgbClr val="FF3300"/>
                </a:solidFill>
                <a:cs typeface="Zar" pitchFamily="2" charset="-78"/>
              </a:rPr>
              <a:t>نتيجه:</a:t>
            </a:r>
            <a:r>
              <a:rPr lang="fa-IR" b="1" i="1">
                <a:solidFill>
                  <a:srgbClr val="3399FF"/>
                </a:solidFill>
                <a:cs typeface="Zar" pitchFamily="2" charset="-78"/>
              </a:rPr>
              <a:t> طولها را با </a:t>
            </a:r>
            <a:r>
              <a:rPr lang="en-US" b="1" i="1">
                <a:solidFill>
                  <a:srgbClr val="3399FF"/>
                </a:solidFill>
                <a:cs typeface="Zar" pitchFamily="2" charset="-78"/>
              </a:rPr>
              <a:t>L1</a:t>
            </a:r>
            <a:r>
              <a:rPr lang="fa-IR" b="1" i="1">
                <a:solidFill>
                  <a:srgbClr val="3399FF"/>
                </a:solidFill>
                <a:cs typeface="Zar" pitchFamily="2" charset="-78"/>
              </a:rPr>
              <a:t>، </a:t>
            </a:r>
            <a:r>
              <a:rPr lang="en-US" b="1" i="1">
                <a:solidFill>
                  <a:srgbClr val="3399FF"/>
                </a:solidFill>
                <a:cs typeface="Zar" pitchFamily="2" charset="-78"/>
              </a:rPr>
              <a:t>L</a:t>
            </a:r>
            <a:r>
              <a:rPr lang="fa-IR" b="1" i="1">
                <a:solidFill>
                  <a:srgbClr val="3399FF"/>
                </a:solidFill>
                <a:cs typeface="Zar" pitchFamily="2" charset="-78"/>
              </a:rPr>
              <a:t>و...، كمانها را با </a:t>
            </a:r>
            <a:r>
              <a:rPr lang="en-US" b="1" i="1">
                <a:solidFill>
                  <a:srgbClr val="3399FF"/>
                </a:solidFill>
                <a:cs typeface="Zar" pitchFamily="2" charset="-78"/>
              </a:rPr>
              <a:t>C1</a:t>
            </a:r>
            <a:r>
              <a:rPr lang="fa-IR" b="1" i="1">
                <a:solidFill>
                  <a:srgbClr val="3399FF"/>
                </a:solidFill>
                <a:cs typeface="Zar" pitchFamily="2" charset="-78"/>
              </a:rPr>
              <a:t>، </a:t>
            </a:r>
            <a:r>
              <a:rPr lang="en-US" b="1" i="1">
                <a:solidFill>
                  <a:srgbClr val="3399FF"/>
                </a:solidFill>
                <a:cs typeface="Zar" pitchFamily="2" charset="-78"/>
              </a:rPr>
              <a:t>C2</a:t>
            </a:r>
            <a:r>
              <a:rPr lang="fa-IR" b="1" i="1">
                <a:solidFill>
                  <a:srgbClr val="3399FF"/>
                </a:solidFill>
                <a:cs typeface="Zar" pitchFamily="2" charset="-78"/>
              </a:rPr>
              <a:t>و.. و قوسها را با </a:t>
            </a:r>
            <a:r>
              <a:rPr lang="en-US" b="1" i="1">
                <a:solidFill>
                  <a:srgbClr val="3399FF"/>
                </a:solidFill>
                <a:cs typeface="Zar" pitchFamily="2" charset="-78"/>
              </a:rPr>
              <a:t>SP1</a:t>
            </a:r>
            <a:r>
              <a:rPr lang="fa-IR" b="1" i="1">
                <a:solidFill>
                  <a:srgbClr val="3399FF"/>
                </a:solidFill>
                <a:cs typeface="Zar" pitchFamily="2" charset="-78"/>
              </a:rPr>
              <a:t>، </a:t>
            </a:r>
            <a:r>
              <a:rPr lang="en-US" b="1" i="1">
                <a:solidFill>
                  <a:srgbClr val="3399FF"/>
                </a:solidFill>
                <a:cs typeface="Zar" pitchFamily="2" charset="-78"/>
              </a:rPr>
              <a:t> </a:t>
            </a:r>
            <a:r>
              <a:rPr lang="en-US" b="1" i="1">
                <a:solidFill>
                  <a:srgbClr val="3399FF"/>
                </a:solidFill>
              </a:rPr>
              <a:t>SP2</a:t>
            </a:r>
            <a:r>
              <a:rPr lang="fa-IR" b="1" i="1">
                <a:solidFill>
                  <a:srgbClr val="3399FF"/>
                </a:solidFill>
              </a:rPr>
              <a:t>و...</a:t>
            </a:r>
            <a:r>
              <a:rPr lang="fa-IR" b="1" i="1">
                <a:solidFill>
                  <a:srgbClr val="3399FF"/>
                </a:solidFill>
                <a:cs typeface="Zar" pitchFamily="2" charset="-78"/>
              </a:rPr>
              <a:t> اشغال مي كند.</a:t>
            </a:r>
            <a:endParaRPr lang="en-US" b="1" i="1">
              <a:solidFill>
                <a:srgbClr val="3399FF"/>
              </a:solidFill>
              <a:cs typeface="Zar" pitchFamily="2" charset="-78"/>
            </a:endParaRPr>
          </a:p>
        </p:txBody>
      </p:sp>
      <p:sp>
        <p:nvSpPr>
          <p:cNvPr id="41993" name="Text Box 9"/>
          <p:cNvSpPr txBox="1">
            <a:spLocks noChangeArrowheads="1"/>
          </p:cNvSpPr>
          <p:nvPr/>
        </p:nvSpPr>
        <p:spPr bwMode="auto">
          <a:xfrm>
            <a:off x="5181600" y="3276600"/>
            <a:ext cx="3733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7- توليد جدول اطلاعات ابعاد اشياء</a:t>
            </a:r>
            <a:endParaRPr lang="en-US" b="1">
              <a:latin typeface="Arial" charset="0"/>
              <a:cs typeface="Zar" pitchFamily="2" charset="-78"/>
            </a:endParaRPr>
          </a:p>
        </p:txBody>
      </p:sp>
      <p:sp>
        <p:nvSpPr>
          <p:cNvPr id="41994" name="Text Box 10"/>
          <p:cNvSpPr txBox="1">
            <a:spLocks noChangeArrowheads="1"/>
          </p:cNvSpPr>
          <p:nvPr/>
        </p:nvSpPr>
        <p:spPr bwMode="auto">
          <a:xfrm>
            <a:off x="762000" y="3733800"/>
            <a:ext cx="8001000" cy="77946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Labels&gt;Add table&gt;Line/Spiral/Curve Table&gt;</a:t>
            </a:r>
            <a:r>
              <a:rPr lang="fa-IR" b="1">
                <a:latin typeface="Arial" charset="0"/>
                <a:cs typeface="Zar" pitchFamily="2" charset="-78"/>
              </a:rPr>
              <a:t>كليك بر روي ستونها</a:t>
            </a:r>
            <a:endParaRPr lang="en-US" b="1">
              <a:latin typeface="Arial" charset="0"/>
              <a:cs typeface="Zar" pitchFamily="2" charset="-78"/>
            </a:endParaRPr>
          </a:p>
          <a:p>
            <a:pPr>
              <a:spcBef>
                <a:spcPct val="50000"/>
              </a:spcBef>
              <a:defRPr/>
            </a:pPr>
            <a:r>
              <a:rPr lang="en-US" b="1">
                <a:latin typeface="Arial" charset="0"/>
                <a:cs typeface="Zar" pitchFamily="2" charset="-78"/>
              </a:rPr>
              <a:t>&gt;</a:t>
            </a:r>
            <a:r>
              <a:rPr lang="fa-IR" b="1">
                <a:latin typeface="Arial" charset="0"/>
                <a:cs typeface="Zar" pitchFamily="2" charset="-78"/>
              </a:rPr>
              <a:t>افزودن موارد </a:t>
            </a:r>
            <a:r>
              <a:rPr lang="en-US" b="1">
                <a:latin typeface="Arial" charset="0"/>
                <a:cs typeface="Zar" pitchFamily="2" charset="-78"/>
              </a:rPr>
              <a:t>Add value</a:t>
            </a:r>
            <a:r>
              <a:rPr lang="fa-IR" b="1">
                <a:latin typeface="Arial" charset="0"/>
                <a:cs typeface="Zar" pitchFamily="2" charset="-78"/>
              </a:rPr>
              <a:t> در پنجره بازشده</a:t>
            </a:r>
            <a:r>
              <a:rPr lang="en-US" b="1">
                <a:latin typeface="Arial" charset="0"/>
                <a:cs typeface="Zar" pitchFamily="2" charset="-78"/>
              </a:rPr>
              <a:t>&gt;</a:t>
            </a:r>
            <a:r>
              <a:rPr lang="fa-IR" b="1">
                <a:latin typeface="Arial" charset="0"/>
                <a:cs typeface="Zar" pitchFamily="2" charset="-78"/>
              </a:rPr>
              <a:t>اصلاح ستونهاي ديگر</a:t>
            </a:r>
            <a:r>
              <a:rPr lang="en-US" b="1">
                <a:latin typeface="Arial" charset="0"/>
                <a:cs typeface="Zar" pitchFamily="2" charset="-78"/>
              </a:rPr>
              <a:t>&gt;</a:t>
            </a:r>
            <a:r>
              <a:rPr lang="fa-IR" b="1">
                <a:latin typeface="Arial" charset="0"/>
                <a:cs typeface="Zar" pitchFamily="2" charset="-78"/>
              </a:rPr>
              <a:t>تعيين محل درج</a:t>
            </a:r>
            <a:endParaRPr lang="en-US" b="1">
              <a:latin typeface="Arial" charset="0"/>
              <a:cs typeface="Arial" charset="0"/>
            </a:endParaRPr>
          </a:p>
        </p:txBody>
      </p:sp>
      <p:sp>
        <p:nvSpPr>
          <p:cNvPr id="41995" name="Text Box 11"/>
          <p:cNvSpPr txBox="1">
            <a:spLocks noChangeArrowheads="1"/>
          </p:cNvSpPr>
          <p:nvPr/>
        </p:nvSpPr>
        <p:spPr bwMode="auto">
          <a:xfrm>
            <a:off x="5181600" y="4495800"/>
            <a:ext cx="3733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8- درج مختصات طول و عرض</a:t>
            </a:r>
            <a:endParaRPr lang="en-US" b="1">
              <a:latin typeface="Arial" charset="0"/>
              <a:cs typeface="Zar" pitchFamily="2" charset="-78"/>
            </a:endParaRPr>
          </a:p>
        </p:txBody>
      </p:sp>
      <p:sp>
        <p:nvSpPr>
          <p:cNvPr id="41996" name="Text Box 12"/>
          <p:cNvSpPr txBox="1">
            <a:spLocks noChangeArrowheads="1"/>
          </p:cNvSpPr>
          <p:nvPr/>
        </p:nvSpPr>
        <p:spPr bwMode="auto">
          <a:xfrm>
            <a:off x="6705600" y="5029200"/>
            <a:ext cx="2209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9- درج انواع مختصات</a:t>
            </a:r>
            <a:endParaRPr lang="en-US" b="1">
              <a:latin typeface="Arial" charset="0"/>
              <a:cs typeface="Zar" pitchFamily="2" charset="-78"/>
            </a:endParaRPr>
          </a:p>
        </p:txBody>
      </p:sp>
      <p:sp>
        <p:nvSpPr>
          <p:cNvPr id="41997" name="Text Box 13"/>
          <p:cNvSpPr txBox="1">
            <a:spLocks noChangeArrowheads="1"/>
          </p:cNvSpPr>
          <p:nvPr/>
        </p:nvSpPr>
        <p:spPr bwMode="auto">
          <a:xfrm>
            <a:off x="5181600" y="5562600"/>
            <a:ext cx="3733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10- تنظيمات برچسبهاي مختصاتي</a:t>
            </a:r>
            <a:endParaRPr lang="en-US" b="1">
              <a:latin typeface="Arial" charset="0"/>
              <a:cs typeface="Zar" pitchFamily="2" charset="-78"/>
            </a:endParaRPr>
          </a:p>
        </p:txBody>
      </p:sp>
      <p:sp>
        <p:nvSpPr>
          <p:cNvPr id="41998" name="Text Box 14"/>
          <p:cNvSpPr txBox="1">
            <a:spLocks noChangeArrowheads="1"/>
          </p:cNvSpPr>
          <p:nvPr/>
        </p:nvSpPr>
        <p:spPr bwMode="auto">
          <a:xfrm>
            <a:off x="457200" y="5715000"/>
            <a:ext cx="60198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Labels&gt;Geodetic  labels&gt;</a:t>
            </a:r>
            <a:r>
              <a:rPr lang="en-US" b="1">
                <a:latin typeface="Arial" charset="0"/>
                <a:cs typeface="Arial" charset="0"/>
              </a:rPr>
              <a:t>Geodetic  label setting</a:t>
            </a:r>
          </a:p>
        </p:txBody>
      </p:sp>
      <p:sp>
        <p:nvSpPr>
          <p:cNvPr id="41999" name="Text Box 15"/>
          <p:cNvSpPr txBox="1">
            <a:spLocks noChangeArrowheads="1"/>
          </p:cNvSpPr>
          <p:nvPr/>
        </p:nvSpPr>
        <p:spPr bwMode="auto">
          <a:xfrm>
            <a:off x="914400" y="5105400"/>
            <a:ext cx="60198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Labels&gt;Geodetic  labels</a:t>
            </a:r>
            <a:endParaRPr lang="en-US" b="1">
              <a:latin typeface="Arial" charset="0"/>
              <a:cs typeface="Arial" charset="0"/>
            </a:endParaRPr>
          </a:p>
        </p:txBody>
      </p:sp>
      <p:sp>
        <p:nvSpPr>
          <p:cNvPr id="42000" name="Text Box 16"/>
          <p:cNvSpPr txBox="1">
            <a:spLocks noChangeArrowheads="1"/>
          </p:cNvSpPr>
          <p:nvPr/>
        </p:nvSpPr>
        <p:spPr bwMode="auto">
          <a:xfrm>
            <a:off x="914400" y="4648200"/>
            <a:ext cx="60198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Labels&gt;Label North/East</a:t>
            </a:r>
            <a:endParaRPr lang="en-US" b="1">
              <a:latin typeface="Arial" charset="0"/>
              <a:cs typeface="Arial" charset="0"/>
            </a:endParaRPr>
          </a:p>
        </p:txBody>
      </p:sp>
      <p:sp>
        <p:nvSpPr>
          <p:cNvPr id="42001" name="Text Box 17"/>
          <p:cNvSpPr txBox="1">
            <a:spLocks noChangeArrowheads="1"/>
          </p:cNvSpPr>
          <p:nvPr/>
        </p:nvSpPr>
        <p:spPr bwMode="auto">
          <a:xfrm>
            <a:off x="5181600" y="6324600"/>
            <a:ext cx="3733800" cy="366713"/>
          </a:xfrm>
          <a:prstGeom prst="rect">
            <a:avLst/>
          </a:prstGeom>
          <a:noFill/>
          <a:ln w="9525">
            <a:noFill/>
            <a:miter lim="800000"/>
            <a:headEnd/>
            <a:tailEnd/>
          </a:ln>
          <a:effectLst>
            <a:outerShdw dist="35921" dir="2700000" algn="ctr" rotWithShape="0">
              <a:srgbClr val="FF9933"/>
            </a:outerShdw>
          </a:effectLst>
        </p:spPr>
        <p:txBody>
          <a:bodyPr>
            <a:spAutoFit/>
          </a:bodyPr>
          <a:lstStyle/>
          <a:p>
            <a:pPr algn="r" rtl="1">
              <a:spcBef>
                <a:spcPct val="50000"/>
              </a:spcBef>
              <a:defRPr/>
            </a:pPr>
            <a:r>
              <a:rPr lang="fa-IR" b="1">
                <a:latin typeface="Arial" charset="0"/>
                <a:cs typeface="Zar" pitchFamily="2" charset="-78"/>
              </a:rPr>
              <a:t>11-ايجاد برچسبهاي </a:t>
            </a:r>
            <a:r>
              <a:rPr lang="en-US" b="1">
                <a:latin typeface="Arial" charset="0"/>
                <a:cs typeface="Zar" pitchFamily="2" charset="-78"/>
              </a:rPr>
              <a:t>offset</a:t>
            </a:r>
          </a:p>
        </p:txBody>
      </p:sp>
      <p:sp>
        <p:nvSpPr>
          <p:cNvPr id="42002" name="Text Box 18"/>
          <p:cNvSpPr txBox="1">
            <a:spLocks noChangeArrowheads="1"/>
          </p:cNvSpPr>
          <p:nvPr/>
        </p:nvSpPr>
        <p:spPr bwMode="auto">
          <a:xfrm>
            <a:off x="685800" y="6248400"/>
            <a:ext cx="6019800" cy="3667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b="1">
                <a:latin typeface="Arial" charset="0"/>
                <a:cs typeface="Zar" pitchFamily="2" charset="-78"/>
              </a:rPr>
              <a:t>Labels&gt;Building offset  labels</a:t>
            </a:r>
            <a:endParaRPr lang="en-US" b="1">
              <a:latin typeface="Arial" charset="0"/>
              <a:cs typeface="Arial"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1"/>
          <p:cNvSpPr txBox="1">
            <a:spLocks noChangeArrowheads="1"/>
          </p:cNvSpPr>
          <p:nvPr/>
        </p:nvSpPr>
        <p:spPr bwMode="auto">
          <a:xfrm>
            <a:off x="2895600" y="1905000"/>
            <a:ext cx="533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F0000"/>
                </a:solidFill>
                <a:hlinkClick r:id="rId2"/>
              </a:rPr>
              <a:t>www.parstraffic.com</a:t>
            </a:r>
            <a:endParaRPr lang="en-US" b="1">
              <a:solidFill>
                <a:srgbClr val="FF0000"/>
              </a:solidFill>
            </a:endParaRPr>
          </a:p>
          <a:p>
            <a:pPr eaLnBrk="1" hangingPunct="1"/>
            <a:r>
              <a:rPr lang="en-US" b="1">
                <a:solidFill>
                  <a:srgbClr val="FF0000"/>
                </a:solidFill>
                <a:hlinkClick r:id="rId3"/>
              </a:rPr>
              <a:t>www.parstraffic.ir</a:t>
            </a:r>
            <a:endParaRPr lang="en-US" b="1">
              <a:solidFill>
                <a:srgbClr val="FF0000"/>
              </a:solidFill>
            </a:endParaRPr>
          </a:p>
          <a:p>
            <a:pPr eaLnBrk="1" hangingPunct="1"/>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7"/>
          <p:cNvGraphicFramePr>
            <a:graphicFrameLocks noChangeAspect="1"/>
          </p:cNvGraphicFramePr>
          <p:nvPr/>
        </p:nvGraphicFramePr>
        <p:xfrm>
          <a:off x="2678113" y="2790825"/>
          <a:ext cx="6465887" cy="4067175"/>
        </p:xfrm>
        <a:graphic>
          <a:graphicData uri="http://schemas.openxmlformats.org/presentationml/2006/ole">
            <mc:AlternateContent xmlns:mc="http://schemas.openxmlformats.org/markup-compatibility/2006">
              <mc:Choice xmlns:v="urn:schemas-microsoft-com:vml" Requires="v">
                <p:oleObj spid="_x0000_s6151" name="Bitmap Image" r:id="rId3" imgW="6466667" imgH="4067743" progId="Paint.Picture">
                  <p:embed/>
                </p:oleObj>
              </mc:Choice>
              <mc:Fallback>
                <p:oleObj name="Bitmap Image" r:id="rId3" imgW="6466667" imgH="4067743"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8113" y="2790825"/>
                        <a:ext cx="6465887"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4"/>
          <p:cNvGraphicFramePr>
            <a:graphicFrameLocks noChangeAspect="1"/>
          </p:cNvGraphicFramePr>
          <p:nvPr/>
        </p:nvGraphicFramePr>
        <p:xfrm>
          <a:off x="762000" y="838200"/>
          <a:ext cx="4572000" cy="2889250"/>
        </p:xfrm>
        <a:graphic>
          <a:graphicData uri="http://schemas.openxmlformats.org/presentationml/2006/ole">
            <mc:AlternateContent xmlns:mc="http://schemas.openxmlformats.org/markup-compatibility/2006">
              <mc:Choice xmlns:v="urn:schemas-microsoft-com:vml" Requires="v">
                <p:oleObj spid="_x0000_s6152" name="Bitmap Image" r:id="rId5" imgW="6466667" imgH="4086795" progId="Paint.Picture">
                  <p:embed/>
                </p:oleObj>
              </mc:Choice>
              <mc:Fallback>
                <p:oleObj name="Bitmap Image" r:id="rId5" imgW="6466667" imgH="4086795" progId="Paint.Picture">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838200"/>
                        <a:ext cx="4572000"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AutoShape 6"/>
          <p:cNvSpPr>
            <a:spLocks noChangeArrowheads="1"/>
          </p:cNvSpPr>
          <p:nvPr/>
        </p:nvSpPr>
        <p:spPr bwMode="auto">
          <a:xfrm rot="5400000">
            <a:off x="4191000" y="3733800"/>
            <a:ext cx="533400" cy="228600"/>
          </a:xfrm>
          <a:custGeom>
            <a:avLst/>
            <a:gdLst>
              <a:gd name="T0" fmla="*/ 400050 w 21600"/>
              <a:gd name="T1" fmla="*/ 0 h 21600"/>
              <a:gd name="T2" fmla="*/ 0 w 21600"/>
              <a:gd name="T3" fmla="*/ 114300 h 21600"/>
              <a:gd name="T4" fmla="*/ 400050 w 21600"/>
              <a:gd name="T5" fmla="*/ 228600 h 21600"/>
              <a:gd name="T6" fmla="*/ 5334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graphicFrame>
        <p:nvGraphicFramePr>
          <p:cNvPr id="6148" name="Object 8"/>
          <p:cNvGraphicFramePr>
            <a:graphicFrameLocks noChangeAspect="1"/>
          </p:cNvGraphicFramePr>
          <p:nvPr/>
        </p:nvGraphicFramePr>
        <p:xfrm>
          <a:off x="228600" y="3886200"/>
          <a:ext cx="2368550" cy="2781300"/>
        </p:xfrm>
        <a:graphic>
          <a:graphicData uri="http://schemas.openxmlformats.org/presentationml/2006/ole">
            <mc:AlternateContent xmlns:mc="http://schemas.openxmlformats.org/markup-compatibility/2006">
              <mc:Choice xmlns:v="urn:schemas-microsoft-com:vml" Requires="v">
                <p:oleObj spid="_x0000_s6153" name="Bitmap Image" r:id="rId7" imgW="3828571" imgH="4495238" progId="Paint.Picture">
                  <p:embed/>
                </p:oleObj>
              </mc:Choice>
              <mc:Fallback>
                <p:oleObj name="Bitmap Image" r:id="rId7" imgW="3828571" imgH="4495238" progId="Paint.Picture">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886200"/>
                        <a:ext cx="236855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AutoShape 9"/>
          <p:cNvSpPr>
            <a:spLocks noChangeArrowheads="1"/>
          </p:cNvSpPr>
          <p:nvPr/>
        </p:nvSpPr>
        <p:spPr bwMode="auto">
          <a:xfrm rot="-10411229">
            <a:off x="2209800" y="5867400"/>
            <a:ext cx="6249988" cy="306388"/>
          </a:xfrm>
          <a:custGeom>
            <a:avLst/>
            <a:gdLst>
              <a:gd name="T0" fmla="*/ 4687490 w 21600"/>
              <a:gd name="T1" fmla="*/ 0 h 21600"/>
              <a:gd name="T2" fmla="*/ 0 w 21600"/>
              <a:gd name="T3" fmla="*/ 153194 h 21600"/>
              <a:gd name="T4" fmla="*/ 4687490 w 21600"/>
              <a:gd name="T5" fmla="*/ 306388 h 21600"/>
              <a:gd name="T6" fmla="*/ 6249988 w 21600"/>
              <a:gd name="T7" fmla="*/ 1531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Zar"/>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آموزش اتوکد لنداسکیپ (2)</Template>
  <TotalTime>1</TotalTime>
  <Words>3983</Words>
  <Application>Microsoft Office PowerPoint</Application>
  <PresentationFormat>On-screen Show (4:3)</PresentationFormat>
  <Paragraphs>550</Paragraphs>
  <Slides>88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88</vt:i4>
      </vt:variant>
    </vt:vector>
  </HeadingPairs>
  <TitlesOfParts>
    <vt:vector size="98" baseType="lpstr">
      <vt:lpstr>Arial</vt:lpstr>
      <vt:lpstr>Zar</vt:lpstr>
      <vt:lpstr>Calibri</vt:lpstr>
      <vt:lpstr>Kamran</vt:lpstr>
      <vt:lpstr>Wingdings</vt:lpstr>
      <vt:lpstr>Webdings</vt:lpstr>
      <vt:lpstr>SimSun</vt:lpstr>
      <vt:lpstr>Default Design</vt:lpstr>
      <vt:lpstr>Bitmap Image</vt:lpstr>
      <vt:lpstr>Microsoft Office Excel Chart</vt:lpstr>
      <vt:lpstr>بنام خداوند جان و خرد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تنظيمات ترسيم نقاط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ورود و خروج نقاط</vt:lpstr>
      <vt:lpstr>PowerPoint Presentation</vt:lpstr>
      <vt:lpstr>ويرايش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بنام خداوند جان و خرد</dc:title>
  <dc:creator>omid arzi</dc:creator>
  <cp:lastModifiedBy>omid arzi</cp:lastModifiedBy>
  <cp:revision>1</cp:revision>
  <dcterms:created xsi:type="dcterms:W3CDTF">2022-01-25T07:13:48Z</dcterms:created>
  <dcterms:modified xsi:type="dcterms:W3CDTF">2022-01-25T07:14:53Z</dcterms:modified>
</cp:coreProperties>
</file>