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14"/>
  </p:notesMasterIdLst>
  <p:sldIdLst>
    <p:sldId id="286" r:id="rId2"/>
    <p:sldId id="285" r:id="rId3"/>
    <p:sldId id="256" r:id="rId4"/>
    <p:sldId id="257" r:id="rId5"/>
    <p:sldId id="258" r:id="rId6"/>
    <p:sldId id="259" r:id="rId7"/>
    <p:sldId id="260" r:id="rId8"/>
    <p:sldId id="261" r:id="rId9"/>
    <p:sldId id="268" r:id="rId10"/>
    <p:sldId id="269" r:id="rId11"/>
    <p:sldId id="307" r:id="rId12"/>
    <p:sldId id="308" r:id="rId1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F73E6E1-8201-4E90-BC9D-DB9ECD6C5FB0}" type="datetimeFigureOut">
              <a:rPr lang="fa-IR" smtClean="0"/>
              <a:pPr/>
              <a:t>07/08/1437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3345F90-8A30-4DAC-A0DF-A98AEF29B8C9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35570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BC6B331-66C1-40C8-AA51-65158473ACD2}" type="datetimeFigureOut">
              <a:rPr lang="fa-IR" smtClean="0"/>
              <a:pPr/>
              <a:t>07/08/1437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57839FC-A53F-4426-B08E-3AB56A01F3A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B331-66C1-40C8-AA51-65158473ACD2}" type="datetimeFigureOut">
              <a:rPr lang="fa-IR" smtClean="0"/>
              <a:pPr/>
              <a:t>07/08/1437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39FC-A53F-4426-B08E-3AB56A01F3A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B331-66C1-40C8-AA51-65158473ACD2}" type="datetimeFigureOut">
              <a:rPr lang="fa-IR" smtClean="0"/>
              <a:pPr/>
              <a:t>07/08/1437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39FC-A53F-4426-B08E-3AB56A01F3A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B331-66C1-40C8-AA51-65158473ACD2}" type="datetimeFigureOut">
              <a:rPr lang="fa-IR" smtClean="0"/>
              <a:pPr/>
              <a:t>07/08/1437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39FC-A53F-4426-B08E-3AB56A01F3A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B331-66C1-40C8-AA51-65158473ACD2}" type="datetimeFigureOut">
              <a:rPr lang="fa-IR" smtClean="0"/>
              <a:pPr/>
              <a:t>07/08/1437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39FC-A53F-4426-B08E-3AB56A01F3A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B331-66C1-40C8-AA51-65158473ACD2}" type="datetimeFigureOut">
              <a:rPr lang="fa-IR" smtClean="0"/>
              <a:pPr/>
              <a:t>07/08/1437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39FC-A53F-4426-B08E-3AB56A01F3A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BC6B331-66C1-40C8-AA51-65158473ACD2}" type="datetimeFigureOut">
              <a:rPr lang="fa-IR" smtClean="0"/>
              <a:pPr/>
              <a:t>07/08/1437</a:t>
            </a:fld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57839FC-A53F-4426-B08E-3AB56A01F3A9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BC6B331-66C1-40C8-AA51-65158473ACD2}" type="datetimeFigureOut">
              <a:rPr lang="fa-IR" smtClean="0"/>
              <a:pPr/>
              <a:t>07/08/1437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57839FC-A53F-4426-B08E-3AB56A01F3A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B331-66C1-40C8-AA51-65158473ACD2}" type="datetimeFigureOut">
              <a:rPr lang="fa-IR" smtClean="0"/>
              <a:pPr/>
              <a:t>07/08/1437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39FC-A53F-4426-B08E-3AB56A01F3A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B331-66C1-40C8-AA51-65158473ACD2}" type="datetimeFigureOut">
              <a:rPr lang="fa-IR" smtClean="0"/>
              <a:pPr/>
              <a:t>07/08/1437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39FC-A53F-4426-B08E-3AB56A01F3A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6B331-66C1-40C8-AA51-65158473ACD2}" type="datetimeFigureOut">
              <a:rPr lang="fa-IR" smtClean="0"/>
              <a:pPr/>
              <a:t>07/08/1437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39FC-A53F-4426-B08E-3AB56A01F3A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BC6B331-66C1-40C8-AA51-65158473ACD2}" type="datetimeFigureOut">
              <a:rPr lang="fa-IR" smtClean="0"/>
              <a:pPr/>
              <a:t>07/08/1437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57839FC-A53F-4426-B08E-3AB56A01F3A9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marina.com/" TargetMode="External"/><Relationship Id="rId2" Type="http://schemas.openxmlformats.org/officeDocument/2006/relationships/hyperlink" Target="https://telegram.me/Saman_Mzd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a-IR" sz="4400" dirty="0" smtClean="0">
                <a:solidFill>
                  <a:schemeClr val="accent2">
                    <a:lumMod val="50000"/>
                  </a:schemeClr>
                </a:solidFill>
              </a:rPr>
              <a:t>بسم الله الرحمن الرحیم</a:t>
            </a:r>
            <a:endParaRPr lang="fa-I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a-IR" dirty="0" smtClean="0">
                <a:solidFill>
                  <a:schemeClr val="accent1">
                    <a:lumMod val="50000"/>
                  </a:schemeClr>
                </a:solidFill>
              </a:rPr>
              <a:t>                        </a:t>
            </a:r>
          </a:p>
          <a:p>
            <a:pPr>
              <a:buNone/>
            </a:pPr>
            <a:r>
              <a:rPr lang="fa-IR" dirty="0" smtClean="0">
                <a:solidFill>
                  <a:schemeClr val="accent1">
                    <a:lumMod val="50000"/>
                  </a:schemeClr>
                </a:solidFill>
              </a:rPr>
              <a:t>                        معماری چین باستان و معماری ژاپن</a:t>
            </a:r>
          </a:p>
          <a:p>
            <a:pPr>
              <a:buNone/>
            </a:pPr>
            <a:r>
              <a:rPr lang="fa-IR" dirty="0" smtClean="0">
                <a:solidFill>
                  <a:schemeClr val="accent1">
                    <a:lumMod val="50000"/>
                  </a:schemeClr>
                </a:solidFill>
              </a:rPr>
              <a:t>                          استاد ارجمند: </a:t>
            </a:r>
          </a:p>
          <a:p>
            <a:pPr>
              <a:buNone/>
            </a:pPr>
            <a:r>
              <a:rPr lang="fa-IR" dirty="0" smtClean="0">
                <a:solidFill>
                  <a:schemeClr val="accent1">
                    <a:lumMod val="50000"/>
                  </a:schemeClr>
                </a:solidFill>
              </a:rPr>
              <a:t>                          دانشجویان :</a:t>
            </a:r>
          </a:p>
          <a:p>
            <a:pPr>
              <a:buNone/>
            </a:pPr>
            <a:endParaRPr lang="fa-I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fa-IR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                                                </a:t>
            </a:r>
            <a:endParaRPr lang="fa-I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fa-IR" sz="4400" dirty="0" smtClean="0">
                <a:solidFill>
                  <a:schemeClr val="accent2">
                    <a:lumMod val="50000"/>
                  </a:schemeClr>
                </a:solidFill>
              </a:rPr>
              <a:t>سبکهای معماری چین</a:t>
            </a:r>
            <a:endParaRPr lang="fa-I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Content Placeholder 4" descr="لت.bmp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013043" y="4165396"/>
            <a:ext cx="926914" cy="694146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a-IR" dirty="0" smtClean="0">
                <a:solidFill>
                  <a:schemeClr val="accent2">
                    <a:lumMod val="50000"/>
                  </a:schemeClr>
                </a:solidFill>
              </a:rPr>
              <a:t>2- سبک جنوبی</a:t>
            </a:r>
          </a:p>
          <a:p>
            <a:pPr algn="justLow">
              <a:buNone/>
            </a:pPr>
            <a:r>
              <a:rPr lang="fa-IR" dirty="0" smtClean="0">
                <a:solidFill>
                  <a:schemeClr val="accent1">
                    <a:lumMod val="50000"/>
                  </a:schemeClr>
                </a:solidFill>
              </a:rPr>
              <a:t>       در این سبک سقف به اندازه ای شیب پیدا می کند که گوشه های آن مانند شاخ گاو به سوی بالا متمایل میشود و کناره های بام ها با مجسمه های کوچک خدایان تا ئویی و جانوران اسطوره ای آراسته می گردد پیش آمدگی بام ها و ستونها نیز به همین ترتیب دارای انحنا و تزیینات میباشد و هیچ بخش از سطح را صاف وبدون آرایه نمی گذاشتند شهر شانگهای دستاورد این شیوه ی هنری است.</a:t>
            </a:r>
          </a:p>
          <a:p>
            <a:pPr>
              <a:buNone/>
            </a:pPr>
            <a:endParaRPr lang="fa-IR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dirty="0" smtClean="0">
                <a:solidFill>
                  <a:schemeClr val="accent2">
                    <a:lumMod val="50000"/>
                  </a:schemeClr>
                </a:solidFill>
              </a:rPr>
              <a:t>تفاوت سبک شمالی و جنوبی</a:t>
            </a:r>
            <a:endParaRPr lang="fa-IR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2428860" y="2000240"/>
          <a:ext cx="4372307" cy="3571900"/>
        </p:xfrm>
        <a:graphic>
          <a:graphicData uri="http://schemas.openxmlformats.org/drawingml/2006/table">
            <a:tbl>
              <a:tblPr rtl="1" firstRow="1" bandRow="1">
                <a:tableStyleId>{69C7853C-536D-4A76-A0AE-DD22124D55A5}</a:tableStyleId>
              </a:tblPr>
              <a:tblGrid>
                <a:gridCol w="2186305"/>
                <a:gridCol w="2186002"/>
              </a:tblGrid>
              <a:tr h="857256">
                <a:tc>
                  <a:txBody>
                    <a:bodyPr/>
                    <a:lstStyle/>
                    <a:p>
                      <a:pPr rtl="1"/>
                      <a:r>
                        <a:rPr lang="fa-IR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  </a:t>
                      </a:r>
                    </a:p>
                    <a:p>
                      <a:pPr algn="ctr" rtl="1"/>
                      <a:r>
                        <a:rPr lang="fa-IR" sz="18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   انحنای شیب سقف</a:t>
                      </a:r>
                      <a:endParaRPr lang="fa-IR" sz="18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sz="1800" dirty="0" smtClean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  <a:p>
                      <a:pPr rtl="1"/>
                      <a:r>
                        <a:rPr lang="fa-IR" sz="18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مقدار تزیینات</a:t>
                      </a:r>
                      <a:r>
                        <a:rPr lang="fa-IR" sz="18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لب ی بام ها</a:t>
                      </a:r>
                      <a:endParaRPr lang="fa-IR" sz="1800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357322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انحنای بام نرم است و به شیب و سقف چادر های عشایری شبیه است.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تزیینات کم و محدود است.</a:t>
                      </a:r>
                    </a:p>
                    <a:p>
                      <a:pPr rtl="1"/>
                      <a:r>
                        <a:rPr lang="fa-IR" dirty="0" smtClean="0"/>
                        <a:t>به ندرت در حاشیه بام ها مجسمه دیده میشود.</a:t>
                      </a:r>
                      <a:endParaRPr lang="fa-IR" dirty="0"/>
                    </a:p>
                  </a:txBody>
                  <a:tcPr/>
                </a:tc>
              </a:tr>
              <a:tr h="1357322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به</a:t>
                      </a:r>
                      <a:r>
                        <a:rPr lang="fa-IR" baseline="0" dirty="0" smtClean="0"/>
                        <a:t> اندازه ای که گوشه های آن مثل شاخ گاو به طرف بالا متمایل می شود.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مجسه های کوچک</a:t>
                      </a:r>
                      <a:r>
                        <a:rPr lang="fa-IR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خدایان یا جانوران اسطوره ای به طوری که خود سقف تقریباٌ محو می شود.</a:t>
                      </a:r>
                      <a:endParaRPr lang="fa-IR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786578" y="3143248"/>
            <a:ext cx="1587294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solidFill>
                  <a:schemeClr val="bg2">
                    <a:lumMod val="25000"/>
                  </a:schemeClr>
                </a:solidFill>
              </a:rPr>
              <a:t>سبک شمالی</a:t>
            </a:r>
            <a:endParaRPr lang="fa-IR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86578" y="4572008"/>
            <a:ext cx="1622560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dirty="0" smtClean="0">
                <a:solidFill>
                  <a:schemeClr val="bg2">
                    <a:lumMod val="25000"/>
                  </a:schemeClr>
                </a:solidFill>
              </a:rPr>
              <a:t>سبک جنوبی</a:t>
            </a:r>
            <a:endParaRPr lang="fa-IR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rot="5400000" flipH="1" flipV="1">
            <a:off x="4214810" y="2428868"/>
            <a:ext cx="857256" cy="15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476672"/>
            <a:ext cx="8229600" cy="4325112"/>
          </a:xfrm>
        </p:spPr>
        <p:txBody>
          <a:bodyPr/>
          <a:lstStyle/>
          <a:p>
            <a:pPr marL="0" lvl="0" indent="0" rtl="0">
              <a:spcBef>
                <a:spcPts val="0"/>
              </a:spcBef>
              <a:buClrTx/>
              <a:buNone/>
              <a:defRPr/>
            </a:pPr>
            <a:r>
              <a:rPr lang="ar-SA" altLang="fa-IR" sz="14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سلام دوست عزیز :</a:t>
            </a:r>
            <a:endParaRPr lang="en-US" altLang="fa-IR" sz="1400" kern="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0" indent="0" rtl="0">
              <a:spcBef>
                <a:spcPts val="0"/>
              </a:spcBef>
              <a:buClrTx/>
              <a:buNone/>
              <a:defRPr/>
            </a:pPr>
            <a:r>
              <a:rPr lang="ar-SA" altLang="fa-IR" sz="1400" dirty="0">
                <a:solidFill>
                  <a:srgbClr val="4F81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لطفا موارد زیر را به دقت</a:t>
            </a:r>
            <a:r>
              <a:rPr lang="fa-IR" altLang="fa-IR" sz="1400" dirty="0">
                <a:solidFill>
                  <a:srgbClr val="4F81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 بخوانید</a:t>
            </a:r>
            <a:endParaRPr lang="en-US" altLang="fa-IR" sz="1400" kern="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B Mitra" panose="00000400000000000000" pitchFamily="2" charset="-78"/>
            </a:endParaRPr>
          </a:p>
          <a:p>
            <a:pPr marL="0" lvl="0" indent="0" rtl="0">
              <a:spcBef>
                <a:spcPts val="0"/>
              </a:spcBef>
              <a:buClrTx/>
              <a:buNone/>
              <a:defRPr/>
            </a:pPr>
            <a:r>
              <a:rPr lang="ar-SA" altLang="fa-IR" sz="14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1</a:t>
            </a:r>
            <a:r>
              <a:rPr lang="fa-IR" altLang="fa-IR" sz="14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. درخواست فایل پاورپوینت  آشنایی با معماری جهان </a:t>
            </a:r>
            <a:r>
              <a:rPr lang="ar-SA" altLang="fa-IR" sz="14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رایگان نیستند و درگروه ها و کانال ها در شبکه های مجازی نمی توان انها را یافت، بدیهی است مواردی که در شبکه های مجازی یافت میشود غیر معتبر،قدیمی و ناقص است.</a:t>
            </a:r>
            <a:endParaRPr lang="en-US" altLang="fa-IR" sz="1400" kern="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0" indent="0" rtl="0">
              <a:spcBef>
                <a:spcPts val="0"/>
              </a:spcBef>
              <a:buClrTx/>
              <a:buNone/>
              <a:defRPr/>
            </a:pPr>
            <a:r>
              <a:rPr lang="ar-SA" altLang="fa-IR" sz="14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2.قیمت این </a:t>
            </a:r>
            <a:r>
              <a:rPr lang="fa-IR" altLang="fa-IR" sz="14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پاورپوینت </a:t>
            </a:r>
            <a:r>
              <a:rPr lang="fa-IR" altLang="fa-IR" sz="1400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آشنایی با معماری جهان6،000</a:t>
            </a:r>
            <a:r>
              <a:rPr lang="ar-SA" altLang="fa-IR" sz="1400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 </a:t>
            </a:r>
            <a:r>
              <a:rPr lang="ar-SA" altLang="fa-IR" sz="14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تومان می باشد. </a:t>
            </a:r>
            <a:endParaRPr lang="en-US" altLang="fa-IR" sz="1400" kern="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0" indent="0" rtl="0">
              <a:spcBef>
                <a:spcPts val="0"/>
              </a:spcBef>
              <a:buClrTx/>
              <a:buNone/>
              <a:defRPr/>
            </a:pPr>
            <a:r>
              <a:rPr lang="ar-SA" altLang="fa-IR" sz="14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3. در صورتی که مایل به خرید ان هستید یا اطلاعات،تصاویر بیشتری در رابطه با ان می خواهید ،با شماره تلفن </a:t>
            </a:r>
            <a:r>
              <a:rPr lang="fa-IR" altLang="fa-IR" sz="14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09183113704 تماس حاصل فرمایی.یا در تلگرام </a:t>
            </a:r>
            <a:r>
              <a:rPr lang="ar-SA" altLang="fa-IR" sz="14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بنده پیغام بگذارید :</a:t>
            </a:r>
            <a:endParaRPr lang="en-US" altLang="fa-IR" sz="1400" kern="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B Mitra" panose="00000400000000000000" pitchFamily="2" charset="-78"/>
            </a:endParaRPr>
          </a:p>
          <a:p>
            <a:pPr marL="0" lvl="0" indent="0" rtl="0">
              <a:spcBef>
                <a:spcPts val="0"/>
              </a:spcBef>
              <a:buClrTx/>
              <a:buNone/>
              <a:defRPr/>
            </a:pPr>
            <a:r>
              <a:rPr lang="en-US" altLang="fa-IR" sz="14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@</a:t>
            </a:r>
            <a:r>
              <a:rPr lang="en-US" altLang="fa-IR" sz="1400" kern="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mozhgan_afrinsh</a:t>
            </a:r>
            <a:r>
              <a:rPr lang="en-US" altLang="fa-IR" sz="14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/>
            </a:r>
            <a:br>
              <a:rPr lang="en-US" altLang="fa-IR" sz="14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</a:br>
            <a:r>
              <a:rPr lang="ar-SA" altLang="fa-IR" sz="14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4.پس از درخواست برای شما </a:t>
            </a:r>
            <a:r>
              <a:rPr lang="fa-IR" altLang="fa-IR" sz="1400" ker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پاورپوینت </a:t>
            </a:r>
            <a:r>
              <a:rPr lang="ar-SA" altLang="fa-IR" sz="1400" kern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کامل </a:t>
            </a:r>
            <a:r>
              <a:rPr lang="ar-SA" altLang="fa-IR" sz="14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ان ارسال می شود.</a:t>
            </a:r>
            <a:endParaRPr lang="en-US" altLang="fa-IR" sz="1400" kern="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0" indent="0" rtl="0">
              <a:spcBef>
                <a:spcPts val="0"/>
              </a:spcBef>
              <a:buClrTx/>
              <a:buNone/>
              <a:defRPr/>
            </a:pPr>
            <a:r>
              <a:rPr lang="ar-SA" altLang="fa-IR" sz="14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توجه مهم (قبل از هر اقدامی حتما بخوانید) : </a:t>
            </a:r>
            <a:endParaRPr lang="en-US" altLang="fa-IR" sz="1400" kern="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lvl="0" indent="0" rtl="0">
              <a:spcBef>
                <a:spcPts val="0"/>
              </a:spcBef>
              <a:buClrTx/>
              <a:buNone/>
              <a:defRPr/>
            </a:pPr>
            <a:r>
              <a:rPr lang="ar-SA" altLang="fa-IR" sz="14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**پس ازدرخواست شما به ادمین محترم،زمانی که تصمیم به خرید و پرداخت وجه گرفتید ،ایشان ارتباط شما با مدیریت مجموعه را برقرار می نمایند، لذا حتما باید به سوالات مدیریت در زمینه نحوه عملکرد گروه و رضایت مندی پاسخ دهید و پس از ان وجه مورد نظر را به حساب مدیریت واریز نمایید.</a:t>
            </a:r>
          </a:p>
          <a:p>
            <a:pPr marL="0" lvl="0" indent="0" rtl="0">
              <a:spcBef>
                <a:spcPts val="0"/>
              </a:spcBef>
              <a:buClrTx/>
              <a:buNone/>
              <a:defRPr/>
            </a:pPr>
            <a:r>
              <a:rPr lang="ar-SA" altLang="fa-IR" sz="14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**تذکرمهم: اگر درخواست انجام پروژه دانشجویی(پروژه اماده طراحی،طراحی0تا100، شیت بندی،کدی کردن مدارک،ساخت مدلینگ در</a:t>
            </a:r>
            <a:r>
              <a:rPr lang="fa-IR" altLang="fa-IR" sz="14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 3دی </a:t>
            </a:r>
            <a:r>
              <a:rPr lang="ar-SA" altLang="fa-IR" sz="14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از ان،نوشتار رساله،پایانامه ارشد،پروپزال،مقاله و ...)دارید فقط با مدیریت در میان بگذارید(در جدول پایین اکانت مدیریت قید شده) و صرفا در این زمینه از ارتباط با ادمین ها بپرهیزید،لذا درصورتی که ادمین  به شما پیشنهاد انجام این قبیل موارد را داد ،سریعا به مدیریت گزارش نمایید.</a:t>
            </a:r>
            <a:endParaRPr lang="en-US" altLang="fa-IR" sz="1400" kern="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fa-I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518485"/>
              </p:ext>
            </p:extLst>
          </p:nvPr>
        </p:nvGraphicFramePr>
        <p:xfrm>
          <a:off x="395536" y="4153476"/>
          <a:ext cx="5579364" cy="267518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51245"/>
                <a:gridCol w="2439071"/>
                <a:gridCol w="2889048"/>
              </a:tblGrid>
              <a:tr h="26973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</a:rPr>
                        <a:t>در </a:t>
                      </a:r>
                      <a:r>
                        <a:rPr lang="fa-IR" sz="1600" dirty="0" smtClean="0">
                          <a:effectLst/>
                        </a:rPr>
                        <a:t>خواست فقط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u="sng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@</a:t>
                      </a:r>
                      <a:r>
                        <a:rPr lang="en-US" sz="1700" u="sng" baseline="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mozhgan_afrinsh</a:t>
                      </a:r>
                      <a:endParaRPr lang="en-US" sz="1700" baseline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5387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</a:rPr>
                        <a:t>در خواست </a:t>
                      </a:r>
                      <a:r>
                        <a:rPr lang="fa-IR" sz="1600" dirty="0" smtClean="0">
                          <a:effectLst/>
                        </a:rPr>
                        <a:t>فقط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effectLst/>
                        </a:rPr>
                        <a:t>09183113704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5387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effectLst/>
                        </a:rPr>
                        <a:t>قیمت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effectLst/>
                        </a:rPr>
                        <a:t>6000 </a:t>
                      </a:r>
                      <a:r>
                        <a:rPr lang="fa-IR" sz="1600" dirty="0">
                          <a:effectLst/>
                        </a:rPr>
                        <a:t>تومان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9474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</a:rPr>
                        <a:t>رسیدگی به شکایات و انتقادات شما(ارتباط مستقیم با مدیریت)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effectLst/>
                          <a:hlinkClick r:id="rId2"/>
                        </a:rPr>
                        <a:t>telegram.me/</a:t>
                      </a:r>
                      <a:r>
                        <a:rPr lang="en-US" sz="1600" u="sng" dirty="0" err="1">
                          <a:effectLst/>
                          <a:hlinkClick r:id="rId2"/>
                        </a:rPr>
                        <a:t>Saman_Mzde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0774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</a:rPr>
                        <a:t>کانال مرکزی بازدید از نمونه کارها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effectLst/>
                          <a:hlinkClick r:id="rId2"/>
                        </a:rPr>
                        <a:t>telegram.me/</a:t>
                      </a:r>
                      <a:r>
                        <a:rPr lang="en-US" sz="1600" u="sng" dirty="0" err="1">
                          <a:effectLst/>
                          <a:hlinkClick r:id="rId2"/>
                        </a:rPr>
                        <a:t>memarina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5387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</a:rPr>
                        <a:t>پیج اینستا گرام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Project.of.art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5387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</a:rPr>
                        <a:t>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</a:rPr>
                        <a:t>سایت مرکزی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effectLst/>
                          <a:hlinkClick r:id="rId3"/>
                        </a:rPr>
                        <a:t>www.memarina.com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3798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fa-IR" sz="4400" dirty="0" smtClean="0">
                <a:solidFill>
                  <a:schemeClr val="accent2">
                    <a:lumMod val="50000"/>
                  </a:schemeClr>
                </a:solidFill>
              </a:rPr>
              <a:t>فهرست</a:t>
            </a:r>
            <a:endParaRPr lang="fa-I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a-IR" sz="3000" dirty="0" smtClean="0">
                <a:solidFill>
                  <a:schemeClr val="accent2">
                    <a:lumMod val="50000"/>
                  </a:schemeClr>
                </a:solidFill>
              </a:rPr>
              <a:t>ژاپن:</a:t>
            </a:r>
            <a:r>
              <a:rPr lang="fa-IR" sz="1900" dirty="0" smtClean="0">
                <a:solidFill>
                  <a:schemeClr val="accent2">
                    <a:lumMod val="50000"/>
                  </a:schemeClr>
                </a:solidFill>
              </a:rPr>
              <a:t>1-موقعیت جغرافیایی</a:t>
            </a:r>
          </a:p>
          <a:p>
            <a:pPr>
              <a:buNone/>
            </a:pPr>
            <a:r>
              <a:rPr lang="fa-IR" sz="1900" dirty="0" smtClean="0">
                <a:solidFill>
                  <a:schemeClr val="accent2">
                    <a:lumMod val="50000"/>
                  </a:schemeClr>
                </a:solidFill>
              </a:rPr>
              <a:t>            2-تاریخچه</a:t>
            </a:r>
          </a:p>
          <a:p>
            <a:pPr>
              <a:buNone/>
            </a:pPr>
            <a:r>
              <a:rPr lang="fa-IR" sz="1900" dirty="0" smtClean="0">
                <a:solidFill>
                  <a:schemeClr val="accent2">
                    <a:lumMod val="50000"/>
                  </a:schemeClr>
                </a:solidFill>
              </a:rPr>
              <a:t>           </a:t>
            </a:r>
          </a:p>
          <a:p>
            <a:pPr>
              <a:buNone/>
            </a:pPr>
            <a:r>
              <a:rPr lang="fa-IR" sz="1900" dirty="0" smtClean="0">
                <a:solidFill>
                  <a:schemeClr val="accent2">
                    <a:lumMod val="50000"/>
                  </a:schemeClr>
                </a:solidFill>
              </a:rPr>
              <a:t>            </a:t>
            </a:r>
            <a:r>
              <a:rPr lang="fa-IR" sz="1900" smtClean="0">
                <a:solidFill>
                  <a:schemeClr val="accent2">
                    <a:lumMod val="50000"/>
                  </a:schemeClr>
                </a:solidFill>
              </a:rPr>
              <a:t>3-آیین ها</a:t>
            </a:r>
            <a:endParaRPr lang="fa-IR" sz="19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fa-IR" sz="1900" dirty="0" smtClean="0">
                <a:solidFill>
                  <a:schemeClr val="accent2">
                    <a:lumMod val="50000"/>
                  </a:schemeClr>
                </a:solidFill>
              </a:rPr>
              <a:t>           </a:t>
            </a:r>
          </a:p>
          <a:p>
            <a:pPr>
              <a:buNone/>
            </a:pPr>
            <a:endParaRPr lang="fa-IR" sz="19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fa-IR" sz="1900" dirty="0" smtClean="0">
                <a:solidFill>
                  <a:schemeClr val="accent2">
                    <a:lumMod val="50000"/>
                  </a:schemeClr>
                </a:solidFill>
              </a:rPr>
              <a:t>           4-معماری ژاپن</a:t>
            </a:r>
          </a:p>
          <a:p>
            <a:pPr>
              <a:buNone/>
            </a:pPr>
            <a:r>
              <a:rPr lang="fa-IR" sz="1900" dirty="0" smtClean="0">
                <a:solidFill>
                  <a:schemeClr val="accent2">
                    <a:lumMod val="50000"/>
                  </a:schemeClr>
                </a:solidFill>
              </a:rPr>
              <a:t>            5-معابد</a:t>
            </a:r>
          </a:p>
          <a:p>
            <a:pPr>
              <a:buNone/>
            </a:pPr>
            <a:r>
              <a:rPr lang="fa-IR" sz="1900" dirty="0" smtClean="0">
                <a:solidFill>
                  <a:schemeClr val="accent2">
                    <a:lumMod val="50000"/>
                  </a:schemeClr>
                </a:solidFill>
              </a:rPr>
              <a:t>            6-زیارتگاه</a:t>
            </a:r>
          </a:p>
          <a:p>
            <a:pPr>
              <a:buNone/>
            </a:pPr>
            <a:r>
              <a:rPr lang="fa-IR" sz="1900" dirty="0" smtClean="0">
                <a:solidFill>
                  <a:schemeClr val="accent2">
                    <a:lumMod val="50000"/>
                  </a:schemeClr>
                </a:solidFill>
              </a:rPr>
              <a:t>            7-خانه ژاپنی</a:t>
            </a:r>
            <a:endParaRPr lang="en-US" sz="19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a-IR" sz="3200" dirty="0" smtClean="0">
                <a:solidFill>
                  <a:schemeClr val="accent2">
                    <a:lumMod val="50000"/>
                  </a:schemeClr>
                </a:solidFill>
              </a:rPr>
              <a:t>چین:</a:t>
            </a:r>
            <a:r>
              <a:rPr lang="fa-IR" sz="1800" dirty="0" smtClean="0">
                <a:solidFill>
                  <a:schemeClr val="accent2">
                    <a:lumMod val="50000"/>
                  </a:schemeClr>
                </a:solidFill>
              </a:rPr>
              <a:t>1-موقعیت جغرافیایی</a:t>
            </a:r>
          </a:p>
          <a:p>
            <a:pPr>
              <a:buNone/>
            </a:pPr>
            <a:r>
              <a:rPr lang="fa-IR" sz="1800" dirty="0" smtClean="0">
                <a:solidFill>
                  <a:schemeClr val="accent2">
                    <a:lumMod val="50000"/>
                  </a:schemeClr>
                </a:solidFill>
              </a:rPr>
              <a:t>          2-تاریخچه</a:t>
            </a:r>
          </a:p>
          <a:p>
            <a:pPr>
              <a:buNone/>
            </a:pPr>
            <a:r>
              <a:rPr lang="fa-IR" sz="1800" dirty="0" smtClean="0">
                <a:solidFill>
                  <a:schemeClr val="accent2">
                    <a:lumMod val="50000"/>
                  </a:schemeClr>
                </a:solidFill>
              </a:rPr>
              <a:t>          </a:t>
            </a:r>
          </a:p>
          <a:p>
            <a:pPr>
              <a:buNone/>
            </a:pPr>
            <a:r>
              <a:rPr lang="fa-IR" sz="1800" dirty="0" smtClean="0">
                <a:solidFill>
                  <a:schemeClr val="accent2">
                    <a:lumMod val="50000"/>
                  </a:schemeClr>
                </a:solidFill>
              </a:rPr>
              <a:t>          3-آیین های چین</a:t>
            </a:r>
          </a:p>
          <a:p>
            <a:pPr>
              <a:buNone/>
            </a:pPr>
            <a:r>
              <a:rPr lang="fa-IR" sz="1800" dirty="0" smtClean="0">
                <a:solidFill>
                  <a:schemeClr val="accent2">
                    <a:lumMod val="50000"/>
                  </a:schemeClr>
                </a:solidFill>
              </a:rPr>
              <a:t>          </a:t>
            </a:r>
          </a:p>
          <a:p>
            <a:pPr>
              <a:buNone/>
            </a:pPr>
            <a:r>
              <a:rPr lang="fa-IR" sz="1800" dirty="0" smtClean="0">
                <a:solidFill>
                  <a:schemeClr val="accent2">
                    <a:lumMod val="50000"/>
                  </a:schemeClr>
                </a:solidFill>
              </a:rPr>
              <a:t>        </a:t>
            </a:r>
          </a:p>
          <a:p>
            <a:pPr>
              <a:buNone/>
            </a:pPr>
            <a:endParaRPr lang="fa-IR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fa-IR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fa-IR" sz="1800" dirty="0" smtClean="0">
                <a:solidFill>
                  <a:schemeClr val="accent2">
                    <a:lumMod val="50000"/>
                  </a:schemeClr>
                </a:solidFill>
              </a:rPr>
              <a:t>         4-سبک های معماری چین</a:t>
            </a:r>
          </a:p>
          <a:p>
            <a:pPr>
              <a:buNone/>
            </a:pPr>
            <a:r>
              <a:rPr lang="fa-IR" sz="1800" dirty="0" smtClean="0">
                <a:solidFill>
                  <a:schemeClr val="accent2">
                    <a:lumMod val="50000"/>
                  </a:schemeClr>
                </a:solidFill>
              </a:rPr>
              <a:t>         </a:t>
            </a:r>
          </a:p>
          <a:p>
            <a:pPr>
              <a:buNone/>
            </a:pPr>
            <a:endParaRPr lang="fa-IR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fa-IR" sz="1800" dirty="0" smtClean="0">
                <a:solidFill>
                  <a:schemeClr val="accent2">
                    <a:lumMod val="50000"/>
                  </a:schemeClr>
                </a:solidFill>
              </a:rPr>
              <a:t>          5-خانه های چین</a:t>
            </a:r>
          </a:p>
          <a:p>
            <a:pPr>
              <a:buNone/>
            </a:pPr>
            <a:r>
              <a:rPr lang="fa-IR" sz="1800" dirty="0" smtClean="0">
                <a:solidFill>
                  <a:schemeClr val="accent2">
                    <a:lumMod val="50000"/>
                  </a:schemeClr>
                </a:solidFill>
              </a:rPr>
              <a:t>          6-معابد</a:t>
            </a:r>
          </a:p>
          <a:p>
            <a:pPr>
              <a:buNone/>
            </a:pPr>
            <a:r>
              <a:rPr lang="fa-IR" sz="1800" dirty="0" smtClean="0">
                <a:solidFill>
                  <a:schemeClr val="accent2">
                    <a:lumMod val="50000"/>
                  </a:schemeClr>
                </a:solidFill>
              </a:rPr>
              <a:t>          7-پاگودا</a:t>
            </a:r>
          </a:p>
          <a:p>
            <a:pPr>
              <a:buNone/>
            </a:pPr>
            <a:r>
              <a:rPr lang="fa-IR" sz="1800" dirty="0" smtClean="0">
                <a:solidFill>
                  <a:schemeClr val="accent2">
                    <a:lumMod val="50000"/>
                  </a:schemeClr>
                </a:solidFill>
              </a:rPr>
              <a:t>          8-آرامگاه ها</a:t>
            </a:r>
          </a:p>
          <a:p>
            <a:pPr>
              <a:buNone/>
            </a:pPr>
            <a:r>
              <a:rPr lang="fa-IR" sz="1800" dirty="0" smtClean="0">
                <a:solidFill>
                  <a:schemeClr val="accent2">
                    <a:lumMod val="50000"/>
                  </a:schemeClr>
                </a:solidFill>
              </a:rPr>
              <a:t>          9-دیوار چین</a:t>
            </a:r>
          </a:p>
          <a:p>
            <a:pPr>
              <a:buNone/>
            </a:pPr>
            <a:r>
              <a:rPr lang="fa-IR" sz="1800" dirty="0" smtClean="0">
                <a:solidFill>
                  <a:schemeClr val="accent2">
                    <a:lumMod val="50000"/>
                  </a:schemeClr>
                </a:solidFill>
              </a:rPr>
              <a:t>         10-شهر ممنوعه</a:t>
            </a:r>
            <a:endParaRPr lang="en-US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Right Brace 5"/>
          <p:cNvSpPr/>
          <p:nvPr/>
        </p:nvSpPr>
        <p:spPr>
          <a:xfrm>
            <a:off x="6858016" y="2000240"/>
            <a:ext cx="155448" cy="914400"/>
          </a:xfrm>
          <a:prstGeom prst="rightBrac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29322" y="2000240"/>
            <a:ext cx="95891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/>
              <a:t>کنفوسیوس</a:t>
            </a:r>
            <a:endParaRPr lang="fa-IR" dirty="0"/>
          </a:p>
        </p:txBody>
      </p:sp>
      <p:sp>
        <p:nvSpPr>
          <p:cNvPr id="8" name="TextBox 7"/>
          <p:cNvSpPr txBox="1"/>
          <p:nvPr/>
        </p:nvSpPr>
        <p:spPr>
          <a:xfrm>
            <a:off x="6215074" y="2571744"/>
            <a:ext cx="65915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/>
              <a:t>بودایی</a:t>
            </a:r>
            <a:endParaRPr lang="fa-IR" dirty="0"/>
          </a:p>
        </p:txBody>
      </p:sp>
      <p:sp>
        <p:nvSpPr>
          <p:cNvPr id="9" name="TextBox 8"/>
          <p:cNvSpPr txBox="1"/>
          <p:nvPr/>
        </p:nvSpPr>
        <p:spPr>
          <a:xfrm>
            <a:off x="6215074" y="2285992"/>
            <a:ext cx="65915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/>
              <a:t>دائوئی</a:t>
            </a:r>
            <a:endParaRPr lang="fa-IR" dirty="0"/>
          </a:p>
        </p:txBody>
      </p:sp>
      <p:sp>
        <p:nvSpPr>
          <p:cNvPr id="10" name="Right Brace 9"/>
          <p:cNvSpPr/>
          <p:nvPr/>
        </p:nvSpPr>
        <p:spPr>
          <a:xfrm>
            <a:off x="6143636" y="3286124"/>
            <a:ext cx="155448" cy="914400"/>
          </a:xfrm>
          <a:prstGeom prst="rightBrac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43504" y="3357562"/>
            <a:ext cx="108555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/>
              <a:t>سبک شمالی</a:t>
            </a:r>
            <a:endParaRPr lang="fa-IR" dirty="0"/>
          </a:p>
        </p:txBody>
      </p:sp>
      <p:sp>
        <p:nvSpPr>
          <p:cNvPr id="13" name="TextBox 12"/>
          <p:cNvSpPr txBox="1"/>
          <p:nvPr/>
        </p:nvSpPr>
        <p:spPr>
          <a:xfrm>
            <a:off x="5143504" y="3786190"/>
            <a:ext cx="110479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/>
              <a:t>سبک جنوبی</a:t>
            </a:r>
            <a:endParaRPr lang="fa-IR" dirty="0"/>
          </a:p>
        </p:txBody>
      </p:sp>
      <p:sp>
        <p:nvSpPr>
          <p:cNvPr id="14" name="Right Brace 13"/>
          <p:cNvSpPr/>
          <p:nvPr/>
        </p:nvSpPr>
        <p:spPr>
          <a:xfrm>
            <a:off x="2571736" y="2071678"/>
            <a:ext cx="155448" cy="914400"/>
          </a:xfrm>
          <a:prstGeom prst="rightBrac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6" name="TextBox 15"/>
          <p:cNvSpPr txBox="1"/>
          <p:nvPr/>
        </p:nvSpPr>
        <p:spPr>
          <a:xfrm>
            <a:off x="2000232" y="2071678"/>
            <a:ext cx="58381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/>
              <a:t>شینتو</a:t>
            </a:r>
            <a:endParaRPr lang="fa-IR" dirty="0"/>
          </a:p>
        </p:txBody>
      </p:sp>
      <p:sp>
        <p:nvSpPr>
          <p:cNvPr id="17" name="TextBox 16"/>
          <p:cNvSpPr txBox="1"/>
          <p:nvPr/>
        </p:nvSpPr>
        <p:spPr>
          <a:xfrm>
            <a:off x="1643042" y="2357430"/>
            <a:ext cx="95891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/>
              <a:t>کنفوسیوس</a:t>
            </a:r>
            <a:endParaRPr lang="fa-IR" dirty="0"/>
          </a:p>
        </p:txBody>
      </p:sp>
      <p:sp>
        <p:nvSpPr>
          <p:cNvPr id="18" name="TextBox 17"/>
          <p:cNvSpPr txBox="1"/>
          <p:nvPr/>
        </p:nvSpPr>
        <p:spPr>
          <a:xfrm>
            <a:off x="1928794" y="2643182"/>
            <a:ext cx="65915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/>
              <a:t>بودایی</a:t>
            </a:r>
            <a:endParaRPr lang="fa-IR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7158" y="764704"/>
            <a:ext cx="8229600" cy="1066800"/>
          </a:xfrm>
        </p:spPr>
        <p:txBody>
          <a:bodyPr>
            <a:noAutofit/>
          </a:bodyPr>
          <a:lstStyle/>
          <a:p>
            <a:pPr algn="r"/>
            <a:r>
              <a:rPr lang="fa-IR" sz="4400" dirty="0" smtClean="0">
                <a:solidFill>
                  <a:schemeClr val="accent1">
                    <a:lumMod val="50000"/>
                  </a:schemeClr>
                </a:solidFill>
              </a:rPr>
              <a:t>موقعیت جغرافیایی  </a:t>
            </a:r>
            <a:endParaRPr lang="fa-IR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105400" y="1928802"/>
            <a:ext cx="4038600" cy="4681728"/>
          </a:xfrm>
        </p:spPr>
        <p:txBody>
          <a:bodyPr>
            <a:normAutofit/>
          </a:bodyPr>
          <a:lstStyle/>
          <a:p>
            <a:pPr algn="justLow">
              <a:buNone/>
            </a:pPr>
            <a:r>
              <a:rPr lang="fa-IR" dirty="0" smtClean="0">
                <a:solidFill>
                  <a:schemeClr val="accent1">
                    <a:lumMod val="50000"/>
                  </a:schemeClr>
                </a:solidFill>
              </a:rPr>
              <a:t>          سرزمین چین در دورترین قسمت           شرقی آسیا قرار دارد و از هندوستان ,</a:t>
            </a:r>
          </a:p>
          <a:p>
            <a:pPr algn="justLow">
              <a:buNone/>
            </a:pPr>
            <a:r>
              <a:rPr lang="fa-IR" dirty="0" smtClean="0">
                <a:solidFill>
                  <a:schemeClr val="accent1">
                    <a:lumMod val="50000"/>
                  </a:schemeClr>
                </a:solidFill>
              </a:rPr>
              <a:t>    به وسیله کوهستان های بلند جدا گردیده است این سرزمین از مناطق وسیعی پوشیده از کوهستان تشکیل شده است. نواحی جلگه ای,بیشتر در شمال شرقی قرار دارد و از قدیمی ترین ایام مسکونی بوده است.دو رودخانه عمده درچین رود زرد (هوانگ هو) و رود آبی (تسی یانگ)هستند. </a:t>
            </a:r>
          </a:p>
          <a:p>
            <a:pPr algn="justLow">
              <a:buNone/>
            </a:pPr>
            <a:r>
              <a:rPr lang="fa-IR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a-I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57224" y="1571612"/>
            <a:ext cx="4038600" cy="4681728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</p:txBody>
      </p:sp>
      <p:pic>
        <p:nvPicPr>
          <p:cNvPr id="6" name="Picture 2" descr="C:\Documents and Settings\Administrator\My Documents\world_asia_china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71612"/>
            <a:ext cx="4010025" cy="35719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fa-IR" sz="4400" dirty="0" smtClean="0">
                <a:solidFill>
                  <a:schemeClr val="accent2">
                    <a:lumMod val="50000"/>
                  </a:schemeClr>
                </a:solidFill>
              </a:rPr>
              <a:t>سابقه تاریخی چین</a:t>
            </a:r>
            <a:endParaRPr lang="fa-I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Low">
              <a:buNone/>
            </a:pPr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</a:rPr>
              <a:t>   -چيني ها از نژاد مغول بوده و از جمله اقوام نادري هستند كه از همان ابتدا در سرزمين خود ساكن بوده اند و سرزمين خود را به جاي چين “ تي ين هو ” يعني زير آسمانها نام نهاده اند . </a:t>
            </a:r>
          </a:p>
          <a:p>
            <a:pPr algn="justLow">
              <a:buNone/>
            </a:pPr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</a:rPr>
              <a:t>   -جامعه چين از روزگار كهن جامعـــــه اي طبقاتي بوده است و بيشتر شهروندان را دهقانان فقير تشكيل داده اند . سلسله هاي پادشاهي ( امپراطوري ) چين به ترتيب عبـــارتند از : هيا ، شانگ ، جو ، چين ، هن . در دوره دودمان جو ( 1123تا 221 ق . م ) فئوداليسم در چين بنياد نهاده شد و قدرت سياسي بين شمار زيادي از زمين داران بزرگ تقسيم شد .</a:t>
            </a:r>
          </a:p>
          <a:p>
            <a:pPr algn="justLow">
              <a:buNone/>
            </a:pPr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</a:rPr>
              <a:t>   -اولین امپراتور چین(سلسله چین)«شی هوانگ دی»بود.این سلسله به نظام فئودالی پایان بخشید. </a:t>
            </a:r>
          </a:p>
          <a:p>
            <a:pPr algn="justLow">
              <a:buNone/>
            </a:pPr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</a:rPr>
              <a:t>   -يكي از درخشان ترين دوره هاي چين ظهـــور سلسله تانگ ( 907تا 618 ميلادي )‌بود كه كشـــور را به صورت مركز سياسي ، اقتصادي و فرهنگي آسيا در آورد . </a:t>
            </a:r>
          </a:p>
          <a:p>
            <a:pPr algn="justLow">
              <a:buNone/>
            </a:pPr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</a:rPr>
              <a:t>   -مغولان در قرن 13 ميلادي ضمن عبـور از ديوار چين و شهر پكن را تصرف كردند . قوبيلاي خان آنجا را پايتخت خويش نمود . ماركوپولو هم از اين كشور در زمان مغولان ديدن نمود . </a:t>
            </a:r>
          </a:p>
          <a:p>
            <a:pPr algn="justLow">
              <a:buNone/>
            </a:pPr>
            <a:endParaRPr lang="fa-IR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fa-IR" sz="4400" dirty="0" smtClean="0">
                <a:solidFill>
                  <a:schemeClr val="accent2">
                    <a:lumMod val="50000"/>
                  </a:schemeClr>
                </a:solidFill>
              </a:rPr>
              <a:t>آیین های چین باستان</a:t>
            </a:r>
            <a:endParaRPr lang="fa-I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a-IR" sz="3200" dirty="0" smtClean="0">
                <a:solidFill>
                  <a:schemeClr val="accent1">
                    <a:lumMod val="50000"/>
                  </a:schemeClr>
                </a:solidFill>
              </a:rPr>
              <a:t>1-کنفوسیوسی</a:t>
            </a:r>
          </a:p>
          <a:p>
            <a:pPr>
              <a:buNone/>
            </a:pPr>
            <a:r>
              <a:rPr lang="fa-IR" sz="3200" dirty="0" smtClean="0">
                <a:solidFill>
                  <a:schemeClr val="accent1">
                    <a:lumMod val="50000"/>
                  </a:schemeClr>
                </a:solidFill>
              </a:rPr>
              <a:t>2-دائوئی(تائوئی)</a:t>
            </a:r>
          </a:p>
          <a:p>
            <a:pPr>
              <a:buNone/>
            </a:pPr>
            <a:r>
              <a:rPr lang="fa-IR" sz="3200" dirty="0" smtClean="0">
                <a:solidFill>
                  <a:schemeClr val="accent1">
                    <a:lumMod val="50000"/>
                  </a:schemeClr>
                </a:solidFill>
              </a:rPr>
              <a:t>3-بودایی</a:t>
            </a:r>
            <a:endParaRPr lang="fa-IR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>
            <a:noAutofit/>
          </a:bodyPr>
          <a:lstStyle/>
          <a:p>
            <a:pPr algn="r"/>
            <a:r>
              <a:rPr lang="fa-IR" sz="4400" dirty="0" smtClean="0">
                <a:solidFill>
                  <a:schemeClr val="accent2">
                    <a:lumMod val="50000"/>
                  </a:schemeClr>
                </a:solidFill>
              </a:rPr>
              <a:t>آیین کنفوسیوسی</a:t>
            </a:r>
            <a:endParaRPr lang="fa-I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7984" y="1709267"/>
            <a:ext cx="4038600" cy="4681728"/>
          </a:xfrm>
        </p:spPr>
        <p:txBody>
          <a:bodyPr/>
          <a:lstStyle/>
          <a:p>
            <a:pPr algn="justLow">
              <a:buNone/>
            </a:pPr>
            <a:r>
              <a:rPr lang="fa-IR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fa-IR" sz="2400" dirty="0" smtClean="0">
                <a:solidFill>
                  <a:schemeClr val="accent1">
                    <a:lumMod val="50000"/>
                  </a:schemeClr>
                </a:solidFill>
              </a:rPr>
              <a:t>زمان پیدایش آیین کنفوسیوسی به</a:t>
            </a:r>
          </a:p>
          <a:p>
            <a:pPr algn="justLow">
              <a:buNone/>
            </a:pPr>
            <a:r>
              <a:rPr lang="fa-IR" sz="2400" dirty="0" smtClean="0">
                <a:solidFill>
                  <a:schemeClr val="accent1">
                    <a:lumMod val="50000"/>
                  </a:schemeClr>
                </a:solidFill>
              </a:rPr>
              <a:t>(407-551ق.م) بازمیگردد.</a:t>
            </a:r>
          </a:p>
          <a:p>
            <a:pPr algn="justLow">
              <a:buNone/>
            </a:pPr>
            <a:r>
              <a:rPr lang="fa-IR" sz="2400" dirty="0" smtClean="0">
                <a:solidFill>
                  <a:schemeClr val="accent1">
                    <a:lumMod val="50000"/>
                  </a:schemeClr>
                </a:solidFill>
              </a:rPr>
              <a:t>کنفوسیوس مبلغ وفاداری و احترام و</a:t>
            </a:r>
          </a:p>
          <a:p>
            <a:pPr algn="justLow">
              <a:buNone/>
            </a:pPr>
            <a:r>
              <a:rPr lang="fa-IR" sz="2400" dirty="0" smtClean="0">
                <a:solidFill>
                  <a:schemeClr val="accent1">
                    <a:lumMod val="50000"/>
                  </a:schemeClr>
                </a:solidFill>
              </a:rPr>
              <a:t>نظم بود. او به قدرتی غیر مادی حاکم</a:t>
            </a:r>
          </a:p>
          <a:p>
            <a:pPr algn="justLow">
              <a:buNone/>
            </a:pPr>
            <a:r>
              <a:rPr lang="fa-IR" sz="2400" dirty="0" smtClean="0">
                <a:solidFill>
                  <a:schemeClr val="accent1">
                    <a:lumMod val="50000"/>
                  </a:schemeClr>
                </a:solidFill>
              </a:rPr>
              <a:t>بر تمام عالم معتقد بود و بر آن (شانگ</a:t>
            </a:r>
          </a:p>
          <a:p>
            <a:pPr algn="justLow">
              <a:buNone/>
            </a:pPr>
            <a:r>
              <a:rPr lang="fa-IR" sz="2400" dirty="0" smtClean="0">
                <a:solidFill>
                  <a:schemeClr val="accent1">
                    <a:lumMod val="50000"/>
                  </a:schemeClr>
                </a:solidFill>
              </a:rPr>
              <a:t>تی) نام نهاده بود.</a:t>
            </a:r>
          </a:p>
          <a:p>
            <a:pPr algn="justLow">
              <a:buNone/>
            </a:pPr>
            <a:r>
              <a:rPr lang="fa-IR" sz="2400" dirty="0" smtClean="0">
                <a:solidFill>
                  <a:schemeClr val="accent1">
                    <a:lumMod val="50000"/>
                  </a:schemeClr>
                </a:solidFill>
              </a:rPr>
              <a:t>کنفوسیوس به عبادت, مراسم و مناسک</a:t>
            </a:r>
          </a:p>
          <a:p>
            <a:pPr algn="justLow">
              <a:buNone/>
            </a:pPr>
            <a:r>
              <a:rPr lang="fa-IR" sz="2400" dirty="0" smtClean="0">
                <a:solidFill>
                  <a:schemeClr val="accent1">
                    <a:lumMod val="50000"/>
                  </a:schemeClr>
                </a:solidFill>
              </a:rPr>
              <a:t>مذهبی و معاد مقید بود.  </a:t>
            </a:r>
          </a:p>
          <a:p>
            <a:pPr algn="justLow">
              <a:buNone/>
            </a:pPr>
            <a:endParaRPr lang="fa-IR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Content Placeholder 4" descr="%D8%AA%D9%86%D8%AF%DB%8C%D8%B3_%DA%A9%D9%86%D9%81%D8%B3%DB%8C%D9%88%D8%B3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2910" y="1428736"/>
            <a:ext cx="3429024" cy="4500594"/>
          </a:xfrm>
        </p:spPr>
      </p:pic>
      <p:sp>
        <p:nvSpPr>
          <p:cNvPr id="6" name="Rectangle 5"/>
          <p:cNvSpPr/>
          <p:nvPr/>
        </p:nvSpPr>
        <p:spPr>
          <a:xfrm>
            <a:off x="1746547" y="2967335"/>
            <a:ext cx="211107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85852" y="5929330"/>
            <a:ext cx="1983235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solidFill>
                  <a:schemeClr val="bg2">
                    <a:lumMod val="50000"/>
                  </a:schemeClr>
                </a:solidFill>
              </a:rPr>
              <a:t>مجسمه کنفوسیوس</a:t>
            </a:r>
            <a:endParaRPr lang="fa-IR" sz="2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fa-IR" sz="4400" dirty="0" smtClean="0">
                <a:solidFill>
                  <a:schemeClr val="accent2">
                    <a:lumMod val="50000"/>
                  </a:schemeClr>
                </a:solidFill>
              </a:rPr>
              <a:t>آیین دائوئی</a:t>
            </a:r>
            <a:r>
              <a:rPr lang="fa-IR" sz="3600" dirty="0" smtClean="0">
                <a:solidFill>
                  <a:schemeClr val="accent2">
                    <a:lumMod val="50000"/>
                  </a:schemeClr>
                </a:solidFill>
              </a:rPr>
              <a:t>(تائوئی)</a:t>
            </a:r>
            <a:endParaRPr lang="fa-IR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Content Placeholder 4" descr="بلاب.bmp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71472" y="1643050"/>
            <a:ext cx="3714775" cy="3714776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Low">
              <a:buNone/>
            </a:pPr>
            <a:r>
              <a:rPr lang="fa-IR" dirty="0" smtClean="0">
                <a:solidFill>
                  <a:schemeClr val="accent1">
                    <a:lumMod val="50000"/>
                  </a:schemeClr>
                </a:solidFill>
              </a:rPr>
              <a:t>      لائوزي ( قرن شش ق . م ) بنيانگذار دائوئيسم بود . به عقيده او انســان در حقيقت جزئي از كاينات است و بايد به طــــور تام و تمام با آن همساز و همنـــوا باشد . كاينات تابع اصول “ يين ” و “ يانگ ” است . يين نيروي مؤنث و يانگ نيروي مذكر است . نماد دائوئيسم بيانگر اتحاد يين و يانگ است.و دایره ای شامل دو بخش است,بخش سیاه نشانه یین و بخش سفید نشانه یانگ است.</a:t>
            </a:r>
            <a:endParaRPr lang="fa-I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43042" y="5572140"/>
            <a:ext cx="150554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solidFill>
                  <a:schemeClr val="bg2">
                    <a:lumMod val="50000"/>
                  </a:schemeClr>
                </a:solidFill>
              </a:rPr>
              <a:t>نماد دائوئيسم </a:t>
            </a:r>
            <a:endParaRPr lang="fa-IR" sz="2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066800"/>
          </a:xfrm>
        </p:spPr>
        <p:txBody>
          <a:bodyPr>
            <a:noAutofit/>
          </a:bodyPr>
          <a:lstStyle/>
          <a:p>
            <a:pPr algn="r"/>
            <a:r>
              <a:rPr lang="fa-IR" sz="4400" dirty="0" smtClean="0">
                <a:solidFill>
                  <a:schemeClr val="accent2">
                    <a:lumMod val="50000"/>
                  </a:schemeClr>
                </a:solidFill>
              </a:rPr>
              <a:t>آیین بودایی</a:t>
            </a:r>
            <a:endParaRPr lang="fa-I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Content Placeholder 4" descr="بلب.bmp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1643050"/>
            <a:ext cx="3643338" cy="392909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9992" y="1772816"/>
            <a:ext cx="4038600" cy="4681728"/>
          </a:xfrm>
        </p:spPr>
        <p:txBody>
          <a:bodyPr>
            <a:normAutofit lnSpcReduction="10000"/>
          </a:bodyPr>
          <a:lstStyle/>
          <a:p>
            <a:pPr algn="justLow">
              <a:buNone/>
            </a:pPr>
            <a:r>
              <a:rPr lang="fa-IR" dirty="0" smtClean="0">
                <a:solidFill>
                  <a:schemeClr val="accent1">
                    <a:lumMod val="50000"/>
                  </a:schemeClr>
                </a:solidFill>
              </a:rPr>
              <a:t>      آئين بودايي در حدود قرن دوم ميلادي از طريق جاده ابريشم كــــه راهي بازرگاني بود ، از هند به چين رسيد . بخشي از معماري معابد چين مربوط به آيين بودايي است . بودا شاهزاده ای هندی بود که در روز ازدواجش خانه و مقام و هر آنچه داشت را رها میکند و با اعتراض به نظام طبقاتی هند و اشرافیت خاندانش به کوه و جنگل پناه میبرد و به مدیتیشن و عبادت می پردازد و پیروان بسیاری پیدا میکند. </a:t>
            </a:r>
          </a:p>
          <a:p>
            <a:pPr algn="justLow">
              <a:buNone/>
            </a:pPr>
            <a:r>
              <a:rPr lang="fa-IR" dirty="0" smtClean="0">
                <a:solidFill>
                  <a:schemeClr val="accent1">
                    <a:lumMod val="50000"/>
                  </a:schemeClr>
                </a:solidFill>
              </a:rPr>
              <a:t>    همکنون بودا یکی از خدایان هندو است. البته در همه جا مورد پرستش قرار نمیگیرد( ارجاع به آیین هندو و زندگی پیوستن خوبان به خدایان). اما ایین بودایی چیزی کاملا متفاوت از مکتب هندویسم است. </a:t>
            </a:r>
          </a:p>
          <a:p>
            <a:pPr algn="justLow">
              <a:buNone/>
            </a:pPr>
            <a:endParaRPr lang="fa-I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480" y="5643578"/>
            <a:ext cx="1324402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solidFill>
                  <a:schemeClr val="bg2">
                    <a:lumMod val="50000"/>
                  </a:schemeClr>
                </a:solidFill>
              </a:rPr>
              <a:t>مجسمه بودا</a:t>
            </a:r>
            <a:endParaRPr lang="fa-IR" sz="2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fa-IR" sz="4400" dirty="0" smtClean="0">
                <a:solidFill>
                  <a:schemeClr val="accent2">
                    <a:lumMod val="50000"/>
                  </a:schemeClr>
                </a:solidFill>
              </a:rPr>
              <a:t>سبکهای معماری چین</a:t>
            </a:r>
            <a:endParaRPr lang="fa-IR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Content Placeholder 4" descr="ذدد.bmp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996440" y="4177881"/>
            <a:ext cx="960120" cy="669175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a-IR" dirty="0" smtClean="0">
                <a:solidFill>
                  <a:schemeClr val="accent2">
                    <a:lumMod val="50000"/>
                  </a:schemeClr>
                </a:solidFill>
              </a:rPr>
              <a:t>1- سبک شمالی</a:t>
            </a:r>
          </a:p>
          <a:p>
            <a:pPr algn="justLow">
              <a:buNone/>
            </a:pPr>
            <a:r>
              <a:rPr lang="fa-IR" dirty="0" smtClean="0">
                <a:solidFill>
                  <a:schemeClr val="accent1">
                    <a:lumMod val="50000"/>
                  </a:schemeClr>
                </a:solidFill>
              </a:rPr>
              <a:t>       سبک شمالی را شیوه ی کاخی نیز مینامند در این سبک شیب بام نرم است و مانند چادرها ی عشایری است و حاشیه بام ها به ندرت با مجسمه تزیین یافته اند و در این سبک تزیینات اندک اند. بهترین دستاورد آن بناهای با شکوه شهر ممنوعه مربوط به دوران مینگ در مرکز شهر پکن می باشد.</a:t>
            </a:r>
            <a:endParaRPr lang="fa-I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942</TotalTime>
  <Words>1022</Words>
  <Application>Microsoft Office PowerPoint</Application>
  <PresentationFormat>On-screen Show (4:3)</PresentationFormat>
  <Paragraphs>122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بسم الله الرحمن الرحیم</vt:lpstr>
      <vt:lpstr>فهرست</vt:lpstr>
      <vt:lpstr>موقعیت جغرافیایی  </vt:lpstr>
      <vt:lpstr>سابقه تاریخی چین</vt:lpstr>
      <vt:lpstr>آیین های چین باستان</vt:lpstr>
      <vt:lpstr>آیین کنفوسیوسی</vt:lpstr>
      <vt:lpstr>آیین دائوئی(تائوئی)</vt:lpstr>
      <vt:lpstr>آیین بودایی</vt:lpstr>
      <vt:lpstr>سبکهای معماری چین</vt:lpstr>
      <vt:lpstr>سبکهای معماری چین</vt:lpstr>
      <vt:lpstr>تفاوت سبک شمالی و جنوبی</vt:lpstr>
      <vt:lpstr>PowerPoint Presentation</vt:lpstr>
    </vt:vector>
  </TitlesOfParts>
  <Company>NewTech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موقعیت جغرافیایی</dc:title>
  <dc:creator>BLACKPC</dc:creator>
  <cp:lastModifiedBy>novin</cp:lastModifiedBy>
  <cp:revision>218</cp:revision>
  <dcterms:created xsi:type="dcterms:W3CDTF">2010-12-08T15:10:00Z</dcterms:created>
  <dcterms:modified xsi:type="dcterms:W3CDTF">2016-04-15T17:55:44Z</dcterms:modified>
</cp:coreProperties>
</file>