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sldIdLst>
    <p:sldId id="287" r:id="rId2"/>
    <p:sldId id="288" r:id="rId3"/>
    <p:sldId id="289" r:id="rId4"/>
    <p:sldId id="290" r:id="rId5"/>
    <p:sldId id="293" r:id="rId6"/>
    <p:sldId id="291" r:id="rId7"/>
    <p:sldId id="294" r:id="rId8"/>
    <p:sldId id="296" r:id="rId9"/>
    <p:sldId id="295" r:id="rId10"/>
    <p:sldId id="297" r:id="rId11"/>
    <p:sldId id="298" r:id="rId12"/>
    <p:sldId id="299" r:id="rId13"/>
    <p:sldId id="300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73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fld id="{D3948783-5931-46E8-9EAA-CB4D17CA083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3173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948783-5931-46E8-9EAA-CB4D17CA0837}" type="slidenum">
              <a:rPr lang="ar-SA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022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6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537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n.imanipour,2008</a:t>
            </a: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smtClean="0"/>
            </a:lvl1pPr>
          </a:lstStyle>
          <a:p>
            <a:pPr>
              <a:defRPr/>
            </a:pPr>
            <a:r>
              <a:rPr lang="fa-IR" smtClean="0"/>
              <a:t>پایگاه تخصصی تحلیل آماری و داده پردازی </a:t>
            </a:r>
            <a:r>
              <a:rPr lang="en-US" smtClean="0"/>
              <a:t>www.Tahlil-Amari.com </a:t>
            </a: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 smtClean="0"/>
            </a:lvl1pPr>
          </a:lstStyle>
          <a:p>
            <a:pPr>
              <a:defRPr/>
            </a:pPr>
            <a:fld id="{05DE0F87-B2EC-4B2F-9EA4-C09143613FD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088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n.imanipour,2008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smtClean="0"/>
              <a:t>پایگاه تخصصی تحلیل آماری و داده پردازی </a:t>
            </a:r>
            <a:r>
              <a:rPr lang="en-US" smtClean="0"/>
              <a:t>www.Tahlil-Amari.com </a:t>
            </a: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25E47-C9E0-4B77-B8C7-3173221F315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311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n.imanipour,2008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smtClean="0"/>
              <a:t>پایگاه تخصصی تحلیل آماری و داده پردازی </a:t>
            </a:r>
            <a:r>
              <a:rPr lang="en-US" smtClean="0"/>
              <a:t>www.Tahlil-Amari.com </a:t>
            </a: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64BE0-3F6B-41C5-8159-8B6D1E8C4ED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588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n.imanipour,2008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smtClean="0"/>
              <a:t>پایگاه تخصصی تحلیل آماری و داده پردازی </a:t>
            </a:r>
            <a:r>
              <a:rPr lang="en-US" smtClean="0"/>
              <a:t>www.Tahlil-Amari.com </a:t>
            </a: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92DED-58AB-43D4-827B-EF2678A4EDE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294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n.imanipour,2008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smtClean="0"/>
              <a:t>پایگاه تخصصی تحلیل آماری و داده پردازی </a:t>
            </a:r>
            <a:r>
              <a:rPr lang="en-US" smtClean="0"/>
              <a:t>www.Tahlil-Amari.com </a:t>
            </a: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8D2BB-EB8B-4982-8C74-438AEB2D52C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873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n.imanipour,2008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smtClean="0"/>
              <a:t>پایگاه تخصصی تحلیل آماری و داده پردازی </a:t>
            </a:r>
            <a:r>
              <a:rPr lang="en-US" smtClean="0"/>
              <a:t>www.Tahlil-Amari.com </a:t>
            </a: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408A3-A653-48EE-A7A9-F4B48B63551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171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n.imanipour,2008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smtClean="0"/>
              <a:t>پایگاه تخصصی تحلیل آماری و داده پردازی </a:t>
            </a:r>
            <a:r>
              <a:rPr lang="en-US" smtClean="0"/>
              <a:t>www.Tahlil-Amari.com 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9F2E3-18E1-4235-A4C6-DD82B754F7E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705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n.imanipour,2008</a:t>
            </a: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smtClean="0"/>
              <a:t>پایگاه تخصصی تحلیل آماری و داده پردازی </a:t>
            </a:r>
            <a:r>
              <a:rPr lang="en-US" smtClean="0"/>
              <a:t>www.Tahlil-Amari.com </a:t>
            </a: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9AF79-8C18-474A-A285-6E2F625026D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312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n.imanipour,2008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smtClean="0"/>
              <a:t>پایگاه تخصصی تحلیل آماری و داده پردازی </a:t>
            </a:r>
            <a:r>
              <a:rPr lang="en-US" smtClean="0"/>
              <a:t>www.Tahlil-Amari.com 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6D729-8E9D-4A35-B663-7039C2D5937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082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n.imanipour,2008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smtClean="0"/>
              <a:t>پایگاه تخصصی تحلیل آماری و داده پردازی </a:t>
            </a:r>
            <a:r>
              <a:rPr lang="en-US" smtClean="0"/>
              <a:t>www.Tahlil-Amari.com 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3E5C0-D2C1-4C4E-9703-6A6CF0A0AB6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725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n.imanipour,2008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smtClean="0"/>
              <a:t>پایگاه تخصصی تحلیل آماری و داده پردازی </a:t>
            </a:r>
            <a:r>
              <a:rPr lang="en-US" smtClean="0"/>
              <a:t>www.Tahlil-Amari.com 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D5449-930D-4E2E-A28D-FB2FD819BC7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488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n.imanipour,2008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smtClean="0"/>
              <a:t>پایگاه تخصصی تحلیل آماری و داده پردازی </a:t>
            </a:r>
            <a:r>
              <a:rPr lang="en-US" smtClean="0"/>
              <a:t>www.Tahlil-Amari.com 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0DA75-559A-4E6B-97E7-8EE24503C25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604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03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34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34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r>
              <a:rPr lang="en-US" smtClean="0"/>
              <a:t>n.imanipour,2008</a:t>
            </a:r>
            <a:endParaRPr lang="en-US"/>
          </a:p>
        </p:txBody>
      </p:sp>
      <p:sp>
        <p:nvSpPr>
          <p:cNvPr id="1434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fa-IR" smtClean="0"/>
              <a:t>پایگاه تخصصی تحلیل آماری و داده پردازی </a:t>
            </a:r>
            <a:r>
              <a:rPr lang="en-US" smtClean="0"/>
              <a:t>www.Tahlil-Amari.com </a:t>
            </a:r>
            <a:endParaRPr lang="en-US"/>
          </a:p>
        </p:txBody>
      </p:sp>
      <p:sp>
        <p:nvSpPr>
          <p:cNvPr id="1434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62B6FB2-531B-4CF1-AE18-FB8DBB18260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a-IR" sz="3200" dirty="0" smtClean="0">
                <a:cs typeface="B Roya" pitchFamily="2" charset="-78"/>
              </a:rPr>
              <a:t>تصمیم گیری چند معیاره</a:t>
            </a:r>
            <a:br>
              <a:rPr lang="fa-IR" sz="3200" dirty="0" smtClean="0">
                <a:cs typeface="B Roya" pitchFamily="2" charset="-78"/>
              </a:rPr>
            </a:br>
            <a:r>
              <a:rPr lang="fa-IR" sz="3200" dirty="0" smtClean="0">
                <a:cs typeface="B Roya" pitchFamily="2" charset="-78"/>
              </a:rPr>
              <a:t>(تاپسیس)</a:t>
            </a:r>
            <a:endParaRPr lang="en-US" sz="3200" dirty="0" smtClean="0">
              <a:cs typeface="B Roya" pitchFamily="2" charset="-78"/>
            </a:endParaRPr>
          </a:p>
        </p:txBody>
      </p:sp>
      <p:pic>
        <p:nvPicPr>
          <p:cNvPr id="3076" name="Picture 4" descr="E:\my website\logo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762000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fa-IR" smtClean="0"/>
              <a:t>ماتريس تصميم بي مقياس وزين</a:t>
            </a:r>
            <a:endParaRPr lang="en-US" smtClean="0"/>
          </a:p>
        </p:txBody>
      </p:sp>
      <p:graphicFrame>
        <p:nvGraphicFramePr>
          <p:cNvPr id="86088" name="Group 72"/>
          <p:cNvGraphicFramePr>
            <a:graphicFrameLocks noGrp="1"/>
          </p:cNvGraphicFramePr>
          <p:nvPr>
            <p:ph idx="1"/>
          </p:nvPr>
        </p:nvGraphicFramePr>
        <p:xfrm>
          <a:off x="838200" y="2362200"/>
          <a:ext cx="7693025" cy="3724278"/>
        </p:xfrm>
        <a:graphic>
          <a:graphicData uri="http://schemas.openxmlformats.org/drawingml/2006/table">
            <a:tbl>
              <a:tblPr/>
              <a:tblGrid>
                <a:gridCol w="12827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811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811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0.1314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0.0711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0.0925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0.0564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0.0348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0.1124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0.0894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0.0719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0.0484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0.0865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0.1143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0.0826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0.0822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0.0645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0.0605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0.1181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0.0871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0.0719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0.0806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0.0519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0.1333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0.0642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0.1027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0.0323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0.0519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0.1238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0.0917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0.0616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0.0726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0.0692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/>
              <a:t>پایگاه تخصصی تحلیل آماری و داده پردازی </a:t>
            </a:r>
            <a:r>
              <a:rPr lang="en-US" smtClean="0"/>
              <a:t>www.Tahlil-Amari.com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fa-IR" smtClean="0"/>
              <a:t>فاصله از راه حل ايده ال مثبت و منفي</a:t>
            </a:r>
            <a:endParaRPr 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graphicFrame>
        <p:nvGraphicFramePr>
          <p:cNvPr id="88102" name="Group 38"/>
          <p:cNvGraphicFramePr>
            <a:graphicFrameLocks noGrp="1"/>
          </p:cNvGraphicFramePr>
          <p:nvPr/>
        </p:nvGraphicFramePr>
        <p:xfrm>
          <a:off x="1447800" y="2438400"/>
          <a:ext cx="6096000" cy="4064001"/>
        </p:xfrm>
        <a:graphic>
          <a:graphicData uri="http://schemas.openxmlformats.org/drawingml/2006/table">
            <a:tbl>
              <a:tblPr/>
              <a:tblGrid>
                <a:gridCol w="203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0.0617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0.0441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0.0493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0.0608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0.0424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0.0498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0.0490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0.0575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0.0655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0.0493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0.0463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0.0609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/>
              <a:t>پایگاه تخصصی تحلیل آماری و داده پردازی </a:t>
            </a:r>
            <a:r>
              <a:rPr lang="en-US" smtClean="0"/>
              <a:t>www.Tahlil-Amari.com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fa-IR" dirty="0" smtClean="0"/>
              <a:t>تعيين ضرایب  نزدیکی و رتبه بندي گزينه ها</a:t>
            </a:r>
            <a:endParaRPr lang="en-US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>
              <a:buFont typeface="Wingdings" pitchFamily="2" charset="2"/>
              <a:buNone/>
            </a:pPr>
            <a:endParaRPr lang="en-US" smtClean="0"/>
          </a:p>
        </p:txBody>
      </p:sp>
      <p:graphicFrame>
        <p:nvGraphicFramePr>
          <p:cNvPr id="89134" name="Group 46"/>
          <p:cNvGraphicFramePr>
            <a:graphicFrameLocks noGrp="1"/>
          </p:cNvGraphicFramePr>
          <p:nvPr/>
        </p:nvGraphicFramePr>
        <p:xfrm>
          <a:off x="1295400" y="2209800"/>
          <a:ext cx="5410200" cy="4064001"/>
        </p:xfrm>
        <a:graphic>
          <a:graphicData uri="http://schemas.openxmlformats.org/drawingml/2006/table">
            <a:tbl>
              <a:tblPr/>
              <a:tblGrid>
                <a:gridCol w="13001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542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58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Rank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0.4167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0.5519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0.5396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0.5399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0.4291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0.5681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/>
              <a:t>پایگاه تخصصی تحلیل آماری و داده پردازی </a:t>
            </a:r>
            <a:r>
              <a:rPr lang="en-US" smtClean="0"/>
              <a:t>www.Tahlil-Amari.com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41"/>
          <p:cNvGrpSpPr>
            <a:grpSpLocks/>
          </p:cNvGrpSpPr>
          <p:nvPr/>
        </p:nvGrpSpPr>
        <p:grpSpPr bwMode="auto">
          <a:xfrm>
            <a:off x="381000" y="990600"/>
            <a:ext cx="6858000" cy="5518150"/>
            <a:chOff x="240" y="624"/>
            <a:chExt cx="4320" cy="3476"/>
          </a:xfrm>
        </p:grpSpPr>
        <p:sp>
          <p:nvSpPr>
            <p:cNvPr id="15363" name="Line 8"/>
            <p:cNvSpPr>
              <a:spLocks noChangeShapeType="1"/>
            </p:cNvSpPr>
            <p:nvPr/>
          </p:nvSpPr>
          <p:spPr bwMode="auto">
            <a:xfrm flipV="1">
              <a:off x="912" y="624"/>
              <a:ext cx="0" cy="28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4" name="Line 9"/>
            <p:cNvSpPr>
              <a:spLocks noChangeShapeType="1"/>
            </p:cNvSpPr>
            <p:nvPr/>
          </p:nvSpPr>
          <p:spPr bwMode="auto">
            <a:xfrm>
              <a:off x="912" y="3456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5" name="Text Box 10"/>
            <p:cNvSpPr txBox="1">
              <a:spLocks noChangeArrowheads="1"/>
            </p:cNvSpPr>
            <p:nvPr/>
          </p:nvSpPr>
          <p:spPr bwMode="auto">
            <a:xfrm>
              <a:off x="480" y="624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C1</a:t>
              </a:r>
            </a:p>
          </p:txBody>
        </p:sp>
        <p:sp>
          <p:nvSpPr>
            <p:cNvPr id="15366" name="Text Box 11"/>
            <p:cNvSpPr txBox="1">
              <a:spLocks noChangeArrowheads="1"/>
            </p:cNvSpPr>
            <p:nvPr/>
          </p:nvSpPr>
          <p:spPr bwMode="auto">
            <a:xfrm>
              <a:off x="3216" y="3504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C2</a:t>
              </a:r>
            </a:p>
          </p:txBody>
        </p:sp>
        <p:sp>
          <p:nvSpPr>
            <p:cNvPr id="15367" name="Line 17"/>
            <p:cNvSpPr>
              <a:spLocks noChangeShapeType="1"/>
            </p:cNvSpPr>
            <p:nvPr/>
          </p:nvSpPr>
          <p:spPr bwMode="auto">
            <a:xfrm>
              <a:off x="816" y="1056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8" name="Line 18"/>
            <p:cNvSpPr>
              <a:spLocks noChangeShapeType="1"/>
            </p:cNvSpPr>
            <p:nvPr/>
          </p:nvSpPr>
          <p:spPr bwMode="auto">
            <a:xfrm flipV="1">
              <a:off x="2880" y="864"/>
              <a:ext cx="0" cy="28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9" name="Oval 19"/>
            <p:cNvSpPr>
              <a:spLocks noChangeArrowheads="1"/>
            </p:cNvSpPr>
            <p:nvPr/>
          </p:nvSpPr>
          <p:spPr bwMode="auto">
            <a:xfrm>
              <a:off x="2859" y="1005"/>
              <a:ext cx="48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0" name="Line 20"/>
            <p:cNvSpPr>
              <a:spLocks noChangeShapeType="1"/>
            </p:cNvSpPr>
            <p:nvPr/>
          </p:nvSpPr>
          <p:spPr bwMode="auto">
            <a:xfrm flipH="1">
              <a:off x="720" y="2748"/>
              <a:ext cx="24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1" name="Line 21"/>
            <p:cNvSpPr>
              <a:spLocks noChangeShapeType="1"/>
            </p:cNvSpPr>
            <p:nvPr/>
          </p:nvSpPr>
          <p:spPr bwMode="auto">
            <a:xfrm>
              <a:off x="1152" y="864"/>
              <a:ext cx="0" cy="29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2" name="Oval 22"/>
            <p:cNvSpPr>
              <a:spLocks noChangeArrowheads="1"/>
            </p:cNvSpPr>
            <p:nvPr/>
          </p:nvSpPr>
          <p:spPr bwMode="auto">
            <a:xfrm>
              <a:off x="1125" y="2688"/>
              <a:ext cx="48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3" name="Text Box 28"/>
            <p:cNvSpPr txBox="1">
              <a:spLocks noChangeArrowheads="1"/>
            </p:cNvSpPr>
            <p:nvPr/>
          </p:nvSpPr>
          <p:spPr bwMode="auto">
            <a:xfrm>
              <a:off x="3504" y="912"/>
              <a:ext cx="105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Positive Ideal Solution</a:t>
              </a:r>
            </a:p>
          </p:txBody>
        </p:sp>
        <p:sp>
          <p:nvSpPr>
            <p:cNvPr id="15374" name="Line 29"/>
            <p:cNvSpPr>
              <a:spLocks noChangeShapeType="1"/>
            </p:cNvSpPr>
            <p:nvPr/>
          </p:nvSpPr>
          <p:spPr bwMode="auto">
            <a:xfrm flipH="1">
              <a:off x="2976" y="912"/>
              <a:ext cx="43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5" name="Text Box 30"/>
            <p:cNvSpPr txBox="1">
              <a:spLocks noChangeArrowheads="1"/>
            </p:cNvSpPr>
            <p:nvPr/>
          </p:nvSpPr>
          <p:spPr bwMode="auto">
            <a:xfrm>
              <a:off x="240" y="3696"/>
              <a:ext cx="144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Negative Ideal Solution</a:t>
              </a:r>
            </a:p>
          </p:txBody>
        </p:sp>
        <p:sp>
          <p:nvSpPr>
            <p:cNvPr id="15376" name="Line 31"/>
            <p:cNvSpPr>
              <a:spLocks noChangeShapeType="1"/>
            </p:cNvSpPr>
            <p:nvPr/>
          </p:nvSpPr>
          <p:spPr bwMode="auto">
            <a:xfrm flipV="1">
              <a:off x="336" y="2832"/>
              <a:ext cx="72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7" name="Line 32"/>
            <p:cNvSpPr>
              <a:spLocks noChangeShapeType="1"/>
            </p:cNvSpPr>
            <p:nvPr/>
          </p:nvSpPr>
          <p:spPr bwMode="auto">
            <a:xfrm>
              <a:off x="672" y="1872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8" name="Line 33"/>
            <p:cNvSpPr>
              <a:spLocks noChangeShapeType="1"/>
            </p:cNvSpPr>
            <p:nvPr/>
          </p:nvSpPr>
          <p:spPr bwMode="auto">
            <a:xfrm>
              <a:off x="1968" y="1872"/>
              <a:ext cx="0" cy="17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9" name="Line 34"/>
            <p:cNvSpPr>
              <a:spLocks noChangeShapeType="1"/>
            </p:cNvSpPr>
            <p:nvPr/>
          </p:nvSpPr>
          <p:spPr bwMode="auto">
            <a:xfrm>
              <a:off x="1056" y="912"/>
              <a:ext cx="1968" cy="20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0" name="Freeform 35"/>
            <p:cNvSpPr>
              <a:spLocks/>
            </p:cNvSpPr>
            <p:nvPr/>
          </p:nvSpPr>
          <p:spPr bwMode="auto">
            <a:xfrm>
              <a:off x="1136" y="1024"/>
              <a:ext cx="1792" cy="1776"/>
            </a:xfrm>
            <a:custGeom>
              <a:avLst/>
              <a:gdLst>
                <a:gd name="T0" fmla="*/ 880 w 1792"/>
                <a:gd name="T1" fmla="*/ 32 h 1776"/>
                <a:gd name="T2" fmla="*/ 256 w 1792"/>
                <a:gd name="T3" fmla="*/ 80 h 1776"/>
                <a:gd name="T4" fmla="*/ 16 w 1792"/>
                <a:gd name="T5" fmla="*/ 512 h 1776"/>
                <a:gd name="T6" fmla="*/ 352 w 1792"/>
                <a:gd name="T7" fmla="*/ 1328 h 1776"/>
                <a:gd name="T8" fmla="*/ 1024 w 1792"/>
                <a:gd name="T9" fmla="*/ 1712 h 1776"/>
                <a:gd name="T10" fmla="*/ 1648 w 1792"/>
                <a:gd name="T11" fmla="*/ 1712 h 1776"/>
                <a:gd name="T12" fmla="*/ 1744 w 1792"/>
                <a:gd name="T13" fmla="*/ 1376 h 1776"/>
                <a:gd name="T14" fmla="*/ 1360 w 1792"/>
                <a:gd name="T15" fmla="*/ 512 h 1776"/>
                <a:gd name="T16" fmla="*/ 448 w 1792"/>
                <a:gd name="T17" fmla="*/ 32 h 177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92" h="1776">
                  <a:moveTo>
                    <a:pt x="880" y="32"/>
                  </a:moveTo>
                  <a:cubicBezTo>
                    <a:pt x="640" y="16"/>
                    <a:pt x="400" y="0"/>
                    <a:pt x="256" y="80"/>
                  </a:cubicBezTo>
                  <a:cubicBezTo>
                    <a:pt x="112" y="160"/>
                    <a:pt x="0" y="304"/>
                    <a:pt x="16" y="512"/>
                  </a:cubicBezTo>
                  <a:cubicBezTo>
                    <a:pt x="32" y="720"/>
                    <a:pt x="184" y="1128"/>
                    <a:pt x="352" y="1328"/>
                  </a:cubicBezTo>
                  <a:cubicBezTo>
                    <a:pt x="520" y="1528"/>
                    <a:pt x="808" y="1648"/>
                    <a:pt x="1024" y="1712"/>
                  </a:cubicBezTo>
                  <a:cubicBezTo>
                    <a:pt x="1240" y="1776"/>
                    <a:pt x="1528" y="1768"/>
                    <a:pt x="1648" y="1712"/>
                  </a:cubicBezTo>
                  <a:cubicBezTo>
                    <a:pt x="1768" y="1656"/>
                    <a:pt x="1792" y="1576"/>
                    <a:pt x="1744" y="1376"/>
                  </a:cubicBezTo>
                  <a:cubicBezTo>
                    <a:pt x="1696" y="1176"/>
                    <a:pt x="1576" y="736"/>
                    <a:pt x="1360" y="512"/>
                  </a:cubicBezTo>
                  <a:cubicBezTo>
                    <a:pt x="1144" y="288"/>
                    <a:pt x="608" y="112"/>
                    <a:pt x="448" y="3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1" name="Freeform 36"/>
            <p:cNvSpPr>
              <a:spLocks/>
            </p:cNvSpPr>
            <p:nvPr/>
          </p:nvSpPr>
          <p:spPr bwMode="auto">
            <a:xfrm>
              <a:off x="1440" y="1056"/>
              <a:ext cx="1440" cy="1536"/>
            </a:xfrm>
            <a:custGeom>
              <a:avLst/>
              <a:gdLst>
                <a:gd name="T0" fmla="*/ 0 w 1440"/>
                <a:gd name="T1" fmla="*/ 0 h 1536"/>
                <a:gd name="T2" fmla="*/ 624 w 1440"/>
                <a:gd name="T3" fmla="*/ 816 h 1536"/>
                <a:gd name="T4" fmla="*/ 1440 w 1440"/>
                <a:gd name="T5" fmla="*/ 1536 h 153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40" h="1536">
                  <a:moveTo>
                    <a:pt x="0" y="0"/>
                  </a:moveTo>
                  <a:cubicBezTo>
                    <a:pt x="192" y="280"/>
                    <a:pt x="384" y="560"/>
                    <a:pt x="624" y="816"/>
                  </a:cubicBezTo>
                  <a:cubicBezTo>
                    <a:pt x="864" y="1072"/>
                    <a:pt x="1304" y="1416"/>
                    <a:pt x="1440" y="153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2" name="Freeform 37"/>
            <p:cNvSpPr>
              <a:spLocks/>
            </p:cNvSpPr>
            <p:nvPr/>
          </p:nvSpPr>
          <p:spPr bwMode="auto">
            <a:xfrm>
              <a:off x="2016" y="1056"/>
              <a:ext cx="864" cy="576"/>
            </a:xfrm>
            <a:custGeom>
              <a:avLst/>
              <a:gdLst>
                <a:gd name="T0" fmla="*/ 0 w 864"/>
                <a:gd name="T1" fmla="*/ 0 h 576"/>
                <a:gd name="T2" fmla="*/ 432 w 864"/>
                <a:gd name="T3" fmla="*/ 384 h 576"/>
                <a:gd name="T4" fmla="*/ 864 w 864"/>
                <a:gd name="T5" fmla="*/ 576 h 5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64" h="576">
                  <a:moveTo>
                    <a:pt x="0" y="0"/>
                  </a:moveTo>
                  <a:cubicBezTo>
                    <a:pt x="144" y="144"/>
                    <a:pt x="288" y="288"/>
                    <a:pt x="432" y="384"/>
                  </a:cubicBezTo>
                  <a:cubicBezTo>
                    <a:pt x="576" y="480"/>
                    <a:pt x="792" y="544"/>
                    <a:pt x="864" y="57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3" name="Freeform 38"/>
            <p:cNvSpPr>
              <a:spLocks/>
            </p:cNvSpPr>
            <p:nvPr/>
          </p:nvSpPr>
          <p:spPr bwMode="auto">
            <a:xfrm>
              <a:off x="2496" y="1056"/>
              <a:ext cx="384" cy="288"/>
            </a:xfrm>
            <a:custGeom>
              <a:avLst/>
              <a:gdLst>
                <a:gd name="T0" fmla="*/ 0 w 384"/>
                <a:gd name="T1" fmla="*/ 0 h 288"/>
                <a:gd name="T2" fmla="*/ 144 w 384"/>
                <a:gd name="T3" fmla="*/ 192 h 288"/>
                <a:gd name="T4" fmla="*/ 384 w 384"/>
                <a:gd name="T5" fmla="*/ 288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4" h="288">
                  <a:moveTo>
                    <a:pt x="0" y="0"/>
                  </a:moveTo>
                  <a:cubicBezTo>
                    <a:pt x="40" y="72"/>
                    <a:pt x="80" y="144"/>
                    <a:pt x="144" y="192"/>
                  </a:cubicBezTo>
                  <a:cubicBezTo>
                    <a:pt x="208" y="240"/>
                    <a:pt x="344" y="272"/>
                    <a:pt x="384" y="28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4" name="Freeform 39"/>
            <p:cNvSpPr>
              <a:spLocks/>
            </p:cNvSpPr>
            <p:nvPr/>
          </p:nvSpPr>
          <p:spPr bwMode="auto">
            <a:xfrm>
              <a:off x="1152" y="2448"/>
              <a:ext cx="344" cy="288"/>
            </a:xfrm>
            <a:custGeom>
              <a:avLst/>
              <a:gdLst>
                <a:gd name="T0" fmla="*/ 0 w 344"/>
                <a:gd name="T1" fmla="*/ 0 h 288"/>
                <a:gd name="T2" fmla="*/ 288 w 344"/>
                <a:gd name="T3" fmla="*/ 144 h 288"/>
                <a:gd name="T4" fmla="*/ 336 w 344"/>
                <a:gd name="T5" fmla="*/ 288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4" h="288">
                  <a:moveTo>
                    <a:pt x="0" y="0"/>
                  </a:moveTo>
                  <a:cubicBezTo>
                    <a:pt x="116" y="48"/>
                    <a:pt x="232" y="96"/>
                    <a:pt x="288" y="144"/>
                  </a:cubicBezTo>
                  <a:cubicBezTo>
                    <a:pt x="344" y="192"/>
                    <a:pt x="328" y="264"/>
                    <a:pt x="336" y="28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5" name="Freeform 40"/>
            <p:cNvSpPr>
              <a:spLocks/>
            </p:cNvSpPr>
            <p:nvPr/>
          </p:nvSpPr>
          <p:spPr bwMode="auto">
            <a:xfrm>
              <a:off x="1152" y="1536"/>
              <a:ext cx="912" cy="1248"/>
            </a:xfrm>
            <a:custGeom>
              <a:avLst/>
              <a:gdLst>
                <a:gd name="T0" fmla="*/ 0 w 912"/>
                <a:gd name="T1" fmla="*/ 0 h 1248"/>
                <a:gd name="T2" fmla="*/ 672 w 912"/>
                <a:gd name="T3" fmla="*/ 336 h 1248"/>
                <a:gd name="T4" fmla="*/ 864 w 912"/>
                <a:gd name="T5" fmla="*/ 720 h 1248"/>
                <a:gd name="T6" fmla="*/ 912 w 912"/>
                <a:gd name="T7" fmla="*/ 1248 h 124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12" h="1248">
                  <a:moveTo>
                    <a:pt x="0" y="0"/>
                  </a:moveTo>
                  <a:cubicBezTo>
                    <a:pt x="264" y="108"/>
                    <a:pt x="528" y="216"/>
                    <a:pt x="672" y="336"/>
                  </a:cubicBezTo>
                  <a:cubicBezTo>
                    <a:pt x="816" y="456"/>
                    <a:pt x="824" y="568"/>
                    <a:pt x="864" y="720"/>
                  </a:cubicBezTo>
                  <a:cubicBezTo>
                    <a:pt x="904" y="872"/>
                    <a:pt x="908" y="1060"/>
                    <a:pt x="912" y="124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/>
              <a:t>پایگاه تخصصی تحلیل آماری و داده پردازی </a:t>
            </a:r>
            <a:r>
              <a:rPr lang="en-US" smtClean="0"/>
              <a:t>www.Tahlil-Amari.com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fa-IR" smtClean="0"/>
              <a:t>مقدمه</a:t>
            </a:r>
            <a:endParaRPr 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/>
            <a:r>
              <a:rPr lang="ar-SA" b="1" smtClean="0">
                <a:cs typeface="B Roya" pitchFamily="2" charset="-78"/>
              </a:rPr>
              <a:t>تکنیک یا اولویت بندی بر اساس شباهت به راه حل ایده آل، که نخستین بار بوسیله ونگ و یون در سال 1981 معرفی شد، یکی از روش های تصمیم گیری چند معیاره مانند</a:t>
            </a:r>
            <a:r>
              <a:rPr lang="en-US" b="1" smtClean="0">
                <a:cs typeface="B Roya" pitchFamily="2" charset="-78"/>
              </a:rPr>
              <a:t> AHP </a:t>
            </a:r>
            <a:r>
              <a:rPr lang="ar-SA" b="1" smtClean="0">
                <a:cs typeface="B Roya" pitchFamily="2" charset="-78"/>
              </a:rPr>
              <a:t>است. از این تکنیک می توان برای رتبه بندی و مقایسه گزینه های مختلف و انتخاب بهترین گزینه و تعیین فواصل بین گزینه ها و گروه بندی آنها استفاده نمود</a:t>
            </a:r>
            <a:r>
              <a:rPr lang="en-US" b="1" smtClean="0">
                <a:cs typeface="B Roya" pitchFamily="2" charset="-78"/>
              </a:rPr>
              <a:t>. </a:t>
            </a:r>
            <a:br>
              <a:rPr lang="en-US" b="1" smtClean="0">
                <a:cs typeface="B Roya" pitchFamily="2" charset="-78"/>
              </a:rPr>
            </a:br>
            <a:endParaRPr lang="en-US" b="1" smtClean="0">
              <a:cs typeface="B Roy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30"/>
          <p:cNvGrpSpPr>
            <a:grpSpLocks/>
          </p:cNvGrpSpPr>
          <p:nvPr/>
        </p:nvGrpSpPr>
        <p:grpSpPr bwMode="auto">
          <a:xfrm>
            <a:off x="381000" y="990600"/>
            <a:ext cx="6858000" cy="5518150"/>
            <a:chOff x="240" y="624"/>
            <a:chExt cx="4320" cy="3476"/>
          </a:xfrm>
        </p:grpSpPr>
        <p:sp>
          <p:nvSpPr>
            <p:cNvPr id="5123" name="Line 5"/>
            <p:cNvSpPr>
              <a:spLocks noChangeShapeType="1"/>
            </p:cNvSpPr>
            <p:nvPr/>
          </p:nvSpPr>
          <p:spPr bwMode="auto">
            <a:xfrm flipV="1">
              <a:off x="912" y="624"/>
              <a:ext cx="0" cy="28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4" name="Line 6"/>
            <p:cNvSpPr>
              <a:spLocks noChangeShapeType="1"/>
            </p:cNvSpPr>
            <p:nvPr/>
          </p:nvSpPr>
          <p:spPr bwMode="auto">
            <a:xfrm>
              <a:off x="912" y="3456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5" name="Text Box 7"/>
            <p:cNvSpPr txBox="1">
              <a:spLocks noChangeArrowheads="1"/>
            </p:cNvSpPr>
            <p:nvPr/>
          </p:nvSpPr>
          <p:spPr bwMode="auto">
            <a:xfrm>
              <a:off x="480" y="624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C1</a:t>
              </a:r>
            </a:p>
          </p:txBody>
        </p:sp>
        <p:sp>
          <p:nvSpPr>
            <p:cNvPr id="5126" name="Text Box 8"/>
            <p:cNvSpPr txBox="1">
              <a:spLocks noChangeArrowheads="1"/>
            </p:cNvSpPr>
            <p:nvPr/>
          </p:nvSpPr>
          <p:spPr bwMode="auto">
            <a:xfrm>
              <a:off x="3216" y="3504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C2</a:t>
              </a:r>
            </a:p>
          </p:txBody>
        </p:sp>
        <p:sp>
          <p:nvSpPr>
            <p:cNvPr id="5127" name="Oval 9"/>
            <p:cNvSpPr>
              <a:spLocks noChangeArrowheads="1"/>
            </p:cNvSpPr>
            <p:nvPr/>
          </p:nvSpPr>
          <p:spPr bwMode="auto">
            <a:xfrm>
              <a:off x="1200" y="1008"/>
              <a:ext cx="48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8" name="Oval 10"/>
            <p:cNvSpPr>
              <a:spLocks noChangeArrowheads="1"/>
            </p:cNvSpPr>
            <p:nvPr/>
          </p:nvSpPr>
          <p:spPr bwMode="auto">
            <a:xfrm>
              <a:off x="1152" y="1776"/>
              <a:ext cx="48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" name="Oval 11"/>
            <p:cNvSpPr>
              <a:spLocks noChangeArrowheads="1"/>
            </p:cNvSpPr>
            <p:nvPr/>
          </p:nvSpPr>
          <p:spPr bwMode="auto">
            <a:xfrm>
              <a:off x="2016" y="2592"/>
              <a:ext cx="48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0" name="Oval 12"/>
            <p:cNvSpPr>
              <a:spLocks noChangeArrowheads="1"/>
            </p:cNvSpPr>
            <p:nvPr/>
          </p:nvSpPr>
          <p:spPr bwMode="auto">
            <a:xfrm>
              <a:off x="1680" y="2352"/>
              <a:ext cx="48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1" name="Oval 13"/>
            <p:cNvSpPr>
              <a:spLocks noChangeArrowheads="1"/>
            </p:cNvSpPr>
            <p:nvPr/>
          </p:nvSpPr>
          <p:spPr bwMode="auto">
            <a:xfrm>
              <a:off x="2832" y="2688"/>
              <a:ext cx="48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2" name="Line 15"/>
            <p:cNvSpPr>
              <a:spLocks noChangeShapeType="1"/>
            </p:cNvSpPr>
            <p:nvPr/>
          </p:nvSpPr>
          <p:spPr bwMode="auto">
            <a:xfrm>
              <a:off x="816" y="1056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3" name="Line 16"/>
            <p:cNvSpPr>
              <a:spLocks noChangeShapeType="1"/>
            </p:cNvSpPr>
            <p:nvPr/>
          </p:nvSpPr>
          <p:spPr bwMode="auto">
            <a:xfrm flipV="1">
              <a:off x="2880" y="864"/>
              <a:ext cx="0" cy="28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Oval 17"/>
            <p:cNvSpPr>
              <a:spLocks noChangeArrowheads="1"/>
            </p:cNvSpPr>
            <p:nvPr/>
          </p:nvSpPr>
          <p:spPr bwMode="auto">
            <a:xfrm>
              <a:off x="2859" y="1005"/>
              <a:ext cx="48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5" name="Line 18"/>
            <p:cNvSpPr>
              <a:spLocks noChangeShapeType="1"/>
            </p:cNvSpPr>
            <p:nvPr/>
          </p:nvSpPr>
          <p:spPr bwMode="auto">
            <a:xfrm flipH="1">
              <a:off x="720" y="2736"/>
              <a:ext cx="24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6" name="Line 19"/>
            <p:cNvSpPr>
              <a:spLocks noChangeShapeType="1"/>
            </p:cNvSpPr>
            <p:nvPr/>
          </p:nvSpPr>
          <p:spPr bwMode="auto">
            <a:xfrm>
              <a:off x="1152" y="864"/>
              <a:ext cx="0" cy="29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Oval 20"/>
            <p:cNvSpPr>
              <a:spLocks noChangeArrowheads="1"/>
            </p:cNvSpPr>
            <p:nvPr/>
          </p:nvSpPr>
          <p:spPr bwMode="auto">
            <a:xfrm>
              <a:off x="1125" y="2688"/>
              <a:ext cx="48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8" name="Oval 21"/>
            <p:cNvSpPr>
              <a:spLocks noChangeArrowheads="1"/>
            </p:cNvSpPr>
            <p:nvPr/>
          </p:nvSpPr>
          <p:spPr bwMode="auto">
            <a:xfrm>
              <a:off x="1440" y="1536"/>
              <a:ext cx="48" cy="9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9" name="Line 22"/>
            <p:cNvSpPr>
              <a:spLocks noChangeShapeType="1"/>
            </p:cNvSpPr>
            <p:nvPr/>
          </p:nvSpPr>
          <p:spPr bwMode="auto">
            <a:xfrm flipV="1">
              <a:off x="1488" y="1056"/>
              <a:ext cx="139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Line 23"/>
            <p:cNvSpPr>
              <a:spLocks noChangeShapeType="1"/>
            </p:cNvSpPr>
            <p:nvPr/>
          </p:nvSpPr>
          <p:spPr bwMode="auto">
            <a:xfrm flipH="1">
              <a:off x="1152" y="1584"/>
              <a:ext cx="288" cy="1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Text Box 24"/>
            <p:cNvSpPr txBox="1">
              <a:spLocks noChangeArrowheads="1"/>
            </p:cNvSpPr>
            <p:nvPr/>
          </p:nvSpPr>
          <p:spPr bwMode="auto">
            <a:xfrm>
              <a:off x="1296" y="1344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A1</a:t>
              </a:r>
            </a:p>
          </p:txBody>
        </p:sp>
        <p:sp>
          <p:nvSpPr>
            <p:cNvPr id="5142" name="Text Box 25"/>
            <p:cNvSpPr txBox="1">
              <a:spLocks noChangeArrowheads="1"/>
            </p:cNvSpPr>
            <p:nvPr/>
          </p:nvSpPr>
          <p:spPr bwMode="auto">
            <a:xfrm>
              <a:off x="1872" y="1176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5143" name="Text Box 26"/>
            <p:cNvSpPr txBox="1">
              <a:spLocks noChangeArrowheads="1"/>
            </p:cNvSpPr>
            <p:nvPr/>
          </p:nvSpPr>
          <p:spPr bwMode="auto">
            <a:xfrm>
              <a:off x="3504" y="912"/>
              <a:ext cx="105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Positive Ideal Solution</a:t>
              </a:r>
            </a:p>
          </p:txBody>
        </p:sp>
        <p:sp>
          <p:nvSpPr>
            <p:cNvPr id="5144" name="Line 27"/>
            <p:cNvSpPr>
              <a:spLocks noChangeShapeType="1"/>
            </p:cNvSpPr>
            <p:nvPr/>
          </p:nvSpPr>
          <p:spPr bwMode="auto">
            <a:xfrm flipH="1">
              <a:off x="2976" y="912"/>
              <a:ext cx="43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5" name="Text Box 28"/>
            <p:cNvSpPr txBox="1">
              <a:spLocks noChangeArrowheads="1"/>
            </p:cNvSpPr>
            <p:nvPr/>
          </p:nvSpPr>
          <p:spPr bwMode="auto">
            <a:xfrm>
              <a:off x="240" y="3696"/>
              <a:ext cx="144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Negative Ideal Solution</a:t>
              </a:r>
            </a:p>
          </p:txBody>
        </p:sp>
        <p:sp>
          <p:nvSpPr>
            <p:cNvPr id="5146" name="Line 29"/>
            <p:cNvSpPr>
              <a:spLocks noChangeShapeType="1"/>
            </p:cNvSpPr>
            <p:nvPr/>
          </p:nvSpPr>
          <p:spPr bwMode="auto">
            <a:xfrm flipV="1">
              <a:off x="336" y="2832"/>
              <a:ext cx="72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/>
              <a:t>پایگاه تخصصی تحلیل آماری و داده پردازی </a:t>
            </a:r>
            <a:r>
              <a:rPr lang="en-US" smtClean="0"/>
              <a:t>www.Tahlil-Amari.com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fa-IR" smtClean="0"/>
              <a:t>مراحل </a:t>
            </a:r>
            <a:r>
              <a:rPr lang="en-US" smtClean="0"/>
              <a:t>TOPSIS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algn="r" rt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a-IR" sz="1800" dirty="0" smtClean="0"/>
              <a:t>1</a:t>
            </a:r>
            <a:r>
              <a:rPr lang="fa-IR" sz="2400" dirty="0" smtClean="0">
                <a:cs typeface="B Mitra" pitchFamily="2" charset="-78"/>
              </a:rPr>
              <a:t>- كمّي كردن و بي</a:t>
            </a:r>
            <a:r>
              <a:rPr lang="fa-IR" sz="2400" dirty="0" smtClean="0"/>
              <a:t>‌</a:t>
            </a:r>
            <a:r>
              <a:rPr lang="fa-IR" sz="2400" dirty="0" smtClean="0">
                <a:cs typeface="B Mitra" pitchFamily="2" charset="-78"/>
              </a:rPr>
              <a:t>مقياس سازي ماتريس تصميم </a:t>
            </a:r>
            <a:r>
              <a:rPr lang="en-US" sz="2400" dirty="0" smtClean="0">
                <a:cs typeface="B Mitra" pitchFamily="2" charset="-78"/>
              </a:rPr>
              <a:t>(N)</a:t>
            </a:r>
            <a:r>
              <a:rPr lang="fa-IR" sz="2400" dirty="0" smtClean="0">
                <a:cs typeface="B Mitra" pitchFamily="2" charset="-78"/>
              </a:rPr>
              <a:t> : براي بي</a:t>
            </a:r>
            <a:r>
              <a:rPr lang="fa-IR" sz="2400" dirty="0" smtClean="0"/>
              <a:t>‌</a:t>
            </a:r>
            <a:r>
              <a:rPr lang="fa-IR" sz="2400" dirty="0" smtClean="0">
                <a:cs typeface="B Mitra" pitchFamily="2" charset="-78"/>
              </a:rPr>
              <a:t>مقياس</a:t>
            </a:r>
            <a:r>
              <a:rPr lang="fa-IR" sz="2400" dirty="0" smtClean="0"/>
              <a:t>‌</a:t>
            </a:r>
            <a:r>
              <a:rPr lang="fa-IR" sz="2400" dirty="0" smtClean="0">
                <a:cs typeface="B Mitra" pitchFamily="2" charset="-78"/>
              </a:rPr>
              <a:t>سازي، از بي</a:t>
            </a:r>
            <a:r>
              <a:rPr lang="fa-IR" sz="2400" dirty="0" smtClean="0"/>
              <a:t>‌</a:t>
            </a:r>
            <a:r>
              <a:rPr lang="fa-IR" sz="2400" dirty="0" smtClean="0">
                <a:cs typeface="B Mitra" pitchFamily="2" charset="-78"/>
              </a:rPr>
              <a:t>مقياس</a:t>
            </a:r>
            <a:r>
              <a:rPr lang="fa-IR" sz="2400" dirty="0" smtClean="0"/>
              <a:t>‌</a:t>
            </a:r>
            <a:r>
              <a:rPr lang="fa-IR" sz="2400" dirty="0" smtClean="0">
                <a:cs typeface="B Mitra" pitchFamily="2" charset="-78"/>
              </a:rPr>
              <a:t>سازي نورم استفاده مي</a:t>
            </a:r>
            <a:r>
              <a:rPr lang="fa-IR" sz="2400" dirty="0" smtClean="0"/>
              <a:t>‌</a:t>
            </a:r>
            <a:r>
              <a:rPr lang="fa-IR" sz="2400" dirty="0" smtClean="0">
                <a:cs typeface="B Mitra" pitchFamily="2" charset="-78"/>
              </a:rPr>
              <a:t>شود. </a:t>
            </a:r>
          </a:p>
          <a:p>
            <a:pPr marL="533400" indent="-533400" algn="r" rtl="1" eaLnBrk="1" hangingPunct="1">
              <a:lnSpc>
                <a:spcPct val="80000"/>
              </a:lnSpc>
              <a:buFont typeface="Wingdings" pitchFamily="2" charset="2"/>
              <a:buNone/>
            </a:pPr>
            <a:endParaRPr lang="fa-IR" sz="2400" dirty="0" smtClean="0">
              <a:cs typeface="B Mitra" pitchFamily="2" charset="-78"/>
            </a:endParaRPr>
          </a:p>
          <a:p>
            <a:pPr marL="533400" indent="-533400" algn="r" rtl="1" eaLnBrk="1" hangingPunct="1">
              <a:lnSpc>
                <a:spcPct val="80000"/>
              </a:lnSpc>
              <a:buFont typeface="Wingdings" pitchFamily="2" charset="2"/>
              <a:buNone/>
            </a:pPr>
            <a:endParaRPr lang="fa-IR" sz="2400" dirty="0" smtClean="0">
              <a:cs typeface="B Mitra" pitchFamily="2" charset="-78"/>
            </a:endParaRPr>
          </a:p>
          <a:p>
            <a:pPr marL="533400" indent="-533400" algn="r" rt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a-IR" sz="2400" dirty="0" smtClean="0">
                <a:cs typeface="B Mitra" pitchFamily="2" charset="-78"/>
              </a:rPr>
              <a:t>2- به دست آوردن ماتريس بي</a:t>
            </a:r>
            <a:r>
              <a:rPr lang="fa-IR" sz="2400" dirty="0" smtClean="0"/>
              <a:t>‌</a:t>
            </a:r>
            <a:r>
              <a:rPr lang="fa-IR" sz="2400" dirty="0" smtClean="0">
                <a:cs typeface="B Mitra" pitchFamily="2" charset="-78"/>
              </a:rPr>
              <a:t>مقياس موزون </a:t>
            </a:r>
            <a:r>
              <a:rPr lang="en-US" sz="2400" dirty="0" smtClean="0">
                <a:cs typeface="B Mitra" pitchFamily="2" charset="-78"/>
              </a:rPr>
              <a:t>(V)</a:t>
            </a:r>
            <a:r>
              <a:rPr lang="fa-IR" sz="2400" dirty="0" smtClean="0">
                <a:cs typeface="B Mitra" pitchFamily="2" charset="-78"/>
              </a:rPr>
              <a:t> : ماتريس بي</a:t>
            </a:r>
            <a:r>
              <a:rPr lang="fa-IR" sz="2400" dirty="0" smtClean="0"/>
              <a:t>‌</a:t>
            </a:r>
            <a:r>
              <a:rPr lang="fa-IR" sz="2400" dirty="0" smtClean="0">
                <a:cs typeface="B Mitra" pitchFamily="2" charset="-78"/>
              </a:rPr>
              <a:t>مقياس شده </a:t>
            </a:r>
            <a:r>
              <a:rPr lang="en-US" sz="2400" dirty="0" smtClean="0">
                <a:cs typeface="B Mitra" pitchFamily="2" charset="-78"/>
              </a:rPr>
              <a:t>(N)</a:t>
            </a:r>
            <a:r>
              <a:rPr lang="fa-IR" sz="2400" dirty="0" smtClean="0">
                <a:cs typeface="B Mitra" pitchFamily="2" charset="-78"/>
              </a:rPr>
              <a:t> را در ماتريس قطري وزن</a:t>
            </a:r>
            <a:r>
              <a:rPr lang="fa-IR" sz="2400" dirty="0" smtClean="0"/>
              <a:t>‌</a:t>
            </a:r>
            <a:r>
              <a:rPr lang="fa-IR" sz="2400" dirty="0" smtClean="0">
                <a:cs typeface="B Mitra" pitchFamily="2" charset="-78"/>
              </a:rPr>
              <a:t>ها  ضرب مي</a:t>
            </a:r>
            <a:r>
              <a:rPr lang="fa-IR" sz="2400" dirty="0" smtClean="0"/>
              <a:t>‌</a:t>
            </a:r>
            <a:r>
              <a:rPr lang="fa-IR" sz="2400" dirty="0" smtClean="0">
                <a:cs typeface="B Mitra" pitchFamily="2" charset="-78"/>
              </a:rPr>
              <a:t>كنيم</a:t>
            </a:r>
          </a:p>
          <a:p>
            <a:pPr marL="533400" indent="-533400" algn="r" rtl="1" eaLnBrk="1" hangingPunct="1">
              <a:lnSpc>
                <a:spcPct val="80000"/>
              </a:lnSpc>
              <a:buFont typeface="Wingdings" pitchFamily="2" charset="2"/>
              <a:buNone/>
            </a:pPr>
            <a:endParaRPr lang="fa-IR" sz="2400" dirty="0" smtClean="0">
              <a:cs typeface="B Mitra" pitchFamily="2" charset="-78"/>
            </a:endParaRP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149" name="Object 4"/>
          <p:cNvGraphicFramePr>
            <a:graphicFrameLocks noChangeAspect="1"/>
          </p:cNvGraphicFramePr>
          <p:nvPr/>
        </p:nvGraphicFramePr>
        <p:xfrm>
          <a:off x="2133600" y="2895600"/>
          <a:ext cx="1600200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3" imgW="812447" imgH="228501" progId="Equation.3">
                  <p:embed/>
                </p:oleObj>
              </mc:Choice>
              <mc:Fallback>
                <p:oleObj name="Equation" r:id="rId3" imgW="812447" imgH="228501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895600"/>
                        <a:ext cx="1600200" cy="452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0" y="228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2" name="Rectangle 9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4" name="Rectangle 12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fa-IR" smtClean="0"/>
              <a:t>مراحل </a:t>
            </a:r>
            <a:r>
              <a:rPr lang="en-US" smtClean="0"/>
              <a:t>TOPSIS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algn="r" rtl="1" eaLnBrk="1" hangingPunct="1">
              <a:lnSpc>
                <a:spcPct val="80000"/>
              </a:lnSpc>
              <a:buFont typeface="Wingdings" pitchFamily="2" charset="2"/>
              <a:buNone/>
            </a:pPr>
            <a:endParaRPr lang="fa-IR" sz="1400" smtClean="0"/>
          </a:p>
          <a:p>
            <a:pPr marL="533400" indent="-533400" algn="r" rt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a-IR" sz="2000" smtClean="0">
                <a:cs typeface="B Mitra" pitchFamily="2" charset="-78"/>
              </a:rPr>
              <a:t>3 تعيين راه</a:t>
            </a:r>
            <a:r>
              <a:rPr lang="fa-IR" sz="2000" smtClean="0"/>
              <a:t>‌</a:t>
            </a:r>
            <a:r>
              <a:rPr lang="fa-IR" sz="2000" smtClean="0">
                <a:cs typeface="B Mitra" pitchFamily="2" charset="-78"/>
              </a:rPr>
              <a:t>حل ايده</a:t>
            </a:r>
            <a:r>
              <a:rPr lang="fa-IR" sz="2000" smtClean="0"/>
              <a:t>‌</a:t>
            </a:r>
            <a:r>
              <a:rPr lang="fa-IR" sz="2000" smtClean="0">
                <a:cs typeface="B Mitra" pitchFamily="2" charset="-78"/>
              </a:rPr>
              <a:t>آل مثبت و راه</a:t>
            </a:r>
            <a:r>
              <a:rPr lang="fa-IR" sz="2000" smtClean="0"/>
              <a:t>‌</a:t>
            </a:r>
            <a:r>
              <a:rPr lang="fa-IR" sz="2000" smtClean="0">
                <a:cs typeface="B Mitra" pitchFamily="2" charset="-78"/>
              </a:rPr>
              <a:t>حل ايده</a:t>
            </a:r>
            <a:r>
              <a:rPr lang="fa-IR" sz="2000" smtClean="0"/>
              <a:t>‌</a:t>
            </a:r>
            <a:r>
              <a:rPr lang="fa-IR" sz="2000" smtClean="0">
                <a:cs typeface="B Mitra" pitchFamily="2" charset="-78"/>
              </a:rPr>
              <a:t>آل منفي: راه</a:t>
            </a:r>
            <a:r>
              <a:rPr lang="fa-IR" sz="2000" smtClean="0"/>
              <a:t>‌</a:t>
            </a:r>
            <a:r>
              <a:rPr lang="fa-IR" sz="2000" smtClean="0">
                <a:cs typeface="B Mitra" pitchFamily="2" charset="-78"/>
              </a:rPr>
              <a:t>حل ايده</a:t>
            </a:r>
            <a:r>
              <a:rPr lang="fa-IR" sz="2000" smtClean="0"/>
              <a:t>‌</a:t>
            </a:r>
            <a:r>
              <a:rPr lang="fa-IR" sz="2000" smtClean="0">
                <a:cs typeface="B Mitra" pitchFamily="2" charset="-78"/>
              </a:rPr>
              <a:t>آل مثبت و ايده</a:t>
            </a:r>
            <a:r>
              <a:rPr lang="fa-IR" sz="2000" smtClean="0"/>
              <a:t>‌</a:t>
            </a:r>
            <a:r>
              <a:rPr lang="fa-IR" sz="2000" smtClean="0">
                <a:cs typeface="B Mitra" pitchFamily="2" charset="-78"/>
              </a:rPr>
              <a:t>آل منفي، به صورت زير تعريف مي</a:t>
            </a:r>
            <a:r>
              <a:rPr lang="fa-IR" sz="2000" smtClean="0"/>
              <a:t>‌</a:t>
            </a:r>
            <a:r>
              <a:rPr lang="fa-IR" sz="2000" smtClean="0">
                <a:cs typeface="B Mitra" pitchFamily="2" charset="-78"/>
              </a:rPr>
              <a:t>شوند: </a:t>
            </a:r>
          </a:p>
          <a:p>
            <a:pPr marL="533400" indent="-533400" algn="r" rtl="1" eaLnBrk="1" hangingPunct="1">
              <a:lnSpc>
                <a:spcPct val="80000"/>
              </a:lnSpc>
            </a:pPr>
            <a:r>
              <a:rPr lang="fa-IR" sz="2000" smtClean="0">
                <a:cs typeface="B Mitra" pitchFamily="2" charset="-78"/>
              </a:rPr>
              <a:t>[بردار بهترين مقادير هر شاخص ماتريس </a:t>
            </a:r>
            <a:r>
              <a:rPr lang="en-US" sz="2000" smtClean="0">
                <a:cs typeface="B Mitra" pitchFamily="2" charset="-78"/>
              </a:rPr>
              <a:t>V</a:t>
            </a:r>
            <a:r>
              <a:rPr lang="fa-IR" sz="2000" smtClean="0">
                <a:cs typeface="B Mitra" pitchFamily="2" charset="-78"/>
              </a:rPr>
              <a:t>]= راه</a:t>
            </a:r>
            <a:r>
              <a:rPr lang="fa-IR" sz="2000" smtClean="0"/>
              <a:t>‌</a:t>
            </a:r>
            <a:r>
              <a:rPr lang="fa-IR" sz="2000" smtClean="0">
                <a:cs typeface="B Mitra" pitchFamily="2" charset="-78"/>
              </a:rPr>
              <a:t>حل ايده</a:t>
            </a:r>
            <a:r>
              <a:rPr lang="fa-IR" sz="2000" smtClean="0"/>
              <a:t>‌</a:t>
            </a:r>
            <a:r>
              <a:rPr lang="fa-IR" sz="2000" smtClean="0">
                <a:cs typeface="B Mitra" pitchFamily="2" charset="-78"/>
              </a:rPr>
              <a:t>آل مثبت : </a:t>
            </a:r>
          </a:p>
          <a:p>
            <a:pPr marL="533400" indent="-533400" algn="r" rtl="1" eaLnBrk="1" hangingPunct="1">
              <a:lnSpc>
                <a:spcPct val="80000"/>
              </a:lnSpc>
            </a:pPr>
            <a:endParaRPr lang="fa-IR" sz="2000" smtClean="0">
              <a:cs typeface="B Mitra" pitchFamily="2" charset="-78"/>
            </a:endParaRPr>
          </a:p>
          <a:p>
            <a:pPr marL="533400" indent="-533400" algn="r" rtl="1" eaLnBrk="1" hangingPunct="1">
              <a:lnSpc>
                <a:spcPct val="80000"/>
              </a:lnSpc>
            </a:pPr>
            <a:r>
              <a:rPr lang="fa-IR" sz="2000" smtClean="0">
                <a:cs typeface="B Mitra" pitchFamily="2" charset="-78"/>
              </a:rPr>
              <a:t>[بردار بدترين مقادير هر شاخص ماتريس </a:t>
            </a:r>
            <a:r>
              <a:rPr lang="en-US" sz="2000" smtClean="0">
                <a:cs typeface="B Mitra" pitchFamily="2" charset="-78"/>
              </a:rPr>
              <a:t>V</a:t>
            </a:r>
            <a:r>
              <a:rPr lang="fa-IR" sz="2000" smtClean="0">
                <a:cs typeface="B Mitra" pitchFamily="2" charset="-78"/>
              </a:rPr>
              <a:t>] = راه</a:t>
            </a:r>
            <a:r>
              <a:rPr lang="fa-IR" sz="2000" smtClean="0"/>
              <a:t>‌</a:t>
            </a:r>
            <a:r>
              <a:rPr lang="fa-IR" sz="2000" smtClean="0">
                <a:cs typeface="B Mitra" pitchFamily="2" charset="-78"/>
              </a:rPr>
              <a:t>حل ايده</a:t>
            </a:r>
            <a:r>
              <a:rPr lang="fa-IR" sz="2000" smtClean="0"/>
              <a:t>‌</a:t>
            </a:r>
            <a:r>
              <a:rPr lang="fa-IR" sz="2000" smtClean="0">
                <a:cs typeface="B Mitra" pitchFamily="2" charset="-78"/>
              </a:rPr>
              <a:t>آل منفي:  </a:t>
            </a:r>
          </a:p>
          <a:p>
            <a:pPr marL="533400" indent="-533400" algn="r" rtl="1" eaLnBrk="1" hangingPunct="1">
              <a:lnSpc>
                <a:spcPct val="80000"/>
              </a:lnSpc>
            </a:pPr>
            <a:endParaRPr lang="fa-IR" sz="2000" smtClean="0">
              <a:cs typeface="B Mitra" pitchFamily="2" charset="-78"/>
            </a:endParaRPr>
          </a:p>
          <a:p>
            <a:pPr marL="533400" indent="-533400" algn="r" rtl="1" eaLnBrk="1" hangingPunct="1">
              <a:lnSpc>
                <a:spcPct val="80000"/>
              </a:lnSpc>
            </a:pPr>
            <a:r>
              <a:rPr lang="fa-IR" sz="2000" smtClean="0">
                <a:cs typeface="B Mitra" pitchFamily="2" charset="-78"/>
              </a:rPr>
              <a:t>«بهترين مقدار» براي شاخص</a:t>
            </a:r>
            <a:r>
              <a:rPr lang="fa-IR" sz="2000" smtClean="0"/>
              <a:t>‌</a:t>
            </a:r>
            <a:r>
              <a:rPr lang="fa-IR" sz="2000" smtClean="0">
                <a:cs typeface="B Mitra" pitchFamily="2" charset="-78"/>
              </a:rPr>
              <a:t>هاي مثبت، بزرگ</a:t>
            </a:r>
            <a:r>
              <a:rPr lang="fa-IR" sz="2000" smtClean="0"/>
              <a:t>‌</a:t>
            </a:r>
            <a:r>
              <a:rPr lang="fa-IR" sz="2000" smtClean="0">
                <a:cs typeface="B Mitra" pitchFamily="2" charset="-78"/>
              </a:rPr>
              <a:t>ترين مقدار تخصیص یافته به آن شاخص به ازای گزینه های مختلف در ماتریس بی مقیاس موزون است و براي شاخص</a:t>
            </a:r>
            <a:r>
              <a:rPr lang="fa-IR" sz="2000" smtClean="0"/>
              <a:t>‌</a:t>
            </a:r>
            <a:r>
              <a:rPr lang="fa-IR" sz="2000" smtClean="0">
                <a:cs typeface="B Mitra" pitchFamily="2" charset="-78"/>
              </a:rPr>
              <a:t>هاي منفي، كوچك</a:t>
            </a:r>
            <a:r>
              <a:rPr lang="fa-IR" sz="2000" smtClean="0"/>
              <a:t>‌</a:t>
            </a:r>
            <a:r>
              <a:rPr lang="fa-IR" sz="2000" smtClean="0">
                <a:cs typeface="B Mitra" pitchFamily="2" charset="-78"/>
              </a:rPr>
              <a:t>ترين مقدار تخصیص  یافته است.  به هنگام تعیین راه حل ابده آل منفی  این رابطه برعکس می شود. 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3" name="Rectangle 6"/>
          <p:cNvSpPr>
            <a:spLocks noChangeArrowheads="1"/>
          </p:cNvSpPr>
          <p:nvPr/>
        </p:nvSpPr>
        <p:spPr bwMode="auto">
          <a:xfrm>
            <a:off x="0" y="228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4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7175" name="Object 8"/>
          <p:cNvGraphicFramePr>
            <a:graphicFrameLocks noChangeAspect="1"/>
          </p:cNvGraphicFramePr>
          <p:nvPr/>
        </p:nvGraphicFramePr>
        <p:xfrm>
          <a:off x="2590800" y="3124200"/>
          <a:ext cx="561975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Equation" r:id="rId3" imgW="330057" imgH="253890" progId="Equation.3">
                  <p:embed/>
                </p:oleObj>
              </mc:Choice>
              <mc:Fallback>
                <p:oleObj name="Equation" r:id="rId3" imgW="330057" imgH="25389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124200"/>
                        <a:ext cx="561975" cy="433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6" name="Rectangle 9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7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7178" name="Object 11"/>
          <p:cNvGraphicFramePr>
            <a:graphicFrameLocks noChangeAspect="1"/>
          </p:cNvGraphicFramePr>
          <p:nvPr/>
        </p:nvGraphicFramePr>
        <p:xfrm>
          <a:off x="2667000" y="3733800"/>
          <a:ext cx="485775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Equation" r:id="rId5" imgW="330057" imgH="253890" progId="Equation.3">
                  <p:embed/>
                </p:oleObj>
              </mc:Choice>
              <mc:Fallback>
                <p:oleObj name="Equation" r:id="rId5" imgW="330057" imgH="25389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733800"/>
                        <a:ext cx="485775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9" name="Rectangle 12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/>
              <a:t>پایگاه تخصصی تحلیل آماری و داده پردازی </a:t>
            </a:r>
            <a:r>
              <a:rPr lang="en-US" smtClean="0"/>
              <a:t>www.Tahlil-Amari.com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fa-IR" smtClean="0"/>
              <a:t>مراحل </a:t>
            </a:r>
            <a:r>
              <a:rPr lang="en-US" smtClean="0"/>
              <a:t>TOPSIS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algn="r" rtl="1" eaLnBrk="1" hangingPunct="1">
              <a:buFont typeface="Wingdings" pitchFamily="2" charset="2"/>
              <a:buNone/>
            </a:pPr>
            <a:r>
              <a:rPr lang="fa-IR" smtClean="0">
                <a:cs typeface="B Mitra" pitchFamily="2" charset="-78"/>
              </a:rPr>
              <a:t>4- به دست آوردن ميزان فاصله</a:t>
            </a:r>
            <a:r>
              <a:rPr lang="fa-IR" smtClean="0"/>
              <a:t>‌</a:t>
            </a:r>
            <a:r>
              <a:rPr lang="fa-IR" smtClean="0">
                <a:cs typeface="B Mitra" pitchFamily="2" charset="-78"/>
              </a:rPr>
              <a:t>ي هرگزينه تا ايده</a:t>
            </a:r>
            <a:r>
              <a:rPr lang="fa-IR" smtClean="0"/>
              <a:t>‌</a:t>
            </a:r>
            <a:r>
              <a:rPr lang="fa-IR" smtClean="0">
                <a:cs typeface="B Mitra" pitchFamily="2" charset="-78"/>
              </a:rPr>
              <a:t>آل</a:t>
            </a:r>
            <a:r>
              <a:rPr lang="fa-IR" smtClean="0"/>
              <a:t>‌</a:t>
            </a:r>
            <a:r>
              <a:rPr lang="fa-IR" smtClean="0">
                <a:cs typeface="B Mitra" pitchFamily="2" charset="-78"/>
              </a:rPr>
              <a:t>هاي مثبت و منفي: </a:t>
            </a:r>
          </a:p>
          <a:p>
            <a:pPr marL="533400" indent="-533400" algn="r" rtl="1" eaLnBrk="1" hangingPunct="1"/>
            <a:r>
              <a:rPr lang="fa-IR" smtClean="0">
                <a:cs typeface="B Mitra" pitchFamily="2" charset="-78"/>
              </a:rPr>
              <a:t>برای محاسبه فاصله می توان از فاصله اقلیدسی یا متعامد استفاده کرد.</a:t>
            </a:r>
          </a:p>
          <a:p>
            <a:pPr marL="533400" indent="-533400" algn="r" rtl="1" eaLnBrk="1" hangingPunct="1"/>
            <a:r>
              <a:rPr lang="fa-IR" smtClean="0">
                <a:cs typeface="B Mitra" pitchFamily="2" charset="-78"/>
              </a:rPr>
              <a:t>فاصله</a:t>
            </a:r>
            <a:r>
              <a:rPr lang="fa-IR" smtClean="0"/>
              <a:t>‌</a:t>
            </a:r>
            <a:r>
              <a:rPr lang="fa-IR" smtClean="0">
                <a:cs typeface="B Mitra" pitchFamily="2" charset="-78"/>
              </a:rPr>
              <a:t>ي اقليدسي هر گزينه تا ايده</a:t>
            </a:r>
            <a:r>
              <a:rPr lang="fa-IR" smtClean="0"/>
              <a:t>‌</a:t>
            </a:r>
            <a:r>
              <a:rPr lang="fa-IR" smtClean="0">
                <a:cs typeface="B Mitra" pitchFamily="2" charset="-78"/>
              </a:rPr>
              <a:t>آل مثبت و فاصله</a:t>
            </a:r>
            <a:r>
              <a:rPr lang="fa-IR" smtClean="0"/>
              <a:t>‌</a:t>
            </a:r>
            <a:r>
              <a:rPr lang="fa-IR" smtClean="0">
                <a:cs typeface="B Mitra" pitchFamily="2" charset="-78"/>
              </a:rPr>
              <a:t>ي هر گزينه تا ايده</a:t>
            </a:r>
            <a:r>
              <a:rPr lang="fa-IR" smtClean="0"/>
              <a:t>‌</a:t>
            </a:r>
            <a:r>
              <a:rPr lang="fa-IR" smtClean="0">
                <a:cs typeface="B Mitra" pitchFamily="2" charset="-78"/>
              </a:rPr>
              <a:t>آل منفي ، براساس فرمول</a:t>
            </a:r>
            <a:r>
              <a:rPr lang="fa-IR" smtClean="0"/>
              <a:t>‌</a:t>
            </a:r>
            <a:r>
              <a:rPr lang="fa-IR" smtClean="0">
                <a:cs typeface="B Mitra" pitchFamily="2" charset="-78"/>
              </a:rPr>
              <a:t>هاي زير حساب مي</a:t>
            </a:r>
            <a:r>
              <a:rPr lang="fa-IR" smtClean="0"/>
              <a:t>‌</a:t>
            </a:r>
            <a:r>
              <a:rPr lang="fa-IR" smtClean="0">
                <a:cs typeface="B Mitra" pitchFamily="2" charset="-78"/>
              </a:rPr>
              <a:t>شود. </a:t>
            </a:r>
          </a:p>
          <a:p>
            <a:pPr marL="533400" indent="-533400" algn="r" rtl="1" eaLnBrk="1" hangingPunct="1"/>
            <a:endParaRPr lang="fa-IR" smtClean="0">
              <a:cs typeface="B Mitra" pitchFamily="2" charset="-78"/>
            </a:endParaRPr>
          </a:p>
          <a:p>
            <a:pPr marL="533400" indent="-533400" algn="r" rtl="1" eaLnBrk="1" hangingPunct="1"/>
            <a:endParaRPr lang="fa-IR" smtClean="0">
              <a:cs typeface="B Mitra" pitchFamily="2" charset="-78"/>
            </a:endParaRPr>
          </a:p>
          <a:p>
            <a:pPr marL="533400" indent="-533400" algn="r" rtl="1" eaLnBrk="1" hangingPunct="1">
              <a:buFont typeface="Wingdings" pitchFamily="2" charset="2"/>
              <a:buNone/>
            </a:pPr>
            <a:endParaRPr lang="fa-IR" smtClean="0">
              <a:cs typeface="B Mitra" pitchFamily="2" charset="-78"/>
            </a:endParaRP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197" name="Object 4"/>
          <p:cNvGraphicFramePr>
            <a:graphicFrameLocks noChangeAspect="1"/>
          </p:cNvGraphicFramePr>
          <p:nvPr/>
        </p:nvGraphicFramePr>
        <p:xfrm>
          <a:off x="1066800" y="4648200"/>
          <a:ext cx="32766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Equation" r:id="rId3" imgW="2133600" imgH="1016000" progId="Equation.3">
                  <p:embed/>
                </p:oleObj>
              </mc:Choice>
              <mc:Fallback>
                <p:oleObj name="Equation" r:id="rId3" imgW="2133600" imgH="10160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648200"/>
                        <a:ext cx="3276600" cy="152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19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0" name="Rectangle 9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/>
              <a:t>پایگاه تخصصی تحلیل آماری و داده پردازی </a:t>
            </a:r>
            <a:r>
              <a:rPr lang="en-US" smtClean="0"/>
              <a:t>www.Tahlil-Amari.com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fa-IR" smtClean="0"/>
              <a:t>مراحل </a:t>
            </a:r>
            <a:r>
              <a:rPr lang="en-US" smtClean="0"/>
              <a:t>TOPSIS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algn="r" rtl="1" eaLnBrk="1" hangingPunct="1"/>
            <a:endParaRPr lang="fa-IR" dirty="0" smtClean="0">
              <a:cs typeface="B Mitra" pitchFamily="2" charset="-78"/>
            </a:endParaRPr>
          </a:p>
          <a:p>
            <a:pPr marL="533400" indent="-533400" algn="r" rtl="1" eaLnBrk="1" hangingPunct="1">
              <a:buFont typeface="Wingdings" pitchFamily="2" charset="2"/>
              <a:buNone/>
            </a:pPr>
            <a:r>
              <a:rPr lang="fa-IR" dirty="0" smtClean="0">
                <a:cs typeface="B Mitra" pitchFamily="2" charset="-78"/>
              </a:rPr>
              <a:t>5- تعيين ضرایب نزدیکی </a:t>
            </a:r>
            <a:r>
              <a:rPr lang="en-US" dirty="0" smtClean="0">
                <a:cs typeface="B Mitra" pitchFamily="2" charset="-78"/>
              </a:rPr>
              <a:t>(CL*)</a:t>
            </a:r>
            <a:r>
              <a:rPr lang="fa-IR" dirty="0" smtClean="0">
                <a:cs typeface="B Mitra" pitchFamily="2" charset="-78"/>
              </a:rPr>
              <a:t> يك گزينه به راه</a:t>
            </a:r>
            <a:r>
              <a:rPr lang="fa-IR" dirty="0" smtClean="0"/>
              <a:t>‌</a:t>
            </a:r>
            <a:r>
              <a:rPr lang="fa-IR" dirty="0" smtClean="0">
                <a:cs typeface="B Mitra" pitchFamily="2" charset="-78"/>
              </a:rPr>
              <a:t>حل ايده</a:t>
            </a:r>
            <a:r>
              <a:rPr lang="fa-IR" dirty="0" smtClean="0"/>
              <a:t>‌</a:t>
            </a:r>
            <a:r>
              <a:rPr lang="fa-IR" dirty="0" smtClean="0">
                <a:cs typeface="B Mitra" pitchFamily="2" charset="-78"/>
              </a:rPr>
              <a:t>آل: </a:t>
            </a:r>
          </a:p>
          <a:p>
            <a:pPr marL="533400" indent="-533400" algn="r" rtl="1" eaLnBrk="1" hangingPunct="1">
              <a:buFont typeface="Wingdings" pitchFamily="2" charset="2"/>
              <a:buNone/>
            </a:pPr>
            <a:endParaRPr lang="fa-IR" dirty="0" smtClean="0">
              <a:cs typeface="B Mitra" pitchFamily="2" charset="-78"/>
            </a:endParaRPr>
          </a:p>
          <a:p>
            <a:pPr marL="533400" indent="-533400" algn="r" rtl="1" eaLnBrk="1" hangingPunct="1">
              <a:buFont typeface="Wingdings" pitchFamily="2" charset="2"/>
              <a:buNone/>
            </a:pPr>
            <a:endParaRPr lang="fa-IR" dirty="0" smtClean="0">
              <a:cs typeface="B Mitra" pitchFamily="2" charset="-78"/>
            </a:endParaRPr>
          </a:p>
          <a:p>
            <a:pPr marL="533400" indent="-533400" algn="r" rtl="1" eaLnBrk="1" hangingPunct="1">
              <a:buFont typeface="Wingdings" pitchFamily="2" charset="2"/>
              <a:buNone/>
            </a:pPr>
            <a:r>
              <a:rPr lang="fa-IR" dirty="0" smtClean="0">
                <a:cs typeface="B Mitra" pitchFamily="2" charset="-78"/>
              </a:rPr>
              <a:t>6- رتبه</a:t>
            </a:r>
            <a:r>
              <a:rPr lang="fa-IR" dirty="0" smtClean="0"/>
              <a:t>‌</a:t>
            </a:r>
            <a:r>
              <a:rPr lang="fa-IR" dirty="0" smtClean="0">
                <a:cs typeface="B Mitra" pitchFamily="2" charset="-78"/>
              </a:rPr>
              <a:t>بندي گزينه</a:t>
            </a:r>
            <a:r>
              <a:rPr lang="fa-IR" dirty="0" smtClean="0"/>
              <a:t>‌</a:t>
            </a:r>
            <a:r>
              <a:rPr lang="fa-IR" dirty="0" smtClean="0">
                <a:cs typeface="B Mitra" pitchFamily="2" charset="-78"/>
              </a:rPr>
              <a:t>ها: هر گزينه</a:t>
            </a:r>
            <a:r>
              <a:rPr lang="fa-IR" dirty="0" smtClean="0"/>
              <a:t>‌</a:t>
            </a:r>
            <a:r>
              <a:rPr lang="fa-IR" dirty="0" smtClean="0">
                <a:cs typeface="B Mitra" pitchFamily="2" charset="-78"/>
              </a:rPr>
              <a:t>اي كه </a:t>
            </a:r>
            <a:r>
              <a:rPr lang="en-US" dirty="0" smtClean="0">
                <a:cs typeface="B Mitra" pitchFamily="2" charset="-78"/>
              </a:rPr>
              <a:t>CL</a:t>
            </a:r>
            <a:r>
              <a:rPr lang="fa-IR" dirty="0" smtClean="0">
                <a:cs typeface="B Mitra" pitchFamily="2" charset="-78"/>
              </a:rPr>
              <a:t> آن بزرگ</a:t>
            </a:r>
            <a:r>
              <a:rPr lang="fa-IR" dirty="0" smtClean="0"/>
              <a:t>‌</a:t>
            </a:r>
            <a:r>
              <a:rPr lang="fa-IR" dirty="0" smtClean="0">
                <a:cs typeface="B Mitra" pitchFamily="2" charset="-78"/>
              </a:rPr>
              <a:t>تر باشد، بهتر است. </a:t>
            </a:r>
          </a:p>
          <a:p>
            <a:pPr marL="533400" indent="-533400" algn="r" rtl="1" eaLnBrk="1" hangingPunct="1">
              <a:buFont typeface="Wingdings" pitchFamily="2" charset="2"/>
              <a:buNone/>
            </a:pPr>
            <a:endParaRPr lang="fa-IR" dirty="0" smtClean="0">
              <a:cs typeface="B Mitra" pitchFamily="2" charset="-78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1" name="Rectangle 6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223" name="Object 8"/>
          <p:cNvGraphicFramePr>
            <a:graphicFrameLocks noChangeAspect="1"/>
          </p:cNvGraphicFramePr>
          <p:nvPr/>
        </p:nvGraphicFramePr>
        <p:xfrm>
          <a:off x="1143000" y="3581400"/>
          <a:ext cx="1600200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Equation" r:id="rId3" imgW="939800" imgH="457200" progId="Equation.3">
                  <p:embed/>
                </p:oleObj>
              </mc:Choice>
              <mc:Fallback>
                <p:oleObj name="Equation" r:id="rId3" imgW="939800" imgH="4572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581400"/>
                        <a:ext cx="1600200" cy="776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4" name="Rectangle 9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/>
              <a:t>پایگاه تخصصی تحلیل آماری و داده پردازی </a:t>
            </a:r>
            <a:r>
              <a:rPr lang="en-US" smtClean="0"/>
              <a:t>www.Tahlil-Amari.com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924800" cy="1143000"/>
          </a:xfrm>
        </p:spPr>
        <p:txBody>
          <a:bodyPr/>
          <a:lstStyle/>
          <a:p>
            <a:pPr algn="r" rtl="1" eaLnBrk="1" hangingPunct="1"/>
            <a:r>
              <a:rPr lang="fa-IR" smtClean="0"/>
              <a:t>مثال: انتخاب دانشجوي دكتري</a:t>
            </a:r>
            <a:endParaRPr lang="en-US" smtClean="0"/>
          </a:p>
        </p:txBody>
      </p:sp>
      <p:graphicFrame>
        <p:nvGraphicFramePr>
          <p:cNvPr id="84060" name="Group 92"/>
          <p:cNvGraphicFramePr>
            <a:graphicFrameLocks noGrp="1"/>
          </p:cNvGraphicFramePr>
          <p:nvPr>
            <p:ph idx="1"/>
          </p:nvPr>
        </p:nvGraphicFramePr>
        <p:xfrm>
          <a:off x="381000" y="1828800"/>
          <a:ext cx="8469313" cy="4364079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763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398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271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4942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3828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31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0.3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0.2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0.2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0.15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0.15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00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َ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GRE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GPA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College Rating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Recommendation Rating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Interview Rating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1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690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3.1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1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590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3.9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33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3.6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1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620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3.8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31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700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2.8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31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650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4.0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/>
              <a:t>پایگاه تخصصی تحلیل آماری و داده پردازی </a:t>
            </a:r>
            <a:r>
              <a:rPr lang="en-US" smtClean="0"/>
              <a:t>www.Tahlil-Amari.com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6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fa-IR" dirty="0" smtClean="0"/>
              <a:t>ماتريس تصميم بي مقياس شده با نرم</a:t>
            </a:r>
            <a:endParaRPr lang="en-US" dirty="0" smtClean="0"/>
          </a:p>
        </p:txBody>
      </p:sp>
      <p:graphicFrame>
        <p:nvGraphicFramePr>
          <p:cNvPr id="81982" name="Group 62"/>
          <p:cNvGraphicFramePr>
            <a:graphicFrameLocks noGrp="1"/>
          </p:cNvGraphicFramePr>
          <p:nvPr>
            <p:ph idx="1"/>
          </p:nvPr>
        </p:nvGraphicFramePr>
        <p:xfrm>
          <a:off x="838200" y="2362200"/>
          <a:ext cx="7693025" cy="3724278"/>
        </p:xfrm>
        <a:graphic>
          <a:graphicData uri="http://schemas.openxmlformats.org/drawingml/2006/table">
            <a:tbl>
              <a:tblPr/>
              <a:tblGrid>
                <a:gridCol w="12827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811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811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0.4381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0.3555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0.4623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0.3763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0.2306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0.3746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0.4472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0.3596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0.3226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0.5764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0.3809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0.4128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0.4109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0.4301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0.4035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0.3936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0.4357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0.3596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0.5376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0.3458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0.4444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0.3211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0.5137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0.2150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0.3458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0.4127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0.4587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0.3082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0.4838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0.4611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/>
              <a:t>پایگاه تخصصی تحلیل آماری و داده پردازی </a:t>
            </a:r>
            <a:r>
              <a:rPr lang="en-US" smtClean="0"/>
              <a:t>www.Tahlil-Amari.com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651</TotalTime>
  <Words>607</Words>
  <Application>Microsoft Office PowerPoint</Application>
  <PresentationFormat>On-screen Show (4:3)</PresentationFormat>
  <Paragraphs>221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B Mitra</vt:lpstr>
      <vt:lpstr>B Roya</vt:lpstr>
      <vt:lpstr>Times New Roman</vt:lpstr>
      <vt:lpstr>Wingdings</vt:lpstr>
      <vt:lpstr>Capsules</vt:lpstr>
      <vt:lpstr>Equation</vt:lpstr>
      <vt:lpstr>تصمیم گیری چند معیاره (تاپسیس)</vt:lpstr>
      <vt:lpstr>مقدمه</vt:lpstr>
      <vt:lpstr>PowerPoint Presentation</vt:lpstr>
      <vt:lpstr>مراحل TOPSIS</vt:lpstr>
      <vt:lpstr>مراحل TOPSIS</vt:lpstr>
      <vt:lpstr>مراحل TOPSIS</vt:lpstr>
      <vt:lpstr>مراحل TOPSIS</vt:lpstr>
      <vt:lpstr>مثال: انتخاب دانشجوي دكتري</vt:lpstr>
      <vt:lpstr>ماتريس تصميم بي مقياس شده با نرم</vt:lpstr>
      <vt:lpstr>ماتريس تصميم بي مقياس وزين</vt:lpstr>
      <vt:lpstr>فاصله از راه حل ايده ال مثبت و منفي</vt:lpstr>
      <vt:lpstr>تعيين ضرایب  نزدیکی و رتبه بندي گزينه ها</vt:lpstr>
      <vt:lpstr>PowerPoint Presentation</vt:lpstr>
    </vt:vector>
  </TitlesOfParts>
  <Company>FMTU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Multi-criteria decision making</dc:title>
  <dc:creator>imanipour</dc:creator>
  <cp:lastModifiedBy>kamal</cp:lastModifiedBy>
  <cp:revision>80</cp:revision>
  <dcterms:created xsi:type="dcterms:W3CDTF">2006-02-14T00:07:38Z</dcterms:created>
  <dcterms:modified xsi:type="dcterms:W3CDTF">2018-03-10T20:51:23Z</dcterms:modified>
  <cp:contentStatus/>
</cp:coreProperties>
</file>