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9"/>
  </p:notesMasterIdLst>
  <p:sldIdLst>
    <p:sldId id="290" r:id="rId2"/>
    <p:sldId id="256" r:id="rId3"/>
    <p:sldId id="280" r:id="rId4"/>
    <p:sldId id="350" r:id="rId5"/>
    <p:sldId id="291" r:id="rId6"/>
    <p:sldId id="293" r:id="rId7"/>
    <p:sldId id="294" r:id="rId8"/>
    <p:sldId id="297" r:id="rId9"/>
    <p:sldId id="295" r:id="rId10"/>
    <p:sldId id="351" r:id="rId11"/>
    <p:sldId id="352" r:id="rId12"/>
    <p:sldId id="353" r:id="rId13"/>
    <p:sldId id="354" r:id="rId14"/>
    <p:sldId id="334" r:id="rId15"/>
    <p:sldId id="292" r:id="rId16"/>
    <p:sldId id="363" r:id="rId17"/>
    <p:sldId id="364" r:id="rId18"/>
    <p:sldId id="298" r:id="rId19"/>
    <p:sldId id="365" r:id="rId20"/>
    <p:sldId id="296" r:id="rId21"/>
    <p:sldId id="299" r:id="rId22"/>
    <p:sldId id="300" r:id="rId23"/>
    <p:sldId id="301" r:id="rId24"/>
    <p:sldId id="302" r:id="rId25"/>
    <p:sldId id="303" r:id="rId26"/>
    <p:sldId id="355" r:id="rId27"/>
    <p:sldId id="367" r:id="rId28"/>
    <p:sldId id="356" r:id="rId29"/>
    <p:sldId id="366" r:id="rId30"/>
    <p:sldId id="368" r:id="rId31"/>
    <p:sldId id="357" r:id="rId32"/>
    <p:sldId id="358" r:id="rId33"/>
    <p:sldId id="369" r:id="rId34"/>
    <p:sldId id="359" r:id="rId35"/>
    <p:sldId id="370" r:id="rId36"/>
    <p:sldId id="304" r:id="rId37"/>
    <p:sldId id="371" r:id="rId38"/>
    <p:sldId id="305" r:id="rId39"/>
    <p:sldId id="372" r:id="rId40"/>
    <p:sldId id="361" r:id="rId41"/>
    <p:sldId id="373" r:id="rId42"/>
    <p:sldId id="306" r:id="rId43"/>
    <p:sldId id="307" r:id="rId44"/>
    <p:sldId id="308" r:id="rId45"/>
    <p:sldId id="309" r:id="rId46"/>
    <p:sldId id="311" r:id="rId47"/>
    <p:sldId id="312" r:id="rId48"/>
    <p:sldId id="362" r:id="rId49"/>
    <p:sldId id="313" r:id="rId50"/>
    <p:sldId id="314" r:id="rId51"/>
    <p:sldId id="315" r:id="rId52"/>
    <p:sldId id="319" r:id="rId53"/>
    <p:sldId id="316" r:id="rId54"/>
    <p:sldId id="318" r:id="rId55"/>
    <p:sldId id="320" r:id="rId56"/>
    <p:sldId id="321" r:id="rId57"/>
    <p:sldId id="323" r:id="rId58"/>
    <p:sldId id="335" r:id="rId59"/>
    <p:sldId id="336" r:id="rId60"/>
    <p:sldId id="337" r:id="rId61"/>
    <p:sldId id="338" r:id="rId62"/>
    <p:sldId id="339" r:id="rId63"/>
    <p:sldId id="340" r:id="rId64"/>
    <p:sldId id="341" r:id="rId65"/>
    <p:sldId id="342" r:id="rId66"/>
    <p:sldId id="343" r:id="rId67"/>
    <p:sldId id="279" r:id="rId68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3300"/>
    <a:srgbClr val="FFCC00"/>
    <a:srgbClr val="663300"/>
    <a:srgbClr val="00CC00"/>
    <a:srgbClr val="FFFF00"/>
    <a:srgbClr val="FF6600"/>
    <a:srgbClr val="66CC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25" autoAdjust="0"/>
    <p:restoredTop sz="93621" autoAdjust="0"/>
  </p:normalViewPr>
  <p:slideViewPr>
    <p:cSldViewPr snapToGrid="0">
      <p:cViewPr varScale="1">
        <p:scale>
          <a:sx n="53" d="100"/>
          <a:sy n="53" d="100"/>
        </p:scale>
        <p:origin x="540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A15451-1B86-41DA-808E-64B425FFA8AD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8DEC04-ABFA-4B60-9A20-89D80721BDD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69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992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0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690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402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17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2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823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88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35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02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42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79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4581-B75F-475A-8ACC-999D0C6EDFF7}" type="datetimeFigureOut">
              <a:rPr lang="fa-IR" smtClean="0"/>
              <a:t>06/13/1441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jpeg"/><Relationship Id="rId7" Type="http://schemas.openxmlformats.org/officeDocument/2006/relationships/image" Target="../media/image33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jpeg"/><Relationship Id="rId9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44.gif"/><Relationship Id="rId3" Type="http://schemas.openxmlformats.org/officeDocument/2006/relationships/image" Target="../media/image37.jpeg"/><Relationship Id="rId7" Type="http://schemas.openxmlformats.org/officeDocument/2006/relationships/image" Target="../media/image40.gif"/><Relationship Id="rId12" Type="http://schemas.openxmlformats.org/officeDocument/2006/relationships/image" Target="../media/image33.gif"/><Relationship Id="rId17" Type="http://schemas.openxmlformats.org/officeDocument/2006/relationships/image" Target="../media/image35.gif"/><Relationship Id="rId2" Type="http://schemas.openxmlformats.org/officeDocument/2006/relationships/image" Target="../media/image36.jpg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11" Type="http://schemas.openxmlformats.org/officeDocument/2006/relationships/image" Target="../media/image43.gif"/><Relationship Id="rId5" Type="http://schemas.openxmlformats.org/officeDocument/2006/relationships/image" Target="../media/image31.gif"/><Relationship Id="rId15" Type="http://schemas.openxmlformats.org/officeDocument/2006/relationships/image" Target="../media/image45.gif"/><Relationship Id="rId10" Type="http://schemas.openxmlformats.org/officeDocument/2006/relationships/image" Target="../media/image42.gif"/><Relationship Id="rId4" Type="http://schemas.openxmlformats.org/officeDocument/2006/relationships/image" Target="../media/image38.jpeg"/><Relationship Id="rId9" Type="http://schemas.openxmlformats.org/officeDocument/2006/relationships/image" Target="../media/image41.gif"/><Relationship Id="rId1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7.jpeg"/><Relationship Id="rId7" Type="http://schemas.openxmlformats.org/officeDocument/2006/relationships/image" Target="../media/image41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1.gif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g"/><Relationship Id="rId5" Type="http://schemas.openxmlformats.org/officeDocument/2006/relationships/image" Target="../media/image31.gif"/><Relationship Id="rId4" Type="http://schemas.openxmlformats.org/officeDocument/2006/relationships/image" Target="../media/image100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83" y="659196"/>
            <a:ext cx="3073619" cy="32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820488" y="1529541"/>
            <a:ext cx="9395388" cy="1463040"/>
            <a:chOff x="1820488" y="1529541"/>
            <a:chExt cx="9395388" cy="1463040"/>
          </a:xfrm>
        </p:grpSpPr>
        <p:sp>
          <p:nvSpPr>
            <p:cNvPr id="7" name="Oval 6"/>
            <p:cNvSpPr/>
            <p:nvPr/>
          </p:nvSpPr>
          <p:spPr>
            <a:xfrm>
              <a:off x="4954385" y="1529541"/>
              <a:ext cx="2477192" cy="1463040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مرگ و میر</a:t>
              </a:r>
              <a:endPara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820488" y="1529541"/>
              <a:ext cx="2477192" cy="1463040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موالید</a:t>
              </a:r>
              <a:endPara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1577" y="2020944"/>
              <a:ext cx="631883" cy="48023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8088282" y="1734755"/>
              <a:ext cx="3127594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جمعیت ثابت می ماند.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156" y="3822231"/>
            <a:ext cx="885825" cy="8096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09" y="4373837"/>
            <a:ext cx="952500" cy="9715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231" y="5002410"/>
            <a:ext cx="1297785" cy="10556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24" y="4094977"/>
            <a:ext cx="1776623" cy="1814865"/>
          </a:xfrm>
          <a:prstGeom prst="rect">
            <a:avLst/>
          </a:prstGeom>
        </p:spPr>
      </p:pic>
      <p:sp>
        <p:nvSpPr>
          <p:cNvPr id="27" name="Equal 26"/>
          <p:cNvSpPr/>
          <p:nvPr/>
        </p:nvSpPr>
        <p:spPr>
          <a:xfrm>
            <a:off x="4256079" y="1887256"/>
            <a:ext cx="698306" cy="747605"/>
          </a:xfrm>
          <a:prstGeom prst="mathEqual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28" name="Equal 27"/>
          <p:cNvSpPr/>
          <p:nvPr/>
        </p:nvSpPr>
        <p:spPr>
          <a:xfrm>
            <a:off x="6696611" y="4586589"/>
            <a:ext cx="698306" cy="747605"/>
          </a:xfrm>
          <a:prstGeom prst="mathEqual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851921" y="547499"/>
            <a:ext cx="10208028" cy="1463040"/>
            <a:chOff x="1851921" y="547499"/>
            <a:chExt cx="10208028" cy="1463040"/>
          </a:xfrm>
        </p:grpSpPr>
        <p:grpSp>
          <p:nvGrpSpPr>
            <p:cNvPr id="5" name="Group 4"/>
            <p:cNvGrpSpPr/>
            <p:nvPr/>
          </p:nvGrpSpPr>
          <p:grpSpPr>
            <a:xfrm>
              <a:off x="1851921" y="547499"/>
              <a:ext cx="10208028" cy="1463040"/>
              <a:chOff x="1606601" y="1529541"/>
              <a:chExt cx="9609275" cy="146304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4954385" y="1529541"/>
                <a:ext cx="2252872" cy="1463040"/>
              </a:xfrm>
              <a:prstGeom prst="ellipse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320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B Koodak" panose="00000700000000000000" pitchFamily="2" charset="-78"/>
                  </a:rPr>
                  <a:t>مرگ و میر</a:t>
                </a:r>
                <a:endParaRPr lang="fa-IR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606601" y="1529541"/>
                <a:ext cx="2311135" cy="1463040"/>
              </a:xfrm>
              <a:prstGeom prst="ellipse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320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B Koodak" panose="00000700000000000000" pitchFamily="2" charset="-78"/>
                  </a:rPr>
                  <a:t>موالید</a:t>
                </a:r>
                <a:endParaRPr lang="fa-IR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6694" y="2085521"/>
                <a:ext cx="631883" cy="480231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7898015" y="1734755"/>
                <a:ext cx="3317861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a-IR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B Koodak" panose="00000700000000000000" pitchFamily="2" charset="-78"/>
                  </a:rPr>
                  <a:t>جمعیت افزایش می یابد.</a:t>
                </a:r>
              </a:p>
            </p:txBody>
          </p:sp>
        </p:grpSp>
        <p:sp>
          <p:nvSpPr>
            <p:cNvPr id="4" name="Chevron 3"/>
            <p:cNvSpPr/>
            <p:nvPr/>
          </p:nvSpPr>
          <p:spPr>
            <a:xfrm>
              <a:off x="4499085" y="984364"/>
              <a:ext cx="642850" cy="649515"/>
            </a:xfrm>
            <a:prstGeom prst="chevron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solidFill>
                  <a:srgbClr val="0000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16855" y="2558038"/>
            <a:ext cx="3900934" cy="4117537"/>
            <a:chOff x="8057524" y="2605541"/>
            <a:chExt cx="3900934" cy="411753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893" y="3405641"/>
              <a:ext cx="904875" cy="85725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1764" y="2605541"/>
              <a:ext cx="742950" cy="7715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913" y="2661300"/>
              <a:ext cx="885825" cy="80962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490" y="4624433"/>
              <a:ext cx="695325" cy="9144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1614" y="4955249"/>
              <a:ext cx="838200" cy="9144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450" y="2696966"/>
              <a:ext cx="1066800" cy="8191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8724" y="3155147"/>
              <a:ext cx="952500" cy="97155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533" y="4291466"/>
              <a:ext cx="923925" cy="105727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7953" y="3615663"/>
              <a:ext cx="1297785" cy="105563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7524" y="4307143"/>
              <a:ext cx="1209675" cy="140017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0865" y="5632692"/>
              <a:ext cx="1701566" cy="1090386"/>
            </a:xfrm>
            <a:prstGeom prst="rect">
              <a:avLst/>
            </a:prstGeom>
          </p:spPr>
        </p:pic>
      </p:grpSp>
      <p:sp>
        <p:nvSpPr>
          <p:cNvPr id="25" name="Chevron 24"/>
          <p:cNvSpPr/>
          <p:nvPr/>
        </p:nvSpPr>
        <p:spPr>
          <a:xfrm>
            <a:off x="7819777" y="3934882"/>
            <a:ext cx="642850" cy="649515"/>
          </a:xfrm>
          <a:prstGeom prst="chevr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0000FF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808" y="3303023"/>
            <a:ext cx="1776623" cy="18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51921" y="547499"/>
            <a:ext cx="10208028" cy="1463040"/>
            <a:chOff x="1851921" y="547499"/>
            <a:chExt cx="10208028" cy="1463040"/>
          </a:xfrm>
        </p:grpSpPr>
        <p:grpSp>
          <p:nvGrpSpPr>
            <p:cNvPr id="7" name="Group 6"/>
            <p:cNvGrpSpPr/>
            <p:nvPr/>
          </p:nvGrpSpPr>
          <p:grpSpPr>
            <a:xfrm>
              <a:off x="1851921" y="547499"/>
              <a:ext cx="10208028" cy="1463040"/>
              <a:chOff x="1606601" y="1529541"/>
              <a:chExt cx="9609275" cy="146304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954385" y="1529541"/>
                <a:ext cx="2252872" cy="1463040"/>
              </a:xfrm>
              <a:prstGeom prst="ellipse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320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B Koodak" panose="00000700000000000000" pitchFamily="2" charset="-78"/>
                  </a:rPr>
                  <a:t>مرگ و میر</a:t>
                </a:r>
                <a:endParaRPr lang="fa-IR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606601" y="1529541"/>
                <a:ext cx="2311135" cy="1463040"/>
              </a:xfrm>
              <a:prstGeom prst="ellipse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320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B Koodak" panose="00000700000000000000" pitchFamily="2" charset="-78"/>
                  </a:rPr>
                  <a:t>موالید</a:t>
                </a:r>
                <a:endParaRPr lang="fa-IR" sz="3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6694" y="2085521"/>
                <a:ext cx="631883" cy="480231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7898015" y="1734755"/>
                <a:ext cx="3317861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a-IR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B Koodak" panose="00000700000000000000" pitchFamily="2" charset="-78"/>
                  </a:rPr>
                  <a:t>جمعیت کاهش می یابد.</a:t>
                </a:r>
              </a:p>
            </p:txBody>
          </p:sp>
        </p:grpSp>
        <p:sp>
          <p:nvSpPr>
            <p:cNvPr id="8" name="Chevron 7"/>
            <p:cNvSpPr/>
            <p:nvPr/>
          </p:nvSpPr>
          <p:spPr>
            <a:xfrm flipH="1" flipV="1">
              <a:off x="4499085" y="984364"/>
              <a:ext cx="642850" cy="649515"/>
            </a:xfrm>
            <a:prstGeom prst="chevron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solidFill>
                  <a:srgbClr val="0000FF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347288" y="3313421"/>
            <a:ext cx="3427123" cy="1814865"/>
            <a:chOff x="8347288" y="3313421"/>
            <a:chExt cx="3427123" cy="18148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7788" y="3313421"/>
              <a:ext cx="1776623" cy="181486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88" y="3313421"/>
              <a:ext cx="1776623" cy="181486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794179" y="3554888"/>
            <a:ext cx="1768968" cy="1247367"/>
            <a:chOff x="10189490" y="4291466"/>
            <a:chExt cx="1768968" cy="124736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490" y="4624433"/>
              <a:ext cx="695325" cy="9144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533" y="4291466"/>
              <a:ext cx="923925" cy="1057275"/>
            </a:xfrm>
            <a:prstGeom prst="rect">
              <a:avLst/>
            </a:prstGeom>
          </p:spPr>
        </p:pic>
      </p:grpSp>
      <p:sp>
        <p:nvSpPr>
          <p:cNvPr id="27" name="Chevron 26"/>
          <p:cNvSpPr/>
          <p:nvPr/>
        </p:nvSpPr>
        <p:spPr>
          <a:xfrm flipH="1" flipV="1">
            <a:off x="6375363" y="3896095"/>
            <a:ext cx="642850" cy="649515"/>
          </a:xfrm>
          <a:prstGeom prst="chevron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448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9836" y="379820"/>
            <a:ext cx="1163232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رشد جمعیت در همه کشورها یکسان نیست. جمعیت برخی از کشورها رو به افزایش و جمعیت برخی از کشورها رو به کاهش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9917" y="2124347"/>
            <a:ext cx="11912160" cy="1868252"/>
            <a:chOff x="139918" y="2329299"/>
            <a:chExt cx="11912160" cy="1868252"/>
          </a:xfrm>
        </p:grpSpPr>
        <p:sp>
          <p:nvSpPr>
            <p:cNvPr id="10" name="Rectangle 9"/>
            <p:cNvSpPr/>
            <p:nvPr/>
          </p:nvSpPr>
          <p:spPr>
            <a:xfrm>
              <a:off x="279837" y="2478595"/>
              <a:ext cx="11632323" cy="15081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اگر </a:t>
              </a:r>
              <a:r>
                <a:rPr lang="fa-IR" sz="32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درصد رشد جمعیت به کمتر از صفر </a:t>
              </a: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برسد، به آن </a:t>
              </a:r>
              <a:r>
                <a:rPr lang="fa-IR" sz="32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رشد منفی </a:t>
              </a: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می گویند. در این حالت میزان </a:t>
              </a:r>
              <a:r>
                <a:rPr lang="fa-IR" sz="32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موالید کمتر از مرگ و میرها </a:t>
              </a: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می شود.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  <p:sp>
          <p:nvSpPr>
            <p:cNvPr id="11" name="Frame 10"/>
            <p:cNvSpPr/>
            <p:nvPr/>
          </p:nvSpPr>
          <p:spPr>
            <a:xfrm>
              <a:off x="139918" y="2329299"/>
              <a:ext cx="11912160" cy="1868252"/>
            </a:xfrm>
            <a:prstGeom prst="frame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solidFill>
                  <a:schemeClr val="tx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11" y="4073827"/>
            <a:ext cx="449971" cy="112492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95866" y="4962505"/>
            <a:ext cx="68002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قارۀ آسیا: ژاپن و روسیه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قارۀ اروپا: آلمان ، مجارستان، لهستان و رومانی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26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0" y="110359"/>
            <a:ext cx="11908221" cy="674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79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79838" y="379820"/>
            <a:ext cx="1163232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کشورهای دارای رشد منفی جمعیت سالخورده و از کار افتاده افزایش می یابد. و چون زاد و ولد کم است جامعه از نیروی جوان برای تحصیل و علم آموزی و کار و پیشرفت محروم می شود.  و جمعیت کشور نیز کاهش می یابد.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39919" y="3259464"/>
            <a:ext cx="11912160" cy="3078274"/>
            <a:chOff x="139918" y="2329299"/>
            <a:chExt cx="11912160" cy="1868252"/>
          </a:xfrm>
        </p:grpSpPr>
        <p:sp>
          <p:nvSpPr>
            <p:cNvPr id="18" name="Rectangle 17"/>
            <p:cNvSpPr/>
            <p:nvPr/>
          </p:nvSpPr>
          <p:spPr>
            <a:xfrm>
              <a:off x="279837" y="2581625"/>
              <a:ext cx="11632323" cy="13635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چنانچه در یک کشور برای آموزش صحیح و کار و تأمین شغل جوانان برنامه ریزی مناسب و سرمایه گذاری صورت بگیرد، رشد جمعیت و افزایش جمعیت جوان یک نعمت بزرگ و مایۀ پیشرفت خواهد بود.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  <p:sp>
          <p:nvSpPr>
            <p:cNvPr id="19" name="Frame 18"/>
            <p:cNvSpPr/>
            <p:nvPr/>
          </p:nvSpPr>
          <p:spPr>
            <a:xfrm>
              <a:off x="139918" y="2329299"/>
              <a:ext cx="11912160" cy="1868252"/>
            </a:xfrm>
            <a:prstGeom prst="frame">
              <a:avLst>
                <a:gd name="adj1" fmla="val 8915"/>
              </a:avLst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5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4" y="0"/>
            <a:ext cx="1193532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45642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73979" y="2644170"/>
            <a:ext cx="36896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کاهش جمعیت جوان و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افزایش تعداد سالمندان</a:t>
            </a:r>
          </a:p>
        </p:txBody>
      </p:sp>
    </p:spTree>
    <p:extLst>
      <p:ext uri="{BB962C8B-B14F-4D97-AF65-F5344CB8AC3E}">
        <p14:creationId xmlns:p14="http://schemas.microsoft.com/office/powerpoint/2010/main" val="31125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76" y="0"/>
            <a:ext cx="10310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952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55658" y="2644169"/>
            <a:ext cx="317191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کاهش نیروی کار و تلاش برای پیشرفت</a:t>
            </a:r>
          </a:p>
        </p:txBody>
      </p:sp>
    </p:spTree>
    <p:extLst>
      <p:ext uri="{BB962C8B-B14F-4D97-AF65-F5344CB8AC3E}">
        <p14:creationId xmlns:p14="http://schemas.microsoft.com/office/powerpoint/2010/main" val="30894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5" y="0"/>
            <a:ext cx="515639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663" y="0"/>
            <a:ext cx="5288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73140" y="1826023"/>
            <a:ext cx="34100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جمعیت جهان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51" y="2660491"/>
            <a:ext cx="3109749" cy="20731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51" y="4784834"/>
            <a:ext cx="3109749" cy="20731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0491"/>
            <a:ext cx="3125305" cy="20731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" y="4784834"/>
            <a:ext cx="3125185" cy="20731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05" y="4607833"/>
            <a:ext cx="5434920" cy="40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9836" y="379820"/>
            <a:ext cx="11632323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امروزه در کشورهایی چون ژاپن، سنگاپور، کرۀ جنوبی، روسیه و اغلب کشورهای اروپایی، دولت ها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برنامه های مهمی برای تشویق به فرزندآوری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طراحی و اجرا می کنند تا با کاهش رشد جمعیت مقابله کنند.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0538" y="3218800"/>
            <a:ext cx="1065091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اعطای جایزه و کمک های مالی به خانواده هایی که صاحب فرزند می شوند.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واگذاری مسکن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معافیت از پرداخت مالیات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افزایش مرخصی تحصیلی و کاری مادران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934" y="2530159"/>
            <a:ext cx="2381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41686" y="143337"/>
            <a:ext cx="73086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نقشۀ پراکندگی ( توزیع) جمعیت جهان توجه کنید.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112"/>
            <a:ext cx="12192000" cy="612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1697" y="285227"/>
            <a:ext cx="1003606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جمعیت در کرۀ زمین به طور بسیار نامساوی و ناموزون پراکنده شده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6998" y="1401451"/>
            <a:ext cx="1057800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برخی نواحی بسیار کم جمعیت یا خالی از جمعیت اند؛ در حالی که برخی نواحی تراکم بسیار زیادی مشاهده می شود.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65" y="3138486"/>
            <a:ext cx="4733925" cy="58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048" y="3530318"/>
            <a:ext cx="2572407" cy="31384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35116" y="4684063"/>
            <a:ext cx="852914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چرا در برخی نواحی جهان جمعیت انبوهی مستقر شده است؟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53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1696" y="187189"/>
            <a:ext cx="1003606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برخی عوامل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طبیعی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انسانی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موجب جذب جمعیت به یک ناحیه می شود.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5571" y="956630"/>
            <a:ext cx="1028831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برخی عوامل منفی ممکن است از جذب جمعیت به یک ناحیه جلوگیری کند و یا حتی جمعیت را از یک مکان دفع کند.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71" y="3589845"/>
            <a:ext cx="3946460" cy="3044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99" y="2970894"/>
            <a:ext cx="3004481" cy="1912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300" y="5210204"/>
            <a:ext cx="3004481" cy="16477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77" y="2970894"/>
            <a:ext cx="3004482" cy="1912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977" y="5210204"/>
            <a:ext cx="3049827" cy="16477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634" y="4214385"/>
            <a:ext cx="1743237" cy="26085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8305" y="2576387"/>
            <a:ext cx="144246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بیمارستان مجهز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81415" y="2568487"/>
            <a:ext cx="144246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مراکز دولتی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18304" y="4862325"/>
            <a:ext cx="144246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دانشگاه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645656" y="4895548"/>
            <a:ext cx="144246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درآمد بیشتر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36299" y="3874741"/>
            <a:ext cx="144246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شغل های بیشتر</a:t>
            </a:r>
          </a:p>
        </p:txBody>
      </p:sp>
    </p:spTree>
    <p:extLst>
      <p:ext uri="{BB962C8B-B14F-4D97-AF65-F5344CB8AC3E}">
        <p14:creationId xmlns:p14="http://schemas.microsoft.com/office/powerpoint/2010/main" val="24435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62970" y="2182249"/>
            <a:ext cx="36956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آب و هوا و پوشش گیاهی</a:t>
            </a:r>
          </a:p>
        </p:txBody>
      </p:sp>
      <p:sp>
        <p:nvSpPr>
          <p:cNvPr id="6" name="Down Ribbon 5"/>
          <p:cNvSpPr/>
          <p:nvPr/>
        </p:nvSpPr>
        <p:spPr>
          <a:xfrm>
            <a:off x="4133193" y="315310"/>
            <a:ext cx="3925614" cy="882869"/>
          </a:xfrm>
          <a:prstGeom prst="ribbon">
            <a:avLst>
              <a:gd name="adj1" fmla="val 20239"/>
              <a:gd name="adj2" fmla="val 5241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عوامل طبیعی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369" y="2995707"/>
            <a:ext cx="1192526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نواحی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معتدل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با باران کافی یا نواحی دارای آب و هوای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موسمی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جمعیت را جذب می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41051" y="4193886"/>
            <a:ext cx="21098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حالی که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76824" y="5464387"/>
            <a:ext cx="102383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مناطق بسیار سرد ( قطبی) یا بسیار گرم ( استوایی) جمعیت را دفع می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723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01200" y="3296111"/>
            <a:ext cx="25908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روستای سیاهمرد</a:t>
            </a:r>
          </a:p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استان گیلان</a:t>
            </a:r>
          </a:p>
        </p:txBody>
      </p:sp>
    </p:spTree>
    <p:extLst>
      <p:ext uri="{BB962C8B-B14F-4D97-AF65-F5344CB8AC3E}">
        <p14:creationId xmlns:p14="http://schemas.microsoft.com/office/powerpoint/2010/main" val="3754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951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01200" y="3296111"/>
            <a:ext cx="25908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شهر یاکوتسک</a:t>
            </a:r>
          </a:p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روسیه</a:t>
            </a:r>
          </a:p>
        </p:txBody>
      </p:sp>
    </p:spTree>
    <p:extLst>
      <p:ext uri="{BB962C8B-B14F-4D97-AF65-F5344CB8AC3E}">
        <p14:creationId xmlns:p14="http://schemas.microsoft.com/office/powerpoint/2010/main" val="419969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84070" y="2182249"/>
            <a:ext cx="15745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ناهمواری</a:t>
            </a:r>
          </a:p>
        </p:txBody>
      </p:sp>
      <p:sp>
        <p:nvSpPr>
          <p:cNvPr id="6" name="Down Ribbon 5"/>
          <p:cNvSpPr/>
          <p:nvPr/>
        </p:nvSpPr>
        <p:spPr>
          <a:xfrm>
            <a:off x="4133193" y="315310"/>
            <a:ext cx="3925614" cy="882869"/>
          </a:xfrm>
          <a:prstGeom prst="ribbon">
            <a:avLst>
              <a:gd name="adj1" fmla="val 20239"/>
              <a:gd name="adj2" fmla="val 5241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عوامل طبیعی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4050" y="2828168"/>
            <a:ext cx="92839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دشت ها و جلگه های هموار جمعیت زیادی را به خود جذب می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41051" y="4193886"/>
            <a:ext cx="21098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حالی که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01446" y="5289154"/>
            <a:ext cx="75891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مناطق مرتفع و ناهموار جمعیت را از خود دفع می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388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53449" y="3264580"/>
            <a:ext cx="25908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جواهر دشت</a:t>
            </a:r>
          </a:p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گیلان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0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155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1557" y="3217283"/>
            <a:ext cx="248044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نواحی کوهستانی سوئیس</a:t>
            </a:r>
          </a:p>
        </p:txBody>
      </p:sp>
    </p:spTree>
    <p:extLst>
      <p:ext uri="{BB962C8B-B14F-4D97-AF65-F5344CB8AC3E}">
        <p14:creationId xmlns:p14="http://schemas.microsoft.com/office/powerpoint/2010/main" val="35743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6710" y="620006"/>
            <a:ext cx="12018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سال 2011 میلادی، جمعیت جهان از مرز 7 میلیارد نفر گذشت. و پیش بینی می شود در سال 2050 میلادی به حدود 11 میلیارد نفر برسد.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9844" y="2809672"/>
            <a:ext cx="67923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نمودار جمعیت جهان در اسلاید بعد توجه کنید.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8" y="2062833"/>
            <a:ext cx="3810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10649" y="1936842"/>
            <a:ext cx="17322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آب و خاک</a:t>
            </a:r>
          </a:p>
        </p:txBody>
      </p:sp>
      <p:sp>
        <p:nvSpPr>
          <p:cNvPr id="6" name="Down Ribbon 5"/>
          <p:cNvSpPr/>
          <p:nvPr/>
        </p:nvSpPr>
        <p:spPr>
          <a:xfrm>
            <a:off x="4133193" y="315310"/>
            <a:ext cx="3925614" cy="882869"/>
          </a:xfrm>
          <a:prstGeom prst="ribbon">
            <a:avLst>
              <a:gd name="adj1" fmla="val 20239"/>
              <a:gd name="adj2" fmla="val 5241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عوامل طبیعی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458836"/>
            <a:ext cx="12192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خاک های آبرفتی حاصل از رسوبات رودخانه ای و نواحی دارای منابع آب کافی، رودها و چشمه ها موجب جذب جمعیت می شوند.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41051" y="4193886"/>
            <a:ext cx="21098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حالی که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566" y="5464387"/>
            <a:ext cx="1204286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مناطق خشک و مناطقی که دارای خاکهای نامساعد و شور هستند، جمعیت را دفع می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82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72600" y="3201518"/>
            <a:ext cx="25908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مزارع کشاورزی مازندران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01200" y="3429000"/>
            <a:ext cx="25908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نواحی کویری یزد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91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4621" y="1936842"/>
            <a:ext cx="22682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معادن و ذخایر</a:t>
            </a:r>
          </a:p>
        </p:txBody>
      </p:sp>
      <p:sp>
        <p:nvSpPr>
          <p:cNvPr id="6" name="Down Ribbon 5"/>
          <p:cNvSpPr/>
          <p:nvPr/>
        </p:nvSpPr>
        <p:spPr>
          <a:xfrm>
            <a:off x="4133193" y="315310"/>
            <a:ext cx="3925614" cy="882869"/>
          </a:xfrm>
          <a:prstGeom prst="ribbon">
            <a:avLst>
              <a:gd name="adj1" fmla="val 20239"/>
              <a:gd name="adj2" fmla="val 5241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عوامل طبیعی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458836"/>
            <a:ext cx="12192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نواحی دارای معادن و ذخایر زیر زمینی مانند زغال سنگ، نفت و گاز و آهن و مس به دلیل اینکه قابلیت گسترش صنایع وابسته به این معادن را دارند موجب جذب جمعیت می شوند.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41051" y="4193886"/>
            <a:ext cx="21098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حالی که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03880" y="5464387"/>
            <a:ext cx="79842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تمام شدن این منابع جمعیت از آن منطقه دفع می شود.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474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72600" y="3201518"/>
            <a:ext cx="25908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شهر نفت خیز اهواز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648497" cy="709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5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4621" y="1936842"/>
            <a:ext cx="22682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سیاسی_ اداری</a:t>
            </a:r>
          </a:p>
        </p:txBody>
      </p:sp>
      <p:sp>
        <p:nvSpPr>
          <p:cNvPr id="6" name="Down Ribbon 5"/>
          <p:cNvSpPr/>
          <p:nvPr/>
        </p:nvSpPr>
        <p:spPr>
          <a:xfrm>
            <a:off x="4133193" y="315310"/>
            <a:ext cx="3925614" cy="882869"/>
          </a:xfrm>
          <a:prstGeom prst="ribbon">
            <a:avLst>
              <a:gd name="adj1" fmla="val 20239"/>
              <a:gd name="adj2" fmla="val 5241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عوامل انسانی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628" y="2577230"/>
            <a:ext cx="1191674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برنامه های دولت مانند تغییر پایتخت ها یا ساختن شهرها و شهرک های جدید یا سرمایه گذاری در برخی نواحی موجب جذب جمعیت به آنجا می شود.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6125" y="5464387"/>
            <a:ext cx="1191674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آشوب های سیاسی و جنگ و نزاع در برخی نواحی از جذب جمعیت جلوگیری می کند.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29547" y="4409838"/>
            <a:ext cx="21098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حالی که</a:t>
            </a:r>
          </a:p>
        </p:txBody>
      </p:sp>
    </p:spTree>
    <p:extLst>
      <p:ext uri="{BB962C8B-B14F-4D97-AF65-F5344CB8AC3E}">
        <p14:creationId xmlns:p14="http://schemas.microsoft.com/office/powerpoint/2010/main" val="426088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62696" y="426787"/>
            <a:ext cx="25908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Koodak" panose="00000700000000000000" pitchFamily="2" charset="-78"/>
              </a:rPr>
              <a:t>شهرجدید سهند</a:t>
            </a:r>
          </a:p>
          <a:p>
            <a:pPr algn="ctr"/>
            <a:r>
              <a:rPr lang="fa-IR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Koodak" panose="00000700000000000000" pitchFamily="2" charset="-78"/>
              </a:rPr>
              <a:t>تبریز</a:t>
            </a:r>
          </a:p>
        </p:txBody>
      </p:sp>
    </p:spTree>
    <p:extLst>
      <p:ext uri="{BB962C8B-B14F-4D97-AF65-F5344CB8AC3E}">
        <p14:creationId xmlns:p14="http://schemas.microsoft.com/office/powerpoint/2010/main" val="4665680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10193" y="1936842"/>
            <a:ext cx="14326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اقتصادی</a:t>
            </a:r>
          </a:p>
        </p:txBody>
      </p:sp>
      <p:sp>
        <p:nvSpPr>
          <p:cNvPr id="6" name="Down Ribbon 5"/>
          <p:cNvSpPr/>
          <p:nvPr/>
        </p:nvSpPr>
        <p:spPr>
          <a:xfrm>
            <a:off x="4133193" y="315310"/>
            <a:ext cx="3925614" cy="882869"/>
          </a:xfrm>
          <a:prstGeom prst="ribbon">
            <a:avLst>
              <a:gd name="adj1" fmla="val 20239"/>
              <a:gd name="adj2" fmla="val 5241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عوامل انسانی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3980" y="2546453"/>
            <a:ext cx="123969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نواحی صنعتی و دارای کارخانه های متعدد، نواحی پر رونق گردشگری و مکان های دارای بنگاه های اقتصادی و بازارها، که برای مردم شغل و درآمد ایجاد می کنند، جاذب جمعیت اند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6125" y="5227562"/>
            <a:ext cx="11916742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نواحی که از نظر فعالیت اقتصادی ضعیف اند و مردم آنها با بیکاری و کمبود درآمد، روبرو هستند جمعیت را دفع می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29547" y="4409838"/>
            <a:ext cx="21098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حالی که</a:t>
            </a:r>
          </a:p>
        </p:txBody>
      </p:sp>
    </p:spTree>
    <p:extLst>
      <p:ext uri="{BB962C8B-B14F-4D97-AF65-F5344CB8AC3E}">
        <p14:creationId xmlns:p14="http://schemas.microsoft.com/office/powerpoint/2010/main" val="2871050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81" y="110359"/>
            <a:ext cx="871721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42180" y="3154222"/>
            <a:ext cx="203375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گردشگران در شیراز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9" y="0"/>
            <a:ext cx="9528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7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50097" y="2047079"/>
            <a:ext cx="28042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امکانات و تسهیلات</a:t>
            </a:r>
          </a:p>
        </p:txBody>
      </p:sp>
      <p:sp>
        <p:nvSpPr>
          <p:cNvPr id="6" name="Down Ribbon 5"/>
          <p:cNvSpPr/>
          <p:nvPr/>
        </p:nvSpPr>
        <p:spPr>
          <a:xfrm>
            <a:off x="4133193" y="315310"/>
            <a:ext cx="3925614" cy="882869"/>
          </a:xfrm>
          <a:prstGeom prst="ribbon">
            <a:avLst>
              <a:gd name="adj1" fmla="val 20239"/>
              <a:gd name="adj2" fmla="val 5241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عوامل انسانی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628" y="2904705"/>
            <a:ext cx="11916743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نواحی دارای تسهیلات بهتر و بیشتر مانند برق، آب، لوله کشی،گاز و راه های مناسب و وسایل حمل و نقل و وسایل ارتباطی پیشرفته تر و خدماتی نظیر بیمارستان و ورزشگاه و ...جمعیت بیشتری را به خود جذب می کنند.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007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05" y="1340110"/>
            <a:ext cx="5079365" cy="41777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40667" y="85280"/>
            <a:ext cx="29468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نمودار جمعیت جهان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44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0" y="0"/>
            <a:ext cx="1150882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65017" y="234165"/>
            <a:ext cx="1861965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cs typeface="B Koodak" panose="00000700000000000000" pitchFamily="2" charset="-78"/>
              </a:rPr>
              <a:t>شهر تهران</a:t>
            </a:r>
          </a:p>
        </p:txBody>
      </p:sp>
    </p:spTree>
    <p:extLst>
      <p:ext uri="{BB962C8B-B14F-4D97-AF65-F5344CB8AC3E}">
        <p14:creationId xmlns:p14="http://schemas.microsoft.com/office/powerpoint/2010/main" val="395552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19222" y="2299449"/>
            <a:ext cx="13696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فرهنگی</a:t>
            </a:r>
          </a:p>
        </p:txBody>
      </p:sp>
      <p:sp>
        <p:nvSpPr>
          <p:cNvPr id="6" name="Down Ribbon 5"/>
          <p:cNvSpPr/>
          <p:nvPr/>
        </p:nvSpPr>
        <p:spPr>
          <a:xfrm>
            <a:off x="4133193" y="315310"/>
            <a:ext cx="3925614" cy="882869"/>
          </a:xfrm>
          <a:prstGeom prst="ribbon">
            <a:avLst>
              <a:gd name="adj1" fmla="val 20239"/>
              <a:gd name="adj2" fmla="val 5241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عوامل انسانی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166" y="3197092"/>
            <a:ext cx="115856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مکان های زیارتی و مقدس یا شهرهای دانشگاهی جمعیت را به خود جذب می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821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7371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73710" y="3136612"/>
            <a:ext cx="181829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شهر مشهد</a:t>
            </a:r>
          </a:p>
        </p:txBody>
      </p:sp>
    </p:spTree>
    <p:extLst>
      <p:ext uri="{BB962C8B-B14F-4D97-AF65-F5344CB8AC3E}">
        <p14:creationId xmlns:p14="http://schemas.microsoft.com/office/powerpoint/2010/main" val="336831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8503" y="383059"/>
            <a:ext cx="109149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علاوه بر رشد طبیعی عامل دیگری که موجب افزایش جمعیت یک مکان می شود،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مهاجرت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Wave 4"/>
          <p:cNvSpPr/>
          <p:nvPr/>
        </p:nvSpPr>
        <p:spPr>
          <a:xfrm>
            <a:off x="1274379" y="1826595"/>
            <a:ext cx="9643240" cy="1418896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مهاجرت یعنی رفتن مردم از جایی به جای دیگر به منظور کار و زندگی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280" y="2766433"/>
            <a:ext cx="6984127" cy="398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9520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44965" y="615930"/>
            <a:ext cx="21020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انواع مهاجرت</a:t>
            </a:r>
          </a:p>
        </p:txBody>
      </p:sp>
      <p:sp>
        <p:nvSpPr>
          <p:cNvPr id="6" name="Rectangle 5"/>
          <p:cNvSpPr/>
          <p:nvPr/>
        </p:nvSpPr>
        <p:spPr>
          <a:xfrm>
            <a:off x="3142750" y="1907627"/>
            <a:ext cx="53042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مهاجرت در داخل مرزهای یک کشور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8891752" y="1941446"/>
            <a:ext cx="2695903" cy="830997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مهاجرت داخلی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1279" y="2356943"/>
            <a:ext cx="571500" cy="1218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6764" y="2736370"/>
            <a:ext cx="476250" cy="3619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2238" y="2951164"/>
            <a:ext cx="102633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مهاجرت روستائیان به شهرها، مهاجرت کارگران فصلی در داخل یک کشور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8891752" y="4383092"/>
            <a:ext cx="2854876" cy="118127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مهاجرت خارجی</a:t>
            </a:r>
          </a:p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( بین المللی)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1279" y="4973727"/>
            <a:ext cx="571500" cy="1218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42750" y="4489083"/>
            <a:ext cx="530427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مهاجرت از یک کشور به کشور دیگر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6764" y="5292694"/>
            <a:ext cx="476250" cy="36195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07903" y="5717775"/>
            <a:ext cx="39739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مهاجرت افغان ها به ایران،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18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4724400" y="380660"/>
            <a:ext cx="2743200" cy="830997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مهاجرت اختیاری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945" y="1353546"/>
            <a:ext cx="120501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افراد با میل و تصمیم خود برای دستیابی به زندگی بهتر به جای دیگری مهاجرت می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58" y="2122987"/>
            <a:ext cx="348484" cy="8712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794333"/>
            <a:ext cx="120501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مهاجرت بیش از 100 میلیون نفر از مردم اروپا به سرزمین های جدید یعنی آمریکای شمالی و جنوبی و استرالیا برای دستیابی به منابع بیشتر و فرصت های بهتر زندگی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0" y="4472287"/>
            <a:ext cx="2628900" cy="5238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035339"/>
            <a:ext cx="1205011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امروزه نیز برخی کشورها به دلیل داشتن امکاناتی چون دانشگاه های معتبر یا فرصت های شغلی، مهاجران را از سایر کشورها به خود جذب می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09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63" y="-1"/>
            <a:ext cx="4204137" cy="6968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4309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43090" y="3136612"/>
            <a:ext cx="24489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دانشگاه کمبریج</a:t>
            </a:r>
          </a:p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انگلستان</a:t>
            </a:r>
          </a:p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لندن</a:t>
            </a:r>
          </a:p>
        </p:txBody>
      </p:sp>
    </p:spTree>
    <p:extLst>
      <p:ext uri="{BB962C8B-B14F-4D97-AF65-F5344CB8AC3E}">
        <p14:creationId xmlns:p14="http://schemas.microsoft.com/office/powerpoint/2010/main" val="207247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63" y="-1"/>
            <a:ext cx="4204137" cy="69683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43090" y="3136612"/>
            <a:ext cx="24489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دانشگاه هاروارد</a:t>
            </a:r>
          </a:p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آمریکا</a:t>
            </a:r>
          </a:p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ماساچوست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585435" cy="696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89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63" y="-1"/>
            <a:ext cx="4204137" cy="6968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7957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79572" y="3136612"/>
            <a:ext cx="221242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کشتی مهاجران به ایتالیا</a:t>
            </a:r>
          </a:p>
        </p:txBody>
      </p:sp>
    </p:spTree>
    <p:extLst>
      <p:ext uri="{BB962C8B-B14F-4D97-AF65-F5344CB8AC3E}">
        <p14:creationId xmlns:p14="http://schemas.microsoft.com/office/powerpoint/2010/main" val="354653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4724400" y="380660"/>
            <a:ext cx="2743200" cy="830997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مهاجرت اجباری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945" y="1353546"/>
            <a:ext cx="1205011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افراد بدون میل خود و به دلیل عواملی چون قحطی، خشکسالی و دیگر حوادث طبیعی و یا جنگ ها و درگیری های سیاسی مجبور به ترک محل زندگی خود می شوند.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58" y="2993394"/>
            <a:ext cx="348484" cy="8712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945" y="3729912"/>
            <a:ext cx="1205011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مهاجرت اجباری مردم فلسطین از سرزمین های اشغالی یا مهاجرت گروهی از افغان ها یا عراقی ها به کشورهای همسایه به دلیل شرایط جنگ و اشغال نظامی کشورهایشان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4208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45476" y="556944"/>
            <a:ext cx="97010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رشد جمعیت جهان طی سال های طولانی ثابت یا بسیار ناچیز بوده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5476" y="1705322"/>
            <a:ext cx="97010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دویست سال گذشته، رشد جمعیت جهان سیر صعودی پیدا کرد.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0676" y="2811870"/>
            <a:ext cx="103106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جمعیت جهان از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سال 1900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افزایش چشمگیری یافت و از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1 میلیارد و 600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میلیون نفر در این سال به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بیش از </a:t>
            </a:r>
            <a:r>
              <a:rPr lang="fa-IR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7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میلیارد نفر در زمان حاضر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رسید.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47" y="4180085"/>
            <a:ext cx="3555555" cy="2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0"/>
            <a:ext cx="898207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6380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63807" y="2397948"/>
            <a:ext cx="221242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مهاجرت مردم سوریه به دلیل نا امنی و جنگ در این کشور</a:t>
            </a:r>
          </a:p>
        </p:txBody>
      </p:sp>
    </p:spTree>
    <p:extLst>
      <p:ext uri="{BB962C8B-B14F-4D97-AF65-F5344CB8AC3E}">
        <p14:creationId xmlns:p14="http://schemas.microsoft.com/office/powerpoint/2010/main" val="50018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83824" y="754023"/>
            <a:ext cx="28824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افزایش شهرنشینی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512312"/>
            <a:ext cx="120501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درسال 1950 میلادی تنها 25 درصد مردم جهان در نواحی شهری زندگی می کردند. اما امروزه بیش از 50 درصد مردم جهان در شهرها زندگی می کنند.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930" y="3429000"/>
            <a:ext cx="4286250" cy="571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0945" y="4111611"/>
            <a:ext cx="12192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همۀ کشورها،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رشد شهرنشینی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پیدایش شهرهای پرجمعیت، با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مهاجرت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گستردۀ مردم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روستاها به شهرها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دنبال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کسب درآمد بیشتر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امکانات بهتر زندگی همراه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003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6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959366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72" y="1"/>
            <a:ext cx="5870028" cy="682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71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45" y="487553"/>
            <a:ext cx="1205011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رشد شتابان شهرنشینی در بیشتر کشورها بدون برنامه ریزی برای سکونت جمعیت زیاد صورت گرفته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2674947"/>
            <a:ext cx="1205011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همین دلیل، اغلب شهرهای بزرگ جهان با مشکلاتی چون ترافیک سنگین و آلودگی هوا، زاغه نشینی در حومۀ شهرها و افراد بی خانمان ( کارتن خواب ها) روبرو هستند.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4365" y="4684061"/>
            <a:ext cx="115613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مدیران و برنامه ریزان شهری تلاش می کنند راه حل هایی برای این مسائل و مشکلات بیابند.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91" y="2093922"/>
            <a:ext cx="4733925" cy="581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90" y="4281316"/>
            <a:ext cx="473392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6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89" y="0"/>
            <a:ext cx="10689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5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69" y="0"/>
            <a:ext cx="10121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2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3" y="0"/>
            <a:ext cx="10783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45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93" y="0"/>
            <a:ext cx="10326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709" y="225868"/>
            <a:ext cx="1201857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علت اصلی این رشد فوق العاده، کاهش میزان مرگ و میرها به ویژه مرگ و میر کودکان بوده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74" y="1959841"/>
            <a:ext cx="7916647" cy="489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3910" y="515071"/>
            <a:ext cx="111041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اَبَرشهر( مگاسیتی) به شهرهایی گفته می شود که جمعیت آنها بالای 10 میلیون نفر می باشد. و در امتداد آن شهرهای کوچکی قرار دارند که به هم وصلند.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0999" y="4122824"/>
            <a:ext cx="1110417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مادر شهر ( متروپل) به شهرهایی گفته می شود که جمعیت آنها بالای 2 میلیون نفر است. و معمولاً از شهرک و شهرهای اطراف خود مجهزترند.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06914" y="2553706"/>
            <a:ext cx="10523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تهران</a:t>
            </a:r>
          </a:p>
        </p:txBody>
      </p:sp>
      <p:sp>
        <p:nvSpPr>
          <p:cNvPr id="6" name="Rectangle 5"/>
          <p:cNvSpPr/>
          <p:nvPr/>
        </p:nvSpPr>
        <p:spPr>
          <a:xfrm>
            <a:off x="4244207" y="6181286"/>
            <a:ext cx="33777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زنجان، سمنان، کرمان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23" y="2106957"/>
            <a:ext cx="171450" cy="428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10" y="3419563"/>
            <a:ext cx="4733925" cy="581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4" y="5753165"/>
            <a:ext cx="15240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0" y="2644170"/>
            <a:ext cx="3048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توکیو، ژاپن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جمعیت: 36 میلیون</a:t>
            </a:r>
          </a:p>
        </p:txBody>
      </p:sp>
    </p:spTree>
    <p:extLst>
      <p:ext uri="{BB962C8B-B14F-4D97-AF65-F5344CB8AC3E}">
        <p14:creationId xmlns:p14="http://schemas.microsoft.com/office/powerpoint/2010/main" val="19081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-33251"/>
            <a:ext cx="6667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8770" y="2644170"/>
            <a:ext cx="228323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شانگهای، چین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جمعیت: 15میلیون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08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58646" y="2644170"/>
            <a:ext cx="223335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مکزیکوسیتی، مکزیک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جمعیت: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20 میلیون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58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0" y="2644170"/>
            <a:ext cx="3048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سئول، کرۀ جنوبی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جمعیت: 20 میلیون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9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4354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56834" y="2644170"/>
            <a:ext cx="29218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بمبئی، هند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جمعیت: 18 میلیون</a:t>
            </a:r>
          </a:p>
        </p:txBody>
      </p:sp>
    </p:spTree>
    <p:extLst>
      <p:ext uri="{BB962C8B-B14F-4D97-AF65-F5344CB8AC3E}">
        <p14:creationId xmlns:p14="http://schemas.microsoft.com/office/powerpoint/2010/main" val="3947817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0"/>
            <a:ext cx="6667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0" y="2644170"/>
            <a:ext cx="3048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کراچی، پاکستان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جمعیت: 14 میلیون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758507">
            <a:off x="2022029" y="1931707"/>
            <a:ext cx="2008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Majid Shadow" panose="00000400000000000000" pitchFamily="2" charset="-78"/>
              </a:rPr>
              <a:t>پایان</a:t>
            </a:r>
            <a:endParaRPr lang="en-US"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Majid Shadow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05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9838" y="604240"/>
            <a:ext cx="1163232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گذشته عدۀ زیادی از مردم بر اثر بیماری های واگیردار و عفونی، گرسنگی و قحطی یا جنگ از بین می رفتند.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34" y="2380700"/>
            <a:ext cx="2857500" cy="3924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4" y="2903750"/>
            <a:ext cx="5048250" cy="2705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660" y="2173900"/>
            <a:ext cx="2857501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9838" y="604240"/>
            <a:ext cx="1163232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دو قرن اخیر دو عامل موجب کاهش چشمگیر مرگ و میرها شده است: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7956330" y="1478094"/>
            <a:ext cx="2569779" cy="1489841"/>
          </a:xfrm>
          <a:prstGeom prst="wedgeEllipseCallou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بهبود بهداشت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2309648" y="1478093"/>
            <a:ext cx="2569779" cy="1489841"/>
          </a:xfrm>
          <a:prstGeom prst="wedgeEllipseCallou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بهبود تغذیه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19998" y="3072348"/>
            <a:ext cx="324244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پیشرفت در پزشکی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59660" y="5429858"/>
            <a:ext cx="57631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کنترل بیماری های واگیردار ( وبا، طاعون)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23498" y="4281881"/>
            <a:ext cx="47083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تولید واکسن ها و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آنتی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بیوتیک ها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91919" y="3979832"/>
            <a:ext cx="571500" cy="2857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00449" y="5188309"/>
            <a:ext cx="571500" cy="2857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94367" y="2967934"/>
            <a:ext cx="53280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پیشرفت و گسترش کشاورزی صنعتی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75181" y="4073013"/>
            <a:ext cx="40883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افزایش تولید مواد غذایی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06384" y="5060269"/>
            <a:ext cx="44249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پیشرفت وسایل حمل و نقل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4826" y="6047525"/>
            <a:ext cx="53280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انتقال غذا به نواحی دورتر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33124" y="3853256"/>
            <a:ext cx="571500" cy="2857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33122" y="6022473"/>
            <a:ext cx="57150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4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04947" y="1546016"/>
            <a:ext cx="665830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رشد طبیعی جمعیت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یک مکان به دو عامل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میزان موالید ( تولدها)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میزان مرگ و میرها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یک دوره زمانی وابسته است.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314" y="3854340"/>
            <a:ext cx="28575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18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7 مطالعات اجتماعی نهم</Template>
  <TotalTime>0</TotalTime>
  <Words>1490</Words>
  <Application>Microsoft Office PowerPoint</Application>
  <PresentationFormat>Widescreen</PresentationFormat>
  <Paragraphs>155</Paragraphs>
  <Slides>67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Arial</vt:lpstr>
      <vt:lpstr>B Koodak</vt:lpstr>
      <vt:lpstr>B Majid Shadow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2020-02-08T07:35:56Z</dcterms:created>
  <dcterms:modified xsi:type="dcterms:W3CDTF">2020-02-08T07:36:23Z</dcterms:modified>
</cp:coreProperties>
</file>