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02"/>
  </p:notesMasterIdLst>
  <p:sldIdLst>
    <p:sldId id="259" r:id="rId2"/>
    <p:sldId id="260" r:id="rId3"/>
    <p:sldId id="257" r:id="rId4"/>
    <p:sldId id="368" r:id="rId5"/>
    <p:sldId id="369" r:id="rId6"/>
    <p:sldId id="256" r:id="rId7"/>
    <p:sldId id="278" r:id="rId8"/>
    <p:sldId id="267" r:id="rId9"/>
    <p:sldId id="262" r:id="rId10"/>
    <p:sldId id="263" r:id="rId11"/>
    <p:sldId id="264" r:id="rId12"/>
    <p:sldId id="265" r:id="rId13"/>
    <p:sldId id="266" r:id="rId14"/>
    <p:sldId id="268" r:id="rId15"/>
    <p:sldId id="269" r:id="rId16"/>
    <p:sldId id="270" r:id="rId17"/>
    <p:sldId id="271" r:id="rId18"/>
    <p:sldId id="272" r:id="rId19"/>
    <p:sldId id="273" r:id="rId20"/>
    <p:sldId id="275" r:id="rId21"/>
    <p:sldId id="274" r:id="rId22"/>
    <p:sldId id="276" r:id="rId23"/>
    <p:sldId id="277" r:id="rId24"/>
    <p:sldId id="280" r:id="rId25"/>
    <p:sldId id="290" r:id="rId26"/>
    <p:sldId id="279" r:id="rId27"/>
    <p:sldId id="281" r:id="rId28"/>
    <p:sldId id="285" r:id="rId29"/>
    <p:sldId id="287" r:id="rId30"/>
    <p:sldId id="288" r:id="rId31"/>
    <p:sldId id="289" r:id="rId32"/>
    <p:sldId id="291" r:id="rId33"/>
    <p:sldId id="292" r:id="rId34"/>
    <p:sldId id="293" r:id="rId35"/>
    <p:sldId id="298" r:id="rId36"/>
    <p:sldId id="302" r:id="rId37"/>
    <p:sldId id="303" r:id="rId38"/>
    <p:sldId id="305" r:id="rId39"/>
    <p:sldId id="311" r:id="rId40"/>
    <p:sldId id="304" r:id="rId41"/>
    <p:sldId id="312" r:id="rId42"/>
    <p:sldId id="349" r:id="rId43"/>
    <p:sldId id="347" r:id="rId44"/>
    <p:sldId id="348" r:id="rId45"/>
    <p:sldId id="310" r:id="rId46"/>
    <p:sldId id="309" r:id="rId47"/>
    <p:sldId id="313" r:id="rId48"/>
    <p:sldId id="314" r:id="rId49"/>
    <p:sldId id="378" r:id="rId50"/>
    <p:sldId id="379" r:id="rId51"/>
    <p:sldId id="380" r:id="rId52"/>
    <p:sldId id="381" r:id="rId53"/>
    <p:sldId id="370" r:id="rId54"/>
    <p:sldId id="371" r:id="rId55"/>
    <p:sldId id="372" r:id="rId56"/>
    <p:sldId id="373" r:id="rId57"/>
    <p:sldId id="374" r:id="rId58"/>
    <p:sldId id="375" r:id="rId59"/>
    <p:sldId id="376" r:id="rId60"/>
    <p:sldId id="377" r:id="rId61"/>
    <p:sldId id="320" r:id="rId62"/>
    <p:sldId id="319" r:id="rId63"/>
    <p:sldId id="321" r:id="rId64"/>
    <p:sldId id="323" r:id="rId65"/>
    <p:sldId id="361" r:id="rId66"/>
    <p:sldId id="366" r:id="rId67"/>
    <p:sldId id="325" r:id="rId68"/>
    <p:sldId id="367" r:id="rId69"/>
    <p:sldId id="363" r:id="rId70"/>
    <p:sldId id="354" r:id="rId71"/>
    <p:sldId id="327" r:id="rId72"/>
    <p:sldId id="355" r:id="rId73"/>
    <p:sldId id="360" r:id="rId74"/>
    <p:sldId id="356" r:id="rId75"/>
    <p:sldId id="364" r:id="rId76"/>
    <p:sldId id="359" r:id="rId77"/>
    <p:sldId id="357" r:id="rId78"/>
    <p:sldId id="35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2" r:id="rId92"/>
    <p:sldId id="343" r:id="rId93"/>
    <p:sldId id="344" r:id="rId94"/>
    <p:sldId id="345" r:id="rId95"/>
    <p:sldId id="346" r:id="rId96"/>
    <p:sldId id="350" r:id="rId97"/>
    <p:sldId id="351" r:id="rId98"/>
    <p:sldId id="352" r:id="rId99"/>
    <p:sldId id="365" r:id="rId100"/>
    <p:sldId id="353"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2" autoAdjust="0"/>
    <p:restoredTop sz="94660"/>
  </p:normalViewPr>
  <p:slideViewPr>
    <p:cSldViewPr>
      <p:cViewPr>
        <p:scale>
          <a:sx n="85" d="100"/>
          <a:sy n="85" d="100"/>
        </p:scale>
        <p:origin x="-942"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1B2D4D-CDC4-40A2-8303-AF4CD8FAE174}" type="datetimeFigureOut">
              <a:rPr lang="en-US" smtClean="0"/>
              <a:pPr/>
              <a:t>11/30/2015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5466BD-2C6A-4CFE-8B6B-141D7AC17486}" type="slidenum">
              <a:rPr lang="en-US" smtClean="0"/>
              <a:pPr/>
              <a:t>‹#›</a:t>
            </a:fld>
            <a:endParaRPr lang="en-US" dirty="0"/>
          </a:p>
        </p:txBody>
      </p:sp>
    </p:spTree>
    <p:extLst>
      <p:ext uri="{BB962C8B-B14F-4D97-AF65-F5344CB8AC3E}">
        <p14:creationId xmlns:p14="http://schemas.microsoft.com/office/powerpoint/2010/main" val="365791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15</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52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62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63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64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65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66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67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38</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68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69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74</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75</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39</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79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5466BD-2C6A-4CFE-8B6B-141D7AC17486}" type="slidenum">
              <a:rPr lang="en-US" smtClean="0"/>
              <a:pPr/>
              <a:t>45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5F4AE1-BF4F-43E9-843F-64ACA6E0817D}" type="datetimeFigureOut">
              <a:rPr lang="en-US" smtClean="0"/>
              <a:pPr/>
              <a:t>11/30/2015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08287C-DA2B-4385-8ABB-BACFAE69D7C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F4AE1-BF4F-43E9-843F-64ACA6E0817D}" type="datetimeFigureOut">
              <a:rPr lang="en-US" smtClean="0"/>
              <a:pPr/>
              <a:t>11/30/2015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8287C-DA2B-4385-8ABB-BACFAE69D7C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4.jpe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71.jpe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83.jpe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8.jpeg"/><Relationship Id="rId4" Type="http://schemas.openxmlformats.org/officeDocument/2006/relationships/image" Target="../media/image84.jpeg"/></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9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5.jpeg"/><Relationship Id="rId4" Type="http://schemas.openxmlformats.org/officeDocument/2006/relationships/image" Target="../media/image104.jpeg"/></Relationships>
</file>

<file path=ppt/slides/_rels/slide9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78.jpeg"/></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98.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image" Target="../media/image3.png"/><Relationship Id="rId16" Type="http://schemas.openxmlformats.org/officeDocument/2006/relationships/image" Target="../media/image124.jpeg"/><Relationship Id="rId1" Type="http://schemas.openxmlformats.org/officeDocument/2006/relationships/slideLayout" Target="../slideLayouts/slideLayout1.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5" Type="http://schemas.openxmlformats.org/officeDocument/2006/relationships/image" Target="../media/image12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 Id="rId14" Type="http://schemas.openxmlformats.org/officeDocument/2006/relationships/image" Target="../media/image122.jpeg"/></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57200" y="533400"/>
            <a:ext cx="80772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pic>
        <p:nvPicPr>
          <p:cNvPr id="2050" name="Picture 2" descr="D:\(نسرین)\سربرگ\سر برگ\Besmelah\280.jpg"/>
          <p:cNvPicPr>
            <a:picLocks noChangeAspect="1" noChangeArrowheads="1"/>
          </p:cNvPicPr>
          <p:nvPr/>
        </p:nvPicPr>
        <p:blipFill>
          <a:blip r:embed="rId2"/>
          <a:srcRect/>
          <a:stretch>
            <a:fillRect/>
          </a:stretch>
        </p:blipFill>
        <p:spPr bwMode="auto">
          <a:xfrm>
            <a:off x="1981200" y="1752600"/>
            <a:ext cx="5313961" cy="2590800"/>
          </a:xfrm>
          <a:prstGeom prst="rect">
            <a:avLst/>
          </a:prstGeom>
          <a:noFill/>
        </p:spPr>
      </p:pic>
      <p:sp>
        <p:nvSpPr>
          <p:cNvPr id="18" name="Frame 17"/>
          <p:cNvSpPr/>
          <p:nvPr/>
        </p:nvSpPr>
        <p:spPr>
          <a:xfrm>
            <a:off x="533400" y="609600"/>
            <a:ext cx="7924800" cy="55626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9" name="Rectangle 8"/>
          <p:cNvSpPr/>
          <p:nvPr/>
        </p:nvSpPr>
        <p:spPr>
          <a:xfrm>
            <a:off x="2209800" y="692289"/>
            <a:ext cx="6248400" cy="5262979"/>
          </a:xfrm>
          <a:prstGeom prst="rect">
            <a:avLst/>
          </a:prstGeom>
        </p:spPr>
        <p:txBody>
          <a:bodyPr wrap="square">
            <a:spAutoFit/>
          </a:bodyPr>
          <a:lstStyle/>
          <a:p>
            <a:pPr algn="just" rtl="1"/>
            <a:r>
              <a:rPr lang="ar-SA" sz="3200" baseline="-25000" dirty="0" smtClean="0">
                <a:cs typeface="2  Titr" pitchFamily="2" charset="-78"/>
              </a:rPr>
              <a:t>آب و هواي كاشان</a:t>
            </a:r>
            <a:endParaRPr lang="en-US" sz="3200" dirty="0" smtClean="0">
              <a:cs typeface="2  Titr" pitchFamily="2" charset="-78"/>
            </a:endParaRPr>
          </a:p>
          <a:p>
            <a:pPr algn="justLow" rtl="1"/>
            <a:r>
              <a:rPr lang="ar-SA" baseline="-25000" dirty="0" smtClean="0"/>
              <a:t>   </a:t>
            </a:r>
            <a:r>
              <a:rPr lang="ar-SA" sz="2400" baseline="-25000" dirty="0" smtClean="0">
                <a:cs typeface="B Lotus" pitchFamily="2" charset="-78"/>
              </a:rPr>
              <a:t>از نظر پهنه‌بندي اقليمي شهر كاشان در پهنه اقليمي با زمستانهاي نسبتاً سرد و تابستانهاي خيلي گرم و خشك قرار گرفته است. شهرستان کاشان در حدود جنوب و غرب در محاصره سلسله جبال مرکزي ايران قرار گرفته است. آباديهاي دامنه اين کوهستان عموما داراي آب و هوايي لطيف و معتدل مي باشند ولي از جانب شمال شرق که به زمينهاي شوره زار کوير مرکزي ايران اتصال پيدا مي کند هواي آن بتدريج خشک و سوزان مي شود و آب و هوا در قسمت جلگه اي کاشان گرم و خشک مي باشد. دليل اصلي خشکي هواي کاشان مجاورت آن با دشت کوير است. گرماي هوا در اين شهر در تابستان از مرز 40 درجه سانتيگراد نيز عبور مي کند.وزش بادهاي کويري که از صبح تا شام جريان دارد، موجب حرارت و خشکي هواست و ازشام تا بام که نسيم خشکي از جهت کوهستان جريان پيدا مي کن باعث تعديل هواي منطقه مي گردد. بادهاي موسوم به باد سرخ، باد شهرياري، باد سام، باد شمال و باد قبله از بادهاي معروف اين منطقه است که اکثرا از کوير به سوي کاشان مي وزد.</a:t>
            </a:r>
            <a:endParaRPr lang="fa-IR" sz="2400" dirty="0" smtClean="0">
              <a:cs typeface="B Lotus" pitchFamily="2" charset="-78"/>
            </a:endParaRPr>
          </a:p>
          <a:p>
            <a:pPr algn="justLow" rtl="1"/>
            <a:r>
              <a:rPr lang="ar-SA" sz="2400" baseline="-25000" dirty="0" smtClean="0">
                <a:cs typeface="B Lotus" pitchFamily="2" charset="-78"/>
              </a:rPr>
              <a:t>  در زمينه منابع آب، کاشان شامل رودخانه ها، چاههاي عميق، نيمه عميق و چشمه سارهاست. مهمترين رودخانه هاي اين شهر رودخانه هاي هنجن، قهرود، لتحر و چم رود مي باشند که همگي فصلي است و بيش از 130 رشته قنات در اطراف شهر وجود دارد که بين 40 الي 50 رشته آن هم اکنون مورد بهره برداري قرار مي گيرد. علاوه برقنات ها بيش از 8 چشمه سار وجود دارد که بين آنها چشمه سليمانيه فين از آبدهي و اهميت ويژه اي برخوردار است.</a:t>
            </a:r>
            <a:endParaRPr lang="en-US" sz="2400" dirty="0" smtClean="0">
              <a:cs typeface="B Lotus" pitchFamily="2" charset="-78"/>
            </a:endParaRPr>
          </a:p>
          <a:p>
            <a:pPr algn="justLow" rtl="1"/>
            <a:r>
              <a:rPr lang="ar-SA" sz="2400" baseline="-25000" dirty="0" smtClean="0">
                <a:cs typeface="B Lotus" pitchFamily="2" charset="-78"/>
              </a:rPr>
              <a:t> </a:t>
            </a:r>
            <a:endParaRPr lang="en-US" dirty="0">
              <a:cs typeface="B Lotus" pitchFamily="2" charset="-78"/>
            </a:endParaRPr>
          </a:p>
        </p:txBody>
      </p:sp>
      <p:pic>
        <p:nvPicPr>
          <p:cNvPr id="11"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9" name="Picture 5" descr="J:\bahkam\IMG_0466.JPG"/>
          <p:cNvPicPr>
            <a:picLocks noChangeAspect="1" noChangeArrowheads="1"/>
          </p:cNvPicPr>
          <p:nvPr/>
        </p:nvPicPr>
        <p:blipFill>
          <a:blip r:embed="rId2" cstate="print">
            <a:grayscl/>
            <a:lum bright="40000"/>
          </a:blip>
          <a:srcRect/>
          <a:stretch>
            <a:fillRect/>
          </a:stretch>
        </p:blipFill>
        <p:spPr bwMode="auto">
          <a:xfrm>
            <a:off x="2286000" y="990600"/>
            <a:ext cx="6049850" cy="4648200"/>
          </a:xfrm>
          <a:prstGeom prst="rect">
            <a:avLst/>
          </a:prstGeom>
          <a:noFill/>
          <a:effectLst>
            <a:softEdge rad="635000"/>
          </a:effectLst>
        </p:spPr>
      </p:pic>
      <p:sp>
        <p:nvSpPr>
          <p:cNvPr id="11" name="Rectangle 10"/>
          <p:cNvSpPr/>
          <p:nvPr/>
        </p:nvSpPr>
        <p:spPr>
          <a:xfrm>
            <a:off x="2667000" y="762000"/>
            <a:ext cx="3810000" cy="2144177"/>
          </a:xfrm>
          <a:prstGeom prst="rect">
            <a:avLst/>
          </a:prstGeom>
        </p:spPr>
        <p:txBody>
          <a:bodyPr wrap="square">
            <a:spAutoFit/>
          </a:bodyPr>
          <a:lstStyle/>
          <a:p>
            <a:pPr algn="r" rtl="1"/>
            <a:r>
              <a:rPr lang="fa-IR" sz="20000" baseline="-25000" dirty="0" smtClean="0">
                <a:solidFill>
                  <a:schemeClr val="bg1"/>
                </a:solidFill>
              </a:rPr>
              <a:t>پایان</a:t>
            </a:r>
          </a:p>
        </p:txBody>
      </p:sp>
      <p:pic>
        <p:nvPicPr>
          <p:cNvPr id="12" name="Picture 3"/>
          <p:cNvPicPr>
            <a:picLocks noChangeAspect="1" noChangeArrowheads="1"/>
          </p:cNvPicPr>
          <p:nvPr/>
        </p:nvPicPr>
        <p:blipFill>
          <a:blip r:embed="rId3">
            <a:grayscl/>
          </a:blip>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9" name="Rectangle 8"/>
          <p:cNvSpPr/>
          <p:nvPr/>
        </p:nvSpPr>
        <p:spPr>
          <a:xfrm>
            <a:off x="2438400" y="1349038"/>
            <a:ext cx="5867400" cy="3908762"/>
          </a:xfrm>
          <a:prstGeom prst="rect">
            <a:avLst/>
          </a:prstGeom>
        </p:spPr>
        <p:txBody>
          <a:bodyPr wrap="square">
            <a:spAutoFit/>
          </a:bodyPr>
          <a:lstStyle/>
          <a:p>
            <a:pPr algn="just" rtl="1"/>
            <a:r>
              <a:rPr lang="en-US" sz="2400" baseline="-25000" dirty="0" smtClean="0"/>
              <a:t/>
            </a:r>
            <a:br>
              <a:rPr lang="en-US" sz="2400" baseline="-25000" dirty="0" smtClean="0"/>
            </a:br>
            <a:r>
              <a:rPr lang="ar-SA" sz="2400" baseline="-25000" dirty="0" smtClean="0">
                <a:cs typeface="B Lotus" pitchFamily="2" charset="-78"/>
              </a:rPr>
              <a:t>به طور کلی شهرستان کاشان دارای دو حالت نسبتاً متفاوت اقلیمی است و در این امر بیش از هر چیز عامل ارتفاع مؤثر می‌باشد.</a:t>
            </a:r>
            <a:endParaRPr lang="fa-IR" sz="2400" baseline="-25000" dirty="0" smtClean="0">
              <a:cs typeface="B Lotus" pitchFamily="2" charset="-78"/>
            </a:endParaRPr>
          </a:p>
          <a:p>
            <a:pPr algn="just" rtl="1"/>
            <a:r>
              <a:rPr lang="ar-SA" sz="2400" baseline="-25000" dirty="0" smtClean="0">
                <a:cs typeface="B Lotus" pitchFamily="2" charset="-78"/>
              </a:rPr>
              <a:t> این دو حالت عبارتند از</a:t>
            </a:r>
            <a:r>
              <a:rPr lang="fa-IR" sz="2400" baseline="-25000" dirty="0" smtClean="0">
                <a:cs typeface="B Lotus" pitchFamily="2" charset="-78"/>
              </a:rPr>
              <a:t>:</a:t>
            </a:r>
          </a:p>
          <a:p>
            <a:pPr algn="just" rtl="1"/>
            <a:r>
              <a:rPr lang="ar-SA" sz="2400" baseline="-25000" dirty="0" smtClean="0">
                <a:cs typeface="B Lotus" pitchFamily="2" charset="-78"/>
              </a:rPr>
              <a:t> شرایط اقلیمی پایکوه و شرایط اقلیمی دشت. دشت دارای اقلیمی بیابانی با تابستانهای بسیار گرم و خشک و زمستانهای نسبتاً معتدل می‌باشد و پایکوه دارای اقلیمی خشک و نیمه خشک با تابستانهای معتدل و خشک و زمستانهای سرد می‌باشد. میزان بارندگی چه در دشت چه در پایکوه کم است. شرایط اقلیمی حاکم بر منطقه شرایط اقلیمی دشت می‌باشد. که بارندگی بسیار کم و افزایش قابل ملاحظه میزان حرارت در تابستان مشکلات فراوانی را در این منطقه به وجود می‌آورد. خشکی فیزیکی شدید یکی از خصوصیات بارز شرایط آب و هوایی این منطقه است. در مقایسه بین ناحیه پایکوه و ناحیه دشت عامل تبخیر و تعرق قابل ملاحظه است زیرا در پایکوه به علت ارتفاع دما افت پیدا می‌کند و درنتیجه تبخیر و تعرق بالقوه نسبت به دشت کاستی می‌گیرد. و همین امر سبب می‌شود که خشکی فیزیکی در پایکوه دیرتر از دشت شروع ‌گردد و یا به شدت آن نرسد. از طرف دیگر اختلاف دما بین این دو ناحیه باعث می‌شود که زمان گل دادن درختان در پایکوه و دشت تغییر کند</a:t>
            </a:r>
            <a:r>
              <a:rPr lang="en-US" sz="2400" baseline="-25000" dirty="0" smtClean="0">
                <a:cs typeface="B Lotus" pitchFamily="2" charset="-78"/>
              </a:rPr>
              <a:t>.</a:t>
            </a:r>
            <a:endParaRPr lang="en-US" sz="2400" dirty="0" smtClean="0">
              <a:cs typeface="B Lotus" pitchFamily="2" charset="-78"/>
            </a:endParaRPr>
          </a:p>
        </p:txBody>
      </p:sp>
      <p:pic>
        <p:nvPicPr>
          <p:cNvPr id="11"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9" name="Rectangle 8"/>
          <p:cNvSpPr/>
          <p:nvPr/>
        </p:nvSpPr>
        <p:spPr>
          <a:xfrm>
            <a:off x="2209800" y="609600"/>
            <a:ext cx="6248400" cy="5365571"/>
          </a:xfrm>
          <a:prstGeom prst="rect">
            <a:avLst/>
          </a:prstGeom>
        </p:spPr>
        <p:txBody>
          <a:bodyPr wrap="square">
            <a:spAutoFit/>
          </a:bodyPr>
          <a:lstStyle/>
          <a:p>
            <a:pPr algn="just" rtl="1"/>
            <a:r>
              <a:rPr lang="ar-SA" sz="3200" baseline="-25000" dirty="0" smtClean="0">
                <a:cs typeface="2  Titr" pitchFamily="2" charset="-78"/>
              </a:rPr>
              <a:t>زمین</a:t>
            </a:r>
            <a:r>
              <a:rPr lang="fa-IR" sz="3200" baseline="-25000" dirty="0" smtClean="0">
                <a:cs typeface="2  Titr" pitchFamily="2" charset="-78"/>
              </a:rPr>
              <a:t> شناسی</a:t>
            </a:r>
          </a:p>
          <a:p>
            <a:pPr algn="just" rtl="1"/>
            <a:r>
              <a:rPr lang="ar-SA" sz="3200" baseline="-25000" dirty="0" smtClean="0"/>
              <a:t> </a:t>
            </a:r>
            <a:r>
              <a:rPr lang="ar-SA" sz="2400" baseline="-25000" dirty="0" smtClean="0">
                <a:cs typeface="B Lotus" pitchFamily="2" charset="-78"/>
              </a:rPr>
              <a:t>منطقه کاشان که در غرب ایران مرکزی واقع شده است، بخشی از این واحد مهم زمین شناسی و ساختمانی ایران محسوب می‌گردد که به شکل مثلث در مرکز ایران قرار دارد. حد شرقی آن به بلوک لوت از شمال به ارتفاعات البرز مرکزی از جنوب به زون سنندج - سیرجان محدود شده است. واحد ایران مرکزی جزء بزرگترین و پیچیده ترین واحد زمین شناسی به شمار می‌رود. در این واحد قدیمی ترین سنگهای دگرگون شده (پرکامبرین</a:t>
            </a:r>
            <a:r>
              <a:rPr lang="en-US" sz="2400" baseline="-25000" dirty="0" smtClean="0">
                <a:cs typeface="B Lotus" pitchFamily="2" charset="-78"/>
              </a:rPr>
              <a:t>) </a:t>
            </a:r>
            <a:r>
              <a:rPr lang="ar-SA" sz="2400" baseline="-25000" dirty="0" smtClean="0">
                <a:cs typeface="B Lotus" pitchFamily="2" charset="-78"/>
              </a:rPr>
              <a:t>تا آتشفشان فعال و نیمه فعال امروزی وجود دارد. در واقع این منطقه را می‌توان محل قدیمی ترین قاره در ایران محسوب داشت. که حوادث زمین شناسی فراوانی به خود دیده است. سنگهای پرکامبرین پیشین در ایران مرکزی که خود از فرسایش سنگهای آذرین دوره‌های قبل به وجود آمده اند. براثر حرکات کوهزایی کاتانگایی شدیداً دگرگون شده و پلاتفرم ایران مرکزی را تشکیل داده اند. این پلاتفرم از دوران پالئوزوئیک به بعد در امتداد گسلهای بزرگ شکسته شده و حرکات قائم مداومی را متحمل گردیده است این تحولات در پیدایش آتشفشانهای بزرگ ترشیاری موثر بوده اند. </a:t>
            </a:r>
            <a:endParaRPr lang="fa-IR" sz="2400" baseline="-25000" dirty="0" smtClean="0">
              <a:cs typeface="B Lotus" pitchFamily="2" charset="-78"/>
            </a:endParaRPr>
          </a:p>
          <a:p>
            <a:pPr algn="r" rtl="1"/>
            <a:r>
              <a:rPr lang="ar-SA" sz="2400" baseline="-25000" dirty="0" smtClean="0">
                <a:cs typeface="B Lotus" pitchFamily="2" charset="-78"/>
              </a:rPr>
              <a:t>بعد از حرکات کوهزایی کرتاسه پایانی (لارامید)، رسوبات تخریبی منطقه را پوشانیده و به دنبال فاز کششی بعدی فعالیت آتشفشانی شدیدی در این زون رخ</a:t>
            </a:r>
            <a:r>
              <a:rPr lang="fa-IR" sz="2400" baseline="-25000" dirty="0" smtClean="0">
                <a:cs typeface="B Lotus" pitchFamily="2" charset="-78"/>
              </a:rPr>
              <a:t> </a:t>
            </a:r>
            <a:r>
              <a:rPr lang="ar-SA" sz="2400" baseline="-25000" dirty="0" smtClean="0">
                <a:cs typeface="B Lotus" pitchFamily="2" charset="-78"/>
              </a:rPr>
              <a:t>می‌دهد</a:t>
            </a:r>
            <a:r>
              <a:rPr lang="en-US" sz="2400" u="sng" baseline="-25000" dirty="0" smtClean="0">
                <a:cs typeface="B Lotus" pitchFamily="2" charset="-78"/>
              </a:rPr>
              <a:t>.</a:t>
            </a:r>
            <a:r>
              <a:rPr lang="en-US" sz="2400" baseline="-25000" dirty="0" smtClean="0">
                <a:cs typeface="B Lotus" pitchFamily="2" charset="-78"/>
              </a:rPr>
              <a:t/>
            </a:r>
            <a:br>
              <a:rPr lang="en-US" sz="2400" baseline="-25000" dirty="0" smtClean="0">
                <a:cs typeface="B Lotus" pitchFamily="2" charset="-78"/>
              </a:rPr>
            </a:br>
            <a:r>
              <a:rPr lang="ar-SA" sz="2400" baseline="-25000" dirty="0" smtClean="0">
                <a:cs typeface="B Lotus" pitchFamily="2" charset="-78"/>
              </a:rPr>
              <a:t>از نظر زمین شناسی ساختمانی ارتفاعات جنوب غرب و جنوب کاشان جزء ارتفاعات ایران مرکزی بوده و جزء کمربند آتشفشانی بزمان-تبریز قرار دارند. و ارتفاعات شمالی تر، یعنی مجموعه کوههای لطیف، یخ آب نیز به موازات آن کشیده می‌شود و این دو مجموعه خود به موازات زاگرس و روراندگی بزرگ آن و در امتداد منطقه دگرگونی سنندج - سیرجان کشیده شده است. </a:t>
            </a:r>
            <a:endParaRPr lang="en-US" sz="2400" dirty="0" smtClean="0">
              <a:cs typeface="B Lotus" pitchFamily="2" charset="-78"/>
            </a:endParaRPr>
          </a:p>
          <a:p>
            <a:pPr algn="r" rtl="1"/>
            <a:r>
              <a:rPr lang="en-US" baseline="-25000" dirty="0" smtClean="0"/>
              <a:t> </a:t>
            </a:r>
            <a:endParaRPr lang="en-US" dirty="0" smtClean="0"/>
          </a:p>
          <a:p>
            <a:pPr algn="just"/>
            <a:endParaRPr lang="en-US" dirty="0"/>
          </a:p>
        </p:txBody>
      </p:sp>
      <p:pic>
        <p:nvPicPr>
          <p:cNvPr id="11"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9" name="Picture 5" descr="J:\bahkam\IMG_0466.JPG"/>
          <p:cNvPicPr>
            <a:picLocks noChangeAspect="1" noChangeArrowheads="1"/>
          </p:cNvPicPr>
          <p:nvPr/>
        </p:nvPicPr>
        <p:blipFill>
          <a:blip r:embed="rId2" cstate="print">
            <a:lum bright="40000" contrast="-20000"/>
          </a:blip>
          <a:srcRect/>
          <a:stretch>
            <a:fillRect/>
          </a:stretch>
        </p:blipFill>
        <p:spPr bwMode="auto">
          <a:xfrm>
            <a:off x="2255950" y="990600"/>
            <a:ext cx="6049850" cy="4648200"/>
          </a:xfrm>
          <a:prstGeom prst="rect">
            <a:avLst/>
          </a:prstGeom>
          <a:noFill/>
          <a:effectLst>
            <a:softEdge rad="635000"/>
          </a:effectLst>
        </p:spPr>
      </p:pic>
      <p:sp>
        <p:nvSpPr>
          <p:cNvPr id="11" name="Rectangle 10"/>
          <p:cNvSpPr/>
          <p:nvPr/>
        </p:nvSpPr>
        <p:spPr>
          <a:xfrm>
            <a:off x="2514600" y="2667000"/>
            <a:ext cx="5029200" cy="1323439"/>
          </a:xfrm>
          <a:prstGeom prst="rect">
            <a:avLst/>
          </a:prstGeom>
        </p:spPr>
        <p:txBody>
          <a:bodyPr wrap="square">
            <a:spAutoFit/>
          </a:bodyPr>
          <a:lstStyle/>
          <a:p>
            <a:pPr algn="ctr" rtl="1"/>
            <a:r>
              <a:rPr lang="fa-IR" sz="4000" baseline="-25000" dirty="0" smtClean="0">
                <a:cs typeface="2  Titr" pitchFamily="2" charset="-78"/>
              </a:rPr>
              <a:t>فصل دوم</a:t>
            </a:r>
            <a:endParaRPr lang="en-US" sz="4000" baseline="-25000" dirty="0" smtClean="0">
              <a:cs typeface="2  Titr" pitchFamily="2" charset="-78"/>
            </a:endParaRPr>
          </a:p>
          <a:p>
            <a:pPr algn="ctr" rtl="1"/>
            <a:endParaRPr lang="fa-IR" sz="4000" baseline="-25000" dirty="0" smtClean="0">
              <a:cs typeface="2  Titr" pitchFamily="2" charset="-78"/>
            </a:endParaRPr>
          </a:p>
          <a:p>
            <a:pPr algn="ctr" rtl="1"/>
            <a:r>
              <a:rPr lang="fa-IR" sz="4000" baseline="-25000" dirty="0" smtClean="0">
                <a:cs typeface="2  Titr" pitchFamily="2" charset="-78"/>
              </a:rPr>
              <a:t> شناخت تاریخی</a:t>
            </a:r>
          </a:p>
        </p:txBody>
      </p:sp>
      <p:pic>
        <p:nvPicPr>
          <p:cNvPr id="12"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8" name="Rectangle 17"/>
          <p:cNvSpPr/>
          <p:nvPr/>
        </p:nvSpPr>
        <p:spPr>
          <a:xfrm>
            <a:off x="2286000" y="685800"/>
            <a:ext cx="6096000" cy="5632311"/>
          </a:xfrm>
          <a:prstGeom prst="rect">
            <a:avLst/>
          </a:prstGeom>
        </p:spPr>
        <p:txBody>
          <a:bodyPr wrap="square">
            <a:spAutoFit/>
          </a:bodyPr>
          <a:lstStyle/>
          <a:p>
            <a:pPr algn="just" rtl="1"/>
            <a:r>
              <a:rPr lang="ar-SA" sz="3200" baseline="-25000" dirty="0" smtClean="0">
                <a:cs typeface="2  Titr" pitchFamily="2" charset="-78"/>
              </a:rPr>
              <a:t>معرفی شهرستان کاشان</a:t>
            </a:r>
            <a:endParaRPr lang="en-US" sz="3200" dirty="0" smtClean="0">
              <a:cs typeface="2  Titr" pitchFamily="2" charset="-78"/>
            </a:endParaRPr>
          </a:p>
          <a:p>
            <a:pPr algn="just" rtl="1"/>
            <a:r>
              <a:rPr lang="ar-SA" sz="2400" baseline="-25000" dirty="0" smtClean="0"/>
              <a:t> </a:t>
            </a:r>
            <a:endParaRPr lang="en-US" sz="2400" dirty="0" smtClean="0"/>
          </a:p>
          <a:p>
            <a:pPr algn="just" rtl="1"/>
            <a:r>
              <a:rPr lang="ar-SA" sz="2400" baseline="-25000" dirty="0" smtClean="0">
                <a:cs typeface="B Lotus" pitchFamily="2" charset="-78"/>
              </a:rPr>
              <a:t>   شهرستان کاشان با وسعت 9647 کیلومترمربع و جمعیت 335785 نفر از توابع استان اصفهان بوده و از نظر جمعیت دومین شهرستان این استان به حساب می‌آید. کاشان دارای چهار بخش (مرکزی، قمصر، نیاسر و برزک) بوده و دارای پنج شهر (کاشان، قمصر، نیاسر، جوشقان و برزک) می‌باشد.</a:t>
            </a:r>
            <a:endParaRPr lang="en-US" sz="2400" dirty="0" smtClean="0">
              <a:cs typeface="B Lotus" pitchFamily="2" charset="-78"/>
            </a:endParaRPr>
          </a:p>
          <a:p>
            <a:pPr algn="just" rtl="1"/>
            <a:r>
              <a:rPr lang="ar-SA" sz="2400" baseline="-25000" dirty="0" smtClean="0">
                <a:cs typeface="B Lotus" pitchFamily="2" charset="-78"/>
              </a:rPr>
              <a:t> کاشان یکی از اولین مراکز تشکیل تمدن انسانی بوده است، طبق حفاریات باستان‌شناسی در تپه‌های سیلک کاشان، سابقه حضور بشر در این منطقه به 5 تا هفت هزار سال پیش از میلاد باز می‌گردد. اما باید اذعان کرد که تاریخ این شهر مملو از نابسامانی است:  در نیمه دوم قرن نهم و نیمه اول قرن دهم این شهر، شهرت بسیاری داشت و یک شهر پرجمعیت به شمار می‌رفت اما زلزله قرن دهم، کاشان و بازار آنرا ویران کرد. در قرن 11 و در دوره صفویه برای دومین بار به همان درجه از ترقی نائل شد و مانند اصفهان با شهرتی بسیار همراه گردید، اما با بروز زلزله‌ای بسیار شدید در سال 1192 هجری قمری دوباره ویران شد.  کاشان در زمان سلجوقیان روبه رونق نهاد و در زمان قره‌</a:t>
            </a:r>
            <a:r>
              <a:rPr lang="en-US" sz="2400" baseline="-25000" dirty="0" smtClean="0">
                <a:cs typeface="B Lotus" pitchFamily="2" charset="-78"/>
              </a:rPr>
              <a:t> </a:t>
            </a:r>
            <a:r>
              <a:rPr lang="ar-SA" sz="2400" baseline="-25000" dirty="0" smtClean="0">
                <a:cs typeface="B Lotus" pitchFamily="2" charset="-78"/>
              </a:rPr>
              <a:t>قویونلوها دوباره ترقی کرد. تا جایی‌که محل توجه دانشمندان شد، بعد از کریمخان‌زند و بعد از زلزله‌ای که در زمان قاجاریه رخ داد کاشان دستخوش نابسامانی و منازعات محلی شد و از این‌جهت زیانهای فراوان دید.با این‌همه کاشان همواره در طول تاریخ شهری با اهمیت و زنده بوده است و همچنان به زندگی ادامه می‌دهد.</a:t>
            </a:r>
            <a:r>
              <a:rPr lang="en-US" sz="2400" baseline="-25000" dirty="0" smtClean="0">
                <a:cs typeface="B Lotus" pitchFamily="2" charset="-78"/>
              </a:rPr>
              <a:t> </a:t>
            </a:r>
            <a:endParaRPr lang="en-US" sz="2400" dirty="0" smtClean="0">
              <a:cs typeface="B Lotus" pitchFamily="2" charset="-78"/>
            </a:endParaRPr>
          </a:p>
          <a:p>
            <a:pPr algn="just" rtl="1"/>
            <a:r>
              <a:rPr lang="ar-SA" sz="2400" baseline="-25000" dirty="0" smtClean="0">
                <a:cs typeface="B Lotus" pitchFamily="2" charset="-78"/>
              </a:rPr>
              <a:t> </a:t>
            </a:r>
            <a:endParaRPr lang="en-US" sz="2400" dirty="0" smtClean="0">
              <a:cs typeface="B Lotus" pitchFamily="2" charset="-78"/>
            </a:endParaRPr>
          </a:p>
          <a:p>
            <a:pPr algn="just"/>
            <a:endParaRPr lang="en-US" sz="2400" dirty="0"/>
          </a:p>
        </p:txBody>
      </p:sp>
      <p:pic>
        <p:nvPicPr>
          <p:cNvPr id="11"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1" name="Rectangle 10"/>
          <p:cNvSpPr/>
          <p:nvPr/>
        </p:nvSpPr>
        <p:spPr>
          <a:xfrm>
            <a:off x="2286000" y="1038285"/>
            <a:ext cx="6019800" cy="4852610"/>
          </a:xfrm>
          <a:prstGeom prst="rect">
            <a:avLst/>
          </a:prstGeom>
        </p:spPr>
        <p:txBody>
          <a:bodyPr wrap="square">
            <a:spAutoFit/>
          </a:bodyPr>
          <a:lstStyle/>
          <a:p>
            <a:pPr algn="just" rtl="1"/>
            <a:r>
              <a:rPr lang="ar-SA" sz="3200" baseline="-25000" dirty="0" smtClean="0">
                <a:cs typeface="2  Titr" pitchFamily="2" charset="-78"/>
              </a:rPr>
              <a:t>وجه تسميه كاشان</a:t>
            </a:r>
            <a:endParaRPr lang="en-US" sz="3200" baseline="-25000" dirty="0" smtClean="0">
              <a:cs typeface="2  Titr" pitchFamily="2" charset="-78"/>
            </a:endParaRPr>
          </a:p>
          <a:p>
            <a:pPr algn="just" rtl="1"/>
            <a:endParaRPr lang="en-US" sz="3200" dirty="0" smtClean="0">
              <a:cs typeface="2  Titr" pitchFamily="2" charset="-78"/>
            </a:endParaRPr>
          </a:p>
          <a:p>
            <a:pPr algn="just" rtl="1"/>
            <a:r>
              <a:rPr lang="fa-IR" sz="2400" baseline="-25000" dirty="0" smtClean="0"/>
              <a:t> </a:t>
            </a:r>
            <a:r>
              <a:rPr lang="ar-SA" sz="2400" baseline="-25000" dirty="0" smtClean="0">
                <a:cs typeface="B Lotus" pitchFamily="2" charset="-78"/>
              </a:rPr>
              <a:t>در مورد وجه تسميه کاشان سخن بسيار است. ليکن با در نظر گرفتن معني واژه هاي کاس، کاسه و کاس آب و موقعيت کاشان در قديم اين واژه مي تواند گرفته شده از کاس باشد که در اصل کاشان و به مرور زمان به کاشان تغير شکل يافته است.زبان شناسان بر اين باورند که نام کاشان به معني خانه هاي تابستاني است، که با چوب و ني ساخته مي شده است ولي برخي ديگر نام کاشان را ماخوذ از کلماتي چون کاسيان، کاشيان، کي آشيان و کاه فشان، کاسو يا کاشو مي دانند.در کل در مورد وجه تسميه کاشان و نام اوليه آن از طرف مورخين و باستان شناسان عقايد گوناگوني ابراز شده که به چند مورد آن اشاره مي شود:</a:t>
            </a:r>
            <a:endParaRPr lang="en-US" sz="2400" dirty="0" smtClean="0">
              <a:cs typeface="B Lotus" pitchFamily="2" charset="-78"/>
            </a:endParaRPr>
          </a:p>
          <a:p>
            <a:pPr algn="just" rtl="1"/>
            <a:r>
              <a:rPr lang="ar-SA" sz="2400" baseline="-25000" dirty="0" smtClean="0">
                <a:cs typeface="B Lotus" pitchFamily="2" charset="-78"/>
              </a:rPr>
              <a:t>1ـ از آنجا که اين شهر در قرون متمادي مرکز ساخت بهترين کاشيها بوده آن را کاشيان و کاشان ناميده اند.</a:t>
            </a:r>
            <a:endParaRPr lang="en-US" sz="2400" dirty="0" smtClean="0">
              <a:cs typeface="B Lotus" pitchFamily="2" charset="-78"/>
            </a:endParaRPr>
          </a:p>
          <a:p>
            <a:pPr algn="just" rtl="1"/>
            <a:r>
              <a:rPr lang="ar-SA" sz="2400" baseline="-25000" dirty="0" smtClean="0">
                <a:cs typeface="B Lotus" pitchFamily="2" charset="-78"/>
              </a:rPr>
              <a:t>2ـ گروهي از باستان شناسان پس از حفاريهاي باستان شناسي در تپه هاي سيلک به اين نتيجه رسيده اند که نام کاشان مشتق از کلمه کاشو يا کاسو است و آن نام قومي کهن بوده که در بين النهرين مي زيسته اند و سپس به اين سامان نقل مکان کرده و نام محل اسکان آنها کاسيان يا کاشيان خوانده شده است.</a:t>
            </a:r>
            <a:endParaRPr lang="fa-IR" sz="2400" baseline="-25000" dirty="0" smtClean="0">
              <a:cs typeface="B Lotus" pitchFamily="2" charset="-78"/>
            </a:endParaRPr>
          </a:p>
          <a:p>
            <a:pPr algn="just" rtl="1"/>
            <a:endParaRPr lang="en-US" sz="2400" dirty="0" smtClean="0"/>
          </a:p>
        </p:txBody>
      </p:sp>
      <p:pic>
        <p:nvPicPr>
          <p:cNvPr id="12"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4" name="Rectangle 13"/>
          <p:cNvSpPr/>
          <p:nvPr/>
        </p:nvSpPr>
        <p:spPr>
          <a:xfrm>
            <a:off x="2286000" y="1600200"/>
            <a:ext cx="6019800" cy="2185214"/>
          </a:xfrm>
          <a:prstGeom prst="rect">
            <a:avLst/>
          </a:prstGeom>
        </p:spPr>
        <p:txBody>
          <a:bodyPr wrap="square">
            <a:spAutoFit/>
          </a:bodyPr>
          <a:lstStyle/>
          <a:p>
            <a:pPr algn="r" rtl="1"/>
            <a:r>
              <a:rPr lang="ar-SA" sz="2400" baseline="-25000" dirty="0" smtClean="0"/>
              <a:t>3</a:t>
            </a:r>
            <a:r>
              <a:rPr lang="ar-SA" sz="2400" baseline="-25000" dirty="0" smtClean="0">
                <a:cs typeface="B Lotus" pitchFamily="2" charset="-78"/>
              </a:rPr>
              <a:t>ـ ملک الشعراء بهار در ديوان خود وجه تسميه کاشان را معبد و جايگاه جشن و دل آسايي دانسته است.</a:t>
            </a:r>
            <a:endParaRPr lang="en-US" sz="2400" dirty="0" smtClean="0">
              <a:cs typeface="B Lotus" pitchFamily="2" charset="-78"/>
            </a:endParaRPr>
          </a:p>
          <a:p>
            <a:pPr algn="r" rtl="1"/>
            <a:r>
              <a:rPr lang="ar-SA" sz="2400" baseline="-25000" dirty="0" smtClean="0">
                <a:cs typeface="B Lotus" pitchFamily="2" charset="-78"/>
              </a:rPr>
              <a:t>4ـ مولف کتاب فرهنگ واژه هاي فارسي در زبان عربي مي نويسد: کاشان به خانه هاي تابستاني اطلاق مي شود که با چوب و ني ساخته مي شد.</a:t>
            </a:r>
            <a:endParaRPr lang="en-US" sz="2400" dirty="0" smtClean="0">
              <a:cs typeface="B Lotus" pitchFamily="2" charset="-78"/>
            </a:endParaRPr>
          </a:p>
          <a:p>
            <a:pPr algn="r"/>
            <a:r>
              <a:rPr lang="ar-SA" sz="2400" baseline="-25000" dirty="0" smtClean="0">
                <a:cs typeface="B Lotus" pitchFamily="2" charset="-78"/>
              </a:rPr>
              <a:t>5 ـ مولف کتاب آثار تاريخي کاشان و نطنز مي نويسد: چون اولين جايگاه آباداني در اين ناحيه به امر پادشاهان اساطيري در کنار </a:t>
            </a:r>
          </a:p>
          <a:p>
            <a:pPr algn="r"/>
            <a:r>
              <a:rPr lang="ar-SA" sz="2400" baseline="-25000" dirty="0" smtClean="0">
                <a:cs typeface="B Lotus" pitchFamily="2" charset="-78"/>
              </a:rPr>
              <a:t>چشمه فين ساخته شده آن را کي آشيان يعني جايگاه حکام گفته اند.</a:t>
            </a:r>
            <a:endParaRPr lang="en-US" sz="2400" dirty="0">
              <a:cs typeface="B Lotus" pitchFamily="2" charset="-78"/>
            </a:endParaRPr>
          </a:p>
        </p:txBody>
      </p:sp>
      <p:pic>
        <p:nvPicPr>
          <p:cNvPr id="15"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1" name="Rectangle 10"/>
          <p:cNvSpPr/>
          <p:nvPr/>
        </p:nvSpPr>
        <p:spPr>
          <a:xfrm>
            <a:off x="2438400" y="609600"/>
            <a:ext cx="5867400" cy="4862870"/>
          </a:xfrm>
          <a:prstGeom prst="rect">
            <a:avLst/>
          </a:prstGeom>
        </p:spPr>
        <p:txBody>
          <a:bodyPr wrap="square">
            <a:spAutoFit/>
          </a:bodyPr>
          <a:lstStyle/>
          <a:p>
            <a:pPr algn="just" rtl="1"/>
            <a:r>
              <a:rPr lang="ar-SA" sz="3200" baseline="-25000" dirty="0" smtClean="0">
                <a:cs typeface="2  Titr" pitchFamily="2" charset="-78"/>
              </a:rPr>
              <a:t>مذهب و زبان</a:t>
            </a:r>
            <a:endParaRPr lang="en-US" sz="3200" dirty="0" smtClean="0">
              <a:cs typeface="2  Titr" pitchFamily="2" charset="-78"/>
            </a:endParaRPr>
          </a:p>
          <a:p>
            <a:pPr algn="just" rtl="1"/>
            <a:r>
              <a:rPr lang="ar-SA" baseline="-25000" dirty="0" smtClean="0"/>
              <a:t> </a:t>
            </a:r>
            <a:endParaRPr lang="en-US" dirty="0" smtClean="0"/>
          </a:p>
          <a:p>
            <a:pPr algn="just" rtl="1"/>
            <a:r>
              <a:rPr lang="ar-SA" sz="2400" baseline="-25000" dirty="0" smtClean="0">
                <a:cs typeface="2  Titr" pitchFamily="2" charset="-78"/>
              </a:rPr>
              <a:t>مذهب:</a:t>
            </a:r>
            <a:endParaRPr lang="en-US" sz="2400" dirty="0" smtClean="0">
              <a:cs typeface="2  Titr" pitchFamily="2" charset="-78"/>
            </a:endParaRPr>
          </a:p>
          <a:p>
            <a:pPr algn="just" rtl="1"/>
            <a:r>
              <a:rPr lang="ar-SA" sz="2400" baseline="-25000" dirty="0" smtClean="0"/>
              <a:t>   </a:t>
            </a:r>
            <a:r>
              <a:rPr lang="ar-SA" sz="2400" baseline="-25000" dirty="0" smtClean="0">
                <a:cs typeface="B Lotus" pitchFamily="2" charset="-78"/>
              </a:rPr>
              <a:t>مذهب مردم اين شهر، شيعه اثني عشري است چنان که بواسطه ايمان راسخ، زهد و تقواي بي نظير شيعيان آن از صدر اسلام تا کنون با نام دارالمومنين در صدر شهرهاي شيعه نشين قرار گرفته و به نيکي از آن ياد شده است. به طوري که در زمان صفويه کاشان پايتخت مذهبي ايران شناخته شده بود. از قرنها قبل عده اي از يهوديان نيز در کاشان ساکن بوده اند که از دوره صفوي تعداد آنها زياد بوده ليکن امروزه تعداد کمي از آنان در اين شهر اقامت دارند. </a:t>
            </a:r>
            <a:endParaRPr lang="en-US" sz="2400" dirty="0" smtClean="0">
              <a:cs typeface="B Lotus" pitchFamily="2" charset="-78"/>
            </a:endParaRPr>
          </a:p>
          <a:p>
            <a:pPr algn="just" rtl="1"/>
            <a:r>
              <a:rPr lang="ar-SA" sz="2400" baseline="-25000" dirty="0" smtClean="0">
                <a:cs typeface="B Lotus" pitchFamily="2" charset="-78"/>
              </a:rPr>
              <a:t> </a:t>
            </a:r>
            <a:r>
              <a:rPr lang="ar-SA" sz="2400" baseline="-25000" dirty="0" smtClean="0">
                <a:cs typeface="2  Titr" pitchFamily="2" charset="-78"/>
              </a:rPr>
              <a:t>زبان:</a:t>
            </a:r>
            <a:endParaRPr lang="en-US" sz="2400" baseline="-25000" dirty="0" smtClean="0">
              <a:cs typeface="2  Titr" pitchFamily="2" charset="-78"/>
            </a:endParaRPr>
          </a:p>
          <a:p>
            <a:pPr algn="just" rtl="1"/>
            <a:r>
              <a:rPr lang="ar-SA" sz="2400" baseline="-25000" dirty="0" smtClean="0">
                <a:cs typeface="2  Titr" pitchFamily="2" charset="-78"/>
              </a:rPr>
              <a:t>   </a:t>
            </a:r>
            <a:r>
              <a:rPr lang="ar-SA" sz="2400" baseline="-25000" dirty="0" smtClean="0">
                <a:cs typeface="B Lotus" pitchFamily="2" charset="-78"/>
              </a:rPr>
              <a:t>زبان مردم اين شهرستان فارسي است. ولي در روستاهاي حاشيه شهر، زبان رايجي و تاتي رواج دارد که اصل آن در واژه هاي فارسي دري يا فرس قديم است. ضرابي در تاريخ کاشان مي نويسد: مردم بلوک (حومه) را زباني ديگر است که اهل شهر از فهم معاني آن بي خبرند و آن را زبان رايجي گويند که داراي واژه هاي دري فراواني است.</a:t>
            </a:r>
            <a:endParaRPr lang="en-US" sz="2400" dirty="0" smtClean="0">
              <a:cs typeface="B Lotus" pitchFamily="2" charset="-78"/>
            </a:endParaRPr>
          </a:p>
          <a:p>
            <a:pPr algn="just" rtl="1"/>
            <a:r>
              <a:rPr lang="ar-SA" baseline="-25000" dirty="0" smtClean="0">
                <a:cs typeface="B Lotus" pitchFamily="2" charset="-78"/>
              </a:rPr>
              <a:t> </a:t>
            </a:r>
            <a:endParaRPr lang="en-US" dirty="0" smtClean="0">
              <a:cs typeface="B Lotus" pitchFamily="2" charset="-78"/>
            </a:endParaRPr>
          </a:p>
          <a:p>
            <a:pPr algn="just"/>
            <a:endParaRPr lang="en-US" dirty="0"/>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1" name="Rectangle 10"/>
          <p:cNvSpPr/>
          <p:nvPr/>
        </p:nvSpPr>
        <p:spPr>
          <a:xfrm>
            <a:off x="2438400" y="1524000"/>
            <a:ext cx="5715000" cy="2185214"/>
          </a:xfrm>
          <a:prstGeom prst="rect">
            <a:avLst/>
          </a:prstGeom>
        </p:spPr>
        <p:txBody>
          <a:bodyPr wrap="square">
            <a:spAutoFit/>
          </a:bodyPr>
          <a:lstStyle/>
          <a:p>
            <a:pPr algn="just" rtl="1"/>
            <a:r>
              <a:rPr lang="fa-IR" sz="2400" baseline="-25000" dirty="0" smtClean="0">
                <a:cs typeface="B Lotus" pitchFamily="2" charset="-78"/>
              </a:rPr>
              <a:t>حمام تاریخیه رزاقیه به حمام خان در اواسط در راسطه اصلی بازار بزرگ کاشان و در محلی که به بالا بازار شهرت دارد قرار گرفته است.این حمام که در نوع خود یکی از زیباترین حمام ای عمومی کاشان میباشد.در زمان کریمخان زند و به همت و دستور عبدالرزاق خان کاشی حاکم مقتدر و بسیار نیکوکار کاشان در دورهی زندیه ساخته شده است.و علیرغم اینکه حمام های متعددی که از دوران های بسیار قدیم و حتی از دوران سلجوقی و بخصوص صفویه در کاشان دایر بودند و سیاحان و جهانگردان معروفی هم حمام های کاشان را ستوده اند،یکی پس از دیگری در محاق تعطیل افتاده اند،حمام خان کما کان در خدمت مردم و هنوز در خدمت مردم میباشد.</a:t>
            </a:r>
            <a:endParaRPr lang="en-US" sz="2400" dirty="0" smtClean="0">
              <a:cs typeface="B Lotus" pitchFamily="2" charset="-78"/>
            </a:endParaRPr>
          </a:p>
        </p:txBody>
      </p:sp>
      <p:sp>
        <p:nvSpPr>
          <p:cNvPr id="12" name="Rectangle 11"/>
          <p:cNvSpPr/>
          <p:nvPr/>
        </p:nvSpPr>
        <p:spPr>
          <a:xfrm>
            <a:off x="6356742" y="685800"/>
            <a:ext cx="1568058" cy="584775"/>
          </a:xfrm>
          <a:prstGeom prst="rect">
            <a:avLst/>
          </a:prstGeom>
        </p:spPr>
        <p:txBody>
          <a:bodyPr wrap="none">
            <a:spAutoFit/>
          </a:bodyPr>
          <a:lstStyle/>
          <a:p>
            <a:r>
              <a:rPr lang="fa-IR" sz="2000" dirty="0" smtClean="0">
                <a:cs typeface="2  Titr" pitchFamily="2" charset="-78"/>
              </a:rPr>
              <a:t>تاریخچه حمام</a:t>
            </a:r>
            <a:r>
              <a:rPr lang="fa-IR" sz="3200" dirty="0" smtClean="0"/>
              <a:t> </a:t>
            </a:r>
            <a:endParaRPr lang="en-US" sz="3200" dirty="0"/>
          </a:p>
        </p:txBody>
      </p:sp>
      <p:sp>
        <p:nvSpPr>
          <p:cNvPr id="15" name="Rectangle 14"/>
          <p:cNvSpPr/>
          <p:nvPr/>
        </p:nvSpPr>
        <p:spPr>
          <a:xfrm>
            <a:off x="2590800" y="3810000"/>
            <a:ext cx="5562600" cy="707886"/>
          </a:xfrm>
          <a:prstGeom prst="rect">
            <a:avLst/>
          </a:prstGeom>
        </p:spPr>
        <p:txBody>
          <a:bodyPr wrap="square">
            <a:spAutoFit/>
          </a:bodyPr>
          <a:lstStyle/>
          <a:p>
            <a:pPr algn="r"/>
            <a:r>
              <a:rPr lang="fa-IR" sz="2400" baseline="-25000" dirty="0" smtClean="0"/>
              <a:t>حمام خان در سال 1187 هجری قمری و به کارگذاری یکی از معتمدین کاشان به نام حاج غیاث الدین که پسر عموی عبدالرزاق خان هم بوده است احداث شده است.</a:t>
            </a:r>
            <a:endParaRPr lang="en-US" sz="2400" dirty="0" smtClean="0"/>
          </a:p>
        </p:txBody>
      </p:sp>
      <p:pic>
        <p:nvPicPr>
          <p:cNvPr id="17"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3" name="Rectangle 12"/>
          <p:cNvSpPr/>
          <p:nvPr/>
        </p:nvSpPr>
        <p:spPr>
          <a:xfrm>
            <a:off x="2514600" y="990600"/>
            <a:ext cx="5638800" cy="3728393"/>
          </a:xfrm>
          <a:prstGeom prst="rect">
            <a:avLst/>
          </a:prstGeom>
        </p:spPr>
        <p:txBody>
          <a:bodyPr wrap="square">
            <a:spAutoFit/>
          </a:bodyPr>
          <a:lstStyle/>
          <a:p>
            <a:pPr algn="just" rtl="1">
              <a:lnSpc>
                <a:spcPct val="150000"/>
              </a:lnSpc>
            </a:pPr>
            <a:r>
              <a:rPr lang="fa-IR" sz="2400" baseline="-25000" dirty="0" smtClean="0">
                <a:cs typeface="B Lotus" pitchFamily="2" charset="-78"/>
              </a:rPr>
              <a:t>مرحوم حاج سلیمان صباحی بید گلی شاعر بزرگ و نامدار قرن دوازدهم هجری و از بنیانگذاران نهضت ادبی معروف به دوره بازگشت ،در قصیده زیبایی تاریخ احداث حمام خان کاشان را با روش جمل که به حساب ابجد هم معروف است به طرزی نیکو و استادانه بیان کرده است.با توجه به تاریخ احداث حمام یعنی در سال 1187 هجری ،یکی از ویژگی های بسیار مهم این حمام روشن میشود.</a:t>
            </a:r>
            <a:endParaRPr lang="en-US" sz="2400" dirty="0" smtClean="0">
              <a:cs typeface="B Lotus" pitchFamily="2" charset="-78"/>
            </a:endParaRPr>
          </a:p>
          <a:p>
            <a:pPr algn="just" rtl="1">
              <a:lnSpc>
                <a:spcPct val="150000"/>
              </a:lnSpc>
            </a:pPr>
            <a:r>
              <a:rPr lang="fa-IR" sz="2400" baseline="-25000" dirty="0" smtClean="0">
                <a:cs typeface="B Lotus" pitchFamily="2" charset="-78"/>
              </a:rPr>
              <a:t>آنطوریکه در منابع وماخذ بسیار معروف عصر زندیه نقل شده است.در سال 1192 قمری یعنی تقریبا پنج سال بعد از احداث این حمام زلزله بسیار شدید و سهمگینی در کاشان و اطراف ان اتفاق افتاده است که اتلاف جانی و مالی بسیار زیادی از خود به جای نهاده است.</a:t>
            </a:r>
            <a:endParaRPr lang="en-US" sz="2400" dirty="0">
              <a:cs typeface="B Lotus" pitchFamily="2" charset="-78"/>
            </a:endParaRPr>
          </a:p>
        </p:txBody>
      </p:sp>
      <p:pic>
        <p:nvPicPr>
          <p:cNvPr id="15"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J:\bahkam\IMG_0466.JPG"/>
          <p:cNvPicPr>
            <a:picLocks noChangeAspect="1" noChangeArrowheads="1"/>
          </p:cNvPicPr>
          <p:nvPr/>
        </p:nvPicPr>
        <p:blipFill>
          <a:blip r:embed="rId2" cstate="print">
            <a:lum bright="40000" contrast="-20000"/>
          </a:blip>
          <a:srcRect/>
          <a:stretch>
            <a:fillRect/>
          </a:stretch>
        </p:blipFill>
        <p:spPr bwMode="auto">
          <a:xfrm>
            <a:off x="609600" y="685800"/>
            <a:ext cx="7848600" cy="5410200"/>
          </a:xfrm>
          <a:prstGeom prst="rect">
            <a:avLst/>
          </a:prstGeom>
          <a:noFill/>
          <a:effectLst>
            <a:softEdge rad="635000"/>
          </a:effectLst>
        </p:spPr>
      </p:pic>
      <p:sp>
        <p:nvSpPr>
          <p:cNvPr id="7" name="Frame 6"/>
          <p:cNvSpPr/>
          <p:nvPr/>
        </p:nvSpPr>
        <p:spPr>
          <a:xfrm>
            <a:off x="457200" y="533400"/>
            <a:ext cx="80772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18" name="Frame 17"/>
          <p:cNvSpPr/>
          <p:nvPr/>
        </p:nvSpPr>
        <p:spPr>
          <a:xfrm>
            <a:off x="533400" y="609600"/>
            <a:ext cx="7924800" cy="55626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6" name="Rectangle 5"/>
          <p:cNvSpPr/>
          <p:nvPr/>
        </p:nvSpPr>
        <p:spPr>
          <a:xfrm>
            <a:off x="2688327" y="304800"/>
            <a:ext cx="5312673" cy="3170099"/>
          </a:xfrm>
          <a:prstGeom prst="rect">
            <a:avLst/>
          </a:prstGeom>
        </p:spPr>
        <p:txBody>
          <a:bodyPr wrap="square">
            <a:spAutoFit/>
          </a:bodyPr>
          <a:lstStyle/>
          <a:p>
            <a:r>
              <a:rPr lang="fa-IR" sz="14400" b="1" baseline="-25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glow rad="139700">
                    <a:schemeClr val="accent1">
                      <a:satMod val="175000"/>
                      <a:alpha val="40000"/>
                    </a:schemeClr>
                  </a:glow>
                  <a:outerShdw blurRad="50800" dist="38100" dir="2700000" algn="tl" rotWithShape="0">
                    <a:prstClr val="black">
                      <a:alpha val="40000"/>
                    </a:prstClr>
                  </a:outerShdw>
                </a:effectLst>
                <a:latin typeface="University Std Roman" pitchFamily="50" charset="0"/>
                <a:cs typeface="Al-Kharashi 61 Naskh" pitchFamily="2" charset="-78"/>
              </a:rPr>
              <a:t>حمام</a:t>
            </a:r>
            <a:r>
              <a:rPr lang="fa-IR" sz="10000" b="1" baseline="-250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chemeClr val="bg1"/>
                </a:solidFill>
                <a:effectLst>
                  <a:glow rad="139700">
                    <a:schemeClr val="accent1">
                      <a:satMod val="175000"/>
                      <a:alpha val="40000"/>
                    </a:schemeClr>
                  </a:glow>
                  <a:outerShdw blurRad="50800" dist="38100" dir="2700000" algn="tl" rotWithShape="0">
                    <a:prstClr val="black">
                      <a:alpha val="40000"/>
                    </a:prstClr>
                  </a:outerShdw>
                </a:effectLst>
                <a:latin typeface="University Std Roman" pitchFamily="50" charset="0"/>
                <a:cs typeface="Al-Kharashi 61 Naskh" pitchFamily="2" charset="-78"/>
              </a:rPr>
              <a:t> </a:t>
            </a:r>
            <a:r>
              <a:rPr lang="fa-IR" sz="20000" b="1" baseline="-25000" dirty="0" smtClean="0">
                <a:ln w="31550" cmpd="sng">
                  <a:solidFill>
                    <a:sysClr val="windowText" lastClr="000000"/>
                  </a:solidFill>
                  <a:prstDash val="solid"/>
                </a:ln>
                <a:solidFill>
                  <a:schemeClr val="bg1"/>
                </a:solidFill>
                <a:effectLst>
                  <a:glow rad="139700">
                    <a:schemeClr val="accent1">
                      <a:satMod val="175000"/>
                      <a:alpha val="40000"/>
                    </a:schemeClr>
                  </a:glow>
                  <a:outerShdw blurRad="50800" dist="38100" dir="2700000" algn="tl" rotWithShape="0">
                    <a:prstClr val="black">
                      <a:alpha val="40000"/>
                    </a:prstClr>
                  </a:outerShdw>
                </a:effectLst>
                <a:latin typeface="University Std Roman" pitchFamily="50" charset="0"/>
                <a:cs typeface="Al-Kharashi 61 Naskh" pitchFamily="2" charset="-78"/>
              </a:rPr>
              <a:t>خان</a:t>
            </a:r>
            <a:endParaRPr lang="en-US" sz="20000" b="1" dirty="0">
              <a:ln w="31550" cmpd="sng">
                <a:solidFill>
                  <a:sysClr val="windowText" lastClr="000000"/>
                </a:solidFill>
                <a:prstDash val="solid"/>
              </a:ln>
              <a:solidFill>
                <a:schemeClr val="bg1"/>
              </a:solidFill>
              <a:effectLst>
                <a:glow rad="139700">
                  <a:schemeClr val="accent1">
                    <a:satMod val="175000"/>
                    <a:alpha val="40000"/>
                  </a:schemeClr>
                </a:glow>
                <a:outerShdw blurRad="50800" dist="38100" dir="2700000" algn="tl" rotWithShape="0">
                  <a:prstClr val="black">
                    <a:alpha val="40000"/>
                  </a:prstClr>
                </a:outerShdw>
              </a:effectLst>
              <a:latin typeface="University Std Roman" pitchFamily="50" charset="0"/>
              <a:cs typeface="Al-Kharashi 61 Naskh"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524000"/>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3360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9" name="Picture 5" descr="J:\bahkam\IMG_0466.JPG"/>
          <p:cNvPicPr>
            <a:picLocks noChangeAspect="1" noChangeArrowheads="1"/>
          </p:cNvPicPr>
          <p:nvPr/>
        </p:nvPicPr>
        <p:blipFill>
          <a:blip r:embed="rId2" cstate="print">
            <a:lum bright="40000" contrast="-20000"/>
          </a:blip>
          <a:srcRect/>
          <a:stretch>
            <a:fillRect/>
          </a:stretch>
        </p:blipFill>
        <p:spPr bwMode="auto">
          <a:xfrm>
            <a:off x="2255950" y="990600"/>
            <a:ext cx="6049850" cy="4648200"/>
          </a:xfrm>
          <a:prstGeom prst="rect">
            <a:avLst/>
          </a:prstGeom>
          <a:noFill/>
          <a:effectLst>
            <a:softEdge rad="635000"/>
          </a:effectLst>
        </p:spPr>
      </p:pic>
      <p:sp>
        <p:nvSpPr>
          <p:cNvPr id="11" name="Rectangle 10"/>
          <p:cNvSpPr/>
          <p:nvPr/>
        </p:nvSpPr>
        <p:spPr>
          <a:xfrm>
            <a:off x="2209800" y="2438400"/>
            <a:ext cx="5867400" cy="1323439"/>
          </a:xfrm>
          <a:prstGeom prst="rect">
            <a:avLst/>
          </a:prstGeom>
        </p:spPr>
        <p:txBody>
          <a:bodyPr wrap="square">
            <a:spAutoFit/>
          </a:bodyPr>
          <a:lstStyle/>
          <a:p>
            <a:pPr algn="ctr" rtl="1"/>
            <a:r>
              <a:rPr lang="fa-IR" sz="4000" baseline="-25000" dirty="0" smtClean="0">
                <a:cs typeface="2  Titr" pitchFamily="2" charset="-78"/>
              </a:rPr>
              <a:t>فصل سوم</a:t>
            </a:r>
            <a:endParaRPr lang="en-US" sz="4000" baseline="-25000" dirty="0" smtClean="0">
              <a:cs typeface="2  Titr" pitchFamily="2" charset="-78"/>
            </a:endParaRPr>
          </a:p>
          <a:p>
            <a:pPr algn="ctr" rtl="1"/>
            <a:endParaRPr lang="fa-IR" sz="4000" baseline="-25000" dirty="0" smtClean="0">
              <a:cs typeface="2  Titr" pitchFamily="2" charset="-78"/>
            </a:endParaRPr>
          </a:p>
          <a:p>
            <a:pPr algn="ctr" rtl="1"/>
            <a:r>
              <a:rPr lang="fa-IR" sz="4000" baseline="-25000" dirty="0" smtClean="0">
                <a:cs typeface="2  Titr" pitchFamily="2" charset="-78"/>
              </a:rPr>
              <a:t>        موقعیت قرارگیری بنا</a:t>
            </a:r>
          </a:p>
        </p:txBody>
      </p:sp>
      <p:pic>
        <p:nvPicPr>
          <p:cNvPr id="12"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1" name="Picture 2" descr="C:\Users\samaneh\Desktop\New Folder (2)\4.jpg"/>
          <p:cNvPicPr>
            <a:picLocks noChangeAspect="1" noChangeArrowheads="1"/>
          </p:cNvPicPr>
          <p:nvPr/>
        </p:nvPicPr>
        <p:blipFill>
          <a:blip r:embed="rId2" cstate="print">
            <a:lum bright="-20000" contrast="30000"/>
          </a:blip>
          <a:srcRect l="3093" r="16495"/>
          <a:stretch>
            <a:fillRect/>
          </a:stretch>
        </p:blipFill>
        <p:spPr bwMode="auto">
          <a:xfrm>
            <a:off x="2362200" y="1295400"/>
            <a:ext cx="5943600" cy="4525962"/>
          </a:xfrm>
          <a:prstGeom prst="rect">
            <a:avLst/>
          </a:prstGeom>
          <a:ln>
            <a:noFill/>
          </a:ln>
          <a:effectLst>
            <a:outerShdw blurRad="190500" algn="tl" rotWithShape="0">
              <a:srgbClr val="000000">
                <a:alpha val="70000"/>
              </a:srgbClr>
            </a:outerShdw>
          </a:effectLst>
        </p:spPr>
      </p:pic>
      <p:sp>
        <p:nvSpPr>
          <p:cNvPr id="16" name="Rectangle 15"/>
          <p:cNvSpPr/>
          <p:nvPr/>
        </p:nvSpPr>
        <p:spPr>
          <a:xfrm>
            <a:off x="5185500" y="685800"/>
            <a:ext cx="2900153" cy="338554"/>
          </a:xfrm>
          <a:prstGeom prst="rect">
            <a:avLst/>
          </a:prstGeom>
        </p:spPr>
        <p:txBody>
          <a:bodyPr wrap="none">
            <a:spAutoFit/>
          </a:bodyPr>
          <a:lstStyle/>
          <a:p>
            <a:pPr algn="r" rtl="1"/>
            <a:r>
              <a:rPr lang="fa-IR" sz="2400" baseline="-25000" dirty="0" smtClean="0">
                <a:cs typeface="2  Titr" pitchFamily="2" charset="-78"/>
              </a:rPr>
              <a:t>نقشه موقعیت فعلی بنا و نحوه دسترسی</a:t>
            </a:r>
          </a:p>
        </p:txBody>
      </p:sp>
      <p:cxnSp>
        <p:nvCxnSpPr>
          <p:cNvPr id="18" name="Straight Connector 17"/>
          <p:cNvCxnSpPr/>
          <p:nvPr/>
        </p:nvCxnSpPr>
        <p:spPr>
          <a:xfrm rot="16200000" flipV="1">
            <a:off x="5128260" y="4320540"/>
            <a:ext cx="1905000" cy="731520"/>
          </a:xfrm>
          <a:prstGeom prst="line">
            <a:avLst/>
          </a:prstGeom>
        </p:spPr>
        <p:style>
          <a:lnRef idx="3">
            <a:schemeClr val="accent2"/>
          </a:lnRef>
          <a:fillRef idx="0">
            <a:schemeClr val="accent2"/>
          </a:fillRef>
          <a:effectRef idx="2">
            <a:schemeClr val="accent2"/>
          </a:effectRef>
          <a:fontRef idx="minor">
            <a:schemeClr val="tx1"/>
          </a:fontRef>
        </p:style>
      </p:cxnSp>
      <p:sp>
        <p:nvSpPr>
          <p:cNvPr id="24" name="Donut 23"/>
          <p:cNvSpPr/>
          <p:nvPr/>
        </p:nvSpPr>
        <p:spPr>
          <a:xfrm>
            <a:off x="4800600" y="3429000"/>
            <a:ext cx="990600" cy="381000"/>
          </a:xfrm>
          <a:prstGeom prst="donut">
            <a:avLst>
              <a:gd name="adj" fmla="val 681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9" name="Right Arrow 28"/>
          <p:cNvSpPr/>
          <p:nvPr/>
        </p:nvSpPr>
        <p:spPr>
          <a:xfrm rot="5400000">
            <a:off x="1028700" y="3619500"/>
            <a:ext cx="3581400" cy="152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p:cNvSpPr/>
          <p:nvPr/>
        </p:nvSpPr>
        <p:spPr>
          <a:xfrm>
            <a:off x="3048000" y="5562600"/>
            <a:ext cx="3276600" cy="1524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3124200" y="2362200"/>
            <a:ext cx="1192954" cy="338554"/>
          </a:xfrm>
          <a:prstGeom prst="rect">
            <a:avLst/>
          </a:prstGeom>
        </p:spPr>
        <p:txBody>
          <a:bodyPr wrap="none">
            <a:spAutoFit/>
          </a:bodyPr>
          <a:lstStyle/>
          <a:p>
            <a:pPr algn="r" rtl="1"/>
            <a:r>
              <a:rPr lang="fa-IR" sz="2400" baseline="-25000" dirty="0" smtClean="0">
                <a:cs typeface="2  Titr" pitchFamily="2" charset="-78"/>
              </a:rPr>
              <a:t>خیابان محتشم</a:t>
            </a:r>
            <a:endParaRPr lang="en-US" sz="2400" baseline="-25000" dirty="0">
              <a:cs typeface="2  Titr" pitchFamily="2" charset="-78"/>
            </a:endParaRPr>
          </a:p>
        </p:txBody>
      </p:sp>
      <p:sp>
        <p:nvSpPr>
          <p:cNvPr id="33" name="Rectangle 32"/>
          <p:cNvSpPr/>
          <p:nvPr/>
        </p:nvSpPr>
        <p:spPr>
          <a:xfrm>
            <a:off x="4114800" y="5029200"/>
            <a:ext cx="1056700" cy="338554"/>
          </a:xfrm>
          <a:prstGeom prst="rect">
            <a:avLst/>
          </a:prstGeom>
        </p:spPr>
        <p:txBody>
          <a:bodyPr wrap="none">
            <a:spAutoFit/>
          </a:bodyPr>
          <a:lstStyle/>
          <a:p>
            <a:r>
              <a:rPr lang="fa-IR" sz="2400" baseline="-25000" dirty="0" smtClean="0">
                <a:cs typeface="2  Titr" pitchFamily="2" charset="-78"/>
              </a:rPr>
              <a:t>خیابان اباذر</a:t>
            </a:r>
            <a:endParaRPr lang="en-US" sz="2400" baseline="-25000" dirty="0">
              <a:cs typeface="2  Titr" pitchFamily="2" charset="-78"/>
            </a:endParaRPr>
          </a:p>
        </p:txBody>
      </p:sp>
      <p:sp>
        <p:nvSpPr>
          <p:cNvPr id="34" name="Rectangle 33"/>
          <p:cNvSpPr/>
          <p:nvPr/>
        </p:nvSpPr>
        <p:spPr>
          <a:xfrm>
            <a:off x="6248400" y="3886200"/>
            <a:ext cx="526106" cy="338554"/>
          </a:xfrm>
          <a:prstGeom prst="rect">
            <a:avLst/>
          </a:prstGeom>
        </p:spPr>
        <p:txBody>
          <a:bodyPr wrap="none">
            <a:spAutoFit/>
          </a:bodyPr>
          <a:lstStyle/>
          <a:p>
            <a:r>
              <a:rPr lang="fa-IR" sz="2400" baseline="-25000" dirty="0" smtClean="0">
                <a:cs typeface="2  Titr" pitchFamily="2" charset="-78"/>
              </a:rPr>
              <a:t>بازار</a:t>
            </a:r>
            <a:endParaRPr lang="en-US" sz="2400" baseline="-25000" dirty="0">
              <a:cs typeface="2  Titr" pitchFamily="2" charset="-78"/>
            </a:endParaRPr>
          </a:p>
        </p:txBody>
      </p:sp>
      <p:sp>
        <p:nvSpPr>
          <p:cNvPr id="35" name="Rectangle 34"/>
          <p:cNvSpPr/>
          <p:nvPr/>
        </p:nvSpPr>
        <p:spPr>
          <a:xfrm>
            <a:off x="4800600" y="2971800"/>
            <a:ext cx="922047" cy="338554"/>
          </a:xfrm>
          <a:prstGeom prst="rect">
            <a:avLst/>
          </a:prstGeom>
        </p:spPr>
        <p:txBody>
          <a:bodyPr wrap="none">
            <a:spAutoFit/>
          </a:bodyPr>
          <a:lstStyle/>
          <a:p>
            <a:r>
              <a:rPr lang="fa-IR" sz="2400" baseline="-25000" dirty="0" smtClean="0">
                <a:cs typeface="2  Titr" pitchFamily="2" charset="-78"/>
              </a:rPr>
              <a:t>حمام خان</a:t>
            </a:r>
            <a:endParaRPr lang="en-US" sz="2400" baseline="-25000" dirty="0">
              <a:cs typeface="2  Titr" pitchFamily="2" charset="-78"/>
            </a:endParaRPr>
          </a:p>
        </p:txBody>
      </p:sp>
      <p:pic>
        <p:nvPicPr>
          <p:cNvPr id="36"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samaneh\Desktop\New Folder (2)\2.jpg"/>
          <p:cNvPicPr>
            <a:picLocks noChangeAspect="1" noChangeArrowheads="1"/>
          </p:cNvPicPr>
          <p:nvPr/>
        </p:nvPicPr>
        <p:blipFill>
          <a:blip r:embed="rId2" cstate="print">
            <a:lum bright="-40000" contrast="40000"/>
          </a:blip>
          <a:srcRect l="7697" r="15388" b="9689"/>
          <a:stretch>
            <a:fillRect/>
          </a:stretch>
        </p:blipFill>
        <p:spPr bwMode="auto">
          <a:xfrm>
            <a:off x="2362200" y="1143000"/>
            <a:ext cx="5943600" cy="3551237"/>
          </a:xfrm>
          <a:prstGeom prst="rect">
            <a:avLst/>
          </a:prstGeom>
          <a:noFill/>
        </p:spPr>
      </p:pic>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6" name="Rectangle 15"/>
          <p:cNvSpPr/>
          <p:nvPr/>
        </p:nvSpPr>
        <p:spPr>
          <a:xfrm>
            <a:off x="5884060" y="609600"/>
            <a:ext cx="2460930" cy="379591"/>
          </a:xfrm>
          <a:prstGeom prst="rect">
            <a:avLst/>
          </a:prstGeom>
        </p:spPr>
        <p:txBody>
          <a:bodyPr wrap="none">
            <a:spAutoFit/>
          </a:bodyPr>
          <a:lstStyle/>
          <a:p>
            <a:pPr algn="r" rtl="1"/>
            <a:r>
              <a:rPr lang="fa-IR" sz="2800" baseline="-25000" dirty="0" smtClean="0">
                <a:cs typeface="2  Titr" pitchFamily="2" charset="-78"/>
              </a:rPr>
              <a:t>کاربری فضاهای پیرامون بنا</a:t>
            </a:r>
          </a:p>
        </p:txBody>
      </p:sp>
      <p:sp>
        <p:nvSpPr>
          <p:cNvPr id="26" name="Donut 25"/>
          <p:cNvSpPr/>
          <p:nvPr/>
        </p:nvSpPr>
        <p:spPr>
          <a:xfrm>
            <a:off x="4114800" y="3657600"/>
            <a:ext cx="457200" cy="381000"/>
          </a:xfrm>
          <a:prstGeom prst="donut">
            <a:avLst>
              <a:gd name="adj" fmla="val 941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tx1"/>
              </a:solidFill>
            </a:endParaRPr>
          </a:p>
        </p:txBody>
      </p:sp>
      <p:sp>
        <p:nvSpPr>
          <p:cNvPr id="27" name="Donut 26"/>
          <p:cNvSpPr/>
          <p:nvPr/>
        </p:nvSpPr>
        <p:spPr>
          <a:xfrm>
            <a:off x="4800600" y="1600200"/>
            <a:ext cx="457200" cy="381000"/>
          </a:xfrm>
          <a:prstGeom prst="donut">
            <a:avLst>
              <a:gd name="adj" fmla="val 941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schemeClr val="tx1"/>
              </a:solidFill>
            </a:endParaRPr>
          </a:p>
        </p:txBody>
      </p:sp>
      <p:sp>
        <p:nvSpPr>
          <p:cNvPr id="28" name="Donut 27"/>
          <p:cNvSpPr/>
          <p:nvPr/>
        </p:nvSpPr>
        <p:spPr>
          <a:xfrm>
            <a:off x="2743200" y="3048000"/>
            <a:ext cx="457200" cy="381000"/>
          </a:xfrm>
          <a:prstGeom prst="donut">
            <a:avLst>
              <a:gd name="adj" fmla="val 94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Donut 30"/>
          <p:cNvSpPr/>
          <p:nvPr/>
        </p:nvSpPr>
        <p:spPr>
          <a:xfrm>
            <a:off x="4495800" y="2057400"/>
            <a:ext cx="457200" cy="381000"/>
          </a:xfrm>
          <a:prstGeom prst="donut">
            <a:avLst>
              <a:gd name="adj" fmla="val 9416"/>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tx1"/>
              </a:solidFill>
            </a:endParaRPr>
          </a:p>
        </p:txBody>
      </p:sp>
      <p:sp>
        <p:nvSpPr>
          <p:cNvPr id="36" name="Donut 35"/>
          <p:cNvSpPr/>
          <p:nvPr/>
        </p:nvSpPr>
        <p:spPr>
          <a:xfrm>
            <a:off x="5943600" y="1676400"/>
            <a:ext cx="457200" cy="381000"/>
          </a:xfrm>
          <a:prstGeom prst="donut">
            <a:avLst>
              <a:gd name="adj" fmla="val 941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solidFill>
                <a:schemeClr val="tx1"/>
              </a:solidFill>
            </a:endParaRPr>
          </a:p>
        </p:txBody>
      </p:sp>
      <p:sp>
        <p:nvSpPr>
          <p:cNvPr id="37" name="Donut 36"/>
          <p:cNvSpPr/>
          <p:nvPr/>
        </p:nvSpPr>
        <p:spPr>
          <a:xfrm>
            <a:off x="6858000" y="2209800"/>
            <a:ext cx="457200" cy="381000"/>
          </a:xfrm>
          <a:prstGeom prst="donut">
            <a:avLst>
              <a:gd name="adj" fmla="val 9416"/>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solidFill>
                <a:schemeClr val="tx1"/>
              </a:solidFill>
            </a:endParaRPr>
          </a:p>
        </p:txBody>
      </p:sp>
      <p:sp>
        <p:nvSpPr>
          <p:cNvPr id="38" name="Donut 37"/>
          <p:cNvSpPr/>
          <p:nvPr/>
        </p:nvSpPr>
        <p:spPr>
          <a:xfrm>
            <a:off x="3581400" y="1524000"/>
            <a:ext cx="457200" cy="381000"/>
          </a:xfrm>
          <a:prstGeom prst="donut">
            <a:avLst>
              <a:gd name="adj" fmla="val 94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39" name="Donut 38"/>
          <p:cNvSpPr/>
          <p:nvPr/>
        </p:nvSpPr>
        <p:spPr>
          <a:xfrm>
            <a:off x="5257800" y="2667000"/>
            <a:ext cx="457200" cy="381000"/>
          </a:xfrm>
          <a:prstGeom prst="donut">
            <a:avLst>
              <a:gd name="adj" fmla="val 9416"/>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cxnSp>
        <p:nvCxnSpPr>
          <p:cNvPr id="41" name="Straight Connector 40"/>
          <p:cNvCxnSpPr/>
          <p:nvPr/>
        </p:nvCxnSpPr>
        <p:spPr>
          <a:xfrm rot="16200000" flipH="1">
            <a:off x="4305300" y="3238500"/>
            <a:ext cx="1828800" cy="533400"/>
          </a:xfrm>
          <a:prstGeom prst="line">
            <a:avLst/>
          </a:prstGeom>
        </p:spPr>
        <p:style>
          <a:lnRef idx="3">
            <a:schemeClr val="accent2"/>
          </a:lnRef>
          <a:fillRef idx="0">
            <a:schemeClr val="accent2"/>
          </a:fillRef>
          <a:effectRef idx="2">
            <a:schemeClr val="accent2"/>
          </a:effectRef>
          <a:fontRef idx="minor">
            <a:schemeClr val="tx1"/>
          </a:fontRef>
        </p:style>
      </p:cxnSp>
      <p:cxnSp>
        <p:nvCxnSpPr>
          <p:cNvPr id="46" name="Straight Connector 45"/>
          <p:cNvCxnSpPr/>
          <p:nvPr/>
        </p:nvCxnSpPr>
        <p:spPr>
          <a:xfrm flipV="1">
            <a:off x="5486400" y="4191000"/>
            <a:ext cx="1066800" cy="228600"/>
          </a:xfrm>
          <a:prstGeom prst="line">
            <a:avLst/>
          </a:prstGeom>
        </p:spPr>
        <p:style>
          <a:lnRef idx="3">
            <a:schemeClr val="accent2"/>
          </a:lnRef>
          <a:fillRef idx="0">
            <a:schemeClr val="accent2"/>
          </a:fillRef>
          <a:effectRef idx="2">
            <a:schemeClr val="accent2"/>
          </a:effectRef>
          <a:fontRef idx="minor">
            <a:schemeClr val="tx1"/>
          </a:fontRef>
        </p:style>
      </p:cxnSp>
      <p:cxnSp>
        <p:nvCxnSpPr>
          <p:cNvPr id="48" name="Straight Connector 47"/>
          <p:cNvCxnSpPr/>
          <p:nvPr/>
        </p:nvCxnSpPr>
        <p:spPr>
          <a:xfrm rot="16200000" flipV="1">
            <a:off x="5600700" y="3238500"/>
            <a:ext cx="1447800" cy="457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p:cNvCxnSpPr/>
          <p:nvPr/>
        </p:nvCxnSpPr>
        <p:spPr>
          <a:xfrm rot="10800000" flipV="1">
            <a:off x="5791200" y="2743200"/>
            <a:ext cx="304800" cy="76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52" name="Straight Connector 51"/>
          <p:cNvCxnSpPr/>
          <p:nvPr/>
        </p:nvCxnSpPr>
        <p:spPr>
          <a:xfrm rot="16200000" flipV="1">
            <a:off x="5600700" y="2628900"/>
            <a:ext cx="304800" cy="76200"/>
          </a:xfrm>
          <a:prstGeom prst="line">
            <a:avLst/>
          </a:prstGeom>
        </p:spPr>
        <p:style>
          <a:lnRef idx="3">
            <a:schemeClr val="accent2"/>
          </a:lnRef>
          <a:fillRef idx="0">
            <a:schemeClr val="accent2"/>
          </a:fillRef>
          <a:effectRef idx="2">
            <a:schemeClr val="accent2"/>
          </a:effectRef>
          <a:fontRef idx="minor">
            <a:schemeClr val="tx1"/>
          </a:fontRef>
        </p:style>
      </p:cxnSp>
      <p:cxnSp>
        <p:nvCxnSpPr>
          <p:cNvPr id="54" name="Straight Connector 53"/>
          <p:cNvCxnSpPr/>
          <p:nvPr/>
        </p:nvCxnSpPr>
        <p:spPr>
          <a:xfrm flipV="1">
            <a:off x="4953000" y="2514600"/>
            <a:ext cx="762000" cy="76200"/>
          </a:xfrm>
          <a:prstGeom prst="line">
            <a:avLst/>
          </a:prstGeom>
        </p:spPr>
        <p:style>
          <a:lnRef idx="3">
            <a:schemeClr val="accent2"/>
          </a:lnRef>
          <a:fillRef idx="0">
            <a:schemeClr val="accent2"/>
          </a:fillRef>
          <a:effectRef idx="2">
            <a:schemeClr val="accent2"/>
          </a:effectRef>
          <a:fontRef idx="minor">
            <a:schemeClr val="tx1"/>
          </a:fontRef>
        </p:style>
      </p:cxnSp>
      <p:sp>
        <p:nvSpPr>
          <p:cNvPr id="60" name="Rectangle 59"/>
          <p:cNvSpPr/>
          <p:nvPr/>
        </p:nvSpPr>
        <p:spPr>
          <a:xfrm>
            <a:off x="7848600" y="4876800"/>
            <a:ext cx="304800" cy="152400"/>
          </a:xfrm>
          <a:prstGeom prst="rect">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61" name="Rectangle 60"/>
          <p:cNvSpPr/>
          <p:nvPr/>
        </p:nvSpPr>
        <p:spPr>
          <a:xfrm>
            <a:off x="7848600" y="5410200"/>
            <a:ext cx="304800" cy="152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62" name="Rectangle 61"/>
          <p:cNvSpPr/>
          <p:nvPr/>
        </p:nvSpPr>
        <p:spPr>
          <a:xfrm>
            <a:off x="6400800" y="4876800"/>
            <a:ext cx="304800" cy="1524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63" name="Rectangle 62"/>
          <p:cNvSpPr/>
          <p:nvPr/>
        </p:nvSpPr>
        <p:spPr>
          <a:xfrm>
            <a:off x="6400800" y="5410200"/>
            <a:ext cx="304800" cy="1524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64" name="Rectangle 63"/>
          <p:cNvSpPr/>
          <p:nvPr/>
        </p:nvSpPr>
        <p:spPr>
          <a:xfrm>
            <a:off x="4648200" y="4876800"/>
            <a:ext cx="304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p:nvSpPr>
        <p:spPr>
          <a:xfrm>
            <a:off x="4648200" y="5410200"/>
            <a:ext cx="3048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6" name="Rectangle 65"/>
          <p:cNvSpPr/>
          <p:nvPr/>
        </p:nvSpPr>
        <p:spPr>
          <a:xfrm>
            <a:off x="3352800" y="4876800"/>
            <a:ext cx="304800" cy="152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7" name="Rectangle 66"/>
          <p:cNvSpPr/>
          <p:nvPr/>
        </p:nvSpPr>
        <p:spPr>
          <a:xfrm>
            <a:off x="3352800" y="5410200"/>
            <a:ext cx="304800" cy="152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68" name="Rectangle 67"/>
          <p:cNvSpPr/>
          <p:nvPr/>
        </p:nvSpPr>
        <p:spPr>
          <a:xfrm>
            <a:off x="7010400" y="4572000"/>
            <a:ext cx="817853" cy="461665"/>
          </a:xfrm>
          <a:prstGeom prst="rect">
            <a:avLst/>
          </a:prstGeom>
        </p:spPr>
        <p:txBody>
          <a:bodyPr wrap="none">
            <a:spAutoFit/>
          </a:bodyPr>
          <a:lstStyle/>
          <a:p>
            <a:r>
              <a:rPr lang="fa-IR" sz="2400" baseline="-25000" dirty="0" smtClean="0">
                <a:cs typeface="B Lotus" pitchFamily="2" charset="-78"/>
              </a:rPr>
              <a:t>حمام خان</a:t>
            </a:r>
            <a:endParaRPr lang="en-US" sz="2400" dirty="0">
              <a:cs typeface="B Lotus" pitchFamily="2" charset="-78"/>
            </a:endParaRPr>
          </a:p>
        </p:txBody>
      </p:sp>
      <p:sp>
        <p:nvSpPr>
          <p:cNvPr id="69" name="Rectangle 68"/>
          <p:cNvSpPr/>
          <p:nvPr/>
        </p:nvSpPr>
        <p:spPr>
          <a:xfrm>
            <a:off x="5105400" y="4724400"/>
            <a:ext cx="1249060" cy="338554"/>
          </a:xfrm>
          <a:prstGeom prst="rect">
            <a:avLst/>
          </a:prstGeom>
        </p:spPr>
        <p:txBody>
          <a:bodyPr wrap="none">
            <a:spAutoFit/>
          </a:bodyPr>
          <a:lstStyle/>
          <a:p>
            <a:r>
              <a:rPr lang="fa-IR" sz="2400" baseline="-25000" dirty="0" smtClean="0">
                <a:cs typeface="B Lotus" pitchFamily="2" charset="-78"/>
              </a:rPr>
              <a:t>تیمچه بروجردیها</a:t>
            </a:r>
            <a:endParaRPr lang="en-US" sz="2400" baseline="-25000" dirty="0">
              <a:cs typeface="B Lotus" pitchFamily="2" charset="-78"/>
            </a:endParaRPr>
          </a:p>
        </p:txBody>
      </p:sp>
      <p:sp>
        <p:nvSpPr>
          <p:cNvPr id="70" name="Rectangle 69"/>
          <p:cNvSpPr/>
          <p:nvPr/>
        </p:nvSpPr>
        <p:spPr>
          <a:xfrm>
            <a:off x="2209800" y="5257800"/>
            <a:ext cx="1080745" cy="338554"/>
          </a:xfrm>
          <a:prstGeom prst="rect">
            <a:avLst/>
          </a:prstGeom>
        </p:spPr>
        <p:txBody>
          <a:bodyPr wrap="none">
            <a:spAutoFit/>
          </a:bodyPr>
          <a:lstStyle/>
          <a:p>
            <a:r>
              <a:rPr lang="fa-IR" sz="2400" baseline="-25000" dirty="0" smtClean="0">
                <a:cs typeface="B Lotus" pitchFamily="2" charset="-78"/>
              </a:rPr>
              <a:t>مسجد بالابازار</a:t>
            </a:r>
            <a:endParaRPr lang="en-US" sz="2400" baseline="-25000" dirty="0">
              <a:cs typeface="B Lotus" pitchFamily="2" charset="-78"/>
            </a:endParaRPr>
          </a:p>
        </p:txBody>
      </p:sp>
      <p:sp>
        <p:nvSpPr>
          <p:cNvPr id="71" name="Rectangle 70"/>
          <p:cNvSpPr/>
          <p:nvPr/>
        </p:nvSpPr>
        <p:spPr>
          <a:xfrm>
            <a:off x="5186147" y="5257800"/>
            <a:ext cx="1138453" cy="338554"/>
          </a:xfrm>
          <a:prstGeom prst="rect">
            <a:avLst/>
          </a:prstGeom>
        </p:spPr>
        <p:txBody>
          <a:bodyPr wrap="none">
            <a:spAutoFit/>
          </a:bodyPr>
          <a:lstStyle/>
          <a:p>
            <a:r>
              <a:rPr lang="fa-IR" sz="2400" baseline="-25000" dirty="0" smtClean="0">
                <a:cs typeface="B Lotus" pitchFamily="2" charset="-78"/>
              </a:rPr>
              <a:t>بازارچه قیصریه</a:t>
            </a:r>
            <a:endParaRPr lang="en-US" sz="2400" baseline="-25000" dirty="0">
              <a:cs typeface="B Lotus" pitchFamily="2" charset="-78"/>
            </a:endParaRPr>
          </a:p>
        </p:txBody>
      </p:sp>
      <p:sp>
        <p:nvSpPr>
          <p:cNvPr id="72" name="Rectangle 71"/>
          <p:cNvSpPr/>
          <p:nvPr/>
        </p:nvSpPr>
        <p:spPr>
          <a:xfrm>
            <a:off x="6833579" y="5224046"/>
            <a:ext cx="1015021" cy="338554"/>
          </a:xfrm>
          <a:prstGeom prst="rect">
            <a:avLst/>
          </a:prstGeom>
        </p:spPr>
        <p:txBody>
          <a:bodyPr wrap="none">
            <a:spAutoFit/>
          </a:bodyPr>
          <a:lstStyle/>
          <a:p>
            <a:r>
              <a:rPr lang="fa-IR" sz="2400" baseline="-25000" dirty="0" smtClean="0">
                <a:cs typeface="B Lotus" pitchFamily="2" charset="-78"/>
              </a:rPr>
              <a:t>بازارچه ربانی</a:t>
            </a:r>
            <a:endParaRPr lang="en-US" sz="2400" baseline="-25000" dirty="0">
              <a:cs typeface="B Lotus" pitchFamily="2" charset="-78"/>
            </a:endParaRPr>
          </a:p>
        </p:txBody>
      </p:sp>
      <p:sp>
        <p:nvSpPr>
          <p:cNvPr id="73" name="Rectangle 72"/>
          <p:cNvSpPr/>
          <p:nvPr/>
        </p:nvSpPr>
        <p:spPr>
          <a:xfrm>
            <a:off x="3657600" y="4690646"/>
            <a:ext cx="979755" cy="338554"/>
          </a:xfrm>
          <a:prstGeom prst="rect">
            <a:avLst/>
          </a:prstGeom>
        </p:spPr>
        <p:txBody>
          <a:bodyPr wrap="none">
            <a:spAutoFit/>
          </a:bodyPr>
          <a:lstStyle/>
          <a:p>
            <a:r>
              <a:rPr lang="fa-IR" sz="2400" baseline="-25000" dirty="0" smtClean="0">
                <a:cs typeface="B Lotus" pitchFamily="2" charset="-78"/>
              </a:rPr>
              <a:t>سرای بخشی</a:t>
            </a:r>
            <a:endParaRPr lang="en-US" sz="2400" baseline="-25000" dirty="0">
              <a:cs typeface="B Lotus" pitchFamily="2" charset="-78"/>
            </a:endParaRPr>
          </a:p>
        </p:txBody>
      </p:sp>
      <p:sp>
        <p:nvSpPr>
          <p:cNvPr id="74" name="Rectangle 73"/>
          <p:cNvSpPr/>
          <p:nvPr/>
        </p:nvSpPr>
        <p:spPr>
          <a:xfrm>
            <a:off x="2599812" y="4690646"/>
            <a:ext cx="676788" cy="338554"/>
          </a:xfrm>
          <a:prstGeom prst="rect">
            <a:avLst/>
          </a:prstGeom>
        </p:spPr>
        <p:txBody>
          <a:bodyPr wrap="none">
            <a:spAutoFit/>
          </a:bodyPr>
          <a:lstStyle/>
          <a:p>
            <a:r>
              <a:rPr lang="fa-IR" sz="2400" baseline="-25000" dirty="0" smtClean="0">
                <a:cs typeface="B Lotus" pitchFamily="2" charset="-78"/>
              </a:rPr>
              <a:t>سقاخانه</a:t>
            </a:r>
            <a:endParaRPr lang="en-US" sz="2400" baseline="-25000" dirty="0" smtClean="0">
              <a:cs typeface="B Lotus" pitchFamily="2" charset="-78"/>
            </a:endParaRPr>
          </a:p>
        </p:txBody>
      </p:sp>
      <p:sp>
        <p:nvSpPr>
          <p:cNvPr id="75" name="Rectangle 74"/>
          <p:cNvSpPr/>
          <p:nvPr/>
        </p:nvSpPr>
        <p:spPr>
          <a:xfrm>
            <a:off x="3657600" y="5257800"/>
            <a:ext cx="998991" cy="338554"/>
          </a:xfrm>
          <a:prstGeom prst="rect">
            <a:avLst/>
          </a:prstGeom>
        </p:spPr>
        <p:txBody>
          <a:bodyPr wrap="none">
            <a:spAutoFit/>
          </a:bodyPr>
          <a:lstStyle/>
          <a:p>
            <a:r>
              <a:rPr lang="fa-IR" sz="2400" baseline="-25000" dirty="0" smtClean="0">
                <a:cs typeface="B Lotus" pitchFamily="2" charset="-78"/>
              </a:rPr>
              <a:t>سرای زرکش</a:t>
            </a:r>
            <a:endParaRPr lang="en-US" sz="2400" baseline="-25000" dirty="0">
              <a:cs typeface="B Lotus" pitchFamily="2" charset="-78"/>
            </a:endParaRPr>
          </a:p>
        </p:txBody>
      </p:sp>
      <p:pic>
        <p:nvPicPr>
          <p:cNvPr id="76"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9" name="Picture 5" descr="J:\bahkam\IMG_0466.JPG"/>
          <p:cNvPicPr>
            <a:picLocks noChangeAspect="1" noChangeArrowheads="1"/>
          </p:cNvPicPr>
          <p:nvPr/>
        </p:nvPicPr>
        <p:blipFill>
          <a:blip r:embed="rId2" cstate="print">
            <a:lum bright="40000" contrast="-20000"/>
          </a:blip>
          <a:srcRect/>
          <a:stretch>
            <a:fillRect/>
          </a:stretch>
        </p:blipFill>
        <p:spPr bwMode="auto">
          <a:xfrm>
            <a:off x="2255950" y="990600"/>
            <a:ext cx="6049850" cy="4648200"/>
          </a:xfrm>
          <a:prstGeom prst="rect">
            <a:avLst/>
          </a:prstGeom>
          <a:noFill/>
          <a:effectLst>
            <a:softEdge rad="635000"/>
          </a:effectLst>
        </p:spPr>
      </p:pic>
      <p:sp>
        <p:nvSpPr>
          <p:cNvPr id="11" name="Rectangle 10"/>
          <p:cNvSpPr/>
          <p:nvPr/>
        </p:nvSpPr>
        <p:spPr>
          <a:xfrm>
            <a:off x="3048000" y="2667000"/>
            <a:ext cx="4495800" cy="1282402"/>
          </a:xfrm>
          <a:prstGeom prst="rect">
            <a:avLst/>
          </a:prstGeom>
        </p:spPr>
        <p:txBody>
          <a:bodyPr wrap="square">
            <a:spAutoFit/>
          </a:bodyPr>
          <a:lstStyle/>
          <a:p>
            <a:pPr algn="ctr" rtl="1"/>
            <a:r>
              <a:rPr lang="fa-IR" sz="3200" baseline="-25000" dirty="0" smtClean="0">
                <a:cs typeface="2  Titr" pitchFamily="2" charset="-78"/>
              </a:rPr>
              <a:t>فصل چهارم</a:t>
            </a:r>
            <a:endParaRPr lang="en-US" sz="3200" baseline="-25000" dirty="0" smtClean="0">
              <a:cs typeface="2  Titr" pitchFamily="2" charset="-78"/>
            </a:endParaRPr>
          </a:p>
          <a:p>
            <a:pPr algn="ctr" rtl="1"/>
            <a:endParaRPr lang="fa-IR" sz="4000" baseline="-25000" dirty="0" smtClean="0">
              <a:cs typeface="2  Titr" pitchFamily="2" charset="-78"/>
            </a:endParaRPr>
          </a:p>
          <a:p>
            <a:pPr algn="ctr" rtl="1"/>
            <a:r>
              <a:rPr lang="fa-IR" sz="4000" baseline="-25000" dirty="0" smtClean="0">
                <a:cs typeface="2  Titr" pitchFamily="2" charset="-78"/>
              </a:rPr>
              <a:t> </a:t>
            </a:r>
            <a:r>
              <a:rPr lang="fa-IR" sz="4400" baseline="-25000" dirty="0" smtClean="0">
                <a:cs typeface="2  Titr" pitchFamily="2" charset="-78"/>
              </a:rPr>
              <a:t>شناخت بنا</a:t>
            </a:r>
          </a:p>
        </p:txBody>
      </p:sp>
      <p:pic>
        <p:nvPicPr>
          <p:cNvPr id="15"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2" name="Rectangle 11"/>
          <p:cNvSpPr/>
          <p:nvPr/>
        </p:nvSpPr>
        <p:spPr>
          <a:xfrm>
            <a:off x="4419600" y="762000"/>
            <a:ext cx="3733800" cy="379591"/>
          </a:xfrm>
          <a:prstGeom prst="rect">
            <a:avLst/>
          </a:prstGeom>
        </p:spPr>
        <p:txBody>
          <a:bodyPr wrap="square">
            <a:spAutoFit/>
          </a:bodyPr>
          <a:lstStyle/>
          <a:p>
            <a:pPr algn="r" rtl="1"/>
            <a:r>
              <a:rPr lang="fa-IR" sz="2800" baseline="-25000" dirty="0" smtClean="0">
                <a:cs typeface="2  Titr" pitchFamily="2" charset="-78"/>
              </a:rPr>
              <a:t>نوع بهره برداری از بنا</a:t>
            </a:r>
          </a:p>
        </p:txBody>
      </p:sp>
      <p:sp>
        <p:nvSpPr>
          <p:cNvPr id="11" name="Rectangle 10"/>
          <p:cNvSpPr/>
          <p:nvPr/>
        </p:nvSpPr>
        <p:spPr>
          <a:xfrm>
            <a:off x="2362200" y="1447800"/>
            <a:ext cx="5943600" cy="923330"/>
          </a:xfrm>
          <a:prstGeom prst="rect">
            <a:avLst/>
          </a:prstGeom>
        </p:spPr>
        <p:txBody>
          <a:bodyPr wrap="square">
            <a:spAutoFit/>
          </a:bodyPr>
          <a:lstStyle/>
          <a:p>
            <a:pPr algn="r"/>
            <a:r>
              <a:rPr lang="fa-IR" b="1" dirty="0" smtClean="0">
                <a:cs typeface="B Lotus" pitchFamily="2" charset="-78"/>
              </a:rPr>
              <a:t>در گذشته</a:t>
            </a:r>
            <a:r>
              <a:rPr lang="fa-IR" dirty="0" smtClean="0">
                <a:cs typeface="B Lotus" pitchFamily="2" charset="-78"/>
              </a:rPr>
              <a:t>:</a:t>
            </a:r>
          </a:p>
          <a:p>
            <a:pPr algn="r"/>
            <a:r>
              <a:rPr lang="fa-IR" dirty="0" smtClean="0">
                <a:cs typeface="B Lotus" pitchFamily="2" charset="-78"/>
              </a:rPr>
              <a:t>مراسم مذهبی ،عروسی،حنابندان،احیا،و بطور کلی تمامی مراسم مذهبی در حمام برگزار میشد.</a:t>
            </a:r>
            <a:endParaRPr lang="en-US" dirty="0">
              <a:cs typeface="B Lotus" pitchFamily="2" charset="-78"/>
            </a:endParaRPr>
          </a:p>
        </p:txBody>
      </p:sp>
      <p:sp>
        <p:nvSpPr>
          <p:cNvPr id="13" name="Rectangle 12"/>
          <p:cNvSpPr/>
          <p:nvPr/>
        </p:nvSpPr>
        <p:spPr>
          <a:xfrm>
            <a:off x="2438400" y="2362200"/>
            <a:ext cx="5867400" cy="646331"/>
          </a:xfrm>
          <a:prstGeom prst="rect">
            <a:avLst/>
          </a:prstGeom>
        </p:spPr>
        <p:txBody>
          <a:bodyPr wrap="square">
            <a:spAutoFit/>
          </a:bodyPr>
          <a:lstStyle/>
          <a:p>
            <a:pPr algn="r"/>
            <a:r>
              <a:rPr lang="fa-IR" dirty="0" smtClean="0">
                <a:cs typeface="B Lotus" pitchFamily="2" charset="-78"/>
              </a:rPr>
              <a:t>حمام ازقداست خاصی برقرار بود،یک ساعت قبل از اذان صبح باز می شود که البته کارایی حمام فقط مردانه بوده،و دلیل ان نیز قرارگیری در بازار ذکر شده</a:t>
            </a:r>
            <a:r>
              <a:rPr lang="fa-IR" b="1" dirty="0" smtClean="0">
                <a:cs typeface="B Lotus" pitchFamily="2" charset="-78"/>
              </a:rPr>
              <a:t>.</a:t>
            </a:r>
            <a:endParaRPr lang="en-US" b="1" dirty="0" smtClean="0">
              <a:cs typeface="B Lotus" pitchFamily="2" charset="-78"/>
            </a:endParaRPr>
          </a:p>
        </p:txBody>
      </p:sp>
      <p:sp>
        <p:nvSpPr>
          <p:cNvPr id="14" name="Rectangle 13"/>
          <p:cNvSpPr/>
          <p:nvPr/>
        </p:nvSpPr>
        <p:spPr>
          <a:xfrm>
            <a:off x="4343400" y="3429000"/>
            <a:ext cx="3962400" cy="1754326"/>
          </a:xfrm>
          <a:prstGeom prst="rect">
            <a:avLst/>
          </a:prstGeom>
        </p:spPr>
        <p:txBody>
          <a:bodyPr wrap="square">
            <a:spAutoFit/>
          </a:bodyPr>
          <a:lstStyle/>
          <a:p>
            <a:pPr algn="r"/>
            <a:r>
              <a:rPr lang="fa-IR" b="1" dirty="0" smtClean="0">
                <a:cs typeface="B Lotus" pitchFamily="2" charset="-78"/>
              </a:rPr>
              <a:t>در حال:</a:t>
            </a:r>
          </a:p>
          <a:p>
            <a:pPr algn="justLow" rtl="1"/>
            <a:r>
              <a:rPr lang="fa-IR" dirty="0" smtClean="0">
                <a:cs typeface="B Lotus" pitchFamily="2" charset="-78"/>
              </a:rPr>
              <a:t>سفره خانه سنتی میباشد  در حال حاضر مالکیت شخصی است و در حال حاضر در دست ورثه های نسل پنجم میباشد</a:t>
            </a:r>
          </a:p>
          <a:p>
            <a:pPr algn="r"/>
            <a:endParaRPr lang="fa-IR" dirty="0" smtClean="0"/>
          </a:p>
          <a:p>
            <a:pPr algn="r"/>
            <a:endParaRPr lang="en-US" dirty="0"/>
          </a:p>
        </p:txBody>
      </p:sp>
      <p:pic>
        <p:nvPicPr>
          <p:cNvPr id="1026" name="Picture 2"/>
          <p:cNvPicPr>
            <a:picLocks noChangeAspect="1" noChangeArrowheads="1"/>
          </p:cNvPicPr>
          <p:nvPr/>
        </p:nvPicPr>
        <p:blipFill>
          <a:blip r:embed="rId2" cstate="print">
            <a:lum contrast="10000"/>
          </a:blip>
          <a:srcRect/>
          <a:stretch>
            <a:fillRect/>
          </a:stretch>
        </p:blipFill>
        <p:spPr bwMode="auto">
          <a:xfrm>
            <a:off x="2286000" y="3144253"/>
            <a:ext cx="1828800" cy="2951747"/>
          </a:xfrm>
          <a:prstGeom prst="rect">
            <a:avLst/>
          </a:prstGeom>
          <a:noFill/>
          <a:ln w="9525">
            <a:noFill/>
            <a:miter lim="800000"/>
            <a:headEnd/>
            <a:tailEnd/>
          </a:ln>
          <a:effectLst/>
        </p:spPr>
      </p:pic>
      <p:sp>
        <p:nvSpPr>
          <p:cNvPr id="15" name="Rectangle 14"/>
          <p:cNvSpPr/>
          <p:nvPr/>
        </p:nvSpPr>
        <p:spPr>
          <a:xfrm>
            <a:off x="609600" y="3124200"/>
            <a:ext cx="990600" cy="1323439"/>
          </a:xfrm>
          <a:prstGeom prst="rect">
            <a:avLst/>
          </a:prstGeom>
        </p:spPr>
        <p:txBody>
          <a:bodyPr wrap="square">
            <a:spAutoFit/>
          </a:bodyPr>
          <a:lstStyle/>
          <a:p>
            <a:pPr algn="ctr" rtl="1"/>
            <a:r>
              <a:rPr lang="fa-IR" sz="2400" baseline="-25000" dirty="0" smtClean="0"/>
              <a:t>عکس مربوط به </a:t>
            </a:r>
          </a:p>
          <a:p>
            <a:pPr algn="ctr" rtl="1"/>
            <a:r>
              <a:rPr lang="fa-IR" sz="2400" baseline="-25000" dirty="0" smtClean="0"/>
              <a:t>بهره برداری در</a:t>
            </a:r>
          </a:p>
          <a:p>
            <a:pPr algn="ctr" rtl="1"/>
            <a:r>
              <a:rPr lang="fa-IR" sz="2400" baseline="-25000" dirty="0" smtClean="0"/>
              <a:t>حال حاضر</a:t>
            </a:r>
          </a:p>
        </p:txBody>
      </p:sp>
      <p:sp>
        <p:nvSpPr>
          <p:cNvPr id="16" name="Rectangle 15"/>
          <p:cNvSpPr/>
          <p:nvPr/>
        </p:nvSpPr>
        <p:spPr>
          <a:xfrm>
            <a:off x="609600" y="2667000"/>
            <a:ext cx="1024639" cy="523220"/>
          </a:xfrm>
          <a:prstGeom prst="rect">
            <a:avLst/>
          </a:prstGeom>
        </p:spPr>
        <p:txBody>
          <a:bodyPr wrap="none">
            <a:spAutoFit/>
          </a:bodyPr>
          <a:lstStyle/>
          <a:p>
            <a:r>
              <a:rPr lang="fa-IR" sz="2800" baseline="-25000" dirty="0" smtClean="0"/>
              <a:t>توضیحات:</a:t>
            </a:r>
            <a:endParaRPr lang="en-US" sz="2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2051" name="Picture 3"/>
          <p:cNvPicPr>
            <a:picLocks noChangeAspect="1" noChangeArrowheads="1"/>
          </p:cNvPicPr>
          <p:nvPr/>
        </p:nvPicPr>
        <p:blipFill>
          <a:blip r:embed="rId2"/>
          <a:srcRect l="29365" r="30952"/>
          <a:stretch>
            <a:fillRect/>
          </a:stretch>
        </p:blipFill>
        <p:spPr bwMode="auto">
          <a:xfrm>
            <a:off x="2286000" y="2257425"/>
            <a:ext cx="1905000" cy="3838575"/>
          </a:xfrm>
          <a:prstGeom prst="rect">
            <a:avLst/>
          </a:prstGeom>
          <a:noFill/>
          <a:ln w="9525">
            <a:noFill/>
            <a:miter lim="800000"/>
            <a:headEnd/>
            <a:tailEnd/>
          </a:ln>
          <a:effectLst/>
        </p:spPr>
      </p:pic>
      <p:pic>
        <p:nvPicPr>
          <p:cNvPr id="19"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8" name="Rectangle 17"/>
          <p:cNvSpPr/>
          <p:nvPr/>
        </p:nvSpPr>
        <p:spPr>
          <a:xfrm>
            <a:off x="2438400" y="762000"/>
            <a:ext cx="5943600" cy="2985433"/>
          </a:xfrm>
          <a:prstGeom prst="rect">
            <a:avLst/>
          </a:prstGeom>
        </p:spPr>
        <p:txBody>
          <a:bodyPr wrap="square">
            <a:spAutoFit/>
          </a:bodyPr>
          <a:lstStyle/>
          <a:p>
            <a:pPr algn="r"/>
            <a:r>
              <a:rPr lang="ar-SA" sz="2000" dirty="0" smtClean="0">
                <a:cs typeface="2  Titr" pitchFamily="2" charset="-78"/>
              </a:rPr>
              <a:t>نکاتی دربارۀ معماری بنا: حمام شامل سه بخش اصلی </a:t>
            </a:r>
            <a:endParaRPr lang="fa-IR" sz="2000" dirty="0" smtClean="0">
              <a:cs typeface="2  Titr" pitchFamily="2" charset="-78"/>
            </a:endParaRPr>
          </a:p>
          <a:p>
            <a:pPr algn="r"/>
            <a:endParaRPr lang="fa-IR" sz="2800" dirty="0" smtClean="0"/>
          </a:p>
          <a:p>
            <a:pPr algn="r"/>
            <a:r>
              <a:rPr lang="ar-SA" sz="28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سربینه</a:t>
            </a:r>
            <a:r>
              <a:rPr lang="ar-SA" sz="2800" dirty="0" smtClean="0"/>
              <a:t>،</a:t>
            </a:r>
            <a:endParaRPr lang="fa-IR" sz="2800" dirty="0" smtClean="0"/>
          </a:p>
          <a:p>
            <a:pPr algn="r"/>
            <a:endParaRPr lang="fa-IR" sz="2800" dirty="0" smtClean="0"/>
          </a:p>
          <a:p>
            <a:pPr algn="r"/>
            <a:r>
              <a:rPr lang="ar-SA" sz="2800" dirty="0" smtClean="0"/>
              <a:t> </a:t>
            </a:r>
            <a:r>
              <a:rPr lang="ar-SA"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گرم‌خانه</a:t>
            </a:r>
            <a:r>
              <a:rPr lang="ar-SA" sz="2800" dirty="0" smtClean="0"/>
              <a:t>، </a:t>
            </a:r>
            <a:endParaRPr lang="fa-IR" sz="2800" dirty="0" smtClean="0"/>
          </a:p>
          <a:p>
            <a:pPr algn="r"/>
            <a:endParaRPr lang="fa-IR" sz="2800" dirty="0" smtClean="0"/>
          </a:p>
          <a:p>
            <a:pPr algn="r"/>
            <a:r>
              <a:rPr lang="ar-SA" sz="2000" dirty="0" smtClean="0">
                <a:cs typeface="2  Titr" pitchFamily="2" charset="-78"/>
              </a:rPr>
              <a:t>و</a:t>
            </a:r>
            <a:r>
              <a:rPr lang="ar-SA" sz="2800" dirty="0" smtClean="0"/>
              <a:t> </a:t>
            </a:r>
            <a:r>
              <a:rPr lang="ar-SA"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فضای چال‌حوض </a:t>
            </a:r>
            <a:r>
              <a:rPr lang="ar-SA" sz="2000" dirty="0" smtClean="0">
                <a:cs typeface="2  Titr" pitchFamily="2" charset="-78"/>
              </a:rPr>
              <a:t>است.</a:t>
            </a:r>
            <a:r>
              <a:rPr lang="ar-SA" sz="2800" dirty="0" smtClean="0"/>
              <a:t> </a:t>
            </a:r>
            <a:endParaRPr lang="en-US" sz="2800" dirty="0"/>
          </a:p>
        </p:txBody>
      </p:sp>
      <p:sp>
        <p:nvSpPr>
          <p:cNvPr id="24" name="Donut 23"/>
          <p:cNvSpPr/>
          <p:nvPr/>
        </p:nvSpPr>
        <p:spPr>
          <a:xfrm>
            <a:off x="2514600" y="3200400"/>
            <a:ext cx="914400" cy="990600"/>
          </a:xfrm>
          <a:prstGeom prst="donut">
            <a:avLst>
              <a:gd name="adj" fmla="val 550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25" name="Donut 24"/>
          <p:cNvSpPr/>
          <p:nvPr/>
        </p:nvSpPr>
        <p:spPr>
          <a:xfrm>
            <a:off x="3048000" y="4267200"/>
            <a:ext cx="1066800" cy="1066800"/>
          </a:xfrm>
          <a:prstGeom prst="donut">
            <a:avLst>
              <a:gd name="adj" fmla="val 550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solidFill>
                <a:schemeClr val="tx1"/>
              </a:solidFill>
            </a:endParaRPr>
          </a:p>
        </p:txBody>
      </p:sp>
      <p:sp>
        <p:nvSpPr>
          <p:cNvPr id="26" name="Donut 25"/>
          <p:cNvSpPr/>
          <p:nvPr/>
        </p:nvSpPr>
        <p:spPr>
          <a:xfrm>
            <a:off x="3429000" y="3200400"/>
            <a:ext cx="685800" cy="990600"/>
          </a:xfrm>
          <a:prstGeom prst="donut">
            <a:avLst>
              <a:gd name="adj" fmla="val 1065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2" name="Rectangle 11"/>
          <p:cNvSpPr/>
          <p:nvPr/>
        </p:nvSpPr>
        <p:spPr>
          <a:xfrm>
            <a:off x="4267200" y="804446"/>
            <a:ext cx="3733800" cy="338554"/>
          </a:xfrm>
          <a:prstGeom prst="rect">
            <a:avLst/>
          </a:prstGeom>
        </p:spPr>
        <p:txBody>
          <a:bodyPr wrap="square">
            <a:spAutoFit/>
          </a:bodyPr>
          <a:lstStyle/>
          <a:p>
            <a:pPr algn="r" rtl="1"/>
            <a:r>
              <a:rPr lang="fa-IR" sz="2400" baseline="-25000" dirty="0" smtClean="0">
                <a:cs typeface="2  Titr" pitchFamily="2" charset="-78"/>
              </a:rPr>
              <a:t>معرفی فضاها همراه با نقشه ها</a:t>
            </a:r>
          </a:p>
        </p:txBody>
      </p:sp>
      <p:pic>
        <p:nvPicPr>
          <p:cNvPr id="14" name="Picture 2" descr="C:\Users\samaneh\Desktop\New Folder (2)\1.jpg"/>
          <p:cNvPicPr>
            <a:picLocks noChangeAspect="1" noChangeArrowheads="1"/>
          </p:cNvPicPr>
          <p:nvPr/>
        </p:nvPicPr>
        <p:blipFill>
          <a:blip r:embed="rId2" cstate="print">
            <a:lum bright="-40000" contrast="40000"/>
          </a:blip>
          <a:srcRect l="10909" t="30645" b="33871"/>
          <a:stretch>
            <a:fillRect/>
          </a:stretch>
        </p:blipFill>
        <p:spPr bwMode="auto">
          <a:xfrm>
            <a:off x="4572000" y="4191000"/>
            <a:ext cx="3733800" cy="1676400"/>
          </a:xfrm>
          <a:prstGeom prst="rect">
            <a:avLst/>
          </a:prstGeom>
          <a:ln>
            <a:noFill/>
          </a:ln>
          <a:effectLst>
            <a:outerShdw blurRad="292100" dist="139700" dir="2700000" algn="tl" rotWithShape="0">
              <a:srgbClr val="333333">
                <a:alpha val="65000"/>
              </a:srgbClr>
            </a:outerShdw>
          </a:effectLst>
        </p:spPr>
      </p:pic>
      <p:pic>
        <p:nvPicPr>
          <p:cNvPr id="15" name="Picture 3" descr="C:\Users\samaneh\Desktop\New Folder (2)\3.jpg"/>
          <p:cNvPicPr>
            <a:picLocks noChangeAspect="1" noChangeArrowheads="1"/>
          </p:cNvPicPr>
          <p:nvPr/>
        </p:nvPicPr>
        <p:blipFill>
          <a:blip r:embed="rId3" cstate="print">
            <a:lum bright="-40000" contrast="40000"/>
          </a:blip>
          <a:srcRect l="10527" t="27419" r="28070" b="29032"/>
          <a:stretch>
            <a:fillRect/>
          </a:stretch>
        </p:blipFill>
        <p:spPr bwMode="auto">
          <a:xfrm>
            <a:off x="5257800" y="1371600"/>
            <a:ext cx="2667000" cy="2057400"/>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2974629" y="5105400"/>
            <a:ext cx="987771" cy="338554"/>
          </a:xfrm>
          <a:prstGeom prst="rect">
            <a:avLst/>
          </a:prstGeom>
        </p:spPr>
        <p:txBody>
          <a:bodyPr wrap="none">
            <a:spAutoFit/>
          </a:bodyPr>
          <a:lstStyle/>
          <a:p>
            <a:r>
              <a:rPr lang="fa-IR" sz="2400" baseline="-25000" dirty="0" smtClean="0">
                <a:cs typeface="2  Titr" pitchFamily="2" charset="-78"/>
              </a:rPr>
              <a:t>پلان همکف</a:t>
            </a:r>
            <a:endParaRPr lang="en-US" sz="2400" baseline="-25000" dirty="0">
              <a:cs typeface="2  Titr" pitchFamily="2" charset="-78"/>
            </a:endParaRPr>
          </a:p>
        </p:txBody>
      </p:sp>
      <p:sp>
        <p:nvSpPr>
          <p:cNvPr id="17" name="Rectangle 16"/>
          <p:cNvSpPr/>
          <p:nvPr/>
        </p:nvSpPr>
        <p:spPr>
          <a:xfrm>
            <a:off x="5638800" y="3547646"/>
            <a:ext cx="2278188" cy="338554"/>
          </a:xfrm>
          <a:prstGeom prst="rect">
            <a:avLst/>
          </a:prstGeom>
        </p:spPr>
        <p:txBody>
          <a:bodyPr wrap="square">
            <a:spAutoFit/>
          </a:bodyPr>
          <a:lstStyle/>
          <a:p>
            <a:r>
              <a:rPr lang="fa-IR" sz="2400" baseline="-25000" dirty="0" smtClean="0">
                <a:cs typeface="2  Titr" pitchFamily="2" charset="-78"/>
              </a:rPr>
              <a:t>برش عرضی وطولی</a:t>
            </a:r>
            <a:endParaRPr lang="en-US" sz="2400" baseline="-25000" dirty="0">
              <a:cs typeface="2  Titr" pitchFamily="2" charset="-78"/>
            </a:endParaRPr>
          </a:p>
        </p:txBody>
      </p:sp>
      <p:pic>
        <p:nvPicPr>
          <p:cNvPr id="2051" name="Picture 3"/>
          <p:cNvPicPr>
            <a:picLocks noChangeAspect="1" noChangeArrowheads="1"/>
          </p:cNvPicPr>
          <p:nvPr/>
        </p:nvPicPr>
        <p:blipFill>
          <a:blip r:embed="rId4"/>
          <a:srcRect l="27778" r="30952"/>
          <a:stretch>
            <a:fillRect/>
          </a:stretch>
        </p:blipFill>
        <p:spPr bwMode="auto">
          <a:xfrm>
            <a:off x="2286000" y="990600"/>
            <a:ext cx="1981200" cy="3838575"/>
          </a:xfrm>
          <a:prstGeom prst="rect">
            <a:avLst/>
          </a:prstGeom>
          <a:noFill/>
          <a:ln w="9525">
            <a:noFill/>
            <a:miter lim="800000"/>
            <a:headEnd/>
            <a:tailEnd/>
          </a:ln>
          <a:effectLst/>
        </p:spPr>
      </p:pic>
      <p:pic>
        <p:nvPicPr>
          <p:cNvPr id="19" name="Picture 3"/>
          <p:cNvPicPr>
            <a:picLocks noChangeAspect="1" noChangeArrowheads="1"/>
          </p:cNvPicPr>
          <p:nvPr/>
        </p:nvPicPr>
        <p:blipFill>
          <a:blip r:embed="rId4"/>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2"/>
          <a:srcRect l="27778" r="30952"/>
          <a:stretch>
            <a:fillRect/>
          </a:stretch>
        </p:blipFill>
        <p:spPr bwMode="auto">
          <a:xfrm>
            <a:off x="2286000" y="1447800"/>
            <a:ext cx="1981200" cy="3838575"/>
          </a:xfrm>
          <a:prstGeom prst="rect">
            <a:avLst/>
          </a:prstGeom>
          <a:noFill/>
          <a:ln w="9525">
            <a:noFill/>
            <a:miter lim="800000"/>
            <a:headEnd/>
            <a:tailEnd/>
          </a:ln>
          <a:effectLst/>
        </p:spPr>
      </p:pic>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2" name="Rectangle 11"/>
          <p:cNvSpPr/>
          <p:nvPr/>
        </p:nvSpPr>
        <p:spPr>
          <a:xfrm>
            <a:off x="4572000" y="652046"/>
            <a:ext cx="3733800" cy="338554"/>
          </a:xfrm>
          <a:prstGeom prst="rect">
            <a:avLst/>
          </a:prstGeom>
        </p:spPr>
        <p:txBody>
          <a:bodyPr wrap="square">
            <a:spAutoFit/>
          </a:bodyPr>
          <a:lstStyle/>
          <a:p>
            <a:pPr algn="r" rtl="1"/>
            <a:r>
              <a:rPr lang="fa-IR" sz="2400" baseline="-25000" dirty="0" smtClean="0">
                <a:cs typeface="2  Titr" pitchFamily="2" charset="-78"/>
              </a:rPr>
              <a:t>ورودی</a:t>
            </a:r>
          </a:p>
        </p:txBody>
      </p:sp>
      <p:sp>
        <p:nvSpPr>
          <p:cNvPr id="24" name="Rectangle 23"/>
          <p:cNvSpPr/>
          <p:nvPr/>
        </p:nvSpPr>
        <p:spPr>
          <a:xfrm>
            <a:off x="4267200" y="4724400"/>
            <a:ext cx="902811" cy="646331"/>
          </a:xfrm>
          <a:prstGeom prst="rect">
            <a:avLst/>
          </a:prstGeom>
        </p:spPr>
        <p:txBody>
          <a:bodyPr wrap="none">
            <a:spAutoFit/>
          </a:bodyPr>
          <a:lstStyle/>
          <a:p>
            <a:r>
              <a:rPr lang="fa-IR" sz="3600" baseline="-25000" dirty="0" smtClean="0"/>
              <a:t>ورودی</a:t>
            </a:r>
            <a:endParaRPr lang="en-US" sz="3600" dirty="0"/>
          </a:p>
        </p:txBody>
      </p:sp>
      <p:sp>
        <p:nvSpPr>
          <p:cNvPr id="25" name="Donut 24"/>
          <p:cNvSpPr/>
          <p:nvPr/>
        </p:nvSpPr>
        <p:spPr>
          <a:xfrm>
            <a:off x="3352800" y="4572000"/>
            <a:ext cx="609600" cy="609600"/>
          </a:xfrm>
          <a:prstGeom prst="donut">
            <a:avLst>
              <a:gd name="adj" fmla="val 119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2" descr="E:\ostsd behkam\bahkam\IMG_0283.JPG"/>
          <p:cNvPicPr>
            <a:picLocks noChangeAspect="1" noChangeArrowheads="1"/>
          </p:cNvPicPr>
          <p:nvPr/>
        </p:nvPicPr>
        <p:blipFill>
          <a:blip r:embed="rId3" cstate="print">
            <a:lum contrast="30000"/>
          </a:blip>
          <a:stretch>
            <a:fillRect/>
          </a:stretch>
        </p:blipFill>
        <p:spPr bwMode="auto">
          <a:xfrm>
            <a:off x="5486400" y="2257054"/>
            <a:ext cx="2566002" cy="3686546"/>
          </a:xfrm>
          <a:prstGeom prst="rect">
            <a:avLst/>
          </a:prstGeom>
          <a:ln>
            <a:noFill/>
          </a:ln>
          <a:effectLst>
            <a:outerShdw blurRad="292100" dist="139700" dir="2700000" algn="tl" rotWithShape="0">
              <a:srgbClr val="333333">
                <a:alpha val="65000"/>
              </a:srgbClr>
            </a:outerShdw>
          </a:effectLst>
        </p:spPr>
      </p:pic>
      <p:pic>
        <p:nvPicPr>
          <p:cNvPr id="29"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31" name="Striped Right Arrow 30"/>
          <p:cNvSpPr/>
          <p:nvPr/>
        </p:nvSpPr>
        <p:spPr>
          <a:xfrm rot="16200000">
            <a:off x="3276600" y="5410200"/>
            <a:ext cx="762000" cy="609600"/>
          </a:xfrm>
          <a:prstGeom prst="stripedRightArrow">
            <a:avLst>
              <a:gd name="adj1" fmla="val 4272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2133600" y="1009471"/>
            <a:ext cx="6248400" cy="923330"/>
          </a:xfrm>
          <a:prstGeom prst="rect">
            <a:avLst/>
          </a:prstGeom>
        </p:spPr>
        <p:txBody>
          <a:bodyPr wrap="square">
            <a:spAutoFit/>
          </a:bodyPr>
          <a:lstStyle/>
          <a:p>
            <a:pPr algn="r"/>
            <a:r>
              <a:rPr lang="ar-SA" dirty="0" smtClean="0">
                <a:cs typeface="B Lotus" pitchFamily="2" charset="-78"/>
              </a:rPr>
              <a:t>ورودی حمام در راستۀ بازار است. در این بنا، سردر و هشتی و سربینه و میان‌در در امتداد هم قرار دارد و برخلاف دیگر حمام‌ها، در مسیر ورود، تغییر زاویه و شکست وجود ندارد.</a:t>
            </a:r>
            <a:endParaRPr lang="en-US" dirty="0">
              <a:cs typeface="B Lotus" pitchFamily="2" charset="-7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2"/>
          <a:srcRect l="50000" t="75434" r="37301"/>
          <a:stretch>
            <a:fillRect/>
          </a:stretch>
        </p:blipFill>
        <p:spPr bwMode="auto">
          <a:xfrm>
            <a:off x="2514600" y="2249091"/>
            <a:ext cx="1600200" cy="2475309"/>
          </a:xfrm>
          <a:prstGeom prst="rect">
            <a:avLst/>
          </a:prstGeom>
          <a:noFill/>
          <a:ln w="9525">
            <a:noFill/>
            <a:miter lim="800000"/>
            <a:headEnd/>
            <a:tailEnd/>
          </a:ln>
          <a:effectLst/>
        </p:spPr>
      </p:pic>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2" name="Rectangle 11"/>
          <p:cNvSpPr/>
          <p:nvPr/>
        </p:nvSpPr>
        <p:spPr>
          <a:xfrm>
            <a:off x="4648200" y="533400"/>
            <a:ext cx="3733800" cy="379591"/>
          </a:xfrm>
          <a:prstGeom prst="rect">
            <a:avLst/>
          </a:prstGeom>
        </p:spPr>
        <p:txBody>
          <a:bodyPr wrap="square">
            <a:spAutoFit/>
          </a:bodyPr>
          <a:lstStyle/>
          <a:p>
            <a:pPr algn="r" rtl="1"/>
            <a:r>
              <a:rPr lang="fa-IR" sz="2800" baseline="-25000" dirty="0" smtClean="0">
                <a:cs typeface="2  Titr" pitchFamily="2" charset="-78"/>
              </a:rPr>
              <a:t>ورودی وهشتی</a:t>
            </a:r>
          </a:p>
        </p:txBody>
      </p:sp>
      <p:sp>
        <p:nvSpPr>
          <p:cNvPr id="27" name="Rectangle 26"/>
          <p:cNvSpPr/>
          <p:nvPr/>
        </p:nvSpPr>
        <p:spPr>
          <a:xfrm>
            <a:off x="2133600" y="1143000"/>
            <a:ext cx="6248400" cy="646331"/>
          </a:xfrm>
          <a:prstGeom prst="rect">
            <a:avLst/>
          </a:prstGeom>
        </p:spPr>
        <p:txBody>
          <a:bodyPr wrap="square">
            <a:spAutoFit/>
          </a:bodyPr>
          <a:lstStyle/>
          <a:p>
            <a:pPr algn="r"/>
            <a:r>
              <a:rPr lang="ar-SA" dirty="0" smtClean="0">
                <a:cs typeface="B Lotus" pitchFamily="2" charset="-78"/>
              </a:rPr>
              <a:t>هشتی حمام با پلکان به سربینه متصل می‌شود. این پلکان مسئلۀ اختلاف سطح بیرون با </a:t>
            </a:r>
            <a:r>
              <a:rPr lang="en-US" dirty="0" smtClean="0">
                <a:cs typeface="B Lotus" pitchFamily="2" charset="-78"/>
              </a:rPr>
              <a:t>.</a:t>
            </a:r>
            <a:r>
              <a:rPr lang="ar-SA" dirty="0" smtClean="0">
                <a:cs typeface="B Lotus" pitchFamily="2" charset="-78"/>
              </a:rPr>
              <a:t>داخل را حل کرده و دید مستقیم به داخل حمام را از بین برده است</a:t>
            </a:r>
            <a:endParaRPr lang="en-US" dirty="0">
              <a:cs typeface="B Lotus" pitchFamily="2" charset="-78"/>
            </a:endParaRPr>
          </a:p>
        </p:txBody>
      </p:sp>
      <p:pic>
        <p:nvPicPr>
          <p:cNvPr id="29"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7" name="Picture 2" descr="E:\ostsd behkam\bahkam\IMG_0294.JPG"/>
          <p:cNvPicPr>
            <a:picLocks noChangeAspect="1" noChangeArrowheads="1"/>
          </p:cNvPicPr>
          <p:nvPr/>
        </p:nvPicPr>
        <p:blipFill>
          <a:blip r:embed="rId3" cstate="print">
            <a:lum contrast="30000"/>
          </a:blip>
          <a:srcRect/>
          <a:stretch>
            <a:fillRect/>
          </a:stretch>
        </p:blipFill>
        <p:spPr bwMode="auto">
          <a:xfrm>
            <a:off x="4267200" y="2133600"/>
            <a:ext cx="2101645" cy="3048000"/>
          </a:xfrm>
          <a:prstGeom prst="rect">
            <a:avLst/>
          </a:prstGeom>
          <a:noFill/>
        </p:spPr>
      </p:pic>
      <p:pic>
        <p:nvPicPr>
          <p:cNvPr id="18" name="Picture 3" descr="E:\ostsd behkam\bahkam\IMG_0306.JPG"/>
          <p:cNvPicPr>
            <a:picLocks noChangeAspect="1" noChangeArrowheads="1"/>
          </p:cNvPicPr>
          <p:nvPr/>
        </p:nvPicPr>
        <p:blipFill>
          <a:blip r:embed="rId4" cstate="print"/>
          <a:srcRect/>
          <a:stretch>
            <a:fillRect/>
          </a:stretch>
        </p:blipFill>
        <p:spPr bwMode="auto">
          <a:xfrm>
            <a:off x="6781800" y="2133600"/>
            <a:ext cx="1462548" cy="3048000"/>
          </a:xfrm>
          <a:prstGeom prst="rect">
            <a:avLst/>
          </a:prstGeom>
          <a:noFill/>
        </p:spPr>
      </p:pic>
      <p:cxnSp>
        <p:nvCxnSpPr>
          <p:cNvPr id="28" name="Straight Arrow Connector 27"/>
          <p:cNvCxnSpPr/>
          <p:nvPr/>
        </p:nvCxnSpPr>
        <p:spPr>
          <a:xfrm rot="16200000" flipV="1">
            <a:off x="2591594" y="3656805"/>
            <a:ext cx="1371600" cy="158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9" name="Oval 18"/>
          <p:cNvSpPr/>
          <p:nvPr/>
        </p:nvSpPr>
        <p:spPr>
          <a:xfrm>
            <a:off x="1143000" y="42672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8" name="Rectangle 17"/>
          <p:cNvSpPr/>
          <p:nvPr/>
        </p:nvSpPr>
        <p:spPr>
          <a:xfrm>
            <a:off x="2667000" y="685800"/>
            <a:ext cx="5715000" cy="707886"/>
          </a:xfrm>
          <a:prstGeom prst="rect">
            <a:avLst/>
          </a:prstGeom>
        </p:spPr>
        <p:txBody>
          <a:bodyPr wrap="square">
            <a:spAutoFit/>
          </a:bodyPr>
          <a:lstStyle/>
          <a:p>
            <a:pPr algn="r"/>
            <a:r>
              <a:rPr lang="fa-IR" sz="2400" baseline="-25000" dirty="0" smtClean="0"/>
              <a:t>هشتی ورودی با ازاره های کاشی از نوع زیر رنگی و سقف طاق چشمه با  رسمی بندی قرار دارد که به وسیله در چوبی به فضای رختکن و یا سربینه مرتبط میشود</a:t>
            </a:r>
            <a:endParaRPr lang="en-US" sz="2400" dirty="0"/>
          </a:p>
        </p:txBody>
      </p:sp>
      <p:pic>
        <p:nvPicPr>
          <p:cNvPr id="11" name="Picture 2" descr="E:\ostsd behkam\bahkam\IMG_0294.JPG"/>
          <p:cNvPicPr>
            <a:picLocks noChangeAspect="1" noChangeArrowheads="1"/>
          </p:cNvPicPr>
          <p:nvPr/>
        </p:nvPicPr>
        <p:blipFill>
          <a:blip r:embed="rId2" cstate="print"/>
          <a:srcRect/>
          <a:stretch>
            <a:fillRect/>
          </a:stretch>
        </p:blipFill>
        <p:spPr bwMode="auto">
          <a:xfrm>
            <a:off x="5257800" y="1676400"/>
            <a:ext cx="2971800" cy="4309978"/>
          </a:xfrm>
          <a:prstGeom prst="rect">
            <a:avLst/>
          </a:prstGeom>
          <a:noFill/>
        </p:spPr>
      </p:pic>
      <p:pic>
        <p:nvPicPr>
          <p:cNvPr id="13" name="Picture 3"/>
          <p:cNvPicPr>
            <a:picLocks noChangeAspect="1" noChangeArrowheads="1"/>
          </p:cNvPicPr>
          <p:nvPr/>
        </p:nvPicPr>
        <p:blipFill>
          <a:blip r:embed="rId3"/>
          <a:srcRect l="50000" t="75434" r="37301"/>
          <a:stretch>
            <a:fillRect/>
          </a:stretch>
        </p:blipFill>
        <p:spPr bwMode="auto">
          <a:xfrm>
            <a:off x="2667000" y="2133600"/>
            <a:ext cx="1600200" cy="2475309"/>
          </a:xfrm>
          <a:prstGeom prst="rect">
            <a:avLst/>
          </a:prstGeom>
          <a:noFill/>
          <a:ln w="9525">
            <a:noFill/>
            <a:miter lim="800000"/>
            <a:headEnd/>
            <a:tailEnd/>
          </a:ln>
          <a:effectLst/>
        </p:spPr>
      </p:pic>
      <p:sp>
        <p:nvSpPr>
          <p:cNvPr id="15" name="Donut 14"/>
          <p:cNvSpPr/>
          <p:nvPr/>
        </p:nvSpPr>
        <p:spPr>
          <a:xfrm>
            <a:off x="2667000" y="2057400"/>
            <a:ext cx="1447800" cy="1295400"/>
          </a:xfrm>
          <a:prstGeom prst="donut">
            <a:avLst>
              <a:gd name="adj" fmla="val 1002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57200" y="533400"/>
            <a:ext cx="80772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6" name="Rectangle 5"/>
          <p:cNvSpPr/>
          <p:nvPr/>
        </p:nvSpPr>
        <p:spPr>
          <a:xfrm>
            <a:off x="1676400" y="2143145"/>
            <a:ext cx="5638800" cy="3354765"/>
          </a:xfrm>
          <a:prstGeom prst="rect">
            <a:avLst/>
          </a:prstGeom>
        </p:spPr>
        <p:txBody>
          <a:bodyPr wrap="square">
            <a:spAutoFit/>
          </a:bodyPr>
          <a:lstStyle/>
          <a:p>
            <a:pPr algn="ctr" rtl="1">
              <a:lnSpc>
                <a:spcPct val="150000"/>
              </a:lnSpc>
            </a:pPr>
            <a:r>
              <a:rPr lang="fa-IR" sz="2000" baseline="-25000" dirty="0" smtClean="0">
                <a:cs typeface="B Lotus" pitchFamily="2" charset="-78"/>
              </a:rPr>
              <a:t>عنوان درس:</a:t>
            </a:r>
          </a:p>
          <a:p>
            <a:pPr algn="ctr" rtl="1">
              <a:lnSpc>
                <a:spcPct val="150000"/>
              </a:lnSpc>
            </a:pPr>
            <a:r>
              <a:rPr lang="fa-IR" sz="2000" baseline="-25000" dirty="0" smtClean="0">
                <a:cs typeface="2  Titr" pitchFamily="2" charset="-78"/>
              </a:rPr>
              <a:t>آَشنایی با مبانی مرمت بناهای تاریخی</a:t>
            </a:r>
          </a:p>
          <a:p>
            <a:pPr algn="ctr" rtl="1">
              <a:lnSpc>
                <a:spcPct val="150000"/>
              </a:lnSpc>
            </a:pPr>
            <a:r>
              <a:rPr lang="fa-IR" sz="2000" baseline="-25000" dirty="0" smtClean="0">
                <a:cs typeface="B Lotus" pitchFamily="2" charset="-78"/>
              </a:rPr>
              <a:t>عنوان پروژه:</a:t>
            </a:r>
          </a:p>
          <a:p>
            <a:pPr algn="ctr" rtl="1">
              <a:lnSpc>
                <a:spcPct val="150000"/>
              </a:lnSpc>
            </a:pPr>
            <a:r>
              <a:rPr lang="fa-IR" sz="2000" baseline="-25000" dirty="0" smtClean="0">
                <a:cs typeface="2  Titr" pitchFamily="2" charset="-78"/>
              </a:rPr>
              <a:t>حمام خان</a:t>
            </a:r>
          </a:p>
          <a:p>
            <a:pPr algn="ctr" rtl="1">
              <a:lnSpc>
                <a:spcPct val="150000"/>
              </a:lnSpc>
            </a:pPr>
            <a:r>
              <a:rPr lang="fa-IR" sz="2000" baseline="-25000" dirty="0" smtClean="0">
                <a:cs typeface="B Lotus" pitchFamily="2" charset="-78"/>
              </a:rPr>
              <a:t>استاد:</a:t>
            </a:r>
          </a:p>
          <a:p>
            <a:pPr algn="ctr" rtl="1">
              <a:lnSpc>
                <a:spcPct val="150000"/>
              </a:lnSpc>
            </a:pPr>
            <a:r>
              <a:rPr lang="fa-IR" sz="2000" baseline="-25000" dirty="0" smtClean="0">
                <a:cs typeface="2  Titr" pitchFamily="2" charset="-78"/>
              </a:rPr>
              <a:t>جناب آقای مهندس </a:t>
            </a:r>
            <a:r>
              <a:rPr lang="fa-IR" sz="2000" baseline="-25000" dirty="0" smtClean="0">
                <a:cs typeface="2  Titr" pitchFamily="2" charset="-78"/>
              </a:rPr>
              <a:t>غفاری</a:t>
            </a:r>
            <a:endParaRPr lang="fa-IR" sz="2000" baseline="-25000" dirty="0">
              <a:cs typeface="2  Titr" pitchFamily="2" charset="-78"/>
            </a:endParaRPr>
          </a:p>
          <a:p>
            <a:pPr algn="ctr" rtl="1">
              <a:lnSpc>
                <a:spcPct val="150000"/>
              </a:lnSpc>
            </a:pPr>
            <a:r>
              <a:rPr lang="fa-IR" sz="2000" baseline="-25000" dirty="0" smtClean="0">
                <a:cs typeface="B Lotus" pitchFamily="2" charset="-78"/>
              </a:rPr>
              <a:t>دانشجویان</a:t>
            </a:r>
            <a:r>
              <a:rPr lang="fa-IR" sz="2000" baseline="-25000" dirty="0" smtClean="0">
                <a:cs typeface="B Lotus" pitchFamily="2" charset="-78"/>
              </a:rPr>
              <a:t>:</a:t>
            </a:r>
          </a:p>
          <a:p>
            <a:pPr algn="ctr" rtl="1"/>
            <a:r>
              <a:rPr lang="fa-IR" sz="4000" baseline="-25000" dirty="0" smtClean="0"/>
              <a:t>فرزاد</a:t>
            </a:r>
            <a:r>
              <a:rPr lang="fa-IR" sz="4000" dirty="0" smtClean="0"/>
              <a:t> زندیه</a:t>
            </a:r>
            <a:endParaRPr lang="fa-IR" sz="4000" baseline="-25000" dirty="0" smtClean="0"/>
          </a:p>
          <a:p>
            <a:pPr algn="ctr" rtl="1"/>
            <a:endParaRPr lang="en-US" sz="3200" dirty="0" smtClean="0"/>
          </a:p>
        </p:txBody>
      </p:sp>
      <p:sp>
        <p:nvSpPr>
          <p:cNvPr id="12" name="Frame 11"/>
          <p:cNvSpPr/>
          <p:nvPr/>
        </p:nvSpPr>
        <p:spPr>
          <a:xfrm>
            <a:off x="533400" y="609600"/>
            <a:ext cx="7924800" cy="55626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5" name="Picture 3" descr="E:\ostsd behkam\bahkam\IMG_0298.JPG"/>
          <p:cNvPicPr>
            <a:picLocks noChangeAspect="1" noChangeArrowheads="1"/>
          </p:cNvPicPr>
          <p:nvPr/>
        </p:nvPicPr>
        <p:blipFill>
          <a:blip r:embed="rId3" cstate="print"/>
          <a:srcRect/>
          <a:stretch>
            <a:fillRect/>
          </a:stretch>
        </p:blipFill>
        <p:spPr bwMode="auto">
          <a:xfrm>
            <a:off x="5029200" y="1447800"/>
            <a:ext cx="3257550" cy="4343400"/>
          </a:xfrm>
          <a:prstGeom prst="rect">
            <a:avLst/>
          </a:prstGeom>
          <a:noFill/>
        </p:spPr>
      </p:pic>
      <p:sp>
        <p:nvSpPr>
          <p:cNvPr id="16" name="Rectangle 15"/>
          <p:cNvSpPr/>
          <p:nvPr/>
        </p:nvSpPr>
        <p:spPr>
          <a:xfrm>
            <a:off x="6705600" y="685800"/>
            <a:ext cx="1497526" cy="420628"/>
          </a:xfrm>
          <a:prstGeom prst="rect">
            <a:avLst/>
          </a:prstGeom>
        </p:spPr>
        <p:txBody>
          <a:bodyPr wrap="none">
            <a:spAutoFit/>
          </a:bodyPr>
          <a:lstStyle/>
          <a:p>
            <a:pPr algn="r" rtl="1"/>
            <a:r>
              <a:rPr lang="fa-IR" sz="3200" baseline="-25000" dirty="0" smtClean="0">
                <a:cs typeface="2  Titr" pitchFamily="2" charset="-78"/>
              </a:rPr>
              <a:t>آتشدان حمام</a:t>
            </a:r>
          </a:p>
        </p:txBody>
      </p:sp>
      <p:pic>
        <p:nvPicPr>
          <p:cNvPr id="17" name="Picture 3"/>
          <p:cNvPicPr>
            <a:picLocks noChangeAspect="1" noChangeArrowheads="1"/>
          </p:cNvPicPr>
          <p:nvPr/>
        </p:nvPicPr>
        <p:blipFill>
          <a:blip r:embed="rId2"/>
          <a:srcRect l="27778" r="30952"/>
          <a:stretch>
            <a:fillRect/>
          </a:stretch>
        </p:blipFill>
        <p:spPr bwMode="auto">
          <a:xfrm>
            <a:off x="2286000" y="609600"/>
            <a:ext cx="1981200" cy="3838575"/>
          </a:xfrm>
          <a:prstGeom prst="rect">
            <a:avLst/>
          </a:prstGeom>
          <a:noFill/>
          <a:ln w="9525">
            <a:noFill/>
            <a:miter lim="800000"/>
            <a:headEnd/>
            <a:tailEnd/>
          </a:ln>
          <a:effectLst/>
        </p:spPr>
      </p:pic>
      <p:sp>
        <p:nvSpPr>
          <p:cNvPr id="18" name="Donut 17"/>
          <p:cNvSpPr/>
          <p:nvPr/>
        </p:nvSpPr>
        <p:spPr>
          <a:xfrm>
            <a:off x="3733800" y="3429000"/>
            <a:ext cx="533400" cy="533400"/>
          </a:xfrm>
          <a:prstGeom prst="donut">
            <a:avLst>
              <a:gd name="adj" fmla="val 87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Picture 3"/>
          <p:cNvPicPr>
            <a:picLocks noChangeAspect="1" noChangeArrowheads="1"/>
          </p:cNvPicPr>
          <p:nvPr/>
        </p:nvPicPr>
        <p:blipFill>
          <a:blip r:embed="rId2"/>
          <a:srcRect l="55758" t="74358" r="32351" b="11645"/>
          <a:stretch>
            <a:fillRect/>
          </a:stretch>
        </p:blipFill>
        <p:spPr bwMode="auto">
          <a:xfrm>
            <a:off x="2895600" y="4648200"/>
            <a:ext cx="1295400" cy="1219200"/>
          </a:xfrm>
          <a:prstGeom prst="rect">
            <a:avLst/>
          </a:prstGeom>
          <a:noFill/>
          <a:ln w="9525">
            <a:noFill/>
            <a:miter lim="800000"/>
            <a:headEnd/>
            <a:tailEnd/>
          </a:ln>
          <a:effectLst/>
        </p:spPr>
      </p:pic>
      <p:sp>
        <p:nvSpPr>
          <p:cNvPr id="24" name="Frame 23"/>
          <p:cNvSpPr/>
          <p:nvPr/>
        </p:nvSpPr>
        <p:spPr>
          <a:xfrm>
            <a:off x="1219200" y="4038600"/>
            <a:ext cx="304800" cy="3048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7" name="Picture 3"/>
          <p:cNvPicPr>
            <a:picLocks noChangeAspect="1" noChangeArrowheads="1"/>
          </p:cNvPicPr>
          <p:nvPr/>
        </p:nvPicPr>
        <p:blipFill>
          <a:blip r:embed="rId2"/>
          <a:srcRect l="27778" r="30952"/>
          <a:stretch>
            <a:fillRect/>
          </a:stretch>
        </p:blipFill>
        <p:spPr bwMode="auto">
          <a:xfrm>
            <a:off x="2362200" y="2362200"/>
            <a:ext cx="1981200" cy="3838575"/>
          </a:xfrm>
          <a:prstGeom prst="rect">
            <a:avLst/>
          </a:prstGeom>
          <a:noFill/>
          <a:ln w="9525">
            <a:noFill/>
            <a:miter lim="800000"/>
            <a:headEnd/>
            <a:tailEnd/>
          </a:ln>
          <a:effectLst/>
        </p:spPr>
      </p:pic>
      <p:sp>
        <p:nvSpPr>
          <p:cNvPr id="18" name="Donut 17"/>
          <p:cNvSpPr/>
          <p:nvPr/>
        </p:nvSpPr>
        <p:spPr>
          <a:xfrm>
            <a:off x="3048000" y="4343400"/>
            <a:ext cx="1295400" cy="1143000"/>
          </a:xfrm>
          <a:prstGeom prst="donut">
            <a:avLst>
              <a:gd name="adj" fmla="val 87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4" name="Picture 2" descr="E:\ostsd behkam\bahkam\IMG_0331.JPG"/>
          <p:cNvPicPr>
            <a:picLocks noChangeAspect="1" noChangeArrowheads="1"/>
          </p:cNvPicPr>
          <p:nvPr/>
        </p:nvPicPr>
        <p:blipFill>
          <a:blip r:embed="rId3" cstate="print"/>
          <a:srcRect/>
          <a:stretch>
            <a:fillRect/>
          </a:stretch>
        </p:blipFill>
        <p:spPr bwMode="auto">
          <a:xfrm>
            <a:off x="5105400" y="2590800"/>
            <a:ext cx="2514600" cy="3352800"/>
          </a:xfrm>
          <a:prstGeom prst="rect">
            <a:avLst/>
          </a:prstGeom>
          <a:noFill/>
        </p:spPr>
      </p:pic>
      <p:sp>
        <p:nvSpPr>
          <p:cNvPr id="25" name="Rectangle 24"/>
          <p:cNvSpPr/>
          <p:nvPr/>
        </p:nvSpPr>
        <p:spPr>
          <a:xfrm>
            <a:off x="2209800" y="1066800"/>
            <a:ext cx="6248400" cy="1338828"/>
          </a:xfrm>
          <a:prstGeom prst="rect">
            <a:avLst/>
          </a:prstGeom>
        </p:spPr>
        <p:txBody>
          <a:bodyPr wrap="square">
            <a:spAutoFit/>
          </a:bodyPr>
          <a:lstStyle/>
          <a:p>
            <a:pPr algn="r">
              <a:lnSpc>
                <a:spcPct val="150000"/>
              </a:lnSpc>
            </a:pPr>
            <a:r>
              <a:rPr lang="fa-IR" sz="2400" baseline="-25000" dirty="0" smtClean="0">
                <a:cs typeface="B Lotus" pitchFamily="2" charset="-78"/>
              </a:rPr>
              <a:t>سربینه و یا بنا به اصطلاح محلی ،سردخانه و رختکن حمام ،فضایی است وسیع و بسیار مجلل که در چهار جبهه آن سکو های مرتفعی در چهار صفه به صورت شاه نشین تعبیه شده است،که در وسط هر یک از ان،آب نمای زیبایی طراحی شده است.</a:t>
            </a:r>
            <a:endParaRPr lang="en-US" sz="2400" dirty="0">
              <a:cs typeface="B Lotus" pitchFamily="2" charset="-78"/>
            </a:endParaRPr>
          </a:p>
        </p:txBody>
      </p:sp>
      <p:sp>
        <p:nvSpPr>
          <p:cNvPr id="26" name="Rectangle 25"/>
          <p:cNvSpPr/>
          <p:nvPr/>
        </p:nvSpPr>
        <p:spPr>
          <a:xfrm>
            <a:off x="7183526" y="534809"/>
            <a:ext cx="1212190" cy="379591"/>
          </a:xfrm>
          <a:prstGeom prst="rect">
            <a:avLst/>
          </a:prstGeom>
        </p:spPr>
        <p:txBody>
          <a:bodyPr wrap="none">
            <a:spAutoFit/>
          </a:bodyPr>
          <a:lstStyle/>
          <a:p>
            <a:pPr algn="r" rtl="1"/>
            <a:r>
              <a:rPr lang="fa-IR" sz="2800" baseline="-25000" dirty="0" smtClean="0">
                <a:cs typeface="2  Titr" pitchFamily="2" charset="-78"/>
              </a:rPr>
              <a:t>سربینه حمام</a:t>
            </a:r>
          </a:p>
        </p:txBody>
      </p:sp>
      <p:sp>
        <p:nvSpPr>
          <p:cNvPr id="16" name="Frame 15"/>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6" name="Rectangle 25"/>
          <p:cNvSpPr/>
          <p:nvPr/>
        </p:nvSpPr>
        <p:spPr>
          <a:xfrm>
            <a:off x="6934200" y="533400"/>
            <a:ext cx="1356462" cy="420628"/>
          </a:xfrm>
          <a:prstGeom prst="rect">
            <a:avLst/>
          </a:prstGeom>
        </p:spPr>
        <p:txBody>
          <a:bodyPr wrap="none">
            <a:spAutoFit/>
          </a:bodyPr>
          <a:lstStyle/>
          <a:p>
            <a:pPr algn="r" rtl="1"/>
            <a:r>
              <a:rPr lang="fa-IR" sz="3200" baseline="-25000" dirty="0" smtClean="0">
                <a:cs typeface="2  Titr" pitchFamily="2" charset="-78"/>
              </a:rPr>
              <a:t>سربینه حمام</a:t>
            </a:r>
          </a:p>
        </p:txBody>
      </p:sp>
      <p:sp>
        <p:nvSpPr>
          <p:cNvPr id="15" name="Rectangle 14"/>
          <p:cNvSpPr/>
          <p:nvPr/>
        </p:nvSpPr>
        <p:spPr>
          <a:xfrm>
            <a:off x="2133600" y="990600"/>
            <a:ext cx="6324600" cy="923330"/>
          </a:xfrm>
          <a:prstGeom prst="rect">
            <a:avLst/>
          </a:prstGeom>
        </p:spPr>
        <p:txBody>
          <a:bodyPr wrap="square">
            <a:spAutoFit/>
          </a:bodyPr>
          <a:lstStyle/>
          <a:p>
            <a:pPr algn="justLow" rtl="1"/>
            <a:r>
              <a:rPr lang="ar-SA" dirty="0" smtClean="0">
                <a:cs typeface="B Lotus" pitchFamily="2" charset="-78"/>
              </a:rPr>
              <a:t>سربینه، که وسیع‌ترین فضای حمام است، قاعده‌ای هشت‌ونیم‌هشت دارد. هشت ستون سنگی نیز فضایی در میانۀ آن پدید آورده که با طاق رسمی‌بندی مرتفعی از دیگر قسمت‌ها متمایز شده است.</a:t>
            </a:r>
            <a:endParaRPr lang="en-US" dirty="0">
              <a:cs typeface="B Lotus" pitchFamily="2" charset="-78"/>
            </a:endParaRPr>
          </a:p>
        </p:txBody>
      </p:sp>
      <p:pic>
        <p:nvPicPr>
          <p:cNvPr id="16" name="Picture 3"/>
          <p:cNvPicPr>
            <a:picLocks noChangeAspect="1" noChangeArrowheads="1"/>
          </p:cNvPicPr>
          <p:nvPr/>
        </p:nvPicPr>
        <p:blipFill>
          <a:blip r:embed="rId2"/>
          <a:srcRect l="44420" t="51613" r="32283" b="20083"/>
          <a:stretch>
            <a:fillRect/>
          </a:stretch>
        </p:blipFill>
        <p:spPr bwMode="auto">
          <a:xfrm>
            <a:off x="2362200" y="1905000"/>
            <a:ext cx="2667000" cy="25908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5562600" y="1828800"/>
            <a:ext cx="2819400" cy="1200329"/>
          </a:xfrm>
          <a:prstGeom prst="rect">
            <a:avLst/>
          </a:prstGeom>
        </p:spPr>
        <p:txBody>
          <a:bodyPr wrap="square">
            <a:spAutoFit/>
          </a:bodyPr>
          <a:lstStyle/>
          <a:p>
            <a:pPr algn="r"/>
            <a:r>
              <a:rPr lang="fa-IR" sz="2400" baseline="-25000" dirty="0" smtClean="0"/>
              <a:t>سقف اصلی رختکن به صورت گنبدی است که روی </a:t>
            </a:r>
            <a:r>
              <a:rPr lang="fa-IR" sz="2400" baseline="-25000" dirty="0" smtClean="0">
                <a:solidFill>
                  <a:srgbClr val="FF0000"/>
                </a:solidFill>
              </a:rPr>
              <a:t>هشت ستون </a:t>
            </a:r>
            <a:r>
              <a:rPr lang="fa-IR" sz="2400" baseline="-25000" dirty="0" smtClean="0"/>
              <a:t>رنگی که در چهار نقطه بصورت زوجی احداث شده اند قرار گرفته.</a:t>
            </a:r>
            <a:endParaRPr lang="en-US" sz="2400" dirty="0"/>
          </a:p>
        </p:txBody>
      </p:sp>
      <p:sp>
        <p:nvSpPr>
          <p:cNvPr id="18" name="Donut 17"/>
          <p:cNvSpPr/>
          <p:nvPr/>
        </p:nvSpPr>
        <p:spPr>
          <a:xfrm>
            <a:off x="3352800" y="2514600"/>
            <a:ext cx="152400" cy="152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Donut 18"/>
          <p:cNvSpPr/>
          <p:nvPr/>
        </p:nvSpPr>
        <p:spPr>
          <a:xfrm>
            <a:off x="3733800" y="2514600"/>
            <a:ext cx="152400" cy="152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Donut 24"/>
          <p:cNvSpPr/>
          <p:nvPr/>
        </p:nvSpPr>
        <p:spPr>
          <a:xfrm>
            <a:off x="2895600" y="2971800"/>
            <a:ext cx="152400" cy="152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Donut 26"/>
          <p:cNvSpPr/>
          <p:nvPr/>
        </p:nvSpPr>
        <p:spPr>
          <a:xfrm>
            <a:off x="2895600" y="3352800"/>
            <a:ext cx="152400" cy="152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3352800" y="3810000"/>
            <a:ext cx="152400" cy="152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Donut 28"/>
          <p:cNvSpPr/>
          <p:nvPr/>
        </p:nvSpPr>
        <p:spPr>
          <a:xfrm>
            <a:off x="3733800" y="3810000"/>
            <a:ext cx="152400" cy="152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Donut 29"/>
          <p:cNvSpPr/>
          <p:nvPr/>
        </p:nvSpPr>
        <p:spPr>
          <a:xfrm>
            <a:off x="4267200" y="2971800"/>
            <a:ext cx="152400" cy="152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Donut 30"/>
          <p:cNvSpPr/>
          <p:nvPr/>
        </p:nvSpPr>
        <p:spPr>
          <a:xfrm>
            <a:off x="4267200" y="3352800"/>
            <a:ext cx="152400" cy="152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Bent-Up Arrow 31"/>
          <p:cNvSpPr/>
          <p:nvPr/>
        </p:nvSpPr>
        <p:spPr>
          <a:xfrm rot="10800000">
            <a:off x="4191000" y="2286000"/>
            <a:ext cx="1371600" cy="685800"/>
          </a:xfrm>
          <a:prstGeom prst="bentUpArrow">
            <a:avLst>
              <a:gd name="adj1" fmla="val 10859"/>
              <a:gd name="adj2" fmla="val 15909"/>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34" name="Content Placeholder 6" descr="E:\ostsd behkam\bahkam\IMG_0332.JPG"/>
          <p:cNvPicPr>
            <a:picLocks/>
          </p:cNvPicPr>
          <p:nvPr/>
        </p:nvPicPr>
        <p:blipFill>
          <a:blip r:embed="rId3" cstate="print"/>
          <a:srcRect/>
          <a:stretch>
            <a:fillRect/>
          </a:stretch>
        </p:blipFill>
        <p:spPr bwMode="auto">
          <a:xfrm>
            <a:off x="5334000" y="3048000"/>
            <a:ext cx="2819400" cy="3048000"/>
          </a:xfrm>
          <a:prstGeom prst="rect">
            <a:avLst/>
          </a:prstGeom>
          <a:noFill/>
          <a:ln w="9525">
            <a:noFill/>
            <a:miter lim="800000"/>
            <a:headEnd/>
            <a:tailEnd/>
          </a:ln>
        </p:spPr>
      </p:pic>
      <p:sp>
        <p:nvSpPr>
          <p:cNvPr id="37" name="Frame 36"/>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34" name="Rectangle 33"/>
          <p:cNvSpPr/>
          <p:nvPr/>
        </p:nvSpPr>
        <p:spPr>
          <a:xfrm>
            <a:off x="2286000" y="762000"/>
            <a:ext cx="6019800" cy="1292662"/>
          </a:xfrm>
          <a:prstGeom prst="rect">
            <a:avLst/>
          </a:prstGeom>
          <a:solidFill>
            <a:schemeClr val="bg1"/>
          </a:solidFill>
        </p:spPr>
        <p:txBody>
          <a:bodyPr wrap="square">
            <a:spAutoFit/>
          </a:bodyPr>
          <a:lstStyle/>
          <a:p>
            <a:pPr algn="r"/>
            <a:r>
              <a:rPr lang="ar-SA" sz="2400" dirty="0" smtClean="0">
                <a:cs typeface="B Lotus" pitchFamily="2" charset="-78"/>
              </a:rPr>
              <a:t>گرداگرد سربینه سکویی </a:t>
            </a:r>
            <a:r>
              <a:rPr lang="ar-SA" dirty="0" smtClean="0">
                <a:cs typeface="B Lotus" pitchFamily="2" charset="-78"/>
              </a:rPr>
              <a:t>قرار گرفته که فضای نشستن و استراحت را ازفضای تردد جدا می‌کند. در چهار گوشۀ این فضا، چهار غرفه با قاعدۀ نیم‌هشت قرار دارد که هریک </a:t>
            </a:r>
            <a:r>
              <a:rPr lang="ar-SA" dirty="0" smtClean="0">
                <a:solidFill>
                  <a:srgbClr val="00B0F0"/>
                </a:solidFill>
                <a:cs typeface="B Lotus" pitchFamily="2" charset="-78"/>
              </a:rPr>
              <a:t>حوضی</a:t>
            </a:r>
            <a:r>
              <a:rPr lang="ar-SA" dirty="0" smtClean="0">
                <a:cs typeface="B Lotus" pitchFamily="2" charset="-78"/>
              </a:rPr>
              <a:t> در مقابل دارد. این حوض‌ها در انتهای پلکان‌های سکوها واقع‌اند و پیش از رسیدن به سکوها، پاها در آنها قرار می‌گرفته است. </a:t>
            </a:r>
            <a:endParaRPr lang="en-US" dirty="0">
              <a:cs typeface="B Lotus" pitchFamily="2" charset="-78"/>
            </a:endParaRPr>
          </a:p>
        </p:txBody>
      </p:sp>
      <p:pic>
        <p:nvPicPr>
          <p:cNvPr id="37" name="Picture 2" descr="E:\ostsd behkam\bahkam\IMG_0455.JPG"/>
          <p:cNvPicPr>
            <a:picLocks noChangeAspect="1" noChangeArrowheads="1"/>
          </p:cNvPicPr>
          <p:nvPr/>
        </p:nvPicPr>
        <p:blipFill>
          <a:blip r:embed="rId3" cstate="print"/>
          <a:srcRect/>
          <a:stretch>
            <a:fillRect/>
          </a:stretch>
        </p:blipFill>
        <p:spPr bwMode="auto">
          <a:xfrm>
            <a:off x="5562600" y="2362200"/>
            <a:ext cx="2628900" cy="3505200"/>
          </a:xfrm>
          <a:prstGeom prst="rect">
            <a:avLst/>
          </a:prstGeom>
          <a:noFill/>
        </p:spPr>
      </p:pic>
      <p:pic>
        <p:nvPicPr>
          <p:cNvPr id="38" name="Picture 3"/>
          <p:cNvPicPr>
            <a:picLocks noChangeAspect="1" noChangeArrowheads="1"/>
          </p:cNvPicPr>
          <p:nvPr/>
        </p:nvPicPr>
        <p:blipFill>
          <a:blip r:embed="rId2"/>
          <a:srcRect l="44420" t="51613" r="32283" b="20083"/>
          <a:stretch>
            <a:fillRect/>
          </a:stretch>
        </p:blipFill>
        <p:spPr bwMode="auto">
          <a:xfrm>
            <a:off x="2667000" y="4267200"/>
            <a:ext cx="1889312" cy="1835331"/>
          </a:xfrm>
          <a:prstGeom prst="rect">
            <a:avLst/>
          </a:prstGeom>
          <a:ln>
            <a:noFill/>
          </a:ln>
          <a:effectLst>
            <a:outerShdw blurRad="292100" dist="139700" dir="2700000" algn="tl" rotWithShape="0">
              <a:srgbClr val="333333">
                <a:alpha val="65000"/>
              </a:srgbClr>
            </a:outerShdw>
          </a:effectLst>
        </p:spPr>
      </p:pic>
      <p:pic>
        <p:nvPicPr>
          <p:cNvPr id="39" name="Picture 3"/>
          <p:cNvPicPr>
            <a:picLocks noChangeAspect="1" noChangeArrowheads="1"/>
          </p:cNvPicPr>
          <p:nvPr/>
        </p:nvPicPr>
        <p:blipFill>
          <a:blip r:embed="rId2"/>
          <a:srcRect l="56401" t="51613" r="32283" b="35067"/>
          <a:stretch>
            <a:fillRect/>
          </a:stretch>
        </p:blipFill>
        <p:spPr bwMode="auto">
          <a:xfrm>
            <a:off x="2667000" y="2317376"/>
            <a:ext cx="1828800" cy="1721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0" name="Donut 39"/>
          <p:cNvSpPr/>
          <p:nvPr/>
        </p:nvSpPr>
        <p:spPr>
          <a:xfrm>
            <a:off x="3429000" y="4191000"/>
            <a:ext cx="1219200" cy="1143000"/>
          </a:xfrm>
          <a:prstGeom prst="donut">
            <a:avLst>
              <a:gd name="adj" fmla="val 1349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Left Arrow 43"/>
          <p:cNvSpPr/>
          <p:nvPr/>
        </p:nvSpPr>
        <p:spPr>
          <a:xfrm rot="10800000">
            <a:off x="4648200" y="3962400"/>
            <a:ext cx="8382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ame 44"/>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4" name="Rectangle 23"/>
          <p:cNvSpPr/>
          <p:nvPr/>
        </p:nvSpPr>
        <p:spPr>
          <a:xfrm>
            <a:off x="2286000" y="1106269"/>
            <a:ext cx="6019800" cy="646331"/>
          </a:xfrm>
          <a:prstGeom prst="rect">
            <a:avLst/>
          </a:prstGeom>
        </p:spPr>
        <p:txBody>
          <a:bodyPr wrap="square">
            <a:spAutoFit/>
          </a:bodyPr>
          <a:lstStyle/>
          <a:p>
            <a:pPr algn="r"/>
            <a:r>
              <a:rPr lang="fa-IR" dirty="0" smtClean="0">
                <a:cs typeface="B Lotus" pitchFamily="2" charset="-78"/>
              </a:rPr>
              <a:t>پنجره ندارد،</a:t>
            </a:r>
            <a:r>
              <a:rPr lang="ar-SA" dirty="0" smtClean="0">
                <a:cs typeface="B Lotus" pitchFamily="2" charset="-78"/>
              </a:rPr>
              <a:t>نورگیری بزرگ در میانۀ این طاق، روشنایی سربینه را تأمین و حوض هشت‌گوش میانۀ سربینه تلألؤ نور را دوچندان می‌کند. </a:t>
            </a:r>
            <a:endParaRPr lang="en-US" dirty="0">
              <a:cs typeface="B Lotus" pitchFamily="2" charset="-78"/>
            </a:endParaRPr>
          </a:p>
        </p:txBody>
      </p:sp>
      <p:pic>
        <p:nvPicPr>
          <p:cNvPr id="12" name="Picture 2" descr="E:\ostsd behkam\bahkam\IMG_0303.JPG"/>
          <p:cNvPicPr>
            <a:picLocks noChangeAspect="1" noChangeArrowheads="1"/>
          </p:cNvPicPr>
          <p:nvPr/>
        </p:nvPicPr>
        <p:blipFill>
          <a:blip r:embed="rId3" cstate="print">
            <a:lum contrast="40000"/>
          </a:blip>
          <a:srcRect/>
          <a:stretch>
            <a:fillRect/>
          </a:stretch>
        </p:blipFill>
        <p:spPr bwMode="auto">
          <a:xfrm>
            <a:off x="2362200" y="1879600"/>
            <a:ext cx="2895600" cy="3860800"/>
          </a:xfrm>
          <a:prstGeom prst="rect">
            <a:avLst/>
          </a:prstGeom>
          <a:noFill/>
        </p:spPr>
      </p:pic>
      <p:pic>
        <p:nvPicPr>
          <p:cNvPr id="13" name="Picture 3" descr="E:\ostsd behkam\bahkam\IMG_0343.JPG"/>
          <p:cNvPicPr>
            <a:picLocks noChangeAspect="1" noChangeArrowheads="1"/>
          </p:cNvPicPr>
          <p:nvPr/>
        </p:nvPicPr>
        <p:blipFill>
          <a:blip r:embed="rId4" cstate="print">
            <a:lum contrast="30000"/>
          </a:blip>
          <a:srcRect/>
          <a:stretch>
            <a:fillRect/>
          </a:stretch>
        </p:blipFill>
        <p:spPr bwMode="auto">
          <a:xfrm>
            <a:off x="5410200" y="1905000"/>
            <a:ext cx="2819400" cy="3759200"/>
          </a:xfrm>
          <a:prstGeom prst="rect">
            <a:avLst/>
          </a:prstGeom>
          <a:noFill/>
        </p:spPr>
      </p:pic>
      <p:sp>
        <p:nvSpPr>
          <p:cNvPr id="15" name="Frame 14"/>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Rectangle 15"/>
          <p:cNvSpPr/>
          <p:nvPr/>
        </p:nvSpPr>
        <p:spPr>
          <a:xfrm>
            <a:off x="6567710" y="634425"/>
            <a:ext cx="1585690" cy="400110"/>
          </a:xfrm>
          <a:prstGeom prst="rect">
            <a:avLst/>
          </a:prstGeom>
        </p:spPr>
        <p:txBody>
          <a:bodyPr wrap="none">
            <a:spAutoFit/>
          </a:bodyPr>
          <a:lstStyle/>
          <a:p>
            <a:r>
              <a:rPr lang="fa-IR" sz="2000" dirty="0" smtClean="0">
                <a:cs typeface="2  Titr" pitchFamily="2" charset="-78"/>
              </a:rPr>
              <a:t>نورگیری سربینه</a:t>
            </a:r>
            <a:endParaRPr lang="en-US" sz="2000" dirty="0">
              <a:cs typeface="2  Titr"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6" name="Content Placeholder 4" descr="E:\ostsd behkam\bahkam\IMG_0331.JPG"/>
          <p:cNvPicPr>
            <a:picLocks/>
          </p:cNvPicPr>
          <p:nvPr/>
        </p:nvPicPr>
        <p:blipFill>
          <a:blip r:embed="rId3" cstate="print"/>
          <a:stretch>
            <a:fillRect/>
          </a:stretch>
        </p:blipFill>
        <p:spPr bwMode="auto">
          <a:xfrm>
            <a:off x="4724400" y="1524000"/>
            <a:ext cx="3581400" cy="3962400"/>
          </a:xfrm>
          <a:prstGeom prst="rect">
            <a:avLst/>
          </a:prstGeom>
          <a:noFill/>
          <a:ln w="9525">
            <a:noFill/>
            <a:miter lim="800000"/>
            <a:headEnd/>
            <a:tailEnd/>
          </a:ln>
        </p:spPr>
      </p:pic>
      <p:sp>
        <p:nvSpPr>
          <p:cNvPr id="24" name="Rectangle 23"/>
          <p:cNvSpPr/>
          <p:nvPr/>
        </p:nvSpPr>
        <p:spPr>
          <a:xfrm>
            <a:off x="5638800" y="609600"/>
            <a:ext cx="2693366" cy="646331"/>
          </a:xfrm>
          <a:prstGeom prst="rect">
            <a:avLst/>
          </a:prstGeom>
        </p:spPr>
        <p:txBody>
          <a:bodyPr wrap="none">
            <a:spAutoFit/>
          </a:bodyPr>
          <a:lstStyle/>
          <a:p>
            <a:r>
              <a:rPr lang="fa-IR" sz="3600" baseline="-25000" dirty="0" smtClean="0">
                <a:cs typeface="2  Titr" pitchFamily="2" charset="-78"/>
              </a:rPr>
              <a:t>سربینه </a:t>
            </a:r>
            <a:r>
              <a:rPr lang="fa-IR" sz="3600" baseline="-25000" dirty="0" smtClean="0"/>
              <a:t>:</a:t>
            </a:r>
            <a:r>
              <a:rPr lang="fa-IR" sz="3600" b="1" baseline="-25000" dirty="0" smtClean="0">
                <a:cs typeface="B Lotus" pitchFamily="2" charset="-78"/>
              </a:rPr>
              <a:t>دید از شاه نشین </a:t>
            </a:r>
            <a:endParaRPr lang="en-US" sz="3600" b="1" dirty="0">
              <a:cs typeface="B Lotus" pitchFamily="2" charset="-78"/>
            </a:endParaRPr>
          </a:p>
        </p:txBody>
      </p:sp>
      <p:sp>
        <p:nvSpPr>
          <p:cNvPr id="25" name="Frame 24"/>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3"/>
          <p:cNvPicPr>
            <a:picLocks noChangeAspect="1" noChangeArrowheads="1"/>
          </p:cNvPicPr>
          <p:nvPr/>
        </p:nvPicPr>
        <p:blipFill>
          <a:blip r:embed="rId2"/>
          <a:srcRect l="44420" t="51613" r="32283" b="20083"/>
          <a:stretch>
            <a:fillRect/>
          </a:stretch>
        </p:blipFill>
        <p:spPr bwMode="auto">
          <a:xfrm>
            <a:off x="2362200" y="2514600"/>
            <a:ext cx="1889312" cy="1835331"/>
          </a:xfrm>
          <a:prstGeom prst="rect">
            <a:avLst/>
          </a:prstGeom>
          <a:ln>
            <a:noFill/>
          </a:ln>
          <a:effectLst>
            <a:outerShdw blurRad="292100" dist="139700" dir="2700000" algn="tl" rotWithShape="0">
              <a:srgbClr val="333333">
                <a:alpha val="65000"/>
              </a:srgbClr>
            </a:outerShdw>
          </a:effectLst>
        </p:spPr>
      </p:pic>
      <p:cxnSp>
        <p:nvCxnSpPr>
          <p:cNvPr id="28" name="Straight Arrow Connector 27"/>
          <p:cNvCxnSpPr/>
          <p:nvPr/>
        </p:nvCxnSpPr>
        <p:spPr>
          <a:xfrm rot="10800000" flipV="1">
            <a:off x="3124200" y="2819400"/>
            <a:ext cx="762000" cy="381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rot="5400000">
            <a:off x="3390900" y="3009900"/>
            <a:ext cx="685800" cy="457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rot="10800000" flipV="1">
            <a:off x="3352800" y="3048000"/>
            <a:ext cx="38100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25" name="Frame 24"/>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Picture 2" descr="C:\Users\samaneh\Desktop\Drawing1-Model.jpg"/>
          <p:cNvPicPr>
            <a:picLocks noChangeAspect="1" noChangeArrowheads="1"/>
          </p:cNvPicPr>
          <p:nvPr/>
        </p:nvPicPr>
        <p:blipFill>
          <a:blip r:embed="rId2" cstate="print"/>
          <a:srcRect r="42373"/>
          <a:stretch>
            <a:fillRect/>
          </a:stretch>
        </p:blipFill>
        <p:spPr bwMode="auto">
          <a:xfrm>
            <a:off x="2590800" y="3352800"/>
            <a:ext cx="2590800"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2" descr="E:\ostsd behkam\bahkam\IMG_0303.JPG"/>
          <p:cNvPicPr>
            <a:picLocks noChangeAspect="1" noChangeArrowheads="1"/>
          </p:cNvPicPr>
          <p:nvPr/>
        </p:nvPicPr>
        <p:blipFill>
          <a:blip r:embed="rId3" cstate="print">
            <a:lum/>
          </a:blip>
          <a:srcRect/>
          <a:stretch>
            <a:fillRect/>
          </a:stretch>
        </p:blipFill>
        <p:spPr bwMode="auto">
          <a:xfrm>
            <a:off x="5791200" y="1524000"/>
            <a:ext cx="2438400" cy="3251200"/>
          </a:xfrm>
          <a:prstGeom prst="rect">
            <a:avLst/>
          </a:prstGeom>
          <a:noFill/>
        </p:spPr>
      </p:pic>
      <p:sp>
        <p:nvSpPr>
          <p:cNvPr id="19" name="Rectangle 18"/>
          <p:cNvSpPr/>
          <p:nvPr/>
        </p:nvSpPr>
        <p:spPr>
          <a:xfrm>
            <a:off x="5496159" y="609600"/>
            <a:ext cx="2733441" cy="523220"/>
          </a:xfrm>
          <a:prstGeom prst="rect">
            <a:avLst/>
          </a:prstGeom>
        </p:spPr>
        <p:txBody>
          <a:bodyPr wrap="none">
            <a:spAutoFit/>
          </a:bodyPr>
          <a:lstStyle/>
          <a:p>
            <a:r>
              <a:rPr lang="fa-IR" sz="2800" baseline="-25000" dirty="0" smtClean="0">
                <a:cs typeface="2  Titr" pitchFamily="2" charset="-78"/>
              </a:rPr>
              <a:t>دید از ابتدای هشتی به سربینه</a:t>
            </a:r>
            <a:r>
              <a:rPr lang="fa-IR" sz="2800" dirty="0" smtClean="0">
                <a:cs typeface="2  Titr" pitchFamily="2" charset="-78"/>
              </a:rPr>
              <a:t> </a:t>
            </a:r>
            <a:endParaRPr lang="en-US" sz="2800" dirty="0">
              <a:cs typeface="2  Titr" pitchFamily="2" charset="-78"/>
            </a:endParaRPr>
          </a:p>
        </p:txBody>
      </p:sp>
      <p:pic>
        <p:nvPicPr>
          <p:cNvPr id="27" name="Picture 3"/>
          <p:cNvPicPr>
            <a:picLocks noChangeAspect="1" noChangeArrowheads="1"/>
          </p:cNvPicPr>
          <p:nvPr/>
        </p:nvPicPr>
        <p:blipFill>
          <a:blip r:embed="rId4"/>
          <a:srcRect l="44772" t="53416" r="32773" b="15131"/>
          <a:stretch>
            <a:fillRect/>
          </a:stretch>
        </p:blipFill>
        <p:spPr bwMode="auto">
          <a:xfrm>
            <a:off x="2895600" y="990600"/>
            <a:ext cx="1905000" cy="2133600"/>
          </a:xfrm>
          <a:prstGeom prst="rect">
            <a:avLst/>
          </a:prstGeom>
          <a:noFill/>
          <a:ln w="9525">
            <a:noFill/>
            <a:miter lim="800000"/>
            <a:headEnd/>
            <a:tailEnd/>
          </a:ln>
          <a:effectLst>
            <a:softEdge rad="31750"/>
          </a:effectLst>
        </p:spPr>
      </p:pic>
      <p:cxnSp>
        <p:nvCxnSpPr>
          <p:cNvPr id="31" name="Straight Arrow Connector 30"/>
          <p:cNvCxnSpPr/>
          <p:nvPr/>
        </p:nvCxnSpPr>
        <p:spPr>
          <a:xfrm rot="5400000" flipH="1" flipV="1">
            <a:off x="3771900" y="1943100"/>
            <a:ext cx="53340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rot="16200000" flipV="1">
            <a:off x="3352800" y="1905000"/>
            <a:ext cx="533400" cy="381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7" name="Straight Arrow Connector 36"/>
          <p:cNvCxnSpPr/>
          <p:nvPr/>
        </p:nvCxnSpPr>
        <p:spPr>
          <a:xfrm rot="5400000" flipH="1" flipV="1">
            <a:off x="3694905" y="2171700"/>
            <a:ext cx="381794" cy="79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6" name="Picture 3"/>
          <p:cNvPicPr>
            <a:picLocks noChangeAspect="1" noChangeArrowheads="1"/>
          </p:cNvPicPr>
          <p:nvPr/>
        </p:nvPicPr>
        <p:blipFill>
          <a:blip r:embed="rId4"/>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6" name="Donut 15"/>
          <p:cNvSpPr/>
          <p:nvPr/>
        </p:nvSpPr>
        <p:spPr>
          <a:xfrm>
            <a:off x="990600" y="3505200"/>
            <a:ext cx="304800" cy="3048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24" name="Picture 3"/>
          <p:cNvPicPr>
            <a:picLocks noChangeAspect="1" noChangeArrowheads="1"/>
          </p:cNvPicPr>
          <p:nvPr/>
        </p:nvPicPr>
        <p:blipFill>
          <a:blip r:embed="rId2"/>
          <a:srcRect l="27778" r="30952"/>
          <a:stretch>
            <a:fillRect/>
          </a:stretch>
        </p:blipFill>
        <p:spPr bwMode="auto">
          <a:xfrm>
            <a:off x="2209800" y="1743075"/>
            <a:ext cx="2286000" cy="4429125"/>
          </a:xfrm>
          <a:prstGeom prst="rect">
            <a:avLst/>
          </a:prstGeom>
          <a:noFill/>
          <a:ln w="9525">
            <a:noFill/>
            <a:miter lim="800000"/>
            <a:headEnd/>
            <a:tailEnd/>
          </a:ln>
          <a:effectLst/>
        </p:spPr>
      </p:pic>
      <p:sp>
        <p:nvSpPr>
          <p:cNvPr id="26" name="Donut 25"/>
          <p:cNvSpPr/>
          <p:nvPr/>
        </p:nvSpPr>
        <p:spPr>
          <a:xfrm>
            <a:off x="3200400" y="3648075"/>
            <a:ext cx="609600" cy="609600"/>
          </a:xfrm>
          <a:prstGeom prst="donut">
            <a:avLst>
              <a:gd name="adj" fmla="val 883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Rectangle 26"/>
          <p:cNvSpPr/>
          <p:nvPr/>
        </p:nvSpPr>
        <p:spPr>
          <a:xfrm>
            <a:off x="2514600" y="1134070"/>
            <a:ext cx="5867400" cy="923330"/>
          </a:xfrm>
          <a:prstGeom prst="rect">
            <a:avLst/>
          </a:prstGeom>
        </p:spPr>
        <p:txBody>
          <a:bodyPr wrap="square">
            <a:spAutoFit/>
          </a:bodyPr>
          <a:lstStyle/>
          <a:p>
            <a:pPr algn="r"/>
            <a:r>
              <a:rPr lang="ar-SA" dirty="0" smtClean="0">
                <a:cs typeface="B Lotus" pitchFamily="2" charset="-78"/>
              </a:rPr>
              <a:t>میان‌دَر فضایی است با قاعدۀ هشت‌ضلعی منتظم، که با تغییر جهت حرکت ازسربینه به گرم‌خانه، علاوه بر از بین بردن دید مستقیم، از تبادل حرارت در بین آنها می‌کاهد. </a:t>
            </a:r>
            <a:endParaRPr lang="en-US" dirty="0">
              <a:cs typeface="B Lotus" pitchFamily="2" charset="-78"/>
            </a:endParaRPr>
          </a:p>
        </p:txBody>
      </p:sp>
      <p:sp>
        <p:nvSpPr>
          <p:cNvPr id="28" name="Rectangle 27"/>
          <p:cNvSpPr/>
          <p:nvPr/>
        </p:nvSpPr>
        <p:spPr>
          <a:xfrm>
            <a:off x="7285225" y="634425"/>
            <a:ext cx="962123" cy="461665"/>
          </a:xfrm>
          <a:prstGeom prst="rect">
            <a:avLst/>
          </a:prstGeom>
        </p:spPr>
        <p:txBody>
          <a:bodyPr wrap="none">
            <a:spAutoFit/>
          </a:bodyPr>
          <a:lstStyle/>
          <a:p>
            <a:r>
              <a:rPr lang="ar-SA" sz="2400" dirty="0" smtClean="0">
                <a:cs typeface="2  Titr" pitchFamily="2" charset="-78"/>
              </a:rPr>
              <a:t>میان‌دَر</a:t>
            </a:r>
            <a:endParaRPr lang="en-US" sz="2400" dirty="0">
              <a:cs typeface="2  Titr" pitchFamily="2" charset="-78"/>
            </a:endParaRPr>
          </a:p>
        </p:txBody>
      </p:sp>
      <p:pic>
        <p:nvPicPr>
          <p:cNvPr id="29" name="Picture 3"/>
          <p:cNvPicPr>
            <a:picLocks noChangeAspect="1" noChangeArrowheads="1"/>
          </p:cNvPicPr>
          <p:nvPr/>
        </p:nvPicPr>
        <p:blipFill>
          <a:blip r:embed="rId2"/>
          <a:srcRect l="47327" t="44652" r="41813" b="39049"/>
          <a:stretch>
            <a:fillRect/>
          </a:stretch>
        </p:blipFill>
        <p:spPr bwMode="auto">
          <a:xfrm>
            <a:off x="4953000" y="1752600"/>
            <a:ext cx="1905000" cy="2286000"/>
          </a:xfrm>
          <a:prstGeom prst="rect">
            <a:avLst/>
          </a:prstGeom>
          <a:noFill/>
          <a:ln w="9525">
            <a:noFill/>
            <a:miter lim="800000"/>
            <a:headEnd/>
            <a:tailEnd/>
          </a:ln>
          <a:effectLst/>
        </p:spPr>
      </p:pic>
      <p:cxnSp>
        <p:nvCxnSpPr>
          <p:cNvPr id="31" name="Straight Arrow Connector 30"/>
          <p:cNvCxnSpPr/>
          <p:nvPr/>
        </p:nvCxnSpPr>
        <p:spPr>
          <a:xfrm rot="5400000" flipH="1" flipV="1">
            <a:off x="5638006" y="3276600"/>
            <a:ext cx="1524794" cy="79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rot="10800000">
            <a:off x="5791200" y="2513012"/>
            <a:ext cx="6096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36" name="Picture 2" descr="E:\ostsd behkam\bahkam\IMG_0352.JPG"/>
          <p:cNvPicPr>
            <a:picLocks noChangeAspect="1" noChangeArrowheads="1"/>
          </p:cNvPicPr>
          <p:nvPr/>
        </p:nvPicPr>
        <p:blipFill>
          <a:blip r:embed="rId3" cstate="print"/>
          <a:srcRect/>
          <a:stretch>
            <a:fillRect/>
          </a:stretch>
        </p:blipFill>
        <p:spPr bwMode="auto">
          <a:xfrm>
            <a:off x="4648200" y="4114800"/>
            <a:ext cx="2667000" cy="200025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6" name="Donut 15"/>
          <p:cNvSpPr/>
          <p:nvPr/>
        </p:nvSpPr>
        <p:spPr>
          <a:xfrm>
            <a:off x="990600" y="3505200"/>
            <a:ext cx="304800" cy="3048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24" name="Picture 3"/>
          <p:cNvPicPr>
            <a:picLocks noChangeAspect="1" noChangeArrowheads="1"/>
          </p:cNvPicPr>
          <p:nvPr/>
        </p:nvPicPr>
        <p:blipFill>
          <a:blip r:embed="rId3"/>
          <a:srcRect l="35639" t="22990" r="32917" b="40143"/>
          <a:stretch>
            <a:fillRect/>
          </a:stretch>
        </p:blipFill>
        <p:spPr bwMode="auto">
          <a:xfrm>
            <a:off x="2667000" y="2133600"/>
            <a:ext cx="3657600" cy="3429000"/>
          </a:xfrm>
          <a:prstGeom prst="rect">
            <a:avLst/>
          </a:prstGeom>
          <a:noFill/>
          <a:ln w="9525">
            <a:noFill/>
            <a:miter lim="800000"/>
            <a:headEnd/>
            <a:tailEnd/>
          </a:ln>
          <a:effectLst/>
        </p:spPr>
      </p:pic>
      <p:sp>
        <p:nvSpPr>
          <p:cNvPr id="28" name="Rectangle 27"/>
          <p:cNvSpPr/>
          <p:nvPr/>
        </p:nvSpPr>
        <p:spPr>
          <a:xfrm>
            <a:off x="5695046" y="632936"/>
            <a:ext cx="2686954" cy="738664"/>
          </a:xfrm>
          <a:prstGeom prst="rect">
            <a:avLst/>
          </a:prstGeom>
        </p:spPr>
        <p:txBody>
          <a:bodyPr wrap="none">
            <a:spAutoFit/>
          </a:bodyPr>
          <a:lstStyle/>
          <a:p>
            <a:r>
              <a:rPr lang="fa-IR" sz="2400" dirty="0" smtClean="0">
                <a:cs typeface="2  Titr" pitchFamily="2" charset="-78"/>
              </a:rPr>
              <a:t>میان در ارتباط دهنده :</a:t>
            </a:r>
          </a:p>
          <a:p>
            <a:endParaRPr lang="en-US" dirty="0"/>
          </a:p>
        </p:txBody>
      </p:sp>
      <p:cxnSp>
        <p:nvCxnSpPr>
          <p:cNvPr id="32" name="Straight Arrow Connector 31"/>
          <p:cNvCxnSpPr/>
          <p:nvPr/>
        </p:nvCxnSpPr>
        <p:spPr>
          <a:xfrm rot="10800000">
            <a:off x="3810000" y="4114800"/>
            <a:ext cx="609600" cy="533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rot="10800000">
            <a:off x="3962400" y="4648200"/>
            <a:ext cx="4572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8" name="Straight Arrow Connector 37"/>
          <p:cNvCxnSpPr/>
          <p:nvPr/>
        </p:nvCxnSpPr>
        <p:spPr>
          <a:xfrm rot="5400000">
            <a:off x="3581400" y="4800600"/>
            <a:ext cx="381000" cy="381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4" name="Straight Arrow Connector 43"/>
          <p:cNvCxnSpPr/>
          <p:nvPr/>
        </p:nvCxnSpPr>
        <p:spPr>
          <a:xfrm rot="5400000" flipH="1" flipV="1">
            <a:off x="4495800" y="5105400"/>
            <a:ext cx="9144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6" name="Straight Arrow Connector 45"/>
          <p:cNvCxnSpPr/>
          <p:nvPr/>
        </p:nvCxnSpPr>
        <p:spPr>
          <a:xfrm rot="10800000">
            <a:off x="4495800" y="4648200"/>
            <a:ext cx="4572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8" name="Straight Arrow Connector 47"/>
          <p:cNvCxnSpPr/>
          <p:nvPr/>
        </p:nvCxnSpPr>
        <p:spPr>
          <a:xfrm>
            <a:off x="4953000" y="4648200"/>
            <a:ext cx="4572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5" name="Rectangle 54"/>
          <p:cNvSpPr/>
          <p:nvPr/>
        </p:nvSpPr>
        <p:spPr>
          <a:xfrm>
            <a:off x="3657600" y="3200400"/>
            <a:ext cx="412292" cy="584775"/>
          </a:xfrm>
          <a:prstGeom prst="rect">
            <a:avLst/>
          </a:prstGeom>
        </p:spPr>
        <p:txBody>
          <a:bodyPr wrap="none">
            <a:spAutoFit/>
          </a:bodyPr>
          <a:lstStyle/>
          <a:p>
            <a:r>
              <a:rPr lang="fa-IR" sz="3200" dirty="0" smtClean="0"/>
              <a:t>1</a:t>
            </a:r>
            <a:endParaRPr lang="en-US" sz="3200" dirty="0"/>
          </a:p>
        </p:txBody>
      </p:sp>
      <p:sp>
        <p:nvSpPr>
          <p:cNvPr id="56" name="Rectangle 55"/>
          <p:cNvSpPr/>
          <p:nvPr/>
        </p:nvSpPr>
        <p:spPr>
          <a:xfrm>
            <a:off x="2971800" y="4825425"/>
            <a:ext cx="412292" cy="584775"/>
          </a:xfrm>
          <a:prstGeom prst="rect">
            <a:avLst/>
          </a:prstGeom>
        </p:spPr>
        <p:txBody>
          <a:bodyPr wrap="none">
            <a:spAutoFit/>
          </a:bodyPr>
          <a:lstStyle/>
          <a:p>
            <a:r>
              <a:rPr lang="fa-IR" sz="3200" dirty="0" smtClean="0"/>
              <a:t>2</a:t>
            </a:r>
            <a:endParaRPr lang="en-US" sz="3200" dirty="0"/>
          </a:p>
        </p:txBody>
      </p:sp>
      <p:sp>
        <p:nvSpPr>
          <p:cNvPr id="57" name="Rectangle 56"/>
          <p:cNvSpPr/>
          <p:nvPr/>
        </p:nvSpPr>
        <p:spPr>
          <a:xfrm>
            <a:off x="5334000" y="3276600"/>
            <a:ext cx="412292" cy="584775"/>
          </a:xfrm>
          <a:prstGeom prst="rect">
            <a:avLst/>
          </a:prstGeom>
        </p:spPr>
        <p:txBody>
          <a:bodyPr wrap="none">
            <a:spAutoFit/>
          </a:bodyPr>
          <a:lstStyle/>
          <a:p>
            <a:r>
              <a:rPr lang="fa-IR" sz="3200" dirty="0" smtClean="0"/>
              <a:t>3</a:t>
            </a:r>
            <a:endParaRPr lang="en-US" sz="3200" dirty="0"/>
          </a:p>
        </p:txBody>
      </p:sp>
      <p:sp>
        <p:nvSpPr>
          <p:cNvPr id="58" name="Rectangle 57"/>
          <p:cNvSpPr/>
          <p:nvPr/>
        </p:nvSpPr>
        <p:spPr>
          <a:xfrm>
            <a:off x="7039484" y="1143000"/>
            <a:ext cx="1277914" cy="461665"/>
          </a:xfrm>
          <a:prstGeom prst="rect">
            <a:avLst/>
          </a:prstGeom>
        </p:spPr>
        <p:txBody>
          <a:bodyPr wrap="none">
            <a:spAutoFit/>
          </a:bodyPr>
          <a:lstStyle/>
          <a:p>
            <a:pPr algn="r"/>
            <a:r>
              <a:rPr lang="fa-IR" sz="2400" dirty="0" smtClean="0"/>
              <a:t>1</a:t>
            </a:r>
            <a:r>
              <a:rPr lang="fa-IR" sz="2400" dirty="0" smtClean="0">
                <a:cs typeface="B Lotus" pitchFamily="2" charset="-78"/>
              </a:rPr>
              <a:t>-گرمخانه</a:t>
            </a:r>
          </a:p>
        </p:txBody>
      </p:sp>
      <p:sp>
        <p:nvSpPr>
          <p:cNvPr id="59" name="Rectangle 58"/>
          <p:cNvSpPr/>
          <p:nvPr/>
        </p:nvSpPr>
        <p:spPr>
          <a:xfrm>
            <a:off x="6212344" y="1676400"/>
            <a:ext cx="2105063" cy="461665"/>
          </a:xfrm>
          <a:prstGeom prst="rect">
            <a:avLst/>
          </a:prstGeom>
        </p:spPr>
        <p:txBody>
          <a:bodyPr wrap="none">
            <a:spAutoFit/>
          </a:bodyPr>
          <a:lstStyle/>
          <a:p>
            <a:pPr algn="r"/>
            <a:r>
              <a:rPr lang="fa-IR" sz="2400" dirty="0" smtClean="0"/>
              <a:t>2-سرویس بهداشتی</a:t>
            </a:r>
          </a:p>
        </p:txBody>
      </p:sp>
      <p:sp>
        <p:nvSpPr>
          <p:cNvPr id="60" name="Rectangle 59"/>
          <p:cNvSpPr/>
          <p:nvPr/>
        </p:nvSpPr>
        <p:spPr>
          <a:xfrm>
            <a:off x="7404591" y="2281535"/>
            <a:ext cx="901209" cy="461665"/>
          </a:xfrm>
          <a:prstGeom prst="rect">
            <a:avLst/>
          </a:prstGeom>
        </p:spPr>
        <p:txBody>
          <a:bodyPr wrap="none">
            <a:spAutoFit/>
          </a:bodyPr>
          <a:lstStyle/>
          <a:p>
            <a:pPr algn="r"/>
            <a:r>
              <a:rPr lang="fa-IR" sz="2400" dirty="0" smtClean="0"/>
              <a:t>3-سونا</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67" name="Rectangle 66"/>
          <p:cNvSpPr/>
          <p:nvPr/>
        </p:nvSpPr>
        <p:spPr>
          <a:xfrm>
            <a:off x="6934200" y="681335"/>
            <a:ext cx="1334020" cy="461665"/>
          </a:xfrm>
          <a:prstGeom prst="rect">
            <a:avLst/>
          </a:prstGeom>
        </p:spPr>
        <p:txBody>
          <a:bodyPr wrap="none">
            <a:spAutoFit/>
          </a:bodyPr>
          <a:lstStyle/>
          <a:p>
            <a:r>
              <a:rPr lang="fa-IR" sz="2400" dirty="0" smtClean="0"/>
              <a:t>1-</a:t>
            </a:r>
            <a:r>
              <a:rPr lang="fa-IR" sz="2400" dirty="0" smtClean="0">
                <a:cs typeface="2  Titr" pitchFamily="2" charset="-78"/>
              </a:rPr>
              <a:t>گرمخانه</a:t>
            </a:r>
            <a:endParaRPr lang="en-US" sz="2400" dirty="0">
              <a:cs typeface="2  Titr" pitchFamily="2" charset="-78"/>
            </a:endParaRPr>
          </a:p>
        </p:txBody>
      </p:sp>
      <p:pic>
        <p:nvPicPr>
          <p:cNvPr id="68" name="Picture 3"/>
          <p:cNvPicPr>
            <a:picLocks noChangeAspect="1" noChangeArrowheads="1"/>
          </p:cNvPicPr>
          <p:nvPr/>
        </p:nvPicPr>
        <p:blipFill>
          <a:blip r:embed="rId3"/>
          <a:srcRect l="27778" r="30952"/>
          <a:stretch>
            <a:fillRect/>
          </a:stretch>
        </p:blipFill>
        <p:spPr bwMode="auto">
          <a:xfrm>
            <a:off x="2286000" y="609600"/>
            <a:ext cx="2286000" cy="4429125"/>
          </a:xfrm>
          <a:prstGeom prst="rect">
            <a:avLst/>
          </a:prstGeom>
          <a:noFill/>
          <a:ln w="9525">
            <a:noFill/>
            <a:miter lim="800000"/>
            <a:headEnd/>
            <a:tailEnd/>
          </a:ln>
          <a:effectLst/>
        </p:spPr>
      </p:pic>
      <p:sp>
        <p:nvSpPr>
          <p:cNvPr id="15" name="Rectangle 14"/>
          <p:cNvSpPr/>
          <p:nvPr/>
        </p:nvSpPr>
        <p:spPr>
          <a:xfrm>
            <a:off x="4648200" y="1295400"/>
            <a:ext cx="3733800" cy="3124200"/>
          </a:xfrm>
          <a:prstGeom prst="rect">
            <a:avLst/>
          </a:prstGeom>
        </p:spPr>
        <p:txBody>
          <a:bodyPr wrap="square">
            <a:spAutoFit/>
          </a:bodyPr>
          <a:lstStyle/>
          <a:p>
            <a:pPr algn="just" rtl="1"/>
            <a:r>
              <a:rPr lang="fa-IR" sz="2400" baseline="-25000" dirty="0" smtClean="0">
                <a:cs typeface="B Lotus" pitchFamily="2" charset="-78"/>
              </a:rPr>
              <a:t>فضای گرمخانه شامل دو قسمت عمده است.</a:t>
            </a:r>
            <a:r>
              <a:rPr lang="fa-IR" sz="2400" baseline="-25000" dirty="0" smtClean="0">
                <a:solidFill>
                  <a:srgbClr val="FF0000"/>
                </a:solidFill>
                <a:cs typeface="B Lotus" pitchFamily="2" charset="-78"/>
              </a:rPr>
              <a:t>یک قسمت </a:t>
            </a:r>
            <a:r>
              <a:rPr lang="fa-IR" sz="2400" baseline="-25000" dirty="0" smtClean="0">
                <a:cs typeface="B Lotus" pitchFamily="2" charset="-78"/>
              </a:rPr>
              <a:t>اصلی که دارای سقف گنبدی شکل و کاربندی بصورت شمشه هشت شاغولی است و بر روی 4ستون اصلی استوار است و تقریبا فضای عمومی حمام است </a:t>
            </a:r>
            <a:r>
              <a:rPr lang="fa-IR" sz="2400" baseline="-25000" dirty="0" smtClean="0">
                <a:solidFill>
                  <a:srgbClr val="FF0000"/>
                </a:solidFill>
                <a:cs typeface="B Lotus" pitchFamily="2" charset="-78"/>
              </a:rPr>
              <a:t>وقسمت دوم </a:t>
            </a:r>
            <a:r>
              <a:rPr lang="fa-IR" sz="2400" baseline="-25000" dirty="0" smtClean="0">
                <a:cs typeface="B Lotus" pitchFamily="2" charset="-78"/>
              </a:rPr>
              <a:t>که تقریبا قسمت خصوصی حمام است مورد استفاده افرادی خاص (از قبیلمعمرین اهل محل و کسانیکه جهت انجام اموری چون بستن حنا و نظایر آن مدت زمان بیشتری را نسبت به دیگران در حمام بسر میبرند)قرار میگیردو تا حدی از قسمت اول کوچکتر میباشد و حوضچه ای هم درآن قرارگرفته است.</a:t>
            </a:r>
            <a:endParaRPr lang="en-US" sz="2400" dirty="0" smtClean="0">
              <a:cs typeface="B Lotus" pitchFamily="2" charset="-78"/>
            </a:endParaRPr>
          </a:p>
          <a:p>
            <a:pPr algn="ctr"/>
            <a:endParaRPr lang="en-US" sz="2400" dirty="0"/>
          </a:p>
        </p:txBody>
      </p:sp>
      <p:sp>
        <p:nvSpPr>
          <p:cNvPr id="17" name="Rectangle 16"/>
          <p:cNvSpPr/>
          <p:nvPr/>
        </p:nvSpPr>
        <p:spPr>
          <a:xfrm>
            <a:off x="3124200" y="2209800"/>
            <a:ext cx="312906" cy="369332"/>
          </a:xfrm>
          <a:prstGeom prst="rect">
            <a:avLst/>
          </a:prstGeom>
        </p:spPr>
        <p:txBody>
          <a:bodyPr wrap="none">
            <a:spAutoFit/>
          </a:bodyPr>
          <a:lstStyle/>
          <a:p>
            <a:r>
              <a:rPr lang="fa-IR" dirty="0" smtClean="0"/>
              <a:t>1</a:t>
            </a:r>
            <a:endParaRPr lang="en-US" dirty="0"/>
          </a:p>
        </p:txBody>
      </p:sp>
      <p:sp>
        <p:nvSpPr>
          <p:cNvPr id="19" name="Donut 18"/>
          <p:cNvSpPr/>
          <p:nvPr/>
        </p:nvSpPr>
        <p:spPr>
          <a:xfrm>
            <a:off x="3124200" y="2209800"/>
            <a:ext cx="381000" cy="381000"/>
          </a:xfrm>
          <a:prstGeom prst="donut">
            <a:avLst>
              <a:gd name="adj" fmla="val 984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Donut 23"/>
          <p:cNvSpPr/>
          <p:nvPr/>
        </p:nvSpPr>
        <p:spPr>
          <a:xfrm>
            <a:off x="2743200" y="1676400"/>
            <a:ext cx="381000" cy="381000"/>
          </a:xfrm>
          <a:prstGeom prst="donut">
            <a:avLst>
              <a:gd name="adj" fmla="val 984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Rectangle 24"/>
          <p:cNvSpPr/>
          <p:nvPr/>
        </p:nvSpPr>
        <p:spPr>
          <a:xfrm>
            <a:off x="2819400" y="1676400"/>
            <a:ext cx="312906" cy="369332"/>
          </a:xfrm>
          <a:prstGeom prst="rect">
            <a:avLst/>
          </a:prstGeom>
        </p:spPr>
        <p:txBody>
          <a:bodyPr wrap="none">
            <a:spAutoFit/>
          </a:bodyPr>
          <a:lstStyle/>
          <a:p>
            <a:r>
              <a:rPr lang="fa-IR" dirty="0" smtClean="0"/>
              <a:t>2</a:t>
            </a:r>
            <a:endParaRPr lang="en-US" dirty="0"/>
          </a:p>
        </p:txBody>
      </p:sp>
      <p:sp>
        <p:nvSpPr>
          <p:cNvPr id="26" name="Rectangle 25"/>
          <p:cNvSpPr/>
          <p:nvPr/>
        </p:nvSpPr>
        <p:spPr>
          <a:xfrm>
            <a:off x="5738212" y="4953000"/>
            <a:ext cx="2491388" cy="461665"/>
          </a:xfrm>
          <a:prstGeom prst="rect">
            <a:avLst/>
          </a:prstGeom>
        </p:spPr>
        <p:txBody>
          <a:bodyPr wrap="none">
            <a:spAutoFit/>
          </a:bodyPr>
          <a:lstStyle/>
          <a:p>
            <a:r>
              <a:rPr lang="fa-IR" sz="2400" dirty="0" smtClean="0"/>
              <a:t>2</a:t>
            </a:r>
            <a:r>
              <a:rPr lang="fa-IR" sz="2000" dirty="0" smtClean="0">
                <a:cs typeface="2  Titr" pitchFamily="2" charset="-78"/>
              </a:rPr>
              <a:t>-فضای خلوت گرم خانه</a:t>
            </a:r>
            <a:endParaRPr lang="en-US" sz="2000" dirty="0">
              <a:cs typeface="2  Titr" pitchFamily="2" charset="-78"/>
            </a:endParaRPr>
          </a:p>
        </p:txBody>
      </p:sp>
      <p:sp>
        <p:nvSpPr>
          <p:cNvPr id="28" name="Frame 27"/>
          <p:cNvSpPr/>
          <p:nvPr/>
        </p:nvSpPr>
        <p:spPr>
          <a:xfrm>
            <a:off x="762000" y="31242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447800"/>
            <a:ext cx="1981200" cy="748923"/>
          </a:xfrm>
          <a:prstGeom prst="rect">
            <a:avLst/>
          </a:prstGeom>
        </p:spPr>
        <p:txBody>
          <a:bodyPr wrap="square">
            <a:spAutoFit/>
          </a:bodyPr>
          <a:lstStyle/>
          <a:p>
            <a:pPr algn="ctr" rtl="1"/>
            <a:endParaRPr lang="fa-IR" sz="1400" baseline="-25000" dirty="0" smtClean="0"/>
          </a:p>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1" name="Rectangle 20"/>
          <p:cNvSpPr/>
          <p:nvPr/>
        </p:nvSpPr>
        <p:spPr>
          <a:xfrm>
            <a:off x="381000" y="4648200"/>
            <a:ext cx="1447800" cy="420628"/>
          </a:xfrm>
          <a:prstGeom prst="rect">
            <a:avLst/>
          </a:prstGeom>
        </p:spPr>
        <p:txBody>
          <a:bodyPr wrap="square">
            <a:spAutoFit/>
          </a:bodyPr>
          <a:lstStyle/>
          <a:p>
            <a:pPr algn="ctr" rtl="1"/>
            <a:r>
              <a:rPr lang="fa-IR" sz="1400" baseline="-25000" dirty="0" smtClean="0"/>
              <a:t>استاد:</a:t>
            </a:r>
          </a:p>
          <a:p>
            <a:pPr algn="ctr" rtl="1"/>
            <a:r>
              <a:rPr lang="fa-IR" baseline="-25000" dirty="0" smtClean="0"/>
              <a:t>جناب آقای </a:t>
            </a:r>
            <a:r>
              <a:rPr lang="fa-IR" baseline="-25000" dirty="0" smtClean="0"/>
              <a:t>مهندس غفاری</a:t>
            </a:r>
            <a:endParaRPr lang="fa-IR" baseline="-25000" dirty="0" smtClean="0"/>
          </a:p>
        </p:txBody>
      </p:sp>
      <p:sp>
        <p:nvSpPr>
          <p:cNvPr id="23" name="Rectangle 22"/>
          <p:cNvSpPr/>
          <p:nvPr/>
        </p:nvSpPr>
        <p:spPr>
          <a:xfrm>
            <a:off x="685800" y="1991380"/>
            <a:ext cx="914400" cy="707886"/>
          </a:xfrm>
          <a:prstGeom prst="rect">
            <a:avLst/>
          </a:prstGeom>
        </p:spPr>
        <p:txBody>
          <a:bodyPr wrap="square">
            <a:spAutoFit/>
          </a:bodyPr>
          <a:lstStyle/>
          <a:p>
            <a:pPr algn="ctr" rtl="1"/>
            <a:endParaRPr lang="fa-IR" baseline="-25000" dirty="0" smtClean="0"/>
          </a:p>
          <a:p>
            <a:pPr algn="ctr" rtl="1"/>
            <a:r>
              <a:rPr lang="fa-IR" baseline="-25000" dirty="0" smtClean="0"/>
              <a:t>عنوان پروژه:</a:t>
            </a:r>
          </a:p>
          <a:p>
            <a:pPr algn="ctr" rtl="1"/>
            <a:r>
              <a:rPr lang="fa-IR" sz="2400" baseline="-25000" dirty="0" smtClean="0"/>
              <a:t>حمام خان</a:t>
            </a:r>
          </a:p>
        </p:txBody>
      </p:sp>
      <p:pic>
        <p:nvPicPr>
          <p:cNvPr id="19"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026" name="Rectangle 2"/>
          <p:cNvSpPr>
            <a:spLocks noChangeArrowheads="1"/>
          </p:cNvSpPr>
          <p:nvPr/>
        </p:nvSpPr>
        <p:spPr bwMode="auto">
          <a:xfrm>
            <a:off x="4343400" y="685800"/>
            <a:ext cx="39624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2000" b="1" i="0" u="none" strike="noStrike" cap="none" normalizeH="0" baseline="0" dirty="0" smtClean="0">
                <a:ln>
                  <a:noFill/>
                </a:ln>
                <a:solidFill>
                  <a:schemeClr val="tx1"/>
                </a:solidFill>
                <a:effectLst/>
                <a:latin typeface="Calibri" pitchFamily="34" charset="0"/>
                <a:ea typeface="Calibri" pitchFamily="34" charset="0"/>
                <a:cs typeface="2  Titr" pitchFamily="2" charset="-78"/>
              </a:rPr>
              <a:t>گرمابه های ایرانی قبل ازاسلام</a:t>
            </a:r>
            <a:endParaRPr kumimoji="0" lang="fa-IR" sz="2000" b="0" i="0" u="none" strike="noStrike" cap="none" normalizeH="0" baseline="0" dirty="0" smtClean="0">
              <a:ln>
                <a:noFill/>
              </a:ln>
              <a:solidFill>
                <a:schemeClr val="tx1"/>
              </a:solidFill>
              <a:effectLst/>
              <a:latin typeface="Arial" pitchFamily="34" charset="0"/>
              <a:cs typeface="2  Titr" pitchFamily="2" charset="-78"/>
            </a:endParaRPr>
          </a:p>
        </p:txBody>
      </p:sp>
      <p:sp>
        <p:nvSpPr>
          <p:cNvPr id="1027" name="Rectangle 3"/>
          <p:cNvSpPr>
            <a:spLocks noChangeArrowheads="1"/>
          </p:cNvSpPr>
          <p:nvPr/>
        </p:nvSpPr>
        <p:spPr bwMode="auto">
          <a:xfrm>
            <a:off x="2286000" y="1066800"/>
            <a:ext cx="60198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rtl="1" fontAlgn="base">
              <a:spcBef>
                <a:spcPct val="0"/>
              </a:spcBef>
              <a:spcAft>
                <a:spcPct val="0"/>
              </a:spcAft>
            </a:pP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پاکی ونظافت تن وبدن ازاموری است که همواره موردتوجه آدمیان قرارداشته است.مدارک وشواهدنشان می دهد که ازسالیان درازپیشین انسانهابه تمیزی انسانها توجه می دادندوحتی دربعضی مواردتمیزی بدن رابه سلامت روح وروان مرتبط می دانستند.</a:t>
            </a:r>
            <a:r>
              <a:rPr lang="fa-IR" dirty="0" smtClean="0">
                <a:latin typeface="Calibri" pitchFamily="34" charset="0"/>
                <a:ea typeface="Calibri" pitchFamily="34" charset="0"/>
                <a:cs typeface="B Lotus" pitchFamily="2" charset="-78"/>
              </a:rPr>
              <a:t> درتمامی جهان نمونه هایی ازمحل شستسووجود داشته ودرتمام ادیان وفرق دینی به شستشوی جسم تاکید شده است.</a:t>
            </a:r>
          </a:p>
          <a:p>
            <a:pPr marL="0" marR="0" lvl="0" indent="0" algn="just" defTabSz="914400" rtl="1" eaLnBrk="1" fontAlgn="base" latinLnBrk="0" hangingPunct="1">
              <a:lnSpc>
                <a:spcPct val="100000"/>
              </a:lnSpc>
              <a:spcBef>
                <a:spcPct val="0"/>
              </a:spcBef>
              <a:spcAft>
                <a:spcPct val="0"/>
              </a:spcAft>
              <a:buClrTx/>
              <a:buSzTx/>
              <a:buFontTx/>
              <a:buNone/>
              <a:tabLst/>
            </a:pPr>
            <a:endParaRPr kumimoji="0" lang="fa-IR" b="0" i="0" u="none" strike="noStrike" cap="none" normalizeH="0" baseline="0" dirty="0" smtClean="0">
              <a:ln>
                <a:noFill/>
              </a:ln>
              <a:solidFill>
                <a:schemeClr val="tx1"/>
              </a:solidFill>
              <a:effectLst/>
              <a:latin typeface="Arial" pitchFamily="34" charset="0"/>
              <a:cs typeface="B Lotus" pitchFamily="2" charset="-78"/>
            </a:endParaRPr>
          </a:p>
        </p:txBody>
      </p:sp>
      <p:sp>
        <p:nvSpPr>
          <p:cNvPr id="1028" name="Rectangle 4"/>
          <p:cNvSpPr>
            <a:spLocks noChangeArrowheads="1"/>
          </p:cNvSpPr>
          <p:nvPr/>
        </p:nvSpPr>
        <p:spPr bwMode="auto">
          <a:xfrm>
            <a:off x="2209800" y="4191000"/>
            <a:ext cx="6172201"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rtl="1" fontAlgn="base">
              <a:spcBef>
                <a:spcPct val="0"/>
              </a:spcBef>
              <a:spcAft>
                <a:spcPct val="0"/>
              </a:spcAft>
            </a:pPr>
            <a:r>
              <a:rPr lang="fa-IR" dirty="0" smtClean="0">
                <a:latin typeface="Calibri" pitchFamily="34" charset="0"/>
                <a:ea typeface="Calibri" pitchFamily="34" charset="0"/>
                <a:cs typeface="B Lotus" pitchFamily="2" charset="-78"/>
              </a:rPr>
              <a:t>درتمامی جهان نمونه هایی ازمحل شستسووجود داشته ودرتمام ادیان وفرق دینی به شستشوی جسم تاکید شده است. درآیین زرتشتی نیزبه شستشوهای روزانه بعدازبیداری وقبل از خواب وقبل ازمراسم مذهبی ونمازهای روزانه اشاره شده است </a:t>
            </a:r>
            <a:r>
              <a:rPr lang="en-US" dirty="0" smtClean="0">
                <a:latin typeface="Calibri" pitchFamily="34" charset="0"/>
                <a:ea typeface="Calibri" pitchFamily="34" charset="0"/>
                <a:cs typeface="B Lotus" pitchFamily="2" charset="-78"/>
              </a:rPr>
              <a:t>.</a:t>
            </a:r>
            <a:endParaRPr lang="fa-IR" dirty="0" smtClean="0">
              <a:latin typeface="Calibri" pitchFamily="34" charset="0"/>
              <a:ea typeface="Calibri" pitchFamily="34" charset="0"/>
              <a:cs typeface="B Lotus" pitchFamily="2" charset="-78"/>
            </a:endParaRPr>
          </a:p>
        </p:txBody>
      </p:sp>
      <p:sp>
        <p:nvSpPr>
          <p:cNvPr id="1030" name="Rectangle 6"/>
          <p:cNvSpPr>
            <a:spLocks noChangeArrowheads="1"/>
          </p:cNvSpPr>
          <p:nvPr/>
        </p:nvSpPr>
        <p:spPr bwMode="auto">
          <a:xfrm>
            <a:off x="2286000" y="2667000"/>
            <a:ext cx="60198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fa-IR" dirty="0" smtClean="0">
                <a:latin typeface="Calibri" pitchFamily="34" charset="0"/>
                <a:ea typeface="Calibri" pitchFamily="34" charset="0"/>
                <a:cs typeface="B Lotus" pitchFamily="2" charset="-78"/>
              </a:rPr>
              <a:t>ایرانیان نیزازدوران باستان به این امرحساسیت نشان داده اندوآب رامقدس می شمردندوبرای آب الهه ونگهبانی داشته اند.ومعابدی جهت این الهه برپا می کردند(ازجمله معبدآناهیتا).درآیین مهرپرستی نیزشستن تن اهمیت به سزایی داشته ومهرابه ها رادرکنارآب روان بنا می نمودندتا پیش ازبه انجام رساندن مراسم مذهبی مراسم غسل رابه جای آورند:</a:t>
            </a:r>
          </a:p>
        </p:txBody>
      </p:sp>
      <p:sp>
        <p:nvSpPr>
          <p:cNvPr id="1031" name="Rectangle 7"/>
          <p:cNvSpPr>
            <a:spLocks noChangeArrowheads="1"/>
          </p:cNvSpPr>
          <p:nvPr/>
        </p:nvSpPr>
        <p:spPr bwMode="auto">
          <a:xfrm>
            <a:off x="2438400" y="5068669"/>
            <a:ext cx="5867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0" algn="just" rtl="1" fontAlgn="base">
              <a:lnSpc>
                <a:spcPct val="100000"/>
              </a:lnSpc>
              <a:spcBef>
                <a:spcPct val="0"/>
              </a:spcBef>
              <a:spcAft>
                <a:spcPct val="0"/>
              </a:spcAft>
              <a:buClrTx/>
              <a:buSzTx/>
              <a:buFontTx/>
              <a:buNone/>
              <a:tabLst/>
            </a:pPr>
            <a:r>
              <a:rPr lang="fa-IR" dirty="0" smtClean="0">
                <a:latin typeface="Calibri" pitchFamily="34" charset="0"/>
                <a:ea typeface="Calibri" pitchFamily="34" charset="0"/>
                <a:cs typeface="B Lotus" pitchFamily="2" charset="-78"/>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65" name="Rectangle 64"/>
          <p:cNvSpPr/>
          <p:nvPr/>
        </p:nvSpPr>
        <p:spPr>
          <a:xfrm>
            <a:off x="4648200" y="1219200"/>
            <a:ext cx="3657600" cy="2308324"/>
          </a:xfrm>
          <a:prstGeom prst="rect">
            <a:avLst/>
          </a:prstGeom>
        </p:spPr>
        <p:txBody>
          <a:bodyPr wrap="square">
            <a:spAutoFit/>
          </a:bodyPr>
          <a:lstStyle/>
          <a:p>
            <a:pPr algn="just" rtl="1"/>
            <a:r>
              <a:rPr lang="ar-SA" dirty="0" smtClean="0">
                <a:cs typeface="B Lotus" pitchFamily="2" charset="-78"/>
              </a:rPr>
              <a:t>گرم‌خانه فضایی با قاعدۀ مستطیل است که چهار ستون سنگی آن را به سه بخش کرده است. خزینه در انتهای بخش میانی گرم‌خانه و روبه‌روی ورودی آن قرار گرفته که امروزه مخروبه است. دو فضا در طرفین خزینه وجود دارد که احتمالاً خلوت گرم‌خانه بوده‌اند. یکی از این فضاها را امروزه به گرم‌خانه افزوده و دوش‌هایی در آن نصب کرده‌اند.</a:t>
            </a:r>
            <a:endParaRPr lang="en-US" dirty="0">
              <a:cs typeface="B Lotus" pitchFamily="2" charset="-78"/>
            </a:endParaRPr>
          </a:p>
        </p:txBody>
      </p:sp>
      <p:sp>
        <p:nvSpPr>
          <p:cNvPr id="67" name="Rectangle 66"/>
          <p:cNvSpPr/>
          <p:nvPr/>
        </p:nvSpPr>
        <p:spPr>
          <a:xfrm>
            <a:off x="7204101" y="742890"/>
            <a:ext cx="949299" cy="400110"/>
          </a:xfrm>
          <a:prstGeom prst="rect">
            <a:avLst/>
          </a:prstGeom>
        </p:spPr>
        <p:txBody>
          <a:bodyPr wrap="none">
            <a:spAutoFit/>
          </a:bodyPr>
          <a:lstStyle/>
          <a:p>
            <a:r>
              <a:rPr lang="ar-SA" sz="2000" dirty="0" smtClean="0">
                <a:cs typeface="2  Titr" pitchFamily="2" charset="-78"/>
              </a:rPr>
              <a:t>گرم‌خانه</a:t>
            </a:r>
            <a:endParaRPr lang="en-US" sz="2000" dirty="0">
              <a:cs typeface="2  Titr" pitchFamily="2" charset="-78"/>
            </a:endParaRPr>
          </a:p>
        </p:txBody>
      </p:sp>
      <p:pic>
        <p:nvPicPr>
          <p:cNvPr id="68" name="Picture 3"/>
          <p:cNvPicPr>
            <a:picLocks noChangeAspect="1" noChangeArrowheads="1"/>
          </p:cNvPicPr>
          <p:nvPr/>
        </p:nvPicPr>
        <p:blipFill>
          <a:blip r:embed="rId3"/>
          <a:srcRect l="27778" r="30952"/>
          <a:stretch>
            <a:fillRect/>
          </a:stretch>
        </p:blipFill>
        <p:spPr bwMode="auto">
          <a:xfrm>
            <a:off x="2286000" y="609600"/>
            <a:ext cx="2286000" cy="4429125"/>
          </a:xfrm>
          <a:prstGeom prst="rect">
            <a:avLst/>
          </a:prstGeom>
          <a:noFill/>
          <a:ln w="9525">
            <a:noFill/>
            <a:miter lim="800000"/>
            <a:headEnd/>
            <a:tailEnd/>
          </a:ln>
          <a:effectLst/>
        </p:spPr>
      </p:pic>
      <p:sp>
        <p:nvSpPr>
          <p:cNvPr id="69" name="Donut 68"/>
          <p:cNvSpPr/>
          <p:nvPr/>
        </p:nvSpPr>
        <p:spPr>
          <a:xfrm>
            <a:off x="2819400" y="1828800"/>
            <a:ext cx="990600" cy="990600"/>
          </a:xfrm>
          <a:prstGeom prst="donut">
            <a:avLst>
              <a:gd name="adj" fmla="val 681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0" name="Picture 3"/>
          <p:cNvPicPr>
            <a:picLocks noChangeAspect="1" noChangeArrowheads="1"/>
          </p:cNvPicPr>
          <p:nvPr/>
        </p:nvPicPr>
        <p:blipFill>
          <a:blip r:embed="rId3"/>
          <a:srcRect l="35605" t="23360" r="44471" b="53504"/>
          <a:stretch>
            <a:fillRect/>
          </a:stretch>
        </p:blipFill>
        <p:spPr bwMode="auto">
          <a:xfrm>
            <a:off x="5943600" y="3962400"/>
            <a:ext cx="2133600" cy="1981200"/>
          </a:xfrm>
          <a:prstGeom prst="rect">
            <a:avLst/>
          </a:prstGeom>
          <a:noFill/>
          <a:ln w="9525">
            <a:noFill/>
            <a:miter lim="800000"/>
            <a:headEnd/>
            <a:tailEnd/>
          </a:ln>
          <a:effectLst/>
        </p:spPr>
      </p:pic>
      <p:sp>
        <p:nvSpPr>
          <p:cNvPr id="72" name="Donut 71"/>
          <p:cNvSpPr/>
          <p:nvPr/>
        </p:nvSpPr>
        <p:spPr>
          <a:xfrm>
            <a:off x="6477000" y="3886200"/>
            <a:ext cx="1066800" cy="990600"/>
          </a:xfrm>
          <a:prstGeom prst="donut">
            <a:avLst>
              <a:gd name="adj" fmla="val 665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4" name="Elbow Connector 73"/>
          <p:cNvCxnSpPr>
            <a:stCxn id="72" idx="2"/>
          </p:cNvCxnSpPr>
          <p:nvPr/>
        </p:nvCxnSpPr>
        <p:spPr>
          <a:xfrm rot="10800000" flipV="1">
            <a:off x="4648200" y="4381500"/>
            <a:ext cx="1828800" cy="110490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75" name="Rectangle 74"/>
          <p:cNvSpPr/>
          <p:nvPr/>
        </p:nvSpPr>
        <p:spPr>
          <a:xfrm>
            <a:off x="3886200" y="5257800"/>
            <a:ext cx="716863" cy="400110"/>
          </a:xfrm>
          <a:prstGeom prst="rect">
            <a:avLst/>
          </a:prstGeom>
        </p:spPr>
        <p:txBody>
          <a:bodyPr wrap="none">
            <a:spAutoFit/>
          </a:bodyPr>
          <a:lstStyle/>
          <a:p>
            <a:r>
              <a:rPr lang="fa-IR" sz="2000" dirty="0" smtClean="0">
                <a:cs typeface="2  Titr" pitchFamily="2" charset="-78"/>
              </a:rPr>
              <a:t>خزینه</a:t>
            </a:r>
            <a:endParaRPr lang="en-US" sz="2000" dirty="0">
              <a:cs typeface="2  Titr" pitchFamily="2" charset="-78"/>
            </a:endParaRPr>
          </a:p>
        </p:txBody>
      </p:sp>
      <p:cxnSp>
        <p:nvCxnSpPr>
          <p:cNvPr id="77" name="Straight Arrow Connector 76"/>
          <p:cNvCxnSpPr/>
          <p:nvPr/>
        </p:nvCxnSpPr>
        <p:spPr>
          <a:xfrm rot="5400000" flipH="1" flipV="1">
            <a:off x="6743700" y="5295900"/>
            <a:ext cx="685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78" name="Frame 77"/>
          <p:cNvSpPr/>
          <p:nvPr/>
        </p:nvSpPr>
        <p:spPr>
          <a:xfrm>
            <a:off x="762000" y="31242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68" name="Picture 3"/>
          <p:cNvPicPr>
            <a:picLocks noChangeAspect="1" noChangeArrowheads="1"/>
          </p:cNvPicPr>
          <p:nvPr/>
        </p:nvPicPr>
        <p:blipFill>
          <a:blip r:embed="rId3"/>
          <a:srcRect l="27778" r="30952"/>
          <a:stretch>
            <a:fillRect/>
          </a:stretch>
        </p:blipFill>
        <p:spPr bwMode="auto">
          <a:xfrm>
            <a:off x="2286000" y="609600"/>
            <a:ext cx="2286000" cy="4429125"/>
          </a:xfrm>
          <a:prstGeom prst="rect">
            <a:avLst/>
          </a:prstGeom>
          <a:noFill/>
          <a:ln w="9525">
            <a:noFill/>
            <a:miter lim="800000"/>
            <a:headEnd/>
            <a:tailEnd/>
          </a:ln>
          <a:effectLst/>
        </p:spPr>
      </p:pic>
      <p:sp>
        <p:nvSpPr>
          <p:cNvPr id="69" name="Donut 68"/>
          <p:cNvSpPr/>
          <p:nvPr/>
        </p:nvSpPr>
        <p:spPr>
          <a:xfrm>
            <a:off x="2819400" y="1828800"/>
            <a:ext cx="990600" cy="990600"/>
          </a:xfrm>
          <a:prstGeom prst="donut">
            <a:avLst>
              <a:gd name="adj" fmla="val 681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4" name="Picture 2" descr="E:\ostsd behkam\bahkam\IMG_0368.JPG"/>
          <p:cNvPicPr>
            <a:picLocks noChangeAspect="1" noChangeArrowheads="1"/>
          </p:cNvPicPr>
          <p:nvPr/>
        </p:nvPicPr>
        <p:blipFill>
          <a:blip r:embed="rId4" cstate="print"/>
          <a:stretch>
            <a:fillRect/>
          </a:stretch>
        </p:blipFill>
        <p:spPr bwMode="auto">
          <a:xfrm>
            <a:off x="5257800" y="914400"/>
            <a:ext cx="2743200" cy="3617436"/>
          </a:xfrm>
          <a:prstGeom prst="rect">
            <a:avLst/>
          </a:prstGeom>
          <a:noFill/>
        </p:spPr>
      </p:pic>
      <p:sp>
        <p:nvSpPr>
          <p:cNvPr id="25" name="Rectangle 24"/>
          <p:cNvSpPr/>
          <p:nvPr/>
        </p:nvSpPr>
        <p:spPr>
          <a:xfrm>
            <a:off x="5511101" y="4800600"/>
            <a:ext cx="2337499" cy="400110"/>
          </a:xfrm>
          <a:prstGeom prst="rect">
            <a:avLst/>
          </a:prstGeom>
        </p:spPr>
        <p:txBody>
          <a:bodyPr wrap="none">
            <a:spAutoFit/>
          </a:bodyPr>
          <a:lstStyle/>
          <a:p>
            <a:r>
              <a:rPr lang="fa-IR" sz="2000" dirty="0" smtClean="0">
                <a:cs typeface="2  Titr" pitchFamily="2" charset="-78"/>
              </a:rPr>
              <a:t>عکس از فضای گرم خانه</a:t>
            </a:r>
            <a:endParaRPr lang="en-US" sz="2000" dirty="0">
              <a:cs typeface="2  Titr" pitchFamily="2" charset="-78"/>
            </a:endParaRPr>
          </a:p>
        </p:txBody>
      </p:sp>
      <p:sp>
        <p:nvSpPr>
          <p:cNvPr id="15" name="Frame 14"/>
          <p:cNvSpPr/>
          <p:nvPr/>
        </p:nvSpPr>
        <p:spPr>
          <a:xfrm>
            <a:off x="762000" y="31242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8" name="Frame 27"/>
          <p:cNvSpPr/>
          <p:nvPr/>
        </p:nvSpPr>
        <p:spPr>
          <a:xfrm>
            <a:off x="762000" y="31242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 name="Picture 2" descr="E:\ostsd behkam\bahkam\IMG_0368.JPG"/>
          <p:cNvPicPr>
            <a:picLocks noChangeAspect="1" noChangeArrowheads="1"/>
          </p:cNvPicPr>
          <p:nvPr/>
        </p:nvPicPr>
        <p:blipFill>
          <a:blip r:embed="rId4" cstate="print"/>
          <a:stretch>
            <a:fillRect/>
          </a:stretch>
        </p:blipFill>
        <p:spPr bwMode="auto">
          <a:xfrm>
            <a:off x="2743200" y="2319470"/>
            <a:ext cx="2286000" cy="3014530"/>
          </a:xfrm>
          <a:prstGeom prst="rect">
            <a:avLst/>
          </a:prstGeom>
          <a:noFill/>
        </p:spPr>
      </p:pic>
      <p:pic>
        <p:nvPicPr>
          <p:cNvPr id="27" name="Picture 2" descr="C:\Users\samaneh\Desktop\1-Model.jpg"/>
          <p:cNvPicPr>
            <a:picLocks noChangeAspect="1" noChangeArrowheads="1"/>
          </p:cNvPicPr>
          <p:nvPr/>
        </p:nvPicPr>
        <p:blipFill>
          <a:blip r:embed="rId5" cstate="print"/>
          <a:srcRect/>
          <a:stretch>
            <a:fillRect/>
          </a:stretch>
        </p:blipFill>
        <p:spPr bwMode="auto">
          <a:xfrm>
            <a:off x="5562600" y="1857375"/>
            <a:ext cx="2514600" cy="4010025"/>
          </a:xfrm>
          <a:prstGeom prst="rect">
            <a:avLst/>
          </a:prstGeom>
          <a:noFill/>
        </p:spPr>
      </p:pic>
      <p:sp>
        <p:nvSpPr>
          <p:cNvPr id="29" name="Rectangle 28"/>
          <p:cNvSpPr/>
          <p:nvPr/>
        </p:nvSpPr>
        <p:spPr>
          <a:xfrm>
            <a:off x="2514600" y="762000"/>
            <a:ext cx="5334000" cy="851515"/>
          </a:xfrm>
          <a:prstGeom prst="rect">
            <a:avLst/>
          </a:prstGeom>
        </p:spPr>
        <p:txBody>
          <a:bodyPr wrap="square">
            <a:spAutoFit/>
          </a:bodyPr>
          <a:lstStyle/>
          <a:p>
            <a:pPr algn="r"/>
            <a:r>
              <a:rPr lang="fa-IR" sz="2400" baseline="-25000" dirty="0" smtClean="0">
                <a:cs typeface="2  Titr" pitchFamily="2" charset="-78"/>
              </a:rPr>
              <a:t>فضای گرمخانه</a:t>
            </a:r>
            <a:r>
              <a:rPr lang="fa-IR" sz="2400" baseline="-25000" dirty="0" smtClean="0">
                <a:cs typeface="B Lotus" pitchFamily="2" charset="-78"/>
              </a:rPr>
              <a:t>.</a:t>
            </a:r>
          </a:p>
          <a:p>
            <a:pPr algn="r"/>
            <a:r>
              <a:rPr lang="fa-IR" sz="2000" baseline="-25000" dirty="0" smtClean="0">
                <a:cs typeface="B Lotus" pitchFamily="2" charset="-78"/>
              </a:rPr>
              <a:t>دارای سقف گنبدی شکل و کاربندی بصورت شمشه هشت شاغولی است و بر روی 4ستون اصلی استوار است</a:t>
            </a:r>
            <a:endParaRPr lang="en-US" sz="2000" dirty="0">
              <a:cs typeface="B Lotus" pitchFamily="2" charset="-7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70" name="Picture 3"/>
          <p:cNvPicPr>
            <a:picLocks noChangeAspect="1" noChangeArrowheads="1"/>
          </p:cNvPicPr>
          <p:nvPr/>
        </p:nvPicPr>
        <p:blipFill>
          <a:blip r:embed="rId3"/>
          <a:srcRect l="35605" t="23360" r="44471" b="53504"/>
          <a:stretch>
            <a:fillRect/>
          </a:stretch>
        </p:blipFill>
        <p:spPr bwMode="auto">
          <a:xfrm>
            <a:off x="2438400" y="1066800"/>
            <a:ext cx="2133600" cy="1981200"/>
          </a:xfrm>
          <a:prstGeom prst="rect">
            <a:avLst/>
          </a:prstGeom>
          <a:noFill/>
          <a:ln w="9525">
            <a:noFill/>
            <a:miter lim="800000"/>
            <a:headEnd/>
            <a:tailEnd/>
          </a:ln>
          <a:effectLst/>
        </p:spPr>
      </p:pic>
      <p:sp>
        <p:nvSpPr>
          <p:cNvPr id="75" name="Rectangle 74"/>
          <p:cNvSpPr/>
          <p:nvPr/>
        </p:nvSpPr>
        <p:spPr>
          <a:xfrm>
            <a:off x="5943600" y="5638800"/>
            <a:ext cx="2438400" cy="369332"/>
          </a:xfrm>
          <a:prstGeom prst="rect">
            <a:avLst/>
          </a:prstGeom>
        </p:spPr>
        <p:txBody>
          <a:bodyPr wrap="square">
            <a:spAutoFit/>
          </a:bodyPr>
          <a:lstStyle/>
          <a:p>
            <a:pPr algn="r"/>
            <a:r>
              <a:rPr lang="fa-IR" b="1" dirty="0" smtClean="0">
                <a:cs typeface="B Lotus" pitchFamily="2" charset="-78"/>
              </a:rPr>
              <a:t>عکس از حوضچه آب گرم</a:t>
            </a:r>
            <a:endParaRPr lang="en-US" b="1" dirty="0">
              <a:cs typeface="B Lotus" pitchFamily="2" charset="-78"/>
            </a:endParaRPr>
          </a:p>
        </p:txBody>
      </p:sp>
      <p:sp>
        <p:nvSpPr>
          <p:cNvPr id="34" name="Donut 33"/>
          <p:cNvSpPr/>
          <p:nvPr/>
        </p:nvSpPr>
        <p:spPr>
          <a:xfrm>
            <a:off x="685800" y="3276600"/>
            <a:ext cx="381000" cy="381000"/>
          </a:xfrm>
          <a:prstGeom prst="donut">
            <a:avLst>
              <a:gd name="adj" fmla="val 169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4338" name="Picture 2"/>
          <p:cNvPicPr>
            <a:picLocks noChangeAspect="1" noChangeArrowheads="1"/>
          </p:cNvPicPr>
          <p:nvPr/>
        </p:nvPicPr>
        <p:blipFill>
          <a:blip r:embed="rId4" cstate="print"/>
          <a:srcRect/>
          <a:stretch>
            <a:fillRect/>
          </a:stretch>
        </p:blipFill>
        <p:spPr bwMode="auto">
          <a:xfrm>
            <a:off x="2438400" y="3429000"/>
            <a:ext cx="3556000" cy="2667000"/>
          </a:xfrm>
          <a:prstGeom prst="rect">
            <a:avLst/>
          </a:prstGeom>
          <a:noFill/>
          <a:ln w="9525">
            <a:noFill/>
            <a:miter lim="800000"/>
            <a:headEnd/>
            <a:tailEnd/>
          </a:ln>
          <a:effectLst/>
        </p:spPr>
      </p:pic>
      <p:sp>
        <p:nvSpPr>
          <p:cNvPr id="15" name="Rectangle 14"/>
          <p:cNvSpPr/>
          <p:nvPr/>
        </p:nvSpPr>
        <p:spPr>
          <a:xfrm>
            <a:off x="4419600" y="739676"/>
            <a:ext cx="3905300" cy="2308324"/>
          </a:xfrm>
          <a:prstGeom prst="rect">
            <a:avLst/>
          </a:prstGeom>
        </p:spPr>
        <p:txBody>
          <a:bodyPr wrap="none">
            <a:spAutoFit/>
          </a:bodyPr>
          <a:lstStyle/>
          <a:p>
            <a:pPr algn="just" rtl="1"/>
            <a:r>
              <a:rPr lang="fa-IR" dirty="0" smtClean="0">
                <a:cs typeface="B Lotus" pitchFamily="2" charset="-78"/>
              </a:rPr>
              <a:t>هر انبار سوخت وتون حمام –آتشدان-دودکش-</a:t>
            </a:r>
          </a:p>
          <a:p>
            <a:pPr algn="just" rtl="1"/>
            <a:r>
              <a:rPr lang="fa-IR" dirty="0" smtClean="0">
                <a:cs typeface="B Lotus" pitchFamily="2" charset="-78"/>
              </a:rPr>
              <a:t>و محلی برای جمع آوری آتشدان داشت.گرما</a:t>
            </a:r>
          </a:p>
          <a:p>
            <a:pPr algn="just" rtl="1"/>
            <a:r>
              <a:rPr lang="fa-IR" dirty="0" smtClean="0">
                <a:cs typeface="B Lotus" pitchFamily="2" charset="-78"/>
              </a:rPr>
              <a:t>وحرارت فوق العادهای که در آتشدان ایجاد میشد</a:t>
            </a:r>
          </a:p>
          <a:p>
            <a:pPr algn="just" rtl="1"/>
            <a:r>
              <a:rPr lang="fa-IR" dirty="0" smtClean="0">
                <a:cs typeface="B Lotus" pitchFamily="2" charset="-78"/>
              </a:rPr>
              <a:t>به ظرف بزرگی(دیگ حمام)که با مهارت خاصی </a:t>
            </a:r>
          </a:p>
          <a:p>
            <a:pPr algn="just" rtl="1"/>
            <a:r>
              <a:rPr lang="fa-IR" dirty="0" smtClean="0">
                <a:cs typeface="B Lotus" pitchFamily="2" charset="-78"/>
              </a:rPr>
              <a:t>حد فاصل آتشدان وکف خزینه نصب شده بود منتقل</a:t>
            </a:r>
          </a:p>
          <a:p>
            <a:pPr algn="just" rtl="1"/>
            <a:r>
              <a:rPr lang="fa-IR" dirty="0" smtClean="0">
                <a:cs typeface="B Lotus" pitchFamily="2" charset="-78"/>
              </a:rPr>
              <a:t>میگردید ودیگ مذکور آب خزینه را گرم میکرد.</a:t>
            </a:r>
          </a:p>
          <a:p>
            <a:pPr algn="just" rtl="1"/>
            <a:r>
              <a:rPr lang="fa-IR" dirty="0" smtClean="0">
                <a:cs typeface="B Lotus" pitchFamily="2" charset="-78"/>
              </a:rPr>
              <a:t>به این ترتیب کف خزینه و به ویژه مرکز آن </a:t>
            </a:r>
          </a:p>
          <a:p>
            <a:pPr algn="just" rtl="1"/>
            <a:r>
              <a:rPr lang="fa-IR" dirty="0" smtClean="0">
                <a:cs typeface="B Lotus" pitchFamily="2" charset="-78"/>
              </a:rPr>
              <a:t>کانون حرارت زیاد بود.</a:t>
            </a:r>
          </a:p>
        </p:txBody>
      </p:sp>
      <p:cxnSp>
        <p:nvCxnSpPr>
          <p:cNvPr id="19" name="Straight Arrow Connector 18"/>
          <p:cNvCxnSpPr/>
          <p:nvPr/>
        </p:nvCxnSpPr>
        <p:spPr>
          <a:xfrm>
            <a:off x="4572000" y="5029200"/>
            <a:ext cx="1828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4" name="Rectangle 23"/>
          <p:cNvSpPr/>
          <p:nvPr/>
        </p:nvSpPr>
        <p:spPr>
          <a:xfrm>
            <a:off x="6483150" y="4800600"/>
            <a:ext cx="1136850" cy="400110"/>
          </a:xfrm>
          <a:prstGeom prst="rect">
            <a:avLst/>
          </a:prstGeom>
        </p:spPr>
        <p:txBody>
          <a:bodyPr wrap="none">
            <a:spAutoFit/>
          </a:bodyPr>
          <a:lstStyle/>
          <a:p>
            <a:pPr algn="r"/>
            <a:r>
              <a:rPr lang="fa-IR" sz="2000" dirty="0" smtClean="0">
                <a:cs typeface="2  Titr" pitchFamily="2" charset="-78"/>
              </a:rPr>
              <a:t>دیگ حمام</a:t>
            </a:r>
            <a:endParaRPr lang="en-US" sz="2000" dirty="0">
              <a:cs typeface="2  Titr" pitchFamily="2" charset="-78"/>
            </a:endParaRPr>
          </a:p>
        </p:txBody>
      </p:sp>
      <p:sp>
        <p:nvSpPr>
          <p:cNvPr id="25" name="Frame 24"/>
          <p:cNvSpPr/>
          <p:nvPr/>
        </p:nvSpPr>
        <p:spPr>
          <a:xfrm>
            <a:off x="2362200" y="2133600"/>
            <a:ext cx="990600" cy="685800"/>
          </a:xfrm>
          <a:prstGeom prst="frame">
            <a:avLst>
              <a:gd name="adj1" fmla="val 846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70" name="Picture 3"/>
          <p:cNvPicPr>
            <a:picLocks noChangeAspect="1" noChangeArrowheads="1"/>
          </p:cNvPicPr>
          <p:nvPr/>
        </p:nvPicPr>
        <p:blipFill>
          <a:blip r:embed="rId3"/>
          <a:srcRect l="35605" t="23360" r="44471" b="53504"/>
          <a:stretch>
            <a:fillRect/>
          </a:stretch>
        </p:blipFill>
        <p:spPr bwMode="auto">
          <a:xfrm>
            <a:off x="2438400" y="1066800"/>
            <a:ext cx="2133600" cy="1981200"/>
          </a:xfrm>
          <a:prstGeom prst="rect">
            <a:avLst/>
          </a:prstGeom>
          <a:noFill/>
          <a:ln w="9525">
            <a:noFill/>
            <a:miter lim="800000"/>
            <a:headEnd/>
            <a:tailEnd/>
          </a:ln>
          <a:effectLst/>
        </p:spPr>
      </p:pic>
      <p:sp>
        <p:nvSpPr>
          <p:cNvPr id="75" name="Rectangle 74"/>
          <p:cNvSpPr/>
          <p:nvPr/>
        </p:nvSpPr>
        <p:spPr>
          <a:xfrm>
            <a:off x="5867400" y="4724400"/>
            <a:ext cx="2438400" cy="338554"/>
          </a:xfrm>
          <a:prstGeom prst="rect">
            <a:avLst/>
          </a:prstGeom>
        </p:spPr>
        <p:txBody>
          <a:bodyPr wrap="square">
            <a:spAutoFit/>
          </a:bodyPr>
          <a:lstStyle/>
          <a:p>
            <a:pPr algn="r"/>
            <a:r>
              <a:rPr lang="fa-IR" sz="1600" dirty="0" smtClean="0">
                <a:cs typeface="2  Titr" pitchFamily="2" charset="-78"/>
              </a:rPr>
              <a:t>عکس از دودکش خزینه</a:t>
            </a:r>
            <a:endParaRPr lang="en-US" sz="1600" dirty="0">
              <a:cs typeface="2  Titr" pitchFamily="2" charset="-78"/>
            </a:endParaRPr>
          </a:p>
        </p:txBody>
      </p:sp>
      <p:sp>
        <p:nvSpPr>
          <p:cNvPr id="34" name="Donut 33"/>
          <p:cNvSpPr/>
          <p:nvPr/>
        </p:nvSpPr>
        <p:spPr>
          <a:xfrm>
            <a:off x="685800" y="3276600"/>
            <a:ext cx="381000" cy="381000"/>
          </a:xfrm>
          <a:prstGeom prst="donut">
            <a:avLst>
              <a:gd name="adj" fmla="val 169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9" name="Straight Arrow Connector 18"/>
          <p:cNvCxnSpPr/>
          <p:nvPr/>
        </p:nvCxnSpPr>
        <p:spPr>
          <a:xfrm rot="5400000">
            <a:off x="6743700" y="3695700"/>
            <a:ext cx="1754188"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25" name="Frame 24"/>
          <p:cNvSpPr/>
          <p:nvPr/>
        </p:nvSpPr>
        <p:spPr>
          <a:xfrm>
            <a:off x="2362200" y="2133600"/>
            <a:ext cx="990600" cy="685800"/>
          </a:xfrm>
          <a:prstGeom prst="frame">
            <a:avLst>
              <a:gd name="adj1" fmla="val 846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362" name="Picture 2"/>
          <p:cNvPicPr>
            <a:picLocks noChangeAspect="1" noChangeArrowheads="1"/>
          </p:cNvPicPr>
          <p:nvPr/>
        </p:nvPicPr>
        <p:blipFill>
          <a:blip r:embed="rId4" cstate="print"/>
          <a:srcRect/>
          <a:stretch>
            <a:fillRect/>
          </a:stretch>
        </p:blipFill>
        <p:spPr bwMode="auto">
          <a:xfrm>
            <a:off x="5638800" y="838200"/>
            <a:ext cx="2438400" cy="18288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5" cstate="print"/>
          <a:srcRect/>
          <a:stretch>
            <a:fillRect/>
          </a:stretch>
        </p:blipFill>
        <p:spPr bwMode="auto">
          <a:xfrm>
            <a:off x="2514600" y="3276600"/>
            <a:ext cx="2057400" cy="2743200"/>
          </a:xfrm>
          <a:prstGeom prst="rect">
            <a:avLst/>
          </a:prstGeom>
          <a:noFill/>
          <a:ln w="9525">
            <a:noFill/>
            <a:miter lim="800000"/>
            <a:headEnd/>
            <a:tailEnd/>
          </a:ln>
          <a:effectLst/>
        </p:spPr>
      </p:pic>
      <p:sp>
        <p:nvSpPr>
          <p:cNvPr id="29" name="Donut 28"/>
          <p:cNvSpPr/>
          <p:nvPr/>
        </p:nvSpPr>
        <p:spPr>
          <a:xfrm>
            <a:off x="3276600" y="3733800"/>
            <a:ext cx="1143000" cy="1066800"/>
          </a:xfrm>
          <a:prstGeom prst="donut">
            <a:avLst>
              <a:gd name="adj" fmla="val 415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p:cNvSpPr/>
          <p:nvPr/>
        </p:nvSpPr>
        <p:spPr>
          <a:xfrm>
            <a:off x="4419600" y="3352800"/>
            <a:ext cx="2967884" cy="738664"/>
          </a:xfrm>
          <a:prstGeom prst="rect">
            <a:avLst/>
          </a:prstGeom>
        </p:spPr>
        <p:txBody>
          <a:bodyPr wrap="square">
            <a:spAutoFit/>
          </a:bodyPr>
          <a:lstStyle/>
          <a:p>
            <a:pPr algn="r"/>
            <a:r>
              <a:rPr lang="fa-IR" sz="1400" b="1" dirty="0" smtClean="0">
                <a:cs typeface="2  Titr" pitchFamily="2" charset="-78"/>
              </a:rPr>
              <a:t>ورودی آتشدان خزینه: </a:t>
            </a:r>
          </a:p>
          <a:p>
            <a:pPr algn="r"/>
            <a:r>
              <a:rPr lang="fa-IR" sz="1400" b="1" dirty="0" smtClean="0">
                <a:cs typeface="2  Titr" pitchFamily="2" charset="-78"/>
              </a:rPr>
              <a:t>برای ورود به آن ابتدا پای راست را گذاشته وبعد نیمه دوم بدن را وارد کرده.</a:t>
            </a:r>
            <a:endParaRPr lang="en-US" sz="1400" b="1" dirty="0">
              <a:cs typeface="2  Titr" pitchFamily="2" charset="-78"/>
            </a:endParaRPr>
          </a:p>
        </p:txBody>
      </p:sp>
      <p:cxnSp>
        <p:nvCxnSpPr>
          <p:cNvPr id="32" name="Shape 31"/>
          <p:cNvCxnSpPr>
            <a:stCxn id="30" idx="2"/>
          </p:cNvCxnSpPr>
          <p:nvPr/>
        </p:nvCxnSpPr>
        <p:spPr>
          <a:xfrm rot="5400000">
            <a:off x="4500246" y="3016308"/>
            <a:ext cx="328140" cy="2478452"/>
          </a:xfrm>
          <a:prstGeom prst="bentConnector2">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a:xfrm rot="10800000">
            <a:off x="2514600" y="2438400"/>
            <a:ext cx="304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70" name="Picture 3"/>
          <p:cNvPicPr>
            <a:picLocks noChangeAspect="1" noChangeArrowheads="1"/>
          </p:cNvPicPr>
          <p:nvPr/>
        </p:nvPicPr>
        <p:blipFill>
          <a:blip r:embed="rId3"/>
          <a:srcRect l="35605" t="23360" r="44471" b="53504"/>
          <a:stretch>
            <a:fillRect/>
          </a:stretch>
        </p:blipFill>
        <p:spPr bwMode="auto">
          <a:xfrm>
            <a:off x="5943600" y="3962400"/>
            <a:ext cx="2133600" cy="1981200"/>
          </a:xfrm>
          <a:prstGeom prst="rect">
            <a:avLst/>
          </a:prstGeom>
          <a:noFill/>
          <a:ln w="9525">
            <a:noFill/>
            <a:miter lim="800000"/>
            <a:headEnd/>
            <a:tailEnd/>
          </a:ln>
          <a:effectLst/>
        </p:spPr>
      </p:pic>
      <p:sp>
        <p:nvSpPr>
          <p:cNvPr id="72" name="Donut 71"/>
          <p:cNvSpPr/>
          <p:nvPr/>
        </p:nvSpPr>
        <p:spPr>
          <a:xfrm>
            <a:off x="6477000" y="3886200"/>
            <a:ext cx="1066800" cy="990600"/>
          </a:xfrm>
          <a:prstGeom prst="donut">
            <a:avLst>
              <a:gd name="adj" fmla="val 665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4" name="Elbow Connector 73"/>
          <p:cNvCxnSpPr/>
          <p:nvPr/>
        </p:nvCxnSpPr>
        <p:spPr>
          <a:xfrm rot="16200000" flipV="1">
            <a:off x="5753100" y="2628900"/>
            <a:ext cx="1371600" cy="99060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75" name="Rectangle 74"/>
          <p:cNvSpPr/>
          <p:nvPr/>
        </p:nvSpPr>
        <p:spPr>
          <a:xfrm>
            <a:off x="5791200" y="2209800"/>
            <a:ext cx="2133600" cy="369332"/>
          </a:xfrm>
          <a:prstGeom prst="rect">
            <a:avLst/>
          </a:prstGeom>
        </p:spPr>
        <p:txBody>
          <a:bodyPr wrap="square">
            <a:spAutoFit/>
          </a:bodyPr>
          <a:lstStyle/>
          <a:p>
            <a:pPr algn="r"/>
            <a:r>
              <a:rPr lang="fa-IR" dirty="0" smtClean="0">
                <a:cs typeface="2  Titr" pitchFamily="2" charset="-78"/>
              </a:rPr>
              <a:t>عکس از فضای خزینه</a:t>
            </a:r>
            <a:endParaRPr lang="en-US" dirty="0">
              <a:cs typeface="2  Titr" pitchFamily="2" charset="-78"/>
            </a:endParaRPr>
          </a:p>
        </p:txBody>
      </p:sp>
      <p:cxnSp>
        <p:nvCxnSpPr>
          <p:cNvPr id="77" name="Straight Arrow Connector 76"/>
          <p:cNvCxnSpPr/>
          <p:nvPr/>
        </p:nvCxnSpPr>
        <p:spPr>
          <a:xfrm rot="5400000" flipH="1" flipV="1">
            <a:off x="6743700" y="5295900"/>
            <a:ext cx="685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24" name="Picture 3" descr="E:\ostsd behkam\bahkam\IMG_0405.JPG"/>
          <p:cNvPicPr>
            <a:picLocks noChangeAspect="1" noChangeArrowheads="1"/>
          </p:cNvPicPr>
          <p:nvPr/>
        </p:nvPicPr>
        <p:blipFill>
          <a:blip r:embed="rId4" cstate="print"/>
          <a:srcRect/>
          <a:stretch>
            <a:fillRect/>
          </a:stretch>
        </p:blipFill>
        <p:spPr bwMode="auto">
          <a:xfrm>
            <a:off x="2255004" y="685800"/>
            <a:ext cx="3459996" cy="3581400"/>
          </a:xfrm>
          <a:prstGeom prst="rect">
            <a:avLst/>
          </a:prstGeom>
          <a:noFill/>
        </p:spPr>
      </p:pic>
      <p:sp>
        <p:nvSpPr>
          <p:cNvPr id="28" name="Rectangle 27"/>
          <p:cNvSpPr/>
          <p:nvPr/>
        </p:nvSpPr>
        <p:spPr>
          <a:xfrm>
            <a:off x="2362200" y="4800600"/>
            <a:ext cx="2775119" cy="338554"/>
          </a:xfrm>
          <a:prstGeom prst="rect">
            <a:avLst/>
          </a:prstGeom>
        </p:spPr>
        <p:txBody>
          <a:bodyPr wrap="none">
            <a:spAutoFit/>
          </a:bodyPr>
          <a:lstStyle/>
          <a:p>
            <a:r>
              <a:rPr lang="fa-IR" sz="1600" dirty="0" smtClean="0">
                <a:cs typeface="2  Titr" pitchFamily="2" charset="-78"/>
              </a:rPr>
              <a:t>آتشدان در قسمت انتهای خزینه بوده</a:t>
            </a:r>
            <a:endParaRPr lang="en-US" sz="1600" dirty="0">
              <a:cs typeface="2  Titr" pitchFamily="2" charset="-78"/>
            </a:endParaRPr>
          </a:p>
        </p:txBody>
      </p:sp>
      <p:cxnSp>
        <p:nvCxnSpPr>
          <p:cNvPr id="30" name="Straight Arrow Connector 29"/>
          <p:cNvCxnSpPr/>
          <p:nvPr/>
        </p:nvCxnSpPr>
        <p:spPr>
          <a:xfrm rot="5400000">
            <a:off x="2971800" y="4038600"/>
            <a:ext cx="13716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1" name="Rectangle 30"/>
          <p:cNvSpPr/>
          <p:nvPr/>
        </p:nvSpPr>
        <p:spPr>
          <a:xfrm>
            <a:off x="5867400" y="1066800"/>
            <a:ext cx="2369623" cy="923330"/>
          </a:xfrm>
          <a:prstGeom prst="rect">
            <a:avLst/>
          </a:prstGeom>
        </p:spPr>
        <p:txBody>
          <a:bodyPr wrap="none">
            <a:spAutoFit/>
          </a:bodyPr>
          <a:lstStyle/>
          <a:p>
            <a:pPr algn="just" rtl="1"/>
            <a:r>
              <a:rPr lang="fa-IR" dirty="0" smtClean="0">
                <a:cs typeface="B Lotus" pitchFamily="2" charset="-78"/>
              </a:rPr>
              <a:t>خزینه فضای حوض مانند</a:t>
            </a:r>
          </a:p>
          <a:p>
            <a:pPr algn="just" rtl="1"/>
            <a:r>
              <a:rPr lang="fa-IR" dirty="0" smtClean="0">
                <a:cs typeface="B Lotus" pitchFamily="2" charset="-78"/>
              </a:rPr>
              <a:t>با آب گرم بوده و محلی است </a:t>
            </a:r>
          </a:p>
          <a:p>
            <a:pPr algn="just" rtl="1"/>
            <a:r>
              <a:rPr lang="fa-IR" dirty="0" smtClean="0">
                <a:cs typeface="B Lotus" pitchFamily="2" charset="-78"/>
              </a:rPr>
              <a:t>برای تمیز کردن سروبدن</a:t>
            </a:r>
            <a:endParaRPr lang="en-US" dirty="0">
              <a:cs typeface="B Lotus" pitchFamily="2" charset="-78"/>
            </a:endParaRPr>
          </a:p>
        </p:txBody>
      </p:sp>
      <p:sp>
        <p:nvSpPr>
          <p:cNvPr id="34" name="Donut 33"/>
          <p:cNvSpPr/>
          <p:nvPr/>
        </p:nvSpPr>
        <p:spPr>
          <a:xfrm>
            <a:off x="838200" y="3124200"/>
            <a:ext cx="381000" cy="381000"/>
          </a:xfrm>
          <a:prstGeom prst="donut">
            <a:avLst>
              <a:gd name="adj" fmla="val 169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7" name="Picture 3"/>
          <p:cNvPicPr>
            <a:picLocks noChangeAspect="1" noChangeArrowheads="1"/>
          </p:cNvPicPr>
          <p:nvPr/>
        </p:nvPicPr>
        <p:blipFill>
          <a:blip r:embed="rId3"/>
          <a:srcRect l="27778" r="30952"/>
          <a:stretch>
            <a:fillRect/>
          </a:stretch>
        </p:blipFill>
        <p:spPr bwMode="auto">
          <a:xfrm>
            <a:off x="2286000" y="838200"/>
            <a:ext cx="2286000" cy="4429125"/>
          </a:xfrm>
          <a:prstGeom prst="rect">
            <a:avLst/>
          </a:prstGeom>
          <a:noFill/>
          <a:ln w="9525">
            <a:noFill/>
            <a:miter lim="800000"/>
            <a:headEnd/>
            <a:tailEnd/>
          </a:ln>
          <a:effectLst/>
        </p:spPr>
      </p:pic>
      <p:sp>
        <p:nvSpPr>
          <p:cNvPr id="30" name="Frame 29"/>
          <p:cNvSpPr/>
          <p:nvPr/>
        </p:nvSpPr>
        <p:spPr>
          <a:xfrm>
            <a:off x="3429000" y="1905000"/>
            <a:ext cx="381000" cy="914400"/>
          </a:xfrm>
          <a:prstGeom prst="frame">
            <a:avLst>
              <a:gd name="adj1" fmla="val 197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1" name="Picture 2" descr="E:\ostsd behkam\bahkam\IMG_0448.JPG"/>
          <p:cNvPicPr>
            <a:picLocks noChangeAspect="1" noChangeArrowheads="1"/>
          </p:cNvPicPr>
          <p:nvPr/>
        </p:nvPicPr>
        <p:blipFill>
          <a:blip r:embed="rId4" cstate="print"/>
          <a:srcRect/>
          <a:stretch>
            <a:fillRect/>
          </a:stretch>
        </p:blipFill>
        <p:spPr bwMode="auto">
          <a:xfrm>
            <a:off x="5029200" y="2286000"/>
            <a:ext cx="3250269" cy="3427615"/>
          </a:xfrm>
          <a:prstGeom prst="rect">
            <a:avLst/>
          </a:prstGeom>
          <a:noFill/>
        </p:spPr>
      </p:pic>
      <p:sp>
        <p:nvSpPr>
          <p:cNvPr id="32" name="Rectangle 31"/>
          <p:cNvSpPr/>
          <p:nvPr/>
        </p:nvSpPr>
        <p:spPr>
          <a:xfrm>
            <a:off x="4876800" y="1219200"/>
            <a:ext cx="3504486" cy="461665"/>
          </a:xfrm>
          <a:prstGeom prst="rect">
            <a:avLst/>
          </a:prstGeom>
        </p:spPr>
        <p:txBody>
          <a:bodyPr wrap="none">
            <a:spAutoFit/>
          </a:bodyPr>
          <a:lstStyle/>
          <a:p>
            <a:r>
              <a:rPr lang="fa-IR" sz="2400" dirty="0" smtClean="0">
                <a:cs typeface="B Lotus" pitchFamily="2" charset="-78"/>
              </a:rPr>
              <a:t>گرمخانه و دوش ها حدود 40 سال </a:t>
            </a:r>
            <a:endParaRPr lang="en-US" sz="2400" dirty="0">
              <a:cs typeface="B Lotus" pitchFamily="2" charset="-78"/>
            </a:endParaRPr>
          </a:p>
        </p:txBody>
      </p:sp>
      <p:sp>
        <p:nvSpPr>
          <p:cNvPr id="33" name="Rectangle 32"/>
          <p:cNvSpPr/>
          <p:nvPr/>
        </p:nvSpPr>
        <p:spPr>
          <a:xfrm>
            <a:off x="6715992" y="1600200"/>
            <a:ext cx="1728358" cy="461665"/>
          </a:xfrm>
          <a:prstGeom prst="rect">
            <a:avLst/>
          </a:prstGeom>
        </p:spPr>
        <p:txBody>
          <a:bodyPr wrap="none">
            <a:spAutoFit/>
          </a:bodyPr>
          <a:lstStyle/>
          <a:p>
            <a:r>
              <a:rPr lang="fa-IR" sz="2400" dirty="0" smtClean="0">
                <a:cs typeface="B Lotus" pitchFamily="2" charset="-78"/>
              </a:rPr>
              <a:t>پیش ساخته شده</a:t>
            </a:r>
            <a:endParaRPr lang="en-US" sz="2400" dirty="0">
              <a:cs typeface="B Lotus" pitchFamily="2" charset="-78"/>
            </a:endParaRPr>
          </a:p>
        </p:txBody>
      </p:sp>
      <p:sp>
        <p:nvSpPr>
          <p:cNvPr id="34" name="Rectangle 33"/>
          <p:cNvSpPr/>
          <p:nvPr/>
        </p:nvSpPr>
        <p:spPr>
          <a:xfrm>
            <a:off x="7035042" y="634425"/>
            <a:ext cx="1194558" cy="400110"/>
          </a:xfrm>
          <a:prstGeom prst="rect">
            <a:avLst/>
          </a:prstGeom>
        </p:spPr>
        <p:txBody>
          <a:bodyPr wrap="none">
            <a:spAutoFit/>
          </a:bodyPr>
          <a:lstStyle/>
          <a:p>
            <a:r>
              <a:rPr lang="fa-IR" sz="2000" dirty="0" smtClean="0">
                <a:cs typeface="2  Titr" pitchFamily="2" charset="-78"/>
              </a:rPr>
              <a:t>محل دوشها</a:t>
            </a:r>
            <a:endParaRPr lang="en-US" sz="2000" dirty="0">
              <a:cs typeface="2  Titr" pitchFamily="2" charset="-78"/>
            </a:endParaRPr>
          </a:p>
        </p:txBody>
      </p:sp>
      <p:sp>
        <p:nvSpPr>
          <p:cNvPr id="35" name="Donut 34"/>
          <p:cNvSpPr/>
          <p:nvPr/>
        </p:nvSpPr>
        <p:spPr>
          <a:xfrm>
            <a:off x="1066800" y="3124200"/>
            <a:ext cx="228600" cy="6096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Rectangle 35"/>
          <p:cNvSpPr/>
          <p:nvPr/>
        </p:nvSpPr>
        <p:spPr>
          <a:xfrm>
            <a:off x="1905000" y="5486400"/>
            <a:ext cx="3048000" cy="369332"/>
          </a:xfrm>
          <a:prstGeom prst="rect">
            <a:avLst/>
          </a:prstGeom>
        </p:spPr>
        <p:txBody>
          <a:bodyPr wrap="square">
            <a:spAutoFit/>
          </a:bodyPr>
          <a:lstStyle/>
          <a:p>
            <a:pPr algn="r">
              <a:buNone/>
            </a:pPr>
            <a:r>
              <a:rPr lang="fa-IR" dirty="0" smtClean="0">
                <a:cs typeface="B Lotus" pitchFamily="2" charset="-78"/>
              </a:rPr>
              <a:t>سونا بوده است،هم اکنون بسته است</a:t>
            </a:r>
          </a:p>
        </p:txBody>
      </p:sp>
      <p:sp>
        <p:nvSpPr>
          <p:cNvPr id="37" name="Frame 36"/>
          <p:cNvSpPr/>
          <p:nvPr/>
        </p:nvSpPr>
        <p:spPr>
          <a:xfrm>
            <a:off x="3810000" y="2057400"/>
            <a:ext cx="685800" cy="9906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cxnSp>
        <p:nvCxnSpPr>
          <p:cNvPr id="41" name="Shape 40"/>
          <p:cNvCxnSpPr/>
          <p:nvPr/>
        </p:nvCxnSpPr>
        <p:spPr>
          <a:xfrm rot="16200000" flipV="1">
            <a:off x="3202781" y="3883818"/>
            <a:ext cx="2967037" cy="381000"/>
          </a:xfrm>
          <a:prstGeom prst="bentConnector2">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4" name="Elbow Connector 43"/>
          <p:cNvCxnSpPr/>
          <p:nvPr/>
        </p:nvCxnSpPr>
        <p:spPr>
          <a:xfrm>
            <a:off x="3810000" y="1905000"/>
            <a:ext cx="2057400" cy="30480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pic>
        <p:nvPicPr>
          <p:cNvPr id="16386" name="Picture 2"/>
          <p:cNvPicPr>
            <a:picLocks noChangeAspect="1" noChangeArrowheads="1"/>
          </p:cNvPicPr>
          <p:nvPr/>
        </p:nvPicPr>
        <p:blipFill>
          <a:blip r:embed="rId5" cstate="print"/>
          <a:srcRect/>
          <a:stretch>
            <a:fillRect/>
          </a:stretch>
        </p:blipFill>
        <p:spPr bwMode="auto">
          <a:xfrm>
            <a:off x="5410200" y="4267200"/>
            <a:ext cx="2438400" cy="1828800"/>
          </a:xfrm>
          <a:prstGeom prst="rect">
            <a:avLst/>
          </a:prstGeom>
          <a:noFill/>
          <a:ln w="9525">
            <a:noFill/>
            <a:miter lim="800000"/>
            <a:headEnd/>
            <a:tailEnd/>
          </a:ln>
          <a:effectLst/>
        </p:spPr>
      </p:pic>
      <p:cxnSp>
        <p:nvCxnSpPr>
          <p:cNvPr id="25" name="Straight Arrow Connector 24"/>
          <p:cNvCxnSpPr/>
          <p:nvPr/>
        </p:nvCxnSpPr>
        <p:spPr>
          <a:xfrm rot="10800000">
            <a:off x="7086600" y="5715000"/>
            <a:ext cx="6096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rot="10800000">
            <a:off x="6705600" y="5791200"/>
            <a:ext cx="6096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7" name="Straight Arrow Connector 26"/>
          <p:cNvCxnSpPr/>
          <p:nvPr/>
        </p:nvCxnSpPr>
        <p:spPr>
          <a:xfrm rot="10800000">
            <a:off x="6324600" y="5867400"/>
            <a:ext cx="6096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25" name="Content Placeholder 6" descr="E:\ostsd behkam\bahkam\IMG_0375.JPG"/>
          <p:cNvPicPr>
            <a:picLocks/>
          </p:cNvPicPr>
          <p:nvPr/>
        </p:nvPicPr>
        <p:blipFill>
          <a:blip r:embed="rId4" cstate="print"/>
          <a:srcRect/>
          <a:stretch>
            <a:fillRect/>
          </a:stretch>
        </p:blipFill>
        <p:spPr bwMode="auto">
          <a:xfrm>
            <a:off x="2405188" y="1752600"/>
            <a:ext cx="1709612" cy="2792420"/>
          </a:xfrm>
          <a:prstGeom prst="rect">
            <a:avLst/>
          </a:prstGeom>
          <a:noFill/>
          <a:ln w="9525">
            <a:noFill/>
            <a:miter lim="800000"/>
            <a:headEnd/>
            <a:tailEnd/>
          </a:ln>
        </p:spPr>
      </p:pic>
      <p:pic>
        <p:nvPicPr>
          <p:cNvPr id="26" name="Content Placeholder 7" descr="E:\ostsd behkam\bahkam\IMG_0372.JPG"/>
          <p:cNvPicPr>
            <a:picLocks/>
          </p:cNvPicPr>
          <p:nvPr/>
        </p:nvPicPr>
        <p:blipFill>
          <a:blip r:embed="rId5" cstate="print"/>
          <a:srcRect/>
          <a:stretch>
            <a:fillRect/>
          </a:stretch>
        </p:blipFill>
        <p:spPr bwMode="auto">
          <a:xfrm>
            <a:off x="4419600" y="1752600"/>
            <a:ext cx="3810000" cy="2819400"/>
          </a:xfrm>
          <a:prstGeom prst="rect">
            <a:avLst/>
          </a:prstGeom>
          <a:noFill/>
          <a:ln w="9525">
            <a:noFill/>
            <a:miter lim="800000"/>
            <a:headEnd/>
            <a:tailEnd/>
          </a:ln>
        </p:spPr>
      </p:pic>
      <p:sp>
        <p:nvSpPr>
          <p:cNvPr id="27" name="Rectangle 26"/>
          <p:cNvSpPr/>
          <p:nvPr/>
        </p:nvSpPr>
        <p:spPr>
          <a:xfrm>
            <a:off x="5698767" y="609600"/>
            <a:ext cx="2302233" cy="584775"/>
          </a:xfrm>
          <a:prstGeom prst="rect">
            <a:avLst/>
          </a:prstGeom>
        </p:spPr>
        <p:txBody>
          <a:bodyPr wrap="none">
            <a:spAutoFit/>
          </a:bodyPr>
          <a:lstStyle/>
          <a:p>
            <a:r>
              <a:rPr lang="ar-SA" sz="2000" baseline="-25000" dirty="0" smtClean="0">
                <a:cs typeface="2  Titr" pitchFamily="2" charset="-78"/>
              </a:rPr>
              <a:t>سکو های صابون زنی</a:t>
            </a:r>
            <a:r>
              <a:rPr lang="fa-IR" sz="2000" baseline="-25000" dirty="0" smtClean="0">
                <a:cs typeface="2  Titr" pitchFamily="2" charset="-78"/>
              </a:rPr>
              <a:t> در گرم خانه </a:t>
            </a:r>
            <a:r>
              <a:rPr lang="ar-SA" sz="3200" baseline="-25000" dirty="0" smtClean="0"/>
              <a:t> </a:t>
            </a:r>
            <a:endParaRPr lang="en-US" sz="3200" dirty="0"/>
          </a:p>
        </p:txBody>
      </p:sp>
      <p:sp>
        <p:nvSpPr>
          <p:cNvPr id="28" name="Frame 27"/>
          <p:cNvSpPr/>
          <p:nvPr/>
        </p:nvSpPr>
        <p:spPr>
          <a:xfrm>
            <a:off x="762000" y="31242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Rectangle 15"/>
          <p:cNvSpPr/>
          <p:nvPr/>
        </p:nvSpPr>
        <p:spPr>
          <a:xfrm>
            <a:off x="1905000" y="4648200"/>
            <a:ext cx="6553201" cy="954107"/>
          </a:xfrm>
          <a:prstGeom prst="rect">
            <a:avLst/>
          </a:prstGeom>
        </p:spPr>
        <p:txBody>
          <a:bodyPr wrap="square">
            <a:spAutoFit/>
          </a:bodyPr>
          <a:lstStyle/>
          <a:p>
            <a:pPr algn="r"/>
            <a:r>
              <a:rPr lang="fa-IR" sz="2400" baseline="-25000" dirty="0" smtClean="0">
                <a:cs typeface="B Lotus" pitchFamily="2" charset="-78"/>
              </a:rPr>
              <a:t>این سکوها به ارتفاع نیم متر از سطح زمین بوده و محل نشستن برای شستو شوی بدن و محل صابون زدن میباشد وبر روی دایره ای از مصالحی متفاوت از جنس</a:t>
            </a:r>
          </a:p>
          <a:p>
            <a:pPr algn="r"/>
            <a:r>
              <a:rPr lang="fa-IR" sz="2400" baseline="-25000" dirty="0" smtClean="0">
                <a:cs typeface="B Lotus" pitchFamily="2" charset="-78"/>
              </a:rPr>
              <a:t>سنگ های قرمز و زرد</a:t>
            </a:r>
            <a:r>
              <a:rPr lang="fa-IR" sz="2400" dirty="0" smtClean="0">
                <a:cs typeface="B Lotus" pitchFamily="2" charset="-78"/>
              </a:rPr>
              <a:t> .   </a:t>
            </a:r>
            <a:endParaRPr lang="en-US" sz="2400" dirty="0">
              <a:cs typeface="B Lotus" pitchFamily="2" charset="-78"/>
            </a:endParaRPr>
          </a:p>
        </p:txBody>
      </p:sp>
      <p:cxnSp>
        <p:nvCxnSpPr>
          <p:cNvPr id="19" name="Elbow Connector 18"/>
          <p:cNvCxnSpPr/>
          <p:nvPr/>
        </p:nvCxnSpPr>
        <p:spPr>
          <a:xfrm>
            <a:off x="2590800" y="4572000"/>
            <a:ext cx="1371600" cy="1219200"/>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24" name="Rectangle 23"/>
          <p:cNvSpPr/>
          <p:nvPr/>
        </p:nvSpPr>
        <p:spPr>
          <a:xfrm>
            <a:off x="4038600" y="5558135"/>
            <a:ext cx="2278188" cy="461665"/>
          </a:xfrm>
          <a:prstGeom prst="rect">
            <a:avLst/>
          </a:prstGeom>
        </p:spPr>
        <p:txBody>
          <a:bodyPr wrap="none">
            <a:spAutoFit/>
          </a:bodyPr>
          <a:lstStyle/>
          <a:p>
            <a:r>
              <a:rPr lang="fa-IR" sz="2400" baseline="-25000" dirty="0" smtClean="0">
                <a:cs typeface="2  Titr" pitchFamily="2" charset="-78"/>
              </a:rPr>
              <a:t>محل درست کردن کف صابون</a:t>
            </a:r>
            <a:endParaRPr lang="fa-IR" sz="2400" dirty="0">
              <a:cs typeface="2  Titr" pitchFamily="2"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8" name="Frame 27"/>
          <p:cNvSpPr/>
          <p:nvPr/>
        </p:nvSpPr>
        <p:spPr>
          <a:xfrm>
            <a:off x="762000" y="31242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 Placeholder 3"/>
          <p:cNvSpPr txBox="1">
            <a:spLocks/>
          </p:cNvSpPr>
          <p:nvPr/>
        </p:nvSpPr>
        <p:spPr>
          <a:xfrm>
            <a:off x="2438400" y="762000"/>
            <a:ext cx="5867399" cy="392112"/>
          </a:xfrm>
          <a:prstGeom prst="rect">
            <a:avLst/>
          </a:prstGeom>
        </p:spPr>
        <p:txBody>
          <a:bodyPr>
            <a:noAutofit/>
          </a:bodyPr>
          <a:lstStyle/>
          <a:p>
            <a:pPr marL="342900" marR="0" lvl="0" indent="-342900" algn="just" defTabSz="914400" rtl="1" eaLnBrk="1" fontAlgn="auto" latinLnBrk="0" hangingPunct="1">
              <a:lnSpc>
                <a:spcPct val="100000"/>
              </a:lnSpc>
              <a:spcBef>
                <a:spcPct val="20000"/>
              </a:spcBef>
              <a:spcAft>
                <a:spcPts val="0"/>
              </a:spcAft>
              <a:buClrTx/>
              <a:buSzTx/>
              <a:buFont typeface="Arial" pitchFamily="34" charset="0"/>
              <a:buChar char="•"/>
              <a:tabLst/>
              <a:defRPr/>
            </a:pPr>
            <a:r>
              <a:rPr kumimoji="0" lang="fa-IR" sz="2000" b="0" i="0" u="none" strike="noStrike" kern="1200" cap="none" spc="0" normalizeH="0" baseline="0" noProof="0" dirty="0" smtClean="0">
                <a:ln>
                  <a:noFill/>
                </a:ln>
                <a:solidFill>
                  <a:schemeClr val="tx1"/>
                </a:solidFill>
                <a:effectLst/>
                <a:uLnTx/>
                <a:uFillTx/>
                <a:cs typeface="B Lotus" pitchFamily="2" charset="-78"/>
              </a:rPr>
              <a:t>کاشی های سفیدی که در گرمخانه دیده میشد برای بهداشتی بودن حما م از طرف اداره بهداشت توصیه شده است.</a:t>
            </a:r>
            <a:endParaRPr kumimoji="0" lang="en-US" sz="2000" b="0" i="0" u="none" strike="noStrike" kern="1200" cap="none" spc="0" normalizeH="0" baseline="0" noProof="0" dirty="0">
              <a:ln>
                <a:noFill/>
              </a:ln>
              <a:solidFill>
                <a:schemeClr val="tx1"/>
              </a:solidFill>
              <a:effectLst/>
              <a:uLnTx/>
              <a:uFillTx/>
              <a:cs typeface="B Lotus" pitchFamily="2" charset="-78"/>
            </a:endParaRPr>
          </a:p>
        </p:txBody>
      </p:sp>
      <p:pic>
        <p:nvPicPr>
          <p:cNvPr id="24" name="Content Placeholder 6" descr="E:\ostsd behkam\bahkam\IMG_0376.JPG"/>
          <p:cNvPicPr>
            <a:picLocks/>
          </p:cNvPicPr>
          <p:nvPr/>
        </p:nvPicPr>
        <p:blipFill>
          <a:blip r:embed="rId4" cstate="print"/>
          <a:srcRect/>
          <a:stretch>
            <a:fillRect/>
          </a:stretch>
        </p:blipFill>
        <p:spPr bwMode="auto">
          <a:xfrm>
            <a:off x="3048000" y="1752600"/>
            <a:ext cx="1676399" cy="1828800"/>
          </a:xfrm>
          <a:prstGeom prst="rect">
            <a:avLst/>
          </a:prstGeom>
          <a:noFill/>
          <a:ln w="9525">
            <a:noFill/>
            <a:miter lim="800000"/>
            <a:headEnd/>
            <a:tailEnd/>
          </a:ln>
        </p:spPr>
      </p:pic>
      <p:pic>
        <p:nvPicPr>
          <p:cNvPr id="30" name="Picture 29" descr="E:\ostsd behkam\bahkam\IMG_0379.JPG"/>
          <p:cNvPicPr/>
          <p:nvPr/>
        </p:nvPicPr>
        <p:blipFill>
          <a:blip r:embed="rId5" cstate="print"/>
          <a:srcRect/>
          <a:stretch>
            <a:fillRect/>
          </a:stretch>
        </p:blipFill>
        <p:spPr bwMode="auto">
          <a:xfrm>
            <a:off x="2590800" y="3657600"/>
            <a:ext cx="2895600" cy="2438400"/>
          </a:xfrm>
          <a:prstGeom prst="rect">
            <a:avLst/>
          </a:prstGeom>
          <a:noFill/>
          <a:ln w="9525">
            <a:noFill/>
            <a:miter lim="800000"/>
            <a:headEnd/>
            <a:tailEnd/>
          </a:ln>
        </p:spPr>
      </p:pic>
      <p:pic>
        <p:nvPicPr>
          <p:cNvPr id="33" name="Picture 32" descr="E:\ostsd behkam\bahkam\IMG_0393.JPG"/>
          <p:cNvPicPr/>
          <p:nvPr/>
        </p:nvPicPr>
        <p:blipFill>
          <a:blip r:embed="rId6" cstate="print"/>
          <a:srcRect/>
          <a:stretch>
            <a:fillRect/>
          </a:stretch>
        </p:blipFill>
        <p:spPr bwMode="auto">
          <a:xfrm>
            <a:off x="5638800" y="1905000"/>
            <a:ext cx="2438400" cy="2409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9" name="Picture 5" descr="J:\bahkam\IMG_0466.JPG"/>
          <p:cNvPicPr>
            <a:picLocks noChangeAspect="1" noChangeArrowheads="1"/>
          </p:cNvPicPr>
          <p:nvPr/>
        </p:nvPicPr>
        <p:blipFill>
          <a:blip r:embed="rId2" cstate="print">
            <a:lum bright="30000" contrast="-20000"/>
          </a:blip>
          <a:srcRect/>
          <a:stretch>
            <a:fillRect/>
          </a:stretch>
        </p:blipFill>
        <p:spPr bwMode="auto">
          <a:xfrm>
            <a:off x="2255950" y="990600"/>
            <a:ext cx="6049850" cy="4648200"/>
          </a:xfrm>
          <a:prstGeom prst="rect">
            <a:avLst/>
          </a:prstGeom>
          <a:noFill/>
          <a:effectLst>
            <a:softEdge rad="635000"/>
          </a:effectLst>
        </p:spPr>
      </p:pic>
      <p:sp>
        <p:nvSpPr>
          <p:cNvPr id="11" name="Rectangle 10"/>
          <p:cNvSpPr/>
          <p:nvPr/>
        </p:nvSpPr>
        <p:spPr>
          <a:xfrm>
            <a:off x="2667000" y="2590800"/>
            <a:ext cx="3886200" cy="707886"/>
          </a:xfrm>
          <a:prstGeom prst="rect">
            <a:avLst/>
          </a:prstGeom>
        </p:spPr>
        <p:txBody>
          <a:bodyPr wrap="square">
            <a:spAutoFit/>
          </a:bodyPr>
          <a:lstStyle/>
          <a:p>
            <a:pPr algn="r" rtl="1"/>
            <a:r>
              <a:rPr lang="fa-IR" sz="6000" baseline="-25000" dirty="0" smtClean="0">
                <a:cs typeface="2  Titr" pitchFamily="2" charset="-78"/>
              </a:rPr>
              <a:t>شناخت مصالح</a:t>
            </a:r>
          </a:p>
        </p:txBody>
      </p:sp>
      <p:pic>
        <p:nvPicPr>
          <p:cNvPr id="12"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447800"/>
            <a:ext cx="1981200" cy="748923"/>
          </a:xfrm>
          <a:prstGeom prst="rect">
            <a:avLst/>
          </a:prstGeom>
        </p:spPr>
        <p:txBody>
          <a:bodyPr wrap="square">
            <a:spAutoFit/>
          </a:bodyPr>
          <a:lstStyle/>
          <a:p>
            <a:pPr algn="ctr" rtl="1"/>
            <a:endParaRPr lang="fa-IR" sz="1400" baseline="-25000" dirty="0" smtClean="0"/>
          </a:p>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1" name="Rectangle 20"/>
          <p:cNvSpPr/>
          <p:nvPr/>
        </p:nvSpPr>
        <p:spPr>
          <a:xfrm>
            <a:off x="381000" y="4648200"/>
            <a:ext cx="1447800" cy="420628"/>
          </a:xfrm>
          <a:prstGeom prst="rect">
            <a:avLst/>
          </a:prstGeom>
        </p:spPr>
        <p:txBody>
          <a:bodyPr wrap="square">
            <a:spAutoFit/>
          </a:bodyPr>
          <a:lstStyle/>
          <a:p>
            <a:pPr algn="ctr" rtl="1"/>
            <a:r>
              <a:rPr lang="fa-IR" sz="1400" baseline="-25000" dirty="0" smtClean="0"/>
              <a:t>استاد:</a:t>
            </a:r>
          </a:p>
          <a:p>
            <a:pPr algn="ctr" rtl="1"/>
            <a:r>
              <a:rPr lang="fa-IR" baseline="-25000" dirty="0" smtClean="0"/>
              <a:t>جناب آقای </a:t>
            </a:r>
            <a:r>
              <a:rPr lang="fa-IR" baseline="-25000" dirty="0" smtClean="0"/>
              <a:t>مهندس غفاری</a:t>
            </a:r>
            <a:endParaRPr lang="fa-IR" baseline="-25000" dirty="0" smtClean="0"/>
          </a:p>
        </p:txBody>
      </p:sp>
      <p:sp>
        <p:nvSpPr>
          <p:cNvPr id="23" name="Rectangle 22"/>
          <p:cNvSpPr/>
          <p:nvPr/>
        </p:nvSpPr>
        <p:spPr>
          <a:xfrm>
            <a:off x="685800" y="1991380"/>
            <a:ext cx="914400" cy="707886"/>
          </a:xfrm>
          <a:prstGeom prst="rect">
            <a:avLst/>
          </a:prstGeom>
        </p:spPr>
        <p:txBody>
          <a:bodyPr wrap="square">
            <a:spAutoFit/>
          </a:bodyPr>
          <a:lstStyle/>
          <a:p>
            <a:pPr algn="ctr" rtl="1"/>
            <a:endParaRPr lang="fa-IR" baseline="-25000" dirty="0" smtClean="0"/>
          </a:p>
          <a:p>
            <a:pPr algn="ctr" rtl="1"/>
            <a:r>
              <a:rPr lang="fa-IR" baseline="-25000" dirty="0" smtClean="0"/>
              <a:t>عنوان پروژه:</a:t>
            </a:r>
          </a:p>
          <a:p>
            <a:pPr algn="ctr" rtl="1"/>
            <a:r>
              <a:rPr lang="fa-IR" sz="2400" baseline="-25000" dirty="0" smtClean="0"/>
              <a:t>حمام خان</a:t>
            </a:r>
          </a:p>
        </p:txBody>
      </p:sp>
      <p:pic>
        <p:nvPicPr>
          <p:cNvPr id="19"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46433" name="Rectangle 1"/>
          <p:cNvSpPr>
            <a:spLocks noChangeArrowheads="1"/>
          </p:cNvSpPr>
          <p:nvPr/>
        </p:nvSpPr>
        <p:spPr bwMode="auto">
          <a:xfrm>
            <a:off x="2209800" y="753070"/>
            <a:ext cx="6096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همچنین هنگام نزدیک شدن به میت ولمس آن بایدغسل می نمودندونیزکودکان</a:t>
            </a:r>
            <a:r>
              <a:rPr kumimoji="0" lang="en-US" b="0" i="0" u="none" strike="noStrike" cap="none" normalizeH="0" dirty="0" smtClean="0">
                <a:ln>
                  <a:noFill/>
                </a:ln>
                <a:solidFill>
                  <a:schemeClr val="tx1"/>
                </a:solidFill>
                <a:effectLst/>
                <a:latin typeface="Calibri" pitchFamily="34" charset="0"/>
                <a:ea typeface="Calibri" pitchFamily="34" charset="0"/>
                <a:cs typeface="B Lotus" pitchFamily="2" charset="-78"/>
              </a:rPr>
              <a:t> </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راقبل ازجشنها ی کشتی غسل می دادندوآنگاه سدره می پوشانند.درکارنامه اردشیربابکان نیزبه موضوع شستشوی تن وروان اشاره شده که فردوسی آن راچنین بیان می کند:</a:t>
            </a:r>
            <a:endParaRPr kumimoji="0" lang="fa-IR" b="0" i="0" u="none" strike="noStrike" cap="none" normalizeH="0" baseline="0" dirty="0" smtClean="0">
              <a:ln>
                <a:noFill/>
              </a:ln>
              <a:solidFill>
                <a:schemeClr val="tx1"/>
              </a:solidFill>
              <a:effectLst/>
              <a:latin typeface="Arial" pitchFamily="34" charset="0"/>
              <a:cs typeface="B Lotus" pitchFamily="2" charset="-78"/>
            </a:endParaRPr>
          </a:p>
        </p:txBody>
      </p:sp>
      <p:sp>
        <p:nvSpPr>
          <p:cNvPr id="146434" name="Rectangle 2"/>
          <p:cNvSpPr>
            <a:spLocks noChangeArrowheads="1"/>
          </p:cNvSpPr>
          <p:nvPr/>
        </p:nvSpPr>
        <p:spPr bwMode="auto">
          <a:xfrm>
            <a:off x="2438400" y="1828800"/>
            <a:ext cx="5715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rtl="1" fontAlgn="base">
              <a:spcBef>
                <a:spcPct val="0"/>
              </a:spcBef>
              <a:spcAft>
                <a:spcPct val="0"/>
              </a:spcAft>
            </a:pPr>
            <a:r>
              <a:rPr kumimoji="0" lang="fa-IR"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r>
              <a:rPr lang="fa-IR" dirty="0" smtClean="0">
                <a:latin typeface="Calibri" pitchFamily="34" charset="0"/>
                <a:ea typeface="Calibri" pitchFamily="34" charset="0"/>
                <a:cs typeface="B Lotus" pitchFamily="2" charset="-78"/>
              </a:rPr>
              <a:t>(بدو گفت بابک به گرمابه شو            همی باش تا خلعت آرندنو)</a:t>
            </a:r>
          </a:p>
        </p:txBody>
      </p:sp>
      <p:sp>
        <p:nvSpPr>
          <p:cNvPr id="146435" name="Rectangle 3"/>
          <p:cNvSpPr>
            <a:spLocks noChangeArrowheads="1"/>
          </p:cNvSpPr>
          <p:nvPr/>
        </p:nvSpPr>
        <p:spPr bwMode="auto">
          <a:xfrm>
            <a:off x="2286000" y="2438400"/>
            <a:ext cx="6096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lang="fa-IR" dirty="0" smtClean="0">
                <a:latin typeface="Calibri" pitchFamily="34" charset="0"/>
                <a:ea typeface="Calibri" pitchFamily="34" charset="0"/>
                <a:cs typeface="B Lotus" pitchFamily="2" charset="-78"/>
              </a:rPr>
              <a:t>کاوشهای باستانشناسی درتخت جمشیدموید آن است که درزمان هخامنشیان ازنوعی گرمابه استفاده می شد که این گرمابه ازدوبخش داخلی وخارجی تشکیل شده وتوسط پله ای ازهمدیگر متمایزمی شود.درکاخ آشورنیزآثارگرمابه کشف گردیده که مویدوجود گرمابه خصوصی دردوره اشکانیان است .</a:t>
            </a:r>
          </a:p>
        </p:txBody>
      </p:sp>
      <p:sp>
        <p:nvSpPr>
          <p:cNvPr id="146436" name="Rectangle 4"/>
          <p:cNvSpPr>
            <a:spLocks noChangeArrowheads="1"/>
          </p:cNvSpPr>
          <p:nvPr/>
        </p:nvSpPr>
        <p:spPr bwMode="auto">
          <a:xfrm>
            <a:off x="2286000" y="3733800"/>
            <a:ext cx="6096000"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rtl="1" fontAlgn="base">
              <a:spcBef>
                <a:spcPct val="0"/>
              </a:spcBef>
              <a:spcAft>
                <a:spcPct val="0"/>
              </a:spcAft>
            </a:pPr>
            <a:r>
              <a:rPr lang="fa-IR" dirty="0" smtClean="0">
                <a:latin typeface="Calibri" pitchFamily="34" charset="0"/>
                <a:ea typeface="Calibri" pitchFamily="34" charset="0"/>
                <a:cs typeface="B Lotus" pitchFamily="2" charset="-78"/>
              </a:rPr>
              <a:t>اما به طورکلی ازحمام های عمومی قبل از اسلام اثری به جای نمانده است.وطبری می نویسد که ایرانیان پیش ازاسلام حمام نداشته اندکه به توجه به صحبتهای ذکر شده این امرنادرست می باشد.شایدیکی ازدلایل عدم وجودبقایای معماری حمام ازدوران پیشین وجودآب وآتش ورطوبت که باعث فرسوده شدن موادومصالح بنایی بوده وهمچنین احتمالا به دلیل جدال های مذهبی وایدئواوژیکی بین مهرپرستان وزرتشتیان این بناها تخریب شده اند.</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5" name="Frame 24"/>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Frame 17"/>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27" name="Rectangle 26"/>
          <p:cNvSpPr/>
          <p:nvPr/>
        </p:nvSpPr>
        <p:spPr>
          <a:xfrm>
            <a:off x="5791200" y="685800"/>
            <a:ext cx="2492990" cy="400110"/>
          </a:xfrm>
          <a:prstGeom prst="rect">
            <a:avLst/>
          </a:prstGeom>
        </p:spPr>
        <p:txBody>
          <a:bodyPr wrap="none">
            <a:spAutoFit/>
          </a:bodyPr>
          <a:lstStyle/>
          <a:p>
            <a:r>
              <a:rPr lang="fa-IR" sz="2000" b="1" dirty="0" smtClean="0"/>
              <a:t>مصالح به کار رفته در حمام</a:t>
            </a:r>
            <a:endParaRPr lang="en-US" sz="2000" b="1" dirty="0"/>
          </a:p>
        </p:txBody>
      </p:sp>
      <p:sp>
        <p:nvSpPr>
          <p:cNvPr id="24" name="Content Placeholder 6"/>
          <p:cNvSpPr txBox="1">
            <a:spLocks/>
          </p:cNvSpPr>
          <p:nvPr/>
        </p:nvSpPr>
        <p:spPr>
          <a:xfrm>
            <a:off x="2438400" y="1447800"/>
            <a:ext cx="5867400" cy="1447800"/>
          </a:xfrm>
          <a:prstGeom prst="rect">
            <a:avLst/>
          </a:prstGeom>
        </p:spPr>
        <p:txBody>
          <a:bodyPr>
            <a:noAutofit/>
          </a:bodyPr>
          <a:lstStyle/>
          <a:p>
            <a:pPr marR="0" lvl="0" indent="-342900" algn="r" fontAlgn="auto">
              <a:lnSpc>
                <a:spcPct val="100000"/>
              </a:lnSpc>
              <a:spcBef>
                <a:spcPct val="20000"/>
              </a:spcBef>
              <a:spcAft>
                <a:spcPts val="0"/>
              </a:spcAft>
              <a:buClrTx/>
              <a:buSzTx/>
              <a:tabLst/>
              <a:defRPr/>
            </a:pPr>
            <a:r>
              <a:rPr lang="fa-IR" dirty="0" smtClean="0">
                <a:cs typeface="B Lotus" pitchFamily="2" charset="-78"/>
              </a:rPr>
              <a:t>دیوار حمام با عایق رطوبتی مخصوص پوشیده شده است،و با ماسه اهک و ساروج پوشانده شده است.</a:t>
            </a:r>
            <a:endParaRPr lang="en-US" dirty="0">
              <a:cs typeface="B Lotus" pitchFamily="2" charset="-78"/>
            </a:endParaRPr>
          </a:p>
        </p:txBody>
      </p:sp>
      <p:sp>
        <p:nvSpPr>
          <p:cNvPr id="26" name="Rectangle 25"/>
          <p:cNvSpPr/>
          <p:nvPr/>
        </p:nvSpPr>
        <p:spPr>
          <a:xfrm>
            <a:off x="5029200" y="2438400"/>
            <a:ext cx="3352800" cy="646331"/>
          </a:xfrm>
          <a:prstGeom prst="rect">
            <a:avLst/>
          </a:prstGeom>
        </p:spPr>
        <p:txBody>
          <a:bodyPr wrap="square">
            <a:spAutoFit/>
          </a:bodyPr>
          <a:lstStyle/>
          <a:p>
            <a:pPr indent="-342900" algn="r">
              <a:spcBef>
                <a:spcPct val="20000"/>
              </a:spcBef>
              <a:buFont typeface="Arial" pitchFamily="34" charset="0"/>
              <a:defRPr/>
            </a:pPr>
            <a:r>
              <a:rPr lang="fa-IR" b="1" dirty="0" smtClean="0">
                <a:cs typeface="B Lotus" pitchFamily="2" charset="-78"/>
              </a:rPr>
              <a:t>نقاشی سفید کاری شاهنشین ها هم در نتیجه سفید کاری از بین رفته است. </a:t>
            </a:r>
            <a:endParaRPr lang="en-US" b="1" dirty="0">
              <a:cs typeface="B Lotus" pitchFamily="2" charset="-78"/>
            </a:endParaRPr>
          </a:p>
        </p:txBody>
      </p:sp>
      <p:sp>
        <p:nvSpPr>
          <p:cNvPr id="28" name="Rectangle 27"/>
          <p:cNvSpPr/>
          <p:nvPr/>
        </p:nvSpPr>
        <p:spPr>
          <a:xfrm>
            <a:off x="4868641" y="1143000"/>
            <a:ext cx="3204723" cy="369332"/>
          </a:xfrm>
          <a:prstGeom prst="rect">
            <a:avLst/>
          </a:prstGeom>
        </p:spPr>
        <p:txBody>
          <a:bodyPr wrap="none">
            <a:spAutoFit/>
          </a:bodyPr>
          <a:lstStyle/>
          <a:p>
            <a:r>
              <a:rPr lang="fa-IR" dirty="0" smtClean="0">
                <a:cs typeface="B Lotus" pitchFamily="2" charset="-78"/>
              </a:rPr>
              <a:t>مصالح اصلی بنا </a:t>
            </a:r>
            <a:r>
              <a:rPr lang="fa-IR" dirty="0" smtClean="0">
                <a:solidFill>
                  <a:srgbClr val="FF0000"/>
                </a:solidFill>
                <a:cs typeface="B Lotus" pitchFamily="2" charset="-78"/>
              </a:rPr>
              <a:t>آجر</a:t>
            </a:r>
            <a:r>
              <a:rPr lang="fa-IR" dirty="0" smtClean="0">
                <a:cs typeface="B Lotus" pitchFamily="2" charset="-78"/>
              </a:rPr>
              <a:t> ،</a:t>
            </a:r>
            <a:r>
              <a:rPr lang="fa-IR" dirty="0" smtClean="0">
                <a:solidFill>
                  <a:srgbClr val="FF0000"/>
                </a:solidFill>
                <a:cs typeface="B Lotus" pitchFamily="2" charset="-78"/>
              </a:rPr>
              <a:t>گچ سرندی و ساروج</a:t>
            </a:r>
            <a:endParaRPr lang="en-US" dirty="0">
              <a:solidFill>
                <a:srgbClr val="FF0000"/>
              </a:solidFill>
              <a:cs typeface="B Lotus" pitchFamily="2" charset="-78"/>
            </a:endParaRPr>
          </a:p>
        </p:txBody>
      </p:sp>
      <p:pic>
        <p:nvPicPr>
          <p:cNvPr id="29" name="Picture 3" descr="E:\ostsd behkam\bahkam\IMG_0455.JPG"/>
          <p:cNvPicPr>
            <a:picLocks noChangeAspect="1" noChangeArrowheads="1"/>
          </p:cNvPicPr>
          <p:nvPr/>
        </p:nvPicPr>
        <p:blipFill>
          <a:blip r:embed="rId3" cstate="print"/>
          <a:stretch>
            <a:fillRect/>
          </a:stretch>
        </p:blipFill>
        <p:spPr bwMode="auto">
          <a:xfrm>
            <a:off x="2438400" y="2362200"/>
            <a:ext cx="2569488" cy="3429000"/>
          </a:xfrm>
          <a:prstGeom prst="rect">
            <a:avLst/>
          </a:prstGeom>
          <a:noFill/>
        </p:spPr>
      </p:pic>
      <p:cxnSp>
        <p:nvCxnSpPr>
          <p:cNvPr id="33" name="Shape 32"/>
          <p:cNvCxnSpPr/>
          <p:nvPr/>
        </p:nvCxnSpPr>
        <p:spPr>
          <a:xfrm rot="5400000">
            <a:off x="5352366" y="2837765"/>
            <a:ext cx="953869" cy="1447800"/>
          </a:xfrm>
          <a:prstGeom prst="bentConnector2">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5" name="Frame 24"/>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 name="Picture 3" descr="E:\ostsd behkam\bahkam\IMG_0316.JPG"/>
          <p:cNvPicPr>
            <a:picLocks noChangeAspect="1" noChangeArrowheads="1"/>
          </p:cNvPicPr>
          <p:nvPr/>
        </p:nvPicPr>
        <p:blipFill>
          <a:blip r:embed="rId3" cstate="print"/>
          <a:stretch>
            <a:fillRect/>
          </a:stretch>
        </p:blipFill>
        <p:spPr bwMode="auto">
          <a:xfrm>
            <a:off x="2438400" y="2362200"/>
            <a:ext cx="2286000" cy="3048000"/>
          </a:xfrm>
          <a:prstGeom prst="rect">
            <a:avLst/>
          </a:prstGeom>
          <a:noFill/>
        </p:spPr>
      </p:pic>
      <p:sp>
        <p:nvSpPr>
          <p:cNvPr id="18" name="Frame 17"/>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19" name="Text Placeholder 12"/>
          <p:cNvSpPr txBox="1">
            <a:spLocks/>
          </p:cNvSpPr>
          <p:nvPr/>
        </p:nvSpPr>
        <p:spPr>
          <a:xfrm>
            <a:off x="2286000" y="5410200"/>
            <a:ext cx="2514600" cy="639762"/>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a-IR" b="1" i="0" u="none" strike="noStrike" kern="1200" cap="none" spc="0" normalizeH="0" baseline="0" noProof="0" dirty="0" smtClean="0">
                <a:ln>
                  <a:noFill/>
                </a:ln>
                <a:effectLst/>
                <a:uLnTx/>
                <a:uFillTx/>
                <a:cs typeface="B Lotus" pitchFamily="2" charset="-78"/>
              </a:rPr>
              <a:t>ملات این آبنما ساروج است،و مقاومت بالایی دارد </a:t>
            </a:r>
            <a:r>
              <a:rPr kumimoji="0" lang="fa-IR" b="0" i="0" u="none" strike="noStrike" kern="1200" cap="none" spc="0" normalizeH="0" baseline="0" noProof="0" dirty="0" smtClean="0">
                <a:ln>
                  <a:noFill/>
                </a:ln>
                <a:effectLst/>
                <a:uLnTx/>
                <a:uFillTx/>
                <a:latin typeface="+mn-lt"/>
                <a:ea typeface="+mn-ea"/>
                <a:cs typeface="+mn-cs"/>
              </a:rPr>
              <a:t>                                                   </a:t>
            </a:r>
            <a:endParaRPr kumimoji="0" lang="en-US" b="0" i="0" u="none" strike="noStrike" kern="1200" cap="none" spc="0" normalizeH="0" baseline="0" noProof="0" dirty="0">
              <a:ln>
                <a:noFill/>
              </a:ln>
              <a:effectLst/>
              <a:uLnTx/>
              <a:uFillTx/>
              <a:latin typeface="+mn-lt"/>
              <a:ea typeface="+mn-ea"/>
              <a:cs typeface="+mn-cs"/>
            </a:endParaRPr>
          </a:p>
        </p:txBody>
      </p:sp>
      <p:sp>
        <p:nvSpPr>
          <p:cNvPr id="27" name="Rectangle 26"/>
          <p:cNvSpPr/>
          <p:nvPr/>
        </p:nvSpPr>
        <p:spPr>
          <a:xfrm>
            <a:off x="5270021" y="685800"/>
            <a:ext cx="2807179" cy="369332"/>
          </a:xfrm>
          <a:prstGeom prst="rect">
            <a:avLst/>
          </a:prstGeom>
        </p:spPr>
        <p:txBody>
          <a:bodyPr wrap="none">
            <a:spAutoFit/>
          </a:bodyPr>
          <a:lstStyle/>
          <a:p>
            <a:r>
              <a:rPr lang="fa-IR" dirty="0" smtClean="0"/>
              <a:t>آ</a:t>
            </a:r>
            <a:r>
              <a:rPr lang="fa-IR" dirty="0" smtClean="0">
                <a:cs typeface="2  Titr" pitchFamily="2" charset="-78"/>
              </a:rPr>
              <a:t>ب نما ومصالح به کار رفته در آن</a:t>
            </a:r>
            <a:endParaRPr lang="en-US" dirty="0">
              <a:cs typeface="2  Titr" pitchFamily="2" charset="-78"/>
            </a:endParaRPr>
          </a:p>
        </p:txBody>
      </p:sp>
      <p:pic>
        <p:nvPicPr>
          <p:cNvPr id="31" name="Picture 3"/>
          <p:cNvPicPr>
            <a:picLocks noChangeAspect="1" noChangeArrowheads="1"/>
          </p:cNvPicPr>
          <p:nvPr/>
        </p:nvPicPr>
        <p:blipFill>
          <a:blip r:embed="rId2"/>
          <a:srcRect l="46826" t="56948" r="35715" b="24193"/>
          <a:stretch>
            <a:fillRect/>
          </a:stretch>
        </p:blipFill>
        <p:spPr bwMode="auto">
          <a:xfrm>
            <a:off x="2743200" y="838200"/>
            <a:ext cx="1676400" cy="1447800"/>
          </a:xfrm>
          <a:prstGeom prst="rect">
            <a:avLst/>
          </a:prstGeom>
          <a:noFill/>
          <a:ln w="9525">
            <a:noFill/>
            <a:miter lim="800000"/>
            <a:headEnd/>
            <a:tailEnd/>
          </a:ln>
          <a:effectLst>
            <a:softEdge rad="31750"/>
          </a:effectLst>
        </p:spPr>
      </p:pic>
      <p:sp>
        <p:nvSpPr>
          <p:cNvPr id="32" name="Donut 31"/>
          <p:cNvSpPr/>
          <p:nvPr/>
        </p:nvSpPr>
        <p:spPr>
          <a:xfrm>
            <a:off x="2819400" y="838200"/>
            <a:ext cx="533400" cy="533400"/>
          </a:xfrm>
          <a:prstGeom prst="donut">
            <a:avLst>
              <a:gd name="adj" fmla="val 909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5" name="Elbow Connector 34"/>
          <p:cNvCxnSpPr/>
          <p:nvPr/>
        </p:nvCxnSpPr>
        <p:spPr>
          <a:xfrm rot="5400000">
            <a:off x="2133600" y="1600200"/>
            <a:ext cx="1066800" cy="30480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36" name="Donut 35"/>
          <p:cNvSpPr/>
          <p:nvPr/>
        </p:nvSpPr>
        <p:spPr>
          <a:xfrm>
            <a:off x="3276600" y="1295400"/>
            <a:ext cx="609600" cy="533400"/>
          </a:xfrm>
          <a:prstGeom prst="donut">
            <a:avLst>
              <a:gd name="adj" fmla="val 681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8" name="Elbow Connector 37"/>
          <p:cNvCxnSpPr/>
          <p:nvPr/>
        </p:nvCxnSpPr>
        <p:spPr>
          <a:xfrm>
            <a:off x="3962400" y="1600200"/>
            <a:ext cx="1447800" cy="60960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pic>
        <p:nvPicPr>
          <p:cNvPr id="39" name="Picture 2" descr="G:\bahkam\IMG_0337.JPG"/>
          <p:cNvPicPr>
            <a:picLocks noChangeAspect="1" noChangeArrowheads="1"/>
          </p:cNvPicPr>
          <p:nvPr/>
        </p:nvPicPr>
        <p:blipFill>
          <a:blip r:embed="rId4" cstate="print"/>
          <a:srcRect/>
          <a:stretch>
            <a:fillRect/>
          </a:stretch>
        </p:blipFill>
        <p:spPr bwMode="auto">
          <a:xfrm>
            <a:off x="5486400" y="1219200"/>
            <a:ext cx="2708672" cy="3611562"/>
          </a:xfrm>
          <a:prstGeom prst="rect">
            <a:avLst/>
          </a:prstGeom>
          <a:noFill/>
        </p:spPr>
      </p:pic>
      <p:sp>
        <p:nvSpPr>
          <p:cNvPr id="40" name="Rectangle 39"/>
          <p:cNvSpPr/>
          <p:nvPr/>
        </p:nvSpPr>
        <p:spPr>
          <a:xfrm>
            <a:off x="5410200" y="5020270"/>
            <a:ext cx="2895600" cy="923330"/>
          </a:xfrm>
          <a:prstGeom prst="rect">
            <a:avLst/>
          </a:prstGeom>
        </p:spPr>
        <p:txBody>
          <a:bodyPr wrap="square">
            <a:spAutoFit/>
          </a:bodyPr>
          <a:lstStyle/>
          <a:p>
            <a:pPr algn="ctr"/>
            <a:r>
              <a:rPr lang="ar-SA" dirty="0" smtClean="0">
                <a:cs typeface="B Lotus" pitchFamily="2" charset="-78"/>
              </a:rPr>
              <a:t>امروزه حوض‌ها از سنگ به حوض‌هایی با کاشی آبی‌رنگ تغییر یافته‌ان</a:t>
            </a:r>
            <a:r>
              <a:rPr lang="fa-IR" dirty="0" smtClean="0">
                <a:cs typeface="B Lotus" pitchFamily="2" charset="-78"/>
              </a:rPr>
              <a:t>د</a:t>
            </a:r>
            <a:endParaRPr lang="en-US" dirty="0">
              <a:cs typeface="B Lotus" pitchFamily="2"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5" name="Rectangle 14"/>
          <p:cNvSpPr/>
          <p:nvPr/>
        </p:nvSpPr>
        <p:spPr>
          <a:xfrm>
            <a:off x="2057400" y="1619071"/>
            <a:ext cx="6172200" cy="707886"/>
          </a:xfrm>
          <a:prstGeom prst="rect">
            <a:avLst/>
          </a:prstGeom>
        </p:spPr>
        <p:txBody>
          <a:bodyPr wrap="square">
            <a:spAutoFit/>
          </a:bodyPr>
          <a:lstStyle/>
          <a:p>
            <a:pPr algn="r"/>
            <a:r>
              <a:rPr lang="fa-IR" sz="1600" dirty="0" smtClean="0">
                <a:latin typeface="Calibri" pitchFamily="34" charset="0"/>
                <a:ea typeface="Calibri" pitchFamily="34" charset="0"/>
                <a:cs typeface="B Lotus" pitchFamily="2" charset="-78"/>
              </a:rPr>
              <a:t>بطور کلی کف گرمخانه از سنگهای پلاک پوشیده شده و در قسمتهای مختلف آن جایگاههایی از سنگ برای نشستن مشتریان تعبیه شده</a:t>
            </a:r>
            <a:r>
              <a:rPr lang="fa-IR" sz="2400" baseline="-25000" dirty="0" smtClean="0"/>
              <a:t>.</a:t>
            </a:r>
            <a:endParaRPr lang="en-US" sz="2400" dirty="0"/>
          </a:p>
        </p:txBody>
      </p:sp>
      <p:sp>
        <p:nvSpPr>
          <p:cNvPr id="16" name="Rectangle 15"/>
          <p:cNvSpPr/>
          <p:nvPr/>
        </p:nvSpPr>
        <p:spPr>
          <a:xfrm>
            <a:off x="3657600" y="1219200"/>
            <a:ext cx="4572000" cy="338554"/>
          </a:xfrm>
          <a:prstGeom prst="rect">
            <a:avLst/>
          </a:prstGeom>
        </p:spPr>
        <p:txBody>
          <a:bodyPr>
            <a:spAutoFit/>
          </a:bodyPr>
          <a:lstStyle/>
          <a:p>
            <a:pPr algn="r"/>
            <a:r>
              <a:rPr lang="fa-IR" sz="1600" dirty="0" smtClean="0">
                <a:latin typeface="Calibri" pitchFamily="34" charset="0"/>
                <a:ea typeface="Calibri" pitchFamily="34" charset="0"/>
                <a:cs typeface="B Lotus" pitchFamily="2" charset="-78"/>
              </a:rPr>
              <a:t>سنگ های موجود در کف حمام مربوط به 300 سال پیش است</a:t>
            </a:r>
            <a:endParaRPr lang="en-US" sz="1600" dirty="0">
              <a:cs typeface="B Lotus" pitchFamily="2" charset="-78"/>
            </a:endParaRPr>
          </a:p>
        </p:txBody>
      </p:sp>
      <p:sp>
        <p:nvSpPr>
          <p:cNvPr id="17" name="Rectangle 16"/>
          <p:cNvSpPr/>
          <p:nvPr/>
        </p:nvSpPr>
        <p:spPr>
          <a:xfrm>
            <a:off x="6553200" y="685801"/>
            <a:ext cx="1600200" cy="923330"/>
          </a:xfrm>
          <a:prstGeom prst="rect">
            <a:avLst/>
          </a:prstGeom>
        </p:spPr>
        <p:txBody>
          <a:bodyPr wrap="square">
            <a:spAutoFit/>
          </a:bodyPr>
          <a:lstStyle/>
          <a:p>
            <a:r>
              <a:rPr lang="fa-IR" dirty="0" smtClean="0">
                <a:cs typeface="2  Titr" pitchFamily="2" charset="-78"/>
              </a:rPr>
              <a:t>مصالح کف حمام</a:t>
            </a:r>
            <a:r>
              <a:rPr lang="fa-IR" dirty="0" smtClean="0"/>
              <a:t>                                        </a:t>
            </a:r>
            <a:endParaRPr lang="en-US" dirty="0"/>
          </a:p>
        </p:txBody>
      </p:sp>
      <p:pic>
        <p:nvPicPr>
          <p:cNvPr id="18" name="Picture 2" descr="E:\ostsd behkam\bahkam\IMG_0409.JPG"/>
          <p:cNvPicPr>
            <a:picLocks noChangeAspect="1" noChangeArrowheads="1"/>
          </p:cNvPicPr>
          <p:nvPr/>
        </p:nvPicPr>
        <p:blipFill>
          <a:blip r:embed="rId4" cstate="print">
            <a:lum contrast="40000"/>
          </a:blip>
          <a:stretch>
            <a:fillRect/>
          </a:stretch>
        </p:blipFill>
        <p:spPr bwMode="auto">
          <a:xfrm>
            <a:off x="2286000" y="3962400"/>
            <a:ext cx="2869642" cy="2152231"/>
          </a:xfrm>
          <a:prstGeom prst="rect">
            <a:avLst/>
          </a:prstGeom>
          <a:noFill/>
        </p:spPr>
      </p:pic>
      <p:pic>
        <p:nvPicPr>
          <p:cNvPr id="24" name="Picture 3" descr="E:\ostsd behkam\bahkam\IMG_0455.JPG"/>
          <p:cNvPicPr>
            <a:picLocks noChangeAspect="1" noChangeArrowheads="1"/>
          </p:cNvPicPr>
          <p:nvPr/>
        </p:nvPicPr>
        <p:blipFill>
          <a:blip r:embed="rId5" cstate="print"/>
          <a:srcRect t="62903"/>
          <a:stretch>
            <a:fillRect/>
          </a:stretch>
        </p:blipFill>
        <p:spPr bwMode="auto">
          <a:xfrm>
            <a:off x="5181600" y="2514600"/>
            <a:ext cx="3078421" cy="1524000"/>
          </a:xfrm>
          <a:prstGeom prst="rect">
            <a:avLst/>
          </a:prstGeom>
          <a:noFill/>
        </p:spPr>
      </p:pic>
      <p:sp>
        <p:nvSpPr>
          <p:cNvPr id="25" name="Rectangle 24"/>
          <p:cNvSpPr/>
          <p:nvPr/>
        </p:nvSpPr>
        <p:spPr>
          <a:xfrm>
            <a:off x="5867400" y="4572000"/>
            <a:ext cx="2034531" cy="338554"/>
          </a:xfrm>
          <a:prstGeom prst="rect">
            <a:avLst/>
          </a:prstGeom>
        </p:spPr>
        <p:txBody>
          <a:bodyPr wrap="none">
            <a:spAutoFit/>
          </a:bodyPr>
          <a:lstStyle/>
          <a:p>
            <a:r>
              <a:rPr lang="fa-IR" sz="1600" dirty="0" smtClean="0">
                <a:cs typeface="2  Titr" pitchFamily="2" charset="-78"/>
              </a:rPr>
              <a:t>سنگهای پلاک برای نشستن</a:t>
            </a:r>
            <a:endParaRPr lang="en-US" sz="1600" dirty="0">
              <a:cs typeface="2  Titr" pitchFamily="2" charset="-78"/>
            </a:endParaRPr>
          </a:p>
        </p:txBody>
      </p:sp>
      <p:sp>
        <p:nvSpPr>
          <p:cNvPr id="26" name="Donut 25"/>
          <p:cNvSpPr/>
          <p:nvPr/>
        </p:nvSpPr>
        <p:spPr>
          <a:xfrm>
            <a:off x="5867400" y="2743200"/>
            <a:ext cx="1752600" cy="1752600"/>
          </a:xfrm>
          <a:prstGeom prst="donut">
            <a:avLst>
              <a:gd name="adj" fmla="val 517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9" name="Picture 5" descr="J:\bahkam\IMG_0466.JPG"/>
          <p:cNvPicPr>
            <a:picLocks noChangeAspect="1" noChangeArrowheads="1"/>
          </p:cNvPicPr>
          <p:nvPr/>
        </p:nvPicPr>
        <p:blipFill>
          <a:blip r:embed="rId2" cstate="print">
            <a:lum bright="30000" contrast="-20000"/>
          </a:blip>
          <a:srcRect/>
          <a:stretch>
            <a:fillRect/>
          </a:stretch>
        </p:blipFill>
        <p:spPr bwMode="auto">
          <a:xfrm>
            <a:off x="2255950" y="990600"/>
            <a:ext cx="6049850" cy="4648200"/>
          </a:xfrm>
          <a:prstGeom prst="rect">
            <a:avLst/>
          </a:prstGeom>
          <a:noFill/>
          <a:effectLst>
            <a:softEdge rad="635000"/>
          </a:effectLst>
        </p:spPr>
      </p:pic>
      <p:sp>
        <p:nvSpPr>
          <p:cNvPr id="11" name="Rectangle 10"/>
          <p:cNvSpPr/>
          <p:nvPr/>
        </p:nvSpPr>
        <p:spPr>
          <a:xfrm>
            <a:off x="2438400" y="2590800"/>
            <a:ext cx="3886200" cy="543739"/>
          </a:xfrm>
          <a:prstGeom prst="rect">
            <a:avLst/>
          </a:prstGeom>
        </p:spPr>
        <p:txBody>
          <a:bodyPr wrap="square">
            <a:spAutoFit/>
          </a:bodyPr>
          <a:lstStyle/>
          <a:p>
            <a:pPr algn="r" rtl="1"/>
            <a:r>
              <a:rPr lang="fa-IR" sz="4400" baseline="-25000" dirty="0" smtClean="0">
                <a:cs typeface="2  Titr" pitchFamily="2" charset="-78"/>
              </a:rPr>
              <a:t>تزیینات بنا</a:t>
            </a:r>
          </a:p>
        </p:txBody>
      </p:sp>
      <p:pic>
        <p:nvPicPr>
          <p:cNvPr id="12"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2" name="Rectangle 11"/>
          <p:cNvSpPr/>
          <p:nvPr/>
        </p:nvSpPr>
        <p:spPr>
          <a:xfrm>
            <a:off x="4648200" y="616883"/>
            <a:ext cx="3733800" cy="297517"/>
          </a:xfrm>
          <a:prstGeom prst="rect">
            <a:avLst/>
          </a:prstGeom>
        </p:spPr>
        <p:txBody>
          <a:bodyPr wrap="square">
            <a:spAutoFit/>
          </a:bodyPr>
          <a:lstStyle/>
          <a:p>
            <a:pPr algn="r" rtl="1"/>
            <a:r>
              <a:rPr lang="fa-IR" sz="2000" baseline="-25000" dirty="0" smtClean="0">
                <a:cs typeface="2  Titr" pitchFamily="2" charset="-78"/>
              </a:rPr>
              <a:t>تزیینات ورودی</a:t>
            </a:r>
          </a:p>
        </p:txBody>
      </p:sp>
      <p:pic>
        <p:nvPicPr>
          <p:cNvPr id="26" name="Picture 2" descr="E:\ostsd behkam\bahkam\IMG_0283.JPG"/>
          <p:cNvPicPr>
            <a:picLocks noChangeAspect="1" noChangeArrowheads="1"/>
          </p:cNvPicPr>
          <p:nvPr/>
        </p:nvPicPr>
        <p:blipFill>
          <a:blip r:embed="rId2" cstate="print">
            <a:lum contrast="30000"/>
          </a:blip>
          <a:srcRect l="16364" r="29091" b="39254"/>
          <a:stretch>
            <a:fillRect/>
          </a:stretch>
        </p:blipFill>
        <p:spPr bwMode="auto">
          <a:xfrm>
            <a:off x="6019800" y="1905000"/>
            <a:ext cx="2286000" cy="3657600"/>
          </a:xfrm>
          <a:prstGeom prst="rect">
            <a:avLst/>
          </a:prstGeom>
          <a:ln>
            <a:noFill/>
          </a:ln>
          <a:effectLst>
            <a:outerShdw blurRad="292100" dist="139700" dir="2700000" algn="tl" rotWithShape="0">
              <a:srgbClr val="333333">
                <a:alpha val="65000"/>
              </a:srgbClr>
            </a:outerShdw>
          </a:effectLst>
        </p:spPr>
      </p:pic>
      <p:pic>
        <p:nvPicPr>
          <p:cNvPr id="29"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7" name="Rectangle 16"/>
          <p:cNvSpPr/>
          <p:nvPr/>
        </p:nvSpPr>
        <p:spPr>
          <a:xfrm>
            <a:off x="2438400" y="953869"/>
            <a:ext cx="5867400" cy="646331"/>
          </a:xfrm>
          <a:prstGeom prst="rect">
            <a:avLst/>
          </a:prstGeom>
        </p:spPr>
        <p:txBody>
          <a:bodyPr wrap="square">
            <a:spAutoFit/>
          </a:bodyPr>
          <a:lstStyle/>
          <a:p>
            <a:pPr algn="r"/>
            <a:r>
              <a:rPr lang="ar-SA" dirty="0" smtClean="0"/>
              <a:t> </a:t>
            </a:r>
            <a:r>
              <a:rPr lang="ar-SA" dirty="0" smtClean="0">
                <a:solidFill>
                  <a:schemeClr val="accent1">
                    <a:lumMod val="50000"/>
                  </a:schemeClr>
                </a:solidFill>
                <a:cs typeface="B Lotus" pitchFamily="2" charset="-78"/>
              </a:rPr>
              <a:t>سر در این بنا </a:t>
            </a:r>
            <a:r>
              <a:rPr lang="ar-SA" dirty="0" smtClean="0">
                <a:cs typeface="B Lotus" pitchFamily="2" charset="-78"/>
              </a:rPr>
              <a:t>با كاشی های </a:t>
            </a:r>
            <a:r>
              <a:rPr lang="ar-S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Lotus" pitchFamily="2" charset="-78"/>
              </a:rPr>
              <a:t>فیروزه ای </a:t>
            </a:r>
            <a:r>
              <a:rPr lang="ar-SA" dirty="0" smtClean="0">
                <a:cs typeface="B Lotus" pitchFamily="2" charset="-78"/>
              </a:rPr>
              <a:t>و سقف مقرنس کاری و کاشی کاری دیوارها  وجود گرمابه را در میان حجره های بازار </a:t>
            </a:r>
            <a:r>
              <a:rPr lang="ar-S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cs typeface="B Lotus" pitchFamily="2" charset="-78"/>
              </a:rPr>
              <a:t>نمایان</a:t>
            </a:r>
            <a:r>
              <a:rPr lang="ar-SA" dirty="0" smtClean="0">
                <a:cs typeface="B Lotus" pitchFamily="2" charset="-78"/>
              </a:rPr>
              <a:t> می سازد</a:t>
            </a:r>
            <a:endParaRPr lang="en-US" dirty="0">
              <a:cs typeface="B Lotus" pitchFamily="2" charset="-78"/>
            </a:endParaRPr>
          </a:p>
        </p:txBody>
      </p:sp>
      <p:pic>
        <p:nvPicPr>
          <p:cNvPr id="18" name="Picture 2" descr="C:\Users\samaneh\Desktop\maremar-Model.jpg"/>
          <p:cNvPicPr>
            <a:picLocks noChangeAspect="1" noChangeArrowheads="1"/>
          </p:cNvPicPr>
          <p:nvPr/>
        </p:nvPicPr>
        <p:blipFill>
          <a:blip r:embed="rId4" cstate="print">
            <a:lum bright="-20000" contrast="40000"/>
          </a:blip>
          <a:srcRect t="25926" r="1754"/>
          <a:stretch>
            <a:fillRect/>
          </a:stretch>
        </p:blipFill>
        <p:spPr bwMode="auto">
          <a:xfrm>
            <a:off x="2209800" y="2362200"/>
            <a:ext cx="3733800" cy="2667000"/>
          </a:xfrm>
          <a:prstGeom prst="rect">
            <a:avLst/>
          </a:prstGeom>
          <a:noFill/>
          <a:effectLst>
            <a:softEdge rad="3175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29"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30" name="Content Placeholder 3" descr="E:\ostsd behkam\bahkam\IMG_0510.JPG"/>
          <p:cNvPicPr>
            <a:picLocks/>
          </p:cNvPicPr>
          <p:nvPr/>
        </p:nvPicPr>
        <p:blipFill>
          <a:blip r:embed="rId3" cstate="print"/>
          <a:srcRect l="23944" r="25352" b="38462"/>
          <a:stretch>
            <a:fillRect/>
          </a:stretch>
        </p:blipFill>
        <p:spPr bwMode="auto">
          <a:xfrm>
            <a:off x="2514600" y="1447800"/>
            <a:ext cx="2743200" cy="2590800"/>
          </a:xfrm>
          <a:prstGeom prst="rect">
            <a:avLst/>
          </a:prstGeom>
          <a:noFill/>
          <a:ln w="9525">
            <a:noFill/>
            <a:miter lim="800000"/>
            <a:headEnd/>
            <a:tailEnd/>
          </a:ln>
        </p:spPr>
      </p:pic>
      <p:sp>
        <p:nvSpPr>
          <p:cNvPr id="31" name="Rectangle 30"/>
          <p:cNvSpPr/>
          <p:nvPr/>
        </p:nvSpPr>
        <p:spPr>
          <a:xfrm>
            <a:off x="3810000" y="990600"/>
            <a:ext cx="4572000" cy="646331"/>
          </a:xfrm>
          <a:prstGeom prst="rect">
            <a:avLst/>
          </a:prstGeom>
        </p:spPr>
        <p:txBody>
          <a:bodyPr>
            <a:spAutoFit/>
          </a:bodyPr>
          <a:lstStyle/>
          <a:p>
            <a:pPr algn="r"/>
            <a:r>
              <a:rPr lang="ar-SA" dirty="0" smtClean="0">
                <a:solidFill>
                  <a:schemeClr val="accent1">
                    <a:lumMod val="50000"/>
                  </a:schemeClr>
                </a:solidFill>
                <a:cs typeface="B Lotus" pitchFamily="2" charset="-78"/>
              </a:rPr>
              <a:t>سقف مقرنس‌کاری </a:t>
            </a:r>
            <a:r>
              <a:rPr lang="ar-SA" dirty="0" smtClean="0">
                <a:cs typeface="B Lotus" pitchFamily="2" charset="-78"/>
              </a:rPr>
              <a:t>و کاشی‌کاری دیوارها بر حجره‌های بازار تفوق و امتیاز یافته است.</a:t>
            </a:r>
            <a:endParaRPr lang="en-US" dirty="0">
              <a:cs typeface="B Lotus" pitchFamily="2" charset="-78"/>
            </a:endParaRPr>
          </a:p>
        </p:txBody>
      </p:sp>
      <p:pic>
        <p:nvPicPr>
          <p:cNvPr id="32" name="Picture 2" descr="E:\ostsd behkam\bahkam\IMG_0284.JPG"/>
          <p:cNvPicPr>
            <a:picLocks noChangeAspect="1" noChangeArrowheads="1"/>
          </p:cNvPicPr>
          <p:nvPr/>
        </p:nvPicPr>
        <p:blipFill>
          <a:blip r:embed="rId4" cstate="print">
            <a:lum bright="10000"/>
          </a:blip>
          <a:srcRect/>
          <a:stretch>
            <a:fillRect/>
          </a:stretch>
        </p:blipFill>
        <p:spPr bwMode="auto">
          <a:xfrm>
            <a:off x="2286000" y="4114800"/>
            <a:ext cx="3429000" cy="1981200"/>
          </a:xfrm>
          <a:prstGeom prst="rect">
            <a:avLst/>
          </a:prstGeom>
          <a:noFill/>
        </p:spPr>
      </p:pic>
      <p:pic>
        <p:nvPicPr>
          <p:cNvPr id="33" name="Picture 2" descr="C:\Users\samaneh\Desktop\aqq1-Model.jpg"/>
          <p:cNvPicPr>
            <a:picLocks noChangeAspect="1" noChangeArrowheads="1"/>
          </p:cNvPicPr>
          <p:nvPr/>
        </p:nvPicPr>
        <p:blipFill>
          <a:blip r:embed="rId5" cstate="print">
            <a:grayscl/>
          </a:blip>
          <a:srcRect r="40000"/>
          <a:stretch>
            <a:fillRect/>
          </a:stretch>
        </p:blipFill>
        <p:spPr bwMode="auto">
          <a:xfrm>
            <a:off x="5791200" y="2514600"/>
            <a:ext cx="2514600" cy="2971800"/>
          </a:xfrm>
          <a:prstGeom prst="rect">
            <a:avLst/>
          </a:prstGeom>
          <a:noFill/>
        </p:spPr>
      </p:pic>
      <p:sp>
        <p:nvSpPr>
          <p:cNvPr id="38" name="Rectangle 37"/>
          <p:cNvSpPr/>
          <p:nvPr/>
        </p:nvSpPr>
        <p:spPr>
          <a:xfrm>
            <a:off x="4343400" y="616883"/>
            <a:ext cx="3998915" cy="297517"/>
          </a:xfrm>
          <a:prstGeom prst="rect">
            <a:avLst/>
          </a:prstGeom>
        </p:spPr>
        <p:txBody>
          <a:bodyPr wrap="square">
            <a:spAutoFit/>
          </a:bodyPr>
          <a:lstStyle/>
          <a:p>
            <a:pPr algn="r" rtl="1"/>
            <a:r>
              <a:rPr lang="fa-IR" sz="2000" baseline="-25000" dirty="0" smtClean="0">
                <a:cs typeface="2  Titr" pitchFamily="2" charset="-78"/>
              </a:rPr>
              <a:t>تزیینات سقف هشتی</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29"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38" name="Rectangle 37"/>
          <p:cNvSpPr/>
          <p:nvPr/>
        </p:nvSpPr>
        <p:spPr>
          <a:xfrm>
            <a:off x="6641203" y="693083"/>
            <a:ext cx="1701107" cy="297517"/>
          </a:xfrm>
          <a:prstGeom prst="rect">
            <a:avLst/>
          </a:prstGeom>
        </p:spPr>
        <p:txBody>
          <a:bodyPr wrap="none">
            <a:spAutoFit/>
          </a:bodyPr>
          <a:lstStyle/>
          <a:p>
            <a:pPr algn="r" rtl="1"/>
            <a:r>
              <a:rPr lang="fa-IR" sz="2000" baseline="-25000" dirty="0" smtClean="0">
                <a:cs typeface="2  Titr" pitchFamily="2" charset="-78"/>
              </a:rPr>
              <a:t>تزیینات دیوارهای ورودی</a:t>
            </a:r>
          </a:p>
        </p:txBody>
      </p:sp>
      <p:pic>
        <p:nvPicPr>
          <p:cNvPr id="15" name="Picture 2" descr="E:\ostsd behkam\bahkam\IMG_0294.JPG"/>
          <p:cNvPicPr>
            <a:picLocks noChangeAspect="1" noChangeArrowheads="1"/>
          </p:cNvPicPr>
          <p:nvPr/>
        </p:nvPicPr>
        <p:blipFill>
          <a:blip r:embed="rId3" cstate="print"/>
          <a:srcRect/>
          <a:stretch>
            <a:fillRect/>
          </a:stretch>
        </p:blipFill>
        <p:spPr bwMode="auto">
          <a:xfrm>
            <a:off x="2362200" y="2438400"/>
            <a:ext cx="2514600" cy="3352800"/>
          </a:xfrm>
          <a:prstGeom prst="rect">
            <a:avLst/>
          </a:prstGeom>
          <a:noFill/>
        </p:spPr>
      </p:pic>
      <p:pic>
        <p:nvPicPr>
          <p:cNvPr id="16" name="Picture 3" descr="E:\ostsd behkam\bahkam\IMG_0305.JPG"/>
          <p:cNvPicPr>
            <a:picLocks noChangeAspect="1" noChangeArrowheads="1"/>
          </p:cNvPicPr>
          <p:nvPr/>
        </p:nvPicPr>
        <p:blipFill>
          <a:blip r:embed="rId4" cstate="print"/>
          <a:srcRect/>
          <a:stretch>
            <a:fillRect/>
          </a:stretch>
        </p:blipFill>
        <p:spPr bwMode="auto">
          <a:xfrm>
            <a:off x="5105400" y="1981200"/>
            <a:ext cx="3048000" cy="2286000"/>
          </a:xfrm>
          <a:prstGeom prst="rect">
            <a:avLst/>
          </a:prstGeom>
          <a:noFill/>
        </p:spPr>
      </p:pic>
      <p:sp>
        <p:nvSpPr>
          <p:cNvPr id="17" name="Rectangle 16"/>
          <p:cNvSpPr/>
          <p:nvPr/>
        </p:nvSpPr>
        <p:spPr>
          <a:xfrm>
            <a:off x="5257800" y="1219200"/>
            <a:ext cx="2797561" cy="369332"/>
          </a:xfrm>
          <a:prstGeom prst="rect">
            <a:avLst/>
          </a:prstGeom>
        </p:spPr>
        <p:txBody>
          <a:bodyPr wrap="none">
            <a:spAutoFit/>
          </a:bodyPr>
          <a:lstStyle/>
          <a:p>
            <a:r>
              <a:rPr lang="fa-IR" dirty="0" smtClean="0">
                <a:cs typeface="B Lotus" pitchFamily="2" charset="-78"/>
              </a:rPr>
              <a:t>دیوار حمام از اجروکاشی فیروزه ای  </a:t>
            </a:r>
            <a:endParaRPr lang="en-US" dirty="0">
              <a:cs typeface="B Lotus" pitchFamily="2" charset="-78"/>
            </a:endParaRPr>
          </a:p>
        </p:txBody>
      </p:sp>
      <p:sp>
        <p:nvSpPr>
          <p:cNvPr id="19" name="Frame 18"/>
          <p:cNvSpPr/>
          <p:nvPr/>
        </p:nvSpPr>
        <p:spPr>
          <a:xfrm rot="21136160">
            <a:off x="6705265" y="2357238"/>
            <a:ext cx="454776" cy="4572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ame 23"/>
          <p:cNvSpPr/>
          <p:nvPr/>
        </p:nvSpPr>
        <p:spPr>
          <a:xfrm rot="21252794">
            <a:off x="7034462" y="3344055"/>
            <a:ext cx="685800" cy="3048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Frame 24"/>
          <p:cNvSpPr/>
          <p:nvPr/>
        </p:nvSpPr>
        <p:spPr>
          <a:xfrm>
            <a:off x="1066800" y="4038600"/>
            <a:ext cx="381000"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24" name="Picture 2" descr="E:\ostsd behkam\bahkam\IMG_0289.JPG"/>
          <p:cNvPicPr>
            <a:picLocks noChangeAspect="1" noChangeArrowheads="1"/>
          </p:cNvPicPr>
          <p:nvPr/>
        </p:nvPicPr>
        <p:blipFill>
          <a:blip r:embed="rId3" cstate="print"/>
          <a:srcRect/>
          <a:stretch>
            <a:fillRect/>
          </a:stretch>
        </p:blipFill>
        <p:spPr bwMode="auto">
          <a:xfrm>
            <a:off x="2362200" y="2819400"/>
            <a:ext cx="3124200" cy="3143250"/>
          </a:xfrm>
          <a:prstGeom prst="rect">
            <a:avLst/>
          </a:prstGeom>
          <a:noFill/>
        </p:spPr>
      </p:pic>
      <p:sp>
        <p:nvSpPr>
          <p:cNvPr id="25" name="Rectangle 24"/>
          <p:cNvSpPr/>
          <p:nvPr/>
        </p:nvSpPr>
        <p:spPr>
          <a:xfrm>
            <a:off x="4641723" y="716498"/>
            <a:ext cx="3552639" cy="707886"/>
          </a:xfrm>
          <a:prstGeom prst="rect">
            <a:avLst/>
          </a:prstGeom>
        </p:spPr>
        <p:txBody>
          <a:bodyPr wrap="none">
            <a:spAutoFit/>
          </a:bodyPr>
          <a:lstStyle/>
          <a:p>
            <a:pPr algn="r" rtl="1"/>
            <a:r>
              <a:rPr lang="fa-IR" sz="2000" baseline="-25000" dirty="0" smtClean="0">
                <a:cs typeface="2  Titr" pitchFamily="2" charset="-78"/>
              </a:rPr>
              <a:t>تزیینات ازاره هشتی </a:t>
            </a:r>
          </a:p>
          <a:p>
            <a:pPr algn="r" rtl="1"/>
            <a:endParaRPr lang="fa-IR" sz="2000" baseline="-25000" dirty="0" smtClean="0">
              <a:cs typeface="2  Titr" pitchFamily="2" charset="-78"/>
            </a:endParaRPr>
          </a:p>
          <a:p>
            <a:pPr algn="r" rtl="1"/>
            <a:r>
              <a:rPr lang="fa-IR" sz="2000" baseline="-25000" dirty="0" smtClean="0">
                <a:cs typeface="2  Titr" pitchFamily="2" charset="-78"/>
              </a:rPr>
              <a:t>استفاده از کاشیهای رنگی (لاجوردی - فیروزه ای-سبز)</a:t>
            </a:r>
          </a:p>
        </p:txBody>
      </p:sp>
      <p:pic>
        <p:nvPicPr>
          <p:cNvPr id="26" name="Picture 3" descr="E:\ostsd behkam\bahkam\IMG_0306.JPG"/>
          <p:cNvPicPr>
            <a:picLocks noChangeAspect="1" noChangeArrowheads="1"/>
          </p:cNvPicPr>
          <p:nvPr/>
        </p:nvPicPr>
        <p:blipFill>
          <a:blip r:embed="rId4" cstate="print"/>
          <a:srcRect t="4839"/>
          <a:stretch>
            <a:fillRect/>
          </a:stretch>
        </p:blipFill>
        <p:spPr bwMode="auto">
          <a:xfrm>
            <a:off x="6096000" y="1600200"/>
            <a:ext cx="2266950" cy="4495800"/>
          </a:xfrm>
          <a:prstGeom prst="rect">
            <a:avLst/>
          </a:prstGeom>
          <a:noFill/>
        </p:spPr>
      </p:pic>
      <p:sp>
        <p:nvSpPr>
          <p:cNvPr id="27" name="Frame 26"/>
          <p:cNvSpPr/>
          <p:nvPr/>
        </p:nvSpPr>
        <p:spPr>
          <a:xfrm>
            <a:off x="5867400" y="3962400"/>
            <a:ext cx="990600" cy="21336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Left Arrow 28"/>
          <p:cNvSpPr/>
          <p:nvPr/>
        </p:nvSpPr>
        <p:spPr>
          <a:xfrm>
            <a:off x="4724400" y="5410200"/>
            <a:ext cx="914400"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1619071"/>
            <a:ext cx="3581400" cy="1200329"/>
          </a:xfrm>
          <a:prstGeom prst="rect">
            <a:avLst/>
          </a:prstGeom>
        </p:spPr>
        <p:txBody>
          <a:bodyPr wrap="square">
            <a:spAutoFit/>
          </a:bodyPr>
          <a:lstStyle/>
          <a:p>
            <a:pPr algn="just" rtl="1"/>
            <a:r>
              <a:rPr lang="ar-SA" dirty="0" smtClean="0">
                <a:cs typeface="B Lotus" pitchFamily="2" charset="-78"/>
              </a:rPr>
              <a:t>هنوز کاشی‌های قدیمی دیده می‌شود؛ ولی سکوهای اطراف این فضا از کاشی‌های جدید پوشانده شده که کیفیت فضایی آن را خدشه‌دار کرده است.</a:t>
            </a:r>
            <a:endParaRPr lang="en-US" dirty="0">
              <a:cs typeface="B Lotus" pitchFamily="2" charset="-78"/>
            </a:endParaRPr>
          </a:p>
        </p:txBody>
      </p:sp>
      <p:sp>
        <p:nvSpPr>
          <p:cNvPr id="16" name="Frame 15"/>
          <p:cNvSpPr/>
          <p:nvPr/>
        </p:nvSpPr>
        <p:spPr>
          <a:xfrm>
            <a:off x="1066800" y="4038600"/>
            <a:ext cx="381000" cy="3810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5" name="Rectangle 14"/>
          <p:cNvSpPr/>
          <p:nvPr/>
        </p:nvSpPr>
        <p:spPr>
          <a:xfrm>
            <a:off x="5638800" y="769283"/>
            <a:ext cx="2514600" cy="297517"/>
          </a:xfrm>
          <a:prstGeom prst="rect">
            <a:avLst/>
          </a:prstGeom>
        </p:spPr>
        <p:txBody>
          <a:bodyPr wrap="square">
            <a:spAutoFit/>
          </a:bodyPr>
          <a:lstStyle/>
          <a:p>
            <a:pPr algn="r" rtl="1"/>
            <a:r>
              <a:rPr lang="fa-IR" sz="2000" baseline="-25000" dirty="0" smtClean="0">
                <a:cs typeface="2  Titr" pitchFamily="2" charset="-78"/>
              </a:rPr>
              <a:t>تزیینات سقف سربینه </a:t>
            </a:r>
            <a:endParaRPr lang="en-US" sz="2000" baseline="-25000" dirty="0">
              <a:cs typeface="2  Titr" pitchFamily="2" charset="-78"/>
            </a:endParaRPr>
          </a:p>
        </p:txBody>
      </p:sp>
      <p:sp>
        <p:nvSpPr>
          <p:cNvPr id="17" name="Frame 16"/>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Rectangle 17"/>
          <p:cNvSpPr/>
          <p:nvPr/>
        </p:nvSpPr>
        <p:spPr>
          <a:xfrm>
            <a:off x="6248400" y="1371600"/>
            <a:ext cx="1920719" cy="369332"/>
          </a:xfrm>
          <a:prstGeom prst="rect">
            <a:avLst/>
          </a:prstGeom>
        </p:spPr>
        <p:txBody>
          <a:bodyPr wrap="none">
            <a:spAutoFit/>
          </a:bodyPr>
          <a:lstStyle/>
          <a:p>
            <a:r>
              <a:rPr lang="fa-IR" dirty="0" smtClean="0">
                <a:cs typeface="B Lotus" pitchFamily="2" charset="-78"/>
              </a:rPr>
              <a:t>طاق  از نوع رسمی بندی</a:t>
            </a:r>
            <a:endParaRPr lang="en-US" dirty="0">
              <a:cs typeface="B Lotus" pitchFamily="2" charset="-78"/>
            </a:endParaRPr>
          </a:p>
        </p:txBody>
      </p:sp>
      <p:pic>
        <p:nvPicPr>
          <p:cNvPr id="19" name="Picture 3" descr="E:\ostsd behkam\bahkam\IMG_0340.JPG"/>
          <p:cNvPicPr>
            <a:picLocks noChangeAspect="1" noChangeArrowheads="1"/>
          </p:cNvPicPr>
          <p:nvPr/>
        </p:nvPicPr>
        <p:blipFill>
          <a:blip r:embed="rId3" cstate="print"/>
          <a:stretch>
            <a:fillRect/>
          </a:stretch>
        </p:blipFill>
        <p:spPr bwMode="auto">
          <a:xfrm>
            <a:off x="5334000" y="2332038"/>
            <a:ext cx="2649190" cy="3535362"/>
          </a:xfrm>
          <a:prstGeom prst="rect">
            <a:avLst/>
          </a:prstGeom>
          <a:noFill/>
        </p:spPr>
      </p:pic>
      <p:pic>
        <p:nvPicPr>
          <p:cNvPr id="24" name="Picture 2" descr="C:\Users\samaneh\Desktop\1-Model.jpg"/>
          <p:cNvPicPr>
            <a:picLocks noChangeAspect="1" noChangeArrowheads="1"/>
          </p:cNvPicPr>
          <p:nvPr/>
        </p:nvPicPr>
        <p:blipFill>
          <a:blip r:embed="rId4" cstate="print"/>
          <a:srcRect r="38636"/>
          <a:stretch>
            <a:fillRect/>
          </a:stretch>
        </p:blipFill>
        <p:spPr bwMode="auto">
          <a:xfrm>
            <a:off x="2514600" y="1828800"/>
            <a:ext cx="2362200" cy="41910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33" name="Rectangle 32"/>
          <p:cNvSpPr/>
          <p:nvPr/>
        </p:nvSpPr>
        <p:spPr>
          <a:xfrm>
            <a:off x="2286000" y="981670"/>
            <a:ext cx="6172200" cy="923330"/>
          </a:xfrm>
          <a:prstGeom prst="rect">
            <a:avLst/>
          </a:prstGeom>
        </p:spPr>
        <p:txBody>
          <a:bodyPr wrap="square">
            <a:spAutoFit/>
          </a:bodyPr>
          <a:lstStyle/>
          <a:p>
            <a:pPr algn="r"/>
            <a:r>
              <a:rPr lang="fa-IR" dirty="0" smtClean="0">
                <a:cs typeface="B Lotus" pitchFamily="2" charset="-78"/>
              </a:rPr>
              <a:t>نمای داخلی سقف با استفاده از اجر،به صورت جناغی پوشش یافته است که طرح های گل وبوته و استفاده از جنس کاشی لعابدار فیروزه ای در سقف ان اجرا گردیده و منظره ،بدیع و چشم نوازی ایجاد کرده است که هر بیننده ای را تحت تاثیر قرار میدهد</a:t>
            </a:r>
            <a:endParaRPr lang="en-US" dirty="0">
              <a:cs typeface="B Lotus" pitchFamily="2" charset="-78"/>
            </a:endParaRPr>
          </a:p>
        </p:txBody>
      </p:sp>
      <p:pic>
        <p:nvPicPr>
          <p:cNvPr id="12" name="Picture 3" descr="E:\ostsd behkam\bahkam\IMG_0341.JPG"/>
          <p:cNvPicPr>
            <a:picLocks noChangeAspect="1" noChangeArrowheads="1"/>
          </p:cNvPicPr>
          <p:nvPr/>
        </p:nvPicPr>
        <p:blipFill>
          <a:blip r:embed="rId3" cstate="print"/>
          <a:stretch>
            <a:fillRect/>
          </a:stretch>
        </p:blipFill>
        <p:spPr bwMode="auto">
          <a:xfrm>
            <a:off x="4267200" y="2133600"/>
            <a:ext cx="2237574" cy="3733800"/>
          </a:xfrm>
          <a:prstGeom prst="rect">
            <a:avLst/>
          </a:prstGeom>
          <a:noFill/>
        </p:spPr>
      </p:pic>
      <p:pic>
        <p:nvPicPr>
          <p:cNvPr id="13" name="Picture 3" descr="E:\ostsd behkam\bahkam\IMG_0343.JPG"/>
          <p:cNvPicPr>
            <a:picLocks noChangeAspect="1" noChangeArrowheads="1"/>
          </p:cNvPicPr>
          <p:nvPr/>
        </p:nvPicPr>
        <p:blipFill>
          <a:blip r:embed="rId4" cstate="print">
            <a:lum contrast="40000"/>
          </a:blip>
          <a:srcRect/>
          <a:stretch>
            <a:fillRect/>
          </a:stretch>
        </p:blipFill>
        <p:spPr bwMode="auto">
          <a:xfrm>
            <a:off x="2286000" y="2209800"/>
            <a:ext cx="1771650" cy="2362200"/>
          </a:xfrm>
          <a:prstGeom prst="rect">
            <a:avLst/>
          </a:prstGeom>
          <a:noFill/>
        </p:spPr>
      </p:pic>
      <p:sp>
        <p:nvSpPr>
          <p:cNvPr id="15" name="Rectangle 14"/>
          <p:cNvSpPr/>
          <p:nvPr/>
        </p:nvSpPr>
        <p:spPr>
          <a:xfrm>
            <a:off x="6858000" y="304800"/>
            <a:ext cx="2514600" cy="646331"/>
          </a:xfrm>
          <a:prstGeom prst="rect">
            <a:avLst/>
          </a:prstGeom>
        </p:spPr>
        <p:txBody>
          <a:bodyPr wrap="square">
            <a:spAutoFit/>
          </a:bodyPr>
          <a:lstStyle/>
          <a:p>
            <a:r>
              <a:rPr lang="fa-IR" sz="2000" baseline="-25000" dirty="0" smtClean="0">
                <a:cs typeface="2  Titr" pitchFamily="2" charset="-78"/>
              </a:rPr>
              <a:t>تزیینات سقف سربینه</a:t>
            </a:r>
            <a:r>
              <a:rPr lang="fa-IR" sz="3600" dirty="0" smtClean="0"/>
              <a:t> </a:t>
            </a:r>
            <a:endParaRPr lang="en-US" sz="3600" dirty="0"/>
          </a:p>
        </p:txBody>
      </p:sp>
      <p:pic>
        <p:nvPicPr>
          <p:cNvPr id="16" name="Picture 2" descr="C:\Users\samaneh\Desktop\1-Model.jpg"/>
          <p:cNvPicPr>
            <a:picLocks noChangeAspect="1" noChangeArrowheads="1"/>
          </p:cNvPicPr>
          <p:nvPr/>
        </p:nvPicPr>
        <p:blipFill>
          <a:blip r:embed="rId5" cstate="print"/>
          <a:srcRect r="58333"/>
          <a:stretch>
            <a:fillRect/>
          </a:stretch>
        </p:blipFill>
        <p:spPr bwMode="auto">
          <a:xfrm>
            <a:off x="6477001" y="2133600"/>
            <a:ext cx="1795096" cy="3733800"/>
          </a:xfrm>
          <a:prstGeom prst="rect">
            <a:avLst/>
          </a:prstGeom>
          <a:noFill/>
        </p:spPr>
      </p:pic>
      <p:sp>
        <p:nvSpPr>
          <p:cNvPr id="17" name="Frame 16"/>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2" name="Rectangle 11"/>
          <p:cNvSpPr/>
          <p:nvPr/>
        </p:nvSpPr>
        <p:spPr>
          <a:xfrm>
            <a:off x="7457010" y="762000"/>
            <a:ext cx="784189" cy="523220"/>
          </a:xfrm>
          <a:prstGeom prst="rect">
            <a:avLst/>
          </a:prstGeom>
        </p:spPr>
        <p:txBody>
          <a:bodyPr wrap="none">
            <a:spAutoFit/>
          </a:bodyPr>
          <a:lstStyle/>
          <a:p>
            <a:pPr algn="r" rtl="1"/>
            <a:r>
              <a:rPr lang="fa-IR" sz="2800" baseline="-25000" dirty="0" smtClean="0">
                <a:cs typeface="2  Titr" pitchFamily="2" charset="-78"/>
              </a:rPr>
              <a:t>فهرست</a:t>
            </a:r>
            <a:endParaRPr lang="en-US" sz="2800" dirty="0" smtClean="0">
              <a:cs typeface="2  Titr" pitchFamily="2" charset="-78"/>
            </a:endParaRPr>
          </a:p>
        </p:txBody>
      </p:sp>
      <p:sp>
        <p:nvSpPr>
          <p:cNvPr id="13" name="Rectangle 12"/>
          <p:cNvSpPr/>
          <p:nvPr/>
        </p:nvSpPr>
        <p:spPr>
          <a:xfrm>
            <a:off x="3352800" y="1524000"/>
            <a:ext cx="4924443" cy="1200329"/>
          </a:xfrm>
          <a:prstGeom prst="rect">
            <a:avLst/>
          </a:prstGeom>
        </p:spPr>
        <p:txBody>
          <a:bodyPr wrap="square">
            <a:spAutoFit/>
          </a:bodyPr>
          <a:lstStyle/>
          <a:p>
            <a:pPr algn="r" rtl="1"/>
            <a:r>
              <a:rPr lang="fa-IR" sz="3600" b="1" baseline="-25000" dirty="0" smtClean="0">
                <a:cs typeface="B Lotus" pitchFamily="2" charset="-78"/>
              </a:rPr>
              <a:t>فصل اول:شناخت جغرافیایی</a:t>
            </a:r>
          </a:p>
          <a:p>
            <a:pPr algn="r" rtl="1"/>
            <a:r>
              <a:rPr lang="fa-IR" sz="2400" baseline="-25000" dirty="0" smtClean="0">
                <a:cs typeface="B Lotus" pitchFamily="2" charset="-78"/>
              </a:rPr>
              <a:t>موقعیت ارتباطی</a:t>
            </a:r>
          </a:p>
          <a:p>
            <a:pPr algn="r" rtl="1"/>
            <a:r>
              <a:rPr lang="fa-IR" sz="2400" baseline="-25000" dirty="0" smtClean="0">
                <a:cs typeface="B Lotus" pitchFamily="2" charset="-78"/>
              </a:rPr>
              <a:t>شرایط آب و هوایی کاشان</a:t>
            </a:r>
          </a:p>
          <a:p>
            <a:pPr algn="r" rtl="1"/>
            <a:r>
              <a:rPr lang="fa-IR" sz="2400" baseline="-25000" dirty="0" smtClean="0">
                <a:cs typeface="B Lotus" pitchFamily="2" charset="-78"/>
              </a:rPr>
              <a:t>زمین شناسی کاشان</a:t>
            </a:r>
          </a:p>
        </p:txBody>
      </p:sp>
      <p:sp>
        <p:nvSpPr>
          <p:cNvPr id="14" name="Rectangle 13"/>
          <p:cNvSpPr/>
          <p:nvPr/>
        </p:nvSpPr>
        <p:spPr>
          <a:xfrm>
            <a:off x="4191000" y="2667000"/>
            <a:ext cx="4130009" cy="2287806"/>
          </a:xfrm>
          <a:prstGeom prst="rect">
            <a:avLst/>
          </a:prstGeom>
        </p:spPr>
        <p:txBody>
          <a:bodyPr wrap="square">
            <a:spAutoFit/>
          </a:bodyPr>
          <a:lstStyle/>
          <a:p>
            <a:pPr algn="r" rtl="1"/>
            <a:r>
              <a:rPr lang="fa-IR" sz="2800" baseline="-25000" dirty="0" smtClean="0">
                <a:cs typeface="2  Titr" pitchFamily="2" charset="-78"/>
              </a:rPr>
              <a:t>فصل دوم:شناخت تاریخی</a:t>
            </a:r>
            <a:endParaRPr lang="en-US" sz="2800" baseline="-25000" dirty="0" smtClean="0">
              <a:cs typeface="2  Titr" pitchFamily="2" charset="-78"/>
            </a:endParaRPr>
          </a:p>
          <a:p>
            <a:pPr algn="r" rtl="1"/>
            <a:endParaRPr lang="fa-IR" sz="3200" baseline="-25000" dirty="0" smtClean="0">
              <a:cs typeface="2  Titr" pitchFamily="2" charset="-78"/>
            </a:endParaRPr>
          </a:p>
          <a:p>
            <a:pPr algn="r" rtl="1"/>
            <a:r>
              <a:rPr lang="fa-IR" sz="2400" baseline="-25000" dirty="0" smtClean="0">
                <a:cs typeface="B Lotus" pitchFamily="2" charset="-78"/>
              </a:rPr>
              <a:t>معرفی شهرستان کاشان</a:t>
            </a:r>
          </a:p>
          <a:p>
            <a:pPr algn="r" rtl="1"/>
            <a:r>
              <a:rPr lang="fa-IR" sz="2400" baseline="-25000" dirty="0" smtClean="0">
                <a:cs typeface="B Lotus" pitchFamily="2" charset="-78"/>
              </a:rPr>
              <a:t>وجه تسمیه کاشان</a:t>
            </a:r>
          </a:p>
          <a:p>
            <a:pPr algn="r" rtl="1"/>
            <a:r>
              <a:rPr lang="fa-IR" sz="2400" baseline="-25000" dirty="0" smtClean="0">
                <a:cs typeface="B Lotus" pitchFamily="2" charset="-78"/>
              </a:rPr>
              <a:t>مذهب و زبان</a:t>
            </a:r>
          </a:p>
          <a:p>
            <a:pPr algn="r" rtl="1"/>
            <a:r>
              <a:rPr lang="fa-IR" sz="2400" baseline="-25000" dirty="0" smtClean="0">
                <a:cs typeface="B Lotus" pitchFamily="2" charset="-78"/>
              </a:rPr>
              <a:t>تاریخچه حمام </a:t>
            </a:r>
          </a:p>
          <a:p>
            <a:pPr algn="r" rtl="1"/>
            <a:endParaRPr lang="en-US" sz="3600" dirty="0" smtClean="0"/>
          </a:p>
        </p:txBody>
      </p:sp>
      <p:sp>
        <p:nvSpPr>
          <p:cNvPr id="20" name="Rectangle 19"/>
          <p:cNvSpPr/>
          <p:nvPr/>
        </p:nvSpPr>
        <p:spPr>
          <a:xfrm>
            <a:off x="152400" y="1447800"/>
            <a:ext cx="1981200" cy="748923"/>
          </a:xfrm>
          <a:prstGeom prst="rect">
            <a:avLst/>
          </a:prstGeom>
        </p:spPr>
        <p:txBody>
          <a:bodyPr wrap="square">
            <a:spAutoFit/>
          </a:bodyPr>
          <a:lstStyle/>
          <a:p>
            <a:pPr algn="ctr" rtl="1"/>
            <a:endParaRPr lang="fa-IR" sz="1400" baseline="-25000" dirty="0" smtClean="0"/>
          </a:p>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1" name="Rectangle 20"/>
          <p:cNvSpPr/>
          <p:nvPr/>
        </p:nvSpPr>
        <p:spPr>
          <a:xfrm>
            <a:off x="381000" y="4648200"/>
            <a:ext cx="1447800" cy="789960"/>
          </a:xfrm>
          <a:prstGeom prst="rect">
            <a:avLst/>
          </a:prstGeom>
        </p:spPr>
        <p:txBody>
          <a:bodyPr wrap="square">
            <a:spAutoFit/>
          </a:bodyPr>
          <a:lstStyle/>
          <a:p>
            <a:pPr algn="ctr" rtl="1"/>
            <a:r>
              <a:rPr lang="fa-IR" sz="1400" baseline="-25000" dirty="0" smtClean="0"/>
              <a:t>استاد:</a:t>
            </a:r>
          </a:p>
          <a:p>
            <a:pPr algn="ctr" rtl="1"/>
            <a:r>
              <a:rPr lang="fa-IR" baseline="-25000" dirty="0" smtClean="0"/>
              <a:t>جناب آقای </a:t>
            </a:r>
            <a:r>
              <a:rPr lang="fa-IR" baseline="-25000" dirty="0" smtClean="0"/>
              <a:t>مهندس</a:t>
            </a:r>
            <a:r>
              <a:rPr lang="fa-IR" dirty="0" smtClean="0"/>
              <a:t> غفاری</a:t>
            </a:r>
            <a:endParaRPr lang="fa-IR" baseline="-25000" dirty="0" smtClean="0"/>
          </a:p>
        </p:txBody>
      </p:sp>
      <p:sp>
        <p:nvSpPr>
          <p:cNvPr id="23" name="Rectangle 22"/>
          <p:cNvSpPr/>
          <p:nvPr/>
        </p:nvSpPr>
        <p:spPr>
          <a:xfrm>
            <a:off x="685800" y="1991380"/>
            <a:ext cx="914400" cy="707886"/>
          </a:xfrm>
          <a:prstGeom prst="rect">
            <a:avLst/>
          </a:prstGeom>
        </p:spPr>
        <p:txBody>
          <a:bodyPr wrap="square">
            <a:spAutoFit/>
          </a:bodyPr>
          <a:lstStyle/>
          <a:p>
            <a:pPr algn="ctr" rtl="1"/>
            <a:endParaRPr lang="fa-IR" baseline="-25000" dirty="0" smtClean="0"/>
          </a:p>
          <a:p>
            <a:pPr algn="ctr" rtl="1"/>
            <a:r>
              <a:rPr lang="fa-IR" baseline="-25000" dirty="0" smtClean="0"/>
              <a:t>عنوان پروژه:</a:t>
            </a:r>
          </a:p>
          <a:p>
            <a:pPr algn="ctr" rtl="1"/>
            <a:r>
              <a:rPr lang="fa-IR" sz="2400" baseline="-25000" dirty="0" smtClean="0"/>
              <a:t>حمام خان</a:t>
            </a:r>
          </a:p>
        </p:txBody>
      </p:sp>
      <p:sp>
        <p:nvSpPr>
          <p:cNvPr id="18" name="Rectangle 17"/>
          <p:cNvSpPr/>
          <p:nvPr/>
        </p:nvSpPr>
        <p:spPr>
          <a:xfrm>
            <a:off x="2514600" y="4473635"/>
            <a:ext cx="5794277" cy="1241365"/>
          </a:xfrm>
          <a:prstGeom prst="rect">
            <a:avLst/>
          </a:prstGeom>
        </p:spPr>
        <p:txBody>
          <a:bodyPr wrap="square">
            <a:spAutoFit/>
          </a:bodyPr>
          <a:lstStyle/>
          <a:p>
            <a:pPr algn="r" rtl="1"/>
            <a:r>
              <a:rPr lang="fa-IR" sz="2800" baseline="-25000" dirty="0" smtClean="0">
                <a:cs typeface="2  Titr" pitchFamily="2" charset="-78"/>
              </a:rPr>
              <a:t>فصل سوم:موقعیت قرارگیری بنا</a:t>
            </a:r>
            <a:endParaRPr lang="en-US" sz="2800" baseline="-25000" dirty="0" smtClean="0">
              <a:cs typeface="2  Titr" pitchFamily="2" charset="-78"/>
            </a:endParaRPr>
          </a:p>
          <a:p>
            <a:pPr algn="r" rtl="1"/>
            <a:endParaRPr lang="fa-IR" sz="3200" baseline="-25000" dirty="0" smtClean="0">
              <a:cs typeface="2  Titr" pitchFamily="2" charset="-78"/>
            </a:endParaRPr>
          </a:p>
          <a:p>
            <a:pPr algn="r" rtl="1"/>
            <a:r>
              <a:rPr lang="fa-IR" sz="2400" baseline="-25000" dirty="0" smtClean="0">
                <a:cs typeface="B Lotus" pitchFamily="2" charset="-78"/>
              </a:rPr>
              <a:t>نقشه موقعیت کلی بنا</a:t>
            </a:r>
          </a:p>
          <a:p>
            <a:pPr algn="r" rtl="1"/>
            <a:r>
              <a:rPr lang="fa-IR" sz="2400" baseline="-25000" dirty="0" smtClean="0">
                <a:cs typeface="B Lotus" pitchFamily="2" charset="-78"/>
              </a:rPr>
              <a:t>کاربری فضاهای پیرامون بنا </a:t>
            </a:r>
          </a:p>
        </p:txBody>
      </p:sp>
      <p:sp>
        <p:nvSpPr>
          <p:cNvPr id="28" name="Oval 27"/>
          <p:cNvSpPr/>
          <p:nvPr/>
        </p:nvSpPr>
        <p:spPr>
          <a:xfrm>
            <a:off x="8229600" y="16764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9" name="Oval 28"/>
          <p:cNvSpPr/>
          <p:nvPr/>
        </p:nvSpPr>
        <p:spPr>
          <a:xfrm>
            <a:off x="8229600" y="28194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30" name="Oval 29"/>
          <p:cNvSpPr/>
          <p:nvPr/>
        </p:nvSpPr>
        <p:spPr>
          <a:xfrm>
            <a:off x="8229600" y="42672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3"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9" name="Rectangle 18"/>
          <p:cNvSpPr/>
          <p:nvPr/>
        </p:nvSpPr>
        <p:spPr>
          <a:xfrm>
            <a:off x="2133600" y="5478959"/>
            <a:ext cx="346570" cy="646331"/>
          </a:xfrm>
          <a:prstGeom prst="rect">
            <a:avLst/>
          </a:prstGeom>
        </p:spPr>
        <p:txBody>
          <a:bodyPr wrap="none">
            <a:spAutoFit/>
          </a:bodyPr>
          <a:lstStyle/>
          <a:p>
            <a:r>
              <a:rPr lang="fa-IR" sz="3600" baseline="-25000" dirty="0" smtClean="0"/>
              <a:t>1</a:t>
            </a:r>
            <a:endParaRPr lang="fa-IR" sz="3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5" name="Rectangle 14"/>
          <p:cNvSpPr/>
          <p:nvPr/>
        </p:nvSpPr>
        <p:spPr>
          <a:xfrm>
            <a:off x="6934200" y="685800"/>
            <a:ext cx="2514600" cy="297517"/>
          </a:xfrm>
          <a:prstGeom prst="rect">
            <a:avLst/>
          </a:prstGeom>
        </p:spPr>
        <p:txBody>
          <a:bodyPr wrap="square">
            <a:spAutoFit/>
          </a:bodyPr>
          <a:lstStyle/>
          <a:p>
            <a:r>
              <a:rPr lang="fa-IR" sz="2000" baseline="-25000" dirty="0" smtClean="0">
                <a:cs typeface="2  Titr" pitchFamily="2" charset="-78"/>
              </a:rPr>
              <a:t>تزیینات ازاره سربینه</a:t>
            </a:r>
            <a:endParaRPr lang="en-US" sz="2000" baseline="-25000" dirty="0">
              <a:cs typeface="2  Titr" pitchFamily="2" charset="-78"/>
            </a:endParaRPr>
          </a:p>
        </p:txBody>
      </p:sp>
      <p:sp>
        <p:nvSpPr>
          <p:cNvPr id="17" name="Rectangle 16"/>
          <p:cNvSpPr/>
          <p:nvPr/>
        </p:nvSpPr>
        <p:spPr>
          <a:xfrm>
            <a:off x="2286000" y="1114961"/>
            <a:ext cx="6172200" cy="1292662"/>
          </a:xfrm>
          <a:prstGeom prst="rect">
            <a:avLst/>
          </a:prstGeom>
        </p:spPr>
        <p:txBody>
          <a:bodyPr wrap="square">
            <a:spAutoFit/>
          </a:bodyPr>
          <a:lstStyle/>
          <a:p>
            <a:pPr algn="ctr"/>
            <a:r>
              <a:rPr lang="fa-IR" dirty="0" smtClean="0">
                <a:cs typeface="B Lotus" pitchFamily="2" charset="-78"/>
              </a:rPr>
              <a:t>ازاره های دور تا دور فضای رختکن از کاشیهای هفت رنگ به ابعاد 20*20 سانتیمتر و تا ارتفاع یکمتر ساخته شده است که تعداد قابل توجهی از کاشیها مستقلا بصورت یک تابلو نقاشی به شیوه کلی ترسیم شده اند.</a:t>
            </a:r>
            <a:r>
              <a:rPr lang="en-US" sz="2400" dirty="0" smtClean="0"/>
              <a:t/>
            </a:r>
            <a:br>
              <a:rPr lang="en-US" sz="2400" dirty="0" smtClean="0"/>
            </a:br>
            <a:endParaRPr lang="en-US" sz="2400" dirty="0"/>
          </a:p>
        </p:txBody>
      </p:sp>
      <p:pic>
        <p:nvPicPr>
          <p:cNvPr id="18" name="Picture 2" descr="E:\ostsd behkam\bahkam\IMG_0308.JPG"/>
          <p:cNvPicPr>
            <a:picLocks noChangeAspect="1" noChangeArrowheads="1"/>
          </p:cNvPicPr>
          <p:nvPr/>
        </p:nvPicPr>
        <p:blipFill>
          <a:blip r:embed="rId3" cstate="print">
            <a:lum contrast="20000"/>
          </a:blip>
          <a:stretch>
            <a:fillRect/>
          </a:stretch>
        </p:blipFill>
        <p:spPr bwMode="auto">
          <a:xfrm>
            <a:off x="2438400" y="2514600"/>
            <a:ext cx="2264266" cy="2590800"/>
          </a:xfrm>
          <a:prstGeom prst="rect">
            <a:avLst/>
          </a:prstGeom>
          <a:noFill/>
        </p:spPr>
      </p:pic>
      <p:pic>
        <p:nvPicPr>
          <p:cNvPr id="19" name="Picture 2" descr="C:\Users\samaneh\Desktop\2-Model.jpg"/>
          <p:cNvPicPr>
            <a:picLocks noChangeAspect="1" noChangeArrowheads="1"/>
          </p:cNvPicPr>
          <p:nvPr/>
        </p:nvPicPr>
        <p:blipFill>
          <a:blip r:embed="rId4" cstate="print"/>
          <a:srcRect r="16927"/>
          <a:stretch>
            <a:fillRect/>
          </a:stretch>
        </p:blipFill>
        <p:spPr bwMode="auto">
          <a:xfrm rot="10800000">
            <a:off x="4953732" y="2209800"/>
            <a:ext cx="3199668" cy="3276600"/>
          </a:xfrm>
          <a:prstGeom prst="rect">
            <a:avLst/>
          </a:prstGeom>
          <a:noFill/>
        </p:spPr>
      </p:pic>
      <p:sp>
        <p:nvSpPr>
          <p:cNvPr id="25" name="Frame 24"/>
          <p:cNvSpPr/>
          <p:nvPr/>
        </p:nvSpPr>
        <p:spPr>
          <a:xfrm>
            <a:off x="990600" y="3733800"/>
            <a:ext cx="533400" cy="5334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9" name="Picture 5" descr="J:\bahkam\IMG_0466.JPG"/>
          <p:cNvPicPr>
            <a:picLocks noChangeAspect="1" noChangeArrowheads="1"/>
          </p:cNvPicPr>
          <p:nvPr/>
        </p:nvPicPr>
        <p:blipFill>
          <a:blip r:embed="rId2" cstate="print">
            <a:lum bright="30000" contrast="-20000"/>
          </a:blip>
          <a:srcRect/>
          <a:stretch>
            <a:fillRect/>
          </a:stretch>
        </p:blipFill>
        <p:spPr bwMode="auto">
          <a:xfrm>
            <a:off x="2255950" y="990600"/>
            <a:ext cx="6049850" cy="4648200"/>
          </a:xfrm>
          <a:prstGeom prst="rect">
            <a:avLst/>
          </a:prstGeom>
          <a:noFill/>
          <a:effectLst>
            <a:softEdge rad="635000"/>
          </a:effectLst>
        </p:spPr>
      </p:pic>
      <p:sp>
        <p:nvSpPr>
          <p:cNvPr id="11" name="Rectangle 10"/>
          <p:cNvSpPr/>
          <p:nvPr/>
        </p:nvSpPr>
        <p:spPr>
          <a:xfrm>
            <a:off x="4572000" y="2514600"/>
            <a:ext cx="3124200" cy="1538883"/>
          </a:xfrm>
          <a:prstGeom prst="rect">
            <a:avLst/>
          </a:prstGeom>
        </p:spPr>
        <p:txBody>
          <a:bodyPr wrap="square">
            <a:spAutoFit/>
          </a:bodyPr>
          <a:lstStyle/>
          <a:p>
            <a:pPr algn="just">
              <a:lnSpc>
                <a:spcPct val="200000"/>
              </a:lnSpc>
            </a:pPr>
            <a:r>
              <a:rPr lang="fa-IR" sz="3200" baseline="-25000" dirty="0" smtClean="0">
                <a:cs typeface="2  Titr" pitchFamily="2" charset="-78"/>
              </a:rPr>
              <a:t>فصل پنجم</a:t>
            </a:r>
          </a:p>
          <a:p>
            <a:pPr algn="just">
              <a:lnSpc>
                <a:spcPct val="200000"/>
              </a:lnSpc>
            </a:pPr>
            <a:r>
              <a:rPr lang="fa-IR" sz="3600" baseline="-25000" dirty="0" smtClean="0">
                <a:cs typeface="2  Titr" pitchFamily="2" charset="-78"/>
              </a:rPr>
              <a:t>                       </a:t>
            </a:r>
            <a:r>
              <a:rPr lang="fa-IR" sz="4400" baseline="-25000" dirty="0" smtClean="0">
                <a:cs typeface="2  Titr" pitchFamily="2" charset="-78"/>
              </a:rPr>
              <a:t>نیارش بنا</a:t>
            </a:r>
          </a:p>
        </p:txBody>
      </p:sp>
      <p:pic>
        <p:nvPicPr>
          <p:cNvPr id="12"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5" name="Rectangle 14"/>
          <p:cNvSpPr/>
          <p:nvPr/>
        </p:nvSpPr>
        <p:spPr>
          <a:xfrm>
            <a:off x="3200400" y="474583"/>
            <a:ext cx="5257800" cy="1231106"/>
          </a:xfrm>
          <a:prstGeom prst="rect">
            <a:avLst/>
          </a:prstGeom>
        </p:spPr>
        <p:txBody>
          <a:bodyPr wrap="square">
            <a:spAutoFit/>
          </a:bodyPr>
          <a:lstStyle/>
          <a:p>
            <a:pPr algn="r"/>
            <a:r>
              <a:rPr lang="fa-IR" dirty="0" smtClean="0"/>
              <a:t> </a:t>
            </a:r>
            <a:r>
              <a:rPr lang="en-US" sz="2800" dirty="0" smtClean="0"/>
              <a:t/>
            </a:r>
            <a:br>
              <a:rPr lang="en-US" sz="2800" dirty="0" smtClean="0"/>
            </a:br>
            <a:r>
              <a:rPr lang="fa-IR" sz="2000" dirty="0" smtClean="0">
                <a:cs typeface="2  Titr" pitchFamily="2" charset="-78"/>
              </a:rPr>
              <a:t>خصوصیت مهم در حمام خان ، /ضد زلزله </a:t>
            </a:r>
            <a:r>
              <a:rPr lang="en-US" dirty="0" smtClean="0"/>
              <a:t/>
            </a:r>
            <a:br>
              <a:rPr lang="en-US" dirty="0" smtClean="0"/>
            </a:br>
            <a:r>
              <a:rPr lang="en-US" baseline="-25000" dirty="0" smtClean="0"/>
              <a:t> </a:t>
            </a:r>
            <a:r>
              <a:rPr lang="en-US" dirty="0" smtClean="0"/>
              <a:t/>
            </a:r>
            <a:br>
              <a:rPr lang="en-US" dirty="0" smtClean="0"/>
            </a:br>
            <a:endParaRPr lang="en-US" dirty="0"/>
          </a:p>
        </p:txBody>
      </p:sp>
      <p:sp>
        <p:nvSpPr>
          <p:cNvPr id="16" name="Rectangle 15"/>
          <p:cNvSpPr/>
          <p:nvPr/>
        </p:nvSpPr>
        <p:spPr>
          <a:xfrm>
            <a:off x="3733800" y="1485666"/>
            <a:ext cx="4648200" cy="647934"/>
          </a:xfrm>
          <a:prstGeom prst="rect">
            <a:avLst/>
          </a:prstGeom>
        </p:spPr>
        <p:txBody>
          <a:bodyPr wrap="square">
            <a:spAutoFit/>
          </a:bodyPr>
          <a:lstStyle/>
          <a:p>
            <a:pPr algn="r"/>
            <a:r>
              <a:rPr lang="fa-IR" dirty="0" smtClean="0">
                <a:cs typeface="B Lotus" pitchFamily="2" charset="-78"/>
              </a:rPr>
              <a:t>در زلزله 1392 یکی از سه بنای باقی مانده در کاشان است</a:t>
            </a:r>
            <a:r>
              <a:rPr lang="en-US" dirty="0" smtClean="0">
                <a:cs typeface="B Lotus" pitchFamily="2" charset="-78"/>
              </a:rPr>
              <a:t/>
            </a:r>
            <a:br>
              <a:rPr lang="en-US" dirty="0" smtClean="0">
                <a:cs typeface="B Lotus" pitchFamily="2" charset="-78"/>
              </a:rPr>
            </a:br>
            <a:endParaRPr lang="en-US" dirty="0">
              <a:cs typeface="B Lotus" pitchFamily="2" charset="-78"/>
            </a:endParaRPr>
          </a:p>
        </p:txBody>
      </p:sp>
      <p:sp>
        <p:nvSpPr>
          <p:cNvPr id="17" name="Rectangle 16"/>
          <p:cNvSpPr/>
          <p:nvPr/>
        </p:nvSpPr>
        <p:spPr>
          <a:xfrm>
            <a:off x="2362200" y="2286000"/>
            <a:ext cx="5867400" cy="1015663"/>
          </a:xfrm>
          <a:prstGeom prst="rect">
            <a:avLst/>
          </a:prstGeom>
        </p:spPr>
        <p:txBody>
          <a:bodyPr wrap="square">
            <a:spAutoFit/>
          </a:bodyPr>
          <a:lstStyle/>
          <a:p>
            <a:pPr algn="r"/>
            <a:r>
              <a:rPr lang="fa-IR" sz="2400" baseline="-25000" dirty="0" smtClean="0">
                <a:cs typeface="B Lotus" pitchFamily="2" charset="-78"/>
              </a:rPr>
              <a:t>استحکام حمام خان آنچنان بوده است که توانسته ،فشار زلزله ای بدین سختی و سنگینی  را تحمل کند و با همه قدرت آن زلزله حمام مورد بحث،از تخریب و ویرانی در امان مانده است.و این موضوع دلیل قابل توجهی بر استحکام بنا و قدرت سازه،این ساختمان است</a:t>
            </a:r>
            <a:r>
              <a:rPr lang="fa-IR" sz="2800" baseline="-25000" dirty="0" smtClean="0"/>
              <a:t>.</a:t>
            </a:r>
            <a:endParaRPr lang="en-US" sz="28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8" name="Rectangle 17"/>
          <p:cNvSpPr/>
          <p:nvPr/>
        </p:nvSpPr>
        <p:spPr>
          <a:xfrm>
            <a:off x="6400800" y="685800"/>
            <a:ext cx="1781257" cy="400110"/>
          </a:xfrm>
          <a:prstGeom prst="rect">
            <a:avLst/>
          </a:prstGeom>
        </p:spPr>
        <p:txBody>
          <a:bodyPr wrap="none">
            <a:spAutoFit/>
          </a:bodyPr>
          <a:lstStyle/>
          <a:p>
            <a:r>
              <a:rPr lang="fa-IR" sz="2000" dirty="0" smtClean="0">
                <a:cs typeface="2  Titr" pitchFamily="2" charset="-78"/>
              </a:rPr>
              <a:t>بررسی جزیات پی</a:t>
            </a:r>
            <a:endParaRPr lang="en-US" sz="2000" dirty="0">
              <a:cs typeface="2  Titr" pitchFamily="2" charset="-78"/>
            </a:endParaRPr>
          </a:p>
        </p:txBody>
      </p:sp>
      <p:sp>
        <p:nvSpPr>
          <p:cNvPr id="19" name="Rectangle 18"/>
          <p:cNvSpPr/>
          <p:nvPr/>
        </p:nvSpPr>
        <p:spPr>
          <a:xfrm>
            <a:off x="3810000" y="1154668"/>
            <a:ext cx="4114800" cy="369332"/>
          </a:xfrm>
          <a:prstGeom prst="rect">
            <a:avLst/>
          </a:prstGeom>
        </p:spPr>
        <p:txBody>
          <a:bodyPr wrap="square">
            <a:spAutoFit/>
          </a:bodyPr>
          <a:lstStyle/>
          <a:p>
            <a:pPr algn="r"/>
            <a:r>
              <a:rPr lang="fa-IR" dirty="0" smtClean="0">
                <a:cs typeface="B Lotus" pitchFamily="2" charset="-78"/>
              </a:rPr>
              <a:t>ملات مورد استفاده در پی ساروج و آجر میباشد       </a:t>
            </a:r>
            <a:endParaRPr lang="fa-IR" dirty="0">
              <a:cs typeface="B Lotus" pitchFamily="2" charset="-78"/>
            </a:endParaRPr>
          </a:p>
        </p:txBody>
      </p:sp>
      <p:pic>
        <p:nvPicPr>
          <p:cNvPr id="41989" name="Picture 5"/>
          <p:cNvPicPr>
            <a:picLocks noChangeAspect="1" noChangeArrowheads="1"/>
          </p:cNvPicPr>
          <p:nvPr/>
        </p:nvPicPr>
        <p:blipFill>
          <a:blip r:embed="rId4"/>
          <a:srcRect l="5038" t="6411" r="8312" b="30899"/>
          <a:stretch>
            <a:fillRect/>
          </a:stretch>
        </p:blipFill>
        <p:spPr bwMode="auto">
          <a:xfrm rot="16200000">
            <a:off x="3097357" y="1855643"/>
            <a:ext cx="4244686"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6" name="Rectangle 15"/>
          <p:cNvSpPr/>
          <p:nvPr/>
        </p:nvSpPr>
        <p:spPr>
          <a:xfrm>
            <a:off x="5280613" y="772180"/>
            <a:ext cx="3025187" cy="400110"/>
          </a:xfrm>
          <a:prstGeom prst="rect">
            <a:avLst/>
          </a:prstGeom>
        </p:spPr>
        <p:txBody>
          <a:bodyPr wrap="none">
            <a:spAutoFit/>
          </a:bodyPr>
          <a:lstStyle/>
          <a:p>
            <a:r>
              <a:rPr lang="fa-IR" sz="2000" dirty="0" smtClean="0">
                <a:cs typeface="2  Titr" pitchFamily="2" charset="-78"/>
              </a:rPr>
              <a:t>تعداد ستونهای بنا و جزییات آنها</a:t>
            </a:r>
            <a:endParaRPr lang="fa-IR" sz="2000" dirty="0">
              <a:cs typeface="2  Titr" pitchFamily="2" charset="-78"/>
            </a:endParaRPr>
          </a:p>
        </p:txBody>
      </p:sp>
      <p:sp>
        <p:nvSpPr>
          <p:cNvPr id="24" name="Rectangle 23"/>
          <p:cNvSpPr/>
          <p:nvPr/>
        </p:nvSpPr>
        <p:spPr>
          <a:xfrm>
            <a:off x="4114800" y="1295400"/>
            <a:ext cx="4114800" cy="1200329"/>
          </a:xfrm>
          <a:prstGeom prst="rect">
            <a:avLst/>
          </a:prstGeom>
        </p:spPr>
        <p:txBody>
          <a:bodyPr wrap="square">
            <a:spAutoFit/>
          </a:bodyPr>
          <a:lstStyle/>
          <a:p>
            <a:pPr algn="r"/>
            <a:r>
              <a:rPr lang="fa-IR" dirty="0" smtClean="0">
                <a:cs typeface="B Lotus" pitchFamily="2" charset="-78"/>
              </a:rPr>
              <a:t>نحوه آکس بندی ستونها به صورت مدولار</a:t>
            </a:r>
          </a:p>
          <a:p>
            <a:pPr algn="r"/>
            <a:r>
              <a:rPr lang="fa-IR" dirty="0" smtClean="0">
                <a:cs typeface="B Lotus" pitchFamily="2" charset="-78"/>
              </a:rPr>
              <a:t>ودارای 12 ستون باربر اصلی که جنبه </a:t>
            </a:r>
          </a:p>
          <a:p>
            <a:pPr algn="r"/>
            <a:r>
              <a:rPr lang="fa-IR" dirty="0" smtClean="0">
                <a:cs typeface="B Lotus" pitchFamily="2" charset="-78"/>
              </a:rPr>
              <a:t>تزیینی هم دارد. </a:t>
            </a:r>
          </a:p>
          <a:p>
            <a:pPr algn="r"/>
            <a:endParaRPr lang="fa-IR" dirty="0"/>
          </a:p>
        </p:txBody>
      </p:sp>
      <p:sp>
        <p:nvSpPr>
          <p:cNvPr id="25" name="Rectangle 24"/>
          <p:cNvSpPr/>
          <p:nvPr/>
        </p:nvSpPr>
        <p:spPr>
          <a:xfrm>
            <a:off x="3048000" y="2286000"/>
            <a:ext cx="5257800" cy="1200329"/>
          </a:xfrm>
          <a:prstGeom prst="rect">
            <a:avLst/>
          </a:prstGeom>
        </p:spPr>
        <p:txBody>
          <a:bodyPr wrap="square">
            <a:spAutoFit/>
          </a:bodyPr>
          <a:lstStyle/>
          <a:p>
            <a:pPr algn="just" rtl="1"/>
            <a:r>
              <a:rPr lang="fa-IR" dirty="0" smtClean="0"/>
              <a:t> 8</a:t>
            </a:r>
            <a:r>
              <a:rPr lang="fa-IR" dirty="0" smtClean="0">
                <a:cs typeface="B Lotus" pitchFamily="2" charset="-78"/>
              </a:rPr>
              <a:t>ستون سر بینه از جنس سنگ</a:t>
            </a:r>
          </a:p>
          <a:p>
            <a:pPr algn="just" rtl="1"/>
            <a:r>
              <a:rPr lang="fa-IR" dirty="0" smtClean="0">
                <a:cs typeface="B Lotus" pitchFamily="2" charset="-78"/>
              </a:rPr>
              <a:t>است که نقش مهمی در باربری</a:t>
            </a:r>
          </a:p>
          <a:p>
            <a:pPr algn="just" rtl="1"/>
            <a:r>
              <a:rPr lang="fa-IR" dirty="0" smtClean="0">
                <a:cs typeface="B Lotus" pitchFamily="2" charset="-78"/>
              </a:rPr>
              <a:t>طاقهایی که بر روی آن سوار شده </a:t>
            </a:r>
          </a:p>
          <a:p>
            <a:pPr algn="just" rtl="1"/>
            <a:r>
              <a:rPr lang="fa-IR" dirty="0" smtClean="0">
                <a:cs typeface="B Lotus" pitchFamily="2" charset="-78"/>
              </a:rPr>
              <a:t>است دارد</a:t>
            </a:r>
            <a:endParaRPr lang="fa-IR" dirty="0">
              <a:cs typeface="B Lotus" pitchFamily="2" charset="-78"/>
            </a:endParaRPr>
          </a:p>
        </p:txBody>
      </p:sp>
      <p:pic>
        <p:nvPicPr>
          <p:cNvPr id="26" name="Picture 3"/>
          <p:cNvPicPr>
            <a:picLocks noChangeAspect="1" noChangeArrowheads="1"/>
          </p:cNvPicPr>
          <p:nvPr/>
        </p:nvPicPr>
        <p:blipFill>
          <a:blip r:embed="rId3"/>
          <a:srcRect l="27778" r="30952"/>
          <a:stretch>
            <a:fillRect/>
          </a:stretch>
        </p:blipFill>
        <p:spPr bwMode="auto">
          <a:xfrm>
            <a:off x="2438400" y="1362075"/>
            <a:ext cx="2286000" cy="4429125"/>
          </a:xfrm>
          <a:prstGeom prst="rect">
            <a:avLst/>
          </a:prstGeom>
          <a:noFill/>
          <a:ln w="9525">
            <a:noFill/>
            <a:miter lim="800000"/>
            <a:headEnd/>
            <a:tailEnd/>
          </a:ln>
          <a:effectLst/>
        </p:spPr>
      </p:pic>
      <p:sp>
        <p:nvSpPr>
          <p:cNvPr id="27" name="Donut 26"/>
          <p:cNvSpPr/>
          <p:nvPr/>
        </p:nvSpPr>
        <p:spPr>
          <a:xfrm>
            <a:off x="2895600" y="2514600"/>
            <a:ext cx="1143000" cy="1143000"/>
          </a:xfrm>
          <a:prstGeom prst="donut">
            <a:avLst>
              <a:gd name="adj" fmla="val 424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3429000" y="3810000"/>
            <a:ext cx="1066800" cy="990600"/>
          </a:xfrm>
          <a:prstGeom prst="donut">
            <a:avLst>
              <a:gd name="adj" fmla="val 80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0" name="Elbow Connector 29"/>
          <p:cNvCxnSpPr>
            <a:stCxn id="27" idx="6"/>
          </p:cNvCxnSpPr>
          <p:nvPr/>
        </p:nvCxnSpPr>
        <p:spPr>
          <a:xfrm>
            <a:off x="4038600" y="3086100"/>
            <a:ext cx="1828800" cy="95250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a:stCxn id="28" idx="5"/>
          </p:cNvCxnSpPr>
          <p:nvPr/>
        </p:nvCxnSpPr>
        <p:spPr>
          <a:xfrm rot="5400000" flipH="1" flipV="1">
            <a:off x="5137921" y="3849850"/>
            <a:ext cx="7330" cy="160403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35" name="Rectangle 34"/>
          <p:cNvSpPr/>
          <p:nvPr/>
        </p:nvSpPr>
        <p:spPr>
          <a:xfrm>
            <a:off x="5943600" y="4495800"/>
            <a:ext cx="1665841" cy="338554"/>
          </a:xfrm>
          <a:prstGeom prst="rect">
            <a:avLst/>
          </a:prstGeom>
        </p:spPr>
        <p:txBody>
          <a:bodyPr wrap="none">
            <a:spAutoFit/>
          </a:bodyPr>
          <a:lstStyle/>
          <a:p>
            <a:r>
              <a:rPr lang="fa-IR" sz="1600" dirty="0" smtClean="0">
                <a:cs typeface="2  Titr" pitchFamily="2" charset="-78"/>
              </a:rPr>
              <a:t>8ستون باربر سر بینه </a:t>
            </a:r>
            <a:endParaRPr lang="en-US" sz="1600" dirty="0">
              <a:cs typeface="2  Titr" pitchFamily="2" charset="-78"/>
            </a:endParaRPr>
          </a:p>
        </p:txBody>
      </p:sp>
      <p:sp>
        <p:nvSpPr>
          <p:cNvPr id="36" name="Rectangle 35"/>
          <p:cNvSpPr/>
          <p:nvPr/>
        </p:nvSpPr>
        <p:spPr>
          <a:xfrm>
            <a:off x="6017420" y="3883223"/>
            <a:ext cx="1526380" cy="307777"/>
          </a:xfrm>
          <a:prstGeom prst="rect">
            <a:avLst/>
          </a:prstGeom>
        </p:spPr>
        <p:txBody>
          <a:bodyPr wrap="none">
            <a:spAutoFit/>
          </a:bodyPr>
          <a:lstStyle/>
          <a:p>
            <a:r>
              <a:rPr lang="fa-IR" sz="1400" dirty="0" smtClean="0">
                <a:cs typeface="2  Titr" pitchFamily="2" charset="-78"/>
              </a:rPr>
              <a:t>4ستون باربر گرمخانه</a:t>
            </a:r>
            <a:endParaRPr lang="en-US" sz="1400" dirty="0">
              <a:cs typeface="2  Titr" pitchFamily="2" charset="-78"/>
            </a:endParaRPr>
          </a:p>
        </p:txBody>
      </p:sp>
      <p:cxnSp>
        <p:nvCxnSpPr>
          <p:cNvPr id="31" name="Straight Connector 30"/>
          <p:cNvCxnSpPr/>
          <p:nvPr/>
        </p:nvCxnSpPr>
        <p:spPr>
          <a:xfrm>
            <a:off x="2590800" y="2970212"/>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a:off x="2590800" y="3276600"/>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34" name="Straight Connector 33"/>
          <p:cNvCxnSpPr/>
          <p:nvPr/>
        </p:nvCxnSpPr>
        <p:spPr>
          <a:xfrm>
            <a:off x="2590800" y="3505200"/>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37" name="Straight Connector 36"/>
          <p:cNvCxnSpPr/>
          <p:nvPr/>
        </p:nvCxnSpPr>
        <p:spPr>
          <a:xfrm>
            <a:off x="2590800" y="3808412"/>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a:off x="2590800" y="3960812"/>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a:off x="2590800" y="4189412"/>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a:off x="2590800" y="4418012"/>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41" name="Straight Connector 40"/>
          <p:cNvCxnSpPr/>
          <p:nvPr/>
        </p:nvCxnSpPr>
        <p:spPr>
          <a:xfrm>
            <a:off x="2590800" y="4646612"/>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42" name="Straight Connector 41"/>
          <p:cNvCxnSpPr/>
          <p:nvPr/>
        </p:nvCxnSpPr>
        <p:spPr>
          <a:xfrm>
            <a:off x="2590800" y="4951412"/>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43" name="Straight Connector 42"/>
          <p:cNvCxnSpPr/>
          <p:nvPr/>
        </p:nvCxnSpPr>
        <p:spPr>
          <a:xfrm>
            <a:off x="2590800" y="5180012"/>
            <a:ext cx="2286000" cy="1588"/>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p:cNvCxnSpPr/>
          <p:nvPr/>
        </p:nvCxnSpPr>
        <p:spPr>
          <a:xfrm rot="5400000">
            <a:off x="1562100" y="3924300"/>
            <a:ext cx="3429000" cy="1588"/>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rot="5400000">
            <a:off x="1942305" y="3923506"/>
            <a:ext cx="3429000" cy="1588"/>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rot="5400000">
            <a:off x="2170905" y="3923506"/>
            <a:ext cx="3429000" cy="1588"/>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rot="5400000">
            <a:off x="2399505" y="3923506"/>
            <a:ext cx="3429000" cy="1588"/>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rot="5400000">
            <a:off x="2628106" y="3923506"/>
            <a:ext cx="3429000" cy="1588"/>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rot="5400000">
            <a:off x="2932906" y="3923506"/>
            <a:ext cx="3429000" cy="1588"/>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rot="5400000">
            <a:off x="1256505" y="3923506"/>
            <a:ext cx="3429000" cy="1588"/>
          </a:xfrm>
          <a:prstGeom prst="line">
            <a:avLst/>
          </a:prstGeom>
        </p:spPr>
        <p:style>
          <a:lnRef idx="2">
            <a:schemeClr val="dk1"/>
          </a:lnRef>
          <a:fillRef idx="0">
            <a:schemeClr val="dk1"/>
          </a:fillRef>
          <a:effectRef idx="1">
            <a:schemeClr val="dk1"/>
          </a:effectRef>
          <a:fontRef idx="minor">
            <a:schemeClr val="tx1"/>
          </a:fontRef>
        </p:style>
      </p:cxnSp>
      <p:sp>
        <p:nvSpPr>
          <p:cNvPr id="53" name="Rectangle 52"/>
          <p:cNvSpPr/>
          <p:nvPr/>
        </p:nvSpPr>
        <p:spPr>
          <a:xfrm>
            <a:off x="3200400" y="28956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4" name="Rectangle 53"/>
          <p:cNvSpPr/>
          <p:nvPr/>
        </p:nvSpPr>
        <p:spPr>
          <a:xfrm>
            <a:off x="3657600" y="28956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5" name="Rectangle 54"/>
          <p:cNvSpPr/>
          <p:nvPr/>
        </p:nvSpPr>
        <p:spPr>
          <a:xfrm>
            <a:off x="3657600" y="32004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6" name="Rectangle 55"/>
          <p:cNvSpPr/>
          <p:nvPr/>
        </p:nvSpPr>
        <p:spPr>
          <a:xfrm>
            <a:off x="3200400" y="32004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7" name="Rectangle 56"/>
          <p:cNvSpPr/>
          <p:nvPr/>
        </p:nvSpPr>
        <p:spPr>
          <a:xfrm>
            <a:off x="3810000" y="38862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8" name="Rectangle 57"/>
          <p:cNvSpPr/>
          <p:nvPr/>
        </p:nvSpPr>
        <p:spPr>
          <a:xfrm>
            <a:off x="4114800" y="38862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9" name="Rectangle 58"/>
          <p:cNvSpPr/>
          <p:nvPr/>
        </p:nvSpPr>
        <p:spPr>
          <a:xfrm>
            <a:off x="3810000" y="45720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0" name="Rectangle 59"/>
          <p:cNvSpPr/>
          <p:nvPr/>
        </p:nvSpPr>
        <p:spPr>
          <a:xfrm>
            <a:off x="4114800" y="45720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1" name="Rectangle 60"/>
          <p:cNvSpPr/>
          <p:nvPr/>
        </p:nvSpPr>
        <p:spPr>
          <a:xfrm>
            <a:off x="3581400" y="41148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2" name="Rectangle 61"/>
          <p:cNvSpPr/>
          <p:nvPr/>
        </p:nvSpPr>
        <p:spPr>
          <a:xfrm>
            <a:off x="3581400" y="44196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3" name="Rectangle 62"/>
          <p:cNvSpPr/>
          <p:nvPr/>
        </p:nvSpPr>
        <p:spPr>
          <a:xfrm>
            <a:off x="4343400" y="41148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64" name="Rectangle 63"/>
          <p:cNvSpPr/>
          <p:nvPr/>
        </p:nvSpPr>
        <p:spPr>
          <a:xfrm>
            <a:off x="4343400" y="4419600"/>
            <a:ext cx="76200" cy="76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6" name="Rectangle 15"/>
          <p:cNvSpPr/>
          <p:nvPr/>
        </p:nvSpPr>
        <p:spPr>
          <a:xfrm>
            <a:off x="5242655" y="762000"/>
            <a:ext cx="2682145" cy="400110"/>
          </a:xfrm>
          <a:prstGeom prst="rect">
            <a:avLst/>
          </a:prstGeom>
        </p:spPr>
        <p:txBody>
          <a:bodyPr wrap="none">
            <a:spAutoFit/>
          </a:bodyPr>
          <a:lstStyle/>
          <a:p>
            <a:r>
              <a:rPr lang="fa-IR" sz="2000" dirty="0" smtClean="0">
                <a:cs typeface="2  Titr" pitchFamily="2" charset="-78"/>
              </a:rPr>
              <a:t>جزییات اتصال ستون به سقف</a:t>
            </a:r>
            <a:endParaRPr lang="fa-IR" sz="2000" dirty="0">
              <a:cs typeface="2  Titr" pitchFamily="2" charset="-78"/>
            </a:endParaRPr>
          </a:p>
        </p:txBody>
      </p:sp>
      <p:pic>
        <p:nvPicPr>
          <p:cNvPr id="138242" name="Picture 2" descr="I:\1390-04-06\4.jpg"/>
          <p:cNvPicPr>
            <a:picLocks noChangeAspect="1" noChangeArrowheads="1"/>
          </p:cNvPicPr>
          <p:nvPr/>
        </p:nvPicPr>
        <p:blipFill>
          <a:blip r:embed="rId4"/>
          <a:srcRect l="15869" r="18962"/>
          <a:stretch>
            <a:fillRect/>
          </a:stretch>
        </p:blipFill>
        <p:spPr bwMode="auto">
          <a:xfrm>
            <a:off x="3124200" y="1828800"/>
            <a:ext cx="3962400" cy="3657600"/>
          </a:xfrm>
          <a:prstGeom prst="rect">
            <a:avLst/>
          </a:prstGeom>
          <a:noFill/>
        </p:spPr>
      </p:pic>
      <p:sp>
        <p:nvSpPr>
          <p:cNvPr id="13" name="Rectangle 12"/>
          <p:cNvSpPr/>
          <p:nvPr/>
        </p:nvSpPr>
        <p:spPr>
          <a:xfrm>
            <a:off x="2182173" y="1828800"/>
            <a:ext cx="1018227" cy="338554"/>
          </a:xfrm>
          <a:prstGeom prst="rect">
            <a:avLst/>
          </a:prstGeom>
        </p:spPr>
        <p:txBody>
          <a:bodyPr wrap="none">
            <a:spAutoFit/>
          </a:bodyPr>
          <a:lstStyle/>
          <a:p>
            <a:r>
              <a:rPr lang="fa-IR" sz="1600" dirty="0" smtClean="0"/>
              <a:t>ملات کاه گل</a:t>
            </a:r>
            <a:endParaRPr lang="fa-IR" sz="1600" dirty="0"/>
          </a:p>
        </p:txBody>
      </p:sp>
      <p:sp>
        <p:nvSpPr>
          <p:cNvPr id="15" name="Rectangle 14"/>
          <p:cNvSpPr/>
          <p:nvPr/>
        </p:nvSpPr>
        <p:spPr>
          <a:xfrm>
            <a:off x="2220645" y="2133600"/>
            <a:ext cx="979755" cy="369332"/>
          </a:xfrm>
          <a:prstGeom prst="rect">
            <a:avLst/>
          </a:prstGeom>
        </p:spPr>
        <p:txBody>
          <a:bodyPr wrap="none">
            <a:spAutoFit/>
          </a:bodyPr>
          <a:lstStyle/>
          <a:p>
            <a:r>
              <a:rPr lang="fa-IR" dirty="0" smtClean="0"/>
              <a:t>دوغاب گچ</a:t>
            </a:r>
            <a:endParaRPr lang="fa-IR" dirty="0"/>
          </a:p>
        </p:txBody>
      </p:sp>
      <p:sp>
        <p:nvSpPr>
          <p:cNvPr id="17" name="Rectangle 16"/>
          <p:cNvSpPr/>
          <p:nvPr/>
        </p:nvSpPr>
        <p:spPr>
          <a:xfrm>
            <a:off x="2220645" y="2438400"/>
            <a:ext cx="1032655" cy="369332"/>
          </a:xfrm>
          <a:prstGeom prst="rect">
            <a:avLst/>
          </a:prstGeom>
        </p:spPr>
        <p:txBody>
          <a:bodyPr wrap="none">
            <a:spAutoFit/>
          </a:bodyPr>
          <a:lstStyle/>
          <a:p>
            <a:r>
              <a:rPr lang="fa-IR" dirty="0" smtClean="0"/>
              <a:t>آجر خطایی</a:t>
            </a:r>
            <a:endParaRPr lang="fa-IR"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40289" name="Rectangle 1"/>
          <p:cNvSpPr>
            <a:spLocks noChangeArrowheads="1"/>
          </p:cNvSpPr>
          <p:nvPr/>
        </p:nvSpPr>
        <p:spPr bwMode="auto">
          <a:xfrm rot="10800000" flipV="1">
            <a:off x="2514601" y="731223"/>
            <a:ext cx="5486400" cy="45858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Calibri" pitchFamily="34" charset="0"/>
                <a:ea typeface="Calibri" pitchFamily="34" charset="0"/>
                <a:cs typeface="2  Titr" pitchFamily="2" charset="-78"/>
              </a:rPr>
              <a:t>شیوه مقابله با رطوبت درکف </a:t>
            </a:r>
          </a:p>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2  Titr"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در گذشته بهترین راه برای دفع رطوبت درابنیه استفاده ازگربه رو بوده است به این صورت که درزیر کف ساختمان کانال هایی به ارتفاع حداکثر60سانتی متر ایجاد می کردند.این کانالها ارتباط مستقیم با هوای بیرون داشتند وهمین جریان هوا باعث تبخیررطوبت اززیر کف می شد وکف اصلی ساختمان را مطلوب و قابل استفاده می کرد.درحمام ها به داخل این کنالها هوای گرم دمیده می شدتاکف حمام همیشه گرم باشدولی امروزه درساختمانهای جدیدبااستفاده ازسنگ ماکادوم یا سنگ شکسته به ارتفاع 40میلی متر وریخته شدن بادامی برروی آن وفرش نهایی کف رادرمقابل رطوبت عایق می کنندکه ما این عمل را دربنا های قدیمی نیز چنانچه مواجه با لایه های تاریخی نباشیم می توانیم اجرا کنیم درحجرات مرطوب معمولا برای دفع رطوبت ازکف اتاق سطح موجود راتا40الی 50سانتی مترپایین می برند وضمن احداث گربه رو سعی می شودمحفظه های حاصل را به وسیله کانال به هم مربوط کنند به این ترتیب گربه رو های موجود را ازبخش قدامی به وسیله آجرهای مشبک ودربخش خلفی ازطریق کانال داخل دیواربه هوای آزاد وصل می کنند. </a:t>
            </a:r>
            <a:endParaRPr kumimoji="0" lang="fa-IR" b="0" i="0" u="none" strike="noStrike" cap="none" normalizeH="0" baseline="0" dirty="0" smtClean="0">
              <a:ln>
                <a:noFill/>
              </a:ln>
              <a:solidFill>
                <a:schemeClr val="tx1"/>
              </a:solidFill>
              <a:effectLst/>
              <a:latin typeface="Arial" pitchFamily="34" charset="0"/>
              <a:cs typeface="B Lotus" pitchFamily="2" charset="-78"/>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6" name="Rectangle 15"/>
          <p:cNvSpPr/>
          <p:nvPr/>
        </p:nvSpPr>
        <p:spPr>
          <a:xfrm>
            <a:off x="5853285" y="697468"/>
            <a:ext cx="1919115" cy="369332"/>
          </a:xfrm>
          <a:prstGeom prst="rect">
            <a:avLst/>
          </a:prstGeom>
        </p:spPr>
        <p:txBody>
          <a:bodyPr wrap="none">
            <a:spAutoFit/>
          </a:bodyPr>
          <a:lstStyle/>
          <a:p>
            <a:r>
              <a:rPr lang="fa-IR" dirty="0" smtClean="0">
                <a:cs typeface="2  Titr" pitchFamily="2" charset="-78"/>
              </a:rPr>
              <a:t>جزییات گربه رو حمام</a:t>
            </a:r>
            <a:endParaRPr lang="fa-IR" dirty="0">
              <a:cs typeface="2  Titr" pitchFamily="2" charset="-78"/>
            </a:endParaRPr>
          </a:p>
        </p:txBody>
      </p:sp>
      <p:pic>
        <p:nvPicPr>
          <p:cNvPr id="1030" name="Picture 6"/>
          <p:cNvPicPr>
            <a:picLocks noChangeAspect="1" noChangeArrowheads="1"/>
          </p:cNvPicPr>
          <p:nvPr/>
        </p:nvPicPr>
        <p:blipFill>
          <a:blip r:embed="rId4"/>
          <a:srcRect l="5667" t="11398" r="45970" b="5966"/>
          <a:stretch>
            <a:fillRect/>
          </a:stretch>
        </p:blipFill>
        <p:spPr bwMode="auto">
          <a:xfrm rot="16200000">
            <a:off x="4131878" y="-398079"/>
            <a:ext cx="2175642" cy="5257801"/>
          </a:xfrm>
          <a:prstGeom prst="rect">
            <a:avLst/>
          </a:prstGeom>
          <a:noFill/>
          <a:ln w="9525">
            <a:noFill/>
            <a:miter lim="800000"/>
            <a:headEnd/>
            <a:tailEnd/>
          </a:ln>
          <a:effectLst/>
        </p:spPr>
      </p:pic>
      <p:pic>
        <p:nvPicPr>
          <p:cNvPr id="1032" name="Picture 8"/>
          <p:cNvPicPr>
            <a:picLocks noChangeAspect="1" noChangeArrowheads="1"/>
          </p:cNvPicPr>
          <p:nvPr/>
        </p:nvPicPr>
        <p:blipFill>
          <a:blip r:embed="rId5"/>
          <a:srcRect l="4660" t="3562" r="73174" b="2404"/>
          <a:stretch>
            <a:fillRect/>
          </a:stretch>
        </p:blipFill>
        <p:spPr bwMode="auto">
          <a:xfrm rot="16200000">
            <a:off x="4864100" y="1993901"/>
            <a:ext cx="939800" cy="5638800"/>
          </a:xfrm>
          <a:prstGeom prst="rect">
            <a:avLst/>
          </a:prstGeom>
          <a:noFill/>
          <a:ln w="9525">
            <a:noFill/>
            <a:miter lim="800000"/>
            <a:headEnd/>
            <a:tailEnd/>
          </a:ln>
          <a:effectLst/>
        </p:spPr>
      </p:pic>
      <p:sp>
        <p:nvSpPr>
          <p:cNvPr id="24" name="Rectangle 23"/>
          <p:cNvSpPr/>
          <p:nvPr/>
        </p:nvSpPr>
        <p:spPr>
          <a:xfrm>
            <a:off x="7239000" y="3276600"/>
            <a:ext cx="530915" cy="369332"/>
          </a:xfrm>
          <a:prstGeom prst="rect">
            <a:avLst/>
          </a:prstGeom>
        </p:spPr>
        <p:txBody>
          <a:bodyPr wrap="none">
            <a:spAutoFit/>
          </a:bodyPr>
          <a:lstStyle/>
          <a:p>
            <a:r>
              <a:rPr lang="fa-IR" dirty="0" smtClean="0">
                <a:cs typeface="2  Titr" pitchFamily="2" charset="-78"/>
              </a:rPr>
              <a:t>پلان</a:t>
            </a:r>
            <a:endParaRPr lang="fa-IR" dirty="0">
              <a:cs typeface="2  Titr" pitchFamily="2" charset="-78"/>
            </a:endParaRPr>
          </a:p>
        </p:txBody>
      </p:sp>
      <p:sp>
        <p:nvSpPr>
          <p:cNvPr id="25" name="Rectangle 24"/>
          <p:cNvSpPr/>
          <p:nvPr/>
        </p:nvSpPr>
        <p:spPr>
          <a:xfrm>
            <a:off x="7315200" y="5410200"/>
            <a:ext cx="572593" cy="369332"/>
          </a:xfrm>
          <a:prstGeom prst="rect">
            <a:avLst/>
          </a:prstGeom>
        </p:spPr>
        <p:txBody>
          <a:bodyPr wrap="none">
            <a:spAutoFit/>
          </a:bodyPr>
          <a:lstStyle/>
          <a:p>
            <a:r>
              <a:rPr lang="fa-IR" dirty="0" smtClean="0">
                <a:cs typeface="2  Titr" pitchFamily="2" charset="-78"/>
              </a:rPr>
              <a:t>برش</a:t>
            </a:r>
            <a:endParaRPr lang="fa-IR" dirty="0">
              <a:cs typeface="2  Titr" pitchFamily="2" charset="-78"/>
            </a:endParaRPr>
          </a:p>
        </p:txBody>
      </p:sp>
      <p:cxnSp>
        <p:nvCxnSpPr>
          <p:cNvPr id="33" name="Straight Connector 32"/>
          <p:cNvCxnSpPr/>
          <p:nvPr/>
        </p:nvCxnSpPr>
        <p:spPr>
          <a:xfrm rot="5400000">
            <a:off x="4572000" y="5257800"/>
            <a:ext cx="609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4495800" y="55626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515894" y="5219700"/>
            <a:ext cx="22780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6248400" y="5334000"/>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6020594" y="3124200"/>
            <a:ext cx="456406"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a:off x="5791200" y="33528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flipH="1" flipV="1">
            <a:off x="3733006" y="1524000"/>
            <a:ext cx="61039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0800000">
            <a:off x="3733800" y="12192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flipH="1" flipV="1">
            <a:off x="4495006" y="4419600"/>
            <a:ext cx="305594"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0800000">
            <a:off x="4343400" y="42672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3429000" y="5410200"/>
            <a:ext cx="1148071" cy="307777"/>
          </a:xfrm>
          <a:prstGeom prst="rect">
            <a:avLst/>
          </a:prstGeom>
        </p:spPr>
        <p:txBody>
          <a:bodyPr wrap="none">
            <a:spAutoFit/>
          </a:bodyPr>
          <a:lstStyle/>
          <a:p>
            <a:r>
              <a:rPr lang="fa-IR" sz="1400" dirty="0" smtClean="0"/>
              <a:t>دیوار تیغه آجری</a:t>
            </a:r>
            <a:endParaRPr lang="fa-IR" sz="1400" dirty="0"/>
          </a:p>
        </p:txBody>
      </p:sp>
      <p:sp>
        <p:nvSpPr>
          <p:cNvPr id="80" name="Rectangle 79"/>
          <p:cNvSpPr/>
          <p:nvPr/>
        </p:nvSpPr>
        <p:spPr>
          <a:xfrm>
            <a:off x="5181600" y="5181600"/>
            <a:ext cx="1015021" cy="307777"/>
          </a:xfrm>
          <a:prstGeom prst="rect">
            <a:avLst/>
          </a:prstGeom>
        </p:spPr>
        <p:txBody>
          <a:bodyPr wrap="none">
            <a:spAutoFit/>
          </a:bodyPr>
          <a:lstStyle/>
          <a:p>
            <a:r>
              <a:rPr lang="fa-IR" sz="1400" dirty="0" smtClean="0"/>
              <a:t>کف آجر یا گچ</a:t>
            </a:r>
            <a:endParaRPr lang="fa-IR" sz="1400" dirty="0"/>
          </a:p>
        </p:txBody>
      </p:sp>
      <p:sp>
        <p:nvSpPr>
          <p:cNvPr id="81" name="Rectangle 80"/>
          <p:cNvSpPr/>
          <p:nvPr/>
        </p:nvSpPr>
        <p:spPr>
          <a:xfrm>
            <a:off x="3200400" y="4114800"/>
            <a:ext cx="1266693" cy="307777"/>
          </a:xfrm>
          <a:prstGeom prst="rect">
            <a:avLst/>
          </a:prstGeom>
        </p:spPr>
        <p:txBody>
          <a:bodyPr wrap="none">
            <a:spAutoFit/>
          </a:bodyPr>
          <a:lstStyle/>
          <a:p>
            <a:r>
              <a:rPr lang="fa-IR" sz="1400" dirty="0" smtClean="0"/>
              <a:t>تاق زنی با خیز کم</a:t>
            </a:r>
            <a:endParaRPr lang="fa-IR" sz="1400" dirty="0"/>
          </a:p>
        </p:txBody>
      </p:sp>
      <p:sp>
        <p:nvSpPr>
          <p:cNvPr id="82" name="Rectangle 81"/>
          <p:cNvSpPr/>
          <p:nvPr/>
        </p:nvSpPr>
        <p:spPr>
          <a:xfrm>
            <a:off x="4648200" y="3200400"/>
            <a:ext cx="1225015" cy="307777"/>
          </a:xfrm>
          <a:prstGeom prst="rect">
            <a:avLst/>
          </a:prstGeom>
        </p:spPr>
        <p:txBody>
          <a:bodyPr wrap="none">
            <a:spAutoFit/>
          </a:bodyPr>
          <a:lstStyle/>
          <a:p>
            <a:r>
              <a:rPr lang="fa-IR" sz="1400" dirty="0" smtClean="0"/>
              <a:t>تاق ضربی پوشش</a:t>
            </a:r>
            <a:endParaRPr lang="fa-IR" sz="1400" dirty="0"/>
          </a:p>
        </p:txBody>
      </p:sp>
      <p:sp>
        <p:nvSpPr>
          <p:cNvPr id="83" name="Rectangle 82"/>
          <p:cNvSpPr/>
          <p:nvPr/>
        </p:nvSpPr>
        <p:spPr>
          <a:xfrm>
            <a:off x="2514600" y="1063823"/>
            <a:ext cx="1340432" cy="307777"/>
          </a:xfrm>
          <a:prstGeom prst="rect">
            <a:avLst/>
          </a:prstGeom>
        </p:spPr>
        <p:txBody>
          <a:bodyPr wrap="none">
            <a:spAutoFit/>
          </a:bodyPr>
          <a:lstStyle/>
          <a:p>
            <a:r>
              <a:rPr lang="fa-IR" sz="1400" dirty="0" smtClean="0"/>
              <a:t>کانال ارتباطی تهویه</a:t>
            </a:r>
            <a:endParaRPr lang="fa-IR" sz="1400" dirty="0"/>
          </a:p>
        </p:txBody>
      </p:sp>
      <p:cxnSp>
        <p:nvCxnSpPr>
          <p:cNvPr id="84" name="Straight Connector 83"/>
          <p:cNvCxnSpPr/>
          <p:nvPr/>
        </p:nvCxnSpPr>
        <p:spPr>
          <a:xfrm rot="5400000">
            <a:off x="7581900" y="43815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a:off x="7620000" y="4114800"/>
            <a:ext cx="228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6858000" y="3962400"/>
            <a:ext cx="841897" cy="307777"/>
          </a:xfrm>
          <a:prstGeom prst="rect">
            <a:avLst/>
          </a:prstGeom>
        </p:spPr>
        <p:txBody>
          <a:bodyPr wrap="none">
            <a:spAutoFit/>
          </a:bodyPr>
          <a:lstStyle/>
          <a:p>
            <a:r>
              <a:rPr lang="fa-IR" sz="1400" dirty="0" smtClean="0"/>
              <a:t>دیوار باربر</a:t>
            </a:r>
            <a:endParaRPr lang="fa-IR" sz="1400" dirty="0"/>
          </a:p>
        </p:txBody>
      </p:sp>
      <p:cxnSp>
        <p:nvCxnSpPr>
          <p:cNvPr id="109" name="Straight Connector 108"/>
          <p:cNvCxnSpPr/>
          <p:nvPr/>
        </p:nvCxnSpPr>
        <p:spPr>
          <a:xfrm rot="5400000" flipH="1" flipV="1">
            <a:off x="6400800" y="44196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10800000">
            <a:off x="6248400" y="4267200"/>
            <a:ext cx="3048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5105400" y="4111823"/>
            <a:ext cx="1225015" cy="307777"/>
          </a:xfrm>
          <a:prstGeom prst="rect">
            <a:avLst/>
          </a:prstGeom>
        </p:spPr>
        <p:txBody>
          <a:bodyPr wrap="none">
            <a:spAutoFit/>
          </a:bodyPr>
          <a:lstStyle/>
          <a:p>
            <a:r>
              <a:rPr lang="fa-IR" sz="1400" dirty="0" smtClean="0"/>
              <a:t>پوکه و خاک باشن</a:t>
            </a:r>
            <a:endParaRPr lang="fa-IR" sz="1400" dirty="0"/>
          </a:p>
        </p:txBody>
      </p:sp>
      <p:cxnSp>
        <p:nvCxnSpPr>
          <p:cNvPr id="118" name="Straight Connector 117"/>
          <p:cNvCxnSpPr/>
          <p:nvPr/>
        </p:nvCxnSpPr>
        <p:spPr>
          <a:xfrm rot="5400000">
            <a:off x="2895600" y="32004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2819400" y="3352800"/>
            <a:ext cx="228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1" name="Rectangle 120"/>
          <p:cNvSpPr/>
          <p:nvPr/>
        </p:nvSpPr>
        <p:spPr>
          <a:xfrm>
            <a:off x="2133600" y="3276600"/>
            <a:ext cx="841897" cy="307777"/>
          </a:xfrm>
          <a:prstGeom prst="rect">
            <a:avLst/>
          </a:prstGeom>
        </p:spPr>
        <p:txBody>
          <a:bodyPr wrap="none">
            <a:spAutoFit/>
          </a:bodyPr>
          <a:lstStyle/>
          <a:p>
            <a:r>
              <a:rPr lang="fa-IR" sz="1400" dirty="0" smtClean="0"/>
              <a:t>دیوار باربر</a:t>
            </a:r>
            <a:endParaRPr lang="fa-IR" sz="1400" dirty="0"/>
          </a:p>
        </p:txBody>
      </p:sp>
      <p:cxnSp>
        <p:nvCxnSpPr>
          <p:cNvPr id="123" name="Straight Connector 122"/>
          <p:cNvCxnSpPr/>
          <p:nvPr/>
        </p:nvCxnSpPr>
        <p:spPr>
          <a:xfrm rot="5400000">
            <a:off x="4229100" y="3086100"/>
            <a:ext cx="533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10800000">
            <a:off x="4114800" y="3352800"/>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3200400" y="3200400"/>
            <a:ext cx="1007007" cy="307777"/>
          </a:xfrm>
          <a:prstGeom prst="rect">
            <a:avLst/>
          </a:prstGeom>
        </p:spPr>
        <p:txBody>
          <a:bodyPr wrap="none">
            <a:spAutoFit/>
          </a:bodyPr>
          <a:lstStyle/>
          <a:p>
            <a:r>
              <a:rPr lang="fa-IR" sz="1400" dirty="0" smtClean="0"/>
              <a:t>کانال گربه رو</a:t>
            </a:r>
            <a:endParaRPr lang="fa-IR" sz="1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40289" name="Rectangle 1"/>
          <p:cNvSpPr>
            <a:spLocks noChangeArrowheads="1"/>
          </p:cNvSpPr>
          <p:nvPr/>
        </p:nvSpPr>
        <p:spPr bwMode="auto">
          <a:xfrm rot="10800000" flipV="1">
            <a:off x="2819400" y="742889"/>
            <a:ext cx="54864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sz="2000" b="0" i="0" u="none" strike="noStrike" cap="none" normalizeH="0" baseline="0" dirty="0" smtClean="0">
                <a:ln>
                  <a:noFill/>
                </a:ln>
                <a:solidFill>
                  <a:schemeClr val="tx1"/>
                </a:solidFill>
                <a:effectLst/>
                <a:latin typeface="Calibri" pitchFamily="34" charset="0"/>
                <a:ea typeface="Calibri" pitchFamily="34" charset="0"/>
                <a:cs typeface="2  Titr" pitchFamily="2" charset="-78"/>
              </a:rPr>
              <a:t>شیوه مقابله با رطوبت درکف </a:t>
            </a:r>
            <a:endParaRPr kumimoji="0" lang="en-US" sz="2000" b="0" i="0" u="none" strike="noStrike" cap="none" normalizeH="0" baseline="0" dirty="0" smtClean="0">
              <a:ln>
                <a:noFill/>
              </a:ln>
              <a:solidFill>
                <a:schemeClr val="tx1"/>
              </a:solidFill>
              <a:effectLst/>
              <a:latin typeface="Arial" pitchFamily="34" charset="0"/>
              <a:cs typeface="2  Titr" pitchFamily="2" charset="-78"/>
            </a:endParaRPr>
          </a:p>
        </p:txBody>
      </p:sp>
      <p:pic>
        <p:nvPicPr>
          <p:cNvPr id="147458" name="Picture 2"/>
          <p:cNvPicPr>
            <a:picLocks noChangeAspect="1" noChangeArrowheads="1"/>
          </p:cNvPicPr>
          <p:nvPr/>
        </p:nvPicPr>
        <p:blipFill>
          <a:blip r:embed="rId4"/>
          <a:srcRect l="3652" t="6411" r="5668" b="13090"/>
          <a:stretch>
            <a:fillRect/>
          </a:stretch>
        </p:blipFill>
        <p:spPr bwMode="auto">
          <a:xfrm rot="16200000">
            <a:off x="2895447" y="685952"/>
            <a:ext cx="4769581" cy="59884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7" name="Picture 2"/>
          <p:cNvPicPr>
            <a:picLocks noChangeAspect="1" noChangeArrowheads="1"/>
          </p:cNvPicPr>
          <p:nvPr/>
        </p:nvPicPr>
        <p:blipFill>
          <a:blip r:embed="rId4"/>
          <a:srcRect l="9607" t="6792" r="57060" b="3721"/>
          <a:stretch>
            <a:fillRect/>
          </a:stretch>
        </p:blipFill>
        <p:spPr bwMode="auto">
          <a:xfrm rot="16200000">
            <a:off x="4543939" y="1876939"/>
            <a:ext cx="1600200" cy="6075922"/>
          </a:xfrm>
          <a:prstGeom prst="rect">
            <a:avLst/>
          </a:prstGeom>
          <a:noFill/>
          <a:ln w="9525">
            <a:noFill/>
            <a:miter lim="800000"/>
            <a:headEnd/>
            <a:tailEnd/>
          </a:ln>
          <a:effectLst/>
        </p:spPr>
      </p:pic>
      <p:sp>
        <p:nvSpPr>
          <p:cNvPr id="18" name="Rectangle 17"/>
          <p:cNvSpPr/>
          <p:nvPr/>
        </p:nvSpPr>
        <p:spPr>
          <a:xfrm>
            <a:off x="5717259" y="666690"/>
            <a:ext cx="2359941" cy="369332"/>
          </a:xfrm>
          <a:prstGeom prst="rect">
            <a:avLst/>
          </a:prstGeom>
        </p:spPr>
        <p:txBody>
          <a:bodyPr wrap="none">
            <a:spAutoFit/>
          </a:bodyPr>
          <a:lstStyle/>
          <a:p>
            <a:r>
              <a:rPr lang="fa-IR" dirty="0" smtClean="0">
                <a:cs typeface="2  Titr" pitchFamily="2" charset="-78"/>
              </a:rPr>
              <a:t>جزییات آبروهای کف حمام</a:t>
            </a:r>
            <a:endParaRPr lang="fa-IR" dirty="0">
              <a:cs typeface="2  Titr" pitchFamily="2" charset="-78"/>
            </a:endParaRPr>
          </a:p>
        </p:txBody>
      </p:sp>
      <p:pic>
        <p:nvPicPr>
          <p:cNvPr id="144387" name="Picture 3" descr="I:\bahkam\IMG_0407.JPG"/>
          <p:cNvPicPr>
            <a:picLocks noChangeAspect="1" noChangeArrowheads="1"/>
          </p:cNvPicPr>
          <p:nvPr/>
        </p:nvPicPr>
        <p:blipFill>
          <a:blip r:embed="rId5" cstate="print"/>
          <a:srcRect/>
          <a:stretch>
            <a:fillRect/>
          </a:stretch>
        </p:blipFill>
        <p:spPr bwMode="auto">
          <a:xfrm>
            <a:off x="3429000" y="1295400"/>
            <a:ext cx="3962400" cy="2971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447800"/>
            <a:ext cx="1981200" cy="748923"/>
          </a:xfrm>
          <a:prstGeom prst="rect">
            <a:avLst/>
          </a:prstGeom>
        </p:spPr>
        <p:txBody>
          <a:bodyPr wrap="square">
            <a:spAutoFit/>
          </a:bodyPr>
          <a:lstStyle/>
          <a:p>
            <a:pPr algn="ctr" rtl="1"/>
            <a:endParaRPr lang="fa-IR" sz="1400" baseline="-25000" dirty="0" smtClean="0"/>
          </a:p>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1" name="Rectangle 20"/>
          <p:cNvSpPr/>
          <p:nvPr/>
        </p:nvSpPr>
        <p:spPr>
          <a:xfrm>
            <a:off x="381000" y="4648200"/>
            <a:ext cx="1447800" cy="420628"/>
          </a:xfrm>
          <a:prstGeom prst="rect">
            <a:avLst/>
          </a:prstGeom>
        </p:spPr>
        <p:txBody>
          <a:bodyPr wrap="square">
            <a:spAutoFit/>
          </a:bodyPr>
          <a:lstStyle/>
          <a:p>
            <a:pPr algn="ctr" rtl="1"/>
            <a:r>
              <a:rPr lang="fa-IR" sz="1400" baseline="-25000" dirty="0" smtClean="0"/>
              <a:t>استاد:</a:t>
            </a:r>
          </a:p>
          <a:p>
            <a:pPr algn="ctr" rtl="1"/>
            <a:r>
              <a:rPr lang="fa-IR" baseline="-25000" dirty="0" smtClean="0"/>
              <a:t>جناب آقای </a:t>
            </a:r>
            <a:r>
              <a:rPr lang="fa-IR" baseline="-25000" dirty="0" smtClean="0"/>
              <a:t>مهندس غفاری</a:t>
            </a:r>
            <a:endParaRPr lang="fa-IR" baseline="-25000" dirty="0" smtClean="0"/>
          </a:p>
        </p:txBody>
      </p:sp>
      <p:sp>
        <p:nvSpPr>
          <p:cNvPr id="23" name="Rectangle 22"/>
          <p:cNvSpPr/>
          <p:nvPr/>
        </p:nvSpPr>
        <p:spPr>
          <a:xfrm>
            <a:off x="685800" y="1991380"/>
            <a:ext cx="914400" cy="707886"/>
          </a:xfrm>
          <a:prstGeom prst="rect">
            <a:avLst/>
          </a:prstGeom>
        </p:spPr>
        <p:txBody>
          <a:bodyPr wrap="square">
            <a:spAutoFit/>
          </a:bodyPr>
          <a:lstStyle/>
          <a:p>
            <a:pPr algn="ctr" rtl="1"/>
            <a:endParaRPr lang="fa-IR" baseline="-25000" dirty="0" smtClean="0"/>
          </a:p>
          <a:p>
            <a:pPr algn="ctr" rtl="1"/>
            <a:r>
              <a:rPr lang="fa-IR" baseline="-25000" dirty="0" smtClean="0"/>
              <a:t>عنوان پروژه:</a:t>
            </a:r>
          </a:p>
          <a:p>
            <a:pPr algn="ctr" rtl="1"/>
            <a:r>
              <a:rPr lang="fa-IR" sz="2400" baseline="-25000" dirty="0" smtClean="0"/>
              <a:t>حمام خان</a:t>
            </a:r>
          </a:p>
        </p:txBody>
      </p:sp>
      <p:sp>
        <p:nvSpPr>
          <p:cNvPr id="31" name="Rectangle 30"/>
          <p:cNvSpPr/>
          <p:nvPr/>
        </p:nvSpPr>
        <p:spPr>
          <a:xfrm>
            <a:off x="1295400" y="838200"/>
            <a:ext cx="7086600" cy="3477875"/>
          </a:xfrm>
          <a:prstGeom prst="rect">
            <a:avLst/>
          </a:prstGeom>
        </p:spPr>
        <p:txBody>
          <a:bodyPr wrap="square">
            <a:spAutoFit/>
          </a:bodyPr>
          <a:lstStyle/>
          <a:p>
            <a:pPr algn="r" rtl="1"/>
            <a:r>
              <a:rPr lang="fa-IR" sz="3600" b="1" baseline="-25000" dirty="0" smtClean="0"/>
              <a:t>فصل چهارم:شناخت بنا</a:t>
            </a:r>
          </a:p>
          <a:p>
            <a:pPr algn="r" rtl="1">
              <a:lnSpc>
                <a:spcPct val="150000"/>
              </a:lnSpc>
            </a:pPr>
            <a:r>
              <a:rPr lang="fa-IR" sz="2400" baseline="-25000" dirty="0" smtClean="0">
                <a:cs typeface="B Lotus" pitchFamily="2" charset="-78"/>
              </a:rPr>
              <a:t>نوع بهره برداری ازبنا</a:t>
            </a:r>
          </a:p>
          <a:p>
            <a:pPr algn="r" rtl="1">
              <a:lnSpc>
                <a:spcPct val="150000"/>
              </a:lnSpc>
            </a:pPr>
            <a:r>
              <a:rPr lang="fa-IR" sz="2400" baseline="-25000" dirty="0" smtClean="0">
                <a:cs typeface="B Lotus" pitchFamily="2" charset="-78"/>
              </a:rPr>
              <a:t>معرفی فضاها همراه با نقشه ها</a:t>
            </a:r>
          </a:p>
          <a:p>
            <a:pPr algn="r" rtl="1">
              <a:lnSpc>
                <a:spcPct val="150000"/>
              </a:lnSpc>
            </a:pPr>
            <a:r>
              <a:rPr lang="fa-IR" sz="2400" baseline="-25000" dirty="0" smtClean="0">
                <a:cs typeface="B Lotus" pitchFamily="2" charset="-78"/>
              </a:rPr>
              <a:t>تزیینات به کار رفته در بنا</a:t>
            </a:r>
          </a:p>
          <a:p>
            <a:pPr algn="r" rtl="1">
              <a:lnSpc>
                <a:spcPct val="150000"/>
              </a:lnSpc>
            </a:pPr>
            <a:r>
              <a:rPr lang="fa-IR" sz="2400" baseline="-25000" dirty="0" smtClean="0">
                <a:cs typeface="B Lotus" pitchFamily="2" charset="-78"/>
              </a:rPr>
              <a:t>تاسیسات بنا</a:t>
            </a:r>
          </a:p>
          <a:p>
            <a:pPr algn="r" rtl="1">
              <a:lnSpc>
                <a:spcPct val="150000"/>
              </a:lnSpc>
            </a:pPr>
            <a:r>
              <a:rPr lang="fa-IR" sz="2400" baseline="-25000" dirty="0" smtClean="0">
                <a:cs typeface="B Lotus" pitchFamily="2" charset="-78"/>
              </a:rPr>
              <a:t>عناصرالحاقی بنا</a:t>
            </a:r>
          </a:p>
          <a:p>
            <a:pPr algn="r" rtl="1">
              <a:lnSpc>
                <a:spcPct val="150000"/>
              </a:lnSpc>
            </a:pPr>
            <a:r>
              <a:rPr lang="fa-IR" sz="2400" baseline="-25000" dirty="0" smtClean="0">
                <a:cs typeface="B Lotus" pitchFamily="2" charset="-78"/>
              </a:rPr>
              <a:t>شناخت مواد و مصالح به کار رفته</a:t>
            </a:r>
          </a:p>
          <a:p>
            <a:pPr algn="r" rtl="1">
              <a:lnSpc>
                <a:spcPct val="150000"/>
              </a:lnSpc>
            </a:pPr>
            <a:r>
              <a:rPr lang="fa-IR" sz="2400" dirty="0" smtClean="0">
                <a:cs typeface="B Lotus" pitchFamily="2" charset="-78"/>
              </a:rPr>
              <a:t> </a:t>
            </a:r>
            <a:endParaRPr lang="fa-IR" sz="2400" baseline="-25000" dirty="0" smtClean="0">
              <a:cs typeface="B Lotus" pitchFamily="2" charset="-78"/>
            </a:endParaRPr>
          </a:p>
          <a:p>
            <a:pPr algn="r" rtl="1"/>
            <a:endParaRPr lang="fa-IR" sz="2400" baseline="-25000" dirty="0" smtClean="0"/>
          </a:p>
        </p:txBody>
      </p:sp>
      <p:sp>
        <p:nvSpPr>
          <p:cNvPr id="32" name="Oval 31"/>
          <p:cNvSpPr/>
          <p:nvPr/>
        </p:nvSpPr>
        <p:spPr>
          <a:xfrm>
            <a:off x="8159466" y="8382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19"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3" name="Rectangle 12"/>
          <p:cNvSpPr/>
          <p:nvPr/>
        </p:nvSpPr>
        <p:spPr>
          <a:xfrm>
            <a:off x="5398491" y="4913372"/>
            <a:ext cx="2983509" cy="461665"/>
          </a:xfrm>
          <a:prstGeom prst="rect">
            <a:avLst/>
          </a:prstGeom>
        </p:spPr>
        <p:txBody>
          <a:bodyPr wrap="none">
            <a:spAutoFit/>
          </a:bodyPr>
          <a:lstStyle/>
          <a:p>
            <a:pPr algn="r" rtl="1"/>
            <a:r>
              <a:rPr lang="fa-IR" sz="3600" b="1" baseline="-25000" dirty="0" smtClean="0"/>
              <a:t>فصل ششم:آسیب شناسی بنا</a:t>
            </a:r>
          </a:p>
        </p:txBody>
      </p:sp>
      <p:sp>
        <p:nvSpPr>
          <p:cNvPr id="14" name="Rectangle 13"/>
          <p:cNvSpPr/>
          <p:nvPr/>
        </p:nvSpPr>
        <p:spPr>
          <a:xfrm>
            <a:off x="6126255" y="3881735"/>
            <a:ext cx="2255746" cy="461665"/>
          </a:xfrm>
          <a:prstGeom prst="rect">
            <a:avLst/>
          </a:prstGeom>
        </p:spPr>
        <p:txBody>
          <a:bodyPr wrap="none">
            <a:spAutoFit/>
          </a:bodyPr>
          <a:lstStyle/>
          <a:p>
            <a:pPr algn="r" rtl="1"/>
            <a:r>
              <a:rPr lang="fa-IR" sz="3600" b="1" baseline="-25000" dirty="0" smtClean="0"/>
              <a:t>فصل پنجم:نیارش بنا</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6" name="Rectangle 15"/>
          <p:cNvSpPr/>
          <p:nvPr/>
        </p:nvSpPr>
        <p:spPr>
          <a:xfrm>
            <a:off x="6228617" y="762000"/>
            <a:ext cx="1848583" cy="369332"/>
          </a:xfrm>
          <a:prstGeom prst="rect">
            <a:avLst/>
          </a:prstGeom>
        </p:spPr>
        <p:txBody>
          <a:bodyPr wrap="none">
            <a:spAutoFit/>
          </a:bodyPr>
          <a:lstStyle/>
          <a:p>
            <a:r>
              <a:rPr lang="fa-IR" dirty="0" smtClean="0">
                <a:cs typeface="2  Titr" pitchFamily="2" charset="-78"/>
              </a:rPr>
              <a:t>جزییات پله شاه نشین</a:t>
            </a:r>
            <a:endParaRPr lang="fa-IR" dirty="0">
              <a:cs typeface="2  Titr" pitchFamily="2" charset="-78"/>
            </a:endParaRPr>
          </a:p>
        </p:txBody>
      </p:sp>
      <p:pic>
        <p:nvPicPr>
          <p:cNvPr id="15" name="Picture 1"/>
          <p:cNvPicPr>
            <a:picLocks noChangeAspect="1" noChangeArrowheads="1"/>
          </p:cNvPicPr>
          <p:nvPr/>
        </p:nvPicPr>
        <p:blipFill>
          <a:blip r:embed="rId4" cstate="print">
            <a:lum contrast="10000"/>
          </a:blip>
          <a:srcRect l="9615" r="26923"/>
          <a:stretch>
            <a:fillRect/>
          </a:stretch>
        </p:blipFill>
        <p:spPr bwMode="auto">
          <a:xfrm rot="16200000">
            <a:off x="3968718" y="984283"/>
            <a:ext cx="2743199" cy="61086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H:\fhh.jpg"/>
          <p:cNvPicPr>
            <a:picLocks noChangeAspect="1" noChangeArrowheads="1"/>
          </p:cNvPicPr>
          <p:nvPr/>
        </p:nvPicPr>
        <p:blipFill>
          <a:blip r:embed="rId3" cstate="print">
            <a:extLst>
              <a:ext uri="{28A0092B-C50C-407E-A947-70E740481C1C}">
                <a14:useLocalDpi xmlns:a14="http://schemas.microsoft.com/office/drawing/2010/main" val="0"/>
              </a:ext>
            </a:extLst>
          </a:blip>
          <a:srcRect l="6600" r="5399" b="3738"/>
          <a:stretch>
            <a:fillRect/>
          </a:stretch>
        </p:blipFill>
        <p:spPr bwMode="auto">
          <a:xfrm>
            <a:off x="5181600" y="2019445"/>
            <a:ext cx="3048000" cy="3924155"/>
          </a:xfrm>
          <a:prstGeom prst="rect">
            <a:avLst/>
          </a:prstGeom>
          <a:noFill/>
          <a:extLst>
            <a:ext uri="{909E8E84-426E-40DD-AFC4-6F175D3DCCD1}">
              <a14:hiddenFill xmlns:a14="http://schemas.microsoft.com/office/drawing/2010/main">
                <a:solidFill>
                  <a:srgbClr val="FFFFFF"/>
                </a:solidFill>
              </a14:hiddenFill>
            </a:ext>
          </a:extLst>
        </p:spPr>
      </p:pic>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4"/>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6" name="Rectangle 15"/>
          <p:cNvSpPr/>
          <p:nvPr/>
        </p:nvSpPr>
        <p:spPr>
          <a:xfrm>
            <a:off x="5485797" y="685800"/>
            <a:ext cx="2820003" cy="400110"/>
          </a:xfrm>
          <a:prstGeom prst="rect">
            <a:avLst/>
          </a:prstGeom>
        </p:spPr>
        <p:txBody>
          <a:bodyPr wrap="none">
            <a:spAutoFit/>
          </a:bodyPr>
          <a:lstStyle/>
          <a:p>
            <a:r>
              <a:rPr lang="fa-IR" sz="2000" b="1" dirty="0" smtClean="0">
                <a:cs typeface="2  Titr" pitchFamily="2" charset="-78"/>
              </a:rPr>
              <a:t>بررسی جزییات سر در ورودی</a:t>
            </a:r>
            <a:endParaRPr lang="fa-IR" sz="2000" b="1" dirty="0">
              <a:cs typeface="2  Titr" pitchFamily="2" charset="-78"/>
            </a:endParaRPr>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219200"/>
            <a:ext cx="2626466"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5334000" y="1459468"/>
            <a:ext cx="2720617" cy="369332"/>
          </a:xfrm>
          <a:prstGeom prst="rect">
            <a:avLst/>
          </a:prstGeom>
        </p:spPr>
        <p:txBody>
          <a:bodyPr wrap="none">
            <a:spAutoFit/>
          </a:bodyPr>
          <a:lstStyle/>
          <a:p>
            <a:r>
              <a:rPr lang="fa-IR" b="1" dirty="0" smtClean="0">
                <a:cs typeface="B Lotus" pitchFamily="2" charset="-78"/>
              </a:rPr>
              <a:t>قوس سر درورودی پنج اوهفت تند</a:t>
            </a:r>
            <a:endParaRPr lang="fa-IR" b="1" dirty="0">
              <a:cs typeface="B Lotus" pitchFamily="2" charset="-7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3073" name="Rectangle 1"/>
          <p:cNvSpPr>
            <a:spLocks noChangeArrowheads="1"/>
          </p:cNvSpPr>
          <p:nvPr/>
        </p:nvSpPr>
        <p:spPr bwMode="auto">
          <a:xfrm rot="10800000" flipV="1">
            <a:off x="4648201" y="737443"/>
            <a:ext cx="3657600"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2  Titr" pitchFamily="2" charset="-78"/>
              </a:rPr>
              <a:t>طریقه رسم قوس پنج او هفت :</a:t>
            </a:r>
            <a:endParaRPr kumimoji="0" lang="en-US" b="0" i="0" u="none" strike="noStrike" cap="none" normalizeH="0" baseline="0" dirty="0" smtClean="0">
              <a:ln>
                <a:noFill/>
              </a:ln>
              <a:solidFill>
                <a:schemeClr val="tx1"/>
              </a:solidFill>
              <a:effectLst/>
              <a:latin typeface="Arial" pitchFamily="34" charset="0"/>
              <a:cs typeface="2  Titr"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برای رسم قوس پنج او هفت دهانه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AB</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 را نصف وعمود منصف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CD </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را از مرکز دهانه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C </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رسم می کنیم .به مرکز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B </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وشعاع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BD</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دایره ای رسم می کنیم تادهانه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AB </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را در نقطه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O1</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 قطع کند این نقطه مرکز پا کار قوس است ازنقطه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B</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خطی عمود برخط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AB</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رسم می کنیم روی این خط به اندازه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BD</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جدامی کنیم تا نقطه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O</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به دست آید به مرکز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O</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وشعاع </a:t>
            </a:r>
            <a:r>
              <a:rPr kumimoji="0" lang="en-US"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O1A +O1O</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بقیه قوس را رسم می کنیم طرف دیگرقوس را نیزبه همین صورت ترسیم می کنیم و قوس کامل می شود.</a:t>
            </a:r>
            <a:endParaRPr kumimoji="0" lang="en-US" b="0" i="0" u="none" strike="noStrike" cap="none" normalizeH="0" baseline="0" dirty="0" smtClean="0">
              <a:ln>
                <a:noFill/>
              </a:ln>
              <a:solidFill>
                <a:schemeClr val="tx1"/>
              </a:solidFill>
              <a:effectLst/>
              <a:latin typeface="Arial" pitchFamily="34" charset="0"/>
              <a:cs typeface="B Lotus"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درقوس وطاقهای آسیب پذیرکه دراجرای اولیه به سهو واشتباه اجرا شده اند شکافها معمولا درتیزه قوس ودرکنال ها بخشی ازکمانه قوس هستند که بین زاویه 0 تا 30 قراردارند .بنابراین برای رفع این آسیب امکان کاربامصالح سنتی فراهم نمی شودلذا دراین مواقع باید ازتکنولوژی مدرن برای رفع ضعفها استفاده کرد.</a:t>
            </a:r>
            <a:endParaRPr kumimoji="0" lang="fa-IR" b="0" i="0" u="none" strike="noStrike" cap="none" normalizeH="0" baseline="0" dirty="0" smtClean="0">
              <a:ln>
                <a:noFill/>
              </a:ln>
              <a:solidFill>
                <a:schemeClr val="tx1"/>
              </a:solidFill>
              <a:effectLst/>
              <a:latin typeface="Arial" pitchFamily="34" charset="0"/>
              <a:cs typeface="B Lotus" pitchFamily="2" charset="-78"/>
            </a:endParaRPr>
          </a:p>
        </p:txBody>
      </p:sp>
      <p:pic>
        <p:nvPicPr>
          <p:cNvPr id="17" name="Picture 3" descr="H:\fhh.jpg"/>
          <p:cNvPicPr>
            <a:picLocks noChangeAspect="1" noChangeArrowheads="1"/>
          </p:cNvPicPr>
          <p:nvPr/>
        </p:nvPicPr>
        <p:blipFill>
          <a:blip r:embed="rId4" cstate="print">
            <a:extLst>
              <a:ext uri="{28A0092B-C50C-407E-A947-70E740481C1C}">
                <a14:useLocalDpi xmlns:a14="http://schemas.microsoft.com/office/drawing/2010/main" val="0"/>
              </a:ext>
            </a:extLst>
          </a:blip>
          <a:srcRect l="6600" r="5399" b="3738"/>
          <a:stretch>
            <a:fillRect/>
          </a:stretch>
        </p:blipFill>
        <p:spPr bwMode="auto">
          <a:xfrm>
            <a:off x="2362200" y="3124200"/>
            <a:ext cx="2209800" cy="28450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685800"/>
            <a:ext cx="1752600" cy="233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6" name="Rectangle 15"/>
          <p:cNvSpPr/>
          <p:nvPr/>
        </p:nvSpPr>
        <p:spPr>
          <a:xfrm>
            <a:off x="5638800" y="685800"/>
            <a:ext cx="2553904" cy="369332"/>
          </a:xfrm>
          <a:prstGeom prst="rect">
            <a:avLst/>
          </a:prstGeom>
        </p:spPr>
        <p:txBody>
          <a:bodyPr wrap="none">
            <a:spAutoFit/>
          </a:bodyPr>
          <a:lstStyle/>
          <a:p>
            <a:r>
              <a:rPr lang="fa-IR" dirty="0" smtClean="0">
                <a:cs typeface="2  Titr" pitchFamily="2" charset="-78"/>
              </a:rPr>
              <a:t>بررسی جزییات سر در ورودی</a:t>
            </a:r>
            <a:endParaRPr lang="fa-IR" dirty="0">
              <a:cs typeface="2  Titr" pitchFamily="2" charset="-78"/>
            </a:endParaRPr>
          </a:p>
        </p:txBody>
      </p:sp>
      <p:pic>
        <p:nvPicPr>
          <p:cNvPr id="15" name="Picture 3" descr="H:\maremat-Mod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1524000"/>
            <a:ext cx="4724400" cy="4152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31073" name="Rectangle 1"/>
          <p:cNvSpPr>
            <a:spLocks noChangeArrowheads="1"/>
          </p:cNvSpPr>
          <p:nvPr/>
        </p:nvSpPr>
        <p:spPr bwMode="auto">
          <a:xfrm rot="10800000" flipV="1">
            <a:off x="2438400" y="699701"/>
            <a:ext cx="58674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b="1" i="0" u="none" strike="noStrike" cap="none" normalizeH="0" baseline="0" dirty="0" smtClean="0">
                <a:ln>
                  <a:noFill/>
                </a:ln>
                <a:solidFill>
                  <a:schemeClr val="tx1"/>
                </a:solidFill>
                <a:effectLst/>
                <a:latin typeface="Calibri" pitchFamily="34" charset="0"/>
                <a:ea typeface="Calibri" pitchFamily="34" charset="0"/>
                <a:cs typeface="2  Titr" pitchFamily="2" charset="-78"/>
              </a:rPr>
              <a:t>دفع رطوبت داخل بنا(رطوبت حاصل از تعریق وتعریق)</a:t>
            </a:r>
          </a:p>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2  Titr"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b="1" i="0" u="none" strike="noStrike" cap="none" normalizeH="0" baseline="0" dirty="0" smtClean="0">
                <a:ln>
                  <a:noFill/>
                </a:ln>
                <a:solidFill>
                  <a:schemeClr val="tx1"/>
                </a:solidFill>
                <a:effectLst/>
                <a:latin typeface="Calibri" pitchFamily="34" charset="0"/>
                <a:ea typeface="Calibri" pitchFamily="34" charset="0"/>
                <a:cs typeface="B Lotus" pitchFamily="2" charset="-78"/>
              </a:rPr>
              <a:t>برای دفع </a:t>
            </a: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رطوبت داخل بنا ازدیواردوجداره استفاده می شود:دیوارحایل متصل به فضاهای قابل استفاده ساخته می شود و بین دیواراصلی ودیوارحایل تازه احداث شده را خالی می گذارند.برای دفع رطوبت حاصل ازتعریق (که براثر اختلاف دما بین داخل وخارج به وجود می آید)،از تهویه فضای کاذب ایجاد شده استفاده می شودوهدف ازآن همسان کردن دما برروی دوجداره دیواراست .برای این منظورضمن تعبیه روزنه ای دردیواراصلی روزنه هایی دربخش فوقانی جداره حایل نیزایجادمی کنیم.</a:t>
            </a:r>
            <a:endParaRPr kumimoji="0" lang="fa-IR" b="0" i="0" u="none" strike="noStrike" cap="none" normalizeH="0" baseline="0" dirty="0" smtClean="0">
              <a:ln>
                <a:noFill/>
              </a:ln>
              <a:solidFill>
                <a:schemeClr val="tx1"/>
              </a:solidFill>
              <a:effectLst/>
              <a:latin typeface="Arial" pitchFamily="34" charset="0"/>
              <a:cs typeface="B Lotus" pitchFamily="2" charset="-78"/>
            </a:endParaRPr>
          </a:p>
        </p:txBody>
      </p:sp>
      <p:pic>
        <p:nvPicPr>
          <p:cNvPr id="131074" name="Picture 2"/>
          <p:cNvPicPr>
            <a:picLocks noChangeAspect="1" noChangeArrowheads="1"/>
          </p:cNvPicPr>
          <p:nvPr/>
        </p:nvPicPr>
        <p:blipFill>
          <a:blip r:embed="rId4"/>
          <a:srcRect l="6675" t="5699" r="6675" b="47996"/>
          <a:stretch>
            <a:fillRect/>
          </a:stretch>
        </p:blipFill>
        <p:spPr bwMode="auto">
          <a:xfrm rot="16200000">
            <a:off x="1996484" y="3482384"/>
            <a:ext cx="2933699" cy="22173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45410" name="Picture 2" descr="I:\1390-04-06\2.jpg"/>
          <p:cNvPicPr>
            <a:picLocks noChangeAspect="1" noChangeArrowheads="1"/>
          </p:cNvPicPr>
          <p:nvPr/>
        </p:nvPicPr>
        <p:blipFill>
          <a:blip r:embed="rId4"/>
          <a:srcRect b="16508"/>
          <a:stretch>
            <a:fillRect/>
          </a:stretch>
        </p:blipFill>
        <p:spPr bwMode="auto">
          <a:xfrm>
            <a:off x="2514600" y="3124200"/>
            <a:ext cx="5563689" cy="2895600"/>
          </a:xfrm>
          <a:prstGeom prst="rect">
            <a:avLst/>
          </a:prstGeom>
          <a:noFill/>
        </p:spPr>
      </p:pic>
      <p:pic>
        <p:nvPicPr>
          <p:cNvPr id="145411" name="Picture 3" descr="I:\bahkam\IMG_0349.JPG"/>
          <p:cNvPicPr>
            <a:picLocks noChangeAspect="1" noChangeArrowheads="1"/>
          </p:cNvPicPr>
          <p:nvPr/>
        </p:nvPicPr>
        <p:blipFill>
          <a:blip r:embed="rId5" cstate="print"/>
          <a:srcRect/>
          <a:stretch>
            <a:fillRect/>
          </a:stretch>
        </p:blipFill>
        <p:spPr bwMode="auto">
          <a:xfrm>
            <a:off x="2286000" y="609600"/>
            <a:ext cx="2133600" cy="28448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35169" name="Rectangle 1"/>
          <p:cNvSpPr>
            <a:spLocks noChangeArrowheads="1"/>
          </p:cNvSpPr>
          <p:nvPr/>
        </p:nvSpPr>
        <p:spPr bwMode="auto">
          <a:xfrm rot="10800000" flipV="1">
            <a:off x="2667000" y="885855"/>
            <a:ext cx="55626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درقوس وطاقهای آسیب پذیرکه دراجرای اولیه به سهو واشتباه اجرا شده اند شکافها معمولا درتیزه قوس ودرکنال ها بخشی ازکمانه قوس هستند که بین زاویه 0 تا 30 قراردارند .بنابراین برای رفع این آسیب امکان کاربامصالح سنتی فراهم نمی شودلذا دراین مواقع باید ازتکنولوژی مدرن برای رفع ضعفها استفاده کرد.</a:t>
            </a:r>
            <a:endParaRPr kumimoji="0" lang="fa-IR" sz="1600" b="0" i="0" u="none" strike="noStrike" cap="none" normalizeH="0" baseline="0" dirty="0" smtClean="0">
              <a:ln>
                <a:noFill/>
              </a:ln>
              <a:solidFill>
                <a:schemeClr val="tx1"/>
              </a:solidFill>
              <a:effectLst/>
              <a:latin typeface="Arial" pitchFamily="34" charset="0"/>
              <a:cs typeface="B Lotus" pitchFamily="2" charset="-78"/>
            </a:endParaRPr>
          </a:p>
        </p:txBody>
      </p:sp>
      <p:pic>
        <p:nvPicPr>
          <p:cNvPr id="135170" name="Picture 2"/>
          <p:cNvPicPr>
            <a:picLocks noChangeAspect="1" noChangeArrowheads="1"/>
          </p:cNvPicPr>
          <p:nvPr/>
        </p:nvPicPr>
        <p:blipFill>
          <a:blip r:embed="rId4" cstate="print"/>
          <a:srcRect l="9698" t="10686" r="15743" b="11665"/>
          <a:stretch>
            <a:fillRect/>
          </a:stretch>
        </p:blipFill>
        <p:spPr bwMode="auto">
          <a:xfrm rot="16200000">
            <a:off x="2924961" y="2543961"/>
            <a:ext cx="2379677" cy="3505200"/>
          </a:xfrm>
          <a:prstGeom prst="rect">
            <a:avLst/>
          </a:prstGeom>
          <a:noFill/>
          <a:ln w="9525">
            <a:noFill/>
            <a:miter lim="800000"/>
            <a:headEnd/>
            <a:tailEnd/>
          </a:ln>
          <a:effectLst/>
        </p:spPr>
      </p:pic>
      <p:pic>
        <p:nvPicPr>
          <p:cNvPr id="135171" name="Picture 3" descr="C:\Documents and Settings\ZOHOOR\Desktop\IMG_0314.JPG"/>
          <p:cNvPicPr>
            <a:picLocks noChangeAspect="1" noChangeArrowheads="1"/>
          </p:cNvPicPr>
          <p:nvPr/>
        </p:nvPicPr>
        <p:blipFill>
          <a:blip r:embed="rId5" cstate="print"/>
          <a:srcRect/>
          <a:stretch>
            <a:fillRect/>
          </a:stretch>
        </p:blipFill>
        <p:spPr bwMode="auto">
          <a:xfrm>
            <a:off x="6019800" y="2667000"/>
            <a:ext cx="2286000" cy="3048000"/>
          </a:xfrm>
          <a:prstGeom prst="rect">
            <a:avLst/>
          </a:prstGeom>
          <a:noFill/>
        </p:spPr>
      </p:pic>
      <p:sp>
        <p:nvSpPr>
          <p:cNvPr id="17" name="Donut 16"/>
          <p:cNvSpPr/>
          <p:nvPr/>
        </p:nvSpPr>
        <p:spPr>
          <a:xfrm>
            <a:off x="6477000" y="3048000"/>
            <a:ext cx="1295400" cy="1219200"/>
          </a:xfrm>
          <a:prstGeom prst="donut">
            <a:avLst>
              <a:gd name="adj" fmla="val 451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33121" name="Rectangle 1"/>
          <p:cNvSpPr>
            <a:spLocks noChangeArrowheads="1"/>
          </p:cNvSpPr>
          <p:nvPr/>
        </p:nvSpPr>
        <p:spPr bwMode="auto">
          <a:xfrm>
            <a:off x="2286000" y="685800"/>
            <a:ext cx="60198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sz="2800" b="0" i="0" u="none" strike="noStrike" cap="none" normalizeH="0" baseline="0" dirty="0" smtClean="0">
                <a:ln>
                  <a:noFill/>
                </a:ln>
                <a:solidFill>
                  <a:schemeClr val="tx1"/>
                </a:solidFill>
                <a:effectLst/>
                <a:latin typeface="Calibri" pitchFamily="34" charset="0"/>
                <a:ea typeface="Calibri" pitchFamily="34" charset="0"/>
                <a:cs typeface="2  Titr" pitchFamily="2" charset="-78"/>
              </a:rPr>
              <a:t>روش عایقکاری سنتی پوشش منحنی</a:t>
            </a:r>
            <a:r>
              <a:rPr kumimoji="0" lang="fa-IR" sz="2800" b="0" i="0" u="none" strike="noStrike" cap="none" normalizeH="0" baseline="0" dirty="0" smtClean="0">
                <a:ln>
                  <a:noFill/>
                </a:ln>
                <a:solidFill>
                  <a:schemeClr val="tx1"/>
                </a:solidFill>
                <a:effectLst/>
                <a:latin typeface="Calibri" pitchFamily="34" charset="0"/>
                <a:ea typeface="Calibri" pitchFamily="34" charset="0"/>
                <a:cs typeface="Arial" pitchFamily="34" charset="0"/>
              </a:rPr>
              <a:t> </a:t>
            </a:r>
          </a:p>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1" eaLnBrk="0" fontAlgn="base" latinLnBrk="0" hangingPunct="0">
              <a:spcBef>
                <a:spcPct val="0"/>
              </a:spcBef>
              <a:spcAft>
                <a:spcPct val="0"/>
              </a:spcAft>
              <a:buClrTx/>
              <a:buSzTx/>
              <a:buFontTx/>
              <a:buNone/>
              <a:tabLst/>
            </a:pPr>
            <a:r>
              <a:rPr kumimoji="0" lang="fa-IR" b="0" i="0" u="none" strike="noStrike" cap="none" normalizeH="0" baseline="0" dirty="0" smtClean="0">
                <a:ln>
                  <a:noFill/>
                </a:ln>
                <a:solidFill>
                  <a:schemeClr val="tx1"/>
                </a:solidFill>
                <a:effectLst/>
                <a:latin typeface="Calibri" pitchFamily="34" charset="0"/>
                <a:ea typeface="Calibri" pitchFamily="34" charset="0"/>
                <a:cs typeface="B Lotus" pitchFamily="2" charset="-78"/>
              </a:rPr>
              <a:t>مطلوب بودن این روش با توجه به شکل اجرای پوشش های منحنی ،درصورتی که همراه بانظارت ومراقبت مستمرباشد،به تجربه ثابت شده است .روش اجرای آن درپوشش های منحنی به شرح زیراست :پس اجرای تاق اصلی گنبد ،دربخش فوقانی دوغاب تیزگچ درپشت تاق ریخته می شودوسپس یک پالانه درروی تاق با استفاده ازآجرهای شکسته اجرا می شود.این لایه پالانه به منظور یکپارچه کردن وشیب بندی درست ناق انجام می شود.یک قشرکاهگل به ضخامت حدود پنج سانتی متربرروی پالان و سپس ،روی این کاهگل ،آجرفرش ختایی باملات گل اجرا می شود. درنهایت یک لایه دوسانتی متری کاهگل نرم کل مجموعه فوق را پوشش می دهد.</a:t>
            </a:r>
          </a:p>
        </p:txBody>
      </p:sp>
      <p:pic>
        <p:nvPicPr>
          <p:cNvPr id="133122" name="Picture 2"/>
          <p:cNvPicPr>
            <a:picLocks noChangeAspect="1" noChangeArrowheads="1"/>
          </p:cNvPicPr>
          <p:nvPr/>
        </p:nvPicPr>
        <p:blipFill>
          <a:blip r:embed="rId4"/>
          <a:srcRect l="12720" t="7124" r="42947" b="3117"/>
          <a:stretch>
            <a:fillRect/>
          </a:stretch>
        </p:blipFill>
        <p:spPr bwMode="auto">
          <a:xfrm rot="16200000">
            <a:off x="4260272" y="1898072"/>
            <a:ext cx="2133600" cy="61098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3" name="Rectangle 12"/>
          <p:cNvSpPr/>
          <p:nvPr/>
        </p:nvSpPr>
        <p:spPr>
          <a:xfrm>
            <a:off x="2209800" y="1752600"/>
            <a:ext cx="6172200" cy="3139321"/>
          </a:xfrm>
          <a:prstGeom prst="rect">
            <a:avLst/>
          </a:prstGeom>
        </p:spPr>
        <p:txBody>
          <a:bodyPr wrap="square">
            <a:spAutoFit/>
          </a:bodyPr>
          <a:lstStyle/>
          <a:p>
            <a:pPr lvl="0" algn="just" rtl="1"/>
            <a:r>
              <a:rPr lang="fa-IR" dirty="0" smtClean="0">
                <a:latin typeface="Calibri" pitchFamily="34" charset="0"/>
                <a:ea typeface="Calibri" pitchFamily="34" charset="0"/>
                <a:cs typeface="B Lotus" pitchFamily="2" charset="-78"/>
              </a:rPr>
              <a:t>این کاهگل نهایی به منظورسیراب کردن آجرها به کارمی رود.این نوع عایق بندی به علت شیب گنبدها تاکنون نتیجه مثبتی داشته است .استفاده ازمصالحی ازقبیل قیرگونی وانواع لایه های عایق متداول ،که درسطوع مسطح مورداستاده واقع می شوند،درسطوح منحنی فاقد کارآیی لازم هستند ،زیرا دراین سطوح گرمای تابستان وتابش خورشید باعث سرازیر شدن وانباشتن قیردرقسمت های تحتانی گنبدمی شودودربخش فوقانی سطوح منحنی ، فاقدقیر گونی می گردد.طبعادرچنین شرایطی آب برف وباران ازآن بخش امکان نفوذ به پشت عایق رامی یابد ودرقسمتهای پایین تر گنبد محبوس می گرددودرهوای گرم بخار می شود ازآنجایی که بخار حاصله درمحفظه ای فاقد امکان تنفس وتهویه قراردارد،به داخل تاق نفوذ می کند.بدین ترتیب فضای دم کرده ای ایجاد می شود .که درنهایت شرایط لازم برای پوسیدگی ملات را فراهم می آورد .دراین شرایط به علت ازبین رفتن چسبندگی ملات بنادرمعرض تخریب قرار می گیرد.</a:t>
            </a:r>
            <a:r>
              <a:rPr lang="fa-IR" dirty="0" smtClean="0">
                <a:latin typeface="Calibri" pitchFamily="34" charset="0"/>
                <a:ea typeface="Calibri" pitchFamily="34" charset="0"/>
                <a:cs typeface="Arial" pitchFamily="34" charset="0"/>
              </a:rPr>
              <a:t> </a:t>
            </a:r>
            <a:endParaRPr lang="fa-I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4"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8" name="Rectangle 17"/>
          <p:cNvSpPr/>
          <p:nvPr/>
        </p:nvSpPr>
        <p:spPr>
          <a:xfrm>
            <a:off x="5052127" y="695980"/>
            <a:ext cx="3177473" cy="338554"/>
          </a:xfrm>
          <a:prstGeom prst="rect">
            <a:avLst/>
          </a:prstGeom>
        </p:spPr>
        <p:txBody>
          <a:bodyPr wrap="none">
            <a:spAutoFit/>
          </a:bodyPr>
          <a:lstStyle/>
          <a:p>
            <a:r>
              <a:rPr lang="fa-IR" sz="1600" dirty="0" smtClean="0">
                <a:cs typeface="2  Titr" pitchFamily="2" charset="-78"/>
              </a:rPr>
              <a:t>بررسی نحوه نورگیری وتهویه طبیعی حمام</a:t>
            </a:r>
            <a:endParaRPr lang="en-US" sz="1600" dirty="0">
              <a:cs typeface="2  Titr" pitchFamily="2" charset="-78"/>
            </a:endParaRPr>
          </a:p>
        </p:txBody>
      </p:sp>
      <p:pic>
        <p:nvPicPr>
          <p:cNvPr id="15" name="Picture 2" descr="C:\Users\arezoo\Desktop\nasrin&amp;sonia\bahkam\IMG_03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1371600"/>
            <a:ext cx="249381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srcRect l="7937" t="9926" r="6349" b="16625"/>
          <a:stretch>
            <a:fillRect/>
          </a:stretch>
        </p:blipFill>
        <p:spPr bwMode="auto">
          <a:xfrm>
            <a:off x="4800600" y="2756263"/>
            <a:ext cx="3581400" cy="3135085"/>
          </a:xfrm>
          <a:prstGeom prst="rect">
            <a:avLst/>
          </a:prstGeom>
          <a:noFill/>
          <a:ln w="9525">
            <a:noFill/>
            <a:miter lim="800000"/>
            <a:headEnd/>
            <a:tailEnd/>
          </a:ln>
          <a:effectLst/>
        </p:spPr>
      </p:pic>
      <p:sp>
        <p:nvSpPr>
          <p:cNvPr id="13" name="Donut 12"/>
          <p:cNvSpPr/>
          <p:nvPr/>
        </p:nvSpPr>
        <p:spPr>
          <a:xfrm>
            <a:off x="2743200" y="4800600"/>
            <a:ext cx="1828800" cy="381000"/>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7" name="Straight Arrow Connector 16"/>
          <p:cNvCxnSpPr/>
          <p:nvPr/>
        </p:nvCxnSpPr>
        <p:spPr>
          <a:xfrm rot="5400000" flipH="1" flipV="1">
            <a:off x="2400300" y="3467100"/>
            <a:ext cx="25146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9" name="Rectangle 18"/>
          <p:cNvSpPr/>
          <p:nvPr/>
        </p:nvSpPr>
        <p:spPr>
          <a:xfrm>
            <a:off x="2438400" y="5257800"/>
            <a:ext cx="2362200" cy="584775"/>
          </a:xfrm>
          <a:prstGeom prst="rect">
            <a:avLst/>
          </a:prstGeom>
        </p:spPr>
        <p:txBody>
          <a:bodyPr wrap="square">
            <a:spAutoFit/>
          </a:bodyPr>
          <a:lstStyle/>
          <a:p>
            <a:pPr algn="ctr"/>
            <a:r>
              <a:rPr lang="fa-IR" sz="1600" dirty="0" smtClean="0">
                <a:cs typeface="2  Titr" pitchFamily="2" charset="-78"/>
              </a:rPr>
              <a:t>حوض زیر نورگیر موجب تهویه بهتر فضا میشود</a:t>
            </a:r>
            <a:endParaRPr lang="en-US" sz="1600" dirty="0">
              <a:cs typeface="2  Titr" pitchFamily="2" charset="-78"/>
            </a:endParaRPr>
          </a:p>
        </p:txBody>
      </p:sp>
      <p:pic>
        <p:nvPicPr>
          <p:cNvPr id="16" name="Picture 2" descr="C:\Users\samaneh\Desktop\New Folder (2)\1.jpg"/>
          <p:cNvPicPr>
            <a:picLocks noChangeAspect="1" noChangeArrowheads="1"/>
          </p:cNvPicPr>
          <p:nvPr/>
        </p:nvPicPr>
        <p:blipFill>
          <a:blip r:embed="rId6" cstate="print">
            <a:lum/>
          </a:blip>
          <a:srcRect l="10909" t="30645" b="33871"/>
          <a:stretch>
            <a:fillRect/>
          </a:stretch>
        </p:blipFill>
        <p:spPr bwMode="auto">
          <a:xfrm>
            <a:off x="4953000" y="1371600"/>
            <a:ext cx="3200400" cy="1436914"/>
          </a:xfrm>
          <a:prstGeom prst="rect">
            <a:avLst/>
          </a:prstGeom>
          <a:ln>
            <a:noFill/>
          </a:ln>
          <a:effectLst>
            <a:softEdge rad="112500"/>
          </a:effectLst>
        </p:spPr>
      </p:pic>
      <p:cxnSp>
        <p:nvCxnSpPr>
          <p:cNvPr id="25" name="Curved Connector 24"/>
          <p:cNvCxnSpPr/>
          <p:nvPr/>
        </p:nvCxnSpPr>
        <p:spPr>
          <a:xfrm rot="16200000" flipV="1">
            <a:off x="5067300" y="1714500"/>
            <a:ext cx="533400" cy="304800"/>
          </a:xfrm>
          <a:prstGeom prst="curved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7" name="Curved Connector 26"/>
          <p:cNvCxnSpPr/>
          <p:nvPr/>
        </p:nvCxnSpPr>
        <p:spPr>
          <a:xfrm rot="5400000" flipH="1" flipV="1">
            <a:off x="5372100" y="1714500"/>
            <a:ext cx="533400" cy="304800"/>
          </a:xfrm>
          <a:prstGeom prst="curved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9" name="Curved Connector 28"/>
          <p:cNvCxnSpPr/>
          <p:nvPr/>
        </p:nvCxnSpPr>
        <p:spPr>
          <a:xfrm rot="16200000" flipV="1">
            <a:off x="6134100" y="1638300"/>
            <a:ext cx="533400" cy="152400"/>
          </a:xfrm>
          <a:prstGeom prst="curved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3" name="Curved Connector 32"/>
          <p:cNvCxnSpPr/>
          <p:nvPr/>
        </p:nvCxnSpPr>
        <p:spPr>
          <a:xfrm rot="16200000" flipV="1">
            <a:off x="7086600" y="1447800"/>
            <a:ext cx="457200" cy="152400"/>
          </a:xfrm>
          <a:prstGeom prst="curved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5" name="Curved Connector 34"/>
          <p:cNvCxnSpPr/>
          <p:nvPr/>
        </p:nvCxnSpPr>
        <p:spPr>
          <a:xfrm rot="5400000" flipH="1" flipV="1">
            <a:off x="7277100" y="1409700"/>
            <a:ext cx="381000" cy="152400"/>
          </a:xfrm>
          <a:prstGeom prst="curved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0" name="Curved Connector 39"/>
          <p:cNvCxnSpPr/>
          <p:nvPr/>
        </p:nvCxnSpPr>
        <p:spPr>
          <a:xfrm rot="5400000" flipH="1" flipV="1">
            <a:off x="6286500" y="1638300"/>
            <a:ext cx="533400" cy="152400"/>
          </a:xfrm>
          <a:prstGeom prst="curved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5" descr="J:\bahkam\IMG_0466.JPG"/>
          <p:cNvPicPr>
            <a:picLocks noChangeAspect="1" noChangeArrowheads="1"/>
          </p:cNvPicPr>
          <p:nvPr/>
        </p:nvPicPr>
        <p:blipFill>
          <a:blip r:embed="rId2" cstate="print">
            <a:lum bright="40000" contrast="-20000"/>
          </a:blip>
          <a:srcRect/>
          <a:stretch>
            <a:fillRect/>
          </a:stretch>
        </p:blipFill>
        <p:spPr bwMode="auto">
          <a:xfrm>
            <a:off x="2255950" y="990600"/>
            <a:ext cx="6049850" cy="4648200"/>
          </a:xfrm>
          <a:prstGeom prst="rect">
            <a:avLst/>
          </a:prstGeom>
          <a:noFill/>
          <a:effectLst>
            <a:softEdge rad="635000"/>
          </a:effectLst>
        </p:spPr>
      </p:pic>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447800"/>
            <a:ext cx="1981200" cy="748923"/>
          </a:xfrm>
          <a:prstGeom prst="rect">
            <a:avLst/>
          </a:prstGeom>
        </p:spPr>
        <p:txBody>
          <a:bodyPr wrap="square">
            <a:spAutoFit/>
          </a:bodyPr>
          <a:lstStyle/>
          <a:p>
            <a:pPr algn="ctr" rtl="1"/>
            <a:endParaRPr lang="fa-IR" sz="1400" baseline="-25000" dirty="0" smtClean="0"/>
          </a:p>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1991380"/>
            <a:ext cx="914400" cy="707886"/>
          </a:xfrm>
          <a:prstGeom prst="rect">
            <a:avLst/>
          </a:prstGeom>
        </p:spPr>
        <p:txBody>
          <a:bodyPr wrap="square">
            <a:spAutoFit/>
          </a:bodyPr>
          <a:lstStyle/>
          <a:p>
            <a:pPr algn="ctr" rtl="1"/>
            <a:endParaRPr lang="fa-IR" baseline="-25000" dirty="0" smtClean="0"/>
          </a:p>
          <a:p>
            <a:pPr algn="ctr" rtl="1"/>
            <a:r>
              <a:rPr lang="fa-IR" baseline="-25000" dirty="0" smtClean="0"/>
              <a:t>عنوان پروژه:</a:t>
            </a:r>
          </a:p>
          <a:p>
            <a:pPr algn="ctr" rtl="1"/>
            <a:r>
              <a:rPr lang="fa-IR" sz="2400" baseline="-25000" dirty="0" smtClean="0"/>
              <a:t>حمام خان</a:t>
            </a:r>
          </a:p>
        </p:txBody>
      </p:sp>
      <p:sp>
        <p:nvSpPr>
          <p:cNvPr id="18" name="Rectangle 17"/>
          <p:cNvSpPr/>
          <p:nvPr/>
        </p:nvSpPr>
        <p:spPr>
          <a:xfrm>
            <a:off x="3886200" y="2743200"/>
            <a:ext cx="2632451" cy="1323439"/>
          </a:xfrm>
          <a:prstGeom prst="rect">
            <a:avLst/>
          </a:prstGeom>
        </p:spPr>
        <p:txBody>
          <a:bodyPr wrap="none">
            <a:spAutoFit/>
          </a:bodyPr>
          <a:lstStyle/>
          <a:p>
            <a:pPr algn="ctr" rtl="1"/>
            <a:r>
              <a:rPr lang="fa-IR" sz="4000" baseline="-25000" dirty="0" smtClean="0">
                <a:cs typeface="2  Titr" pitchFamily="2" charset="-78"/>
              </a:rPr>
              <a:t>فصل اول</a:t>
            </a:r>
            <a:endParaRPr lang="en-US" sz="4000" baseline="-25000" dirty="0" smtClean="0">
              <a:cs typeface="2  Titr" pitchFamily="2" charset="-78"/>
            </a:endParaRPr>
          </a:p>
          <a:p>
            <a:pPr algn="ctr" rtl="1"/>
            <a:endParaRPr lang="fa-IR" sz="4000" baseline="-25000" dirty="0" smtClean="0">
              <a:cs typeface="2  Titr" pitchFamily="2" charset="-78"/>
            </a:endParaRPr>
          </a:p>
          <a:p>
            <a:pPr algn="r" rtl="1"/>
            <a:r>
              <a:rPr lang="fa-IR" sz="4000" baseline="-25000" dirty="0">
                <a:cs typeface="2  Titr" pitchFamily="2" charset="-78"/>
              </a:rPr>
              <a:t> </a:t>
            </a:r>
            <a:r>
              <a:rPr lang="fa-IR" sz="4000" baseline="-25000" dirty="0" smtClean="0">
                <a:cs typeface="2  Titr" pitchFamily="2" charset="-78"/>
              </a:rPr>
              <a:t>   شناخت جغرافیایی</a:t>
            </a:r>
          </a:p>
        </p:txBody>
      </p:sp>
      <p:pic>
        <p:nvPicPr>
          <p:cNvPr id="11"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9" name="Picture 5" descr="J:\bahkam\IMG_0466.JPG"/>
          <p:cNvPicPr>
            <a:picLocks noChangeAspect="1" noChangeArrowheads="1"/>
          </p:cNvPicPr>
          <p:nvPr/>
        </p:nvPicPr>
        <p:blipFill>
          <a:blip r:embed="rId2" cstate="print">
            <a:lum bright="30000" contrast="-20000"/>
          </a:blip>
          <a:srcRect/>
          <a:stretch>
            <a:fillRect/>
          </a:stretch>
        </p:blipFill>
        <p:spPr bwMode="auto">
          <a:xfrm>
            <a:off x="2255950" y="990600"/>
            <a:ext cx="6049850" cy="4648200"/>
          </a:xfrm>
          <a:prstGeom prst="rect">
            <a:avLst/>
          </a:prstGeom>
          <a:noFill/>
          <a:effectLst>
            <a:softEdge rad="635000"/>
          </a:effectLst>
        </p:spPr>
      </p:pic>
      <p:sp>
        <p:nvSpPr>
          <p:cNvPr id="11" name="Rectangle 10"/>
          <p:cNvSpPr/>
          <p:nvPr/>
        </p:nvSpPr>
        <p:spPr>
          <a:xfrm>
            <a:off x="2133600" y="2057400"/>
            <a:ext cx="6400800" cy="1446550"/>
          </a:xfrm>
          <a:prstGeom prst="rect">
            <a:avLst/>
          </a:prstGeom>
        </p:spPr>
        <p:txBody>
          <a:bodyPr wrap="square">
            <a:spAutoFit/>
          </a:bodyPr>
          <a:lstStyle/>
          <a:p>
            <a:pPr algn="ctr" rtl="1"/>
            <a:r>
              <a:rPr lang="fa-IR" sz="4400" baseline="-25000" dirty="0" smtClean="0">
                <a:cs typeface="2  Titr" pitchFamily="2" charset="-78"/>
              </a:rPr>
              <a:t>فصل ششم</a:t>
            </a:r>
          </a:p>
          <a:p>
            <a:pPr algn="ctr" rtl="1"/>
            <a:endParaRPr lang="fa-IR" sz="4400" baseline="-25000" dirty="0" smtClean="0">
              <a:cs typeface="2  Titr" pitchFamily="2" charset="-78"/>
            </a:endParaRPr>
          </a:p>
          <a:p>
            <a:pPr algn="ctr" rtl="1"/>
            <a:r>
              <a:rPr lang="fa-IR" sz="4400" baseline="-25000" dirty="0" smtClean="0">
                <a:cs typeface="2  Titr" pitchFamily="2" charset="-78"/>
              </a:rPr>
              <a:t>  آسیب شناسی بنا</a:t>
            </a:r>
          </a:p>
        </p:txBody>
      </p:sp>
      <p:pic>
        <p:nvPicPr>
          <p:cNvPr id="12" name="Picture 3"/>
          <p:cNvPicPr>
            <a:picLocks noChangeAspect="1" noChangeArrowheads="1"/>
          </p:cNvPicPr>
          <p:nvPr/>
        </p:nvPicPr>
        <p:blipFill>
          <a:blip r:embed="rId3"/>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3" name="Rectangle 12"/>
          <p:cNvSpPr/>
          <p:nvPr/>
        </p:nvSpPr>
        <p:spPr>
          <a:xfrm>
            <a:off x="2286000" y="762000"/>
            <a:ext cx="6096000" cy="4893647"/>
          </a:xfrm>
          <a:prstGeom prst="rect">
            <a:avLst/>
          </a:prstGeom>
        </p:spPr>
        <p:txBody>
          <a:bodyPr wrap="square">
            <a:spAutoFit/>
          </a:bodyPr>
          <a:lstStyle/>
          <a:p>
            <a:pPr algn="r"/>
            <a:r>
              <a:rPr lang="fa-IR" sz="2400" dirty="0" smtClean="0">
                <a:cs typeface="2  Titr" pitchFamily="2" charset="-78"/>
              </a:rPr>
              <a:t>آسیب شناسی</a:t>
            </a:r>
          </a:p>
          <a:p>
            <a:pPr algn="r"/>
            <a:r>
              <a:rPr lang="fa-IR" sz="2400" dirty="0" smtClean="0">
                <a:cs typeface="B Lotus" pitchFamily="2" charset="-78"/>
              </a:rPr>
              <a:t>اساسی ترین بخش قبل از هر اقدام مرمتی تشخیص ضایعه یا عارضه است. نوع پیوند مصالح، پیوند منطقی عناصر ساختمانی، توزیع متناسب نیروها، مقاومت شالوده ها در مقابل بارهای وارده، تناسب نیروهای داخلی با توجه به توانایی مصالح، حفاظت صحیح کل ساختمان در برابر عوامل خارجی، در مجموع از عوامل و شرایط لازم برای تاُمین ایستایی و ادامه حیات و بقای ساختمان محسوب می شوند. بنابراین، هنگام بررسی یک بنا یا مجموعه و یا بافت شهری، پرداخت به عواملی که مخل قلمداد می شوند، ضروری است.</a:t>
            </a:r>
          </a:p>
          <a:p>
            <a:pPr algn="r"/>
            <a:r>
              <a:rPr lang="fa-IR" sz="2400" dirty="0" smtClean="0">
                <a:cs typeface="B Lotus" pitchFamily="2" charset="-78"/>
              </a:rPr>
              <a:t>بطور کلی، عوامل تخریب مجموعه ای از کنشها و آسیب ها هستند که در تغییر شکل و تخریب بنا موُثر  واقع می شوند.</a:t>
            </a:r>
          </a:p>
          <a:p>
            <a:pPr algn="r"/>
            <a:r>
              <a:rPr lang="fa-IR" sz="2400" dirty="0" smtClean="0">
                <a:cs typeface="B Lotus" pitchFamily="2" charset="-78"/>
              </a:rPr>
              <a:t>عوامل موُثر در تخریب عبارتند از:</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1" name="Rectangle 10"/>
          <p:cNvSpPr/>
          <p:nvPr/>
        </p:nvSpPr>
        <p:spPr>
          <a:xfrm>
            <a:off x="2286000" y="1135082"/>
            <a:ext cx="6096000" cy="3970318"/>
          </a:xfrm>
          <a:prstGeom prst="rect">
            <a:avLst/>
          </a:prstGeom>
        </p:spPr>
        <p:txBody>
          <a:bodyPr wrap="square">
            <a:spAutoFit/>
          </a:bodyPr>
          <a:lstStyle/>
          <a:p>
            <a:pPr algn="r"/>
            <a:r>
              <a:rPr lang="fa-IR" dirty="0" smtClean="0"/>
              <a:t> </a:t>
            </a:r>
            <a:r>
              <a:rPr lang="fa-IR" dirty="0" smtClean="0">
                <a:cs typeface="B Lotus" pitchFamily="2" charset="-78"/>
              </a:rPr>
              <a:t>الف- عوامل طبیعی مانند رعد و برق، رطوبت ناشی از از آبهای زیرزمینی یا نزولات جوی، سیل، باد، عوامل بیولوژیک</a:t>
            </a:r>
          </a:p>
          <a:p>
            <a:pPr algn="r"/>
            <a:r>
              <a:rPr lang="fa-IR" dirty="0" smtClean="0">
                <a:cs typeface="B Lotus" pitchFamily="2" charset="-78"/>
              </a:rPr>
              <a:t>ب- عوامل اجتماعی و سوانح مانند جنگ، مهاجرت و آتش سوزی</a:t>
            </a:r>
          </a:p>
          <a:p>
            <a:pPr algn="r"/>
            <a:r>
              <a:rPr lang="fa-IR" dirty="0" smtClean="0">
                <a:cs typeface="B Lotus" pitchFamily="2" charset="-78"/>
              </a:rPr>
              <a:t>پ- عوامل تخریب مربوط به شیوه خاص زندگی ماشینی مانند تاُسیسات بنا از قبیل فاضلاب، کانال کشی و غیره</a:t>
            </a:r>
          </a:p>
          <a:p>
            <a:pPr algn="r"/>
            <a:r>
              <a:rPr lang="fa-IR" dirty="0" smtClean="0">
                <a:cs typeface="B Lotus" pitchFamily="2" charset="-78"/>
              </a:rPr>
              <a:t>ت- عوامل تخریب مستقیم بوسیله مردم و حکام وقت مانند تخریب حصارها و خنئقها، استفاده نادرست از ابنیه قدیمی، حفاری غیر مجاز، تغییر فشارآب های زیرزمینی بر اثر حفر چههای عمیق و پمپاژها و ...</a:t>
            </a:r>
          </a:p>
          <a:p>
            <a:pPr algn="r"/>
            <a:r>
              <a:rPr lang="fa-IR" dirty="0" smtClean="0">
                <a:cs typeface="B Lotus" pitchFamily="2" charset="-78"/>
              </a:rPr>
              <a:t>رطوبت یکی از اساسی ترین عوامل آسیب رسیدن به بنا می باشد که با تر و خشک شدن، ظهور شوره به واسطه نمک های محلول در آن، صعود در ارتفاع دیواره، آب افتادگی در بامها و ... مشاهده می شود.</a:t>
            </a:r>
          </a:p>
          <a:p>
            <a:pPr algn="r"/>
            <a:r>
              <a:rPr lang="fa-IR" dirty="0" smtClean="0">
                <a:cs typeface="B Lotus" pitchFamily="2" charset="-78"/>
              </a:rPr>
              <a:t>یکی از اساسی ترین آسیب های وارده به این بنا تغییر کاربری آن در دوره کاربری آن بوده است چرا که در صورت استفاده صحیح از آن و مرمت های اصولی و بازدیدهای دوره ای هیچگاه به این وضع اسفناک دچار نمی شد.</a:t>
            </a:r>
            <a:endParaRPr lang="fa-IR" dirty="0">
              <a:cs typeface="B Lotus" pitchFamily="2" charset="-7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3" name="Rectangle 12"/>
          <p:cNvSpPr/>
          <p:nvPr/>
        </p:nvSpPr>
        <p:spPr>
          <a:xfrm>
            <a:off x="2286000" y="685800"/>
            <a:ext cx="5943600" cy="1323439"/>
          </a:xfrm>
          <a:prstGeom prst="rect">
            <a:avLst/>
          </a:prstGeom>
        </p:spPr>
        <p:txBody>
          <a:bodyPr wrap="square">
            <a:spAutoFit/>
          </a:bodyPr>
          <a:lstStyle/>
          <a:p>
            <a:pPr algn="r"/>
            <a:r>
              <a:rPr lang="fa-IR" sz="2000" dirty="0" smtClean="0">
                <a:cs typeface="B Lotus" pitchFamily="2" charset="-78"/>
              </a:rPr>
              <a:t>از آنجایی که حمام از جمله بناهایی است که زیاد در معرض رطوبت است  بنابراین رطوبتهای زیادی در جاهای مختلف به شکلهای مختلف به چشم میخورد.</a:t>
            </a:r>
          </a:p>
          <a:p>
            <a:pPr algn="r"/>
            <a:endParaRPr lang="fa-IR" sz="2000" dirty="0">
              <a:cs typeface="B Lotus" pitchFamily="2" charset="-78"/>
            </a:endParaRPr>
          </a:p>
        </p:txBody>
      </p:sp>
      <p:sp>
        <p:nvSpPr>
          <p:cNvPr id="14" name="Rectangle 13"/>
          <p:cNvSpPr/>
          <p:nvPr/>
        </p:nvSpPr>
        <p:spPr>
          <a:xfrm>
            <a:off x="3810000" y="4330005"/>
            <a:ext cx="4572000" cy="1323439"/>
          </a:xfrm>
          <a:prstGeom prst="rect">
            <a:avLst/>
          </a:prstGeom>
        </p:spPr>
        <p:txBody>
          <a:bodyPr>
            <a:spAutoFit/>
          </a:bodyPr>
          <a:lstStyle/>
          <a:p>
            <a:pPr algn="r" rtl="1"/>
            <a:r>
              <a:rPr lang="fa-IR" sz="2000" dirty="0" smtClean="0">
                <a:cs typeface="B Lotus" pitchFamily="2" charset="-78"/>
              </a:rPr>
              <a:t>با توجه به مصالح خاصی که در ساخت آن به کاربرده شده (آهک.ساروج)در بعضی نقاط رطوبت به درون </a:t>
            </a:r>
          </a:p>
          <a:p>
            <a:pPr algn="r" rtl="1"/>
            <a:r>
              <a:rPr lang="fa-IR" sz="2000" dirty="0" smtClean="0">
                <a:cs typeface="B Lotus" pitchFamily="2" charset="-78"/>
              </a:rPr>
              <a:t>نفوذ نکرده وبه صورت سطحی مشاهده میشود از جمله پله بخش شاه نشین .</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499515"/>
            <a:ext cx="2209800" cy="1656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Elbow Connector 26"/>
          <p:cNvCxnSpPr/>
          <p:nvPr/>
        </p:nvCxnSpPr>
        <p:spPr>
          <a:xfrm rot="10800000">
            <a:off x="2514600" y="3810000"/>
            <a:ext cx="2590800" cy="1981200"/>
          </a:xfrm>
          <a:prstGeom prst="bent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rot="5400000" flipH="1" flipV="1">
            <a:off x="2247900" y="3543300"/>
            <a:ext cx="5334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2050" name="Picture 2"/>
          <p:cNvPicPr>
            <a:picLocks noChangeAspect="1" noChangeArrowheads="1"/>
          </p:cNvPicPr>
          <p:nvPr/>
        </p:nvPicPr>
        <p:blipFill>
          <a:blip r:embed="rId3" cstate="print"/>
          <a:srcRect/>
          <a:stretch>
            <a:fillRect/>
          </a:stretch>
        </p:blipFill>
        <p:spPr bwMode="auto">
          <a:xfrm>
            <a:off x="6248400" y="685800"/>
            <a:ext cx="2057400" cy="2743200"/>
          </a:xfrm>
          <a:prstGeom prst="rect">
            <a:avLst/>
          </a:prstGeom>
          <a:noFill/>
          <a:ln w="9525">
            <a:noFill/>
            <a:miter lim="800000"/>
            <a:headEnd/>
            <a:tailEnd/>
          </a:ln>
          <a:effec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685800"/>
            <a:ext cx="2057400" cy="2745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Donut 18"/>
          <p:cNvSpPr/>
          <p:nvPr/>
        </p:nvSpPr>
        <p:spPr>
          <a:xfrm>
            <a:off x="3962400" y="2667000"/>
            <a:ext cx="838200" cy="838200"/>
          </a:xfrm>
          <a:prstGeom prst="donut">
            <a:avLst>
              <a:gd name="adj" fmla="val 505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6" name="Picture 3"/>
          <p:cNvPicPr>
            <a:picLocks noChangeAspect="1" noChangeArrowheads="1"/>
          </p:cNvPicPr>
          <p:nvPr/>
        </p:nvPicPr>
        <p:blipFill>
          <a:blip r:embed="rId2"/>
          <a:srcRect l="27778" r="30952"/>
          <a:stretch>
            <a:fillRect/>
          </a:stretch>
        </p:blipFill>
        <p:spPr bwMode="auto">
          <a:xfrm>
            <a:off x="2286000" y="685800"/>
            <a:ext cx="1524000" cy="2952750"/>
          </a:xfrm>
          <a:prstGeom prst="rect">
            <a:avLst/>
          </a:prstGeom>
          <a:noFill/>
          <a:ln w="9525">
            <a:noFill/>
            <a:miter lim="800000"/>
            <a:headEnd/>
            <a:tailEnd/>
          </a:ln>
          <a:effectLst>
            <a:softEdge rad="31750"/>
          </a:effectLst>
        </p:spPr>
      </p:pic>
      <p:sp>
        <p:nvSpPr>
          <p:cNvPr id="27" name="Donut 26"/>
          <p:cNvSpPr/>
          <p:nvPr/>
        </p:nvSpPr>
        <p:spPr>
          <a:xfrm>
            <a:off x="3048000" y="3048000"/>
            <a:ext cx="304800" cy="3048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8" name="Table 17"/>
          <p:cNvGraphicFramePr>
            <a:graphicFrameLocks noGrp="1"/>
          </p:cNvGraphicFramePr>
          <p:nvPr/>
        </p:nvGraphicFramePr>
        <p:xfrm>
          <a:off x="2286000" y="3733800"/>
          <a:ext cx="6096000" cy="1828800"/>
        </p:xfrm>
        <a:graphic>
          <a:graphicData uri="http://schemas.openxmlformats.org/drawingml/2006/table">
            <a:tbl>
              <a:tblPr firstRow="1" bandRow="1">
                <a:tableStyleId>{BC89EF96-8CEA-46FF-86C4-4CE0E7609802}</a:tableStyleId>
              </a:tblPr>
              <a:tblGrid>
                <a:gridCol w="1295400"/>
                <a:gridCol w="1143000"/>
                <a:gridCol w="1219200"/>
                <a:gridCol w="1219200"/>
                <a:gridCol w="1219200"/>
              </a:tblGrid>
              <a:tr h="76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2  Titr" pitchFamily="2" charset="-78"/>
                        </a:rPr>
                        <a:t>درمان</a:t>
                      </a:r>
                      <a:endParaRPr lang="en-US" sz="1600" dirty="0" smtClean="0">
                        <a:cs typeface="2  Titr" pitchFamily="2" charset="-78"/>
                      </a:endParaRPr>
                    </a:p>
                    <a:p>
                      <a:pPr algn="ctr"/>
                      <a:endParaRPr lang="en-US" sz="1600"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2  Titr" pitchFamily="2" charset="-78"/>
                        </a:rPr>
                        <a:t>عارضه</a:t>
                      </a:r>
                    </a:p>
                    <a:p>
                      <a:pPr algn="ctr"/>
                      <a:endParaRPr lang="en-US" sz="1600"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2  Titr" pitchFamily="2" charset="-78"/>
                        </a:rPr>
                        <a:t>عدم تعادل</a:t>
                      </a:r>
                    </a:p>
                    <a:p>
                      <a:pPr algn="ctr"/>
                      <a:endParaRPr lang="en-US" sz="1600"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2  Titr" pitchFamily="2" charset="-78"/>
                        </a:rPr>
                        <a:t>عامل مخل</a:t>
                      </a:r>
                    </a:p>
                    <a:p>
                      <a:endParaRPr lang="en-US" sz="1600"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2  Titr" pitchFamily="2" charset="-78"/>
                        </a:rPr>
                        <a:t> مکان آسیب</a:t>
                      </a:r>
                    </a:p>
                    <a:p>
                      <a:endParaRPr lang="en-US" sz="1600" dirty="0">
                        <a:cs typeface="2  Titr" pitchFamily="2" charset="-78"/>
                      </a:endParaRPr>
                    </a:p>
                  </a:txBody>
                  <a:tcPr/>
                </a:tc>
              </a:tr>
              <a:tr h="761999">
                <a:tc>
                  <a:txBody>
                    <a:bodyPr/>
                    <a:lstStyle/>
                    <a:p>
                      <a:pPr algn="ctr"/>
                      <a:r>
                        <a:rPr lang="fa-IR" sz="1600" dirty="0" smtClean="0">
                          <a:cs typeface="B Lotus" pitchFamily="2" charset="-78"/>
                        </a:rPr>
                        <a:t>استفاده</a:t>
                      </a:r>
                      <a:r>
                        <a:rPr lang="fa-IR" sz="1600" baseline="0" dirty="0" smtClean="0">
                          <a:cs typeface="B Lotus" pitchFamily="2" charset="-78"/>
                        </a:rPr>
                        <a:t> از مصالح مشابه</a:t>
                      </a:r>
                      <a:endParaRPr lang="en-US" sz="1600"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B Lotus" pitchFamily="2" charset="-78"/>
                        </a:rPr>
                        <a:t>از بین رفتن</a:t>
                      </a:r>
                    </a:p>
                    <a:p>
                      <a:pPr marL="0" marR="0" indent="0" algn="ctr" defTabSz="914400" rtl="0" eaLnBrk="1" fontAlgn="auto" latinLnBrk="0" hangingPunct="1">
                        <a:lnSpc>
                          <a:spcPct val="100000"/>
                        </a:lnSpc>
                        <a:spcBef>
                          <a:spcPts val="0"/>
                        </a:spcBef>
                        <a:spcAft>
                          <a:spcPts val="0"/>
                        </a:spcAft>
                        <a:buClrTx/>
                        <a:buSzTx/>
                        <a:buFontTx/>
                        <a:buNone/>
                        <a:tabLst/>
                        <a:defRPr/>
                      </a:pPr>
                      <a:r>
                        <a:rPr lang="fa-IR" sz="1600" baseline="0" dirty="0" smtClean="0">
                          <a:cs typeface="B Lotus" pitchFamily="2" charset="-78"/>
                        </a:rPr>
                        <a:t>چسبندگی</a:t>
                      </a:r>
                    </a:p>
                    <a:p>
                      <a:pPr marL="0" marR="0" indent="0" algn="ctr" defTabSz="914400" rtl="0" eaLnBrk="1" fontAlgn="auto" latinLnBrk="0" hangingPunct="1">
                        <a:lnSpc>
                          <a:spcPct val="100000"/>
                        </a:lnSpc>
                        <a:spcBef>
                          <a:spcPts val="0"/>
                        </a:spcBef>
                        <a:spcAft>
                          <a:spcPts val="0"/>
                        </a:spcAft>
                        <a:buClrTx/>
                        <a:buSzTx/>
                        <a:buFontTx/>
                        <a:buNone/>
                        <a:tabLst/>
                        <a:defRPr/>
                      </a:pPr>
                      <a:r>
                        <a:rPr lang="fa-IR" sz="1600" baseline="0" dirty="0" smtClean="0">
                          <a:cs typeface="B Lotus" pitchFamily="2" charset="-78"/>
                        </a:rPr>
                        <a:t>ملات</a:t>
                      </a:r>
                      <a:endParaRPr lang="en-US" sz="1600"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B Lotus" pitchFamily="2" charset="-78"/>
                        </a:rPr>
                        <a:t>فرو ریختن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cs typeface="B Lotus" pitchFamily="2" charset="-78"/>
                        </a:rPr>
                        <a:t>  </a:t>
                      </a:r>
                      <a:r>
                        <a:rPr lang="fa-IR" sz="1600" dirty="0" smtClean="0">
                          <a:cs typeface="B Lotus" pitchFamily="2" charset="-78"/>
                        </a:rPr>
                        <a:t>کاشی</a:t>
                      </a:r>
                    </a:p>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B Lotus" pitchFamily="2" charset="-78"/>
                        </a:rPr>
                        <a:t>آشفتگی منظری</a:t>
                      </a:r>
                      <a:endParaRPr lang="en-US" sz="1600" dirty="0" smtClean="0">
                        <a:cs typeface="B Lotus" pitchFamily="2" charset="-78"/>
                      </a:endParaRPr>
                    </a:p>
                    <a:p>
                      <a:pPr algn="ctr"/>
                      <a:endParaRPr lang="en-US" sz="1600"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B Lotus" pitchFamily="2" charset="-78"/>
                        </a:rPr>
                        <a:t>بار وارده</a:t>
                      </a:r>
                      <a:endParaRPr lang="en-US" sz="1600"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dirty="0" smtClean="0">
                          <a:cs typeface="B Lotus" pitchFamily="2" charset="-78"/>
                        </a:rPr>
                        <a:t>ورودی</a:t>
                      </a:r>
                      <a:r>
                        <a:rPr lang="fa-IR" sz="1600" baseline="0" dirty="0" smtClean="0">
                          <a:cs typeface="B Lotus" pitchFamily="2" charset="-78"/>
                        </a:rPr>
                        <a:t> </a:t>
                      </a:r>
                      <a:r>
                        <a:rPr lang="en-US" sz="1600" baseline="0" dirty="0" smtClean="0">
                          <a:cs typeface="B Lotus" pitchFamily="2" charset="-78"/>
                        </a:rPr>
                        <a:t> </a:t>
                      </a:r>
                      <a:r>
                        <a:rPr lang="fa-IR" sz="1600" baseline="0" dirty="0" smtClean="0">
                          <a:cs typeface="B Lotus" pitchFamily="2" charset="-78"/>
                        </a:rPr>
                        <a:t>هشتی</a:t>
                      </a:r>
                      <a:endParaRPr lang="en-US" sz="1600" dirty="0" smtClean="0">
                        <a:cs typeface="B Lotus" pitchFamily="2" charset="-78"/>
                      </a:endParaRPr>
                    </a:p>
                    <a:p>
                      <a:pPr algn="ctr"/>
                      <a:endParaRPr lang="en-US" sz="1600" dirty="0">
                        <a:cs typeface="B Lotus"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26" name="Picture 3"/>
          <p:cNvPicPr>
            <a:picLocks noChangeAspect="1" noChangeArrowheads="1"/>
          </p:cNvPicPr>
          <p:nvPr/>
        </p:nvPicPr>
        <p:blipFill>
          <a:blip r:embed="rId2"/>
          <a:srcRect l="27778" r="30952"/>
          <a:stretch>
            <a:fillRect/>
          </a:stretch>
        </p:blipFill>
        <p:spPr bwMode="auto">
          <a:xfrm>
            <a:off x="2286000" y="685800"/>
            <a:ext cx="1524000" cy="2952750"/>
          </a:xfrm>
          <a:prstGeom prst="rect">
            <a:avLst/>
          </a:prstGeom>
          <a:noFill/>
          <a:ln w="9525">
            <a:noFill/>
            <a:miter lim="800000"/>
            <a:headEnd/>
            <a:tailEnd/>
          </a:ln>
          <a:effectLst>
            <a:softEdge rad="31750"/>
          </a:effectLst>
        </p:spPr>
      </p:pic>
      <p:pic>
        <p:nvPicPr>
          <p:cNvPr id="3074" name="Picture 2"/>
          <p:cNvPicPr>
            <a:picLocks noChangeAspect="1" noChangeArrowheads="1"/>
          </p:cNvPicPr>
          <p:nvPr/>
        </p:nvPicPr>
        <p:blipFill>
          <a:blip r:embed="rId3" cstate="print"/>
          <a:srcRect/>
          <a:stretch>
            <a:fillRect/>
          </a:stretch>
        </p:blipFill>
        <p:spPr bwMode="auto">
          <a:xfrm>
            <a:off x="3962400" y="685800"/>
            <a:ext cx="2362200" cy="31496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print"/>
          <a:srcRect/>
          <a:stretch>
            <a:fillRect/>
          </a:stretch>
        </p:blipFill>
        <p:spPr bwMode="auto">
          <a:xfrm>
            <a:off x="6400800" y="685800"/>
            <a:ext cx="1905000" cy="2057400"/>
          </a:xfrm>
          <a:prstGeom prst="rect">
            <a:avLst/>
          </a:prstGeom>
          <a:noFill/>
          <a:ln w="9525">
            <a:noFill/>
            <a:miter lim="800000"/>
            <a:headEnd/>
            <a:tailEnd/>
          </a:ln>
          <a:effectLst/>
        </p:spPr>
      </p:pic>
      <p:pic>
        <p:nvPicPr>
          <p:cNvPr id="18" name="Picture 2" descr="C:\Users\samaneh\Desktop\New Folder (2)\1.jpg"/>
          <p:cNvPicPr>
            <a:picLocks noChangeAspect="1" noChangeArrowheads="1"/>
          </p:cNvPicPr>
          <p:nvPr/>
        </p:nvPicPr>
        <p:blipFill>
          <a:blip r:embed="rId5" cstate="print">
            <a:lum bright="-40000" contrast="40000"/>
          </a:blip>
          <a:srcRect l="10909" t="30645" b="33871"/>
          <a:stretch>
            <a:fillRect/>
          </a:stretch>
        </p:blipFill>
        <p:spPr bwMode="auto">
          <a:xfrm>
            <a:off x="6438900" y="2895600"/>
            <a:ext cx="1866900" cy="838200"/>
          </a:xfrm>
          <a:prstGeom prst="rect">
            <a:avLst/>
          </a:prstGeom>
          <a:ln>
            <a:noFill/>
          </a:ln>
          <a:effectLst>
            <a:outerShdw blurRad="292100" dist="139700" dir="2700000" algn="tl" rotWithShape="0">
              <a:srgbClr val="333333">
                <a:alpha val="65000"/>
              </a:srgbClr>
            </a:outerShdw>
          </a:effectLst>
        </p:spPr>
      </p:pic>
      <p:sp>
        <p:nvSpPr>
          <p:cNvPr id="25" name="Donut 24"/>
          <p:cNvSpPr/>
          <p:nvPr/>
        </p:nvSpPr>
        <p:spPr>
          <a:xfrm>
            <a:off x="3962400" y="2667000"/>
            <a:ext cx="685800" cy="990600"/>
          </a:xfrm>
          <a:prstGeom prst="donut">
            <a:avLst>
              <a:gd name="adj" fmla="val 1085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3048000" y="2895600"/>
            <a:ext cx="381000" cy="381000"/>
          </a:xfrm>
          <a:prstGeom prst="donut">
            <a:avLst>
              <a:gd name="adj" fmla="val 1045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Donut 28"/>
          <p:cNvSpPr/>
          <p:nvPr/>
        </p:nvSpPr>
        <p:spPr>
          <a:xfrm>
            <a:off x="7543800" y="3200400"/>
            <a:ext cx="152400" cy="4572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27" name="Table 26"/>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219200"/>
                <a:gridCol w="12192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درمان</a:t>
                      </a:r>
                      <a:endParaRPr lang="en-US" sz="1600" b="1" kern="1200" dirty="0" smtClean="0">
                        <a:solidFill>
                          <a:schemeClr val="tx1"/>
                        </a:solidFill>
                        <a:latin typeface="+mn-lt"/>
                        <a:ea typeface="+mn-ea"/>
                        <a:cs typeface="2  Titr" pitchFamily="2" charset="-78"/>
                      </a:endParaRPr>
                    </a:p>
                    <a:p>
                      <a:pPr algn="ctr"/>
                      <a:endParaRPr lang="en-US" sz="1600" b="1" kern="1200" dirty="0">
                        <a:solidFill>
                          <a:schemeClr val="tx1"/>
                        </a:solidFill>
                        <a:latin typeface="+mn-lt"/>
                        <a:ea typeface="+mn-ea"/>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عارضه</a:t>
                      </a:r>
                    </a:p>
                    <a:p>
                      <a:pPr algn="ctr"/>
                      <a:endParaRPr lang="en-US" sz="1600" b="1" kern="1200" dirty="0">
                        <a:solidFill>
                          <a:schemeClr val="tx1"/>
                        </a:solidFill>
                        <a:latin typeface="+mn-lt"/>
                        <a:ea typeface="+mn-ea"/>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عدم تعادل</a:t>
                      </a:r>
                    </a:p>
                    <a:p>
                      <a:pPr algn="ctr"/>
                      <a:endParaRPr lang="en-US" sz="1600" b="1" kern="1200" dirty="0">
                        <a:solidFill>
                          <a:schemeClr val="tx1"/>
                        </a:solidFill>
                        <a:latin typeface="+mn-lt"/>
                        <a:ea typeface="+mn-ea"/>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عامل مخل</a:t>
                      </a:r>
                    </a:p>
                    <a:p>
                      <a:endParaRPr lang="en-US" sz="1600" b="1" kern="1200" dirty="0">
                        <a:solidFill>
                          <a:schemeClr val="tx1"/>
                        </a:solidFill>
                        <a:latin typeface="+mn-lt"/>
                        <a:ea typeface="+mn-ea"/>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 مکان آسیب</a:t>
                      </a:r>
                    </a:p>
                    <a:p>
                      <a:endParaRPr lang="en-US" sz="1600" b="1" kern="1200" dirty="0">
                        <a:solidFill>
                          <a:schemeClr val="tx1"/>
                        </a:solidFill>
                        <a:latin typeface="+mn-lt"/>
                        <a:ea typeface="+mn-ea"/>
                        <a:cs typeface="2  Titr" pitchFamily="2" charset="-78"/>
                      </a:endParaRPr>
                    </a:p>
                  </a:txBody>
                  <a:tcPr/>
                </a:tc>
              </a:tr>
              <a:tr h="1114425">
                <a:tc>
                  <a:txBody>
                    <a:bodyPr/>
                    <a:lstStyle/>
                    <a:p>
                      <a:pPr algn="ctr"/>
                      <a:r>
                        <a:rPr lang="fa-IR" b="1" dirty="0" smtClean="0">
                          <a:cs typeface="B Lotus" pitchFamily="2" charset="-78"/>
                        </a:rPr>
                        <a:t>استفاده</a:t>
                      </a:r>
                      <a:r>
                        <a:rPr lang="fa-IR" b="1" baseline="0" dirty="0" smtClean="0">
                          <a:cs typeface="B Lotus" pitchFamily="2" charset="-78"/>
                        </a:rPr>
                        <a:t> از مصالح مشابه</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از</a:t>
                      </a:r>
                      <a:r>
                        <a:rPr lang="fa-IR" b="1" baseline="0" dirty="0" smtClean="0">
                          <a:cs typeface="B Lotus" pitchFamily="2" charset="-78"/>
                        </a:rPr>
                        <a:t> بین رفتن  پوشش</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فرسایش</a:t>
                      </a:r>
                      <a:r>
                        <a:rPr lang="fa-IR" b="1" baseline="0" dirty="0" smtClean="0">
                          <a:cs typeface="B Lotus" pitchFamily="2" charset="-7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آجرها و کاشی ها</a:t>
                      </a:r>
                      <a:endParaRPr lang="en-US" b="1" dirty="0" smtClean="0">
                        <a:cs typeface="B Lotus" pitchFamily="2" charset="-78"/>
                      </a:endParaRPr>
                    </a:p>
                    <a:p>
                      <a:pPr algn="ct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(فرسایش)</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دیوار</a:t>
                      </a:r>
                      <a:r>
                        <a:rPr lang="fa-IR" b="1" baseline="0" dirty="0" smtClean="0">
                          <a:cs typeface="B Lotus" pitchFamily="2" charset="-78"/>
                        </a:rPr>
                        <a:t> دالان </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هشتی</a:t>
                      </a:r>
                      <a:endParaRPr lang="en-US" b="1" dirty="0" smtClean="0">
                        <a:cs typeface="B Lotus" pitchFamily="2" charset="-78"/>
                      </a:endParaRPr>
                    </a:p>
                    <a:p>
                      <a:pPr algn="ctr"/>
                      <a:endParaRPr lang="en-US" b="1" dirty="0">
                        <a:cs typeface="B Lotus"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
          <p:cNvPicPr>
            <a:picLocks noChangeAspect="1" noChangeArrowheads="1"/>
          </p:cNvPicPr>
          <p:nvPr/>
        </p:nvPicPr>
        <p:blipFill>
          <a:blip r:embed="rId2"/>
          <a:srcRect l="50000" t="75434" r="37301"/>
          <a:stretch>
            <a:fillRect/>
          </a:stretch>
        </p:blipFill>
        <p:spPr bwMode="auto">
          <a:xfrm>
            <a:off x="2286000" y="1219200"/>
            <a:ext cx="1600200" cy="2475309"/>
          </a:xfrm>
          <a:prstGeom prst="rect">
            <a:avLst/>
          </a:prstGeom>
          <a:noFill/>
          <a:ln w="9525">
            <a:noFill/>
            <a:miter lim="800000"/>
            <a:headEnd/>
            <a:tailEnd/>
          </a:ln>
          <a:effectLst/>
        </p:spPr>
      </p:pic>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4098" name="Picture 2"/>
          <p:cNvPicPr>
            <a:picLocks noChangeAspect="1" noChangeArrowheads="1"/>
          </p:cNvPicPr>
          <p:nvPr/>
        </p:nvPicPr>
        <p:blipFill>
          <a:blip r:embed="rId3" cstate="print"/>
          <a:srcRect/>
          <a:stretch>
            <a:fillRect/>
          </a:stretch>
        </p:blipFill>
        <p:spPr bwMode="auto">
          <a:xfrm>
            <a:off x="3962400" y="838200"/>
            <a:ext cx="1905000" cy="25400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cstate="print"/>
          <a:srcRect/>
          <a:stretch>
            <a:fillRect/>
          </a:stretch>
        </p:blipFill>
        <p:spPr bwMode="auto">
          <a:xfrm>
            <a:off x="5943600" y="990600"/>
            <a:ext cx="2438400" cy="2286000"/>
          </a:xfrm>
          <a:prstGeom prst="rect">
            <a:avLst/>
          </a:prstGeom>
          <a:noFill/>
          <a:ln w="9525">
            <a:noFill/>
            <a:miter lim="800000"/>
            <a:headEnd/>
            <a:tailEnd/>
          </a:ln>
          <a:effectLst/>
        </p:spPr>
      </p:pic>
      <p:sp>
        <p:nvSpPr>
          <p:cNvPr id="25" name="Donut 24"/>
          <p:cNvSpPr/>
          <p:nvPr/>
        </p:nvSpPr>
        <p:spPr>
          <a:xfrm>
            <a:off x="1066800" y="4038600"/>
            <a:ext cx="304800" cy="3048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4572000" y="2133600"/>
            <a:ext cx="685800" cy="533400"/>
          </a:xfrm>
          <a:prstGeom prst="donut">
            <a:avLst>
              <a:gd name="adj" fmla="val 681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Donut 28"/>
          <p:cNvSpPr/>
          <p:nvPr/>
        </p:nvSpPr>
        <p:spPr>
          <a:xfrm>
            <a:off x="2590800" y="1524000"/>
            <a:ext cx="914400" cy="762000"/>
          </a:xfrm>
          <a:prstGeom prst="donut">
            <a:avLst>
              <a:gd name="adj" fmla="val 681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8" name="Table 17"/>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219200"/>
                <a:gridCol w="12192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درمان</a:t>
                      </a:r>
                      <a:endParaRPr lang="en-US" sz="1600" b="1" kern="1200" dirty="0" smtClean="0">
                        <a:solidFill>
                          <a:schemeClr val="tx1"/>
                        </a:solidFill>
                        <a:latin typeface="+mn-lt"/>
                        <a:ea typeface="+mn-ea"/>
                        <a:cs typeface="2  Titr"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latin typeface="+mn-lt"/>
                        <a:ea typeface="+mn-ea"/>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عارضه</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latin typeface="+mn-lt"/>
                        <a:ea typeface="+mn-ea"/>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عدم تعادل</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latin typeface="+mn-lt"/>
                        <a:ea typeface="+mn-ea"/>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عامل مخل</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latin typeface="+mn-lt"/>
                        <a:ea typeface="+mn-ea"/>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sz="1600" b="1" kern="1200" dirty="0" smtClean="0">
                          <a:solidFill>
                            <a:schemeClr val="tx1"/>
                          </a:solidFill>
                          <a:latin typeface="+mn-lt"/>
                          <a:ea typeface="+mn-ea"/>
                          <a:cs typeface="2  Titr" pitchFamily="2" charset="-78"/>
                        </a:rPr>
                        <a:t> مکان آسیب</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kern="1200" dirty="0">
                        <a:solidFill>
                          <a:schemeClr val="tx1"/>
                        </a:solidFill>
                        <a:latin typeface="+mn-lt"/>
                        <a:ea typeface="+mn-ea"/>
                        <a:cs typeface="2  Titr" pitchFamily="2" charset="-78"/>
                      </a:endParaRPr>
                    </a:p>
                  </a:txBody>
                  <a:tcPr/>
                </a:tc>
              </a:tr>
              <a:tr h="1114425">
                <a:tc>
                  <a:txBody>
                    <a:bodyPr/>
                    <a:lstStyle/>
                    <a:p>
                      <a:pPr algn="ctr"/>
                      <a:r>
                        <a:rPr lang="fa-IR" b="1" dirty="0" smtClean="0">
                          <a:cs typeface="B Lotus" pitchFamily="2" charset="-78"/>
                        </a:rPr>
                        <a:t>تویض سنگ </a:t>
                      </a:r>
                    </a:p>
                    <a:p>
                      <a:pPr algn="ctr"/>
                      <a:r>
                        <a:rPr lang="fa-IR" b="1" dirty="0" smtClean="0">
                          <a:cs typeface="B Lotus" pitchFamily="2" charset="-78"/>
                        </a:rPr>
                        <a:t>پله</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لکه های  پراکنده و رنگی</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ساییدگی سنگ پله</a:t>
                      </a:r>
                      <a:endParaRPr lang="en-US" b="1" dirty="0" smtClean="0">
                        <a:cs typeface="B Lotus" pitchFamily="2" charset="-78"/>
                      </a:endParaRPr>
                    </a:p>
                    <a:p>
                      <a:pPr algn="ct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(رطوبت صعودی)</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پله های ورودی به</a:t>
                      </a:r>
                      <a:r>
                        <a:rPr lang="fa-IR" b="1" baseline="0" dirty="0" smtClean="0">
                          <a:cs typeface="B Lotus" pitchFamily="2" charset="-78"/>
                        </a:rPr>
                        <a:t> هشتی</a:t>
                      </a:r>
                    </a:p>
                    <a:p>
                      <a:pPr algn="ctr"/>
                      <a:endParaRPr lang="en-US" b="1" dirty="0">
                        <a:cs typeface="B Lotus"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fa-IR" dirty="0" smtClean="0">
                <a:solidFill>
                  <a:schemeClr val="tx1"/>
                </a:solidFill>
              </a:rPr>
              <a:t>رک</a:t>
            </a: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5122" name="Picture 2"/>
          <p:cNvPicPr>
            <a:picLocks noChangeAspect="1" noChangeArrowheads="1"/>
          </p:cNvPicPr>
          <p:nvPr/>
        </p:nvPicPr>
        <p:blipFill>
          <a:blip r:embed="rId3" cstate="print"/>
          <a:srcRect/>
          <a:stretch>
            <a:fillRect/>
          </a:stretch>
        </p:blipFill>
        <p:spPr bwMode="auto">
          <a:xfrm>
            <a:off x="4419600" y="914400"/>
            <a:ext cx="2095500" cy="2794000"/>
          </a:xfrm>
          <a:prstGeom prst="rect">
            <a:avLst/>
          </a:prstGeom>
          <a:noFill/>
          <a:ln w="9525">
            <a:noFill/>
            <a:miter lim="800000"/>
            <a:headEnd/>
            <a:tailEnd/>
          </a:ln>
          <a:effectLst/>
        </p:spPr>
      </p:pic>
      <p:pic>
        <p:nvPicPr>
          <p:cNvPr id="19" name="Picture 3"/>
          <p:cNvPicPr>
            <a:picLocks noChangeAspect="1" noChangeArrowheads="1"/>
          </p:cNvPicPr>
          <p:nvPr/>
        </p:nvPicPr>
        <p:blipFill>
          <a:blip r:embed="rId2"/>
          <a:srcRect l="44772" t="53416" r="32773" b="15131"/>
          <a:stretch>
            <a:fillRect/>
          </a:stretch>
        </p:blipFill>
        <p:spPr bwMode="auto">
          <a:xfrm>
            <a:off x="2362200" y="685800"/>
            <a:ext cx="1600200" cy="2209800"/>
          </a:xfrm>
          <a:prstGeom prst="rect">
            <a:avLst/>
          </a:prstGeom>
          <a:noFill/>
          <a:ln w="9525">
            <a:noFill/>
            <a:miter lim="800000"/>
            <a:headEnd/>
            <a:tailEnd/>
          </a:ln>
          <a:effectLst>
            <a:softEdge rad="31750"/>
          </a:effectLst>
        </p:spPr>
      </p:pic>
      <p:pic>
        <p:nvPicPr>
          <p:cNvPr id="26" name="Picture 2" descr="C:\Users\samaneh\Desktop\New Folder (2)\1.jpg"/>
          <p:cNvPicPr>
            <a:picLocks noChangeAspect="1" noChangeArrowheads="1"/>
          </p:cNvPicPr>
          <p:nvPr/>
        </p:nvPicPr>
        <p:blipFill>
          <a:blip r:embed="rId4" cstate="print">
            <a:lum bright="-40000" contrast="40000"/>
          </a:blip>
          <a:srcRect l="10909" t="30645" b="33871"/>
          <a:stretch>
            <a:fillRect/>
          </a:stretch>
        </p:blipFill>
        <p:spPr bwMode="auto">
          <a:xfrm>
            <a:off x="2209800" y="2928257"/>
            <a:ext cx="2133600" cy="957943"/>
          </a:xfrm>
          <a:prstGeom prst="rect">
            <a:avLst/>
          </a:prstGeom>
          <a:ln>
            <a:noFill/>
          </a:ln>
          <a:effectLst>
            <a:softEdge rad="112500"/>
          </a:effectLst>
        </p:spPr>
      </p:pic>
      <p:sp>
        <p:nvSpPr>
          <p:cNvPr id="27" name="Donut 26"/>
          <p:cNvSpPr/>
          <p:nvPr/>
        </p:nvSpPr>
        <p:spPr>
          <a:xfrm>
            <a:off x="3124200" y="1752600"/>
            <a:ext cx="533400" cy="533400"/>
          </a:xfrm>
          <a:prstGeom prst="donut">
            <a:avLst>
              <a:gd name="adj" fmla="val 94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Donut 29"/>
          <p:cNvSpPr/>
          <p:nvPr/>
        </p:nvSpPr>
        <p:spPr>
          <a:xfrm>
            <a:off x="3200400" y="3200400"/>
            <a:ext cx="228600" cy="5334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Donut 30"/>
          <p:cNvSpPr/>
          <p:nvPr/>
        </p:nvSpPr>
        <p:spPr>
          <a:xfrm>
            <a:off x="5105400" y="1752600"/>
            <a:ext cx="685800" cy="609600"/>
          </a:xfrm>
          <a:prstGeom prst="donut">
            <a:avLst>
              <a:gd name="adj" fmla="val 941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123" name="Picture 3"/>
          <p:cNvPicPr>
            <a:picLocks noChangeAspect="1" noChangeArrowheads="1"/>
          </p:cNvPicPr>
          <p:nvPr/>
        </p:nvPicPr>
        <p:blipFill>
          <a:blip r:embed="rId5" cstate="print"/>
          <a:srcRect l="18605" r="20930" b="40116"/>
          <a:stretch>
            <a:fillRect/>
          </a:stretch>
        </p:blipFill>
        <p:spPr bwMode="auto">
          <a:xfrm>
            <a:off x="6553200" y="963246"/>
            <a:ext cx="1828800" cy="2414954"/>
          </a:xfrm>
          <a:prstGeom prst="rect">
            <a:avLst/>
          </a:prstGeom>
          <a:noFill/>
          <a:ln w="9525">
            <a:noFill/>
            <a:miter lim="800000"/>
            <a:headEnd/>
            <a:tailEnd/>
          </a:ln>
          <a:effectLst/>
        </p:spPr>
      </p:pic>
      <p:graphicFrame>
        <p:nvGraphicFramePr>
          <p:cNvPr id="25" name="Table 24"/>
          <p:cNvGraphicFramePr>
            <a:graphicFrameLocks noGrp="1"/>
          </p:cNvGraphicFramePr>
          <p:nvPr/>
        </p:nvGraphicFramePr>
        <p:xfrm>
          <a:off x="2286000" y="4114800"/>
          <a:ext cx="6096000" cy="1903095"/>
        </p:xfrm>
        <a:graphic>
          <a:graphicData uri="http://schemas.openxmlformats.org/drawingml/2006/table">
            <a:tbl>
              <a:tblPr firstRow="1" bandRow="1">
                <a:tableStyleId>{BC89EF96-8CEA-46FF-86C4-4CE0E7609802}</a:tableStyleId>
              </a:tblPr>
              <a:tblGrid>
                <a:gridCol w="1295400"/>
                <a:gridCol w="1143000"/>
                <a:gridCol w="1219200"/>
                <a:gridCol w="12192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dirty="0" smtClean="0">
                          <a:cs typeface="B Lotus" pitchFamily="2" charset="-78"/>
                        </a:rPr>
                        <a:t>پوشاندن با گچ</a:t>
                      </a:r>
                    </a:p>
                    <a:p>
                      <a:pPr algn="ctr"/>
                      <a:r>
                        <a:rPr lang="fa-IR" dirty="0" smtClean="0">
                          <a:cs typeface="B Lotus" pitchFamily="2" charset="-78"/>
                        </a:rPr>
                        <a:t>کاهش</a:t>
                      </a:r>
                      <a:r>
                        <a:rPr lang="fa-IR" baseline="0" dirty="0" smtClean="0">
                          <a:cs typeface="B Lotus" pitchFamily="2" charset="-78"/>
                        </a:rPr>
                        <a:t> بار</a:t>
                      </a:r>
                      <a:endParaRPr lang="fa-IR" dirty="0" smtClean="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ترک</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اجرای نا مناسب طاق </a:t>
                      </a:r>
                    </a:p>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قوسی</a:t>
                      </a:r>
                      <a:endParaRPr lang="en-US" dirty="0" smtClean="0">
                        <a:cs typeface="B Lotus" pitchFamily="2" charset="-78"/>
                      </a:endParaRPr>
                    </a:p>
                    <a:p>
                      <a:pPr algn="ct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(بار</a:t>
                      </a:r>
                      <a:r>
                        <a:rPr lang="fa-IR" baseline="0" dirty="0" smtClean="0">
                          <a:cs typeface="B Lotus" pitchFamily="2" charset="-78"/>
                        </a:rPr>
                        <a:t> وارده</a:t>
                      </a:r>
                      <a:r>
                        <a:rPr lang="fa-IR" dirty="0" smtClean="0">
                          <a:cs typeface="B Lotus" pitchFamily="2" charset="-78"/>
                        </a:rPr>
                        <a:t>)</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سقف بخشی از سربینه</a:t>
                      </a:r>
                      <a:endParaRPr lang="fa-IR" baseline="0" dirty="0" smtClean="0">
                        <a:cs typeface="B Lotus" pitchFamily="2" charset="-78"/>
                      </a:endParaRPr>
                    </a:p>
                    <a:p>
                      <a:pPr algn="ctr"/>
                      <a:endParaRPr lang="en-US" dirty="0">
                        <a:cs typeface="B Lotus"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1" name="Rectangle 20"/>
          <p:cNvSpPr/>
          <p:nvPr/>
        </p:nvSpPr>
        <p:spPr>
          <a:xfrm>
            <a:off x="381000" y="4648200"/>
            <a:ext cx="1447800" cy="420628"/>
          </a:xfrm>
          <a:prstGeom prst="rect">
            <a:avLst/>
          </a:prstGeom>
        </p:spPr>
        <p:txBody>
          <a:bodyPr wrap="square">
            <a:spAutoFit/>
          </a:bodyPr>
          <a:lstStyle/>
          <a:p>
            <a:pPr algn="ctr" rtl="1"/>
            <a:r>
              <a:rPr lang="fa-IR" sz="1400" baseline="-25000" dirty="0" smtClean="0"/>
              <a:t>استاد:</a:t>
            </a:r>
          </a:p>
          <a:p>
            <a:pPr algn="ctr" rtl="1"/>
            <a:r>
              <a:rPr lang="fa-IR" baseline="-25000" dirty="0" smtClean="0"/>
              <a:t>جناب آقای مهندس بهکام</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9" name="Picture 3"/>
          <p:cNvPicPr>
            <a:picLocks noChangeAspect="1" noChangeArrowheads="1"/>
          </p:cNvPicPr>
          <p:nvPr/>
        </p:nvPicPr>
        <p:blipFill>
          <a:blip r:embed="rId2"/>
          <a:srcRect l="44772" t="53416" r="32773" b="15131"/>
          <a:stretch>
            <a:fillRect/>
          </a:stretch>
        </p:blipFill>
        <p:spPr bwMode="auto">
          <a:xfrm>
            <a:off x="2286000" y="1219200"/>
            <a:ext cx="1600200" cy="2209800"/>
          </a:xfrm>
          <a:prstGeom prst="rect">
            <a:avLst/>
          </a:prstGeom>
          <a:noFill/>
          <a:ln w="9525">
            <a:noFill/>
            <a:miter lim="800000"/>
            <a:headEnd/>
            <a:tailEnd/>
          </a:ln>
          <a:effectLst>
            <a:softEdge rad="31750"/>
          </a:effectLst>
        </p:spPr>
      </p:pic>
      <p:pic>
        <p:nvPicPr>
          <p:cNvPr id="6146" name="Picture 2"/>
          <p:cNvPicPr>
            <a:picLocks noChangeAspect="1" noChangeArrowheads="1"/>
          </p:cNvPicPr>
          <p:nvPr/>
        </p:nvPicPr>
        <p:blipFill>
          <a:blip r:embed="rId3" cstate="print"/>
          <a:srcRect/>
          <a:stretch>
            <a:fillRect/>
          </a:stretch>
        </p:blipFill>
        <p:spPr bwMode="auto">
          <a:xfrm>
            <a:off x="3962400" y="787400"/>
            <a:ext cx="2209800" cy="29464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cstate="print"/>
          <a:srcRect/>
          <a:stretch>
            <a:fillRect/>
          </a:stretch>
        </p:blipFill>
        <p:spPr bwMode="auto">
          <a:xfrm>
            <a:off x="6248400" y="1371600"/>
            <a:ext cx="2133600" cy="1600200"/>
          </a:xfrm>
          <a:prstGeom prst="rect">
            <a:avLst/>
          </a:prstGeom>
          <a:noFill/>
          <a:ln w="9525">
            <a:noFill/>
            <a:miter lim="800000"/>
            <a:headEnd/>
            <a:tailEnd/>
          </a:ln>
          <a:effectLst/>
        </p:spPr>
      </p:pic>
      <p:sp>
        <p:nvSpPr>
          <p:cNvPr id="25" name="Donut 24"/>
          <p:cNvSpPr/>
          <p:nvPr/>
        </p:nvSpPr>
        <p:spPr>
          <a:xfrm>
            <a:off x="4114800" y="2667000"/>
            <a:ext cx="762000" cy="838200"/>
          </a:xfrm>
          <a:prstGeom prst="donut">
            <a:avLst>
              <a:gd name="adj" fmla="val 122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3581400" y="1676400"/>
            <a:ext cx="304800" cy="457200"/>
          </a:xfrm>
          <a:prstGeom prst="donut">
            <a:avLst>
              <a:gd name="adj" fmla="val 159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7" name="Table 16"/>
          <p:cNvGraphicFramePr>
            <a:graphicFrameLocks noGrp="1"/>
          </p:cNvGraphicFramePr>
          <p:nvPr/>
        </p:nvGraphicFramePr>
        <p:xfrm>
          <a:off x="2286000" y="4114800"/>
          <a:ext cx="6096000" cy="1903095"/>
        </p:xfrm>
        <a:graphic>
          <a:graphicData uri="http://schemas.openxmlformats.org/drawingml/2006/table">
            <a:tbl>
              <a:tblPr firstRow="1" bandRow="1">
                <a:tableStyleId>{BC89EF96-8CEA-46FF-86C4-4CE0E7609802}</a:tableStyleId>
              </a:tblPr>
              <a:tblGrid>
                <a:gridCol w="1295400"/>
                <a:gridCol w="1143000"/>
                <a:gridCol w="1219200"/>
                <a:gridCol w="12192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b="1" dirty="0" smtClean="0">
                          <a:cs typeface="B Lotus" pitchFamily="2" charset="-78"/>
                        </a:rPr>
                        <a:t>پوشاندن با گچ</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از بین رفتن </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بند کشی</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کاشیها</a:t>
                      </a:r>
                      <a:endParaRPr lang="en-US" b="1" dirty="0" smtClean="0">
                        <a:cs typeface="B Lotus"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cs typeface="B Lotus" pitchFamily="2" charset="-78"/>
                      </a:endParaRPr>
                    </a:p>
                  </a:txBody>
                  <a:tcPr/>
                </a:tc>
                <a:tc>
                  <a:txBody>
                    <a:bodyPr/>
                    <a:lstStyle/>
                    <a:p>
                      <a:pPr algn="ctr"/>
                      <a:r>
                        <a:rPr lang="fa-IR" b="1" dirty="0" smtClean="0">
                          <a:cs typeface="B Lotus" pitchFamily="2" charset="-78"/>
                        </a:rPr>
                        <a:t>-</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(فرسایش)</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ازاره </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سربینه</a:t>
                      </a:r>
                    </a:p>
                  </a:txBody>
                  <a:tcPr/>
                </a:tc>
              </a:tr>
            </a:tbl>
          </a:graphicData>
        </a:graphic>
      </p:graphicFrame>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19" name="Picture 3"/>
          <p:cNvPicPr>
            <a:picLocks noChangeAspect="1" noChangeArrowheads="1"/>
          </p:cNvPicPr>
          <p:nvPr/>
        </p:nvPicPr>
        <p:blipFill>
          <a:blip r:embed="rId2"/>
          <a:srcRect l="44772" t="50162" r="32773" b="15131"/>
          <a:stretch>
            <a:fillRect/>
          </a:stretch>
        </p:blipFill>
        <p:spPr bwMode="auto">
          <a:xfrm>
            <a:off x="2286000" y="838200"/>
            <a:ext cx="1600200" cy="2438400"/>
          </a:xfrm>
          <a:prstGeom prst="rect">
            <a:avLst/>
          </a:prstGeom>
          <a:noFill/>
          <a:ln w="9525">
            <a:noFill/>
            <a:miter lim="800000"/>
            <a:headEnd/>
            <a:tailEnd/>
          </a:ln>
          <a:effectLst>
            <a:softEdge rad="31750"/>
          </a:effectLst>
        </p:spPr>
      </p:pic>
      <p:pic>
        <p:nvPicPr>
          <p:cNvPr id="7170" name="Picture 2"/>
          <p:cNvPicPr>
            <a:picLocks noChangeAspect="1" noChangeArrowheads="1"/>
          </p:cNvPicPr>
          <p:nvPr/>
        </p:nvPicPr>
        <p:blipFill>
          <a:blip r:embed="rId3" cstate="print"/>
          <a:stretch>
            <a:fillRect/>
          </a:stretch>
        </p:blipFill>
        <p:spPr bwMode="auto">
          <a:xfrm>
            <a:off x="4038600" y="762000"/>
            <a:ext cx="2114550" cy="28194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cstate="print"/>
          <a:srcRect r="16832" b="29703"/>
          <a:stretch>
            <a:fillRect/>
          </a:stretch>
        </p:blipFill>
        <p:spPr bwMode="auto">
          <a:xfrm>
            <a:off x="6277377" y="1066800"/>
            <a:ext cx="2028423" cy="2286000"/>
          </a:xfrm>
          <a:prstGeom prst="rect">
            <a:avLst/>
          </a:prstGeom>
          <a:noFill/>
          <a:ln w="9525">
            <a:noFill/>
            <a:miter lim="800000"/>
            <a:headEnd/>
            <a:tailEnd/>
          </a:ln>
          <a:effectLst/>
        </p:spPr>
      </p:pic>
      <p:sp>
        <p:nvSpPr>
          <p:cNvPr id="25" name="Donut 24"/>
          <p:cNvSpPr/>
          <p:nvPr/>
        </p:nvSpPr>
        <p:spPr>
          <a:xfrm>
            <a:off x="3505200" y="1219200"/>
            <a:ext cx="381000" cy="3810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5486400" y="2514600"/>
            <a:ext cx="609600" cy="533400"/>
          </a:xfrm>
          <a:prstGeom prst="donut">
            <a:avLst>
              <a:gd name="adj" fmla="val 120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7" name="Table 16"/>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219200"/>
                <a:gridCol w="12192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b="1" dirty="0" smtClean="0">
                          <a:cs typeface="B Lotus" pitchFamily="2" charset="-78"/>
                        </a:rPr>
                        <a:t>پوشاندن با گچ</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ترک </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عمیق</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cs typeface="B Lotus" pitchFamily="2" charset="-78"/>
                      </a:endParaRPr>
                    </a:p>
                  </a:txBody>
                  <a:tcPr/>
                </a:tc>
                <a:tc>
                  <a:txBody>
                    <a:bodyPr/>
                    <a:lstStyle/>
                    <a:p>
                      <a:pPr algn="ctr"/>
                      <a:r>
                        <a:rPr lang="fa-IR" b="1" dirty="0" smtClean="0">
                          <a:cs typeface="B Lotus" pitchFamily="2" charset="-78"/>
                        </a:rPr>
                        <a:t>فرو ریختن کاشی</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(بار وارده)</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ازاره شاه نشین</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سربینه</a:t>
                      </a:r>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1" name="Rectangle 10"/>
          <p:cNvSpPr/>
          <p:nvPr/>
        </p:nvSpPr>
        <p:spPr>
          <a:xfrm>
            <a:off x="2362200" y="762000"/>
            <a:ext cx="5943600" cy="6124754"/>
          </a:xfrm>
          <a:prstGeom prst="rect">
            <a:avLst/>
          </a:prstGeom>
        </p:spPr>
        <p:txBody>
          <a:bodyPr wrap="square">
            <a:spAutoFit/>
          </a:bodyPr>
          <a:lstStyle/>
          <a:p>
            <a:pPr algn="just" rtl="1"/>
            <a:r>
              <a:rPr lang="ar-SA" sz="3200" baseline="-25000" dirty="0" smtClean="0">
                <a:cs typeface="2  Titr" pitchFamily="2" charset="-78"/>
              </a:rPr>
              <a:t>موقعيت ارتباطي</a:t>
            </a:r>
            <a:endParaRPr lang="en-US" sz="3200" dirty="0" smtClean="0">
              <a:cs typeface="2  Titr" pitchFamily="2" charset="-78"/>
            </a:endParaRPr>
          </a:p>
          <a:p>
            <a:pPr algn="just" rtl="1"/>
            <a:r>
              <a:rPr lang="ar-SA" baseline="-25000" dirty="0" smtClean="0">
                <a:cs typeface="2  Titr" pitchFamily="2" charset="-78"/>
              </a:rPr>
              <a:t> </a:t>
            </a:r>
            <a:endParaRPr lang="en-US" dirty="0" smtClean="0">
              <a:cs typeface="2  Titr" pitchFamily="2" charset="-78"/>
            </a:endParaRPr>
          </a:p>
          <a:p>
            <a:pPr algn="just" rtl="1">
              <a:lnSpc>
                <a:spcPct val="150000"/>
              </a:lnSpc>
            </a:pPr>
            <a:r>
              <a:rPr lang="ar-SA" sz="2400" baseline="-25000" dirty="0" smtClean="0"/>
              <a:t>  </a:t>
            </a:r>
            <a:r>
              <a:rPr lang="ar-SA" sz="2400" baseline="-25000" dirty="0" smtClean="0">
                <a:cs typeface="B Lotus" pitchFamily="2" charset="-78"/>
              </a:rPr>
              <a:t>كاشان به علت واقع بودن بر سر راههاي تجارتي و ارتباطي در تمامي ادوار از اهميت ويژه اي برخوردار بوده است. زماني در کنار جاده ابريشم واقع بوده و در رونق و آباداني شهر سهم بسزايي داشته است و در حال حاضر نيز بر سر شاهراه ارتباطي بسيار مهمي قرار دارد که پايتخت را به شهرهاي جنوبي کشور ارتباط مي دهد. اين شاهراه کاشان را از طرفي به قم و تهران و از طرفي ديگر به شهرهاي جنوبي کشور همچون نائين، يزد ، کرمان، بندرعباس و ... مربوط مي سازد. خصوصا جديدا با تکميل اتوبان قم ـ اصفهان اين ارتباط سهل الوصول تر شده است. و همچنين کاشان با قرار گيري در مسير راه آهن تهران ـ اصفهان ، تهران ـ يزد و کرمان توسعه و گسترش اقتصادي و رشد افزون تري را پيدا کرده است. </a:t>
            </a:r>
            <a:endParaRPr lang="en-US" sz="2400" dirty="0" smtClean="0">
              <a:cs typeface="B Lotus" pitchFamily="2" charset="-78"/>
            </a:endParaRPr>
          </a:p>
          <a:p>
            <a:pPr algn="just" rtl="1">
              <a:lnSpc>
                <a:spcPct val="150000"/>
              </a:lnSpc>
            </a:pPr>
            <a:r>
              <a:rPr lang="ar-SA" sz="2400" baseline="-25000" dirty="0" smtClean="0">
                <a:cs typeface="B Lotus" pitchFamily="2" charset="-78"/>
              </a:rPr>
              <a:t> مجموع 84 ده آباد در شهرستان کاشان وجود دارد. اما بسياري از دهات ديگر نيز ديده مي شود که به علل مختلف (نبودن آب و ...) خالي از سکنه و متروکه شده اند بطور کلي 110 تا 130 روستا در اطراف اين شهرستان وجود دارد.</a:t>
            </a:r>
            <a:endParaRPr lang="en-US" sz="2400" dirty="0" smtClean="0">
              <a:cs typeface="B Lotus" pitchFamily="2" charset="-78"/>
            </a:endParaRPr>
          </a:p>
          <a:p>
            <a:pPr algn="just" rtl="1"/>
            <a:r>
              <a:rPr lang="fa-IR" baseline="-25000" dirty="0" smtClean="0">
                <a:cs typeface="B Lotus" pitchFamily="2" charset="-78"/>
              </a:rPr>
              <a:t> </a:t>
            </a:r>
            <a:endParaRPr lang="en-US" dirty="0" smtClean="0">
              <a:cs typeface="B Lotus" pitchFamily="2" charset="-78"/>
            </a:endParaRPr>
          </a:p>
          <a:p>
            <a:pPr algn="just" rtl="1"/>
            <a:r>
              <a:rPr lang="en-US" baseline="-25000" dirty="0" smtClean="0"/>
              <a:t> </a:t>
            </a:r>
            <a:endParaRPr lang="en-US" dirty="0" smtClean="0"/>
          </a:p>
          <a:p>
            <a:pPr algn="just"/>
            <a:endParaRPr lang="en-US" dirty="0"/>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pic>
        <p:nvPicPr>
          <p:cNvPr id="8195" name="Picture 3"/>
          <p:cNvPicPr>
            <a:picLocks noChangeAspect="1" noChangeArrowheads="1"/>
          </p:cNvPicPr>
          <p:nvPr/>
        </p:nvPicPr>
        <p:blipFill>
          <a:blip r:embed="rId3" cstate="print">
            <a:lum bright="-10000"/>
          </a:blip>
          <a:srcRect/>
          <a:stretch>
            <a:fillRect/>
          </a:stretch>
        </p:blipFill>
        <p:spPr bwMode="auto">
          <a:xfrm>
            <a:off x="4171950" y="812800"/>
            <a:ext cx="2076450" cy="2768600"/>
          </a:xfrm>
          <a:prstGeom prst="rect">
            <a:avLst/>
          </a:prstGeom>
          <a:noFill/>
          <a:ln w="9525">
            <a:noFill/>
            <a:miter lim="800000"/>
            <a:headEnd/>
            <a:tailEnd/>
          </a:ln>
          <a:effectLst/>
        </p:spPr>
      </p:pic>
      <p:pic>
        <p:nvPicPr>
          <p:cNvPr id="18" name="Picture 3"/>
          <p:cNvPicPr>
            <a:picLocks noChangeAspect="1" noChangeArrowheads="1"/>
          </p:cNvPicPr>
          <p:nvPr/>
        </p:nvPicPr>
        <p:blipFill>
          <a:blip r:embed="rId2"/>
          <a:srcRect l="47327" t="44652" r="41813" b="39049"/>
          <a:stretch>
            <a:fillRect/>
          </a:stretch>
        </p:blipFill>
        <p:spPr bwMode="auto">
          <a:xfrm>
            <a:off x="2209800" y="1143000"/>
            <a:ext cx="1905000" cy="2286000"/>
          </a:xfrm>
          <a:prstGeom prst="rect">
            <a:avLst/>
          </a:prstGeom>
          <a:noFill/>
          <a:ln w="9525">
            <a:noFill/>
            <a:miter lim="800000"/>
            <a:headEnd/>
            <a:tailEnd/>
          </a:ln>
          <a:effectLst/>
        </p:spPr>
      </p:pic>
      <p:sp>
        <p:nvSpPr>
          <p:cNvPr id="26" name="Donut 25"/>
          <p:cNvSpPr/>
          <p:nvPr/>
        </p:nvSpPr>
        <p:spPr>
          <a:xfrm>
            <a:off x="1066800" y="3505200"/>
            <a:ext cx="228600" cy="2286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Donut 26"/>
          <p:cNvSpPr/>
          <p:nvPr/>
        </p:nvSpPr>
        <p:spPr>
          <a:xfrm>
            <a:off x="2971800" y="1371600"/>
            <a:ext cx="457200" cy="457200"/>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Donut 28"/>
          <p:cNvSpPr/>
          <p:nvPr/>
        </p:nvSpPr>
        <p:spPr>
          <a:xfrm>
            <a:off x="5029200" y="2057400"/>
            <a:ext cx="533400" cy="609600"/>
          </a:xfrm>
          <a:prstGeom prst="donut">
            <a:avLst>
              <a:gd name="adj" fmla="val 120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196" name="Picture 4"/>
          <p:cNvPicPr>
            <a:picLocks noChangeAspect="1" noChangeArrowheads="1"/>
          </p:cNvPicPr>
          <p:nvPr/>
        </p:nvPicPr>
        <p:blipFill>
          <a:blip r:embed="rId4" cstate="print"/>
          <a:srcRect/>
          <a:stretch>
            <a:fillRect/>
          </a:stretch>
        </p:blipFill>
        <p:spPr bwMode="auto">
          <a:xfrm>
            <a:off x="6324600" y="1371600"/>
            <a:ext cx="1981200" cy="1676400"/>
          </a:xfrm>
          <a:prstGeom prst="rect">
            <a:avLst/>
          </a:prstGeom>
          <a:noFill/>
          <a:ln w="9525">
            <a:noFill/>
            <a:miter lim="800000"/>
            <a:headEnd/>
            <a:tailEnd/>
          </a:ln>
          <a:effectLst/>
        </p:spPr>
      </p:pic>
      <p:graphicFrame>
        <p:nvGraphicFramePr>
          <p:cNvPr id="19" name="Table 18"/>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219200"/>
                <a:gridCol w="12192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b="1" dirty="0" smtClean="0">
                          <a:cs typeface="B Lotus" pitchFamily="2" charset="-78"/>
                        </a:rPr>
                        <a:t>عایق کاری مناسب</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لکه های </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رنگی</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cs typeface="B Lotus" pitchFamily="2" charset="-78"/>
                      </a:endParaRPr>
                    </a:p>
                  </a:txBody>
                  <a:tcPr/>
                </a:tc>
                <a:tc>
                  <a:txBody>
                    <a:bodyPr/>
                    <a:lstStyle/>
                    <a:p>
                      <a:pPr algn="ctr"/>
                      <a:r>
                        <a:rPr lang="fa-IR" b="1" dirty="0" smtClean="0">
                          <a:cs typeface="B Lotus" pitchFamily="2" charset="-78"/>
                        </a:rPr>
                        <a:t>_</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(رطوبت)</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حوضچه ترچلان در میان در</a:t>
                      </a:r>
                    </a:p>
                  </a:txBody>
                  <a:tcPr/>
                </a:tc>
              </a:tr>
            </a:tbl>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6" name="Donut 25"/>
          <p:cNvSpPr/>
          <p:nvPr/>
        </p:nvSpPr>
        <p:spPr>
          <a:xfrm>
            <a:off x="762000" y="3200400"/>
            <a:ext cx="533400" cy="457200"/>
          </a:xfrm>
          <a:prstGeom prst="donut">
            <a:avLst>
              <a:gd name="adj" fmla="val 97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42" name="Picture 2"/>
          <p:cNvPicPr>
            <a:picLocks noChangeAspect="1" noChangeArrowheads="1"/>
          </p:cNvPicPr>
          <p:nvPr/>
        </p:nvPicPr>
        <p:blipFill>
          <a:blip r:embed="rId3" cstate="print">
            <a:lum contrast="40000"/>
          </a:blip>
          <a:srcRect/>
          <a:stretch>
            <a:fillRect/>
          </a:stretch>
        </p:blipFill>
        <p:spPr bwMode="auto">
          <a:xfrm>
            <a:off x="4267200" y="711200"/>
            <a:ext cx="2209800" cy="2946400"/>
          </a:xfrm>
          <a:prstGeom prst="rect">
            <a:avLst/>
          </a:prstGeom>
          <a:noFill/>
          <a:ln w="9525">
            <a:noFill/>
            <a:miter lim="800000"/>
            <a:headEnd/>
            <a:tailEnd/>
          </a:ln>
          <a:effectLst/>
        </p:spPr>
      </p:pic>
      <p:sp>
        <p:nvSpPr>
          <p:cNvPr id="18" name="Donut 17"/>
          <p:cNvSpPr/>
          <p:nvPr/>
        </p:nvSpPr>
        <p:spPr>
          <a:xfrm>
            <a:off x="5638800" y="1828800"/>
            <a:ext cx="533400" cy="533400"/>
          </a:xfrm>
          <a:prstGeom prst="donut">
            <a:avLst>
              <a:gd name="adj" fmla="val 87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7" name="Picture 3"/>
          <p:cNvPicPr>
            <a:picLocks noChangeAspect="1" noChangeArrowheads="1"/>
          </p:cNvPicPr>
          <p:nvPr/>
        </p:nvPicPr>
        <p:blipFill>
          <a:blip r:embed="rId2"/>
          <a:srcRect l="35605" t="23360" r="44471" b="53504"/>
          <a:stretch>
            <a:fillRect/>
          </a:stretch>
        </p:blipFill>
        <p:spPr bwMode="auto">
          <a:xfrm>
            <a:off x="2286000" y="1524000"/>
            <a:ext cx="1887415" cy="1752600"/>
          </a:xfrm>
          <a:prstGeom prst="rect">
            <a:avLst/>
          </a:prstGeom>
          <a:noFill/>
          <a:ln w="9525">
            <a:noFill/>
            <a:miter lim="800000"/>
            <a:headEnd/>
            <a:tailEnd/>
          </a:ln>
          <a:effectLst/>
        </p:spPr>
      </p:pic>
      <p:sp>
        <p:nvSpPr>
          <p:cNvPr id="29" name="Donut 28"/>
          <p:cNvSpPr/>
          <p:nvPr/>
        </p:nvSpPr>
        <p:spPr>
          <a:xfrm>
            <a:off x="2743200" y="2209800"/>
            <a:ext cx="457200" cy="457200"/>
          </a:xfrm>
          <a:prstGeom prst="donut">
            <a:avLst>
              <a:gd name="adj" fmla="val 1287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43" name="Picture 3"/>
          <p:cNvPicPr>
            <a:picLocks noChangeAspect="1" noChangeArrowheads="1"/>
          </p:cNvPicPr>
          <p:nvPr/>
        </p:nvPicPr>
        <p:blipFill>
          <a:blip r:embed="rId4" cstate="print">
            <a:lum contrast="40000"/>
          </a:blip>
          <a:srcRect t="9375" r="12500" b="21250"/>
          <a:stretch>
            <a:fillRect/>
          </a:stretch>
        </p:blipFill>
        <p:spPr bwMode="auto">
          <a:xfrm>
            <a:off x="6553200" y="1295400"/>
            <a:ext cx="1802027" cy="1905000"/>
          </a:xfrm>
          <a:prstGeom prst="rect">
            <a:avLst/>
          </a:prstGeom>
          <a:noFill/>
          <a:ln w="9525">
            <a:noFill/>
            <a:miter lim="800000"/>
            <a:headEnd/>
            <a:tailEnd/>
          </a:ln>
          <a:effectLst/>
        </p:spPr>
      </p:pic>
      <p:graphicFrame>
        <p:nvGraphicFramePr>
          <p:cNvPr id="19" name="Table 18"/>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219200"/>
                <a:gridCol w="12192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b="1" dirty="0" smtClean="0">
                          <a:cs typeface="B Lotus" pitchFamily="2" charset="-78"/>
                        </a:rPr>
                        <a:t>پر کردن با  مصالح مشابه</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از</a:t>
                      </a:r>
                      <a:r>
                        <a:rPr lang="fa-IR" b="1" baseline="0" dirty="0" smtClean="0">
                          <a:cs typeface="B Lotus" pitchFamily="2" charset="-78"/>
                        </a:rPr>
                        <a:t> بین رفتن</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  کاشی و</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اسکان حشرات</a:t>
                      </a:r>
                      <a:endParaRPr lang="fa-IR" b="1" dirty="0" smtClean="0">
                        <a:cs typeface="B Lotus" pitchFamily="2" charset="-78"/>
                      </a:endParaRPr>
                    </a:p>
                  </a:txBody>
                  <a:tcPr/>
                </a:tc>
                <a:tc>
                  <a:txBody>
                    <a:bodyPr/>
                    <a:lstStyle/>
                    <a:p>
                      <a:pPr algn="ctr"/>
                      <a:r>
                        <a:rPr lang="fa-IR" b="1" dirty="0" smtClean="0">
                          <a:cs typeface="B Lotus" pitchFamily="2" charset="-78"/>
                        </a:rPr>
                        <a:t>_</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 (در</a:t>
                      </a:r>
                      <a:r>
                        <a:rPr lang="fa-IR" b="1" baseline="0" dirty="0" smtClean="0">
                          <a:cs typeface="B Lotus" pitchFamily="2" charset="-78"/>
                        </a:rPr>
                        <a:t> اثر ضربه)</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ستون </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گرمخانه</a:t>
                      </a:r>
                    </a:p>
                    <a:p>
                      <a:pPr marL="0" marR="0" indent="0" algn="ctr" defTabSz="914400" rtl="0" eaLnBrk="1" fontAlgn="auto" latinLnBrk="0" hangingPunct="1">
                        <a:lnSpc>
                          <a:spcPct val="100000"/>
                        </a:lnSpc>
                        <a:spcBef>
                          <a:spcPts val="0"/>
                        </a:spcBef>
                        <a:spcAft>
                          <a:spcPts val="0"/>
                        </a:spcAft>
                        <a:buClrTx/>
                        <a:buSzTx/>
                        <a:buFontTx/>
                        <a:buNone/>
                        <a:tabLst/>
                        <a:defRPr/>
                      </a:pPr>
                      <a:endParaRPr lang="fa-IR" b="1" baseline="0" dirty="0" smtClean="0">
                        <a:cs typeface="B Lotus"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6" name="Donut 25"/>
          <p:cNvSpPr/>
          <p:nvPr/>
        </p:nvSpPr>
        <p:spPr>
          <a:xfrm>
            <a:off x="762000" y="3200400"/>
            <a:ext cx="533400" cy="457200"/>
          </a:xfrm>
          <a:prstGeom prst="donut">
            <a:avLst>
              <a:gd name="adj" fmla="val 97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7" name="Picture 3"/>
          <p:cNvPicPr>
            <a:picLocks noChangeAspect="1" noChangeArrowheads="1"/>
          </p:cNvPicPr>
          <p:nvPr/>
        </p:nvPicPr>
        <p:blipFill>
          <a:blip r:embed="rId2"/>
          <a:srcRect l="35605" t="23360" r="44471" b="51492"/>
          <a:stretch>
            <a:fillRect/>
          </a:stretch>
        </p:blipFill>
        <p:spPr bwMode="auto">
          <a:xfrm>
            <a:off x="2286000" y="990600"/>
            <a:ext cx="1887415" cy="190500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3" cstate="print">
            <a:lum contrast="40000"/>
          </a:blip>
          <a:srcRect/>
          <a:stretch>
            <a:fillRect/>
          </a:stretch>
        </p:blipFill>
        <p:spPr bwMode="auto">
          <a:xfrm>
            <a:off x="4267200" y="990600"/>
            <a:ext cx="1981200" cy="2362200"/>
          </a:xfrm>
          <a:prstGeom prst="rect">
            <a:avLst/>
          </a:prstGeom>
          <a:noFill/>
          <a:ln w="9525">
            <a:noFill/>
            <a:miter lim="800000"/>
            <a:headEnd/>
            <a:tailEnd/>
          </a:ln>
          <a:effectLst/>
        </p:spPr>
      </p:pic>
      <p:sp>
        <p:nvSpPr>
          <p:cNvPr id="25" name="Donut 24"/>
          <p:cNvSpPr/>
          <p:nvPr/>
        </p:nvSpPr>
        <p:spPr>
          <a:xfrm>
            <a:off x="2743200" y="2133600"/>
            <a:ext cx="381000" cy="381000"/>
          </a:xfrm>
          <a:prstGeom prst="donut">
            <a:avLst>
              <a:gd name="adj" fmla="val 146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Donut 27"/>
          <p:cNvSpPr/>
          <p:nvPr/>
        </p:nvSpPr>
        <p:spPr>
          <a:xfrm>
            <a:off x="4495800" y="1219200"/>
            <a:ext cx="990600" cy="838200"/>
          </a:xfrm>
          <a:prstGeom prst="donut">
            <a:avLst>
              <a:gd name="adj" fmla="val 1363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1267" name="Picture 3"/>
          <p:cNvPicPr>
            <a:picLocks noChangeAspect="1" noChangeArrowheads="1"/>
          </p:cNvPicPr>
          <p:nvPr/>
        </p:nvPicPr>
        <p:blipFill>
          <a:blip r:embed="rId4" cstate="print">
            <a:lum contrast="40000"/>
          </a:blip>
          <a:srcRect l="17460" t="7085" r="14286" b="45089"/>
          <a:stretch>
            <a:fillRect/>
          </a:stretch>
        </p:blipFill>
        <p:spPr bwMode="auto">
          <a:xfrm>
            <a:off x="6318955" y="1447800"/>
            <a:ext cx="2063045" cy="1295400"/>
          </a:xfrm>
          <a:prstGeom prst="rect">
            <a:avLst/>
          </a:prstGeom>
          <a:noFill/>
          <a:ln w="9525">
            <a:noFill/>
            <a:miter lim="800000"/>
            <a:headEnd/>
            <a:tailEnd/>
          </a:ln>
          <a:effectLst/>
        </p:spPr>
      </p:pic>
      <p:graphicFrame>
        <p:nvGraphicFramePr>
          <p:cNvPr id="18" name="Table 17"/>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066800"/>
                <a:gridCol w="13716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b="1" dirty="0" smtClean="0">
                          <a:cs typeface="B Lotus" pitchFamily="2" charset="-78"/>
                        </a:rPr>
                        <a:t>استفاده از  ملات</a:t>
                      </a:r>
                      <a:r>
                        <a:rPr lang="fa-IR" b="1" baseline="0" dirty="0" smtClean="0">
                          <a:cs typeface="B Lotus" pitchFamily="2" charset="-78"/>
                        </a:rPr>
                        <a:t> سیمان</a:t>
                      </a:r>
                      <a:endParaRPr lang="fa-IR" b="1" dirty="0" smtClean="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لب پر شدن  کاشی ها</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ترک</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از</a:t>
                      </a:r>
                      <a:r>
                        <a:rPr lang="fa-IR" b="1" baseline="0" dirty="0" smtClean="0">
                          <a:cs typeface="B Lotus" pitchFamily="2" charset="-78"/>
                        </a:rPr>
                        <a:t> بین رفتن</a:t>
                      </a:r>
                    </a:p>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  کاشی </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b="1" dirty="0" smtClean="0">
                          <a:cs typeface="B Lotus" pitchFamily="2" charset="-78"/>
                        </a:rPr>
                        <a:t> (در اثر ضربه خوردن</a:t>
                      </a:r>
                      <a:r>
                        <a:rPr lang="fa-IR" b="1" baseline="0" dirty="0" smtClean="0">
                          <a:cs typeface="B Lotus" pitchFamily="2" charset="-78"/>
                        </a:rPr>
                        <a:t>)</a:t>
                      </a:r>
                      <a:endParaRPr lang="en-US" b="1"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1" baseline="0" dirty="0" smtClean="0">
                          <a:cs typeface="B Lotus" pitchFamily="2" charset="-78"/>
                        </a:rPr>
                        <a:t>سکوی صابون زنی  </a:t>
                      </a:r>
                    </a:p>
                  </a:txBody>
                  <a:tcPr/>
                </a:tc>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6" name="Donut 25"/>
          <p:cNvSpPr/>
          <p:nvPr/>
        </p:nvSpPr>
        <p:spPr>
          <a:xfrm>
            <a:off x="762000" y="3200400"/>
            <a:ext cx="533400" cy="457200"/>
          </a:xfrm>
          <a:prstGeom prst="donut">
            <a:avLst>
              <a:gd name="adj" fmla="val 97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7" name="Picture 3"/>
          <p:cNvPicPr>
            <a:picLocks noChangeAspect="1" noChangeArrowheads="1"/>
          </p:cNvPicPr>
          <p:nvPr/>
        </p:nvPicPr>
        <p:blipFill>
          <a:blip r:embed="rId2"/>
          <a:srcRect l="35605" t="23360" r="44471" b="51492"/>
          <a:stretch>
            <a:fillRect/>
          </a:stretch>
        </p:blipFill>
        <p:spPr bwMode="auto">
          <a:xfrm>
            <a:off x="2286000" y="990600"/>
            <a:ext cx="1887415" cy="1905000"/>
          </a:xfrm>
          <a:prstGeom prst="rect">
            <a:avLst/>
          </a:prstGeom>
          <a:noFill/>
          <a:ln w="9525">
            <a:noFill/>
            <a:miter lim="800000"/>
            <a:headEnd/>
            <a:tailEnd/>
          </a:ln>
          <a:effectLst/>
        </p:spPr>
      </p:pic>
      <p:pic>
        <p:nvPicPr>
          <p:cNvPr id="12290" name="Picture 2"/>
          <p:cNvPicPr>
            <a:picLocks noChangeAspect="1" noChangeArrowheads="1"/>
          </p:cNvPicPr>
          <p:nvPr/>
        </p:nvPicPr>
        <p:blipFill>
          <a:blip r:embed="rId3" cstate="print"/>
          <a:srcRect/>
          <a:stretch>
            <a:fillRect/>
          </a:stretch>
        </p:blipFill>
        <p:spPr bwMode="auto">
          <a:xfrm>
            <a:off x="4343400" y="762000"/>
            <a:ext cx="2057400" cy="2743200"/>
          </a:xfrm>
          <a:prstGeom prst="rect">
            <a:avLst/>
          </a:prstGeom>
          <a:noFill/>
          <a:ln w="9525">
            <a:noFill/>
            <a:miter lim="800000"/>
            <a:headEnd/>
            <a:tailEnd/>
          </a:ln>
          <a:effectLst/>
        </p:spPr>
      </p:pic>
      <p:pic>
        <p:nvPicPr>
          <p:cNvPr id="19" name="Picture 3"/>
          <p:cNvPicPr>
            <a:picLocks noChangeAspect="1" noChangeArrowheads="1"/>
          </p:cNvPicPr>
          <p:nvPr/>
        </p:nvPicPr>
        <p:blipFill>
          <a:blip r:embed="rId4" cstate="print">
            <a:lum contrast="40000"/>
          </a:blip>
          <a:srcRect t="27551" r="38776" b="17347"/>
          <a:stretch>
            <a:fillRect/>
          </a:stretch>
        </p:blipFill>
        <p:spPr bwMode="auto">
          <a:xfrm>
            <a:off x="6477000" y="1066800"/>
            <a:ext cx="1841500" cy="2209800"/>
          </a:xfrm>
          <a:prstGeom prst="rect">
            <a:avLst/>
          </a:prstGeom>
          <a:noFill/>
          <a:ln w="9525">
            <a:noFill/>
            <a:miter lim="800000"/>
            <a:headEnd/>
            <a:tailEnd/>
          </a:ln>
          <a:effectLst/>
        </p:spPr>
      </p:pic>
      <p:sp>
        <p:nvSpPr>
          <p:cNvPr id="29" name="Donut 28"/>
          <p:cNvSpPr/>
          <p:nvPr/>
        </p:nvSpPr>
        <p:spPr>
          <a:xfrm>
            <a:off x="5257800" y="1752600"/>
            <a:ext cx="457200" cy="685800"/>
          </a:xfrm>
          <a:prstGeom prst="donut">
            <a:avLst>
              <a:gd name="adj" fmla="val 125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Donut 29"/>
          <p:cNvSpPr/>
          <p:nvPr/>
        </p:nvSpPr>
        <p:spPr>
          <a:xfrm>
            <a:off x="2286000" y="1524000"/>
            <a:ext cx="381000" cy="457200"/>
          </a:xfrm>
          <a:prstGeom prst="donut">
            <a:avLst>
              <a:gd name="adj" fmla="val 1201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8" name="Table 17"/>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066800"/>
                <a:gridCol w="13716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dirty="0" smtClean="0">
                          <a:cs typeface="B Lotus" pitchFamily="2" charset="-78"/>
                        </a:rPr>
                        <a:t>روکش مجدد</a:t>
                      </a:r>
                      <a:r>
                        <a:rPr lang="fa-IR" baseline="0" dirty="0" smtClean="0">
                          <a:cs typeface="B Lotus" pitchFamily="2" charset="-78"/>
                        </a:rPr>
                        <a:t> </a:t>
                      </a:r>
                    </a:p>
                    <a:p>
                      <a:pPr algn="ctr"/>
                      <a:r>
                        <a:rPr lang="fa-IR" baseline="0" dirty="0" smtClean="0">
                          <a:cs typeface="B Lotus" pitchFamily="2" charset="-78"/>
                        </a:rPr>
                        <a:t>گچ</a:t>
                      </a:r>
                      <a:endParaRPr lang="fa-IR" dirty="0" smtClean="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طبله کردن پوشش دبوار</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_</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 (رطوبت </a:t>
                      </a:r>
                    </a:p>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اشباع در هوا)</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پاکار طاق قوسی گرمخانه</a:t>
                      </a:r>
                      <a:endParaRPr lang="en-US" dirty="0" smtClean="0">
                        <a:cs typeface="B Lotus"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a-IR" baseline="0" dirty="0" smtClean="0">
                        <a:cs typeface="B Lotus"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6" name="Donut 25"/>
          <p:cNvSpPr/>
          <p:nvPr/>
        </p:nvSpPr>
        <p:spPr>
          <a:xfrm>
            <a:off x="762000" y="3200400"/>
            <a:ext cx="533400" cy="457200"/>
          </a:xfrm>
          <a:prstGeom prst="donut">
            <a:avLst>
              <a:gd name="adj" fmla="val 97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7" name="Picture 3"/>
          <p:cNvPicPr>
            <a:picLocks noChangeAspect="1" noChangeArrowheads="1"/>
          </p:cNvPicPr>
          <p:nvPr/>
        </p:nvPicPr>
        <p:blipFill>
          <a:blip r:embed="rId2"/>
          <a:srcRect l="35605" t="23360" r="44471" b="51492"/>
          <a:stretch>
            <a:fillRect/>
          </a:stretch>
        </p:blipFill>
        <p:spPr bwMode="auto">
          <a:xfrm>
            <a:off x="2286000" y="990600"/>
            <a:ext cx="1887415" cy="1905000"/>
          </a:xfrm>
          <a:prstGeom prst="rect">
            <a:avLst/>
          </a:prstGeom>
          <a:noFill/>
          <a:ln w="9525">
            <a:noFill/>
            <a:miter lim="800000"/>
            <a:headEnd/>
            <a:tailEnd/>
          </a:ln>
          <a:effectLst/>
        </p:spPr>
      </p:pic>
      <p:pic>
        <p:nvPicPr>
          <p:cNvPr id="13314" name="Picture 2"/>
          <p:cNvPicPr>
            <a:picLocks noChangeAspect="1" noChangeArrowheads="1"/>
          </p:cNvPicPr>
          <p:nvPr/>
        </p:nvPicPr>
        <p:blipFill>
          <a:blip r:embed="rId3" cstate="print"/>
          <a:srcRect/>
          <a:stretch>
            <a:fillRect/>
          </a:stretch>
        </p:blipFill>
        <p:spPr bwMode="auto">
          <a:xfrm>
            <a:off x="4267200" y="889000"/>
            <a:ext cx="1905000" cy="25400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4" cstate="print">
            <a:lum contrast="40000"/>
          </a:blip>
          <a:srcRect l="25000" r="12500"/>
          <a:stretch>
            <a:fillRect/>
          </a:stretch>
        </p:blipFill>
        <p:spPr bwMode="auto">
          <a:xfrm>
            <a:off x="6248400" y="868680"/>
            <a:ext cx="2133600" cy="2560320"/>
          </a:xfrm>
          <a:prstGeom prst="rect">
            <a:avLst/>
          </a:prstGeom>
          <a:noFill/>
          <a:ln w="9525">
            <a:noFill/>
            <a:miter lim="800000"/>
            <a:headEnd/>
            <a:tailEnd/>
          </a:ln>
          <a:effectLst/>
        </p:spPr>
      </p:pic>
      <p:sp>
        <p:nvSpPr>
          <p:cNvPr id="18" name="Donut 17"/>
          <p:cNvSpPr/>
          <p:nvPr/>
        </p:nvSpPr>
        <p:spPr>
          <a:xfrm>
            <a:off x="2743200" y="2133600"/>
            <a:ext cx="381000" cy="381000"/>
          </a:xfrm>
          <a:prstGeom prst="donut">
            <a:avLst>
              <a:gd name="adj" fmla="val 146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Donut 24"/>
          <p:cNvSpPr/>
          <p:nvPr/>
        </p:nvSpPr>
        <p:spPr>
          <a:xfrm>
            <a:off x="5105400" y="1905000"/>
            <a:ext cx="762000" cy="838200"/>
          </a:xfrm>
          <a:prstGeom prst="donut">
            <a:avLst>
              <a:gd name="adj" fmla="val 1028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9" name="Table 18"/>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066800"/>
                <a:gridCol w="13716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dirty="0" smtClean="0">
                          <a:cs typeface="B Lotus" pitchFamily="2" charset="-78"/>
                        </a:rPr>
                        <a:t>روکش مجدد</a:t>
                      </a:r>
                      <a:r>
                        <a:rPr lang="fa-IR" baseline="0" dirty="0" smtClean="0">
                          <a:cs typeface="B Lotus" pitchFamily="2" charset="-78"/>
                        </a:rPr>
                        <a:t> </a:t>
                      </a:r>
                    </a:p>
                    <a:p>
                      <a:pPr algn="ctr"/>
                      <a:r>
                        <a:rPr lang="fa-IR" baseline="0" dirty="0" smtClean="0">
                          <a:cs typeface="B Lotus" pitchFamily="2" charset="-78"/>
                        </a:rPr>
                        <a:t>گچ</a:t>
                      </a:r>
                      <a:endParaRPr lang="fa-IR" dirty="0" smtClean="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aseline="0" smtClean="0">
                          <a:cs typeface="B Lotus" pitchFamily="2" charset="-78"/>
                        </a:rPr>
                        <a:t>زنگ </a:t>
                      </a:r>
                      <a:r>
                        <a:rPr lang="fa-IR" baseline="0" dirty="0" smtClean="0">
                          <a:cs typeface="B Lotus" pitchFamily="2" charset="-78"/>
                        </a:rPr>
                        <a:t>زدگی</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_</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 (رطوبت </a:t>
                      </a:r>
                      <a:r>
                        <a:rPr lang="fa-IR" baseline="0" dirty="0" smtClean="0">
                          <a:cs typeface="B Lotus" pitchFamily="2" charset="-78"/>
                        </a:rPr>
                        <a:t>)</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سکوی</a:t>
                      </a:r>
                      <a:r>
                        <a:rPr lang="fa-IR" baseline="0" dirty="0" smtClean="0">
                          <a:cs typeface="B Lotus" pitchFamily="2" charset="-78"/>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محل شستن</a:t>
                      </a:r>
                    </a:p>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کنار حوض</a:t>
                      </a:r>
                    </a:p>
                  </a:txBody>
                  <a:tcPr/>
                </a:tc>
              </a:tr>
            </a:tbl>
          </a:graphicData>
        </a:graphic>
      </p:graphicFrame>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6" name="Donut 25"/>
          <p:cNvSpPr/>
          <p:nvPr/>
        </p:nvSpPr>
        <p:spPr>
          <a:xfrm>
            <a:off x="762000" y="3200400"/>
            <a:ext cx="533400" cy="533400"/>
          </a:xfrm>
          <a:prstGeom prst="donut">
            <a:avLst>
              <a:gd name="adj" fmla="val 97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7410" name="Picture 2"/>
          <p:cNvPicPr>
            <a:picLocks noChangeAspect="1" noChangeArrowheads="1"/>
          </p:cNvPicPr>
          <p:nvPr/>
        </p:nvPicPr>
        <p:blipFill>
          <a:blip r:embed="rId3" cstate="print"/>
          <a:srcRect/>
          <a:stretch>
            <a:fillRect/>
          </a:stretch>
        </p:blipFill>
        <p:spPr bwMode="auto">
          <a:xfrm>
            <a:off x="4191000" y="685800"/>
            <a:ext cx="1905000" cy="2895600"/>
          </a:xfrm>
          <a:prstGeom prst="rect">
            <a:avLst/>
          </a:prstGeom>
          <a:noFill/>
          <a:ln w="9525">
            <a:noFill/>
            <a:miter lim="800000"/>
            <a:headEnd/>
            <a:tailEnd/>
          </a:ln>
          <a:effectLst/>
        </p:spPr>
      </p:pic>
      <p:pic>
        <p:nvPicPr>
          <p:cNvPr id="17411" name="Picture 3"/>
          <p:cNvPicPr>
            <a:picLocks noChangeAspect="1" noChangeArrowheads="1"/>
          </p:cNvPicPr>
          <p:nvPr/>
        </p:nvPicPr>
        <p:blipFill>
          <a:blip r:embed="rId4" cstate="print"/>
          <a:srcRect r="25000"/>
          <a:stretch>
            <a:fillRect/>
          </a:stretch>
        </p:blipFill>
        <p:spPr bwMode="auto">
          <a:xfrm>
            <a:off x="6324600" y="838200"/>
            <a:ext cx="1981200" cy="2590800"/>
          </a:xfrm>
          <a:prstGeom prst="rect">
            <a:avLst/>
          </a:prstGeom>
          <a:noFill/>
          <a:ln w="9525">
            <a:noFill/>
            <a:miter lim="800000"/>
            <a:headEnd/>
            <a:tailEnd/>
          </a:ln>
          <a:effectLst/>
        </p:spPr>
      </p:pic>
      <p:pic>
        <p:nvPicPr>
          <p:cNvPr id="17412" name="Picture 4"/>
          <p:cNvPicPr>
            <a:picLocks noChangeAspect="1" noChangeArrowheads="1"/>
          </p:cNvPicPr>
          <p:nvPr/>
        </p:nvPicPr>
        <p:blipFill>
          <a:blip r:embed="rId5" cstate="print"/>
          <a:srcRect/>
          <a:stretch>
            <a:fillRect/>
          </a:stretch>
        </p:blipFill>
        <p:spPr bwMode="auto">
          <a:xfrm>
            <a:off x="2438400" y="1066800"/>
            <a:ext cx="1371600" cy="1828800"/>
          </a:xfrm>
          <a:prstGeom prst="rect">
            <a:avLst/>
          </a:prstGeom>
          <a:noFill/>
          <a:ln w="9525">
            <a:noFill/>
            <a:miter lim="800000"/>
            <a:headEnd/>
            <a:tailEnd/>
          </a:ln>
          <a:effectLst/>
        </p:spPr>
      </p:pic>
      <p:sp>
        <p:nvSpPr>
          <p:cNvPr id="28" name="Donut 27"/>
          <p:cNvSpPr/>
          <p:nvPr/>
        </p:nvSpPr>
        <p:spPr>
          <a:xfrm>
            <a:off x="5181600" y="1905000"/>
            <a:ext cx="914400" cy="1066800"/>
          </a:xfrm>
          <a:prstGeom prst="donut">
            <a:avLst>
              <a:gd name="adj" fmla="val 98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7" name="Table 16"/>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066800"/>
                <a:gridCol w="13716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dirty="0" smtClean="0">
                          <a:cs typeface="B Lotus" pitchFamily="2" charset="-78"/>
                        </a:rPr>
                        <a:t>روکش مجدد</a:t>
                      </a:r>
                      <a:r>
                        <a:rPr lang="fa-IR" baseline="0" dirty="0" smtClean="0">
                          <a:cs typeface="B Lotus" pitchFamily="2" charset="-78"/>
                        </a:rPr>
                        <a:t> </a:t>
                      </a:r>
                    </a:p>
                    <a:p>
                      <a:pPr algn="ctr"/>
                      <a:r>
                        <a:rPr lang="fa-IR" baseline="0" dirty="0" smtClean="0">
                          <a:cs typeface="B Lotus" pitchFamily="2" charset="-78"/>
                        </a:rPr>
                        <a:t> گچ با</a:t>
                      </a:r>
                    </a:p>
                    <a:p>
                      <a:pPr algn="ctr"/>
                      <a:r>
                        <a:rPr lang="fa-IR" baseline="0" dirty="0" smtClean="0">
                          <a:cs typeface="B Lotus" pitchFamily="2" charset="-78"/>
                        </a:rPr>
                        <a:t>عایق مناسب</a:t>
                      </a:r>
                      <a:endParaRPr lang="fa-IR" dirty="0" smtClean="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ایجا د دوده </a:t>
                      </a:r>
                    </a:p>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سیاه رنگ </a:t>
                      </a:r>
                    </a:p>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بر روی رویه</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_</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 (گرما حاصل ازآتش</a:t>
                      </a:r>
                      <a:r>
                        <a:rPr lang="fa-IR" baseline="0" dirty="0" smtClean="0">
                          <a:cs typeface="B Lotus" pitchFamily="2" charset="-78"/>
                        </a:rPr>
                        <a:t>) </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داخل آتشدان</a:t>
                      </a:r>
                    </a:p>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خزانه</a:t>
                      </a:r>
                    </a:p>
                  </a:txBody>
                  <a:tcPr/>
                </a:tc>
              </a:tr>
            </a:tbl>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26" name="Donut 25"/>
          <p:cNvSpPr/>
          <p:nvPr/>
        </p:nvSpPr>
        <p:spPr>
          <a:xfrm>
            <a:off x="762000" y="3200400"/>
            <a:ext cx="533400" cy="533400"/>
          </a:xfrm>
          <a:prstGeom prst="donut">
            <a:avLst>
              <a:gd name="adj" fmla="val 97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8434" name="Picture 2"/>
          <p:cNvPicPr>
            <a:picLocks noChangeAspect="1" noChangeArrowheads="1"/>
          </p:cNvPicPr>
          <p:nvPr/>
        </p:nvPicPr>
        <p:blipFill>
          <a:blip r:embed="rId3" cstate="print"/>
          <a:stretch>
            <a:fillRect/>
          </a:stretch>
        </p:blipFill>
        <p:spPr bwMode="auto">
          <a:xfrm>
            <a:off x="2286000" y="685800"/>
            <a:ext cx="1790700" cy="2387600"/>
          </a:xfrm>
          <a:prstGeom prst="rect">
            <a:avLst/>
          </a:prstGeom>
          <a:noFill/>
          <a:ln w="9525">
            <a:noFill/>
            <a:miter lim="800000"/>
            <a:headEnd/>
            <a:tailEnd/>
          </a:ln>
          <a:effectLst/>
        </p:spPr>
      </p:pic>
      <p:pic>
        <p:nvPicPr>
          <p:cNvPr id="17" name="Picture 2" descr="C:\Users\samaneh\Desktop\New Folder (2)\1.jpg"/>
          <p:cNvPicPr>
            <a:picLocks noChangeAspect="1" noChangeArrowheads="1"/>
          </p:cNvPicPr>
          <p:nvPr/>
        </p:nvPicPr>
        <p:blipFill>
          <a:blip r:embed="rId4" cstate="print">
            <a:lum bright="-40000" contrast="40000"/>
          </a:blip>
          <a:srcRect l="10909" t="30645" b="33871"/>
          <a:stretch>
            <a:fillRect/>
          </a:stretch>
        </p:blipFill>
        <p:spPr bwMode="auto">
          <a:xfrm>
            <a:off x="4191000" y="2438400"/>
            <a:ext cx="3200400" cy="1436914"/>
          </a:xfrm>
          <a:prstGeom prst="rect">
            <a:avLst/>
          </a:prstGeom>
          <a:ln>
            <a:noFill/>
          </a:ln>
          <a:effectLst>
            <a:outerShdw blurRad="292100" dist="139700" dir="2700000" algn="tl" rotWithShape="0">
              <a:srgbClr val="333333">
                <a:alpha val="65000"/>
              </a:srgbClr>
            </a:outerShdw>
          </a:effectLst>
        </p:spPr>
      </p:pic>
      <p:sp>
        <p:nvSpPr>
          <p:cNvPr id="18" name="Donut 17"/>
          <p:cNvSpPr/>
          <p:nvPr/>
        </p:nvSpPr>
        <p:spPr>
          <a:xfrm>
            <a:off x="4495800" y="2819400"/>
            <a:ext cx="381000" cy="381000"/>
          </a:xfrm>
          <a:prstGeom prst="donut">
            <a:avLst>
              <a:gd name="adj" fmla="val 1045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8435" name="Picture 3"/>
          <p:cNvPicPr>
            <a:picLocks noChangeAspect="1" noChangeArrowheads="1"/>
          </p:cNvPicPr>
          <p:nvPr/>
        </p:nvPicPr>
        <p:blipFill>
          <a:blip r:embed="rId5" cstate="print"/>
          <a:srcRect/>
          <a:stretch>
            <a:fillRect/>
          </a:stretch>
        </p:blipFill>
        <p:spPr bwMode="auto">
          <a:xfrm>
            <a:off x="4191000" y="762000"/>
            <a:ext cx="1828800" cy="1371600"/>
          </a:xfrm>
          <a:prstGeom prst="rect">
            <a:avLst/>
          </a:prstGeom>
          <a:noFill/>
          <a:ln w="9525">
            <a:noFill/>
            <a:miter lim="800000"/>
            <a:headEnd/>
            <a:tailEnd/>
          </a:ln>
          <a:effectLst/>
        </p:spPr>
      </p:pic>
      <p:pic>
        <p:nvPicPr>
          <p:cNvPr id="18436" name="Picture 4"/>
          <p:cNvPicPr>
            <a:picLocks noChangeAspect="1" noChangeArrowheads="1"/>
          </p:cNvPicPr>
          <p:nvPr/>
        </p:nvPicPr>
        <p:blipFill>
          <a:blip r:embed="rId6" cstate="print"/>
          <a:srcRect l="39137" r="23762" b="35746"/>
          <a:stretch>
            <a:fillRect/>
          </a:stretch>
        </p:blipFill>
        <p:spPr bwMode="auto">
          <a:xfrm>
            <a:off x="6172200" y="685800"/>
            <a:ext cx="1828800" cy="1600200"/>
          </a:xfrm>
          <a:prstGeom prst="rect">
            <a:avLst/>
          </a:prstGeom>
          <a:noFill/>
          <a:ln w="9525">
            <a:noFill/>
            <a:miter lim="800000"/>
            <a:headEnd/>
            <a:tailEnd/>
          </a:ln>
          <a:effectLst/>
        </p:spPr>
      </p:pic>
      <p:sp>
        <p:nvSpPr>
          <p:cNvPr id="25" name="Donut 24"/>
          <p:cNvSpPr/>
          <p:nvPr/>
        </p:nvSpPr>
        <p:spPr>
          <a:xfrm>
            <a:off x="2743200" y="609600"/>
            <a:ext cx="914400" cy="914400"/>
          </a:xfrm>
          <a:prstGeom prst="donut">
            <a:avLst>
              <a:gd name="adj" fmla="val 833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27" name="Table 26"/>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066800"/>
                <a:gridCol w="13716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algn="ctr"/>
                      <a:r>
                        <a:rPr lang="fa-IR" dirty="0" smtClean="0">
                          <a:cs typeface="B Lotus" pitchFamily="2" charset="-78"/>
                        </a:rPr>
                        <a:t>کاهش بار -</a:t>
                      </a:r>
                    </a:p>
                    <a:p>
                      <a:pPr algn="ctr"/>
                      <a:r>
                        <a:rPr lang="fa-IR" dirty="0" smtClean="0">
                          <a:cs typeface="B Lotus" pitchFamily="2" charset="-78"/>
                        </a:rPr>
                        <a:t>آجر چینی مجدد</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ترکهای</a:t>
                      </a:r>
                    </a:p>
                    <a:p>
                      <a:pPr marL="0" marR="0" indent="0" algn="ctr" defTabSz="914400" rtl="0" eaLnBrk="1" fontAlgn="auto" latinLnBrk="0" hangingPunct="1">
                        <a:lnSpc>
                          <a:spcPct val="100000"/>
                        </a:lnSpc>
                        <a:spcBef>
                          <a:spcPts val="0"/>
                        </a:spcBef>
                        <a:spcAft>
                          <a:spcPts val="0"/>
                        </a:spcAft>
                        <a:buClrTx/>
                        <a:buSzTx/>
                        <a:buFontTx/>
                        <a:buNone/>
                        <a:tabLst/>
                        <a:defRPr/>
                      </a:pPr>
                      <a:r>
                        <a:rPr lang="fa-IR" baseline="0" dirty="0" smtClean="0">
                          <a:cs typeface="B Lotus" pitchFamily="2" charset="-78"/>
                        </a:rPr>
                        <a:t>وسیع</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فرو ریختن</a:t>
                      </a:r>
                    </a:p>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 آجرهای </a:t>
                      </a:r>
                    </a:p>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نورگیر</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فیزیکی</a:t>
                      </a:r>
                    </a:p>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بار</a:t>
                      </a:r>
                      <a:r>
                        <a:rPr lang="fa-IR" baseline="0" dirty="0" smtClean="0">
                          <a:cs typeface="B Lotus" pitchFamily="2" charset="-78"/>
                        </a:rPr>
                        <a:t> وارده</a:t>
                      </a: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نورگیر گرمخانه</a:t>
                      </a:r>
                      <a:endParaRPr lang="en-US" dirty="0" smtClean="0">
                        <a:cs typeface="B Lotus"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a-IR" baseline="0" dirty="0" smtClean="0">
                        <a:cs typeface="B Lotus"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9" name="Frame 18"/>
          <p:cNvSpPr/>
          <p:nvPr/>
        </p:nvSpPr>
        <p:spPr>
          <a:xfrm>
            <a:off x="1066800" y="3048000"/>
            <a:ext cx="228600" cy="68580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9458" name="Picture 2"/>
          <p:cNvPicPr>
            <a:picLocks noChangeAspect="1" noChangeArrowheads="1"/>
          </p:cNvPicPr>
          <p:nvPr/>
        </p:nvPicPr>
        <p:blipFill>
          <a:blip r:embed="rId3" cstate="print">
            <a:lum contrast="20000"/>
          </a:blip>
          <a:srcRect/>
          <a:stretch>
            <a:fillRect/>
          </a:stretch>
        </p:blipFill>
        <p:spPr bwMode="auto">
          <a:xfrm>
            <a:off x="2514600" y="762000"/>
            <a:ext cx="2133600" cy="284480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4" cstate="print">
            <a:lum contrast="40000"/>
          </a:blip>
          <a:srcRect t="11538" b="39423"/>
          <a:stretch>
            <a:fillRect/>
          </a:stretch>
        </p:blipFill>
        <p:spPr bwMode="auto">
          <a:xfrm>
            <a:off x="4876800" y="1143000"/>
            <a:ext cx="3379694" cy="2209800"/>
          </a:xfrm>
          <a:prstGeom prst="rect">
            <a:avLst/>
          </a:prstGeom>
          <a:noFill/>
          <a:ln w="9525">
            <a:noFill/>
            <a:miter lim="800000"/>
            <a:headEnd/>
            <a:tailEnd/>
          </a:ln>
          <a:effectLst/>
        </p:spPr>
      </p:pic>
      <p:sp>
        <p:nvSpPr>
          <p:cNvPr id="27" name="Donut 26"/>
          <p:cNvSpPr/>
          <p:nvPr/>
        </p:nvSpPr>
        <p:spPr>
          <a:xfrm>
            <a:off x="3276600" y="2286000"/>
            <a:ext cx="1143000" cy="990600"/>
          </a:xfrm>
          <a:prstGeom prst="donut">
            <a:avLst>
              <a:gd name="adj" fmla="val 679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aphicFrame>
        <p:nvGraphicFramePr>
          <p:cNvPr id="16" name="Table 15"/>
          <p:cNvGraphicFramePr>
            <a:graphicFrameLocks noGrp="1"/>
          </p:cNvGraphicFramePr>
          <p:nvPr/>
        </p:nvGraphicFramePr>
        <p:xfrm>
          <a:off x="2286000" y="4114800"/>
          <a:ext cx="6096000" cy="1828800"/>
        </p:xfrm>
        <a:graphic>
          <a:graphicData uri="http://schemas.openxmlformats.org/drawingml/2006/table">
            <a:tbl>
              <a:tblPr firstRow="1" bandRow="1">
                <a:tableStyleId>{BC89EF96-8CEA-46FF-86C4-4CE0E7609802}</a:tableStyleId>
              </a:tblPr>
              <a:tblGrid>
                <a:gridCol w="1295400"/>
                <a:gridCol w="1143000"/>
                <a:gridCol w="1066800"/>
                <a:gridCol w="1371600"/>
                <a:gridCol w="1219200"/>
              </a:tblGrid>
              <a:tr h="71437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درمان</a:t>
                      </a:r>
                      <a:endParaRPr lang="en-US" dirty="0" smtClean="0">
                        <a:cs typeface="2  Titr" pitchFamily="2" charset="-78"/>
                      </a:endParaRP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عارضه</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عدم تعادل</a:t>
                      </a:r>
                    </a:p>
                    <a:p>
                      <a:pPr algn="ctr"/>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عامل مخل</a:t>
                      </a:r>
                    </a:p>
                    <a:p>
                      <a:endParaRPr lang="en-US" dirty="0">
                        <a:cs typeface="2  Titr"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2  Titr" pitchFamily="2" charset="-78"/>
                        </a:rPr>
                        <a:t> مکان آسیب</a:t>
                      </a:r>
                    </a:p>
                    <a:p>
                      <a:endParaRPr lang="en-US" dirty="0">
                        <a:cs typeface="2  Titr" pitchFamily="2" charset="-78"/>
                      </a:endParaRPr>
                    </a:p>
                  </a:txBody>
                  <a:tcPr/>
                </a:tc>
              </a:tr>
              <a:tr h="11144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تعویض</a:t>
                      </a:r>
                      <a:r>
                        <a:rPr lang="fa-IR" baseline="0" dirty="0" smtClean="0">
                          <a:cs typeface="B Lotus" pitchFamily="2" charset="-78"/>
                        </a:rPr>
                        <a:t> مصالح کف (کاشی لعابدار) </a:t>
                      </a:r>
                      <a:endParaRPr lang="en-US" dirty="0" smtClean="0">
                        <a:cs typeface="B Lotus" pitchFamily="2" charset="-78"/>
                      </a:endParaRPr>
                    </a:p>
                    <a:p>
                      <a:pPr algn="ctr"/>
                      <a:endParaRPr lang="fa-IR" dirty="0" smtClean="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لکه</a:t>
                      </a:r>
                      <a:r>
                        <a:rPr lang="fa-IR" baseline="0" dirty="0" smtClean="0">
                          <a:cs typeface="B Lotus" pitchFamily="2" charset="-78"/>
                        </a:rPr>
                        <a:t> های رنگی روی کف</a:t>
                      </a:r>
                      <a:endParaRPr lang="en-US" dirty="0" smtClean="0">
                        <a:cs typeface="B Lotus"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a-IR" baseline="0" dirty="0" smtClean="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به</a:t>
                      </a:r>
                      <a:r>
                        <a:rPr lang="fa-IR" baseline="0" dirty="0" smtClean="0">
                          <a:cs typeface="B Lotus" pitchFamily="2" charset="-78"/>
                        </a:rPr>
                        <a:t> وجود آمدن قارچ</a:t>
                      </a:r>
                      <a:endParaRPr lang="en-US" dirty="0" smtClean="0">
                        <a:cs typeface="B Lotus"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cs typeface="B Lotus" pitchFamily="2" charset="-78"/>
                      </a:endParaRPr>
                    </a:p>
                  </a:txBody>
                  <a:tcPr/>
                </a:tc>
                <a:tc>
                  <a:txBody>
                    <a:bodyPr/>
                    <a:lstStyle/>
                    <a:p>
                      <a:pPr algn="ctr"/>
                      <a:r>
                        <a:rPr lang="fa-IR" dirty="0" smtClean="0">
                          <a:cs typeface="B Lotus" pitchFamily="2" charset="-78"/>
                        </a:rPr>
                        <a:t>فیزیکی</a:t>
                      </a:r>
                    </a:p>
                    <a:p>
                      <a:pPr algn="ctr"/>
                      <a:r>
                        <a:rPr lang="fa-IR" dirty="0" smtClean="0">
                          <a:cs typeface="B Lotus" pitchFamily="2" charset="-78"/>
                        </a:rPr>
                        <a:t>(رطوبت)</a:t>
                      </a:r>
                      <a:endParaRPr lang="en-US" dirty="0" smtClean="0">
                        <a:cs typeface="B Lotus"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cs typeface="B Lotus" pitchFamily="2" charset="-78"/>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a-IR" dirty="0" smtClean="0">
                          <a:cs typeface="B Lotus" pitchFamily="2" charset="-78"/>
                        </a:rPr>
                        <a:t>کف دوش گیرها</a:t>
                      </a:r>
                      <a:endParaRPr lang="en-US" dirty="0" smtClean="0">
                        <a:cs typeface="B Lotus" pitchFamily="2" charset="-78"/>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fa-IR" baseline="0" dirty="0" smtClean="0">
                        <a:cs typeface="B Lotus" pitchFamily="2" charset="-78"/>
                      </a:endParaRPr>
                    </a:p>
                  </a:txBody>
                  <a:tcPr/>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3360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pic>
        <p:nvPicPr>
          <p:cNvPr id="12"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5" name="Rectangle 14"/>
          <p:cNvSpPr/>
          <p:nvPr/>
        </p:nvSpPr>
        <p:spPr>
          <a:xfrm>
            <a:off x="4191000" y="685800"/>
            <a:ext cx="4115861" cy="1107996"/>
          </a:xfrm>
          <a:prstGeom prst="rect">
            <a:avLst/>
          </a:prstGeom>
        </p:spPr>
        <p:txBody>
          <a:bodyPr wrap="square">
            <a:spAutoFit/>
          </a:bodyPr>
          <a:lstStyle/>
          <a:p>
            <a:pPr algn="r"/>
            <a:r>
              <a:rPr lang="fa-IR" dirty="0" smtClean="0">
                <a:cs typeface="2  Titr" pitchFamily="2" charset="-78"/>
              </a:rPr>
              <a:t>آسیبهای وارد شده به بنا بیشتر به صورت:</a:t>
            </a:r>
          </a:p>
          <a:p>
            <a:pPr algn="r"/>
            <a:r>
              <a:rPr lang="fa-IR" sz="2400" dirty="0" smtClean="0"/>
              <a:t>- </a:t>
            </a:r>
            <a:r>
              <a:rPr lang="fa-IR" sz="2400" dirty="0" smtClean="0">
                <a:cs typeface="B Lotus" pitchFamily="2" charset="-78"/>
              </a:rPr>
              <a:t>رطوبتها</a:t>
            </a:r>
          </a:p>
          <a:p>
            <a:pPr algn="r"/>
            <a:r>
              <a:rPr lang="fa-IR" sz="2400" dirty="0" smtClean="0">
                <a:cs typeface="B Lotus" pitchFamily="2" charset="-78"/>
              </a:rPr>
              <a:t>- انواع ترکها دیده شد</a:t>
            </a:r>
            <a:endParaRPr lang="en-US" sz="2400" dirty="0">
              <a:cs typeface="B Lotus" pitchFamily="2" charset="-78"/>
            </a:endParaRPr>
          </a:p>
        </p:txBody>
      </p:sp>
      <p:pic>
        <p:nvPicPr>
          <p:cNvPr id="16" name="Picture 3"/>
          <p:cNvPicPr>
            <a:picLocks noChangeAspect="1" noChangeArrowheads="1"/>
          </p:cNvPicPr>
          <p:nvPr/>
        </p:nvPicPr>
        <p:blipFill>
          <a:blip r:embed="rId3" cstate="print">
            <a:lum contrast="40000"/>
          </a:blip>
          <a:srcRect t="11538" b="39423"/>
          <a:stretch>
            <a:fillRect/>
          </a:stretch>
        </p:blipFill>
        <p:spPr bwMode="auto">
          <a:xfrm>
            <a:off x="2362200" y="3657600"/>
            <a:ext cx="1048871"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4"/>
          <p:cNvPicPr>
            <a:picLocks noChangeAspect="1" noChangeArrowheads="1"/>
          </p:cNvPicPr>
          <p:nvPr/>
        </p:nvPicPr>
        <p:blipFill>
          <a:blip r:embed="rId4" cstate="print"/>
          <a:srcRect l="39137" r="23762" b="35746"/>
          <a:stretch>
            <a:fillRect/>
          </a:stretch>
        </p:blipFill>
        <p:spPr bwMode="auto">
          <a:xfrm>
            <a:off x="6858000" y="2209800"/>
            <a:ext cx="1143000" cy="1000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3"/>
          <p:cNvPicPr>
            <a:picLocks noChangeAspect="1" noChangeArrowheads="1"/>
          </p:cNvPicPr>
          <p:nvPr/>
        </p:nvPicPr>
        <p:blipFill>
          <a:blip r:embed="rId5" cstate="print"/>
          <a:srcRect r="25000"/>
          <a:stretch>
            <a:fillRect/>
          </a:stretch>
        </p:blipFill>
        <p:spPr bwMode="auto">
          <a:xfrm>
            <a:off x="2362200" y="4648200"/>
            <a:ext cx="1066800" cy="13950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3"/>
          <p:cNvPicPr>
            <a:picLocks noChangeAspect="1" noChangeArrowheads="1"/>
          </p:cNvPicPr>
          <p:nvPr/>
        </p:nvPicPr>
        <p:blipFill>
          <a:blip r:embed="rId6" cstate="print">
            <a:lum contrast="40000"/>
          </a:blip>
          <a:srcRect l="25000" r="12500"/>
          <a:stretch>
            <a:fillRect/>
          </a:stretch>
        </p:blipFill>
        <p:spPr bwMode="auto">
          <a:xfrm>
            <a:off x="3733800" y="2209800"/>
            <a:ext cx="990600" cy="1188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3"/>
          <p:cNvPicPr>
            <a:picLocks noChangeAspect="1" noChangeArrowheads="1"/>
          </p:cNvPicPr>
          <p:nvPr/>
        </p:nvPicPr>
        <p:blipFill>
          <a:blip r:embed="rId7" cstate="print">
            <a:lum contrast="40000"/>
          </a:blip>
          <a:srcRect t="27551" r="38776" b="17347"/>
          <a:stretch>
            <a:fillRect/>
          </a:stretch>
        </p:blipFill>
        <p:spPr bwMode="auto">
          <a:xfrm>
            <a:off x="5257800" y="4876800"/>
            <a:ext cx="990600" cy="1188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3"/>
          <p:cNvPicPr>
            <a:picLocks noChangeAspect="1" noChangeArrowheads="1"/>
          </p:cNvPicPr>
          <p:nvPr/>
        </p:nvPicPr>
        <p:blipFill>
          <a:blip r:embed="rId8" cstate="print">
            <a:lum contrast="40000"/>
          </a:blip>
          <a:srcRect l="17460" t="7085" r="14286" b="45089"/>
          <a:stretch>
            <a:fillRect/>
          </a:stretch>
        </p:blipFill>
        <p:spPr bwMode="auto">
          <a:xfrm>
            <a:off x="3657600" y="3581400"/>
            <a:ext cx="1224845" cy="769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3"/>
          <p:cNvPicPr>
            <a:picLocks noChangeAspect="1" noChangeArrowheads="1"/>
          </p:cNvPicPr>
          <p:nvPr/>
        </p:nvPicPr>
        <p:blipFill>
          <a:blip r:embed="rId9" cstate="print">
            <a:lum contrast="40000"/>
          </a:blip>
          <a:srcRect t="9375" r="12500" b="21250"/>
          <a:stretch>
            <a:fillRect/>
          </a:stretch>
        </p:blipFill>
        <p:spPr bwMode="auto">
          <a:xfrm>
            <a:off x="2362200" y="990600"/>
            <a:ext cx="990600" cy="1047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3"/>
          <p:cNvPicPr>
            <a:picLocks noChangeAspect="1" noChangeArrowheads="1"/>
          </p:cNvPicPr>
          <p:nvPr/>
        </p:nvPicPr>
        <p:blipFill>
          <a:blip r:embed="rId10" cstate="print">
            <a:lum contrast="40000"/>
          </a:blip>
          <a:srcRect/>
          <a:stretch>
            <a:fillRect/>
          </a:stretch>
        </p:blipFill>
        <p:spPr bwMode="auto">
          <a:xfrm>
            <a:off x="5105400" y="3505200"/>
            <a:ext cx="1193800" cy="89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4"/>
          <p:cNvPicPr>
            <a:picLocks noChangeAspect="1" noChangeArrowheads="1"/>
          </p:cNvPicPr>
          <p:nvPr/>
        </p:nvPicPr>
        <p:blipFill>
          <a:blip r:embed="rId11" cstate="print"/>
          <a:srcRect/>
          <a:stretch>
            <a:fillRect/>
          </a:stretch>
        </p:blipFill>
        <p:spPr bwMode="auto">
          <a:xfrm>
            <a:off x="3733800" y="1143000"/>
            <a:ext cx="1066800" cy="902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
          <p:cNvPicPr>
            <a:picLocks noChangeAspect="1" noChangeArrowheads="1"/>
          </p:cNvPicPr>
          <p:nvPr/>
        </p:nvPicPr>
        <p:blipFill>
          <a:blip r:embed="rId12" cstate="print"/>
          <a:srcRect r="16832" b="29703"/>
          <a:stretch>
            <a:fillRect/>
          </a:stretch>
        </p:blipFill>
        <p:spPr bwMode="auto">
          <a:xfrm>
            <a:off x="6734577" y="5029200"/>
            <a:ext cx="961623" cy="1083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5" name="Picture 3"/>
          <p:cNvPicPr>
            <a:picLocks noChangeAspect="1" noChangeArrowheads="1"/>
          </p:cNvPicPr>
          <p:nvPr/>
        </p:nvPicPr>
        <p:blipFill>
          <a:blip r:embed="rId13" cstate="print"/>
          <a:srcRect/>
          <a:stretch>
            <a:fillRect/>
          </a:stretch>
        </p:blipFill>
        <p:spPr bwMode="auto">
          <a:xfrm>
            <a:off x="6863080" y="3581400"/>
            <a:ext cx="1137920" cy="106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
          <p:cNvPicPr>
            <a:picLocks noChangeAspect="1" noChangeArrowheads="1"/>
          </p:cNvPicPr>
          <p:nvPr/>
        </p:nvPicPr>
        <p:blipFill>
          <a:blip r:embed="rId14" cstate="print"/>
          <a:srcRect/>
          <a:stretch>
            <a:fillRect/>
          </a:stretch>
        </p:blipFill>
        <p:spPr bwMode="auto">
          <a:xfrm>
            <a:off x="2362200" y="2286000"/>
            <a:ext cx="990600" cy="1069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2"/>
          <p:cNvPicPr>
            <a:picLocks noChangeAspect="1" noChangeArrowheads="1"/>
          </p:cNvPicPr>
          <p:nvPr/>
        </p:nvPicPr>
        <p:blipFill>
          <a:blip r:embed="rId15" cstate="print"/>
          <a:srcRect/>
          <a:stretch>
            <a:fillRect/>
          </a:stretch>
        </p:blipFill>
        <p:spPr bwMode="auto">
          <a:xfrm>
            <a:off x="3733800" y="4648200"/>
            <a:ext cx="1066800" cy="142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Picture 3"/>
          <p:cNvPicPr>
            <a:picLocks noChangeAspect="1" noChangeArrowheads="1"/>
          </p:cNvPicPr>
          <p:nvPr/>
        </p:nvPicPr>
        <p:blipFill>
          <a:blip r:embed="rId16" cstate="print"/>
          <a:srcRect/>
          <a:stretch>
            <a:fillRect/>
          </a:stretch>
        </p:blipFill>
        <p:spPr bwMode="auto">
          <a:xfrm>
            <a:off x="5105400" y="2209800"/>
            <a:ext cx="1320800"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2133600" y="533400"/>
            <a:ext cx="6324600" cy="5715000"/>
          </a:xfrm>
          <a:prstGeom prst="frame">
            <a:avLst>
              <a:gd name="adj1" fmla="val 0"/>
            </a:avLst>
          </a:prstGeom>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solidFill>
            </a:endParaRPr>
          </a:p>
        </p:txBody>
      </p:sp>
      <p:sp>
        <p:nvSpPr>
          <p:cNvPr id="8" name="Frame 7"/>
          <p:cNvSpPr/>
          <p:nvPr/>
        </p:nvSpPr>
        <p:spPr>
          <a:xfrm>
            <a:off x="381000" y="533400"/>
            <a:ext cx="1524000" cy="571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533400" y="2743200"/>
            <a:ext cx="1219200" cy="1905000"/>
          </a:xfrm>
          <a:prstGeom prst="frame">
            <a:avLst>
              <a:gd name="adj1" fmla="val 0"/>
            </a:avLst>
          </a:prstGeom>
          <a:effectLst>
            <a:glow rad="63500">
              <a:schemeClr val="accent1">
                <a:satMod val="175000"/>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Rectangle 19"/>
          <p:cNvSpPr/>
          <p:nvPr/>
        </p:nvSpPr>
        <p:spPr>
          <a:xfrm>
            <a:off x="152400" y="1604506"/>
            <a:ext cx="1981200" cy="605294"/>
          </a:xfrm>
          <a:prstGeom prst="rect">
            <a:avLst/>
          </a:prstGeom>
        </p:spPr>
        <p:txBody>
          <a:bodyPr wrap="square">
            <a:spAutoFit/>
          </a:bodyPr>
          <a:lstStyle/>
          <a:p>
            <a:pPr algn="ctr" rtl="1"/>
            <a:r>
              <a:rPr lang="fa-IR" sz="1400" baseline="-25000" dirty="0" smtClean="0"/>
              <a:t>عنوان درس:</a:t>
            </a:r>
          </a:p>
          <a:p>
            <a:pPr algn="ctr" rtl="1"/>
            <a:r>
              <a:rPr lang="fa-IR" baseline="-25000" dirty="0" smtClean="0"/>
              <a:t>آَشنایی با مبانی مرمت بناهای تاریخی</a:t>
            </a:r>
          </a:p>
        </p:txBody>
      </p:sp>
      <p:sp>
        <p:nvSpPr>
          <p:cNvPr id="23" name="Rectangle 22"/>
          <p:cNvSpPr/>
          <p:nvPr/>
        </p:nvSpPr>
        <p:spPr>
          <a:xfrm>
            <a:off x="685800" y="2143780"/>
            <a:ext cx="914400" cy="523220"/>
          </a:xfrm>
          <a:prstGeom prst="rect">
            <a:avLst/>
          </a:prstGeom>
        </p:spPr>
        <p:txBody>
          <a:bodyPr wrap="square">
            <a:spAutoFit/>
          </a:bodyPr>
          <a:lstStyle/>
          <a:p>
            <a:pPr algn="ctr" rtl="1"/>
            <a:r>
              <a:rPr lang="fa-IR" baseline="-25000" dirty="0" smtClean="0"/>
              <a:t>عنوان پروژه:</a:t>
            </a:r>
          </a:p>
          <a:p>
            <a:pPr algn="ctr" rtl="1"/>
            <a:r>
              <a:rPr lang="fa-IR" sz="2400" baseline="-25000" dirty="0" smtClean="0"/>
              <a:t>حمام خان</a:t>
            </a:r>
          </a:p>
        </p:txBody>
      </p:sp>
      <p:sp>
        <p:nvSpPr>
          <p:cNvPr id="14" name="Rectangle 13"/>
          <p:cNvSpPr/>
          <p:nvPr/>
        </p:nvSpPr>
        <p:spPr>
          <a:xfrm>
            <a:off x="2057400" y="1143000"/>
            <a:ext cx="6248400" cy="677108"/>
          </a:xfrm>
          <a:prstGeom prst="rect">
            <a:avLst/>
          </a:prstGeom>
        </p:spPr>
        <p:txBody>
          <a:bodyPr wrap="square">
            <a:spAutoFit/>
          </a:bodyPr>
          <a:lstStyle/>
          <a:p>
            <a:pPr algn="r"/>
            <a:r>
              <a:rPr lang="fa-IR" sz="2000" dirty="0" smtClean="0">
                <a:cs typeface="2  Titr" pitchFamily="2" charset="-78"/>
              </a:rPr>
              <a:t>منابع وماخذ:</a:t>
            </a:r>
          </a:p>
          <a:p>
            <a:pPr algn="r"/>
            <a:endParaRPr lang="fa-IR" dirty="0" smtClean="0"/>
          </a:p>
        </p:txBody>
      </p:sp>
      <p:pic>
        <p:nvPicPr>
          <p:cNvPr id="15" name="Picture 3"/>
          <p:cNvPicPr>
            <a:picLocks noChangeAspect="1" noChangeArrowheads="1"/>
          </p:cNvPicPr>
          <p:nvPr/>
        </p:nvPicPr>
        <p:blipFill>
          <a:blip r:embed="rId2"/>
          <a:srcRect l="27778" r="30952"/>
          <a:stretch>
            <a:fillRect/>
          </a:stretch>
        </p:blipFill>
        <p:spPr bwMode="auto">
          <a:xfrm>
            <a:off x="609600" y="2743200"/>
            <a:ext cx="958645" cy="1857375"/>
          </a:xfrm>
          <a:prstGeom prst="rect">
            <a:avLst/>
          </a:prstGeom>
          <a:noFill/>
          <a:ln w="9525">
            <a:noFill/>
            <a:miter lim="800000"/>
            <a:headEnd/>
            <a:tailEnd/>
          </a:ln>
          <a:effectLst>
            <a:softEdge rad="31750"/>
          </a:effectLst>
        </p:spPr>
      </p:pic>
      <p:sp>
        <p:nvSpPr>
          <p:cNvPr id="13" name="TextBox 12"/>
          <p:cNvSpPr txBox="1"/>
          <p:nvPr/>
        </p:nvSpPr>
        <p:spPr>
          <a:xfrm>
            <a:off x="2590800" y="1828800"/>
            <a:ext cx="5638800" cy="1477328"/>
          </a:xfrm>
          <a:prstGeom prst="rect">
            <a:avLst/>
          </a:prstGeom>
          <a:noFill/>
        </p:spPr>
        <p:txBody>
          <a:bodyPr wrap="square" rtlCol="0">
            <a:spAutoFit/>
          </a:bodyPr>
          <a:lstStyle/>
          <a:p>
            <a:pPr algn="r"/>
            <a:r>
              <a:rPr lang="fa-IR" dirty="0" smtClean="0">
                <a:cs typeface="B Lotus" pitchFamily="2" charset="-78"/>
              </a:rPr>
              <a:t>1- آرشیو </a:t>
            </a:r>
            <a:r>
              <a:rPr lang="fa-IR" dirty="0">
                <a:cs typeface="B Lotus" pitchFamily="2" charset="-78"/>
              </a:rPr>
              <a:t>اسناد و مدارك </a:t>
            </a:r>
            <a:r>
              <a:rPr lang="fa-IR" dirty="0" smtClean="0">
                <a:cs typeface="B Lotus" pitchFamily="2" charset="-78"/>
              </a:rPr>
              <a:t>اداره ميراث </a:t>
            </a:r>
            <a:r>
              <a:rPr lang="fa-IR" dirty="0">
                <a:cs typeface="B Lotus" pitchFamily="2" charset="-78"/>
              </a:rPr>
              <a:t>فرهنگي استان </a:t>
            </a:r>
            <a:r>
              <a:rPr lang="fa-IR" dirty="0" smtClean="0">
                <a:cs typeface="B Lotus" pitchFamily="2" charset="-78"/>
              </a:rPr>
              <a:t>اصفهان </a:t>
            </a:r>
            <a:endParaRPr lang="fa-IR" dirty="0">
              <a:cs typeface="B Lotus" pitchFamily="2" charset="-78"/>
            </a:endParaRPr>
          </a:p>
          <a:p>
            <a:pPr lvl="0" algn="r"/>
            <a:r>
              <a:rPr lang="fa-IR" dirty="0" smtClean="0">
                <a:cs typeface="B Lotus" pitchFamily="2" charset="-78"/>
              </a:rPr>
              <a:t>2- </a:t>
            </a:r>
            <a:r>
              <a:rPr lang="fa-IR" dirty="0">
                <a:cs typeface="B Lotus" pitchFamily="2" charset="-78"/>
              </a:rPr>
              <a:t>كتاب دوازده درس مرمت ،‌ تأليف محمد حسن محبعلي، دكتر اصغر محمد مرادي، محل نشر تهران ، انتشارات مركز مطالعات و تحقيقات شهرسازي و معماري ايران ، سال نشر 1374</a:t>
            </a:r>
          </a:p>
          <a:p>
            <a:pPr algn="r"/>
            <a:r>
              <a:rPr lang="fa-IR" dirty="0" smtClean="0">
                <a:cs typeface="B Lotus" pitchFamily="2" charset="-78"/>
              </a:rPr>
              <a:t>3-کتاب طاق وقوس درمعماری ایرانی  ،تالیف حسین زمرشیدی</a:t>
            </a:r>
          </a:p>
        </p:txBody>
      </p:sp>
      <p:sp>
        <p:nvSpPr>
          <p:cNvPr id="17" name="Rectangle 16"/>
          <p:cNvSpPr/>
          <p:nvPr/>
        </p:nvSpPr>
        <p:spPr>
          <a:xfrm>
            <a:off x="3733800" y="3352800"/>
            <a:ext cx="4495800" cy="369332"/>
          </a:xfrm>
          <a:prstGeom prst="rect">
            <a:avLst/>
          </a:prstGeom>
        </p:spPr>
        <p:txBody>
          <a:bodyPr wrap="square">
            <a:spAutoFit/>
          </a:bodyPr>
          <a:lstStyle/>
          <a:p>
            <a:pPr algn="r" rtl="1"/>
            <a:r>
              <a:rPr lang="fa-IR" dirty="0" smtClean="0">
                <a:cs typeface="B Lotus" pitchFamily="2" charset="-78"/>
              </a:rPr>
              <a:t>4-منابع اینترنتی</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2264</TotalTime>
  <Words>5688</Words>
  <Application>Microsoft Office PowerPoint</Application>
  <PresentationFormat>On-screen Show (4:3)</PresentationFormat>
  <Paragraphs>933</Paragraphs>
  <Slides>100</Slides>
  <Notes>31</Notes>
  <HiddenSlides>0</HiddenSlides>
  <MMClips>0</MMClips>
  <ScaleCrop>false</ScaleCrop>
  <HeadingPairs>
    <vt:vector size="4" baseType="variant">
      <vt:variant>
        <vt:lpstr>Theme</vt:lpstr>
      </vt:variant>
      <vt:variant>
        <vt:i4>1</vt:i4>
      </vt:variant>
      <vt:variant>
        <vt:lpstr>Slide Titles</vt:lpstr>
      </vt:variant>
      <vt:variant>
        <vt:i4>100</vt:i4>
      </vt:variant>
    </vt:vector>
  </HeadingPairs>
  <TitlesOfParts>
    <vt:vector size="10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xp</dc:creator>
  <cp:lastModifiedBy>حشقف</cp:lastModifiedBy>
  <cp:revision>386</cp:revision>
  <dcterms:created xsi:type="dcterms:W3CDTF">2006-05-12T20:15:58Z</dcterms:created>
  <dcterms:modified xsi:type="dcterms:W3CDTF">2015-11-30T11:23:30Z</dcterms:modified>
</cp:coreProperties>
</file>