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973"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387FEFAD-30C9-42C6-AEF7-B1918E284A70}" type="datetimeFigureOut">
              <a:rPr lang="fa-IR" smtClean="0"/>
              <a:t>07/25/1439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163289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87FEFAD-30C9-42C6-AEF7-B1918E284A70}" type="datetimeFigureOut">
              <a:rPr lang="fa-IR" smtClean="0"/>
              <a:t>07/25/1439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203986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87FEFAD-30C9-42C6-AEF7-B1918E284A70}" type="datetimeFigureOut">
              <a:rPr lang="fa-IR" smtClean="0"/>
              <a:t>07/25/1439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2558357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87FEFAD-30C9-42C6-AEF7-B1918E284A70}" type="datetimeFigureOut">
              <a:rPr lang="fa-IR" smtClean="0"/>
              <a:t>07/25/1439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353646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7FEFAD-30C9-42C6-AEF7-B1918E284A70}" type="datetimeFigureOut">
              <a:rPr lang="fa-IR" smtClean="0"/>
              <a:t>07/25/1439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3278763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387FEFAD-30C9-42C6-AEF7-B1918E284A70}" type="datetimeFigureOut">
              <a:rPr lang="fa-IR" smtClean="0"/>
              <a:t>07/25/1439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355227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387FEFAD-30C9-42C6-AEF7-B1918E284A70}" type="datetimeFigureOut">
              <a:rPr lang="fa-IR" smtClean="0"/>
              <a:t>07/25/1439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3874749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387FEFAD-30C9-42C6-AEF7-B1918E284A70}" type="datetimeFigureOut">
              <a:rPr lang="fa-IR" smtClean="0"/>
              <a:t>07/25/1439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4166347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FEFAD-30C9-42C6-AEF7-B1918E284A70}" type="datetimeFigureOut">
              <a:rPr lang="fa-IR" smtClean="0"/>
              <a:t>07/25/1439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322335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7FEFAD-30C9-42C6-AEF7-B1918E284A70}" type="datetimeFigureOut">
              <a:rPr lang="fa-IR" smtClean="0"/>
              <a:t>07/25/1439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407718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7FEFAD-30C9-42C6-AEF7-B1918E284A70}" type="datetimeFigureOut">
              <a:rPr lang="fa-IR" smtClean="0"/>
              <a:t>07/25/1439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0939B76-53D6-4778-8440-3A015B7A955B}" type="slidenum">
              <a:rPr lang="fa-IR" smtClean="0"/>
              <a:t>‹#›</a:t>
            </a:fld>
            <a:endParaRPr lang="fa-IR"/>
          </a:p>
        </p:txBody>
      </p:sp>
    </p:spTree>
    <p:extLst>
      <p:ext uri="{BB962C8B-B14F-4D97-AF65-F5344CB8AC3E}">
        <p14:creationId xmlns:p14="http://schemas.microsoft.com/office/powerpoint/2010/main" val="219578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87FEFAD-30C9-42C6-AEF7-B1918E284A70}" type="datetimeFigureOut">
              <a:rPr lang="fa-IR" smtClean="0"/>
              <a:t>07/25/1439</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0939B76-53D6-4778-8440-3A015B7A955B}" type="slidenum">
              <a:rPr lang="fa-IR" smtClean="0"/>
              <a:t>‹#›</a:t>
            </a:fld>
            <a:endParaRPr lang="fa-IR"/>
          </a:p>
        </p:txBody>
      </p:sp>
    </p:spTree>
    <p:extLst>
      <p:ext uri="{BB962C8B-B14F-4D97-AF65-F5344CB8AC3E}">
        <p14:creationId xmlns:p14="http://schemas.microsoft.com/office/powerpoint/2010/main" val="3351194954"/>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تئوری انتخاب در مدرسه</a:t>
            </a:r>
            <a:endParaRPr lang="fa-IR" dirty="0"/>
          </a:p>
        </p:txBody>
      </p:sp>
      <p:sp>
        <p:nvSpPr>
          <p:cNvPr id="3" name="Subtitle 2"/>
          <p:cNvSpPr>
            <a:spLocks noGrp="1"/>
          </p:cNvSpPr>
          <p:nvPr>
            <p:ph type="subTitle" idx="1"/>
          </p:nvPr>
        </p:nvSpPr>
        <p:spPr/>
        <p:txBody>
          <a:bodyPr/>
          <a:lstStyle/>
          <a:p>
            <a:endParaRPr lang="fa-IR"/>
          </a:p>
        </p:txBody>
      </p:sp>
    </p:spTree>
    <p:extLst>
      <p:ext uri="{BB962C8B-B14F-4D97-AF65-F5344CB8AC3E}">
        <p14:creationId xmlns:p14="http://schemas.microsoft.com/office/powerpoint/2010/main" val="844442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6552183"/>
              </p:ext>
            </p:extLst>
          </p:nvPr>
        </p:nvGraphicFramePr>
        <p:xfrm>
          <a:off x="1005840" y="1554482"/>
          <a:ext cx="9707880" cy="3498425"/>
        </p:xfrm>
        <a:graphic>
          <a:graphicData uri="http://schemas.openxmlformats.org/drawingml/2006/table">
            <a:tbl>
              <a:tblPr rtl="1" firstRow="1" bandRow="1">
                <a:tableStyleId>{00A15C55-8517-42AA-B614-E9B94910E393}</a:tableStyleId>
              </a:tblPr>
              <a:tblGrid>
                <a:gridCol w="4853940"/>
                <a:gridCol w="4853940"/>
              </a:tblGrid>
              <a:tr h="499775">
                <a:tc>
                  <a:txBody>
                    <a:bodyPr/>
                    <a:lstStyle/>
                    <a:p>
                      <a:pPr rtl="1"/>
                      <a:r>
                        <a:rPr lang="fa-IR" dirty="0" smtClean="0"/>
                        <a:t>رئیس</a:t>
                      </a:r>
                      <a:r>
                        <a:rPr lang="fa-IR" baseline="0" dirty="0" smtClean="0"/>
                        <a:t> وادار میکند </a:t>
                      </a:r>
                      <a:endParaRPr lang="fa-IR" dirty="0"/>
                    </a:p>
                  </a:txBody>
                  <a:tcPr/>
                </a:tc>
                <a:tc>
                  <a:txBody>
                    <a:bodyPr/>
                    <a:lstStyle/>
                    <a:p>
                      <a:pPr rtl="1"/>
                      <a:r>
                        <a:rPr lang="fa-IR" dirty="0" smtClean="0"/>
                        <a:t>راهبر راهنمایی میکند </a:t>
                      </a:r>
                      <a:endParaRPr lang="fa-IR" dirty="0"/>
                    </a:p>
                  </a:txBody>
                  <a:tcPr/>
                </a:tc>
              </a:tr>
              <a:tr h="499775">
                <a:tc>
                  <a:txBody>
                    <a:bodyPr/>
                    <a:lstStyle/>
                    <a:p>
                      <a:pPr rtl="1"/>
                      <a:r>
                        <a:rPr lang="fa-IR" dirty="0" smtClean="0"/>
                        <a:t>رئیس بر قدرت تکیه میکند </a:t>
                      </a:r>
                      <a:endParaRPr lang="fa-IR" dirty="0"/>
                    </a:p>
                  </a:txBody>
                  <a:tcPr/>
                </a:tc>
                <a:tc>
                  <a:txBody>
                    <a:bodyPr/>
                    <a:lstStyle/>
                    <a:p>
                      <a:pPr rtl="1"/>
                      <a:r>
                        <a:rPr lang="fa-IR" dirty="0" smtClean="0"/>
                        <a:t>راهبر</a:t>
                      </a:r>
                      <a:r>
                        <a:rPr lang="fa-IR" baseline="0" dirty="0" smtClean="0"/>
                        <a:t> بر مشارکت تکیه میکند </a:t>
                      </a:r>
                      <a:endParaRPr lang="fa-IR" dirty="0"/>
                    </a:p>
                  </a:txBody>
                  <a:tcPr/>
                </a:tc>
              </a:tr>
              <a:tr h="499775">
                <a:tc>
                  <a:txBody>
                    <a:bodyPr/>
                    <a:lstStyle/>
                    <a:p>
                      <a:pPr rtl="1"/>
                      <a:r>
                        <a:rPr lang="fa-IR" dirty="0" smtClean="0"/>
                        <a:t>رئیس میگوید من</a:t>
                      </a:r>
                      <a:endParaRPr lang="fa-IR" dirty="0"/>
                    </a:p>
                  </a:txBody>
                  <a:tcPr/>
                </a:tc>
                <a:tc>
                  <a:txBody>
                    <a:bodyPr/>
                    <a:lstStyle/>
                    <a:p>
                      <a:pPr rtl="1"/>
                      <a:r>
                        <a:rPr lang="fa-IR" dirty="0" smtClean="0"/>
                        <a:t>راهبر میگوید</a:t>
                      </a:r>
                      <a:r>
                        <a:rPr lang="fa-IR" baseline="0" dirty="0" smtClean="0"/>
                        <a:t> ما</a:t>
                      </a:r>
                      <a:endParaRPr lang="fa-IR" dirty="0"/>
                    </a:p>
                  </a:txBody>
                  <a:tcPr/>
                </a:tc>
              </a:tr>
              <a:tr h="499775">
                <a:tc>
                  <a:txBody>
                    <a:bodyPr/>
                    <a:lstStyle/>
                    <a:p>
                      <a:pPr rtl="1"/>
                      <a:r>
                        <a:rPr lang="fa-IR" dirty="0" smtClean="0"/>
                        <a:t>رئیس</a:t>
                      </a:r>
                      <a:r>
                        <a:rPr lang="fa-IR" baseline="0" dirty="0" smtClean="0"/>
                        <a:t> ترس ایجاد میکند </a:t>
                      </a:r>
                      <a:endParaRPr lang="fa-IR" dirty="0"/>
                    </a:p>
                  </a:txBody>
                  <a:tcPr/>
                </a:tc>
                <a:tc>
                  <a:txBody>
                    <a:bodyPr/>
                    <a:lstStyle/>
                    <a:p>
                      <a:pPr rtl="1"/>
                      <a:r>
                        <a:rPr lang="fa-IR" dirty="0" smtClean="0"/>
                        <a:t>راهبر اعتماد به نفس ایجاد میکند </a:t>
                      </a:r>
                      <a:endParaRPr lang="fa-IR" dirty="0"/>
                    </a:p>
                  </a:txBody>
                  <a:tcPr/>
                </a:tc>
              </a:tr>
              <a:tr h="499775">
                <a:tc>
                  <a:txBody>
                    <a:bodyPr/>
                    <a:lstStyle/>
                    <a:p>
                      <a:pPr rtl="1"/>
                      <a:r>
                        <a:rPr lang="fa-IR" dirty="0" smtClean="0"/>
                        <a:t>رئیس چگونگی</a:t>
                      </a:r>
                      <a:r>
                        <a:rPr lang="fa-IR" baseline="0" dirty="0" smtClean="0"/>
                        <a:t> انچام کار را میداند </a:t>
                      </a:r>
                      <a:endParaRPr lang="fa-IR" dirty="0"/>
                    </a:p>
                  </a:txBody>
                  <a:tcPr/>
                </a:tc>
                <a:tc>
                  <a:txBody>
                    <a:bodyPr/>
                    <a:lstStyle/>
                    <a:p>
                      <a:pPr rtl="1"/>
                      <a:r>
                        <a:rPr lang="fa-IR" dirty="0" smtClean="0"/>
                        <a:t>راهبر چگونگی</a:t>
                      </a:r>
                      <a:r>
                        <a:rPr lang="fa-IR" baseline="0" dirty="0" smtClean="0"/>
                        <a:t> انجام کار را نشان میدهد </a:t>
                      </a:r>
                      <a:endParaRPr lang="fa-IR" dirty="0"/>
                    </a:p>
                  </a:txBody>
                  <a:tcPr/>
                </a:tc>
              </a:tr>
              <a:tr h="499775">
                <a:tc>
                  <a:txBody>
                    <a:bodyPr/>
                    <a:lstStyle/>
                    <a:p>
                      <a:pPr rtl="1"/>
                      <a:r>
                        <a:rPr lang="fa-IR" dirty="0" smtClean="0"/>
                        <a:t>زئیس تنفر ایجاد میکند </a:t>
                      </a:r>
                      <a:endParaRPr lang="fa-IR" dirty="0"/>
                    </a:p>
                  </a:txBody>
                  <a:tcPr/>
                </a:tc>
                <a:tc>
                  <a:txBody>
                    <a:bodyPr/>
                    <a:lstStyle/>
                    <a:p>
                      <a:pPr rtl="1"/>
                      <a:r>
                        <a:rPr lang="fa-IR" dirty="0" smtClean="0"/>
                        <a:t>راهبر اشتیاق</a:t>
                      </a:r>
                      <a:r>
                        <a:rPr lang="fa-IR" baseline="0" dirty="0" smtClean="0"/>
                        <a:t> ایجاد میکند</a:t>
                      </a:r>
                      <a:endParaRPr lang="fa-IR" dirty="0"/>
                    </a:p>
                  </a:txBody>
                  <a:tcPr/>
                </a:tc>
              </a:tr>
              <a:tr h="499775">
                <a:tc>
                  <a:txBody>
                    <a:bodyPr/>
                    <a:lstStyle/>
                    <a:p>
                      <a:pPr rtl="1"/>
                      <a:r>
                        <a:rPr lang="fa-IR" dirty="0" smtClean="0"/>
                        <a:t>رئیس سرزنش میکند </a:t>
                      </a:r>
                      <a:endParaRPr lang="fa-IR" dirty="0"/>
                    </a:p>
                  </a:txBody>
                  <a:tcPr/>
                </a:tc>
                <a:tc>
                  <a:txBody>
                    <a:bodyPr/>
                    <a:lstStyle/>
                    <a:p>
                      <a:pPr rtl="1"/>
                      <a:r>
                        <a:rPr lang="fa-IR" dirty="0" smtClean="0"/>
                        <a:t>راهبر اشتباهات را نشان میدهد</a:t>
                      </a:r>
                      <a:endParaRPr lang="fa-IR" dirty="0"/>
                    </a:p>
                  </a:txBody>
                  <a:tcPr/>
                </a:tc>
              </a:tr>
            </a:tbl>
          </a:graphicData>
        </a:graphic>
      </p:graphicFrame>
    </p:spTree>
    <p:extLst>
      <p:ext uri="{BB962C8B-B14F-4D97-AF65-F5344CB8AC3E}">
        <p14:creationId xmlns:p14="http://schemas.microsoft.com/office/powerpoint/2010/main" val="612118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اموزش کیفی تنها راه حل مشکلات مدارس</a:t>
            </a:r>
            <a:endParaRPr lang="fa-IR" dirty="0"/>
          </a:p>
        </p:txBody>
      </p:sp>
      <p:sp>
        <p:nvSpPr>
          <p:cNvPr id="3" name="Content Placeholder 2"/>
          <p:cNvSpPr>
            <a:spLocks noGrp="1"/>
          </p:cNvSpPr>
          <p:nvPr>
            <p:ph idx="1"/>
          </p:nvPr>
        </p:nvSpPr>
        <p:spPr/>
        <p:txBody>
          <a:bodyPr/>
          <a:lstStyle/>
          <a:p>
            <a:r>
              <a:rPr lang="fa-IR" dirty="0" smtClean="0"/>
              <a:t>مدارس ما سعی در قبولی دانش اموزان دارد</a:t>
            </a:r>
          </a:p>
          <a:p>
            <a:endParaRPr lang="fa-IR" dirty="0"/>
          </a:p>
          <a:p>
            <a:r>
              <a:rPr lang="fa-IR" dirty="0" smtClean="0"/>
              <a:t>اموزش بهتر از طریق مدیریت بهتر قابل دستیابی است</a:t>
            </a:r>
          </a:p>
          <a:p>
            <a:endParaRPr lang="fa-IR" dirty="0"/>
          </a:p>
          <a:p>
            <a:r>
              <a:rPr lang="fa-IR" dirty="0" smtClean="0"/>
              <a:t>در مدارس فعلی ما رویه مبتنی بر زور و اجبار است</a:t>
            </a:r>
          </a:p>
          <a:p>
            <a:endParaRPr lang="fa-IR" dirty="0"/>
          </a:p>
          <a:p>
            <a:endParaRPr lang="fa-IR" dirty="0"/>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448050"/>
            <a:ext cx="4816699" cy="3409950"/>
          </a:xfrm>
          <a:prstGeom prst="rect">
            <a:avLst/>
          </a:prstGeom>
        </p:spPr>
      </p:pic>
    </p:spTree>
    <p:extLst>
      <p:ext uri="{BB962C8B-B14F-4D97-AF65-F5344CB8AC3E}">
        <p14:creationId xmlns:p14="http://schemas.microsoft.com/office/powerpoint/2010/main" val="816540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معلمی سخت ترین شغل جهان </a:t>
            </a:r>
            <a:endParaRPr lang="fa-IR" dirty="0"/>
          </a:p>
        </p:txBody>
      </p:sp>
      <p:sp>
        <p:nvSpPr>
          <p:cNvPr id="3" name="Content Placeholder 2"/>
          <p:cNvSpPr>
            <a:spLocks noGrp="1"/>
          </p:cNvSpPr>
          <p:nvPr>
            <p:ph idx="1"/>
          </p:nvPr>
        </p:nvSpPr>
        <p:spPr/>
        <p:txBody>
          <a:bodyPr>
            <a:normAutofit fontScale="92500" lnSpcReduction="20000"/>
          </a:bodyPr>
          <a:lstStyle/>
          <a:p>
            <a:r>
              <a:rPr lang="fa-IR" dirty="0" smtClean="0"/>
              <a:t>اموزش موثر چیست ؟</a:t>
            </a:r>
          </a:p>
          <a:p>
            <a:endParaRPr lang="fa-IR" dirty="0"/>
          </a:p>
          <a:p>
            <a:r>
              <a:rPr lang="fa-IR" dirty="0" smtClean="0"/>
              <a:t>معلم باید از نیاز های دانش اموزان اگاهی داشته باشد</a:t>
            </a:r>
          </a:p>
          <a:p>
            <a:endParaRPr lang="fa-IR" dirty="0"/>
          </a:p>
          <a:p>
            <a:r>
              <a:rPr lang="fa-IR" dirty="0" smtClean="0"/>
              <a:t>دانش اموزان مقاوم ترین گروه</a:t>
            </a:r>
          </a:p>
          <a:p>
            <a:endParaRPr lang="fa-IR" dirty="0"/>
          </a:p>
          <a:p>
            <a:pPr marL="0" indent="0">
              <a:buNone/>
            </a:pPr>
            <a:r>
              <a:rPr lang="fa-IR" dirty="0" smtClean="0"/>
              <a:t>مقایسه معلمی و پزشکی</a:t>
            </a:r>
          </a:p>
          <a:p>
            <a:pPr marL="0" indent="0">
              <a:buNone/>
            </a:pPr>
            <a:r>
              <a:rPr lang="fa-IR" dirty="0" smtClean="0"/>
              <a:t>میزان انتقاد و سرزنش مدیر-ایا حقوق کافی است؟-تبدیل شدن به موضوع سیاسی</a:t>
            </a:r>
          </a:p>
          <a:p>
            <a:pPr marL="0" indent="0">
              <a:buNone/>
            </a:pPr>
            <a:endParaRPr lang="fa-IR" dirty="0"/>
          </a:p>
          <a:p>
            <a:pPr marL="0" indent="0">
              <a:buNone/>
            </a:pPr>
            <a:r>
              <a:rPr lang="fa-IR" dirty="0" smtClean="0"/>
              <a:t>ایا دروسی که اموزش داده میشود کاربرد دارد؟تدریس طبق میل خودم یا مقامات بالا؟</a:t>
            </a:r>
          </a:p>
          <a:p>
            <a:pPr marL="0" indent="0">
              <a:buNone/>
            </a:pPr>
            <a:endParaRPr lang="fa-IR" dirty="0"/>
          </a:p>
          <a:p>
            <a:pPr marL="0" indent="0">
              <a:buNone/>
            </a:pP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543" y="1335367"/>
            <a:ext cx="3097570" cy="2863146"/>
          </a:xfrm>
          <a:prstGeom prst="rect">
            <a:avLst/>
          </a:prstGeom>
        </p:spPr>
      </p:pic>
    </p:spTree>
    <p:extLst>
      <p:ext uri="{BB962C8B-B14F-4D97-AF65-F5344CB8AC3E}">
        <p14:creationId xmlns:p14="http://schemas.microsoft.com/office/powerpoint/2010/main" val="2156132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QUALITLY WORLD</a:t>
            </a:r>
            <a:endParaRPr lang="fa-IR" dirty="0"/>
          </a:p>
        </p:txBody>
      </p:sp>
      <p:sp>
        <p:nvSpPr>
          <p:cNvPr id="3" name="Content Placeholder 2"/>
          <p:cNvSpPr>
            <a:spLocks noGrp="1"/>
          </p:cNvSpPr>
          <p:nvPr>
            <p:ph idx="1"/>
          </p:nvPr>
        </p:nvSpPr>
        <p:spPr/>
        <p:txBody>
          <a:bodyPr/>
          <a:lstStyle/>
          <a:p>
            <a:r>
              <a:rPr lang="fa-IR" dirty="0" smtClean="0"/>
              <a:t>نقش معلم برای ورود به دنیای مطلوب دانش اموز چیست؟</a:t>
            </a:r>
          </a:p>
          <a:p>
            <a:endParaRPr lang="fa-IR" dirty="0"/>
          </a:p>
          <a:p>
            <a:r>
              <a:rPr lang="fa-IR" dirty="0" smtClean="0"/>
              <a:t>از نظر دانش اموز معلم خوب کیست؟</a:t>
            </a:r>
          </a:p>
          <a:p>
            <a:endParaRPr lang="fa-IR" dirty="0"/>
          </a:p>
          <a:p>
            <a:r>
              <a:rPr lang="fa-IR" dirty="0" smtClean="0"/>
              <a:t>مثال ازدواج</a:t>
            </a:r>
          </a:p>
          <a:p>
            <a:endParaRPr lang="fa-IR" dirty="0"/>
          </a:p>
          <a:p>
            <a:endParaRPr lang="fa-IR" dirty="0"/>
          </a:p>
        </p:txBody>
      </p:sp>
    </p:spTree>
    <p:extLst>
      <p:ext uri="{BB962C8B-B14F-4D97-AF65-F5344CB8AC3E}">
        <p14:creationId xmlns:p14="http://schemas.microsoft.com/office/powerpoint/2010/main" val="3428039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تکلیف کیفی</a:t>
            </a:r>
            <a:endParaRPr lang="fa-IR" dirty="0"/>
          </a:p>
        </p:txBody>
      </p:sp>
      <p:sp>
        <p:nvSpPr>
          <p:cNvPr id="3" name="Content Placeholder 2"/>
          <p:cNvSpPr>
            <a:spLocks noGrp="1"/>
          </p:cNvSpPr>
          <p:nvPr>
            <p:ph idx="1"/>
          </p:nvPr>
        </p:nvSpPr>
        <p:spPr/>
        <p:txBody>
          <a:bodyPr/>
          <a:lstStyle/>
          <a:p>
            <a:r>
              <a:rPr lang="fa-IR" dirty="0" smtClean="0"/>
              <a:t>تکلیف کیفی چیست؟</a:t>
            </a:r>
          </a:p>
          <a:p>
            <a:endParaRPr lang="fa-IR" dirty="0"/>
          </a:p>
          <a:p>
            <a:r>
              <a:rPr lang="fa-IR" dirty="0" smtClean="0"/>
              <a:t>ازمون پیشرفت تحصیلی ممنوع</a:t>
            </a:r>
          </a:p>
          <a:p>
            <a:pPr marL="0" indent="0">
              <a:buNone/>
            </a:pPr>
            <a:endParaRPr lang="fa-I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136" y="2994270"/>
            <a:ext cx="6096000" cy="3419475"/>
          </a:xfrm>
          <a:prstGeom prst="rect">
            <a:avLst/>
          </a:prstGeom>
        </p:spPr>
      </p:pic>
    </p:spTree>
    <p:extLst>
      <p:ext uri="{BB962C8B-B14F-4D97-AF65-F5344CB8AC3E}">
        <p14:creationId xmlns:p14="http://schemas.microsoft.com/office/powerpoint/2010/main" val="2298090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نمره کیفی</a:t>
            </a:r>
            <a:endParaRPr lang="fa-IR" dirty="0"/>
          </a:p>
        </p:txBody>
      </p:sp>
      <p:sp>
        <p:nvSpPr>
          <p:cNvPr id="3" name="Content Placeholder 2"/>
          <p:cNvSpPr>
            <a:spLocks noGrp="1"/>
          </p:cNvSpPr>
          <p:nvPr>
            <p:ph idx="1"/>
          </p:nvPr>
        </p:nvSpPr>
        <p:spPr/>
        <p:txBody>
          <a:bodyPr>
            <a:normAutofit lnSpcReduction="10000"/>
          </a:bodyPr>
          <a:lstStyle/>
          <a:p>
            <a:r>
              <a:rPr lang="fa-IR" dirty="0" smtClean="0"/>
              <a:t>نمره کیفی چیست؟</a:t>
            </a:r>
          </a:p>
          <a:p>
            <a:endParaRPr lang="fa-IR" dirty="0"/>
          </a:p>
          <a:p>
            <a:r>
              <a:rPr lang="fa-IR" dirty="0" smtClean="0"/>
              <a:t>نمره </a:t>
            </a:r>
            <a:r>
              <a:rPr lang="en-US" dirty="0" smtClean="0"/>
              <a:t>A</a:t>
            </a:r>
            <a:r>
              <a:rPr lang="fa-IR" dirty="0" smtClean="0"/>
              <a:t> در مدرسه کیفی به چه معناست؟</a:t>
            </a:r>
          </a:p>
          <a:p>
            <a:endParaRPr lang="fa-IR" dirty="0"/>
          </a:p>
          <a:p>
            <a:r>
              <a:rPr lang="fa-IR" dirty="0" smtClean="0"/>
              <a:t>در مدرسه کیفی منحنی نرمال وجود ندارد</a:t>
            </a:r>
          </a:p>
          <a:p>
            <a:endParaRPr lang="fa-IR" dirty="0" smtClean="0"/>
          </a:p>
          <a:p>
            <a:r>
              <a:rPr lang="fa-IR" dirty="0" smtClean="0"/>
              <a:t>بازی به جای تکلیف</a:t>
            </a:r>
          </a:p>
          <a:p>
            <a:endParaRPr lang="fa-IR" dirty="0"/>
          </a:p>
          <a:p>
            <a:r>
              <a:rPr lang="fa-IR" dirty="0" smtClean="0"/>
              <a:t>برنامه درسی خوب چیست؟</a:t>
            </a:r>
            <a:endParaRPr lang="fa-IR" dirty="0"/>
          </a:p>
        </p:txBody>
      </p:sp>
    </p:spTree>
    <p:extLst>
      <p:ext uri="{BB962C8B-B14F-4D97-AF65-F5344CB8AC3E}">
        <p14:creationId xmlns:p14="http://schemas.microsoft.com/office/powerpoint/2010/main" val="4264476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برخورد با مشکلات انضباطی </a:t>
            </a:r>
            <a:endParaRPr lang="fa-IR" dirty="0"/>
          </a:p>
        </p:txBody>
      </p:sp>
      <p:sp>
        <p:nvSpPr>
          <p:cNvPr id="3" name="Content Placeholder 2"/>
          <p:cNvSpPr>
            <a:spLocks noGrp="1"/>
          </p:cNvSpPr>
          <p:nvPr>
            <p:ph idx="1"/>
          </p:nvPr>
        </p:nvSpPr>
        <p:spPr/>
        <p:txBody>
          <a:bodyPr/>
          <a:lstStyle/>
          <a:p>
            <a:r>
              <a:rPr lang="fa-IR" dirty="0" smtClean="0"/>
              <a:t>با کودک اغتشاشگر چه باید کرد؟</a:t>
            </a:r>
          </a:p>
          <a:p>
            <a:endParaRPr lang="fa-IR" dirty="0"/>
          </a:p>
          <a:p>
            <a:r>
              <a:rPr lang="fa-IR" dirty="0" smtClean="0"/>
              <a:t>برخورد با دانش اموزانی که میخواهند کلاس را ترک کنند</a:t>
            </a:r>
          </a:p>
          <a:p>
            <a:endParaRPr lang="fa-IR" dirty="0"/>
          </a:p>
          <a:p>
            <a:endParaRPr lang="fa-IR" dirty="0" smtClean="0"/>
          </a:p>
          <a:p>
            <a:endParaRPr lang="fa-IR" dirty="0"/>
          </a:p>
          <a:p>
            <a:endParaRPr lang="fa-IR" dirty="0"/>
          </a:p>
        </p:txBody>
      </p:sp>
    </p:spTree>
    <p:extLst>
      <p:ext uri="{BB962C8B-B14F-4D97-AF65-F5344CB8AC3E}">
        <p14:creationId xmlns:p14="http://schemas.microsoft.com/office/powerpoint/2010/main" val="978224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شیوه ارضا نیاز بقا در کلاس</a:t>
            </a:r>
            <a:endParaRPr lang="fa-IR" dirty="0"/>
          </a:p>
        </p:txBody>
      </p:sp>
      <p:sp>
        <p:nvSpPr>
          <p:cNvPr id="3" name="Content Placeholder 2"/>
          <p:cNvSpPr>
            <a:spLocks noGrp="1"/>
          </p:cNvSpPr>
          <p:nvPr>
            <p:ph idx="1"/>
          </p:nvPr>
        </p:nvSpPr>
        <p:spPr/>
        <p:txBody>
          <a:bodyPr>
            <a:normAutofit/>
          </a:bodyPr>
          <a:lstStyle/>
          <a:p>
            <a:pPr marL="0" indent="0">
              <a:buNone/>
            </a:pPr>
            <a:endParaRPr lang="fa-IR" dirty="0"/>
          </a:p>
          <a:p>
            <a:pPr marL="0" indent="0">
              <a:buNone/>
            </a:pPr>
            <a:endParaRPr lang="fa-IR" dirty="0" smtClean="0"/>
          </a:p>
          <a:p>
            <a:pPr marL="0" indent="0">
              <a:buNone/>
            </a:pPr>
            <a:r>
              <a:rPr lang="fa-IR" dirty="0" smtClean="0"/>
              <a:t>1- اب</a:t>
            </a:r>
          </a:p>
          <a:p>
            <a:pPr marL="0" indent="0">
              <a:buNone/>
            </a:pPr>
            <a:endParaRPr lang="fa-IR" dirty="0"/>
          </a:p>
          <a:p>
            <a:pPr marL="0" indent="0">
              <a:buNone/>
            </a:pPr>
            <a:r>
              <a:rPr lang="fa-IR" dirty="0" smtClean="0"/>
              <a:t>2-غذا</a:t>
            </a:r>
          </a:p>
          <a:p>
            <a:pPr marL="0" indent="0">
              <a:buNone/>
            </a:pPr>
            <a:endParaRPr lang="fa-IR" dirty="0"/>
          </a:p>
          <a:p>
            <a:pPr marL="0" indent="0">
              <a:buNone/>
            </a:pPr>
            <a:r>
              <a:rPr lang="fa-IR" dirty="0" smtClean="0"/>
              <a:t>3-اکسیژن</a:t>
            </a:r>
            <a:endParaRPr lang="fa-IR" dirty="0"/>
          </a:p>
        </p:txBody>
      </p:sp>
    </p:spTree>
    <p:extLst>
      <p:ext uri="{BB962C8B-B14F-4D97-AF65-F5344CB8AC3E}">
        <p14:creationId xmlns:p14="http://schemas.microsoft.com/office/powerpoint/2010/main" val="681830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نیاز احساس امنیت /ایمنی و نظم</a:t>
            </a:r>
            <a:endParaRPr lang="fa-IR" dirty="0"/>
          </a:p>
        </p:txBody>
      </p:sp>
      <p:sp>
        <p:nvSpPr>
          <p:cNvPr id="3" name="Content Placeholder 2"/>
          <p:cNvSpPr>
            <a:spLocks noGrp="1"/>
          </p:cNvSpPr>
          <p:nvPr>
            <p:ph idx="1"/>
          </p:nvPr>
        </p:nvSpPr>
        <p:spPr/>
        <p:txBody>
          <a:bodyPr/>
          <a:lstStyle/>
          <a:p>
            <a:r>
              <a:rPr lang="fa-IR" dirty="0" smtClean="0"/>
              <a:t>.سلام و احوالپرسی روزانه</a:t>
            </a:r>
          </a:p>
          <a:p>
            <a:r>
              <a:rPr lang="fa-IR" dirty="0" smtClean="0"/>
              <a:t>تصاویر و پوستر های مثبت</a:t>
            </a:r>
          </a:p>
          <a:p>
            <a:r>
              <a:rPr lang="fa-IR" dirty="0" smtClean="0"/>
              <a:t>راهنمای رفتار در کلاس</a:t>
            </a:r>
          </a:p>
          <a:p>
            <a:r>
              <a:rPr lang="fa-IR" dirty="0" smtClean="0"/>
              <a:t>اجتناب از تنبیه و باج دهی</a:t>
            </a:r>
          </a:p>
          <a:p>
            <a:r>
              <a:rPr lang="fa-IR" dirty="0" smtClean="0"/>
              <a:t>مقررات و برنامه روزانه مشخص</a:t>
            </a:r>
            <a:br>
              <a:rPr lang="fa-IR" dirty="0" smtClean="0"/>
            </a:br>
            <a:endParaRPr lang="fa-IR" dirty="0"/>
          </a:p>
        </p:txBody>
      </p:sp>
    </p:spTree>
    <p:extLst>
      <p:ext uri="{BB962C8B-B14F-4D97-AF65-F5344CB8AC3E}">
        <p14:creationId xmlns:p14="http://schemas.microsoft.com/office/powerpoint/2010/main" val="2683714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شیوه های ارضای نیاز به عشق و احساس تعلق</a:t>
            </a:r>
            <a:endParaRPr lang="fa-IR" dirty="0"/>
          </a:p>
        </p:txBody>
      </p:sp>
      <p:sp>
        <p:nvSpPr>
          <p:cNvPr id="3" name="Content Placeholder 2"/>
          <p:cNvSpPr>
            <a:spLocks noGrp="1"/>
          </p:cNvSpPr>
          <p:nvPr>
            <p:ph idx="1"/>
          </p:nvPr>
        </p:nvSpPr>
        <p:spPr/>
        <p:txBody>
          <a:bodyPr>
            <a:normAutofit lnSpcReduction="10000"/>
          </a:bodyPr>
          <a:lstStyle/>
          <a:p>
            <a:r>
              <a:rPr lang="fa-IR" dirty="0" smtClean="0"/>
              <a:t>1- عامل نام</a:t>
            </a:r>
          </a:p>
          <a:p>
            <a:r>
              <a:rPr lang="fa-IR" dirty="0" smtClean="0"/>
              <a:t>2- برچسب نام یک سمبل یا نهاد </a:t>
            </a:r>
          </a:p>
          <a:p>
            <a:r>
              <a:rPr lang="fa-IR" dirty="0" smtClean="0"/>
              <a:t>3-کارت اسم</a:t>
            </a:r>
          </a:p>
          <a:p>
            <a:r>
              <a:rPr lang="fa-IR" dirty="0" smtClean="0"/>
              <a:t>4-بازی جست و جو و شکار فرد خاص</a:t>
            </a:r>
          </a:p>
          <a:p>
            <a:r>
              <a:rPr lang="fa-IR" dirty="0" smtClean="0"/>
              <a:t>5-درست یا نادرست</a:t>
            </a:r>
          </a:p>
          <a:p>
            <a:r>
              <a:rPr lang="fa-IR" dirty="0" smtClean="0"/>
              <a:t>به صف شدن با ویزگی های متفاوت</a:t>
            </a:r>
          </a:p>
          <a:p>
            <a:r>
              <a:rPr lang="fa-IR" dirty="0" smtClean="0"/>
              <a:t>چهارگوشه کلاس </a:t>
            </a:r>
          </a:p>
          <a:p>
            <a:r>
              <a:rPr lang="fa-IR" dirty="0" smtClean="0"/>
              <a:t>معرفی خود-شناخت یکدیگر</a:t>
            </a:r>
          </a:p>
          <a:p>
            <a:r>
              <a:rPr lang="fa-IR" dirty="0" smtClean="0"/>
              <a:t>بارش ذهنی</a:t>
            </a:r>
            <a:endParaRPr lang="fa-I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269" y="3322749"/>
            <a:ext cx="5476875" cy="3279217"/>
          </a:xfrm>
          <a:prstGeom prst="rect">
            <a:avLst/>
          </a:prstGeom>
        </p:spPr>
      </p:pic>
    </p:spTree>
    <p:extLst>
      <p:ext uri="{BB962C8B-B14F-4D97-AF65-F5344CB8AC3E}">
        <p14:creationId xmlns:p14="http://schemas.microsoft.com/office/powerpoint/2010/main" val="2433849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09" y="0"/>
            <a:ext cx="10515600" cy="5538838"/>
          </a:xfrm>
        </p:spPr>
        <p:txBody>
          <a:bodyPr>
            <a:normAutofit/>
          </a:bodyPr>
          <a:lstStyle/>
          <a:p>
            <a:r>
              <a:rPr lang="fa-IR" sz="1800" dirty="0" smtClean="0"/>
              <a:t>در سال1961 به خاطر ابداع رویکرد واقعیت درمانی  در عرصه روانپزشکی معروف شد                 </a:t>
            </a:r>
            <a:br>
              <a:rPr lang="fa-IR" sz="1800" dirty="0" smtClean="0"/>
            </a:br>
            <a:r>
              <a:rPr lang="fa-IR" sz="1800" dirty="0"/>
              <a:t/>
            </a:r>
            <a:br>
              <a:rPr lang="fa-IR" sz="1800" dirty="0"/>
            </a:br>
            <a:r>
              <a:rPr lang="fa-IR" sz="1800" dirty="0" smtClean="0"/>
              <a:t/>
            </a:r>
            <a:br>
              <a:rPr lang="fa-IR" sz="1800" dirty="0" smtClean="0"/>
            </a:br>
            <a:r>
              <a:rPr lang="fa-IR" sz="1800" dirty="0" smtClean="0"/>
              <a:t>درسال 1967دکتر گلسر موسسه واقعیت درمانی را تاسیس کرد که بعدها نام انرا تئوری انتخاب </a:t>
            </a:r>
            <a:br>
              <a:rPr lang="fa-IR" sz="1800" dirty="0" smtClean="0"/>
            </a:br>
            <a:r>
              <a:rPr lang="fa-IR" sz="1800" dirty="0"/>
              <a:t/>
            </a:r>
            <a:br>
              <a:rPr lang="fa-IR" sz="1800" dirty="0"/>
            </a:br>
            <a:r>
              <a:rPr lang="fa-IR" sz="1800" dirty="0" smtClean="0"/>
              <a:t>گذاشت </a:t>
            </a:r>
            <a:br>
              <a:rPr lang="fa-IR" sz="1800" dirty="0" smtClean="0"/>
            </a:br>
            <a:r>
              <a:rPr lang="fa-IR" sz="1800" dirty="0"/>
              <a:t/>
            </a:r>
            <a:br>
              <a:rPr lang="fa-IR" sz="1800" dirty="0"/>
            </a:br>
            <a:r>
              <a:rPr lang="fa-IR" sz="1800" dirty="0" smtClean="0"/>
              <a:t>دکتر گلسر در سال 2013 چشم از جهان گشود</a:t>
            </a:r>
            <a:endParaRPr lang="fa-IR" sz="18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566492"/>
            <a:ext cx="4829577" cy="3291508"/>
          </a:xfrm>
        </p:spPr>
      </p:pic>
    </p:spTree>
    <p:extLst>
      <p:ext uri="{BB962C8B-B14F-4D97-AF65-F5344CB8AC3E}">
        <p14:creationId xmlns:p14="http://schemas.microsoft.com/office/powerpoint/2010/main" val="28559361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t>چگونگی ارضای نیاز به قدرت /ارزشمندی و پیشرفت در کلاس</a:t>
            </a:r>
            <a:endParaRPr lang="fa-IR" dirty="0"/>
          </a:p>
        </p:txBody>
      </p:sp>
      <p:sp>
        <p:nvSpPr>
          <p:cNvPr id="3" name="Content Placeholder 2"/>
          <p:cNvSpPr>
            <a:spLocks noGrp="1"/>
          </p:cNvSpPr>
          <p:nvPr>
            <p:ph idx="1"/>
          </p:nvPr>
        </p:nvSpPr>
        <p:spPr/>
        <p:txBody>
          <a:bodyPr>
            <a:normAutofit/>
          </a:bodyPr>
          <a:lstStyle/>
          <a:p>
            <a:r>
              <a:rPr lang="fa-IR" dirty="0" smtClean="0"/>
              <a:t>1- دادن حق اظهار نظر به دانش اموزان</a:t>
            </a:r>
          </a:p>
          <a:p>
            <a:r>
              <a:rPr lang="fa-IR" dirty="0" smtClean="0"/>
              <a:t>2-شناسایی نگرش و رفتار</a:t>
            </a:r>
          </a:p>
          <a:p>
            <a:r>
              <a:rPr lang="fa-IR" dirty="0" smtClean="0"/>
              <a:t>3-خلق محیط زندگی مطلوب</a:t>
            </a:r>
          </a:p>
          <a:p>
            <a:r>
              <a:rPr lang="fa-IR" dirty="0" smtClean="0"/>
              <a:t>4- ان را زنده نگه دارید </a:t>
            </a:r>
          </a:p>
          <a:p>
            <a:r>
              <a:rPr lang="fa-IR" dirty="0" smtClean="0"/>
              <a:t>5- تابلوی دیدگاه هفته</a:t>
            </a:r>
          </a:p>
          <a:p>
            <a:r>
              <a:rPr lang="fa-IR" dirty="0" smtClean="0"/>
              <a:t>6-دانش اموز هفته</a:t>
            </a:r>
          </a:p>
          <a:p>
            <a:r>
              <a:rPr lang="fa-IR" dirty="0" smtClean="0"/>
              <a:t>7-پوستر نیازها</a:t>
            </a:r>
            <a:endParaRPr lang="fa-IR" dirty="0"/>
          </a:p>
        </p:txBody>
      </p:sp>
    </p:spTree>
    <p:extLst>
      <p:ext uri="{BB962C8B-B14F-4D97-AF65-F5344CB8AC3E}">
        <p14:creationId xmlns:p14="http://schemas.microsoft.com/office/powerpoint/2010/main" val="834564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شیوه های ارضای نیاز به ازادی در کلاس درس</a:t>
            </a:r>
            <a:endParaRPr lang="fa-IR" dirty="0"/>
          </a:p>
        </p:txBody>
      </p:sp>
      <p:sp>
        <p:nvSpPr>
          <p:cNvPr id="3" name="Content Placeholder 2"/>
          <p:cNvSpPr>
            <a:spLocks noGrp="1"/>
          </p:cNvSpPr>
          <p:nvPr>
            <p:ph idx="1"/>
          </p:nvPr>
        </p:nvSpPr>
        <p:spPr/>
        <p:txBody>
          <a:bodyPr/>
          <a:lstStyle/>
          <a:p>
            <a:r>
              <a:rPr lang="fa-IR" dirty="0" smtClean="0"/>
              <a:t>1-تغییر مکان تدریس و جای نشستن دانش امزان</a:t>
            </a:r>
          </a:p>
          <a:p>
            <a:r>
              <a:rPr lang="fa-IR" dirty="0" smtClean="0"/>
              <a:t>2-صندلی ارامش</a:t>
            </a:r>
          </a:p>
          <a:p>
            <a:r>
              <a:rPr lang="fa-IR" dirty="0" smtClean="0"/>
              <a:t>3-دستور کار روزانه و هفتگی</a:t>
            </a:r>
          </a:p>
          <a:p>
            <a:r>
              <a:rPr lang="fa-IR" dirty="0" smtClean="0"/>
              <a:t>4- انتحاب همگروه خود</a:t>
            </a:r>
          </a:p>
          <a:p>
            <a:r>
              <a:rPr lang="fa-IR" dirty="0" smtClean="0"/>
              <a:t>5-انتخاب از میان چنئین تکلیف</a:t>
            </a: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901" y="2561063"/>
            <a:ext cx="6191250" cy="4124325"/>
          </a:xfrm>
          <a:prstGeom prst="rect">
            <a:avLst/>
          </a:prstGeom>
        </p:spPr>
      </p:pic>
    </p:spTree>
    <p:extLst>
      <p:ext uri="{BB962C8B-B14F-4D97-AF65-F5344CB8AC3E}">
        <p14:creationId xmlns:p14="http://schemas.microsoft.com/office/powerpoint/2010/main" val="314007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تفریح در کلاس درس</a:t>
            </a:r>
            <a:endParaRPr lang="fa-IR" dirty="0"/>
          </a:p>
        </p:txBody>
      </p:sp>
      <p:sp>
        <p:nvSpPr>
          <p:cNvPr id="3" name="Content Placeholder 2"/>
          <p:cNvSpPr>
            <a:spLocks noGrp="1"/>
          </p:cNvSpPr>
          <p:nvPr>
            <p:ph idx="1"/>
          </p:nvPr>
        </p:nvSpPr>
        <p:spPr/>
        <p:txBody>
          <a:bodyPr/>
          <a:lstStyle/>
          <a:p>
            <a:endParaRPr lang="fa-IR" dirty="0" smtClean="0"/>
          </a:p>
          <a:p>
            <a:r>
              <a:rPr lang="fa-IR" dirty="0" smtClean="0"/>
              <a:t>حرکت موجی</a:t>
            </a:r>
          </a:p>
          <a:p>
            <a:endParaRPr lang="fa-IR" dirty="0"/>
          </a:p>
          <a:p>
            <a:r>
              <a:rPr lang="fa-IR" dirty="0" smtClean="0"/>
              <a:t>فرشته و شیطان</a:t>
            </a:r>
          </a:p>
          <a:p>
            <a:endParaRPr lang="fa-IR" dirty="0"/>
          </a:p>
          <a:p>
            <a:r>
              <a:rPr lang="fa-IR" dirty="0" smtClean="0"/>
              <a:t>گوش کن و بگو</a:t>
            </a:r>
            <a:endParaRPr lang="fa-IR" dirty="0"/>
          </a:p>
        </p:txBody>
      </p:sp>
    </p:spTree>
    <p:extLst>
      <p:ext uri="{BB962C8B-B14F-4D97-AF65-F5344CB8AC3E}">
        <p14:creationId xmlns:p14="http://schemas.microsoft.com/office/powerpoint/2010/main" val="2006264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ایجاد مدرسه کیفی</a:t>
            </a:r>
            <a:endParaRPr lang="fa-IR" dirty="0"/>
          </a:p>
        </p:txBody>
      </p:sp>
      <p:sp>
        <p:nvSpPr>
          <p:cNvPr id="3" name="Content Placeholder 2"/>
          <p:cNvSpPr>
            <a:spLocks noGrp="1"/>
          </p:cNvSpPr>
          <p:nvPr>
            <p:ph idx="1"/>
          </p:nvPr>
        </p:nvSpPr>
        <p:spPr/>
        <p:txBody>
          <a:bodyPr/>
          <a:lstStyle/>
          <a:p>
            <a:endParaRPr lang="fa-IR" dirty="0" smtClean="0"/>
          </a:p>
          <a:p>
            <a:r>
              <a:rPr lang="fa-IR" dirty="0" smtClean="0"/>
              <a:t>1- اموزش تئوری انتخاب</a:t>
            </a:r>
          </a:p>
          <a:p>
            <a:endParaRPr lang="fa-IR" dirty="0"/>
          </a:p>
          <a:p>
            <a:r>
              <a:rPr lang="fa-IR" dirty="0" smtClean="0"/>
              <a:t>2-حذف اجبار و انتقاد</a:t>
            </a:r>
          </a:p>
          <a:p>
            <a:endParaRPr lang="fa-IR" dirty="0"/>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073499"/>
            <a:ext cx="5808372" cy="4354311"/>
          </a:xfrm>
          <a:prstGeom prst="rect">
            <a:avLst/>
          </a:prstGeom>
        </p:spPr>
      </p:pic>
    </p:spTree>
    <p:extLst>
      <p:ext uri="{BB962C8B-B14F-4D97-AF65-F5344CB8AC3E}">
        <p14:creationId xmlns:p14="http://schemas.microsoft.com/office/powerpoint/2010/main" val="4136046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منابع</a:t>
            </a:r>
            <a:endParaRPr lang="fa-IR" dirty="0"/>
          </a:p>
        </p:txBody>
      </p:sp>
      <p:sp>
        <p:nvSpPr>
          <p:cNvPr id="3" name="Content Placeholder 2"/>
          <p:cNvSpPr>
            <a:spLocks noGrp="1"/>
          </p:cNvSpPr>
          <p:nvPr>
            <p:ph idx="1"/>
          </p:nvPr>
        </p:nvSpPr>
        <p:spPr/>
        <p:txBody>
          <a:bodyPr/>
          <a:lstStyle/>
          <a:p>
            <a:endParaRPr lang="fa-IR" dirty="0" smtClean="0"/>
          </a:p>
          <a:p>
            <a:r>
              <a:rPr lang="fa-IR" dirty="0" smtClean="0"/>
              <a:t>1-تئوری انتخاب .دکتر ویلیام گلاسر</a:t>
            </a:r>
          </a:p>
          <a:p>
            <a:endParaRPr lang="fa-IR" dirty="0"/>
          </a:p>
          <a:p>
            <a:r>
              <a:rPr lang="fa-IR" dirty="0" smtClean="0"/>
              <a:t>2-مدرسه کیفی.دکتر ویلیام گلاسر</a:t>
            </a:r>
          </a:p>
          <a:p>
            <a:endParaRPr lang="fa-IR" dirty="0"/>
          </a:p>
          <a:p>
            <a:r>
              <a:rPr lang="fa-IR" dirty="0" smtClean="0"/>
              <a:t>3-تئوری انتخاب در مدرسه.دکتر علی صاحبی</a:t>
            </a:r>
            <a:endParaRPr lang="fa-IR" dirty="0"/>
          </a:p>
        </p:txBody>
      </p:sp>
    </p:spTree>
    <p:extLst>
      <p:ext uri="{BB962C8B-B14F-4D97-AF65-F5344CB8AC3E}">
        <p14:creationId xmlns:p14="http://schemas.microsoft.com/office/powerpoint/2010/main" val="2602999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ctr"/>
            <a:r>
              <a:rPr lang="fa-IR" sz="4400" dirty="0" smtClean="0"/>
              <a:t>گرد اورنده</a:t>
            </a:r>
          </a:p>
          <a:p>
            <a:pPr algn="ctr"/>
            <a:endParaRPr lang="fa-IR" sz="4400" dirty="0"/>
          </a:p>
          <a:p>
            <a:pPr algn="ctr"/>
            <a:r>
              <a:rPr lang="fa-IR" sz="4400" dirty="0" smtClean="0"/>
              <a:t>حمیده عرب</a:t>
            </a:r>
            <a:endParaRPr lang="fa-IR" sz="4400" dirty="0"/>
          </a:p>
        </p:txBody>
      </p:sp>
    </p:spTree>
    <p:extLst>
      <p:ext uri="{BB962C8B-B14F-4D97-AF65-F5344CB8AC3E}">
        <p14:creationId xmlns:p14="http://schemas.microsoft.com/office/powerpoint/2010/main" val="98340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تعریف تئوری انتخاب</a:t>
            </a:r>
            <a:endParaRPr lang="fa-IR" dirty="0"/>
          </a:p>
        </p:txBody>
      </p:sp>
      <p:sp>
        <p:nvSpPr>
          <p:cNvPr id="3" name="Content Placeholder 2"/>
          <p:cNvSpPr>
            <a:spLocks noGrp="1"/>
          </p:cNvSpPr>
          <p:nvPr>
            <p:ph idx="1"/>
          </p:nvPr>
        </p:nvSpPr>
        <p:spPr/>
        <p:txBody>
          <a:bodyPr/>
          <a:lstStyle/>
          <a:p>
            <a:r>
              <a:rPr lang="fa-IR" dirty="0" smtClean="0"/>
              <a:t>واقعیت درمانی زیر شاخه روانشناسی مثبت نگر است</a:t>
            </a:r>
          </a:p>
          <a:p>
            <a:endParaRPr lang="fa-IR" dirty="0"/>
          </a:p>
          <a:p>
            <a:r>
              <a:rPr lang="fa-IR" dirty="0" smtClean="0"/>
              <a:t>تمام مشکلات انسان ها از واقعیت گریزی و نادیده گرفتن واقعیت رخ میدهد</a:t>
            </a:r>
          </a:p>
          <a:p>
            <a:endParaRPr lang="fa-IR" dirty="0"/>
          </a:p>
          <a:p>
            <a:endParaRPr lang="fa-IR" dirty="0"/>
          </a:p>
        </p:txBody>
      </p:sp>
    </p:spTree>
    <p:extLst>
      <p:ext uri="{BB962C8B-B14F-4D97-AF65-F5344CB8AC3E}">
        <p14:creationId xmlns:p14="http://schemas.microsoft.com/office/powerpoint/2010/main" val="848458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مفهومی بر تئوری انتخاب</a:t>
            </a:r>
            <a:endParaRPr lang="fa-IR" dirty="0"/>
          </a:p>
        </p:txBody>
      </p:sp>
      <p:sp>
        <p:nvSpPr>
          <p:cNvPr id="3" name="Content Placeholder 2"/>
          <p:cNvSpPr>
            <a:spLocks noGrp="1"/>
          </p:cNvSpPr>
          <p:nvPr>
            <p:ph idx="1"/>
          </p:nvPr>
        </p:nvSpPr>
        <p:spPr/>
        <p:txBody>
          <a:bodyPr>
            <a:normAutofit/>
          </a:bodyPr>
          <a:lstStyle/>
          <a:p>
            <a:pPr algn="ctr"/>
            <a:r>
              <a:rPr lang="fa-IR" sz="4000" dirty="0" smtClean="0"/>
              <a:t>انگیزه درونی</a:t>
            </a:r>
          </a:p>
          <a:p>
            <a:pPr algn="ctr"/>
            <a:r>
              <a:rPr lang="fa-IR" sz="4000" dirty="0" smtClean="0"/>
              <a:t>انتخاب</a:t>
            </a:r>
            <a:endParaRPr lang="fa-IR" sz="4000" dirty="0"/>
          </a:p>
          <a:p>
            <a:pPr marL="0" indent="0" algn="ctr">
              <a:buNone/>
            </a:pPr>
            <a:endParaRPr lang="fa-IR" sz="40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8460" y="4130041"/>
            <a:ext cx="5715000" cy="2700020"/>
          </a:xfrm>
          <a:prstGeom prst="rect">
            <a:avLst/>
          </a:prstGeom>
        </p:spPr>
      </p:pic>
    </p:spTree>
    <p:extLst>
      <p:ext uri="{BB962C8B-B14F-4D97-AF65-F5344CB8AC3E}">
        <p14:creationId xmlns:p14="http://schemas.microsoft.com/office/powerpoint/2010/main" val="2863965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5"/>
            <a:ext cx="10515600" cy="1325563"/>
          </a:xfrm>
        </p:spPr>
        <p:txBody>
          <a:bodyPr/>
          <a:lstStyle/>
          <a:p>
            <a:pPr algn="ctr"/>
            <a:r>
              <a:rPr lang="fa-IR" dirty="0" smtClean="0"/>
              <a:t>ده اصل بنیادین تئوری انتخاب </a:t>
            </a:r>
            <a:endParaRPr lang="fa-IR" dirty="0"/>
          </a:p>
        </p:txBody>
      </p:sp>
      <p:sp>
        <p:nvSpPr>
          <p:cNvPr id="3" name="Content Placeholder 2"/>
          <p:cNvSpPr>
            <a:spLocks noGrp="1"/>
          </p:cNvSpPr>
          <p:nvPr>
            <p:ph idx="1"/>
          </p:nvPr>
        </p:nvSpPr>
        <p:spPr/>
        <p:txBody>
          <a:bodyPr>
            <a:normAutofit fontScale="92500" lnSpcReduction="20000"/>
          </a:bodyPr>
          <a:lstStyle/>
          <a:p>
            <a:r>
              <a:rPr lang="fa-IR" sz="2400" dirty="0" smtClean="0"/>
              <a:t>1-تنها فردی که میتوانیم رفتارش را کنترل کنیم خودمان هستیم</a:t>
            </a:r>
          </a:p>
          <a:p>
            <a:r>
              <a:rPr lang="fa-IR" sz="2400" dirty="0" smtClean="0"/>
              <a:t>2-تمام انچه میتوانیم از دیگران دریافت کنیم و به دیگران بدهیم اطلاعت است</a:t>
            </a:r>
          </a:p>
          <a:p>
            <a:r>
              <a:rPr lang="fa-IR" sz="2400" dirty="0" smtClean="0"/>
              <a:t>3-تمام مشکلات روان شناختی طولانی مدت از مشکلات رابطه ای نشات میگیرد </a:t>
            </a:r>
          </a:p>
          <a:p>
            <a:r>
              <a:rPr lang="fa-IR" sz="2400" dirty="0" smtClean="0"/>
              <a:t>4-همیشه ان رابطه مشکل دار بخشی از زندگی کنونی ماست</a:t>
            </a:r>
          </a:p>
          <a:p>
            <a:r>
              <a:rPr lang="fa-IR" sz="2400" dirty="0" smtClean="0"/>
              <a:t>5-مرور و یاداوری بخش هایی از خاطرات خوش گذشته حوب است اما گذشته تلخ را باید رها کرد</a:t>
            </a:r>
          </a:p>
          <a:p>
            <a:r>
              <a:rPr lang="fa-IR" sz="2400" dirty="0" smtClean="0"/>
              <a:t>6-ما توسط پنج نیاززنتیکی هدایت میشویم</a:t>
            </a:r>
          </a:p>
          <a:p>
            <a:r>
              <a:rPr lang="fa-IR" sz="2400" dirty="0" smtClean="0"/>
              <a:t>7-ما میتوانیم نیازهایمان را فقط از طریق تصویر یا تصاویری که از دنیای مطلوب خود داریم ارضا کنیم</a:t>
            </a:r>
          </a:p>
          <a:p>
            <a:r>
              <a:rPr lang="fa-IR" sz="2400" dirty="0" smtClean="0"/>
              <a:t>8-تمام انچه ار تولد تا مرگ از ما سر میزند رفتار است </a:t>
            </a:r>
          </a:p>
          <a:p>
            <a:r>
              <a:rPr lang="fa-IR" sz="2400" dirty="0" smtClean="0"/>
              <a:t>9-تمام رفتارهای کلی معمولا با فعل ان هم به صورت مصدریا اسم مصدر و با مولفه ای که در هنکام بروز رفتار بیشتر قابل تشخیص است نام گذاری میشود</a:t>
            </a:r>
          </a:p>
          <a:p>
            <a:r>
              <a:rPr lang="fa-IR" sz="2400" dirty="0" smtClean="0"/>
              <a:t>10-تمام رفتارهای کلی انتخابی هستند اما فقط بر مولفه های فکر و عمل به طور مستقیم و مولفه های احساس و فیزیولوزی به طور غیر مستقیم کنترل داریم</a:t>
            </a:r>
            <a:endParaRPr lang="fa-IR" sz="2400" dirty="0"/>
          </a:p>
        </p:txBody>
      </p:sp>
    </p:spTree>
    <p:extLst>
      <p:ext uri="{BB962C8B-B14F-4D97-AF65-F5344CB8AC3E}">
        <p14:creationId xmlns:p14="http://schemas.microsoft.com/office/powerpoint/2010/main" val="996077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سه باور کنترل بیرونی</a:t>
            </a:r>
            <a:endParaRPr lang="fa-IR" dirty="0"/>
          </a:p>
        </p:txBody>
      </p:sp>
      <p:sp>
        <p:nvSpPr>
          <p:cNvPr id="3" name="Content Placeholder 2"/>
          <p:cNvSpPr>
            <a:spLocks noGrp="1"/>
          </p:cNvSpPr>
          <p:nvPr>
            <p:ph idx="1"/>
          </p:nvPr>
        </p:nvSpPr>
        <p:spPr/>
        <p:txBody>
          <a:bodyPr>
            <a:normAutofit/>
          </a:bodyPr>
          <a:lstStyle/>
          <a:p>
            <a:r>
              <a:rPr lang="fa-IR" dirty="0" smtClean="0"/>
              <a:t>1-به هر نشانه ساده بیرونی پاسخ میدهم</a:t>
            </a:r>
          </a:p>
          <a:p>
            <a:r>
              <a:rPr lang="fa-IR" dirty="0" smtClean="0"/>
              <a:t>2-من میتوانم دیگران را به انجام کاری وادار کنم که مایل نیستند و دیگران نیز میتوانندفکر و عمل و احساس مرا تعیین کنند</a:t>
            </a:r>
          </a:p>
          <a:p>
            <a:r>
              <a:rPr lang="fa-IR" dirty="0" smtClean="0"/>
              <a:t>3-این حق من است که کسانی که از  فرامین من پیروی نمیکنند تحقیر و تهدید و یا تنبیه کنم و برای انجام دستوراتم ا  نها را تشویق کنم </a:t>
            </a:r>
          </a:p>
          <a:p>
            <a:r>
              <a:rPr lang="fa-IR" dirty="0" smtClean="0"/>
              <a:t>/کنترل شدن و کنترل کردن به احساس شادی و سعادت ما لطمه میزند </a:t>
            </a:r>
          </a:p>
          <a:p>
            <a:endParaRPr lang="fa-IR" dirty="0"/>
          </a:p>
          <a:p>
            <a:r>
              <a:rPr lang="fa-IR" dirty="0" smtClean="0"/>
              <a:t>/تئوری انتخاب یک روانشناسی کنترل درونی است و توضیح میدهد که چگونه دست به انتخاب هایی میزنیم که مسیر زندگی ما را تعیین میکند</a:t>
            </a:r>
            <a:endParaRPr lang="fa-IR" dirty="0"/>
          </a:p>
        </p:txBody>
      </p:sp>
    </p:spTree>
    <p:extLst>
      <p:ext uri="{BB962C8B-B14F-4D97-AF65-F5344CB8AC3E}">
        <p14:creationId xmlns:p14="http://schemas.microsoft.com/office/powerpoint/2010/main" val="1546023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نیاز های اساسی</a:t>
            </a:r>
            <a:endParaRPr lang="fa-IR" dirty="0"/>
          </a:p>
        </p:txBody>
      </p:sp>
      <p:sp>
        <p:nvSpPr>
          <p:cNvPr id="5" name="Content Placeholder 4"/>
          <p:cNvSpPr>
            <a:spLocks noGrp="1"/>
          </p:cNvSpPr>
          <p:nvPr>
            <p:ph idx="1"/>
          </p:nvPr>
        </p:nvSpPr>
        <p:spPr/>
        <p:txBody>
          <a:bodyPr>
            <a:normAutofit fontScale="92500" lnSpcReduction="20000"/>
          </a:bodyPr>
          <a:lstStyle/>
          <a:p>
            <a:endParaRPr lang="fa-IR" dirty="0" smtClean="0"/>
          </a:p>
          <a:p>
            <a:r>
              <a:rPr lang="fa-IR" dirty="0" smtClean="0"/>
              <a:t>1-بقا</a:t>
            </a:r>
          </a:p>
          <a:p>
            <a:endParaRPr lang="fa-IR" dirty="0"/>
          </a:p>
          <a:p>
            <a:r>
              <a:rPr lang="fa-IR" dirty="0" smtClean="0"/>
              <a:t>2-عشق و احساس تعلق</a:t>
            </a:r>
          </a:p>
          <a:p>
            <a:endParaRPr lang="fa-IR" dirty="0"/>
          </a:p>
          <a:p>
            <a:r>
              <a:rPr lang="fa-IR" dirty="0" smtClean="0"/>
              <a:t>3-قدرت</a:t>
            </a:r>
          </a:p>
          <a:p>
            <a:endParaRPr lang="fa-IR" dirty="0" smtClean="0"/>
          </a:p>
          <a:p>
            <a:r>
              <a:rPr lang="fa-IR" dirty="0" smtClean="0"/>
              <a:t>4-ازادی</a:t>
            </a:r>
          </a:p>
          <a:p>
            <a:endParaRPr lang="fa-IR" dirty="0"/>
          </a:p>
          <a:p>
            <a:r>
              <a:rPr lang="fa-IR" dirty="0" smtClean="0"/>
              <a:t>5-تفریح</a:t>
            </a:r>
            <a:endParaRPr lang="fa-IR"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81" y="1825625"/>
            <a:ext cx="6705600" cy="4506525"/>
          </a:xfrm>
          <a:prstGeom prst="rect">
            <a:avLst/>
          </a:prstGeom>
        </p:spPr>
      </p:pic>
    </p:spTree>
    <p:extLst>
      <p:ext uri="{BB962C8B-B14F-4D97-AF65-F5344CB8AC3E}">
        <p14:creationId xmlns:p14="http://schemas.microsoft.com/office/powerpoint/2010/main" val="2701616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دنیای مطلوب</a:t>
            </a:r>
            <a:endParaRPr lang="fa-IR"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2421227"/>
            <a:ext cx="6376139" cy="4006693"/>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2291366"/>
            <a:ext cx="5181600" cy="3419856"/>
          </a:xfrm>
        </p:spPr>
      </p:pic>
    </p:spTree>
    <p:extLst>
      <p:ext uri="{BB962C8B-B14F-4D97-AF65-F5344CB8AC3E}">
        <p14:creationId xmlns:p14="http://schemas.microsoft.com/office/powerpoint/2010/main" val="933424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96239"/>
            <a:ext cx="10515600" cy="1827848"/>
          </a:xfrm>
        </p:spPr>
        <p:txBody>
          <a:bodyPr/>
          <a:lstStyle/>
          <a:p>
            <a:pPr algn="ctr"/>
            <a:r>
              <a:rPr lang="fa-IR" dirty="0" smtClean="0"/>
              <a:t>رفتار کلی</a:t>
            </a:r>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8500" y="2096294"/>
            <a:ext cx="5715000" cy="3810000"/>
          </a:xfrm>
        </p:spPr>
      </p:pic>
    </p:spTree>
    <p:extLst>
      <p:ext uri="{BB962C8B-B14F-4D97-AF65-F5344CB8AC3E}">
        <p14:creationId xmlns:p14="http://schemas.microsoft.com/office/powerpoint/2010/main" val="2478370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TotalTime>
  <Words>771</Words>
  <Application>Microsoft Office PowerPoint</Application>
  <PresentationFormat>Widescreen</PresentationFormat>
  <Paragraphs>158</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Office Theme</vt:lpstr>
      <vt:lpstr>تئوری انتخاب در مدرسه</vt:lpstr>
      <vt:lpstr>در سال1961 به خاطر ابداع رویکرد واقعیت درمانی  در عرصه روانپزشکی معروف شد                    درسال 1967دکتر گلسر موسسه واقعیت درمانی را تاسیس کرد که بعدها نام انرا تئوری انتخاب   گذاشت   دکتر گلسر در سال 2013 چشم از جهان گشود</vt:lpstr>
      <vt:lpstr>تعریف تئوری انتخاب</vt:lpstr>
      <vt:lpstr>مفهومی بر تئوری انتخاب</vt:lpstr>
      <vt:lpstr>ده اصل بنیادین تئوری انتخاب </vt:lpstr>
      <vt:lpstr>سه باور کنترل بیرونی</vt:lpstr>
      <vt:lpstr>نیاز های اساسی</vt:lpstr>
      <vt:lpstr>دنیای مطلوب</vt:lpstr>
      <vt:lpstr>رفتار کلی</vt:lpstr>
      <vt:lpstr>PowerPoint Presentation</vt:lpstr>
      <vt:lpstr>اموزش کیفی تنها راه حل مشکلات مدارس</vt:lpstr>
      <vt:lpstr>معلمی سخت ترین شغل جهان </vt:lpstr>
      <vt:lpstr>QUALITLY WORLD</vt:lpstr>
      <vt:lpstr>تکلیف کیفی</vt:lpstr>
      <vt:lpstr>نمره کیفی</vt:lpstr>
      <vt:lpstr>برخورد با مشکلات انضباطی </vt:lpstr>
      <vt:lpstr>شیوه ارضا نیاز بقا در کلاس</vt:lpstr>
      <vt:lpstr>نیاز احساس امنیت /ایمنی و نظم</vt:lpstr>
      <vt:lpstr>شیوه های ارضای نیاز به عشق و احساس تعلق</vt:lpstr>
      <vt:lpstr>چگونگی ارضای نیاز به قدرت /ارزشمندی و پیشرفت در کلاس</vt:lpstr>
      <vt:lpstr>شیوه های ارضای نیاز به ازادی در کلاس درس</vt:lpstr>
      <vt:lpstr>تفریح در کلاس درس</vt:lpstr>
      <vt:lpstr>ایجاد مدرسه کیفی</vt:lpstr>
      <vt:lpstr>منابع</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تئوری انتخاب در مدرسه</dc:title>
  <dc:creator>MRT www.Win2Farsi.com</dc:creator>
  <cp:lastModifiedBy>MRT www.Win2Farsi.com</cp:lastModifiedBy>
  <cp:revision>35</cp:revision>
  <dcterms:created xsi:type="dcterms:W3CDTF">2018-04-09T17:19:43Z</dcterms:created>
  <dcterms:modified xsi:type="dcterms:W3CDTF">2018-04-10T18:42:41Z</dcterms:modified>
</cp:coreProperties>
</file>