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76"/>
  </p:notesMasterIdLst>
  <p:sldIdLst>
    <p:sldId id="316" r:id="rId2"/>
    <p:sldId id="329" r:id="rId3"/>
    <p:sldId id="256" r:id="rId4"/>
    <p:sldId id="257" r:id="rId5"/>
    <p:sldId id="259" r:id="rId6"/>
    <p:sldId id="260" r:id="rId7"/>
    <p:sldId id="265" r:id="rId8"/>
    <p:sldId id="262" r:id="rId9"/>
    <p:sldId id="266" r:id="rId10"/>
    <p:sldId id="267" r:id="rId11"/>
    <p:sldId id="268" r:id="rId12"/>
    <p:sldId id="271" r:id="rId13"/>
    <p:sldId id="270" r:id="rId14"/>
    <p:sldId id="273" r:id="rId15"/>
    <p:sldId id="363" r:id="rId16"/>
    <p:sldId id="364" r:id="rId17"/>
    <p:sldId id="346" r:id="rId18"/>
    <p:sldId id="275" r:id="rId19"/>
    <p:sldId id="340" r:id="rId20"/>
    <p:sldId id="276" r:id="rId21"/>
    <p:sldId id="291" r:id="rId22"/>
    <p:sldId id="361" r:id="rId23"/>
    <p:sldId id="342" r:id="rId24"/>
    <p:sldId id="357" r:id="rId25"/>
    <p:sldId id="359" r:id="rId26"/>
    <p:sldId id="282" r:id="rId27"/>
    <p:sldId id="283" r:id="rId28"/>
    <p:sldId id="358" r:id="rId29"/>
    <p:sldId id="284" r:id="rId30"/>
    <p:sldId id="287" r:id="rId31"/>
    <p:sldId id="289" r:id="rId32"/>
    <p:sldId id="317" r:id="rId33"/>
    <p:sldId id="365" r:id="rId34"/>
    <p:sldId id="319" r:id="rId35"/>
    <p:sldId id="321" r:id="rId36"/>
    <p:sldId id="322" r:id="rId37"/>
    <p:sldId id="323" r:id="rId38"/>
    <p:sldId id="325" r:id="rId39"/>
    <p:sldId id="335" r:id="rId40"/>
    <p:sldId id="332" r:id="rId41"/>
    <p:sldId id="337" r:id="rId42"/>
    <p:sldId id="333" r:id="rId43"/>
    <p:sldId id="326" r:id="rId44"/>
    <p:sldId id="344" r:id="rId45"/>
    <p:sldId id="345" r:id="rId46"/>
    <p:sldId id="360" r:id="rId47"/>
    <p:sldId id="334" r:id="rId48"/>
    <p:sldId id="338" r:id="rId49"/>
    <p:sldId id="339" r:id="rId50"/>
    <p:sldId id="347" r:id="rId51"/>
    <p:sldId id="298" r:id="rId52"/>
    <p:sldId id="299" r:id="rId53"/>
    <p:sldId id="301" r:id="rId54"/>
    <p:sldId id="302" r:id="rId55"/>
    <p:sldId id="303" r:id="rId56"/>
    <p:sldId id="304" r:id="rId57"/>
    <p:sldId id="305" r:id="rId58"/>
    <p:sldId id="306" r:id="rId59"/>
    <p:sldId id="307" r:id="rId60"/>
    <p:sldId id="308" r:id="rId61"/>
    <p:sldId id="309" r:id="rId62"/>
    <p:sldId id="310" r:id="rId63"/>
    <p:sldId id="311" r:id="rId64"/>
    <p:sldId id="312" r:id="rId65"/>
    <p:sldId id="295" r:id="rId66"/>
    <p:sldId id="348" r:id="rId67"/>
    <p:sldId id="349" r:id="rId68"/>
    <p:sldId id="350" r:id="rId69"/>
    <p:sldId id="351" r:id="rId70"/>
    <p:sldId id="352" r:id="rId71"/>
    <p:sldId id="353" r:id="rId72"/>
    <p:sldId id="355" r:id="rId73"/>
    <p:sldId id="356" r:id="rId74"/>
    <p:sldId id="297" r:id="rId7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F3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55" autoAdjust="0"/>
    <p:restoredTop sz="94660"/>
  </p:normalViewPr>
  <p:slideViewPr>
    <p:cSldViewPr>
      <p:cViewPr varScale="1">
        <p:scale>
          <a:sx n="70" d="100"/>
          <a:sy n="70" d="100"/>
        </p:scale>
        <p:origin x="66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50B2AB-4F7E-4F21-BB9B-C8825965A9E8}" type="doc">
      <dgm:prSet loTypeId="urn:microsoft.com/office/officeart/2005/8/layout/list1" loCatId="list" qsTypeId="urn:microsoft.com/office/officeart/2005/8/quickstyle/simple1" qsCatId="simple" csTypeId="urn:microsoft.com/office/officeart/2005/8/colors/accent1_2" csCatId="accent1" phldr="1"/>
      <dgm:spPr/>
      <dgm:t>
        <a:bodyPr/>
        <a:lstStyle/>
        <a:p>
          <a:pPr rtl="1"/>
          <a:endParaRPr lang="fa-IR"/>
        </a:p>
      </dgm:t>
    </dgm:pt>
    <dgm:pt modelId="{19C348B8-AE4A-4DA1-9F23-9AEC7F083DA8}">
      <dgm:prSet/>
      <dgm:spPr>
        <a:solidFill>
          <a:srgbClr val="45F345"/>
        </a:solidFill>
      </dgm:spPr>
      <dgm:t>
        <a:bodyPr/>
        <a:lstStyle/>
        <a:p>
          <a:pPr algn="ctr" rtl="1"/>
          <a:r>
            <a:rPr lang="fa-IR" dirty="0" smtClean="0">
              <a:solidFill>
                <a:schemeClr val="tx1"/>
              </a:solidFill>
              <a:cs typeface="B Farnaz" pitchFamily="2" charset="-78"/>
            </a:rPr>
            <a:t>طرح یافتن مینیمم هزینه برای تحویل کالا به مشتریان </a:t>
          </a:r>
        </a:p>
      </dgm:t>
    </dgm:pt>
    <dgm:pt modelId="{DAC7AA39-8D5A-4099-B87C-24CFD6DAFF9E}" type="parTrans" cxnId="{DE0956BE-F1A3-4458-BA04-6102A50029B0}">
      <dgm:prSet/>
      <dgm:spPr/>
      <dgm:t>
        <a:bodyPr/>
        <a:lstStyle/>
        <a:p>
          <a:pPr rtl="1"/>
          <a:endParaRPr lang="fa-IR"/>
        </a:p>
      </dgm:t>
    </dgm:pt>
    <dgm:pt modelId="{E80ABC64-A135-4E00-8F5F-1B1B857A3674}" type="sibTrans" cxnId="{DE0956BE-F1A3-4458-BA04-6102A50029B0}">
      <dgm:prSet/>
      <dgm:spPr/>
      <dgm:t>
        <a:bodyPr/>
        <a:lstStyle/>
        <a:p>
          <a:pPr rtl="1"/>
          <a:endParaRPr lang="fa-IR"/>
        </a:p>
      </dgm:t>
    </dgm:pt>
    <dgm:pt modelId="{67CB7F2C-4D65-4D72-A2B6-717602D64E46}">
      <dgm:prSet/>
      <dgm:spPr>
        <a:solidFill>
          <a:srgbClr val="FFFF00"/>
        </a:solidFill>
      </dgm:spPr>
      <dgm:t>
        <a:bodyPr/>
        <a:lstStyle/>
        <a:p>
          <a:pPr algn="ctr" rtl="1"/>
          <a:r>
            <a:rPr lang="fa-IR" dirty="0" smtClean="0">
              <a:solidFill>
                <a:schemeClr val="tx1"/>
              </a:solidFill>
              <a:cs typeface="B Farnaz" pitchFamily="2" charset="-78"/>
            </a:rPr>
            <a:t>تخصیص بهینه وظایفی که کارکنان باید انجام دهند و تخصیص های درجه دوم </a:t>
          </a:r>
        </a:p>
      </dgm:t>
    </dgm:pt>
    <dgm:pt modelId="{66BDDCC0-6BCE-476D-994A-2262D3EE8CAD}" type="parTrans" cxnId="{49B18AE8-1153-4233-A2A0-F7AF1852DB86}">
      <dgm:prSet/>
      <dgm:spPr/>
      <dgm:t>
        <a:bodyPr/>
        <a:lstStyle/>
        <a:p>
          <a:pPr rtl="1"/>
          <a:endParaRPr lang="fa-IR"/>
        </a:p>
      </dgm:t>
    </dgm:pt>
    <dgm:pt modelId="{0553ED19-6AEE-448B-AB85-58590B12BEC1}" type="sibTrans" cxnId="{49B18AE8-1153-4233-A2A0-F7AF1852DB86}">
      <dgm:prSet/>
      <dgm:spPr/>
      <dgm:t>
        <a:bodyPr/>
        <a:lstStyle/>
        <a:p>
          <a:pPr rtl="1"/>
          <a:endParaRPr lang="fa-IR"/>
        </a:p>
      </dgm:t>
    </dgm:pt>
    <dgm:pt modelId="{5EDC8B02-2B75-4895-815D-4D6173AC1489}">
      <dgm:prSet/>
      <dgm:spPr>
        <a:solidFill>
          <a:schemeClr val="accent4">
            <a:lumMod val="40000"/>
            <a:lumOff val="60000"/>
          </a:schemeClr>
        </a:solidFill>
      </dgm:spPr>
      <dgm:t>
        <a:bodyPr/>
        <a:lstStyle/>
        <a:p>
          <a:pPr algn="ctr" rtl="1"/>
          <a:r>
            <a:rPr lang="fa-IR" dirty="0" smtClean="0">
              <a:solidFill>
                <a:schemeClr val="tx1"/>
              </a:solidFill>
              <a:cs typeface="B Farnaz" pitchFamily="2" charset="-78"/>
            </a:rPr>
            <a:t>طرح بهترین مسیر مسیریابی برای بسته های داده در اینترنت </a:t>
          </a:r>
        </a:p>
      </dgm:t>
    </dgm:pt>
    <dgm:pt modelId="{31C236EB-6C16-4C81-BF07-24CC2CE711E1}" type="parTrans" cxnId="{05EE7C49-E712-45F2-A95F-85A94852373C}">
      <dgm:prSet/>
      <dgm:spPr/>
      <dgm:t>
        <a:bodyPr/>
        <a:lstStyle/>
        <a:p>
          <a:pPr rtl="1"/>
          <a:endParaRPr lang="fa-IR"/>
        </a:p>
      </dgm:t>
    </dgm:pt>
    <dgm:pt modelId="{F5DEABFF-3060-40A5-8827-89F9542C71DD}" type="sibTrans" cxnId="{05EE7C49-E712-45F2-A95F-85A94852373C}">
      <dgm:prSet/>
      <dgm:spPr/>
      <dgm:t>
        <a:bodyPr/>
        <a:lstStyle/>
        <a:p>
          <a:pPr rtl="1"/>
          <a:endParaRPr lang="fa-IR"/>
        </a:p>
      </dgm:t>
    </dgm:pt>
    <dgm:pt modelId="{74CB1888-1519-41EE-8960-1DAA12508540}">
      <dgm:prSet/>
      <dgm:spPr>
        <a:solidFill>
          <a:srgbClr val="FFC000"/>
        </a:solidFill>
      </dgm:spPr>
      <dgm:t>
        <a:bodyPr/>
        <a:lstStyle/>
        <a:p>
          <a:pPr algn="ctr" rtl="1"/>
          <a:r>
            <a:rPr lang="fa-IR" dirty="0" smtClean="0">
              <a:solidFill>
                <a:schemeClr val="tx1"/>
              </a:solidFill>
              <a:cs typeface="B Farnaz" pitchFamily="2" charset="-78"/>
            </a:rPr>
            <a:t>توالی بهینه پدیده هایی که باید در یک خط تولید فرآوری شوند</a:t>
          </a:r>
        </a:p>
      </dgm:t>
    </dgm:pt>
    <dgm:pt modelId="{7220D8EE-4F7C-4188-ACC7-5AF63EABED81}" type="parTrans" cxnId="{09F8839D-CAE8-47FD-BFBC-08D108C984D1}">
      <dgm:prSet/>
      <dgm:spPr/>
      <dgm:t>
        <a:bodyPr/>
        <a:lstStyle/>
        <a:p>
          <a:pPr rtl="1"/>
          <a:endParaRPr lang="fa-IR"/>
        </a:p>
      </dgm:t>
    </dgm:pt>
    <dgm:pt modelId="{93EDCE95-6DFB-4EF0-813B-97A3CC4EC618}" type="sibTrans" cxnId="{09F8839D-CAE8-47FD-BFBC-08D108C984D1}">
      <dgm:prSet/>
      <dgm:spPr/>
      <dgm:t>
        <a:bodyPr/>
        <a:lstStyle/>
        <a:p>
          <a:pPr rtl="1"/>
          <a:endParaRPr lang="fa-IR"/>
        </a:p>
      </dgm:t>
    </dgm:pt>
    <dgm:pt modelId="{10206D56-1863-4657-8B79-C5B436FAEBFA}">
      <dgm:prSet/>
      <dgm:spPr>
        <a:solidFill>
          <a:schemeClr val="accent4">
            <a:lumMod val="40000"/>
            <a:lumOff val="60000"/>
          </a:schemeClr>
        </a:solidFill>
      </dgm:spPr>
      <dgm:t>
        <a:bodyPr/>
        <a:lstStyle/>
        <a:p>
          <a:pPr algn="ctr" rtl="1"/>
          <a:r>
            <a:rPr lang="fa-IR" dirty="0" smtClean="0">
              <a:solidFill>
                <a:schemeClr val="tx1"/>
              </a:solidFill>
              <a:cs typeface="B Farnaz" pitchFamily="2" charset="-78"/>
            </a:rPr>
            <a:t>حل مسائل پیچیده ترکیبیاتی</a:t>
          </a:r>
          <a:endParaRPr lang="fa-IR" dirty="0">
            <a:solidFill>
              <a:schemeClr val="tx1"/>
            </a:solidFill>
            <a:cs typeface="B Farnaz" pitchFamily="2" charset="-78"/>
          </a:endParaRPr>
        </a:p>
      </dgm:t>
    </dgm:pt>
    <dgm:pt modelId="{B79ED468-9705-46BE-9723-FF840CAEC49D}" type="parTrans" cxnId="{44D2186C-6EE0-4DF9-94B1-665A7EEBBD0A}">
      <dgm:prSet/>
      <dgm:spPr/>
      <dgm:t>
        <a:bodyPr/>
        <a:lstStyle/>
        <a:p>
          <a:pPr rtl="1"/>
          <a:endParaRPr lang="fa-IR"/>
        </a:p>
      </dgm:t>
    </dgm:pt>
    <dgm:pt modelId="{1EDCD239-C2F8-493A-A078-D5BB83942599}" type="sibTrans" cxnId="{44D2186C-6EE0-4DF9-94B1-665A7EEBBD0A}">
      <dgm:prSet/>
      <dgm:spPr/>
      <dgm:t>
        <a:bodyPr/>
        <a:lstStyle/>
        <a:p>
          <a:pPr rtl="1"/>
          <a:endParaRPr lang="fa-IR"/>
        </a:p>
      </dgm:t>
    </dgm:pt>
    <dgm:pt modelId="{86CF77E7-4CA3-4068-9C01-E18A0B2910D6}">
      <dgm:prSet/>
      <dgm:spPr>
        <a:solidFill>
          <a:srgbClr val="00B0F0"/>
        </a:solidFill>
      </dgm:spPr>
      <dgm:t>
        <a:bodyPr/>
        <a:lstStyle/>
        <a:p>
          <a:pPr algn="ctr" rtl="1"/>
          <a:r>
            <a:rPr lang="fa-IR" dirty="0" smtClean="0">
              <a:solidFill>
                <a:schemeClr val="tx1"/>
              </a:solidFill>
              <a:cs typeface="B Farnaz" pitchFamily="2" charset="-78"/>
            </a:rPr>
            <a:t>مسیریابی بین پست های شبکه های توزیع برق با ولتاژ بالا</a:t>
          </a:r>
          <a:endParaRPr lang="fa-IR" dirty="0">
            <a:solidFill>
              <a:schemeClr val="tx1"/>
            </a:solidFill>
            <a:cs typeface="B Farnaz" pitchFamily="2" charset="-78"/>
          </a:endParaRPr>
        </a:p>
      </dgm:t>
    </dgm:pt>
    <dgm:pt modelId="{5F4AD352-8109-4A6B-8AA2-4D46D3581DE1}" type="parTrans" cxnId="{2E14899C-66EE-4094-AA7C-D7B945D172FC}">
      <dgm:prSet/>
      <dgm:spPr/>
      <dgm:t>
        <a:bodyPr/>
        <a:lstStyle/>
        <a:p>
          <a:pPr rtl="1"/>
          <a:endParaRPr lang="fa-IR"/>
        </a:p>
      </dgm:t>
    </dgm:pt>
    <dgm:pt modelId="{32277A4F-622C-4531-B959-81EC44D7F9AB}" type="sibTrans" cxnId="{2E14899C-66EE-4094-AA7C-D7B945D172FC}">
      <dgm:prSet/>
      <dgm:spPr/>
      <dgm:t>
        <a:bodyPr/>
        <a:lstStyle/>
        <a:p>
          <a:pPr rtl="1"/>
          <a:endParaRPr lang="fa-IR"/>
        </a:p>
      </dgm:t>
    </dgm:pt>
    <dgm:pt modelId="{FE2CD10E-3432-492D-B6F0-45750C91B1E2}" type="pres">
      <dgm:prSet presAssocID="{5550B2AB-4F7E-4F21-BB9B-C8825965A9E8}" presName="linear" presStyleCnt="0">
        <dgm:presLayoutVars>
          <dgm:dir/>
          <dgm:animLvl val="lvl"/>
          <dgm:resizeHandles val="exact"/>
        </dgm:presLayoutVars>
      </dgm:prSet>
      <dgm:spPr/>
      <dgm:t>
        <a:bodyPr/>
        <a:lstStyle/>
        <a:p>
          <a:pPr rtl="1"/>
          <a:endParaRPr lang="fa-IR"/>
        </a:p>
      </dgm:t>
    </dgm:pt>
    <dgm:pt modelId="{18B5DF53-4550-4453-A1E4-1F00937ED476}" type="pres">
      <dgm:prSet presAssocID="{10206D56-1863-4657-8B79-C5B436FAEBFA}" presName="parentLin" presStyleCnt="0"/>
      <dgm:spPr/>
    </dgm:pt>
    <dgm:pt modelId="{5614E4C0-D800-4074-8E33-5FD55052C5B2}" type="pres">
      <dgm:prSet presAssocID="{10206D56-1863-4657-8B79-C5B436FAEBFA}" presName="parentLeftMargin" presStyleLbl="node1" presStyleIdx="0" presStyleCnt="6"/>
      <dgm:spPr/>
      <dgm:t>
        <a:bodyPr/>
        <a:lstStyle/>
        <a:p>
          <a:pPr rtl="1"/>
          <a:endParaRPr lang="fa-IR"/>
        </a:p>
      </dgm:t>
    </dgm:pt>
    <dgm:pt modelId="{D8C87E21-3D41-48B9-A53F-9F92C73E5410}" type="pres">
      <dgm:prSet presAssocID="{10206D56-1863-4657-8B79-C5B436FAEBFA}" presName="parentText" presStyleLbl="node1" presStyleIdx="0" presStyleCnt="6" custScaleX="142857" custLinFactNeighborX="-2784" custLinFactNeighborY="-8136">
        <dgm:presLayoutVars>
          <dgm:chMax val="0"/>
          <dgm:bulletEnabled val="1"/>
        </dgm:presLayoutVars>
      </dgm:prSet>
      <dgm:spPr/>
      <dgm:t>
        <a:bodyPr/>
        <a:lstStyle/>
        <a:p>
          <a:pPr rtl="1"/>
          <a:endParaRPr lang="fa-IR"/>
        </a:p>
      </dgm:t>
    </dgm:pt>
    <dgm:pt modelId="{44AB244E-01CB-4C19-9FE2-47B7F0BF8801}" type="pres">
      <dgm:prSet presAssocID="{10206D56-1863-4657-8B79-C5B436FAEBFA}" presName="negativeSpace" presStyleCnt="0"/>
      <dgm:spPr/>
    </dgm:pt>
    <dgm:pt modelId="{FF16B6B2-5D98-4545-8FE6-6C7986B39523}" type="pres">
      <dgm:prSet presAssocID="{10206D56-1863-4657-8B79-C5B436FAEBFA}" presName="childText" presStyleLbl="conFgAcc1" presStyleIdx="0" presStyleCnt="6">
        <dgm:presLayoutVars>
          <dgm:bulletEnabled val="1"/>
        </dgm:presLayoutVars>
      </dgm:prSet>
      <dgm:spPr/>
    </dgm:pt>
    <dgm:pt modelId="{F4AA3CE9-00E0-4F69-8441-36C6816C35BB}" type="pres">
      <dgm:prSet presAssocID="{1EDCD239-C2F8-493A-A078-D5BB83942599}" presName="spaceBetweenRectangles" presStyleCnt="0"/>
      <dgm:spPr/>
    </dgm:pt>
    <dgm:pt modelId="{990A826C-6CB0-4E1A-9926-BB7B87D650E1}" type="pres">
      <dgm:prSet presAssocID="{86CF77E7-4CA3-4068-9C01-E18A0B2910D6}" presName="parentLin" presStyleCnt="0"/>
      <dgm:spPr/>
    </dgm:pt>
    <dgm:pt modelId="{ECDEA99C-074A-49C9-A80C-3A70069DFE48}" type="pres">
      <dgm:prSet presAssocID="{86CF77E7-4CA3-4068-9C01-E18A0B2910D6}" presName="parentLeftMargin" presStyleLbl="node1" presStyleIdx="0" presStyleCnt="6" custScaleX="142857" custLinFactNeighborX="-2784" custLinFactNeighborY="-8136"/>
      <dgm:spPr/>
      <dgm:t>
        <a:bodyPr/>
        <a:lstStyle/>
        <a:p>
          <a:pPr rtl="1"/>
          <a:endParaRPr lang="fa-IR"/>
        </a:p>
      </dgm:t>
    </dgm:pt>
    <dgm:pt modelId="{BB1BF798-7FC0-419A-86EA-8432AEA574C0}" type="pres">
      <dgm:prSet presAssocID="{86CF77E7-4CA3-4068-9C01-E18A0B2910D6}" presName="parentText" presStyleLbl="node1" presStyleIdx="1" presStyleCnt="6" custScaleX="179272">
        <dgm:presLayoutVars>
          <dgm:chMax val="0"/>
          <dgm:bulletEnabled val="1"/>
        </dgm:presLayoutVars>
      </dgm:prSet>
      <dgm:spPr/>
      <dgm:t>
        <a:bodyPr/>
        <a:lstStyle/>
        <a:p>
          <a:pPr rtl="1"/>
          <a:endParaRPr lang="fa-IR"/>
        </a:p>
      </dgm:t>
    </dgm:pt>
    <dgm:pt modelId="{F30496FE-6EA9-4AEA-B574-0CDB97966F47}" type="pres">
      <dgm:prSet presAssocID="{86CF77E7-4CA3-4068-9C01-E18A0B2910D6}" presName="negativeSpace" presStyleCnt="0"/>
      <dgm:spPr/>
    </dgm:pt>
    <dgm:pt modelId="{4E610EC9-55F9-4833-8BFC-D3342C8AABD0}" type="pres">
      <dgm:prSet presAssocID="{86CF77E7-4CA3-4068-9C01-E18A0B2910D6}" presName="childText" presStyleLbl="conFgAcc1" presStyleIdx="1" presStyleCnt="6">
        <dgm:presLayoutVars>
          <dgm:bulletEnabled val="1"/>
        </dgm:presLayoutVars>
      </dgm:prSet>
      <dgm:spPr/>
    </dgm:pt>
    <dgm:pt modelId="{B29BB73F-FAE8-4D0F-AFA3-FFA9B6F4872A}" type="pres">
      <dgm:prSet presAssocID="{32277A4F-622C-4531-B959-81EC44D7F9AB}" presName="spaceBetweenRectangles" presStyleCnt="0"/>
      <dgm:spPr/>
    </dgm:pt>
    <dgm:pt modelId="{2D1E85C1-85BC-4C15-8EE3-A7C850FECF13}" type="pres">
      <dgm:prSet presAssocID="{19C348B8-AE4A-4DA1-9F23-9AEC7F083DA8}" presName="parentLin" presStyleCnt="0"/>
      <dgm:spPr/>
    </dgm:pt>
    <dgm:pt modelId="{06BB63CC-990A-4299-B185-862273B26630}" type="pres">
      <dgm:prSet presAssocID="{19C348B8-AE4A-4DA1-9F23-9AEC7F083DA8}" presName="parentLeftMargin" presStyleLbl="node1" presStyleIdx="1" presStyleCnt="6"/>
      <dgm:spPr/>
      <dgm:t>
        <a:bodyPr/>
        <a:lstStyle/>
        <a:p>
          <a:pPr rtl="1"/>
          <a:endParaRPr lang="fa-IR"/>
        </a:p>
      </dgm:t>
    </dgm:pt>
    <dgm:pt modelId="{46B37DD4-B026-46F0-A954-7FF18A53A5FB}" type="pres">
      <dgm:prSet presAssocID="{19C348B8-AE4A-4DA1-9F23-9AEC7F083DA8}" presName="parentText" presStyleLbl="node1" presStyleIdx="2" presStyleCnt="6" custScaleX="142857">
        <dgm:presLayoutVars>
          <dgm:chMax val="0"/>
          <dgm:bulletEnabled val="1"/>
        </dgm:presLayoutVars>
      </dgm:prSet>
      <dgm:spPr/>
      <dgm:t>
        <a:bodyPr/>
        <a:lstStyle/>
        <a:p>
          <a:pPr rtl="1"/>
          <a:endParaRPr lang="fa-IR"/>
        </a:p>
      </dgm:t>
    </dgm:pt>
    <dgm:pt modelId="{C5940921-9508-4E8E-8DFE-7188579DA5F1}" type="pres">
      <dgm:prSet presAssocID="{19C348B8-AE4A-4DA1-9F23-9AEC7F083DA8}" presName="negativeSpace" presStyleCnt="0"/>
      <dgm:spPr/>
    </dgm:pt>
    <dgm:pt modelId="{CBB63B2F-FF63-46F7-B185-723CAE2AA4CA}" type="pres">
      <dgm:prSet presAssocID="{19C348B8-AE4A-4DA1-9F23-9AEC7F083DA8}" presName="childText" presStyleLbl="conFgAcc1" presStyleIdx="2" presStyleCnt="6">
        <dgm:presLayoutVars>
          <dgm:bulletEnabled val="1"/>
        </dgm:presLayoutVars>
      </dgm:prSet>
      <dgm:spPr/>
    </dgm:pt>
    <dgm:pt modelId="{F0A33AAF-C1F2-4453-8FA2-CF83FEB52FA9}" type="pres">
      <dgm:prSet presAssocID="{E80ABC64-A135-4E00-8F5F-1B1B857A3674}" presName="spaceBetweenRectangles" presStyleCnt="0"/>
      <dgm:spPr/>
    </dgm:pt>
    <dgm:pt modelId="{509A6903-246D-4498-84A3-9395D0A0704E}" type="pres">
      <dgm:prSet presAssocID="{67CB7F2C-4D65-4D72-A2B6-717602D64E46}" presName="parentLin" presStyleCnt="0"/>
      <dgm:spPr/>
    </dgm:pt>
    <dgm:pt modelId="{1804C55C-2ED9-4EE7-B97B-2261F4EB1B8F}" type="pres">
      <dgm:prSet presAssocID="{67CB7F2C-4D65-4D72-A2B6-717602D64E46}" presName="parentLeftMargin" presStyleLbl="node1" presStyleIdx="2" presStyleCnt="6"/>
      <dgm:spPr/>
      <dgm:t>
        <a:bodyPr/>
        <a:lstStyle/>
        <a:p>
          <a:pPr rtl="1"/>
          <a:endParaRPr lang="fa-IR"/>
        </a:p>
      </dgm:t>
    </dgm:pt>
    <dgm:pt modelId="{D6FD130C-12D4-4952-90B5-9111DCD67BAD}" type="pres">
      <dgm:prSet presAssocID="{67CB7F2C-4D65-4D72-A2B6-717602D64E46}" presName="parentText" presStyleLbl="node1" presStyleIdx="3" presStyleCnt="6" custScaleX="142857">
        <dgm:presLayoutVars>
          <dgm:chMax val="0"/>
          <dgm:bulletEnabled val="1"/>
        </dgm:presLayoutVars>
      </dgm:prSet>
      <dgm:spPr/>
      <dgm:t>
        <a:bodyPr/>
        <a:lstStyle/>
        <a:p>
          <a:pPr rtl="1"/>
          <a:endParaRPr lang="fa-IR"/>
        </a:p>
      </dgm:t>
    </dgm:pt>
    <dgm:pt modelId="{05B33F20-6E9A-4E8D-8D49-897AEBF692B5}" type="pres">
      <dgm:prSet presAssocID="{67CB7F2C-4D65-4D72-A2B6-717602D64E46}" presName="negativeSpace" presStyleCnt="0"/>
      <dgm:spPr/>
    </dgm:pt>
    <dgm:pt modelId="{056B87F0-7A9B-4599-BB2F-952B748DC7F9}" type="pres">
      <dgm:prSet presAssocID="{67CB7F2C-4D65-4D72-A2B6-717602D64E46}" presName="childText" presStyleLbl="conFgAcc1" presStyleIdx="3" presStyleCnt="6">
        <dgm:presLayoutVars>
          <dgm:bulletEnabled val="1"/>
        </dgm:presLayoutVars>
      </dgm:prSet>
      <dgm:spPr/>
    </dgm:pt>
    <dgm:pt modelId="{B01209A1-EB2B-4992-9099-310831F7DDEE}" type="pres">
      <dgm:prSet presAssocID="{0553ED19-6AEE-448B-AB85-58590B12BEC1}" presName="spaceBetweenRectangles" presStyleCnt="0"/>
      <dgm:spPr/>
    </dgm:pt>
    <dgm:pt modelId="{ECF89119-7D7D-4C91-B6E4-E663702941D3}" type="pres">
      <dgm:prSet presAssocID="{5EDC8B02-2B75-4895-815D-4D6173AC1489}" presName="parentLin" presStyleCnt="0"/>
      <dgm:spPr/>
    </dgm:pt>
    <dgm:pt modelId="{D1BB3B1F-1192-4259-B105-A6778C7B6E22}" type="pres">
      <dgm:prSet presAssocID="{5EDC8B02-2B75-4895-815D-4D6173AC1489}" presName="parentLeftMargin" presStyleLbl="node1" presStyleIdx="3" presStyleCnt="6"/>
      <dgm:spPr/>
      <dgm:t>
        <a:bodyPr/>
        <a:lstStyle/>
        <a:p>
          <a:pPr rtl="1"/>
          <a:endParaRPr lang="fa-IR"/>
        </a:p>
      </dgm:t>
    </dgm:pt>
    <dgm:pt modelId="{D301E905-3070-4E0F-98F1-CA909D172298}" type="pres">
      <dgm:prSet presAssocID="{5EDC8B02-2B75-4895-815D-4D6173AC1489}" presName="parentText" presStyleLbl="node1" presStyleIdx="4" presStyleCnt="6" custScaleX="142857">
        <dgm:presLayoutVars>
          <dgm:chMax val="0"/>
          <dgm:bulletEnabled val="1"/>
        </dgm:presLayoutVars>
      </dgm:prSet>
      <dgm:spPr/>
      <dgm:t>
        <a:bodyPr/>
        <a:lstStyle/>
        <a:p>
          <a:pPr rtl="1"/>
          <a:endParaRPr lang="fa-IR"/>
        </a:p>
      </dgm:t>
    </dgm:pt>
    <dgm:pt modelId="{26152B4F-090A-4F54-8422-2508CE70EFDF}" type="pres">
      <dgm:prSet presAssocID="{5EDC8B02-2B75-4895-815D-4D6173AC1489}" presName="negativeSpace" presStyleCnt="0"/>
      <dgm:spPr/>
    </dgm:pt>
    <dgm:pt modelId="{DC708256-756C-4BD4-99AB-A7F245FE7489}" type="pres">
      <dgm:prSet presAssocID="{5EDC8B02-2B75-4895-815D-4D6173AC1489}" presName="childText" presStyleLbl="conFgAcc1" presStyleIdx="4" presStyleCnt="6">
        <dgm:presLayoutVars>
          <dgm:bulletEnabled val="1"/>
        </dgm:presLayoutVars>
      </dgm:prSet>
      <dgm:spPr/>
    </dgm:pt>
    <dgm:pt modelId="{0FA94390-032E-4419-B35D-B2D063F3B0BC}" type="pres">
      <dgm:prSet presAssocID="{F5DEABFF-3060-40A5-8827-89F9542C71DD}" presName="spaceBetweenRectangles" presStyleCnt="0"/>
      <dgm:spPr/>
    </dgm:pt>
    <dgm:pt modelId="{09D93F6A-84E5-4DD7-B7E6-6B81436C430E}" type="pres">
      <dgm:prSet presAssocID="{74CB1888-1519-41EE-8960-1DAA12508540}" presName="parentLin" presStyleCnt="0"/>
      <dgm:spPr/>
    </dgm:pt>
    <dgm:pt modelId="{9F328BAD-ACD8-4465-8A40-C0A068B78011}" type="pres">
      <dgm:prSet presAssocID="{74CB1888-1519-41EE-8960-1DAA12508540}" presName="parentLeftMargin" presStyleLbl="node1" presStyleIdx="4" presStyleCnt="6"/>
      <dgm:spPr/>
      <dgm:t>
        <a:bodyPr/>
        <a:lstStyle/>
        <a:p>
          <a:pPr rtl="1"/>
          <a:endParaRPr lang="fa-IR"/>
        </a:p>
      </dgm:t>
    </dgm:pt>
    <dgm:pt modelId="{EB5277CF-2045-478A-99B2-AF9DE657729A}" type="pres">
      <dgm:prSet presAssocID="{74CB1888-1519-41EE-8960-1DAA12508540}" presName="parentText" presStyleLbl="node1" presStyleIdx="5" presStyleCnt="6" custScaleX="142857">
        <dgm:presLayoutVars>
          <dgm:chMax val="0"/>
          <dgm:bulletEnabled val="1"/>
        </dgm:presLayoutVars>
      </dgm:prSet>
      <dgm:spPr/>
      <dgm:t>
        <a:bodyPr/>
        <a:lstStyle/>
        <a:p>
          <a:pPr rtl="1"/>
          <a:endParaRPr lang="fa-IR"/>
        </a:p>
      </dgm:t>
    </dgm:pt>
    <dgm:pt modelId="{92690CEB-5668-40B7-84F7-D6ABA9B8BB2B}" type="pres">
      <dgm:prSet presAssocID="{74CB1888-1519-41EE-8960-1DAA12508540}" presName="negativeSpace" presStyleCnt="0"/>
      <dgm:spPr/>
    </dgm:pt>
    <dgm:pt modelId="{955BA15C-86D8-40FC-B750-BE16B2F56A2A}" type="pres">
      <dgm:prSet presAssocID="{74CB1888-1519-41EE-8960-1DAA12508540}" presName="childText" presStyleLbl="conFgAcc1" presStyleIdx="5" presStyleCnt="6">
        <dgm:presLayoutVars>
          <dgm:bulletEnabled val="1"/>
        </dgm:presLayoutVars>
      </dgm:prSet>
      <dgm:spPr/>
    </dgm:pt>
  </dgm:ptLst>
  <dgm:cxnLst>
    <dgm:cxn modelId="{D875387C-1672-4045-BA97-9DC6ACFE0943}" type="presOf" srcId="{10206D56-1863-4657-8B79-C5B436FAEBFA}" destId="{5614E4C0-D800-4074-8E33-5FD55052C5B2}" srcOrd="0" destOrd="0" presId="urn:microsoft.com/office/officeart/2005/8/layout/list1"/>
    <dgm:cxn modelId="{4B204FBF-F8DB-4123-8F41-3BD635CA66BA}" type="presOf" srcId="{67CB7F2C-4D65-4D72-A2B6-717602D64E46}" destId="{D6FD130C-12D4-4952-90B5-9111DCD67BAD}" srcOrd="1" destOrd="0" presId="urn:microsoft.com/office/officeart/2005/8/layout/list1"/>
    <dgm:cxn modelId="{FFC9643A-4BB4-459E-B857-3A5C24AE7B28}" type="presOf" srcId="{19C348B8-AE4A-4DA1-9F23-9AEC7F083DA8}" destId="{46B37DD4-B026-46F0-A954-7FF18A53A5FB}" srcOrd="1" destOrd="0" presId="urn:microsoft.com/office/officeart/2005/8/layout/list1"/>
    <dgm:cxn modelId="{05EE7C49-E712-45F2-A95F-85A94852373C}" srcId="{5550B2AB-4F7E-4F21-BB9B-C8825965A9E8}" destId="{5EDC8B02-2B75-4895-815D-4D6173AC1489}" srcOrd="4" destOrd="0" parTransId="{31C236EB-6C16-4C81-BF07-24CC2CE711E1}" sibTransId="{F5DEABFF-3060-40A5-8827-89F9542C71DD}"/>
    <dgm:cxn modelId="{EA5F8A28-A39B-42BA-BF32-7FE0CE7BE7E6}" type="presOf" srcId="{74CB1888-1519-41EE-8960-1DAA12508540}" destId="{9F328BAD-ACD8-4465-8A40-C0A068B78011}" srcOrd="0" destOrd="0" presId="urn:microsoft.com/office/officeart/2005/8/layout/list1"/>
    <dgm:cxn modelId="{AB77B89C-25D4-49EF-ABDE-FC889FE73E73}" type="presOf" srcId="{19C348B8-AE4A-4DA1-9F23-9AEC7F083DA8}" destId="{06BB63CC-990A-4299-B185-862273B26630}" srcOrd="0" destOrd="0" presId="urn:microsoft.com/office/officeart/2005/8/layout/list1"/>
    <dgm:cxn modelId="{09F8839D-CAE8-47FD-BFBC-08D108C984D1}" srcId="{5550B2AB-4F7E-4F21-BB9B-C8825965A9E8}" destId="{74CB1888-1519-41EE-8960-1DAA12508540}" srcOrd="5" destOrd="0" parTransId="{7220D8EE-4F7C-4188-ACC7-5AF63EABED81}" sibTransId="{93EDCE95-6DFB-4EF0-813B-97A3CC4EC618}"/>
    <dgm:cxn modelId="{29151798-749D-4394-A12E-6154E604EE10}" type="presOf" srcId="{86CF77E7-4CA3-4068-9C01-E18A0B2910D6}" destId="{ECDEA99C-074A-49C9-A80C-3A70069DFE48}" srcOrd="0" destOrd="0" presId="urn:microsoft.com/office/officeart/2005/8/layout/list1"/>
    <dgm:cxn modelId="{44D2186C-6EE0-4DF9-94B1-665A7EEBBD0A}" srcId="{5550B2AB-4F7E-4F21-BB9B-C8825965A9E8}" destId="{10206D56-1863-4657-8B79-C5B436FAEBFA}" srcOrd="0" destOrd="0" parTransId="{B79ED468-9705-46BE-9723-FF840CAEC49D}" sibTransId="{1EDCD239-C2F8-493A-A078-D5BB83942599}"/>
    <dgm:cxn modelId="{DE0956BE-F1A3-4458-BA04-6102A50029B0}" srcId="{5550B2AB-4F7E-4F21-BB9B-C8825965A9E8}" destId="{19C348B8-AE4A-4DA1-9F23-9AEC7F083DA8}" srcOrd="2" destOrd="0" parTransId="{DAC7AA39-8D5A-4099-B87C-24CFD6DAFF9E}" sibTransId="{E80ABC64-A135-4E00-8F5F-1B1B857A3674}"/>
    <dgm:cxn modelId="{46301454-9E39-4ABA-851F-BB97EC3A445C}" type="presOf" srcId="{5EDC8B02-2B75-4895-815D-4D6173AC1489}" destId="{D301E905-3070-4E0F-98F1-CA909D172298}" srcOrd="1" destOrd="0" presId="urn:microsoft.com/office/officeart/2005/8/layout/list1"/>
    <dgm:cxn modelId="{2755E67D-27B9-499F-97FA-1780673BEBB3}" type="presOf" srcId="{74CB1888-1519-41EE-8960-1DAA12508540}" destId="{EB5277CF-2045-478A-99B2-AF9DE657729A}" srcOrd="1" destOrd="0" presId="urn:microsoft.com/office/officeart/2005/8/layout/list1"/>
    <dgm:cxn modelId="{99370A0E-A680-466F-894D-6DD334BFB982}" type="presOf" srcId="{67CB7F2C-4D65-4D72-A2B6-717602D64E46}" destId="{1804C55C-2ED9-4EE7-B97B-2261F4EB1B8F}" srcOrd="0" destOrd="0" presId="urn:microsoft.com/office/officeart/2005/8/layout/list1"/>
    <dgm:cxn modelId="{2E14899C-66EE-4094-AA7C-D7B945D172FC}" srcId="{5550B2AB-4F7E-4F21-BB9B-C8825965A9E8}" destId="{86CF77E7-4CA3-4068-9C01-E18A0B2910D6}" srcOrd="1" destOrd="0" parTransId="{5F4AD352-8109-4A6B-8AA2-4D46D3581DE1}" sibTransId="{32277A4F-622C-4531-B959-81EC44D7F9AB}"/>
    <dgm:cxn modelId="{5DFA8BCC-D159-40F0-9D67-F6CC572B6AE9}" type="presOf" srcId="{5EDC8B02-2B75-4895-815D-4D6173AC1489}" destId="{D1BB3B1F-1192-4259-B105-A6778C7B6E22}" srcOrd="0" destOrd="0" presId="urn:microsoft.com/office/officeart/2005/8/layout/list1"/>
    <dgm:cxn modelId="{7078EED3-1C1D-4DEE-B0D5-5446501DD809}" type="presOf" srcId="{10206D56-1863-4657-8B79-C5B436FAEBFA}" destId="{D8C87E21-3D41-48B9-A53F-9F92C73E5410}" srcOrd="1" destOrd="0" presId="urn:microsoft.com/office/officeart/2005/8/layout/list1"/>
    <dgm:cxn modelId="{21D4AF89-DBDE-4C63-9273-E4F8EDF61659}" type="presOf" srcId="{86CF77E7-4CA3-4068-9C01-E18A0B2910D6}" destId="{BB1BF798-7FC0-419A-86EA-8432AEA574C0}" srcOrd="1" destOrd="0" presId="urn:microsoft.com/office/officeart/2005/8/layout/list1"/>
    <dgm:cxn modelId="{98A9CE3C-719F-418F-8F6B-5C6465E1C876}" type="presOf" srcId="{5550B2AB-4F7E-4F21-BB9B-C8825965A9E8}" destId="{FE2CD10E-3432-492D-B6F0-45750C91B1E2}" srcOrd="0" destOrd="0" presId="urn:microsoft.com/office/officeart/2005/8/layout/list1"/>
    <dgm:cxn modelId="{49B18AE8-1153-4233-A2A0-F7AF1852DB86}" srcId="{5550B2AB-4F7E-4F21-BB9B-C8825965A9E8}" destId="{67CB7F2C-4D65-4D72-A2B6-717602D64E46}" srcOrd="3" destOrd="0" parTransId="{66BDDCC0-6BCE-476D-994A-2262D3EE8CAD}" sibTransId="{0553ED19-6AEE-448B-AB85-58590B12BEC1}"/>
    <dgm:cxn modelId="{BBE84943-F2AD-4043-83FA-A2F9DE03D707}" type="presParOf" srcId="{FE2CD10E-3432-492D-B6F0-45750C91B1E2}" destId="{18B5DF53-4550-4453-A1E4-1F00937ED476}" srcOrd="0" destOrd="0" presId="urn:microsoft.com/office/officeart/2005/8/layout/list1"/>
    <dgm:cxn modelId="{A2A84574-17F1-41FD-8B0D-36A5CF05D0BB}" type="presParOf" srcId="{18B5DF53-4550-4453-A1E4-1F00937ED476}" destId="{5614E4C0-D800-4074-8E33-5FD55052C5B2}" srcOrd="0" destOrd="0" presId="urn:microsoft.com/office/officeart/2005/8/layout/list1"/>
    <dgm:cxn modelId="{AA1BECB5-2FF0-4C6D-9FD3-2EB0E69CC82E}" type="presParOf" srcId="{18B5DF53-4550-4453-A1E4-1F00937ED476}" destId="{D8C87E21-3D41-48B9-A53F-9F92C73E5410}" srcOrd="1" destOrd="0" presId="urn:microsoft.com/office/officeart/2005/8/layout/list1"/>
    <dgm:cxn modelId="{0A50A79E-7310-4539-A77D-A7279A619B4D}" type="presParOf" srcId="{FE2CD10E-3432-492D-B6F0-45750C91B1E2}" destId="{44AB244E-01CB-4C19-9FE2-47B7F0BF8801}" srcOrd="1" destOrd="0" presId="urn:microsoft.com/office/officeart/2005/8/layout/list1"/>
    <dgm:cxn modelId="{0066AC4D-1401-47DC-9CB6-54074228B785}" type="presParOf" srcId="{FE2CD10E-3432-492D-B6F0-45750C91B1E2}" destId="{FF16B6B2-5D98-4545-8FE6-6C7986B39523}" srcOrd="2" destOrd="0" presId="urn:microsoft.com/office/officeart/2005/8/layout/list1"/>
    <dgm:cxn modelId="{68B8A569-E2F1-4F9F-BB6C-E48F80AED1BC}" type="presParOf" srcId="{FE2CD10E-3432-492D-B6F0-45750C91B1E2}" destId="{F4AA3CE9-00E0-4F69-8441-36C6816C35BB}" srcOrd="3" destOrd="0" presId="urn:microsoft.com/office/officeart/2005/8/layout/list1"/>
    <dgm:cxn modelId="{EBF976FD-94F6-466C-A94D-F2E81E8C1713}" type="presParOf" srcId="{FE2CD10E-3432-492D-B6F0-45750C91B1E2}" destId="{990A826C-6CB0-4E1A-9926-BB7B87D650E1}" srcOrd="4" destOrd="0" presId="urn:microsoft.com/office/officeart/2005/8/layout/list1"/>
    <dgm:cxn modelId="{95138493-ABFD-4F22-9421-7C2EA5FB6CB5}" type="presParOf" srcId="{990A826C-6CB0-4E1A-9926-BB7B87D650E1}" destId="{ECDEA99C-074A-49C9-A80C-3A70069DFE48}" srcOrd="0" destOrd="0" presId="urn:microsoft.com/office/officeart/2005/8/layout/list1"/>
    <dgm:cxn modelId="{4606C9BD-E633-4189-8559-097393643E58}" type="presParOf" srcId="{990A826C-6CB0-4E1A-9926-BB7B87D650E1}" destId="{BB1BF798-7FC0-419A-86EA-8432AEA574C0}" srcOrd="1" destOrd="0" presId="urn:microsoft.com/office/officeart/2005/8/layout/list1"/>
    <dgm:cxn modelId="{1617CF0A-40F1-4345-BB9E-3864150DE202}" type="presParOf" srcId="{FE2CD10E-3432-492D-B6F0-45750C91B1E2}" destId="{F30496FE-6EA9-4AEA-B574-0CDB97966F47}" srcOrd="5" destOrd="0" presId="urn:microsoft.com/office/officeart/2005/8/layout/list1"/>
    <dgm:cxn modelId="{D225A03B-5646-4D19-95E5-435A4FE40B3F}" type="presParOf" srcId="{FE2CD10E-3432-492D-B6F0-45750C91B1E2}" destId="{4E610EC9-55F9-4833-8BFC-D3342C8AABD0}" srcOrd="6" destOrd="0" presId="urn:microsoft.com/office/officeart/2005/8/layout/list1"/>
    <dgm:cxn modelId="{44F1DE1D-2E93-40DC-B52C-EEABA8349B45}" type="presParOf" srcId="{FE2CD10E-3432-492D-B6F0-45750C91B1E2}" destId="{B29BB73F-FAE8-4D0F-AFA3-FFA9B6F4872A}" srcOrd="7" destOrd="0" presId="urn:microsoft.com/office/officeart/2005/8/layout/list1"/>
    <dgm:cxn modelId="{A0C2405B-AC72-47E9-923F-057AF096BE73}" type="presParOf" srcId="{FE2CD10E-3432-492D-B6F0-45750C91B1E2}" destId="{2D1E85C1-85BC-4C15-8EE3-A7C850FECF13}" srcOrd="8" destOrd="0" presId="urn:microsoft.com/office/officeart/2005/8/layout/list1"/>
    <dgm:cxn modelId="{385C7802-7700-4E05-AB37-32FB3F76F385}" type="presParOf" srcId="{2D1E85C1-85BC-4C15-8EE3-A7C850FECF13}" destId="{06BB63CC-990A-4299-B185-862273B26630}" srcOrd="0" destOrd="0" presId="urn:microsoft.com/office/officeart/2005/8/layout/list1"/>
    <dgm:cxn modelId="{D51ADEDD-D452-47F0-9203-B317FA92D5B9}" type="presParOf" srcId="{2D1E85C1-85BC-4C15-8EE3-A7C850FECF13}" destId="{46B37DD4-B026-46F0-A954-7FF18A53A5FB}" srcOrd="1" destOrd="0" presId="urn:microsoft.com/office/officeart/2005/8/layout/list1"/>
    <dgm:cxn modelId="{66903E5B-C0E2-48E2-BDAF-7F7DFD4A4EF5}" type="presParOf" srcId="{FE2CD10E-3432-492D-B6F0-45750C91B1E2}" destId="{C5940921-9508-4E8E-8DFE-7188579DA5F1}" srcOrd="9" destOrd="0" presId="urn:microsoft.com/office/officeart/2005/8/layout/list1"/>
    <dgm:cxn modelId="{7F572365-6EF5-41F8-94BB-E258C4D1792D}" type="presParOf" srcId="{FE2CD10E-3432-492D-B6F0-45750C91B1E2}" destId="{CBB63B2F-FF63-46F7-B185-723CAE2AA4CA}" srcOrd="10" destOrd="0" presId="urn:microsoft.com/office/officeart/2005/8/layout/list1"/>
    <dgm:cxn modelId="{E49CCA0D-A4EC-4958-BF9C-1D0F94A6AF16}" type="presParOf" srcId="{FE2CD10E-3432-492D-B6F0-45750C91B1E2}" destId="{F0A33AAF-C1F2-4453-8FA2-CF83FEB52FA9}" srcOrd="11" destOrd="0" presId="urn:microsoft.com/office/officeart/2005/8/layout/list1"/>
    <dgm:cxn modelId="{F89FBFFB-8814-44D7-A14C-CD40332DC3FD}" type="presParOf" srcId="{FE2CD10E-3432-492D-B6F0-45750C91B1E2}" destId="{509A6903-246D-4498-84A3-9395D0A0704E}" srcOrd="12" destOrd="0" presId="urn:microsoft.com/office/officeart/2005/8/layout/list1"/>
    <dgm:cxn modelId="{8B740B50-2986-4D51-A0CA-395B1CBF9311}" type="presParOf" srcId="{509A6903-246D-4498-84A3-9395D0A0704E}" destId="{1804C55C-2ED9-4EE7-B97B-2261F4EB1B8F}" srcOrd="0" destOrd="0" presId="urn:microsoft.com/office/officeart/2005/8/layout/list1"/>
    <dgm:cxn modelId="{9369813E-18D7-46FE-8767-2EEB0C0B359D}" type="presParOf" srcId="{509A6903-246D-4498-84A3-9395D0A0704E}" destId="{D6FD130C-12D4-4952-90B5-9111DCD67BAD}" srcOrd="1" destOrd="0" presId="urn:microsoft.com/office/officeart/2005/8/layout/list1"/>
    <dgm:cxn modelId="{04C114E2-ED0D-41EF-B432-629B6696BE28}" type="presParOf" srcId="{FE2CD10E-3432-492D-B6F0-45750C91B1E2}" destId="{05B33F20-6E9A-4E8D-8D49-897AEBF692B5}" srcOrd="13" destOrd="0" presId="urn:microsoft.com/office/officeart/2005/8/layout/list1"/>
    <dgm:cxn modelId="{EAA10A00-1134-4C3C-8A48-0C6AB1DE1EA8}" type="presParOf" srcId="{FE2CD10E-3432-492D-B6F0-45750C91B1E2}" destId="{056B87F0-7A9B-4599-BB2F-952B748DC7F9}" srcOrd="14" destOrd="0" presId="urn:microsoft.com/office/officeart/2005/8/layout/list1"/>
    <dgm:cxn modelId="{B889FDA4-29EF-46E6-B819-75B3336B4879}" type="presParOf" srcId="{FE2CD10E-3432-492D-B6F0-45750C91B1E2}" destId="{B01209A1-EB2B-4992-9099-310831F7DDEE}" srcOrd="15" destOrd="0" presId="urn:microsoft.com/office/officeart/2005/8/layout/list1"/>
    <dgm:cxn modelId="{499A933D-B93B-4205-893E-4000F0A79A58}" type="presParOf" srcId="{FE2CD10E-3432-492D-B6F0-45750C91B1E2}" destId="{ECF89119-7D7D-4C91-B6E4-E663702941D3}" srcOrd="16" destOrd="0" presId="urn:microsoft.com/office/officeart/2005/8/layout/list1"/>
    <dgm:cxn modelId="{ABDC9895-09D4-49EC-A921-67B07798A575}" type="presParOf" srcId="{ECF89119-7D7D-4C91-B6E4-E663702941D3}" destId="{D1BB3B1F-1192-4259-B105-A6778C7B6E22}" srcOrd="0" destOrd="0" presId="urn:microsoft.com/office/officeart/2005/8/layout/list1"/>
    <dgm:cxn modelId="{29F24F83-32A6-42DB-82FF-52CC3FA26005}" type="presParOf" srcId="{ECF89119-7D7D-4C91-B6E4-E663702941D3}" destId="{D301E905-3070-4E0F-98F1-CA909D172298}" srcOrd="1" destOrd="0" presId="urn:microsoft.com/office/officeart/2005/8/layout/list1"/>
    <dgm:cxn modelId="{795A2FF3-D6B7-4101-BCDE-EB40897BC002}" type="presParOf" srcId="{FE2CD10E-3432-492D-B6F0-45750C91B1E2}" destId="{26152B4F-090A-4F54-8422-2508CE70EFDF}" srcOrd="17" destOrd="0" presId="urn:microsoft.com/office/officeart/2005/8/layout/list1"/>
    <dgm:cxn modelId="{CF370D35-66B4-43D7-A3C2-CD9E7C3280C6}" type="presParOf" srcId="{FE2CD10E-3432-492D-B6F0-45750C91B1E2}" destId="{DC708256-756C-4BD4-99AB-A7F245FE7489}" srcOrd="18" destOrd="0" presId="urn:microsoft.com/office/officeart/2005/8/layout/list1"/>
    <dgm:cxn modelId="{7E91F7FC-4C32-4723-8477-364849E208FB}" type="presParOf" srcId="{FE2CD10E-3432-492D-B6F0-45750C91B1E2}" destId="{0FA94390-032E-4419-B35D-B2D063F3B0BC}" srcOrd="19" destOrd="0" presId="urn:microsoft.com/office/officeart/2005/8/layout/list1"/>
    <dgm:cxn modelId="{5B3F77DE-A46E-43F5-8A79-2CB02913D046}" type="presParOf" srcId="{FE2CD10E-3432-492D-B6F0-45750C91B1E2}" destId="{09D93F6A-84E5-4DD7-B7E6-6B81436C430E}" srcOrd="20" destOrd="0" presId="urn:microsoft.com/office/officeart/2005/8/layout/list1"/>
    <dgm:cxn modelId="{F5C74E0C-12BC-4168-BAFD-FF1ABC0330F9}" type="presParOf" srcId="{09D93F6A-84E5-4DD7-B7E6-6B81436C430E}" destId="{9F328BAD-ACD8-4465-8A40-C0A068B78011}" srcOrd="0" destOrd="0" presId="urn:microsoft.com/office/officeart/2005/8/layout/list1"/>
    <dgm:cxn modelId="{2F7001D4-5C46-4BC5-8BC5-6EDCA2C0FE75}" type="presParOf" srcId="{09D93F6A-84E5-4DD7-B7E6-6B81436C430E}" destId="{EB5277CF-2045-478A-99B2-AF9DE657729A}" srcOrd="1" destOrd="0" presId="urn:microsoft.com/office/officeart/2005/8/layout/list1"/>
    <dgm:cxn modelId="{774D38D4-9C30-4DA4-B9A3-C6F1CB2C4E04}" type="presParOf" srcId="{FE2CD10E-3432-492D-B6F0-45750C91B1E2}" destId="{92690CEB-5668-40B7-84F7-D6ABA9B8BB2B}" srcOrd="21" destOrd="0" presId="urn:microsoft.com/office/officeart/2005/8/layout/list1"/>
    <dgm:cxn modelId="{1E7A2DD2-813D-4BD4-9D16-03A829D2C4CA}" type="presParOf" srcId="{FE2CD10E-3432-492D-B6F0-45750C91B1E2}" destId="{955BA15C-86D8-40FC-B750-BE16B2F56A2A}"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E14D40-89D8-4890-AA97-35B6106D122D}" type="doc">
      <dgm:prSet loTypeId="urn:microsoft.com/office/officeart/2005/8/layout/list1" loCatId="list" qsTypeId="urn:microsoft.com/office/officeart/2005/8/quickstyle/simple1" qsCatId="simple" csTypeId="urn:microsoft.com/office/officeart/2005/8/colors/accent1_2" csCatId="accent1" phldr="1"/>
      <dgm:spPr/>
      <dgm:t>
        <a:bodyPr/>
        <a:lstStyle/>
        <a:p>
          <a:pPr rtl="1"/>
          <a:endParaRPr lang="fa-IR"/>
        </a:p>
      </dgm:t>
    </dgm:pt>
    <dgm:pt modelId="{4F64E7FA-C897-40F6-B533-54D2DF9E8781}">
      <dgm:prSet custT="1"/>
      <dgm:spPr>
        <a:solidFill>
          <a:schemeClr val="accent5">
            <a:lumMod val="60000"/>
            <a:lumOff val="40000"/>
          </a:schemeClr>
        </a:solidFill>
      </dgm:spPr>
      <dgm:t>
        <a:bodyPr/>
        <a:lstStyle/>
        <a:p>
          <a:pPr algn="ctr" rtl="1"/>
          <a:r>
            <a:rPr lang="fa-IR" sz="1600" smtClean="0">
              <a:solidFill>
                <a:schemeClr val="tx1"/>
              </a:solidFill>
              <a:cs typeface="B Farnaz" pitchFamily="2" charset="-78"/>
            </a:rPr>
            <a:t>مسیریابی وسیله نقلیه</a:t>
          </a:r>
          <a:r>
            <a:rPr lang="en-US" sz="1600" smtClean="0">
              <a:solidFill>
                <a:schemeClr val="tx1"/>
              </a:solidFill>
              <a:cs typeface="B Farnaz" pitchFamily="2" charset="-78"/>
            </a:rPr>
            <a:t> </a:t>
          </a:r>
          <a:endParaRPr lang="en-US" sz="1600" dirty="0" smtClean="0">
            <a:solidFill>
              <a:schemeClr val="tx1"/>
            </a:solidFill>
            <a:cs typeface="B Farnaz" pitchFamily="2" charset="-78"/>
          </a:endParaRPr>
        </a:p>
      </dgm:t>
    </dgm:pt>
    <dgm:pt modelId="{CCCA1A0E-0CB3-4C52-BDE9-7DABAAEDD858}" type="parTrans" cxnId="{5A082233-0AE9-4EC1-BB39-A4B2519C384C}">
      <dgm:prSet/>
      <dgm:spPr/>
      <dgm:t>
        <a:bodyPr/>
        <a:lstStyle/>
        <a:p>
          <a:pPr rtl="1"/>
          <a:endParaRPr lang="fa-IR"/>
        </a:p>
      </dgm:t>
    </dgm:pt>
    <dgm:pt modelId="{37331F4E-EA3C-449D-8AC5-79AB4096E2A6}" type="sibTrans" cxnId="{5A082233-0AE9-4EC1-BB39-A4B2519C384C}">
      <dgm:prSet/>
      <dgm:spPr/>
      <dgm:t>
        <a:bodyPr/>
        <a:lstStyle/>
        <a:p>
          <a:pPr rtl="1"/>
          <a:endParaRPr lang="fa-IR"/>
        </a:p>
      </dgm:t>
    </dgm:pt>
    <dgm:pt modelId="{C082664B-3D16-4C05-AF42-AF9D717A9369}">
      <dgm:prSet custT="1"/>
      <dgm:spPr>
        <a:solidFill>
          <a:srgbClr val="FFFF00"/>
        </a:solidFill>
      </dgm:spPr>
      <dgm:t>
        <a:bodyPr/>
        <a:lstStyle/>
        <a:p>
          <a:pPr algn="ctr" rtl="1"/>
          <a:r>
            <a:rPr lang="fa-IR" sz="1600" smtClean="0">
              <a:solidFill>
                <a:schemeClr val="tx1"/>
              </a:solidFill>
              <a:cs typeface="B Farnaz" pitchFamily="2" charset="-78"/>
            </a:rPr>
            <a:t>تنظیم توالی </a:t>
          </a:r>
          <a:endParaRPr lang="en-US" sz="1600" dirty="0" smtClean="0">
            <a:solidFill>
              <a:schemeClr val="tx1"/>
            </a:solidFill>
            <a:cs typeface="B Farnaz" pitchFamily="2" charset="-78"/>
          </a:endParaRPr>
        </a:p>
      </dgm:t>
    </dgm:pt>
    <dgm:pt modelId="{593C7F11-18D9-4386-9E35-7EFC0BFC8ED4}" type="parTrans" cxnId="{DA19B6A2-CF5E-46AA-BE44-8E12042F86C4}">
      <dgm:prSet/>
      <dgm:spPr/>
      <dgm:t>
        <a:bodyPr/>
        <a:lstStyle/>
        <a:p>
          <a:pPr rtl="1"/>
          <a:endParaRPr lang="fa-IR"/>
        </a:p>
      </dgm:t>
    </dgm:pt>
    <dgm:pt modelId="{1178C36C-5F66-4629-A251-1F4E9F1C1FB0}" type="sibTrans" cxnId="{DA19B6A2-CF5E-46AA-BE44-8E12042F86C4}">
      <dgm:prSet/>
      <dgm:spPr/>
      <dgm:t>
        <a:bodyPr/>
        <a:lstStyle/>
        <a:p>
          <a:pPr rtl="1"/>
          <a:endParaRPr lang="fa-IR"/>
        </a:p>
      </dgm:t>
    </dgm:pt>
    <dgm:pt modelId="{E00B7EB1-AB50-499E-B94C-8017923BCA67}">
      <dgm:prSet custT="1"/>
      <dgm:spPr>
        <a:solidFill>
          <a:schemeClr val="accent4">
            <a:lumMod val="40000"/>
            <a:lumOff val="60000"/>
          </a:schemeClr>
        </a:solidFill>
      </dgm:spPr>
      <dgm:t>
        <a:bodyPr/>
        <a:lstStyle/>
        <a:p>
          <a:pPr algn="ctr" rtl="1"/>
          <a:r>
            <a:rPr lang="fa-IR" sz="1600" dirty="0" smtClean="0">
              <a:solidFill>
                <a:schemeClr val="tx1"/>
              </a:solidFill>
              <a:cs typeface="B Farnaz" pitchFamily="2" charset="-78"/>
            </a:rPr>
            <a:t>رنگ آمیزی گراف و مسیر یابی در شبکه های مخابراتی</a:t>
          </a:r>
        </a:p>
      </dgm:t>
    </dgm:pt>
    <dgm:pt modelId="{6F951D74-C23C-45A9-9AFE-4C3EA0099FD1}" type="parTrans" cxnId="{6CA7D981-7EE6-47C8-B3B4-5F363714211C}">
      <dgm:prSet/>
      <dgm:spPr/>
      <dgm:t>
        <a:bodyPr/>
        <a:lstStyle/>
        <a:p>
          <a:pPr rtl="1"/>
          <a:endParaRPr lang="fa-IR"/>
        </a:p>
      </dgm:t>
    </dgm:pt>
    <dgm:pt modelId="{72F5C3A9-DF86-4DEE-96CA-7F33B773A4F3}" type="sibTrans" cxnId="{6CA7D981-7EE6-47C8-B3B4-5F363714211C}">
      <dgm:prSet/>
      <dgm:spPr/>
      <dgm:t>
        <a:bodyPr/>
        <a:lstStyle/>
        <a:p>
          <a:pPr rtl="1"/>
          <a:endParaRPr lang="fa-IR"/>
        </a:p>
      </dgm:t>
    </dgm:pt>
    <dgm:pt modelId="{F52F869F-05D8-40E8-B9AE-5BA8496B4A05}">
      <dgm:prSet custT="1"/>
      <dgm:spPr>
        <a:solidFill>
          <a:srgbClr val="45F345"/>
        </a:solidFill>
      </dgm:spPr>
      <dgm:t>
        <a:bodyPr/>
        <a:lstStyle/>
        <a:p>
          <a:pPr algn="ctr" rtl="1"/>
          <a:r>
            <a:rPr lang="fa-IR" sz="1600" smtClean="0">
              <a:solidFill>
                <a:schemeClr val="tx1"/>
              </a:solidFill>
              <a:cs typeface="B Farnaz" pitchFamily="2" charset="-78"/>
            </a:rPr>
            <a:t>کوله پشتی مرکب</a:t>
          </a:r>
          <a:endParaRPr lang="fa-IR" sz="1600" dirty="0">
            <a:solidFill>
              <a:schemeClr val="tx1"/>
            </a:solidFill>
            <a:cs typeface="B Farnaz" pitchFamily="2" charset="-78"/>
          </a:endParaRPr>
        </a:p>
      </dgm:t>
    </dgm:pt>
    <dgm:pt modelId="{4165BF95-0DD7-49CD-B5C9-52FA14915C8F}" type="parTrans" cxnId="{1EF4A1E5-9B41-4C12-83D6-A2231FD8CB2A}">
      <dgm:prSet/>
      <dgm:spPr/>
      <dgm:t>
        <a:bodyPr/>
        <a:lstStyle/>
        <a:p>
          <a:pPr rtl="1"/>
          <a:endParaRPr lang="fa-IR"/>
        </a:p>
      </dgm:t>
    </dgm:pt>
    <dgm:pt modelId="{CF9479B6-CE1A-4ED5-8125-E4E88EB9470D}" type="sibTrans" cxnId="{1EF4A1E5-9B41-4C12-83D6-A2231FD8CB2A}">
      <dgm:prSet/>
      <dgm:spPr/>
      <dgm:t>
        <a:bodyPr/>
        <a:lstStyle/>
        <a:p>
          <a:pPr rtl="1"/>
          <a:endParaRPr lang="fa-IR"/>
        </a:p>
      </dgm:t>
    </dgm:pt>
    <dgm:pt modelId="{15D1E29E-DDEC-41B7-9BAB-868A8558AE22}">
      <dgm:prSet custT="1"/>
      <dgm:spPr>
        <a:solidFill>
          <a:schemeClr val="accent5">
            <a:lumMod val="20000"/>
            <a:lumOff val="80000"/>
          </a:schemeClr>
        </a:solidFill>
      </dgm:spPr>
      <dgm:t>
        <a:bodyPr/>
        <a:lstStyle/>
        <a:p>
          <a:pPr algn="ctr" rtl="1"/>
          <a:r>
            <a:rPr lang="fa-IR" sz="1600" dirty="0" smtClean="0">
              <a:solidFill>
                <a:schemeClr val="tx1"/>
              </a:solidFill>
              <a:cs typeface="B Farnaz" pitchFamily="2" charset="-78"/>
            </a:rPr>
            <a:t>تخصیص خدمه پرواز به هواپیما ها </a:t>
          </a:r>
          <a:endParaRPr lang="fa-IR" sz="1600" dirty="0">
            <a:solidFill>
              <a:schemeClr val="tx1"/>
            </a:solidFill>
            <a:cs typeface="B Farnaz" pitchFamily="2" charset="-78"/>
          </a:endParaRPr>
        </a:p>
      </dgm:t>
    </dgm:pt>
    <dgm:pt modelId="{5DC4EB20-EB42-465A-95EE-7AC7188BC6E4}" type="parTrans" cxnId="{94C8A01F-ED7C-4DBF-B559-A28AAB489427}">
      <dgm:prSet/>
      <dgm:spPr/>
      <dgm:t>
        <a:bodyPr/>
        <a:lstStyle/>
        <a:p>
          <a:pPr rtl="1"/>
          <a:endParaRPr lang="fa-IR"/>
        </a:p>
      </dgm:t>
    </dgm:pt>
    <dgm:pt modelId="{3B4E877D-586B-43E7-B646-1CA2D6EA0950}" type="sibTrans" cxnId="{94C8A01F-ED7C-4DBF-B559-A28AAB489427}">
      <dgm:prSet/>
      <dgm:spPr/>
      <dgm:t>
        <a:bodyPr/>
        <a:lstStyle/>
        <a:p>
          <a:pPr rtl="1"/>
          <a:endParaRPr lang="fa-IR"/>
        </a:p>
      </dgm:t>
    </dgm:pt>
    <dgm:pt modelId="{B9CD5503-62ED-4274-B793-1D0D6391D2F3}">
      <dgm:prSet custT="1"/>
      <dgm:spPr>
        <a:solidFill>
          <a:srgbClr val="FFC000"/>
        </a:solidFill>
      </dgm:spPr>
      <dgm:t>
        <a:bodyPr/>
        <a:lstStyle/>
        <a:p>
          <a:pPr algn="ctr" rtl="1"/>
          <a:r>
            <a:rPr lang="fa-IR" sz="1600" dirty="0" smtClean="0">
              <a:solidFill>
                <a:schemeClr val="tx1"/>
              </a:solidFill>
              <a:cs typeface="B Farnaz" pitchFamily="2" charset="-78"/>
            </a:rPr>
            <a:t>نگهداری پیشگیرانه</a:t>
          </a:r>
          <a:endParaRPr lang="fa-IR" sz="1600" dirty="0">
            <a:solidFill>
              <a:schemeClr val="tx1"/>
            </a:solidFill>
            <a:cs typeface="B Farnaz" pitchFamily="2" charset="-78"/>
          </a:endParaRPr>
        </a:p>
      </dgm:t>
    </dgm:pt>
    <dgm:pt modelId="{09ED29AA-8602-4AAE-AB3E-4D6F57C5A093}" type="parTrans" cxnId="{10409F84-E17D-4F34-BCA7-9EFCA061116B}">
      <dgm:prSet/>
      <dgm:spPr/>
      <dgm:t>
        <a:bodyPr/>
        <a:lstStyle/>
        <a:p>
          <a:pPr rtl="1"/>
          <a:endParaRPr lang="fa-IR"/>
        </a:p>
      </dgm:t>
    </dgm:pt>
    <dgm:pt modelId="{1E728096-EA9F-429F-B49C-CB28161003D4}" type="sibTrans" cxnId="{10409F84-E17D-4F34-BCA7-9EFCA061116B}">
      <dgm:prSet/>
      <dgm:spPr/>
      <dgm:t>
        <a:bodyPr/>
        <a:lstStyle/>
        <a:p>
          <a:pPr rtl="1"/>
          <a:endParaRPr lang="fa-IR"/>
        </a:p>
      </dgm:t>
    </dgm:pt>
    <dgm:pt modelId="{533CB070-F669-4A24-A5DF-EDF31F823256}" type="pres">
      <dgm:prSet presAssocID="{82E14D40-89D8-4890-AA97-35B6106D122D}" presName="linear" presStyleCnt="0">
        <dgm:presLayoutVars>
          <dgm:dir/>
          <dgm:animLvl val="lvl"/>
          <dgm:resizeHandles val="exact"/>
        </dgm:presLayoutVars>
      </dgm:prSet>
      <dgm:spPr/>
      <dgm:t>
        <a:bodyPr/>
        <a:lstStyle/>
        <a:p>
          <a:pPr rtl="1"/>
          <a:endParaRPr lang="fa-IR"/>
        </a:p>
      </dgm:t>
    </dgm:pt>
    <dgm:pt modelId="{2F278A19-C9B5-44CA-938D-AD3EA42991F6}" type="pres">
      <dgm:prSet presAssocID="{F52F869F-05D8-40E8-B9AE-5BA8496B4A05}" presName="parentLin" presStyleCnt="0"/>
      <dgm:spPr/>
    </dgm:pt>
    <dgm:pt modelId="{08953FF1-FD89-4ED5-BB0F-8C87BA09D43A}" type="pres">
      <dgm:prSet presAssocID="{F52F869F-05D8-40E8-B9AE-5BA8496B4A05}" presName="parentLeftMargin" presStyleLbl="node1" presStyleIdx="0" presStyleCnt="6"/>
      <dgm:spPr/>
      <dgm:t>
        <a:bodyPr/>
        <a:lstStyle/>
        <a:p>
          <a:pPr rtl="1"/>
          <a:endParaRPr lang="fa-IR"/>
        </a:p>
      </dgm:t>
    </dgm:pt>
    <dgm:pt modelId="{5C7D80CF-4D6C-4808-A4A5-8F952A40555F}" type="pres">
      <dgm:prSet presAssocID="{F52F869F-05D8-40E8-B9AE-5BA8496B4A05}" presName="parentText" presStyleLbl="node1" presStyleIdx="0" presStyleCnt="6" custScaleX="142857">
        <dgm:presLayoutVars>
          <dgm:chMax val="0"/>
          <dgm:bulletEnabled val="1"/>
        </dgm:presLayoutVars>
      </dgm:prSet>
      <dgm:spPr/>
      <dgm:t>
        <a:bodyPr/>
        <a:lstStyle/>
        <a:p>
          <a:pPr rtl="1"/>
          <a:endParaRPr lang="fa-IR"/>
        </a:p>
      </dgm:t>
    </dgm:pt>
    <dgm:pt modelId="{87EB2D74-DEB5-4AC8-A264-EB13693A0A0C}" type="pres">
      <dgm:prSet presAssocID="{F52F869F-05D8-40E8-B9AE-5BA8496B4A05}" presName="negativeSpace" presStyleCnt="0"/>
      <dgm:spPr/>
    </dgm:pt>
    <dgm:pt modelId="{8C38D89D-461B-4EDC-BACD-D669A4507AB4}" type="pres">
      <dgm:prSet presAssocID="{F52F869F-05D8-40E8-B9AE-5BA8496B4A05}" presName="childText" presStyleLbl="conFgAcc1" presStyleIdx="0" presStyleCnt="6">
        <dgm:presLayoutVars>
          <dgm:bulletEnabled val="1"/>
        </dgm:presLayoutVars>
      </dgm:prSet>
      <dgm:spPr/>
    </dgm:pt>
    <dgm:pt modelId="{813CDD7D-DD92-4143-A72E-C0DAA7A050B6}" type="pres">
      <dgm:prSet presAssocID="{CF9479B6-CE1A-4ED5-8125-E4E88EB9470D}" presName="spaceBetweenRectangles" presStyleCnt="0"/>
      <dgm:spPr/>
    </dgm:pt>
    <dgm:pt modelId="{1BA8F46F-A0B7-41EF-9FF4-D6E3D5E20D4E}" type="pres">
      <dgm:prSet presAssocID="{4F64E7FA-C897-40F6-B533-54D2DF9E8781}" presName="parentLin" presStyleCnt="0"/>
      <dgm:spPr/>
    </dgm:pt>
    <dgm:pt modelId="{D7FD65CD-6BD9-4C86-81E9-E685CA935B32}" type="pres">
      <dgm:prSet presAssocID="{4F64E7FA-C897-40F6-B533-54D2DF9E8781}" presName="parentLeftMargin" presStyleLbl="node1" presStyleIdx="0" presStyleCnt="6"/>
      <dgm:spPr/>
      <dgm:t>
        <a:bodyPr/>
        <a:lstStyle/>
        <a:p>
          <a:pPr rtl="1"/>
          <a:endParaRPr lang="fa-IR"/>
        </a:p>
      </dgm:t>
    </dgm:pt>
    <dgm:pt modelId="{CAC72129-3291-48B3-BB49-FA650CB64854}" type="pres">
      <dgm:prSet presAssocID="{4F64E7FA-C897-40F6-B533-54D2DF9E8781}" presName="parentText" presStyleLbl="node1" presStyleIdx="1" presStyleCnt="6" custScaleX="142857">
        <dgm:presLayoutVars>
          <dgm:chMax val="0"/>
          <dgm:bulletEnabled val="1"/>
        </dgm:presLayoutVars>
      </dgm:prSet>
      <dgm:spPr/>
      <dgm:t>
        <a:bodyPr/>
        <a:lstStyle/>
        <a:p>
          <a:pPr rtl="1"/>
          <a:endParaRPr lang="fa-IR"/>
        </a:p>
      </dgm:t>
    </dgm:pt>
    <dgm:pt modelId="{0812F586-339F-43C9-BDEF-2A71BBCC654F}" type="pres">
      <dgm:prSet presAssocID="{4F64E7FA-C897-40F6-B533-54D2DF9E8781}" presName="negativeSpace" presStyleCnt="0"/>
      <dgm:spPr/>
    </dgm:pt>
    <dgm:pt modelId="{3A123494-7077-4A57-B982-F11FD65D65DE}" type="pres">
      <dgm:prSet presAssocID="{4F64E7FA-C897-40F6-B533-54D2DF9E8781}" presName="childText" presStyleLbl="conFgAcc1" presStyleIdx="1" presStyleCnt="6">
        <dgm:presLayoutVars>
          <dgm:bulletEnabled val="1"/>
        </dgm:presLayoutVars>
      </dgm:prSet>
      <dgm:spPr/>
    </dgm:pt>
    <dgm:pt modelId="{AB5CF846-5A3D-4E45-B74F-E3FBC75D92B0}" type="pres">
      <dgm:prSet presAssocID="{37331F4E-EA3C-449D-8AC5-79AB4096E2A6}" presName="spaceBetweenRectangles" presStyleCnt="0"/>
      <dgm:spPr/>
    </dgm:pt>
    <dgm:pt modelId="{16C7146C-BCB0-441C-829B-47FE2D5400BD}" type="pres">
      <dgm:prSet presAssocID="{C082664B-3D16-4C05-AF42-AF9D717A9369}" presName="parentLin" presStyleCnt="0"/>
      <dgm:spPr/>
    </dgm:pt>
    <dgm:pt modelId="{C3AF9A3C-60F4-47D8-AB6D-49DA532FE9F5}" type="pres">
      <dgm:prSet presAssocID="{C082664B-3D16-4C05-AF42-AF9D717A9369}" presName="parentLeftMargin" presStyleLbl="node1" presStyleIdx="1" presStyleCnt="6"/>
      <dgm:spPr/>
      <dgm:t>
        <a:bodyPr/>
        <a:lstStyle/>
        <a:p>
          <a:pPr rtl="1"/>
          <a:endParaRPr lang="fa-IR"/>
        </a:p>
      </dgm:t>
    </dgm:pt>
    <dgm:pt modelId="{3B109A08-2B86-44A7-A5E6-6311FF552131}" type="pres">
      <dgm:prSet presAssocID="{C082664B-3D16-4C05-AF42-AF9D717A9369}" presName="parentText" presStyleLbl="node1" presStyleIdx="2" presStyleCnt="6" custScaleX="142857">
        <dgm:presLayoutVars>
          <dgm:chMax val="0"/>
          <dgm:bulletEnabled val="1"/>
        </dgm:presLayoutVars>
      </dgm:prSet>
      <dgm:spPr/>
      <dgm:t>
        <a:bodyPr/>
        <a:lstStyle/>
        <a:p>
          <a:pPr rtl="1"/>
          <a:endParaRPr lang="fa-IR"/>
        </a:p>
      </dgm:t>
    </dgm:pt>
    <dgm:pt modelId="{97413B65-9AD3-4556-A121-A25830CC19B2}" type="pres">
      <dgm:prSet presAssocID="{C082664B-3D16-4C05-AF42-AF9D717A9369}" presName="negativeSpace" presStyleCnt="0"/>
      <dgm:spPr/>
    </dgm:pt>
    <dgm:pt modelId="{1700693B-CC24-49B8-BF54-EDE8D21C00DC}" type="pres">
      <dgm:prSet presAssocID="{C082664B-3D16-4C05-AF42-AF9D717A9369}" presName="childText" presStyleLbl="conFgAcc1" presStyleIdx="2" presStyleCnt="6">
        <dgm:presLayoutVars>
          <dgm:bulletEnabled val="1"/>
        </dgm:presLayoutVars>
      </dgm:prSet>
      <dgm:spPr/>
    </dgm:pt>
    <dgm:pt modelId="{4E76185B-66D5-454E-9982-B8E1B6C63544}" type="pres">
      <dgm:prSet presAssocID="{1178C36C-5F66-4629-A251-1F4E9F1C1FB0}" presName="spaceBetweenRectangles" presStyleCnt="0"/>
      <dgm:spPr/>
    </dgm:pt>
    <dgm:pt modelId="{C516A9B7-DEF2-4DE6-8368-40D0D8609561}" type="pres">
      <dgm:prSet presAssocID="{E00B7EB1-AB50-499E-B94C-8017923BCA67}" presName="parentLin" presStyleCnt="0"/>
      <dgm:spPr/>
    </dgm:pt>
    <dgm:pt modelId="{B367FB03-DF86-47DC-84B0-F925900E0993}" type="pres">
      <dgm:prSet presAssocID="{E00B7EB1-AB50-499E-B94C-8017923BCA67}" presName="parentLeftMargin" presStyleLbl="node1" presStyleIdx="2" presStyleCnt="6"/>
      <dgm:spPr/>
      <dgm:t>
        <a:bodyPr/>
        <a:lstStyle/>
        <a:p>
          <a:pPr rtl="1"/>
          <a:endParaRPr lang="fa-IR"/>
        </a:p>
      </dgm:t>
    </dgm:pt>
    <dgm:pt modelId="{373D8CA1-20B1-4551-BE9F-0EACED6848EC}" type="pres">
      <dgm:prSet presAssocID="{E00B7EB1-AB50-499E-B94C-8017923BCA67}" presName="parentText" presStyleLbl="node1" presStyleIdx="3" presStyleCnt="6" custScaleX="142857">
        <dgm:presLayoutVars>
          <dgm:chMax val="0"/>
          <dgm:bulletEnabled val="1"/>
        </dgm:presLayoutVars>
      </dgm:prSet>
      <dgm:spPr/>
      <dgm:t>
        <a:bodyPr/>
        <a:lstStyle/>
        <a:p>
          <a:pPr rtl="1"/>
          <a:endParaRPr lang="fa-IR"/>
        </a:p>
      </dgm:t>
    </dgm:pt>
    <dgm:pt modelId="{03C5D4BF-0E25-4F0A-B93B-6879B2B946EB}" type="pres">
      <dgm:prSet presAssocID="{E00B7EB1-AB50-499E-B94C-8017923BCA67}" presName="negativeSpace" presStyleCnt="0"/>
      <dgm:spPr/>
    </dgm:pt>
    <dgm:pt modelId="{21C6E8CB-1A78-4CDD-9372-172000ED597C}" type="pres">
      <dgm:prSet presAssocID="{E00B7EB1-AB50-499E-B94C-8017923BCA67}" presName="childText" presStyleLbl="conFgAcc1" presStyleIdx="3" presStyleCnt="6">
        <dgm:presLayoutVars>
          <dgm:bulletEnabled val="1"/>
        </dgm:presLayoutVars>
      </dgm:prSet>
      <dgm:spPr/>
    </dgm:pt>
    <dgm:pt modelId="{EC025054-C653-4158-9D9D-9AC6C8E273DE}" type="pres">
      <dgm:prSet presAssocID="{72F5C3A9-DF86-4DEE-96CA-7F33B773A4F3}" presName="spaceBetweenRectangles" presStyleCnt="0"/>
      <dgm:spPr/>
    </dgm:pt>
    <dgm:pt modelId="{FADC6E66-49BF-4DE5-9B4D-D0827213B655}" type="pres">
      <dgm:prSet presAssocID="{15D1E29E-DDEC-41B7-9BAB-868A8558AE22}" presName="parentLin" presStyleCnt="0"/>
      <dgm:spPr/>
    </dgm:pt>
    <dgm:pt modelId="{B1B94AA3-4480-44DE-8AEC-DE6CE50B67D8}" type="pres">
      <dgm:prSet presAssocID="{15D1E29E-DDEC-41B7-9BAB-868A8558AE22}" presName="parentLeftMargin" presStyleLbl="node1" presStyleIdx="3" presStyleCnt="6"/>
      <dgm:spPr/>
      <dgm:t>
        <a:bodyPr/>
        <a:lstStyle/>
        <a:p>
          <a:pPr rtl="1"/>
          <a:endParaRPr lang="fa-IR"/>
        </a:p>
      </dgm:t>
    </dgm:pt>
    <dgm:pt modelId="{6181197B-3525-440F-9EC7-525D3A894378}" type="pres">
      <dgm:prSet presAssocID="{15D1E29E-DDEC-41B7-9BAB-868A8558AE22}" presName="parentText" presStyleLbl="node1" presStyleIdx="4" presStyleCnt="6" custScaleX="142857" custLinFactNeighborX="2102" custLinFactNeighborY="-2610">
        <dgm:presLayoutVars>
          <dgm:chMax val="0"/>
          <dgm:bulletEnabled val="1"/>
        </dgm:presLayoutVars>
      </dgm:prSet>
      <dgm:spPr/>
      <dgm:t>
        <a:bodyPr/>
        <a:lstStyle/>
        <a:p>
          <a:pPr rtl="1"/>
          <a:endParaRPr lang="fa-IR"/>
        </a:p>
      </dgm:t>
    </dgm:pt>
    <dgm:pt modelId="{BF29B085-51AA-4C36-A673-8209A030BBCC}" type="pres">
      <dgm:prSet presAssocID="{15D1E29E-DDEC-41B7-9BAB-868A8558AE22}" presName="negativeSpace" presStyleCnt="0"/>
      <dgm:spPr/>
    </dgm:pt>
    <dgm:pt modelId="{F17F126B-21C5-43B2-8223-E98B0BE9C123}" type="pres">
      <dgm:prSet presAssocID="{15D1E29E-DDEC-41B7-9BAB-868A8558AE22}" presName="childText" presStyleLbl="conFgAcc1" presStyleIdx="4" presStyleCnt="6">
        <dgm:presLayoutVars>
          <dgm:bulletEnabled val="1"/>
        </dgm:presLayoutVars>
      </dgm:prSet>
      <dgm:spPr/>
    </dgm:pt>
    <dgm:pt modelId="{CEA483EB-4F25-471E-B075-647DBB058532}" type="pres">
      <dgm:prSet presAssocID="{3B4E877D-586B-43E7-B646-1CA2D6EA0950}" presName="spaceBetweenRectangles" presStyleCnt="0"/>
      <dgm:spPr/>
    </dgm:pt>
    <dgm:pt modelId="{453E426A-0B00-487A-90E4-1D69EEB3AC7A}" type="pres">
      <dgm:prSet presAssocID="{B9CD5503-62ED-4274-B793-1D0D6391D2F3}" presName="parentLin" presStyleCnt="0"/>
      <dgm:spPr/>
    </dgm:pt>
    <dgm:pt modelId="{A9B82559-7E6E-4B56-A74B-80A7933CC675}" type="pres">
      <dgm:prSet presAssocID="{B9CD5503-62ED-4274-B793-1D0D6391D2F3}" presName="parentLeftMargin" presStyleLbl="node1" presStyleIdx="4" presStyleCnt="6" custScaleX="142857" custLinFactNeighborX="2102" custLinFactNeighborY="-2610"/>
      <dgm:spPr/>
      <dgm:t>
        <a:bodyPr/>
        <a:lstStyle/>
        <a:p>
          <a:pPr rtl="1"/>
          <a:endParaRPr lang="fa-IR"/>
        </a:p>
      </dgm:t>
    </dgm:pt>
    <dgm:pt modelId="{86637DFF-33DB-4FDF-A6AC-607E12968CA3}" type="pres">
      <dgm:prSet presAssocID="{B9CD5503-62ED-4274-B793-1D0D6391D2F3}" presName="parentText" presStyleLbl="node1" presStyleIdx="5" presStyleCnt="6" custScaleX="194271">
        <dgm:presLayoutVars>
          <dgm:chMax val="0"/>
          <dgm:bulletEnabled val="1"/>
        </dgm:presLayoutVars>
      </dgm:prSet>
      <dgm:spPr/>
      <dgm:t>
        <a:bodyPr/>
        <a:lstStyle/>
        <a:p>
          <a:pPr rtl="1"/>
          <a:endParaRPr lang="fa-IR"/>
        </a:p>
      </dgm:t>
    </dgm:pt>
    <dgm:pt modelId="{D742B020-33E6-4C43-9089-06CAF32D0026}" type="pres">
      <dgm:prSet presAssocID="{B9CD5503-62ED-4274-B793-1D0D6391D2F3}" presName="negativeSpace" presStyleCnt="0"/>
      <dgm:spPr/>
    </dgm:pt>
    <dgm:pt modelId="{F94280DB-F907-4DC8-A6D6-5C0A0C1BD6F5}" type="pres">
      <dgm:prSet presAssocID="{B9CD5503-62ED-4274-B793-1D0D6391D2F3}" presName="childText" presStyleLbl="conFgAcc1" presStyleIdx="5" presStyleCnt="6">
        <dgm:presLayoutVars>
          <dgm:bulletEnabled val="1"/>
        </dgm:presLayoutVars>
      </dgm:prSet>
      <dgm:spPr/>
    </dgm:pt>
  </dgm:ptLst>
  <dgm:cxnLst>
    <dgm:cxn modelId="{2E3CDF46-C1F1-419F-A8C7-BEA8F35D7EE4}" type="presOf" srcId="{4F64E7FA-C897-40F6-B533-54D2DF9E8781}" destId="{CAC72129-3291-48B3-BB49-FA650CB64854}" srcOrd="1" destOrd="0" presId="urn:microsoft.com/office/officeart/2005/8/layout/list1"/>
    <dgm:cxn modelId="{71106EFD-314E-46C2-A97E-D87096FBF7B1}" type="presOf" srcId="{F52F869F-05D8-40E8-B9AE-5BA8496B4A05}" destId="{08953FF1-FD89-4ED5-BB0F-8C87BA09D43A}" srcOrd="0" destOrd="0" presId="urn:microsoft.com/office/officeart/2005/8/layout/list1"/>
    <dgm:cxn modelId="{5A082233-0AE9-4EC1-BB39-A4B2519C384C}" srcId="{82E14D40-89D8-4890-AA97-35B6106D122D}" destId="{4F64E7FA-C897-40F6-B533-54D2DF9E8781}" srcOrd="1" destOrd="0" parTransId="{CCCA1A0E-0CB3-4C52-BDE9-7DABAAEDD858}" sibTransId="{37331F4E-EA3C-449D-8AC5-79AB4096E2A6}"/>
    <dgm:cxn modelId="{05A60978-B4E4-4908-B24F-FEDC6028D5F8}" type="presOf" srcId="{E00B7EB1-AB50-499E-B94C-8017923BCA67}" destId="{373D8CA1-20B1-4551-BE9F-0EACED6848EC}" srcOrd="1" destOrd="0" presId="urn:microsoft.com/office/officeart/2005/8/layout/list1"/>
    <dgm:cxn modelId="{3EF57BC6-0BC3-4599-A28F-8B2FECF630B5}" type="presOf" srcId="{C082664B-3D16-4C05-AF42-AF9D717A9369}" destId="{C3AF9A3C-60F4-47D8-AB6D-49DA532FE9F5}" srcOrd="0" destOrd="0" presId="urn:microsoft.com/office/officeart/2005/8/layout/list1"/>
    <dgm:cxn modelId="{DE017A0B-C70A-4361-98B6-A946748E4E22}" type="presOf" srcId="{4F64E7FA-C897-40F6-B533-54D2DF9E8781}" destId="{D7FD65CD-6BD9-4C86-81E9-E685CA935B32}" srcOrd="0" destOrd="0" presId="urn:microsoft.com/office/officeart/2005/8/layout/list1"/>
    <dgm:cxn modelId="{5719A32B-0264-4B67-9DF0-77A10023C83D}" type="presOf" srcId="{B9CD5503-62ED-4274-B793-1D0D6391D2F3}" destId="{A9B82559-7E6E-4B56-A74B-80A7933CC675}" srcOrd="0" destOrd="0" presId="urn:microsoft.com/office/officeart/2005/8/layout/list1"/>
    <dgm:cxn modelId="{6CA7D981-7EE6-47C8-B3B4-5F363714211C}" srcId="{82E14D40-89D8-4890-AA97-35B6106D122D}" destId="{E00B7EB1-AB50-499E-B94C-8017923BCA67}" srcOrd="3" destOrd="0" parTransId="{6F951D74-C23C-45A9-9AFE-4C3EA0099FD1}" sibTransId="{72F5C3A9-DF86-4DEE-96CA-7F33B773A4F3}"/>
    <dgm:cxn modelId="{1EF4A1E5-9B41-4C12-83D6-A2231FD8CB2A}" srcId="{82E14D40-89D8-4890-AA97-35B6106D122D}" destId="{F52F869F-05D8-40E8-B9AE-5BA8496B4A05}" srcOrd="0" destOrd="0" parTransId="{4165BF95-0DD7-49CD-B5C9-52FA14915C8F}" sibTransId="{CF9479B6-CE1A-4ED5-8125-E4E88EB9470D}"/>
    <dgm:cxn modelId="{597FED8B-1876-4FB2-AD59-3D27643673C2}" type="presOf" srcId="{15D1E29E-DDEC-41B7-9BAB-868A8558AE22}" destId="{B1B94AA3-4480-44DE-8AEC-DE6CE50B67D8}" srcOrd="0" destOrd="0" presId="urn:microsoft.com/office/officeart/2005/8/layout/list1"/>
    <dgm:cxn modelId="{DA19B6A2-CF5E-46AA-BE44-8E12042F86C4}" srcId="{82E14D40-89D8-4890-AA97-35B6106D122D}" destId="{C082664B-3D16-4C05-AF42-AF9D717A9369}" srcOrd="2" destOrd="0" parTransId="{593C7F11-18D9-4386-9E35-7EFC0BFC8ED4}" sibTransId="{1178C36C-5F66-4629-A251-1F4E9F1C1FB0}"/>
    <dgm:cxn modelId="{94C8A01F-ED7C-4DBF-B559-A28AAB489427}" srcId="{82E14D40-89D8-4890-AA97-35B6106D122D}" destId="{15D1E29E-DDEC-41B7-9BAB-868A8558AE22}" srcOrd="4" destOrd="0" parTransId="{5DC4EB20-EB42-465A-95EE-7AC7188BC6E4}" sibTransId="{3B4E877D-586B-43E7-B646-1CA2D6EA0950}"/>
    <dgm:cxn modelId="{E4A9DD26-0377-4A70-9068-98654AA87C30}" type="presOf" srcId="{15D1E29E-DDEC-41B7-9BAB-868A8558AE22}" destId="{6181197B-3525-440F-9EC7-525D3A894378}" srcOrd="1" destOrd="0" presId="urn:microsoft.com/office/officeart/2005/8/layout/list1"/>
    <dgm:cxn modelId="{5BACAA15-990B-4D50-8002-AC2D95B06EBD}" type="presOf" srcId="{B9CD5503-62ED-4274-B793-1D0D6391D2F3}" destId="{86637DFF-33DB-4FDF-A6AC-607E12968CA3}" srcOrd="1" destOrd="0" presId="urn:microsoft.com/office/officeart/2005/8/layout/list1"/>
    <dgm:cxn modelId="{CEDFF961-960F-465E-B978-8884019364E3}" type="presOf" srcId="{C082664B-3D16-4C05-AF42-AF9D717A9369}" destId="{3B109A08-2B86-44A7-A5E6-6311FF552131}" srcOrd="1" destOrd="0" presId="urn:microsoft.com/office/officeart/2005/8/layout/list1"/>
    <dgm:cxn modelId="{97A7A3C6-0B87-4853-B067-5EFD217B0621}" type="presOf" srcId="{E00B7EB1-AB50-499E-B94C-8017923BCA67}" destId="{B367FB03-DF86-47DC-84B0-F925900E0993}" srcOrd="0" destOrd="0" presId="urn:microsoft.com/office/officeart/2005/8/layout/list1"/>
    <dgm:cxn modelId="{10409F84-E17D-4F34-BCA7-9EFCA061116B}" srcId="{82E14D40-89D8-4890-AA97-35B6106D122D}" destId="{B9CD5503-62ED-4274-B793-1D0D6391D2F3}" srcOrd="5" destOrd="0" parTransId="{09ED29AA-8602-4AAE-AB3E-4D6F57C5A093}" sibTransId="{1E728096-EA9F-429F-B49C-CB28161003D4}"/>
    <dgm:cxn modelId="{322F4940-4305-4F3D-BBDD-1443A30720EE}" type="presOf" srcId="{F52F869F-05D8-40E8-B9AE-5BA8496B4A05}" destId="{5C7D80CF-4D6C-4808-A4A5-8F952A40555F}" srcOrd="1" destOrd="0" presId="urn:microsoft.com/office/officeart/2005/8/layout/list1"/>
    <dgm:cxn modelId="{21EA8C5E-0290-468F-B9A7-1F2A87E8305D}" type="presOf" srcId="{82E14D40-89D8-4890-AA97-35B6106D122D}" destId="{533CB070-F669-4A24-A5DF-EDF31F823256}" srcOrd="0" destOrd="0" presId="urn:microsoft.com/office/officeart/2005/8/layout/list1"/>
    <dgm:cxn modelId="{90F265DD-A26A-4FF5-959D-5557D57FEB63}" type="presParOf" srcId="{533CB070-F669-4A24-A5DF-EDF31F823256}" destId="{2F278A19-C9B5-44CA-938D-AD3EA42991F6}" srcOrd="0" destOrd="0" presId="urn:microsoft.com/office/officeart/2005/8/layout/list1"/>
    <dgm:cxn modelId="{16EAE488-503B-4A91-BA3B-6D1047AFD94B}" type="presParOf" srcId="{2F278A19-C9B5-44CA-938D-AD3EA42991F6}" destId="{08953FF1-FD89-4ED5-BB0F-8C87BA09D43A}" srcOrd="0" destOrd="0" presId="urn:microsoft.com/office/officeart/2005/8/layout/list1"/>
    <dgm:cxn modelId="{750DBB57-5C80-42E7-8D71-0A72DA7108AB}" type="presParOf" srcId="{2F278A19-C9B5-44CA-938D-AD3EA42991F6}" destId="{5C7D80CF-4D6C-4808-A4A5-8F952A40555F}" srcOrd="1" destOrd="0" presId="urn:microsoft.com/office/officeart/2005/8/layout/list1"/>
    <dgm:cxn modelId="{FE75E8FD-6153-4E4A-B858-DDECA2C8E215}" type="presParOf" srcId="{533CB070-F669-4A24-A5DF-EDF31F823256}" destId="{87EB2D74-DEB5-4AC8-A264-EB13693A0A0C}" srcOrd="1" destOrd="0" presId="urn:microsoft.com/office/officeart/2005/8/layout/list1"/>
    <dgm:cxn modelId="{0A819763-73CF-434B-9F95-11F2EEF8DB1E}" type="presParOf" srcId="{533CB070-F669-4A24-A5DF-EDF31F823256}" destId="{8C38D89D-461B-4EDC-BACD-D669A4507AB4}" srcOrd="2" destOrd="0" presId="urn:microsoft.com/office/officeart/2005/8/layout/list1"/>
    <dgm:cxn modelId="{6B1649A4-4C0B-4785-8DB8-8CFBBBF9A342}" type="presParOf" srcId="{533CB070-F669-4A24-A5DF-EDF31F823256}" destId="{813CDD7D-DD92-4143-A72E-C0DAA7A050B6}" srcOrd="3" destOrd="0" presId="urn:microsoft.com/office/officeart/2005/8/layout/list1"/>
    <dgm:cxn modelId="{72E68E37-0C7E-45A5-9C46-DDF3EE80A44D}" type="presParOf" srcId="{533CB070-F669-4A24-A5DF-EDF31F823256}" destId="{1BA8F46F-A0B7-41EF-9FF4-D6E3D5E20D4E}" srcOrd="4" destOrd="0" presId="urn:microsoft.com/office/officeart/2005/8/layout/list1"/>
    <dgm:cxn modelId="{29D6B2E8-4903-4F8D-BF4F-0046EB076CC9}" type="presParOf" srcId="{1BA8F46F-A0B7-41EF-9FF4-D6E3D5E20D4E}" destId="{D7FD65CD-6BD9-4C86-81E9-E685CA935B32}" srcOrd="0" destOrd="0" presId="urn:microsoft.com/office/officeart/2005/8/layout/list1"/>
    <dgm:cxn modelId="{9F99DA34-B66D-4734-8E7C-1869386397E6}" type="presParOf" srcId="{1BA8F46F-A0B7-41EF-9FF4-D6E3D5E20D4E}" destId="{CAC72129-3291-48B3-BB49-FA650CB64854}" srcOrd="1" destOrd="0" presId="urn:microsoft.com/office/officeart/2005/8/layout/list1"/>
    <dgm:cxn modelId="{0E7A526F-4955-4BE1-9CFF-765CDA04011F}" type="presParOf" srcId="{533CB070-F669-4A24-A5DF-EDF31F823256}" destId="{0812F586-339F-43C9-BDEF-2A71BBCC654F}" srcOrd="5" destOrd="0" presId="urn:microsoft.com/office/officeart/2005/8/layout/list1"/>
    <dgm:cxn modelId="{10E8F580-89A3-49E4-B49E-0CB84B1E4590}" type="presParOf" srcId="{533CB070-F669-4A24-A5DF-EDF31F823256}" destId="{3A123494-7077-4A57-B982-F11FD65D65DE}" srcOrd="6" destOrd="0" presId="urn:microsoft.com/office/officeart/2005/8/layout/list1"/>
    <dgm:cxn modelId="{FAE55CC7-67B7-480D-A835-F68D6ED5AEAD}" type="presParOf" srcId="{533CB070-F669-4A24-A5DF-EDF31F823256}" destId="{AB5CF846-5A3D-4E45-B74F-E3FBC75D92B0}" srcOrd="7" destOrd="0" presId="urn:microsoft.com/office/officeart/2005/8/layout/list1"/>
    <dgm:cxn modelId="{B54FD827-5D40-4D70-876D-2B604D595D8F}" type="presParOf" srcId="{533CB070-F669-4A24-A5DF-EDF31F823256}" destId="{16C7146C-BCB0-441C-829B-47FE2D5400BD}" srcOrd="8" destOrd="0" presId="urn:microsoft.com/office/officeart/2005/8/layout/list1"/>
    <dgm:cxn modelId="{DE78B164-41FC-4353-A4EB-F3C9F87998CC}" type="presParOf" srcId="{16C7146C-BCB0-441C-829B-47FE2D5400BD}" destId="{C3AF9A3C-60F4-47D8-AB6D-49DA532FE9F5}" srcOrd="0" destOrd="0" presId="urn:microsoft.com/office/officeart/2005/8/layout/list1"/>
    <dgm:cxn modelId="{3F898A6D-C6D4-4E69-B00E-4A9572A236A8}" type="presParOf" srcId="{16C7146C-BCB0-441C-829B-47FE2D5400BD}" destId="{3B109A08-2B86-44A7-A5E6-6311FF552131}" srcOrd="1" destOrd="0" presId="urn:microsoft.com/office/officeart/2005/8/layout/list1"/>
    <dgm:cxn modelId="{0A1E96DB-9BE9-423F-B6AF-DAA2B69B32D3}" type="presParOf" srcId="{533CB070-F669-4A24-A5DF-EDF31F823256}" destId="{97413B65-9AD3-4556-A121-A25830CC19B2}" srcOrd="9" destOrd="0" presId="urn:microsoft.com/office/officeart/2005/8/layout/list1"/>
    <dgm:cxn modelId="{7F4E77A7-CB78-4E32-932C-D56A6B54893D}" type="presParOf" srcId="{533CB070-F669-4A24-A5DF-EDF31F823256}" destId="{1700693B-CC24-49B8-BF54-EDE8D21C00DC}" srcOrd="10" destOrd="0" presId="urn:microsoft.com/office/officeart/2005/8/layout/list1"/>
    <dgm:cxn modelId="{B894EE93-4030-482B-88E1-D0F20BFE78BA}" type="presParOf" srcId="{533CB070-F669-4A24-A5DF-EDF31F823256}" destId="{4E76185B-66D5-454E-9982-B8E1B6C63544}" srcOrd="11" destOrd="0" presId="urn:microsoft.com/office/officeart/2005/8/layout/list1"/>
    <dgm:cxn modelId="{F3C7AD36-4827-471F-8892-48E9F3A871C3}" type="presParOf" srcId="{533CB070-F669-4A24-A5DF-EDF31F823256}" destId="{C516A9B7-DEF2-4DE6-8368-40D0D8609561}" srcOrd="12" destOrd="0" presId="urn:microsoft.com/office/officeart/2005/8/layout/list1"/>
    <dgm:cxn modelId="{23019309-87AC-4A0D-A20E-04B9CFB403A2}" type="presParOf" srcId="{C516A9B7-DEF2-4DE6-8368-40D0D8609561}" destId="{B367FB03-DF86-47DC-84B0-F925900E0993}" srcOrd="0" destOrd="0" presId="urn:microsoft.com/office/officeart/2005/8/layout/list1"/>
    <dgm:cxn modelId="{5737B3C5-2AD8-4E60-AF62-64941D9B1263}" type="presParOf" srcId="{C516A9B7-DEF2-4DE6-8368-40D0D8609561}" destId="{373D8CA1-20B1-4551-BE9F-0EACED6848EC}" srcOrd="1" destOrd="0" presId="urn:microsoft.com/office/officeart/2005/8/layout/list1"/>
    <dgm:cxn modelId="{8CA753AF-100C-4B6E-A23D-A7CDB857F625}" type="presParOf" srcId="{533CB070-F669-4A24-A5DF-EDF31F823256}" destId="{03C5D4BF-0E25-4F0A-B93B-6879B2B946EB}" srcOrd="13" destOrd="0" presId="urn:microsoft.com/office/officeart/2005/8/layout/list1"/>
    <dgm:cxn modelId="{C3AFFC08-2158-4A53-8247-20352E09422B}" type="presParOf" srcId="{533CB070-F669-4A24-A5DF-EDF31F823256}" destId="{21C6E8CB-1A78-4CDD-9372-172000ED597C}" srcOrd="14" destOrd="0" presId="urn:microsoft.com/office/officeart/2005/8/layout/list1"/>
    <dgm:cxn modelId="{635AA63A-099B-4505-B262-F140951EA676}" type="presParOf" srcId="{533CB070-F669-4A24-A5DF-EDF31F823256}" destId="{EC025054-C653-4158-9D9D-9AC6C8E273DE}" srcOrd="15" destOrd="0" presId="urn:microsoft.com/office/officeart/2005/8/layout/list1"/>
    <dgm:cxn modelId="{8A720537-4B14-48D0-8F67-780A4078FEE9}" type="presParOf" srcId="{533CB070-F669-4A24-A5DF-EDF31F823256}" destId="{FADC6E66-49BF-4DE5-9B4D-D0827213B655}" srcOrd="16" destOrd="0" presId="urn:microsoft.com/office/officeart/2005/8/layout/list1"/>
    <dgm:cxn modelId="{F914038F-A3E5-4EFF-986D-75AAF363CF6F}" type="presParOf" srcId="{FADC6E66-49BF-4DE5-9B4D-D0827213B655}" destId="{B1B94AA3-4480-44DE-8AEC-DE6CE50B67D8}" srcOrd="0" destOrd="0" presId="urn:microsoft.com/office/officeart/2005/8/layout/list1"/>
    <dgm:cxn modelId="{26DC499E-6428-4EF0-9889-3F12242B9C1B}" type="presParOf" srcId="{FADC6E66-49BF-4DE5-9B4D-D0827213B655}" destId="{6181197B-3525-440F-9EC7-525D3A894378}" srcOrd="1" destOrd="0" presId="urn:microsoft.com/office/officeart/2005/8/layout/list1"/>
    <dgm:cxn modelId="{95E10AC4-6843-4F56-BB85-95A1B06EB277}" type="presParOf" srcId="{533CB070-F669-4A24-A5DF-EDF31F823256}" destId="{BF29B085-51AA-4C36-A673-8209A030BBCC}" srcOrd="17" destOrd="0" presId="urn:microsoft.com/office/officeart/2005/8/layout/list1"/>
    <dgm:cxn modelId="{CF352540-13D5-4644-9705-F3DAE33A28F1}" type="presParOf" srcId="{533CB070-F669-4A24-A5DF-EDF31F823256}" destId="{F17F126B-21C5-43B2-8223-E98B0BE9C123}" srcOrd="18" destOrd="0" presId="urn:microsoft.com/office/officeart/2005/8/layout/list1"/>
    <dgm:cxn modelId="{51F449CB-BC70-4C4E-9BE0-795B450E1A3C}" type="presParOf" srcId="{533CB070-F669-4A24-A5DF-EDF31F823256}" destId="{CEA483EB-4F25-471E-B075-647DBB058532}" srcOrd="19" destOrd="0" presId="urn:microsoft.com/office/officeart/2005/8/layout/list1"/>
    <dgm:cxn modelId="{DE3607B5-BC35-43A7-9767-E429B088F2BD}" type="presParOf" srcId="{533CB070-F669-4A24-A5DF-EDF31F823256}" destId="{453E426A-0B00-487A-90E4-1D69EEB3AC7A}" srcOrd="20" destOrd="0" presId="urn:microsoft.com/office/officeart/2005/8/layout/list1"/>
    <dgm:cxn modelId="{3E485949-EA16-449A-ACDE-83020BF4C442}" type="presParOf" srcId="{453E426A-0B00-487A-90E4-1D69EEB3AC7A}" destId="{A9B82559-7E6E-4B56-A74B-80A7933CC675}" srcOrd="0" destOrd="0" presId="urn:microsoft.com/office/officeart/2005/8/layout/list1"/>
    <dgm:cxn modelId="{9551438F-FF7B-4BA2-A5BF-4DE0FA4A7938}" type="presParOf" srcId="{453E426A-0B00-487A-90E4-1D69EEB3AC7A}" destId="{86637DFF-33DB-4FDF-A6AC-607E12968CA3}" srcOrd="1" destOrd="0" presId="urn:microsoft.com/office/officeart/2005/8/layout/list1"/>
    <dgm:cxn modelId="{9E084ED7-13EC-430E-847E-8FFDFA773FA8}" type="presParOf" srcId="{533CB070-F669-4A24-A5DF-EDF31F823256}" destId="{D742B020-33E6-4C43-9089-06CAF32D0026}" srcOrd="21" destOrd="0" presId="urn:microsoft.com/office/officeart/2005/8/layout/list1"/>
    <dgm:cxn modelId="{C12CFD94-8087-407D-8332-34E9E6B4F793}" type="presParOf" srcId="{533CB070-F669-4A24-A5DF-EDF31F823256}" destId="{F94280DB-F907-4DC8-A6D6-5C0A0C1BD6F5}"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E14D40-89D8-4890-AA97-35B6106D122D}" type="doc">
      <dgm:prSet loTypeId="urn:microsoft.com/office/officeart/2005/8/layout/list1" loCatId="list" qsTypeId="urn:microsoft.com/office/officeart/2005/8/quickstyle/simple1" qsCatId="simple" csTypeId="urn:microsoft.com/office/officeart/2005/8/colors/accent1_2" csCatId="accent1" phldr="1"/>
      <dgm:spPr/>
      <dgm:t>
        <a:bodyPr/>
        <a:lstStyle/>
        <a:p>
          <a:pPr rtl="1"/>
          <a:endParaRPr lang="fa-IR"/>
        </a:p>
      </dgm:t>
    </dgm:pt>
    <dgm:pt modelId="{4F64E7FA-C897-40F6-B533-54D2DF9E8781}">
      <dgm:prSet custT="1"/>
      <dgm:spPr>
        <a:solidFill>
          <a:schemeClr val="accent2">
            <a:lumMod val="40000"/>
            <a:lumOff val="60000"/>
          </a:schemeClr>
        </a:solidFill>
      </dgm:spPr>
      <dgm:t>
        <a:bodyPr/>
        <a:lstStyle/>
        <a:p>
          <a:pPr algn="ctr" rtl="1"/>
          <a:r>
            <a:rPr lang="fa-IR" sz="1600" dirty="0" smtClean="0">
              <a:solidFill>
                <a:schemeClr val="tx1"/>
              </a:solidFill>
              <a:cs typeface="B Farnaz" pitchFamily="2" charset="-78"/>
            </a:rPr>
            <a:t>مسائل کوتاهترین مسیر پویا که در آن ها همزمان با فرایند بهینه سازی برخی از خصوصیات گراف مسأله در طول زمان تغییر می کند</a:t>
          </a:r>
          <a:endParaRPr lang="en-US" sz="1600" dirty="0" smtClean="0">
            <a:solidFill>
              <a:schemeClr val="tx1"/>
            </a:solidFill>
            <a:cs typeface="B Farnaz" pitchFamily="2" charset="-78"/>
          </a:endParaRPr>
        </a:p>
      </dgm:t>
    </dgm:pt>
    <dgm:pt modelId="{CCCA1A0E-0CB3-4C52-BDE9-7DABAAEDD858}" type="parTrans" cxnId="{5A082233-0AE9-4EC1-BB39-A4B2519C384C}">
      <dgm:prSet/>
      <dgm:spPr/>
      <dgm:t>
        <a:bodyPr/>
        <a:lstStyle/>
        <a:p>
          <a:pPr rtl="1"/>
          <a:endParaRPr lang="fa-IR"/>
        </a:p>
      </dgm:t>
    </dgm:pt>
    <dgm:pt modelId="{37331F4E-EA3C-449D-8AC5-79AB4096E2A6}" type="sibTrans" cxnId="{5A082233-0AE9-4EC1-BB39-A4B2519C384C}">
      <dgm:prSet/>
      <dgm:spPr/>
      <dgm:t>
        <a:bodyPr/>
        <a:lstStyle/>
        <a:p>
          <a:pPr rtl="1"/>
          <a:endParaRPr lang="fa-IR"/>
        </a:p>
      </dgm:t>
    </dgm:pt>
    <dgm:pt modelId="{C082664B-3D16-4C05-AF42-AF9D717A9369}">
      <dgm:prSet custT="1"/>
      <dgm:spPr>
        <a:solidFill>
          <a:srgbClr val="FFFF00"/>
        </a:solidFill>
      </dgm:spPr>
      <dgm:t>
        <a:bodyPr/>
        <a:lstStyle/>
        <a:p>
          <a:pPr algn="ctr" rtl="1"/>
          <a:r>
            <a:rPr lang="fa-IR" sz="1600" dirty="0" smtClean="0">
              <a:solidFill>
                <a:schemeClr val="tx1"/>
              </a:solidFill>
              <a:cs typeface="B Farnaz" pitchFamily="2" charset="-78"/>
            </a:rPr>
            <a:t>مسائلی که ساختار محاسباتی بسیار پیچیده ای دارند</a:t>
          </a:r>
          <a:endParaRPr lang="en-US" sz="1600" dirty="0" smtClean="0">
            <a:solidFill>
              <a:schemeClr val="tx1"/>
            </a:solidFill>
            <a:cs typeface="B Farnaz" pitchFamily="2" charset="-78"/>
          </a:endParaRPr>
        </a:p>
      </dgm:t>
    </dgm:pt>
    <dgm:pt modelId="{593C7F11-18D9-4386-9E35-7EFC0BFC8ED4}" type="parTrans" cxnId="{DA19B6A2-CF5E-46AA-BE44-8E12042F86C4}">
      <dgm:prSet/>
      <dgm:spPr/>
      <dgm:t>
        <a:bodyPr/>
        <a:lstStyle/>
        <a:p>
          <a:pPr rtl="1"/>
          <a:endParaRPr lang="fa-IR"/>
        </a:p>
      </dgm:t>
    </dgm:pt>
    <dgm:pt modelId="{1178C36C-5F66-4629-A251-1F4E9F1C1FB0}" type="sibTrans" cxnId="{DA19B6A2-CF5E-46AA-BE44-8E12042F86C4}">
      <dgm:prSet/>
      <dgm:spPr/>
      <dgm:t>
        <a:bodyPr/>
        <a:lstStyle/>
        <a:p>
          <a:pPr rtl="1"/>
          <a:endParaRPr lang="fa-IR"/>
        </a:p>
      </dgm:t>
    </dgm:pt>
    <dgm:pt modelId="{F52F869F-05D8-40E8-B9AE-5BA8496B4A05}">
      <dgm:prSet custT="1"/>
      <dgm:spPr>
        <a:solidFill>
          <a:srgbClr val="45F345"/>
        </a:solidFill>
      </dgm:spPr>
      <dgm:t>
        <a:bodyPr/>
        <a:lstStyle/>
        <a:p>
          <a:pPr algn="ctr" rtl="1"/>
          <a:r>
            <a:rPr lang="fa-IR" sz="1600" dirty="0" smtClean="0">
              <a:solidFill>
                <a:schemeClr val="tx1"/>
              </a:solidFill>
              <a:cs typeface="B Farnaz" pitchFamily="2" charset="-78"/>
            </a:rPr>
            <a:t>حل مسائل چند جمله ای سخت که بوسیله اکثر الگوریتم های سنتی به طرز کارا قابل حل نیستند</a:t>
          </a:r>
          <a:endParaRPr lang="fa-IR" sz="1600" dirty="0">
            <a:solidFill>
              <a:schemeClr val="tx1"/>
            </a:solidFill>
            <a:cs typeface="B Farnaz" pitchFamily="2" charset="-78"/>
          </a:endParaRPr>
        </a:p>
      </dgm:t>
    </dgm:pt>
    <dgm:pt modelId="{4165BF95-0DD7-49CD-B5C9-52FA14915C8F}" type="parTrans" cxnId="{1EF4A1E5-9B41-4C12-83D6-A2231FD8CB2A}">
      <dgm:prSet/>
      <dgm:spPr/>
      <dgm:t>
        <a:bodyPr/>
        <a:lstStyle/>
        <a:p>
          <a:pPr rtl="1"/>
          <a:endParaRPr lang="fa-IR"/>
        </a:p>
      </dgm:t>
    </dgm:pt>
    <dgm:pt modelId="{CF9479B6-CE1A-4ED5-8125-E4E88EB9470D}" type="sibTrans" cxnId="{1EF4A1E5-9B41-4C12-83D6-A2231FD8CB2A}">
      <dgm:prSet/>
      <dgm:spPr/>
      <dgm:t>
        <a:bodyPr/>
        <a:lstStyle/>
        <a:p>
          <a:pPr rtl="1"/>
          <a:endParaRPr lang="fa-IR"/>
        </a:p>
      </dgm:t>
    </dgm:pt>
    <dgm:pt modelId="{7F06D9C0-3705-41F2-A93E-A43F56E5EB38}">
      <dgm:prSet custT="1"/>
      <dgm:spPr>
        <a:solidFill>
          <a:schemeClr val="accent3">
            <a:lumMod val="60000"/>
            <a:lumOff val="40000"/>
          </a:schemeClr>
        </a:solidFill>
      </dgm:spPr>
      <dgm:t>
        <a:bodyPr/>
        <a:lstStyle/>
        <a:p>
          <a:pPr algn="ctr" rtl="1"/>
          <a:r>
            <a:rPr lang="fa-IR" sz="1600" dirty="0" smtClean="0">
              <a:solidFill>
                <a:schemeClr val="tx1"/>
              </a:solidFill>
              <a:cs typeface="B Farnaz" pitchFamily="2" charset="-78"/>
            </a:rPr>
            <a:t>فروشنده دوره گرد پویا</a:t>
          </a:r>
        </a:p>
      </dgm:t>
    </dgm:pt>
    <dgm:pt modelId="{F0BEEFA9-D67E-4FFE-A939-82AE992C5E72}" type="sibTrans" cxnId="{736DADAC-9477-4AC2-A6E0-C5181474F9C6}">
      <dgm:prSet/>
      <dgm:spPr/>
      <dgm:t>
        <a:bodyPr/>
        <a:lstStyle/>
        <a:p>
          <a:pPr rtl="1"/>
          <a:endParaRPr lang="fa-IR"/>
        </a:p>
      </dgm:t>
    </dgm:pt>
    <dgm:pt modelId="{22B1C19D-1B96-4DB9-9373-152FC41F62CB}" type="parTrans" cxnId="{736DADAC-9477-4AC2-A6E0-C5181474F9C6}">
      <dgm:prSet/>
      <dgm:spPr/>
      <dgm:t>
        <a:bodyPr/>
        <a:lstStyle/>
        <a:p>
          <a:pPr rtl="1"/>
          <a:endParaRPr lang="fa-IR"/>
        </a:p>
      </dgm:t>
    </dgm:pt>
    <dgm:pt modelId="{533CB070-F669-4A24-A5DF-EDF31F823256}" type="pres">
      <dgm:prSet presAssocID="{82E14D40-89D8-4890-AA97-35B6106D122D}" presName="linear" presStyleCnt="0">
        <dgm:presLayoutVars>
          <dgm:dir/>
          <dgm:animLvl val="lvl"/>
          <dgm:resizeHandles val="exact"/>
        </dgm:presLayoutVars>
      </dgm:prSet>
      <dgm:spPr/>
      <dgm:t>
        <a:bodyPr/>
        <a:lstStyle/>
        <a:p>
          <a:pPr rtl="1"/>
          <a:endParaRPr lang="fa-IR"/>
        </a:p>
      </dgm:t>
    </dgm:pt>
    <dgm:pt modelId="{2F278A19-C9B5-44CA-938D-AD3EA42991F6}" type="pres">
      <dgm:prSet presAssocID="{F52F869F-05D8-40E8-B9AE-5BA8496B4A05}" presName="parentLin" presStyleCnt="0"/>
      <dgm:spPr/>
    </dgm:pt>
    <dgm:pt modelId="{08953FF1-FD89-4ED5-BB0F-8C87BA09D43A}" type="pres">
      <dgm:prSet presAssocID="{F52F869F-05D8-40E8-B9AE-5BA8496B4A05}" presName="parentLeftMargin" presStyleLbl="node1" presStyleIdx="0" presStyleCnt="4"/>
      <dgm:spPr/>
      <dgm:t>
        <a:bodyPr/>
        <a:lstStyle/>
        <a:p>
          <a:pPr rtl="1"/>
          <a:endParaRPr lang="fa-IR"/>
        </a:p>
      </dgm:t>
    </dgm:pt>
    <dgm:pt modelId="{5C7D80CF-4D6C-4808-A4A5-8F952A40555F}" type="pres">
      <dgm:prSet presAssocID="{F52F869F-05D8-40E8-B9AE-5BA8496B4A05}" presName="parentText" presStyleLbl="node1" presStyleIdx="0" presStyleCnt="4" custScaleX="142857">
        <dgm:presLayoutVars>
          <dgm:chMax val="0"/>
          <dgm:bulletEnabled val="1"/>
        </dgm:presLayoutVars>
      </dgm:prSet>
      <dgm:spPr/>
      <dgm:t>
        <a:bodyPr/>
        <a:lstStyle/>
        <a:p>
          <a:pPr rtl="1"/>
          <a:endParaRPr lang="fa-IR"/>
        </a:p>
      </dgm:t>
    </dgm:pt>
    <dgm:pt modelId="{87EB2D74-DEB5-4AC8-A264-EB13693A0A0C}" type="pres">
      <dgm:prSet presAssocID="{F52F869F-05D8-40E8-B9AE-5BA8496B4A05}" presName="negativeSpace" presStyleCnt="0"/>
      <dgm:spPr/>
    </dgm:pt>
    <dgm:pt modelId="{8C38D89D-461B-4EDC-BACD-D669A4507AB4}" type="pres">
      <dgm:prSet presAssocID="{F52F869F-05D8-40E8-B9AE-5BA8496B4A05}" presName="childText" presStyleLbl="conFgAcc1" presStyleIdx="0" presStyleCnt="4">
        <dgm:presLayoutVars>
          <dgm:bulletEnabled val="1"/>
        </dgm:presLayoutVars>
      </dgm:prSet>
      <dgm:spPr/>
    </dgm:pt>
    <dgm:pt modelId="{813CDD7D-DD92-4143-A72E-C0DAA7A050B6}" type="pres">
      <dgm:prSet presAssocID="{CF9479B6-CE1A-4ED5-8125-E4E88EB9470D}" presName="spaceBetweenRectangles" presStyleCnt="0"/>
      <dgm:spPr/>
    </dgm:pt>
    <dgm:pt modelId="{1BA8F46F-A0B7-41EF-9FF4-D6E3D5E20D4E}" type="pres">
      <dgm:prSet presAssocID="{4F64E7FA-C897-40F6-B533-54D2DF9E8781}" presName="parentLin" presStyleCnt="0"/>
      <dgm:spPr/>
    </dgm:pt>
    <dgm:pt modelId="{D7FD65CD-6BD9-4C86-81E9-E685CA935B32}" type="pres">
      <dgm:prSet presAssocID="{4F64E7FA-C897-40F6-B533-54D2DF9E8781}" presName="parentLeftMargin" presStyleLbl="node1" presStyleIdx="0" presStyleCnt="4"/>
      <dgm:spPr/>
      <dgm:t>
        <a:bodyPr/>
        <a:lstStyle/>
        <a:p>
          <a:pPr rtl="1"/>
          <a:endParaRPr lang="fa-IR"/>
        </a:p>
      </dgm:t>
    </dgm:pt>
    <dgm:pt modelId="{CAC72129-3291-48B3-BB49-FA650CB64854}" type="pres">
      <dgm:prSet presAssocID="{4F64E7FA-C897-40F6-B533-54D2DF9E8781}" presName="parentText" presStyleLbl="node1" presStyleIdx="1" presStyleCnt="4" custScaleX="142857">
        <dgm:presLayoutVars>
          <dgm:chMax val="0"/>
          <dgm:bulletEnabled val="1"/>
        </dgm:presLayoutVars>
      </dgm:prSet>
      <dgm:spPr/>
      <dgm:t>
        <a:bodyPr/>
        <a:lstStyle/>
        <a:p>
          <a:pPr rtl="1"/>
          <a:endParaRPr lang="fa-IR"/>
        </a:p>
      </dgm:t>
    </dgm:pt>
    <dgm:pt modelId="{0812F586-339F-43C9-BDEF-2A71BBCC654F}" type="pres">
      <dgm:prSet presAssocID="{4F64E7FA-C897-40F6-B533-54D2DF9E8781}" presName="negativeSpace" presStyleCnt="0"/>
      <dgm:spPr/>
    </dgm:pt>
    <dgm:pt modelId="{3A123494-7077-4A57-B982-F11FD65D65DE}" type="pres">
      <dgm:prSet presAssocID="{4F64E7FA-C897-40F6-B533-54D2DF9E8781}" presName="childText" presStyleLbl="conFgAcc1" presStyleIdx="1" presStyleCnt="4">
        <dgm:presLayoutVars>
          <dgm:bulletEnabled val="1"/>
        </dgm:presLayoutVars>
      </dgm:prSet>
      <dgm:spPr/>
    </dgm:pt>
    <dgm:pt modelId="{AB5CF846-5A3D-4E45-B74F-E3FBC75D92B0}" type="pres">
      <dgm:prSet presAssocID="{37331F4E-EA3C-449D-8AC5-79AB4096E2A6}" presName="spaceBetweenRectangles" presStyleCnt="0"/>
      <dgm:spPr/>
    </dgm:pt>
    <dgm:pt modelId="{16C7146C-BCB0-441C-829B-47FE2D5400BD}" type="pres">
      <dgm:prSet presAssocID="{C082664B-3D16-4C05-AF42-AF9D717A9369}" presName="parentLin" presStyleCnt="0"/>
      <dgm:spPr/>
    </dgm:pt>
    <dgm:pt modelId="{C3AF9A3C-60F4-47D8-AB6D-49DA532FE9F5}" type="pres">
      <dgm:prSet presAssocID="{C082664B-3D16-4C05-AF42-AF9D717A9369}" presName="parentLeftMargin" presStyleLbl="node1" presStyleIdx="1" presStyleCnt="4"/>
      <dgm:spPr/>
      <dgm:t>
        <a:bodyPr/>
        <a:lstStyle/>
        <a:p>
          <a:pPr rtl="1"/>
          <a:endParaRPr lang="fa-IR"/>
        </a:p>
      </dgm:t>
    </dgm:pt>
    <dgm:pt modelId="{3B109A08-2B86-44A7-A5E6-6311FF552131}" type="pres">
      <dgm:prSet presAssocID="{C082664B-3D16-4C05-AF42-AF9D717A9369}" presName="parentText" presStyleLbl="node1" presStyleIdx="2" presStyleCnt="4" custScaleX="142857">
        <dgm:presLayoutVars>
          <dgm:chMax val="0"/>
          <dgm:bulletEnabled val="1"/>
        </dgm:presLayoutVars>
      </dgm:prSet>
      <dgm:spPr/>
      <dgm:t>
        <a:bodyPr/>
        <a:lstStyle/>
        <a:p>
          <a:pPr rtl="1"/>
          <a:endParaRPr lang="fa-IR"/>
        </a:p>
      </dgm:t>
    </dgm:pt>
    <dgm:pt modelId="{97413B65-9AD3-4556-A121-A25830CC19B2}" type="pres">
      <dgm:prSet presAssocID="{C082664B-3D16-4C05-AF42-AF9D717A9369}" presName="negativeSpace" presStyleCnt="0"/>
      <dgm:spPr/>
    </dgm:pt>
    <dgm:pt modelId="{1700693B-CC24-49B8-BF54-EDE8D21C00DC}" type="pres">
      <dgm:prSet presAssocID="{C082664B-3D16-4C05-AF42-AF9D717A9369}" presName="childText" presStyleLbl="conFgAcc1" presStyleIdx="2" presStyleCnt="4">
        <dgm:presLayoutVars>
          <dgm:bulletEnabled val="1"/>
        </dgm:presLayoutVars>
      </dgm:prSet>
      <dgm:spPr/>
    </dgm:pt>
    <dgm:pt modelId="{4E76185B-66D5-454E-9982-B8E1B6C63544}" type="pres">
      <dgm:prSet presAssocID="{1178C36C-5F66-4629-A251-1F4E9F1C1FB0}" presName="spaceBetweenRectangles" presStyleCnt="0"/>
      <dgm:spPr/>
    </dgm:pt>
    <dgm:pt modelId="{B687CBB0-109C-4E7F-BCB3-0A9F7897509E}" type="pres">
      <dgm:prSet presAssocID="{7F06D9C0-3705-41F2-A93E-A43F56E5EB38}" presName="parentLin" presStyleCnt="0"/>
      <dgm:spPr/>
    </dgm:pt>
    <dgm:pt modelId="{E097357D-D30E-477C-A0FE-474DBEB9D3C9}" type="pres">
      <dgm:prSet presAssocID="{7F06D9C0-3705-41F2-A93E-A43F56E5EB38}" presName="parentLeftMargin" presStyleLbl="node1" presStyleIdx="2" presStyleCnt="4" custScaleX="194271"/>
      <dgm:spPr/>
      <dgm:t>
        <a:bodyPr/>
        <a:lstStyle/>
        <a:p>
          <a:pPr rtl="1"/>
          <a:endParaRPr lang="fa-IR"/>
        </a:p>
      </dgm:t>
    </dgm:pt>
    <dgm:pt modelId="{498AB23F-3E54-400F-9741-3C562B5CB631}" type="pres">
      <dgm:prSet presAssocID="{7F06D9C0-3705-41F2-A93E-A43F56E5EB38}" presName="parentText" presStyleLbl="node1" presStyleIdx="3" presStyleCnt="4" custScaleX="255298">
        <dgm:presLayoutVars>
          <dgm:chMax val="0"/>
          <dgm:bulletEnabled val="1"/>
        </dgm:presLayoutVars>
      </dgm:prSet>
      <dgm:spPr/>
      <dgm:t>
        <a:bodyPr/>
        <a:lstStyle/>
        <a:p>
          <a:pPr rtl="1"/>
          <a:endParaRPr lang="fa-IR"/>
        </a:p>
      </dgm:t>
    </dgm:pt>
    <dgm:pt modelId="{24C2DC00-8506-48DC-A837-E87DB5DA7CB2}" type="pres">
      <dgm:prSet presAssocID="{7F06D9C0-3705-41F2-A93E-A43F56E5EB38}" presName="negativeSpace" presStyleCnt="0"/>
      <dgm:spPr/>
    </dgm:pt>
    <dgm:pt modelId="{CF23918B-83E4-46F0-8E4D-E34ECB926E2E}" type="pres">
      <dgm:prSet presAssocID="{7F06D9C0-3705-41F2-A93E-A43F56E5EB38}" presName="childText" presStyleLbl="conFgAcc1" presStyleIdx="3" presStyleCnt="4">
        <dgm:presLayoutVars>
          <dgm:bulletEnabled val="1"/>
        </dgm:presLayoutVars>
      </dgm:prSet>
      <dgm:spPr/>
    </dgm:pt>
  </dgm:ptLst>
  <dgm:cxnLst>
    <dgm:cxn modelId="{DA19B6A2-CF5E-46AA-BE44-8E12042F86C4}" srcId="{82E14D40-89D8-4890-AA97-35B6106D122D}" destId="{C082664B-3D16-4C05-AF42-AF9D717A9369}" srcOrd="2" destOrd="0" parTransId="{593C7F11-18D9-4386-9E35-7EFC0BFC8ED4}" sibTransId="{1178C36C-5F66-4629-A251-1F4E9F1C1FB0}"/>
    <dgm:cxn modelId="{90B57391-0998-4776-8CAA-0237381EFB51}" type="presOf" srcId="{C082664B-3D16-4C05-AF42-AF9D717A9369}" destId="{3B109A08-2B86-44A7-A5E6-6311FF552131}" srcOrd="1" destOrd="0" presId="urn:microsoft.com/office/officeart/2005/8/layout/list1"/>
    <dgm:cxn modelId="{0C560F01-7168-4811-A7E6-343689DC787E}" type="presOf" srcId="{7F06D9C0-3705-41F2-A93E-A43F56E5EB38}" destId="{498AB23F-3E54-400F-9741-3C562B5CB631}" srcOrd="1" destOrd="0" presId="urn:microsoft.com/office/officeart/2005/8/layout/list1"/>
    <dgm:cxn modelId="{16BF4471-3A95-40CB-910E-5F8F88A99007}" type="presOf" srcId="{82E14D40-89D8-4890-AA97-35B6106D122D}" destId="{533CB070-F669-4A24-A5DF-EDF31F823256}" srcOrd="0" destOrd="0" presId="urn:microsoft.com/office/officeart/2005/8/layout/list1"/>
    <dgm:cxn modelId="{B30110B3-BC43-4E45-AB01-B4C55B78B125}" type="presOf" srcId="{4F64E7FA-C897-40F6-B533-54D2DF9E8781}" destId="{CAC72129-3291-48B3-BB49-FA650CB64854}" srcOrd="1" destOrd="0" presId="urn:microsoft.com/office/officeart/2005/8/layout/list1"/>
    <dgm:cxn modelId="{A8D05506-5946-4492-8B9E-14D3338A38C5}" type="presOf" srcId="{C082664B-3D16-4C05-AF42-AF9D717A9369}" destId="{C3AF9A3C-60F4-47D8-AB6D-49DA532FE9F5}" srcOrd="0" destOrd="0" presId="urn:microsoft.com/office/officeart/2005/8/layout/list1"/>
    <dgm:cxn modelId="{1A384734-3478-4A04-B65F-BE00215C6E02}" type="presOf" srcId="{7F06D9C0-3705-41F2-A93E-A43F56E5EB38}" destId="{E097357D-D30E-477C-A0FE-474DBEB9D3C9}" srcOrd="0" destOrd="0" presId="urn:microsoft.com/office/officeart/2005/8/layout/list1"/>
    <dgm:cxn modelId="{E9E25194-303D-41C4-B419-7708349C1739}" type="presOf" srcId="{F52F869F-05D8-40E8-B9AE-5BA8496B4A05}" destId="{08953FF1-FD89-4ED5-BB0F-8C87BA09D43A}" srcOrd="0" destOrd="0" presId="urn:microsoft.com/office/officeart/2005/8/layout/list1"/>
    <dgm:cxn modelId="{5A082233-0AE9-4EC1-BB39-A4B2519C384C}" srcId="{82E14D40-89D8-4890-AA97-35B6106D122D}" destId="{4F64E7FA-C897-40F6-B533-54D2DF9E8781}" srcOrd="1" destOrd="0" parTransId="{CCCA1A0E-0CB3-4C52-BDE9-7DABAAEDD858}" sibTransId="{37331F4E-EA3C-449D-8AC5-79AB4096E2A6}"/>
    <dgm:cxn modelId="{BC4F960D-F017-4B53-80BF-66A510487879}" type="presOf" srcId="{F52F869F-05D8-40E8-B9AE-5BA8496B4A05}" destId="{5C7D80CF-4D6C-4808-A4A5-8F952A40555F}" srcOrd="1" destOrd="0" presId="urn:microsoft.com/office/officeart/2005/8/layout/list1"/>
    <dgm:cxn modelId="{736DADAC-9477-4AC2-A6E0-C5181474F9C6}" srcId="{82E14D40-89D8-4890-AA97-35B6106D122D}" destId="{7F06D9C0-3705-41F2-A93E-A43F56E5EB38}" srcOrd="3" destOrd="0" parTransId="{22B1C19D-1B96-4DB9-9373-152FC41F62CB}" sibTransId="{F0BEEFA9-D67E-4FFE-A939-82AE992C5E72}"/>
    <dgm:cxn modelId="{BAD5CD30-F0EF-4B48-BE7E-010D5865C11B}" type="presOf" srcId="{4F64E7FA-C897-40F6-B533-54D2DF9E8781}" destId="{D7FD65CD-6BD9-4C86-81E9-E685CA935B32}" srcOrd="0" destOrd="0" presId="urn:microsoft.com/office/officeart/2005/8/layout/list1"/>
    <dgm:cxn modelId="{1EF4A1E5-9B41-4C12-83D6-A2231FD8CB2A}" srcId="{82E14D40-89D8-4890-AA97-35B6106D122D}" destId="{F52F869F-05D8-40E8-B9AE-5BA8496B4A05}" srcOrd="0" destOrd="0" parTransId="{4165BF95-0DD7-49CD-B5C9-52FA14915C8F}" sibTransId="{CF9479B6-CE1A-4ED5-8125-E4E88EB9470D}"/>
    <dgm:cxn modelId="{0EE88B68-EA6E-4762-B45D-AADE47A61791}" type="presParOf" srcId="{533CB070-F669-4A24-A5DF-EDF31F823256}" destId="{2F278A19-C9B5-44CA-938D-AD3EA42991F6}" srcOrd="0" destOrd="0" presId="urn:microsoft.com/office/officeart/2005/8/layout/list1"/>
    <dgm:cxn modelId="{12F363ED-F4C3-4F8B-8E76-FC7F0C07C204}" type="presParOf" srcId="{2F278A19-C9B5-44CA-938D-AD3EA42991F6}" destId="{08953FF1-FD89-4ED5-BB0F-8C87BA09D43A}" srcOrd="0" destOrd="0" presId="urn:microsoft.com/office/officeart/2005/8/layout/list1"/>
    <dgm:cxn modelId="{EDF433BA-3B99-404B-8790-A7604236560C}" type="presParOf" srcId="{2F278A19-C9B5-44CA-938D-AD3EA42991F6}" destId="{5C7D80CF-4D6C-4808-A4A5-8F952A40555F}" srcOrd="1" destOrd="0" presId="urn:microsoft.com/office/officeart/2005/8/layout/list1"/>
    <dgm:cxn modelId="{081FDEF6-BD3D-4B93-A3D6-A41D7F63BB94}" type="presParOf" srcId="{533CB070-F669-4A24-A5DF-EDF31F823256}" destId="{87EB2D74-DEB5-4AC8-A264-EB13693A0A0C}" srcOrd="1" destOrd="0" presId="urn:microsoft.com/office/officeart/2005/8/layout/list1"/>
    <dgm:cxn modelId="{9575933F-4FF0-4E5F-BC53-C6F95C0B6EE8}" type="presParOf" srcId="{533CB070-F669-4A24-A5DF-EDF31F823256}" destId="{8C38D89D-461B-4EDC-BACD-D669A4507AB4}" srcOrd="2" destOrd="0" presId="urn:microsoft.com/office/officeart/2005/8/layout/list1"/>
    <dgm:cxn modelId="{1A394BFC-4114-489D-8858-64F1BB8E1767}" type="presParOf" srcId="{533CB070-F669-4A24-A5DF-EDF31F823256}" destId="{813CDD7D-DD92-4143-A72E-C0DAA7A050B6}" srcOrd="3" destOrd="0" presId="urn:microsoft.com/office/officeart/2005/8/layout/list1"/>
    <dgm:cxn modelId="{23FF10D7-B4DF-44E0-B6B2-CE7E44DCD258}" type="presParOf" srcId="{533CB070-F669-4A24-A5DF-EDF31F823256}" destId="{1BA8F46F-A0B7-41EF-9FF4-D6E3D5E20D4E}" srcOrd="4" destOrd="0" presId="urn:microsoft.com/office/officeart/2005/8/layout/list1"/>
    <dgm:cxn modelId="{348F9992-C798-4320-A3AC-35899CAF9CCB}" type="presParOf" srcId="{1BA8F46F-A0B7-41EF-9FF4-D6E3D5E20D4E}" destId="{D7FD65CD-6BD9-4C86-81E9-E685CA935B32}" srcOrd="0" destOrd="0" presId="urn:microsoft.com/office/officeart/2005/8/layout/list1"/>
    <dgm:cxn modelId="{45C7BF2D-E79B-47D9-9FC4-DE8F5FE4FA29}" type="presParOf" srcId="{1BA8F46F-A0B7-41EF-9FF4-D6E3D5E20D4E}" destId="{CAC72129-3291-48B3-BB49-FA650CB64854}" srcOrd="1" destOrd="0" presId="urn:microsoft.com/office/officeart/2005/8/layout/list1"/>
    <dgm:cxn modelId="{93EDC74D-C3BE-415D-B84C-D7ED145E99DE}" type="presParOf" srcId="{533CB070-F669-4A24-A5DF-EDF31F823256}" destId="{0812F586-339F-43C9-BDEF-2A71BBCC654F}" srcOrd="5" destOrd="0" presId="urn:microsoft.com/office/officeart/2005/8/layout/list1"/>
    <dgm:cxn modelId="{F0155F6B-AA31-408E-8474-CC53D9783AB4}" type="presParOf" srcId="{533CB070-F669-4A24-A5DF-EDF31F823256}" destId="{3A123494-7077-4A57-B982-F11FD65D65DE}" srcOrd="6" destOrd="0" presId="urn:microsoft.com/office/officeart/2005/8/layout/list1"/>
    <dgm:cxn modelId="{60445897-2A0B-4809-82B6-289B7ED0ADFC}" type="presParOf" srcId="{533CB070-F669-4A24-A5DF-EDF31F823256}" destId="{AB5CF846-5A3D-4E45-B74F-E3FBC75D92B0}" srcOrd="7" destOrd="0" presId="urn:microsoft.com/office/officeart/2005/8/layout/list1"/>
    <dgm:cxn modelId="{D7EAC6AA-62CA-40B8-915A-20E5481EFEBA}" type="presParOf" srcId="{533CB070-F669-4A24-A5DF-EDF31F823256}" destId="{16C7146C-BCB0-441C-829B-47FE2D5400BD}" srcOrd="8" destOrd="0" presId="urn:microsoft.com/office/officeart/2005/8/layout/list1"/>
    <dgm:cxn modelId="{493F73B5-E0CE-4E16-855D-FAF8DD058437}" type="presParOf" srcId="{16C7146C-BCB0-441C-829B-47FE2D5400BD}" destId="{C3AF9A3C-60F4-47D8-AB6D-49DA532FE9F5}" srcOrd="0" destOrd="0" presId="urn:microsoft.com/office/officeart/2005/8/layout/list1"/>
    <dgm:cxn modelId="{B9BBAA6B-719C-4018-8BD0-3C9680E0B5DE}" type="presParOf" srcId="{16C7146C-BCB0-441C-829B-47FE2D5400BD}" destId="{3B109A08-2B86-44A7-A5E6-6311FF552131}" srcOrd="1" destOrd="0" presId="urn:microsoft.com/office/officeart/2005/8/layout/list1"/>
    <dgm:cxn modelId="{B04BF2E4-7D21-4B84-A538-EDF3278BAEE9}" type="presParOf" srcId="{533CB070-F669-4A24-A5DF-EDF31F823256}" destId="{97413B65-9AD3-4556-A121-A25830CC19B2}" srcOrd="9" destOrd="0" presId="urn:microsoft.com/office/officeart/2005/8/layout/list1"/>
    <dgm:cxn modelId="{B183AA4C-2F36-4260-B510-54C82CDAB897}" type="presParOf" srcId="{533CB070-F669-4A24-A5DF-EDF31F823256}" destId="{1700693B-CC24-49B8-BF54-EDE8D21C00DC}" srcOrd="10" destOrd="0" presId="urn:microsoft.com/office/officeart/2005/8/layout/list1"/>
    <dgm:cxn modelId="{823B76E1-B067-48FE-A696-395244859129}" type="presParOf" srcId="{533CB070-F669-4A24-A5DF-EDF31F823256}" destId="{4E76185B-66D5-454E-9982-B8E1B6C63544}" srcOrd="11" destOrd="0" presId="urn:microsoft.com/office/officeart/2005/8/layout/list1"/>
    <dgm:cxn modelId="{C570EFC4-0BC4-480D-93C0-8A1C6B1ECDC4}" type="presParOf" srcId="{533CB070-F669-4A24-A5DF-EDF31F823256}" destId="{B687CBB0-109C-4E7F-BCB3-0A9F7897509E}" srcOrd="12" destOrd="0" presId="urn:microsoft.com/office/officeart/2005/8/layout/list1"/>
    <dgm:cxn modelId="{46787822-4E0A-4A6C-9362-11EEDE194CE6}" type="presParOf" srcId="{B687CBB0-109C-4E7F-BCB3-0A9F7897509E}" destId="{E097357D-D30E-477C-A0FE-474DBEB9D3C9}" srcOrd="0" destOrd="0" presId="urn:microsoft.com/office/officeart/2005/8/layout/list1"/>
    <dgm:cxn modelId="{E4567F25-7A9B-46AB-87DE-B443F49106E6}" type="presParOf" srcId="{B687CBB0-109C-4E7F-BCB3-0A9F7897509E}" destId="{498AB23F-3E54-400F-9741-3C562B5CB631}" srcOrd="1" destOrd="0" presId="urn:microsoft.com/office/officeart/2005/8/layout/list1"/>
    <dgm:cxn modelId="{F77EDC48-6BD8-4B1E-9100-8D0A1B5037F8}" type="presParOf" srcId="{533CB070-F669-4A24-A5DF-EDF31F823256}" destId="{24C2DC00-8506-48DC-A837-E87DB5DA7CB2}" srcOrd="13" destOrd="0" presId="urn:microsoft.com/office/officeart/2005/8/layout/list1"/>
    <dgm:cxn modelId="{893040F2-9A8F-4E89-BDF0-F2C12621D4E9}" type="presParOf" srcId="{533CB070-F669-4A24-A5DF-EDF31F823256}" destId="{CF23918B-83E4-46F0-8E4D-E34ECB926E2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CA3333C-DEF5-4D33-A8B4-42B7C0D408B7}" type="datetimeFigureOut">
              <a:rPr lang="fa-IR" smtClean="0"/>
              <a:pPr/>
              <a:t>1439/06/24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F4A229E-0ECA-4212-96D9-6D609164B4F6}" type="slidenum">
              <a:rPr lang="fa-IR" smtClean="0"/>
              <a:pPr/>
              <a:t>‹#›</a:t>
            </a:fld>
            <a:endParaRPr lang="fa-IR"/>
          </a:p>
        </p:txBody>
      </p:sp>
    </p:spTree>
    <p:extLst>
      <p:ext uri="{BB962C8B-B14F-4D97-AF65-F5344CB8AC3E}">
        <p14:creationId xmlns:p14="http://schemas.microsoft.com/office/powerpoint/2010/main" val="84827029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0F4A229E-0ECA-4212-96D9-6D609164B4F6}" type="slidenum">
              <a:rPr lang="fa-IR" smtClean="0"/>
              <a:pPr/>
              <a:t>1</a:t>
            </a:fld>
            <a:endParaRPr lang="fa-IR"/>
          </a:p>
        </p:txBody>
      </p:sp>
    </p:spTree>
    <p:extLst>
      <p:ext uri="{BB962C8B-B14F-4D97-AF65-F5344CB8AC3E}">
        <p14:creationId xmlns:p14="http://schemas.microsoft.com/office/powerpoint/2010/main" val="2521423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3496D45-3DB8-4FDE-AAF7-2BF13CA524B5}" type="slidenum">
              <a:rPr lang="ar-SA"/>
              <a:pPr/>
              <a:t>22</a:t>
            </a:fld>
            <a:endParaRPr lang="en-US"/>
          </a:p>
        </p:txBody>
      </p:sp>
      <p:sp>
        <p:nvSpPr>
          <p:cNvPr id="36867" name="Rectangle 2"/>
          <p:cNvSpPr>
            <a:spLocks noGrp="1" noRot="1" noChangeAspect="1" noChangeArrowheads="1" noTextEdit="1"/>
          </p:cNvSpPr>
          <p:nvPr>
            <p:ph type="sldImg"/>
          </p:nvPr>
        </p:nvSpPr>
        <p:spPr>
          <a:xfrm>
            <a:off x="1144588" y="685800"/>
            <a:ext cx="4572000" cy="3429000"/>
          </a:xfrm>
          <a:ln/>
        </p:spPr>
      </p:sp>
      <p:sp>
        <p:nvSpPr>
          <p:cNvPr id="36868" name="Rectangle 3"/>
          <p:cNvSpPr>
            <a:spLocks noGrp="1" noChangeArrowheads="1"/>
          </p:cNvSpPr>
          <p:nvPr>
            <p:ph type="body" idx="1"/>
          </p:nvPr>
        </p:nvSpPr>
        <p:spPr>
          <a:xfrm>
            <a:off x="914400" y="4343400"/>
            <a:ext cx="5029200" cy="4114800"/>
          </a:xfrm>
          <a:noFill/>
          <a:ln/>
        </p:spPr>
        <p:txBody>
          <a:bodyPr/>
          <a:lstStyle/>
          <a:p>
            <a:pPr eaLnBrk="1" hangingPunct="1"/>
            <a:endParaRPr lang="de-DE" smtClean="0"/>
          </a:p>
        </p:txBody>
      </p:sp>
    </p:spTree>
    <p:extLst>
      <p:ext uri="{BB962C8B-B14F-4D97-AF65-F5344CB8AC3E}">
        <p14:creationId xmlns:p14="http://schemas.microsoft.com/office/powerpoint/2010/main" val="27554034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E885500-0229-418D-80EC-913131EB340C}" type="datetimeFigureOut">
              <a:rPr lang="fa-IR" smtClean="0"/>
              <a:pPr/>
              <a:t>1439/06/24</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A5F949F-1FF7-47E7-BEEF-210C36186040}" type="slidenum">
              <a:rPr lang="fa-IR" smtClean="0"/>
              <a:pPr/>
              <a:t>‹#›</a:t>
            </a:fld>
            <a:endParaRPr lang="fa-IR"/>
          </a:p>
        </p:txBody>
      </p:sp>
      <p:sp>
        <p:nvSpPr>
          <p:cNvPr id="13" name="Rectangle 12"/>
          <p:cNvSpPr/>
          <p:nvPr userDrawn="1"/>
        </p:nvSpPr>
        <p:spPr>
          <a:xfrm>
            <a:off x="-228600"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885500-0229-418D-80EC-913131EB340C}" type="datetimeFigureOut">
              <a:rPr lang="fa-IR" smtClean="0"/>
              <a:pPr/>
              <a:t>1439/06/24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A5F949F-1FF7-47E7-BEEF-210C3618604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885500-0229-418D-80EC-913131EB340C}" type="datetimeFigureOut">
              <a:rPr lang="fa-IR" smtClean="0"/>
              <a:pPr/>
              <a:t>1439/06/24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A5F949F-1FF7-47E7-BEEF-210C36186040}"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DC47CBB6-49A9-449A-8BDA-56534E65300A}"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FD9758F2-2067-429C-8BAA-53121C9378E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885500-0229-418D-80EC-913131EB340C}" type="datetimeFigureOut">
              <a:rPr lang="fa-IR" smtClean="0"/>
              <a:pPr/>
              <a:t>1439/06/24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A5F949F-1FF7-47E7-BEEF-210C36186040}" type="slidenum">
              <a:rPr lang="fa-IR" smtClean="0"/>
              <a:pPr/>
              <a:t>‹#›</a:t>
            </a:fld>
            <a:endParaRPr lang="fa-IR"/>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E885500-0229-418D-80EC-913131EB340C}" type="datetimeFigureOut">
              <a:rPr lang="fa-IR" smtClean="0"/>
              <a:pPr/>
              <a:t>1439/06/24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A5F949F-1FF7-47E7-BEEF-210C36186040}"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E885500-0229-418D-80EC-913131EB340C}" type="datetimeFigureOut">
              <a:rPr lang="fa-IR" smtClean="0"/>
              <a:pPr/>
              <a:t>1439/06/24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A5F949F-1FF7-47E7-BEEF-210C36186040}" type="slidenum">
              <a:rPr lang="fa-IR" smtClean="0"/>
              <a:pPr/>
              <a:t>‹#›</a:t>
            </a:fld>
            <a:endParaRPr lang="fa-IR"/>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E885500-0229-418D-80EC-913131EB340C}" type="datetimeFigureOut">
              <a:rPr lang="fa-IR" smtClean="0"/>
              <a:pPr/>
              <a:t>1439/06/24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A5F949F-1FF7-47E7-BEEF-210C36186040}"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885500-0229-418D-80EC-913131EB340C}" type="datetimeFigureOut">
              <a:rPr lang="fa-IR" smtClean="0"/>
              <a:pPr/>
              <a:t>1439/06/24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A5F949F-1FF7-47E7-BEEF-210C36186040}" type="slidenum">
              <a:rPr lang="fa-IR" smtClean="0"/>
              <a:pPr/>
              <a:t>‹#›</a:t>
            </a:fld>
            <a:endParaRPr lang="fa-IR"/>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885500-0229-418D-80EC-913131EB340C}" type="datetimeFigureOut">
              <a:rPr lang="fa-IR" smtClean="0"/>
              <a:pPr/>
              <a:t>1439/06/24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2A5F949F-1FF7-47E7-BEEF-210C3618604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E885500-0229-418D-80EC-913131EB340C}" type="datetimeFigureOut">
              <a:rPr lang="fa-IR" smtClean="0"/>
              <a:pPr/>
              <a:t>1439/06/24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A5F949F-1FF7-47E7-BEEF-210C36186040}"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E885500-0229-418D-80EC-913131EB340C}" type="datetimeFigureOut">
              <a:rPr lang="fa-IR" smtClean="0"/>
              <a:pPr/>
              <a:t>1439/06/24</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A5F949F-1FF7-47E7-BEEF-210C36186040}"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E885500-0229-418D-80EC-913131EB340C}" type="datetimeFigureOut">
              <a:rPr lang="fa-IR" smtClean="0"/>
              <a:pPr/>
              <a:t>1439/06/24</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A5F949F-1FF7-47E7-BEEF-210C36186040}" type="slidenum">
              <a:rPr lang="fa-IR" smtClean="0"/>
              <a:pPr/>
              <a:t>‹#›</a:t>
            </a:fld>
            <a:endParaRPr lang="fa-IR"/>
          </a:p>
        </p:txBody>
      </p:sp>
      <p:sp>
        <p:nvSpPr>
          <p:cNvPr id="11" name="Rectangle 10"/>
          <p:cNvSpPr/>
          <p:nvPr userDrawn="1"/>
        </p:nvSpPr>
        <p:spPr>
          <a:xfrm>
            <a:off x="-228600"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3.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3.wmf"/><Relationship Id="rId4" Type="http://schemas.openxmlformats.org/officeDocument/2006/relationships/oleObject" Target="../embeddings/oleObject2.bin"/></Relationships>
</file>

<file path=ppt/slides/_rels/slide5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28.wmf"/></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image" Target="../media/image29.wmf"/></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image" Target="../media/image31.wmf"/><Relationship Id="rId5" Type="http://schemas.openxmlformats.org/officeDocument/2006/relationships/oleObject" Target="../embeddings/oleObject6.bin"/><Relationship Id="rId4" Type="http://schemas.openxmlformats.org/officeDocument/2006/relationships/image" Target="../media/image30.wmf"/></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image" Target="../media/image33.wmf"/><Relationship Id="rId5" Type="http://schemas.openxmlformats.org/officeDocument/2006/relationships/oleObject" Target="../embeddings/oleObject8.bin"/><Relationship Id="rId4" Type="http://schemas.openxmlformats.org/officeDocument/2006/relationships/image" Target="../media/image32.wmf"/></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35.gi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35.gi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4" Type="http://schemas.openxmlformats.org/officeDocument/2006/relationships/image" Target="../media/image38.png"/></Relationships>
</file>

<file path=ppt/slides/_rels/slide69.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www.aftab.ir/"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a:xfrm>
            <a:off x="785786" y="1481328"/>
            <a:ext cx="7429552" cy="3876497"/>
          </a:xfrm>
        </p:spPr>
        <p:txBody>
          <a:bodyPr>
            <a:prstTxWarp prst="textCanUp">
              <a:avLst/>
            </a:prstTxWarp>
            <a:scene3d>
              <a:camera prst="isometricOffAxis2Lef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buNone/>
            </a:pPr>
            <a:r>
              <a:rPr lang="en-US" b="1" dirty="0" smtClean="0">
                <a:ln/>
                <a:solidFill>
                  <a:schemeClr val="accent3"/>
                </a:solidFill>
                <a:latin typeface="Times New Roman" pitchFamily="18" charset="0"/>
                <a:cs typeface="Times New Roman" pitchFamily="18" charset="0"/>
              </a:rPr>
              <a:t>Ant Colony</a:t>
            </a:r>
          </a:p>
          <a:p>
            <a:pPr algn="ctr">
              <a:buNone/>
            </a:pPr>
            <a:r>
              <a:rPr lang="en-US" b="1" dirty="0" smtClean="0">
                <a:ln/>
                <a:solidFill>
                  <a:schemeClr val="accent3"/>
                </a:solidFill>
                <a:latin typeface="Times New Roman" pitchFamily="18" charset="0"/>
                <a:cs typeface="Times New Roman" pitchFamily="18" charset="0"/>
              </a:rPr>
              <a:t> Optimization</a:t>
            </a:r>
            <a:endParaRPr lang="fa-IR" b="1" dirty="0">
              <a:ln/>
              <a:solidFill>
                <a:schemeClr val="accent3"/>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afterEffect">
                                  <p:stCondLst>
                                    <p:cond delay="0"/>
                                  </p:stCondLst>
                                  <p:childTnLst>
                                    <p:animScale>
                                      <p:cBhvr>
                                        <p:cTn id="6" dur="2000" fill="hold"/>
                                        <p:tgtEl>
                                          <p:spTgt spid="3">
                                            <p:txEl>
                                              <p:pRg st="0" end="0"/>
                                            </p:txEl>
                                          </p:spTgt>
                                        </p:tgtEl>
                                      </p:cBhvr>
                                      <p:by x="150000" y="150000"/>
                                    </p:animScale>
                                  </p:childTnLst>
                                </p:cTn>
                              </p:par>
                            </p:childTnLst>
                          </p:cTn>
                        </p:par>
                        <p:par>
                          <p:cTn id="7" fill="hold">
                            <p:stCondLst>
                              <p:cond delay="2000"/>
                            </p:stCondLst>
                            <p:childTnLst>
                              <p:par>
                                <p:cTn id="8" presetID="6" presetClass="emph" presetSubtype="0" fill="hold" grpId="0" nodeType="afterEffect">
                                  <p:stCondLst>
                                    <p:cond delay="0"/>
                                  </p:stCondLst>
                                  <p:childTnLst>
                                    <p:animScale>
                                      <p:cBhvr>
                                        <p:cTn id="9" dur="2000" fill="hold"/>
                                        <p:tgtEl>
                                          <p:spTgt spid="3">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sz="2800" b="1" dirty="0" smtClean="0">
                <a:cs typeface="B Tabassom" pitchFamily="2" charset="-78"/>
              </a:rPr>
              <a:t>نتیجه این بود که تمام مورچه ها به سمت یک شاخه همگرا می شوند</a:t>
            </a:r>
          </a:p>
          <a:p>
            <a:endParaRPr lang="fa-IR" sz="2800" b="1" dirty="0" smtClean="0">
              <a:cs typeface="B Tabassom" pitchFamily="2" charset="-78"/>
            </a:endParaRPr>
          </a:p>
          <a:p>
            <a:r>
              <a:rPr lang="fa-IR" sz="2800" b="1" dirty="0" smtClean="0">
                <a:cs typeface="B Tabassom" pitchFamily="2" charset="-78"/>
              </a:rPr>
              <a:t>این مسئله بدین علت رخ می دهد که در ابتدای آزمایش در هیچ یک از پل ها فرومونی وجود ندارد بنابراین مورچه ها با احتمال تقریباً برابر هر دو پل را انتخاب می کنند</a:t>
            </a:r>
          </a:p>
          <a:p>
            <a:endParaRPr lang="fa-IR" sz="2800" b="1" dirty="0" smtClean="0">
              <a:cs typeface="B Tabassom" pitchFamily="2" charset="-78"/>
            </a:endParaRPr>
          </a:p>
          <a:p>
            <a:r>
              <a:rPr lang="fa-IR" sz="2800" b="1" dirty="0" smtClean="0">
                <a:cs typeface="B Tabassom" pitchFamily="2" charset="-78"/>
              </a:rPr>
              <a:t>اما به دلیل نوسانات تصادفی ، تعداد بیشتری مورچه ها یکی از شاخه ها را بیشتر از دیگری برمی گزینند</a:t>
            </a:r>
            <a:endParaRPr lang="fa-IR" sz="2800" b="1" dirty="0">
              <a:cs typeface="B Tabassom" pitchFamily="2" charset="-78"/>
            </a:endParaRPr>
          </a:p>
        </p:txBody>
      </p:sp>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effectLst/>
                <a:cs typeface="B Kamran" pitchFamily="2" charset="-78"/>
              </a:rPr>
              <a:t>نتایج آزمایش پل های مساوی(آزمایش اول)</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box(in)">
                                      <p:cBhvr>
                                        <p:cTn id="10" dur="500"/>
                                        <p:tgtEl>
                                          <p:spTgt spid="2">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box(in)">
                                      <p:cBhvr>
                                        <p:cTn id="1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a:lum bright="-12000" contrast="36000"/>
          </a:blip>
          <a:srcRect l="1588"/>
          <a:stretch>
            <a:fillRect/>
          </a:stretch>
        </p:blipFill>
        <p:spPr>
          <a:xfrm>
            <a:off x="1187450" y="765175"/>
            <a:ext cx="6481763" cy="4764088"/>
          </a:xfrm>
          <a:prstGeom prst="rect">
            <a:avLst/>
          </a:prstGeo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28670"/>
            <a:ext cx="8229600" cy="5078621"/>
          </a:xfrm>
        </p:spPr>
        <p:txBody>
          <a:bodyPr/>
          <a:lstStyle/>
          <a:p>
            <a:endParaRPr lang="fa-IR" dirty="0"/>
          </a:p>
        </p:txBody>
      </p:sp>
      <p:sp>
        <p:nvSpPr>
          <p:cNvPr id="3" name="Title 2"/>
          <p:cNvSpPr>
            <a:spLocks noGrp="1"/>
          </p:cNvSpPr>
          <p:nvPr>
            <p:ph type="title"/>
          </p:nvPr>
        </p:nvSpPr>
        <p:spPr>
          <a:xfrm>
            <a:off x="457200" y="274638"/>
            <a:ext cx="8229600" cy="582594"/>
          </a:xfrm>
        </p:spPr>
        <p:txBody>
          <a:bodyPr>
            <a:normAutofit fontScale="90000"/>
          </a:bodyPr>
          <a:lstStyle/>
          <a:p>
            <a:pPr algn="ctr"/>
            <a:r>
              <a:rPr lang="fa-IR" dirty="0" smtClean="0">
                <a:solidFill>
                  <a:schemeClr val="accent6">
                    <a:lumMod val="60000"/>
                    <a:lumOff val="40000"/>
                  </a:schemeClr>
                </a:solidFill>
                <a:cs typeface="B Kamran" pitchFamily="2" charset="-78"/>
              </a:rPr>
              <a:t>پل های نامساوی</a:t>
            </a:r>
            <a:endParaRPr lang="fa-IR" dirty="0"/>
          </a:p>
        </p:txBody>
      </p:sp>
      <p:pic>
        <p:nvPicPr>
          <p:cNvPr id="5" name="Picture 5" descr="Bridge 2"/>
          <p:cNvPicPr>
            <a:picLocks noChangeAspect="1" noChangeArrowheads="1"/>
          </p:cNvPicPr>
          <p:nvPr/>
        </p:nvPicPr>
        <p:blipFill>
          <a:blip r:embed="rId2"/>
          <a:srcRect/>
          <a:stretch>
            <a:fillRect/>
          </a:stretch>
        </p:blipFill>
        <p:spPr>
          <a:xfrm>
            <a:off x="1692275" y="1125538"/>
            <a:ext cx="5545138" cy="3533775"/>
          </a:xfrm>
          <a:prstGeom prst="rect">
            <a:avLst/>
          </a:prstGeo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b="1" dirty="0" smtClean="0">
                <a:cs typeface="B Tabassom" pitchFamily="2" charset="-78"/>
              </a:rPr>
              <a:t>در بیشتر آزمایشات مورچه ها پس از گذشت مدتی شاخه کوتاه تر را انتخاب کردند</a:t>
            </a:r>
          </a:p>
          <a:p>
            <a:endParaRPr lang="fa-IR" b="1" dirty="0" smtClean="0">
              <a:cs typeface="B Tabassom" pitchFamily="2" charset="-78"/>
            </a:endParaRPr>
          </a:p>
          <a:p>
            <a:r>
              <a:rPr lang="fa-IR" b="1" dirty="0" smtClean="0">
                <a:cs typeface="B Tabassom" pitchFamily="2" charset="-78"/>
              </a:rPr>
              <a:t>با توجه به مقدار فرمون بیشتری که در شاخه کوتاه تر وجود دارد شاخه کوتاه تر را برمی گزینند</a:t>
            </a:r>
            <a:endParaRPr lang="fa-IR" b="1" dirty="0" smtClean="0">
              <a:solidFill>
                <a:srgbClr val="FF0000"/>
              </a:solidFill>
              <a:cs typeface="B Tabassom" pitchFamily="2" charset="-78"/>
            </a:endParaRPr>
          </a:p>
          <a:p>
            <a:endParaRPr lang="fa-IR" b="1" dirty="0" smtClean="0">
              <a:cs typeface="B Tabassom" pitchFamily="2" charset="-78"/>
            </a:endParaRPr>
          </a:p>
          <a:p>
            <a:r>
              <a:rPr lang="fa-IR" b="1" dirty="0" smtClean="0">
                <a:cs typeface="B Tabassom" pitchFamily="2" charset="-78"/>
              </a:rPr>
              <a:t>بنابراین فرمون به دلیل فرایند اتوکاتالیزور( بازخورد مثبت) روی شاخه کوتاه تر که توسط همه مورچه ها انتخاب می شود سریع تر انباشته می گردد</a:t>
            </a:r>
          </a:p>
          <a:p>
            <a:endParaRPr lang="fa-IR" b="1" dirty="0">
              <a:cs typeface="B Tabassom" pitchFamily="2" charset="-78"/>
            </a:endParaRPr>
          </a:p>
        </p:txBody>
      </p:sp>
      <p:sp>
        <p:nvSpPr>
          <p:cNvPr id="3" name="Title 2"/>
          <p:cNvSpPr>
            <a:spLocks noGrp="1"/>
          </p:cNvSpPr>
          <p:nvPr>
            <p:ph type="title"/>
          </p:nvPr>
        </p:nvSpPr>
        <p:spPr/>
        <p:txBody>
          <a:bodyPr>
            <a:noAutofit/>
          </a:bodyPr>
          <a:lstStyle/>
          <a:p>
            <a:pPr algn="ctr"/>
            <a:r>
              <a:rPr lang="fa-IR" sz="4400" dirty="0" smtClean="0">
                <a:solidFill>
                  <a:schemeClr val="accent6">
                    <a:lumMod val="60000"/>
                    <a:lumOff val="40000"/>
                  </a:schemeClr>
                </a:solidFill>
                <a:cs typeface="B Kamran" pitchFamily="2" charset="-78"/>
              </a:rPr>
              <a:t>نتایج ازمایش پل های نامساوی(آزمایش دوم)</a:t>
            </a:r>
            <a:endParaRPr lang="fa-IR" sz="4400" dirty="0">
              <a:solidFill>
                <a:schemeClr val="accent6">
                  <a:lumMod val="60000"/>
                  <a:lumOff val="40000"/>
                </a:schemeClr>
              </a:solidFill>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checkerboard(across)">
                                      <p:cBhvr>
                                        <p:cTn id="11" dur="500"/>
                                        <p:tgtEl>
                                          <p:spTgt spid="2">
                                            <p:txEl>
                                              <p:pRg st="2" end="2"/>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checkerboard(across)">
                                      <p:cBhvr>
                                        <p:cTn id="15"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1381" name="Picture 5"/>
          <p:cNvPicPr>
            <a:picLocks noGrp="1" noChangeAspect="1" noChangeArrowheads="1"/>
          </p:cNvPicPr>
          <p:nvPr>
            <p:ph type="title"/>
          </p:nvPr>
        </p:nvPicPr>
        <p:blipFill>
          <a:blip r:embed="rId2">
            <a:grayscl/>
          </a:blip>
          <a:srcRect r="51859"/>
          <a:stretch>
            <a:fillRect/>
          </a:stretch>
        </p:blipFill>
        <p:spPr>
          <a:xfrm>
            <a:off x="928662" y="1214422"/>
            <a:ext cx="7191375" cy="3667125"/>
          </a:xfrm>
          <a:noFill/>
          <a:ln/>
        </p:spPr>
      </p:pic>
      <p:sp>
        <p:nvSpPr>
          <p:cNvPr id="101382" name="Rectangle 6"/>
          <p:cNvSpPr>
            <a:spLocks noChangeArrowheads="1"/>
          </p:cNvSpPr>
          <p:nvPr/>
        </p:nvSpPr>
        <p:spPr bwMode="auto">
          <a:xfrm>
            <a:off x="684213" y="5157788"/>
            <a:ext cx="8208962" cy="396875"/>
          </a:xfrm>
          <a:prstGeom prst="rect">
            <a:avLst/>
          </a:prstGeom>
          <a:noFill/>
          <a:ln w="9525">
            <a:noFill/>
            <a:miter lim="800000"/>
            <a:headEnd/>
            <a:tailEnd/>
          </a:ln>
          <a:effectLst/>
        </p:spPr>
        <p:txBody>
          <a:bodyPr anchor="ctr">
            <a:spAutoFit/>
          </a:bodyPr>
          <a:lstStyle/>
          <a:p>
            <a:pPr algn="l" rtl="0"/>
            <a:r>
              <a:rPr lang="fa-IR" sz="2000" b="1"/>
              <a:t>الف. آزمايش پل با مسيرهاي با طول متفاوت ب. عبور مورچه‌هاي بيشتر از مسيرهاي كوتاه‌تر</a:t>
            </a:r>
          </a:p>
        </p:txBody>
      </p:sp>
      <p:sp>
        <p:nvSpPr>
          <p:cNvPr id="101384" name="Rectangle 8"/>
          <p:cNvSpPr>
            <a:spLocks noChangeArrowheads="1"/>
          </p:cNvSpPr>
          <p:nvPr/>
        </p:nvSpPr>
        <p:spPr bwMode="auto">
          <a:xfrm>
            <a:off x="6588125" y="4797425"/>
            <a:ext cx="349250" cy="396875"/>
          </a:xfrm>
          <a:prstGeom prst="rect">
            <a:avLst/>
          </a:prstGeom>
          <a:noFill/>
          <a:ln w="9525">
            <a:noFill/>
            <a:miter lim="800000"/>
            <a:headEnd/>
            <a:tailEnd/>
          </a:ln>
          <a:effectLst/>
        </p:spPr>
        <p:txBody>
          <a:bodyPr wrap="none">
            <a:spAutoFit/>
          </a:bodyPr>
          <a:lstStyle/>
          <a:p>
            <a:pPr rtl="0"/>
            <a:r>
              <a:rPr lang="fa-IR" sz="2000" b="1"/>
              <a:t>ب</a:t>
            </a:r>
          </a:p>
        </p:txBody>
      </p:sp>
      <p:sp>
        <p:nvSpPr>
          <p:cNvPr id="101385" name="Rectangle 9"/>
          <p:cNvSpPr>
            <a:spLocks noChangeArrowheads="1"/>
          </p:cNvSpPr>
          <p:nvPr/>
        </p:nvSpPr>
        <p:spPr bwMode="auto">
          <a:xfrm>
            <a:off x="2268538" y="4783138"/>
            <a:ext cx="492125" cy="396875"/>
          </a:xfrm>
          <a:prstGeom prst="rect">
            <a:avLst/>
          </a:prstGeom>
          <a:noFill/>
          <a:ln w="9525">
            <a:noFill/>
            <a:miter lim="800000"/>
            <a:headEnd/>
            <a:tailEnd/>
          </a:ln>
          <a:effectLst/>
        </p:spPr>
        <p:txBody>
          <a:bodyPr wrap="none" anchor="ctr">
            <a:spAutoFit/>
          </a:bodyPr>
          <a:lstStyle/>
          <a:p>
            <a:pPr algn="l" rtl="0"/>
            <a:r>
              <a:rPr lang="fa-IR" sz="2000" b="1"/>
              <a:t>الف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10138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4983179"/>
          </a:xfrm>
        </p:spPr>
        <p:txBody>
          <a:bodyPr/>
          <a:lstStyle/>
          <a:p>
            <a:endParaRPr lang="fa-IR" dirty="0"/>
          </a:p>
        </p:txBody>
      </p:sp>
      <p:sp>
        <p:nvSpPr>
          <p:cNvPr id="2" name="Title 1"/>
          <p:cNvSpPr>
            <a:spLocks noGrp="1"/>
          </p:cNvSpPr>
          <p:nvPr>
            <p:ph type="title"/>
          </p:nvPr>
        </p:nvSpPr>
        <p:spPr>
          <a:xfrm>
            <a:off x="6000760" y="274638"/>
            <a:ext cx="2686040" cy="654032"/>
          </a:xfrm>
        </p:spPr>
        <p:txBody>
          <a:bodyPr>
            <a:normAutofit fontScale="90000"/>
          </a:bodyPr>
          <a:lstStyle/>
          <a:p>
            <a:r>
              <a:rPr lang="fa-IR" b="1" dirty="0" smtClean="0">
                <a:solidFill>
                  <a:schemeClr val="accent6">
                    <a:lumMod val="60000"/>
                    <a:lumOff val="40000"/>
                  </a:schemeClr>
                </a:solidFill>
                <a:cs typeface="B Kamran" pitchFamily="2" charset="-78"/>
              </a:rPr>
              <a:t>نکته</a:t>
            </a:r>
            <a:endParaRPr lang="fa-IR" b="1" dirty="0">
              <a:solidFill>
                <a:schemeClr val="accent6">
                  <a:lumMod val="60000"/>
                  <a:lumOff val="40000"/>
                </a:schemeClr>
              </a:solidFill>
              <a:cs typeface="B Kamran" pitchFamily="2" charset="-78"/>
            </a:endParaRPr>
          </a:p>
        </p:txBody>
      </p:sp>
      <p:sp>
        <p:nvSpPr>
          <p:cNvPr id="6" name="Wave 5"/>
          <p:cNvSpPr/>
          <p:nvPr/>
        </p:nvSpPr>
        <p:spPr>
          <a:xfrm>
            <a:off x="1142976" y="785794"/>
            <a:ext cx="7786742" cy="4429132"/>
          </a:xfrm>
          <a:prstGeom prst="wave">
            <a:avLst>
              <a:gd name="adj1" fmla="val 12500"/>
              <a:gd name="adj2" fmla="val -237"/>
            </a:avLst>
          </a:prstGeom>
          <a:solidFill>
            <a:srgbClr val="00FF00"/>
          </a:solidFill>
        </p:spPr>
        <p:style>
          <a:lnRef idx="1">
            <a:schemeClr val="accent5"/>
          </a:lnRef>
          <a:fillRef idx="2">
            <a:schemeClr val="accent5"/>
          </a:fillRef>
          <a:effectRef idx="1">
            <a:schemeClr val="accent5"/>
          </a:effectRef>
          <a:fontRef idx="minor">
            <a:schemeClr val="dk1"/>
          </a:fontRef>
        </p:style>
        <p:txBody>
          <a:bodyPr rtlCol="1" anchor="ctr"/>
          <a:lstStyle/>
          <a:p>
            <a:r>
              <a:rPr lang="fa-IR" sz="2800" b="1" dirty="0" smtClean="0">
                <a:cs typeface="B Tabassom" pitchFamily="2" charset="-78"/>
              </a:rPr>
              <a:t>به طور جالب توجهی مشاهده می شود که حتی زمانی که طول شاخه بلند تر دو برابر شاخه کوتاه تر است ، تمام مورچه ها از مسیر کوتاه تر استفاده نمی کنند. بلکه درصد کمی ( مثلاً 10%) از مورچه ها ممکن است از شاخه بلند تر بگذرند. این عمل مورچه ها </a:t>
            </a:r>
            <a:r>
              <a:rPr lang="fa-IR" sz="2800" b="1" dirty="0" smtClean="0">
                <a:solidFill>
                  <a:schemeClr val="accent3">
                    <a:lumMod val="60000"/>
                    <a:lumOff val="40000"/>
                  </a:schemeClr>
                </a:solidFill>
                <a:cs typeface="B Tabassom" pitchFamily="2" charset="-78"/>
              </a:rPr>
              <a:t>کشف مسیر </a:t>
            </a:r>
            <a:r>
              <a:rPr lang="fa-IR" sz="2800" b="1" dirty="0" smtClean="0">
                <a:cs typeface="B Tabassom" pitchFamily="2" charset="-78"/>
              </a:rPr>
              <a:t>نامیده می شود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path" presetSubtype="0" accel="50000" decel="50000" fill="hold" grpId="0" nodeType="withEffect">
                                  <p:stCondLst>
                                    <p:cond delay="0"/>
                                  </p:stCondLst>
                                  <p:childTnLst>
                                    <p:animMotion origin="layout" path="M -0.38177 -0.16389 L -0.08264 0.05648 " pathEditMode="relative" rAng="0" ptsTypes="AA">
                                      <p:cBhvr>
                                        <p:cTn id="6" dur="2000" fill="hold"/>
                                        <p:tgtEl>
                                          <p:spTgt spid="6"/>
                                        </p:tgtEl>
                                        <p:attrNameLst>
                                          <p:attrName>ppt_x</p:attrName>
                                          <p:attrName>ppt_y</p:attrName>
                                        </p:attrNameLst>
                                      </p:cBhvr>
                                      <p:rCtr x="14900" y="110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1500166" y="274638"/>
            <a:ext cx="928694" cy="1143000"/>
          </a:xfrm>
        </p:spPr>
        <p:txBody>
          <a:bodyPr/>
          <a:lstStyle/>
          <a:p>
            <a:r>
              <a:rPr lang="fa-IR" dirty="0" smtClean="0">
                <a:solidFill>
                  <a:schemeClr val="accent6">
                    <a:lumMod val="60000"/>
                    <a:lumOff val="40000"/>
                  </a:schemeClr>
                </a:solidFill>
                <a:cs typeface="B Kamran" pitchFamily="2" charset="-78"/>
              </a:rPr>
              <a:t>نکته</a:t>
            </a:r>
            <a:endParaRPr lang="fa-IR" dirty="0"/>
          </a:p>
        </p:txBody>
      </p:sp>
      <p:sp>
        <p:nvSpPr>
          <p:cNvPr id="4" name="Content Placeholder 3"/>
          <p:cNvSpPr>
            <a:spLocks noGrp="1"/>
          </p:cNvSpPr>
          <p:nvPr>
            <p:ph idx="1"/>
          </p:nvPr>
        </p:nvSpPr>
        <p:spPr>
          <a:xfrm>
            <a:off x="785786" y="1142984"/>
            <a:ext cx="7901014" cy="4714908"/>
          </a:xfrm>
          <a:prstGeom prst="flowChartPunchedTape">
            <a:avLst/>
          </a:prstGeom>
          <a:solidFill>
            <a:schemeClr val="accent3">
              <a:lumMod val="60000"/>
              <a:lumOff val="40000"/>
            </a:schemeClr>
          </a:solidFill>
        </p:spPr>
        <p:style>
          <a:lnRef idx="1">
            <a:schemeClr val="accent3"/>
          </a:lnRef>
          <a:fillRef idx="2">
            <a:schemeClr val="accent3"/>
          </a:fillRef>
          <a:effectRef idx="1">
            <a:schemeClr val="accent3"/>
          </a:effectRef>
          <a:fontRef idx="minor">
            <a:schemeClr val="dk1"/>
          </a:fontRef>
        </p:style>
        <p:txBody>
          <a:bodyPr rtlCol="1" anchor="ctr"/>
          <a:lstStyle/>
          <a:p>
            <a:pPr>
              <a:buNone/>
            </a:pPr>
            <a:r>
              <a:rPr lang="fa-IR" sz="2800" b="1" dirty="0" smtClean="0">
                <a:cs typeface="B Tabassom" pitchFamily="2" charset="-78"/>
              </a:rPr>
              <a:t>   جالب است بدانیم که وقتی مسیر جدید و کوتاه تری بین لانه و آذوقه پس از مدتی در اختیار کلونی مورچه قرر داده شود با گذشت زمان باز هم مورچه ها شاخه کوتاه تر را انتخاب می کنند چون تبخیر کند فرمون به کلونی مورچه ها اجازه می دهد تا مسیر نیمه بهینه ای که به سمت ان همگرا شده اند را فراموش و مسیر جدید و کوتاه تر را کشف کنند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path" presetSubtype="0" accel="50000" decel="50000" fill="hold" grpId="0" nodeType="afterEffect">
                                  <p:stCondLst>
                                    <p:cond delay="0"/>
                                  </p:stCondLst>
                                  <p:childTnLst>
                                    <p:animMotion origin="layout" path="M -0.32084 0.20092 L -0.03542 0.02222 " pathEditMode="relative" rAng="0" ptsTypes="AA">
                                      <p:cBhvr>
                                        <p:cTn id="6" dur="2000" fill="hold"/>
                                        <p:tgtEl>
                                          <p:spTgt spid="4"/>
                                        </p:tgtEl>
                                        <p:attrNameLst>
                                          <p:attrName>ppt_x</p:attrName>
                                          <p:attrName>ppt_y</p:attrName>
                                        </p:attrNameLst>
                                      </p:cBhvr>
                                      <p:rCtr x="14300" y="-89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a:p>
        </p:txBody>
      </p:sp>
      <p:pic>
        <p:nvPicPr>
          <p:cNvPr id="78850" name="Picture 2"/>
          <p:cNvPicPr>
            <a:picLocks noGrp="1" noChangeAspect="1" noChangeArrowheads="1"/>
          </p:cNvPicPr>
          <p:nvPr>
            <p:ph idx="1"/>
          </p:nvPr>
        </p:nvPicPr>
        <p:blipFill>
          <a:blip r:embed="rId2"/>
          <a:srcRect/>
          <a:stretch>
            <a:fillRect/>
          </a:stretch>
        </p:blipFill>
        <p:spPr bwMode="auto">
          <a:xfrm>
            <a:off x="1214414" y="1428736"/>
            <a:ext cx="2943225" cy="1657350"/>
          </a:xfrm>
          <a:prstGeom prst="rect">
            <a:avLst/>
          </a:prstGeom>
          <a:noFill/>
          <a:ln w="9525">
            <a:noFill/>
            <a:miter lim="800000"/>
            <a:headEnd/>
            <a:tailEnd/>
          </a:ln>
          <a:effectLst/>
        </p:spPr>
      </p:pic>
      <p:pic>
        <p:nvPicPr>
          <p:cNvPr id="78851" name="Picture 3"/>
          <p:cNvPicPr>
            <a:picLocks noChangeAspect="1" noChangeArrowheads="1"/>
          </p:cNvPicPr>
          <p:nvPr/>
        </p:nvPicPr>
        <p:blipFill>
          <a:blip r:embed="rId3"/>
          <a:srcRect/>
          <a:stretch>
            <a:fillRect/>
          </a:stretch>
        </p:blipFill>
        <p:spPr bwMode="auto">
          <a:xfrm>
            <a:off x="4643438" y="1428736"/>
            <a:ext cx="2971800" cy="1628775"/>
          </a:xfrm>
          <a:prstGeom prst="rect">
            <a:avLst/>
          </a:prstGeom>
          <a:noFill/>
          <a:ln w="9525">
            <a:noFill/>
            <a:miter lim="800000"/>
            <a:headEnd/>
            <a:tailEnd/>
          </a:ln>
          <a:effectLst/>
        </p:spPr>
      </p:pic>
      <p:pic>
        <p:nvPicPr>
          <p:cNvPr id="78852" name="Picture 4"/>
          <p:cNvPicPr>
            <a:picLocks noChangeAspect="1" noChangeArrowheads="1"/>
          </p:cNvPicPr>
          <p:nvPr/>
        </p:nvPicPr>
        <p:blipFill>
          <a:blip r:embed="rId4"/>
          <a:srcRect/>
          <a:stretch>
            <a:fillRect/>
          </a:stretch>
        </p:blipFill>
        <p:spPr bwMode="auto">
          <a:xfrm>
            <a:off x="1142976" y="3643314"/>
            <a:ext cx="3048000" cy="1695450"/>
          </a:xfrm>
          <a:prstGeom prst="rect">
            <a:avLst/>
          </a:prstGeom>
          <a:noFill/>
          <a:ln w="9525">
            <a:noFill/>
            <a:miter lim="800000"/>
            <a:headEnd/>
            <a:tailEnd/>
          </a:ln>
          <a:effectLst/>
        </p:spPr>
      </p:pic>
      <p:pic>
        <p:nvPicPr>
          <p:cNvPr id="78853" name="Picture 5"/>
          <p:cNvPicPr>
            <a:picLocks noChangeAspect="1" noChangeArrowheads="1"/>
          </p:cNvPicPr>
          <p:nvPr/>
        </p:nvPicPr>
        <p:blipFill>
          <a:blip r:embed="rId5"/>
          <a:srcRect/>
          <a:stretch>
            <a:fillRect/>
          </a:stretch>
        </p:blipFill>
        <p:spPr bwMode="auto">
          <a:xfrm>
            <a:off x="4500562" y="4000504"/>
            <a:ext cx="3028950" cy="108585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78850"/>
                                        </p:tgtEl>
                                        <p:attrNameLst>
                                          <p:attrName>style.visibility</p:attrName>
                                        </p:attrNameLst>
                                      </p:cBhvr>
                                      <p:to>
                                        <p:strVal val="visible"/>
                                      </p:to>
                                    </p:set>
                                    <p:animEffect transition="in" filter="blinds(horizontal)">
                                      <p:cBhvr>
                                        <p:cTn id="7" dur="500"/>
                                        <p:tgtEl>
                                          <p:spTgt spid="7885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8851"/>
                                        </p:tgtEl>
                                        <p:attrNameLst>
                                          <p:attrName>style.visibility</p:attrName>
                                        </p:attrNameLst>
                                      </p:cBhvr>
                                      <p:to>
                                        <p:strVal val="visible"/>
                                      </p:to>
                                    </p:set>
                                    <p:animEffect transition="in" filter="blinds(horizontal)">
                                      <p:cBhvr>
                                        <p:cTn id="12" dur="500"/>
                                        <p:tgtEl>
                                          <p:spTgt spid="7885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8852"/>
                                        </p:tgtEl>
                                        <p:attrNameLst>
                                          <p:attrName>style.visibility</p:attrName>
                                        </p:attrNameLst>
                                      </p:cBhvr>
                                      <p:to>
                                        <p:strVal val="visible"/>
                                      </p:to>
                                    </p:set>
                                    <p:animEffect transition="in" filter="blinds(horizontal)">
                                      <p:cBhvr>
                                        <p:cTn id="17" dur="500"/>
                                        <p:tgtEl>
                                          <p:spTgt spid="7885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8853"/>
                                        </p:tgtEl>
                                        <p:attrNameLst>
                                          <p:attrName>style.visibility</p:attrName>
                                        </p:attrNameLst>
                                      </p:cBhvr>
                                      <p:to>
                                        <p:strVal val="visible"/>
                                      </p:to>
                                    </p:set>
                                    <p:animEffect transition="in" filter="blinds(horizontal)">
                                      <p:cBhvr>
                                        <p:cTn id="22" dur="500"/>
                                        <p:tgtEl>
                                          <p:spTgt spid="78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Blip>
                <a:blip r:embed="rId2"/>
              </a:buBlip>
            </a:pPr>
            <a:r>
              <a:rPr lang="fa-IR" b="1" dirty="0" smtClean="0">
                <a:cs typeface="B Tabassom" pitchFamily="2" charset="-78"/>
              </a:rPr>
              <a:t>دنوبورگ و همکارانش ، یک مدل ساده احتمالی برای نحوه عملکرد کلونی مورچه ها مطابق آنچه در آزمایش پل دو راهه مشاهده شد را ارائه کردند که با استفاده از شبیه سازی مورد ارزیابی قرار گرفت </a:t>
            </a:r>
          </a:p>
          <a:p>
            <a:endParaRPr lang="fa-IR" b="1" dirty="0" smtClean="0">
              <a:cs typeface="B Tabassom" pitchFamily="2" charset="-78"/>
            </a:endParaRPr>
          </a:p>
          <a:p>
            <a:endParaRPr lang="fa-IR" b="1" dirty="0" smtClean="0">
              <a:cs typeface="B Tabassom" pitchFamily="2" charset="-78"/>
            </a:endParaRPr>
          </a:p>
          <a:p>
            <a:endParaRPr lang="fa-IR" b="1" dirty="0" smtClean="0">
              <a:cs typeface="B Tabassom" pitchFamily="2" charset="-78"/>
            </a:endParaRPr>
          </a:p>
          <a:p>
            <a:endParaRPr lang="fa-IR" b="1" dirty="0" smtClean="0">
              <a:cs typeface="B Tabassom" pitchFamily="2" charset="-78"/>
            </a:endParaRPr>
          </a:p>
          <a:p>
            <a:pPr>
              <a:buNone/>
            </a:pPr>
            <a:endParaRPr lang="en-US" dirty="0" smtClean="0"/>
          </a:p>
          <a:p>
            <a:pPr>
              <a:buNone/>
            </a:pPr>
            <a:endParaRPr lang="fa-IR" b="1" dirty="0" smtClean="0">
              <a:cs typeface="B Tabassom" pitchFamily="2" charset="-78"/>
            </a:endParaRPr>
          </a:p>
          <a:p>
            <a:endParaRPr lang="fa-IR" dirty="0" smtClean="0"/>
          </a:p>
          <a:p>
            <a:endParaRPr lang="fa-IR" dirty="0" smtClean="0"/>
          </a:p>
          <a:p>
            <a:endParaRPr lang="fa-IR" dirty="0" smtClean="0"/>
          </a:p>
          <a:p>
            <a:endParaRPr lang="fa-IR" dirty="0" smtClean="0"/>
          </a:p>
          <a:p>
            <a:endParaRPr lang="fa-IR" dirty="0" smtClean="0"/>
          </a:p>
        </p:txBody>
      </p:sp>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cs typeface="B Kamran" pitchFamily="2" charset="-78"/>
              </a:rPr>
              <a:t>یک مدل احتمالی</a:t>
            </a:r>
            <a:endParaRPr lang="fa-IR" sz="4400" dirty="0">
              <a:solidFill>
                <a:schemeClr val="accent6">
                  <a:lumMod val="60000"/>
                  <a:lumOff val="40000"/>
                </a:schemeClr>
              </a:solidFill>
              <a:cs typeface="B Kamran" pitchFamily="2" charset="-78"/>
            </a:endParaRPr>
          </a:p>
        </p:txBody>
      </p:sp>
      <p:sp>
        <p:nvSpPr>
          <p:cNvPr id="378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3789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789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142976" y="3000372"/>
            <a:ext cx="5857916" cy="1143008"/>
          </a:xfrm>
          <a:prstGeom prst="rect">
            <a:avLst/>
          </a:prstGeom>
          <a:solidFill>
            <a:srgbClr val="FFFF00"/>
          </a:solidFill>
          <a:ln>
            <a:solidFill>
              <a:srgbClr val="FFC000"/>
            </a:solidFill>
          </a:ln>
        </p:spPr>
      </p:pic>
      <p:sp>
        <p:nvSpPr>
          <p:cNvPr id="37893" name="Rectangle 5"/>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3789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3789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3789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7891"/>
                                        </p:tgtEl>
                                        <p:attrNameLst>
                                          <p:attrName>style.visibility</p:attrName>
                                        </p:attrNameLst>
                                      </p:cBhvr>
                                      <p:to>
                                        <p:strVal val="visible"/>
                                      </p:to>
                                    </p:set>
                                    <p:anim calcmode="lin" valueType="num">
                                      <p:cBhvr additive="base">
                                        <p:cTn id="12" dur="500" fill="hold"/>
                                        <p:tgtEl>
                                          <p:spTgt spid="37891"/>
                                        </p:tgtEl>
                                        <p:attrNameLst>
                                          <p:attrName>ppt_x</p:attrName>
                                        </p:attrNameLst>
                                      </p:cBhvr>
                                      <p:tavLst>
                                        <p:tav tm="0">
                                          <p:val>
                                            <p:strVal val="#ppt_x"/>
                                          </p:val>
                                        </p:tav>
                                        <p:tav tm="100000">
                                          <p:val>
                                            <p:strVal val="#ppt_x"/>
                                          </p:val>
                                        </p:tav>
                                      </p:tavLst>
                                    </p:anim>
                                    <p:anim calcmode="lin" valueType="num">
                                      <p:cBhvr additive="base">
                                        <p:cTn id="13" dur="500" fill="hold"/>
                                        <p:tgtEl>
                                          <p:spTgt spid="378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00174"/>
            <a:ext cx="8229600" cy="4507117"/>
          </a:xfrm>
        </p:spPr>
        <p:txBody>
          <a:bodyPr>
            <a:normAutofit/>
          </a:bodyPr>
          <a:lstStyle/>
          <a:p>
            <a:pPr>
              <a:buNone/>
            </a:pPr>
            <a:r>
              <a:rPr lang="fa-IR" b="1" dirty="0" smtClean="0">
                <a:cs typeface="B Tabassom" pitchFamily="2" charset="-78"/>
              </a:rPr>
              <a:t>    احتمال           این که مورچه ای در لحظه </a:t>
            </a:r>
            <a:r>
              <a:rPr lang="en-US" b="1" dirty="0" smtClean="0">
                <a:cs typeface="B Tabassom" pitchFamily="2" charset="-78"/>
              </a:rPr>
              <a:t>t</a:t>
            </a:r>
            <a:r>
              <a:rPr lang="fa-IR" b="1" dirty="0" smtClean="0">
                <a:cs typeface="B Tabassom" pitchFamily="2" charset="-78"/>
              </a:rPr>
              <a:t> به نقطه تصمیم </a:t>
            </a:r>
            <a:r>
              <a:rPr lang="en-US" b="1" dirty="0" err="1" smtClean="0">
                <a:cs typeface="B Tabassom" pitchFamily="2" charset="-78"/>
              </a:rPr>
              <a:t>i</a:t>
            </a:r>
            <a:r>
              <a:rPr lang="en-US" b="1" dirty="0" smtClean="0">
                <a:cs typeface="B Tabassom" pitchFamily="2" charset="-78"/>
              </a:rPr>
              <a:t>ϵ{1,2}</a:t>
            </a:r>
          </a:p>
          <a:p>
            <a:pPr>
              <a:buNone/>
            </a:pPr>
            <a:r>
              <a:rPr lang="fa-IR" b="1" dirty="0" smtClean="0">
                <a:cs typeface="B Tabassom" pitchFamily="2" charset="-78"/>
              </a:rPr>
              <a:t>    برسد و شاخه </a:t>
            </a:r>
            <a:r>
              <a:rPr lang="en-US" b="1" dirty="0" smtClean="0">
                <a:cs typeface="B Tabassom" pitchFamily="2" charset="-78"/>
              </a:rPr>
              <a:t>aϵ{</a:t>
            </a:r>
            <a:r>
              <a:rPr lang="en-US" b="1" dirty="0" err="1" smtClean="0">
                <a:cs typeface="B Tabassom" pitchFamily="2" charset="-78"/>
              </a:rPr>
              <a:t>s,l</a:t>
            </a:r>
            <a:r>
              <a:rPr lang="en-US" b="1" dirty="0" smtClean="0">
                <a:cs typeface="B Tabassom" pitchFamily="2" charset="-78"/>
              </a:rPr>
              <a:t>}</a:t>
            </a:r>
            <a:r>
              <a:rPr lang="fa-IR" b="1" dirty="0" smtClean="0">
                <a:cs typeface="B Tabassom" pitchFamily="2" charset="-78"/>
              </a:rPr>
              <a:t>را انتخاب کند به طوری که </a:t>
            </a:r>
            <a:r>
              <a:rPr lang="en-US" b="1" dirty="0" smtClean="0">
                <a:cs typeface="B Tabassom" pitchFamily="2" charset="-78"/>
              </a:rPr>
              <a:t>s</a:t>
            </a:r>
            <a:r>
              <a:rPr lang="fa-IR" b="1" dirty="0" smtClean="0">
                <a:cs typeface="B Tabassom" pitchFamily="2" charset="-78"/>
              </a:rPr>
              <a:t> و</a:t>
            </a:r>
            <a:r>
              <a:rPr lang="en-US" b="1" dirty="0" smtClean="0">
                <a:cs typeface="B Tabassom" pitchFamily="2" charset="-78"/>
              </a:rPr>
              <a:t>l</a:t>
            </a:r>
            <a:r>
              <a:rPr lang="fa-IR" b="1" dirty="0" smtClean="0">
                <a:cs typeface="B Tabassom" pitchFamily="2" charset="-78"/>
              </a:rPr>
              <a:t> به ترتیب بیانگر شاخه های کوتاه و بلند باشند، تابعی از مقدار کل فرمون یعنی         روی هر شاخه است که این مقدار با تعداد مورچه هایی که تا  زمان </a:t>
            </a:r>
            <a:r>
              <a:rPr lang="en-US" b="1" dirty="0" smtClean="0">
                <a:cs typeface="B Tabassom" pitchFamily="2" charset="-78"/>
              </a:rPr>
              <a:t>t</a:t>
            </a:r>
            <a:r>
              <a:rPr lang="fa-IR" b="1" dirty="0" smtClean="0">
                <a:cs typeface="B Tabassom" pitchFamily="2" charset="-78"/>
              </a:rPr>
              <a:t> از آن شاخه عبور کرده اند، متناسب است  </a:t>
            </a:r>
            <a:endParaRPr lang="en-US" b="1" dirty="0" smtClean="0">
              <a:cs typeface="B Tabassom" pitchFamily="2" charset="-78"/>
            </a:endParaRPr>
          </a:p>
          <a:p>
            <a:endParaRPr lang="fa-IR" b="1" dirty="0" smtClean="0">
              <a:cs typeface="B Tabassom" pitchFamily="2" charset="-78"/>
            </a:endParaRPr>
          </a:p>
          <a:p>
            <a:pPr>
              <a:buNone/>
            </a:pPr>
            <a:r>
              <a:rPr lang="fa-IR" b="1" dirty="0" smtClean="0">
                <a:cs typeface="B Tabassom" pitchFamily="2" charset="-78"/>
              </a:rPr>
              <a:t>   مقادیر بزرگ پارامتر </a:t>
            </a:r>
            <a:r>
              <a:rPr lang="el-GR" b="1" dirty="0" smtClean="0">
                <a:cs typeface="B Tabassom" pitchFamily="2" charset="-78"/>
              </a:rPr>
              <a:t>α</a:t>
            </a:r>
            <a:r>
              <a:rPr lang="fa-IR" b="1" dirty="0" smtClean="0">
                <a:cs typeface="B Tabassom" pitchFamily="2" charset="-78"/>
              </a:rPr>
              <a:t> باعث تأکید زیاد روی مسیرهای تصادفی اولیه و نوسانات تصادفی می شود و به بروز رفتارهای بد از سوی الگوریتم می انجامد . اما معادله بالا با در نظر گرفتن مقدار 2  از طریق آزمایش بدست آمده است </a:t>
            </a:r>
          </a:p>
          <a:p>
            <a:endParaRPr lang="fa-IR" b="1" dirty="0">
              <a:cs typeface="B Tabassom" pitchFamily="2" charset="-78"/>
            </a:endParaRPr>
          </a:p>
        </p:txBody>
      </p:sp>
      <p:sp>
        <p:nvSpPr>
          <p:cNvPr id="3" name="Title 2"/>
          <p:cNvSpPr>
            <a:spLocks noGrp="1"/>
          </p:cNvSpPr>
          <p:nvPr>
            <p:ph type="title"/>
          </p:nvPr>
        </p:nvSpPr>
        <p:spPr>
          <a:xfrm>
            <a:off x="457200" y="274638"/>
            <a:ext cx="7829576" cy="1082660"/>
          </a:xfrm>
        </p:spPr>
        <p:txBody>
          <a:bodyPr/>
          <a:lstStyle/>
          <a:p>
            <a:pPr algn="r"/>
            <a:r>
              <a:rPr lang="fa-IR" dirty="0" smtClean="0">
                <a:solidFill>
                  <a:schemeClr val="accent6">
                    <a:lumMod val="60000"/>
                    <a:lumOff val="40000"/>
                  </a:schemeClr>
                </a:solidFill>
                <a:effectLst/>
                <a:cs typeface="B Kamran" pitchFamily="2" charset="-78"/>
              </a:rPr>
              <a:t>ادامه</a:t>
            </a:r>
            <a:endParaRPr lang="fa-IR" dirty="0">
              <a:solidFill>
                <a:schemeClr val="accent6">
                  <a:lumMod val="60000"/>
                  <a:lumOff val="40000"/>
                </a:schemeClr>
              </a:solidFill>
              <a:effectLst/>
              <a:cs typeface="B Kamran" pitchFamily="2" charset="-78"/>
            </a:endParaRPr>
          </a:p>
        </p:txBody>
      </p:sp>
      <p:pic>
        <p:nvPicPr>
          <p:cNvPr id="4" name="Picture 8"/>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929454" y="1571612"/>
            <a:ext cx="581025" cy="304800"/>
          </a:xfrm>
          <a:prstGeom prst="rect">
            <a:avLst/>
          </a:prstGeom>
          <a:noFill/>
        </p:spPr>
      </p:pic>
      <p:pic>
        <p:nvPicPr>
          <p:cNvPr id="6" name="Picture 10"/>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071802" y="2500306"/>
            <a:ext cx="619125"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4)">
                                      <p:cBhvr>
                                        <p:cTn id="7" dur="2000"/>
                                        <p:tgtEl>
                                          <p:spTgt spid="2">
                                            <p:txEl>
                                              <p:pRg st="0" end="0"/>
                                            </p:txEl>
                                          </p:spTgt>
                                        </p:tgtEl>
                                      </p:cBhvr>
                                    </p:animEffect>
                                  </p:childTnLst>
                                </p:cTn>
                              </p:par>
                              <p:par>
                                <p:cTn id="8" presetID="21" presetClass="entr" presetSubtype="4"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4)">
                                      <p:cBhvr>
                                        <p:cTn id="10" dur="2000"/>
                                        <p:tgtEl>
                                          <p:spTgt spid="2">
                                            <p:txEl>
                                              <p:pRg st="1" end="1"/>
                                            </p:txEl>
                                          </p:spTgt>
                                        </p:tgtEl>
                                      </p:cBhvr>
                                    </p:animEffect>
                                  </p:childTnLst>
                                </p:cTn>
                              </p:par>
                              <p:par>
                                <p:cTn id="11" presetID="21" presetClass="entr" presetSubtype="4"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wheel(4)">
                                      <p:cBhvr>
                                        <p:cTn id="13"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fa-IR"/>
          </a:p>
        </p:txBody>
      </p:sp>
      <p:sp>
        <p:nvSpPr>
          <p:cNvPr id="3" name="Title 2"/>
          <p:cNvSpPr>
            <a:spLocks noGrp="1"/>
          </p:cNvSpPr>
          <p:nvPr>
            <p:ph type="title"/>
          </p:nvPr>
        </p:nvSpPr>
        <p:spPr/>
        <p:txBody>
          <a:bodyPr/>
          <a:lstStyle/>
          <a:p>
            <a:endParaRPr lang="fa-IR"/>
          </a:p>
        </p:txBody>
      </p:sp>
      <p:pic>
        <p:nvPicPr>
          <p:cNvPr id="4" name="Picture 5" descr="loneant"/>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Blip>
                <a:blip r:embed="rId2"/>
              </a:buBlip>
            </a:pPr>
            <a:r>
              <a:rPr lang="fa-IR" b="1" dirty="0" smtClean="0">
                <a:cs typeface="B Tabassom" pitchFamily="2" charset="-78"/>
              </a:rPr>
              <a:t>در </a:t>
            </a:r>
            <a:r>
              <a:rPr lang="en-US" sz="2000" b="1" dirty="0" smtClean="0">
                <a:cs typeface="B Tabassom" pitchFamily="2" charset="-78"/>
              </a:rPr>
              <a:t>ACO</a:t>
            </a:r>
            <a:r>
              <a:rPr lang="fa-IR" b="1" dirty="0" smtClean="0">
                <a:cs typeface="B Tabassom" pitchFamily="2" charset="-78"/>
              </a:rPr>
              <a:t> مورچه های مصنوعی فرایندها (زیر برنامه های) کامپیوتری هستند که بصورت احتمالی راه حل های مختلف مسئله را می سازند.</a:t>
            </a:r>
          </a:p>
          <a:p>
            <a:pPr>
              <a:buBlip>
                <a:blip r:embed="rId2"/>
              </a:buBlip>
            </a:pPr>
            <a:endParaRPr lang="fa-IR" b="1" dirty="0" smtClean="0">
              <a:cs typeface="B Tabassom" pitchFamily="2" charset="-78"/>
            </a:endParaRPr>
          </a:p>
          <a:p>
            <a:pPr>
              <a:buBlip>
                <a:blip r:embed="rId2"/>
              </a:buBlip>
            </a:pPr>
            <a:r>
              <a:rPr lang="fa-IR" b="1" dirty="0" smtClean="0">
                <a:cs typeface="B Tabassom" pitchFamily="2" charset="-78"/>
              </a:rPr>
              <a:t>آزمایشات پل دوراهه نشان می دهند که کلونی مورچه ها توانایی بالقوه ای برای بهینه سازی دارند</a:t>
            </a:r>
          </a:p>
          <a:p>
            <a:pPr>
              <a:buBlip>
                <a:blip r:embed="rId2"/>
              </a:buBlip>
            </a:pPr>
            <a:endParaRPr lang="fa-IR" b="1" dirty="0" smtClean="0">
              <a:cs typeface="B Tabassom" pitchFamily="2" charset="-78"/>
            </a:endParaRPr>
          </a:p>
          <a:p>
            <a:pPr>
              <a:buBlip>
                <a:blip r:embed="rId2"/>
              </a:buBlip>
            </a:pPr>
            <a:r>
              <a:rPr lang="fa-IR" b="1" dirty="0" smtClean="0">
                <a:cs typeface="B Tabassom" pitchFamily="2" charset="-78"/>
              </a:rPr>
              <a:t>به طرز جالب توجهی با الهام گرفتن از آزمایشات پل دو راهه ، امکان طراحی مورچه های مصنوعی که با حرکت روی یک گراف مشابه پل دوراهه، کوتاه ترین مسیر بین دو گره متناظر با لانه و منبع آذوقه را می یابند وجود دارد.</a:t>
            </a:r>
            <a:endParaRPr lang="fa-IR" b="1" dirty="0">
              <a:cs typeface="B Tabassom" pitchFamily="2" charset="-78"/>
            </a:endParaRPr>
          </a:p>
        </p:txBody>
      </p:sp>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effectLst/>
                <a:cs typeface="B Kamran" pitchFamily="2" charset="-78"/>
              </a:rPr>
              <a:t>به سمت مورچه های مصنوعی</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pPr algn="ctr" eaLnBrk="1" hangingPunct="1"/>
            <a:r>
              <a:rPr lang="fa-IR" sz="4400" b="1" dirty="0" smtClean="0">
                <a:solidFill>
                  <a:schemeClr val="accent6">
                    <a:lumMod val="60000"/>
                    <a:lumOff val="40000"/>
                  </a:schemeClr>
                </a:solidFill>
                <a:effectLst/>
                <a:cs typeface="B Kamran" pitchFamily="2" charset="-78"/>
              </a:rPr>
              <a:t>ابزارهای مورچه های مصنوعی</a:t>
            </a:r>
            <a:endParaRPr lang="en-US" sz="4400" b="1" dirty="0" smtClean="0">
              <a:solidFill>
                <a:schemeClr val="accent6">
                  <a:lumMod val="60000"/>
                  <a:lumOff val="40000"/>
                </a:schemeClr>
              </a:solidFill>
              <a:effectLst/>
              <a:cs typeface="B Kamran" pitchFamily="2" charset="-78"/>
            </a:endParaRPr>
          </a:p>
        </p:txBody>
      </p:sp>
      <p:sp>
        <p:nvSpPr>
          <p:cNvPr id="26627" name="Rectangle 3"/>
          <p:cNvSpPr>
            <a:spLocks noGrp="1" noChangeArrowheads="1"/>
          </p:cNvSpPr>
          <p:nvPr>
            <p:ph type="body" idx="1"/>
          </p:nvPr>
        </p:nvSpPr>
        <p:spPr/>
        <p:txBody>
          <a:bodyPr/>
          <a:lstStyle/>
          <a:p>
            <a:pPr eaLnBrk="1" hangingPunct="1">
              <a:lnSpc>
                <a:spcPct val="90000"/>
              </a:lnSpc>
            </a:pPr>
            <a:r>
              <a:rPr lang="fa-IR" b="1" dirty="0" smtClean="0">
                <a:solidFill>
                  <a:schemeClr val="hlink"/>
                </a:solidFill>
                <a:cs typeface="B Tabassom" pitchFamily="2" charset="-78"/>
              </a:rPr>
              <a:t>ردپای فرومونی مصنوعی</a:t>
            </a:r>
            <a:endParaRPr lang="en-US" b="1" dirty="0" smtClean="0">
              <a:cs typeface="B Tabassom" pitchFamily="2" charset="-78"/>
            </a:endParaRPr>
          </a:p>
          <a:p>
            <a:pPr eaLnBrk="1" hangingPunct="1">
              <a:lnSpc>
                <a:spcPct val="90000"/>
              </a:lnSpc>
              <a:buFontTx/>
              <a:buNone/>
            </a:pPr>
            <a:r>
              <a:rPr lang="fa-IR" b="1" dirty="0" smtClean="0">
                <a:cs typeface="B Tabassom" pitchFamily="2" charset="-78"/>
              </a:rPr>
              <a:t> این مقادیر در طی مراحل یافتن راه حل، بصورت پویا تغییر می کنند تا منعکس کننده نتایج بدست آمده توسط مورچه های مصنوعی باشند</a:t>
            </a:r>
          </a:p>
          <a:p>
            <a:pPr eaLnBrk="1" hangingPunct="1">
              <a:lnSpc>
                <a:spcPct val="90000"/>
              </a:lnSpc>
              <a:buFontTx/>
              <a:buNone/>
            </a:pPr>
            <a:endParaRPr lang="fa-IR" b="1" dirty="0" smtClean="0">
              <a:cs typeface="B Tabassom" pitchFamily="2" charset="-78"/>
            </a:endParaRPr>
          </a:p>
          <a:p>
            <a:pPr eaLnBrk="1" hangingPunct="1">
              <a:lnSpc>
                <a:spcPct val="90000"/>
              </a:lnSpc>
            </a:pPr>
            <a:r>
              <a:rPr lang="fa-IR" b="1" dirty="0" smtClean="0">
                <a:solidFill>
                  <a:schemeClr val="hlink"/>
                </a:solidFill>
                <a:cs typeface="B Tabassom" pitchFamily="2" charset="-78"/>
              </a:rPr>
              <a:t>اطلاعات ابتکاری</a:t>
            </a:r>
            <a:r>
              <a:rPr lang="fa-IR" b="1" dirty="0" smtClean="0">
                <a:solidFill>
                  <a:schemeClr val="hlink"/>
                </a:solidFill>
                <a:latin typeface="Times New Roman" pitchFamily="18" charset="0"/>
                <a:cs typeface="Times New Roman" pitchFamily="18" charset="0"/>
              </a:rPr>
              <a:t> (</a:t>
            </a:r>
            <a:r>
              <a:rPr lang="en-US" b="1" dirty="0" smtClean="0">
                <a:solidFill>
                  <a:schemeClr val="hlink"/>
                </a:solidFill>
                <a:latin typeface="Times New Roman" pitchFamily="18" charset="0"/>
                <a:cs typeface="Times New Roman" pitchFamily="18" charset="0"/>
              </a:rPr>
              <a:t>Heuristic Information</a:t>
            </a:r>
            <a:r>
              <a:rPr lang="fa-IR" b="1" dirty="0" smtClean="0">
                <a:solidFill>
                  <a:schemeClr val="hlink"/>
                </a:solidFill>
                <a:latin typeface="Times New Roman" pitchFamily="18" charset="0"/>
                <a:cs typeface="Times New Roman" pitchFamily="18" charset="0"/>
              </a:rPr>
              <a:t>)</a:t>
            </a:r>
          </a:p>
          <a:p>
            <a:pPr eaLnBrk="1" hangingPunct="1">
              <a:lnSpc>
                <a:spcPct val="90000"/>
              </a:lnSpc>
              <a:buFontTx/>
              <a:buNone/>
            </a:pPr>
            <a:r>
              <a:rPr lang="fa-IR" b="1" dirty="0" smtClean="0">
                <a:cs typeface="B Tabassom" pitchFamily="2" charset="-78"/>
              </a:rPr>
              <a:t> این اطلاعات مرتبط با ساختار مسئله مورد نظر، برای حل مسئله بکار می روند.</a:t>
            </a:r>
            <a:endParaRPr lang="en-US" b="1" dirty="0" smtClean="0">
              <a:cs typeface="B Tabassom" pitchFamily="2" charset="-78"/>
            </a:endParaRPr>
          </a:p>
          <a:p>
            <a:pPr algn="ctr" eaLnBrk="1" hangingPunct="1">
              <a:lnSpc>
                <a:spcPct val="90000"/>
              </a:lnSpc>
              <a:buFontTx/>
              <a:buNone/>
            </a:pPr>
            <a:r>
              <a:rPr lang="fa-IR" b="1" dirty="0" smtClean="0">
                <a:solidFill>
                  <a:srgbClr val="FF0000"/>
                </a:solidFill>
                <a:cs typeface="B Tabassom" pitchFamily="2" charset="-78"/>
              </a:rPr>
              <a:t>الگوریتم های متفاوت به روشهای گوناگون از این ابزارها استفاده می کنند...</a:t>
            </a:r>
          </a:p>
          <a:p>
            <a:pPr algn="ctr" eaLnBrk="1" hangingPunct="1">
              <a:lnSpc>
                <a:spcPct val="90000"/>
              </a:lnSpc>
              <a:buFontTx/>
              <a:buNone/>
            </a:pPr>
            <a:endParaRPr lang="en-US" b="1" dirty="0" smtClean="0">
              <a:solidFill>
                <a:srgbClr val="FF0000"/>
              </a:solidFill>
              <a:cs typeface="B Tabasso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box(in)">
                                      <p:cBhvr>
                                        <p:cTn id="7" dur="500"/>
                                        <p:tgtEl>
                                          <p:spTgt spid="2662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6627">
                                            <p:txEl>
                                              <p:pRg st="1" end="1"/>
                                            </p:txEl>
                                          </p:spTgt>
                                        </p:tgtEl>
                                        <p:attrNameLst>
                                          <p:attrName>style.visibility</p:attrName>
                                        </p:attrNameLst>
                                      </p:cBhvr>
                                      <p:to>
                                        <p:strVal val="visible"/>
                                      </p:to>
                                    </p:set>
                                    <p:animEffect transition="in" filter="box(in)">
                                      <p:cBhvr>
                                        <p:cTn id="10" dur="500"/>
                                        <p:tgtEl>
                                          <p:spTgt spid="26627">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6627">
                                            <p:txEl>
                                              <p:pRg st="3" end="3"/>
                                            </p:txEl>
                                          </p:spTgt>
                                        </p:tgtEl>
                                        <p:attrNameLst>
                                          <p:attrName>style.visibility</p:attrName>
                                        </p:attrNameLst>
                                      </p:cBhvr>
                                      <p:to>
                                        <p:strVal val="visible"/>
                                      </p:to>
                                    </p:set>
                                    <p:animEffect transition="in" filter="box(in)">
                                      <p:cBhvr>
                                        <p:cTn id="13" dur="500"/>
                                        <p:tgtEl>
                                          <p:spTgt spid="26627">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6627">
                                            <p:txEl>
                                              <p:pRg st="4" end="4"/>
                                            </p:txEl>
                                          </p:spTgt>
                                        </p:tgtEl>
                                        <p:attrNameLst>
                                          <p:attrName>style.visibility</p:attrName>
                                        </p:attrNameLst>
                                      </p:cBhvr>
                                      <p:to>
                                        <p:strVal val="visible"/>
                                      </p:to>
                                    </p:set>
                                    <p:animEffect transition="in" filter="box(in)">
                                      <p:cBhvr>
                                        <p:cTn id="16" dur="500"/>
                                        <p:tgtEl>
                                          <p:spTgt spid="26627">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26627">
                                            <p:txEl>
                                              <p:pRg st="5" end="5"/>
                                            </p:txEl>
                                          </p:spTgt>
                                        </p:tgtEl>
                                        <p:attrNameLst>
                                          <p:attrName>style.visibility</p:attrName>
                                        </p:attrNameLst>
                                      </p:cBhvr>
                                      <p:to>
                                        <p:strVal val="visible"/>
                                      </p:to>
                                    </p:set>
                                    <p:animEffect transition="in" filter="box(in)">
                                      <p:cBhvr>
                                        <p:cTn id="19" dur="500"/>
                                        <p:tgtEl>
                                          <p:spTgt spid="266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Autofit/>
          </a:bodyPr>
          <a:lstStyle/>
          <a:p>
            <a:pPr algn="ctr"/>
            <a:r>
              <a:rPr lang="fa-IR" sz="4400" dirty="0" smtClean="0">
                <a:solidFill>
                  <a:schemeClr val="accent3">
                    <a:lumMod val="60000"/>
                    <a:lumOff val="40000"/>
                  </a:schemeClr>
                </a:solidFill>
                <a:cs typeface="B Kamran" pitchFamily="2" charset="-78"/>
              </a:rPr>
              <a:t>مورچه های مصنوعی و حرکت روی گراف</a:t>
            </a:r>
            <a:endParaRPr lang="de-DE" sz="4400" b="1" dirty="0" smtClean="0">
              <a:solidFill>
                <a:schemeClr val="accent3">
                  <a:lumMod val="60000"/>
                  <a:lumOff val="40000"/>
                </a:schemeClr>
              </a:solidFill>
              <a:cs typeface="B Kamran" pitchFamily="2" charset="-78"/>
            </a:endParaRPr>
          </a:p>
        </p:txBody>
      </p:sp>
      <p:pic>
        <p:nvPicPr>
          <p:cNvPr id="3075" name="Picture 3" descr="pfad3"/>
          <p:cNvPicPr>
            <a:picLocks noChangeAspect="1" noChangeArrowheads="1"/>
          </p:cNvPicPr>
          <p:nvPr/>
        </p:nvPicPr>
        <p:blipFill>
          <a:blip r:embed="rId3"/>
          <a:srcRect/>
          <a:stretch>
            <a:fillRect/>
          </a:stretch>
        </p:blipFill>
        <p:spPr bwMode="auto">
          <a:xfrm>
            <a:off x="714348" y="2857497"/>
            <a:ext cx="7643866" cy="2643206"/>
          </a:xfrm>
          <a:prstGeom prst="rect">
            <a:avLst/>
          </a:prstGeom>
          <a:noFill/>
          <a:ln w="9525">
            <a:noFill/>
            <a:miter lim="800000"/>
            <a:headEnd/>
            <a:tailEnd/>
          </a:ln>
        </p:spPr>
      </p:pic>
      <p:sp>
        <p:nvSpPr>
          <p:cNvPr id="24580" name="Text Box 4"/>
          <p:cNvSpPr txBox="1">
            <a:spLocks noChangeArrowheads="1"/>
          </p:cNvSpPr>
          <p:nvPr/>
        </p:nvSpPr>
        <p:spPr bwMode="auto">
          <a:xfrm>
            <a:off x="1828800" y="2362200"/>
            <a:ext cx="363538" cy="457200"/>
          </a:xfrm>
          <a:prstGeom prst="rect">
            <a:avLst/>
          </a:prstGeom>
          <a:noFill/>
          <a:ln w="9525">
            <a:noFill/>
            <a:miter lim="800000"/>
            <a:headEnd/>
            <a:tailEnd/>
          </a:ln>
        </p:spPr>
        <p:txBody>
          <a:bodyPr wrap="none" lIns="90000" tIns="46800" rIns="90000" bIns="46800">
            <a:spAutoFit/>
          </a:bodyPr>
          <a:lstStyle/>
          <a:p>
            <a:pPr algn="l" rtl="0"/>
            <a:r>
              <a:rPr lang="de-DE" sz="2400">
                <a:latin typeface="Tahoma" pitchFamily="34" charset="0"/>
              </a:rPr>
              <a:t>A</a:t>
            </a:r>
            <a:endParaRPr lang="de-DE" sz="2400">
              <a:latin typeface="Symbol" pitchFamily="18" charset="2"/>
            </a:endParaRPr>
          </a:p>
        </p:txBody>
      </p:sp>
      <p:sp>
        <p:nvSpPr>
          <p:cNvPr id="24581" name="Text Box 5"/>
          <p:cNvSpPr txBox="1">
            <a:spLocks noChangeArrowheads="1"/>
          </p:cNvSpPr>
          <p:nvPr/>
        </p:nvSpPr>
        <p:spPr bwMode="auto">
          <a:xfrm>
            <a:off x="4191000" y="2362200"/>
            <a:ext cx="360363" cy="457200"/>
          </a:xfrm>
          <a:prstGeom prst="rect">
            <a:avLst/>
          </a:prstGeom>
          <a:noFill/>
          <a:ln w="9525">
            <a:noFill/>
            <a:miter lim="800000"/>
            <a:headEnd/>
            <a:tailEnd/>
          </a:ln>
        </p:spPr>
        <p:txBody>
          <a:bodyPr wrap="none" lIns="90000" tIns="46800" rIns="90000" bIns="46800">
            <a:spAutoFit/>
          </a:bodyPr>
          <a:lstStyle/>
          <a:p>
            <a:pPr algn="l" rtl="0"/>
            <a:r>
              <a:rPr lang="de-DE" sz="2400">
                <a:latin typeface="Tahoma" pitchFamily="34" charset="0"/>
              </a:rPr>
              <a:t>B</a:t>
            </a:r>
            <a:endParaRPr lang="de-DE" sz="2400">
              <a:latin typeface="Symbol" pitchFamily="18" charset="2"/>
            </a:endParaRPr>
          </a:p>
        </p:txBody>
      </p:sp>
      <p:sp>
        <p:nvSpPr>
          <p:cNvPr id="24582" name="Text Box 6"/>
          <p:cNvSpPr txBox="1">
            <a:spLocks noChangeArrowheads="1"/>
          </p:cNvSpPr>
          <p:nvPr/>
        </p:nvSpPr>
        <p:spPr bwMode="auto">
          <a:xfrm>
            <a:off x="6553200" y="2362200"/>
            <a:ext cx="363538" cy="457200"/>
          </a:xfrm>
          <a:prstGeom prst="rect">
            <a:avLst/>
          </a:prstGeom>
          <a:noFill/>
          <a:ln w="9525">
            <a:noFill/>
            <a:miter lim="800000"/>
            <a:headEnd/>
            <a:tailEnd/>
          </a:ln>
        </p:spPr>
        <p:txBody>
          <a:bodyPr wrap="none" lIns="90000" tIns="46800" rIns="90000" bIns="46800">
            <a:spAutoFit/>
          </a:bodyPr>
          <a:lstStyle/>
          <a:p>
            <a:pPr algn="l" rtl="0"/>
            <a:r>
              <a:rPr lang="de-DE" sz="2400">
                <a:latin typeface="Tahoma" pitchFamily="34" charset="0"/>
              </a:rPr>
              <a:t>C</a:t>
            </a:r>
            <a:endParaRPr lang="de-DE" sz="2400">
              <a:latin typeface="Symbol" pitchFamily="18" charset="2"/>
            </a:endParaRPr>
          </a:p>
        </p:txBody>
      </p:sp>
      <p:sp>
        <p:nvSpPr>
          <p:cNvPr id="24583" name="Text Box 7"/>
          <p:cNvSpPr txBox="1">
            <a:spLocks noChangeArrowheads="1"/>
          </p:cNvSpPr>
          <p:nvPr/>
        </p:nvSpPr>
        <p:spPr bwMode="auto">
          <a:xfrm>
            <a:off x="1828800" y="5638800"/>
            <a:ext cx="387350" cy="457200"/>
          </a:xfrm>
          <a:prstGeom prst="rect">
            <a:avLst/>
          </a:prstGeom>
          <a:noFill/>
          <a:ln w="9525">
            <a:noFill/>
            <a:miter lim="800000"/>
            <a:headEnd/>
            <a:tailEnd/>
          </a:ln>
        </p:spPr>
        <p:txBody>
          <a:bodyPr wrap="none" lIns="90000" tIns="46800" rIns="90000" bIns="46800">
            <a:spAutoFit/>
          </a:bodyPr>
          <a:lstStyle/>
          <a:p>
            <a:pPr algn="l" rtl="0"/>
            <a:r>
              <a:rPr lang="de-DE" sz="2400">
                <a:latin typeface="Tahoma" pitchFamily="34" charset="0"/>
              </a:rPr>
              <a:t>D</a:t>
            </a:r>
            <a:endParaRPr lang="de-DE" sz="2400">
              <a:latin typeface="Symbol" pitchFamily="18" charset="2"/>
            </a:endParaRPr>
          </a:p>
        </p:txBody>
      </p:sp>
      <p:sp>
        <p:nvSpPr>
          <p:cNvPr id="24584" name="Text Box 8"/>
          <p:cNvSpPr txBox="1">
            <a:spLocks noChangeArrowheads="1"/>
          </p:cNvSpPr>
          <p:nvPr/>
        </p:nvSpPr>
        <p:spPr bwMode="auto">
          <a:xfrm>
            <a:off x="4191000" y="5638800"/>
            <a:ext cx="352425" cy="457200"/>
          </a:xfrm>
          <a:prstGeom prst="rect">
            <a:avLst/>
          </a:prstGeom>
          <a:noFill/>
          <a:ln w="9525">
            <a:noFill/>
            <a:miter lim="800000"/>
            <a:headEnd/>
            <a:tailEnd/>
          </a:ln>
        </p:spPr>
        <p:txBody>
          <a:bodyPr wrap="none" lIns="90000" tIns="46800" rIns="90000" bIns="46800">
            <a:spAutoFit/>
          </a:bodyPr>
          <a:lstStyle/>
          <a:p>
            <a:pPr algn="l" rtl="0"/>
            <a:r>
              <a:rPr lang="de-DE" sz="2400">
                <a:latin typeface="Tahoma" pitchFamily="34" charset="0"/>
              </a:rPr>
              <a:t>E</a:t>
            </a:r>
            <a:endParaRPr lang="de-DE" sz="2400">
              <a:latin typeface="Symbol" pitchFamily="18" charset="2"/>
            </a:endParaRPr>
          </a:p>
        </p:txBody>
      </p:sp>
      <p:sp>
        <p:nvSpPr>
          <p:cNvPr id="24585" name="Text Box 9"/>
          <p:cNvSpPr txBox="1">
            <a:spLocks noChangeArrowheads="1"/>
          </p:cNvSpPr>
          <p:nvPr/>
        </p:nvSpPr>
        <p:spPr bwMode="auto">
          <a:xfrm>
            <a:off x="6553200" y="5638800"/>
            <a:ext cx="339725" cy="457200"/>
          </a:xfrm>
          <a:prstGeom prst="rect">
            <a:avLst/>
          </a:prstGeom>
          <a:noFill/>
          <a:ln w="9525">
            <a:noFill/>
            <a:miter lim="800000"/>
            <a:headEnd/>
            <a:tailEnd/>
          </a:ln>
        </p:spPr>
        <p:txBody>
          <a:bodyPr wrap="none" lIns="90000" tIns="46800" rIns="90000" bIns="46800">
            <a:spAutoFit/>
          </a:bodyPr>
          <a:lstStyle/>
          <a:p>
            <a:pPr algn="l" rtl="0"/>
            <a:r>
              <a:rPr lang="de-DE" sz="2400">
                <a:latin typeface="Tahoma" pitchFamily="34" charset="0"/>
              </a:rPr>
              <a:t>F</a:t>
            </a:r>
            <a:endParaRPr lang="de-DE" sz="2400">
              <a:latin typeface="Symbol" pitchFamily="18" charset="2"/>
            </a:endParaRPr>
          </a:p>
        </p:txBody>
      </p:sp>
      <p:sp>
        <p:nvSpPr>
          <p:cNvPr id="3082" name="Line 10"/>
          <p:cNvSpPr>
            <a:spLocks noChangeShapeType="1"/>
          </p:cNvSpPr>
          <p:nvPr/>
        </p:nvSpPr>
        <p:spPr bwMode="auto">
          <a:xfrm>
            <a:off x="2286000" y="3429000"/>
            <a:ext cx="1752600" cy="1524000"/>
          </a:xfrm>
          <a:prstGeom prst="line">
            <a:avLst/>
          </a:prstGeom>
          <a:noFill/>
          <a:ln w="38100">
            <a:solidFill>
              <a:srgbClr val="FF0000"/>
            </a:solidFill>
            <a:miter lim="800000"/>
            <a:headEnd/>
            <a:tailEnd/>
          </a:ln>
        </p:spPr>
        <p:txBody>
          <a:bodyPr lIns="90000" tIns="46800" rIns="90000" bIns="46800" anchor="ctr">
            <a:spAutoFit/>
          </a:bodyPr>
          <a:lstStyle/>
          <a:p>
            <a:endParaRPr lang="fa-IR"/>
          </a:p>
        </p:txBody>
      </p:sp>
      <p:sp>
        <p:nvSpPr>
          <p:cNvPr id="3083" name="Line 11"/>
          <p:cNvSpPr>
            <a:spLocks noChangeShapeType="1"/>
          </p:cNvSpPr>
          <p:nvPr/>
        </p:nvSpPr>
        <p:spPr bwMode="auto">
          <a:xfrm flipV="1">
            <a:off x="4724400" y="5218113"/>
            <a:ext cx="1600200" cy="0"/>
          </a:xfrm>
          <a:prstGeom prst="line">
            <a:avLst/>
          </a:prstGeom>
          <a:noFill/>
          <a:ln w="38100">
            <a:solidFill>
              <a:srgbClr val="FF0000"/>
            </a:solidFill>
            <a:miter lim="800000"/>
            <a:headEnd/>
            <a:tailEnd/>
          </a:ln>
        </p:spPr>
        <p:txBody>
          <a:bodyPr lIns="90000" tIns="46800" rIns="90000" bIns="46800" anchor="ctr">
            <a:spAutoFit/>
          </a:bodyPr>
          <a:lstStyle/>
          <a:p>
            <a:endParaRPr lang="fa-IR"/>
          </a:p>
        </p:txBody>
      </p:sp>
      <p:sp>
        <p:nvSpPr>
          <p:cNvPr id="3084" name="Line 12"/>
          <p:cNvSpPr>
            <a:spLocks noChangeShapeType="1"/>
          </p:cNvSpPr>
          <p:nvPr/>
        </p:nvSpPr>
        <p:spPr bwMode="auto">
          <a:xfrm>
            <a:off x="2362200" y="3181350"/>
            <a:ext cx="1600200" cy="0"/>
          </a:xfrm>
          <a:prstGeom prst="line">
            <a:avLst/>
          </a:prstGeom>
          <a:noFill/>
          <a:ln w="38100">
            <a:solidFill>
              <a:srgbClr val="FF9900"/>
            </a:solidFill>
            <a:miter lim="800000"/>
            <a:headEnd/>
            <a:tailEnd/>
          </a:ln>
        </p:spPr>
        <p:txBody>
          <a:bodyPr wrap="none" lIns="90000" tIns="46800" rIns="90000" bIns="46800" anchor="ctr">
            <a:spAutoFit/>
          </a:bodyPr>
          <a:lstStyle/>
          <a:p>
            <a:endParaRPr lang="fa-IR"/>
          </a:p>
        </p:txBody>
      </p:sp>
      <p:sp>
        <p:nvSpPr>
          <p:cNvPr id="3085" name="Line 13"/>
          <p:cNvSpPr>
            <a:spLocks noChangeShapeType="1"/>
          </p:cNvSpPr>
          <p:nvPr/>
        </p:nvSpPr>
        <p:spPr bwMode="auto">
          <a:xfrm>
            <a:off x="4724400" y="3181350"/>
            <a:ext cx="1600200" cy="0"/>
          </a:xfrm>
          <a:prstGeom prst="line">
            <a:avLst/>
          </a:prstGeom>
          <a:noFill/>
          <a:ln w="38100">
            <a:solidFill>
              <a:srgbClr val="FF9900"/>
            </a:solidFill>
            <a:miter lim="800000"/>
            <a:headEnd/>
            <a:tailEnd/>
          </a:ln>
        </p:spPr>
        <p:txBody>
          <a:bodyPr wrap="none" lIns="90000" tIns="46800" rIns="90000" bIns="46800" anchor="ctr">
            <a:spAutoFit/>
          </a:bodyPr>
          <a:lstStyle/>
          <a:p>
            <a:endParaRPr lang="fa-IR"/>
          </a:p>
        </p:txBody>
      </p:sp>
      <p:sp>
        <p:nvSpPr>
          <p:cNvPr id="3086" name="Line 14"/>
          <p:cNvSpPr>
            <a:spLocks noChangeShapeType="1"/>
          </p:cNvSpPr>
          <p:nvPr/>
        </p:nvSpPr>
        <p:spPr bwMode="auto">
          <a:xfrm>
            <a:off x="6681788" y="3581400"/>
            <a:ext cx="0" cy="1219200"/>
          </a:xfrm>
          <a:prstGeom prst="line">
            <a:avLst/>
          </a:prstGeom>
          <a:noFill/>
          <a:ln w="38100">
            <a:solidFill>
              <a:srgbClr val="FF9900"/>
            </a:solidFill>
            <a:miter lim="800000"/>
            <a:headEnd/>
            <a:tailEnd/>
          </a:ln>
        </p:spPr>
        <p:txBody>
          <a:bodyPr wrap="none" lIns="90000" tIns="46800" rIns="90000" bIns="46800" anchor="ctr">
            <a:spAutoFit/>
          </a:bodyPr>
          <a:lstStyle/>
          <a:p>
            <a:endParaRPr lang="fa-IR"/>
          </a:p>
        </p:txBody>
      </p:sp>
      <p:sp>
        <p:nvSpPr>
          <p:cNvPr id="3087" name="Line 15"/>
          <p:cNvSpPr>
            <a:spLocks noChangeShapeType="1"/>
          </p:cNvSpPr>
          <p:nvPr/>
        </p:nvSpPr>
        <p:spPr bwMode="auto">
          <a:xfrm flipV="1">
            <a:off x="4724400" y="5257800"/>
            <a:ext cx="1600200" cy="0"/>
          </a:xfrm>
          <a:prstGeom prst="line">
            <a:avLst/>
          </a:prstGeom>
          <a:noFill/>
          <a:ln w="76200">
            <a:solidFill>
              <a:srgbClr val="FF0000"/>
            </a:solidFill>
            <a:miter lim="800000"/>
            <a:headEnd/>
            <a:tailEnd/>
          </a:ln>
        </p:spPr>
        <p:txBody>
          <a:bodyPr lIns="90000" tIns="46800" rIns="90000" bIns="46800" anchor="ctr">
            <a:spAutoFit/>
          </a:bodyPr>
          <a:lstStyle/>
          <a:p>
            <a:endParaRPr lang="fa-IR"/>
          </a:p>
        </p:txBody>
      </p:sp>
      <p:sp>
        <p:nvSpPr>
          <p:cNvPr id="3088" name="Line 16"/>
          <p:cNvSpPr>
            <a:spLocks noChangeShapeType="1"/>
          </p:cNvSpPr>
          <p:nvPr/>
        </p:nvSpPr>
        <p:spPr bwMode="auto">
          <a:xfrm>
            <a:off x="2286000" y="3429000"/>
            <a:ext cx="1752600" cy="1524000"/>
          </a:xfrm>
          <a:prstGeom prst="line">
            <a:avLst/>
          </a:prstGeom>
          <a:noFill/>
          <a:ln w="76200">
            <a:solidFill>
              <a:srgbClr val="FF0000"/>
            </a:solidFill>
            <a:miter lim="800000"/>
            <a:headEnd/>
            <a:tailEnd/>
          </a:ln>
        </p:spPr>
        <p:txBody>
          <a:bodyPr lIns="90000" tIns="46800" rIns="90000" bIns="46800" anchor="ctr">
            <a:spAutoFit/>
          </a:bodyPr>
          <a:lstStyle/>
          <a:p>
            <a:endParaRPr lang="fa-IR"/>
          </a:p>
        </p:txBody>
      </p:sp>
      <p:sp>
        <p:nvSpPr>
          <p:cNvPr id="3089" name="Line 17"/>
          <p:cNvSpPr>
            <a:spLocks noChangeShapeType="1"/>
          </p:cNvSpPr>
          <p:nvPr/>
        </p:nvSpPr>
        <p:spPr bwMode="auto">
          <a:xfrm>
            <a:off x="6681788" y="3581400"/>
            <a:ext cx="0" cy="1219200"/>
          </a:xfrm>
          <a:prstGeom prst="line">
            <a:avLst/>
          </a:prstGeom>
          <a:noFill/>
          <a:ln w="76200">
            <a:solidFill>
              <a:srgbClr val="FF9900"/>
            </a:solidFill>
            <a:miter lim="800000"/>
            <a:headEnd/>
            <a:tailEnd/>
          </a:ln>
        </p:spPr>
        <p:txBody>
          <a:bodyPr wrap="none" lIns="90000" tIns="46800" rIns="90000" bIns="46800" anchor="ctr">
            <a:spAutoFit/>
          </a:bodyPr>
          <a:lstStyle/>
          <a:p>
            <a:endParaRPr lang="fa-IR"/>
          </a:p>
        </p:txBody>
      </p:sp>
      <p:sp>
        <p:nvSpPr>
          <p:cNvPr id="3090" name="Line 18"/>
          <p:cNvSpPr>
            <a:spLocks noChangeShapeType="1"/>
          </p:cNvSpPr>
          <p:nvPr/>
        </p:nvSpPr>
        <p:spPr bwMode="auto">
          <a:xfrm>
            <a:off x="4724400" y="3200400"/>
            <a:ext cx="1600200" cy="0"/>
          </a:xfrm>
          <a:prstGeom prst="line">
            <a:avLst/>
          </a:prstGeom>
          <a:noFill/>
          <a:ln w="76200">
            <a:solidFill>
              <a:srgbClr val="FF9900"/>
            </a:solidFill>
            <a:miter lim="800000"/>
            <a:headEnd/>
            <a:tailEnd/>
          </a:ln>
        </p:spPr>
        <p:txBody>
          <a:bodyPr wrap="none" lIns="90000" tIns="46800" rIns="90000" bIns="46800" anchor="ctr">
            <a:spAutoFit/>
          </a:bodyPr>
          <a:lstStyle/>
          <a:p>
            <a:endParaRPr lang="fa-IR"/>
          </a:p>
        </p:txBody>
      </p:sp>
      <p:sp>
        <p:nvSpPr>
          <p:cNvPr id="3091" name="Line 19"/>
          <p:cNvSpPr>
            <a:spLocks noChangeShapeType="1"/>
          </p:cNvSpPr>
          <p:nvPr/>
        </p:nvSpPr>
        <p:spPr bwMode="auto">
          <a:xfrm>
            <a:off x="2286000" y="3429000"/>
            <a:ext cx="1752600" cy="1524000"/>
          </a:xfrm>
          <a:prstGeom prst="line">
            <a:avLst/>
          </a:prstGeom>
          <a:noFill/>
          <a:ln w="76200">
            <a:solidFill>
              <a:srgbClr val="FF0000"/>
            </a:solidFill>
            <a:miter lim="800000"/>
            <a:headEnd/>
            <a:tailEnd/>
          </a:ln>
        </p:spPr>
        <p:txBody>
          <a:bodyPr lIns="90000" tIns="46800" rIns="90000" bIns="46800" anchor="ctr">
            <a:spAutoFit/>
          </a:bodyPr>
          <a:lstStyle/>
          <a:p>
            <a:endParaRPr lang="fa-IR"/>
          </a:p>
        </p:txBody>
      </p:sp>
      <p:sp>
        <p:nvSpPr>
          <p:cNvPr id="3092" name="Line 20"/>
          <p:cNvSpPr>
            <a:spLocks noChangeShapeType="1"/>
          </p:cNvSpPr>
          <p:nvPr/>
        </p:nvSpPr>
        <p:spPr bwMode="auto">
          <a:xfrm>
            <a:off x="2286000" y="3429000"/>
            <a:ext cx="1752600" cy="1524000"/>
          </a:xfrm>
          <a:prstGeom prst="line">
            <a:avLst/>
          </a:prstGeom>
          <a:noFill/>
          <a:ln w="152400">
            <a:solidFill>
              <a:srgbClr val="FF0000"/>
            </a:solidFill>
            <a:miter lim="800000"/>
            <a:headEnd/>
            <a:tailEnd/>
          </a:ln>
        </p:spPr>
        <p:txBody>
          <a:bodyPr lIns="90000" tIns="46800" rIns="90000" bIns="46800" anchor="ctr">
            <a:spAutoFit/>
          </a:bodyPr>
          <a:lstStyle/>
          <a:p>
            <a:endParaRPr lang="fa-IR"/>
          </a:p>
        </p:txBody>
      </p:sp>
      <p:sp>
        <p:nvSpPr>
          <p:cNvPr id="3093" name="Line 21"/>
          <p:cNvSpPr>
            <a:spLocks noChangeShapeType="1"/>
          </p:cNvSpPr>
          <p:nvPr/>
        </p:nvSpPr>
        <p:spPr bwMode="auto">
          <a:xfrm>
            <a:off x="2362200" y="3200400"/>
            <a:ext cx="1600200" cy="0"/>
          </a:xfrm>
          <a:prstGeom prst="line">
            <a:avLst/>
          </a:prstGeom>
          <a:noFill/>
          <a:ln w="76200">
            <a:solidFill>
              <a:srgbClr val="FF9900"/>
            </a:solidFill>
            <a:miter lim="800000"/>
            <a:headEnd/>
            <a:tailEnd/>
          </a:ln>
        </p:spPr>
        <p:txBody>
          <a:bodyPr wrap="none" lIns="90000" tIns="46800" rIns="90000" bIns="46800" anchor="ctr">
            <a:spAutoFit/>
          </a:bodyPr>
          <a:lstStyle/>
          <a:p>
            <a:endParaRPr lang="fa-IR"/>
          </a:p>
        </p:txBody>
      </p:sp>
      <p:sp>
        <p:nvSpPr>
          <p:cNvPr id="3094" name="Line 22"/>
          <p:cNvSpPr>
            <a:spLocks noChangeShapeType="1"/>
          </p:cNvSpPr>
          <p:nvPr/>
        </p:nvSpPr>
        <p:spPr bwMode="auto">
          <a:xfrm flipV="1">
            <a:off x="4724400" y="5257800"/>
            <a:ext cx="1600200" cy="0"/>
          </a:xfrm>
          <a:prstGeom prst="line">
            <a:avLst/>
          </a:prstGeom>
          <a:noFill/>
          <a:ln w="152400">
            <a:solidFill>
              <a:srgbClr val="FF0000"/>
            </a:solidFill>
            <a:miter lim="800000"/>
            <a:headEnd/>
            <a:tailEnd/>
          </a:ln>
        </p:spPr>
        <p:txBody>
          <a:bodyPr lIns="90000" tIns="46800" rIns="90000" bIns="46800" anchor="ctr">
            <a:spAutoFit/>
          </a:bodyPr>
          <a:lstStyle/>
          <a:p>
            <a:endParaRPr lang="fa-IR"/>
          </a:p>
        </p:txBody>
      </p:sp>
      <p:sp>
        <p:nvSpPr>
          <p:cNvPr id="24599" name="Text Box 23"/>
          <p:cNvSpPr txBox="1">
            <a:spLocks noChangeArrowheads="1"/>
          </p:cNvSpPr>
          <p:nvPr/>
        </p:nvSpPr>
        <p:spPr bwMode="auto">
          <a:xfrm>
            <a:off x="4329113" y="1787525"/>
            <a:ext cx="180975" cy="457200"/>
          </a:xfrm>
          <a:prstGeom prst="rect">
            <a:avLst/>
          </a:prstGeom>
          <a:noFill/>
          <a:ln w="9525">
            <a:noFill/>
            <a:miter lim="800000"/>
            <a:headEnd/>
            <a:tailEnd/>
          </a:ln>
        </p:spPr>
        <p:txBody>
          <a:bodyPr wrap="none" lIns="90000" tIns="46800" rIns="90000" bIns="46800">
            <a:spAutoFit/>
          </a:bodyPr>
          <a:lstStyle/>
          <a:p>
            <a:pPr algn="l" rtl="0"/>
            <a:endParaRPr lang="de-DE" sz="2400">
              <a:latin typeface="Symbol" pitchFamily="18" charset="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box(out)">
                                      <p:cBhvr>
                                        <p:cTn id="7" dur="500"/>
                                        <p:tgtEl>
                                          <p:spTgt spid="307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84"/>
                                        </p:tgtEl>
                                        <p:attrNameLst>
                                          <p:attrName>style.visibility</p:attrName>
                                        </p:attrNameLst>
                                      </p:cBhvr>
                                      <p:to>
                                        <p:strVal val="visible"/>
                                      </p:to>
                                    </p:set>
                                    <p:animEffect transition="in" filter="wipe(left)">
                                      <p:cBhvr>
                                        <p:cTn id="12" dur="500"/>
                                        <p:tgtEl>
                                          <p:spTgt spid="3084"/>
                                        </p:tgtEl>
                                      </p:cBhvr>
                                    </p:animEffect>
                                  </p:childTnLst>
                                </p:cTn>
                              </p:par>
                            </p:childTnLst>
                          </p:cTn>
                        </p:par>
                        <p:par>
                          <p:cTn id="13" fill="hold">
                            <p:stCondLst>
                              <p:cond delay="500"/>
                            </p:stCondLst>
                            <p:childTnLst>
                              <p:par>
                                <p:cTn id="14" presetID="18" presetClass="entr" presetSubtype="6" fill="hold" grpId="0" nodeType="afterEffect">
                                  <p:stCondLst>
                                    <p:cond delay="0"/>
                                  </p:stCondLst>
                                  <p:childTnLst>
                                    <p:set>
                                      <p:cBhvr>
                                        <p:cTn id="15" dur="1" fill="hold">
                                          <p:stCondLst>
                                            <p:cond delay="0"/>
                                          </p:stCondLst>
                                        </p:cTn>
                                        <p:tgtEl>
                                          <p:spTgt spid="3082"/>
                                        </p:tgtEl>
                                        <p:attrNameLst>
                                          <p:attrName>style.visibility</p:attrName>
                                        </p:attrNameLst>
                                      </p:cBhvr>
                                      <p:to>
                                        <p:strVal val="visible"/>
                                      </p:to>
                                    </p:set>
                                    <p:animEffect transition="in" filter="strips(downRight)">
                                      <p:cBhvr>
                                        <p:cTn id="16" dur="500"/>
                                        <p:tgtEl>
                                          <p:spTgt spid="308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085"/>
                                        </p:tgtEl>
                                        <p:attrNameLst>
                                          <p:attrName>style.visibility</p:attrName>
                                        </p:attrNameLst>
                                      </p:cBhvr>
                                      <p:to>
                                        <p:strVal val="visible"/>
                                      </p:to>
                                    </p:set>
                                    <p:animEffect transition="in" filter="wipe(left)">
                                      <p:cBhvr>
                                        <p:cTn id="21" dur="500"/>
                                        <p:tgtEl>
                                          <p:spTgt spid="3085"/>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3083"/>
                                        </p:tgtEl>
                                        <p:attrNameLst>
                                          <p:attrName>style.visibility</p:attrName>
                                        </p:attrNameLst>
                                      </p:cBhvr>
                                      <p:to>
                                        <p:strVal val="visible"/>
                                      </p:to>
                                    </p:set>
                                    <p:animEffect transition="in" filter="wipe(left)">
                                      <p:cBhvr>
                                        <p:cTn id="25" dur="500"/>
                                        <p:tgtEl>
                                          <p:spTgt spid="308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3086"/>
                                        </p:tgtEl>
                                        <p:attrNameLst>
                                          <p:attrName>style.visibility</p:attrName>
                                        </p:attrNameLst>
                                      </p:cBhvr>
                                      <p:to>
                                        <p:strVal val="visible"/>
                                      </p:to>
                                    </p:set>
                                    <p:animEffect transition="in" filter="wipe(up)">
                                      <p:cBhvr>
                                        <p:cTn id="30" dur="500"/>
                                        <p:tgtEl>
                                          <p:spTgt spid="3086"/>
                                        </p:tgtEl>
                                      </p:cBhvr>
                                    </p:animEffect>
                                  </p:childTnLst>
                                </p:cTn>
                              </p:par>
                            </p:childTnLst>
                          </p:cTn>
                        </p:par>
                        <p:par>
                          <p:cTn id="31" fill="hold">
                            <p:stCondLst>
                              <p:cond delay="500"/>
                            </p:stCondLst>
                            <p:childTnLst>
                              <p:par>
                                <p:cTn id="32" presetID="22" presetClass="entr" presetSubtype="2" fill="hold" grpId="0" nodeType="afterEffect">
                                  <p:stCondLst>
                                    <p:cond delay="0"/>
                                  </p:stCondLst>
                                  <p:childTnLst>
                                    <p:set>
                                      <p:cBhvr>
                                        <p:cTn id="33" dur="1" fill="hold">
                                          <p:stCondLst>
                                            <p:cond delay="0"/>
                                          </p:stCondLst>
                                        </p:cTn>
                                        <p:tgtEl>
                                          <p:spTgt spid="3087"/>
                                        </p:tgtEl>
                                        <p:attrNameLst>
                                          <p:attrName>style.visibility</p:attrName>
                                        </p:attrNameLst>
                                      </p:cBhvr>
                                      <p:to>
                                        <p:strVal val="visible"/>
                                      </p:to>
                                    </p:set>
                                    <p:animEffect transition="in" filter="wipe(right)">
                                      <p:cBhvr>
                                        <p:cTn id="34" dur="500"/>
                                        <p:tgtEl>
                                          <p:spTgt spid="308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3089"/>
                                        </p:tgtEl>
                                        <p:attrNameLst>
                                          <p:attrName>style.visibility</p:attrName>
                                        </p:attrNameLst>
                                      </p:cBhvr>
                                      <p:to>
                                        <p:strVal val="visible"/>
                                      </p:to>
                                    </p:set>
                                    <p:animEffect transition="in" filter="wipe(down)">
                                      <p:cBhvr>
                                        <p:cTn id="39" dur="500"/>
                                        <p:tgtEl>
                                          <p:spTgt spid="3089"/>
                                        </p:tgtEl>
                                      </p:cBhvr>
                                    </p:animEffect>
                                  </p:childTnLst>
                                </p:cTn>
                              </p:par>
                            </p:childTnLst>
                          </p:cTn>
                        </p:par>
                        <p:par>
                          <p:cTn id="40" fill="hold">
                            <p:stCondLst>
                              <p:cond delay="500"/>
                            </p:stCondLst>
                            <p:childTnLst>
                              <p:par>
                                <p:cTn id="41" presetID="18" presetClass="entr" presetSubtype="9" fill="hold" grpId="0" nodeType="afterEffect">
                                  <p:stCondLst>
                                    <p:cond delay="0"/>
                                  </p:stCondLst>
                                  <p:childTnLst>
                                    <p:set>
                                      <p:cBhvr>
                                        <p:cTn id="42" dur="1" fill="hold">
                                          <p:stCondLst>
                                            <p:cond delay="0"/>
                                          </p:stCondLst>
                                        </p:cTn>
                                        <p:tgtEl>
                                          <p:spTgt spid="3091"/>
                                        </p:tgtEl>
                                        <p:attrNameLst>
                                          <p:attrName>style.visibility</p:attrName>
                                        </p:attrNameLst>
                                      </p:cBhvr>
                                      <p:to>
                                        <p:strVal val="visible"/>
                                      </p:to>
                                    </p:set>
                                    <p:animEffect transition="in" filter="strips(upLeft)">
                                      <p:cBhvr>
                                        <p:cTn id="43" dur="500"/>
                                        <p:tgtEl>
                                          <p:spTgt spid="3091"/>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grpId="0" nodeType="clickEffect">
                                  <p:stCondLst>
                                    <p:cond delay="0"/>
                                  </p:stCondLst>
                                  <p:childTnLst>
                                    <p:set>
                                      <p:cBhvr>
                                        <p:cTn id="47" dur="1" fill="hold">
                                          <p:stCondLst>
                                            <p:cond delay="0"/>
                                          </p:stCondLst>
                                        </p:cTn>
                                        <p:tgtEl>
                                          <p:spTgt spid="3090"/>
                                        </p:tgtEl>
                                        <p:attrNameLst>
                                          <p:attrName>style.visibility</p:attrName>
                                        </p:attrNameLst>
                                      </p:cBhvr>
                                      <p:to>
                                        <p:strVal val="visible"/>
                                      </p:to>
                                    </p:set>
                                    <p:animEffect transition="in" filter="wipe(right)">
                                      <p:cBhvr>
                                        <p:cTn id="48" dur="500"/>
                                        <p:tgtEl>
                                          <p:spTgt spid="3090"/>
                                        </p:tgtEl>
                                      </p:cBhvr>
                                    </p:animEffect>
                                  </p:childTnLst>
                                </p:cTn>
                              </p:par>
                            </p:childTnLst>
                          </p:cTn>
                        </p:par>
                        <p:par>
                          <p:cTn id="49" fill="hold">
                            <p:stCondLst>
                              <p:cond delay="500"/>
                            </p:stCondLst>
                            <p:childTnLst>
                              <p:par>
                                <p:cTn id="50" presetID="18" presetClass="entr" presetSubtype="6" fill="hold" grpId="0" nodeType="afterEffect">
                                  <p:stCondLst>
                                    <p:cond delay="0"/>
                                  </p:stCondLst>
                                  <p:childTnLst>
                                    <p:set>
                                      <p:cBhvr>
                                        <p:cTn id="51" dur="1" fill="hold">
                                          <p:stCondLst>
                                            <p:cond delay="0"/>
                                          </p:stCondLst>
                                        </p:cTn>
                                        <p:tgtEl>
                                          <p:spTgt spid="3092"/>
                                        </p:tgtEl>
                                        <p:attrNameLst>
                                          <p:attrName>style.visibility</p:attrName>
                                        </p:attrNameLst>
                                      </p:cBhvr>
                                      <p:to>
                                        <p:strVal val="visible"/>
                                      </p:to>
                                    </p:set>
                                    <p:animEffect transition="in" filter="strips(downRight)">
                                      <p:cBhvr>
                                        <p:cTn id="52" dur="500"/>
                                        <p:tgtEl>
                                          <p:spTgt spid="3092"/>
                                        </p:tgtEl>
                                      </p:cBhvr>
                                    </p:animEffect>
                                  </p:childTnLst>
                                </p:cTn>
                              </p:par>
                            </p:childTnLst>
                          </p:cTn>
                        </p:par>
                        <p:par>
                          <p:cTn id="53" fill="hold">
                            <p:stCondLst>
                              <p:cond delay="1000"/>
                            </p:stCondLst>
                            <p:childTnLst>
                              <p:par>
                                <p:cTn id="54" presetID="18" presetClass="entr" presetSubtype="9" fill="hold" grpId="0" nodeType="afterEffect">
                                  <p:stCondLst>
                                    <p:cond delay="0"/>
                                  </p:stCondLst>
                                  <p:childTnLst>
                                    <p:set>
                                      <p:cBhvr>
                                        <p:cTn id="55" dur="1" fill="hold">
                                          <p:stCondLst>
                                            <p:cond delay="0"/>
                                          </p:stCondLst>
                                        </p:cTn>
                                        <p:tgtEl>
                                          <p:spTgt spid="3088"/>
                                        </p:tgtEl>
                                        <p:attrNameLst>
                                          <p:attrName>style.visibility</p:attrName>
                                        </p:attrNameLst>
                                      </p:cBhvr>
                                      <p:to>
                                        <p:strVal val="visible"/>
                                      </p:to>
                                    </p:set>
                                    <p:animEffect transition="in" filter="strips(upLeft)">
                                      <p:cBhvr>
                                        <p:cTn id="56" dur="500"/>
                                        <p:tgtEl>
                                          <p:spTgt spid="3088"/>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2" fill="hold" grpId="0" nodeType="clickEffect">
                                  <p:stCondLst>
                                    <p:cond delay="0"/>
                                  </p:stCondLst>
                                  <p:childTnLst>
                                    <p:set>
                                      <p:cBhvr>
                                        <p:cTn id="60" dur="1" fill="hold">
                                          <p:stCondLst>
                                            <p:cond delay="0"/>
                                          </p:stCondLst>
                                        </p:cTn>
                                        <p:tgtEl>
                                          <p:spTgt spid="3093"/>
                                        </p:tgtEl>
                                        <p:attrNameLst>
                                          <p:attrName>style.visibility</p:attrName>
                                        </p:attrNameLst>
                                      </p:cBhvr>
                                      <p:to>
                                        <p:strVal val="visible"/>
                                      </p:to>
                                    </p:set>
                                    <p:animEffect transition="in" filter="wipe(right)">
                                      <p:cBhvr>
                                        <p:cTn id="61" dur="500"/>
                                        <p:tgtEl>
                                          <p:spTgt spid="3093"/>
                                        </p:tgtEl>
                                      </p:cBhvr>
                                    </p:animEffect>
                                  </p:childTnLst>
                                </p:cTn>
                              </p:par>
                            </p:childTnLst>
                          </p:cTn>
                        </p:par>
                        <p:par>
                          <p:cTn id="62" fill="hold">
                            <p:stCondLst>
                              <p:cond delay="500"/>
                            </p:stCondLst>
                            <p:childTnLst>
                              <p:par>
                                <p:cTn id="63" presetID="22" presetClass="entr" presetSubtype="8" fill="hold" grpId="0" nodeType="afterEffect">
                                  <p:stCondLst>
                                    <p:cond delay="0"/>
                                  </p:stCondLst>
                                  <p:childTnLst>
                                    <p:set>
                                      <p:cBhvr>
                                        <p:cTn id="64" dur="1" fill="hold">
                                          <p:stCondLst>
                                            <p:cond delay="0"/>
                                          </p:stCondLst>
                                        </p:cTn>
                                        <p:tgtEl>
                                          <p:spTgt spid="3094"/>
                                        </p:tgtEl>
                                        <p:attrNameLst>
                                          <p:attrName>style.visibility</p:attrName>
                                        </p:attrNameLst>
                                      </p:cBhvr>
                                      <p:to>
                                        <p:strVal val="visible"/>
                                      </p:to>
                                    </p:set>
                                    <p:animEffect transition="in" filter="wipe(left)">
                                      <p:cBhvr>
                                        <p:cTn id="65" dur="500"/>
                                        <p:tgtEl>
                                          <p:spTgt spid="30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 grpId="0" animBg="1"/>
      <p:bldP spid="3083" grpId="0" animBg="1"/>
      <p:bldP spid="3084" grpId="0" animBg="1"/>
      <p:bldP spid="3085" grpId="0" animBg="1"/>
      <p:bldP spid="3086" grpId="0" animBg="1"/>
      <p:bldP spid="3087" grpId="0" animBg="1"/>
      <p:bldP spid="3088" grpId="0" animBg="1"/>
      <p:bldP spid="3089" grpId="0" animBg="1"/>
      <p:bldP spid="3090" grpId="0" animBg="1"/>
      <p:bldP spid="3091" grpId="0" animBg="1"/>
      <p:bldP spid="3092" grpId="0" animBg="1"/>
      <p:bldP spid="3093" grpId="0" animBg="1"/>
      <p:bldP spid="3094"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eaLnBrk="1" hangingPunct="1"/>
            <a:r>
              <a:rPr lang="fa-IR" dirty="0" smtClean="0">
                <a:solidFill>
                  <a:schemeClr val="accent6">
                    <a:lumMod val="60000"/>
                    <a:lumOff val="40000"/>
                  </a:schemeClr>
                </a:solidFill>
                <a:effectLst/>
              </a:rPr>
              <a:t>الگوریتم های </a:t>
            </a:r>
            <a:r>
              <a:rPr lang="en-US" sz="5400" dirty="0" smtClean="0">
                <a:solidFill>
                  <a:schemeClr val="accent6">
                    <a:lumMod val="60000"/>
                    <a:lumOff val="40000"/>
                  </a:schemeClr>
                </a:solidFill>
                <a:effectLst/>
                <a:latin typeface="Bodoni MT Black" pitchFamily="18" charset="0"/>
              </a:rPr>
              <a:t>ACO</a:t>
            </a:r>
          </a:p>
        </p:txBody>
      </p:sp>
      <p:pic>
        <p:nvPicPr>
          <p:cNvPr id="27651" name="Picture 70" descr="Table 1"/>
          <p:cNvPicPr>
            <a:picLocks noChangeAspect="1" noChangeArrowheads="1"/>
          </p:cNvPicPr>
          <p:nvPr/>
        </p:nvPicPr>
        <p:blipFill>
          <a:blip r:embed="rId2"/>
          <a:srcRect/>
          <a:stretch>
            <a:fillRect/>
          </a:stretch>
        </p:blipFill>
        <p:spPr bwMode="auto">
          <a:xfrm>
            <a:off x="539750" y="1412875"/>
            <a:ext cx="8029575" cy="48164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2765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012133" y="2246006"/>
          <a:ext cx="5846015" cy="2897505"/>
        </p:xfrm>
        <a:graphic>
          <a:graphicData uri="http://schemas.openxmlformats.org/drawingml/2006/table">
            <a:tbl>
              <a:tblPr rtl="1" firstRow="1" bandRow="1">
                <a:tableStyleId>{5C22544A-7EE6-4342-B048-85BDC9FD1C3A}</a:tableStyleId>
              </a:tblPr>
              <a:tblGrid>
                <a:gridCol w="1169203">
                  <a:extLst>
                    <a:ext uri="{9D8B030D-6E8A-4147-A177-3AD203B41FA5}">
                      <a16:colId xmlns:a16="http://schemas.microsoft.com/office/drawing/2014/main" xmlns="" val="20000"/>
                    </a:ext>
                  </a:extLst>
                </a:gridCol>
                <a:gridCol w="1169203">
                  <a:extLst>
                    <a:ext uri="{9D8B030D-6E8A-4147-A177-3AD203B41FA5}">
                      <a16:colId xmlns:a16="http://schemas.microsoft.com/office/drawing/2014/main" xmlns="" val="20001"/>
                    </a:ext>
                  </a:extLst>
                </a:gridCol>
                <a:gridCol w="1169203">
                  <a:extLst>
                    <a:ext uri="{9D8B030D-6E8A-4147-A177-3AD203B41FA5}">
                      <a16:colId xmlns:a16="http://schemas.microsoft.com/office/drawing/2014/main" xmlns="" val="20002"/>
                    </a:ext>
                  </a:extLst>
                </a:gridCol>
                <a:gridCol w="1169203">
                  <a:extLst>
                    <a:ext uri="{9D8B030D-6E8A-4147-A177-3AD203B41FA5}">
                      <a16:colId xmlns:a16="http://schemas.microsoft.com/office/drawing/2014/main" xmlns="" val="20003"/>
                    </a:ext>
                  </a:extLst>
                </a:gridCol>
                <a:gridCol w="1169203">
                  <a:extLst>
                    <a:ext uri="{9D8B030D-6E8A-4147-A177-3AD203B41FA5}">
                      <a16:colId xmlns:a16="http://schemas.microsoft.com/office/drawing/2014/main" xmlns="" val="20004"/>
                    </a:ext>
                  </a:extLst>
                </a:gridCol>
              </a:tblGrid>
              <a:tr h="751205">
                <a:tc>
                  <a:txBody>
                    <a:bodyPr/>
                    <a:lstStyle/>
                    <a:p>
                      <a:pPr algn="ctr" rtl="1"/>
                      <a:r>
                        <a:rPr lang="en-US" dirty="0" smtClean="0"/>
                        <a:t>m</a:t>
                      </a:r>
                      <a:endParaRPr lang="fa-IR"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sz="1800" b="1" kern="1200" dirty="0" smtClean="0">
                          <a:solidFill>
                            <a:schemeClr val="lt1"/>
                          </a:solidFill>
                          <a:latin typeface="+mn-lt"/>
                          <a:ea typeface="+mn-ea"/>
                          <a:cs typeface="+mn-cs"/>
                        </a:rPr>
                        <a:t>ρ</a:t>
                      </a:r>
                      <a:endParaRPr kumimoji="0" lang="en-US" sz="1800" b="1" kern="1200" dirty="0" smtClean="0">
                        <a:solidFill>
                          <a:schemeClr val="lt1"/>
                        </a:solidFill>
                        <a:latin typeface="+mn-lt"/>
                        <a:ea typeface="+mn-ea"/>
                        <a:cs typeface="+mn-cs"/>
                      </a:endParaRPr>
                    </a:p>
                    <a:p>
                      <a:pPr algn="ctr" rtl="1"/>
                      <a:endParaRPr lang="fa-IR" dirty="0"/>
                    </a:p>
                  </a:txBody>
                  <a:tcPr/>
                </a:tc>
                <a:tc>
                  <a:txBody>
                    <a:bodyPr/>
                    <a:lstStyle/>
                    <a:p>
                      <a:pPr algn="ctr" rtl="1"/>
                      <a:r>
                        <a:rPr kumimoji="0" lang="fa-IR" sz="1800" b="1" kern="1200" dirty="0" smtClean="0">
                          <a:solidFill>
                            <a:schemeClr val="lt1"/>
                          </a:solidFill>
                          <a:latin typeface="+mn-lt"/>
                          <a:ea typeface="+mn-ea"/>
                          <a:cs typeface="+mn-cs"/>
                        </a:rPr>
                        <a:t>β</a:t>
                      </a:r>
                      <a:endParaRPr lang="fa-IR" dirty="0"/>
                    </a:p>
                  </a:txBody>
                  <a:tcPr/>
                </a:tc>
                <a:tc>
                  <a:txBody>
                    <a:bodyPr/>
                    <a:lstStyle/>
                    <a:p>
                      <a:pPr algn="ctr" rtl="1"/>
                      <a:r>
                        <a:rPr lang="el-GR" dirty="0" smtClean="0"/>
                        <a:t>α</a:t>
                      </a:r>
                      <a:endParaRPr lang="fa-IR" dirty="0"/>
                    </a:p>
                  </a:txBody>
                  <a:tcPr/>
                </a:tc>
                <a:tc>
                  <a:txBody>
                    <a:bodyPr/>
                    <a:lstStyle/>
                    <a:p>
                      <a:pPr algn="ctr" rtl="1"/>
                      <a:r>
                        <a:rPr lang="fa-IR" dirty="0" smtClean="0"/>
                        <a:t>الگوریتم</a:t>
                      </a:r>
                      <a:r>
                        <a:rPr lang="fa-IR" baseline="0" dirty="0" smtClean="0"/>
                        <a:t> </a:t>
                      </a:r>
                      <a:r>
                        <a:rPr lang="en-US" baseline="0" dirty="0" smtClean="0"/>
                        <a:t>ACO</a:t>
                      </a:r>
                      <a:endParaRPr lang="fa-IR" dirty="0"/>
                    </a:p>
                  </a:txBody>
                  <a:tcPr/>
                </a:tc>
                <a:extLst>
                  <a:ext uri="{0D108BD9-81ED-4DB2-BD59-A6C34878D82A}">
                    <a16:rowId xmlns:a16="http://schemas.microsoft.com/office/drawing/2014/main" xmlns="" val="10000"/>
                  </a:ext>
                </a:extLst>
              </a:tr>
              <a:tr h="429260">
                <a:tc>
                  <a:txBody>
                    <a:bodyPr/>
                    <a:lstStyle/>
                    <a:p>
                      <a:pPr algn="ctr" rtl="1"/>
                      <a:r>
                        <a:rPr lang="en-US" dirty="0" smtClean="0"/>
                        <a:t>n</a:t>
                      </a:r>
                      <a:endParaRPr lang="fa-IR" dirty="0"/>
                    </a:p>
                  </a:txBody>
                  <a:tcPr/>
                </a:tc>
                <a:tc>
                  <a:txBody>
                    <a:bodyPr/>
                    <a:lstStyle/>
                    <a:p>
                      <a:pPr algn="ctr" rtl="1"/>
                      <a:r>
                        <a:rPr lang="en-US" dirty="0" smtClean="0"/>
                        <a:t>0.5</a:t>
                      </a:r>
                      <a:endParaRPr lang="fa-IR" dirty="0"/>
                    </a:p>
                  </a:txBody>
                  <a:tcPr/>
                </a:tc>
                <a:tc>
                  <a:txBody>
                    <a:bodyPr/>
                    <a:lstStyle/>
                    <a:p>
                      <a:pPr algn="ctr" rtl="1"/>
                      <a:r>
                        <a:rPr lang="en-US" dirty="0" smtClean="0"/>
                        <a:t>2</a:t>
                      </a:r>
                      <a:r>
                        <a:rPr lang="en-US" baseline="0" dirty="0" smtClean="0"/>
                        <a:t> to 5</a:t>
                      </a:r>
                      <a:endParaRPr lang="fa-IR" dirty="0"/>
                    </a:p>
                  </a:txBody>
                  <a:tcPr/>
                </a:tc>
                <a:tc>
                  <a:txBody>
                    <a:bodyPr/>
                    <a:lstStyle/>
                    <a:p>
                      <a:pPr algn="ctr" rtl="1"/>
                      <a:r>
                        <a:rPr lang="en-US" dirty="0" smtClean="0"/>
                        <a:t>1</a:t>
                      </a:r>
                      <a:endParaRPr lang="fa-IR" dirty="0"/>
                    </a:p>
                  </a:txBody>
                  <a:tcPr/>
                </a:tc>
                <a:tc>
                  <a:txBody>
                    <a:bodyPr/>
                    <a:lstStyle/>
                    <a:p>
                      <a:pPr algn="ctr" rtl="1"/>
                      <a:r>
                        <a:rPr lang="en-US" dirty="0" smtClean="0"/>
                        <a:t>AS</a:t>
                      </a:r>
                      <a:endParaRPr lang="fa-IR" dirty="0"/>
                    </a:p>
                  </a:txBody>
                  <a:tcPr/>
                </a:tc>
                <a:extLst>
                  <a:ext uri="{0D108BD9-81ED-4DB2-BD59-A6C34878D82A}">
                    <a16:rowId xmlns:a16="http://schemas.microsoft.com/office/drawing/2014/main" xmlns="" val="10001"/>
                  </a:ext>
                </a:extLst>
              </a:tr>
              <a:tr h="429260">
                <a:tc>
                  <a:txBody>
                    <a:bodyPr/>
                    <a:lstStyle/>
                    <a:p>
                      <a:pPr algn="ctr" rtl="1"/>
                      <a:r>
                        <a:rPr lang="en-US" dirty="0" smtClean="0"/>
                        <a:t>n</a:t>
                      </a:r>
                      <a:endParaRPr lang="fa-IR" dirty="0"/>
                    </a:p>
                  </a:txBody>
                  <a:tcPr/>
                </a:tc>
                <a:tc>
                  <a:txBody>
                    <a:bodyPr/>
                    <a:lstStyle/>
                    <a:p>
                      <a:pPr algn="ctr" rtl="1"/>
                      <a:r>
                        <a:rPr lang="en-US" dirty="0" smtClean="0"/>
                        <a:t>0.5</a:t>
                      </a:r>
                      <a:endParaRPr lang="fa-IR"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2</a:t>
                      </a:r>
                      <a:r>
                        <a:rPr lang="en-US" baseline="0" dirty="0" smtClean="0"/>
                        <a:t> to 5</a:t>
                      </a:r>
                      <a:endParaRPr lang="fa-IR" dirty="0" smtClean="0"/>
                    </a:p>
                  </a:txBody>
                  <a:tcPr/>
                </a:tc>
                <a:tc>
                  <a:txBody>
                    <a:bodyPr/>
                    <a:lstStyle/>
                    <a:p>
                      <a:pPr algn="ctr" rtl="1"/>
                      <a:r>
                        <a:rPr lang="en-US" dirty="0" smtClean="0"/>
                        <a:t>1</a:t>
                      </a:r>
                      <a:endParaRPr lang="fa-IR" dirty="0"/>
                    </a:p>
                  </a:txBody>
                  <a:tcPr/>
                </a:tc>
                <a:tc>
                  <a:txBody>
                    <a:bodyPr/>
                    <a:lstStyle/>
                    <a:p>
                      <a:pPr algn="ctr" rtl="1"/>
                      <a:r>
                        <a:rPr lang="en-US" dirty="0" smtClean="0"/>
                        <a:t>EAS</a:t>
                      </a:r>
                      <a:endParaRPr lang="fa-IR" dirty="0"/>
                    </a:p>
                  </a:txBody>
                  <a:tcPr/>
                </a:tc>
                <a:extLst>
                  <a:ext uri="{0D108BD9-81ED-4DB2-BD59-A6C34878D82A}">
                    <a16:rowId xmlns:a16="http://schemas.microsoft.com/office/drawing/2014/main" xmlns="" val="10002"/>
                  </a:ext>
                </a:extLst>
              </a:tr>
              <a:tr h="429260">
                <a:tc>
                  <a:txBody>
                    <a:bodyPr/>
                    <a:lstStyle/>
                    <a:p>
                      <a:pPr algn="ctr" rtl="1"/>
                      <a:r>
                        <a:rPr lang="en-US" dirty="0" smtClean="0"/>
                        <a:t>n</a:t>
                      </a:r>
                      <a:endParaRPr lang="fa-IR" dirty="0"/>
                    </a:p>
                  </a:txBody>
                  <a:tcPr/>
                </a:tc>
                <a:tc>
                  <a:txBody>
                    <a:bodyPr/>
                    <a:lstStyle/>
                    <a:p>
                      <a:pPr algn="ctr" rtl="1"/>
                      <a:r>
                        <a:rPr lang="en-US" dirty="0" smtClean="0"/>
                        <a:t>0.1</a:t>
                      </a:r>
                      <a:endParaRPr lang="fa-IR"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2</a:t>
                      </a:r>
                      <a:r>
                        <a:rPr lang="en-US" baseline="0" dirty="0" smtClean="0"/>
                        <a:t> to 5</a:t>
                      </a:r>
                      <a:endParaRPr lang="fa-IR" dirty="0" smtClean="0"/>
                    </a:p>
                  </a:txBody>
                  <a:tcPr/>
                </a:tc>
                <a:tc>
                  <a:txBody>
                    <a:bodyPr/>
                    <a:lstStyle/>
                    <a:p>
                      <a:pPr algn="ctr" rtl="1"/>
                      <a:r>
                        <a:rPr lang="en-US" dirty="0" smtClean="0"/>
                        <a:t>1</a:t>
                      </a:r>
                      <a:endParaRPr lang="fa-IR" dirty="0"/>
                    </a:p>
                  </a:txBody>
                  <a:tcPr/>
                </a:tc>
                <a:tc>
                  <a:txBody>
                    <a:bodyPr/>
                    <a:lstStyle/>
                    <a:p>
                      <a:pPr algn="ctr" rtl="1"/>
                      <a:r>
                        <a:rPr lang="en-US" dirty="0" smtClean="0"/>
                        <a:t>AS rank</a:t>
                      </a:r>
                      <a:endParaRPr lang="fa-IR" dirty="0"/>
                    </a:p>
                  </a:txBody>
                  <a:tcPr/>
                </a:tc>
                <a:extLst>
                  <a:ext uri="{0D108BD9-81ED-4DB2-BD59-A6C34878D82A}">
                    <a16:rowId xmlns:a16="http://schemas.microsoft.com/office/drawing/2014/main" xmlns="" val="10003"/>
                  </a:ext>
                </a:extLst>
              </a:tr>
              <a:tr h="429260">
                <a:tc>
                  <a:txBody>
                    <a:bodyPr/>
                    <a:lstStyle/>
                    <a:p>
                      <a:pPr algn="ctr" rtl="1"/>
                      <a:r>
                        <a:rPr lang="en-US" dirty="0" smtClean="0"/>
                        <a:t>n</a:t>
                      </a:r>
                      <a:endParaRPr lang="fa-IR" dirty="0"/>
                    </a:p>
                  </a:txBody>
                  <a:tcPr/>
                </a:tc>
                <a:tc>
                  <a:txBody>
                    <a:bodyPr/>
                    <a:lstStyle/>
                    <a:p>
                      <a:pPr algn="ctr" rtl="1"/>
                      <a:r>
                        <a:rPr lang="en-US" dirty="0" smtClean="0"/>
                        <a:t>0.02</a:t>
                      </a:r>
                      <a:endParaRPr lang="fa-IR"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2</a:t>
                      </a:r>
                      <a:r>
                        <a:rPr lang="en-US" baseline="0" dirty="0" smtClean="0"/>
                        <a:t> to 5</a:t>
                      </a:r>
                      <a:endParaRPr lang="fa-IR" dirty="0" smtClean="0"/>
                    </a:p>
                  </a:txBody>
                  <a:tcPr/>
                </a:tc>
                <a:tc>
                  <a:txBody>
                    <a:bodyPr/>
                    <a:lstStyle/>
                    <a:p>
                      <a:pPr algn="ctr" rtl="1"/>
                      <a:r>
                        <a:rPr lang="en-US" dirty="0" smtClean="0"/>
                        <a:t>1</a:t>
                      </a:r>
                      <a:endParaRPr lang="fa-IR" dirty="0"/>
                    </a:p>
                  </a:txBody>
                  <a:tcPr/>
                </a:tc>
                <a:tc>
                  <a:txBody>
                    <a:bodyPr/>
                    <a:lstStyle/>
                    <a:p>
                      <a:pPr algn="ctr" rtl="1"/>
                      <a:r>
                        <a:rPr lang="en-US" dirty="0" smtClean="0"/>
                        <a:t>MMAS</a:t>
                      </a:r>
                      <a:endParaRPr lang="fa-IR" dirty="0"/>
                    </a:p>
                  </a:txBody>
                  <a:tcPr/>
                </a:tc>
                <a:extLst>
                  <a:ext uri="{0D108BD9-81ED-4DB2-BD59-A6C34878D82A}">
                    <a16:rowId xmlns:a16="http://schemas.microsoft.com/office/drawing/2014/main" xmlns="" val="10004"/>
                  </a:ext>
                </a:extLst>
              </a:tr>
              <a:tr h="429260">
                <a:tc>
                  <a:txBody>
                    <a:bodyPr/>
                    <a:lstStyle/>
                    <a:p>
                      <a:pPr algn="ctr" rtl="1"/>
                      <a:r>
                        <a:rPr lang="en-US" dirty="0" smtClean="0"/>
                        <a:t>10</a:t>
                      </a:r>
                      <a:endParaRPr lang="fa-IR" dirty="0"/>
                    </a:p>
                  </a:txBody>
                  <a:tcPr/>
                </a:tc>
                <a:tc>
                  <a:txBody>
                    <a:bodyPr/>
                    <a:lstStyle/>
                    <a:p>
                      <a:pPr algn="ctr" rtl="1"/>
                      <a:r>
                        <a:rPr lang="en-US" dirty="0" smtClean="0"/>
                        <a:t>0.1</a:t>
                      </a:r>
                      <a:endParaRPr lang="fa-IR"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2</a:t>
                      </a:r>
                      <a:r>
                        <a:rPr lang="en-US" baseline="0" dirty="0" smtClean="0"/>
                        <a:t> to 5</a:t>
                      </a:r>
                      <a:endParaRPr lang="fa-IR" dirty="0" smtClean="0"/>
                    </a:p>
                  </a:txBody>
                  <a:tcPr/>
                </a:tc>
                <a:tc>
                  <a:txBody>
                    <a:bodyPr/>
                    <a:lstStyle/>
                    <a:p>
                      <a:pPr algn="ctr" rtl="1"/>
                      <a:r>
                        <a:rPr lang="en-US" dirty="0" smtClean="0"/>
                        <a:t>-</a:t>
                      </a:r>
                      <a:endParaRPr lang="fa-IR" dirty="0"/>
                    </a:p>
                  </a:txBody>
                  <a:tcPr/>
                </a:tc>
                <a:tc>
                  <a:txBody>
                    <a:bodyPr/>
                    <a:lstStyle/>
                    <a:p>
                      <a:pPr algn="ctr" rtl="1"/>
                      <a:r>
                        <a:rPr lang="en-US" dirty="0" smtClean="0"/>
                        <a:t>ACS</a:t>
                      </a:r>
                      <a:endParaRPr lang="fa-IR" dirty="0"/>
                    </a:p>
                  </a:txBody>
                  <a:tcPr/>
                </a:tc>
                <a:extLst>
                  <a:ext uri="{0D108BD9-81ED-4DB2-BD59-A6C34878D82A}">
                    <a16:rowId xmlns:a16="http://schemas.microsoft.com/office/drawing/2014/main" xmlns="" val="10005"/>
                  </a:ext>
                </a:extLst>
              </a:tr>
            </a:tbl>
          </a:graphicData>
        </a:graphic>
      </p:graphicFrame>
      <p:sp>
        <p:nvSpPr>
          <p:cNvPr id="3" name="Title 2"/>
          <p:cNvSpPr>
            <a:spLocks noGrp="1"/>
          </p:cNvSpPr>
          <p:nvPr>
            <p:ph type="title"/>
          </p:nvPr>
        </p:nvSpPr>
        <p:spPr/>
        <p:txBody>
          <a:bodyPr>
            <a:noAutofit/>
          </a:bodyPr>
          <a:lstStyle/>
          <a:p>
            <a:pPr algn="ctr"/>
            <a:r>
              <a:rPr lang="fa-IR" sz="4400" dirty="0" smtClean="0">
                <a:solidFill>
                  <a:schemeClr val="accent6">
                    <a:lumMod val="60000"/>
                    <a:lumOff val="40000"/>
                  </a:schemeClr>
                </a:solidFill>
                <a:effectLst/>
                <a:cs typeface="B Kamran" pitchFamily="2" charset="-78"/>
              </a:rPr>
              <a:t>تنظیمات پارامتر برای الگوریتم های </a:t>
            </a:r>
            <a:r>
              <a:rPr lang="en-US" sz="4400" dirty="0" smtClean="0">
                <a:solidFill>
                  <a:schemeClr val="accent6">
                    <a:lumMod val="60000"/>
                    <a:lumOff val="40000"/>
                  </a:schemeClr>
                </a:solidFill>
                <a:effectLst/>
                <a:cs typeface="B Kamran" pitchFamily="2" charset="-78"/>
              </a:rPr>
              <a:t>ACO</a:t>
            </a:r>
            <a:r>
              <a:rPr lang="fa-IR" sz="4400" dirty="0" smtClean="0">
                <a:solidFill>
                  <a:schemeClr val="accent6">
                    <a:lumMod val="60000"/>
                    <a:lumOff val="40000"/>
                  </a:schemeClr>
                </a:solidFill>
                <a:effectLst/>
                <a:cs typeface="B Kamran" pitchFamily="2" charset="-78"/>
              </a:rPr>
              <a:t> </a:t>
            </a:r>
            <a:br>
              <a:rPr lang="fa-IR" sz="4400" dirty="0" smtClean="0">
                <a:solidFill>
                  <a:schemeClr val="accent6">
                    <a:lumMod val="60000"/>
                    <a:lumOff val="40000"/>
                  </a:schemeClr>
                </a:solidFill>
                <a:effectLst/>
                <a:cs typeface="B Kamran" pitchFamily="2" charset="-78"/>
              </a:rPr>
            </a:br>
            <a:r>
              <a:rPr lang="fa-IR" sz="4400" dirty="0" smtClean="0">
                <a:solidFill>
                  <a:schemeClr val="accent6">
                    <a:lumMod val="60000"/>
                    <a:lumOff val="40000"/>
                  </a:schemeClr>
                </a:solidFill>
                <a:effectLst/>
                <a:cs typeface="B Kamran" pitchFamily="2" charset="-78"/>
              </a:rPr>
              <a:t>فاقد جستجوی محلی</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85926"/>
            <a:ext cx="8229600" cy="4221365"/>
          </a:xfrm>
        </p:spPr>
        <p:txBody>
          <a:bodyPr/>
          <a:lstStyle/>
          <a:p>
            <a:pPr>
              <a:buBlip>
                <a:blip r:embed="rId2"/>
              </a:buBlip>
            </a:pPr>
            <a:r>
              <a:rPr lang="fa-IR" b="1" dirty="0" smtClean="0">
                <a:cs typeface="B Tabassom" pitchFamily="2" charset="-78"/>
              </a:rPr>
              <a:t>جستجوی محلی رویکردی کلی برای یافتن جواب هاب یا کیفیت بالا برای مسائل بهینه سازی ترکیبی دشوار در یک زمان منطقی است</a:t>
            </a:r>
          </a:p>
          <a:p>
            <a:pPr>
              <a:buBlip>
                <a:blip r:embed="rId2"/>
              </a:buBlip>
            </a:pPr>
            <a:endParaRPr lang="fa-IR" b="1" dirty="0" smtClean="0">
              <a:cs typeface="B Tabassom" pitchFamily="2" charset="-78"/>
            </a:endParaRPr>
          </a:p>
          <a:p>
            <a:pPr>
              <a:buBlip>
                <a:blip r:embed="rId2"/>
              </a:buBlip>
            </a:pPr>
            <a:r>
              <a:rPr lang="fa-IR" b="1" dirty="0" smtClean="0">
                <a:cs typeface="B Tabassom" pitchFamily="2" charset="-78"/>
              </a:rPr>
              <a:t>این روش بر پایه کاوش و جستجوی مکرر همسایه های جواب ها است و سعی دارد که از طریق تغییرات محلی ، جواب فعلی را بهبود بخشد</a:t>
            </a:r>
          </a:p>
          <a:p>
            <a:pPr>
              <a:buBlip>
                <a:blip r:embed="rId2"/>
              </a:buBlip>
            </a:pPr>
            <a:endParaRPr lang="fa-IR" b="1" dirty="0" smtClean="0">
              <a:cs typeface="B Tabassom" pitchFamily="2" charset="-78"/>
            </a:endParaRPr>
          </a:p>
          <a:p>
            <a:pPr>
              <a:buBlip>
                <a:blip r:embed="rId2"/>
              </a:buBlip>
            </a:pPr>
            <a:r>
              <a:rPr lang="fa-IR" b="1" dirty="0" smtClean="0">
                <a:cs typeface="B Tabassom" pitchFamily="2" charset="-78"/>
              </a:rPr>
              <a:t>وقتی الگوریتم های </a:t>
            </a:r>
            <a:r>
              <a:rPr lang="en-US" b="1" dirty="0" smtClean="0">
                <a:cs typeface="B Tabassom" pitchFamily="2" charset="-78"/>
              </a:rPr>
              <a:t>ACO</a:t>
            </a:r>
            <a:r>
              <a:rPr lang="fa-IR" b="1" dirty="0" smtClean="0">
                <a:cs typeface="B Tabassom" pitchFamily="2" charset="-78"/>
              </a:rPr>
              <a:t> برای حل </a:t>
            </a:r>
            <a:r>
              <a:rPr lang="en-US" b="1" dirty="0" smtClean="0">
                <a:cs typeface="B Tabassom" pitchFamily="2" charset="-78"/>
              </a:rPr>
              <a:t>TSP</a:t>
            </a:r>
            <a:r>
              <a:rPr lang="fa-IR" b="1" dirty="0" smtClean="0">
                <a:cs typeface="B Tabassom" pitchFamily="2" charset="-78"/>
              </a:rPr>
              <a:t> به کار می روند بهترین عملکرد زمانی است که الگوریتم</a:t>
            </a:r>
            <a:r>
              <a:rPr lang="en-US" b="1" dirty="0" smtClean="0">
                <a:cs typeface="B Tabassom" pitchFamily="2" charset="-78"/>
              </a:rPr>
              <a:t>ACO </a:t>
            </a:r>
            <a:r>
              <a:rPr lang="fa-IR" b="1" dirty="0" smtClean="0">
                <a:cs typeface="B Tabassom" pitchFamily="2" charset="-78"/>
              </a:rPr>
              <a:t> از یک بهینه ساز محلی برای بهبود دادن جواب های ساخته شده مورچه استفاده کند</a:t>
            </a:r>
          </a:p>
          <a:p>
            <a:pPr>
              <a:buBlip>
                <a:blip r:embed="rId2"/>
              </a:buBlip>
            </a:pPr>
            <a:endParaRPr lang="fa-IR" b="1" dirty="0" smtClean="0">
              <a:cs typeface="B Tabassom" pitchFamily="2" charset="-78"/>
            </a:endParaRPr>
          </a:p>
        </p:txBody>
      </p:sp>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effectLst/>
                <a:cs typeface="B Kamran" pitchFamily="2" charset="-78"/>
              </a:rPr>
              <a:t>جستجوی محلی چیست؟</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0108"/>
            <a:ext cx="8229600" cy="5007183"/>
          </a:xfrm>
        </p:spPr>
        <p:txBody>
          <a:bodyPr>
            <a:normAutofit/>
          </a:bodyPr>
          <a:lstStyle/>
          <a:p>
            <a:pPr>
              <a:buSzPct val="82000"/>
              <a:buBlip>
                <a:blip r:embed="rId2"/>
              </a:buBlip>
            </a:pPr>
            <a:endParaRPr lang="fa-IR" b="1" dirty="0" smtClean="0">
              <a:cs typeface="B Tabassom" pitchFamily="2" charset="-78"/>
            </a:endParaRPr>
          </a:p>
          <a:p>
            <a:pPr>
              <a:buSzPct val="82000"/>
              <a:buBlip>
                <a:blip r:embed="rId2"/>
              </a:buBlip>
            </a:pPr>
            <a:r>
              <a:rPr lang="fa-IR" b="1" dirty="0" smtClean="0">
                <a:cs typeface="B Tabassom" pitchFamily="2" charset="-78"/>
              </a:rPr>
              <a:t> این مشکل بوجود خواهد آمد که مورچه ها در حین ایجاد جواب ، ممکن است حلقه ایجاد کنند</a:t>
            </a:r>
          </a:p>
          <a:p>
            <a:pPr>
              <a:buSzPct val="82000"/>
              <a:buBlip>
                <a:blip r:embed="rId2"/>
              </a:buBlip>
            </a:pPr>
            <a:endParaRPr lang="fa-IR" b="1" dirty="0" smtClean="0">
              <a:cs typeface="B Tabassom" pitchFamily="2" charset="-78"/>
            </a:endParaRPr>
          </a:p>
          <a:p>
            <a:pPr>
              <a:buSzPct val="82000"/>
              <a:buBlip>
                <a:blip r:embed="rId2"/>
              </a:buBlip>
            </a:pPr>
            <a:r>
              <a:rPr lang="fa-IR" b="1" dirty="0" smtClean="0">
                <a:cs typeface="B Tabassom" pitchFamily="2" charset="-78"/>
              </a:rPr>
              <a:t>به دلیل مکانیزم به روز آوری رد فرمون هنگام رفت ، حلقه ها بیشتر و بیشتر برای مورچه ها جذاب می شوند و مورچه ها در دام آن ها گیر می افتند و مکانیزم ساده تری که در شرایط پل دوراهه مورچه ها را مجبور می ساخت ، کوتاه ترین مسیررا با احتمال بالایی انتخاب کنند دیگر کار نمی کند</a:t>
            </a:r>
          </a:p>
          <a:p>
            <a:pPr>
              <a:buSzPct val="82000"/>
              <a:buBlip>
                <a:blip r:embed="rId2"/>
              </a:buBlip>
            </a:pPr>
            <a:endParaRPr lang="fa-IR" b="1" dirty="0" smtClean="0">
              <a:cs typeface="B Tabassom" pitchFamily="2" charset="-78"/>
            </a:endParaRPr>
          </a:p>
          <a:p>
            <a:pPr>
              <a:buSzPct val="82000"/>
              <a:buBlip>
                <a:blip r:embed="rId2"/>
              </a:buBlip>
            </a:pPr>
            <a:r>
              <a:rPr lang="fa-IR" b="1" dirty="0" smtClean="0">
                <a:cs typeface="B Tabassom" pitchFamily="2" charset="-78"/>
              </a:rPr>
              <a:t>سیستم درصورتی می تواند کوتاه ترین مسیر را پیدا کند که به روزآوری رد فرمون در هر دو مسیر رفت و برگشت انجام شود</a:t>
            </a:r>
          </a:p>
          <a:p>
            <a:pPr>
              <a:buSzPct val="82000"/>
              <a:buBlip>
                <a:blip r:embed="rId2"/>
              </a:buBlip>
            </a:pPr>
            <a:endParaRPr lang="fa-IR" b="1" dirty="0">
              <a:cs typeface="B Tabassom" pitchFamily="2" charset="-78"/>
            </a:endParaRPr>
          </a:p>
        </p:txBody>
      </p:sp>
      <p:sp>
        <p:nvSpPr>
          <p:cNvPr id="3" name="Title 2"/>
          <p:cNvSpPr>
            <a:spLocks noGrp="1"/>
          </p:cNvSpPr>
          <p:nvPr>
            <p:ph type="title"/>
          </p:nvPr>
        </p:nvSpPr>
        <p:spPr>
          <a:xfrm>
            <a:off x="500034" y="285728"/>
            <a:ext cx="7901014" cy="796908"/>
          </a:xfrm>
        </p:spPr>
        <p:txBody>
          <a:bodyPr>
            <a:normAutofit/>
          </a:bodyPr>
          <a:lstStyle/>
          <a:p>
            <a:pPr algn="r"/>
            <a:r>
              <a:rPr lang="fa-IR" sz="4400" dirty="0" smtClean="0">
                <a:solidFill>
                  <a:schemeClr val="accent6">
                    <a:lumMod val="60000"/>
                    <a:lumOff val="40000"/>
                  </a:schemeClr>
                </a:solidFill>
                <a:cs typeface="B Kamran" pitchFamily="2" charset="-78"/>
              </a:rPr>
              <a:t>نکته</a:t>
            </a:r>
            <a:endParaRPr lang="fa-IR" sz="4400" dirty="0">
              <a:solidFill>
                <a:schemeClr val="accent6">
                  <a:lumMod val="60000"/>
                  <a:lumOff val="40000"/>
                </a:schemeClr>
              </a:solidFill>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4792869"/>
          </a:xfrm>
        </p:spPr>
        <p:txBody>
          <a:bodyPr>
            <a:normAutofit/>
          </a:bodyPr>
          <a:lstStyle/>
          <a:p>
            <a:pPr>
              <a:buSzPct val="73000"/>
              <a:buBlip>
                <a:blip r:embed="rId2"/>
              </a:buBlip>
            </a:pPr>
            <a:r>
              <a:rPr lang="fa-IR" b="1" dirty="0" smtClean="0">
                <a:cs typeface="B Tabassom" pitchFamily="2" charset="-78"/>
              </a:rPr>
              <a:t>بنابراین لازم است ، توانایی ها و قابلیت های مورچه های مصنوعی را به صورتی افزایش دهیم تا درحالی که اکثر ویژگی های مهم مورچه طبیعی حفظ می شوند، مورچه های مصنوعی قادر گردند مسائل مسیر حداقل هزینه را برای تمام گراف ها حل کنند</a:t>
            </a:r>
          </a:p>
          <a:p>
            <a:pPr>
              <a:buSzPct val="73000"/>
              <a:buBlip>
                <a:blip r:embed="rId2"/>
              </a:buBlip>
            </a:pPr>
            <a:endParaRPr lang="fa-IR" b="1" dirty="0" smtClean="0">
              <a:cs typeface="B Tabassom" pitchFamily="2" charset="-78"/>
            </a:endParaRPr>
          </a:p>
          <a:p>
            <a:pPr>
              <a:buSzPct val="73000"/>
              <a:buBlip>
                <a:blip r:embed="rId2"/>
              </a:buBlip>
            </a:pPr>
            <a:r>
              <a:rPr lang="fa-IR" b="1" dirty="0" smtClean="0">
                <a:cs typeface="B Tabassom" pitchFamily="2" charset="-78"/>
              </a:rPr>
              <a:t>یعنی به مورچه های مصنوعی نوعی حافظه محدود داده شود تا بتوانند در آن حافظه، بخش هایی از مسیر را که تا به حال طی کرده اند و همچنین هزینه مربوطه را ذخیره کنند</a:t>
            </a:r>
          </a:p>
          <a:p>
            <a:pPr>
              <a:buSzPct val="73000"/>
              <a:buBlip>
                <a:blip r:embed="rId2"/>
              </a:buBlip>
            </a:pPr>
            <a:endParaRPr lang="fa-IR" b="1" dirty="0" smtClean="0">
              <a:cs typeface="B Tabassom" pitchFamily="2" charset="-78"/>
            </a:endParaRPr>
          </a:p>
        </p:txBody>
      </p:sp>
      <p:sp>
        <p:nvSpPr>
          <p:cNvPr id="3" name="Title 2"/>
          <p:cNvSpPr>
            <a:spLocks noGrp="1"/>
          </p:cNvSpPr>
          <p:nvPr>
            <p:ph type="title"/>
          </p:nvPr>
        </p:nvSpPr>
        <p:spPr>
          <a:xfrm>
            <a:off x="457200" y="274638"/>
            <a:ext cx="7901014" cy="796908"/>
          </a:xfrm>
        </p:spPr>
        <p:txBody>
          <a:bodyPr>
            <a:normAutofit/>
          </a:bodyPr>
          <a:lstStyle/>
          <a:p>
            <a:pPr algn="r"/>
            <a:r>
              <a:rPr lang="fa-IR" sz="4400" dirty="0" smtClean="0">
                <a:solidFill>
                  <a:schemeClr val="accent6">
                    <a:lumMod val="60000"/>
                    <a:lumOff val="40000"/>
                  </a:schemeClr>
                </a:solidFill>
                <a:effectLst/>
                <a:cs typeface="B Kamran" pitchFamily="2" charset="-78"/>
              </a:rPr>
              <a:t>نکته</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73000"/>
              <a:buBlip>
                <a:blip r:embed="rId2"/>
              </a:buBlip>
            </a:pPr>
            <a:r>
              <a:rPr lang="fa-IR" b="1" dirty="0" smtClean="0">
                <a:cs typeface="B Tabassom" pitchFamily="2" charset="-78"/>
              </a:rPr>
              <a:t>حافظه جواب های شدنی می سازد (محدودیت ها را در نظر می گیرد) ، مقادیر ابتکاری را محاسبه می کند و مسیر بازگشت مورچه ها را رد یابی می کند</a:t>
            </a:r>
          </a:p>
          <a:p>
            <a:pPr>
              <a:buSzPct val="73000"/>
              <a:buBlip>
                <a:blip r:embed="rId2"/>
              </a:buBlip>
            </a:pPr>
            <a:endParaRPr lang="fa-IR" b="1" dirty="0" smtClean="0">
              <a:cs typeface="B Tabassom" pitchFamily="2" charset="-78"/>
            </a:endParaRPr>
          </a:p>
          <a:p>
            <a:pPr>
              <a:buSzPct val="73000"/>
              <a:buBlip>
                <a:blip r:embed="rId2"/>
              </a:buBlip>
            </a:pPr>
            <a:r>
              <a:rPr lang="fa-IR" b="1" dirty="0" smtClean="0">
                <a:cs typeface="B Tabassom" pitchFamily="2" charset="-78"/>
              </a:rPr>
              <a:t>هر مورچه یک وضعیت آغازین (</a:t>
            </a:r>
            <a:r>
              <a:rPr lang="en-US" b="1" dirty="0" smtClean="0">
                <a:cs typeface="B Tabassom" pitchFamily="2" charset="-78"/>
              </a:rPr>
              <a:t>x</a:t>
            </a:r>
            <a:r>
              <a:rPr lang="fa-IR" b="1" dirty="0" smtClean="0">
                <a:cs typeface="B Tabassom" pitchFamily="2" charset="-78"/>
              </a:rPr>
              <a:t>) و یک یا چند شرط توقف (</a:t>
            </a:r>
            <a:r>
              <a:rPr lang="en-US" b="1" dirty="0" smtClean="0">
                <a:cs typeface="B Tabassom" pitchFamily="2" charset="-78"/>
              </a:rPr>
              <a:t>e</a:t>
            </a:r>
            <a:r>
              <a:rPr lang="fa-IR" b="1" smtClean="0">
                <a:cs typeface="B Tabassom" pitchFamily="2" charset="-78"/>
              </a:rPr>
              <a:t>) دارد</a:t>
            </a:r>
          </a:p>
          <a:p>
            <a:pPr>
              <a:buSzPct val="73000"/>
              <a:buBlip>
                <a:blip r:embed="rId2"/>
              </a:buBlip>
            </a:pPr>
            <a:endParaRPr lang="fa-IR" b="1" dirty="0" smtClean="0">
              <a:cs typeface="B Tabassom" pitchFamily="2" charset="-78"/>
            </a:endParaRPr>
          </a:p>
          <a:p>
            <a:pPr>
              <a:buSzPct val="73000"/>
              <a:buBlip>
                <a:blip r:embed="rId2"/>
              </a:buBlip>
            </a:pPr>
            <a:r>
              <a:rPr lang="fa-IR" b="1" dirty="0" smtClean="0">
                <a:cs typeface="B Tabassom" pitchFamily="2" charset="-78"/>
              </a:rPr>
              <a:t>مثال هایی از شرط توقف می تواند </a:t>
            </a:r>
            <a:r>
              <a:rPr lang="fa-IR" b="1" dirty="0" smtClean="0">
                <a:solidFill>
                  <a:srgbClr val="FF0000"/>
                </a:solidFill>
                <a:cs typeface="B Tabassom" pitchFamily="2" charset="-78"/>
              </a:rPr>
              <a:t>رسیدن به تعداد تکرار مشخص </a:t>
            </a:r>
            <a:r>
              <a:rPr lang="fa-IR" b="1" dirty="0" smtClean="0">
                <a:cs typeface="B Tabassom" pitchFamily="2" charset="-78"/>
              </a:rPr>
              <a:t>، </a:t>
            </a:r>
            <a:r>
              <a:rPr lang="fa-IR" b="1" dirty="0" smtClean="0">
                <a:solidFill>
                  <a:srgbClr val="45F345"/>
                </a:solidFill>
                <a:cs typeface="B Tabassom" pitchFamily="2" charset="-78"/>
              </a:rPr>
              <a:t>اجرا شدن برنامه تا زمان مشخص</a:t>
            </a:r>
            <a:r>
              <a:rPr lang="fa-IR" b="1" dirty="0" smtClean="0">
                <a:cs typeface="B Tabassom" pitchFamily="2" charset="-78"/>
              </a:rPr>
              <a:t> ، </a:t>
            </a:r>
            <a:r>
              <a:rPr lang="fa-IR" b="1" dirty="0" smtClean="0">
                <a:solidFill>
                  <a:srgbClr val="00B0F0"/>
                </a:solidFill>
                <a:cs typeface="B Tabassom" pitchFamily="2" charset="-78"/>
              </a:rPr>
              <a:t>بدست امدن جواب بهتر تا یک تعداد مشخص  </a:t>
            </a:r>
            <a:r>
              <a:rPr lang="fa-IR" b="1" dirty="0" smtClean="0">
                <a:cs typeface="B Tabassom" pitchFamily="2" charset="-78"/>
              </a:rPr>
              <a:t>باشد.</a:t>
            </a:r>
          </a:p>
          <a:p>
            <a:pPr>
              <a:buSzPct val="73000"/>
              <a:buNone/>
            </a:pPr>
            <a:endParaRPr lang="fa-IR" dirty="0"/>
          </a:p>
        </p:txBody>
      </p:sp>
      <p:sp>
        <p:nvSpPr>
          <p:cNvPr id="3" name="Title 2"/>
          <p:cNvSpPr>
            <a:spLocks noGrp="1"/>
          </p:cNvSpPr>
          <p:nvPr>
            <p:ph type="title"/>
          </p:nvPr>
        </p:nvSpPr>
        <p:spPr>
          <a:xfrm>
            <a:off x="457200" y="274638"/>
            <a:ext cx="7758138" cy="796908"/>
          </a:xfrm>
        </p:spPr>
        <p:txBody>
          <a:bodyPr>
            <a:normAutofit/>
          </a:bodyPr>
          <a:lstStyle/>
          <a:p>
            <a:pPr algn="r"/>
            <a:r>
              <a:rPr lang="fa-IR" sz="4400" dirty="0" smtClean="0">
                <a:solidFill>
                  <a:schemeClr val="accent6">
                    <a:lumMod val="60000"/>
                    <a:lumOff val="40000"/>
                  </a:schemeClr>
                </a:solidFill>
                <a:effectLst/>
                <a:cs typeface="B Kamran" pitchFamily="2" charset="-78"/>
              </a:rPr>
              <a:t>نکته</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2984"/>
            <a:ext cx="8229600" cy="4864307"/>
          </a:xfrm>
        </p:spPr>
        <p:txBody>
          <a:bodyPr/>
          <a:lstStyle/>
          <a:p>
            <a:pPr>
              <a:buNone/>
            </a:pPr>
            <a:r>
              <a:rPr lang="fa-IR" b="1" dirty="0" smtClean="0">
                <a:cs typeface="B Tabassom" pitchFamily="2" charset="-78"/>
              </a:rPr>
              <a:t>با استفاده از این حافظه، مورچه ها می توانند رفتارهای مفیدی را از خود نشان دهند. این رفتار ها به قرار زیر است  : </a:t>
            </a:r>
          </a:p>
          <a:p>
            <a:pPr>
              <a:buNone/>
            </a:pPr>
            <a:r>
              <a:rPr lang="fa-IR" b="1" dirty="0" smtClean="0">
                <a:cs typeface="B Tabassom" pitchFamily="2" charset="-78"/>
              </a:rPr>
              <a:t>1- متمایل شدن ساختارجواب به سمت قسمت هایی که رد فرمون بیشتری دارند ، بدون به روزآوری رد فرمون در مسیر رفت</a:t>
            </a:r>
          </a:p>
          <a:p>
            <a:pPr>
              <a:buNone/>
            </a:pPr>
            <a:r>
              <a:rPr lang="fa-IR" b="1" dirty="0" smtClean="0">
                <a:cs typeface="B Tabassom" pitchFamily="2" charset="-78"/>
              </a:rPr>
              <a:t>2- قطعی شدن مسیر بازگشت با حذف حلقه ها و به روزآوری فرمون</a:t>
            </a:r>
          </a:p>
          <a:p>
            <a:pPr>
              <a:buNone/>
            </a:pPr>
            <a:r>
              <a:rPr lang="fa-IR" b="1" dirty="0" smtClean="0">
                <a:cs typeface="B Tabassom" pitchFamily="2" charset="-78"/>
              </a:rPr>
              <a:t>3- ارزیابی کیفیت جواب های تولید شده و استفاده از کیفیت جواب ها در تعیین مقدار فرمون به جا مانده در مسیرها</a:t>
            </a:r>
          </a:p>
          <a:p>
            <a:pPr>
              <a:buFont typeface="Wingdings" pitchFamily="2" charset="2"/>
              <a:buChar char="Ø"/>
            </a:pPr>
            <a:r>
              <a:rPr lang="fa-IR" b="1" dirty="0" smtClean="0">
                <a:cs typeface="B Tabassom" pitchFamily="2" charset="-78"/>
              </a:rPr>
              <a:t> در حالت ساده مسیریابی حداقل هزینه ، تخمین کیفیت جواب می تواند در هنگام تولید جواب نیز توسط مورچه ها انجام شود، در صورتی که این دو کار لزوماً نمی تواند برای همه مسائل همزمان انجام شود. زیرا در تمام مسائل ارزیابی قسمت هایی از جواب ها مقدور نیست.</a:t>
            </a:r>
          </a:p>
          <a:p>
            <a:endParaRPr lang="fa-IR" dirty="0" smtClean="0"/>
          </a:p>
          <a:p>
            <a:endParaRPr lang="fa-IR" dirty="0" smtClean="0"/>
          </a:p>
          <a:p>
            <a:endParaRPr lang="fa-IR" dirty="0" smtClean="0"/>
          </a:p>
          <a:p>
            <a:endParaRPr lang="fa-IR" dirty="0"/>
          </a:p>
        </p:txBody>
      </p:sp>
      <p:sp>
        <p:nvSpPr>
          <p:cNvPr id="3" name="Title 2"/>
          <p:cNvSpPr>
            <a:spLocks noGrp="1"/>
          </p:cNvSpPr>
          <p:nvPr>
            <p:ph type="title"/>
          </p:nvPr>
        </p:nvSpPr>
        <p:spPr>
          <a:xfrm>
            <a:off x="457200" y="274638"/>
            <a:ext cx="8229600" cy="939784"/>
          </a:xfrm>
        </p:spPr>
        <p:txBody>
          <a:bodyPr>
            <a:normAutofit/>
          </a:bodyPr>
          <a:lstStyle/>
          <a:p>
            <a:pPr algn="r"/>
            <a:r>
              <a:rPr lang="fa-IR" sz="4400" dirty="0" smtClean="0">
                <a:solidFill>
                  <a:schemeClr val="accent6">
                    <a:lumMod val="60000"/>
                    <a:lumOff val="40000"/>
                  </a:schemeClr>
                </a:solidFill>
                <a:effectLst/>
                <a:cs typeface="B Kamran" pitchFamily="2" charset="-78"/>
              </a:rPr>
              <a:t>ادامه</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box(in)">
                                      <p:cBhvr>
                                        <p:cTn id="11" dur="500"/>
                                        <p:tgtEl>
                                          <p:spTgt spid="2">
                                            <p:txEl>
                                              <p:pRg st="1" end="1"/>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ox(in)">
                                      <p:cBhvr>
                                        <p:cTn id="15" dur="500"/>
                                        <p:tgtEl>
                                          <p:spTgt spid="2">
                                            <p:txEl>
                                              <p:pRg st="2" end="2"/>
                                            </p:txEl>
                                          </p:spTgt>
                                        </p:tgtEl>
                                      </p:cBhvr>
                                    </p:animEffect>
                                  </p:childTnLst>
                                </p:cTn>
                              </p:par>
                            </p:childTnLst>
                          </p:cTn>
                        </p:par>
                        <p:par>
                          <p:cTn id="16" fill="hold">
                            <p:stCondLst>
                              <p:cond delay="1500"/>
                            </p:stCondLst>
                            <p:childTnLst>
                              <p:par>
                                <p:cTn id="17" presetID="4" presetClass="entr" presetSubtype="16"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box(in)">
                                      <p:cBhvr>
                                        <p:cTn id="19" dur="500"/>
                                        <p:tgtEl>
                                          <p:spTgt spid="2">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diamond(in)">
                                      <p:cBhvr>
                                        <p:cTn id="24"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785926"/>
            <a:ext cx="8229600" cy="4221365"/>
          </a:xfrm>
        </p:spPr>
        <p:txBody>
          <a:bodyPr/>
          <a:lstStyle/>
          <a:p>
            <a:pPr>
              <a:buNone/>
            </a:pPr>
            <a:r>
              <a:rPr lang="fa-IR" b="1" dirty="0" smtClean="0">
                <a:cs typeface="B Farnaz" pitchFamily="2" charset="-78"/>
              </a:rPr>
              <a:t>    </a:t>
            </a:r>
            <a:r>
              <a:rPr lang="fa-IR" b="1" dirty="0" smtClean="0">
                <a:cs typeface="B Tabassom" pitchFamily="2" charset="-78"/>
              </a:rPr>
              <a:t>کلونی مورچه ها و به طور کلی جوامع حشرات اجتماعی ،سیستم های گسترده ای هستند که علی رغم سادگی ، ساختار اجتماعی کاملاٌ سازمان یافته ای را عرضه می کنند . از طریق این سازماندهی کلونی مورچگان می تواند وظایف پیچیده ای را انجام دهد که در برخی موارد فراتر از توانایی های یک مورچه است</a:t>
            </a:r>
            <a:endParaRPr lang="fa-IR" b="1" dirty="0">
              <a:cs typeface="B Tabassom" pitchFamily="2" charset="-78"/>
            </a:endParaRPr>
          </a:p>
        </p:txBody>
      </p:sp>
      <p:sp>
        <p:nvSpPr>
          <p:cNvPr id="4" name="Title 3"/>
          <p:cNvSpPr>
            <a:spLocks noGrp="1"/>
          </p:cNvSpPr>
          <p:nvPr>
            <p:ph type="title"/>
          </p:nvPr>
        </p:nvSpPr>
        <p:spPr/>
        <p:txBody>
          <a:bodyPr>
            <a:normAutofit/>
          </a:bodyPr>
          <a:lstStyle/>
          <a:p>
            <a:pPr algn="ctr"/>
            <a:r>
              <a:rPr lang="fa-IR" sz="4800" dirty="0" smtClean="0">
                <a:solidFill>
                  <a:schemeClr val="accent6">
                    <a:lumMod val="60000"/>
                    <a:lumOff val="40000"/>
                  </a:schemeClr>
                </a:solidFill>
                <a:effectLst/>
                <a:cs typeface="B Kamran" pitchFamily="2" charset="-78"/>
              </a:rPr>
              <a:t>مقدمه</a:t>
            </a:r>
            <a:endParaRPr lang="fa-IR" sz="48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Blip>
                <a:blip r:embed="rId2"/>
              </a:buBlip>
            </a:pPr>
            <a:r>
              <a:rPr lang="fa-IR" b="1" dirty="0" smtClean="0">
                <a:cs typeface="B Tabassom" pitchFamily="2" charset="-78"/>
              </a:rPr>
              <a:t>مورچه ها گره هایی که هنگام رفت از آن ها عبور کرده اند و هزینه کمان های طی شده (در صورتی که گراف دارای وزن باشد) را به خاطر می سپارند</a:t>
            </a:r>
          </a:p>
          <a:p>
            <a:pPr>
              <a:buBlip>
                <a:blip r:embed="rId2"/>
              </a:buBlip>
            </a:pPr>
            <a:endParaRPr lang="fa-IR" b="1" dirty="0" smtClean="0">
              <a:cs typeface="B Tabassom" pitchFamily="2" charset="-78"/>
            </a:endParaRPr>
          </a:p>
          <a:p>
            <a:pPr>
              <a:buBlip>
                <a:blip r:embed="rId2"/>
              </a:buBlip>
            </a:pPr>
            <a:r>
              <a:rPr lang="fa-IR" b="1" dirty="0" smtClean="0">
                <a:cs typeface="B Tabassom" pitchFamily="2" charset="-78"/>
              </a:rPr>
              <a:t>بنابراین آن ها می توانند هزینه جواب هایی را که تولید کرده اند، ارزیابی کنند و این ارزیابی را برای تنظیم میزان فرمونی که در مسیر بازگشتشان از خود به جای می گذارند به کار می برند</a:t>
            </a:r>
          </a:p>
          <a:p>
            <a:pPr>
              <a:buBlip>
                <a:blip r:embed="rId2"/>
              </a:buBlip>
            </a:pPr>
            <a:endParaRPr lang="fa-IR" b="1" dirty="0" smtClean="0">
              <a:cs typeface="B Tabassom" pitchFamily="2" charset="-78"/>
            </a:endParaRPr>
          </a:p>
          <a:p>
            <a:pPr>
              <a:buBlip>
                <a:blip r:embed="rId2"/>
              </a:buBlip>
            </a:pPr>
            <a:r>
              <a:rPr lang="fa-IR" b="1" dirty="0" smtClean="0">
                <a:cs typeface="B Tabassom" pitchFamily="2" charset="-78"/>
              </a:rPr>
              <a:t>به روزآوری براساس تابعی از کیفیت جواب به دست آمده ، می تواند مورچه های بعدی را با قدرت بیشتری به سمت جواب های بهتر هدایت کند</a:t>
            </a:r>
          </a:p>
          <a:p>
            <a:pPr>
              <a:buBlip>
                <a:blip r:embed="rId2"/>
              </a:buBlip>
            </a:pPr>
            <a:endParaRPr lang="fa-IR" b="1" dirty="0">
              <a:cs typeface="B Tabassom" pitchFamily="2" charset="-78"/>
            </a:endParaRPr>
          </a:p>
        </p:txBody>
      </p:sp>
      <p:sp>
        <p:nvSpPr>
          <p:cNvPr id="3" name="Title 2"/>
          <p:cNvSpPr>
            <a:spLocks noGrp="1"/>
          </p:cNvSpPr>
          <p:nvPr>
            <p:ph type="title"/>
          </p:nvPr>
        </p:nvSpPr>
        <p:spPr/>
        <p:txBody>
          <a:bodyPr>
            <a:noAutofit/>
          </a:bodyPr>
          <a:lstStyle/>
          <a:p>
            <a:pPr algn="ctr"/>
            <a:r>
              <a:rPr lang="fa-IR" sz="4400" dirty="0" smtClean="0">
                <a:solidFill>
                  <a:schemeClr val="accent6">
                    <a:lumMod val="60000"/>
                    <a:lumOff val="40000"/>
                  </a:schemeClr>
                </a:solidFill>
                <a:effectLst/>
                <a:cs typeface="B Kamran" pitchFamily="2" charset="-78"/>
              </a:rPr>
              <a:t>به روزآوری فرمون براساس کیفیت جواب ها</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diamond(in)">
                                      <p:cBhvr>
                                        <p:cTn id="10" dur="2000"/>
                                        <p:tgtEl>
                                          <p:spTgt spid="2">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diamond(in)">
                                      <p:cBhvr>
                                        <p:cTn id="13"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Blip>
                <a:blip r:embed="rId2"/>
              </a:buBlip>
            </a:pPr>
            <a:r>
              <a:rPr lang="fa-IR" b="1" dirty="0" smtClean="0">
                <a:cs typeface="B Tabassom" pitchFamily="2" charset="-78"/>
              </a:rPr>
              <a:t>درحقیقت با اجازه دادن به مورچه ها به منظور انباشت مقدار فرمون بیشتر روی مسیرهای کوتاه ، مسیریابی مورچه ها سریع تر به سمت بهترین جواب ها متمایل خواهد شد </a:t>
            </a:r>
          </a:p>
          <a:p>
            <a:pPr>
              <a:buBlip>
                <a:blip r:embed="rId2"/>
              </a:buBlip>
            </a:pPr>
            <a:endParaRPr lang="fa-IR" dirty="0" smtClean="0">
              <a:cs typeface="B Tabassom" pitchFamily="2" charset="-78"/>
            </a:endParaRPr>
          </a:p>
          <a:p>
            <a:pPr>
              <a:buBlip>
                <a:blip r:embed="rId2"/>
              </a:buBlip>
            </a:pPr>
            <a:r>
              <a:rPr lang="fa-IR" b="1" dirty="0" smtClean="0">
                <a:cs typeface="B Tabassom" pitchFamily="2" charset="-78"/>
              </a:rPr>
              <a:t>مورچه های لسیونایگر که از سمت منابع غذایی ارزشمند بازمی گردند، تمایل دارند، فرمون بیشتری نسبت به مورچه هایی که از منابع ضعیف تری باز می گردند از خود به جای گذارند</a:t>
            </a:r>
          </a:p>
          <a:p>
            <a:pPr>
              <a:buBlip>
                <a:blip r:embed="rId2"/>
              </a:buBlip>
            </a:pPr>
            <a:endParaRPr lang="fa-IR" dirty="0">
              <a:cs typeface="B Tabassom" pitchFamily="2" charset="-78"/>
            </a:endParaRPr>
          </a:p>
        </p:txBody>
      </p:sp>
      <p:sp>
        <p:nvSpPr>
          <p:cNvPr id="3" name="Title 2"/>
          <p:cNvSpPr>
            <a:spLocks noGrp="1"/>
          </p:cNvSpPr>
          <p:nvPr>
            <p:ph type="title"/>
          </p:nvPr>
        </p:nvSpPr>
        <p:spPr>
          <a:xfrm>
            <a:off x="457200" y="274638"/>
            <a:ext cx="8115328" cy="868346"/>
          </a:xfrm>
        </p:spPr>
        <p:txBody>
          <a:bodyPr>
            <a:normAutofit/>
          </a:bodyPr>
          <a:lstStyle/>
          <a:p>
            <a:pPr algn="r"/>
            <a:r>
              <a:rPr lang="fa-IR" sz="4400" dirty="0" smtClean="0">
                <a:solidFill>
                  <a:schemeClr val="accent6">
                    <a:lumMod val="60000"/>
                    <a:lumOff val="40000"/>
                  </a:schemeClr>
                </a:solidFill>
                <a:effectLst/>
                <a:cs typeface="B Kamran" pitchFamily="2" charset="-78"/>
              </a:rPr>
              <a:t>ادامه</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fa-IR" dirty="0" smtClean="0"/>
          </a:p>
          <a:p>
            <a:endParaRPr lang="fa-IR" dirty="0" smtClean="0"/>
          </a:p>
          <a:p>
            <a:endParaRPr lang="fa-IR" dirty="0" smtClean="0"/>
          </a:p>
          <a:p>
            <a:endParaRPr lang="fa-IR" dirty="0" smtClean="0"/>
          </a:p>
          <a:p>
            <a:endParaRPr lang="fa-IR" dirty="0" smtClean="0"/>
          </a:p>
          <a:p>
            <a:pPr>
              <a:buNone/>
            </a:pPr>
            <a:r>
              <a:rPr lang="fa-IR" dirty="0" smtClean="0"/>
              <a:t>   </a:t>
            </a:r>
            <a:r>
              <a:rPr lang="fa-IR" b="1" dirty="0" smtClean="0">
                <a:cs typeface="B Tabassom" pitchFamily="2" charset="-78"/>
              </a:rPr>
              <a:t>در ابتدای فرایند جستجو ، مقدار فرمون ثابتی (مثلاً    برابر یک برای تمامی مقادیر</a:t>
            </a:r>
            <a:r>
              <a:rPr lang="en-US" b="1" dirty="0" err="1" smtClean="0">
                <a:cs typeface="B Tabassom" pitchFamily="2" charset="-78"/>
              </a:rPr>
              <a:t>i</a:t>
            </a:r>
            <a:r>
              <a:rPr lang="fa-IR" b="1" dirty="0" smtClean="0">
                <a:cs typeface="B Tabassom" pitchFamily="2" charset="-78"/>
              </a:rPr>
              <a:t> و</a:t>
            </a:r>
            <a:r>
              <a:rPr lang="en-US" b="1" dirty="0" smtClean="0">
                <a:cs typeface="B Tabassom" pitchFamily="2" charset="-78"/>
              </a:rPr>
              <a:t>j</a:t>
            </a:r>
            <a:r>
              <a:rPr lang="fa-IR" b="1" dirty="0" smtClean="0">
                <a:cs typeface="B Tabassom" pitchFamily="2" charset="-78"/>
              </a:rPr>
              <a:t> متعلق به </a:t>
            </a:r>
            <a:r>
              <a:rPr lang="en-US" b="1" dirty="0" smtClean="0">
                <a:cs typeface="B Tabassom" pitchFamily="2" charset="-78"/>
              </a:rPr>
              <a:t>A</a:t>
            </a:r>
            <a:r>
              <a:rPr lang="fa-IR" b="1" dirty="0" smtClean="0">
                <a:cs typeface="B Tabassom" pitchFamily="2" charset="-78"/>
              </a:rPr>
              <a:t> ) به تمامی کمان ها اختصاص داده می شود . هنگامی که مورچه </a:t>
            </a:r>
            <a:r>
              <a:rPr lang="en-US" b="1" dirty="0" smtClean="0">
                <a:cs typeface="B Tabassom" pitchFamily="2" charset="-78"/>
              </a:rPr>
              <a:t>K</a:t>
            </a:r>
            <a:r>
              <a:rPr lang="fa-IR" b="1" dirty="0" smtClean="0">
                <a:cs typeface="B Tabassom" pitchFamily="2" charset="-78"/>
              </a:rPr>
              <a:t> ام در گره </a:t>
            </a:r>
            <a:r>
              <a:rPr lang="en-US" b="1" dirty="0" err="1" smtClean="0">
                <a:cs typeface="B Tabassom" pitchFamily="2" charset="-78"/>
              </a:rPr>
              <a:t>i</a:t>
            </a:r>
            <a:r>
              <a:rPr lang="fa-IR" b="1" dirty="0" smtClean="0">
                <a:cs typeface="B Tabassom" pitchFamily="2" charset="-78"/>
              </a:rPr>
              <a:t>ام قرار گیرد ، برای محاسبه احتمال انتخاب گره </a:t>
            </a:r>
            <a:r>
              <a:rPr lang="en-US" b="1" dirty="0" smtClean="0">
                <a:cs typeface="B Tabassom" pitchFamily="2" charset="-78"/>
              </a:rPr>
              <a:t>j</a:t>
            </a:r>
            <a:r>
              <a:rPr lang="fa-IR" b="1" dirty="0" smtClean="0">
                <a:cs typeface="B Tabassom" pitchFamily="2" charset="-78"/>
              </a:rPr>
              <a:t> ام به عنوان گره بعدی مسیرش ، از رد فرمون     استفاده می کند</a:t>
            </a:r>
          </a:p>
          <a:p>
            <a:endParaRPr lang="fa-IR" dirty="0"/>
          </a:p>
        </p:txBody>
      </p:sp>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effectLst/>
                <a:cs typeface="B Kamran" pitchFamily="2" charset="-78"/>
              </a:rPr>
              <a:t>رفتار جستجوی مسیر مورچه ها</a:t>
            </a:r>
            <a:endParaRPr lang="fa-IR" sz="4400" dirty="0">
              <a:solidFill>
                <a:schemeClr val="accent6">
                  <a:lumMod val="60000"/>
                  <a:lumOff val="40000"/>
                </a:schemeClr>
              </a:solidFill>
              <a:effectLst/>
              <a:cs typeface="B Kamran" pitchFamily="2" charset="-78"/>
            </a:endParaRPr>
          </a:p>
        </p:txBody>
      </p:sp>
      <p:sp>
        <p:nvSpPr>
          <p:cNvPr id="737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73731" name="Rectangle 3"/>
          <p:cNvSpPr>
            <a:spLocks noChangeArrowheads="1"/>
          </p:cNvSpPr>
          <p:nvPr/>
        </p:nvSpPr>
        <p:spPr bwMode="auto">
          <a:xfrm>
            <a:off x="0" y="1466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71868" y="3857628"/>
            <a:ext cx="214314" cy="357190"/>
          </a:xfrm>
          <a:prstGeom prst="rect">
            <a:avLst/>
          </a:prstGeom>
          <a:noFill/>
        </p:spPr>
      </p:pic>
      <p:pic>
        <p:nvPicPr>
          <p:cNvPr id="8"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929322" y="5143512"/>
            <a:ext cx="214314" cy="357190"/>
          </a:xfrm>
          <a:prstGeom prst="rect">
            <a:avLst/>
          </a:prstGeom>
          <a:noFill/>
        </p:spPr>
      </p:pic>
      <p:pic>
        <p:nvPicPr>
          <p:cNvPr id="22533" name="Picture 5"/>
          <p:cNvPicPr>
            <a:picLocks noChangeAspect="1" noChangeArrowheads="1"/>
          </p:cNvPicPr>
          <p:nvPr/>
        </p:nvPicPr>
        <p:blipFill>
          <a:blip r:embed="rId3"/>
          <a:srcRect/>
          <a:stretch>
            <a:fillRect/>
          </a:stretch>
        </p:blipFill>
        <p:spPr bwMode="auto">
          <a:xfrm>
            <a:off x="1285852" y="1643050"/>
            <a:ext cx="6643734" cy="18573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a:r>
              <a:rPr lang="fa-IR" sz="4400" dirty="0" smtClean="0">
                <a:solidFill>
                  <a:schemeClr val="accent6">
                    <a:lumMod val="60000"/>
                    <a:lumOff val="40000"/>
                  </a:schemeClr>
                </a:solidFill>
                <a:effectLst/>
                <a:cs typeface="B Kamran" pitchFamily="2" charset="-78"/>
              </a:rPr>
              <a:t>رفتار مورچه ها با در نظر گرفتن هر دو ابزار</a:t>
            </a:r>
            <a:endParaRPr lang="fa-IR" sz="4400" dirty="0">
              <a:solidFill>
                <a:schemeClr val="accent6">
                  <a:lumMod val="60000"/>
                  <a:lumOff val="40000"/>
                </a:schemeClr>
              </a:solidFill>
              <a:effectLst/>
              <a:cs typeface="B Kamran" pitchFamily="2" charset="-78"/>
            </a:endParaRPr>
          </a:p>
        </p:txBody>
      </p:sp>
      <p:graphicFrame>
        <p:nvGraphicFramePr>
          <p:cNvPr id="83970" name="Object 2"/>
          <p:cNvGraphicFramePr>
            <a:graphicFrameLocks noGrp="1" noChangeAspect="1"/>
          </p:cNvGraphicFramePr>
          <p:nvPr>
            <p:ph idx="1"/>
          </p:nvPr>
        </p:nvGraphicFramePr>
        <p:xfrm>
          <a:off x="0" y="1714488"/>
          <a:ext cx="9215502" cy="4643470"/>
        </p:xfrm>
        <a:graphic>
          <a:graphicData uri="http://schemas.openxmlformats.org/presentationml/2006/ole">
            <mc:AlternateContent xmlns:mc="http://schemas.openxmlformats.org/markup-compatibility/2006">
              <mc:Choice xmlns:v="urn:schemas-microsoft-com:vml" Requires="v">
                <p:oleObj spid="_x0000_s83973" name="Equation" r:id="rId3" imgW="2984400" imgH="1041120" progId="Equation.3">
                  <p:embed/>
                </p:oleObj>
              </mc:Choice>
              <mc:Fallback>
                <p:oleObj name="Equation" r:id="rId3" imgW="2984400" imgH="10411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714488"/>
                        <a:ext cx="9215502" cy="4643470"/>
                      </a:xfrm>
                      <a:prstGeom prst="rect">
                        <a:avLst/>
                      </a:prstGeom>
                      <a:solidFill>
                        <a:srgbClr val="6767FF"/>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83970"/>
                                        </p:tgtEl>
                                        <p:attrNameLst>
                                          <p:attrName>style.visibility</p:attrName>
                                        </p:attrNameLst>
                                      </p:cBhvr>
                                      <p:to>
                                        <p:strVal val="visible"/>
                                      </p:to>
                                    </p:set>
                                    <p:anim calcmode="lin" valueType="num">
                                      <p:cBhvr>
                                        <p:cTn id="7" dur="1000" fill="hold"/>
                                        <p:tgtEl>
                                          <p:spTgt spid="83970"/>
                                        </p:tgtEl>
                                        <p:attrNameLst>
                                          <p:attrName>ppt_w</p:attrName>
                                        </p:attrNameLst>
                                      </p:cBhvr>
                                      <p:tavLst>
                                        <p:tav tm="0">
                                          <p:val>
                                            <p:fltVal val="0"/>
                                          </p:val>
                                        </p:tav>
                                        <p:tav tm="100000">
                                          <p:val>
                                            <p:strVal val="#ppt_w"/>
                                          </p:val>
                                        </p:tav>
                                      </p:tavLst>
                                    </p:anim>
                                    <p:anim calcmode="lin" valueType="num">
                                      <p:cBhvr>
                                        <p:cTn id="8" dur="1000" fill="hold"/>
                                        <p:tgtEl>
                                          <p:spTgt spid="83970"/>
                                        </p:tgtEl>
                                        <p:attrNameLst>
                                          <p:attrName>ppt_h</p:attrName>
                                        </p:attrNameLst>
                                      </p:cBhvr>
                                      <p:tavLst>
                                        <p:tav tm="0">
                                          <p:val>
                                            <p:fltVal val="0"/>
                                          </p:val>
                                        </p:tav>
                                        <p:tav tm="100000">
                                          <p:val>
                                            <p:strVal val="#ppt_h"/>
                                          </p:val>
                                        </p:tav>
                                      </p:tavLst>
                                    </p:anim>
                                    <p:animEffect transition="in" filter="fade">
                                      <p:cBhvr>
                                        <p:cTn id="9" dur="1000"/>
                                        <p:tgtEl>
                                          <p:spTgt spid="83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Ø"/>
            </a:pPr>
            <a:r>
              <a:rPr lang="fa-IR" b="1" dirty="0" smtClean="0">
                <a:cs typeface="B Tabassom" pitchFamily="2" charset="-78"/>
              </a:rPr>
              <a:t>مورچه ها قبل از بازگشت حلقه هایی که خود در مسیر رفت بوجود آورده اند را از حافظه خود پاک می کنند</a:t>
            </a:r>
          </a:p>
          <a:p>
            <a:pPr>
              <a:buFont typeface="Wingdings" pitchFamily="2" charset="2"/>
              <a:buChar char="Ø"/>
            </a:pPr>
            <a:endParaRPr lang="fa-IR" b="1" dirty="0" smtClean="0">
              <a:cs typeface="B Tabassom" pitchFamily="2" charset="-78"/>
            </a:endParaRPr>
          </a:p>
          <a:p>
            <a:pPr>
              <a:buFont typeface="Wingdings" pitchFamily="2" charset="2"/>
              <a:buChar char="Ø"/>
            </a:pPr>
            <a:r>
              <a:rPr lang="fa-IR" b="1" dirty="0" smtClean="0">
                <a:cs typeface="B Tabassom" pitchFamily="2" charset="-78"/>
              </a:rPr>
              <a:t>برای گره ای که در موقعیت </a:t>
            </a:r>
            <a:r>
              <a:rPr lang="en-US" b="1" dirty="0" err="1" smtClean="0">
                <a:cs typeface="B Tabassom" pitchFamily="2" charset="-78"/>
              </a:rPr>
              <a:t>i</a:t>
            </a:r>
            <a:r>
              <a:rPr lang="fa-IR" b="1" dirty="0" smtClean="0">
                <a:cs typeface="B Tabassom" pitchFamily="2" charset="-78"/>
              </a:rPr>
              <a:t>ام قرار دارد و تشخیص که اینکه این گره در حلقه واقع شده است یا نه بدین صورت عمل می شود :مسیر از گره مقصد تا جایی که اولین بار گره </a:t>
            </a:r>
            <a:r>
              <a:rPr lang="en-US" b="1" dirty="0" err="1" smtClean="0">
                <a:cs typeface="B Tabassom" pitchFamily="2" charset="-78"/>
              </a:rPr>
              <a:t>i</a:t>
            </a:r>
            <a:r>
              <a:rPr lang="fa-IR" b="1" dirty="0" smtClean="0">
                <a:cs typeface="B Tabassom" pitchFamily="2" charset="-78"/>
              </a:rPr>
              <a:t>ام در موقعیتی مانند </a:t>
            </a:r>
            <a:r>
              <a:rPr lang="en-US" b="1" dirty="0" smtClean="0">
                <a:cs typeface="B Tabassom" pitchFamily="2" charset="-78"/>
              </a:rPr>
              <a:t>j</a:t>
            </a:r>
            <a:r>
              <a:rPr lang="fa-IR" b="1" dirty="0" smtClean="0">
                <a:cs typeface="B Tabassom" pitchFamily="2" charset="-78"/>
              </a:rPr>
              <a:t> پدیدار گردد ، بررسی می شود . (همواره</a:t>
            </a:r>
            <a:r>
              <a:rPr lang="en-US" b="1" dirty="0" smtClean="0">
                <a:cs typeface="B Tabassom" pitchFamily="2" charset="-78"/>
              </a:rPr>
              <a:t>j </a:t>
            </a:r>
            <a:r>
              <a:rPr lang="fa-IR" b="1" dirty="0" smtClean="0">
                <a:cs typeface="B Tabassom" pitchFamily="2" charset="-78"/>
              </a:rPr>
              <a:t>≥ </a:t>
            </a:r>
            <a:r>
              <a:rPr lang="en-US" b="1" dirty="0" err="1" smtClean="0">
                <a:cs typeface="B Tabassom" pitchFamily="2" charset="-78"/>
              </a:rPr>
              <a:t>i</a:t>
            </a:r>
            <a:r>
              <a:rPr lang="fa-IR" b="1" dirty="0" smtClean="0">
                <a:cs typeface="B Tabassom" pitchFamily="2" charset="-78"/>
              </a:rPr>
              <a:t> است زیرا فرایند بررسی امکان دارد نهایتاً در موقعیت </a:t>
            </a:r>
            <a:r>
              <a:rPr lang="en-US" b="1" dirty="0" err="1" smtClean="0">
                <a:cs typeface="B Tabassom" pitchFamily="2" charset="-78"/>
              </a:rPr>
              <a:t>i</a:t>
            </a:r>
            <a:r>
              <a:rPr lang="fa-IR" b="1" dirty="0" smtClean="0">
                <a:cs typeface="B Tabassom" pitchFamily="2" charset="-78"/>
              </a:rPr>
              <a:t> متوقف شود ) اگر </a:t>
            </a:r>
            <a:r>
              <a:rPr lang="en-US" b="1" dirty="0" smtClean="0">
                <a:cs typeface="B Tabassom" pitchFamily="2" charset="-78"/>
              </a:rPr>
              <a:t>j&gt;</a:t>
            </a:r>
            <a:r>
              <a:rPr lang="en-US" b="1" dirty="0" err="1" smtClean="0">
                <a:cs typeface="B Tabassom" pitchFamily="2" charset="-78"/>
              </a:rPr>
              <a:t>i</a:t>
            </a:r>
            <a:r>
              <a:rPr lang="en-US" b="1" dirty="0" smtClean="0">
                <a:cs typeface="B Tabassom" pitchFamily="2" charset="-78"/>
              </a:rPr>
              <a:t> </a:t>
            </a:r>
            <a:r>
              <a:rPr lang="fa-IR" b="1" dirty="0" smtClean="0">
                <a:cs typeface="B Tabassom" pitchFamily="2" charset="-78"/>
              </a:rPr>
              <a:t> شود مسیر فرعی که از موقعیت </a:t>
            </a:r>
            <a:r>
              <a:rPr lang="en-US" b="1" dirty="0" smtClean="0">
                <a:cs typeface="B Tabassom" pitchFamily="2" charset="-78"/>
              </a:rPr>
              <a:t>i+1</a:t>
            </a:r>
            <a:r>
              <a:rPr lang="fa-IR" b="1" dirty="0" smtClean="0">
                <a:cs typeface="B Tabassom" pitchFamily="2" charset="-78"/>
              </a:rPr>
              <a:t> تا </a:t>
            </a:r>
            <a:r>
              <a:rPr lang="en-US" b="1" dirty="0" smtClean="0">
                <a:cs typeface="B Tabassom" pitchFamily="2" charset="-78"/>
              </a:rPr>
              <a:t>j</a:t>
            </a:r>
            <a:r>
              <a:rPr lang="fa-IR" b="1" dirty="0" smtClean="0">
                <a:cs typeface="B Tabassom" pitchFamily="2" charset="-78"/>
              </a:rPr>
              <a:t> ادامه دارد، نشان دهنده یک حلقه است و می تواند حذف شود</a:t>
            </a:r>
          </a:p>
          <a:p>
            <a:pPr>
              <a:buFont typeface="Wingdings" pitchFamily="2" charset="2"/>
              <a:buChar char="Ø"/>
            </a:pPr>
            <a:endParaRPr lang="fa-IR" b="1" dirty="0">
              <a:cs typeface="B Tabassom" pitchFamily="2" charset="-78"/>
            </a:endParaRPr>
          </a:p>
        </p:txBody>
      </p:sp>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effectLst/>
                <a:cs typeface="B Kamran" pitchFamily="2" charset="-78"/>
              </a:rPr>
              <a:t>مسیر یابی مجدد و به روزآوری فرمون</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diamond(in)">
                                      <p:cBhvr>
                                        <p:cTn id="10"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019374"/>
          </a:xfrm>
        </p:spPr>
        <p:txBody>
          <a:bodyPr/>
          <a:lstStyle/>
          <a:p>
            <a:pPr>
              <a:buFont typeface="Wingdings" pitchFamily="2" charset="2"/>
              <a:buChar char="q"/>
            </a:pPr>
            <a:r>
              <a:rPr lang="fa-IR" b="1" dirty="0" smtClean="0">
                <a:cs typeface="B Tabassom" pitchFamily="2" charset="-78"/>
              </a:rPr>
              <a:t>فرایند حذف حلقه ، الزاماً طولانی ترین حلقه را حذف نمی کند</a:t>
            </a:r>
            <a:endParaRPr lang="fa-IR" b="1" dirty="0">
              <a:cs typeface="B Tabassom" pitchFamily="2" charset="-78"/>
            </a:endParaRPr>
          </a:p>
        </p:txBody>
      </p:sp>
      <p:sp>
        <p:nvSpPr>
          <p:cNvPr id="3" name="Title 2"/>
          <p:cNvSpPr>
            <a:spLocks noGrp="1"/>
          </p:cNvSpPr>
          <p:nvPr>
            <p:ph type="title"/>
          </p:nvPr>
        </p:nvSpPr>
        <p:spPr/>
        <p:txBody>
          <a:bodyPr/>
          <a:lstStyle/>
          <a:p>
            <a:pPr algn="ctr"/>
            <a:r>
              <a:rPr lang="fa-IR" sz="4000" dirty="0" smtClean="0">
                <a:solidFill>
                  <a:schemeClr val="accent6">
                    <a:lumMod val="60000"/>
                    <a:lumOff val="40000"/>
                  </a:schemeClr>
                </a:solidFill>
                <a:effectLst/>
                <a:cs typeface="B Kamran" pitchFamily="2" charset="-78"/>
              </a:rPr>
              <a:t>مسیر یابی مجدد و به روزآوری فرمون</a:t>
            </a:r>
            <a:endParaRPr lang="fa-IR" dirty="0"/>
          </a:p>
        </p:txBody>
      </p:sp>
      <p:graphicFrame>
        <p:nvGraphicFramePr>
          <p:cNvPr id="4" name="Table 3"/>
          <p:cNvGraphicFramePr>
            <a:graphicFrameLocks noGrp="1"/>
          </p:cNvGraphicFramePr>
          <p:nvPr/>
        </p:nvGraphicFramePr>
        <p:xfrm>
          <a:off x="1714480" y="2857497"/>
          <a:ext cx="5786478" cy="2827984"/>
        </p:xfrm>
        <a:graphic>
          <a:graphicData uri="http://schemas.openxmlformats.org/drawingml/2006/table">
            <a:tbl>
              <a:tblPr rtl="1" firstRow="1" bandRow="1">
                <a:tableStyleId>{5940675A-B579-460E-94D1-54222C63F5DA}</a:tableStyleId>
              </a:tblPr>
              <a:tblGrid>
                <a:gridCol w="5786478">
                  <a:extLst>
                    <a:ext uri="{9D8B030D-6E8A-4147-A177-3AD203B41FA5}">
                      <a16:colId xmlns:a16="http://schemas.microsoft.com/office/drawing/2014/main" xmlns="" val="20000"/>
                    </a:ext>
                  </a:extLst>
                </a:gridCol>
              </a:tblGrid>
              <a:tr h="1030587">
                <a:tc>
                  <a:txBody>
                    <a:bodyPr/>
                    <a:lstStyle/>
                    <a:p>
                      <a:pPr algn="ctr" rtl="1"/>
                      <a:r>
                        <a:rPr lang="fa-IR" dirty="0" smtClean="0"/>
                        <a:t>اولین گره ای که بررسی می شود   0-1-2-3-4-5-6-7-8-9</a:t>
                      </a:r>
                    </a:p>
                    <a:p>
                      <a:pPr algn="ctr" rtl="1"/>
                      <a:r>
                        <a:rPr lang="fa-IR" dirty="0" smtClean="0"/>
                        <a:t>                                                                       جهت</a:t>
                      </a:r>
                      <a:r>
                        <a:rPr lang="fa-IR" baseline="0" dirty="0" smtClean="0"/>
                        <a:t> بررسی</a:t>
                      </a:r>
                      <a:endParaRPr lang="fa-IR" dirty="0"/>
                    </a:p>
                  </a:txBody>
                  <a:tcPr>
                    <a:solidFill>
                      <a:srgbClr val="FFFF00"/>
                    </a:solidFill>
                  </a:tcPr>
                </a:tc>
                <a:extLst>
                  <a:ext uri="{0D108BD9-81ED-4DB2-BD59-A6C34878D82A}">
                    <a16:rowId xmlns:a16="http://schemas.microsoft.com/office/drawing/2014/main" xmlns="" val="10000"/>
                  </a:ext>
                </a:extLst>
              </a:tr>
              <a:tr h="1030587">
                <a:tc>
                  <a:txBody>
                    <a:bodyPr/>
                    <a:lstStyle/>
                    <a:p>
                      <a:pPr algn="ctr" rtl="1"/>
                      <a:r>
                        <a:rPr lang="fa-IR" dirty="0" smtClean="0"/>
                        <a:t>0-1-3-4</a:t>
                      </a:r>
                      <a:r>
                        <a:rPr lang="fa-IR" dirty="0" smtClean="0">
                          <a:solidFill>
                            <a:srgbClr val="7030A0"/>
                          </a:solidFill>
                        </a:rPr>
                        <a:t>-5-3-2-8-5-</a:t>
                      </a:r>
                      <a:r>
                        <a:rPr lang="fa-IR" dirty="0" smtClean="0"/>
                        <a:t>6-9</a:t>
                      </a:r>
                    </a:p>
                    <a:p>
                      <a:pPr algn="ctr" rtl="1"/>
                      <a:r>
                        <a:rPr lang="fa-IR" dirty="0" smtClean="0"/>
                        <a:t>دومین</a:t>
                      </a:r>
                      <a:r>
                        <a:rPr lang="fa-IR" baseline="0" dirty="0" smtClean="0"/>
                        <a:t> وقوع گره 3 وقتی از مقصد در حال بررسی هستیم </a:t>
                      </a:r>
                      <a:endParaRPr lang="fa-IR" dirty="0"/>
                    </a:p>
                  </a:txBody>
                  <a:tcPr>
                    <a:solidFill>
                      <a:srgbClr val="FFFF00"/>
                    </a:solidFill>
                  </a:tcPr>
                </a:tc>
                <a:extLst>
                  <a:ext uri="{0D108BD9-81ED-4DB2-BD59-A6C34878D82A}">
                    <a16:rowId xmlns:a16="http://schemas.microsoft.com/office/drawing/2014/main" xmlns="" val="10001"/>
                  </a:ext>
                </a:extLst>
              </a:tr>
              <a:tr h="766810">
                <a:tc>
                  <a:txBody>
                    <a:bodyPr/>
                    <a:lstStyle/>
                    <a:p>
                      <a:pPr algn="ctr" rtl="1"/>
                      <a:r>
                        <a:rPr lang="fa-IR" dirty="0" smtClean="0"/>
                        <a:t>مسیر نهایی بدون حلقه 0-1-3-2-8-5-6-9</a:t>
                      </a:r>
                      <a:endParaRPr lang="fa-IR" dirty="0"/>
                    </a:p>
                  </a:txBody>
                  <a:tcPr>
                    <a:solidFill>
                      <a:srgbClr val="FFFF00"/>
                    </a:solidFill>
                  </a:tcPr>
                </a:tc>
                <a:extLst>
                  <a:ext uri="{0D108BD9-81ED-4DB2-BD59-A6C34878D82A}">
                    <a16:rowId xmlns:a16="http://schemas.microsoft.com/office/drawing/2014/main" xmlns="" val="10002"/>
                  </a:ext>
                </a:extLst>
              </a:tr>
            </a:tbl>
          </a:graphicData>
        </a:graphic>
      </p:graphicFrame>
      <p:cxnSp>
        <p:nvCxnSpPr>
          <p:cNvPr id="6" name="Straight Arrow Connector 5"/>
          <p:cNvCxnSpPr/>
          <p:nvPr/>
        </p:nvCxnSpPr>
        <p:spPr>
          <a:xfrm>
            <a:off x="3286116" y="3357562"/>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a:off x="4286248" y="3143248"/>
            <a:ext cx="285752"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286248" y="4214818"/>
            <a:ext cx="285752"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Font typeface="Wingdings" pitchFamily="2" charset="2"/>
              <a:buChar char="v"/>
            </a:pPr>
            <a:r>
              <a:rPr lang="fa-IR" b="1" dirty="0" smtClean="0">
                <a:cs typeface="B Tabassom" pitchFamily="2" charset="-78"/>
              </a:rPr>
              <a:t>تبخیر فرمون در یافتن کوتاه ترین مسیر توسط مورچه های واقعی نقش مهمی بازی نمی کند . اما حقیقت این است که در مورد مورچه های مصنوعی به نظر می رسد تبخیر فرمون نقش مهمی ایفا کند زیرا مسائل بهینه سازی که مورچه های مصنوعی درگیر حل آن ها هستند از مسائلی که مورچه های واقعی می توانند حل </a:t>
            </a:r>
            <a:r>
              <a:rPr lang="fa-IR" b="1" dirty="0" smtClean="0">
                <a:cs typeface="B Kamran" pitchFamily="2" charset="-78"/>
              </a:rPr>
              <a:t>کنند</a:t>
            </a:r>
            <a:r>
              <a:rPr lang="fa-IR" b="1" dirty="0" smtClean="0">
                <a:cs typeface="B Tabassom" pitchFamily="2" charset="-78"/>
              </a:rPr>
              <a:t> بسیار پیچیده ترند</a:t>
            </a:r>
          </a:p>
          <a:p>
            <a:pPr>
              <a:buFont typeface="Wingdings" pitchFamily="2" charset="2"/>
              <a:buChar char="v"/>
            </a:pPr>
            <a:endParaRPr lang="fa-IR" b="1" dirty="0" smtClean="0">
              <a:cs typeface="B Tabassom" pitchFamily="2" charset="-78"/>
            </a:endParaRPr>
          </a:p>
          <a:p>
            <a:pPr>
              <a:buFont typeface="Wingdings" pitchFamily="2" charset="2"/>
              <a:buChar char="v"/>
            </a:pPr>
            <a:r>
              <a:rPr lang="fa-IR" b="1" dirty="0" smtClean="0">
                <a:cs typeface="B Tabassom" pitchFamily="2" charset="-78"/>
              </a:rPr>
              <a:t>تبخیر رد فرمون را می توان به عنوان مکانیزم  اکتشافی در نظر گرفت که از همگرایی سریع همه مورچه به سمت یک مسیر زیر بهینه جلوگیری می کند </a:t>
            </a:r>
          </a:p>
          <a:p>
            <a:pPr>
              <a:buFont typeface="Wingdings" pitchFamily="2" charset="2"/>
              <a:buChar char="v"/>
            </a:pPr>
            <a:endParaRPr lang="fa-IR" b="1" dirty="0" smtClean="0">
              <a:cs typeface="B Tabassom" pitchFamily="2" charset="-78"/>
            </a:endParaRPr>
          </a:p>
          <a:p>
            <a:pPr>
              <a:buFont typeface="Wingdings" pitchFamily="2" charset="2"/>
              <a:buChar char="v"/>
            </a:pPr>
            <a:r>
              <a:rPr lang="fa-IR" b="1" dirty="0" smtClean="0">
                <a:cs typeface="B Tabassom" pitchFamily="2" charset="-78"/>
              </a:rPr>
              <a:t>مکانیزمی شبیه تبخیر که به فراموش شدن خطاها و یا انتخاب های ضعیفی که قبلاً صورت گرفته می انجامد، باعث بهبود مستمر در ساختار حل مسئله آموخته شده می شود و به نظر می رسد که این مکانیزم، برای مورچه های مصنوعی ضروری باشد</a:t>
            </a:r>
            <a:endParaRPr lang="fa-IR" b="1" dirty="0">
              <a:cs typeface="B Tabassom" pitchFamily="2" charset="-78"/>
            </a:endParaRPr>
          </a:p>
        </p:txBody>
      </p:sp>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effectLst/>
                <a:cs typeface="B Kamran" pitchFamily="2" charset="-78"/>
              </a:rPr>
              <a:t>تبخیر رد فرمون</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v"/>
            </a:pPr>
            <a:r>
              <a:rPr lang="fa-IR" b="1" dirty="0" smtClean="0">
                <a:cs typeface="B Tabassom" pitchFamily="2" charset="-78"/>
              </a:rPr>
              <a:t>فرایند تبخیر، رد فرمون را با سرعت نمایی کاهش می دهد. در</a:t>
            </a:r>
            <a:r>
              <a:rPr lang="en-US" dirty="0" smtClean="0">
                <a:cs typeface="B Tabassom" pitchFamily="2" charset="-78"/>
              </a:rPr>
              <a:t>S-ACO</a:t>
            </a:r>
            <a:r>
              <a:rPr lang="fa-IR" b="1" dirty="0" smtClean="0">
                <a:cs typeface="B Tabassom" pitchFamily="2" charset="-78"/>
              </a:rPr>
              <a:t> تبخیر فرمون همزمان با باقی گذاشتن فرمون توسط مورچه ها انجام می شود </a:t>
            </a:r>
          </a:p>
          <a:p>
            <a:pPr>
              <a:buFont typeface="Wingdings" pitchFamily="2" charset="2"/>
              <a:buChar char="v"/>
            </a:pPr>
            <a:endParaRPr lang="fa-IR" b="1" dirty="0" smtClean="0">
              <a:cs typeface="B Tabassom" pitchFamily="2" charset="-78"/>
            </a:endParaRPr>
          </a:p>
          <a:p>
            <a:pPr>
              <a:buFont typeface="Wingdings" pitchFamily="2" charset="2"/>
              <a:buChar char="v"/>
            </a:pPr>
            <a:r>
              <a:rPr lang="fa-IR" b="1" dirty="0" smtClean="0">
                <a:cs typeface="B Tabassom" pitchFamily="2" charset="-78"/>
              </a:rPr>
              <a:t>رد فرمون طبق معادله زیر از روی تمام کمان ها تبخیر می شود:</a:t>
            </a:r>
          </a:p>
          <a:p>
            <a:pPr>
              <a:buFont typeface="Wingdings" pitchFamily="2" charset="2"/>
              <a:buChar char="v"/>
            </a:pPr>
            <a:endParaRPr lang="fa-IR" b="1" dirty="0" smtClean="0">
              <a:cs typeface="B Tabassom" pitchFamily="2" charset="-78"/>
            </a:endParaRPr>
          </a:p>
          <a:p>
            <a:pPr>
              <a:buFont typeface="Wingdings" pitchFamily="2" charset="2"/>
              <a:buChar char="v"/>
            </a:pPr>
            <a:endParaRPr lang="fa-IR" b="1" dirty="0" smtClean="0">
              <a:cs typeface="B Tabassom" pitchFamily="2" charset="-78"/>
            </a:endParaRPr>
          </a:p>
          <a:p>
            <a:pPr>
              <a:buFont typeface="Wingdings" pitchFamily="2" charset="2"/>
              <a:buChar char="v"/>
            </a:pPr>
            <a:r>
              <a:rPr lang="fa-IR" b="1" dirty="0" smtClean="0">
                <a:cs typeface="B Tabassom" pitchFamily="2" charset="-78"/>
              </a:rPr>
              <a:t>به طوری که </a:t>
            </a:r>
            <a:r>
              <a:rPr lang="en-US" dirty="0" smtClean="0">
                <a:cs typeface="B Tabassom" pitchFamily="2" charset="-78"/>
              </a:rPr>
              <a:t>ρ∈(0,1]</a:t>
            </a:r>
            <a:r>
              <a:rPr lang="fa-IR" dirty="0" smtClean="0">
                <a:cs typeface="B Tabassom" pitchFamily="2" charset="-78"/>
              </a:rPr>
              <a:t> </a:t>
            </a:r>
            <a:r>
              <a:rPr lang="fa-IR" b="1" dirty="0" smtClean="0">
                <a:cs typeface="B Tabassom" pitchFamily="2" charset="-78"/>
              </a:rPr>
              <a:t>یک پارامتر است </a:t>
            </a:r>
            <a:endParaRPr lang="en-US" b="1" dirty="0" smtClean="0">
              <a:cs typeface="B Tabassom" pitchFamily="2" charset="-78"/>
            </a:endParaRPr>
          </a:p>
          <a:p>
            <a:pPr>
              <a:buFont typeface="Wingdings" pitchFamily="2" charset="2"/>
              <a:buChar char="v"/>
            </a:pPr>
            <a:endParaRPr lang="fa-IR" b="1" dirty="0" smtClean="0">
              <a:cs typeface="B Tabassom" pitchFamily="2" charset="-78"/>
            </a:endParaRPr>
          </a:p>
          <a:p>
            <a:pPr>
              <a:buFont typeface="Wingdings" pitchFamily="2" charset="2"/>
              <a:buChar char="v"/>
            </a:pPr>
            <a:endParaRPr lang="fa-IR" b="1" dirty="0">
              <a:cs typeface="B Tabassom" pitchFamily="2" charset="-78"/>
            </a:endParaRPr>
          </a:p>
        </p:txBody>
      </p:sp>
      <p:sp>
        <p:nvSpPr>
          <p:cNvPr id="3" name="Title 2"/>
          <p:cNvSpPr>
            <a:spLocks noGrp="1"/>
          </p:cNvSpPr>
          <p:nvPr>
            <p:ph type="title"/>
          </p:nvPr>
        </p:nvSpPr>
        <p:spPr>
          <a:xfrm>
            <a:off x="457200" y="274638"/>
            <a:ext cx="7972452" cy="796908"/>
          </a:xfrm>
        </p:spPr>
        <p:txBody>
          <a:bodyPr>
            <a:normAutofit/>
          </a:bodyPr>
          <a:lstStyle/>
          <a:p>
            <a:pPr algn="r"/>
            <a:r>
              <a:rPr lang="fa-IR" sz="4400" dirty="0" smtClean="0">
                <a:solidFill>
                  <a:schemeClr val="accent6">
                    <a:lumMod val="60000"/>
                    <a:lumOff val="40000"/>
                  </a:schemeClr>
                </a:solidFill>
                <a:effectLst/>
                <a:cs typeface="B Kamran" pitchFamily="2" charset="-78"/>
              </a:rPr>
              <a:t>ادامه</a:t>
            </a:r>
            <a:endParaRPr lang="fa-IR" sz="4400" dirty="0">
              <a:solidFill>
                <a:schemeClr val="accent6">
                  <a:lumMod val="60000"/>
                  <a:lumOff val="40000"/>
                </a:schemeClr>
              </a:solidFill>
              <a:effectLst/>
              <a:cs typeface="B Kamran" pitchFamily="2" charset="-78"/>
            </a:endParaRPr>
          </a:p>
        </p:txBody>
      </p:sp>
      <p:sp>
        <p:nvSpPr>
          <p:cNvPr id="747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475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85852" y="3643314"/>
            <a:ext cx="2500330" cy="357190"/>
          </a:xfrm>
          <a:prstGeom prst="rect">
            <a:avLst/>
          </a:prstGeom>
          <a:solidFill>
            <a:srgbClr val="FFFF00"/>
          </a:solidFill>
          <a:ln>
            <a:solidFill>
              <a:schemeClr val="accent1"/>
            </a:solidFill>
          </a:ln>
        </p:spPr>
      </p:pic>
      <p:sp>
        <p:nvSpPr>
          <p:cNvPr id="74755" name="Rectangle 3"/>
          <p:cNvSpPr>
            <a:spLocks noChangeArrowheads="1"/>
          </p:cNvSpPr>
          <p:nvPr/>
        </p:nvSpPr>
        <p:spPr bwMode="auto">
          <a:xfrm>
            <a:off x="0" y="6667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diamond(in)">
                                      <p:cBhvr>
                                        <p:cTn id="10" dur="2000"/>
                                        <p:tgtEl>
                                          <p:spTgt spid="2">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diamond(in)">
                                      <p:cBhvr>
                                        <p:cTn id="13" dur="2000"/>
                                        <p:tgtEl>
                                          <p:spTgt spid="2">
                                            <p:txEl>
                                              <p:pRg st="5" end="5"/>
                                            </p:txEl>
                                          </p:spTgt>
                                        </p:tgtEl>
                                      </p:cBhvr>
                                    </p:animEffect>
                                  </p:childTnLst>
                                </p:cTn>
                              </p:par>
                            </p:childTnLst>
                          </p:cTn>
                        </p:par>
                        <p:par>
                          <p:cTn id="14" fill="hold">
                            <p:stCondLst>
                              <p:cond delay="2000"/>
                            </p:stCondLst>
                            <p:childTnLst>
                              <p:par>
                                <p:cTn id="15" presetID="8" presetClass="emph" presetSubtype="0" fill="hold" nodeType="afterEffect">
                                  <p:stCondLst>
                                    <p:cond delay="0"/>
                                  </p:stCondLst>
                                  <p:childTnLst>
                                    <p:animRot by="21600000">
                                      <p:cBhvr>
                                        <p:cTn id="16" dur="2000" fill="hold"/>
                                        <p:tgtEl>
                                          <p:spTgt spid="7475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Font typeface="Wingdings" pitchFamily="2" charset="2"/>
              <a:buChar char="v"/>
            </a:pPr>
            <a:r>
              <a:rPr lang="fa-IR" sz="3000" b="1" dirty="0" smtClean="0">
                <a:cs typeface="B Tabassom" pitchFamily="2" charset="-78"/>
              </a:rPr>
              <a:t>افزایش تعداد مورچه ها تخمین بهتری از میانگین رفتار مورچه هاست</a:t>
            </a:r>
          </a:p>
          <a:p>
            <a:endParaRPr lang="fa-IR" dirty="0" smtClean="0"/>
          </a:p>
          <a:p>
            <a:endParaRPr lang="fa-IR" dirty="0" smtClean="0"/>
          </a:p>
          <a:p>
            <a:pPr>
              <a:buNone/>
            </a:pPr>
            <a:r>
              <a:rPr lang="fa-IR" sz="2200" b="1" dirty="0" smtClean="0">
                <a:cs typeface="B Tabassom" pitchFamily="2" charset="-78"/>
              </a:rPr>
              <a:t>   درصد آزمایشاتی که در آن ها </a:t>
            </a:r>
            <a:r>
              <a:rPr lang="en-US" sz="2200" b="1" dirty="0" smtClean="0">
                <a:cs typeface="B Tabassom" pitchFamily="2" charset="-78"/>
              </a:rPr>
              <a:t>S-ACO</a:t>
            </a:r>
            <a:r>
              <a:rPr lang="fa-IR" sz="2200" b="1" dirty="0" smtClean="0">
                <a:cs typeface="B Tabassom" pitchFamily="2" charset="-78"/>
              </a:rPr>
              <a:t> به طولانی ترین مسیر همگرا شده است (نتایج 100 بار آزمایش مستقل برای مقادیر متفاوت </a:t>
            </a:r>
            <a:r>
              <a:rPr lang="en-US" sz="2200" b="1" dirty="0" smtClean="0">
                <a:cs typeface="B Tabassom" pitchFamily="2" charset="-78"/>
              </a:rPr>
              <a:t>m</a:t>
            </a:r>
            <a:r>
              <a:rPr lang="fa-IR" sz="2200" b="1" dirty="0" smtClean="0">
                <a:cs typeface="B Tabassom" pitchFamily="2" charset="-78"/>
              </a:rPr>
              <a:t> و </a:t>
            </a:r>
            <a:r>
              <a:rPr lang="en-US" sz="2200" b="1" dirty="0" smtClean="0">
                <a:cs typeface="B Tabassom" pitchFamily="2" charset="-78"/>
              </a:rPr>
              <a:t>p=0</a:t>
            </a:r>
            <a:r>
              <a:rPr lang="fa-IR" sz="2200" b="1" dirty="0" smtClean="0">
                <a:cs typeface="B Tabassom" pitchFamily="2" charset="-78"/>
              </a:rPr>
              <a:t> و </a:t>
            </a:r>
            <a:r>
              <a:rPr lang="en-US" sz="2200" b="1" dirty="0" smtClean="0">
                <a:cs typeface="B Tabassom" pitchFamily="2" charset="-78"/>
              </a:rPr>
              <a:t>(α=2</a:t>
            </a:r>
            <a:endParaRPr lang="fa-IR" sz="2200" b="1" dirty="0" smtClean="0">
              <a:cs typeface="B Tabassom" pitchFamily="2" charset="-78"/>
            </a:endParaRPr>
          </a:p>
          <a:p>
            <a:endParaRPr lang="fa-IR" dirty="0" smtClean="0"/>
          </a:p>
          <a:p>
            <a:endParaRPr lang="fa-IR" dirty="0" smtClean="0"/>
          </a:p>
          <a:p>
            <a:endParaRPr lang="fa-IR" dirty="0" smtClean="0"/>
          </a:p>
          <a:p>
            <a:endParaRPr lang="fa-IR" dirty="0" smtClean="0"/>
          </a:p>
          <a:p>
            <a:endParaRPr lang="fa-IR" dirty="0" smtClean="0"/>
          </a:p>
          <a:p>
            <a:pPr>
              <a:buFont typeface="Wingdings" pitchFamily="2" charset="2"/>
              <a:buChar char="v"/>
            </a:pPr>
            <a:r>
              <a:rPr lang="en-US" sz="3000" b="1" dirty="0" smtClean="0">
                <a:cs typeface="B Tabassom" pitchFamily="2" charset="-78"/>
              </a:rPr>
              <a:t>M</a:t>
            </a:r>
            <a:r>
              <a:rPr lang="fa-IR" sz="3000" b="1" dirty="0" smtClean="0">
                <a:cs typeface="B Tabassom" pitchFamily="2" charset="-78"/>
              </a:rPr>
              <a:t> تعداد مورچه استفاده شده در آزمایش</a:t>
            </a:r>
          </a:p>
          <a:p>
            <a:pPr>
              <a:buNone/>
            </a:pPr>
            <a:r>
              <a:rPr lang="fa-IR" dirty="0" smtClean="0"/>
              <a:t> </a:t>
            </a:r>
            <a:endParaRPr lang="fa-IR" dirty="0"/>
          </a:p>
        </p:txBody>
      </p:sp>
      <p:sp>
        <p:nvSpPr>
          <p:cNvPr id="3" name="Title 2"/>
          <p:cNvSpPr>
            <a:spLocks noGrp="1"/>
          </p:cNvSpPr>
          <p:nvPr>
            <p:ph type="title"/>
          </p:nvPr>
        </p:nvSpPr>
        <p:spPr/>
        <p:txBody>
          <a:bodyPr>
            <a:noAutofit/>
          </a:bodyPr>
          <a:lstStyle/>
          <a:p>
            <a:pPr algn="ctr"/>
            <a:r>
              <a:rPr lang="fa-IR" sz="4400" dirty="0" smtClean="0">
                <a:solidFill>
                  <a:schemeClr val="accent6">
                    <a:lumMod val="60000"/>
                    <a:lumOff val="40000"/>
                  </a:schemeClr>
                </a:solidFill>
                <a:effectLst/>
                <a:cs typeface="B Kamran" pitchFamily="2" charset="-78"/>
              </a:rPr>
              <a:t>تعداد مورچه ها و نوع به روزآوری فرمون</a:t>
            </a:r>
            <a:br>
              <a:rPr lang="fa-IR" sz="4400" dirty="0" smtClean="0">
                <a:solidFill>
                  <a:schemeClr val="accent6">
                    <a:lumMod val="60000"/>
                    <a:lumOff val="40000"/>
                  </a:schemeClr>
                </a:solidFill>
                <a:effectLst/>
                <a:cs typeface="B Kamran" pitchFamily="2" charset="-78"/>
              </a:rPr>
            </a:br>
            <a:r>
              <a:rPr lang="fa-IR" sz="4400" dirty="0" smtClean="0">
                <a:solidFill>
                  <a:schemeClr val="accent6">
                    <a:lumMod val="60000"/>
                    <a:lumOff val="40000"/>
                  </a:schemeClr>
                </a:solidFill>
                <a:effectLst/>
                <a:cs typeface="B Kamran" pitchFamily="2" charset="-78"/>
              </a:rPr>
              <a:t>(آزمایشاتی با پل دو راهه)</a:t>
            </a:r>
            <a:endParaRPr lang="fa-IR" sz="4400" dirty="0">
              <a:solidFill>
                <a:schemeClr val="accent6">
                  <a:lumMod val="60000"/>
                  <a:lumOff val="40000"/>
                </a:schemeClr>
              </a:solidFill>
              <a:effectLst/>
              <a:cs typeface="B Kamran" pitchFamily="2" charset="-78"/>
            </a:endParaRPr>
          </a:p>
        </p:txBody>
      </p:sp>
      <p:graphicFrame>
        <p:nvGraphicFramePr>
          <p:cNvPr id="6" name="Table 5"/>
          <p:cNvGraphicFramePr>
            <a:graphicFrameLocks noGrp="1"/>
          </p:cNvGraphicFramePr>
          <p:nvPr/>
        </p:nvGraphicFramePr>
        <p:xfrm>
          <a:off x="428595" y="3286123"/>
          <a:ext cx="8429685" cy="1571634"/>
        </p:xfrm>
        <a:graphic>
          <a:graphicData uri="http://schemas.openxmlformats.org/drawingml/2006/table">
            <a:tbl>
              <a:tblPr rtl="1" firstRow="1" bandRow="1">
                <a:tableStyleId>{5C22544A-7EE6-4342-B048-85BDC9FD1C3A}</a:tableStyleId>
              </a:tblPr>
              <a:tblGrid>
                <a:gridCol w="2604450">
                  <a:extLst>
                    <a:ext uri="{9D8B030D-6E8A-4147-A177-3AD203B41FA5}">
                      <a16:colId xmlns:a16="http://schemas.microsoft.com/office/drawing/2014/main" xmlns="" val="20000"/>
                    </a:ext>
                  </a:extLst>
                </a:gridCol>
                <a:gridCol w="547228">
                  <a:extLst>
                    <a:ext uri="{9D8B030D-6E8A-4147-A177-3AD203B41FA5}">
                      <a16:colId xmlns:a16="http://schemas.microsoft.com/office/drawing/2014/main" xmlns="" val="20001"/>
                    </a:ext>
                  </a:extLst>
                </a:gridCol>
                <a:gridCol w="589640">
                  <a:extLst>
                    <a:ext uri="{9D8B030D-6E8A-4147-A177-3AD203B41FA5}">
                      <a16:colId xmlns:a16="http://schemas.microsoft.com/office/drawing/2014/main" xmlns="" val="20002"/>
                    </a:ext>
                  </a:extLst>
                </a:gridCol>
                <a:gridCol w="560610">
                  <a:extLst>
                    <a:ext uri="{9D8B030D-6E8A-4147-A177-3AD203B41FA5}">
                      <a16:colId xmlns:a16="http://schemas.microsoft.com/office/drawing/2014/main" xmlns="" val="20003"/>
                    </a:ext>
                  </a:extLst>
                </a:gridCol>
                <a:gridCol w="560610">
                  <a:extLst>
                    <a:ext uri="{9D8B030D-6E8A-4147-A177-3AD203B41FA5}">
                      <a16:colId xmlns:a16="http://schemas.microsoft.com/office/drawing/2014/main" xmlns="" val="20004"/>
                    </a:ext>
                  </a:extLst>
                </a:gridCol>
                <a:gridCol w="558344">
                  <a:extLst>
                    <a:ext uri="{9D8B030D-6E8A-4147-A177-3AD203B41FA5}">
                      <a16:colId xmlns:a16="http://schemas.microsoft.com/office/drawing/2014/main" xmlns="" val="20005"/>
                    </a:ext>
                  </a:extLst>
                </a:gridCol>
                <a:gridCol w="502552">
                  <a:extLst>
                    <a:ext uri="{9D8B030D-6E8A-4147-A177-3AD203B41FA5}">
                      <a16:colId xmlns:a16="http://schemas.microsoft.com/office/drawing/2014/main" xmlns="" val="20006"/>
                    </a:ext>
                  </a:extLst>
                </a:gridCol>
                <a:gridCol w="573992">
                  <a:extLst>
                    <a:ext uri="{9D8B030D-6E8A-4147-A177-3AD203B41FA5}">
                      <a16:colId xmlns:a16="http://schemas.microsoft.com/office/drawing/2014/main" xmlns="" val="20007"/>
                    </a:ext>
                  </a:extLst>
                </a:gridCol>
                <a:gridCol w="634314">
                  <a:extLst>
                    <a:ext uri="{9D8B030D-6E8A-4147-A177-3AD203B41FA5}">
                      <a16:colId xmlns:a16="http://schemas.microsoft.com/office/drawing/2014/main" xmlns="" val="20008"/>
                    </a:ext>
                  </a:extLst>
                </a:gridCol>
                <a:gridCol w="665612">
                  <a:extLst>
                    <a:ext uri="{9D8B030D-6E8A-4147-A177-3AD203B41FA5}">
                      <a16:colId xmlns:a16="http://schemas.microsoft.com/office/drawing/2014/main" xmlns="" val="20009"/>
                    </a:ext>
                  </a:extLst>
                </a:gridCol>
                <a:gridCol w="632333">
                  <a:extLst>
                    <a:ext uri="{9D8B030D-6E8A-4147-A177-3AD203B41FA5}">
                      <a16:colId xmlns:a16="http://schemas.microsoft.com/office/drawing/2014/main" xmlns="" val="20010"/>
                    </a:ext>
                  </a:extLst>
                </a:gridCol>
              </a:tblGrid>
              <a:tr h="523878">
                <a:tc>
                  <a:txBody>
                    <a:bodyPr/>
                    <a:lstStyle/>
                    <a:p>
                      <a:pPr rtl="1"/>
                      <a:r>
                        <a:rPr lang="en-US" dirty="0" smtClean="0"/>
                        <a:t>M</a:t>
                      </a:r>
                      <a:endParaRPr lang="fa-IR" dirty="0"/>
                    </a:p>
                  </a:txBody>
                  <a:tcPr>
                    <a:solidFill>
                      <a:schemeClr val="accent3">
                        <a:lumMod val="60000"/>
                        <a:lumOff val="40000"/>
                      </a:schemeClr>
                    </a:solidFill>
                  </a:tcPr>
                </a:tc>
                <a:tc>
                  <a:txBody>
                    <a:bodyPr/>
                    <a:lstStyle/>
                    <a:p>
                      <a:pPr rtl="1"/>
                      <a:r>
                        <a:rPr lang="en-US" dirty="0" smtClean="0"/>
                        <a:t>1</a:t>
                      </a:r>
                      <a:endParaRPr lang="fa-IR" dirty="0"/>
                    </a:p>
                  </a:txBody>
                  <a:tcPr>
                    <a:solidFill>
                      <a:schemeClr val="accent3">
                        <a:lumMod val="60000"/>
                        <a:lumOff val="40000"/>
                      </a:schemeClr>
                    </a:solidFill>
                  </a:tcPr>
                </a:tc>
                <a:tc>
                  <a:txBody>
                    <a:bodyPr/>
                    <a:lstStyle/>
                    <a:p>
                      <a:pPr rtl="1"/>
                      <a:r>
                        <a:rPr lang="en-US" dirty="0" smtClean="0"/>
                        <a:t>2</a:t>
                      </a:r>
                      <a:endParaRPr lang="fa-IR" dirty="0"/>
                    </a:p>
                  </a:txBody>
                  <a:tcPr>
                    <a:solidFill>
                      <a:schemeClr val="accent3">
                        <a:lumMod val="60000"/>
                        <a:lumOff val="40000"/>
                      </a:schemeClr>
                    </a:solidFill>
                  </a:tcPr>
                </a:tc>
                <a:tc>
                  <a:txBody>
                    <a:bodyPr/>
                    <a:lstStyle/>
                    <a:p>
                      <a:pPr rtl="1"/>
                      <a:r>
                        <a:rPr lang="en-US" dirty="0" smtClean="0"/>
                        <a:t>4</a:t>
                      </a:r>
                      <a:endParaRPr lang="fa-IR" dirty="0"/>
                    </a:p>
                  </a:txBody>
                  <a:tcPr>
                    <a:solidFill>
                      <a:schemeClr val="accent3">
                        <a:lumMod val="60000"/>
                        <a:lumOff val="40000"/>
                      </a:schemeClr>
                    </a:solidFill>
                  </a:tcPr>
                </a:tc>
                <a:tc>
                  <a:txBody>
                    <a:bodyPr/>
                    <a:lstStyle/>
                    <a:p>
                      <a:pPr rtl="1"/>
                      <a:r>
                        <a:rPr lang="en-US" dirty="0" smtClean="0"/>
                        <a:t>8</a:t>
                      </a:r>
                      <a:endParaRPr lang="fa-IR" dirty="0"/>
                    </a:p>
                  </a:txBody>
                  <a:tcPr>
                    <a:solidFill>
                      <a:schemeClr val="accent3">
                        <a:lumMod val="60000"/>
                        <a:lumOff val="40000"/>
                      </a:schemeClr>
                    </a:solidFill>
                  </a:tcPr>
                </a:tc>
                <a:tc>
                  <a:txBody>
                    <a:bodyPr/>
                    <a:lstStyle/>
                    <a:p>
                      <a:pPr rtl="1"/>
                      <a:r>
                        <a:rPr lang="en-US" dirty="0" smtClean="0"/>
                        <a:t>16</a:t>
                      </a:r>
                      <a:endParaRPr lang="fa-IR" dirty="0"/>
                    </a:p>
                  </a:txBody>
                  <a:tcPr>
                    <a:solidFill>
                      <a:schemeClr val="accent3">
                        <a:lumMod val="60000"/>
                        <a:lumOff val="40000"/>
                      </a:schemeClr>
                    </a:solidFill>
                  </a:tcPr>
                </a:tc>
                <a:tc>
                  <a:txBody>
                    <a:bodyPr/>
                    <a:lstStyle/>
                    <a:p>
                      <a:pPr rtl="1"/>
                      <a:r>
                        <a:rPr lang="en-US" dirty="0" smtClean="0"/>
                        <a:t>32</a:t>
                      </a:r>
                      <a:endParaRPr lang="fa-IR" dirty="0"/>
                    </a:p>
                  </a:txBody>
                  <a:tcPr>
                    <a:solidFill>
                      <a:schemeClr val="accent3">
                        <a:lumMod val="60000"/>
                        <a:lumOff val="40000"/>
                      </a:schemeClr>
                    </a:solidFill>
                  </a:tcPr>
                </a:tc>
                <a:tc>
                  <a:txBody>
                    <a:bodyPr/>
                    <a:lstStyle/>
                    <a:p>
                      <a:pPr rtl="1"/>
                      <a:r>
                        <a:rPr lang="en-US" dirty="0" smtClean="0"/>
                        <a:t>64</a:t>
                      </a:r>
                      <a:endParaRPr lang="fa-IR" dirty="0"/>
                    </a:p>
                  </a:txBody>
                  <a:tcPr>
                    <a:solidFill>
                      <a:schemeClr val="accent3">
                        <a:lumMod val="60000"/>
                        <a:lumOff val="40000"/>
                      </a:schemeClr>
                    </a:solidFill>
                  </a:tcPr>
                </a:tc>
                <a:tc>
                  <a:txBody>
                    <a:bodyPr/>
                    <a:lstStyle/>
                    <a:p>
                      <a:pPr rtl="1"/>
                      <a:r>
                        <a:rPr lang="en-US" dirty="0" smtClean="0"/>
                        <a:t>128</a:t>
                      </a:r>
                      <a:endParaRPr lang="fa-IR" dirty="0"/>
                    </a:p>
                  </a:txBody>
                  <a:tcPr>
                    <a:solidFill>
                      <a:schemeClr val="accent3">
                        <a:lumMod val="60000"/>
                        <a:lumOff val="40000"/>
                      </a:schemeClr>
                    </a:solidFill>
                  </a:tcPr>
                </a:tc>
                <a:tc>
                  <a:txBody>
                    <a:bodyPr/>
                    <a:lstStyle/>
                    <a:p>
                      <a:pPr rtl="1"/>
                      <a:r>
                        <a:rPr lang="en-US" dirty="0" smtClean="0"/>
                        <a:t>256</a:t>
                      </a:r>
                      <a:endParaRPr lang="fa-IR" dirty="0"/>
                    </a:p>
                  </a:txBody>
                  <a:tcPr>
                    <a:solidFill>
                      <a:schemeClr val="accent3">
                        <a:lumMod val="60000"/>
                        <a:lumOff val="40000"/>
                      </a:schemeClr>
                    </a:solidFill>
                  </a:tcPr>
                </a:tc>
                <a:tc>
                  <a:txBody>
                    <a:bodyPr/>
                    <a:lstStyle/>
                    <a:p>
                      <a:pPr rtl="1"/>
                      <a:r>
                        <a:rPr lang="en-US" dirty="0" smtClean="0"/>
                        <a:t>512</a:t>
                      </a:r>
                      <a:endParaRPr lang="fa-IR" dirty="0"/>
                    </a:p>
                  </a:txBody>
                  <a:tcPr>
                    <a:solidFill>
                      <a:schemeClr val="accent3">
                        <a:lumMod val="60000"/>
                        <a:lumOff val="40000"/>
                      </a:schemeClr>
                    </a:solidFill>
                  </a:tcPr>
                </a:tc>
                <a:extLst>
                  <a:ext uri="{0D108BD9-81ED-4DB2-BD59-A6C34878D82A}">
                    <a16:rowId xmlns:a16="http://schemas.microsoft.com/office/drawing/2014/main" xmlns="" val="10000"/>
                  </a:ext>
                </a:extLst>
              </a:tr>
              <a:tr h="523878">
                <a:tc>
                  <a:txBody>
                    <a:bodyPr/>
                    <a:lstStyle/>
                    <a:p>
                      <a:pPr rtl="1"/>
                      <a:r>
                        <a:rPr lang="fa-IR" dirty="0" smtClean="0"/>
                        <a:t>بدون</a:t>
                      </a:r>
                      <a:r>
                        <a:rPr lang="fa-IR" baseline="0" dirty="0" smtClean="0"/>
                        <a:t> توجه به طول مسیر</a:t>
                      </a:r>
                      <a:endParaRPr lang="fa-IR" dirty="0"/>
                    </a:p>
                  </a:txBody>
                  <a:tcPr>
                    <a:solidFill>
                      <a:schemeClr val="accent3">
                        <a:lumMod val="60000"/>
                        <a:lumOff val="40000"/>
                      </a:schemeClr>
                    </a:solidFill>
                  </a:tcPr>
                </a:tc>
                <a:tc>
                  <a:txBody>
                    <a:bodyPr/>
                    <a:lstStyle/>
                    <a:p>
                      <a:pPr rtl="1"/>
                      <a:r>
                        <a:rPr lang="en-US" dirty="0" smtClean="0"/>
                        <a:t>50</a:t>
                      </a:r>
                      <a:endParaRPr lang="fa-IR" dirty="0"/>
                    </a:p>
                  </a:txBody>
                  <a:tcPr>
                    <a:solidFill>
                      <a:schemeClr val="accent3">
                        <a:lumMod val="60000"/>
                        <a:lumOff val="40000"/>
                      </a:schemeClr>
                    </a:solidFill>
                  </a:tcPr>
                </a:tc>
                <a:tc>
                  <a:txBody>
                    <a:bodyPr/>
                    <a:lstStyle/>
                    <a:p>
                      <a:pPr rtl="1"/>
                      <a:r>
                        <a:rPr lang="en-US" dirty="0" smtClean="0"/>
                        <a:t>42</a:t>
                      </a:r>
                      <a:endParaRPr lang="fa-IR" dirty="0"/>
                    </a:p>
                  </a:txBody>
                  <a:tcPr>
                    <a:solidFill>
                      <a:schemeClr val="accent3">
                        <a:lumMod val="60000"/>
                        <a:lumOff val="40000"/>
                      </a:schemeClr>
                    </a:solidFill>
                  </a:tcPr>
                </a:tc>
                <a:tc>
                  <a:txBody>
                    <a:bodyPr/>
                    <a:lstStyle/>
                    <a:p>
                      <a:pPr rtl="1"/>
                      <a:r>
                        <a:rPr lang="en-US" dirty="0" smtClean="0"/>
                        <a:t>26</a:t>
                      </a:r>
                      <a:endParaRPr lang="fa-IR" dirty="0"/>
                    </a:p>
                  </a:txBody>
                  <a:tcPr>
                    <a:solidFill>
                      <a:schemeClr val="accent3">
                        <a:lumMod val="60000"/>
                        <a:lumOff val="40000"/>
                      </a:schemeClr>
                    </a:solidFill>
                  </a:tcPr>
                </a:tc>
                <a:tc>
                  <a:txBody>
                    <a:bodyPr/>
                    <a:lstStyle/>
                    <a:p>
                      <a:pPr rtl="1"/>
                      <a:r>
                        <a:rPr lang="en-US" dirty="0" smtClean="0"/>
                        <a:t>29</a:t>
                      </a:r>
                      <a:endParaRPr lang="fa-IR" dirty="0"/>
                    </a:p>
                  </a:txBody>
                  <a:tcPr>
                    <a:solidFill>
                      <a:schemeClr val="accent3">
                        <a:lumMod val="60000"/>
                        <a:lumOff val="40000"/>
                      </a:schemeClr>
                    </a:solidFill>
                  </a:tcPr>
                </a:tc>
                <a:tc>
                  <a:txBody>
                    <a:bodyPr/>
                    <a:lstStyle/>
                    <a:p>
                      <a:pPr rtl="1"/>
                      <a:r>
                        <a:rPr lang="en-US" dirty="0" smtClean="0"/>
                        <a:t>24</a:t>
                      </a:r>
                      <a:endParaRPr lang="fa-IR" dirty="0"/>
                    </a:p>
                  </a:txBody>
                  <a:tcPr>
                    <a:solidFill>
                      <a:schemeClr val="accent3">
                        <a:lumMod val="60000"/>
                        <a:lumOff val="40000"/>
                      </a:schemeClr>
                    </a:solidFill>
                  </a:tcPr>
                </a:tc>
                <a:tc>
                  <a:txBody>
                    <a:bodyPr/>
                    <a:lstStyle/>
                    <a:p>
                      <a:pPr rtl="1"/>
                      <a:r>
                        <a:rPr lang="en-US" dirty="0" smtClean="0"/>
                        <a:t>18</a:t>
                      </a:r>
                      <a:endParaRPr lang="fa-IR" dirty="0"/>
                    </a:p>
                  </a:txBody>
                  <a:tcPr>
                    <a:solidFill>
                      <a:schemeClr val="accent3">
                        <a:lumMod val="60000"/>
                        <a:lumOff val="40000"/>
                      </a:schemeClr>
                    </a:solidFill>
                  </a:tcPr>
                </a:tc>
                <a:tc>
                  <a:txBody>
                    <a:bodyPr/>
                    <a:lstStyle/>
                    <a:p>
                      <a:pPr rtl="1"/>
                      <a:r>
                        <a:rPr lang="en-US" dirty="0" smtClean="0"/>
                        <a:t>3</a:t>
                      </a:r>
                      <a:endParaRPr lang="fa-IR" dirty="0"/>
                    </a:p>
                  </a:txBody>
                  <a:tcPr>
                    <a:solidFill>
                      <a:schemeClr val="accent3">
                        <a:lumMod val="60000"/>
                        <a:lumOff val="40000"/>
                      </a:schemeClr>
                    </a:solidFill>
                  </a:tcPr>
                </a:tc>
                <a:tc>
                  <a:txBody>
                    <a:bodyPr/>
                    <a:lstStyle/>
                    <a:p>
                      <a:pPr rtl="1"/>
                      <a:r>
                        <a:rPr lang="en-US" dirty="0" smtClean="0"/>
                        <a:t>2</a:t>
                      </a:r>
                      <a:endParaRPr lang="fa-IR" dirty="0"/>
                    </a:p>
                  </a:txBody>
                  <a:tcPr>
                    <a:solidFill>
                      <a:schemeClr val="accent3">
                        <a:lumMod val="60000"/>
                        <a:lumOff val="40000"/>
                      </a:schemeClr>
                    </a:solidFill>
                  </a:tcPr>
                </a:tc>
                <a:tc>
                  <a:txBody>
                    <a:bodyPr/>
                    <a:lstStyle/>
                    <a:p>
                      <a:pPr rtl="1"/>
                      <a:r>
                        <a:rPr lang="en-US" dirty="0" smtClean="0"/>
                        <a:t>1</a:t>
                      </a:r>
                      <a:endParaRPr lang="fa-IR" dirty="0"/>
                    </a:p>
                  </a:txBody>
                  <a:tcPr>
                    <a:solidFill>
                      <a:schemeClr val="accent3">
                        <a:lumMod val="60000"/>
                        <a:lumOff val="40000"/>
                      </a:schemeClr>
                    </a:solidFill>
                  </a:tcPr>
                </a:tc>
                <a:tc>
                  <a:txBody>
                    <a:bodyPr/>
                    <a:lstStyle/>
                    <a:p>
                      <a:pPr rtl="1"/>
                      <a:r>
                        <a:rPr lang="en-US" dirty="0" smtClean="0"/>
                        <a:t>0</a:t>
                      </a:r>
                      <a:endParaRPr lang="fa-IR" dirty="0"/>
                    </a:p>
                  </a:txBody>
                  <a:tcPr>
                    <a:solidFill>
                      <a:schemeClr val="accent3">
                        <a:lumMod val="60000"/>
                        <a:lumOff val="40000"/>
                      </a:schemeClr>
                    </a:solidFill>
                  </a:tcPr>
                </a:tc>
                <a:extLst>
                  <a:ext uri="{0D108BD9-81ED-4DB2-BD59-A6C34878D82A}">
                    <a16:rowId xmlns:a16="http://schemas.microsoft.com/office/drawing/2014/main" xmlns="" val="10001"/>
                  </a:ext>
                </a:extLst>
              </a:tr>
              <a:tr h="523878">
                <a:tc>
                  <a:txBody>
                    <a:bodyPr/>
                    <a:lstStyle/>
                    <a:p>
                      <a:pPr rtl="1"/>
                      <a:r>
                        <a:rPr lang="fa-IR" dirty="0" smtClean="0"/>
                        <a:t>با</a:t>
                      </a:r>
                      <a:r>
                        <a:rPr lang="fa-IR" baseline="0" dirty="0" smtClean="0"/>
                        <a:t> توجه به طول مسیر</a:t>
                      </a:r>
                      <a:endParaRPr lang="fa-IR" dirty="0"/>
                    </a:p>
                  </a:txBody>
                  <a:tcPr>
                    <a:solidFill>
                      <a:schemeClr val="accent3">
                        <a:lumMod val="60000"/>
                        <a:lumOff val="40000"/>
                      </a:schemeClr>
                    </a:solidFill>
                  </a:tcPr>
                </a:tc>
                <a:tc>
                  <a:txBody>
                    <a:bodyPr/>
                    <a:lstStyle/>
                    <a:p>
                      <a:pPr rtl="1"/>
                      <a:r>
                        <a:rPr lang="en-US" dirty="0" smtClean="0"/>
                        <a:t>18</a:t>
                      </a:r>
                      <a:endParaRPr lang="fa-IR" dirty="0"/>
                    </a:p>
                  </a:txBody>
                  <a:tcPr>
                    <a:solidFill>
                      <a:schemeClr val="accent3">
                        <a:lumMod val="60000"/>
                        <a:lumOff val="40000"/>
                      </a:schemeClr>
                    </a:solidFill>
                  </a:tcPr>
                </a:tc>
                <a:tc>
                  <a:txBody>
                    <a:bodyPr/>
                    <a:lstStyle/>
                    <a:p>
                      <a:pPr rtl="1"/>
                      <a:r>
                        <a:rPr lang="en-US" dirty="0" smtClean="0"/>
                        <a:t>14</a:t>
                      </a:r>
                      <a:endParaRPr lang="fa-IR" dirty="0"/>
                    </a:p>
                  </a:txBody>
                  <a:tcPr>
                    <a:solidFill>
                      <a:schemeClr val="accent3">
                        <a:lumMod val="60000"/>
                        <a:lumOff val="40000"/>
                      </a:schemeClr>
                    </a:solidFill>
                  </a:tcPr>
                </a:tc>
                <a:tc>
                  <a:txBody>
                    <a:bodyPr/>
                    <a:lstStyle/>
                    <a:p>
                      <a:pPr rtl="1"/>
                      <a:r>
                        <a:rPr lang="en-US" dirty="0" smtClean="0"/>
                        <a:t>8</a:t>
                      </a:r>
                      <a:endParaRPr lang="fa-IR" dirty="0"/>
                    </a:p>
                  </a:txBody>
                  <a:tcPr>
                    <a:solidFill>
                      <a:schemeClr val="accent3">
                        <a:lumMod val="60000"/>
                        <a:lumOff val="40000"/>
                      </a:schemeClr>
                    </a:solidFill>
                  </a:tcPr>
                </a:tc>
                <a:tc>
                  <a:txBody>
                    <a:bodyPr/>
                    <a:lstStyle/>
                    <a:p>
                      <a:pPr rtl="1"/>
                      <a:r>
                        <a:rPr lang="en-US" dirty="0" smtClean="0"/>
                        <a:t>0</a:t>
                      </a:r>
                      <a:endParaRPr lang="fa-IR" dirty="0"/>
                    </a:p>
                  </a:txBody>
                  <a:tcPr>
                    <a:solidFill>
                      <a:schemeClr val="accent3">
                        <a:lumMod val="60000"/>
                        <a:lumOff val="40000"/>
                      </a:schemeClr>
                    </a:solidFill>
                  </a:tcPr>
                </a:tc>
                <a:tc>
                  <a:txBody>
                    <a:bodyPr/>
                    <a:lstStyle/>
                    <a:p>
                      <a:pPr rtl="1"/>
                      <a:r>
                        <a:rPr lang="en-US" dirty="0" smtClean="0"/>
                        <a:t>0</a:t>
                      </a:r>
                      <a:endParaRPr lang="fa-IR" dirty="0"/>
                    </a:p>
                  </a:txBody>
                  <a:tcPr>
                    <a:solidFill>
                      <a:schemeClr val="accent3">
                        <a:lumMod val="60000"/>
                        <a:lumOff val="40000"/>
                      </a:schemeClr>
                    </a:solidFill>
                  </a:tcPr>
                </a:tc>
                <a:tc>
                  <a:txBody>
                    <a:bodyPr/>
                    <a:lstStyle/>
                    <a:p>
                      <a:pPr rtl="1"/>
                      <a:r>
                        <a:rPr lang="en-US" dirty="0" smtClean="0"/>
                        <a:t>0</a:t>
                      </a:r>
                      <a:endParaRPr lang="fa-IR" dirty="0"/>
                    </a:p>
                  </a:txBody>
                  <a:tcPr>
                    <a:solidFill>
                      <a:schemeClr val="accent3">
                        <a:lumMod val="60000"/>
                        <a:lumOff val="40000"/>
                      </a:schemeClr>
                    </a:solidFill>
                  </a:tcPr>
                </a:tc>
                <a:tc>
                  <a:txBody>
                    <a:bodyPr/>
                    <a:lstStyle/>
                    <a:p>
                      <a:pPr rtl="1"/>
                      <a:r>
                        <a:rPr lang="en-US" dirty="0" smtClean="0"/>
                        <a:t>0</a:t>
                      </a:r>
                      <a:endParaRPr lang="fa-IR" dirty="0"/>
                    </a:p>
                  </a:txBody>
                  <a:tcPr>
                    <a:solidFill>
                      <a:schemeClr val="accent3">
                        <a:lumMod val="60000"/>
                        <a:lumOff val="40000"/>
                      </a:schemeClr>
                    </a:solidFill>
                  </a:tcPr>
                </a:tc>
                <a:tc>
                  <a:txBody>
                    <a:bodyPr/>
                    <a:lstStyle/>
                    <a:p>
                      <a:pPr rtl="1"/>
                      <a:r>
                        <a:rPr lang="en-US" dirty="0" smtClean="0"/>
                        <a:t>0</a:t>
                      </a:r>
                      <a:endParaRPr lang="fa-IR" dirty="0"/>
                    </a:p>
                  </a:txBody>
                  <a:tcPr>
                    <a:solidFill>
                      <a:schemeClr val="accent3">
                        <a:lumMod val="60000"/>
                        <a:lumOff val="40000"/>
                      </a:schemeClr>
                    </a:solidFill>
                  </a:tcPr>
                </a:tc>
                <a:tc>
                  <a:txBody>
                    <a:bodyPr/>
                    <a:lstStyle/>
                    <a:p>
                      <a:pPr rtl="1"/>
                      <a:r>
                        <a:rPr lang="en-US" dirty="0" smtClean="0"/>
                        <a:t>0</a:t>
                      </a:r>
                      <a:endParaRPr lang="fa-IR" dirty="0"/>
                    </a:p>
                  </a:txBody>
                  <a:tcPr>
                    <a:solidFill>
                      <a:schemeClr val="accent3">
                        <a:lumMod val="60000"/>
                        <a:lumOff val="40000"/>
                      </a:schemeClr>
                    </a:solidFill>
                  </a:tcPr>
                </a:tc>
                <a:tc>
                  <a:txBody>
                    <a:bodyPr/>
                    <a:lstStyle/>
                    <a:p>
                      <a:pPr rtl="1"/>
                      <a:r>
                        <a:rPr lang="en-US" dirty="0" smtClean="0"/>
                        <a:t>0</a:t>
                      </a:r>
                      <a:endParaRPr lang="fa-IR" dirty="0"/>
                    </a:p>
                  </a:txBody>
                  <a:tcPr>
                    <a:solidFill>
                      <a:schemeClr val="accent3">
                        <a:lumMod val="60000"/>
                        <a:lumOff val="40000"/>
                      </a:schemeClr>
                    </a:solidFill>
                  </a:tcPr>
                </a:tc>
                <a:extLst>
                  <a:ext uri="{0D108BD9-81ED-4DB2-BD59-A6C34878D82A}">
                    <a16:rowId xmlns:a16="http://schemas.microsoft.com/office/drawing/2014/main" xmlns=""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blinds(horizontal)">
                                      <p:cBhvr>
                                        <p:cTn id="10" dur="500"/>
                                        <p:tgtEl>
                                          <p:spTgt spid="2">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animEffect transition="in" filter="blinds(horizontal)">
                                      <p:cBhvr>
                                        <p:cTn id="13" dur="500"/>
                                        <p:tgtEl>
                                          <p:spTgt spid="2">
                                            <p:txEl>
                                              <p:pRg st="9" end="9"/>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2">
                                            <p:txEl>
                                              <p:pRg st="10" end="10"/>
                                            </p:txEl>
                                          </p:spTgt>
                                        </p:tgtEl>
                                        <p:attrNameLst>
                                          <p:attrName>style.visibility</p:attrName>
                                        </p:attrNameLst>
                                      </p:cBhvr>
                                      <p:to>
                                        <p:strVal val="visible"/>
                                      </p:to>
                                    </p:set>
                                    <p:animEffect transition="in" filter="blinds(horizontal)">
                                      <p:cBhvr>
                                        <p:cTn id="16" dur="500"/>
                                        <p:tgtEl>
                                          <p:spTgt spid="2">
                                            <p:txEl>
                                              <p:pRg st="10" end="10"/>
                                            </p:txEl>
                                          </p:spTgt>
                                        </p:tgtEl>
                                      </p:cBhvr>
                                    </p:animEffect>
                                  </p:childTnLst>
                                </p:cTn>
                              </p:par>
                            </p:childTnLst>
                          </p:cTn>
                        </p:par>
                        <p:par>
                          <p:cTn id="17" fill="hold">
                            <p:stCondLst>
                              <p:cond delay="500"/>
                            </p:stCondLst>
                            <p:childTnLst>
                              <p:par>
                                <p:cTn id="18" presetID="8" presetClass="emph" presetSubtype="0" fill="hold" nodeType="afterEffect">
                                  <p:stCondLst>
                                    <p:cond delay="0"/>
                                  </p:stCondLst>
                                  <p:childTnLst>
                                    <p:animRot by="21600000">
                                      <p:cBhvr>
                                        <p:cTn id="19"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Blip>
                <a:blip r:embed="rId2"/>
              </a:buBlip>
            </a:pPr>
            <a:r>
              <a:rPr lang="fa-IR" b="1" dirty="0" smtClean="0">
                <a:cs typeface="B Tabassom" pitchFamily="2" charset="-78"/>
              </a:rPr>
              <a:t>الگوریتم های </a:t>
            </a:r>
            <a:r>
              <a:rPr lang="fa-IR" b="1" dirty="0" smtClean="0">
                <a:solidFill>
                  <a:schemeClr val="accent3">
                    <a:lumMod val="60000"/>
                    <a:lumOff val="40000"/>
                  </a:schemeClr>
                </a:solidFill>
                <a:cs typeface="B Tabassom" pitchFamily="2" charset="-78"/>
              </a:rPr>
              <a:t>دقیق</a:t>
            </a:r>
            <a:r>
              <a:rPr lang="fa-IR" b="1" dirty="0" smtClean="0">
                <a:cs typeface="B Tabassom" pitchFamily="2" charset="-78"/>
              </a:rPr>
              <a:t> سعی دارند جواب های بهینه را بیابند و علاوه بر ان بهینگی خود را اثبات کنند. برای بسیاری از مسائل چندجمله ای غیر قطعی سخت (</a:t>
            </a:r>
            <a:r>
              <a:rPr lang="en-US" sz="1100" b="1" dirty="0" smtClean="0">
                <a:latin typeface="Times New Roman" pitchFamily="18" charset="0"/>
                <a:cs typeface="Times New Roman" pitchFamily="18" charset="0"/>
              </a:rPr>
              <a:t>nondeterministic </a:t>
            </a:r>
            <a:r>
              <a:rPr lang="en-US" sz="1100" b="1" dirty="0" err="1" smtClean="0">
                <a:latin typeface="Times New Roman" pitchFamily="18" charset="0"/>
                <a:cs typeface="Times New Roman" pitchFamily="18" charset="0"/>
              </a:rPr>
              <a:t>polynominal</a:t>
            </a:r>
            <a:r>
              <a:rPr lang="en-US" sz="1100" b="1" dirty="0" smtClean="0">
                <a:latin typeface="Times New Roman" pitchFamily="18" charset="0"/>
                <a:cs typeface="Times New Roman" pitchFamily="18" charset="0"/>
              </a:rPr>
              <a:t> hard problems</a:t>
            </a:r>
            <a:r>
              <a:rPr lang="fa-IR" b="1" dirty="0" smtClean="0">
                <a:cs typeface="B Tabassom" pitchFamily="2" charset="-78"/>
              </a:rPr>
              <a:t>)، عملکرد الگوریتم های دقیق رضایت بخش نیست و کاربرد آن ها به مثال های کوچک محدود می شود</a:t>
            </a:r>
          </a:p>
          <a:p>
            <a:pPr>
              <a:buBlip>
                <a:blip r:embed="rId2"/>
              </a:buBlip>
            </a:pPr>
            <a:endParaRPr lang="fa-IR" b="1" dirty="0" smtClean="0">
              <a:cs typeface="B Tabassom" pitchFamily="2" charset="-78"/>
            </a:endParaRPr>
          </a:p>
          <a:p>
            <a:pPr>
              <a:buBlip>
                <a:blip r:embed="rId2"/>
              </a:buBlip>
            </a:pPr>
            <a:r>
              <a:rPr lang="fa-IR" b="1" dirty="0" smtClean="0">
                <a:cs typeface="B Tabassom" pitchFamily="2" charset="-78"/>
              </a:rPr>
              <a:t>الگوریتم های </a:t>
            </a:r>
            <a:r>
              <a:rPr lang="fa-IR" b="1" dirty="0" smtClean="0">
                <a:solidFill>
                  <a:schemeClr val="accent3">
                    <a:lumMod val="60000"/>
                    <a:lumOff val="40000"/>
                  </a:schemeClr>
                </a:solidFill>
                <a:cs typeface="B Tabassom" pitchFamily="2" charset="-78"/>
              </a:rPr>
              <a:t>تقریبی</a:t>
            </a:r>
            <a:r>
              <a:rPr lang="fa-IR" b="1" dirty="0" smtClean="0">
                <a:cs typeface="B Tabassom" pitchFamily="2" charset="-78"/>
              </a:rPr>
              <a:t> ، بهینگی را با کارایی مبادله می کند و مزیت ان ها این است که در عمل جواب های نسبتاً مناسب را در زمان بسیار کوتاه می یابند</a:t>
            </a:r>
          </a:p>
          <a:p>
            <a:pPr>
              <a:buBlip>
                <a:blip r:embed="rId2"/>
              </a:buBlip>
            </a:pPr>
            <a:endParaRPr lang="fa-IR" b="1" dirty="0" smtClean="0">
              <a:cs typeface="B Tabassom" pitchFamily="2" charset="-78"/>
            </a:endParaRPr>
          </a:p>
          <a:p>
            <a:pPr>
              <a:buBlip>
                <a:blip r:embed="rId2"/>
              </a:buBlip>
            </a:pPr>
            <a:r>
              <a:rPr lang="fa-IR" b="1" dirty="0" smtClean="0">
                <a:cs typeface="B Tabassom" pitchFamily="2" charset="-78"/>
              </a:rPr>
              <a:t>به یک </a:t>
            </a:r>
            <a:r>
              <a:rPr lang="fa-IR" b="1" dirty="0" smtClean="0">
                <a:solidFill>
                  <a:schemeClr val="accent3">
                    <a:lumMod val="60000"/>
                    <a:lumOff val="40000"/>
                  </a:schemeClr>
                </a:solidFill>
                <a:cs typeface="B Tabassom" pitchFamily="2" charset="-78"/>
              </a:rPr>
              <a:t>فراابتکاری</a:t>
            </a:r>
            <a:r>
              <a:rPr lang="fa-IR" b="1" dirty="0" smtClean="0">
                <a:cs typeface="B Tabassom" pitchFamily="2" charset="-78"/>
              </a:rPr>
              <a:t> می توان به عنوان یک چارچوب الگوریتمیک عمومی نگریست که با اندک تغییر و تعدیل لازم برای تطبیق با یک مسأله خاص ، می تواند برای حل مسائل بهینه سازی گوناگونی به کار رود</a:t>
            </a:r>
            <a:endParaRPr lang="fa-IR" b="1" dirty="0">
              <a:cs typeface="B Tabassom" pitchFamily="2" charset="-78"/>
            </a:endParaRPr>
          </a:p>
        </p:txBody>
      </p:sp>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effectLst/>
                <a:cs typeface="B Kamran" pitchFamily="2" charset="-78"/>
              </a:rPr>
              <a:t>تفاوت الگوریتم ها</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amond(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diamond(in)">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57364"/>
            <a:ext cx="8229600" cy="4149927"/>
          </a:xfrm>
        </p:spPr>
        <p:txBody>
          <a:bodyPr/>
          <a:lstStyle/>
          <a:p>
            <a:pPr>
              <a:buFont typeface="Wingdings" pitchFamily="2" charset="2"/>
              <a:buChar char="v"/>
            </a:pPr>
            <a:r>
              <a:rPr lang="fa-IR" b="1" dirty="0" smtClean="0">
                <a:cs typeface="B Tabassom" pitchFamily="2" charset="-78"/>
              </a:rPr>
              <a:t>حوزه الگوریتم های مورچه مدل هایی را مطالعه می کند که از مطالعات رفتارهای واقعی مورچه ها ناشی می شود و از این مدل ها به عنوان منبع انگیزشی برای طراحی الگوریتم های جدید به منظور حل مسائل بهینه سازی و مسائل کنترل توزیع شده (</a:t>
            </a:r>
            <a:r>
              <a:rPr lang="en-US" b="1" dirty="0" smtClean="0">
                <a:latin typeface="Times New Roman" pitchFamily="18" charset="0"/>
                <a:cs typeface="Times New Roman" pitchFamily="18" charset="0"/>
              </a:rPr>
              <a:t>Distributed control</a:t>
            </a:r>
            <a:r>
              <a:rPr lang="fa-IR" b="1" dirty="0" smtClean="0">
                <a:cs typeface="B Tabassom" pitchFamily="2" charset="-78"/>
              </a:rPr>
              <a:t>) استفاده می کند</a:t>
            </a:r>
          </a:p>
          <a:p>
            <a:pPr>
              <a:buFont typeface="Wingdings" pitchFamily="2" charset="2"/>
              <a:buChar char="v"/>
            </a:pPr>
            <a:endParaRPr lang="fa-IR" b="1" dirty="0" smtClean="0">
              <a:cs typeface="B Tabassom" pitchFamily="2" charset="-78"/>
            </a:endParaRPr>
          </a:p>
          <a:p>
            <a:pPr>
              <a:buFont typeface="Wingdings" pitchFamily="2" charset="2"/>
              <a:buChar char="v"/>
            </a:pPr>
            <a:r>
              <a:rPr lang="fa-IR" b="1" dirty="0" smtClean="0">
                <a:cs typeface="B Tabassom" pitchFamily="2" charset="-78"/>
              </a:rPr>
              <a:t>آذوقه جویی، تقسیم کار و مشارکت در حمل و نقل ، مثال هایی از این موارد هستند</a:t>
            </a:r>
          </a:p>
        </p:txBody>
      </p:sp>
      <p:sp>
        <p:nvSpPr>
          <p:cNvPr id="2" name="Title 1"/>
          <p:cNvSpPr>
            <a:spLocks noGrp="1"/>
          </p:cNvSpPr>
          <p:nvPr>
            <p:ph type="title"/>
          </p:nvPr>
        </p:nvSpPr>
        <p:spPr>
          <a:xfrm>
            <a:off x="428596" y="285728"/>
            <a:ext cx="7901014" cy="1011222"/>
          </a:xfrm>
        </p:spPr>
        <p:txBody>
          <a:bodyPr>
            <a:normAutofit/>
          </a:bodyPr>
          <a:lstStyle/>
          <a:p>
            <a:pPr algn="ctr"/>
            <a:r>
              <a:rPr lang="fa-IR" sz="4400" dirty="0" smtClean="0">
                <a:solidFill>
                  <a:schemeClr val="accent6">
                    <a:lumMod val="60000"/>
                    <a:lumOff val="40000"/>
                  </a:schemeClr>
                </a:solidFill>
                <a:cs typeface="B Kamran" pitchFamily="2" charset="-78"/>
              </a:rPr>
              <a:t>الهام از طبیعت</a:t>
            </a:r>
            <a:endParaRPr lang="fa-IR" sz="4400" dirty="0">
              <a:solidFill>
                <a:schemeClr val="accent6">
                  <a:lumMod val="60000"/>
                  <a:lumOff val="40000"/>
                </a:schemeClr>
              </a:solidFill>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85926"/>
            <a:ext cx="8229600" cy="4221365"/>
          </a:xfrm>
        </p:spPr>
        <p:txBody>
          <a:bodyPr/>
          <a:lstStyle/>
          <a:p>
            <a:pPr>
              <a:buFont typeface="Wingdings" pitchFamily="2" charset="2"/>
              <a:buChar char="q"/>
            </a:pPr>
            <a:r>
              <a:rPr lang="en-US" b="1" dirty="0" smtClean="0">
                <a:cs typeface="B Tabassom" pitchFamily="2" charset="-78"/>
              </a:rPr>
              <a:t>ACO</a:t>
            </a:r>
            <a:r>
              <a:rPr lang="fa-IR" b="1" dirty="0" smtClean="0">
                <a:cs typeface="B Tabassom" pitchFamily="2" charset="-78"/>
              </a:rPr>
              <a:t> یک فراابتکاری سازنده برپایه جمعیت است که از نوعی حافظه غیر مستقیم که از عملکرد های قبلی بدست می آید ، استفاده می نماید </a:t>
            </a:r>
          </a:p>
          <a:p>
            <a:pPr>
              <a:buFont typeface="Wingdings" pitchFamily="2" charset="2"/>
              <a:buChar char="q"/>
            </a:pPr>
            <a:endParaRPr lang="fa-IR" b="1" dirty="0" smtClean="0">
              <a:cs typeface="B Tabassom" pitchFamily="2" charset="-78"/>
            </a:endParaRPr>
          </a:p>
          <a:p>
            <a:pPr>
              <a:buFont typeface="Wingdings" pitchFamily="2" charset="2"/>
              <a:buChar char="q"/>
            </a:pPr>
            <a:r>
              <a:rPr lang="fa-IR" b="1" dirty="0" smtClean="0">
                <a:cs typeface="B Tabassom" pitchFamily="2" charset="-78"/>
              </a:rPr>
              <a:t>ترکیب این خصوصیات در هیچ یک از سایر فراابتکاری ها یافته نمی شود </a:t>
            </a:r>
          </a:p>
          <a:p>
            <a:pPr>
              <a:buFont typeface="Wingdings" pitchFamily="2" charset="2"/>
              <a:buChar char="q"/>
            </a:pPr>
            <a:endParaRPr lang="fa-IR" b="1" dirty="0" smtClean="0">
              <a:cs typeface="B Tabassom" pitchFamily="2" charset="-78"/>
            </a:endParaRPr>
          </a:p>
          <a:p>
            <a:pPr>
              <a:buFont typeface="Wingdings" pitchFamily="2" charset="2"/>
              <a:buChar char="q"/>
            </a:pPr>
            <a:endParaRPr lang="fa-IR" b="1" dirty="0">
              <a:cs typeface="B Tabassom" pitchFamily="2" charset="-78"/>
            </a:endParaRPr>
          </a:p>
        </p:txBody>
      </p:sp>
      <p:sp>
        <p:nvSpPr>
          <p:cNvPr id="3" name="Title 2"/>
          <p:cNvSpPr>
            <a:spLocks noGrp="1"/>
          </p:cNvSpPr>
          <p:nvPr>
            <p:ph type="title"/>
          </p:nvPr>
        </p:nvSpPr>
        <p:spPr>
          <a:xfrm>
            <a:off x="428596" y="857232"/>
            <a:ext cx="8229600" cy="631844"/>
          </a:xfrm>
        </p:spPr>
        <p:txBody>
          <a:bodyPr>
            <a:noAutofit/>
          </a:bodyPr>
          <a:lstStyle/>
          <a:p>
            <a:pPr algn="ctr"/>
            <a:r>
              <a:rPr lang="fa-IR" sz="4400" dirty="0" smtClean="0">
                <a:solidFill>
                  <a:schemeClr val="accent6">
                    <a:lumMod val="60000"/>
                    <a:lumOff val="40000"/>
                  </a:schemeClr>
                </a:solidFill>
                <a:effectLst/>
                <a:cs typeface="B Kamran" pitchFamily="2" charset="-78"/>
              </a:rPr>
              <a:t>فراابتکاری کلونی مورچه</a:t>
            </a:r>
            <a:br>
              <a:rPr lang="fa-IR" sz="4400" dirty="0" smtClean="0">
                <a:solidFill>
                  <a:schemeClr val="accent6">
                    <a:lumMod val="60000"/>
                    <a:lumOff val="40000"/>
                  </a:schemeClr>
                </a:solidFill>
                <a:effectLst/>
                <a:cs typeface="B Kamran" pitchFamily="2" charset="-78"/>
              </a:rPr>
            </a:b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diamond(in)">
                                      <p:cBhvr>
                                        <p:cTn id="11"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ü"/>
            </a:pPr>
            <a:r>
              <a:rPr lang="fa-IR" b="1" dirty="0" smtClean="0">
                <a:cs typeface="B Tabassom" pitchFamily="2" charset="-78"/>
              </a:rPr>
              <a:t>الگوریتم های بهینه سازی از طریق کلونی مورچه ، برای هر دو نوع مسائل </a:t>
            </a:r>
            <a:r>
              <a:rPr lang="fa-IR" b="1" dirty="0" smtClean="0">
                <a:solidFill>
                  <a:schemeClr val="accent3">
                    <a:lumMod val="60000"/>
                    <a:lumOff val="40000"/>
                  </a:schemeClr>
                </a:solidFill>
                <a:cs typeface="B Tabassom" pitchFamily="2" charset="-78"/>
              </a:rPr>
              <a:t>ایستا</a:t>
            </a:r>
            <a:r>
              <a:rPr lang="fa-IR" b="1" dirty="0" smtClean="0">
                <a:cs typeface="B Tabassom" pitchFamily="2" charset="-78"/>
              </a:rPr>
              <a:t> و </a:t>
            </a:r>
            <a:r>
              <a:rPr lang="fa-IR" b="1" dirty="0" smtClean="0">
                <a:solidFill>
                  <a:schemeClr val="accent3">
                    <a:lumMod val="60000"/>
                    <a:lumOff val="40000"/>
                  </a:schemeClr>
                </a:solidFill>
                <a:cs typeface="B Tabassom" pitchFamily="2" charset="-78"/>
              </a:rPr>
              <a:t>پویا </a:t>
            </a:r>
            <a:r>
              <a:rPr lang="fa-IR" b="1" dirty="0" smtClean="0">
                <a:cs typeface="B Tabassom" pitchFamily="2" charset="-78"/>
              </a:rPr>
              <a:t> بهینه سازی ترکیبی قابل کاربرد هستند و از برهمکنش سه رویکرد اصلی: </a:t>
            </a:r>
            <a:r>
              <a:rPr lang="fa-IR" b="1" dirty="0" smtClean="0">
                <a:solidFill>
                  <a:srgbClr val="00B050"/>
                </a:solidFill>
                <a:cs typeface="B Tabassom" pitchFamily="2" charset="-78"/>
              </a:rPr>
              <a:t>جواب ساخته شده توسط مورچه ها</a:t>
            </a:r>
            <a:r>
              <a:rPr lang="fa-IR" b="1" dirty="0" smtClean="0">
                <a:cs typeface="B Tabassom" pitchFamily="2" charset="-78"/>
              </a:rPr>
              <a:t>، </a:t>
            </a:r>
            <a:r>
              <a:rPr lang="fa-IR" b="1" dirty="0" smtClean="0">
                <a:solidFill>
                  <a:srgbClr val="FF0000"/>
                </a:solidFill>
                <a:cs typeface="B Tabassom" pitchFamily="2" charset="-78"/>
              </a:rPr>
              <a:t>به روزآوری رد فرمون </a:t>
            </a:r>
            <a:r>
              <a:rPr lang="fa-IR" b="1" dirty="0" smtClean="0">
                <a:cs typeface="B Tabassom" pitchFamily="2" charset="-78"/>
              </a:rPr>
              <a:t>و </a:t>
            </a:r>
            <a:r>
              <a:rPr lang="fa-IR" b="1" dirty="0" smtClean="0">
                <a:solidFill>
                  <a:schemeClr val="accent4">
                    <a:lumMod val="40000"/>
                    <a:lumOff val="60000"/>
                  </a:schemeClr>
                </a:solidFill>
                <a:cs typeface="B Tabassom" pitchFamily="2" charset="-78"/>
              </a:rPr>
              <a:t>اعمال خارق العاده </a:t>
            </a:r>
            <a:r>
              <a:rPr lang="fa-IR" b="1" dirty="0" smtClean="0">
                <a:cs typeface="B Tabassom" pitchFamily="2" charset="-78"/>
              </a:rPr>
              <a:t>تشکیل می شود</a:t>
            </a:r>
          </a:p>
          <a:p>
            <a:pPr>
              <a:buFont typeface="Wingdings" pitchFamily="2" charset="2"/>
              <a:buChar char="ü"/>
            </a:pPr>
            <a:endParaRPr lang="fa-IR" b="1" dirty="0" smtClean="0">
              <a:cs typeface="B Tabassom" pitchFamily="2" charset="-78"/>
            </a:endParaRPr>
          </a:p>
          <a:p>
            <a:pPr>
              <a:buFont typeface="Wingdings" pitchFamily="2" charset="2"/>
              <a:buChar char="ü"/>
            </a:pPr>
            <a:r>
              <a:rPr lang="fa-IR" b="1" dirty="0" smtClean="0">
                <a:cs typeface="B Tabassom" pitchFamily="2" charset="-78"/>
              </a:rPr>
              <a:t>مسئله فروشنده دوره گرد از جمله مسائل ایستاست</a:t>
            </a:r>
          </a:p>
          <a:p>
            <a:pPr>
              <a:buFont typeface="Wingdings" pitchFamily="2" charset="2"/>
              <a:buChar char="ü"/>
            </a:pPr>
            <a:r>
              <a:rPr lang="fa-IR" b="1" dirty="0" smtClean="0">
                <a:cs typeface="B Tabassom" pitchFamily="2" charset="-78"/>
              </a:rPr>
              <a:t>مسائل مسیریابی شبکه که در آن داده های ترافیک و موقعیت مکانی (شکل و ظاهر) شبکه در طول زمان قابل تغییر است از جمله مسائل پویاست</a:t>
            </a:r>
          </a:p>
          <a:p>
            <a:pPr>
              <a:buFont typeface="Wingdings" pitchFamily="2" charset="2"/>
              <a:buChar char="ü"/>
            </a:pPr>
            <a:endParaRPr lang="fa-IR" b="1" dirty="0" smtClean="0">
              <a:cs typeface="B Tabassom" pitchFamily="2" charset="-78"/>
            </a:endParaRPr>
          </a:p>
          <a:p>
            <a:pPr>
              <a:buFont typeface="Wingdings" pitchFamily="2" charset="2"/>
              <a:buChar char="ü"/>
            </a:pPr>
            <a:endParaRPr lang="fa-IR" b="1" dirty="0">
              <a:cs typeface="B Tabassom" pitchFamily="2" charset="-78"/>
            </a:endParaRPr>
          </a:p>
        </p:txBody>
      </p:sp>
      <p:sp>
        <p:nvSpPr>
          <p:cNvPr id="3" name="Title 2"/>
          <p:cNvSpPr>
            <a:spLocks noGrp="1"/>
          </p:cNvSpPr>
          <p:nvPr>
            <p:ph type="title"/>
          </p:nvPr>
        </p:nvSpPr>
        <p:spPr/>
        <p:txBody>
          <a:bodyPr>
            <a:noAutofit/>
          </a:bodyPr>
          <a:lstStyle/>
          <a:p>
            <a:pPr algn="ctr"/>
            <a:r>
              <a:rPr lang="fa-IR" sz="4400" dirty="0" smtClean="0">
                <a:solidFill>
                  <a:schemeClr val="accent6">
                    <a:lumMod val="60000"/>
                    <a:lumOff val="40000"/>
                  </a:schemeClr>
                </a:solidFill>
                <a:effectLst/>
                <a:cs typeface="B Kamran" pitchFamily="2" charset="-78"/>
              </a:rPr>
              <a:t>فراابتکاری</a:t>
            </a:r>
            <a:r>
              <a:rPr lang="fa-IR" sz="4400" dirty="0" smtClean="0">
                <a:solidFill>
                  <a:schemeClr val="accent6">
                    <a:lumMod val="60000"/>
                    <a:lumOff val="40000"/>
                  </a:schemeClr>
                </a:solidFill>
                <a:cs typeface="B Kamran" pitchFamily="2" charset="-78"/>
              </a:rPr>
              <a:t> کلونی مورچه</a:t>
            </a:r>
            <a:endParaRPr lang="fa-IR" sz="4400" dirty="0">
              <a:solidFill>
                <a:schemeClr val="accent6">
                  <a:lumMod val="60000"/>
                  <a:lumOff val="40000"/>
                </a:schemeClr>
              </a:solidFill>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Font typeface="Wingdings 3" pitchFamily="18" charset="2"/>
              <a:buChar char=""/>
            </a:pPr>
            <a:r>
              <a:rPr lang="fa-IR" b="1" dirty="0" smtClean="0">
                <a:cs typeface="B Tabassom" pitchFamily="2" charset="-78"/>
              </a:rPr>
              <a:t>فرایند اعمال خارق العاده برای متمرکز کردن فعالیت هایی که توسط یک دسته از مورچه ها به تنهایی قابل اجرا نیستند، به کار می روند</a:t>
            </a:r>
          </a:p>
          <a:p>
            <a:pPr>
              <a:buFont typeface="Wingdings 3" pitchFamily="18" charset="2"/>
              <a:buChar char=""/>
            </a:pPr>
            <a:endParaRPr lang="fa-IR" b="1" dirty="0" smtClean="0">
              <a:cs typeface="B Tabassom" pitchFamily="2" charset="-78"/>
            </a:endParaRPr>
          </a:p>
          <a:p>
            <a:pPr>
              <a:buFont typeface="Wingdings 3" pitchFamily="18" charset="2"/>
              <a:buChar char=""/>
            </a:pPr>
            <a:r>
              <a:rPr lang="fa-IR" b="1" dirty="0" smtClean="0">
                <a:cs typeface="B Tabassom" pitchFamily="2" charset="-78"/>
              </a:rPr>
              <a:t>مثال هایی از این نوع فرایند عبارتند از: فعال سازی فرایند بهینه سازی محلی و یا جمع آوری اطلاعات کلی که برای اخذ تصمیماتی به کار می رود مبنی بر اینکه آیا لازم است به منظور منحرف ساختن فرایند جستجو از یک منطقه غیر محلی، روی مسیرها فرومون اضافی باقی گذاشته شود یا نه</a:t>
            </a:r>
          </a:p>
          <a:p>
            <a:pPr>
              <a:buFont typeface="Wingdings 3" pitchFamily="18" charset="2"/>
              <a:buChar char=""/>
            </a:pPr>
            <a:endParaRPr lang="fa-IR" b="1" dirty="0" smtClean="0">
              <a:cs typeface="B Tabassom" pitchFamily="2" charset="-78"/>
            </a:endParaRPr>
          </a:p>
          <a:p>
            <a:pPr>
              <a:buFont typeface="Wingdings 3" pitchFamily="18" charset="2"/>
              <a:buChar char=""/>
            </a:pPr>
            <a:r>
              <a:rPr lang="fa-IR" b="1" dirty="0" smtClean="0">
                <a:cs typeface="B Tabassom" pitchFamily="2" charset="-78"/>
              </a:rPr>
              <a:t>مثلاً به مورچه هایی که بهترین جواب را در چرخش الگوریتم تولید کرده اند اجازه داده می شود تا فرمون اضافی را از خود روی گره ها یا کمان ها باقی بگذارند</a:t>
            </a:r>
          </a:p>
          <a:p>
            <a:pPr>
              <a:buFont typeface="Wingdings 3" pitchFamily="18" charset="2"/>
              <a:buChar char=""/>
            </a:pPr>
            <a:endParaRPr lang="fa-IR" b="1" dirty="0">
              <a:cs typeface="B Tabassom" pitchFamily="2" charset="-78"/>
            </a:endParaRPr>
          </a:p>
        </p:txBody>
      </p:sp>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effectLst/>
                <a:cs typeface="B Kamran" pitchFamily="2" charset="-78"/>
              </a:rPr>
              <a:t>فرایند اعمال خارق العاده</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Courier New" pitchFamily="49" charset="0"/>
              <a:buChar char="o"/>
            </a:pPr>
            <a:r>
              <a:rPr lang="fa-IR" b="1" dirty="0" smtClean="0">
                <a:cs typeface="B Tabassom" pitchFamily="2" charset="-78"/>
              </a:rPr>
              <a:t>استفاده از کلونی مورچه ها برای </a:t>
            </a:r>
          </a:p>
          <a:p>
            <a:pPr>
              <a:buNone/>
            </a:pPr>
            <a:r>
              <a:rPr lang="fa-IR" b="1" dirty="0" smtClean="0">
                <a:cs typeface="B Tabassom" pitchFamily="2" charset="-78"/>
              </a:rPr>
              <a:t>بررسی اثر تغییر طول مسیر ها و</a:t>
            </a:r>
          </a:p>
          <a:p>
            <a:pPr>
              <a:buNone/>
            </a:pPr>
            <a:r>
              <a:rPr lang="fa-IR" b="1" dirty="0" smtClean="0">
                <a:cs typeface="B Tabassom" pitchFamily="2" charset="-78"/>
              </a:rPr>
              <a:t> افزایش فراگیر بودن الگوریتم و </a:t>
            </a:r>
          </a:p>
          <a:p>
            <a:pPr>
              <a:buNone/>
            </a:pPr>
            <a:r>
              <a:rPr lang="fa-IR" b="1" dirty="0" smtClean="0">
                <a:cs typeface="B Tabassom" pitchFamily="2" charset="-78"/>
              </a:rPr>
              <a:t>کاهش وابستگی الگوریتم به پارامترهای اولیه </a:t>
            </a:r>
          </a:p>
          <a:p>
            <a:pPr>
              <a:buNone/>
            </a:pPr>
            <a:r>
              <a:rPr lang="fa-IR" b="1" dirty="0" smtClean="0">
                <a:cs typeface="B Tabassom" pitchFamily="2" charset="-78"/>
              </a:rPr>
              <a:t>    اهمیت دارد</a:t>
            </a:r>
          </a:p>
          <a:p>
            <a:pPr>
              <a:buFont typeface="Courier New" pitchFamily="49" charset="0"/>
              <a:buChar char="o"/>
            </a:pPr>
            <a:endParaRPr lang="fa-IR" b="1" dirty="0">
              <a:cs typeface="B Tabassom" pitchFamily="2" charset="-78"/>
            </a:endParaRPr>
          </a:p>
        </p:txBody>
      </p:sp>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effectLst/>
                <a:cs typeface="B Kamran" pitchFamily="2" charset="-78"/>
              </a:rPr>
              <a:t>اهمیت</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effectLst/>
                <a:cs typeface="B Kamran" pitchFamily="2" charset="-78"/>
              </a:rPr>
              <a:t>کاربرد</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path" presetSubtype="0" accel="50000" decel="50000" fill="hold" grpId="0" nodeType="afterEffect">
                                  <p:stCondLst>
                                    <p:cond delay="0"/>
                                  </p:stCondLst>
                                  <p:childTnLst>
                                    <p:animMotion origin="layout" path="M -0.48819 -0.44057 L -2.22222E-6 3.14524E-6 " pathEditMode="relative" rAng="0" ptsTypes="AA">
                                      <p:cBhvr>
                                        <p:cTn id="6" dur="2000" fill="hold"/>
                                        <p:tgtEl>
                                          <p:spTgt spid="4"/>
                                        </p:tgtEl>
                                        <p:attrNameLst>
                                          <p:attrName>ppt_x</p:attrName>
                                          <p:attrName>ppt_y</p:attrName>
                                        </p:attrNameLst>
                                      </p:cBhvr>
                                      <p:rCtr x="24400" y="220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4" y="1500174"/>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pPr algn="ctr"/>
            <a:r>
              <a:rPr lang="fa-IR" sz="4000" dirty="0" smtClean="0">
                <a:solidFill>
                  <a:schemeClr val="accent6">
                    <a:lumMod val="60000"/>
                    <a:lumOff val="40000"/>
                  </a:schemeClr>
                </a:solidFill>
                <a:effectLst/>
                <a:cs typeface="B Kamran" pitchFamily="2" charset="-78"/>
              </a:rPr>
              <a:t>کاربرد</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path" presetSubtype="0" accel="50000" decel="50000" fill="hold" grpId="0" nodeType="afterEffect">
                                  <p:stCondLst>
                                    <p:cond delay="0"/>
                                  </p:stCondLst>
                                  <p:childTnLst>
                                    <p:animMotion origin="layout" path="M -0.48819 -0.38806 L -2.5E-6 -4.49584E-6 " pathEditMode="relative" rAng="0" ptsTypes="AA">
                                      <p:cBhvr>
                                        <p:cTn id="6" dur="2000" fill="hold"/>
                                        <p:tgtEl>
                                          <p:spTgt spid="4"/>
                                        </p:tgtEl>
                                        <p:attrNameLst>
                                          <p:attrName>ppt_x</p:attrName>
                                          <p:attrName>ppt_y</p:attrName>
                                        </p:attrNameLst>
                                      </p:cBhvr>
                                      <p:rCtr x="24400" y="19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fa-IR" sz="4400" dirty="0" smtClean="0">
                <a:solidFill>
                  <a:schemeClr val="accent6">
                    <a:lumMod val="60000"/>
                    <a:lumOff val="40000"/>
                  </a:schemeClr>
                </a:solidFill>
                <a:effectLst/>
                <a:cs typeface="B Kamran" pitchFamily="2" charset="-78"/>
              </a:rPr>
              <a:t>کاربرد</a:t>
            </a:r>
            <a:endParaRPr lang="fa-IR"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path" presetSubtype="0" accel="50000" decel="50000" fill="hold" grpId="0" nodeType="afterEffect">
                                  <p:stCondLst>
                                    <p:cond delay="0"/>
                                  </p:stCondLst>
                                  <p:childTnLst>
                                    <p:animMotion origin="layout" path="M -0.48819 -0.38806 L -2.5E-6 -4.49584E-6 " pathEditMode="relative" rAng="0" ptsTypes="AA">
                                      <p:cBhvr>
                                        <p:cTn id="6" dur="2000" fill="hold"/>
                                        <p:tgtEl>
                                          <p:spTgt spid="4"/>
                                        </p:tgtEl>
                                        <p:attrNameLst>
                                          <p:attrName>ppt_x</p:attrName>
                                          <p:attrName>ppt_y</p:attrName>
                                        </p:attrNameLst>
                                      </p:cBhvr>
                                      <p:rCtr x="24400" y="19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Font typeface="Wingdings" pitchFamily="2" charset="2"/>
              <a:buChar char="q"/>
            </a:pPr>
            <a:r>
              <a:rPr lang="fa-IR" b="1" dirty="0" smtClean="0">
                <a:cs typeface="B Tabassom" pitchFamily="2" charset="-78"/>
              </a:rPr>
              <a:t>فراابتکاری</a:t>
            </a:r>
            <a:r>
              <a:rPr lang="en-US" b="1" dirty="0" smtClean="0">
                <a:cs typeface="B Tabassom" pitchFamily="2" charset="-78"/>
              </a:rPr>
              <a:t>ACO</a:t>
            </a:r>
            <a:r>
              <a:rPr lang="fa-IR" b="1" dirty="0" smtClean="0">
                <a:cs typeface="B Tabassom" pitchFamily="2" charset="-78"/>
              </a:rPr>
              <a:t> برای اولین بار در مقالاتی توسط دورجیو و دیکارو (1999) و کارو، گامباردلا و دورجیو دی (1999) تشریح شد</a:t>
            </a:r>
          </a:p>
          <a:p>
            <a:pPr>
              <a:buFont typeface="Wingdings" pitchFamily="2" charset="2"/>
              <a:buChar char="q"/>
            </a:pPr>
            <a:endParaRPr lang="fa-IR" b="1" dirty="0" smtClean="0">
              <a:cs typeface="B Tabassom" pitchFamily="2" charset="-78"/>
            </a:endParaRPr>
          </a:p>
          <a:p>
            <a:pPr>
              <a:buFont typeface="Wingdings" pitchFamily="2" charset="2"/>
              <a:buChar char="q"/>
            </a:pPr>
            <a:r>
              <a:rPr lang="fa-IR" b="1" dirty="0" smtClean="0">
                <a:cs typeface="B Tabassom" pitchFamily="2" charset="-78"/>
              </a:rPr>
              <a:t>اولین فراابتکاری که در چارچوب فراابتکاری </a:t>
            </a:r>
            <a:r>
              <a:rPr lang="en-US" b="1" dirty="0" smtClean="0">
                <a:cs typeface="B Tabassom" pitchFamily="2" charset="-78"/>
              </a:rPr>
              <a:t>ACO</a:t>
            </a:r>
            <a:r>
              <a:rPr lang="fa-IR" b="1" dirty="0" smtClean="0">
                <a:cs typeface="B Tabassom" pitchFamily="2" charset="-78"/>
              </a:rPr>
              <a:t> قرار گرفت سیستم مورچه (</a:t>
            </a:r>
            <a:r>
              <a:rPr lang="en-US" b="1" dirty="0" smtClean="0">
                <a:cs typeface="B Tabassom" pitchFamily="2" charset="-78"/>
              </a:rPr>
              <a:t>AS</a:t>
            </a:r>
            <a:r>
              <a:rPr lang="fa-IR" b="1" dirty="0" smtClean="0">
                <a:cs typeface="B Tabassom" pitchFamily="2" charset="-78"/>
              </a:rPr>
              <a:t>) نام داشت</a:t>
            </a:r>
          </a:p>
          <a:p>
            <a:pPr>
              <a:buFont typeface="Wingdings" pitchFamily="2" charset="2"/>
              <a:buChar char="q"/>
            </a:pPr>
            <a:r>
              <a:rPr lang="en-US" b="1" dirty="0" smtClean="0">
                <a:cs typeface="B Tabassom" pitchFamily="2" charset="-78"/>
              </a:rPr>
              <a:t>AS</a:t>
            </a:r>
            <a:r>
              <a:rPr lang="fa-IR" b="1" dirty="0" smtClean="0">
                <a:cs typeface="B Tabassom" pitchFamily="2" charset="-78"/>
              </a:rPr>
              <a:t> نتایج قابل توجهی در حل مسئله </a:t>
            </a:r>
            <a:r>
              <a:rPr lang="en-US" b="1" dirty="0" smtClean="0">
                <a:cs typeface="B Tabassom" pitchFamily="2" charset="-78"/>
              </a:rPr>
              <a:t>TSP</a:t>
            </a:r>
            <a:r>
              <a:rPr lang="fa-IR" b="1" dirty="0" smtClean="0">
                <a:cs typeface="B Tabassom" pitchFamily="2" charset="-78"/>
              </a:rPr>
              <a:t> داشت اما از نظر کیفیت نسبت به الگوریتم های جدید ضعیف تر است.</a:t>
            </a:r>
          </a:p>
          <a:p>
            <a:pPr>
              <a:buFont typeface="Wingdings" pitchFamily="2" charset="2"/>
              <a:buChar char="q"/>
            </a:pPr>
            <a:endParaRPr lang="fa-IR" b="1" dirty="0" smtClean="0">
              <a:cs typeface="B Tabassom" pitchFamily="2" charset="-78"/>
            </a:endParaRPr>
          </a:p>
          <a:p>
            <a:pPr>
              <a:buFont typeface="Wingdings" pitchFamily="2" charset="2"/>
              <a:buChar char="q"/>
            </a:pPr>
            <a:r>
              <a:rPr lang="fa-IR" b="1" dirty="0" smtClean="0">
                <a:cs typeface="B Tabassom" pitchFamily="2" charset="-78"/>
              </a:rPr>
              <a:t>اثبات مفاهیم تئوریک </a:t>
            </a:r>
            <a:r>
              <a:rPr lang="en-US" b="1" dirty="0" smtClean="0">
                <a:cs typeface="B Tabassom" pitchFamily="2" charset="-78"/>
              </a:rPr>
              <a:t>ACO</a:t>
            </a:r>
            <a:r>
              <a:rPr lang="fa-IR" b="1" dirty="0" smtClean="0">
                <a:cs typeface="B Tabassom" pitchFamily="2" charset="-78"/>
              </a:rPr>
              <a:t> با </a:t>
            </a:r>
            <a:r>
              <a:rPr lang="en-US" b="1" dirty="0" smtClean="0">
                <a:cs typeface="B Tabassom" pitchFamily="2" charset="-78"/>
              </a:rPr>
              <a:t>AS</a:t>
            </a:r>
            <a:r>
              <a:rPr lang="fa-IR" b="1" dirty="0" smtClean="0">
                <a:cs typeface="B Tabassom" pitchFamily="2" charset="-78"/>
              </a:rPr>
              <a:t> صورت می پذیرد</a:t>
            </a:r>
            <a:r>
              <a:rPr lang="fa-IR" dirty="0" smtClean="0"/>
              <a:t>.</a:t>
            </a:r>
            <a:endParaRPr lang="en-US" dirty="0" smtClean="0"/>
          </a:p>
          <a:p>
            <a:pPr>
              <a:buFont typeface="Wingdings" pitchFamily="2" charset="2"/>
              <a:buChar char="q"/>
            </a:pPr>
            <a:endParaRPr lang="fa-IR" b="1" dirty="0" smtClean="0">
              <a:cs typeface="B Tabassom" pitchFamily="2" charset="-78"/>
            </a:endParaRPr>
          </a:p>
          <a:p>
            <a:pPr>
              <a:buFont typeface="Wingdings" pitchFamily="2" charset="2"/>
              <a:buChar char="q"/>
            </a:pPr>
            <a:r>
              <a:rPr lang="fa-IR" b="1" dirty="0" smtClean="0">
                <a:cs typeface="B Tabassom" pitchFamily="2" charset="-78"/>
              </a:rPr>
              <a:t>الگوریتم های جدیدتر از توسعه ی </a:t>
            </a:r>
            <a:r>
              <a:rPr lang="en-US" b="1" dirty="0" smtClean="0">
                <a:cs typeface="B Tabassom" pitchFamily="2" charset="-78"/>
              </a:rPr>
              <a:t>AS</a:t>
            </a:r>
            <a:r>
              <a:rPr lang="fa-IR" b="1" dirty="0" smtClean="0">
                <a:cs typeface="B Tabassom" pitchFamily="2" charset="-78"/>
              </a:rPr>
              <a:t>محسوب می شود و اهمیت اصلی این الگوریتم در ایده هایی است که در بسط تعدادی از الگوریتم </a:t>
            </a:r>
            <a:r>
              <a:rPr lang="en-US" b="1" dirty="0" smtClean="0">
                <a:cs typeface="B Tabassom" pitchFamily="2" charset="-78"/>
              </a:rPr>
              <a:t>ACO</a:t>
            </a:r>
            <a:r>
              <a:rPr lang="fa-IR" b="1" dirty="0" smtClean="0">
                <a:cs typeface="B Tabassom" pitchFamily="2" charset="-78"/>
              </a:rPr>
              <a:t> استفاده شدند و باعث بهبود قابل توجه عملکرد </a:t>
            </a:r>
            <a:r>
              <a:rPr lang="en-US" b="1" dirty="0" smtClean="0">
                <a:cs typeface="B Tabassom" pitchFamily="2" charset="-78"/>
              </a:rPr>
              <a:t>ACO</a:t>
            </a:r>
            <a:r>
              <a:rPr lang="fa-IR" b="1" dirty="0" smtClean="0">
                <a:cs typeface="B Tabassom" pitchFamily="2" charset="-78"/>
              </a:rPr>
              <a:t> گردید</a:t>
            </a:r>
          </a:p>
          <a:p>
            <a:pPr>
              <a:buFont typeface="Wingdings" pitchFamily="2" charset="2"/>
              <a:buChar char="q"/>
            </a:pPr>
            <a:endParaRPr lang="fa-IR" b="1" dirty="0" smtClean="0">
              <a:cs typeface="B Tabassom" pitchFamily="2" charset="-78"/>
            </a:endParaRPr>
          </a:p>
        </p:txBody>
      </p:sp>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effectLst/>
                <a:cs typeface="B Kamran" pitchFamily="2" charset="-78"/>
              </a:rPr>
              <a:t>فراابتکاری </a:t>
            </a:r>
            <a:r>
              <a:rPr lang="en-US" sz="4400" dirty="0" smtClean="0">
                <a:solidFill>
                  <a:schemeClr val="accent6">
                    <a:lumMod val="60000"/>
                    <a:lumOff val="40000"/>
                  </a:schemeClr>
                </a:solidFill>
                <a:effectLst/>
                <a:latin typeface="Times New Roman" pitchFamily="18" charset="0"/>
                <a:cs typeface="Times New Roman" pitchFamily="18" charset="0"/>
              </a:rPr>
              <a:t>ACO</a:t>
            </a:r>
            <a:endParaRPr lang="fa-IR" sz="4400" dirty="0">
              <a:solidFill>
                <a:schemeClr val="accent6">
                  <a:lumMod val="60000"/>
                  <a:lumOff val="40000"/>
                </a:schemeClr>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48068"/>
          </a:xfrm>
        </p:spPr>
        <p:txBody>
          <a:bodyPr>
            <a:normAutofit/>
          </a:bodyPr>
          <a:lstStyle/>
          <a:p>
            <a:pPr>
              <a:buFont typeface="Wingdings" pitchFamily="2" charset="2"/>
              <a:buChar char="v"/>
            </a:pPr>
            <a:r>
              <a:rPr lang="en-US" b="1" dirty="0" smtClean="0">
                <a:cs typeface="B Tabassom" pitchFamily="2" charset="-78"/>
              </a:rPr>
              <a:t>AS</a:t>
            </a:r>
            <a:r>
              <a:rPr lang="fa-IR" b="1" dirty="0" smtClean="0">
                <a:cs typeface="B Tabassom" pitchFamily="2" charset="-78"/>
              </a:rPr>
              <a:t> و بسیاری از الگوریتم های بعدی </a:t>
            </a:r>
            <a:r>
              <a:rPr lang="en-US" b="1" dirty="0" smtClean="0">
                <a:cs typeface="B Tabassom" pitchFamily="2" charset="-78"/>
              </a:rPr>
              <a:t>ACO</a:t>
            </a:r>
            <a:r>
              <a:rPr lang="fa-IR" b="1" dirty="0" smtClean="0">
                <a:cs typeface="B Tabassom" pitchFamily="2" charset="-78"/>
              </a:rPr>
              <a:t> نیز ، برای اولین بار روی </a:t>
            </a:r>
            <a:r>
              <a:rPr lang="en-US" b="1" dirty="0" smtClean="0">
                <a:cs typeface="B Tabassom" pitchFamily="2" charset="-78"/>
              </a:rPr>
              <a:t>TSP</a:t>
            </a:r>
            <a:r>
              <a:rPr lang="fa-IR" b="1" dirty="0" smtClean="0">
                <a:cs typeface="B Tabassom" pitchFamily="2" charset="-78"/>
              </a:rPr>
              <a:t> آزمایش شدند</a:t>
            </a:r>
          </a:p>
          <a:p>
            <a:pPr>
              <a:buFont typeface="Wingdings" pitchFamily="2" charset="2"/>
              <a:buChar char="v"/>
            </a:pPr>
            <a:endParaRPr lang="fa-IR" b="1" dirty="0" smtClean="0">
              <a:cs typeface="B Tabassom" pitchFamily="2" charset="-78"/>
            </a:endParaRPr>
          </a:p>
          <a:p>
            <a:pPr>
              <a:buFont typeface="Wingdings" pitchFamily="2" charset="2"/>
              <a:buChar char="v"/>
            </a:pPr>
            <a:r>
              <a:rPr lang="fa-IR" b="1" dirty="0" smtClean="0">
                <a:cs typeface="B Tabassom" pitchFamily="2" charset="-78"/>
              </a:rPr>
              <a:t>دلائل انتخاب </a:t>
            </a:r>
            <a:r>
              <a:rPr lang="en-US" b="1" dirty="0" smtClean="0">
                <a:cs typeface="B Tabassom" pitchFamily="2" charset="-78"/>
              </a:rPr>
              <a:t>TSP</a:t>
            </a:r>
            <a:endParaRPr lang="fa-IR" b="1" dirty="0" smtClean="0">
              <a:cs typeface="B Tabassom" pitchFamily="2" charset="-78"/>
            </a:endParaRPr>
          </a:p>
          <a:p>
            <a:pPr>
              <a:buNone/>
            </a:pPr>
            <a:endParaRPr lang="fa-IR" dirty="0" smtClean="0"/>
          </a:p>
          <a:p>
            <a:endParaRPr lang="fa-IR" dirty="0" smtClean="0"/>
          </a:p>
        </p:txBody>
      </p:sp>
      <p:sp>
        <p:nvSpPr>
          <p:cNvPr id="3" name="Title 2"/>
          <p:cNvSpPr>
            <a:spLocks noGrp="1"/>
          </p:cNvSpPr>
          <p:nvPr>
            <p:ph type="title"/>
          </p:nvPr>
        </p:nvSpPr>
        <p:spPr/>
        <p:txBody>
          <a:bodyPr>
            <a:noAutofit/>
          </a:bodyPr>
          <a:lstStyle/>
          <a:p>
            <a:pPr algn="ctr"/>
            <a:r>
              <a:rPr lang="fa-IR" sz="4000" dirty="0" smtClean="0">
                <a:solidFill>
                  <a:schemeClr val="accent6">
                    <a:lumMod val="60000"/>
                    <a:lumOff val="40000"/>
                  </a:schemeClr>
                </a:solidFill>
                <a:effectLst/>
                <a:cs typeface="B Kamran" pitchFamily="2" charset="-78"/>
              </a:rPr>
              <a:t>الگوریتم های بهینه سازی توسط کلونی مورچه برای حل مسأله فروشنده دوره گرد</a:t>
            </a:r>
            <a:endParaRPr lang="fa-IR" sz="4000" dirty="0">
              <a:solidFill>
                <a:schemeClr val="accent6">
                  <a:lumMod val="60000"/>
                  <a:lumOff val="40000"/>
                </a:schemeClr>
              </a:solidFill>
              <a:effectLst/>
              <a:cs typeface="B Kamran" pitchFamily="2" charset="-78"/>
            </a:endParaRPr>
          </a:p>
        </p:txBody>
      </p:sp>
      <p:sp>
        <p:nvSpPr>
          <p:cNvPr id="4" name="Horizontal Scroll 3"/>
          <p:cNvSpPr/>
          <p:nvPr/>
        </p:nvSpPr>
        <p:spPr>
          <a:xfrm>
            <a:off x="714348" y="3357562"/>
            <a:ext cx="7500990" cy="2643206"/>
          </a:xfrm>
          <a:prstGeom prst="horizontalScroll">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buFont typeface="Wingdings" pitchFamily="2" charset="2"/>
              <a:buChar char="q"/>
            </a:pPr>
            <a:r>
              <a:rPr lang="en-US" dirty="0" smtClean="0">
                <a:solidFill>
                  <a:schemeClr val="tx1"/>
                </a:solidFill>
                <a:cs typeface="B Farnaz" pitchFamily="2" charset="-78"/>
              </a:rPr>
              <a:t>TSP</a:t>
            </a:r>
            <a:r>
              <a:rPr lang="fa-IR" dirty="0" smtClean="0">
                <a:solidFill>
                  <a:schemeClr val="tx1"/>
                </a:solidFill>
                <a:cs typeface="B Farnaz" pitchFamily="2" charset="-78"/>
              </a:rPr>
              <a:t> یک مسأله بهینه سازی </a:t>
            </a:r>
            <a:r>
              <a:rPr lang="en-US" dirty="0" smtClean="0">
                <a:solidFill>
                  <a:schemeClr val="tx1"/>
                </a:solidFill>
                <a:cs typeface="B Farnaz" pitchFamily="2" charset="-78"/>
              </a:rPr>
              <a:t>NP-hard</a:t>
            </a:r>
            <a:r>
              <a:rPr lang="fa-IR" dirty="0" smtClean="0">
                <a:solidFill>
                  <a:schemeClr val="tx1"/>
                </a:solidFill>
                <a:cs typeface="B Farnaz" pitchFamily="2" charset="-78"/>
              </a:rPr>
              <a:t> است که کاربرد های فراوان دارد</a:t>
            </a:r>
          </a:p>
          <a:p>
            <a:pPr>
              <a:buFont typeface="Wingdings" pitchFamily="2" charset="2"/>
              <a:buChar char="q"/>
            </a:pPr>
            <a:r>
              <a:rPr lang="fa-IR" dirty="0" smtClean="0">
                <a:solidFill>
                  <a:schemeClr val="tx1"/>
                </a:solidFill>
                <a:cs typeface="B Farnaz" pitchFamily="2" charset="-78"/>
              </a:rPr>
              <a:t>مسأله ای است که الگوریتم های </a:t>
            </a:r>
            <a:r>
              <a:rPr lang="en-US" dirty="0" smtClean="0">
                <a:solidFill>
                  <a:schemeClr val="tx1"/>
                </a:solidFill>
                <a:cs typeface="B Farnaz" pitchFamily="2" charset="-78"/>
              </a:rPr>
              <a:t>ACO</a:t>
            </a:r>
            <a:r>
              <a:rPr lang="fa-IR" dirty="0" smtClean="0">
                <a:solidFill>
                  <a:schemeClr val="tx1"/>
                </a:solidFill>
                <a:cs typeface="B Farnaz" pitchFamily="2" charset="-78"/>
              </a:rPr>
              <a:t> به سادگی روی آن قابل کاربرد می باشد</a:t>
            </a:r>
          </a:p>
          <a:p>
            <a:pPr>
              <a:buFont typeface="Wingdings" pitchFamily="2" charset="2"/>
              <a:buChar char="q"/>
            </a:pPr>
            <a:r>
              <a:rPr lang="fa-IR" dirty="0" smtClean="0">
                <a:solidFill>
                  <a:schemeClr val="tx1"/>
                </a:solidFill>
                <a:cs typeface="B Farnaz" pitchFamily="2" charset="-78"/>
              </a:rPr>
              <a:t>به راحتی قابل درک است </a:t>
            </a:r>
          </a:p>
          <a:p>
            <a:pPr>
              <a:buFont typeface="Wingdings" pitchFamily="2" charset="2"/>
              <a:buChar char="q"/>
            </a:pPr>
            <a:r>
              <a:rPr lang="en-US" dirty="0" smtClean="0">
                <a:solidFill>
                  <a:schemeClr val="tx1"/>
                </a:solidFill>
                <a:cs typeface="B Farnaz" pitchFamily="2" charset="-78"/>
              </a:rPr>
              <a:t>TSP</a:t>
            </a:r>
            <a:r>
              <a:rPr lang="fa-IR" dirty="0" smtClean="0">
                <a:solidFill>
                  <a:schemeClr val="tx1"/>
                </a:solidFill>
                <a:cs typeface="B Farnaz" pitchFamily="2" charset="-78"/>
              </a:rPr>
              <a:t> بستر آزمایشی مناسبی برای نظریه های الگوریتمیک جدید است </a:t>
            </a:r>
            <a:endParaRPr lang="fa-IR" dirty="0">
              <a:solidFill>
                <a:schemeClr val="tx1"/>
              </a:solidFill>
              <a:cs typeface="B Farnaz" pitchFamily="2" charset="-7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28802"/>
            <a:ext cx="8229600" cy="4078489"/>
          </a:xfrm>
        </p:spPr>
        <p:txBody>
          <a:bodyPr/>
          <a:lstStyle/>
          <a:p>
            <a:r>
              <a:rPr lang="fa-IR" b="1" dirty="0" smtClean="0">
                <a:cs typeface="B Tabassom" pitchFamily="2" charset="-78"/>
              </a:rPr>
              <a:t>تاریخچه </a:t>
            </a:r>
            <a:r>
              <a:rPr lang="en-US" b="1" dirty="0" smtClean="0">
                <a:cs typeface="B Tabassom" pitchFamily="2" charset="-78"/>
              </a:rPr>
              <a:t>ACO</a:t>
            </a:r>
            <a:r>
              <a:rPr lang="fa-IR" b="1" dirty="0" smtClean="0">
                <a:cs typeface="B Tabassom" pitchFamily="2" charset="-78"/>
              </a:rPr>
              <a:t> نشان می دهد که اکثر الگوریتم های </a:t>
            </a:r>
            <a:r>
              <a:rPr lang="en-US" b="1" dirty="0" smtClean="0">
                <a:cs typeface="B Tabassom" pitchFamily="2" charset="-78"/>
              </a:rPr>
              <a:t>ACO</a:t>
            </a:r>
            <a:r>
              <a:rPr lang="fa-IR" b="1" dirty="0" smtClean="0">
                <a:cs typeface="B Tabassom" pitchFamily="2" charset="-78"/>
              </a:rPr>
              <a:t> که در مورد </a:t>
            </a:r>
            <a:r>
              <a:rPr lang="en-US" b="1" dirty="0" smtClean="0">
                <a:cs typeface="B Tabassom" pitchFamily="2" charset="-78"/>
              </a:rPr>
              <a:t>TSP</a:t>
            </a:r>
            <a:r>
              <a:rPr lang="fa-IR" b="1" dirty="0" smtClean="0">
                <a:cs typeface="B Tabassom" pitchFamily="2" charset="-78"/>
              </a:rPr>
              <a:t> کارایی داشتند، در زمره کاراترین الگوریتم هایی قرار گرفته اند که برای گستره وسیعی از سایر مسائل نیز کارایی دارند </a:t>
            </a:r>
          </a:p>
          <a:p>
            <a:endParaRPr lang="fa-IR" b="1" dirty="0">
              <a:cs typeface="B Tabassom" pitchFamily="2" charset="-78"/>
            </a:endParaRPr>
          </a:p>
        </p:txBody>
      </p:sp>
      <p:sp>
        <p:nvSpPr>
          <p:cNvPr id="3" name="Title 2"/>
          <p:cNvSpPr>
            <a:spLocks noGrp="1"/>
          </p:cNvSpPr>
          <p:nvPr>
            <p:ph type="title"/>
          </p:nvPr>
        </p:nvSpPr>
        <p:spPr/>
        <p:txBody>
          <a:bodyPr/>
          <a:lstStyle/>
          <a:p>
            <a:endParaRPr lang="fa-I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v"/>
            </a:pPr>
            <a:r>
              <a:rPr lang="fa-IR" b="1" dirty="0" smtClean="0">
                <a:cs typeface="B Tabassom" pitchFamily="2" charset="-78"/>
              </a:rPr>
              <a:t>یکی از موفق ترین مثال های الگوریتم های مورچه به بهینه سازی از طریق کلونی مورچه یا </a:t>
            </a:r>
            <a:r>
              <a:rPr lang="en-US" b="1" dirty="0" smtClean="0">
                <a:cs typeface="B Tabassom" pitchFamily="2" charset="-78"/>
              </a:rPr>
              <a:t>ACO</a:t>
            </a:r>
            <a:r>
              <a:rPr lang="fa-IR" b="1" dirty="0" smtClean="0">
                <a:cs typeface="B Tabassom" pitchFamily="2" charset="-78"/>
              </a:rPr>
              <a:t> شهرت دارد</a:t>
            </a:r>
          </a:p>
          <a:p>
            <a:pPr>
              <a:buFont typeface="Wingdings" pitchFamily="2" charset="2"/>
              <a:buChar char="v"/>
            </a:pPr>
            <a:endParaRPr lang="fa-IR" b="1" dirty="0" smtClean="0">
              <a:cs typeface="B Tabassom" pitchFamily="2" charset="-78"/>
            </a:endParaRPr>
          </a:p>
          <a:p>
            <a:pPr>
              <a:buFont typeface="Wingdings" pitchFamily="2" charset="2"/>
              <a:buChar char="v"/>
            </a:pPr>
            <a:r>
              <a:rPr lang="en-US" b="1" dirty="0" smtClean="0">
                <a:cs typeface="B Tabassom" pitchFamily="2" charset="-78"/>
              </a:rPr>
              <a:t>ACO</a:t>
            </a:r>
            <a:r>
              <a:rPr lang="fa-IR" b="1" dirty="0" smtClean="0">
                <a:cs typeface="B Tabassom" pitchFamily="2" charset="-78"/>
              </a:rPr>
              <a:t> که برای حل مسائل بهینه سازی گسسته کاربرد دارد، از رفتار جمع آوری آذوقه مورچه ها الهام گرفته شده است</a:t>
            </a:r>
          </a:p>
          <a:p>
            <a:pPr>
              <a:buFont typeface="Wingdings" pitchFamily="2" charset="2"/>
              <a:buChar char="v"/>
            </a:pPr>
            <a:endParaRPr lang="fa-IR" b="1" dirty="0" smtClean="0">
              <a:cs typeface="B Tabassom" pitchFamily="2" charset="-78"/>
            </a:endParaRPr>
          </a:p>
          <a:p>
            <a:pPr>
              <a:buNone/>
            </a:pPr>
            <a:endParaRPr lang="fa-IR" b="1" dirty="0">
              <a:cs typeface="B Tabassom" pitchFamily="2" charset="-78"/>
            </a:endParaRPr>
          </a:p>
        </p:txBody>
      </p:sp>
      <p:sp>
        <p:nvSpPr>
          <p:cNvPr id="2" name="Title 1"/>
          <p:cNvSpPr>
            <a:spLocks noGrp="1"/>
          </p:cNvSpPr>
          <p:nvPr>
            <p:ph type="title"/>
          </p:nvPr>
        </p:nvSpPr>
        <p:spPr/>
        <p:txBody>
          <a:bodyP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43050"/>
            <a:ext cx="8229600" cy="4364241"/>
          </a:xfrm>
        </p:spPr>
        <p:txBody>
          <a:bodyPr/>
          <a:lstStyle/>
          <a:p>
            <a:pPr>
              <a:buNone/>
            </a:pPr>
            <a:r>
              <a:rPr lang="fa-IR" b="1" dirty="0" smtClean="0">
                <a:cs typeface="B Tabassom" pitchFamily="2" charset="-78"/>
              </a:rPr>
              <a:t>   در گراف شهرهای فروشنده دوره گرد اگر یک از یال ها (گره ها) حذف شود الگریتم کلونی مورچگان این توانایی را دارد که تا به سرعت مسیر بهینه را با توجه به شرایط جدید پیدا کند . به این ترتیب که اگر یال (یا گره ای) حذف شود دیگر لازم نیست که الگوریتم از ابتدا مسئله را حل کند ، بلکه از جایی که مسئله حل شده تا محل حذف یال (یا گره ) هنوز بهترین مسیر را داریم ، از این به بعد مورچه ها می توانند پس از مدت کوتاهی مسیر بهینه (کوتاهترین) را بیابند  </a:t>
            </a:r>
            <a:endParaRPr lang="fa-IR" b="1" dirty="0">
              <a:cs typeface="B Tabassom" pitchFamily="2" charset="-78"/>
            </a:endParaRPr>
          </a:p>
        </p:txBody>
      </p:sp>
      <p:sp>
        <p:nvSpPr>
          <p:cNvPr id="3" name="Title 2"/>
          <p:cNvSpPr>
            <a:spLocks noGrp="1"/>
          </p:cNvSpPr>
          <p:nvPr>
            <p:ph type="title"/>
          </p:nvPr>
        </p:nvSpPr>
        <p:spPr/>
        <p:txBody>
          <a:bodyPr>
            <a:normAutofit/>
          </a:bodyPr>
          <a:lstStyle/>
          <a:p>
            <a:pPr algn="ctr"/>
            <a:r>
              <a:rPr lang="en-US" sz="4400" dirty="0" smtClean="0">
                <a:solidFill>
                  <a:schemeClr val="accent6">
                    <a:lumMod val="60000"/>
                    <a:lumOff val="40000"/>
                  </a:schemeClr>
                </a:solidFill>
                <a:effectLst/>
                <a:cs typeface="B Kamran" pitchFamily="2" charset="-78"/>
              </a:rPr>
              <a:t> </a:t>
            </a:r>
            <a:r>
              <a:rPr lang="fa-IR" sz="4400" dirty="0" smtClean="0">
                <a:solidFill>
                  <a:schemeClr val="accent6">
                    <a:lumMod val="60000"/>
                    <a:lumOff val="40000"/>
                  </a:schemeClr>
                </a:solidFill>
                <a:effectLst/>
                <a:cs typeface="B Kamran" pitchFamily="2" charset="-78"/>
              </a:rPr>
              <a:t>مزیت </a:t>
            </a:r>
            <a:r>
              <a:rPr lang="en-US" sz="4400" b="0" dirty="0" smtClean="0">
                <a:solidFill>
                  <a:schemeClr val="accent6">
                    <a:lumMod val="60000"/>
                    <a:lumOff val="40000"/>
                  </a:schemeClr>
                </a:solidFill>
                <a:effectLst/>
                <a:cs typeface="B Kamran" pitchFamily="2" charset="-78"/>
              </a:rPr>
              <a:t>ACO</a:t>
            </a:r>
            <a:r>
              <a:rPr lang="fa-IR" sz="4400" dirty="0" smtClean="0">
                <a:solidFill>
                  <a:schemeClr val="accent6">
                    <a:lumMod val="60000"/>
                    <a:lumOff val="40000"/>
                  </a:schemeClr>
                </a:solidFill>
                <a:effectLst/>
                <a:cs typeface="B Kamran" pitchFamily="2" charset="-78"/>
              </a:rPr>
              <a:t> برای </a:t>
            </a:r>
            <a:r>
              <a:rPr lang="en-US" sz="4400" b="0" dirty="0" smtClean="0">
                <a:solidFill>
                  <a:schemeClr val="accent6">
                    <a:lumMod val="60000"/>
                    <a:lumOff val="40000"/>
                  </a:schemeClr>
                </a:solidFill>
                <a:effectLst/>
                <a:cs typeface="B Kamran" pitchFamily="2" charset="-78"/>
              </a:rPr>
              <a:t>TSP</a:t>
            </a:r>
            <a:endParaRPr lang="fa-IR" sz="4400" b="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fa-IR" sz="4400" dirty="0">
                <a:effectLst/>
              </a:rPr>
              <a:t>یک مسئله ساده ی </a:t>
            </a:r>
            <a:r>
              <a:rPr lang="en-US" sz="5400" dirty="0">
                <a:solidFill>
                  <a:schemeClr val="tx1"/>
                </a:solidFill>
                <a:latin typeface="Bodoni MT Black" pitchFamily="18" charset="0"/>
                <a:cs typeface="Arial" pitchFamily="34" charset="0"/>
              </a:rPr>
              <a:t>TSP</a:t>
            </a:r>
          </a:p>
        </p:txBody>
      </p:sp>
      <p:sp>
        <p:nvSpPr>
          <p:cNvPr id="24599" name="Text Box 23"/>
          <p:cNvSpPr txBox="1">
            <a:spLocks noChangeArrowheads="1"/>
          </p:cNvSpPr>
          <p:nvPr/>
        </p:nvSpPr>
        <p:spPr bwMode="auto">
          <a:xfrm>
            <a:off x="6588125" y="2349500"/>
            <a:ext cx="1676400" cy="1679575"/>
          </a:xfrm>
          <a:prstGeom prst="rect">
            <a:avLst/>
          </a:prstGeom>
          <a:noFill/>
          <a:ln w="9525">
            <a:noFill/>
            <a:miter lim="800000"/>
            <a:headEnd/>
            <a:tailEnd/>
          </a:ln>
          <a:effectLst/>
        </p:spPr>
        <p:txBody>
          <a:bodyPr>
            <a:spAutoFit/>
          </a:bodyPr>
          <a:lstStyle/>
          <a:p>
            <a:r>
              <a:rPr lang="en-US" sz="1600" b="1"/>
              <a:t>d</a:t>
            </a:r>
            <a:r>
              <a:rPr lang="en-US" sz="1600" b="1" baseline="-25000"/>
              <a:t>AB  </a:t>
            </a:r>
            <a:r>
              <a:rPr lang="en-US" sz="1600" b="1"/>
              <a:t>=10</a:t>
            </a:r>
            <a:endParaRPr lang="fa-IR" sz="1600" b="1"/>
          </a:p>
          <a:p>
            <a:r>
              <a:rPr lang="en-US" b="1"/>
              <a:t>d</a:t>
            </a:r>
            <a:r>
              <a:rPr lang="en-US" sz="1600" b="1" baseline="-25000"/>
              <a:t>AC</a:t>
            </a:r>
            <a:r>
              <a:rPr lang="en-US" b="1"/>
              <a:t> </a:t>
            </a:r>
            <a:r>
              <a:rPr lang="en-US" sz="1600" b="1"/>
              <a:t>=8</a:t>
            </a:r>
          </a:p>
          <a:p>
            <a:r>
              <a:rPr lang="en-US" b="1"/>
              <a:t>d</a:t>
            </a:r>
            <a:r>
              <a:rPr lang="en-US" sz="1600" b="1" baseline="-25000"/>
              <a:t>AD</a:t>
            </a:r>
            <a:r>
              <a:rPr lang="en-US" b="1"/>
              <a:t> </a:t>
            </a:r>
            <a:r>
              <a:rPr lang="en-US" sz="1600" b="1"/>
              <a:t>=7</a:t>
            </a:r>
            <a:endParaRPr lang="fa-IR" sz="1600" b="1"/>
          </a:p>
          <a:p>
            <a:r>
              <a:rPr lang="en-US" sz="1600" b="1"/>
              <a:t>d</a:t>
            </a:r>
            <a:r>
              <a:rPr lang="en-US" sz="1600" b="1" baseline="-25000"/>
              <a:t>BC </a:t>
            </a:r>
            <a:r>
              <a:rPr lang="en-US" sz="1600" b="1"/>
              <a:t>= 6</a:t>
            </a:r>
          </a:p>
          <a:p>
            <a:r>
              <a:rPr lang="en-US" b="1"/>
              <a:t>d</a:t>
            </a:r>
            <a:r>
              <a:rPr lang="en-US" sz="1600" b="1" baseline="-25000"/>
              <a:t>BD</a:t>
            </a:r>
            <a:r>
              <a:rPr lang="en-US" b="1"/>
              <a:t> </a:t>
            </a:r>
            <a:r>
              <a:rPr lang="en-US" sz="1600" b="1"/>
              <a:t>= 11</a:t>
            </a:r>
          </a:p>
          <a:p>
            <a:r>
              <a:rPr lang="en-US" b="1"/>
              <a:t>d</a:t>
            </a:r>
            <a:r>
              <a:rPr lang="en-US" sz="1600" b="1" baseline="-25000"/>
              <a:t>CD</a:t>
            </a:r>
            <a:r>
              <a:rPr lang="en-US" b="1"/>
              <a:t> </a:t>
            </a:r>
            <a:r>
              <a:rPr lang="en-US" sz="1600" b="1"/>
              <a:t>=15</a:t>
            </a:r>
          </a:p>
        </p:txBody>
      </p:sp>
      <p:grpSp>
        <p:nvGrpSpPr>
          <p:cNvPr id="2" name="Group 26"/>
          <p:cNvGrpSpPr>
            <a:grpSpLocks/>
          </p:cNvGrpSpPr>
          <p:nvPr/>
        </p:nvGrpSpPr>
        <p:grpSpPr bwMode="auto">
          <a:xfrm>
            <a:off x="806450" y="1341438"/>
            <a:ext cx="4978400" cy="4470400"/>
            <a:chOff x="508" y="845"/>
            <a:chExt cx="3136" cy="2816"/>
          </a:xfrm>
        </p:grpSpPr>
        <p:sp>
          <p:nvSpPr>
            <p:cNvPr id="24581" name="Oval 5"/>
            <p:cNvSpPr>
              <a:spLocks noChangeArrowheads="1"/>
            </p:cNvSpPr>
            <p:nvPr/>
          </p:nvSpPr>
          <p:spPr bwMode="auto">
            <a:xfrm>
              <a:off x="2109" y="1117"/>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24583" name="Oval 7"/>
            <p:cNvSpPr>
              <a:spLocks noChangeArrowheads="1"/>
            </p:cNvSpPr>
            <p:nvPr/>
          </p:nvSpPr>
          <p:spPr bwMode="auto">
            <a:xfrm>
              <a:off x="556" y="308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24584" name="Oval 8"/>
            <p:cNvSpPr>
              <a:spLocks noChangeArrowheads="1"/>
            </p:cNvSpPr>
            <p:nvPr/>
          </p:nvSpPr>
          <p:spPr bwMode="auto">
            <a:xfrm>
              <a:off x="2092" y="212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24585" name="Oval 9"/>
            <p:cNvSpPr>
              <a:spLocks noChangeArrowheads="1"/>
            </p:cNvSpPr>
            <p:nvPr/>
          </p:nvSpPr>
          <p:spPr bwMode="auto">
            <a:xfrm>
              <a:off x="3244" y="332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24586" name="Text Box 10"/>
            <p:cNvSpPr txBox="1">
              <a:spLocks noChangeArrowheads="1"/>
            </p:cNvSpPr>
            <p:nvPr/>
          </p:nvSpPr>
          <p:spPr bwMode="auto">
            <a:xfrm>
              <a:off x="1973" y="845"/>
              <a:ext cx="212" cy="231"/>
            </a:xfrm>
            <a:prstGeom prst="rect">
              <a:avLst/>
            </a:prstGeom>
            <a:noFill/>
            <a:ln w="9525">
              <a:noFill/>
              <a:miter lim="800000"/>
              <a:headEnd/>
              <a:tailEnd/>
            </a:ln>
            <a:effectLst/>
          </p:spPr>
          <p:txBody>
            <a:bodyPr wrap="none">
              <a:spAutoFit/>
            </a:bodyPr>
            <a:lstStyle/>
            <a:p>
              <a:r>
                <a:rPr lang="en-US"/>
                <a:t>A</a:t>
              </a:r>
            </a:p>
          </p:txBody>
        </p:sp>
        <p:sp>
          <p:nvSpPr>
            <p:cNvPr id="24588" name="Text Box 12"/>
            <p:cNvSpPr txBox="1">
              <a:spLocks noChangeArrowheads="1"/>
            </p:cNvSpPr>
            <p:nvPr/>
          </p:nvSpPr>
          <p:spPr bwMode="auto">
            <a:xfrm>
              <a:off x="508" y="3325"/>
              <a:ext cx="220" cy="231"/>
            </a:xfrm>
            <a:prstGeom prst="rect">
              <a:avLst/>
            </a:prstGeom>
            <a:noFill/>
            <a:ln w="9525">
              <a:noFill/>
              <a:miter lim="800000"/>
              <a:headEnd/>
              <a:tailEnd/>
            </a:ln>
            <a:effectLst/>
          </p:spPr>
          <p:txBody>
            <a:bodyPr wrap="none">
              <a:spAutoFit/>
            </a:bodyPr>
            <a:lstStyle/>
            <a:p>
              <a:r>
                <a:rPr lang="en-US"/>
                <a:t>D</a:t>
              </a:r>
            </a:p>
          </p:txBody>
        </p:sp>
        <p:sp>
          <p:nvSpPr>
            <p:cNvPr id="24589" name="Text Box 13"/>
            <p:cNvSpPr txBox="1">
              <a:spLocks noChangeArrowheads="1"/>
            </p:cNvSpPr>
            <p:nvPr/>
          </p:nvSpPr>
          <p:spPr bwMode="auto">
            <a:xfrm>
              <a:off x="3424" y="3430"/>
              <a:ext cx="220" cy="231"/>
            </a:xfrm>
            <a:prstGeom prst="rect">
              <a:avLst/>
            </a:prstGeom>
            <a:noFill/>
            <a:ln w="9525">
              <a:noFill/>
              <a:miter lim="800000"/>
              <a:headEnd/>
              <a:tailEnd/>
            </a:ln>
            <a:effectLst/>
          </p:spPr>
          <p:txBody>
            <a:bodyPr wrap="none">
              <a:spAutoFit/>
            </a:bodyPr>
            <a:lstStyle/>
            <a:p>
              <a:r>
                <a:rPr lang="en-US"/>
                <a:t>C</a:t>
              </a:r>
            </a:p>
          </p:txBody>
        </p:sp>
        <p:sp>
          <p:nvSpPr>
            <p:cNvPr id="24590" name="Text Box 14"/>
            <p:cNvSpPr txBox="1">
              <a:spLocks noChangeArrowheads="1"/>
            </p:cNvSpPr>
            <p:nvPr/>
          </p:nvSpPr>
          <p:spPr bwMode="auto">
            <a:xfrm>
              <a:off x="2064" y="2432"/>
              <a:ext cx="212" cy="231"/>
            </a:xfrm>
            <a:prstGeom prst="rect">
              <a:avLst/>
            </a:prstGeom>
            <a:noFill/>
            <a:ln w="9525">
              <a:noFill/>
              <a:miter lim="800000"/>
              <a:headEnd/>
              <a:tailEnd/>
            </a:ln>
            <a:effectLst/>
          </p:spPr>
          <p:txBody>
            <a:bodyPr wrap="none">
              <a:spAutoFit/>
            </a:bodyPr>
            <a:lstStyle/>
            <a:p>
              <a:r>
                <a:rPr lang="en-US"/>
                <a:t>B</a:t>
              </a:r>
            </a:p>
          </p:txBody>
        </p:sp>
        <p:sp>
          <p:nvSpPr>
            <p:cNvPr id="24592" name="Line 16"/>
            <p:cNvSpPr>
              <a:spLocks noChangeShapeType="1"/>
            </p:cNvSpPr>
            <p:nvPr/>
          </p:nvSpPr>
          <p:spPr bwMode="auto">
            <a:xfrm flipV="1">
              <a:off x="652" y="1207"/>
              <a:ext cx="1457" cy="1878"/>
            </a:xfrm>
            <a:prstGeom prst="line">
              <a:avLst/>
            </a:prstGeom>
            <a:noFill/>
            <a:ln w="9525">
              <a:solidFill>
                <a:schemeClr val="tx1"/>
              </a:solidFill>
              <a:round/>
              <a:headEnd/>
              <a:tailEnd/>
            </a:ln>
            <a:effectLst/>
          </p:spPr>
          <p:txBody>
            <a:bodyPr/>
            <a:lstStyle/>
            <a:p>
              <a:endParaRPr lang="fa-IR"/>
            </a:p>
          </p:txBody>
        </p:sp>
        <p:sp>
          <p:nvSpPr>
            <p:cNvPr id="24593" name="Line 17"/>
            <p:cNvSpPr>
              <a:spLocks noChangeShapeType="1"/>
            </p:cNvSpPr>
            <p:nvPr/>
          </p:nvSpPr>
          <p:spPr bwMode="auto">
            <a:xfrm flipV="1">
              <a:off x="700" y="2221"/>
              <a:ext cx="1392" cy="912"/>
            </a:xfrm>
            <a:prstGeom prst="line">
              <a:avLst/>
            </a:prstGeom>
            <a:noFill/>
            <a:ln w="9525">
              <a:solidFill>
                <a:schemeClr val="tx1"/>
              </a:solidFill>
              <a:round/>
              <a:headEnd/>
              <a:tailEnd/>
            </a:ln>
            <a:effectLst/>
          </p:spPr>
          <p:txBody>
            <a:bodyPr/>
            <a:lstStyle/>
            <a:p>
              <a:endParaRPr lang="fa-IR"/>
            </a:p>
          </p:txBody>
        </p:sp>
        <p:sp>
          <p:nvSpPr>
            <p:cNvPr id="24595" name="Line 19"/>
            <p:cNvSpPr>
              <a:spLocks noChangeShapeType="1"/>
            </p:cNvSpPr>
            <p:nvPr/>
          </p:nvSpPr>
          <p:spPr bwMode="auto">
            <a:xfrm>
              <a:off x="2236" y="2221"/>
              <a:ext cx="1056" cy="1104"/>
            </a:xfrm>
            <a:prstGeom prst="line">
              <a:avLst/>
            </a:prstGeom>
            <a:noFill/>
            <a:ln w="9525">
              <a:solidFill>
                <a:schemeClr val="tx1"/>
              </a:solidFill>
              <a:round/>
              <a:headEnd/>
              <a:tailEnd/>
            </a:ln>
            <a:effectLst/>
          </p:spPr>
          <p:txBody>
            <a:bodyPr/>
            <a:lstStyle/>
            <a:p>
              <a:endParaRPr lang="fa-IR"/>
            </a:p>
          </p:txBody>
        </p:sp>
        <p:sp>
          <p:nvSpPr>
            <p:cNvPr id="24596" name="Line 20"/>
            <p:cNvSpPr>
              <a:spLocks noChangeShapeType="1"/>
            </p:cNvSpPr>
            <p:nvPr/>
          </p:nvSpPr>
          <p:spPr bwMode="auto">
            <a:xfrm>
              <a:off x="700" y="3181"/>
              <a:ext cx="2544" cy="240"/>
            </a:xfrm>
            <a:prstGeom prst="line">
              <a:avLst/>
            </a:prstGeom>
            <a:noFill/>
            <a:ln w="9525">
              <a:solidFill>
                <a:schemeClr val="tx1"/>
              </a:solidFill>
              <a:round/>
              <a:headEnd/>
              <a:tailEnd/>
            </a:ln>
            <a:effectLst/>
          </p:spPr>
          <p:txBody>
            <a:bodyPr/>
            <a:lstStyle/>
            <a:p>
              <a:endParaRPr lang="fa-IR"/>
            </a:p>
          </p:txBody>
        </p:sp>
        <p:sp>
          <p:nvSpPr>
            <p:cNvPr id="24597" name="Line 21"/>
            <p:cNvSpPr>
              <a:spLocks noChangeShapeType="1"/>
            </p:cNvSpPr>
            <p:nvPr/>
          </p:nvSpPr>
          <p:spPr bwMode="auto">
            <a:xfrm flipH="1" flipV="1">
              <a:off x="2245" y="1207"/>
              <a:ext cx="1095" cy="2118"/>
            </a:xfrm>
            <a:prstGeom prst="line">
              <a:avLst/>
            </a:prstGeom>
            <a:noFill/>
            <a:ln w="9525">
              <a:solidFill>
                <a:schemeClr val="tx1"/>
              </a:solidFill>
              <a:round/>
              <a:headEnd/>
              <a:tailEnd/>
            </a:ln>
            <a:effectLst/>
          </p:spPr>
          <p:txBody>
            <a:bodyPr/>
            <a:lstStyle/>
            <a:p>
              <a:endParaRPr lang="fa-IR"/>
            </a:p>
          </p:txBody>
        </p:sp>
        <p:sp>
          <p:nvSpPr>
            <p:cNvPr id="24600" name="Line 24"/>
            <p:cNvSpPr>
              <a:spLocks noChangeShapeType="1"/>
            </p:cNvSpPr>
            <p:nvPr/>
          </p:nvSpPr>
          <p:spPr bwMode="auto">
            <a:xfrm flipV="1">
              <a:off x="2154" y="1253"/>
              <a:ext cx="0" cy="862"/>
            </a:xfrm>
            <a:prstGeom prst="line">
              <a:avLst/>
            </a:prstGeom>
            <a:noFill/>
            <a:ln w="9525">
              <a:solidFill>
                <a:schemeClr val="tx1"/>
              </a:solidFill>
              <a:round/>
              <a:headEnd/>
              <a:tailEnd/>
            </a:ln>
            <a:effectLst/>
          </p:spPr>
          <p:txBody>
            <a:bodyPr/>
            <a:lstStyle/>
            <a:p>
              <a:endParaRPr lang="fa-IR"/>
            </a:p>
          </p:txBody>
        </p:sp>
      </p:gr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fa-IR" dirty="0"/>
              <a:t>گام اول – آماده سازی</a:t>
            </a:r>
            <a:endParaRPr lang="en-US" sz="5400" dirty="0">
              <a:solidFill>
                <a:schemeClr val="tx1"/>
              </a:solidFill>
              <a:latin typeface="Bodoni MT Black" pitchFamily="18" charset="0"/>
              <a:cs typeface="Arial" pitchFamily="34" charset="0"/>
            </a:endParaRPr>
          </a:p>
        </p:txBody>
      </p:sp>
      <p:graphicFrame>
        <p:nvGraphicFramePr>
          <p:cNvPr id="25703" name="Group 103"/>
          <p:cNvGraphicFramePr>
            <a:graphicFrameLocks noGrp="1"/>
          </p:cNvGraphicFramePr>
          <p:nvPr>
            <p:ph sz="half" idx="1"/>
          </p:nvPr>
        </p:nvGraphicFramePr>
        <p:xfrm>
          <a:off x="457200" y="1600200"/>
          <a:ext cx="4038600" cy="3931920"/>
        </p:xfrm>
        <a:graphic>
          <a:graphicData uri="http://schemas.openxmlformats.org/drawingml/2006/table">
            <a:tbl>
              <a:tblPr/>
              <a:tblGrid>
                <a:gridCol w="920750">
                  <a:extLst>
                    <a:ext uri="{9D8B030D-6E8A-4147-A177-3AD203B41FA5}">
                      <a16:colId xmlns:a16="http://schemas.microsoft.com/office/drawing/2014/main" xmlns="" val="20000"/>
                    </a:ext>
                  </a:extLst>
                </a:gridCol>
                <a:gridCol w="955675">
                  <a:extLst>
                    <a:ext uri="{9D8B030D-6E8A-4147-A177-3AD203B41FA5}">
                      <a16:colId xmlns:a16="http://schemas.microsoft.com/office/drawing/2014/main" xmlns="" val="20001"/>
                    </a:ext>
                  </a:extLst>
                </a:gridCol>
                <a:gridCol w="1206500">
                  <a:extLst>
                    <a:ext uri="{9D8B030D-6E8A-4147-A177-3AD203B41FA5}">
                      <a16:colId xmlns:a16="http://schemas.microsoft.com/office/drawing/2014/main" xmlns="" val="20002"/>
                    </a:ext>
                  </a:extLst>
                </a:gridCol>
                <a:gridCol w="955675">
                  <a:extLst>
                    <a:ext uri="{9D8B030D-6E8A-4147-A177-3AD203B41FA5}">
                      <a16:colId xmlns:a16="http://schemas.microsoft.com/office/drawing/2014/main" xmlns="" val="20003"/>
                    </a:ext>
                  </a:extLst>
                </a:gridCol>
              </a:tblGrid>
              <a:tr h="4508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مسیر</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فاصله</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B Homa" pitchFamily="2" charset="-78"/>
                        </a:rPr>
                        <a:t>فرومون اولیه</a:t>
                      </a:r>
                      <a:endParaRPr kumimoji="0" lang="en-US" sz="24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B Homa" pitchFamily="2" charset="-78"/>
                        </a:rPr>
                        <a:t>مقدار ابتکاری</a:t>
                      </a:r>
                      <a:endParaRPr kumimoji="0" lang="en-US" sz="20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524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A-B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10</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25000" smtClean="0">
                          <a:ln>
                            <a:noFill/>
                          </a:ln>
                          <a:solidFill>
                            <a:schemeClr val="tx1"/>
                          </a:solidFill>
                          <a:effectLst/>
                          <a:latin typeface="Arial" pitchFamily="34" charset="0"/>
                          <a:cs typeface="B Homa" pitchFamily="2" charset="-78"/>
                        </a:rPr>
                        <a:t>10</a:t>
                      </a:r>
                      <a:r>
                        <a:rPr kumimoji="0" lang="fa-IR" sz="2800" b="0" i="0" u="none" strike="noStrike" cap="none" normalizeH="0" baseline="0" smtClean="0">
                          <a:ln>
                            <a:noFill/>
                          </a:ln>
                          <a:solidFill>
                            <a:schemeClr val="tx1"/>
                          </a:solidFill>
                          <a:effectLst/>
                          <a:latin typeface="Arial" pitchFamily="34" charset="0"/>
                          <a:cs typeface="B Homa" pitchFamily="2" charset="-78"/>
                        </a:rPr>
                        <a:t>∕ </a:t>
                      </a:r>
                      <a:r>
                        <a:rPr kumimoji="0" lang="fa-IR" sz="2800" b="0" i="0" u="none" strike="noStrike" cap="none" normalizeH="0" baseline="30000" smtClean="0">
                          <a:ln>
                            <a:noFill/>
                          </a:ln>
                          <a:solidFill>
                            <a:schemeClr val="tx1"/>
                          </a:solidFill>
                          <a:effectLst/>
                          <a:latin typeface="Arial" pitchFamily="34" charset="0"/>
                          <a:cs typeface="B Homa" pitchFamily="2" charset="-78"/>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508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A-C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8</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25000" smtClean="0">
                          <a:ln>
                            <a:noFill/>
                          </a:ln>
                          <a:solidFill>
                            <a:schemeClr val="tx1"/>
                          </a:solidFill>
                          <a:effectLst/>
                          <a:latin typeface="Arial" pitchFamily="34" charset="0"/>
                          <a:cs typeface="B Homa" pitchFamily="2" charset="-78"/>
                        </a:rPr>
                        <a:t>8</a:t>
                      </a:r>
                      <a:r>
                        <a:rPr kumimoji="0" lang="fa-IR" sz="2800" b="0" i="0" u="none" strike="noStrike" cap="none" normalizeH="0" baseline="0" smtClean="0">
                          <a:ln>
                            <a:noFill/>
                          </a:ln>
                          <a:solidFill>
                            <a:schemeClr val="tx1"/>
                          </a:solidFill>
                          <a:effectLst/>
                          <a:latin typeface="Arial" pitchFamily="34" charset="0"/>
                          <a:cs typeface="B Homa" pitchFamily="2" charset="-78"/>
                        </a:rPr>
                        <a:t>∕ </a:t>
                      </a:r>
                      <a:r>
                        <a:rPr kumimoji="0" lang="fa-IR" sz="2800" b="0" i="0" u="none" strike="noStrike" cap="none" normalizeH="0" baseline="30000" smtClean="0">
                          <a:ln>
                            <a:noFill/>
                          </a:ln>
                          <a:solidFill>
                            <a:schemeClr val="tx1"/>
                          </a:solidFill>
                          <a:effectLst/>
                          <a:latin typeface="Arial" pitchFamily="34" charset="0"/>
                          <a:cs typeface="B Homa" pitchFamily="2" charset="-78"/>
                        </a:rPr>
                        <a:t>1</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524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7</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25000" smtClean="0">
                          <a:ln>
                            <a:noFill/>
                          </a:ln>
                          <a:solidFill>
                            <a:schemeClr val="tx1"/>
                          </a:solidFill>
                          <a:effectLst/>
                          <a:latin typeface="Arial" pitchFamily="34" charset="0"/>
                          <a:cs typeface="B Homa" pitchFamily="2" charset="-78"/>
                        </a:rPr>
                        <a:t>7</a:t>
                      </a:r>
                      <a:r>
                        <a:rPr kumimoji="0" lang="fa-IR" sz="2800" b="0" i="0" u="none" strike="noStrike" cap="none" normalizeH="0" baseline="0" smtClean="0">
                          <a:ln>
                            <a:noFill/>
                          </a:ln>
                          <a:solidFill>
                            <a:schemeClr val="tx1"/>
                          </a:solidFill>
                          <a:effectLst/>
                          <a:latin typeface="Arial" pitchFamily="34" charset="0"/>
                          <a:cs typeface="B Homa" pitchFamily="2" charset="-78"/>
                        </a:rPr>
                        <a:t>∕ </a:t>
                      </a:r>
                      <a:r>
                        <a:rPr kumimoji="0" lang="fa-IR" sz="2800" b="0" i="0" u="none" strike="noStrike" cap="none" normalizeH="0" baseline="30000" smtClean="0">
                          <a:ln>
                            <a:noFill/>
                          </a:ln>
                          <a:solidFill>
                            <a:schemeClr val="tx1"/>
                          </a:solidFill>
                          <a:effectLst/>
                          <a:latin typeface="Arial" pitchFamily="34" charset="0"/>
                          <a:cs typeface="B Homa" pitchFamily="2" charset="-78"/>
                        </a:rPr>
                        <a:t>1</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508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B-C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6</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25000" smtClean="0">
                          <a:ln>
                            <a:noFill/>
                          </a:ln>
                          <a:solidFill>
                            <a:schemeClr val="tx1"/>
                          </a:solidFill>
                          <a:effectLst/>
                          <a:latin typeface="Arial" pitchFamily="34" charset="0"/>
                          <a:cs typeface="B Homa" pitchFamily="2" charset="-78"/>
                        </a:rPr>
                        <a:t>6</a:t>
                      </a:r>
                      <a:r>
                        <a:rPr kumimoji="0" lang="fa-IR" sz="2800" b="0" i="0" u="none" strike="noStrike" cap="none" normalizeH="0" baseline="0" smtClean="0">
                          <a:ln>
                            <a:noFill/>
                          </a:ln>
                          <a:solidFill>
                            <a:schemeClr val="tx1"/>
                          </a:solidFill>
                          <a:effectLst/>
                          <a:latin typeface="Arial" pitchFamily="34" charset="0"/>
                          <a:cs typeface="B Homa" pitchFamily="2" charset="-78"/>
                        </a:rPr>
                        <a:t>∕ </a:t>
                      </a:r>
                      <a:r>
                        <a:rPr kumimoji="0" lang="fa-IR" sz="2800" b="0" i="0" u="none" strike="noStrike" cap="none" normalizeH="0" baseline="30000" smtClean="0">
                          <a:ln>
                            <a:noFill/>
                          </a:ln>
                          <a:solidFill>
                            <a:schemeClr val="tx1"/>
                          </a:solidFill>
                          <a:effectLst/>
                          <a:latin typeface="Arial" pitchFamily="34" charset="0"/>
                          <a:cs typeface="B Homa" pitchFamily="2" charset="-78"/>
                        </a:rPr>
                        <a:t>1</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524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B-D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11</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25000" smtClean="0">
                          <a:ln>
                            <a:noFill/>
                          </a:ln>
                          <a:solidFill>
                            <a:schemeClr val="tx1"/>
                          </a:solidFill>
                          <a:effectLst/>
                          <a:latin typeface="Arial" pitchFamily="34" charset="0"/>
                          <a:cs typeface="B Homa" pitchFamily="2" charset="-78"/>
                        </a:rPr>
                        <a:t>11</a:t>
                      </a:r>
                      <a:r>
                        <a:rPr kumimoji="0" lang="fa-IR" sz="2800" b="0" i="0" u="none" strike="noStrike" cap="none" normalizeH="0" baseline="0" smtClean="0">
                          <a:ln>
                            <a:noFill/>
                          </a:ln>
                          <a:solidFill>
                            <a:schemeClr val="tx1"/>
                          </a:solidFill>
                          <a:effectLst/>
                          <a:latin typeface="Arial" pitchFamily="34" charset="0"/>
                          <a:cs typeface="B Homa" pitchFamily="2" charset="-78"/>
                        </a:rPr>
                        <a:t>∕ </a:t>
                      </a:r>
                      <a:r>
                        <a:rPr kumimoji="0" lang="fa-IR" sz="2800" b="0" i="0" u="none" strike="noStrike" cap="none" normalizeH="0" baseline="30000" smtClean="0">
                          <a:ln>
                            <a:noFill/>
                          </a:ln>
                          <a:solidFill>
                            <a:schemeClr val="tx1"/>
                          </a:solidFill>
                          <a:effectLst/>
                          <a:latin typeface="Arial" pitchFamily="34" charset="0"/>
                          <a:cs typeface="B Homa" pitchFamily="2" charset="-78"/>
                        </a:rPr>
                        <a:t>1</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4508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C-D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15</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25000" smtClean="0">
                          <a:ln>
                            <a:noFill/>
                          </a:ln>
                          <a:solidFill>
                            <a:schemeClr val="tx1"/>
                          </a:solidFill>
                          <a:effectLst/>
                          <a:latin typeface="Arial" pitchFamily="34" charset="0"/>
                          <a:cs typeface="B Homa" pitchFamily="2" charset="-78"/>
                        </a:rPr>
                        <a:t>15</a:t>
                      </a:r>
                      <a:r>
                        <a:rPr kumimoji="0" lang="fa-IR" sz="2800" b="0" i="0" u="none" strike="noStrike" cap="none" normalizeH="0" baseline="0" smtClean="0">
                          <a:ln>
                            <a:noFill/>
                          </a:ln>
                          <a:solidFill>
                            <a:schemeClr val="tx1"/>
                          </a:solidFill>
                          <a:effectLst/>
                          <a:latin typeface="Arial" pitchFamily="34" charset="0"/>
                          <a:cs typeface="B Homa" pitchFamily="2" charset="-78"/>
                        </a:rPr>
                        <a:t>∕ </a:t>
                      </a:r>
                      <a:r>
                        <a:rPr kumimoji="0" lang="fa-IR" sz="2800" b="0" i="0" u="none" strike="noStrike" cap="none" normalizeH="0" baseline="30000" smtClean="0">
                          <a:ln>
                            <a:noFill/>
                          </a:ln>
                          <a:solidFill>
                            <a:schemeClr val="tx1"/>
                          </a:solidFill>
                          <a:effectLst/>
                          <a:latin typeface="Arial" pitchFamily="34" charset="0"/>
                          <a:cs typeface="B Homa" pitchFamily="2" charset="-78"/>
                        </a:rPr>
                        <a:t>1</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
        <p:nvSpPr>
          <p:cNvPr id="25684" name="Text Box 84"/>
          <p:cNvSpPr txBox="1">
            <a:spLocks noChangeArrowheads="1"/>
          </p:cNvSpPr>
          <p:nvPr/>
        </p:nvSpPr>
        <p:spPr bwMode="auto">
          <a:xfrm>
            <a:off x="6516688" y="1557338"/>
            <a:ext cx="2232025" cy="1552575"/>
          </a:xfrm>
          <a:prstGeom prst="rect">
            <a:avLst/>
          </a:prstGeom>
          <a:noFill/>
          <a:ln w="9525">
            <a:noFill/>
            <a:miter lim="800000"/>
            <a:headEnd/>
            <a:tailEnd/>
          </a:ln>
          <a:effectLst/>
        </p:spPr>
        <p:txBody>
          <a:bodyPr>
            <a:spAutoFit/>
          </a:bodyPr>
          <a:lstStyle/>
          <a:p>
            <a:pPr algn="r" rtl="1">
              <a:spcBef>
                <a:spcPct val="50000"/>
              </a:spcBef>
            </a:pPr>
            <a:r>
              <a:rPr lang="fa-IR" sz="2400">
                <a:cs typeface="B Homa" pitchFamily="2" charset="-78"/>
              </a:rPr>
              <a:t>به هر مسیر مقدار اولیه فرومون و مقدار ابتکاری اختصاص میابد.</a:t>
            </a:r>
            <a:endParaRPr lang="en-US" sz="2400">
              <a:cs typeface="B Homa" pitchFamily="2" charset="-78"/>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3"/>
          <p:cNvGrpSpPr>
            <a:grpSpLocks/>
          </p:cNvGrpSpPr>
          <p:nvPr/>
        </p:nvGrpSpPr>
        <p:grpSpPr bwMode="auto">
          <a:xfrm>
            <a:off x="8001000" y="1485900"/>
            <a:ext cx="914400" cy="1143000"/>
            <a:chOff x="1008" y="864"/>
            <a:chExt cx="576" cy="720"/>
          </a:xfrm>
        </p:grpSpPr>
        <p:pic>
          <p:nvPicPr>
            <p:cNvPr id="28686" name="Picture 14" descr="oneant"/>
            <p:cNvPicPr>
              <a:picLocks noChangeAspect="1" noChangeArrowheads="1"/>
            </p:cNvPicPr>
            <p:nvPr/>
          </p:nvPicPr>
          <p:blipFill>
            <a:blip r:embed="rId2"/>
            <a:srcRect/>
            <a:stretch>
              <a:fillRect/>
            </a:stretch>
          </p:blipFill>
          <p:spPr bwMode="auto">
            <a:xfrm>
              <a:off x="1008" y="960"/>
              <a:ext cx="472" cy="624"/>
            </a:xfrm>
            <a:prstGeom prst="rect">
              <a:avLst/>
            </a:prstGeom>
            <a:noFill/>
            <a:ln/>
            <a:effectLst/>
          </p:spPr>
        </p:pic>
        <p:sp>
          <p:nvSpPr>
            <p:cNvPr id="28687" name="Text Box 15"/>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28688" name="Text Box 16"/>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1</a:t>
              </a:r>
            </a:p>
          </p:txBody>
        </p:sp>
        <p:sp>
          <p:nvSpPr>
            <p:cNvPr id="28689" name="Text Box 17"/>
            <p:cNvSpPr txBox="1">
              <a:spLocks noChangeArrowheads="1"/>
            </p:cNvSpPr>
            <p:nvPr/>
          </p:nvSpPr>
          <p:spPr bwMode="auto">
            <a:xfrm>
              <a:off x="1152" y="864"/>
              <a:ext cx="196" cy="198"/>
            </a:xfrm>
            <a:prstGeom prst="rect">
              <a:avLst/>
            </a:prstGeom>
            <a:noFill/>
            <a:ln w="9525">
              <a:solidFill>
                <a:srgbClr val="993300"/>
              </a:solidFill>
              <a:miter lim="800000"/>
              <a:headEnd/>
              <a:tailEnd/>
            </a:ln>
            <a:effectLst/>
          </p:spPr>
          <p:txBody>
            <a:bodyPr wrap="none">
              <a:spAutoFit/>
            </a:bodyPr>
            <a:lstStyle/>
            <a:p>
              <a:r>
                <a:rPr lang="en-US" sz="1400" b="1"/>
                <a:t>[]</a:t>
              </a:r>
            </a:p>
          </p:txBody>
        </p:sp>
      </p:grpSp>
      <p:grpSp>
        <p:nvGrpSpPr>
          <p:cNvPr id="3" name="Group 18"/>
          <p:cNvGrpSpPr>
            <a:grpSpLocks/>
          </p:cNvGrpSpPr>
          <p:nvPr/>
        </p:nvGrpSpPr>
        <p:grpSpPr bwMode="auto">
          <a:xfrm>
            <a:off x="8137525" y="5310188"/>
            <a:ext cx="914400" cy="1143000"/>
            <a:chOff x="1008" y="864"/>
            <a:chExt cx="576" cy="720"/>
          </a:xfrm>
        </p:grpSpPr>
        <p:pic>
          <p:nvPicPr>
            <p:cNvPr id="28691" name="Picture 19"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a:effectLst/>
          </p:spPr>
        </p:pic>
        <p:sp>
          <p:nvSpPr>
            <p:cNvPr id="28692" name="Text Box 20"/>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28693" name="Text Box 21"/>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4</a:t>
              </a:r>
            </a:p>
          </p:txBody>
        </p:sp>
        <p:sp>
          <p:nvSpPr>
            <p:cNvPr id="28694" name="Text Box 22"/>
            <p:cNvSpPr txBox="1">
              <a:spLocks noChangeArrowheads="1"/>
            </p:cNvSpPr>
            <p:nvPr/>
          </p:nvSpPr>
          <p:spPr bwMode="auto">
            <a:xfrm>
              <a:off x="1152" y="864"/>
              <a:ext cx="196" cy="198"/>
            </a:xfrm>
            <a:prstGeom prst="rect">
              <a:avLst/>
            </a:prstGeom>
            <a:noFill/>
            <a:ln w="9525">
              <a:solidFill>
                <a:srgbClr val="993300"/>
              </a:solidFill>
              <a:miter lim="800000"/>
              <a:headEnd/>
              <a:tailEnd/>
            </a:ln>
            <a:effectLst/>
          </p:spPr>
          <p:txBody>
            <a:bodyPr wrap="none">
              <a:spAutoFit/>
            </a:bodyPr>
            <a:lstStyle/>
            <a:p>
              <a:r>
                <a:rPr lang="en-US" sz="1400" b="1"/>
                <a:t>[]</a:t>
              </a:r>
            </a:p>
          </p:txBody>
        </p:sp>
      </p:grpSp>
      <p:grpSp>
        <p:nvGrpSpPr>
          <p:cNvPr id="4" name="Group 23"/>
          <p:cNvGrpSpPr>
            <a:grpSpLocks/>
          </p:cNvGrpSpPr>
          <p:nvPr/>
        </p:nvGrpSpPr>
        <p:grpSpPr bwMode="auto">
          <a:xfrm>
            <a:off x="8120063" y="4057650"/>
            <a:ext cx="914400" cy="1143000"/>
            <a:chOff x="1008" y="864"/>
            <a:chExt cx="576" cy="720"/>
          </a:xfrm>
        </p:grpSpPr>
        <p:pic>
          <p:nvPicPr>
            <p:cNvPr id="28696" name="Picture 24"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a:effectLst/>
          </p:spPr>
        </p:pic>
        <p:sp>
          <p:nvSpPr>
            <p:cNvPr id="28697" name="Text Box 25"/>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28698" name="Text Box 26"/>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3</a:t>
              </a:r>
            </a:p>
          </p:txBody>
        </p:sp>
        <p:sp>
          <p:nvSpPr>
            <p:cNvPr id="28699" name="Text Box 27"/>
            <p:cNvSpPr txBox="1">
              <a:spLocks noChangeArrowheads="1"/>
            </p:cNvSpPr>
            <p:nvPr/>
          </p:nvSpPr>
          <p:spPr bwMode="auto">
            <a:xfrm>
              <a:off x="1152" y="864"/>
              <a:ext cx="196" cy="198"/>
            </a:xfrm>
            <a:prstGeom prst="rect">
              <a:avLst/>
            </a:prstGeom>
            <a:noFill/>
            <a:ln w="9525">
              <a:solidFill>
                <a:srgbClr val="993300"/>
              </a:solidFill>
              <a:miter lim="800000"/>
              <a:headEnd/>
              <a:tailEnd/>
            </a:ln>
            <a:effectLst/>
          </p:spPr>
          <p:txBody>
            <a:bodyPr wrap="none">
              <a:spAutoFit/>
            </a:bodyPr>
            <a:lstStyle/>
            <a:p>
              <a:r>
                <a:rPr lang="en-US" sz="1400" b="1"/>
                <a:t>[]</a:t>
              </a:r>
            </a:p>
          </p:txBody>
        </p:sp>
      </p:grpSp>
      <p:grpSp>
        <p:nvGrpSpPr>
          <p:cNvPr id="5" name="Group 28"/>
          <p:cNvGrpSpPr>
            <a:grpSpLocks/>
          </p:cNvGrpSpPr>
          <p:nvPr/>
        </p:nvGrpSpPr>
        <p:grpSpPr bwMode="auto">
          <a:xfrm>
            <a:off x="8040688" y="2751138"/>
            <a:ext cx="914400" cy="1143000"/>
            <a:chOff x="1008" y="864"/>
            <a:chExt cx="576" cy="720"/>
          </a:xfrm>
        </p:grpSpPr>
        <p:pic>
          <p:nvPicPr>
            <p:cNvPr id="28701" name="Picture 29"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a:effectLst/>
          </p:spPr>
        </p:pic>
        <p:sp>
          <p:nvSpPr>
            <p:cNvPr id="28702" name="Text Box 30"/>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28703" name="Text Box 31"/>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2</a:t>
              </a:r>
            </a:p>
          </p:txBody>
        </p:sp>
        <p:sp>
          <p:nvSpPr>
            <p:cNvPr id="28704" name="Text Box 32"/>
            <p:cNvSpPr txBox="1">
              <a:spLocks noChangeArrowheads="1"/>
            </p:cNvSpPr>
            <p:nvPr/>
          </p:nvSpPr>
          <p:spPr bwMode="auto">
            <a:xfrm>
              <a:off x="1152" y="864"/>
              <a:ext cx="196" cy="198"/>
            </a:xfrm>
            <a:prstGeom prst="rect">
              <a:avLst/>
            </a:prstGeom>
            <a:noFill/>
            <a:ln w="9525">
              <a:solidFill>
                <a:srgbClr val="993300"/>
              </a:solidFill>
              <a:miter lim="800000"/>
              <a:headEnd/>
              <a:tailEnd/>
            </a:ln>
            <a:effectLst/>
          </p:spPr>
          <p:txBody>
            <a:bodyPr wrap="none">
              <a:spAutoFit/>
            </a:bodyPr>
            <a:lstStyle/>
            <a:p>
              <a:r>
                <a:rPr lang="en-US" sz="1400" b="1"/>
                <a:t>[]</a:t>
              </a:r>
            </a:p>
          </p:txBody>
        </p:sp>
      </p:grpSp>
      <p:sp>
        <p:nvSpPr>
          <p:cNvPr id="28711" name="Rectangle 39"/>
          <p:cNvSpPr>
            <a:spLocks noGrp="1" noChangeArrowheads="1"/>
          </p:cNvSpPr>
          <p:nvPr>
            <p:ph type="title"/>
          </p:nvPr>
        </p:nvSpPr>
        <p:spPr/>
        <p:txBody>
          <a:bodyPr/>
          <a:lstStyle/>
          <a:p>
            <a:r>
              <a:rPr lang="fa-IR"/>
              <a:t>گام اول – آماده سازی (ادامه)</a:t>
            </a:r>
            <a:endParaRPr lang="en-US"/>
          </a:p>
        </p:txBody>
      </p:sp>
      <p:grpSp>
        <p:nvGrpSpPr>
          <p:cNvPr id="6" name="Group 54"/>
          <p:cNvGrpSpPr>
            <a:grpSpLocks/>
          </p:cNvGrpSpPr>
          <p:nvPr/>
        </p:nvGrpSpPr>
        <p:grpSpPr bwMode="auto">
          <a:xfrm>
            <a:off x="1042988" y="1628775"/>
            <a:ext cx="4978400" cy="4470400"/>
            <a:chOff x="508" y="845"/>
            <a:chExt cx="3136" cy="2816"/>
          </a:xfrm>
        </p:grpSpPr>
        <p:sp>
          <p:nvSpPr>
            <p:cNvPr id="28727" name="Oval 55"/>
            <p:cNvSpPr>
              <a:spLocks noChangeArrowheads="1"/>
            </p:cNvSpPr>
            <p:nvPr/>
          </p:nvSpPr>
          <p:spPr bwMode="auto">
            <a:xfrm>
              <a:off x="2109" y="1117"/>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28728" name="Oval 56"/>
            <p:cNvSpPr>
              <a:spLocks noChangeArrowheads="1"/>
            </p:cNvSpPr>
            <p:nvPr/>
          </p:nvSpPr>
          <p:spPr bwMode="auto">
            <a:xfrm>
              <a:off x="556" y="308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28729" name="Oval 57"/>
            <p:cNvSpPr>
              <a:spLocks noChangeArrowheads="1"/>
            </p:cNvSpPr>
            <p:nvPr/>
          </p:nvSpPr>
          <p:spPr bwMode="auto">
            <a:xfrm>
              <a:off x="2092" y="212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28730" name="Oval 58"/>
            <p:cNvSpPr>
              <a:spLocks noChangeArrowheads="1"/>
            </p:cNvSpPr>
            <p:nvPr/>
          </p:nvSpPr>
          <p:spPr bwMode="auto">
            <a:xfrm>
              <a:off x="3244" y="332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28731" name="Text Box 59"/>
            <p:cNvSpPr txBox="1">
              <a:spLocks noChangeArrowheads="1"/>
            </p:cNvSpPr>
            <p:nvPr/>
          </p:nvSpPr>
          <p:spPr bwMode="auto">
            <a:xfrm>
              <a:off x="1973" y="845"/>
              <a:ext cx="212" cy="231"/>
            </a:xfrm>
            <a:prstGeom prst="rect">
              <a:avLst/>
            </a:prstGeom>
            <a:noFill/>
            <a:ln w="9525">
              <a:noFill/>
              <a:miter lim="800000"/>
              <a:headEnd/>
              <a:tailEnd/>
            </a:ln>
            <a:effectLst/>
          </p:spPr>
          <p:txBody>
            <a:bodyPr wrap="none">
              <a:spAutoFit/>
            </a:bodyPr>
            <a:lstStyle/>
            <a:p>
              <a:r>
                <a:rPr lang="en-US"/>
                <a:t>A</a:t>
              </a:r>
            </a:p>
          </p:txBody>
        </p:sp>
        <p:sp>
          <p:nvSpPr>
            <p:cNvPr id="28732" name="Text Box 60"/>
            <p:cNvSpPr txBox="1">
              <a:spLocks noChangeArrowheads="1"/>
            </p:cNvSpPr>
            <p:nvPr/>
          </p:nvSpPr>
          <p:spPr bwMode="auto">
            <a:xfrm>
              <a:off x="508" y="3325"/>
              <a:ext cx="220" cy="231"/>
            </a:xfrm>
            <a:prstGeom prst="rect">
              <a:avLst/>
            </a:prstGeom>
            <a:noFill/>
            <a:ln w="9525">
              <a:noFill/>
              <a:miter lim="800000"/>
              <a:headEnd/>
              <a:tailEnd/>
            </a:ln>
            <a:effectLst/>
          </p:spPr>
          <p:txBody>
            <a:bodyPr wrap="none">
              <a:spAutoFit/>
            </a:bodyPr>
            <a:lstStyle/>
            <a:p>
              <a:r>
                <a:rPr lang="en-US"/>
                <a:t>D</a:t>
              </a:r>
            </a:p>
          </p:txBody>
        </p:sp>
        <p:sp>
          <p:nvSpPr>
            <p:cNvPr id="28733" name="Text Box 61"/>
            <p:cNvSpPr txBox="1">
              <a:spLocks noChangeArrowheads="1"/>
            </p:cNvSpPr>
            <p:nvPr/>
          </p:nvSpPr>
          <p:spPr bwMode="auto">
            <a:xfrm>
              <a:off x="3424" y="3430"/>
              <a:ext cx="220" cy="231"/>
            </a:xfrm>
            <a:prstGeom prst="rect">
              <a:avLst/>
            </a:prstGeom>
            <a:noFill/>
            <a:ln w="9525">
              <a:noFill/>
              <a:miter lim="800000"/>
              <a:headEnd/>
              <a:tailEnd/>
            </a:ln>
            <a:effectLst/>
          </p:spPr>
          <p:txBody>
            <a:bodyPr wrap="none">
              <a:spAutoFit/>
            </a:bodyPr>
            <a:lstStyle/>
            <a:p>
              <a:r>
                <a:rPr lang="en-US"/>
                <a:t>C</a:t>
              </a:r>
            </a:p>
          </p:txBody>
        </p:sp>
        <p:sp>
          <p:nvSpPr>
            <p:cNvPr id="28734" name="Text Box 62"/>
            <p:cNvSpPr txBox="1">
              <a:spLocks noChangeArrowheads="1"/>
            </p:cNvSpPr>
            <p:nvPr/>
          </p:nvSpPr>
          <p:spPr bwMode="auto">
            <a:xfrm>
              <a:off x="2064" y="2432"/>
              <a:ext cx="212" cy="231"/>
            </a:xfrm>
            <a:prstGeom prst="rect">
              <a:avLst/>
            </a:prstGeom>
            <a:noFill/>
            <a:ln w="9525">
              <a:noFill/>
              <a:miter lim="800000"/>
              <a:headEnd/>
              <a:tailEnd/>
            </a:ln>
            <a:effectLst/>
          </p:spPr>
          <p:txBody>
            <a:bodyPr wrap="none">
              <a:spAutoFit/>
            </a:bodyPr>
            <a:lstStyle/>
            <a:p>
              <a:r>
                <a:rPr lang="en-US"/>
                <a:t>B</a:t>
              </a:r>
            </a:p>
          </p:txBody>
        </p:sp>
        <p:sp>
          <p:nvSpPr>
            <p:cNvPr id="28735" name="Line 63"/>
            <p:cNvSpPr>
              <a:spLocks noChangeShapeType="1"/>
            </p:cNvSpPr>
            <p:nvPr/>
          </p:nvSpPr>
          <p:spPr bwMode="auto">
            <a:xfrm flipV="1">
              <a:off x="652" y="1207"/>
              <a:ext cx="1457" cy="1878"/>
            </a:xfrm>
            <a:prstGeom prst="line">
              <a:avLst/>
            </a:prstGeom>
            <a:noFill/>
            <a:ln w="9525">
              <a:solidFill>
                <a:schemeClr val="tx1"/>
              </a:solidFill>
              <a:round/>
              <a:headEnd/>
              <a:tailEnd/>
            </a:ln>
            <a:effectLst/>
          </p:spPr>
          <p:txBody>
            <a:bodyPr/>
            <a:lstStyle/>
            <a:p>
              <a:endParaRPr lang="fa-IR"/>
            </a:p>
          </p:txBody>
        </p:sp>
        <p:sp>
          <p:nvSpPr>
            <p:cNvPr id="28736" name="Line 64"/>
            <p:cNvSpPr>
              <a:spLocks noChangeShapeType="1"/>
            </p:cNvSpPr>
            <p:nvPr/>
          </p:nvSpPr>
          <p:spPr bwMode="auto">
            <a:xfrm flipV="1">
              <a:off x="700" y="2221"/>
              <a:ext cx="1392" cy="912"/>
            </a:xfrm>
            <a:prstGeom prst="line">
              <a:avLst/>
            </a:prstGeom>
            <a:noFill/>
            <a:ln w="9525">
              <a:solidFill>
                <a:schemeClr val="tx1"/>
              </a:solidFill>
              <a:round/>
              <a:headEnd/>
              <a:tailEnd/>
            </a:ln>
            <a:effectLst/>
          </p:spPr>
          <p:txBody>
            <a:bodyPr/>
            <a:lstStyle/>
            <a:p>
              <a:endParaRPr lang="fa-IR"/>
            </a:p>
          </p:txBody>
        </p:sp>
        <p:sp>
          <p:nvSpPr>
            <p:cNvPr id="28737" name="Line 65"/>
            <p:cNvSpPr>
              <a:spLocks noChangeShapeType="1"/>
            </p:cNvSpPr>
            <p:nvPr/>
          </p:nvSpPr>
          <p:spPr bwMode="auto">
            <a:xfrm>
              <a:off x="2236" y="2221"/>
              <a:ext cx="1056" cy="1104"/>
            </a:xfrm>
            <a:prstGeom prst="line">
              <a:avLst/>
            </a:prstGeom>
            <a:noFill/>
            <a:ln w="9525">
              <a:solidFill>
                <a:schemeClr val="tx1"/>
              </a:solidFill>
              <a:round/>
              <a:headEnd/>
              <a:tailEnd/>
            </a:ln>
            <a:effectLst/>
          </p:spPr>
          <p:txBody>
            <a:bodyPr/>
            <a:lstStyle/>
            <a:p>
              <a:endParaRPr lang="fa-IR"/>
            </a:p>
          </p:txBody>
        </p:sp>
        <p:sp>
          <p:nvSpPr>
            <p:cNvPr id="28738" name="Line 66"/>
            <p:cNvSpPr>
              <a:spLocks noChangeShapeType="1"/>
            </p:cNvSpPr>
            <p:nvPr/>
          </p:nvSpPr>
          <p:spPr bwMode="auto">
            <a:xfrm>
              <a:off x="700" y="3181"/>
              <a:ext cx="2544" cy="240"/>
            </a:xfrm>
            <a:prstGeom prst="line">
              <a:avLst/>
            </a:prstGeom>
            <a:noFill/>
            <a:ln w="9525">
              <a:solidFill>
                <a:schemeClr val="tx1"/>
              </a:solidFill>
              <a:round/>
              <a:headEnd/>
              <a:tailEnd/>
            </a:ln>
            <a:effectLst/>
          </p:spPr>
          <p:txBody>
            <a:bodyPr/>
            <a:lstStyle/>
            <a:p>
              <a:endParaRPr lang="fa-IR"/>
            </a:p>
          </p:txBody>
        </p:sp>
        <p:sp>
          <p:nvSpPr>
            <p:cNvPr id="28739" name="Line 67"/>
            <p:cNvSpPr>
              <a:spLocks noChangeShapeType="1"/>
            </p:cNvSpPr>
            <p:nvPr/>
          </p:nvSpPr>
          <p:spPr bwMode="auto">
            <a:xfrm flipH="1" flipV="1">
              <a:off x="2245" y="1207"/>
              <a:ext cx="1095" cy="2118"/>
            </a:xfrm>
            <a:prstGeom prst="line">
              <a:avLst/>
            </a:prstGeom>
            <a:noFill/>
            <a:ln w="9525">
              <a:solidFill>
                <a:schemeClr val="tx1"/>
              </a:solidFill>
              <a:round/>
              <a:headEnd/>
              <a:tailEnd/>
            </a:ln>
            <a:effectLst/>
          </p:spPr>
          <p:txBody>
            <a:bodyPr/>
            <a:lstStyle/>
            <a:p>
              <a:endParaRPr lang="fa-IR"/>
            </a:p>
          </p:txBody>
        </p:sp>
        <p:sp>
          <p:nvSpPr>
            <p:cNvPr id="28740" name="Line 68"/>
            <p:cNvSpPr>
              <a:spLocks noChangeShapeType="1"/>
            </p:cNvSpPr>
            <p:nvPr/>
          </p:nvSpPr>
          <p:spPr bwMode="auto">
            <a:xfrm flipV="1">
              <a:off x="2154" y="1253"/>
              <a:ext cx="0" cy="862"/>
            </a:xfrm>
            <a:prstGeom prst="line">
              <a:avLst/>
            </a:prstGeom>
            <a:noFill/>
            <a:ln w="9525">
              <a:solidFill>
                <a:schemeClr val="tx1"/>
              </a:solidFill>
              <a:round/>
              <a:headEnd/>
              <a:tailEnd/>
            </a:ln>
            <a:effectLst/>
          </p:spPr>
          <p:txBody>
            <a:bodyPr/>
            <a:lstStyle/>
            <a:p>
              <a:endParaRPr lang="fa-I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fill="hold" nodeType="clickEffect">
                                  <p:stCondLst>
                                    <p:cond delay="0"/>
                                  </p:stCondLst>
                                  <p:childTnLst>
                                    <p:animMotion origin="layout" path="M 0 -2.47919E-6 L -0.59045 0.0111 " pathEditMode="relative" rAng="0" ptsTypes="AA">
                                      <p:cBhvr>
                                        <p:cTn id="6" dur="3000" fill="hold"/>
                                        <p:tgtEl>
                                          <p:spTgt spid="2"/>
                                        </p:tgtEl>
                                        <p:attrNameLst>
                                          <p:attrName>ppt_x</p:attrName>
                                          <p:attrName>ppt_y</p:attrName>
                                        </p:attrNameLst>
                                      </p:cBhvr>
                                      <p:rCtr x="-29500" y="600"/>
                                    </p:animMotion>
                                  </p:childTnLst>
                                </p:cTn>
                              </p:par>
                              <p:par>
                                <p:cTn id="7" presetID="35" presetClass="path" presetSubtype="0" fill="hold" nodeType="withEffect">
                                  <p:stCondLst>
                                    <p:cond delay="0"/>
                                  </p:stCondLst>
                                  <p:childTnLst>
                                    <p:animMotion origin="layout" path="M -2.77778E-7 -2.55319E-6 L -0.5474 0.21485 " pathEditMode="relative" rAng="0" ptsTypes="AA">
                                      <p:cBhvr>
                                        <p:cTn id="8" dur="3000" fill="hold"/>
                                        <p:tgtEl>
                                          <p:spTgt spid="5"/>
                                        </p:tgtEl>
                                        <p:attrNameLst>
                                          <p:attrName>ppt_x</p:attrName>
                                          <p:attrName>ppt_y</p:attrName>
                                        </p:attrNameLst>
                                      </p:cBhvr>
                                      <p:rCtr x="-27400" y="10700"/>
                                    </p:animMotion>
                                  </p:childTnLst>
                                </p:cTn>
                              </p:par>
                              <p:par>
                                <p:cTn id="9" presetID="35" presetClass="path" presetSubtype="0" fill="hold" nodeType="withEffect">
                                  <p:stCondLst>
                                    <p:cond delay="0"/>
                                  </p:stCondLst>
                                  <p:childTnLst>
                                    <p:animMotion origin="layout" path="M -8.33333E-7 4.42183E-6 L -0.24896 0.09782 " pathEditMode="relative" rAng="0" ptsTypes="AA">
                                      <p:cBhvr>
                                        <p:cTn id="10" dur="3000" fill="hold"/>
                                        <p:tgtEl>
                                          <p:spTgt spid="4"/>
                                        </p:tgtEl>
                                        <p:attrNameLst>
                                          <p:attrName>ppt_x</p:attrName>
                                          <p:attrName>ppt_y</p:attrName>
                                        </p:attrNameLst>
                                      </p:cBhvr>
                                      <p:rCtr x="-12400" y="4900"/>
                                    </p:animMotion>
                                  </p:childTnLst>
                                </p:cTn>
                              </p:par>
                              <p:par>
                                <p:cTn id="11" presetID="35" presetClass="path" presetSubtype="0" accel="50000" decel="50000" fill="hold" nodeType="withEffect">
                                  <p:stCondLst>
                                    <p:cond delay="0"/>
                                  </p:stCondLst>
                                  <p:childTnLst>
                                    <p:animMotion origin="layout" path="M -5.55556E-7 4.48659E-6 L -0.74705 0.03075 " pathEditMode="relative" rAng="0" ptsTypes="AA">
                                      <p:cBhvr>
                                        <p:cTn id="12" dur="3000" fill="hold"/>
                                        <p:tgtEl>
                                          <p:spTgt spid="3"/>
                                        </p:tgtEl>
                                        <p:attrNameLst>
                                          <p:attrName>ppt_x</p:attrName>
                                          <p:attrName>ppt_y</p:attrName>
                                        </p:attrNameLst>
                                      </p:cBhvr>
                                      <p:rCtr x="-37400" y="1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492500" y="1484313"/>
            <a:ext cx="914400" cy="1143000"/>
            <a:chOff x="1008" y="864"/>
            <a:chExt cx="576" cy="720"/>
          </a:xfrm>
        </p:grpSpPr>
        <p:pic>
          <p:nvPicPr>
            <p:cNvPr id="40963" name="Picture 3" descr="oneant"/>
            <p:cNvPicPr>
              <a:picLocks noChangeAspect="1" noChangeArrowheads="1"/>
            </p:cNvPicPr>
            <p:nvPr/>
          </p:nvPicPr>
          <p:blipFill>
            <a:blip r:embed="rId2"/>
            <a:srcRect/>
            <a:stretch>
              <a:fillRect/>
            </a:stretch>
          </p:blipFill>
          <p:spPr bwMode="auto">
            <a:xfrm>
              <a:off x="1008" y="960"/>
              <a:ext cx="472" cy="624"/>
            </a:xfrm>
            <a:prstGeom prst="rect">
              <a:avLst/>
            </a:prstGeom>
            <a:noFill/>
            <a:ln/>
            <a:effectLst/>
          </p:spPr>
        </p:pic>
        <p:sp>
          <p:nvSpPr>
            <p:cNvPr id="40964" name="Text Box 4"/>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40965" name="Text Box 5"/>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1</a:t>
              </a:r>
            </a:p>
          </p:txBody>
        </p:sp>
        <p:sp>
          <p:nvSpPr>
            <p:cNvPr id="40966" name="Text Box 6"/>
            <p:cNvSpPr txBox="1">
              <a:spLocks noChangeArrowheads="1"/>
            </p:cNvSpPr>
            <p:nvPr/>
          </p:nvSpPr>
          <p:spPr bwMode="auto">
            <a:xfrm>
              <a:off x="1152" y="864"/>
              <a:ext cx="277" cy="198"/>
            </a:xfrm>
            <a:prstGeom prst="rect">
              <a:avLst/>
            </a:prstGeom>
            <a:noFill/>
            <a:ln w="9525">
              <a:solidFill>
                <a:srgbClr val="993300"/>
              </a:solidFill>
              <a:miter lim="800000"/>
              <a:headEnd/>
              <a:tailEnd/>
            </a:ln>
            <a:effectLst/>
          </p:spPr>
          <p:txBody>
            <a:bodyPr wrap="none">
              <a:spAutoFit/>
            </a:bodyPr>
            <a:lstStyle/>
            <a:p>
              <a:r>
                <a:rPr lang="en-US" sz="1400" b="1"/>
                <a:t>[A]</a:t>
              </a:r>
            </a:p>
          </p:txBody>
        </p:sp>
      </p:grpSp>
      <p:grpSp>
        <p:nvGrpSpPr>
          <p:cNvPr id="3" name="Group 7"/>
          <p:cNvGrpSpPr>
            <a:grpSpLocks/>
          </p:cNvGrpSpPr>
          <p:nvPr/>
        </p:nvGrpSpPr>
        <p:grpSpPr bwMode="auto">
          <a:xfrm>
            <a:off x="1331913" y="5373688"/>
            <a:ext cx="914400" cy="1143000"/>
            <a:chOff x="1008" y="864"/>
            <a:chExt cx="576" cy="720"/>
          </a:xfrm>
        </p:grpSpPr>
        <p:pic>
          <p:nvPicPr>
            <p:cNvPr id="40968" name="Picture 8"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a:effectLst/>
          </p:spPr>
        </p:pic>
        <p:sp>
          <p:nvSpPr>
            <p:cNvPr id="40969" name="Text Box 9"/>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40970" name="Text Box 10"/>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4</a:t>
              </a:r>
            </a:p>
          </p:txBody>
        </p:sp>
        <p:sp>
          <p:nvSpPr>
            <p:cNvPr id="40971" name="Text Box 11"/>
            <p:cNvSpPr txBox="1">
              <a:spLocks noChangeArrowheads="1"/>
            </p:cNvSpPr>
            <p:nvPr/>
          </p:nvSpPr>
          <p:spPr bwMode="auto">
            <a:xfrm>
              <a:off x="1152" y="864"/>
              <a:ext cx="277" cy="198"/>
            </a:xfrm>
            <a:prstGeom prst="rect">
              <a:avLst/>
            </a:prstGeom>
            <a:noFill/>
            <a:ln w="9525">
              <a:solidFill>
                <a:srgbClr val="993300"/>
              </a:solidFill>
              <a:miter lim="800000"/>
              <a:headEnd/>
              <a:tailEnd/>
            </a:ln>
            <a:effectLst/>
          </p:spPr>
          <p:txBody>
            <a:bodyPr wrap="none">
              <a:spAutoFit/>
            </a:bodyPr>
            <a:lstStyle/>
            <a:p>
              <a:r>
                <a:rPr lang="en-US" sz="1400" b="1"/>
                <a:t>[D]</a:t>
              </a:r>
            </a:p>
          </p:txBody>
        </p:sp>
      </p:grpSp>
      <p:grpSp>
        <p:nvGrpSpPr>
          <p:cNvPr id="4" name="Group 12"/>
          <p:cNvGrpSpPr>
            <a:grpSpLocks/>
          </p:cNvGrpSpPr>
          <p:nvPr/>
        </p:nvGrpSpPr>
        <p:grpSpPr bwMode="auto">
          <a:xfrm>
            <a:off x="7019925" y="5084763"/>
            <a:ext cx="914400" cy="1143000"/>
            <a:chOff x="1008" y="864"/>
            <a:chExt cx="576" cy="720"/>
          </a:xfrm>
        </p:grpSpPr>
        <p:pic>
          <p:nvPicPr>
            <p:cNvPr id="40973" name="Picture 13"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a:effectLst/>
          </p:spPr>
        </p:pic>
        <p:sp>
          <p:nvSpPr>
            <p:cNvPr id="40974" name="Text Box 14"/>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40975" name="Text Box 15"/>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3</a:t>
              </a:r>
            </a:p>
          </p:txBody>
        </p:sp>
        <p:sp>
          <p:nvSpPr>
            <p:cNvPr id="40976" name="Text Box 16"/>
            <p:cNvSpPr txBox="1">
              <a:spLocks noChangeArrowheads="1"/>
            </p:cNvSpPr>
            <p:nvPr/>
          </p:nvSpPr>
          <p:spPr bwMode="auto">
            <a:xfrm>
              <a:off x="1152" y="864"/>
              <a:ext cx="277" cy="198"/>
            </a:xfrm>
            <a:prstGeom prst="rect">
              <a:avLst/>
            </a:prstGeom>
            <a:noFill/>
            <a:ln w="9525">
              <a:solidFill>
                <a:srgbClr val="993300"/>
              </a:solidFill>
              <a:miter lim="800000"/>
              <a:headEnd/>
              <a:tailEnd/>
            </a:ln>
            <a:effectLst/>
          </p:spPr>
          <p:txBody>
            <a:bodyPr wrap="none">
              <a:spAutoFit/>
            </a:bodyPr>
            <a:lstStyle/>
            <a:p>
              <a:r>
                <a:rPr lang="en-US" sz="1400" b="1"/>
                <a:t>[C]</a:t>
              </a:r>
            </a:p>
          </p:txBody>
        </p:sp>
      </p:grpSp>
      <p:grpSp>
        <p:nvGrpSpPr>
          <p:cNvPr id="5" name="Group 17"/>
          <p:cNvGrpSpPr>
            <a:grpSpLocks/>
          </p:cNvGrpSpPr>
          <p:nvPr/>
        </p:nvGrpSpPr>
        <p:grpSpPr bwMode="auto">
          <a:xfrm>
            <a:off x="3924300" y="4292600"/>
            <a:ext cx="914400" cy="1143000"/>
            <a:chOff x="1008" y="864"/>
            <a:chExt cx="576" cy="720"/>
          </a:xfrm>
        </p:grpSpPr>
        <p:pic>
          <p:nvPicPr>
            <p:cNvPr id="40978" name="Picture 18"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a:effectLst/>
          </p:spPr>
        </p:pic>
        <p:sp>
          <p:nvSpPr>
            <p:cNvPr id="40979" name="Text Box 19"/>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40980" name="Text Box 20"/>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2</a:t>
              </a:r>
            </a:p>
          </p:txBody>
        </p:sp>
        <p:sp>
          <p:nvSpPr>
            <p:cNvPr id="40981" name="Text Box 21"/>
            <p:cNvSpPr txBox="1">
              <a:spLocks noChangeArrowheads="1"/>
            </p:cNvSpPr>
            <p:nvPr/>
          </p:nvSpPr>
          <p:spPr bwMode="auto">
            <a:xfrm>
              <a:off x="1152" y="864"/>
              <a:ext cx="277" cy="198"/>
            </a:xfrm>
            <a:prstGeom prst="rect">
              <a:avLst/>
            </a:prstGeom>
            <a:noFill/>
            <a:ln w="9525">
              <a:solidFill>
                <a:srgbClr val="993300"/>
              </a:solidFill>
              <a:miter lim="800000"/>
              <a:headEnd/>
              <a:tailEnd/>
            </a:ln>
            <a:effectLst/>
          </p:spPr>
          <p:txBody>
            <a:bodyPr wrap="none">
              <a:spAutoFit/>
            </a:bodyPr>
            <a:lstStyle/>
            <a:p>
              <a:r>
                <a:rPr lang="en-US" sz="1400" b="1"/>
                <a:t>[B]</a:t>
              </a:r>
            </a:p>
          </p:txBody>
        </p:sp>
      </p:grpSp>
      <p:sp>
        <p:nvSpPr>
          <p:cNvPr id="40982" name="Rectangle 22"/>
          <p:cNvSpPr>
            <a:spLocks noGrp="1" noChangeArrowheads="1"/>
          </p:cNvSpPr>
          <p:nvPr>
            <p:ph type="title"/>
          </p:nvPr>
        </p:nvSpPr>
        <p:spPr/>
        <p:txBody>
          <a:bodyPr/>
          <a:lstStyle/>
          <a:p>
            <a:r>
              <a:rPr lang="fa-IR"/>
              <a:t>تکرار 1- ثبت در حافظه</a:t>
            </a:r>
            <a:endParaRPr lang="en-US"/>
          </a:p>
        </p:txBody>
      </p:sp>
      <p:grpSp>
        <p:nvGrpSpPr>
          <p:cNvPr id="6" name="Group 23"/>
          <p:cNvGrpSpPr>
            <a:grpSpLocks/>
          </p:cNvGrpSpPr>
          <p:nvPr/>
        </p:nvGrpSpPr>
        <p:grpSpPr bwMode="auto">
          <a:xfrm>
            <a:off x="2051050" y="1628775"/>
            <a:ext cx="4978400" cy="4470400"/>
            <a:chOff x="508" y="845"/>
            <a:chExt cx="3136" cy="2816"/>
          </a:xfrm>
        </p:grpSpPr>
        <p:sp>
          <p:nvSpPr>
            <p:cNvPr id="40984" name="Oval 24"/>
            <p:cNvSpPr>
              <a:spLocks noChangeArrowheads="1"/>
            </p:cNvSpPr>
            <p:nvPr/>
          </p:nvSpPr>
          <p:spPr bwMode="auto">
            <a:xfrm>
              <a:off x="2109" y="1117"/>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40985" name="Oval 25"/>
            <p:cNvSpPr>
              <a:spLocks noChangeArrowheads="1"/>
            </p:cNvSpPr>
            <p:nvPr/>
          </p:nvSpPr>
          <p:spPr bwMode="auto">
            <a:xfrm>
              <a:off x="556" y="308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40986" name="Oval 26"/>
            <p:cNvSpPr>
              <a:spLocks noChangeArrowheads="1"/>
            </p:cNvSpPr>
            <p:nvPr/>
          </p:nvSpPr>
          <p:spPr bwMode="auto">
            <a:xfrm>
              <a:off x="2092" y="212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40987" name="Oval 27"/>
            <p:cNvSpPr>
              <a:spLocks noChangeArrowheads="1"/>
            </p:cNvSpPr>
            <p:nvPr/>
          </p:nvSpPr>
          <p:spPr bwMode="auto">
            <a:xfrm>
              <a:off x="3244" y="332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40988" name="Text Box 28"/>
            <p:cNvSpPr txBox="1">
              <a:spLocks noChangeArrowheads="1"/>
            </p:cNvSpPr>
            <p:nvPr/>
          </p:nvSpPr>
          <p:spPr bwMode="auto">
            <a:xfrm>
              <a:off x="1973" y="845"/>
              <a:ext cx="212" cy="231"/>
            </a:xfrm>
            <a:prstGeom prst="rect">
              <a:avLst/>
            </a:prstGeom>
            <a:noFill/>
            <a:ln w="9525">
              <a:noFill/>
              <a:miter lim="800000"/>
              <a:headEnd/>
              <a:tailEnd/>
            </a:ln>
            <a:effectLst/>
          </p:spPr>
          <p:txBody>
            <a:bodyPr wrap="none">
              <a:spAutoFit/>
            </a:bodyPr>
            <a:lstStyle/>
            <a:p>
              <a:r>
                <a:rPr lang="en-US"/>
                <a:t>A</a:t>
              </a:r>
            </a:p>
          </p:txBody>
        </p:sp>
        <p:sp>
          <p:nvSpPr>
            <p:cNvPr id="40989" name="Text Box 29"/>
            <p:cNvSpPr txBox="1">
              <a:spLocks noChangeArrowheads="1"/>
            </p:cNvSpPr>
            <p:nvPr/>
          </p:nvSpPr>
          <p:spPr bwMode="auto">
            <a:xfrm>
              <a:off x="508" y="3325"/>
              <a:ext cx="220" cy="231"/>
            </a:xfrm>
            <a:prstGeom prst="rect">
              <a:avLst/>
            </a:prstGeom>
            <a:noFill/>
            <a:ln w="9525">
              <a:noFill/>
              <a:miter lim="800000"/>
              <a:headEnd/>
              <a:tailEnd/>
            </a:ln>
            <a:effectLst/>
          </p:spPr>
          <p:txBody>
            <a:bodyPr wrap="none">
              <a:spAutoFit/>
            </a:bodyPr>
            <a:lstStyle/>
            <a:p>
              <a:r>
                <a:rPr lang="en-US"/>
                <a:t>D</a:t>
              </a:r>
            </a:p>
          </p:txBody>
        </p:sp>
        <p:sp>
          <p:nvSpPr>
            <p:cNvPr id="40990" name="Text Box 30"/>
            <p:cNvSpPr txBox="1">
              <a:spLocks noChangeArrowheads="1"/>
            </p:cNvSpPr>
            <p:nvPr/>
          </p:nvSpPr>
          <p:spPr bwMode="auto">
            <a:xfrm>
              <a:off x="3424" y="3430"/>
              <a:ext cx="220" cy="231"/>
            </a:xfrm>
            <a:prstGeom prst="rect">
              <a:avLst/>
            </a:prstGeom>
            <a:noFill/>
            <a:ln w="9525">
              <a:noFill/>
              <a:miter lim="800000"/>
              <a:headEnd/>
              <a:tailEnd/>
            </a:ln>
            <a:effectLst/>
          </p:spPr>
          <p:txBody>
            <a:bodyPr wrap="none">
              <a:spAutoFit/>
            </a:bodyPr>
            <a:lstStyle/>
            <a:p>
              <a:r>
                <a:rPr lang="en-US"/>
                <a:t>C</a:t>
              </a:r>
            </a:p>
          </p:txBody>
        </p:sp>
        <p:sp>
          <p:nvSpPr>
            <p:cNvPr id="40991" name="Text Box 31"/>
            <p:cNvSpPr txBox="1">
              <a:spLocks noChangeArrowheads="1"/>
            </p:cNvSpPr>
            <p:nvPr/>
          </p:nvSpPr>
          <p:spPr bwMode="auto">
            <a:xfrm>
              <a:off x="2064" y="2432"/>
              <a:ext cx="212" cy="231"/>
            </a:xfrm>
            <a:prstGeom prst="rect">
              <a:avLst/>
            </a:prstGeom>
            <a:noFill/>
            <a:ln w="9525">
              <a:noFill/>
              <a:miter lim="800000"/>
              <a:headEnd/>
              <a:tailEnd/>
            </a:ln>
            <a:effectLst/>
          </p:spPr>
          <p:txBody>
            <a:bodyPr wrap="none">
              <a:spAutoFit/>
            </a:bodyPr>
            <a:lstStyle/>
            <a:p>
              <a:r>
                <a:rPr lang="en-US"/>
                <a:t>B</a:t>
              </a:r>
            </a:p>
          </p:txBody>
        </p:sp>
        <p:sp>
          <p:nvSpPr>
            <p:cNvPr id="40992" name="Line 32"/>
            <p:cNvSpPr>
              <a:spLocks noChangeShapeType="1"/>
            </p:cNvSpPr>
            <p:nvPr/>
          </p:nvSpPr>
          <p:spPr bwMode="auto">
            <a:xfrm flipV="1">
              <a:off x="652" y="1207"/>
              <a:ext cx="1457" cy="1878"/>
            </a:xfrm>
            <a:prstGeom prst="line">
              <a:avLst/>
            </a:prstGeom>
            <a:noFill/>
            <a:ln w="9525">
              <a:solidFill>
                <a:schemeClr val="tx1"/>
              </a:solidFill>
              <a:round/>
              <a:headEnd/>
              <a:tailEnd/>
            </a:ln>
            <a:effectLst/>
          </p:spPr>
          <p:txBody>
            <a:bodyPr/>
            <a:lstStyle/>
            <a:p>
              <a:endParaRPr lang="fa-IR"/>
            </a:p>
          </p:txBody>
        </p:sp>
        <p:sp>
          <p:nvSpPr>
            <p:cNvPr id="40993" name="Line 33"/>
            <p:cNvSpPr>
              <a:spLocks noChangeShapeType="1"/>
            </p:cNvSpPr>
            <p:nvPr/>
          </p:nvSpPr>
          <p:spPr bwMode="auto">
            <a:xfrm flipV="1">
              <a:off x="700" y="2221"/>
              <a:ext cx="1392" cy="912"/>
            </a:xfrm>
            <a:prstGeom prst="line">
              <a:avLst/>
            </a:prstGeom>
            <a:noFill/>
            <a:ln w="9525">
              <a:solidFill>
                <a:schemeClr val="tx1"/>
              </a:solidFill>
              <a:round/>
              <a:headEnd/>
              <a:tailEnd/>
            </a:ln>
            <a:effectLst/>
          </p:spPr>
          <p:txBody>
            <a:bodyPr/>
            <a:lstStyle/>
            <a:p>
              <a:endParaRPr lang="fa-IR"/>
            </a:p>
          </p:txBody>
        </p:sp>
        <p:sp>
          <p:nvSpPr>
            <p:cNvPr id="40994" name="Line 34"/>
            <p:cNvSpPr>
              <a:spLocks noChangeShapeType="1"/>
            </p:cNvSpPr>
            <p:nvPr/>
          </p:nvSpPr>
          <p:spPr bwMode="auto">
            <a:xfrm>
              <a:off x="2236" y="2221"/>
              <a:ext cx="1056" cy="1104"/>
            </a:xfrm>
            <a:prstGeom prst="line">
              <a:avLst/>
            </a:prstGeom>
            <a:noFill/>
            <a:ln w="9525">
              <a:solidFill>
                <a:schemeClr val="tx1"/>
              </a:solidFill>
              <a:round/>
              <a:headEnd/>
              <a:tailEnd/>
            </a:ln>
            <a:effectLst/>
          </p:spPr>
          <p:txBody>
            <a:bodyPr/>
            <a:lstStyle/>
            <a:p>
              <a:endParaRPr lang="fa-IR"/>
            </a:p>
          </p:txBody>
        </p:sp>
        <p:sp>
          <p:nvSpPr>
            <p:cNvPr id="40995" name="Line 35"/>
            <p:cNvSpPr>
              <a:spLocks noChangeShapeType="1"/>
            </p:cNvSpPr>
            <p:nvPr/>
          </p:nvSpPr>
          <p:spPr bwMode="auto">
            <a:xfrm>
              <a:off x="700" y="3181"/>
              <a:ext cx="2544" cy="240"/>
            </a:xfrm>
            <a:prstGeom prst="line">
              <a:avLst/>
            </a:prstGeom>
            <a:noFill/>
            <a:ln w="9525">
              <a:solidFill>
                <a:schemeClr val="tx1"/>
              </a:solidFill>
              <a:round/>
              <a:headEnd/>
              <a:tailEnd/>
            </a:ln>
            <a:effectLst/>
          </p:spPr>
          <p:txBody>
            <a:bodyPr/>
            <a:lstStyle/>
            <a:p>
              <a:endParaRPr lang="fa-IR"/>
            </a:p>
          </p:txBody>
        </p:sp>
        <p:sp>
          <p:nvSpPr>
            <p:cNvPr id="40996" name="Line 36"/>
            <p:cNvSpPr>
              <a:spLocks noChangeShapeType="1"/>
            </p:cNvSpPr>
            <p:nvPr/>
          </p:nvSpPr>
          <p:spPr bwMode="auto">
            <a:xfrm flipH="1" flipV="1">
              <a:off x="2245" y="1207"/>
              <a:ext cx="1095" cy="2118"/>
            </a:xfrm>
            <a:prstGeom prst="line">
              <a:avLst/>
            </a:prstGeom>
            <a:noFill/>
            <a:ln w="9525">
              <a:solidFill>
                <a:schemeClr val="tx1"/>
              </a:solidFill>
              <a:round/>
              <a:headEnd/>
              <a:tailEnd/>
            </a:ln>
            <a:effectLst/>
          </p:spPr>
          <p:txBody>
            <a:bodyPr/>
            <a:lstStyle/>
            <a:p>
              <a:endParaRPr lang="fa-IR"/>
            </a:p>
          </p:txBody>
        </p:sp>
        <p:sp>
          <p:nvSpPr>
            <p:cNvPr id="40997" name="Line 37"/>
            <p:cNvSpPr>
              <a:spLocks noChangeShapeType="1"/>
            </p:cNvSpPr>
            <p:nvPr/>
          </p:nvSpPr>
          <p:spPr bwMode="auto">
            <a:xfrm flipV="1">
              <a:off x="2154" y="1253"/>
              <a:ext cx="0" cy="862"/>
            </a:xfrm>
            <a:prstGeom prst="line">
              <a:avLst/>
            </a:prstGeom>
            <a:noFill/>
            <a:ln w="9525">
              <a:solidFill>
                <a:schemeClr val="tx1"/>
              </a:solidFill>
              <a:round/>
              <a:headEnd/>
              <a:tailEnd/>
            </a:ln>
            <a:effectLst/>
          </p:spPr>
          <p:txBody>
            <a:bodyPr/>
            <a:lstStyle/>
            <a:p>
              <a:endParaRPr lang="fa-IR"/>
            </a:p>
          </p:txBody>
        </p:sp>
      </p:gr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5" name="Oval 3"/>
          <p:cNvSpPr>
            <a:spLocks noChangeArrowheads="1"/>
          </p:cNvSpPr>
          <p:nvPr/>
        </p:nvSpPr>
        <p:spPr bwMode="auto">
          <a:xfrm>
            <a:off x="2971800" y="1981200"/>
            <a:ext cx="228600" cy="228600"/>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33796" name="Oval 4"/>
          <p:cNvSpPr>
            <a:spLocks noChangeArrowheads="1"/>
          </p:cNvSpPr>
          <p:nvPr/>
        </p:nvSpPr>
        <p:spPr bwMode="auto">
          <a:xfrm>
            <a:off x="6553200" y="1981200"/>
            <a:ext cx="228600" cy="228600"/>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33797" name="Oval 5"/>
          <p:cNvSpPr>
            <a:spLocks noChangeArrowheads="1"/>
          </p:cNvSpPr>
          <p:nvPr/>
        </p:nvSpPr>
        <p:spPr bwMode="auto">
          <a:xfrm>
            <a:off x="2133600" y="4800600"/>
            <a:ext cx="228600" cy="228600"/>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33798" name="Oval 6"/>
          <p:cNvSpPr>
            <a:spLocks noChangeArrowheads="1"/>
          </p:cNvSpPr>
          <p:nvPr/>
        </p:nvSpPr>
        <p:spPr bwMode="auto">
          <a:xfrm>
            <a:off x="4572000" y="3276600"/>
            <a:ext cx="228600" cy="228600"/>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33800" name="Text Box 8"/>
          <p:cNvSpPr txBox="1">
            <a:spLocks noChangeArrowheads="1"/>
          </p:cNvSpPr>
          <p:nvPr/>
        </p:nvSpPr>
        <p:spPr bwMode="auto">
          <a:xfrm>
            <a:off x="2955925" y="2170113"/>
            <a:ext cx="336550" cy="366712"/>
          </a:xfrm>
          <a:prstGeom prst="rect">
            <a:avLst/>
          </a:prstGeom>
          <a:noFill/>
          <a:ln w="9525">
            <a:noFill/>
            <a:miter lim="800000"/>
            <a:headEnd/>
            <a:tailEnd/>
          </a:ln>
          <a:effectLst/>
        </p:spPr>
        <p:txBody>
          <a:bodyPr wrap="none">
            <a:spAutoFit/>
          </a:bodyPr>
          <a:lstStyle/>
          <a:p>
            <a:r>
              <a:rPr lang="en-US"/>
              <a:t>A</a:t>
            </a:r>
          </a:p>
        </p:txBody>
      </p:sp>
      <p:sp>
        <p:nvSpPr>
          <p:cNvPr id="33802" name="Text Box 10"/>
          <p:cNvSpPr txBox="1">
            <a:spLocks noChangeArrowheads="1"/>
          </p:cNvSpPr>
          <p:nvPr/>
        </p:nvSpPr>
        <p:spPr bwMode="auto">
          <a:xfrm>
            <a:off x="2057400" y="5181600"/>
            <a:ext cx="349250" cy="366713"/>
          </a:xfrm>
          <a:prstGeom prst="rect">
            <a:avLst/>
          </a:prstGeom>
          <a:noFill/>
          <a:ln w="9525">
            <a:noFill/>
            <a:miter lim="800000"/>
            <a:headEnd/>
            <a:tailEnd/>
          </a:ln>
          <a:effectLst/>
        </p:spPr>
        <p:txBody>
          <a:bodyPr wrap="none">
            <a:spAutoFit/>
          </a:bodyPr>
          <a:lstStyle/>
          <a:p>
            <a:r>
              <a:rPr lang="en-US"/>
              <a:t>D</a:t>
            </a:r>
          </a:p>
        </p:txBody>
      </p:sp>
      <p:sp>
        <p:nvSpPr>
          <p:cNvPr id="33803" name="Text Box 11"/>
          <p:cNvSpPr txBox="1">
            <a:spLocks noChangeArrowheads="1"/>
          </p:cNvSpPr>
          <p:nvPr/>
        </p:nvSpPr>
        <p:spPr bwMode="auto">
          <a:xfrm>
            <a:off x="4572000" y="3581400"/>
            <a:ext cx="349250" cy="366713"/>
          </a:xfrm>
          <a:prstGeom prst="rect">
            <a:avLst/>
          </a:prstGeom>
          <a:noFill/>
          <a:ln w="9525">
            <a:noFill/>
            <a:miter lim="800000"/>
            <a:headEnd/>
            <a:tailEnd/>
          </a:ln>
          <a:effectLst/>
        </p:spPr>
        <p:txBody>
          <a:bodyPr wrap="none">
            <a:spAutoFit/>
          </a:bodyPr>
          <a:lstStyle/>
          <a:p>
            <a:r>
              <a:rPr lang="en-US"/>
              <a:t>C</a:t>
            </a:r>
          </a:p>
        </p:txBody>
      </p:sp>
      <p:sp>
        <p:nvSpPr>
          <p:cNvPr id="33804" name="Text Box 12"/>
          <p:cNvSpPr txBox="1">
            <a:spLocks noChangeArrowheads="1"/>
          </p:cNvSpPr>
          <p:nvPr/>
        </p:nvSpPr>
        <p:spPr bwMode="auto">
          <a:xfrm>
            <a:off x="6553200" y="2286000"/>
            <a:ext cx="336550" cy="366713"/>
          </a:xfrm>
          <a:prstGeom prst="rect">
            <a:avLst/>
          </a:prstGeom>
          <a:noFill/>
          <a:ln w="9525">
            <a:noFill/>
            <a:miter lim="800000"/>
            <a:headEnd/>
            <a:tailEnd/>
          </a:ln>
          <a:effectLst/>
        </p:spPr>
        <p:txBody>
          <a:bodyPr wrap="none">
            <a:spAutoFit/>
          </a:bodyPr>
          <a:lstStyle/>
          <a:p>
            <a:r>
              <a:rPr lang="en-US"/>
              <a:t>B</a:t>
            </a:r>
          </a:p>
        </p:txBody>
      </p:sp>
      <p:grpSp>
        <p:nvGrpSpPr>
          <p:cNvPr id="2" name="Group 13"/>
          <p:cNvGrpSpPr>
            <a:grpSpLocks/>
          </p:cNvGrpSpPr>
          <p:nvPr/>
        </p:nvGrpSpPr>
        <p:grpSpPr bwMode="auto">
          <a:xfrm>
            <a:off x="2209800" y="1371600"/>
            <a:ext cx="914400" cy="1143000"/>
            <a:chOff x="1008" y="864"/>
            <a:chExt cx="576" cy="720"/>
          </a:xfrm>
        </p:grpSpPr>
        <p:pic>
          <p:nvPicPr>
            <p:cNvPr id="33806" name="Picture 14" descr="oneant"/>
            <p:cNvPicPr>
              <a:picLocks noChangeAspect="1" noChangeArrowheads="1"/>
            </p:cNvPicPr>
            <p:nvPr/>
          </p:nvPicPr>
          <p:blipFill>
            <a:blip r:embed="rId3"/>
            <a:srcRect/>
            <a:stretch>
              <a:fillRect/>
            </a:stretch>
          </p:blipFill>
          <p:spPr bwMode="auto">
            <a:xfrm>
              <a:off x="1008" y="960"/>
              <a:ext cx="472" cy="624"/>
            </a:xfrm>
            <a:prstGeom prst="rect">
              <a:avLst/>
            </a:prstGeom>
            <a:noFill/>
            <a:ln>
              <a:noFill/>
            </a:ln>
          </p:spPr>
        </p:pic>
        <p:sp>
          <p:nvSpPr>
            <p:cNvPr id="33807" name="Text Box 15"/>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33808" name="Text Box 16"/>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1</a:t>
              </a:r>
            </a:p>
          </p:txBody>
        </p:sp>
        <p:sp>
          <p:nvSpPr>
            <p:cNvPr id="33809" name="Text Box 17"/>
            <p:cNvSpPr txBox="1">
              <a:spLocks noChangeArrowheads="1"/>
            </p:cNvSpPr>
            <p:nvPr/>
          </p:nvSpPr>
          <p:spPr bwMode="auto">
            <a:xfrm>
              <a:off x="1152" y="864"/>
              <a:ext cx="277" cy="198"/>
            </a:xfrm>
            <a:prstGeom prst="rect">
              <a:avLst/>
            </a:prstGeom>
            <a:noFill/>
            <a:ln w="9525">
              <a:solidFill>
                <a:srgbClr val="993300"/>
              </a:solidFill>
              <a:miter lim="800000"/>
              <a:headEnd/>
              <a:tailEnd/>
            </a:ln>
            <a:effectLst/>
          </p:spPr>
          <p:txBody>
            <a:bodyPr wrap="none">
              <a:spAutoFit/>
            </a:bodyPr>
            <a:lstStyle/>
            <a:p>
              <a:r>
                <a:rPr lang="en-US" sz="1400" b="1"/>
                <a:t>[A]</a:t>
              </a:r>
            </a:p>
          </p:txBody>
        </p:sp>
      </p:grpSp>
      <p:sp>
        <p:nvSpPr>
          <p:cNvPr id="33810" name="Line 18"/>
          <p:cNvSpPr>
            <a:spLocks noChangeShapeType="1"/>
          </p:cNvSpPr>
          <p:nvPr/>
        </p:nvSpPr>
        <p:spPr bwMode="auto">
          <a:xfrm flipH="1">
            <a:off x="2286000" y="2133600"/>
            <a:ext cx="762000" cy="2743200"/>
          </a:xfrm>
          <a:prstGeom prst="line">
            <a:avLst/>
          </a:prstGeom>
          <a:noFill/>
          <a:ln w="9525">
            <a:solidFill>
              <a:schemeClr val="tx1"/>
            </a:solidFill>
            <a:round/>
            <a:headEnd/>
            <a:tailEnd type="triangle" w="med" len="med"/>
          </a:ln>
          <a:effectLst/>
        </p:spPr>
        <p:txBody>
          <a:bodyPr/>
          <a:lstStyle/>
          <a:p>
            <a:endParaRPr lang="fa-IR"/>
          </a:p>
        </p:txBody>
      </p:sp>
      <p:sp>
        <p:nvSpPr>
          <p:cNvPr id="33811" name="Line 19"/>
          <p:cNvSpPr>
            <a:spLocks noChangeShapeType="1"/>
          </p:cNvSpPr>
          <p:nvPr/>
        </p:nvSpPr>
        <p:spPr bwMode="auto">
          <a:xfrm>
            <a:off x="3048000" y="2057400"/>
            <a:ext cx="1600200" cy="1295400"/>
          </a:xfrm>
          <a:prstGeom prst="line">
            <a:avLst/>
          </a:prstGeom>
          <a:noFill/>
          <a:ln w="9525">
            <a:solidFill>
              <a:schemeClr val="tx1"/>
            </a:solidFill>
            <a:round/>
            <a:headEnd/>
            <a:tailEnd type="triangle" w="med" len="med"/>
          </a:ln>
          <a:effectLst/>
        </p:spPr>
        <p:txBody>
          <a:bodyPr/>
          <a:lstStyle/>
          <a:p>
            <a:endParaRPr lang="fa-IR"/>
          </a:p>
        </p:txBody>
      </p:sp>
      <p:sp>
        <p:nvSpPr>
          <p:cNvPr id="33812" name="Line 20"/>
          <p:cNvSpPr>
            <a:spLocks noChangeShapeType="1"/>
          </p:cNvSpPr>
          <p:nvPr/>
        </p:nvSpPr>
        <p:spPr bwMode="auto">
          <a:xfrm>
            <a:off x="3124200" y="2057400"/>
            <a:ext cx="3505200" cy="0"/>
          </a:xfrm>
          <a:prstGeom prst="line">
            <a:avLst/>
          </a:prstGeom>
          <a:noFill/>
          <a:ln w="9525">
            <a:solidFill>
              <a:schemeClr val="tx1"/>
            </a:solidFill>
            <a:round/>
            <a:headEnd/>
            <a:tailEnd type="triangle" w="med" len="med"/>
          </a:ln>
          <a:effectLst/>
        </p:spPr>
        <p:txBody>
          <a:bodyPr/>
          <a:lstStyle/>
          <a:p>
            <a:endParaRPr lang="fa-IR"/>
          </a:p>
        </p:txBody>
      </p:sp>
      <p:sp>
        <p:nvSpPr>
          <p:cNvPr id="33814" name="Rectangle 22"/>
          <p:cNvSpPr>
            <a:spLocks noGrp="1" noChangeArrowheads="1"/>
          </p:cNvSpPr>
          <p:nvPr>
            <p:ph type="title"/>
          </p:nvPr>
        </p:nvSpPr>
        <p:spPr/>
        <p:txBody>
          <a:bodyPr/>
          <a:lstStyle/>
          <a:p>
            <a:r>
              <a:rPr lang="fa-IR" sz="3600"/>
              <a:t>تکرار 1- انتخاب مسیر بعدی (مورچه 1)</a:t>
            </a:r>
            <a:endParaRPr lang="en-US" sz="3600"/>
          </a:p>
        </p:txBody>
      </p:sp>
      <p:graphicFrame>
        <p:nvGraphicFramePr>
          <p:cNvPr id="33813" name="Object 21"/>
          <p:cNvGraphicFramePr>
            <a:graphicFrameLocks noChangeAspect="1"/>
          </p:cNvGraphicFramePr>
          <p:nvPr/>
        </p:nvGraphicFramePr>
        <p:xfrm>
          <a:off x="2786050" y="4000504"/>
          <a:ext cx="5857916" cy="2286000"/>
        </p:xfrm>
        <a:graphic>
          <a:graphicData uri="http://schemas.openxmlformats.org/presentationml/2006/ole">
            <mc:AlternateContent xmlns:mc="http://schemas.openxmlformats.org/markup-compatibility/2006">
              <mc:Choice xmlns:v="urn:schemas-microsoft-com:vml" Requires="v">
                <p:oleObj spid="_x0000_s1029" name="Equation" r:id="rId4" imgW="2984400" imgH="1041120" progId="Equation.3">
                  <p:embed/>
                </p:oleObj>
              </mc:Choice>
              <mc:Fallback>
                <p:oleObj name="Equation" r:id="rId4" imgW="2984400" imgH="104112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6050" y="4000504"/>
                        <a:ext cx="5857916" cy="2286000"/>
                      </a:xfrm>
                      <a:prstGeom prst="rect">
                        <a:avLst/>
                      </a:prstGeom>
                      <a:solidFill>
                        <a:srgbClr val="6767FF"/>
                      </a:solidFill>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8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8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8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3813"/>
                                        </p:tgtEl>
                                        <p:attrNameLst>
                                          <p:attrName>style.visibility</p:attrName>
                                        </p:attrNameLst>
                                      </p:cBhvr>
                                      <p:to>
                                        <p:strVal val="visible"/>
                                      </p:to>
                                    </p:set>
                                    <p:anim calcmode="lin" valueType="num">
                                      <p:cBhvr>
                                        <p:cTn id="19" dur="1000" fill="hold"/>
                                        <p:tgtEl>
                                          <p:spTgt spid="33813"/>
                                        </p:tgtEl>
                                        <p:attrNameLst>
                                          <p:attrName>ppt_w</p:attrName>
                                        </p:attrNameLst>
                                      </p:cBhvr>
                                      <p:tavLst>
                                        <p:tav tm="0">
                                          <p:val>
                                            <p:fltVal val="0"/>
                                          </p:val>
                                        </p:tav>
                                        <p:tav tm="100000">
                                          <p:val>
                                            <p:strVal val="#ppt_w"/>
                                          </p:val>
                                        </p:tav>
                                      </p:tavLst>
                                    </p:anim>
                                    <p:anim calcmode="lin" valueType="num">
                                      <p:cBhvr>
                                        <p:cTn id="20" dur="1000" fill="hold"/>
                                        <p:tgtEl>
                                          <p:spTgt spid="33813"/>
                                        </p:tgtEl>
                                        <p:attrNameLst>
                                          <p:attrName>ppt_h</p:attrName>
                                        </p:attrNameLst>
                                      </p:cBhvr>
                                      <p:tavLst>
                                        <p:tav tm="0">
                                          <p:val>
                                            <p:fltVal val="0"/>
                                          </p:val>
                                        </p:tav>
                                        <p:tav tm="100000">
                                          <p:val>
                                            <p:strVal val="#ppt_h"/>
                                          </p:val>
                                        </p:tav>
                                      </p:tavLst>
                                    </p:anim>
                                    <p:animEffect transition="in" filter="fade">
                                      <p:cBhvr>
                                        <p:cTn id="21" dur="1000"/>
                                        <p:tgtEl>
                                          <p:spTgt spid="338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0" grpId="0" animBg="1"/>
      <p:bldP spid="33811" grpId="0" animBg="1"/>
      <p:bldP spid="33812" grpId="0" animBg="1"/>
    </p:bld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fa-IR"/>
              <a:t>تکرار 1- حل مثال در اکسل</a:t>
            </a:r>
            <a:endParaRPr lang="en-US"/>
          </a:p>
        </p:txBody>
      </p:sp>
      <p:pic>
        <p:nvPicPr>
          <p:cNvPr id="35843" name="Picture 3" descr="Excel 1"/>
          <p:cNvPicPr>
            <a:picLocks noGrp="1" noChangeAspect="1" noChangeArrowheads="1"/>
          </p:cNvPicPr>
          <p:nvPr>
            <p:ph type="body" idx="1"/>
          </p:nvPr>
        </p:nvPicPr>
        <p:blipFill>
          <a:blip r:embed="rId2"/>
          <a:srcRect/>
          <a:stretch>
            <a:fillRect/>
          </a:stretch>
        </p:blipFill>
        <p:spPr>
          <a:xfrm>
            <a:off x="457200" y="1814513"/>
            <a:ext cx="8229600" cy="4095750"/>
          </a:xfrm>
          <a:noFill/>
          <a:ln/>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33"/>
          <p:cNvGrpSpPr>
            <a:grpSpLocks/>
          </p:cNvGrpSpPr>
          <p:nvPr/>
        </p:nvGrpSpPr>
        <p:grpSpPr bwMode="auto">
          <a:xfrm>
            <a:off x="1258888" y="4497388"/>
            <a:ext cx="914400" cy="1143000"/>
            <a:chOff x="1008" y="864"/>
            <a:chExt cx="576" cy="720"/>
          </a:xfrm>
        </p:grpSpPr>
        <p:pic>
          <p:nvPicPr>
            <p:cNvPr id="34850" name="Picture 34"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p:spPr>
        </p:pic>
        <p:sp>
          <p:nvSpPr>
            <p:cNvPr id="34851" name="Text Box 35"/>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34852" name="Text Box 36"/>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1</a:t>
              </a:r>
            </a:p>
          </p:txBody>
        </p:sp>
        <p:sp>
          <p:nvSpPr>
            <p:cNvPr id="34853" name="Text Box 37"/>
            <p:cNvSpPr txBox="1">
              <a:spLocks noChangeArrowheads="1"/>
            </p:cNvSpPr>
            <p:nvPr/>
          </p:nvSpPr>
          <p:spPr bwMode="auto">
            <a:xfrm>
              <a:off x="1152" y="864"/>
              <a:ext cx="389" cy="198"/>
            </a:xfrm>
            <a:prstGeom prst="rect">
              <a:avLst/>
            </a:prstGeom>
            <a:noFill/>
            <a:ln w="9525">
              <a:solidFill>
                <a:srgbClr val="993300"/>
              </a:solidFill>
              <a:miter lim="800000"/>
              <a:headEnd/>
              <a:tailEnd/>
            </a:ln>
            <a:effectLst/>
          </p:spPr>
          <p:txBody>
            <a:bodyPr wrap="none">
              <a:spAutoFit/>
            </a:bodyPr>
            <a:lstStyle/>
            <a:p>
              <a:r>
                <a:rPr lang="en-US" sz="1400" b="1"/>
                <a:t>[A,D]</a:t>
              </a:r>
            </a:p>
          </p:txBody>
        </p:sp>
      </p:grpSp>
      <p:grpSp>
        <p:nvGrpSpPr>
          <p:cNvPr id="3" name="Group 13"/>
          <p:cNvGrpSpPr>
            <a:grpSpLocks/>
          </p:cNvGrpSpPr>
          <p:nvPr/>
        </p:nvGrpSpPr>
        <p:grpSpPr bwMode="auto">
          <a:xfrm>
            <a:off x="3635375" y="1196975"/>
            <a:ext cx="914400" cy="1143000"/>
            <a:chOff x="1008" y="864"/>
            <a:chExt cx="576" cy="720"/>
          </a:xfrm>
        </p:grpSpPr>
        <p:pic>
          <p:nvPicPr>
            <p:cNvPr id="34830" name="Picture 14"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p:spPr>
        </p:pic>
        <p:sp>
          <p:nvSpPr>
            <p:cNvPr id="34831" name="Text Box 15"/>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34832" name="Text Box 16"/>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1</a:t>
              </a:r>
            </a:p>
          </p:txBody>
        </p:sp>
        <p:sp>
          <p:nvSpPr>
            <p:cNvPr id="34833" name="Text Box 17"/>
            <p:cNvSpPr txBox="1">
              <a:spLocks noChangeArrowheads="1"/>
            </p:cNvSpPr>
            <p:nvPr/>
          </p:nvSpPr>
          <p:spPr bwMode="auto">
            <a:xfrm>
              <a:off x="1152" y="864"/>
              <a:ext cx="277" cy="198"/>
            </a:xfrm>
            <a:prstGeom prst="rect">
              <a:avLst/>
            </a:prstGeom>
            <a:noFill/>
            <a:ln w="9525">
              <a:solidFill>
                <a:srgbClr val="993300"/>
              </a:solidFill>
              <a:miter lim="800000"/>
              <a:headEnd/>
              <a:tailEnd/>
            </a:ln>
            <a:effectLst/>
          </p:spPr>
          <p:txBody>
            <a:bodyPr wrap="none">
              <a:spAutoFit/>
            </a:bodyPr>
            <a:lstStyle/>
            <a:p>
              <a:r>
                <a:rPr lang="en-US" sz="1400" b="1"/>
                <a:t>[A]</a:t>
              </a:r>
            </a:p>
          </p:txBody>
        </p:sp>
      </p:grpSp>
      <p:grpSp>
        <p:nvGrpSpPr>
          <p:cNvPr id="4" name="Group 18"/>
          <p:cNvGrpSpPr>
            <a:grpSpLocks/>
          </p:cNvGrpSpPr>
          <p:nvPr/>
        </p:nvGrpSpPr>
        <p:grpSpPr bwMode="auto">
          <a:xfrm>
            <a:off x="2916238" y="1989138"/>
            <a:ext cx="914400" cy="1143000"/>
            <a:chOff x="1008" y="864"/>
            <a:chExt cx="576" cy="720"/>
          </a:xfrm>
        </p:grpSpPr>
        <p:pic>
          <p:nvPicPr>
            <p:cNvPr id="34835" name="Picture 19"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p:spPr>
        </p:pic>
        <p:sp>
          <p:nvSpPr>
            <p:cNvPr id="34836" name="Text Box 20"/>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34837" name="Text Box 21"/>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1</a:t>
              </a:r>
            </a:p>
          </p:txBody>
        </p:sp>
        <p:sp>
          <p:nvSpPr>
            <p:cNvPr id="34838" name="Text Box 22"/>
            <p:cNvSpPr txBox="1">
              <a:spLocks noChangeArrowheads="1"/>
            </p:cNvSpPr>
            <p:nvPr/>
          </p:nvSpPr>
          <p:spPr bwMode="auto">
            <a:xfrm>
              <a:off x="1152" y="864"/>
              <a:ext cx="277" cy="198"/>
            </a:xfrm>
            <a:prstGeom prst="rect">
              <a:avLst/>
            </a:prstGeom>
            <a:noFill/>
            <a:ln w="9525">
              <a:solidFill>
                <a:srgbClr val="993300"/>
              </a:solidFill>
              <a:miter lim="800000"/>
              <a:headEnd/>
              <a:tailEnd/>
            </a:ln>
            <a:effectLst/>
          </p:spPr>
          <p:txBody>
            <a:bodyPr wrap="none">
              <a:spAutoFit/>
            </a:bodyPr>
            <a:lstStyle/>
            <a:p>
              <a:r>
                <a:rPr lang="en-US" sz="1400" b="1"/>
                <a:t>[A]</a:t>
              </a:r>
            </a:p>
          </p:txBody>
        </p:sp>
      </p:grpSp>
      <p:grpSp>
        <p:nvGrpSpPr>
          <p:cNvPr id="5" name="Group 23"/>
          <p:cNvGrpSpPr>
            <a:grpSpLocks/>
          </p:cNvGrpSpPr>
          <p:nvPr/>
        </p:nvGrpSpPr>
        <p:grpSpPr bwMode="auto">
          <a:xfrm>
            <a:off x="1258888" y="4497388"/>
            <a:ext cx="914400" cy="1143000"/>
            <a:chOff x="1008" y="864"/>
            <a:chExt cx="576" cy="720"/>
          </a:xfrm>
        </p:grpSpPr>
        <p:pic>
          <p:nvPicPr>
            <p:cNvPr id="34840" name="Picture 24"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p:spPr>
        </p:pic>
        <p:sp>
          <p:nvSpPr>
            <p:cNvPr id="34841" name="Text Box 25"/>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34842" name="Text Box 26"/>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1</a:t>
              </a:r>
            </a:p>
          </p:txBody>
        </p:sp>
        <p:sp>
          <p:nvSpPr>
            <p:cNvPr id="34843" name="Text Box 27"/>
            <p:cNvSpPr txBox="1">
              <a:spLocks noChangeArrowheads="1"/>
            </p:cNvSpPr>
            <p:nvPr/>
          </p:nvSpPr>
          <p:spPr bwMode="auto">
            <a:xfrm>
              <a:off x="1152" y="864"/>
              <a:ext cx="277" cy="198"/>
            </a:xfrm>
            <a:prstGeom prst="rect">
              <a:avLst/>
            </a:prstGeom>
            <a:noFill/>
            <a:ln w="9525">
              <a:solidFill>
                <a:srgbClr val="993300"/>
              </a:solidFill>
              <a:miter lim="800000"/>
              <a:headEnd/>
              <a:tailEnd/>
            </a:ln>
            <a:effectLst/>
          </p:spPr>
          <p:txBody>
            <a:bodyPr wrap="none">
              <a:spAutoFit/>
            </a:bodyPr>
            <a:lstStyle/>
            <a:p>
              <a:r>
                <a:rPr lang="en-US" sz="1400" b="1"/>
                <a:t>[A]</a:t>
              </a:r>
            </a:p>
          </p:txBody>
        </p:sp>
      </p:grpSp>
      <p:grpSp>
        <p:nvGrpSpPr>
          <p:cNvPr id="6" name="Group 28"/>
          <p:cNvGrpSpPr>
            <a:grpSpLocks/>
          </p:cNvGrpSpPr>
          <p:nvPr/>
        </p:nvGrpSpPr>
        <p:grpSpPr bwMode="auto">
          <a:xfrm>
            <a:off x="2051050" y="3068638"/>
            <a:ext cx="914400" cy="1143000"/>
            <a:chOff x="1008" y="864"/>
            <a:chExt cx="576" cy="720"/>
          </a:xfrm>
        </p:grpSpPr>
        <p:pic>
          <p:nvPicPr>
            <p:cNvPr id="34845" name="Picture 29"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p:spPr>
        </p:pic>
        <p:sp>
          <p:nvSpPr>
            <p:cNvPr id="34846" name="Text Box 30"/>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34847" name="Text Box 31"/>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1</a:t>
              </a:r>
            </a:p>
          </p:txBody>
        </p:sp>
        <p:sp>
          <p:nvSpPr>
            <p:cNvPr id="34848" name="Text Box 32"/>
            <p:cNvSpPr txBox="1">
              <a:spLocks noChangeArrowheads="1"/>
            </p:cNvSpPr>
            <p:nvPr/>
          </p:nvSpPr>
          <p:spPr bwMode="auto">
            <a:xfrm>
              <a:off x="1152" y="864"/>
              <a:ext cx="277" cy="198"/>
            </a:xfrm>
            <a:prstGeom prst="rect">
              <a:avLst/>
            </a:prstGeom>
            <a:noFill/>
            <a:ln w="9525">
              <a:solidFill>
                <a:srgbClr val="993300"/>
              </a:solidFill>
              <a:miter lim="800000"/>
              <a:headEnd/>
              <a:tailEnd/>
            </a:ln>
            <a:effectLst/>
          </p:spPr>
          <p:txBody>
            <a:bodyPr wrap="none">
              <a:spAutoFit/>
            </a:bodyPr>
            <a:lstStyle/>
            <a:p>
              <a:r>
                <a:rPr lang="en-US" sz="1400" b="1"/>
                <a:t>[A]</a:t>
              </a:r>
            </a:p>
          </p:txBody>
        </p:sp>
      </p:grpSp>
      <p:sp>
        <p:nvSpPr>
          <p:cNvPr id="34854" name="Rectangle 38"/>
          <p:cNvSpPr>
            <a:spLocks noGrp="1" noChangeArrowheads="1"/>
          </p:cNvSpPr>
          <p:nvPr>
            <p:ph type="title"/>
          </p:nvPr>
        </p:nvSpPr>
        <p:spPr/>
        <p:txBody>
          <a:bodyPr/>
          <a:lstStyle/>
          <a:p>
            <a:r>
              <a:rPr lang="fa-IR" sz="3200"/>
              <a:t>تکرار 1- ثبت مسیر جدید در حافظه (مورچه 1)</a:t>
            </a:r>
            <a:endParaRPr lang="en-US" sz="3200"/>
          </a:p>
        </p:txBody>
      </p:sp>
      <p:grpSp>
        <p:nvGrpSpPr>
          <p:cNvPr id="7" name="Group 39"/>
          <p:cNvGrpSpPr>
            <a:grpSpLocks/>
          </p:cNvGrpSpPr>
          <p:nvPr/>
        </p:nvGrpSpPr>
        <p:grpSpPr bwMode="auto">
          <a:xfrm>
            <a:off x="2051050" y="1628775"/>
            <a:ext cx="4978400" cy="4470400"/>
            <a:chOff x="508" y="845"/>
            <a:chExt cx="3136" cy="2816"/>
          </a:xfrm>
        </p:grpSpPr>
        <p:sp>
          <p:nvSpPr>
            <p:cNvPr id="34856" name="Oval 40"/>
            <p:cNvSpPr>
              <a:spLocks noChangeArrowheads="1"/>
            </p:cNvSpPr>
            <p:nvPr/>
          </p:nvSpPr>
          <p:spPr bwMode="auto">
            <a:xfrm>
              <a:off x="2109" y="1117"/>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34857" name="Oval 41"/>
            <p:cNvSpPr>
              <a:spLocks noChangeArrowheads="1"/>
            </p:cNvSpPr>
            <p:nvPr/>
          </p:nvSpPr>
          <p:spPr bwMode="auto">
            <a:xfrm>
              <a:off x="556" y="308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34858" name="Oval 42"/>
            <p:cNvSpPr>
              <a:spLocks noChangeArrowheads="1"/>
            </p:cNvSpPr>
            <p:nvPr/>
          </p:nvSpPr>
          <p:spPr bwMode="auto">
            <a:xfrm>
              <a:off x="2092" y="212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34859" name="Oval 43"/>
            <p:cNvSpPr>
              <a:spLocks noChangeArrowheads="1"/>
            </p:cNvSpPr>
            <p:nvPr/>
          </p:nvSpPr>
          <p:spPr bwMode="auto">
            <a:xfrm>
              <a:off x="3244" y="332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34860" name="Text Box 44"/>
            <p:cNvSpPr txBox="1">
              <a:spLocks noChangeArrowheads="1"/>
            </p:cNvSpPr>
            <p:nvPr/>
          </p:nvSpPr>
          <p:spPr bwMode="auto">
            <a:xfrm>
              <a:off x="1973" y="845"/>
              <a:ext cx="212" cy="231"/>
            </a:xfrm>
            <a:prstGeom prst="rect">
              <a:avLst/>
            </a:prstGeom>
            <a:noFill/>
            <a:ln w="9525">
              <a:noFill/>
              <a:miter lim="800000"/>
              <a:headEnd/>
              <a:tailEnd/>
            </a:ln>
            <a:effectLst/>
          </p:spPr>
          <p:txBody>
            <a:bodyPr wrap="none">
              <a:spAutoFit/>
            </a:bodyPr>
            <a:lstStyle/>
            <a:p>
              <a:r>
                <a:rPr lang="en-US"/>
                <a:t>A</a:t>
              </a:r>
            </a:p>
          </p:txBody>
        </p:sp>
        <p:sp>
          <p:nvSpPr>
            <p:cNvPr id="34861" name="Text Box 45"/>
            <p:cNvSpPr txBox="1">
              <a:spLocks noChangeArrowheads="1"/>
            </p:cNvSpPr>
            <p:nvPr/>
          </p:nvSpPr>
          <p:spPr bwMode="auto">
            <a:xfrm>
              <a:off x="508" y="3325"/>
              <a:ext cx="220" cy="231"/>
            </a:xfrm>
            <a:prstGeom prst="rect">
              <a:avLst/>
            </a:prstGeom>
            <a:noFill/>
            <a:ln w="9525">
              <a:noFill/>
              <a:miter lim="800000"/>
              <a:headEnd/>
              <a:tailEnd/>
            </a:ln>
            <a:effectLst/>
          </p:spPr>
          <p:txBody>
            <a:bodyPr wrap="none">
              <a:spAutoFit/>
            </a:bodyPr>
            <a:lstStyle/>
            <a:p>
              <a:r>
                <a:rPr lang="en-US"/>
                <a:t>D</a:t>
              </a:r>
            </a:p>
          </p:txBody>
        </p:sp>
        <p:sp>
          <p:nvSpPr>
            <p:cNvPr id="34862" name="Text Box 46"/>
            <p:cNvSpPr txBox="1">
              <a:spLocks noChangeArrowheads="1"/>
            </p:cNvSpPr>
            <p:nvPr/>
          </p:nvSpPr>
          <p:spPr bwMode="auto">
            <a:xfrm>
              <a:off x="3424" y="3430"/>
              <a:ext cx="220" cy="231"/>
            </a:xfrm>
            <a:prstGeom prst="rect">
              <a:avLst/>
            </a:prstGeom>
            <a:noFill/>
            <a:ln w="9525">
              <a:noFill/>
              <a:miter lim="800000"/>
              <a:headEnd/>
              <a:tailEnd/>
            </a:ln>
            <a:effectLst/>
          </p:spPr>
          <p:txBody>
            <a:bodyPr wrap="none">
              <a:spAutoFit/>
            </a:bodyPr>
            <a:lstStyle/>
            <a:p>
              <a:r>
                <a:rPr lang="en-US"/>
                <a:t>C</a:t>
              </a:r>
            </a:p>
          </p:txBody>
        </p:sp>
        <p:sp>
          <p:nvSpPr>
            <p:cNvPr id="34863" name="Text Box 47"/>
            <p:cNvSpPr txBox="1">
              <a:spLocks noChangeArrowheads="1"/>
            </p:cNvSpPr>
            <p:nvPr/>
          </p:nvSpPr>
          <p:spPr bwMode="auto">
            <a:xfrm>
              <a:off x="2064" y="2432"/>
              <a:ext cx="212" cy="231"/>
            </a:xfrm>
            <a:prstGeom prst="rect">
              <a:avLst/>
            </a:prstGeom>
            <a:noFill/>
            <a:ln w="9525">
              <a:noFill/>
              <a:miter lim="800000"/>
              <a:headEnd/>
              <a:tailEnd/>
            </a:ln>
            <a:effectLst/>
          </p:spPr>
          <p:txBody>
            <a:bodyPr wrap="none">
              <a:spAutoFit/>
            </a:bodyPr>
            <a:lstStyle/>
            <a:p>
              <a:r>
                <a:rPr lang="en-US"/>
                <a:t>B</a:t>
              </a:r>
            </a:p>
          </p:txBody>
        </p:sp>
        <p:sp>
          <p:nvSpPr>
            <p:cNvPr id="34864" name="Line 48"/>
            <p:cNvSpPr>
              <a:spLocks noChangeShapeType="1"/>
            </p:cNvSpPr>
            <p:nvPr/>
          </p:nvSpPr>
          <p:spPr bwMode="auto">
            <a:xfrm flipV="1">
              <a:off x="652" y="1207"/>
              <a:ext cx="1457" cy="1878"/>
            </a:xfrm>
            <a:prstGeom prst="line">
              <a:avLst/>
            </a:prstGeom>
            <a:noFill/>
            <a:ln w="9525">
              <a:solidFill>
                <a:schemeClr val="tx1"/>
              </a:solidFill>
              <a:round/>
              <a:headEnd/>
              <a:tailEnd/>
            </a:ln>
            <a:effectLst/>
          </p:spPr>
          <p:txBody>
            <a:bodyPr/>
            <a:lstStyle/>
            <a:p>
              <a:endParaRPr lang="fa-IR"/>
            </a:p>
          </p:txBody>
        </p:sp>
        <p:sp>
          <p:nvSpPr>
            <p:cNvPr id="34865" name="Line 49"/>
            <p:cNvSpPr>
              <a:spLocks noChangeShapeType="1"/>
            </p:cNvSpPr>
            <p:nvPr/>
          </p:nvSpPr>
          <p:spPr bwMode="auto">
            <a:xfrm flipV="1">
              <a:off x="700" y="2221"/>
              <a:ext cx="1392" cy="912"/>
            </a:xfrm>
            <a:prstGeom prst="line">
              <a:avLst/>
            </a:prstGeom>
            <a:noFill/>
            <a:ln w="9525">
              <a:solidFill>
                <a:schemeClr val="tx1"/>
              </a:solidFill>
              <a:round/>
              <a:headEnd/>
              <a:tailEnd/>
            </a:ln>
            <a:effectLst/>
          </p:spPr>
          <p:txBody>
            <a:bodyPr/>
            <a:lstStyle/>
            <a:p>
              <a:endParaRPr lang="fa-IR"/>
            </a:p>
          </p:txBody>
        </p:sp>
        <p:sp>
          <p:nvSpPr>
            <p:cNvPr id="34866" name="Line 50"/>
            <p:cNvSpPr>
              <a:spLocks noChangeShapeType="1"/>
            </p:cNvSpPr>
            <p:nvPr/>
          </p:nvSpPr>
          <p:spPr bwMode="auto">
            <a:xfrm>
              <a:off x="2236" y="2221"/>
              <a:ext cx="1056" cy="1104"/>
            </a:xfrm>
            <a:prstGeom prst="line">
              <a:avLst/>
            </a:prstGeom>
            <a:noFill/>
            <a:ln w="9525">
              <a:solidFill>
                <a:schemeClr val="tx1"/>
              </a:solidFill>
              <a:round/>
              <a:headEnd/>
              <a:tailEnd/>
            </a:ln>
            <a:effectLst/>
          </p:spPr>
          <p:txBody>
            <a:bodyPr/>
            <a:lstStyle/>
            <a:p>
              <a:endParaRPr lang="fa-IR"/>
            </a:p>
          </p:txBody>
        </p:sp>
        <p:sp>
          <p:nvSpPr>
            <p:cNvPr id="34867" name="Line 51"/>
            <p:cNvSpPr>
              <a:spLocks noChangeShapeType="1"/>
            </p:cNvSpPr>
            <p:nvPr/>
          </p:nvSpPr>
          <p:spPr bwMode="auto">
            <a:xfrm>
              <a:off x="700" y="3181"/>
              <a:ext cx="2544" cy="240"/>
            </a:xfrm>
            <a:prstGeom prst="line">
              <a:avLst/>
            </a:prstGeom>
            <a:noFill/>
            <a:ln w="9525">
              <a:solidFill>
                <a:schemeClr val="tx1"/>
              </a:solidFill>
              <a:round/>
              <a:headEnd/>
              <a:tailEnd/>
            </a:ln>
            <a:effectLst/>
          </p:spPr>
          <p:txBody>
            <a:bodyPr/>
            <a:lstStyle/>
            <a:p>
              <a:endParaRPr lang="fa-IR"/>
            </a:p>
          </p:txBody>
        </p:sp>
        <p:sp>
          <p:nvSpPr>
            <p:cNvPr id="34868" name="Line 52"/>
            <p:cNvSpPr>
              <a:spLocks noChangeShapeType="1"/>
            </p:cNvSpPr>
            <p:nvPr/>
          </p:nvSpPr>
          <p:spPr bwMode="auto">
            <a:xfrm flipH="1" flipV="1">
              <a:off x="2245" y="1207"/>
              <a:ext cx="1095" cy="2118"/>
            </a:xfrm>
            <a:prstGeom prst="line">
              <a:avLst/>
            </a:prstGeom>
            <a:noFill/>
            <a:ln w="9525">
              <a:solidFill>
                <a:schemeClr val="tx1"/>
              </a:solidFill>
              <a:round/>
              <a:headEnd/>
              <a:tailEnd/>
            </a:ln>
            <a:effectLst/>
          </p:spPr>
          <p:txBody>
            <a:bodyPr/>
            <a:lstStyle/>
            <a:p>
              <a:endParaRPr lang="fa-IR"/>
            </a:p>
          </p:txBody>
        </p:sp>
        <p:sp>
          <p:nvSpPr>
            <p:cNvPr id="34869" name="Line 53"/>
            <p:cNvSpPr>
              <a:spLocks noChangeShapeType="1"/>
            </p:cNvSpPr>
            <p:nvPr/>
          </p:nvSpPr>
          <p:spPr bwMode="auto">
            <a:xfrm flipV="1">
              <a:off x="2154" y="1253"/>
              <a:ext cx="0" cy="862"/>
            </a:xfrm>
            <a:prstGeom prst="line">
              <a:avLst/>
            </a:prstGeom>
            <a:noFill/>
            <a:ln w="9525">
              <a:solidFill>
                <a:schemeClr val="tx1"/>
              </a:solidFill>
              <a:round/>
              <a:headEnd/>
              <a:tailEnd/>
            </a:ln>
            <a:effectLst/>
          </p:spPr>
          <p:txBody>
            <a:bodyPr/>
            <a:lstStyle/>
            <a:p>
              <a:endParaRPr lang="fa-I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500"/>
                            </p:stCondLst>
                            <p:childTnLst>
                              <p:par>
                                <p:cTn id="11" presetID="1" presetClass="exit" presetSubtype="0" fill="hold" nodeType="afterEffect">
                                  <p:stCondLst>
                                    <p:cond delay="500"/>
                                  </p:stCondLst>
                                  <p:childTnLst>
                                    <p:set>
                                      <p:cBhvr>
                                        <p:cTn id="12" dur="1" fill="hold">
                                          <p:stCondLst>
                                            <p:cond delay="0"/>
                                          </p:stCondLst>
                                        </p:cTn>
                                        <p:tgtEl>
                                          <p:spTgt spid="4"/>
                                        </p:tgtEl>
                                        <p:attrNameLst>
                                          <p:attrName>style.visibility</p:attrName>
                                        </p:attrNameLst>
                                      </p:cBhvr>
                                      <p:to>
                                        <p:strVal val="hidden"/>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6"/>
                                        </p:tgtEl>
                                        <p:attrNameLst>
                                          <p:attrName>style.visibility</p:attrName>
                                        </p:attrNameLst>
                                      </p:cBhvr>
                                      <p:to>
                                        <p:strVal val="visible"/>
                                      </p:to>
                                    </p:set>
                                  </p:childTnLst>
                                </p:cTn>
                              </p:par>
                            </p:childTnLst>
                          </p:cTn>
                        </p:par>
                        <p:par>
                          <p:cTn id="16" fill="hold">
                            <p:stCondLst>
                              <p:cond delay="1500"/>
                            </p:stCondLst>
                            <p:childTnLst>
                              <p:par>
                                <p:cTn id="17" presetID="1" presetClass="exit" presetSubtype="0" fill="hold" nodeType="afterEffect">
                                  <p:stCondLst>
                                    <p:cond delay="500"/>
                                  </p:stCondLst>
                                  <p:childTnLst>
                                    <p:set>
                                      <p:cBhvr>
                                        <p:cTn id="18" dur="1" fill="hold">
                                          <p:stCondLst>
                                            <p:cond delay="0"/>
                                          </p:stCondLst>
                                        </p:cTn>
                                        <p:tgtEl>
                                          <p:spTgt spid="6"/>
                                        </p:tgtEl>
                                        <p:attrNameLst>
                                          <p:attrName>style.visibility</p:attrName>
                                        </p:attrNameLst>
                                      </p:cBhvr>
                                      <p:to>
                                        <p:strVal val="hidden"/>
                                      </p:to>
                                    </p:set>
                                  </p:childTnLst>
                                </p:cTn>
                              </p:par>
                            </p:childTnLst>
                          </p:cTn>
                        </p:par>
                        <p:par>
                          <p:cTn id="19" fill="hold">
                            <p:stCondLst>
                              <p:cond delay="2000"/>
                            </p:stCondLst>
                            <p:childTnLst>
                              <p:par>
                                <p:cTn id="20" presetID="1" presetClass="entr" presetSubtype="0" fill="hold" nodeType="afterEffect">
                                  <p:stCondLst>
                                    <p:cond delay="50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nodeType="clickEffect">
                                  <p:stCondLst>
                                    <p:cond delay="0"/>
                                  </p:stCondLst>
                                  <p:childTnLst>
                                    <p:set>
                                      <p:cBhvr>
                                        <p:cTn id="25" dur="1" fill="hold">
                                          <p:stCondLst>
                                            <p:cond delay="0"/>
                                          </p:stCondLst>
                                        </p:cTn>
                                        <p:tgtEl>
                                          <p:spTgt spid="5"/>
                                        </p:tgtEl>
                                        <p:attrNameLst>
                                          <p:attrName>style.visibility</p:attrName>
                                        </p:attrNameLst>
                                      </p:cBhvr>
                                      <p:to>
                                        <p:strVal val="hidden"/>
                                      </p:to>
                                    </p:set>
                                  </p:childTnLst>
                                </p:cTn>
                              </p:par>
                              <p:par>
                                <p:cTn id="26" presetID="1" presetClass="entr" presetSubtype="0" fill="hold" nodeType="withEffect">
                                  <p:stCondLst>
                                    <p:cond delay="0"/>
                                  </p:stCondLst>
                                  <p:childTnLst>
                                    <p:set>
                                      <p:cBhvr>
                                        <p:cTn id="27"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74" name="Rectangle 38"/>
          <p:cNvSpPr>
            <a:spLocks noGrp="1" noChangeArrowheads="1"/>
          </p:cNvSpPr>
          <p:nvPr>
            <p:ph type="title"/>
          </p:nvPr>
        </p:nvSpPr>
        <p:spPr/>
        <p:txBody>
          <a:bodyPr/>
          <a:lstStyle/>
          <a:p>
            <a:r>
              <a:rPr lang="fa-IR"/>
              <a:t>تکرار 1- کلیه مورچه ها</a:t>
            </a:r>
            <a:endParaRPr lang="en-US"/>
          </a:p>
        </p:txBody>
      </p:sp>
      <p:grpSp>
        <p:nvGrpSpPr>
          <p:cNvPr id="2" name="Group 13"/>
          <p:cNvGrpSpPr>
            <a:grpSpLocks/>
          </p:cNvGrpSpPr>
          <p:nvPr/>
        </p:nvGrpSpPr>
        <p:grpSpPr bwMode="auto">
          <a:xfrm>
            <a:off x="3635375" y="4437063"/>
            <a:ext cx="1201738" cy="1143000"/>
            <a:chOff x="1008" y="864"/>
            <a:chExt cx="757" cy="720"/>
          </a:xfrm>
        </p:grpSpPr>
        <p:pic>
          <p:nvPicPr>
            <p:cNvPr id="39950" name="Picture 14" descr="oneant"/>
            <p:cNvPicPr>
              <a:picLocks noChangeAspect="1" noChangeArrowheads="1"/>
            </p:cNvPicPr>
            <p:nvPr/>
          </p:nvPicPr>
          <p:blipFill>
            <a:blip r:embed="rId2"/>
            <a:srcRect/>
            <a:stretch>
              <a:fillRect/>
            </a:stretch>
          </p:blipFill>
          <p:spPr bwMode="auto">
            <a:xfrm>
              <a:off x="1008" y="960"/>
              <a:ext cx="472" cy="624"/>
            </a:xfrm>
            <a:prstGeom prst="rect">
              <a:avLst/>
            </a:prstGeom>
            <a:noFill/>
            <a:ln/>
            <a:effectLst/>
          </p:spPr>
        </p:pic>
        <p:sp>
          <p:nvSpPr>
            <p:cNvPr id="39951" name="Text Box 15"/>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39952" name="Text Box 16"/>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1</a:t>
              </a:r>
            </a:p>
          </p:txBody>
        </p:sp>
        <p:sp>
          <p:nvSpPr>
            <p:cNvPr id="39953" name="Text Box 17"/>
            <p:cNvSpPr txBox="1">
              <a:spLocks noChangeArrowheads="1"/>
            </p:cNvSpPr>
            <p:nvPr/>
          </p:nvSpPr>
          <p:spPr bwMode="auto">
            <a:xfrm>
              <a:off x="1152" y="864"/>
              <a:ext cx="613" cy="198"/>
            </a:xfrm>
            <a:prstGeom prst="rect">
              <a:avLst/>
            </a:prstGeom>
            <a:noFill/>
            <a:ln w="9525">
              <a:solidFill>
                <a:srgbClr val="993300"/>
              </a:solidFill>
              <a:miter lim="800000"/>
              <a:headEnd/>
              <a:tailEnd/>
            </a:ln>
            <a:effectLst/>
          </p:spPr>
          <p:txBody>
            <a:bodyPr wrap="none">
              <a:spAutoFit/>
            </a:bodyPr>
            <a:lstStyle/>
            <a:p>
              <a:r>
                <a:rPr lang="en-US" sz="1400" b="1"/>
                <a:t>[A,D,C,B]</a:t>
              </a:r>
            </a:p>
          </p:txBody>
        </p:sp>
      </p:grpSp>
      <p:grpSp>
        <p:nvGrpSpPr>
          <p:cNvPr id="3" name="Group 18"/>
          <p:cNvGrpSpPr>
            <a:grpSpLocks/>
          </p:cNvGrpSpPr>
          <p:nvPr/>
        </p:nvGrpSpPr>
        <p:grpSpPr bwMode="auto">
          <a:xfrm>
            <a:off x="3492500" y="1196975"/>
            <a:ext cx="1201738" cy="1143000"/>
            <a:chOff x="1008" y="864"/>
            <a:chExt cx="757" cy="720"/>
          </a:xfrm>
        </p:grpSpPr>
        <p:pic>
          <p:nvPicPr>
            <p:cNvPr id="39955" name="Picture 19"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a:effectLst/>
          </p:spPr>
        </p:pic>
        <p:sp>
          <p:nvSpPr>
            <p:cNvPr id="39956" name="Text Box 20"/>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39957" name="Text Box 21"/>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3</a:t>
              </a:r>
            </a:p>
          </p:txBody>
        </p:sp>
        <p:sp>
          <p:nvSpPr>
            <p:cNvPr id="39958" name="Text Box 22"/>
            <p:cNvSpPr txBox="1">
              <a:spLocks noChangeArrowheads="1"/>
            </p:cNvSpPr>
            <p:nvPr/>
          </p:nvSpPr>
          <p:spPr bwMode="auto">
            <a:xfrm>
              <a:off x="1152" y="864"/>
              <a:ext cx="613" cy="198"/>
            </a:xfrm>
            <a:prstGeom prst="rect">
              <a:avLst/>
            </a:prstGeom>
            <a:noFill/>
            <a:ln w="9525">
              <a:solidFill>
                <a:srgbClr val="993300"/>
              </a:solidFill>
              <a:miter lim="800000"/>
              <a:headEnd/>
              <a:tailEnd/>
            </a:ln>
            <a:effectLst/>
          </p:spPr>
          <p:txBody>
            <a:bodyPr wrap="none">
              <a:spAutoFit/>
            </a:bodyPr>
            <a:lstStyle/>
            <a:p>
              <a:r>
                <a:rPr lang="en-US" sz="1400" b="1"/>
                <a:t>[C,B,D,A]</a:t>
              </a:r>
            </a:p>
          </p:txBody>
        </p:sp>
      </p:grpSp>
      <p:grpSp>
        <p:nvGrpSpPr>
          <p:cNvPr id="4" name="Group 23"/>
          <p:cNvGrpSpPr>
            <a:grpSpLocks/>
          </p:cNvGrpSpPr>
          <p:nvPr/>
        </p:nvGrpSpPr>
        <p:grpSpPr bwMode="auto">
          <a:xfrm>
            <a:off x="6948488" y="4508500"/>
            <a:ext cx="1201737" cy="1143000"/>
            <a:chOff x="1008" y="864"/>
            <a:chExt cx="757" cy="720"/>
          </a:xfrm>
        </p:grpSpPr>
        <p:pic>
          <p:nvPicPr>
            <p:cNvPr id="39960" name="Picture 24"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p:spPr>
        </p:pic>
        <p:sp>
          <p:nvSpPr>
            <p:cNvPr id="39961" name="Text Box 25"/>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39962" name="Text Box 26"/>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4</a:t>
              </a:r>
            </a:p>
          </p:txBody>
        </p:sp>
        <p:sp>
          <p:nvSpPr>
            <p:cNvPr id="39963" name="Text Box 27"/>
            <p:cNvSpPr txBox="1">
              <a:spLocks noChangeArrowheads="1"/>
            </p:cNvSpPr>
            <p:nvPr/>
          </p:nvSpPr>
          <p:spPr bwMode="auto">
            <a:xfrm>
              <a:off x="1152" y="864"/>
              <a:ext cx="613" cy="198"/>
            </a:xfrm>
            <a:prstGeom prst="rect">
              <a:avLst/>
            </a:prstGeom>
            <a:noFill/>
            <a:ln w="9525">
              <a:solidFill>
                <a:srgbClr val="993300"/>
              </a:solidFill>
              <a:miter lim="800000"/>
              <a:headEnd/>
              <a:tailEnd/>
            </a:ln>
            <a:effectLst/>
          </p:spPr>
          <p:txBody>
            <a:bodyPr wrap="none">
              <a:spAutoFit/>
            </a:bodyPr>
            <a:lstStyle/>
            <a:p>
              <a:r>
                <a:rPr lang="en-US" sz="1400" b="1"/>
                <a:t>[D,A,B,C]</a:t>
              </a:r>
            </a:p>
          </p:txBody>
        </p:sp>
      </p:grpSp>
      <p:grpSp>
        <p:nvGrpSpPr>
          <p:cNvPr id="5" name="Group 28"/>
          <p:cNvGrpSpPr>
            <a:grpSpLocks/>
          </p:cNvGrpSpPr>
          <p:nvPr/>
        </p:nvGrpSpPr>
        <p:grpSpPr bwMode="auto">
          <a:xfrm>
            <a:off x="900113" y="4797425"/>
            <a:ext cx="1201737" cy="1143000"/>
            <a:chOff x="1008" y="864"/>
            <a:chExt cx="757" cy="720"/>
          </a:xfrm>
        </p:grpSpPr>
        <p:pic>
          <p:nvPicPr>
            <p:cNvPr id="39965" name="Picture 29"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p:spPr>
        </p:pic>
        <p:sp>
          <p:nvSpPr>
            <p:cNvPr id="39966" name="Text Box 30"/>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39967" name="Text Box 31"/>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2</a:t>
              </a:r>
            </a:p>
          </p:txBody>
        </p:sp>
        <p:sp>
          <p:nvSpPr>
            <p:cNvPr id="39968" name="Text Box 32"/>
            <p:cNvSpPr txBox="1">
              <a:spLocks noChangeArrowheads="1"/>
            </p:cNvSpPr>
            <p:nvPr/>
          </p:nvSpPr>
          <p:spPr bwMode="auto">
            <a:xfrm>
              <a:off x="1152" y="864"/>
              <a:ext cx="613" cy="198"/>
            </a:xfrm>
            <a:prstGeom prst="rect">
              <a:avLst/>
            </a:prstGeom>
            <a:noFill/>
            <a:ln w="9525">
              <a:solidFill>
                <a:srgbClr val="993300"/>
              </a:solidFill>
              <a:miter lim="800000"/>
              <a:headEnd/>
              <a:tailEnd/>
            </a:ln>
            <a:effectLst/>
          </p:spPr>
          <p:txBody>
            <a:bodyPr wrap="none">
              <a:spAutoFit/>
            </a:bodyPr>
            <a:lstStyle/>
            <a:p>
              <a:r>
                <a:rPr lang="en-US" sz="1400" b="1"/>
                <a:t>[B,C,A,D]</a:t>
              </a:r>
            </a:p>
          </p:txBody>
        </p:sp>
      </p:grpSp>
      <p:grpSp>
        <p:nvGrpSpPr>
          <p:cNvPr id="6" name="Group 39"/>
          <p:cNvGrpSpPr>
            <a:grpSpLocks/>
          </p:cNvGrpSpPr>
          <p:nvPr/>
        </p:nvGrpSpPr>
        <p:grpSpPr bwMode="auto">
          <a:xfrm>
            <a:off x="2051050" y="1628775"/>
            <a:ext cx="4978400" cy="4470400"/>
            <a:chOff x="508" y="845"/>
            <a:chExt cx="3136" cy="2816"/>
          </a:xfrm>
        </p:grpSpPr>
        <p:sp>
          <p:nvSpPr>
            <p:cNvPr id="39976" name="Oval 40"/>
            <p:cNvSpPr>
              <a:spLocks noChangeArrowheads="1"/>
            </p:cNvSpPr>
            <p:nvPr/>
          </p:nvSpPr>
          <p:spPr bwMode="auto">
            <a:xfrm>
              <a:off x="2109" y="1117"/>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39977" name="Oval 41"/>
            <p:cNvSpPr>
              <a:spLocks noChangeArrowheads="1"/>
            </p:cNvSpPr>
            <p:nvPr/>
          </p:nvSpPr>
          <p:spPr bwMode="auto">
            <a:xfrm>
              <a:off x="556" y="308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39978" name="Oval 42"/>
            <p:cNvSpPr>
              <a:spLocks noChangeArrowheads="1"/>
            </p:cNvSpPr>
            <p:nvPr/>
          </p:nvSpPr>
          <p:spPr bwMode="auto">
            <a:xfrm>
              <a:off x="2092" y="212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39979" name="Oval 43"/>
            <p:cNvSpPr>
              <a:spLocks noChangeArrowheads="1"/>
            </p:cNvSpPr>
            <p:nvPr/>
          </p:nvSpPr>
          <p:spPr bwMode="auto">
            <a:xfrm>
              <a:off x="3244" y="3325"/>
              <a:ext cx="144" cy="144"/>
            </a:xfrm>
            <a:prstGeom prst="ellipse">
              <a:avLst/>
            </a:prstGeom>
            <a:solidFill>
              <a:schemeClr val="accent1"/>
            </a:solidFill>
            <a:ln w="9525">
              <a:solidFill>
                <a:schemeClr val="tx1"/>
              </a:solidFill>
              <a:round/>
              <a:headEnd/>
              <a:tailEnd/>
            </a:ln>
            <a:effectLst/>
          </p:spPr>
          <p:txBody>
            <a:bodyPr wrap="none" anchor="ctr"/>
            <a:lstStyle/>
            <a:p>
              <a:endParaRPr lang="fa-IR"/>
            </a:p>
          </p:txBody>
        </p:sp>
        <p:sp>
          <p:nvSpPr>
            <p:cNvPr id="39980" name="Text Box 44"/>
            <p:cNvSpPr txBox="1">
              <a:spLocks noChangeArrowheads="1"/>
            </p:cNvSpPr>
            <p:nvPr/>
          </p:nvSpPr>
          <p:spPr bwMode="auto">
            <a:xfrm>
              <a:off x="1973" y="845"/>
              <a:ext cx="212" cy="231"/>
            </a:xfrm>
            <a:prstGeom prst="rect">
              <a:avLst/>
            </a:prstGeom>
            <a:noFill/>
            <a:ln w="9525">
              <a:noFill/>
              <a:miter lim="800000"/>
              <a:headEnd/>
              <a:tailEnd/>
            </a:ln>
            <a:effectLst/>
          </p:spPr>
          <p:txBody>
            <a:bodyPr wrap="none">
              <a:spAutoFit/>
            </a:bodyPr>
            <a:lstStyle/>
            <a:p>
              <a:r>
                <a:rPr lang="en-US"/>
                <a:t>A</a:t>
              </a:r>
            </a:p>
          </p:txBody>
        </p:sp>
        <p:sp>
          <p:nvSpPr>
            <p:cNvPr id="39981" name="Text Box 45"/>
            <p:cNvSpPr txBox="1">
              <a:spLocks noChangeArrowheads="1"/>
            </p:cNvSpPr>
            <p:nvPr/>
          </p:nvSpPr>
          <p:spPr bwMode="auto">
            <a:xfrm>
              <a:off x="508" y="3325"/>
              <a:ext cx="220" cy="231"/>
            </a:xfrm>
            <a:prstGeom prst="rect">
              <a:avLst/>
            </a:prstGeom>
            <a:noFill/>
            <a:ln w="9525">
              <a:noFill/>
              <a:miter lim="800000"/>
              <a:headEnd/>
              <a:tailEnd/>
            </a:ln>
            <a:effectLst/>
          </p:spPr>
          <p:txBody>
            <a:bodyPr wrap="none">
              <a:spAutoFit/>
            </a:bodyPr>
            <a:lstStyle/>
            <a:p>
              <a:r>
                <a:rPr lang="en-US"/>
                <a:t>D</a:t>
              </a:r>
            </a:p>
          </p:txBody>
        </p:sp>
        <p:sp>
          <p:nvSpPr>
            <p:cNvPr id="39982" name="Text Box 46"/>
            <p:cNvSpPr txBox="1">
              <a:spLocks noChangeArrowheads="1"/>
            </p:cNvSpPr>
            <p:nvPr/>
          </p:nvSpPr>
          <p:spPr bwMode="auto">
            <a:xfrm>
              <a:off x="3424" y="3430"/>
              <a:ext cx="220" cy="231"/>
            </a:xfrm>
            <a:prstGeom prst="rect">
              <a:avLst/>
            </a:prstGeom>
            <a:noFill/>
            <a:ln w="9525">
              <a:noFill/>
              <a:miter lim="800000"/>
              <a:headEnd/>
              <a:tailEnd/>
            </a:ln>
            <a:effectLst/>
          </p:spPr>
          <p:txBody>
            <a:bodyPr wrap="none">
              <a:spAutoFit/>
            </a:bodyPr>
            <a:lstStyle/>
            <a:p>
              <a:r>
                <a:rPr lang="en-US"/>
                <a:t>C</a:t>
              </a:r>
            </a:p>
          </p:txBody>
        </p:sp>
        <p:sp>
          <p:nvSpPr>
            <p:cNvPr id="39983" name="Text Box 47"/>
            <p:cNvSpPr txBox="1">
              <a:spLocks noChangeArrowheads="1"/>
            </p:cNvSpPr>
            <p:nvPr/>
          </p:nvSpPr>
          <p:spPr bwMode="auto">
            <a:xfrm>
              <a:off x="2064" y="2432"/>
              <a:ext cx="212" cy="231"/>
            </a:xfrm>
            <a:prstGeom prst="rect">
              <a:avLst/>
            </a:prstGeom>
            <a:noFill/>
            <a:ln w="9525">
              <a:noFill/>
              <a:miter lim="800000"/>
              <a:headEnd/>
              <a:tailEnd/>
            </a:ln>
            <a:effectLst/>
          </p:spPr>
          <p:txBody>
            <a:bodyPr wrap="none">
              <a:spAutoFit/>
            </a:bodyPr>
            <a:lstStyle/>
            <a:p>
              <a:r>
                <a:rPr lang="en-US"/>
                <a:t>B</a:t>
              </a:r>
            </a:p>
          </p:txBody>
        </p:sp>
        <p:sp>
          <p:nvSpPr>
            <p:cNvPr id="39984" name="Line 48"/>
            <p:cNvSpPr>
              <a:spLocks noChangeShapeType="1"/>
            </p:cNvSpPr>
            <p:nvPr/>
          </p:nvSpPr>
          <p:spPr bwMode="auto">
            <a:xfrm flipV="1">
              <a:off x="652" y="1207"/>
              <a:ext cx="1457" cy="1878"/>
            </a:xfrm>
            <a:prstGeom prst="line">
              <a:avLst/>
            </a:prstGeom>
            <a:noFill/>
            <a:ln w="9525">
              <a:solidFill>
                <a:schemeClr val="tx1"/>
              </a:solidFill>
              <a:round/>
              <a:headEnd/>
              <a:tailEnd/>
            </a:ln>
            <a:effectLst/>
          </p:spPr>
          <p:txBody>
            <a:bodyPr/>
            <a:lstStyle/>
            <a:p>
              <a:endParaRPr lang="fa-IR"/>
            </a:p>
          </p:txBody>
        </p:sp>
        <p:sp>
          <p:nvSpPr>
            <p:cNvPr id="39985" name="Line 49"/>
            <p:cNvSpPr>
              <a:spLocks noChangeShapeType="1"/>
            </p:cNvSpPr>
            <p:nvPr/>
          </p:nvSpPr>
          <p:spPr bwMode="auto">
            <a:xfrm flipV="1">
              <a:off x="700" y="2221"/>
              <a:ext cx="1392" cy="912"/>
            </a:xfrm>
            <a:prstGeom prst="line">
              <a:avLst/>
            </a:prstGeom>
            <a:noFill/>
            <a:ln w="9525">
              <a:solidFill>
                <a:schemeClr val="tx1"/>
              </a:solidFill>
              <a:round/>
              <a:headEnd/>
              <a:tailEnd/>
            </a:ln>
            <a:effectLst/>
          </p:spPr>
          <p:txBody>
            <a:bodyPr/>
            <a:lstStyle/>
            <a:p>
              <a:endParaRPr lang="fa-IR"/>
            </a:p>
          </p:txBody>
        </p:sp>
        <p:sp>
          <p:nvSpPr>
            <p:cNvPr id="39986" name="Line 50"/>
            <p:cNvSpPr>
              <a:spLocks noChangeShapeType="1"/>
            </p:cNvSpPr>
            <p:nvPr/>
          </p:nvSpPr>
          <p:spPr bwMode="auto">
            <a:xfrm>
              <a:off x="2236" y="2221"/>
              <a:ext cx="1056" cy="1104"/>
            </a:xfrm>
            <a:prstGeom prst="line">
              <a:avLst/>
            </a:prstGeom>
            <a:noFill/>
            <a:ln w="9525">
              <a:solidFill>
                <a:schemeClr val="tx1"/>
              </a:solidFill>
              <a:round/>
              <a:headEnd/>
              <a:tailEnd/>
            </a:ln>
            <a:effectLst/>
          </p:spPr>
          <p:txBody>
            <a:bodyPr/>
            <a:lstStyle/>
            <a:p>
              <a:endParaRPr lang="fa-IR"/>
            </a:p>
          </p:txBody>
        </p:sp>
        <p:sp>
          <p:nvSpPr>
            <p:cNvPr id="39987" name="Line 51"/>
            <p:cNvSpPr>
              <a:spLocks noChangeShapeType="1"/>
            </p:cNvSpPr>
            <p:nvPr/>
          </p:nvSpPr>
          <p:spPr bwMode="auto">
            <a:xfrm>
              <a:off x="700" y="3181"/>
              <a:ext cx="2544" cy="240"/>
            </a:xfrm>
            <a:prstGeom prst="line">
              <a:avLst/>
            </a:prstGeom>
            <a:noFill/>
            <a:ln w="9525">
              <a:solidFill>
                <a:schemeClr val="tx1"/>
              </a:solidFill>
              <a:round/>
              <a:headEnd/>
              <a:tailEnd/>
            </a:ln>
            <a:effectLst/>
          </p:spPr>
          <p:txBody>
            <a:bodyPr/>
            <a:lstStyle/>
            <a:p>
              <a:endParaRPr lang="fa-IR"/>
            </a:p>
          </p:txBody>
        </p:sp>
        <p:sp>
          <p:nvSpPr>
            <p:cNvPr id="39988" name="Line 52"/>
            <p:cNvSpPr>
              <a:spLocks noChangeShapeType="1"/>
            </p:cNvSpPr>
            <p:nvPr/>
          </p:nvSpPr>
          <p:spPr bwMode="auto">
            <a:xfrm flipH="1" flipV="1">
              <a:off x="2245" y="1207"/>
              <a:ext cx="1095" cy="2118"/>
            </a:xfrm>
            <a:prstGeom prst="line">
              <a:avLst/>
            </a:prstGeom>
            <a:noFill/>
            <a:ln w="9525">
              <a:solidFill>
                <a:schemeClr val="tx1"/>
              </a:solidFill>
              <a:round/>
              <a:headEnd/>
              <a:tailEnd/>
            </a:ln>
            <a:effectLst/>
          </p:spPr>
          <p:txBody>
            <a:bodyPr/>
            <a:lstStyle/>
            <a:p>
              <a:endParaRPr lang="fa-IR"/>
            </a:p>
          </p:txBody>
        </p:sp>
        <p:sp>
          <p:nvSpPr>
            <p:cNvPr id="39989" name="Line 53"/>
            <p:cNvSpPr>
              <a:spLocks noChangeShapeType="1"/>
            </p:cNvSpPr>
            <p:nvPr/>
          </p:nvSpPr>
          <p:spPr bwMode="auto">
            <a:xfrm flipV="1">
              <a:off x="2154" y="1253"/>
              <a:ext cx="0" cy="862"/>
            </a:xfrm>
            <a:prstGeom prst="line">
              <a:avLst/>
            </a:prstGeom>
            <a:noFill/>
            <a:ln w="9525">
              <a:solidFill>
                <a:schemeClr val="tx1"/>
              </a:solidFill>
              <a:round/>
              <a:headEnd/>
              <a:tailEnd/>
            </a:ln>
            <a:effectLst/>
          </p:spPr>
          <p:txBody>
            <a:bodyPr/>
            <a:lstStyle/>
            <a:p>
              <a:endParaRPr lang="fa-IR"/>
            </a:p>
          </p:txBody>
        </p:sp>
      </p:gr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3"/>
          <p:cNvGrpSpPr>
            <a:grpSpLocks/>
          </p:cNvGrpSpPr>
          <p:nvPr/>
        </p:nvGrpSpPr>
        <p:grpSpPr bwMode="auto">
          <a:xfrm>
            <a:off x="849313" y="1422400"/>
            <a:ext cx="1201737" cy="1143000"/>
            <a:chOff x="1008" y="864"/>
            <a:chExt cx="757" cy="720"/>
          </a:xfrm>
        </p:grpSpPr>
        <p:pic>
          <p:nvPicPr>
            <p:cNvPr id="43012" name="Picture 4" descr="oneant"/>
            <p:cNvPicPr>
              <a:picLocks noChangeAspect="1" noChangeArrowheads="1"/>
            </p:cNvPicPr>
            <p:nvPr/>
          </p:nvPicPr>
          <p:blipFill>
            <a:blip r:embed="rId2"/>
            <a:srcRect/>
            <a:stretch>
              <a:fillRect/>
            </a:stretch>
          </p:blipFill>
          <p:spPr bwMode="auto">
            <a:xfrm>
              <a:off x="1008" y="960"/>
              <a:ext cx="472" cy="624"/>
            </a:xfrm>
            <a:prstGeom prst="rect">
              <a:avLst/>
            </a:prstGeom>
            <a:noFill/>
            <a:ln/>
            <a:effectLst/>
          </p:spPr>
        </p:pic>
        <p:sp>
          <p:nvSpPr>
            <p:cNvPr id="43013" name="Text Box 5"/>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43014" name="Text Box 6"/>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1</a:t>
              </a:r>
            </a:p>
          </p:txBody>
        </p:sp>
        <p:sp>
          <p:nvSpPr>
            <p:cNvPr id="43015" name="Text Box 7"/>
            <p:cNvSpPr txBox="1">
              <a:spLocks noChangeArrowheads="1"/>
            </p:cNvSpPr>
            <p:nvPr/>
          </p:nvSpPr>
          <p:spPr bwMode="auto">
            <a:xfrm>
              <a:off x="1152" y="864"/>
              <a:ext cx="613" cy="198"/>
            </a:xfrm>
            <a:prstGeom prst="rect">
              <a:avLst/>
            </a:prstGeom>
            <a:noFill/>
            <a:ln w="9525">
              <a:solidFill>
                <a:srgbClr val="993300"/>
              </a:solidFill>
              <a:miter lim="800000"/>
              <a:headEnd/>
              <a:tailEnd/>
            </a:ln>
            <a:effectLst/>
          </p:spPr>
          <p:txBody>
            <a:bodyPr wrap="none">
              <a:spAutoFit/>
            </a:bodyPr>
            <a:lstStyle/>
            <a:p>
              <a:r>
                <a:rPr lang="en-US" sz="1400" b="1"/>
                <a:t>[A,D,C,B]</a:t>
              </a:r>
            </a:p>
          </p:txBody>
        </p:sp>
      </p:grpSp>
      <p:sp>
        <p:nvSpPr>
          <p:cNvPr id="43021" name="Text Box 13"/>
          <p:cNvSpPr txBox="1">
            <a:spLocks noChangeArrowheads="1"/>
          </p:cNvSpPr>
          <p:nvPr/>
        </p:nvSpPr>
        <p:spPr bwMode="auto">
          <a:xfrm>
            <a:off x="3203575" y="1693863"/>
            <a:ext cx="858838" cy="366712"/>
          </a:xfrm>
          <a:prstGeom prst="rect">
            <a:avLst/>
          </a:prstGeom>
          <a:noFill/>
          <a:ln w="9525">
            <a:noFill/>
            <a:miter lim="800000"/>
            <a:headEnd/>
            <a:tailEnd/>
          </a:ln>
          <a:effectLst/>
        </p:spPr>
        <p:txBody>
          <a:bodyPr wrap="none">
            <a:spAutoFit/>
          </a:bodyPr>
          <a:lstStyle/>
          <a:p>
            <a:r>
              <a:rPr lang="en-US" b="1"/>
              <a:t>L</a:t>
            </a:r>
            <a:r>
              <a:rPr lang="en-US" b="1" baseline="-25000"/>
              <a:t>1</a:t>
            </a:r>
            <a:r>
              <a:rPr lang="en-US" b="1"/>
              <a:t> =28</a:t>
            </a:r>
          </a:p>
        </p:txBody>
      </p:sp>
      <p:sp>
        <p:nvSpPr>
          <p:cNvPr id="43023" name="Text Box 15"/>
          <p:cNvSpPr txBox="1">
            <a:spLocks noChangeArrowheads="1"/>
          </p:cNvSpPr>
          <p:nvPr/>
        </p:nvSpPr>
        <p:spPr bwMode="auto">
          <a:xfrm>
            <a:off x="3203575" y="2990850"/>
            <a:ext cx="858838" cy="366713"/>
          </a:xfrm>
          <a:prstGeom prst="rect">
            <a:avLst/>
          </a:prstGeom>
          <a:noFill/>
          <a:ln w="9525">
            <a:noFill/>
            <a:miter lim="800000"/>
            <a:headEnd/>
            <a:tailEnd/>
          </a:ln>
          <a:effectLst/>
        </p:spPr>
        <p:txBody>
          <a:bodyPr wrap="none">
            <a:spAutoFit/>
          </a:bodyPr>
          <a:lstStyle/>
          <a:p>
            <a:r>
              <a:rPr lang="en-US" b="1"/>
              <a:t>L</a:t>
            </a:r>
            <a:r>
              <a:rPr lang="en-US" b="1" baseline="-25000"/>
              <a:t>2</a:t>
            </a:r>
            <a:r>
              <a:rPr lang="en-US" b="1"/>
              <a:t> =21</a:t>
            </a:r>
          </a:p>
        </p:txBody>
      </p:sp>
      <p:sp>
        <p:nvSpPr>
          <p:cNvPr id="43024" name="Text Box 16"/>
          <p:cNvSpPr txBox="1">
            <a:spLocks noChangeArrowheads="1"/>
          </p:cNvSpPr>
          <p:nvPr/>
        </p:nvSpPr>
        <p:spPr bwMode="auto">
          <a:xfrm>
            <a:off x="3276600" y="4357688"/>
            <a:ext cx="858838" cy="366712"/>
          </a:xfrm>
          <a:prstGeom prst="rect">
            <a:avLst/>
          </a:prstGeom>
          <a:noFill/>
          <a:ln w="9525">
            <a:noFill/>
            <a:miter lim="800000"/>
            <a:headEnd/>
            <a:tailEnd/>
          </a:ln>
          <a:effectLst/>
        </p:spPr>
        <p:txBody>
          <a:bodyPr wrap="none">
            <a:spAutoFit/>
          </a:bodyPr>
          <a:lstStyle/>
          <a:p>
            <a:r>
              <a:rPr lang="en-US" b="1"/>
              <a:t>L</a:t>
            </a:r>
            <a:r>
              <a:rPr lang="en-US" b="1" baseline="-25000"/>
              <a:t>3</a:t>
            </a:r>
            <a:r>
              <a:rPr lang="en-US" b="1"/>
              <a:t> =24</a:t>
            </a:r>
          </a:p>
        </p:txBody>
      </p:sp>
      <p:sp>
        <p:nvSpPr>
          <p:cNvPr id="43025" name="Text Box 17"/>
          <p:cNvSpPr txBox="1">
            <a:spLocks noChangeArrowheads="1"/>
          </p:cNvSpPr>
          <p:nvPr/>
        </p:nvSpPr>
        <p:spPr bwMode="auto">
          <a:xfrm>
            <a:off x="3225800" y="5510213"/>
            <a:ext cx="858838" cy="366712"/>
          </a:xfrm>
          <a:prstGeom prst="rect">
            <a:avLst/>
          </a:prstGeom>
          <a:noFill/>
          <a:ln w="9525">
            <a:noFill/>
            <a:miter lim="800000"/>
            <a:headEnd/>
            <a:tailEnd/>
          </a:ln>
          <a:effectLst/>
        </p:spPr>
        <p:txBody>
          <a:bodyPr wrap="none">
            <a:spAutoFit/>
          </a:bodyPr>
          <a:lstStyle/>
          <a:p>
            <a:r>
              <a:rPr lang="en-US" b="1"/>
              <a:t>L</a:t>
            </a:r>
            <a:r>
              <a:rPr lang="en-US" b="1" baseline="-25000"/>
              <a:t>4</a:t>
            </a:r>
            <a:r>
              <a:rPr lang="en-US" b="1"/>
              <a:t> =23</a:t>
            </a:r>
          </a:p>
        </p:txBody>
      </p:sp>
      <p:grpSp>
        <p:nvGrpSpPr>
          <p:cNvPr id="3" name="Group 19"/>
          <p:cNvGrpSpPr>
            <a:grpSpLocks/>
          </p:cNvGrpSpPr>
          <p:nvPr/>
        </p:nvGrpSpPr>
        <p:grpSpPr bwMode="auto">
          <a:xfrm>
            <a:off x="849313" y="2708275"/>
            <a:ext cx="1201737" cy="1143000"/>
            <a:chOff x="1008" y="864"/>
            <a:chExt cx="757" cy="720"/>
          </a:xfrm>
        </p:grpSpPr>
        <p:pic>
          <p:nvPicPr>
            <p:cNvPr id="43028" name="Picture 20"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p:spPr>
        </p:pic>
        <p:sp>
          <p:nvSpPr>
            <p:cNvPr id="43029" name="Text Box 21"/>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43030" name="Text Box 22"/>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2</a:t>
              </a:r>
            </a:p>
          </p:txBody>
        </p:sp>
        <p:sp>
          <p:nvSpPr>
            <p:cNvPr id="43031" name="Text Box 23"/>
            <p:cNvSpPr txBox="1">
              <a:spLocks noChangeArrowheads="1"/>
            </p:cNvSpPr>
            <p:nvPr/>
          </p:nvSpPr>
          <p:spPr bwMode="auto">
            <a:xfrm>
              <a:off x="1152" y="864"/>
              <a:ext cx="613" cy="198"/>
            </a:xfrm>
            <a:prstGeom prst="rect">
              <a:avLst/>
            </a:prstGeom>
            <a:noFill/>
            <a:ln w="9525">
              <a:solidFill>
                <a:srgbClr val="993300"/>
              </a:solidFill>
              <a:miter lim="800000"/>
              <a:headEnd/>
              <a:tailEnd/>
            </a:ln>
            <a:effectLst/>
          </p:spPr>
          <p:txBody>
            <a:bodyPr wrap="none">
              <a:spAutoFit/>
            </a:bodyPr>
            <a:lstStyle/>
            <a:p>
              <a:r>
                <a:rPr lang="en-US" sz="1400" b="1"/>
                <a:t>[B,C,A,D]</a:t>
              </a:r>
            </a:p>
          </p:txBody>
        </p:sp>
      </p:grpSp>
      <p:grpSp>
        <p:nvGrpSpPr>
          <p:cNvPr id="4" name="Group 24"/>
          <p:cNvGrpSpPr>
            <a:grpSpLocks/>
          </p:cNvGrpSpPr>
          <p:nvPr/>
        </p:nvGrpSpPr>
        <p:grpSpPr bwMode="auto">
          <a:xfrm>
            <a:off x="849313" y="4005263"/>
            <a:ext cx="1201737" cy="1143000"/>
            <a:chOff x="1008" y="864"/>
            <a:chExt cx="757" cy="720"/>
          </a:xfrm>
        </p:grpSpPr>
        <p:pic>
          <p:nvPicPr>
            <p:cNvPr id="43033" name="Picture 25"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p:spPr>
        </p:pic>
        <p:sp>
          <p:nvSpPr>
            <p:cNvPr id="43034" name="Text Box 26"/>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43035" name="Text Box 27"/>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3</a:t>
              </a:r>
            </a:p>
          </p:txBody>
        </p:sp>
        <p:sp>
          <p:nvSpPr>
            <p:cNvPr id="43036" name="Text Box 28"/>
            <p:cNvSpPr txBox="1">
              <a:spLocks noChangeArrowheads="1"/>
            </p:cNvSpPr>
            <p:nvPr/>
          </p:nvSpPr>
          <p:spPr bwMode="auto">
            <a:xfrm>
              <a:off x="1152" y="864"/>
              <a:ext cx="613" cy="198"/>
            </a:xfrm>
            <a:prstGeom prst="rect">
              <a:avLst/>
            </a:prstGeom>
            <a:noFill/>
            <a:ln w="9525">
              <a:solidFill>
                <a:srgbClr val="993300"/>
              </a:solidFill>
              <a:miter lim="800000"/>
              <a:headEnd/>
              <a:tailEnd/>
            </a:ln>
            <a:effectLst/>
          </p:spPr>
          <p:txBody>
            <a:bodyPr wrap="none">
              <a:spAutoFit/>
            </a:bodyPr>
            <a:lstStyle/>
            <a:p>
              <a:r>
                <a:rPr lang="en-US" sz="1400" b="1"/>
                <a:t>[C,B,D,A]</a:t>
              </a:r>
            </a:p>
          </p:txBody>
        </p:sp>
      </p:grpSp>
      <p:grpSp>
        <p:nvGrpSpPr>
          <p:cNvPr id="5" name="Group 29"/>
          <p:cNvGrpSpPr>
            <a:grpSpLocks/>
          </p:cNvGrpSpPr>
          <p:nvPr/>
        </p:nvGrpSpPr>
        <p:grpSpPr bwMode="auto">
          <a:xfrm>
            <a:off x="849313" y="5229225"/>
            <a:ext cx="1201737" cy="1143000"/>
            <a:chOff x="1008" y="864"/>
            <a:chExt cx="757" cy="720"/>
          </a:xfrm>
        </p:grpSpPr>
        <p:pic>
          <p:nvPicPr>
            <p:cNvPr id="43038" name="Picture 30" descr="oneant"/>
            <p:cNvPicPr>
              <a:picLocks noChangeAspect="1" noChangeArrowheads="1"/>
            </p:cNvPicPr>
            <p:nvPr/>
          </p:nvPicPr>
          <p:blipFill>
            <a:blip r:embed="rId2"/>
            <a:srcRect/>
            <a:stretch>
              <a:fillRect/>
            </a:stretch>
          </p:blipFill>
          <p:spPr bwMode="auto">
            <a:xfrm>
              <a:off x="1008" y="960"/>
              <a:ext cx="472" cy="624"/>
            </a:xfrm>
            <a:prstGeom prst="rect">
              <a:avLst/>
            </a:prstGeom>
            <a:noFill/>
            <a:ln>
              <a:noFill/>
            </a:ln>
          </p:spPr>
        </p:pic>
        <p:sp>
          <p:nvSpPr>
            <p:cNvPr id="43039" name="Text Box 31"/>
            <p:cNvSpPr txBox="1">
              <a:spLocks noChangeArrowheads="1"/>
            </p:cNvSpPr>
            <p:nvPr/>
          </p:nvSpPr>
          <p:spPr bwMode="auto">
            <a:xfrm>
              <a:off x="1056" y="912"/>
              <a:ext cx="528" cy="288"/>
            </a:xfrm>
            <a:prstGeom prst="rect">
              <a:avLst/>
            </a:prstGeom>
            <a:noFill/>
            <a:ln w="9525">
              <a:noFill/>
              <a:miter lim="800000"/>
              <a:headEnd/>
              <a:tailEnd/>
            </a:ln>
            <a:effectLst/>
          </p:spPr>
          <p:txBody>
            <a:bodyPr>
              <a:spAutoFit/>
            </a:bodyPr>
            <a:lstStyle/>
            <a:p>
              <a:pPr>
                <a:spcBef>
                  <a:spcPct val="50000"/>
                </a:spcBef>
              </a:pPr>
              <a:endParaRPr lang="fa-IR" sz="2400" b="1"/>
            </a:p>
          </p:txBody>
        </p:sp>
        <p:sp>
          <p:nvSpPr>
            <p:cNvPr id="43040" name="Text Box 32"/>
            <p:cNvSpPr txBox="1">
              <a:spLocks noChangeArrowheads="1"/>
            </p:cNvSpPr>
            <p:nvPr/>
          </p:nvSpPr>
          <p:spPr bwMode="auto">
            <a:xfrm>
              <a:off x="1104" y="1344"/>
              <a:ext cx="169" cy="173"/>
            </a:xfrm>
            <a:prstGeom prst="rect">
              <a:avLst/>
            </a:prstGeom>
            <a:noFill/>
            <a:ln w="9525">
              <a:noFill/>
              <a:miter lim="800000"/>
              <a:headEnd/>
              <a:tailEnd/>
            </a:ln>
            <a:effectLst/>
          </p:spPr>
          <p:txBody>
            <a:bodyPr wrap="none">
              <a:spAutoFit/>
            </a:bodyPr>
            <a:lstStyle/>
            <a:p>
              <a:r>
                <a:rPr lang="en-US" sz="1200" b="1"/>
                <a:t>4</a:t>
              </a:r>
            </a:p>
          </p:txBody>
        </p:sp>
        <p:sp>
          <p:nvSpPr>
            <p:cNvPr id="43041" name="Text Box 33"/>
            <p:cNvSpPr txBox="1">
              <a:spLocks noChangeArrowheads="1"/>
            </p:cNvSpPr>
            <p:nvPr/>
          </p:nvSpPr>
          <p:spPr bwMode="auto">
            <a:xfrm>
              <a:off x="1152" y="864"/>
              <a:ext cx="613" cy="198"/>
            </a:xfrm>
            <a:prstGeom prst="rect">
              <a:avLst/>
            </a:prstGeom>
            <a:noFill/>
            <a:ln w="9525">
              <a:solidFill>
                <a:srgbClr val="993300"/>
              </a:solidFill>
              <a:miter lim="800000"/>
              <a:headEnd/>
              <a:tailEnd/>
            </a:ln>
            <a:effectLst/>
          </p:spPr>
          <p:txBody>
            <a:bodyPr wrap="none">
              <a:spAutoFit/>
            </a:bodyPr>
            <a:lstStyle/>
            <a:p>
              <a:r>
                <a:rPr lang="en-US" sz="1400" b="1"/>
                <a:t>[D,A,B,C]</a:t>
              </a:r>
            </a:p>
          </p:txBody>
        </p:sp>
      </p:grpSp>
      <p:sp>
        <p:nvSpPr>
          <p:cNvPr id="43043" name="Rectangle 35"/>
          <p:cNvSpPr>
            <a:spLocks noGrp="1" noChangeArrowheads="1"/>
          </p:cNvSpPr>
          <p:nvPr>
            <p:ph type="title"/>
          </p:nvPr>
        </p:nvSpPr>
        <p:spPr/>
        <p:txBody>
          <a:bodyPr/>
          <a:lstStyle/>
          <a:p>
            <a:r>
              <a:rPr lang="fa-IR"/>
              <a:t>تکرار 1- ارزیابی مسیرها</a:t>
            </a:r>
            <a:endParaRPr lang="en-US"/>
          </a:p>
        </p:txBody>
      </p:sp>
      <p:sp>
        <p:nvSpPr>
          <p:cNvPr id="43044" name="Text Box 36"/>
          <p:cNvSpPr txBox="1">
            <a:spLocks noChangeArrowheads="1"/>
          </p:cNvSpPr>
          <p:nvPr/>
        </p:nvSpPr>
        <p:spPr bwMode="auto">
          <a:xfrm>
            <a:off x="4500563" y="2636838"/>
            <a:ext cx="4032250" cy="1587500"/>
          </a:xfrm>
          <a:prstGeom prst="rect">
            <a:avLst/>
          </a:prstGeom>
          <a:solidFill>
            <a:srgbClr val="33CCCC"/>
          </a:solidFill>
          <a:ln w="34925">
            <a:solidFill>
              <a:srgbClr val="00FFFF"/>
            </a:solidFill>
            <a:miter lim="800000"/>
            <a:headEnd/>
            <a:tailEnd/>
          </a:ln>
          <a:effectLst/>
        </p:spPr>
        <p:txBody>
          <a:bodyPr>
            <a:spAutoFit/>
          </a:bodyPr>
          <a:lstStyle/>
          <a:p>
            <a:pPr>
              <a:spcBef>
                <a:spcPct val="50000"/>
              </a:spcBef>
            </a:pPr>
            <a:r>
              <a:rPr lang="en-US" sz="2400">
                <a:latin typeface="Times New Roman" pitchFamily="18" charset="0"/>
                <a:cs typeface="Times New Roman" pitchFamily="18" charset="0"/>
              </a:rPr>
              <a:t>In ACO algorithms artificial ants are stochastic constructive procedures that build solutions by moving on graph…</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Font typeface="Wingdings" pitchFamily="2" charset="2"/>
              <a:buChar char="q"/>
            </a:pPr>
            <a:r>
              <a:rPr lang="fa-IR" b="1" dirty="0" smtClean="0">
                <a:cs typeface="B Tabassom" pitchFamily="2" charset="-78"/>
              </a:rPr>
              <a:t>قوه بینایی بسیاری از گونه های مورچه بسیار ابتدایی و محدود است و حتی برخی از انواع آن ها کاملاً نابینا هستند اما کوتاه ترین مسیر رفت و برگشت از خانه تا غذا را پیدا می کنند </a:t>
            </a:r>
          </a:p>
          <a:p>
            <a:pPr>
              <a:buFont typeface="Wingdings" pitchFamily="2" charset="2"/>
              <a:buChar char="q"/>
            </a:pPr>
            <a:endParaRPr lang="fa-IR" b="1" dirty="0" smtClean="0">
              <a:cs typeface="B Tabassom" pitchFamily="2" charset="-78"/>
            </a:endParaRPr>
          </a:p>
          <a:p>
            <a:pPr>
              <a:buFont typeface="Wingdings" pitchFamily="2" charset="2"/>
              <a:buChar char="q"/>
            </a:pPr>
            <a:r>
              <a:rPr lang="fa-IR" b="1" dirty="0" smtClean="0">
                <a:cs typeface="B Tabassom" pitchFamily="2" charset="-78"/>
              </a:rPr>
              <a:t>در حقیقت نتیجه تحقیقات اخیر در مورد رفتار مورچه ها این بود که بیشترین ارتباط بین مورچه ها و یا میان هریک از آن ها و محیط اطرافشان ، با استفاده از مواد شیمیایی تولید شده توسط مورچه ها به نام فرمون (</a:t>
            </a:r>
            <a:r>
              <a:rPr lang="en-US" b="1" dirty="0" smtClean="0">
                <a:latin typeface="Times New Roman" pitchFamily="18" charset="0"/>
                <a:cs typeface="Times New Roman" pitchFamily="18" charset="0"/>
              </a:rPr>
              <a:t>Pheromone</a:t>
            </a:r>
            <a:r>
              <a:rPr lang="fa-IR" b="1" dirty="0" smtClean="0">
                <a:cs typeface="B Tabassom" pitchFamily="2" charset="-78"/>
              </a:rPr>
              <a:t>)</a:t>
            </a:r>
            <a:r>
              <a:rPr lang="en-US" b="1" dirty="0" smtClean="0">
                <a:latin typeface="Times New Roman" pitchFamily="18" charset="0"/>
                <a:cs typeface="Times New Roman" pitchFamily="18" charset="0"/>
              </a:rPr>
              <a:t> </a:t>
            </a:r>
            <a:r>
              <a:rPr lang="fa-IR" b="1" dirty="0" smtClean="0">
                <a:cs typeface="B Tabassom" pitchFamily="2" charset="-78"/>
              </a:rPr>
              <a:t>صورت می گیرد</a:t>
            </a:r>
          </a:p>
          <a:p>
            <a:pPr>
              <a:buFont typeface="Wingdings" pitchFamily="2" charset="2"/>
              <a:buChar char="q"/>
            </a:pPr>
            <a:endParaRPr lang="fa-IR" b="1" dirty="0" smtClean="0">
              <a:cs typeface="B Tabassom" pitchFamily="2" charset="-78"/>
            </a:endParaRPr>
          </a:p>
          <a:p>
            <a:pPr>
              <a:buFont typeface="Wingdings" pitchFamily="2" charset="2"/>
              <a:buChar char="q"/>
            </a:pPr>
            <a:r>
              <a:rPr lang="fa-IR" b="1" dirty="0" smtClean="0">
                <a:cs typeface="B Tabassom" pitchFamily="2" charset="-78"/>
              </a:rPr>
              <a:t>واژه استیگمرجی توسط گراس برای تشریح نوعی ارتباط غیر مستقیم از طریق تغییراتی که روی محیط اطراف گذاشته می شود استفاده می گردد، معرفی شد. وی این رفتار را از روی موریانه های کارگر مشاهده کرد </a:t>
            </a:r>
          </a:p>
          <a:p>
            <a:pPr>
              <a:buFont typeface="Wingdings" pitchFamily="2" charset="2"/>
              <a:buChar char="q"/>
            </a:pPr>
            <a:endParaRPr lang="fa-IR" b="1" dirty="0" smtClean="0">
              <a:cs typeface="B Tabassom" pitchFamily="2" charset="-78"/>
            </a:endParaRPr>
          </a:p>
          <a:p>
            <a:pPr>
              <a:buFont typeface="Wingdings" pitchFamily="2" charset="2"/>
              <a:buChar char="q"/>
            </a:pPr>
            <a:endParaRPr lang="fa-IR" b="1" dirty="0" smtClean="0">
              <a:cs typeface="B Tabassom" pitchFamily="2" charset="-78"/>
            </a:endParaRPr>
          </a:p>
        </p:txBody>
      </p:sp>
      <p:sp>
        <p:nvSpPr>
          <p:cNvPr id="2" name="Title 1"/>
          <p:cNvSpPr>
            <a:spLocks noGrp="1"/>
          </p:cNvSpPr>
          <p:nvPr>
            <p:ph type="title"/>
          </p:nvPr>
        </p:nvSpPr>
        <p:spPr/>
        <p:txBody>
          <a:bodyPr/>
          <a:lstStyle/>
          <a:p>
            <a:pPr algn="ctr"/>
            <a:r>
              <a:rPr lang="fa-IR" dirty="0" smtClean="0">
                <a:solidFill>
                  <a:schemeClr val="accent6">
                    <a:lumMod val="60000"/>
                    <a:lumOff val="40000"/>
                  </a:schemeClr>
                </a:solidFill>
                <a:effectLst/>
                <a:cs typeface="B Kamran" pitchFamily="2" charset="-78"/>
              </a:rPr>
              <a:t>رفتار کاوشگرایانه مورچه ها و بهینه سازی </a:t>
            </a:r>
            <a:endParaRPr lang="fa-IR"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fa-IR"/>
              <a:t>به روز رسانی فرومون</a:t>
            </a:r>
            <a:endParaRPr lang="en-US"/>
          </a:p>
        </p:txBody>
      </p:sp>
      <p:sp>
        <p:nvSpPr>
          <p:cNvPr id="44035" name="Rectangle 3"/>
          <p:cNvSpPr>
            <a:spLocks noGrp="1" noChangeArrowheads="1"/>
          </p:cNvSpPr>
          <p:nvPr>
            <p:ph type="body" sz="half" idx="1"/>
          </p:nvPr>
        </p:nvSpPr>
        <p:spPr>
          <a:xfrm>
            <a:off x="673100" y="1412875"/>
            <a:ext cx="7931150" cy="4824413"/>
          </a:xfrm>
        </p:spPr>
        <p:txBody>
          <a:bodyPr/>
          <a:lstStyle/>
          <a:p>
            <a:pPr>
              <a:lnSpc>
                <a:spcPct val="90000"/>
              </a:lnSpc>
            </a:pPr>
            <a:r>
              <a:rPr lang="fa-IR" sz="2800">
                <a:solidFill>
                  <a:srgbClr val="FF0000"/>
                </a:solidFill>
              </a:rPr>
              <a:t>اول تبخیر</a:t>
            </a:r>
          </a:p>
          <a:p>
            <a:pPr lvl="1">
              <a:lnSpc>
                <a:spcPct val="90000"/>
              </a:lnSpc>
            </a:pPr>
            <a:r>
              <a:rPr lang="fa-IR" sz="2400"/>
              <a:t>برای جلوگیری از افزایش بی نهایت فرومون صورت میگیرد.</a:t>
            </a:r>
          </a:p>
          <a:p>
            <a:pPr lvl="1">
              <a:lnSpc>
                <a:spcPct val="90000"/>
              </a:lnSpc>
            </a:pPr>
            <a:r>
              <a:rPr lang="fa-IR" sz="2400"/>
              <a:t>باعث فراموش شدن مسیرهای نامطلوب می شود.</a:t>
            </a:r>
          </a:p>
          <a:p>
            <a:pPr lvl="1">
              <a:lnSpc>
                <a:spcPct val="90000"/>
              </a:lnSpc>
            </a:pPr>
            <a:r>
              <a:rPr lang="fa-IR" sz="2400"/>
              <a:t>روی همه شاخه ها اعمال میشود.</a:t>
            </a:r>
          </a:p>
          <a:p>
            <a:pPr lvl="1">
              <a:lnSpc>
                <a:spcPct val="90000"/>
              </a:lnSpc>
            </a:pPr>
            <a:r>
              <a:rPr lang="fa-IR" sz="2400"/>
              <a:t> </a:t>
            </a:r>
          </a:p>
          <a:p>
            <a:pPr>
              <a:lnSpc>
                <a:spcPct val="90000"/>
              </a:lnSpc>
            </a:pPr>
            <a:r>
              <a:rPr lang="fa-IR" sz="2800">
                <a:solidFill>
                  <a:srgbClr val="FF0000"/>
                </a:solidFill>
              </a:rPr>
              <a:t>سپس تعدیل</a:t>
            </a:r>
          </a:p>
          <a:p>
            <a:pPr lvl="1">
              <a:lnSpc>
                <a:spcPct val="90000"/>
              </a:lnSpc>
            </a:pPr>
            <a:r>
              <a:rPr lang="fa-IR" sz="2400"/>
              <a:t>نوعی بازخور مثبت برای تقویت پاسخ های مطلوب است.</a:t>
            </a:r>
          </a:p>
          <a:p>
            <a:pPr lvl="1">
              <a:lnSpc>
                <a:spcPct val="90000"/>
              </a:lnSpc>
            </a:pPr>
            <a:r>
              <a:rPr lang="fa-IR" sz="2400"/>
              <a:t>پاسخ های بهتر بازخور های قوی تر میگیرند.</a:t>
            </a:r>
          </a:p>
          <a:p>
            <a:pPr lvl="1">
              <a:lnSpc>
                <a:spcPct val="90000"/>
              </a:lnSpc>
            </a:pPr>
            <a:r>
              <a:rPr lang="fa-IR" sz="2400"/>
              <a:t>تنها برای شاخه هائی که مورچه ای از آنها عبور کرده اعمال میشود.</a:t>
            </a:r>
          </a:p>
          <a:p>
            <a:pPr lvl="1">
              <a:lnSpc>
                <a:spcPct val="90000"/>
              </a:lnSpc>
            </a:pPr>
            <a:r>
              <a:rPr lang="fa-IR" sz="2400"/>
              <a:t>به فرومون موجود روی شاخه هائی که مورچه ای از آن عبور کرده مقداری فرومون اضافه  میشود.</a:t>
            </a:r>
          </a:p>
          <a:p>
            <a:pPr lvl="1">
              <a:lnSpc>
                <a:spcPct val="90000"/>
              </a:lnSpc>
            </a:pPr>
            <a:endParaRPr lang="en-US" sz="2400"/>
          </a:p>
        </p:txBody>
      </p:sp>
      <p:graphicFrame>
        <p:nvGraphicFramePr>
          <p:cNvPr id="44041" name="Object 9"/>
          <p:cNvGraphicFramePr>
            <a:graphicFrameLocks noGrp="1" noChangeAspect="1"/>
          </p:cNvGraphicFramePr>
          <p:nvPr>
            <p:ph sz="half" idx="2"/>
          </p:nvPr>
        </p:nvGraphicFramePr>
        <p:xfrm>
          <a:off x="4079875" y="3068638"/>
          <a:ext cx="3587750" cy="485775"/>
        </p:xfrm>
        <a:graphic>
          <a:graphicData uri="http://schemas.openxmlformats.org/presentationml/2006/ole">
            <mc:AlternateContent xmlns:mc="http://schemas.openxmlformats.org/markup-compatibility/2006">
              <mc:Choice xmlns:v="urn:schemas-microsoft-com:vml" Requires="v">
                <p:oleObj spid="_x0000_s3077" name="Equation" r:id="rId3" imgW="1777680" imgH="241200" progId="Equation.3">
                  <p:embed/>
                </p:oleObj>
              </mc:Choice>
              <mc:Fallback>
                <p:oleObj name="Equation" r:id="rId3" imgW="17776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9875" y="3068638"/>
                        <a:ext cx="3587750"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140" name="Rectangle 60"/>
          <p:cNvSpPr>
            <a:spLocks noGrp="1" noChangeArrowheads="1"/>
          </p:cNvSpPr>
          <p:nvPr>
            <p:ph type="title"/>
          </p:nvPr>
        </p:nvSpPr>
        <p:spPr/>
        <p:txBody>
          <a:bodyPr/>
          <a:lstStyle/>
          <a:p>
            <a:r>
              <a:rPr lang="fa-IR"/>
              <a:t>تکرار 1- تبخیر فرومون</a:t>
            </a:r>
            <a:endParaRPr lang="en-US"/>
          </a:p>
        </p:txBody>
      </p:sp>
      <p:graphicFrame>
        <p:nvGraphicFramePr>
          <p:cNvPr id="46143" name="Group 63"/>
          <p:cNvGraphicFramePr>
            <a:graphicFrameLocks noGrp="1"/>
          </p:cNvGraphicFramePr>
          <p:nvPr>
            <p:ph sz="half" idx="1"/>
          </p:nvPr>
        </p:nvGraphicFramePr>
        <p:xfrm>
          <a:off x="457200" y="1600200"/>
          <a:ext cx="5410200" cy="4722498"/>
        </p:xfrm>
        <a:graphic>
          <a:graphicData uri="http://schemas.openxmlformats.org/drawingml/2006/table">
            <a:tbl>
              <a:tblPr/>
              <a:tblGrid>
                <a:gridCol w="1233488">
                  <a:extLst>
                    <a:ext uri="{9D8B030D-6E8A-4147-A177-3AD203B41FA5}">
                      <a16:colId xmlns:a16="http://schemas.microsoft.com/office/drawing/2014/main" xmlns="" val="20000"/>
                    </a:ext>
                  </a:extLst>
                </a:gridCol>
                <a:gridCol w="1279525">
                  <a:extLst>
                    <a:ext uri="{9D8B030D-6E8A-4147-A177-3AD203B41FA5}">
                      <a16:colId xmlns:a16="http://schemas.microsoft.com/office/drawing/2014/main" xmlns="" val="20001"/>
                    </a:ext>
                  </a:extLst>
                </a:gridCol>
                <a:gridCol w="1617662">
                  <a:extLst>
                    <a:ext uri="{9D8B030D-6E8A-4147-A177-3AD203B41FA5}">
                      <a16:colId xmlns:a16="http://schemas.microsoft.com/office/drawing/2014/main" xmlns="" val="20002"/>
                    </a:ext>
                  </a:extLst>
                </a:gridCol>
                <a:gridCol w="1279525">
                  <a:extLst>
                    <a:ext uri="{9D8B030D-6E8A-4147-A177-3AD203B41FA5}">
                      <a16:colId xmlns:a16="http://schemas.microsoft.com/office/drawing/2014/main" xmlns="" val="20003"/>
                    </a:ext>
                  </a:extLst>
                </a:gridCol>
              </a:tblGrid>
              <a:tr h="9461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مسیر</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فاصله</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B Homa" pitchFamily="2" charset="-78"/>
                        </a:rPr>
                        <a:t>فرومون اولیه</a:t>
                      </a:r>
                      <a:endParaRPr kumimoji="0" lang="en-US" sz="24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B Homa" pitchFamily="2" charset="-78"/>
                        </a:rPr>
                        <a:t>فرومون پس از تبخیر</a:t>
                      </a:r>
                      <a:endParaRPr kumimoji="0" lang="en-US" sz="24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889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A-B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10</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5889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A-C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8</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fa-IR" sz="2800" b="0" i="0" u="none" strike="noStrike" cap="none" normalizeH="0" baseline="0" dirty="0" smtClean="0">
                          <a:ln>
                            <a:noFill/>
                          </a:ln>
                          <a:solidFill>
                            <a:schemeClr val="tx1"/>
                          </a:solidFill>
                          <a:effectLst/>
                          <a:latin typeface="Arial" pitchFamily="34" charset="0"/>
                          <a:cs typeface="B Homa" pitchFamily="2" charset="-78"/>
                        </a:rPr>
                        <a:t>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5889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7</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fa-IR" sz="2800" b="0" i="0" u="none" strike="noStrike" cap="none" normalizeH="0" baseline="0" dirty="0" smtClean="0">
                          <a:ln>
                            <a:noFill/>
                          </a:ln>
                          <a:solidFill>
                            <a:schemeClr val="tx1"/>
                          </a:solidFill>
                          <a:effectLst/>
                          <a:latin typeface="Arial" pitchFamily="34" charset="0"/>
                          <a:cs typeface="B Homa" pitchFamily="2" charset="-78"/>
                        </a:rPr>
                        <a:t>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5889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B-C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6</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fa-IR" sz="2800" b="0" i="0" u="none" strike="noStrike" cap="none" normalizeH="0" baseline="0" dirty="0" smtClean="0">
                          <a:ln>
                            <a:noFill/>
                          </a:ln>
                          <a:solidFill>
                            <a:schemeClr val="tx1"/>
                          </a:solidFill>
                          <a:effectLst/>
                          <a:latin typeface="Arial" pitchFamily="34" charset="0"/>
                          <a:cs typeface="B Homa" pitchFamily="2" charset="-78"/>
                        </a:rPr>
                        <a:t>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5889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B-D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11</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fa-IR" sz="2800" b="0" i="0" u="none" strike="noStrike" cap="none" normalizeH="0" baseline="0" dirty="0" smtClean="0">
                          <a:ln>
                            <a:noFill/>
                          </a:ln>
                          <a:solidFill>
                            <a:schemeClr val="tx1"/>
                          </a:solidFill>
                          <a:effectLst/>
                          <a:latin typeface="Arial" pitchFamily="34" charset="0"/>
                          <a:cs typeface="B Homa" pitchFamily="2" charset="-78"/>
                        </a:rPr>
                        <a:t>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5889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C-D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15</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fa-IR" sz="2800" b="0" i="0" u="none" strike="noStrike" cap="none" normalizeH="0" baseline="0" dirty="0" smtClean="0">
                          <a:ln>
                            <a:noFill/>
                          </a:ln>
                          <a:solidFill>
                            <a:schemeClr val="tx1"/>
                          </a:solidFill>
                          <a:effectLst/>
                          <a:latin typeface="Arial" pitchFamily="34" charset="0"/>
                          <a:cs typeface="B Homa" pitchFamily="2" charset="-78"/>
                        </a:rPr>
                        <a:t>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graphicFrame>
        <p:nvGraphicFramePr>
          <p:cNvPr id="46139" name="Object 59"/>
          <p:cNvGraphicFramePr>
            <a:graphicFrameLocks noGrp="1" noChangeAspect="1"/>
          </p:cNvGraphicFramePr>
          <p:nvPr>
            <p:ph sz="half" idx="2"/>
          </p:nvPr>
        </p:nvGraphicFramePr>
        <p:xfrm>
          <a:off x="6680200" y="3713163"/>
          <a:ext cx="1204913" cy="508000"/>
        </p:xfrm>
        <a:graphic>
          <a:graphicData uri="http://schemas.openxmlformats.org/presentationml/2006/ole">
            <mc:AlternateContent xmlns:mc="http://schemas.openxmlformats.org/markup-compatibility/2006">
              <mc:Choice xmlns:v="urn:schemas-microsoft-com:vml" Requires="v">
                <p:oleObj spid="_x0000_s4101" name="Equation" r:id="rId3" imgW="482400" imgH="203040" progId="Equation.3">
                  <p:embed/>
                </p:oleObj>
              </mc:Choice>
              <mc:Fallback>
                <p:oleObj name="Equation" r:id="rId3" imgW="482400" imgH="203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0200" y="3713163"/>
                        <a:ext cx="1204913"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fa-IR" dirty="0"/>
              <a:t>چگونگی تعدیل فرومون</a:t>
            </a:r>
            <a:endParaRPr lang="en-US" dirty="0"/>
          </a:p>
        </p:txBody>
      </p:sp>
      <p:sp>
        <p:nvSpPr>
          <p:cNvPr id="49155" name="Rectangle 3"/>
          <p:cNvSpPr>
            <a:spLocks noGrp="1" noChangeArrowheads="1"/>
          </p:cNvSpPr>
          <p:nvPr>
            <p:ph type="body" sz="half" idx="1"/>
          </p:nvPr>
        </p:nvSpPr>
        <p:spPr>
          <a:xfrm>
            <a:off x="457200" y="1600200"/>
            <a:ext cx="8218488" cy="4525963"/>
          </a:xfrm>
        </p:spPr>
        <p:txBody>
          <a:bodyPr/>
          <a:lstStyle/>
          <a:p>
            <a:r>
              <a:rPr lang="fa-IR" sz="2800" dirty="0"/>
              <a:t>برای موچه </a:t>
            </a:r>
            <a:r>
              <a:rPr lang="en-US" sz="2800" dirty="0"/>
              <a:t>K</a:t>
            </a:r>
            <a:r>
              <a:rPr lang="fa-IR" sz="2800" dirty="0"/>
              <a:t>ام میزان فرومونی که به شاخه </a:t>
            </a:r>
            <a:r>
              <a:rPr lang="en-US" sz="2800" dirty="0" err="1"/>
              <a:t>i</a:t>
            </a:r>
            <a:r>
              <a:rPr lang="en-US" sz="2800" dirty="0"/>
              <a:t>-j</a:t>
            </a:r>
            <a:r>
              <a:rPr lang="fa-IR" sz="2800" dirty="0"/>
              <a:t> اضافه میشود برابر است با :</a:t>
            </a:r>
          </a:p>
          <a:p>
            <a:endParaRPr lang="fa-IR" sz="2800" dirty="0"/>
          </a:p>
          <a:p>
            <a:endParaRPr lang="fa-IR" sz="2800" dirty="0"/>
          </a:p>
          <a:p>
            <a:r>
              <a:rPr lang="fa-IR" sz="2800" dirty="0"/>
              <a:t>کلیه مورچه هائی که از شاخه </a:t>
            </a:r>
            <a:r>
              <a:rPr lang="en-US" sz="2800" dirty="0" err="1"/>
              <a:t>i</a:t>
            </a:r>
            <a:r>
              <a:rPr lang="en-US" sz="2800" dirty="0"/>
              <a:t>-j</a:t>
            </a:r>
            <a:r>
              <a:rPr lang="fa-IR" sz="2800" dirty="0"/>
              <a:t> عبور کرده اند به آن فرومون اضافه می کنند.</a:t>
            </a:r>
          </a:p>
          <a:p>
            <a:endParaRPr lang="en-US" sz="2800" dirty="0"/>
          </a:p>
        </p:txBody>
      </p:sp>
      <p:graphicFrame>
        <p:nvGraphicFramePr>
          <p:cNvPr id="49168" name="Object 16"/>
          <p:cNvGraphicFramePr>
            <a:graphicFrameLocks noGrp="1" noChangeAspect="1"/>
          </p:cNvGraphicFramePr>
          <p:nvPr>
            <p:ph sz="quarter" idx="2"/>
          </p:nvPr>
        </p:nvGraphicFramePr>
        <p:xfrm>
          <a:off x="4067175" y="2420938"/>
          <a:ext cx="1096963" cy="868362"/>
        </p:xfrm>
        <a:graphic>
          <a:graphicData uri="http://schemas.openxmlformats.org/presentationml/2006/ole">
            <mc:AlternateContent xmlns:mc="http://schemas.openxmlformats.org/markup-compatibility/2006">
              <mc:Choice xmlns:v="urn:schemas-microsoft-com:vml" Requires="v">
                <p:oleObj spid="_x0000_s5128" name="Equation" r:id="rId3" imgW="545760" imgH="431640" progId="Equation.3">
                  <p:embed/>
                </p:oleObj>
              </mc:Choice>
              <mc:Fallback>
                <p:oleObj name="Equation" r:id="rId3" imgW="54576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175" y="2420938"/>
                        <a:ext cx="1096963" cy="868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70" name="Object 18"/>
          <p:cNvGraphicFramePr>
            <a:graphicFrameLocks noGrp="1" noChangeAspect="1"/>
          </p:cNvGraphicFramePr>
          <p:nvPr>
            <p:ph sz="quarter" idx="3"/>
          </p:nvPr>
        </p:nvGraphicFramePr>
        <p:xfrm>
          <a:off x="1812925" y="4805363"/>
          <a:ext cx="5711825" cy="784225"/>
        </p:xfrm>
        <a:graphic>
          <a:graphicData uri="http://schemas.openxmlformats.org/presentationml/2006/ole">
            <mc:AlternateContent xmlns:mc="http://schemas.openxmlformats.org/markup-compatibility/2006">
              <mc:Choice xmlns:v="urn:schemas-microsoft-com:vml" Requires="v">
                <p:oleObj spid="_x0000_s5129" name="Equation" r:id="rId5" imgW="2869920" imgH="393480" progId="Equation.3">
                  <p:embed/>
                </p:oleObj>
              </mc:Choice>
              <mc:Fallback>
                <p:oleObj name="Equation" r:id="rId5" imgW="286992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12925" y="4805363"/>
                        <a:ext cx="5711825"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fa-IR"/>
              <a:t>مثالی از تعدیل فرومون</a:t>
            </a:r>
            <a:endParaRPr lang="en-US"/>
          </a:p>
        </p:txBody>
      </p:sp>
      <p:sp>
        <p:nvSpPr>
          <p:cNvPr id="53251" name="Rectangle 3"/>
          <p:cNvSpPr>
            <a:spLocks noGrp="1" noChangeArrowheads="1"/>
          </p:cNvSpPr>
          <p:nvPr>
            <p:ph type="body" sz="half" idx="1"/>
          </p:nvPr>
        </p:nvSpPr>
        <p:spPr>
          <a:xfrm>
            <a:off x="528638" y="1600200"/>
            <a:ext cx="8075612" cy="4525963"/>
          </a:xfrm>
        </p:spPr>
        <p:txBody>
          <a:bodyPr/>
          <a:lstStyle/>
          <a:p>
            <a:r>
              <a:rPr lang="fa-IR" sz="2800"/>
              <a:t>تمام مورچه ها از شاخه </a:t>
            </a:r>
            <a:r>
              <a:rPr lang="en-US" sz="2800"/>
              <a:t>A-D</a:t>
            </a:r>
            <a:r>
              <a:rPr lang="fa-IR" sz="2800"/>
              <a:t> عبور کرده اند. میزان فرومون اضافه شده به این مسیر :</a:t>
            </a:r>
          </a:p>
          <a:p>
            <a:endParaRPr lang="fa-IR" sz="2800"/>
          </a:p>
          <a:p>
            <a:endParaRPr lang="fa-IR" sz="2800"/>
          </a:p>
          <a:p>
            <a:r>
              <a:rPr lang="fa-IR" sz="2800"/>
              <a:t>از</a:t>
            </a:r>
            <a:r>
              <a:rPr lang="en-US" sz="2800"/>
              <a:t> </a:t>
            </a:r>
            <a:r>
              <a:rPr lang="fa-IR" sz="2800"/>
              <a:t> شاخه </a:t>
            </a:r>
            <a:r>
              <a:rPr lang="en-US" sz="2800"/>
              <a:t>C-D</a:t>
            </a:r>
            <a:r>
              <a:rPr lang="fa-IR" sz="2800"/>
              <a:t> فقط مورچه 1 عبور کرده است:</a:t>
            </a:r>
          </a:p>
          <a:p>
            <a:endParaRPr lang="en-US" sz="2800"/>
          </a:p>
        </p:txBody>
      </p:sp>
      <p:graphicFrame>
        <p:nvGraphicFramePr>
          <p:cNvPr id="53255" name="Object 7"/>
          <p:cNvGraphicFramePr>
            <a:graphicFrameLocks noGrp="1" noChangeAspect="1"/>
          </p:cNvGraphicFramePr>
          <p:nvPr>
            <p:ph sz="quarter" idx="2"/>
          </p:nvPr>
        </p:nvGraphicFramePr>
        <p:xfrm>
          <a:off x="3619500" y="4149725"/>
          <a:ext cx="2392363" cy="788988"/>
        </p:xfrm>
        <a:graphic>
          <a:graphicData uri="http://schemas.openxmlformats.org/presentationml/2006/ole">
            <mc:AlternateContent xmlns:mc="http://schemas.openxmlformats.org/markup-compatibility/2006">
              <mc:Choice xmlns:v="urn:schemas-microsoft-com:vml" Requires="v">
                <p:oleObj spid="_x0000_s6152" name="Equation" r:id="rId3" imgW="1193760" imgH="393480" progId="Equation.3">
                  <p:embed/>
                </p:oleObj>
              </mc:Choice>
              <mc:Fallback>
                <p:oleObj name="Equation" r:id="rId3" imgW="119376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9500" y="4149725"/>
                        <a:ext cx="2392363" cy="788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56" name="Object 8"/>
          <p:cNvGraphicFramePr>
            <a:graphicFrameLocks noGrp="1" noChangeAspect="1"/>
          </p:cNvGraphicFramePr>
          <p:nvPr>
            <p:ph sz="quarter" idx="3"/>
          </p:nvPr>
        </p:nvGraphicFramePr>
        <p:xfrm>
          <a:off x="2700338" y="2568575"/>
          <a:ext cx="4221162" cy="788988"/>
        </p:xfrm>
        <a:graphic>
          <a:graphicData uri="http://schemas.openxmlformats.org/presentationml/2006/ole">
            <mc:AlternateContent xmlns:mc="http://schemas.openxmlformats.org/markup-compatibility/2006">
              <mc:Choice xmlns:v="urn:schemas-microsoft-com:vml" Requires="v">
                <p:oleObj spid="_x0000_s6153" name="Equation" r:id="rId5" imgW="2108160" imgH="393480" progId="Equation.3">
                  <p:embed/>
                </p:oleObj>
              </mc:Choice>
              <mc:Fallback>
                <p:oleObj name="Equation" r:id="rId5" imgW="210816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0338" y="2568575"/>
                        <a:ext cx="4221162" cy="788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fa-IR"/>
              <a:t>تکرار 1- تعدیل فرومون</a:t>
            </a:r>
            <a:endParaRPr lang="en-US"/>
          </a:p>
        </p:txBody>
      </p:sp>
      <p:graphicFrame>
        <p:nvGraphicFramePr>
          <p:cNvPr id="56385" name="Group 65"/>
          <p:cNvGraphicFramePr>
            <a:graphicFrameLocks noGrp="1"/>
          </p:cNvGraphicFramePr>
          <p:nvPr>
            <p:ph sz="half" idx="1"/>
          </p:nvPr>
        </p:nvGraphicFramePr>
        <p:xfrm>
          <a:off x="457200" y="1600200"/>
          <a:ext cx="8147050" cy="4478658"/>
        </p:xfrm>
        <a:graphic>
          <a:graphicData uri="http://schemas.openxmlformats.org/drawingml/2006/table">
            <a:tbl>
              <a:tblPr/>
              <a:tblGrid>
                <a:gridCol w="1857375">
                  <a:extLst>
                    <a:ext uri="{9D8B030D-6E8A-4147-A177-3AD203B41FA5}">
                      <a16:colId xmlns:a16="http://schemas.microsoft.com/office/drawing/2014/main" xmlns="" val="20000"/>
                    </a:ext>
                  </a:extLst>
                </a:gridCol>
                <a:gridCol w="1927225">
                  <a:extLst>
                    <a:ext uri="{9D8B030D-6E8A-4147-A177-3AD203B41FA5}">
                      <a16:colId xmlns:a16="http://schemas.microsoft.com/office/drawing/2014/main" xmlns="" val="20001"/>
                    </a:ext>
                  </a:extLst>
                </a:gridCol>
                <a:gridCol w="2435225">
                  <a:extLst>
                    <a:ext uri="{9D8B030D-6E8A-4147-A177-3AD203B41FA5}">
                      <a16:colId xmlns:a16="http://schemas.microsoft.com/office/drawing/2014/main" xmlns="" val="20002"/>
                    </a:ext>
                  </a:extLst>
                </a:gridCol>
                <a:gridCol w="1927225">
                  <a:extLst>
                    <a:ext uri="{9D8B030D-6E8A-4147-A177-3AD203B41FA5}">
                      <a16:colId xmlns:a16="http://schemas.microsoft.com/office/drawing/2014/main" xmlns="" val="20003"/>
                    </a:ext>
                  </a:extLst>
                </a:gridCol>
              </a:tblGrid>
              <a:tr h="6048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مسیر</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B Homa" pitchFamily="2" charset="-78"/>
                        </a:rPr>
                        <a:t>فرومون پس از تبخیر</a:t>
                      </a:r>
                      <a:endParaRPr kumimoji="0" lang="en-US" sz="28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B Homa" pitchFamily="2" charset="-78"/>
                        </a:rPr>
                        <a:t>میزان تغییر فرومون</a:t>
                      </a:r>
                      <a:endParaRPr kumimoji="0" lang="en-US" sz="24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B Homa" pitchFamily="2" charset="-78"/>
                        </a:rPr>
                        <a:t>فرومون جدید</a:t>
                      </a:r>
                      <a:endParaRPr kumimoji="0" lang="en-US" sz="2400" b="0" i="0" u="none" strike="noStrike" cap="none" normalizeH="0" baseline="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889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A-B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0/05</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0/0435</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0/0935</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5889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A-C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0/05</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0/0476</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0/0976</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5889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0/05</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0/1685</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0/2185</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5889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B-C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0/05</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0/1685</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0/2185</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5889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B-D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0/05</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0/0417</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0/0917</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5889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B Homa" pitchFamily="2" charset="-78"/>
                        </a:rPr>
                        <a:t>C-D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0/05</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0/0357</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dirty="0" smtClean="0">
                          <a:ln>
                            <a:noFill/>
                          </a:ln>
                          <a:solidFill>
                            <a:schemeClr val="tx1"/>
                          </a:solidFill>
                          <a:effectLst/>
                          <a:latin typeface="Arial" pitchFamily="34" charset="0"/>
                          <a:cs typeface="B Homa" pitchFamily="2" charset="-78"/>
                        </a:rPr>
                        <a:t>0/0857</a:t>
                      </a:r>
                      <a:endParaRPr kumimoji="0" lang="en-US" sz="2800" b="0" i="0" u="none" strike="noStrike" cap="none" normalizeH="0" baseline="0" dirty="0" smtClean="0">
                        <a:ln>
                          <a:noFill/>
                        </a:ln>
                        <a:solidFill>
                          <a:schemeClr val="tx1"/>
                        </a:solidFill>
                        <a:effectLst/>
                        <a:latin typeface="Arial" pitchFamily="34" charset="0"/>
                        <a:cs typeface="B Homa"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fa-IR" smtClean="0"/>
              <a:t>شبه کد الگوریتم </a:t>
            </a:r>
            <a:r>
              <a:rPr lang="en-US" sz="5400" smtClean="0">
                <a:solidFill>
                  <a:schemeClr val="tx1"/>
                </a:solidFill>
                <a:latin typeface="Bodoni MT Black" pitchFamily="18" charset="0"/>
              </a:rPr>
              <a:t>AS</a:t>
            </a:r>
          </a:p>
        </p:txBody>
      </p:sp>
      <p:pic>
        <p:nvPicPr>
          <p:cNvPr id="29699" name="Picture 5"/>
          <p:cNvPicPr>
            <a:picLocks noGrp="1" noChangeAspect="1" noChangeArrowheads="1"/>
          </p:cNvPicPr>
          <p:nvPr>
            <p:ph type="body" idx="1"/>
          </p:nvPr>
        </p:nvPicPr>
        <p:blipFill>
          <a:blip r:embed="rId2"/>
          <a:srcRect/>
          <a:stretch>
            <a:fillRect/>
          </a:stretch>
        </p:blipFill>
        <p:spPr>
          <a:xfrm>
            <a:off x="2357422" y="1928802"/>
            <a:ext cx="4857784" cy="321471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0"/>
                                  </p:stCondLst>
                                  <p:childTnLst>
                                    <p:animScale>
                                      <p:cBhvr>
                                        <p:cTn id="6" dur="2000" fill="hold"/>
                                        <p:tgtEl>
                                          <p:spTgt spid="2969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fa-IR" sz="4400" dirty="0" smtClean="0">
                <a:solidFill>
                  <a:schemeClr val="accent6">
                    <a:lumMod val="60000"/>
                    <a:lumOff val="40000"/>
                  </a:schemeClr>
                </a:solidFill>
                <a:effectLst/>
                <a:cs typeface="B Kamran" pitchFamily="2" charset="-78"/>
              </a:rPr>
              <a:t>مسیریابی شبکه های کامپیوتری با استفاده از </a:t>
            </a:r>
            <a:r>
              <a:rPr lang="en-US" sz="4400" dirty="0" smtClean="0">
                <a:solidFill>
                  <a:schemeClr val="accent6">
                    <a:lumMod val="60000"/>
                    <a:lumOff val="40000"/>
                  </a:schemeClr>
                </a:solidFill>
                <a:effectLst/>
                <a:cs typeface="B Kamran" pitchFamily="2" charset="-78"/>
              </a:rPr>
              <a:t>ACO</a:t>
            </a:r>
            <a:endParaRPr lang="fa-IR" sz="4400" dirty="0">
              <a:solidFill>
                <a:schemeClr val="accent6">
                  <a:lumMod val="60000"/>
                  <a:lumOff val="40000"/>
                </a:schemeClr>
              </a:solidFill>
              <a:effectLst/>
              <a:cs typeface="B Kamran" pitchFamily="2" charset="-78"/>
            </a:endParaRPr>
          </a:p>
        </p:txBody>
      </p:sp>
      <p:sp>
        <p:nvSpPr>
          <p:cNvPr id="5" name="Content Placeholder 4"/>
          <p:cNvSpPr>
            <a:spLocks noGrp="1"/>
          </p:cNvSpPr>
          <p:nvPr>
            <p:ph idx="1"/>
          </p:nvPr>
        </p:nvSpPr>
        <p:spPr/>
        <p:txBody>
          <a:bodyPr>
            <a:normAutofit/>
          </a:bodyPr>
          <a:lstStyle/>
          <a:p>
            <a:pPr>
              <a:buBlip>
                <a:blip r:embed="rId2"/>
              </a:buBlip>
            </a:pPr>
            <a:r>
              <a:rPr lang="fa-IR" b="1" dirty="0" smtClean="0">
                <a:cs typeface="B Tabassom" pitchFamily="2" charset="-78"/>
              </a:rPr>
              <a:t> اطلاعات بر روی شبکه به صورت بسته های اطلاعاتی کوچکی منتقل می شوند.هریک از این بسته ها بر روی شبکه در طی مسیر از مبدء تا مقصد باید از گره های زیادی که مسیریاب </a:t>
            </a:r>
            <a:r>
              <a:rPr lang="fa-IR" sz="2000" b="1" dirty="0" smtClean="0">
                <a:cs typeface="B Tabassom" pitchFamily="2" charset="-78"/>
              </a:rPr>
              <a:t>(</a:t>
            </a:r>
            <a:r>
              <a:rPr lang="en-US" sz="2000" b="1" dirty="0" smtClean="0">
                <a:cs typeface="B Tabassom" pitchFamily="2" charset="-78"/>
              </a:rPr>
              <a:t>router</a:t>
            </a:r>
            <a:r>
              <a:rPr lang="fa-IR" sz="2000" b="1" dirty="0" smtClean="0">
                <a:cs typeface="B Tabassom" pitchFamily="2" charset="-78"/>
              </a:rPr>
              <a:t>) </a:t>
            </a:r>
            <a:r>
              <a:rPr lang="fa-IR" b="1" dirty="0" smtClean="0">
                <a:cs typeface="B Tabassom" pitchFamily="2" charset="-78"/>
              </a:rPr>
              <a:t>نام دارند عبور می کنند در داخل هر مسیریاب جدولی قرار دارد تا بهترین و کوتاه ترین مسیر بعدی تا مقصد از طریق ان مشخص می شود، بنابراین بسته های اطلاعاتی حین گذر از مسیریاب ها با توجه به محتویات این جدول عبور داده می شوند.</a:t>
            </a:r>
          </a:p>
          <a:p>
            <a:pPr>
              <a:buBlip>
                <a:blip r:embed="rId2"/>
              </a:buBlip>
            </a:pPr>
            <a:r>
              <a:rPr lang="fa-IR" b="1" dirty="0" smtClean="0">
                <a:cs typeface="B Tabassom" pitchFamily="2" charset="-78"/>
              </a:rPr>
              <a:t>روشی به نام </a:t>
            </a:r>
            <a:r>
              <a:rPr lang="en-US" sz="2000" b="1" dirty="0" smtClean="0">
                <a:cs typeface="B Tabassom" pitchFamily="2" charset="-78"/>
              </a:rPr>
              <a:t>Ant Colony </a:t>
            </a:r>
            <a:r>
              <a:rPr lang="en-US" sz="2000" b="1" dirty="0" err="1" smtClean="0">
                <a:cs typeface="B Tabassom" pitchFamily="2" charset="-78"/>
              </a:rPr>
              <a:t>Routering</a:t>
            </a:r>
            <a:r>
              <a:rPr lang="fa-IR" sz="2000" b="1" dirty="0" smtClean="0">
                <a:cs typeface="B Tabassom" pitchFamily="2" charset="-78"/>
              </a:rPr>
              <a:t> (</a:t>
            </a:r>
            <a:r>
              <a:rPr lang="en-US" sz="2000" b="1" dirty="0" smtClean="0">
                <a:cs typeface="B Tabassom" pitchFamily="2" charset="-78"/>
              </a:rPr>
              <a:t>ACR</a:t>
            </a:r>
            <a:r>
              <a:rPr lang="fa-IR" sz="2000" b="1" dirty="0" smtClean="0">
                <a:cs typeface="B Tabassom" pitchFamily="2" charset="-78"/>
              </a:rPr>
              <a:t>) </a:t>
            </a:r>
            <a:r>
              <a:rPr lang="fa-IR" b="1" dirty="0" smtClean="0">
                <a:cs typeface="B Tabassom" pitchFamily="2" charset="-78"/>
              </a:rPr>
              <a:t>پیشنهاد شده که براساس ایده کلونی مورچه به بهینه سازی جداول می پردازیم و درواقع به هر مسیری با توجه به بهینگی ان امتیاز می دهیم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Blip>
                <a:blip r:embed="rId2"/>
              </a:buBlip>
            </a:pPr>
            <a:r>
              <a:rPr lang="fa-IR" b="1" dirty="0" smtClean="0">
                <a:cs typeface="B Tabassom" pitchFamily="2" charset="-78"/>
              </a:rPr>
              <a:t>استفاده از </a:t>
            </a:r>
            <a:r>
              <a:rPr lang="en-US" b="1" dirty="0" smtClean="0">
                <a:cs typeface="B Tabassom" pitchFamily="2" charset="-78"/>
              </a:rPr>
              <a:t>ACR</a:t>
            </a:r>
            <a:r>
              <a:rPr lang="fa-IR" b="1" dirty="0" smtClean="0">
                <a:cs typeface="B Tabassom" pitchFamily="2" charset="-78"/>
              </a:rPr>
              <a:t> به این منظور دارای برتری نسبت به سایر روش هاست که با طبیعت دیمنامیک شبکه سازگاری دارد، زیرا به عنوان مثال ممکن است مسیری پرترافیک شود یا حتی مسیریابی از کار افتاده باشد و به دلیل انعطاف پذیری که </a:t>
            </a:r>
            <a:r>
              <a:rPr lang="en-US" b="1" dirty="0" smtClean="0">
                <a:cs typeface="B Tabassom" pitchFamily="2" charset="-78"/>
              </a:rPr>
              <a:t>ACO</a:t>
            </a:r>
            <a:r>
              <a:rPr lang="fa-IR" b="1" dirty="0" smtClean="0">
                <a:cs typeface="B Tabassom" pitchFamily="2" charset="-78"/>
              </a:rPr>
              <a:t> در برابر این تغییرات دارد همواره  بهترین راه حل بعدی را در دسترس قرار می دهد </a:t>
            </a:r>
          </a:p>
          <a:p>
            <a:pPr>
              <a:buBlip>
                <a:blip r:embed="rId2"/>
              </a:buBlip>
            </a:pPr>
            <a:endParaRPr lang="fa-IR" dirty="0"/>
          </a:p>
        </p:txBody>
      </p:sp>
      <p:sp>
        <p:nvSpPr>
          <p:cNvPr id="3" name="Title 2"/>
          <p:cNvSpPr>
            <a:spLocks noGrp="1"/>
          </p:cNvSpPr>
          <p:nvPr>
            <p:ph type="title"/>
          </p:nvPr>
        </p:nvSpPr>
        <p:spPr>
          <a:xfrm>
            <a:off x="457200" y="274638"/>
            <a:ext cx="7615262" cy="1011222"/>
          </a:xfrm>
        </p:spPr>
        <p:txBody>
          <a:bodyPr>
            <a:normAutofit/>
          </a:bodyPr>
          <a:lstStyle/>
          <a:p>
            <a:pPr algn="r"/>
            <a:r>
              <a:rPr lang="fa-IR" sz="4400" dirty="0" smtClean="0">
                <a:solidFill>
                  <a:schemeClr val="accent6">
                    <a:lumMod val="60000"/>
                    <a:lumOff val="40000"/>
                  </a:schemeClr>
                </a:solidFill>
                <a:effectLst/>
                <a:cs typeface="B Kamran" pitchFamily="2" charset="-78"/>
              </a:rPr>
              <a:t>ادامه</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effectLst/>
                <a:cs typeface="B Kamran" pitchFamily="2" charset="-78"/>
              </a:rPr>
              <a:t>لیست مقالات فارسی مربوط به </a:t>
            </a:r>
            <a:r>
              <a:rPr lang="en-US" sz="4400" dirty="0" smtClean="0">
                <a:solidFill>
                  <a:schemeClr val="accent6">
                    <a:lumMod val="60000"/>
                    <a:lumOff val="40000"/>
                  </a:schemeClr>
                </a:solidFill>
                <a:effectLst/>
                <a:cs typeface="B Kamran" pitchFamily="2" charset="-78"/>
              </a:rPr>
              <a:t>ACO</a:t>
            </a:r>
            <a:endParaRPr lang="fa-IR" sz="4400" dirty="0">
              <a:solidFill>
                <a:schemeClr val="accent6">
                  <a:lumMod val="60000"/>
                  <a:lumOff val="40000"/>
                </a:schemeClr>
              </a:solidFill>
              <a:effectLst/>
              <a:cs typeface="B Kamran" pitchFamily="2" charset="-78"/>
            </a:endParaRPr>
          </a:p>
        </p:txBody>
      </p:sp>
      <p:pic>
        <p:nvPicPr>
          <p:cNvPr id="81922" name="Picture 2"/>
          <p:cNvPicPr>
            <a:picLocks noGrp="1" noChangeAspect="1" noChangeArrowheads="1"/>
          </p:cNvPicPr>
          <p:nvPr>
            <p:ph idx="1"/>
          </p:nvPr>
        </p:nvPicPr>
        <p:blipFill>
          <a:blip r:embed="rId2"/>
          <a:srcRect/>
          <a:stretch>
            <a:fillRect/>
          </a:stretch>
        </p:blipFill>
        <p:spPr bwMode="auto">
          <a:xfrm>
            <a:off x="428596" y="1357298"/>
            <a:ext cx="8358246" cy="2357454"/>
          </a:xfrm>
          <a:prstGeom prst="rect">
            <a:avLst/>
          </a:prstGeom>
          <a:noFill/>
          <a:ln w="9525">
            <a:noFill/>
            <a:miter lim="800000"/>
            <a:headEnd/>
            <a:tailEnd/>
          </a:ln>
          <a:effectLst/>
        </p:spPr>
      </p:pic>
      <p:pic>
        <p:nvPicPr>
          <p:cNvPr id="81924" name="Picture 4"/>
          <p:cNvPicPr>
            <a:picLocks noChangeAspect="1" noChangeArrowheads="1"/>
          </p:cNvPicPr>
          <p:nvPr/>
        </p:nvPicPr>
        <p:blipFill>
          <a:blip r:embed="rId3"/>
          <a:srcRect/>
          <a:stretch>
            <a:fillRect/>
          </a:stretch>
        </p:blipFill>
        <p:spPr bwMode="auto">
          <a:xfrm>
            <a:off x="2714612" y="3643315"/>
            <a:ext cx="5929354" cy="428628"/>
          </a:xfrm>
          <a:prstGeom prst="rect">
            <a:avLst/>
          </a:prstGeom>
          <a:noFill/>
          <a:ln w="9525">
            <a:noFill/>
            <a:miter lim="800000"/>
            <a:headEnd/>
            <a:tailEnd/>
          </a:ln>
          <a:effectLst/>
        </p:spPr>
      </p:pic>
      <p:pic>
        <p:nvPicPr>
          <p:cNvPr id="81925" name="Picture 5"/>
          <p:cNvPicPr>
            <a:picLocks noChangeAspect="1" noChangeArrowheads="1"/>
          </p:cNvPicPr>
          <p:nvPr/>
        </p:nvPicPr>
        <p:blipFill>
          <a:blip r:embed="rId4"/>
          <a:srcRect/>
          <a:stretch>
            <a:fillRect/>
          </a:stretch>
        </p:blipFill>
        <p:spPr bwMode="auto">
          <a:xfrm>
            <a:off x="571472" y="4071942"/>
            <a:ext cx="8048655" cy="16430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endParaRPr lang="fa-IR" dirty="0"/>
          </a:p>
        </p:txBody>
      </p:sp>
      <p:pic>
        <p:nvPicPr>
          <p:cNvPr id="82947" name="Picture 3"/>
          <p:cNvPicPr>
            <a:picLocks noGrp="1" noChangeAspect="1" noChangeArrowheads="1"/>
          </p:cNvPicPr>
          <p:nvPr>
            <p:ph idx="1"/>
          </p:nvPr>
        </p:nvPicPr>
        <p:blipFill>
          <a:blip r:embed="rId2"/>
          <a:srcRect/>
          <a:stretch>
            <a:fillRect/>
          </a:stretch>
        </p:blipFill>
        <p:spPr bwMode="auto">
          <a:xfrm>
            <a:off x="428596" y="357166"/>
            <a:ext cx="8358246" cy="607223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Blip>
                <a:blip r:embed="rId2"/>
              </a:buBlip>
            </a:pPr>
            <a:r>
              <a:rPr lang="fa-IR" b="1" dirty="0" smtClean="0">
                <a:cs typeface="B Tabassom" pitchFamily="2" charset="-78"/>
              </a:rPr>
              <a:t>الگوریتم مورچگان اولین بار در سال 1991 توسط </a:t>
            </a:r>
            <a:r>
              <a:rPr lang="fa-IR" b="1" dirty="0" smtClean="0">
                <a:solidFill>
                  <a:srgbClr val="3333FF"/>
                </a:solidFill>
                <a:cs typeface="B Tabassom" pitchFamily="2" charset="-78"/>
              </a:rPr>
              <a:t>مارکو</a:t>
            </a:r>
            <a:r>
              <a:rPr lang="fa-IR" b="1" dirty="0" smtClean="0">
                <a:cs typeface="B Tabassom" pitchFamily="2" charset="-78"/>
              </a:rPr>
              <a:t> </a:t>
            </a:r>
            <a:r>
              <a:rPr lang="fa-IR" b="1" dirty="0" smtClean="0">
                <a:solidFill>
                  <a:srgbClr val="3333FF"/>
                </a:solidFill>
                <a:cs typeface="B Tabassom" pitchFamily="2" charset="-78"/>
              </a:rPr>
              <a:t>دوریگو</a:t>
            </a:r>
            <a:r>
              <a:rPr lang="fa-IR" b="1" dirty="0" smtClean="0">
                <a:cs typeface="B Tabassom" pitchFamily="2" charset="-78"/>
              </a:rPr>
              <a:t> </a:t>
            </a:r>
            <a:r>
              <a:rPr lang="en-US" b="1" dirty="0" smtClean="0">
                <a:cs typeface="B Tabassom" pitchFamily="2" charset="-78"/>
              </a:rPr>
              <a:t>(</a:t>
            </a:r>
            <a:r>
              <a:rPr lang="en-US" b="1" dirty="0" err="1" smtClean="0">
                <a:cs typeface="B Tabassom" pitchFamily="2" charset="-78"/>
              </a:rPr>
              <a:t>Dorigo</a:t>
            </a:r>
            <a:r>
              <a:rPr lang="en-US" b="1" dirty="0" smtClean="0">
                <a:cs typeface="B Tabassom" pitchFamily="2" charset="-78"/>
              </a:rPr>
              <a:t>) </a:t>
            </a:r>
            <a:r>
              <a:rPr lang="fa-IR" b="1" dirty="0" smtClean="0">
                <a:cs typeface="B Tabassom" pitchFamily="2" charset="-78"/>
              </a:rPr>
              <a:t>برای حل مسائل بهینه سازی مشکلی مانند مسأله </a:t>
            </a:r>
            <a:r>
              <a:rPr lang="fa-IR" b="1" dirty="0" smtClean="0">
                <a:solidFill>
                  <a:srgbClr val="FF0000"/>
                </a:solidFill>
                <a:cs typeface="B Tabassom" pitchFamily="2" charset="-78"/>
              </a:rPr>
              <a:t>فروشنده دوره گرد</a:t>
            </a:r>
            <a:r>
              <a:rPr lang="fa-IR" b="1" dirty="0" smtClean="0">
                <a:cs typeface="B Tabassom" pitchFamily="2" charset="-78"/>
              </a:rPr>
              <a:t> </a:t>
            </a:r>
            <a:r>
              <a:rPr lang="en-US" b="1" dirty="0" smtClean="0">
                <a:cs typeface="B Tabassom" pitchFamily="2" charset="-78"/>
              </a:rPr>
              <a:t>Traveling) (Sales Person</a:t>
            </a:r>
            <a:r>
              <a:rPr lang="fa-IR" b="1" dirty="0" smtClean="0">
                <a:cs typeface="B Tabassom" pitchFamily="2" charset="-78"/>
              </a:rPr>
              <a:t> ارائه شد</a:t>
            </a:r>
          </a:p>
          <a:p>
            <a:pPr>
              <a:buBlip>
                <a:blip r:embed="rId2"/>
              </a:buBlip>
            </a:pPr>
            <a:endParaRPr lang="fa-IR" b="1" dirty="0" smtClean="0">
              <a:cs typeface="B Tabassom" pitchFamily="2" charset="-78"/>
            </a:endParaRPr>
          </a:p>
          <a:p>
            <a:pPr>
              <a:buBlip>
                <a:blip r:embed="rId2"/>
              </a:buBlip>
            </a:pPr>
            <a:r>
              <a:rPr lang="fa-IR" b="1" dirty="0" smtClean="0">
                <a:cs typeface="B Tabassom" pitchFamily="2" charset="-78"/>
              </a:rPr>
              <a:t>رفتار باقی گذاردن و تعقیب رد پا (</a:t>
            </a:r>
            <a:r>
              <a:rPr lang="en-US" b="1" dirty="0" smtClean="0">
                <a:cs typeface="B Tabassom" pitchFamily="2" charset="-78"/>
              </a:rPr>
              <a:t>Trail Pheromone</a:t>
            </a:r>
            <a:r>
              <a:rPr lang="fa-IR" b="1" dirty="0" smtClean="0">
                <a:cs typeface="B Tabassom" pitchFamily="2" charset="-78"/>
              </a:rPr>
              <a:t>) که مورچه از مواد شیمیایی به جا مانده از سایر مورچه ها تأثیر می گیرد، منشأ پیدایش </a:t>
            </a:r>
            <a:r>
              <a:rPr lang="en-US" b="1" dirty="0" smtClean="0">
                <a:cs typeface="B Tabassom" pitchFamily="2" charset="-78"/>
              </a:rPr>
              <a:t>ACO</a:t>
            </a:r>
            <a:r>
              <a:rPr lang="fa-IR" b="1" dirty="0" smtClean="0">
                <a:cs typeface="B Tabassom" pitchFamily="2" charset="-78"/>
              </a:rPr>
              <a:t> شد</a:t>
            </a:r>
          </a:p>
          <a:p>
            <a:pPr>
              <a:buBlip>
                <a:blip r:embed="rId2"/>
              </a:buBlip>
            </a:pPr>
            <a:endParaRPr lang="fa-IR" b="1" dirty="0" smtClean="0">
              <a:cs typeface="B Tabassom" pitchFamily="2" charset="-78"/>
            </a:endParaRPr>
          </a:p>
          <a:p>
            <a:pPr>
              <a:buBlip>
                <a:blip r:embed="rId2"/>
              </a:buBlip>
            </a:pPr>
            <a:endParaRPr lang="fa-IR" b="1" dirty="0" smtClean="0">
              <a:cs typeface="B Tabassom" pitchFamily="2" charset="-78"/>
            </a:endParaRPr>
          </a:p>
          <a:p>
            <a:pPr>
              <a:buBlip>
                <a:blip r:embed="rId2"/>
              </a:buBlip>
            </a:pPr>
            <a:endParaRPr lang="fa-IR" b="1" dirty="0">
              <a:cs typeface="B Tabassom" pitchFamily="2" charset="-78"/>
            </a:endParaRPr>
          </a:p>
        </p:txBody>
      </p:sp>
      <p:sp>
        <p:nvSpPr>
          <p:cNvPr id="3" name="Title 2"/>
          <p:cNvSpPr>
            <a:spLocks noGrp="1"/>
          </p:cNvSpPr>
          <p:nvPr>
            <p:ph type="title"/>
          </p:nvPr>
        </p:nvSpPr>
        <p:spPr/>
        <p:txBody>
          <a:bodyPr>
            <a:normAutofit/>
          </a:bodyPr>
          <a:lstStyle/>
          <a:p>
            <a:pPr algn="ctr"/>
            <a:r>
              <a:rPr lang="fa-IR" sz="4400" dirty="0" smtClean="0">
                <a:solidFill>
                  <a:schemeClr val="accent6">
                    <a:lumMod val="60000"/>
                    <a:lumOff val="40000"/>
                  </a:schemeClr>
                </a:solidFill>
                <a:effectLst/>
                <a:cs typeface="B Kamran" pitchFamily="2" charset="-78"/>
              </a:rPr>
              <a:t>تاریخچه</a:t>
            </a:r>
            <a:endParaRPr lang="fa-IR" sz="4400" dirty="0">
              <a:solidFill>
                <a:schemeClr val="accent6">
                  <a:lumMod val="60000"/>
                  <a:lumOff val="40000"/>
                </a:schemeClr>
              </a:solidFill>
              <a:effectLst/>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6908"/>
          </a:xfrm>
        </p:spPr>
        <p:txBody>
          <a:bodyPr/>
          <a:lstStyle/>
          <a:p>
            <a:endParaRPr lang="fa-IR" dirty="0"/>
          </a:p>
        </p:txBody>
      </p:sp>
      <p:pic>
        <p:nvPicPr>
          <p:cNvPr id="83970" name="Picture 2"/>
          <p:cNvPicPr>
            <a:picLocks noGrp="1" noChangeAspect="1" noChangeArrowheads="1"/>
          </p:cNvPicPr>
          <p:nvPr>
            <p:ph idx="1"/>
          </p:nvPr>
        </p:nvPicPr>
        <p:blipFill>
          <a:blip r:embed="rId2"/>
          <a:srcRect/>
          <a:stretch>
            <a:fillRect/>
          </a:stretch>
        </p:blipFill>
        <p:spPr bwMode="auto">
          <a:xfrm>
            <a:off x="571472" y="285728"/>
            <a:ext cx="8001056" cy="607222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a:p>
        </p:txBody>
      </p:sp>
      <p:pic>
        <p:nvPicPr>
          <p:cNvPr id="84994" name="Picture 2"/>
          <p:cNvPicPr>
            <a:picLocks noGrp="1" noChangeAspect="1" noChangeArrowheads="1"/>
          </p:cNvPicPr>
          <p:nvPr>
            <p:ph idx="1"/>
          </p:nvPr>
        </p:nvPicPr>
        <p:blipFill>
          <a:blip r:embed="rId2"/>
          <a:srcRect/>
          <a:stretch>
            <a:fillRect/>
          </a:stretch>
        </p:blipFill>
        <p:spPr bwMode="auto">
          <a:xfrm>
            <a:off x="214282" y="428604"/>
            <a:ext cx="8572560" cy="614366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285852" y="428604"/>
            <a:ext cx="7086600" cy="731838"/>
          </a:xfrm>
        </p:spPr>
        <p:txBody>
          <a:bodyPr>
            <a:normAutofit fontScale="90000"/>
          </a:bodyPr>
          <a:lstStyle/>
          <a:p>
            <a:pPr algn="r" eaLnBrk="1" fontAlgn="auto" hangingPunct="1">
              <a:spcAft>
                <a:spcPts val="0"/>
              </a:spcAft>
              <a:defRPr/>
            </a:pPr>
            <a:r>
              <a:rPr lang="fa-IR" sz="4800" dirty="0" smtClean="0">
                <a:solidFill>
                  <a:srgbClr val="B7641F"/>
                </a:solidFill>
                <a:effectLst>
                  <a:glow rad="139700">
                    <a:schemeClr val="accent4">
                      <a:satMod val="175000"/>
                      <a:alpha val="40000"/>
                    </a:schemeClr>
                  </a:glow>
                  <a:innerShdw blurRad="63500" dist="50800" dir="13500000">
                    <a:prstClr val="black">
                      <a:alpha val="50000"/>
                    </a:prstClr>
                  </a:innerShdw>
                </a:effectLst>
                <a:cs typeface="B Elham" pitchFamily="2" charset="-78"/>
              </a:rPr>
              <a:t>منابع و مأخذ</a:t>
            </a:r>
          </a:p>
        </p:txBody>
      </p:sp>
      <p:sp>
        <p:nvSpPr>
          <p:cNvPr id="31747" name="Rectangle 3"/>
          <p:cNvSpPr>
            <a:spLocks noGrp="1" noChangeArrowheads="1"/>
          </p:cNvSpPr>
          <p:nvPr>
            <p:ph idx="1"/>
          </p:nvPr>
        </p:nvSpPr>
        <p:spPr>
          <a:xfrm>
            <a:off x="1000125" y="1714488"/>
            <a:ext cx="7358063" cy="4533912"/>
          </a:xfrm>
        </p:spPr>
        <p:txBody>
          <a:bodyPr/>
          <a:lstStyle/>
          <a:p>
            <a:pPr marL="90488" indent="-90488" algn="just" eaLnBrk="1" hangingPunct="1">
              <a:defRPr/>
            </a:pPr>
            <a:r>
              <a:rPr lang="fa-IR" sz="1800" dirty="0" smtClean="0">
                <a:ea typeface="Majalla UI"/>
                <a:cs typeface="B Homa" pitchFamily="2" charset="-78"/>
              </a:rPr>
              <a:t>بهینه سازی توسط کلونی مورچگان تألیف دکتر مهدی تقوی و دو تن دیگر</a:t>
            </a:r>
          </a:p>
          <a:p>
            <a:pPr marL="0" indent="0" algn="l" rtl="0" eaLnBrk="1" hangingPunct="1">
              <a:defRPr/>
            </a:pPr>
            <a:r>
              <a:rPr lang="en-US" sz="1600" dirty="0" smtClean="0">
                <a:solidFill>
                  <a:srgbClr val="FF0066"/>
                </a:solidFill>
                <a:ea typeface="Majalla UI"/>
                <a:cs typeface="B Homa" pitchFamily="2" charset="-78"/>
                <a:hlinkClick r:id="rId2"/>
              </a:rPr>
              <a:t>http://forum.patoghu.com</a:t>
            </a:r>
          </a:p>
          <a:p>
            <a:pPr marL="0" indent="0" algn="l" rtl="0" eaLnBrk="1" hangingPunct="1">
              <a:defRPr/>
            </a:pPr>
            <a:r>
              <a:rPr lang="en-US" sz="1600" dirty="0" smtClean="0">
                <a:solidFill>
                  <a:srgbClr val="FF0066"/>
                </a:solidFill>
                <a:ea typeface="Majalla UI"/>
                <a:cs typeface="B Homa" pitchFamily="2" charset="-78"/>
                <a:hlinkClick r:id="rId2"/>
              </a:rPr>
              <a:t>http://studentkhorramabad.blogfa.com</a:t>
            </a:r>
          </a:p>
          <a:p>
            <a:pPr marL="0" indent="0" algn="l" rtl="0" eaLnBrk="1" hangingPunct="1">
              <a:defRPr/>
            </a:pPr>
            <a:r>
              <a:rPr lang="en-US" sz="1600" dirty="0" smtClean="0">
                <a:solidFill>
                  <a:srgbClr val="FF0066"/>
                </a:solidFill>
                <a:ea typeface="Majalla UI"/>
                <a:cs typeface="B Homa" pitchFamily="2" charset="-78"/>
                <a:hlinkClick r:id="rId2"/>
              </a:rPr>
              <a:t>http://abbastaieban.blogfa.com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p:cTn id="7" dur="2000" fill="hold"/>
                                        <p:tgtEl>
                                          <p:spTgt spid="31746"/>
                                        </p:tgtEl>
                                        <p:attrNameLst>
                                          <p:attrName>ppt_x</p:attrName>
                                        </p:attrNameLst>
                                      </p:cBhvr>
                                      <p:tavLst>
                                        <p:tav tm="0">
                                          <p:val>
                                            <p:strVal val="#ppt_x-.2"/>
                                          </p:val>
                                        </p:tav>
                                        <p:tav tm="100000">
                                          <p:val>
                                            <p:strVal val="#ppt_x"/>
                                          </p:val>
                                        </p:tav>
                                      </p:tavLst>
                                    </p:anim>
                                    <p:anim calcmode="lin" valueType="num">
                                      <p:cBhvr>
                                        <p:cTn id="8" dur="2000" fill="hold"/>
                                        <p:tgtEl>
                                          <p:spTgt spid="31746"/>
                                        </p:tgtEl>
                                        <p:attrNameLst>
                                          <p:attrName>ppt_y</p:attrName>
                                        </p:attrNameLst>
                                      </p:cBhvr>
                                      <p:tavLst>
                                        <p:tav tm="0">
                                          <p:val>
                                            <p:strVal val="#ppt_y"/>
                                          </p:val>
                                        </p:tav>
                                        <p:tav tm="100000">
                                          <p:val>
                                            <p:strVal val="#ppt_y"/>
                                          </p:val>
                                        </p:tav>
                                      </p:tavLst>
                                    </p:anim>
                                    <p:animEffect transition="in" filter="wipe(right)" prLst="gradientSize: 0.1">
                                      <p:cBhvr>
                                        <p:cTn id="9" dur="2000"/>
                                        <p:tgtEl>
                                          <p:spTgt spid="31746"/>
                                        </p:tgtEl>
                                      </p:cBhvr>
                                    </p:animEffect>
                                  </p:childTnLst>
                                </p:cTn>
                              </p:par>
                            </p:childTnLst>
                          </p:cTn>
                        </p:par>
                        <p:par>
                          <p:cTn id="10" fill="hold">
                            <p:stCondLst>
                              <p:cond delay="2000"/>
                            </p:stCondLst>
                            <p:childTnLst>
                              <p:par>
                                <p:cTn id="11" presetID="51" presetClass="entr" presetSubtype="0" fill="hold" grpId="0" nodeType="afterEffect">
                                  <p:stCondLst>
                                    <p:cond delay="0"/>
                                  </p:stCondLst>
                                  <p:childTnLst>
                                    <p:set>
                                      <p:cBhvr>
                                        <p:cTn id="12" dur="1" fill="hold">
                                          <p:stCondLst>
                                            <p:cond delay="0"/>
                                          </p:stCondLst>
                                        </p:cTn>
                                        <p:tgtEl>
                                          <p:spTgt spid="31747">
                                            <p:txEl>
                                              <p:pRg st="0" end="0"/>
                                            </p:txEl>
                                          </p:spTgt>
                                        </p:tgtEl>
                                        <p:attrNameLst>
                                          <p:attrName>style.visibility</p:attrName>
                                        </p:attrNameLst>
                                      </p:cBhvr>
                                      <p:to>
                                        <p:strVal val="visible"/>
                                      </p:to>
                                    </p:set>
                                    <p:animEffect transition="in" filter="fade">
                                      <p:cBhvr>
                                        <p:cTn id="13" dur="385" decel="100000"/>
                                        <p:tgtEl>
                                          <p:spTgt spid="31747">
                                            <p:txEl>
                                              <p:pRg st="0" end="0"/>
                                            </p:txEl>
                                          </p:spTgt>
                                        </p:tgtEl>
                                      </p:cBhvr>
                                    </p:animEffect>
                                    <p:animScale>
                                      <p:cBhvr>
                                        <p:cTn id="14" dur="385" decel="100000"/>
                                        <p:tgtEl>
                                          <p:spTgt spid="31747">
                                            <p:txEl>
                                              <p:pRg st="0" end="0"/>
                                            </p:txEl>
                                          </p:spTgt>
                                        </p:tgtEl>
                                      </p:cBhvr>
                                      <p:from x="10000" y="10000"/>
                                      <p:to x="200000" y="450000"/>
                                    </p:animScale>
                                    <p:animScale>
                                      <p:cBhvr>
                                        <p:cTn id="15" dur="615" accel="100000" fill="hold">
                                          <p:stCondLst>
                                            <p:cond delay="385"/>
                                          </p:stCondLst>
                                        </p:cTn>
                                        <p:tgtEl>
                                          <p:spTgt spid="31747">
                                            <p:txEl>
                                              <p:pRg st="0" end="0"/>
                                            </p:txEl>
                                          </p:spTgt>
                                        </p:tgtEl>
                                      </p:cBhvr>
                                      <p:from x="200000" y="450000"/>
                                      <p:to x="100000" y="100000"/>
                                    </p:animScale>
                                    <p:set>
                                      <p:cBhvr>
                                        <p:cTn id="16" dur="385" fill="hold"/>
                                        <p:tgtEl>
                                          <p:spTgt spid="31747">
                                            <p:txEl>
                                              <p:pRg st="0" end="0"/>
                                            </p:txEl>
                                          </p:spTgt>
                                        </p:tgtEl>
                                        <p:attrNameLst>
                                          <p:attrName>ppt_x</p:attrName>
                                        </p:attrNameLst>
                                      </p:cBhvr>
                                      <p:to>
                                        <p:strVal val="(0.5)"/>
                                      </p:to>
                                    </p:set>
                                    <p:anim from="(0.5)" to="(#ppt_x)" calcmode="lin" valueType="num">
                                      <p:cBhvr>
                                        <p:cTn id="17" dur="615" accel="100000" fill="hold">
                                          <p:stCondLst>
                                            <p:cond delay="385"/>
                                          </p:stCondLst>
                                        </p:cTn>
                                        <p:tgtEl>
                                          <p:spTgt spid="31747">
                                            <p:txEl>
                                              <p:pRg st="0" end="0"/>
                                            </p:txEl>
                                          </p:spTgt>
                                        </p:tgtEl>
                                        <p:attrNameLst>
                                          <p:attrName>ppt_x</p:attrName>
                                        </p:attrNameLst>
                                      </p:cBhvr>
                                    </p:anim>
                                    <p:set>
                                      <p:cBhvr>
                                        <p:cTn id="18" dur="385" fill="hold"/>
                                        <p:tgtEl>
                                          <p:spTgt spid="31747">
                                            <p:txEl>
                                              <p:pRg st="0" end="0"/>
                                            </p:txEl>
                                          </p:spTgt>
                                        </p:tgtEl>
                                        <p:attrNameLst>
                                          <p:attrName>ppt_y</p:attrName>
                                        </p:attrNameLst>
                                      </p:cBhvr>
                                      <p:to>
                                        <p:strVal val="(#ppt_y+0.4)"/>
                                      </p:to>
                                    </p:set>
                                    <p:anim from="(#ppt_y+0.4)" to="(#ppt_y)" calcmode="lin" valueType="num">
                                      <p:cBhvr>
                                        <p:cTn id="19" dur="615" accel="100000" fill="hold">
                                          <p:stCondLst>
                                            <p:cond delay="385"/>
                                          </p:stCondLst>
                                        </p:cTn>
                                        <p:tgtEl>
                                          <p:spTgt spid="31747">
                                            <p:txEl>
                                              <p:pRg st="0" end="0"/>
                                            </p:txEl>
                                          </p:spTgt>
                                        </p:tgtEl>
                                        <p:attrNameLst>
                                          <p:attrName>ppt_y</p:attrName>
                                        </p:attrNameLst>
                                      </p:cBhvr>
                                    </p:anim>
                                  </p:childTnLst>
                                </p:cTn>
                              </p:par>
                            </p:childTnLst>
                          </p:cTn>
                        </p:par>
                        <p:par>
                          <p:cTn id="20" fill="hold">
                            <p:stCondLst>
                              <p:cond delay="3000"/>
                            </p:stCondLst>
                            <p:childTnLst>
                              <p:par>
                                <p:cTn id="21" presetID="51" presetClass="entr" presetSubtype="0" fill="hold" grpId="0" nodeType="afterEffect">
                                  <p:stCondLst>
                                    <p:cond delay="0"/>
                                  </p:stCondLst>
                                  <p:childTnLst>
                                    <p:set>
                                      <p:cBhvr>
                                        <p:cTn id="22" dur="1" fill="hold">
                                          <p:stCondLst>
                                            <p:cond delay="0"/>
                                          </p:stCondLst>
                                        </p:cTn>
                                        <p:tgtEl>
                                          <p:spTgt spid="31747">
                                            <p:txEl>
                                              <p:pRg st="1" end="1"/>
                                            </p:txEl>
                                          </p:spTgt>
                                        </p:tgtEl>
                                        <p:attrNameLst>
                                          <p:attrName>style.visibility</p:attrName>
                                        </p:attrNameLst>
                                      </p:cBhvr>
                                      <p:to>
                                        <p:strVal val="visible"/>
                                      </p:to>
                                    </p:set>
                                    <p:animEffect transition="in" filter="fade">
                                      <p:cBhvr>
                                        <p:cTn id="23" dur="385" decel="100000"/>
                                        <p:tgtEl>
                                          <p:spTgt spid="31747">
                                            <p:txEl>
                                              <p:pRg st="1" end="1"/>
                                            </p:txEl>
                                          </p:spTgt>
                                        </p:tgtEl>
                                      </p:cBhvr>
                                    </p:animEffect>
                                    <p:animScale>
                                      <p:cBhvr>
                                        <p:cTn id="24" dur="385" decel="100000"/>
                                        <p:tgtEl>
                                          <p:spTgt spid="31747">
                                            <p:txEl>
                                              <p:pRg st="1" end="1"/>
                                            </p:txEl>
                                          </p:spTgt>
                                        </p:tgtEl>
                                      </p:cBhvr>
                                      <p:from x="10000" y="10000"/>
                                      <p:to x="200000" y="450000"/>
                                    </p:animScale>
                                    <p:animScale>
                                      <p:cBhvr>
                                        <p:cTn id="25" dur="615" accel="100000" fill="hold">
                                          <p:stCondLst>
                                            <p:cond delay="385"/>
                                          </p:stCondLst>
                                        </p:cTn>
                                        <p:tgtEl>
                                          <p:spTgt spid="31747">
                                            <p:txEl>
                                              <p:pRg st="1" end="1"/>
                                            </p:txEl>
                                          </p:spTgt>
                                        </p:tgtEl>
                                      </p:cBhvr>
                                      <p:from x="200000" y="450000"/>
                                      <p:to x="100000" y="100000"/>
                                    </p:animScale>
                                    <p:set>
                                      <p:cBhvr>
                                        <p:cTn id="26" dur="385" fill="hold"/>
                                        <p:tgtEl>
                                          <p:spTgt spid="31747">
                                            <p:txEl>
                                              <p:pRg st="1" end="1"/>
                                            </p:txEl>
                                          </p:spTgt>
                                        </p:tgtEl>
                                        <p:attrNameLst>
                                          <p:attrName>ppt_x</p:attrName>
                                        </p:attrNameLst>
                                      </p:cBhvr>
                                      <p:to>
                                        <p:strVal val="(0.5)"/>
                                      </p:to>
                                    </p:set>
                                    <p:anim from="(0.5)" to="(#ppt_x)" calcmode="lin" valueType="num">
                                      <p:cBhvr>
                                        <p:cTn id="27" dur="615" accel="100000" fill="hold">
                                          <p:stCondLst>
                                            <p:cond delay="385"/>
                                          </p:stCondLst>
                                        </p:cTn>
                                        <p:tgtEl>
                                          <p:spTgt spid="31747">
                                            <p:txEl>
                                              <p:pRg st="1" end="1"/>
                                            </p:txEl>
                                          </p:spTgt>
                                        </p:tgtEl>
                                        <p:attrNameLst>
                                          <p:attrName>ppt_x</p:attrName>
                                        </p:attrNameLst>
                                      </p:cBhvr>
                                    </p:anim>
                                    <p:set>
                                      <p:cBhvr>
                                        <p:cTn id="28" dur="385" fill="hold"/>
                                        <p:tgtEl>
                                          <p:spTgt spid="31747">
                                            <p:txEl>
                                              <p:pRg st="1" end="1"/>
                                            </p:txEl>
                                          </p:spTgt>
                                        </p:tgtEl>
                                        <p:attrNameLst>
                                          <p:attrName>ppt_y</p:attrName>
                                        </p:attrNameLst>
                                      </p:cBhvr>
                                      <p:to>
                                        <p:strVal val="(#ppt_y+0.4)"/>
                                      </p:to>
                                    </p:set>
                                    <p:anim from="(#ppt_y+0.4)" to="(#ppt_y)" calcmode="lin" valueType="num">
                                      <p:cBhvr>
                                        <p:cTn id="29" dur="615" accel="100000" fill="hold">
                                          <p:stCondLst>
                                            <p:cond delay="385"/>
                                          </p:stCondLst>
                                        </p:cTn>
                                        <p:tgtEl>
                                          <p:spTgt spid="31747">
                                            <p:txEl>
                                              <p:pRg st="1" end="1"/>
                                            </p:txEl>
                                          </p:spTgt>
                                        </p:tgtEl>
                                        <p:attrNameLst>
                                          <p:attrName>ppt_y</p:attrName>
                                        </p:attrNameLst>
                                      </p:cBhvr>
                                    </p:anim>
                                  </p:childTnLst>
                                </p:cTn>
                              </p:par>
                            </p:childTnLst>
                          </p:cTn>
                        </p:par>
                        <p:par>
                          <p:cTn id="30" fill="hold">
                            <p:stCondLst>
                              <p:cond delay="4000"/>
                            </p:stCondLst>
                            <p:childTnLst>
                              <p:par>
                                <p:cTn id="31" presetID="51" presetClass="entr" presetSubtype="0" fill="hold" grpId="0" nodeType="afterEffect">
                                  <p:stCondLst>
                                    <p:cond delay="0"/>
                                  </p:stCondLst>
                                  <p:childTnLst>
                                    <p:set>
                                      <p:cBhvr>
                                        <p:cTn id="32" dur="1" fill="hold">
                                          <p:stCondLst>
                                            <p:cond delay="0"/>
                                          </p:stCondLst>
                                        </p:cTn>
                                        <p:tgtEl>
                                          <p:spTgt spid="31747">
                                            <p:txEl>
                                              <p:pRg st="2" end="2"/>
                                            </p:txEl>
                                          </p:spTgt>
                                        </p:tgtEl>
                                        <p:attrNameLst>
                                          <p:attrName>style.visibility</p:attrName>
                                        </p:attrNameLst>
                                      </p:cBhvr>
                                      <p:to>
                                        <p:strVal val="visible"/>
                                      </p:to>
                                    </p:set>
                                    <p:animEffect transition="in" filter="fade">
                                      <p:cBhvr>
                                        <p:cTn id="33" dur="385" decel="100000"/>
                                        <p:tgtEl>
                                          <p:spTgt spid="31747">
                                            <p:txEl>
                                              <p:pRg st="2" end="2"/>
                                            </p:txEl>
                                          </p:spTgt>
                                        </p:tgtEl>
                                      </p:cBhvr>
                                    </p:animEffect>
                                    <p:animScale>
                                      <p:cBhvr>
                                        <p:cTn id="34" dur="385" decel="100000"/>
                                        <p:tgtEl>
                                          <p:spTgt spid="31747">
                                            <p:txEl>
                                              <p:pRg st="2" end="2"/>
                                            </p:txEl>
                                          </p:spTgt>
                                        </p:tgtEl>
                                      </p:cBhvr>
                                      <p:from x="10000" y="10000"/>
                                      <p:to x="200000" y="450000"/>
                                    </p:animScale>
                                    <p:animScale>
                                      <p:cBhvr>
                                        <p:cTn id="35" dur="615" accel="100000" fill="hold">
                                          <p:stCondLst>
                                            <p:cond delay="385"/>
                                          </p:stCondLst>
                                        </p:cTn>
                                        <p:tgtEl>
                                          <p:spTgt spid="31747">
                                            <p:txEl>
                                              <p:pRg st="2" end="2"/>
                                            </p:txEl>
                                          </p:spTgt>
                                        </p:tgtEl>
                                      </p:cBhvr>
                                      <p:from x="200000" y="450000"/>
                                      <p:to x="100000" y="100000"/>
                                    </p:animScale>
                                    <p:set>
                                      <p:cBhvr>
                                        <p:cTn id="36" dur="385" fill="hold"/>
                                        <p:tgtEl>
                                          <p:spTgt spid="31747">
                                            <p:txEl>
                                              <p:pRg st="2" end="2"/>
                                            </p:txEl>
                                          </p:spTgt>
                                        </p:tgtEl>
                                        <p:attrNameLst>
                                          <p:attrName>ppt_x</p:attrName>
                                        </p:attrNameLst>
                                      </p:cBhvr>
                                      <p:to>
                                        <p:strVal val="(0.5)"/>
                                      </p:to>
                                    </p:set>
                                    <p:anim from="(0.5)" to="(#ppt_x)" calcmode="lin" valueType="num">
                                      <p:cBhvr>
                                        <p:cTn id="37" dur="615" accel="100000" fill="hold">
                                          <p:stCondLst>
                                            <p:cond delay="385"/>
                                          </p:stCondLst>
                                        </p:cTn>
                                        <p:tgtEl>
                                          <p:spTgt spid="31747">
                                            <p:txEl>
                                              <p:pRg st="2" end="2"/>
                                            </p:txEl>
                                          </p:spTgt>
                                        </p:tgtEl>
                                        <p:attrNameLst>
                                          <p:attrName>ppt_x</p:attrName>
                                        </p:attrNameLst>
                                      </p:cBhvr>
                                    </p:anim>
                                    <p:set>
                                      <p:cBhvr>
                                        <p:cTn id="38" dur="385" fill="hold"/>
                                        <p:tgtEl>
                                          <p:spTgt spid="31747">
                                            <p:txEl>
                                              <p:pRg st="2" end="2"/>
                                            </p:txEl>
                                          </p:spTgt>
                                        </p:tgtEl>
                                        <p:attrNameLst>
                                          <p:attrName>ppt_y</p:attrName>
                                        </p:attrNameLst>
                                      </p:cBhvr>
                                      <p:to>
                                        <p:strVal val="(#ppt_y+0.4)"/>
                                      </p:to>
                                    </p:set>
                                    <p:anim from="(#ppt_y+0.4)" to="(#ppt_y)" calcmode="lin" valueType="num">
                                      <p:cBhvr>
                                        <p:cTn id="39" dur="615" accel="100000" fill="hold">
                                          <p:stCondLst>
                                            <p:cond delay="385"/>
                                          </p:stCondLst>
                                        </p:cTn>
                                        <p:tgtEl>
                                          <p:spTgt spid="31747">
                                            <p:txEl>
                                              <p:pRg st="2" end="2"/>
                                            </p:txEl>
                                          </p:spTgt>
                                        </p:tgtEl>
                                        <p:attrNameLst>
                                          <p:attrName>ppt_y</p:attrName>
                                        </p:attrNameLst>
                                      </p:cBhvr>
                                    </p:anim>
                                  </p:childTnLst>
                                </p:cTn>
                              </p:par>
                            </p:childTnLst>
                          </p:cTn>
                        </p:par>
                      </p:childTnLst>
                    </p:cTn>
                  </p:par>
                  <p:par>
                    <p:cTn id="40" fill="hold">
                      <p:stCondLst>
                        <p:cond delay="indefinite"/>
                      </p:stCondLst>
                      <p:childTnLst>
                        <p:par>
                          <p:cTn id="41" fill="hold">
                            <p:stCondLst>
                              <p:cond delay="0"/>
                            </p:stCondLst>
                            <p:childTnLst>
                              <p:par>
                                <p:cTn id="42" presetID="51" presetClass="entr" presetSubtype="0" fill="hold" grpId="0" nodeType="clickEffect">
                                  <p:stCondLst>
                                    <p:cond delay="0"/>
                                  </p:stCondLst>
                                  <p:childTnLst>
                                    <p:set>
                                      <p:cBhvr>
                                        <p:cTn id="43" dur="1" fill="hold">
                                          <p:stCondLst>
                                            <p:cond delay="0"/>
                                          </p:stCondLst>
                                        </p:cTn>
                                        <p:tgtEl>
                                          <p:spTgt spid="31747">
                                            <p:txEl>
                                              <p:pRg st="3" end="3"/>
                                            </p:txEl>
                                          </p:spTgt>
                                        </p:tgtEl>
                                        <p:attrNameLst>
                                          <p:attrName>style.visibility</p:attrName>
                                        </p:attrNameLst>
                                      </p:cBhvr>
                                      <p:to>
                                        <p:strVal val="visible"/>
                                      </p:to>
                                    </p:set>
                                    <p:animEffect transition="in" filter="fade">
                                      <p:cBhvr>
                                        <p:cTn id="44" dur="385" decel="100000"/>
                                        <p:tgtEl>
                                          <p:spTgt spid="31747">
                                            <p:txEl>
                                              <p:pRg st="3" end="3"/>
                                            </p:txEl>
                                          </p:spTgt>
                                        </p:tgtEl>
                                      </p:cBhvr>
                                    </p:animEffect>
                                    <p:animScale>
                                      <p:cBhvr>
                                        <p:cTn id="45" dur="385" decel="100000"/>
                                        <p:tgtEl>
                                          <p:spTgt spid="31747">
                                            <p:txEl>
                                              <p:pRg st="3" end="3"/>
                                            </p:txEl>
                                          </p:spTgt>
                                        </p:tgtEl>
                                      </p:cBhvr>
                                      <p:from x="10000" y="10000"/>
                                      <p:to x="200000" y="450000"/>
                                    </p:animScale>
                                    <p:animScale>
                                      <p:cBhvr>
                                        <p:cTn id="46" dur="615" accel="100000" fill="hold">
                                          <p:stCondLst>
                                            <p:cond delay="385"/>
                                          </p:stCondLst>
                                        </p:cTn>
                                        <p:tgtEl>
                                          <p:spTgt spid="31747">
                                            <p:txEl>
                                              <p:pRg st="3" end="3"/>
                                            </p:txEl>
                                          </p:spTgt>
                                        </p:tgtEl>
                                      </p:cBhvr>
                                      <p:from x="200000" y="450000"/>
                                      <p:to x="100000" y="100000"/>
                                    </p:animScale>
                                    <p:set>
                                      <p:cBhvr>
                                        <p:cTn id="47" dur="385" fill="hold"/>
                                        <p:tgtEl>
                                          <p:spTgt spid="31747">
                                            <p:txEl>
                                              <p:pRg st="3" end="3"/>
                                            </p:txEl>
                                          </p:spTgt>
                                        </p:tgtEl>
                                        <p:attrNameLst>
                                          <p:attrName>ppt_x</p:attrName>
                                        </p:attrNameLst>
                                      </p:cBhvr>
                                      <p:to>
                                        <p:strVal val="(0.5)"/>
                                      </p:to>
                                    </p:set>
                                    <p:anim from="(0.5)" to="(#ppt_x)" calcmode="lin" valueType="num">
                                      <p:cBhvr>
                                        <p:cTn id="48" dur="615" accel="100000" fill="hold">
                                          <p:stCondLst>
                                            <p:cond delay="385"/>
                                          </p:stCondLst>
                                        </p:cTn>
                                        <p:tgtEl>
                                          <p:spTgt spid="31747">
                                            <p:txEl>
                                              <p:pRg st="3" end="3"/>
                                            </p:txEl>
                                          </p:spTgt>
                                        </p:tgtEl>
                                        <p:attrNameLst>
                                          <p:attrName>ppt_x</p:attrName>
                                        </p:attrNameLst>
                                      </p:cBhvr>
                                    </p:anim>
                                    <p:set>
                                      <p:cBhvr>
                                        <p:cTn id="49" dur="385" fill="hold"/>
                                        <p:tgtEl>
                                          <p:spTgt spid="31747">
                                            <p:txEl>
                                              <p:pRg st="3" end="3"/>
                                            </p:txEl>
                                          </p:spTgt>
                                        </p:tgtEl>
                                        <p:attrNameLst>
                                          <p:attrName>ppt_y</p:attrName>
                                        </p:attrNameLst>
                                      </p:cBhvr>
                                      <p:to>
                                        <p:strVal val="(#ppt_y+0.4)"/>
                                      </p:to>
                                    </p:set>
                                    <p:anim from="(#ppt_y+0.4)" to="(#ppt_y)" calcmode="lin" valueType="num">
                                      <p:cBhvr>
                                        <p:cTn id="50" dur="615" accel="100000" fill="hold">
                                          <p:stCondLst>
                                            <p:cond delay="385"/>
                                          </p:stCondLst>
                                        </p:cTn>
                                        <p:tgtEl>
                                          <p:spTgt spid="31747">
                                            <p:txEl>
                                              <p:pRg st="3" end="3"/>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7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1285875"/>
            <a:ext cx="8435975" cy="4581525"/>
          </a:xfrm>
        </p:spPr>
        <p:txBody>
          <a:bodyPr>
            <a:scene3d>
              <a:camera prst="orthographicFront"/>
              <a:lightRig rig="threePt" dir="t"/>
            </a:scene3d>
            <a:sp3d extrusionH="57150">
              <a:bevelT w="82550" h="38100" prst="coolSlant"/>
            </a:sp3d>
          </a:bodyPr>
          <a:lstStyle/>
          <a:p>
            <a:pPr algn="ctr" rtl="0" eaLnBrk="1" hangingPunct="1">
              <a:buFontTx/>
              <a:buNone/>
              <a:defRPr/>
            </a:pPr>
            <a:r>
              <a:rPr lang="en-US" sz="4800" b="1" dirty="0" smtClean="0">
                <a:solidFill>
                  <a:srgbClr val="002060"/>
                </a:solidFill>
                <a:effectLst>
                  <a:innerShdw blurRad="63500" dist="50800" dir="10800000">
                    <a:prstClr val="black">
                      <a:alpha val="50000"/>
                    </a:prstClr>
                  </a:innerShdw>
                  <a:reflection blurRad="6350" stA="55000" endA="300" endPos="45500" dir="5400000" sy="-100000" algn="bl" rotWithShape="0"/>
                </a:effectLst>
                <a:latin typeface="Times New Roman" pitchFamily="18" charset="0"/>
                <a:cs typeface="Times New Roman" pitchFamily="18" charset="0"/>
              </a:rPr>
              <a:t>Thanks for Your Attention</a:t>
            </a:r>
          </a:p>
          <a:p>
            <a:pPr algn="ctr" rtl="0" eaLnBrk="1" hangingPunct="1">
              <a:buFontTx/>
              <a:buNone/>
              <a:defRPr/>
            </a:pPr>
            <a:endParaRPr lang="en-US" sz="3600" b="1" dirty="0" smtClean="0">
              <a:solidFill>
                <a:srgbClr val="002060"/>
              </a:solidFill>
              <a:effectLst>
                <a:innerShdw blurRad="63500" dist="50800" dir="10800000">
                  <a:prstClr val="black">
                    <a:alpha val="50000"/>
                  </a:prstClr>
                </a:innerShdw>
                <a:reflection blurRad="6350" stA="55000" endA="300" endPos="45500" dir="5400000" sy="-100000" algn="bl" rotWithShape="0"/>
              </a:effectLst>
              <a:latin typeface="Times New Roman" pitchFamily="18" charset="0"/>
              <a:cs typeface="Times New Roman" pitchFamily="18" charset="0"/>
            </a:endParaRPr>
          </a:p>
          <a:p>
            <a:pPr algn="ctr" rtl="0" eaLnBrk="1" hangingPunct="1">
              <a:lnSpc>
                <a:spcPct val="150000"/>
              </a:lnSpc>
              <a:buFontTx/>
              <a:buNone/>
              <a:defRPr/>
            </a:pPr>
            <a:endParaRPr lang="en-US" sz="3200" b="1" dirty="0" smtClean="0">
              <a:solidFill>
                <a:schemeClr val="tx2">
                  <a:lumMod val="95000"/>
                  <a:lumOff val="5000"/>
                </a:schemeClr>
              </a:solidFill>
              <a:effectLst>
                <a:innerShdw blurRad="63500" dist="50800" dir="10800000">
                  <a:prstClr val="black">
                    <a:alpha val="50000"/>
                  </a:prstClr>
                </a:innerShdw>
                <a:reflection blurRad="6350" stA="55000" endA="300" endPos="45500" dir="5400000" sy="-100000" algn="bl" rotWithShape="0"/>
              </a:effectLst>
              <a:latin typeface="Times New Roman" pitchFamily="18" charset="0"/>
              <a:cs typeface="Times New Roman" pitchFamily="18" charset="0"/>
            </a:endParaRPr>
          </a:p>
          <a:p>
            <a:pPr algn="ctr" rtl="0" eaLnBrk="1" hangingPunct="1">
              <a:lnSpc>
                <a:spcPct val="150000"/>
              </a:lnSpc>
              <a:buFontTx/>
              <a:buNone/>
              <a:defRPr/>
            </a:pPr>
            <a:r>
              <a:rPr lang="en-US" sz="3200" b="1" dirty="0" err="1" smtClean="0">
                <a:solidFill>
                  <a:schemeClr val="tx2">
                    <a:lumMod val="95000"/>
                    <a:lumOff val="5000"/>
                  </a:schemeClr>
                </a:solidFill>
                <a:effectLst>
                  <a:innerShdw blurRad="63500" dist="50800" dir="10800000">
                    <a:prstClr val="black">
                      <a:alpha val="50000"/>
                    </a:prstClr>
                  </a:innerShdw>
                  <a:reflection blurRad="6350" stA="55000" endA="300" endPos="45500" dir="5400000" sy="-100000" algn="bl" rotWithShape="0"/>
                </a:effectLst>
                <a:latin typeface="Times New Roman" pitchFamily="18" charset="0"/>
                <a:cs typeface="Times New Roman" pitchFamily="18" charset="0"/>
              </a:rPr>
              <a:t>Maryam</a:t>
            </a:r>
            <a:r>
              <a:rPr lang="en-US" sz="3200" b="1" dirty="0" smtClean="0">
                <a:solidFill>
                  <a:schemeClr val="tx2">
                    <a:lumMod val="95000"/>
                    <a:lumOff val="5000"/>
                  </a:schemeClr>
                </a:solidFill>
                <a:effectLst>
                  <a:innerShdw blurRad="63500" dist="50800" dir="10800000">
                    <a:prstClr val="black">
                      <a:alpha val="50000"/>
                    </a:prstClr>
                  </a:innerShdw>
                  <a:reflection blurRad="6350" stA="55000" endA="300" endPos="45500" dir="5400000" sy="-100000" algn="bl" rotWithShape="0"/>
                </a:effectLst>
                <a:latin typeface="Times New Roman" pitchFamily="18" charset="0"/>
                <a:cs typeface="Times New Roman" pitchFamily="18" charset="0"/>
              </a:rPr>
              <a:t> </a:t>
            </a:r>
            <a:r>
              <a:rPr lang="en-US" sz="3200" b="1" dirty="0" err="1" smtClean="0">
                <a:solidFill>
                  <a:schemeClr val="tx2">
                    <a:lumMod val="95000"/>
                    <a:lumOff val="5000"/>
                  </a:schemeClr>
                </a:solidFill>
                <a:effectLst>
                  <a:innerShdw blurRad="63500" dist="50800" dir="10800000">
                    <a:prstClr val="black">
                      <a:alpha val="50000"/>
                    </a:prstClr>
                  </a:innerShdw>
                  <a:reflection blurRad="6350" stA="55000" endA="300" endPos="45500" dir="5400000" sy="-100000" algn="bl" rotWithShape="0"/>
                </a:effectLst>
                <a:latin typeface="Times New Roman" pitchFamily="18" charset="0"/>
                <a:cs typeface="Times New Roman" pitchFamily="18" charset="0"/>
              </a:rPr>
              <a:t>Mirhosseini</a:t>
            </a:r>
            <a:endParaRPr lang="en-US" sz="3200" b="1" dirty="0" smtClean="0">
              <a:solidFill>
                <a:schemeClr val="tx2">
                  <a:lumMod val="95000"/>
                  <a:lumOff val="5000"/>
                </a:schemeClr>
              </a:solidFill>
              <a:effectLst>
                <a:innerShdw blurRad="63500" dist="50800" dir="10800000">
                  <a:prstClr val="black">
                    <a:alpha val="50000"/>
                  </a:prstClr>
                </a:innerShdw>
                <a:reflection blurRad="6350" stA="55000" endA="300" endPos="45500" dir="5400000" sy="-100000" algn="bl" rotWithShape="0"/>
              </a:effectLst>
              <a:latin typeface="Times New Roman" pitchFamily="18" charset="0"/>
              <a:cs typeface="Times New Roman" pitchFamily="18" charset="0"/>
            </a:endParaRPr>
          </a:p>
          <a:p>
            <a:pPr algn="ctr" rtl="0" eaLnBrk="1" hangingPunct="1">
              <a:lnSpc>
                <a:spcPct val="150000"/>
              </a:lnSpc>
              <a:buFontTx/>
              <a:buNone/>
              <a:defRPr/>
            </a:pPr>
            <a:endParaRPr lang="en-US" sz="3200" b="1" dirty="0" smtClean="0">
              <a:solidFill>
                <a:schemeClr val="tx2">
                  <a:lumMod val="95000"/>
                  <a:lumOff val="5000"/>
                </a:schemeClr>
              </a:solidFill>
              <a:effectLst>
                <a:innerShdw blurRad="63500" dist="50800" dir="10800000">
                  <a:prstClr val="black">
                    <a:alpha val="50000"/>
                  </a:prstClr>
                </a:innerShdw>
                <a:reflection blurRad="6350" stA="55000" endA="300" endPos="45500" dir="5400000" sy="-100000" algn="bl" rotWithShape="0"/>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 calcmode="lin" valueType="num">
                                      <p:cBhvr additive="base">
                                        <p:cTn id="12"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611188" y="1125538"/>
            <a:ext cx="433387" cy="576262"/>
            <a:chOff x="4150" y="2795"/>
            <a:chExt cx="273" cy="363"/>
          </a:xfrm>
        </p:grpSpPr>
        <p:sp>
          <p:nvSpPr>
            <p:cNvPr id="32787" name="AutoShape 3"/>
            <p:cNvSpPr>
              <a:spLocks noChangeArrowheads="1"/>
            </p:cNvSpPr>
            <p:nvPr/>
          </p:nvSpPr>
          <p:spPr bwMode="auto">
            <a:xfrm>
              <a:off x="4150" y="2886"/>
              <a:ext cx="273" cy="272"/>
            </a:xfrm>
            <a:prstGeom prst="smileyFace">
              <a:avLst>
                <a:gd name="adj" fmla="val 4653"/>
              </a:avLst>
            </a:prstGeom>
            <a:solidFill>
              <a:schemeClr val="tx1"/>
            </a:solidFill>
            <a:ln w="9525">
              <a:solidFill>
                <a:schemeClr val="bg1"/>
              </a:solidFill>
              <a:round/>
              <a:headEnd/>
              <a:tailEnd/>
            </a:ln>
          </p:spPr>
          <p:txBody>
            <a:bodyPr wrap="none" anchor="ctr"/>
            <a:lstStyle/>
            <a:p>
              <a:endParaRPr lang="fa-IR"/>
            </a:p>
          </p:txBody>
        </p:sp>
        <p:sp>
          <p:nvSpPr>
            <p:cNvPr id="32788" name="Freeform 4"/>
            <p:cNvSpPr>
              <a:spLocks/>
            </p:cNvSpPr>
            <p:nvPr/>
          </p:nvSpPr>
          <p:spPr bwMode="auto">
            <a:xfrm>
              <a:off x="4332" y="2795"/>
              <a:ext cx="90" cy="105"/>
            </a:xfrm>
            <a:custGeom>
              <a:avLst/>
              <a:gdLst>
                <a:gd name="T0" fmla="*/ 0 w 90"/>
                <a:gd name="T1" fmla="*/ 105 h 105"/>
                <a:gd name="T2" fmla="*/ 45 w 90"/>
                <a:gd name="T3" fmla="*/ 15 h 105"/>
                <a:gd name="T4" fmla="*/ 90 w 90"/>
                <a:gd name="T5" fmla="*/ 15 h 105"/>
                <a:gd name="T6" fmla="*/ 0 60000 65536"/>
                <a:gd name="T7" fmla="*/ 0 60000 65536"/>
                <a:gd name="T8" fmla="*/ 0 60000 65536"/>
                <a:gd name="T9" fmla="*/ 0 w 90"/>
                <a:gd name="T10" fmla="*/ 0 h 105"/>
                <a:gd name="T11" fmla="*/ 90 w 90"/>
                <a:gd name="T12" fmla="*/ 105 h 105"/>
              </a:gdLst>
              <a:ahLst/>
              <a:cxnLst>
                <a:cxn ang="T6">
                  <a:pos x="T0" y="T1"/>
                </a:cxn>
                <a:cxn ang="T7">
                  <a:pos x="T2" y="T3"/>
                </a:cxn>
                <a:cxn ang="T8">
                  <a:pos x="T4" y="T5"/>
                </a:cxn>
              </a:cxnLst>
              <a:rect l="T9" t="T10" r="T11" b="T12"/>
              <a:pathLst>
                <a:path w="90" h="105">
                  <a:moveTo>
                    <a:pt x="0" y="105"/>
                  </a:moveTo>
                  <a:cubicBezTo>
                    <a:pt x="15" y="67"/>
                    <a:pt x="30" y="30"/>
                    <a:pt x="45" y="15"/>
                  </a:cubicBezTo>
                  <a:cubicBezTo>
                    <a:pt x="60" y="0"/>
                    <a:pt x="75" y="7"/>
                    <a:pt x="90" y="15"/>
                  </a:cubicBezTo>
                </a:path>
              </a:pathLst>
            </a:custGeom>
            <a:noFill/>
            <a:ln w="9525">
              <a:solidFill>
                <a:schemeClr val="tx1"/>
              </a:solidFill>
              <a:round/>
              <a:headEnd/>
              <a:tailEnd type="oval" w="med" len="med"/>
            </a:ln>
          </p:spPr>
          <p:txBody>
            <a:bodyPr/>
            <a:lstStyle/>
            <a:p>
              <a:endParaRPr lang="fa-IR"/>
            </a:p>
          </p:txBody>
        </p:sp>
        <p:sp>
          <p:nvSpPr>
            <p:cNvPr id="32789" name="Freeform 5"/>
            <p:cNvSpPr>
              <a:spLocks/>
            </p:cNvSpPr>
            <p:nvPr/>
          </p:nvSpPr>
          <p:spPr bwMode="auto">
            <a:xfrm>
              <a:off x="4150" y="2795"/>
              <a:ext cx="91" cy="106"/>
            </a:xfrm>
            <a:custGeom>
              <a:avLst/>
              <a:gdLst>
                <a:gd name="T0" fmla="*/ 91 w 91"/>
                <a:gd name="T1" fmla="*/ 106 h 106"/>
                <a:gd name="T2" fmla="*/ 45 w 91"/>
                <a:gd name="T3" fmla="*/ 15 h 106"/>
                <a:gd name="T4" fmla="*/ 0 w 91"/>
                <a:gd name="T5" fmla="*/ 15 h 106"/>
                <a:gd name="T6" fmla="*/ 0 60000 65536"/>
                <a:gd name="T7" fmla="*/ 0 60000 65536"/>
                <a:gd name="T8" fmla="*/ 0 60000 65536"/>
                <a:gd name="T9" fmla="*/ 0 w 91"/>
                <a:gd name="T10" fmla="*/ 0 h 106"/>
                <a:gd name="T11" fmla="*/ 91 w 91"/>
                <a:gd name="T12" fmla="*/ 106 h 106"/>
              </a:gdLst>
              <a:ahLst/>
              <a:cxnLst>
                <a:cxn ang="T6">
                  <a:pos x="T0" y="T1"/>
                </a:cxn>
                <a:cxn ang="T7">
                  <a:pos x="T2" y="T3"/>
                </a:cxn>
                <a:cxn ang="T8">
                  <a:pos x="T4" y="T5"/>
                </a:cxn>
              </a:cxnLst>
              <a:rect l="T9" t="T10" r="T11" b="T12"/>
              <a:pathLst>
                <a:path w="91" h="106">
                  <a:moveTo>
                    <a:pt x="91" y="106"/>
                  </a:moveTo>
                  <a:cubicBezTo>
                    <a:pt x="75" y="68"/>
                    <a:pt x="60" y="30"/>
                    <a:pt x="45" y="15"/>
                  </a:cubicBezTo>
                  <a:cubicBezTo>
                    <a:pt x="30" y="0"/>
                    <a:pt x="15" y="7"/>
                    <a:pt x="0" y="15"/>
                  </a:cubicBezTo>
                </a:path>
              </a:pathLst>
            </a:custGeom>
            <a:noFill/>
            <a:ln w="9525">
              <a:solidFill>
                <a:schemeClr val="tx1"/>
              </a:solidFill>
              <a:round/>
              <a:headEnd/>
              <a:tailEnd type="oval" w="med" len="med"/>
            </a:ln>
          </p:spPr>
          <p:txBody>
            <a:bodyPr/>
            <a:lstStyle/>
            <a:p>
              <a:endParaRPr lang="fa-IR"/>
            </a:p>
          </p:txBody>
        </p:sp>
      </p:grpSp>
      <p:grpSp>
        <p:nvGrpSpPr>
          <p:cNvPr id="3" name="Group 6"/>
          <p:cNvGrpSpPr>
            <a:grpSpLocks/>
          </p:cNvGrpSpPr>
          <p:nvPr/>
        </p:nvGrpSpPr>
        <p:grpSpPr bwMode="auto">
          <a:xfrm>
            <a:off x="1331913" y="836613"/>
            <a:ext cx="433387" cy="576262"/>
            <a:chOff x="4150" y="2795"/>
            <a:chExt cx="273" cy="363"/>
          </a:xfrm>
        </p:grpSpPr>
        <p:sp>
          <p:nvSpPr>
            <p:cNvPr id="32784" name="AutoShape 7"/>
            <p:cNvSpPr>
              <a:spLocks noChangeArrowheads="1"/>
            </p:cNvSpPr>
            <p:nvPr/>
          </p:nvSpPr>
          <p:spPr bwMode="auto">
            <a:xfrm>
              <a:off x="4150" y="2886"/>
              <a:ext cx="273" cy="272"/>
            </a:xfrm>
            <a:prstGeom prst="smileyFace">
              <a:avLst>
                <a:gd name="adj" fmla="val 4653"/>
              </a:avLst>
            </a:prstGeom>
            <a:solidFill>
              <a:schemeClr val="tx1"/>
            </a:solidFill>
            <a:ln w="9525">
              <a:solidFill>
                <a:schemeClr val="bg1"/>
              </a:solidFill>
              <a:round/>
              <a:headEnd/>
              <a:tailEnd/>
            </a:ln>
          </p:spPr>
          <p:txBody>
            <a:bodyPr wrap="none" anchor="ctr"/>
            <a:lstStyle/>
            <a:p>
              <a:endParaRPr lang="fa-IR"/>
            </a:p>
          </p:txBody>
        </p:sp>
        <p:sp>
          <p:nvSpPr>
            <p:cNvPr id="32785" name="Freeform 8"/>
            <p:cNvSpPr>
              <a:spLocks/>
            </p:cNvSpPr>
            <p:nvPr/>
          </p:nvSpPr>
          <p:spPr bwMode="auto">
            <a:xfrm>
              <a:off x="4332" y="2795"/>
              <a:ext cx="90" cy="105"/>
            </a:xfrm>
            <a:custGeom>
              <a:avLst/>
              <a:gdLst>
                <a:gd name="T0" fmla="*/ 0 w 90"/>
                <a:gd name="T1" fmla="*/ 105 h 105"/>
                <a:gd name="T2" fmla="*/ 45 w 90"/>
                <a:gd name="T3" fmla="*/ 15 h 105"/>
                <a:gd name="T4" fmla="*/ 90 w 90"/>
                <a:gd name="T5" fmla="*/ 15 h 105"/>
                <a:gd name="T6" fmla="*/ 0 60000 65536"/>
                <a:gd name="T7" fmla="*/ 0 60000 65536"/>
                <a:gd name="T8" fmla="*/ 0 60000 65536"/>
                <a:gd name="T9" fmla="*/ 0 w 90"/>
                <a:gd name="T10" fmla="*/ 0 h 105"/>
                <a:gd name="T11" fmla="*/ 90 w 90"/>
                <a:gd name="T12" fmla="*/ 105 h 105"/>
              </a:gdLst>
              <a:ahLst/>
              <a:cxnLst>
                <a:cxn ang="T6">
                  <a:pos x="T0" y="T1"/>
                </a:cxn>
                <a:cxn ang="T7">
                  <a:pos x="T2" y="T3"/>
                </a:cxn>
                <a:cxn ang="T8">
                  <a:pos x="T4" y="T5"/>
                </a:cxn>
              </a:cxnLst>
              <a:rect l="T9" t="T10" r="T11" b="T12"/>
              <a:pathLst>
                <a:path w="90" h="105">
                  <a:moveTo>
                    <a:pt x="0" y="105"/>
                  </a:moveTo>
                  <a:cubicBezTo>
                    <a:pt x="15" y="67"/>
                    <a:pt x="30" y="30"/>
                    <a:pt x="45" y="15"/>
                  </a:cubicBezTo>
                  <a:cubicBezTo>
                    <a:pt x="60" y="0"/>
                    <a:pt x="75" y="7"/>
                    <a:pt x="90" y="15"/>
                  </a:cubicBezTo>
                </a:path>
              </a:pathLst>
            </a:custGeom>
            <a:noFill/>
            <a:ln w="9525">
              <a:solidFill>
                <a:schemeClr val="tx1"/>
              </a:solidFill>
              <a:round/>
              <a:headEnd/>
              <a:tailEnd type="oval" w="med" len="med"/>
            </a:ln>
          </p:spPr>
          <p:txBody>
            <a:bodyPr/>
            <a:lstStyle/>
            <a:p>
              <a:endParaRPr lang="fa-IR"/>
            </a:p>
          </p:txBody>
        </p:sp>
        <p:sp>
          <p:nvSpPr>
            <p:cNvPr id="32786" name="Freeform 9"/>
            <p:cNvSpPr>
              <a:spLocks/>
            </p:cNvSpPr>
            <p:nvPr/>
          </p:nvSpPr>
          <p:spPr bwMode="auto">
            <a:xfrm>
              <a:off x="4150" y="2795"/>
              <a:ext cx="91" cy="106"/>
            </a:xfrm>
            <a:custGeom>
              <a:avLst/>
              <a:gdLst>
                <a:gd name="T0" fmla="*/ 91 w 91"/>
                <a:gd name="T1" fmla="*/ 106 h 106"/>
                <a:gd name="T2" fmla="*/ 45 w 91"/>
                <a:gd name="T3" fmla="*/ 15 h 106"/>
                <a:gd name="T4" fmla="*/ 0 w 91"/>
                <a:gd name="T5" fmla="*/ 15 h 106"/>
                <a:gd name="T6" fmla="*/ 0 60000 65536"/>
                <a:gd name="T7" fmla="*/ 0 60000 65536"/>
                <a:gd name="T8" fmla="*/ 0 60000 65536"/>
                <a:gd name="T9" fmla="*/ 0 w 91"/>
                <a:gd name="T10" fmla="*/ 0 h 106"/>
                <a:gd name="T11" fmla="*/ 91 w 91"/>
                <a:gd name="T12" fmla="*/ 106 h 106"/>
              </a:gdLst>
              <a:ahLst/>
              <a:cxnLst>
                <a:cxn ang="T6">
                  <a:pos x="T0" y="T1"/>
                </a:cxn>
                <a:cxn ang="T7">
                  <a:pos x="T2" y="T3"/>
                </a:cxn>
                <a:cxn ang="T8">
                  <a:pos x="T4" y="T5"/>
                </a:cxn>
              </a:cxnLst>
              <a:rect l="T9" t="T10" r="T11" b="T12"/>
              <a:pathLst>
                <a:path w="91" h="106">
                  <a:moveTo>
                    <a:pt x="91" y="106"/>
                  </a:moveTo>
                  <a:cubicBezTo>
                    <a:pt x="75" y="68"/>
                    <a:pt x="60" y="30"/>
                    <a:pt x="45" y="15"/>
                  </a:cubicBezTo>
                  <a:cubicBezTo>
                    <a:pt x="30" y="0"/>
                    <a:pt x="15" y="7"/>
                    <a:pt x="0" y="15"/>
                  </a:cubicBezTo>
                </a:path>
              </a:pathLst>
            </a:custGeom>
            <a:noFill/>
            <a:ln w="9525">
              <a:solidFill>
                <a:schemeClr val="tx1"/>
              </a:solidFill>
              <a:round/>
              <a:headEnd/>
              <a:tailEnd type="oval" w="med" len="med"/>
            </a:ln>
          </p:spPr>
          <p:txBody>
            <a:bodyPr/>
            <a:lstStyle/>
            <a:p>
              <a:endParaRPr lang="fa-IR"/>
            </a:p>
          </p:txBody>
        </p:sp>
      </p:grpSp>
      <p:sp>
        <p:nvSpPr>
          <p:cNvPr id="32772" name="Freeform 10"/>
          <p:cNvSpPr>
            <a:spLocks/>
          </p:cNvSpPr>
          <p:nvPr/>
        </p:nvSpPr>
        <p:spPr bwMode="auto">
          <a:xfrm>
            <a:off x="7380288" y="5589588"/>
            <a:ext cx="1230312" cy="1011237"/>
          </a:xfrm>
          <a:custGeom>
            <a:avLst/>
            <a:gdLst>
              <a:gd name="T0" fmla="*/ 279 w 775"/>
              <a:gd name="T1" fmla="*/ 56 h 637"/>
              <a:gd name="T2" fmla="*/ 87 w 775"/>
              <a:gd name="T3" fmla="*/ 144 h 637"/>
              <a:gd name="T4" fmla="*/ 71 w 775"/>
              <a:gd name="T5" fmla="*/ 272 h 637"/>
              <a:gd name="T6" fmla="*/ 47 w 775"/>
              <a:gd name="T7" fmla="*/ 352 h 637"/>
              <a:gd name="T8" fmla="*/ 15 w 775"/>
              <a:gd name="T9" fmla="*/ 344 h 637"/>
              <a:gd name="T10" fmla="*/ 63 w 775"/>
              <a:gd name="T11" fmla="*/ 528 h 637"/>
              <a:gd name="T12" fmla="*/ 159 w 775"/>
              <a:gd name="T13" fmla="*/ 576 h 637"/>
              <a:gd name="T14" fmla="*/ 207 w 775"/>
              <a:gd name="T15" fmla="*/ 608 h 637"/>
              <a:gd name="T16" fmla="*/ 223 w 775"/>
              <a:gd name="T17" fmla="*/ 632 h 637"/>
              <a:gd name="T18" fmla="*/ 263 w 775"/>
              <a:gd name="T19" fmla="*/ 592 h 637"/>
              <a:gd name="T20" fmla="*/ 407 w 775"/>
              <a:gd name="T21" fmla="*/ 576 h 637"/>
              <a:gd name="T22" fmla="*/ 631 w 775"/>
              <a:gd name="T23" fmla="*/ 544 h 637"/>
              <a:gd name="T24" fmla="*/ 775 w 775"/>
              <a:gd name="T25" fmla="*/ 400 h 637"/>
              <a:gd name="T26" fmla="*/ 591 w 775"/>
              <a:gd name="T27" fmla="*/ 208 h 637"/>
              <a:gd name="T28" fmla="*/ 583 w 775"/>
              <a:gd name="T29" fmla="*/ 184 h 637"/>
              <a:gd name="T30" fmla="*/ 575 w 775"/>
              <a:gd name="T31" fmla="*/ 120 h 637"/>
              <a:gd name="T32" fmla="*/ 471 w 775"/>
              <a:gd name="T33" fmla="*/ 48 h 637"/>
              <a:gd name="T34" fmla="*/ 391 w 775"/>
              <a:gd name="T35" fmla="*/ 0 h 637"/>
              <a:gd name="T36" fmla="*/ 287 w 775"/>
              <a:gd name="T37" fmla="*/ 40 h 637"/>
              <a:gd name="T38" fmla="*/ 279 w 775"/>
              <a:gd name="T39" fmla="*/ 56 h 6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75"/>
              <a:gd name="T61" fmla="*/ 0 h 637"/>
              <a:gd name="T62" fmla="*/ 775 w 775"/>
              <a:gd name="T63" fmla="*/ 637 h 63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75" h="637">
                <a:moveTo>
                  <a:pt x="279" y="56"/>
                </a:moveTo>
                <a:cubicBezTo>
                  <a:pt x="175" y="63"/>
                  <a:pt x="133" y="52"/>
                  <a:pt x="87" y="144"/>
                </a:cubicBezTo>
                <a:cubicBezTo>
                  <a:pt x="80" y="186"/>
                  <a:pt x="79" y="230"/>
                  <a:pt x="71" y="272"/>
                </a:cubicBezTo>
                <a:cubicBezTo>
                  <a:pt x="66" y="299"/>
                  <a:pt x="54" y="325"/>
                  <a:pt x="47" y="352"/>
                </a:cubicBezTo>
                <a:cubicBezTo>
                  <a:pt x="36" y="349"/>
                  <a:pt x="17" y="333"/>
                  <a:pt x="15" y="344"/>
                </a:cubicBezTo>
                <a:cubicBezTo>
                  <a:pt x="0" y="417"/>
                  <a:pt x="14" y="479"/>
                  <a:pt x="63" y="528"/>
                </a:cubicBezTo>
                <a:cubicBezTo>
                  <a:pt x="87" y="552"/>
                  <a:pt x="130" y="560"/>
                  <a:pt x="159" y="576"/>
                </a:cubicBezTo>
                <a:cubicBezTo>
                  <a:pt x="176" y="585"/>
                  <a:pt x="207" y="608"/>
                  <a:pt x="207" y="608"/>
                </a:cubicBezTo>
                <a:cubicBezTo>
                  <a:pt x="212" y="616"/>
                  <a:pt x="214" y="630"/>
                  <a:pt x="223" y="632"/>
                </a:cubicBezTo>
                <a:cubicBezTo>
                  <a:pt x="247" y="637"/>
                  <a:pt x="250" y="598"/>
                  <a:pt x="263" y="592"/>
                </a:cubicBezTo>
                <a:cubicBezTo>
                  <a:pt x="307" y="572"/>
                  <a:pt x="359" y="580"/>
                  <a:pt x="407" y="576"/>
                </a:cubicBezTo>
                <a:cubicBezTo>
                  <a:pt x="494" y="518"/>
                  <a:pt x="371" y="594"/>
                  <a:pt x="631" y="544"/>
                </a:cubicBezTo>
                <a:cubicBezTo>
                  <a:pt x="684" y="534"/>
                  <a:pt x="748" y="441"/>
                  <a:pt x="775" y="400"/>
                </a:cubicBezTo>
                <a:cubicBezTo>
                  <a:pt x="754" y="293"/>
                  <a:pt x="672" y="262"/>
                  <a:pt x="591" y="208"/>
                </a:cubicBezTo>
                <a:cubicBezTo>
                  <a:pt x="588" y="200"/>
                  <a:pt x="585" y="192"/>
                  <a:pt x="583" y="184"/>
                </a:cubicBezTo>
                <a:cubicBezTo>
                  <a:pt x="579" y="163"/>
                  <a:pt x="581" y="141"/>
                  <a:pt x="575" y="120"/>
                </a:cubicBezTo>
                <a:cubicBezTo>
                  <a:pt x="567" y="92"/>
                  <a:pt x="497" y="55"/>
                  <a:pt x="471" y="48"/>
                </a:cubicBezTo>
                <a:cubicBezTo>
                  <a:pt x="444" y="28"/>
                  <a:pt x="419" y="19"/>
                  <a:pt x="391" y="0"/>
                </a:cubicBezTo>
                <a:cubicBezTo>
                  <a:pt x="354" y="12"/>
                  <a:pt x="326" y="30"/>
                  <a:pt x="287" y="40"/>
                </a:cubicBezTo>
                <a:cubicBezTo>
                  <a:pt x="259" y="59"/>
                  <a:pt x="253" y="56"/>
                  <a:pt x="279" y="56"/>
                </a:cubicBezTo>
                <a:close/>
              </a:path>
            </a:pathLst>
          </a:custGeom>
          <a:solidFill>
            <a:schemeClr val="accent1"/>
          </a:solidFill>
          <a:ln w="9525">
            <a:solidFill>
              <a:schemeClr val="tx1"/>
            </a:solidFill>
            <a:round/>
            <a:headEnd/>
            <a:tailEnd/>
          </a:ln>
        </p:spPr>
        <p:txBody>
          <a:bodyPr/>
          <a:lstStyle/>
          <a:p>
            <a:endParaRPr lang="fa-IR"/>
          </a:p>
        </p:txBody>
      </p:sp>
      <p:grpSp>
        <p:nvGrpSpPr>
          <p:cNvPr id="4" name="Group 11"/>
          <p:cNvGrpSpPr>
            <a:grpSpLocks/>
          </p:cNvGrpSpPr>
          <p:nvPr/>
        </p:nvGrpSpPr>
        <p:grpSpPr bwMode="auto">
          <a:xfrm>
            <a:off x="1692275" y="1557338"/>
            <a:ext cx="5832475" cy="1439862"/>
            <a:chOff x="1066" y="981"/>
            <a:chExt cx="3674" cy="907"/>
          </a:xfrm>
        </p:grpSpPr>
        <p:sp>
          <p:nvSpPr>
            <p:cNvPr id="32782" name="Line 12"/>
            <p:cNvSpPr>
              <a:spLocks noChangeShapeType="1"/>
            </p:cNvSpPr>
            <p:nvPr/>
          </p:nvSpPr>
          <p:spPr bwMode="auto">
            <a:xfrm>
              <a:off x="1066" y="981"/>
              <a:ext cx="2268" cy="0"/>
            </a:xfrm>
            <a:prstGeom prst="line">
              <a:avLst/>
            </a:prstGeom>
            <a:noFill/>
            <a:ln w="9525">
              <a:solidFill>
                <a:schemeClr val="tx1"/>
              </a:solidFill>
              <a:round/>
              <a:headEnd/>
              <a:tailEnd/>
            </a:ln>
          </p:spPr>
          <p:txBody>
            <a:bodyPr/>
            <a:lstStyle/>
            <a:p>
              <a:endParaRPr lang="fa-IR"/>
            </a:p>
          </p:txBody>
        </p:sp>
        <p:sp>
          <p:nvSpPr>
            <p:cNvPr id="32783" name="Line 13"/>
            <p:cNvSpPr>
              <a:spLocks noChangeShapeType="1"/>
            </p:cNvSpPr>
            <p:nvPr/>
          </p:nvSpPr>
          <p:spPr bwMode="auto">
            <a:xfrm>
              <a:off x="3334" y="981"/>
              <a:ext cx="1406" cy="907"/>
            </a:xfrm>
            <a:prstGeom prst="line">
              <a:avLst/>
            </a:prstGeom>
            <a:noFill/>
            <a:ln w="9525">
              <a:solidFill>
                <a:schemeClr val="tx1"/>
              </a:solidFill>
              <a:round/>
              <a:headEnd/>
              <a:tailEnd/>
            </a:ln>
          </p:spPr>
          <p:txBody>
            <a:bodyPr/>
            <a:lstStyle/>
            <a:p>
              <a:endParaRPr lang="fa-IR"/>
            </a:p>
          </p:txBody>
        </p:sp>
      </p:grpSp>
      <p:sp>
        <p:nvSpPr>
          <p:cNvPr id="32774" name="Line 14"/>
          <p:cNvSpPr>
            <a:spLocks noChangeShapeType="1"/>
          </p:cNvSpPr>
          <p:nvPr/>
        </p:nvSpPr>
        <p:spPr bwMode="auto">
          <a:xfrm>
            <a:off x="7524750" y="2997200"/>
            <a:ext cx="0" cy="2519363"/>
          </a:xfrm>
          <a:prstGeom prst="line">
            <a:avLst/>
          </a:prstGeom>
          <a:noFill/>
          <a:ln w="9525">
            <a:solidFill>
              <a:schemeClr val="tx1"/>
            </a:solidFill>
            <a:round/>
            <a:headEnd/>
            <a:tailEnd/>
          </a:ln>
        </p:spPr>
        <p:txBody>
          <a:bodyPr/>
          <a:lstStyle/>
          <a:p>
            <a:endParaRPr lang="fa-IR"/>
          </a:p>
        </p:txBody>
      </p:sp>
      <p:sp>
        <p:nvSpPr>
          <p:cNvPr id="32775" name="Line 15"/>
          <p:cNvSpPr>
            <a:spLocks noChangeShapeType="1"/>
          </p:cNvSpPr>
          <p:nvPr/>
        </p:nvSpPr>
        <p:spPr bwMode="auto">
          <a:xfrm>
            <a:off x="1692275" y="765175"/>
            <a:ext cx="4464050" cy="0"/>
          </a:xfrm>
          <a:prstGeom prst="line">
            <a:avLst/>
          </a:prstGeom>
          <a:noFill/>
          <a:ln w="9525">
            <a:solidFill>
              <a:schemeClr val="tx1"/>
            </a:solidFill>
            <a:round/>
            <a:headEnd/>
            <a:tailEnd/>
          </a:ln>
        </p:spPr>
        <p:txBody>
          <a:bodyPr/>
          <a:lstStyle/>
          <a:p>
            <a:endParaRPr lang="fa-IR"/>
          </a:p>
        </p:txBody>
      </p:sp>
      <p:sp>
        <p:nvSpPr>
          <p:cNvPr id="32776" name="Line 16"/>
          <p:cNvSpPr>
            <a:spLocks noChangeShapeType="1"/>
          </p:cNvSpPr>
          <p:nvPr/>
        </p:nvSpPr>
        <p:spPr bwMode="auto">
          <a:xfrm>
            <a:off x="6156325" y="765175"/>
            <a:ext cx="2232025" cy="1439863"/>
          </a:xfrm>
          <a:prstGeom prst="line">
            <a:avLst/>
          </a:prstGeom>
          <a:noFill/>
          <a:ln w="9525">
            <a:solidFill>
              <a:schemeClr val="tx1"/>
            </a:solidFill>
            <a:round/>
            <a:headEnd/>
            <a:tailEnd/>
          </a:ln>
        </p:spPr>
        <p:txBody>
          <a:bodyPr/>
          <a:lstStyle/>
          <a:p>
            <a:endParaRPr lang="fa-IR"/>
          </a:p>
        </p:txBody>
      </p:sp>
      <p:sp>
        <p:nvSpPr>
          <p:cNvPr id="32777" name="Line 17"/>
          <p:cNvSpPr>
            <a:spLocks noChangeShapeType="1"/>
          </p:cNvSpPr>
          <p:nvPr/>
        </p:nvSpPr>
        <p:spPr bwMode="auto">
          <a:xfrm>
            <a:off x="8388350" y="2205038"/>
            <a:ext cx="0" cy="3311525"/>
          </a:xfrm>
          <a:prstGeom prst="line">
            <a:avLst/>
          </a:prstGeom>
          <a:noFill/>
          <a:ln w="9525">
            <a:solidFill>
              <a:schemeClr val="tx1"/>
            </a:solidFill>
            <a:round/>
            <a:headEnd/>
            <a:tailEnd/>
          </a:ln>
        </p:spPr>
        <p:txBody>
          <a:bodyPr/>
          <a:lstStyle/>
          <a:p>
            <a:endParaRPr lang="fa-IR"/>
          </a:p>
        </p:txBody>
      </p:sp>
      <p:sp>
        <p:nvSpPr>
          <p:cNvPr id="32778" name="Line 18"/>
          <p:cNvSpPr>
            <a:spLocks noChangeShapeType="1"/>
          </p:cNvSpPr>
          <p:nvPr/>
        </p:nvSpPr>
        <p:spPr bwMode="auto">
          <a:xfrm>
            <a:off x="1692275" y="1557338"/>
            <a:ext cx="5832475" cy="3959225"/>
          </a:xfrm>
          <a:prstGeom prst="line">
            <a:avLst/>
          </a:prstGeom>
          <a:noFill/>
          <a:ln w="9525">
            <a:solidFill>
              <a:schemeClr val="tx1"/>
            </a:solidFill>
            <a:round/>
            <a:headEnd/>
            <a:tailEnd/>
          </a:ln>
        </p:spPr>
        <p:txBody>
          <a:bodyPr/>
          <a:lstStyle/>
          <a:p>
            <a:endParaRPr lang="fa-IR"/>
          </a:p>
        </p:txBody>
      </p:sp>
      <p:sp>
        <p:nvSpPr>
          <p:cNvPr id="32779" name="Line 19"/>
          <p:cNvSpPr>
            <a:spLocks noChangeShapeType="1"/>
          </p:cNvSpPr>
          <p:nvPr/>
        </p:nvSpPr>
        <p:spPr bwMode="auto">
          <a:xfrm>
            <a:off x="611188" y="1916113"/>
            <a:ext cx="6480175" cy="4392612"/>
          </a:xfrm>
          <a:prstGeom prst="line">
            <a:avLst/>
          </a:prstGeom>
          <a:noFill/>
          <a:ln w="9525">
            <a:solidFill>
              <a:schemeClr val="tx1"/>
            </a:solidFill>
            <a:round/>
            <a:headEnd/>
            <a:tailEnd/>
          </a:ln>
        </p:spPr>
        <p:txBody>
          <a:bodyPr/>
          <a:lstStyle/>
          <a:p>
            <a:endParaRPr lang="fa-IR"/>
          </a:p>
        </p:txBody>
      </p:sp>
      <p:sp>
        <p:nvSpPr>
          <p:cNvPr id="10260" name="Text Box 20"/>
          <p:cNvSpPr txBox="1">
            <a:spLocks noChangeArrowheads="1"/>
          </p:cNvSpPr>
          <p:nvPr/>
        </p:nvSpPr>
        <p:spPr bwMode="auto">
          <a:xfrm rot="2076705">
            <a:off x="709613" y="3563938"/>
            <a:ext cx="6486525" cy="366712"/>
          </a:xfrm>
          <a:prstGeom prst="rect">
            <a:avLst/>
          </a:prstGeom>
          <a:noFill/>
          <a:ln w="9525" algn="ctr">
            <a:noFill/>
            <a:miter lim="800000"/>
            <a:headEnd/>
            <a:tailEnd/>
          </a:ln>
        </p:spPr>
        <p:txBody>
          <a:bodyPr>
            <a:spAutoFit/>
          </a:bodyPr>
          <a:lstStyle/>
          <a:p>
            <a:pPr algn="ctr" rtl="0">
              <a:spcBef>
                <a:spcPct val="50000"/>
              </a:spcBef>
            </a:pPr>
            <a:r>
              <a:rPr lang="en-US">
                <a:latin typeface="Bodoni MT Black" pitchFamily="18" charset="0"/>
              </a:rPr>
              <a:t>END      OF      ANT      COLONY      OPTIMIZATION</a:t>
            </a:r>
          </a:p>
        </p:txBody>
      </p:sp>
      <p:sp>
        <p:nvSpPr>
          <p:cNvPr id="10261" name="Text Box 21"/>
          <p:cNvSpPr txBox="1">
            <a:spLocks noChangeArrowheads="1"/>
          </p:cNvSpPr>
          <p:nvPr/>
        </p:nvSpPr>
        <p:spPr bwMode="auto">
          <a:xfrm>
            <a:off x="323850" y="4508500"/>
            <a:ext cx="3024188" cy="914400"/>
          </a:xfrm>
          <a:prstGeom prst="rect">
            <a:avLst/>
          </a:prstGeom>
          <a:noFill/>
          <a:ln w="9525" algn="ctr">
            <a:noFill/>
            <a:miter lim="800000"/>
            <a:headEnd/>
            <a:tailEnd/>
          </a:ln>
        </p:spPr>
        <p:txBody>
          <a:bodyPr>
            <a:spAutoFit/>
          </a:bodyPr>
          <a:lstStyle/>
          <a:p>
            <a:pPr algn="ctr">
              <a:spcBef>
                <a:spcPct val="50000"/>
              </a:spcBef>
            </a:pPr>
            <a:r>
              <a:rPr lang="fa-IR" sz="5400">
                <a:latin typeface="Bodoni MT Black" pitchFamily="18" charset="0"/>
                <a:cs typeface="B Titr" pitchFamily="2" charset="-78"/>
              </a:rPr>
              <a:t>پایان</a:t>
            </a:r>
            <a:endParaRPr lang="en-US" sz="5400">
              <a:latin typeface="Bodoni MT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path" presetSubtype="0" fill="hold" nodeType="clickEffect">
                                  <p:stCondLst>
                                    <p:cond delay="0"/>
                                  </p:stCondLst>
                                  <p:childTnLst>
                                    <p:animMotion origin="layout" path="M -8.33333E-7 2.7197E-6 L 0.35035 2.7197E-6 C 0.50764 2.7197E-6 0.70087 0.17067 0.70087 0.30943 L 0.70087 0.6191 " pathEditMode="relative" rAng="0" ptsTypes="FfFF">
                                      <p:cBhvr>
                                        <p:cTn id="6" dur="5000" fill="hold"/>
                                        <p:tgtEl>
                                          <p:spTgt spid="3"/>
                                        </p:tgtEl>
                                        <p:attrNameLst>
                                          <p:attrName>ppt_x</p:attrName>
                                          <p:attrName>ppt_y</p:attrName>
                                        </p:attrNameLst>
                                      </p:cBhvr>
                                      <p:rCtr x="35000" y="30900"/>
                                    </p:animMotion>
                                  </p:childTnLst>
                                </p:cTn>
                              </p:par>
                              <p:par>
                                <p:cTn id="7" presetID="49" presetClass="path" presetSubtype="0" fill="hold" nodeType="withEffect">
                                  <p:stCondLst>
                                    <p:cond delay="0"/>
                                  </p:stCondLst>
                                  <p:childTnLst>
                                    <p:animMotion origin="layout" path="M -1.38889E-6 -4.96762E-6 L 0.68507 0.62951 " pathEditMode="relative" rAng="0" ptsTypes="AA">
                                      <p:cBhvr>
                                        <p:cTn id="8" dur="3500" fill="hold"/>
                                        <p:tgtEl>
                                          <p:spTgt spid="2"/>
                                        </p:tgtEl>
                                        <p:attrNameLst>
                                          <p:attrName>ppt_x</p:attrName>
                                          <p:attrName>ppt_y</p:attrName>
                                        </p:attrNameLst>
                                      </p:cBhvr>
                                      <p:rCtr x="34300" y="31500"/>
                                    </p:animMotion>
                                  </p:childTnLst>
                                </p:cTn>
                              </p:par>
                              <p:par>
                                <p:cTn id="9" presetID="22" presetClass="entr" presetSubtype="8" fill="hold" grpId="0" nodeType="withEffect">
                                  <p:stCondLst>
                                    <p:cond delay="0"/>
                                  </p:stCondLst>
                                  <p:childTnLst>
                                    <p:set>
                                      <p:cBhvr>
                                        <p:cTn id="10" dur="1" fill="hold">
                                          <p:stCondLst>
                                            <p:cond delay="0"/>
                                          </p:stCondLst>
                                        </p:cTn>
                                        <p:tgtEl>
                                          <p:spTgt spid="10260"/>
                                        </p:tgtEl>
                                        <p:attrNameLst>
                                          <p:attrName>style.visibility</p:attrName>
                                        </p:attrNameLst>
                                      </p:cBhvr>
                                      <p:to>
                                        <p:strVal val="visible"/>
                                      </p:to>
                                    </p:set>
                                    <p:animEffect transition="in" filter="wipe(left)">
                                      <p:cBhvr>
                                        <p:cTn id="11" dur="3500"/>
                                        <p:tgtEl>
                                          <p:spTgt spid="10260"/>
                                        </p:tgtEl>
                                      </p:cBhvr>
                                    </p:animEffect>
                                  </p:childTnLst>
                                </p:cTn>
                              </p:par>
                            </p:childTnLst>
                          </p:cTn>
                        </p:par>
                        <p:par>
                          <p:cTn id="12" fill="hold">
                            <p:stCondLst>
                              <p:cond delay="5000"/>
                            </p:stCondLst>
                            <p:childTnLst>
                              <p:par>
                                <p:cTn id="13" presetID="3" presetClass="entr" presetSubtype="10" fill="hold" grpId="0" nodeType="afterEffect">
                                  <p:stCondLst>
                                    <p:cond delay="0"/>
                                  </p:stCondLst>
                                  <p:childTnLst>
                                    <p:set>
                                      <p:cBhvr>
                                        <p:cTn id="14" dur="1" fill="hold">
                                          <p:stCondLst>
                                            <p:cond delay="0"/>
                                          </p:stCondLst>
                                        </p:cTn>
                                        <p:tgtEl>
                                          <p:spTgt spid="10261"/>
                                        </p:tgtEl>
                                        <p:attrNameLst>
                                          <p:attrName>style.visibility</p:attrName>
                                        </p:attrNameLst>
                                      </p:cBhvr>
                                      <p:to>
                                        <p:strVal val="visible"/>
                                      </p:to>
                                    </p:set>
                                    <p:animEffect transition="in" filter="blinds(horizontal)">
                                      <p:cBhvr>
                                        <p:cTn id="15" dur="5000"/>
                                        <p:tgtEl>
                                          <p:spTgt spid="102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0" grpId="0"/>
      <p:bldP spid="10261"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fa-IR" b="1" dirty="0" smtClean="0">
                <a:cs typeface="B Tabassom" pitchFamily="2" charset="-78"/>
              </a:rPr>
              <a:t>یکی از آزمایشات درخشانی که توسط دنوبورگ و همکارانش طراحی و اجرا شد ، اتصال لانه گونه ای از مورچه های آرژانتینی به نام آی .هیومیلی توسط یک پل دوراهه به منبع آذوقه بود</a:t>
            </a:r>
          </a:p>
          <a:p>
            <a:pPr>
              <a:buFont typeface="Wingdings" pitchFamily="2" charset="2"/>
              <a:buChar char="Ø"/>
            </a:pPr>
            <a:endParaRPr lang="fa-IR" b="1" dirty="0" smtClean="0">
              <a:cs typeface="B Tabassom" pitchFamily="2" charset="-78"/>
            </a:endParaRPr>
          </a:p>
          <a:p>
            <a:pPr>
              <a:buFont typeface="Wingdings" pitchFamily="2" charset="2"/>
              <a:buChar char="Ø"/>
            </a:pPr>
            <a:r>
              <a:rPr lang="fa-IR" b="1" dirty="0" smtClean="0">
                <a:cs typeface="B Tabassom" pitchFamily="2" charset="-78"/>
              </a:rPr>
              <a:t>ان ها آزمایشات خود را با طول پل های مساوی و نامساوی انجام دادند</a:t>
            </a:r>
          </a:p>
        </p:txBody>
      </p:sp>
      <p:sp>
        <p:nvSpPr>
          <p:cNvPr id="2" name="Title 1"/>
          <p:cNvSpPr>
            <a:spLocks noGrp="1"/>
          </p:cNvSpPr>
          <p:nvPr>
            <p:ph type="title"/>
          </p:nvPr>
        </p:nvSpPr>
        <p:spPr/>
        <p:txBody>
          <a:bodyPr>
            <a:normAutofit/>
          </a:bodyPr>
          <a:lstStyle/>
          <a:p>
            <a:pPr algn="ctr"/>
            <a:r>
              <a:rPr lang="fa-IR" sz="4400" dirty="0" smtClean="0">
                <a:solidFill>
                  <a:schemeClr val="accent6">
                    <a:lumMod val="60000"/>
                    <a:lumOff val="40000"/>
                  </a:schemeClr>
                </a:solidFill>
                <a:cs typeface="B Kamran" pitchFamily="2" charset="-78"/>
              </a:rPr>
              <a:t>آزمایشات پل دو راهه</a:t>
            </a:r>
            <a:endParaRPr lang="fa-IR" sz="4400" dirty="0">
              <a:solidFill>
                <a:schemeClr val="accent6">
                  <a:lumMod val="60000"/>
                  <a:lumOff val="40000"/>
                </a:schemeClr>
              </a:solidFill>
              <a:cs typeface="B Kamra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186766" cy="5292935"/>
          </a:xfrm>
        </p:spPr>
        <p:txBody>
          <a:bodyPr/>
          <a:lstStyle/>
          <a:p>
            <a:endParaRPr lang="fa-IR" dirty="0"/>
          </a:p>
        </p:txBody>
      </p:sp>
      <p:sp>
        <p:nvSpPr>
          <p:cNvPr id="3" name="Title 2"/>
          <p:cNvSpPr>
            <a:spLocks noGrp="1"/>
          </p:cNvSpPr>
          <p:nvPr>
            <p:ph type="title"/>
          </p:nvPr>
        </p:nvSpPr>
        <p:spPr/>
        <p:txBody>
          <a:bodyPr/>
          <a:lstStyle/>
          <a:p>
            <a:pPr algn="ctr"/>
            <a:r>
              <a:rPr lang="fa-IR" dirty="0" smtClean="0">
                <a:solidFill>
                  <a:schemeClr val="accent6">
                    <a:lumMod val="60000"/>
                    <a:lumOff val="40000"/>
                  </a:schemeClr>
                </a:solidFill>
                <a:cs typeface="B Kamran" pitchFamily="2" charset="-78"/>
              </a:rPr>
              <a:t>پل های مساوی</a:t>
            </a:r>
            <a:endParaRPr lang="fa-IR" dirty="0">
              <a:solidFill>
                <a:schemeClr val="accent6">
                  <a:lumMod val="60000"/>
                  <a:lumOff val="40000"/>
                </a:schemeClr>
              </a:solidFill>
              <a:cs typeface="B Kamran" pitchFamily="2" charset="-78"/>
            </a:endParaRPr>
          </a:p>
        </p:txBody>
      </p:sp>
      <p:pic>
        <p:nvPicPr>
          <p:cNvPr id="5" name="Picture 5"/>
          <p:cNvPicPr>
            <a:picLocks noChangeAspect="1" noChangeArrowheads="1"/>
          </p:cNvPicPr>
          <p:nvPr/>
        </p:nvPicPr>
        <p:blipFill>
          <a:blip r:embed="rId2">
            <a:lum bright="-18000" contrast="48000"/>
          </a:blip>
          <a:srcRect r="7399"/>
          <a:stretch>
            <a:fillRect/>
          </a:stretch>
        </p:blipFill>
        <p:spPr>
          <a:xfrm>
            <a:off x="1258888" y="1285860"/>
            <a:ext cx="6624637" cy="4429156"/>
          </a:xfrm>
          <a:prstGeom prst="rect">
            <a:avLst/>
          </a:prstGeo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1526</TotalTime>
  <Words>3906</Words>
  <Application>Microsoft Office PowerPoint</Application>
  <PresentationFormat>On-screen Show (4:3)</PresentationFormat>
  <Paragraphs>515</Paragraphs>
  <Slides>74</Slides>
  <Notes>2</Notes>
  <HiddenSlides>0</HiddenSlides>
  <MMClips>0</MMClips>
  <ScaleCrop>false</ScaleCrop>
  <HeadingPairs>
    <vt:vector size="8" baseType="variant">
      <vt:variant>
        <vt:lpstr>Fonts Used</vt:lpstr>
      </vt:variant>
      <vt:variant>
        <vt:i4>19</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95" baseType="lpstr">
      <vt:lpstr>Arial</vt:lpstr>
      <vt:lpstr>B Elham</vt:lpstr>
      <vt:lpstr>B Farnaz</vt:lpstr>
      <vt:lpstr>B Homa</vt:lpstr>
      <vt:lpstr>B Kamran</vt:lpstr>
      <vt:lpstr>B Tabassom</vt:lpstr>
      <vt:lpstr>B Titr</vt:lpstr>
      <vt:lpstr>Bodoni MT Black</vt:lpstr>
      <vt:lpstr>Calibri</vt:lpstr>
      <vt:lpstr>Courier New</vt:lpstr>
      <vt:lpstr>Lucida Sans Unicode</vt:lpstr>
      <vt:lpstr>Majalla UI</vt:lpstr>
      <vt:lpstr>Symbol</vt:lpstr>
      <vt:lpstr>Tahoma</vt:lpstr>
      <vt:lpstr>Times New Roman</vt:lpstr>
      <vt:lpstr>Verdana</vt:lpstr>
      <vt:lpstr>Wingdings</vt:lpstr>
      <vt:lpstr>Wingdings 2</vt:lpstr>
      <vt:lpstr>Wingdings 3</vt:lpstr>
      <vt:lpstr>Concourse</vt:lpstr>
      <vt:lpstr>Equation</vt:lpstr>
      <vt:lpstr>PowerPoint Presentation</vt:lpstr>
      <vt:lpstr>PowerPoint Presentation</vt:lpstr>
      <vt:lpstr>مقدمه</vt:lpstr>
      <vt:lpstr>الهام از طبیعت</vt:lpstr>
      <vt:lpstr>PowerPoint Presentation</vt:lpstr>
      <vt:lpstr>رفتار کاوشگرایانه مورچه ها و بهینه سازی </vt:lpstr>
      <vt:lpstr>تاریخچه</vt:lpstr>
      <vt:lpstr>آزمایشات پل دو راهه</vt:lpstr>
      <vt:lpstr>پل های مساوی</vt:lpstr>
      <vt:lpstr>نتایج آزمایش پل های مساوی(آزمایش اول)</vt:lpstr>
      <vt:lpstr>PowerPoint Presentation</vt:lpstr>
      <vt:lpstr>پل های نامساوی</vt:lpstr>
      <vt:lpstr>نتایج ازمایش پل های نامساوی(آزمایش دوم)</vt:lpstr>
      <vt:lpstr>PowerPoint Presentation</vt:lpstr>
      <vt:lpstr>نکته</vt:lpstr>
      <vt:lpstr>نکته</vt:lpstr>
      <vt:lpstr>PowerPoint Presentation</vt:lpstr>
      <vt:lpstr>یک مدل احتمالی</vt:lpstr>
      <vt:lpstr>ادامه</vt:lpstr>
      <vt:lpstr>به سمت مورچه های مصنوعی</vt:lpstr>
      <vt:lpstr>ابزارهای مورچه های مصنوعی</vt:lpstr>
      <vt:lpstr>مورچه های مصنوعی و حرکت روی گراف</vt:lpstr>
      <vt:lpstr>الگوریتم های ACO</vt:lpstr>
      <vt:lpstr>تنظیمات پارامتر برای الگوریتم های ACO  فاقد جستجوی محلی</vt:lpstr>
      <vt:lpstr>جستجوی محلی چیست؟</vt:lpstr>
      <vt:lpstr>نکته</vt:lpstr>
      <vt:lpstr>نکته</vt:lpstr>
      <vt:lpstr>نکته</vt:lpstr>
      <vt:lpstr>ادامه</vt:lpstr>
      <vt:lpstr>به روزآوری فرمون براساس کیفیت جواب ها</vt:lpstr>
      <vt:lpstr>ادامه</vt:lpstr>
      <vt:lpstr>رفتار جستجوی مسیر مورچه ها</vt:lpstr>
      <vt:lpstr>رفتار مورچه ها با در نظر گرفتن هر دو ابزار</vt:lpstr>
      <vt:lpstr>مسیر یابی مجدد و به روزآوری فرمون</vt:lpstr>
      <vt:lpstr>مسیر یابی مجدد و به روزآوری فرمون</vt:lpstr>
      <vt:lpstr>تبخیر رد فرمون</vt:lpstr>
      <vt:lpstr>ادامه</vt:lpstr>
      <vt:lpstr>تعداد مورچه ها و نوع به روزآوری فرمون (آزمایشاتی با پل دو راهه)</vt:lpstr>
      <vt:lpstr>تفاوت الگوریتم ها</vt:lpstr>
      <vt:lpstr>فراابتکاری کلونی مورچه </vt:lpstr>
      <vt:lpstr>فراابتکاری کلونی مورچه</vt:lpstr>
      <vt:lpstr>فرایند اعمال خارق العاده</vt:lpstr>
      <vt:lpstr>اهمیت</vt:lpstr>
      <vt:lpstr>کاربرد</vt:lpstr>
      <vt:lpstr>کاربرد</vt:lpstr>
      <vt:lpstr>کاربرد</vt:lpstr>
      <vt:lpstr>فراابتکاری ACO</vt:lpstr>
      <vt:lpstr>الگوریتم های بهینه سازی توسط کلونی مورچه برای حل مسأله فروشنده دوره گرد</vt:lpstr>
      <vt:lpstr>PowerPoint Presentation</vt:lpstr>
      <vt:lpstr> مزیت ACO برای TSP</vt:lpstr>
      <vt:lpstr>یک مسئله ساده ی TSP</vt:lpstr>
      <vt:lpstr>گام اول – آماده سازی</vt:lpstr>
      <vt:lpstr>گام اول – آماده سازی (ادامه)</vt:lpstr>
      <vt:lpstr>تکرار 1- ثبت در حافظه</vt:lpstr>
      <vt:lpstr>تکرار 1- انتخاب مسیر بعدی (مورچه 1)</vt:lpstr>
      <vt:lpstr>تکرار 1- حل مثال در اکسل</vt:lpstr>
      <vt:lpstr>تکرار 1- ثبت مسیر جدید در حافظه (مورچه 1)</vt:lpstr>
      <vt:lpstr>تکرار 1- کلیه مورچه ها</vt:lpstr>
      <vt:lpstr>تکرار 1- ارزیابی مسیرها</vt:lpstr>
      <vt:lpstr>به روز رسانی فرومون</vt:lpstr>
      <vt:lpstr>تکرار 1- تبخیر فرومون</vt:lpstr>
      <vt:lpstr>چگونگی تعدیل فرومون</vt:lpstr>
      <vt:lpstr>مثالی از تعدیل فرومون</vt:lpstr>
      <vt:lpstr>تکرار 1- تعدیل فرومون</vt:lpstr>
      <vt:lpstr>شبه کد الگوریتم AS</vt:lpstr>
      <vt:lpstr>مسیریابی شبکه های کامپیوتری با استفاده از ACO</vt:lpstr>
      <vt:lpstr>ادامه</vt:lpstr>
      <vt:lpstr>لیست مقالات فارسی مربوط به ACO</vt:lpstr>
      <vt:lpstr>PowerPoint Presentation</vt:lpstr>
      <vt:lpstr>PowerPoint Presentation</vt:lpstr>
      <vt:lpstr>PowerPoint Presentation</vt:lpstr>
      <vt:lpstr>منابع و مأخذ</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Mirhosseini</dc:creator>
  <cp:lastModifiedBy>kamal</cp:lastModifiedBy>
  <cp:revision>278</cp:revision>
  <dcterms:created xsi:type="dcterms:W3CDTF">2011-02-28T18:37:26Z</dcterms:created>
  <dcterms:modified xsi:type="dcterms:W3CDTF">2018-03-10T21:36:17Z</dcterms:modified>
</cp:coreProperties>
</file>