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42" r:id="rId1"/>
  </p:sldMasterIdLst>
  <p:sldIdLst>
    <p:sldId id="259" r:id="rId2"/>
    <p:sldId id="261" r:id="rId3"/>
    <p:sldId id="263" r:id="rId4"/>
    <p:sldId id="258" r:id="rId5"/>
    <p:sldId id="264" r:id="rId6"/>
    <p:sldId id="265" r:id="rId7"/>
    <p:sldId id="266" r:id="rId8"/>
    <p:sldId id="267" r:id="rId9"/>
    <p:sldId id="268" r:id="rId10"/>
    <p:sldId id="282" r:id="rId11"/>
    <p:sldId id="269" r:id="rId12"/>
    <p:sldId id="270" r:id="rId13"/>
    <p:sldId id="272" r:id="rId14"/>
    <p:sldId id="273" r:id="rId15"/>
    <p:sldId id="277" r:id="rId16"/>
    <p:sldId id="278" r:id="rId17"/>
    <p:sldId id="280" r:id="rId18"/>
    <p:sldId id="281" r:id="rId19"/>
    <p:sldId id="283" r:id="rId20"/>
  </p:sldIdLst>
  <p:sldSz cx="9144000" cy="6858000" type="screen4x3"/>
  <p:notesSz cx="6858000" cy="9144000"/>
  <p:defaultTextStyle>
    <a:defPPr>
      <a:defRPr lang="en-US"/>
    </a:defPPr>
    <a:lvl1pPr algn="ctr" rtl="1" fontAlgn="base">
      <a:spcBef>
        <a:spcPct val="20000"/>
      </a:spcBef>
      <a:spcAft>
        <a:spcPct val="0"/>
      </a:spcAft>
      <a:buClr>
        <a:schemeClr val="accent1"/>
      </a:buClr>
      <a:buSzPct val="70000"/>
      <a:buFont typeface="Wingdings" pitchFamily="2" charset="2"/>
      <a:buChar char="n"/>
      <a:defRPr sz="28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Nazanin" pitchFamily="2" charset="-78"/>
      </a:defRPr>
    </a:lvl1pPr>
    <a:lvl2pPr marL="457200" algn="ctr" rtl="1" fontAlgn="base">
      <a:spcBef>
        <a:spcPct val="20000"/>
      </a:spcBef>
      <a:spcAft>
        <a:spcPct val="0"/>
      </a:spcAft>
      <a:buClr>
        <a:schemeClr val="accent1"/>
      </a:buClr>
      <a:buSzPct val="70000"/>
      <a:buFont typeface="Wingdings" pitchFamily="2" charset="2"/>
      <a:buChar char="n"/>
      <a:defRPr sz="28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Nazanin" pitchFamily="2" charset="-78"/>
      </a:defRPr>
    </a:lvl2pPr>
    <a:lvl3pPr marL="914400" algn="ctr" rtl="1" fontAlgn="base">
      <a:spcBef>
        <a:spcPct val="20000"/>
      </a:spcBef>
      <a:spcAft>
        <a:spcPct val="0"/>
      </a:spcAft>
      <a:buClr>
        <a:schemeClr val="accent1"/>
      </a:buClr>
      <a:buSzPct val="70000"/>
      <a:buFont typeface="Wingdings" pitchFamily="2" charset="2"/>
      <a:buChar char="n"/>
      <a:defRPr sz="28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Nazanin" pitchFamily="2" charset="-78"/>
      </a:defRPr>
    </a:lvl3pPr>
    <a:lvl4pPr marL="1371600" algn="ctr" rtl="1" fontAlgn="base">
      <a:spcBef>
        <a:spcPct val="20000"/>
      </a:spcBef>
      <a:spcAft>
        <a:spcPct val="0"/>
      </a:spcAft>
      <a:buClr>
        <a:schemeClr val="accent1"/>
      </a:buClr>
      <a:buSzPct val="70000"/>
      <a:buFont typeface="Wingdings" pitchFamily="2" charset="2"/>
      <a:buChar char="n"/>
      <a:defRPr sz="28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Nazanin" pitchFamily="2" charset="-78"/>
      </a:defRPr>
    </a:lvl4pPr>
    <a:lvl5pPr marL="1828800" algn="ctr" rtl="1" fontAlgn="base">
      <a:spcBef>
        <a:spcPct val="20000"/>
      </a:spcBef>
      <a:spcAft>
        <a:spcPct val="0"/>
      </a:spcAft>
      <a:buClr>
        <a:schemeClr val="accent1"/>
      </a:buClr>
      <a:buSzPct val="70000"/>
      <a:buFont typeface="Wingdings" pitchFamily="2" charset="2"/>
      <a:buChar char="n"/>
      <a:defRPr sz="28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Nazanin" pitchFamily="2" charset="-78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Nazanin" pitchFamily="2" charset="-78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Nazanin" pitchFamily="2" charset="-78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Nazanin" pitchFamily="2" charset="-78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Nazanin" pitchFamily="2" charset="-7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4D4D4D"/>
    <a:srgbClr val="996633"/>
    <a:srgbClr val="006600"/>
    <a:srgbClr val="92001C"/>
    <a:srgbClr val="A50021"/>
    <a:srgbClr val="CC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88B9FA-2EFF-40CA-82F7-CE94BB6139E5}" type="slidenum">
              <a:rPr lang="ar-SA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2ED3-431A-42EB-A3F6-C3A1B648D31D}" type="slidenum">
              <a:rPr lang="ar-SA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796654-988C-4FDE-9BB6-F797C3AD004D}" type="slidenum">
              <a:rPr lang="ar-SA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B2E729E-F488-46A5-B609-54391146F9ED}" type="slidenum">
              <a:rPr lang="ar-SA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16AC786-FEFC-4440-8AD8-74D4151DADD8}" type="slidenum">
              <a:rPr lang="ar-SA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91C0-A304-40A5-8C68-03D8F4F71143}" type="slidenum">
              <a:rPr lang="ar-SA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65DC6D2-3ED6-4A89-8CAB-81F5A26209B7}" type="slidenum">
              <a:rPr lang="ar-SA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1742F3E-2F5E-40DE-987E-F8880FF191A4}" type="slidenum">
              <a:rPr lang="ar-SA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DBF94E-6750-4E47-AF08-321FE221AC49}" type="slidenum">
              <a:rPr lang="ar-SA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FCFC3AF-54A8-421D-B0E8-A04B4C83DDC9}" type="slidenum">
              <a:rPr lang="ar-SA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1DE5147-E230-43A3-9291-DD6C5E6773B7}" type="slidenum">
              <a:rPr lang="ar-SA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C06F1A-4AE7-4EEC-A04B-D9F9281EBD00}" type="slidenum">
              <a:rPr lang="ar-SA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505200"/>
            <a:ext cx="6781800" cy="22098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>
              <a:lnSpc>
                <a:spcPct val="90000"/>
              </a:lnSpc>
            </a:pPr>
            <a:r>
              <a:rPr lang="fa-IR" sz="4000" b="1" spc="50" dirty="0">
                <a:ln w="11430"/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B Davat" pitchFamily="2" charset="-78"/>
              </a:rPr>
              <a:t>آشنايی با مراحل ساخت </a:t>
            </a:r>
          </a:p>
          <a:p>
            <a:pPr algn="ctr" rtl="1">
              <a:lnSpc>
                <a:spcPct val="90000"/>
              </a:lnSpc>
            </a:pPr>
            <a:endParaRPr lang="fa-IR" sz="4000" b="1" spc="50" dirty="0">
              <a:ln w="11430"/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B Davat" pitchFamily="2" charset="-78"/>
            </a:endParaRPr>
          </a:p>
          <a:p>
            <a:pPr algn="ctr" rtl="1">
              <a:lnSpc>
                <a:spcPct val="90000"/>
              </a:lnSpc>
            </a:pPr>
            <a:r>
              <a:rPr lang="fa-IR" sz="4800" b="1" spc="50" dirty="0">
                <a:ln w="11430"/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B Davat" pitchFamily="2" charset="-78"/>
              </a:rPr>
              <a:t>«</a:t>
            </a:r>
            <a:r>
              <a:rPr lang="en-US" sz="4800" b="1" spc="50" dirty="0" smtClean="0">
                <a:ln w="11430"/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B Davat" pitchFamily="2" charset="-78"/>
              </a:rPr>
              <a:t>Da vinci </a:t>
            </a:r>
            <a:r>
              <a:rPr lang="en-US" sz="4800" b="1" spc="50" dirty="0">
                <a:ln w="11430"/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B Davat" pitchFamily="2" charset="-78"/>
              </a:rPr>
              <a:t>Tower </a:t>
            </a:r>
            <a:r>
              <a:rPr lang="fa-IR" sz="4800" b="1" spc="50" dirty="0">
                <a:ln w="11430"/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B Davat" pitchFamily="2" charset="-78"/>
              </a:rPr>
              <a:t> » </a:t>
            </a:r>
            <a:endParaRPr lang="en-US" sz="4800" b="1" spc="50" dirty="0">
              <a:ln w="11430"/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B Davat" pitchFamily="2" charset="-78"/>
            </a:endParaRP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a-IR" sz="3600" b="1" dirty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Simplified Arabic" pitchFamily="2" charset="-78"/>
              </a:rPr>
              <a:t>موضوع </a:t>
            </a:r>
            <a:r>
              <a:rPr lang="fa-IR" sz="36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Simplified Arabic" pitchFamily="2" charset="-78"/>
              </a:rPr>
              <a:t>مقاله</a:t>
            </a:r>
            <a:r>
              <a:rPr lang="fa-IR" sz="36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tr" pitchFamily="2" charset="-78"/>
              </a:rPr>
              <a:t> </a:t>
            </a:r>
            <a:r>
              <a:rPr lang="fa-IR" sz="3600" b="1" dirty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tr" pitchFamily="2" charset="-78"/>
              </a:rPr>
              <a:t>: </a:t>
            </a:r>
            <a:endParaRPr lang="en-US" sz="3600" b="1" dirty="0">
              <a:solidFill>
                <a:srgbClr val="996633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tr" pitchFamily="2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uiExpand="1" build="p"/>
      <p:bldP spid="798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5257800" cy="3943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751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marL="609600" indent="-609600" algn="ctr" rtl="1"/>
            <a:r>
              <a:rPr lang="ar-SA" sz="2400" dirty="0">
                <a:latin typeface="Adobe Arabic" pitchFamily="18" charset="-78"/>
                <a:cs typeface="Adobe Arabic" pitchFamily="18" charset="-78"/>
              </a:rPr>
              <a:t>ش</a:t>
            </a:r>
            <a:r>
              <a:rPr lang="fa-IR" sz="2400" dirty="0"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400" dirty="0">
                <a:latin typeface="Adobe Arabic" pitchFamily="18" charset="-78"/>
                <a:cs typeface="Adobe Arabic" pitchFamily="18" charset="-78"/>
              </a:rPr>
              <a:t>ركت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Dynamic Architecture </a:t>
            </a:r>
            <a:r>
              <a:rPr lang="fa-IR" sz="2400" dirty="0">
                <a:latin typeface="Adobe Arabic" pitchFamily="18" charset="-78"/>
                <a:cs typeface="Adobe Arabic" pitchFamily="18" charset="-78"/>
              </a:rPr>
              <a:t>  </a:t>
            </a:r>
            <a:r>
              <a:rPr lang="ar-SA" sz="2400" dirty="0">
                <a:latin typeface="Adobe Arabic" pitchFamily="18" charset="-78"/>
                <a:cs typeface="Adobe Arabic" pitchFamily="18" charset="-78"/>
              </a:rPr>
              <a:t>برج</a:t>
            </a:r>
            <a:r>
              <a:rPr lang="fa-IR" sz="2400" dirty="0"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400" dirty="0">
                <a:latin typeface="Adobe Arabic" pitchFamily="18" charset="-78"/>
                <a:cs typeface="Adobe Arabic" pitchFamily="18" charset="-78"/>
              </a:rPr>
              <a:t>هايي دوار و پ</a:t>
            </a:r>
            <a:r>
              <a:rPr lang="fa-IR" sz="2400" dirty="0"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400" dirty="0">
                <a:latin typeface="Adobe Arabic" pitchFamily="18" charset="-78"/>
                <a:cs typeface="Adobe Arabic" pitchFamily="18" charset="-78"/>
              </a:rPr>
              <a:t>ويايي در سرتاسر دنيا طراحي كرده كه اولين پروژه اين شركت در دبي ساخته مي شود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.</a:t>
            </a:r>
            <a:endParaRPr lang="fa-IR" sz="2400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91141" name="Picture 5" descr="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752600"/>
            <a:ext cx="5334000" cy="4163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1" y="1066800"/>
            <a:ext cx="2557968" cy="4223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124200" y="1219200"/>
            <a:ext cx="5791200" cy="4648200"/>
          </a:xfrm>
          <a:noFill/>
          <a:ln/>
        </p:spPr>
        <p:txBody>
          <a:bodyPr anchor="ctr" anchorCtr="1">
            <a:normAutofit/>
          </a:bodyPr>
          <a:lstStyle/>
          <a:p>
            <a:pPr marL="609600" indent="-609600" algn="ctr" rtl="1">
              <a:buFont typeface="Wingdings" pitchFamily="2" charset="2"/>
              <a:buNone/>
            </a:pPr>
            <a:r>
              <a:rPr lang="fa-IR" sz="2400" dirty="0" smtClean="0">
                <a:solidFill>
                  <a:schemeClr val="tx1"/>
                </a:solidFill>
                <a:cs typeface="Nazanin" pitchFamily="2" charset="-78"/>
              </a:rPr>
              <a:t>          </a:t>
            </a:r>
            <a:r>
              <a:rPr lang="fa-IR" sz="2400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2400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آسمانخراش </a:t>
            </a:r>
            <a:r>
              <a:rPr lang="ar-SA" sz="24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313 متري 68 </a:t>
            </a:r>
            <a:r>
              <a:rPr lang="ar-SA" sz="2400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طبقه</a:t>
            </a:r>
            <a:r>
              <a:rPr lang="en-US" sz="2400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2400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خواهد </a:t>
            </a:r>
            <a:r>
              <a:rPr lang="ar-SA" sz="24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داشت كه داراي 12 </a:t>
            </a:r>
            <a:r>
              <a:rPr lang="ar-SA" sz="2400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مدول</a:t>
            </a:r>
            <a:r>
              <a:rPr lang="fa-IR" sz="2400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2400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طراحي </a:t>
            </a:r>
            <a:r>
              <a:rPr lang="ar-SA" sz="24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مختلف است.</a:t>
            </a:r>
            <a:r>
              <a:rPr lang="en-US" sz="24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endParaRPr lang="fa-IR" sz="24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609600" indent="-609600" algn="r" rtl="1">
              <a:buFont typeface="Wingdings" pitchFamily="2" charset="2"/>
              <a:buNone/>
            </a:pPr>
            <a:endParaRPr lang="fa-IR" sz="24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609600" indent="-609600" algn="r" rtl="1"/>
            <a:r>
              <a:rPr lang="ar-SA" dirty="0">
                <a:solidFill>
                  <a:schemeClr val="tx1"/>
                </a:solidFill>
                <a:latin typeface="Adobe Arabic" pitchFamily="18" charset="-78"/>
                <a:cs typeface="B Titr" pitchFamily="2" charset="-78"/>
              </a:rPr>
              <a:t>اين برج </a:t>
            </a:r>
            <a:r>
              <a:rPr lang="ar-SA" dirty="0" smtClean="0">
                <a:solidFill>
                  <a:schemeClr val="tx1"/>
                </a:solidFill>
                <a:latin typeface="Adobe Arabic" pitchFamily="18" charset="-78"/>
                <a:cs typeface="B Titr" pitchFamily="2" charset="-78"/>
              </a:rPr>
              <a:t>داراي</a:t>
            </a:r>
            <a:endParaRPr lang="fa-IR" dirty="0">
              <a:solidFill>
                <a:schemeClr val="tx1"/>
              </a:solidFill>
              <a:latin typeface="Adobe Arabic" pitchFamily="18" charset="-78"/>
              <a:cs typeface="B Titr" pitchFamily="2" charset="-78"/>
            </a:endParaRPr>
          </a:p>
          <a:p>
            <a:pPr marL="609600" indent="-609600" algn="r" rtl="1">
              <a:buFont typeface="Wingdings" pitchFamily="2" charset="2"/>
              <a:buAutoNum type="arabicPeriod"/>
            </a:pPr>
            <a:r>
              <a:rPr lang="ar-SA" sz="28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هتل 6 ستاره</a:t>
            </a:r>
            <a:endParaRPr lang="fa-IR" sz="2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609600" indent="-609600" algn="r" rtl="1">
              <a:buFont typeface="Wingdings" pitchFamily="2" charset="2"/>
              <a:buAutoNum type="arabicPeriod"/>
            </a:pPr>
            <a:r>
              <a:rPr lang="ar-SA" sz="28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آپارتمان </a:t>
            </a:r>
            <a:endParaRPr lang="fa-IR" sz="2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609600" indent="-609600" algn="r" rtl="1">
              <a:buFont typeface="Wingdings" pitchFamily="2" charset="2"/>
              <a:buAutoNum type="arabicPeriod"/>
            </a:pPr>
            <a:r>
              <a:rPr lang="ar-SA" sz="28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دفاتر اداري</a:t>
            </a:r>
            <a:r>
              <a:rPr lang="fa-IR" sz="28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و رستوران</a:t>
            </a:r>
          </a:p>
          <a:p>
            <a:pPr marL="609600" indent="-609600" algn="r" rtl="1">
              <a:buFont typeface="Wingdings" pitchFamily="2" charset="2"/>
              <a:buAutoNum type="arabicPeriod"/>
            </a:pPr>
            <a:r>
              <a:rPr lang="ar-SA" sz="28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بعلاوه پنج ويلا كه در بالاي برج طراحي شده اند</a:t>
            </a:r>
            <a:endParaRPr lang="fa-IR" sz="2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4099" name="Picture 3" descr="D:\Building Picture\Borj Dubai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5" y="1024467"/>
            <a:ext cx="2532063" cy="412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0" y="914400"/>
            <a:ext cx="5791200" cy="5105400"/>
          </a:xfrm>
          <a:noFill/>
          <a:ln/>
        </p:spPr>
        <p:txBody>
          <a:bodyPr anchor="ctr" anchorCtr="1">
            <a:normAutofit/>
          </a:bodyPr>
          <a:lstStyle/>
          <a:p>
            <a:pPr marL="609600" indent="-609600" algn="ctr" rtl="1">
              <a:buFont typeface="Wingdings" pitchFamily="2" charset="2"/>
              <a:buNone/>
            </a:pPr>
            <a:r>
              <a:rPr lang="ar-SA" sz="32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هر ويلا قابليت داشتن پاركينگ ماشين در همان طبقه را نيز </a:t>
            </a:r>
            <a:r>
              <a:rPr lang="ar-SA" sz="3200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خواهدداشت </a:t>
            </a:r>
            <a:r>
              <a:rPr lang="ar-SA" sz="32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كه توسط آسانس</a:t>
            </a:r>
            <a:r>
              <a:rPr lang="fa-IR" sz="32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32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ورهاي مخ</a:t>
            </a:r>
            <a:r>
              <a:rPr lang="fa-IR" sz="32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32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صوصي</a:t>
            </a:r>
            <a:r>
              <a:rPr lang="en-US" sz="32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32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ام</a:t>
            </a:r>
            <a:r>
              <a:rPr lang="fa-IR" sz="32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32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كان ان</a:t>
            </a:r>
            <a:r>
              <a:rPr lang="fa-IR" sz="32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32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تقال را پيدا </a:t>
            </a:r>
            <a:r>
              <a:rPr lang="ar-SA" sz="3200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مي </a:t>
            </a:r>
            <a:r>
              <a:rPr lang="ar-SA" sz="32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كنند</a:t>
            </a:r>
            <a:r>
              <a:rPr lang="ar-SA" sz="3200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. </a:t>
            </a:r>
            <a:r>
              <a:rPr lang="ar-SA" sz="32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سقف</a:t>
            </a:r>
            <a:r>
              <a:rPr lang="en-US" sz="32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PentHouse </a:t>
            </a:r>
            <a:r>
              <a:rPr lang="ar-SA" sz="32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همچنين امكاناتي از قبيل استخر شنا، حياطي </a:t>
            </a:r>
            <a:r>
              <a:rPr lang="fa-IR" sz="32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3200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سبز</a:t>
            </a:r>
            <a:r>
              <a:rPr lang="fa-IR" sz="3200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32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و فضايي براي مجالس عربي را دارا خواهد بود</a:t>
            </a:r>
            <a:r>
              <a:rPr lang="en-US" sz="32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.</a:t>
            </a:r>
            <a:endParaRPr lang="fa-IR" sz="32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5123" name="Picture 3" descr="D:\Building Picture\Borj Dubai\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1295400"/>
            <a:ext cx="2432703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1066800"/>
            <a:ext cx="5638800" cy="4800600"/>
          </a:xfrm>
          <a:noFill/>
          <a:ln/>
        </p:spPr>
        <p:txBody>
          <a:bodyPr anchor="ctr" anchorCtr="1">
            <a:normAutofit/>
          </a:bodyPr>
          <a:lstStyle/>
          <a:p>
            <a:pPr marL="609600" indent="-609600" algn="ctr" rtl="1">
              <a:buFont typeface="Wingdings" pitchFamily="2" charset="2"/>
              <a:buNone/>
            </a:pPr>
            <a:r>
              <a:rPr lang="ar-SA" sz="24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هر طبقه بصورت انفرادي قادر است به آهستگي چرخش 360 درجه حول </a:t>
            </a:r>
            <a:r>
              <a:rPr lang="fa-IR" sz="24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2400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مركز </a:t>
            </a:r>
            <a:r>
              <a:rPr lang="ar-SA" sz="24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خود در هر لحظه داشته باشد، سرعت چرخ</a:t>
            </a:r>
            <a:r>
              <a:rPr lang="fa-IR" sz="24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4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ش ميتواند به 6 متر بر </a:t>
            </a:r>
            <a:r>
              <a:rPr lang="fa-IR" sz="24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2400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دقيقه </a:t>
            </a:r>
            <a:r>
              <a:rPr lang="ar-SA" sz="24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هم برسد بصورتيكه اين حركت در داخل بدون نگاه كردن به بيرون </a:t>
            </a:r>
            <a:r>
              <a:rPr lang="ar-SA" sz="2400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قابل </a:t>
            </a:r>
            <a:r>
              <a:rPr lang="ar-SA" sz="24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احساس نيست. </a:t>
            </a:r>
            <a:endParaRPr lang="fa-IR" sz="24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609600" indent="-609600" algn="ctr" rtl="1">
              <a:buFont typeface="Wingdings" pitchFamily="2" charset="2"/>
              <a:buNone/>
            </a:pPr>
            <a:r>
              <a:rPr lang="ar-SA" sz="24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اين چرخش ميتواند طبق فرمان اه</a:t>
            </a:r>
            <a:r>
              <a:rPr lang="fa-IR" sz="24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4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الي ساكن در يك ط</a:t>
            </a:r>
            <a:r>
              <a:rPr lang="fa-IR" sz="24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4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بقه باش</a:t>
            </a:r>
            <a:r>
              <a:rPr lang="fa-IR" sz="24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4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د. براي </a:t>
            </a:r>
            <a:endParaRPr lang="fa-IR" sz="24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609600" indent="-609600" algn="ctr" rtl="1">
              <a:buFont typeface="Wingdings" pitchFamily="2" charset="2"/>
              <a:buNone/>
            </a:pPr>
            <a:r>
              <a:rPr lang="ar-SA" sz="2400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هماهنگي </a:t>
            </a:r>
            <a:r>
              <a:rPr lang="ar-SA" sz="24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حركت طبقات ميتوان از يك ضرب آهنگ كلي براي چرخش هر </a:t>
            </a:r>
            <a:r>
              <a:rPr lang="ar-SA" sz="2400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طبقه </a:t>
            </a:r>
            <a:r>
              <a:rPr lang="ar-SA" sz="24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استفاده كرد</a:t>
            </a:r>
            <a:r>
              <a:rPr lang="en-US" sz="24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.</a:t>
            </a:r>
            <a:endParaRPr lang="fa-IR" sz="24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34533"/>
            <a:ext cx="2362200" cy="1303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2362200" cy="223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304800" y="685800"/>
            <a:ext cx="8610600" cy="5105400"/>
          </a:xfrm>
          <a:noFill/>
          <a:ln/>
        </p:spPr>
        <p:txBody>
          <a:bodyPr anchor="ctr" anchorCtr="1">
            <a:normAutofit lnSpcReduction="10000"/>
          </a:bodyPr>
          <a:lstStyle/>
          <a:p>
            <a:pPr marL="609600" indent="-609600" algn="ctr" rtl="1">
              <a:lnSpc>
                <a:spcPct val="90000"/>
              </a:lnSpc>
              <a:buFont typeface="Wingdings" pitchFamily="2" charset="2"/>
              <a:buNone/>
            </a:pPr>
            <a:r>
              <a:rPr lang="ar-SA" sz="3200" dirty="0">
                <a:latin typeface="Adobe Arabic" pitchFamily="18" charset="-78"/>
                <a:cs typeface="Adobe Arabic" pitchFamily="18" charset="-78"/>
              </a:rPr>
              <a:t>برج پويا انرژي خود را از توربينهاي بادي كه در بين طب</a:t>
            </a:r>
            <a:r>
              <a:rPr lang="fa-IR" sz="3200" dirty="0"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3200" dirty="0">
                <a:latin typeface="Adobe Arabic" pitchFamily="18" charset="-78"/>
                <a:cs typeface="Adobe Arabic" pitchFamily="18" charset="-78"/>
              </a:rPr>
              <a:t>قاتش قرار گرفت</a:t>
            </a:r>
            <a:r>
              <a:rPr lang="fa-IR" sz="3200" dirty="0"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3200" dirty="0">
                <a:latin typeface="Adobe Arabic" pitchFamily="18" charset="-78"/>
                <a:cs typeface="Adobe Arabic" pitchFamily="18" charset="-78"/>
              </a:rPr>
              <a:t>ه </a:t>
            </a:r>
            <a:endParaRPr lang="fa-IR" sz="3200" dirty="0">
              <a:latin typeface="Adobe Arabic" pitchFamily="18" charset="-78"/>
              <a:cs typeface="Adobe Arabic" pitchFamily="18" charset="-78"/>
            </a:endParaRPr>
          </a:p>
          <a:p>
            <a:pPr marL="609600" indent="-609600" algn="ctr" rtl="1">
              <a:lnSpc>
                <a:spcPct val="90000"/>
              </a:lnSpc>
              <a:buFont typeface="Wingdings" pitchFamily="2" charset="2"/>
              <a:buNone/>
            </a:pPr>
            <a:r>
              <a:rPr lang="ar-SA" sz="3200" dirty="0">
                <a:latin typeface="Adobe Arabic" pitchFamily="18" charset="-78"/>
                <a:cs typeface="Adobe Arabic" pitchFamily="18" charset="-78"/>
              </a:rPr>
              <a:t>اند تامين مي كند، از طرفي با قرارگيري سلولهاي خورشيدي در بالاي برج </a:t>
            </a:r>
            <a:endParaRPr lang="fa-IR" sz="3200" dirty="0">
              <a:latin typeface="Adobe Arabic" pitchFamily="18" charset="-78"/>
              <a:cs typeface="Adobe Arabic" pitchFamily="18" charset="-78"/>
            </a:endParaRPr>
          </a:p>
          <a:p>
            <a:pPr marL="609600" indent="-609600" algn="ctr" rtl="1">
              <a:lnSpc>
                <a:spcPct val="90000"/>
              </a:lnSpc>
              <a:buFont typeface="Wingdings" pitchFamily="2" charset="2"/>
              <a:buNone/>
            </a:pPr>
            <a:r>
              <a:rPr lang="ar-SA" sz="3200" dirty="0">
                <a:latin typeface="Adobe Arabic" pitchFamily="18" charset="-78"/>
                <a:cs typeface="Adobe Arabic" pitchFamily="18" charset="-78"/>
              </a:rPr>
              <a:t>انرژي خورشيدي نيز به نيروهاي بادي اضافه ميشود.</a:t>
            </a:r>
            <a:endParaRPr lang="fa-IR" sz="3200" dirty="0">
              <a:latin typeface="Adobe Arabic" pitchFamily="18" charset="-78"/>
              <a:cs typeface="Adobe Arabic" pitchFamily="18" charset="-78"/>
            </a:endParaRPr>
          </a:p>
          <a:p>
            <a:pPr marL="609600" indent="-609600" algn="ctr" rtl="1">
              <a:lnSpc>
                <a:spcPct val="90000"/>
              </a:lnSpc>
              <a:buFont typeface="Wingdings" pitchFamily="2" charset="2"/>
              <a:buNone/>
            </a:pPr>
            <a:endParaRPr lang="fa-IR" sz="3200" dirty="0">
              <a:latin typeface="Adobe Arabic" pitchFamily="18" charset="-78"/>
              <a:cs typeface="Adobe Arabic" pitchFamily="18" charset="-78"/>
            </a:endParaRPr>
          </a:p>
          <a:p>
            <a:pPr marL="609600" indent="-609600" algn="ctr" rtl="1">
              <a:lnSpc>
                <a:spcPct val="90000"/>
              </a:lnSpc>
              <a:buFont typeface="Wingdings" pitchFamily="2" charset="2"/>
              <a:buNone/>
            </a:pPr>
            <a:r>
              <a:rPr lang="ar-SA" sz="3200" dirty="0">
                <a:latin typeface="Adobe Arabic" pitchFamily="18" charset="-78"/>
                <a:cs typeface="Adobe Arabic" pitchFamily="18" charset="-78"/>
              </a:rPr>
              <a:t>مجموع بهاي اين انرژيها در يكسال ب</a:t>
            </a:r>
            <a:r>
              <a:rPr lang="fa-IR" sz="3200" dirty="0"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3200" dirty="0">
                <a:latin typeface="Adobe Arabic" pitchFamily="18" charset="-78"/>
                <a:cs typeface="Adobe Arabic" pitchFamily="18" charset="-78"/>
              </a:rPr>
              <a:t>طور تقريبي ارزشي معادل 7 ميليون </a:t>
            </a:r>
            <a:endParaRPr lang="fa-IR" sz="3200" dirty="0">
              <a:latin typeface="Adobe Arabic" pitchFamily="18" charset="-78"/>
              <a:cs typeface="Adobe Arabic" pitchFamily="18" charset="-78"/>
            </a:endParaRPr>
          </a:p>
          <a:p>
            <a:pPr marL="609600" indent="-609600" algn="ctr" rtl="1">
              <a:lnSpc>
                <a:spcPct val="90000"/>
              </a:lnSpc>
              <a:buFont typeface="Wingdings" pitchFamily="2" charset="2"/>
              <a:buNone/>
            </a:pPr>
            <a:r>
              <a:rPr lang="ar-SA" sz="3200" dirty="0">
                <a:latin typeface="Adobe Arabic" pitchFamily="18" charset="-78"/>
                <a:cs typeface="Adobe Arabic" pitchFamily="18" charset="-78"/>
              </a:rPr>
              <a:t>دلار است. هر توربين قادر است نيروي الكتريسيته اي معادل 0.3 مگاوات </a:t>
            </a:r>
            <a:endParaRPr lang="fa-IR" sz="3200" dirty="0">
              <a:latin typeface="Adobe Arabic" pitchFamily="18" charset="-78"/>
              <a:cs typeface="Adobe Arabic" pitchFamily="18" charset="-78"/>
            </a:endParaRPr>
          </a:p>
          <a:p>
            <a:pPr marL="609600" indent="-609600" algn="ctr" rtl="1">
              <a:lnSpc>
                <a:spcPct val="90000"/>
              </a:lnSpc>
              <a:buFont typeface="Wingdings" pitchFamily="2" charset="2"/>
              <a:buNone/>
            </a:pPr>
            <a:r>
              <a:rPr lang="ar-SA" sz="3200" dirty="0">
                <a:latin typeface="Adobe Arabic" pitchFamily="18" charset="-78"/>
                <a:cs typeface="Adobe Arabic" pitchFamily="18" charset="-78"/>
              </a:rPr>
              <a:t>توليد كند. </a:t>
            </a:r>
            <a:endParaRPr lang="fa-IR" sz="3200" dirty="0">
              <a:latin typeface="Adobe Arabic" pitchFamily="18" charset="-78"/>
              <a:cs typeface="Adobe Arabic" pitchFamily="18" charset="-78"/>
            </a:endParaRPr>
          </a:p>
          <a:p>
            <a:pPr marL="609600" indent="-609600" algn="ctr" rtl="1">
              <a:lnSpc>
                <a:spcPct val="90000"/>
              </a:lnSpc>
              <a:buFont typeface="Wingdings" pitchFamily="2" charset="2"/>
              <a:buNone/>
            </a:pPr>
            <a:endParaRPr lang="fa-IR" sz="3200" dirty="0">
              <a:latin typeface="Adobe Arabic" pitchFamily="18" charset="-78"/>
              <a:cs typeface="Adobe Arabic" pitchFamily="18" charset="-78"/>
            </a:endParaRPr>
          </a:p>
          <a:p>
            <a:pPr marL="609600" indent="-609600" algn="ctr" rtl="1">
              <a:lnSpc>
                <a:spcPct val="90000"/>
              </a:lnSpc>
              <a:buFont typeface="Wingdings" pitchFamily="2" charset="2"/>
              <a:buNone/>
            </a:pPr>
            <a:r>
              <a:rPr lang="ar-SA" sz="3200" dirty="0">
                <a:latin typeface="Adobe Arabic" pitchFamily="18" charset="-78"/>
                <a:cs typeface="Adobe Arabic" pitchFamily="18" charset="-78"/>
              </a:rPr>
              <a:t>هر توربين بادي معم</a:t>
            </a:r>
            <a:r>
              <a:rPr lang="fa-IR" sz="3200" dirty="0"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3200" dirty="0">
                <a:latin typeface="Adobe Arabic" pitchFamily="18" charset="-78"/>
                <a:cs typeface="Adobe Arabic" pitchFamily="18" charset="-78"/>
              </a:rPr>
              <a:t>ولي و عمودي ني</a:t>
            </a:r>
            <a:r>
              <a:rPr lang="fa-IR" sz="3200" dirty="0"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3200" dirty="0">
                <a:latin typeface="Adobe Arabic" pitchFamily="18" charset="-78"/>
                <a:cs typeface="Adobe Arabic" pitchFamily="18" charset="-78"/>
              </a:rPr>
              <a:t>روي تقريبي 1-1.5 مگاوات توليد </a:t>
            </a:r>
            <a:endParaRPr lang="fa-IR" sz="3200" dirty="0">
              <a:latin typeface="Adobe Arabic" pitchFamily="18" charset="-78"/>
              <a:cs typeface="Adobe Arabic" pitchFamily="18" charset="-78"/>
            </a:endParaRPr>
          </a:p>
          <a:p>
            <a:pPr marL="609600" indent="-609600" algn="ctr" rtl="1">
              <a:lnSpc>
                <a:spcPct val="90000"/>
              </a:lnSpc>
              <a:buFont typeface="Wingdings" pitchFamily="2" charset="2"/>
              <a:buNone/>
            </a:pPr>
            <a:r>
              <a:rPr lang="ar-SA" sz="3200" dirty="0">
                <a:latin typeface="Adobe Arabic" pitchFamily="18" charset="-78"/>
                <a:cs typeface="Adobe Arabic" pitchFamily="18" charset="-78"/>
              </a:rPr>
              <a:t>ميكند</a:t>
            </a:r>
            <a:r>
              <a:rPr lang="en-US" sz="32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sz="2400" dirty="0">
                <a:cs typeface="Nazanin" pitchFamily="2" charset="-78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0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03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03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429000" y="1447800"/>
            <a:ext cx="5257800" cy="4114800"/>
          </a:xfrm>
        </p:spPr>
        <p:txBody>
          <a:bodyPr>
            <a:noAutofit/>
          </a:bodyPr>
          <a:lstStyle/>
          <a:p>
            <a:pPr marL="609600" indent="-609600" algn="ctr" rtl="1">
              <a:buFont typeface="Wingdings" pitchFamily="2" charset="2"/>
              <a:buNone/>
            </a:pPr>
            <a:endParaRPr lang="fa-IR" sz="2800" dirty="0">
              <a:latin typeface="Adobe Arabic" pitchFamily="18" charset="-78"/>
              <a:cs typeface="Adobe Arabic" pitchFamily="18" charset="-78"/>
            </a:endParaRPr>
          </a:p>
          <a:p>
            <a:pPr marL="609600" indent="-609600" algn="ctr" rtl="1">
              <a:buFont typeface="Wingdings" pitchFamily="2" charset="2"/>
              <a:buNone/>
            </a:pPr>
            <a:r>
              <a:rPr lang="fa-IR" sz="2800" dirty="0" smtClean="0">
                <a:latin typeface="Adobe Arabic" pitchFamily="18" charset="-78"/>
                <a:cs typeface="Adobe Arabic" pitchFamily="18" charset="-78"/>
              </a:rPr>
              <a:t>        </a:t>
            </a:r>
            <a:r>
              <a:rPr lang="ar-SA" sz="2800" dirty="0" smtClean="0">
                <a:latin typeface="Adobe Arabic" pitchFamily="18" charset="-78"/>
                <a:cs typeface="Adobe Arabic" pitchFamily="18" charset="-78"/>
              </a:rPr>
              <a:t>طراحي </a:t>
            </a:r>
            <a:r>
              <a:rPr lang="ar-SA" sz="2800" dirty="0">
                <a:latin typeface="Adobe Arabic" pitchFamily="18" charset="-78"/>
                <a:cs typeface="Adobe Arabic" pitchFamily="18" charset="-78"/>
              </a:rPr>
              <a:t>اين برج مانند برجهايي از اين قبيل بر اساس</a:t>
            </a:r>
            <a:r>
              <a:rPr lang="fa-IR" sz="28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28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2800" dirty="0" smtClean="0">
                <a:latin typeface="Adobe Arabic" pitchFamily="18" charset="-78"/>
                <a:cs typeface="Adobe Arabic" pitchFamily="18" charset="-78"/>
              </a:rPr>
              <a:t>هسته</a:t>
            </a:r>
            <a:r>
              <a:rPr lang="fa-IR" sz="2800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2800" dirty="0" smtClean="0">
                <a:latin typeface="Adobe Arabic" pitchFamily="18" charset="-78"/>
                <a:cs typeface="Adobe Arabic" pitchFamily="18" charset="-78"/>
              </a:rPr>
              <a:t>بتني </a:t>
            </a:r>
            <a:r>
              <a:rPr lang="ar-SA" sz="2800" dirty="0">
                <a:latin typeface="Adobe Arabic" pitchFamily="18" charset="-78"/>
                <a:cs typeface="Adobe Arabic" pitchFamily="18" charset="-78"/>
              </a:rPr>
              <a:t>مركزي</a:t>
            </a:r>
            <a:r>
              <a:rPr lang="fa-IR" sz="2800" dirty="0">
                <a:latin typeface="Adobe Arabic" pitchFamily="18" charset="-78"/>
                <a:cs typeface="Adobe Arabic" pitchFamily="18" charset="-78"/>
              </a:rPr>
              <a:t>  </a:t>
            </a:r>
            <a:r>
              <a:rPr lang="ar-SA" sz="2800" dirty="0">
                <a:latin typeface="Adobe Arabic" pitchFamily="18" charset="-78"/>
                <a:cs typeface="Adobe Arabic" pitchFamily="18" charset="-78"/>
              </a:rPr>
              <a:t>و </a:t>
            </a:r>
            <a:r>
              <a:rPr lang="ar-SA" sz="2800" dirty="0" smtClean="0">
                <a:latin typeface="Adobe Arabic" pitchFamily="18" charset="-78"/>
                <a:cs typeface="Adobe Arabic" pitchFamily="18" charset="-78"/>
              </a:rPr>
              <a:t>كنسولهاي </a:t>
            </a:r>
            <a:r>
              <a:rPr lang="ar-SA" sz="2800" dirty="0">
                <a:latin typeface="Adobe Arabic" pitchFamily="18" charset="-78"/>
                <a:cs typeface="Adobe Arabic" pitchFamily="18" charset="-78"/>
              </a:rPr>
              <a:t>طبقات است، در هسته مركزي ارتباط</a:t>
            </a:r>
            <a:r>
              <a:rPr lang="fa-IR" sz="28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2800" dirty="0">
                <a:latin typeface="Adobe Arabic" pitchFamily="18" charset="-78"/>
                <a:cs typeface="Adobe Arabic" pitchFamily="18" charset="-78"/>
              </a:rPr>
              <a:t>هاي عمودي و </a:t>
            </a:r>
            <a:r>
              <a:rPr lang="fa-IR" sz="28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2800" dirty="0">
                <a:latin typeface="Adobe Arabic" pitchFamily="18" charset="-78"/>
                <a:cs typeface="Adobe Arabic" pitchFamily="18" charset="-78"/>
              </a:rPr>
              <a:t>تاسيساتي </a:t>
            </a:r>
            <a:r>
              <a:rPr lang="ar-SA" sz="2800" dirty="0" smtClean="0">
                <a:latin typeface="Adobe Arabic" pitchFamily="18" charset="-78"/>
                <a:cs typeface="Adobe Arabic" pitchFamily="18" charset="-78"/>
              </a:rPr>
              <a:t>قرار </a:t>
            </a:r>
            <a:r>
              <a:rPr lang="ar-SA" sz="2800" dirty="0">
                <a:latin typeface="Adobe Arabic" pitchFamily="18" charset="-78"/>
                <a:cs typeface="Adobe Arabic" pitchFamily="18" charset="-78"/>
              </a:rPr>
              <a:t>دارد كه اس</a:t>
            </a:r>
            <a:r>
              <a:rPr lang="fa-IR" sz="2800" dirty="0"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800" dirty="0">
                <a:latin typeface="Adobe Arabic" pitchFamily="18" charset="-78"/>
                <a:cs typeface="Adobe Arabic" pitchFamily="18" charset="-78"/>
              </a:rPr>
              <a:t>توانه اي بتني آنها را در برگرفته</a:t>
            </a:r>
            <a:r>
              <a:rPr lang="fa-IR" sz="28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2800" dirty="0">
                <a:latin typeface="Adobe Arabic" pitchFamily="18" charset="-78"/>
                <a:cs typeface="Adobe Arabic" pitchFamily="18" charset="-78"/>
              </a:rPr>
              <a:t>، هر طبقه بصورت مجزا از </a:t>
            </a:r>
            <a:r>
              <a:rPr lang="ar-SA" sz="2800" dirty="0" smtClean="0">
                <a:latin typeface="Adobe Arabic" pitchFamily="18" charset="-78"/>
                <a:cs typeface="Adobe Arabic" pitchFamily="18" charset="-78"/>
              </a:rPr>
              <a:t>قط</a:t>
            </a:r>
            <a:r>
              <a:rPr lang="fa-IR" sz="2800" dirty="0"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800" dirty="0">
                <a:latin typeface="Adobe Arabic" pitchFamily="18" charset="-78"/>
                <a:cs typeface="Adobe Arabic" pitchFamily="18" charset="-78"/>
              </a:rPr>
              <a:t>عاتي مانند برشهاي كيك تش</a:t>
            </a:r>
            <a:r>
              <a:rPr lang="fa-IR" sz="2800" dirty="0"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800" dirty="0">
                <a:latin typeface="Adobe Arabic" pitchFamily="18" charset="-78"/>
                <a:cs typeface="Adobe Arabic" pitchFamily="18" charset="-78"/>
              </a:rPr>
              <a:t>كيل ش</a:t>
            </a:r>
            <a:r>
              <a:rPr lang="fa-IR" sz="2800" dirty="0"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800" dirty="0">
                <a:latin typeface="Adobe Arabic" pitchFamily="18" charset="-78"/>
                <a:cs typeface="Adobe Arabic" pitchFamily="18" charset="-78"/>
              </a:rPr>
              <a:t>ده كه اين قطع</a:t>
            </a:r>
            <a:r>
              <a:rPr lang="fa-IR" sz="2800" dirty="0"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800" dirty="0">
                <a:latin typeface="Adobe Arabic" pitchFamily="18" charset="-78"/>
                <a:cs typeface="Adobe Arabic" pitchFamily="18" charset="-78"/>
              </a:rPr>
              <a:t>ات كام</a:t>
            </a:r>
            <a:r>
              <a:rPr lang="fa-IR" sz="2800" dirty="0"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800" dirty="0">
                <a:latin typeface="Adobe Arabic" pitchFamily="18" charset="-78"/>
                <a:cs typeface="Adobe Arabic" pitchFamily="18" charset="-78"/>
              </a:rPr>
              <a:t>لاً پي</a:t>
            </a:r>
            <a:r>
              <a:rPr lang="fa-IR" sz="2800" dirty="0"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800" dirty="0">
                <a:latin typeface="Adobe Arabic" pitchFamily="18" charset="-78"/>
                <a:cs typeface="Adobe Arabic" pitchFamily="18" charset="-78"/>
              </a:rPr>
              <a:t>ش </a:t>
            </a:r>
            <a:r>
              <a:rPr lang="ar-SA" sz="2800" dirty="0" smtClean="0">
                <a:latin typeface="Adobe Arabic" pitchFamily="18" charset="-78"/>
                <a:cs typeface="Adobe Arabic" pitchFamily="18" charset="-78"/>
              </a:rPr>
              <a:t>ساخته </a:t>
            </a:r>
            <a:r>
              <a:rPr lang="ar-SA" sz="2800" dirty="0">
                <a:latin typeface="Adobe Arabic" pitchFamily="18" charset="-78"/>
                <a:cs typeface="Adobe Arabic" pitchFamily="18" charset="-78"/>
              </a:rPr>
              <a:t>هستند</a:t>
            </a:r>
            <a:r>
              <a:rPr lang="fa-IR" sz="2800" dirty="0">
                <a:latin typeface="Adobe Arabic" pitchFamily="18" charset="-78"/>
                <a:cs typeface="Adobe Arabic" pitchFamily="18" charset="-78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3" y="1617133"/>
            <a:ext cx="2406149" cy="3276600"/>
          </a:xfrm>
          <a:prstGeom prst="roundRect">
            <a:avLst>
              <a:gd name="adj" fmla="val 1457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762000" y="4114800"/>
            <a:ext cx="7772400" cy="2133600"/>
          </a:xfrm>
          <a:noFill/>
          <a:ln/>
        </p:spPr>
        <p:txBody>
          <a:bodyPr anchor="ctr" anchorCtr="1"/>
          <a:lstStyle/>
          <a:p>
            <a:pPr marL="609600" indent="-609600" algn="ctr" rtl="1">
              <a:buFont typeface="Wingdings" pitchFamily="2" charset="2"/>
              <a:buNone/>
            </a:pPr>
            <a:r>
              <a:rPr lang="ar-SA" sz="2400" dirty="0">
                <a:latin typeface="Adobe Arabic" pitchFamily="18" charset="-78"/>
                <a:cs typeface="Adobe Arabic" pitchFamily="18" charset="-78"/>
              </a:rPr>
              <a:t>نصب اين قطعات بدين صورت است كه با قرارگيري يك جرثق</a:t>
            </a:r>
            <a:r>
              <a:rPr lang="fa-IR" sz="2400" dirty="0"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400" dirty="0">
                <a:latin typeface="Adobe Arabic" pitchFamily="18" charset="-78"/>
                <a:cs typeface="Adobe Arabic" pitchFamily="18" charset="-78"/>
              </a:rPr>
              <a:t>يل در بالاي </a:t>
            </a:r>
            <a:r>
              <a:rPr lang="ar-SA" sz="2400" dirty="0" smtClean="0">
                <a:latin typeface="Adobe Arabic" pitchFamily="18" charset="-78"/>
                <a:cs typeface="Adobe Arabic" pitchFamily="18" charset="-78"/>
              </a:rPr>
              <a:t>استوانه </a:t>
            </a:r>
            <a:r>
              <a:rPr lang="ar-SA" sz="2400" dirty="0">
                <a:latin typeface="Adobe Arabic" pitchFamily="18" charset="-78"/>
                <a:cs typeface="Adobe Arabic" pitchFamily="18" charset="-78"/>
              </a:rPr>
              <a:t>و دو </a:t>
            </a:r>
            <a:r>
              <a:rPr lang="ar-SA" sz="2400" dirty="0" smtClean="0">
                <a:latin typeface="Adobe Arabic" pitchFamily="18" charset="-78"/>
                <a:cs typeface="Adobe Arabic" pitchFamily="18" charset="-78"/>
              </a:rPr>
              <a:t>ريل</a:t>
            </a:r>
            <a:r>
              <a:rPr lang="fa-IR" sz="2400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2400" dirty="0" smtClean="0">
                <a:latin typeface="Adobe Arabic" pitchFamily="18" charset="-78"/>
                <a:cs typeface="Adobe Arabic" pitchFamily="18" charset="-78"/>
              </a:rPr>
              <a:t>عمودي </a:t>
            </a:r>
            <a:r>
              <a:rPr lang="ar-SA" sz="2400" dirty="0">
                <a:latin typeface="Adobe Arabic" pitchFamily="18" charset="-78"/>
                <a:cs typeface="Adobe Arabic" pitchFamily="18" charset="-78"/>
              </a:rPr>
              <a:t>در ارتفاع برج، قطعات تك تك بر روي ريلها بالا </a:t>
            </a:r>
            <a:r>
              <a:rPr lang="ar-SA" sz="2400" dirty="0" smtClean="0">
                <a:latin typeface="Adobe Arabic" pitchFamily="18" charset="-78"/>
                <a:cs typeface="Adobe Arabic" pitchFamily="18" charset="-78"/>
              </a:rPr>
              <a:t>رفته </a:t>
            </a:r>
            <a:r>
              <a:rPr lang="ar-SA" sz="2400" dirty="0">
                <a:latin typeface="Adobe Arabic" pitchFamily="18" charset="-78"/>
                <a:cs typeface="Adobe Arabic" pitchFamily="18" charset="-78"/>
              </a:rPr>
              <a:t>و با چرخش جاي قطعه بعدي را باز ميكند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.</a:t>
            </a:r>
            <a:endParaRPr lang="fa-IR" sz="2400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03427" name="Picture 3" descr="appartment-floor_Page_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9866" y="762000"/>
            <a:ext cx="4631377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762000" y="1981200"/>
            <a:ext cx="7696200" cy="4343400"/>
          </a:xfrm>
          <a:noFill/>
          <a:ln/>
        </p:spPr>
        <p:txBody>
          <a:bodyPr>
            <a:normAutofit/>
          </a:bodyPr>
          <a:lstStyle/>
          <a:p>
            <a:pPr marL="609600" indent="-609600" algn="r" rtl="1"/>
            <a:r>
              <a:rPr lang="ar-SA" sz="2800" dirty="0">
                <a:latin typeface="Adobe Arabic" pitchFamily="18" charset="-78"/>
                <a:cs typeface="Adobe Arabic" pitchFamily="18" charset="-78"/>
              </a:rPr>
              <a:t>سازنده برج ادعا كرده كه تنها با</a:t>
            </a:r>
            <a:r>
              <a:rPr lang="en-US" sz="2800" dirty="0">
                <a:latin typeface="Adobe Arabic" pitchFamily="18" charset="-78"/>
                <a:cs typeface="Adobe Arabic" pitchFamily="18" charset="-78"/>
              </a:rPr>
              <a:t> 90 </a:t>
            </a:r>
            <a:r>
              <a:rPr lang="ar-SA" sz="2800" dirty="0">
                <a:latin typeface="Adobe Arabic" pitchFamily="18" charset="-78"/>
                <a:cs typeface="Adobe Arabic" pitchFamily="18" charset="-78"/>
              </a:rPr>
              <a:t>نفر نيروي انساني ميت</a:t>
            </a:r>
            <a:r>
              <a:rPr lang="fa-IR" sz="2800" dirty="0"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800" dirty="0">
                <a:latin typeface="Adobe Arabic" pitchFamily="18" charset="-78"/>
                <a:cs typeface="Adobe Arabic" pitchFamily="18" charset="-78"/>
              </a:rPr>
              <a:t>وان اين برج را ساخت، در صورتيكه پروژه هايي از اين قبيل حداقل اح</a:t>
            </a:r>
            <a:r>
              <a:rPr lang="fa-IR" sz="2800" dirty="0"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800" dirty="0">
                <a:latin typeface="Adobe Arabic" pitchFamily="18" charset="-78"/>
                <a:cs typeface="Adobe Arabic" pitchFamily="18" charset="-78"/>
              </a:rPr>
              <a:t>تياج به</a:t>
            </a:r>
            <a:r>
              <a:rPr lang="en-US" sz="2800" dirty="0">
                <a:latin typeface="Adobe Arabic" pitchFamily="18" charset="-78"/>
                <a:cs typeface="Adobe Arabic" pitchFamily="18" charset="-78"/>
              </a:rPr>
              <a:t> 2,000 </a:t>
            </a:r>
            <a:r>
              <a:rPr lang="ar-SA" sz="2800" dirty="0">
                <a:latin typeface="Adobe Arabic" pitchFamily="18" charset="-78"/>
                <a:cs typeface="Adobe Arabic" pitchFamily="18" charset="-78"/>
              </a:rPr>
              <a:t>نيروي كار در يك زم</a:t>
            </a:r>
            <a:r>
              <a:rPr lang="fa-IR" sz="2800" dirty="0"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800" dirty="0">
                <a:latin typeface="Adobe Arabic" pitchFamily="18" charset="-78"/>
                <a:cs typeface="Adobe Arabic" pitchFamily="18" charset="-78"/>
              </a:rPr>
              <a:t>ان دارند. س</a:t>
            </a:r>
            <a:r>
              <a:rPr lang="fa-IR" sz="2800" dirty="0"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800" dirty="0">
                <a:latin typeface="Adobe Arabic" pitchFamily="18" charset="-78"/>
                <a:cs typeface="Adobe Arabic" pitchFamily="18" charset="-78"/>
              </a:rPr>
              <a:t>اخت هر ط</a:t>
            </a:r>
            <a:r>
              <a:rPr lang="fa-IR" sz="2800" dirty="0"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800" dirty="0">
                <a:latin typeface="Adobe Arabic" pitchFamily="18" charset="-78"/>
                <a:cs typeface="Adobe Arabic" pitchFamily="18" charset="-78"/>
              </a:rPr>
              <a:t>بقه با اين سيستم پيش ساخ</a:t>
            </a:r>
            <a:r>
              <a:rPr lang="fa-IR" sz="2800" dirty="0"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800" dirty="0">
                <a:latin typeface="Adobe Arabic" pitchFamily="18" charset="-78"/>
                <a:cs typeface="Adobe Arabic" pitchFamily="18" charset="-78"/>
              </a:rPr>
              <a:t>ته سه روز زمان كاري احتياج دارد در صورتيكه در پروژه هاي مع</a:t>
            </a:r>
            <a:r>
              <a:rPr lang="fa-IR" sz="2800" dirty="0"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800" dirty="0">
                <a:latin typeface="Adobe Arabic" pitchFamily="18" charset="-78"/>
                <a:cs typeface="Adobe Arabic" pitchFamily="18" charset="-78"/>
              </a:rPr>
              <a:t>مول دبي ساخت يك طبقه حداقل سه هفته زمان ميبرد</a:t>
            </a:r>
            <a:r>
              <a:rPr lang="en-US" sz="2800" dirty="0">
                <a:latin typeface="Adobe Arabic" pitchFamily="18" charset="-78"/>
                <a:cs typeface="Adobe Arabic" pitchFamily="18" charset="-78"/>
              </a:rPr>
              <a:t>.</a:t>
            </a:r>
            <a:endParaRPr lang="fa-IR" sz="2800" dirty="0">
              <a:latin typeface="Adobe Arabic" pitchFamily="18" charset="-78"/>
              <a:cs typeface="Adobe Arabic" pitchFamily="18" charset="-78"/>
            </a:endParaRPr>
          </a:p>
          <a:p>
            <a:pPr marL="609600" indent="-609600" algn="r" rtl="1"/>
            <a:r>
              <a:rPr lang="ar-SA" sz="2800" dirty="0">
                <a:latin typeface="Adobe Arabic" pitchFamily="18" charset="-78"/>
                <a:cs typeface="Adobe Arabic" pitchFamily="18" charset="-78"/>
              </a:rPr>
              <a:t>زمان ساخت اولين برج پويا هن</a:t>
            </a:r>
            <a:r>
              <a:rPr lang="fa-IR" sz="2800" dirty="0"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800" dirty="0">
                <a:latin typeface="Adobe Arabic" pitchFamily="18" charset="-78"/>
                <a:cs typeface="Adobe Arabic" pitchFamily="18" charset="-78"/>
              </a:rPr>
              <a:t>وز منتشر نشده اس</a:t>
            </a:r>
            <a:r>
              <a:rPr lang="fa-IR" sz="2800" dirty="0"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800" dirty="0">
                <a:latin typeface="Adobe Arabic" pitchFamily="18" charset="-78"/>
                <a:cs typeface="Adobe Arabic" pitchFamily="18" charset="-78"/>
              </a:rPr>
              <a:t>ت اما گفته شده اولين ساختمان در دبي خواهد بود. قطعات پيش ساخته برج براحتي در </a:t>
            </a:r>
            <a:r>
              <a:rPr lang="ar-SA" sz="2800" i="1" dirty="0">
                <a:latin typeface="Adobe Arabic" pitchFamily="18" charset="-78"/>
                <a:cs typeface="Adobe Arabic" pitchFamily="18" charset="-78"/>
              </a:rPr>
              <a:t>ج</a:t>
            </a:r>
            <a:r>
              <a:rPr lang="fa-IR" sz="2800" i="1" dirty="0"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800" i="1" dirty="0">
                <a:latin typeface="Adobe Arabic" pitchFamily="18" charset="-78"/>
                <a:cs typeface="Adobe Arabic" pitchFamily="18" charset="-78"/>
              </a:rPr>
              <a:t>بل علي </a:t>
            </a:r>
            <a:r>
              <a:rPr lang="fa-IR" sz="2800" dirty="0">
                <a:latin typeface="Adobe Arabic" pitchFamily="18" charset="-78"/>
                <a:cs typeface="Adobe Arabic" pitchFamily="18" charset="-78"/>
              </a:rPr>
              <a:t>(</a:t>
            </a:r>
            <a:r>
              <a:rPr lang="ar-SA" sz="2800" dirty="0">
                <a:latin typeface="Adobe Arabic" pitchFamily="18" charset="-78"/>
                <a:cs typeface="Adobe Arabic" pitchFamily="18" charset="-78"/>
              </a:rPr>
              <a:t>واقع در</a:t>
            </a:r>
            <a:r>
              <a:rPr lang="en-US" sz="2800" dirty="0">
                <a:latin typeface="Adobe Arabic" pitchFamily="18" charset="-78"/>
                <a:cs typeface="Adobe Arabic" pitchFamily="18" charset="-78"/>
              </a:rPr>
              <a:t> 35 </a:t>
            </a:r>
            <a:r>
              <a:rPr lang="ar-SA" sz="2800" dirty="0">
                <a:latin typeface="Adobe Arabic" pitchFamily="18" charset="-78"/>
                <a:cs typeface="Adobe Arabic" pitchFamily="18" charset="-78"/>
              </a:rPr>
              <a:t>كيلومتري جنوب غ</a:t>
            </a:r>
            <a:r>
              <a:rPr lang="fa-IR" sz="2800" dirty="0"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800" dirty="0">
                <a:latin typeface="Adobe Arabic" pitchFamily="18" charset="-78"/>
                <a:cs typeface="Adobe Arabic" pitchFamily="18" charset="-78"/>
              </a:rPr>
              <a:t>ربي دبي) ت</a:t>
            </a:r>
            <a:r>
              <a:rPr lang="fa-IR" sz="2800" dirty="0"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800" dirty="0">
                <a:latin typeface="Adobe Arabic" pitchFamily="18" charset="-78"/>
                <a:cs typeface="Adobe Arabic" pitchFamily="18" charset="-78"/>
              </a:rPr>
              <a:t>وليد و نصب خواهند شد. </a:t>
            </a:r>
            <a:endParaRPr lang="fa-IR" sz="2800" dirty="0"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1981200"/>
            <a:ext cx="6553200" cy="25146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15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End</a:t>
            </a:r>
            <a:endParaRPr lang="en-US" sz="115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143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505200"/>
            <a:ext cx="6781800" cy="2209800"/>
          </a:xfrm>
        </p:spPr>
        <p:txBody>
          <a:bodyPr/>
          <a:lstStyle/>
          <a:p>
            <a:pPr algn="ctr" rtl="1"/>
            <a:r>
              <a:rPr lang="fa-IR" sz="40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tr" pitchFamily="2" charset="-78"/>
              </a:rPr>
              <a:t>علی </a:t>
            </a:r>
            <a:r>
              <a:rPr lang="fa-IR" sz="40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tr" pitchFamily="2" charset="-78"/>
              </a:rPr>
              <a:t>محمدی</a:t>
            </a:r>
            <a:endParaRPr lang="fa-IR" sz="4000" dirty="0" smtClean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tr" pitchFamily="2" charset="-78"/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a-IR" sz="3600" b="1" dirty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tr" pitchFamily="2" charset="-78"/>
              </a:rPr>
              <a:t>ارائه دهنده : </a:t>
            </a:r>
            <a:endParaRPr lang="en-US" sz="3600" b="1" dirty="0">
              <a:solidFill>
                <a:srgbClr val="996633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  <p:bldP spid="819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124200"/>
            <a:ext cx="8458200" cy="3048000"/>
          </a:xfrm>
        </p:spPr>
        <p:txBody>
          <a:bodyPr>
            <a:normAutofit/>
          </a:bodyPr>
          <a:lstStyle/>
          <a:p>
            <a:pPr algn="ctr" rtl="1"/>
            <a:r>
              <a:rPr lang="fa-IR" sz="2400" b="0" cap="none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سازه های ديناميکی سازه هايی هستند </a:t>
            </a:r>
            <a:r>
              <a:rPr lang="ar-SA" sz="2400" b="0" cap="none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که در حال حرکت</a:t>
            </a:r>
            <a:r>
              <a:rPr lang="fa-IR" sz="2400" b="0" cap="none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2400" b="0" cap="none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خود را براي انطباق با تص</a:t>
            </a:r>
            <a:r>
              <a:rPr lang="fa-IR" sz="2400" b="0" cap="none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400" b="0" cap="none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ورات ان</a:t>
            </a:r>
            <a:r>
              <a:rPr lang="fa-IR" sz="2400" b="0" cap="none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400" b="0" cap="none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ساني تغيير مي دهند; اين</a:t>
            </a:r>
            <a:r>
              <a:rPr lang="fa-IR" sz="2400" b="0" cap="none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2400" b="0" cap="none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ساختمانها جهت حرکت خورشيد را تعقيب مي کن</a:t>
            </a:r>
            <a:r>
              <a:rPr lang="fa-IR" sz="2400" b="0" cap="none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400" b="0" cap="none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ند و به سمت جهت وزش باد تغيير جهت مي دهند</a:t>
            </a:r>
            <a:r>
              <a:rPr lang="fa-IR" sz="2400" b="0" cap="none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2400" b="0" cap="none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.</a:t>
            </a:r>
            <a:endParaRPr lang="fa-IR" sz="2400" b="0" cap="none" spc="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ar-SA" sz="2400" b="0" cap="none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بنابراين همس</a:t>
            </a:r>
            <a:r>
              <a:rPr lang="fa-IR" sz="2400" b="0" cap="none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400" b="0" cap="none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از شدن با طبيعت باعث مي شود اين بناها ان</a:t>
            </a:r>
            <a:r>
              <a:rPr lang="fa-IR" sz="2400" b="0" cap="none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400" b="0" cap="none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رژي م</a:t>
            </a:r>
            <a:r>
              <a:rPr lang="fa-IR" sz="2400" b="0" cap="none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400" b="0" cap="none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ورد ني</a:t>
            </a:r>
            <a:r>
              <a:rPr lang="fa-IR" sz="2400" b="0" cap="none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400" b="0" cap="none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از خود را تأمين کنند</a:t>
            </a:r>
            <a:r>
              <a:rPr lang="fa-IR" sz="2400" b="0" cap="none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2400" b="0" cap="none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. اين نوع معماري قابليت چرخش 360 درج</a:t>
            </a:r>
            <a:r>
              <a:rPr lang="fa-IR" sz="2400" b="0" cap="none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400" b="0" cap="none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ه ب</a:t>
            </a:r>
            <a:r>
              <a:rPr lang="fa-IR" sz="2400" b="0" cap="none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400" b="0" cap="none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راي اي</a:t>
            </a:r>
            <a:r>
              <a:rPr lang="fa-IR" sz="2400" b="0" cap="none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400" b="0" cap="none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جاد</a:t>
            </a:r>
            <a:r>
              <a:rPr lang="fa-IR" sz="2400" b="0" cap="none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2400" b="0" cap="none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ديد گ</a:t>
            </a:r>
            <a:r>
              <a:rPr lang="fa-IR" sz="2400" b="0" cap="none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400" b="0" cap="none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سترده اي نس</a:t>
            </a:r>
            <a:r>
              <a:rPr lang="fa-IR" sz="2400" b="0" cap="none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400" b="0" cap="none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بت به ج</a:t>
            </a:r>
            <a:r>
              <a:rPr lang="fa-IR" sz="2400" b="0" cap="none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400" b="0" cap="none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هان، طبيعت، آينده و زندگي دارد</a:t>
            </a:r>
            <a:r>
              <a:rPr lang="en-US" sz="2400" b="0" cap="none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.</a:t>
            </a:r>
            <a:endParaRPr lang="fa-IR" sz="2400" b="0" cap="none" spc="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tr" pitchFamily="2" charset="-78"/>
              </a:rPr>
              <a:t>چشم انداز </a:t>
            </a:r>
            <a:r>
              <a:rPr lang="fa-I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tr" pitchFamily="2" charset="-78"/>
              </a:rPr>
              <a:t>کلی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itr" pitchFamily="2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362200"/>
            <a:ext cx="8001000" cy="3200400"/>
          </a:xfrm>
        </p:spPr>
        <p:txBody>
          <a:bodyPr>
            <a:normAutofit/>
          </a:bodyPr>
          <a:lstStyle/>
          <a:p>
            <a:pPr algn="ctr" rtl="1"/>
            <a:r>
              <a:rPr lang="ar-SA" sz="2800" dirty="0">
                <a:latin typeface="Adobe Arabic" pitchFamily="18" charset="-78"/>
                <a:cs typeface="Adobe Arabic" pitchFamily="18" charset="-78"/>
              </a:rPr>
              <a:t>بناهاي معماري ديناميک دائماً در حال تعديل و تغيير شکل خود هستند هر طبقه به صورت مجزا در حال چرخش است و درعين حال فرم کلي بنا تغيير مي کند.</a:t>
            </a:r>
            <a:endParaRPr lang="fa-IR" sz="2800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ar-SA" sz="2800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ar-SA" sz="2800" dirty="0">
                <a:latin typeface="Adobe Arabic" pitchFamily="18" charset="-78"/>
                <a:cs typeface="Adobe Arabic" pitchFamily="18" charset="-78"/>
              </a:rPr>
              <a:t>و بناها داراي بعد چهارمي به نام زمان خ</a:t>
            </a:r>
            <a:r>
              <a:rPr lang="fa-IR" sz="2800" dirty="0"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800" dirty="0">
                <a:latin typeface="Adobe Arabic" pitchFamily="18" charset="-78"/>
                <a:cs typeface="Adobe Arabic" pitchFamily="18" charset="-78"/>
              </a:rPr>
              <a:t>واهند شد. بناها شکل هاي صلب نخواهد داشت و شهرها بسيار سريعتر از آنچه که تصور مي کنيم تغيير خواهند کرد</a:t>
            </a:r>
            <a:r>
              <a:rPr lang="en-US" sz="3200" dirty="0">
                <a:latin typeface="Adobe Arabic" pitchFamily="18" charset="-78"/>
                <a:cs typeface="Adobe Arabic" pitchFamily="18" charset="-78"/>
              </a:rPr>
              <a:t>.</a:t>
            </a:r>
            <a:endParaRPr lang="fa-IR" sz="2800" dirty="0">
              <a:latin typeface="Adobe Arabic" pitchFamily="18" charset="-78"/>
              <a:cs typeface="Adobe Arabic" pitchFamily="18" charset="-78"/>
            </a:endParaRPr>
          </a:p>
          <a:p>
            <a:pPr lvl="2" algn="ctr" rtl="1"/>
            <a:endParaRPr lang="en-US" sz="2800" dirty="0">
              <a:latin typeface="Times New Roman" pitchFamily="18" charset="0"/>
              <a:cs typeface="Nazanin" pitchFamily="2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762000" y="1828800"/>
            <a:ext cx="7848600" cy="1524000"/>
          </a:xfrm>
          <a:noFill/>
          <a:ln/>
        </p:spPr>
        <p:txBody>
          <a:bodyPr anchorCtr="1"/>
          <a:lstStyle/>
          <a:p>
            <a:pPr marL="609600" indent="-609600" algn="ctr" rtl="1">
              <a:buFont typeface="Wingdings" pitchFamily="2" charset="2"/>
              <a:buNone/>
            </a:pPr>
            <a:r>
              <a:rPr lang="fa-I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dobe Arabic" pitchFamily="18" charset="-78"/>
                <a:cs typeface="Adobe Arabic" pitchFamily="18" charset="-78"/>
              </a:rPr>
              <a:t>اين بعد چهارم</a:t>
            </a:r>
            <a:r>
              <a:rPr lang="fa-I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dobe Arabic" pitchFamily="18" charset="-78"/>
                <a:cs typeface="Adobe Arabic" pitchFamily="18" charset="-78"/>
              </a:rPr>
              <a:t> ,</a:t>
            </a:r>
            <a:r>
              <a:rPr lang="ar-SA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dobe Arabic" pitchFamily="18" charset="-78"/>
                <a:cs typeface="Adobe Arabic" pitchFamily="18" charset="-78"/>
              </a:rPr>
              <a:t> تحقيقات و تلاشهاي معمار ايتاليايي «</a:t>
            </a:r>
            <a:r>
              <a:rPr lang="fa-I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dobe Arabic" pitchFamily="18" charset="-78"/>
                <a:cs typeface="Adobe Arabic" pitchFamily="18" charset="-78"/>
              </a:rPr>
              <a:t>ديويد</a:t>
            </a:r>
            <a:r>
              <a:rPr lang="fa-I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dobe Arabic" pitchFamily="18" charset="-78"/>
                <a:cs typeface="Adobe Arabic" pitchFamily="18" charset="-78"/>
              </a:rPr>
              <a:t>فيشر» بوده </a:t>
            </a:r>
            <a:r>
              <a:rPr lang="ar-SA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dobe Arabic" pitchFamily="18" charset="-78"/>
                <a:cs typeface="Adobe Arabic" pitchFamily="18" charset="-78"/>
              </a:rPr>
              <a:t>است </a:t>
            </a:r>
            <a:r>
              <a:rPr lang="ar-SA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dobe Arabic" pitchFamily="18" charset="-78"/>
                <a:cs typeface="Adobe Arabic" pitchFamily="18" charset="-78"/>
              </a:rPr>
              <a:t>و اين ايده در سطح ج</a:t>
            </a:r>
            <a:r>
              <a:rPr lang="fa-I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dobe Arabic" pitchFamily="18" charset="-78"/>
                <a:cs typeface="Adobe Arabic" pitchFamily="18" charset="-78"/>
              </a:rPr>
              <a:t>هاني و بين س</a:t>
            </a:r>
            <a:r>
              <a:rPr lang="fa-I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dobe Arabic" pitchFamily="18" charset="-78"/>
                <a:cs typeface="Adobe Arabic" pitchFamily="18" charset="-78"/>
              </a:rPr>
              <a:t>ياستمداران و</a:t>
            </a:r>
            <a:r>
              <a:rPr lang="fa-I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dobe Arabic" pitchFamily="18" charset="-78"/>
                <a:cs typeface="Adobe Arabic" pitchFamily="18" charset="-78"/>
              </a:rPr>
              <a:t> شهرداران مورد </a:t>
            </a:r>
            <a:r>
              <a:rPr lang="ar-SA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dobe Arabic" pitchFamily="18" charset="-78"/>
                <a:cs typeface="Adobe Arabic" pitchFamily="18" charset="-78"/>
              </a:rPr>
              <a:t>توجه </a:t>
            </a:r>
            <a:r>
              <a:rPr lang="ar-SA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dobe Arabic" pitchFamily="18" charset="-78"/>
                <a:cs typeface="Adobe Arabic" pitchFamily="18" charset="-78"/>
              </a:rPr>
              <a:t>بس</a:t>
            </a:r>
            <a:r>
              <a:rPr lang="fa-I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dobe Arabic" pitchFamily="18" charset="-78"/>
                <a:cs typeface="Adobe Arabic" pitchFamily="18" charset="-78"/>
              </a:rPr>
              <a:t>ي</a:t>
            </a:r>
            <a:r>
              <a:rPr lang="ar-SA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dobe Arabic" pitchFamily="18" charset="-78"/>
                <a:cs typeface="Adobe Arabic" pitchFamily="18" charset="-78"/>
              </a:rPr>
              <a:t>ار قرار گرفته است.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</a:t>
            </a:r>
            <a:endParaRPr lang="fa-IR" sz="2400" dirty="0">
              <a:effectLst>
                <a:outerShdw blurRad="38100" dist="38100" dir="2700000" algn="tl">
                  <a:srgbClr val="C0C0C0"/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marL="609600" indent="-609600" algn="r" rtl="1">
              <a:buFont typeface="Wingdings" pitchFamily="2" charset="2"/>
              <a:buNone/>
            </a:pPr>
            <a:r>
              <a:rPr lang="fa-I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dobe Arabic" pitchFamily="18" charset="-78"/>
                <a:cs typeface="Adobe Arabic" pitchFamily="18" charset="-78"/>
              </a:rPr>
              <a:t> 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86022" name="Picture 6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895600"/>
            <a:ext cx="4495800" cy="3211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762000" y="1981200"/>
            <a:ext cx="8153400" cy="4343400"/>
          </a:xfrm>
        </p:spPr>
        <p:txBody>
          <a:bodyPr/>
          <a:lstStyle/>
          <a:p>
            <a:pPr marL="609600" indent="-609600" algn="justLow" rtl="1">
              <a:buFont typeface="Wingdings" pitchFamily="2" charset="2"/>
              <a:buAutoNum type="arabicPeriod"/>
            </a:pPr>
            <a:r>
              <a:rPr lang="ar-SA" sz="2400" dirty="0">
                <a:latin typeface="Adobe Arabic" pitchFamily="18" charset="-78"/>
                <a:cs typeface="Adobe Arabic" pitchFamily="18" charset="-78"/>
              </a:rPr>
              <a:t>روشهاي پيشرفته ساخت و توانايي توليد انرژي توسط خود بنا، دو ويژگي شاخص در معماري ديناميک هستند.</a:t>
            </a:r>
            <a:endParaRPr lang="fa-IR" sz="2400" dirty="0">
              <a:latin typeface="Adobe Arabic" pitchFamily="18" charset="-78"/>
              <a:cs typeface="Adobe Arabic" pitchFamily="18" charset="-78"/>
            </a:endParaRPr>
          </a:p>
          <a:p>
            <a:pPr marL="609600" indent="-609600" algn="justLow" rtl="1">
              <a:buFont typeface="Wingdings" pitchFamily="2" charset="2"/>
              <a:buAutoNum type="arabicPeriod"/>
            </a:pPr>
            <a:endParaRPr lang="fa-IR" sz="2400" dirty="0">
              <a:latin typeface="Adobe Arabic" pitchFamily="18" charset="-78"/>
              <a:cs typeface="Adobe Arabic" pitchFamily="18" charset="-78"/>
            </a:endParaRPr>
          </a:p>
          <a:p>
            <a:pPr marL="609600" indent="-609600" algn="justLow" rtl="1">
              <a:buFont typeface="Wingdings" pitchFamily="2" charset="2"/>
              <a:buAutoNum type="arabicPeriod"/>
            </a:pPr>
            <a:r>
              <a:rPr lang="ar-SA" sz="2400" dirty="0">
                <a:latin typeface="Adobe Arabic" pitchFamily="18" charset="-78"/>
                <a:cs typeface="Adobe Arabic" pitchFamily="18" charset="-78"/>
              </a:rPr>
              <a:t> در اين روش از قطعات و واحدهاي پيش ساخته با استاندارد کيفي بالا استفاده مي شود و داراي تضمين صرفه جويي 20 درصدي در هزينه ها است که تأثير عظيمي در ساخت و ساز جهاني خواهد داشت</a:t>
            </a:r>
            <a:r>
              <a:rPr lang="ar-SA" sz="2400" dirty="0" smtClean="0">
                <a:latin typeface="Adobe Arabic" pitchFamily="18" charset="-78"/>
                <a:cs typeface="Adobe Arabic" pitchFamily="18" charset="-78"/>
              </a:rPr>
              <a:t>.</a:t>
            </a:r>
            <a:endParaRPr lang="fa-IR" sz="2400" dirty="0" smtClean="0">
              <a:latin typeface="Adobe Arabic" pitchFamily="18" charset="-78"/>
              <a:cs typeface="Adobe Arabic" pitchFamily="18" charset="-78"/>
            </a:endParaRPr>
          </a:p>
          <a:p>
            <a:pPr marL="609600" indent="-609600" algn="justLow" rtl="1">
              <a:buFont typeface="Wingdings" pitchFamily="2" charset="2"/>
              <a:buAutoNum type="arabicPeriod"/>
            </a:pPr>
            <a:endParaRPr lang="fa-IR" sz="2400" dirty="0">
              <a:latin typeface="Adobe Arabic" pitchFamily="18" charset="-78"/>
              <a:cs typeface="Adobe Arabic" pitchFamily="18" charset="-78"/>
            </a:endParaRPr>
          </a:p>
          <a:p>
            <a:pPr marL="609600" indent="-609600" algn="r" rtl="1">
              <a:buFont typeface="Wingdings" pitchFamily="2" charset="2"/>
              <a:buAutoNum type="arabicPeriod"/>
            </a:pPr>
            <a:r>
              <a:rPr lang="ar-SA" sz="2400" dirty="0">
                <a:latin typeface="Adobe Arabic" pitchFamily="18" charset="-78"/>
                <a:cs typeface="Adobe Arabic" pitchFamily="18" charset="-78"/>
              </a:rPr>
              <a:t> اين روش نسبت به روش سنتي و متداول معماري، نياز به نيروي کار کمتري در محل ساخت دارد و سرعت کار را بالاتر برده و هزينه ها را کاهش مي دهد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.</a:t>
            </a:r>
            <a:endParaRPr lang="en-US" sz="36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2184400" y="382852"/>
            <a:ext cx="5105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609600" indent="-609600">
              <a:spcBef>
                <a:spcPct val="50000"/>
              </a:spcBef>
              <a:buFont typeface="Wingdings" pitchFamily="2" charset="2"/>
              <a:buNone/>
            </a:pPr>
            <a:r>
              <a:rPr lang="fa-IR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tr" pitchFamily="2" charset="-78"/>
              </a:rPr>
              <a:t>ويژگی های سازه های ديناميکی</a:t>
            </a:r>
            <a:endParaRPr lang="en-US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itr" pitchFamily="2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905000"/>
            <a:ext cx="7696200" cy="4343400"/>
          </a:xfrm>
          <a:noFill/>
          <a:ln/>
        </p:spPr>
        <p:txBody>
          <a:bodyPr/>
          <a:lstStyle/>
          <a:p>
            <a:pPr marL="609600" indent="-609600" algn="r" rtl="1">
              <a:buFont typeface="Wingdings" pitchFamily="2" charset="2"/>
              <a:buAutoNum type="arabicPeriod"/>
            </a:pPr>
            <a:endParaRPr lang="fa-IR" sz="2400" b="1" dirty="0">
              <a:effectLst>
                <a:outerShdw blurRad="38100" dist="38100" dir="2700000" algn="tl">
                  <a:srgbClr val="C0C0C0"/>
                </a:outerShdw>
              </a:effectLst>
              <a:cs typeface="Nazanin" pitchFamily="2" charset="-78"/>
            </a:endParaRPr>
          </a:p>
          <a:p>
            <a:pPr marL="609600" indent="-609600" algn="r" rtl="1">
              <a:buFont typeface="Wingdings" pitchFamily="2" charset="2"/>
              <a:buAutoNum type="arabicPeriod"/>
            </a:pPr>
            <a:endParaRPr lang="fa-IR" sz="2400" dirty="0">
              <a:latin typeface="Adobe Arabic" pitchFamily="18" charset="-78"/>
              <a:cs typeface="Adobe Arabic" pitchFamily="18" charset="-78"/>
            </a:endParaRPr>
          </a:p>
          <a:p>
            <a:pPr marL="609600" indent="-609600" algn="r" rtl="1">
              <a:buFont typeface="Wingdings" pitchFamily="2" charset="2"/>
              <a:buAutoNum type="arabicPeriod"/>
            </a:pPr>
            <a:r>
              <a:rPr lang="ar-SA" sz="2400" dirty="0">
                <a:latin typeface="Adobe Arabic" pitchFamily="18" charset="-78"/>
                <a:cs typeface="Adobe Arabic" pitchFamily="18" charset="-78"/>
              </a:rPr>
              <a:t> برج </a:t>
            </a:r>
            <a:r>
              <a:rPr lang="fa-IR" sz="2400" dirty="0">
                <a:latin typeface="Adobe Arabic" pitchFamily="18" charset="-78"/>
                <a:cs typeface="Adobe Arabic" pitchFamily="18" charset="-78"/>
              </a:rPr>
              <a:t>از </a:t>
            </a:r>
            <a:r>
              <a:rPr lang="ar-SA" sz="2400" dirty="0">
                <a:latin typeface="Adobe Arabic" pitchFamily="18" charset="-78"/>
                <a:cs typeface="Adobe Arabic" pitchFamily="18" charset="-78"/>
              </a:rPr>
              <a:t>توربين هاي بادي که بصورت افقي بين طبقات قرار گرفته اند</a:t>
            </a:r>
            <a:r>
              <a:rPr lang="fa-IR" sz="24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2400" dirty="0">
                <a:latin typeface="Adobe Arabic" pitchFamily="18" charset="-78"/>
                <a:cs typeface="Adobe Arabic" pitchFamily="18" charset="-78"/>
              </a:rPr>
              <a:t>استفاده مي کند و انرژي خود بنا و حتي چند ساختمان مجاور را نيز تأمين ميکنند.</a:t>
            </a:r>
            <a:endParaRPr lang="fa-IR" sz="2400" dirty="0">
              <a:latin typeface="Adobe Arabic" pitchFamily="18" charset="-78"/>
              <a:cs typeface="Adobe Arabic" pitchFamily="18" charset="-78"/>
            </a:endParaRPr>
          </a:p>
          <a:p>
            <a:pPr marL="609600" indent="-609600" algn="r" rtl="1">
              <a:buFont typeface="Wingdings" pitchFamily="2" charset="2"/>
              <a:buAutoNum type="arabicPeriod"/>
            </a:pPr>
            <a:endParaRPr lang="fa-IR" sz="2400" dirty="0">
              <a:latin typeface="Adobe Arabic" pitchFamily="18" charset="-78"/>
              <a:cs typeface="Adobe Arabic" pitchFamily="18" charset="-78"/>
            </a:endParaRPr>
          </a:p>
          <a:p>
            <a:pPr marL="609600" indent="-609600" algn="r" rtl="1">
              <a:buFont typeface="Wingdings" pitchFamily="2" charset="2"/>
              <a:buAutoNum type="arabicPeriod"/>
            </a:pPr>
            <a:r>
              <a:rPr lang="ar-SA" sz="2400" dirty="0">
                <a:latin typeface="Adobe Arabic" pitchFamily="18" charset="-78"/>
                <a:cs typeface="Adobe Arabic" pitchFamily="18" charset="-78"/>
              </a:rPr>
              <a:t>از طرفي با قرارگي</a:t>
            </a:r>
            <a:r>
              <a:rPr lang="fa-IR" sz="2400" dirty="0"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400" dirty="0">
                <a:latin typeface="Adobe Arabic" pitchFamily="18" charset="-78"/>
                <a:cs typeface="Adobe Arabic" pitchFamily="18" charset="-78"/>
              </a:rPr>
              <a:t>ري سلولهاي خورش</a:t>
            </a:r>
            <a:r>
              <a:rPr lang="fa-IR" sz="2400" dirty="0"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400" dirty="0">
                <a:latin typeface="Adobe Arabic" pitchFamily="18" charset="-78"/>
                <a:cs typeface="Adobe Arabic" pitchFamily="18" charset="-78"/>
              </a:rPr>
              <a:t>يدي در بالاي ب</a:t>
            </a:r>
            <a:r>
              <a:rPr lang="fa-IR" sz="2400" dirty="0"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400" dirty="0">
                <a:latin typeface="Adobe Arabic" pitchFamily="18" charset="-78"/>
                <a:cs typeface="Adobe Arabic" pitchFamily="18" charset="-78"/>
              </a:rPr>
              <a:t>رج ان</a:t>
            </a:r>
            <a:r>
              <a:rPr lang="fa-IR" sz="2400" dirty="0"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400" dirty="0">
                <a:latin typeface="Adobe Arabic" pitchFamily="18" charset="-78"/>
                <a:cs typeface="Adobe Arabic" pitchFamily="18" charset="-78"/>
              </a:rPr>
              <a:t>رژي خورشيدي نيز به نيروهاي بادي اضافه ميشود. </a:t>
            </a:r>
            <a:endParaRPr lang="en-US" sz="24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2819400" y="321733"/>
            <a:ext cx="3581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609600" indent="-609600">
              <a:spcBef>
                <a:spcPct val="50000"/>
              </a:spcBef>
              <a:buFont typeface="Wingdings" pitchFamily="2" charset="2"/>
              <a:buNone/>
            </a:pPr>
            <a:r>
              <a:rPr lang="ar-SA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cs typeface="Titr" pitchFamily="2" charset="-78"/>
              </a:rPr>
              <a:t>تأمين </a:t>
            </a:r>
            <a:r>
              <a:rPr lang="ar-SA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cs typeface="Titr" pitchFamily="2" charset="-78"/>
              </a:rPr>
              <a:t>انرژ</a:t>
            </a:r>
            <a:r>
              <a:rPr lang="fa-IR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cs typeface="Titr" pitchFamily="2" charset="-78"/>
              </a:rPr>
              <a:t>ی</a:t>
            </a:r>
            <a:endParaRPr lang="en-US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cs typeface="Titr" pitchFamily="2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048000"/>
            <a:ext cx="8458200" cy="3124200"/>
          </a:xfrm>
        </p:spPr>
        <p:txBody>
          <a:bodyPr>
            <a:normAutofit/>
          </a:bodyPr>
          <a:lstStyle/>
          <a:p>
            <a:pPr marL="609600" indent="-609600" algn="ctr" rtl="1"/>
            <a:r>
              <a:rPr lang="ar-SA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هر توربين مي تواند </a:t>
            </a:r>
            <a:r>
              <a:rPr lang="fa-IR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0.3</a:t>
            </a:r>
            <a:r>
              <a:rPr lang="ar-SA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مگاوات برق توليد کند. با توجه به وجود هزار </a:t>
            </a:r>
            <a:endParaRPr lang="fa-IR" sz="2400" b="0" spc="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609600" indent="-609600" algn="ctr" rtl="1"/>
            <a:r>
              <a:rPr lang="ar-SA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س</a:t>
            </a:r>
            <a:r>
              <a:rPr lang="fa-IR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اعت بادي</a:t>
            </a:r>
            <a:r>
              <a:rPr lang="fa-IR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س</a:t>
            </a:r>
            <a:r>
              <a:rPr lang="fa-IR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الانه در دب</a:t>
            </a:r>
            <a:r>
              <a:rPr lang="fa-IR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ي</a:t>
            </a:r>
            <a:r>
              <a:rPr lang="fa-IR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، توربي</a:t>
            </a:r>
            <a:r>
              <a:rPr lang="fa-IR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ن هاي است</a:t>
            </a:r>
            <a:r>
              <a:rPr lang="fa-IR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فاده ش</a:t>
            </a:r>
            <a:r>
              <a:rPr lang="fa-IR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ده</a:t>
            </a:r>
            <a:r>
              <a:rPr lang="fa-IR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در بنا</a:t>
            </a:r>
            <a:endParaRPr lang="fa-IR" sz="2400" b="0" spc="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609600" indent="-609600" algn="ctr" rtl="1"/>
            <a:r>
              <a:rPr lang="ar-SA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مي توانند</a:t>
            </a:r>
            <a:r>
              <a:rPr lang="fa-IR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1200000 کيلووات ساعت انرژي تول</a:t>
            </a:r>
            <a:r>
              <a:rPr lang="fa-IR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ي</a:t>
            </a:r>
            <a:r>
              <a:rPr lang="ar-SA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د کنند</a:t>
            </a:r>
            <a:r>
              <a:rPr lang="fa-IR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. </a:t>
            </a:r>
            <a:endParaRPr lang="fa-IR" sz="2400" b="0" spc="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609600" indent="-609600" algn="ctr" rtl="1"/>
            <a:r>
              <a:rPr lang="ar-SA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با توجه به اينکه مصرف متوسط</a:t>
            </a:r>
            <a:r>
              <a:rPr lang="fa-IR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انرژي هر خانواده</a:t>
            </a:r>
            <a:r>
              <a:rPr lang="fa-IR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24 </a:t>
            </a:r>
            <a:r>
              <a:rPr lang="ar-SA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هزارکيلووات</a:t>
            </a:r>
            <a:r>
              <a:rPr lang="fa-IR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ساع</a:t>
            </a:r>
            <a:r>
              <a:rPr lang="fa-IR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ت</a:t>
            </a:r>
            <a:r>
              <a:rPr lang="fa-IR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</a:t>
            </a:r>
          </a:p>
          <a:p>
            <a:pPr marL="609600" indent="-609600" algn="ctr" rtl="1"/>
            <a:r>
              <a:rPr lang="ar-SA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تخمين زده مي شود هر توربين مي تواند انرژي 50 خانواده را تأم</a:t>
            </a:r>
            <a:r>
              <a:rPr lang="fa-IR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ين کند</a:t>
            </a:r>
            <a:r>
              <a:rPr lang="fa-IR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. </a:t>
            </a:r>
            <a:endParaRPr lang="fa-IR" sz="2400" b="0" spc="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609600" indent="-609600" algn="ctr" rtl="1"/>
            <a:r>
              <a:rPr lang="ar-SA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اي</a:t>
            </a:r>
            <a:r>
              <a:rPr lang="fa-IR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ـ</a:t>
            </a:r>
            <a:r>
              <a:rPr lang="ar-SA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ن برج ديناميک 200 آپارتمان خواهد داشت که به اين ترتيب 4 توربين </a:t>
            </a:r>
            <a:endParaRPr lang="fa-IR" sz="2400" b="0" spc="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marL="609600" indent="-609600" algn="ctr" rtl="1"/>
            <a:r>
              <a:rPr lang="ar-SA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بادي انرژي آنها را تأمين خواهند کرد</a:t>
            </a:r>
            <a:r>
              <a:rPr lang="en-US" sz="2400" b="0" spc="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.</a:t>
            </a:r>
            <a:endParaRPr lang="fa-IR" sz="2400" b="0" spc="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6096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rtl="1"/>
            <a:r>
              <a:rPr lang="ar-S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tr" pitchFamily="2" charset="-78"/>
              </a:rPr>
              <a:t>اولين برج ديناميک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tr" pitchFamily="2" charset="-78"/>
              </a:rPr>
              <a:t> </a:t>
            </a:r>
            <a:r>
              <a:rPr lang="ar-S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tr" pitchFamily="2" charset="-78"/>
              </a:rPr>
              <a:t>در </a:t>
            </a:r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tr" pitchFamily="2" charset="-78"/>
              </a:rPr>
              <a:t>دب</a:t>
            </a:r>
            <a:r>
              <a:rPr lang="fa-I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tr" pitchFamily="2" charset="-78"/>
              </a:rPr>
              <a:t>ی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itr" pitchFamily="2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9" name="Picture 7" descr="510723271_5b519faa0f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9270" y="685800"/>
            <a:ext cx="3672266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0120" name="Picture 8" descr="510700282_a65850ccd7_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85800"/>
            <a:ext cx="3672265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70</TotalTime>
  <Words>1034</Words>
  <Application>Microsoft Office PowerPoint</Application>
  <PresentationFormat>On-screen Show (4:3)</PresentationFormat>
  <Paragraphs>62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Adobe Arabic</vt:lpstr>
      <vt:lpstr>B Davat</vt:lpstr>
      <vt:lpstr>B Titr</vt:lpstr>
      <vt:lpstr>Gabriola</vt:lpstr>
      <vt:lpstr>Georgia</vt:lpstr>
      <vt:lpstr>Nazanin</vt:lpstr>
      <vt:lpstr>Simplified Arabic</vt:lpstr>
      <vt:lpstr>Times New Roman</vt:lpstr>
      <vt:lpstr>Titr</vt:lpstr>
      <vt:lpstr>Wingdings</vt:lpstr>
      <vt:lpstr>Wingdings 2</vt:lpstr>
      <vt:lpstr>Civic</vt:lpstr>
      <vt:lpstr>موضوع مقاله : </vt:lpstr>
      <vt:lpstr>ارائه دهنده : </vt:lpstr>
      <vt:lpstr>چشم انداز کلی</vt:lpstr>
      <vt:lpstr>PowerPoint Presentation</vt:lpstr>
      <vt:lpstr>PowerPoint Presentation</vt:lpstr>
      <vt:lpstr>PowerPoint Presentation</vt:lpstr>
      <vt:lpstr>PowerPoint Presentation</vt:lpstr>
      <vt:lpstr>اولين برج ديناميک در دبی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موضوع مقاله :</dc:title>
  <dc:creator>Ali</dc:creator>
  <cp:lastModifiedBy>MRT www.Win2Farsi.com</cp:lastModifiedBy>
  <cp:revision>8</cp:revision>
  <dcterms:created xsi:type="dcterms:W3CDTF">2012-12-31T07:46:53Z</dcterms:created>
  <dcterms:modified xsi:type="dcterms:W3CDTF">2015-09-19T21:14:13Z</dcterms:modified>
</cp:coreProperties>
</file>