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3" r:id="rId1"/>
  </p:sldMasterIdLst>
  <p:notesMasterIdLst>
    <p:notesMasterId r:id="rId41"/>
  </p:notesMasterIdLst>
  <p:sldIdLst>
    <p:sldId id="256" r:id="rId2"/>
    <p:sldId id="261" r:id="rId3"/>
    <p:sldId id="260" r:id="rId4"/>
    <p:sldId id="273" r:id="rId5"/>
    <p:sldId id="301" r:id="rId6"/>
    <p:sldId id="263" r:id="rId7"/>
    <p:sldId id="262" r:id="rId8"/>
    <p:sldId id="274" r:id="rId9"/>
    <p:sldId id="266" r:id="rId10"/>
    <p:sldId id="264" r:id="rId11"/>
    <p:sldId id="275" r:id="rId12"/>
    <p:sldId id="265" r:id="rId13"/>
    <p:sldId id="277" r:id="rId14"/>
    <p:sldId id="276" r:id="rId15"/>
    <p:sldId id="278" r:id="rId16"/>
    <p:sldId id="279" r:id="rId17"/>
    <p:sldId id="267" r:id="rId18"/>
    <p:sldId id="280" r:id="rId19"/>
    <p:sldId id="268" r:id="rId20"/>
    <p:sldId id="270" r:id="rId21"/>
    <p:sldId id="283" r:id="rId22"/>
    <p:sldId id="282" r:id="rId23"/>
    <p:sldId id="269" r:id="rId24"/>
    <p:sldId id="271" r:id="rId25"/>
    <p:sldId id="281" r:id="rId26"/>
    <p:sldId id="272" r:id="rId27"/>
    <p:sldId id="284" r:id="rId28"/>
    <p:sldId id="286" r:id="rId29"/>
    <p:sldId id="288" r:id="rId30"/>
    <p:sldId id="297" r:id="rId31"/>
    <p:sldId id="289" r:id="rId32"/>
    <p:sldId id="290" r:id="rId33"/>
    <p:sldId id="287" r:id="rId34"/>
    <p:sldId id="291" r:id="rId35"/>
    <p:sldId id="293" r:id="rId36"/>
    <p:sldId id="292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8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6E4FFD-B0B8-4DEC-842F-F4322FF893C8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1F65AF-2BBB-4C44-B89F-75E58BB6F9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285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65AF-2BBB-4C44-B89F-75E58BB6F9DA}" type="slidenum">
              <a:rPr lang="fa-IR" smtClean="0"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759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813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896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71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005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3068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067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5706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850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679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896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956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022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238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1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263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832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B2B1-5EBB-484C-9D1B-6B17F99E9AB7}" type="datetimeFigureOut">
              <a:rPr lang="fa-IR" smtClean="0"/>
              <a:t>25/09/1436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C427E4-591F-484C-A5EE-E09445AD7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107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973393" y="1740309"/>
            <a:ext cx="10412361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800" dirty="0" smtClean="0">
                <a:cs typeface="B Chini" panose="00000400000000000000" pitchFamily="2" charset="-78"/>
              </a:rPr>
              <a:t>به نام حضرت دوست </a:t>
            </a:r>
          </a:p>
          <a:p>
            <a:pPr algn="ctr"/>
            <a:r>
              <a:rPr lang="fa-IR" sz="8800" dirty="0" smtClean="0">
                <a:cs typeface="B Chini" panose="00000400000000000000" pitchFamily="2" charset="-78"/>
              </a:rPr>
              <a:t>که هر چه داریم از اوست</a:t>
            </a:r>
            <a:endParaRPr lang="fa-IR" sz="8800" dirty="0">
              <a:cs typeface="B Chini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42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1429" y="664980"/>
            <a:ext cx="9855199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800" b="1" dirty="0" smtClean="0">
                <a:cs typeface="B Titr" panose="00000700000000000000" pitchFamily="2" charset="-78"/>
              </a:rPr>
              <a:t>کاروانسراهای </a:t>
            </a:r>
            <a:r>
              <a:rPr lang="fa-IR" sz="2800" b="1" dirty="0">
                <a:cs typeface="B Titr" panose="00000700000000000000" pitchFamily="2" charset="-78"/>
              </a:rPr>
              <a:t>ایران را به سه دسته ی کلی </a:t>
            </a:r>
            <a:r>
              <a:rPr lang="fa-IR" sz="2800" b="1" dirty="0" smtClean="0">
                <a:cs typeface="B Titr" panose="00000700000000000000" pitchFamily="2" charset="-78"/>
              </a:rPr>
              <a:t> می </a:t>
            </a:r>
            <a:r>
              <a:rPr lang="fa-IR" sz="2800" b="1" dirty="0">
                <a:cs typeface="B Titr" panose="00000700000000000000" pitchFamily="2" charset="-78"/>
              </a:rPr>
              <a:t>توان تقسیم کرد </a:t>
            </a:r>
            <a:r>
              <a:rPr lang="fa-IR" sz="2800" b="1" dirty="0" smtClean="0">
                <a:cs typeface="B Titr" panose="00000700000000000000" pitchFamily="2" charset="-78"/>
              </a:rPr>
              <a:t>:</a:t>
            </a:r>
            <a:endParaRPr lang="fa-IR" sz="2800" b="1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8497" y="4653414"/>
            <a:ext cx="48332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000" b="1" dirty="0" smtClean="0">
                <a:cs typeface="B Traffic" panose="00000400000000000000" pitchFamily="2" charset="-78"/>
              </a:rPr>
              <a:t>ج </a:t>
            </a:r>
            <a:r>
              <a:rPr lang="fa-IR" sz="2000" b="1" dirty="0">
                <a:cs typeface="B Traffic" panose="00000400000000000000" pitchFamily="2" charset="-78"/>
              </a:rPr>
              <a:t>– کاروانسراهای کاملاً پوشیده ی مناطق کوهستانی مانند کاروانسرای امامزاده هاشم سر راه تهران به شمال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5792" y="1830207"/>
            <a:ext cx="567508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b="1" dirty="0" smtClean="0">
                <a:cs typeface="B Traffic" panose="00000400000000000000" pitchFamily="2" charset="-78"/>
              </a:rPr>
              <a:t>الف </a:t>
            </a:r>
            <a:r>
              <a:rPr lang="fa-IR" sz="2000" b="1" dirty="0">
                <a:cs typeface="B Traffic" panose="00000400000000000000" pitchFamily="2" charset="-78"/>
              </a:rPr>
              <a:t>– کاروانسراهای حیاط دار مناطق </a:t>
            </a:r>
            <a:r>
              <a:rPr lang="fa-IR" sz="2000" b="1" dirty="0" smtClean="0">
                <a:cs typeface="B Traffic" panose="00000400000000000000" pitchFamily="2" charset="-78"/>
              </a:rPr>
              <a:t>کویری</a:t>
            </a:r>
            <a:endParaRPr lang="fa-IR" sz="2000" b="1" dirty="0">
              <a:cs typeface="B Traffic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6630" y="3139368"/>
            <a:ext cx="52651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b="1" dirty="0" smtClean="0">
                <a:cs typeface="B Traffic" panose="00000400000000000000" pitchFamily="2" charset="-78"/>
              </a:rPr>
              <a:t>ب </a:t>
            </a:r>
            <a:r>
              <a:rPr lang="fa-IR" sz="2000" b="1" dirty="0">
                <a:cs typeface="B Traffic" panose="00000400000000000000" pitchFamily="2" charset="-78"/>
              </a:rPr>
              <a:t>– کاروانسراهای بدون حیاط حاشیه ی خلیج فارس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6" y="1453165"/>
            <a:ext cx="4871255" cy="3372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7" y="2072075"/>
            <a:ext cx="5143537" cy="3147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83" y="2912951"/>
            <a:ext cx="4996544" cy="34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8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5603" y="1264606"/>
            <a:ext cx="3657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3200" b="1" u="sng" dirty="0" smtClean="0">
                <a:cs typeface="Entezar     &lt;---------" panose="00000700000000000000" pitchFamily="2" charset="-78"/>
              </a:rPr>
              <a:t>کاروانسراهای </a:t>
            </a:r>
            <a:r>
              <a:rPr lang="fa-IR" sz="3200" b="1" u="sng" dirty="0">
                <a:cs typeface="Entezar     &lt;---------" panose="00000700000000000000" pitchFamily="2" charset="-78"/>
              </a:rPr>
              <a:t>مدور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6971" y="463448"/>
            <a:ext cx="7982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800" b="1" dirty="0">
                <a:cs typeface="B Titr" panose="00000700000000000000" pitchFamily="2" charset="-78"/>
              </a:rPr>
              <a:t>کاروانسراهای حیاط دار به انواع مختلف تقسیم بندی می‌شوند</a:t>
            </a:r>
            <a:r>
              <a:rPr lang="fa-IR" sz="2800" b="1" dirty="0" smtClean="0">
                <a:cs typeface="B Titr" panose="00000700000000000000" pitchFamily="2" charset="-78"/>
              </a:rPr>
              <a:t>:</a:t>
            </a:r>
            <a:endParaRPr lang="fa-IR" sz="2800" b="1" dirty="0">
              <a:cs typeface="B Titr" panose="000007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5787" y="1556994"/>
            <a:ext cx="4424226" cy="3318169"/>
            <a:chOff x="555787" y="1556994"/>
            <a:chExt cx="4424226" cy="33181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87" y="1556994"/>
              <a:ext cx="4424226" cy="331816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57949" y="4505831"/>
              <a:ext cx="36199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b="1" dirty="0">
                  <a:solidFill>
                    <a:schemeClr val="bg1"/>
                  </a:solidFill>
                  <a:latin typeface="tahoma" panose="020B0604030504040204" pitchFamily="34" charset="0"/>
                  <a:cs typeface="B Traffic" panose="00000400000000000000" pitchFamily="2" charset="-78"/>
                </a:rPr>
                <a:t>كاروانسراي زين‌الدين مهريز استان یزد</a:t>
              </a:r>
              <a:endParaRPr lang="fa-IR" dirty="0">
                <a:solidFill>
                  <a:schemeClr val="bg1"/>
                </a:solidFill>
                <a:cs typeface="B Traffic" panose="00000400000000000000" pitchFamily="2" charset="-78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229382" y="1852058"/>
            <a:ext cx="6251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altLang="fa-IR" sz="2000" dirty="0">
                <a:cs typeface="B Traffic" panose="00000400000000000000" pitchFamily="2" charset="-78"/>
              </a:rPr>
              <a:t>تعداد كمي از كاروانسراهاي ايران با نقشه مدور بنياد گرديده است</a:t>
            </a:r>
            <a:r>
              <a:rPr lang="fa-IR" altLang="fa-IR" sz="2000" dirty="0" smtClean="0">
                <a:cs typeface="B Traffic" panose="00000400000000000000" pitchFamily="2" charset="-78"/>
              </a:rPr>
              <a:t>. اين </a:t>
            </a:r>
            <a:r>
              <a:rPr lang="fa-IR" altLang="fa-IR" sz="2000" dirty="0">
                <a:cs typeface="B Traffic" panose="00000400000000000000" pitchFamily="2" charset="-78"/>
              </a:rPr>
              <a:t>كاروانسراها بسيار جالب توجه و از نظر معماري حايز اهميت فراوان است . </a:t>
            </a:r>
          </a:p>
        </p:txBody>
      </p:sp>
      <p:pic>
        <p:nvPicPr>
          <p:cNvPr id="7" name="Picture 6" descr="cam 01 (35)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t="10934" r="16408" b="6021"/>
          <a:stretch>
            <a:fillRect/>
          </a:stretch>
        </p:blipFill>
        <p:spPr bwMode="auto">
          <a:xfrm>
            <a:off x="5229382" y="3013324"/>
            <a:ext cx="3602167" cy="32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94527" y="6273184"/>
            <a:ext cx="38370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a-IR" altLang="fa-IR" sz="2000" dirty="0">
                <a:cs typeface="B Traffic" panose="00000400000000000000" pitchFamily="2" charset="-78"/>
              </a:rPr>
              <a:t>كاروانسراي زيزه  - جاده كاشان به نطنز</a:t>
            </a:r>
            <a:endParaRPr lang="en-US" altLang="fa-IR" sz="2000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0287" y="5119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a-IR" sz="3200" b="1" u="sng" dirty="0">
                <a:cs typeface="Entezar     &lt;---------" panose="00000700000000000000" pitchFamily="2" charset="-78"/>
              </a:rPr>
              <a:t>کاروانسراهای چند ضلعی حیاط دار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0332" y="1284906"/>
            <a:ext cx="5517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fa-IR" sz="2000" dirty="0">
                <a:cs typeface="B Traffic" panose="00000400000000000000" pitchFamily="2" charset="-78"/>
              </a:rPr>
              <a:t>اين گروه از كاروانسراها به شكل چند ضلعي ( اغلب 8 ضلعي) </a:t>
            </a:r>
            <a:endParaRPr lang="fa-IR" sz="2000" dirty="0">
              <a:cs typeface="B Traffic" panose="00000400000000000000" pitchFamily="2" charset="-78"/>
            </a:endParaRPr>
          </a:p>
        </p:txBody>
      </p:sp>
      <p:pic>
        <p:nvPicPr>
          <p:cNvPr id="7" name="Picture 5" descr="I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517" r="-201" b="23208"/>
          <a:stretch/>
        </p:blipFill>
        <p:spPr bwMode="auto">
          <a:xfrm>
            <a:off x="773112" y="2146077"/>
            <a:ext cx="3762680" cy="35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66248" y="6273001"/>
            <a:ext cx="51254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altLang="fa-IR" b="1" dirty="0">
                <a:cs typeface="B Titr" panose="00000700000000000000" pitchFamily="2" charset="-78"/>
              </a:rPr>
              <a:t>كاروانسراي امين </a:t>
            </a:r>
            <a:r>
              <a:rPr lang="fa-IR" altLang="fa-IR" b="1" dirty="0" smtClean="0">
                <a:cs typeface="B Titr" panose="00000700000000000000" pitchFamily="2" charset="-78"/>
              </a:rPr>
              <a:t>آباد جاده  </a:t>
            </a:r>
            <a:r>
              <a:rPr lang="fa-IR" altLang="fa-IR" b="1" dirty="0">
                <a:cs typeface="B Titr" panose="00000700000000000000" pitchFamily="2" charset="-78"/>
              </a:rPr>
              <a:t>شيراز به آباده </a:t>
            </a:r>
            <a:endParaRPr lang="en-US" altLang="fa-IR" b="1" dirty="0">
              <a:cs typeface="B Titr" panose="00000700000000000000" pitchFamily="2" charset="-78"/>
            </a:endParaRPr>
          </a:p>
        </p:txBody>
      </p:sp>
      <p:pic>
        <p:nvPicPr>
          <p:cNvPr id="9" name="Picture 4" descr="cam 01 (12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r="2419" b="8049"/>
          <a:stretch/>
        </p:blipFill>
        <p:spPr bwMode="auto">
          <a:xfrm>
            <a:off x="4928962" y="2146077"/>
            <a:ext cx="6109227" cy="38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4515" y="49745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a-IR" sz="3200" b="1" u="sng" dirty="0" smtClean="0">
                <a:cs typeface="Entezar     &lt;---------" panose="00000700000000000000" pitchFamily="2" charset="-78"/>
              </a:rPr>
              <a:t>کاروانسراهای </a:t>
            </a:r>
            <a:r>
              <a:rPr lang="fa-IR" sz="3200" b="1" u="sng" dirty="0">
                <a:cs typeface="Entezar     &lt;---------" panose="00000700000000000000" pitchFamily="2" charset="-78"/>
              </a:rPr>
              <a:t>دو ایوانی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1848" y="1367911"/>
            <a:ext cx="52106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altLang="fa-IR" sz="2400" dirty="0">
                <a:cs typeface="B Traffic" panose="00000400000000000000" pitchFamily="2" charset="-78"/>
              </a:rPr>
              <a:t>همانند مدارس و مساجد و ساير بناهاي مذهبي تعدادي از كاروانسراهاي ايران را به شكل دو ايواني به فرم مربع يا مستطيل ساخته اند . عموما ايوانهاي اين كاروانسراها يكي در مدخل ورودي و ديگري رو به روي آن قرار دارد . از نمونه هاي باقيمانده اين كاروانسراها مي توان از كاروانسراي خوشاب و كاروانسراي دو كوهك نام برد . </a:t>
            </a:r>
            <a:endParaRPr lang="fa-IR" sz="2400" dirty="0">
              <a:cs typeface="B Traffic" panose="00000400000000000000" pitchFamily="2" charset="-78"/>
            </a:endParaRPr>
          </a:p>
        </p:txBody>
      </p:sp>
      <p:pic>
        <p:nvPicPr>
          <p:cNvPr id="4" name="Picture 5" descr="IMG_0001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49" y="1292822"/>
            <a:ext cx="4345894" cy="45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01593" y="5645747"/>
            <a:ext cx="266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altLang="fa-IR" dirty="0">
                <a:cs typeface="B Titr" panose="00000700000000000000" pitchFamily="2" charset="-78"/>
              </a:rPr>
              <a:t>كاروانسراي  دوكوهك جاده شيراز به فهليان فارس </a:t>
            </a:r>
            <a:endParaRPr lang="en-US" alt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355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8686" y="72968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a-IR" sz="3200" b="1" u="sng" dirty="0" smtClean="0">
                <a:cs typeface="Entezar     &lt;---------" panose="00000700000000000000" pitchFamily="2" charset="-78"/>
              </a:rPr>
              <a:t>کاروانسراها </a:t>
            </a:r>
            <a:r>
              <a:rPr lang="fa-IR" sz="3200" b="1" u="sng" dirty="0">
                <a:cs typeface="Entezar     &lt;---------" panose="00000700000000000000" pitchFamily="2" charset="-78"/>
              </a:rPr>
              <a:t>با تالار ستون دار </a:t>
            </a:r>
          </a:p>
        </p:txBody>
      </p:sp>
      <p:sp>
        <p:nvSpPr>
          <p:cNvPr id="3" name="Rectangle 2"/>
          <p:cNvSpPr/>
          <p:nvPr/>
        </p:nvSpPr>
        <p:spPr>
          <a:xfrm>
            <a:off x="928916" y="1836720"/>
            <a:ext cx="43397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altLang="fa-IR" sz="2800" dirty="0">
                <a:cs typeface="B Traffic" panose="00000400000000000000" pitchFamily="2" charset="-78"/>
              </a:rPr>
              <a:t>تعدادي از كاروانسراهاي ايران با تالار ستون دار بنا گرديده اند و از آنها عموما براي اصطبل استفاده مي شده است .</a:t>
            </a:r>
            <a:endParaRPr lang="fa-IR" sz="2800" dirty="0">
              <a:cs typeface="B Traffic" panose="00000400000000000000" pitchFamily="2" charset="-78"/>
            </a:endParaRPr>
          </a:p>
        </p:txBody>
      </p:sp>
      <p:pic>
        <p:nvPicPr>
          <p:cNvPr id="4" name="Picture 6" descr="cam 01 (43)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612" b="4260"/>
          <a:stretch/>
        </p:blipFill>
        <p:spPr bwMode="auto">
          <a:xfrm>
            <a:off x="7104475" y="1735277"/>
            <a:ext cx="4260211" cy="42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50142" y="5972583"/>
            <a:ext cx="2484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altLang="fa-IR" dirty="0">
                <a:cs typeface="B Titr" panose="00000700000000000000" pitchFamily="2" charset="-78"/>
              </a:rPr>
              <a:t>كاروانسراي خاتون آباد</a:t>
            </a:r>
            <a:endParaRPr lang="en-US" alt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01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4801" y="6135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a-IR" sz="3200" b="1" u="sng" dirty="0" smtClean="0">
                <a:cs typeface="Entezar     &lt;---------" panose="00000700000000000000" pitchFamily="2" charset="-78"/>
              </a:rPr>
              <a:t>کاروانسراهای </a:t>
            </a:r>
            <a:r>
              <a:rPr lang="fa-IR" sz="3200" b="1" u="sng" dirty="0">
                <a:cs typeface="Entezar     &lt;---------" panose="00000700000000000000" pitchFamily="2" charset="-78"/>
              </a:rPr>
              <a:t>چهار ایوانی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45944" y="1595021"/>
            <a:ext cx="47751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altLang="fa-IR" sz="2800" dirty="0">
                <a:cs typeface="B Traffic" panose="00000400000000000000" pitchFamily="2" charset="-78"/>
              </a:rPr>
              <a:t>در ادوار اسلامي از طرح چهار ايواني براي بنيادهاي مذهبي و غيرمذهبي . مانند مدارس ، معابر ، مساجد و كاروانسراها استفاده </a:t>
            </a:r>
            <a:r>
              <a:rPr lang="fa-IR" altLang="fa-IR" sz="2800" dirty="0" smtClean="0">
                <a:cs typeface="B Traffic" panose="00000400000000000000" pitchFamily="2" charset="-78"/>
              </a:rPr>
              <a:t>می گرديد.</a:t>
            </a:r>
          </a:p>
        </p:txBody>
      </p:sp>
      <p:pic>
        <p:nvPicPr>
          <p:cNvPr id="4" name="Picture 5" descr="cam 01 (2)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0" t="882" r="7924" b="-32"/>
          <a:stretch/>
        </p:blipFill>
        <p:spPr bwMode="auto">
          <a:xfrm>
            <a:off x="914400" y="1198340"/>
            <a:ext cx="5080000" cy="476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0811" y="5967867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altLang="fa-IR" dirty="0">
                <a:cs typeface="B Titr" panose="00000700000000000000" pitchFamily="2" charset="-78"/>
              </a:rPr>
              <a:t>كاروانسراي شاه عباس</a:t>
            </a:r>
            <a:endParaRPr lang="en-US" alt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8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8686" y="74419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a-IR" sz="3200" b="1" u="sng" dirty="0" smtClean="0">
                <a:cs typeface="Entezar     &lt;---------" panose="00000700000000000000" pitchFamily="2" charset="-78"/>
              </a:rPr>
              <a:t>کاروانسراها </a:t>
            </a:r>
            <a:r>
              <a:rPr lang="fa-IR" sz="3200" b="1" u="sng" dirty="0">
                <a:cs typeface="Entezar     &lt;---------" panose="00000700000000000000" pitchFamily="2" charset="-78"/>
              </a:rPr>
              <a:t>با طرح متفرقه</a:t>
            </a:r>
          </a:p>
        </p:txBody>
      </p:sp>
      <p:sp>
        <p:nvSpPr>
          <p:cNvPr id="3" name="Rectangle 2"/>
          <p:cNvSpPr/>
          <p:nvPr/>
        </p:nvSpPr>
        <p:spPr>
          <a:xfrm>
            <a:off x="841828" y="1541714"/>
            <a:ext cx="48622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altLang="fa-IR" sz="2800" dirty="0">
                <a:cs typeface="B Traffic" panose="00000400000000000000" pitchFamily="2" charset="-78"/>
              </a:rPr>
              <a:t>اين گروه ، كاروانسراهايي هستند كه نقشه و معماري آن با آنچه كه در </a:t>
            </a:r>
            <a:r>
              <a:rPr lang="fa-IR" altLang="fa-IR" sz="2800" dirty="0" smtClean="0">
                <a:cs typeface="B Traffic" panose="00000400000000000000" pitchFamily="2" charset="-78"/>
              </a:rPr>
              <a:t>مواردی که اجمالا </a:t>
            </a:r>
            <a:r>
              <a:rPr lang="fa-IR" altLang="fa-IR" sz="2800" dirty="0">
                <a:cs typeface="B Traffic" panose="00000400000000000000" pitchFamily="2" charset="-78"/>
              </a:rPr>
              <a:t>بررسي شد شباهتي </a:t>
            </a:r>
            <a:r>
              <a:rPr lang="fa-IR" altLang="fa-IR" sz="2800" dirty="0" smtClean="0">
                <a:cs typeface="B Traffic" panose="00000400000000000000" pitchFamily="2" charset="-78"/>
              </a:rPr>
              <a:t>ندارند. </a:t>
            </a:r>
            <a:r>
              <a:rPr lang="fa-IR" altLang="fa-IR" sz="2800" dirty="0">
                <a:cs typeface="B Traffic" panose="00000400000000000000" pitchFamily="2" charset="-78"/>
              </a:rPr>
              <a:t>كاروانسراي زنجيران و كاروانسراي شاه عباسي جلفا از اين گروه </a:t>
            </a:r>
            <a:r>
              <a:rPr lang="fa-IR" altLang="fa-IR" sz="2800" dirty="0" smtClean="0">
                <a:cs typeface="B Traffic" panose="00000400000000000000" pitchFamily="2" charset="-78"/>
              </a:rPr>
              <a:t>هستند.</a:t>
            </a:r>
            <a:endParaRPr lang="en-US" altLang="fa-IR" sz="2800" dirty="0">
              <a:cs typeface="B Traffic" panose="00000400000000000000" pitchFamily="2" charset="-78"/>
            </a:endParaRPr>
          </a:p>
        </p:txBody>
      </p:sp>
      <p:pic>
        <p:nvPicPr>
          <p:cNvPr id="4" name="Picture 5" descr="cam 01 (27)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-2103"/>
          <a:stretch/>
        </p:blipFill>
        <p:spPr bwMode="auto">
          <a:xfrm>
            <a:off x="6241030" y="1541714"/>
            <a:ext cx="4824412" cy="44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12430" y="5989431"/>
            <a:ext cx="4608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altLang="fa-IR" dirty="0">
                <a:cs typeface="B Titr" panose="00000700000000000000" pitchFamily="2" charset="-78"/>
              </a:rPr>
              <a:t>كاروانسراي تنك </a:t>
            </a:r>
            <a:r>
              <a:rPr lang="fa-IR" altLang="fa-IR" dirty="0" smtClean="0">
                <a:cs typeface="B Titr" panose="00000700000000000000" pitchFamily="2" charset="-78"/>
              </a:rPr>
              <a:t>زنجيران</a:t>
            </a:r>
            <a:endParaRPr lang="en-US" alt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16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6" y="1875523"/>
            <a:ext cx="5764309" cy="432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36913" y="708350"/>
            <a:ext cx="9782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altLang="fa-IR" sz="3200" dirty="0">
                <a:cs typeface="B Traffic" panose="00000400000000000000" pitchFamily="2" charset="-78"/>
              </a:rPr>
              <a:t>گرچه حياط مركزي شكل غالب كاروانسراهاي ايران </a:t>
            </a:r>
            <a:r>
              <a:rPr lang="fa-IR" altLang="fa-IR" sz="3200" dirty="0" smtClean="0">
                <a:cs typeface="B Traffic" panose="00000400000000000000" pitchFamily="2" charset="-78"/>
              </a:rPr>
              <a:t>است.</a:t>
            </a:r>
            <a:endParaRPr lang="fa-IR" altLang="fa-IR" sz="3200" dirty="0">
              <a:cs typeface="B Traffic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5270" y="1875523"/>
            <a:ext cx="52759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altLang="fa-IR" sz="2800" dirty="0" smtClean="0">
                <a:cs typeface="B Traffic" panose="00000400000000000000" pitchFamily="2" charset="-78"/>
              </a:rPr>
              <a:t>ولي </a:t>
            </a:r>
            <a:r>
              <a:rPr lang="fa-IR" altLang="fa-IR" sz="2800" dirty="0">
                <a:cs typeface="B Traffic" panose="00000400000000000000" pitchFamily="2" charset="-78"/>
              </a:rPr>
              <a:t>در مورد اين نوع ابنيه نيز مانند ساختمان مساجد و </a:t>
            </a:r>
            <a:r>
              <a:rPr lang="fa-IR" altLang="fa-IR" sz="2800" dirty="0" smtClean="0">
                <a:cs typeface="B Traffic" panose="00000400000000000000" pitchFamily="2" charset="-78"/>
              </a:rPr>
              <a:t>مدارس، </a:t>
            </a:r>
            <a:r>
              <a:rPr lang="fa-IR" altLang="fa-IR" sz="2800" dirty="0">
                <a:cs typeface="B Traffic" panose="00000400000000000000" pitchFamily="2" charset="-78"/>
              </a:rPr>
              <a:t>با توجه به اقليم هر منطقه از </a:t>
            </a:r>
            <a:r>
              <a:rPr lang="fa-IR" altLang="fa-IR" sz="2800" dirty="0" smtClean="0">
                <a:cs typeface="B Traffic" panose="00000400000000000000" pitchFamily="2" charset="-78"/>
              </a:rPr>
              <a:t>ايران، </a:t>
            </a:r>
            <a:r>
              <a:rPr lang="fa-IR" altLang="fa-IR" sz="2800" dirty="0">
                <a:cs typeface="B Traffic" panose="00000400000000000000" pitchFamily="2" charset="-78"/>
              </a:rPr>
              <a:t>گوناگونيهاي مختلف جهت تطبيق با شرايط اقليمي از لحاظ فرم و نوع مصالح ديده مي </a:t>
            </a:r>
            <a:r>
              <a:rPr lang="fa-IR" altLang="fa-IR" sz="2800" dirty="0" smtClean="0">
                <a:cs typeface="B Traffic" panose="00000400000000000000" pitchFamily="2" charset="-78"/>
              </a:rPr>
              <a:t>شود. </a:t>
            </a:r>
            <a:endParaRPr lang="fa-IR" altLang="fa-IR" sz="2800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12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4514" y="696001"/>
            <a:ext cx="8587607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a-IR" altLang="fa-IR" sz="6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Entezar     &lt;---------" panose="00000700000000000000" pitchFamily="2" charset="-78"/>
              </a:rPr>
              <a:t>كاروانسرا </a:t>
            </a:r>
            <a:r>
              <a:rPr lang="fa-IR" altLang="fa-IR" sz="6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Entezar     &lt;---------" panose="00000700000000000000" pitchFamily="2" charset="-78"/>
              </a:rPr>
              <a:t>در اقليمهاي مختلف ايران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7184" y="2454731"/>
            <a:ext cx="5046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fa-IR" sz="2800" dirty="0">
                <a:cs typeface="Entezar     &lt;---------" panose="00000700000000000000" pitchFamily="2" charset="-78"/>
              </a:rPr>
              <a:t>1- كاروانسرا در سواحل جنوبي درياي خزر </a:t>
            </a:r>
            <a:endParaRPr lang="fa-IR" sz="2800" dirty="0">
              <a:cs typeface="Entezar     &lt;---------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63" y="3618186"/>
            <a:ext cx="6401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fa-IR" sz="2800" dirty="0" smtClean="0">
                <a:cs typeface="Entezar     &lt;---------" panose="00000700000000000000" pitchFamily="2" charset="-78"/>
              </a:rPr>
              <a:t>2- كاروانسرا </a:t>
            </a:r>
            <a:r>
              <a:rPr lang="fa-IR" altLang="fa-IR" sz="2800" dirty="0">
                <a:cs typeface="Entezar     &lt;---------" panose="00000700000000000000" pitchFamily="2" charset="-78"/>
              </a:rPr>
              <a:t>در كرانه شمالي خليج فارس و درياي عمان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6952" y="4781641"/>
            <a:ext cx="4956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fa-IR" sz="2800" dirty="0" smtClean="0">
                <a:cs typeface="Entezar     &lt;---------" panose="00000700000000000000" pitchFamily="2" charset="-78"/>
              </a:rPr>
              <a:t>3- </a:t>
            </a:r>
            <a:r>
              <a:rPr lang="fa-IR" altLang="fa-IR" sz="2800" dirty="0">
                <a:cs typeface="Entezar     &lt;---------" panose="00000700000000000000" pitchFamily="2" charset="-78"/>
              </a:rPr>
              <a:t>كاروانسرا در نواحي كوهستاني و مرتفع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3625" y="5945096"/>
            <a:ext cx="348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fa-IR" sz="2800" dirty="0" smtClean="0">
                <a:cs typeface="Entezar     &lt;---------" panose="00000700000000000000" pitchFamily="2" charset="-78"/>
              </a:rPr>
              <a:t>4- </a:t>
            </a:r>
            <a:r>
              <a:rPr lang="fa-IR" altLang="fa-IR" sz="2800" dirty="0">
                <a:cs typeface="Entezar     &lt;---------" panose="00000700000000000000" pitchFamily="2" charset="-78"/>
              </a:rPr>
              <a:t>كاروانسرا در دشتهاي فلات </a:t>
            </a:r>
          </a:p>
        </p:txBody>
      </p:sp>
    </p:spTree>
    <p:extLst>
      <p:ext uri="{BB962C8B-B14F-4D97-AF65-F5344CB8AC3E}">
        <p14:creationId xmlns:p14="http://schemas.microsoft.com/office/powerpoint/2010/main" val="350252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6804" y="762391"/>
            <a:ext cx="5740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fa-IR" sz="3200" b="1" u="sng" dirty="0">
                <a:cs typeface="Entezar     &lt;---------" panose="00000700000000000000" pitchFamily="2" charset="-78"/>
              </a:rPr>
              <a:t>1- كاروانسرا در سواحل جنوبي درياي خزر </a:t>
            </a:r>
            <a:endParaRPr lang="fa-IR" sz="3200" b="1" u="sng" dirty="0">
              <a:cs typeface="Entezar     &lt;---------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0575" y="1423427"/>
            <a:ext cx="53582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altLang="fa-IR" sz="2400" dirty="0">
                <a:cs typeface="B Traffic" panose="00000400000000000000" pitchFamily="2" charset="-78"/>
              </a:rPr>
              <a:t>تعداد كاروانسراها در سواحل جنوبي درياي خزر در مقايسه با ساير مناطق اقليمي ايران نسبتا كمتر است . در اين سواحل به سبب بارندگي زياد ، شرايط آب و هوايي معتدل ، آباد بودن كل منطقه ، جمعيت نسبتا زياد و بر خلاق ساير مناطق اقليمي ايران ، نزديك بودن مراكز جمعيت ، جملگي باعث شده تا نيازي به كاروانسراهاي بين راهي به تعداد بسيار نباشد. </a:t>
            </a:r>
            <a:endParaRPr lang="fa-IR" sz="2400" dirty="0">
              <a:cs typeface="B Traffic" panose="00000400000000000000" pitchFamily="2" charset="-78"/>
            </a:endParaRPr>
          </a:p>
        </p:txBody>
      </p:sp>
      <p:pic>
        <p:nvPicPr>
          <p:cNvPr id="5122" name="Picture 2" descr="http://w3.naria.ir/uploads/image/30igz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r="42080" b="68236"/>
          <a:stretch/>
        </p:blipFill>
        <p:spPr bwMode="auto">
          <a:xfrm>
            <a:off x="295617" y="1637451"/>
            <a:ext cx="5510203" cy="386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0" y="1300765"/>
            <a:ext cx="38894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_  Jadid" panose="00000700000000000000" pitchFamily="2" charset="-78"/>
              </a:rPr>
              <a:t>کاروانسرا</a:t>
            </a:r>
            <a:endParaRPr lang="fa-I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_  Jadid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595839"/>
            <a:ext cx="4083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ikoo" panose="00000400000000000000" pitchFamily="2" charset="-78"/>
              </a:rPr>
              <a:t>سید محسن سید تبریزی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661" y="5242170"/>
            <a:ext cx="34190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ikoo" panose="00000400000000000000" pitchFamily="2" charset="-78"/>
              </a:rPr>
              <a:t>سید محمد احمدی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030" y="3492711"/>
            <a:ext cx="38894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ikoo" panose="00000400000000000000" pitchFamily="2" charset="-78"/>
              </a:rPr>
              <a:t>استاد: مهندس بهزادپور</a:t>
            </a:r>
          </a:p>
        </p:txBody>
      </p:sp>
      <p:pic>
        <p:nvPicPr>
          <p:cNvPr id="7" name="Picture 2" descr="http://img.tebyan.net/big/1389/02/239632481436413721019172218181301133222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56" y="751636"/>
            <a:ext cx="7602290" cy="527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8514" y="1455600"/>
            <a:ext cx="53557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altLang="fa-IR" sz="2000" dirty="0" smtClean="0">
                <a:cs typeface="B Traffic" panose="00000400000000000000" pitchFamily="2" charset="-78"/>
              </a:rPr>
              <a:t>مشاهده </a:t>
            </a:r>
            <a:r>
              <a:rPr lang="fa-IR" altLang="fa-IR" sz="2000" dirty="0">
                <a:cs typeface="B Traffic" panose="00000400000000000000" pitchFamily="2" charset="-78"/>
              </a:rPr>
              <a:t>مي شود كه كاروانسراها در اين سواحل نيز به تبعيت از فرم كلي كاروانسراها در مناطق گرم و خشك ايران به دو صورت بنائي با حياط مركزي ساخته شده است . در اينجا بايد گفت كه اگر چه فرم حياط مركزي با فضاي محصور داخل حياط </a:t>
            </a:r>
            <a:r>
              <a:rPr lang="fa-IR" altLang="fa-IR" sz="2000" dirty="0" smtClean="0">
                <a:cs typeface="B Traffic" panose="00000400000000000000" pitchFamily="2" charset="-78"/>
              </a:rPr>
              <a:t>كه </a:t>
            </a:r>
            <a:r>
              <a:rPr lang="fa-IR" altLang="fa-IR" sz="2000" dirty="0">
                <a:cs typeface="B Traffic" panose="00000400000000000000" pitchFamily="2" charset="-78"/>
              </a:rPr>
              <a:t>امكان </a:t>
            </a:r>
            <a:r>
              <a:rPr lang="fa-IR" altLang="fa-IR" sz="2000" dirty="0" smtClean="0">
                <a:cs typeface="B Traffic" panose="00000400000000000000" pitchFamily="2" charset="-78"/>
              </a:rPr>
              <a:t>كوران </a:t>
            </a:r>
            <a:r>
              <a:rPr lang="fa-IR" altLang="fa-IR" sz="2000" dirty="0">
                <a:cs typeface="B Traffic" panose="00000400000000000000" pitchFamily="2" charset="-78"/>
              </a:rPr>
              <a:t>هوا در داخل اتاقها را كاهش مي دهد از لحاظ اقليمي براي اين منطقه چندان مناسب نيست ، ولي از جهت ايمني و حفاظت از بنا در مقابل راهزنان و مهاجمان ، فرم بسته و كاملا محصور كاروانسرا منطقي و صحيح مي باشد 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93" y="737816"/>
            <a:ext cx="4414157" cy="4370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7256" y="5031746"/>
            <a:ext cx="4027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400" dirty="0">
                <a:latin typeface="Tahoma" panose="020B0604030504040204" pitchFamily="34" charset="0"/>
                <a:cs typeface="B Traffic" panose="00000400000000000000" pitchFamily="2" charset="-78"/>
              </a:rPr>
              <a:t>شكل 2: پلان كاروانسراي امامزاده هاشم از نوع چهار ايواني در جنوب رشت مربوط به دوره صفويه.</a:t>
            </a:r>
            <a:endParaRPr lang="fa-IR" sz="1400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06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2564" y="3615615"/>
            <a:ext cx="55653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cs typeface="B Traffic" panose="00000400000000000000" pitchFamily="2" charset="-78"/>
              </a:rPr>
              <a:t>نوع مصالح مورد استفاده نيز بر خلاف مصالح بومي كه عمدتا چوبي و الياف گياهي بوده از مصالح پايدار مانند آجر و سنگ و ملاتهاي از نوع ابي مانند آهك و ساروج كه در مقابل رطوبت و بارندگي مقاوم مي باشند بوده است 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8679" y="559731"/>
            <a:ext cx="544920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fa-IR" altLang="fa-IR" sz="2400" dirty="0">
                <a:cs typeface="B Traffic" panose="00000400000000000000" pitchFamily="2" charset="-78"/>
              </a:rPr>
              <a:t>با وجودي كه فرم كلي بنا كاملا محصور مي باشد ، ولي محل استقرار مسافران به صورت ايوان است و به اين ترتيب كوران هوا كه امري ضروري جهت تامين آسايش انسان در اين اقليم است تاحدي براي مسافران فراهم بوده است . </a:t>
            </a:r>
            <a:endParaRPr lang="en-US" altLang="fa-IR" sz="2400" dirty="0">
              <a:cs typeface="B Traffic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2" y="1431769"/>
            <a:ext cx="4762500" cy="4667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0799" y="5954717"/>
            <a:ext cx="3643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400" dirty="0">
                <a:latin typeface="Tahoma" panose="020B0604030504040204" pitchFamily="34" charset="0"/>
                <a:cs typeface="B Traffic" panose="00000400000000000000" pitchFamily="2" charset="-78"/>
              </a:rPr>
              <a:t>لان كاروانسراي لات از نوع چهار ايواني در 28 كيلومتري جنوب رشت مربوط به دوره قاجاريهش</a:t>
            </a:r>
          </a:p>
        </p:txBody>
      </p:sp>
    </p:spTree>
    <p:extLst>
      <p:ext uri="{BB962C8B-B14F-4D97-AF65-F5344CB8AC3E}">
        <p14:creationId xmlns:p14="http://schemas.microsoft.com/office/powerpoint/2010/main" val="9240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754" y="548581"/>
            <a:ext cx="7290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fa-IR" sz="3200" u="sng" dirty="0">
                <a:cs typeface="Entezar     &lt;---------" panose="00000700000000000000" pitchFamily="2" charset="-78"/>
              </a:rPr>
              <a:t>2- كاروانسرا در كرانه شمالي خليج فارس و درياي عمان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2800" y="1270551"/>
            <a:ext cx="10726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altLang="fa-IR" sz="2400" dirty="0">
                <a:cs typeface="B Traffic" panose="00000400000000000000" pitchFamily="2" charset="-78"/>
              </a:rPr>
              <a:t>اگر چه در اين سواحل اكثر امور تجاري از طريق دريا صورت مي گرفته و ارتباط بين بنادر از طريق راههاي آبي بوده ، ولي انتقال كالا از بنادر به داخل كشور نياز به جاده و بالطبع كاروانسرا داشته و كاروانسراهاي نسبتا زيادي بين بنادر خليج فارس و درياي عمان و شهرهاي مركزي ايران وجود داشته است . </a:t>
            </a:r>
          </a:p>
        </p:txBody>
      </p:sp>
      <p:pic>
        <p:nvPicPr>
          <p:cNvPr id="5" name="Picture 2" descr="http://w3.naria.ir/uploads/image/30igz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7" t="63192" r="22543"/>
          <a:stretch/>
        </p:blipFill>
        <p:spPr bwMode="auto">
          <a:xfrm>
            <a:off x="2199767" y="3261851"/>
            <a:ext cx="6312222" cy="318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886" y="485135"/>
            <a:ext cx="10479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cs typeface="B Traffic" panose="00000400000000000000" pitchFamily="2" charset="-78"/>
              </a:rPr>
              <a:t>جهت فراهم نمودن آسايش در اين منطقه ، احتياج به كوران هوا و سايه مي باشد . </a:t>
            </a:r>
          </a:p>
          <a:p>
            <a:pPr algn="justLow">
              <a:lnSpc>
                <a:spcPct val="150000"/>
              </a:lnSpc>
            </a:pPr>
            <a:r>
              <a:rPr lang="fa-IR" sz="2400" dirty="0">
                <a:cs typeface="B Traffic" panose="00000400000000000000" pitchFamily="2" charset="-78"/>
              </a:rPr>
              <a:t>لذا در رابطه با فرم كالبدي كاروانسراهاي اين سواحل مشاهده مي شود كه اين كاروانسراها عموما فاقد حياط مركزي بوده و شامل بنائي چهارگوش است با اطاق مركزي صليبي و اطاقهاي جانبي . يك سكوي سنگي ساختمان ساخته شده و همه اطاقها به خارج بنا راه دارند. به اين طريق كوران دو طرفه هوا در فضاي داخل كاروانسرا ميسر مي </a:t>
            </a:r>
            <a:r>
              <a:rPr lang="fa-IR" sz="2400" dirty="0" smtClean="0">
                <a:cs typeface="B Traffic" panose="00000400000000000000" pitchFamily="2" charset="-78"/>
              </a:rPr>
              <a:t>گرديد.</a:t>
            </a:r>
            <a:endParaRPr lang="fa-IR" sz="2400" dirty="0">
              <a:cs typeface="B Traffic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4" y="3313839"/>
            <a:ext cx="7070273" cy="3011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1142" y="6325775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400" dirty="0">
                <a:latin typeface="Tahoma" panose="020B0604030504040204" pitchFamily="34" charset="0"/>
                <a:cs typeface="B Traffic" panose="00000400000000000000" pitchFamily="2" charset="-78"/>
              </a:rPr>
              <a:t> پلان و مقطع كاروانسراي يونگي در نزديكي بندرعباس مربوط به دوره صفويه.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5143" y="3549202"/>
            <a:ext cx="36140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cs typeface="B Traffic" panose="00000400000000000000" pitchFamily="2" charset="-78"/>
              </a:rPr>
              <a:t>در اين كاروانسرا ها آب انبار در خارج از كاروانسرا و آب مورد نياز آن مانند ساير آب انبار هاي اين سواحل، از طريق جمع آوري آب باران تامين مي شده است.</a:t>
            </a:r>
          </a:p>
        </p:txBody>
      </p:sp>
    </p:spTree>
    <p:extLst>
      <p:ext uri="{BB962C8B-B14F-4D97-AF65-F5344CB8AC3E}">
        <p14:creationId xmlns:p14="http://schemas.microsoft.com/office/powerpoint/2010/main" val="28792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8038" y="645069"/>
            <a:ext cx="4956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fa-IR" sz="2800" u="sng" dirty="0" smtClean="0">
                <a:cs typeface="Entezar     &lt;---------" panose="00000700000000000000" pitchFamily="2" charset="-78"/>
              </a:rPr>
              <a:t>3- </a:t>
            </a:r>
            <a:r>
              <a:rPr lang="fa-IR" altLang="fa-IR" sz="2800" u="sng" dirty="0">
                <a:cs typeface="Entezar     &lt;---------" panose="00000700000000000000" pitchFamily="2" charset="-78"/>
              </a:rPr>
              <a:t>كاروانسرا در نواحي كوهستاني و مرتفع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2267" y="1783809"/>
            <a:ext cx="5481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cs typeface="B Traffic" panose="00000400000000000000" pitchFamily="2" charset="-78"/>
              </a:rPr>
              <a:t>كاروانسرا ها در نواحي سرد كوهستاني جهت مقابله با سرماي شديد زمستان، غالباً فاقد حياط مركزي بوده اند و به جاي حياط مركزي، داراي يك تالار وسيع جهت اسكان مسافران و در اطراف آن دالان هاي سرتاسري به منظور نگهداري چهارپايان بوده </a:t>
            </a:r>
            <a:r>
              <a:rPr lang="fa-IR" sz="2400" dirty="0" smtClean="0">
                <a:cs typeface="B Traffic" panose="00000400000000000000" pitchFamily="2" charset="-78"/>
              </a:rPr>
              <a:t>اند.</a:t>
            </a:r>
            <a:endParaRPr lang="fa-IR" sz="2400" dirty="0">
              <a:cs typeface="B Traffic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9" y="1333953"/>
            <a:ext cx="3902557" cy="49729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6571" y="6318701"/>
            <a:ext cx="4765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400" dirty="0">
                <a:latin typeface="Tahoma" panose="020B0604030504040204" pitchFamily="34" charset="0"/>
                <a:cs typeface="B Traffic" panose="00000400000000000000" pitchFamily="2" charset="-78"/>
              </a:rPr>
              <a:t>پلان كاروانسراي امامزاده هاشم در جاده آبعلي مربوط به دوره صفويه.</a:t>
            </a:r>
          </a:p>
        </p:txBody>
      </p:sp>
    </p:spTree>
    <p:extLst>
      <p:ext uri="{BB962C8B-B14F-4D97-AF65-F5344CB8AC3E}">
        <p14:creationId xmlns:p14="http://schemas.microsoft.com/office/powerpoint/2010/main" val="25882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4629" y="630535"/>
            <a:ext cx="9840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latin typeface="Tahoma" panose="020B0604030504040204" pitchFamily="34" charset="0"/>
                <a:cs typeface="B Titr" panose="00000700000000000000" pitchFamily="2" charset="-78"/>
              </a:rPr>
              <a:t>خصوصيات كالبدي اين گونه كاروانسرا ها كه بر اثر شرايط اقليمي و به منظور حفظ حرارت در داخل ساختمان شكل گرفته، به طور كلي بدين قرار است: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829" y="1604937"/>
            <a:ext cx="10528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2400" dirty="0">
                <a:cs typeface="B Traffic" panose="00000400000000000000" pitchFamily="2" charset="-78"/>
              </a:rPr>
              <a:t>1- نسبت ارتفاع به طول و عرض اطاق ها كم </a:t>
            </a:r>
            <a:r>
              <a:rPr lang="fa-IR" sz="2400" dirty="0" smtClean="0">
                <a:cs typeface="B Traffic" panose="00000400000000000000" pitchFamily="2" charset="-78"/>
              </a:rPr>
              <a:t>مي </a:t>
            </a:r>
            <a:r>
              <a:rPr lang="fa-IR" sz="2400" dirty="0">
                <a:cs typeface="B Traffic" panose="00000400000000000000" pitchFamily="2" charset="-78"/>
              </a:rPr>
              <a:t>باشد، مخصوصاً ارتفاع اصطبل در اكثر موارد بسيار كوتاه است تا احتياج به سوخت كمتري جهت تامين حرارت باشد.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1" y="2435934"/>
            <a:ext cx="8040913" cy="40365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1829" y="4122439"/>
            <a:ext cx="24964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2000" dirty="0">
                <a:cs typeface="B Traffic" panose="00000400000000000000" pitchFamily="2" charset="-78"/>
              </a:rPr>
              <a:t>پلان كاروانسراي شبلي در جاده تبريز به ميانه مربوط به دوره صفويه. به سطح وسيع اصطبل ها در مقايسه با محل استقرار مسافران توجه كنيد.</a:t>
            </a:r>
          </a:p>
        </p:txBody>
      </p:sp>
    </p:spTree>
    <p:extLst>
      <p:ext uri="{BB962C8B-B14F-4D97-AF65-F5344CB8AC3E}">
        <p14:creationId xmlns:p14="http://schemas.microsoft.com/office/powerpoint/2010/main" val="15522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1029" y="1061752"/>
            <a:ext cx="41132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cs typeface="B Traffic" panose="00000400000000000000" pitchFamily="2" charset="-78"/>
              </a:rPr>
              <a:t>2- با قرار دادن تالار مركزي و يا اطاق هاي مسافران در وسط ساختمان و اصطبل ها در اطراف آن، فضاي اصطبل به عنوان فضاي حايل بين محيط گرم داخل كه بايد در حد آسايش انسان باشد و محيط سرد خارج عمل مي كند.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14"/>
          <a:stretch/>
        </p:blipFill>
        <p:spPr>
          <a:xfrm>
            <a:off x="928006" y="511042"/>
            <a:ext cx="5893707" cy="60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8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4057" y="1086568"/>
            <a:ext cx="10058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cs typeface="B Traffic" panose="00000400000000000000" pitchFamily="2" charset="-78"/>
              </a:rPr>
              <a:t>3- فضاي بخاري و آتشدان در اين كاروانسرا ها نسبت به ساير كاروانسرا ها بسيار بزرگتر بوده و اهميت بيشتري دارد. معمولاً در فضاي مركزي بنا يك يا چند آتشدان بزرگ جهت تامين حرارت مورد نياز مسافران قرار داشته و در قسمت اصطبل نيز براي چهارپايان بخاري هاي ديواري به مقياس كوچكتر وجود داشته است. البته جثه نسبتاً بزرگ چهارپايان و تعداد زياد آنها باعث گرم شدن هواي اصطبل مي گرديده و بخاري هاي اصطبل فقط در مواقعي كه سرماي خارج زياد بوده روشن مي شده است.</a:t>
            </a:r>
          </a:p>
        </p:txBody>
      </p:sp>
    </p:spTree>
    <p:extLst>
      <p:ext uri="{BB962C8B-B14F-4D97-AF65-F5344CB8AC3E}">
        <p14:creationId xmlns:p14="http://schemas.microsoft.com/office/powerpoint/2010/main" val="599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3027" y="338470"/>
            <a:ext cx="96810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cs typeface="B Traffic" panose="00000400000000000000" pitchFamily="2" charset="-78"/>
              </a:rPr>
              <a:t>4- پايه ها و ديوار هاي اين كاروانسرا ها اكثراً سنگي است كه از محيط اطراف كاروانسرا تهيه مي شده و مصالح مورد استفاده در طاق هاي قوسي بعضي از كاروانسرا ها مانند كاروانسراي شبلي، </a:t>
            </a:r>
            <a:r>
              <a:rPr lang="fa-IR" sz="2400" dirty="0" smtClean="0">
                <a:cs typeface="B Traffic" panose="00000400000000000000" pitchFamily="2" charset="-78"/>
              </a:rPr>
              <a:t>آجري، </a:t>
            </a:r>
            <a:r>
              <a:rPr lang="fa-IR" sz="2400" dirty="0">
                <a:cs typeface="B Traffic" panose="00000400000000000000" pitchFamily="2" charset="-78"/>
              </a:rPr>
              <a:t>و بعضي ديگر مانند كاروانسراي امامزاده هاشم و كاروانسراي گامبوش، سنگي مي </a:t>
            </a:r>
            <a:r>
              <a:rPr lang="fa-IR" sz="2400" dirty="0" smtClean="0">
                <a:cs typeface="B Traffic" panose="00000400000000000000" pitchFamily="2" charset="-78"/>
              </a:rPr>
              <a:t>باشد. </a:t>
            </a:r>
            <a:r>
              <a:rPr lang="fa-IR" sz="2400" dirty="0">
                <a:cs typeface="B Traffic" panose="00000400000000000000" pitchFamily="2" charset="-78"/>
              </a:rPr>
              <a:t>لذا از آنجايي كه طاق ها با مصالح بنايي ساخته مي شده، احتياج به پايه ها و ديوار هاي قطور جهت تحمل بار طاق ها بوده و در نتيجه جرم حرارتي كالبد اين كاروانسرا زياد مي باشد كه خود در جهت تعديل دماي داخل ساختمان در طي شبانه روز و همچنين كاهش تبادل هدايتي حرارت بين داخل و خارج ساختمان بسيار موثر است.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3027" y="4674100"/>
            <a:ext cx="9681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cs typeface="B Traffic" panose="00000400000000000000" pitchFamily="2" charset="-78"/>
              </a:rPr>
              <a:t>5- از جهت رعايت ايمني در مقابل مهاجمان و دزدان قلعه، اين كاروانسرا ها كاملاً محصور و به شكل مكعب مستطيل نزديك بوده اند و در نتيجه سطح تماس پوسته خارجي ساختمان با فضاي خارج </a:t>
            </a:r>
            <a:r>
              <a:rPr lang="fa-IR" sz="2400" dirty="0" smtClean="0">
                <a:cs typeface="B Traffic" panose="00000400000000000000" pitchFamily="2" charset="-78"/>
              </a:rPr>
              <a:t>كاهش </a:t>
            </a:r>
            <a:r>
              <a:rPr lang="fa-IR" sz="2400" dirty="0">
                <a:cs typeface="B Traffic" panose="00000400000000000000" pitchFamily="2" charset="-78"/>
              </a:rPr>
              <a:t>يافته و تبادل حرارتي كمتري بين داخل و خارج بنا صورت مي گيرد.</a:t>
            </a:r>
          </a:p>
        </p:txBody>
      </p:sp>
    </p:spTree>
    <p:extLst>
      <p:ext uri="{BB962C8B-B14F-4D97-AF65-F5344CB8AC3E}">
        <p14:creationId xmlns:p14="http://schemas.microsoft.com/office/powerpoint/2010/main" val="39592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25599" y="576712"/>
            <a:ext cx="9681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2400" dirty="0">
                <a:cs typeface="B Traffic" panose="00000400000000000000" pitchFamily="2" charset="-78"/>
              </a:rPr>
              <a:t>6- بعضي از كاروانسرا ها مانند كاروانسراي </a:t>
            </a:r>
            <a:r>
              <a:rPr lang="fa-IR" sz="2400" dirty="0" smtClean="0">
                <a:cs typeface="B Traffic" panose="00000400000000000000" pitchFamily="2" charset="-78"/>
              </a:rPr>
              <a:t>گامبوش، </a:t>
            </a:r>
            <a:r>
              <a:rPr lang="fa-IR" sz="2400" dirty="0">
                <a:cs typeface="B Traffic" panose="00000400000000000000" pitchFamily="2" charset="-78"/>
              </a:rPr>
              <a:t>تا نيمه در داخل زمين قرار گرفته اند كه اين نيز در جهت كاهش سطح تماس فضاي گرم داخل و محيط سرد خارج تاثير بسزايي دارد.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5"/>
          <a:stretch/>
        </p:blipFill>
        <p:spPr>
          <a:xfrm>
            <a:off x="3278693" y="1640113"/>
            <a:ext cx="7233810" cy="52178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56294" y="6335877"/>
            <a:ext cx="3001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/>
              <a:t>پلان كاروانسراي گامبوش در جاده آمل.</a:t>
            </a:r>
          </a:p>
        </p:txBody>
      </p:sp>
    </p:spTree>
    <p:extLst>
      <p:ext uri="{BB962C8B-B14F-4D97-AF65-F5344CB8AC3E}">
        <p14:creationId xmlns:p14="http://schemas.microsoft.com/office/powerpoint/2010/main" val="10468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3147" y="216939"/>
            <a:ext cx="303941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Arash" panose="00000400000000000000" pitchFamily="2" charset="-78"/>
              </a:rPr>
              <a:t>مقدمه</a:t>
            </a:r>
            <a:endParaRPr lang="fa-I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Arash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4571" y="1707456"/>
            <a:ext cx="44211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نیـاز انسان بـه سرپـنـاه </a:t>
            </a:r>
            <a:r>
              <a:rPr lang="ar-S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و</a:t>
            </a:r>
            <a:r>
              <a:rPr lang="fa-IR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</a:t>
            </a:r>
            <a:r>
              <a:rPr lang="ar-S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مأمـن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، نـه تـنها در سراگاه بلکه در سفـر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هم از روزگار باستان مـورد تــوجـه بـوده است. </a:t>
            </a:r>
            <a:endParaRPr lang="fa-IR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B Traffic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5" y="2410313"/>
            <a:ext cx="4117354" cy="22233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2100" y="4679500"/>
            <a:ext cx="106036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3200" dirty="0" smtClean="0">
                <a:cs typeface="B Traffic" panose="00000400000000000000" pitchFamily="2" charset="-78"/>
              </a:rPr>
              <a:t>احـداث </a:t>
            </a:r>
            <a:r>
              <a:rPr lang="fa-IR" sz="3200" dirty="0">
                <a:cs typeface="B Traffic" panose="00000400000000000000" pitchFamily="2" charset="-78"/>
              </a:rPr>
              <a:t>کاروانسرا در منطقه سابقه‌ای بسیار طـولانـی داشته </a:t>
            </a:r>
            <a:r>
              <a:rPr lang="fa-IR" sz="3200" dirty="0" smtClean="0">
                <a:cs typeface="B Traffic" panose="00000400000000000000" pitchFamily="2" charset="-78"/>
              </a:rPr>
              <a:t>و ساخت </a:t>
            </a:r>
            <a:r>
              <a:rPr lang="fa-IR" sz="3200" dirty="0">
                <a:cs typeface="B Traffic" panose="00000400000000000000" pitchFamily="2" charset="-78"/>
              </a:rPr>
              <a:t>آن در جـاده هـای کاروانـی بـه منظور استراحت و سرپـنـاه، در ادوار مخـتـلف بـویـژه دوره اســـلامـــی، از اهمـیـت خـاصــی بـرخـوردار بـوده است.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3" y="649034"/>
            <a:ext cx="3976915" cy="21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87" y="245441"/>
            <a:ext cx="5920597" cy="62633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76459" y="1846133"/>
            <a:ext cx="4209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latin typeface="Tahoma" panose="020B0604030504040204" pitchFamily="34" charset="0"/>
                <a:cs typeface="B Traffic" panose="00000400000000000000" pitchFamily="2" charset="-78"/>
              </a:rPr>
              <a:t>برش و پلان كاروانسراي گامبوش در جاده آمل. جهت كاهش تبادل </a:t>
            </a:r>
            <a:r>
              <a:rPr lang="fa-IR" sz="2400" dirty="0" smtClean="0">
                <a:latin typeface="Tahoma" panose="020B0604030504040204" pitchFamily="34" charset="0"/>
                <a:cs typeface="B Traffic" panose="00000400000000000000" pitchFamily="2" charset="-78"/>
              </a:rPr>
              <a:t>حرارتي با محيط </a:t>
            </a:r>
            <a:r>
              <a:rPr lang="fa-IR" sz="2400" dirty="0">
                <a:latin typeface="Tahoma" panose="020B0604030504040204" pitchFamily="34" charset="0"/>
                <a:cs typeface="B Traffic" panose="00000400000000000000" pitchFamily="2" charset="-78"/>
              </a:rPr>
              <a:t>سرد خارج، نيمي از ارتفاع </a:t>
            </a:r>
            <a:r>
              <a:rPr lang="fa-IR" sz="2400" dirty="0" smtClean="0">
                <a:latin typeface="Tahoma" panose="020B0604030504040204" pitchFamily="34" charset="0"/>
                <a:cs typeface="B Traffic" panose="00000400000000000000" pitchFamily="2" charset="-78"/>
              </a:rPr>
              <a:t>اين </a:t>
            </a:r>
            <a:r>
              <a:rPr lang="fa-IR" sz="2400" dirty="0">
                <a:latin typeface="Tahoma" panose="020B0604030504040204" pitchFamily="34" charset="0"/>
                <a:cs typeface="B Traffic" panose="00000400000000000000" pitchFamily="2" charset="-78"/>
              </a:rPr>
              <a:t>ساختمان در زير زمين قرار دارد.</a:t>
            </a:r>
          </a:p>
        </p:txBody>
      </p:sp>
    </p:spTree>
    <p:extLst>
      <p:ext uri="{BB962C8B-B14F-4D97-AF65-F5344CB8AC3E}">
        <p14:creationId xmlns:p14="http://schemas.microsoft.com/office/powerpoint/2010/main" val="34013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857" y="682588"/>
            <a:ext cx="9608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cs typeface="B Traffic" panose="00000400000000000000" pitchFamily="2" charset="-78"/>
              </a:rPr>
              <a:t>7- بازشو هاي اين ساختمان ها بسيار اندك و كوچك مي باشند و در ورودي بنا غالباً از طريق يك هشتي در مقابل سرماي خارج محافظت مي شود. بدين ترتيب هواي كمتري از داخل به خارج ساختمان و بالعكس جابجا مي گردد. لازم به ذكر است كه هميشه سعي بر اين بوده كه در ورودي كاروانسرا در مقابل باد هاي سرد زمستاني قرار نداشته باشد</a:t>
            </a:r>
            <a:r>
              <a:rPr lang="fa-IR" sz="2400" dirty="0" smtClean="0">
                <a:cs typeface="B Traffic" panose="00000400000000000000" pitchFamily="2" charset="-78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5988" y="3590144"/>
            <a:ext cx="5269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 smtClean="0">
                <a:cs typeface="B Traffic" panose="00000400000000000000" pitchFamily="2" charset="-78"/>
              </a:rPr>
              <a:t>8-</a:t>
            </a:r>
            <a:r>
              <a:rPr lang="fa-IR" sz="2400" dirty="0">
                <a:cs typeface="B Traffic" panose="00000400000000000000" pitchFamily="2" charset="-78"/>
              </a:rPr>
              <a:t> در اكثر اين كاروانسرا ها چند دريچه در بالاي طاق ها قرار داشته و نور و تهويه مورد نياز ساختمان از اين طريق تامين مي شده است. البته در شب ها و در مواقع طوفاني اين دريچه ها بسته مي شده است.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0"/>
          <a:stretch/>
        </p:blipFill>
        <p:spPr>
          <a:xfrm>
            <a:off x="774699" y="3451426"/>
            <a:ext cx="5222689" cy="31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8833" y="1154885"/>
            <a:ext cx="4387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 smtClean="0">
                <a:cs typeface="B Traffic" panose="00000400000000000000" pitchFamily="2" charset="-78"/>
              </a:rPr>
              <a:t>زيباترين، مجلل ترين، وسيع ترين و بيشترين تعداد كاروانسرا ها در دشت هاي فلات ساخته شده و اكثر قريب به اتفاق آن ها داراي يك حياط مركزي و دو و يا چهار ايوان بزرگ در جوانب حياط مي باشند. در اين كاروانسرا ها اطاق مسافران در اطراف حياط مركزي و اصطبل ها در پشت اطاق مسافران احداث شده است.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59937" y="541788"/>
            <a:ext cx="348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fa-IR" sz="2800" u="sng" dirty="0" smtClean="0">
                <a:cs typeface="Entezar     &lt;---------" panose="00000700000000000000" pitchFamily="2" charset="-78"/>
              </a:rPr>
              <a:t>4- </a:t>
            </a:r>
            <a:r>
              <a:rPr lang="fa-IR" altLang="fa-IR" sz="2800" u="sng" dirty="0">
                <a:cs typeface="Entezar     &lt;---------" panose="00000700000000000000" pitchFamily="2" charset="-78"/>
              </a:rPr>
              <a:t>كاروانسرا در دشتهاي فلات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0" y="1262743"/>
            <a:ext cx="6701845" cy="5079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315" y="6218683"/>
            <a:ext cx="3904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400" dirty="0"/>
              <a:t>پلان چهار ايواني كاروانسراي باغ شيخ در 10 كيلومتري شرق ساوه مربوط به دوره </a:t>
            </a:r>
            <a:r>
              <a:rPr lang="fa-IR" sz="1400" dirty="0" smtClean="0"/>
              <a:t>قاجاريه.</a:t>
            </a: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39186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99094" y="634902"/>
            <a:ext cx="54019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2400" dirty="0" smtClean="0">
                <a:cs typeface="B Traffic" panose="00000400000000000000" pitchFamily="2" charset="-78"/>
              </a:rPr>
              <a:t>اطاق </a:t>
            </a:r>
            <a:r>
              <a:rPr lang="fa-IR" sz="2400" dirty="0">
                <a:cs typeface="B Traffic" panose="00000400000000000000" pitchFamily="2" charset="-78"/>
              </a:rPr>
              <a:t>مسافرين معمولاً چند پله بالاتر از حياط بوده تا هم از ورود آب و گل به درون اطاق ها جلوگيري شود و هم از گرد و خاك كف حياط قدري دورتر باشند. در اطاق ها و حياط، ايواني به عرض حدوداً دو متر قرار داشته. مساحت اطاق ها غالباً از ده الي دوازده متر مربع تجاوز نمي كرده است. نور و تهويه اطاق ها از طريق بازشوي در ورودي و بعضاً پنجره آن تامين مي شده است.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8834" y="3797049"/>
            <a:ext cx="5200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2400" dirty="0">
                <a:cs typeface="B Traffic" panose="00000400000000000000" pitchFamily="2" charset="-78"/>
              </a:rPr>
              <a:t>استاد محمد كريم پيرنيا نقل كرده اند كه اين اطاق ها در نداشته اند و در تابستان بازشوي آن توسط پارچه و در زمستان توسط زيلو پوشيده مي شده </a:t>
            </a:r>
            <a:r>
              <a:rPr lang="fa-IR" sz="2400" dirty="0" smtClean="0">
                <a:cs typeface="B Traffic" panose="00000400000000000000" pitchFamily="2" charset="-78"/>
              </a:rPr>
              <a:t>است.</a:t>
            </a:r>
            <a:r>
              <a:rPr lang="fa-IR" sz="2400" dirty="0">
                <a:cs typeface="B Traffic" panose="00000400000000000000" pitchFamily="2" charset="-78"/>
              </a:rPr>
              <a:t> در اكثر اطاق ها، خصوصاً در كاروانسرا هاي مناطق شمالي، بخاري ديواري براي گرم كردن فضاي اطاق و پخت و پز وجود داشته است.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43" y="3797049"/>
            <a:ext cx="4095113" cy="2872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70" y="634902"/>
            <a:ext cx="4572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65029" y="855699"/>
            <a:ext cx="30666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800" dirty="0">
                <a:cs typeface="B Traffic" panose="00000400000000000000" pitchFamily="2" charset="-78"/>
              </a:rPr>
              <a:t>نماي ورودي كاروانسراي باغ شيخ در شرق ساوه. </a:t>
            </a:r>
            <a:endParaRPr lang="fa-IR" sz="2800" dirty="0" smtClean="0">
              <a:cs typeface="B Traffic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800" dirty="0" smtClean="0">
                <a:cs typeface="B Traffic" panose="00000400000000000000" pitchFamily="2" charset="-78"/>
              </a:rPr>
              <a:t>طبقه </a:t>
            </a:r>
            <a:r>
              <a:rPr lang="fa-IR" sz="2800" dirty="0">
                <a:cs typeface="B Traffic" panose="00000400000000000000" pitchFamily="2" charset="-78"/>
              </a:rPr>
              <a:t>بالاي ورودي معمولاً مختص كاروانسرادار (سرادار) و كاروانسالار (رييس كاروان) بوده است</a:t>
            </a:r>
            <a:r>
              <a:rPr lang="fa-IR" sz="2800" dirty="0" smtClean="0">
                <a:cs typeface="B Traffic" panose="00000400000000000000" pitchFamily="2" charset="-78"/>
              </a:rPr>
              <a:t>.</a:t>
            </a:r>
            <a:endParaRPr lang="fa-IR" sz="2800" dirty="0">
              <a:cs typeface="B Traffic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0" y="855699"/>
            <a:ext cx="7777389" cy="53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17484" y="5370285"/>
            <a:ext cx="6066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000" dirty="0">
                <a:cs typeface="B Traffic" panose="00000400000000000000" pitchFamily="2" charset="-78"/>
              </a:rPr>
              <a:t>نماي حياط مركزي و اطاق هاي كاروانسرا باغ شيخ. </a:t>
            </a:r>
            <a:endParaRPr lang="fa-IR" sz="2000" dirty="0" smtClean="0">
              <a:cs typeface="B Traffic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000" dirty="0" smtClean="0">
                <a:cs typeface="B Traffic" panose="00000400000000000000" pitchFamily="2" charset="-78"/>
              </a:rPr>
              <a:t>ورودي </a:t>
            </a:r>
            <a:r>
              <a:rPr lang="fa-IR" sz="2000" dirty="0">
                <a:cs typeface="B Traffic" panose="00000400000000000000" pitchFamily="2" charset="-78"/>
              </a:rPr>
              <a:t>اصطبل در سمت چپ عكس ديده مي شود.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96" y="263977"/>
            <a:ext cx="7324622" cy="51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69942" y="595085"/>
            <a:ext cx="38172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000" dirty="0">
                <a:cs typeface="B Traffic" panose="00000400000000000000" pitchFamily="2" charset="-78"/>
              </a:rPr>
              <a:t>بهترين و بزرگترين اطاق ها يا در پشت ايوان اصلي و يا در چهار زاويه كاروانسرا احداث مي شده است. ايوان </a:t>
            </a:r>
            <a:r>
              <a:rPr lang="fa-IR" sz="2000" dirty="0" smtClean="0">
                <a:cs typeface="B Traffic" panose="00000400000000000000" pitchFamily="2" charset="-78"/>
              </a:rPr>
              <a:t>روبروي </a:t>
            </a:r>
            <a:r>
              <a:rPr lang="fa-IR" sz="2000" dirty="0">
                <a:cs typeface="B Traffic" panose="00000400000000000000" pitchFamily="2" charset="-78"/>
              </a:rPr>
              <a:t>در ورودي با اطاق مجلل پشت آن غالباً شاه نشين و بهترين اطاق كاروانسرا بوده است. بعضي از كاروانسرا ها مانند كاروانسراي شرف در جاده سرخس - مشهد از دوره سلجوقي داراي دو حياط بوده كه يكي مختص عامه مردم و ديگري جهت اشخاص معتبر بوده </a:t>
            </a:r>
            <a:r>
              <a:rPr lang="fa-IR" sz="2000" dirty="0" smtClean="0">
                <a:cs typeface="B Traffic" panose="00000400000000000000" pitchFamily="2" charset="-78"/>
              </a:rPr>
              <a:t>است.</a:t>
            </a:r>
            <a:endParaRPr lang="fa-IR" sz="2000" dirty="0">
              <a:cs typeface="B Traffic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4" y="851581"/>
            <a:ext cx="7601601" cy="48346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1544" y="580549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1400" dirty="0"/>
              <a:t>پلان كاروانسراي شرف در جاده سرخس - مشهد مربوط به دوره سلجوقي. </a:t>
            </a:r>
          </a:p>
        </p:txBody>
      </p:sp>
    </p:spTree>
    <p:extLst>
      <p:ext uri="{BB962C8B-B14F-4D97-AF65-F5344CB8AC3E}">
        <p14:creationId xmlns:p14="http://schemas.microsoft.com/office/powerpoint/2010/main" val="406948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33714" y="3106057"/>
            <a:ext cx="91730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000" dirty="0">
                <a:cs typeface="B Traffic" panose="00000400000000000000" pitchFamily="2" charset="-78"/>
              </a:rPr>
              <a:t>اين شكل درون گرا و كاملاً محصور كاروانسرا در اقليم گرم و خشك ايران يك مزيت اقليمي است و پوسته خارجي بنا كه به جز بازشو ورودي، كاملاً بسته مي باشد، فضا هاي داخل ساختمان را در مقابل باد هاي كويري و شرايط نامساعد اقليمي محافظت مي كند. در داخل حياط اين كاروانسرا ها كه با مصالح بنايي مانند خشت، آجر و سنگ ساخته مي شده، مانند يك خازن حرارتي در تعديل دماي ساختمان در طي شبانه روز بسار موثر بوده است</a:t>
            </a:r>
            <a:r>
              <a:rPr lang="fa-IR" sz="2000" dirty="0" smtClean="0">
                <a:cs typeface="B Traffic" panose="00000400000000000000" pitchFamily="2" charset="-78"/>
              </a:rPr>
              <a:t>.</a:t>
            </a:r>
            <a:endParaRPr lang="fa-IR" sz="2000" dirty="0">
              <a:cs typeface="B Traffic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9200" y="788965"/>
            <a:ext cx="7707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000" dirty="0">
                <a:cs typeface="B Traffic" panose="00000400000000000000" pitchFamily="2" charset="-78"/>
              </a:rPr>
              <a:t>كاروانسرا هاي واقع در دشت هاي فلات نيز مانند ساير كاروانسرا ها جهت ايمني همانند يك قلعه ساخته مي شدند و غالباً داراي ديوار هاي بلند و چهار برج در چهار گوشه بنا و يك دروازه حفاظت شده در قسمت ورودي بوده اند. شب ها در كاروانسرا بسته مي شده است.</a:t>
            </a:r>
          </a:p>
        </p:txBody>
      </p:sp>
    </p:spTree>
    <p:extLst>
      <p:ext uri="{BB962C8B-B14F-4D97-AF65-F5344CB8AC3E}">
        <p14:creationId xmlns:p14="http://schemas.microsoft.com/office/powerpoint/2010/main" val="60892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55429" y="972457"/>
            <a:ext cx="309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cs typeface="B Traffic" panose="00000400000000000000" pitchFamily="2" charset="-78"/>
              </a:rPr>
              <a:t>پلان كاروانسراي مهيار. </a:t>
            </a:r>
            <a:endParaRPr lang="fa-IR" sz="2400" dirty="0" smtClean="0">
              <a:cs typeface="B Traffic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 smtClean="0">
                <a:cs typeface="B Traffic" panose="00000400000000000000" pitchFamily="2" charset="-78"/>
              </a:rPr>
              <a:t>در </a:t>
            </a:r>
            <a:r>
              <a:rPr lang="fa-IR" sz="2400" dirty="0">
                <a:cs typeface="B Traffic" panose="00000400000000000000" pitchFamily="2" charset="-78"/>
              </a:rPr>
              <a:t>داخل اطاق هاي اين كاروانسرا يازده طاقچه و يك بخاري ديواري وجود دارد</a:t>
            </a:r>
            <a:r>
              <a:rPr lang="fa-IR" sz="2400" dirty="0" smtClean="0">
                <a:cs typeface="B Traffic" panose="00000400000000000000" pitchFamily="2" charset="-78"/>
              </a:rPr>
              <a:t>.</a:t>
            </a:r>
            <a:endParaRPr lang="fa-IR" sz="2400" dirty="0">
              <a:cs typeface="B Traffic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64" y="58056"/>
            <a:ext cx="5596936" cy="67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59429" y="605064"/>
            <a:ext cx="930365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fa-IR" altLang="fa-IR" sz="2500" b="1" u="sng" dirty="0">
                <a:latin typeface="Arial" panose="020B0604020202020204" pitchFamily="34" charset="0"/>
                <a:cs typeface="B Titr" panose="00000700000000000000" pitchFamily="2" charset="-78"/>
              </a:rPr>
              <a:t>منبع : </a:t>
            </a:r>
          </a:p>
          <a:p>
            <a:pPr algn="just">
              <a:lnSpc>
                <a:spcPct val="160000"/>
              </a:lnSpc>
            </a:pPr>
            <a:r>
              <a:rPr lang="fa-IR" altLang="fa-IR" sz="2500" dirty="0">
                <a:latin typeface="Arial" panose="020B0604020202020204" pitchFamily="34" charset="0"/>
                <a:cs typeface="B Traffic" panose="00000400000000000000" pitchFamily="2" charset="-78"/>
              </a:rPr>
              <a:t>كتاب بررسي اقليمي ابنيه سنتي ايران ، تاليف دكتر وحيد قباديان</a:t>
            </a:r>
          </a:p>
          <a:p>
            <a:pPr algn="just">
              <a:lnSpc>
                <a:spcPct val="160000"/>
              </a:lnSpc>
            </a:pPr>
            <a:r>
              <a:rPr lang="fa-IR" altLang="fa-IR" sz="2500" dirty="0">
                <a:latin typeface="Arial" panose="020B0604020202020204" pitchFamily="34" charset="0"/>
                <a:cs typeface="B Traffic" panose="00000400000000000000" pitchFamily="2" charset="-78"/>
              </a:rPr>
              <a:t>كتاب آشنايي با بناهاي تاريخي </a:t>
            </a:r>
            <a:endParaRPr lang="fa-IR" altLang="fa-IR" sz="2500" dirty="0" smtClean="0">
              <a:latin typeface="Arial" panose="020B0604020202020204" pitchFamily="34" charset="0"/>
              <a:cs typeface="B Traffic" panose="00000400000000000000" pitchFamily="2" charset="-78"/>
            </a:endParaRPr>
          </a:p>
          <a:p>
            <a:pPr algn="just">
              <a:lnSpc>
                <a:spcPct val="160000"/>
              </a:lnSpc>
            </a:pPr>
            <a:r>
              <a:rPr lang="fa-IR" altLang="fa-IR" sz="2500" dirty="0">
                <a:latin typeface="Arial" panose="020B0604020202020204" pitchFamily="34" charset="0"/>
                <a:cs typeface="B Traffic" panose="00000400000000000000" pitchFamily="2" charset="-78"/>
              </a:rPr>
              <a:t>كياني محمد يوسف و كلايس ولفرام، فهرست كاروانسرا هاي ايران جلد 1، انتشارات سازمان ملي حفاظت آثار باستاني ايران، تهران سال 1362</a:t>
            </a:r>
          </a:p>
          <a:p>
            <a:pPr algn="l">
              <a:lnSpc>
                <a:spcPct val="160000"/>
              </a:lnSpc>
            </a:pPr>
            <a:r>
              <a:rPr lang="en-US" altLang="fa-IR" sz="2500" dirty="0">
                <a:latin typeface="Arial" panose="020B0604020202020204" pitchFamily="34" charset="0"/>
                <a:cs typeface="B Titr" panose="00000700000000000000" pitchFamily="2" charset="-78"/>
              </a:rPr>
              <a:t>wikipedia.org</a:t>
            </a:r>
            <a:endParaRPr lang="fa-IR" altLang="fa-IR" sz="2500" dirty="0"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just">
              <a:lnSpc>
                <a:spcPct val="160000"/>
              </a:lnSpc>
            </a:pPr>
            <a:r>
              <a:rPr lang="fa-IR" altLang="fa-IR" sz="2500" u="sng" dirty="0">
                <a:latin typeface="Arial" panose="020B0604020202020204" pitchFamily="34" charset="0"/>
                <a:cs typeface="B Titr" panose="00000700000000000000" pitchFamily="2" charset="-78"/>
              </a:rPr>
              <a:t>منبع عكسها : </a:t>
            </a:r>
          </a:p>
          <a:p>
            <a:pPr algn="just">
              <a:lnSpc>
                <a:spcPct val="160000"/>
              </a:lnSpc>
            </a:pPr>
            <a:r>
              <a:rPr lang="fa-IR" altLang="fa-IR" sz="2500" dirty="0">
                <a:latin typeface="Arial" panose="020B0604020202020204" pitchFamily="34" charset="0"/>
                <a:cs typeface="B Traffic" panose="00000400000000000000" pitchFamily="2" charset="-78"/>
              </a:rPr>
              <a:t>گنج نامه كاروانسرا هاي </a:t>
            </a:r>
            <a:r>
              <a:rPr lang="fa-IR" altLang="fa-IR" sz="2500" dirty="0" smtClean="0">
                <a:latin typeface="Arial" panose="020B0604020202020204" pitchFamily="34" charset="0"/>
                <a:cs typeface="B Traffic" panose="00000400000000000000" pitchFamily="2" charset="-78"/>
              </a:rPr>
              <a:t>ايران</a:t>
            </a:r>
          </a:p>
          <a:p>
            <a:pPr algn="just">
              <a:lnSpc>
                <a:spcPct val="160000"/>
              </a:lnSpc>
            </a:pPr>
            <a:r>
              <a:rPr lang="fa-IR" altLang="fa-IR" sz="2500" dirty="0" smtClean="0">
                <a:latin typeface="Arial" panose="020B0604020202020204" pitchFamily="34" charset="0"/>
                <a:cs typeface="B Traffic" panose="00000400000000000000" pitchFamily="2" charset="-78"/>
              </a:rPr>
              <a:t>اینترنت</a:t>
            </a:r>
            <a:endParaRPr lang="en-US" altLang="fa-IR" sz="2500" dirty="0">
              <a:latin typeface="Arial" panose="020B0604020202020204" pitchFamily="34" charset="0"/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17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1600" y="960450"/>
            <a:ext cx="39914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dirty="0">
                <a:cs typeface="B Traffic" panose="00000400000000000000" pitchFamily="2" charset="-78"/>
              </a:rPr>
              <a:t>کاروانسرا محلی بود که مردم از اقوام و حتی ملل مختلف در آن چند روزی در کنار هم زندگی می کردند . لذا محلی را برای برخورد اندیشه ها و تبادل </a:t>
            </a:r>
            <a:r>
              <a:rPr lang="fa-IR" sz="2400" b="1" dirty="0" smtClean="0">
                <a:cs typeface="B Traffic" panose="00000400000000000000" pitchFamily="2" charset="-78"/>
              </a:rPr>
              <a:t>نظر درباره </a:t>
            </a:r>
            <a:r>
              <a:rPr lang="fa-IR" sz="2400" b="1" dirty="0">
                <a:cs typeface="B Traffic" panose="00000400000000000000" pitchFamily="2" charset="-78"/>
              </a:rPr>
              <a:t>ي مسائل مختلف اجتماعی و فرهنگی و انتقال آداب و رسوم متفاوت را </a:t>
            </a:r>
            <a:r>
              <a:rPr lang="fa-IR" sz="2400" b="1" dirty="0" smtClean="0">
                <a:cs typeface="B Traffic" panose="00000400000000000000" pitchFamily="2" charset="-78"/>
              </a:rPr>
              <a:t>فراهم می ساخت.</a:t>
            </a:r>
            <a:endParaRPr lang="fa-IR" sz="2400" b="1" dirty="0">
              <a:cs typeface="B Traffic" panose="00000400000000000000" pitchFamily="2" charset="-78"/>
            </a:endParaRPr>
          </a:p>
        </p:txBody>
      </p:sp>
      <p:pic>
        <p:nvPicPr>
          <p:cNvPr id="6" name="Picture 2" descr="آشنايي با کاروانسراهاي اير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6" y="668532"/>
            <a:ext cx="7151414" cy="5108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00914" y="1472447"/>
            <a:ext cx="4655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rgbClr val="283033"/>
                </a:solidFill>
                <a:latin typeface="Tahoma" panose="020B060403050404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برطبق تاريخ بنياد كاروانسراها در ايران از زمان هخامنشي آغاز مي </a:t>
            </a:r>
            <a:r>
              <a:rPr lang="fa-IR" sz="2400" dirty="0" smtClean="0">
                <a:solidFill>
                  <a:srgbClr val="283033"/>
                </a:solidFill>
                <a:latin typeface="Tahoma" panose="020B060403050404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شود. که اینگونه بناها از عهد هخامنشی بجای نمانده است.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859286" y="3995678"/>
            <a:ext cx="77152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283033"/>
                </a:solidFill>
                <a:latin typeface="Tahoma" panose="020B060403050404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هردوت مورخ يوناني در كتاب پنجم خود از ساختمانهايي گفتگو مي كند كه توسط هخامنشيان بين شوش و سارد ساخته شده </a:t>
            </a:r>
            <a:r>
              <a:rPr lang="fa-IR" sz="2400" dirty="0" smtClean="0">
                <a:solidFill>
                  <a:srgbClr val="283033"/>
                </a:solidFill>
                <a:latin typeface="Tahoma" panose="020B060403050404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بود، وی از </a:t>
            </a:r>
            <a:r>
              <a:rPr lang="fa-IR" sz="2400" dirty="0">
                <a:solidFill>
                  <a:srgbClr val="283033"/>
                </a:solidFill>
                <a:latin typeface="Tahoma" panose="020B060403050404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يكصد و يازده بناي شبيه كاروانسرا (چاپارخانه) نام مي برد كه در فاصله حدود 2500 </a:t>
            </a:r>
            <a:r>
              <a:rPr lang="fa-IR" sz="2400" dirty="0" smtClean="0">
                <a:solidFill>
                  <a:srgbClr val="283033"/>
                </a:solidFill>
                <a:latin typeface="Tahoma" panose="020B060403050404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كیلومتر </a:t>
            </a:r>
            <a:r>
              <a:rPr lang="fa-IR" sz="2400" dirty="0">
                <a:solidFill>
                  <a:srgbClr val="283033"/>
                </a:solidFill>
                <a:latin typeface="Tahoma" panose="020B060403050404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بين پايتخت هخامنشي و سارد بنا گرديده بود و كاروانيان اين فاصله را در طي سه ماه طي مي كردند .</a:t>
            </a:r>
            <a:endParaRPr lang="fa-IR" sz="2400" dirty="0"/>
          </a:p>
        </p:txBody>
      </p:sp>
      <p:pic>
        <p:nvPicPr>
          <p:cNvPr id="2050" name="Picture 2" descr="http://img1.tebyan.net/big/1389/07/10513207209932025227144230247111144151162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70" y="3070677"/>
            <a:ext cx="3080669" cy="359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8810170" y="296438"/>
            <a:ext cx="2347687" cy="914400"/>
          </a:xfrm>
          <a:ln w="38100">
            <a:noFill/>
          </a:ln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sz="600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cs typeface="Entezar     &lt;---------" panose="00000700000000000000" pitchFamily="2" charset="-78"/>
              </a:rPr>
              <a:t>تاریخچه</a:t>
            </a:r>
            <a:endParaRPr lang="en-US" sz="600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cs typeface="Entezar     &lt;---------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6" y="540173"/>
            <a:ext cx="4374057" cy="34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5450" y="596147"/>
            <a:ext cx="967558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283033"/>
                </a:solidFill>
                <a:latin typeface="Tahoma" panose="020B060403050404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در دوره طولاني سلسله اشكانيان در نجد ايران و حوزه نفوذ و اقتدارشان يعني از دادگاه آنان در شرق (استپ آسياي مركزي ) تا منطقه تحت نفوذ آنان در غرب يعني بين النهرين ايستگاه هاي ارتباطي و كاروانسرا هائي وجود داشته است.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1695450" y="2542432"/>
            <a:ext cx="9675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283033"/>
                </a:solidFill>
                <a:latin typeface="Tahoma" panose="020B060403050404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در دوره ساساني اهميت زيادي به ايجاد راهها و همچنين امنيت جاده ها داده شده ، از جمله اين كاروانسراها مي توان كاروانسراي دروازه گچ ، كنار سياه در استان فارس ، دير گچين و رباط انوشيرواني را در امتداد جاده ابريشم نام برد.</a:t>
            </a:r>
            <a:endParaRPr lang="fa-IR" sz="2400" dirty="0"/>
          </a:p>
        </p:txBody>
      </p:sp>
      <p:sp>
        <p:nvSpPr>
          <p:cNvPr id="8" name="Rectangle 7"/>
          <p:cNvSpPr/>
          <p:nvPr/>
        </p:nvSpPr>
        <p:spPr>
          <a:xfrm>
            <a:off x="1695450" y="4534883"/>
            <a:ext cx="9675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283033"/>
                </a:solidFill>
                <a:latin typeface="Tahoma" panose="020B060403050404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در دوره اسلامي تحولات چشمگيري در احداث كاروانسراها </a:t>
            </a:r>
            <a:r>
              <a:rPr lang="fa-IR" sz="2400" dirty="0" smtClean="0">
                <a:solidFill>
                  <a:srgbClr val="283033"/>
                </a:solidFill>
                <a:latin typeface="Tahoma" panose="020B060403050404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بوجود </a:t>
            </a:r>
            <a:r>
              <a:rPr lang="fa-IR" sz="2400" dirty="0">
                <a:solidFill>
                  <a:srgbClr val="283033"/>
                </a:solidFill>
                <a:latin typeface="Tahoma" panose="020B0604030504040204" pitchFamily="34" charset="0"/>
                <a:ea typeface="Calibri" panose="020F0502020204030204" pitchFamily="34" charset="0"/>
                <a:cs typeface="B Traffic" panose="00000400000000000000" pitchFamily="2" charset="-78"/>
              </a:rPr>
              <a:t>آمد و همانطور يكه قبلا گفته شد در ارتباط با مسائل اقتصادي . مذهبي و نظامي احداث اينگونه بناها وارد مرحله جديدي شد و شكل تازه اي بخود گرفت 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4031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979715" y="1473200"/>
            <a:ext cx="10497457" cy="3048000"/>
          </a:xfrm>
        </p:spPr>
        <p:txBody>
          <a:bodyPr>
            <a:normAutofit fontScale="92500"/>
          </a:bodyPr>
          <a:lstStyle/>
          <a:p>
            <a:pPr algn="justLow" rtl="1">
              <a:lnSpc>
                <a:spcPct val="150000"/>
              </a:lnSpc>
              <a:buFontTx/>
              <a:buNone/>
            </a:pPr>
            <a:r>
              <a:rPr lang="fa-IR" sz="2800" b="1" dirty="0" smtClean="0">
                <a:solidFill>
                  <a:schemeClr val="tx1"/>
                </a:solidFill>
                <a:cs typeface="B Traffic" panose="00000400000000000000" pitchFamily="2" charset="-78"/>
              </a:rPr>
              <a:t>       واژه ی " </a:t>
            </a:r>
            <a:r>
              <a:rPr lang="fa-IR" sz="28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کاروانسرا</a:t>
            </a:r>
            <a:r>
              <a:rPr lang="fa-IR" sz="2800" b="1" dirty="0" smtClean="0">
                <a:solidFill>
                  <a:schemeClr val="tx1"/>
                </a:solidFill>
                <a:cs typeface="B Traffic" panose="00000400000000000000" pitchFamily="2" charset="-78"/>
              </a:rPr>
              <a:t> " بر گرفته از" </a:t>
            </a:r>
            <a:r>
              <a:rPr lang="fa-IR" sz="28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کاروان</a:t>
            </a:r>
            <a:r>
              <a:rPr lang="fa-IR" sz="2800" b="1" dirty="0" smtClean="0">
                <a:solidFill>
                  <a:schemeClr val="tx1"/>
                </a:solidFill>
                <a:cs typeface="B Traffic" panose="00000400000000000000" pitchFamily="2" charset="-78"/>
              </a:rPr>
              <a:t> " یا " </a:t>
            </a:r>
            <a:r>
              <a:rPr lang="fa-IR" sz="28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قافله</a:t>
            </a:r>
            <a:r>
              <a:rPr lang="fa-IR" sz="2800" b="1" dirty="0" smtClean="0">
                <a:solidFill>
                  <a:schemeClr val="tx1"/>
                </a:solidFill>
                <a:cs typeface="B Traffic" panose="00000400000000000000" pitchFamily="2" charset="-78"/>
              </a:rPr>
              <a:t> " به معنی مسافرانی که به صورت گروهی سفرمی کردند، و" </a:t>
            </a:r>
            <a:r>
              <a:rPr lang="fa-IR" sz="28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سرا</a:t>
            </a:r>
            <a:r>
              <a:rPr lang="fa-IR" sz="2800" b="1" dirty="0" smtClean="0">
                <a:solidFill>
                  <a:schemeClr val="tx1"/>
                </a:solidFill>
                <a:cs typeface="B Traffic" panose="00000400000000000000" pitchFamily="2" charset="-78"/>
              </a:rPr>
              <a:t> " به معنی خانه و مکان است . به نظر محققین پلان کاروانسراها با الهام از خانه های درونگرا با حیاط مرکزی ساخته شده است . این بناها شباهت زیادی به معماری مدارس نیز داشته است .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009572" y="417286"/>
            <a:ext cx="7467600" cy="914400"/>
          </a:xfrm>
          <a:ln w="38100">
            <a:noFill/>
          </a:ln>
        </p:spPr>
        <p:txBody>
          <a:bodyPr>
            <a:noAutofit/>
          </a:bodyPr>
          <a:lstStyle/>
          <a:p>
            <a:pPr algn="r" rtl="1">
              <a:defRPr/>
            </a:pPr>
            <a:r>
              <a:rPr lang="fa-IR" sz="600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cs typeface="Entezar     &lt;---------" panose="00000700000000000000" pitchFamily="2" charset="-78"/>
              </a:rPr>
              <a:t>کاروانسرا</a:t>
            </a:r>
            <a:endParaRPr lang="en-US" sz="600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cs typeface="Entezar     &lt;---------" panose="00000700000000000000" pitchFamily="2" charset="-78"/>
            </a:endParaRPr>
          </a:p>
        </p:txBody>
      </p:sp>
      <p:pic>
        <p:nvPicPr>
          <p:cNvPr id="4" name="Picture 2" descr="http://www.hamshahri.org/images/upload/news/pose/8803/karvansara-0302-m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571" y="4036166"/>
            <a:ext cx="9916886" cy="249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5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0858" y="1411114"/>
            <a:ext cx="467254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600" b="1" dirty="0">
                <a:cs typeface="B Traffic" panose="00000400000000000000" pitchFamily="2" charset="-78"/>
              </a:rPr>
              <a:t>معماري كاروانسراهاي ايران ، مانند ساير بناها ، تابع شيوه ، سنت و سبك رايج زمان بوده </a:t>
            </a:r>
            <a:r>
              <a:rPr lang="fa-IR" sz="2600" b="1" dirty="0" smtClean="0">
                <a:cs typeface="B Traffic" panose="00000400000000000000" pitchFamily="2" charset="-78"/>
              </a:rPr>
              <a:t>است.</a:t>
            </a:r>
            <a:endParaRPr lang="fa-IR" sz="2600" b="1" dirty="0">
              <a:cs typeface="B Traffic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77692" y="395451"/>
            <a:ext cx="41601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Entezar     &lt;---------" panose="00000700000000000000" pitchFamily="2" charset="-78"/>
              </a:rPr>
              <a:t>معماري كاروانسرا</a:t>
            </a:r>
            <a:endParaRPr lang="fa-IR" sz="60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Entezar     &lt;---------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2" y="542548"/>
            <a:ext cx="4391818" cy="2942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91" y="3628571"/>
            <a:ext cx="4086371" cy="3066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10" y="3628571"/>
            <a:ext cx="4645407" cy="30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1656" y="4673378"/>
            <a:ext cx="404948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600" b="1" dirty="0">
                <a:cs typeface="B Traffic" panose="00000400000000000000" pitchFamily="2" charset="-78"/>
              </a:rPr>
              <a:t>در دوره هاي زنديه، افشاريه و قاجاريه احداث كاروانسراها بشيوه گذشته ادامه پيدا كرد 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77692" y="395451"/>
            <a:ext cx="41601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Entezar     &lt;---------" panose="00000700000000000000" pitchFamily="2" charset="-78"/>
              </a:rPr>
              <a:t>معماري كاروانسرا</a:t>
            </a:r>
            <a:endParaRPr lang="fa-IR" sz="60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Entezar     &lt;---------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827" y="4673378"/>
            <a:ext cx="4644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b="1" dirty="0">
                <a:cs typeface="B Traffic" panose="00000400000000000000" pitchFamily="2" charset="-78"/>
              </a:rPr>
              <a:t>عموما از نوع چهار ايواني بوده </a:t>
            </a:r>
            <a:endParaRPr lang="fa-IR" sz="2400" b="1" dirty="0" smtClean="0">
              <a:cs typeface="B Traffic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b="1" dirty="0">
                <a:cs typeface="B Traffic" panose="00000400000000000000" pitchFamily="2" charset="-78"/>
              </a:rPr>
              <a:t>اغلب </a:t>
            </a:r>
            <a:r>
              <a:rPr lang="fa-IR" sz="2000" b="1" dirty="0">
                <a:cs typeface="B Traffic" panose="00000400000000000000" pitchFamily="2" charset="-78"/>
              </a:rPr>
              <a:t>از</a:t>
            </a:r>
            <a:r>
              <a:rPr lang="fa-IR" sz="2400" b="1" dirty="0">
                <a:cs typeface="B Traffic" panose="00000400000000000000" pitchFamily="2" charset="-78"/>
              </a:rPr>
              <a:t> </a:t>
            </a:r>
            <a:r>
              <a:rPr lang="fa-IR" sz="2400" b="1" dirty="0" smtClean="0">
                <a:cs typeface="B Traffic" panose="00000400000000000000" pitchFamily="2" charset="-78"/>
              </a:rPr>
              <a:t>خشت برای مصالح ساختمانی استفاده میشد.</a:t>
            </a:r>
            <a:endParaRPr lang="fa-IR" sz="2400" b="1" dirty="0">
              <a:cs typeface="B Traffic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9372" y="1411114"/>
            <a:ext cx="63717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600" b="1" dirty="0">
                <a:cs typeface="B Traffic" panose="00000400000000000000" pitchFamily="2" charset="-78"/>
              </a:rPr>
              <a:t>در دوره صفوي طرح معماري كاروانسراها متنوع گرديد و علاوه بر كاروانسراهاي چهار ايواني نوع كوهستاني ، مدور – هشت ضلعي و كويري بر طبق موقعيت جغرافيائي و مكاني احداث </a:t>
            </a:r>
            <a:r>
              <a:rPr lang="fa-IR" sz="2600" b="1" dirty="0" smtClean="0">
                <a:cs typeface="B Traffic" panose="00000400000000000000" pitchFamily="2" charset="-78"/>
              </a:rPr>
              <a:t>گرديد. </a:t>
            </a:r>
            <a:endParaRPr lang="fa-IR" sz="2600" b="1" dirty="0">
              <a:cs typeface="B Traffic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599" y="2236250"/>
            <a:ext cx="31931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600" b="1" dirty="0">
                <a:cs typeface="B Traffic" panose="00000400000000000000" pitchFamily="2" charset="-78"/>
              </a:rPr>
              <a:t>آجر و </a:t>
            </a:r>
            <a:r>
              <a:rPr lang="fa-IR" sz="2600" b="1" dirty="0" smtClean="0">
                <a:cs typeface="B Traffic" panose="00000400000000000000" pitchFamily="2" charset="-78"/>
              </a:rPr>
              <a:t>سنگ</a:t>
            </a:r>
            <a:endParaRPr lang="fa-IR" sz="2600" b="1" dirty="0">
              <a:cs typeface="B Traffic" panose="00000400000000000000" pitchFamily="2" charset="-78"/>
            </a:endParaRPr>
          </a:p>
        </p:txBody>
      </p:sp>
      <p:sp>
        <p:nvSpPr>
          <p:cNvPr id="8" name="Notched Right Arrow 7"/>
          <p:cNvSpPr/>
          <p:nvPr/>
        </p:nvSpPr>
        <p:spPr>
          <a:xfrm rot="10800000">
            <a:off x="3548741" y="2257499"/>
            <a:ext cx="769258" cy="4499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Notched Right Arrow 8"/>
          <p:cNvSpPr/>
          <p:nvPr/>
        </p:nvSpPr>
        <p:spPr>
          <a:xfrm rot="10800000">
            <a:off x="5994398" y="5394819"/>
            <a:ext cx="769258" cy="4499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55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8EA9C6F-58BC-4BD4-A32D-980A0AACF146}">
  <we:reference id="wa104187952" version="1.1.0.0" store="en-US" storeType="OMEX"/>
  <we:alternateReferences>
    <we:reference id="WA104187952" version="1.1.0.0" store="WA10418795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1438</TotalTime>
  <Words>2426</Words>
  <Application>Microsoft Office PowerPoint</Application>
  <PresentationFormat>Widescreen</PresentationFormat>
  <Paragraphs>109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_  Jadid</vt:lpstr>
      <vt:lpstr>Arial</vt:lpstr>
      <vt:lpstr>B Arash</vt:lpstr>
      <vt:lpstr>B Chini</vt:lpstr>
      <vt:lpstr>B Nikoo</vt:lpstr>
      <vt:lpstr>B Titr</vt:lpstr>
      <vt:lpstr>B Traffic</vt:lpstr>
      <vt:lpstr>Calibri</vt:lpstr>
      <vt:lpstr>Century Gothic</vt:lpstr>
      <vt:lpstr>Entezar     &lt;---------</vt:lpstr>
      <vt:lpstr>tahoma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تاریخچه</vt:lpstr>
      <vt:lpstr>PowerPoint Presentation</vt:lpstr>
      <vt:lpstr>کاروانسرا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SEYED MOHAMMAD AHMADI</dc:creator>
  <cp:lastModifiedBy>mohsenn</cp:lastModifiedBy>
  <cp:revision>54</cp:revision>
  <dcterms:created xsi:type="dcterms:W3CDTF">2014-11-04T18:28:30Z</dcterms:created>
  <dcterms:modified xsi:type="dcterms:W3CDTF">2015-07-12T00:11:08Z</dcterms:modified>
</cp:coreProperties>
</file>